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3" r:id="rId2"/>
  </p:sldMasterIdLst>
  <p:notesMasterIdLst>
    <p:notesMasterId r:id="rId44"/>
  </p:notesMasterIdLst>
  <p:handoutMasterIdLst>
    <p:handoutMasterId r:id="rId45"/>
  </p:handoutMasterIdLst>
  <p:sldIdLst>
    <p:sldId id="257" r:id="rId3"/>
    <p:sldId id="693" r:id="rId4"/>
    <p:sldId id="695" r:id="rId5"/>
    <p:sldId id="698" r:id="rId6"/>
    <p:sldId id="710" r:id="rId7"/>
    <p:sldId id="711" r:id="rId8"/>
    <p:sldId id="709" r:id="rId9"/>
    <p:sldId id="673" r:id="rId10"/>
    <p:sldId id="674" r:id="rId11"/>
    <p:sldId id="675" r:id="rId12"/>
    <p:sldId id="676" r:id="rId13"/>
    <p:sldId id="716" r:id="rId14"/>
    <p:sldId id="677" r:id="rId15"/>
    <p:sldId id="678" r:id="rId16"/>
    <p:sldId id="679" r:id="rId17"/>
    <p:sldId id="680" r:id="rId18"/>
    <p:sldId id="681" r:id="rId19"/>
    <p:sldId id="713" r:id="rId20"/>
    <p:sldId id="700" r:id="rId21"/>
    <p:sldId id="701" r:id="rId22"/>
    <p:sldId id="702" r:id="rId23"/>
    <p:sldId id="703" r:id="rId24"/>
    <p:sldId id="704" r:id="rId25"/>
    <p:sldId id="705" r:id="rId26"/>
    <p:sldId id="706" r:id="rId27"/>
    <p:sldId id="707" r:id="rId28"/>
    <p:sldId id="712" r:id="rId29"/>
    <p:sldId id="682" r:id="rId30"/>
    <p:sldId id="714" r:id="rId31"/>
    <p:sldId id="688" r:id="rId32"/>
    <p:sldId id="715" r:id="rId33"/>
    <p:sldId id="686" r:id="rId34"/>
    <p:sldId id="687" r:id="rId35"/>
    <p:sldId id="691" r:id="rId36"/>
    <p:sldId id="689" r:id="rId37"/>
    <p:sldId id="692" r:id="rId38"/>
    <p:sldId id="690" r:id="rId39"/>
    <p:sldId id="696" r:id="rId40"/>
    <p:sldId id="697" r:id="rId41"/>
    <p:sldId id="694" r:id="rId42"/>
    <p:sldId id="463" r:id="rId43"/>
  </p:sldIdLst>
  <p:sldSz cx="9144000" cy="6858000" type="screen4x3"/>
  <p:notesSz cx="6985000" cy="92837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427"/>
    <a:srgbClr val="FF0000"/>
    <a:srgbClr val="DDDDDD"/>
    <a:srgbClr val="FFFF00"/>
    <a:srgbClr val="FF9900"/>
    <a:srgbClr val="48E43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0" autoAdjust="0"/>
    <p:restoredTop sz="89668" autoAdjust="0"/>
  </p:normalViewPr>
  <p:slideViewPr>
    <p:cSldViewPr>
      <p:cViewPr varScale="1">
        <p:scale>
          <a:sx n="143" d="100"/>
          <a:sy n="143" d="100"/>
        </p:scale>
        <p:origin x="2616" y="120"/>
      </p:cViewPr>
      <p:guideLst>
        <p:guide orient="horz" pos="2160"/>
        <p:guide pos="2880"/>
      </p:guideLst>
    </p:cSldViewPr>
  </p:slideViewPr>
  <p:outlineViewPr>
    <p:cViewPr>
      <p:scale>
        <a:sx n="33" d="100"/>
        <a:sy n="33" d="100"/>
      </p:scale>
      <p:origin x="0" y="60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95655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95655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956552" y="1"/>
            <a:ext cx="3026833" cy="46418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1171575" y="696913"/>
            <a:ext cx="4643438" cy="3481387"/>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98501" y="4409757"/>
            <a:ext cx="5588000" cy="4177666"/>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sp>
        <p:nvSpPr>
          <p:cNvPr id="155654" name="Rectangle 6"/>
          <p:cNvSpPr>
            <a:spLocks noGrp="1" noChangeArrowheads="1"/>
          </p:cNvSpPr>
          <p:nvPr>
            <p:ph type="ftr" sz="quarter" idx="4"/>
          </p:nvPr>
        </p:nvSpPr>
        <p:spPr bwMode="auto">
          <a:xfrm>
            <a:off x="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956552" y="8817904"/>
            <a:ext cx="3026833" cy="464186"/>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195774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I was 38, I read a comment by Handy saying we could expect to have 5 careers;</a:t>
            </a:r>
            <a:r>
              <a:rPr lang="en-US" baseline="0" dirty="0"/>
              <a:t> for the millennials, they can expect to have 14 jobs…by the time they are 38! (see https://www.youtube.com/watch?v=XrJjfDUzD7M at 02:15)</a:t>
            </a:r>
            <a:endParaRPr lang="en-US" dirty="0"/>
          </a:p>
          <a:p>
            <a:r>
              <a:rPr lang="en-US" dirty="0"/>
              <a:t>http://www.amazon.com/The-Age-Unreason-Charles-Handy/dp/0875843018</a:t>
            </a:r>
          </a:p>
          <a:p>
            <a:r>
              <a:rPr lang="en-US" dirty="0"/>
              <a:t>Charles Handy,</a:t>
            </a:r>
            <a:r>
              <a:rPr lang="en-US" baseline="0" dirty="0"/>
              <a:t> </a:t>
            </a:r>
            <a:r>
              <a:rPr lang="en-US" dirty="0"/>
              <a:t>http://www.texasventures.us/india/images/leader2_1.jpg  …five</a:t>
            </a:r>
            <a:r>
              <a:rPr lang="en-US" baseline="0" dirty="0"/>
              <a:t> careers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extLst>
      <p:ext uri="{BB962C8B-B14F-4D97-AF65-F5344CB8AC3E}">
        <p14:creationId xmlns:p14="http://schemas.microsoft.com/office/powerpoint/2010/main" val="296149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DeMarco, Systems Analysis seminar, circa 1977.</a:t>
            </a:r>
          </a:p>
        </p:txBody>
      </p:sp>
      <p:sp>
        <p:nvSpPr>
          <p:cNvPr id="4" name="Slide Number Placeholder 3"/>
          <p:cNvSpPr>
            <a:spLocks noGrp="1"/>
          </p:cNvSpPr>
          <p:nvPr>
            <p:ph type="sldNum" sz="quarter" idx="10"/>
          </p:nvPr>
        </p:nvSpPr>
        <p:spPr/>
        <p:txBody>
          <a:bodyPr/>
          <a:lstStyle/>
          <a:p>
            <a:fld id="{D0C6E2F4-1B22-4FFE-96F6-185B465C12E4}" type="slidenum">
              <a:rPr lang="fr-CH" smtClean="0"/>
              <a:pPr/>
              <a:t>36</a:t>
            </a:fld>
            <a:endParaRPr lang="fr-CH" dirty="0"/>
          </a:p>
        </p:txBody>
      </p:sp>
    </p:spTree>
    <p:extLst>
      <p:ext uri="{BB962C8B-B14F-4D97-AF65-F5344CB8AC3E}">
        <p14:creationId xmlns:p14="http://schemas.microsoft.com/office/powerpoint/2010/main" val="417838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https://www.si.umich.edu/</a:t>
            </a:r>
          </a:p>
        </p:txBody>
      </p:sp>
      <p:sp>
        <p:nvSpPr>
          <p:cNvPr id="4" name="Slide Number Placeholder 3"/>
          <p:cNvSpPr>
            <a:spLocks noGrp="1"/>
          </p:cNvSpPr>
          <p:nvPr>
            <p:ph type="sldNum" sz="quarter" idx="10"/>
          </p:nvPr>
        </p:nvSpPr>
        <p:spPr/>
        <p:txBody>
          <a:bodyPr/>
          <a:lstStyle/>
          <a:p>
            <a:fld id="{C78C2971-A8E4-43F0-8DE6-FE8EF137F40F}" type="slidenum">
              <a:rPr lang="en-GB" smtClean="0"/>
              <a:pPr/>
              <a:t>41</a:t>
            </a:fld>
            <a:endParaRPr lang="en-GB" dirty="0"/>
          </a:p>
        </p:txBody>
      </p:sp>
    </p:spTree>
    <p:extLst>
      <p:ext uri="{BB962C8B-B14F-4D97-AF65-F5344CB8AC3E}">
        <p14:creationId xmlns:p14="http://schemas.microsoft.com/office/powerpoint/2010/main" val="2089018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465" y="650583"/>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2256141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669360"/>
            <a:chOff x="152400" y="-76200"/>
            <a:chExt cx="8991600" cy="666936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2050"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0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90" name="Oval 17"/>
          <p:cNvSpPr/>
          <p:nvPr/>
        </p:nvSpPr>
        <p:spPr>
          <a:xfrm>
            <a:off x="339724" y="339724"/>
            <a:ext cx="1260478" cy="1260478"/>
          </a:xfrm>
          <a:prstGeom prst="ellipse">
            <a:avLst/>
          </a:prstGeom>
          <a:solidFill>
            <a:srgbClr val="CF1C21"/>
          </a:solidFill>
          <a:ln w="31750">
            <a:solidFill>
              <a:srgbClr val="FFFFFF"/>
            </a:solidFill>
          </a:ln>
        </p:spPr>
        <p:txBody>
          <a:bodyPr lIns="45719" rIns="45719" anchor="ctr"/>
          <a:lstStyle/>
          <a:p>
            <a:pPr algn="ctr">
              <a:defRPr>
                <a:solidFill>
                  <a:srgbClr val="FFFFFF"/>
                </a:solidFill>
              </a:defRPr>
            </a:pPr>
            <a:endParaRPr/>
          </a:p>
        </p:txBody>
      </p:sp>
      <p:sp>
        <p:nvSpPr>
          <p:cNvPr id="91" name="TextBox 11"/>
          <p:cNvSpPr/>
          <p:nvPr/>
        </p:nvSpPr>
        <p:spPr>
          <a:xfrm>
            <a:off x="395535" y="693857"/>
            <a:ext cx="1152130" cy="406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sz="1400" b="1">
                <a:solidFill>
                  <a:srgbClr val="FFFFFF"/>
                </a:solidFill>
              </a:defRPr>
            </a:pPr>
            <a:r>
              <a:t>UMSI</a:t>
            </a:r>
            <a:endParaRPr>
              <a:latin typeface="+mn-lt"/>
              <a:ea typeface="+mn-ea"/>
              <a:cs typeface="+mn-cs"/>
              <a:sym typeface="Arial"/>
            </a:endParaRPr>
          </a:p>
          <a:p>
            <a:pPr algn="ctr">
              <a:defRPr sz="1400" b="1">
                <a:solidFill>
                  <a:srgbClr val="FFFFFF"/>
                </a:solidFill>
              </a:defRPr>
            </a:pPr>
            <a:r>
              <a:t>2017</a:t>
            </a:r>
          </a:p>
        </p:txBody>
      </p:sp>
      <p:sp>
        <p:nvSpPr>
          <p:cNvPr id="92" name="Straight Connector 6"/>
          <p:cNvSpPr/>
          <p:nvPr/>
        </p:nvSpPr>
        <p:spPr>
          <a:xfrm>
            <a:off x="1828800" y="354013"/>
            <a:ext cx="6858001" cy="1588"/>
          </a:xfrm>
          <a:prstGeom prst="line">
            <a:avLst/>
          </a:prstGeom>
          <a:ln>
            <a:solidFill>
              <a:srgbClr val="808080"/>
            </a:solidFill>
            <a:prstDash val="dash"/>
          </a:ln>
        </p:spPr>
        <p:txBody>
          <a:bodyPr lIns="45719" rIns="45719"/>
          <a:lstStyle/>
          <a:p>
            <a:endParaRPr/>
          </a:p>
        </p:txBody>
      </p:sp>
      <p:sp>
        <p:nvSpPr>
          <p:cNvPr id="93" name="Straight Connector 7"/>
          <p:cNvSpPr/>
          <p:nvPr/>
        </p:nvSpPr>
        <p:spPr>
          <a:xfrm>
            <a:off x="1828800" y="1495425"/>
            <a:ext cx="6858001" cy="1589"/>
          </a:xfrm>
          <a:prstGeom prst="line">
            <a:avLst/>
          </a:prstGeom>
          <a:ln>
            <a:solidFill>
              <a:srgbClr val="808080"/>
            </a:solidFill>
            <a:prstDash val="dash"/>
          </a:ln>
        </p:spPr>
        <p:txBody>
          <a:bodyPr lIns="45719" rIns="45719"/>
          <a:lstStyle/>
          <a:p>
            <a:endParaRPr/>
          </a:p>
        </p:txBody>
      </p:sp>
      <p:sp>
        <p:nvSpPr>
          <p:cNvPr id="94" name="Title Text"/>
          <p:cNvSpPr>
            <a:spLocks noGrp="1"/>
          </p:cNvSpPr>
          <p:nvPr>
            <p:ph type="title"/>
          </p:nvPr>
        </p:nvSpPr>
        <p:spPr>
          <a:xfrm>
            <a:off x="1828800" y="350838"/>
            <a:ext cx="6858000" cy="1143001"/>
          </a:xfrm>
          <a:prstGeom prst="rect">
            <a:avLst/>
          </a:prstGeom>
        </p:spPr>
        <p:txBody>
          <a:bodyPr>
            <a:normAutofit/>
          </a:bodyPr>
          <a:lstStyle/>
          <a:p>
            <a:r>
              <a:t>Title Text</a:t>
            </a:r>
          </a:p>
        </p:txBody>
      </p:sp>
      <p:sp>
        <p:nvSpPr>
          <p:cNvPr id="95" name="Body Level One…"/>
          <p:cNvSpPr>
            <a:spLocks noGrp="1"/>
          </p:cNvSpPr>
          <p:nvPr>
            <p:ph type="body" sz="quarter" idx="1"/>
          </p:nvPr>
        </p:nvSpPr>
        <p:spPr>
          <a:xfrm>
            <a:off x="457200" y="1676399"/>
            <a:ext cx="4040188" cy="574676"/>
          </a:xfrm>
          <a:prstGeom prst="rect">
            <a:avLst/>
          </a:prstGeom>
        </p:spPr>
        <p:txBody>
          <a:bodyPr anchor="ctr">
            <a:normAutofit/>
          </a:bodyPr>
          <a:lstStyle>
            <a:lvl1pPr marL="0" indent="0">
              <a:spcBef>
                <a:spcPts val="500"/>
              </a:spcBef>
              <a:defRPr sz="2200" b="0"/>
            </a:lvl1pPr>
            <a:lvl2pPr marL="0" indent="457200">
              <a:spcBef>
                <a:spcPts val="500"/>
              </a:spcBef>
              <a:buSzTx/>
              <a:buNone/>
              <a:defRPr sz="2200" b="0"/>
            </a:lvl2pPr>
            <a:lvl3pPr marL="0" indent="914400">
              <a:spcBef>
                <a:spcPts val="500"/>
              </a:spcBef>
              <a:buSzTx/>
              <a:buNone/>
              <a:defRPr sz="2200" b="0"/>
            </a:lvl3pPr>
            <a:lvl4pPr marL="0" indent="1371600">
              <a:spcBef>
                <a:spcPts val="500"/>
              </a:spcBef>
              <a:buSzTx/>
              <a:buNone/>
              <a:defRPr sz="2200" b="0"/>
            </a:lvl4pPr>
            <a:lvl5pPr marL="0" indent="1828800">
              <a:spcBef>
                <a:spcPts val="500"/>
              </a:spcBef>
              <a:buSzTx/>
              <a:buNone/>
              <a:defRPr sz="2200" b="0"/>
            </a:lvl5pPr>
          </a:lstStyle>
          <a:p>
            <a:r>
              <a:t>Body Level One</a:t>
            </a:r>
          </a:p>
          <a:p>
            <a:pPr lvl="1"/>
            <a:r>
              <a:t>Body Level Two</a:t>
            </a:r>
          </a:p>
          <a:p>
            <a:pPr lvl="2"/>
            <a:r>
              <a:t>Body Level Three</a:t>
            </a:r>
          </a:p>
          <a:p>
            <a:pPr lvl="3"/>
            <a:r>
              <a:t>Body Level Four</a:t>
            </a:r>
          </a:p>
          <a:p>
            <a:pPr lvl="4"/>
            <a:r>
              <a:t>Body Level Five</a:t>
            </a:r>
          </a:p>
        </p:txBody>
      </p:sp>
      <p:sp>
        <p:nvSpPr>
          <p:cNvPr id="96" name="Text Placeholder 4"/>
          <p:cNvSpPr>
            <a:spLocks noGrp="1"/>
          </p:cNvSpPr>
          <p:nvPr>
            <p:ph type="body" sz="quarter" idx="13"/>
          </p:nvPr>
        </p:nvSpPr>
        <p:spPr>
          <a:xfrm>
            <a:off x="4645025" y="1676399"/>
            <a:ext cx="4041775" cy="574676"/>
          </a:xfrm>
          <a:prstGeom prst="rect">
            <a:avLst/>
          </a:prstGeom>
        </p:spPr>
        <p:txBody>
          <a:bodyPr anchor="ctr">
            <a:normAutofit/>
          </a:bodyPr>
          <a:lstStyle/>
          <a:p>
            <a:pPr marL="0" indent="0">
              <a:spcBef>
                <a:spcPts val="500"/>
              </a:spcBef>
              <a:defRPr sz="2200" b="0"/>
            </a:pPr>
            <a:endParaRPr/>
          </a:p>
        </p:txBody>
      </p:sp>
      <p:sp>
        <p:nvSpPr>
          <p:cNvPr id="97"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397232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8" name="Group 7"/>
          <p:cNvGrpSpPr>
            <a:grpSpLocks/>
          </p:cNvGrpSpPr>
          <p:nvPr userDrawn="1"/>
        </p:nvGrpSpPr>
        <p:grpSpPr bwMode="auto">
          <a:xfrm>
            <a:off x="152400" y="0"/>
            <a:ext cx="8991600" cy="6669360"/>
            <a:chOff x="152400" y="-76200"/>
            <a:chExt cx="8991600" cy="6669360"/>
          </a:xfrm>
        </p:grpSpPr>
        <p:sp>
          <p:nvSpPr>
            <p:cNvPr id="9"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12"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JEREMY MORTIMER, DIGITAL DIVIDE ADVISOR</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4497</a:t>
              </a:r>
            </a:p>
            <a:p>
              <a:pPr fontAlgn="auto">
                <a:spcBef>
                  <a:spcPts val="0"/>
                </a:spcBef>
                <a:spcAft>
                  <a:spcPts val="0"/>
                </a:spcAft>
                <a:defRPr/>
              </a:pPr>
              <a:r>
                <a:rPr lang="en-US" sz="2000" b="1" baseline="30000" dirty="0">
                  <a:solidFill>
                    <a:schemeClr val="bg1"/>
                  </a:solidFill>
                  <a:latin typeface="Calibri (Body)"/>
                  <a:cs typeface="Calibri (Body)"/>
                </a:rPr>
                <a:t>EMAIL: jeremy.mortimer@ifrc.org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86778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hoto Layou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95536" y="3212976"/>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4365104"/>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321297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623888"/>
              <a:ext cx="5910808" cy="3898503"/>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ED HAPP, HEAD OF ISD &amp; GLOBAL CIO</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4365</a:t>
              </a:r>
            </a:p>
            <a:p>
              <a:pPr fontAlgn="auto">
                <a:spcBef>
                  <a:spcPts val="0"/>
                </a:spcBef>
                <a:spcAft>
                  <a:spcPts val="0"/>
                </a:spcAft>
                <a:defRPr/>
              </a:pPr>
              <a:r>
                <a:rPr lang="en-US" sz="2000" b="1" baseline="30000" dirty="0">
                  <a:solidFill>
                    <a:schemeClr val="bg1"/>
                  </a:solidFill>
                  <a:latin typeface="Calibri (Body)"/>
                  <a:cs typeface="Calibri (Body)"/>
                </a:rPr>
                <a:t>EMAIL: edward.happ@ifrc.org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JEREMY MORTIMER, DIGITAL DIVIDE ADVISOR</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4497</a:t>
              </a:r>
            </a:p>
            <a:p>
              <a:pPr fontAlgn="auto">
                <a:spcBef>
                  <a:spcPts val="0"/>
                </a:spcBef>
                <a:spcAft>
                  <a:spcPts val="0"/>
                </a:spcAft>
                <a:defRPr/>
              </a:pPr>
              <a:r>
                <a:rPr lang="en-US" sz="2000" b="1" baseline="30000" dirty="0">
                  <a:solidFill>
                    <a:schemeClr val="bg1"/>
                  </a:solidFill>
                  <a:latin typeface="Calibri (Body)"/>
                  <a:cs typeface="Calibri (Body)"/>
                </a:rPr>
                <a:t>EMAIL: jeremy.mortimer@ifrc.org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Oval 17"/>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2017</a:t>
            </a: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90" r:id="rId12"/>
    <p:sldLayoutId id="2147483687" r:id="rId13"/>
    <p:sldLayoutId id="2147483693" r:id="rId14"/>
  </p:sldLayoutIdLst>
  <p:hf hdr="0" ft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Oval 13"/>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2017</a:t>
            </a: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 id="2147483683" r:id="rId8"/>
    <p:sldLayoutId id="2147483684" r:id="rId9"/>
    <p:sldLayoutId id="2147483685" r:id="rId10"/>
    <p:sldLayoutId id="2147483691" r:id="rId11"/>
    <p:sldLayoutId id="2147483692" r:id="rId12"/>
  </p:sldLayoutIdLst>
  <p:hf hdr="0" ft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mailto:ehapp@umich.edu"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mailto:ehapp@umich.edu"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mailto:kkowatch@umich.edu" TargetMode="External"/><Relationship Id="rId2" Type="http://schemas.openxmlformats.org/officeDocument/2006/relationships/hyperlink" Target="mailto:ehapp@umich.edu"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ehapp@umich.edu"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539552" y="2780928"/>
            <a:ext cx="8136904" cy="686172"/>
          </a:xfrm>
        </p:spPr>
        <p:txBody>
          <a:bodyPr/>
          <a:lstStyle/>
          <a:p>
            <a:pPr eaLnBrk="1" hangingPunct="1"/>
            <a:r>
              <a:rPr lang="en-US" sz="3200" dirty="0"/>
              <a:t>New UMSI Initiatives</a:t>
            </a:r>
            <a:endParaRPr lang="en-GB" dirty="0"/>
          </a:p>
        </p:txBody>
      </p:sp>
      <p:sp>
        <p:nvSpPr>
          <p:cNvPr id="10243" name="Subtitle 2"/>
          <p:cNvSpPr>
            <a:spLocks noGrp="1"/>
          </p:cNvSpPr>
          <p:nvPr>
            <p:ph type="subTitle" idx="1"/>
          </p:nvPr>
        </p:nvSpPr>
        <p:spPr/>
        <p:txBody>
          <a:bodyPr>
            <a:normAutofit/>
          </a:bodyPr>
          <a:lstStyle/>
          <a:p>
            <a:pPr eaLnBrk="1" hangingPunct="1"/>
            <a:r>
              <a:rPr lang="en-GB" dirty="0" smtClean="0">
                <a:solidFill>
                  <a:schemeClr val="bg1"/>
                </a:solidFill>
              </a:rPr>
              <a:t>December </a:t>
            </a:r>
            <a:r>
              <a:rPr lang="en-GB" dirty="0">
                <a:solidFill>
                  <a:schemeClr val="bg1"/>
                </a:solidFill>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Problem?</a:t>
            </a:r>
          </a:p>
        </p:txBody>
      </p:sp>
      <p:sp>
        <p:nvSpPr>
          <p:cNvPr id="3" name="Content Placeholder 2"/>
          <p:cNvSpPr>
            <a:spLocks noGrp="1"/>
          </p:cNvSpPr>
          <p:nvPr>
            <p:ph idx="1"/>
          </p:nvPr>
        </p:nvSpPr>
        <p:spPr>
          <a:xfrm>
            <a:off x="1331640" y="1676400"/>
            <a:ext cx="7355160" cy="4191000"/>
          </a:xfrm>
        </p:spPr>
        <p:txBody>
          <a:bodyPr/>
          <a:lstStyle/>
          <a:p>
            <a:pPr marL="457200" lvl="0" indent="-457200">
              <a:buFont typeface="+mj-lt"/>
              <a:buAutoNum type="arabicPeriod"/>
            </a:pPr>
            <a:r>
              <a:rPr lang="en-US" sz="2400" dirty="0"/>
              <a:t>Data science (big data, etc.) is beyond the reach of small nonprofits;</a:t>
            </a:r>
          </a:p>
          <a:p>
            <a:pPr marL="457200" lvl="0" indent="-457200">
              <a:buFont typeface="+mj-lt"/>
              <a:buAutoNum type="arabicPeriod"/>
            </a:pPr>
            <a:r>
              <a:rPr lang="en-US" sz="2400" dirty="0"/>
              <a:t>Comparative data for technology use among small nonprofits is lacking;</a:t>
            </a:r>
          </a:p>
          <a:p>
            <a:pPr marL="457200" lvl="0" indent="-457200">
              <a:buFont typeface="+mj-lt"/>
              <a:buAutoNum type="arabicPeriod"/>
            </a:pPr>
            <a:r>
              <a:rPr lang="en-US" sz="2400" dirty="0"/>
              <a:t>Fundraising data dwarfs beneficiary data</a:t>
            </a:r>
          </a:p>
          <a:p>
            <a:pPr marL="457200" indent="-457200">
              <a:buFont typeface="+mj-lt"/>
              <a:buAutoNum type="arabicPeriod"/>
            </a:pPr>
            <a:endParaRPr lang="en-US" sz="2400" dirty="0"/>
          </a:p>
        </p:txBody>
      </p:sp>
    </p:spTree>
    <p:extLst>
      <p:ext uri="{BB962C8B-B14F-4D97-AF65-F5344CB8AC3E}">
        <p14:creationId xmlns:p14="http://schemas.microsoft.com/office/powerpoint/2010/main" val="419229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What &amp; How?</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IT agility index among NGOs</a:t>
            </a:r>
          </a:p>
          <a:p>
            <a:pPr marL="457200" lvl="0" indent="-457200">
              <a:buFont typeface="+mj-lt"/>
              <a:buAutoNum type="arabicPeriod"/>
            </a:pPr>
            <a:r>
              <a:rPr lang="en-US" sz="2400" dirty="0"/>
              <a:t>IT relevancy index among NGOs</a:t>
            </a:r>
          </a:p>
          <a:p>
            <a:pPr marL="457200" lvl="0" indent="-457200">
              <a:buFont typeface="+mj-lt"/>
              <a:buAutoNum type="arabicPeriod"/>
            </a:pPr>
            <a:r>
              <a:rPr lang="en-US" sz="2400" dirty="0"/>
              <a:t>IT assessments in crises</a:t>
            </a:r>
          </a:p>
          <a:p>
            <a:pPr marL="457200" lvl="0" indent="-457200">
              <a:buFont typeface="+mj-lt"/>
              <a:buAutoNum type="arabicPeriod"/>
            </a:pPr>
            <a:r>
              <a:rPr lang="en-US" sz="2400" dirty="0"/>
              <a:t>Crisis technology trends</a:t>
            </a:r>
          </a:p>
          <a:p>
            <a:pPr marL="457200" lvl="0" indent="-457200">
              <a:buFont typeface="+mj-lt"/>
              <a:buAutoNum type="arabicPeriod"/>
            </a:pPr>
            <a:r>
              <a:rPr lang="en-US" sz="2400" dirty="0"/>
              <a:t>NGO PDF report mining</a:t>
            </a:r>
          </a:p>
          <a:p>
            <a:pPr marL="457200" lvl="0" indent="-457200">
              <a:buFont typeface="+mj-lt"/>
              <a:buAutoNum type="arabicPeriod"/>
            </a:pPr>
            <a:r>
              <a:rPr lang="en-US" sz="2400" dirty="0"/>
              <a:t>Big data sets (donated/shared) and analyses for small NGOs</a:t>
            </a:r>
          </a:p>
          <a:p>
            <a:pPr marL="457200" lvl="0" indent="-457200">
              <a:buFont typeface="+mj-lt"/>
              <a:buAutoNum type="arabicPeriod"/>
            </a:pPr>
            <a:r>
              <a:rPr lang="en-US" sz="2400" dirty="0"/>
              <a:t>Partnering with UN/OCHA HDC in The Hague</a:t>
            </a:r>
          </a:p>
          <a:p>
            <a:pPr marL="457200" indent="-457200">
              <a:buFont typeface="+mj-lt"/>
              <a:buAutoNum type="arabicPeriod"/>
            </a:pPr>
            <a:endParaRPr lang="en-US" sz="2400" dirty="0"/>
          </a:p>
        </p:txBody>
      </p:sp>
    </p:spTree>
    <p:extLst>
      <p:ext uri="{BB962C8B-B14F-4D97-AF65-F5344CB8AC3E}">
        <p14:creationId xmlns:p14="http://schemas.microsoft.com/office/powerpoint/2010/main" val="232118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Scope &amp; Complexity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89778814"/>
              </p:ext>
            </p:extLst>
          </p:nvPr>
        </p:nvGraphicFramePr>
        <p:xfrm>
          <a:off x="978222" y="2115296"/>
          <a:ext cx="7680960" cy="30175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641822938"/>
                    </a:ext>
                  </a:extLst>
                </a:gridCol>
                <a:gridCol w="1280160">
                  <a:extLst>
                    <a:ext uri="{9D8B030D-6E8A-4147-A177-3AD203B41FA5}">
                      <a16:colId xmlns:a16="http://schemas.microsoft.com/office/drawing/2014/main" val="4074133934"/>
                    </a:ext>
                  </a:extLst>
                </a:gridCol>
                <a:gridCol w="1280160">
                  <a:extLst>
                    <a:ext uri="{9D8B030D-6E8A-4147-A177-3AD203B41FA5}">
                      <a16:colId xmlns:a16="http://schemas.microsoft.com/office/drawing/2014/main" val="870574119"/>
                    </a:ext>
                  </a:extLst>
                </a:gridCol>
                <a:gridCol w="1280160">
                  <a:extLst>
                    <a:ext uri="{9D8B030D-6E8A-4147-A177-3AD203B41FA5}">
                      <a16:colId xmlns:a16="http://schemas.microsoft.com/office/drawing/2014/main" val="186374423"/>
                    </a:ext>
                  </a:extLst>
                </a:gridCol>
                <a:gridCol w="1280160">
                  <a:extLst>
                    <a:ext uri="{9D8B030D-6E8A-4147-A177-3AD203B41FA5}">
                      <a16:colId xmlns:a16="http://schemas.microsoft.com/office/drawing/2014/main" val="2535372934"/>
                    </a:ext>
                  </a:extLst>
                </a:gridCol>
                <a:gridCol w="1280160">
                  <a:extLst>
                    <a:ext uri="{9D8B030D-6E8A-4147-A177-3AD203B41FA5}">
                      <a16:colId xmlns:a16="http://schemas.microsoft.com/office/drawing/2014/main" val="127976974"/>
                    </a:ext>
                  </a:extLst>
                </a:gridCol>
              </a:tblGrid>
              <a:tr h="370840">
                <a:tc>
                  <a:txBody>
                    <a:bodyPr/>
                    <a:lstStyle/>
                    <a:p>
                      <a:endParaRPr lang="en-US" b="0" dirty="0">
                        <a:solidFill>
                          <a:schemeClr val="tx1"/>
                        </a:solidFill>
                      </a:endParaRPr>
                    </a:p>
                  </a:txBody>
                  <a:tcPr>
                    <a:solidFill>
                      <a:schemeClr val="accent2">
                        <a:lumMod val="20000"/>
                        <a:lumOff val="80000"/>
                      </a:schemeClr>
                    </a:solidFill>
                  </a:tcPr>
                </a:tc>
                <a:tc>
                  <a:txBody>
                    <a:bodyPr/>
                    <a:lstStyle/>
                    <a:p>
                      <a:endParaRPr lang="en-US" b="0">
                        <a:solidFill>
                          <a:schemeClr val="tx1"/>
                        </a:solidFill>
                      </a:endParaRPr>
                    </a:p>
                  </a:txBody>
                  <a:tcPr>
                    <a:solidFill>
                      <a:schemeClr val="accent2">
                        <a:lumMod val="20000"/>
                        <a:lumOff val="80000"/>
                      </a:schemeClr>
                    </a:solidFill>
                  </a:tcPr>
                </a:tc>
                <a:tc>
                  <a:txBody>
                    <a:bodyPr/>
                    <a:lstStyle/>
                    <a:p>
                      <a:endParaRPr lang="en-US" b="0">
                        <a:solidFill>
                          <a:schemeClr val="tx1"/>
                        </a:solidFill>
                      </a:endParaRPr>
                    </a:p>
                  </a:txBody>
                  <a:tcPr>
                    <a:solidFill>
                      <a:schemeClr val="accent2">
                        <a:lumMod val="20000"/>
                        <a:lumOff val="80000"/>
                      </a:schemeClr>
                    </a:solidFill>
                  </a:tcPr>
                </a:tc>
                <a:tc>
                  <a:txBody>
                    <a:bodyPr/>
                    <a:lstStyle/>
                    <a:p>
                      <a:endParaRPr lang="en-US" b="0">
                        <a:solidFill>
                          <a:schemeClr val="tx1"/>
                        </a:solidFill>
                      </a:endParaRPr>
                    </a:p>
                  </a:txBody>
                  <a:tcPr>
                    <a:solidFill>
                      <a:schemeClr val="accent2">
                        <a:lumMod val="20000"/>
                        <a:lumOff val="80000"/>
                      </a:schemeClr>
                    </a:solidFill>
                  </a:tcPr>
                </a:tc>
                <a:tc>
                  <a:txBody>
                    <a:bodyPr/>
                    <a:lstStyle/>
                    <a:p>
                      <a:endParaRPr lang="en-US" b="0" dirty="0">
                        <a:solidFill>
                          <a:schemeClr val="tx1"/>
                        </a:solidFill>
                      </a:endParaRPr>
                    </a:p>
                  </a:txBody>
                  <a:tcPr>
                    <a:solidFill>
                      <a:schemeClr val="accent2">
                        <a:lumMod val="20000"/>
                        <a:lumOff val="80000"/>
                      </a:schemeClr>
                    </a:solidFill>
                  </a:tcPr>
                </a:tc>
                <a:tc>
                  <a:txBody>
                    <a:bodyPr/>
                    <a:lstStyle/>
                    <a:p>
                      <a:pPr algn="ctr" fontAlgn="ctr"/>
                      <a:r>
                        <a:rPr lang="en-US" sz="1800" b="0" u="none" strike="noStrike" dirty="0" smtClean="0">
                          <a:solidFill>
                            <a:schemeClr val="tx1"/>
                          </a:solidFill>
                          <a:effectLst/>
                        </a:rPr>
                        <a:t>NGO Reports</a:t>
                      </a:r>
                      <a:br>
                        <a:rPr lang="en-US" sz="1800" b="0" u="none" strike="noStrike" dirty="0" smtClean="0">
                          <a:solidFill>
                            <a:schemeClr val="tx1"/>
                          </a:solidFill>
                          <a:effectLst/>
                        </a:rPr>
                      </a:br>
                      <a:r>
                        <a:rPr lang="en-US" sz="1800" b="0" u="none" strike="noStrike" dirty="0" smtClean="0">
                          <a:solidFill>
                            <a:schemeClr val="tx1"/>
                          </a:solidFill>
                          <a:effectLst/>
                        </a:rPr>
                        <a:t>Narrative</a:t>
                      </a:r>
                      <a:endParaRPr lang="en-US" sz="1800" b="0" i="0" u="none" strike="noStrike" dirty="0">
                        <a:solidFill>
                          <a:schemeClr val="tx1"/>
                        </a:solidFill>
                        <a:effectLst/>
                        <a:latin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037298312"/>
                  </a:ext>
                </a:extLst>
              </a:tr>
              <a:tr h="370840">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IT </a:t>
                      </a:r>
                      <a:r>
                        <a:rPr lang="en-US" sz="1800" u="none" strike="noStrike" dirty="0" smtClean="0">
                          <a:effectLst/>
                        </a:rPr>
                        <a:t>Agility</a:t>
                      </a:r>
                      <a:br>
                        <a:rPr lang="en-US" sz="1800" u="none" strike="noStrike" dirty="0" smtClean="0">
                          <a:effectLst/>
                        </a:rPr>
                      </a:br>
                      <a:r>
                        <a:rPr lang="en-US" sz="1800" u="none" strike="noStrike" dirty="0" smtClean="0">
                          <a:effectLst/>
                        </a:rPr>
                        <a:t>Index</a:t>
                      </a:r>
                      <a:endParaRPr lang="en-US" sz="1800" b="0" i="0" u="none" strike="noStrike" dirty="0" smtClean="0">
                        <a:solidFill>
                          <a:srgbClr val="000000"/>
                        </a:solidFill>
                        <a:effectLst/>
                        <a:latin typeface="Arial" panose="020B0604020202020204" pitchFamily="34" charset="0"/>
                      </a:endParaRPr>
                    </a:p>
                  </a:txBody>
                  <a:tcPr/>
                </a:tc>
                <a:tc>
                  <a:txBody>
                    <a:bodyPr/>
                    <a:lstStyle/>
                    <a:p>
                      <a:pPr algn="ctr" fontAlgn="ctr"/>
                      <a:r>
                        <a:rPr lang="en-US" sz="1800" u="none" strike="noStrike" dirty="0" smtClean="0">
                          <a:effectLst/>
                        </a:rPr>
                        <a:t>Refugee Camps Usage Data</a:t>
                      </a:r>
                      <a:endParaRPr lang="en-US" sz="1800" b="0" i="0" u="none" strike="noStrike" dirty="0">
                        <a:solidFill>
                          <a:srgbClr val="000000"/>
                        </a:solidFill>
                        <a:effectLst/>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effectLst/>
                        </a:rPr>
                        <a:t>1-2 NGO Report Time series</a:t>
                      </a:r>
                      <a:endParaRPr lang="en-US" sz="1800" b="0" i="0" u="none" strike="noStrike" dirty="0" smtClean="0">
                        <a:solidFill>
                          <a:srgbClr val="000000"/>
                        </a:solidFill>
                        <a:effectLst/>
                        <a:latin typeface="Arial" panose="020B0604020202020204" pitchFamily="34" charset="0"/>
                      </a:endParaRP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effectLst/>
                        </a:rPr>
                        <a:t>NGO Reports Data Tables</a:t>
                      </a:r>
                      <a:endParaRPr lang="en-US" sz="1800" b="0" i="0" u="none" strike="noStrike" dirty="0" smtClean="0">
                        <a:solidFill>
                          <a:srgbClr val="000000"/>
                        </a:solidFill>
                        <a:effectLst/>
                        <a:latin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26313847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effectLst/>
                        </a:rPr>
                        <a:t>CIO4Good</a:t>
                      </a:r>
                      <a:br>
                        <a:rPr lang="en-US" sz="1800" u="none" strike="noStrike" dirty="0" smtClean="0">
                          <a:effectLst/>
                        </a:rPr>
                      </a:br>
                      <a:r>
                        <a:rPr lang="en-US" sz="1800" u="none" strike="noStrike" dirty="0" smtClean="0">
                          <a:effectLst/>
                        </a:rPr>
                        <a:t>Survey</a:t>
                      </a:r>
                      <a:endParaRPr lang="en-US" sz="1800" b="0" i="0" u="none" strike="noStrike" dirty="0" smtClean="0">
                        <a:solidFill>
                          <a:srgbClr val="000000"/>
                        </a:solidFill>
                        <a:effectLst/>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effectLst/>
                        </a:rPr>
                        <a:t>IT Relevancy</a:t>
                      </a:r>
                      <a:br>
                        <a:rPr lang="en-US" sz="1800" u="none" strike="noStrike" dirty="0" smtClean="0">
                          <a:effectLst/>
                        </a:rPr>
                      </a:br>
                      <a:r>
                        <a:rPr lang="en-US" sz="1800" u="none" strike="noStrike" dirty="0" smtClean="0">
                          <a:effectLst/>
                        </a:rPr>
                        <a:t>Index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47182954"/>
                  </a:ext>
                </a:extLst>
              </a:tr>
            </a:tbl>
          </a:graphicData>
        </a:graphic>
      </p:graphicFrame>
      <p:sp>
        <p:nvSpPr>
          <p:cNvPr id="5" name="TextBox 4"/>
          <p:cNvSpPr txBox="1"/>
          <p:nvPr/>
        </p:nvSpPr>
        <p:spPr>
          <a:xfrm>
            <a:off x="4139767" y="5229200"/>
            <a:ext cx="877163" cy="369332"/>
          </a:xfrm>
          <a:prstGeom prst="rect">
            <a:avLst/>
          </a:prstGeom>
          <a:noFill/>
        </p:spPr>
        <p:txBody>
          <a:bodyPr wrap="none" rtlCol="0">
            <a:spAutoFit/>
          </a:bodyPr>
          <a:lstStyle/>
          <a:p>
            <a:r>
              <a:rPr lang="en-US" b="1" dirty="0" smtClean="0"/>
              <a:t>Scope</a:t>
            </a:r>
            <a:endParaRPr lang="en-US" b="1" dirty="0"/>
          </a:p>
        </p:txBody>
      </p:sp>
      <p:sp>
        <p:nvSpPr>
          <p:cNvPr id="6" name="TextBox 5"/>
          <p:cNvSpPr txBox="1"/>
          <p:nvPr/>
        </p:nvSpPr>
        <p:spPr>
          <a:xfrm rot="16200000">
            <a:off x="-71380" y="3442995"/>
            <a:ext cx="1428596" cy="369332"/>
          </a:xfrm>
          <a:prstGeom prst="rect">
            <a:avLst/>
          </a:prstGeom>
          <a:noFill/>
        </p:spPr>
        <p:txBody>
          <a:bodyPr wrap="none" rtlCol="0">
            <a:spAutoFit/>
          </a:bodyPr>
          <a:lstStyle/>
          <a:p>
            <a:r>
              <a:rPr lang="en-US" b="1" dirty="0" smtClean="0"/>
              <a:t>Complexity</a:t>
            </a:r>
            <a:endParaRPr lang="en-US" b="1" dirty="0"/>
          </a:p>
        </p:txBody>
      </p:sp>
      <p:sp>
        <p:nvSpPr>
          <p:cNvPr id="7" name="Right Arrow 6"/>
          <p:cNvSpPr/>
          <p:nvPr/>
        </p:nvSpPr>
        <p:spPr>
          <a:xfrm>
            <a:off x="5113784" y="5269850"/>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30260" y="2636912"/>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59296" y="1701070"/>
            <a:ext cx="1056700" cy="369332"/>
          </a:xfrm>
          <a:prstGeom prst="rect">
            <a:avLst/>
          </a:prstGeom>
          <a:noFill/>
        </p:spPr>
        <p:txBody>
          <a:bodyPr wrap="none" rtlCol="0">
            <a:spAutoFit/>
          </a:bodyPr>
          <a:lstStyle/>
          <a:p>
            <a:r>
              <a:rPr lang="en-US" b="1" dirty="0" smtClean="0">
                <a:solidFill>
                  <a:srgbClr val="FF0000"/>
                </a:solidFill>
              </a:rPr>
              <a:t>Phase 1</a:t>
            </a:r>
            <a:endParaRPr lang="en-US" b="1" dirty="0">
              <a:solidFill>
                <a:srgbClr val="FF0000"/>
              </a:solidFill>
            </a:endParaRPr>
          </a:p>
        </p:txBody>
      </p:sp>
      <p:sp>
        <p:nvSpPr>
          <p:cNvPr id="10" name="TextBox 9"/>
          <p:cNvSpPr txBox="1"/>
          <p:nvPr/>
        </p:nvSpPr>
        <p:spPr>
          <a:xfrm>
            <a:off x="4295678" y="1701070"/>
            <a:ext cx="1056700" cy="369332"/>
          </a:xfrm>
          <a:prstGeom prst="rect">
            <a:avLst/>
          </a:prstGeom>
          <a:noFill/>
        </p:spPr>
        <p:txBody>
          <a:bodyPr wrap="none" rtlCol="0">
            <a:spAutoFit/>
          </a:bodyPr>
          <a:lstStyle/>
          <a:p>
            <a:r>
              <a:rPr lang="en-US" b="1" dirty="0" smtClean="0">
                <a:solidFill>
                  <a:srgbClr val="FF0000"/>
                </a:solidFill>
              </a:rPr>
              <a:t>Phase 2</a:t>
            </a:r>
            <a:endParaRPr lang="en-US" b="1" dirty="0">
              <a:solidFill>
                <a:srgbClr val="FF0000"/>
              </a:solidFill>
            </a:endParaRPr>
          </a:p>
        </p:txBody>
      </p:sp>
      <p:sp>
        <p:nvSpPr>
          <p:cNvPr id="11" name="TextBox 10"/>
          <p:cNvSpPr txBox="1"/>
          <p:nvPr/>
        </p:nvSpPr>
        <p:spPr>
          <a:xfrm>
            <a:off x="6832060" y="1691516"/>
            <a:ext cx="1056700" cy="369332"/>
          </a:xfrm>
          <a:prstGeom prst="rect">
            <a:avLst/>
          </a:prstGeom>
          <a:noFill/>
        </p:spPr>
        <p:txBody>
          <a:bodyPr wrap="none" rtlCol="0">
            <a:spAutoFit/>
          </a:bodyPr>
          <a:lstStyle/>
          <a:p>
            <a:r>
              <a:rPr lang="en-US" b="1" dirty="0" smtClean="0">
                <a:solidFill>
                  <a:srgbClr val="FF0000"/>
                </a:solidFill>
              </a:rPr>
              <a:t>Phase 3</a:t>
            </a:r>
            <a:endParaRPr lang="en-US" b="1" dirty="0">
              <a:solidFill>
                <a:srgbClr val="FF0000"/>
              </a:solidFill>
            </a:endParaRPr>
          </a:p>
        </p:txBody>
      </p:sp>
    </p:spTree>
    <p:extLst>
      <p:ext uri="{BB962C8B-B14F-4D97-AF65-F5344CB8AC3E}">
        <p14:creationId xmlns:p14="http://schemas.microsoft.com/office/powerpoint/2010/main" val="359610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279704" cy="1143000"/>
          </a:xfrm>
        </p:spPr>
        <p:txBody>
          <a:bodyPr/>
          <a:lstStyle/>
          <a:p>
            <a:r>
              <a:rPr lang="en-US" dirty="0"/>
              <a:t>Increasing Change Requires More Agility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737339"/>
            <a:ext cx="6843713" cy="4097564"/>
          </a:xfrm>
          <a:prstGeom prst="rect">
            <a:avLst/>
          </a:prstGeom>
          <a:noFill/>
          <a:ln>
            <a:noFill/>
          </a:ln>
        </p:spPr>
      </p:pic>
    </p:spTree>
    <p:extLst>
      <p:ext uri="{BB962C8B-B14F-4D97-AF65-F5344CB8AC3E}">
        <p14:creationId xmlns:p14="http://schemas.microsoft.com/office/powerpoint/2010/main" val="21897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51520" y="188640"/>
            <a:ext cx="8698833" cy="6524860"/>
          </a:xfrm>
          <a:prstGeom prst="rect">
            <a:avLst/>
          </a:prstGeom>
          <a:noFill/>
          <a:ln>
            <a:noFill/>
          </a:ln>
        </p:spPr>
      </p:pic>
    </p:spTree>
    <p:extLst>
      <p:ext uri="{BB962C8B-B14F-4D97-AF65-F5344CB8AC3E}">
        <p14:creationId xmlns:p14="http://schemas.microsoft.com/office/powerpoint/2010/main" val="324343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NGO IT Spending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280"/>
            <a:ext cx="7695594" cy="4411905"/>
          </a:xfrm>
          <a:prstGeom prst="rect">
            <a:avLst/>
          </a:prstGeom>
          <a:noFill/>
          <a:ln>
            <a:noFill/>
          </a:ln>
        </p:spPr>
      </p:pic>
    </p:spTree>
    <p:extLst>
      <p:ext uri="{BB962C8B-B14F-4D97-AF65-F5344CB8AC3E}">
        <p14:creationId xmlns:p14="http://schemas.microsoft.com/office/powerpoint/2010/main" val="419867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Benefits?</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Access to Big Data and analytics for small organizations </a:t>
            </a:r>
          </a:p>
          <a:p>
            <a:pPr marL="457200" lvl="0" indent="-457200">
              <a:buFont typeface="+mj-lt"/>
              <a:buAutoNum type="arabicPeriod"/>
            </a:pPr>
            <a:r>
              <a:rPr lang="en-US" sz="2400" dirty="0"/>
              <a:t>Better NGO decision-making</a:t>
            </a:r>
          </a:p>
          <a:p>
            <a:pPr marL="457200" lvl="0" indent="-457200">
              <a:buFont typeface="+mj-lt"/>
              <a:buAutoNum type="arabicPeriod"/>
            </a:pPr>
            <a:r>
              <a:rPr lang="en-US" sz="2400" dirty="0"/>
              <a:t>A clearing house for selected NGO research data </a:t>
            </a:r>
          </a:p>
          <a:p>
            <a:pPr marL="457200" indent="-457200">
              <a:buFont typeface="+mj-lt"/>
              <a:buAutoNum type="arabicPeriod"/>
            </a:pPr>
            <a:endParaRPr lang="en-US" sz="2400" dirty="0"/>
          </a:p>
        </p:txBody>
      </p:sp>
    </p:spTree>
    <p:extLst>
      <p:ext uri="{BB962C8B-B14F-4D97-AF65-F5344CB8AC3E}">
        <p14:creationId xmlns:p14="http://schemas.microsoft.com/office/powerpoint/2010/main" val="113960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students get involved?</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Sign up for Crisis Informatics course in the fall</a:t>
            </a:r>
          </a:p>
          <a:p>
            <a:pPr marL="457200" lvl="0" indent="-457200">
              <a:buFont typeface="+mj-lt"/>
              <a:buAutoNum type="arabicPeriod"/>
            </a:pPr>
            <a:r>
              <a:rPr lang="en-US" sz="2400" dirty="0"/>
              <a:t>Join the Advisory Committee for Crisis Informatics (ACCI)</a:t>
            </a:r>
          </a:p>
          <a:p>
            <a:pPr marL="457200" lvl="0" indent="-457200">
              <a:buFont typeface="+mj-lt"/>
              <a:buAutoNum type="arabicPeriod"/>
            </a:pPr>
            <a:r>
              <a:rPr lang="en-US" sz="2400" dirty="0"/>
              <a:t>Contact Ed Happ at </a:t>
            </a:r>
            <a:r>
              <a:rPr lang="en-US" sz="2400" u="sng" dirty="0">
                <a:hlinkClick r:id="rId2"/>
              </a:rPr>
              <a:t>ehapp@umich.edu</a:t>
            </a:r>
            <a:r>
              <a:rPr lang="en-US" sz="2400" dirty="0"/>
              <a:t> </a:t>
            </a:r>
          </a:p>
          <a:p>
            <a:pPr marL="0" indent="0"/>
            <a:endParaRPr lang="en-US" sz="2400" dirty="0"/>
          </a:p>
        </p:txBody>
      </p:sp>
    </p:spTree>
    <p:extLst>
      <p:ext uri="{BB962C8B-B14F-4D97-AF65-F5344CB8AC3E}">
        <p14:creationId xmlns:p14="http://schemas.microsoft.com/office/powerpoint/2010/main" val="302447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sz="3000" dirty="0" smtClean="0"/>
              <a:t>Value </a:t>
            </a:r>
            <a:r>
              <a:rPr lang="en-US" sz="3000" dirty="0"/>
              <a:t>for Technology Co. Partners</a:t>
            </a:r>
          </a:p>
        </p:txBody>
      </p:sp>
      <p:sp>
        <p:nvSpPr>
          <p:cNvPr id="3" name="Content Placeholder 2"/>
          <p:cNvSpPr>
            <a:spLocks noGrp="1"/>
          </p:cNvSpPr>
          <p:nvPr>
            <p:ph idx="1"/>
          </p:nvPr>
        </p:nvSpPr>
        <p:spPr>
          <a:xfrm>
            <a:off x="827584" y="1676400"/>
            <a:ext cx="7859216" cy="4191000"/>
          </a:xfrm>
        </p:spPr>
        <p:txBody>
          <a:bodyPr/>
          <a:lstStyle/>
          <a:p>
            <a:pPr marL="457200" indent="-457200">
              <a:buFont typeface="+mj-lt"/>
              <a:buAutoNum type="arabicPeriod"/>
            </a:pPr>
            <a:r>
              <a:rPr lang="en-US" b="0" dirty="0" smtClean="0"/>
              <a:t>Help impact the contributions of data science to nonprofit work</a:t>
            </a:r>
          </a:p>
          <a:p>
            <a:pPr marL="457200" indent="-457200">
              <a:buFont typeface="+mj-lt"/>
              <a:buAutoNum type="arabicPeriod"/>
            </a:pPr>
            <a:r>
              <a:rPr lang="en-US" b="0" dirty="0" smtClean="0"/>
              <a:t>Encourage the democratization of data among nonprofits and their supporters</a:t>
            </a:r>
          </a:p>
          <a:p>
            <a:pPr marL="457200" indent="-457200">
              <a:buFont typeface="+mj-lt"/>
              <a:buAutoNum type="arabicPeriod"/>
            </a:pPr>
            <a:r>
              <a:rPr lang="en-US" b="0" dirty="0" smtClean="0"/>
              <a:t>The ability to test the impact of grants against large program data sets based on structured and unstructured data</a:t>
            </a:r>
          </a:p>
          <a:p>
            <a:pPr marL="457200" indent="-457200">
              <a:buFont typeface="+mj-lt"/>
              <a:buAutoNum type="arabicPeriod"/>
            </a:pPr>
            <a:r>
              <a:rPr lang="en-US" b="0" dirty="0" smtClean="0"/>
              <a:t>Enhance </a:t>
            </a:r>
            <a:r>
              <a:rPr lang="en-US" b="0" dirty="0"/>
              <a:t>a CSR program with </a:t>
            </a:r>
            <a:r>
              <a:rPr lang="en-US" b="0" dirty="0" smtClean="0"/>
              <a:t>employee “fellows” </a:t>
            </a:r>
            <a:r>
              <a:rPr lang="en-US" b="0" dirty="0"/>
              <a:t>assignments </a:t>
            </a:r>
            <a:r>
              <a:rPr lang="en-US" b="0" dirty="0" smtClean="0"/>
              <a:t>working in the Data4Good Center</a:t>
            </a:r>
            <a:endParaRPr lang="en-US" b="0" dirty="0"/>
          </a:p>
          <a:p>
            <a:pPr marL="457200" indent="-457200">
              <a:buFont typeface="+mj-lt"/>
              <a:buAutoNum type="arabicPeriod"/>
            </a:pPr>
            <a:endParaRPr lang="en-US" b="0" dirty="0"/>
          </a:p>
        </p:txBody>
      </p:sp>
    </p:spTree>
    <p:extLst>
      <p:ext uri="{BB962C8B-B14F-4D97-AF65-F5344CB8AC3E}">
        <p14:creationId xmlns:p14="http://schemas.microsoft.com/office/powerpoint/2010/main" val="291521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842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cap="none" dirty="0"/>
              <a:t>The </a:t>
            </a:r>
            <a:r>
              <a:rPr lang="en-US" sz="4000" cap="none" dirty="0" smtClean="0"/>
              <a:t>Connectivity </a:t>
            </a:r>
            <a:r>
              <a:rPr lang="en-US" sz="4000" cap="none" dirty="0"/>
              <a:t>Lab</a:t>
            </a:r>
            <a:endParaRPr lang="en-US" sz="3200" dirty="0"/>
          </a:p>
        </p:txBody>
      </p:sp>
    </p:spTree>
    <p:extLst>
      <p:ext uri="{BB962C8B-B14F-4D97-AF65-F5344CB8AC3E}">
        <p14:creationId xmlns:p14="http://schemas.microsoft.com/office/powerpoint/2010/main" val="3173125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Brief Introduction</a:t>
            </a:r>
            <a:endParaRPr lang="en-GB" sz="3200" dirty="0"/>
          </a:p>
        </p:txBody>
      </p:sp>
      <p:sp>
        <p:nvSpPr>
          <p:cNvPr id="3" name="Content Placeholder 2"/>
          <p:cNvSpPr>
            <a:spLocks noGrp="1"/>
          </p:cNvSpPr>
          <p:nvPr>
            <p:ph idx="1"/>
          </p:nvPr>
        </p:nvSpPr>
        <p:spPr>
          <a:xfrm>
            <a:off x="251520" y="1772816"/>
            <a:ext cx="4608512" cy="4608512"/>
          </a:xfrm>
        </p:spPr>
        <p:txBody>
          <a:bodyPr/>
          <a:lstStyle/>
          <a:p>
            <a:pPr>
              <a:buFont typeface="Wingdings" pitchFamily="2" charset="2"/>
              <a:buChar char="Ø"/>
            </a:pPr>
            <a:r>
              <a:rPr lang="en-US" sz="2400" dirty="0"/>
              <a:t>13 Years on Wall Street</a:t>
            </a:r>
          </a:p>
          <a:p>
            <a:pPr>
              <a:buFont typeface="Wingdings" pitchFamily="2" charset="2"/>
              <a:buChar char="Ø"/>
            </a:pPr>
            <a:r>
              <a:rPr lang="en-US" sz="2400" dirty="0"/>
              <a:t>10 Years in management consulting</a:t>
            </a:r>
          </a:p>
          <a:p>
            <a:pPr>
              <a:buFont typeface="Wingdings" pitchFamily="2" charset="2"/>
              <a:buChar char="Ø"/>
            </a:pPr>
            <a:r>
              <a:rPr lang="en-US" sz="2400" dirty="0"/>
              <a:t>17 years in NGOs</a:t>
            </a:r>
          </a:p>
          <a:p>
            <a:pPr>
              <a:buFont typeface="Wingdings" pitchFamily="2" charset="2"/>
              <a:buChar char="Ø"/>
            </a:pPr>
            <a:r>
              <a:rPr lang="en-US" sz="2400" dirty="0"/>
              <a:t>Former Global CIO at IFRC</a:t>
            </a:r>
          </a:p>
          <a:p>
            <a:pPr>
              <a:buFont typeface="Wingdings" pitchFamily="2" charset="2"/>
              <a:buChar char="Ø"/>
            </a:pPr>
            <a:r>
              <a:rPr lang="en-US" sz="2400" dirty="0"/>
              <a:t>Former CIO at STC/US &amp; UK</a:t>
            </a:r>
          </a:p>
          <a:p>
            <a:pPr>
              <a:buFont typeface="Wingdings" pitchFamily="2" charset="2"/>
              <a:buChar char="Ø"/>
            </a:pPr>
            <a:r>
              <a:rPr lang="en-US" sz="2400" dirty="0"/>
              <a:t>Co-founder and former Chairman of NetHope.org</a:t>
            </a:r>
          </a:p>
          <a:p>
            <a:pPr>
              <a:buFont typeface="Wingdings" pitchFamily="2" charset="2"/>
              <a:buChar char="Ø"/>
            </a:pPr>
            <a:r>
              <a:rPr lang="en-US" sz="2400" dirty="0"/>
              <a:t>More on LinkedIn, Google and </a:t>
            </a:r>
            <a:r>
              <a:rPr lang="en-US" sz="2400" dirty="0">
                <a:hlinkClick r:id="rId3"/>
              </a:rPr>
              <a:t>www.eghapp.com</a:t>
            </a:r>
            <a:r>
              <a:rPr lang="en-US" sz="2400" dirty="0"/>
              <a:t> </a:t>
            </a:r>
          </a:p>
          <a:p>
            <a:pPr lvl="1">
              <a:buNone/>
            </a:pPr>
            <a:r>
              <a:rPr lang="en-US" i="1" dirty="0"/>
              <a:t> </a:t>
            </a:r>
            <a:endParaRPr lang="en-GB" i="1"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73621" y="1906401"/>
            <a:ext cx="3738563" cy="3338513"/>
          </a:xfrm>
          <a:prstGeom prst="rect">
            <a:avLst/>
          </a:prstGeom>
        </p:spPr>
      </p:pic>
    </p:spTree>
    <p:extLst>
      <p:ext uri="{BB962C8B-B14F-4D97-AF65-F5344CB8AC3E}">
        <p14:creationId xmlns:p14="http://schemas.microsoft.com/office/powerpoint/2010/main" val="424003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Masai with Cell Phone - Kenya</a:t>
            </a:r>
          </a:p>
        </p:txBody>
      </p:sp>
      <p:pic>
        <p:nvPicPr>
          <p:cNvPr id="3" name="Picture 2" descr="https://julestorti.files.wordpress.com/2013/04/img_0136.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533015" y="1562539"/>
            <a:ext cx="3886200" cy="5178829"/>
          </a:xfrm>
          <a:prstGeom prst="rect">
            <a:avLst/>
          </a:prstGeom>
          <a:noFill/>
          <a:ln>
            <a:noFill/>
          </a:ln>
        </p:spPr>
      </p:pic>
    </p:spTree>
    <p:extLst>
      <p:ext uri="{BB962C8B-B14F-4D97-AF65-F5344CB8AC3E}">
        <p14:creationId xmlns:p14="http://schemas.microsoft.com/office/powerpoint/2010/main" val="393427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Problem?</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Working with technology in the sometimes-connected developing world is different and hard</a:t>
            </a:r>
          </a:p>
          <a:p>
            <a:pPr marL="457200" lvl="0" indent="-457200">
              <a:buFont typeface="+mj-lt"/>
              <a:buAutoNum type="arabicPeriod"/>
            </a:pPr>
            <a:r>
              <a:rPr lang="en-US" sz="2400" dirty="0"/>
              <a:t>Only 40% of the developing world has a mobile internet connection; less than 40% have smartphones</a:t>
            </a:r>
          </a:p>
          <a:p>
            <a:pPr marL="457200" lvl="0" indent="-457200">
              <a:buFont typeface="+mj-lt"/>
              <a:buAutoNum type="arabicPeriod"/>
            </a:pPr>
            <a:r>
              <a:rPr lang="en-US" sz="2400" dirty="0"/>
              <a:t>The design constraints for technology in the developing world are significant </a:t>
            </a:r>
          </a:p>
          <a:p>
            <a:pPr marL="457200" lvl="0" indent="-457200">
              <a:buFont typeface="+mj-lt"/>
              <a:buAutoNum type="arabicPeriod"/>
            </a:pPr>
            <a:r>
              <a:rPr lang="en-US" sz="2400" dirty="0"/>
              <a:t>The digital divide persists for the foreseeable future</a:t>
            </a:r>
          </a:p>
          <a:p>
            <a:endParaRPr lang="en-US" sz="2400" dirty="0"/>
          </a:p>
        </p:txBody>
      </p:sp>
    </p:spTree>
    <p:extLst>
      <p:ext uri="{BB962C8B-B14F-4D97-AF65-F5344CB8AC3E}">
        <p14:creationId xmlns:p14="http://schemas.microsoft.com/office/powerpoint/2010/main" val="306373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Persistent Digital Divide</a:t>
            </a:r>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835696" y="1772816"/>
            <a:ext cx="6409666" cy="4807792"/>
          </a:xfrm>
          <a:prstGeom prst="rect">
            <a:avLst/>
          </a:prstGeom>
          <a:noFill/>
          <a:ln>
            <a:noFill/>
          </a:ln>
        </p:spPr>
      </p:pic>
    </p:spTree>
    <p:extLst>
      <p:ext uri="{BB962C8B-B14F-4D97-AF65-F5344CB8AC3E}">
        <p14:creationId xmlns:p14="http://schemas.microsoft.com/office/powerpoint/2010/main" val="203784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What &amp; How?</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Dial-a-context telecommunications environment </a:t>
            </a:r>
          </a:p>
          <a:p>
            <a:pPr marL="457200" lvl="0" indent="-457200">
              <a:buFont typeface="+mj-lt"/>
              <a:buAutoNum type="arabicPeriod"/>
            </a:pPr>
            <a:r>
              <a:rPr lang="en-US" sz="2400" dirty="0"/>
              <a:t>Simulate crisis scenario for voice and data</a:t>
            </a:r>
          </a:p>
          <a:p>
            <a:pPr marL="457200" lvl="0" indent="-457200">
              <a:buFont typeface="+mj-lt"/>
              <a:buAutoNum type="arabicPeriod"/>
            </a:pPr>
            <a:r>
              <a:rPr lang="en-US" sz="2400" dirty="0"/>
              <a:t>Immersion experience: problem solving in a bi-modal crises simulation </a:t>
            </a:r>
          </a:p>
          <a:p>
            <a:pPr marL="457200" lvl="0" indent="-457200">
              <a:buFont typeface="+mj-lt"/>
              <a:buAutoNum type="arabicPeriod"/>
            </a:pPr>
            <a:r>
              <a:rPr lang="en-US" sz="2400" dirty="0"/>
              <a:t>Test apps and systems in constrained environments </a:t>
            </a:r>
          </a:p>
          <a:p>
            <a:pPr marL="457200" lvl="0" indent="-457200">
              <a:buFont typeface="+mj-lt"/>
              <a:buAutoNum type="arabicPeriod"/>
            </a:pPr>
            <a:r>
              <a:rPr lang="en-US" sz="2400" dirty="0"/>
              <a:t>The UL for fit-for-purpose developing country apps</a:t>
            </a:r>
          </a:p>
          <a:p>
            <a:pPr marL="457200" indent="-457200">
              <a:buFont typeface="+mj-lt"/>
              <a:buAutoNum type="arabicPeriod"/>
            </a:pPr>
            <a:endParaRPr lang="en-US" sz="2400" dirty="0"/>
          </a:p>
        </p:txBody>
      </p:sp>
    </p:spTree>
    <p:extLst>
      <p:ext uri="{BB962C8B-B14F-4D97-AF65-F5344CB8AC3E}">
        <p14:creationId xmlns:p14="http://schemas.microsoft.com/office/powerpoint/2010/main" val="150826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Getting Better, But is Still Uneven</a:t>
            </a:r>
          </a:p>
        </p:txBody>
      </p:sp>
      <p:pic>
        <p:nvPicPr>
          <p:cNvPr id="3" name="Picture 2" descr="C:\Users\ehapp\Dropbox\Work\Downloads-Docs\GSMA Smartphone Connections.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404" y="1484784"/>
            <a:ext cx="6515100" cy="5305425"/>
          </a:xfrm>
          <a:prstGeom prst="rect">
            <a:avLst/>
          </a:prstGeom>
          <a:noFill/>
          <a:ln>
            <a:noFill/>
          </a:ln>
        </p:spPr>
      </p:pic>
      <p:sp>
        <p:nvSpPr>
          <p:cNvPr id="4" name="TextBox 3"/>
          <p:cNvSpPr txBox="1"/>
          <p:nvPr/>
        </p:nvSpPr>
        <p:spPr>
          <a:xfrm>
            <a:off x="179512" y="2204864"/>
            <a:ext cx="2304256" cy="3416320"/>
          </a:xfrm>
          <a:prstGeom prst="rect">
            <a:avLst/>
          </a:prstGeom>
          <a:noFill/>
        </p:spPr>
        <p:txBody>
          <a:bodyPr wrap="square" rtlCol="0">
            <a:spAutoFit/>
          </a:bodyPr>
          <a:lstStyle/>
          <a:p>
            <a:r>
              <a:rPr lang="en-US" i="1" dirty="0"/>
              <a:t>How do we solve problems and build apps in a 2G world?</a:t>
            </a:r>
            <a:endParaRPr lang="en-US" dirty="0"/>
          </a:p>
          <a:p>
            <a:r>
              <a:rPr lang="en-US" i="1" dirty="0"/>
              <a:t>The numbers are 66% and 65% for the Developed World; the gap is narrowing, but not much…</a:t>
            </a:r>
            <a:endParaRPr lang="en-US" dirty="0"/>
          </a:p>
          <a:p>
            <a:r>
              <a:rPr lang="en-US" i="1" dirty="0"/>
              <a:t>Welcome to the Digital Divide   </a:t>
            </a:r>
            <a:endParaRPr lang="en-US" dirty="0"/>
          </a:p>
          <a:p>
            <a:endParaRPr lang="en-US" dirty="0"/>
          </a:p>
        </p:txBody>
      </p:sp>
    </p:spTree>
    <p:extLst>
      <p:ext uri="{BB962C8B-B14F-4D97-AF65-F5344CB8AC3E}">
        <p14:creationId xmlns:p14="http://schemas.microsoft.com/office/powerpoint/2010/main" val="321528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Benefits</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u="sng" dirty="0"/>
              <a:t>Sensitize entrepreneurs for relevant design </a:t>
            </a:r>
            <a:endParaRPr lang="en-US" sz="2400" dirty="0"/>
          </a:p>
          <a:p>
            <a:pPr marL="457200" lvl="0" indent="-457200">
              <a:buFont typeface="+mj-lt"/>
              <a:buAutoNum type="arabicPeriod"/>
            </a:pPr>
            <a:r>
              <a:rPr lang="en-US" sz="2400" dirty="0"/>
              <a:t>Learn how to work with technology in crises</a:t>
            </a:r>
          </a:p>
          <a:p>
            <a:pPr marL="457200" lvl="0" indent="-457200">
              <a:buFont typeface="+mj-lt"/>
              <a:buAutoNum type="arabicPeriod"/>
            </a:pPr>
            <a:r>
              <a:rPr lang="en-US" sz="2400" dirty="0"/>
              <a:t>A test-bed for lightweight apps and devices</a:t>
            </a:r>
          </a:p>
          <a:p>
            <a:r>
              <a:rPr lang="en-US" sz="2400" dirty="0"/>
              <a:t> </a:t>
            </a:r>
          </a:p>
        </p:txBody>
      </p:sp>
    </p:spTree>
    <p:extLst>
      <p:ext uri="{BB962C8B-B14F-4D97-AF65-F5344CB8AC3E}">
        <p14:creationId xmlns:p14="http://schemas.microsoft.com/office/powerpoint/2010/main" val="265831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students get involved?</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Sign up for Crisis Informatics course in the fall</a:t>
            </a:r>
          </a:p>
          <a:p>
            <a:pPr marL="457200" lvl="0" indent="-457200">
              <a:buFont typeface="+mj-lt"/>
              <a:buAutoNum type="arabicPeriod"/>
            </a:pPr>
            <a:r>
              <a:rPr lang="en-US" sz="2400" dirty="0"/>
              <a:t>Join Advisory Committee for Crisis Informatics (ACCI)</a:t>
            </a:r>
          </a:p>
          <a:p>
            <a:pPr marL="457200" lvl="0" indent="-457200">
              <a:buFont typeface="+mj-lt"/>
              <a:buAutoNum type="arabicPeriod"/>
            </a:pPr>
            <a:r>
              <a:rPr lang="en-US" sz="2400" dirty="0"/>
              <a:t>Contact Ed Happ at </a:t>
            </a:r>
            <a:r>
              <a:rPr lang="en-US" sz="2400" u="sng" dirty="0">
                <a:hlinkClick r:id="rId2"/>
              </a:rPr>
              <a:t>ehapp@umich.edu</a:t>
            </a:r>
            <a:r>
              <a:rPr lang="en-US" sz="2400" dirty="0"/>
              <a:t> </a:t>
            </a:r>
          </a:p>
          <a:p>
            <a:endParaRPr lang="en-US" sz="2400" dirty="0"/>
          </a:p>
          <a:p>
            <a:endParaRPr lang="en-US" sz="2400" dirty="0"/>
          </a:p>
        </p:txBody>
      </p:sp>
    </p:spTree>
    <p:extLst>
      <p:ext uri="{BB962C8B-B14F-4D97-AF65-F5344CB8AC3E}">
        <p14:creationId xmlns:p14="http://schemas.microsoft.com/office/powerpoint/2010/main" val="2098061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sz="3000" dirty="0" smtClean="0"/>
              <a:t>Value </a:t>
            </a:r>
            <a:r>
              <a:rPr lang="en-US" sz="3000" dirty="0"/>
              <a:t>for Technology Co. Partners</a:t>
            </a:r>
          </a:p>
        </p:txBody>
      </p:sp>
      <p:sp>
        <p:nvSpPr>
          <p:cNvPr id="3" name="Content Placeholder 2"/>
          <p:cNvSpPr>
            <a:spLocks noGrp="1"/>
          </p:cNvSpPr>
          <p:nvPr>
            <p:ph idx="1"/>
          </p:nvPr>
        </p:nvSpPr>
        <p:spPr>
          <a:xfrm>
            <a:off x="827584" y="1676400"/>
            <a:ext cx="7859216" cy="4191000"/>
          </a:xfrm>
        </p:spPr>
        <p:txBody>
          <a:bodyPr/>
          <a:lstStyle/>
          <a:p>
            <a:pPr marL="457200" indent="-457200">
              <a:buFont typeface="+mj-lt"/>
              <a:buAutoNum type="arabicPeriod"/>
            </a:pPr>
            <a:r>
              <a:rPr lang="en-US" b="0" dirty="0" smtClean="0"/>
              <a:t>Test hardware and software for emerging countries and disaster response before deploying</a:t>
            </a:r>
            <a:endParaRPr lang="en-US" b="0" dirty="0"/>
          </a:p>
          <a:p>
            <a:pPr marL="457200" indent="-457200">
              <a:buFont typeface="+mj-lt"/>
              <a:buAutoNum type="arabicPeriod"/>
            </a:pPr>
            <a:r>
              <a:rPr lang="en-US" b="0" dirty="0" smtClean="0"/>
              <a:t>Train employees engaged with disaster response in a controlled lab environment </a:t>
            </a:r>
          </a:p>
          <a:p>
            <a:pPr marL="457200" indent="-457200">
              <a:buFont typeface="+mj-lt"/>
              <a:buAutoNum type="arabicPeriod"/>
            </a:pPr>
            <a:r>
              <a:rPr lang="en-US" b="0" dirty="0" smtClean="0"/>
              <a:t>Create scenarios for future employees to be able to lead and solve problems in chaotic and under-resourced situations</a:t>
            </a:r>
            <a:endParaRPr lang="en-US" b="0" dirty="0"/>
          </a:p>
          <a:p>
            <a:pPr marL="457200" indent="-457200">
              <a:buFont typeface="+mj-lt"/>
              <a:buAutoNum type="arabicPeriod"/>
            </a:pPr>
            <a:r>
              <a:rPr lang="en-US" b="0" dirty="0"/>
              <a:t>Enhance a CSR program with </a:t>
            </a:r>
            <a:r>
              <a:rPr lang="en-US" b="0" dirty="0" smtClean="0"/>
              <a:t>employee “fellows” to assist in the connectivity lab</a:t>
            </a:r>
            <a:endParaRPr lang="en-US" b="0" dirty="0"/>
          </a:p>
          <a:p>
            <a:pPr marL="457200" indent="-457200">
              <a:buFont typeface="+mj-lt"/>
              <a:buAutoNum type="arabicPeriod"/>
            </a:pPr>
            <a:endParaRPr lang="en-US" b="0" dirty="0"/>
          </a:p>
        </p:txBody>
      </p:sp>
    </p:spTree>
    <p:extLst>
      <p:ext uri="{BB962C8B-B14F-4D97-AF65-F5344CB8AC3E}">
        <p14:creationId xmlns:p14="http://schemas.microsoft.com/office/powerpoint/2010/main" val="915159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6842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cap="none" dirty="0"/>
              <a:t>The UMSI - NetHope Internship Program</a:t>
            </a:r>
            <a:endParaRPr lang="en-US" sz="3200" dirty="0"/>
          </a:p>
        </p:txBody>
      </p:sp>
    </p:spTree>
    <p:extLst>
      <p:ext uri="{BB962C8B-B14F-4D97-AF65-F5344CB8AC3E}">
        <p14:creationId xmlns:p14="http://schemas.microsoft.com/office/powerpoint/2010/main" val="26108132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Problem?</a:t>
            </a:r>
          </a:p>
        </p:txBody>
      </p:sp>
      <p:sp>
        <p:nvSpPr>
          <p:cNvPr id="3" name="Content Placeholder 2"/>
          <p:cNvSpPr>
            <a:spLocks noGrp="1"/>
          </p:cNvSpPr>
          <p:nvPr>
            <p:ph idx="1"/>
          </p:nvPr>
        </p:nvSpPr>
        <p:spPr>
          <a:xfrm>
            <a:off x="539552" y="1676400"/>
            <a:ext cx="8147248" cy="4992960"/>
          </a:xfrm>
        </p:spPr>
        <p:txBody>
          <a:bodyPr/>
          <a:lstStyle/>
          <a:p>
            <a:pPr marL="457200" indent="-457200">
              <a:buFont typeface="+mj-lt"/>
              <a:buAutoNum type="arabicPeriod"/>
            </a:pPr>
            <a:r>
              <a:rPr lang="en-US" dirty="0"/>
              <a:t>Some long-established roles for internship programs:</a:t>
            </a:r>
          </a:p>
          <a:p>
            <a:pPr marL="685800" lvl="1" indent="-228600">
              <a:buFont typeface="+mj-lt"/>
              <a:buAutoNum type="alphaLcPeriod"/>
            </a:pPr>
            <a:r>
              <a:rPr lang="en-US" dirty="0"/>
              <a:t>front-line experience in organizations of interest, </a:t>
            </a:r>
          </a:p>
          <a:p>
            <a:pPr marL="685800" lvl="1" indent="-228600">
              <a:buFont typeface="+mj-lt"/>
              <a:buAutoNum type="alphaLcPeriod"/>
            </a:pPr>
            <a:r>
              <a:rPr lang="en-US" dirty="0"/>
              <a:t>mutual “test driving” for students and org’s, </a:t>
            </a:r>
          </a:p>
          <a:p>
            <a:pPr marL="685800" lvl="1" indent="-228600">
              <a:buFont typeface="+mj-lt"/>
              <a:buAutoNum type="alphaLcPeriod"/>
            </a:pPr>
            <a:r>
              <a:rPr lang="en-US" dirty="0"/>
              <a:t>a strong step in the recruiting process for employment opportunities for graduates</a:t>
            </a:r>
          </a:p>
          <a:p>
            <a:pPr marL="508000" indent="-228600">
              <a:buFont typeface="+mj-lt"/>
              <a:buAutoNum type="arabicPeriod"/>
            </a:pPr>
            <a:r>
              <a:rPr lang="en-US" dirty="0"/>
              <a:t>Humanitarian sector has supported interns in the program areas, such as public health, but technology interns are rare.  </a:t>
            </a:r>
          </a:p>
          <a:p>
            <a:pPr marL="508000" indent="-228600">
              <a:buFont typeface="+mj-lt"/>
              <a:buAutoNum type="arabicPeriod"/>
            </a:pPr>
            <a:r>
              <a:rPr lang="en-US" dirty="0"/>
              <a:t>Persistent underfunding of IT in NGOs and </a:t>
            </a:r>
            <a:r>
              <a:rPr lang="en-US" dirty="0">
                <a:solidFill>
                  <a:srgbClr val="FF0000"/>
                </a:solidFill>
              </a:rPr>
              <a:t>coming revolution of rethinking most business as digital enterprises</a:t>
            </a:r>
            <a:r>
              <a:rPr lang="en-US" dirty="0"/>
              <a:t>, the time is ripe for creating a feeder system of IT talent for nonprofit work.</a:t>
            </a:r>
          </a:p>
          <a:p>
            <a:pPr marL="508000" indent="-228600">
              <a:buFont typeface="+mj-lt"/>
              <a:buAutoNum type="arabicPeriod"/>
            </a:pPr>
            <a:r>
              <a:rPr lang="en-US" dirty="0"/>
              <a:t>NetHope and UMSI are at this crossroads</a:t>
            </a:r>
          </a:p>
          <a:p>
            <a:pPr marL="508000" indent="-228600">
              <a:buFont typeface="+mj-lt"/>
              <a:buAutoNum type="arabicPeriod"/>
            </a:pPr>
            <a:r>
              <a:rPr lang="en-US" dirty="0">
                <a:solidFill>
                  <a:srgbClr val="FF0000"/>
                </a:solidFill>
              </a:rPr>
              <a:t>Convergence: </a:t>
            </a:r>
            <a:r>
              <a:rPr lang="en-US" dirty="0"/>
              <a:t>NGOs have unfunded tech project needs; tech company employees want to work on NGO problems; tech students want to work with NGOs and Tech </a:t>
            </a:r>
            <a:r>
              <a:rPr lang="en-US" dirty="0" err="1"/>
              <a:t>Co’s</a:t>
            </a:r>
            <a:r>
              <a:rPr lang="en-US" dirty="0"/>
              <a:t>.</a:t>
            </a:r>
          </a:p>
          <a:p>
            <a:pPr marL="0" indent="0"/>
            <a:endParaRPr lang="en-US" sz="2400" dirty="0"/>
          </a:p>
        </p:txBody>
      </p:sp>
    </p:spTree>
    <p:extLst>
      <p:ext uri="{BB962C8B-B14F-4D97-AF65-F5344CB8AC3E}">
        <p14:creationId xmlns:p14="http://schemas.microsoft.com/office/powerpoint/2010/main" val="297049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My Goals</a:t>
            </a:r>
          </a:p>
        </p:txBody>
      </p:sp>
      <p:sp>
        <p:nvSpPr>
          <p:cNvPr id="3" name="Content Placeholder 2"/>
          <p:cNvSpPr>
            <a:spLocks noGrp="1"/>
          </p:cNvSpPr>
          <p:nvPr>
            <p:ph idx="1"/>
          </p:nvPr>
        </p:nvSpPr>
        <p:spPr>
          <a:xfrm>
            <a:off x="755576" y="1676400"/>
            <a:ext cx="8064896" cy="4191000"/>
          </a:xfrm>
        </p:spPr>
        <p:txBody>
          <a:bodyPr/>
          <a:lstStyle/>
          <a:p>
            <a:pPr marL="457200" indent="-457200">
              <a:buAutoNum type="arabicPeriod"/>
            </a:pPr>
            <a:r>
              <a:rPr lang="en-US" i="1" dirty="0">
                <a:solidFill>
                  <a:srgbClr val="00B050"/>
                </a:solidFill>
              </a:rPr>
              <a:t>Teach:</a:t>
            </a:r>
            <a:r>
              <a:rPr lang="en-US" i="1" dirty="0"/>
              <a:t> </a:t>
            </a:r>
            <a:r>
              <a:rPr lang="en-US" dirty="0"/>
              <a:t>help train the next generation of technology leaders for nonprofits; launch and upgrade Crisis Informatics and IT Leadership courses mat UMSI</a:t>
            </a:r>
          </a:p>
          <a:p>
            <a:pPr marL="457200" indent="-457200">
              <a:buAutoNum type="arabicPeriod"/>
            </a:pPr>
            <a:r>
              <a:rPr lang="en-US" i="1" dirty="0">
                <a:solidFill>
                  <a:srgbClr val="00B050"/>
                </a:solidFill>
              </a:rPr>
              <a:t>Research:</a:t>
            </a:r>
            <a:r>
              <a:rPr lang="en-US" dirty="0">
                <a:solidFill>
                  <a:srgbClr val="00B050"/>
                </a:solidFill>
              </a:rPr>
              <a:t> </a:t>
            </a:r>
            <a:r>
              <a:rPr lang="en-US" dirty="0"/>
              <a:t>develop, launch and sustain three initiatives: The </a:t>
            </a:r>
            <a:r>
              <a:rPr lang="en-US" dirty="0" smtClean="0"/>
              <a:t>Connectivity </a:t>
            </a:r>
            <a:r>
              <a:rPr lang="en-US" dirty="0"/>
              <a:t>Lab, the Data4Good Center, and the NetHope-UMSI Internship program</a:t>
            </a:r>
          </a:p>
          <a:p>
            <a:pPr marL="457200" indent="-457200">
              <a:buAutoNum type="arabicPeriod"/>
            </a:pPr>
            <a:r>
              <a:rPr lang="en-US" i="1" dirty="0">
                <a:solidFill>
                  <a:srgbClr val="00B050"/>
                </a:solidFill>
              </a:rPr>
              <a:t>Partner:</a:t>
            </a:r>
            <a:r>
              <a:rPr lang="en-US" dirty="0">
                <a:solidFill>
                  <a:srgbClr val="00B050"/>
                </a:solidFill>
              </a:rPr>
              <a:t> </a:t>
            </a:r>
            <a:r>
              <a:rPr lang="en-US" dirty="0"/>
              <a:t>bring the ICT4D practitioners, academics and technology companies to the same table to better collaborate and jointly solve humanitarian-information problems</a:t>
            </a:r>
          </a:p>
          <a:p>
            <a:pPr marL="457200" indent="-457200">
              <a:buAutoNum type="arabicPeriod"/>
            </a:pPr>
            <a:r>
              <a:rPr lang="en-US" i="1" dirty="0">
                <a:solidFill>
                  <a:srgbClr val="00B050"/>
                </a:solidFill>
              </a:rPr>
              <a:t>Consult:</a:t>
            </a:r>
            <a:r>
              <a:rPr lang="en-US" dirty="0">
                <a:solidFill>
                  <a:srgbClr val="00B050"/>
                </a:solidFill>
              </a:rPr>
              <a:t> </a:t>
            </a:r>
            <a:r>
              <a:rPr lang="en-US" dirty="0"/>
              <a:t>bring the resources to bear to advise nonprofit organizations on the use of new </a:t>
            </a:r>
            <a:r>
              <a:rPr lang="en-US" i="1" dirty="0"/>
              <a:t>data science opportunities</a:t>
            </a:r>
            <a:r>
              <a:rPr lang="en-US" dirty="0"/>
              <a:t>, and help prepare the future data scientists to work with them</a:t>
            </a:r>
            <a:endParaRPr lang="en-US" i="1" dirty="0"/>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402676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NetHope Field Projects</a:t>
            </a:r>
          </a:p>
        </p:txBody>
      </p:sp>
      <p:pic>
        <p:nvPicPr>
          <p:cNvPr id="3" name="Picture 2"/>
          <p:cNvPicPr>
            <a:picLocks noChangeAspect="1"/>
          </p:cNvPicPr>
          <p:nvPr/>
        </p:nvPicPr>
        <p:blipFill>
          <a:blip r:embed="rId2"/>
          <a:stretch>
            <a:fillRect/>
          </a:stretch>
        </p:blipFill>
        <p:spPr>
          <a:xfrm>
            <a:off x="395536" y="1414415"/>
            <a:ext cx="8452104" cy="5398961"/>
          </a:xfrm>
          <a:prstGeom prst="rect">
            <a:avLst/>
          </a:prstGeom>
        </p:spPr>
      </p:pic>
      <p:sp>
        <p:nvSpPr>
          <p:cNvPr id="4" name="Rectangle 3"/>
          <p:cNvSpPr/>
          <p:nvPr/>
        </p:nvSpPr>
        <p:spPr>
          <a:xfrm>
            <a:off x="6804248" y="4437112"/>
            <a:ext cx="204339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123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What, How and When?</a:t>
            </a:r>
          </a:p>
        </p:txBody>
      </p:sp>
      <p:sp>
        <p:nvSpPr>
          <p:cNvPr id="3" name="Content Placeholder 2"/>
          <p:cNvSpPr>
            <a:spLocks noGrp="1"/>
          </p:cNvSpPr>
          <p:nvPr>
            <p:ph idx="1"/>
          </p:nvPr>
        </p:nvSpPr>
        <p:spPr>
          <a:xfrm>
            <a:off x="539552" y="1676400"/>
            <a:ext cx="8147248" cy="4191000"/>
          </a:xfrm>
        </p:spPr>
        <p:txBody>
          <a:bodyPr/>
          <a:lstStyle/>
          <a:p>
            <a:pPr marL="457200" lvl="0" indent="-457200">
              <a:buFont typeface="+mj-lt"/>
              <a:buAutoNum type="arabicPeriod"/>
            </a:pPr>
            <a:r>
              <a:rPr lang="en-US" sz="2400" dirty="0"/>
              <a:t>Three Program Roles:</a:t>
            </a:r>
          </a:p>
          <a:p>
            <a:pPr marL="635000" lvl="1" indent="-457200">
              <a:buFont typeface="+mj-lt"/>
              <a:buAutoNum type="alphaLcPeriod"/>
            </a:pPr>
            <a:r>
              <a:rPr lang="en-US" sz="2000" i="1" dirty="0"/>
              <a:t>Providing a talent </a:t>
            </a:r>
            <a:r>
              <a:rPr lang="en-US" sz="2000" i="1" dirty="0">
                <a:solidFill>
                  <a:srgbClr val="FF0000"/>
                </a:solidFill>
              </a:rPr>
              <a:t>pool of technology savvy students</a:t>
            </a:r>
            <a:r>
              <a:rPr lang="en-US" sz="2000" dirty="0">
                <a:solidFill>
                  <a:srgbClr val="FF0000"/>
                </a:solidFill>
              </a:rPr>
              <a:t> </a:t>
            </a:r>
          </a:p>
          <a:p>
            <a:pPr marL="635000" lvl="1" indent="-457200">
              <a:buFont typeface="+mj-lt"/>
              <a:buAutoNum type="alphaLcPeriod"/>
            </a:pPr>
            <a:r>
              <a:rPr lang="en-US" sz="2000" i="1" dirty="0"/>
              <a:t>Providing the </a:t>
            </a:r>
            <a:r>
              <a:rPr lang="en-US" sz="2000" i="1" dirty="0">
                <a:solidFill>
                  <a:srgbClr val="FF0000"/>
                </a:solidFill>
              </a:rPr>
              <a:t>“match-making” </a:t>
            </a:r>
            <a:r>
              <a:rPr lang="en-US" sz="2000" i="1" dirty="0"/>
              <a:t>of nonprofit needs, student talent and tech company employees</a:t>
            </a:r>
          </a:p>
          <a:p>
            <a:pPr marL="635000" lvl="1" indent="-457200">
              <a:buFont typeface="+mj-lt"/>
              <a:buAutoNum type="alphaLcPeriod"/>
            </a:pPr>
            <a:r>
              <a:rPr lang="en-US" sz="2000" i="1" dirty="0"/>
              <a:t>Providing </a:t>
            </a:r>
            <a:r>
              <a:rPr lang="en-US" sz="2000" i="1" dirty="0">
                <a:solidFill>
                  <a:srgbClr val="FF0000"/>
                </a:solidFill>
              </a:rPr>
              <a:t>the funding </a:t>
            </a:r>
            <a:r>
              <a:rPr lang="en-US" sz="2000" i="1" dirty="0"/>
              <a:t>for interns who are placed at NetHope members</a:t>
            </a:r>
            <a:r>
              <a:rPr lang="en-US" sz="2000" dirty="0"/>
              <a:t> </a:t>
            </a:r>
          </a:p>
          <a:p>
            <a:pPr marL="803275" lvl="2" indent="-228600">
              <a:buFont typeface="Courier New" panose="02070309020205020404" pitchFamily="49" charset="0"/>
              <a:buChar char="o"/>
            </a:pPr>
            <a:r>
              <a:rPr lang="en-US" sz="2000" dirty="0"/>
              <a:t>UMSI Office of Career Development has funding to assist student interns working internationally and domestically in public sector, high-impact opportunities.</a:t>
            </a:r>
          </a:p>
          <a:p>
            <a:pPr marL="803275" lvl="2" indent="-228600">
              <a:buFont typeface="Courier New" panose="02070309020205020404" pitchFamily="49" charset="0"/>
              <a:buChar char="o"/>
            </a:pPr>
            <a:r>
              <a:rPr lang="en-US" sz="2000" dirty="0"/>
              <a:t>In addition, UMSI and NetHope will jointly seek additional funding to grow and enhance the program and its management</a:t>
            </a:r>
            <a:r>
              <a:rPr lang="en-US" sz="2000" i="1" dirty="0"/>
              <a:t>.</a:t>
            </a:r>
          </a:p>
          <a:p>
            <a:pPr marL="457200" indent="-457200">
              <a:buFont typeface="+mj-lt"/>
              <a:buAutoNum type="arabicPeriod"/>
            </a:pPr>
            <a:r>
              <a:rPr lang="en-US" sz="2400" dirty="0"/>
              <a:t>Pilot launching this month for the </a:t>
            </a:r>
            <a:r>
              <a:rPr lang="en-US" sz="2400" dirty="0">
                <a:solidFill>
                  <a:srgbClr val="FF0000"/>
                </a:solidFill>
              </a:rPr>
              <a:t>summer 2018 </a:t>
            </a:r>
            <a:r>
              <a:rPr lang="en-US" sz="2400" dirty="0"/>
              <a:t>internship season</a:t>
            </a:r>
          </a:p>
          <a:p>
            <a:pPr marL="457200" indent="-457200">
              <a:buFont typeface="+mj-lt"/>
              <a:buAutoNum type="arabicPeriod"/>
            </a:pPr>
            <a:r>
              <a:rPr lang="en-US" sz="2400" dirty="0"/>
              <a:t>Project proposals from NGOs due </a:t>
            </a:r>
            <a:r>
              <a:rPr lang="en-US" sz="2400" dirty="0">
                <a:solidFill>
                  <a:srgbClr val="FF0000"/>
                </a:solidFill>
              </a:rPr>
              <a:t>mid-December</a:t>
            </a:r>
          </a:p>
        </p:txBody>
      </p:sp>
    </p:spTree>
    <p:extLst>
      <p:ext uri="{BB962C8B-B14F-4D97-AF65-F5344CB8AC3E}">
        <p14:creationId xmlns:p14="http://schemas.microsoft.com/office/powerpoint/2010/main" val="2697782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Benefits?</a:t>
            </a:r>
          </a:p>
        </p:txBody>
      </p:sp>
      <p:sp>
        <p:nvSpPr>
          <p:cNvPr id="3" name="Content Placeholder 2"/>
          <p:cNvSpPr>
            <a:spLocks noGrp="1"/>
          </p:cNvSpPr>
          <p:nvPr>
            <p:ph idx="1"/>
          </p:nvPr>
        </p:nvSpPr>
        <p:spPr>
          <a:xfrm>
            <a:off x="683568" y="1676400"/>
            <a:ext cx="8003232" cy="4344888"/>
          </a:xfrm>
        </p:spPr>
        <p:txBody>
          <a:bodyPr/>
          <a:lstStyle/>
          <a:p>
            <a:pPr marL="457200" lvl="0" indent="-457200">
              <a:buFont typeface="+mj-lt"/>
              <a:buAutoNum type="arabicPeriod"/>
            </a:pPr>
            <a:r>
              <a:rPr lang="en-US" dirty="0"/>
              <a:t>Students can benefit from </a:t>
            </a:r>
            <a:r>
              <a:rPr lang="en-US" dirty="0">
                <a:solidFill>
                  <a:srgbClr val="FF0000"/>
                </a:solidFill>
              </a:rPr>
              <a:t>experiencing technology contexts in other cultures</a:t>
            </a:r>
            <a:r>
              <a:rPr lang="en-US" dirty="0"/>
              <a:t> and helping solve real problems.  </a:t>
            </a:r>
          </a:p>
          <a:p>
            <a:pPr marL="457200" lvl="0" indent="-457200">
              <a:buFont typeface="+mj-lt"/>
              <a:buAutoNum type="arabicPeriod"/>
            </a:pPr>
            <a:r>
              <a:rPr lang="en-US" dirty="0"/>
              <a:t>Facilitating students’ engagement in meaningful internship experiences that enhance their education, and leveraging that </a:t>
            </a:r>
            <a:r>
              <a:rPr lang="en-US" dirty="0">
                <a:solidFill>
                  <a:srgbClr val="FF0000"/>
                </a:solidFill>
              </a:rPr>
              <a:t>experience for employment in fulfilling careers</a:t>
            </a:r>
            <a:r>
              <a:rPr lang="en-US" dirty="0"/>
              <a:t>.</a:t>
            </a:r>
          </a:p>
          <a:p>
            <a:pPr marL="457200" lvl="0" indent="-457200">
              <a:buFont typeface="+mj-lt"/>
              <a:buAutoNum type="arabicPeriod"/>
            </a:pPr>
            <a:r>
              <a:rPr lang="en-US" dirty="0"/>
              <a:t>NGOs can benefit from an internship program that allows them to </a:t>
            </a:r>
            <a:r>
              <a:rPr lang="en-US" dirty="0">
                <a:solidFill>
                  <a:srgbClr val="FF0000"/>
                </a:solidFill>
              </a:rPr>
              <a:t>expand their use of IT</a:t>
            </a:r>
            <a:r>
              <a:rPr lang="en-US" dirty="0"/>
              <a:t>, especially in running field innovation trials. </a:t>
            </a:r>
          </a:p>
          <a:p>
            <a:pPr marL="457200" lvl="0" indent="-457200">
              <a:buFont typeface="+mj-lt"/>
              <a:buAutoNum type="arabicPeriod"/>
            </a:pPr>
            <a:r>
              <a:rPr lang="en-US" dirty="0"/>
              <a:t>Having </a:t>
            </a:r>
            <a:r>
              <a:rPr lang="en-US" dirty="0">
                <a:solidFill>
                  <a:srgbClr val="FF0000"/>
                </a:solidFill>
              </a:rPr>
              <a:t>strong information technology graduates </a:t>
            </a:r>
            <a:r>
              <a:rPr lang="en-US" dirty="0"/>
              <a:t>employed in nonprofit organizations enhances Corporate participation.</a:t>
            </a:r>
          </a:p>
          <a:p>
            <a:pPr marL="457200" lvl="0" indent="-457200">
              <a:buFont typeface="+mj-lt"/>
              <a:buAutoNum type="arabicPeriod"/>
            </a:pPr>
            <a:r>
              <a:rPr lang="en-US" dirty="0">
                <a:solidFill>
                  <a:srgbClr val="FF0000"/>
                </a:solidFill>
              </a:rPr>
              <a:t>Availability of students </a:t>
            </a:r>
            <a:r>
              <a:rPr lang="en-US" dirty="0"/>
              <a:t>to include in front-line research projects at humanitarian and other nonprofit organizations. </a:t>
            </a:r>
          </a:p>
          <a:p>
            <a:pPr marL="457200" indent="-457200">
              <a:buFont typeface="+mj-lt"/>
              <a:buAutoNum type="arabicPeriod"/>
            </a:pPr>
            <a:endParaRPr lang="en-US" sz="2400" dirty="0"/>
          </a:p>
        </p:txBody>
      </p:sp>
    </p:spTree>
    <p:extLst>
      <p:ext uri="{BB962C8B-B14F-4D97-AF65-F5344CB8AC3E}">
        <p14:creationId xmlns:p14="http://schemas.microsoft.com/office/powerpoint/2010/main" val="4037756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can students get involved?</a:t>
            </a:r>
          </a:p>
        </p:txBody>
      </p:sp>
      <p:sp>
        <p:nvSpPr>
          <p:cNvPr id="3" name="Content Placeholder 2"/>
          <p:cNvSpPr>
            <a:spLocks noGrp="1"/>
          </p:cNvSpPr>
          <p:nvPr>
            <p:ph idx="1"/>
          </p:nvPr>
        </p:nvSpPr>
        <p:spPr>
          <a:xfrm>
            <a:off x="1331640" y="1676400"/>
            <a:ext cx="7355160" cy="4191000"/>
          </a:xfrm>
        </p:spPr>
        <p:txBody>
          <a:bodyPr/>
          <a:lstStyle/>
          <a:p>
            <a:pPr marL="457200" lvl="0" indent="-457200">
              <a:buFont typeface="+mj-lt"/>
              <a:buAutoNum type="arabicPeriod"/>
            </a:pPr>
            <a:r>
              <a:rPr lang="en-US" sz="2400" dirty="0"/>
              <a:t>Sign up with the Engaged Learning Center to express interest in this internship program</a:t>
            </a:r>
          </a:p>
          <a:p>
            <a:pPr marL="457200" lvl="0" indent="-457200">
              <a:buFont typeface="+mj-lt"/>
              <a:buAutoNum type="arabicPeriod"/>
            </a:pPr>
            <a:r>
              <a:rPr lang="en-US" sz="2400" dirty="0"/>
              <a:t>Contact Ed Happ at </a:t>
            </a:r>
            <a:r>
              <a:rPr lang="en-US" sz="2400" u="sng" dirty="0">
                <a:hlinkClick r:id="rId2"/>
              </a:rPr>
              <a:t>ehapp@umich.edu</a:t>
            </a:r>
            <a:r>
              <a:rPr lang="en-US" sz="2400" dirty="0"/>
              <a:t> or Kelly Kowatch at </a:t>
            </a:r>
            <a:r>
              <a:rPr lang="en-US" sz="2400" dirty="0">
                <a:hlinkClick r:id="rId3"/>
              </a:rPr>
              <a:t>kkowatch@umich.edu</a:t>
            </a:r>
            <a:r>
              <a:rPr lang="en-US" sz="2400" dirty="0"/>
              <a:t> for more details </a:t>
            </a:r>
          </a:p>
          <a:p>
            <a:pPr marL="0" lvl="0" indent="0"/>
            <a:r>
              <a:rPr lang="en-US" sz="2400" dirty="0"/>
              <a:t> </a:t>
            </a:r>
          </a:p>
          <a:p>
            <a:pPr marL="0" indent="0"/>
            <a:endParaRPr lang="en-US" sz="2400" dirty="0"/>
          </a:p>
        </p:txBody>
      </p:sp>
    </p:spTree>
    <p:extLst>
      <p:ext uri="{BB962C8B-B14F-4D97-AF65-F5344CB8AC3E}">
        <p14:creationId xmlns:p14="http://schemas.microsoft.com/office/powerpoint/2010/main" val="2886904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sz="3000" dirty="0" smtClean="0"/>
              <a:t>Value </a:t>
            </a:r>
            <a:r>
              <a:rPr lang="en-US" sz="3000" dirty="0"/>
              <a:t>for Technology Co. Partners</a:t>
            </a:r>
          </a:p>
        </p:txBody>
      </p:sp>
      <p:sp>
        <p:nvSpPr>
          <p:cNvPr id="3" name="Content Placeholder 2"/>
          <p:cNvSpPr>
            <a:spLocks noGrp="1"/>
          </p:cNvSpPr>
          <p:nvPr>
            <p:ph idx="1"/>
          </p:nvPr>
        </p:nvSpPr>
        <p:spPr>
          <a:xfrm>
            <a:off x="827584" y="1676400"/>
            <a:ext cx="7859216" cy="4191000"/>
          </a:xfrm>
        </p:spPr>
        <p:txBody>
          <a:bodyPr/>
          <a:lstStyle/>
          <a:p>
            <a:pPr marL="457200" indent="-457200">
              <a:buFont typeface="+mj-lt"/>
              <a:buAutoNum type="arabicPeriod"/>
            </a:pPr>
            <a:r>
              <a:rPr lang="en-US" b="0" dirty="0"/>
              <a:t>Help develop the </a:t>
            </a:r>
            <a:r>
              <a:rPr lang="en-US" b="0" dirty="0">
                <a:solidFill>
                  <a:srgbClr val="FF0000"/>
                </a:solidFill>
              </a:rPr>
              <a:t>next generation of leadership </a:t>
            </a:r>
            <a:r>
              <a:rPr lang="en-US" b="0" dirty="0"/>
              <a:t>who can adapt to disruptions in developing countries </a:t>
            </a:r>
          </a:p>
          <a:p>
            <a:pPr marL="457200" indent="-457200">
              <a:buFont typeface="+mj-lt"/>
              <a:buAutoNum type="arabicPeriod"/>
            </a:pPr>
            <a:r>
              <a:rPr lang="en-US" b="0" dirty="0"/>
              <a:t>Students may work on NGO IT projects focused on a given </a:t>
            </a:r>
            <a:r>
              <a:rPr lang="en-US" b="0" dirty="0">
                <a:solidFill>
                  <a:srgbClr val="FF0000"/>
                </a:solidFill>
              </a:rPr>
              <a:t>tech </a:t>
            </a:r>
            <a:r>
              <a:rPr lang="en-US" b="0" dirty="0" smtClean="0">
                <a:solidFill>
                  <a:srgbClr val="FF0000"/>
                </a:solidFill>
              </a:rPr>
              <a:t>platforms</a:t>
            </a:r>
            <a:endParaRPr lang="en-US" b="0" dirty="0">
              <a:solidFill>
                <a:srgbClr val="FF0000"/>
              </a:solidFill>
            </a:endParaRPr>
          </a:p>
          <a:p>
            <a:pPr marL="457200" indent="-457200">
              <a:buFont typeface="+mj-lt"/>
              <a:buAutoNum type="arabicPeriod"/>
            </a:pPr>
            <a:r>
              <a:rPr lang="en-US" b="0" dirty="0"/>
              <a:t>Students </a:t>
            </a:r>
            <a:r>
              <a:rPr lang="en-US" b="0" dirty="0" smtClean="0"/>
              <a:t>may do </a:t>
            </a:r>
            <a:r>
              <a:rPr lang="en-US" b="0" dirty="0"/>
              <a:t>a </a:t>
            </a:r>
            <a:r>
              <a:rPr lang="en-US" b="0" dirty="0">
                <a:solidFill>
                  <a:srgbClr val="FF0000"/>
                </a:solidFill>
              </a:rPr>
              <a:t>“two-for” tour</a:t>
            </a:r>
            <a:r>
              <a:rPr lang="en-US" b="0" dirty="0"/>
              <a:t>: one semester in field and one at tech co.</a:t>
            </a:r>
          </a:p>
          <a:p>
            <a:pPr marL="457200" indent="-457200">
              <a:buFont typeface="+mj-lt"/>
              <a:buAutoNum type="arabicPeriod"/>
            </a:pPr>
            <a:r>
              <a:rPr lang="en-US" b="0" dirty="0" smtClean="0"/>
              <a:t>Access to a cadre </a:t>
            </a:r>
            <a:r>
              <a:rPr lang="en-US" b="0" dirty="0"/>
              <a:t>of well-balanced, experienced students </a:t>
            </a:r>
            <a:r>
              <a:rPr lang="en-US" b="0" dirty="0">
                <a:solidFill>
                  <a:srgbClr val="FF0000"/>
                </a:solidFill>
              </a:rPr>
              <a:t>for recruiting</a:t>
            </a:r>
            <a:r>
              <a:rPr lang="en-US" b="0" dirty="0"/>
              <a:t> </a:t>
            </a:r>
          </a:p>
          <a:p>
            <a:pPr marL="457200" indent="-457200">
              <a:buFont typeface="+mj-lt"/>
              <a:buAutoNum type="arabicPeriod"/>
            </a:pPr>
            <a:r>
              <a:rPr lang="en-US" b="0" dirty="0"/>
              <a:t>Opportunity for a UMSI-NetHope </a:t>
            </a:r>
            <a:r>
              <a:rPr lang="en-US" b="0" dirty="0">
                <a:solidFill>
                  <a:srgbClr val="FF0000"/>
                </a:solidFill>
              </a:rPr>
              <a:t>co-branded intern program </a:t>
            </a:r>
          </a:p>
          <a:p>
            <a:pPr marL="457200" indent="-457200">
              <a:buFont typeface="+mj-lt"/>
              <a:buAutoNum type="arabicPeriod"/>
            </a:pPr>
            <a:r>
              <a:rPr lang="en-US" b="0" dirty="0">
                <a:solidFill>
                  <a:srgbClr val="FF0000"/>
                </a:solidFill>
              </a:rPr>
              <a:t>Enhance a CSR program </a:t>
            </a:r>
            <a:r>
              <a:rPr lang="en-US" b="0" dirty="0"/>
              <a:t>with employee-student “buddy system” field assignments </a:t>
            </a:r>
          </a:p>
          <a:p>
            <a:pPr marL="457200" indent="-457200">
              <a:buFont typeface="+mj-lt"/>
              <a:buAutoNum type="arabicPeriod"/>
            </a:pPr>
            <a:endParaRPr lang="en-US" b="0" dirty="0"/>
          </a:p>
        </p:txBody>
      </p:sp>
    </p:spTree>
    <p:extLst>
      <p:ext uri="{BB962C8B-B14F-4D97-AF65-F5344CB8AC3E}">
        <p14:creationId xmlns:p14="http://schemas.microsoft.com/office/powerpoint/2010/main" val="36089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6842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Conclusion</a:t>
            </a:r>
          </a:p>
        </p:txBody>
      </p:sp>
    </p:spTree>
    <p:extLst>
      <p:ext uri="{BB962C8B-B14F-4D97-AF65-F5344CB8AC3E}">
        <p14:creationId xmlns:p14="http://schemas.microsoft.com/office/powerpoint/2010/main" val="229423129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wisdom of professors</a:t>
            </a:r>
          </a:p>
        </p:txBody>
      </p:sp>
      <p:sp>
        <p:nvSpPr>
          <p:cNvPr id="3" name="Content Placeholder 2"/>
          <p:cNvSpPr>
            <a:spLocks noGrp="1"/>
          </p:cNvSpPr>
          <p:nvPr>
            <p:ph idx="1"/>
          </p:nvPr>
        </p:nvSpPr>
        <p:spPr/>
        <p:txBody>
          <a:bodyPr/>
          <a:lstStyle/>
          <a:p>
            <a:pPr marL="0" indent="0"/>
            <a:r>
              <a:rPr lang="en-US" sz="2400" dirty="0"/>
              <a:t>A wise system analysis teacher, many years ago, noted that </a:t>
            </a:r>
            <a:r>
              <a:rPr lang="en-US" sz="2400" dirty="0">
                <a:solidFill>
                  <a:srgbClr val="FF0000"/>
                </a:solidFill>
              </a:rPr>
              <a:t>“everything is deeply inter-</a:t>
            </a:r>
            <a:r>
              <a:rPr lang="en-US" sz="2400" dirty="0" err="1">
                <a:solidFill>
                  <a:srgbClr val="FF0000"/>
                </a:solidFill>
              </a:rPr>
              <a:t>twingled</a:t>
            </a:r>
            <a:r>
              <a:rPr lang="en-US" sz="2400" dirty="0">
                <a:solidFill>
                  <a:srgbClr val="FF0000"/>
                </a:solidFill>
              </a:rPr>
              <a:t>”</a:t>
            </a:r>
          </a:p>
          <a:p>
            <a:pPr marL="0" indent="0"/>
            <a:endParaRPr lang="en-US" sz="2400" dirty="0"/>
          </a:p>
          <a:p>
            <a:pPr marL="0" indent="0"/>
            <a:r>
              <a:rPr lang="en-US" sz="2400" dirty="0"/>
              <a:t>What these three initiatives, and the Crisis Informatics course bring to UMSI is an integrated set of benefits… </a:t>
            </a:r>
          </a:p>
        </p:txBody>
      </p:sp>
    </p:spTree>
    <p:extLst>
      <p:ext uri="{BB962C8B-B14F-4D97-AF65-F5344CB8AC3E}">
        <p14:creationId xmlns:p14="http://schemas.microsoft.com/office/powerpoint/2010/main" val="268788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An Integrated set of benefits</a:t>
            </a:r>
          </a:p>
        </p:txBody>
      </p:sp>
      <p:sp>
        <p:nvSpPr>
          <p:cNvPr id="5" name="Oval 4"/>
          <p:cNvSpPr/>
          <p:nvPr/>
        </p:nvSpPr>
        <p:spPr>
          <a:xfrm>
            <a:off x="3391272" y="1744213"/>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Crisis Informatics + IT Leadership Courses</a:t>
            </a:r>
          </a:p>
        </p:txBody>
      </p:sp>
      <p:sp>
        <p:nvSpPr>
          <p:cNvPr id="17" name="Oval 16"/>
          <p:cNvSpPr/>
          <p:nvPr/>
        </p:nvSpPr>
        <p:spPr>
          <a:xfrm>
            <a:off x="2051720" y="2492896"/>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UMSI-NetHope Interns</a:t>
            </a:r>
          </a:p>
        </p:txBody>
      </p:sp>
      <p:sp>
        <p:nvSpPr>
          <p:cNvPr id="26" name="Oval 25"/>
          <p:cNvSpPr/>
          <p:nvPr/>
        </p:nvSpPr>
        <p:spPr>
          <a:xfrm>
            <a:off x="4788024" y="2492896"/>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F0"/>
                </a:solidFill>
              </a:rPr>
              <a:t>The </a:t>
            </a:r>
            <a:r>
              <a:rPr lang="en-US" sz="1600" b="1" dirty="0" smtClean="0">
                <a:solidFill>
                  <a:srgbClr val="00B0F0"/>
                </a:solidFill>
              </a:rPr>
              <a:t>Connectivity </a:t>
            </a:r>
            <a:r>
              <a:rPr lang="en-US" sz="1600" b="1" dirty="0">
                <a:solidFill>
                  <a:srgbClr val="00B0F0"/>
                </a:solidFill>
              </a:rPr>
              <a:t>Lab</a:t>
            </a:r>
          </a:p>
        </p:txBody>
      </p:sp>
      <p:sp>
        <p:nvSpPr>
          <p:cNvPr id="27" name="Oval 26"/>
          <p:cNvSpPr/>
          <p:nvPr/>
        </p:nvSpPr>
        <p:spPr>
          <a:xfrm>
            <a:off x="3456856" y="3306688"/>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50"/>
                </a:solidFill>
              </a:rPr>
              <a:t>Data4Good</a:t>
            </a:r>
          </a:p>
          <a:p>
            <a:pPr algn="ctr"/>
            <a:r>
              <a:rPr lang="en-US" sz="1600" b="1" dirty="0">
                <a:solidFill>
                  <a:srgbClr val="00B050"/>
                </a:solidFill>
              </a:rPr>
              <a:t>Center</a:t>
            </a:r>
          </a:p>
        </p:txBody>
      </p:sp>
      <p:sp>
        <p:nvSpPr>
          <p:cNvPr id="3" name="TextBox 2"/>
          <p:cNvSpPr txBox="1"/>
          <p:nvPr/>
        </p:nvSpPr>
        <p:spPr>
          <a:xfrm>
            <a:off x="7095320" y="6381328"/>
            <a:ext cx="2005677" cy="307777"/>
          </a:xfrm>
          <a:prstGeom prst="rect">
            <a:avLst/>
          </a:prstGeom>
          <a:noFill/>
        </p:spPr>
        <p:txBody>
          <a:bodyPr wrap="none" rtlCol="0">
            <a:spAutoFit/>
          </a:bodyPr>
          <a:lstStyle/>
          <a:p>
            <a:r>
              <a:rPr lang="en-US" sz="1400" b="1" i="1" dirty="0"/>
              <a:t>…a work in progress</a:t>
            </a:r>
          </a:p>
        </p:txBody>
      </p:sp>
      <p:sp>
        <p:nvSpPr>
          <p:cNvPr id="4" name="Rectangular Callout 3"/>
          <p:cNvSpPr/>
          <p:nvPr/>
        </p:nvSpPr>
        <p:spPr>
          <a:xfrm>
            <a:off x="251520" y="3911352"/>
            <a:ext cx="1368152" cy="813792"/>
          </a:xfrm>
          <a:prstGeom prst="wedgeRectCallout">
            <a:avLst>
              <a:gd name="adj1" fmla="val 196886"/>
              <a:gd name="adj2" fmla="val -513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Applied Data Science</a:t>
            </a:r>
          </a:p>
        </p:txBody>
      </p:sp>
      <p:sp>
        <p:nvSpPr>
          <p:cNvPr id="12" name="Rectangular Callout 11"/>
          <p:cNvSpPr/>
          <p:nvPr/>
        </p:nvSpPr>
        <p:spPr>
          <a:xfrm>
            <a:off x="7095320" y="2636912"/>
            <a:ext cx="1368152" cy="576064"/>
          </a:xfrm>
          <a:prstGeom prst="wedgeRectCallout">
            <a:avLst>
              <a:gd name="adj1" fmla="val -195683"/>
              <a:gd name="adj2" fmla="val 8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IT-Crisis Simulation</a:t>
            </a:r>
          </a:p>
        </p:txBody>
      </p:sp>
      <p:sp>
        <p:nvSpPr>
          <p:cNvPr id="13" name="Rectangular Callout 12"/>
          <p:cNvSpPr/>
          <p:nvPr/>
        </p:nvSpPr>
        <p:spPr>
          <a:xfrm>
            <a:off x="7089703" y="4221088"/>
            <a:ext cx="1368152" cy="1008112"/>
          </a:xfrm>
          <a:prstGeom prst="wedgeRectCallout">
            <a:avLst>
              <a:gd name="adj1" fmla="val -198721"/>
              <a:gd name="adj2" fmla="val -881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Test Devices and Apps for data collection</a:t>
            </a:r>
          </a:p>
        </p:txBody>
      </p:sp>
      <p:sp>
        <p:nvSpPr>
          <p:cNvPr id="14" name="Rectangular Callout 13"/>
          <p:cNvSpPr/>
          <p:nvPr/>
        </p:nvSpPr>
        <p:spPr>
          <a:xfrm>
            <a:off x="403920" y="1916832"/>
            <a:ext cx="1368152" cy="813792"/>
          </a:xfrm>
          <a:prstGeom prst="wedgeRectCallout">
            <a:avLst>
              <a:gd name="adj1" fmla="val 184228"/>
              <a:gd name="adj2" fmla="val 797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Field Experience</a:t>
            </a:r>
          </a:p>
        </p:txBody>
      </p:sp>
      <p:sp>
        <p:nvSpPr>
          <p:cNvPr id="15" name="Rectangular Callout 14"/>
          <p:cNvSpPr/>
          <p:nvPr/>
        </p:nvSpPr>
        <p:spPr>
          <a:xfrm>
            <a:off x="1907704" y="5135488"/>
            <a:ext cx="1368152" cy="813792"/>
          </a:xfrm>
          <a:prstGeom prst="wedgeRectCallout">
            <a:avLst>
              <a:gd name="adj1" fmla="val 126507"/>
              <a:gd name="adj2" fmla="val -2632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Decision Support</a:t>
            </a:r>
          </a:p>
        </p:txBody>
      </p:sp>
      <p:sp>
        <p:nvSpPr>
          <p:cNvPr id="16" name="Rectangular Callout 14"/>
          <p:cNvSpPr/>
          <p:nvPr/>
        </p:nvSpPr>
        <p:spPr>
          <a:xfrm>
            <a:off x="5485112" y="5166289"/>
            <a:ext cx="1368152" cy="813792"/>
          </a:xfrm>
          <a:prstGeom prst="wedgeRectCallout">
            <a:avLst>
              <a:gd name="adj1" fmla="val -130549"/>
              <a:gd name="adj2" fmla="val -26574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t>Data Science Curriculum</a:t>
            </a:r>
          </a:p>
        </p:txBody>
      </p:sp>
    </p:spTree>
    <p:extLst>
      <p:ext uri="{BB962C8B-B14F-4D97-AF65-F5344CB8AC3E}">
        <p14:creationId xmlns:p14="http://schemas.microsoft.com/office/powerpoint/2010/main" val="2883443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NGO Data Science Opportunity</a:t>
            </a:r>
          </a:p>
        </p:txBody>
      </p:sp>
      <p:sp>
        <p:nvSpPr>
          <p:cNvPr id="4" name="Content Placeholder 3"/>
          <p:cNvSpPr>
            <a:spLocks noGrp="1"/>
          </p:cNvSpPr>
          <p:nvPr>
            <p:ph idx="1"/>
          </p:nvPr>
        </p:nvSpPr>
        <p:spPr/>
        <p:txBody>
          <a:bodyPr/>
          <a:lstStyle/>
          <a:p>
            <a:pPr marL="0" indent="0"/>
            <a:r>
              <a:rPr lang="en-US" dirty="0"/>
              <a:t>Nonprofits are missing the advantage of the big data and data science revolution, because, </a:t>
            </a:r>
          </a:p>
          <a:p>
            <a:pPr marL="457200" indent="-457200">
              <a:buFont typeface="+mj-lt"/>
              <a:buAutoNum type="arabicPeriod"/>
            </a:pPr>
            <a:r>
              <a:rPr lang="en-US" dirty="0"/>
              <a:t>Much nonprofit data are locked in PDF report silos</a:t>
            </a:r>
          </a:p>
          <a:p>
            <a:pPr marL="457200" indent="-457200">
              <a:buFont typeface="+mj-lt"/>
              <a:buAutoNum type="arabicPeriod"/>
            </a:pPr>
            <a:r>
              <a:rPr lang="en-US" dirty="0"/>
              <a:t>Impact data is rarely aggregated for scope and time</a:t>
            </a:r>
          </a:p>
          <a:p>
            <a:pPr marL="457200" indent="-457200">
              <a:buFont typeface="+mj-lt"/>
              <a:buAutoNum type="arabicPeriod"/>
            </a:pPr>
            <a:r>
              <a:rPr lang="en-US" dirty="0"/>
              <a:t>Creating the big data from the small data is a research and decision-support opportunity</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028012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UMSI?</a:t>
            </a:r>
          </a:p>
        </p:txBody>
      </p:sp>
      <p:sp>
        <p:nvSpPr>
          <p:cNvPr id="3" name="Content Placeholder 2"/>
          <p:cNvSpPr>
            <a:spLocks noGrp="1"/>
          </p:cNvSpPr>
          <p:nvPr>
            <p:ph idx="1"/>
          </p:nvPr>
        </p:nvSpPr>
        <p:spPr/>
        <p:txBody>
          <a:bodyPr/>
          <a:lstStyle/>
          <a:p>
            <a:pPr marL="0" indent="0"/>
            <a:r>
              <a:rPr lang="en-US" dirty="0"/>
              <a:t>UMSI’s mission is at the intersection of people, information and technology.</a:t>
            </a:r>
          </a:p>
          <a:p>
            <a:pPr marL="0" indent="0"/>
            <a:endParaRPr lang="en-US" dirty="0"/>
          </a:p>
          <a:p>
            <a:pPr marL="0" indent="0"/>
            <a:r>
              <a:rPr lang="en-US" dirty="0"/>
              <a:t>Bringing together the </a:t>
            </a:r>
            <a:r>
              <a:rPr lang="en-US" dirty="0" smtClean="0"/>
              <a:t>Connectivity </a:t>
            </a:r>
            <a:r>
              <a:rPr lang="en-US" dirty="0"/>
              <a:t>Lab, Data4Good and Internship initiatives provide the occasion and space to develop a future data science curriculum and cross-department certification to prepare the next generation of data analysts for nonprofit work.</a:t>
            </a:r>
          </a:p>
        </p:txBody>
      </p:sp>
    </p:spTree>
    <p:extLst>
      <p:ext uri="{BB962C8B-B14F-4D97-AF65-F5344CB8AC3E}">
        <p14:creationId xmlns:p14="http://schemas.microsoft.com/office/powerpoint/2010/main" val="191504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Framing Story…</a:t>
            </a:r>
          </a:p>
        </p:txBody>
      </p:sp>
      <p:sp>
        <p:nvSpPr>
          <p:cNvPr id="3" name="Content Placeholder 2"/>
          <p:cNvSpPr>
            <a:spLocks noGrp="1"/>
          </p:cNvSpPr>
          <p:nvPr>
            <p:ph idx="1"/>
          </p:nvPr>
        </p:nvSpPr>
        <p:spPr>
          <a:xfrm>
            <a:off x="467544" y="1676400"/>
            <a:ext cx="8219256" cy="4191000"/>
          </a:xfrm>
        </p:spPr>
        <p:txBody>
          <a:bodyPr/>
          <a:lstStyle/>
          <a:p>
            <a:pPr marL="0" indent="0"/>
            <a:r>
              <a:rPr lang="en-US" dirty="0"/>
              <a:t>Steve Denning told this story about Zambia and the World Bank at the 2005 NetHope Summit.  It went something like this:</a:t>
            </a:r>
          </a:p>
          <a:p>
            <a:endParaRPr lang="en-US" dirty="0"/>
          </a:p>
          <a:p>
            <a:pPr marL="273050" lvl="1" indent="0">
              <a:buNone/>
            </a:pPr>
            <a:r>
              <a:rPr lang="en-US" dirty="0">
                <a:solidFill>
                  <a:srgbClr val="0070C0"/>
                </a:solidFill>
              </a:rPr>
              <a:t>"In June of 1995, a health worker in a tiny town in Zambia went to the Web site of the Centers for Disease Control and the got the answer to a question about the treatment for malaria.  Remember that this was in Zambia, one of the poorest countries in the world, and it happened in a tiny place 600 kilometers from the capital city.  But the most striking thing about this picture, at least for us, is that the World Bank isn't in it.  Despite our know-how on all kinds of poverty related issues, that knowledge isn't available to the millions of people who could use it.  Imagine if it were.  Think what an organization we could become."  </a:t>
            </a:r>
          </a:p>
          <a:p>
            <a:endParaRPr lang="en-US" sz="600" dirty="0"/>
          </a:p>
          <a:p>
            <a:pPr marL="0" indent="0"/>
            <a:r>
              <a:rPr lang="en-US" sz="1800" dirty="0"/>
              <a:t>This was the </a:t>
            </a:r>
            <a:r>
              <a:rPr lang="en-US" sz="1800" i="1" dirty="0"/>
              <a:t>springboard story</a:t>
            </a:r>
            <a:r>
              <a:rPr lang="en-US" sz="1800" dirty="0"/>
              <a:t> that got him started on knowledge management at the World Bank.  </a:t>
            </a:r>
            <a:r>
              <a:rPr lang="en-US" sz="1800" u="sng" dirty="0"/>
              <a:t>Imagine if nonprofits had access to a broad collection of data sets and trends that could inform their decision making and contribute to the body of knowledge about our many development and relief programs?  </a:t>
            </a:r>
            <a:endParaRPr lang="en-US" u="sng" dirty="0"/>
          </a:p>
        </p:txBody>
      </p:sp>
    </p:spTree>
    <p:extLst>
      <p:ext uri="{BB962C8B-B14F-4D97-AF65-F5344CB8AC3E}">
        <p14:creationId xmlns:p14="http://schemas.microsoft.com/office/powerpoint/2010/main" val="2379830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be a part of it?</a:t>
            </a:r>
          </a:p>
        </p:txBody>
      </p:sp>
      <p:sp>
        <p:nvSpPr>
          <p:cNvPr id="3" name="Content Placeholder 2"/>
          <p:cNvSpPr>
            <a:spLocks noGrp="1"/>
          </p:cNvSpPr>
          <p:nvPr>
            <p:ph idx="1"/>
          </p:nvPr>
        </p:nvSpPr>
        <p:spPr>
          <a:xfrm>
            <a:off x="1115616" y="1676400"/>
            <a:ext cx="7571184" cy="4704928"/>
          </a:xfrm>
        </p:spPr>
        <p:txBody>
          <a:bodyPr/>
          <a:lstStyle/>
          <a:p>
            <a:r>
              <a:rPr lang="en-US" u="sng" dirty="0"/>
              <a:t>Students:</a:t>
            </a:r>
          </a:p>
          <a:p>
            <a:pPr marL="457200" lvl="0" indent="-457200">
              <a:buFont typeface="+mj-lt"/>
              <a:buAutoNum type="arabicPeriod"/>
            </a:pPr>
            <a:r>
              <a:rPr lang="en-US" dirty="0"/>
              <a:t>Sign up for Crisis Informatics course in the fall</a:t>
            </a:r>
          </a:p>
          <a:p>
            <a:pPr marL="457200" lvl="0" indent="-457200">
              <a:buFont typeface="+mj-lt"/>
              <a:buAutoNum type="arabicPeriod"/>
            </a:pPr>
            <a:r>
              <a:rPr lang="en-US" dirty="0"/>
              <a:t>Join Advisory Committee for Crisis Informatics (ACCI)</a:t>
            </a:r>
          </a:p>
          <a:p>
            <a:pPr marL="457200" lvl="0" indent="-457200">
              <a:buFont typeface="+mj-lt"/>
              <a:buAutoNum type="arabicPeriod"/>
            </a:pPr>
            <a:r>
              <a:rPr lang="en-US" dirty="0"/>
              <a:t>Contact Ed Happ at </a:t>
            </a:r>
            <a:r>
              <a:rPr lang="en-US" u="sng" dirty="0">
                <a:hlinkClick r:id="rId2"/>
              </a:rPr>
              <a:t>ehapp@umich.edu</a:t>
            </a:r>
            <a:r>
              <a:rPr lang="en-US" dirty="0"/>
              <a:t> </a:t>
            </a:r>
          </a:p>
          <a:p>
            <a:endParaRPr lang="en-US" u="sng" dirty="0"/>
          </a:p>
          <a:p>
            <a:r>
              <a:rPr lang="en-US" u="sng" dirty="0"/>
              <a:t>Technology Companies and Sponsors:</a:t>
            </a:r>
          </a:p>
          <a:p>
            <a:pPr marL="457200" indent="-457200">
              <a:buFont typeface="+mj-lt"/>
              <a:buAutoNum type="arabicPeriod"/>
            </a:pPr>
            <a:r>
              <a:rPr lang="en-US" dirty="0"/>
              <a:t>Become a sponsor for one of more of the initiatives</a:t>
            </a:r>
          </a:p>
          <a:p>
            <a:pPr marL="457200" indent="-457200">
              <a:buFont typeface="+mj-lt"/>
              <a:buAutoNum type="arabicPeriod"/>
            </a:pPr>
            <a:r>
              <a:rPr lang="en-US" dirty="0">
                <a:solidFill>
                  <a:srgbClr val="FF0000"/>
                </a:solidFill>
              </a:rPr>
              <a:t>We are seeking to raise $1.3M over three years*</a:t>
            </a:r>
            <a:r>
              <a:rPr lang="en-US" dirty="0"/>
              <a:t> to launch and take these to scale</a:t>
            </a:r>
          </a:p>
          <a:p>
            <a:pPr marL="457200" indent="-457200">
              <a:buFont typeface="+mj-lt"/>
              <a:buAutoNum type="arabicPeriod"/>
            </a:pPr>
            <a:r>
              <a:rPr lang="en-US" dirty="0"/>
              <a:t>We are looking for employees to volunteer time to work with us on the initiatives</a:t>
            </a:r>
          </a:p>
          <a:p>
            <a:pPr marL="457200" indent="-457200">
              <a:buFont typeface="+mj-lt"/>
              <a:buAutoNum type="arabicPeriod"/>
            </a:pPr>
            <a:r>
              <a:rPr lang="en-US" dirty="0"/>
              <a:t>And we need hardware, software and data to support them</a:t>
            </a:r>
          </a:p>
          <a:p>
            <a:pPr marL="0" indent="0"/>
            <a:endParaRPr lang="en-US" sz="1200" dirty="0">
              <a:solidFill>
                <a:srgbClr val="FF0000"/>
              </a:solidFill>
            </a:endParaRPr>
          </a:p>
          <a:p>
            <a:pPr marL="0" indent="0"/>
            <a:r>
              <a:rPr lang="en-US" sz="1400" i="1" dirty="0">
                <a:solidFill>
                  <a:srgbClr val="FF0000"/>
                </a:solidFill>
              </a:rPr>
              <a:t>* See the draft budget estimate spreadsheet</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3702281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350838"/>
            <a:ext cx="8219256" cy="1143000"/>
          </a:xfrm>
        </p:spPr>
        <p:txBody>
          <a:bodyPr/>
          <a:lstStyle/>
          <a:p>
            <a:pPr algn="ctr"/>
            <a:r>
              <a:rPr lang="en-US" sz="3200" dirty="0">
                <a:solidFill>
                  <a:schemeClr val="bg1"/>
                </a:solidFill>
              </a:rPr>
              <a:t>Big Data and the Nonprofit World</a:t>
            </a:r>
          </a:p>
        </p:txBody>
      </p:sp>
      <p:sp>
        <p:nvSpPr>
          <p:cNvPr id="3" name="Content Placeholder 2"/>
          <p:cNvSpPr>
            <a:spLocks noGrp="1"/>
          </p:cNvSpPr>
          <p:nvPr>
            <p:ph idx="1"/>
          </p:nvPr>
        </p:nvSpPr>
        <p:spPr>
          <a:xfrm>
            <a:off x="827584" y="2118320"/>
            <a:ext cx="7571184" cy="4191000"/>
          </a:xfrm>
        </p:spPr>
        <p:txBody>
          <a:bodyPr/>
          <a:lstStyle/>
          <a:p>
            <a:pPr marL="0" indent="0"/>
            <a:r>
              <a:rPr lang="en-US" sz="2800" dirty="0">
                <a:solidFill>
                  <a:schemeClr val="bg1"/>
                </a:solidFill>
              </a:rPr>
              <a:t>When I'm asked about the importance of the big data revolution for nonprofits, I say we first need to get past all the silos of small data we collect--these are a potential source of big data sets, if we mine the published PDF reports and seek to aggregate our spreadsheets. </a:t>
            </a:r>
          </a:p>
          <a:p>
            <a:endParaRPr lang="en-US" sz="2800" dirty="0">
              <a:solidFill>
                <a:schemeClr val="bg1"/>
              </a:solidFill>
            </a:endParaRPr>
          </a:p>
        </p:txBody>
      </p:sp>
    </p:spTree>
    <p:extLst>
      <p:ext uri="{BB962C8B-B14F-4D97-AF65-F5344CB8AC3E}">
        <p14:creationId xmlns:p14="http://schemas.microsoft.com/office/powerpoint/2010/main" val="321510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Framing Questions</a:t>
            </a:r>
          </a:p>
        </p:txBody>
      </p:sp>
      <p:sp>
        <p:nvSpPr>
          <p:cNvPr id="3" name="Content Placeholder 2"/>
          <p:cNvSpPr>
            <a:spLocks noGrp="1"/>
          </p:cNvSpPr>
          <p:nvPr>
            <p:ph idx="1"/>
          </p:nvPr>
        </p:nvSpPr>
        <p:spPr/>
        <p:txBody>
          <a:bodyPr/>
          <a:lstStyle/>
          <a:p>
            <a:pPr marL="0" indent="0"/>
            <a:r>
              <a:rPr lang="en-US" dirty="0"/>
              <a:t>I am launching three initiatives at the UM School of Information, to essentially address three questions:</a:t>
            </a:r>
          </a:p>
          <a:p>
            <a:pPr marL="0" indent="0"/>
            <a:endParaRPr lang="en-US" dirty="0"/>
          </a:p>
          <a:p>
            <a:pPr marL="457200" lvl="0" indent="-457200">
              <a:buFont typeface="+mj-lt"/>
              <a:buAutoNum type="arabicPeriod"/>
            </a:pPr>
            <a:r>
              <a:rPr lang="en-US" dirty="0"/>
              <a:t>How do we solve problems when our a-list of tools are swept away?</a:t>
            </a:r>
          </a:p>
          <a:p>
            <a:pPr marL="457200" lvl="0" indent="-457200">
              <a:buFont typeface="+mj-lt"/>
              <a:buAutoNum type="arabicPeriod"/>
            </a:pPr>
            <a:r>
              <a:rPr lang="en-US" dirty="0"/>
              <a:t>Can we gain important insights by combining all the “small” data in the silos of NGO reports into “big data”?</a:t>
            </a:r>
          </a:p>
          <a:p>
            <a:pPr marL="457200" lvl="0" indent="-457200">
              <a:buFont typeface="+mj-lt"/>
              <a:buAutoNum type="arabicPeriod"/>
            </a:pPr>
            <a:r>
              <a:rPr lang="en-US" dirty="0"/>
              <a:t>Can student and tech company workers learn more by working side-by-side in the under-resourced world of NGO IT?</a:t>
            </a:r>
          </a:p>
          <a:p>
            <a:endParaRPr lang="en-US" dirty="0"/>
          </a:p>
        </p:txBody>
      </p:sp>
    </p:spTree>
    <p:extLst>
      <p:ext uri="{BB962C8B-B14F-4D97-AF65-F5344CB8AC3E}">
        <p14:creationId xmlns:p14="http://schemas.microsoft.com/office/powerpoint/2010/main" val="88155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ircle"/>
          <p:cNvSpPr/>
          <p:nvPr/>
        </p:nvSpPr>
        <p:spPr>
          <a:xfrm>
            <a:off x="2051719" y="2492896"/>
            <a:ext cx="1828801" cy="1828801"/>
          </a:xfrm>
          <a:prstGeom prst="ellipse">
            <a:avLst/>
          </a:prstGeom>
          <a:solidFill>
            <a:srgbClr val="FF2600"/>
          </a:solidFill>
          <a:ln w="12700">
            <a:solidFill>
              <a:schemeClr val="accent2">
                <a:lumOff val="11813"/>
              </a:schemeClr>
            </a:solidFill>
            <a:miter lim="400000"/>
          </a:ln>
          <a:effectLst>
            <a:outerShdw blurRad="101600" dist="25400" dir="5400000" rotWithShape="0">
              <a:srgbClr val="000000">
                <a:alpha val="75000"/>
              </a:srgbClr>
            </a:outerShdw>
          </a:effectLst>
        </p:spPr>
        <p:txBody>
          <a:bodyPr lIns="45719" rIns="45719" anchor="ctr"/>
          <a:lstStyle/>
          <a:p>
            <a:pPr>
              <a:defRPr>
                <a:solidFill>
                  <a:srgbClr val="FFFFFF"/>
                </a:solidFill>
              </a:defRPr>
            </a:pPr>
            <a:endParaRPr/>
          </a:p>
        </p:txBody>
      </p:sp>
      <p:sp>
        <p:nvSpPr>
          <p:cNvPr id="326" name="Title 1"/>
          <p:cNvSpPr>
            <a:spLocks noGrp="1"/>
          </p:cNvSpPr>
          <p:nvPr>
            <p:ph type="title"/>
          </p:nvPr>
        </p:nvSpPr>
        <p:spPr>
          <a:prstGeom prst="rect">
            <a:avLst/>
          </a:prstGeom>
        </p:spPr>
        <p:txBody>
          <a:bodyPr/>
          <a:lstStyle>
            <a:lvl1pPr>
              <a:defRPr sz="3200"/>
            </a:lvl1pPr>
          </a:lstStyle>
          <a:p>
            <a:r>
              <a:rPr lang="en-US" dirty="0"/>
              <a:t>An Integrated set of initiatives</a:t>
            </a:r>
            <a:endParaRPr dirty="0"/>
          </a:p>
        </p:txBody>
      </p:sp>
      <p:sp>
        <p:nvSpPr>
          <p:cNvPr id="327" name="TextBox 2"/>
          <p:cNvSpPr/>
          <p:nvPr/>
        </p:nvSpPr>
        <p:spPr>
          <a:xfrm>
            <a:off x="7095319" y="6381327"/>
            <a:ext cx="1862868" cy="28882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b="1" i="1">
                <a:latin typeface="+mn-lt"/>
                <a:ea typeface="+mn-ea"/>
                <a:cs typeface="+mn-cs"/>
                <a:sym typeface="Arial"/>
              </a:defRPr>
            </a:lvl1pPr>
          </a:lstStyle>
          <a:p>
            <a:r>
              <a:t>…a work in progress</a:t>
            </a:r>
          </a:p>
        </p:txBody>
      </p:sp>
      <p:sp>
        <p:nvSpPr>
          <p:cNvPr id="328" name="Circle"/>
          <p:cNvSpPr/>
          <p:nvPr/>
        </p:nvSpPr>
        <p:spPr>
          <a:xfrm>
            <a:off x="3456856" y="3306688"/>
            <a:ext cx="1828801" cy="1828801"/>
          </a:xfrm>
          <a:prstGeom prst="ellipse">
            <a:avLst/>
          </a:prstGeom>
          <a:solidFill>
            <a:schemeClr val="accent4">
              <a:alpha val="74785"/>
            </a:schemeClr>
          </a:solidFill>
          <a:ln w="12700">
            <a:solidFill>
              <a:srgbClr val="531B93">
                <a:alpha val="89342"/>
              </a:srgbClr>
            </a:solidFill>
            <a:miter lim="400000"/>
          </a:ln>
          <a:effectLst>
            <a:outerShdw blurRad="101600" dist="25400" dir="5400000" rotWithShape="0">
              <a:srgbClr val="000000">
                <a:alpha val="75000"/>
              </a:srgbClr>
            </a:outerShdw>
          </a:effectLst>
        </p:spPr>
        <p:txBody>
          <a:bodyPr lIns="45719" rIns="45719" anchor="ctr"/>
          <a:lstStyle/>
          <a:p>
            <a:pPr algn="ctr">
              <a:defRPr>
                <a:solidFill>
                  <a:srgbClr val="FFFFFF"/>
                </a:solidFill>
              </a:defRPr>
            </a:pPr>
            <a:endParaRPr/>
          </a:p>
        </p:txBody>
      </p:sp>
      <p:sp>
        <p:nvSpPr>
          <p:cNvPr id="329" name="Data4Good…"/>
          <p:cNvSpPr/>
          <p:nvPr/>
        </p:nvSpPr>
        <p:spPr>
          <a:xfrm>
            <a:off x="3724678" y="3934068"/>
            <a:ext cx="1293157"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1600" b="1"/>
            </a:pPr>
            <a:r>
              <a:t>Data4Good</a:t>
            </a:r>
          </a:p>
          <a:p>
            <a:pPr algn="ctr">
              <a:defRPr sz="1600" b="1"/>
            </a:pPr>
            <a:r>
              <a:t>Center</a:t>
            </a:r>
          </a:p>
        </p:txBody>
      </p:sp>
      <p:sp>
        <p:nvSpPr>
          <p:cNvPr id="330" name="Circle"/>
          <p:cNvSpPr/>
          <p:nvPr/>
        </p:nvSpPr>
        <p:spPr>
          <a:xfrm>
            <a:off x="3391272" y="1744212"/>
            <a:ext cx="1828801" cy="1828801"/>
          </a:xfrm>
          <a:prstGeom prst="ellipse">
            <a:avLst/>
          </a:prstGeom>
          <a:solidFill>
            <a:srgbClr val="005493">
              <a:alpha val="92270"/>
            </a:srgbClr>
          </a:solidFill>
          <a:ln w="12700">
            <a:solidFill>
              <a:schemeClr val="accent1">
                <a:satOff val="-4409"/>
                <a:lumOff val="-10509"/>
              </a:schemeClr>
            </a:solidFill>
            <a:miter lim="400000"/>
          </a:ln>
          <a:effectLst>
            <a:outerShdw blurRad="101600" dist="25400" dir="5400000" rotWithShape="0">
              <a:srgbClr val="000000">
                <a:alpha val="75000"/>
              </a:srgbClr>
            </a:outerShdw>
          </a:effectLst>
        </p:spPr>
        <p:txBody>
          <a:bodyPr lIns="45719" rIns="45719" anchor="ctr"/>
          <a:lstStyle/>
          <a:p>
            <a:pPr algn="ctr">
              <a:defRPr sz="1600" b="1">
                <a:solidFill>
                  <a:srgbClr val="FF0000"/>
                </a:solidFill>
              </a:defRPr>
            </a:pPr>
            <a:endParaRPr/>
          </a:p>
        </p:txBody>
      </p:sp>
      <p:sp>
        <p:nvSpPr>
          <p:cNvPr id="331" name="CI + ITL Courses"/>
          <p:cNvSpPr/>
          <p:nvPr/>
        </p:nvSpPr>
        <p:spPr>
          <a:xfrm>
            <a:off x="3456856" y="2243115"/>
            <a:ext cx="16976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a:defRPr>
                <a:solidFill>
                  <a:srgbClr val="FFD479"/>
                </a:solidFill>
              </a:defRPr>
            </a:lvl1pPr>
          </a:lstStyle>
          <a:p>
            <a:r>
              <a:rPr sz="1600" dirty="0"/>
              <a:t>C</a:t>
            </a:r>
            <a:r>
              <a:rPr lang="en-US" sz="1600" dirty="0"/>
              <a:t>risis Informatics + IT Leadership</a:t>
            </a:r>
            <a:r>
              <a:rPr sz="1600" dirty="0"/>
              <a:t> Courses</a:t>
            </a:r>
          </a:p>
        </p:txBody>
      </p:sp>
      <p:sp>
        <p:nvSpPr>
          <p:cNvPr id="332" name="Circle"/>
          <p:cNvSpPr/>
          <p:nvPr/>
        </p:nvSpPr>
        <p:spPr>
          <a:xfrm>
            <a:off x="4788024" y="2492896"/>
            <a:ext cx="1828801" cy="1828801"/>
          </a:xfrm>
          <a:prstGeom prst="ellipse">
            <a:avLst/>
          </a:prstGeom>
          <a:solidFill>
            <a:schemeClr val="accent3">
              <a:satOff val="-6373"/>
              <a:lumOff val="-10823"/>
              <a:alpha val="82376"/>
            </a:schemeClr>
          </a:solidFill>
          <a:ln w="12700">
            <a:solidFill>
              <a:schemeClr val="accent3">
                <a:satOff val="-6373"/>
                <a:lumOff val="-10823"/>
              </a:schemeClr>
            </a:solidFill>
            <a:miter lim="400000"/>
          </a:ln>
          <a:effectLst>
            <a:outerShdw blurRad="101600" dist="25400" dir="5400000" rotWithShape="0">
              <a:srgbClr val="000000">
                <a:alpha val="75000"/>
              </a:srgbClr>
            </a:outerShdw>
          </a:effectLst>
        </p:spPr>
        <p:txBody>
          <a:bodyPr lIns="45719" rIns="45719" anchor="ctr"/>
          <a:lstStyle/>
          <a:p>
            <a:pPr algn="ctr"/>
            <a:endParaRPr/>
          </a:p>
        </p:txBody>
      </p:sp>
      <p:sp>
        <p:nvSpPr>
          <p:cNvPr id="333" name="The 2G Lab"/>
          <p:cNvSpPr/>
          <p:nvPr/>
        </p:nvSpPr>
        <p:spPr>
          <a:xfrm>
            <a:off x="5055846" y="2991797"/>
            <a:ext cx="1367126"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a:defRPr sz="1600" b="1"/>
            </a:lvl1pPr>
          </a:lstStyle>
          <a:p>
            <a:r>
              <a:rPr dirty="0"/>
              <a:t>The </a:t>
            </a:r>
            <a:r>
              <a:rPr lang="en-US" dirty="0" smtClean="0"/>
              <a:t>Connectivity</a:t>
            </a:r>
            <a:r>
              <a:rPr dirty="0" smtClean="0"/>
              <a:t> </a:t>
            </a:r>
            <a:r>
              <a:rPr dirty="0"/>
              <a:t>Lab</a:t>
            </a:r>
          </a:p>
        </p:txBody>
      </p:sp>
      <p:sp>
        <p:nvSpPr>
          <p:cNvPr id="334" name="Interns…"/>
          <p:cNvSpPr/>
          <p:nvPr/>
        </p:nvSpPr>
        <p:spPr>
          <a:xfrm>
            <a:off x="2319541" y="3114908"/>
            <a:ext cx="1293157"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1600" b="1"/>
            </a:pPr>
            <a:r>
              <a:rPr dirty="0"/>
              <a:t>Internship</a:t>
            </a:r>
            <a:endParaRPr lang="en-US" dirty="0"/>
          </a:p>
          <a:p>
            <a:pPr algn="ctr">
              <a:defRPr sz="1600" b="1"/>
            </a:pPr>
            <a:r>
              <a:rPr lang="en-US" dirty="0"/>
              <a:t>Program</a:t>
            </a:r>
            <a:endParaRPr dirty="0"/>
          </a:p>
        </p:txBody>
      </p:sp>
    </p:spTree>
    <p:extLst>
      <p:ext uri="{BB962C8B-B14F-4D97-AF65-F5344CB8AC3E}">
        <p14:creationId xmlns:p14="http://schemas.microsoft.com/office/powerpoint/2010/main" val="11249561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6842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cap="none" dirty="0"/>
              <a:t>The Data4Good Center</a:t>
            </a:r>
            <a:endParaRPr lang="en-US" sz="3200" dirty="0"/>
          </a:p>
        </p:txBody>
      </p:sp>
    </p:spTree>
    <p:extLst>
      <p:ext uri="{BB962C8B-B14F-4D97-AF65-F5344CB8AC3E}">
        <p14:creationId xmlns:p14="http://schemas.microsoft.com/office/powerpoint/2010/main" val="7085631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IT Strategic and Budget Context</a:t>
            </a:r>
          </a:p>
        </p:txBody>
      </p:sp>
      <p:pic>
        <p:nvPicPr>
          <p:cNvPr id="3" name="Picture 2"/>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825828" y="1778972"/>
            <a:ext cx="6418580" cy="4818380"/>
          </a:xfrm>
          <a:prstGeom prst="rect">
            <a:avLst/>
          </a:prstGeom>
          <a:noFill/>
          <a:ln>
            <a:noFill/>
          </a:ln>
        </p:spPr>
      </p:pic>
    </p:spTree>
    <p:extLst>
      <p:ext uri="{BB962C8B-B14F-4D97-AF65-F5344CB8AC3E}">
        <p14:creationId xmlns:p14="http://schemas.microsoft.com/office/powerpoint/2010/main" val="1271701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IFRC_English</Template>
  <TotalTime>0</TotalTime>
  <Words>1809</Words>
  <Application>Microsoft Office PowerPoint</Application>
  <PresentationFormat>On-screen Show (4:3)</PresentationFormat>
  <Paragraphs>198</Paragraphs>
  <Slides>41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(Body)</vt:lpstr>
      <vt:lpstr>Courier New</vt:lpstr>
      <vt:lpstr>Lucida Grande</vt:lpstr>
      <vt:lpstr>Wingdings</vt:lpstr>
      <vt:lpstr>Office Theme</vt:lpstr>
      <vt:lpstr>1_Office Theme</vt:lpstr>
      <vt:lpstr>New UMSI Initiatives</vt:lpstr>
      <vt:lpstr>A Brief Introduction</vt:lpstr>
      <vt:lpstr>My Goals</vt:lpstr>
      <vt:lpstr>A Framing Story…</vt:lpstr>
      <vt:lpstr>Big Data and the Nonprofit World</vt:lpstr>
      <vt:lpstr>The Framing Questions</vt:lpstr>
      <vt:lpstr>An Integrated set of initiatives</vt:lpstr>
      <vt:lpstr>The Data4Good Center</vt:lpstr>
      <vt:lpstr>The IT Strategic and Budget Context</vt:lpstr>
      <vt:lpstr>The Problem?</vt:lpstr>
      <vt:lpstr>The What &amp; How?</vt:lpstr>
      <vt:lpstr>Increasing Scope &amp; Complexity</vt:lpstr>
      <vt:lpstr>Increasing Change Requires More Agility</vt:lpstr>
      <vt:lpstr>PowerPoint Presentation</vt:lpstr>
      <vt:lpstr>NGO IT Spending</vt:lpstr>
      <vt:lpstr>Benefits?</vt:lpstr>
      <vt:lpstr>How can students get involved?</vt:lpstr>
      <vt:lpstr>Value for Technology Co. Partners</vt:lpstr>
      <vt:lpstr>The Connectivity Lab</vt:lpstr>
      <vt:lpstr>Masai with Cell Phone - Kenya</vt:lpstr>
      <vt:lpstr>The Problem?</vt:lpstr>
      <vt:lpstr>The Persistent Digital Divide</vt:lpstr>
      <vt:lpstr>The What &amp; How?</vt:lpstr>
      <vt:lpstr>It’s Getting Better, But is Still Uneven</vt:lpstr>
      <vt:lpstr>Benefits</vt:lpstr>
      <vt:lpstr>How can students get involved?</vt:lpstr>
      <vt:lpstr>Value for Technology Co. Partners</vt:lpstr>
      <vt:lpstr>The UMSI - NetHope Internship Program</vt:lpstr>
      <vt:lpstr>The Problem?</vt:lpstr>
      <vt:lpstr>NetHope Field Projects</vt:lpstr>
      <vt:lpstr>The What, How and When?</vt:lpstr>
      <vt:lpstr>Benefits?</vt:lpstr>
      <vt:lpstr>How can students get involved?</vt:lpstr>
      <vt:lpstr>Value for Technology Co. Partners</vt:lpstr>
      <vt:lpstr>Conclusion</vt:lpstr>
      <vt:lpstr>The wisdom of professors</vt:lpstr>
      <vt:lpstr>An Integrated set of benefits</vt:lpstr>
      <vt:lpstr>The NGO Data Science Opportunity</vt:lpstr>
      <vt:lpstr>Why UMSI?</vt:lpstr>
      <vt:lpstr>How can you be a part of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2017-06-13T21:18:44Z</dcterms:created>
  <dcterms:modified xsi:type="dcterms:W3CDTF">2017-12-06T21:19:31Z</dcterms:modified>
</cp:coreProperties>
</file>