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 id="2147483673" r:id="rId4"/>
  </p:sldMasterIdLst>
  <p:notesMasterIdLst>
    <p:notesMasterId r:id="rId66"/>
  </p:notesMasterIdLst>
  <p:handoutMasterIdLst>
    <p:handoutMasterId r:id="rId67"/>
  </p:handoutMasterIdLst>
  <p:sldIdLst>
    <p:sldId id="257" r:id="rId5"/>
    <p:sldId id="441" r:id="rId6"/>
    <p:sldId id="688" r:id="rId7"/>
    <p:sldId id="689" r:id="rId8"/>
    <p:sldId id="741" r:id="rId9"/>
    <p:sldId id="834" r:id="rId10"/>
    <p:sldId id="747" r:id="rId11"/>
    <p:sldId id="748" r:id="rId12"/>
    <p:sldId id="749" r:id="rId13"/>
    <p:sldId id="750" r:id="rId14"/>
    <p:sldId id="817" r:id="rId15"/>
    <p:sldId id="751" r:id="rId16"/>
    <p:sldId id="782" r:id="rId17"/>
    <p:sldId id="835" r:id="rId18"/>
    <p:sldId id="818" r:id="rId19"/>
    <p:sldId id="819" r:id="rId20"/>
    <p:sldId id="820" r:id="rId21"/>
    <p:sldId id="825" r:id="rId22"/>
    <p:sldId id="824" r:id="rId23"/>
    <p:sldId id="752" r:id="rId24"/>
    <p:sldId id="784" r:id="rId25"/>
    <p:sldId id="816" r:id="rId26"/>
    <p:sldId id="805" r:id="rId27"/>
    <p:sldId id="806" r:id="rId28"/>
    <p:sldId id="786" r:id="rId29"/>
    <p:sldId id="787" r:id="rId30"/>
    <p:sldId id="788" r:id="rId31"/>
    <p:sldId id="789" r:id="rId32"/>
    <p:sldId id="821" r:id="rId33"/>
    <p:sldId id="791" r:id="rId34"/>
    <p:sldId id="822" r:id="rId35"/>
    <p:sldId id="810" r:id="rId36"/>
    <p:sldId id="811" r:id="rId37"/>
    <p:sldId id="812" r:id="rId38"/>
    <p:sldId id="813" r:id="rId39"/>
    <p:sldId id="826" r:id="rId40"/>
    <p:sldId id="827" r:id="rId41"/>
    <p:sldId id="828" r:id="rId42"/>
    <p:sldId id="845" r:id="rId43"/>
    <p:sldId id="829" r:id="rId44"/>
    <p:sldId id="815" r:id="rId45"/>
    <p:sldId id="809" r:id="rId46"/>
    <p:sldId id="792" r:id="rId47"/>
    <p:sldId id="836" r:id="rId48"/>
    <p:sldId id="794" r:id="rId49"/>
    <p:sldId id="795" r:id="rId50"/>
    <p:sldId id="796" r:id="rId51"/>
    <p:sldId id="797" r:id="rId52"/>
    <p:sldId id="798" r:id="rId53"/>
    <p:sldId id="842" r:id="rId54"/>
    <p:sldId id="843" r:id="rId55"/>
    <p:sldId id="844" r:id="rId56"/>
    <p:sldId id="841" r:id="rId57"/>
    <p:sldId id="846" r:id="rId58"/>
    <p:sldId id="837" r:id="rId59"/>
    <p:sldId id="803" r:id="rId60"/>
    <p:sldId id="838" r:id="rId61"/>
    <p:sldId id="847" r:id="rId62"/>
    <p:sldId id="783" r:id="rId63"/>
    <p:sldId id="778" r:id="rId64"/>
    <p:sldId id="463" r:id="rId65"/>
  </p:sldIdLst>
  <p:sldSz cx="9144000" cy="6858000" type="screen4x3"/>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AE0F"/>
    <a:srgbClr val="FFCC00"/>
    <a:srgbClr val="FF0000"/>
    <a:srgbClr val="FE860E"/>
    <a:srgbClr val="068427"/>
    <a:srgbClr val="DDDDDD"/>
    <a:srgbClr val="FFFF00"/>
    <a:srgbClr val="FF9900"/>
    <a:srgbClr val="48E4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1" autoAdjust="0"/>
    <p:restoredTop sz="89668" autoAdjust="0"/>
  </p:normalViewPr>
  <p:slideViewPr>
    <p:cSldViewPr>
      <p:cViewPr varScale="1">
        <p:scale>
          <a:sx n="109" d="100"/>
          <a:sy n="109" d="100"/>
        </p:scale>
        <p:origin x="2112" y="96"/>
      </p:cViewPr>
      <p:guideLst>
        <p:guide orient="horz" pos="2160"/>
        <p:guide pos="2880"/>
      </p:guideLst>
    </p:cSldViewPr>
  </p:slideViewPr>
  <p:outlineViewPr>
    <p:cViewPr>
      <p:scale>
        <a:sx n="33" d="100"/>
        <a:sy n="33" d="100"/>
      </p:scale>
      <p:origin x="0" y="607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C:\Work\NetHope\New%20NGO%20IT%20Calculus%20v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Fatalities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1970</c:v>
                </c:pt>
                <c:pt idx="1">
                  <c:v>1991</c:v>
                </c:pt>
                <c:pt idx="2">
                  <c:v>2007</c:v>
                </c:pt>
              </c:numCache>
            </c:numRef>
          </c:cat>
          <c:val>
            <c:numRef>
              <c:f>Sheet1!$B$2:$B$4</c:f>
              <c:numCache>
                <c:formatCode>#,##0</c:formatCode>
                <c:ptCount val="3"/>
                <c:pt idx="0">
                  <c:v>500000</c:v>
                </c:pt>
                <c:pt idx="1">
                  <c:v>138000</c:v>
                </c:pt>
                <c:pt idx="2">
                  <c:v>3000</c:v>
                </c:pt>
              </c:numCache>
            </c:numRef>
          </c:val>
          <c:extLst>
            <c:ext xmlns:c16="http://schemas.microsoft.com/office/drawing/2014/chart" uri="{C3380CC4-5D6E-409C-BE32-E72D297353CC}">
              <c16:uniqueId val="{00000000-CC04-4DB5-BD12-A18D263F6D3E}"/>
            </c:ext>
          </c:extLst>
        </c:ser>
        <c:dLbls>
          <c:dLblPos val="outEnd"/>
          <c:showLegendKey val="0"/>
          <c:showVal val="1"/>
          <c:showCatName val="0"/>
          <c:showSerName val="0"/>
          <c:showPercent val="0"/>
          <c:showBubbleSize val="0"/>
        </c:dLbls>
        <c:gapWidth val="150"/>
        <c:axId val="203795592"/>
        <c:axId val="203795984"/>
      </c:barChart>
      <c:catAx>
        <c:axId val="203795592"/>
        <c:scaling>
          <c:orientation val="minMax"/>
        </c:scaling>
        <c:delete val="0"/>
        <c:axPos val="b"/>
        <c:numFmt formatCode="General" sourceLinked="1"/>
        <c:majorTickMark val="out"/>
        <c:minorTickMark val="none"/>
        <c:tickLblPos val="nextTo"/>
        <c:crossAx val="203795984"/>
        <c:crosses val="autoZero"/>
        <c:auto val="1"/>
        <c:lblAlgn val="ctr"/>
        <c:lblOffset val="100"/>
        <c:noMultiLvlLbl val="0"/>
      </c:catAx>
      <c:valAx>
        <c:axId val="203795984"/>
        <c:scaling>
          <c:orientation val="minMax"/>
          <c:max val="525000"/>
          <c:min val="0"/>
        </c:scaling>
        <c:delete val="0"/>
        <c:axPos val="l"/>
        <c:majorGridlines/>
        <c:numFmt formatCode="#,##0" sourceLinked="1"/>
        <c:majorTickMark val="out"/>
        <c:minorTickMark val="none"/>
        <c:tickLblPos val="nextTo"/>
        <c:crossAx val="20379559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floor>
    <c:sideWall>
      <c:thickness val="0"/>
    </c:sideWall>
    <c:backWall>
      <c:thickness val="0"/>
    </c:backWall>
    <c:plotArea>
      <c:layout/>
      <c:pie3DChart>
        <c:varyColors val="1"/>
        <c:ser>
          <c:idx val="0"/>
          <c:order val="0"/>
          <c:explosion val="4"/>
          <c:dPt>
            <c:idx val="1"/>
            <c:bubble3D val="0"/>
            <c:spPr>
              <a:solidFill>
                <a:srgbClr val="00B050"/>
              </a:solidFill>
            </c:spPr>
            <c:extLst>
              <c:ext xmlns:c16="http://schemas.microsoft.com/office/drawing/2014/chart" uri="{C3380CC4-5D6E-409C-BE32-E72D297353CC}">
                <c16:uniqueId val="{00000000-39D3-40CF-ACFB-047B1D7190A9}"/>
              </c:ext>
            </c:extLst>
          </c:dPt>
          <c:dPt>
            <c:idx val="2"/>
            <c:bubble3D val="0"/>
            <c:spPr>
              <a:solidFill>
                <a:schemeClr val="accent2">
                  <a:lumMod val="75000"/>
                </a:schemeClr>
              </a:solidFill>
            </c:spPr>
            <c:extLst>
              <c:ext xmlns:c16="http://schemas.microsoft.com/office/drawing/2014/chart" uri="{C3380CC4-5D6E-409C-BE32-E72D297353CC}">
                <c16:uniqueId val="{00000001-39D3-40CF-ACFB-047B1D7190A9}"/>
              </c:ext>
            </c:extLst>
          </c:dPt>
          <c:dPt>
            <c:idx val="4"/>
            <c:bubble3D val="0"/>
            <c:explosion val="11"/>
            <c:spPr>
              <a:solidFill>
                <a:srgbClr val="FF0000"/>
              </a:solidFill>
            </c:spPr>
            <c:extLst>
              <c:ext xmlns:c16="http://schemas.microsoft.com/office/drawing/2014/chart" uri="{C3380CC4-5D6E-409C-BE32-E72D297353CC}">
                <c16:uniqueId val="{00000002-39D3-40CF-ACFB-047B1D7190A9}"/>
              </c:ext>
            </c:extLst>
          </c:dPt>
          <c:dLbls>
            <c:dLbl>
              <c:idx val="1"/>
              <c:layout>
                <c:manualLayout>
                  <c:x val="-0.16497861109902726"/>
                  <c:y val="-5.537407639202217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39D3-40CF-ACFB-047B1D7190A9}"/>
                </c:ext>
              </c:extLst>
            </c:dLbl>
            <c:dLbl>
              <c:idx val="2"/>
              <c:layout>
                <c:manualLayout>
                  <c:x val="7.6624468902713322E-3"/>
                  <c:y val="-1.659549487922142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9D3-40CF-ACFB-047B1D7190A9}"/>
                </c:ext>
              </c:extLst>
            </c:dLbl>
            <c:dLbl>
              <c:idx val="3"/>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9D3-40CF-ACFB-047B1D7190A9}"/>
                </c:ext>
              </c:extLst>
            </c:dLbl>
            <c:dLbl>
              <c:idx val="4"/>
              <c:layout>
                <c:manualLayout>
                  <c:x val="0.11372007366482517"/>
                  <c:y val="-4.540032311118233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9D3-40CF-ACFB-047B1D7190A9}"/>
                </c:ext>
              </c:extLst>
            </c:dLbl>
            <c:dLbl>
              <c:idx val="5"/>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39D3-40CF-ACFB-047B1D7190A9}"/>
                </c:ext>
              </c:extLst>
            </c:dLbl>
            <c:dLbl>
              <c:idx val="6"/>
              <c:layout>
                <c:manualLayout>
                  <c:x val="2.5280665883615553E-2"/>
                  <c:y val="-2.2169047050936808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9D3-40CF-ACFB-047B1D7190A9}"/>
                </c:ext>
              </c:extLst>
            </c:dLbl>
            <c:numFmt formatCode="0.0%" sourceLinked="0"/>
            <c:spPr>
              <a:noFill/>
              <a:ln>
                <a:noFill/>
              </a:ln>
              <a:effectLst/>
            </c:spPr>
            <c:txPr>
              <a:bodyPr/>
              <a:lstStyle/>
              <a:p>
                <a:pPr>
                  <a:defRPr lang="en-US" sz="20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'Case 2'!$C$3:$C$7</c:f>
              <c:strCache>
                <c:ptCount val="5"/>
                <c:pt idx="0">
                  <c:v>Base IT budget (22%)</c:v>
                </c:pt>
                <c:pt idx="1">
                  <c:v>Philanthropy - GIK + Volunteers (16%)</c:v>
                </c:pt>
                <c:pt idx="2">
                  <c:v>Collaboration  - NetHope, SS, I4D (2%)</c:v>
                </c:pt>
                <c:pt idx="3">
                  <c:v>Increased NGO skin-in-the-game (4%)</c:v>
                </c:pt>
                <c:pt idx="4">
                  <c:v>Remaining Gap  (56%)</c:v>
                </c:pt>
              </c:strCache>
            </c:strRef>
          </c:cat>
          <c:val>
            <c:numRef>
              <c:f>'Case 2'!$B$3:$B$7</c:f>
              <c:numCache>
                <c:formatCode>"$"#,##0_);[Red]\("$"#,##0\)</c:formatCode>
                <c:ptCount val="5"/>
                <c:pt idx="0">
                  <c:v>5000000</c:v>
                </c:pt>
                <c:pt idx="1">
                  <c:v>3500000</c:v>
                </c:pt>
                <c:pt idx="2">
                  <c:v>425657.05989110703</c:v>
                </c:pt>
                <c:pt idx="3">
                  <c:v>1000000</c:v>
                </c:pt>
                <c:pt idx="4">
                  <c:v>12574400</c:v>
                </c:pt>
              </c:numCache>
            </c:numRef>
          </c:val>
          <c:extLst>
            <c:ext xmlns:c16="http://schemas.microsoft.com/office/drawing/2014/chart" uri="{C3380CC4-5D6E-409C-BE32-E72D297353CC}">
              <c16:uniqueId val="{00000006-39D3-40CF-ACFB-047B1D7190A9}"/>
            </c:ext>
          </c:extLst>
        </c:ser>
        <c:dLbls>
          <c:showLegendKey val="0"/>
          <c:showVal val="0"/>
          <c:showCatName val="0"/>
          <c:showSerName val="0"/>
          <c:showPercent val="0"/>
          <c:showBubbleSize val="0"/>
          <c:showLeaderLines val="1"/>
        </c:dLbls>
      </c:pie3DChart>
    </c:plotArea>
    <c:legend>
      <c:legendPos val="r"/>
      <c:layout>
        <c:manualLayout>
          <c:xMode val="edge"/>
          <c:yMode val="edge"/>
          <c:x val="0.65766201186177764"/>
          <c:y val="0.12655599868198292"/>
          <c:w val="0.32164078247125188"/>
          <c:h val="0.77927236914239684"/>
        </c:manualLayout>
      </c:layout>
      <c:overlay val="0"/>
      <c:txPr>
        <a:bodyPr/>
        <a:lstStyle/>
        <a:p>
          <a:pPr rtl="0">
            <a:defRPr lang="en-US" sz="18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FF1DC-6433-4FF0-83FF-087A65BBAD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C3D800DA-BE89-4E10-94B8-5BEB74763598}">
      <dgm:prSet phldrT="[Text]"/>
      <dgm:spPr>
        <a:solidFill>
          <a:schemeClr val="accent2"/>
        </a:solidFill>
        <a:effectLst>
          <a:outerShdw blurRad="50800" dist="38100" dir="2700000" algn="tl" rotWithShape="0">
            <a:prstClr val="black">
              <a:alpha val="40000"/>
            </a:prstClr>
          </a:outerShdw>
        </a:effectLst>
      </dgm:spPr>
      <dgm:t>
        <a:bodyPr/>
        <a:lstStyle/>
        <a:p>
          <a:r>
            <a:rPr lang="en-US" b="1" dirty="0"/>
            <a:t>Preparedness</a:t>
          </a:r>
          <a:endParaRPr lang="en-GB" b="1" dirty="0"/>
        </a:p>
      </dgm:t>
    </dgm:pt>
    <dgm:pt modelId="{3FCCAC94-F301-4998-9800-54EDDE211C11}" type="parTrans" cxnId="{E3691439-A8FD-44FC-A01C-08AF3ACB9460}">
      <dgm:prSet/>
      <dgm:spPr/>
      <dgm:t>
        <a:bodyPr/>
        <a:lstStyle/>
        <a:p>
          <a:endParaRPr lang="en-GB"/>
        </a:p>
      </dgm:t>
    </dgm:pt>
    <dgm:pt modelId="{BECA2908-BE82-48B5-B9E0-89DE4DD2F341}" type="sibTrans" cxnId="{E3691439-A8FD-44FC-A01C-08AF3ACB9460}">
      <dgm:prSet/>
      <dgm:spPr>
        <a:ln w="25400">
          <a:solidFill>
            <a:schemeClr val="accent2"/>
          </a:solidFill>
        </a:ln>
      </dgm:spPr>
      <dgm:t>
        <a:bodyPr/>
        <a:lstStyle/>
        <a:p>
          <a:endParaRPr lang="en-GB"/>
        </a:p>
      </dgm:t>
    </dgm:pt>
    <dgm:pt modelId="{BE89959B-D869-442F-A702-77B22D01AB39}">
      <dgm:prSet phldrT="[Text]"/>
      <dgm:spPr>
        <a:solidFill>
          <a:schemeClr val="accent2"/>
        </a:solidFill>
        <a:effectLst>
          <a:outerShdw blurRad="50800" dist="38100" dir="2700000" algn="tl" rotWithShape="0">
            <a:prstClr val="black">
              <a:alpha val="40000"/>
            </a:prstClr>
          </a:outerShdw>
        </a:effectLst>
      </dgm:spPr>
      <dgm:t>
        <a:bodyPr/>
        <a:lstStyle/>
        <a:p>
          <a:r>
            <a:rPr lang="en-US" b="1" dirty="0"/>
            <a:t>First Response</a:t>
          </a:r>
          <a:endParaRPr lang="en-GB" b="1" dirty="0"/>
        </a:p>
      </dgm:t>
    </dgm:pt>
    <dgm:pt modelId="{E63CD5EF-33A3-4D9F-A39A-F21984D5A2F5}" type="parTrans" cxnId="{5EC57801-7CA2-4D53-90E7-6F532D261B57}">
      <dgm:prSet/>
      <dgm:spPr/>
      <dgm:t>
        <a:bodyPr/>
        <a:lstStyle/>
        <a:p>
          <a:endParaRPr lang="en-GB"/>
        </a:p>
      </dgm:t>
    </dgm:pt>
    <dgm:pt modelId="{D1342EE7-FD1F-4CE0-B582-7F4ED3225AE7}" type="sibTrans" cxnId="{5EC57801-7CA2-4D53-90E7-6F532D261B57}">
      <dgm:prSet/>
      <dgm:spPr>
        <a:ln w="25400">
          <a:solidFill>
            <a:schemeClr val="accent2"/>
          </a:solidFill>
        </a:ln>
      </dgm:spPr>
      <dgm:t>
        <a:bodyPr/>
        <a:lstStyle/>
        <a:p>
          <a:endParaRPr lang="en-GB"/>
        </a:p>
      </dgm:t>
    </dgm:pt>
    <dgm:pt modelId="{1C543719-0C4F-47D1-9259-750DA6FF78CA}">
      <dgm:prSet phldrT="[Text]"/>
      <dgm:spPr>
        <a:solidFill>
          <a:schemeClr val="accent2"/>
        </a:solidFill>
        <a:effectLst>
          <a:outerShdw blurRad="50800" dist="38100" dir="2700000" algn="tl" rotWithShape="0">
            <a:prstClr val="black">
              <a:alpha val="40000"/>
            </a:prstClr>
          </a:outerShdw>
        </a:effectLst>
      </dgm:spPr>
      <dgm:t>
        <a:bodyPr/>
        <a:lstStyle/>
        <a:p>
          <a:r>
            <a:rPr lang="en-US" b="1" dirty="0"/>
            <a:t>Scaling up</a:t>
          </a:r>
          <a:endParaRPr lang="en-GB" b="1" dirty="0"/>
        </a:p>
      </dgm:t>
    </dgm:pt>
    <dgm:pt modelId="{22C21986-C3CC-4CD5-A9BB-9774E4D037F1}" type="parTrans" cxnId="{301F9527-013D-4D91-9115-F8DF1B7C06A1}">
      <dgm:prSet/>
      <dgm:spPr/>
      <dgm:t>
        <a:bodyPr/>
        <a:lstStyle/>
        <a:p>
          <a:endParaRPr lang="en-GB"/>
        </a:p>
      </dgm:t>
    </dgm:pt>
    <dgm:pt modelId="{B4E48DB5-5488-432C-BF65-06AC0A457E6B}" type="sibTrans" cxnId="{301F9527-013D-4D91-9115-F8DF1B7C06A1}">
      <dgm:prSet/>
      <dgm:spPr>
        <a:ln w="25400">
          <a:solidFill>
            <a:schemeClr val="accent2"/>
          </a:solidFill>
        </a:ln>
      </dgm:spPr>
      <dgm:t>
        <a:bodyPr/>
        <a:lstStyle/>
        <a:p>
          <a:endParaRPr lang="en-GB"/>
        </a:p>
      </dgm:t>
    </dgm:pt>
    <dgm:pt modelId="{2A60B7F1-1CC5-44CA-A511-61B70DAC55BE}">
      <dgm:prSet phldrT="[Text]"/>
      <dgm:spPr>
        <a:solidFill>
          <a:schemeClr val="accent2"/>
        </a:solidFill>
        <a:effectLst>
          <a:outerShdw blurRad="50800" dist="38100" dir="2700000" algn="tl" rotWithShape="0">
            <a:prstClr val="black">
              <a:alpha val="40000"/>
            </a:prstClr>
          </a:outerShdw>
        </a:effectLst>
      </dgm:spPr>
      <dgm:t>
        <a:bodyPr/>
        <a:lstStyle/>
        <a:p>
          <a:r>
            <a:rPr lang="en-US" b="1" dirty="0"/>
            <a:t>Transition</a:t>
          </a:r>
          <a:endParaRPr lang="en-GB" b="1" dirty="0"/>
        </a:p>
      </dgm:t>
    </dgm:pt>
    <dgm:pt modelId="{4D4AD9CF-D2D6-45B1-90BE-4E8E7B5E515E}" type="parTrans" cxnId="{9D9C4752-ADB5-4F64-9E53-803E48BEDF46}">
      <dgm:prSet/>
      <dgm:spPr/>
      <dgm:t>
        <a:bodyPr/>
        <a:lstStyle/>
        <a:p>
          <a:endParaRPr lang="en-GB"/>
        </a:p>
      </dgm:t>
    </dgm:pt>
    <dgm:pt modelId="{9A5CA411-50CF-42CF-8CBA-9B57C3B6C6EB}" type="sibTrans" cxnId="{9D9C4752-ADB5-4F64-9E53-803E48BEDF46}">
      <dgm:prSet/>
      <dgm:spPr>
        <a:ln w="25400">
          <a:solidFill>
            <a:schemeClr val="accent2"/>
          </a:solidFill>
        </a:ln>
      </dgm:spPr>
      <dgm:t>
        <a:bodyPr/>
        <a:lstStyle/>
        <a:p>
          <a:endParaRPr lang="en-GB"/>
        </a:p>
      </dgm:t>
    </dgm:pt>
    <dgm:pt modelId="{F4DC76FE-7923-4E1B-8F9C-26BDE9CF5B3F}">
      <dgm:prSet phldrT="[Text]"/>
      <dgm:spPr>
        <a:solidFill>
          <a:schemeClr val="accent2"/>
        </a:solidFill>
        <a:effectLst>
          <a:outerShdw blurRad="50800" dist="38100" dir="2700000" algn="tl" rotWithShape="0">
            <a:prstClr val="black">
              <a:alpha val="40000"/>
            </a:prstClr>
          </a:outerShdw>
        </a:effectLst>
      </dgm:spPr>
      <dgm:t>
        <a:bodyPr/>
        <a:lstStyle/>
        <a:p>
          <a:r>
            <a:rPr lang="en-US" b="1" dirty="0"/>
            <a:t>Learning</a:t>
          </a:r>
          <a:endParaRPr lang="en-GB" b="1" dirty="0"/>
        </a:p>
      </dgm:t>
    </dgm:pt>
    <dgm:pt modelId="{AD753FAC-0BA3-4C00-92A1-F4E4FDE3C17D}" type="parTrans" cxnId="{CF6EAD2E-5A96-4114-BAFF-524CE03C9A83}">
      <dgm:prSet/>
      <dgm:spPr/>
      <dgm:t>
        <a:bodyPr/>
        <a:lstStyle/>
        <a:p>
          <a:endParaRPr lang="en-GB"/>
        </a:p>
      </dgm:t>
    </dgm:pt>
    <dgm:pt modelId="{728D163D-3AD9-46E0-B8DA-D773F1D8A547}" type="sibTrans" cxnId="{CF6EAD2E-5A96-4114-BAFF-524CE03C9A83}">
      <dgm:prSet/>
      <dgm:spPr>
        <a:ln w="25400">
          <a:solidFill>
            <a:schemeClr val="accent2"/>
          </a:solidFill>
        </a:ln>
      </dgm:spPr>
      <dgm:t>
        <a:bodyPr/>
        <a:lstStyle/>
        <a:p>
          <a:endParaRPr lang="en-GB"/>
        </a:p>
      </dgm:t>
    </dgm:pt>
    <dgm:pt modelId="{7DEA324F-C1C4-4F1C-877C-81FF3CABF120}" type="pres">
      <dgm:prSet presAssocID="{430FF1DC-6433-4FF0-83FF-087A65BBADD3}" presName="cycle" presStyleCnt="0">
        <dgm:presLayoutVars>
          <dgm:dir/>
          <dgm:resizeHandles val="exact"/>
        </dgm:presLayoutVars>
      </dgm:prSet>
      <dgm:spPr/>
    </dgm:pt>
    <dgm:pt modelId="{288781C3-A828-4444-90B8-DA225A0073D8}" type="pres">
      <dgm:prSet presAssocID="{C3D800DA-BE89-4E10-94B8-5BEB74763598}" presName="node" presStyleLbl="node1" presStyleIdx="0" presStyleCnt="5" custScaleX="165242">
        <dgm:presLayoutVars>
          <dgm:bulletEnabled val="1"/>
        </dgm:presLayoutVars>
      </dgm:prSet>
      <dgm:spPr/>
    </dgm:pt>
    <dgm:pt modelId="{7A127397-63B4-468D-924D-7FC370BC2805}" type="pres">
      <dgm:prSet presAssocID="{C3D800DA-BE89-4E10-94B8-5BEB74763598}" presName="spNode" presStyleCnt="0"/>
      <dgm:spPr/>
    </dgm:pt>
    <dgm:pt modelId="{1BB3658A-EA84-4E8C-8F4C-C08C747F7067}" type="pres">
      <dgm:prSet presAssocID="{BECA2908-BE82-48B5-B9E0-89DE4DD2F341}" presName="sibTrans" presStyleLbl="sibTrans1D1" presStyleIdx="0" presStyleCnt="5"/>
      <dgm:spPr/>
    </dgm:pt>
    <dgm:pt modelId="{1CDCB655-71FD-40BA-BB47-BF159BC909C9}" type="pres">
      <dgm:prSet presAssocID="{BE89959B-D869-442F-A702-77B22D01AB39}" presName="node" presStyleLbl="node1" presStyleIdx="1" presStyleCnt="5" custScaleX="171462" custRadScaleRad="156707" custRadScaleInc="41627">
        <dgm:presLayoutVars>
          <dgm:bulletEnabled val="1"/>
        </dgm:presLayoutVars>
      </dgm:prSet>
      <dgm:spPr/>
    </dgm:pt>
    <dgm:pt modelId="{52CB5F99-3C21-4E67-A99A-33C3611B38E2}" type="pres">
      <dgm:prSet presAssocID="{BE89959B-D869-442F-A702-77B22D01AB39}" presName="spNode" presStyleCnt="0"/>
      <dgm:spPr/>
    </dgm:pt>
    <dgm:pt modelId="{0C25A45F-5540-4FE5-B6D6-25802871528C}" type="pres">
      <dgm:prSet presAssocID="{D1342EE7-FD1F-4CE0-B582-7F4ED3225AE7}" presName="sibTrans" presStyleLbl="sibTrans1D1" presStyleIdx="1" presStyleCnt="5"/>
      <dgm:spPr/>
    </dgm:pt>
    <dgm:pt modelId="{755CBBFF-6C00-4EF1-A1C4-84D51D893C93}" type="pres">
      <dgm:prSet presAssocID="{1C543719-0C4F-47D1-9259-750DA6FF78CA}" presName="node" presStyleLbl="node1" presStyleIdx="2" presStyleCnt="5" custScaleX="192771" custRadScaleRad="133528" custRadScaleInc="-69615">
        <dgm:presLayoutVars>
          <dgm:bulletEnabled val="1"/>
        </dgm:presLayoutVars>
      </dgm:prSet>
      <dgm:spPr/>
    </dgm:pt>
    <dgm:pt modelId="{2C871A33-74F4-438B-8B92-2330C01DD185}" type="pres">
      <dgm:prSet presAssocID="{1C543719-0C4F-47D1-9259-750DA6FF78CA}" presName="spNode" presStyleCnt="0"/>
      <dgm:spPr/>
    </dgm:pt>
    <dgm:pt modelId="{6F15FF38-ECFD-4225-B027-D0A8803F7A59}" type="pres">
      <dgm:prSet presAssocID="{B4E48DB5-5488-432C-BF65-06AC0A457E6B}" presName="sibTrans" presStyleLbl="sibTrans1D1" presStyleIdx="2" presStyleCnt="5"/>
      <dgm:spPr/>
    </dgm:pt>
    <dgm:pt modelId="{554CABDF-74AE-4218-A9A4-93C3BF5EE99C}" type="pres">
      <dgm:prSet presAssocID="{2A60B7F1-1CC5-44CA-A511-61B70DAC55BE}" presName="node" presStyleLbl="node1" presStyleIdx="3" presStyleCnt="5" custScaleX="145395" custRadScaleRad="124436" custRadScaleInc="56032">
        <dgm:presLayoutVars>
          <dgm:bulletEnabled val="1"/>
        </dgm:presLayoutVars>
      </dgm:prSet>
      <dgm:spPr/>
    </dgm:pt>
    <dgm:pt modelId="{9A7771C0-DB77-4657-BFD0-CC905E2F846D}" type="pres">
      <dgm:prSet presAssocID="{2A60B7F1-1CC5-44CA-A511-61B70DAC55BE}" presName="spNode" presStyleCnt="0"/>
      <dgm:spPr/>
    </dgm:pt>
    <dgm:pt modelId="{D52AF91B-39A9-43E0-8F13-00D0F79C7A97}" type="pres">
      <dgm:prSet presAssocID="{9A5CA411-50CF-42CF-8CBA-9B57C3B6C6EB}" presName="sibTrans" presStyleLbl="sibTrans1D1" presStyleIdx="3" presStyleCnt="5"/>
      <dgm:spPr/>
    </dgm:pt>
    <dgm:pt modelId="{5E4825F6-3794-471A-A7BE-92AB6A3F8CA3}" type="pres">
      <dgm:prSet presAssocID="{F4DC76FE-7923-4E1B-8F9C-26BDE9CF5B3F}" presName="node" presStyleLbl="node1" presStyleIdx="4" presStyleCnt="5" custScaleX="185406" custRadScaleRad="162238" custRadScaleInc="-39525">
        <dgm:presLayoutVars>
          <dgm:bulletEnabled val="1"/>
        </dgm:presLayoutVars>
      </dgm:prSet>
      <dgm:spPr/>
    </dgm:pt>
    <dgm:pt modelId="{AB0208E5-D73E-4FE2-9AF6-55A967F233A2}" type="pres">
      <dgm:prSet presAssocID="{F4DC76FE-7923-4E1B-8F9C-26BDE9CF5B3F}" presName="spNode" presStyleCnt="0"/>
      <dgm:spPr/>
    </dgm:pt>
    <dgm:pt modelId="{C6CC0990-C7EC-4F1E-8A62-39F2619AC283}" type="pres">
      <dgm:prSet presAssocID="{728D163D-3AD9-46E0-B8DA-D773F1D8A547}" presName="sibTrans" presStyleLbl="sibTrans1D1" presStyleIdx="4" presStyleCnt="5"/>
      <dgm:spPr/>
    </dgm:pt>
  </dgm:ptLst>
  <dgm:cxnLst>
    <dgm:cxn modelId="{5EC57801-7CA2-4D53-90E7-6F532D261B57}" srcId="{430FF1DC-6433-4FF0-83FF-087A65BBADD3}" destId="{BE89959B-D869-442F-A702-77B22D01AB39}" srcOrd="1" destOrd="0" parTransId="{E63CD5EF-33A3-4D9F-A39A-F21984D5A2F5}" sibTransId="{D1342EE7-FD1F-4CE0-B582-7F4ED3225AE7}"/>
    <dgm:cxn modelId="{6FC5171A-94E5-4D93-8A03-D97EDE9D1C32}" type="presOf" srcId="{BE89959B-D869-442F-A702-77B22D01AB39}" destId="{1CDCB655-71FD-40BA-BB47-BF159BC909C9}" srcOrd="0" destOrd="0" presId="urn:microsoft.com/office/officeart/2005/8/layout/cycle5"/>
    <dgm:cxn modelId="{4F8D8D1B-2240-4382-BEC0-03B4B7ECF178}" type="presOf" srcId="{2A60B7F1-1CC5-44CA-A511-61B70DAC55BE}" destId="{554CABDF-74AE-4218-A9A4-93C3BF5EE99C}" srcOrd="0" destOrd="0" presId="urn:microsoft.com/office/officeart/2005/8/layout/cycle5"/>
    <dgm:cxn modelId="{301F9527-013D-4D91-9115-F8DF1B7C06A1}" srcId="{430FF1DC-6433-4FF0-83FF-087A65BBADD3}" destId="{1C543719-0C4F-47D1-9259-750DA6FF78CA}" srcOrd="2" destOrd="0" parTransId="{22C21986-C3CC-4CD5-A9BB-9774E4D037F1}" sibTransId="{B4E48DB5-5488-432C-BF65-06AC0A457E6B}"/>
    <dgm:cxn modelId="{CF6EAD2E-5A96-4114-BAFF-524CE03C9A83}" srcId="{430FF1DC-6433-4FF0-83FF-087A65BBADD3}" destId="{F4DC76FE-7923-4E1B-8F9C-26BDE9CF5B3F}" srcOrd="4" destOrd="0" parTransId="{AD753FAC-0BA3-4C00-92A1-F4E4FDE3C17D}" sibTransId="{728D163D-3AD9-46E0-B8DA-D773F1D8A547}"/>
    <dgm:cxn modelId="{A1473C34-28CF-4565-A623-8E9AAF6DC17E}" type="presOf" srcId="{F4DC76FE-7923-4E1B-8F9C-26BDE9CF5B3F}" destId="{5E4825F6-3794-471A-A7BE-92AB6A3F8CA3}" srcOrd="0" destOrd="0" presId="urn:microsoft.com/office/officeart/2005/8/layout/cycle5"/>
    <dgm:cxn modelId="{E3691439-A8FD-44FC-A01C-08AF3ACB9460}" srcId="{430FF1DC-6433-4FF0-83FF-087A65BBADD3}" destId="{C3D800DA-BE89-4E10-94B8-5BEB74763598}" srcOrd="0" destOrd="0" parTransId="{3FCCAC94-F301-4998-9800-54EDDE211C11}" sibTransId="{BECA2908-BE82-48B5-B9E0-89DE4DD2F341}"/>
    <dgm:cxn modelId="{A619B55B-E5EE-44BE-82CB-4E06DA923600}" type="presOf" srcId="{BECA2908-BE82-48B5-B9E0-89DE4DD2F341}" destId="{1BB3658A-EA84-4E8C-8F4C-C08C747F7067}" srcOrd="0" destOrd="0" presId="urn:microsoft.com/office/officeart/2005/8/layout/cycle5"/>
    <dgm:cxn modelId="{B7D65961-F9C1-463E-A5EB-254C0B25B051}" type="presOf" srcId="{728D163D-3AD9-46E0-B8DA-D773F1D8A547}" destId="{C6CC0990-C7EC-4F1E-8A62-39F2619AC283}" srcOrd="0" destOrd="0" presId="urn:microsoft.com/office/officeart/2005/8/layout/cycle5"/>
    <dgm:cxn modelId="{9D9C4752-ADB5-4F64-9E53-803E48BEDF46}" srcId="{430FF1DC-6433-4FF0-83FF-087A65BBADD3}" destId="{2A60B7F1-1CC5-44CA-A511-61B70DAC55BE}" srcOrd="3" destOrd="0" parTransId="{4D4AD9CF-D2D6-45B1-90BE-4E8E7B5E515E}" sibTransId="{9A5CA411-50CF-42CF-8CBA-9B57C3B6C6EB}"/>
    <dgm:cxn modelId="{6D08549F-E84C-45CB-A087-9C4B632C1D65}" type="presOf" srcId="{430FF1DC-6433-4FF0-83FF-087A65BBADD3}" destId="{7DEA324F-C1C4-4F1C-877C-81FF3CABF120}" srcOrd="0" destOrd="0" presId="urn:microsoft.com/office/officeart/2005/8/layout/cycle5"/>
    <dgm:cxn modelId="{69A875A2-7734-4E2B-814F-D3C79C57257A}" type="presOf" srcId="{D1342EE7-FD1F-4CE0-B582-7F4ED3225AE7}" destId="{0C25A45F-5540-4FE5-B6D6-25802871528C}" srcOrd="0" destOrd="0" presId="urn:microsoft.com/office/officeart/2005/8/layout/cycle5"/>
    <dgm:cxn modelId="{351EEFBB-A343-4EAD-8B90-4F4CCEC58BCB}" type="presOf" srcId="{B4E48DB5-5488-432C-BF65-06AC0A457E6B}" destId="{6F15FF38-ECFD-4225-B027-D0A8803F7A59}" srcOrd="0" destOrd="0" presId="urn:microsoft.com/office/officeart/2005/8/layout/cycle5"/>
    <dgm:cxn modelId="{971FA4BE-6047-4633-AB59-C7EEEDD47714}" type="presOf" srcId="{C3D800DA-BE89-4E10-94B8-5BEB74763598}" destId="{288781C3-A828-4444-90B8-DA225A0073D8}" srcOrd="0" destOrd="0" presId="urn:microsoft.com/office/officeart/2005/8/layout/cycle5"/>
    <dgm:cxn modelId="{03DF53EF-F331-4FDB-8CE6-898BB18B023B}" type="presOf" srcId="{9A5CA411-50CF-42CF-8CBA-9B57C3B6C6EB}" destId="{D52AF91B-39A9-43E0-8F13-00D0F79C7A97}" srcOrd="0" destOrd="0" presId="urn:microsoft.com/office/officeart/2005/8/layout/cycle5"/>
    <dgm:cxn modelId="{372D1EFD-0CB7-462D-B2DD-DAFBF3677177}" type="presOf" srcId="{1C543719-0C4F-47D1-9259-750DA6FF78CA}" destId="{755CBBFF-6C00-4EF1-A1C4-84D51D893C93}" srcOrd="0" destOrd="0" presId="urn:microsoft.com/office/officeart/2005/8/layout/cycle5"/>
    <dgm:cxn modelId="{BCA97010-16A7-42A8-BB5D-67990C9EF87F}" type="presParOf" srcId="{7DEA324F-C1C4-4F1C-877C-81FF3CABF120}" destId="{288781C3-A828-4444-90B8-DA225A0073D8}" srcOrd="0" destOrd="0" presId="urn:microsoft.com/office/officeart/2005/8/layout/cycle5"/>
    <dgm:cxn modelId="{393C6E13-1F9E-46BF-B319-4A99C15C6BA0}" type="presParOf" srcId="{7DEA324F-C1C4-4F1C-877C-81FF3CABF120}" destId="{7A127397-63B4-468D-924D-7FC370BC2805}" srcOrd="1" destOrd="0" presId="urn:microsoft.com/office/officeart/2005/8/layout/cycle5"/>
    <dgm:cxn modelId="{0AE370CD-814D-43BF-B886-A5E37E34623D}" type="presParOf" srcId="{7DEA324F-C1C4-4F1C-877C-81FF3CABF120}" destId="{1BB3658A-EA84-4E8C-8F4C-C08C747F7067}" srcOrd="2" destOrd="0" presId="urn:microsoft.com/office/officeart/2005/8/layout/cycle5"/>
    <dgm:cxn modelId="{08EE02CE-0D83-4E8E-BA82-A2CAD4F9EFA0}" type="presParOf" srcId="{7DEA324F-C1C4-4F1C-877C-81FF3CABF120}" destId="{1CDCB655-71FD-40BA-BB47-BF159BC909C9}" srcOrd="3" destOrd="0" presId="urn:microsoft.com/office/officeart/2005/8/layout/cycle5"/>
    <dgm:cxn modelId="{4B88C1D7-3D7A-4C6C-A450-34563EADAFE1}" type="presParOf" srcId="{7DEA324F-C1C4-4F1C-877C-81FF3CABF120}" destId="{52CB5F99-3C21-4E67-A99A-33C3611B38E2}" srcOrd="4" destOrd="0" presId="urn:microsoft.com/office/officeart/2005/8/layout/cycle5"/>
    <dgm:cxn modelId="{39355DAF-16BB-4444-B3B5-DD4FCC3FEBAE}" type="presParOf" srcId="{7DEA324F-C1C4-4F1C-877C-81FF3CABF120}" destId="{0C25A45F-5540-4FE5-B6D6-25802871528C}" srcOrd="5" destOrd="0" presId="urn:microsoft.com/office/officeart/2005/8/layout/cycle5"/>
    <dgm:cxn modelId="{7FC9C033-E454-49EF-A2F9-A2D17F0210F6}" type="presParOf" srcId="{7DEA324F-C1C4-4F1C-877C-81FF3CABF120}" destId="{755CBBFF-6C00-4EF1-A1C4-84D51D893C93}" srcOrd="6" destOrd="0" presId="urn:microsoft.com/office/officeart/2005/8/layout/cycle5"/>
    <dgm:cxn modelId="{A02680ED-7884-4798-9715-64CB6AA30708}" type="presParOf" srcId="{7DEA324F-C1C4-4F1C-877C-81FF3CABF120}" destId="{2C871A33-74F4-438B-8B92-2330C01DD185}" srcOrd="7" destOrd="0" presId="urn:microsoft.com/office/officeart/2005/8/layout/cycle5"/>
    <dgm:cxn modelId="{D67A589E-87FE-431E-A98C-6689D32013E3}" type="presParOf" srcId="{7DEA324F-C1C4-4F1C-877C-81FF3CABF120}" destId="{6F15FF38-ECFD-4225-B027-D0A8803F7A59}" srcOrd="8" destOrd="0" presId="urn:microsoft.com/office/officeart/2005/8/layout/cycle5"/>
    <dgm:cxn modelId="{D0CE6113-CDA3-4097-950D-79F8DF7F27ED}" type="presParOf" srcId="{7DEA324F-C1C4-4F1C-877C-81FF3CABF120}" destId="{554CABDF-74AE-4218-A9A4-93C3BF5EE99C}" srcOrd="9" destOrd="0" presId="urn:microsoft.com/office/officeart/2005/8/layout/cycle5"/>
    <dgm:cxn modelId="{D815C702-9184-467D-8638-DB534C928F02}" type="presParOf" srcId="{7DEA324F-C1C4-4F1C-877C-81FF3CABF120}" destId="{9A7771C0-DB77-4657-BFD0-CC905E2F846D}" srcOrd="10" destOrd="0" presId="urn:microsoft.com/office/officeart/2005/8/layout/cycle5"/>
    <dgm:cxn modelId="{39BE93C5-9B2E-4367-A288-95E50F95FAF2}" type="presParOf" srcId="{7DEA324F-C1C4-4F1C-877C-81FF3CABF120}" destId="{D52AF91B-39A9-43E0-8F13-00D0F79C7A97}" srcOrd="11" destOrd="0" presId="urn:microsoft.com/office/officeart/2005/8/layout/cycle5"/>
    <dgm:cxn modelId="{7BE232F6-FED1-4892-A4D0-85DD68FBCD76}" type="presParOf" srcId="{7DEA324F-C1C4-4F1C-877C-81FF3CABF120}" destId="{5E4825F6-3794-471A-A7BE-92AB6A3F8CA3}" srcOrd="12" destOrd="0" presId="urn:microsoft.com/office/officeart/2005/8/layout/cycle5"/>
    <dgm:cxn modelId="{F02C901C-52BF-4FFD-9174-BB0B3C8199F4}" type="presParOf" srcId="{7DEA324F-C1C4-4F1C-877C-81FF3CABF120}" destId="{AB0208E5-D73E-4FE2-9AF6-55A967F233A2}" srcOrd="13" destOrd="0" presId="urn:microsoft.com/office/officeart/2005/8/layout/cycle5"/>
    <dgm:cxn modelId="{3D6A4616-0B34-4772-994B-C47D734C8A17}" type="presParOf" srcId="{7DEA324F-C1C4-4F1C-877C-81FF3CABF120}" destId="{C6CC0990-C7EC-4F1E-8A62-39F2619AC28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FF1DC-6433-4FF0-83FF-087A65BBAD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C3D800DA-BE89-4E10-94B8-5BEB74763598}">
      <dgm:prSet phldrT="[Text]"/>
      <dgm:spPr>
        <a:solidFill>
          <a:schemeClr val="accent2"/>
        </a:solidFill>
        <a:effectLst>
          <a:outerShdw blurRad="50800" dist="38100" dir="2700000" algn="tl" rotWithShape="0">
            <a:prstClr val="black">
              <a:alpha val="40000"/>
            </a:prstClr>
          </a:outerShdw>
        </a:effectLst>
      </dgm:spPr>
      <dgm:t>
        <a:bodyPr/>
        <a:lstStyle/>
        <a:p>
          <a:r>
            <a:rPr lang="en-US" b="1" dirty="0"/>
            <a:t>Preparedness</a:t>
          </a:r>
          <a:endParaRPr lang="en-GB" b="1" dirty="0"/>
        </a:p>
      </dgm:t>
    </dgm:pt>
    <dgm:pt modelId="{3FCCAC94-F301-4998-9800-54EDDE211C11}" type="parTrans" cxnId="{E3691439-A8FD-44FC-A01C-08AF3ACB9460}">
      <dgm:prSet/>
      <dgm:spPr/>
      <dgm:t>
        <a:bodyPr/>
        <a:lstStyle/>
        <a:p>
          <a:endParaRPr lang="en-GB"/>
        </a:p>
      </dgm:t>
    </dgm:pt>
    <dgm:pt modelId="{BECA2908-BE82-48B5-B9E0-89DE4DD2F341}" type="sibTrans" cxnId="{E3691439-A8FD-44FC-A01C-08AF3ACB9460}">
      <dgm:prSet/>
      <dgm:spPr>
        <a:ln w="25400">
          <a:solidFill>
            <a:schemeClr val="accent2"/>
          </a:solidFill>
        </a:ln>
      </dgm:spPr>
      <dgm:t>
        <a:bodyPr/>
        <a:lstStyle/>
        <a:p>
          <a:endParaRPr lang="en-GB"/>
        </a:p>
      </dgm:t>
    </dgm:pt>
    <dgm:pt modelId="{BE89959B-D869-442F-A702-77B22D01AB39}">
      <dgm:prSet phldrT="[Text]"/>
      <dgm:spPr>
        <a:solidFill>
          <a:schemeClr val="accent2"/>
        </a:solidFill>
        <a:effectLst>
          <a:outerShdw blurRad="50800" dist="38100" dir="2700000" algn="tl" rotWithShape="0">
            <a:prstClr val="black">
              <a:alpha val="40000"/>
            </a:prstClr>
          </a:outerShdw>
        </a:effectLst>
      </dgm:spPr>
      <dgm:t>
        <a:bodyPr/>
        <a:lstStyle/>
        <a:p>
          <a:r>
            <a:rPr lang="en-US" b="1" dirty="0"/>
            <a:t>First Response</a:t>
          </a:r>
          <a:endParaRPr lang="en-GB" b="1" dirty="0"/>
        </a:p>
      </dgm:t>
    </dgm:pt>
    <dgm:pt modelId="{E63CD5EF-33A3-4D9F-A39A-F21984D5A2F5}" type="parTrans" cxnId="{5EC57801-7CA2-4D53-90E7-6F532D261B57}">
      <dgm:prSet/>
      <dgm:spPr/>
      <dgm:t>
        <a:bodyPr/>
        <a:lstStyle/>
        <a:p>
          <a:endParaRPr lang="en-GB"/>
        </a:p>
      </dgm:t>
    </dgm:pt>
    <dgm:pt modelId="{D1342EE7-FD1F-4CE0-B582-7F4ED3225AE7}" type="sibTrans" cxnId="{5EC57801-7CA2-4D53-90E7-6F532D261B57}">
      <dgm:prSet/>
      <dgm:spPr>
        <a:ln w="25400">
          <a:solidFill>
            <a:schemeClr val="accent2"/>
          </a:solidFill>
        </a:ln>
      </dgm:spPr>
      <dgm:t>
        <a:bodyPr/>
        <a:lstStyle/>
        <a:p>
          <a:endParaRPr lang="en-GB"/>
        </a:p>
      </dgm:t>
    </dgm:pt>
    <dgm:pt modelId="{1C543719-0C4F-47D1-9259-750DA6FF78CA}">
      <dgm:prSet phldrT="[Text]"/>
      <dgm:spPr>
        <a:solidFill>
          <a:schemeClr val="accent2"/>
        </a:solidFill>
        <a:effectLst>
          <a:outerShdw blurRad="50800" dist="38100" dir="2700000" algn="tl" rotWithShape="0">
            <a:prstClr val="black">
              <a:alpha val="40000"/>
            </a:prstClr>
          </a:outerShdw>
        </a:effectLst>
      </dgm:spPr>
      <dgm:t>
        <a:bodyPr/>
        <a:lstStyle/>
        <a:p>
          <a:r>
            <a:rPr lang="en-US" b="1" dirty="0"/>
            <a:t>Scaling up</a:t>
          </a:r>
          <a:endParaRPr lang="en-GB" b="1" dirty="0"/>
        </a:p>
      </dgm:t>
    </dgm:pt>
    <dgm:pt modelId="{22C21986-C3CC-4CD5-A9BB-9774E4D037F1}" type="parTrans" cxnId="{301F9527-013D-4D91-9115-F8DF1B7C06A1}">
      <dgm:prSet/>
      <dgm:spPr/>
      <dgm:t>
        <a:bodyPr/>
        <a:lstStyle/>
        <a:p>
          <a:endParaRPr lang="en-GB"/>
        </a:p>
      </dgm:t>
    </dgm:pt>
    <dgm:pt modelId="{B4E48DB5-5488-432C-BF65-06AC0A457E6B}" type="sibTrans" cxnId="{301F9527-013D-4D91-9115-F8DF1B7C06A1}">
      <dgm:prSet/>
      <dgm:spPr>
        <a:ln w="25400">
          <a:solidFill>
            <a:schemeClr val="accent2"/>
          </a:solidFill>
        </a:ln>
      </dgm:spPr>
      <dgm:t>
        <a:bodyPr/>
        <a:lstStyle/>
        <a:p>
          <a:endParaRPr lang="en-GB"/>
        </a:p>
      </dgm:t>
    </dgm:pt>
    <dgm:pt modelId="{2A60B7F1-1CC5-44CA-A511-61B70DAC55BE}">
      <dgm:prSet phldrT="[Text]"/>
      <dgm:spPr>
        <a:solidFill>
          <a:schemeClr val="accent2"/>
        </a:solidFill>
        <a:effectLst>
          <a:outerShdw blurRad="50800" dist="38100" dir="2700000" algn="tl" rotWithShape="0">
            <a:prstClr val="black">
              <a:alpha val="40000"/>
            </a:prstClr>
          </a:outerShdw>
        </a:effectLst>
      </dgm:spPr>
      <dgm:t>
        <a:bodyPr/>
        <a:lstStyle/>
        <a:p>
          <a:r>
            <a:rPr lang="en-US" b="1" dirty="0"/>
            <a:t>Transition</a:t>
          </a:r>
          <a:endParaRPr lang="en-GB" b="1" dirty="0"/>
        </a:p>
      </dgm:t>
    </dgm:pt>
    <dgm:pt modelId="{4D4AD9CF-D2D6-45B1-90BE-4E8E7B5E515E}" type="parTrans" cxnId="{9D9C4752-ADB5-4F64-9E53-803E48BEDF46}">
      <dgm:prSet/>
      <dgm:spPr/>
      <dgm:t>
        <a:bodyPr/>
        <a:lstStyle/>
        <a:p>
          <a:endParaRPr lang="en-GB"/>
        </a:p>
      </dgm:t>
    </dgm:pt>
    <dgm:pt modelId="{9A5CA411-50CF-42CF-8CBA-9B57C3B6C6EB}" type="sibTrans" cxnId="{9D9C4752-ADB5-4F64-9E53-803E48BEDF46}">
      <dgm:prSet/>
      <dgm:spPr>
        <a:ln w="25400">
          <a:solidFill>
            <a:schemeClr val="accent2"/>
          </a:solidFill>
        </a:ln>
      </dgm:spPr>
      <dgm:t>
        <a:bodyPr/>
        <a:lstStyle/>
        <a:p>
          <a:endParaRPr lang="en-GB"/>
        </a:p>
      </dgm:t>
    </dgm:pt>
    <dgm:pt modelId="{F4DC76FE-7923-4E1B-8F9C-26BDE9CF5B3F}">
      <dgm:prSet phldrT="[Text]"/>
      <dgm:spPr>
        <a:solidFill>
          <a:schemeClr val="accent2"/>
        </a:solidFill>
        <a:effectLst>
          <a:outerShdw blurRad="50800" dist="38100" dir="2700000" algn="tl" rotWithShape="0">
            <a:prstClr val="black">
              <a:alpha val="40000"/>
            </a:prstClr>
          </a:outerShdw>
        </a:effectLst>
      </dgm:spPr>
      <dgm:t>
        <a:bodyPr/>
        <a:lstStyle/>
        <a:p>
          <a:r>
            <a:rPr lang="en-US" b="1" dirty="0"/>
            <a:t>Learning</a:t>
          </a:r>
          <a:endParaRPr lang="en-GB" b="1" dirty="0"/>
        </a:p>
      </dgm:t>
    </dgm:pt>
    <dgm:pt modelId="{AD753FAC-0BA3-4C00-92A1-F4E4FDE3C17D}" type="parTrans" cxnId="{CF6EAD2E-5A96-4114-BAFF-524CE03C9A83}">
      <dgm:prSet/>
      <dgm:spPr/>
      <dgm:t>
        <a:bodyPr/>
        <a:lstStyle/>
        <a:p>
          <a:endParaRPr lang="en-GB"/>
        </a:p>
      </dgm:t>
    </dgm:pt>
    <dgm:pt modelId="{728D163D-3AD9-46E0-B8DA-D773F1D8A547}" type="sibTrans" cxnId="{CF6EAD2E-5A96-4114-BAFF-524CE03C9A83}">
      <dgm:prSet/>
      <dgm:spPr>
        <a:ln w="25400">
          <a:solidFill>
            <a:schemeClr val="accent2"/>
          </a:solidFill>
        </a:ln>
      </dgm:spPr>
      <dgm:t>
        <a:bodyPr/>
        <a:lstStyle/>
        <a:p>
          <a:endParaRPr lang="en-GB"/>
        </a:p>
      </dgm:t>
    </dgm:pt>
    <dgm:pt modelId="{7DEA324F-C1C4-4F1C-877C-81FF3CABF120}" type="pres">
      <dgm:prSet presAssocID="{430FF1DC-6433-4FF0-83FF-087A65BBADD3}" presName="cycle" presStyleCnt="0">
        <dgm:presLayoutVars>
          <dgm:dir/>
          <dgm:resizeHandles val="exact"/>
        </dgm:presLayoutVars>
      </dgm:prSet>
      <dgm:spPr/>
    </dgm:pt>
    <dgm:pt modelId="{288781C3-A828-4444-90B8-DA225A0073D8}" type="pres">
      <dgm:prSet presAssocID="{C3D800DA-BE89-4E10-94B8-5BEB74763598}" presName="node" presStyleLbl="node1" presStyleIdx="0" presStyleCnt="5" custScaleX="165242">
        <dgm:presLayoutVars>
          <dgm:bulletEnabled val="1"/>
        </dgm:presLayoutVars>
      </dgm:prSet>
      <dgm:spPr/>
    </dgm:pt>
    <dgm:pt modelId="{7A127397-63B4-468D-924D-7FC370BC2805}" type="pres">
      <dgm:prSet presAssocID="{C3D800DA-BE89-4E10-94B8-5BEB74763598}" presName="spNode" presStyleCnt="0"/>
      <dgm:spPr/>
    </dgm:pt>
    <dgm:pt modelId="{1BB3658A-EA84-4E8C-8F4C-C08C747F7067}" type="pres">
      <dgm:prSet presAssocID="{BECA2908-BE82-48B5-B9E0-89DE4DD2F341}" presName="sibTrans" presStyleLbl="sibTrans1D1" presStyleIdx="0" presStyleCnt="5"/>
      <dgm:spPr/>
    </dgm:pt>
    <dgm:pt modelId="{1CDCB655-71FD-40BA-BB47-BF159BC909C9}" type="pres">
      <dgm:prSet presAssocID="{BE89959B-D869-442F-A702-77B22D01AB39}" presName="node" presStyleLbl="node1" presStyleIdx="1" presStyleCnt="5" custScaleX="171462" custRadScaleRad="156707" custRadScaleInc="41627">
        <dgm:presLayoutVars>
          <dgm:bulletEnabled val="1"/>
        </dgm:presLayoutVars>
      </dgm:prSet>
      <dgm:spPr/>
    </dgm:pt>
    <dgm:pt modelId="{52CB5F99-3C21-4E67-A99A-33C3611B38E2}" type="pres">
      <dgm:prSet presAssocID="{BE89959B-D869-442F-A702-77B22D01AB39}" presName="spNode" presStyleCnt="0"/>
      <dgm:spPr/>
    </dgm:pt>
    <dgm:pt modelId="{0C25A45F-5540-4FE5-B6D6-25802871528C}" type="pres">
      <dgm:prSet presAssocID="{D1342EE7-FD1F-4CE0-B582-7F4ED3225AE7}" presName="sibTrans" presStyleLbl="sibTrans1D1" presStyleIdx="1" presStyleCnt="5"/>
      <dgm:spPr/>
    </dgm:pt>
    <dgm:pt modelId="{755CBBFF-6C00-4EF1-A1C4-84D51D893C93}" type="pres">
      <dgm:prSet presAssocID="{1C543719-0C4F-47D1-9259-750DA6FF78CA}" presName="node" presStyleLbl="node1" presStyleIdx="2" presStyleCnt="5" custScaleX="192771" custRadScaleRad="133528" custRadScaleInc="-69615">
        <dgm:presLayoutVars>
          <dgm:bulletEnabled val="1"/>
        </dgm:presLayoutVars>
      </dgm:prSet>
      <dgm:spPr/>
    </dgm:pt>
    <dgm:pt modelId="{2C871A33-74F4-438B-8B92-2330C01DD185}" type="pres">
      <dgm:prSet presAssocID="{1C543719-0C4F-47D1-9259-750DA6FF78CA}" presName="spNode" presStyleCnt="0"/>
      <dgm:spPr/>
    </dgm:pt>
    <dgm:pt modelId="{6F15FF38-ECFD-4225-B027-D0A8803F7A59}" type="pres">
      <dgm:prSet presAssocID="{B4E48DB5-5488-432C-BF65-06AC0A457E6B}" presName="sibTrans" presStyleLbl="sibTrans1D1" presStyleIdx="2" presStyleCnt="5"/>
      <dgm:spPr/>
    </dgm:pt>
    <dgm:pt modelId="{554CABDF-74AE-4218-A9A4-93C3BF5EE99C}" type="pres">
      <dgm:prSet presAssocID="{2A60B7F1-1CC5-44CA-A511-61B70DAC55BE}" presName="node" presStyleLbl="node1" presStyleIdx="3" presStyleCnt="5" custScaleX="145395" custRadScaleRad="124436" custRadScaleInc="56032">
        <dgm:presLayoutVars>
          <dgm:bulletEnabled val="1"/>
        </dgm:presLayoutVars>
      </dgm:prSet>
      <dgm:spPr/>
    </dgm:pt>
    <dgm:pt modelId="{9A7771C0-DB77-4657-BFD0-CC905E2F846D}" type="pres">
      <dgm:prSet presAssocID="{2A60B7F1-1CC5-44CA-A511-61B70DAC55BE}" presName="spNode" presStyleCnt="0"/>
      <dgm:spPr/>
    </dgm:pt>
    <dgm:pt modelId="{D52AF91B-39A9-43E0-8F13-00D0F79C7A97}" type="pres">
      <dgm:prSet presAssocID="{9A5CA411-50CF-42CF-8CBA-9B57C3B6C6EB}" presName="sibTrans" presStyleLbl="sibTrans1D1" presStyleIdx="3" presStyleCnt="5"/>
      <dgm:spPr/>
    </dgm:pt>
    <dgm:pt modelId="{5E4825F6-3794-471A-A7BE-92AB6A3F8CA3}" type="pres">
      <dgm:prSet presAssocID="{F4DC76FE-7923-4E1B-8F9C-26BDE9CF5B3F}" presName="node" presStyleLbl="node1" presStyleIdx="4" presStyleCnt="5" custScaleX="185406" custRadScaleRad="162238" custRadScaleInc="-39525">
        <dgm:presLayoutVars>
          <dgm:bulletEnabled val="1"/>
        </dgm:presLayoutVars>
      </dgm:prSet>
      <dgm:spPr/>
    </dgm:pt>
    <dgm:pt modelId="{AB0208E5-D73E-4FE2-9AF6-55A967F233A2}" type="pres">
      <dgm:prSet presAssocID="{F4DC76FE-7923-4E1B-8F9C-26BDE9CF5B3F}" presName="spNode" presStyleCnt="0"/>
      <dgm:spPr/>
    </dgm:pt>
    <dgm:pt modelId="{C6CC0990-C7EC-4F1E-8A62-39F2619AC283}" type="pres">
      <dgm:prSet presAssocID="{728D163D-3AD9-46E0-B8DA-D773F1D8A547}" presName="sibTrans" presStyleLbl="sibTrans1D1" presStyleIdx="4" presStyleCnt="5"/>
      <dgm:spPr/>
    </dgm:pt>
  </dgm:ptLst>
  <dgm:cxnLst>
    <dgm:cxn modelId="{5EC57801-7CA2-4D53-90E7-6F532D261B57}" srcId="{430FF1DC-6433-4FF0-83FF-087A65BBADD3}" destId="{BE89959B-D869-442F-A702-77B22D01AB39}" srcOrd="1" destOrd="0" parTransId="{E63CD5EF-33A3-4D9F-A39A-F21984D5A2F5}" sibTransId="{D1342EE7-FD1F-4CE0-B582-7F4ED3225AE7}"/>
    <dgm:cxn modelId="{6FC5171A-94E5-4D93-8A03-D97EDE9D1C32}" type="presOf" srcId="{BE89959B-D869-442F-A702-77B22D01AB39}" destId="{1CDCB655-71FD-40BA-BB47-BF159BC909C9}" srcOrd="0" destOrd="0" presId="urn:microsoft.com/office/officeart/2005/8/layout/cycle5"/>
    <dgm:cxn modelId="{4F8D8D1B-2240-4382-BEC0-03B4B7ECF178}" type="presOf" srcId="{2A60B7F1-1CC5-44CA-A511-61B70DAC55BE}" destId="{554CABDF-74AE-4218-A9A4-93C3BF5EE99C}" srcOrd="0" destOrd="0" presId="urn:microsoft.com/office/officeart/2005/8/layout/cycle5"/>
    <dgm:cxn modelId="{301F9527-013D-4D91-9115-F8DF1B7C06A1}" srcId="{430FF1DC-6433-4FF0-83FF-087A65BBADD3}" destId="{1C543719-0C4F-47D1-9259-750DA6FF78CA}" srcOrd="2" destOrd="0" parTransId="{22C21986-C3CC-4CD5-A9BB-9774E4D037F1}" sibTransId="{B4E48DB5-5488-432C-BF65-06AC0A457E6B}"/>
    <dgm:cxn modelId="{CF6EAD2E-5A96-4114-BAFF-524CE03C9A83}" srcId="{430FF1DC-6433-4FF0-83FF-087A65BBADD3}" destId="{F4DC76FE-7923-4E1B-8F9C-26BDE9CF5B3F}" srcOrd="4" destOrd="0" parTransId="{AD753FAC-0BA3-4C00-92A1-F4E4FDE3C17D}" sibTransId="{728D163D-3AD9-46E0-B8DA-D773F1D8A547}"/>
    <dgm:cxn modelId="{A1473C34-28CF-4565-A623-8E9AAF6DC17E}" type="presOf" srcId="{F4DC76FE-7923-4E1B-8F9C-26BDE9CF5B3F}" destId="{5E4825F6-3794-471A-A7BE-92AB6A3F8CA3}" srcOrd="0" destOrd="0" presId="urn:microsoft.com/office/officeart/2005/8/layout/cycle5"/>
    <dgm:cxn modelId="{E3691439-A8FD-44FC-A01C-08AF3ACB9460}" srcId="{430FF1DC-6433-4FF0-83FF-087A65BBADD3}" destId="{C3D800DA-BE89-4E10-94B8-5BEB74763598}" srcOrd="0" destOrd="0" parTransId="{3FCCAC94-F301-4998-9800-54EDDE211C11}" sibTransId="{BECA2908-BE82-48B5-B9E0-89DE4DD2F341}"/>
    <dgm:cxn modelId="{A619B55B-E5EE-44BE-82CB-4E06DA923600}" type="presOf" srcId="{BECA2908-BE82-48B5-B9E0-89DE4DD2F341}" destId="{1BB3658A-EA84-4E8C-8F4C-C08C747F7067}" srcOrd="0" destOrd="0" presId="urn:microsoft.com/office/officeart/2005/8/layout/cycle5"/>
    <dgm:cxn modelId="{B7D65961-F9C1-463E-A5EB-254C0B25B051}" type="presOf" srcId="{728D163D-3AD9-46E0-B8DA-D773F1D8A547}" destId="{C6CC0990-C7EC-4F1E-8A62-39F2619AC283}" srcOrd="0" destOrd="0" presId="urn:microsoft.com/office/officeart/2005/8/layout/cycle5"/>
    <dgm:cxn modelId="{9D9C4752-ADB5-4F64-9E53-803E48BEDF46}" srcId="{430FF1DC-6433-4FF0-83FF-087A65BBADD3}" destId="{2A60B7F1-1CC5-44CA-A511-61B70DAC55BE}" srcOrd="3" destOrd="0" parTransId="{4D4AD9CF-D2D6-45B1-90BE-4E8E7B5E515E}" sibTransId="{9A5CA411-50CF-42CF-8CBA-9B57C3B6C6EB}"/>
    <dgm:cxn modelId="{6D08549F-E84C-45CB-A087-9C4B632C1D65}" type="presOf" srcId="{430FF1DC-6433-4FF0-83FF-087A65BBADD3}" destId="{7DEA324F-C1C4-4F1C-877C-81FF3CABF120}" srcOrd="0" destOrd="0" presId="urn:microsoft.com/office/officeart/2005/8/layout/cycle5"/>
    <dgm:cxn modelId="{69A875A2-7734-4E2B-814F-D3C79C57257A}" type="presOf" srcId="{D1342EE7-FD1F-4CE0-B582-7F4ED3225AE7}" destId="{0C25A45F-5540-4FE5-B6D6-25802871528C}" srcOrd="0" destOrd="0" presId="urn:microsoft.com/office/officeart/2005/8/layout/cycle5"/>
    <dgm:cxn modelId="{351EEFBB-A343-4EAD-8B90-4F4CCEC58BCB}" type="presOf" srcId="{B4E48DB5-5488-432C-BF65-06AC0A457E6B}" destId="{6F15FF38-ECFD-4225-B027-D0A8803F7A59}" srcOrd="0" destOrd="0" presId="urn:microsoft.com/office/officeart/2005/8/layout/cycle5"/>
    <dgm:cxn modelId="{971FA4BE-6047-4633-AB59-C7EEEDD47714}" type="presOf" srcId="{C3D800DA-BE89-4E10-94B8-5BEB74763598}" destId="{288781C3-A828-4444-90B8-DA225A0073D8}" srcOrd="0" destOrd="0" presId="urn:microsoft.com/office/officeart/2005/8/layout/cycle5"/>
    <dgm:cxn modelId="{03DF53EF-F331-4FDB-8CE6-898BB18B023B}" type="presOf" srcId="{9A5CA411-50CF-42CF-8CBA-9B57C3B6C6EB}" destId="{D52AF91B-39A9-43E0-8F13-00D0F79C7A97}" srcOrd="0" destOrd="0" presId="urn:microsoft.com/office/officeart/2005/8/layout/cycle5"/>
    <dgm:cxn modelId="{372D1EFD-0CB7-462D-B2DD-DAFBF3677177}" type="presOf" srcId="{1C543719-0C4F-47D1-9259-750DA6FF78CA}" destId="{755CBBFF-6C00-4EF1-A1C4-84D51D893C93}" srcOrd="0" destOrd="0" presId="urn:microsoft.com/office/officeart/2005/8/layout/cycle5"/>
    <dgm:cxn modelId="{BCA97010-16A7-42A8-BB5D-67990C9EF87F}" type="presParOf" srcId="{7DEA324F-C1C4-4F1C-877C-81FF3CABF120}" destId="{288781C3-A828-4444-90B8-DA225A0073D8}" srcOrd="0" destOrd="0" presId="urn:microsoft.com/office/officeart/2005/8/layout/cycle5"/>
    <dgm:cxn modelId="{393C6E13-1F9E-46BF-B319-4A99C15C6BA0}" type="presParOf" srcId="{7DEA324F-C1C4-4F1C-877C-81FF3CABF120}" destId="{7A127397-63B4-468D-924D-7FC370BC2805}" srcOrd="1" destOrd="0" presId="urn:microsoft.com/office/officeart/2005/8/layout/cycle5"/>
    <dgm:cxn modelId="{0AE370CD-814D-43BF-B886-A5E37E34623D}" type="presParOf" srcId="{7DEA324F-C1C4-4F1C-877C-81FF3CABF120}" destId="{1BB3658A-EA84-4E8C-8F4C-C08C747F7067}" srcOrd="2" destOrd="0" presId="urn:microsoft.com/office/officeart/2005/8/layout/cycle5"/>
    <dgm:cxn modelId="{08EE02CE-0D83-4E8E-BA82-A2CAD4F9EFA0}" type="presParOf" srcId="{7DEA324F-C1C4-4F1C-877C-81FF3CABF120}" destId="{1CDCB655-71FD-40BA-BB47-BF159BC909C9}" srcOrd="3" destOrd="0" presId="urn:microsoft.com/office/officeart/2005/8/layout/cycle5"/>
    <dgm:cxn modelId="{4B88C1D7-3D7A-4C6C-A450-34563EADAFE1}" type="presParOf" srcId="{7DEA324F-C1C4-4F1C-877C-81FF3CABF120}" destId="{52CB5F99-3C21-4E67-A99A-33C3611B38E2}" srcOrd="4" destOrd="0" presId="urn:microsoft.com/office/officeart/2005/8/layout/cycle5"/>
    <dgm:cxn modelId="{39355DAF-16BB-4444-B3B5-DD4FCC3FEBAE}" type="presParOf" srcId="{7DEA324F-C1C4-4F1C-877C-81FF3CABF120}" destId="{0C25A45F-5540-4FE5-B6D6-25802871528C}" srcOrd="5" destOrd="0" presId="urn:microsoft.com/office/officeart/2005/8/layout/cycle5"/>
    <dgm:cxn modelId="{7FC9C033-E454-49EF-A2F9-A2D17F0210F6}" type="presParOf" srcId="{7DEA324F-C1C4-4F1C-877C-81FF3CABF120}" destId="{755CBBFF-6C00-4EF1-A1C4-84D51D893C93}" srcOrd="6" destOrd="0" presId="urn:microsoft.com/office/officeart/2005/8/layout/cycle5"/>
    <dgm:cxn modelId="{A02680ED-7884-4798-9715-64CB6AA30708}" type="presParOf" srcId="{7DEA324F-C1C4-4F1C-877C-81FF3CABF120}" destId="{2C871A33-74F4-438B-8B92-2330C01DD185}" srcOrd="7" destOrd="0" presId="urn:microsoft.com/office/officeart/2005/8/layout/cycle5"/>
    <dgm:cxn modelId="{D67A589E-87FE-431E-A98C-6689D32013E3}" type="presParOf" srcId="{7DEA324F-C1C4-4F1C-877C-81FF3CABF120}" destId="{6F15FF38-ECFD-4225-B027-D0A8803F7A59}" srcOrd="8" destOrd="0" presId="urn:microsoft.com/office/officeart/2005/8/layout/cycle5"/>
    <dgm:cxn modelId="{D0CE6113-CDA3-4097-950D-79F8DF7F27ED}" type="presParOf" srcId="{7DEA324F-C1C4-4F1C-877C-81FF3CABF120}" destId="{554CABDF-74AE-4218-A9A4-93C3BF5EE99C}" srcOrd="9" destOrd="0" presId="urn:microsoft.com/office/officeart/2005/8/layout/cycle5"/>
    <dgm:cxn modelId="{D815C702-9184-467D-8638-DB534C928F02}" type="presParOf" srcId="{7DEA324F-C1C4-4F1C-877C-81FF3CABF120}" destId="{9A7771C0-DB77-4657-BFD0-CC905E2F846D}" srcOrd="10" destOrd="0" presId="urn:microsoft.com/office/officeart/2005/8/layout/cycle5"/>
    <dgm:cxn modelId="{39BE93C5-9B2E-4367-A288-95E50F95FAF2}" type="presParOf" srcId="{7DEA324F-C1C4-4F1C-877C-81FF3CABF120}" destId="{D52AF91B-39A9-43E0-8F13-00D0F79C7A97}" srcOrd="11" destOrd="0" presId="urn:microsoft.com/office/officeart/2005/8/layout/cycle5"/>
    <dgm:cxn modelId="{7BE232F6-FED1-4892-A4D0-85DD68FBCD76}" type="presParOf" srcId="{7DEA324F-C1C4-4F1C-877C-81FF3CABF120}" destId="{5E4825F6-3794-471A-A7BE-92AB6A3F8CA3}" srcOrd="12" destOrd="0" presId="urn:microsoft.com/office/officeart/2005/8/layout/cycle5"/>
    <dgm:cxn modelId="{F02C901C-52BF-4FFD-9174-BB0B3C8199F4}" type="presParOf" srcId="{7DEA324F-C1C4-4F1C-877C-81FF3CABF120}" destId="{AB0208E5-D73E-4FE2-9AF6-55A967F233A2}" srcOrd="13" destOrd="0" presId="urn:microsoft.com/office/officeart/2005/8/layout/cycle5"/>
    <dgm:cxn modelId="{3D6A4616-0B34-4772-994B-C47D734C8A17}" type="presParOf" srcId="{7DEA324F-C1C4-4F1C-877C-81FF3CABF120}" destId="{C6CC0990-C7EC-4F1E-8A62-39F2619AC283}"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81C3-A828-4444-90B8-DA225A0073D8}">
      <dsp:nvSpPr>
        <dsp:cNvPr id="0" name=""/>
        <dsp:cNvSpPr/>
      </dsp:nvSpPr>
      <dsp:spPr>
        <a:xfrm>
          <a:off x="3281258" y="2707"/>
          <a:ext cx="2456529"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Preparedness</a:t>
          </a:r>
          <a:endParaRPr lang="en-GB" sz="2900" b="1" kern="1200" dirty="0"/>
        </a:p>
      </dsp:txBody>
      <dsp:txXfrm>
        <a:off x="3328429" y="49878"/>
        <a:ext cx="2362187" cy="871964"/>
      </dsp:txXfrm>
    </dsp:sp>
    <dsp:sp modelId="{1BB3658A-EA84-4E8C-8F4C-C08C747F7067}">
      <dsp:nvSpPr>
        <dsp:cNvPr id="0" name=""/>
        <dsp:cNvSpPr/>
      </dsp:nvSpPr>
      <dsp:spPr>
        <a:xfrm>
          <a:off x="4066035" y="910003"/>
          <a:ext cx="3858999" cy="3858999"/>
        </a:xfrm>
        <a:custGeom>
          <a:avLst/>
          <a:gdLst/>
          <a:ahLst/>
          <a:cxnLst/>
          <a:rect l="0" t="0" r="0" b="0"/>
          <a:pathLst>
            <a:path>
              <a:moveTo>
                <a:pt x="2022289" y="2232"/>
              </a:moveTo>
              <a:arcTo wR="1929499" hR="1929499" stAng="16365385" swAng="1997585"/>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1CDCB655-71FD-40BA-BB47-BF159BC909C9}">
      <dsp:nvSpPr>
        <dsp:cNvPr id="0" name=""/>
        <dsp:cNvSpPr/>
      </dsp:nvSpPr>
      <dsp:spPr>
        <a:xfrm>
          <a:off x="6229190" y="1510897"/>
          <a:ext cx="2548997"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First Response</a:t>
          </a:r>
          <a:endParaRPr lang="en-GB" sz="2900" b="1" kern="1200" dirty="0"/>
        </a:p>
      </dsp:txBody>
      <dsp:txXfrm>
        <a:off x="6276361" y="1558068"/>
        <a:ext cx="2454655" cy="871964"/>
      </dsp:txXfrm>
    </dsp:sp>
    <dsp:sp modelId="{0C25A45F-5540-4FE5-B6D6-25802871528C}">
      <dsp:nvSpPr>
        <dsp:cNvPr id="0" name=""/>
        <dsp:cNvSpPr/>
      </dsp:nvSpPr>
      <dsp:spPr>
        <a:xfrm>
          <a:off x="3742931" y="34949"/>
          <a:ext cx="3858999" cy="3858999"/>
        </a:xfrm>
        <a:custGeom>
          <a:avLst/>
          <a:gdLst/>
          <a:ahLst/>
          <a:cxnLst/>
          <a:rect l="0" t="0" r="0" b="0"/>
          <a:pathLst>
            <a:path>
              <a:moveTo>
                <a:pt x="3709776" y="2673533"/>
              </a:moveTo>
              <a:arcTo wR="1929499" hR="1929499" stAng="1360895" swAng="1347014"/>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755CBBFF-6C00-4EF1-A1C4-84D51D893C93}">
      <dsp:nvSpPr>
        <dsp:cNvPr id="0" name=""/>
        <dsp:cNvSpPr/>
      </dsp:nvSpPr>
      <dsp:spPr>
        <a:xfrm>
          <a:off x="5126315" y="3493217"/>
          <a:ext cx="2865782"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Scaling up</a:t>
          </a:r>
          <a:endParaRPr lang="en-GB" sz="2900" b="1" kern="1200" dirty="0"/>
        </a:p>
      </dsp:txBody>
      <dsp:txXfrm>
        <a:off x="5173486" y="3540388"/>
        <a:ext cx="2771440" cy="871964"/>
      </dsp:txXfrm>
    </dsp:sp>
    <dsp:sp modelId="{6F15FF38-ECFD-4225-B027-D0A8803F7A59}">
      <dsp:nvSpPr>
        <dsp:cNvPr id="0" name=""/>
        <dsp:cNvSpPr/>
      </dsp:nvSpPr>
      <dsp:spPr>
        <a:xfrm>
          <a:off x="2734416" y="1217000"/>
          <a:ext cx="3858999" cy="3858999"/>
        </a:xfrm>
        <a:custGeom>
          <a:avLst/>
          <a:gdLst/>
          <a:ahLst/>
          <a:cxnLst/>
          <a:rect l="0" t="0" r="0" b="0"/>
          <a:pathLst>
            <a:path>
              <a:moveTo>
                <a:pt x="2903678" y="3595016"/>
              </a:moveTo>
              <a:arcTo wR="1929499" hR="1929499" stAng="3580571" swAng="3638916"/>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54CABDF-74AE-4218-A9A4-93C3BF5EE99C}">
      <dsp:nvSpPr>
        <dsp:cNvPr id="0" name=""/>
        <dsp:cNvSpPr/>
      </dsp:nvSpPr>
      <dsp:spPr>
        <a:xfrm>
          <a:off x="1604479" y="3493193"/>
          <a:ext cx="2161479"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Transition</a:t>
          </a:r>
          <a:endParaRPr lang="en-GB" sz="2900" b="1" kern="1200" dirty="0"/>
        </a:p>
      </dsp:txBody>
      <dsp:txXfrm>
        <a:off x="1651650" y="3540364"/>
        <a:ext cx="2067137" cy="871964"/>
      </dsp:txXfrm>
    </dsp:sp>
    <dsp:sp modelId="{D52AF91B-39A9-43E0-8F13-00D0F79C7A97}">
      <dsp:nvSpPr>
        <dsp:cNvPr id="0" name=""/>
        <dsp:cNvSpPr/>
      </dsp:nvSpPr>
      <dsp:spPr>
        <a:xfrm>
          <a:off x="1251690" y="-184235"/>
          <a:ext cx="3858999" cy="3858999"/>
        </a:xfrm>
        <a:custGeom>
          <a:avLst/>
          <a:gdLst/>
          <a:ahLst/>
          <a:cxnLst/>
          <a:rect l="0" t="0" r="0" b="0"/>
          <a:pathLst>
            <a:path>
              <a:moveTo>
                <a:pt x="860596" y="3535866"/>
              </a:moveTo>
              <a:arcTo wR="1929499" hR="1929499" stAng="7418428" swAng="1609676"/>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E4825F6-3794-471A-A7BE-92AB6A3F8CA3}">
      <dsp:nvSpPr>
        <dsp:cNvPr id="0" name=""/>
        <dsp:cNvSpPr/>
      </dsp:nvSpPr>
      <dsp:spPr>
        <a:xfrm>
          <a:off x="35492" y="1468750"/>
          <a:ext cx="2756292"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Learning</a:t>
          </a:r>
          <a:endParaRPr lang="en-GB" sz="2900" b="1" kern="1200" dirty="0"/>
        </a:p>
      </dsp:txBody>
      <dsp:txXfrm>
        <a:off x="82663" y="1515921"/>
        <a:ext cx="2661950" cy="871964"/>
      </dsp:txXfrm>
    </dsp:sp>
    <dsp:sp modelId="{C6CC0990-C7EC-4F1E-8A62-39F2619AC283}">
      <dsp:nvSpPr>
        <dsp:cNvPr id="0" name=""/>
        <dsp:cNvSpPr/>
      </dsp:nvSpPr>
      <dsp:spPr>
        <a:xfrm>
          <a:off x="974068" y="889969"/>
          <a:ext cx="3858999" cy="3858999"/>
        </a:xfrm>
        <a:custGeom>
          <a:avLst/>
          <a:gdLst/>
          <a:ahLst/>
          <a:cxnLst/>
          <a:rect l="0" t="0" r="0" b="0"/>
          <a:pathLst>
            <a:path>
              <a:moveTo>
                <a:pt x="832200" y="342394"/>
              </a:moveTo>
              <a:arcTo wR="1929499" hR="1929499" stAng="14120438" swAng="2102211"/>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781C3-A828-4444-90B8-DA225A0073D8}">
      <dsp:nvSpPr>
        <dsp:cNvPr id="0" name=""/>
        <dsp:cNvSpPr/>
      </dsp:nvSpPr>
      <dsp:spPr>
        <a:xfrm>
          <a:off x="3281258" y="2707"/>
          <a:ext cx="2456529"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Preparedness</a:t>
          </a:r>
          <a:endParaRPr lang="en-GB" sz="2900" b="1" kern="1200" dirty="0"/>
        </a:p>
      </dsp:txBody>
      <dsp:txXfrm>
        <a:off x="3328429" y="49878"/>
        <a:ext cx="2362187" cy="871964"/>
      </dsp:txXfrm>
    </dsp:sp>
    <dsp:sp modelId="{1BB3658A-EA84-4E8C-8F4C-C08C747F7067}">
      <dsp:nvSpPr>
        <dsp:cNvPr id="0" name=""/>
        <dsp:cNvSpPr/>
      </dsp:nvSpPr>
      <dsp:spPr>
        <a:xfrm>
          <a:off x="4066035" y="910003"/>
          <a:ext cx="3858999" cy="3858999"/>
        </a:xfrm>
        <a:custGeom>
          <a:avLst/>
          <a:gdLst/>
          <a:ahLst/>
          <a:cxnLst/>
          <a:rect l="0" t="0" r="0" b="0"/>
          <a:pathLst>
            <a:path>
              <a:moveTo>
                <a:pt x="2022289" y="2232"/>
              </a:moveTo>
              <a:arcTo wR="1929499" hR="1929499" stAng="16365385" swAng="1997585"/>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1CDCB655-71FD-40BA-BB47-BF159BC909C9}">
      <dsp:nvSpPr>
        <dsp:cNvPr id="0" name=""/>
        <dsp:cNvSpPr/>
      </dsp:nvSpPr>
      <dsp:spPr>
        <a:xfrm>
          <a:off x="6229190" y="1510897"/>
          <a:ext cx="2548997"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First Response</a:t>
          </a:r>
          <a:endParaRPr lang="en-GB" sz="2900" b="1" kern="1200" dirty="0"/>
        </a:p>
      </dsp:txBody>
      <dsp:txXfrm>
        <a:off x="6276361" y="1558068"/>
        <a:ext cx="2454655" cy="871964"/>
      </dsp:txXfrm>
    </dsp:sp>
    <dsp:sp modelId="{0C25A45F-5540-4FE5-B6D6-25802871528C}">
      <dsp:nvSpPr>
        <dsp:cNvPr id="0" name=""/>
        <dsp:cNvSpPr/>
      </dsp:nvSpPr>
      <dsp:spPr>
        <a:xfrm>
          <a:off x="3742931" y="34949"/>
          <a:ext cx="3858999" cy="3858999"/>
        </a:xfrm>
        <a:custGeom>
          <a:avLst/>
          <a:gdLst/>
          <a:ahLst/>
          <a:cxnLst/>
          <a:rect l="0" t="0" r="0" b="0"/>
          <a:pathLst>
            <a:path>
              <a:moveTo>
                <a:pt x="3709776" y="2673533"/>
              </a:moveTo>
              <a:arcTo wR="1929499" hR="1929499" stAng="1360895" swAng="1347014"/>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755CBBFF-6C00-4EF1-A1C4-84D51D893C93}">
      <dsp:nvSpPr>
        <dsp:cNvPr id="0" name=""/>
        <dsp:cNvSpPr/>
      </dsp:nvSpPr>
      <dsp:spPr>
        <a:xfrm>
          <a:off x="5126315" y="3493217"/>
          <a:ext cx="2865782"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Scaling up</a:t>
          </a:r>
          <a:endParaRPr lang="en-GB" sz="2900" b="1" kern="1200" dirty="0"/>
        </a:p>
      </dsp:txBody>
      <dsp:txXfrm>
        <a:off x="5173486" y="3540388"/>
        <a:ext cx="2771440" cy="871964"/>
      </dsp:txXfrm>
    </dsp:sp>
    <dsp:sp modelId="{6F15FF38-ECFD-4225-B027-D0A8803F7A59}">
      <dsp:nvSpPr>
        <dsp:cNvPr id="0" name=""/>
        <dsp:cNvSpPr/>
      </dsp:nvSpPr>
      <dsp:spPr>
        <a:xfrm>
          <a:off x="2734416" y="1217000"/>
          <a:ext cx="3858999" cy="3858999"/>
        </a:xfrm>
        <a:custGeom>
          <a:avLst/>
          <a:gdLst/>
          <a:ahLst/>
          <a:cxnLst/>
          <a:rect l="0" t="0" r="0" b="0"/>
          <a:pathLst>
            <a:path>
              <a:moveTo>
                <a:pt x="2903678" y="3595016"/>
              </a:moveTo>
              <a:arcTo wR="1929499" hR="1929499" stAng="3580571" swAng="3638916"/>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54CABDF-74AE-4218-A9A4-93C3BF5EE99C}">
      <dsp:nvSpPr>
        <dsp:cNvPr id="0" name=""/>
        <dsp:cNvSpPr/>
      </dsp:nvSpPr>
      <dsp:spPr>
        <a:xfrm>
          <a:off x="1604479" y="3493193"/>
          <a:ext cx="2161479"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Transition</a:t>
          </a:r>
          <a:endParaRPr lang="en-GB" sz="2900" b="1" kern="1200" dirty="0"/>
        </a:p>
      </dsp:txBody>
      <dsp:txXfrm>
        <a:off x="1651650" y="3540364"/>
        <a:ext cx="2067137" cy="871964"/>
      </dsp:txXfrm>
    </dsp:sp>
    <dsp:sp modelId="{D52AF91B-39A9-43E0-8F13-00D0F79C7A97}">
      <dsp:nvSpPr>
        <dsp:cNvPr id="0" name=""/>
        <dsp:cNvSpPr/>
      </dsp:nvSpPr>
      <dsp:spPr>
        <a:xfrm>
          <a:off x="1251690" y="-184235"/>
          <a:ext cx="3858999" cy="3858999"/>
        </a:xfrm>
        <a:custGeom>
          <a:avLst/>
          <a:gdLst/>
          <a:ahLst/>
          <a:cxnLst/>
          <a:rect l="0" t="0" r="0" b="0"/>
          <a:pathLst>
            <a:path>
              <a:moveTo>
                <a:pt x="860596" y="3535866"/>
              </a:moveTo>
              <a:arcTo wR="1929499" hR="1929499" stAng="7418428" swAng="1609676"/>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E4825F6-3794-471A-A7BE-92AB6A3F8CA3}">
      <dsp:nvSpPr>
        <dsp:cNvPr id="0" name=""/>
        <dsp:cNvSpPr/>
      </dsp:nvSpPr>
      <dsp:spPr>
        <a:xfrm>
          <a:off x="35492" y="1468750"/>
          <a:ext cx="2756292" cy="966306"/>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Learning</a:t>
          </a:r>
          <a:endParaRPr lang="en-GB" sz="2900" b="1" kern="1200" dirty="0"/>
        </a:p>
      </dsp:txBody>
      <dsp:txXfrm>
        <a:off x="82663" y="1515921"/>
        <a:ext cx="2661950" cy="871964"/>
      </dsp:txXfrm>
    </dsp:sp>
    <dsp:sp modelId="{C6CC0990-C7EC-4F1E-8A62-39F2619AC283}">
      <dsp:nvSpPr>
        <dsp:cNvPr id="0" name=""/>
        <dsp:cNvSpPr/>
      </dsp:nvSpPr>
      <dsp:spPr>
        <a:xfrm>
          <a:off x="974068" y="889969"/>
          <a:ext cx="3858999" cy="3858999"/>
        </a:xfrm>
        <a:custGeom>
          <a:avLst/>
          <a:gdLst/>
          <a:ahLst/>
          <a:cxnLst/>
          <a:rect l="0" t="0" r="0" b="0"/>
          <a:pathLst>
            <a:path>
              <a:moveTo>
                <a:pt x="832200" y="342394"/>
              </a:moveTo>
              <a:arcTo wR="1929499" hR="1929499" stAng="14120438" swAng="2102211"/>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0.73616</cdr:x>
      <cdr:y>0.62784</cdr:y>
    </cdr:from>
    <cdr:to>
      <cdr:x>1</cdr:x>
      <cdr:y>0.83273</cdr:y>
    </cdr:to>
    <cdr:sp macro="" textlink="">
      <cdr:nvSpPr>
        <cdr:cNvPr id="2" name="TextBox 1"/>
        <cdr:cNvSpPr txBox="1"/>
      </cdr:nvSpPr>
      <cdr:spPr>
        <a:xfrm xmlns:a="http://schemas.openxmlformats.org/drawingml/2006/main">
          <a:off x="5048584" y="3251721"/>
          <a:ext cx="1809416" cy="10611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4800" b="1" dirty="0">
              <a:latin typeface="+mj-lt"/>
            </a:rPr>
            <a:t>200:1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4627" name="Rectangle 3"/>
          <p:cNvSpPr>
            <a:spLocks noGrp="1" noChangeArrowheads="1"/>
          </p:cNvSpPr>
          <p:nvPr>
            <p:ph type="dt" sz="quarter"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4628" name="Rectangle 4"/>
          <p:cNvSpPr>
            <a:spLocks noGrp="1" noChangeArrowheads="1"/>
          </p:cNvSpPr>
          <p:nvPr>
            <p:ph type="ftr" sz="quarter" idx="2"/>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4629" name="Rectangle 5"/>
          <p:cNvSpPr>
            <a:spLocks noGrp="1" noChangeArrowheads="1"/>
          </p:cNvSpPr>
          <p:nvPr>
            <p:ph type="sldNum" sz="quarter" idx="3"/>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B1ABDA29-B1DF-4991-9E03-21DD18B5652A}" type="slidenum">
              <a:rPr lang="fr-CH"/>
              <a:pPr/>
              <a:t>‹#›</a:t>
            </a:fld>
            <a:endParaRPr lang="fr-CH" dirty="0"/>
          </a:p>
        </p:txBody>
      </p:sp>
    </p:spTree>
    <p:extLst>
      <p:ext uri="{BB962C8B-B14F-4D97-AF65-F5344CB8AC3E}">
        <p14:creationId xmlns:p14="http://schemas.microsoft.com/office/powerpoint/2010/main" val="349489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1"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defRPr sz="1200"/>
            </a:lvl1pPr>
          </a:lstStyle>
          <a:p>
            <a:endParaRPr lang="fr-CH" dirty="0"/>
          </a:p>
        </p:txBody>
      </p:sp>
      <p:sp>
        <p:nvSpPr>
          <p:cNvPr id="155651" name="Rectangle 3"/>
          <p:cNvSpPr>
            <a:spLocks noGrp="1" noChangeArrowheads="1"/>
          </p:cNvSpPr>
          <p:nvPr>
            <p:ph type="dt" idx="1"/>
          </p:nvPr>
        </p:nvSpPr>
        <p:spPr bwMode="auto">
          <a:xfrm>
            <a:off x="3850444" y="1"/>
            <a:ext cx="2945659" cy="493634"/>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lvl1pPr algn="r">
              <a:defRPr sz="1200"/>
            </a:lvl1pPr>
          </a:lstStyle>
          <a:p>
            <a:endParaRPr lang="fr-CH" dirty="0"/>
          </a:p>
        </p:txBody>
      </p:sp>
      <p:sp>
        <p:nvSpPr>
          <p:cNvPr id="155652"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p:spPr>
      </p:sp>
      <p:sp>
        <p:nvSpPr>
          <p:cNvPr id="155653" name="Rectangle 5"/>
          <p:cNvSpPr>
            <a:spLocks noGrp="1" noChangeArrowheads="1"/>
          </p:cNvSpPr>
          <p:nvPr>
            <p:ph type="body" sz="quarter" idx="3"/>
          </p:nvPr>
        </p:nvSpPr>
        <p:spPr bwMode="auto">
          <a:xfrm>
            <a:off x="679768" y="4689514"/>
            <a:ext cx="5438140" cy="4442699"/>
          </a:xfrm>
          <a:prstGeom prst="rect">
            <a:avLst/>
          </a:prstGeom>
          <a:noFill/>
          <a:ln w="9525">
            <a:noFill/>
            <a:miter lim="800000"/>
            <a:headEnd/>
            <a:tailEnd/>
          </a:ln>
          <a:effectLst/>
        </p:spPr>
        <p:txBody>
          <a:bodyPr vert="horz" wrap="square" lIns="91884" tIns="45942" rIns="91884" bIns="45942"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p>
        </p:txBody>
      </p:sp>
      <p:sp>
        <p:nvSpPr>
          <p:cNvPr id="155654" name="Rectangle 6"/>
          <p:cNvSpPr>
            <a:spLocks noGrp="1" noChangeArrowheads="1"/>
          </p:cNvSpPr>
          <p:nvPr>
            <p:ph type="ftr" sz="quarter" idx="4"/>
          </p:nvPr>
        </p:nvSpPr>
        <p:spPr bwMode="auto">
          <a:xfrm>
            <a:off x="1"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defRPr sz="1200"/>
            </a:lvl1pPr>
          </a:lstStyle>
          <a:p>
            <a:endParaRPr lang="fr-CH" dirty="0"/>
          </a:p>
        </p:txBody>
      </p:sp>
      <p:sp>
        <p:nvSpPr>
          <p:cNvPr id="155655" name="Rectangle 7"/>
          <p:cNvSpPr>
            <a:spLocks noGrp="1" noChangeArrowheads="1"/>
          </p:cNvSpPr>
          <p:nvPr>
            <p:ph type="sldNum" sz="quarter" idx="5"/>
          </p:nvPr>
        </p:nvSpPr>
        <p:spPr bwMode="auto">
          <a:xfrm>
            <a:off x="3850444" y="9377317"/>
            <a:ext cx="2945659" cy="493634"/>
          </a:xfrm>
          <a:prstGeom prst="rect">
            <a:avLst/>
          </a:prstGeom>
          <a:noFill/>
          <a:ln w="9525">
            <a:noFill/>
            <a:miter lim="800000"/>
            <a:headEnd/>
            <a:tailEnd/>
          </a:ln>
          <a:effectLst/>
        </p:spPr>
        <p:txBody>
          <a:bodyPr vert="horz" wrap="square" lIns="91884" tIns="45942" rIns="91884" bIns="45942" numCol="1" anchor="b" anchorCtr="0" compatLnSpc="1">
            <a:prstTxWarp prst="textNoShape">
              <a:avLst/>
            </a:prstTxWarp>
          </a:bodyPr>
          <a:lstStyle>
            <a:lvl1pPr algn="r">
              <a:defRPr sz="1200"/>
            </a:lvl1pPr>
          </a:lstStyle>
          <a:p>
            <a:fld id="{D0C6E2F4-1B22-4FFE-96F6-185B465C12E4}" type="slidenum">
              <a:rPr lang="fr-CH"/>
              <a:pPr/>
              <a:t>‹#›</a:t>
            </a:fld>
            <a:endParaRPr lang="fr-CH" dirty="0"/>
          </a:p>
        </p:txBody>
      </p:sp>
    </p:spTree>
    <p:extLst>
      <p:ext uri="{BB962C8B-B14F-4D97-AF65-F5344CB8AC3E}">
        <p14:creationId xmlns:p14="http://schemas.microsoft.com/office/powerpoint/2010/main" val="1654310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voices.washingtonpost.com/blog-post/tsuna.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eblogs.jupiterresearch.com/analysts/as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news.yahoo.com/s/ap/ap_on_bi_ge/as_japan_earthquake_nuclear_crisi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a:t>
            </a:fld>
            <a:endParaRPr lang="fr-CH" dirty="0"/>
          </a:p>
        </p:txBody>
      </p:sp>
    </p:spTree>
    <p:extLst>
      <p:ext uri="{BB962C8B-B14F-4D97-AF65-F5344CB8AC3E}">
        <p14:creationId xmlns:p14="http://schemas.microsoft.com/office/powerpoint/2010/main" val="1957747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hlinkClick r:id="rId3"/>
              </a:rPr>
              <a:t>http://voices.washingtonpost.com/blog-post/tsuna.JPG</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14</a:t>
            </a:fld>
            <a:endParaRPr lang="fr-CH" dirty="0"/>
          </a:p>
        </p:txBody>
      </p:sp>
    </p:spTree>
    <p:extLst>
      <p:ext uri="{BB962C8B-B14F-4D97-AF65-F5344CB8AC3E}">
        <p14:creationId xmlns:p14="http://schemas.microsoft.com/office/powerpoint/2010/main" val="750592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http://www.cbc.ca/news/world/for-syrian-refugees-smartphones-are-a-lifeline-not-a-toy-1.3221349</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15</a:t>
            </a:fld>
            <a:endParaRPr lang="fr-CH" dirty="0"/>
          </a:p>
        </p:txBody>
      </p:sp>
    </p:spTree>
    <p:extLst>
      <p:ext uri="{BB962C8B-B14F-4D97-AF65-F5344CB8AC3E}">
        <p14:creationId xmlns:p14="http://schemas.microsoft.com/office/powerpoint/2010/main" val="2264804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http://www.huffingtonpost.com/tyler-jump/common-questions-refugees-ask-when-arrive-europe_b_8400118.html</a:t>
            </a:r>
          </a:p>
        </p:txBody>
      </p:sp>
      <p:sp>
        <p:nvSpPr>
          <p:cNvPr id="4" name="Slide Number Placeholder 3"/>
          <p:cNvSpPr>
            <a:spLocks noGrp="1"/>
          </p:cNvSpPr>
          <p:nvPr>
            <p:ph type="sldNum" sz="quarter" idx="10"/>
          </p:nvPr>
        </p:nvSpPr>
        <p:spPr/>
        <p:txBody>
          <a:bodyPr/>
          <a:lstStyle/>
          <a:p>
            <a:fld id="{D0C6E2F4-1B22-4FFE-96F6-185B465C12E4}" type="slidenum">
              <a:rPr lang="fr-CH" smtClean="0"/>
              <a:pPr/>
              <a:t>17</a:t>
            </a:fld>
            <a:endParaRPr lang="fr-CH" dirty="0"/>
          </a:p>
        </p:txBody>
      </p:sp>
    </p:spTree>
    <p:extLst>
      <p:ext uri="{BB962C8B-B14F-4D97-AF65-F5344CB8AC3E}">
        <p14:creationId xmlns:p14="http://schemas.microsoft.com/office/powerpoint/2010/main" val="885834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18</a:t>
            </a:fld>
            <a:endParaRPr lang="en-US"/>
          </a:p>
        </p:txBody>
      </p:sp>
    </p:spTree>
    <p:extLst>
      <p:ext uri="{BB962C8B-B14F-4D97-AF65-F5344CB8AC3E}">
        <p14:creationId xmlns:p14="http://schemas.microsoft.com/office/powerpoint/2010/main" val="1647237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19</a:t>
            </a:fld>
            <a:endParaRPr lang="en-US"/>
          </a:p>
        </p:txBody>
      </p:sp>
    </p:spTree>
    <p:extLst>
      <p:ext uri="{BB962C8B-B14F-4D97-AF65-F5344CB8AC3E}">
        <p14:creationId xmlns:p14="http://schemas.microsoft.com/office/powerpoint/2010/main" val="4275622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33D00-A579-4515-B567-8DDE3E2BDBD0}" type="slidenum">
              <a:rPr lang="en-US"/>
              <a:pPr/>
              <a:t>20</a:t>
            </a:fld>
            <a:endParaRPr lang="en-US"/>
          </a:p>
        </p:txBody>
      </p:sp>
      <p:sp>
        <p:nvSpPr>
          <p:cNvPr id="708610" name="Rectangle 2"/>
          <p:cNvSpPr>
            <a:spLocks noGrp="1" noRot="1" noChangeAspect="1" noChangeArrowheads="1" noTextEdit="1"/>
          </p:cNvSpPr>
          <p:nvPr>
            <p:ph type="sldImg"/>
          </p:nvPr>
        </p:nvSpPr>
        <p:spPr>
          <a:xfrm>
            <a:off x="935038" y="742950"/>
            <a:ext cx="4929187" cy="3698875"/>
          </a:xfrm>
          <a:ln/>
        </p:spPr>
      </p:sp>
      <p:sp>
        <p:nvSpPr>
          <p:cNvPr id="708611" name="Rectangle 3"/>
          <p:cNvSpPr>
            <a:spLocks noGrp="1" noChangeArrowheads="1"/>
          </p:cNvSpPr>
          <p:nvPr>
            <p:ph type="body" idx="1"/>
          </p:nvPr>
        </p:nvSpPr>
        <p:spPr>
          <a:xfrm>
            <a:off x="906357" y="4688504"/>
            <a:ext cx="4984962" cy="4442361"/>
          </a:xfrm>
        </p:spPr>
        <p:txBody>
          <a:bodyPr/>
          <a:lstStyle/>
          <a:p>
            <a:r>
              <a:rPr lang="en-US" dirty="0"/>
              <a:t>Bangladesh cyclone:  3,000 fatalities in 2007 versus 138 000 in 1991 and 500,000 in 1970</a:t>
            </a:r>
          </a:p>
          <a:p>
            <a:r>
              <a:rPr lang="en-US" dirty="0"/>
              <a:t>Factor of 50-100 reduction due to advance evacuation of 3.2M people and stockpiles of relief supplies, i.e. disaster preparedness!  (see </a:t>
            </a:r>
            <a:r>
              <a:rPr lang="en-US" dirty="0">
                <a:hlinkClick r:id="rId3"/>
              </a:rPr>
              <a:t>http://fe4.news.re3.yahoo.com/s/time/20071119/wl_time/howbangladeshsurvivedthecyclone</a:t>
            </a:r>
            <a:r>
              <a:rPr lang="en-US" dirty="0"/>
              <a:t> )</a:t>
            </a:r>
          </a:p>
        </p:txBody>
      </p:sp>
    </p:spTree>
    <p:extLst>
      <p:ext uri="{BB962C8B-B14F-4D97-AF65-F5344CB8AC3E}">
        <p14:creationId xmlns:p14="http://schemas.microsoft.com/office/powerpoint/2010/main" val="444119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Bangladesh cyclone:  3,000 fatalities in 2007 versus 138 000 in 1991 and 500,000 in 1970</a:t>
            </a:r>
          </a:p>
          <a:p>
            <a:r>
              <a:rPr lang="en-US" dirty="0"/>
              <a:t>Factor of 50-100 reduction due to advance evacuation of 3.2M people and stockpiles of relief supplies, i.e. disaster preparedness!  (see http://content.time.com/time/world/article/0,8599,1685330,00.html )</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21</a:t>
            </a:fld>
            <a:endParaRPr lang="fr-CH" dirty="0"/>
          </a:p>
        </p:txBody>
      </p:sp>
    </p:spTree>
    <p:extLst>
      <p:ext uri="{BB962C8B-B14F-4D97-AF65-F5344CB8AC3E}">
        <p14:creationId xmlns:p14="http://schemas.microsoft.com/office/powerpoint/2010/main" val="6794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22</a:t>
            </a:fld>
            <a:endParaRPr lang="en-US"/>
          </a:p>
        </p:txBody>
      </p:sp>
      <p:sp>
        <p:nvSpPr>
          <p:cNvPr id="706562" name="Rectangle 2"/>
          <p:cNvSpPr>
            <a:spLocks noGrp="1" noRot="1" noChangeAspect="1" noChangeArrowheads="1" noTextEdit="1"/>
          </p:cNvSpPr>
          <p:nvPr>
            <p:ph type="sldImg"/>
          </p:nvPr>
        </p:nvSpPr>
        <p:spPr>
          <a:xfrm>
            <a:off x="935038" y="742950"/>
            <a:ext cx="4929187" cy="3698875"/>
          </a:xfrm>
          <a:ln/>
        </p:spPr>
      </p:sp>
      <p:sp>
        <p:nvSpPr>
          <p:cNvPr id="706563" name="Rectangle 3"/>
          <p:cNvSpPr>
            <a:spLocks noGrp="1" noChangeArrowheads="1"/>
          </p:cNvSpPr>
          <p:nvPr>
            <p:ph type="body" idx="1"/>
          </p:nvPr>
        </p:nvSpPr>
        <p:spPr>
          <a:xfrm>
            <a:off x="906357" y="4688504"/>
            <a:ext cx="4984962" cy="4442361"/>
          </a:xfrm>
        </p:spPr>
        <p:txBody>
          <a:bodyPr/>
          <a:lstStyle/>
          <a:p>
            <a:r>
              <a:rPr lang="en-US"/>
              <a:t>For emergency response, time and volume are king; for development, cost and cost reign</a:t>
            </a:r>
          </a:p>
        </p:txBody>
      </p:sp>
    </p:spTree>
    <p:extLst>
      <p:ext uri="{BB962C8B-B14F-4D97-AF65-F5344CB8AC3E}">
        <p14:creationId xmlns:p14="http://schemas.microsoft.com/office/powerpoint/2010/main" val="4285932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24</a:t>
            </a:fld>
            <a:endParaRPr lang="fr-CH" dirty="0"/>
          </a:p>
        </p:txBody>
      </p:sp>
    </p:spTree>
    <p:extLst>
      <p:ext uri="{BB962C8B-B14F-4D97-AF65-F5344CB8AC3E}">
        <p14:creationId xmlns:p14="http://schemas.microsoft.com/office/powerpoint/2010/main" val="4251462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9961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I was 38, I read a comment by Handy saying we could expect to have 5 careers;</a:t>
            </a:r>
            <a:r>
              <a:rPr lang="en-US" baseline="0" dirty="0"/>
              <a:t> for the millennials, they can expect to have 14 jobs…by the time they are 38! (see https://www.youtube.com/watch?v=XrJjfDUzD7M at 02:15)</a:t>
            </a:r>
            <a:endParaRPr lang="en-US" dirty="0"/>
          </a:p>
          <a:p>
            <a:r>
              <a:rPr lang="en-US" dirty="0"/>
              <a:t>http://www.amazon.com/The-Age-Unreason-Charles-Handy/dp/0875843018</a:t>
            </a:r>
          </a:p>
          <a:p>
            <a:r>
              <a:rPr lang="en-US" dirty="0"/>
              <a:t>Charles Handy,</a:t>
            </a:r>
            <a:r>
              <a:rPr lang="en-US" baseline="0" dirty="0"/>
              <a:t> </a:t>
            </a:r>
            <a:r>
              <a:rPr lang="en-US" dirty="0"/>
              <a:t>http://www.texasventures.us/india/images/leader2_1.jpg  …five</a:t>
            </a:r>
            <a:r>
              <a:rPr lang="en-US" baseline="0" dirty="0"/>
              <a:t> careers</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extLst>
      <p:ext uri="{BB962C8B-B14F-4D97-AF65-F5344CB8AC3E}">
        <p14:creationId xmlns:p14="http://schemas.microsoft.com/office/powerpoint/2010/main" val="42423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http://www.flickr.com/photos/weeping-willow/2852177218/</a:t>
            </a:r>
          </a:p>
        </p:txBody>
      </p:sp>
      <p:sp>
        <p:nvSpPr>
          <p:cNvPr id="4" name="Slide Number Placeholder 3"/>
          <p:cNvSpPr>
            <a:spLocks noGrp="1"/>
          </p:cNvSpPr>
          <p:nvPr>
            <p:ph type="sldNum" sz="quarter" idx="10"/>
          </p:nvPr>
        </p:nvSpPr>
        <p:spPr/>
        <p:txBody>
          <a:bodyPr/>
          <a:lstStyle/>
          <a:p>
            <a:pPr>
              <a:defRPr/>
            </a:pPr>
            <a:fld id="{D2C2273A-3F39-494D-9EBA-90DF4A52B3C0}" type="slidenum">
              <a:rPr lang="en-US" smtClean="0"/>
              <a:pPr>
                <a:defRPr/>
              </a:pPr>
              <a:t>26</a:t>
            </a:fld>
            <a:endParaRPr lang="en-US" dirty="0"/>
          </a:p>
        </p:txBody>
      </p:sp>
    </p:spTree>
    <p:extLst>
      <p:ext uri="{BB962C8B-B14F-4D97-AF65-F5344CB8AC3E}">
        <p14:creationId xmlns:p14="http://schemas.microsoft.com/office/powerpoint/2010/main" val="146940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99B5A7C-F514-4203-B370-CA508DD2D1B4}" type="slidenum">
              <a:rPr lang="en-US"/>
              <a:pPr/>
              <a:t>27</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2140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9FC7C0C-CC55-403E-9304-FB8E3EF5E918}" type="slidenum">
              <a:rPr lang="en-US"/>
              <a:pPr/>
              <a:t>28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42615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090860C-C63F-42D5-B7F8-0B296DF2999D}" type="slidenum">
              <a:rPr lang="en-US"/>
              <a:pPr/>
              <a:t>30</a:t>
            </a:fld>
            <a:endParaRPr lang="en-US"/>
          </a:p>
        </p:txBody>
      </p:sp>
      <p:sp>
        <p:nvSpPr>
          <p:cNvPr id="74755" name="Rectangle 2"/>
          <p:cNvSpPr>
            <a:spLocks noGrp="1" noRot="1" noChangeAspect="1" noChangeArrowheads="1" noTextEdit="1"/>
          </p:cNvSpPr>
          <p:nvPr>
            <p:ph type="sldImg"/>
          </p:nvPr>
        </p:nvSpPr>
        <p:spPr>
          <a:xfrm>
            <a:off x="915988" y="769938"/>
            <a:ext cx="4967287" cy="3725862"/>
          </a:xfrm>
          <a:ln/>
        </p:spPr>
      </p:sp>
      <p:sp>
        <p:nvSpPr>
          <p:cNvPr id="74756" name="Rectangle 3"/>
          <p:cNvSpPr>
            <a:spLocks noGrp="1" noChangeArrowheads="1"/>
          </p:cNvSpPr>
          <p:nvPr>
            <p:ph type="body" idx="1"/>
          </p:nvPr>
        </p:nvSpPr>
        <p:spPr>
          <a:xfrm>
            <a:off x="904784" y="4741005"/>
            <a:ext cx="4988109" cy="4413562"/>
          </a:xfrm>
          <a:noFill/>
          <a:ln/>
        </p:spPr>
        <p:txBody>
          <a:bodyPr/>
          <a:lstStyle/>
          <a:p>
            <a:pPr eaLnBrk="1" hangingPunct="1"/>
            <a:endParaRPr lang="en-US"/>
          </a:p>
        </p:txBody>
      </p:sp>
    </p:spTree>
    <p:extLst>
      <p:ext uri="{BB962C8B-B14F-4D97-AF65-F5344CB8AC3E}">
        <p14:creationId xmlns:p14="http://schemas.microsoft.com/office/powerpoint/2010/main" val="2030773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059672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3539837-E919-403D-A2FF-21AB3AE3ACE1}" type="slidenum">
              <a:rPr lang="en-US"/>
              <a:pPr/>
              <a:t>33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lnSpc>
                <a:spcPct val="80000"/>
              </a:lnSpc>
            </a:pPr>
            <a:r>
              <a:rPr lang="en-US" sz="900"/>
              <a:t>http://www.developingtelecoms.com/content/view/687/59/</a:t>
            </a:r>
          </a:p>
          <a:p>
            <a:pPr eaLnBrk="1" hangingPunct="1">
              <a:lnSpc>
                <a:spcPct val="80000"/>
              </a:lnSpc>
            </a:pPr>
            <a:r>
              <a:rPr lang="en-GB" sz="900" b="1"/>
              <a:t>Internet Village Motoman</a:t>
            </a:r>
            <a:r>
              <a:rPr lang="en-US" sz="900"/>
              <a:t> </a:t>
            </a:r>
            <a:r>
              <a:rPr lang="en-GB" sz="900"/>
              <a:t>“Already, innovative ICT projects in Cambodia have helped connect remote rural schools to the internet,” said Tony Bates. “With NGN technology things can only get better.”</a:t>
            </a:r>
            <a:endParaRPr lang="en-US" sz="900"/>
          </a:p>
          <a:p>
            <a:pPr eaLnBrk="1" hangingPunct="1">
              <a:lnSpc>
                <a:spcPct val="80000"/>
              </a:lnSpc>
            </a:pPr>
            <a:r>
              <a:rPr lang="en-GB" sz="900"/>
              <a:t>Cambodia was picking itself up and could show the way to several developing nations. Mr Bates went on to cite the example of a First Mile Solutions project called “Internet Village Motoman”, which used new ICT to provide internet access for 15 solar-powered village schools, telemedicine clinics, and the governor’s office in a remote province of Cambodia - using five Honda motorcycles.</a:t>
            </a:r>
          </a:p>
          <a:p>
            <a:pPr eaLnBrk="1" hangingPunct="1">
              <a:lnSpc>
                <a:spcPct val="80000"/>
              </a:lnSpc>
            </a:pPr>
            <a:r>
              <a:rPr lang="en-GB" sz="900"/>
              <a:t>The project worked by equipping new schools in the villages with solar panels on the roof to provide sufficient energy to run a computer for six hours and providing an e-mail link via a motorcycle delivery system.</a:t>
            </a:r>
          </a:p>
          <a:p>
            <a:pPr eaLnBrk="1" hangingPunct="1">
              <a:lnSpc>
                <a:spcPct val="80000"/>
              </a:lnSpc>
            </a:pPr>
            <a:r>
              <a:rPr lang="en-GB" sz="900"/>
              <a:t> Early every morning, five Honda motorcycles leave the hub in the provincial capital of Banlung, where a satellite dish donated by Shin Satellite links the provincial hospital and a special skills school to the Internet for telemedicine and computer training.</a:t>
            </a:r>
            <a:endParaRPr lang="en-US" sz="900"/>
          </a:p>
          <a:p>
            <a:pPr eaLnBrk="1" hangingPunct="1">
              <a:lnSpc>
                <a:spcPct val="80000"/>
              </a:lnSpc>
            </a:pPr>
            <a:r>
              <a:rPr lang="en-GB" sz="900"/>
              <a:t>The motorcycle drivers, equipped with a small box and antenna at the rear of their vehicle that downloads and delivers e-mail through a wi-fi (wireless) card, begin the day by collecting the e-mail from the hub's dish, which takes just a few seconds.</a:t>
            </a:r>
            <a:endParaRPr lang="en-US" sz="900"/>
          </a:p>
          <a:p>
            <a:pPr eaLnBrk="1" hangingPunct="1">
              <a:lnSpc>
                <a:spcPct val="80000"/>
              </a:lnSpc>
            </a:pPr>
            <a:r>
              <a:rPr lang="en-GB" sz="900"/>
              <a:t>Then, as they pass each school and one health centre, they transmit the messages they have downloaded and retrieve any outgoing mail queued in the school or health centre computer, also equipped with a similar book-sized transmission box. They then go on to the next school. At the end of the day they return to the hub to transmit all the collected e-mail to the Internet for any point on the globe.</a:t>
            </a:r>
            <a:endParaRPr lang="en-US" sz="900"/>
          </a:p>
          <a:p>
            <a:pPr eaLnBrk="1" hangingPunct="1">
              <a:lnSpc>
                <a:spcPct val="80000"/>
              </a:lnSpc>
            </a:pPr>
            <a:r>
              <a:rPr lang="en-GB" sz="900"/>
              <a:t>“This is an example of technology changing the quality of life, it is testament to the power of engineering.” While the telecoms industry is “not inventing technology for technology’s sake, we respond to consumer demand across the broadest possible consumer base.”</a:t>
            </a:r>
            <a:endParaRPr lang="en-US" sz="900"/>
          </a:p>
          <a:p>
            <a:pPr eaLnBrk="1" hangingPunct="1">
              <a:lnSpc>
                <a:spcPct val="80000"/>
              </a:lnSpc>
            </a:pPr>
            <a:r>
              <a:rPr lang="en-GB" sz="900"/>
              <a:t>TDS helped to highlight the fact that developing nations are now a major part of that consumer base, and have now become the primary focus of the telecommunication industry’s attention, particularly with regards to NGN technology, this also being the conclusion expressed elsewhere in this review, of Fernando Lagraña, Executive Manager of ITU Telecom World.</a:t>
            </a:r>
            <a:endParaRPr lang="en-US" sz="900"/>
          </a:p>
          <a:p>
            <a:pPr eaLnBrk="1" hangingPunct="1">
              <a:lnSpc>
                <a:spcPct val="80000"/>
              </a:lnSpc>
            </a:pPr>
            <a:r>
              <a:rPr lang="en-GB" sz="900"/>
              <a:t>“The industry has the potential of benefiting the developing world in ways we hadn’t even deemed possible a few years ago,” he said. “We must ensure that the future of the industry is shaped by the needs of the least developed and developing world.”</a:t>
            </a:r>
            <a:endParaRPr lang="en-US" sz="900"/>
          </a:p>
          <a:p>
            <a:pPr eaLnBrk="1" hangingPunct="1">
              <a:lnSpc>
                <a:spcPct val="80000"/>
              </a:lnSpc>
            </a:pPr>
            <a:endParaRPr lang="en-US" sz="900"/>
          </a:p>
        </p:txBody>
      </p:sp>
    </p:spTree>
    <p:extLst>
      <p:ext uri="{BB962C8B-B14F-4D97-AF65-F5344CB8AC3E}">
        <p14:creationId xmlns:p14="http://schemas.microsoft.com/office/powerpoint/2010/main" val="3225951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www.redhot.org</a:t>
            </a:r>
            <a:r>
              <a:rPr lang="en-US" dirty="0"/>
              <a:t>/</a:t>
            </a:r>
            <a:r>
              <a:rPr lang="en-US" dirty="0" err="1"/>
              <a:t>wp-content</a:t>
            </a:r>
            <a:r>
              <a:rPr lang="en-US" dirty="0"/>
              <a:t>/uploads/2013/11/goat.jpg</a:t>
            </a:r>
          </a:p>
        </p:txBody>
      </p:sp>
      <p:sp>
        <p:nvSpPr>
          <p:cNvPr id="4" name="Slide Number Placeholder 3"/>
          <p:cNvSpPr>
            <a:spLocks noGrp="1"/>
          </p:cNvSpPr>
          <p:nvPr>
            <p:ph type="sldNum" sz="quarter" idx="10"/>
          </p:nvPr>
        </p:nvSpPr>
        <p:spPr/>
        <p:txBody>
          <a:bodyPr/>
          <a:lstStyle/>
          <a:p>
            <a:fld id="{D0C6E2F4-1B22-4FFE-96F6-185B465C12E4}" type="slidenum">
              <a:rPr lang="fr-CH" smtClean="0"/>
              <a:pPr/>
              <a:t>35</a:t>
            </a:fld>
            <a:endParaRPr lang="fr-CH" dirty="0"/>
          </a:p>
        </p:txBody>
      </p:sp>
    </p:spTree>
    <p:extLst>
      <p:ext uri="{BB962C8B-B14F-4D97-AF65-F5344CB8AC3E}">
        <p14:creationId xmlns:p14="http://schemas.microsoft.com/office/powerpoint/2010/main" val="1684109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GSMA, “The Mobile Economy 2016”,  p. 39  http://www.gsmamobileeconomy.com/ </a:t>
            </a:r>
          </a:p>
        </p:txBody>
      </p:sp>
      <p:sp>
        <p:nvSpPr>
          <p:cNvPr id="4" name="Slide Number Placeholder 3"/>
          <p:cNvSpPr>
            <a:spLocks noGrp="1"/>
          </p:cNvSpPr>
          <p:nvPr>
            <p:ph type="sldNum" sz="quarter" idx="10"/>
          </p:nvPr>
        </p:nvSpPr>
        <p:spPr/>
        <p:txBody>
          <a:bodyPr/>
          <a:lstStyle/>
          <a:p>
            <a:fld id="{4AD5400A-737E-4E43-A29C-89041CA8624F}" type="slidenum">
              <a:rPr lang="en-GB" smtClean="0"/>
              <a:pPr/>
              <a:t>36</a:t>
            </a:fld>
            <a:endParaRPr lang="en-GB" dirty="0"/>
          </a:p>
        </p:txBody>
      </p:sp>
    </p:spTree>
    <p:extLst>
      <p:ext uri="{BB962C8B-B14F-4D97-AF65-F5344CB8AC3E}">
        <p14:creationId xmlns:p14="http://schemas.microsoft.com/office/powerpoint/2010/main" val="132820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A5C6A56-C9F6-4842-9656-E4F10A388CBE}" type="slidenum">
              <a:rPr lang="en-US"/>
              <a:pPr/>
              <a:t>39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a:t>Masai Warrior at Ikelani Using Cell Phone, Jupiter research Blog, </a:t>
            </a:r>
            <a:r>
              <a:rPr lang="en-US">
                <a:hlinkClick r:id="rId3"/>
              </a:rPr>
              <a:t>Julie Ask</a:t>
            </a:r>
            <a:r>
              <a:rPr lang="en-US"/>
              <a:t>, October 06, 2006; http://weblogs.jupiterresearch.com/analysts/ask/archives/007174.html</a:t>
            </a:r>
          </a:p>
          <a:p>
            <a:pPr eaLnBrk="1" hangingPunct="1"/>
            <a:endParaRPr lang="en-US"/>
          </a:p>
        </p:txBody>
      </p:sp>
    </p:spTree>
    <p:extLst>
      <p:ext uri="{BB962C8B-B14F-4D97-AF65-F5344CB8AC3E}">
        <p14:creationId xmlns:p14="http://schemas.microsoft.com/office/powerpoint/2010/main" val="1924725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http://www.theverge.com/2015/10/28/9625062/facebook-2g-tuesdays-slow-internet-developing-world</a:t>
            </a:r>
          </a:p>
          <a:p>
            <a:r>
              <a:rPr lang="en-US" dirty="0"/>
              <a:t>https://en.wikipedia.org/wiki/Dial-up_Internet_access#Using_compression_to_exceed_56k</a:t>
            </a:r>
          </a:p>
        </p:txBody>
      </p:sp>
      <p:sp>
        <p:nvSpPr>
          <p:cNvPr id="4" name="Slide Number Placeholder 3"/>
          <p:cNvSpPr>
            <a:spLocks noGrp="1"/>
          </p:cNvSpPr>
          <p:nvPr>
            <p:ph type="sldNum" sz="quarter" idx="10"/>
          </p:nvPr>
        </p:nvSpPr>
        <p:spPr/>
        <p:txBody>
          <a:bodyPr/>
          <a:lstStyle/>
          <a:p>
            <a:fld id="{9F511DC5-8CE9-452F-A9E6-C919812FE96A}" type="slidenum">
              <a:rPr lang="en-US" smtClean="0"/>
              <a:t>40</a:t>
            </a:fld>
            <a:endParaRPr lang="en-US"/>
          </a:p>
        </p:txBody>
      </p:sp>
    </p:spTree>
    <p:extLst>
      <p:ext uri="{BB962C8B-B14F-4D97-AF65-F5344CB8AC3E}">
        <p14:creationId xmlns:p14="http://schemas.microsoft.com/office/powerpoint/2010/main" val="244282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a:t>
            </a:fld>
            <a:endParaRPr lang="en-US">
              <a:latin typeface="Lucida Grande"/>
              <a:ea typeface="ヒラギノ角ゴ ProN W3"/>
              <a:cs typeface="ヒラギノ角ゴ ProN W3"/>
              <a:sym typeface="Lucida Grande"/>
            </a:endParaRPr>
          </a:p>
        </p:txBody>
      </p:sp>
    </p:spTree>
    <p:extLst>
      <p:ext uri="{BB962C8B-B14F-4D97-AF65-F5344CB8AC3E}">
        <p14:creationId xmlns:p14="http://schemas.microsoft.com/office/powerpoint/2010/main" val="351829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Atkinson, </a:t>
            </a:r>
            <a:r>
              <a:rPr lang="en-US" i="1" dirty="0"/>
              <a:t>Time,</a:t>
            </a:r>
            <a:r>
              <a:rPr lang="en-US" dirty="0"/>
              <a:t> March 13, 2017, p. 20</a:t>
            </a:r>
          </a:p>
        </p:txBody>
      </p:sp>
      <p:sp>
        <p:nvSpPr>
          <p:cNvPr id="4" name="Slide Number Placeholder 3"/>
          <p:cNvSpPr>
            <a:spLocks noGrp="1"/>
          </p:cNvSpPr>
          <p:nvPr>
            <p:ph type="sldNum" sz="quarter" idx="10"/>
          </p:nvPr>
        </p:nvSpPr>
        <p:spPr/>
        <p:txBody>
          <a:bodyPr/>
          <a:lstStyle/>
          <a:p>
            <a:fld id="{D0C6E2F4-1B22-4FFE-96F6-185B465C12E4}" type="slidenum">
              <a:rPr lang="fr-CH" smtClean="0"/>
              <a:pPr/>
              <a:t>41</a:t>
            </a:fld>
            <a:endParaRPr lang="fr-CH" dirty="0"/>
          </a:p>
        </p:txBody>
      </p:sp>
    </p:spTree>
    <p:extLst>
      <p:ext uri="{BB962C8B-B14F-4D97-AF65-F5344CB8AC3E}">
        <p14:creationId xmlns:p14="http://schemas.microsoft.com/office/powerpoint/2010/main" val="1136882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2446" tIns="46223" rIns="92446" bIns="46223" anchor="b"/>
          <a:lstStyle/>
          <a:p>
            <a:pPr algn="r" defTabSz="923925"/>
            <a:fld id="{EDCA13B5-88FF-4F33-86FA-20BB88B9164E}" type="slidenum">
              <a:rPr lang="en-US" sz="1200"/>
              <a:pPr algn="r" defTabSz="923925"/>
              <a:t>43</a:t>
            </a:fld>
            <a:endParaRPr lang="en-US" sz="1200"/>
          </a:p>
        </p:txBody>
      </p:sp>
      <p:sp>
        <p:nvSpPr>
          <p:cNvPr id="75779"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2446" tIns="46223" rIns="92446" bIns="46223" anchor="b"/>
          <a:lstStyle/>
          <a:p>
            <a:pPr algn="r" defTabSz="923925"/>
            <a:fld id="{92143BAC-4098-41CE-8741-4176CC4BC9F7}" type="slidenum">
              <a:rPr lang="en-US" sz="1200"/>
              <a:pPr algn="r" defTabSz="923925"/>
              <a:t>43</a:t>
            </a:fld>
            <a:endParaRPr lang="en-US"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de-DE">
              <a:ea typeface="ＭＳ Ｐゴシック" charset="-128"/>
            </a:endParaRPr>
          </a:p>
        </p:txBody>
      </p:sp>
    </p:spTree>
    <p:extLst>
      <p:ext uri="{BB962C8B-B14F-4D97-AF65-F5344CB8AC3E}">
        <p14:creationId xmlns:p14="http://schemas.microsoft.com/office/powerpoint/2010/main" val="8794840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a:ea typeface="ＭＳ Ｐゴシック" charset="-128"/>
              </a:rPr>
              <a:t>A fictitious $200M NGO; 1,700 users</a:t>
            </a:r>
          </a:p>
        </p:txBody>
      </p:sp>
      <p:sp>
        <p:nvSpPr>
          <p:cNvPr id="76804" name="Slide Number Placeholder 3"/>
          <p:cNvSpPr>
            <a:spLocks noGrp="1"/>
          </p:cNvSpPr>
          <p:nvPr>
            <p:ph type="sldNum" sz="quarter" idx="5"/>
          </p:nvPr>
        </p:nvSpPr>
        <p:spPr>
          <a:noFill/>
        </p:spPr>
        <p:txBody>
          <a:bodyPr/>
          <a:lstStyle/>
          <a:p>
            <a:fld id="{C8B6244A-281B-41BE-BAC3-647E1F52E5FA}" type="slidenum">
              <a:rPr lang="en-US">
                <a:ea typeface="ＭＳ Ｐゴシック" charset="-128"/>
              </a:rPr>
              <a:pPr/>
              <a:t>44</a:t>
            </a:fld>
            <a:endParaRPr lang="en-US">
              <a:ea typeface="ＭＳ Ｐゴシック" charset="-128"/>
            </a:endParaRPr>
          </a:p>
        </p:txBody>
      </p:sp>
    </p:spTree>
    <p:extLst>
      <p:ext uri="{BB962C8B-B14F-4D97-AF65-F5344CB8AC3E}">
        <p14:creationId xmlns:p14="http://schemas.microsoft.com/office/powerpoint/2010/main" val="36578400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a:p>
        </p:txBody>
      </p:sp>
      <p:sp>
        <p:nvSpPr>
          <p:cNvPr id="77828" name="Slide Number Placeholder 3"/>
          <p:cNvSpPr>
            <a:spLocks noGrp="1"/>
          </p:cNvSpPr>
          <p:nvPr>
            <p:ph type="sldNum" sz="quarter" idx="5"/>
          </p:nvPr>
        </p:nvSpPr>
        <p:spPr>
          <a:noFill/>
        </p:spPr>
        <p:txBody>
          <a:bodyPr/>
          <a:lstStyle/>
          <a:p>
            <a:fld id="{80038830-71C2-4362-900A-E029E6889B20}" type="slidenum">
              <a:rPr lang="en-US"/>
              <a:pPr/>
              <a:t>45</a:t>
            </a:fld>
            <a:endParaRPr lang="en-US"/>
          </a:p>
        </p:txBody>
      </p:sp>
    </p:spTree>
    <p:extLst>
      <p:ext uri="{BB962C8B-B14F-4D97-AF65-F5344CB8AC3E}">
        <p14:creationId xmlns:p14="http://schemas.microsoft.com/office/powerpoint/2010/main" val="1832283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2446" tIns="46223" rIns="92446" bIns="46223" anchor="b"/>
          <a:lstStyle/>
          <a:p>
            <a:pPr algn="r" defTabSz="923925"/>
            <a:fld id="{919F5D33-AA9A-4756-8516-31FB610AD7E7}" type="slidenum">
              <a:rPr lang="en-US" sz="1200"/>
              <a:pPr algn="r" defTabSz="923925"/>
              <a:t>46</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a:ea typeface="ＭＳ Ｐゴシック" charset="-128"/>
            </a:endParaRPr>
          </a:p>
        </p:txBody>
      </p:sp>
    </p:spTree>
    <p:extLst>
      <p:ext uri="{BB962C8B-B14F-4D97-AF65-F5344CB8AC3E}">
        <p14:creationId xmlns:p14="http://schemas.microsoft.com/office/powerpoint/2010/main" val="257987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50443" y="9428583"/>
            <a:ext cx="2945659" cy="496332"/>
          </a:xfrm>
          <a:prstGeom prst="rect">
            <a:avLst/>
          </a:prstGeom>
          <a:noFill/>
          <a:ln w="9525">
            <a:noFill/>
            <a:miter lim="800000"/>
            <a:headEnd/>
            <a:tailEnd/>
          </a:ln>
        </p:spPr>
        <p:txBody>
          <a:bodyPr lIns="91438" tIns="45719" rIns="91438" bIns="45719" anchor="b"/>
          <a:lstStyle/>
          <a:p>
            <a:pPr algn="r"/>
            <a:fld id="{1329BE55-DA0D-42F6-9265-DAB1AB8BF451}" type="slidenum">
              <a:rPr lang="en-US" sz="1200"/>
              <a:pPr algn="r"/>
              <a:t>47</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lIns="91438" tIns="45719" rIns="91438" bIns="45719"/>
          <a:lstStyle/>
          <a:p>
            <a:pPr eaLnBrk="1" hangingPunct="1"/>
            <a:endParaRPr lang="en-US">
              <a:ea typeface="ＭＳ Ｐゴシック" charset="-128"/>
            </a:endParaRPr>
          </a:p>
        </p:txBody>
      </p:sp>
    </p:spTree>
    <p:extLst>
      <p:ext uri="{BB962C8B-B14F-4D97-AF65-F5344CB8AC3E}">
        <p14:creationId xmlns:p14="http://schemas.microsoft.com/office/powerpoint/2010/main" val="1078399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309360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27100" y="750888"/>
            <a:ext cx="4945063" cy="3709987"/>
          </a:xfrm>
          <a:ln/>
        </p:spPr>
      </p:sp>
      <p:sp>
        <p:nvSpPr>
          <p:cNvPr id="81923"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30246302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charset="0"/>
              </a:rPr>
              <a:t>From “</a:t>
            </a:r>
            <a:r>
              <a:rPr lang="en-US" sz="1800" dirty="0"/>
              <a:t>Turning the Pyramid Upside Down,</a:t>
            </a:r>
            <a:r>
              <a:rPr lang="en-US" sz="1800" baseline="0" dirty="0"/>
              <a:t> </a:t>
            </a:r>
            <a:r>
              <a:rPr lang="en-US" sz="1200" dirty="0"/>
              <a:t>The Impact and Future of Technology in Nonprofits,” </a:t>
            </a:r>
            <a:r>
              <a:rPr lang="en-US" dirty="0">
                <a:latin typeface="Arial" charset="0"/>
              </a:rPr>
              <a:t>NTEN Tech Leadership Academy, Sept. 2011 </a:t>
            </a:r>
          </a:p>
        </p:txBody>
      </p:sp>
      <p:sp>
        <p:nvSpPr>
          <p:cNvPr id="4" name="Slide Number Placeholder 3"/>
          <p:cNvSpPr>
            <a:spLocks noGrp="1"/>
          </p:cNvSpPr>
          <p:nvPr>
            <p:ph type="sldNum" sz="quarter" idx="10"/>
          </p:nvPr>
        </p:nvSpPr>
        <p:spPr/>
        <p:txBody>
          <a:bodyPr/>
          <a:lstStyle/>
          <a:p>
            <a:pPr>
              <a:defRPr/>
            </a:pPr>
            <a:fld id="{3AF1FE67-47D5-479C-BA62-7137BD9ECA69}" type="slidenum">
              <a:rPr lang="en-US" smtClean="0"/>
              <a:pPr>
                <a:defRPr/>
              </a:pPr>
              <a:t>50</a:t>
            </a:fld>
            <a:endParaRPr lang="en-US"/>
          </a:p>
        </p:txBody>
      </p:sp>
    </p:spTree>
    <p:extLst>
      <p:ext uri="{BB962C8B-B14F-4D97-AF65-F5344CB8AC3E}">
        <p14:creationId xmlns:p14="http://schemas.microsoft.com/office/powerpoint/2010/main" val="3011718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927100" y="750888"/>
            <a:ext cx="4945063" cy="3709987"/>
          </a:xfrm>
          <a:ln/>
        </p:spPr>
      </p:sp>
      <p:sp>
        <p:nvSpPr>
          <p:cNvPr id="94211" name="Rectangle 3"/>
          <p:cNvSpPr>
            <a:spLocks noGrp="1" noChangeArrowheads="1"/>
          </p:cNvSpPr>
          <p:nvPr>
            <p:ph type="body" idx="1"/>
          </p:nvPr>
        </p:nvSpPr>
        <p:spPr>
          <a:noFill/>
          <a:ln/>
        </p:spPr>
        <p:txBody>
          <a:bodyPr/>
          <a:lstStyle/>
          <a:p>
            <a:pPr eaLnBrk="1" hangingPunct="1"/>
            <a:endParaRPr lang="en-US">
              <a:ea typeface="ＭＳ Ｐゴシック" charset="-128"/>
            </a:endParaRPr>
          </a:p>
        </p:txBody>
      </p:sp>
    </p:spTree>
    <p:extLst>
      <p:ext uri="{BB962C8B-B14F-4D97-AF65-F5344CB8AC3E}">
        <p14:creationId xmlns:p14="http://schemas.microsoft.com/office/powerpoint/2010/main" val="1743528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http://www.swissre.com/sigma/</a:t>
            </a:r>
          </a:p>
          <a:p>
            <a:r>
              <a:rPr lang="en-US" dirty="0"/>
              <a:t>http://media.swissre.com/documents/sigma2_2015_en_final.pdf</a:t>
            </a:r>
          </a:p>
          <a:p>
            <a:r>
              <a:rPr lang="en-US" sz="1200" b="1" i="0" u="none" strike="noStrike" kern="1200" baseline="0" dirty="0">
                <a:solidFill>
                  <a:schemeClr val="tx1"/>
                </a:solidFill>
                <a:latin typeface="Arial" charset="0"/>
                <a:ea typeface="+mn-ea"/>
                <a:cs typeface="Arial" charset="0"/>
              </a:rPr>
              <a:t>Figure 3</a:t>
            </a:r>
            <a:r>
              <a:rPr lang="en-US" sz="1200" b="0" i="0" u="none" strike="noStrike" kern="1200" baseline="0" dirty="0">
                <a:solidFill>
                  <a:schemeClr val="tx1"/>
                </a:solidFill>
                <a:latin typeface="Arial" charset="0"/>
                <a:ea typeface="+mn-ea"/>
                <a:cs typeface="Arial" charset="0"/>
              </a:rPr>
              <a:t>, p. 5</a:t>
            </a:r>
          </a:p>
          <a:p>
            <a:r>
              <a:rPr lang="en-US" sz="1200" b="0" i="0" u="none" strike="noStrike" kern="1200" baseline="0" dirty="0">
                <a:solidFill>
                  <a:schemeClr val="tx1"/>
                </a:solidFill>
                <a:latin typeface="Arial" charset="0"/>
                <a:ea typeface="+mn-ea"/>
                <a:cs typeface="Arial" charset="0"/>
              </a:rPr>
              <a:t>Insured catastrophe losses, 1970–2013</a:t>
            </a:r>
          </a:p>
          <a:p>
            <a:r>
              <a:rPr lang="en-US" sz="1200" b="0" i="0" u="none" strike="noStrike" kern="1200" baseline="0" dirty="0">
                <a:solidFill>
                  <a:schemeClr val="tx1"/>
                </a:solidFill>
                <a:latin typeface="Arial" charset="0"/>
                <a:ea typeface="+mn-ea"/>
                <a:cs typeface="Arial" charset="0"/>
              </a:rPr>
              <a:t>1992: Hurricane Andrew</a:t>
            </a:r>
          </a:p>
          <a:p>
            <a:r>
              <a:rPr lang="en-US" sz="1200" b="0" i="0" u="none" strike="noStrike" kern="1200" baseline="0" dirty="0">
                <a:solidFill>
                  <a:schemeClr val="tx1"/>
                </a:solidFill>
                <a:latin typeface="Arial" charset="0"/>
                <a:ea typeface="+mn-ea"/>
                <a:cs typeface="Arial" charset="0"/>
              </a:rPr>
              <a:t>1994: Northridge earthquake</a:t>
            </a:r>
          </a:p>
          <a:p>
            <a:r>
              <a:rPr lang="en-US" sz="1200" b="0" i="0" u="none" strike="noStrike" kern="1200" baseline="0" dirty="0">
                <a:solidFill>
                  <a:schemeClr val="tx1"/>
                </a:solidFill>
                <a:latin typeface="Arial" charset="0"/>
                <a:ea typeface="+mn-ea"/>
                <a:cs typeface="Arial" charset="0"/>
              </a:rPr>
              <a:t>1999: Winter Storm </a:t>
            </a:r>
            <a:r>
              <a:rPr lang="en-US" sz="1200" b="0" i="0" u="none" strike="noStrike" kern="1200" baseline="0" dirty="0" err="1">
                <a:solidFill>
                  <a:schemeClr val="tx1"/>
                </a:solidFill>
                <a:latin typeface="Arial" charset="0"/>
                <a:ea typeface="+mn-ea"/>
                <a:cs typeface="Arial" charset="0"/>
              </a:rPr>
              <a:t>Lothar</a:t>
            </a:r>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2001: 9/11 attacks</a:t>
            </a:r>
          </a:p>
          <a:p>
            <a:r>
              <a:rPr lang="en-US" sz="1200" b="0" i="0" u="none" strike="noStrike" kern="1200" baseline="0" dirty="0">
                <a:solidFill>
                  <a:schemeClr val="tx1"/>
                </a:solidFill>
                <a:latin typeface="Arial" charset="0"/>
                <a:ea typeface="+mn-ea"/>
                <a:cs typeface="Arial" charset="0"/>
              </a:rPr>
              <a:t>2004: Hurricanes Ivan, Charley, Frances</a:t>
            </a:r>
          </a:p>
          <a:p>
            <a:r>
              <a:rPr lang="fi-FI" sz="1200" b="0" i="0" u="none" strike="noStrike" kern="1200" baseline="0" dirty="0">
                <a:solidFill>
                  <a:schemeClr val="tx1"/>
                </a:solidFill>
                <a:latin typeface="Arial" charset="0"/>
                <a:ea typeface="+mn-ea"/>
                <a:cs typeface="Arial" charset="0"/>
              </a:rPr>
              <a:t>2005: Hurricanes Katrina, Rita, Wilma</a:t>
            </a:r>
          </a:p>
          <a:p>
            <a:r>
              <a:rPr lang="en-US" sz="1200" b="0" i="0" u="none" strike="noStrike" kern="1200" baseline="0" dirty="0">
                <a:solidFill>
                  <a:schemeClr val="tx1"/>
                </a:solidFill>
                <a:latin typeface="Arial" charset="0"/>
                <a:ea typeface="+mn-ea"/>
                <a:cs typeface="Arial" charset="0"/>
              </a:rPr>
              <a:t>2008: Hurricanes Ike, Gustav</a:t>
            </a:r>
          </a:p>
          <a:p>
            <a:r>
              <a:rPr lang="en-GB" sz="1200" b="0" i="0" u="none" strike="noStrike" kern="1200" baseline="0" dirty="0">
                <a:solidFill>
                  <a:schemeClr val="tx1"/>
                </a:solidFill>
                <a:latin typeface="Arial" charset="0"/>
                <a:ea typeface="+mn-ea"/>
                <a:cs typeface="Arial" charset="0"/>
              </a:rPr>
              <a:t>2010: Chile, New Zealand earthquakes</a:t>
            </a:r>
          </a:p>
          <a:p>
            <a:r>
              <a:rPr lang="en-GB" sz="1200" b="0" i="0" u="none" strike="noStrike" kern="1200" baseline="0" dirty="0">
                <a:solidFill>
                  <a:schemeClr val="tx1"/>
                </a:solidFill>
                <a:latin typeface="Arial" charset="0"/>
                <a:ea typeface="+mn-ea"/>
                <a:cs typeface="Arial" charset="0"/>
              </a:rPr>
              <a:t>2011: Japan. New Zealand earthquakes,</a:t>
            </a:r>
          </a:p>
          <a:p>
            <a:r>
              <a:rPr lang="en-US" sz="1200" b="0" i="0" u="none" strike="noStrike" kern="1200" baseline="0" dirty="0">
                <a:solidFill>
                  <a:schemeClr val="tx1"/>
                </a:solidFill>
                <a:latin typeface="Arial" charset="0"/>
                <a:ea typeface="+mn-ea"/>
                <a:cs typeface="Arial" charset="0"/>
              </a:rPr>
              <a:t>Thailand flood</a:t>
            </a:r>
          </a:p>
          <a:p>
            <a:r>
              <a:rPr lang="en-US" sz="1200" b="0" i="0" u="none" strike="noStrike" kern="1200" baseline="0" dirty="0">
                <a:solidFill>
                  <a:schemeClr val="tx1"/>
                </a:solidFill>
                <a:latin typeface="Arial" charset="0"/>
                <a:ea typeface="+mn-ea"/>
                <a:cs typeface="Arial" charset="0"/>
              </a:rPr>
              <a:t>2012: Hurricane Sandy</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6</a:t>
            </a:fld>
            <a:endParaRPr lang="fr-CH" dirty="0"/>
          </a:p>
        </p:txBody>
      </p:sp>
    </p:spTree>
    <p:extLst>
      <p:ext uri="{BB962C8B-B14F-4D97-AF65-F5344CB8AC3E}">
        <p14:creationId xmlns:p14="http://schemas.microsoft.com/office/powerpoint/2010/main" val="3195795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a:lstStyle/>
          <a:p>
            <a:fld id="{020A1E23-38DB-466E-88EB-DC2E94A79EFE}" type="slidenum">
              <a:rPr lang="en-US" smtClean="0">
                <a:latin typeface="Lucida Grande"/>
                <a:ea typeface="ヒラギノ角ゴ ProN W3"/>
                <a:cs typeface="ヒラギノ角ゴ ProN W3"/>
                <a:sym typeface="Lucida Grande"/>
              </a:rPr>
              <a:pPr/>
              <a:t>52</a:t>
            </a:fld>
            <a:endParaRPr lang="en-US">
              <a:latin typeface="Lucida Grande"/>
              <a:ea typeface="ヒラギノ角ゴ ProN W3"/>
              <a:cs typeface="ヒラギノ角ゴ ProN W3"/>
              <a:sym typeface="Lucida Grande"/>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ea typeface="ＭＳ Ｐゴシック" pitchFamily="34" charset="-128"/>
            </a:endParaRPr>
          </a:p>
        </p:txBody>
      </p:sp>
    </p:spTree>
    <p:extLst>
      <p:ext uri="{BB962C8B-B14F-4D97-AF65-F5344CB8AC3E}">
        <p14:creationId xmlns:p14="http://schemas.microsoft.com/office/powerpoint/2010/main" val="3203031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Arial" charset="0"/>
              </a:rPr>
              <a:t>Nancy Lublin, </a:t>
            </a:r>
            <a:r>
              <a:rPr lang="en-US" sz="1200" u="sng" kern="1200" dirty="0">
                <a:solidFill>
                  <a:schemeClr val="tx1"/>
                </a:solidFill>
                <a:effectLst/>
                <a:latin typeface="Arial" charset="0"/>
                <a:ea typeface="+mn-ea"/>
                <a:cs typeface="Arial" charset="0"/>
              </a:rPr>
              <a:t>Zilch: The Power of Zero in Business</a:t>
            </a:r>
            <a:r>
              <a:rPr lang="en-US" sz="1200" kern="1200" dirty="0">
                <a:solidFill>
                  <a:schemeClr val="tx1"/>
                </a:solidFill>
                <a:effectLst/>
                <a:latin typeface="Arial" charset="0"/>
                <a:ea typeface="+mn-ea"/>
                <a:cs typeface="Arial" charset="0"/>
              </a:rPr>
              <a:t>, Portfolio Hardcover, 2010.</a:t>
            </a:r>
          </a:p>
        </p:txBody>
      </p:sp>
      <p:sp>
        <p:nvSpPr>
          <p:cNvPr id="4" name="Slide Number Placeholder 3"/>
          <p:cNvSpPr>
            <a:spLocks noGrp="1"/>
          </p:cNvSpPr>
          <p:nvPr>
            <p:ph type="sldNum" sz="quarter" idx="10"/>
          </p:nvPr>
        </p:nvSpPr>
        <p:spPr/>
        <p:txBody>
          <a:bodyPr/>
          <a:lstStyle/>
          <a:p>
            <a:fld id="{D0C6E2F4-1B22-4FFE-96F6-185B465C12E4}" type="slidenum">
              <a:rPr lang="fr-CH" smtClean="0"/>
              <a:pPr/>
              <a:t>53</a:t>
            </a:fld>
            <a:endParaRPr lang="fr-CH" dirty="0"/>
          </a:p>
        </p:txBody>
      </p:sp>
    </p:spTree>
    <p:extLst>
      <p:ext uri="{BB962C8B-B14F-4D97-AF65-F5344CB8AC3E}">
        <p14:creationId xmlns:p14="http://schemas.microsoft.com/office/powerpoint/2010/main" val="3490208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See my Blog post: “</a:t>
            </a:r>
            <a:r>
              <a:rPr lang="en-US" sz="1200" b="0" i="0" kern="1200" dirty="0">
                <a:solidFill>
                  <a:schemeClr val="tx1"/>
                </a:solidFill>
                <a:effectLst/>
                <a:latin typeface="Arial" panose="020B0604020202020204" pitchFamily="34" charset="0"/>
                <a:ea typeface="+mn-ea"/>
                <a:cs typeface="Arial" panose="020B0604020202020204" pitchFamily="34" charset="0"/>
              </a:rPr>
              <a:t>Ten Ways Small NGOs Can Collaborate”, http://eghapp.blogspot.com/2012/02/ten-ways-small-ngos-can-collaborate.html </a:t>
            </a:r>
          </a:p>
        </p:txBody>
      </p:sp>
      <p:sp>
        <p:nvSpPr>
          <p:cNvPr id="4" name="Slide Number Placeholder 3"/>
          <p:cNvSpPr>
            <a:spLocks noGrp="1"/>
          </p:cNvSpPr>
          <p:nvPr>
            <p:ph type="sldNum" sz="quarter" idx="10"/>
          </p:nvPr>
        </p:nvSpPr>
        <p:spPr/>
        <p:txBody>
          <a:bodyPr/>
          <a:lstStyle/>
          <a:p>
            <a:fld id="{D0C6E2F4-1B22-4FFE-96F6-185B465C12E4}" type="slidenum">
              <a:rPr lang="fr-CH" smtClean="0"/>
              <a:pPr/>
              <a:t>54</a:t>
            </a:fld>
            <a:endParaRPr lang="fr-CH" dirty="0"/>
          </a:p>
        </p:txBody>
      </p:sp>
    </p:spTree>
    <p:extLst>
      <p:ext uri="{BB962C8B-B14F-4D97-AF65-F5344CB8AC3E}">
        <p14:creationId xmlns:p14="http://schemas.microsoft.com/office/powerpoint/2010/main" val="28495701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7608255-75BC-4381-8945-A055395DE6FF}" type="slidenum">
              <a:rPr lang="en-US"/>
              <a:pPr/>
              <a:t>56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32361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57</a:t>
            </a:fld>
            <a:endParaRPr lang="fr-CH" dirty="0"/>
          </a:p>
        </p:txBody>
      </p:sp>
    </p:spTree>
    <p:extLst>
      <p:ext uri="{BB962C8B-B14F-4D97-AF65-F5344CB8AC3E}">
        <p14:creationId xmlns:p14="http://schemas.microsoft.com/office/powerpoint/2010/main" val="18619297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679768" y="4690189"/>
            <a:ext cx="5438140" cy="4442362"/>
          </a:xfrm>
          <a:noFill/>
          <a:ln/>
        </p:spPr>
        <p:txBody>
          <a:bodyPr/>
          <a:lstStyle/>
          <a:p>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23129901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https://www.si.umich.edu/</a:t>
            </a:r>
          </a:p>
        </p:txBody>
      </p:sp>
      <p:sp>
        <p:nvSpPr>
          <p:cNvPr id="4" name="Slide Number Placeholder 3"/>
          <p:cNvSpPr>
            <a:spLocks noGrp="1"/>
          </p:cNvSpPr>
          <p:nvPr>
            <p:ph type="sldNum" sz="quarter" idx="10"/>
          </p:nvPr>
        </p:nvSpPr>
        <p:spPr/>
        <p:txBody>
          <a:bodyPr/>
          <a:lstStyle/>
          <a:p>
            <a:fld id="{C78C2971-A8E4-43F0-8DE6-FE8EF137F40F}" type="slidenum">
              <a:rPr lang="en-GB" smtClean="0"/>
              <a:pPr/>
              <a:t>61</a:t>
            </a:fld>
            <a:endParaRPr lang="en-GB" dirty="0"/>
          </a:p>
        </p:txBody>
      </p:sp>
    </p:spTree>
    <p:extLst>
      <p:ext uri="{BB962C8B-B14F-4D97-AF65-F5344CB8AC3E}">
        <p14:creationId xmlns:p14="http://schemas.microsoft.com/office/powerpoint/2010/main" val="208901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http://www.washingtonpost.com/blogs/worldviews/wp/2013/11/15/8-maps-that-explain-why-typhoon-haiyan-hit-the-philippines-so-hard/</a:t>
            </a:r>
          </a:p>
        </p:txBody>
      </p:sp>
      <p:sp>
        <p:nvSpPr>
          <p:cNvPr id="4" name="Slide Number Placeholder 3"/>
          <p:cNvSpPr>
            <a:spLocks noGrp="1"/>
          </p:cNvSpPr>
          <p:nvPr>
            <p:ph type="sldNum" sz="quarter" idx="10"/>
          </p:nvPr>
        </p:nvSpPr>
        <p:spPr/>
        <p:txBody>
          <a:bodyPr/>
          <a:lstStyle/>
          <a:p>
            <a:fld id="{D0C6E2F4-1B22-4FFE-96F6-185B465C12E4}" type="slidenum">
              <a:rPr lang="fr-CH" smtClean="0"/>
              <a:pPr/>
              <a:t>7</a:t>
            </a:fld>
            <a:endParaRPr lang="fr-CH" dirty="0"/>
          </a:p>
        </p:txBody>
      </p:sp>
    </p:spTree>
    <p:extLst>
      <p:ext uri="{BB962C8B-B14F-4D97-AF65-F5344CB8AC3E}">
        <p14:creationId xmlns:p14="http://schemas.microsoft.com/office/powerpoint/2010/main" val="3211251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http://www.washingtonpost.com/blogs/worldviews/wp/2013/11/15/8-maps-that-explain-why-typhoon-haiyan-hit-the-philippines-so-hard/</a:t>
            </a:r>
          </a:p>
        </p:txBody>
      </p:sp>
      <p:sp>
        <p:nvSpPr>
          <p:cNvPr id="4" name="Slide Number Placeholder 3"/>
          <p:cNvSpPr>
            <a:spLocks noGrp="1"/>
          </p:cNvSpPr>
          <p:nvPr>
            <p:ph type="sldNum" sz="quarter" idx="10"/>
          </p:nvPr>
        </p:nvSpPr>
        <p:spPr/>
        <p:txBody>
          <a:bodyPr/>
          <a:lstStyle/>
          <a:p>
            <a:fld id="{D0C6E2F4-1B22-4FFE-96F6-185B465C12E4}" type="slidenum">
              <a:rPr lang="fr-CH" smtClean="0"/>
              <a:pPr/>
              <a:t>8</a:t>
            </a:fld>
            <a:endParaRPr lang="fr-CH" dirty="0"/>
          </a:p>
        </p:txBody>
      </p:sp>
    </p:spTree>
    <p:extLst>
      <p:ext uri="{BB962C8B-B14F-4D97-AF65-F5344CB8AC3E}">
        <p14:creationId xmlns:p14="http://schemas.microsoft.com/office/powerpoint/2010/main" val="1002852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http://www.washingtonpost.com/blogs/worldviews/wp/2013/11/15/8-maps-that-explain-why-typhoon-haiyan-hit-the-philippines-so-hard/</a:t>
            </a:r>
          </a:p>
        </p:txBody>
      </p:sp>
      <p:sp>
        <p:nvSpPr>
          <p:cNvPr id="4" name="Slide Number Placeholder 3"/>
          <p:cNvSpPr>
            <a:spLocks noGrp="1"/>
          </p:cNvSpPr>
          <p:nvPr>
            <p:ph type="sldNum" sz="quarter" idx="10"/>
          </p:nvPr>
        </p:nvSpPr>
        <p:spPr/>
        <p:txBody>
          <a:bodyPr/>
          <a:lstStyle/>
          <a:p>
            <a:fld id="{D0C6E2F4-1B22-4FFE-96F6-185B465C12E4}" type="slidenum">
              <a:rPr lang="fr-CH" smtClean="0"/>
              <a:pPr/>
              <a:t>9</a:t>
            </a:fld>
            <a:endParaRPr lang="fr-CH" dirty="0"/>
          </a:p>
        </p:txBody>
      </p:sp>
    </p:spTree>
    <p:extLst>
      <p:ext uri="{BB962C8B-B14F-4D97-AF65-F5344CB8AC3E}">
        <p14:creationId xmlns:p14="http://schemas.microsoft.com/office/powerpoint/2010/main" val="222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mn-ea"/>
                <a:cs typeface="Arial" charset="0"/>
              </a:rPr>
              <a:t>IFRC: Philippines </a:t>
            </a:r>
            <a:r>
              <a:rPr lang="en-US" sz="1200" b="1" i="0" u="none" strike="noStrike" kern="1200" baseline="0" dirty="0">
                <a:solidFill>
                  <a:schemeClr val="tx1"/>
                </a:solidFill>
                <a:latin typeface="Arial" charset="0"/>
                <a:ea typeface="+mn-ea"/>
                <a:cs typeface="Arial" charset="0"/>
              </a:rPr>
              <a:t>Typhoon </a:t>
            </a:r>
            <a:r>
              <a:rPr lang="en-US" sz="1200" b="1" i="0" u="none" strike="noStrike" kern="1200" baseline="0" dirty="0" err="1">
                <a:solidFill>
                  <a:schemeClr val="tx1"/>
                </a:solidFill>
                <a:latin typeface="Arial" charset="0"/>
                <a:ea typeface="+mn-ea"/>
                <a:cs typeface="Arial" charset="0"/>
              </a:rPr>
              <a:t>Haiyan</a:t>
            </a:r>
            <a:r>
              <a:rPr lang="en-US" sz="1200" b="1" i="0" u="none" strike="noStrike" kern="1200" baseline="0" dirty="0">
                <a:solidFill>
                  <a:schemeClr val="tx1"/>
                </a:solidFill>
                <a:latin typeface="Arial" charset="0"/>
                <a:ea typeface="+mn-ea"/>
                <a:cs typeface="Arial" charset="0"/>
              </a:rPr>
              <a:t>, </a:t>
            </a:r>
            <a:r>
              <a:rPr lang="en-US" sz="1200" b="0" i="1" u="none" strike="noStrike" kern="1200" baseline="0" dirty="0">
                <a:solidFill>
                  <a:schemeClr val="tx1"/>
                </a:solidFill>
                <a:latin typeface="Arial" charset="0"/>
                <a:ea typeface="+mn-ea"/>
                <a:cs typeface="Arial" charset="0"/>
              </a:rPr>
              <a:t>FACT </a:t>
            </a:r>
            <a:r>
              <a:rPr lang="en-US" sz="1200" b="0" i="1" u="none" strike="noStrike" kern="1200" baseline="0" dirty="0" err="1">
                <a:solidFill>
                  <a:schemeClr val="tx1"/>
                </a:solidFill>
                <a:latin typeface="Arial" charset="0"/>
                <a:ea typeface="+mn-ea"/>
                <a:cs typeface="Arial" charset="0"/>
              </a:rPr>
              <a:t>SitRep</a:t>
            </a:r>
            <a:r>
              <a:rPr lang="en-US" sz="1200" b="0" i="1" u="none" strike="noStrike" kern="1200" baseline="0" dirty="0">
                <a:solidFill>
                  <a:schemeClr val="tx1"/>
                </a:solidFill>
                <a:latin typeface="Arial" charset="0"/>
                <a:ea typeface="+mn-ea"/>
                <a:cs typeface="Arial" charset="0"/>
              </a:rPr>
              <a:t> 20, 29 January 2014, pg. 1</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10</a:t>
            </a:fld>
            <a:endParaRPr lang="fr-CH" dirty="0"/>
          </a:p>
        </p:txBody>
      </p:sp>
    </p:spTree>
    <p:extLst>
      <p:ext uri="{BB962C8B-B14F-4D97-AF65-F5344CB8AC3E}">
        <p14:creationId xmlns:p14="http://schemas.microsoft.com/office/powerpoint/2010/main" val="3519273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hlinkClick r:id="rId3"/>
              </a:rPr>
              <a:t>http://news.yahoo.com/s/ap/ap_on_bi_ge/as_japan_earthquake_nuclear_crisis</a:t>
            </a:r>
            <a:endParaRPr lang="en-GB"/>
          </a:p>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12</a:t>
            </a:fld>
            <a:endParaRPr lang="fr-CH" dirty="0"/>
          </a:p>
        </p:txBody>
      </p:sp>
    </p:spTree>
    <p:extLst>
      <p:ext uri="{BB962C8B-B14F-4D97-AF65-F5344CB8AC3E}">
        <p14:creationId xmlns:p14="http://schemas.microsoft.com/office/powerpoint/2010/main" val="3691800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without photo">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152400" y="152400"/>
            <a:ext cx="8839200" cy="6705600"/>
          </a:xfrm>
          <a:prstGeom prst="rect">
            <a:avLst/>
          </a:prstGeom>
          <a:solidFill>
            <a:schemeClr val="tx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8"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465" y="650583"/>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22561416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669360"/>
            <a:chOff x="152400" y="-76200"/>
            <a:chExt cx="8991600" cy="666936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8"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2050"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04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8" name="Group 7"/>
          <p:cNvGrpSpPr>
            <a:grpSpLocks/>
          </p:cNvGrpSpPr>
          <p:nvPr userDrawn="1"/>
        </p:nvGrpSpPr>
        <p:grpSpPr bwMode="auto">
          <a:xfrm>
            <a:off x="152400" y="0"/>
            <a:ext cx="8991600" cy="6669360"/>
            <a:chOff x="152400" y="-76200"/>
            <a:chExt cx="8991600" cy="6669360"/>
          </a:xfrm>
        </p:grpSpPr>
        <p:sp>
          <p:nvSpPr>
            <p:cNvPr id="9"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12"/>
            <p:cNvSpPr/>
            <p:nvPr userDrawn="1"/>
          </p:nvSpPr>
          <p:spPr>
            <a:xfrm>
              <a:off x="152400" y="76200"/>
              <a:ext cx="8839200" cy="6516960"/>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 name="TextBox 13"/>
          <p:cNvSpPr txBox="1"/>
          <p:nvPr userDrawn="1"/>
        </p:nvSpPr>
        <p:spPr bwMode="auto">
          <a:xfrm>
            <a:off x="971600" y="985366"/>
            <a:ext cx="4724400" cy="5539978"/>
          </a:xfrm>
          <a:prstGeom prst="rect">
            <a:avLst/>
          </a:prstGeom>
          <a:noFill/>
        </p:spPr>
        <p:txBody>
          <a:bodyPr wrap="square" lIns="0" tIns="0" rIns="0" bIns="0">
            <a:spAutoFit/>
          </a:bodyPr>
          <a:lstStyle/>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FOR FURTHER INFORMATION, PLEASE CONTACT:</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Edward G. 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Executive Fellow</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 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Office: +1 734-764-6367</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Mobile: +1 203-979-5364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Email: ehapp@umich.edu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Website: www.eghapp.com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Blog: http://eghapp.blogspot.com/  </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Twitter: @ehapp</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SKYPE: eghapp</a:t>
            </a:r>
          </a:p>
          <a:p>
            <a:pPr fontAlgn="auto">
              <a:lnSpc>
                <a:spcPct val="100000"/>
              </a:lnSpc>
              <a:spcBef>
                <a:spcPts val="0"/>
              </a:spcBef>
              <a:spcAft>
                <a:spcPts val="0"/>
              </a:spcAft>
              <a:defRPr/>
            </a:pPr>
            <a:endParaRPr lang="en-US" sz="2000" b="1" baseline="30000" dirty="0">
              <a:solidFill>
                <a:srgbClr val="FF0000"/>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Helping to Make Connections For Good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Join my network on LinkedIn at https://www.linkedin.com/in/edward-g-happ-23477b</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rgbClr val="FFFF00"/>
                </a:solidFill>
                <a:latin typeface="Calibri (Body)"/>
                <a:cs typeface="Calibri (Body)"/>
              </a:rPr>
              <a:t>THIS PRESENTATION IS PUBLISHED BY</a:t>
            </a:r>
          </a:p>
          <a:p>
            <a:pPr fontAlgn="auto">
              <a:lnSpc>
                <a:spcPct val="100000"/>
              </a:lnSpc>
              <a:spcBef>
                <a:spcPts val="0"/>
              </a:spcBef>
              <a:spcAft>
                <a:spcPts val="0"/>
              </a:spcAft>
              <a:defRPr/>
            </a:pPr>
            <a:endParaRPr lang="en-US" sz="2000" b="1" baseline="30000" dirty="0">
              <a:solidFill>
                <a:schemeClr val="bg1"/>
              </a:solidFill>
              <a:latin typeface="Calibri (Body)"/>
              <a:cs typeface="Calibri (Body)"/>
            </a:endParaRPr>
          </a:p>
          <a:p>
            <a:pPr fontAlgn="auto">
              <a:lnSpc>
                <a:spcPct val="100000"/>
              </a:lnSpc>
              <a:spcBef>
                <a:spcPts val="0"/>
              </a:spcBef>
              <a:spcAft>
                <a:spcPts val="0"/>
              </a:spcAft>
              <a:defRPr/>
            </a:pPr>
            <a:r>
              <a:rPr lang="en-US" sz="2000" b="1" baseline="30000" dirty="0">
                <a:solidFill>
                  <a:schemeClr val="bg1"/>
                </a:solidFill>
                <a:latin typeface="Calibri (Body)"/>
                <a:cs typeface="Calibri (Body)"/>
              </a:rPr>
              <a:t>School of Information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University of Michigan</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4322 North Quad</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105 S. State St.</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Ann Arbor, MI 48109-1285</a:t>
            </a:r>
          </a:p>
          <a:p>
            <a:pPr fontAlgn="auto">
              <a:lnSpc>
                <a:spcPct val="100000"/>
              </a:lnSpc>
              <a:spcBef>
                <a:spcPts val="0"/>
              </a:spcBef>
              <a:spcAft>
                <a:spcPts val="0"/>
              </a:spcAft>
              <a:defRPr/>
            </a:pPr>
            <a:r>
              <a:rPr lang="en-US" sz="2000" b="1" baseline="30000" dirty="0">
                <a:solidFill>
                  <a:schemeClr val="bg1"/>
                </a:solidFill>
                <a:latin typeface="Calibri (Body)"/>
                <a:cs typeface="Calibri (Body)"/>
              </a:rPr>
              <a:t>Phone: +1 (734) 763-2285</a:t>
            </a:r>
          </a:p>
        </p:txBody>
      </p:sp>
      <p:pic>
        <p:nvPicPr>
          <p:cNvPr id="12" name="Picture 2" descr="UMSI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1600" y="375386"/>
            <a:ext cx="5841270" cy="533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None/>
              <a:defRPr sz="2000" b="1"/>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JEREMY MORTIMER, DIGITAL DIVIDE ADVISOR</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4497</a:t>
              </a:r>
            </a:p>
            <a:p>
              <a:pPr fontAlgn="auto">
                <a:spcBef>
                  <a:spcPts val="0"/>
                </a:spcBef>
                <a:spcAft>
                  <a:spcPts val="0"/>
                </a:spcAft>
                <a:defRPr/>
              </a:pPr>
              <a:r>
                <a:rPr lang="en-US" sz="2000" b="1" baseline="30000" dirty="0">
                  <a:solidFill>
                    <a:schemeClr val="bg1"/>
                  </a:solidFill>
                  <a:latin typeface="Calibri (Body)"/>
                  <a:cs typeface="Calibri (Body)"/>
                </a:rPr>
                <a:t>EMAIL: jeremy.mortimer@ifrc.org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762" y="1403368"/>
            <a:ext cx="8555038" cy="4525963"/>
          </a:xfrm>
        </p:spPr>
        <p:txBody>
          <a:bodyPr/>
          <a:lstStyle>
            <a:lvl1pPr>
              <a:buClrTx/>
              <a:defRPr>
                <a:solidFill>
                  <a:schemeClr val="tx1"/>
                </a:solidFill>
              </a:defRPr>
            </a:lvl1pPr>
            <a:lvl2pPr>
              <a:buClrTx/>
              <a:defRPr>
                <a:solidFill>
                  <a:schemeClr val="tx1"/>
                </a:solidFill>
              </a:defRPr>
            </a:lvl2pPr>
            <a:lvl3pPr>
              <a:buClrTx/>
              <a:buSzPct val="100000"/>
              <a:buFont typeface="Lucida Grande"/>
              <a:buChar char="−"/>
              <a:defRPr>
                <a:solidFill>
                  <a:schemeClr val="tx1"/>
                </a:solidFill>
              </a:defRPr>
            </a:lvl3pPr>
            <a:lvl4pPr>
              <a:buClrTx/>
              <a:defRPr baseline="0">
                <a:solidFill>
                  <a:schemeClr val="tx1"/>
                </a:solidFill>
              </a:defRPr>
            </a:lvl4pPr>
            <a:lvl5pPr>
              <a:buClrTx/>
              <a:buFont typeface="Lucida Grande"/>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itle 1"/>
          <p:cNvSpPr>
            <a:spLocks noGrp="1"/>
          </p:cNvSpPr>
          <p:nvPr>
            <p:ph type="title"/>
          </p:nvPr>
        </p:nvSpPr>
        <p:spPr>
          <a:xfrm>
            <a:off x="2386056" y="285306"/>
            <a:ext cx="5472070" cy="843390"/>
          </a:xfrm>
        </p:spPr>
        <p:txBody>
          <a:bodyPr>
            <a:noAutofit/>
          </a:bodyPr>
          <a:lstStyle>
            <a:lvl1pPr>
              <a:defRPr sz="2600">
                <a:solidFill>
                  <a:schemeClr val="bg1"/>
                </a:solidFill>
              </a:defRPr>
            </a:lvl1pPr>
          </a:lstStyle>
          <a:p>
            <a:r>
              <a:rPr lang="en-US"/>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5052128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867781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hoto Layou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395536" y="3212976"/>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4365104"/>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3212976"/>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15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endParaRPr lang="en-GB" noProof="0" dirty="0"/>
          </a:p>
        </p:txBody>
      </p:sp>
      <p:sp>
        <p:nvSpPr>
          <p:cNvPr id="5" name="Title 4"/>
          <p:cNvSpPr>
            <a:spLocks noGrp="1"/>
          </p:cNvSpPr>
          <p:nvPr>
            <p:ph type="title"/>
          </p:nvPr>
        </p:nvSpPr>
        <p:spPr/>
        <p:txBody>
          <a:bodyPr/>
          <a:lstStyle/>
          <a:p>
            <a:r>
              <a:rPr lang="en-US" dirty="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d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910808" cy="3898503"/>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ED HAPP, HEAD OF ISD &amp; GLOBAL CIO</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4365</a:t>
              </a:r>
            </a:p>
            <a:p>
              <a:pPr fontAlgn="auto">
                <a:spcBef>
                  <a:spcPts val="0"/>
                </a:spcBef>
                <a:spcAft>
                  <a:spcPts val="0"/>
                </a:spcAft>
                <a:defRPr/>
              </a:pPr>
              <a:r>
                <a:rPr lang="en-US" sz="2000" b="1" baseline="30000" dirty="0">
                  <a:solidFill>
                    <a:schemeClr val="bg1"/>
                  </a:solidFill>
                  <a:latin typeface="Calibri (Body)"/>
                  <a:cs typeface="Calibri (Body)"/>
                </a:rPr>
                <a:t>EMAIL: edward.happ@ifrc.org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eremy contact page">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userDrawn="1"/>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userDrawn="1"/>
          </p:nvSpPr>
          <p:spPr>
            <a:xfrm>
              <a:off x="533400" y="623888"/>
              <a:ext cx="5622776" cy="3898900"/>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THE DIGITAL DIVIDE INITIATIVE</a:t>
              </a:r>
              <a:r>
                <a:rPr lang="en-US" sz="2000" b="1" baseline="0" dirty="0">
                  <a:solidFill>
                    <a:srgbClr val="E8C7B0"/>
                  </a:solidFill>
                  <a:latin typeface="Calibri (Body)"/>
                  <a:cs typeface="Calibri (Body)"/>
                </a:rPr>
                <a:t> </a:t>
              </a:r>
              <a:r>
                <a:rPr lang="en-US" sz="2000" b="1" baseline="30000" dirty="0">
                  <a:solidFill>
                    <a:srgbClr val="E8C7B0"/>
                  </a:solidFill>
                  <a:latin typeface="Calibri (Body)"/>
                  <a:cs typeface="Calibri (Body)"/>
                </a:rPr>
                <a:t>, PLEASE 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INFORMATION SERVICES</a:t>
              </a:r>
              <a:r>
                <a:rPr lang="en-US" sz="2000" b="1" dirty="0">
                  <a:solidFill>
                    <a:srgbClr val="E8C7B0"/>
                  </a:solidFill>
                  <a:latin typeface="Calibri (Body)"/>
                  <a:cs typeface="Calibri (Body)"/>
                </a:rPr>
                <a:t> </a:t>
              </a:r>
              <a:r>
                <a:rPr lang="en-US" sz="2000" b="1" baseline="30000" dirty="0">
                  <a:solidFill>
                    <a:srgbClr val="E8C7B0"/>
                  </a:solidFill>
                  <a:latin typeface="Calibri (Body)"/>
                  <a:cs typeface="Calibri (Body)"/>
                </a:rPr>
                <a:t>DEPARTMENT</a:t>
              </a:r>
            </a:p>
            <a:p>
              <a:pPr fontAlgn="auto">
                <a:spcBef>
                  <a:spcPts val="0"/>
                </a:spcBef>
                <a:spcAft>
                  <a:spcPts val="0"/>
                </a:spcAft>
                <a:defRPr/>
              </a:pPr>
              <a:r>
                <a:rPr lang="en-US" sz="2000" baseline="30000" dirty="0">
                  <a:solidFill>
                    <a:schemeClr val="bg1"/>
                  </a:solidFill>
                  <a:latin typeface="Calibri (Body)"/>
                  <a:cs typeface="Calibri (Body)"/>
                </a:rPr>
                <a:t>JEREMY MORTIMER, DIGITAL DIVIDE ADVISOR</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+41 022 730 4497</a:t>
              </a:r>
            </a:p>
            <a:p>
              <a:pPr fontAlgn="auto">
                <a:spcBef>
                  <a:spcPts val="0"/>
                </a:spcBef>
                <a:spcAft>
                  <a:spcPts val="0"/>
                </a:spcAft>
                <a:defRPr/>
              </a:pPr>
              <a:r>
                <a:rPr lang="en-US" sz="2000" b="1" baseline="30000" dirty="0">
                  <a:solidFill>
                    <a:schemeClr val="bg1"/>
                  </a:solidFill>
                  <a:latin typeface="Calibri (Body)"/>
                  <a:cs typeface="Calibri (Body)"/>
                </a:rPr>
                <a:t>EMAIL: jeremy.mortimer@ifrc.org</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Oval 17"/>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2017</a:t>
            </a: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90" r:id="rId12"/>
    <p:sldLayoutId id="2147483687" r:id="rId13"/>
  </p:sldLayoutIdLst>
  <p:hf hdr="0" dt="0"/>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1828800" y="35083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br>
              <a:rPr lang="en-US" dirty="0"/>
            </a:br>
            <a:r>
              <a:rPr lang="en-US" dirty="0"/>
              <a:t>(possible two lines)</a:t>
            </a:r>
            <a:endParaRPr lang="en-GB" dirty="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Oval 13"/>
          <p:cNvSpPr/>
          <p:nvPr userDrawn="1"/>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extBox 14"/>
          <p:cNvSpPr txBox="1"/>
          <p:nvPr userDrawn="1"/>
        </p:nvSpPr>
        <p:spPr bwMode="auto">
          <a:xfrm>
            <a:off x="395536" y="693857"/>
            <a:ext cx="1152128" cy="430887"/>
          </a:xfrm>
          <a:prstGeom prst="rect">
            <a:avLst/>
          </a:prstGeom>
          <a:noFill/>
        </p:spPr>
        <p:txBody>
          <a:bodyPr wrap="square" lIns="0" tIns="0" rIns="0" bIns="0">
            <a:spAutoFit/>
          </a:bodyPr>
          <a:lstStyle/>
          <a:p>
            <a:pPr algn="ctr" fontAlgn="auto">
              <a:spcBef>
                <a:spcPts val="0"/>
              </a:spcBef>
              <a:spcAft>
                <a:spcPts val="0"/>
              </a:spcAft>
              <a:defRPr/>
            </a:pPr>
            <a:r>
              <a:rPr lang="en-US" sz="1400" b="1" dirty="0">
                <a:solidFill>
                  <a:schemeClr val="bg1"/>
                </a:solidFill>
                <a:latin typeface="+mn-lt"/>
                <a:cs typeface="Arial"/>
              </a:rPr>
              <a:t>UMSI</a:t>
            </a:r>
          </a:p>
          <a:p>
            <a:pPr algn="ctr" fontAlgn="auto">
              <a:spcBef>
                <a:spcPts val="0"/>
              </a:spcBef>
              <a:spcAft>
                <a:spcPts val="0"/>
              </a:spcAft>
              <a:defRPr/>
            </a:pPr>
            <a:r>
              <a:rPr lang="en-US" sz="1400" b="1" dirty="0">
                <a:solidFill>
                  <a:schemeClr val="bg1"/>
                </a:solidFill>
                <a:latin typeface="+mn-lt"/>
                <a:cs typeface="Arial"/>
              </a:rPr>
              <a:t>2017</a:t>
            </a:r>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2" r:id="rId7"/>
    <p:sldLayoutId id="2147483683" r:id="rId8"/>
    <p:sldLayoutId id="2147483684" r:id="rId9"/>
    <p:sldLayoutId id="2147483685" r:id="rId10"/>
    <p:sldLayoutId id="2147483688" r:id="rId11"/>
    <p:sldLayoutId id="2147483691" r:id="rId12"/>
    <p:sldLayoutId id="2147483692" r:id="rId13"/>
  </p:sldLayoutIdLst>
  <p:txStyles>
    <p:titleStyle>
      <a:lvl1pPr algn="l" rtl="0" eaLnBrk="0" fontAlgn="base" hangingPunct="0">
        <a:spcBef>
          <a:spcPct val="0"/>
        </a:spcBef>
        <a:spcAft>
          <a:spcPct val="0"/>
        </a:spcAft>
        <a:defRPr sz="2800" b="1" i="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600" b="1" i="1">
          <a:solidFill>
            <a:schemeClr val="tx1"/>
          </a:solidFill>
          <a:latin typeface="Arial" pitchFamily="34" charset="0"/>
          <a:cs typeface="Arial" pitchFamily="34" charset="0"/>
        </a:defRPr>
      </a:lvl2pPr>
      <a:lvl3pPr algn="l" rtl="0" eaLnBrk="0" fontAlgn="base" hangingPunct="0">
        <a:spcBef>
          <a:spcPct val="0"/>
        </a:spcBef>
        <a:spcAft>
          <a:spcPct val="0"/>
        </a:spcAft>
        <a:defRPr sz="2600" b="1" i="1">
          <a:solidFill>
            <a:schemeClr val="tx1"/>
          </a:solidFill>
          <a:latin typeface="Arial" pitchFamily="34" charset="0"/>
          <a:cs typeface="Arial" pitchFamily="34" charset="0"/>
        </a:defRPr>
      </a:lvl3pPr>
      <a:lvl4pPr algn="l" rtl="0" eaLnBrk="0" fontAlgn="base" hangingPunct="0">
        <a:spcBef>
          <a:spcPct val="0"/>
        </a:spcBef>
        <a:spcAft>
          <a:spcPct val="0"/>
        </a:spcAft>
        <a:defRPr sz="2600" b="1" i="1">
          <a:solidFill>
            <a:schemeClr val="tx1"/>
          </a:solidFill>
          <a:latin typeface="Arial" pitchFamily="34" charset="0"/>
          <a:cs typeface="Arial" pitchFamily="34" charset="0"/>
        </a:defRPr>
      </a:lvl4pPr>
      <a:lvl5pPr algn="l" rtl="0" eaLnBrk="0" fontAlgn="base" hangingPunct="0">
        <a:spcBef>
          <a:spcPct val="0"/>
        </a:spcBef>
        <a:spcAft>
          <a:spcPct val="0"/>
        </a:spcAft>
        <a:defRPr sz="2600" b="1" i="1">
          <a:solidFill>
            <a:schemeClr val="tx1"/>
          </a:solidFill>
          <a:latin typeface="Arial" pitchFamily="34" charset="0"/>
          <a:cs typeface="Arial" pitchFamily="34" charset="0"/>
        </a:defRPr>
      </a:lvl5pPr>
      <a:lvl6pPr marL="457200" algn="l" rtl="0" fontAlgn="base">
        <a:spcBef>
          <a:spcPct val="0"/>
        </a:spcBef>
        <a:spcAft>
          <a:spcPct val="0"/>
        </a:spcAft>
        <a:defRPr sz="2600" b="1" i="1">
          <a:solidFill>
            <a:schemeClr val="tx1"/>
          </a:solidFill>
          <a:latin typeface="Arial" pitchFamily="34" charset="0"/>
          <a:cs typeface="Arial" pitchFamily="34" charset="0"/>
        </a:defRPr>
      </a:lvl6pPr>
      <a:lvl7pPr marL="914400" algn="l" rtl="0" fontAlgn="base">
        <a:spcBef>
          <a:spcPct val="0"/>
        </a:spcBef>
        <a:spcAft>
          <a:spcPct val="0"/>
        </a:spcAft>
        <a:defRPr sz="2600" b="1" i="1">
          <a:solidFill>
            <a:schemeClr val="tx1"/>
          </a:solidFill>
          <a:latin typeface="Arial" pitchFamily="34" charset="0"/>
          <a:cs typeface="Arial" pitchFamily="34" charset="0"/>
        </a:defRPr>
      </a:lvl7pPr>
      <a:lvl8pPr marL="1371600" algn="l" rtl="0" fontAlgn="base">
        <a:spcBef>
          <a:spcPct val="0"/>
        </a:spcBef>
        <a:spcAft>
          <a:spcPct val="0"/>
        </a:spcAft>
        <a:defRPr sz="2600" b="1" i="1">
          <a:solidFill>
            <a:schemeClr val="tx1"/>
          </a:solidFill>
          <a:latin typeface="Arial" pitchFamily="34" charset="0"/>
          <a:cs typeface="Arial" pitchFamily="34" charset="0"/>
        </a:defRPr>
      </a:lvl8pPr>
      <a:lvl9pPr marL="1828800" algn="l" rtl="0" fontAlgn="base">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0" fontAlgn="base" hangingPunct="0">
        <a:spcBef>
          <a:spcPct val="20000"/>
        </a:spcBef>
        <a:spcAft>
          <a:spcPct val="0"/>
        </a:spcAft>
        <a:buClr>
          <a:srgbClr val="CF1C21"/>
        </a:buClr>
        <a:buSzPct val="80000"/>
        <a:buFont typeface="Wingdings" pitchFamily="2" charset="2"/>
        <a:buNone/>
        <a:defRPr sz="2000" b="1"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2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notesSlide" Target="../notesSlides/notesSlide37.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slideLayout" Target="../slideLayouts/slideLayout14.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hyperlink" Target="http://images.google.com/imgres?imgurl=http://www.ccpartnersltd.com/antivirus/Trendmicro-big.gif&amp;imgrefurl=http://www.ccpartnersltd.com/antivirus/antivirus.html&amp;h=401&amp;w=1064&amp;sz=93&amp;hl=en&amp;start=15&amp;tbnid=KlbTb2pTZpv28M:&amp;tbnh=57&amp;tbnw=150&amp;prev=/images?q=trendmicro&amp;gbv=2&amp;svnum=10&amp;hl=en&amp;sa=G" TargetMode="External"/><Relationship Id="rId18" Type="http://schemas.openxmlformats.org/officeDocument/2006/relationships/image" Target="../media/image38.jpeg"/><Relationship Id="rId26" Type="http://schemas.openxmlformats.org/officeDocument/2006/relationships/image" Target="../media/image46.jpeg"/><Relationship Id="rId3" Type="http://schemas.openxmlformats.org/officeDocument/2006/relationships/hyperlink" Target="http://images.google.com/imgres?imgurl=http://www.waece.org/imageneslinks/ccf.jpg&amp;imgrefurl=http://www.waece.org/enlaces.php&amp;h=164&amp;w=161&amp;sz=9&amp;hl=en&amp;start=19&amp;tbnid=ByhbKy1dSYw70M:&amp;tbnh=98&amp;tbnw=96&amp;prev=/images?q=christian+children's+fund&amp;ndsp=20&amp;svnum=10&amp;hl=en&amp;rls=com.microsoft:en-us&amp;sa=N" TargetMode="External"/><Relationship Id="rId21" Type="http://schemas.openxmlformats.org/officeDocument/2006/relationships/image" Target="../media/image41.jpeg"/><Relationship Id="rId34" Type="http://schemas.openxmlformats.org/officeDocument/2006/relationships/image" Target="../media/image54.jpeg"/><Relationship Id="rId7" Type="http://schemas.openxmlformats.org/officeDocument/2006/relationships/image" Target="../media/image29.jpeg"/><Relationship Id="rId12" Type="http://schemas.openxmlformats.org/officeDocument/2006/relationships/image" Target="../media/image33.jpeg"/><Relationship Id="rId17" Type="http://schemas.openxmlformats.org/officeDocument/2006/relationships/image" Target="../media/image37.jpeg"/><Relationship Id="rId25" Type="http://schemas.openxmlformats.org/officeDocument/2006/relationships/image" Target="../media/image45.jpe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38.xml"/><Relationship Id="rId16" Type="http://schemas.openxmlformats.org/officeDocument/2006/relationships/image" Target="../media/image36.jpeg"/><Relationship Id="rId20" Type="http://schemas.openxmlformats.org/officeDocument/2006/relationships/image" Target="../media/image40.jpeg"/><Relationship Id="rId29" Type="http://schemas.openxmlformats.org/officeDocument/2006/relationships/image" Target="../media/image49.jpeg"/><Relationship Id="rId1" Type="http://schemas.openxmlformats.org/officeDocument/2006/relationships/slideLayout" Target="../slideLayouts/slideLayout21.xml"/><Relationship Id="rId6" Type="http://schemas.openxmlformats.org/officeDocument/2006/relationships/image" Target="../media/image28.png"/><Relationship Id="rId11" Type="http://schemas.openxmlformats.org/officeDocument/2006/relationships/image" Target="../media/image32.png"/><Relationship Id="rId24" Type="http://schemas.openxmlformats.org/officeDocument/2006/relationships/image" Target="../media/image44.png"/><Relationship Id="rId32" Type="http://schemas.openxmlformats.org/officeDocument/2006/relationships/image" Target="../media/image52.jpeg"/><Relationship Id="rId37" Type="http://schemas.openxmlformats.org/officeDocument/2006/relationships/image" Target="../media/image57.png"/><Relationship Id="rId5" Type="http://schemas.openxmlformats.org/officeDocument/2006/relationships/hyperlink" Target="http://images.google.com/imgres?imgurl=http://newsinfo.nd.edu/assets/crs_logo.jpg&amp;imgrefurl=http://al.nd.edu/about-arts-and-letters/news/kroc-institute-hosts-catholic-relief-services-staff/&amp;h=149&amp;w=216&amp;sz=41&amp;hl=en&amp;start=4&amp;tbnid=5WCxI7NAoDJEMM:&amp;tbnh=74&amp;tbnw=107&amp;prev=/images?q=catholic+relief+services&amp;ndsp=20&amp;svnum=10&amp;hl=en&amp;rls=com.microsoft:en-us&amp;sa=N" TargetMode="External"/><Relationship Id="rId15" Type="http://schemas.openxmlformats.org/officeDocument/2006/relationships/image" Target="../media/image35.jpeg"/><Relationship Id="rId23" Type="http://schemas.openxmlformats.org/officeDocument/2006/relationships/image" Target="../media/image43.png"/><Relationship Id="rId28" Type="http://schemas.openxmlformats.org/officeDocument/2006/relationships/image" Target="../media/image48.jpeg"/><Relationship Id="rId36" Type="http://schemas.openxmlformats.org/officeDocument/2006/relationships/image" Target="../media/image56.jpeg"/><Relationship Id="rId10" Type="http://schemas.openxmlformats.org/officeDocument/2006/relationships/image" Target="../media/image31.png"/><Relationship Id="rId19" Type="http://schemas.openxmlformats.org/officeDocument/2006/relationships/image" Target="../media/image39.jpeg"/><Relationship Id="rId31" Type="http://schemas.openxmlformats.org/officeDocument/2006/relationships/image" Target="../media/image51.jpeg"/><Relationship Id="rId4" Type="http://schemas.openxmlformats.org/officeDocument/2006/relationships/image" Target="../media/image27.jpeg"/><Relationship Id="rId9" Type="http://schemas.openxmlformats.org/officeDocument/2006/relationships/hyperlink" Target="http://www.wcs.org/sw-home" TargetMode="External"/><Relationship Id="rId14" Type="http://schemas.openxmlformats.org/officeDocument/2006/relationships/image" Target="../media/image34.png"/><Relationship Id="rId22" Type="http://schemas.openxmlformats.org/officeDocument/2006/relationships/image" Target="../media/image42.jpeg"/><Relationship Id="rId27" Type="http://schemas.openxmlformats.org/officeDocument/2006/relationships/image" Target="../media/image47.png"/><Relationship Id="rId30" Type="http://schemas.openxmlformats.org/officeDocument/2006/relationships/image" Target="../media/image50.jpeg"/><Relationship Id="rId35"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3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14.xml"/><Relationship Id="rId5" Type="http://schemas.openxmlformats.org/officeDocument/2006/relationships/tags" Target="../tags/tag29.xml"/><Relationship Id="rId4" Type="http://schemas.openxmlformats.org/officeDocument/2006/relationships/tags" Target="../tags/tag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hyperlink" Target="mailto:ehapp@umich.edu" TargetMode="External"/><Relationship Id="rId2" Type="http://schemas.openxmlformats.org/officeDocument/2006/relationships/hyperlink" Target="http://crisisinformatics.wikispaces.com/"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hyperlink" Target="http://eghapp.blogspot.com/" TargetMode="External"/><Relationship Id="rId7" Type="http://schemas.openxmlformats.org/officeDocument/2006/relationships/hyperlink" Target="http://collaboration-book-project.blogspot.com/" TargetMode="External"/><Relationship Id="rId2" Type="http://schemas.openxmlformats.org/officeDocument/2006/relationships/notesSlide" Target="../notesSlides/notesSlide45.xml"/><Relationship Id="rId1" Type="http://schemas.openxmlformats.org/officeDocument/2006/relationships/slideLayout" Target="../slideLayouts/slideLayout14.xml"/><Relationship Id="rId6" Type="http://schemas.openxmlformats.org/officeDocument/2006/relationships/hyperlink" Target="mailto:ehapp@savechildren.org" TargetMode="External"/><Relationship Id="rId5" Type="http://schemas.openxmlformats.org/officeDocument/2006/relationships/hyperlink" Target="http://www.eghapp.com/" TargetMode="External"/><Relationship Id="rId4" Type="http://schemas.openxmlformats.org/officeDocument/2006/relationships/hyperlink" Target="http://granger-happ.blogspot.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a:xfrm>
            <a:off x="251520" y="1772816"/>
            <a:ext cx="8640960" cy="1694284"/>
          </a:xfrm>
        </p:spPr>
        <p:txBody>
          <a:bodyPr/>
          <a:lstStyle/>
          <a:p>
            <a:r>
              <a:rPr lang="en-US" sz="3200" dirty="0"/>
              <a:t>Succeeding in under-resourced, design-constrained, high-stakes settings –</a:t>
            </a:r>
            <a:br>
              <a:rPr lang="en-US" sz="3200" dirty="0"/>
            </a:br>
            <a:r>
              <a:rPr lang="en-US" dirty="0">
                <a:solidFill>
                  <a:srgbClr val="FFCC00"/>
                </a:solidFill>
              </a:rPr>
              <a:t>Opportunities &amp; Risks of Technology in NGOs</a:t>
            </a:r>
            <a:endParaRPr lang="en-GB" sz="2400" dirty="0">
              <a:solidFill>
                <a:srgbClr val="FFCC00"/>
              </a:solidFill>
            </a:endParaRPr>
          </a:p>
        </p:txBody>
      </p:sp>
      <p:sp>
        <p:nvSpPr>
          <p:cNvPr id="10243" name="Subtitle 2"/>
          <p:cNvSpPr>
            <a:spLocks noGrp="1"/>
          </p:cNvSpPr>
          <p:nvPr>
            <p:ph type="subTitle" idx="1"/>
          </p:nvPr>
        </p:nvSpPr>
        <p:spPr/>
        <p:txBody>
          <a:bodyPr>
            <a:normAutofit/>
          </a:bodyPr>
          <a:lstStyle/>
          <a:p>
            <a:pPr eaLnBrk="1" hangingPunct="1"/>
            <a:r>
              <a:rPr lang="en-GB" dirty="0">
                <a:solidFill>
                  <a:schemeClr val="bg1"/>
                </a:solidFill>
              </a:rPr>
              <a:t>Edward G. Happ</a:t>
            </a:r>
          </a:p>
          <a:p>
            <a:pPr eaLnBrk="1" hangingPunct="1"/>
            <a:r>
              <a:rPr lang="en-GB" dirty="0">
                <a:solidFill>
                  <a:schemeClr val="bg1"/>
                </a:solidFill>
              </a:rPr>
              <a:t>GIEP Lecture</a:t>
            </a:r>
          </a:p>
          <a:p>
            <a:pPr eaLnBrk="1" hangingPunct="1"/>
            <a:r>
              <a:rPr lang="en-GB" dirty="0">
                <a:solidFill>
                  <a:schemeClr val="bg1"/>
                </a:solidFill>
              </a:rPr>
              <a:t>17 Apr. 2017 rev.</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RC Philippines Response – </a:t>
            </a:r>
            <a:r>
              <a:rPr lang="en-US" sz="2000" dirty="0"/>
              <a:t>Jan. 2014</a:t>
            </a:r>
            <a:endParaRPr lang="en-US" sz="3200" dirty="0"/>
          </a:p>
        </p:txBody>
      </p:sp>
      <p:sp>
        <p:nvSpPr>
          <p:cNvPr id="3" name="Content Placeholder 2"/>
          <p:cNvSpPr>
            <a:spLocks noGrp="1"/>
          </p:cNvSpPr>
          <p:nvPr>
            <p:ph sz="half" idx="1"/>
          </p:nvPr>
        </p:nvSpPr>
        <p:spPr>
          <a:xfrm>
            <a:off x="457200" y="1676400"/>
            <a:ext cx="4474840" cy="4191000"/>
          </a:xfrm>
        </p:spPr>
        <p:txBody>
          <a:bodyPr/>
          <a:lstStyle/>
          <a:p>
            <a:pPr marL="0" indent="0"/>
            <a:r>
              <a:rPr lang="en-US" sz="2800" dirty="0"/>
              <a:t>By the Numbers:</a:t>
            </a:r>
            <a:endParaRPr lang="en-US" sz="2000" dirty="0"/>
          </a:p>
          <a:p>
            <a:pPr marL="342900" indent="-342900">
              <a:buFont typeface="Wingdings" panose="05000000000000000000" pitchFamily="2" charset="2"/>
              <a:buChar char="Ø"/>
            </a:pPr>
            <a:r>
              <a:rPr lang="en-US" sz="2800" dirty="0"/>
              <a:t>16 million people affected</a:t>
            </a:r>
          </a:p>
          <a:p>
            <a:pPr marL="342900" indent="-342900">
              <a:buFont typeface="Wingdings" panose="05000000000000000000" pitchFamily="2" charset="2"/>
              <a:buChar char="Ø"/>
            </a:pPr>
            <a:r>
              <a:rPr lang="en-US" sz="2800" dirty="0"/>
              <a:t>6,201 deaths reported</a:t>
            </a:r>
          </a:p>
          <a:p>
            <a:pPr marL="342900" indent="-342900">
              <a:buFont typeface="Wingdings" panose="05000000000000000000" pitchFamily="2" charset="2"/>
              <a:buChar char="Ø"/>
            </a:pPr>
            <a:r>
              <a:rPr lang="en-US" sz="2800" dirty="0"/>
              <a:t>4 million people displaced</a:t>
            </a:r>
          </a:p>
          <a:p>
            <a:pPr marL="342900" indent="-342900">
              <a:buFont typeface="Wingdings" panose="05000000000000000000" pitchFamily="2" charset="2"/>
              <a:buChar char="Ø"/>
            </a:pPr>
            <a:r>
              <a:rPr lang="en-US" sz="2800" dirty="0"/>
              <a:t>1.14 million houses damaged</a:t>
            </a:r>
          </a:p>
          <a:p>
            <a:pPr marL="0" indent="0"/>
            <a:endParaRPr lang="en-US" sz="1400" i="1" dirty="0"/>
          </a:p>
          <a:p>
            <a:pPr marL="0" indent="0"/>
            <a:r>
              <a:rPr lang="en-US" sz="2000" i="1" dirty="0"/>
              <a:t>Source: NDRRMC, 14 Jan. 2014</a:t>
            </a:r>
          </a:p>
        </p:txBody>
      </p:sp>
      <p:pic>
        <p:nvPicPr>
          <p:cNvPr id="5" name="Picture 3"/>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val="0"/>
              </a:ext>
            </a:extLst>
          </a:blip>
          <a:srcRect l="22062" t="10476" r="-666" b="21492"/>
          <a:stretch/>
        </p:blipFill>
        <p:spPr bwMode="auto">
          <a:xfrm>
            <a:off x="5555160" y="1519084"/>
            <a:ext cx="3625352" cy="536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10</a:t>
            </a:fld>
            <a:endParaRPr lang="en-US" dirty="0"/>
          </a:p>
        </p:txBody>
      </p:sp>
    </p:spTree>
    <p:extLst>
      <p:ext uri="{BB962C8B-B14F-4D97-AF65-F5344CB8AC3E}">
        <p14:creationId xmlns:p14="http://schemas.microsoft.com/office/powerpoint/2010/main" val="184606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dirty="0"/>
              <a:t>Three ICT Things Different in Haiyan DR</a:t>
            </a:r>
          </a:p>
        </p:txBody>
      </p:sp>
      <p:sp>
        <p:nvSpPr>
          <p:cNvPr id="3" name="Content Placeholder 2"/>
          <p:cNvSpPr>
            <a:spLocks noGrp="1"/>
          </p:cNvSpPr>
          <p:nvPr>
            <p:ph idx="1"/>
          </p:nvPr>
        </p:nvSpPr>
        <p:spPr>
          <a:xfrm>
            <a:off x="827584" y="2262336"/>
            <a:ext cx="7859216" cy="4191000"/>
          </a:xfrm>
        </p:spPr>
        <p:txBody>
          <a:bodyPr/>
          <a:lstStyle/>
          <a:p>
            <a:pPr marL="457200" indent="-457200">
              <a:buFont typeface="+mj-lt"/>
              <a:buAutoNum type="arabicPeriod"/>
            </a:pPr>
            <a:r>
              <a:rPr lang="en-US" sz="2800" dirty="0"/>
              <a:t>Telco networks recovered before NGO VSATs were set up</a:t>
            </a:r>
          </a:p>
          <a:p>
            <a:pPr marL="457200" indent="-457200">
              <a:lnSpc>
                <a:spcPct val="200000"/>
              </a:lnSpc>
              <a:buFont typeface="+mj-lt"/>
              <a:buAutoNum type="arabicPeriod"/>
            </a:pPr>
            <a:r>
              <a:rPr lang="en-US" sz="2800" dirty="0"/>
              <a:t>BYOT extended to relief workers</a:t>
            </a:r>
          </a:p>
          <a:p>
            <a:pPr marL="457200" indent="-457200">
              <a:lnSpc>
                <a:spcPct val="200000"/>
              </a:lnSpc>
              <a:buFont typeface="+mj-lt"/>
              <a:buAutoNum type="arabicPeriod"/>
            </a:pPr>
            <a:r>
              <a:rPr lang="en-US" sz="2800" dirty="0"/>
              <a:t>ICT Collaboration worked</a:t>
            </a:r>
          </a:p>
        </p:txBody>
      </p:sp>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48052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a:t>Japan Tsunami Aftermath </a:t>
            </a:r>
            <a:r>
              <a:rPr lang="en-US" b="1" i="1" dirty="0"/>
              <a:t>– </a:t>
            </a:r>
            <a:r>
              <a:rPr lang="en-US" sz="2000" b="1" i="1" dirty="0"/>
              <a:t>14 Mar 11</a:t>
            </a:r>
            <a:endParaRPr lang="en-GB" b="1" i="1" dirty="0"/>
          </a:p>
        </p:txBody>
      </p:sp>
      <p:pic>
        <p:nvPicPr>
          <p:cNvPr id="67586" name="Picture 2" descr="http://l.yimg.com/a/p/us/news/editorial/b/3c/b3c493d410cf9e10fb6dcafa4c3f3fad.jpeg"/>
          <p:cNvPicPr>
            <a:picLocks noChangeAspect="1" noChangeArrowheads="1"/>
          </p:cNvPicPr>
          <p:nvPr/>
        </p:nvPicPr>
        <p:blipFill>
          <a:blip r:embed="rId3" cstate="print"/>
          <a:srcRect/>
          <a:stretch>
            <a:fillRect/>
          </a:stretch>
        </p:blipFill>
        <p:spPr bwMode="auto">
          <a:xfrm>
            <a:off x="935831" y="1556805"/>
            <a:ext cx="7750969" cy="3571875"/>
          </a:xfrm>
          <a:prstGeom prst="rect">
            <a:avLst/>
          </a:prstGeom>
          <a:noFill/>
        </p:spPr>
      </p:pic>
      <p:sp>
        <p:nvSpPr>
          <p:cNvPr id="6" name="TextBox 5"/>
          <p:cNvSpPr txBox="1"/>
          <p:nvPr/>
        </p:nvSpPr>
        <p:spPr>
          <a:xfrm>
            <a:off x="2659286" y="5157192"/>
            <a:ext cx="6205545" cy="707886"/>
          </a:xfrm>
          <a:prstGeom prst="rect">
            <a:avLst/>
          </a:prstGeom>
          <a:noFill/>
        </p:spPr>
        <p:txBody>
          <a:bodyPr wrap="none" rtlCol="0">
            <a:spAutoFit/>
          </a:bodyPr>
          <a:lstStyle/>
          <a:p>
            <a:pPr algn="r"/>
            <a:r>
              <a:rPr lang="en-GB" sz="2000" i="1" dirty="0"/>
              <a:t>A destroyed landscape in </a:t>
            </a:r>
            <a:r>
              <a:rPr lang="en-GB" sz="2000" i="1" dirty="0" err="1"/>
              <a:t>Otsuchi</a:t>
            </a:r>
            <a:r>
              <a:rPr lang="en-GB" sz="2000" i="1" dirty="0"/>
              <a:t> village, </a:t>
            </a:r>
          </a:p>
          <a:p>
            <a:pPr algn="r"/>
            <a:r>
              <a:rPr lang="en-GB" sz="2000" i="1" dirty="0"/>
              <a:t>Iwate Prefecture in northern Japan” -- Reuters/Kyodo</a:t>
            </a:r>
          </a:p>
        </p:txBody>
      </p:sp>
      <p:sp>
        <p:nvSpPr>
          <p:cNvPr id="5"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75239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Japan Tsunami Aftermath – </a:t>
            </a:r>
            <a:r>
              <a:rPr lang="en-US" sz="2000" dirty="0"/>
              <a:t>14 Mar 11</a:t>
            </a:r>
            <a:endParaRPr lang="en-US" sz="3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19510"/>
            <a:ext cx="8505625" cy="5293866"/>
          </a:xfrm>
          <a:prstGeom prst="rect">
            <a:avLst/>
          </a:prstGeom>
        </p:spPr>
      </p:pic>
    </p:spTree>
    <p:extLst>
      <p:ext uri="{BB962C8B-B14F-4D97-AF65-F5344CB8AC3E}">
        <p14:creationId xmlns:p14="http://schemas.microsoft.com/office/powerpoint/2010/main" val="1321068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People need to know </a:t>
            </a:r>
            <a:br>
              <a:rPr lang="en-US" sz="3200" b="1" dirty="0"/>
            </a:br>
            <a:r>
              <a:rPr lang="en-US" sz="3200" b="1" dirty="0"/>
              <a:t>their loved ones are safe</a:t>
            </a:r>
            <a:endParaRPr lang="en-GB" sz="3200" b="1" dirty="0"/>
          </a:p>
        </p:txBody>
      </p:sp>
      <p:pic>
        <p:nvPicPr>
          <p:cNvPr id="145410" name="Picture 2"/>
          <p:cNvPicPr>
            <a:picLocks noChangeAspect="1" noChangeArrowheads="1"/>
          </p:cNvPicPr>
          <p:nvPr/>
        </p:nvPicPr>
        <p:blipFill>
          <a:blip r:embed="rId3" cstate="print"/>
          <a:srcRect/>
          <a:stretch>
            <a:fillRect/>
          </a:stretch>
        </p:blipFill>
        <p:spPr bwMode="auto">
          <a:xfrm>
            <a:off x="827584" y="1903045"/>
            <a:ext cx="6144781" cy="4550977"/>
          </a:xfrm>
          <a:prstGeom prst="rect">
            <a:avLst/>
          </a:prstGeom>
          <a:noFill/>
          <a:ln w="9525">
            <a:noFill/>
            <a:miter lim="800000"/>
            <a:headEnd/>
            <a:tailEnd/>
          </a:ln>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5" name="Cloud Callout 4"/>
          <p:cNvSpPr/>
          <p:nvPr/>
        </p:nvSpPr>
        <p:spPr>
          <a:xfrm>
            <a:off x="3635896" y="1351856"/>
            <a:ext cx="5432916" cy="4896544"/>
          </a:xfrm>
          <a:prstGeom prst="cloudCallout">
            <a:avLst>
              <a:gd name="adj1" fmla="val -69498"/>
              <a:gd name="adj2" fmla="val 17993"/>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lnSpc>
                <a:spcPct val="100000"/>
              </a:lnSpc>
            </a:pPr>
            <a:r>
              <a:rPr lang="en-GB" sz="2000" b="1" i="1" dirty="0">
                <a:ea typeface="Times" pitchFamily="18" charset="0"/>
                <a:cs typeface="Times New Roman" pitchFamily="18" charset="0"/>
              </a:rPr>
              <a:t>  </a:t>
            </a:r>
            <a:r>
              <a:rPr lang="en-GB" sz="2400" b="1" i="1" dirty="0">
                <a:ea typeface="Times" pitchFamily="18" charset="0"/>
                <a:cs typeface="Times New Roman" pitchFamily="18" charset="0"/>
              </a:rPr>
              <a:t>“People need </a:t>
            </a:r>
            <a:r>
              <a:rPr lang="en-GB" sz="3200" b="1" i="1" dirty="0">
                <a:solidFill>
                  <a:srgbClr val="FFFF00"/>
                </a:solidFill>
                <a:ea typeface="Times" pitchFamily="18" charset="0"/>
                <a:cs typeface="Times New Roman" pitchFamily="18" charset="0"/>
              </a:rPr>
              <a:t>Information</a:t>
            </a:r>
            <a:r>
              <a:rPr lang="en-GB" sz="2000" b="1" i="1" dirty="0">
                <a:solidFill>
                  <a:schemeClr val="tx2">
                    <a:lumMod val="50000"/>
                  </a:schemeClr>
                </a:solidFill>
                <a:ea typeface="Times" pitchFamily="18" charset="0"/>
                <a:cs typeface="Times New Roman" pitchFamily="18" charset="0"/>
              </a:rPr>
              <a:t> </a:t>
            </a:r>
            <a:r>
              <a:rPr lang="en-GB" sz="2400" b="1" i="1" dirty="0">
                <a:solidFill>
                  <a:schemeClr val="bg1"/>
                </a:solidFill>
                <a:ea typeface="Times" pitchFamily="18" charset="0"/>
                <a:cs typeface="Times New Roman" pitchFamily="18" charset="0"/>
              </a:rPr>
              <a:t>a</a:t>
            </a:r>
            <a:r>
              <a:rPr lang="en-GB" sz="2400" b="1" i="1" dirty="0">
                <a:ea typeface="Times" pitchFamily="18" charset="0"/>
                <a:cs typeface="Times New Roman" pitchFamily="18" charset="0"/>
              </a:rPr>
              <a:t>s much as water, food, </a:t>
            </a:r>
            <a:br>
              <a:rPr lang="en-GB" sz="2400" b="1" i="1" dirty="0">
                <a:ea typeface="Times" pitchFamily="18" charset="0"/>
                <a:cs typeface="Times New Roman" pitchFamily="18" charset="0"/>
              </a:rPr>
            </a:br>
            <a:r>
              <a:rPr lang="en-GB" sz="2400" b="1" i="1" dirty="0">
                <a:ea typeface="Times" pitchFamily="18" charset="0"/>
                <a:cs typeface="Times New Roman" pitchFamily="18" charset="0"/>
              </a:rPr>
              <a:t>medicine or shelter. </a:t>
            </a:r>
          </a:p>
          <a:p>
            <a:pPr lvl="0">
              <a:lnSpc>
                <a:spcPct val="100000"/>
              </a:lnSpc>
            </a:pPr>
            <a:r>
              <a:rPr lang="en-GB" sz="3200" b="1" i="1" dirty="0">
                <a:solidFill>
                  <a:srgbClr val="FFFF00"/>
                </a:solidFill>
                <a:ea typeface="Times" pitchFamily="18" charset="0"/>
                <a:cs typeface="Times New Roman" pitchFamily="18" charset="0"/>
              </a:rPr>
              <a:t>Information</a:t>
            </a:r>
            <a:r>
              <a:rPr lang="en-GB" sz="2000" b="1" i="1" dirty="0">
                <a:ea typeface="Times" pitchFamily="18" charset="0"/>
                <a:cs typeface="Times New Roman" pitchFamily="18" charset="0"/>
              </a:rPr>
              <a:t> </a:t>
            </a:r>
            <a:r>
              <a:rPr lang="en-GB" sz="2400" b="1" i="1" dirty="0">
                <a:ea typeface="Times" pitchFamily="18" charset="0"/>
                <a:cs typeface="Times New Roman" pitchFamily="18" charset="0"/>
              </a:rPr>
              <a:t>can save lives, livelihoods and resources. </a:t>
            </a:r>
          </a:p>
          <a:p>
            <a:pPr lvl="0">
              <a:lnSpc>
                <a:spcPct val="100000"/>
              </a:lnSpc>
            </a:pPr>
            <a:r>
              <a:rPr lang="en-GB" sz="3200" b="1" i="1" dirty="0">
                <a:solidFill>
                  <a:srgbClr val="FFFF00"/>
                </a:solidFill>
                <a:ea typeface="Times" pitchFamily="18" charset="0"/>
                <a:cs typeface="Times New Roman" pitchFamily="18" charset="0"/>
              </a:rPr>
              <a:t>Information</a:t>
            </a:r>
            <a:r>
              <a:rPr lang="en-GB" sz="2000" b="1" i="1" dirty="0">
                <a:solidFill>
                  <a:srgbClr val="FFFF00"/>
                </a:solidFill>
                <a:ea typeface="Times" pitchFamily="18" charset="0"/>
                <a:cs typeface="Times New Roman" pitchFamily="18" charset="0"/>
              </a:rPr>
              <a:t> </a:t>
            </a:r>
            <a:r>
              <a:rPr lang="en-GB" sz="2400" b="1" i="1" dirty="0">
                <a:ea typeface="Times" pitchFamily="18" charset="0"/>
                <a:cs typeface="Times New Roman" pitchFamily="18" charset="0"/>
              </a:rPr>
              <a:t>bestows power.” </a:t>
            </a:r>
            <a:r>
              <a:rPr lang="en-GB" b="1" i="1" dirty="0">
                <a:solidFill>
                  <a:schemeClr val="tx1"/>
                </a:solidFill>
                <a:ea typeface="Times" pitchFamily="18" charset="0"/>
                <a:cs typeface="Times New Roman" pitchFamily="18" charset="0"/>
              </a:rPr>
              <a:t>–World Disasters Report 2005</a:t>
            </a:r>
            <a:endParaRPr lang="en-US" dirty="0">
              <a:solidFill>
                <a:schemeClr val="tx1"/>
              </a:solidFill>
            </a:endParaRPr>
          </a:p>
        </p:txBody>
      </p:sp>
    </p:spTree>
    <p:extLst>
      <p:ext uri="{BB962C8B-B14F-4D97-AF65-F5344CB8AC3E}">
        <p14:creationId xmlns:p14="http://schemas.microsoft.com/office/powerpoint/2010/main" val="33187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Syrian Refugees </a:t>
            </a:r>
            <a:r>
              <a:rPr lang="en-US" sz="2400" dirty="0"/>
              <a:t>– Sep. 2015</a:t>
            </a:r>
            <a:br>
              <a:rPr lang="en-US" sz="2400" dirty="0"/>
            </a:br>
            <a:r>
              <a:rPr lang="en-US" sz="3200" dirty="0"/>
              <a:t>Information to survive</a:t>
            </a:r>
          </a:p>
        </p:txBody>
      </p:sp>
      <p:pic>
        <p:nvPicPr>
          <p:cNvPr id="6" name="Picture 5"/>
          <p:cNvPicPr>
            <a:picLocks noChangeAspect="1"/>
          </p:cNvPicPr>
          <p:nvPr/>
        </p:nvPicPr>
        <p:blipFill>
          <a:blip r:embed="rId3"/>
          <a:stretch>
            <a:fillRect/>
          </a:stretch>
        </p:blipFill>
        <p:spPr>
          <a:xfrm>
            <a:off x="1222573" y="1556793"/>
            <a:ext cx="7381875" cy="4655344"/>
          </a:xfrm>
          <a:prstGeom prst="rect">
            <a:avLst/>
          </a:prstGeom>
        </p:spPr>
      </p:pic>
      <p:sp>
        <p:nvSpPr>
          <p:cNvPr id="7" name="TextBox 6"/>
          <p:cNvSpPr txBox="1"/>
          <p:nvPr/>
        </p:nvSpPr>
        <p:spPr>
          <a:xfrm>
            <a:off x="593030" y="6244361"/>
            <a:ext cx="8640960" cy="646331"/>
          </a:xfrm>
          <a:prstGeom prst="rect">
            <a:avLst/>
          </a:prstGeom>
          <a:noFill/>
        </p:spPr>
        <p:txBody>
          <a:bodyPr wrap="square" rtlCol="0">
            <a:spAutoFit/>
          </a:bodyPr>
          <a:lstStyle/>
          <a:p>
            <a:r>
              <a:rPr lang="en-US" dirty="0"/>
              <a:t>“Refugees from Syria use smartphones to connect with relatives back home as they wait outside a government office in Berlin last month.” --Carsten </a:t>
            </a:r>
            <a:r>
              <a:rPr lang="en-US" dirty="0" err="1"/>
              <a:t>Koall</a:t>
            </a:r>
            <a:r>
              <a:rPr lang="en-US" dirty="0"/>
              <a:t>/Getty</a:t>
            </a:r>
          </a:p>
        </p:txBody>
      </p:sp>
    </p:spTree>
    <p:extLst>
      <p:ext uri="{BB962C8B-B14F-4D97-AF65-F5344CB8AC3E}">
        <p14:creationId xmlns:p14="http://schemas.microsoft.com/office/powerpoint/2010/main" val="5012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91672" cy="1143000"/>
          </a:xfrm>
        </p:spPr>
        <p:txBody>
          <a:bodyPr/>
          <a:lstStyle/>
          <a:p>
            <a:r>
              <a:rPr lang="en-US" dirty="0"/>
              <a:t>Three ICT Things Different in Syrian DR</a:t>
            </a:r>
          </a:p>
        </p:txBody>
      </p:sp>
      <p:sp>
        <p:nvSpPr>
          <p:cNvPr id="3" name="Content Placeholder 2"/>
          <p:cNvSpPr>
            <a:spLocks noGrp="1"/>
          </p:cNvSpPr>
          <p:nvPr>
            <p:ph idx="1"/>
          </p:nvPr>
        </p:nvSpPr>
        <p:spPr>
          <a:xfrm>
            <a:off x="827584" y="2262336"/>
            <a:ext cx="7859216" cy="4191000"/>
          </a:xfrm>
        </p:spPr>
        <p:txBody>
          <a:bodyPr/>
          <a:lstStyle/>
          <a:p>
            <a:pPr marL="457200" indent="-457200">
              <a:spcBef>
                <a:spcPts val="0"/>
              </a:spcBef>
              <a:spcAft>
                <a:spcPts val="1200"/>
              </a:spcAft>
              <a:buFont typeface="+mj-lt"/>
              <a:buAutoNum type="arabicPeriod"/>
            </a:pPr>
            <a:r>
              <a:rPr lang="en-US" sz="2800" dirty="0"/>
              <a:t>Beneficiaries led in technology </a:t>
            </a:r>
            <a:r>
              <a:rPr lang="en-US" dirty="0"/>
              <a:t>(70% of youth have smartphones)</a:t>
            </a:r>
            <a:endParaRPr lang="en-US" sz="2800" dirty="0"/>
          </a:p>
          <a:p>
            <a:pPr marL="514350" indent="-514350">
              <a:spcBef>
                <a:spcPts val="0"/>
              </a:spcBef>
              <a:spcAft>
                <a:spcPts val="1200"/>
              </a:spcAft>
              <a:buFont typeface="+mj-lt"/>
              <a:buAutoNum type="arabicPeriod"/>
            </a:pPr>
            <a:r>
              <a:rPr lang="en-US" sz="2800" dirty="0"/>
              <a:t>Top questions were about information </a:t>
            </a:r>
            <a:r>
              <a:rPr lang="en-US" dirty="0"/>
              <a:t>(next slide)</a:t>
            </a:r>
            <a:endParaRPr lang="en-US" sz="2800" dirty="0"/>
          </a:p>
          <a:p>
            <a:pPr marL="514350" indent="-514350">
              <a:spcBef>
                <a:spcPts val="0"/>
              </a:spcBef>
              <a:spcAft>
                <a:spcPts val="1200"/>
              </a:spcAft>
              <a:buFont typeface="+mj-lt"/>
              <a:buAutoNum type="arabicPeriod"/>
            </a:pPr>
            <a:r>
              <a:rPr lang="en-US" sz="2800" dirty="0"/>
              <a:t>Lack of coordination among receiving countries </a:t>
            </a:r>
            <a:r>
              <a:rPr lang="en-US" dirty="0"/>
              <a:t>(getting better)</a:t>
            </a:r>
            <a:endParaRPr lang="en-US" sz="2800" dirty="0"/>
          </a:p>
        </p:txBody>
      </p:sp>
      <p:sp>
        <p:nvSpPr>
          <p:cNvPr id="4" name="Slide Number Placeholder 2"/>
          <p:cNvSpPr txBox="1">
            <a:spLocks/>
          </p:cNvSpPr>
          <p:nvPr/>
        </p:nvSpPr>
        <p:spPr>
          <a:xfrm>
            <a:off x="7596336" y="6337126"/>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913688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 Questions of Refugees in Greece</a:t>
            </a:r>
          </a:p>
        </p:txBody>
      </p:sp>
      <p:sp>
        <p:nvSpPr>
          <p:cNvPr id="6" name="Content Placeholder 5"/>
          <p:cNvSpPr>
            <a:spLocks noGrp="1"/>
          </p:cNvSpPr>
          <p:nvPr>
            <p:ph idx="1"/>
          </p:nvPr>
        </p:nvSpPr>
        <p:spPr>
          <a:xfrm>
            <a:off x="611560" y="1676400"/>
            <a:ext cx="8075240" cy="4488904"/>
          </a:xfrm>
        </p:spPr>
        <p:txBody>
          <a:bodyPr/>
          <a:lstStyle/>
          <a:p>
            <a:pPr marL="457200" indent="-457200">
              <a:buFont typeface="+mj-lt"/>
              <a:buAutoNum type="arabicPeriod"/>
            </a:pPr>
            <a:r>
              <a:rPr lang="en-US" sz="2400" dirty="0"/>
              <a:t>Where am I?</a:t>
            </a:r>
          </a:p>
          <a:p>
            <a:pPr marL="457200" indent="-457200">
              <a:buFont typeface="+mj-lt"/>
              <a:buAutoNum type="arabicPeriod"/>
            </a:pPr>
            <a:r>
              <a:rPr lang="en-US" sz="2400" dirty="0">
                <a:solidFill>
                  <a:srgbClr val="FF0000"/>
                </a:solidFill>
              </a:rPr>
              <a:t>Do you have WiFi?</a:t>
            </a:r>
          </a:p>
          <a:p>
            <a:pPr marL="457200" indent="-457200">
              <a:buFont typeface="+mj-lt"/>
              <a:buAutoNum type="arabicPeriod"/>
            </a:pPr>
            <a:r>
              <a:rPr lang="en-US" sz="2400" dirty="0"/>
              <a:t>Where can I buy food and water?</a:t>
            </a:r>
          </a:p>
          <a:p>
            <a:pPr marL="457200" indent="-457200">
              <a:buFont typeface="+mj-lt"/>
              <a:buAutoNum type="arabicPeriod"/>
            </a:pPr>
            <a:r>
              <a:rPr lang="en-US" sz="2400" dirty="0"/>
              <a:t>Where can I breastfeed my baby?</a:t>
            </a:r>
          </a:p>
          <a:p>
            <a:pPr marL="457200" indent="-457200">
              <a:buFont typeface="+mj-lt"/>
              <a:buAutoNum type="arabicPeriod"/>
            </a:pPr>
            <a:r>
              <a:rPr lang="en-US" sz="2400" dirty="0"/>
              <a:t>Where is the bus to Germany?</a:t>
            </a:r>
          </a:p>
          <a:p>
            <a:pPr marL="457200" indent="-457200">
              <a:buFont typeface="+mj-lt"/>
              <a:buAutoNum type="arabicPeriod"/>
            </a:pPr>
            <a:r>
              <a:rPr lang="en-US" sz="2400" dirty="0"/>
              <a:t>Can I take a taxi?</a:t>
            </a:r>
          </a:p>
          <a:p>
            <a:pPr marL="457200" indent="-457200">
              <a:buFont typeface="+mj-lt"/>
              <a:buAutoNum type="arabicPeriod"/>
            </a:pPr>
            <a:r>
              <a:rPr lang="en-US" sz="2400" dirty="0"/>
              <a:t>How do I register?</a:t>
            </a:r>
          </a:p>
          <a:p>
            <a:pPr marL="457200" indent="-457200">
              <a:buFont typeface="+mj-lt"/>
              <a:buAutoNum type="arabicPeriod"/>
            </a:pPr>
            <a:r>
              <a:rPr lang="en-US" sz="2400" dirty="0"/>
              <a:t>Why am I being fingerprinted?</a:t>
            </a:r>
          </a:p>
          <a:p>
            <a:pPr marL="457200" indent="-457200">
              <a:buFont typeface="+mj-lt"/>
              <a:buAutoNum type="arabicPeriod"/>
            </a:pPr>
            <a:r>
              <a:rPr lang="en-US" sz="2400" dirty="0"/>
              <a:t>How long must I stay here before I can leave?</a:t>
            </a:r>
          </a:p>
          <a:p>
            <a:pPr marL="457200" indent="-457200">
              <a:buFont typeface="+mj-lt"/>
              <a:buAutoNum type="arabicPeriod"/>
            </a:pPr>
            <a:r>
              <a:rPr lang="en-US" sz="2400" dirty="0"/>
              <a:t>Where can I change money?</a:t>
            </a:r>
          </a:p>
          <a:p>
            <a:endParaRPr lang="en-US" dirty="0"/>
          </a:p>
          <a:p>
            <a:r>
              <a:rPr lang="en-US" b="0" i="1" dirty="0"/>
              <a:t>--Tyler Jump (IRC), Huffington Post, 29-Oct-2015</a:t>
            </a:r>
          </a:p>
          <a:p>
            <a:endParaRPr lang="en-US" dirty="0"/>
          </a:p>
        </p:txBody>
      </p:sp>
      <p:sp>
        <p:nvSpPr>
          <p:cNvPr id="4" name="Slide Number Placeholder 2"/>
          <p:cNvSpPr txBox="1">
            <a:spLocks/>
          </p:cNvSpPr>
          <p:nvPr/>
        </p:nvSpPr>
        <p:spPr>
          <a:xfrm>
            <a:off x="7668344" y="6337126"/>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854378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a:t>Phases of a Disaster Response</a:t>
            </a:r>
            <a:endParaRPr lang="en-GB" sz="3200" dirty="0"/>
          </a:p>
        </p:txBody>
      </p:sp>
      <p:graphicFrame>
        <p:nvGraphicFramePr>
          <p:cNvPr id="9" name="Content Placeholder 8"/>
          <p:cNvGraphicFramePr>
            <a:graphicFrameLocks noGrp="1"/>
          </p:cNvGraphicFramePr>
          <p:nvPr>
            <p:ph idx="4294967295"/>
            <p:extLst/>
          </p:nvPr>
        </p:nvGraphicFramePr>
        <p:xfrm>
          <a:off x="186308" y="1610127"/>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214669" y="2590800"/>
            <a:ext cx="1005403" cy="369332"/>
          </a:xfrm>
          <a:prstGeom prst="rect">
            <a:avLst/>
          </a:prstGeom>
          <a:noFill/>
        </p:spPr>
        <p:txBody>
          <a:bodyPr wrap="none" rtlCol="0">
            <a:spAutoFit/>
          </a:bodyPr>
          <a:lstStyle/>
          <a:p>
            <a:r>
              <a:rPr lang="en-US" b="1" dirty="0"/>
              <a:t>Stage 0</a:t>
            </a:r>
            <a:endParaRPr lang="en-GB" b="1" dirty="0"/>
          </a:p>
        </p:txBody>
      </p:sp>
      <p:sp>
        <p:nvSpPr>
          <p:cNvPr id="11" name="TextBox 10"/>
          <p:cNvSpPr txBox="1"/>
          <p:nvPr/>
        </p:nvSpPr>
        <p:spPr>
          <a:xfrm>
            <a:off x="7164288" y="4067780"/>
            <a:ext cx="1005403" cy="369332"/>
          </a:xfrm>
          <a:prstGeom prst="rect">
            <a:avLst/>
          </a:prstGeom>
          <a:noFill/>
        </p:spPr>
        <p:txBody>
          <a:bodyPr wrap="none" rtlCol="0">
            <a:spAutoFit/>
          </a:bodyPr>
          <a:lstStyle/>
          <a:p>
            <a:r>
              <a:rPr lang="en-US" b="1" dirty="0"/>
              <a:t>Stage 1</a:t>
            </a:r>
            <a:endParaRPr lang="en-GB" b="1" dirty="0"/>
          </a:p>
        </p:txBody>
      </p:sp>
      <p:sp>
        <p:nvSpPr>
          <p:cNvPr id="12" name="TextBox 11"/>
          <p:cNvSpPr txBox="1"/>
          <p:nvPr/>
        </p:nvSpPr>
        <p:spPr>
          <a:xfrm>
            <a:off x="5870853" y="6228020"/>
            <a:ext cx="1005403" cy="369332"/>
          </a:xfrm>
          <a:prstGeom prst="rect">
            <a:avLst/>
          </a:prstGeom>
          <a:noFill/>
        </p:spPr>
        <p:txBody>
          <a:bodyPr wrap="none" rtlCol="0">
            <a:spAutoFit/>
          </a:bodyPr>
          <a:lstStyle/>
          <a:p>
            <a:r>
              <a:rPr lang="en-US" b="1" dirty="0"/>
              <a:t>Stage 2</a:t>
            </a:r>
            <a:endParaRPr lang="en-GB" b="1" dirty="0"/>
          </a:p>
        </p:txBody>
      </p:sp>
      <p:sp>
        <p:nvSpPr>
          <p:cNvPr id="13" name="TextBox 12"/>
          <p:cNvSpPr txBox="1"/>
          <p:nvPr/>
        </p:nvSpPr>
        <p:spPr>
          <a:xfrm>
            <a:off x="1763688" y="6107668"/>
            <a:ext cx="1005403" cy="369332"/>
          </a:xfrm>
          <a:prstGeom prst="rect">
            <a:avLst/>
          </a:prstGeom>
          <a:noFill/>
        </p:spPr>
        <p:txBody>
          <a:bodyPr wrap="none" rtlCol="0">
            <a:spAutoFit/>
          </a:bodyPr>
          <a:lstStyle/>
          <a:p>
            <a:r>
              <a:rPr lang="en-US" b="1" dirty="0"/>
              <a:t>Stage 3</a:t>
            </a:r>
            <a:endParaRPr lang="en-GB" b="1" dirty="0"/>
          </a:p>
        </p:txBody>
      </p:sp>
      <p:sp>
        <p:nvSpPr>
          <p:cNvPr id="14" name="TextBox 13"/>
          <p:cNvSpPr txBox="1"/>
          <p:nvPr/>
        </p:nvSpPr>
        <p:spPr>
          <a:xfrm>
            <a:off x="755576" y="4139788"/>
            <a:ext cx="1005403" cy="369332"/>
          </a:xfrm>
          <a:prstGeom prst="rect">
            <a:avLst/>
          </a:prstGeom>
          <a:noFill/>
        </p:spPr>
        <p:txBody>
          <a:bodyPr wrap="none" rtlCol="0">
            <a:spAutoFit/>
          </a:bodyPr>
          <a:lstStyle/>
          <a:p>
            <a:r>
              <a:rPr lang="en-US" b="1" dirty="0"/>
              <a:t>Stage 4</a:t>
            </a:r>
            <a:endParaRPr lang="en-GB" b="1" dirty="0"/>
          </a:p>
        </p:txBody>
      </p:sp>
      <p:sp>
        <p:nvSpPr>
          <p:cNvPr id="1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pPr algn="r"/>
              <a:t>18</a:t>
            </a:fld>
            <a:endParaRPr lang="en-US" sz="1400" dirty="0"/>
          </a:p>
        </p:txBody>
      </p:sp>
    </p:spTree>
    <p:extLst>
      <p:ext uri="{BB962C8B-B14F-4D97-AF65-F5344CB8AC3E}">
        <p14:creationId xmlns:p14="http://schemas.microsoft.com/office/powerpoint/2010/main" val="297527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b="1" dirty="0"/>
              <a:t>This is Changing…</a:t>
            </a:r>
            <a:endParaRPr lang="en-GB" sz="3200" dirty="0"/>
          </a:p>
        </p:txBody>
      </p:sp>
      <p:graphicFrame>
        <p:nvGraphicFramePr>
          <p:cNvPr id="9" name="Content Placeholder 8"/>
          <p:cNvGraphicFramePr>
            <a:graphicFrameLocks noGrp="1"/>
          </p:cNvGraphicFramePr>
          <p:nvPr>
            <p:ph idx="4294967295"/>
            <p:extLst/>
          </p:nvPr>
        </p:nvGraphicFramePr>
        <p:xfrm>
          <a:off x="186308" y="1610127"/>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214669" y="2590800"/>
            <a:ext cx="1005403" cy="369332"/>
          </a:xfrm>
          <a:prstGeom prst="rect">
            <a:avLst/>
          </a:prstGeom>
          <a:noFill/>
        </p:spPr>
        <p:txBody>
          <a:bodyPr wrap="none" rtlCol="0">
            <a:spAutoFit/>
          </a:bodyPr>
          <a:lstStyle/>
          <a:p>
            <a:r>
              <a:rPr lang="en-US" b="1" dirty="0"/>
              <a:t>Stage 0</a:t>
            </a:r>
            <a:endParaRPr lang="en-GB" b="1" dirty="0"/>
          </a:p>
        </p:txBody>
      </p:sp>
      <p:sp>
        <p:nvSpPr>
          <p:cNvPr id="11" name="TextBox 10"/>
          <p:cNvSpPr txBox="1"/>
          <p:nvPr/>
        </p:nvSpPr>
        <p:spPr>
          <a:xfrm>
            <a:off x="7164288" y="4067780"/>
            <a:ext cx="1005403" cy="369332"/>
          </a:xfrm>
          <a:prstGeom prst="rect">
            <a:avLst/>
          </a:prstGeom>
          <a:noFill/>
        </p:spPr>
        <p:txBody>
          <a:bodyPr wrap="none" rtlCol="0">
            <a:spAutoFit/>
          </a:bodyPr>
          <a:lstStyle/>
          <a:p>
            <a:r>
              <a:rPr lang="en-US" b="1" dirty="0"/>
              <a:t>Stage 1</a:t>
            </a:r>
            <a:endParaRPr lang="en-GB" b="1" dirty="0"/>
          </a:p>
        </p:txBody>
      </p:sp>
      <p:sp>
        <p:nvSpPr>
          <p:cNvPr id="12" name="TextBox 11"/>
          <p:cNvSpPr txBox="1"/>
          <p:nvPr/>
        </p:nvSpPr>
        <p:spPr>
          <a:xfrm>
            <a:off x="5870853" y="6228020"/>
            <a:ext cx="1005403" cy="369332"/>
          </a:xfrm>
          <a:prstGeom prst="rect">
            <a:avLst/>
          </a:prstGeom>
          <a:noFill/>
        </p:spPr>
        <p:txBody>
          <a:bodyPr wrap="none" rtlCol="0">
            <a:spAutoFit/>
          </a:bodyPr>
          <a:lstStyle/>
          <a:p>
            <a:r>
              <a:rPr lang="en-US" b="1" dirty="0"/>
              <a:t>Stage 2</a:t>
            </a:r>
            <a:endParaRPr lang="en-GB" b="1" dirty="0"/>
          </a:p>
        </p:txBody>
      </p:sp>
      <p:sp>
        <p:nvSpPr>
          <p:cNvPr id="13" name="TextBox 12"/>
          <p:cNvSpPr txBox="1"/>
          <p:nvPr/>
        </p:nvSpPr>
        <p:spPr>
          <a:xfrm>
            <a:off x="1763688" y="6107668"/>
            <a:ext cx="1005403" cy="369332"/>
          </a:xfrm>
          <a:prstGeom prst="rect">
            <a:avLst/>
          </a:prstGeom>
          <a:noFill/>
        </p:spPr>
        <p:txBody>
          <a:bodyPr wrap="none" rtlCol="0">
            <a:spAutoFit/>
          </a:bodyPr>
          <a:lstStyle/>
          <a:p>
            <a:r>
              <a:rPr lang="en-US" b="1" dirty="0"/>
              <a:t>Stage 3</a:t>
            </a:r>
            <a:endParaRPr lang="en-GB" b="1" dirty="0"/>
          </a:p>
        </p:txBody>
      </p:sp>
      <p:sp>
        <p:nvSpPr>
          <p:cNvPr id="14" name="TextBox 13"/>
          <p:cNvSpPr txBox="1"/>
          <p:nvPr/>
        </p:nvSpPr>
        <p:spPr>
          <a:xfrm>
            <a:off x="755576" y="4139788"/>
            <a:ext cx="1005403" cy="369332"/>
          </a:xfrm>
          <a:prstGeom prst="rect">
            <a:avLst/>
          </a:prstGeom>
          <a:noFill/>
        </p:spPr>
        <p:txBody>
          <a:bodyPr wrap="none" rtlCol="0">
            <a:spAutoFit/>
          </a:bodyPr>
          <a:lstStyle/>
          <a:p>
            <a:r>
              <a:rPr lang="en-US" b="1" dirty="0"/>
              <a:t>Stage 4</a:t>
            </a:r>
            <a:endParaRPr lang="en-GB" b="1" dirty="0"/>
          </a:p>
        </p:txBody>
      </p:sp>
      <p:sp>
        <p:nvSpPr>
          <p:cNvPr id="15"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pPr algn="r"/>
              <a:t>19</a:t>
            </a:fld>
            <a:endParaRPr lang="en-US" sz="1400" dirty="0"/>
          </a:p>
        </p:txBody>
      </p:sp>
      <p:sp>
        <p:nvSpPr>
          <p:cNvPr id="2" name="Oval 1"/>
          <p:cNvSpPr/>
          <p:nvPr/>
        </p:nvSpPr>
        <p:spPr>
          <a:xfrm>
            <a:off x="3493943" y="3501008"/>
            <a:ext cx="2230185"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Citizens</a:t>
            </a:r>
          </a:p>
          <a:p>
            <a:pPr algn="ctr"/>
            <a:r>
              <a:rPr lang="en-US" sz="2000" b="1" dirty="0"/>
              <a:t>Beneficiaries</a:t>
            </a:r>
          </a:p>
          <a:p>
            <a:pPr algn="ctr"/>
            <a:r>
              <a:rPr lang="en-US" sz="2000" b="1" dirty="0"/>
              <a:t>Volunteers</a:t>
            </a:r>
          </a:p>
          <a:p>
            <a:pPr algn="ctr"/>
            <a:r>
              <a:rPr lang="en-US" sz="2000" b="1" dirty="0"/>
              <a:t>Corp’s</a:t>
            </a:r>
          </a:p>
        </p:txBody>
      </p:sp>
      <p:sp>
        <p:nvSpPr>
          <p:cNvPr id="3" name="Right Arrow 2"/>
          <p:cNvSpPr/>
          <p:nvPr/>
        </p:nvSpPr>
        <p:spPr>
          <a:xfrm rot="16200000">
            <a:off x="4480227" y="2960132"/>
            <a:ext cx="362749" cy="396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653272">
            <a:off x="5562411" y="4651400"/>
            <a:ext cx="362749" cy="396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20201893">
            <a:off x="5801735" y="3466375"/>
            <a:ext cx="362749" cy="396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7819519">
            <a:off x="3329885" y="4620067"/>
            <a:ext cx="362749" cy="396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1939702">
            <a:off x="3042534" y="3477230"/>
            <a:ext cx="362749" cy="3968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33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Brief Introduction</a:t>
            </a:r>
            <a:endParaRPr lang="en-GB" sz="3200" dirty="0"/>
          </a:p>
        </p:txBody>
      </p:sp>
      <p:sp>
        <p:nvSpPr>
          <p:cNvPr id="3" name="Content Placeholder 2"/>
          <p:cNvSpPr>
            <a:spLocks noGrp="1"/>
          </p:cNvSpPr>
          <p:nvPr>
            <p:ph idx="1"/>
          </p:nvPr>
        </p:nvSpPr>
        <p:spPr>
          <a:xfrm>
            <a:off x="251520" y="1772816"/>
            <a:ext cx="4608512" cy="4608512"/>
          </a:xfrm>
        </p:spPr>
        <p:txBody>
          <a:bodyPr/>
          <a:lstStyle/>
          <a:p>
            <a:pPr>
              <a:buFont typeface="Wingdings" pitchFamily="2" charset="2"/>
              <a:buChar char="Ø"/>
            </a:pPr>
            <a:r>
              <a:rPr lang="en-US" sz="2400" dirty="0"/>
              <a:t>13 Years on Wall Street</a:t>
            </a:r>
          </a:p>
          <a:p>
            <a:pPr>
              <a:buFont typeface="Wingdings" pitchFamily="2" charset="2"/>
              <a:buChar char="Ø"/>
            </a:pPr>
            <a:r>
              <a:rPr lang="en-US" sz="2400" dirty="0"/>
              <a:t>10 Years in management consulting</a:t>
            </a:r>
          </a:p>
          <a:p>
            <a:pPr>
              <a:buFont typeface="Wingdings" pitchFamily="2" charset="2"/>
              <a:buChar char="Ø"/>
            </a:pPr>
            <a:r>
              <a:rPr lang="en-US" sz="2400" dirty="0"/>
              <a:t>17 years in NGOs</a:t>
            </a:r>
          </a:p>
          <a:p>
            <a:pPr>
              <a:buFont typeface="Wingdings" pitchFamily="2" charset="2"/>
              <a:buChar char="Ø"/>
            </a:pPr>
            <a:r>
              <a:rPr lang="en-US" sz="2400" dirty="0"/>
              <a:t>Former Global CIO at IFRC</a:t>
            </a:r>
          </a:p>
          <a:p>
            <a:pPr>
              <a:buFont typeface="Wingdings" pitchFamily="2" charset="2"/>
              <a:buChar char="Ø"/>
            </a:pPr>
            <a:r>
              <a:rPr lang="en-US" sz="2400" dirty="0"/>
              <a:t>Former CIO at STC/US &amp; UK</a:t>
            </a:r>
          </a:p>
          <a:p>
            <a:pPr>
              <a:buFont typeface="Wingdings" pitchFamily="2" charset="2"/>
              <a:buChar char="Ø"/>
            </a:pPr>
            <a:r>
              <a:rPr lang="en-US" sz="2400" dirty="0"/>
              <a:t>Co-founder and former Chairman of NetHope.org</a:t>
            </a:r>
          </a:p>
          <a:p>
            <a:pPr>
              <a:buFont typeface="Wingdings" pitchFamily="2" charset="2"/>
              <a:buChar char="Ø"/>
            </a:pPr>
            <a:r>
              <a:rPr lang="en-US" sz="2400" dirty="0"/>
              <a:t>More on LinkedIn, Google and </a:t>
            </a:r>
            <a:r>
              <a:rPr lang="en-US" sz="2400" dirty="0">
                <a:hlinkClick r:id="rId3"/>
              </a:rPr>
              <a:t>www.eghapp.com</a:t>
            </a:r>
            <a:r>
              <a:rPr lang="en-US" sz="2400" dirty="0"/>
              <a:t> </a:t>
            </a:r>
          </a:p>
          <a:p>
            <a:pPr marL="0" indent="0" algn="ctr"/>
            <a:r>
              <a:rPr lang="en-US" sz="2800" dirty="0">
                <a:solidFill>
                  <a:srgbClr val="FF0000"/>
                </a:solidFill>
              </a:rPr>
              <a:t>Connect!</a:t>
            </a:r>
          </a:p>
          <a:p>
            <a:pPr lvl="1">
              <a:buNone/>
            </a:pPr>
            <a:r>
              <a:rPr lang="en-US" i="1" dirty="0"/>
              <a:t> </a:t>
            </a:r>
            <a:endParaRPr lang="en-GB" i="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620" y="1906401"/>
            <a:ext cx="3962876" cy="3538823"/>
          </a:xfrm>
          <a:prstGeom prst="rect">
            <a:avLst/>
          </a:prstGeom>
        </p:spPr>
      </p:pic>
    </p:spTree>
    <p:extLst>
      <p:ext uri="{BB962C8B-B14F-4D97-AF65-F5344CB8AC3E}">
        <p14:creationId xmlns:p14="http://schemas.microsoft.com/office/powerpoint/2010/main" val="3962064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sz="3200" b="1" dirty="0"/>
              <a:t>Timeline of a Disaster Response</a:t>
            </a:r>
          </a:p>
        </p:txBody>
      </p:sp>
      <p:sp>
        <p:nvSpPr>
          <p:cNvPr id="707587" name="Rectangle 3"/>
          <p:cNvSpPr>
            <a:spLocks noGrp="1" noChangeArrowheads="1"/>
          </p:cNvSpPr>
          <p:nvPr>
            <p:ph sz="half" idx="1"/>
          </p:nvPr>
        </p:nvSpPr>
        <p:spPr/>
        <p:txBody>
          <a:bodyPr/>
          <a:lstStyle/>
          <a:p>
            <a:pPr marL="342900" indent="-342900">
              <a:buFont typeface="Wingdings" panose="05000000000000000000" pitchFamily="2" charset="2"/>
              <a:buChar char="Ø"/>
            </a:pPr>
            <a:r>
              <a:rPr lang="en-US" sz="2400" u="sng" dirty="0"/>
              <a:t>Stage 0:</a:t>
            </a:r>
            <a:r>
              <a:rPr lang="en-US" sz="2400" dirty="0"/>
              <a:t> Preparedness</a:t>
            </a:r>
          </a:p>
          <a:p>
            <a:pPr lvl="1"/>
            <a:r>
              <a:rPr lang="en-US" sz="1800" i="1" dirty="0"/>
              <a:t>Example: Typhoon preparedness in Bangladesh</a:t>
            </a:r>
          </a:p>
          <a:p>
            <a:pPr lvl="1"/>
            <a:r>
              <a:rPr lang="en-US" sz="1800" dirty="0">
                <a:solidFill>
                  <a:srgbClr val="FF0000"/>
                </a:solidFill>
              </a:rPr>
              <a:t>This is the best investment (5:1)</a:t>
            </a:r>
          </a:p>
          <a:p>
            <a:pPr marL="342900" indent="-342900">
              <a:buFont typeface="Wingdings" panose="05000000000000000000" pitchFamily="2" charset="2"/>
              <a:buChar char="Ø"/>
            </a:pPr>
            <a:r>
              <a:rPr lang="en-US" sz="2400" u="sng" dirty="0"/>
              <a:t>Stage 1:</a:t>
            </a:r>
            <a:r>
              <a:rPr lang="en-US" sz="2400" dirty="0"/>
              <a:t> Within hours of disaster striking</a:t>
            </a:r>
          </a:p>
          <a:p>
            <a:pPr lvl="1"/>
            <a:r>
              <a:rPr lang="en-US" sz="1800" i="1" dirty="0"/>
              <a:t>Example: CRS in sectarian fighting in eastern Congo</a:t>
            </a:r>
            <a:r>
              <a:rPr lang="en-US" sz="1800" dirty="0"/>
              <a:t>  </a:t>
            </a:r>
          </a:p>
          <a:p>
            <a:pPr lvl="1"/>
            <a:r>
              <a:rPr lang="en-US" sz="1800" dirty="0">
                <a:solidFill>
                  <a:srgbClr val="FF0000"/>
                </a:solidFill>
              </a:rPr>
              <a:t>This is the Highly Individual, </a:t>
            </a:r>
            <a:r>
              <a:rPr lang="en-US" sz="1800" dirty="0">
                <a:solidFill>
                  <a:srgbClr val="00B050"/>
                </a:solidFill>
              </a:rPr>
              <a:t>Highly Mobile ICT stage</a:t>
            </a:r>
          </a:p>
          <a:p>
            <a:pPr marL="342900" indent="-342900">
              <a:buFont typeface="Wingdings" panose="05000000000000000000" pitchFamily="2" charset="2"/>
              <a:buChar char="Ø"/>
            </a:pPr>
            <a:r>
              <a:rPr lang="en-US" sz="2400" u="sng" dirty="0"/>
              <a:t>Stage 2: </a:t>
            </a:r>
            <a:r>
              <a:rPr lang="en-US" sz="2400" dirty="0"/>
              <a:t>Within two weeks of disaster striking</a:t>
            </a:r>
            <a:endParaRPr lang="en-US" sz="2000" dirty="0">
              <a:solidFill>
                <a:srgbClr val="FF0000"/>
              </a:solidFill>
            </a:endParaRPr>
          </a:p>
          <a:p>
            <a:pPr lvl="1"/>
            <a:r>
              <a:rPr lang="en-US" sz="2000" i="1" dirty="0"/>
              <a:t>Example: Relief International in Bam, Iran earthquake </a:t>
            </a:r>
            <a:endParaRPr lang="en-US" sz="2000" dirty="0"/>
          </a:p>
          <a:p>
            <a:pPr lvl="1">
              <a:buNone/>
            </a:pPr>
            <a:endParaRPr lang="en-US" sz="1800" dirty="0"/>
          </a:p>
        </p:txBody>
      </p:sp>
      <p:sp>
        <p:nvSpPr>
          <p:cNvPr id="5" name="Content Placeholder 4"/>
          <p:cNvSpPr>
            <a:spLocks noGrp="1"/>
          </p:cNvSpPr>
          <p:nvPr>
            <p:ph sz="half" idx="2"/>
          </p:nvPr>
        </p:nvSpPr>
        <p:spPr/>
        <p:txBody>
          <a:bodyPr/>
          <a:lstStyle/>
          <a:p>
            <a:pPr marL="273050" lvl="1" indent="-273050"/>
            <a:r>
              <a:rPr lang="en-US" sz="1800" dirty="0">
                <a:solidFill>
                  <a:srgbClr val="FF0000"/>
                </a:solidFill>
              </a:rPr>
              <a:t>Small Group, </a:t>
            </a:r>
            <a:br>
              <a:rPr lang="en-US" sz="1800" dirty="0">
                <a:solidFill>
                  <a:srgbClr val="FF0000"/>
                </a:solidFill>
              </a:rPr>
            </a:br>
            <a:r>
              <a:rPr lang="en-US" sz="1800" dirty="0">
                <a:solidFill>
                  <a:srgbClr val="00B050"/>
                </a:solidFill>
              </a:rPr>
              <a:t>Mobile/Temporary ICT stage</a:t>
            </a:r>
          </a:p>
          <a:p>
            <a:pPr marL="342900" indent="-342900">
              <a:buFont typeface="Wingdings" panose="05000000000000000000" pitchFamily="2" charset="2"/>
              <a:buChar char="Ø"/>
            </a:pPr>
            <a:r>
              <a:rPr lang="en-US" sz="2400" u="sng" dirty="0"/>
              <a:t>Stage 3</a:t>
            </a:r>
            <a:r>
              <a:rPr lang="en-US" sz="2400" dirty="0"/>
              <a:t>  – From one-six months following a disaster striking to multi-year.</a:t>
            </a:r>
          </a:p>
          <a:p>
            <a:pPr lvl="1"/>
            <a:r>
              <a:rPr lang="en-US" sz="1800" dirty="0">
                <a:solidFill>
                  <a:srgbClr val="FF0000"/>
                </a:solidFill>
              </a:rPr>
              <a:t>Large Group,</a:t>
            </a:r>
            <a:br>
              <a:rPr lang="en-US" sz="1800" dirty="0">
                <a:solidFill>
                  <a:srgbClr val="FF0000"/>
                </a:solidFill>
              </a:rPr>
            </a:br>
            <a:r>
              <a:rPr lang="en-US" sz="1800" dirty="0">
                <a:solidFill>
                  <a:srgbClr val="00B050"/>
                </a:solidFill>
              </a:rPr>
              <a:t>Permanent ICT stage</a:t>
            </a:r>
          </a:p>
          <a:p>
            <a:pPr marL="342900" indent="-342900">
              <a:buFont typeface="Wingdings" panose="05000000000000000000" pitchFamily="2" charset="2"/>
              <a:buChar char="Ø"/>
            </a:pPr>
            <a:r>
              <a:rPr lang="en-US" sz="2400" u="sng" dirty="0"/>
              <a:t>Stage 4</a:t>
            </a:r>
            <a:r>
              <a:rPr lang="en-US" sz="2400" dirty="0"/>
              <a:t>  – Learning </a:t>
            </a:r>
          </a:p>
          <a:p>
            <a:pPr lvl="1"/>
            <a:r>
              <a:rPr lang="en-US" sz="2000" i="1" dirty="0"/>
              <a:t>Example: NetHope members in Pakistan earthquake response </a:t>
            </a:r>
          </a:p>
          <a:p>
            <a:pPr lvl="1"/>
            <a:r>
              <a:rPr lang="en-US" sz="1800" dirty="0">
                <a:solidFill>
                  <a:srgbClr val="FF0000"/>
                </a:solidFill>
              </a:rPr>
              <a:t>Don’t waste mistakes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724417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Bangladesh Cyclone Fatalities</a:t>
            </a:r>
          </a:p>
        </p:txBody>
      </p:sp>
      <p:graphicFrame>
        <p:nvGraphicFramePr>
          <p:cNvPr id="5" name="Content Placeholder 4"/>
          <p:cNvGraphicFramePr>
            <a:graphicFrameLocks noGrp="1"/>
          </p:cNvGraphicFramePr>
          <p:nvPr>
            <p:ph idx="4294967295"/>
            <p:extLst/>
          </p:nvPr>
        </p:nvGraphicFramePr>
        <p:xfrm>
          <a:off x="1259632" y="1545431"/>
          <a:ext cx="6858000" cy="5179219"/>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Callout 5"/>
          <p:cNvSpPr/>
          <p:nvPr/>
        </p:nvSpPr>
        <p:spPr>
          <a:xfrm>
            <a:off x="4860032" y="1412776"/>
            <a:ext cx="4283968" cy="2736304"/>
          </a:xfrm>
          <a:prstGeom prst="wedgeEllipseCallout">
            <a:avLst>
              <a:gd name="adj1" fmla="val -2356"/>
              <a:gd name="adj2" fmla="val 72475"/>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4800" b="1" dirty="0">
                <a:solidFill>
                  <a:schemeClr val="tx1"/>
                </a:solidFill>
              </a:rPr>
              <a:t>Preparedness</a:t>
            </a:r>
          </a:p>
          <a:p>
            <a:pPr algn="ctr"/>
            <a:r>
              <a:rPr lang="en-US" sz="4800" b="1" dirty="0">
                <a:solidFill>
                  <a:schemeClr val="tx1"/>
                </a:solidFill>
              </a:rPr>
              <a:t>Works!</a:t>
            </a:r>
            <a:endParaRPr lang="en-US" sz="3600" b="1" dirty="0">
              <a:solidFill>
                <a:schemeClr val="tx1"/>
              </a:solidFill>
            </a:endParaRPr>
          </a:p>
        </p:txBody>
      </p:sp>
      <p:sp>
        <p:nvSpPr>
          <p:cNvPr id="7"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pPr algn="r"/>
              <a:t>21</a:t>
            </a:fld>
            <a:endParaRPr lang="en-US" sz="1400" dirty="0"/>
          </a:p>
        </p:txBody>
      </p:sp>
      <p:cxnSp>
        <p:nvCxnSpPr>
          <p:cNvPr id="8" name="Straight Arrow Connector 7"/>
          <p:cNvCxnSpPr/>
          <p:nvPr/>
        </p:nvCxnSpPr>
        <p:spPr>
          <a:xfrm>
            <a:off x="2843808" y="1988840"/>
            <a:ext cx="3816424" cy="41764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12160" y="5517232"/>
            <a:ext cx="1979712" cy="1296144"/>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144016" y="4005064"/>
            <a:ext cx="4283968" cy="2826110"/>
          </a:xfrm>
          <a:prstGeom prst="wedgeEllipseCallout">
            <a:avLst>
              <a:gd name="adj1" fmla="val 82754"/>
              <a:gd name="adj2" fmla="val 17160"/>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2400" b="1" dirty="0">
                <a:solidFill>
                  <a:schemeClr val="tx1"/>
                </a:solidFill>
              </a:rPr>
              <a:t>Due to </a:t>
            </a:r>
          </a:p>
          <a:p>
            <a:pPr algn="ctr"/>
            <a:r>
              <a:rPr lang="en-US" sz="2400" b="1" dirty="0">
                <a:solidFill>
                  <a:schemeClr val="tx1"/>
                </a:solidFill>
              </a:rPr>
              <a:t>planning, training,</a:t>
            </a:r>
          </a:p>
          <a:p>
            <a:pPr algn="ctr"/>
            <a:r>
              <a:rPr lang="en-US" sz="2400" b="1" dirty="0">
                <a:solidFill>
                  <a:schemeClr val="tx1"/>
                </a:solidFill>
              </a:rPr>
              <a:t>early warning,  </a:t>
            </a:r>
          </a:p>
          <a:p>
            <a:pPr algn="ctr"/>
            <a:r>
              <a:rPr lang="en-US" sz="2400" b="1" dirty="0">
                <a:solidFill>
                  <a:schemeClr val="tx1"/>
                </a:solidFill>
              </a:rPr>
              <a:t>advance evacuation</a:t>
            </a:r>
          </a:p>
          <a:p>
            <a:pPr algn="ctr"/>
            <a:r>
              <a:rPr lang="en-US" sz="2400" b="1" dirty="0">
                <a:solidFill>
                  <a:schemeClr val="tx1"/>
                </a:solidFill>
              </a:rPr>
              <a:t>of 3.2M people, </a:t>
            </a:r>
          </a:p>
          <a:p>
            <a:pPr algn="ctr"/>
            <a:r>
              <a:rPr lang="en-US" sz="2400" b="1" dirty="0">
                <a:solidFill>
                  <a:schemeClr val="tx1"/>
                </a:solidFill>
              </a:rPr>
              <a:t>and stockpiles </a:t>
            </a:r>
          </a:p>
          <a:p>
            <a:pPr algn="ctr"/>
            <a:r>
              <a:rPr lang="en-US" sz="2400" b="1" dirty="0">
                <a:solidFill>
                  <a:schemeClr val="tx1"/>
                </a:solidFill>
              </a:rPr>
              <a:t>of relief supplies</a:t>
            </a:r>
            <a:endParaRPr lang="en-US" sz="1600" b="1" dirty="0">
              <a:solidFill>
                <a:schemeClr val="tx1"/>
              </a:solidFill>
            </a:endParaRPr>
          </a:p>
        </p:txBody>
      </p:sp>
    </p:spTree>
    <p:extLst>
      <p:ext uri="{BB962C8B-B14F-4D97-AF65-F5344CB8AC3E}">
        <p14:creationId xmlns:p14="http://schemas.microsoft.com/office/powerpoint/2010/main" val="152218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2014264" y="552798"/>
            <a:ext cx="6945288" cy="715962"/>
          </a:xfrm>
        </p:spPr>
        <p:txBody>
          <a:bodyPr/>
          <a:lstStyle/>
          <a:p>
            <a:r>
              <a:rPr lang="en-US" b="1" dirty="0"/>
              <a:t>Changing Priorities By Program Type</a:t>
            </a:r>
          </a:p>
        </p:txBody>
      </p:sp>
      <p:sp>
        <p:nvSpPr>
          <p:cNvPr id="705539" name="Text Box 3"/>
          <p:cNvSpPr txBox="1">
            <a:spLocks noChangeArrowheads="1"/>
          </p:cNvSpPr>
          <p:nvPr/>
        </p:nvSpPr>
        <p:spPr bwMode="auto">
          <a:xfrm>
            <a:off x="3491880" y="6309320"/>
            <a:ext cx="4370107" cy="461665"/>
          </a:xfrm>
          <a:prstGeom prst="rect">
            <a:avLst/>
          </a:prstGeom>
          <a:noFill/>
          <a:ln w="9525">
            <a:noFill/>
            <a:miter lim="800000"/>
            <a:headEnd/>
            <a:tailEnd/>
          </a:ln>
          <a:effectLst/>
        </p:spPr>
        <p:txBody>
          <a:bodyPr wrap="none">
            <a:spAutoFit/>
          </a:bodyPr>
          <a:lstStyle/>
          <a:p>
            <a:r>
              <a:rPr lang="en-US" sz="2400" i="1" dirty="0">
                <a:solidFill>
                  <a:schemeClr val="tx1"/>
                </a:solidFill>
                <a:latin typeface="Arial" charset="0"/>
              </a:rPr>
              <a:t>Ranking factors 1-4, 1=highest</a:t>
            </a:r>
          </a:p>
        </p:txBody>
      </p:sp>
      <p:sp>
        <p:nvSpPr>
          <p:cNvPr id="7" name="Text Box 5"/>
          <p:cNvSpPr txBox="1">
            <a:spLocks noChangeArrowheads="1"/>
          </p:cNvSpPr>
          <p:nvPr/>
        </p:nvSpPr>
        <p:spPr bwMode="auto">
          <a:xfrm>
            <a:off x="1187624" y="1700808"/>
            <a:ext cx="7895110" cy="1311128"/>
          </a:xfrm>
          <a:prstGeom prst="rect">
            <a:avLst/>
          </a:prstGeom>
          <a:noFill/>
          <a:ln w="9525">
            <a:noFill/>
            <a:miter lim="800000"/>
            <a:headEnd/>
            <a:tailEnd/>
          </a:ln>
          <a:effectLst/>
        </p:spPr>
        <p:txBody>
          <a:bodyPr wrap="none">
            <a:spAutoFit/>
          </a:bodyPr>
          <a:lstStyle/>
          <a:p>
            <a:pPr eaLnBrk="0" hangingPunct="0">
              <a:spcBef>
                <a:spcPct val="30000"/>
              </a:spcBef>
            </a:pPr>
            <a:r>
              <a:rPr lang="en-US" sz="2400" b="1" i="1" dirty="0">
                <a:solidFill>
                  <a:srgbClr val="0000FF"/>
                </a:solidFill>
                <a:latin typeface="Arial" charset="0"/>
              </a:rPr>
              <a:t>For emergency response, time and volume are king; </a:t>
            </a:r>
          </a:p>
          <a:p>
            <a:pPr eaLnBrk="0" hangingPunct="0">
              <a:spcBef>
                <a:spcPct val="30000"/>
              </a:spcBef>
            </a:pPr>
            <a:r>
              <a:rPr lang="en-US" sz="2400" b="1" i="1" dirty="0">
                <a:solidFill>
                  <a:srgbClr val="0000FF"/>
                </a:solidFill>
                <a:latin typeface="Arial" charset="0"/>
              </a:rPr>
              <a:t>for development, cost and quality reign</a:t>
            </a:r>
          </a:p>
          <a:p>
            <a:endParaRPr lang="en-US" sz="2400" b="1" i="1" dirty="0">
              <a:solidFill>
                <a:srgbClr val="0000FF"/>
              </a:solidFill>
              <a:latin typeface="Arial" charset="0"/>
            </a:endParaRPr>
          </a:p>
        </p:txBody>
      </p:sp>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pic>
        <p:nvPicPr>
          <p:cNvPr id="2" name="Picture 1"/>
          <p:cNvPicPr>
            <a:picLocks noChangeAspect="1"/>
          </p:cNvPicPr>
          <p:nvPr/>
        </p:nvPicPr>
        <p:blipFill>
          <a:blip r:embed="rId3"/>
          <a:stretch>
            <a:fillRect/>
          </a:stretch>
        </p:blipFill>
        <p:spPr>
          <a:xfrm>
            <a:off x="827584" y="2731947"/>
            <a:ext cx="7424413" cy="3577373"/>
          </a:xfrm>
          <a:prstGeom prst="rect">
            <a:avLst/>
          </a:prstGeom>
        </p:spPr>
      </p:pic>
    </p:spTree>
    <p:extLst>
      <p:ext uri="{BB962C8B-B14F-4D97-AF65-F5344CB8AC3E}">
        <p14:creationId xmlns:p14="http://schemas.microsoft.com/office/powerpoint/2010/main" val="206614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Good Enough…</a:t>
            </a:r>
          </a:p>
        </p:txBody>
      </p:sp>
      <p:sp>
        <p:nvSpPr>
          <p:cNvPr id="6" name="Content Placeholder 5"/>
          <p:cNvSpPr>
            <a:spLocks noGrp="1"/>
          </p:cNvSpPr>
          <p:nvPr>
            <p:ph idx="1"/>
          </p:nvPr>
        </p:nvSpPr>
        <p:spPr>
          <a:xfrm>
            <a:off x="4644008" y="1484784"/>
            <a:ext cx="4320480" cy="4848944"/>
          </a:xfrm>
        </p:spPr>
        <p:txBody>
          <a:bodyPr/>
          <a:lstStyle/>
          <a:p>
            <a:pPr marL="0" indent="0"/>
            <a:r>
              <a:rPr lang="en-US" sz="2400" dirty="0"/>
              <a:t>Following the Tsunami response, a marketing director recalled, “We didn’t have time to have all the meetings, all the reviews, and all the approvals.”  “We had to make on-the-spot-decisions.” “The interesting thing”, she continued,” is that </a:t>
            </a:r>
            <a:r>
              <a:rPr lang="en-US" sz="2800" b="1" i="1" dirty="0">
                <a:solidFill>
                  <a:srgbClr val="C00000"/>
                </a:solidFill>
              </a:rPr>
              <a:t>nothing fell apart</a:t>
            </a:r>
            <a:r>
              <a:rPr lang="en-US" sz="2400" dirty="0"/>
              <a:t>.”  “Maybe we could make decisions like that everyday.”</a:t>
            </a:r>
          </a:p>
        </p:txBody>
      </p:sp>
      <p:sp>
        <p:nvSpPr>
          <p:cNvPr id="8" name="Rectangle 1"/>
          <p:cNvSpPr>
            <a:spLocks noChangeArrowheads="1"/>
          </p:cNvSpPr>
          <p:nvPr/>
        </p:nvSpPr>
        <p:spPr bwMode="auto">
          <a:xfrm>
            <a:off x="755576" y="6415672"/>
            <a:ext cx="7985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dirty="0">
                <a:ln>
                  <a:noFill/>
                </a:ln>
                <a:solidFill>
                  <a:schemeClr val="tx1"/>
                </a:solidFill>
                <a:effectLst/>
                <a:latin typeface="Arial" pitchFamily="34" charset="0"/>
                <a:ea typeface="Times New Roman" pitchFamily="18" charset="0"/>
                <a:cs typeface="Arial" pitchFamily="34" charset="0"/>
              </a:rPr>
              <a:t> “The Good Enough Principle “ June  2008 </a:t>
            </a:r>
            <a:endParaRPr kumimoji="0" lang="en-US" altLang="en-US" sz="1600" b="0" i="1" u="none" strike="noStrike" cap="none" normalizeH="0" baseline="0" dirty="0">
              <a:ln>
                <a:noFill/>
              </a:ln>
              <a:solidFill>
                <a:schemeClr val="tx1"/>
              </a:solidFill>
              <a:effectLst/>
              <a:latin typeface="Arial" pitchFamily="34" charset="0"/>
              <a:cs typeface="Arial" pitchFamily="34" charset="0"/>
            </a:endParaRPr>
          </a:p>
        </p:txBody>
      </p:sp>
      <p:pic>
        <p:nvPicPr>
          <p:cNvPr id="7" name="Picture 3" descr="Manila 010"/>
          <p:cNvPicPr>
            <a:picLocks noChangeAspect="1" noChangeArrowheads="1"/>
          </p:cNvPicPr>
          <p:nvPr/>
        </p:nvPicPr>
        <p:blipFill>
          <a:blip r:embed="rId2" cstate="print"/>
          <a:srcRect/>
          <a:stretch>
            <a:fillRect/>
          </a:stretch>
        </p:blipFill>
        <p:spPr bwMode="auto">
          <a:xfrm>
            <a:off x="107504" y="1628800"/>
            <a:ext cx="4414838" cy="3309938"/>
          </a:xfrm>
          <a:prstGeom prst="rect">
            <a:avLst/>
          </a:prstGeom>
          <a:noFill/>
          <a:ln w="9525">
            <a:noFill/>
            <a:miter lim="800000"/>
            <a:headEnd/>
            <a:tailEnd/>
          </a:ln>
        </p:spPr>
      </p:pic>
      <p:sp>
        <p:nvSpPr>
          <p:cNvPr id="3" name="TextBox 2"/>
          <p:cNvSpPr txBox="1"/>
          <p:nvPr/>
        </p:nvSpPr>
        <p:spPr>
          <a:xfrm>
            <a:off x="451272" y="5005937"/>
            <a:ext cx="3727302" cy="307777"/>
          </a:xfrm>
          <a:prstGeom prst="rect">
            <a:avLst/>
          </a:prstGeom>
          <a:noFill/>
        </p:spPr>
        <p:txBody>
          <a:bodyPr wrap="none" rtlCol="0">
            <a:spAutoFit/>
          </a:bodyPr>
          <a:lstStyle/>
          <a:p>
            <a:r>
              <a:rPr lang="en-US" sz="1400" dirty="0"/>
              <a:t>Save the Children Day care Center in Manila</a:t>
            </a:r>
          </a:p>
        </p:txBody>
      </p:sp>
    </p:spTree>
    <p:extLst>
      <p:ext uri="{BB962C8B-B14F-4D97-AF65-F5344CB8AC3E}">
        <p14:creationId xmlns:p14="http://schemas.microsoft.com/office/powerpoint/2010/main" val="4192735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The Lesson of the Bottle-caps</a:t>
            </a:r>
          </a:p>
        </p:txBody>
      </p:sp>
      <p:sp>
        <p:nvSpPr>
          <p:cNvPr id="4" name="Content Placeholder 3"/>
          <p:cNvSpPr>
            <a:spLocks noGrp="1"/>
          </p:cNvSpPr>
          <p:nvPr>
            <p:ph idx="1"/>
          </p:nvPr>
        </p:nvSpPr>
        <p:spPr>
          <a:xfrm>
            <a:off x="899592" y="1484784"/>
            <a:ext cx="7787208" cy="5181600"/>
          </a:xfrm>
        </p:spPr>
        <p:txBody>
          <a:bodyPr/>
          <a:lstStyle/>
          <a:p>
            <a:pPr marL="457200" lvl="0" indent="-457200">
              <a:buFont typeface="+mj-lt"/>
              <a:buAutoNum type="arabicPeriod"/>
            </a:pPr>
            <a:r>
              <a:rPr lang="en-US" sz="2800" dirty="0"/>
              <a:t>Simple, basic </a:t>
            </a:r>
            <a:r>
              <a:rPr lang="en-US" sz="2800" i="1" u="sng" dirty="0"/>
              <a:t>toys</a:t>
            </a:r>
            <a:r>
              <a:rPr lang="en-US" sz="2800" dirty="0"/>
              <a:t> are good enough</a:t>
            </a:r>
          </a:p>
          <a:p>
            <a:pPr marL="457200" lvl="0" indent="-457200">
              <a:buFont typeface="+mj-lt"/>
              <a:buAutoNum type="arabicPeriod"/>
            </a:pPr>
            <a:r>
              <a:rPr lang="en-US" sz="2800" dirty="0"/>
              <a:t>She brought her </a:t>
            </a:r>
            <a:r>
              <a:rPr lang="en-US" sz="2800" i="1" u="sng" dirty="0"/>
              <a:t>toys</a:t>
            </a:r>
            <a:r>
              <a:rPr lang="en-US" sz="2800" dirty="0"/>
              <a:t> with her to the center</a:t>
            </a:r>
          </a:p>
          <a:p>
            <a:pPr marL="457200" lvl="0" indent="-457200">
              <a:buFont typeface="+mj-lt"/>
              <a:buAutoNum type="arabicPeriod"/>
            </a:pPr>
            <a:r>
              <a:rPr lang="en-US" sz="2800" dirty="0"/>
              <a:t>She had already adopted these </a:t>
            </a:r>
            <a:r>
              <a:rPr lang="en-US" sz="2800" i="1" u="sng" dirty="0"/>
              <a:t>toys</a:t>
            </a:r>
            <a:r>
              <a:rPr lang="en-US" sz="2800" dirty="0"/>
              <a:t> as hers</a:t>
            </a:r>
          </a:p>
          <a:p>
            <a:pPr>
              <a:buNone/>
            </a:pPr>
            <a:r>
              <a:rPr lang="en-US" sz="2800" dirty="0"/>
              <a:t> </a:t>
            </a:r>
          </a:p>
          <a:p>
            <a:pPr algn="ctr">
              <a:buNone/>
            </a:pPr>
            <a:r>
              <a:rPr lang="en-US" sz="2800" dirty="0">
                <a:solidFill>
                  <a:schemeClr val="accent3">
                    <a:lumMod val="50000"/>
                  </a:schemeClr>
                </a:solidFill>
              </a:rPr>
              <a:t>Now change the word </a:t>
            </a:r>
          </a:p>
          <a:p>
            <a:pPr>
              <a:buNone/>
            </a:pPr>
            <a:r>
              <a:rPr lang="en-US" sz="5400" dirty="0">
                <a:solidFill>
                  <a:srgbClr val="FFC000"/>
                </a:solidFill>
              </a:rPr>
              <a:t>“toys” 	</a:t>
            </a:r>
            <a:r>
              <a:rPr lang="en-US" sz="3200" dirty="0"/>
              <a:t>to</a:t>
            </a:r>
          </a:p>
          <a:p>
            <a:pPr algn="r">
              <a:buNone/>
            </a:pPr>
            <a:r>
              <a:rPr lang="en-US" sz="4800" dirty="0">
                <a:solidFill>
                  <a:schemeClr val="accent3">
                    <a:lumMod val="50000"/>
                  </a:schemeClr>
                </a:solidFill>
              </a:rPr>
              <a:t>“technologies” </a:t>
            </a:r>
            <a:endParaRPr lang="en-US" sz="3200" dirty="0">
              <a:solidFill>
                <a:schemeClr val="accent3">
                  <a:lumMod val="50000"/>
                </a:schemeClr>
              </a:solidFill>
            </a:endParaRPr>
          </a:p>
        </p:txBody>
      </p:sp>
    </p:spTree>
    <p:extLst>
      <p:ext uri="{BB962C8B-B14F-4D97-AF65-F5344CB8AC3E}">
        <p14:creationId xmlns:p14="http://schemas.microsoft.com/office/powerpoint/2010/main" val="282304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b="1" dirty="0"/>
              <a:t>2.</a:t>
            </a:r>
            <a:r>
              <a:rPr lang="en-US" sz="3600" b="1" cap="none" dirty="0"/>
              <a:t>  An IT Strategic Framework</a:t>
            </a:r>
          </a:p>
        </p:txBody>
      </p:sp>
      <p:pic>
        <p:nvPicPr>
          <p:cNvPr id="5124" name="Picture 4"/>
          <p:cNvPicPr>
            <a:picLocks noChangeAspect="1" noChangeArrowheads="1"/>
          </p:cNvPicPr>
          <p:nvPr/>
        </p:nvPicPr>
        <p:blipFill>
          <a:blip r:embed="rId3"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32799959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Parable of the Rocks</a:t>
            </a:r>
          </a:p>
        </p:txBody>
      </p:sp>
      <p:pic>
        <p:nvPicPr>
          <p:cNvPr id="6" name="Content Placeholder 5" descr="rock pile.jpg"/>
          <p:cNvPicPr>
            <a:picLocks noGrp="1" noChangeAspect="1"/>
          </p:cNvPicPr>
          <p:nvPr>
            <p:ph idx="4294967295"/>
          </p:nvPr>
        </p:nvPicPr>
        <p:blipFill>
          <a:blip r:embed="rId3" cstate="print"/>
          <a:stretch>
            <a:fillRect/>
          </a:stretch>
        </p:blipFill>
        <p:spPr>
          <a:xfrm>
            <a:off x="3059832" y="1782763"/>
            <a:ext cx="3416300" cy="4525962"/>
          </a:xfrm>
        </p:spPr>
      </p:pic>
      <p:sp>
        <p:nvSpPr>
          <p:cNvPr id="5"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498040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a:xfrm>
            <a:off x="1115616" y="980728"/>
            <a:ext cx="6858000" cy="4191000"/>
          </a:xfrm>
        </p:spPr>
        <p:txBody>
          <a:bodyPr/>
          <a:lstStyle/>
          <a:p>
            <a:pPr eaLnBrk="1" hangingPunct="1">
              <a:buFontTx/>
              <a:buNone/>
            </a:pPr>
            <a:endParaRPr lang="en-US" dirty="0"/>
          </a:p>
          <a:p>
            <a:pPr eaLnBrk="1" hangingPunct="1">
              <a:buFontTx/>
              <a:buNone/>
            </a:pPr>
            <a:endParaRPr lang="en-US" dirty="0"/>
          </a:p>
          <a:p>
            <a:pPr eaLnBrk="1" hangingPunct="1">
              <a:buFontTx/>
              <a:buNone/>
            </a:pPr>
            <a:endParaRPr lang="en-US" dirty="0"/>
          </a:p>
          <a:p>
            <a:pPr algn="ctr" eaLnBrk="1" hangingPunct="1">
              <a:buFontTx/>
              <a:buNone/>
            </a:pPr>
            <a:r>
              <a:rPr lang="en-US" sz="4000" dirty="0">
                <a:solidFill>
                  <a:schemeClr val="bg1"/>
                </a:solidFill>
              </a:rPr>
              <a:t>What’s the single most important strategic question?</a:t>
            </a:r>
          </a:p>
        </p:txBody>
      </p:sp>
      <p:sp>
        <p:nvSpPr>
          <p:cNvPr id="6147" name="Slide Number Placeholder 4"/>
          <p:cNvSpPr>
            <a:spLocks noGrp="1"/>
          </p:cNvSpPr>
          <p:nvPr>
            <p:ph type="sldNum" sz="quarter" idx="4294967295"/>
          </p:nvPr>
        </p:nvSpPr>
        <p:spPr>
          <a:xfrm>
            <a:off x="6553200" y="6245225"/>
            <a:ext cx="2133600" cy="476250"/>
          </a:xfrm>
          <a:prstGeom prst="rect">
            <a:avLst/>
          </a:prstGeom>
          <a:noFill/>
        </p:spPr>
        <p:txBody>
          <a:bodyPr/>
          <a:lstStyle/>
          <a:p>
            <a:pPr algn="r"/>
            <a:fld id="{2FD2C5C6-D83D-4F4B-AF68-00C9DEE276EC}" type="slidenum">
              <a:rPr lang="en-US" sz="1400">
                <a:solidFill>
                  <a:schemeClr val="bg1"/>
                </a:solidFill>
              </a:rPr>
              <a:pPr algn="r"/>
              <a:t>27</a:t>
            </a:fld>
            <a:endParaRPr lang="en-US" sz="1400" dirty="0">
              <a:solidFill>
                <a:schemeClr val="bg1"/>
              </a:solidFill>
            </a:endParaRPr>
          </a:p>
        </p:txBody>
      </p:sp>
    </p:spTree>
    <p:extLst>
      <p:ext uri="{BB962C8B-B14F-4D97-AF65-F5344CB8AC3E}">
        <p14:creationId xmlns:p14="http://schemas.microsoft.com/office/powerpoint/2010/main" val="2751043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3"/>
          <p:cNvSpPr>
            <a:spLocks noGrp="1" noChangeArrowheads="1"/>
          </p:cNvSpPr>
          <p:nvPr>
            <p:ph type="body" idx="4294967295"/>
          </p:nvPr>
        </p:nvSpPr>
        <p:spPr>
          <a:xfrm>
            <a:off x="533400" y="1066800"/>
            <a:ext cx="8610600" cy="5029200"/>
          </a:xfrm>
        </p:spPr>
        <p:txBody>
          <a:bodyPr/>
          <a:lstStyle/>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endParaRPr lang="en-US" dirty="0">
              <a:solidFill>
                <a:srgbClr val="C00000"/>
              </a:solidFill>
            </a:endParaRPr>
          </a:p>
          <a:p>
            <a:pPr algn="ctr" eaLnBrk="1" hangingPunct="1">
              <a:buFontTx/>
              <a:buNone/>
            </a:pPr>
            <a:r>
              <a:rPr lang="en-US" sz="4000" b="1" dirty="0">
                <a:solidFill>
                  <a:srgbClr val="FF0000"/>
                </a:solidFill>
              </a:rPr>
              <a:t>What’s my destination?</a:t>
            </a:r>
          </a:p>
        </p:txBody>
      </p:sp>
      <p:sp>
        <p:nvSpPr>
          <p:cNvPr id="7171" name="Slide Number Placeholder 3"/>
          <p:cNvSpPr>
            <a:spLocks noGrp="1"/>
          </p:cNvSpPr>
          <p:nvPr>
            <p:ph type="sldNum" sz="quarter" idx="4294967295"/>
          </p:nvPr>
        </p:nvSpPr>
        <p:spPr>
          <a:xfrm>
            <a:off x="7524328" y="6248400"/>
            <a:ext cx="1219200" cy="476250"/>
          </a:xfrm>
          <a:prstGeom prst="rect">
            <a:avLst/>
          </a:prstGeom>
          <a:noFill/>
        </p:spPr>
        <p:txBody>
          <a:bodyPr/>
          <a:lstStyle/>
          <a:p>
            <a:pPr algn="r"/>
            <a:fld id="{9C5F2C08-B6F3-4FA1-A942-B6DDCBDED5DE}" type="slidenum">
              <a:rPr lang="en-US" sz="1400"/>
              <a:pPr algn="r"/>
              <a:t>28</a:t>
            </a:fld>
            <a:endParaRPr lang="en-US" sz="1400" dirty="0"/>
          </a:p>
        </p:txBody>
      </p:sp>
    </p:spTree>
    <p:extLst>
      <p:ext uri="{BB962C8B-B14F-4D97-AF65-F5344CB8AC3E}">
        <p14:creationId xmlns:p14="http://schemas.microsoft.com/office/powerpoint/2010/main" val="544541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0384" y="2420888"/>
            <a:ext cx="6858000" cy="2376264"/>
          </a:xfrm>
        </p:spPr>
        <p:txBody>
          <a:bodyPr/>
          <a:lstStyle/>
          <a:p>
            <a:pPr algn="l"/>
            <a:r>
              <a:rPr lang="en-US" sz="3200" dirty="0">
                <a:solidFill>
                  <a:schemeClr val="bg1"/>
                </a:solidFill>
              </a:rPr>
              <a:t>Strategy is about connecting the dots, seeing around the corners and choosing a destination. </a:t>
            </a:r>
          </a:p>
        </p:txBody>
      </p:sp>
      <p:sp>
        <p:nvSpPr>
          <p:cNvPr id="3" name="Slide Number Placeholder 4"/>
          <p:cNvSpPr txBox="1">
            <a:spLocks/>
          </p:cNvSpPr>
          <p:nvPr/>
        </p:nvSpPr>
        <p:spPr>
          <a:xfrm>
            <a:off x="6553200" y="6245225"/>
            <a:ext cx="2133600" cy="476250"/>
          </a:xfrm>
          <a:prstGeom prst="rect">
            <a:avLst/>
          </a:prstGeom>
          <a:noFill/>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2FD2C5C6-D83D-4F4B-AF68-00C9DEE276EC}" type="slidenum">
              <a:rPr lang="en-US" sz="1400" smtClean="0">
                <a:solidFill>
                  <a:schemeClr val="bg1"/>
                </a:solidFill>
              </a:rPr>
              <a:pPr algn="r"/>
              <a:t>29</a:t>
            </a:fld>
            <a:endParaRPr lang="en-US" sz="1400" dirty="0">
              <a:solidFill>
                <a:schemeClr val="bg1"/>
              </a:solidFill>
            </a:endParaRPr>
          </a:p>
        </p:txBody>
      </p:sp>
    </p:spTree>
    <p:extLst>
      <p:ext uri="{BB962C8B-B14F-4D97-AF65-F5344CB8AC3E}">
        <p14:creationId xmlns:p14="http://schemas.microsoft.com/office/powerpoint/2010/main" val="181018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676400"/>
            <a:ext cx="6858000" cy="4560912"/>
          </a:xfrm>
        </p:spPr>
        <p:txBody>
          <a:bodyPr/>
          <a:lstStyle/>
          <a:p>
            <a:pPr marL="0" indent="0"/>
            <a:r>
              <a:rPr lang="en-US" sz="4400" dirty="0">
                <a:solidFill>
                  <a:schemeClr val="bg1"/>
                </a:solidFill>
              </a:rPr>
              <a:t>Thesis </a:t>
            </a:r>
          </a:p>
          <a:p>
            <a:pPr marL="0" indent="0"/>
            <a:endParaRPr lang="en-US" sz="3200" i="1" dirty="0">
              <a:solidFill>
                <a:schemeClr val="bg1"/>
              </a:solidFill>
            </a:endParaRPr>
          </a:p>
          <a:p>
            <a:pPr marL="465138" indent="0"/>
            <a:r>
              <a:rPr lang="en-US" sz="3200" i="1" dirty="0">
                <a:solidFill>
                  <a:schemeClr val="bg1"/>
                </a:solidFill>
              </a:rPr>
              <a:t>Constrained environments can bring out the best in those trying to make IT work</a:t>
            </a:r>
          </a:p>
        </p:txBody>
      </p:sp>
      <p:cxnSp>
        <p:nvCxnSpPr>
          <p:cNvPr id="4" name="Straight Connector 3"/>
          <p:cNvCxnSpPr/>
          <p:nvPr/>
        </p:nvCxnSpPr>
        <p:spPr>
          <a:xfrm>
            <a:off x="1475656" y="3068960"/>
            <a:ext cx="0" cy="3024336"/>
          </a:xfrm>
          <a:prstGeom prst="line">
            <a:avLst/>
          </a:prstGeom>
          <a:ln w="76200">
            <a:solidFill>
              <a:srgbClr val="DDD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74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15616" y="-18256"/>
            <a:ext cx="6858000" cy="1143000"/>
          </a:xfrm>
        </p:spPr>
        <p:txBody>
          <a:bodyPr/>
          <a:lstStyle/>
          <a:p>
            <a:pPr algn="ctr" eaLnBrk="1" hangingPunct="1"/>
            <a:r>
              <a:rPr lang="en-US" dirty="0"/>
              <a:t>Technology is a Key to Building Capacity</a:t>
            </a:r>
          </a:p>
        </p:txBody>
      </p:sp>
      <p:sp>
        <p:nvSpPr>
          <p:cNvPr id="9218" name="Slide Number Placeholder 3"/>
          <p:cNvSpPr>
            <a:spLocks noGrp="1"/>
          </p:cNvSpPr>
          <p:nvPr>
            <p:ph type="sldNum" sz="quarter" idx="4294967295"/>
          </p:nvPr>
        </p:nvSpPr>
        <p:spPr>
          <a:xfrm>
            <a:off x="6732240" y="6381750"/>
            <a:ext cx="2133600" cy="476250"/>
          </a:xfrm>
          <a:prstGeom prst="rect">
            <a:avLst/>
          </a:prstGeom>
          <a:noFill/>
        </p:spPr>
        <p:txBody>
          <a:bodyPr/>
          <a:lstStyle/>
          <a:p>
            <a:pPr algn="r"/>
            <a:fld id="{1A665EC1-719A-4D43-B94A-2BE01C91E5F8}" type="slidenum">
              <a:rPr lang="en-US" sz="1400"/>
              <a:pPr algn="r"/>
              <a:t>30</a:t>
            </a:fld>
            <a:endParaRPr lang="en-US" sz="1400" dirty="0"/>
          </a:p>
        </p:txBody>
      </p:sp>
      <p:sp>
        <p:nvSpPr>
          <p:cNvPr id="9220" name="Rectangle 3"/>
          <p:cNvSpPr>
            <a:spLocks noChangeArrowheads="1"/>
          </p:cNvSpPr>
          <p:nvPr/>
        </p:nvSpPr>
        <p:spPr bwMode="auto">
          <a:xfrm>
            <a:off x="2544763" y="996950"/>
            <a:ext cx="3992562" cy="7143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More Effective Impact</a:t>
            </a:r>
          </a:p>
          <a:p>
            <a:pPr algn="ctr" eaLnBrk="0" hangingPunct="0"/>
            <a:r>
              <a:rPr lang="en-US" sz="2000" b="1" i="1">
                <a:solidFill>
                  <a:schemeClr val="tx1"/>
                </a:solidFill>
                <a:latin typeface="Arial" charset="0"/>
              </a:rPr>
              <a:t>At Greater Scale</a:t>
            </a:r>
            <a:endParaRPr lang="en-US" sz="2000" b="1">
              <a:solidFill>
                <a:schemeClr val="tx1"/>
              </a:solidFill>
              <a:latin typeface="Arial" charset="0"/>
            </a:endParaRPr>
          </a:p>
        </p:txBody>
      </p:sp>
      <p:sp>
        <p:nvSpPr>
          <p:cNvPr id="9221" name="Rectangle 4"/>
          <p:cNvSpPr>
            <a:spLocks noChangeArrowheads="1"/>
          </p:cNvSpPr>
          <p:nvPr/>
        </p:nvSpPr>
        <p:spPr bwMode="auto">
          <a:xfrm>
            <a:off x="715963" y="22161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Effective, Efficient, Scalable Programs</a:t>
            </a:r>
            <a:endParaRPr lang="en-US" sz="2000" b="1">
              <a:solidFill>
                <a:schemeClr val="tx1"/>
              </a:solidFill>
              <a:latin typeface="Arial" charset="0"/>
            </a:endParaRPr>
          </a:p>
        </p:txBody>
      </p:sp>
      <p:sp>
        <p:nvSpPr>
          <p:cNvPr id="9222" name="AutoShape 5"/>
          <p:cNvSpPr>
            <a:spLocks noChangeArrowheads="1"/>
          </p:cNvSpPr>
          <p:nvPr/>
        </p:nvSpPr>
        <p:spPr bwMode="auto">
          <a:xfrm>
            <a:off x="4318000" y="17653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3" name="AutoShape 6"/>
          <p:cNvSpPr>
            <a:spLocks noChangeArrowheads="1"/>
          </p:cNvSpPr>
          <p:nvPr/>
        </p:nvSpPr>
        <p:spPr bwMode="auto">
          <a:xfrm>
            <a:off x="10922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4" name="AutoShape 7"/>
          <p:cNvSpPr>
            <a:spLocks noChangeArrowheads="1"/>
          </p:cNvSpPr>
          <p:nvPr/>
        </p:nvSpPr>
        <p:spPr bwMode="auto">
          <a:xfrm>
            <a:off x="21336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5" name="AutoShape 8"/>
          <p:cNvSpPr>
            <a:spLocks noChangeArrowheads="1"/>
          </p:cNvSpPr>
          <p:nvPr/>
        </p:nvSpPr>
        <p:spPr bwMode="auto">
          <a:xfrm>
            <a:off x="54229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6" name="AutoShape 9"/>
          <p:cNvSpPr>
            <a:spLocks noChangeArrowheads="1"/>
          </p:cNvSpPr>
          <p:nvPr/>
        </p:nvSpPr>
        <p:spPr bwMode="auto">
          <a:xfrm>
            <a:off x="6477000" y="26924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7" name="AutoShape 10"/>
          <p:cNvSpPr>
            <a:spLocks noChangeArrowheads="1"/>
          </p:cNvSpPr>
          <p:nvPr/>
        </p:nvSpPr>
        <p:spPr bwMode="auto">
          <a:xfrm>
            <a:off x="7543800" y="27051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28" name="Rectangle 11"/>
          <p:cNvSpPr>
            <a:spLocks noChangeArrowheads="1"/>
          </p:cNvSpPr>
          <p:nvPr/>
        </p:nvSpPr>
        <p:spPr bwMode="auto">
          <a:xfrm rot="-5400000">
            <a:off x="334170" y="39552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Hiring</a:t>
            </a:r>
            <a:endParaRPr lang="en-US" sz="2000" b="1">
              <a:solidFill>
                <a:schemeClr val="tx1"/>
              </a:solidFill>
              <a:latin typeface="Arial" charset="0"/>
            </a:endParaRPr>
          </a:p>
        </p:txBody>
      </p:sp>
      <p:sp>
        <p:nvSpPr>
          <p:cNvPr id="9229" name="Rectangle 12"/>
          <p:cNvSpPr>
            <a:spLocks noChangeArrowheads="1"/>
          </p:cNvSpPr>
          <p:nvPr/>
        </p:nvSpPr>
        <p:spPr bwMode="auto">
          <a:xfrm rot="-5400000">
            <a:off x="1369220" y="3961606"/>
            <a:ext cx="19478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Training</a:t>
            </a:r>
            <a:endParaRPr lang="en-US" sz="2000" b="1">
              <a:solidFill>
                <a:schemeClr val="tx1"/>
              </a:solidFill>
              <a:latin typeface="Arial" charset="0"/>
            </a:endParaRPr>
          </a:p>
        </p:txBody>
      </p:sp>
      <p:sp>
        <p:nvSpPr>
          <p:cNvPr id="9230" name="Rectangle 13"/>
          <p:cNvSpPr>
            <a:spLocks noChangeArrowheads="1"/>
          </p:cNvSpPr>
          <p:nvPr/>
        </p:nvSpPr>
        <p:spPr bwMode="auto">
          <a:xfrm rot="-5400000">
            <a:off x="4664870" y="4009231"/>
            <a:ext cx="19351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Tools</a:t>
            </a:r>
            <a:endParaRPr lang="en-US" sz="2000" b="1">
              <a:solidFill>
                <a:schemeClr val="tx1"/>
              </a:solidFill>
              <a:latin typeface="Arial" charset="0"/>
            </a:endParaRPr>
          </a:p>
        </p:txBody>
      </p:sp>
      <p:sp>
        <p:nvSpPr>
          <p:cNvPr id="9231" name="Rectangle 14"/>
          <p:cNvSpPr>
            <a:spLocks noChangeArrowheads="1"/>
          </p:cNvSpPr>
          <p:nvPr/>
        </p:nvSpPr>
        <p:spPr bwMode="auto">
          <a:xfrm rot="-5400000">
            <a:off x="57126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Processes</a:t>
            </a:r>
            <a:endParaRPr lang="en-US" sz="2000" b="1">
              <a:solidFill>
                <a:schemeClr val="tx1"/>
              </a:solidFill>
              <a:latin typeface="Arial" charset="0"/>
            </a:endParaRPr>
          </a:p>
        </p:txBody>
      </p:sp>
      <p:sp>
        <p:nvSpPr>
          <p:cNvPr id="9232" name="Rectangle 15"/>
          <p:cNvSpPr>
            <a:spLocks noChangeArrowheads="1"/>
          </p:cNvSpPr>
          <p:nvPr/>
        </p:nvSpPr>
        <p:spPr bwMode="auto">
          <a:xfrm rot="-5400000">
            <a:off x="6792120" y="3987006"/>
            <a:ext cx="1973262" cy="409575"/>
          </a:xfrm>
          <a:prstGeom prst="rect">
            <a:avLst/>
          </a:prstGeom>
          <a:solidFill>
            <a:srgbClr val="99CCFF"/>
          </a:solid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Standards</a:t>
            </a:r>
            <a:endParaRPr lang="en-US" sz="2000" b="1">
              <a:solidFill>
                <a:schemeClr val="tx1"/>
              </a:solidFill>
              <a:latin typeface="Arial" charset="0"/>
            </a:endParaRPr>
          </a:p>
        </p:txBody>
      </p:sp>
      <p:sp>
        <p:nvSpPr>
          <p:cNvPr id="9233" name="Rectangle 16"/>
          <p:cNvSpPr>
            <a:spLocks noChangeArrowheads="1"/>
          </p:cNvSpPr>
          <p:nvPr/>
        </p:nvSpPr>
        <p:spPr bwMode="auto">
          <a:xfrm>
            <a:off x="677863" y="5721350"/>
            <a:ext cx="7929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Funding Support</a:t>
            </a:r>
            <a:endParaRPr lang="en-US" sz="2000" b="1">
              <a:solidFill>
                <a:schemeClr val="tx1"/>
              </a:solidFill>
              <a:latin typeface="Arial" charset="0"/>
            </a:endParaRPr>
          </a:p>
        </p:txBody>
      </p:sp>
      <p:sp>
        <p:nvSpPr>
          <p:cNvPr id="9234" name="AutoShape 17"/>
          <p:cNvSpPr>
            <a:spLocks/>
          </p:cNvSpPr>
          <p:nvPr/>
        </p:nvSpPr>
        <p:spPr bwMode="auto">
          <a:xfrm rot="5400000">
            <a:off x="6623050" y="3752850"/>
            <a:ext cx="330200" cy="3136900"/>
          </a:xfrm>
          <a:prstGeom prst="rightBrace">
            <a:avLst>
              <a:gd name="adj1" fmla="val 791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9235" name="Text Box 18"/>
          <p:cNvSpPr txBox="1">
            <a:spLocks noChangeArrowheads="1"/>
          </p:cNvSpPr>
          <p:nvPr/>
        </p:nvSpPr>
        <p:spPr bwMode="auto">
          <a:xfrm>
            <a:off x="5867400" y="5440363"/>
            <a:ext cx="1828800" cy="338137"/>
          </a:xfrm>
          <a:prstGeom prst="rect">
            <a:avLst/>
          </a:prstGeom>
          <a:noFill/>
          <a:ln w="12700">
            <a:noFill/>
            <a:miter lim="800000"/>
            <a:headEnd type="none" w="sm" len="sm"/>
            <a:tailEnd type="none" w="sm" len="sm"/>
          </a:ln>
        </p:spPr>
        <p:txBody>
          <a:bodyPr>
            <a:spAutoFit/>
          </a:bodyPr>
          <a:lstStyle/>
          <a:p>
            <a:pPr algn="ctr" eaLnBrk="0" hangingPunct="0"/>
            <a:r>
              <a:rPr lang="en-US" sz="1600" b="1" i="1">
                <a:solidFill>
                  <a:srgbClr val="FF0000"/>
                </a:solidFill>
                <a:latin typeface="Arial" charset="0"/>
              </a:rPr>
              <a:t>Systems Impact</a:t>
            </a:r>
          </a:p>
        </p:txBody>
      </p:sp>
      <p:sp>
        <p:nvSpPr>
          <p:cNvPr id="9236" name="AutoShape 19"/>
          <p:cNvSpPr>
            <a:spLocks noChangeArrowheads="1"/>
          </p:cNvSpPr>
          <p:nvPr/>
        </p:nvSpPr>
        <p:spPr bwMode="auto">
          <a:xfrm>
            <a:off x="3200400" y="27178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7" name="Rectangle 20"/>
          <p:cNvSpPr>
            <a:spLocks noChangeArrowheads="1"/>
          </p:cNvSpPr>
          <p:nvPr/>
        </p:nvSpPr>
        <p:spPr bwMode="auto">
          <a:xfrm rot="-5400000">
            <a:off x="2442370" y="3967956"/>
            <a:ext cx="19605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Partnering</a:t>
            </a:r>
            <a:endParaRPr lang="en-US" sz="2000" b="1">
              <a:solidFill>
                <a:schemeClr val="tx1"/>
              </a:solidFill>
              <a:latin typeface="Arial" charset="0"/>
            </a:endParaRPr>
          </a:p>
        </p:txBody>
      </p:sp>
      <p:sp>
        <p:nvSpPr>
          <p:cNvPr id="9238" name="AutoShape 21"/>
          <p:cNvSpPr>
            <a:spLocks noChangeArrowheads="1"/>
          </p:cNvSpPr>
          <p:nvPr/>
        </p:nvSpPr>
        <p:spPr bwMode="auto">
          <a:xfrm>
            <a:off x="4343400" y="2743200"/>
            <a:ext cx="444500" cy="342900"/>
          </a:xfrm>
          <a:prstGeom prst="upArrow">
            <a:avLst>
              <a:gd name="adj1" fmla="val 50000"/>
              <a:gd name="adj2" fmla="val 25000"/>
            </a:avLst>
          </a:prstGeom>
          <a:noFill/>
          <a:ln w="12700">
            <a:solidFill>
              <a:schemeClr val="tx1"/>
            </a:solidFill>
            <a:miter lim="800000"/>
            <a:headEnd type="none" w="sm" len="sm"/>
            <a:tailEnd type="none" w="sm" len="sm"/>
          </a:ln>
        </p:spPr>
        <p:txBody>
          <a:bodyPr vert="eaVert" wrap="none" anchor="ctr"/>
          <a:lstStyle/>
          <a:p>
            <a:endParaRPr lang="en-US"/>
          </a:p>
        </p:txBody>
      </p:sp>
      <p:sp>
        <p:nvSpPr>
          <p:cNvPr id="9239" name="Rectangle 22"/>
          <p:cNvSpPr>
            <a:spLocks noChangeArrowheads="1"/>
          </p:cNvSpPr>
          <p:nvPr/>
        </p:nvSpPr>
        <p:spPr bwMode="auto">
          <a:xfrm rot="-5400000">
            <a:off x="3585370" y="4006056"/>
            <a:ext cx="1935162" cy="409575"/>
          </a:xfrm>
          <a:prstGeom prst="rect">
            <a:avLst/>
          </a:prstGeom>
          <a:noFill/>
          <a:ln w="12700">
            <a:solidFill>
              <a:schemeClr val="tx1"/>
            </a:solidFill>
            <a:miter lim="800000"/>
            <a:headEnd type="none" w="sm" len="sm"/>
            <a:tailEnd type="none" w="sm" len="sm"/>
          </a:ln>
        </p:spPr>
        <p:txBody>
          <a:bodyPr>
            <a:spAutoFit/>
          </a:bodyPr>
          <a:lstStyle/>
          <a:p>
            <a:pPr algn="ctr" eaLnBrk="0" hangingPunct="0"/>
            <a:r>
              <a:rPr lang="en-US" sz="2000" b="1" i="1">
                <a:solidFill>
                  <a:schemeClr val="tx1"/>
                </a:solidFill>
                <a:latin typeface="Arial" charset="0"/>
              </a:rPr>
              <a:t>Advocacy</a:t>
            </a:r>
            <a:endParaRPr lang="en-US" sz="2000" b="1">
              <a:solidFill>
                <a:schemeClr val="tx1"/>
              </a:solidFill>
              <a:latin typeface="Arial" charset="0"/>
            </a:endParaRPr>
          </a:p>
        </p:txBody>
      </p:sp>
    </p:spTree>
    <p:extLst>
      <p:ext uri="{BB962C8B-B14F-4D97-AF65-F5344CB8AC3E}">
        <p14:creationId xmlns:p14="http://schemas.microsoft.com/office/powerpoint/2010/main" val="18013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AcnBodyText_ID_307207"/>
          <p:cNvSpPr>
            <a:spLocks noChangeArrowheads="1"/>
          </p:cNvSpPr>
          <p:nvPr>
            <p:custDataLst>
              <p:tags r:id="rId1"/>
            </p:custDataLst>
          </p:nvPr>
        </p:nvSpPr>
        <p:spPr bwMode="gray">
          <a:xfrm rot="-5400000">
            <a:off x="-770743" y="3317938"/>
            <a:ext cx="2992561"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solidFill>
                  <a:schemeClr val="bg1"/>
                </a:solidFill>
                <a:cs typeface="ヒラギノ角ゴ ProN W3"/>
              </a:rPr>
              <a:t>Increasing Impact for Beneficiaries</a:t>
            </a:r>
          </a:p>
        </p:txBody>
      </p:sp>
      <p:sp>
        <p:nvSpPr>
          <p:cNvPr id="25605" name="Freeform 5"/>
          <p:cNvSpPr>
            <a:spLocks/>
          </p:cNvSpPr>
          <p:nvPr/>
        </p:nvSpPr>
        <p:spPr bwMode="auto">
          <a:xfrm>
            <a:off x="1559348" y="4853285"/>
            <a:ext cx="5663654" cy="861715"/>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18" tIns="45718" rIns="45718" bIns="45718"/>
          <a:lstStyle/>
          <a:p>
            <a:endParaRPr lang="en-US"/>
          </a:p>
        </p:txBody>
      </p:sp>
      <p:sp>
        <p:nvSpPr>
          <p:cNvPr id="25606" name="Freeform 6"/>
          <p:cNvSpPr>
            <a:spLocks/>
          </p:cNvSpPr>
          <p:nvPr/>
        </p:nvSpPr>
        <p:spPr bwMode="auto">
          <a:xfrm>
            <a:off x="3397746" y="1473399"/>
            <a:ext cx="1986855" cy="149349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18" tIns="45718" rIns="45718" bIns="45718"/>
          <a:lstStyle/>
          <a:p>
            <a:endParaRPr lang="en-US"/>
          </a:p>
        </p:txBody>
      </p:sp>
      <p:sp>
        <p:nvSpPr>
          <p:cNvPr id="25607" name="Freeform 7"/>
          <p:cNvSpPr>
            <a:spLocks/>
          </p:cNvSpPr>
          <p:nvPr/>
        </p:nvSpPr>
        <p:spPr bwMode="auto">
          <a:xfrm>
            <a:off x="2765971" y="2962424"/>
            <a:ext cx="3250406" cy="951012"/>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18" tIns="45718" rIns="45718" bIns="45718"/>
          <a:lstStyle/>
          <a:p>
            <a:endParaRPr lang="en-US"/>
          </a:p>
        </p:txBody>
      </p:sp>
      <p:sp>
        <p:nvSpPr>
          <p:cNvPr id="25608" name="Freeform 8"/>
          <p:cNvSpPr>
            <a:spLocks/>
          </p:cNvSpPr>
          <p:nvPr/>
        </p:nvSpPr>
        <p:spPr bwMode="auto">
          <a:xfrm>
            <a:off x="2131963" y="3906738"/>
            <a:ext cx="4516189" cy="952128"/>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18" tIns="45718" rIns="45718" bIns="45718"/>
          <a:lstStyle/>
          <a:p>
            <a:endParaRPr lang="en-US"/>
          </a:p>
        </p:txBody>
      </p:sp>
      <p:sp>
        <p:nvSpPr>
          <p:cNvPr id="25609" name="AcnBodyText_ID_307217"/>
          <p:cNvSpPr>
            <a:spLocks noChangeArrowheads="1"/>
          </p:cNvSpPr>
          <p:nvPr>
            <p:custDataLst>
              <p:tags r:id="rId2"/>
            </p:custDataLst>
          </p:nvPr>
        </p:nvSpPr>
        <p:spPr bwMode="gray">
          <a:xfrm>
            <a:off x="3320516" y="5045274"/>
            <a:ext cx="2085506"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FOUNDATIONAL</a:t>
            </a:r>
          </a:p>
          <a:p>
            <a:pPr marL="342665" indent="-342665" algn="ctr" eaLnBrk="0" hangingPunct="0">
              <a:spcBef>
                <a:spcPct val="20000"/>
              </a:spcBef>
            </a:pPr>
            <a:r>
              <a:rPr lang="en-US" sz="1400" b="1" dirty="0">
                <a:cs typeface="ヒラギノ角ゴ ProN W3"/>
              </a:rPr>
              <a:t>“Keeping the Lights On”</a:t>
            </a:r>
          </a:p>
        </p:txBody>
      </p:sp>
      <p:sp>
        <p:nvSpPr>
          <p:cNvPr id="25610" name="AcnBodyText_ID_307217"/>
          <p:cNvSpPr>
            <a:spLocks noChangeArrowheads="1"/>
          </p:cNvSpPr>
          <p:nvPr>
            <p:custDataLst>
              <p:tags r:id="rId3"/>
            </p:custDataLst>
          </p:nvPr>
        </p:nvSpPr>
        <p:spPr bwMode="gray">
          <a:xfrm>
            <a:off x="3041303" y="4176862"/>
            <a:ext cx="2693045" cy="473976"/>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OPERATIONAL</a:t>
            </a:r>
          </a:p>
          <a:p>
            <a:pPr marL="342665" indent="-342665" algn="ctr" eaLnBrk="0" hangingPunct="0">
              <a:spcBef>
                <a:spcPct val="20000"/>
              </a:spcBef>
            </a:pPr>
            <a:r>
              <a:rPr lang="en-US" sz="1400" b="1" dirty="0">
                <a:cs typeface="ヒラギノ角ゴ ProN W3"/>
              </a:rPr>
              <a:t>“Helping the Organization Run”</a:t>
            </a:r>
          </a:p>
        </p:txBody>
      </p:sp>
      <p:sp>
        <p:nvSpPr>
          <p:cNvPr id="25611" name="AcnBodyText_ID_307217"/>
          <p:cNvSpPr>
            <a:spLocks noChangeArrowheads="1"/>
          </p:cNvSpPr>
          <p:nvPr>
            <p:custDataLst>
              <p:tags r:id="rId4"/>
            </p:custDataLst>
          </p:nvPr>
        </p:nvSpPr>
        <p:spPr bwMode="gray">
          <a:xfrm>
            <a:off x="3018235" y="3263801"/>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PROGRAM</a:t>
            </a:r>
          </a:p>
          <a:p>
            <a:pPr marL="342665" indent="-342665" algn="ctr" eaLnBrk="0" hangingPunct="0">
              <a:spcBef>
                <a:spcPct val="20000"/>
              </a:spcBef>
            </a:pPr>
            <a:r>
              <a:rPr lang="en-US" sz="1400" b="1" dirty="0">
                <a:cs typeface="ヒラギノ角ゴ ProN W3"/>
              </a:rPr>
              <a:t>“Improving Program Delivery”</a:t>
            </a:r>
          </a:p>
        </p:txBody>
      </p:sp>
      <p:sp>
        <p:nvSpPr>
          <p:cNvPr id="25612" name="AcnBodyText_ID_307217"/>
          <p:cNvSpPr>
            <a:spLocks noChangeArrowheads="1"/>
          </p:cNvSpPr>
          <p:nvPr>
            <p:custDataLst>
              <p:tags r:id="rId5"/>
            </p:custDataLst>
          </p:nvPr>
        </p:nvSpPr>
        <p:spPr bwMode="gray">
          <a:xfrm>
            <a:off x="3040559" y="2427759"/>
            <a:ext cx="2693417" cy="473976"/>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400" b="1" dirty="0">
                <a:cs typeface="ヒラギノ角ゴ ProN W3"/>
              </a:rPr>
              <a:t>BENEFICIARY</a:t>
            </a:r>
          </a:p>
          <a:p>
            <a:pPr marL="342665" indent="-342665" algn="ctr" eaLnBrk="0" hangingPunct="0">
              <a:spcBef>
                <a:spcPct val="20000"/>
              </a:spcBef>
            </a:pPr>
            <a:r>
              <a:rPr lang="en-US" sz="1400" b="1" dirty="0">
                <a:cs typeface="ヒラギノ角ゴ ProN W3"/>
              </a:rPr>
              <a:t>“Differentiating”</a:t>
            </a:r>
          </a:p>
        </p:txBody>
      </p:sp>
      <p:sp>
        <p:nvSpPr>
          <p:cNvPr id="25613" name="AutoShape 13"/>
          <p:cNvSpPr>
            <a:spLocks/>
          </p:cNvSpPr>
          <p:nvPr/>
        </p:nvSpPr>
        <p:spPr bwMode="gray">
          <a:xfrm rot="1994430">
            <a:off x="3315147" y="1155279"/>
            <a:ext cx="310307" cy="2896567"/>
          </a:xfrm>
          <a:prstGeom prst="leftBrace">
            <a:avLst>
              <a:gd name="adj1" fmla="val 77788"/>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4" name="AutoShape 14"/>
          <p:cNvSpPr>
            <a:spLocks/>
          </p:cNvSpPr>
          <p:nvPr/>
        </p:nvSpPr>
        <p:spPr bwMode="gray">
          <a:xfrm rot="1994430">
            <a:off x="1814959" y="3714750"/>
            <a:ext cx="366117" cy="2049363"/>
          </a:xfrm>
          <a:prstGeom prst="leftBrace">
            <a:avLst>
              <a:gd name="adj1" fmla="val 46646"/>
              <a:gd name="adj2" fmla="val 50000"/>
            </a:avLst>
          </a:prstGeom>
          <a:noFill/>
          <a:ln w="9525">
            <a:solidFill>
              <a:schemeClr val="tx1"/>
            </a:solidFill>
            <a:round/>
            <a:headEnd/>
            <a:tailEnd/>
          </a:ln>
        </p:spPr>
        <p:txBody>
          <a:bodyPr wrap="none" lIns="71996" tIns="71996" rIns="71996" bIns="71996" anchor="ctr"/>
          <a:lstStyle/>
          <a:p>
            <a:pPr algn="ctr"/>
            <a:endParaRPr lang="en-US">
              <a:cs typeface="ヒラギノ角ゴ ProN W3"/>
            </a:endParaRPr>
          </a:p>
        </p:txBody>
      </p:sp>
      <p:sp>
        <p:nvSpPr>
          <p:cNvPr id="25615" name="AcnBodyText_ID_531484"/>
          <p:cNvSpPr>
            <a:spLocks noChangeArrowheads="1"/>
          </p:cNvSpPr>
          <p:nvPr>
            <p:custDataLst>
              <p:tags r:id="rId6"/>
            </p:custDataLst>
          </p:nvPr>
        </p:nvSpPr>
        <p:spPr bwMode="gray">
          <a:xfrm>
            <a:off x="1140768" y="4358804"/>
            <a:ext cx="709910" cy="216545"/>
          </a:xfrm>
          <a:prstGeom prst="rect">
            <a:avLst/>
          </a:prstGeom>
          <a:noFill/>
          <a:ln w="12700">
            <a:noFill/>
            <a:miter lim="800000"/>
            <a:headEnd/>
            <a:tailEnd/>
          </a:ln>
        </p:spPr>
        <p:txBody>
          <a:bodyPr wrap="none" lIns="0" tIns="0" rIns="0" bIns="0">
            <a:spAutoFit/>
          </a:bodyPr>
          <a:lstStyle/>
          <a:p>
            <a:pPr marL="342665" indent="-342665" algn="ctr" eaLnBrk="0" hangingPunct="0">
              <a:spcBef>
                <a:spcPct val="20000"/>
              </a:spcBef>
            </a:pPr>
            <a:r>
              <a:rPr lang="en-US" sz="1400" b="1" dirty="0">
                <a:cs typeface="ヒラギノ角ゴ ProN W3"/>
              </a:rPr>
              <a:t>Efficient</a:t>
            </a:r>
          </a:p>
        </p:txBody>
      </p:sp>
      <p:sp>
        <p:nvSpPr>
          <p:cNvPr id="25616" name="AcnBodyText_ID_531484"/>
          <p:cNvSpPr>
            <a:spLocks noChangeArrowheads="1"/>
          </p:cNvSpPr>
          <p:nvPr>
            <p:custDataLst>
              <p:tags r:id="rId7"/>
            </p:custDataLst>
          </p:nvPr>
        </p:nvSpPr>
        <p:spPr bwMode="gray">
          <a:xfrm>
            <a:off x="2081734" y="2241351"/>
            <a:ext cx="1215553" cy="433090"/>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400" b="1" dirty="0">
                <a:cs typeface="ヒラギノ角ゴ ProN W3"/>
              </a:rPr>
              <a:t>Competitive </a:t>
            </a:r>
            <a:br>
              <a:rPr lang="en-US" sz="1400" b="1" dirty="0">
                <a:cs typeface="ヒラギノ角ゴ ProN W3"/>
              </a:rPr>
            </a:br>
            <a:r>
              <a:rPr lang="en-US" sz="1400" b="1" dirty="0">
                <a:cs typeface="ヒラギノ角ゴ ProN W3"/>
              </a:rPr>
              <a:t>or Leading</a:t>
            </a:r>
          </a:p>
        </p:txBody>
      </p:sp>
      <p:sp>
        <p:nvSpPr>
          <p:cNvPr id="25617" name="AcnBodyText_ID_531484"/>
          <p:cNvSpPr>
            <a:spLocks noChangeArrowheads="1"/>
          </p:cNvSpPr>
          <p:nvPr>
            <p:custDataLst>
              <p:tags r:id="rId8"/>
            </p:custDataLst>
          </p:nvPr>
        </p:nvSpPr>
        <p:spPr bwMode="gray">
          <a:xfrm>
            <a:off x="7175004" y="4572000"/>
            <a:ext cx="1435447" cy="541687"/>
          </a:xfrm>
          <a:prstGeom prst="rect">
            <a:avLst/>
          </a:prstGeom>
          <a:noFill/>
          <a:ln w="12700">
            <a:noFill/>
            <a:miter lim="800000"/>
            <a:headEnd/>
            <a:tailEnd/>
          </a:ln>
        </p:spPr>
        <p:txBody>
          <a:bodyPr lIns="0" tIns="0" rIns="0" bIns="0">
            <a:spAutoFit/>
          </a:bodyPr>
          <a:lstStyle/>
          <a:p>
            <a:pPr marL="342665" indent="-342665" algn="ctr" eaLnBrk="0" hangingPunct="0">
              <a:spcBef>
                <a:spcPct val="20000"/>
              </a:spcBef>
            </a:pPr>
            <a:r>
              <a:rPr lang="en-US" sz="1600" b="1" dirty="0">
                <a:solidFill>
                  <a:srgbClr val="0000FF"/>
                </a:solidFill>
                <a:cs typeface="ヒラギノ角ゴ ProN W3"/>
              </a:rPr>
              <a:t>Donor &amp; HQ</a:t>
            </a:r>
          </a:p>
          <a:p>
            <a:pPr marL="342665" indent="-342665" algn="ctr" eaLnBrk="0" hangingPunct="0">
              <a:spcBef>
                <a:spcPct val="20000"/>
              </a:spcBef>
            </a:pPr>
            <a:r>
              <a:rPr lang="en-US" sz="1600" b="1" dirty="0">
                <a:solidFill>
                  <a:srgbClr val="0000FF"/>
                </a:solidFill>
                <a:cs typeface="ヒラギノ角ゴ ProN W3"/>
              </a:rPr>
              <a:t> Facing</a:t>
            </a:r>
          </a:p>
        </p:txBody>
      </p:sp>
      <p:sp>
        <p:nvSpPr>
          <p:cNvPr id="25618" name="AcnBodyText_ID_531484"/>
          <p:cNvSpPr>
            <a:spLocks noChangeArrowheads="1"/>
          </p:cNvSpPr>
          <p:nvPr>
            <p:custDataLst>
              <p:tags r:id="rId9"/>
            </p:custDataLst>
          </p:nvPr>
        </p:nvSpPr>
        <p:spPr bwMode="gray">
          <a:xfrm>
            <a:off x="6098977" y="2623096"/>
            <a:ext cx="1597298" cy="496714"/>
          </a:xfrm>
          <a:prstGeom prst="rect">
            <a:avLst/>
          </a:prstGeom>
          <a:noFill/>
          <a:ln w="12700">
            <a:noFill/>
            <a:miter lim="800000"/>
            <a:headEnd/>
            <a:tailEnd/>
          </a:ln>
        </p:spPr>
        <p:txBody>
          <a:bodyPr lIns="0" tIns="0" rIns="0" bIns="0">
            <a:spAutoFit/>
          </a:bodyPr>
          <a:lstStyle/>
          <a:p>
            <a:pPr algn="ctr" eaLnBrk="0" hangingPunct="0">
              <a:spcBef>
                <a:spcPct val="20000"/>
              </a:spcBef>
            </a:pPr>
            <a:r>
              <a:rPr lang="en-US" sz="1600" b="1" dirty="0">
                <a:solidFill>
                  <a:srgbClr val="FF0000"/>
                </a:solidFill>
                <a:cs typeface="ヒラギノ角ゴ ProN W3"/>
              </a:rPr>
              <a:t>Beneficiary &amp; Field Facing</a:t>
            </a:r>
          </a:p>
        </p:txBody>
      </p:sp>
      <p:sp>
        <p:nvSpPr>
          <p:cNvPr id="22" name="AutoShape 19"/>
          <p:cNvSpPr>
            <a:spLocks noChangeArrowheads="1"/>
          </p:cNvSpPr>
          <p:nvPr/>
        </p:nvSpPr>
        <p:spPr bwMode="auto">
          <a:xfrm rot="-5400000">
            <a:off x="4190815" y="1463638"/>
            <a:ext cx="381744" cy="380628"/>
          </a:xfrm>
          <a:prstGeom prst="leftArrow">
            <a:avLst>
              <a:gd name="adj1" fmla="val 50000"/>
              <a:gd name="adj2" fmla="val 25073"/>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3" name="AcnBodyText_ID_531484"/>
          <p:cNvSpPr>
            <a:spLocks noChangeArrowheads="1"/>
          </p:cNvSpPr>
          <p:nvPr>
            <p:custDataLst>
              <p:tags r:id="rId10"/>
            </p:custDataLst>
          </p:nvPr>
        </p:nvSpPr>
        <p:spPr bwMode="gray">
          <a:xfrm>
            <a:off x="3661172" y="1066825"/>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in</a:t>
            </a:r>
          </a:p>
        </p:txBody>
      </p:sp>
      <p:sp>
        <p:nvSpPr>
          <p:cNvPr id="24" name="AutoShape 22"/>
          <p:cNvSpPr>
            <a:spLocks noChangeArrowheads="1"/>
          </p:cNvSpPr>
          <p:nvPr/>
        </p:nvSpPr>
        <p:spPr bwMode="auto">
          <a:xfrm rot="-5400000">
            <a:off x="4191373" y="5715000"/>
            <a:ext cx="533549" cy="533549"/>
          </a:xfrm>
          <a:prstGeom prst="leftArrow">
            <a:avLst>
              <a:gd name="adj1" fmla="val 50000"/>
              <a:gd name="adj2" fmla="val 25000"/>
            </a:avLst>
          </a:prstGeom>
          <a:solidFill>
            <a:srgbClr val="CC0000"/>
          </a:solidFill>
          <a:ln w="9525" algn="ctr">
            <a:noFill/>
            <a:miter lim="800000"/>
            <a:headEnd/>
            <a:tailEnd/>
          </a:ln>
        </p:spPr>
        <p:txBody>
          <a:bodyPr wrap="none" lIns="91435" tIns="45718" rIns="91435" bIns="45718" anchor="ctr"/>
          <a:lstStyle/>
          <a:p>
            <a:pPr algn="ctr"/>
            <a:endParaRPr lang="en-US">
              <a:cs typeface="ヒラギノ角ゴ ProN W3"/>
            </a:endParaRPr>
          </a:p>
        </p:txBody>
      </p:sp>
      <p:sp>
        <p:nvSpPr>
          <p:cNvPr id="25" name="AcnBodyText_ID_531484"/>
          <p:cNvSpPr>
            <a:spLocks noChangeArrowheads="1"/>
          </p:cNvSpPr>
          <p:nvPr>
            <p:custDataLst>
              <p:tags r:id="rId11"/>
            </p:custDataLst>
          </p:nvPr>
        </p:nvSpPr>
        <p:spPr bwMode="gray">
          <a:xfrm>
            <a:off x="3733726" y="6248549"/>
            <a:ext cx="1444377" cy="433090"/>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Get out</a:t>
            </a:r>
          </a:p>
        </p:txBody>
      </p:sp>
      <p:sp>
        <p:nvSpPr>
          <p:cNvPr id="27" name="Rectangle 2"/>
          <p:cNvSpPr>
            <a:spLocks noGrp="1" noChangeArrowheads="1"/>
          </p:cNvSpPr>
          <p:nvPr>
            <p:ph type="title"/>
          </p:nvPr>
        </p:nvSpPr>
        <p:spPr>
          <a:xfrm>
            <a:off x="1560140" y="149061"/>
            <a:ext cx="6847656" cy="1143000"/>
          </a:xfrm>
        </p:spPr>
        <p:txBody>
          <a:bodyPr/>
          <a:lstStyle/>
          <a:p>
            <a:pPr algn="ctr"/>
            <a:r>
              <a:rPr lang="en-US" sz="3200" dirty="0"/>
              <a:t>An NGO IT Strategy Approach</a:t>
            </a:r>
          </a:p>
        </p:txBody>
      </p:sp>
      <p:sp>
        <p:nvSpPr>
          <p:cNvPr id="26" name="AutoShape 3"/>
          <p:cNvSpPr>
            <a:spLocks noChangeArrowheads="1"/>
          </p:cNvSpPr>
          <p:nvPr/>
        </p:nvSpPr>
        <p:spPr bwMode="gray">
          <a:xfrm>
            <a:off x="539552" y="175483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30" name="AcnBodyText_ID_307207"/>
          <p:cNvSpPr>
            <a:spLocks noChangeArrowheads="1"/>
          </p:cNvSpPr>
          <p:nvPr>
            <p:custDataLst>
              <p:tags r:id="rId12"/>
            </p:custDataLst>
          </p:nvPr>
        </p:nvSpPr>
        <p:spPr bwMode="gray">
          <a:xfrm rot="-5400000">
            <a:off x="-621964" y="3801280"/>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
        <p:nvSpPr>
          <p:cNvPr id="28" name="AcnBodyText_ID_531484"/>
          <p:cNvSpPr>
            <a:spLocks noChangeArrowheads="1"/>
          </p:cNvSpPr>
          <p:nvPr>
            <p:custDataLst>
              <p:tags r:id="rId13"/>
            </p:custDataLst>
          </p:nvPr>
        </p:nvSpPr>
        <p:spPr bwMode="gray">
          <a:xfrm rot="16200000">
            <a:off x="-252536" y="3935745"/>
            <a:ext cx="1444377" cy="430887"/>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cs typeface="ヒラギノ角ゴ ProN W3"/>
              </a:rPr>
              <a:t>Move up</a:t>
            </a:r>
          </a:p>
        </p:txBody>
      </p:sp>
      <p:sp>
        <p:nvSpPr>
          <p:cNvPr id="31"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35072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518172"/>
            <a:ext cx="7769225" cy="1361777"/>
          </a:xfrm>
        </p:spPr>
        <p:txBody>
          <a:bodyPr/>
          <a:lstStyle/>
          <a:p>
            <a:pPr algn="ctr"/>
            <a:r>
              <a:rPr lang="en-US" sz="3600" cap="none" dirty="0"/>
              <a:t>3. Context Sensitive ICT</a:t>
            </a:r>
          </a:p>
        </p:txBody>
      </p:sp>
      <p:pic>
        <p:nvPicPr>
          <p:cNvPr id="3" name="Picture 4"/>
          <p:cNvPicPr>
            <a:picLocks noChangeAspect="1" noChangeArrowheads="1"/>
          </p:cNvPicPr>
          <p:nvPr/>
        </p:nvPicPr>
        <p:blipFill>
          <a:blip r:embed="rId2"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128826155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Slide Number Placeholder 2"/>
          <p:cNvSpPr>
            <a:spLocks noGrp="1"/>
          </p:cNvSpPr>
          <p:nvPr>
            <p:ph type="sldNum" sz="quarter" idx="4294967295"/>
          </p:nvPr>
        </p:nvSpPr>
        <p:spPr>
          <a:xfrm>
            <a:off x="7236296" y="6337126"/>
            <a:ext cx="1602904" cy="476250"/>
          </a:xfrm>
          <a:prstGeom prst="rect">
            <a:avLst/>
          </a:prstGeom>
          <a:noFill/>
        </p:spPr>
        <p:txBody>
          <a:bodyPr/>
          <a:lstStyle/>
          <a:p>
            <a:pPr algn="r"/>
            <a:fld id="{EE438ACD-6537-485F-B4BE-E38E839C79F5}" type="slidenum">
              <a:rPr lang="en-US" sz="1400"/>
              <a:pPr algn="r"/>
              <a:t>33</a:t>
            </a:fld>
            <a:endParaRPr lang="en-US" sz="1400" dirty="0"/>
          </a:p>
        </p:txBody>
      </p:sp>
      <p:sp>
        <p:nvSpPr>
          <p:cNvPr id="25603" name="Rectangle 4"/>
          <p:cNvSpPr>
            <a:spLocks noGrp="1" noChangeArrowheads="1"/>
          </p:cNvSpPr>
          <p:nvPr>
            <p:ph type="title"/>
          </p:nvPr>
        </p:nvSpPr>
        <p:spPr>
          <a:xfrm>
            <a:off x="381000" y="-76200"/>
            <a:ext cx="8534400" cy="914400"/>
          </a:xfrm>
        </p:spPr>
        <p:txBody>
          <a:bodyPr/>
          <a:lstStyle/>
          <a:p>
            <a:pPr algn="ctr" eaLnBrk="1" hangingPunct="1"/>
            <a:r>
              <a:rPr lang="en-US" sz="3200" b="1" dirty="0"/>
              <a:t>The Sometimes Connected Internet</a:t>
            </a:r>
          </a:p>
        </p:txBody>
      </p:sp>
      <p:pic>
        <p:nvPicPr>
          <p:cNvPr id="25604" name="Picture 7" descr="Image"/>
          <p:cNvPicPr>
            <a:picLocks noChangeAspect="1" noChangeArrowheads="1"/>
          </p:cNvPicPr>
          <p:nvPr/>
        </p:nvPicPr>
        <p:blipFill>
          <a:blip r:embed="rId3" cstate="print"/>
          <a:srcRect/>
          <a:stretch>
            <a:fillRect/>
          </a:stretch>
        </p:blipFill>
        <p:spPr bwMode="auto">
          <a:xfrm>
            <a:off x="814908" y="1008063"/>
            <a:ext cx="7429500" cy="4953000"/>
          </a:xfrm>
          <a:prstGeom prst="rect">
            <a:avLst/>
          </a:prstGeom>
          <a:noFill/>
          <a:ln w="9525">
            <a:noFill/>
            <a:miter lim="800000"/>
            <a:headEnd/>
            <a:tailEnd/>
          </a:ln>
        </p:spPr>
      </p:pic>
      <p:sp>
        <p:nvSpPr>
          <p:cNvPr id="5" name="Rectangle 4"/>
          <p:cNvSpPr txBox="1">
            <a:spLocks noChangeArrowheads="1"/>
          </p:cNvSpPr>
          <p:nvPr/>
        </p:nvSpPr>
        <p:spPr bwMode="auto">
          <a:xfrm>
            <a:off x="533400" y="6019800"/>
            <a:ext cx="8534400" cy="914400"/>
          </a:xfrm>
          <a:prstGeom prst="rect">
            <a:avLst/>
          </a:prstGeom>
          <a:noFill/>
          <a:ln w="9525">
            <a:noFill/>
            <a:miter lim="800000"/>
            <a:headEnd/>
            <a:tailEnd/>
          </a:ln>
        </p:spPr>
        <p:txBody>
          <a:bodyPr anchor="ctr"/>
          <a:lstStyle/>
          <a:p>
            <a:pPr algn="ctr" eaLnBrk="0" hangingPunct="0">
              <a:defRPr/>
            </a:pPr>
            <a:r>
              <a:rPr lang="en-GB" sz="2000" b="1" kern="0" dirty="0">
                <a:solidFill>
                  <a:schemeClr val="tx2"/>
                </a:solidFill>
                <a:latin typeface="+mj-lt"/>
                <a:ea typeface="+mj-ea"/>
                <a:cs typeface="+mj-cs"/>
              </a:rPr>
              <a:t>Internet Village </a:t>
            </a:r>
            <a:r>
              <a:rPr lang="en-GB" sz="2000" b="1" kern="0" dirty="0" err="1">
                <a:solidFill>
                  <a:schemeClr val="tx2"/>
                </a:solidFill>
                <a:latin typeface="+mj-lt"/>
                <a:ea typeface="+mj-ea"/>
                <a:cs typeface="+mj-cs"/>
              </a:rPr>
              <a:t>Motoman</a:t>
            </a:r>
            <a:r>
              <a:rPr lang="en-US" sz="2000" b="1" kern="0" dirty="0">
                <a:solidFill>
                  <a:schemeClr val="tx2"/>
                </a:solidFill>
                <a:latin typeface="+mj-lt"/>
                <a:ea typeface="+mj-ea"/>
                <a:cs typeface="+mj-cs"/>
              </a:rPr>
              <a:t> Network</a:t>
            </a:r>
          </a:p>
        </p:txBody>
      </p:sp>
    </p:spTree>
    <p:extLst>
      <p:ext uri="{BB962C8B-B14F-4D97-AF65-F5344CB8AC3E}">
        <p14:creationId xmlns:p14="http://schemas.microsoft.com/office/powerpoint/2010/main" val="567056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676400"/>
            <a:ext cx="7139136" cy="4191000"/>
          </a:xfrm>
        </p:spPr>
        <p:txBody>
          <a:bodyPr/>
          <a:lstStyle/>
          <a:p>
            <a:pPr marL="0" indent="0"/>
            <a:r>
              <a:rPr lang="en-GB" sz="2800" dirty="0">
                <a:solidFill>
                  <a:schemeClr val="bg1"/>
                </a:solidFill>
              </a:rPr>
              <a:t>A mere </a:t>
            </a:r>
            <a:r>
              <a:rPr lang="en-GB" sz="3200" dirty="0">
                <a:solidFill>
                  <a:srgbClr val="FFFF00"/>
                </a:solidFill>
              </a:rPr>
              <a:t>six per cent</a:t>
            </a:r>
            <a:r>
              <a:rPr lang="en-GB" sz="2800" dirty="0">
                <a:solidFill>
                  <a:schemeClr val="bg1"/>
                </a:solidFill>
              </a:rPr>
              <a:t> in low-income countries have access to the Internet, compared to a massive </a:t>
            </a:r>
            <a:r>
              <a:rPr lang="en-GB" sz="3200" dirty="0">
                <a:solidFill>
                  <a:srgbClr val="FFFF00"/>
                </a:solidFill>
              </a:rPr>
              <a:t>76 per cent</a:t>
            </a:r>
            <a:r>
              <a:rPr lang="en-GB" sz="2800" dirty="0">
                <a:solidFill>
                  <a:schemeClr val="bg1"/>
                </a:solidFill>
              </a:rPr>
              <a:t> in high-income countries. </a:t>
            </a:r>
          </a:p>
          <a:p>
            <a:pPr marL="0" indent="0"/>
            <a:endParaRPr lang="en-GB" sz="2800" dirty="0">
              <a:solidFill>
                <a:schemeClr val="bg1"/>
              </a:solidFill>
            </a:endParaRPr>
          </a:p>
          <a:p>
            <a:pPr marL="0" indent="0"/>
            <a:r>
              <a:rPr lang="en-GB" sz="2800" dirty="0">
                <a:solidFill>
                  <a:schemeClr val="bg1"/>
                </a:solidFill>
              </a:rPr>
              <a:t>Welcome to the </a:t>
            </a:r>
            <a:r>
              <a:rPr lang="en-GB" sz="3200" dirty="0">
                <a:solidFill>
                  <a:srgbClr val="FFFF00"/>
                </a:solidFill>
              </a:rPr>
              <a:t>digital divide</a:t>
            </a:r>
            <a:r>
              <a:rPr lang="en-GB" sz="2800" dirty="0">
                <a:solidFill>
                  <a:schemeClr val="bg1"/>
                </a:solidFill>
              </a:rPr>
              <a:t>.</a:t>
            </a:r>
            <a:endParaRPr lang="en-US" sz="2800" dirty="0">
              <a:solidFill>
                <a:schemeClr val="bg1"/>
              </a:solidFill>
            </a:endParaRPr>
          </a:p>
          <a:p>
            <a:pPr marL="0" indent="0"/>
            <a:endParaRPr lang="en-GB" sz="2400" i="1" dirty="0">
              <a:solidFill>
                <a:schemeClr val="bg1"/>
              </a:solidFill>
            </a:endParaRPr>
          </a:p>
          <a:p>
            <a:pPr marL="0" indent="0"/>
            <a:r>
              <a:rPr lang="en-GB" sz="2400" i="1" dirty="0">
                <a:solidFill>
                  <a:schemeClr val="bg1"/>
                </a:solidFill>
              </a:rPr>
              <a:t>--IFRC, World Disasters Report, October 2013</a:t>
            </a:r>
            <a:endParaRPr lang="en-US" sz="2400" i="1" dirty="0">
              <a:solidFill>
                <a:schemeClr val="bg1"/>
              </a:solidFill>
            </a:endParaRPr>
          </a:p>
          <a:p>
            <a:pPr marL="0" indent="0"/>
            <a:endParaRPr lang="en-US" sz="2800" dirty="0">
              <a:solidFill>
                <a:schemeClr val="bg1"/>
              </a:solidFill>
            </a:endParaRPr>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solidFill>
                  <a:schemeClr val="bg1"/>
                </a:solidFill>
              </a:rPr>
              <a:pPr algn="r"/>
              <a:t>34</a:t>
            </a:fld>
            <a:endParaRPr lang="en-US" sz="1400" dirty="0">
              <a:solidFill>
                <a:schemeClr val="bg1"/>
              </a:solidFill>
            </a:endParaRPr>
          </a:p>
        </p:txBody>
      </p:sp>
    </p:spTree>
    <p:extLst>
      <p:ext uri="{BB962C8B-B14F-4D97-AF65-F5344CB8AC3E}">
        <p14:creationId xmlns:p14="http://schemas.microsoft.com/office/powerpoint/2010/main" val="3452342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600" dirty="0"/>
              <a:t>Twitter or the Goat?</a:t>
            </a:r>
          </a:p>
        </p:txBody>
      </p:sp>
      <p:pic>
        <p:nvPicPr>
          <p:cNvPr id="5" name="Chart Placeholder 4"/>
          <p:cNvPicPr>
            <a:picLocks noGrp="1" noChangeAspect="1"/>
          </p:cNvPicPr>
          <p:nvPr>
            <p:ph type="chart" sz="quarter" idx="4294967295"/>
          </p:nvPr>
        </p:nvPicPr>
        <p:blipFill>
          <a:blip r:embed="rId3"/>
          <a:stretch>
            <a:fillRect/>
          </a:stretch>
        </p:blipFill>
        <p:spPr>
          <a:xfrm>
            <a:off x="1475656" y="1484313"/>
            <a:ext cx="7118350" cy="5340350"/>
          </a:xfrm>
          <a:prstGeom prst="rect">
            <a:avLst/>
          </a:prstGeom>
          <a:ln>
            <a:noFill/>
          </a:ln>
          <a:effectLst>
            <a:softEdge rad="112500"/>
          </a:effectLst>
        </p:spPr>
      </p:pic>
      <p:sp>
        <p:nvSpPr>
          <p:cNvPr id="4" name="Slide Number Placeholder 4"/>
          <p:cNvSpPr txBox="1">
            <a:spLocks/>
          </p:cNvSpPr>
          <p:nvPr/>
        </p:nvSpPr>
        <p:spPr>
          <a:xfrm>
            <a:off x="6830888" y="6376243"/>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pPr algn="r"/>
              <a:t>35</a:t>
            </a:fld>
            <a:endParaRPr lang="en-US" sz="1400" dirty="0"/>
          </a:p>
        </p:txBody>
      </p:sp>
    </p:spTree>
    <p:extLst>
      <p:ext uri="{BB962C8B-B14F-4D97-AF65-F5344CB8AC3E}">
        <p14:creationId xmlns:p14="http://schemas.microsoft.com/office/powerpoint/2010/main" val="3381126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by 2020, the Digital Divide is still a problem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647565"/>
            <a:ext cx="8370786" cy="5166128"/>
          </a:xfrm>
          <a:prstGeom prst="rect">
            <a:avLst/>
          </a:prstGeom>
        </p:spPr>
      </p:pic>
      <p:sp>
        <p:nvSpPr>
          <p:cNvPr id="3" name="Right Brace 2"/>
          <p:cNvSpPr/>
          <p:nvPr/>
        </p:nvSpPr>
        <p:spPr>
          <a:xfrm>
            <a:off x="6228184" y="3140968"/>
            <a:ext cx="216024" cy="648072"/>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6349161" y="3068960"/>
            <a:ext cx="2603598" cy="338554"/>
          </a:xfrm>
          <a:prstGeom prst="rect">
            <a:avLst/>
          </a:prstGeom>
          <a:noFill/>
        </p:spPr>
        <p:txBody>
          <a:bodyPr wrap="none" rtlCol="0">
            <a:spAutoFit/>
          </a:bodyPr>
          <a:lstStyle/>
          <a:p>
            <a:r>
              <a:rPr lang="en-US" sz="1600" b="1" i="1" dirty="0">
                <a:solidFill>
                  <a:srgbClr val="FF0000"/>
                </a:solidFill>
              </a:rPr>
              <a:t>The </a:t>
            </a:r>
            <a:r>
              <a:rPr lang="en-US" sz="1600" b="1" i="1" u="sng" dirty="0">
                <a:solidFill>
                  <a:srgbClr val="FF0000"/>
                </a:solidFill>
              </a:rPr>
              <a:t>Future </a:t>
            </a:r>
            <a:r>
              <a:rPr lang="en-US" sz="1600" b="1" i="1" dirty="0">
                <a:solidFill>
                  <a:srgbClr val="FF0000"/>
                </a:solidFill>
              </a:rPr>
              <a:t>Digital Divide</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5192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2276872"/>
            <a:ext cx="7722096" cy="1719064"/>
          </a:xfrm>
        </p:spPr>
        <p:txBody>
          <a:bodyPr/>
          <a:lstStyle/>
          <a:p>
            <a:pPr algn="ctr"/>
            <a:r>
              <a:rPr lang="en-US" sz="4000" dirty="0">
                <a:solidFill>
                  <a:schemeClr val="bg1"/>
                </a:solidFill>
              </a:rPr>
              <a:t>We need to meet people where they are, with the technology they have adopted.</a:t>
            </a:r>
          </a:p>
        </p:txBody>
      </p:sp>
      <p:sp>
        <p:nvSpPr>
          <p:cNvPr id="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bg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spTree>
    <p:extLst>
      <p:ext uri="{BB962C8B-B14F-4D97-AF65-F5344CB8AC3E}">
        <p14:creationId xmlns:p14="http://schemas.microsoft.com/office/powerpoint/2010/main" val="2230002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800" dirty="0"/>
              <a:t>The Internet Highway in Rural Africa</a:t>
            </a:r>
          </a:p>
        </p:txBody>
      </p:sp>
      <p:pic>
        <p:nvPicPr>
          <p:cNvPr id="1026" name="Picture 2" descr="http://cdn.24.co.za/files/Cms/General/d/1823/ce5795c5fa9d4957bbc2176317f85f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90681"/>
            <a:ext cx="7155180" cy="483489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2"/>
          <p:cNvSpPr txBox="1">
            <a:spLocks/>
          </p:cNvSpPr>
          <p:nvPr/>
        </p:nvSpPr>
        <p:spPr>
          <a:xfrm>
            <a:off x="7772400" y="6500096"/>
            <a:ext cx="1219200" cy="31328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315364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6" name="Picture 3" descr="AMB%20Single%20Masai%20on%20Cell%20Phone"/>
          <p:cNvPicPr>
            <a:picLocks noChangeAspect="1" noChangeArrowheads="1"/>
          </p:cNvPicPr>
          <p:nvPr/>
        </p:nvPicPr>
        <p:blipFill>
          <a:blip r:embed="rId3" cstate="print"/>
          <a:srcRect/>
          <a:stretch>
            <a:fillRect/>
          </a:stretch>
        </p:blipFill>
        <p:spPr bwMode="auto">
          <a:xfrm>
            <a:off x="467544" y="620608"/>
            <a:ext cx="3844766" cy="5760720"/>
          </a:xfrm>
          <a:prstGeom prst="rect">
            <a:avLst/>
          </a:prstGeom>
          <a:noFill/>
          <a:ln w="9525">
            <a:noFill/>
            <a:miter lim="800000"/>
            <a:headEnd/>
            <a:tailEnd/>
          </a:ln>
        </p:spPr>
      </p:pic>
      <p:sp>
        <p:nvSpPr>
          <p:cNvPr id="33798"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2FC27F1D-5B3A-4675-A4C1-320D397B814A}" type="slidenum">
              <a:rPr lang="en-US" sz="1400">
                <a:solidFill>
                  <a:schemeClr val="tx1"/>
                </a:solidFill>
                <a:latin typeface="Arial" charset="0"/>
              </a:rPr>
              <a:pPr algn="r"/>
              <a:t>39</a:t>
            </a:fld>
            <a:endParaRPr lang="en-US" sz="1400">
              <a:solidFill>
                <a:schemeClr val="tx1"/>
              </a:solidFill>
              <a:latin typeface="Arial" charset="0"/>
            </a:endParaRPr>
          </a:p>
        </p:txBody>
      </p:sp>
      <p:sp>
        <p:nvSpPr>
          <p:cNvPr id="7" name="TextBox 6"/>
          <p:cNvSpPr txBox="1"/>
          <p:nvPr/>
        </p:nvSpPr>
        <p:spPr>
          <a:xfrm>
            <a:off x="4860032" y="2060848"/>
            <a:ext cx="3419872" cy="2123658"/>
          </a:xfrm>
          <a:prstGeom prst="rect">
            <a:avLst/>
          </a:prstGeom>
          <a:noFill/>
        </p:spPr>
        <p:txBody>
          <a:bodyPr wrap="square" rtlCol="0">
            <a:spAutoFit/>
          </a:bodyPr>
          <a:lstStyle/>
          <a:p>
            <a:r>
              <a:rPr lang="en-US" sz="3200" b="1" i="1" dirty="0"/>
              <a:t>For the rest </a:t>
            </a:r>
          </a:p>
          <a:p>
            <a:r>
              <a:rPr lang="en-US" sz="3200" b="1" i="1" dirty="0"/>
              <a:t>of the world, </a:t>
            </a:r>
          </a:p>
          <a:p>
            <a:r>
              <a:rPr lang="en-US" sz="3600" b="1" i="1" dirty="0">
                <a:solidFill>
                  <a:srgbClr val="FFC000"/>
                </a:solidFill>
              </a:rPr>
              <a:t>this</a:t>
            </a:r>
            <a:r>
              <a:rPr lang="en-US" sz="3200" b="1" i="1" dirty="0"/>
              <a:t> is the Internet</a:t>
            </a:r>
            <a:endParaRPr lang="en-GB" sz="3200" b="1" i="1" dirty="0"/>
          </a:p>
        </p:txBody>
      </p:sp>
    </p:spTree>
    <p:extLst>
      <p:ext uri="{BB962C8B-B14F-4D97-AF65-F5344CB8AC3E}">
        <p14:creationId xmlns:p14="http://schemas.microsoft.com/office/powerpoint/2010/main" val="368616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r>
              <a:rPr lang="en-US" sz="3200" dirty="0">
                <a:solidFill>
                  <a:schemeClr val="bg1"/>
                </a:solidFill>
              </a:rPr>
              <a:t>We will look at </a:t>
            </a:r>
          </a:p>
          <a:p>
            <a:pPr marL="0" indent="0"/>
            <a:r>
              <a:rPr lang="en-US" sz="3200" dirty="0">
                <a:solidFill>
                  <a:schemeClr val="bg1"/>
                </a:solidFill>
              </a:rPr>
              <a:t>1) Examples of crises &amp; disaster </a:t>
            </a:r>
          </a:p>
          <a:p>
            <a:pPr marL="0" indent="0"/>
            <a:r>
              <a:rPr lang="en-US" sz="3200" dirty="0">
                <a:solidFill>
                  <a:schemeClr val="bg1"/>
                </a:solidFill>
              </a:rPr>
              <a:t>2) An IT Strategic framework</a:t>
            </a:r>
          </a:p>
          <a:p>
            <a:pPr marL="0" indent="0"/>
            <a:r>
              <a:rPr lang="en-US" sz="3200" dirty="0">
                <a:solidFill>
                  <a:schemeClr val="bg1"/>
                </a:solidFill>
              </a:rPr>
              <a:t>3) Context-sensitive IT</a:t>
            </a:r>
          </a:p>
          <a:p>
            <a:pPr marL="0" indent="0"/>
            <a:r>
              <a:rPr lang="en-US" sz="3200" dirty="0">
                <a:solidFill>
                  <a:schemeClr val="bg1"/>
                </a:solidFill>
              </a:rPr>
              <a:t>4) The Collaboration Imperative  </a:t>
            </a:r>
          </a:p>
        </p:txBody>
      </p:sp>
    </p:spTree>
    <p:extLst>
      <p:ext uri="{BB962C8B-B14F-4D97-AF65-F5344CB8AC3E}">
        <p14:creationId xmlns:p14="http://schemas.microsoft.com/office/powerpoint/2010/main" val="2075559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5659" y="370717"/>
            <a:ext cx="6858000" cy="1143000"/>
          </a:xfrm>
        </p:spPr>
        <p:txBody>
          <a:bodyPr/>
          <a:lstStyle/>
          <a:p>
            <a:pPr algn="ctr"/>
            <a:r>
              <a:rPr lang="en-US" sz="3200" dirty="0">
                <a:solidFill>
                  <a:schemeClr val="bg1"/>
                </a:solidFill>
              </a:rPr>
              <a:t>2G Tuesdays at Facebook</a:t>
            </a:r>
          </a:p>
        </p:txBody>
      </p:sp>
      <p:sp>
        <p:nvSpPr>
          <p:cNvPr id="3" name="Content Placeholder 2"/>
          <p:cNvSpPr>
            <a:spLocks noGrp="1"/>
          </p:cNvSpPr>
          <p:nvPr>
            <p:ph idx="4294967295"/>
          </p:nvPr>
        </p:nvSpPr>
        <p:spPr>
          <a:xfrm>
            <a:off x="856878" y="1916832"/>
            <a:ext cx="7675562" cy="3567113"/>
          </a:xfrm>
        </p:spPr>
        <p:txBody>
          <a:bodyPr>
            <a:noAutofit/>
          </a:bodyPr>
          <a:lstStyle/>
          <a:p>
            <a:pPr marL="0" indent="0">
              <a:buNone/>
            </a:pPr>
            <a:r>
              <a:rPr lang="en-US" sz="2800" b="0" dirty="0"/>
              <a:t>“The initiative is designed to help employees empathize with users in booming markets like India, Thailand, and much of Latin America, but also to </a:t>
            </a:r>
            <a:r>
              <a:rPr lang="en-US" sz="2800" b="1" dirty="0">
                <a:solidFill>
                  <a:srgbClr val="FFC000"/>
                </a:solidFill>
              </a:rPr>
              <a:t>help them work out what they could improve about the app to make it more usable on slower connections.” </a:t>
            </a:r>
          </a:p>
          <a:p>
            <a:pPr marL="0" indent="0">
              <a:buNone/>
            </a:pPr>
            <a:r>
              <a:rPr lang="en-US" b="0" i="1" dirty="0"/>
              <a:t>–The Verge, Oct. 2015</a:t>
            </a:r>
            <a:endParaRPr lang="en-US" sz="2800" b="0" i="1" dirty="0"/>
          </a:p>
          <a:p>
            <a:endParaRPr lang="en-US" dirty="0"/>
          </a:p>
          <a:p>
            <a:endParaRPr lang="en-US" dirty="0"/>
          </a:p>
          <a:p>
            <a:endParaRPr lang="en-US" dirty="0"/>
          </a:p>
          <a:p>
            <a:endParaRPr lang="en-US" dirty="0"/>
          </a:p>
          <a:p>
            <a:endParaRPr lang="en-US" dirty="0"/>
          </a:p>
          <a:p>
            <a:endParaRPr lang="en-US" dirty="0"/>
          </a:p>
        </p:txBody>
      </p:sp>
      <p:sp>
        <p:nvSpPr>
          <p:cNvPr id="5" name="Slide Number Placeholder 2"/>
          <p:cNvSpPr txBox="1">
            <a:spLocks/>
          </p:cNvSpPr>
          <p:nvPr/>
        </p:nvSpPr>
        <p:spPr>
          <a:xfrm>
            <a:off x="7772400" y="6409134"/>
            <a:ext cx="1219200" cy="448866"/>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Shape 718"/>
          <p:cNvSpPr/>
          <p:nvPr/>
        </p:nvSpPr>
        <p:spPr>
          <a:xfrm>
            <a:off x="6850086" y="4260366"/>
            <a:ext cx="1820368" cy="1817093"/>
          </a:xfrm>
          <a:prstGeom prst="rect">
            <a:avLst/>
          </a:prstGeom>
          <a:solidFill>
            <a:srgbClr val="FFFFFF"/>
          </a:solidFill>
          <a:ln w="12700">
            <a:miter lim="400000"/>
          </a:ln>
          <a:effectLst>
            <a:outerShdw blurRad="38100" dist="23000" dir="5400000" rotWithShape="0">
              <a:srgbClr val="000000">
                <a:alpha val="35000"/>
              </a:srgbClr>
            </a:outerShdw>
          </a:effectLst>
        </p:spPr>
        <p:txBody>
          <a:bodyPr lIns="45719" rIns="45719" anchor="ctr"/>
          <a:lstStyle/>
          <a:p>
            <a:endParaRPr/>
          </a:p>
        </p:txBody>
      </p:sp>
      <p:sp>
        <p:nvSpPr>
          <p:cNvPr id="8" name="Shape 721"/>
          <p:cNvSpPr/>
          <p:nvPr/>
        </p:nvSpPr>
        <p:spPr>
          <a:xfrm>
            <a:off x="7041449" y="4816563"/>
            <a:ext cx="1437641" cy="13487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7000">
                <a:latin typeface="Arial Black"/>
                <a:ea typeface="Arial Black"/>
                <a:cs typeface="Arial Black"/>
                <a:sym typeface="Arial Black"/>
              </a:defRPr>
            </a:lvl1pPr>
          </a:lstStyle>
          <a:p>
            <a:r>
              <a:rPr dirty="0"/>
              <a:t>2G</a:t>
            </a:r>
          </a:p>
        </p:txBody>
      </p:sp>
      <p:sp>
        <p:nvSpPr>
          <p:cNvPr id="9" name="Shape 719"/>
          <p:cNvSpPr/>
          <p:nvPr/>
        </p:nvSpPr>
        <p:spPr>
          <a:xfrm>
            <a:off x="6844084" y="4221088"/>
            <a:ext cx="1832372" cy="641931"/>
          </a:xfrm>
          <a:prstGeom prst="rect">
            <a:avLst/>
          </a:prstGeom>
          <a:solidFill>
            <a:schemeClr val="accent2"/>
          </a:solidFill>
          <a:ln w="12700">
            <a:miter lim="400000"/>
          </a:ln>
          <a:effectLst>
            <a:outerShdw blurRad="38100" dist="23000" dir="5400000" rotWithShape="0">
              <a:srgbClr val="000000">
                <a:alpha val="35000"/>
              </a:srgbClr>
            </a:outerShdw>
          </a:effectLst>
        </p:spPr>
        <p:txBody>
          <a:bodyPr lIns="45719" rIns="45719" anchor="ctr"/>
          <a:lstStyle/>
          <a:p>
            <a:pPr>
              <a:defRPr>
                <a:solidFill>
                  <a:srgbClr val="FFFFFF"/>
                </a:solidFill>
              </a:defRPr>
            </a:pPr>
            <a:endParaRPr/>
          </a:p>
        </p:txBody>
      </p:sp>
      <p:sp>
        <p:nvSpPr>
          <p:cNvPr id="10" name="Shape 720"/>
          <p:cNvSpPr/>
          <p:nvPr/>
        </p:nvSpPr>
        <p:spPr>
          <a:xfrm>
            <a:off x="7262552" y="4286783"/>
            <a:ext cx="999739" cy="523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b="1">
                <a:solidFill>
                  <a:srgbClr val="FFFFFF"/>
                </a:solidFill>
                <a:latin typeface="Verdana"/>
                <a:ea typeface="Verdana"/>
                <a:cs typeface="Verdana"/>
                <a:sym typeface="Verdana"/>
              </a:defRPr>
            </a:lvl1pPr>
          </a:lstStyle>
          <a:p>
            <a:r>
              <a:rPr dirty="0"/>
              <a:t>TUE </a:t>
            </a:r>
          </a:p>
        </p:txBody>
      </p:sp>
    </p:spTree>
    <p:extLst>
      <p:ext uri="{BB962C8B-B14F-4D97-AF65-F5344CB8AC3E}">
        <p14:creationId xmlns:p14="http://schemas.microsoft.com/office/powerpoint/2010/main" val="3808635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Another perspective on why context is so important, and rarely equivalent. </a:t>
            </a:r>
            <a:endParaRPr lang="en-US" dirty="0"/>
          </a:p>
        </p:txBody>
      </p:sp>
      <p:pic>
        <p:nvPicPr>
          <p:cNvPr id="5" name="Picture 4"/>
          <p:cNvPicPr>
            <a:picLocks noChangeAspect="1"/>
          </p:cNvPicPr>
          <p:nvPr/>
        </p:nvPicPr>
        <p:blipFill>
          <a:blip r:embed="rId3"/>
          <a:stretch>
            <a:fillRect/>
          </a:stretch>
        </p:blipFill>
        <p:spPr>
          <a:xfrm>
            <a:off x="1629139" y="1349503"/>
            <a:ext cx="7479365" cy="5463873"/>
          </a:xfrm>
          <a:prstGeom prst="rect">
            <a:avLst/>
          </a:prstGeom>
        </p:spPr>
      </p:pic>
    </p:spTree>
    <p:extLst>
      <p:ext uri="{BB962C8B-B14F-4D97-AF65-F5344CB8AC3E}">
        <p14:creationId xmlns:p14="http://schemas.microsoft.com/office/powerpoint/2010/main" val="62856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518172"/>
            <a:ext cx="7769225" cy="1361777"/>
          </a:xfrm>
        </p:spPr>
        <p:txBody>
          <a:bodyPr/>
          <a:lstStyle/>
          <a:p>
            <a:pPr algn="ctr"/>
            <a:r>
              <a:rPr lang="en-US" sz="3600" dirty="0"/>
              <a:t>4) </a:t>
            </a:r>
            <a:r>
              <a:rPr lang="en-US" sz="3600" cap="none" dirty="0"/>
              <a:t>The Collaboration Imperative  </a:t>
            </a:r>
            <a:br>
              <a:rPr lang="en-US" sz="3600" cap="none" dirty="0"/>
            </a:br>
            <a:endParaRPr lang="en-US" sz="3600" dirty="0"/>
          </a:p>
        </p:txBody>
      </p:sp>
      <p:pic>
        <p:nvPicPr>
          <p:cNvPr id="3" name="Picture 4"/>
          <p:cNvPicPr>
            <a:picLocks noChangeAspect="1" noChangeArrowheads="1"/>
          </p:cNvPicPr>
          <p:nvPr/>
        </p:nvPicPr>
        <p:blipFill>
          <a:blip r:embed="rId2"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38166376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4294967295"/>
          </p:nvPr>
        </p:nvSpPr>
        <p:spPr>
          <a:xfrm>
            <a:off x="5791200" y="6305550"/>
            <a:ext cx="2895600" cy="476250"/>
          </a:xfrm>
          <a:prstGeom prst="rect">
            <a:avLst/>
          </a:prstGeom>
          <a:noFill/>
        </p:spPr>
        <p:txBody>
          <a:bodyPr/>
          <a:lstStyle/>
          <a:p>
            <a:pPr algn="r"/>
            <a:fld id="{6FAD0234-2987-4DBA-9A26-6A7FFDAD01C3}" type="slidenum">
              <a:rPr lang="en-US" sz="1400"/>
              <a:pPr algn="r"/>
              <a:t>43</a:t>
            </a:fld>
            <a:endParaRPr lang="en-US" sz="1400" dirty="0"/>
          </a:p>
        </p:txBody>
      </p:sp>
      <p:sp>
        <p:nvSpPr>
          <p:cNvPr id="10243" name="Rectangle 4"/>
          <p:cNvSpPr>
            <a:spLocks noGrp="1" noChangeArrowheads="1"/>
          </p:cNvSpPr>
          <p:nvPr>
            <p:ph type="title" idx="4294967295"/>
          </p:nvPr>
        </p:nvSpPr>
        <p:spPr>
          <a:xfrm>
            <a:off x="228600" y="-76200"/>
            <a:ext cx="8686800" cy="914400"/>
          </a:xfrm>
        </p:spPr>
        <p:txBody>
          <a:bodyPr/>
          <a:lstStyle/>
          <a:p>
            <a:pPr algn="ctr" eaLnBrk="1" hangingPunct="1"/>
            <a:r>
              <a:rPr lang="en-US">
                <a:ea typeface="ＭＳ Ｐゴシック" charset="-128"/>
              </a:rPr>
              <a:t>The Problem: NGOs invest a fifth of corp. IT</a:t>
            </a:r>
          </a:p>
        </p:txBody>
      </p:sp>
      <p:pic>
        <p:nvPicPr>
          <p:cNvPr id="32772" name="Picture 9"/>
          <p:cNvPicPr>
            <a:picLocks noChangeAspect="1" noChangeArrowheads="1"/>
          </p:cNvPicPr>
          <p:nvPr/>
        </p:nvPicPr>
        <p:blipFill>
          <a:blip r:embed="rId3" cstate="print"/>
          <a:srcRect/>
          <a:stretch>
            <a:fillRect/>
          </a:stretch>
        </p:blipFill>
        <p:spPr bwMode="auto">
          <a:xfrm>
            <a:off x="457200" y="838200"/>
            <a:ext cx="7194550" cy="5478463"/>
          </a:xfrm>
          <a:prstGeom prst="rect">
            <a:avLst/>
          </a:prstGeom>
          <a:noFill/>
          <a:ln w="9525" algn="ctr">
            <a:noFill/>
            <a:miter lim="800000"/>
            <a:headEnd/>
            <a:tailEnd/>
          </a:ln>
        </p:spPr>
      </p:pic>
      <p:sp>
        <p:nvSpPr>
          <p:cNvPr id="32773" name="AutoShape 10"/>
          <p:cNvSpPr>
            <a:spLocks/>
          </p:cNvSpPr>
          <p:nvPr/>
        </p:nvSpPr>
        <p:spPr bwMode="auto">
          <a:xfrm>
            <a:off x="3733800" y="4572000"/>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4" name="AutoShape 11"/>
          <p:cNvSpPr>
            <a:spLocks/>
          </p:cNvSpPr>
          <p:nvPr/>
        </p:nvSpPr>
        <p:spPr bwMode="auto">
          <a:xfrm>
            <a:off x="5562600" y="2133600"/>
            <a:ext cx="381000" cy="2438400"/>
          </a:xfrm>
          <a:prstGeom prst="leftBrace">
            <a:avLst>
              <a:gd name="adj1" fmla="val 62489"/>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5" name="Text Box 12"/>
          <p:cNvSpPr txBox="1">
            <a:spLocks noChangeArrowheads="1"/>
          </p:cNvSpPr>
          <p:nvPr/>
        </p:nvSpPr>
        <p:spPr bwMode="auto">
          <a:xfrm>
            <a:off x="4876800" y="3200400"/>
            <a:ext cx="523875" cy="457200"/>
          </a:xfrm>
          <a:prstGeom prst="rect">
            <a:avLst/>
          </a:prstGeom>
          <a:noFill/>
          <a:ln w="9525" algn="ctr">
            <a:noFill/>
            <a:miter lim="800000"/>
            <a:headEnd/>
            <a:tailEnd/>
          </a:ln>
        </p:spPr>
        <p:txBody>
          <a:bodyPr wrap="none">
            <a:spAutoFit/>
          </a:bodyPr>
          <a:lstStyle/>
          <a:p>
            <a:r>
              <a:rPr lang="en-US" b="1">
                <a:solidFill>
                  <a:srgbClr val="FF3300"/>
                </a:solidFill>
              </a:rPr>
              <a:t>5x</a:t>
            </a:r>
          </a:p>
        </p:txBody>
      </p:sp>
      <p:sp>
        <p:nvSpPr>
          <p:cNvPr id="32776" name="Text Box 13"/>
          <p:cNvSpPr txBox="1">
            <a:spLocks noChangeArrowheads="1"/>
          </p:cNvSpPr>
          <p:nvPr/>
        </p:nvSpPr>
        <p:spPr bwMode="auto">
          <a:xfrm>
            <a:off x="3200400" y="4572000"/>
            <a:ext cx="523875" cy="457200"/>
          </a:xfrm>
          <a:prstGeom prst="rect">
            <a:avLst/>
          </a:prstGeom>
          <a:noFill/>
          <a:ln w="9525" algn="ctr">
            <a:noFill/>
            <a:miter lim="800000"/>
            <a:headEnd/>
            <a:tailEnd/>
          </a:ln>
        </p:spPr>
        <p:txBody>
          <a:bodyPr wrap="none">
            <a:spAutoFit/>
          </a:bodyPr>
          <a:lstStyle/>
          <a:p>
            <a:r>
              <a:rPr lang="en-US" b="1">
                <a:solidFill>
                  <a:srgbClr val="FF3300"/>
                </a:solidFill>
              </a:rPr>
              <a:t>4x</a:t>
            </a:r>
          </a:p>
        </p:txBody>
      </p:sp>
      <p:sp>
        <p:nvSpPr>
          <p:cNvPr id="32777" name="AutoShape 14"/>
          <p:cNvSpPr>
            <a:spLocks/>
          </p:cNvSpPr>
          <p:nvPr/>
        </p:nvSpPr>
        <p:spPr bwMode="auto">
          <a:xfrm>
            <a:off x="7086600" y="2133600"/>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8" name="Text Box 15"/>
          <p:cNvSpPr txBox="1">
            <a:spLocks noChangeArrowheads="1"/>
          </p:cNvSpPr>
          <p:nvPr/>
        </p:nvSpPr>
        <p:spPr bwMode="auto">
          <a:xfrm>
            <a:off x="7696200" y="3276600"/>
            <a:ext cx="693738" cy="457200"/>
          </a:xfrm>
          <a:prstGeom prst="rect">
            <a:avLst/>
          </a:prstGeom>
          <a:noFill/>
          <a:ln w="9525" algn="ctr">
            <a:noFill/>
            <a:miter lim="800000"/>
            <a:headEnd/>
            <a:tailEnd/>
          </a:ln>
        </p:spPr>
        <p:txBody>
          <a:bodyPr wrap="none">
            <a:spAutoFit/>
          </a:bodyPr>
          <a:lstStyle/>
          <a:p>
            <a:r>
              <a:rPr lang="en-US" b="1">
                <a:solidFill>
                  <a:srgbClr val="FF3300"/>
                </a:solidFill>
              </a:rPr>
              <a:t>18x</a:t>
            </a:r>
          </a:p>
        </p:txBody>
      </p:sp>
    </p:spTree>
    <p:extLst>
      <p:ext uri="{BB962C8B-B14F-4D97-AF65-F5344CB8AC3E}">
        <p14:creationId xmlns:p14="http://schemas.microsoft.com/office/powerpoint/2010/main" val="2747499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27384"/>
            <a:ext cx="8147248" cy="1143000"/>
          </a:xfrm>
        </p:spPr>
        <p:txBody>
          <a:bodyPr/>
          <a:lstStyle/>
          <a:p>
            <a:pPr algn="ctr" eaLnBrk="1" hangingPunct="1"/>
            <a:r>
              <a:rPr lang="en-US" sz="2800" b="1" dirty="0">
                <a:ea typeface="ＭＳ Ｐゴシック" charset="-128"/>
              </a:rPr>
              <a:t>Closing the Productivity Gap: A New Calculus</a:t>
            </a:r>
          </a:p>
        </p:txBody>
      </p:sp>
      <p:sp>
        <p:nvSpPr>
          <p:cNvPr id="11267" name="Slide Number Placeholder 3"/>
          <p:cNvSpPr>
            <a:spLocks noGrp="1"/>
          </p:cNvSpPr>
          <p:nvPr>
            <p:ph type="sldNum" sz="quarter" idx="4294967295"/>
          </p:nvPr>
        </p:nvSpPr>
        <p:spPr>
          <a:xfrm>
            <a:off x="6553200" y="6245225"/>
            <a:ext cx="2133600" cy="476250"/>
          </a:xfrm>
          <a:prstGeom prst="rect">
            <a:avLst/>
          </a:prstGeom>
          <a:noFill/>
        </p:spPr>
        <p:txBody>
          <a:bodyPr/>
          <a:lstStyle/>
          <a:p>
            <a:pPr algn="r"/>
            <a:fld id="{32F90D76-3651-434D-B6E2-0302B4B73255}" type="slidenum">
              <a:rPr lang="en-US" sz="1400">
                <a:ea typeface="ＭＳ Ｐゴシック" charset="-128"/>
              </a:rPr>
              <a:pPr algn="r"/>
              <a:t>44</a:t>
            </a:fld>
            <a:endParaRPr lang="en-US" sz="1400">
              <a:ea typeface="ＭＳ Ｐゴシック" charset="-128"/>
            </a:endParaRPr>
          </a:p>
        </p:txBody>
      </p:sp>
      <p:sp>
        <p:nvSpPr>
          <p:cNvPr id="11268" name="TextBox 5"/>
          <p:cNvSpPr txBox="1">
            <a:spLocks noChangeArrowheads="1"/>
          </p:cNvSpPr>
          <p:nvPr/>
        </p:nvSpPr>
        <p:spPr bwMode="auto">
          <a:xfrm>
            <a:off x="685800" y="1143000"/>
            <a:ext cx="7543800" cy="708025"/>
          </a:xfrm>
          <a:prstGeom prst="rect">
            <a:avLst/>
          </a:prstGeom>
          <a:noFill/>
          <a:ln w="9525">
            <a:noFill/>
            <a:miter lim="800000"/>
            <a:headEnd/>
            <a:tailEnd/>
          </a:ln>
        </p:spPr>
        <p:txBody>
          <a:bodyPr>
            <a:spAutoFit/>
          </a:bodyPr>
          <a:lstStyle/>
          <a:p>
            <a:r>
              <a:rPr lang="en-US" sz="2000">
                <a:solidFill>
                  <a:schemeClr val="tx1"/>
                </a:solidFill>
              </a:rPr>
              <a:t>A back of the envelop calculation for taking a $5M IT </a:t>
            </a:r>
          </a:p>
          <a:p>
            <a:r>
              <a:rPr lang="en-US" sz="2000">
                <a:solidFill>
                  <a:schemeClr val="tx1"/>
                </a:solidFill>
              </a:rPr>
              <a:t>department in a $200M NGO to $23M</a:t>
            </a:r>
          </a:p>
        </p:txBody>
      </p:sp>
      <p:sp>
        <p:nvSpPr>
          <p:cNvPr id="10" name="Oval Callout 9"/>
          <p:cNvSpPr/>
          <p:nvPr/>
        </p:nvSpPr>
        <p:spPr>
          <a:xfrm>
            <a:off x="6300192" y="4724400"/>
            <a:ext cx="1676400" cy="1371600"/>
          </a:xfrm>
          <a:prstGeom prst="wedgeEllipseCallout">
            <a:avLst>
              <a:gd name="adj1" fmla="val -88717"/>
              <a:gd name="adj2" fmla="val -6718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a:t>56%</a:t>
            </a:r>
          </a:p>
          <a:p>
            <a:pPr algn="ctr">
              <a:defRPr/>
            </a:pPr>
            <a:r>
              <a:rPr lang="en-US" sz="2000" dirty="0"/>
              <a:t>Gap Remains</a:t>
            </a:r>
          </a:p>
        </p:txBody>
      </p:sp>
      <p:sp>
        <p:nvSpPr>
          <p:cNvPr id="7" name="Left Brace 6"/>
          <p:cNvSpPr/>
          <p:nvPr/>
        </p:nvSpPr>
        <p:spPr>
          <a:xfrm>
            <a:off x="467544" y="2438400"/>
            <a:ext cx="198437" cy="6858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3300"/>
              </a:solidFill>
            </a:endParaRPr>
          </a:p>
        </p:txBody>
      </p:sp>
      <p:sp>
        <p:nvSpPr>
          <p:cNvPr id="8" name="TextBox 7"/>
          <p:cNvSpPr txBox="1">
            <a:spLocks noChangeArrowheads="1"/>
          </p:cNvSpPr>
          <p:nvPr/>
        </p:nvSpPr>
        <p:spPr bwMode="auto">
          <a:xfrm rot="-5400000">
            <a:off x="-664814" y="2591594"/>
            <a:ext cx="1914525" cy="369888"/>
          </a:xfrm>
          <a:prstGeom prst="rect">
            <a:avLst/>
          </a:prstGeom>
          <a:noFill/>
          <a:ln w="9525">
            <a:noFill/>
            <a:miter lim="800000"/>
            <a:headEnd/>
            <a:tailEnd/>
          </a:ln>
        </p:spPr>
        <p:txBody>
          <a:bodyPr>
            <a:spAutoFit/>
          </a:bodyPr>
          <a:lstStyle/>
          <a:p>
            <a:pPr algn="ctr"/>
            <a:r>
              <a:rPr lang="en-US" sz="1800" b="1" dirty="0">
                <a:solidFill>
                  <a:srgbClr val="FF3300"/>
                </a:solidFill>
              </a:rPr>
              <a:t>Charity Factor</a:t>
            </a:r>
          </a:p>
        </p:txBody>
      </p:sp>
      <p:sp>
        <p:nvSpPr>
          <p:cNvPr id="9" name="TextBox 8"/>
          <p:cNvSpPr txBox="1">
            <a:spLocks noChangeArrowheads="1"/>
          </p:cNvSpPr>
          <p:nvPr/>
        </p:nvSpPr>
        <p:spPr bwMode="auto">
          <a:xfrm rot="-5400000">
            <a:off x="7511257" y="3548856"/>
            <a:ext cx="2743200" cy="369887"/>
          </a:xfrm>
          <a:prstGeom prst="rect">
            <a:avLst/>
          </a:prstGeom>
          <a:noFill/>
          <a:ln w="9525">
            <a:noFill/>
            <a:miter lim="800000"/>
            <a:headEnd/>
            <a:tailEnd/>
          </a:ln>
        </p:spPr>
        <p:txBody>
          <a:bodyPr>
            <a:spAutoFit/>
          </a:bodyPr>
          <a:lstStyle/>
          <a:p>
            <a:pPr algn="ctr"/>
            <a:r>
              <a:rPr lang="en-US" sz="1800" b="1" dirty="0">
                <a:solidFill>
                  <a:srgbClr val="FF3300"/>
                </a:solidFill>
              </a:rPr>
              <a:t>Collaboration Factor</a:t>
            </a:r>
          </a:p>
        </p:txBody>
      </p:sp>
      <p:sp>
        <p:nvSpPr>
          <p:cNvPr id="11" name="Right Brace 10"/>
          <p:cNvSpPr/>
          <p:nvPr/>
        </p:nvSpPr>
        <p:spPr>
          <a:xfrm>
            <a:off x="8524600" y="3124200"/>
            <a:ext cx="223863" cy="880864"/>
          </a:xfrm>
          <a:prstGeom prst="rightBrace">
            <a:avLst/>
          </a:prstGeom>
          <a:ln w="254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 name="Picture 1"/>
          <p:cNvPicPr>
            <a:picLocks noChangeAspect="1"/>
          </p:cNvPicPr>
          <p:nvPr/>
        </p:nvPicPr>
        <p:blipFill>
          <a:blip r:embed="rId3"/>
          <a:stretch>
            <a:fillRect/>
          </a:stretch>
        </p:blipFill>
        <p:spPr>
          <a:xfrm>
            <a:off x="755576" y="2155384"/>
            <a:ext cx="7769025" cy="2785784"/>
          </a:xfrm>
          <a:prstGeom prst="rect">
            <a:avLst/>
          </a:prstGeom>
        </p:spPr>
      </p:pic>
    </p:spTree>
    <p:extLst>
      <p:ext uri="{BB962C8B-B14F-4D97-AF65-F5344CB8AC3E}">
        <p14:creationId xmlns:p14="http://schemas.microsoft.com/office/powerpoint/2010/main" val="1765671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algn="ctr" eaLnBrk="1" hangingPunct="1"/>
            <a:r>
              <a:rPr lang="en-US" b="1"/>
              <a:t>Leveling the NGO - Corp IT Playing Field</a:t>
            </a:r>
          </a:p>
        </p:txBody>
      </p:sp>
      <p:sp>
        <p:nvSpPr>
          <p:cNvPr id="12291" name="Slide Number Placeholder 4"/>
          <p:cNvSpPr>
            <a:spLocks noGrp="1"/>
          </p:cNvSpPr>
          <p:nvPr>
            <p:ph type="sldNum" sz="quarter" idx="4294967295"/>
          </p:nvPr>
        </p:nvSpPr>
        <p:spPr>
          <a:xfrm>
            <a:off x="7341468" y="6309320"/>
            <a:ext cx="1547664" cy="350838"/>
          </a:xfrm>
          <a:prstGeom prst="rect">
            <a:avLst/>
          </a:prstGeom>
          <a:noFill/>
        </p:spPr>
        <p:txBody>
          <a:bodyPr/>
          <a:lstStyle/>
          <a:p>
            <a:pPr algn="r"/>
            <a:fld id="{58E15776-5B1A-485E-9A4B-E30A0D5E60B8}" type="slidenum">
              <a:rPr lang="en-US" sz="1400"/>
              <a:pPr algn="r"/>
              <a:t>45</a:t>
            </a:fld>
            <a:endParaRPr lang="en-US" sz="1400" dirty="0"/>
          </a:p>
        </p:txBody>
      </p:sp>
      <p:graphicFrame>
        <p:nvGraphicFramePr>
          <p:cNvPr id="8" name="Chart 7"/>
          <p:cNvGraphicFramePr/>
          <p:nvPr>
            <p:extLst>
              <p:ext uri="{D42A27DB-BD31-4B8C-83A1-F6EECF244321}">
                <p14:modId xmlns:p14="http://schemas.microsoft.com/office/powerpoint/2010/main" val="3154014707"/>
              </p:ext>
            </p:extLst>
          </p:nvPr>
        </p:nvGraphicFramePr>
        <p:xfrm>
          <a:off x="1219200" y="1066800"/>
          <a:ext cx="6896100" cy="5153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4186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p:nvPr>
        </p:nvSpPr>
        <p:spPr/>
        <p:txBody>
          <a:bodyPr/>
          <a:lstStyle/>
          <a:p>
            <a:pPr eaLnBrk="1" hangingPunct="1"/>
            <a:r>
              <a:rPr lang="en-US" sz="3200" dirty="0">
                <a:latin typeface="Calibri" pitchFamily="34" charset="0"/>
                <a:ea typeface="ＭＳ Ｐゴシック" charset="-128"/>
                <a:cs typeface="Calibri" pitchFamily="34" charset="0"/>
              </a:rPr>
              <a:t>Non Profit IT Departments Can’t Play the Odds</a:t>
            </a:r>
          </a:p>
        </p:txBody>
      </p:sp>
      <p:sp>
        <p:nvSpPr>
          <p:cNvPr id="13315" name="Rectangle 2"/>
          <p:cNvSpPr>
            <a:spLocks noGrp="1" noChangeArrowheads="1"/>
          </p:cNvSpPr>
          <p:nvPr>
            <p:ph idx="1"/>
          </p:nvPr>
        </p:nvSpPr>
        <p:spPr>
          <a:xfrm>
            <a:off x="601216" y="1892424"/>
            <a:ext cx="8291264" cy="4704928"/>
          </a:xfrm>
        </p:spPr>
        <p:txBody>
          <a:bodyPr/>
          <a:lstStyle/>
          <a:p>
            <a:pPr eaLnBrk="1" hangingPunct="1">
              <a:buFontTx/>
              <a:buNone/>
            </a:pPr>
            <a:r>
              <a:rPr lang="en-US" sz="2800" dirty="0">
                <a:solidFill>
                  <a:srgbClr val="FF0000"/>
                </a:solidFill>
                <a:latin typeface="Calibri" pitchFamily="34" charset="0"/>
                <a:ea typeface="ＭＳ Ｐゴシック" charset="-128"/>
                <a:cs typeface="Calibri" pitchFamily="34" charset="0"/>
              </a:rPr>
              <a:t>IF</a:t>
            </a:r>
          </a:p>
          <a:p>
            <a:pPr lvl="1" eaLnBrk="1" hangingPunct="1"/>
            <a:r>
              <a:rPr lang="en-US" sz="2400" dirty="0">
                <a:latin typeface="Calibri" pitchFamily="34" charset="0"/>
                <a:ea typeface="ＭＳ Ｐゴシック" charset="-128"/>
                <a:cs typeface="Calibri" pitchFamily="34" charset="0"/>
              </a:rPr>
              <a:t>57% of ERP projects don't realize their ROI </a:t>
            </a:r>
            <a:r>
              <a:rPr lang="en-US" sz="2400" i="1" dirty="0">
                <a:latin typeface="Calibri" pitchFamily="34" charset="0"/>
                <a:ea typeface="ＭＳ Ｐゴシック" charset="-128"/>
                <a:cs typeface="Calibri" pitchFamily="34" charset="0"/>
              </a:rPr>
              <a:t>(Nucleus Research) </a:t>
            </a:r>
          </a:p>
          <a:p>
            <a:pPr lvl="1" eaLnBrk="1" hangingPunct="1"/>
            <a:r>
              <a:rPr lang="en-US" sz="2400" dirty="0">
                <a:latin typeface="Calibri" pitchFamily="34" charset="0"/>
                <a:ea typeface="ＭＳ Ｐゴシック" charset="-128"/>
                <a:cs typeface="Calibri" pitchFamily="34" charset="0"/>
              </a:rPr>
              <a:t>66% IT projects fail </a:t>
            </a:r>
            <a:r>
              <a:rPr lang="en-US" sz="2400" i="1" dirty="0">
                <a:latin typeface="Calibri" pitchFamily="34" charset="0"/>
                <a:ea typeface="ＭＳ Ｐゴシック" charset="-128"/>
                <a:cs typeface="Calibri" pitchFamily="34" charset="0"/>
              </a:rPr>
              <a:t>(Standish Chaos DB)</a:t>
            </a:r>
            <a:r>
              <a:rPr lang="en-US" sz="2400" dirty="0">
                <a:latin typeface="Calibri" pitchFamily="34" charset="0"/>
                <a:ea typeface="ＭＳ Ｐゴシック" charset="-128"/>
                <a:cs typeface="Calibri" pitchFamily="34" charset="0"/>
              </a:rPr>
              <a:t> </a:t>
            </a:r>
          </a:p>
          <a:p>
            <a:pPr lvl="1" eaLnBrk="1" hangingPunct="1"/>
            <a:r>
              <a:rPr lang="en-US" sz="2400" dirty="0">
                <a:latin typeface="Calibri" pitchFamily="34" charset="0"/>
                <a:ea typeface="ＭＳ Ｐゴシック" charset="-128"/>
                <a:cs typeface="Calibri" pitchFamily="34" charset="0"/>
              </a:rPr>
              <a:t>NGOs spend a 20th what corporations do </a:t>
            </a:r>
            <a:r>
              <a:rPr lang="en-US" sz="2400" i="1" dirty="0">
                <a:latin typeface="Calibri" pitchFamily="34" charset="0"/>
                <a:ea typeface="ＭＳ Ｐゴシック" charset="-128"/>
                <a:cs typeface="Calibri" pitchFamily="34" charset="0"/>
              </a:rPr>
              <a:t>(Tuck survey)</a:t>
            </a:r>
          </a:p>
          <a:p>
            <a:pPr lvl="1" eaLnBrk="1" hangingPunct="1"/>
            <a:r>
              <a:rPr lang="en-US" sz="2400" dirty="0">
                <a:latin typeface="Calibri" pitchFamily="34" charset="0"/>
                <a:ea typeface="ＭＳ Ｐゴシック" charset="-128"/>
                <a:cs typeface="Calibri" pitchFamily="34" charset="0"/>
              </a:rPr>
              <a:t>And we are spending donors’ dollars</a:t>
            </a:r>
          </a:p>
          <a:p>
            <a:pPr eaLnBrk="1" hangingPunct="1">
              <a:buFontTx/>
              <a:buNone/>
            </a:pPr>
            <a:r>
              <a:rPr lang="en-US" sz="2800" dirty="0">
                <a:solidFill>
                  <a:srgbClr val="FF0000"/>
                </a:solidFill>
                <a:latin typeface="Calibri" pitchFamily="34" charset="0"/>
                <a:ea typeface="ＭＳ Ｐゴシック" charset="-128"/>
                <a:cs typeface="Calibri" pitchFamily="34" charset="0"/>
              </a:rPr>
              <a:t>THEN </a:t>
            </a:r>
          </a:p>
          <a:p>
            <a:pPr marL="461963" indent="-180975" eaLnBrk="1" hangingPunct="1"/>
            <a:r>
              <a:rPr lang="en-US" sz="2400" dirty="0">
                <a:solidFill>
                  <a:srgbClr val="0070C0"/>
                </a:solidFill>
                <a:latin typeface="Calibri" pitchFamily="34" charset="0"/>
                <a:ea typeface="ＭＳ Ｐゴシック" charset="-128"/>
                <a:cs typeface="Calibri" pitchFamily="34" charset="0"/>
              </a:rPr>
              <a:t>We must find a better way... </a:t>
            </a:r>
          </a:p>
        </p:txBody>
      </p:sp>
      <p:sp>
        <p:nvSpPr>
          <p:cNvPr id="13317"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ED764E31-E6C9-473C-8356-47B1D224618B}" type="slidenum">
              <a:rPr lang="en-US" sz="1400">
                <a:solidFill>
                  <a:schemeClr val="tx1"/>
                </a:solidFill>
                <a:latin typeface="Arial" charset="0"/>
              </a:rPr>
              <a:pPr algn="r"/>
              <a:t>46</a:t>
            </a:fld>
            <a:endParaRPr lang="en-US" sz="1400">
              <a:solidFill>
                <a:schemeClr val="tx1"/>
              </a:solidFill>
              <a:latin typeface="Arial" charset="0"/>
            </a:endParaRPr>
          </a:p>
        </p:txBody>
      </p:sp>
    </p:spTree>
    <p:extLst>
      <p:ext uri="{BB962C8B-B14F-4D97-AF65-F5344CB8AC3E}">
        <p14:creationId xmlns:p14="http://schemas.microsoft.com/office/powerpoint/2010/main" val="3665167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304800"/>
            <a:ext cx="8229600" cy="1325563"/>
          </a:xfrm>
        </p:spPr>
        <p:txBody>
          <a:bodyPr/>
          <a:lstStyle/>
          <a:p>
            <a:pPr algn="ctr" eaLnBrk="1" hangingPunct="1"/>
            <a:r>
              <a:rPr lang="en-US" sz="3600" dirty="0">
                <a:solidFill>
                  <a:schemeClr val="bg1"/>
                </a:solidFill>
                <a:latin typeface="Calibri" pitchFamily="34" charset="0"/>
                <a:ea typeface="ＭＳ Ｐゴシック" charset="-128"/>
                <a:cs typeface="Calibri" pitchFamily="34" charset="0"/>
              </a:rPr>
              <a:t>Key Conclusion: </a:t>
            </a:r>
            <a:r>
              <a:rPr lang="en-US" sz="3600" i="1" dirty="0">
                <a:solidFill>
                  <a:schemeClr val="bg1"/>
                </a:solidFill>
                <a:latin typeface="Calibri" pitchFamily="34" charset="0"/>
                <a:ea typeface="ＭＳ Ｐゴシック" charset="-128"/>
                <a:cs typeface="Calibri" pitchFamily="34" charset="0"/>
              </a:rPr>
              <a:t>we can’t do it alone</a:t>
            </a:r>
            <a:endParaRPr lang="en-US" sz="3600" dirty="0">
              <a:solidFill>
                <a:schemeClr val="bg1"/>
              </a:solidFill>
              <a:ea typeface="ＭＳ Ｐゴシック" charset="-128"/>
              <a:cs typeface="Calibri" pitchFamily="34" charset="0"/>
            </a:endParaRPr>
          </a:p>
        </p:txBody>
      </p:sp>
      <p:sp>
        <p:nvSpPr>
          <p:cNvPr id="14339" name="Rectangle 3"/>
          <p:cNvSpPr>
            <a:spLocks noGrp="1" noChangeArrowheads="1"/>
          </p:cNvSpPr>
          <p:nvPr>
            <p:ph type="body" idx="4294967295"/>
          </p:nvPr>
        </p:nvSpPr>
        <p:spPr/>
        <p:txBody>
          <a:bodyPr/>
          <a:lstStyle/>
          <a:p>
            <a:pPr eaLnBrk="1" hangingPunct="1">
              <a:buFontTx/>
              <a:buNone/>
            </a:pPr>
            <a:r>
              <a:rPr lang="en-US" sz="2400" dirty="0">
                <a:ea typeface="ＭＳ Ｐゴシック" charset="-128"/>
              </a:rPr>
              <a:t>	</a:t>
            </a:r>
          </a:p>
          <a:p>
            <a:pPr eaLnBrk="1" hangingPunct="1">
              <a:buFontTx/>
              <a:buNone/>
            </a:pPr>
            <a:r>
              <a:rPr lang="en-US" sz="2400" dirty="0">
                <a:ea typeface="ＭＳ Ｐゴシック" charset="-128"/>
              </a:rPr>
              <a:t>	</a:t>
            </a:r>
          </a:p>
          <a:p>
            <a:pPr eaLnBrk="1" hangingPunct="1">
              <a:buFontTx/>
              <a:buNone/>
            </a:pPr>
            <a:r>
              <a:rPr lang="en-US" sz="2400" dirty="0">
                <a:ea typeface="ＭＳ Ｐゴシック" charset="-128"/>
              </a:rPr>
              <a:t>	</a:t>
            </a:r>
            <a:r>
              <a:rPr lang="en-US" sz="2400" dirty="0">
                <a:solidFill>
                  <a:schemeClr val="bg1"/>
                </a:solidFill>
                <a:ea typeface="ＭＳ Ｐゴシック" charset="-128"/>
              </a:rPr>
              <a:t>Even if we tripled IT spending, we will still be playing catch-up for just keeping the lights on.</a:t>
            </a:r>
          </a:p>
          <a:p>
            <a:pPr eaLnBrk="1" hangingPunct="1">
              <a:buFontTx/>
              <a:buNone/>
            </a:pPr>
            <a:endParaRPr lang="en-US" sz="2400" dirty="0">
              <a:solidFill>
                <a:schemeClr val="bg1"/>
              </a:solidFill>
              <a:ea typeface="ＭＳ Ｐゴシック" charset="-128"/>
            </a:endParaRPr>
          </a:p>
          <a:p>
            <a:pPr eaLnBrk="1" hangingPunct="1">
              <a:buFontTx/>
              <a:buNone/>
            </a:pPr>
            <a:r>
              <a:rPr lang="en-US" sz="2400" dirty="0">
                <a:solidFill>
                  <a:schemeClr val="bg1"/>
                </a:solidFill>
                <a:ea typeface="ＭＳ Ｐゴシック" charset="-128"/>
              </a:rPr>
              <a:t>	And…</a:t>
            </a:r>
          </a:p>
          <a:p>
            <a:pPr eaLnBrk="1" hangingPunct="1"/>
            <a:endParaRPr lang="en-US" sz="2400" dirty="0">
              <a:solidFill>
                <a:schemeClr val="bg1"/>
              </a:solidFill>
              <a:ea typeface="ＭＳ Ｐゴシック" charset="-128"/>
            </a:endParaRPr>
          </a:p>
        </p:txBody>
      </p:sp>
      <p:sp>
        <p:nvSpPr>
          <p:cNvPr id="14340"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ECF52494-2B4B-4267-9053-51CCB2F37B0D}" type="slidenum">
              <a:rPr lang="en-US" sz="1400">
                <a:solidFill>
                  <a:schemeClr val="bg1"/>
                </a:solidFill>
              </a:rPr>
              <a:pPr algn="r"/>
              <a:t>47</a:t>
            </a:fld>
            <a:endParaRPr lang="en-US" sz="1400" dirty="0">
              <a:solidFill>
                <a:schemeClr val="bg1"/>
              </a:solidFill>
            </a:endParaRPr>
          </a:p>
        </p:txBody>
      </p:sp>
    </p:spTree>
    <p:extLst>
      <p:ext uri="{BB962C8B-B14F-4D97-AF65-F5344CB8AC3E}">
        <p14:creationId xmlns:p14="http://schemas.microsoft.com/office/powerpoint/2010/main" val="3203733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15363" name="Rectangle 5"/>
          <p:cNvSpPr>
            <a:spLocks noGrp="1"/>
          </p:cNvSpPr>
          <p:nvPr>
            <p:ph type="title"/>
          </p:nvPr>
        </p:nvSpPr>
        <p:spPr>
          <a:xfrm>
            <a:off x="539552" y="350838"/>
            <a:ext cx="8147248" cy="1143000"/>
          </a:xfrm>
        </p:spPr>
        <p:txBody>
          <a:bodyPr/>
          <a:lstStyle/>
          <a:p>
            <a:pPr algn="ctr" eaLnBrk="1" hangingPunct="1"/>
            <a:r>
              <a:rPr lang="en-US" sz="3600" dirty="0">
                <a:solidFill>
                  <a:schemeClr val="bg1"/>
                </a:solidFill>
                <a:latin typeface="Calibri" pitchFamily="34" charset="0"/>
                <a:ea typeface="ＭＳ Ｐゴシック" charset="-128"/>
              </a:rPr>
              <a:t>Keeping the Lights-On is Irrelevant!</a:t>
            </a:r>
          </a:p>
        </p:txBody>
      </p:sp>
      <p:sp>
        <p:nvSpPr>
          <p:cNvPr id="15362" name="Rectangle 3"/>
          <p:cNvSpPr>
            <a:spLocks noGrp="1"/>
          </p:cNvSpPr>
          <p:nvPr>
            <p:ph idx="1"/>
          </p:nvPr>
        </p:nvSpPr>
        <p:spPr>
          <a:xfrm>
            <a:off x="1475656" y="1676400"/>
            <a:ext cx="7211144" cy="4191000"/>
          </a:xfrm>
        </p:spPr>
        <p:txBody>
          <a:bodyPr/>
          <a:lstStyle/>
          <a:p>
            <a:pPr eaLnBrk="1" hangingPunct="1">
              <a:buFontTx/>
              <a:buNone/>
            </a:pPr>
            <a:endParaRPr lang="en-US" sz="2800" b="1" dirty="0">
              <a:solidFill>
                <a:srgbClr val="FF0000"/>
              </a:solidFill>
              <a:ea typeface="ＭＳ Ｐゴシック" charset="-128"/>
            </a:endParaRPr>
          </a:p>
          <a:p>
            <a:pPr eaLnBrk="1" hangingPunct="1">
              <a:spcAft>
                <a:spcPct val="25000"/>
              </a:spcAft>
              <a:buFontTx/>
              <a:buNone/>
            </a:pPr>
            <a:r>
              <a:rPr lang="en-US" sz="2800" dirty="0">
                <a:solidFill>
                  <a:srgbClr val="FF0000"/>
                </a:solidFill>
                <a:ea typeface="ＭＳ Ｐゴシック" charset="-128"/>
              </a:rPr>
              <a:t>	</a:t>
            </a:r>
            <a:r>
              <a:rPr lang="en-US" sz="2400" dirty="0">
                <a:solidFill>
                  <a:schemeClr val="bg1"/>
                </a:solidFill>
                <a:ea typeface="ＭＳ Ｐゴシック" charset="-128"/>
              </a:rPr>
              <a:t>It’s more a commodity each day; consider that:</a:t>
            </a:r>
          </a:p>
          <a:p>
            <a:pPr eaLnBrk="1" hangingPunct="1">
              <a:spcAft>
                <a:spcPct val="25000"/>
              </a:spcAft>
              <a:buFontTx/>
              <a:buNone/>
            </a:pPr>
            <a:r>
              <a:rPr lang="en-US" sz="2400" dirty="0">
                <a:solidFill>
                  <a:schemeClr val="bg1"/>
                </a:solidFill>
                <a:ea typeface="ＭＳ Ｐゴシック" charset="-128"/>
              </a:rPr>
              <a:t>	</a:t>
            </a:r>
          </a:p>
          <a:p>
            <a:pPr lvl="1" indent="11113" eaLnBrk="1" hangingPunct="1">
              <a:spcAft>
                <a:spcPct val="25000"/>
              </a:spcAft>
              <a:buFontTx/>
              <a:buNone/>
            </a:pPr>
            <a:r>
              <a:rPr lang="en-US" sz="2400" dirty="0">
                <a:solidFill>
                  <a:srgbClr val="FFC000"/>
                </a:solidFill>
                <a:ea typeface="ＭＳ Ｐゴシック" charset="-128"/>
              </a:rPr>
              <a:t>“We can't get close to what Google and Amazon can do in their data centers”  </a:t>
            </a:r>
            <a:r>
              <a:rPr lang="en-US" sz="2400" i="1" dirty="0">
                <a:solidFill>
                  <a:srgbClr val="FFC000"/>
                </a:solidFill>
                <a:ea typeface="ＭＳ Ｐゴシック" charset="-128"/>
              </a:rPr>
              <a:t>–Peter Cochrane</a:t>
            </a:r>
          </a:p>
          <a:p>
            <a:pPr eaLnBrk="1" hangingPunct="1">
              <a:spcAft>
                <a:spcPct val="25000"/>
              </a:spcAft>
              <a:buFontTx/>
              <a:buNone/>
            </a:pPr>
            <a:endParaRPr lang="en-US" sz="2400" i="1" dirty="0">
              <a:solidFill>
                <a:srgbClr val="00B0F0"/>
              </a:solidFill>
              <a:ea typeface="ＭＳ Ｐゴシック" charset="-128"/>
            </a:endParaRPr>
          </a:p>
          <a:p>
            <a:pPr eaLnBrk="1" hangingPunct="1">
              <a:spcAft>
                <a:spcPct val="25000"/>
              </a:spcAft>
              <a:buFontTx/>
              <a:buNone/>
            </a:pPr>
            <a:r>
              <a:rPr lang="en-US" sz="2400" i="1" dirty="0">
                <a:solidFill>
                  <a:srgbClr val="92D050"/>
                </a:solidFill>
                <a:ea typeface="ＭＳ Ｐゴシック" charset="-128"/>
              </a:rPr>
              <a:t>	</a:t>
            </a:r>
            <a:r>
              <a:rPr lang="en-US" sz="2400" i="1" dirty="0">
                <a:solidFill>
                  <a:schemeClr val="bg1"/>
                </a:solidFill>
                <a:ea typeface="ＭＳ Ｐゴシック" charset="-128"/>
              </a:rPr>
              <a:t>Why then are we in the data center business?</a:t>
            </a:r>
          </a:p>
          <a:p>
            <a:pPr eaLnBrk="1" hangingPunct="1">
              <a:buFontTx/>
              <a:buNone/>
            </a:pPr>
            <a:r>
              <a:rPr lang="en-US" sz="2800" dirty="0">
                <a:solidFill>
                  <a:srgbClr val="FF0000"/>
                </a:solidFill>
                <a:ea typeface="ＭＳ Ｐゴシック" charset="-128"/>
              </a:rPr>
              <a:t>	</a:t>
            </a:r>
          </a:p>
          <a:p>
            <a:pPr eaLnBrk="1" hangingPunct="1">
              <a:buFontTx/>
              <a:buNone/>
            </a:pPr>
            <a:endParaRPr lang="en-US" sz="2800" dirty="0">
              <a:solidFill>
                <a:srgbClr val="FF0000"/>
              </a:solidFill>
              <a:ea typeface="ＭＳ Ｐゴシック" charset="-128"/>
            </a:endParaRPr>
          </a:p>
        </p:txBody>
      </p:sp>
      <p:sp>
        <p:nvSpPr>
          <p:cNvPr id="2" name="Rectangle 1"/>
          <p:cNvSpPr/>
          <p:nvPr/>
        </p:nvSpPr>
        <p:spPr>
          <a:xfrm>
            <a:off x="7553190" y="6289575"/>
            <a:ext cx="1339290" cy="307777"/>
          </a:xfrm>
          <a:prstGeom prst="rect">
            <a:avLst/>
          </a:prstGeom>
        </p:spPr>
        <p:txBody>
          <a:bodyPr wrap="square">
            <a:spAutoFit/>
          </a:bodyPr>
          <a:lstStyle/>
          <a:p>
            <a:pPr algn="r"/>
            <a:fld id="{3BC9ABAC-E524-4344-BA4B-0D33F01FE0F6}" type="slidenum">
              <a:rPr lang="en-US" sz="1400">
                <a:solidFill>
                  <a:schemeClr val="bg1"/>
                </a:solidFill>
              </a:rPr>
              <a:pPr algn="r"/>
              <a:t>48</a:t>
            </a:fld>
            <a:endParaRPr lang="en-US" sz="1400" dirty="0"/>
          </a:p>
        </p:txBody>
      </p:sp>
    </p:spTree>
    <p:extLst>
      <p:ext uri="{BB962C8B-B14F-4D97-AF65-F5344CB8AC3E}">
        <p14:creationId xmlns:p14="http://schemas.microsoft.com/office/powerpoint/2010/main" val="3141431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0" y="76200"/>
            <a:ext cx="9220200" cy="914400"/>
          </a:xfrm>
        </p:spPr>
        <p:txBody>
          <a:bodyPr/>
          <a:lstStyle/>
          <a:p>
            <a:pPr algn="ctr" eaLnBrk="1" hangingPunct="1"/>
            <a:r>
              <a:rPr lang="en-US" sz="2800" dirty="0">
                <a:latin typeface="Calibri" pitchFamily="34" charset="0"/>
                <a:ea typeface="ＭＳ Ｐゴシック" charset="-128"/>
              </a:rPr>
              <a:t>We Need to Push the Pyramid at Both Ends</a:t>
            </a:r>
          </a:p>
        </p:txBody>
      </p:sp>
      <p:sp>
        <p:nvSpPr>
          <p:cNvPr id="16389"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30726"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30727"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pPr>
              <a:defRPr/>
            </a:pPr>
            <a:endParaRPr lang="en-US">
              <a:solidFill>
                <a:schemeClr val="tx1"/>
              </a:solidFill>
              <a:latin typeface="+mj-lt"/>
              <a:cs typeface="Calibri" pitchFamily="34" charset="0"/>
            </a:endParaRPr>
          </a:p>
        </p:txBody>
      </p:sp>
      <p:sp>
        <p:nvSpPr>
          <p:cNvPr id="16392"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16393" name="AcnBodyText_ID_307217"/>
          <p:cNvSpPr>
            <a:spLocks noChangeArrowheads="1"/>
          </p:cNvSpPr>
          <p:nvPr>
            <p:custDataLst>
              <p:tags r:id="rId1"/>
            </p:custDataLst>
          </p:nvPr>
        </p:nvSpPr>
        <p:spPr bwMode="gray">
          <a:xfrm>
            <a:off x="3328988" y="5045075"/>
            <a:ext cx="2068512" cy="474663"/>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FOUNDATIONAL</a:t>
            </a:r>
          </a:p>
          <a:p>
            <a:pPr marL="342900" indent="-342900" algn="ctr" defTabSz="457200" eaLnBrk="0" hangingPunct="0">
              <a:spcBef>
                <a:spcPct val="20000"/>
              </a:spcBef>
              <a:buFont typeface="Arial" charset="0"/>
              <a:buNone/>
            </a:pPr>
            <a:r>
              <a:rPr lang="en-US" sz="1400" b="1">
                <a:solidFill>
                  <a:schemeClr val="tx1"/>
                </a:solidFill>
                <a:latin typeface="Gill Sans MT" pitchFamily="34" charset="0"/>
                <a:cs typeface="Calibri" pitchFamily="34" charset="0"/>
              </a:rPr>
              <a:t>“Keeping the Lights On”</a:t>
            </a:r>
          </a:p>
        </p:txBody>
      </p:sp>
      <p:sp>
        <p:nvSpPr>
          <p:cNvPr id="30730" name="AcnBodyText_ID_307217"/>
          <p:cNvSpPr>
            <a:spLocks noChangeArrowheads="1"/>
          </p:cNvSpPr>
          <p:nvPr>
            <p:custDataLst>
              <p:tags r:id="rId2"/>
            </p:custDataLst>
          </p:nvPr>
        </p:nvSpPr>
        <p:spPr bwMode="gray">
          <a:xfrm>
            <a:off x="3033713" y="4176713"/>
            <a:ext cx="2708275" cy="474662"/>
          </a:xfrm>
          <a:prstGeom prst="rect">
            <a:avLst/>
          </a:prstGeom>
          <a:noFill/>
          <a:ln w="12700">
            <a:noFill/>
            <a:miter lim="800000"/>
            <a:headEnd/>
            <a:tailEnd/>
          </a:ln>
        </p:spPr>
        <p:txBody>
          <a:bodyPr wrap="none" lIns="0" tIns="0" rIns="0" bIns="0">
            <a:spAutoFit/>
          </a:bodyPr>
          <a:lstStyle/>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OPERATIONAL</a:t>
            </a:r>
          </a:p>
          <a:p>
            <a:pPr marL="342900" indent="-342900" algn="ctr" defTabSz="457200" eaLnBrk="0" hangingPunct="0">
              <a:spcBef>
                <a:spcPct val="20000"/>
              </a:spcBef>
              <a:buFont typeface="Arial" charset="0"/>
              <a:buNone/>
              <a:defRPr/>
            </a:pPr>
            <a:r>
              <a:rPr lang="en-US" sz="1400" b="1">
                <a:solidFill>
                  <a:schemeClr val="tx1"/>
                </a:solidFill>
                <a:latin typeface="+mj-lt"/>
                <a:cs typeface="Calibri" pitchFamily="34" charset="0"/>
              </a:rPr>
              <a:t>“Helping the Organization Run”</a:t>
            </a:r>
          </a:p>
        </p:txBody>
      </p:sp>
      <p:sp>
        <p:nvSpPr>
          <p:cNvPr id="30731" name="AcnBodyText_ID_307217"/>
          <p:cNvSpPr>
            <a:spLocks noChangeArrowheads="1"/>
          </p:cNvSpPr>
          <p:nvPr>
            <p:custDataLst>
              <p:tags r:id="rId3"/>
            </p:custDataLst>
          </p:nvPr>
        </p:nvSpPr>
        <p:spPr bwMode="gray">
          <a:xfrm>
            <a:off x="3017838" y="3263900"/>
            <a:ext cx="2693987" cy="474663"/>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PROGRAM</a:t>
            </a:r>
          </a:p>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“Improving Program Delivery”</a:t>
            </a:r>
          </a:p>
        </p:txBody>
      </p:sp>
      <p:sp>
        <p:nvSpPr>
          <p:cNvPr id="30732" name="AcnBodyText_ID_307217"/>
          <p:cNvSpPr>
            <a:spLocks noChangeArrowheads="1"/>
          </p:cNvSpPr>
          <p:nvPr>
            <p:custDataLst>
              <p:tags r:id="rId4"/>
            </p:custDataLst>
          </p:nvPr>
        </p:nvSpPr>
        <p:spPr bwMode="gray">
          <a:xfrm>
            <a:off x="3040063" y="2290763"/>
            <a:ext cx="2693987" cy="474662"/>
          </a:xfrm>
          <a:prstGeom prst="rect">
            <a:avLst/>
          </a:prstGeom>
          <a:noFill/>
          <a:ln w="12700">
            <a:noFill/>
            <a:miter lim="800000"/>
            <a:headEnd/>
            <a:tailEnd/>
          </a:ln>
        </p:spPr>
        <p:txBody>
          <a:bodyPr lIns="0" tIns="0" rIns="0" bIns="0">
            <a:spAutoFit/>
          </a:bodyPr>
          <a:lstStyle/>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BENEFICIARY</a:t>
            </a:r>
          </a:p>
          <a:p>
            <a:pPr marL="342900" indent="-342900" algn="ctr" defTabSz="457200" eaLnBrk="0" hangingPunct="0">
              <a:spcBef>
                <a:spcPct val="20000"/>
              </a:spcBef>
              <a:buFont typeface="Arial" charset="0"/>
              <a:buNone/>
              <a:defRPr/>
            </a:pPr>
            <a:r>
              <a:rPr lang="en-US" sz="1400" b="1" dirty="0">
                <a:solidFill>
                  <a:schemeClr val="tx1"/>
                </a:solidFill>
                <a:latin typeface="+mj-lt"/>
                <a:cs typeface="Calibri" pitchFamily="34" charset="0"/>
              </a:rPr>
              <a:t>“Differentiating”</a:t>
            </a:r>
          </a:p>
        </p:txBody>
      </p:sp>
      <p:sp>
        <p:nvSpPr>
          <p:cNvPr id="30733"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pPr>
              <a:defRPr/>
            </a:pPr>
            <a:endParaRPr lang="en-US">
              <a:solidFill>
                <a:schemeClr val="tx1"/>
              </a:solidFill>
              <a:latin typeface="+mj-lt"/>
              <a:cs typeface="Calibri" pitchFamily="34" charset="0"/>
            </a:endParaRPr>
          </a:p>
        </p:txBody>
      </p:sp>
      <p:sp>
        <p:nvSpPr>
          <p:cNvPr id="16398"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30735" name="AcnBodyText_ID_531484"/>
          <p:cNvSpPr>
            <a:spLocks noChangeArrowheads="1"/>
          </p:cNvSpPr>
          <p:nvPr>
            <p:custDataLst>
              <p:tags r:id="rId5"/>
            </p:custDataLst>
          </p:nvPr>
        </p:nvSpPr>
        <p:spPr bwMode="gray">
          <a:xfrm>
            <a:off x="1146175" y="4359275"/>
            <a:ext cx="684213" cy="215900"/>
          </a:xfrm>
          <a:prstGeom prst="rect">
            <a:avLst/>
          </a:prstGeom>
          <a:noFill/>
          <a:ln w="12700">
            <a:noFill/>
            <a:miter lim="800000"/>
            <a:headEnd/>
            <a:tailEnd/>
          </a:ln>
        </p:spPr>
        <p:txBody>
          <a:bodyPr wrap="none" lIns="0" tIns="0" rIns="0" bIns="0">
            <a:spAutoFit/>
          </a:bodyPr>
          <a:lstStyle/>
          <a:p>
            <a:pPr marL="342900" indent="-342900" defTabSz="457200" eaLnBrk="0" hangingPunct="0">
              <a:spcBef>
                <a:spcPct val="20000"/>
              </a:spcBef>
              <a:buFont typeface="Arial" charset="0"/>
              <a:buNone/>
              <a:defRPr/>
            </a:pPr>
            <a:r>
              <a:rPr lang="en-US" sz="1400" b="1" dirty="0">
                <a:solidFill>
                  <a:schemeClr val="tx1"/>
                </a:solidFill>
                <a:latin typeface="+mj-lt"/>
              </a:rPr>
              <a:t>Efficient</a:t>
            </a:r>
          </a:p>
        </p:txBody>
      </p:sp>
      <p:sp>
        <p:nvSpPr>
          <p:cNvPr id="30736" name="AcnBodyText_ID_531484"/>
          <p:cNvSpPr>
            <a:spLocks noChangeArrowheads="1"/>
          </p:cNvSpPr>
          <p:nvPr>
            <p:custDataLst>
              <p:tags r:id="rId6"/>
            </p:custDataLst>
          </p:nvPr>
        </p:nvSpPr>
        <p:spPr bwMode="gray">
          <a:xfrm>
            <a:off x="2081213" y="2241550"/>
            <a:ext cx="1216025" cy="430213"/>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400" b="1">
                <a:solidFill>
                  <a:schemeClr val="tx1"/>
                </a:solidFill>
                <a:latin typeface="+mj-lt"/>
                <a:cs typeface="Calibri" pitchFamily="34" charset="0"/>
              </a:rPr>
              <a:t>Competitive </a:t>
            </a:r>
            <a:br>
              <a:rPr lang="en-US" sz="1400" b="1">
                <a:solidFill>
                  <a:schemeClr val="tx1"/>
                </a:solidFill>
                <a:latin typeface="+mj-lt"/>
                <a:cs typeface="Calibri" pitchFamily="34" charset="0"/>
              </a:rPr>
            </a:br>
            <a:r>
              <a:rPr lang="en-US" sz="1400" b="1">
                <a:solidFill>
                  <a:schemeClr val="tx1"/>
                </a:solidFill>
                <a:latin typeface="+mj-lt"/>
                <a:cs typeface="Calibri" pitchFamily="34" charset="0"/>
              </a:rPr>
              <a:t>or Leading</a:t>
            </a:r>
          </a:p>
        </p:txBody>
      </p:sp>
      <p:sp>
        <p:nvSpPr>
          <p:cNvPr id="30737" name="AcnBodyText_ID_531484"/>
          <p:cNvSpPr>
            <a:spLocks noChangeArrowheads="1"/>
          </p:cNvSpPr>
          <p:nvPr>
            <p:custDataLst>
              <p:tags r:id="rId7"/>
            </p:custDataLst>
          </p:nvPr>
        </p:nvSpPr>
        <p:spPr bwMode="gray">
          <a:xfrm>
            <a:off x="7175500" y="4572000"/>
            <a:ext cx="1358900" cy="541338"/>
          </a:xfrm>
          <a:prstGeom prst="rect">
            <a:avLst/>
          </a:prstGeom>
          <a:noFill/>
          <a:ln w="12700">
            <a:noFill/>
            <a:miter lim="800000"/>
            <a:headEnd/>
            <a:tailEnd/>
          </a:ln>
        </p:spPr>
        <p:txBody>
          <a:bodyPr lIns="0" tIns="0" rIns="0" bIns="0">
            <a:spAutoFit/>
          </a:bodyPr>
          <a:lstStyle/>
          <a:p>
            <a:pPr marL="342900" indent="-342900" defTabSz="457200" eaLnBrk="0" hangingPunct="0">
              <a:spcBef>
                <a:spcPct val="20000"/>
              </a:spcBef>
              <a:buFont typeface="Arial" charset="0"/>
              <a:buNone/>
              <a:defRPr/>
            </a:pPr>
            <a:r>
              <a:rPr lang="en-US" sz="1600" b="1" dirty="0">
                <a:solidFill>
                  <a:srgbClr val="0000FF"/>
                </a:solidFill>
                <a:latin typeface="+mj-lt"/>
              </a:rPr>
              <a:t>Donor &amp; HQ</a:t>
            </a:r>
          </a:p>
          <a:p>
            <a:pPr marL="342900" indent="-342900" defTabSz="457200" eaLnBrk="0" hangingPunct="0">
              <a:spcBef>
                <a:spcPct val="20000"/>
              </a:spcBef>
              <a:buFont typeface="Arial" charset="0"/>
              <a:buNone/>
              <a:defRPr/>
            </a:pPr>
            <a:r>
              <a:rPr lang="en-US" sz="1600" b="1" dirty="0">
                <a:solidFill>
                  <a:srgbClr val="0000FF"/>
                </a:solidFill>
                <a:latin typeface="+mj-lt"/>
              </a:rPr>
              <a:t> Facing</a:t>
            </a:r>
          </a:p>
        </p:txBody>
      </p:sp>
      <p:sp>
        <p:nvSpPr>
          <p:cNvPr id="30738" name="AcnBodyText_ID_531484"/>
          <p:cNvSpPr>
            <a:spLocks noChangeArrowheads="1"/>
          </p:cNvSpPr>
          <p:nvPr>
            <p:custDataLst>
              <p:tags r:id="rId8"/>
            </p:custDataLst>
          </p:nvPr>
        </p:nvSpPr>
        <p:spPr bwMode="gray">
          <a:xfrm>
            <a:off x="6099175" y="2622550"/>
            <a:ext cx="1749425" cy="492125"/>
          </a:xfrm>
          <a:prstGeom prst="rect">
            <a:avLst/>
          </a:prstGeom>
          <a:noFill/>
          <a:ln w="12700">
            <a:noFill/>
            <a:miter lim="800000"/>
            <a:headEnd/>
            <a:tailEnd/>
          </a:ln>
        </p:spPr>
        <p:txBody>
          <a:bodyPr lIns="0" tIns="0" rIns="0" bIns="0">
            <a:spAutoFit/>
          </a:bodyPr>
          <a:lstStyle/>
          <a:p>
            <a:pPr eaLnBrk="0" hangingPunct="0">
              <a:spcBef>
                <a:spcPct val="20000"/>
              </a:spcBef>
              <a:buFont typeface="Arial" charset="0"/>
              <a:buNone/>
              <a:defRPr/>
            </a:pPr>
            <a:r>
              <a:rPr lang="en-US" sz="1600" b="1" dirty="0">
                <a:solidFill>
                  <a:srgbClr val="FF0000"/>
                </a:solidFill>
                <a:latin typeface="+mj-lt"/>
              </a:rPr>
              <a:t>Beneficiary &amp; Field Facing</a:t>
            </a:r>
          </a:p>
        </p:txBody>
      </p:sp>
      <p:sp>
        <p:nvSpPr>
          <p:cNvPr id="253971" name="AutoShape 19"/>
          <p:cNvSpPr>
            <a:spLocks noChangeArrowheads="1"/>
          </p:cNvSpPr>
          <p:nvPr/>
        </p:nvSpPr>
        <p:spPr bwMode="auto">
          <a:xfrm rot="-5400000">
            <a:off x="4191000" y="1235075"/>
            <a:ext cx="381000" cy="3810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solidFill>
                <a:schemeClr val="tx1"/>
              </a:solidFill>
            </a:endParaRPr>
          </a:p>
        </p:txBody>
      </p:sp>
      <p:sp>
        <p:nvSpPr>
          <p:cNvPr id="253972" name="AcnBodyText_ID_531484"/>
          <p:cNvSpPr>
            <a:spLocks noChangeArrowheads="1"/>
          </p:cNvSpPr>
          <p:nvPr>
            <p:custDataLst>
              <p:tags r:id="rId9"/>
            </p:custDataLst>
          </p:nvPr>
        </p:nvSpPr>
        <p:spPr bwMode="gray">
          <a:xfrm>
            <a:off x="3660775" y="8382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in</a:t>
            </a:r>
          </a:p>
        </p:txBody>
      </p:sp>
      <p:sp>
        <p:nvSpPr>
          <p:cNvPr id="253973" name="AcnBodyText_ID_531484"/>
          <p:cNvSpPr>
            <a:spLocks noChangeArrowheads="1"/>
          </p:cNvSpPr>
          <p:nvPr>
            <p:custDataLst>
              <p:tags r:id="rId10"/>
            </p:custDataLst>
          </p:nvPr>
        </p:nvSpPr>
        <p:spPr bwMode="gray">
          <a:xfrm>
            <a:off x="3733800" y="64008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charset="0"/>
              <a:buNone/>
            </a:pPr>
            <a:r>
              <a:rPr lang="en-US" sz="2800" b="1">
                <a:solidFill>
                  <a:srgbClr val="0000CC"/>
                </a:solidFill>
                <a:latin typeface="Calibri" pitchFamily="34" charset="0"/>
              </a:rPr>
              <a:t>Get out</a:t>
            </a:r>
          </a:p>
        </p:txBody>
      </p:sp>
      <p:sp>
        <p:nvSpPr>
          <p:cNvPr id="253974" name="AutoShape 22"/>
          <p:cNvSpPr>
            <a:spLocks noChangeArrowheads="1"/>
          </p:cNvSpPr>
          <p:nvPr/>
        </p:nvSpPr>
        <p:spPr bwMode="auto">
          <a:xfrm rot="-5400000">
            <a:off x="4191000" y="5715000"/>
            <a:ext cx="533400" cy="5334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16407"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AB103410-6B26-4D1B-BF0D-934A7728AB9C}" type="slidenum">
              <a:rPr lang="en-US" sz="1400"/>
              <a:pPr algn="r"/>
              <a:t>49</a:t>
            </a:fld>
            <a:endParaRPr lang="en-US" sz="1400" dirty="0"/>
          </a:p>
        </p:txBody>
      </p:sp>
      <p:sp>
        <p:nvSpPr>
          <p:cNvPr id="24" name="AutoShape 3"/>
          <p:cNvSpPr>
            <a:spLocks noChangeArrowheads="1"/>
          </p:cNvSpPr>
          <p:nvPr/>
        </p:nvSpPr>
        <p:spPr bwMode="gray">
          <a:xfrm>
            <a:off x="539552" y="1196752"/>
            <a:ext cx="808037" cy="4505325"/>
          </a:xfrm>
          <a:prstGeom prst="upArrow">
            <a:avLst>
              <a:gd name="adj1" fmla="val 50102"/>
              <a:gd name="adj2" fmla="val 75736"/>
            </a:avLst>
          </a:prstGeom>
          <a:solidFill>
            <a:srgbClr val="92D05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dirty="0">
              <a:ea typeface="MS PGothic" charset="-128"/>
            </a:endParaRPr>
          </a:p>
        </p:txBody>
      </p:sp>
      <p:sp>
        <p:nvSpPr>
          <p:cNvPr id="25" name="AcnBodyText_ID_307207"/>
          <p:cNvSpPr>
            <a:spLocks noChangeArrowheads="1"/>
          </p:cNvSpPr>
          <p:nvPr>
            <p:custDataLst>
              <p:tags r:id="rId11"/>
            </p:custDataLst>
          </p:nvPr>
        </p:nvSpPr>
        <p:spPr bwMode="gray">
          <a:xfrm rot="-5400000">
            <a:off x="-621964" y="3438389"/>
            <a:ext cx="3122705" cy="223608"/>
          </a:xfrm>
          <a:prstGeom prst="rect">
            <a:avLst/>
          </a:prstGeom>
          <a:noFill/>
          <a:ln w="12700">
            <a:noFill/>
            <a:miter lim="800000"/>
            <a:headEnd/>
            <a:tailEnd/>
          </a:ln>
        </p:spPr>
        <p:txBody>
          <a:bodyPr wrap="square" lIns="0" tIns="0" rIns="0" bIns="0">
            <a:spAutoFit/>
          </a:bodyPr>
          <a:lstStyle/>
          <a:p>
            <a:pPr marL="342900" indent="-342900" eaLnBrk="0" hangingPunct="0">
              <a:spcBef>
                <a:spcPct val="20000"/>
              </a:spcBef>
            </a:pPr>
            <a:r>
              <a:rPr lang="en-US" sz="1400" b="1" dirty="0"/>
              <a:t>Increasing Impact for Beneficiaries</a:t>
            </a:r>
          </a:p>
        </p:txBody>
      </p:sp>
    </p:spTree>
    <p:extLst>
      <p:ext uri="{BB962C8B-B14F-4D97-AF65-F5344CB8AC3E}">
        <p14:creationId xmlns:p14="http://schemas.microsoft.com/office/powerpoint/2010/main" val="2194484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1057351" y="2420888"/>
            <a:ext cx="7691114" cy="1361777"/>
          </a:xfrm>
        </p:spPr>
        <p:txBody>
          <a:bodyPr lIns="91435" tIns="45718" rIns="91435" bIns="45718"/>
          <a:lstStyle/>
          <a:p>
            <a:pPr>
              <a:defRPr/>
            </a:pPr>
            <a:r>
              <a:rPr lang="en-US" sz="3600" cap="none" dirty="0">
                <a:ea typeface="ＭＳ Ｐゴシック" pitchFamily="-65" charset="-128"/>
                <a:sym typeface="Lucida Grande" charset="0"/>
              </a:rPr>
              <a:t>1. Examples Crises &amp; Disaster  </a:t>
            </a:r>
          </a:p>
        </p:txBody>
      </p:sp>
      <p:pic>
        <p:nvPicPr>
          <p:cNvPr id="3" name="Picture 4"/>
          <p:cNvPicPr>
            <a:picLocks noChangeAspect="1" noChangeArrowheads="1"/>
          </p:cNvPicPr>
          <p:nvPr/>
        </p:nvPicPr>
        <p:blipFill>
          <a:blip r:embed="rId3" cstate="print"/>
          <a:srcRect/>
          <a:stretch>
            <a:fillRect/>
          </a:stretch>
        </p:blipFill>
        <p:spPr bwMode="auto">
          <a:xfrm>
            <a:off x="765175" y="4257650"/>
            <a:ext cx="7769225" cy="971550"/>
          </a:xfrm>
          <a:prstGeom prst="rect">
            <a:avLst/>
          </a:prstGeom>
          <a:noFill/>
          <a:ln w="9525">
            <a:noFill/>
            <a:miter lim="800000"/>
            <a:headEnd/>
            <a:tailEnd/>
          </a:ln>
        </p:spPr>
      </p:pic>
    </p:spTree>
    <p:extLst>
      <p:ext uri="{BB962C8B-B14F-4D97-AF65-F5344CB8AC3E}">
        <p14:creationId xmlns:p14="http://schemas.microsoft.com/office/powerpoint/2010/main" val="14121531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274588"/>
            <a:ext cx="8695457" cy="529084"/>
          </a:xfrm>
        </p:spPr>
        <p:txBody>
          <a:bodyPr/>
          <a:lstStyle/>
          <a:p>
            <a:pPr algn="ctr"/>
            <a:r>
              <a:rPr lang="en-US" sz="3200" dirty="0">
                <a:latin typeface="Calibri" pitchFamily="34" charset="0"/>
                <a:cs typeface="Calibri" pitchFamily="34" charset="0"/>
              </a:rPr>
              <a:t>The NetHope Collaboration: </a:t>
            </a:r>
            <a:r>
              <a:rPr lang="en-US" sz="3200" strike="sngStrike" dirty="0">
                <a:latin typeface="Calibri" pitchFamily="34" charset="0"/>
                <a:cs typeface="Calibri" pitchFamily="34" charset="0"/>
              </a:rPr>
              <a:t>33</a:t>
            </a:r>
            <a:r>
              <a:rPr lang="en-US" sz="3200" dirty="0">
                <a:latin typeface="Calibri" pitchFamily="34" charset="0"/>
                <a:cs typeface="Calibri" pitchFamily="34" charset="0"/>
              </a:rPr>
              <a:t> </a:t>
            </a:r>
            <a:r>
              <a:rPr lang="en-US" sz="3200" dirty="0">
                <a:solidFill>
                  <a:srgbClr val="FF0000"/>
                </a:solidFill>
                <a:latin typeface="Calibri" pitchFamily="34" charset="0"/>
                <a:cs typeface="Calibri" pitchFamily="34" charset="0"/>
              </a:rPr>
              <a:t>50</a:t>
            </a:r>
            <a:r>
              <a:rPr lang="en-US" sz="3200" dirty="0">
                <a:latin typeface="Calibri" pitchFamily="34" charset="0"/>
                <a:cs typeface="Calibri" pitchFamily="34" charset="0"/>
              </a:rPr>
              <a:t> Member NGOs</a:t>
            </a:r>
          </a:p>
        </p:txBody>
      </p:sp>
      <p:grpSp>
        <p:nvGrpSpPr>
          <p:cNvPr id="2" name="Group 1"/>
          <p:cNvGrpSpPr/>
          <p:nvPr/>
        </p:nvGrpSpPr>
        <p:grpSpPr>
          <a:xfrm>
            <a:off x="191989" y="1060400"/>
            <a:ext cx="8723189" cy="5644679"/>
            <a:chOff x="273050" y="1508125"/>
            <a:chExt cx="12406313" cy="8027988"/>
          </a:xfrm>
        </p:grpSpPr>
        <p:sp>
          <p:nvSpPr>
            <p:cNvPr id="125" name="Rectangle 7"/>
            <p:cNvSpPr>
              <a:spLocks noChangeArrowheads="1"/>
            </p:cNvSpPr>
            <p:nvPr/>
          </p:nvSpPr>
          <p:spPr bwMode="auto">
            <a:xfrm>
              <a:off x="273050" y="3356085"/>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endParaRPr lang="en-US"/>
            </a:p>
          </p:txBody>
        </p:sp>
        <p:pic>
          <p:nvPicPr>
            <p:cNvPr id="126" name="Picture 16" descr="oxfa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2055" y="7153009"/>
              <a:ext cx="955028" cy="988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41"/>
            <p:cNvGrpSpPr>
              <a:grpSpLocks/>
            </p:cNvGrpSpPr>
            <p:nvPr/>
          </p:nvGrpSpPr>
          <p:grpSpPr bwMode="auto">
            <a:xfrm>
              <a:off x="4806489" y="1508125"/>
              <a:ext cx="5705398" cy="2395578"/>
              <a:chOff x="3303669" y="1179513"/>
              <a:chExt cx="4011662" cy="1684449"/>
            </a:xfrm>
          </p:grpSpPr>
          <p:pic>
            <p:nvPicPr>
              <p:cNvPr id="144" name="Picture 4" descr="Care Logo">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9815" y="1179513"/>
                <a:ext cx="585516" cy="71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24" descr="Children Internationa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3669" y="2176575"/>
                <a:ext cx="1268412"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8" name="Picture 27" descr="Pl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52886" y="2926120"/>
              <a:ext cx="825504" cy="1169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0"/>
            <p:cNvGrpSpPr>
              <a:grpSpLocks/>
            </p:cNvGrpSpPr>
            <p:nvPr/>
          </p:nvGrpSpPr>
          <p:grpSpPr bwMode="auto">
            <a:xfrm>
              <a:off x="545958" y="1742926"/>
              <a:ext cx="2921629" cy="2092887"/>
              <a:chOff x="307943" y="1344613"/>
              <a:chExt cx="2054298" cy="1471612"/>
            </a:xfrm>
          </p:grpSpPr>
          <p:pic>
            <p:nvPicPr>
              <p:cNvPr id="142" name="Picture 17" descr=" Save the Children logo ">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8710" y="1344613"/>
                <a:ext cx="1983531"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25" descr="HEIFER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7943" y="2254250"/>
                <a:ext cx="893763"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3" name="Picture 12" descr="AAi_199p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41273" y="3280419"/>
              <a:ext cx="1882961" cy="43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Rectangle 13"/>
            <p:cNvSpPr>
              <a:spLocks noChangeArrowheads="1"/>
            </p:cNvSpPr>
            <p:nvPr/>
          </p:nvSpPr>
          <p:spPr bwMode="auto">
            <a:xfrm>
              <a:off x="8324177" y="6804690"/>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sp>
          <p:nvSpPr>
            <p:cNvPr id="135" name="Rectangle 15"/>
            <p:cNvSpPr>
              <a:spLocks noChangeArrowheads="1"/>
            </p:cNvSpPr>
            <p:nvPr/>
          </p:nvSpPr>
          <p:spPr bwMode="auto">
            <a:xfrm>
              <a:off x="6542814" y="6757277"/>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pic>
          <p:nvPicPr>
            <p:cNvPr id="136" name="Picture 21" descr="International Rescue Committee.">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9214" y="5885807"/>
              <a:ext cx="772150" cy="1027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7" name="Picture 23" descr="Blue Horizontal - No Tag Lin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8122" y="6177573"/>
              <a:ext cx="1842322" cy="392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Picture 28" descr="WCS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595640" y="8334017"/>
              <a:ext cx="866975" cy="878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9" name="Picture 35" descr="WATERAID.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84335" y="7478155"/>
              <a:ext cx="2004880" cy="433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Picture 36" descr="Mercy Corps.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5093" y="7369768"/>
              <a:ext cx="2033878" cy="704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 name="Picture 37" descr="PATH_2c_tag [Converted].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486524" y="5960810"/>
              <a:ext cx="1976091" cy="553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 name="Picture 43" descr="World_Vision.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718554" y="1516884"/>
              <a:ext cx="1960809" cy="907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Picture 42" descr="Ashoka.jp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1074400" y="4343400"/>
              <a:ext cx="1247174" cy="109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43" descr="252.jp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653038" y="6270978"/>
              <a:ext cx="1341439"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43" descr="OI_Master_RGB.eps"/>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112000" y="4635500"/>
              <a:ext cx="2763838"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45" descr="RI-Logo-Star-Basic-DoubleBoldEurostile (Aug-8-07).eps"/>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28000" y="7369175"/>
              <a:ext cx="1924050"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41" descr="FINCA.jpg"/>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212263" y="8345488"/>
              <a:ext cx="1674812"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Picture 41" descr="ACCION_Logo_ReflexBlue.jpg"/>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492375" y="3143250"/>
              <a:ext cx="1843088"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42"/>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63800" y="4551363"/>
              <a:ext cx="2065337"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43" descr="CA_red_CMYK_WBILBD-bl.jpg"/>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4876800" y="6069013"/>
              <a:ext cx="32940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44" descr="TNCLogoPrimary_2C_Blk349.jp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527675" y="1625600"/>
              <a:ext cx="1949450"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45" descr="crslogo1.jpg"/>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020050" y="1625600"/>
              <a:ext cx="119221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Picture 46" descr="logoFEDgbVECT [Converted].jpg"/>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684588" y="8669338"/>
              <a:ext cx="52022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 name="Picture 47" descr="VSO logo (black).JPG"/>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511800" y="4443413"/>
              <a:ext cx="781050"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43" descr="concern-logo.png"/>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107238" y="3143250"/>
              <a:ext cx="1454150" cy="8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Picture 44" descr="SOS-128-75.jpg"/>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22313" y="8181975"/>
              <a:ext cx="2311400" cy="1354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 name="Picture 43" descr="habitat4humanity.eps"/>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0512425" y="7043738"/>
              <a:ext cx="216693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 name="Picture 44" descr="FHI_wtag_ctr_cmyk.jpg"/>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711200" y="4443413"/>
              <a:ext cx="969962" cy="866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44" descr="Pact_Logo_2010.eps"/>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902075" y="1843088"/>
              <a:ext cx="1308100" cy="65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26" name="Picture 2"/>
          <p:cNvPicPr>
            <a:picLocks noChangeAspect="1" noChangeArrowheads="1"/>
          </p:cNvPicPr>
          <p:nvPr/>
        </p:nvPicPr>
        <p:blipFill>
          <a:blip r:embed="rId38" cstate="print"/>
          <a:srcRect/>
          <a:stretch>
            <a:fillRect/>
          </a:stretch>
        </p:blipFill>
        <p:spPr bwMode="auto">
          <a:xfrm>
            <a:off x="5564649" y="3663945"/>
            <a:ext cx="1311607" cy="557143"/>
          </a:xfrm>
          <a:prstGeom prst="rect">
            <a:avLst/>
          </a:prstGeom>
          <a:noFill/>
          <a:ln w="9525">
            <a:noFill/>
            <a:miter lim="800000"/>
            <a:headEnd/>
            <a:tailEnd/>
          </a:ln>
        </p:spPr>
      </p:pic>
    </p:spTree>
    <p:extLst>
      <p:ext uri="{BB962C8B-B14F-4D97-AF65-F5344CB8AC3E}">
        <p14:creationId xmlns:p14="http://schemas.microsoft.com/office/powerpoint/2010/main" val="33831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76200"/>
            <a:ext cx="8839200" cy="914400"/>
          </a:xfrm>
        </p:spPr>
        <p:txBody>
          <a:bodyPr/>
          <a:lstStyle/>
          <a:p>
            <a:pPr algn="ctr" eaLnBrk="1" hangingPunct="1"/>
            <a:r>
              <a:rPr lang="en-US" sz="3200" b="1" dirty="0"/>
              <a:t>The New Collaboration</a:t>
            </a:r>
          </a:p>
        </p:txBody>
      </p:sp>
      <p:sp>
        <p:nvSpPr>
          <p:cNvPr id="28675"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a:p>
        </p:txBody>
      </p:sp>
      <p:sp>
        <p:nvSpPr>
          <p:cNvPr id="28676" name="AcnBodyText_ID_307207"/>
          <p:cNvSpPr>
            <a:spLocks noChangeArrowheads="1"/>
          </p:cNvSpPr>
          <p:nvPr>
            <p:custDataLst>
              <p:tags r:id="rId1"/>
            </p:custDataLst>
          </p:nvPr>
        </p:nvSpPr>
        <p:spPr bwMode="gray">
          <a:xfrm rot="-5400000">
            <a:off x="-1097757" y="3447257"/>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a:t>Increasing Level of Trust</a:t>
            </a:r>
          </a:p>
        </p:txBody>
      </p:sp>
      <p:sp>
        <p:nvSpPr>
          <p:cNvPr id="28677" name="Freeform 5"/>
          <p:cNvSpPr>
            <a:spLocks/>
          </p:cNvSpPr>
          <p:nvPr/>
        </p:nvSpPr>
        <p:spPr bwMode="auto">
          <a:xfrm>
            <a:off x="1524000" y="5081588"/>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8678" name="Freeform 6"/>
          <p:cNvSpPr>
            <a:spLocks/>
          </p:cNvSpPr>
          <p:nvPr/>
        </p:nvSpPr>
        <p:spPr bwMode="auto">
          <a:xfrm>
            <a:off x="3505200" y="12192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8679" name="Freeform 7"/>
          <p:cNvSpPr>
            <a:spLocks/>
          </p:cNvSpPr>
          <p:nvPr/>
        </p:nvSpPr>
        <p:spPr bwMode="auto">
          <a:xfrm>
            <a:off x="2819400" y="2895600"/>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8680" name="Freeform 8"/>
          <p:cNvSpPr>
            <a:spLocks/>
          </p:cNvSpPr>
          <p:nvPr/>
        </p:nvSpPr>
        <p:spPr bwMode="auto">
          <a:xfrm>
            <a:off x="2133600" y="3962400"/>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205413"/>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122738"/>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Intel Grants</a:t>
            </a:r>
          </a:p>
        </p:txBody>
      </p:sp>
      <p:sp>
        <p:nvSpPr>
          <p:cNvPr id="7179" name="AcnBodyText_ID_307217"/>
          <p:cNvSpPr>
            <a:spLocks noChangeArrowheads="1"/>
          </p:cNvSpPr>
          <p:nvPr>
            <p:custDataLst>
              <p:tags r:id="rId4"/>
            </p:custDataLst>
          </p:nvPr>
        </p:nvSpPr>
        <p:spPr bwMode="gray">
          <a:xfrm>
            <a:off x="3017838" y="3124200"/>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NRK, Phase 2 Satellites</a:t>
            </a:r>
          </a:p>
        </p:txBody>
      </p:sp>
      <p:sp>
        <p:nvSpPr>
          <p:cNvPr id="28684" name="AcnBodyText_ID_307217"/>
          <p:cNvSpPr>
            <a:spLocks noChangeArrowheads="1"/>
          </p:cNvSpPr>
          <p:nvPr>
            <p:custDataLst>
              <p:tags r:id="rId5"/>
            </p:custDataLst>
          </p:nvPr>
        </p:nvSpPr>
        <p:spPr bwMode="gray">
          <a:xfrm>
            <a:off x="3325813" y="2209800"/>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28685" name="Text Box 14"/>
          <p:cNvSpPr txBox="1">
            <a:spLocks noChangeArrowheads="1"/>
          </p:cNvSpPr>
          <p:nvPr/>
        </p:nvSpPr>
        <p:spPr bwMode="auto">
          <a:xfrm>
            <a:off x="5624513" y="1828800"/>
            <a:ext cx="3519487" cy="923925"/>
          </a:xfrm>
          <a:prstGeom prst="rect">
            <a:avLst/>
          </a:prstGeom>
          <a:noFill/>
          <a:ln w="9525" algn="ctr">
            <a:noFill/>
            <a:miter lim="800000"/>
            <a:headEnd/>
            <a:tailEnd/>
          </a:ln>
        </p:spPr>
        <p:txBody>
          <a:bodyPr wrap="none">
            <a:spAutoFit/>
          </a:bodyPr>
          <a:lstStyle/>
          <a:p>
            <a:pPr algn="ctr"/>
            <a:r>
              <a:rPr lang="en-US" sz="1800" i="1" dirty="0">
                <a:latin typeface="Arial" charset="0"/>
                <a:cs typeface="Arial" charset="0"/>
              </a:rPr>
              <a:t>“Who has expertise I can trust?”</a:t>
            </a:r>
          </a:p>
          <a:p>
            <a:pPr algn="ctr"/>
            <a:r>
              <a:rPr lang="en-US" sz="1800" dirty="0">
                <a:latin typeface="Arial" charset="0"/>
                <a:cs typeface="Arial" charset="0"/>
              </a:rPr>
              <a:t>Shared Services &amp; Assessments</a:t>
            </a:r>
          </a:p>
          <a:p>
            <a:pPr algn="ctr"/>
            <a:endParaRPr lang="en-US" sz="1800" i="1" dirty="0">
              <a:latin typeface="Arial" charset="0"/>
              <a:cs typeface="Arial" charset="0"/>
            </a:endParaRPr>
          </a:p>
        </p:txBody>
      </p:sp>
      <p:sp>
        <p:nvSpPr>
          <p:cNvPr id="28686" name="Slide Number Placeholder 5"/>
          <p:cNvSpPr>
            <a:spLocks noGrp="1"/>
          </p:cNvSpPr>
          <p:nvPr>
            <p:ph type="sldNum" sz="quarter" idx="4294967295"/>
          </p:nvPr>
        </p:nvSpPr>
        <p:spPr>
          <a:xfrm>
            <a:off x="6553200" y="6245225"/>
            <a:ext cx="2133600" cy="476250"/>
          </a:xfrm>
          <a:prstGeom prst="rect">
            <a:avLst/>
          </a:prstGeom>
          <a:noFill/>
        </p:spPr>
        <p:txBody>
          <a:bodyPr/>
          <a:lstStyle/>
          <a:p>
            <a:pPr algn="r"/>
            <a:fld id="{3EC956A3-06DF-4DF3-A6E7-69D119F1470D}" type="slidenum">
              <a:rPr lang="en-US" sz="1400"/>
              <a:pPr algn="r"/>
              <a:t>51</a:t>
            </a:fld>
            <a:endParaRPr lang="en-US" sz="1400" dirty="0"/>
          </a:p>
        </p:txBody>
      </p:sp>
      <p:sp>
        <p:nvSpPr>
          <p:cNvPr id="16" name="Rectangle 2"/>
          <p:cNvSpPr txBox="1">
            <a:spLocks noChangeArrowheads="1"/>
          </p:cNvSpPr>
          <p:nvPr/>
        </p:nvSpPr>
        <p:spPr bwMode="auto">
          <a:xfrm>
            <a:off x="0" y="609600"/>
            <a:ext cx="9220200" cy="914400"/>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Tree>
    <p:extLst>
      <p:ext uri="{BB962C8B-B14F-4D97-AF65-F5344CB8AC3E}">
        <p14:creationId xmlns:p14="http://schemas.microsoft.com/office/powerpoint/2010/main" val="1388746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bwMode="auto">
          <a:xfrm>
            <a:off x="1828800" y="638870"/>
            <a:ext cx="6858000" cy="629890"/>
          </a:xfrm>
          <a:noFill/>
          <a:ln>
            <a:miter lim="800000"/>
            <a:headEnd/>
            <a:tailEnd/>
          </a:ln>
        </p:spPr>
        <p:txBody>
          <a:bodyPr wrap="square" lIns="91435" tIns="45718" rIns="91435" bIns="45718" numCol="1" anchor="t" anchorCtr="0" compatLnSpc="1">
            <a:prstTxWarp prst="textNoShape">
              <a:avLst/>
            </a:prstTxWarp>
          </a:bodyPr>
          <a:lstStyle/>
          <a:p>
            <a:r>
              <a:rPr lang="en-US" sz="3200" dirty="0">
                <a:ea typeface="ＭＳ Ｐゴシック" pitchFamily="34" charset="-128"/>
              </a:rPr>
              <a:t>Why NetHope Works?</a:t>
            </a:r>
          </a:p>
        </p:txBody>
      </p:sp>
      <p:sp>
        <p:nvSpPr>
          <p:cNvPr id="48132" name="Rectangle 3"/>
          <p:cNvSpPr>
            <a:spLocks noGrp="1" noChangeArrowheads="1"/>
          </p:cNvSpPr>
          <p:nvPr>
            <p:ph idx="1"/>
          </p:nvPr>
        </p:nvSpPr>
        <p:spPr bwMode="auto">
          <a:xfrm>
            <a:off x="467544" y="1676400"/>
            <a:ext cx="8219256" cy="4191000"/>
          </a:xfrm>
          <a:noFill/>
          <a:ln>
            <a:miter lim="800000"/>
            <a:headEnd/>
            <a:tailEnd/>
          </a:ln>
        </p:spPr>
        <p:txBody>
          <a:bodyPr wrap="square" lIns="91435" tIns="45718" rIns="91435" bIns="45718" numCol="1" anchor="t" anchorCtr="0" compatLnSpc="1">
            <a:prstTxWarp prst="textNoShape">
              <a:avLst/>
            </a:prstTxWarp>
          </a:bodyPr>
          <a:lstStyle/>
          <a:p>
            <a:pPr marL="609430" indent="-609430">
              <a:buNone/>
            </a:pPr>
            <a:r>
              <a:rPr lang="en-US" sz="3200" i="1" dirty="0">
                <a:ea typeface="ＭＳ Ｐゴシック" pitchFamily="34" charset="-128"/>
              </a:rPr>
              <a:t>We have…</a:t>
            </a:r>
          </a:p>
          <a:p>
            <a:pPr marL="990044" lvl="1" indent="-532414"/>
            <a:r>
              <a:rPr lang="en-US" sz="2400" u="sng" dirty="0">
                <a:ea typeface="ＭＳ Ｐゴシック" pitchFamily="34" charset="-128"/>
              </a:rPr>
              <a:t>History</a:t>
            </a:r>
            <a:r>
              <a:rPr lang="en-US" sz="2400" dirty="0">
                <a:ea typeface="ＭＳ Ｐゴシック" pitchFamily="34" charset="-128"/>
              </a:rPr>
              <a:t>: NetHope has been at it for almost 10 years: building trust since 2001</a:t>
            </a:r>
          </a:p>
          <a:p>
            <a:pPr marL="990044" lvl="1" indent="-532414"/>
            <a:r>
              <a:rPr lang="en-US" sz="2400" u="sng" dirty="0">
                <a:ea typeface="ＭＳ Ｐゴシック" pitchFamily="34" charset="-128"/>
              </a:rPr>
              <a:t>Hunger:</a:t>
            </a:r>
            <a:r>
              <a:rPr lang="en-US" sz="2400" dirty="0">
                <a:ea typeface="ＭＳ Ｐゴシック" pitchFamily="34" charset="-128"/>
              </a:rPr>
              <a:t> NGO IT are beggars – </a:t>
            </a:r>
            <a:r>
              <a:rPr lang="en-US" sz="2400" i="1" dirty="0">
                <a:ea typeface="ＭＳ Ｐゴシック" pitchFamily="34" charset="-128"/>
              </a:rPr>
              <a:t>don’t underestimate value of under-funding</a:t>
            </a:r>
          </a:p>
          <a:p>
            <a:pPr marL="990044" lvl="1" indent="-532414"/>
            <a:r>
              <a:rPr lang="en-US" sz="2400" u="sng" dirty="0">
                <a:ea typeface="ＭＳ Ｐゴシック" pitchFamily="34" charset="-128"/>
              </a:rPr>
              <a:t>Humility:</a:t>
            </a:r>
            <a:r>
              <a:rPr lang="en-US" sz="2400" dirty="0">
                <a:ea typeface="ＭＳ Ｐゴシック" pitchFamily="34" charset="-128"/>
              </a:rPr>
              <a:t> extending trust to centers of excellence in other members</a:t>
            </a:r>
          </a:p>
          <a:p>
            <a:pPr marL="990044" lvl="1" indent="-532414"/>
            <a:r>
              <a:rPr lang="en-US" sz="2400" u="sng" dirty="0">
                <a:ea typeface="ＭＳ Ｐゴシック" pitchFamily="34" charset="-128"/>
              </a:rPr>
              <a:t>Partnering:</a:t>
            </a:r>
            <a:r>
              <a:rPr lang="en-US" sz="2400" dirty="0">
                <a:ea typeface="ＭＳ Ｐゴシック" pitchFamily="34" charset="-128"/>
              </a:rPr>
              <a:t> corporate partners buy-in to the leverage of collaboration and </a:t>
            </a:r>
            <a:r>
              <a:rPr lang="en-US" sz="2400" i="1" dirty="0">
                <a:ea typeface="ＭＳ Ｐゴシック" pitchFamily="34" charset="-128"/>
              </a:rPr>
              <a:t>having impact with technology</a:t>
            </a:r>
            <a:endParaRPr lang="en-US" sz="2400" dirty="0">
              <a:ea typeface="ＭＳ Ｐゴシック" pitchFamily="34" charset="-128"/>
            </a:endParaRPr>
          </a:p>
        </p:txBody>
      </p:sp>
      <p:sp>
        <p:nvSpPr>
          <p:cNvPr id="48130" name="Slide Number Placeholder 3"/>
          <p:cNvSpPr>
            <a:spLocks noGrp="1"/>
          </p:cNvSpPr>
          <p:nvPr>
            <p:ph type="sldNum" sz="quarter" idx="4294967295"/>
          </p:nvPr>
        </p:nvSpPr>
        <p:spPr bwMode="auto">
          <a:xfrm flipH="1">
            <a:off x="8584056" y="6446018"/>
            <a:ext cx="452440" cy="295350"/>
          </a:xfrm>
          <a:prstGeom prst="rect">
            <a:avLst/>
          </a:prstGeom>
          <a:noFill/>
          <a:ln>
            <a:miter lim="800000"/>
            <a:headEnd/>
            <a:tailEnd/>
          </a:ln>
        </p:spPr>
        <p:txBody>
          <a:bodyPr lIns="91435" tIns="45718" rIns="91435" bIns="45718"/>
          <a:lstStyle/>
          <a:p>
            <a:fld id="{4D282817-7989-4C5E-9599-098B2895C34F}" type="slidenum">
              <a:rPr lang="en-US" sz="1400">
                <a:cs typeface="ヒラギノ角ゴ ProN W3"/>
              </a:rPr>
              <a:pPr/>
              <a:t>52</a:t>
            </a:fld>
            <a:endParaRPr lang="en-US" sz="1400" dirty="0">
              <a:cs typeface="ヒラギノ角ゴ ProN W3"/>
            </a:endParaRPr>
          </a:p>
        </p:txBody>
      </p:sp>
    </p:spTree>
    <p:extLst>
      <p:ext uri="{BB962C8B-B14F-4D97-AF65-F5344CB8AC3E}">
        <p14:creationId xmlns:p14="http://schemas.microsoft.com/office/powerpoint/2010/main" val="4103616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39652" y="1556792"/>
            <a:ext cx="7536804" cy="4104456"/>
          </a:xfrm>
        </p:spPr>
        <p:txBody>
          <a:bodyPr/>
          <a:lstStyle/>
          <a:p>
            <a:r>
              <a:rPr lang="en-US" i="0" cap="none" dirty="0"/>
              <a:t>Nancy Lublin’s book </a:t>
            </a:r>
            <a:r>
              <a:rPr lang="en-US" cap="none" dirty="0"/>
              <a:t>Zilch</a:t>
            </a:r>
            <a:r>
              <a:rPr lang="en-US" i="0" cap="none" dirty="0"/>
              <a:t> provides an interesting perspective on the </a:t>
            </a:r>
            <a:r>
              <a:rPr lang="en-US" i="0" cap="none" dirty="0">
                <a:solidFill>
                  <a:srgbClr val="FDAE0F"/>
                </a:solidFill>
              </a:rPr>
              <a:t>lack of resources,</a:t>
            </a:r>
            <a:r>
              <a:rPr lang="en-US" i="0" cap="none" dirty="0"/>
              <a:t> a pervasive NGO problem. She sees it as </a:t>
            </a:r>
            <a:r>
              <a:rPr lang="en-US" i="0" cap="none" dirty="0">
                <a:solidFill>
                  <a:srgbClr val="FDAE0F"/>
                </a:solidFill>
              </a:rPr>
              <a:t>an opportunity</a:t>
            </a:r>
            <a:r>
              <a:rPr lang="en-US" i="0" cap="none" dirty="0"/>
              <a:t>.  Having nothing to work with </a:t>
            </a:r>
            <a:r>
              <a:rPr lang="en-US" i="0" cap="none" dirty="0">
                <a:solidFill>
                  <a:srgbClr val="FDAE0F"/>
                </a:solidFill>
              </a:rPr>
              <a:t>brings out the creativity </a:t>
            </a:r>
            <a:r>
              <a:rPr lang="en-US" i="0" cap="none" dirty="0"/>
              <a:t>of people.  It also reminds us why we work at nonprofit organizations in the first place.  It is </a:t>
            </a:r>
            <a:r>
              <a:rPr lang="en-US" i="0" cap="none" dirty="0">
                <a:solidFill>
                  <a:srgbClr val="FDAE0F"/>
                </a:solidFill>
              </a:rPr>
              <a:t>not about money; it’s about mission</a:t>
            </a:r>
          </a:p>
        </p:txBody>
      </p:sp>
    </p:spTree>
    <p:extLst>
      <p:ext uri="{BB962C8B-B14F-4D97-AF65-F5344CB8AC3E}">
        <p14:creationId xmlns:p14="http://schemas.microsoft.com/office/powerpoint/2010/main" val="251153523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t>Things you can do if you’re small</a:t>
            </a:r>
          </a:p>
        </p:txBody>
      </p:sp>
      <p:sp>
        <p:nvSpPr>
          <p:cNvPr id="7" name="Content Placeholder 6"/>
          <p:cNvSpPr>
            <a:spLocks noGrp="1"/>
          </p:cNvSpPr>
          <p:nvPr>
            <p:ph idx="1"/>
          </p:nvPr>
        </p:nvSpPr>
        <p:spPr>
          <a:xfrm>
            <a:off x="395536" y="1604392"/>
            <a:ext cx="8291264" cy="5253608"/>
          </a:xfrm>
        </p:spPr>
        <p:txBody>
          <a:bodyPr/>
          <a:lstStyle/>
          <a:p>
            <a:pPr lvl="0">
              <a:buNone/>
            </a:pPr>
            <a:r>
              <a:rPr lang="en-US" sz="2400" b="1" dirty="0">
                <a:solidFill>
                  <a:srgbClr val="FDAE0F"/>
                </a:solidFill>
              </a:rPr>
              <a:t>Get Out:</a:t>
            </a:r>
            <a:r>
              <a:rPr lang="en-US" dirty="0">
                <a:solidFill>
                  <a:srgbClr val="FDAE0F"/>
                </a:solidFill>
              </a:rPr>
              <a:t> </a:t>
            </a:r>
          </a:p>
          <a:p>
            <a:pPr lvl="0">
              <a:buFont typeface="Wingdings" pitchFamily="2" charset="2"/>
              <a:buChar char="Ø"/>
            </a:pPr>
            <a:r>
              <a:rPr lang="en-US" dirty="0"/>
              <a:t>Get the hardware and software free or near free (</a:t>
            </a:r>
            <a:r>
              <a:rPr lang="en-US" dirty="0" err="1"/>
              <a:t>Techsoup</a:t>
            </a:r>
            <a:r>
              <a:rPr lang="en-US" dirty="0"/>
              <a:t>, corporate donations off-lease, etc.) </a:t>
            </a:r>
          </a:p>
          <a:p>
            <a:pPr lvl="0">
              <a:buFont typeface="Wingdings" pitchFamily="2" charset="2"/>
              <a:buChar char="Ø"/>
            </a:pPr>
            <a:r>
              <a:rPr lang="en-US" dirty="0"/>
              <a:t>Get seats in training classes from partners (e.g., corps, larger organizations)</a:t>
            </a:r>
          </a:p>
          <a:p>
            <a:pPr lvl="0">
              <a:buFont typeface="Wingdings" pitchFamily="2" charset="2"/>
              <a:buChar char="Ø"/>
            </a:pPr>
            <a:r>
              <a:rPr lang="en-US" dirty="0"/>
              <a:t>Form a cooperative for basic things like support</a:t>
            </a:r>
          </a:p>
          <a:p>
            <a:pPr lvl="0">
              <a:buNone/>
            </a:pPr>
            <a:r>
              <a:rPr lang="en-US" sz="2400" b="1" dirty="0">
                <a:solidFill>
                  <a:srgbClr val="FDAE0F"/>
                </a:solidFill>
              </a:rPr>
              <a:t>Get In: </a:t>
            </a:r>
          </a:p>
          <a:p>
            <a:pPr>
              <a:buFont typeface="Wingdings" pitchFamily="2" charset="2"/>
              <a:buChar char="Ø"/>
            </a:pPr>
            <a:r>
              <a:rPr lang="en-US" dirty="0"/>
              <a:t>Develop a strategy and plan with an informal board of IT advisors</a:t>
            </a:r>
          </a:p>
          <a:p>
            <a:pPr lvl="0">
              <a:buFont typeface="Wingdings" pitchFamily="2" charset="2"/>
              <a:buChar char="Ø"/>
            </a:pPr>
            <a:r>
              <a:rPr lang="en-US" dirty="0"/>
              <a:t>Form a cooperative for experiments like I4D  </a:t>
            </a:r>
          </a:p>
          <a:p>
            <a:pPr lvl="0">
              <a:buNone/>
            </a:pPr>
            <a:r>
              <a:rPr lang="en-US" sz="2400" b="1" dirty="0">
                <a:solidFill>
                  <a:srgbClr val="FDAE0F"/>
                </a:solidFill>
              </a:rPr>
              <a:t>Move Up:</a:t>
            </a:r>
            <a:r>
              <a:rPr lang="en-US" sz="2000" b="1" dirty="0">
                <a:solidFill>
                  <a:srgbClr val="FDAE0F"/>
                </a:solidFill>
              </a:rPr>
              <a:t> </a:t>
            </a:r>
            <a:endParaRPr lang="en-US" u="sng" dirty="0">
              <a:solidFill>
                <a:srgbClr val="FDAE0F"/>
              </a:solidFill>
            </a:endParaRPr>
          </a:p>
          <a:p>
            <a:pPr>
              <a:buFont typeface="Wingdings" pitchFamily="2" charset="2"/>
              <a:buChar char="Ø"/>
            </a:pPr>
            <a:r>
              <a:rPr lang="en-US" dirty="0"/>
              <a:t>Connect with beneficiaries through their phones (see MobileActive.org)</a:t>
            </a:r>
          </a:p>
        </p:txBody>
      </p:sp>
      <p:sp>
        <p:nvSpPr>
          <p:cNvPr id="8" name="Slide Number Placeholder 3"/>
          <p:cNvSpPr txBox="1">
            <a:spLocks/>
          </p:cNvSpPr>
          <p:nvPr/>
        </p:nvSpPr>
        <p:spPr>
          <a:xfrm>
            <a:off x="7543800" y="6248400"/>
            <a:ext cx="1219200" cy="476250"/>
          </a:xfrm>
          <a:prstGeom prst="rect">
            <a:avLst/>
          </a:prstGeo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219E8F-CE12-412E-A513-334346FA353A}" type="slidenum">
              <a:rPr kumimoji="0" lang="en-US" sz="1400" b="0" i="0" u="none" strike="noStrike" kern="1200" cap="none" spc="0" normalizeH="0" baseline="0" noProof="0" smtClean="0">
                <a:ln>
                  <a:noFill/>
                </a:ln>
                <a:solidFill>
                  <a:schemeClr val="tx1"/>
                </a:solidFill>
                <a:effectLst/>
                <a:uLnTx/>
                <a:uFillTx/>
                <a:latin typeface="Arial" pitchFamily="34" charset="0"/>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516926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cap="none" dirty="0"/>
              <a:t>Conclusion</a:t>
            </a:r>
          </a:p>
        </p:txBody>
      </p:sp>
    </p:spTree>
    <p:extLst>
      <p:ext uri="{BB962C8B-B14F-4D97-AF65-F5344CB8AC3E}">
        <p14:creationId xmlns:p14="http://schemas.microsoft.com/office/powerpoint/2010/main" val="15001540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15616" y="44624"/>
            <a:ext cx="6858000" cy="1143000"/>
          </a:xfrm>
        </p:spPr>
        <p:txBody>
          <a:bodyPr/>
          <a:lstStyle/>
          <a:p>
            <a:pPr algn="ctr" eaLnBrk="1" hangingPunct="1"/>
            <a:r>
              <a:rPr lang="en-US" sz="3200" dirty="0"/>
              <a:t> Advice from a Hockey Legend</a:t>
            </a:r>
          </a:p>
        </p:txBody>
      </p:sp>
      <p:pic>
        <p:nvPicPr>
          <p:cNvPr id="17411" name="Picture 3" descr="300px-waynegretzky_oilers"/>
          <p:cNvPicPr>
            <a:picLocks noChangeAspect="1" noChangeArrowheads="1"/>
          </p:cNvPicPr>
          <p:nvPr/>
        </p:nvPicPr>
        <p:blipFill>
          <a:blip r:embed="rId3" cstate="print"/>
          <a:srcRect/>
          <a:stretch>
            <a:fillRect/>
          </a:stretch>
        </p:blipFill>
        <p:spPr bwMode="auto">
          <a:xfrm>
            <a:off x="3143250" y="1219200"/>
            <a:ext cx="2857500" cy="3705225"/>
          </a:xfrm>
          <a:prstGeom prst="rect">
            <a:avLst/>
          </a:prstGeom>
          <a:noFill/>
          <a:ln w="9525">
            <a:noFill/>
            <a:miter lim="800000"/>
            <a:headEnd/>
            <a:tailEnd/>
          </a:ln>
        </p:spPr>
      </p:pic>
      <p:sp>
        <p:nvSpPr>
          <p:cNvPr id="17412" name="Text Box 4"/>
          <p:cNvSpPr txBox="1">
            <a:spLocks noChangeArrowheads="1"/>
          </p:cNvSpPr>
          <p:nvPr/>
        </p:nvSpPr>
        <p:spPr bwMode="auto">
          <a:xfrm>
            <a:off x="1747838" y="5029200"/>
            <a:ext cx="5875337" cy="830263"/>
          </a:xfrm>
          <a:prstGeom prst="rect">
            <a:avLst/>
          </a:prstGeom>
          <a:noFill/>
          <a:ln w="9525" algn="ctr">
            <a:noFill/>
            <a:miter lim="800000"/>
            <a:headEnd/>
            <a:tailEnd/>
          </a:ln>
        </p:spPr>
        <p:txBody>
          <a:bodyPr wrap="none">
            <a:spAutoFit/>
          </a:bodyPr>
          <a:lstStyle/>
          <a:p>
            <a:r>
              <a:rPr lang="en-US" sz="2400" dirty="0">
                <a:solidFill>
                  <a:srgbClr val="FF0000"/>
                </a:solidFill>
              </a:rPr>
              <a:t>“I skate to where the puck is going to be, </a:t>
            </a:r>
          </a:p>
          <a:p>
            <a:r>
              <a:rPr lang="en-US" sz="2400" dirty="0">
                <a:solidFill>
                  <a:srgbClr val="FF0000"/>
                </a:solidFill>
              </a:rPr>
              <a:t>not where it has been.”  </a:t>
            </a:r>
            <a:r>
              <a:rPr lang="en-US" sz="2400" i="1" dirty="0">
                <a:solidFill>
                  <a:srgbClr val="FF0000"/>
                </a:solidFill>
              </a:rPr>
              <a:t>--Wayne Gretzky </a:t>
            </a:r>
          </a:p>
        </p:txBody>
      </p:sp>
      <p:sp>
        <p:nvSpPr>
          <p:cNvPr id="17413"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412E07B9-4F5D-4836-9784-1222117F44A3}" type="slidenum">
              <a:rPr lang="en-US" sz="1400"/>
              <a:pPr algn="r"/>
              <a:t>56</a:t>
            </a:fld>
            <a:endParaRPr lang="en-US" sz="1400" dirty="0"/>
          </a:p>
        </p:txBody>
      </p:sp>
    </p:spTree>
    <p:extLst>
      <p:ext uri="{BB962C8B-B14F-4D97-AF65-F5344CB8AC3E}">
        <p14:creationId xmlns:p14="http://schemas.microsoft.com/office/powerpoint/2010/main" val="2351474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672" y="476671"/>
            <a:ext cx="7295728" cy="883989"/>
          </a:xfrm>
        </p:spPr>
        <p:txBody>
          <a:bodyPr/>
          <a:lstStyle/>
          <a:p>
            <a:pPr marL="0" indent="0"/>
            <a:r>
              <a:rPr lang="en-US" sz="3200" dirty="0"/>
              <a:t>What we can learn from disaster relief about ICT?</a:t>
            </a:r>
          </a:p>
        </p:txBody>
      </p:sp>
      <p:sp>
        <p:nvSpPr>
          <p:cNvPr id="6" name="Content Placeholder 5"/>
          <p:cNvSpPr>
            <a:spLocks noGrp="1"/>
          </p:cNvSpPr>
          <p:nvPr>
            <p:ph idx="1"/>
          </p:nvPr>
        </p:nvSpPr>
        <p:spPr>
          <a:xfrm>
            <a:off x="395536" y="2060848"/>
            <a:ext cx="8424936" cy="4320480"/>
          </a:xfrm>
        </p:spPr>
        <p:txBody>
          <a:bodyPr/>
          <a:lstStyle/>
          <a:p>
            <a:pPr marL="520700" lvl="1" indent="-342900">
              <a:buFont typeface="+mj-lt"/>
              <a:buAutoNum type="arabicPeriod"/>
            </a:pPr>
            <a:r>
              <a:rPr lang="en-US" sz="2800" b="1" dirty="0"/>
              <a:t>Urgent:</a:t>
            </a:r>
            <a:r>
              <a:rPr lang="en-US" sz="2800" b="0" dirty="0"/>
              <a:t> communications are a matter of life and death</a:t>
            </a:r>
          </a:p>
          <a:p>
            <a:pPr marL="520700" lvl="1" indent="-342900">
              <a:buFont typeface="+mj-lt"/>
              <a:buAutoNum type="arabicPeriod"/>
            </a:pPr>
            <a:r>
              <a:rPr lang="en-US" sz="2800" b="1" dirty="0"/>
              <a:t>Fast: </a:t>
            </a:r>
            <a:r>
              <a:rPr lang="en-US" sz="2800" dirty="0"/>
              <a:t>the technologies that work </a:t>
            </a:r>
            <a:r>
              <a:rPr lang="en-US" sz="2800" u="sng" dirty="0"/>
              <a:t>now</a:t>
            </a:r>
            <a:r>
              <a:rPr lang="en-US" sz="2800" dirty="0"/>
              <a:t> may not be the technologies with which you are familiar</a:t>
            </a:r>
          </a:p>
          <a:p>
            <a:pPr marL="520700" lvl="1" indent="-342900">
              <a:buFont typeface="+mj-lt"/>
              <a:buAutoNum type="arabicPeriod"/>
            </a:pPr>
            <a:r>
              <a:rPr lang="en-US" sz="2800" b="1" dirty="0">
                <a:solidFill>
                  <a:srgbClr val="FF0000"/>
                </a:solidFill>
              </a:rPr>
              <a:t>Good enough</a:t>
            </a:r>
            <a:r>
              <a:rPr lang="en-US" sz="2800" b="1" dirty="0"/>
              <a:t>:</a:t>
            </a:r>
            <a:r>
              <a:rPr lang="en-US" sz="2800" b="0" dirty="0"/>
              <a:t> some old tech gets the job done (e.g. radio)  </a:t>
            </a:r>
            <a:endParaRPr lang="en-US" sz="2800" b="1" dirty="0"/>
          </a:p>
          <a:p>
            <a:pPr marL="520700" lvl="1" indent="-342900">
              <a:buFont typeface="+mj-lt"/>
              <a:buAutoNum type="arabicPeriod"/>
            </a:pPr>
            <a:r>
              <a:rPr lang="en-US" sz="2800" b="1" dirty="0"/>
              <a:t>Improvising:</a:t>
            </a:r>
            <a:r>
              <a:rPr lang="en-US" sz="2800" b="0" dirty="0"/>
              <a:t> mash-ups can solve the problem </a:t>
            </a:r>
          </a:p>
          <a:p>
            <a:pPr marL="520700" lvl="1" indent="-342900">
              <a:buFont typeface="+mj-lt"/>
              <a:buAutoNum type="arabicPeriod"/>
            </a:pPr>
            <a:r>
              <a:rPr lang="en-US" sz="2800" b="1" dirty="0"/>
              <a:t>Humanitarian:</a:t>
            </a:r>
            <a:r>
              <a:rPr lang="en-US" sz="2800" dirty="0"/>
              <a:t> information is aid</a:t>
            </a:r>
            <a:endParaRPr lang="en-US" sz="2800" b="0" dirty="0"/>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z="1400" smtClean="0"/>
              <a:pPr algn="r"/>
              <a:t>57</a:t>
            </a:fld>
            <a:endParaRPr lang="en-US" sz="1400" dirty="0"/>
          </a:p>
        </p:txBody>
      </p:sp>
    </p:spTree>
    <p:extLst>
      <p:ext uri="{BB962C8B-B14F-4D97-AF65-F5344CB8AC3E}">
        <p14:creationId xmlns:p14="http://schemas.microsoft.com/office/powerpoint/2010/main" val="3111880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Take-aways</a:t>
            </a:r>
          </a:p>
        </p:txBody>
      </p:sp>
      <p:sp>
        <p:nvSpPr>
          <p:cNvPr id="3" name="Content Placeholder 2"/>
          <p:cNvSpPr>
            <a:spLocks noGrp="1"/>
          </p:cNvSpPr>
          <p:nvPr>
            <p:ph idx="1"/>
          </p:nvPr>
        </p:nvSpPr>
        <p:spPr>
          <a:xfrm>
            <a:off x="1331640" y="1676400"/>
            <a:ext cx="7355160" cy="4191000"/>
          </a:xfrm>
        </p:spPr>
        <p:txBody>
          <a:bodyPr/>
          <a:lstStyle/>
          <a:p>
            <a:pPr marL="457200" indent="-457200">
              <a:buFont typeface="+mj-lt"/>
              <a:buAutoNum type="arabicPeriod"/>
            </a:pPr>
            <a:r>
              <a:rPr lang="en-US" sz="2800" b="0" dirty="0"/>
              <a:t>Constrained environments are an asset</a:t>
            </a:r>
          </a:p>
          <a:p>
            <a:pPr marL="457200" indent="-457200">
              <a:buFont typeface="+mj-lt"/>
              <a:buAutoNum type="arabicPeriod"/>
            </a:pPr>
            <a:r>
              <a:rPr lang="en-US" sz="2800" b="0" dirty="0"/>
              <a:t>Know your destination: “get out, get in, and move up”</a:t>
            </a:r>
          </a:p>
          <a:p>
            <a:pPr marL="457200" indent="-457200">
              <a:buFont typeface="+mj-lt"/>
              <a:buAutoNum type="arabicPeriod"/>
            </a:pPr>
            <a:r>
              <a:rPr lang="en-US" sz="2800" b="0" dirty="0"/>
              <a:t>Pay attention to the big rocks</a:t>
            </a:r>
          </a:p>
          <a:p>
            <a:pPr marL="457200" indent="-457200">
              <a:buFont typeface="+mj-lt"/>
              <a:buAutoNum type="arabicPeriod"/>
            </a:pPr>
            <a:r>
              <a:rPr lang="en-US" sz="2800" b="0" dirty="0"/>
              <a:t>Context is at the center</a:t>
            </a:r>
          </a:p>
          <a:p>
            <a:pPr marL="457200" indent="-457200">
              <a:buFont typeface="+mj-lt"/>
              <a:buAutoNum type="arabicPeriod"/>
            </a:pPr>
            <a:r>
              <a:rPr lang="en-US" sz="2800" b="0" dirty="0"/>
              <a:t>Small NGOs can act like big NGOs by collaborating</a:t>
            </a:r>
          </a:p>
          <a:p>
            <a:pPr marL="457200" indent="-457200">
              <a:buFont typeface="+mj-lt"/>
              <a:buAutoNum type="arabicPeriod"/>
            </a:pPr>
            <a:endParaRPr lang="en-US" sz="2800" dirty="0"/>
          </a:p>
          <a:p>
            <a:pPr marL="0" indent="0"/>
            <a:r>
              <a:rPr lang="en-US" sz="2800" dirty="0"/>
              <a:t> </a:t>
            </a:r>
          </a:p>
        </p:txBody>
      </p:sp>
    </p:spTree>
    <p:extLst>
      <p:ext uri="{BB962C8B-B14F-4D97-AF65-F5344CB8AC3E}">
        <p14:creationId xmlns:p14="http://schemas.microsoft.com/office/powerpoint/2010/main" val="3621557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 to get involved?</a:t>
            </a:r>
          </a:p>
        </p:txBody>
      </p:sp>
      <p:sp>
        <p:nvSpPr>
          <p:cNvPr id="3" name="Content Placeholder 2"/>
          <p:cNvSpPr>
            <a:spLocks noGrp="1"/>
          </p:cNvSpPr>
          <p:nvPr>
            <p:ph idx="1"/>
          </p:nvPr>
        </p:nvSpPr>
        <p:spPr>
          <a:xfrm>
            <a:off x="1187624" y="1676400"/>
            <a:ext cx="7499176" cy="4191000"/>
          </a:xfrm>
        </p:spPr>
        <p:txBody>
          <a:bodyPr/>
          <a:lstStyle/>
          <a:p>
            <a:pPr marL="457200" lvl="0" indent="-457200">
              <a:buFont typeface="+mj-lt"/>
              <a:buAutoNum type="arabicPeriod"/>
            </a:pPr>
            <a:r>
              <a:rPr lang="en-US" sz="2400" dirty="0"/>
              <a:t>Sign up for Crisis Informatics course in the fall</a:t>
            </a:r>
          </a:p>
          <a:p>
            <a:pPr marL="457200" lvl="0" indent="-457200">
              <a:buFont typeface="+mj-lt"/>
              <a:buAutoNum type="arabicPeriod"/>
            </a:pPr>
            <a:r>
              <a:rPr lang="en-US" sz="2400" dirty="0"/>
              <a:t>Join the ad hoc Advisory Committee for Crisis Informatics (ACCI) </a:t>
            </a:r>
          </a:p>
          <a:p>
            <a:pPr marL="457200" lvl="0" indent="-457200">
              <a:buFont typeface="+mj-lt"/>
              <a:buAutoNum type="arabicPeriod"/>
            </a:pPr>
            <a:r>
              <a:rPr lang="en-US" sz="2400" dirty="0"/>
              <a:t>Join the wiki: </a:t>
            </a:r>
            <a:r>
              <a:rPr lang="en-US" sz="2400" dirty="0">
                <a:hlinkClick r:id="rId2"/>
              </a:rPr>
              <a:t>http://crisisinformatics.wikispaces.com/</a:t>
            </a:r>
            <a:r>
              <a:rPr lang="en-US" sz="2400" dirty="0"/>
              <a:t> </a:t>
            </a:r>
          </a:p>
          <a:p>
            <a:pPr marL="457200" lvl="0" indent="-457200">
              <a:buFont typeface="+mj-lt"/>
              <a:buAutoNum type="arabicPeriod"/>
            </a:pPr>
            <a:r>
              <a:rPr lang="en-US" sz="2400" dirty="0"/>
              <a:t>Volunteer (the Red Cross and Peace Corps are recruiting)</a:t>
            </a:r>
          </a:p>
          <a:p>
            <a:pPr marL="457200" lvl="0" indent="-457200">
              <a:buFont typeface="+mj-lt"/>
              <a:buAutoNum type="arabicPeriod"/>
            </a:pPr>
            <a:r>
              <a:rPr lang="en-US" sz="2400" dirty="0"/>
              <a:t>Contact Ed Happ at </a:t>
            </a:r>
            <a:r>
              <a:rPr lang="en-US" sz="2400" u="sng" dirty="0">
                <a:hlinkClick r:id="rId3"/>
              </a:rPr>
              <a:t>ehapp@umich.edu</a:t>
            </a:r>
            <a:r>
              <a:rPr lang="en-US" sz="2400" dirty="0"/>
              <a:t> </a:t>
            </a:r>
          </a:p>
          <a:p>
            <a:r>
              <a:rPr lang="en-US" sz="2400" dirty="0"/>
              <a:t> </a:t>
            </a:r>
          </a:p>
          <a:p>
            <a:endParaRPr lang="en-US" sz="2400" dirty="0"/>
          </a:p>
        </p:txBody>
      </p:sp>
      <p:sp>
        <p:nvSpPr>
          <p:cNvPr id="4" name="Slide Number Placeholder 3"/>
          <p:cNvSpPr txBox="1">
            <a:spLocks/>
          </p:cNvSpPr>
          <p:nvPr/>
        </p:nvSpPr>
        <p:spPr bwMode="auto">
          <a:xfrm flipH="1">
            <a:off x="8584056" y="6446018"/>
            <a:ext cx="452440" cy="295350"/>
          </a:xfrm>
          <a:prstGeom prst="rect">
            <a:avLst/>
          </a:prstGeom>
          <a:noFill/>
          <a:ln>
            <a:miter lim="800000"/>
            <a:headEnd/>
            <a:tailEnd/>
          </a:ln>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D282817-7989-4C5E-9599-098B2895C34F}" type="slidenum">
              <a:rPr lang="en-US" sz="1400" smtClean="0">
                <a:cs typeface="ヒラギノ角ゴ ProN W3"/>
              </a:rPr>
              <a:pPr/>
              <a:t>59</a:t>
            </a:fld>
            <a:endParaRPr lang="en-US" sz="1400" dirty="0">
              <a:cs typeface="ヒラギノ角ゴ ProN W3"/>
            </a:endParaRPr>
          </a:p>
        </p:txBody>
      </p:sp>
    </p:spTree>
    <p:extLst>
      <p:ext uri="{BB962C8B-B14F-4D97-AF65-F5344CB8AC3E}">
        <p14:creationId xmlns:p14="http://schemas.microsoft.com/office/powerpoint/2010/main" val="289716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Disaster Costs Continue to Rise </a:t>
            </a:r>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6</a:t>
            </a:fld>
            <a:endParaRPr lang="en-US" dirty="0"/>
          </a:p>
        </p:txBody>
      </p:sp>
      <p:pic>
        <p:nvPicPr>
          <p:cNvPr id="3" name="Picture 2"/>
          <p:cNvPicPr>
            <a:picLocks noChangeAspect="1"/>
          </p:cNvPicPr>
          <p:nvPr/>
        </p:nvPicPr>
        <p:blipFill>
          <a:blip r:embed="rId3"/>
          <a:stretch>
            <a:fillRect/>
          </a:stretch>
        </p:blipFill>
        <p:spPr>
          <a:xfrm>
            <a:off x="816803" y="1556792"/>
            <a:ext cx="8147685" cy="5287328"/>
          </a:xfrm>
          <a:prstGeom prst="rect">
            <a:avLst/>
          </a:prstGeom>
        </p:spPr>
      </p:pic>
      <p:pic>
        <p:nvPicPr>
          <p:cNvPr id="6" name="Picture 5"/>
          <p:cNvPicPr>
            <a:picLocks noChangeAspect="1"/>
          </p:cNvPicPr>
          <p:nvPr/>
        </p:nvPicPr>
        <p:blipFill>
          <a:blip r:embed="rId4"/>
          <a:stretch>
            <a:fillRect/>
          </a:stretch>
        </p:blipFill>
        <p:spPr>
          <a:xfrm>
            <a:off x="1424281" y="1750134"/>
            <a:ext cx="2571655" cy="886778"/>
          </a:xfrm>
          <a:prstGeom prst="rect">
            <a:avLst/>
          </a:prstGeom>
        </p:spPr>
      </p:pic>
      <p:sp>
        <p:nvSpPr>
          <p:cNvPr id="7"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4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val="29457876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z="3200" b="1" dirty="0">
                <a:ea typeface="ＭＳ Ｐゴシック" pitchFamily="34" charset="-128"/>
              </a:rPr>
              <a:t>Further Reading</a:t>
            </a:r>
            <a:endParaRPr lang="en-US" sz="3200" b="1" i="1" dirty="0">
              <a:ea typeface="ＭＳ Ｐゴシック" pitchFamily="34" charset="-128"/>
            </a:endParaRPr>
          </a:p>
        </p:txBody>
      </p:sp>
      <p:sp>
        <p:nvSpPr>
          <p:cNvPr id="72707" name="Rectangle 3"/>
          <p:cNvSpPr>
            <a:spLocks noGrp="1"/>
          </p:cNvSpPr>
          <p:nvPr>
            <p:ph idx="1"/>
          </p:nvPr>
        </p:nvSpPr>
        <p:spPr>
          <a:xfrm>
            <a:off x="467544" y="1676400"/>
            <a:ext cx="8219256" cy="4191000"/>
          </a:xfrm>
        </p:spPr>
        <p:txBody>
          <a:bodyPr/>
          <a:lstStyle/>
          <a:p>
            <a:r>
              <a:rPr lang="en-US" sz="2400" dirty="0">
                <a:ea typeface="ＭＳ Ｐゴシック" pitchFamily="34" charset="-128"/>
              </a:rPr>
              <a:t>Blogs:</a:t>
            </a:r>
            <a:r>
              <a:rPr lang="en-US" sz="2400" dirty="0">
                <a:solidFill>
                  <a:srgbClr val="FF3300"/>
                </a:solidFill>
                <a:ea typeface="ＭＳ Ｐゴシック" pitchFamily="34" charset="-128"/>
              </a:rPr>
              <a:t> </a:t>
            </a:r>
          </a:p>
          <a:p>
            <a:r>
              <a:rPr lang="en-US" sz="2400" dirty="0">
                <a:solidFill>
                  <a:srgbClr val="FF3300"/>
                </a:solidFill>
                <a:ea typeface="ＭＳ Ｐゴシック" pitchFamily="34" charset="-128"/>
              </a:rPr>
              <a:t>	</a:t>
            </a:r>
            <a:r>
              <a:rPr lang="en-US" dirty="0">
                <a:solidFill>
                  <a:srgbClr val="FF3300"/>
                </a:solidFill>
                <a:ea typeface="ＭＳ Ｐゴシック" pitchFamily="34" charset="-128"/>
                <a:hlinkClick r:id="rId3"/>
              </a:rPr>
              <a:t>http://eghapp.blogspot.com/</a:t>
            </a:r>
            <a:r>
              <a:rPr lang="en-US" dirty="0">
                <a:solidFill>
                  <a:srgbClr val="FF3300"/>
                </a:solidFill>
                <a:ea typeface="ＭＳ Ｐゴシック" pitchFamily="34" charset="-128"/>
              </a:rPr>
              <a:t> </a:t>
            </a:r>
            <a:r>
              <a:rPr lang="en-US" i="1" dirty="0">
                <a:solidFill>
                  <a:srgbClr val="FF3300"/>
                </a:solidFill>
                <a:ea typeface="ＭＳ Ｐゴシック" pitchFamily="34" charset="-128"/>
              </a:rPr>
              <a:t>(Current)</a:t>
            </a:r>
            <a:endParaRPr lang="en-US" dirty="0">
              <a:solidFill>
                <a:srgbClr val="FF3300"/>
              </a:solidFill>
              <a:ea typeface="ＭＳ Ｐゴシック" pitchFamily="34" charset="-128"/>
            </a:endParaRPr>
          </a:p>
          <a:p>
            <a:pPr>
              <a:buFontTx/>
              <a:buNone/>
            </a:pPr>
            <a:r>
              <a:rPr lang="en-US" sz="2400" dirty="0">
                <a:solidFill>
                  <a:srgbClr val="FF3300"/>
                </a:solidFill>
                <a:ea typeface="ＭＳ Ｐゴシック" pitchFamily="34" charset="-128"/>
              </a:rPr>
              <a:t>	</a:t>
            </a:r>
            <a:r>
              <a:rPr lang="en-US" dirty="0">
                <a:solidFill>
                  <a:srgbClr val="FF3300"/>
                </a:solidFill>
                <a:ea typeface="ＭＳ Ｐゴシック" pitchFamily="34" charset="-128"/>
                <a:hlinkClick r:id="rId4"/>
              </a:rPr>
              <a:t>http://granger-happ.blogspot.com/</a:t>
            </a:r>
            <a:r>
              <a:rPr lang="en-US" dirty="0">
                <a:solidFill>
                  <a:srgbClr val="FF3300"/>
                </a:solidFill>
                <a:ea typeface="ＭＳ Ｐゴシック" pitchFamily="34" charset="-128"/>
              </a:rPr>
              <a:t> </a:t>
            </a:r>
            <a:r>
              <a:rPr lang="en-US" sz="1800" i="1" dirty="0">
                <a:solidFill>
                  <a:srgbClr val="FF3300"/>
                </a:solidFill>
                <a:ea typeface="ＭＳ Ｐゴシック" pitchFamily="34" charset="-128"/>
              </a:rPr>
              <a:t>(Dartmouth Sabbatical)</a:t>
            </a:r>
          </a:p>
          <a:p>
            <a:r>
              <a:rPr lang="en-US" sz="2400" dirty="0">
                <a:ea typeface="ＭＳ Ｐゴシック" pitchFamily="34" charset="-128"/>
              </a:rPr>
              <a:t>Web site </a:t>
            </a:r>
            <a:r>
              <a:rPr lang="en-US" sz="1800" i="1" dirty="0">
                <a:ea typeface="ＭＳ Ｐゴシック" pitchFamily="34" charset="-128"/>
              </a:rPr>
              <a:t>(see the articles &amp; presentations link)</a:t>
            </a:r>
            <a:r>
              <a:rPr lang="en-US" sz="2400" dirty="0">
                <a:ea typeface="ＭＳ Ｐゴシック" pitchFamily="34" charset="-128"/>
              </a:rPr>
              <a:t> </a:t>
            </a:r>
            <a:r>
              <a:rPr lang="en-US" dirty="0">
                <a:ea typeface="ＭＳ Ｐゴシック" pitchFamily="34" charset="-128"/>
                <a:hlinkClick r:id="rId5"/>
              </a:rPr>
              <a:t>http://www.eghapp.com</a:t>
            </a:r>
            <a:r>
              <a:rPr lang="en-US" dirty="0">
                <a:ea typeface="ＭＳ Ｐゴシック" pitchFamily="34" charset="-128"/>
              </a:rPr>
              <a:t> </a:t>
            </a:r>
          </a:p>
          <a:p>
            <a:r>
              <a:rPr lang="en-US" sz="2400" dirty="0">
                <a:ea typeface="ＭＳ Ｐゴシック" pitchFamily="34" charset="-128"/>
              </a:rPr>
              <a:t>Email:  </a:t>
            </a:r>
            <a:r>
              <a:rPr lang="en-US" dirty="0">
                <a:ea typeface="ＭＳ Ｐゴシック" pitchFamily="34" charset="-128"/>
                <a:hlinkClick r:id="rId6"/>
              </a:rPr>
              <a:t>ehapp@ifrc.org</a:t>
            </a:r>
            <a:r>
              <a:rPr lang="en-US" dirty="0">
                <a:ea typeface="ＭＳ Ｐゴシック" pitchFamily="34" charset="-128"/>
              </a:rPr>
              <a:t> </a:t>
            </a:r>
          </a:p>
          <a:p>
            <a:r>
              <a:rPr lang="en-US" sz="2400" dirty="0">
                <a:ea typeface="ＭＳ Ｐゴシック" pitchFamily="34" charset="-128"/>
              </a:rPr>
              <a:t>Twitter: </a:t>
            </a:r>
            <a:r>
              <a:rPr lang="en-US" u="sng" dirty="0">
                <a:solidFill>
                  <a:srgbClr val="009999"/>
                </a:solidFill>
                <a:ea typeface="ＭＳ Ｐゴシック" pitchFamily="34" charset="-128"/>
              </a:rPr>
              <a:t>@</a:t>
            </a:r>
            <a:r>
              <a:rPr lang="en-US" u="sng" dirty="0" err="1">
                <a:solidFill>
                  <a:srgbClr val="009999"/>
                </a:solidFill>
                <a:ea typeface="ＭＳ Ｐゴシック" pitchFamily="34" charset="-128"/>
              </a:rPr>
              <a:t>ehapp</a:t>
            </a:r>
            <a:r>
              <a:rPr lang="en-US" sz="2400" dirty="0">
                <a:solidFill>
                  <a:srgbClr val="009999"/>
                </a:solidFill>
                <a:ea typeface="ＭＳ Ｐゴシック" pitchFamily="34" charset="-128"/>
              </a:rPr>
              <a:t> </a:t>
            </a:r>
          </a:p>
          <a:p>
            <a:r>
              <a:rPr lang="en-US" sz="2400" dirty="0"/>
              <a:t>LinkedIn: </a:t>
            </a:r>
            <a:r>
              <a:rPr lang="en-US" dirty="0">
                <a:ea typeface="ＭＳ Ｐゴシック" pitchFamily="34" charset="-128"/>
                <a:hlinkClick r:id="rId5"/>
              </a:rPr>
              <a:t>http://www.linkedin.com/profile/view?id=1906312</a:t>
            </a:r>
          </a:p>
          <a:p>
            <a:r>
              <a:rPr lang="en-US" sz="2400" dirty="0">
                <a:ea typeface="ＭＳ Ｐゴシック" pitchFamily="34" charset="-128"/>
              </a:rPr>
              <a:t>Books:  </a:t>
            </a:r>
            <a:r>
              <a:rPr lang="en-US" u="sng" dirty="0">
                <a:ea typeface="ＭＳ Ｐゴシック" pitchFamily="34" charset="-128"/>
              </a:rPr>
              <a:t>Managing Technology to Meet Your Mission</a:t>
            </a:r>
            <a:r>
              <a:rPr lang="en-US" dirty="0">
                <a:ea typeface="ＭＳ Ｐゴシック" pitchFamily="34" charset="-128"/>
              </a:rPr>
              <a:t>, chap. 11</a:t>
            </a:r>
          </a:p>
          <a:p>
            <a:pPr lvl="1"/>
            <a:r>
              <a:rPr lang="en-US" sz="2000" b="1" u="sng" dirty="0">
                <a:ea typeface="ＭＳ Ｐゴシック" pitchFamily="34" charset="-128"/>
              </a:rPr>
              <a:t>We are Better Together</a:t>
            </a:r>
            <a:r>
              <a:rPr lang="en-US" dirty="0">
                <a:ea typeface="ＭＳ Ｐゴシック" pitchFamily="34" charset="-128"/>
              </a:rPr>
              <a:t>, </a:t>
            </a:r>
            <a:r>
              <a:rPr lang="en-US" dirty="0">
                <a:ea typeface="ＭＳ Ｐゴシック" pitchFamily="34" charset="-128"/>
                <a:hlinkClick r:id="rId7"/>
              </a:rPr>
              <a:t>http://collaboration-book-project.blogspot.com/</a:t>
            </a:r>
            <a:endParaRPr lang="en-US" dirty="0">
              <a:ea typeface="ＭＳ Ｐゴシック" pitchFamily="34" charset="-128"/>
            </a:endParaRPr>
          </a:p>
          <a:p>
            <a:pPr lvl="1"/>
            <a:endParaRPr lang="en-US" dirty="0">
              <a:ea typeface="ＭＳ Ｐゴシック" pitchFamily="34" charset="-128"/>
            </a:endParaRP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60</a:t>
            </a:fld>
            <a:endParaRPr lang="en-US" dirty="0">
              <a:latin typeface="Arial" pitchFamily="34" charset="0"/>
            </a:endParaRPr>
          </a:p>
        </p:txBody>
      </p:sp>
    </p:spTree>
    <p:extLst>
      <p:ext uri="{BB962C8B-B14F-4D97-AF65-F5344CB8AC3E}">
        <p14:creationId xmlns:p14="http://schemas.microsoft.com/office/powerpoint/2010/main" val="3343962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5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s of the 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78543"/>
            <a:ext cx="9067800" cy="608676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7</a:t>
            </a:fld>
            <a:endParaRPr lang="en-US" dirty="0"/>
          </a:p>
        </p:txBody>
      </p:sp>
    </p:spTree>
    <p:extLst>
      <p:ext uri="{BB962C8B-B14F-4D97-AF65-F5344CB8AC3E}">
        <p14:creationId xmlns:p14="http://schemas.microsoft.com/office/powerpoint/2010/main" val="3773226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820"/>
            <a:ext cx="8943975" cy="628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47864" y="6372036"/>
            <a:ext cx="2809231" cy="369332"/>
          </a:xfrm>
          <a:prstGeom prst="rect">
            <a:avLst/>
          </a:prstGeom>
          <a:noFill/>
        </p:spPr>
        <p:txBody>
          <a:bodyPr wrap="none" rtlCol="0">
            <a:spAutoFit/>
          </a:bodyPr>
          <a:lstStyle/>
          <a:p>
            <a:r>
              <a:rPr lang="en-US" b="1" i="1" dirty="0"/>
              <a:t>Tacloban Airport Before</a:t>
            </a:r>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8</a:t>
            </a:fld>
            <a:endParaRPr lang="en-US" dirty="0"/>
          </a:p>
        </p:txBody>
      </p:sp>
    </p:spTree>
    <p:extLst>
      <p:ext uri="{BB962C8B-B14F-4D97-AF65-F5344CB8AC3E}">
        <p14:creationId xmlns:p14="http://schemas.microsoft.com/office/powerpoint/2010/main" val="2860081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96" y="-27384"/>
            <a:ext cx="8915400" cy="631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47864" y="6372036"/>
            <a:ext cx="2608278" cy="369332"/>
          </a:xfrm>
          <a:prstGeom prst="rect">
            <a:avLst/>
          </a:prstGeom>
          <a:noFill/>
        </p:spPr>
        <p:txBody>
          <a:bodyPr wrap="none" rtlCol="0">
            <a:spAutoFit/>
          </a:bodyPr>
          <a:lstStyle/>
          <a:p>
            <a:r>
              <a:rPr lang="en-US" b="1" i="1" dirty="0"/>
              <a:t>Tacloban Airport After</a:t>
            </a:r>
          </a:p>
        </p:txBody>
      </p:sp>
      <p:sp>
        <p:nvSpPr>
          <p:cNvPr id="4" name="Slide Number Placeholder 4"/>
          <p:cNvSpPr txBox="1">
            <a:spLocks/>
          </p:cNvSpPr>
          <p:nvPr/>
        </p:nvSpPr>
        <p:spPr>
          <a:xfrm>
            <a:off x="6781800" y="6356350"/>
            <a:ext cx="2133600" cy="365125"/>
          </a:xfrm>
          <a:prstGeom prst="rect">
            <a:avLst/>
          </a:prstGeom>
          <a:noFill/>
        </p:spPr>
        <p:txBody>
          <a:bodyPr lIns="91435" tIns="45718" rIns="91435" bIns="4571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fld id="{76999270-999B-41EE-8096-361AA579F9C3}" type="slidenum">
              <a:rPr lang="en-US" smtClean="0"/>
              <a:pPr algn="r"/>
              <a:t>9</a:t>
            </a:fld>
            <a:endParaRPr lang="en-US" dirty="0"/>
          </a:p>
        </p:txBody>
      </p:sp>
    </p:spTree>
    <p:extLst>
      <p:ext uri="{BB962C8B-B14F-4D97-AF65-F5344CB8AC3E}">
        <p14:creationId xmlns:p14="http://schemas.microsoft.com/office/powerpoint/2010/main" val="41601336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1.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2.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13.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6.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7.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1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1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1.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2.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3.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24.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6.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7.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8.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9.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5.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C-Large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C-Large Heading">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D6E3A9E70BF4C9F7CBB65C45C8143" ma:contentTypeVersion="0" ma:contentTypeDescription="Create a new document." ma:contentTypeScope="" ma:versionID="e217719a970581a934402205edb9f14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94B6FA-71D9-417B-899C-4C80569698B6}">
  <ds:schemaRef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schemas.microsoft.com/office/2006/metadata/properties"/>
    <ds:schemaRef ds:uri="http://purl.org/dc/terms/"/>
    <ds:schemaRef ds:uri="http://purl.org/dc/dcmitype/"/>
  </ds:schemaRefs>
</ds:datastoreItem>
</file>

<file path=customXml/itemProps2.xml><?xml version="1.0" encoding="utf-8"?>
<ds:datastoreItem xmlns:ds="http://schemas.openxmlformats.org/officeDocument/2006/customXml" ds:itemID="{4F4B74D2-8896-4C44-B710-F16083910C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IFRC_English</Template>
  <TotalTime>37347</TotalTime>
  <Words>2897</Words>
  <Application>Microsoft Office PowerPoint</Application>
  <PresentationFormat>On-screen Show (4:3)</PresentationFormat>
  <Paragraphs>463</Paragraphs>
  <Slides>61</Slides>
  <Notes>46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61</vt:i4>
      </vt:variant>
    </vt:vector>
  </HeadingPairs>
  <TitlesOfParts>
    <vt:vector size="76" baseType="lpstr">
      <vt:lpstr>MS PGothic</vt:lpstr>
      <vt:lpstr>MS PGothic</vt:lpstr>
      <vt:lpstr>Arial</vt:lpstr>
      <vt:lpstr>Arial Black</vt:lpstr>
      <vt:lpstr>Calibri</vt:lpstr>
      <vt:lpstr>Calibri (Body)</vt:lpstr>
      <vt:lpstr>Gill Sans MT</vt:lpstr>
      <vt:lpstr>Lucida Grande</vt:lpstr>
      <vt:lpstr>Times</vt:lpstr>
      <vt:lpstr>Times New Roman</vt:lpstr>
      <vt:lpstr>Verdana</vt:lpstr>
      <vt:lpstr>Wingdings</vt:lpstr>
      <vt:lpstr>ヒラギノ角ゴ ProN W3</vt:lpstr>
      <vt:lpstr>Office Theme</vt:lpstr>
      <vt:lpstr>1_Office Theme</vt:lpstr>
      <vt:lpstr>Succeeding in under-resourced, design-constrained, high-stakes settings – Opportunities &amp; Risks of Technology in NGOs</vt:lpstr>
      <vt:lpstr>A Brief Introduction</vt:lpstr>
      <vt:lpstr>PowerPoint Presentation</vt:lpstr>
      <vt:lpstr>PowerPoint Presentation</vt:lpstr>
      <vt:lpstr>1. Examples Crises &amp; Disaster  </vt:lpstr>
      <vt:lpstr>Disaster Costs Continue to Rise </vt:lpstr>
      <vt:lpstr>PowerPoint Presentation</vt:lpstr>
      <vt:lpstr>PowerPoint Presentation</vt:lpstr>
      <vt:lpstr>PowerPoint Presentation</vt:lpstr>
      <vt:lpstr>RC Philippines Response – Jan. 2014</vt:lpstr>
      <vt:lpstr>Three ICT Things Different in Haiyan DR</vt:lpstr>
      <vt:lpstr>Japan Tsunami Aftermath – 14 Mar 11</vt:lpstr>
      <vt:lpstr>Japan Tsunami Aftermath – 14 Mar 11</vt:lpstr>
      <vt:lpstr>People need to know  their loved ones are safe</vt:lpstr>
      <vt:lpstr>Syrian Refugees – Sep. 2015 Information to survive</vt:lpstr>
      <vt:lpstr>Three ICT Things Different in Syrian DR</vt:lpstr>
      <vt:lpstr>Top Questions of Refugees in Greece</vt:lpstr>
      <vt:lpstr>Phases of a Disaster Response</vt:lpstr>
      <vt:lpstr>This is Changing…</vt:lpstr>
      <vt:lpstr>Timeline of a Disaster Response</vt:lpstr>
      <vt:lpstr>Bangladesh Cyclone Fatalities</vt:lpstr>
      <vt:lpstr>Changing Priorities By Program Type</vt:lpstr>
      <vt:lpstr>Good Enough…</vt:lpstr>
      <vt:lpstr>The Lesson of the Bottle-caps</vt:lpstr>
      <vt:lpstr>2.  An IT Strategic Framework</vt:lpstr>
      <vt:lpstr>Parable of the Rocks</vt:lpstr>
      <vt:lpstr>PowerPoint Presentation</vt:lpstr>
      <vt:lpstr>PowerPoint Presentation</vt:lpstr>
      <vt:lpstr>Strategy is about connecting the dots, seeing around the corners and choosing a destination. </vt:lpstr>
      <vt:lpstr>Technology is a Key to Building Capacity</vt:lpstr>
      <vt:lpstr>An NGO IT Strategy Approach</vt:lpstr>
      <vt:lpstr>3. Context Sensitive ICT</vt:lpstr>
      <vt:lpstr>The Sometimes Connected Internet</vt:lpstr>
      <vt:lpstr>PowerPoint Presentation</vt:lpstr>
      <vt:lpstr>Twitter or the Goat?</vt:lpstr>
      <vt:lpstr>Even by 2020, the Digital Divide is still a problem</vt:lpstr>
      <vt:lpstr>We need to meet people where they are, with the technology they have adopted.</vt:lpstr>
      <vt:lpstr>The Internet Highway in Rural Africa</vt:lpstr>
      <vt:lpstr>PowerPoint Presentation</vt:lpstr>
      <vt:lpstr>2G Tuesdays at Facebook</vt:lpstr>
      <vt:lpstr>Another perspective on why context is so important, and rarely equivalent. </vt:lpstr>
      <vt:lpstr>4) The Collaboration Imperative   </vt:lpstr>
      <vt:lpstr>The Problem: NGOs invest a fifth of corp. IT</vt:lpstr>
      <vt:lpstr>Closing the Productivity Gap: A New Calculus</vt:lpstr>
      <vt:lpstr>Leveling the NGO - Corp IT Playing Field</vt:lpstr>
      <vt:lpstr>Non Profit IT Departments Can’t Play the Odds</vt:lpstr>
      <vt:lpstr>Key Conclusion: we can’t do it alone</vt:lpstr>
      <vt:lpstr>Keeping the Lights-On is Irrelevant!</vt:lpstr>
      <vt:lpstr>We Need to Push the Pyramid at Both Ends</vt:lpstr>
      <vt:lpstr>The NetHope Collaboration: 33 50 Member NGOs</vt:lpstr>
      <vt:lpstr>The New Collaboration</vt:lpstr>
      <vt:lpstr>Why NetHope Works?</vt:lpstr>
      <vt:lpstr>Nancy Lublin’s book Zilch provides an interesting perspective on the lack of resources, a pervasive NGO problem. She sees it as an opportunity.  Having nothing to work with brings out the creativity of people.  It also reminds us why we work at nonprofit organizations in the first place.  It is not about money; it’s about mission</vt:lpstr>
      <vt:lpstr>Things you can do if you’re small</vt:lpstr>
      <vt:lpstr>Conclusion</vt:lpstr>
      <vt:lpstr> Advice from a Hockey Legend</vt:lpstr>
      <vt:lpstr>What we can learn from disaster relief about ICT?</vt:lpstr>
      <vt:lpstr>Take-aways</vt:lpstr>
      <vt:lpstr>How to get involved?</vt:lpstr>
      <vt:lpstr>Further Reading</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Digital Divide Initiative</dc:title>
  <dc:creator>Jeremy Mortimer</dc:creator>
  <cp:lastModifiedBy>Happ, Edward</cp:lastModifiedBy>
  <cp:revision>720</cp:revision>
  <dcterms:created xsi:type="dcterms:W3CDTF">2010-03-04T15:12:21Z</dcterms:created>
  <dcterms:modified xsi:type="dcterms:W3CDTF">2017-04-26T15:54:43Z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0x010100D46D6E3A9E70BF4C9F7CBB65C45C8143</vt:lpwstr>
  </property>
</Properties>
</file>