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72"/>
  </p:notesMasterIdLst>
  <p:handoutMasterIdLst>
    <p:handoutMasterId r:id="rId73"/>
  </p:handoutMasterIdLst>
  <p:sldIdLst>
    <p:sldId id="257" r:id="rId5"/>
    <p:sldId id="441" r:id="rId6"/>
    <p:sldId id="481" r:id="rId7"/>
    <p:sldId id="501" r:id="rId8"/>
    <p:sldId id="489" r:id="rId9"/>
    <p:sldId id="506" r:id="rId10"/>
    <p:sldId id="508" r:id="rId11"/>
    <p:sldId id="509" r:id="rId12"/>
    <p:sldId id="507" r:id="rId13"/>
    <p:sldId id="490" r:id="rId14"/>
    <p:sldId id="491" r:id="rId15"/>
    <p:sldId id="492" r:id="rId16"/>
    <p:sldId id="493" r:id="rId17"/>
    <p:sldId id="494" r:id="rId18"/>
    <p:sldId id="499" r:id="rId19"/>
    <p:sldId id="555" r:id="rId20"/>
    <p:sldId id="556" r:id="rId21"/>
    <p:sldId id="557" r:id="rId22"/>
    <p:sldId id="558" r:id="rId23"/>
    <p:sldId id="495" r:id="rId24"/>
    <p:sldId id="496" r:id="rId25"/>
    <p:sldId id="497" r:id="rId26"/>
    <p:sldId id="551" r:id="rId27"/>
    <p:sldId id="529" r:id="rId28"/>
    <p:sldId id="530" r:id="rId29"/>
    <p:sldId id="518" r:id="rId30"/>
    <p:sldId id="510" r:id="rId31"/>
    <p:sldId id="488" r:id="rId32"/>
    <p:sldId id="426" r:id="rId33"/>
    <p:sldId id="430" r:id="rId34"/>
    <p:sldId id="427" r:id="rId35"/>
    <p:sldId id="428" r:id="rId36"/>
    <p:sldId id="429" r:id="rId37"/>
    <p:sldId id="504" r:id="rId38"/>
    <p:sldId id="505" r:id="rId39"/>
    <p:sldId id="511" r:id="rId40"/>
    <p:sldId id="519" r:id="rId41"/>
    <p:sldId id="520" r:id="rId42"/>
    <p:sldId id="521" r:id="rId43"/>
    <p:sldId id="522" r:id="rId44"/>
    <p:sldId id="523" r:id="rId45"/>
    <p:sldId id="525" r:id="rId46"/>
    <p:sldId id="502" r:id="rId47"/>
    <p:sldId id="484" r:id="rId48"/>
    <p:sldId id="541" r:id="rId49"/>
    <p:sldId id="545" r:id="rId50"/>
    <p:sldId id="527" r:id="rId51"/>
    <p:sldId id="485" r:id="rId52"/>
    <p:sldId id="537" r:id="rId53"/>
    <p:sldId id="477" r:id="rId54"/>
    <p:sldId id="542" r:id="rId55"/>
    <p:sldId id="462" r:id="rId56"/>
    <p:sldId id="524" r:id="rId57"/>
    <p:sldId id="531" r:id="rId58"/>
    <p:sldId id="533" r:id="rId59"/>
    <p:sldId id="534" r:id="rId60"/>
    <p:sldId id="547" r:id="rId61"/>
    <p:sldId id="536" r:id="rId62"/>
    <p:sldId id="552" r:id="rId63"/>
    <p:sldId id="548" r:id="rId64"/>
    <p:sldId id="549" r:id="rId65"/>
    <p:sldId id="461" r:id="rId66"/>
    <p:sldId id="476" r:id="rId67"/>
    <p:sldId id="463" r:id="rId68"/>
    <p:sldId id="560" r:id="rId69"/>
    <p:sldId id="559" r:id="rId70"/>
    <p:sldId id="561" r:id="rId71"/>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0000"/>
    <a:srgbClr val="FFFF00"/>
    <a:srgbClr val="FF99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1" autoAdjust="0"/>
    <p:restoredTop sz="93238" autoAdjust="0"/>
  </p:normalViewPr>
  <p:slideViewPr>
    <p:cSldViewPr>
      <p:cViewPr varScale="1">
        <p:scale>
          <a:sx n="65" d="100"/>
          <a:sy n="65" d="100"/>
        </p:scale>
        <p:origin x="-1650" y="-96"/>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Fatalities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1970</c:v>
                </c:pt>
                <c:pt idx="1">
                  <c:v>1991</c:v>
                </c:pt>
                <c:pt idx="2">
                  <c:v>2007</c:v>
                </c:pt>
              </c:numCache>
            </c:numRef>
          </c:cat>
          <c:val>
            <c:numRef>
              <c:f>Sheet1!$B$2:$B$4</c:f>
              <c:numCache>
                <c:formatCode>#,##0</c:formatCode>
                <c:ptCount val="3"/>
                <c:pt idx="0">
                  <c:v>500000</c:v>
                </c:pt>
                <c:pt idx="1">
                  <c:v>138000</c:v>
                </c:pt>
                <c:pt idx="2">
                  <c:v>3000</c:v>
                </c:pt>
              </c:numCache>
            </c:numRef>
          </c:val>
        </c:ser>
        <c:dLbls>
          <c:dLblPos val="outEnd"/>
          <c:showLegendKey val="0"/>
          <c:showVal val="1"/>
          <c:showCatName val="0"/>
          <c:showSerName val="0"/>
          <c:showPercent val="0"/>
          <c:showBubbleSize val="0"/>
        </c:dLbls>
        <c:gapWidth val="150"/>
        <c:axId val="140026624"/>
        <c:axId val="150575360"/>
      </c:barChart>
      <c:catAx>
        <c:axId val="140026624"/>
        <c:scaling>
          <c:orientation val="minMax"/>
        </c:scaling>
        <c:delete val="0"/>
        <c:axPos val="b"/>
        <c:numFmt formatCode="General" sourceLinked="1"/>
        <c:majorTickMark val="out"/>
        <c:minorTickMark val="none"/>
        <c:tickLblPos val="nextTo"/>
        <c:crossAx val="150575360"/>
        <c:crosses val="autoZero"/>
        <c:auto val="1"/>
        <c:lblAlgn val="ctr"/>
        <c:lblOffset val="100"/>
        <c:noMultiLvlLbl val="0"/>
      </c:catAx>
      <c:valAx>
        <c:axId val="150575360"/>
        <c:scaling>
          <c:orientation val="minMax"/>
          <c:max val="525000"/>
          <c:min val="0"/>
        </c:scaling>
        <c:delete val="0"/>
        <c:axPos val="l"/>
        <c:majorGridlines/>
        <c:numFmt formatCode="#,##0" sourceLinked="1"/>
        <c:majorTickMark val="out"/>
        <c:minorTickMark val="none"/>
        <c:tickLblPos val="nextTo"/>
        <c:crossAx val="14002662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FF1DC-6433-4FF0-83FF-087A65BBAD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3D800DA-BE89-4E10-94B8-5BEB74763598}">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Preparedness</a:t>
          </a:r>
          <a:endParaRPr lang="en-GB" b="1" dirty="0"/>
        </a:p>
      </dgm:t>
    </dgm:pt>
    <dgm:pt modelId="{3FCCAC94-F301-4998-9800-54EDDE211C11}" type="parTrans" cxnId="{E3691439-A8FD-44FC-A01C-08AF3ACB9460}">
      <dgm:prSet/>
      <dgm:spPr/>
      <dgm:t>
        <a:bodyPr/>
        <a:lstStyle/>
        <a:p>
          <a:endParaRPr lang="en-GB"/>
        </a:p>
      </dgm:t>
    </dgm:pt>
    <dgm:pt modelId="{BECA2908-BE82-48B5-B9E0-89DE4DD2F341}" type="sibTrans" cxnId="{E3691439-A8FD-44FC-A01C-08AF3ACB9460}">
      <dgm:prSet/>
      <dgm:spPr>
        <a:ln w="25400">
          <a:solidFill>
            <a:schemeClr val="accent2"/>
          </a:solidFill>
        </a:ln>
      </dgm:spPr>
      <dgm:t>
        <a:bodyPr/>
        <a:lstStyle/>
        <a:p>
          <a:endParaRPr lang="en-GB"/>
        </a:p>
      </dgm:t>
    </dgm:pt>
    <dgm:pt modelId="{BE89959B-D869-442F-A702-77B22D01AB39}">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First Response</a:t>
          </a:r>
          <a:endParaRPr lang="en-GB" b="1" dirty="0"/>
        </a:p>
      </dgm:t>
    </dgm:pt>
    <dgm:pt modelId="{E63CD5EF-33A3-4D9F-A39A-F21984D5A2F5}" type="parTrans" cxnId="{5EC57801-7CA2-4D53-90E7-6F532D261B57}">
      <dgm:prSet/>
      <dgm:spPr/>
      <dgm:t>
        <a:bodyPr/>
        <a:lstStyle/>
        <a:p>
          <a:endParaRPr lang="en-GB"/>
        </a:p>
      </dgm:t>
    </dgm:pt>
    <dgm:pt modelId="{D1342EE7-FD1F-4CE0-B582-7F4ED3225AE7}" type="sibTrans" cxnId="{5EC57801-7CA2-4D53-90E7-6F532D261B57}">
      <dgm:prSet/>
      <dgm:spPr>
        <a:ln w="25400">
          <a:solidFill>
            <a:schemeClr val="accent2"/>
          </a:solidFill>
        </a:ln>
      </dgm:spPr>
      <dgm:t>
        <a:bodyPr/>
        <a:lstStyle/>
        <a:p>
          <a:endParaRPr lang="en-GB"/>
        </a:p>
      </dgm:t>
    </dgm:pt>
    <dgm:pt modelId="{1C543719-0C4F-47D1-9259-750DA6FF78CA}">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Scaling up</a:t>
          </a:r>
          <a:endParaRPr lang="en-GB" b="1" dirty="0"/>
        </a:p>
      </dgm:t>
    </dgm:pt>
    <dgm:pt modelId="{22C21986-C3CC-4CD5-A9BB-9774E4D037F1}" type="parTrans" cxnId="{301F9527-013D-4D91-9115-F8DF1B7C06A1}">
      <dgm:prSet/>
      <dgm:spPr/>
      <dgm:t>
        <a:bodyPr/>
        <a:lstStyle/>
        <a:p>
          <a:endParaRPr lang="en-GB"/>
        </a:p>
      </dgm:t>
    </dgm:pt>
    <dgm:pt modelId="{B4E48DB5-5488-432C-BF65-06AC0A457E6B}" type="sibTrans" cxnId="{301F9527-013D-4D91-9115-F8DF1B7C06A1}">
      <dgm:prSet/>
      <dgm:spPr>
        <a:ln w="25400">
          <a:solidFill>
            <a:schemeClr val="accent2"/>
          </a:solidFill>
        </a:ln>
      </dgm:spPr>
      <dgm:t>
        <a:bodyPr/>
        <a:lstStyle/>
        <a:p>
          <a:endParaRPr lang="en-GB"/>
        </a:p>
      </dgm:t>
    </dgm:pt>
    <dgm:pt modelId="{2A60B7F1-1CC5-44CA-A511-61B70DAC55BE}">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Transition</a:t>
          </a:r>
          <a:endParaRPr lang="en-GB" b="1" dirty="0"/>
        </a:p>
      </dgm:t>
    </dgm:pt>
    <dgm:pt modelId="{4D4AD9CF-D2D6-45B1-90BE-4E8E7B5E515E}" type="parTrans" cxnId="{9D9C4752-ADB5-4F64-9E53-803E48BEDF46}">
      <dgm:prSet/>
      <dgm:spPr/>
      <dgm:t>
        <a:bodyPr/>
        <a:lstStyle/>
        <a:p>
          <a:endParaRPr lang="en-GB"/>
        </a:p>
      </dgm:t>
    </dgm:pt>
    <dgm:pt modelId="{9A5CA411-50CF-42CF-8CBA-9B57C3B6C6EB}" type="sibTrans" cxnId="{9D9C4752-ADB5-4F64-9E53-803E48BEDF46}">
      <dgm:prSet/>
      <dgm:spPr>
        <a:ln w="25400">
          <a:solidFill>
            <a:schemeClr val="accent2"/>
          </a:solidFill>
        </a:ln>
      </dgm:spPr>
      <dgm:t>
        <a:bodyPr/>
        <a:lstStyle/>
        <a:p>
          <a:endParaRPr lang="en-GB"/>
        </a:p>
      </dgm:t>
    </dgm:pt>
    <dgm:pt modelId="{F4DC76FE-7923-4E1B-8F9C-26BDE9CF5B3F}">
      <dgm:prSet phldrT="[Text]"/>
      <dgm:spPr>
        <a:solidFill>
          <a:schemeClr val="accent2"/>
        </a:solidFill>
        <a:effectLst>
          <a:outerShdw blurRad="50800" dist="38100" dir="2700000" algn="tl" rotWithShape="0">
            <a:prstClr val="black">
              <a:alpha val="40000"/>
            </a:prstClr>
          </a:outerShdw>
        </a:effectLst>
      </dgm:spPr>
      <dgm:t>
        <a:bodyPr/>
        <a:lstStyle/>
        <a:p>
          <a:r>
            <a:rPr lang="en-US" b="1" dirty="0" smtClean="0"/>
            <a:t>Learning</a:t>
          </a:r>
          <a:endParaRPr lang="en-GB" b="1" dirty="0"/>
        </a:p>
      </dgm:t>
    </dgm:pt>
    <dgm:pt modelId="{AD753FAC-0BA3-4C00-92A1-F4E4FDE3C17D}" type="parTrans" cxnId="{CF6EAD2E-5A96-4114-BAFF-524CE03C9A83}">
      <dgm:prSet/>
      <dgm:spPr/>
      <dgm:t>
        <a:bodyPr/>
        <a:lstStyle/>
        <a:p>
          <a:endParaRPr lang="en-GB"/>
        </a:p>
      </dgm:t>
    </dgm:pt>
    <dgm:pt modelId="{728D163D-3AD9-46E0-B8DA-D773F1D8A547}" type="sibTrans" cxnId="{CF6EAD2E-5A96-4114-BAFF-524CE03C9A83}">
      <dgm:prSet/>
      <dgm:spPr>
        <a:ln w="25400">
          <a:solidFill>
            <a:schemeClr val="accent2"/>
          </a:solidFill>
        </a:ln>
      </dgm:spPr>
      <dgm:t>
        <a:bodyPr/>
        <a:lstStyle/>
        <a:p>
          <a:endParaRPr lang="en-GB"/>
        </a:p>
      </dgm:t>
    </dgm:pt>
    <dgm:pt modelId="{7DEA324F-C1C4-4F1C-877C-81FF3CABF120}" type="pres">
      <dgm:prSet presAssocID="{430FF1DC-6433-4FF0-83FF-087A65BBADD3}" presName="cycle" presStyleCnt="0">
        <dgm:presLayoutVars>
          <dgm:dir/>
          <dgm:resizeHandles val="exact"/>
        </dgm:presLayoutVars>
      </dgm:prSet>
      <dgm:spPr/>
      <dgm:t>
        <a:bodyPr/>
        <a:lstStyle/>
        <a:p>
          <a:endParaRPr lang="en-US"/>
        </a:p>
      </dgm:t>
    </dgm:pt>
    <dgm:pt modelId="{288781C3-A828-4444-90B8-DA225A0073D8}" type="pres">
      <dgm:prSet presAssocID="{C3D800DA-BE89-4E10-94B8-5BEB74763598}" presName="node" presStyleLbl="node1" presStyleIdx="0" presStyleCnt="5" custScaleX="165242">
        <dgm:presLayoutVars>
          <dgm:bulletEnabled val="1"/>
        </dgm:presLayoutVars>
      </dgm:prSet>
      <dgm:spPr/>
      <dgm:t>
        <a:bodyPr/>
        <a:lstStyle/>
        <a:p>
          <a:endParaRPr lang="en-US"/>
        </a:p>
      </dgm:t>
    </dgm:pt>
    <dgm:pt modelId="{7A127397-63B4-468D-924D-7FC370BC2805}" type="pres">
      <dgm:prSet presAssocID="{C3D800DA-BE89-4E10-94B8-5BEB74763598}" presName="spNode" presStyleCnt="0"/>
      <dgm:spPr/>
    </dgm:pt>
    <dgm:pt modelId="{1BB3658A-EA84-4E8C-8F4C-C08C747F7067}" type="pres">
      <dgm:prSet presAssocID="{BECA2908-BE82-48B5-B9E0-89DE4DD2F341}" presName="sibTrans" presStyleLbl="sibTrans1D1" presStyleIdx="0" presStyleCnt="5"/>
      <dgm:spPr/>
      <dgm:t>
        <a:bodyPr/>
        <a:lstStyle/>
        <a:p>
          <a:endParaRPr lang="en-GB"/>
        </a:p>
      </dgm:t>
    </dgm:pt>
    <dgm:pt modelId="{1CDCB655-71FD-40BA-BB47-BF159BC909C9}" type="pres">
      <dgm:prSet presAssocID="{BE89959B-D869-442F-A702-77B22D01AB39}" presName="node" presStyleLbl="node1" presStyleIdx="1" presStyleCnt="5" custScaleX="171462" custRadScaleRad="106387" custRadScaleInc="25653">
        <dgm:presLayoutVars>
          <dgm:bulletEnabled val="1"/>
        </dgm:presLayoutVars>
      </dgm:prSet>
      <dgm:spPr/>
      <dgm:t>
        <a:bodyPr/>
        <a:lstStyle/>
        <a:p>
          <a:endParaRPr lang="en-US"/>
        </a:p>
      </dgm:t>
    </dgm:pt>
    <dgm:pt modelId="{52CB5F99-3C21-4E67-A99A-33C3611B38E2}" type="pres">
      <dgm:prSet presAssocID="{BE89959B-D869-442F-A702-77B22D01AB39}" presName="spNode" presStyleCnt="0"/>
      <dgm:spPr/>
    </dgm:pt>
    <dgm:pt modelId="{0C25A45F-5540-4FE5-B6D6-25802871528C}" type="pres">
      <dgm:prSet presAssocID="{D1342EE7-FD1F-4CE0-B582-7F4ED3225AE7}" presName="sibTrans" presStyleLbl="sibTrans1D1" presStyleIdx="1" presStyleCnt="5"/>
      <dgm:spPr/>
      <dgm:t>
        <a:bodyPr/>
        <a:lstStyle/>
        <a:p>
          <a:endParaRPr lang="en-GB"/>
        </a:p>
      </dgm:t>
    </dgm:pt>
    <dgm:pt modelId="{755CBBFF-6C00-4EF1-A1C4-84D51D893C93}" type="pres">
      <dgm:prSet presAssocID="{1C543719-0C4F-47D1-9259-750DA6FF78CA}" presName="node" presStyleLbl="node1" presStyleIdx="2" presStyleCnt="5" custScaleX="192771" custRadScaleRad="133528" custRadScaleInc="-69615">
        <dgm:presLayoutVars>
          <dgm:bulletEnabled val="1"/>
        </dgm:presLayoutVars>
      </dgm:prSet>
      <dgm:spPr/>
      <dgm:t>
        <a:bodyPr/>
        <a:lstStyle/>
        <a:p>
          <a:endParaRPr lang="en-US"/>
        </a:p>
      </dgm:t>
    </dgm:pt>
    <dgm:pt modelId="{2C871A33-74F4-438B-8B92-2330C01DD185}" type="pres">
      <dgm:prSet presAssocID="{1C543719-0C4F-47D1-9259-750DA6FF78CA}" presName="spNode" presStyleCnt="0"/>
      <dgm:spPr/>
    </dgm:pt>
    <dgm:pt modelId="{6F15FF38-ECFD-4225-B027-D0A8803F7A59}" type="pres">
      <dgm:prSet presAssocID="{B4E48DB5-5488-432C-BF65-06AC0A457E6B}" presName="sibTrans" presStyleLbl="sibTrans1D1" presStyleIdx="2" presStyleCnt="5"/>
      <dgm:spPr/>
      <dgm:t>
        <a:bodyPr/>
        <a:lstStyle/>
        <a:p>
          <a:endParaRPr lang="en-US"/>
        </a:p>
      </dgm:t>
    </dgm:pt>
    <dgm:pt modelId="{554CABDF-74AE-4218-A9A4-93C3BF5EE99C}" type="pres">
      <dgm:prSet presAssocID="{2A60B7F1-1CC5-44CA-A511-61B70DAC55BE}" presName="node" presStyleLbl="node1" presStyleIdx="3" presStyleCnt="5" custScaleX="145395" custRadScaleRad="124436" custRadScaleInc="56032">
        <dgm:presLayoutVars>
          <dgm:bulletEnabled val="1"/>
        </dgm:presLayoutVars>
      </dgm:prSet>
      <dgm:spPr/>
      <dgm:t>
        <a:bodyPr/>
        <a:lstStyle/>
        <a:p>
          <a:endParaRPr lang="en-US"/>
        </a:p>
      </dgm:t>
    </dgm:pt>
    <dgm:pt modelId="{9A7771C0-DB77-4657-BFD0-CC905E2F846D}" type="pres">
      <dgm:prSet presAssocID="{2A60B7F1-1CC5-44CA-A511-61B70DAC55BE}" presName="spNode" presStyleCnt="0"/>
      <dgm:spPr/>
    </dgm:pt>
    <dgm:pt modelId="{D52AF91B-39A9-43E0-8F13-00D0F79C7A97}" type="pres">
      <dgm:prSet presAssocID="{9A5CA411-50CF-42CF-8CBA-9B57C3B6C6EB}" presName="sibTrans" presStyleLbl="sibTrans1D1" presStyleIdx="3" presStyleCnt="5"/>
      <dgm:spPr/>
      <dgm:t>
        <a:bodyPr/>
        <a:lstStyle/>
        <a:p>
          <a:endParaRPr lang="en-US"/>
        </a:p>
      </dgm:t>
    </dgm:pt>
    <dgm:pt modelId="{5E4825F6-3794-471A-A7BE-92AB6A3F8CA3}" type="pres">
      <dgm:prSet presAssocID="{F4DC76FE-7923-4E1B-8F9C-26BDE9CF5B3F}" presName="node" presStyleLbl="node1" presStyleIdx="4" presStyleCnt="5" custScaleX="185406" custRadScaleRad="107487" custRadScaleInc="-26166">
        <dgm:presLayoutVars>
          <dgm:bulletEnabled val="1"/>
        </dgm:presLayoutVars>
      </dgm:prSet>
      <dgm:spPr/>
      <dgm:t>
        <a:bodyPr/>
        <a:lstStyle/>
        <a:p>
          <a:endParaRPr lang="en-US"/>
        </a:p>
      </dgm:t>
    </dgm:pt>
    <dgm:pt modelId="{AB0208E5-D73E-4FE2-9AF6-55A967F233A2}" type="pres">
      <dgm:prSet presAssocID="{F4DC76FE-7923-4E1B-8F9C-26BDE9CF5B3F}" presName="spNode" presStyleCnt="0"/>
      <dgm:spPr/>
    </dgm:pt>
    <dgm:pt modelId="{C6CC0990-C7EC-4F1E-8A62-39F2619AC283}" type="pres">
      <dgm:prSet presAssocID="{728D163D-3AD9-46E0-B8DA-D773F1D8A547}" presName="sibTrans" presStyleLbl="sibTrans1D1" presStyleIdx="4" presStyleCnt="5"/>
      <dgm:spPr/>
      <dgm:t>
        <a:bodyPr/>
        <a:lstStyle/>
        <a:p>
          <a:endParaRPr lang="en-GB"/>
        </a:p>
      </dgm:t>
    </dgm:pt>
  </dgm:ptLst>
  <dgm:cxnLst>
    <dgm:cxn modelId="{A1473C34-28CF-4565-A623-8E9AAF6DC17E}" type="presOf" srcId="{F4DC76FE-7923-4E1B-8F9C-26BDE9CF5B3F}" destId="{5E4825F6-3794-471A-A7BE-92AB6A3F8CA3}" srcOrd="0" destOrd="0" presId="urn:microsoft.com/office/officeart/2005/8/layout/cycle5"/>
    <dgm:cxn modelId="{A619B55B-E5EE-44BE-82CB-4E06DA923600}" type="presOf" srcId="{BECA2908-BE82-48B5-B9E0-89DE4DD2F341}" destId="{1BB3658A-EA84-4E8C-8F4C-C08C747F7067}" srcOrd="0" destOrd="0" presId="urn:microsoft.com/office/officeart/2005/8/layout/cycle5"/>
    <dgm:cxn modelId="{351EEFBB-A343-4EAD-8B90-4F4CCEC58BCB}" type="presOf" srcId="{B4E48DB5-5488-432C-BF65-06AC0A457E6B}" destId="{6F15FF38-ECFD-4225-B027-D0A8803F7A59}" srcOrd="0" destOrd="0" presId="urn:microsoft.com/office/officeart/2005/8/layout/cycle5"/>
    <dgm:cxn modelId="{6FC5171A-94E5-4D93-8A03-D97EDE9D1C32}" type="presOf" srcId="{BE89959B-D869-442F-A702-77B22D01AB39}" destId="{1CDCB655-71FD-40BA-BB47-BF159BC909C9}" srcOrd="0" destOrd="0" presId="urn:microsoft.com/office/officeart/2005/8/layout/cycle5"/>
    <dgm:cxn modelId="{6D08549F-E84C-45CB-A087-9C4B632C1D65}" type="presOf" srcId="{430FF1DC-6433-4FF0-83FF-087A65BBADD3}" destId="{7DEA324F-C1C4-4F1C-877C-81FF3CABF120}" srcOrd="0" destOrd="0" presId="urn:microsoft.com/office/officeart/2005/8/layout/cycle5"/>
    <dgm:cxn modelId="{5EC57801-7CA2-4D53-90E7-6F532D261B57}" srcId="{430FF1DC-6433-4FF0-83FF-087A65BBADD3}" destId="{BE89959B-D869-442F-A702-77B22D01AB39}" srcOrd="1" destOrd="0" parTransId="{E63CD5EF-33A3-4D9F-A39A-F21984D5A2F5}" sibTransId="{D1342EE7-FD1F-4CE0-B582-7F4ED3225AE7}"/>
    <dgm:cxn modelId="{69A875A2-7734-4E2B-814F-D3C79C57257A}" type="presOf" srcId="{D1342EE7-FD1F-4CE0-B582-7F4ED3225AE7}" destId="{0C25A45F-5540-4FE5-B6D6-25802871528C}" srcOrd="0" destOrd="0" presId="urn:microsoft.com/office/officeart/2005/8/layout/cycle5"/>
    <dgm:cxn modelId="{372D1EFD-0CB7-462D-B2DD-DAFBF3677177}" type="presOf" srcId="{1C543719-0C4F-47D1-9259-750DA6FF78CA}" destId="{755CBBFF-6C00-4EF1-A1C4-84D51D893C93}" srcOrd="0" destOrd="0" presId="urn:microsoft.com/office/officeart/2005/8/layout/cycle5"/>
    <dgm:cxn modelId="{4F8D8D1B-2240-4382-BEC0-03B4B7ECF178}" type="presOf" srcId="{2A60B7F1-1CC5-44CA-A511-61B70DAC55BE}" destId="{554CABDF-74AE-4218-A9A4-93C3BF5EE99C}" srcOrd="0" destOrd="0" presId="urn:microsoft.com/office/officeart/2005/8/layout/cycle5"/>
    <dgm:cxn modelId="{971FA4BE-6047-4633-AB59-C7EEEDD47714}" type="presOf" srcId="{C3D800DA-BE89-4E10-94B8-5BEB74763598}" destId="{288781C3-A828-4444-90B8-DA225A0073D8}" srcOrd="0" destOrd="0" presId="urn:microsoft.com/office/officeart/2005/8/layout/cycle5"/>
    <dgm:cxn modelId="{CF6EAD2E-5A96-4114-BAFF-524CE03C9A83}" srcId="{430FF1DC-6433-4FF0-83FF-087A65BBADD3}" destId="{F4DC76FE-7923-4E1B-8F9C-26BDE9CF5B3F}" srcOrd="4" destOrd="0" parTransId="{AD753FAC-0BA3-4C00-92A1-F4E4FDE3C17D}" sibTransId="{728D163D-3AD9-46E0-B8DA-D773F1D8A547}"/>
    <dgm:cxn modelId="{03DF53EF-F331-4FDB-8CE6-898BB18B023B}" type="presOf" srcId="{9A5CA411-50CF-42CF-8CBA-9B57C3B6C6EB}" destId="{D52AF91B-39A9-43E0-8F13-00D0F79C7A97}" srcOrd="0" destOrd="0" presId="urn:microsoft.com/office/officeart/2005/8/layout/cycle5"/>
    <dgm:cxn modelId="{9D9C4752-ADB5-4F64-9E53-803E48BEDF46}" srcId="{430FF1DC-6433-4FF0-83FF-087A65BBADD3}" destId="{2A60B7F1-1CC5-44CA-A511-61B70DAC55BE}" srcOrd="3" destOrd="0" parTransId="{4D4AD9CF-D2D6-45B1-90BE-4E8E7B5E515E}" sibTransId="{9A5CA411-50CF-42CF-8CBA-9B57C3B6C6EB}"/>
    <dgm:cxn modelId="{301F9527-013D-4D91-9115-F8DF1B7C06A1}" srcId="{430FF1DC-6433-4FF0-83FF-087A65BBADD3}" destId="{1C543719-0C4F-47D1-9259-750DA6FF78CA}" srcOrd="2" destOrd="0" parTransId="{22C21986-C3CC-4CD5-A9BB-9774E4D037F1}" sibTransId="{B4E48DB5-5488-432C-BF65-06AC0A457E6B}"/>
    <dgm:cxn modelId="{E3691439-A8FD-44FC-A01C-08AF3ACB9460}" srcId="{430FF1DC-6433-4FF0-83FF-087A65BBADD3}" destId="{C3D800DA-BE89-4E10-94B8-5BEB74763598}" srcOrd="0" destOrd="0" parTransId="{3FCCAC94-F301-4998-9800-54EDDE211C11}" sibTransId="{BECA2908-BE82-48B5-B9E0-89DE4DD2F341}"/>
    <dgm:cxn modelId="{B7D65961-F9C1-463E-A5EB-254C0B25B051}" type="presOf" srcId="{728D163D-3AD9-46E0-B8DA-D773F1D8A547}" destId="{C6CC0990-C7EC-4F1E-8A62-39F2619AC283}" srcOrd="0" destOrd="0" presId="urn:microsoft.com/office/officeart/2005/8/layout/cycle5"/>
    <dgm:cxn modelId="{BCA97010-16A7-42A8-BB5D-67990C9EF87F}" type="presParOf" srcId="{7DEA324F-C1C4-4F1C-877C-81FF3CABF120}" destId="{288781C3-A828-4444-90B8-DA225A0073D8}" srcOrd="0" destOrd="0" presId="urn:microsoft.com/office/officeart/2005/8/layout/cycle5"/>
    <dgm:cxn modelId="{393C6E13-1F9E-46BF-B319-4A99C15C6BA0}" type="presParOf" srcId="{7DEA324F-C1C4-4F1C-877C-81FF3CABF120}" destId="{7A127397-63B4-468D-924D-7FC370BC2805}" srcOrd="1" destOrd="0" presId="urn:microsoft.com/office/officeart/2005/8/layout/cycle5"/>
    <dgm:cxn modelId="{0AE370CD-814D-43BF-B886-A5E37E34623D}" type="presParOf" srcId="{7DEA324F-C1C4-4F1C-877C-81FF3CABF120}" destId="{1BB3658A-EA84-4E8C-8F4C-C08C747F7067}" srcOrd="2" destOrd="0" presId="urn:microsoft.com/office/officeart/2005/8/layout/cycle5"/>
    <dgm:cxn modelId="{08EE02CE-0D83-4E8E-BA82-A2CAD4F9EFA0}" type="presParOf" srcId="{7DEA324F-C1C4-4F1C-877C-81FF3CABF120}" destId="{1CDCB655-71FD-40BA-BB47-BF159BC909C9}" srcOrd="3" destOrd="0" presId="urn:microsoft.com/office/officeart/2005/8/layout/cycle5"/>
    <dgm:cxn modelId="{4B88C1D7-3D7A-4C6C-A450-34563EADAFE1}" type="presParOf" srcId="{7DEA324F-C1C4-4F1C-877C-81FF3CABF120}" destId="{52CB5F99-3C21-4E67-A99A-33C3611B38E2}" srcOrd="4" destOrd="0" presId="urn:microsoft.com/office/officeart/2005/8/layout/cycle5"/>
    <dgm:cxn modelId="{39355DAF-16BB-4444-B3B5-DD4FCC3FEBAE}" type="presParOf" srcId="{7DEA324F-C1C4-4F1C-877C-81FF3CABF120}" destId="{0C25A45F-5540-4FE5-B6D6-25802871528C}" srcOrd="5" destOrd="0" presId="urn:microsoft.com/office/officeart/2005/8/layout/cycle5"/>
    <dgm:cxn modelId="{7FC9C033-E454-49EF-A2F9-A2D17F0210F6}" type="presParOf" srcId="{7DEA324F-C1C4-4F1C-877C-81FF3CABF120}" destId="{755CBBFF-6C00-4EF1-A1C4-84D51D893C93}" srcOrd="6" destOrd="0" presId="urn:microsoft.com/office/officeart/2005/8/layout/cycle5"/>
    <dgm:cxn modelId="{A02680ED-7884-4798-9715-64CB6AA30708}" type="presParOf" srcId="{7DEA324F-C1C4-4F1C-877C-81FF3CABF120}" destId="{2C871A33-74F4-438B-8B92-2330C01DD185}" srcOrd="7" destOrd="0" presId="urn:microsoft.com/office/officeart/2005/8/layout/cycle5"/>
    <dgm:cxn modelId="{D67A589E-87FE-431E-A98C-6689D32013E3}" type="presParOf" srcId="{7DEA324F-C1C4-4F1C-877C-81FF3CABF120}" destId="{6F15FF38-ECFD-4225-B027-D0A8803F7A59}" srcOrd="8" destOrd="0" presId="urn:microsoft.com/office/officeart/2005/8/layout/cycle5"/>
    <dgm:cxn modelId="{D0CE6113-CDA3-4097-950D-79F8DF7F27ED}" type="presParOf" srcId="{7DEA324F-C1C4-4F1C-877C-81FF3CABF120}" destId="{554CABDF-74AE-4218-A9A4-93C3BF5EE99C}" srcOrd="9" destOrd="0" presId="urn:microsoft.com/office/officeart/2005/8/layout/cycle5"/>
    <dgm:cxn modelId="{D815C702-9184-467D-8638-DB534C928F02}" type="presParOf" srcId="{7DEA324F-C1C4-4F1C-877C-81FF3CABF120}" destId="{9A7771C0-DB77-4657-BFD0-CC905E2F846D}" srcOrd="10" destOrd="0" presId="urn:microsoft.com/office/officeart/2005/8/layout/cycle5"/>
    <dgm:cxn modelId="{39BE93C5-9B2E-4367-A288-95E50F95FAF2}" type="presParOf" srcId="{7DEA324F-C1C4-4F1C-877C-81FF3CABF120}" destId="{D52AF91B-39A9-43E0-8F13-00D0F79C7A97}" srcOrd="11" destOrd="0" presId="urn:microsoft.com/office/officeart/2005/8/layout/cycle5"/>
    <dgm:cxn modelId="{7BE232F6-FED1-4892-A4D0-85DD68FBCD76}" type="presParOf" srcId="{7DEA324F-C1C4-4F1C-877C-81FF3CABF120}" destId="{5E4825F6-3794-471A-A7BE-92AB6A3F8CA3}" srcOrd="12" destOrd="0" presId="urn:microsoft.com/office/officeart/2005/8/layout/cycle5"/>
    <dgm:cxn modelId="{F02C901C-52BF-4FFD-9174-BB0B3C8199F4}" type="presParOf" srcId="{7DEA324F-C1C4-4F1C-877C-81FF3CABF120}" destId="{AB0208E5-D73E-4FE2-9AF6-55A967F233A2}" srcOrd="13" destOrd="0" presId="urn:microsoft.com/office/officeart/2005/8/layout/cycle5"/>
    <dgm:cxn modelId="{3D6A4616-0B34-4772-994B-C47D734C8A17}" type="presParOf" srcId="{7DEA324F-C1C4-4F1C-877C-81FF3CABF120}" destId="{C6CC0990-C7EC-4F1E-8A62-39F2619AC28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5E28E-7EC9-4B3A-8219-0AA17DB93A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14DDF3-C145-41C5-B2B0-4B0D7B9E1B60}">
      <dgm:prSet phldrT="[Text]" custT="1"/>
      <dgm:spPr>
        <a:solidFill>
          <a:schemeClr val="accent2"/>
        </a:solidFill>
      </dgm:spPr>
      <dgm:t>
        <a:bodyPr/>
        <a:lstStyle/>
        <a:p>
          <a:r>
            <a:rPr lang="en-US" sz="1800" b="1" dirty="0" smtClean="0"/>
            <a:t>User Devices</a:t>
          </a:r>
          <a:endParaRPr lang="en-US" sz="1800" b="1" dirty="0"/>
        </a:p>
      </dgm:t>
    </dgm:pt>
    <dgm:pt modelId="{DD507CF2-4B1D-483A-BF6E-29D7FADD267B}" type="parTrans" cxnId="{34FFD25D-F460-4BE3-ADCC-CEE7FBCB9C7B}">
      <dgm:prSet/>
      <dgm:spPr/>
      <dgm:t>
        <a:bodyPr/>
        <a:lstStyle/>
        <a:p>
          <a:endParaRPr lang="en-US" sz="1800" b="1"/>
        </a:p>
      </dgm:t>
    </dgm:pt>
    <dgm:pt modelId="{C5047360-AC64-4CC4-AFC8-29F2884EA4C1}" type="sibTrans" cxnId="{34FFD25D-F460-4BE3-ADCC-CEE7FBCB9C7B}">
      <dgm:prSet/>
      <dgm:spPr/>
      <dgm:t>
        <a:bodyPr/>
        <a:lstStyle/>
        <a:p>
          <a:endParaRPr lang="en-US" sz="1800" b="1"/>
        </a:p>
      </dgm:t>
    </dgm:pt>
    <dgm:pt modelId="{85ADFAAE-0430-4BBC-BB70-1D87134BD607}">
      <dgm:prSet phldrT="[Text]" custT="1"/>
      <dgm:spPr>
        <a:solidFill>
          <a:schemeClr val="bg2">
            <a:lumMod val="25000"/>
          </a:schemeClr>
        </a:solidFill>
        <a:ln>
          <a:solidFill>
            <a:schemeClr val="accent3">
              <a:lumMod val="50000"/>
            </a:schemeClr>
          </a:solidFill>
        </a:ln>
      </dgm:spPr>
      <dgm:t>
        <a:bodyPr/>
        <a:lstStyle/>
        <a:p>
          <a:r>
            <a:rPr lang="en-US" sz="1800" b="1" dirty="0" smtClean="0"/>
            <a:t>Network</a:t>
          </a:r>
          <a:endParaRPr lang="en-US" sz="1800" b="1" dirty="0"/>
        </a:p>
      </dgm:t>
    </dgm:pt>
    <dgm:pt modelId="{6A6D6E2B-F524-4F01-B78D-49C94A7EEF06}" type="parTrans" cxnId="{98A1C6F1-2ACB-4D7B-A8C6-2525DD0E3AD0}">
      <dgm:prSet/>
      <dgm:spPr/>
      <dgm:t>
        <a:bodyPr/>
        <a:lstStyle/>
        <a:p>
          <a:endParaRPr lang="en-US" sz="1800" b="1"/>
        </a:p>
      </dgm:t>
    </dgm:pt>
    <dgm:pt modelId="{76997817-A930-4392-A0E7-3D92CF36102E}" type="sibTrans" cxnId="{98A1C6F1-2ACB-4D7B-A8C6-2525DD0E3AD0}">
      <dgm:prSet/>
      <dgm:spPr/>
      <dgm:t>
        <a:bodyPr/>
        <a:lstStyle/>
        <a:p>
          <a:endParaRPr lang="en-US" sz="1800" b="1"/>
        </a:p>
      </dgm:t>
    </dgm:pt>
    <dgm:pt modelId="{A57FA769-5CAE-44BA-A023-D7AE8E71730F}">
      <dgm:prSet phldrT="[Text]" custT="1"/>
      <dgm:spPr>
        <a:solidFill>
          <a:schemeClr val="accent4">
            <a:lumMod val="75000"/>
          </a:schemeClr>
        </a:solidFill>
        <a:ln>
          <a:solidFill>
            <a:srgbClr val="7030A0"/>
          </a:solidFill>
        </a:ln>
      </dgm:spPr>
      <dgm:t>
        <a:bodyPr/>
        <a:lstStyle/>
        <a:p>
          <a:r>
            <a:rPr lang="en-US" sz="1800" b="1" dirty="0" smtClean="0"/>
            <a:t>Enterprise apps</a:t>
          </a:r>
          <a:endParaRPr lang="en-US" sz="1800" b="1" dirty="0"/>
        </a:p>
      </dgm:t>
    </dgm:pt>
    <dgm:pt modelId="{CA2D8009-F473-43FB-825B-5DEB9A1265BD}" type="parTrans" cxnId="{C309C0D6-39A2-41FD-8B7B-95D17E4317C8}">
      <dgm:prSet/>
      <dgm:spPr/>
      <dgm:t>
        <a:bodyPr/>
        <a:lstStyle/>
        <a:p>
          <a:endParaRPr lang="en-US" sz="1800" b="1"/>
        </a:p>
      </dgm:t>
    </dgm:pt>
    <dgm:pt modelId="{576FF28B-A8CA-4726-98C2-53750CE6A227}" type="sibTrans" cxnId="{C309C0D6-39A2-41FD-8B7B-95D17E4317C8}">
      <dgm:prSet/>
      <dgm:spPr/>
      <dgm:t>
        <a:bodyPr/>
        <a:lstStyle/>
        <a:p>
          <a:endParaRPr lang="en-US" sz="1800" b="1"/>
        </a:p>
      </dgm:t>
    </dgm:pt>
    <dgm:pt modelId="{FC66B409-180C-4549-81BE-C894471833A2}">
      <dgm:prSet phldrT="[Text]" custT="1"/>
      <dgm:spPr>
        <a:solidFill>
          <a:schemeClr val="accent3">
            <a:lumMod val="75000"/>
          </a:schemeClr>
        </a:solidFill>
        <a:ln>
          <a:solidFill>
            <a:schemeClr val="accent3">
              <a:lumMod val="75000"/>
            </a:schemeClr>
          </a:solidFill>
        </a:ln>
      </dgm:spPr>
      <dgm:t>
        <a:bodyPr/>
        <a:lstStyle/>
        <a:p>
          <a:r>
            <a:rPr lang="en-US" sz="2000" b="1" dirty="0" smtClean="0"/>
            <a:t>Data</a:t>
          </a:r>
          <a:endParaRPr lang="en-US" sz="2000" b="1" dirty="0"/>
        </a:p>
      </dgm:t>
    </dgm:pt>
    <dgm:pt modelId="{A05B0C40-D511-4D59-B752-E87B1EF9D661}" type="parTrans" cxnId="{39329362-D9EA-489F-84A2-37D9F7E7080E}">
      <dgm:prSet/>
      <dgm:spPr/>
      <dgm:t>
        <a:bodyPr/>
        <a:lstStyle/>
        <a:p>
          <a:endParaRPr lang="en-US" sz="1800" b="1"/>
        </a:p>
      </dgm:t>
    </dgm:pt>
    <dgm:pt modelId="{3D383CE4-C5A4-453A-A521-67AAE1834BF4}" type="sibTrans" cxnId="{39329362-D9EA-489F-84A2-37D9F7E7080E}">
      <dgm:prSet/>
      <dgm:spPr/>
      <dgm:t>
        <a:bodyPr/>
        <a:lstStyle/>
        <a:p>
          <a:endParaRPr lang="en-US" sz="1800" b="1"/>
        </a:p>
      </dgm:t>
    </dgm:pt>
    <dgm:pt modelId="{BF1E1FF5-7A79-4A1E-93E8-B027758353EC}">
      <dgm:prSet phldrT="[Text]" custT="1"/>
      <dgm:spPr>
        <a:solidFill>
          <a:schemeClr val="accent1">
            <a:lumMod val="75000"/>
          </a:schemeClr>
        </a:solidFill>
        <a:ln>
          <a:solidFill>
            <a:srgbClr val="0070C0"/>
          </a:solidFill>
        </a:ln>
      </dgm:spPr>
      <dgm:t>
        <a:bodyPr/>
        <a:lstStyle/>
        <a:p>
          <a:r>
            <a:rPr lang="en-US" sz="1800" b="1" dirty="0" smtClean="0"/>
            <a:t>User apps</a:t>
          </a:r>
          <a:endParaRPr lang="en-US" sz="1800" b="1" dirty="0"/>
        </a:p>
      </dgm:t>
    </dgm:pt>
    <dgm:pt modelId="{F18AF0FF-B926-4924-9AD9-68F25F4E760D}" type="parTrans" cxnId="{7CDA47B5-1543-4FAA-91D4-D8D597B39492}">
      <dgm:prSet/>
      <dgm:spPr/>
      <dgm:t>
        <a:bodyPr/>
        <a:lstStyle/>
        <a:p>
          <a:endParaRPr lang="en-US" sz="1800" b="1"/>
        </a:p>
      </dgm:t>
    </dgm:pt>
    <dgm:pt modelId="{F2119434-78E9-429B-9D3F-A9EBE1BF9DA9}" type="sibTrans" cxnId="{7CDA47B5-1543-4FAA-91D4-D8D597B39492}">
      <dgm:prSet/>
      <dgm:spPr/>
      <dgm:t>
        <a:bodyPr/>
        <a:lstStyle/>
        <a:p>
          <a:endParaRPr lang="en-US" sz="1800" b="1"/>
        </a:p>
      </dgm:t>
    </dgm:pt>
    <dgm:pt modelId="{8052E49C-14FE-42F2-B303-229B2D07A242}" type="pres">
      <dgm:prSet presAssocID="{8A25E28E-7EC9-4B3A-8219-0AA17DB93A76}" presName="Name0" presStyleCnt="0">
        <dgm:presLayoutVars>
          <dgm:chMax val="7"/>
          <dgm:resizeHandles val="exact"/>
        </dgm:presLayoutVars>
      </dgm:prSet>
      <dgm:spPr/>
      <dgm:t>
        <a:bodyPr/>
        <a:lstStyle/>
        <a:p>
          <a:endParaRPr lang="en-US"/>
        </a:p>
      </dgm:t>
    </dgm:pt>
    <dgm:pt modelId="{A0784BAF-C009-45BD-B9A9-C2D724B3A29A}" type="pres">
      <dgm:prSet presAssocID="{8A25E28E-7EC9-4B3A-8219-0AA17DB93A76}" presName="comp1" presStyleCnt="0"/>
      <dgm:spPr/>
    </dgm:pt>
    <dgm:pt modelId="{682BAAC9-11B4-4F96-BF55-2814683DD283}" type="pres">
      <dgm:prSet presAssocID="{8A25E28E-7EC9-4B3A-8219-0AA17DB93A76}" presName="circle1" presStyleLbl="node1" presStyleIdx="0" presStyleCnt="5"/>
      <dgm:spPr/>
      <dgm:t>
        <a:bodyPr/>
        <a:lstStyle/>
        <a:p>
          <a:endParaRPr lang="en-US"/>
        </a:p>
      </dgm:t>
    </dgm:pt>
    <dgm:pt modelId="{F39B4203-7566-4089-829F-698A4242BFC3}" type="pres">
      <dgm:prSet presAssocID="{8A25E28E-7EC9-4B3A-8219-0AA17DB93A76}" presName="c1text" presStyleLbl="node1" presStyleIdx="0" presStyleCnt="5">
        <dgm:presLayoutVars>
          <dgm:bulletEnabled val="1"/>
        </dgm:presLayoutVars>
      </dgm:prSet>
      <dgm:spPr/>
      <dgm:t>
        <a:bodyPr/>
        <a:lstStyle/>
        <a:p>
          <a:endParaRPr lang="en-US"/>
        </a:p>
      </dgm:t>
    </dgm:pt>
    <dgm:pt modelId="{1579AFBB-940D-45B0-BFCC-C064926B958A}" type="pres">
      <dgm:prSet presAssocID="{8A25E28E-7EC9-4B3A-8219-0AA17DB93A76}" presName="comp2" presStyleCnt="0"/>
      <dgm:spPr/>
    </dgm:pt>
    <dgm:pt modelId="{2651D043-376D-4E76-819D-536E1238A79C}" type="pres">
      <dgm:prSet presAssocID="{8A25E28E-7EC9-4B3A-8219-0AA17DB93A76}" presName="circle2" presStyleLbl="node1" presStyleIdx="1" presStyleCnt="5"/>
      <dgm:spPr/>
      <dgm:t>
        <a:bodyPr/>
        <a:lstStyle/>
        <a:p>
          <a:endParaRPr lang="en-US"/>
        </a:p>
      </dgm:t>
    </dgm:pt>
    <dgm:pt modelId="{C130EB78-7A7B-4059-B727-DDFC14A35939}" type="pres">
      <dgm:prSet presAssocID="{8A25E28E-7EC9-4B3A-8219-0AA17DB93A76}" presName="c2text" presStyleLbl="node1" presStyleIdx="1" presStyleCnt="5">
        <dgm:presLayoutVars>
          <dgm:bulletEnabled val="1"/>
        </dgm:presLayoutVars>
      </dgm:prSet>
      <dgm:spPr/>
      <dgm:t>
        <a:bodyPr/>
        <a:lstStyle/>
        <a:p>
          <a:endParaRPr lang="en-US"/>
        </a:p>
      </dgm:t>
    </dgm:pt>
    <dgm:pt modelId="{11F8AA3D-6184-4EA5-8AD8-903648B3623F}" type="pres">
      <dgm:prSet presAssocID="{8A25E28E-7EC9-4B3A-8219-0AA17DB93A76}" presName="comp3" presStyleCnt="0"/>
      <dgm:spPr/>
    </dgm:pt>
    <dgm:pt modelId="{E02E96E0-C9C0-4D00-845D-4832823EDED4}" type="pres">
      <dgm:prSet presAssocID="{8A25E28E-7EC9-4B3A-8219-0AA17DB93A76}" presName="circle3" presStyleLbl="node1" presStyleIdx="2" presStyleCnt="5"/>
      <dgm:spPr/>
      <dgm:t>
        <a:bodyPr/>
        <a:lstStyle/>
        <a:p>
          <a:endParaRPr lang="en-US"/>
        </a:p>
      </dgm:t>
    </dgm:pt>
    <dgm:pt modelId="{17765F76-6E77-4CA4-987A-E85EC41C5474}" type="pres">
      <dgm:prSet presAssocID="{8A25E28E-7EC9-4B3A-8219-0AA17DB93A76}" presName="c3text" presStyleLbl="node1" presStyleIdx="2" presStyleCnt="5">
        <dgm:presLayoutVars>
          <dgm:bulletEnabled val="1"/>
        </dgm:presLayoutVars>
      </dgm:prSet>
      <dgm:spPr/>
      <dgm:t>
        <a:bodyPr/>
        <a:lstStyle/>
        <a:p>
          <a:endParaRPr lang="en-US"/>
        </a:p>
      </dgm:t>
    </dgm:pt>
    <dgm:pt modelId="{433C1A66-A7A6-4BC9-8380-DE606F802941}" type="pres">
      <dgm:prSet presAssocID="{8A25E28E-7EC9-4B3A-8219-0AA17DB93A76}" presName="comp4" presStyleCnt="0"/>
      <dgm:spPr/>
    </dgm:pt>
    <dgm:pt modelId="{0CB58B17-2BE6-41D3-B383-6BA57BB6282C}" type="pres">
      <dgm:prSet presAssocID="{8A25E28E-7EC9-4B3A-8219-0AA17DB93A76}" presName="circle4" presStyleLbl="node1" presStyleIdx="3" presStyleCnt="5"/>
      <dgm:spPr/>
      <dgm:t>
        <a:bodyPr/>
        <a:lstStyle/>
        <a:p>
          <a:endParaRPr lang="en-US"/>
        </a:p>
      </dgm:t>
    </dgm:pt>
    <dgm:pt modelId="{23D88F18-AD2A-4A43-AB21-8A6D2D7B6D79}" type="pres">
      <dgm:prSet presAssocID="{8A25E28E-7EC9-4B3A-8219-0AA17DB93A76}" presName="c4text" presStyleLbl="node1" presStyleIdx="3" presStyleCnt="5">
        <dgm:presLayoutVars>
          <dgm:bulletEnabled val="1"/>
        </dgm:presLayoutVars>
      </dgm:prSet>
      <dgm:spPr/>
      <dgm:t>
        <a:bodyPr/>
        <a:lstStyle/>
        <a:p>
          <a:endParaRPr lang="en-US"/>
        </a:p>
      </dgm:t>
    </dgm:pt>
    <dgm:pt modelId="{8326892D-3F61-4AB8-9465-8E830FEB8180}" type="pres">
      <dgm:prSet presAssocID="{8A25E28E-7EC9-4B3A-8219-0AA17DB93A76}" presName="comp5" presStyleCnt="0"/>
      <dgm:spPr/>
    </dgm:pt>
    <dgm:pt modelId="{FEAED20C-C82E-4A0E-95B7-3FE961703A0F}" type="pres">
      <dgm:prSet presAssocID="{8A25E28E-7EC9-4B3A-8219-0AA17DB93A76}" presName="circle5" presStyleLbl="node1" presStyleIdx="4" presStyleCnt="5" custScaleX="91504" custScaleY="94082" custLinFactNeighborY="16385"/>
      <dgm:spPr/>
      <dgm:t>
        <a:bodyPr/>
        <a:lstStyle/>
        <a:p>
          <a:endParaRPr lang="en-US"/>
        </a:p>
      </dgm:t>
    </dgm:pt>
    <dgm:pt modelId="{FBF45BEE-1AFA-4327-B7DC-FDD152C23D3C}" type="pres">
      <dgm:prSet presAssocID="{8A25E28E-7EC9-4B3A-8219-0AA17DB93A76}" presName="c5text" presStyleLbl="node1" presStyleIdx="4" presStyleCnt="5">
        <dgm:presLayoutVars>
          <dgm:bulletEnabled val="1"/>
        </dgm:presLayoutVars>
      </dgm:prSet>
      <dgm:spPr/>
      <dgm:t>
        <a:bodyPr/>
        <a:lstStyle/>
        <a:p>
          <a:endParaRPr lang="en-US"/>
        </a:p>
      </dgm:t>
    </dgm:pt>
  </dgm:ptLst>
  <dgm:cxnLst>
    <dgm:cxn modelId="{C309C0D6-39A2-41FD-8B7B-95D17E4317C8}" srcId="{8A25E28E-7EC9-4B3A-8219-0AA17DB93A76}" destId="{A57FA769-5CAE-44BA-A023-D7AE8E71730F}" srcOrd="3" destOrd="0" parTransId="{CA2D8009-F473-43FB-825B-5DEB9A1265BD}" sibTransId="{576FF28B-A8CA-4726-98C2-53750CE6A227}"/>
    <dgm:cxn modelId="{384FAAB9-E4C5-4091-A059-F73409874364}" type="presOf" srcId="{BE14DDF3-C145-41C5-B2B0-4B0D7B9E1B60}" destId="{F39B4203-7566-4089-829F-698A4242BFC3}" srcOrd="1" destOrd="0" presId="urn:microsoft.com/office/officeart/2005/8/layout/venn2"/>
    <dgm:cxn modelId="{15843364-7CDD-4F24-B701-C9B1E5DF983E}" type="presOf" srcId="{FC66B409-180C-4549-81BE-C894471833A2}" destId="{FBF45BEE-1AFA-4327-B7DC-FDD152C23D3C}" srcOrd="1" destOrd="0" presId="urn:microsoft.com/office/officeart/2005/8/layout/venn2"/>
    <dgm:cxn modelId="{74C0EF63-9C08-4816-8927-00809DBB96DF}" type="presOf" srcId="{BF1E1FF5-7A79-4A1E-93E8-B027758353EC}" destId="{2651D043-376D-4E76-819D-536E1238A79C}" srcOrd="0" destOrd="0" presId="urn:microsoft.com/office/officeart/2005/8/layout/venn2"/>
    <dgm:cxn modelId="{D35B20CD-583A-40B7-8E46-C04B44C39B41}" type="presOf" srcId="{BE14DDF3-C145-41C5-B2B0-4B0D7B9E1B60}" destId="{682BAAC9-11B4-4F96-BF55-2814683DD283}" srcOrd="0" destOrd="0" presId="urn:microsoft.com/office/officeart/2005/8/layout/venn2"/>
    <dgm:cxn modelId="{98A1C6F1-2ACB-4D7B-A8C6-2525DD0E3AD0}" srcId="{8A25E28E-7EC9-4B3A-8219-0AA17DB93A76}" destId="{85ADFAAE-0430-4BBC-BB70-1D87134BD607}" srcOrd="2" destOrd="0" parTransId="{6A6D6E2B-F524-4F01-B78D-49C94A7EEF06}" sibTransId="{76997817-A930-4392-A0E7-3D92CF36102E}"/>
    <dgm:cxn modelId="{39329362-D9EA-489F-84A2-37D9F7E7080E}" srcId="{8A25E28E-7EC9-4B3A-8219-0AA17DB93A76}" destId="{FC66B409-180C-4549-81BE-C894471833A2}" srcOrd="4" destOrd="0" parTransId="{A05B0C40-D511-4D59-B752-E87B1EF9D661}" sibTransId="{3D383CE4-C5A4-453A-A521-67AAE1834BF4}"/>
    <dgm:cxn modelId="{C1A6131C-2109-462E-8C6B-6F63F3294DB3}" type="presOf" srcId="{FC66B409-180C-4549-81BE-C894471833A2}" destId="{FEAED20C-C82E-4A0E-95B7-3FE961703A0F}" srcOrd="0" destOrd="0" presId="urn:microsoft.com/office/officeart/2005/8/layout/venn2"/>
    <dgm:cxn modelId="{CCE53834-F448-4EEF-9F36-4287317FE14D}" type="presOf" srcId="{A57FA769-5CAE-44BA-A023-D7AE8E71730F}" destId="{23D88F18-AD2A-4A43-AB21-8A6D2D7B6D79}" srcOrd="1" destOrd="0" presId="urn:microsoft.com/office/officeart/2005/8/layout/venn2"/>
    <dgm:cxn modelId="{34FFD25D-F460-4BE3-ADCC-CEE7FBCB9C7B}" srcId="{8A25E28E-7EC9-4B3A-8219-0AA17DB93A76}" destId="{BE14DDF3-C145-41C5-B2B0-4B0D7B9E1B60}" srcOrd="0" destOrd="0" parTransId="{DD507CF2-4B1D-483A-BF6E-29D7FADD267B}" sibTransId="{C5047360-AC64-4CC4-AFC8-29F2884EA4C1}"/>
    <dgm:cxn modelId="{855BCC89-E65C-48C4-B341-F13270E044C8}" type="presOf" srcId="{85ADFAAE-0430-4BBC-BB70-1D87134BD607}" destId="{17765F76-6E77-4CA4-987A-E85EC41C5474}" srcOrd="1" destOrd="0" presId="urn:microsoft.com/office/officeart/2005/8/layout/venn2"/>
    <dgm:cxn modelId="{D41DCD45-8386-4B9F-AA32-25BFE0618DB9}" type="presOf" srcId="{85ADFAAE-0430-4BBC-BB70-1D87134BD607}" destId="{E02E96E0-C9C0-4D00-845D-4832823EDED4}" srcOrd="0" destOrd="0" presId="urn:microsoft.com/office/officeart/2005/8/layout/venn2"/>
    <dgm:cxn modelId="{FE75ED9C-09F4-44DC-BF81-062887101AE1}" type="presOf" srcId="{BF1E1FF5-7A79-4A1E-93E8-B027758353EC}" destId="{C130EB78-7A7B-4059-B727-DDFC14A35939}" srcOrd="1" destOrd="0" presId="urn:microsoft.com/office/officeart/2005/8/layout/venn2"/>
    <dgm:cxn modelId="{B305BE87-8224-40FA-9F89-9DA59BE55472}" type="presOf" srcId="{8A25E28E-7EC9-4B3A-8219-0AA17DB93A76}" destId="{8052E49C-14FE-42F2-B303-229B2D07A242}" srcOrd="0" destOrd="0" presId="urn:microsoft.com/office/officeart/2005/8/layout/venn2"/>
    <dgm:cxn modelId="{845B7017-2112-425E-8F2C-9E6002F399A9}" type="presOf" srcId="{A57FA769-5CAE-44BA-A023-D7AE8E71730F}" destId="{0CB58B17-2BE6-41D3-B383-6BA57BB6282C}" srcOrd="0" destOrd="0" presId="urn:microsoft.com/office/officeart/2005/8/layout/venn2"/>
    <dgm:cxn modelId="{7CDA47B5-1543-4FAA-91D4-D8D597B39492}" srcId="{8A25E28E-7EC9-4B3A-8219-0AA17DB93A76}" destId="{BF1E1FF5-7A79-4A1E-93E8-B027758353EC}" srcOrd="1" destOrd="0" parTransId="{F18AF0FF-B926-4924-9AD9-68F25F4E760D}" sibTransId="{F2119434-78E9-429B-9D3F-A9EBE1BF9DA9}"/>
    <dgm:cxn modelId="{561AE28B-F17F-47F2-A03B-B1ADF4B5371D}" type="presParOf" srcId="{8052E49C-14FE-42F2-B303-229B2D07A242}" destId="{A0784BAF-C009-45BD-B9A9-C2D724B3A29A}" srcOrd="0" destOrd="0" presId="urn:microsoft.com/office/officeart/2005/8/layout/venn2"/>
    <dgm:cxn modelId="{4B72E323-5841-4B70-98B6-528C4015B8A5}" type="presParOf" srcId="{A0784BAF-C009-45BD-B9A9-C2D724B3A29A}" destId="{682BAAC9-11B4-4F96-BF55-2814683DD283}" srcOrd="0" destOrd="0" presId="urn:microsoft.com/office/officeart/2005/8/layout/venn2"/>
    <dgm:cxn modelId="{8E339962-A84A-459D-809B-157565B2DE94}" type="presParOf" srcId="{A0784BAF-C009-45BD-B9A9-C2D724B3A29A}" destId="{F39B4203-7566-4089-829F-698A4242BFC3}" srcOrd="1" destOrd="0" presId="urn:microsoft.com/office/officeart/2005/8/layout/venn2"/>
    <dgm:cxn modelId="{EDD778E3-F8C5-4C93-A66C-E38C7538319E}" type="presParOf" srcId="{8052E49C-14FE-42F2-B303-229B2D07A242}" destId="{1579AFBB-940D-45B0-BFCC-C064926B958A}" srcOrd="1" destOrd="0" presId="urn:microsoft.com/office/officeart/2005/8/layout/venn2"/>
    <dgm:cxn modelId="{0A719709-A095-4323-930B-55F39501960E}" type="presParOf" srcId="{1579AFBB-940D-45B0-BFCC-C064926B958A}" destId="{2651D043-376D-4E76-819D-536E1238A79C}" srcOrd="0" destOrd="0" presId="urn:microsoft.com/office/officeart/2005/8/layout/venn2"/>
    <dgm:cxn modelId="{87D89D9C-48A1-4478-88C8-8E6858BF2DD7}" type="presParOf" srcId="{1579AFBB-940D-45B0-BFCC-C064926B958A}" destId="{C130EB78-7A7B-4059-B727-DDFC14A35939}" srcOrd="1" destOrd="0" presId="urn:microsoft.com/office/officeart/2005/8/layout/venn2"/>
    <dgm:cxn modelId="{FD6D970B-C7B8-43CB-B608-35C6E9D675D3}" type="presParOf" srcId="{8052E49C-14FE-42F2-B303-229B2D07A242}" destId="{11F8AA3D-6184-4EA5-8AD8-903648B3623F}" srcOrd="2" destOrd="0" presId="urn:microsoft.com/office/officeart/2005/8/layout/venn2"/>
    <dgm:cxn modelId="{91216113-98C7-4A3D-BCC4-758FED59870F}" type="presParOf" srcId="{11F8AA3D-6184-4EA5-8AD8-903648B3623F}" destId="{E02E96E0-C9C0-4D00-845D-4832823EDED4}" srcOrd="0" destOrd="0" presId="urn:microsoft.com/office/officeart/2005/8/layout/venn2"/>
    <dgm:cxn modelId="{B0A532B2-DC7B-43B7-8B2D-CF68B464997A}" type="presParOf" srcId="{11F8AA3D-6184-4EA5-8AD8-903648B3623F}" destId="{17765F76-6E77-4CA4-987A-E85EC41C5474}" srcOrd="1" destOrd="0" presId="urn:microsoft.com/office/officeart/2005/8/layout/venn2"/>
    <dgm:cxn modelId="{9AA41FD3-A003-4728-B59F-60692DC715C1}" type="presParOf" srcId="{8052E49C-14FE-42F2-B303-229B2D07A242}" destId="{433C1A66-A7A6-4BC9-8380-DE606F802941}" srcOrd="3" destOrd="0" presId="urn:microsoft.com/office/officeart/2005/8/layout/venn2"/>
    <dgm:cxn modelId="{EACDC6FC-21A9-470B-8815-09BD8E474CF9}" type="presParOf" srcId="{433C1A66-A7A6-4BC9-8380-DE606F802941}" destId="{0CB58B17-2BE6-41D3-B383-6BA57BB6282C}" srcOrd="0" destOrd="0" presId="urn:microsoft.com/office/officeart/2005/8/layout/venn2"/>
    <dgm:cxn modelId="{F9F2DB2F-B512-4F67-A7D6-731FB693A1F2}" type="presParOf" srcId="{433C1A66-A7A6-4BC9-8380-DE606F802941}" destId="{23D88F18-AD2A-4A43-AB21-8A6D2D7B6D79}" srcOrd="1" destOrd="0" presId="urn:microsoft.com/office/officeart/2005/8/layout/venn2"/>
    <dgm:cxn modelId="{EDDF9AB8-BDB3-4DEA-BB56-2283B45039A5}" type="presParOf" srcId="{8052E49C-14FE-42F2-B303-229B2D07A242}" destId="{8326892D-3F61-4AB8-9465-8E830FEB8180}" srcOrd="4" destOrd="0" presId="urn:microsoft.com/office/officeart/2005/8/layout/venn2"/>
    <dgm:cxn modelId="{F2A45458-9A56-452E-8346-C13479C0B8C5}" type="presParOf" srcId="{8326892D-3F61-4AB8-9465-8E830FEB8180}" destId="{FEAED20C-C82E-4A0E-95B7-3FE961703A0F}" srcOrd="0" destOrd="0" presId="urn:microsoft.com/office/officeart/2005/8/layout/venn2"/>
    <dgm:cxn modelId="{B591EA6A-6C9A-41FE-A814-9FDA00DA574B}" type="presParOf" srcId="{8326892D-3F61-4AB8-9465-8E830FEB8180}" destId="{FBF45BEE-1AFA-4327-B7DC-FDD152C23D3C}" srcOrd="1" destOrd="0" presId="urn:microsoft.com/office/officeart/2005/8/layout/venn2"/>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5E28E-7EC9-4B3A-8219-0AA17DB93A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14DDF3-C145-41C5-B2B0-4B0D7B9E1B60}">
      <dgm:prSet phldrT="[Text]" custT="1"/>
      <dgm:spPr>
        <a:solidFill>
          <a:schemeClr val="accent2"/>
        </a:solidFill>
      </dgm:spPr>
      <dgm:t>
        <a:bodyPr/>
        <a:lstStyle/>
        <a:p>
          <a:r>
            <a:rPr lang="en-US" sz="1800" b="1" dirty="0" smtClean="0"/>
            <a:t>User Devices</a:t>
          </a:r>
          <a:endParaRPr lang="en-US" sz="1800" b="1" dirty="0"/>
        </a:p>
      </dgm:t>
    </dgm:pt>
    <dgm:pt modelId="{DD507CF2-4B1D-483A-BF6E-29D7FADD267B}" type="parTrans" cxnId="{34FFD25D-F460-4BE3-ADCC-CEE7FBCB9C7B}">
      <dgm:prSet/>
      <dgm:spPr/>
      <dgm:t>
        <a:bodyPr/>
        <a:lstStyle/>
        <a:p>
          <a:endParaRPr lang="en-US" sz="1800" b="1"/>
        </a:p>
      </dgm:t>
    </dgm:pt>
    <dgm:pt modelId="{C5047360-AC64-4CC4-AFC8-29F2884EA4C1}" type="sibTrans" cxnId="{34FFD25D-F460-4BE3-ADCC-CEE7FBCB9C7B}">
      <dgm:prSet/>
      <dgm:spPr/>
      <dgm:t>
        <a:bodyPr/>
        <a:lstStyle/>
        <a:p>
          <a:endParaRPr lang="en-US" sz="1800" b="1"/>
        </a:p>
      </dgm:t>
    </dgm:pt>
    <dgm:pt modelId="{85ADFAAE-0430-4BBC-BB70-1D87134BD607}">
      <dgm:prSet phldrT="[Text]" custT="1"/>
      <dgm:spPr>
        <a:solidFill>
          <a:schemeClr val="bg2">
            <a:lumMod val="25000"/>
          </a:schemeClr>
        </a:solidFill>
        <a:ln>
          <a:solidFill>
            <a:schemeClr val="accent3">
              <a:lumMod val="50000"/>
            </a:schemeClr>
          </a:solidFill>
        </a:ln>
      </dgm:spPr>
      <dgm:t>
        <a:bodyPr/>
        <a:lstStyle/>
        <a:p>
          <a:r>
            <a:rPr lang="en-US" sz="1800" b="1" dirty="0" smtClean="0"/>
            <a:t>Network</a:t>
          </a:r>
          <a:endParaRPr lang="en-US" sz="1800" b="1" dirty="0"/>
        </a:p>
      </dgm:t>
    </dgm:pt>
    <dgm:pt modelId="{6A6D6E2B-F524-4F01-B78D-49C94A7EEF06}" type="parTrans" cxnId="{98A1C6F1-2ACB-4D7B-A8C6-2525DD0E3AD0}">
      <dgm:prSet/>
      <dgm:spPr/>
      <dgm:t>
        <a:bodyPr/>
        <a:lstStyle/>
        <a:p>
          <a:endParaRPr lang="en-US" sz="1800" b="1"/>
        </a:p>
      </dgm:t>
    </dgm:pt>
    <dgm:pt modelId="{76997817-A930-4392-A0E7-3D92CF36102E}" type="sibTrans" cxnId="{98A1C6F1-2ACB-4D7B-A8C6-2525DD0E3AD0}">
      <dgm:prSet/>
      <dgm:spPr/>
      <dgm:t>
        <a:bodyPr/>
        <a:lstStyle/>
        <a:p>
          <a:endParaRPr lang="en-US" sz="1800" b="1"/>
        </a:p>
      </dgm:t>
    </dgm:pt>
    <dgm:pt modelId="{A57FA769-5CAE-44BA-A023-D7AE8E71730F}">
      <dgm:prSet phldrT="[Text]" custT="1"/>
      <dgm:spPr>
        <a:solidFill>
          <a:schemeClr val="accent4">
            <a:lumMod val="75000"/>
          </a:schemeClr>
        </a:solidFill>
        <a:ln>
          <a:solidFill>
            <a:srgbClr val="7030A0"/>
          </a:solidFill>
        </a:ln>
      </dgm:spPr>
      <dgm:t>
        <a:bodyPr/>
        <a:lstStyle/>
        <a:p>
          <a:r>
            <a:rPr lang="en-US" sz="1800" b="1" dirty="0" smtClean="0"/>
            <a:t>Enterprise apps</a:t>
          </a:r>
          <a:endParaRPr lang="en-US" sz="1800" b="1" dirty="0"/>
        </a:p>
      </dgm:t>
    </dgm:pt>
    <dgm:pt modelId="{CA2D8009-F473-43FB-825B-5DEB9A1265BD}" type="parTrans" cxnId="{C309C0D6-39A2-41FD-8B7B-95D17E4317C8}">
      <dgm:prSet/>
      <dgm:spPr/>
      <dgm:t>
        <a:bodyPr/>
        <a:lstStyle/>
        <a:p>
          <a:endParaRPr lang="en-US" sz="1800" b="1"/>
        </a:p>
      </dgm:t>
    </dgm:pt>
    <dgm:pt modelId="{576FF28B-A8CA-4726-98C2-53750CE6A227}" type="sibTrans" cxnId="{C309C0D6-39A2-41FD-8B7B-95D17E4317C8}">
      <dgm:prSet/>
      <dgm:spPr/>
      <dgm:t>
        <a:bodyPr/>
        <a:lstStyle/>
        <a:p>
          <a:endParaRPr lang="en-US" sz="1800" b="1"/>
        </a:p>
      </dgm:t>
    </dgm:pt>
    <dgm:pt modelId="{FC66B409-180C-4549-81BE-C894471833A2}">
      <dgm:prSet phldrT="[Text]" custT="1"/>
      <dgm:spPr>
        <a:solidFill>
          <a:schemeClr val="accent3">
            <a:lumMod val="75000"/>
          </a:schemeClr>
        </a:solidFill>
        <a:ln>
          <a:solidFill>
            <a:schemeClr val="accent3">
              <a:lumMod val="75000"/>
            </a:schemeClr>
          </a:solidFill>
        </a:ln>
      </dgm:spPr>
      <dgm:t>
        <a:bodyPr/>
        <a:lstStyle/>
        <a:p>
          <a:r>
            <a:rPr lang="en-US" sz="2000" b="1" dirty="0" smtClean="0"/>
            <a:t>Data</a:t>
          </a:r>
          <a:endParaRPr lang="en-US" sz="2000" b="1" dirty="0"/>
        </a:p>
      </dgm:t>
    </dgm:pt>
    <dgm:pt modelId="{A05B0C40-D511-4D59-B752-E87B1EF9D661}" type="parTrans" cxnId="{39329362-D9EA-489F-84A2-37D9F7E7080E}">
      <dgm:prSet/>
      <dgm:spPr/>
      <dgm:t>
        <a:bodyPr/>
        <a:lstStyle/>
        <a:p>
          <a:endParaRPr lang="en-US" sz="1800" b="1"/>
        </a:p>
      </dgm:t>
    </dgm:pt>
    <dgm:pt modelId="{3D383CE4-C5A4-453A-A521-67AAE1834BF4}" type="sibTrans" cxnId="{39329362-D9EA-489F-84A2-37D9F7E7080E}">
      <dgm:prSet/>
      <dgm:spPr/>
      <dgm:t>
        <a:bodyPr/>
        <a:lstStyle/>
        <a:p>
          <a:endParaRPr lang="en-US" sz="1800" b="1"/>
        </a:p>
      </dgm:t>
    </dgm:pt>
    <dgm:pt modelId="{BF1E1FF5-7A79-4A1E-93E8-B027758353EC}">
      <dgm:prSet phldrT="[Text]" custT="1"/>
      <dgm:spPr>
        <a:solidFill>
          <a:schemeClr val="accent1">
            <a:lumMod val="75000"/>
          </a:schemeClr>
        </a:solidFill>
        <a:ln>
          <a:solidFill>
            <a:srgbClr val="0070C0"/>
          </a:solidFill>
        </a:ln>
      </dgm:spPr>
      <dgm:t>
        <a:bodyPr/>
        <a:lstStyle/>
        <a:p>
          <a:r>
            <a:rPr lang="en-US" sz="1800" b="1" dirty="0" smtClean="0"/>
            <a:t>User apps</a:t>
          </a:r>
          <a:endParaRPr lang="en-US" sz="1800" b="1" dirty="0"/>
        </a:p>
      </dgm:t>
    </dgm:pt>
    <dgm:pt modelId="{F18AF0FF-B926-4924-9AD9-68F25F4E760D}" type="parTrans" cxnId="{7CDA47B5-1543-4FAA-91D4-D8D597B39492}">
      <dgm:prSet/>
      <dgm:spPr/>
      <dgm:t>
        <a:bodyPr/>
        <a:lstStyle/>
        <a:p>
          <a:endParaRPr lang="en-US" sz="1800" b="1"/>
        </a:p>
      </dgm:t>
    </dgm:pt>
    <dgm:pt modelId="{F2119434-78E9-429B-9D3F-A9EBE1BF9DA9}" type="sibTrans" cxnId="{7CDA47B5-1543-4FAA-91D4-D8D597B39492}">
      <dgm:prSet/>
      <dgm:spPr/>
      <dgm:t>
        <a:bodyPr/>
        <a:lstStyle/>
        <a:p>
          <a:endParaRPr lang="en-US" sz="1800" b="1"/>
        </a:p>
      </dgm:t>
    </dgm:pt>
    <dgm:pt modelId="{8052E49C-14FE-42F2-B303-229B2D07A242}" type="pres">
      <dgm:prSet presAssocID="{8A25E28E-7EC9-4B3A-8219-0AA17DB93A76}" presName="Name0" presStyleCnt="0">
        <dgm:presLayoutVars>
          <dgm:chMax val="7"/>
          <dgm:resizeHandles val="exact"/>
        </dgm:presLayoutVars>
      </dgm:prSet>
      <dgm:spPr/>
      <dgm:t>
        <a:bodyPr/>
        <a:lstStyle/>
        <a:p>
          <a:endParaRPr lang="en-US"/>
        </a:p>
      </dgm:t>
    </dgm:pt>
    <dgm:pt modelId="{A0784BAF-C009-45BD-B9A9-C2D724B3A29A}" type="pres">
      <dgm:prSet presAssocID="{8A25E28E-7EC9-4B3A-8219-0AA17DB93A76}" presName="comp1" presStyleCnt="0"/>
      <dgm:spPr/>
    </dgm:pt>
    <dgm:pt modelId="{682BAAC9-11B4-4F96-BF55-2814683DD283}" type="pres">
      <dgm:prSet presAssocID="{8A25E28E-7EC9-4B3A-8219-0AA17DB93A76}" presName="circle1" presStyleLbl="node1" presStyleIdx="0" presStyleCnt="5"/>
      <dgm:spPr/>
      <dgm:t>
        <a:bodyPr/>
        <a:lstStyle/>
        <a:p>
          <a:endParaRPr lang="en-US"/>
        </a:p>
      </dgm:t>
    </dgm:pt>
    <dgm:pt modelId="{F39B4203-7566-4089-829F-698A4242BFC3}" type="pres">
      <dgm:prSet presAssocID="{8A25E28E-7EC9-4B3A-8219-0AA17DB93A76}" presName="c1text" presStyleLbl="node1" presStyleIdx="0" presStyleCnt="5">
        <dgm:presLayoutVars>
          <dgm:bulletEnabled val="1"/>
        </dgm:presLayoutVars>
      </dgm:prSet>
      <dgm:spPr/>
      <dgm:t>
        <a:bodyPr/>
        <a:lstStyle/>
        <a:p>
          <a:endParaRPr lang="en-US"/>
        </a:p>
      </dgm:t>
    </dgm:pt>
    <dgm:pt modelId="{1579AFBB-940D-45B0-BFCC-C064926B958A}" type="pres">
      <dgm:prSet presAssocID="{8A25E28E-7EC9-4B3A-8219-0AA17DB93A76}" presName="comp2" presStyleCnt="0"/>
      <dgm:spPr/>
    </dgm:pt>
    <dgm:pt modelId="{2651D043-376D-4E76-819D-536E1238A79C}" type="pres">
      <dgm:prSet presAssocID="{8A25E28E-7EC9-4B3A-8219-0AA17DB93A76}" presName="circle2" presStyleLbl="node1" presStyleIdx="1" presStyleCnt="5"/>
      <dgm:spPr/>
      <dgm:t>
        <a:bodyPr/>
        <a:lstStyle/>
        <a:p>
          <a:endParaRPr lang="en-US"/>
        </a:p>
      </dgm:t>
    </dgm:pt>
    <dgm:pt modelId="{C130EB78-7A7B-4059-B727-DDFC14A35939}" type="pres">
      <dgm:prSet presAssocID="{8A25E28E-7EC9-4B3A-8219-0AA17DB93A76}" presName="c2text" presStyleLbl="node1" presStyleIdx="1" presStyleCnt="5">
        <dgm:presLayoutVars>
          <dgm:bulletEnabled val="1"/>
        </dgm:presLayoutVars>
      </dgm:prSet>
      <dgm:spPr/>
      <dgm:t>
        <a:bodyPr/>
        <a:lstStyle/>
        <a:p>
          <a:endParaRPr lang="en-US"/>
        </a:p>
      </dgm:t>
    </dgm:pt>
    <dgm:pt modelId="{11F8AA3D-6184-4EA5-8AD8-903648B3623F}" type="pres">
      <dgm:prSet presAssocID="{8A25E28E-7EC9-4B3A-8219-0AA17DB93A76}" presName="comp3" presStyleCnt="0"/>
      <dgm:spPr/>
    </dgm:pt>
    <dgm:pt modelId="{E02E96E0-C9C0-4D00-845D-4832823EDED4}" type="pres">
      <dgm:prSet presAssocID="{8A25E28E-7EC9-4B3A-8219-0AA17DB93A76}" presName="circle3" presStyleLbl="node1" presStyleIdx="2" presStyleCnt="5"/>
      <dgm:spPr/>
      <dgm:t>
        <a:bodyPr/>
        <a:lstStyle/>
        <a:p>
          <a:endParaRPr lang="en-US"/>
        </a:p>
      </dgm:t>
    </dgm:pt>
    <dgm:pt modelId="{17765F76-6E77-4CA4-987A-E85EC41C5474}" type="pres">
      <dgm:prSet presAssocID="{8A25E28E-7EC9-4B3A-8219-0AA17DB93A76}" presName="c3text" presStyleLbl="node1" presStyleIdx="2" presStyleCnt="5">
        <dgm:presLayoutVars>
          <dgm:bulletEnabled val="1"/>
        </dgm:presLayoutVars>
      </dgm:prSet>
      <dgm:spPr/>
      <dgm:t>
        <a:bodyPr/>
        <a:lstStyle/>
        <a:p>
          <a:endParaRPr lang="en-US"/>
        </a:p>
      </dgm:t>
    </dgm:pt>
    <dgm:pt modelId="{433C1A66-A7A6-4BC9-8380-DE606F802941}" type="pres">
      <dgm:prSet presAssocID="{8A25E28E-7EC9-4B3A-8219-0AA17DB93A76}" presName="comp4" presStyleCnt="0"/>
      <dgm:spPr/>
    </dgm:pt>
    <dgm:pt modelId="{0CB58B17-2BE6-41D3-B383-6BA57BB6282C}" type="pres">
      <dgm:prSet presAssocID="{8A25E28E-7EC9-4B3A-8219-0AA17DB93A76}" presName="circle4" presStyleLbl="node1" presStyleIdx="3" presStyleCnt="5"/>
      <dgm:spPr/>
      <dgm:t>
        <a:bodyPr/>
        <a:lstStyle/>
        <a:p>
          <a:endParaRPr lang="en-US"/>
        </a:p>
      </dgm:t>
    </dgm:pt>
    <dgm:pt modelId="{23D88F18-AD2A-4A43-AB21-8A6D2D7B6D79}" type="pres">
      <dgm:prSet presAssocID="{8A25E28E-7EC9-4B3A-8219-0AA17DB93A76}" presName="c4text" presStyleLbl="node1" presStyleIdx="3" presStyleCnt="5">
        <dgm:presLayoutVars>
          <dgm:bulletEnabled val="1"/>
        </dgm:presLayoutVars>
      </dgm:prSet>
      <dgm:spPr/>
      <dgm:t>
        <a:bodyPr/>
        <a:lstStyle/>
        <a:p>
          <a:endParaRPr lang="en-US"/>
        </a:p>
      </dgm:t>
    </dgm:pt>
    <dgm:pt modelId="{8326892D-3F61-4AB8-9465-8E830FEB8180}" type="pres">
      <dgm:prSet presAssocID="{8A25E28E-7EC9-4B3A-8219-0AA17DB93A76}" presName="comp5" presStyleCnt="0"/>
      <dgm:spPr/>
    </dgm:pt>
    <dgm:pt modelId="{FEAED20C-C82E-4A0E-95B7-3FE961703A0F}" type="pres">
      <dgm:prSet presAssocID="{8A25E28E-7EC9-4B3A-8219-0AA17DB93A76}" presName="circle5" presStyleLbl="node1" presStyleIdx="4" presStyleCnt="5" custScaleX="91504" custScaleY="94082" custLinFactNeighborY="16385"/>
      <dgm:spPr/>
      <dgm:t>
        <a:bodyPr/>
        <a:lstStyle/>
        <a:p>
          <a:endParaRPr lang="en-US"/>
        </a:p>
      </dgm:t>
    </dgm:pt>
    <dgm:pt modelId="{FBF45BEE-1AFA-4327-B7DC-FDD152C23D3C}" type="pres">
      <dgm:prSet presAssocID="{8A25E28E-7EC9-4B3A-8219-0AA17DB93A76}" presName="c5text" presStyleLbl="node1" presStyleIdx="4" presStyleCnt="5">
        <dgm:presLayoutVars>
          <dgm:bulletEnabled val="1"/>
        </dgm:presLayoutVars>
      </dgm:prSet>
      <dgm:spPr/>
      <dgm:t>
        <a:bodyPr/>
        <a:lstStyle/>
        <a:p>
          <a:endParaRPr lang="en-US"/>
        </a:p>
      </dgm:t>
    </dgm:pt>
  </dgm:ptLst>
  <dgm:cxnLst>
    <dgm:cxn modelId="{F9D4A15A-8B3C-4D73-8E1C-E1292E688F08}" type="presOf" srcId="{BF1E1FF5-7A79-4A1E-93E8-B027758353EC}" destId="{C130EB78-7A7B-4059-B727-DDFC14A35939}" srcOrd="1" destOrd="0" presId="urn:microsoft.com/office/officeart/2005/8/layout/venn2"/>
    <dgm:cxn modelId="{086F32C5-9E80-4DFE-8327-9E50EA0FF048}" type="presOf" srcId="{A57FA769-5CAE-44BA-A023-D7AE8E71730F}" destId="{23D88F18-AD2A-4A43-AB21-8A6D2D7B6D79}" srcOrd="1" destOrd="0" presId="urn:microsoft.com/office/officeart/2005/8/layout/venn2"/>
    <dgm:cxn modelId="{98A1C6F1-2ACB-4D7B-A8C6-2525DD0E3AD0}" srcId="{8A25E28E-7EC9-4B3A-8219-0AA17DB93A76}" destId="{85ADFAAE-0430-4BBC-BB70-1D87134BD607}" srcOrd="2" destOrd="0" parTransId="{6A6D6E2B-F524-4F01-B78D-49C94A7EEF06}" sibTransId="{76997817-A930-4392-A0E7-3D92CF36102E}"/>
    <dgm:cxn modelId="{7CDA47B5-1543-4FAA-91D4-D8D597B39492}" srcId="{8A25E28E-7EC9-4B3A-8219-0AA17DB93A76}" destId="{BF1E1FF5-7A79-4A1E-93E8-B027758353EC}" srcOrd="1" destOrd="0" parTransId="{F18AF0FF-B926-4924-9AD9-68F25F4E760D}" sibTransId="{F2119434-78E9-429B-9D3F-A9EBE1BF9DA9}"/>
    <dgm:cxn modelId="{BEA8C50B-880B-4248-A6D4-42DB43271F15}" type="presOf" srcId="{BF1E1FF5-7A79-4A1E-93E8-B027758353EC}" destId="{2651D043-376D-4E76-819D-536E1238A79C}" srcOrd="0" destOrd="0" presId="urn:microsoft.com/office/officeart/2005/8/layout/venn2"/>
    <dgm:cxn modelId="{2CF9051D-61B9-4C59-A16B-BE9654EFDB46}" type="presOf" srcId="{A57FA769-5CAE-44BA-A023-D7AE8E71730F}" destId="{0CB58B17-2BE6-41D3-B383-6BA57BB6282C}" srcOrd="0" destOrd="0" presId="urn:microsoft.com/office/officeart/2005/8/layout/venn2"/>
    <dgm:cxn modelId="{34FFD25D-F460-4BE3-ADCC-CEE7FBCB9C7B}" srcId="{8A25E28E-7EC9-4B3A-8219-0AA17DB93A76}" destId="{BE14DDF3-C145-41C5-B2B0-4B0D7B9E1B60}" srcOrd="0" destOrd="0" parTransId="{DD507CF2-4B1D-483A-BF6E-29D7FADD267B}" sibTransId="{C5047360-AC64-4CC4-AFC8-29F2884EA4C1}"/>
    <dgm:cxn modelId="{39329362-D9EA-489F-84A2-37D9F7E7080E}" srcId="{8A25E28E-7EC9-4B3A-8219-0AA17DB93A76}" destId="{FC66B409-180C-4549-81BE-C894471833A2}" srcOrd="4" destOrd="0" parTransId="{A05B0C40-D511-4D59-B752-E87B1EF9D661}" sibTransId="{3D383CE4-C5A4-453A-A521-67AAE1834BF4}"/>
    <dgm:cxn modelId="{5C60FA0F-DDF1-496E-879C-DFAB4413DF06}" type="presOf" srcId="{FC66B409-180C-4549-81BE-C894471833A2}" destId="{FEAED20C-C82E-4A0E-95B7-3FE961703A0F}" srcOrd="0" destOrd="0" presId="urn:microsoft.com/office/officeart/2005/8/layout/venn2"/>
    <dgm:cxn modelId="{C309C0D6-39A2-41FD-8B7B-95D17E4317C8}" srcId="{8A25E28E-7EC9-4B3A-8219-0AA17DB93A76}" destId="{A57FA769-5CAE-44BA-A023-D7AE8E71730F}" srcOrd="3" destOrd="0" parTransId="{CA2D8009-F473-43FB-825B-5DEB9A1265BD}" sibTransId="{576FF28B-A8CA-4726-98C2-53750CE6A227}"/>
    <dgm:cxn modelId="{9F04CDE8-E84B-414F-9B1C-D432AE1055D4}" type="presOf" srcId="{BE14DDF3-C145-41C5-B2B0-4B0D7B9E1B60}" destId="{F39B4203-7566-4089-829F-698A4242BFC3}" srcOrd="1" destOrd="0" presId="urn:microsoft.com/office/officeart/2005/8/layout/venn2"/>
    <dgm:cxn modelId="{C9947198-7944-4F3C-9C0C-6CB675675713}" type="presOf" srcId="{BE14DDF3-C145-41C5-B2B0-4B0D7B9E1B60}" destId="{682BAAC9-11B4-4F96-BF55-2814683DD283}" srcOrd="0" destOrd="0" presId="urn:microsoft.com/office/officeart/2005/8/layout/venn2"/>
    <dgm:cxn modelId="{E20F8FAB-B343-47F9-810A-8F8DB5D0738D}" type="presOf" srcId="{85ADFAAE-0430-4BBC-BB70-1D87134BD607}" destId="{E02E96E0-C9C0-4D00-845D-4832823EDED4}" srcOrd="0" destOrd="0" presId="urn:microsoft.com/office/officeart/2005/8/layout/venn2"/>
    <dgm:cxn modelId="{DD59508F-2D19-4F56-A447-91B70DCA6264}" type="presOf" srcId="{8A25E28E-7EC9-4B3A-8219-0AA17DB93A76}" destId="{8052E49C-14FE-42F2-B303-229B2D07A242}" srcOrd="0" destOrd="0" presId="urn:microsoft.com/office/officeart/2005/8/layout/venn2"/>
    <dgm:cxn modelId="{DA63C40F-5A09-42CB-B9B1-4360F49B3B9D}" type="presOf" srcId="{85ADFAAE-0430-4BBC-BB70-1D87134BD607}" destId="{17765F76-6E77-4CA4-987A-E85EC41C5474}" srcOrd="1" destOrd="0" presId="urn:microsoft.com/office/officeart/2005/8/layout/venn2"/>
    <dgm:cxn modelId="{33EC68E4-2856-407B-AA1A-C7947A0F4B4A}" type="presOf" srcId="{FC66B409-180C-4549-81BE-C894471833A2}" destId="{FBF45BEE-1AFA-4327-B7DC-FDD152C23D3C}" srcOrd="1" destOrd="0" presId="urn:microsoft.com/office/officeart/2005/8/layout/venn2"/>
    <dgm:cxn modelId="{BE3BC9F8-14F3-4E35-A4AD-9C8E4FE7FD1B}" type="presParOf" srcId="{8052E49C-14FE-42F2-B303-229B2D07A242}" destId="{A0784BAF-C009-45BD-B9A9-C2D724B3A29A}" srcOrd="0" destOrd="0" presId="urn:microsoft.com/office/officeart/2005/8/layout/venn2"/>
    <dgm:cxn modelId="{8EE3F2CD-43D1-4FF8-B27C-822FA0F44D40}" type="presParOf" srcId="{A0784BAF-C009-45BD-B9A9-C2D724B3A29A}" destId="{682BAAC9-11B4-4F96-BF55-2814683DD283}" srcOrd="0" destOrd="0" presId="urn:microsoft.com/office/officeart/2005/8/layout/venn2"/>
    <dgm:cxn modelId="{B65DA03B-9019-4AD5-99F1-1164585A6F70}" type="presParOf" srcId="{A0784BAF-C009-45BD-B9A9-C2D724B3A29A}" destId="{F39B4203-7566-4089-829F-698A4242BFC3}" srcOrd="1" destOrd="0" presId="urn:microsoft.com/office/officeart/2005/8/layout/venn2"/>
    <dgm:cxn modelId="{BEBC30B5-2481-49D5-96CE-45F76AAD82E1}" type="presParOf" srcId="{8052E49C-14FE-42F2-B303-229B2D07A242}" destId="{1579AFBB-940D-45B0-BFCC-C064926B958A}" srcOrd="1" destOrd="0" presId="urn:microsoft.com/office/officeart/2005/8/layout/venn2"/>
    <dgm:cxn modelId="{8A6957B6-7F8B-4C3B-A5A9-B0208B23BC54}" type="presParOf" srcId="{1579AFBB-940D-45B0-BFCC-C064926B958A}" destId="{2651D043-376D-4E76-819D-536E1238A79C}" srcOrd="0" destOrd="0" presId="urn:microsoft.com/office/officeart/2005/8/layout/venn2"/>
    <dgm:cxn modelId="{8E0AF3A2-98C8-441A-956D-E54202B47C9A}" type="presParOf" srcId="{1579AFBB-940D-45B0-BFCC-C064926B958A}" destId="{C130EB78-7A7B-4059-B727-DDFC14A35939}" srcOrd="1" destOrd="0" presId="urn:microsoft.com/office/officeart/2005/8/layout/venn2"/>
    <dgm:cxn modelId="{A849CCE4-5CAC-4936-A52E-E37971CA1EBD}" type="presParOf" srcId="{8052E49C-14FE-42F2-B303-229B2D07A242}" destId="{11F8AA3D-6184-4EA5-8AD8-903648B3623F}" srcOrd="2" destOrd="0" presId="urn:microsoft.com/office/officeart/2005/8/layout/venn2"/>
    <dgm:cxn modelId="{813A3493-7322-4643-B5EF-924280D7C9B7}" type="presParOf" srcId="{11F8AA3D-6184-4EA5-8AD8-903648B3623F}" destId="{E02E96E0-C9C0-4D00-845D-4832823EDED4}" srcOrd="0" destOrd="0" presId="urn:microsoft.com/office/officeart/2005/8/layout/venn2"/>
    <dgm:cxn modelId="{9D6D1D88-8D97-4845-AA8C-A06708BFE822}" type="presParOf" srcId="{11F8AA3D-6184-4EA5-8AD8-903648B3623F}" destId="{17765F76-6E77-4CA4-987A-E85EC41C5474}" srcOrd="1" destOrd="0" presId="urn:microsoft.com/office/officeart/2005/8/layout/venn2"/>
    <dgm:cxn modelId="{59394E7D-4392-4D6A-834C-DEE96017C7E4}" type="presParOf" srcId="{8052E49C-14FE-42F2-B303-229B2D07A242}" destId="{433C1A66-A7A6-4BC9-8380-DE606F802941}" srcOrd="3" destOrd="0" presId="urn:microsoft.com/office/officeart/2005/8/layout/venn2"/>
    <dgm:cxn modelId="{8AFCD615-54EE-40B4-9769-75BCBA2E7D1F}" type="presParOf" srcId="{433C1A66-A7A6-4BC9-8380-DE606F802941}" destId="{0CB58B17-2BE6-41D3-B383-6BA57BB6282C}" srcOrd="0" destOrd="0" presId="urn:microsoft.com/office/officeart/2005/8/layout/venn2"/>
    <dgm:cxn modelId="{B62F5E48-1839-4D4D-9A23-90902F753F1C}" type="presParOf" srcId="{433C1A66-A7A6-4BC9-8380-DE606F802941}" destId="{23D88F18-AD2A-4A43-AB21-8A6D2D7B6D79}" srcOrd="1" destOrd="0" presId="urn:microsoft.com/office/officeart/2005/8/layout/venn2"/>
    <dgm:cxn modelId="{1C16F9ED-8CC2-4E6B-9801-84AAFA327297}" type="presParOf" srcId="{8052E49C-14FE-42F2-B303-229B2D07A242}" destId="{8326892D-3F61-4AB8-9465-8E830FEB8180}" srcOrd="4" destOrd="0" presId="urn:microsoft.com/office/officeart/2005/8/layout/venn2"/>
    <dgm:cxn modelId="{FD095760-EB8A-4A10-B1D9-A447516571AE}" type="presParOf" srcId="{8326892D-3F61-4AB8-9465-8E830FEB8180}" destId="{FEAED20C-C82E-4A0E-95B7-3FE961703A0F}" srcOrd="0" destOrd="0" presId="urn:microsoft.com/office/officeart/2005/8/layout/venn2"/>
    <dgm:cxn modelId="{EAE5B812-E3BE-4293-A0D1-555A1B2C0F41}" type="presParOf" srcId="{8326892D-3F61-4AB8-9465-8E830FEB8180}" destId="{FBF45BEE-1AFA-4327-B7DC-FDD152C23D3C}" srcOrd="1" destOrd="0" presId="urn:microsoft.com/office/officeart/2005/8/layout/venn2"/>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25E28E-7EC9-4B3A-8219-0AA17DB93A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E14DDF3-C145-41C5-B2B0-4B0D7B9E1B60}">
      <dgm:prSet phldrT="[Text]" custT="1"/>
      <dgm:spPr>
        <a:solidFill>
          <a:schemeClr val="accent2"/>
        </a:solidFill>
      </dgm:spPr>
      <dgm:t>
        <a:bodyPr/>
        <a:lstStyle/>
        <a:p>
          <a:r>
            <a:rPr lang="en-US" sz="1800" b="1" dirty="0" smtClean="0"/>
            <a:t>User Devices</a:t>
          </a:r>
          <a:endParaRPr lang="en-US" sz="1800" b="1" dirty="0"/>
        </a:p>
      </dgm:t>
    </dgm:pt>
    <dgm:pt modelId="{DD507CF2-4B1D-483A-BF6E-29D7FADD267B}" type="parTrans" cxnId="{34FFD25D-F460-4BE3-ADCC-CEE7FBCB9C7B}">
      <dgm:prSet/>
      <dgm:spPr/>
      <dgm:t>
        <a:bodyPr/>
        <a:lstStyle/>
        <a:p>
          <a:endParaRPr lang="en-US" sz="1800" b="1"/>
        </a:p>
      </dgm:t>
    </dgm:pt>
    <dgm:pt modelId="{C5047360-AC64-4CC4-AFC8-29F2884EA4C1}" type="sibTrans" cxnId="{34FFD25D-F460-4BE3-ADCC-CEE7FBCB9C7B}">
      <dgm:prSet/>
      <dgm:spPr/>
      <dgm:t>
        <a:bodyPr/>
        <a:lstStyle/>
        <a:p>
          <a:endParaRPr lang="en-US" sz="1800" b="1"/>
        </a:p>
      </dgm:t>
    </dgm:pt>
    <dgm:pt modelId="{85ADFAAE-0430-4BBC-BB70-1D87134BD607}">
      <dgm:prSet phldrT="[Text]" custT="1"/>
      <dgm:spPr>
        <a:solidFill>
          <a:schemeClr val="bg2">
            <a:lumMod val="25000"/>
          </a:schemeClr>
        </a:solidFill>
        <a:ln>
          <a:solidFill>
            <a:schemeClr val="accent3">
              <a:lumMod val="50000"/>
            </a:schemeClr>
          </a:solidFill>
        </a:ln>
      </dgm:spPr>
      <dgm:t>
        <a:bodyPr/>
        <a:lstStyle/>
        <a:p>
          <a:r>
            <a:rPr lang="en-US" sz="1800" b="1" dirty="0" smtClean="0"/>
            <a:t>Network</a:t>
          </a:r>
          <a:endParaRPr lang="en-US" sz="1800" b="1" dirty="0"/>
        </a:p>
      </dgm:t>
    </dgm:pt>
    <dgm:pt modelId="{6A6D6E2B-F524-4F01-B78D-49C94A7EEF06}" type="parTrans" cxnId="{98A1C6F1-2ACB-4D7B-A8C6-2525DD0E3AD0}">
      <dgm:prSet/>
      <dgm:spPr/>
      <dgm:t>
        <a:bodyPr/>
        <a:lstStyle/>
        <a:p>
          <a:endParaRPr lang="en-US" sz="1800" b="1"/>
        </a:p>
      </dgm:t>
    </dgm:pt>
    <dgm:pt modelId="{76997817-A930-4392-A0E7-3D92CF36102E}" type="sibTrans" cxnId="{98A1C6F1-2ACB-4D7B-A8C6-2525DD0E3AD0}">
      <dgm:prSet/>
      <dgm:spPr/>
      <dgm:t>
        <a:bodyPr/>
        <a:lstStyle/>
        <a:p>
          <a:endParaRPr lang="en-US" sz="1800" b="1"/>
        </a:p>
      </dgm:t>
    </dgm:pt>
    <dgm:pt modelId="{A57FA769-5CAE-44BA-A023-D7AE8E71730F}">
      <dgm:prSet phldrT="[Text]" custT="1"/>
      <dgm:spPr>
        <a:solidFill>
          <a:schemeClr val="accent4">
            <a:lumMod val="75000"/>
          </a:schemeClr>
        </a:solidFill>
        <a:ln>
          <a:solidFill>
            <a:srgbClr val="7030A0"/>
          </a:solidFill>
        </a:ln>
      </dgm:spPr>
      <dgm:t>
        <a:bodyPr/>
        <a:lstStyle/>
        <a:p>
          <a:r>
            <a:rPr lang="en-US" sz="1800" b="1" dirty="0" smtClean="0"/>
            <a:t>Enterprise apps</a:t>
          </a:r>
          <a:endParaRPr lang="en-US" sz="1800" b="1" dirty="0"/>
        </a:p>
      </dgm:t>
    </dgm:pt>
    <dgm:pt modelId="{CA2D8009-F473-43FB-825B-5DEB9A1265BD}" type="parTrans" cxnId="{C309C0D6-39A2-41FD-8B7B-95D17E4317C8}">
      <dgm:prSet/>
      <dgm:spPr/>
      <dgm:t>
        <a:bodyPr/>
        <a:lstStyle/>
        <a:p>
          <a:endParaRPr lang="en-US" sz="1800" b="1"/>
        </a:p>
      </dgm:t>
    </dgm:pt>
    <dgm:pt modelId="{576FF28B-A8CA-4726-98C2-53750CE6A227}" type="sibTrans" cxnId="{C309C0D6-39A2-41FD-8B7B-95D17E4317C8}">
      <dgm:prSet/>
      <dgm:spPr/>
      <dgm:t>
        <a:bodyPr/>
        <a:lstStyle/>
        <a:p>
          <a:endParaRPr lang="en-US" sz="1800" b="1"/>
        </a:p>
      </dgm:t>
    </dgm:pt>
    <dgm:pt modelId="{FC66B409-180C-4549-81BE-C894471833A2}">
      <dgm:prSet phldrT="[Text]" custT="1"/>
      <dgm:spPr>
        <a:solidFill>
          <a:schemeClr val="accent3">
            <a:lumMod val="75000"/>
          </a:schemeClr>
        </a:solidFill>
        <a:ln>
          <a:solidFill>
            <a:schemeClr val="accent3">
              <a:lumMod val="75000"/>
            </a:schemeClr>
          </a:solidFill>
        </a:ln>
      </dgm:spPr>
      <dgm:t>
        <a:bodyPr/>
        <a:lstStyle/>
        <a:p>
          <a:r>
            <a:rPr lang="en-US" sz="2000" b="1" dirty="0" smtClean="0"/>
            <a:t>Data</a:t>
          </a:r>
          <a:endParaRPr lang="en-US" sz="2000" b="1" dirty="0"/>
        </a:p>
      </dgm:t>
    </dgm:pt>
    <dgm:pt modelId="{A05B0C40-D511-4D59-B752-E87B1EF9D661}" type="parTrans" cxnId="{39329362-D9EA-489F-84A2-37D9F7E7080E}">
      <dgm:prSet/>
      <dgm:spPr/>
      <dgm:t>
        <a:bodyPr/>
        <a:lstStyle/>
        <a:p>
          <a:endParaRPr lang="en-US" sz="1800" b="1"/>
        </a:p>
      </dgm:t>
    </dgm:pt>
    <dgm:pt modelId="{3D383CE4-C5A4-453A-A521-67AAE1834BF4}" type="sibTrans" cxnId="{39329362-D9EA-489F-84A2-37D9F7E7080E}">
      <dgm:prSet/>
      <dgm:spPr/>
      <dgm:t>
        <a:bodyPr/>
        <a:lstStyle/>
        <a:p>
          <a:endParaRPr lang="en-US" sz="1800" b="1"/>
        </a:p>
      </dgm:t>
    </dgm:pt>
    <dgm:pt modelId="{BF1E1FF5-7A79-4A1E-93E8-B027758353EC}">
      <dgm:prSet phldrT="[Text]" custT="1"/>
      <dgm:spPr>
        <a:solidFill>
          <a:schemeClr val="accent1">
            <a:lumMod val="75000"/>
          </a:schemeClr>
        </a:solidFill>
        <a:ln>
          <a:solidFill>
            <a:srgbClr val="0070C0"/>
          </a:solidFill>
        </a:ln>
      </dgm:spPr>
      <dgm:t>
        <a:bodyPr/>
        <a:lstStyle/>
        <a:p>
          <a:r>
            <a:rPr lang="en-US" sz="1800" b="1" dirty="0" smtClean="0"/>
            <a:t>User apps</a:t>
          </a:r>
          <a:endParaRPr lang="en-US" sz="1800" b="1" dirty="0"/>
        </a:p>
      </dgm:t>
    </dgm:pt>
    <dgm:pt modelId="{F18AF0FF-B926-4924-9AD9-68F25F4E760D}" type="parTrans" cxnId="{7CDA47B5-1543-4FAA-91D4-D8D597B39492}">
      <dgm:prSet/>
      <dgm:spPr/>
      <dgm:t>
        <a:bodyPr/>
        <a:lstStyle/>
        <a:p>
          <a:endParaRPr lang="en-US" sz="1800" b="1"/>
        </a:p>
      </dgm:t>
    </dgm:pt>
    <dgm:pt modelId="{F2119434-78E9-429B-9D3F-A9EBE1BF9DA9}" type="sibTrans" cxnId="{7CDA47B5-1543-4FAA-91D4-D8D597B39492}">
      <dgm:prSet/>
      <dgm:spPr/>
      <dgm:t>
        <a:bodyPr/>
        <a:lstStyle/>
        <a:p>
          <a:endParaRPr lang="en-US" sz="1800" b="1"/>
        </a:p>
      </dgm:t>
    </dgm:pt>
    <dgm:pt modelId="{8052E49C-14FE-42F2-B303-229B2D07A242}" type="pres">
      <dgm:prSet presAssocID="{8A25E28E-7EC9-4B3A-8219-0AA17DB93A76}" presName="Name0" presStyleCnt="0">
        <dgm:presLayoutVars>
          <dgm:chMax val="7"/>
          <dgm:resizeHandles val="exact"/>
        </dgm:presLayoutVars>
      </dgm:prSet>
      <dgm:spPr/>
      <dgm:t>
        <a:bodyPr/>
        <a:lstStyle/>
        <a:p>
          <a:endParaRPr lang="en-US"/>
        </a:p>
      </dgm:t>
    </dgm:pt>
    <dgm:pt modelId="{A0784BAF-C009-45BD-B9A9-C2D724B3A29A}" type="pres">
      <dgm:prSet presAssocID="{8A25E28E-7EC9-4B3A-8219-0AA17DB93A76}" presName="comp1" presStyleCnt="0"/>
      <dgm:spPr/>
    </dgm:pt>
    <dgm:pt modelId="{682BAAC9-11B4-4F96-BF55-2814683DD283}" type="pres">
      <dgm:prSet presAssocID="{8A25E28E-7EC9-4B3A-8219-0AA17DB93A76}" presName="circle1" presStyleLbl="node1" presStyleIdx="0" presStyleCnt="5"/>
      <dgm:spPr/>
      <dgm:t>
        <a:bodyPr/>
        <a:lstStyle/>
        <a:p>
          <a:endParaRPr lang="en-US"/>
        </a:p>
      </dgm:t>
    </dgm:pt>
    <dgm:pt modelId="{F39B4203-7566-4089-829F-698A4242BFC3}" type="pres">
      <dgm:prSet presAssocID="{8A25E28E-7EC9-4B3A-8219-0AA17DB93A76}" presName="c1text" presStyleLbl="node1" presStyleIdx="0" presStyleCnt="5">
        <dgm:presLayoutVars>
          <dgm:bulletEnabled val="1"/>
        </dgm:presLayoutVars>
      </dgm:prSet>
      <dgm:spPr/>
      <dgm:t>
        <a:bodyPr/>
        <a:lstStyle/>
        <a:p>
          <a:endParaRPr lang="en-US"/>
        </a:p>
      </dgm:t>
    </dgm:pt>
    <dgm:pt modelId="{1579AFBB-940D-45B0-BFCC-C064926B958A}" type="pres">
      <dgm:prSet presAssocID="{8A25E28E-7EC9-4B3A-8219-0AA17DB93A76}" presName="comp2" presStyleCnt="0"/>
      <dgm:spPr/>
    </dgm:pt>
    <dgm:pt modelId="{2651D043-376D-4E76-819D-536E1238A79C}" type="pres">
      <dgm:prSet presAssocID="{8A25E28E-7EC9-4B3A-8219-0AA17DB93A76}" presName="circle2" presStyleLbl="node1" presStyleIdx="1" presStyleCnt="5"/>
      <dgm:spPr/>
      <dgm:t>
        <a:bodyPr/>
        <a:lstStyle/>
        <a:p>
          <a:endParaRPr lang="en-US"/>
        </a:p>
      </dgm:t>
    </dgm:pt>
    <dgm:pt modelId="{C130EB78-7A7B-4059-B727-DDFC14A35939}" type="pres">
      <dgm:prSet presAssocID="{8A25E28E-7EC9-4B3A-8219-0AA17DB93A76}" presName="c2text" presStyleLbl="node1" presStyleIdx="1" presStyleCnt="5">
        <dgm:presLayoutVars>
          <dgm:bulletEnabled val="1"/>
        </dgm:presLayoutVars>
      </dgm:prSet>
      <dgm:spPr/>
      <dgm:t>
        <a:bodyPr/>
        <a:lstStyle/>
        <a:p>
          <a:endParaRPr lang="en-US"/>
        </a:p>
      </dgm:t>
    </dgm:pt>
    <dgm:pt modelId="{11F8AA3D-6184-4EA5-8AD8-903648B3623F}" type="pres">
      <dgm:prSet presAssocID="{8A25E28E-7EC9-4B3A-8219-0AA17DB93A76}" presName="comp3" presStyleCnt="0"/>
      <dgm:spPr/>
    </dgm:pt>
    <dgm:pt modelId="{E02E96E0-C9C0-4D00-845D-4832823EDED4}" type="pres">
      <dgm:prSet presAssocID="{8A25E28E-7EC9-4B3A-8219-0AA17DB93A76}" presName="circle3" presStyleLbl="node1" presStyleIdx="2" presStyleCnt="5"/>
      <dgm:spPr/>
      <dgm:t>
        <a:bodyPr/>
        <a:lstStyle/>
        <a:p>
          <a:endParaRPr lang="en-US"/>
        </a:p>
      </dgm:t>
    </dgm:pt>
    <dgm:pt modelId="{17765F76-6E77-4CA4-987A-E85EC41C5474}" type="pres">
      <dgm:prSet presAssocID="{8A25E28E-7EC9-4B3A-8219-0AA17DB93A76}" presName="c3text" presStyleLbl="node1" presStyleIdx="2" presStyleCnt="5">
        <dgm:presLayoutVars>
          <dgm:bulletEnabled val="1"/>
        </dgm:presLayoutVars>
      </dgm:prSet>
      <dgm:spPr/>
      <dgm:t>
        <a:bodyPr/>
        <a:lstStyle/>
        <a:p>
          <a:endParaRPr lang="en-US"/>
        </a:p>
      </dgm:t>
    </dgm:pt>
    <dgm:pt modelId="{433C1A66-A7A6-4BC9-8380-DE606F802941}" type="pres">
      <dgm:prSet presAssocID="{8A25E28E-7EC9-4B3A-8219-0AA17DB93A76}" presName="comp4" presStyleCnt="0"/>
      <dgm:spPr/>
    </dgm:pt>
    <dgm:pt modelId="{0CB58B17-2BE6-41D3-B383-6BA57BB6282C}" type="pres">
      <dgm:prSet presAssocID="{8A25E28E-7EC9-4B3A-8219-0AA17DB93A76}" presName="circle4" presStyleLbl="node1" presStyleIdx="3" presStyleCnt="5"/>
      <dgm:spPr/>
      <dgm:t>
        <a:bodyPr/>
        <a:lstStyle/>
        <a:p>
          <a:endParaRPr lang="en-US"/>
        </a:p>
      </dgm:t>
    </dgm:pt>
    <dgm:pt modelId="{23D88F18-AD2A-4A43-AB21-8A6D2D7B6D79}" type="pres">
      <dgm:prSet presAssocID="{8A25E28E-7EC9-4B3A-8219-0AA17DB93A76}" presName="c4text" presStyleLbl="node1" presStyleIdx="3" presStyleCnt="5">
        <dgm:presLayoutVars>
          <dgm:bulletEnabled val="1"/>
        </dgm:presLayoutVars>
      </dgm:prSet>
      <dgm:spPr/>
      <dgm:t>
        <a:bodyPr/>
        <a:lstStyle/>
        <a:p>
          <a:endParaRPr lang="en-US"/>
        </a:p>
      </dgm:t>
    </dgm:pt>
    <dgm:pt modelId="{8326892D-3F61-4AB8-9465-8E830FEB8180}" type="pres">
      <dgm:prSet presAssocID="{8A25E28E-7EC9-4B3A-8219-0AA17DB93A76}" presName="comp5" presStyleCnt="0"/>
      <dgm:spPr/>
    </dgm:pt>
    <dgm:pt modelId="{FEAED20C-C82E-4A0E-95B7-3FE961703A0F}" type="pres">
      <dgm:prSet presAssocID="{8A25E28E-7EC9-4B3A-8219-0AA17DB93A76}" presName="circle5" presStyleLbl="node1" presStyleIdx="4" presStyleCnt="5" custScaleX="91504" custScaleY="94082" custLinFactNeighborY="16385"/>
      <dgm:spPr/>
      <dgm:t>
        <a:bodyPr/>
        <a:lstStyle/>
        <a:p>
          <a:endParaRPr lang="en-US"/>
        </a:p>
      </dgm:t>
    </dgm:pt>
    <dgm:pt modelId="{FBF45BEE-1AFA-4327-B7DC-FDD152C23D3C}" type="pres">
      <dgm:prSet presAssocID="{8A25E28E-7EC9-4B3A-8219-0AA17DB93A76}" presName="c5text" presStyleLbl="node1" presStyleIdx="4" presStyleCnt="5">
        <dgm:presLayoutVars>
          <dgm:bulletEnabled val="1"/>
        </dgm:presLayoutVars>
      </dgm:prSet>
      <dgm:spPr/>
      <dgm:t>
        <a:bodyPr/>
        <a:lstStyle/>
        <a:p>
          <a:endParaRPr lang="en-US"/>
        </a:p>
      </dgm:t>
    </dgm:pt>
  </dgm:ptLst>
  <dgm:cxnLst>
    <dgm:cxn modelId="{C309C0D6-39A2-41FD-8B7B-95D17E4317C8}" srcId="{8A25E28E-7EC9-4B3A-8219-0AA17DB93A76}" destId="{A57FA769-5CAE-44BA-A023-D7AE8E71730F}" srcOrd="3" destOrd="0" parTransId="{CA2D8009-F473-43FB-825B-5DEB9A1265BD}" sibTransId="{576FF28B-A8CA-4726-98C2-53750CE6A227}"/>
    <dgm:cxn modelId="{248ADB56-D6B7-498D-A7BB-A4FFDB078359}" type="presOf" srcId="{BE14DDF3-C145-41C5-B2B0-4B0D7B9E1B60}" destId="{F39B4203-7566-4089-829F-698A4242BFC3}" srcOrd="1" destOrd="0" presId="urn:microsoft.com/office/officeart/2005/8/layout/venn2"/>
    <dgm:cxn modelId="{98A1C6F1-2ACB-4D7B-A8C6-2525DD0E3AD0}" srcId="{8A25E28E-7EC9-4B3A-8219-0AA17DB93A76}" destId="{85ADFAAE-0430-4BBC-BB70-1D87134BD607}" srcOrd="2" destOrd="0" parTransId="{6A6D6E2B-F524-4F01-B78D-49C94A7EEF06}" sibTransId="{76997817-A930-4392-A0E7-3D92CF36102E}"/>
    <dgm:cxn modelId="{39329362-D9EA-489F-84A2-37D9F7E7080E}" srcId="{8A25E28E-7EC9-4B3A-8219-0AA17DB93A76}" destId="{FC66B409-180C-4549-81BE-C894471833A2}" srcOrd="4" destOrd="0" parTransId="{A05B0C40-D511-4D59-B752-E87B1EF9D661}" sibTransId="{3D383CE4-C5A4-453A-A521-67AAE1834BF4}"/>
    <dgm:cxn modelId="{73CC1B31-4E05-4088-82FF-99C2FE4D1181}" type="presOf" srcId="{BF1E1FF5-7A79-4A1E-93E8-B027758353EC}" destId="{2651D043-376D-4E76-819D-536E1238A79C}" srcOrd="0" destOrd="0" presId="urn:microsoft.com/office/officeart/2005/8/layout/venn2"/>
    <dgm:cxn modelId="{D216A5E1-19EC-4F60-8CED-246357359FAC}" type="presOf" srcId="{FC66B409-180C-4549-81BE-C894471833A2}" destId="{FEAED20C-C82E-4A0E-95B7-3FE961703A0F}" srcOrd="0" destOrd="0" presId="urn:microsoft.com/office/officeart/2005/8/layout/venn2"/>
    <dgm:cxn modelId="{6A11F073-FEE4-4D32-9E79-AB0E80DE1E8F}" type="presOf" srcId="{BF1E1FF5-7A79-4A1E-93E8-B027758353EC}" destId="{C130EB78-7A7B-4059-B727-DDFC14A35939}" srcOrd="1" destOrd="0" presId="urn:microsoft.com/office/officeart/2005/8/layout/venn2"/>
    <dgm:cxn modelId="{AB39BD86-6BAA-4725-AAE4-5949FB1E7558}" type="presOf" srcId="{85ADFAAE-0430-4BBC-BB70-1D87134BD607}" destId="{E02E96E0-C9C0-4D00-845D-4832823EDED4}" srcOrd="0" destOrd="0" presId="urn:microsoft.com/office/officeart/2005/8/layout/venn2"/>
    <dgm:cxn modelId="{EF5155EF-B1D2-48B5-9A78-2820219BA780}" type="presOf" srcId="{BE14DDF3-C145-41C5-B2B0-4B0D7B9E1B60}" destId="{682BAAC9-11B4-4F96-BF55-2814683DD283}" srcOrd="0" destOrd="0" presId="urn:microsoft.com/office/officeart/2005/8/layout/venn2"/>
    <dgm:cxn modelId="{FEDA4318-8FB8-4745-BC2E-2503E891DB06}" type="presOf" srcId="{FC66B409-180C-4549-81BE-C894471833A2}" destId="{FBF45BEE-1AFA-4327-B7DC-FDD152C23D3C}" srcOrd="1" destOrd="0" presId="urn:microsoft.com/office/officeart/2005/8/layout/venn2"/>
    <dgm:cxn modelId="{34FFD25D-F460-4BE3-ADCC-CEE7FBCB9C7B}" srcId="{8A25E28E-7EC9-4B3A-8219-0AA17DB93A76}" destId="{BE14DDF3-C145-41C5-B2B0-4B0D7B9E1B60}" srcOrd="0" destOrd="0" parTransId="{DD507CF2-4B1D-483A-BF6E-29D7FADD267B}" sibTransId="{C5047360-AC64-4CC4-AFC8-29F2884EA4C1}"/>
    <dgm:cxn modelId="{D6B86614-3A84-420C-94E2-78934C449CCB}" type="presOf" srcId="{A57FA769-5CAE-44BA-A023-D7AE8E71730F}" destId="{23D88F18-AD2A-4A43-AB21-8A6D2D7B6D79}" srcOrd="1" destOrd="0" presId="urn:microsoft.com/office/officeart/2005/8/layout/venn2"/>
    <dgm:cxn modelId="{1602460E-5FAE-4C8B-9AEC-0FF4AD360821}" type="presOf" srcId="{8A25E28E-7EC9-4B3A-8219-0AA17DB93A76}" destId="{8052E49C-14FE-42F2-B303-229B2D07A242}" srcOrd="0" destOrd="0" presId="urn:microsoft.com/office/officeart/2005/8/layout/venn2"/>
    <dgm:cxn modelId="{82CB81C1-9448-44BB-9FDD-8CA85A7E8189}" type="presOf" srcId="{A57FA769-5CAE-44BA-A023-D7AE8E71730F}" destId="{0CB58B17-2BE6-41D3-B383-6BA57BB6282C}" srcOrd="0" destOrd="0" presId="urn:microsoft.com/office/officeart/2005/8/layout/venn2"/>
    <dgm:cxn modelId="{5934D27A-AABF-41BF-A377-24D1C972A53A}" type="presOf" srcId="{85ADFAAE-0430-4BBC-BB70-1D87134BD607}" destId="{17765F76-6E77-4CA4-987A-E85EC41C5474}" srcOrd="1" destOrd="0" presId="urn:microsoft.com/office/officeart/2005/8/layout/venn2"/>
    <dgm:cxn modelId="{7CDA47B5-1543-4FAA-91D4-D8D597B39492}" srcId="{8A25E28E-7EC9-4B3A-8219-0AA17DB93A76}" destId="{BF1E1FF5-7A79-4A1E-93E8-B027758353EC}" srcOrd="1" destOrd="0" parTransId="{F18AF0FF-B926-4924-9AD9-68F25F4E760D}" sibTransId="{F2119434-78E9-429B-9D3F-A9EBE1BF9DA9}"/>
    <dgm:cxn modelId="{F02F0337-EBDF-43F7-981C-CD69258821D4}" type="presParOf" srcId="{8052E49C-14FE-42F2-B303-229B2D07A242}" destId="{A0784BAF-C009-45BD-B9A9-C2D724B3A29A}" srcOrd="0" destOrd="0" presId="urn:microsoft.com/office/officeart/2005/8/layout/venn2"/>
    <dgm:cxn modelId="{44B814C5-81E1-400F-B74F-DE3A5528D692}" type="presParOf" srcId="{A0784BAF-C009-45BD-B9A9-C2D724B3A29A}" destId="{682BAAC9-11B4-4F96-BF55-2814683DD283}" srcOrd="0" destOrd="0" presId="urn:microsoft.com/office/officeart/2005/8/layout/venn2"/>
    <dgm:cxn modelId="{C2F21178-B017-4B0D-AFE9-B3919768E2FF}" type="presParOf" srcId="{A0784BAF-C009-45BD-B9A9-C2D724B3A29A}" destId="{F39B4203-7566-4089-829F-698A4242BFC3}" srcOrd="1" destOrd="0" presId="urn:microsoft.com/office/officeart/2005/8/layout/venn2"/>
    <dgm:cxn modelId="{0C5AFD92-EFC2-4BE0-82B4-5A85072ED978}" type="presParOf" srcId="{8052E49C-14FE-42F2-B303-229B2D07A242}" destId="{1579AFBB-940D-45B0-BFCC-C064926B958A}" srcOrd="1" destOrd="0" presId="urn:microsoft.com/office/officeart/2005/8/layout/venn2"/>
    <dgm:cxn modelId="{343CD34B-B067-4E1A-9138-F5CAD5473BAC}" type="presParOf" srcId="{1579AFBB-940D-45B0-BFCC-C064926B958A}" destId="{2651D043-376D-4E76-819D-536E1238A79C}" srcOrd="0" destOrd="0" presId="urn:microsoft.com/office/officeart/2005/8/layout/venn2"/>
    <dgm:cxn modelId="{FF841BCB-BFE9-4298-BBF5-D981A7BDC6D9}" type="presParOf" srcId="{1579AFBB-940D-45B0-BFCC-C064926B958A}" destId="{C130EB78-7A7B-4059-B727-DDFC14A35939}" srcOrd="1" destOrd="0" presId="urn:microsoft.com/office/officeart/2005/8/layout/venn2"/>
    <dgm:cxn modelId="{E9C96D29-06CC-46BA-9D71-34121548D0CB}" type="presParOf" srcId="{8052E49C-14FE-42F2-B303-229B2D07A242}" destId="{11F8AA3D-6184-4EA5-8AD8-903648B3623F}" srcOrd="2" destOrd="0" presId="urn:microsoft.com/office/officeart/2005/8/layout/venn2"/>
    <dgm:cxn modelId="{BFF77586-315C-41BC-8E03-0C73512ED46B}" type="presParOf" srcId="{11F8AA3D-6184-4EA5-8AD8-903648B3623F}" destId="{E02E96E0-C9C0-4D00-845D-4832823EDED4}" srcOrd="0" destOrd="0" presId="urn:microsoft.com/office/officeart/2005/8/layout/venn2"/>
    <dgm:cxn modelId="{B33F867C-940B-41E0-B3E6-16236E6AC998}" type="presParOf" srcId="{11F8AA3D-6184-4EA5-8AD8-903648B3623F}" destId="{17765F76-6E77-4CA4-987A-E85EC41C5474}" srcOrd="1" destOrd="0" presId="urn:microsoft.com/office/officeart/2005/8/layout/venn2"/>
    <dgm:cxn modelId="{F1465B73-2EA4-4902-8197-20E74BE8ADD1}" type="presParOf" srcId="{8052E49C-14FE-42F2-B303-229B2D07A242}" destId="{433C1A66-A7A6-4BC9-8380-DE606F802941}" srcOrd="3" destOrd="0" presId="urn:microsoft.com/office/officeart/2005/8/layout/venn2"/>
    <dgm:cxn modelId="{EA40D425-53E1-42F4-81FC-388EF4B346FD}" type="presParOf" srcId="{433C1A66-A7A6-4BC9-8380-DE606F802941}" destId="{0CB58B17-2BE6-41D3-B383-6BA57BB6282C}" srcOrd="0" destOrd="0" presId="urn:microsoft.com/office/officeart/2005/8/layout/venn2"/>
    <dgm:cxn modelId="{1F3DD2D9-7F7F-4EDB-A921-B6610ACF9045}" type="presParOf" srcId="{433C1A66-A7A6-4BC9-8380-DE606F802941}" destId="{23D88F18-AD2A-4A43-AB21-8A6D2D7B6D79}" srcOrd="1" destOrd="0" presId="urn:microsoft.com/office/officeart/2005/8/layout/venn2"/>
    <dgm:cxn modelId="{8E7FF083-441D-4B44-8380-785953C56B97}" type="presParOf" srcId="{8052E49C-14FE-42F2-B303-229B2D07A242}" destId="{8326892D-3F61-4AB8-9465-8E830FEB8180}" srcOrd="4" destOrd="0" presId="urn:microsoft.com/office/officeart/2005/8/layout/venn2"/>
    <dgm:cxn modelId="{481778EF-12FD-4CA1-9F95-27589208A8F0}" type="presParOf" srcId="{8326892D-3F61-4AB8-9465-8E830FEB8180}" destId="{FEAED20C-C82E-4A0E-95B7-3FE961703A0F}" srcOrd="0" destOrd="0" presId="urn:microsoft.com/office/officeart/2005/8/layout/venn2"/>
    <dgm:cxn modelId="{DC251087-2480-4E4F-8FF3-AB8FA69D658E}" type="presParOf" srcId="{8326892D-3F61-4AB8-9465-8E830FEB8180}" destId="{FBF45BEE-1AFA-4327-B7DC-FDD152C23D3C}" srcOrd="1" destOrd="0" presId="urn:microsoft.com/office/officeart/2005/8/layout/venn2"/>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4ECDBE-B4F1-41F2-AD2E-6274C995BD19}"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1017A45C-03A9-4FDB-8AF2-8AD1E25F5D65}">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3200" b="1" dirty="0" smtClean="0">
              <a:solidFill>
                <a:schemeClr val="tx1"/>
              </a:solidFill>
            </a:rPr>
            <a:t>Ready</a:t>
          </a:r>
          <a:endParaRPr lang="en-US" sz="3200" dirty="0">
            <a:solidFill>
              <a:schemeClr val="tx1"/>
            </a:solidFill>
          </a:endParaRPr>
        </a:p>
      </dgm:t>
    </dgm:pt>
    <dgm:pt modelId="{740AE6BB-CB69-41D5-95CC-2D700450F1F2}" type="parTrans" cxnId="{949096E5-4FAB-4BD2-8B46-EE8003FB4586}">
      <dgm:prSet/>
      <dgm:spPr/>
      <dgm:t>
        <a:bodyPr/>
        <a:lstStyle/>
        <a:p>
          <a:endParaRPr lang="en-US" sz="2400">
            <a:solidFill>
              <a:schemeClr val="tx1"/>
            </a:solidFill>
          </a:endParaRPr>
        </a:p>
      </dgm:t>
    </dgm:pt>
    <dgm:pt modelId="{9A7D596A-145B-4395-B375-8B42515C4534}" type="sibTrans" cxnId="{949096E5-4FAB-4BD2-8B46-EE8003FB4586}">
      <dgm:prSet/>
      <dgm:spPr/>
      <dgm:t>
        <a:bodyPr/>
        <a:lstStyle/>
        <a:p>
          <a:endParaRPr lang="en-US" sz="2400">
            <a:solidFill>
              <a:schemeClr val="tx1"/>
            </a:solidFill>
          </a:endParaRPr>
        </a:p>
      </dgm:t>
    </dgm:pt>
    <dgm:pt modelId="{C087E5C8-BF4A-43A0-B262-96ACC8847C72}">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3600" b="1" dirty="0" smtClean="0">
              <a:solidFill>
                <a:schemeClr val="tx1"/>
              </a:solidFill>
            </a:rPr>
            <a:t>Fire</a:t>
          </a:r>
          <a:endParaRPr lang="en-US" sz="3600" b="1" dirty="0">
            <a:solidFill>
              <a:schemeClr val="tx1"/>
            </a:solidFill>
          </a:endParaRPr>
        </a:p>
      </dgm:t>
    </dgm:pt>
    <dgm:pt modelId="{1DCA8D3C-35B4-4761-A402-4C897C7D45F8}" type="parTrans" cxnId="{6079BECB-283D-4552-81F1-A4AF77FEAA34}">
      <dgm:prSet/>
      <dgm:spPr/>
      <dgm:t>
        <a:bodyPr/>
        <a:lstStyle/>
        <a:p>
          <a:endParaRPr lang="en-US" sz="2400">
            <a:solidFill>
              <a:schemeClr val="tx1"/>
            </a:solidFill>
          </a:endParaRPr>
        </a:p>
      </dgm:t>
    </dgm:pt>
    <dgm:pt modelId="{C281694B-35BC-4DB7-B398-38079808E8FC}" type="sibTrans" cxnId="{6079BECB-283D-4552-81F1-A4AF77FEAA34}">
      <dgm:prSet/>
      <dgm:spPr/>
      <dgm:t>
        <a:bodyPr/>
        <a:lstStyle/>
        <a:p>
          <a:endParaRPr lang="en-US" sz="2400">
            <a:solidFill>
              <a:schemeClr val="tx1"/>
            </a:solidFill>
          </a:endParaRPr>
        </a:p>
      </dgm:t>
    </dgm:pt>
    <dgm:pt modelId="{26303FC7-35B5-495B-9BC4-48121C46DFE0}">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en-US" sz="3200" b="1" dirty="0" smtClean="0">
              <a:solidFill>
                <a:schemeClr val="tx1"/>
              </a:solidFill>
            </a:rPr>
            <a:t>Aim</a:t>
          </a:r>
          <a:endParaRPr lang="en-US" sz="3200" b="1" dirty="0">
            <a:solidFill>
              <a:schemeClr val="tx1"/>
            </a:solidFill>
          </a:endParaRPr>
        </a:p>
      </dgm:t>
    </dgm:pt>
    <dgm:pt modelId="{B6561481-27F7-4DC4-AC36-4D1F93A30EC4}" type="parTrans" cxnId="{3D944D08-3BCE-45D5-A473-E4255608F8E2}">
      <dgm:prSet/>
      <dgm:spPr/>
      <dgm:t>
        <a:bodyPr/>
        <a:lstStyle/>
        <a:p>
          <a:endParaRPr lang="en-US" sz="2400">
            <a:solidFill>
              <a:schemeClr val="tx1"/>
            </a:solidFill>
          </a:endParaRPr>
        </a:p>
      </dgm:t>
    </dgm:pt>
    <dgm:pt modelId="{CCAB042D-4562-409B-B8BA-488E583CB411}" type="sibTrans" cxnId="{3D944D08-3BCE-45D5-A473-E4255608F8E2}">
      <dgm:prSet/>
      <dgm:spPr/>
      <dgm:t>
        <a:bodyPr/>
        <a:lstStyle/>
        <a:p>
          <a:endParaRPr lang="en-US" sz="2400">
            <a:solidFill>
              <a:schemeClr val="tx1"/>
            </a:solidFill>
          </a:endParaRPr>
        </a:p>
      </dgm:t>
    </dgm:pt>
    <dgm:pt modelId="{C6E00432-790B-4400-96BA-C70D5F6DD49C}" type="pres">
      <dgm:prSet presAssocID="{8E4ECDBE-B4F1-41F2-AD2E-6274C995BD19}" presName="Name0" presStyleCnt="0">
        <dgm:presLayoutVars>
          <dgm:dir/>
          <dgm:animLvl val="lvl"/>
          <dgm:resizeHandles val="exact"/>
        </dgm:presLayoutVars>
      </dgm:prSet>
      <dgm:spPr/>
      <dgm:t>
        <a:bodyPr/>
        <a:lstStyle/>
        <a:p>
          <a:endParaRPr lang="en-US"/>
        </a:p>
      </dgm:t>
    </dgm:pt>
    <dgm:pt modelId="{F20418CB-6E3A-4D78-A3E3-73F8636E5EF2}" type="pres">
      <dgm:prSet presAssocID="{1017A45C-03A9-4FDB-8AF2-8AD1E25F5D65}" presName="parTxOnly" presStyleLbl="node1" presStyleIdx="0" presStyleCnt="3">
        <dgm:presLayoutVars>
          <dgm:chMax val="0"/>
          <dgm:chPref val="0"/>
          <dgm:bulletEnabled val="1"/>
        </dgm:presLayoutVars>
      </dgm:prSet>
      <dgm:spPr/>
      <dgm:t>
        <a:bodyPr/>
        <a:lstStyle/>
        <a:p>
          <a:endParaRPr lang="en-US"/>
        </a:p>
      </dgm:t>
    </dgm:pt>
    <dgm:pt modelId="{685CA218-2CA7-4C51-8EAE-788C7356CAEC}" type="pres">
      <dgm:prSet presAssocID="{9A7D596A-145B-4395-B375-8B42515C4534}" presName="parTxOnlySpace" presStyleCnt="0"/>
      <dgm:spPr/>
    </dgm:pt>
    <dgm:pt modelId="{2D3D7AA7-964A-4DCC-8AD7-E03558498E42}" type="pres">
      <dgm:prSet presAssocID="{C087E5C8-BF4A-43A0-B262-96ACC8847C72}" presName="parTxOnly" presStyleLbl="node1" presStyleIdx="1" presStyleCnt="3">
        <dgm:presLayoutVars>
          <dgm:chMax val="0"/>
          <dgm:chPref val="0"/>
          <dgm:bulletEnabled val="1"/>
        </dgm:presLayoutVars>
      </dgm:prSet>
      <dgm:spPr/>
      <dgm:t>
        <a:bodyPr/>
        <a:lstStyle/>
        <a:p>
          <a:endParaRPr lang="en-US"/>
        </a:p>
      </dgm:t>
    </dgm:pt>
    <dgm:pt modelId="{7588C2AC-B562-42B7-A131-AAAEDC43BEA8}" type="pres">
      <dgm:prSet presAssocID="{C281694B-35BC-4DB7-B398-38079808E8FC}" presName="parTxOnlySpace" presStyleCnt="0"/>
      <dgm:spPr/>
    </dgm:pt>
    <dgm:pt modelId="{A964123B-85CD-4F2F-A90A-AE0035C1597F}" type="pres">
      <dgm:prSet presAssocID="{26303FC7-35B5-495B-9BC4-48121C46DFE0}" presName="parTxOnly" presStyleLbl="node1" presStyleIdx="2" presStyleCnt="3">
        <dgm:presLayoutVars>
          <dgm:chMax val="0"/>
          <dgm:chPref val="0"/>
          <dgm:bulletEnabled val="1"/>
        </dgm:presLayoutVars>
      </dgm:prSet>
      <dgm:spPr/>
      <dgm:t>
        <a:bodyPr/>
        <a:lstStyle/>
        <a:p>
          <a:endParaRPr lang="en-US"/>
        </a:p>
      </dgm:t>
    </dgm:pt>
  </dgm:ptLst>
  <dgm:cxnLst>
    <dgm:cxn modelId="{949096E5-4FAB-4BD2-8B46-EE8003FB4586}" srcId="{8E4ECDBE-B4F1-41F2-AD2E-6274C995BD19}" destId="{1017A45C-03A9-4FDB-8AF2-8AD1E25F5D65}" srcOrd="0" destOrd="0" parTransId="{740AE6BB-CB69-41D5-95CC-2D700450F1F2}" sibTransId="{9A7D596A-145B-4395-B375-8B42515C4534}"/>
    <dgm:cxn modelId="{C67C28E0-473E-47C0-ADA8-B0CA02451C1F}" type="presOf" srcId="{26303FC7-35B5-495B-9BC4-48121C46DFE0}" destId="{A964123B-85CD-4F2F-A90A-AE0035C1597F}" srcOrd="0" destOrd="0" presId="urn:microsoft.com/office/officeart/2005/8/layout/chevron1"/>
    <dgm:cxn modelId="{996A6C44-78E9-43EB-966A-94858E2D4B42}" type="presOf" srcId="{8E4ECDBE-B4F1-41F2-AD2E-6274C995BD19}" destId="{C6E00432-790B-4400-96BA-C70D5F6DD49C}" srcOrd="0" destOrd="0" presId="urn:microsoft.com/office/officeart/2005/8/layout/chevron1"/>
    <dgm:cxn modelId="{3D944D08-3BCE-45D5-A473-E4255608F8E2}" srcId="{8E4ECDBE-B4F1-41F2-AD2E-6274C995BD19}" destId="{26303FC7-35B5-495B-9BC4-48121C46DFE0}" srcOrd="2" destOrd="0" parTransId="{B6561481-27F7-4DC4-AC36-4D1F93A30EC4}" sibTransId="{CCAB042D-4562-409B-B8BA-488E583CB411}"/>
    <dgm:cxn modelId="{6079BECB-283D-4552-81F1-A4AF77FEAA34}" srcId="{8E4ECDBE-B4F1-41F2-AD2E-6274C995BD19}" destId="{C087E5C8-BF4A-43A0-B262-96ACC8847C72}" srcOrd="1" destOrd="0" parTransId="{1DCA8D3C-35B4-4761-A402-4C897C7D45F8}" sibTransId="{C281694B-35BC-4DB7-B398-38079808E8FC}"/>
    <dgm:cxn modelId="{58793BE7-0E23-4109-ABCE-CF7EF388C842}" type="presOf" srcId="{1017A45C-03A9-4FDB-8AF2-8AD1E25F5D65}" destId="{F20418CB-6E3A-4D78-A3E3-73F8636E5EF2}" srcOrd="0" destOrd="0" presId="urn:microsoft.com/office/officeart/2005/8/layout/chevron1"/>
    <dgm:cxn modelId="{3C1F5B64-62EB-499C-BE41-AE17261AE1ED}" type="presOf" srcId="{C087E5C8-BF4A-43A0-B262-96ACC8847C72}" destId="{2D3D7AA7-964A-4DCC-8AD7-E03558498E42}" srcOrd="0" destOrd="0" presId="urn:microsoft.com/office/officeart/2005/8/layout/chevron1"/>
    <dgm:cxn modelId="{1948C789-C489-47BC-88B1-0CC745736746}" type="presParOf" srcId="{C6E00432-790B-4400-96BA-C70D5F6DD49C}" destId="{F20418CB-6E3A-4D78-A3E3-73F8636E5EF2}" srcOrd="0" destOrd="0" presId="urn:microsoft.com/office/officeart/2005/8/layout/chevron1"/>
    <dgm:cxn modelId="{9DFD4E0B-9FD4-48DC-BBCA-A67B3E474117}" type="presParOf" srcId="{C6E00432-790B-4400-96BA-C70D5F6DD49C}" destId="{685CA218-2CA7-4C51-8EAE-788C7356CAEC}" srcOrd="1" destOrd="0" presId="urn:microsoft.com/office/officeart/2005/8/layout/chevron1"/>
    <dgm:cxn modelId="{E1F82971-70EB-4F39-840F-903662707536}" type="presParOf" srcId="{C6E00432-790B-4400-96BA-C70D5F6DD49C}" destId="{2D3D7AA7-964A-4DCC-8AD7-E03558498E42}" srcOrd="2" destOrd="0" presId="urn:microsoft.com/office/officeart/2005/8/layout/chevron1"/>
    <dgm:cxn modelId="{F9865820-2FED-4A77-86DD-61920ABFB1E1}" type="presParOf" srcId="{C6E00432-790B-4400-96BA-C70D5F6DD49C}" destId="{7588C2AC-B562-42B7-A131-AAAEDC43BEA8}" srcOrd="3" destOrd="0" presId="urn:microsoft.com/office/officeart/2005/8/layout/chevron1"/>
    <dgm:cxn modelId="{FD6B9504-39AA-4DA9-9F53-5CA09D074BB1}" type="presParOf" srcId="{C6E00432-790B-4400-96BA-C70D5F6DD49C}" destId="{A964123B-85CD-4F2F-A90A-AE0035C1597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4ECDBE-B4F1-41F2-AD2E-6274C995BD19}" type="doc">
      <dgm:prSet loTypeId="urn:microsoft.com/office/officeart/2005/8/layout/chevron1" loCatId="process" qsTypeId="urn:microsoft.com/office/officeart/2005/8/quickstyle/simple1" qsCatId="simple" csTypeId="urn:microsoft.com/office/officeart/2005/8/colors/accent2_1" csCatId="accent2" phldr="1"/>
      <dgm:spPr/>
      <dgm:t>
        <a:bodyPr/>
        <a:lstStyle/>
        <a:p>
          <a:endParaRPr lang="en-US"/>
        </a:p>
      </dgm:t>
    </dgm:pt>
    <dgm:pt modelId="{1017A45C-03A9-4FDB-8AF2-8AD1E25F5D65}">
      <dgm:prSet custT="1"/>
      <dgm:spPr/>
      <dgm:t>
        <a:bodyPr/>
        <a:lstStyle/>
        <a:p>
          <a:pPr rtl="0"/>
          <a:r>
            <a:rPr lang="en-US" sz="2000" b="1" smtClean="0"/>
            <a:t>Ready</a:t>
          </a:r>
          <a:endParaRPr lang="en-US" sz="2000" dirty="0"/>
        </a:p>
      </dgm:t>
    </dgm:pt>
    <dgm:pt modelId="{740AE6BB-CB69-41D5-95CC-2D700450F1F2}" type="parTrans" cxnId="{949096E5-4FAB-4BD2-8B46-EE8003FB4586}">
      <dgm:prSet/>
      <dgm:spPr/>
      <dgm:t>
        <a:bodyPr/>
        <a:lstStyle/>
        <a:p>
          <a:endParaRPr lang="en-US" sz="2400">
            <a:solidFill>
              <a:schemeClr val="tx1"/>
            </a:solidFill>
          </a:endParaRPr>
        </a:p>
      </dgm:t>
    </dgm:pt>
    <dgm:pt modelId="{9A7D596A-145B-4395-B375-8B42515C4534}" type="sibTrans" cxnId="{949096E5-4FAB-4BD2-8B46-EE8003FB4586}">
      <dgm:prSet/>
      <dgm:spPr/>
      <dgm:t>
        <a:bodyPr/>
        <a:lstStyle/>
        <a:p>
          <a:endParaRPr lang="en-US" sz="2400">
            <a:solidFill>
              <a:schemeClr val="tx1"/>
            </a:solidFill>
          </a:endParaRPr>
        </a:p>
      </dgm:t>
    </dgm:pt>
    <dgm:pt modelId="{C087E5C8-BF4A-43A0-B262-96ACC8847C72}">
      <dgm:prSet custT="1"/>
      <dgm:spPr/>
      <dgm:t>
        <a:bodyPr/>
        <a:lstStyle/>
        <a:p>
          <a:pPr rtl="0"/>
          <a:r>
            <a:rPr lang="en-US" sz="2000" b="1" dirty="0" smtClean="0"/>
            <a:t>Aim</a:t>
          </a:r>
          <a:endParaRPr lang="en-US" sz="2000" b="1" dirty="0"/>
        </a:p>
      </dgm:t>
    </dgm:pt>
    <dgm:pt modelId="{1DCA8D3C-35B4-4761-A402-4C897C7D45F8}" type="parTrans" cxnId="{6079BECB-283D-4552-81F1-A4AF77FEAA34}">
      <dgm:prSet/>
      <dgm:spPr/>
      <dgm:t>
        <a:bodyPr/>
        <a:lstStyle/>
        <a:p>
          <a:endParaRPr lang="en-US" sz="2400">
            <a:solidFill>
              <a:schemeClr val="tx1"/>
            </a:solidFill>
          </a:endParaRPr>
        </a:p>
      </dgm:t>
    </dgm:pt>
    <dgm:pt modelId="{C281694B-35BC-4DB7-B398-38079808E8FC}" type="sibTrans" cxnId="{6079BECB-283D-4552-81F1-A4AF77FEAA34}">
      <dgm:prSet/>
      <dgm:spPr/>
      <dgm:t>
        <a:bodyPr/>
        <a:lstStyle/>
        <a:p>
          <a:endParaRPr lang="en-US" sz="2400">
            <a:solidFill>
              <a:schemeClr val="tx1"/>
            </a:solidFill>
          </a:endParaRPr>
        </a:p>
      </dgm:t>
    </dgm:pt>
    <dgm:pt modelId="{26303FC7-35B5-495B-9BC4-48121C46DFE0}">
      <dgm:prSet custT="1"/>
      <dgm:spPr/>
      <dgm:t>
        <a:bodyPr/>
        <a:lstStyle/>
        <a:p>
          <a:pPr rtl="0"/>
          <a:r>
            <a:rPr lang="en-US" sz="2000" b="1" smtClean="0"/>
            <a:t>Fire</a:t>
          </a:r>
          <a:endParaRPr lang="en-US" sz="2000" b="1" dirty="0"/>
        </a:p>
      </dgm:t>
    </dgm:pt>
    <dgm:pt modelId="{B6561481-27F7-4DC4-AC36-4D1F93A30EC4}" type="parTrans" cxnId="{3D944D08-3BCE-45D5-A473-E4255608F8E2}">
      <dgm:prSet/>
      <dgm:spPr/>
      <dgm:t>
        <a:bodyPr/>
        <a:lstStyle/>
        <a:p>
          <a:endParaRPr lang="en-US" sz="2400">
            <a:solidFill>
              <a:schemeClr val="tx1"/>
            </a:solidFill>
          </a:endParaRPr>
        </a:p>
      </dgm:t>
    </dgm:pt>
    <dgm:pt modelId="{CCAB042D-4562-409B-B8BA-488E583CB411}" type="sibTrans" cxnId="{3D944D08-3BCE-45D5-A473-E4255608F8E2}">
      <dgm:prSet/>
      <dgm:spPr/>
      <dgm:t>
        <a:bodyPr/>
        <a:lstStyle/>
        <a:p>
          <a:endParaRPr lang="en-US" sz="2400">
            <a:solidFill>
              <a:schemeClr val="tx1"/>
            </a:solidFill>
          </a:endParaRPr>
        </a:p>
      </dgm:t>
    </dgm:pt>
    <dgm:pt modelId="{A5C4DFC8-B8B4-44C6-99C4-1CEAD0B41574}" type="pres">
      <dgm:prSet presAssocID="{8E4ECDBE-B4F1-41F2-AD2E-6274C995BD19}" presName="Name0" presStyleCnt="0">
        <dgm:presLayoutVars>
          <dgm:dir/>
          <dgm:animLvl val="lvl"/>
          <dgm:resizeHandles val="exact"/>
        </dgm:presLayoutVars>
      </dgm:prSet>
      <dgm:spPr/>
      <dgm:t>
        <a:bodyPr/>
        <a:lstStyle/>
        <a:p>
          <a:endParaRPr lang="en-US"/>
        </a:p>
      </dgm:t>
    </dgm:pt>
    <dgm:pt modelId="{256CA11E-0183-4006-922D-F2D972060D13}" type="pres">
      <dgm:prSet presAssocID="{1017A45C-03A9-4FDB-8AF2-8AD1E25F5D65}" presName="parTxOnly" presStyleLbl="node1" presStyleIdx="0" presStyleCnt="3">
        <dgm:presLayoutVars>
          <dgm:chMax val="0"/>
          <dgm:chPref val="0"/>
          <dgm:bulletEnabled val="1"/>
        </dgm:presLayoutVars>
      </dgm:prSet>
      <dgm:spPr/>
      <dgm:t>
        <a:bodyPr/>
        <a:lstStyle/>
        <a:p>
          <a:endParaRPr lang="en-US"/>
        </a:p>
      </dgm:t>
    </dgm:pt>
    <dgm:pt modelId="{81C97949-D49F-41E1-A85C-08FBBBBC98B1}" type="pres">
      <dgm:prSet presAssocID="{9A7D596A-145B-4395-B375-8B42515C4534}" presName="parTxOnlySpace" presStyleCnt="0"/>
      <dgm:spPr/>
    </dgm:pt>
    <dgm:pt modelId="{1B8F9893-7E3E-4605-B611-25C387364E48}" type="pres">
      <dgm:prSet presAssocID="{C087E5C8-BF4A-43A0-B262-96ACC8847C72}" presName="parTxOnly" presStyleLbl="node1" presStyleIdx="1" presStyleCnt="3">
        <dgm:presLayoutVars>
          <dgm:chMax val="0"/>
          <dgm:chPref val="0"/>
          <dgm:bulletEnabled val="1"/>
        </dgm:presLayoutVars>
      </dgm:prSet>
      <dgm:spPr/>
      <dgm:t>
        <a:bodyPr/>
        <a:lstStyle/>
        <a:p>
          <a:endParaRPr lang="en-US"/>
        </a:p>
      </dgm:t>
    </dgm:pt>
    <dgm:pt modelId="{BEA28ACC-CCAA-40F7-BAE4-A94F7FADD31F}" type="pres">
      <dgm:prSet presAssocID="{C281694B-35BC-4DB7-B398-38079808E8FC}" presName="parTxOnlySpace" presStyleCnt="0"/>
      <dgm:spPr/>
    </dgm:pt>
    <dgm:pt modelId="{ECD131E3-8CC1-4B8C-9409-9F498F0AF1EA}" type="pres">
      <dgm:prSet presAssocID="{26303FC7-35B5-495B-9BC4-48121C46DFE0}" presName="parTxOnly" presStyleLbl="node1" presStyleIdx="2" presStyleCnt="3">
        <dgm:presLayoutVars>
          <dgm:chMax val="0"/>
          <dgm:chPref val="0"/>
          <dgm:bulletEnabled val="1"/>
        </dgm:presLayoutVars>
      </dgm:prSet>
      <dgm:spPr/>
      <dgm:t>
        <a:bodyPr/>
        <a:lstStyle/>
        <a:p>
          <a:endParaRPr lang="en-US"/>
        </a:p>
      </dgm:t>
    </dgm:pt>
  </dgm:ptLst>
  <dgm:cxnLst>
    <dgm:cxn modelId="{C7F138DE-2EE8-43CE-BE1E-6A974F4DB24B}" type="presOf" srcId="{1017A45C-03A9-4FDB-8AF2-8AD1E25F5D65}" destId="{256CA11E-0183-4006-922D-F2D972060D13}" srcOrd="0" destOrd="0" presId="urn:microsoft.com/office/officeart/2005/8/layout/chevron1"/>
    <dgm:cxn modelId="{949096E5-4FAB-4BD2-8B46-EE8003FB4586}" srcId="{8E4ECDBE-B4F1-41F2-AD2E-6274C995BD19}" destId="{1017A45C-03A9-4FDB-8AF2-8AD1E25F5D65}" srcOrd="0" destOrd="0" parTransId="{740AE6BB-CB69-41D5-95CC-2D700450F1F2}" sibTransId="{9A7D596A-145B-4395-B375-8B42515C4534}"/>
    <dgm:cxn modelId="{62699D7E-BE69-427D-A7E4-7423F9B0E68B}" type="presOf" srcId="{C087E5C8-BF4A-43A0-B262-96ACC8847C72}" destId="{1B8F9893-7E3E-4605-B611-25C387364E48}" srcOrd="0" destOrd="0" presId="urn:microsoft.com/office/officeart/2005/8/layout/chevron1"/>
    <dgm:cxn modelId="{C98B83FA-29F2-4C8D-BE36-00CE0161F6F8}" type="presOf" srcId="{26303FC7-35B5-495B-9BC4-48121C46DFE0}" destId="{ECD131E3-8CC1-4B8C-9409-9F498F0AF1EA}" srcOrd="0" destOrd="0" presId="urn:microsoft.com/office/officeart/2005/8/layout/chevron1"/>
    <dgm:cxn modelId="{3D944D08-3BCE-45D5-A473-E4255608F8E2}" srcId="{8E4ECDBE-B4F1-41F2-AD2E-6274C995BD19}" destId="{26303FC7-35B5-495B-9BC4-48121C46DFE0}" srcOrd="2" destOrd="0" parTransId="{B6561481-27F7-4DC4-AC36-4D1F93A30EC4}" sibTransId="{CCAB042D-4562-409B-B8BA-488E583CB411}"/>
    <dgm:cxn modelId="{FE02940B-671E-478A-B205-3747774C5344}" type="presOf" srcId="{8E4ECDBE-B4F1-41F2-AD2E-6274C995BD19}" destId="{A5C4DFC8-B8B4-44C6-99C4-1CEAD0B41574}" srcOrd="0" destOrd="0" presId="urn:microsoft.com/office/officeart/2005/8/layout/chevron1"/>
    <dgm:cxn modelId="{6079BECB-283D-4552-81F1-A4AF77FEAA34}" srcId="{8E4ECDBE-B4F1-41F2-AD2E-6274C995BD19}" destId="{C087E5C8-BF4A-43A0-B262-96ACC8847C72}" srcOrd="1" destOrd="0" parTransId="{1DCA8D3C-35B4-4761-A402-4C897C7D45F8}" sibTransId="{C281694B-35BC-4DB7-B398-38079808E8FC}"/>
    <dgm:cxn modelId="{C9E0C187-DF1D-4121-AEE7-2D28B7AE3842}" type="presParOf" srcId="{A5C4DFC8-B8B4-44C6-99C4-1CEAD0B41574}" destId="{256CA11E-0183-4006-922D-F2D972060D13}" srcOrd="0" destOrd="0" presId="urn:microsoft.com/office/officeart/2005/8/layout/chevron1"/>
    <dgm:cxn modelId="{FBAEF75A-9A65-4166-BBD4-18638A142E12}" type="presParOf" srcId="{A5C4DFC8-B8B4-44C6-99C4-1CEAD0B41574}" destId="{81C97949-D49F-41E1-A85C-08FBBBBC98B1}" srcOrd="1" destOrd="0" presId="urn:microsoft.com/office/officeart/2005/8/layout/chevron1"/>
    <dgm:cxn modelId="{C8E85382-6661-4397-AD12-FFEACF45D1C4}" type="presParOf" srcId="{A5C4DFC8-B8B4-44C6-99C4-1CEAD0B41574}" destId="{1B8F9893-7E3E-4605-B611-25C387364E48}" srcOrd="2" destOrd="0" presId="urn:microsoft.com/office/officeart/2005/8/layout/chevron1"/>
    <dgm:cxn modelId="{04B276BD-5BD3-4A71-91DA-054F5A2BA6CE}" type="presParOf" srcId="{A5C4DFC8-B8B4-44C6-99C4-1CEAD0B41574}" destId="{BEA28ACC-CCAA-40F7-BAE4-A94F7FADD31F}" srcOrd="3" destOrd="0" presId="urn:microsoft.com/office/officeart/2005/8/layout/chevron1"/>
    <dgm:cxn modelId="{110E1BB8-DF1C-47A7-AD32-2282A0FF03A8}" type="presParOf" srcId="{A5C4DFC8-B8B4-44C6-99C4-1CEAD0B41574}" destId="{ECD131E3-8CC1-4B8C-9409-9F498F0AF1EA}"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4ECDBE-B4F1-41F2-AD2E-6274C995BD19}" type="doc">
      <dgm:prSet loTypeId="urn:microsoft.com/office/officeart/2005/8/layout/chevron1" loCatId="process" qsTypeId="urn:microsoft.com/office/officeart/2005/8/quickstyle/simple1" qsCatId="simple" csTypeId="urn:microsoft.com/office/officeart/2005/8/colors/accent2_1" csCatId="accent2" phldr="1"/>
      <dgm:spPr/>
      <dgm:t>
        <a:bodyPr/>
        <a:lstStyle/>
        <a:p>
          <a:endParaRPr lang="en-US"/>
        </a:p>
      </dgm:t>
    </dgm:pt>
    <dgm:pt modelId="{1017A45C-03A9-4FDB-8AF2-8AD1E25F5D65}">
      <dgm:prSet custT="1"/>
      <dgm:spPr/>
      <dgm:t>
        <a:bodyPr/>
        <a:lstStyle/>
        <a:p>
          <a:pPr rtl="0"/>
          <a:r>
            <a:rPr lang="en-US" sz="2000" b="1" smtClean="0"/>
            <a:t>Ready</a:t>
          </a:r>
          <a:endParaRPr lang="en-US" sz="2000" dirty="0"/>
        </a:p>
      </dgm:t>
    </dgm:pt>
    <dgm:pt modelId="{740AE6BB-CB69-41D5-95CC-2D700450F1F2}" type="parTrans" cxnId="{949096E5-4FAB-4BD2-8B46-EE8003FB4586}">
      <dgm:prSet/>
      <dgm:spPr/>
      <dgm:t>
        <a:bodyPr/>
        <a:lstStyle/>
        <a:p>
          <a:endParaRPr lang="en-US" sz="2400">
            <a:solidFill>
              <a:schemeClr val="tx1"/>
            </a:solidFill>
          </a:endParaRPr>
        </a:p>
      </dgm:t>
    </dgm:pt>
    <dgm:pt modelId="{9A7D596A-145B-4395-B375-8B42515C4534}" type="sibTrans" cxnId="{949096E5-4FAB-4BD2-8B46-EE8003FB4586}">
      <dgm:prSet/>
      <dgm:spPr/>
      <dgm:t>
        <a:bodyPr/>
        <a:lstStyle/>
        <a:p>
          <a:endParaRPr lang="en-US" sz="2400">
            <a:solidFill>
              <a:schemeClr val="tx1"/>
            </a:solidFill>
          </a:endParaRPr>
        </a:p>
      </dgm:t>
    </dgm:pt>
    <dgm:pt modelId="{C087E5C8-BF4A-43A0-B262-96ACC8847C72}">
      <dgm:prSet custT="1"/>
      <dgm:spPr/>
      <dgm:t>
        <a:bodyPr/>
        <a:lstStyle/>
        <a:p>
          <a:pPr rtl="0"/>
          <a:r>
            <a:rPr lang="en-US" sz="2000" b="1" smtClean="0"/>
            <a:t>Aim</a:t>
          </a:r>
          <a:endParaRPr lang="en-US" sz="2000" b="1" dirty="0"/>
        </a:p>
      </dgm:t>
    </dgm:pt>
    <dgm:pt modelId="{1DCA8D3C-35B4-4761-A402-4C897C7D45F8}" type="parTrans" cxnId="{6079BECB-283D-4552-81F1-A4AF77FEAA34}">
      <dgm:prSet/>
      <dgm:spPr/>
      <dgm:t>
        <a:bodyPr/>
        <a:lstStyle/>
        <a:p>
          <a:endParaRPr lang="en-US" sz="2400">
            <a:solidFill>
              <a:schemeClr val="tx1"/>
            </a:solidFill>
          </a:endParaRPr>
        </a:p>
      </dgm:t>
    </dgm:pt>
    <dgm:pt modelId="{C281694B-35BC-4DB7-B398-38079808E8FC}" type="sibTrans" cxnId="{6079BECB-283D-4552-81F1-A4AF77FEAA34}">
      <dgm:prSet/>
      <dgm:spPr/>
      <dgm:t>
        <a:bodyPr/>
        <a:lstStyle/>
        <a:p>
          <a:endParaRPr lang="en-US" sz="2400">
            <a:solidFill>
              <a:schemeClr val="tx1"/>
            </a:solidFill>
          </a:endParaRPr>
        </a:p>
      </dgm:t>
    </dgm:pt>
    <dgm:pt modelId="{26303FC7-35B5-495B-9BC4-48121C46DFE0}">
      <dgm:prSet custT="1"/>
      <dgm:spPr/>
      <dgm:t>
        <a:bodyPr/>
        <a:lstStyle/>
        <a:p>
          <a:pPr rtl="0"/>
          <a:r>
            <a:rPr lang="en-US" sz="2000" b="1" smtClean="0"/>
            <a:t>Ready</a:t>
          </a:r>
          <a:endParaRPr lang="en-US" sz="2000" b="1" dirty="0"/>
        </a:p>
      </dgm:t>
    </dgm:pt>
    <dgm:pt modelId="{B6561481-27F7-4DC4-AC36-4D1F93A30EC4}" type="parTrans" cxnId="{3D944D08-3BCE-45D5-A473-E4255608F8E2}">
      <dgm:prSet/>
      <dgm:spPr/>
      <dgm:t>
        <a:bodyPr/>
        <a:lstStyle/>
        <a:p>
          <a:endParaRPr lang="en-US" sz="2400">
            <a:solidFill>
              <a:schemeClr val="tx1"/>
            </a:solidFill>
          </a:endParaRPr>
        </a:p>
      </dgm:t>
    </dgm:pt>
    <dgm:pt modelId="{CCAB042D-4562-409B-B8BA-488E583CB411}" type="sibTrans" cxnId="{3D944D08-3BCE-45D5-A473-E4255608F8E2}">
      <dgm:prSet/>
      <dgm:spPr/>
      <dgm:t>
        <a:bodyPr/>
        <a:lstStyle/>
        <a:p>
          <a:endParaRPr lang="en-US" sz="2400">
            <a:solidFill>
              <a:schemeClr val="tx1"/>
            </a:solidFill>
          </a:endParaRPr>
        </a:p>
      </dgm:t>
    </dgm:pt>
    <dgm:pt modelId="{DDF561C4-3757-4D4C-B537-F1F68882796F}">
      <dgm:prSet custT="1"/>
      <dgm:spPr/>
      <dgm:t>
        <a:bodyPr/>
        <a:lstStyle/>
        <a:p>
          <a:pPr rtl="0"/>
          <a:r>
            <a:rPr lang="en-US" sz="2000" b="1" smtClean="0"/>
            <a:t>Aim</a:t>
          </a:r>
          <a:endParaRPr lang="en-US" sz="2000" b="1" dirty="0"/>
        </a:p>
      </dgm:t>
    </dgm:pt>
    <dgm:pt modelId="{8180D99D-6651-4F2E-AAEF-502EA8AC9871}" type="parTrans" cxnId="{F4C7C26A-57FC-4C31-81A8-A149764C0274}">
      <dgm:prSet/>
      <dgm:spPr/>
      <dgm:t>
        <a:bodyPr/>
        <a:lstStyle/>
        <a:p>
          <a:endParaRPr lang="en-US"/>
        </a:p>
      </dgm:t>
    </dgm:pt>
    <dgm:pt modelId="{42ED8D43-3D88-4DF6-903D-644A6A60F26F}" type="sibTrans" cxnId="{F4C7C26A-57FC-4C31-81A8-A149764C0274}">
      <dgm:prSet/>
      <dgm:spPr/>
      <dgm:t>
        <a:bodyPr/>
        <a:lstStyle/>
        <a:p>
          <a:endParaRPr lang="en-US"/>
        </a:p>
      </dgm:t>
    </dgm:pt>
    <dgm:pt modelId="{739A9768-C143-45DA-9705-9E8BDF5E40F1}">
      <dgm:prSet custT="1"/>
      <dgm:spPr/>
      <dgm:t>
        <a:bodyPr/>
        <a:lstStyle/>
        <a:p>
          <a:pPr rtl="0"/>
          <a:r>
            <a:rPr lang="en-US" sz="2000" b="1" dirty="0" smtClean="0"/>
            <a:t>Ready</a:t>
          </a:r>
          <a:endParaRPr lang="en-US" sz="2000" b="1" dirty="0"/>
        </a:p>
      </dgm:t>
    </dgm:pt>
    <dgm:pt modelId="{18DD60D2-52A2-41EE-AA70-769D4DFEE9D5}" type="parTrans" cxnId="{C21D1AAC-CA77-4B6C-9FBC-E33F3DCEFEB5}">
      <dgm:prSet/>
      <dgm:spPr/>
      <dgm:t>
        <a:bodyPr/>
        <a:lstStyle/>
        <a:p>
          <a:endParaRPr lang="en-US"/>
        </a:p>
      </dgm:t>
    </dgm:pt>
    <dgm:pt modelId="{511915BC-0BFA-4E2B-BE01-4982A79B96B1}" type="sibTrans" cxnId="{C21D1AAC-CA77-4B6C-9FBC-E33F3DCEFEB5}">
      <dgm:prSet/>
      <dgm:spPr/>
      <dgm:t>
        <a:bodyPr/>
        <a:lstStyle/>
        <a:p>
          <a:endParaRPr lang="en-US"/>
        </a:p>
      </dgm:t>
    </dgm:pt>
    <dgm:pt modelId="{6D9A2DD7-CC97-4805-84E2-FB9B9336E4B0}" type="pres">
      <dgm:prSet presAssocID="{8E4ECDBE-B4F1-41F2-AD2E-6274C995BD19}" presName="Name0" presStyleCnt="0">
        <dgm:presLayoutVars>
          <dgm:dir/>
          <dgm:animLvl val="lvl"/>
          <dgm:resizeHandles val="exact"/>
        </dgm:presLayoutVars>
      </dgm:prSet>
      <dgm:spPr/>
      <dgm:t>
        <a:bodyPr/>
        <a:lstStyle/>
        <a:p>
          <a:endParaRPr lang="en-US"/>
        </a:p>
      </dgm:t>
    </dgm:pt>
    <dgm:pt modelId="{0F155142-4C81-4D42-813E-3A085A773B57}" type="pres">
      <dgm:prSet presAssocID="{1017A45C-03A9-4FDB-8AF2-8AD1E25F5D65}" presName="parTxOnly" presStyleLbl="node1" presStyleIdx="0" presStyleCnt="5">
        <dgm:presLayoutVars>
          <dgm:chMax val="0"/>
          <dgm:chPref val="0"/>
          <dgm:bulletEnabled val="1"/>
        </dgm:presLayoutVars>
      </dgm:prSet>
      <dgm:spPr/>
      <dgm:t>
        <a:bodyPr/>
        <a:lstStyle/>
        <a:p>
          <a:endParaRPr lang="en-US"/>
        </a:p>
      </dgm:t>
    </dgm:pt>
    <dgm:pt modelId="{579ACCD9-8CC3-4A50-BB1E-9B906FFEBF9D}" type="pres">
      <dgm:prSet presAssocID="{9A7D596A-145B-4395-B375-8B42515C4534}" presName="parTxOnlySpace" presStyleCnt="0"/>
      <dgm:spPr/>
    </dgm:pt>
    <dgm:pt modelId="{1A3CE9E4-47B3-41D6-B2BA-60259EFC70CD}" type="pres">
      <dgm:prSet presAssocID="{C087E5C8-BF4A-43A0-B262-96ACC8847C72}" presName="parTxOnly" presStyleLbl="node1" presStyleIdx="1" presStyleCnt="5">
        <dgm:presLayoutVars>
          <dgm:chMax val="0"/>
          <dgm:chPref val="0"/>
          <dgm:bulletEnabled val="1"/>
        </dgm:presLayoutVars>
      </dgm:prSet>
      <dgm:spPr/>
      <dgm:t>
        <a:bodyPr/>
        <a:lstStyle/>
        <a:p>
          <a:endParaRPr lang="en-US"/>
        </a:p>
      </dgm:t>
    </dgm:pt>
    <dgm:pt modelId="{EF1B2D63-983B-4F0A-B459-BFC346BE8882}" type="pres">
      <dgm:prSet presAssocID="{C281694B-35BC-4DB7-B398-38079808E8FC}" presName="parTxOnlySpace" presStyleCnt="0"/>
      <dgm:spPr/>
    </dgm:pt>
    <dgm:pt modelId="{F5E08CCC-5E15-4A2C-9851-B3D63E9C1F56}" type="pres">
      <dgm:prSet presAssocID="{26303FC7-35B5-495B-9BC4-48121C46DFE0}" presName="parTxOnly" presStyleLbl="node1" presStyleIdx="2" presStyleCnt="5">
        <dgm:presLayoutVars>
          <dgm:chMax val="0"/>
          <dgm:chPref val="0"/>
          <dgm:bulletEnabled val="1"/>
        </dgm:presLayoutVars>
      </dgm:prSet>
      <dgm:spPr/>
      <dgm:t>
        <a:bodyPr/>
        <a:lstStyle/>
        <a:p>
          <a:endParaRPr lang="en-US"/>
        </a:p>
      </dgm:t>
    </dgm:pt>
    <dgm:pt modelId="{D544685F-03B2-4301-9DB3-FC985F3E6052}" type="pres">
      <dgm:prSet presAssocID="{CCAB042D-4562-409B-B8BA-488E583CB411}" presName="parTxOnlySpace" presStyleCnt="0"/>
      <dgm:spPr/>
    </dgm:pt>
    <dgm:pt modelId="{251D96DE-803A-4344-A9EE-CD609301057D}" type="pres">
      <dgm:prSet presAssocID="{DDF561C4-3757-4D4C-B537-F1F68882796F}" presName="parTxOnly" presStyleLbl="node1" presStyleIdx="3" presStyleCnt="5">
        <dgm:presLayoutVars>
          <dgm:chMax val="0"/>
          <dgm:chPref val="0"/>
          <dgm:bulletEnabled val="1"/>
        </dgm:presLayoutVars>
      </dgm:prSet>
      <dgm:spPr/>
      <dgm:t>
        <a:bodyPr/>
        <a:lstStyle/>
        <a:p>
          <a:endParaRPr lang="en-US"/>
        </a:p>
      </dgm:t>
    </dgm:pt>
    <dgm:pt modelId="{D6E4DD02-AAE8-4FC2-AEF7-03CA97301781}" type="pres">
      <dgm:prSet presAssocID="{42ED8D43-3D88-4DF6-903D-644A6A60F26F}" presName="parTxOnlySpace" presStyleCnt="0"/>
      <dgm:spPr/>
    </dgm:pt>
    <dgm:pt modelId="{648F4ECC-1ED6-4162-ADBA-E35E66EF2F69}" type="pres">
      <dgm:prSet presAssocID="{739A9768-C143-45DA-9705-9E8BDF5E40F1}" presName="parTxOnly" presStyleLbl="node1" presStyleIdx="4" presStyleCnt="5">
        <dgm:presLayoutVars>
          <dgm:chMax val="0"/>
          <dgm:chPref val="0"/>
          <dgm:bulletEnabled val="1"/>
        </dgm:presLayoutVars>
      </dgm:prSet>
      <dgm:spPr/>
      <dgm:t>
        <a:bodyPr/>
        <a:lstStyle/>
        <a:p>
          <a:endParaRPr lang="en-US"/>
        </a:p>
      </dgm:t>
    </dgm:pt>
  </dgm:ptLst>
  <dgm:cxnLst>
    <dgm:cxn modelId="{3D944D08-3BCE-45D5-A473-E4255608F8E2}" srcId="{8E4ECDBE-B4F1-41F2-AD2E-6274C995BD19}" destId="{26303FC7-35B5-495B-9BC4-48121C46DFE0}" srcOrd="2" destOrd="0" parTransId="{B6561481-27F7-4DC4-AC36-4D1F93A30EC4}" sibTransId="{CCAB042D-4562-409B-B8BA-488E583CB411}"/>
    <dgm:cxn modelId="{DA81D167-FBE9-4760-9F7A-568DD684B2C5}" type="presOf" srcId="{26303FC7-35B5-495B-9BC4-48121C46DFE0}" destId="{F5E08CCC-5E15-4A2C-9851-B3D63E9C1F56}" srcOrd="0" destOrd="0" presId="urn:microsoft.com/office/officeart/2005/8/layout/chevron1"/>
    <dgm:cxn modelId="{6F94D225-4740-4408-B62F-7DAF7E52181B}" type="presOf" srcId="{1017A45C-03A9-4FDB-8AF2-8AD1E25F5D65}" destId="{0F155142-4C81-4D42-813E-3A085A773B57}" srcOrd="0" destOrd="0" presId="urn:microsoft.com/office/officeart/2005/8/layout/chevron1"/>
    <dgm:cxn modelId="{949096E5-4FAB-4BD2-8B46-EE8003FB4586}" srcId="{8E4ECDBE-B4F1-41F2-AD2E-6274C995BD19}" destId="{1017A45C-03A9-4FDB-8AF2-8AD1E25F5D65}" srcOrd="0" destOrd="0" parTransId="{740AE6BB-CB69-41D5-95CC-2D700450F1F2}" sibTransId="{9A7D596A-145B-4395-B375-8B42515C4534}"/>
    <dgm:cxn modelId="{6079BECB-283D-4552-81F1-A4AF77FEAA34}" srcId="{8E4ECDBE-B4F1-41F2-AD2E-6274C995BD19}" destId="{C087E5C8-BF4A-43A0-B262-96ACC8847C72}" srcOrd="1" destOrd="0" parTransId="{1DCA8D3C-35B4-4761-A402-4C897C7D45F8}" sibTransId="{C281694B-35BC-4DB7-B398-38079808E8FC}"/>
    <dgm:cxn modelId="{C21D1AAC-CA77-4B6C-9FBC-E33F3DCEFEB5}" srcId="{8E4ECDBE-B4F1-41F2-AD2E-6274C995BD19}" destId="{739A9768-C143-45DA-9705-9E8BDF5E40F1}" srcOrd="4" destOrd="0" parTransId="{18DD60D2-52A2-41EE-AA70-769D4DFEE9D5}" sibTransId="{511915BC-0BFA-4E2B-BE01-4982A79B96B1}"/>
    <dgm:cxn modelId="{81EF9762-432E-4D01-A23B-71E7381BDA83}" type="presOf" srcId="{C087E5C8-BF4A-43A0-B262-96ACC8847C72}" destId="{1A3CE9E4-47B3-41D6-B2BA-60259EFC70CD}" srcOrd="0" destOrd="0" presId="urn:microsoft.com/office/officeart/2005/8/layout/chevron1"/>
    <dgm:cxn modelId="{AC190088-FBCE-4308-8E19-EEE6EB14978A}" type="presOf" srcId="{8E4ECDBE-B4F1-41F2-AD2E-6274C995BD19}" destId="{6D9A2DD7-CC97-4805-84E2-FB9B9336E4B0}" srcOrd="0" destOrd="0" presId="urn:microsoft.com/office/officeart/2005/8/layout/chevron1"/>
    <dgm:cxn modelId="{98A4831B-70F8-42F8-906E-8DB1EEC4A4D9}" type="presOf" srcId="{DDF561C4-3757-4D4C-B537-F1F68882796F}" destId="{251D96DE-803A-4344-A9EE-CD609301057D}" srcOrd="0" destOrd="0" presId="urn:microsoft.com/office/officeart/2005/8/layout/chevron1"/>
    <dgm:cxn modelId="{F4C7C26A-57FC-4C31-81A8-A149764C0274}" srcId="{8E4ECDBE-B4F1-41F2-AD2E-6274C995BD19}" destId="{DDF561C4-3757-4D4C-B537-F1F68882796F}" srcOrd="3" destOrd="0" parTransId="{8180D99D-6651-4F2E-AAEF-502EA8AC9871}" sibTransId="{42ED8D43-3D88-4DF6-903D-644A6A60F26F}"/>
    <dgm:cxn modelId="{60E76B38-9765-4C37-BED3-1C33297CFA8F}" type="presOf" srcId="{739A9768-C143-45DA-9705-9E8BDF5E40F1}" destId="{648F4ECC-1ED6-4162-ADBA-E35E66EF2F69}" srcOrd="0" destOrd="0" presId="urn:microsoft.com/office/officeart/2005/8/layout/chevron1"/>
    <dgm:cxn modelId="{EA44DC69-716E-4265-8985-83A9055E3FC0}" type="presParOf" srcId="{6D9A2DD7-CC97-4805-84E2-FB9B9336E4B0}" destId="{0F155142-4C81-4D42-813E-3A085A773B57}" srcOrd="0" destOrd="0" presId="urn:microsoft.com/office/officeart/2005/8/layout/chevron1"/>
    <dgm:cxn modelId="{F692AAA5-E0F5-4D5D-B072-D129995FCF82}" type="presParOf" srcId="{6D9A2DD7-CC97-4805-84E2-FB9B9336E4B0}" destId="{579ACCD9-8CC3-4A50-BB1E-9B906FFEBF9D}" srcOrd="1" destOrd="0" presId="urn:microsoft.com/office/officeart/2005/8/layout/chevron1"/>
    <dgm:cxn modelId="{4C1F9EE2-FC3A-42CC-B0AF-B4BF9CCA6B19}" type="presParOf" srcId="{6D9A2DD7-CC97-4805-84E2-FB9B9336E4B0}" destId="{1A3CE9E4-47B3-41D6-B2BA-60259EFC70CD}" srcOrd="2" destOrd="0" presId="urn:microsoft.com/office/officeart/2005/8/layout/chevron1"/>
    <dgm:cxn modelId="{9304E55E-477B-4EC6-A006-B3E643737C4F}" type="presParOf" srcId="{6D9A2DD7-CC97-4805-84E2-FB9B9336E4B0}" destId="{EF1B2D63-983B-4F0A-B459-BFC346BE8882}" srcOrd="3" destOrd="0" presId="urn:microsoft.com/office/officeart/2005/8/layout/chevron1"/>
    <dgm:cxn modelId="{E1E4EC2F-80CE-412C-AC8F-BABA28059F30}" type="presParOf" srcId="{6D9A2DD7-CC97-4805-84E2-FB9B9336E4B0}" destId="{F5E08CCC-5E15-4A2C-9851-B3D63E9C1F56}" srcOrd="4" destOrd="0" presId="urn:microsoft.com/office/officeart/2005/8/layout/chevron1"/>
    <dgm:cxn modelId="{EDD7A0D5-72E5-43C7-9F58-C319C7D990C6}" type="presParOf" srcId="{6D9A2DD7-CC97-4805-84E2-FB9B9336E4B0}" destId="{D544685F-03B2-4301-9DB3-FC985F3E6052}" srcOrd="5" destOrd="0" presId="urn:microsoft.com/office/officeart/2005/8/layout/chevron1"/>
    <dgm:cxn modelId="{39DEAB04-B8FF-4CEC-8091-2CD53090D18C}" type="presParOf" srcId="{6D9A2DD7-CC97-4805-84E2-FB9B9336E4B0}" destId="{251D96DE-803A-4344-A9EE-CD609301057D}" srcOrd="6" destOrd="0" presId="urn:microsoft.com/office/officeart/2005/8/layout/chevron1"/>
    <dgm:cxn modelId="{161C4540-8037-4B05-8B8F-6C6855B605FD}" type="presParOf" srcId="{6D9A2DD7-CC97-4805-84E2-FB9B9336E4B0}" destId="{D6E4DD02-AAE8-4FC2-AEF7-03CA97301781}" srcOrd="7" destOrd="0" presId="urn:microsoft.com/office/officeart/2005/8/layout/chevron1"/>
    <dgm:cxn modelId="{A67048CF-D444-457A-9C98-1EA122E988B9}" type="presParOf" srcId="{6D9A2DD7-CC97-4805-84E2-FB9B9336E4B0}" destId="{648F4ECC-1ED6-4162-ADBA-E35E66EF2F69}"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81C3-A828-4444-90B8-DA225A0073D8}">
      <dsp:nvSpPr>
        <dsp:cNvPr id="0" name=""/>
        <dsp:cNvSpPr/>
      </dsp:nvSpPr>
      <dsp:spPr>
        <a:xfrm>
          <a:off x="2938226" y="736"/>
          <a:ext cx="2456806"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Preparedness</a:t>
          </a:r>
          <a:endParaRPr lang="en-GB" sz="2900" b="1" kern="1200" dirty="0"/>
        </a:p>
      </dsp:txBody>
      <dsp:txXfrm>
        <a:off x="2985402" y="47912"/>
        <a:ext cx="2362454" cy="872063"/>
      </dsp:txXfrm>
    </dsp:sp>
    <dsp:sp modelId="{1BB3658A-EA84-4E8C-8F4C-C08C747F7067}">
      <dsp:nvSpPr>
        <dsp:cNvPr id="0" name=""/>
        <dsp:cNvSpPr/>
      </dsp:nvSpPr>
      <dsp:spPr>
        <a:xfrm>
          <a:off x="2474195" y="652256"/>
          <a:ext cx="3862868" cy="3862868"/>
        </a:xfrm>
        <a:custGeom>
          <a:avLst/>
          <a:gdLst/>
          <a:ahLst/>
          <a:cxnLst/>
          <a:rect l="0" t="0" r="0" b="0"/>
          <a:pathLst>
            <a:path>
              <a:moveTo>
                <a:pt x="3062847" y="366077"/>
              </a:moveTo>
              <a:arcTo wR="1931434" hR="1931434" stAng="18351527" swAng="920422"/>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1CDCB655-71FD-40BA-BB47-BF159BC909C9}">
      <dsp:nvSpPr>
        <dsp:cNvPr id="0" name=""/>
        <dsp:cNvSpPr/>
      </dsp:nvSpPr>
      <dsp:spPr>
        <a:xfrm>
          <a:off x="4903040" y="1510453"/>
          <a:ext cx="2549284"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First Response</a:t>
          </a:r>
          <a:endParaRPr lang="en-GB" sz="2900" b="1" kern="1200" dirty="0"/>
        </a:p>
      </dsp:txBody>
      <dsp:txXfrm>
        <a:off x="4950216" y="1557629"/>
        <a:ext cx="2454932" cy="872063"/>
      </dsp:txXfrm>
    </dsp:sp>
    <dsp:sp modelId="{0C25A45F-5540-4FE5-B6D6-25802871528C}">
      <dsp:nvSpPr>
        <dsp:cNvPr id="0" name=""/>
        <dsp:cNvSpPr/>
      </dsp:nvSpPr>
      <dsp:spPr>
        <a:xfrm>
          <a:off x="2646034" y="1560753"/>
          <a:ext cx="3862868" cy="3862868"/>
        </a:xfrm>
        <a:custGeom>
          <a:avLst/>
          <a:gdLst/>
          <a:ahLst/>
          <a:cxnLst/>
          <a:rect l="0" t="0" r="0" b="0"/>
          <a:pathLst>
            <a:path>
              <a:moveTo>
                <a:pt x="3675626" y="1101837"/>
              </a:moveTo>
              <a:arcTo wR="1931434" hR="1931434" stAng="20073759" swAng="1154188"/>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755CBBFF-6C00-4EF1-A1C4-84D51D893C93}">
      <dsp:nvSpPr>
        <dsp:cNvPr id="0" name=""/>
        <dsp:cNvSpPr/>
      </dsp:nvSpPr>
      <dsp:spPr>
        <a:xfrm>
          <a:off x="4785314" y="3494745"/>
          <a:ext cx="2866105"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Scaling up</a:t>
          </a:r>
          <a:endParaRPr lang="en-GB" sz="2900" b="1" kern="1200" dirty="0"/>
        </a:p>
      </dsp:txBody>
      <dsp:txXfrm>
        <a:off x="4832490" y="3541921"/>
        <a:ext cx="2771753" cy="872063"/>
      </dsp:txXfrm>
    </dsp:sp>
    <dsp:sp modelId="{6F15FF38-ECFD-4225-B027-D0A8803F7A59}">
      <dsp:nvSpPr>
        <dsp:cNvPr id="0" name=""/>
        <dsp:cNvSpPr/>
      </dsp:nvSpPr>
      <dsp:spPr>
        <a:xfrm>
          <a:off x="2389674" y="1216063"/>
          <a:ext cx="3862868" cy="3862868"/>
        </a:xfrm>
        <a:custGeom>
          <a:avLst/>
          <a:gdLst/>
          <a:ahLst/>
          <a:cxnLst/>
          <a:rect l="0" t="0" r="0" b="0"/>
          <a:pathLst>
            <a:path>
              <a:moveTo>
                <a:pt x="2907169" y="3598280"/>
              </a:moveTo>
              <a:arcTo wR="1931434" hR="1931434" stAng="3579374" swAng="3641311"/>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54CABDF-74AE-4218-A9A4-93C3BF5EE99C}">
      <dsp:nvSpPr>
        <dsp:cNvPr id="0" name=""/>
        <dsp:cNvSpPr/>
      </dsp:nvSpPr>
      <dsp:spPr>
        <a:xfrm>
          <a:off x="1259635" y="3494721"/>
          <a:ext cx="216172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Transition</a:t>
          </a:r>
          <a:endParaRPr lang="en-GB" sz="2900" b="1" kern="1200" dirty="0"/>
        </a:p>
      </dsp:txBody>
      <dsp:txXfrm>
        <a:off x="1306811" y="3541897"/>
        <a:ext cx="2067370" cy="872063"/>
      </dsp:txXfrm>
    </dsp:sp>
    <dsp:sp modelId="{D52AF91B-39A9-43E0-8F13-00D0F79C7A97}">
      <dsp:nvSpPr>
        <dsp:cNvPr id="0" name=""/>
        <dsp:cNvSpPr/>
      </dsp:nvSpPr>
      <dsp:spPr>
        <a:xfrm>
          <a:off x="1982078" y="1186307"/>
          <a:ext cx="3862868" cy="3862868"/>
        </a:xfrm>
        <a:custGeom>
          <a:avLst/>
          <a:gdLst/>
          <a:ahLst/>
          <a:cxnLst/>
          <a:rect l="0" t="0" r="0" b="0"/>
          <a:pathLst>
            <a:path>
              <a:moveTo>
                <a:pt x="7952" y="2106526"/>
              </a:moveTo>
              <a:arcTo wR="1931434" hR="1931434" stAng="10487925" swAng="111154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E4825F6-3794-471A-A7BE-92AB6A3F8CA3}">
      <dsp:nvSpPr>
        <dsp:cNvPr id="0" name=""/>
        <dsp:cNvSpPr/>
      </dsp:nvSpPr>
      <dsp:spPr>
        <a:xfrm>
          <a:off x="755569" y="1510460"/>
          <a:ext cx="2756603"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Learning</a:t>
          </a:r>
          <a:endParaRPr lang="en-GB" sz="2900" b="1" kern="1200" dirty="0"/>
        </a:p>
      </dsp:txBody>
      <dsp:txXfrm>
        <a:off x="802745" y="1557636"/>
        <a:ext cx="2662251" cy="872063"/>
      </dsp:txXfrm>
    </dsp:sp>
    <dsp:sp modelId="{C6CC0990-C7EC-4F1E-8A62-39F2619AC283}">
      <dsp:nvSpPr>
        <dsp:cNvPr id="0" name=""/>
        <dsp:cNvSpPr/>
      </dsp:nvSpPr>
      <dsp:spPr>
        <a:xfrm>
          <a:off x="1957188" y="674910"/>
          <a:ext cx="3862868" cy="3862868"/>
        </a:xfrm>
        <a:custGeom>
          <a:avLst/>
          <a:gdLst/>
          <a:ahLst/>
          <a:cxnLst/>
          <a:rect l="0" t="0" r="0" b="0"/>
          <a:pathLst>
            <a:path>
              <a:moveTo>
                <a:pt x="445720" y="697297"/>
              </a:moveTo>
              <a:arcTo wR="1931434" hR="1931434" stAng="13182922" swAng="939683"/>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0.73616</cdr:x>
      <cdr:y>0.62784</cdr:y>
    </cdr:from>
    <cdr:to>
      <cdr:x>1</cdr:x>
      <cdr:y>0.83273</cdr:y>
    </cdr:to>
    <cdr:sp macro="" textlink="">
      <cdr:nvSpPr>
        <cdr:cNvPr id="2" name="TextBox 1"/>
        <cdr:cNvSpPr txBox="1"/>
      </cdr:nvSpPr>
      <cdr:spPr>
        <a:xfrm xmlns:a="http://schemas.openxmlformats.org/drawingml/2006/main">
          <a:off x="5048584" y="3251721"/>
          <a:ext cx="1809416" cy="1061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800" b="1" dirty="0" smtClean="0">
              <a:latin typeface="+mj-lt"/>
            </a:rPr>
            <a:t>200:1</a:t>
          </a:r>
          <a:endParaRPr lang="en-US" sz="4800" b="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689514"/>
            <a:ext cx="5438140" cy="4442699"/>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p>
        </p:txBody>
      </p:sp>
      <p:sp>
        <p:nvSpPr>
          <p:cNvPr id="155654" name="Rectangle 6"/>
          <p:cNvSpPr>
            <a:spLocks noGrp="1" noChangeArrowheads="1"/>
          </p:cNvSpPr>
          <p:nvPr>
            <p:ph type="ftr" sz="quarter" idx="4"/>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voices.washingtonpost.com/blog-post/tsuna.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ublishingtechnology.com/2011/08/burning-platform-boiled-frog-rusting-platfor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gageinnovate.wordpress.com/2011/09/23/the-burning-platform-and-other-recommended-readings-in-strategy/"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blogs.wsj.com/tech-europe/2011/02/09/full-text-nokia-ceo-stephen-elops-burning-platform-memo/" TargetMode="External"/><Relationship Id="rId4" Type="http://schemas.openxmlformats.org/officeDocument/2006/relationships/hyperlink" Target="http://engageinnovate.wordpress.com/2011/09/23/nokias-burning-platform-memo/"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oston.com/news/world/articles/2006/07/25/ambulance_drivers_tell_tales_of_horror/"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siantrader.biz/industry-news/Small+firms+are+sceptical+over+theCoalition's+pledge+to+cut+red+tape/705"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librarylostfound.com/2013/06/07/mrs-weiss-scissors-rul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ndertoons.com/business/cartoon/4548/we-cut-through-all-red-tape-but-new-shipment-came-in-this-morn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nssdc.gsfc.nasa.gov/planetary/lunar/ap13acc.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youtube.com/watch?v=5giXXW_Uda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imdb.com/media/rm1413254656/tt0112384"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fool.com/fool/free-report/18/sa-cabletvaudio-253366.aspx?source=isaspodft000078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achievemax.com/blog/2008/01/10/horse-dismount/"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answers.yahoo.com/question/index?qid=20090121141525AAzkRdv"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achievemax.com/blog/2008/01/10/horse-dismount/"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answers.yahoo.com/question/index?qid=20090121141525AAzkRd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ews.yahoo.com/s/ap/ap_on_bi_ge/as_japan_earthquake_nuclear_cri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195774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3D00-A579-4515-B567-8DDE3E2BDBD0}" type="slidenum">
              <a:rPr lang="en-US"/>
              <a:pPr/>
              <a:t>11</a:t>
            </a:fld>
            <a:endParaRPr lang="en-US"/>
          </a:p>
        </p:txBody>
      </p:sp>
      <p:sp>
        <p:nvSpPr>
          <p:cNvPr id="708610" name="Rectangle 2"/>
          <p:cNvSpPr>
            <a:spLocks noGrp="1" noRot="1" noChangeAspect="1" noChangeArrowheads="1" noTextEdit="1"/>
          </p:cNvSpPr>
          <p:nvPr>
            <p:ph type="sldImg"/>
          </p:nvPr>
        </p:nvSpPr>
        <p:spPr>
          <a:xfrm>
            <a:off x="935038" y="742950"/>
            <a:ext cx="4929187" cy="3698875"/>
          </a:xfrm>
          <a:ln/>
        </p:spPr>
      </p:sp>
      <p:sp>
        <p:nvSpPr>
          <p:cNvPr id="708611" name="Rectangle 3"/>
          <p:cNvSpPr>
            <a:spLocks noGrp="1" noChangeArrowheads="1"/>
          </p:cNvSpPr>
          <p:nvPr>
            <p:ph type="body" idx="1"/>
          </p:nvPr>
        </p:nvSpPr>
        <p:spPr>
          <a:xfrm>
            <a:off x="906357" y="4688504"/>
            <a:ext cx="4984962" cy="4442361"/>
          </a:xfrm>
        </p:spPr>
        <p:txBody>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a:t>
            </a:r>
            <a:r>
              <a:rPr lang="en-US" dirty="0">
                <a:hlinkClick r:id="rId3"/>
              </a:rPr>
              <a:t>http://fe4.news.re3.yahoo.com/s/time/20071119/wl_time/howbangladeshsurvivedthecyclone</a:t>
            </a:r>
            <a:r>
              <a:rPr lang="en-US" dirty="0"/>
              <a:t> )</a:t>
            </a:r>
          </a:p>
        </p:txBody>
      </p:sp>
    </p:spTree>
    <p:extLst>
      <p:ext uri="{BB962C8B-B14F-4D97-AF65-F5344CB8AC3E}">
        <p14:creationId xmlns:p14="http://schemas.microsoft.com/office/powerpoint/2010/main" val="33646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12</a:t>
            </a:fld>
            <a:endParaRPr lang="en-US"/>
          </a:p>
        </p:txBody>
      </p:sp>
    </p:spTree>
    <p:extLst>
      <p:ext uri="{BB962C8B-B14F-4D97-AF65-F5344CB8AC3E}">
        <p14:creationId xmlns:p14="http://schemas.microsoft.com/office/powerpoint/2010/main" val="86102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Bangladesh cyclone:  3,000 fatalities in 2007 versus 138 000 in 1991 and 500,000 in 1970</a:t>
            </a:r>
          </a:p>
          <a:p>
            <a:r>
              <a:rPr lang="en-US" dirty="0" smtClean="0"/>
              <a:t>Factor of 50-100 reduction due to advance evacuation of 3.2M people and stockpiles of relief supplies, i.e. disaster preparedness!  (see </a:t>
            </a:r>
            <a:r>
              <a:rPr lang="en-US" dirty="0" smtClean="0">
                <a:hlinkClick r:id="rId3"/>
              </a:rPr>
              <a:t>http://fe4.news.re3.yahoo.com/s/time/20071119/wl_time/howbangladeshsurvivedthecyclone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13</a:t>
            </a:fld>
            <a:endParaRPr lang="fr-CH" dirty="0"/>
          </a:p>
        </p:txBody>
      </p:sp>
    </p:spTree>
    <p:extLst>
      <p:ext uri="{BB962C8B-B14F-4D97-AF65-F5344CB8AC3E}">
        <p14:creationId xmlns:p14="http://schemas.microsoft.com/office/powerpoint/2010/main" val="27872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14</a:t>
            </a:fld>
            <a:endParaRPr lang="en-US"/>
          </a:p>
        </p:txBody>
      </p:sp>
      <p:sp>
        <p:nvSpPr>
          <p:cNvPr id="706562" name="Rectangle 2"/>
          <p:cNvSpPr>
            <a:spLocks noGrp="1" noRot="1" noChangeAspect="1" noChangeArrowheads="1" noTextEdit="1"/>
          </p:cNvSpPr>
          <p:nvPr>
            <p:ph type="sldImg"/>
          </p:nvPr>
        </p:nvSpPr>
        <p:spPr>
          <a:xfrm>
            <a:off x="935038" y="742950"/>
            <a:ext cx="4929187" cy="3698875"/>
          </a:xfrm>
          <a:ln/>
        </p:spPr>
      </p:sp>
      <p:sp>
        <p:nvSpPr>
          <p:cNvPr id="706563" name="Rectangle 3"/>
          <p:cNvSpPr>
            <a:spLocks noGrp="1" noChangeArrowheads="1"/>
          </p:cNvSpPr>
          <p:nvPr>
            <p:ph type="body" idx="1"/>
          </p:nvPr>
        </p:nvSpPr>
        <p:spPr>
          <a:xfrm>
            <a:off x="906357" y="4688504"/>
            <a:ext cx="4984962" cy="4442361"/>
          </a:xfrm>
        </p:spPr>
        <p:txBody>
          <a:bodyPr/>
          <a:lstStyle/>
          <a:p>
            <a:r>
              <a:rPr lang="en-US"/>
              <a:t>For emergency response, time and volume are king; for development, cost and cost reign</a:t>
            </a:r>
          </a:p>
        </p:txBody>
      </p:sp>
    </p:spTree>
    <p:extLst>
      <p:ext uri="{BB962C8B-B14F-4D97-AF65-F5344CB8AC3E}">
        <p14:creationId xmlns:p14="http://schemas.microsoft.com/office/powerpoint/2010/main" val="23366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http://www.ifrc.org/en/news-and-media/photo-galleries/2010/haitiearthquake-januaryI-2010/ </a:t>
            </a:r>
            <a:endParaRPr lang="en-GB" dirty="0"/>
          </a:p>
        </p:txBody>
      </p:sp>
      <p:sp>
        <p:nvSpPr>
          <p:cNvPr id="4" name="Slide Number Placeholder 3"/>
          <p:cNvSpPr>
            <a:spLocks noGrp="1"/>
          </p:cNvSpPr>
          <p:nvPr>
            <p:ph type="sldNum" sz="quarter" idx="10"/>
          </p:nvPr>
        </p:nvSpPr>
        <p:spPr/>
        <p:txBody>
          <a:bodyPr/>
          <a:lstStyle/>
          <a:p>
            <a:fld id="{9FFFC64C-DD67-42E5-8900-38A29D8BEF28}" type="slidenum">
              <a:rPr lang="en-US" smtClean="0"/>
              <a:pPr/>
              <a:t>15</a:t>
            </a:fld>
            <a:endParaRPr lang="en-US"/>
          </a:p>
        </p:txBody>
      </p:sp>
    </p:spTree>
    <p:extLst>
      <p:ext uri="{BB962C8B-B14F-4D97-AF65-F5344CB8AC3E}">
        <p14:creationId xmlns:p14="http://schemas.microsoft.com/office/powerpoint/2010/main" val="131563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3522B-9E8E-4880-B429-607E125C4EFD}" type="slidenum">
              <a:rPr lang="en-US"/>
              <a:pPr/>
              <a:t>20</a:t>
            </a:fld>
            <a:endParaRPr lang="en-US"/>
          </a:p>
        </p:txBody>
      </p:sp>
      <p:sp>
        <p:nvSpPr>
          <p:cNvPr id="714754" name="Rectangle 2"/>
          <p:cNvSpPr>
            <a:spLocks noGrp="1" noRot="1" noChangeAspect="1" noChangeArrowheads="1" noTextEdit="1"/>
          </p:cNvSpPr>
          <p:nvPr>
            <p:ph type="sldImg"/>
          </p:nvPr>
        </p:nvSpPr>
        <p:spPr>
          <a:xfrm>
            <a:off x="935038" y="742950"/>
            <a:ext cx="4929187" cy="3698875"/>
          </a:xfrm>
          <a:ln/>
        </p:spPr>
      </p:sp>
      <p:sp>
        <p:nvSpPr>
          <p:cNvPr id="714755" name="Rectangle 3"/>
          <p:cNvSpPr>
            <a:spLocks noGrp="1" noChangeArrowheads="1"/>
          </p:cNvSpPr>
          <p:nvPr>
            <p:ph type="body" idx="1"/>
          </p:nvPr>
        </p:nvSpPr>
        <p:spPr>
          <a:xfrm>
            <a:off x="906357" y="4688504"/>
            <a:ext cx="4984962" cy="4442361"/>
          </a:xfrm>
        </p:spPr>
        <p:txBody>
          <a:bodyPr/>
          <a:lstStyle/>
          <a:p>
            <a:r>
              <a:rPr lang="en-US" i="1">
                <a:solidFill>
                  <a:srgbClr val="FF0000"/>
                </a:solidFill>
              </a:rPr>
              <a:t>For development, operational budget planning happens first; competitive bids are &lt; 3 days due to relationships with suppliers; so often the same process for ER</a:t>
            </a:r>
          </a:p>
          <a:p>
            <a:pPr>
              <a:buFontTx/>
              <a:buChar char="•"/>
            </a:pPr>
            <a:endParaRPr lang="en-US"/>
          </a:p>
        </p:txBody>
      </p:sp>
    </p:spTree>
    <p:extLst>
      <p:ext uri="{BB962C8B-B14F-4D97-AF65-F5344CB8AC3E}">
        <p14:creationId xmlns:p14="http://schemas.microsoft.com/office/powerpoint/2010/main" val="214517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50093" y="9376861"/>
            <a:ext cx="2946065" cy="494134"/>
          </a:xfrm>
          <a:prstGeom prst="rect">
            <a:avLst/>
          </a:prstGeom>
          <a:noFill/>
          <a:ln w="9525">
            <a:noFill/>
            <a:miter lim="800000"/>
            <a:headEnd/>
            <a:tailEnd/>
          </a:ln>
        </p:spPr>
        <p:txBody>
          <a:bodyPr lIns="94227" tIns="47113" rIns="94227" bIns="47113" anchor="b"/>
          <a:lstStyle/>
          <a:p>
            <a:pPr algn="r" defTabSz="942975"/>
            <a:fld id="{C4F9FFB5-C6BE-498E-9350-43F645596842}" type="slidenum">
              <a:rPr lang="en-US" sz="1200">
                <a:latin typeface="Times New Roman" pitchFamily="18" charset="0"/>
              </a:rPr>
              <a:pPr algn="r" defTabSz="942975"/>
              <a:t>21</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79161" y="4689267"/>
            <a:ext cx="5439355" cy="4442197"/>
          </a:xfrm>
        </p:spPr>
        <p:txBody>
          <a:bodyPr lIns="94227" tIns="47113" rIns="94227" bIns="47113"/>
          <a:lstStyle/>
          <a:p>
            <a:pPr eaLnBrk="1" hangingPunct="1"/>
            <a:endParaRPr lang="en-US" smtClean="0"/>
          </a:p>
        </p:txBody>
      </p:sp>
    </p:spTree>
    <p:extLst>
      <p:ext uri="{BB962C8B-B14F-4D97-AF65-F5344CB8AC3E}">
        <p14:creationId xmlns:p14="http://schemas.microsoft.com/office/powerpoint/2010/main" val="468703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http://voices.washingtonpost.com/blog-post/tsuna.JPG</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22</a:t>
            </a:fld>
            <a:endParaRPr lang="fr-CH" dirty="0"/>
          </a:p>
        </p:txBody>
      </p:sp>
    </p:spTree>
    <p:extLst>
      <p:ext uri="{BB962C8B-B14F-4D97-AF65-F5344CB8AC3E}">
        <p14:creationId xmlns:p14="http://schemas.microsoft.com/office/powerpoint/2010/main" val="110151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http://www.swissre.com/sigma/</a:t>
            </a:r>
          </a:p>
          <a:p>
            <a:r>
              <a:rPr lang="en-US" dirty="0" smtClean="0"/>
              <a:t>http://media.swissre.com/documents/sigma1_2014_en.pdf</a:t>
            </a:r>
          </a:p>
          <a:p>
            <a:r>
              <a:rPr lang="en-US" sz="1200" b="1" i="0" u="none" strike="noStrike" kern="1200" baseline="0" dirty="0" smtClean="0">
                <a:solidFill>
                  <a:schemeClr val="tx1"/>
                </a:solidFill>
                <a:latin typeface="Arial" charset="0"/>
                <a:ea typeface="+mn-ea"/>
                <a:cs typeface="Arial" charset="0"/>
              </a:rPr>
              <a:t>Figure 3</a:t>
            </a:r>
          </a:p>
          <a:p>
            <a:r>
              <a:rPr lang="en-US" sz="1200" b="0" i="0" u="none" strike="noStrike" kern="1200" baseline="0" dirty="0" smtClean="0">
                <a:solidFill>
                  <a:schemeClr val="tx1"/>
                </a:solidFill>
                <a:latin typeface="Arial" charset="0"/>
                <a:ea typeface="+mn-ea"/>
                <a:cs typeface="Arial" charset="0"/>
              </a:rPr>
              <a:t>Insured catastrophe losses, 1970–2013</a:t>
            </a:r>
          </a:p>
          <a:p>
            <a:r>
              <a:rPr lang="en-US" sz="1200" b="0" i="0" u="none" strike="noStrike" kern="1200" baseline="0" dirty="0" smtClean="0">
                <a:solidFill>
                  <a:schemeClr val="tx1"/>
                </a:solidFill>
                <a:latin typeface="Arial" charset="0"/>
                <a:ea typeface="+mn-ea"/>
                <a:cs typeface="Arial" charset="0"/>
              </a:rPr>
              <a:t>1992: Hurricane Andrew</a:t>
            </a:r>
          </a:p>
          <a:p>
            <a:r>
              <a:rPr lang="en-US" sz="1200" b="0" i="0" u="none" strike="noStrike" kern="1200" baseline="0" dirty="0" smtClean="0">
                <a:solidFill>
                  <a:schemeClr val="tx1"/>
                </a:solidFill>
                <a:latin typeface="Arial" charset="0"/>
                <a:ea typeface="+mn-ea"/>
                <a:cs typeface="Arial" charset="0"/>
              </a:rPr>
              <a:t>1994: Northridge earthquake</a:t>
            </a:r>
          </a:p>
          <a:p>
            <a:r>
              <a:rPr lang="en-US" sz="1200" b="0" i="0" u="none" strike="noStrike" kern="1200" baseline="0" dirty="0" smtClean="0">
                <a:solidFill>
                  <a:schemeClr val="tx1"/>
                </a:solidFill>
                <a:latin typeface="Arial" charset="0"/>
                <a:ea typeface="+mn-ea"/>
                <a:cs typeface="Arial" charset="0"/>
              </a:rPr>
              <a:t>1999: Winter Storm </a:t>
            </a:r>
            <a:r>
              <a:rPr lang="en-US" sz="1200" b="0" i="0" u="none" strike="noStrike" kern="1200" baseline="0" dirty="0" err="1" smtClean="0">
                <a:solidFill>
                  <a:schemeClr val="tx1"/>
                </a:solidFill>
                <a:latin typeface="Arial" charset="0"/>
                <a:ea typeface="+mn-ea"/>
                <a:cs typeface="Arial" charset="0"/>
              </a:rPr>
              <a:t>Lothar</a:t>
            </a:r>
            <a:endParaRPr lang="en-US" sz="1200" b="0" i="0" u="none" strike="noStrike" kern="1200" baseline="0" dirty="0" smtClean="0">
              <a:solidFill>
                <a:schemeClr val="tx1"/>
              </a:solidFill>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2001: 9/11 attacks</a:t>
            </a:r>
          </a:p>
          <a:p>
            <a:r>
              <a:rPr lang="en-US" sz="1200" b="0" i="0" u="none" strike="noStrike" kern="1200" baseline="0" dirty="0" smtClean="0">
                <a:solidFill>
                  <a:schemeClr val="tx1"/>
                </a:solidFill>
                <a:latin typeface="Arial" charset="0"/>
                <a:ea typeface="+mn-ea"/>
                <a:cs typeface="Arial" charset="0"/>
              </a:rPr>
              <a:t>2004: Hurricanes Ivan, Charley, Frances</a:t>
            </a:r>
          </a:p>
          <a:p>
            <a:r>
              <a:rPr lang="fi-FI" sz="1200" b="0" i="0" u="none" strike="noStrike" kern="1200" baseline="0" dirty="0" smtClean="0">
                <a:solidFill>
                  <a:schemeClr val="tx1"/>
                </a:solidFill>
                <a:latin typeface="Arial" charset="0"/>
                <a:ea typeface="+mn-ea"/>
                <a:cs typeface="Arial" charset="0"/>
              </a:rPr>
              <a:t>2005: Hurricanes Katrina, Rita, Wilma</a:t>
            </a:r>
          </a:p>
          <a:p>
            <a:r>
              <a:rPr lang="en-US" sz="1200" b="0" i="0" u="none" strike="noStrike" kern="1200" baseline="0" dirty="0" smtClean="0">
                <a:solidFill>
                  <a:schemeClr val="tx1"/>
                </a:solidFill>
                <a:latin typeface="Arial" charset="0"/>
                <a:ea typeface="+mn-ea"/>
                <a:cs typeface="Arial" charset="0"/>
              </a:rPr>
              <a:t>2008: Hurricanes Ike, Gustav</a:t>
            </a:r>
          </a:p>
          <a:p>
            <a:r>
              <a:rPr lang="en-GB" sz="1200" b="0" i="0" u="none" strike="noStrike" kern="1200" baseline="0" dirty="0" smtClean="0">
                <a:solidFill>
                  <a:schemeClr val="tx1"/>
                </a:solidFill>
                <a:latin typeface="Arial" charset="0"/>
                <a:ea typeface="+mn-ea"/>
                <a:cs typeface="Arial" charset="0"/>
              </a:rPr>
              <a:t>2010: Chile, New Zealand earthquakes</a:t>
            </a:r>
          </a:p>
          <a:p>
            <a:r>
              <a:rPr lang="en-GB" sz="1200" b="0" i="0" u="none" strike="noStrike" kern="1200" baseline="0" dirty="0" smtClean="0">
                <a:solidFill>
                  <a:schemeClr val="tx1"/>
                </a:solidFill>
                <a:latin typeface="Arial" charset="0"/>
                <a:ea typeface="+mn-ea"/>
                <a:cs typeface="Arial" charset="0"/>
              </a:rPr>
              <a:t>2011: Japan. New Zealand earthquakes,</a:t>
            </a:r>
          </a:p>
          <a:p>
            <a:r>
              <a:rPr lang="en-US" sz="1200" b="0" i="0" u="none" strike="noStrike" kern="1200" baseline="0" dirty="0" smtClean="0">
                <a:solidFill>
                  <a:schemeClr val="tx1"/>
                </a:solidFill>
                <a:latin typeface="Arial" charset="0"/>
                <a:ea typeface="+mn-ea"/>
                <a:cs typeface="Arial" charset="0"/>
              </a:rPr>
              <a:t>Thailand flood</a:t>
            </a:r>
          </a:p>
          <a:p>
            <a:r>
              <a:rPr lang="en-US" sz="1200" b="0" i="0" u="none" strike="noStrike" kern="1200" baseline="0" dirty="0" smtClean="0">
                <a:solidFill>
                  <a:schemeClr val="tx1"/>
                </a:solidFill>
                <a:latin typeface="Arial" charset="0"/>
                <a:ea typeface="+mn-ea"/>
                <a:cs typeface="Arial" charset="0"/>
              </a:rPr>
              <a:t>2012: Hurricane Sandy</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26</a:t>
            </a:fld>
            <a:endParaRPr lang="fr-CH" dirty="0"/>
          </a:p>
        </p:txBody>
      </p:sp>
    </p:spTree>
    <p:extLst>
      <p:ext uri="{BB962C8B-B14F-4D97-AF65-F5344CB8AC3E}">
        <p14:creationId xmlns:p14="http://schemas.microsoft.com/office/powerpoint/2010/main" val="271127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Charles Handy,</a:t>
            </a:r>
            <a:r>
              <a:rPr lang="en-US" baseline="0" dirty="0" smtClean="0"/>
              <a:t> </a:t>
            </a:r>
            <a:r>
              <a:rPr lang="en-US" dirty="0" smtClean="0"/>
              <a:t>http://www.texasventures.us/india/images/leader2_1.jpg  …five</a:t>
            </a:r>
            <a:r>
              <a:rPr lang="en-US" baseline="0" dirty="0" smtClean="0"/>
              <a:t> careers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424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27</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28</a:t>
            </a:fld>
            <a:endParaRPr lang="fr-CH" dirty="0"/>
          </a:p>
        </p:txBody>
      </p:sp>
    </p:spTree>
    <p:extLst>
      <p:ext uri="{BB962C8B-B14F-4D97-AF65-F5344CB8AC3E}">
        <p14:creationId xmlns:p14="http://schemas.microsoft.com/office/powerpoint/2010/main" val="71988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effectLst/>
                <a:latin typeface="Arial" charset="0"/>
                <a:ea typeface="+mn-ea"/>
                <a:cs typeface="Arial" charset="0"/>
              </a:rPr>
              <a:t>“The Burning Platform, the Boiled Frog and the Rusting Platform”, Publishing </a:t>
            </a:r>
            <a:r>
              <a:rPr lang="en-US" sz="1200" b="0" kern="1200" smtClean="0">
                <a:solidFill>
                  <a:schemeClr val="tx1"/>
                </a:solidFill>
                <a:effectLst/>
                <a:latin typeface="Arial" charset="0"/>
                <a:ea typeface="+mn-ea"/>
                <a:cs typeface="Arial" charset="0"/>
              </a:rPr>
              <a:t>Technology blog, </a:t>
            </a:r>
            <a:r>
              <a:rPr lang="en-US" sz="1200" kern="1200" smtClean="0">
                <a:solidFill>
                  <a:schemeClr val="tx1"/>
                </a:solidFill>
                <a:effectLst/>
                <a:latin typeface="Arial" charset="0"/>
                <a:ea typeface="+mn-ea"/>
                <a:cs typeface="Arial" charset="0"/>
              </a:rPr>
              <a:t>August </a:t>
            </a:r>
            <a:r>
              <a:rPr lang="en-US" sz="1200" kern="1200" dirty="0" smtClean="0">
                <a:solidFill>
                  <a:schemeClr val="tx1"/>
                </a:solidFill>
                <a:effectLst/>
                <a:latin typeface="Arial" charset="0"/>
                <a:ea typeface="+mn-ea"/>
                <a:cs typeface="Arial" charset="0"/>
              </a:rPr>
              <a:t>9, 2011 </a:t>
            </a:r>
            <a:endParaRPr lang="en-US" sz="1200" b="0" kern="1200" dirty="0" smtClean="0">
              <a:solidFill>
                <a:schemeClr val="tx1"/>
              </a:solidFill>
              <a:effectLst/>
              <a:latin typeface="Arial" charset="0"/>
              <a:ea typeface="+mn-ea"/>
              <a:cs typeface="Arial" charset="0"/>
            </a:endParaRPr>
          </a:p>
          <a:p>
            <a:r>
              <a:rPr lang="en-US" dirty="0" smtClean="0">
                <a:hlinkClick r:id="rId3"/>
              </a:rPr>
              <a:t>http://www.publishingtechnology.com/2011/08/burning-platform-boiled-frog-rusting-platform/</a:t>
            </a:r>
            <a:endParaRPr lang="en-US" sz="12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29</a:t>
            </a:fld>
            <a:endParaRPr lang="fr-CH" dirty="0"/>
          </a:p>
        </p:txBody>
      </p:sp>
    </p:spTree>
    <p:extLst>
      <p:ext uri="{BB962C8B-B14F-4D97-AF65-F5344CB8AC3E}">
        <p14:creationId xmlns:p14="http://schemas.microsoft.com/office/powerpoint/2010/main" val="4068944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http://engageinnovate.wordpress.com/2011/09/23/the-burning-platform-and-other-recommended-readings-in-strategy/</a:t>
            </a:r>
            <a:endParaRPr lang="en-US" dirty="0" smtClean="0">
              <a:hlinkClick r:id="rId4"/>
            </a:endParaRPr>
          </a:p>
          <a:p>
            <a:r>
              <a:rPr lang="en-US" dirty="0" smtClean="0">
                <a:hlinkClick r:id="rId5"/>
              </a:rPr>
              <a:t>http://blogs.wsj.com/tech-europe/2011/02/09/full-text-nokia-ceo-stephen-elops-burning-platform-memo/</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30</a:t>
            </a:fld>
            <a:endParaRPr lang="fr-CH" dirty="0"/>
          </a:p>
        </p:txBody>
      </p:sp>
    </p:spTree>
    <p:extLst>
      <p:ext uri="{BB962C8B-B14F-4D97-AF65-F5344CB8AC3E}">
        <p14:creationId xmlns:p14="http://schemas.microsoft.com/office/powerpoint/2010/main" val="128150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http://www.boston.com/news/world/articles/2006/07/25/ambulance_drivers_tell_tales_of_horror/</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31</a:t>
            </a:fld>
            <a:endParaRPr lang="fr-CH" dirty="0"/>
          </a:p>
        </p:txBody>
      </p:sp>
    </p:spTree>
    <p:extLst>
      <p:ext uri="{BB962C8B-B14F-4D97-AF65-F5344CB8AC3E}">
        <p14:creationId xmlns:p14="http://schemas.microsoft.com/office/powerpoint/2010/main" val="3756205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http://www.asiantrader.biz/industry-news/Small+firms+are+sceptical+over+theCoalition%27s+pledge+to+cut+red+tape/705</a:t>
            </a:r>
            <a:endParaRPr lang="en-US" dirty="0" smtClean="0">
              <a:hlinkClick r:id="rId4"/>
            </a:endParaRPr>
          </a:p>
          <a:p>
            <a:r>
              <a:rPr lang="en-US" dirty="0" smtClean="0">
                <a:hlinkClick r:id="rId4"/>
              </a:rPr>
              <a:t>http://librarylostfound.com/2013/06/07/mrs-weiss-scissors-rules/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32</a:t>
            </a:fld>
            <a:endParaRPr lang="fr-CH" dirty="0"/>
          </a:p>
        </p:txBody>
      </p:sp>
    </p:spTree>
    <p:extLst>
      <p:ext uri="{BB962C8B-B14F-4D97-AF65-F5344CB8AC3E}">
        <p14:creationId xmlns:p14="http://schemas.microsoft.com/office/powerpoint/2010/main" val="1627756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http://www.andertoons.com/business/cartoon/4548/we-cut-through-all-red-tape-but-new-shipment-came-in-this-morning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33</a:t>
            </a:fld>
            <a:endParaRPr lang="fr-CH" dirty="0"/>
          </a:p>
        </p:txBody>
      </p:sp>
    </p:spTree>
    <p:extLst>
      <p:ext uri="{BB962C8B-B14F-4D97-AF65-F5344CB8AC3E}">
        <p14:creationId xmlns:p14="http://schemas.microsoft.com/office/powerpoint/2010/main" val="4113903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marR="0" indent="-273050" algn="l" defTabSz="914400" rtl="0" eaLnBrk="0" fontAlgn="base" latinLnBrk="0" hangingPunct="0">
              <a:lnSpc>
                <a:spcPct val="100000"/>
              </a:lnSpc>
              <a:spcBef>
                <a:spcPct val="20000"/>
              </a:spcBef>
              <a:spcAft>
                <a:spcPct val="0"/>
              </a:spcAft>
              <a:buClr>
                <a:srgbClr val="CF1C21"/>
              </a:buClr>
              <a:buSzPct val="80000"/>
              <a:buFont typeface="Wingdings" pitchFamily="2" charset="2"/>
              <a:buNone/>
              <a:tabLst/>
              <a:defRPr/>
            </a:pPr>
            <a:r>
              <a:rPr lang="en-US" sz="1200" b="1" kern="1200" dirty="0" smtClean="0">
                <a:latin typeface="Arial" pitchFamily="34" charset="0"/>
                <a:ea typeface="+mn-ea"/>
                <a:cs typeface="Arial" pitchFamily="34" charset="0"/>
              </a:rPr>
              <a:t>Nordstrom Rules: </a:t>
            </a:r>
          </a:p>
          <a:p>
            <a:pPr marL="273050" marR="0" indent="-273050" algn="l" defTabSz="914400" rtl="0" eaLnBrk="0" fontAlgn="base" latinLnBrk="0" hangingPunct="0">
              <a:lnSpc>
                <a:spcPct val="100000"/>
              </a:lnSpc>
              <a:spcBef>
                <a:spcPct val="20000"/>
              </a:spcBef>
              <a:spcAft>
                <a:spcPct val="0"/>
              </a:spcAft>
              <a:buClr>
                <a:srgbClr val="CF1C21"/>
              </a:buClr>
              <a:buSzPct val="80000"/>
              <a:buFont typeface="Wingdings" pitchFamily="2" charset="2"/>
              <a:buNone/>
              <a:tabLst/>
              <a:defRPr/>
            </a:pPr>
            <a:r>
              <a:rPr lang="en-US" sz="1200" b="1" kern="1200" dirty="0" smtClean="0">
                <a:latin typeface="Arial" pitchFamily="34" charset="0"/>
                <a:ea typeface="+mn-ea"/>
                <a:cs typeface="Arial" pitchFamily="34" charset="0"/>
              </a:rPr>
              <a:t>Rule #1: Use good judgment in all situations. </a:t>
            </a:r>
          </a:p>
          <a:p>
            <a:pPr marL="273050" marR="0" indent="-273050" algn="l" defTabSz="914400" rtl="0" eaLnBrk="0" fontAlgn="base" latinLnBrk="0" hangingPunct="0">
              <a:lnSpc>
                <a:spcPct val="100000"/>
              </a:lnSpc>
              <a:spcBef>
                <a:spcPct val="20000"/>
              </a:spcBef>
              <a:spcAft>
                <a:spcPct val="0"/>
              </a:spcAft>
              <a:buClr>
                <a:srgbClr val="CF1C21"/>
              </a:buClr>
              <a:buSzPct val="80000"/>
              <a:buFont typeface="Wingdings" pitchFamily="2" charset="2"/>
              <a:buNone/>
              <a:tabLst/>
              <a:defRPr/>
            </a:pPr>
            <a:r>
              <a:rPr lang="en-US" sz="1200" b="1" kern="1200" dirty="0" smtClean="0">
                <a:latin typeface="Arial" pitchFamily="34" charset="0"/>
                <a:ea typeface="+mn-ea"/>
                <a:cs typeface="Arial" pitchFamily="34" charset="0"/>
              </a:rPr>
              <a:t>There will be no additional rules.</a:t>
            </a:r>
            <a:endParaRPr lang="en-US" sz="1200" b="0" kern="1200" dirty="0" smtClean="0">
              <a:latin typeface="Arial" pitchFamily="34" charset="0"/>
              <a:ea typeface="+mn-ea"/>
              <a:cs typeface="Arial" pitchFamily="34" charset="0"/>
            </a:endParaRPr>
          </a:p>
          <a:p>
            <a:endParaRPr lang="en-US" dirty="0" smtClean="0"/>
          </a:p>
          <a:p>
            <a:r>
              <a:rPr lang="en-US" dirty="0" smtClean="0"/>
              <a:t>http://en.wikipedia.org/wiki/Nordstrom#Employee_handbook</a:t>
            </a:r>
          </a:p>
          <a:p>
            <a:r>
              <a:rPr lang="en-US" dirty="0" smtClean="0"/>
              <a:t>http://cdn.styleblazer.com/wp-content/uploads/2013/12/get.jpg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35</a:t>
            </a:fld>
            <a:endParaRPr lang="fr-CH" dirty="0"/>
          </a:p>
        </p:txBody>
      </p:sp>
    </p:spTree>
    <p:extLst>
      <p:ext uri="{BB962C8B-B14F-4D97-AF65-F5344CB8AC3E}">
        <p14:creationId xmlns:p14="http://schemas.microsoft.com/office/powerpoint/2010/main" val="44508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37</a:t>
            </a:fld>
            <a:endParaRPr lang="en-US"/>
          </a:p>
        </p:txBody>
      </p:sp>
      <p:sp>
        <p:nvSpPr>
          <p:cNvPr id="706562" name="Rectangle 2"/>
          <p:cNvSpPr>
            <a:spLocks noGrp="1" noRot="1" noChangeAspect="1" noChangeArrowheads="1" noTextEdit="1"/>
          </p:cNvSpPr>
          <p:nvPr>
            <p:ph type="sldImg"/>
          </p:nvPr>
        </p:nvSpPr>
        <p:spPr>
          <a:xfrm>
            <a:off x="935038" y="742950"/>
            <a:ext cx="4929187" cy="3698875"/>
          </a:xfrm>
          <a:ln/>
        </p:spPr>
      </p:sp>
      <p:sp>
        <p:nvSpPr>
          <p:cNvPr id="706563" name="Rectangle 3"/>
          <p:cNvSpPr>
            <a:spLocks noGrp="1" noChangeArrowheads="1"/>
          </p:cNvSpPr>
          <p:nvPr>
            <p:ph type="body" idx="1"/>
          </p:nvPr>
        </p:nvSpPr>
        <p:spPr>
          <a:xfrm>
            <a:off x="906357" y="4688504"/>
            <a:ext cx="4984962" cy="4442361"/>
          </a:xfrm>
        </p:spPr>
        <p:txBody>
          <a:bodyPr/>
          <a:lstStyle/>
          <a:p>
            <a:r>
              <a:rPr lang="en-US" dirty="0"/>
              <a:t>For emergency response, time and volume are king; for development, cost and cost reign</a:t>
            </a:r>
          </a:p>
        </p:txBody>
      </p:sp>
    </p:spTree>
    <p:extLst>
      <p:ext uri="{BB962C8B-B14F-4D97-AF65-F5344CB8AC3E}">
        <p14:creationId xmlns:p14="http://schemas.microsoft.com/office/powerpoint/2010/main" val="233665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Tom Peters discussion on Ready-Fire-Aim</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38</a:t>
            </a:fld>
            <a:endParaRPr lang="fr-CH" dirty="0"/>
          </a:p>
        </p:txBody>
      </p:sp>
    </p:spTree>
    <p:extLst>
      <p:ext uri="{BB962C8B-B14F-4D97-AF65-F5344CB8AC3E}">
        <p14:creationId xmlns:p14="http://schemas.microsoft.com/office/powerpoint/2010/main" val="219032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“…motivational theories can be divided into two types, </a:t>
            </a:r>
            <a:r>
              <a:rPr lang="en-US" sz="1200" dirty="0" smtClean="0">
                <a:solidFill>
                  <a:srgbClr val="FFC000"/>
                </a:solidFill>
              </a:rPr>
              <a:t>push theories and pull theories</a:t>
            </a:r>
            <a:r>
              <a:rPr lang="en-US" sz="1200" b="0" dirty="0" smtClean="0"/>
              <a:t>……(or) pitch fork theories on the one hand and carrot theories on the other …Since we prefer to look to the nature of the animal himself, ours is probably best called </a:t>
            </a:r>
            <a:r>
              <a:rPr lang="en-US" sz="1200" dirty="0" smtClean="0">
                <a:solidFill>
                  <a:srgbClr val="FFC000"/>
                </a:solidFill>
              </a:rPr>
              <a:t>a jackass theory</a:t>
            </a:r>
            <a:r>
              <a:rPr lang="en-US" sz="1200" b="0" dirty="0" smtClean="0"/>
              <a:t>”</a:t>
            </a:r>
            <a:r>
              <a:rPr lang="en-US" sz="1200" b="0" baseline="0" dirty="0" smtClean="0"/>
              <a:t> </a:t>
            </a:r>
            <a:r>
              <a:rPr lang="en-US" b="0" dirty="0" smtClean="0"/>
              <a:t>--George Kelly, 1969</a:t>
            </a:r>
            <a:r>
              <a:rPr lang="en-US" sz="1200" b="0" dirty="0" smtClean="0"/>
              <a:t> </a:t>
            </a:r>
            <a:endParaRPr lang="en-US" sz="1200" dirty="0" smtClean="0"/>
          </a:p>
          <a:p>
            <a:r>
              <a:rPr lang="en-US" dirty="0" smtClean="0"/>
              <a:t>http://www.centrepcp.co.uk/motivation.htm</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George Kelly, 1969 Man’s  construction of his alternatives”.  In B. Maher (</a:t>
            </a:r>
            <a:r>
              <a:rPr lang="en-US" b="0" dirty="0" err="1" smtClean="0"/>
              <a:t>ed</a:t>
            </a:r>
            <a:r>
              <a:rPr lang="en-US" b="0" dirty="0" smtClean="0"/>
              <a:t>) </a:t>
            </a:r>
            <a:r>
              <a:rPr lang="en-US" b="0" i="1" dirty="0" smtClean="0"/>
              <a:t>Clinical Psychology and Personality: The Selected Papers of George Kelly</a:t>
            </a:r>
            <a:r>
              <a:rPr lang="en-US" b="0" dirty="0" smtClean="0"/>
              <a:t>.  Wiley, p. 81).</a:t>
            </a:r>
          </a:p>
          <a:p>
            <a:r>
              <a:rPr lang="en-US" b="0" i="0" dirty="0" smtClean="0"/>
              <a:t>What is pulling and pushing us? </a:t>
            </a:r>
            <a:r>
              <a:rPr lang="en-US" b="0" i="0" dirty="0" smtClean="0">
                <a:solidFill>
                  <a:srgbClr val="FF0000"/>
                </a:solidFill>
              </a:rPr>
              <a:t>Social Media? Connected  Citizens? Disruptive Change?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http://3.bp.blogspot.com/-HzJuzqXKzRM/TfKibvUCnzI/AAAAAAAAAB4/AoGn5V0iu24/s400/Donkey.jpg</a:t>
            </a:r>
          </a:p>
          <a:p>
            <a:r>
              <a:rPr lang="en-US" dirty="0" smtClean="0"/>
              <a:t>http://i.telegraph.co.uk/multimedia/archive/02527/pitchfork_2527682b.jpg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a:t>
            </a:fld>
            <a:endParaRPr lang="fr-CH" dirty="0"/>
          </a:p>
        </p:txBody>
      </p:sp>
    </p:spTree>
    <p:extLst>
      <p:ext uri="{BB962C8B-B14F-4D97-AF65-F5344CB8AC3E}">
        <p14:creationId xmlns:p14="http://schemas.microsoft.com/office/powerpoint/2010/main" val="2999367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eaLnBrk="1" fontAlgn="auto" hangingPunct="1">
              <a:spcBef>
                <a:spcPts val="0"/>
              </a:spcBef>
              <a:spcAft>
                <a:spcPts val="0"/>
              </a:spcAft>
              <a:defRPr/>
            </a:pPr>
            <a:r>
              <a:rPr lang="en-US" dirty="0" smtClean="0"/>
              <a:t>The NASA account of the accident is here: </a:t>
            </a:r>
            <a:r>
              <a:rPr lang="en-US" u="sng" dirty="0" smtClean="0">
                <a:hlinkClick r:id="rId3"/>
              </a:rPr>
              <a:t>http://nssdc.gsfc.nasa.gov/planetary/lunar/ap13acc.html</a:t>
            </a:r>
            <a:r>
              <a:rPr lang="en-US" dirty="0" smtClean="0"/>
              <a:t> </a:t>
            </a:r>
          </a:p>
        </p:txBody>
      </p:sp>
      <p:sp>
        <p:nvSpPr>
          <p:cNvPr id="4" name="Slide Number Placeholder 3"/>
          <p:cNvSpPr>
            <a:spLocks noGrp="1"/>
          </p:cNvSpPr>
          <p:nvPr>
            <p:ph type="sldNum" sz="quarter" idx="10"/>
          </p:nvPr>
        </p:nvSpPr>
        <p:spPr/>
        <p:txBody>
          <a:bodyPr/>
          <a:lstStyle/>
          <a:p>
            <a:fld id="{50F36642-BB39-4383-818C-07D69F4A0022}" type="slidenum">
              <a:rPr lang="en-US" smtClean="0"/>
              <a:pPr/>
              <a:t>39</a:t>
            </a:fld>
            <a:endParaRPr lang="en-US"/>
          </a:p>
        </p:txBody>
      </p:sp>
    </p:spTree>
    <p:extLst>
      <p:ext uri="{BB962C8B-B14F-4D97-AF65-F5344CB8AC3E}">
        <p14:creationId xmlns:p14="http://schemas.microsoft.com/office/powerpoint/2010/main" val="1303455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http://www.youtube.com/watch?v=5giXXW_UdaM</a:t>
            </a:r>
            <a:endParaRPr lang="en-US" dirty="0" smtClean="0"/>
          </a:p>
          <a:p>
            <a:r>
              <a:rPr lang="en-US" dirty="0" smtClean="0"/>
              <a:t>Photo:</a:t>
            </a:r>
            <a:r>
              <a:rPr lang="en-US" baseline="0" dirty="0" smtClean="0"/>
              <a:t> </a:t>
            </a:r>
            <a:r>
              <a:rPr lang="en-US" dirty="0" smtClean="0">
                <a:hlinkClick r:id="rId4"/>
              </a:rPr>
              <a:t>http://www.imdb.com/media/rm1413254656/tt0112384</a:t>
            </a:r>
            <a:endParaRPr lang="en-US" dirty="0"/>
          </a:p>
        </p:txBody>
      </p:sp>
      <p:sp>
        <p:nvSpPr>
          <p:cNvPr id="4" name="Slide Number Placeholder 3"/>
          <p:cNvSpPr>
            <a:spLocks noGrp="1"/>
          </p:cNvSpPr>
          <p:nvPr>
            <p:ph type="sldNum" sz="quarter" idx="10"/>
          </p:nvPr>
        </p:nvSpPr>
        <p:spPr/>
        <p:txBody>
          <a:bodyPr/>
          <a:lstStyle/>
          <a:p>
            <a:fld id="{50F36642-BB39-4383-818C-07D69F4A0022}" type="slidenum">
              <a:rPr lang="en-US" smtClean="0"/>
              <a:pPr/>
              <a:t>40</a:t>
            </a:fld>
            <a:endParaRPr lang="en-US"/>
          </a:p>
        </p:txBody>
      </p:sp>
    </p:spTree>
    <p:extLst>
      <p:ext uri="{BB962C8B-B14F-4D97-AF65-F5344CB8AC3E}">
        <p14:creationId xmlns:p14="http://schemas.microsoft.com/office/powerpoint/2010/main" val="35005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ownership</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42</a:t>
            </a:fld>
            <a:endParaRPr lang="fr-CH" dirty="0"/>
          </a:p>
        </p:txBody>
      </p:sp>
    </p:spTree>
    <p:extLst>
      <p:ext uri="{BB962C8B-B14F-4D97-AF65-F5344CB8AC3E}">
        <p14:creationId xmlns:p14="http://schemas.microsoft.com/office/powerpoint/2010/main" val="2478352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43</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http://icscentre.org/area/riding-the-wave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44</a:t>
            </a:fld>
            <a:endParaRPr lang="fr-CH" dirty="0"/>
          </a:p>
        </p:txBody>
      </p:sp>
    </p:spTree>
    <p:extLst>
      <p:ext uri="{BB962C8B-B14F-4D97-AF65-F5344CB8AC3E}">
        <p14:creationId xmlns:p14="http://schemas.microsoft.com/office/powerpoint/2010/main" val="446054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Motley </a:t>
            </a:r>
            <a:r>
              <a:rPr lang="en-US" smtClean="0"/>
              <a:t>Fool</a:t>
            </a:r>
            <a:r>
              <a:rPr lang="en-US" baseline="0" smtClean="0"/>
              <a:t> Newsletter, </a:t>
            </a:r>
            <a:r>
              <a:rPr lang="en-US" sz="1200" kern="1200" smtClean="0">
                <a:solidFill>
                  <a:schemeClr val="tx1"/>
                </a:solidFill>
                <a:effectLst/>
                <a:latin typeface="+mn-lt"/>
                <a:ea typeface="+mn-ea"/>
                <a:cs typeface="+mn-cs"/>
              </a:rPr>
              <a:t>August 3, 2013, at 15:36 here: </a:t>
            </a:r>
            <a:r>
              <a:rPr lang="en-US" sz="1200" u="sng" kern="1200" smtClean="0">
                <a:solidFill>
                  <a:schemeClr val="tx1"/>
                </a:solidFill>
                <a:effectLst/>
                <a:latin typeface="+mn-lt"/>
                <a:ea typeface="+mn-ea"/>
                <a:cs typeface="+mn-cs"/>
                <a:hlinkClick r:id="rId3"/>
              </a:rPr>
              <a:t>http://www.fool.com/fool/free-report/18/sa-cabletvaudio-253366.aspx?source=isaspodft0000782</a:t>
            </a:r>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8C2971-A8E4-43F0-8DE6-FE8EF137F40F}" type="slidenum">
              <a:rPr lang="en-GB" smtClean="0"/>
              <a:pPr/>
              <a:t>46</a:t>
            </a:fld>
            <a:endParaRPr lang="en-GB" dirty="0"/>
          </a:p>
        </p:txBody>
      </p:sp>
    </p:spTree>
    <p:extLst>
      <p:ext uri="{BB962C8B-B14F-4D97-AF65-F5344CB8AC3E}">
        <p14:creationId xmlns:p14="http://schemas.microsoft.com/office/powerpoint/2010/main" val="427907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Flipchart</a:t>
            </a:r>
            <a:r>
              <a:rPr lang="en-US" baseline="0" dirty="0" smtClean="0"/>
              <a:t> from Disruptive Change WG in Bellagio, June 2013</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47</a:t>
            </a:fld>
            <a:endParaRPr lang="fr-CH" dirty="0"/>
          </a:p>
        </p:txBody>
      </p:sp>
    </p:spTree>
    <p:extLst>
      <p:ext uri="{BB962C8B-B14F-4D97-AF65-F5344CB8AC3E}">
        <p14:creationId xmlns:p14="http://schemas.microsoft.com/office/powerpoint/2010/main" val="3265301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21 questions in Blog article.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48</a:t>
            </a:fld>
            <a:endParaRPr lang="fr-CH" dirty="0"/>
          </a:p>
        </p:txBody>
      </p:sp>
    </p:spTree>
    <p:extLst>
      <p:ext uri="{BB962C8B-B14F-4D97-AF65-F5344CB8AC3E}">
        <p14:creationId xmlns:p14="http://schemas.microsoft.com/office/powerpoint/2010/main" val="4194143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https://www.ifrc.org/publications-and-reports/world-disasters-report/world-disasters-report-2013/</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49</a:t>
            </a:fld>
            <a:endParaRPr lang="fr-CH" dirty="0"/>
          </a:p>
        </p:txBody>
      </p:sp>
    </p:spTree>
    <p:extLst>
      <p:ext uri="{BB962C8B-B14F-4D97-AF65-F5344CB8AC3E}">
        <p14:creationId xmlns:p14="http://schemas.microsoft.com/office/powerpoint/2010/main" val="3719616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Story</a:t>
            </a:r>
            <a:r>
              <a:rPr lang="en-US" baseline="0" dirty="0" smtClean="0"/>
              <a:t> told by </a:t>
            </a:r>
            <a:r>
              <a:rPr lang="en-US" sz="1200" b="0" i="0" u="none" strike="noStrike" kern="1200" baseline="0" dirty="0" smtClean="0">
                <a:solidFill>
                  <a:schemeClr val="tx1"/>
                </a:solidFill>
                <a:latin typeface="Arial" charset="0"/>
                <a:ea typeface="+mn-ea"/>
                <a:cs typeface="Arial" charset="0"/>
              </a:rPr>
              <a:t>Mary Jane </a:t>
            </a:r>
            <a:r>
              <a:rPr lang="en-US" sz="1200" b="0" i="0" u="none" strike="noStrike" kern="1200" baseline="0" dirty="0" err="1" smtClean="0">
                <a:solidFill>
                  <a:schemeClr val="tx1"/>
                </a:solidFill>
                <a:latin typeface="Arial" charset="0"/>
                <a:ea typeface="+mn-ea"/>
                <a:cs typeface="Arial" charset="0"/>
              </a:rPr>
              <a:t>Samkele</a:t>
            </a:r>
            <a:r>
              <a:rPr lang="en-US" sz="1200" b="0" i="0" u="none" strike="noStrike" kern="1200" baseline="0" dirty="0" smtClean="0">
                <a:solidFill>
                  <a:schemeClr val="tx1"/>
                </a:solidFill>
                <a:latin typeface="Arial" charset="0"/>
                <a:ea typeface="+mn-ea"/>
                <a:cs typeface="Arial" charset="0"/>
              </a:rPr>
              <a:t>, of Transparency International, Zimbabwe; twitter or the goat to get citizen feedback? At Global Perspectives Conference in Johannesburg, 14 Nov 13.</a:t>
            </a:r>
            <a:endParaRPr lang="en-US" dirty="0" smtClean="0"/>
          </a:p>
          <a:p>
            <a:r>
              <a:rPr lang="en-US" dirty="0" smtClean="0"/>
              <a:t>http://www.redhot.org/wp-content/uploads/2013/11/goat.jpg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51</a:t>
            </a:fld>
            <a:endParaRPr lang="fr-CH" dirty="0"/>
          </a:p>
        </p:txBody>
      </p:sp>
    </p:spTree>
    <p:extLst>
      <p:ext uri="{BB962C8B-B14F-4D97-AF65-F5344CB8AC3E}">
        <p14:creationId xmlns:p14="http://schemas.microsoft.com/office/powerpoint/2010/main" val="73839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http://www.bostonglobe.com/opinion/2014/05/09/moocs-disruption-only-beginning/S2VlsXpK6rzRx4DMrS4ADM/story.html</a:t>
            </a:r>
            <a:endParaRPr lang="en-GB" dirty="0"/>
          </a:p>
        </p:txBody>
      </p:sp>
      <p:sp>
        <p:nvSpPr>
          <p:cNvPr id="4" name="Slide Number Placeholder 3"/>
          <p:cNvSpPr>
            <a:spLocks noGrp="1"/>
          </p:cNvSpPr>
          <p:nvPr>
            <p:ph type="sldNum" sz="quarter" idx="10"/>
          </p:nvPr>
        </p:nvSpPr>
        <p:spPr/>
        <p:txBody>
          <a:bodyPr/>
          <a:lstStyle/>
          <a:p>
            <a:fld id="{9FFFC64C-DD67-42E5-8900-38A29D8BEF28}" type="slidenum">
              <a:rPr lang="en-US" smtClean="0"/>
              <a:pPr/>
              <a:t>52</a:t>
            </a:fld>
            <a:endParaRPr lang="en-US"/>
          </a:p>
        </p:txBody>
      </p:sp>
    </p:spTree>
    <p:extLst>
      <p:ext uri="{BB962C8B-B14F-4D97-AF65-F5344CB8AC3E}">
        <p14:creationId xmlns:p14="http://schemas.microsoft.com/office/powerpoint/2010/main" val="1059961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http://icscentre.org/area/riding-the-wave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53</a:t>
            </a:fld>
            <a:endParaRPr lang="fr-CH" dirty="0"/>
          </a:p>
        </p:txBody>
      </p:sp>
    </p:spTree>
    <p:extLst>
      <p:ext uri="{BB962C8B-B14F-4D97-AF65-F5344CB8AC3E}">
        <p14:creationId xmlns:p14="http://schemas.microsoft.com/office/powerpoint/2010/main" val="1241801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54</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294702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http://www.terrainfirma.co.uk/blog/wp-content/uploads/2011/11/elephant.jpg</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55</a:t>
            </a:fld>
            <a:endParaRPr lang="fr-CH" dirty="0"/>
          </a:p>
        </p:txBody>
      </p:sp>
    </p:spTree>
    <p:extLst>
      <p:ext uri="{BB962C8B-B14F-4D97-AF65-F5344CB8AC3E}">
        <p14:creationId xmlns:p14="http://schemas.microsoft.com/office/powerpoint/2010/main" val="2383743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Barrett, </a:t>
            </a:r>
            <a:r>
              <a:rPr lang="en-US" u="sng" dirty="0" smtClean="0"/>
              <a:t>Yes to the Mess: Surprising Leadership Lessons from Jazz</a:t>
            </a:r>
            <a:r>
              <a:rPr lang="en-US" dirty="0" smtClean="0"/>
              <a:t>, HBR Press, 2012, p. xi.</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56</a:t>
            </a:fld>
            <a:endParaRPr lang="fr-CH" dirty="0"/>
          </a:p>
        </p:txBody>
      </p:sp>
    </p:spTree>
    <p:extLst>
      <p:ext uri="{BB962C8B-B14F-4D97-AF65-F5344CB8AC3E}">
        <p14:creationId xmlns:p14="http://schemas.microsoft.com/office/powerpoint/2010/main" val="2658949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http://www.caseconsultingservices.com/tips/if-the-horse-is-dead-you-should-dismount-bernard-ross/ May 30, 2011. </a:t>
            </a:r>
          </a:p>
          <a:p>
            <a:r>
              <a:rPr lang="en-US" dirty="0" smtClean="0"/>
              <a:t>Also cited by Harry Jones, here: </a:t>
            </a:r>
            <a:r>
              <a:rPr lang="en-US" dirty="0" smtClean="0">
                <a:hlinkClick r:id="rId3"/>
              </a:rPr>
              <a:t>http://www.achievemax.com/blog/2008/01/10/horse-dismount/</a:t>
            </a:r>
            <a:r>
              <a:rPr lang="en-US" dirty="0" smtClean="0"/>
              <a:t> for a longer list</a:t>
            </a:r>
          </a:p>
          <a:p>
            <a:r>
              <a:rPr lang="en-US" dirty="0" smtClean="0"/>
              <a:t>Cf. </a:t>
            </a:r>
            <a:r>
              <a:rPr lang="en-US" dirty="0" smtClean="0">
                <a:hlinkClick r:id="rId4"/>
              </a:rPr>
              <a:t>http://answers.yahoo.com/question/index?qid=20090121141525AAzkRdv</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8C2971-A8E4-43F0-8DE6-FE8EF137F40F}" type="slidenum">
              <a:rPr lang="en-GB" smtClean="0"/>
              <a:pPr/>
              <a:t>58</a:t>
            </a:fld>
            <a:endParaRPr lang="en-GB" dirty="0"/>
          </a:p>
        </p:txBody>
      </p:sp>
    </p:spTree>
    <p:extLst>
      <p:ext uri="{BB962C8B-B14F-4D97-AF65-F5344CB8AC3E}">
        <p14:creationId xmlns:p14="http://schemas.microsoft.com/office/powerpoint/2010/main" val="1584248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690189"/>
            <a:ext cx="5438140" cy="4442362"/>
          </a:xfrm>
          <a:noFill/>
          <a:ln/>
        </p:spPr>
        <p:txBody>
          <a:bodyPr/>
          <a:lstStyle/>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125898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8C2971-A8E4-43F0-8DE6-FE8EF137F40F}" type="slidenum">
              <a:rPr lang="en-GB" smtClean="0"/>
              <a:pPr/>
              <a:t>64</a:t>
            </a:fld>
            <a:endParaRPr lang="en-GB" dirty="0"/>
          </a:p>
        </p:txBody>
      </p:sp>
    </p:spTree>
    <p:extLst>
      <p:ext uri="{BB962C8B-B14F-4D97-AF65-F5344CB8AC3E}">
        <p14:creationId xmlns:p14="http://schemas.microsoft.com/office/powerpoint/2010/main" val="2089018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65</a:t>
            </a:fld>
            <a:endParaRPr lang="en-US" smtClean="0">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62817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http://www.washingtonpost.com/blogs/worldviews/wp/2013/11/15/8-maps-that-explain-why-typhoon-haiyan-hit-the-philippines-so-hard/</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6</a:t>
            </a:fld>
            <a:endParaRPr lang="fr-CH" dirty="0"/>
          </a:p>
        </p:txBody>
      </p:sp>
    </p:spTree>
    <p:extLst>
      <p:ext uri="{BB962C8B-B14F-4D97-AF65-F5344CB8AC3E}">
        <p14:creationId xmlns:p14="http://schemas.microsoft.com/office/powerpoint/2010/main" val="1274348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66</a:t>
            </a:fld>
            <a:endParaRPr lang="fr-CH" dirty="0"/>
          </a:p>
        </p:txBody>
      </p:sp>
    </p:spTree>
    <p:extLst>
      <p:ext uri="{BB962C8B-B14F-4D97-AF65-F5344CB8AC3E}">
        <p14:creationId xmlns:p14="http://schemas.microsoft.com/office/powerpoint/2010/main" val="719885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http://www.caseconsultingservices.com/tips/if-the-horse-is-dead-you-should-dismount-bernard-ross/ May 30, 2011. </a:t>
            </a:r>
          </a:p>
          <a:p>
            <a:r>
              <a:rPr lang="en-US" dirty="0" smtClean="0"/>
              <a:t>Also cited by Harry Jones, here: </a:t>
            </a:r>
            <a:r>
              <a:rPr lang="en-US" dirty="0" smtClean="0">
                <a:hlinkClick r:id="rId3"/>
              </a:rPr>
              <a:t>http://www.achievemax.com/blog/2008/01/10/horse-dismount/</a:t>
            </a:r>
            <a:r>
              <a:rPr lang="en-US" dirty="0" smtClean="0"/>
              <a:t> for a longer list</a:t>
            </a:r>
          </a:p>
          <a:p>
            <a:r>
              <a:rPr lang="en-US" dirty="0" smtClean="0"/>
              <a:t>Cf. </a:t>
            </a:r>
            <a:r>
              <a:rPr lang="en-US" dirty="0" smtClean="0">
                <a:hlinkClick r:id="rId4"/>
              </a:rPr>
              <a:t>http://answers.yahoo.com/question/index?qid=20090121141525AAzkRdv</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8C2971-A8E4-43F0-8DE6-FE8EF137F40F}" type="slidenum">
              <a:rPr lang="en-GB" smtClean="0"/>
              <a:pPr/>
              <a:t>67</a:t>
            </a:fld>
            <a:endParaRPr lang="en-GB" dirty="0"/>
          </a:p>
        </p:txBody>
      </p:sp>
    </p:spTree>
    <p:extLst>
      <p:ext uri="{BB962C8B-B14F-4D97-AF65-F5344CB8AC3E}">
        <p14:creationId xmlns:p14="http://schemas.microsoft.com/office/powerpoint/2010/main" val="158424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http://www.washingtonpost.com/blogs/worldviews/wp/2013/11/15/8-maps-that-explain-why-typhoon-haiyan-hit-the-philippines-so-hard/</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7</a:t>
            </a:fld>
            <a:endParaRPr lang="fr-CH" dirty="0"/>
          </a:p>
        </p:txBody>
      </p:sp>
    </p:spTree>
    <p:extLst>
      <p:ext uri="{BB962C8B-B14F-4D97-AF65-F5344CB8AC3E}">
        <p14:creationId xmlns:p14="http://schemas.microsoft.com/office/powerpoint/2010/main" val="182286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http://www.washingtonpost.com/blogs/worldviews/wp/2013/11/15/8-maps-that-explain-why-typhoon-haiyan-hit-the-philippines-so-hard/</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extLst>
      <p:ext uri="{BB962C8B-B14F-4D97-AF65-F5344CB8AC3E}">
        <p14:creationId xmlns:p14="http://schemas.microsoft.com/office/powerpoint/2010/main" val="94429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Photo by Joseph Oliveros, IFRC, Dec. 2103. IFRC: Philippines </a:t>
            </a:r>
            <a:r>
              <a:rPr lang="en-US" sz="1200" b="1" i="0" u="none" strike="noStrike" kern="1200" baseline="0" dirty="0" smtClean="0">
                <a:solidFill>
                  <a:schemeClr val="tx1"/>
                </a:solidFill>
                <a:latin typeface="Arial" charset="0"/>
                <a:ea typeface="+mn-ea"/>
                <a:cs typeface="Arial" charset="0"/>
              </a:rPr>
              <a:t>Typhoon Haiyan, </a:t>
            </a:r>
            <a:r>
              <a:rPr lang="en-US" sz="1200" b="0" i="1" u="none" strike="noStrike" kern="1200" baseline="0" dirty="0" smtClean="0">
                <a:solidFill>
                  <a:schemeClr val="tx1"/>
                </a:solidFill>
                <a:latin typeface="Arial" charset="0"/>
                <a:ea typeface="+mn-ea"/>
                <a:cs typeface="Arial" charset="0"/>
              </a:rPr>
              <a:t>FACT </a:t>
            </a:r>
            <a:r>
              <a:rPr lang="en-US" sz="1200" b="0" i="1" u="none" strike="noStrike" kern="1200" baseline="0" dirty="0" err="1" smtClean="0">
                <a:solidFill>
                  <a:schemeClr val="tx1"/>
                </a:solidFill>
                <a:latin typeface="Arial" charset="0"/>
                <a:ea typeface="+mn-ea"/>
                <a:cs typeface="Arial" charset="0"/>
              </a:rPr>
              <a:t>SitRep</a:t>
            </a:r>
            <a:r>
              <a:rPr lang="en-US" sz="1200" b="0" i="1" u="none" strike="noStrike" kern="1200" baseline="0" dirty="0" smtClean="0">
                <a:solidFill>
                  <a:schemeClr val="tx1"/>
                </a:solidFill>
                <a:latin typeface="Arial" charset="0"/>
                <a:ea typeface="+mn-ea"/>
                <a:cs typeface="Arial" charset="0"/>
              </a:rPr>
              <a:t> 20, 29 January 2014, pg. 1</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extLst>
      <p:ext uri="{BB962C8B-B14F-4D97-AF65-F5344CB8AC3E}">
        <p14:creationId xmlns:p14="http://schemas.microsoft.com/office/powerpoint/2010/main" val="101340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hlinkClick r:id="rId3"/>
              </a:rPr>
              <a:t>http://news.yahoo.com/s/ap/ap_on_bi_ge/as_japan_earthquake_nuclear_crisis</a:t>
            </a:r>
            <a:endParaRPr lang="en-GB" smtClean="0"/>
          </a:p>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10</a:t>
            </a:fld>
            <a:endParaRPr lang="fr-CH" dirty="0"/>
          </a:p>
        </p:txBody>
      </p:sp>
    </p:spTree>
    <p:extLst>
      <p:ext uri="{BB962C8B-B14F-4D97-AF65-F5344CB8AC3E}">
        <p14:creationId xmlns:p14="http://schemas.microsoft.com/office/powerpoint/2010/main" val="172695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284390" y="582599"/>
              <a:ext cx="1151694" cy="430725"/>
            </a:xfrm>
            <a:prstGeom prst="rect">
              <a:avLst/>
            </a:prstGeom>
            <a:noFill/>
          </p:spPr>
          <p:txBody>
            <a:bodyPr wrap="square" lIns="0" tIns="0" rIns="0" bIns="0">
              <a:spAutoFit/>
            </a:bodyPr>
            <a:lstStyle/>
            <a:p>
              <a:pPr algn="ctr" fontAlgn="auto">
                <a:spcBef>
                  <a:spcPts val="0"/>
                </a:spcBef>
                <a:spcAft>
                  <a:spcPts val="0"/>
                </a:spcAft>
                <a:defRPr/>
              </a:pPr>
              <a:r>
                <a:rPr lang="en-US" sz="1400" b="1" kern="1200" dirty="0" smtClean="0">
                  <a:solidFill>
                    <a:schemeClr val="bg1"/>
                  </a:solidFill>
                  <a:latin typeface="Arial" charset="0"/>
                  <a:ea typeface="+mn-ea"/>
                  <a:cs typeface="Arial"/>
                </a:rPr>
                <a:t>ISCRAM</a:t>
              </a:r>
            </a:p>
            <a:p>
              <a:pPr algn="ctr" fontAlgn="auto">
                <a:spcBef>
                  <a:spcPts val="0"/>
                </a:spcBef>
                <a:spcAft>
                  <a:spcPts val="0"/>
                </a:spcAft>
                <a:defRPr/>
              </a:pPr>
              <a:r>
                <a:rPr lang="en-US" sz="1400" b="1" kern="1200" dirty="0" smtClean="0">
                  <a:solidFill>
                    <a:schemeClr val="bg1"/>
                  </a:solidFill>
                  <a:latin typeface="Arial" charset="0"/>
                  <a:ea typeface="+mn-ea"/>
                  <a:cs typeface="Arial"/>
                </a:rPr>
                <a:t>2014</a:t>
              </a:r>
              <a:endParaRPr lang="en-US" sz="1400" b="1" kern="1200" dirty="0">
                <a:solidFill>
                  <a:schemeClr val="bg1"/>
                </a:solidFill>
                <a:latin typeface="Arial" charset="0"/>
                <a:ea typeface="+mn-ea"/>
                <a:cs typeface="Arial"/>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49475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extLst>
      <p:ext uri="{BB962C8B-B14F-4D97-AF65-F5344CB8AC3E}">
        <p14:creationId xmlns:p14="http://schemas.microsoft.com/office/powerpoint/2010/main" val="115790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a:t>
              </a:r>
              <a:r>
                <a:rPr lang="en-US" sz="2000" b="1" baseline="30000" dirty="0">
                  <a:solidFill>
                    <a:srgbClr val="E8C7B0"/>
                  </a:solidFill>
                  <a:latin typeface="Calibri (Body)"/>
                  <a:cs typeface="Calibri (Body)"/>
                </a:rPr>
                <a:t>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ED HAPP, HEAD OF ISD &amp; GLOBAL CIO</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4365</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smtClean="0">
                  <a:solidFill>
                    <a:srgbClr val="E8C7B0"/>
                  </a:solidFill>
                  <a:latin typeface="Calibri (Body)"/>
                  <a:cs typeface="Calibri (Body)"/>
                </a:rPr>
                <a:t>FOR FURTHER INFORMATION ON 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JEREMY MORTIMER, DIGITAL DIVIDE ADVISOR</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4497</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jeremy.mortimer@ifrc.org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5212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vert="horz"/>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4585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a:t>
              </a:r>
              <a:r>
                <a:rPr lang="en-US" sz="2000" b="1" baseline="30000" dirty="0">
                  <a:solidFill>
                    <a:srgbClr val="E8C7B0"/>
                  </a:solidFill>
                  <a:latin typeface="Calibri (Body)"/>
                  <a:cs typeface="Calibri (Body)"/>
                </a:rPr>
                <a:t>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ED HAPP, HEAD OF ISD &amp; GLOBAL CIO</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4365</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smtClean="0">
                  <a:solidFill>
                    <a:srgbClr val="E8C7B0"/>
                  </a:solidFill>
                  <a:latin typeface="Calibri (Body)"/>
                  <a:cs typeface="Calibri (Body)"/>
                </a:rPr>
                <a:t>FOR FURTHER INFORMATION ON THE DIGITAL DIVIDE INITIATIVE</a:t>
              </a:r>
              <a:r>
                <a:rPr lang="en-US" sz="2000" b="1" baseline="0" dirty="0" smtClean="0">
                  <a:solidFill>
                    <a:srgbClr val="E8C7B0"/>
                  </a:solidFill>
                  <a:latin typeface="Calibri (Body)"/>
                  <a:cs typeface="Calibri (Body)"/>
                </a:rPr>
                <a:t> </a:t>
              </a:r>
              <a:r>
                <a:rPr lang="en-US" sz="2000" b="1" baseline="30000" dirty="0" smtClean="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smtClean="0">
                  <a:solidFill>
                    <a:schemeClr val="bg1"/>
                  </a:solidFill>
                  <a:latin typeface="Calibri (Body)"/>
                  <a:cs typeface="Calibri (Body)"/>
                </a:rPr>
                <a:t>JEREMY MORTIMER, DIGITAL DIVIDE ADVISOR</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a:t>
              </a:r>
              <a:r>
                <a:rPr lang="en-US" sz="2000" b="1" baseline="30000" dirty="0" smtClean="0">
                  <a:solidFill>
                    <a:schemeClr val="bg1"/>
                  </a:solidFill>
                  <a:latin typeface="Calibri (Body)"/>
                  <a:cs typeface="Calibri (Body)"/>
                </a:rPr>
                <a:t>4497</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jeremy.mortimer@ifrc.org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5"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8" name="Oval 17"/>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ISCRAM</a:t>
            </a:r>
          </a:p>
          <a:p>
            <a:pPr algn="ctr" fontAlgn="auto">
              <a:spcBef>
                <a:spcPts val="0"/>
              </a:spcBef>
              <a:spcAft>
                <a:spcPts val="0"/>
              </a:spcAft>
              <a:defRPr/>
            </a:pPr>
            <a:r>
              <a:rPr lang="en-US" sz="1400" b="1" dirty="0" smtClean="0">
                <a:solidFill>
                  <a:schemeClr val="bg1"/>
                </a:solidFill>
                <a:latin typeface="+mn-lt"/>
                <a:cs typeface="Arial"/>
              </a:rPr>
              <a:t>2014</a:t>
            </a:r>
            <a:endParaRPr lang="en-US" sz="1400" b="1" dirty="0">
              <a:solidFill>
                <a:schemeClr val="bg1"/>
              </a:solidFill>
              <a:latin typeface="+mn-lt"/>
              <a:cs typeface="Arial"/>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86" r:id="rId12"/>
    <p:sldLayoutId id="2147483687" r:id="rId13"/>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7" name="Group 6"/>
          <p:cNvGrpSpPr/>
          <p:nvPr userDrawn="1"/>
        </p:nvGrpSpPr>
        <p:grpSpPr>
          <a:xfrm>
            <a:off x="251520" y="332656"/>
            <a:ext cx="1357064" cy="1260475"/>
            <a:chOff x="395536" y="512341"/>
            <a:chExt cx="1357064" cy="1260475"/>
          </a:xfrm>
        </p:grpSpPr>
        <p:sp>
          <p:nvSpPr>
            <p:cNvPr id="12" name="TextBox 11"/>
            <p:cNvSpPr txBox="1"/>
            <p:nvPr/>
          </p:nvSpPr>
          <p:spPr bwMode="auto">
            <a:xfrm>
              <a:off x="395536" y="736600"/>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Bridging </a:t>
              </a:r>
              <a:r>
                <a:rPr lang="en-US" sz="1400" b="1" dirty="0" smtClean="0">
                  <a:solidFill>
                    <a:schemeClr val="bg1"/>
                  </a:solidFill>
                  <a:latin typeface="+mn-lt"/>
                  <a:cs typeface="Arial"/>
                </a:rPr>
                <a:t>the Digital </a:t>
              </a:r>
              <a:r>
                <a:rPr lang="en-US" sz="1400" b="1" dirty="0">
                  <a:solidFill>
                    <a:schemeClr val="bg1"/>
                  </a:solidFill>
                  <a:latin typeface="+mn-lt"/>
                  <a:cs typeface="Arial"/>
                </a:rPr>
                <a:t>Divide</a:t>
              </a:r>
            </a:p>
          </p:txBody>
        </p:sp>
        <p:sp>
          <p:nvSpPr>
            <p:cNvPr id="5" name="Oval 4"/>
            <p:cNvSpPr/>
            <p:nvPr userDrawn="1"/>
          </p:nvSpPr>
          <p:spPr bwMode="auto">
            <a:xfrm>
              <a:off x="492125" y="512341"/>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7"/>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kern="1200" dirty="0" smtClean="0">
                <a:solidFill>
                  <a:schemeClr val="bg1"/>
                </a:solidFill>
                <a:latin typeface="Arial" charset="0"/>
                <a:ea typeface="+mn-ea"/>
                <a:cs typeface="Arial"/>
              </a:rPr>
              <a:t>ISCRAM</a:t>
            </a:r>
          </a:p>
          <a:p>
            <a:pPr algn="ctr" fontAlgn="auto">
              <a:spcBef>
                <a:spcPts val="0"/>
              </a:spcBef>
              <a:spcAft>
                <a:spcPts val="0"/>
              </a:spcAft>
              <a:defRPr/>
            </a:pPr>
            <a:r>
              <a:rPr lang="en-US" sz="1400" b="1" kern="1200" dirty="0" smtClean="0">
                <a:solidFill>
                  <a:schemeClr val="bg1"/>
                </a:solidFill>
                <a:latin typeface="Arial" charset="0"/>
                <a:ea typeface="+mn-ea"/>
                <a:cs typeface="Arial"/>
              </a:rPr>
              <a:t>2014</a:t>
            </a:r>
            <a:endParaRPr lang="en-US" sz="1400" b="1" kern="1200" dirty="0">
              <a:solidFill>
                <a:schemeClr val="bg1"/>
              </a:solidFill>
              <a:latin typeface="Arial" charset="0"/>
              <a:ea typeface="+mn-ea"/>
              <a:cs typeface="Arial"/>
            </a:endParaRP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 id="2147483683" r:id="rId8"/>
    <p:sldLayoutId id="2147483684" r:id="rId9"/>
    <p:sldLayoutId id="2147483685" r:id="rId10"/>
    <p:sldLayoutId id="2147483688" r:id="rId11"/>
    <p:sldLayoutId id="2147483689" r:id="rId12"/>
  </p:sldLayoutIdLst>
  <p:timing>
    <p:tnLst>
      <p:par>
        <p:cTn id="1" dur="indefinite" restart="never" nodeType="tmRoot"/>
      </p:par>
    </p:tnLst>
  </p:timing>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29.xml"/><Relationship Id="rId16" Type="http://schemas.openxmlformats.org/officeDocument/2006/relationships/diagramColors" Target="../diagrams/colors7.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icscentre.org/area/riding-the-wave"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hyperlink" Target="http://eghapp.blogspot.com/2014/04/disruptive-change-and-questions-for.html"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hyperlink" Target="http://icscentre.org/area/riding-the-wav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eghapp.blogspot.com/" TargetMode="External"/><Relationship Id="rId7" Type="http://schemas.openxmlformats.org/officeDocument/2006/relationships/hyperlink" Target="http://collaboration-book-project.blogspot.com/"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hyperlink" Target="mailto:ehapp@savechildren.org" TargetMode="External"/><Relationship Id="rId5" Type="http://schemas.openxmlformats.org/officeDocument/2006/relationships/hyperlink" Target="http://www.eghapp.com/" TargetMode="External"/><Relationship Id="rId4" Type="http://schemas.openxmlformats.org/officeDocument/2006/relationships/hyperlink" Target="http://granger-happ.blogspot.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780928"/>
            <a:ext cx="7239000" cy="686172"/>
          </a:xfrm>
        </p:spPr>
        <p:txBody>
          <a:bodyPr/>
          <a:lstStyle/>
          <a:p>
            <a:pPr eaLnBrk="1" hangingPunct="1"/>
            <a:r>
              <a:rPr lang="en-US" sz="3600" dirty="0"/>
              <a:t>Managing the Disasters </a:t>
            </a:r>
            <a:r>
              <a:rPr lang="en-US" sz="3600" dirty="0" smtClean="0"/>
              <a:t>within </a:t>
            </a:r>
            <a:r>
              <a:rPr lang="en-US" dirty="0"/>
              <a:t>what we can learn from disaster relief </a:t>
            </a:r>
            <a:endParaRPr lang="en-GB" dirty="0" smtClean="0"/>
          </a:p>
        </p:txBody>
      </p:sp>
      <p:sp>
        <p:nvSpPr>
          <p:cNvPr id="10243" name="Subtitle 2"/>
          <p:cNvSpPr>
            <a:spLocks noGrp="1"/>
          </p:cNvSpPr>
          <p:nvPr>
            <p:ph type="subTitle" idx="1"/>
          </p:nvPr>
        </p:nvSpPr>
        <p:spPr>
          <a:xfrm>
            <a:off x="990600" y="3908648"/>
            <a:ext cx="7239000" cy="1752600"/>
          </a:xfrm>
        </p:spPr>
        <p:txBody>
          <a:bodyPr>
            <a:normAutofit/>
          </a:bodyPr>
          <a:lstStyle/>
          <a:p>
            <a:pPr eaLnBrk="1" hangingPunct="1"/>
            <a:r>
              <a:rPr lang="en-GB" dirty="0"/>
              <a:t>Edward G. Happ</a:t>
            </a:r>
          </a:p>
          <a:p>
            <a:pPr eaLnBrk="1" hangingPunct="1"/>
            <a:r>
              <a:rPr lang="en-GB" dirty="0"/>
              <a:t>Global CIO, IFRC</a:t>
            </a:r>
          </a:p>
          <a:p>
            <a:pPr eaLnBrk="1" hangingPunct="1"/>
            <a:r>
              <a:rPr lang="en-GB" dirty="0" smtClean="0"/>
              <a:t>ISCRAM, 21 </a:t>
            </a:r>
            <a:r>
              <a:rPr lang="en-GB" dirty="0"/>
              <a:t>May 2014</a:t>
            </a:r>
            <a:br>
              <a:rPr lang="en-GB" dirty="0"/>
            </a:br>
            <a:r>
              <a:rPr lang="en-GB"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Japan Tsunami Aftermath </a:t>
            </a:r>
            <a:r>
              <a:rPr lang="en-US" b="1" i="1" dirty="0" smtClean="0"/>
              <a:t>– </a:t>
            </a:r>
            <a:r>
              <a:rPr lang="en-US" sz="2400" b="1" i="1" dirty="0" smtClean="0"/>
              <a:t>14 Mar 11</a:t>
            </a:r>
            <a:endParaRPr lang="en-GB" b="1" i="1" dirty="0"/>
          </a:p>
        </p:txBody>
      </p:sp>
      <p:pic>
        <p:nvPicPr>
          <p:cNvPr id="67586" name="Picture 2" descr="http://l.yimg.com/a/p/us/news/editorial/b/3c/b3c493d410cf9e10fb6dcafa4c3f3fad.jpeg"/>
          <p:cNvPicPr>
            <a:picLocks noChangeAspect="1" noChangeArrowheads="1"/>
          </p:cNvPicPr>
          <p:nvPr/>
        </p:nvPicPr>
        <p:blipFill>
          <a:blip r:embed="rId3" cstate="print"/>
          <a:srcRect/>
          <a:stretch>
            <a:fillRect/>
          </a:stretch>
        </p:blipFill>
        <p:spPr bwMode="auto">
          <a:xfrm>
            <a:off x="935831" y="1556805"/>
            <a:ext cx="7750969" cy="3571875"/>
          </a:xfrm>
          <a:prstGeom prst="rect">
            <a:avLst/>
          </a:prstGeom>
          <a:noFill/>
        </p:spPr>
      </p:pic>
      <p:sp>
        <p:nvSpPr>
          <p:cNvPr id="6" name="TextBox 5"/>
          <p:cNvSpPr txBox="1"/>
          <p:nvPr/>
        </p:nvSpPr>
        <p:spPr>
          <a:xfrm>
            <a:off x="3851920" y="5157192"/>
            <a:ext cx="5012911" cy="584775"/>
          </a:xfrm>
          <a:prstGeom prst="rect">
            <a:avLst/>
          </a:prstGeom>
          <a:noFill/>
        </p:spPr>
        <p:txBody>
          <a:bodyPr wrap="none" rtlCol="0">
            <a:spAutoFit/>
          </a:bodyPr>
          <a:lstStyle/>
          <a:p>
            <a:pPr algn="r"/>
            <a:r>
              <a:rPr lang="en-GB" sz="1600" i="1" dirty="0" smtClean="0"/>
              <a:t>A destroyed landscape in </a:t>
            </a:r>
            <a:r>
              <a:rPr lang="en-GB" sz="1600" i="1" dirty="0" err="1" smtClean="0"/>
              <a:t>Otsuchi</a:t>
            </a:r>
            <a:r>
              <a:rPr lang="en-GB" sz="1600" i="1" dirty="0" smtClean="0"/>
              <a:t> village, </a:t>
            </a:r>
          </a:p>
          <a:p>
            <a:pPr algn="r"/>
            <a:r>
              <a:rPr lang="en-GB" sz="1600" i="1" dirty="0" smtClean="0"/>
              <a:t>Iwate Prefecture in northern Japan” -- Reuters/Kyodo</a:t>
            </a:r>
            <a:endParaRPr lang="en-GB" sz="1600" i="1" dirty="0"/>
          </a:p>
        </p:txBody>
      </p:sp>
      <p:sp>
        <p:nvSpPr>
          <p:cNvPr id="5"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410151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sz="3200" b="1" dirty="0" smtClean="0"/>
              <a:t>Timeline of </a:t>
            </a:r>
            <a:r>
              <a:rPr lang="en-US" sz="3200" b="1" dirty="0"/>
              <a:t>a </a:t>
            </a:r>
            <a:r>
              <a:rPr lang="en-US" sz="3200" b="1" dirty="0" smtClean="0"/>
              <a:t>Disaster Response</a:t>
            </a:r>
            <a:endParaRPr lang="en-US" sz="3200" b="1" dirty="0"/>
          </a:p>
        </p:txBody>
      </p:sp>
      <p:sp>
        <p:nvSpPr>
          <p:cNvPr id="707587" name="Rectangle 3"/>
          <p:cNvSpPr>
            <a:spLocks noGrp="1" noChangeArrowheads="1"/>
          </p:cNvSpPr>
          <p:nvPr>
            <p:ph sz="half" idx="1"/>
          </p:nvPr>
        </p:nvSpPr>
        <p:spPr/>
        <p:txBody>
          <a:bodyPr/>
          <a:lstStyle/>
          <a:p>
            <a:pPr marL="342900" indent="-342900">
              <a:buFont typeface="Wingdings" panose="05000000000000000000" pitchFamily="2" charset="2"/>
              <a:buChar char="Ø"/>
            </a:pPr>
            <a:r>
              <a:rPr lang="en-US" sz="2400" u="sng" dirty="0"/>
              <a:t>Stage 0:</a:t>
            </a:r>
            <a:r>
              <a:rPr lang="en-US" sz="2400" dirty="0"/>
              <a:t> Preparedness</a:t>
            </a:r>
          </a:p>
          <a:p>
            <a:pPr lvl="1"/>
            <a:r>
              <a:rPr lang="en-US" sz="1800" i="1" dirty="0" smtClean="0"/>
              <a:t>Example</a:t>
            </a:r>
            <a:r>
              <a:rPr lang="en-US" sz="1800" i="1" dirty="0"/>
              <a:t>: </a:t>
            </a:r>
            <a:r>
              <a:rPr lang="en-US" sz="1800" i="1" dirty="0" smtClean="0"/>
              <a:t>Typhoon preparedness </a:t>
            </a:r>
            <a:r>
              <a:rPr lang="en-US" sz="1800" i="1" dirty="0"/>
              <a:t>in </a:t>
            </a:r>
            <a:r>
              <a:rPr lang="en-US" sz="1800" i="1" dirty="0" smtClean="0"/>
              <a:t>Bangladesh</a:t>
            </a:r>
          </a:p>
          <a:p>
            <a:pPr lvl="1"/>
            <a:r>
              <a:rPr lang="en-US" sz="1800" dirty="0" smtClean="0">
                <a:solidFill>
                  <a:srgbClr val="FF0000"/>
                </a:solidFill>
              </a:rPr>
              <a:t>This is the best investment (5:1)</a:t>
            </a:r>
          </a:p>
          <a:p>
            <a:pPr marL="342900" indent="-342900">
              <a:buFont typeface="Wingdings" panose="05000000000000000000" pitchFamily="2" charset="2"/>
              <a:buChar char="Ø"/>
            </a:pPr>
            <a:r>
              <a:rPr lang="en-US" sz="2400" u="sng" dirty="0" smtClean="0"/>
              <a:t>Stage 1:</a:t>
            </a:r>
            <a:r>
              <a:rPr lang="en-US" sz="2400" dirty="0" smtClean="0"/>
              <a:t> Within hours of disaster striking</a:t>
            </a:r>
          </a:p>
          <a:p>
            <a:pPr lvl="1"/>
            <a:r>
              <a:rPr lang="en-US" sz="1800" i="1" dirty="0" smtClean="0"/>
              <a:t>Example: CRS in sectarian fighting in eastern Congo</a:t>
            </a:r>
            <a:r>
              <a:rPr lang="en-US" sz="1800" dirty="0" smtClean="0"/>
              <a:t>  </a:t>
            </a:r>
          </a:p>
          <a:p>
            <a:pPr lvl="1"/>
            <a:r>
              <a:rPr lang="en-US" sz="1800" dirty="0" smtClean="0">
                <a:solidFill>
                  <a:srgbClr val="FF0000"/>
                </a:solidFill>
              </a:rPr>
              <a:t>This is the Highly Individual, Highly Mobile ICT stage</a:t>
            </a:r>
          </a:p>
          <a:p>
            <a:pPr marL="342900" indent="-342900">
              <a:buFont typeface="Wingdings" panose="05000000000000000000" pitchFamily="2" charset="2"/>
              <a:buChar char="Ø"/>
            </a:pPr>
            <a:r>
              <a:rPr lang="en-US" sz="2400" u="sng" dirty="0" smtClean="0"/>
              <a:t>Stage 2: </a:t>
            </a:r>
            <a:r>
              <a:rPr lang="en-US" sz="2400" dirty="0" smtClean="0"/>
              <a:t>Within two weeks of disaster striking</a:t>
            </a:r>
            <a:endParaRPr lang="en-US" sz="2000" dirty="0" smtClean="0">
              <a:solidFill>
                <a:srgbClr val="FF0000"/>
              </a:solidFill>
            </a:endParaRPr>
          </a:p>
          <a:p>
            <a:pPr lvl="1"/>
            <a:r>
              <a:rPr lang="en-US" sz="2000" i="1" dirty="0" smtClean="0"/>
              <a:t>Example: Relief International in Bam, Iran earthquake </a:t>
            </a:r>
            <a:endParaRPr lang="en-US" sz="2000" dirty="0" smtClean="0"/>
          </a:p>
          <a:p>
            <a:pPr lvl="1">
              <a:buNone/>
            </a:pPr>
            <a:endParaRPr lang="en-US" sz="1800" dirty="0"/>
          </a:p>
        </p:txBody>
      </p:sp>
      <p:sp>
        <p:nvSpPr>
          <p:cNvPr id="5" name="Content Placeholder 4"/>
          <p:cNvSpPr>
            <a:spLocks noGrp="1"/>
          </p:cNvSpPr>
          <p:nvPr>
            <p:ph sz="half" idx="2"/>
          </p:nvPr>
        </p:nvSpPr>
        <p:spPr/>
        <p:txBody>
          <a:bodyPr/>
          <a:lstStyle/>
          <a:p>
            <a:pPr marL="273050" lvl="1" indent="-273050"/>
            <a:r>
              <a:rPr lang="en-US" sz="1800" dirty="0" smtClean="0">
                <a:solidFill>
                  <a:srgbClr val="FF0000"/>
                </a:solidFill>
              </a:rPr>
              <a:t>Small Group, Highly Mobile/Temporary ICT stage</a:t>
            </a:r>
          </a:p>
          <a:p>
            <a:pPr marL="342900" indent="-342900">
              <a:buFont typeface="Wingdings" panose="05000000000000000000" pitchFamily="2" charset="2"/>
              <a:buChar char="Ø"/>
            </a:pPr>
            <a:r>
              <a:rPr lang="en-US" sz="2400" u="sng" dirty="0" smtClean="0"/>
              <a:t>Stage 3</a:t>
            </a:r>
            <a:r>
              <a:rPr lang="en-US" sz="2400" dirty="0" smtClean="0"/>
              <a:t>  – From one-six months following a disaster striking to multi-year.</a:t>
            </a:r>
          </a:p>
          <a:p>
            <a:pPr lvl="1"/>
            <a:r>
              <a:rPr lang="en-US" sz="1800" dirty="0" smtClean="0">
                <a:solidFill>
                  <a:srgbClr val="FF0000"/>
                </a:solidFill>
              </a:rPr>
              <a:t>Large Group - Permanent ICT stage</a:t>
            </a:r>
          </a:p>
          <a:p>
            <a:pPr marL="342900" indent="-342900">
              <a:buFont typeface="Wingdings" panose="05000000000000000000" pitchFamily="2" charset="2"/>
              <a:buChar char="Ø"/>
            </a:pPr>
            <a:r>
              <a:rPr lang="en-US" sz="2400" u="sng" dirty="0" smtClean="0"/>
              <a:t>Stage 4</a:t>
            </a:r>
            <a:r>
              <a:rPr lang="en-US" sz="2400" dirty="0" smtClean="0"/>
              <a:t>  – Learning </a:t>
            </a:r>
          </a:p>
          <a:p>
            <a:pPr lvl="1"/>
            <a:r>
              <a:rPr lang="en-US" sz="2000" i="1" dirty="0" smtClean="0"/>
              <a:t>Example: NetHope members in Pakistan earthquake response </a:t>
            </a:r>
          </a:p>
          <a:p>
            <a:pPr lvl="1"/>
            <a:r>
              <a:rPr lang="en-US" sz="1800" dirty="0" smtClean="0">
                <a:solidFill>
                  <a:srgbClr val="FF0000"/>
                </a:solidFill>
              </a:rPr>
              <a:t>Don’t waste mistakes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611919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Connections of a Disaster Response</a:t>
            </a:r>
            <a:endParaRPr lang="en-GB"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342484047"/>
              </p:ext>
            </p:extLst>
          </p:nvPr>
        </p:nvGraphicFramePr>
        <p:xfrm>
          <a:off x="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79912" y="2590800"/>
            <a:ext cx="1005403" cy="369332"/>
          </a:xfrm>
          <a:prstGeom prst="rect">
            <a:avLst/>
          </a:prstGeom>
          <a:noFill/>
        </p:spPr>
        <p:txBody>
          <a:bodyPr wrap="none" rtlCol="0">
            <a:spAutoFit/>
          </a:bodyPr>
          <a:lstStyle/>
          <a:p>
            <a:r>
              <a:rPr lang="en-US" b="1" dirty="0" smtClean="0"/>
              <a:t>Stage 0</a:t>
            </a:r>
            <a:endParaRPr lang="en-GB" b="1" dirty="0"/>
          </a:p>
        </p:txBody>
      </p:sp>
      <p:sp>
        <p:nvSpPr>
          <p:cNvPr id="11" name="TextBox 10"/>
          <p:cNvSpPr txBox="1"/>
          <p:nvPr/>
        </p:nvSpPr>
        <p:spPr>
          <a:xfrm>
            <a:off x="7164288" y="4067780"/>
            <a:ext cx="1005403" cy="369332"/>
          </a:xfrm>
          <a:prstGeom prst="rect">
            <a:avLst/>
          </a:prstGeom>
          <a:noFill/>
        </p:spPr>
        <p:txBody>
          <a:bodyPr wrap="none" rtlCol="0">
            <a:spAutoFit/>
          </a:bodyPr>
          <a:lstStyle/>
          <a:p>
            <a:r>
              <a:rPr lang="en-US" b="1" dirty="0" smtClean="0"/>
              <a:t>Stage 1</a:t>
            </a:r>
            <a:endParaRPr lang="en-GB" b="1" dirty="0"/>
          </a:p>
        </p:txBody>
      </p:sp>
      <p:sp>
        <p:nvSpPr>
          <p:cNvPr id="12" name="TextBox 11"/>
          <p:cNvSpPr txBox="1"/>
          <p:nvPr/>
        </p:nvSpPr>
        <p:spPr>
          <a:xfrm>
            <a:off x="5870853" y="6228020"/>
            <a:ext cx="1005403" cy="369332"/>
          </a:xfrm>
          <a:prstGeom prst="rect">
            <a:avLst/>
          </a:prstGeom>
          <a:noFill/>
        </p:spPr>
        <p:txBody>
          <a:bodyPr wrap="none" rtlCol="0">
            <a:spAutoFit/>
          </a:bodyPr>
          <a:lstStyle/>
          <a:p>
            <a:r>
              <a:rPr lang="en-US" b="1" dirty="0" smtClean="0"/>
              <a:t>Stage 2</a:t>
            </a:r>
            <a:endParaRPr lang="en-GB" b="1" dirty="0"/>
          </a:p>
        </p:txBody>
      </p:sp>
      <p:sp>
        <p:nvSpPr>
          <p:cNvPr id="13" name="TextBox 12"/>
          <p:cNvSpPr txBox="1"/>
          <p:nvPr/>
        </p:nvSpPr>
        <p:spPr>
          <a:xfrm>
            <a:off x="1763688" y="6107668"/>
            <a:ext cx="1005403" cy="369332"/>
          </a:xfrm>
          <a:prstGeom prst="rect">
            <a:avLst/>
          </a:prstGeom>
          <a:noFill/>
        </p:spPr>
        <p:txBody>
          <a:bodyPr wrap="none" rtlCol="0">
            <a:spAutoFit/>
          </a:bodyPr>
          <a:lstStyle/>
          <a:p>
            <a:r>
              <a:rPr lang="en-US" b="1" dirty="0" smtClean="0"/>
              <a:t>Stage 3</a:t>
            </a:r>
            <a:endParaRPr lang="en-GB" b="1" dirty="0"/>
          </a:p>
        </p:txBody>
      </p:sp>
      <p:sp>
        <p:nvSpPr>
          <p:cNvPr id="14" name="TextBox 13"/>
          <p:cNvSpPr txBox="1"/>
          <p:nvPr/>
        </p:nvSpPr>
        <p:spPr>
          <a:xfrm>
            <a:off x="755576" y="4139788"/>
            <a:ext cx="1005403" cy="369332"/>
          </a:xfrm>
          <a:prstGeom prst="rect">
            <a:avLst/>
          </a:prstGeom>
          <a:noFill/>
        </p:spPr>
        <p:txBody>
          <a:bodyPr wrap="none" rtlCol="0">
            <a:spAutoFit/>
          </a:bodyPr>
          <a:lstStyle/>
          <a:p>
            <a:r>
              <a:rPr lang="en-US" b="1" dirty="0" smtClean="0"/>
              <a:t>Stage 4</a:t>
            </a:r>
            <a:endParaRPr lang="en-GB" b="1" dirty="0"/>
          </a:p>
        </p:txBody>
      </p:sp>
      <p:sp>
        <p:nvSpPr>
          <p:cNvPr id="1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12</a:t>
            </a:fld>
            <a:endParaRPr lang="en-US" dirty="0"/>
          </a:p>
        </p:txBody>
      </p:sp>
    </p:spTree>
    <p:extLst>
      <p:ext uri="{BB962C8B-B14F-4D97-AF65-F5344CB8AC3E}">
        <p14:creationId xmlns:p14="http://schemas.microsoft.com/office/powerpoint/2010/main" val="116918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Bangladesh Cyclone Fatalities</a:t>
            </a:r>
            <a:endParaRPr lang="en-US"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42781844"/>
              </p:ext>
            </p:extLst>
          </p:nvPr>
        </p:nvGraphicFramePr>
        <p:xfrm>
          <a:off x="1259632" y="1545431"/>
          <a:ext cx="6858000" cy="517921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Callout 5"/>
          <p:cNvSpPr/>
          <p:nvPr/>
        </p:nvSpPr>
        <p:spPr>
          <a:xfrm>
            <a:off x="4860032" y="1412776"/>
            <a:ext cx="4283968" cy="2736304"/>
          </a:xfrm>
          <a:prstGeom prst="wedgeEllipseCallout">
            <a:avLst>
              <a:gd name="adj1" fmla="val -2356"/>
              <a:gd name="adj2" fmla="val 72475"/>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4800" b="1" dirty="0" smtClean="0">
                <a:solidFill>
                  <a:schemeClr val="tx1"/>
                </a:solidFill>
              </a:rPr>
              <a:t>Preparedness</a:t>
            </a:r>
          </a:p>
          <a:p>
            <a:pPr algn="ctr"/>
            <a:r>
              <a:rPr lang="en-US" sz="4800" b="1" dirty="0" smtClean="0">
                <a:solidFill>
                  <a:schemeClr val="tx1"/>
                </a:solidFill>
              </a:rPr>
              <a:t>Works!</a:t>
            </a:r>
            <a:endParaRPr lang="en-US" sz="3600" b="1" dirty="0">
              <a:solidFill>
                <a:schemeClr val="tx1"/>
              </a:solidFill>
            </a:endParaRPr>
          </a:p>
        </p:txBody>
      </p:sp>
      <p:sp>
        <p:nvSpPr>
          <p:cNvPr id="7"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13</a:t>
            </a:fld>
            <a:endParaRPr lang="en-US" dirty="0"/>
          </a:p>
        </p:txBody>
      </p:sp>
    </p:spTree>
    <p:extLst>
      <p:ext uri="{BB962C8B-B14F-4D97-AF65-F5344CB8AC3E}">
        <p14:creationId xmlns:p14="http://schemas.microsoft.com/office/powerpoint/2010/main" val="14496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014264" y="552798"/>
            <a:ext cx="6945288" cy="715962"/>
          </a:xfrm>
        </p:spPr>
        <p:txBody>
          <a:bodyPr/>
          <a:lstStyle/>
          <a:p>
            <a:r>
              <a:rPr lang="en-US" b="1" dirty="0"/>
              <a:t>Changing Priorities By Program Type</a:t>
            </a:r>
          </a:p>
        </p:txBody>
      </p:sp>
      <p:sp>
        <p:nvSpPr>
          <p:cNvPr id="705539" name="Text Box 3"/>
          <p:cNvSpPr txBox="1">
            <a:spLocks noChangeArrowheads="1"/>
          </p:cNvSpPr>
          <p:nvPr/>
        </p:nvSpPr>
        <p:spPr bwMode="auto">
          <a:xfrm>
            <a:off x="1795983" y="5552405"/>
            <a:ext cx="3632200" cy="396875"/>
          </a:xfrm>
          <a:prstGeom prst="rect">
            <a:avLst/>
          </a:prstGeom>
          <a:noFill/>
          <a:ln w="9525">
            <a:noFill/>
            <a:miter lim="800000"/>
            <a:headEnd/>
            <a:tailEnd/>
          </a:ln>
          <a:effectLst/>
        </p:spPr>
        <p:txBody>
          <a:bodyPr wrap="none">
            <a:spAutoFit/>
          </a:bodyPr>
          <a:lstStyle/>
          <a:p>
            <a:r>
              <a:rPr lang="en-US" sz="2000" i="1">
                <a:solidFill>
                  <a:schemeClr val="tx1"/>
                </a:solidFill>
                <a:latin typeface="Arial" charset="0"/>
              </a:rPr>
              <a:t>Ranking factors 1-4, 1=highest</a:t>
            </a:r>
          </a:p>
        </p:txBody>
      </p:sp>
      <p:pic>
        <p:nvPicPr>
          <p:cNvPr id="705540" name="Picture 4"/>
          <p:cNvPicPr>
            <a:picLocks noChangeAspect="1" noChangeArrowheads="1"/>
          </p:cNvPicPr>
          <p:nvPr/>
        </p:nvPicPr>
        <p:blipFill>
          <a:blip r:embed="rId3" cstate="print"/>
          <a:srcRect/>
          <a:stretch>
            <a:fillRect/>
          </a:stretch>
        </p:blipFill>
        <p:spPr bwMode="auto">
          <a:xfrm>
            <a:off x="1735658" y="3026692"/>
            <a:ext cx="6508750" cy="2149475"/>
          </a:xfrm>
          <a:prstGeom prst="rect">
            <a:avLst/>
          </a:prstGeom>
          <a:noFill/>
          <a:ln w="9525">
            <a:noFill/>
            <a:miter lim="800000"/>
            <a:headEnd/>
            <a:tailEnd/>
          </a:ln>
          <a:effectLst/>
        </p:spPr>
      </p:pic>
      <p:sp>
        <p:nvSpPr>
          <p:cNvPr id="7" name="Text Box 5"/>
          <p:cNvSpPr txBox="1">
            <a:spLocks noChangeArrowheads="1"/>
          </p:cNvSpPr>
          <p:nvPr/>
        </p:nvSpPr>
        <p:spPr bwMode="auto">
          <a:xfrm>
            <a:off x="1187624" y="1700808"/>
            <a:ext cx="7895110" cy="1311128"/>
          </a:xfrm>
          <a:prstGeom prst="rect">
            <a:avLst/>
          </a:prstGeom>
          <a:noFill/>
          <a:ln w="9525">
            <a:noFill/>
            <a:miter lim="800000"/>
            <a:headEnd/>
            <a:tailEnd/>
          </a:ln>
          <a:effectLst/>
        </p:spPr>
        <p:txBody>
          <a:bodyPr wrap="none">
            <a:spAutoFit/>
          </a:bodyPr>
          <a:lstStyle/>
          <a:p>
            <a:pPr eaLnBrk="0" hangingPunct="0">
              <a:spcBef>
                <a:spcPct val="30000"/>
              </a:spcBef>
            </a:pPr>
            <a:r>
              <a:rPr lang="en-US" sz="2400" b="1" i="1" dirty="0">
                <a:solidFill>
                  <a:srgbClr val="0000FF"/>
                </a:solidFill>
                <a:latin typeface="Arial" charset="0"/>
              </a:rPr>
              <a:t>For emergency response, time and volume are king; </a:t>
            </a:r>
          </a:p>
          <a:p>
            <a:pPr eaLnBrk="0" hangingPunct="0">
              <a:spcBef>
                <a:spcPct val="30000"/>
              </a:spcBef>
            </a:pPr>
            <a:r>
              <a:rPr lang="en-US" sz="2400" b="1" i="1" dirty="0">
                <a:solidFill>
                  <a:srgbClr val="0000FF"/>
                </a:solidFill>
                <a:latin typeface="Arial" charset="0"/>
              </a:rPr>
              <a:t>for development, cost and quality reign</a:t>
            </a:r>
          </a:p>
          <a:p>
            <a:endParaRPr lang="en-US" sz="2400" b="1" i="1" dirty="0">
              <a:solidFill>
                <a:srgbClr val="0000FF"/>
              </a:solidFill>
              <a:latin typeface="Arial" charset="0"/>
            </a:endParaRPr>
          </a:p>
        </p:txBody>
      </p:sp>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400945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 </a:t>
            </a:r>
            <a:r>
              <a:rPr lang="en-US" sz="1600" b="1" i="1" dirty="0" smtClean="0"/>
              <a:t> – </a:t>
            </a:r>
            <a:r>
              <a:rPr lang="en-US" sz="1800" b="1" i="1" dirty="0" smtClean="0"/>
              <a:t>19 Jan 10</a:t>
            </a:r>
            <a:r>
              <a:rPr lang="en-GB" sz="1800" b="1" i="1" dirty="0" smtClean="0"/>
              <a:t> </a:t>
            </a:r>
            <a:endParaRPr lang="en-GB" b="1" i="1" dirty="0"/>
          </a:p>
        </p:txBody>
      </p:sp>
      <p:pic>
        <p:nvPicPr>
          <p:cNvPr id="371716" name="Picture 4" descr="Judith Betrand, 10, attended by a Dominican Red Cross volunteer in Cite Soleil, Port-au-Prince. (p-HTI0167)Photo: Talia Frenkel/American Red Cross"/>
          <p:cNvPicPr>
            <a:picLocks noChangeAspect="1" noChangeArrowheads="1"/>
          </p:cNvPicPr>
          <p:nvPr/>
        </p:nvPicPr>
        <p:blipFill>
          <a:blip r:embed="rId3" cstate="print"/>
          <a:srcRect/>
          <a:stretch>
            <a:fillRect/>
          </a:stretch>
        </p:blipFill>
        <p:spPr bwMode="auto">
          <a:xfrm>
            <a:off x="838200" y="1615396"/>
            <a:ext cx="7467600" cy="4981956"/>
          </a:xfrm>
          <a:prstGeom prst="rect">
            <a:avLst/>
          </a:prstGeom>
          <a:noFill/>
        </p:spPr>
      </p:pic>
      <p:sp>
        <p:nvSpPr>
          <p:cNvPr id="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15</a:t>
            </a:fld>
            <a:endParaRPr lang="en-US" dirty="0"/>
          </a:p>
        </p:txBody>
      </p:sp>
    </p:spTree>
    <p:extLst>
      <p:ext uri="{BB962C8B-B14F-4D97-AF65-F5344CB8AC3E}">
        <p14:creationId xmlns:p14="http://schemas.microsoft.com/office/powerpoint/2010/main" val="3659661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559348"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397746"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2765971"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131963"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320516"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041303"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018235"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040559"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1814959"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140768" y="4358804"/>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081734" y="2241351"/>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175004"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098977"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2" name="AutoShape 19"/>
          <p:cNvSpPr>
            <a:spLocks noChangeArrowheads="1"/>
          </p:cNvSpPr>
          <p:nvPr/>
        </p:nvSpPr>
        <p:spPr bwMode="auto">
          <a:xfrm rot="-5400000">
            <a:off x="4190815" y="1463638"/>
            <a:ext cx="381744" cy="380628"/>
          </a:xfrm>
          <a:prstGeom prst="leftArrow">
            <a:avLst>
              <a:gd name="adj1" fmla="val 50000"/>
              <a:gd name="adj2" fmla="val 25073"/>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3" name="AcnBodyText_ID_531484"/>
          <p:cNvSpPr>
            <a:spLocks noChangeArrowheads="1"/>
          </p:cNvSpPr>
          <p:nvPr>
            <p:custDataLst>
              <p:tags r:id="rId10"/>
            </p:custDataLst>
          </p:nvPr>
        </p:nvSpPr>
        <p:spPr bwMode="gray">
          <a:xfrm>
            <a:off x="3661172" y="1066825"/>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in</a:t>
            </a:r>
          </a:p>
        </p:txBody>
      </p:sp>
      <p:sp>
        <p:nvSpPr>
          <p:cNvPr id="24" name="AutoShape 22"/>
          <p:cNvSpPr>
            <a:spLocks noChangeArrowheads="1"/>
          </p:cNvSpPr>
          <p:nvPr/>
        </p:nvSpPr>
        <p:spPr bwMode="auto">
          <a:xfrm rot="-5400000">
            <a:off x="4191373" y="5715000"/>
            <a:ext cx="533549" cy="533549"/>
          </a:xfrm>
          <a:prstGeom prst="leftArrow">
            <a:avLst>
              <a:gd name="adj1" fmla="val 50000"/>
              <a:gd name="adj2" fmla="val 25000"/>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5" name="AcnBodyText_ID_531484"/>
          <p:cNvSpPr>
            <a:spLocks noChangeArrowheads="1"/>
          </p:cNvSpPr>
          <p:nvPr>
            <p:custDataLst>
              <p:tags r:id="rId11"/>
            </p:custDataLst>
          </p:nvPr>
        </p:nvSpPr>
        <p:spPr bwMode="gray">
          <a:xfrm>
            <a:off x="3733726" y="6248549"/>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out</a:t>
            </a:r>
          </a:p>
        </p:txBody>
      </p:sp>
      <p:sp>
        <p:nvSpPr>
          <p:cNvPr id="27" name="Rectangle 2"/>
          <p:cNvSpPr>
            <a:spLocks noGrp="1" noChangeArrowheads="1"/>
          </p:cNvSpPr>
          <p:nvPr>
            <p:ph type="title"/>
          </p:nvPr>
        </p:nvSpPr>
        <p:spPr>
          <a:xfrm>
            <a:off x="1036712" y="116632"/>
            <a:ext cx="6847656" cy="1143000"/>
          </a:xfrm>
        </p:spPr>
        <p:txBody>
          <a:bodyPr/>
          <a:lstStyle/>
          <a:p>
            <a:pPr algn="ctr"/>
            <a:r>
              <a:rPr lang="en-US" sz="3200" dirty="0" smtClean="0"/>
              <a:t>An IT Strategy Interlude</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29" name="Slide Number Placeholder 3"/>
          <p:cNvSpPr>
            <a:spLocks noGrp="1"/>
          </p:cNvSpPr>
          <p:nvPr>
            <p:ph type="sldNum" sz="quarter" idx="4294967295"/>
          </p:nvPr>
        </p:nvSpPr>
        <p:spPr>
          <a:xfrm>
            <a:off x="6732240" y="6381328"/>
            <a:ext cx="2133600" cy="476250"/>
          </a:xfrm>
          <a:prstGeom prst="rect">
            <a:avLst/>
          </a:prstGeom>
        </p:spPr>
        <p:txBody>
          <a:bodyPr/>
          <a:lstStyle/>
          <a:p>
            <a:pPr algn="r"/>
            <a:fld id="{1F50F67D-38A0-4D08-A381-58302F5F568C}" type="slidenum">
              <a:rPr lang="en-GB" sz="1600" noProof="0" smtClean="0"/>
              <a:pPr algn="r"/>
              <a:t>16</a:t>
            </a:fld>
            <a:endParaRPr lang="en-GB" sz="1600" noProof="0" dirty="0"/>
          </a:p>
        </p:txBody>
      </p:sp>
      <p:sp>
        <p:nvSpPr>
          <p:cNvPr id="30" name="AcnBodyText_ID_307207"/>
          <p:cNvSpPr>
            <a:spLocks noChangeArrowheads="1"/>
          </p:cNvSpPr>
          <p:nvPr>
            <p:custDataLst>
              <p:tags r:id="rId12"/>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
        <p:nvSpPr>
          <p:cNvPr id="28" name="AcnBodyText_ID_531484"/>
          <p:cNvSpPr>
            <a:spLocks noChangeArrowheads="1"/>
          </p:cNvSpPr>
          <p:nvPr>
            <p:custDataLst>
              <p:tags r:id="rId13"/>
            </p:custDataLst>
          </p:nvPr>
        </p:nvSpPr>
        <p:spPr bwMode="gray">
          <a:xfrm rot="16200000">
            <a:off x="-252536" y="3935745"/>
            <a:ext cx="1444377" cy="430887"/>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smtClean="0">
                <a:solidFill>
                  <a:srgbClr val="0000CC"/>
                </a:solidFill>
                <a:latin typeface="Calibri" pitchFamily="34" charset="0"/>
                <a:cs typeface="ヒラギノ角ゴ ProN W3"/>
              </a:rPr>
              <a:t>Move up</a:t>
            </a:r>
            <a:endParaRPr lang="en-US" sz="2800" b="1" dirty="0">
              <a:solidFill>
                <a:srgbClr val="0000CC"/>
              </a:solidFill>
              <a:latin typeface="Calibri" pitchFamily="34" charset="0"/>
              <a:cs typeface="ヒラギノ角ゴ ProN W3"/>
            </a:endParaRPr>
          </a:p>
        </p:txBody>
      </p:sp>
    </p:spTree>
    <p:extLst>
      <p:ext uri="{BB962C8B-B14F-4D97-AF65-F5344CB8AC3E}">
        <p14:creationId xmlns:p14="http://schemas.microsoft.com/office/powerpoint/2010/main" val="40996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Innovation at the margins</a:t>
            </a:r>
            <a:endParaRPr lang="en-US" sz="3200" dirty="0"/>
          </a:p>
        </p:txBody>
      </p:sp>
      <p:graphicFrame>
        <p:nvGraphicFramePr>
          <p:cNvPr id="4" name="Diagram 3"/>
          <p:cNvGraphicFramePr/>
          <p:nvPr>
            <p:extLst>
              <p:ext uri="{D42A27DB-BD31-4B8C-83A1-F6EECF244321}">
                <p14:modId xmlns:p14="http://schemas.microsoft.com/office/powerpoint/2010/main" val="2647386165"/>
              </p:ext>
            </p:extLst>
          </p:nvPr>
        </p:nvGraphicFramePr>
        <p:xfrm>
          <a:off x="-612576" y="1484784"/>
          <a:ext cx="62400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78389" y="1412776"/>
            <a:ext cx="3610284" cy="830997"/>
          </a:xfrm>
          <a:prstGeom prst="rect">
            <a:avLst/>
          </a:prstGeom>
          <a:noFill/>
        </p:spPr>
        <p:txBody>
          <a:bodyPr wrap="none" rtlCol="0">
            <a:spAutoFit/>
          </a:bodyPr>
          <a:lstStyle/>
          <a:p>
            <a:r>
              <a:rPr lang="en-US" sz="2400" b="1" u="sng" dirty="0" smtClean="0">
                <a:solidFill>
                  <a:srgbClr val="FF0000"/>
                </a:solidFill>
              </a:rPr>
              <a:t>Historical IT </a:t>
            </a:r>
            <a:endParaRPr lang="en-US" sz="2400" b="1" u="sng" dirty="0">
              <a:solidFill>
                <a:srgbClr val="FF0000"/>
              </a:solidFill>
            </a:endParaRPr>
          </a:p>
          <a:p>
            <a:r>
              <a:rPr lang="en-US" sz="2400" i="1" dirty="0" smtClean="0"/>
              <a:t>all components provided </a:t>
            </a:r>
            <a:endParaRPr lang="en-US" sz="2400" i="1" dirty="0"/>
          </a:p>
        </p:txBody>
      </p:sp>
      <p:sp>
        <p:nvSpPr>
          <p:cNvPr id="8" name="TextBox 7"/>
          <p:cNvSpPr txBox="1"/>
          <p:nvPr/>
        </p:nvSpPr>
        <p:spPr>
          <a:xfrm>
            <a:off x="5292080" y="2204864"/>
            <a:ext cx="3608680" cy="1200329"/>
          </a:xfrm>
          <a:prstGeom prst="rect">
            <a:avLst/>
          </a:prstGeom>
          <a:noFill/>
        </p:spPr>
        <p:txBody>
          <a:bodyPr wrap="none" rtlCol="0">
            <a:spAutoFit/>
          </a:bodyPr>
          <a:lstStyle/>
          <a:p>
            <a:r>
              <a:rPr lang="en-US" sz="2400" b="1" u="sng" dirty="0" smtClean="0">
                <a:solidFill>
                  <a:srgbClr val="FF0000"/>
                </a:solidFill>
              </a:rPr>
              <a:t>Current </a:t>
            </a:r>
            <a:endParaRPr lang="en-US" sz="2400" i="1" u="sng" dirty="0" smtClean="0">
              <a:solidFill>
                <a:srgbClr val="FF0000"/>
              </a:solidFill>
            </a:endParaRPr>
          </a:p>
          <a:p>
            <a:r>
              <a:rPr lang="en-US" sz="2400" i="1" dirty="0" smtClean="0"/>
              <a:t>Users bring </a:t>
            </a:r>
          </a:p>
          <a:p>
            <a:r>
              <a:rPr lang="en-US" sz="2400" i="1" dirty="0" smtClean="0"/>
              <a:t>their own devices &amp; apps</a:t>
            </a:r>
            <a:endParaRPr lang="en-US" sz="2400" i="1" dirty="0"/>
          </a:p>
        </p:txBody>
      </p:sp>
      <p:sp>
        <p:nvSpPr>
          <p:cNvPr id="11" name="TextBox 10"/>
          <p:cNvSpPr txBox="1"/>
          <p:nvPr/>
        </p:nvSpPr>
        <p:spPr>
          <a:xfrm>
            <a:off x="5292080" y="3501008"/>
            <a:ext cx="2988231" cy="1200329"/>
          </a:xfrm>
          <a:prstGeom prst="rect">
            <a:avLst/>
          </a:prstGeom>
          <a:noFill/>
        </p:spPr>
        <p:txBody>
          <a:bodyPr wrap="square" rtlCol="0">
            <a:spAutoFit/>
          </a:bodyPr>
          <a:lstStyle/>
          <a:p>
            <a:r>
              <a:rPr lang="en-US" sz="2400" b="1" u="sng" dirty="0" smtClean="0">
                <a:solidFill>
                  <a:srgbClr val="FF0000"/>
                </a:solidFill>
              </a:rPr>
              <a:t>Future</a:t>
            </a:r>
            <a:r>
              <a:rPr lang="en-US" sz="2400" b="1" i="1" u="sng" dirty="0" smtClean="0">
                <a:solidFill>
                  <a:srgbClr val="FF0000"/>
                </a:solidFill>
              </a:rPr>
              <a:t> </a:t>
            </a:r>
            <a:r>
              <a:rPr lang="en-US" sz="2400" b="1" i="1" u="sng" dirty="0" smtClean="0"/>
              <a:t> </a:t>
            </a:r>
            <a:endParaRPr lang="en-US" sz="2400" i="1" u="sng" dirty="0" smtClean="0"/>
          </a:p>
          <a:p>
            <a:r>
              <a:rPr lang="en-US" sz="2400" i="1" dirty="0" smtClean="0"/>
              <a:t>Users bring </a:t>
            </a:r>
          </a:p>
          <a:p>
            <a:r>
              <a:rPr lang="en-US" sz="2400" i="1" dirty="0" smtClean="0"/>
              <a:t>their own networks</a:t>
            </a:r>
            <a:endParaRPr lang="en-US" sz="2400" i="1" dirty="0"/>
          </a:p>
        </p:txBody>
      </p:sp>
      <p:cxnSp>
        <p:nvCxnSpPr>
          <p:cNvPr id="13" name="Straight Connector 12"/>
          <p:cNvCxnSpPr/>
          <p:nvPr/>
        </p:nvCxnSpPr>
        <p:spPr>
          <a:xfrm>
            <a:off x="2339752" y="1484784"/>
            <a:ext cx="27946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3501008"/>
            <a:ext cx="27946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752" y="2852936"/>
            <a:ext cx="279462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0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43531953"/>
              </p:ext>
            </p:extLst>
          </p:nvPr>
        </p:nvGraphicFramePr>
        <p:xfrm>
          <a:off x="-612576" y="1484784"/>
          <a:ext cx="62400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dirty="0" smtClean="0"/>
              <a:t>Innovation at the margins</a:t>
            </a:r>
            <a:endParaRPr lang="en-US" sz="3200" dirty="0"/>
          </a:p>
        </p:txBody>
      </p:sp>
      <p:sp>
        <p:nvSpPr>
          <p:cNvPr id="10" name="TextBox 9"/>
          <p:cNvSpPr txBox="1"/>
          <p:nvPr/>
        </p:nvSpPr>
        <p:spPr>
          <a:xfrm>
            <a:off x="5004048" y="1916832"/>
            <a:ext cx="3888431" cy="1815882"/>
          </a:xfrm>
          <a:prstGeom prst="rect">
            <a:avLst/>
          </a:prstGeom>
          <a:noFill/>
        </p:spPr>
        <p:txBody>
          <a:bodyPr wrap="square" rtlCol="0">
            <a:spAutoFit/>
          </a:bodyPr>
          <a:lstStyle/>
          <a:p>
            <a:r>
              <a:rPr lang="en-US" sz="2800" b="1" u="sng" dirty="0" smtClean="0">
                <a:solidFill>
                  <a:srgbClr val="FF0000"/>
                </a:solidFill>
              </a:rPr>
              <a:t>Local innovation</a:t>
            </a:r>
          </a:p>
          <a:p>
            <a:r>
              <a:rPr lang="en-US" sz="2800" i="1" dirty="0" smtClean="0"/>
              <a:t>more likely and sustainable at the outer</a:t>
            </a:r>
          </a:p>
          <a:p>
            <a:r>
              <a:rPr lang="en-US" sz="2800" i="1" dirty="0"/>
              <a:t>l</a:t>
            </a:r>
            <a:r>
              <a:rPr lang="en-US" sz="2800" i="1" dirty="0" smtClean="0"/>
              <a:t>ayers of IT delivery</a:t>
            </a:r>
            <a:endParaRPr lang="en-US" sz="2800" i="1" dirty="0"/>
          </a:p>
        </p:txBody>
      </p:sp>
      <p:sp>
        <p:nvSpPr>
          <p:cNvPr id="3" name="Right Brace 2"/>
          <p:cNvSpPr/>
          <p:nvPr/>
        </p:nvSpPr>
        <p:spPr>
          <a:xfrm>
            <a:off x="4211960" y="1916832"/>
            <a:ext cx="720080" cy="1728192"/>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08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14668745"/>
              </p:ext>
            </p:extLst>
          </p:nvPr>
        </p:nvGraphicFramePr>
        <p:xfrm>
          <a:off x="-612576" y="1484784"/>
          <a:ext cx="62400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z="3200" dirty="0" smtClean="0"/>
              <a:t>Innovation at the margins</a:t>
            </a:r>
            <a:endParaRPr lang="en-US" sz="3200" dirty="0"/>
          </a:p>
        </p:txBody>
      </p:sp>
      <p:sp>
        <p:nvSpPr>
          <p:cNvPr id="6" name="TextBox 5"/>
          <p:cNvSpPr txBox="1"/>
          <p:nvPr/>
        </p:nvSpPr>
        <p:spPr>
          <a:xfrm>
            <a:off x="5148064" y="2420888"/>
            <a:ext cx="3744416" cy="3108543"/>
          </a:xfrm>
          <a:prstGeom prst="rect">
            <a:avLst/>
          </a:prstGeom>
          <a:noFill/>
        </p:spPr>
        <p:txBody>
          <a:bodyPr wrap="square" rtlCol="0">
            <a:spAutoFit/>
          </a:bodyPr>
          <a:lstStyle/>
          <a:p>
            <a:r>
              <a:rPr lang="en-US" sz="2800" b="1" u="sng" dirty="0" smtClean="0">
                <a:solidFill>
                  <a:srgbClr val="FF0000"/>
                </a:solidFill>
              </a:rPr>
              <a:t>Standard core</a:t>
            </a:r>
          </a:p>
          <a:p>
            <a:r>
              <a:rPr lang="en-US" sz="2800" i="1" dirty="0" smtClean="0"/>
              <a:t>It is unlikely</a:t>
            </a:r>
          </a:p>
          <a:p>
            <a:r>
              <a:rPr lang="en-US" sz="2800" i="1" dirty="0" smtClean="0"/>
              <a:t>users will have or should have their own Finance, HR, Supply Chain, and Legal applications and data</a:t>
            </a:r>
            <a:endParaRPr lang="en-US" sz="2800" i="1" dirty="0"/>
          </a:p>
        </p:txBody>
      </p:sp>
      <p:sp>
        <p:nvSpPr>
          <p:cNvPr id="7" name="Right Brace 6"/>
          <p:cNvSpPr/>
          <p:nvPr/>
        </p:nvSpPr>
        <p:spPr>
          <a:xfrm>
            <a:off x="3779912" y="3567945"/>
            <a:ext cx="1152128" cy="2160240"/>
          </a:xfrm>
          <a:prstGeom prst="rightBrace">
            <a:avLst>
              <a:gd name="adj1" fmla="val 8333"/>
              <a:gd name="adj2" fmla="val 5000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0981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Brief Introduction</a:t>
            </a:r>
            <a:endParaRPr lang="en-GB" sz="3200" dirty="0"/>
          </a:p>
        </p:txBody>
      </p:sp>
      <p:sp>
        <p:nvSpPr>
          <p:cNvPr id="3" name="Content Placeholder 2"/>
          <p:cNvSpPr>
            <a:spLocks noGrp="1"/>
          </p:cNvSpPr>
          <p:nvPr>
            <p:ph idx="1"/>
          </p:nvPr>
        </p:nvSpPr>
        <p:spPr>
          <a:xfrm>
            <a:off x="251520" y="1772816"/>
            <a:ext cx="5184576" cy="4608512"/>
          </a:xfrm>
        </p:spPr>
        <p:txBody>
          <a:bodyPr/>
          <a:lstStyle/>
          <a:p>
            <a:pPr>
              <a:buFont typeface="Wingdings" pitchFamily="2" charset="2"/>
              <a:buChar char="Ø"/>
            </a:pPr>
            <a:r>
              <a:rPr lang="en-US" sz="2400" dirty="0" smtClean="0"/>
              <a:t>13 Years on Wall Street</a:t>
            </a:r>
          </a:p>
          <a:p>
            <a:pPr>
              <a:buFont typeface="Wingdings" pitchFamily="2" charset="2"/>
              <a:buChar char="Ø"/>
            </a:pPr>
            <a:r>
              <a:rPr lang="en-US" sz="2400" dirty="0" smtClean="0"/>
              <a:t>10 Years in management consulting</a:t>
            </a:r>
          </a:p>
          <a:p>
            <a:pPr>
              <a:buFont typeface="Wingdings" pitchFamily="2" charset="2"/>
              <a:buChar char="Ø"/>
            </a:pPr>
            <a:r>
              <a:rPr lang="en-US" sz="2400" dirty="0" smtClean="0"/>
              <a:t>15 years in NGOs</a:t>
            </a:r>
          </a:p>
          <a:p>
            <a:pPr>
              <a:buFont typeface="Wingdings" pitchFamily="2" charset="2"/>
              <a:buChar char="Ø"/>
            </a:pPr>
            <a:r>
              <a:rPr lang="en-US" sz="2400" dirty="0" smtClean="0"/>
              <a:t>Current Global CIO at IFRC</a:t>
            </a:r>
          </a:p>
          <a:p>
            <a:pPr>
              <a:buFont typeface="Wingdings" pitchFamily="2" charset="2"/>
              <a:buChar char="Ø"/>
            </a:pPr>
            <a:r>
              <a:rPr lang="en-US" sz="2400" dirty="0" smtClean="0"/>
              <a:t>Former CIO at STC/US &amp; UK</a:t>
            </a:r>
          </a:p>
          <a:p>
            <a:pPr>
              <a:buFont typeface="Wingdings" pitchFamily="2" charset="2"/>
              <a:buChar char="Ø"/>
            </a:pPr>
            <a:r>
              <a:rPr lang="en-US" sz="2400" dirty="0" smtClean="0"/>
              <a:t>Co-founder and former Chairman of NetHope.org</a:t>
            </a:r>
          </a:p>
          <a:p>
            <a:pPr>
              <a:buFont typeface="Wingdings" pitchFamily="2" charset="2"/>
              <a:buChar char="Ø"/>
            </a:pPr>
            <a:r>
              <a:rPr lang="en-US" sz="2400" dirty="0" smtClean="0"/>
              <a:t>More on LinkedIn, Google and </a:t>
            </a:r>
            <a:r>
              <a:rPr lang="en-US" sz="2400" dirty="0" smtClean="0">
                <a:hlinkClick r:id="rId3"/>
              </a:rPr>
              <a:t>www.eghapp.com</a:t>
            </a:r>
            <a:r>
              <a:rPr lang="en-US" sz="2400" dirty="0" smtClean="0"/>
              <a:t> </a:t>
            </a:r>
          </a:p>
          <a:p>
            <a:pPr marL="0" indent="0" algn="ctr"/>
            <a:r>
              <a:rPr lang="en-US" sz="2800" dirty="0" smtClean="0">
                <a:solidFill>
                  <a:srgbClr val="FF0000"/>
                </a:solidFill>
              </a:rPr>
              <a:t>Connect!</a:t>
            </a:r>
          </a:p>
          <a:p>
            <a:pPr lvl="1">
              <a:buNone/>
            </a:pPr>
            <a:r>
              <a:rPr lang="en-US" i="1" dirty="0" smtClean="0"/>
              <a:t> </a:t>
            </a:r>
            <a:endParaRPr lang="en-GB" i="1" dirty="0" smtClean="0"/>
          </a:p>
        </p:txBody>
      </p:sp>
      <p:pic>
        <p:nvPicPr>
          <p:cNvPr id="5" name="Picture 2" descr="http://www.texasventures.us/india/images/leader2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44824"/>
            <a:ext cx="3343275" cy="39227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2</a:t>
            </a:fld>
            <a:endParaRPr lang="en-US" dirty="0"/>
          </a:p>
        </p:txBody>
      </p:sp>
    </p:spTree>
    <p:extLst>
      <p:ext uri="{BB962C8B-B14F-4D97-AF65-F5344CB8AC3E}">
        <p14:creationId xmlns:p14="http://schemas.microsoft.com/office/powerpoint/2010/main" val="396206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r>
              <a:rPr lang="en-US" sz="3200" b="1" dirty="0"/>
              <a:t>An NGO Supply Chain</a:t>
            </a:r>
          </a:p>
        </p:txBody>
      </p:sp>
      <p:sp>
        <p:nvSpPr>
          <p:cNvPr id="713731" name="AutoShape 3"/>
          <p:cNvSpPr>
            <a:spLocks noChangeArrowheads="1"/>
          </p:cNvSpPr>
          <p:nvPr/>
        </p:nvSpPr>
        <p:spPr bwMode="auto">
          <a:xfrm>
            <a:off x="304800" y="3204418"/>
            <a:ext cx="1295400" cy="1066800"/>
          </a:xfrm>
          <a:prstGeom prst="homePlate">
            <a:avLst>
              <a:gd name="adj" fmla="val 30357"/>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Plan</a:t>
            </a:r>
          </a:p>
        </p:txBody>
      </p:sp>
      <p:sp>
        <p:nvSpPr>
          <p:cNvPr id="713732" name="AutoShape 4"/>
          <p:cNvSpPr>
            <a:spLocks noChangeArrowheads="1"/>
          </p:cNvSpPr>
          <p:nvPr/>
        </p:nvSpPr>
        <p:spPr bwMode="auto">
          <a:xfrm>
            <a:off x="25146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3" name="AutoShape 5"/>
          <p:cNvSpPr>
            <a:spLocks noChangeArrowheads="1"/>
          </p:cNvSpPr>
          <p:nvPr/>
        </p:nvSpPr>
        <p:spPr bwMode="auto">
          <a:xfrm>
            <a:off x="3886200" y="3204418"/>
            <a:ext cx="2057400" cy="1066800"/>
          </a:xfrm>
          <a:prstGeom prst="chevron">
            <a:avLst>
              <a:gd name="adj" fmla="val 48214"/>
            </a:avLst>
          </a:prstGeom>
          <a:solidFill>
            <a:srgbClr val="FF99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Warehouse</a:t>
            </a:r>
          </a:p>
        </p:txBody>
      </p:sp>
      <p:sp>
        <p:nvSpPr>
          <p:cNvPr id="713734" name="AutoShape 6"/>
          <p:cNvSpPr>
            <a:spLocks noChangeArrowheads="1"/>
          </p:cNvSpPr>
          <p:nvPr/>
        </p:nvSpPr>
        <p:spPr bwMode="auto">
          <a:xfrm>
            <a:off x="54102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5" name="AutoShape 7"/>
          <p:cNvSpPr>
            <a:spLocks noChangeArrowheads="1"/>
          </p:cNvSpPr>
          <p:nvPr/>
        </p:nvSpPr>
        <p:spPr bwMode="auto">
          <a:xfrm>
            <a:off x="6781800" y="3204418"/>
            <a:ext cx="2133600" cy="1066800"/>
          </a:xfrm>
          <a:prstGeom prst="chevron">
            <a:avLst>
              <a:gd name="adj" fmla="val 50000"/>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Ben. Track</a:t>
            </a:r>
          </a:p>
        </p:txBody>
      </p:sp>
      <p:sp>
        <p:nvSpPr>
          <p:cNvPr id="713736" name="Line 8"/>
          <p:cNvSpPr>
            <a:spLocks noChangeShapeType="1"/>
          </p:cNvSpPr>
          <p:nvPr/>
        </p:nvSpPr>
        <p:spPr bwMode="auto">
          <a:xfrm flipV="1">
            <a:off x="6248400" y="2831058"/>
            <a:ext cx="0" cy="304800"/>
          </a:xfrm>
          <a:prstGeom prst="line">
            <a:avLst/>
          </a:prstGeom>
          <a:noFill/>
          <a:ln w="38100">
            <a:solidFill>
              <a:schemeClr val="tx1"/>
            </a:solidFill>
            <a:round/>
            <a:headEnd/>
            <a:tailEnd/>
          </a:ln>
          <a:effectLst/>
        </p:spPr>
        <p:txBody>
          <a:bodyPr/>
          <a:lstStyle/>
          <a:p>
            <a:endParaRPr lang="en-US"/>
          </a:p>
        </p:txBody>
      </p:sp>
      <p:sp>
        <p:nvSpPr>
          <p:cNvPr id="713737" name="Line 9"/>
          <p:cNvSpPr>
            <a:spLocks noChangeShapeType="1"/>
          </p:cNvSpPr>
          <p:nvPr/>
        </p:nvSpPr>
        <p:spPr bwMode="auto">
          <a:xfrm flipH="1">
            <a:off x="4724400" y="2831058"/>
            <a:ext cx="1524000" cy="0"/>
          </a:xfrm>
          <a:prstGeom prst="line">
            <a:avLst/>
          </a:prstGeom>
          <a:noFill/>
          <a:ln w="38100">
            <a:solidFill>
              <a:schemeClr val="tx1"/>
            </a:solidFill>
            <a:round/>
            <a:headEnd/>
            <a:tailEnd/>
          </a:ln>
          <a:effectLst/>
        </p:spPr>
        <p:txBody>
          <a:bodyPr/>
          <a:lstStyle/>
          <a:p>
            <a:endParaRPr lang="en-US"/>
          </a:p>
        </p:txBody>
      </p:sp>
      <p:sp>
        <p:nvSpPr>
          <p:cNvPr id="713738" name="Line 10"/>
          <p:cNvSpPr>
            <a:spLocks noChangeShapeType="1"/>
          </p:cNvSpPr>
          <p:nvPr/>
        </p:nvSpPr>
        <p:spPr bwMode="auto">
          <a:xfrm flipV="1">
            <a:off x="47244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39" name="Text Box 11"/>
          <p:cNvSpPr txBox="1">
            <a:spLocks noChangeArrowheads="1"/>
          </p:cNvSpPr>
          <p:nvPr/>
        </p:nvSpPr>
        <p:spPr bwMode="auto">
          <a:xfrm>
            <a:off x="4067944" y="2420888"/>
            <a:ext cx="2492990" cy="369332"/>
          </a:xfrm>
          <a:prstGeom prst="rect">
            <a:avLst/>
          </a:prstGeom>
          <a:noFill/>
          <a:ln w="9525">
            <a:noFill/>
            <a:miter lim="800000"/>
            <a:headEnd/>
            <a:tailEnd/>
          </a:ln>
          <a:effectLst/>
        </p:spPr>
        <p:txBody>
          <a:bodyPr wrap="none">
            <a:spAutoFit/>
          </a:bodyPr>
          <a:lstStyle/>
          <a:p>
            <a:r>
              <a:rPr lang="en-US" b="1" dirty="0">
                <a:solidFill>
                  <a:schemeClr val="tx1"/>
                </a:solidFill>
                <a:latin typeface="Arial" charset="0"/>
              </a:rPr>
              <a:t>Country – Sub-Office</a:t>
            </a:r>
          </a:p>
        </p:txBody>
      </p:sp>
      <p:sp>
        <p:nvSpPr>
          <p:cNvPr id="713740" name="Text Box 12"/>
          <p:cNvSpPr txBox="1">
            <a:spLocks noChangeArrowheads="1"/>
          </p:cNvSpPr>
          <p:nvPr/>
        </p:nvSpPr>
        <p:spPr bwMode="auto">
          <a:xfrm>
            <a:off x="539552" y="4689718"/>
            <a:ext cx="8401446" cy="2123658"/>
          </a:xfrm>
          <a:prstGeom prst="rect">
            <a:avLst/>
          </a:prstGeom>
          <a:noFill/>
          <a:ln w="9525">
            <a:noFill/>
            <a:miter lim="800000"/>
            <a:headEnd/>
            <a:tailEnd/>
          </a:ln>
          <a:effectLst/>
        </p:spPr>
        <p:txBody>
          <a:bodyPr wrap="square">
            <a:spAutoFit/>
          </a:bodyPr>
          <a:lstStyle/>
          <a:p>
            <a:pPr marL="288925" indent="-288925" eaLnBrk="0" hangingPunct="0">
              <a:spcBef>
                <a:spcPct val="30000"/>
              </a:spcBef>
              <a:buFontTx/>
              <a:buChar char="•"/>
            </a:pPr>
            <a:r>
              <a:rPr lang="en-US" sz="2000" b="1" i="1" dirty="0">
                <a:solidFill>
                  <a:srgbClr val="0000FF"/>
                </a:solidFill>
                <a:latin typeface="Arial" charset="0"/>
              </a:rPr>
              <a:t>For development, procurement is competitive; for emergency response, procurement is pre-determined and agile</a:t>
            </a:r>
          </a:p>
          <a:p>
            <a:pPr marL="288925" indent="-288925" eaLnBrk="0" hangingPunct="0">
              <a:spcBef>
                <a:spcPct val="30000"/>
              </a:spcBef>
              <a:buFontTx/>
              <a:buChar char="•"/>
            </a:pPr>
            <a:r>
              <a:rPr lang="en-US" sz="2000" b="1" i="1" dirty="0">
                <a:solidFill>
                  <a:srgbClr val="0000FF"/>
                </a:solidFill>
                <a:latin typeface="Arial" charset="0"/>
              </a:rPr>
              <a:t>Beneficiary tracking is key in the NGO supply chain; commercial SCM applications lack </a:t>
            </a:r>
            <a:r>
              <a:rPr lang="en-US" sz="2000" b="1" i="1" dirty="0" smtClean="0">
                <a:solidFill>
                  <a:srgbClr val="0000FF"/>
                </a:solidFill>
                <a:latin typeface="Arial" charset="0"/>
              </a:rPr>
              <a:t>this</a:t>
            </a:r>
          </a:p>
          <a:p>
            <a:pPr marL="288925" indent="-288925" eaLnBrk="0" hangingPunct="0">
              <a:spcBef>
                <a:spcPct val="30000"/>
              </a:spcBef>
              <a:buFontTx/>
              <a:buChar char="•"/>
            </a:pPr>
            <a:r>
              <a:rPr lang="en-US" sz="2000" b="1" i="1" dirty="0" smtClean="0">
                <a:solidFill>
                  <a:srgbClr val="0000FF"/>
                </a:solidFill>
              </a:rPr>
              <a:t>Beneficiary engagement is increasing in the supply chain</a:t>
            </a:r>
            <a:endParaRPr lang="en-US" sz="2000" b="1" i="1" dirty="0">
              <a:solidFill>
                <a:srgbClr val="0000FF"/>
              </a:solidFill>
              <a:latin typeface="Arial" charset="0"/>
            </a:endParaRPr>
          </a:p>
          <a:p>
            <a:pPr marL="288925" indent="-288925">
              <a:buFontTx/>
              <a:buChar char="•"/>
            </a:pPr>
            <a:endParaRPr lang="en-US" sz="2000" b="1" i="1" dirty="0">
              <a:solidFill>
                <a:srgbClr val="0000FF"/>
              </a:solidFill>
              <a:latin typeface="Arial" charset="0"/>
            </a:endParaRPr>
          </a:p>
        </p:txBody>
      </p:sp>
      <p:sp>
        <p:nvSpPr>
          <p:cNvPr id="713741" name="AutoShape 13"/>
          <p:cNvSpPr>
            <a:spLocks noChangeArrowheads="1"/>
          </p:cNvSpPr>
          <p:nvPr/>
        </p:nvSpPr>
        <p:spPr bwMode="auto">
          <a:xfrm>
            <a:off x="1143000" y="3204418"/>
            <a:ext cx="1905000" cy="1066800"/>
          </a:xfrm>
          <a:prstGeom prst="chevron">
            <a:avLst>
              <a:gd name="adj" fmla="val 44643"/>
            </a:avLst>
          </a:prstGeom>
          <a:solidFill>
            <a:srgbClr val="CC99FF"/>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Procure</a:t>
            </a:r>
          </a:p>
        </p:txBody>
      </p:sp>
      <p:sp>
        <p:nvSpPr>
          <p:cNvPr id="713743" name="Text Box 15"/>
          <p:cNvSpPr txBox="1">
            <a:spLocks noChangeArrowheads="1"/>
          </p:cNvSpPr>
          <p:nvPr/>
        </p:nvSpPr>
        <p:spPr bwMode="auto">
          <a:xfrm>
            <a:off x="1135063" y="2486868"/>
            <a:ext cx="1379537" cy="336550"/>
          </a:xfrm>
          <a:prstGeom prst="rect">
            <a:avLst/>
          </a:prstGeom>
          <a:noFill/>
          <a:ln w="9525">
            <a:noFill/>
            <a:miter lim="800000"/>
            <a:headEnd/>
            <a:tailEnd/>
          </a:ln>
          <a:effectLst/>
        </p:spPr>
        <p:txBody>
          <a:bodyPr wrap="none">
            <a:spAutoFit/>
          </a:bodyPr>
          <a:lstStyle/>
          <a:p>
            <a:r>
              <a:rPr lang="en-US" sz="1600" b="1" dirty="0">
                <a:solidFill>
                  <a:schemeClr val="tx1"/>
                </a:solidFill>
                <a:latin typeface="Arial" charset="0"/>
              </a:rPr>
              <a:t>Assessment</a:t>
            </a:r>
          </a:p>
        </p:txBody>
      </p:sp>
      <p:sp>
        <p:nvSpPr>
          <p:cNvPr id="713744" name="Line 16"/>
          <p:cNvSpPr>
            <a:spLocks noChangeShapeType="1"/>
          </p:cNvSpPr>
          <p:nvPr/>
        </p:nvSpPr>
        <p:spPr bwMode="auto">
          <a:xfrm flipV="1">
            <a:off x="18288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45" name="Text Box 17"/>
          <p:cNvSpPr txBox="1">
            <a:spLocks noChangeArrowheads="1"/>
          </p:cNvSpPr>
          <p:nvPr/>
        </p:nvSpPr>
        <p:spPr bwMode="auto">
          <a:xfrm>
            <a:off x="7078663" y="2486868"/>
            <a:ext cx="1143000" cy="336550"/>
          </a:xfrm>
          <a:prstGeom prst="rect">
            <a:avLst/>
          </a:prstGeom>
          <a:noFill/>
          <a:ln w="9525">
            <a:noFill/>
            <a:miter lim="800000"/>
            <a:headEnd/>
            <a:tailEnd/>
          </a:ln>
          <a:effectLst/>
        </p:spPr>
        <p:txBody>
          <a:bodyPr wrap="none">
            <a:spAutoFit/>
          </a:bodyPr>
          <a:lstStyle/>
          <a:p>
            <a:r>
              <a:rPr lang="en-US" sz="1600" b="1">
                <a:solidFill>
                  <a:schemeClr val="tx1"/>
                </a:solidFill>
                <a:latin typeface="Arial" charset="0"/>
              </a:rPr>
              <a:t>Reporting</a:t>
            </a:r>
          </a:p>
        </p:txBody>
      </p:sp>
      <p:sp>
        <p:nvSpPr>
          <p:cNvPr id="22" name="Text Box 11"/>
          <p:cNvSpPr txBox="1">
            <a:spLocks noChangeArrowheads="1"/>
          </p:cNvSpPr>
          <p:nvPr/>
        </p:nvSpPr>
        <p:spPr bwMode="auto">
          <a:xfrm>
            <a:off x="3131840" y="1844824"/>
            <a:ext cx="3148619" cy="400110"/>
          </a:xfrm>
          <a:prstGeom prst="rect">
            <a:avLst/>
          </a:prstGeom>
          <a:noFill/>
          <a:ln w="9525">
            <a:noFill/>
            <a:miter lim="800000"/>
            <a:headEnd/>
            <a:tailEnd/>
          </a:ln>
          <a:effectLst/>
        </p:spPr>
        <p:txBody>
          <a:bodyPr wrap="none">
            <a:spAutoFit/>
          </a:bodyPr>
          <a:lstStyle/>
          <a:p>
            <a:r>
              <a:rPr lang="en-US" sz="2000" b="1" dirty="0" smtClean="0">
                <a:solidFill>
                  <a:srgbClr val="FF0000"/>
                </a:solidFill>
                <a:latin typeface="Arial" charset="0"/>
              </a:rPr>
              <a:t>Beneficiary engagement</a:t>
            </a:r>
            <a:endParaRPr lang="en-US" sz="2000" b="1" dirty="0">
              <a:solidFill>
                <a:srgbClr val="FF0000"/>
              </a:solidFill>
              <a:latin typeface="Arial" charset="0"/>
            </a:endParaRPr>
          </a:p>
        </p:txBody>
      </p:sp>
      <p:sp>
        <p:nvSpPr>
          <p:cNvPr id="23" name="Striped Right Arrow 22"/>
          <p:cNvSpPr/>
          <p:nvPr/>
        </p:nvSpPr>
        <p:spPr>
          <a:xfrm>
            <a:off x="6228184"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rot="10800000">
            <a:off x="2483769"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26" name="Rounded Rectangle 25"/>
          <p:cNvSpPr/>
          <p:nvPr/>
        </p:nvSpPr>
        <p:spPr>
          <a:xfrm>
            <a:off x="179512" y="3140968"/>
            <a:ext cx="1420688" cy="1224136"/>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7" name="Rounded Rectangle 26"/>
          <p:cNvSpPr/>
          <p:nvPr/>
        </p:nvSpPr>
        <p:spPr>
          <a:xfrm>
            <a:off x="7399784" y="3140968"/>
            <a:ext cx="1420688" cy="1224136"/>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419241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42340" name="Rectangle 3"/>
          <p:cNvSpPr>
            <a:spLocks noGrp="1" noChangeArrowheads="1"/>
          </p:cNvSpPr>
          <p:nvPr>
            <p:ph type="body" idx="4294967295"/>
          </p:nvPr>
        </p:nvSpPr>
        <p:spPr>
          <a:xfrm>
            <a:off x="1143000" y="1340768"/>
            <a:ext cx="7620000" cy="3276600"/>
          </a:xfrm>
        </p:spPr>
        <p:txBody>
          <a:bodyPr/>
          <a:lstStyle/>
          <a:p>
            <a:pPr marL="0" indent="0" eaLnBrk="1" hangingPunct="1"/>
            <a:r>
              <a:rPr lang="en-US" sz="4800" dirty="0">
                <a:solidFill>
                  <a:schemeClr val="bg1"/>
                </a:solidFill>
              </a:rPr>
              <a:t>Crisis </a:t>
            </a:r>
            <a:r>
              <a:rPr lang="en-US" sz="4800" dirty="0" smtClean="0">
                <a:solidFill>
                  <a:schemeClr val="bg1"/>
                </a:solidFill>
              </a:rPr>
              <a:t>Needs</a:t>
            </a:r>
          </a:p>
          <a:p>
            <a:pPr marL="0" indent="0" eaLnBrk="1" hangingPunct="1"/>
            <a:endParaRPr lang="en-US" sz="3200" dirty="0" smtClean="0">
              <a:solidFill>
                <a:schemeClr val="bg1"/>
              </a:solidFill>
            </a:endParaRPr>
          </a:p>
          <a:p>
            <a:pPr marL="0" indent="0" eaLnBrk="1" hangingPunct="1"/>
            <a:r>
              <a:rPr lang="en-US" sz="3200" dirty="0" smtClean="0">
                <a:solidFill>
                  <a:schemeClr val="bg1"/>
                </a:solidFill>
              </a:rPr>
              <a:t>1: </a:t>
            </a:r>
            <a:r>
              <a:rPr lang="en-US" sz="3200" dirty="0">
                <a:solidFill>
                  <a:schemeClr val="bg1"/>
                </a:solidFill>
              </a:rPr>
              <a:t>I</a:t>
            </a:r>
            <a:r>
              <a:rPr lang="en-US" sz="3200" dirty="0" smtClean="0">
                <a:solidFill>
                  <a:schemeClr val="bg1"/>
                </a:solidFill>
              </a:rPr>
              <a:t>s my family OK?</a:t>
            </a:r>
          </a:p>
          <a:p>
            <a:pPr marL="0" indent="0" eaLnBrk="1" hangingPunct="1"/>
            <a:endParaRPr lang="en-US" sz="3200" dirty="0" smtClean="0">
              <a:solidFill>
                <a:schemeClr val="bg1"/>
              </a:solidFill>
            </a:endParaRPr>
          </a:p>
          <a:p>
            <a:pPr marL="0" indent="0" eaLnBrk="1" hangingPunct="1"/>
            <a:r>
              <a:rPr lang="en-US" sz="3200" dirty="0" smtClean="0">
                <a:solidFill>
                  <a:schemeClr val="bg1"/>
                </a:solidFill>
              </a:rPr>
              <a:t>2: Can I get food, water, shelter?</a:t>
            </a:r>
          </a:p>
          <a:p>
            <a:pPr marL="0" indent="0" eaLnBrk="1" hangingPunct="1"/>
            <a:endParaRPr lang="en-US" sz="3200" dirty="0" smtClean="0">
              <a:solidFill>
                <a:schemeClr val="bg1"/>
              </a:solidFill>
            </a:endParaRPr>
          </a:p>
          <a:p>
            <a:pPr marL="0" indent="0" eaLnBrk="1" hangingPunct="1"/>
            <a:r>
              <a:rPr lang="en-US" sz="3200" dirty="0" smtClean="0">
                <a:solidFill>
                  <a:schemeClr val="bg1"/>
                </a:solidFill>
              </a:rPr>
              <a:t>3: </a:t>
            </a:r>
            <a:r>
              <a:rPr lang="en-US" sz="3200" dirty="0">
                <a:solidFill>
                  <a:schemeClr val="bg1"/>
                </a:solidFill>
              </a:rPr>
              <a:t>C</a:t>
            </a:r>
            <a:r>
              <a:rPr lang="en-US" sz="3200" dirty="0" smtClean="0">
                <a:solidFill>
                  <a:schemeClr val="bg1"/>
                </a:solidFill>
              </a:rPr>
              <a:t>an we communicate? (Voice/Data)</a:t>
            </a:r>
            <a:endParaRPr lang="en-US" sz="2800" dirty="0" smtClean="0">
              <a:solidFill>
                <a:schemeClr val="bg1"/>
              </a:solidFill>
            </a:endParaRP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411993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Japan 2011</a:t>
            </a:r>
            <a:endParaRPr lang="en-GB" sz="3200" b="1" dirty="0"/>
          </a:p>
        </p:txBody>
      </p:sp>
      <p:pic>
        <p:nvPicPr>
          <p:cNvPr id="145410" name="Picture 2"/>
          <p:cNvPicPr>
            <a:picLocks noChangeAspect="1" noChangeArrowheads="1"/>
          </p:cNvPicPr>
          <p:nvPr/>
        </p:nvPicPr>
        <p:blipFill>
          <a:blip r:embed="rId3" cstate="print"/>
          <a:srcRect/>
          <a:stretch>
            <a:fillRect/>
          </a:stretch>
        </p:blipFill>
        <p:spPr bwMode="auto">
          <a:xfrm>
            <a:off x="2099627" y="1903045"/>
            <a:ext cx="6144781" cy="4550977"/>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1254674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 need to know </a:t>
            </a:r>
            <a:br>
              <a:rPr lang="en-US" dirty="0"/>
            </a:br>
            <a:r>
              <a:rPr lang="en-US" dirty="0"/>
              <a:t>their loved ones are safe</a:t>
            </a:r>
          </a:p>
        </p:txBody>
      </p:sp>
      <p:sp>
        <p:nvSpPr>
          <p:cNvPr id="5" name="Content Placeholder 4"/>
          <p:cNvSpPr>
            <a:spLocks noGrp="1"/>
          </p:cNvSpPr>
          <p:nvPr>
            <p:ph idx="1"/>
          </p:nvPr>
        </p:nvSpPr>
        <p:spPr>
          <a:xfrm>
            <a:off x="1828800" y="1676400"/>
            <a:ext cx="6858000" cy="4776936"/>
          </a:xfrm>
        </p:spPr>
        <p:txBody>
          <a:bodyPr/>
          <a:lstStyle/>
          <a:p>
            <a:pPr lvl="0">
              <a:lnSpc>
                <a:spcPct val="100000"/>
              </a:lnSpc>
            </a:pPr>
            <a:r>
              <a:rPr lang="en-GB" i="1" dirty="0">
                <a:ea typeface="Times" pitchFamily="18" charset="0"/>
                <a:cs typeface="Times New Roman" pitchFamily="18" charset="0"/>
              </a:rPr>
              <a:t>“People need </a:t>
            </a:r>
            <a:r>
              <a:rPr lang="en-GB" i="1" dirty="0" smtClean="0">
                <a:ea typeface="Times" pitchFamily="18" charset="0"/>
                <a:cs typeface="Times New Roman" pitchFamily="18" charset="0"/>
              </a:rPr>
              <a:t> </a:t>
            </a:r>
            <a:r>
              <a:rPr lang="en-GB" sz="4000" i="1" dirty="0" smtClean="0">
                <a:solidFill>
                  <a:srgbClr val="FF0000"/>
                </a:solidFill>
                <a:ea typeface="Times" pitchFamily="18" charset="0"/>
                <a:cs typeface="Times New Roman" pitchFamily="18" charset="0"/>
              </a:rPr>
              <a:t>Information </a:t>
            </a:r>
          </a:p>
          <a:p>
            <a:pPr lvl="0" algn="r">
              <a:lnSpc>
                <a:spcPct val="100000"/>
              </a:lnSpc>
            </a:pPr>
            <a:r>
              <a:rPr lang="en-GB" i="1" dirty="0" smtClean="0">
                <a:ea typeface="Times" pitchFamily="18" charset="0"/>
                <a:cs typeface="Times New Roman" pitchFamily="18" charset="0"/>
              </a:rPr>
              <a:t>as </a:t>
            </a:r>
            <a:r>
              <a:rPr lang="en-GB" i="1" dirty="0">
                <a:ea typeface="Times" pitchFamily="18" charset="0"/>
                <a:cs typeface="Times New Roman" pitchFamily="18" charset="0"/>
              </a:rPr>
              <a:t>much as water, food, </a:t>
            </a:r>
            <a:r>
              <a:rPr lang="en-GB" i="1" dirty="0" smtClean="0">
                <a:ea typeface="Times" pitchFamily="18" charset="0"/>
                <a:cs typeface="Times New Roman" pitchFamily="18" charset="0"/>
              </a:rPr>
              <a:t>medicine </a:t>
            </a:r>
            <a:r>
              <a:rPr lang="en-GB" i="1" dirty="0">
                <a:ea typeface="Times" pitchFamily="18" charset="0"/>
                <a:cs typeface="Times New Roman" pitchFamily="18" charset="0"/>
              </a:rPr>
              <a:t>or shelter. </a:t>
            </a:r>
          </a:p>
          <a:p>
            <a:pPr lvl="0">
              <a:lnSpc>
                <a:spcPct val="100000"/>
              </a:lnSpc>
            </a:pPr>
            <a:endParaRPr lang="en-GB" sz="2800" i="1" dirty="0" smtClean="0">
              <a:ea typeface="Times" pitchFamily="18" charset="0"/>
              <a:cs typeface="Times New Roman" pitchFamily="18" charset="0"/>
            </a:endParaRPr>
          </a:p>
          <a:p>
            <a:pPr lvl="0">
              <a:lnSpc>
                <a:spcPct val="100000"/>
              </a:lnSpc>
            </a:pPr>
            <a:r>
              <a:rPr lang="en-GB" sz="4000" i="1" dirty="0" smtClean="0">
                <a:solidFill>
                  <a:srgbClr val="FF0000"/>
                </a:solidFill>
                <a:ea typeface="Times" pitchFamily="18" charset="0"/>
                <a:cs typeface="Times New Roman" pitchFamily="18" charset="0"/>
              </a:rPr>
              <a:t>Information</a:t>
            </a:r>
            <a:r>
              <a:rPr lang="en-GB" sz="1800" i="1" dirty="0" smtClean="0">
                <a:solidFill>
                  <a:srgbClr val="FF0000"/>
                </a:solidFill>
                <a:ea typeface="Times" pitchFamily="18" charset="0"/>
                <a:cs typeface="Times New Roman" pitchFamily="18" charset="0"/>
              </a:rPr>
              <a:t> </a:t>
            </a:r>
          </a:p>
          <a:p>
            <a:pPr lvl="0" algn="r">
              <a:lnSpc>
                <a:spcPct val="100000"/>
              </a:lnSpc>
            </a:pPr>
            <a:r>
              <a:rPr lang="en-GB" i="1" dirty="0" smtClean="0">
                <a:ea typeface="Times" pitchFamily="18" charset="0"/>
                <a:cs typeface="Times New Roman" pitchFamily="18" charset="0"/>
              </a:rPr>
              <a:t>can </a:t>
            </a:r>
            <a:r>
              <a:rPr lang="en-GB" i="1" dirty="0">
                <a:ea typeface="Times" pitchFamily="18" charset="0"/>
                <a:cs typeface="Times New Roman" pitchFamily="18" charset="0"/>
              </a:rPr>
              <a:t>save lives, livelihoods and resources. </a:t>
            </a:r>
          </a:p>
          <a:p>
            <a:pPr lvl="0">
              <a:lnSpc>
                <a:spcPct val="100000"/>
              </a:lnSpc>
            </a:pPr>
            <a:r>
              <a:rPr lang="en-GB" sz="4000" i="1" dirty="0">
                <a:solidFill>
                  <a:srgbClr val="FF0000"/>
                </a:solidFill>
                <a:ea typeface="Times" pitchFamily="18" charset="0"/>
                <a:cs typeface="Times New Roman" pitchFamily="18" charset="0"/>
              </a:rPr>
              <a:t>Information </a:t>
            </a:r>
          </a:p>
          <a:p>
            <a:pPr lvl="0" algn="r">
              <a:lnSpc>
                <a:spcPct val="100000"/>
              </a:lnSpc>
            </a:pPr>
            <a:r>
              <a:rPr lang="en-GB" i="1" dirty="0" smtClean="0">
                <a:ea typeface="Times" pitchFamily="18" charset="0"/>
                <a:cs typeface="Times New Roman" pitchFamily="18" charset="0"/>
              </a:rPr>
              <a:t>bestows </a:t>
            </a:r>
            <a:r>
              <a:rPr lang="en-GB" i="1" dirty="0">
                <a:ea typeface="Times" pitchFamily="18" charset="0"/>
                <a:cs typeface="Times New Roman" pitchFamily="18" charset="0"/>
              </a:rPr>
              <a:t>power.” </a:t>
            </a:r>
          </a:p>
          <a:p>
            <a:pPr lvl="0" algn="r">
              <a:lnSpc>
                <a:spcPct val="100000"/>
              </a:lnSpc>
            </a:pPr>
            <a:endParaRPr lang="en-GB" sz="1600" i="1" dirty="0" smtClean="0">
              <a:ea typeface="Times" pitchFamily="18" charset="0"/>
              <a:cs typeface="Times New Roman" pitchFamily="18" charset="0"/>
            </a:endParaRPr>
          </a:p>
          <a:p>
            <a:pPr lvl="0" algn="r">
              <a:lnSpc>
                <a:spcPct val="100000"/>
              </a:lnSpc>
            </a:pPr>
            <a:endParaRPr lang="en-GB" sz="1600" i="1" dirty="0">
              <a:ea typeface="Times" pitchFamily="18" charset="0"/>
              <a:cs typeface="Times New Roman" pitchFamily="18" charset="0"/>
            </a:endParaRPr>
          </a:p>
          <a:p>
            <a:pPr lvl="0" algn="r">
              <a:lnSpc>
                <a:spcPct val="100000"/>
              </a:lnSpc>
            </a:pPr>
            <a:r>
              <a:rPr lang="en-GB" sz="1600" i="1" dirty="0" smtClean="0">
                <a:ea typeface="Times" pitchFamily="18" charset="0"/>
                <a:cs typeface="Times New Roman" pitchFamily="18" charset="0"/>
              </a:rPr>
              <a:t>–</a:t>
            </a:r>
            <a:r>
              <a:rPr lang="en-GB" sz="1600" i="1" dirty="0">
                <a:ea typeface="Times" pitchFamily="18" charset="0"/>
                <a:cs typeface="Times New Roman" pitchFamily="18" charset="0"/>
              </a:rPr>
              <a:t>World Disasters Report 2005</a:t>
            </a:r>
            <a:endParaRPr lang="en-US" sz="1600" dirty="0"/>
          </a:p>
          <a:p>
            <a:endParaRPr lang="en-US" dirty="0"/>
          </a:p>
        </p:txBody>
      </p:sp>
    </p:spTree>
    <p:extLst>
      <p:ext uri="{BB962C8B-B14F-4D97-AF65-F5344CB8AC3E}">
        <p14:creationId xmlns:p14="http://schemas.microsoft.com/office/powerpoint/2010/main" val="29062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4704"/>
            <a:ext cx="8998552" cy="5555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1619672" y="6093296"/>
            <a:ext cx="648072" cy="227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5400000">
            <a:off x="8177959" y="975169"/>
            <a:ext cx="648072" cy="2271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1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dirty="0" smtClean="0"/>
              <a:t>Three ICT Things Different in Haiyan DR</a:t>
            </a:r>
            <a:endParaRPr lang="en-US" dirty="0"/>
          </a:p>
        </p:txBody>
      </p:sp>
      <p:sp>
        <p:nvSpPr>
          <p:cNvPr id="3" name="Content Placeholder 2"/>
          <p:cNvSpPr>
            <a:spLocks noGrp="1"/>
          </p:cNvSpPr>
          <p:nvPr>
            <p:ph idx="1"/>
          </p:nvPr>
        </p:nvSpPr>
        <p:spPr>
          <a:xfrm>
            <a:off x="827584" y="2262336"/>
            <a:ext cx="7859216" cy="4191000"/>
          </a:xfrm>
        </p:spPr>
        <p:txBody>
          <a:bodyPr/>
          <a:lstStyle/>
          <a:p>
            <a:pPr marL="457200" indent="-457200">
              <a:buFont typeface="+mj-lt"/>
              <a:buAutoNum type="arabicPeriod"/>
            </a:pPr>
            <a:r>
              <a:rPr lang="en-US" sz="3200" dirty="0" smtClean="0"/>
              <a:t>Telco networks recovered before NGO VSATs were set up</a:t>
            </a:r>
          </a:p>
          <a:p>
            <a:pPr marL="457200" indent="-457200">
              <a:lnSpc>
                <a:spcPct val="200000"/>
              </a:lnSpc>
              <a:buFont typeface="+mj-lt"/>
              <a:buAutoNum type="arabicPeriod"/>
            </a:pPr>
            <a:r>
              <a:rPr lang="en-US" sz="3200" dirty="0" smtClean="0"/>
              <a:t>BYOT extended to relief workers</a:t>
            </a:r>
          </a:p>
          <a:p>
            <a:pPr marL="457200" indent="-457200">
              <a:lnSpc>
                <a:spcPct val="200000"/>
              </a:lnSpc>
              <a:buFont typeface="+mj-lt"/>
              <a:buAutoNum type="arabicPeriod"/>
            </a:pPr>
            <a:r>
              <a:rPr lang="en-US" sz="3200" dirty="0" smtClean="0"/>
              <a:t>ICT Collaboration worked</a:t>
            </a:r>
          </a:p>
        </p:txBody>
      </p:sp>
    </p:spTree>
    <p:extLst>
      <p:ext uri="{BB962C8B-B14F-4D97-AF65-F5344CB8AC3E}">
        <p14:creationId xmlns:p14="http://schemas.microsoft.com/office/powerpoint/2010/main" val="1407455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Costs Continue to Rise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73437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26</a:t>
            </a:fld>
            <a:endParaRPr lang="en-US" dirty="0"/>
          </a:p>
        </p:txBody>
      </p:sp>
    </p:spTree>
    <p:extLst>
      <p:ext uri="{BB962C8B-B14F-4D97-AF65-F5344CB8AC3E}">
        <p14:creationId xmlns:p14="http://schemas.microsoft.com/office/powerpoint/2010/main" val="585805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Some Lessons</a:t>
            </a:r>
          </a:p>
        </p:txBody>
      </p:sp>
    </p:spTree>
    <p:extLst>
      <p:ext uri="{BB962C8B-B14F-4D97-AF65-F5344CB8AC3E}">
        <p14:creationId xmlns:p14="http://schemas.microsoft.com/office/powerpoint/2010/main" val="418001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Ten Lessons</a:t>
            </a:r>
            <a:endParaRPr lang="en-US" dirty="0"/>
          </a:p>
        </p:txBody>
      </p:sp>
      <p:sp>
        <p:nvSpPr>
          <p:cNvPr id="6" name="Content Placeholder 5"/>
          <p:cNvSpPr>
            <a:spLocks noGrp="1"/>
          </p:cNvSpPr>
          <p:nvPr>
            <p:ph sz="half" idx="1"/>
          </p:nvPr>
        </p:nvSpPr>
        <p:spPr>
          <a:xfrm>
            <a:off x="457200" y="1830288"/>
            <a:ext cx="4618856" cy="4191000"/>
          </a:xfrm>
        </p:spPr>
        <p:txBody>
          <a:bodyPr/>
          <a:lstStyle/>
          <a:p>
            <a:pPr marL="520700" lvl="1" indent="-342900">
              <a:buClrTx/>
              <a:buFont typeface="Arial" panose="020B0604020202020204" pitchFamily="34" charset="0"/>
              <a:buChar char="•"/>
            </a:pPr>
            <a:r>
              <a:rPr lang="en-US" sz="2400" b="1" dirty="0" smtClean="0"/>
              <a:t>Urgent</a:t>
            </a:r>
            <a:endParaRPr lang="en-US" sz="2400" b="0" dirty="0" smtClean="0"/>
          </a:p>
          <a:p>
            <a:pPr marL="520700" lvl="1" indent="-342900">
              <a:buClrTx/>
              <a:buFont typeface="Arial" panose="020B0604020202020204" pitchFamily="34" charset="0"/>
              <a:buChar char="•"/>
            </a:pPr>
            <a:r>
              <a:rPr lang="en-US" sz="2400" b="1" dirty="0" smtClean="0"/>
              <a:t>Fast</a:t>
            </a:r>
            <a:endParaRPr lang="en-US" sz="2400" b="0" dirty="0" smtClean="0"/>
          </a:p>
          <a:p>
            <a:pPr marL="520700" lvl="1" indent="-342900">
              <a:buClrTx/>
              <a:buFont typeface="Arial" panose="020B0604020202020204" pitchFamily="34" charset="0"/>
              <a:buChar char="•"/>
            </a:pPr>
            <a:r>
              <a:rPr lang="en-US" sz="2400" b="1" dirty="0" smtClean="0"/>
              <a:t>Lean</a:t>
            </a:r>
            <a:r>
              <a:rPr lang="en-US" sz="2400" b="0" dirty="0" smtClean="0"/>
              <a:t> </a:t>
            </a:r>
          </a:p>
          <a:p>
            <a:pPr marL="520700" lvl="1" indent="-342900">
              <a:buClrTx/>
              <a:buFont typeface="Arial" panose="020B0604020202020204" pitchFamily="34" charset="0"/>
              <a:buChar char="•"/>
            </a:pPr>
            <a:r>
              <a:rPr lang="en-US" sz="2400" b="1" dirty="0" smtClean="0"/>
              <a:t>Attentive</a:t>
            </a:r>
            <a:endParaRPr lang="en-US" sz="2400" b="0" dirty="0" smtClean="0"/>
          </a:p>
          <a:p>
            <a:pPr marL="520700" lvl="1" indent="-342900">
              <a:buClrTx/>
              <a:buFont typeface="Arial" panose="020B0604020202020204" pitchFamily="34" charset="0"/>
              <a:buChar char="•"/>
            </a:pPr>
            <a:r>
              <a:rPr lang="en-US" sz="2400" b="1" dirty="0" smtClean="0"/>
              <a:t>Flat</a:t>
            </a:r>
            <a:endParaRPr lang="en-US" sz="2400" b="0" dirty="0" smtClean="0"/>
          </a:p>
          <a:p>
            <a:pPr marL="520700" lvl="1" indent="-342900">
              <a:buClrTx/>
              <a:buFont typeface="Arial" panose="020B0604020202020204" pitchFamily="34" charset="0"/>
              <a:buChar char="•"/>
            </a:pPr>
            <a:r>
              <a:rPr lang="en-US" sz="2400" b="1" dirty="0" smtClean="0"/>
              <a:t>Good </a:t>
            </a:r>
            <a:r>
              <a:rPr lang="en-US" sz="2400" b="1" dirty="0"/>
              <a:t>enough</a:t>
            </a:r>
            <a:r>
              <a:rPr lang="en-US" sz="2400" b="0" dirty="0"/>
              <a:t> </a:t>
            </a:r>
            <a:r>
              <a:rPr lang="en-US" sz="2400" b="0" dirty="0" smtClean="0"/>
              <a:t> </a:t>
            </a:r>
            <a:endParaRPr lang="en-US" sz="2400" b="1" dirty="0" smtClean="0"/>
          </a:p>
          <a:p>
            <a:pPr marL="520700" lvl="1" indent="-342900">
              <a:buClrTx/>
              <a:buFont typeface="Arial" panose="020B0604020202020204" pitchFamily="34" charset="0"/>
              <a:buChar char="•"/>
            </a:pPr>
            <a:r>
              <a:rPr lang="en-US" sz="2400" b="1" dirty="0" smtClean="0"/>
              <a:t>Costs are last</a:t>
            </a:r>
            <a:r>
              <a:rPr lang="en-US" sz="2400" dirty="0" smtClean="0"/>
              <a:t> </a:t>
            </a:r>
            <a:r>
              <a:rPr lang="en-US" sz="2400" b="0" dirty="0" smtClean="0"/>
              <a:t> </a:t>
            </a:r>
          </a:p>
          <a:p>
            <a:pPr marL="520700" lvl="1" indent="-342900">
              <a:buClrTx/>
              <a:buFont typeface="Arial" panose="020B0604020202020204" pitchFamily="34" charset="0"/>
              <a:buChar char="•"/>
            </a:pPr>
            <a:r>
              <a:rPr lang="en-US" sz="2400" b="1" dirty="0" smtClean="0"/>
              <a:t>Preparing is not executing  </a:t>
            </a:r>
          </a:p>
          <a:p>
            <a:pPr marL="520700" lvl="1" indent="-342900">
              <a:buClrTx/>
              <a:buFont typeface="Arial" panose="020B0604020202020204" pitchFamily="34" charset="0"/>
              <a:buChar char="•"/>
            </a:pPr>
            <a:r>
              <a:rPr lang="en-US" sz="2400" b="1" dirty="0" smtClean="0"/>
              <a:t>Improvising</a:t>
            </a:r>
            <a:endParaRPr lang="en-US" sz="2400" b="0" dirty="0" smtClean="0"/>
          </a:p>
          <a:p>
            <a:pPr marL="520700" lvl="1" indent="-342900">
              <a:buClrTx/>
              <a:buFont typeface="Arial" panose="020B0604020202020204" pitchFamily="34" charset="0"/>
              <a:buChar char="•"/>
            </a:pPr>
            <a:r>
              <a:rPr lang="en-US" sz="2400" b="1" dirty="0" smtClean="0"/>
              <a:t>Humanitarian</a:t>
            </a:r>
            <a:endParaRPr lang="en-US" sz="2400" b="0" dirty="0"/>
          </a:p>
        </p:txBody>
      </p:sp>
      <p:sp>
        <p:nvSpPr>
          <p:cNvPr id="2" name="Content Placeholder 1"/>
          <p:cNvSpPr>
            <a:spLocks noGrp="1"/>
          </p:cNvSpPr>
          <p:nvPr>
            <p:ph sz="half" idx="2"/>
          </p:nvPr>
        </p:nvSpPr>
        <p:spPr>
          <a:xfrm>
            <a:off x="4139952" y="1676400"/>
            <a:ext cx="4775448" cy="4191000"/>
          </a:xfrm>
        </p:spPr>
        <p:txBody>
          <a:bodyPr/>
          <a:lstStyle/>
          <a:p>
            <a:pPr marL="0" indent="0"/>
            <a:r>
              <a:rPr lang="en-US" sz="3600" i="1" dirty="0">
                <a:solidFill>
                  <a:srgbClr val="FF0000"/>
                </a:solidFill>
              </a:rPr>
              <a:t>What we can learn from disaster relief about management of organizations?</a:t>
            </a:r>
          </a:p>
          <a:p>
            <a:endParaRPr lang="en-US" sz="2000" dirty="0">
              <a:solidFill>
                <a:srgbClr val="FF0000"/>
              </a:solidFill>
            </a:endParaRPr>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28</a:t>
            </a:fld>
            <a:endParaRPr lang="en-US" dirty="0"/>
          </a:p>
        </p:txBody>
      </p:sp>
    </p:spTree>
    <p:extLst>
      <p:ext uri="{BB962C8B-B14F-4D97-AF65-F5344CB8AC3E}">
        <p14:creationId xmlns:p14="http://schemas.microsoft.com/office/powerpoint/2010/main" val="1083531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Urgent…</a:t>
            </a:r>
            <a:endParaRPr lang="en-US" sz="4400" dirty="0"/>
          </a:p>
        </p:txBody>
      </p:sp>
      <p:sp>
        <p:nvSpPr>
          <p:cNvPr id="6" name="Content Placeholder 5"/>
          <p:cNvSpPr>
            <a:spLocks noGrp="1"/>
          </p:cNvSpPr>
          <p:nvPr>
            <p:ph idx="1"/>
          </p:nvPr>
        </p:nvSpPr>
        <p:spPr>
          <a:xfrm>
            <a:off x="971600" y="1676400"/>
            <a:ext cx="7715200" cy="4191000"/>
          </a:xfrm>
        </p:spPr>
        <p:txBody>
          <a:bodyPr/>
          <a:lstStyle/>
          <a:p>
            <a:r>
              <a:rPr lang="en-US" sz="3600" b="0" i="1" dirty="0" smtClean="0"/>
              <a:t>There </a:t>
            </a:r>
            <a:r>
              <a:rPr lang="en-US" sz="3600" b="0" i="1" dirty="0"/>
              <a:t>is a burning platform </a:t>
            </a:r>
            <a:endParaRPr lang="en-US" sz="3600" b="0" i="1" dirty="0" smtClean="0"/>
          </a:p>
          <a:p>
            <a:r>
              <a:rPr lang="en-US" sz="3600" b="0" i="1" dirty="0" smtClean="0"/>
              <a:t>and </a:t>
            </a:r>
            <a:r>
              <a:rPr lang="en-US" sz="3600" b="0" i="1" dirty="0"/>
              <a:t>we are </a:t>
            </a:r>
            <a:r>
              <a:rPr lang="en-US" sz="3600" b="0" i="1" dirty="0" smtClean="0"/>
              <a:t>jumping </a:t>
            </a:r>
            <a:r>
              <a:rPr lang="en-US" sz="3600" b="0" i="1" u="sng" dirty="0" smtClean="0"/>
              <a:t>on </a:t>
            </a:r>
            <a:r>
              <a:rPr lang="en-US" sz="3600" b="0" i="1" u="sng" dirty="0"/>
              <a:t>it</a:t>
            </a:r>
            <a:r>
              <a:rPr lang="en-US" sz="3600" b="0" i="1" dirty="0"/>
              <a:t>. </a:t>
            </a:r>
            <a:endParaRPr lang="en-US" sz="3600" i="1" dirty="0"/>
          </a:p>
        </p:txBody>
      </p:sp>
      <p:pic>
        <p:nvPicPr>
          <p:cNvPr id="1026" name="Picture 2" descr="http://www.publishingtechnology.com/wp-content/uploads/2011/08/Frog1-1024x682.jpg"/>
          <p:cNvPicPr>
            <a:picLocks noChangeAspect="1" noChangeArrowheads="1"/>
          </p:cNvPicPr>
          <p:nvPr/>
        </p:nvPicPr>
        <p:blipFill rotWithShape="1">
          <a:blip r:embed="rId3">
            <a:extLst>
              <a:ext uri="{28A0092B-C50C-407E-A947-70E740481C1C}">
                <a14:useLocalDpi xmlns:a14="http://schemas.microsoft.com/office/drawing/2010/main" val="0"/>
              </a:ext>
            </a:extLst>
          </a:blip>
          <a:srcRect t="26841" r="13820"/>
          <a:stretch/>
        </p:blipFill>
        <p:spPr bwMode="auto">
          <a:xfrm>
            <a:off x="168450" y="3425371"/>
            <a:ext cx="5884007" cy="3326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6056" y="4089266"/>
            <a:ext cx="3898824" cy="707886"/>
          </a:xfrm>
          <a:prstGeom prst="rect">
            <a:avLst/>
          </a:prstGeom>
          <a:noFill/>
        </p:spPr>
        <p:txBody>
          <a:bodyPr wrap="none" rtlCol="0">
            <a:spAutoFit/>
          </a:bodyPr>
          <a:lstStyle/>
          <a:p>
            <a:r>
              <a:rPr lang="en-US" sz="2000" b="1" i="1" dirty="0" smtClean="0"/>
              <a:t>Opposite </a:t>
            </a:r>
            <a:r>
              <a:rPr lang="en-US" sz="2000" b="1" i="1" dirty="0"/>
              <a:t>of </a:t>
            </a:r>
            <a:r>
              <a:rPr lang="en-US" sz="2000" b="1" i="1" dirty="0" smtClean="0"/>
              <a:t>a change initiative</a:t>
            </a:r>
            <a:endParaRPr lang="en-US" sz="2000" b="1" i="1" dirty="0"/>
          </a:p>
          <a:p>
            <a:endParaRPr lang="en-US" sz="2000" dirty="0"/>
          </a:p>
        </p:txBody>
      </p:sp>
      <p:sp>
        <p:nvSpPr>
          <p:cNvPr id="8"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29</a:t>
            </a:fld>
            <a:endParaRPr lang="en-US" dirty="0"/>
          </a:p>
        </p:txBody>
      </p:sp>
    </p:spTree>
    <p:extLst>
      <p:ext uri="{BB962C8B-B14F-4D97-AF65-F5344CB8AC3E}">
        <p14:creationId xmlns:p14="http://schemas.microsoft.com/office/powerpoint/2010/main" val="3363937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75" r="43167" b="36814"/>
          <a:stretch/>
        </p:blipFill>
        <p:spPr bwMode="auto">
          <a:xfrm rot="5400000">
            <a:off x="513442" y="2374991"/>
            <a:ext cx="3349234" cy="272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The Jackass Theory</a:t>
            </a:r>
            <a:endParaRPr lang="en-US" dirty="0"/>
          </a:p>
        </p:txBody>
      </p:sp>
      <p:pic>
        <p:nvPicPr>
          <p:cNvPr id="1026" name="Picture 2" descr="http://3.bp.blogspot.com/-HzJuzqXKzRM/TfKibvUCnzI/AAAAAAAAAB4/AoGn5V0iu24/s400/Donk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067469"/>
            <a:ext cx="4457700" cy="33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34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burning platform</a:t>
            </a:r>
            <a:endParaRPr lang="en-US" dirty="0"/>
          </a:p>
        </p:txBody>
      </p:sp>
      <p:sp>
        <p:nvSpPr>
          <p:cNvPr id="6" name="TextBox 5"/>
          <p:cNvSpPr txBox="1"/>
          <p:nvPr/>
        </p:nvSpPr>
        <p:spPr>
          <a:xfrm>
            <a:off x="827441" y="5818038"/>
            <a:ext cx="7344959" cy="646331"/>
          </a:xfrm>
          <a:prstGeom prst="rect">
            <a:avLst/>
          </a:prstGeom>
          <a:noFill/>
        </p:spPr>
        <p:txBody>
          <a:bodyPr wrap="none" rtlCol="0">
            <a:spAutoFit/>
          </a:bodyPr>
          <a:lstStyle/>
          <a:p>
            <a:r>
              <a:rPr lang="en-US" dirty="0" smtClean="0"/>
              <a:t>Nokia’s new </a:t>
            </a:r>
            <a:r>
              <a:rPr lang="en-US" dirty="0"/>
              <a:t>CEO Stephen </a:t>
            </a:r>
            <a:r>
              <a:rPr lang="en-US" dirty="0" err="1"/>
              <a:t>Elop</a:t>
            </a:r>
            <a:r>
              <a:rPr lang="en-US" dirty="0"/>
              <a:t> described </a:t>
            </a:r>
            <a:r>
              <a:rPr lang="en-US" dirty="0" smtClean="0"/>
              <a:t>the </a:t>
            </a:r>
            <a:r>
              <a:rPr lang="en-US" dirty="0"/>
              <a:t>company’s situation as </a:t>
            </a:r>
            <a:endParaRPr lang="en-US" dirty="0" smtClean="0"/>
          </a:p>
          <a:p>
            <a:r>
              <a:rPr lang="en-US" dirty="0" smtClean="0"/>
              <a:t>“</a:t>
            </a:r>
            <a:r>
              <a:rPr lang="en-US" dirty="0"/>
              <a:t>Standing on a burning platform”. </a:t>
            </a:r>
            <a:r>
              <a:rPr lang="en-US" dirty="0" smtClean="0"/>
              <a:t>–Feb. 2011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450434"/>
            <a:ext cx="6096000" cy="435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30</a:t>
            </a:fld>
            <a:endParaRPr lang="en-US" dirty="0"/>
          </a:p>
        </p:txBody>
      </p:sp>
    </p:spTree>
    <p:extLst>
      <p:ext uri="{BB962C8B-B14F-4D97-AF65-F5344CB8AC3E}">
        <p14:creationId xmlns:p14="http://schemas.microsoft.com/office/powerpoint/2010/main" val="2367979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solidFill>
                  <a:schemeClr val="tx1"/>
                </a:solidFill>
              </a:rPr>
              <a:t>Fast…</a:t>
            </a:r>
            <a:endParaRPr lang="en-US" sz="4400" dirty="0">
              <a:solidFill>
                <a:schemeClr val="tx1"/>
              </a:solidFill>
            </a:endParaRPr>
          </a:p>
        </p:txBody>
      </p:sp>
      <p:pic>
        <p:nvPicPr>
          <p:cNvPr id="2050" name="Picture 2" descr="http://cache.boston.com/bonzai-fba/Third_Party_Photo/2006/07/25/1153804670_7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82" y="2142298"/>
            <a:ext cx="7029450" cy="468058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31</a:t>
            </a:fld>
            <a:endParaRPr lang="en-US" dirty="0"/>
          </a:p>
        </p:txBody>
      </p:sp>
    </p:spTree>
    <p:extLst>
      <p:ext uri="{BB962C8B-B14F-4D97-AF65-F5344CB8AC3E}">
        <p14:creationId xmlns:p14="http://schemas.microsoft.com/office/powerpoint/2010/main" val="2353099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Lean…</a:t>
            </a:r>
            <a:endParaRPr lang="en-US" sz="4400" dirty="0"/>
          </a:p>
        </p:txBody>
      </p:sp>
      <p:pic>
        <p:nvPicPr>
          <p:cNvPr id="3080" name="Picture 8" descr="http://www.asiantrader.biz/newImage/big/red_t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4038600" cy="46847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SA-z3sQkUOv3LXVTuRNZ0Dq2JHuJ_j3xvf_AglpGc_30uNe96T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564904"/>
            <a:ext cx="4470083" cy="369189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32</a:t>
            </a:fld>
            <a:endParaRPr lang="en-US" dirty="0"/>
          </a:p>
        </p:txBody>
      </p:sp>
    </p:spTree>
    <p:extLst>
      <p:ext uri="{BB962C8B-B14F-4D97-AF65-F5344CB8AC3E}">
        <p14:creationId xmlns:p14="http://schemas.microsoft.com/office/powerpoint/2010/main" val="680724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….and stay cut</a:t>
            </a:r>
            <a:endParaRPr lang="en-US" sz="4400" dirty="0"/>
          </a:p>
        </p:txBody>
      </p:sp>
      <p:pic>
        <p:nvPicPr>
          <p:cNvPr id="3" name="Picture 2" descr="http://d1mpb3f4gq7nrb.cloudfront.net/img/toons/cartoon45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72816"/>
            <a:ext cx="6080760" cy="45605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33</a:t>
            </a:fld>
            <a:endParaRPr lang="en-US" dirty="0"/>
          </a:p>
        </p:txBody>
      </p:sp>
    </p:spTree>
    <p:extLst>
      <p:ext uri="{BB962C8B-B14F-4D97-AF65-F5344CB8AC3E}">
        <p14:creationId xmlns:p14="http://schemas.microsoft.com/office/powerpoint/2010/main" val="2408959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Attentive…</a:t>
            </a:r>
            <a:endParaRPr lang="en-US" sz="4400" dirty="0"/>
          </a:p>
        </p:txBody>
      </p:sp>
      <p:pic>
        <p:nvPicPr>
          <p:cNvPr id="3" name="Picture 2" descr="http://futureblue.files.wordpress.com/2011/10/1-cant-hear.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61" t="6945" r="2592" b="10736"/>
          <a:stretch/>
        </p:blipFill>
        <p:spPr bwMode="auto">
          <a:xfrm>
            <a:off x="259363" y="1802296"/>
            <a:ext cx="2800469" cy="37636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tipsontalking.com/wp-content/uploads/2012/03/megaphone-590x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92449"/>
            <a:ext cx="5619750" cy="315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9192" y="5805264"/>
            <a:ext cx="4027064" cy="461665"/>
          </a:xfrm>
          <a:prstGeom prst="rect">
            <a:avLst/>
          </a:prstGeom>
          <a:noFill/>
        </p:spPr>
        <p:txBody>
          <a:bodyPr wrap="none" rtlCol="0">
            <a:spAutoFit/>
          </a:bodyPr>
          <a:lstStyle/>
          <a:p>
            <a:r>
              <a:rPr lang="en-US" sz="2400" b="1" i="1" dirty="0" smtClean="0">
                <a:solidFill>
                  <a:srgbClr val="FF0000"/>
                </a:solidFill>
              </a:rPr>
              <a:t>Amplifying the whispering</a:t>
            </a:r>
            <a:endParaRPr lang="en-US" sz="2400" b="1" i="1" dirty="0">
              <a:solidFill>
                <a:srgbClr val="FF0000"/>
              </a:solidFill>
            </a:endParaRPr>
          </a:p>
        </p:txBody>
      </p:sp>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34</a:t>
            </a:fld>
            <a:endParaRPr lang="en-US" dirty="0"/>
          </a:p>
        </p:txBody>
      </p:sp>
    </p:spTree>
    <p:extLst>
      <p:ext uri="{BB962C8B-B14F-4D97-AF65-F5344CB8AC3E}">
        <p14:creationId xmlns:p14="http://schemas.microsoft.com/office/powerpoint/2010/main" val="2916186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456" y="350838"/>
            <a:ext cx="6858000" cy="1143000"/>
          </a:xfrm>
        </p:spPr>
        <p:txBody>
          <a:bodyPr/>
          <a:lstStyle/>
          <a:p>
            <a:r>
              <a:rPr lang="en-US" sz="4400" dirty="0" smtClean="0"/>
              <a:t>Flat…</a:t>
            </a:r>
            <a:endParaRPr lang="en-US" sz="4400" dirty="0"/>
          </a:p>
        </p:txBody>
      </p:sp>
      <p:pic>
        <p:nvPicPr>
          <p:cNvPr id="1026" name="Picture 2" descr="http://cdn.styleblazer.com/wp-content/uploads/2013/12/g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20" y="2606451"/>
            <a:ext cx="5898337" cy="413491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35</a:t>
            </a:fld>
            <a:endParaRPr lang="en-US" dirty="0"/>
          </a:p>
        </p:txBody>
      </p:sp>
      <p:sp>
        <p:nvSpPr>
          <p:cNvPr id="4" name="Rectangle 3"/>
          <p:cNvSpPr/>
          <p:nvPr/>
        </p:nvSpPr>
        <p:spPr>
          <a:xfrm>
            <a:off x="1835696" y="1772816"/>
            <a:ext cx="6768752" cy="904863"/>
          </a:xfrm>
          <a:prstGeom prst="rect">
            <a:avLst/>
          </a:prstGeom>
        </p:spPr>
        <p:txBody>
          <a:bodyPr wrap="square">
            <a:spAutoFit/>
          </a:bodyPr>
          <a:lstStyle/>
          <a:p>
            <a:pPr marL="273050" indent="-273050" eaLnBrk="0" hangingPunct="0">
              <a:spcBef>
                <a:spcPct val="20000"/>
              </a:spcBef>
              <a:buClr>
                <a:srgbClr val="CF1C21"/>
              </a:buClr>
              <a:buSzPct val="80000"/>
              <a:defRPr/>
            </a:pPr>
            <a:r>
              <a:rPr lang="en-US" sz="2400" b="1" dirty="0">
                <a:latin typeface="Arial" pitchFamily="34" charset="0"/>
                <a:cs typeface="Arial" pitchFamily="34" charset="0"/>
              </a:rPr>
              <a:t>Rule #1: Use good judgment in all situations. </a:t>
            </a:r>
          </a:p>
          <a:p>
            <a:pPr marL="273050" indent="-273050" eaLnBrk="0" hangingPunct="0">
              <a:spcBef>
                <a:spcPct val="20000"/>
              </a:spcBef>
              <a:buClr>
                <a:srgbClr val="CF1C21"/>
              </a:buClr>
              <a:buSzPct val="80000"/>
              <a:defRPr/>
            </a:pPr>
            <a:r>
              <a:rPr lang="en-US" sz="2400" b="1" dirty="0">
                <a:latin typeface="Arial" pitchFamily="34" charset="0"/>
                <a:cs typeface="Arial" pitchFamily="34" charset="0"/>
              </a:rPr>
              <a:t>There will be no additional rules.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827196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Good Enough…</a:t>
            </a:r>
            <a:endParaRPr lang="en-US" sz="4400" dirty="0"/>
          </a:p>
        </p:txBody>
      </p:sp>
      <p:sp>
        <p:nvSpPr>
          <p:cNvPr id="6" name="Content Placeholder 5"/>
          <p:cNvSpPr>
            <a:spLocks noGrp="1"/>
          </p:cNvSpPr>
          <p:nvPr>
            <p:ph idx="1"/>
          </p:nvPr>
        </p:nvSpPr>
        <p:spPr>
          <a:xfrm>
            <a:off x="4644008" y="1484784"/>
            <a:ext cx="4320480" cy="4848944"/>
          </a:xfrm>
        </p:spPr>
        <p:txBody>
          <a:bodyPr/>
          <a:lstStyle/>
          <a:p>
            <a:pPr marL="0" indent="0"/>
            <a:r>
              <a:rPr lang="en-US" sz="2400" dirty="0"/>
              <a:t>Following the Tsunami response, a marketing director recalled, “We didn’t have time to have all the meetings, all the reviews, and all the approvals.”  “We had to make on-the-spot-decisions.” “The interesting thing”, she continued,” is that </a:t>
            </a:r>
            <a:r>
              <a:rPr lang="en-US" sz="2800" dirty="0">
                <a:solidFill>
                  <a:srgbClr val="FFC000"/>
                </a:solidFill>
              </a:rPr>
              <a:t>nothing fell apart</a:t>
            </a:r>
            <a:r>
              <a:rPr lang="en-US" sz="2400" dirty="0"/>
              <a:t>.”  “Maybe we could make decisions like that everyday.”</a:t>
            </a:r>
          </a:p>
        </p:txBody>
      </p:sp>
      <p:pic>
        <p:nvPicPr>
          <p:cNvPr id="4" name="Picture 4"/>
          <p:cNvPicPr>
            <a:picLocks noChangeAspect="1" noChangeArrowheads="1"/>
          </p:cNvPicPr>
          <p:nvPr/>
        </p:nvPicPr>
        <p:blipFill>
          <a:blip r:embed="rId2" cstate="print"/>
          <a:srcRect/>
          <a:stretch>
            <a:fillRect/>
          </a:stretch>
        </p:blipFill>
        <p:spPr bwMode="auto">
          <a:xfrm>
            <a:off x="107504" y="1700812"/>
            <a:ext cx="4367213" cy="3273743"/>
          </a:xfrm>
          <a:prstGeom prst="rect">
            <a:avLst/>
          </a:prstGeom>
          <a:noFill/>
          <a:ln w="9525">
            <a:noFill/>
            <a:miter lim="800000"/>
            <a:headEnd/>
            <a:tailEnd/>
          </a:ln>
          <a:effectLst/>
        </p:spPr>
      </p:pic>
      <p:sp>
        <p:nvSpPr>
          <p:cNvPr id="2" name="TextBox 1"/>
          <p:cNvSpPr txBox="1"/>
          <p:nvPr/>
        </p:nvSpPr>
        <p:spPr>
          <a:xfrm>
            <a:off x="1259632" y="5013176"/>
            <a:ext cx="2150973" cy="369332"/>
          </a:xfrm>
          <a:prstGeom prst="rect">
            <a:avLst/>
          </a:prstGeom>
          <a:noFill/>
        </p:spPr>
        <p:txBody>
          <a:bodyPr wrap="none" rtlCol="0">
            <a:spAutoFit/>
          </a:bodyPr>
          <a:lstStyle/>
          <a:p>
            <a:r>
              <a:rPr lang="en-US" b="1" i="1" dirty="0" smtClean="0"/>
              <a:t>Banda Aceh, 2004</a:t>
            </a:r>
            <a:endParaRPr lang="en-US" b="1" i="1" dirty="0"/>
          </a:p>
        </p:txBody>
      </p:sp>
      <p:sp>
        <p:nvSpPr>
          <p:cNvPr id="7" name="Slide Number Placeholder 4"/>
          <p:cNvSpPr txBox="1">
            <a:spLocks/>
          </p:cNvSpPr>
          <p:nvPr/>
        </p:nvSpPr>
        <p:spPr>
          <a:xfrm>
            <a:off x="157510" y="6381328"/>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999270-999B-41EE-8096-361AA579F9C3}" type="slidenum">
              <a:rPr lang="en-US" smtClean="0"/>
              <a:pPr/>
              <a:t>36</a:t>
            </a:fld>
            <a:endParaRPr lang="en-US" dirty="0"/>
          </a:p>
        </p:txBody>
      </p:sp>
      <p:sp>
        <p:nvSpPr>
          <p:cNvPr id="8" name="Rectangle 1"/>
          <p:cNvSpPr>
            <a:spLocks noChangeArrowheads="1"/>
          </p:cNvSpPr>
          <p:nvPr/>
        </p:nvSpPr>
        <p:spPr bwMode="auto">
          <a:xfrm>
            <a:off x="755576" y="6415672"/>
            <a:ext cx="7985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Good Enough Principle “ June  2008 </a:t>
            </a:r>
            <a:endParaRPr kumimoji="0" lang="en-US" altLang="en-US" sz="1600" b="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264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014264" y="552798"/>
            <a:ext cx="6945288" cy="715962"/>
          </a:xfrm>
        </p:spPr>
        <p:txBody>
          <a:bodyPr/>
          <a:lstStyle/>
          <a:p>
            <a:r>
              <a:rPr lang="en-US" sz="4400" b="1" dirty="0" smtClean="0"/>
              <a:t>Costs are Last…</a:t>
            </a:r>
            <a:endParaRPr lang="en-US" sz="4400" b="1" dirty="0"/>
          </a:p>
        </p:txBody>
      </p:sp>
      <p:sp>
        <p:nvSpPr>
          <p:cNvPr id="705539" name="Text Box 3"/>
          <p:cNvSpPr txBox="1">
            <a:spLocks noChangeArrowheads="1"/>
          </p:cNvSpPr>
          <p:nvPr/>
        </p:nvSpPr>
        <p:spPr bwMode="auto">
          <a:xfrm>
            <a:off x="5630557" y="5868243"/>
            <a:ext cx="2973891" cy="338554"/>
          </a:xfrm>
          <a:prstGeom prst="rect">
            <a:avLst/>
          </a:prstGeom>
          <a:noFill/>
          <a:ln w="9525">
            <a:noFill/>
            <a:miter lim="800000"/>
            <a:headEnd/>
            <a:tailEnd/>
          </a:ln>
          <a:effectLst/>
        </p:spPr>
        <p:txBody>
          <a:bodyPr wrap="none">
            <a:spAutoFit/>
          </a:bodyPr>
          <a:lstStyle/>
          <a:p>
            <a:r>
              <a:rPr lang="en-US" sz="1600" i="1" dirty="0">
                <a:solidFill>
                  <a:schemeClr val="tx1"/>
                </a:solidFill>
                <a:latin typeface="Arial" charset="0"/>
              </a:rPr>
              <a:t>Ranking factors 1-4, 1=highest</a:t>
            </a:r>
          </a:p>
        </p:txBody>
      </p:sp>
      <p:pic>
        <p:nvPicPr>
          <p:cNvPr id="705540" name="Picture 4"/>
          <p:cNvPicPr>
            <a:picLocks noChangeAspect="1" noChangeArrowheads="1"/>
          </p:cNvPicPr>
          <p:nvPr/>
        </p:nvPicPr>
        <p:blipFill>
          <a:blip r:embed="rId3" cstate="print"/>
          <a:srcRect/>
          <a:stretch>
            <a:fillRect/>
          </a:stretch>
        </p:blipFill>
        <p:spPr bwMode="auto">
          <a:xfrm>
            <a:off x="1735658" y="2276872"/>
            <a:ext cx="6508750" cy="2149475"/>
          </a:xfrm>
          <a:prstGeom prst="rect">
            <a:avLst/>
          </a:prstGeom>
          <a:noFill/>
          <a:ln w="9525">
            <a:noFill/>
            <a:miter lim="800000"/>
            <a:headEnd/>
            <a:tailEnd/>
          </a:ln>
          <a:effectLst/>
        </p:spPr>
      </p:pic>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2" name="Rounded Rectangle 1"/>
          <p:cNvSpPr/>
          <p:nvPr/>
        </p:nvSpPr>
        <p:spPr>
          <a:xfrm>
            <a:off x="1259633" y="1772816"/>
            <a:ext cx="4032448" cy="33123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32174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US" sz="4400" dirty="0" smtClean="0"/>
              <a:t>Preparing &amp; executing…</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672470"/>
              </p:ext>
            </p:extLst>
          </p:nvPr>
        </p:nvGraphicFramePr>
        <p:xfrm>
          <a:off x="899592" y="1772816"/>
          <a:ext cx="7632848"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38</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4250647136"/>
              </p:ext>
            </p:extLst>
          </p:nvPr>
        </p:nvGraphicFramePr>
        <p:xfrm>
          <a:off x="827584" y="4077072"/>
          <a:ext cx="7632848"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446670429"/>
              </p:ext>
            </p:extLst>
          </p:nvPr>
        </p:nvGraphicFramePr>
        <p:xfrm>
          <a:off x="827584" y="5445224"/>
          <a:ext cx="7632848" cy="1008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14296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Improvising</a:t>
            </a:r>
            <a:endParaRPr lang="en-US" sz="3200" b="1" dirty="0"/>
          </a:p>
        </p:txBody>
      </p:sp>
      <p:sp>
        <p:nvSpPr>
          <p:cNvPr id="3" name="Content Placeholder 2"/>
          <p:cNvSpPr>
            <a:spLocks noGrp="1"/>
          </p:cNvSpPr>
          <p:nvPr>
            <p:ph idx="1"/>
          </p:nvPr>
        </p:nvSpPr>
        <p:spPr>
          <a:xfrm>
            <a:off x="457200" y="1772816"/>
            <a:ext cx="8229600" cy="4583534"/>
          </a:xfrm>
        </p:spPr>
        <p:txBody>
          <a:bodyPr>
            <a:noAutofit/>
          </a:bodyPr>
          <a:lstStyle/>
          <a:p>
            <a:pPr>
              <a:buNone/>
            </a:pPr>
            <a:r>
              <a:rPr lang="en-US" sz="2400" dirty="0" smtClean="0"/>
              <a:t>	</a:t>
            </a:r>
            <a:r>
              <a:rPr lang="en-US" dirty="0" smtClean="0"/>
              <a:t>The Apollo 13 story was featured in the 1995 film with Tom Hanks and Kevin Bacon.  The incredible events that unfolded in April 1970 gripped the nation and the world.  </a:t>
            </a:r>
          </a:p>
          <a:p>
            <a:pPr>
              <a:buNone/>
            </a:pPr>
            <a:endParaRPr lang="en-US" dirty="0"/>
          </a:p>
          <a:p>
            <a:pPr indent="14288">
              <a:buNone/>
            </a:pPr>
            <a:r>
              <a:rPr lang="en-US" dirty="0" smtClean="0"/>
              <a:t>On April 13, </a:t>
            </a:r>
          </a:p>
          <a:p>
            <a:pPr indent="14288">
              <a:buNone/>
            </a:pPr>
            <a:endParaRPr lang="en-US" sz="2800" dirty="0">
              <a:solidFill>
                <a:srgbClr val="FF0000"/>
              </a:solidFill>
            </a:endParaRPr>
          </a:p>
          <a:p>
            <a:pPr indent="14288">
              <a:buNone/>
            </a:pPr>
            <a:r>
              <a:rPr lang="en-US" sz="2800" dirty="0" smtClean="0">
                <a:solidFill>
                  <a:srgbClr val="FF0000"/>
                </a:solidFill>
              </a:rPr>
              <a:t>56 hours into the mission, an oxygen tank in the service module that contained the astronauts’ support systems exploded. </a:t>
            </a:r>
            <a:r>
              <a:rPr lang="en-US" sz="2800" dirty="0" smtClean="0">
                <a:solidFill>
                  <a:srgbClr val="FFC000"/>
                </a:solidFill>
              </a:rPr>
              <a:t> </a:t>
            </a:r>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39</a:t>
            </a:fld>
            <a:endParaRPr lang="en-US" sz="1800" dirty="0">
              <a:solidFill>
                <a:schemeClr val="tx1"/>
              </a:solidFill>
            </a:endParaRPr>
          </a:p>
        </p:txBody>
      </p:sp>
    </p:spTree>
    <p:extLst>
      <p:ext uri="{BB962C8B-B14F-4D97-AF65-F5344CB8AC3E}">
        <p14:creationId xmlns:p14="http://schemas.microsoft.com/office/powerpoint/2010/main" val="318130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676400"/>
            <a:ext cx="6858000" cy="4560912"/>
          </a:xfrm>
        </p:spPr>
        <p:txBody>
          <a:bodyPr/>
          <a:lstStyle/>
          <a:p>
            <a:pPr marL="0" indent="0"/>
            <a:r>
              <a:rPr lang="en-US" sz="4400" dirty="0" smtClean="0">
                <a:solidFill>
                  <a:schemeClr val="bg1"/>
                </a:solidFill>
              </a:rPr>
              <a:t>Thesis </a:t>
            </a:r>
          </a:p>
          <a:p>
            <a:pPr marL="0" indent="0"/>
            <a:endParaRPr lang="en-US" sz="3200" i="1" dirty="0">
              <a:solidFill>
                <a:schemeClr val="bg1"/>
              </a:solidFill>
            </a:endParaRPr>
          </a:p>
          <a:p>
            <a:pPr marL="465138" indent="0"/>
            <a:r>
              <a:rPr lang="en-US" sz="3200" i="1" dirty="0" smtClean="0">
                <a:solidFill>
                  <a:schemeClr val="bg1"/>
                </a:solidFill>
              </a:rPr>
              <a:t>If we look at the characteristics of disaster response, we can gain insights in how to move forward in the midst of disruptive change in our organizations.</a:t>
            </a:r>
            <a:endParaRPr lang="en-US" sz="3200" i="1" dirty="0">
              <a:solidFill>
                <a:schemeClr val="bg1"/>
              </a:solidFill>
            </a:endParaRPr>
          </a:p>
        </p:txBody>
      </p:sp>
      <p:cxnSp>
        <p:nvCxnSpPr>
          <p:cNvPr id="4" name="Straight Connector 3"/>
          <p:cNvCxnSpPr/>
          <p:nvPr/>
        </p:nvCxnSpPr>
        <p:spPr>
          <a:xfrm>
            <a:off x="1475656" y="3068960"/>
            <a:ext cx="0" cy="3024336"/>
          </a:xfrm>
          <a:prstGeom prst="line">
            <a:avLst/>
          </a:prstGeom>
          <a:ln w="76200">
            <a:solidFill>
              <a:srgbClr val="DDD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728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Apollo 13 story</a:t>
            </a:r>
            <a:endParaRPr lang="en-US" sz="4400" b="1" dirty="0"/>
          </a:p>
        </p:txBody>
      </p:sp>
      <p:sp>
        <p:nvSpPr>
          <p:cNvPr id="7" name="TextBox 6"/>
          <p:cNvSpPr txBox="1"/>
          <p:nvPr/>
        </p:nvSpPr>
        <p:spPr>
          <a:xfrm>
            <a:off x="1979712" y="5934670"/>
            <a:ext cx="5224764" cy="400110"/>
          </a:xfrm>
          <a:prstGeom prst="rect">
            <a:avLst/>
          </a:prstGeom>
          <a:noFill/>
        </p:spPr>
        <p:txBody>
          <a:bodyPr wrap="none" rtlCol="0">
            <a:spAutoFit/>
          </a:bodyPr>
          <a:lstStyle/>
          <a:p>
            <a:r>
              <a:rPr lang="en-US" sz="2000" i="1" dirty="0"/>
              <a:t>“And </a:t>
            </a:r>
            <a:r>
              <a:rPr lang="en-US" sz="2000" i="1" dirty="0" smtClean="0"/>
              <a:t>you, </a:t>
            </a:r>
            <a:r>
              <a:rPr lang="en-US" sz="2000" i="1" dirty="0"/>
              <a:t>sir, are a steely-eyed </a:t>
            </a:r>
            <a:r>
              <a:rPr lang="en-US" sz="2000" i="1" dirty="0" smtClean="0"/>
              <a:t>missile </a:t>
            </a:r>
            <a:r>
              <a:rPr lang="en-US" sz="2000" i="1" dirty="0"/>
              <a:t>man”</a:t>
            </a:r>
          </a:p>
        </p:txBody>
      </p:sp>
      <p:pic>
        <p:nvPicPr>
          <p:cNvPr id="1026" name="Picture 2"/>
          <p:cNvPicPr>
            <a:picLocks noChangeAspect="1" noChangeArrowheads="1"/>
          </p:cNvPicPr>
          <p:nvPr/>
        </p:nvPicPr>
        <p:blipFill>
          <a:blip r:embed="rId3" cstate="print"/>
          <a:srcRect/>
          <a:stretch>
            <a:fillRect/>
          </a:stretch>
        </p:blipFill>
        <p:spPr bwMode="auto">
          <a:xfrm>
            <a:off x="1514493" y="1828800"/>
            <a:ext cx="6181725" cy="3810000"/>
          </a:xfrm>
          <a:prstGeom prst="rect">
            <a:avLst/>
          </a:prstGeom>
          <a:noFill/>
          <a:ln w="9525">
            <a:noFill/>
            <a:miter lim="800000"/>
            <a:headEnd/>
            <a:tailEnd/>
          </a:ln>
        </p:spPr>
      </p:pic>
      <p:sp>
        <p:nvSpPr>
          <p:cNvPr id="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40</a:t>
            </a:fld>
            <a:endParaRPr lang="en-US" sz="1800" dirty="0">
              <a:solidFill>
                <a:schemeClr val="tx1"/>
              </a:solidFill>
            </a:endParaRPr>
          </a:p>
        </p:txBody>
      </p:sp>
    </p:spTree>
    <p:extLst>
      <p:ext uri="{BB962C8B-B14F-4D97-AF65-F5344CB8AC3E}">
        <p14:creationId xmlns:p14="http://schemas.microsoft.com/office/powerpoint/2010/main" val="1324506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Five things…</a:t>
            </a:r>
            <a:endParaRPr lang="en-US" sz="4400" dirty="0"/>
          </a:p>
        </p:txBody>
      </p:sp>
      <p:sp>
        <p:nvSpPr>
          <p:cNvPr id="3" name="Content Placeholder 2"/>
          <p:cNvSpPr>
            <a:spLocks noGrp="1"/>
          </p:cNvSpPr>
          <p:nvPr>
            <p:ph idx="1"/>
          </p:nvPr>
        </p:nvSpPr>
        <p:spPr>
          <a:xfrm>
            <a:off x="1043608" y="1676400"/>
            <a:ext cx="7643192" cy="4191000"/>
          </a:xfrm>
        </p:spPr>
        <p:txBody>
          <a:bodyPr/>
          <a:lstStyle/>
          <a:p>
            <a:pPr marL="514350" indent="-514350">
              <a:lnSpc>
                <a:spcPct val="150000"/>
              </a:lnSpc>
              <a:buFont typeface="Arial" panose="020B0604020202020204" pitchFamily="34" charset="0"/>
              <a:buChar char="•"/>
            </a:pPr>
            <a:r>
              <a:rPr lang="en-US" sz="3200" dirty="0" smtClean="0"/>
              <a:t>Urgent!  Life or death crisis</a:t>
            </a:r>
          </a:p>
          <a:p>
            <a:pPr marL="514350" indent="-514350">
              <a:lnSpc>
                <a:spcPct val="150000"/>
              </a:lnSpc>
              <a:buFont typeface="Arial" panose="020B0604020202020204" pitchFamily="34" charset="0"/>
              <a:buChar char="•"/>
            </a:pPr>
            <a:r>
              <a:rPr lang="en-US" sz="3200" dirty="0" smtClean="0"/>
              <a:t>Improvising under time-pressure </a:t>
            </a:r>
          </a:p>
          <a:p>
            <a:pPr marL="514350" indent="-514350">
              <a:lnSpc>
                <a:spcPct val="150000"/>
              </a:lnSpc>
              <a:buFont typeface="Arial" panose="020B0604020202020204" pitchFamily="34" charset="0"/>
              <a:buChar char="•"/>
            </a:pPr>
            <a:r>
              <a:rPr lang="en-US" sz="3200" dirty="0" smtClean="0"/>
              <a:t>Scarcity is not a limitation </a:t>
            </a:r>
          </a:p>
          <a:p>
            <a:pPr marL="514350" indent="-514350">
              <a:lnSpc>
                <a:spcPct val="150000"/>
              </a:lnSpc>
              <a:buFont typeface="Arial" panose="020B0604020202020204" pitchFamily="34" charset="0"/>
              <a:buChar char="•"/>
            </a:pPr>
            <a:r>
              <a:rPr lang="en-US" sz="3200" dirty="0" smtClean="0"/>
              <a:t>Good-enough works</a:t>
            </a:r>
          </a:p>
          <a:p>
            <a:pPr marL="514350" indent="-514350">
              <a:lnSpc>
                <a:spcPct val="150000"/>
              </a:lnSpc>
              <a:buFont typeface="Arial" panose="020B0604020202020204" pitchFamily="34" charset="0"/>
              <a:buChar char="•"/>
            </a:pPr>
            <a:r>
              <a:rPr lang="en-US" sz="3200" dirty="0" smtClean="0"/>
              <a:t>High collaboration</a:t>
            </a:r>
            <a:endParaRPr lang="en-US" sz="320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41</a:t>
            </a:fld>
            <a:endParaRPr lang="en-US" dirty="0"/>
          </a:p>
        </p:txBody>
      </p:sp>
    </p:spTree>
    <p:extLst>
      <p:ext uri="{BB962C8B-B14F-4D97-AF65-F5344CB8AC3E}">
        <p14:creationId xmlns:p14="http://schemas.microsoft.com/office/powerpoint/2010/main" val="3724492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Humanitarian…</a:t>
            </a:r>
            <a:endParaRPr lang="en-US" sz="4400" dirty="0"/>
          </a:p>
        </p:txBody>
      </p:sp>
      <p:sp>
        <p:nvSpPr>
          <p:cNvPr id="6" name="Content Placeholder 5"/>
          <p:cNvSpPr>
            <a:spLocks noGrp="1"/>
          </p:cNvSpPr>
          <p:nvPr>
            <p:ph idx="1"/>
          </p:nvPr>
        </p:nvSpPr>
        <p:spPr>
          <a:xfrm>
            <a:off x="1115616" y="1676400"/>
            <a:ext cx="7571184" cy="4191000"/>
          </a:xfrm>
        </p:spPr>
        <p:txBody>
          <a:bodyPr/>
          <a:lstStyle/>
          <a:p>
            <a:pPr marL="342900" indent="-342900">
              <a:buFont typeface="Wingdings" panose="05000000000000000000" pitchFamily="2" charset="2"/>
              <a:buChar char="Ø"/>
            </a:pPr>
            <a:r>
              <a:rPr lang="en-US" sz="2800" dirty="0"/>
              <a:t>We care</a:t>
            </a:r>
          </a:p>
          <a:p>
            <a:pPr lvl="1"/>
            <a:r>
              <a:rPr lang="en-US" sz="2400" dirty="0"/>
              <a:t>People are vulnerable</a:t>
            </a:r>
          </a:p>
          <a:p>
            <a:pPr lvl="1"/>
            <a:r>
              <a:rPr lang="en-US" sz="2400" dirty="0"/>
              <a:t>People are hurting </a:t>
            </a:r>
            <a:endParaRPr lang="en-US" sz="2400" dirty="0" smtClean="0"/>
          </a:p>
          <a:p>
            <a:pPr lvl="1"/>
            <a:endParaRPr lang="en-US" sz="2400" dirty="0"/>
          </a:p>
          <a:p>
            <a:pPr lvl="1"/>
            <a:endParaRPr lang="en-US" sz="2400" dirty="0"/>
          </a:p>
          <a:p>
            <a:pPr marL="342900" indent="-342900">
              <a:buFont typeface="Wingdings" panose="05000000000000000000" pitchFamily="2" charset="2"/>
              <a:buChar char="Ø"/>
            </a:pPr>
            <a:r>
              <a:rPr lang="en-US" sz="2800" dirty="0"/>
              <a:t>The customer is the first responder</a:t>
            </a:r>
          </a:p>
          <a:p>
            <a:pPr lvl="1"/>
            <a:r>
              <a:rPr lang="en-US" sz="2400" dirty="0" smtClean="0"/>
              <a:t>90% </a:t>
            </a:r>
            <a:r>
              <a:rPr lang="en-US" sz="2400" dirty="0"/>
              <a:t>of first </a:t>
            </a:r>
            <a:r>
              <a:rPr lang="en-US" sz="2400" dirty="0" smtClean="0"/>
              <a:t>responders are </a:t>
            </a:r>
            <a:r>
              <a:rPr lang="en-US" sz="2400" dirty="0"/>
              <a:t>local people </a:t>
            </a:r>
          </a:p>
          <a:p>
            <a:pPr lvl="1"/>
            <a:r>
              <a:rPr lang="en-US" sz="2400" dirty="0" smtClean="0"/>
              <a:t> Resilience is not a gift</a:t>
            </a:r>
            <a:endParaRPr lang="en-US" sz="2400" dirty="0"/>
          </a:p>
          <a:p>
            <a:endParaRPr lang="en-US" sz="2800" dirty="0"/>
          </a:p>
        </p:txBody>
      </p:sp>
    </p:spTree>
    <p:extLst>
      <p:ext uri="{BB962C8B-B14F-4D97-AF65-F5344CB8AC3E}">
        <p14:creationId xmlns:p14="http://schemas.microsoft.com/office/powerpoint/2010/main" val="268464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Disruptive Change</a:t>
            </a:r>
          </a:p>
        </p:txBody>
      </p:sp>
    </p:spTree>
    <p:extLst>
      <p:ext uri="{BB962C8B-B14F-4D97-AF65-F5344CB8AC3E}">
        <p14:creationId xmlns:p14="http://schemas.microsoft.com/office/powerpoint/2010/main" val="829151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Disruptive Change </a:t>
            </a:r>
            <a:r>
              <a:rPr lang="en-US" sz="4400" dirty="0"/>
              <a:t> </a:t>
            </a:r>
          </a:p>
        </p:txBody>
      </p:sp>
      <p:sp>
        <p:nvSpPr>
          <p:cNvPr id="6" name="Content Placeholder 5"/>
          <p:cNvSpPr>
            <a:spLocks noGrp="1"/>
          </p:cNvSpPr>
          <p:nvPr>
            <p:ph sz="half" idx="2"/>
          </p:nvPr>
        </p:nvSpPr>
        <p:spPr>
          <a:xfrm>
            <a:off x="1109464" y="1628799"/>
            <a:ext cx="4038600" cy="4884713"/>
          </a:xfrm>
        </p:spPr>
        <p:txBody>
          <a:bodyPr/>
          <a:lstStyle/>
          <a:p>
            <a:pPr marL="0" indent="0"/>
            <a:endParaRPr lang="en-US" sz="2800" b="0" i="1" dirty="0" smtClean="0"/>
          </a:p>
          <a:p>
            <a:pPr marL="0" indent="0"/>
            <a:r>
              <a:rPr lang="en-US" sz="2800" b="0" i="1" dirty="0" smtClean="0"/>
              <a:t>The </a:t>
            </a:r>
            <a:r>
              <a:rPr lang="en-US" sz="2800" b="0" i="1" dirty="0"/>
              <a:t>topic of disruptive change has gone main-stream; no </a:t>
            </a:r>
            <a:r>
              <a:rPr lang="en-US" sz="2800" b="0" i="1" dirty="0" smtClean="0"/>
              <a:t>NGO </a:t>
            </a:r>
            <a:r>
              <a:rPr lang="en-US" sz="2800" b="0" i="1" dirty="0"/>
              <a:t>leader doubted its relevance, threat and opportunity</a:t>
            </a:r>
            <a:r>
              <a:rPr lang="en-US" sz="2800" b="0" i="1" dirty="0" smtClean="0"/>
              <a:t>.</a:t>
            </a:r>
            <a:endParaRPr lang="en-US" sz="2000" b="0" i="1" dirty="0" smtClean="0">
              <a:hlinkClick r:id="rId3"/>
            </a:endParaRPr>
          </a:p>
          <a:p>
            <a:pPr marL="0" indent="0"/>
            <a:endParaRPr lang="en-US" sz="2000" b="0" i="1" dirty="0" smtClean="0">
              <a:hlinkClick r:id="rId3"/>
            </a:endParaRPr>
          </a:p>
          <a:p>
            <a:pPr marL="0" indent="0"/>
            <a:endParaRPr lang="en-US" sz="2000" b="0" i="1" dirty="0">
              <a:hlinkClick r:id="rId3"/>
            </a:endParaRPr>
          </a:p>
          <a:p>
            <a:pPr marL="0" indent="0"/>
            <a:endParaRPr lang="en-US" sz="2000" b="0" i="1" dirty="0">
              <a:hlinkClick r:id="rId3"/>
            </a:endParaRPr>
          </a:p>
          <a:p>
            <a:pPr marL="0" indent="0"/>
            <a:r>
              <a:rPr lang="en-US" sz="1600" dirty="0"/>
              <a:t>International Civil Society Centre, Berlin, October 2013</a:t>
            </a:r>
          </a:p>
          <a:p>
            <a:pPr marL="0" indent="0"/>
            <a:endParaRPr lang="en-US" sz="1600" b="0" i="1" dirty="0" smtClean="0">
              <a:hlinkClick r:id="rId3"/>
            </a:endParaRPr>
          </a:p>
          <a:p>
            <a:pPr marL="0" indent="0"/>
            <a:r>
              <a:rPr lang="en-US" sz="1600" b="0" i="1" dirty="0" smtClean="0">
                <a:hlinkClick r:id="rId3"/>
              </a:rPr>
              <a:t>http</a:t>
            </a:r>
            <a:r>
              <a:rPr lang="en-US" sz="1600" b="0" i="1" dirty="0">
                <a:hlinkClick r:id="rId3"/>
              </a:rPr>
              <a:t>://</a:t>
            </a:r>
            <a:r>
              <a:rPr lang="en-US" sz="1600" b="0" i="1" dirty="0" smtClean="0">
                <a:hlinkClick r:id="rId3"/>
              </a:rPr>
              <a:t>icscentre.org/area/riding-the-wave</a:t>
            </a:r>
            <a:endParaRPr lang="en-US" sz="1600" b="0" i="1" dirty="0" smtClean="0"/>
          </a:p>
          <a:p>
            <a:pPr marL="0" indent="0"/>
            <a:endParaRPr lang="en-US" sz="2000" b="0" i="1" dirty="0"/>
          </a:p>
        </p:txBody>
      </p:sp>
      <p:grpSp>
        <p:nvGrpSpPr>
          <p:cNvPr id="7" name="Group 5"/>
          <p:cNvGrpSpPr>
            <a:grpSpLocks noChangeAspect="1"/>
          </p:cNvGrpSpPr>
          <p:nvPr/>
        </p:nvGrpSpPr>
        <p:grpSpPr bwMode="auto">
          <a:xfrm>
            <a:off x="5364163" y="1628775"/>
            <a:ext cx="3497262" cy="4884738"/>
            <a:chOff x="3379" y="1026"/>
            <a:chExt cx="2203" cy="3077"/>
          </a:xfrm>
        </p:grpSpPr>
        <p:sp>
          <p:nvSpPr>
            <p:cNvPr id="8" name="AutoShape 4"/>
            <p:cNvSpPr>
              <a:spLocks noChangeAspect="1" noChangeArrowheads="1" noTextEdit="1"/>
            </p:cNvSpPr>
            <p:nvPr/>
          </p:nvSpPr>
          <p:spPr bwMode="auto">
            <a:xfrm>
              <a:off x="3379" y="1026"/>
              <a:ext cx="2203" cy="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79" y="1026"/>
              <a:ext cx="2208" cy="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Slide Number Placeholder 4"/>
          <p:cNvSpPr txBox="1">
            <a:spLocks/>
          </p:cNvSpPr>
          <p:nvPr/>
        </p:nvSpPr>
        <p:spPr>
          <a:xfrm>
            <a:off x="6781800" y="6520259"/>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44</a:t>
            </a:fld>
            <a:endParaRPr lang="en-US" dirty="0"/>
          </a:p>
        </p:txBody>
      </p:sp>
    </p:spTree>
    <p:extLst>
      <p:ext uri="{BB962C8B-B14F-4D97-AF65-F5344CB8AC3E}">
        <p14:creationId xmlns:p14="http://schemas.microsoft.com/office/powerpoint/2010/main" val="2364707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404664"/>
            <a:ext cx="8147248" cy="5976664"/>
          </a:xfrm>
        </p:spPr>
        <p:txBody>
          <a:bodyPr/>
          <a:lstStyle/>
          <a:p>
            <a:pPr marL="0" indent="0"/>
            <a:r>
              <a:rPr lang="en-US" sz="4400" dirty="0">
                <a:solidFill>
                  <a:schemeClr val="bg1"/>
                </a:solidFill>
              </a:rPr>
              <a:t>Scale + speed + surprise </a:t>
            </a:r>
            <a:endParaRPr lang="en-US" sz="4400" dirty="0" smtClean="0">
              <a:solidFill>
                <a:schemeClr val="bg1"/>
              </a:solidFill>
            </a:endParaRPr>
          </a:p>
          <a:p>
            <a:pPr marL="0" indent="0" algn="r"/>
            <a:r>
              <a:rPr lang="en-US" sz="4400" dirty="0" smtClean="0">
                <a:solidFill>
                  <a:schemeClr val="bg1"/>
                </a:solidFill>
              </a:rPr>
              <a:t>= </a:t>
            </a:r>
            <a:r>
              <a:rPr lang="en-US" sz="4400" dirty="0">
                <a:solidFill>
                  <a:schemeClr val="bg1"/>
                </a:solidFill>
              </a:rPr>
              <a:t>disruption</a:t>
            </a:r>
            <a:endParaRPr lang="en-US" sz="4400" dirty="0" smtClean="0">
              <a:solidFill>
                <a:schemeClr val="bg1"/>
              </a:solidFill>
            </a:endParaRPr>
          </a:p>
          <a:p>
            <a:pPr marL="0" indent="0"/>
            <a:endParaRPr lang="en-US" sz="3200" b="0" dirty="0" smtClean="0">
              <a:solidFill>
                <a:schemeClr val="bg1"/>
              </a:solidFill>
            </a:endParaRPr>
          </a:p>
          <a:p>
            <a:pPr marL="0" indent="0"/>
            <a:r>
              <a:rPr lang="en-US" sz="3200" b="0" dirty="0" smtClean="0">
                <a:solidFill>
                  <a:schemeClr val="bg1"/>
                </a:solidFill>
              </a:rPr>
              <a:t>“…over </a:t>
            </a:r>
            <a:r>
              <a:rPr lang="en-US" sz="3200" b="0" dirty="0">
                <a:solidFill>
                  <a:schemeClr val="bg1"/>
                </a:solidFill>
              </a:rPr>
              <a:t>the last 20 years </a:t>
            </a:r>
            <a:r>
              <a:rPr lang="en-US" sz="3200" dirty="0">
                <a:solidFill>
                  <a:srgbClr val="FFFF00"/>
                </a:solidFill>
              </a:rPr>
              <a:t>change itself has changed</a:t>
            </a:r>
            <a:r>
              <a:rPr lang="en-US" sz="3200" b="0" dirty="0" smtClean="0">
                <a:solidFill>
                  <a:schemeClr val="bg1"/>
                </a:solidFill>
              </a:rPr>
              <a:t>: it </a:t>
            </a:r>
            <a:r>
              <a:rPr lang="en-US" sz="3200" b="0" dirty="0">
                <a:solidFill>
                  <a:schemeClr val="bg1"/>
                </a:solidFill>
              </a:rPr>
              <a:t>has become faster, more fundamental and more surprising. When these three </a:t>
            </a:r>
            <a:r>
              <a:rPr lang="en-US" sz="3200" b="0" dirty="0" smtClean="0">
                <a:solidFill>
                  <a:schemeClr val="bg1"/>
                </a:solidFill>
              </a:rPr>
              <a:t>elements come </a:t>
            </a:r>
            <a:r>
              <a:rPr lang="en-US" sz="3200" b="0" dirty="0">
                <a:solidFill>
                  <a:schemeClr val="bg1"/>
                </a:solidFill>
              </a:rPr>
              <a:t>together, we experience disruption</a:t>
            </a:r>
            <a:r>
              <a:rPr lang="en-US" sz="3200" b="0" dirty="0" smtClean="0">
                <a:solidFill>
                  <a:schemeClr val="bg1"/>
                </a:solidFill>
              </a:rPr>
              <a:t>.”  </a:t>
            </a:r>
            <a:endParaRPr lang="en-US" sz="2400" b="0" dirty="0">
              <a:solidFill>
                <a:schemeClr val="bg1"/>
              </a:solidFill>
            </a:endParaRPr>
          </a:p>
          <a:p>
            <a:pPr marL="0" indent="0"/>
            <a:endParaRPr lang="en-US" sz="2400" b="0" dirty="0" smtClean="0">
              <a:solidFill>
                <a:schemeClr val="bg1"/>
              </a:solidFill>
            </a:endParaRPr>
          </a:p>
          <a:p>
            <a:pPr marL="0" indent="0" algn="r"/>
            <a:r>
              <a:rPr lang="en-US" b="0" dirty="0" smtClean="0">
                <a:solidFill>
                  <a:schemeClr val="bg1"/>
                </a:solidFill>
              </a:rPr>
              <a:t>--</a:t>
            </a:r>
            <a:r>
              <a:rPr lang="en-US" b="0" i="1" dirty="0" smtClean="0">
                <a:solidFill>
                  <a:schemeClr val="bg1"/>
                </a:solidFill>
              </a:rPr>
              <a:t>Riding the Wave,</a:t>
            </a:r>
            <a:r>
              <a:rPr lang="en-US" b="0" dirty="0" smtClean="0">
                <a:solidFill>
                  <a:schemeClr val="bg1"/>
                </a:solidFill>
              </a:rPr>
              <a:t> October 2013</a:t>
            </a:r>
            <a:endParaRPr lang="en-US" dirty="0">
              <a:solidFill>
                <a:schemeClr val="bg1"/>
              </a:solidFill>
            </a:endParaRPr>
          </a:p>
        </p:txBody>
      </p:sp>
    </p:spTree>
    <p:extLst>
      <p:ext uri="{BB962C8B-B14F-4D97-AF65-F5344CB8AC3E}">
        <p14:creationId xmlns:p14="http://schemas.microsoft.com/office/powerpoint/2010/main" val="2977496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Industries RIP</a:t>
            </a:r>
            <a:endParaRPr lang="en-US"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84784"/>
            <a:ext cx="6957060" cy="530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4"/>
          <p:cNvSpPr txBox="1">
            <a:spLocks/>
          </p:cNvSpPr>
          <p:nvPr/>
        </p:nvSpPr>
        <p:spPr>
          <a:xfrm>
            <a:off x="6902896" y="6448251"/>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46</a:t>
            </a:fld>
            <a:endParaRPr lang="en-US" dirty="0"/>
          </a:p>
        </p:txBody>
      </p:sp>
    </p:spTree>
    <p:extLst>
      <p:ext uri="{BB962C8B-B14F-4D97-AF65-F5344CB8AC3E}">
        <p14:creationId xmlns:p14="http://schemas.microsoft.com/office/powerpoint/2010/main" val="3436058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972" y="36495"/>
            <a:ext cx="5402540" cy="684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1844824"/>
            <a:ext cx="2808312" cy="4832092"/>
          </a:xfrm>
          <a:prstGeom prst="rect">
            <a:avLst/>
          </a:prstGeom>
          <a:noFill/>
        </p:spPr>
        <p:txBody>
          <a:bodyPr wrap="square" rtlCol="0">
            <a:spAutoFit/>
          </a:bodyPr>
          <a:lstStyle/>
          <a:p>
            <a:r>
              <a:rPr lang="en-US" sz="2800" b="1" dirty="0" smtClean="0"/>
              <a:t>Large INGOs have been the trusted intermediaries between those with the money and those in need, but the avenues are changing.</a:t>
            </a:r>
          </a:p>
          <a:p>
            <a:endParaRPr lang="en-US" sz="2800" b="1" dirty="0"/>
          </a:p>
        </p:txBody>
      </p:sp>
    </p:spTree>
    <p:extLst>
      <p:ext uri="{BB962C8B-B14F-4D97-AF65-F5344CB8AC3E}">
        <p14:creationId xmlns:p14="http://schemas.microsoft.com/office/powerpoint/2010/main" val="3995362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Ask Some Key Questions…</a:t>
            </a:r>
            <a:endParaRPr lang="en-US" sz="3200" dirty="0"/>
          </a:p>
        </p:txBody>
      </p:sp>
      <p:sp>
        <p:nvSpPr>
          <p:cNvPr id="3" name="Content Placeholder 2"/>
          <p:cNvSpPr>
            <a:spLocks noGrp="1"/>
          </p:cNvSpPr>
          <p:nvPr>
            <p:ph idx="1"/>
          </p:nvPr>
        </p:nvSpPr>
        <p:spPr>
          <a:xfrm>
            <a:off x="395536" y="1676400"/>
            <a:ext cx="8568952" cy="5181600"/>
          </a:xfrm>
        </p:spPr>
        <p:txBody>
          <a:bodyPr/>
          <a:lstStyle/>
          <a:p>
            <a:pPr marL="457200" indent="-457200">
              <a:buFont typeface="+mj-lt"/>
              <a:buAutoNum type="arabicPeriod"/>
            </a:pPr>
            <a:r>
              <a:rPr lang="en-US" sz="2400" dirty="0"/>
              <a:t>What disruptive technology change has impacted other sectors that could potentially impact the humanitarian sector?</a:t>
            </a:r>
          </a:p>
          <a:p>
            <a:pPr marL="457200" indent="-457200">
              <a:buFont typeface="+mj-lt"/>
              <a:buAutoNum type="arabicPeriod"/>
            </a:pPr>
            <a:r>
              <a:rPr lang="en-US" sz="2400" dirty="0" smtClean="0"/>
              <a:t>How </a:t>
            </a:r>
            <a:r>
              <a:rPr lang="en-US" sz="2400" dirty="0"/>
              <a:t>have we used </a:t>
            </a:r>
            <a:r>
              <a:rPr lang="en-US" sz="2400" dirty="0" smtClean="0"/>
              <a:t>positive </a:t>
            </a:r>
            <a:r>
              <a:rPr lang="en-US" sz="2400" dirty="0"/>
              <a:t>mindset to </a:t>
            </a:r>
            <a:r>
              <a:rPr lang="en-US" sz="2400" dirty="0">
                <a:solidFill>
                  <a:srgbClr val="FF0000"/>
                </a:solidFill>
              </a:rPr>
              <a:t>embrace disruptive change as </a:t>
            </a:r>
            <a:r>
              <a:rPr lang="en-US" sz="2400" dirty="0" smtClean="0">
                <a:solidFill>
                  <a:srgbClr val="FF0000"/>
                </a:solidFill>
              </a:rPr>
              <a:t>opportunity</a:t>
            </a:r>
            <a:r>
              <a:rPr lang="en-US" sz="2400" dirty="0" smtClean="0">
                <a:solidFill>
                  <a:srgbClr val="FFC000"/>
                </a:solidFill>
              </a:rPr>
              <a:t> </a:t>
            </a:r>
            <a:r>
              <a:rPr lang="en-US" sz="2400" dirty="0"/>
              <a:t>rather than a threat?</a:t>
            </a:r>
          </a:p>
          <a:p>
            <a:pPr marL="457200" indent="-457200">
              <a:buFont typeface="+mj-lt"/>
              <a:buAutoNum type="arabicPeriod"/>
            </a:pPr>
            <a:r>
              <a:rPr lang="en-US" sz="2400" dirty="0"/>
              <a:t>What types of leadership skills and approaches are needed for periods of rapid change?</a:t>
            </a:r>
          </a:p>
          <a:p>
            <a:pPr marL="457200" indent="-457200">
              <a:buFont typeface="+mj-lt"/>
              <a:buAutoNum type="arabicPeriod"/>
            </a:pPr>
            <a:r>
              <a:rPr lang="en-US" sz="2400" dirty="0"/>
              <a:t>When and how has </a:t>
            </a:r>
            <a:r>
              <a:rPr lang="en-US" sz="2400" dirty="0">
                <a:solidFill>
                  <a:srgbClr val="FF0000"/>
                </a:solidFill>
              </a:rPr>
              <a:t>adaptability trumped preparedness </a:t>
            </a:r>
            <a:r>
              <a:rPr lang="en-US" sz="2400" dirty="0"/>
              <a:t>in handling disruptive change such as disasters?</a:t>
            </a:r>
          </a:p>
          <a:p>
            <a:pPr marL="457200" indent="-457200">
              <a:buFont typeface="+mj-lt"/>
              <a:buAutoNum type="arabicPeriod"/>
            </a:pPr>
            <a:r>
              <a:rPr lang="en-US" sz="2400" dirty="0"/>
              <a:t>When has </a:t>
            </a:r>
            <a:r>
              <a:rPr lang="en-US" sz="2400" dirty="0">
                <a:solidFill>
                  <a:srgbClr val="FF0000"/>
                </a:solidFill>
              </a:rPr>
              <a:t>organizational humility</a:t>
            </a:r>
            <a:r>
              <a:rPr lang="en-US" sz="2400" dirty="0">
                <a:solidFill>
                  <a:srgbClr val="FFC000"/>
                </a:solidFill>
              </a:rPr>
              <a:t> </a:t>
            </a:r>
            <a:r>
              <a:rPr lang="en-US" sz="2400" dirty="0"/>
              <a:t>been a greater asset than organizational </a:t>
            </a:r>
            <a:r>
              <a:rPr lang="en-US" sz="2400" dirty="0" smtClean="0"/>
              <a:t>pride </a:t>
            </a:r>
            <a:r>
              <a:rPr lang="en-US" sz="2400" dirty="0"/>
              <a:t>in times of massive change</a:t>
            </a:r>
            <a:r>
              <a:rPr lang="en-US" sz="2400" dirty="0" smtClean="0"/>
              <a:t>?</a:t>
            </a:r>
          </a:p>
          <a:p>
            <a:pPr marL="0" indent="0"/>
            <a:endParaRPr lang="en-US" i="1" dirty="0" smtClean="0"/>
          </a:p>
          <a:p>
            <a:pPr marL="0" indent="0"/>
            <a:r>
              <a:rPr lang="en-US" b="0" i="1" dirty="0" smtClean="0">
                <a:hlinkClick r:id="rId3"/>
              </a:rPr>
              <a:t>eghapp.blogspot.com</a:t>
            </a:r>
            <a:r>
              <a:rPr lang="en-US" i="1" dirty="0" smtClean="0"/>
              <a:t> </a:t>
            </a:r>
            <a:endParaRPr lang="en-US" i="1" dirty="0"/>
          </a:p>
          <a:p>
            <a:pPr marL="0" indent="0"/>
            <a:endParaRPr lang="en-US" sz="240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48</a:t>
            </a:fld>
            <a:endParaRPr lang="en-US" dirty="0"/>
          </a:p>
        </p:txBody>
      </p:sp>
    </p:spTree>
    <p:extLst>
      <p:ext uri="{BB962C8B-B14F-4D97-AF65-F5344CB8AC3E}">
        <p14:creationId xmlns:p14="http://schemas.microsoft.com/office/powerpoint/2010/main" val="2335104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2013 World Disasters Report</a:t>
            </a:r>
            <a:endParaRPr lang="en-US" sz="3200" dirty="0"/>
          </a:p>
        </p:txBody>
      </p:sp>
      <p:sp>
        <p:nvSpPr>
          <p:cNvPr id="3" name="Content Placeholder 2"/>
          <p:cNvSpPr>
            <a:spLocks noGrp="1"/>
          </p:cNvSpPr>
          <p:nvPr>
            <p:ph sz="half" idx="1"/>
          </p:nvPr>
        </p:nvSpPr>
        <p:spPr>
          <a:xfrm>
            <a:off x="310664" y="1974304"/>
            <a:ext cx="5472608" cy="4191000"/>
          </a:xfrm>
        </p:spPr>
        <p:txBody>
          <a:bodyPr/>
          <a:lstStyle/>
          <a:p>
            <a:pPr marL="0" indent="0"/>
            <a:r>
              <a:rPr lang="en-GB" sz="2400" dirty="0"/>
              <a:t>A mere </a:t>
            </a:r>
            <a:r>
              <a:rPr lang="en-GB" sz="4800" dirty="0" smtClean="0">
                <a:solidFill>
                  <a:srgbClr val="FF0000"/>
                </a:solidFill>
              </a:rPr>
              <a:t>6%</a:t>
            </a:r>
            <a:r>
              <a:rPr lang="en-GB" sz="2800" dirty="0" smtClean="0">
                <a:solidFill>
                  <a:srgbClr val="FFC000"/>
                </a:solidFill>
              </a:rPr>
              <a:t> </a:t>
            </a:r>
            <a:r>
              <a:rPr lang="en-GB" sz="2400" dirty="0" smtClean="0"/>
              <a:t>in </a:t>
            </a:r>
            <a:r>
              <a:rPr lang="en-GB" sz="2400" dirty="0"/>
              <a:t>low-income countries have access to the Internet, compared to a massive </a:t>
            </a:r>
            <a:r>
              <a:rPr lang="en-GB" sz="4400" dirty="0" smtClean="0">
                <a:solidFill>
                  <a:srgbClr val="FF0000"/>
                </a:solidFill>
              </a:rPr>
              <a:t>76%</a:t>
            </a:r>
            <a:r>
              <a:rPr lang="en-GB" sz="2800" dirty="0" smtClean="0">
                <a:solidFill>
                  <a:srgbClr val="FFC000"/>
                </a:solidFill>
              </a:rPr>
              <a:t> </a:t>
            </a:r>
            <a:r>
              <a:rPr lang="en-GB" sz="2400" dirty="0" smtClean="0"/>
              <a:t>in </a:t>
            </a:r>
            <a:r>
              <a:rPr lang="en-GB" sz="2400" dirty="0"/>
              <a:t>high-income countries. </a:t>
            </a:r>
          </a:p>
          <a:p>
            <a:pPr marL="0" indent="0"/>
            <a:endParaRPr lang="en-GB" sz="2400" dirty="0"/>
          </a:p>
          <a:p>
            <a:pPr marL="0" indent="0"/>
            <a:r>
              <a:rPr lang="en-GB" sz="2400" dirty="0"/>
              <a:t>Welcome to the </a:t>
            </a:r>
            <a:r>
              <a:rPr lang="en-GB" sz="3600" dirty="0">
                <a:solidFill>
                  <a:srgbClr val="FF0000"/>
                </a:solidFill>
              </a:rPr>
              <a:t>digital divide</a:t>
            </a:r>
            <a:r>
              <a:rPr lang="en-GB" sz="2400" dirty="0"/>
              <a:t>.</a:t>
            </a:r>
            <a:endParaRPr lang="en-US" sz="2400" dirty="0"/>
          </a:p>
          <a:p>
            <a:pPr marL="0" indent="0" algn="r"/>
            <a:endParaRPr lang="en-GB" sz="1600" i="1" dirty="0" smtClean="0"/>
          </a:p>
          <a:p>
            <a:pPr marL="0" indent="0" algn="r"/>
            <a:endParaRPr lang="en-GB" sz="1600" i="1" dirty="0"/>
          </a:p>
          <a:p>
            <a:pPr marL="0" indent="0" algn="r"/>
            <a:r>
              <a:rPr lang="en-GB" sz="1600" i="1" dirty="0" smtClean="0"/>
              <a:t>--</a:t>
            </a:r>
            <a:r>
              <a:rPr lang="en-GB" sz="1600" i="1" dirty="0"/>
              <a:t>IFRC, World Disasters Report, October 2013</a:t>
            </a:r>
            <a:endParaRPr lang="en-US" sz="1600" i="1"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186" y="1816665"/>
            <a:ext cx="3242310" cy="434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49</a:t>
            </a:fld>
            <a:endParaRPr lang="en-US" dirty="0"/>
          </a:p>
        </p:txBody>
      </p:sp>
    </p:spTree>
    <p:extLst>
      <p:ext uri="{BB962C8B-B14F-4D97-AF65-F5344CB8AC3E}">
        <p14:creationId xmlns:p14="http://schemas.microsoft.com/office/powerpoint/2010/main" val="396336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The Fabric of </a:t>
            </a:r>
            <a:br>
              <a:rPr lang="en-US" sz="4800" cap="none" dirty="0" smtClean="0">
                <a:ea typeface="ＭＳ Ｐゴシック" pitchFamily="-65" charset="-128"/>
                <a:sym typeface="Lucida Grande" charset="0"/>
              </a:rPr>
            </a:br>
            <a:r>
              <a:rPr lang="en-US" sz="4800" cap="none" dirty="0" smtClean="0">
                <a:ea typeface="ＭＳ Ｐゴシック" pitchFamily="-65" charset="-128"/>
                <a:sym typeface="Lucida Grande" charset="0"/>
              </a:rPr>
              <a:t>Disaster Response</a:t>
            </a:r>
          </a:p>
        </p:txBody>
      </p:sp>
    </p:spTree>
    <p:extLst>
      <p:ext uri="{BB962C8B-B14F-4D97-AF65-F5344CB8AC3E}">
        <p14:creationId xmlns:p14="http://schemas.microsoft.com/office/powerpoint/2010/main" val="2693511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94184"/>
            <a:ext cx="8136904" cy="5559152"/>
          </a:xfrm>
        </p:spPr>
        <p:txBody>
          <a:bodyPr/>
          <a:lstStyle/>
          <a:p>
            <a:r>
              <a:rPr lang="en-GB" sz="2800" dirty="0" smtClean="0">
                <a:solidFill>
                  <a:schemeClr val="bg1"/>
                </a:solidFill>
              </a:rPr>
              <a:t>	“</a:t>
            </a:r>
            <a:r>
              <a:rPr lang="en-GB" sz="7200" dirty="0" smtClean="0">
                <a:solidFill>
                  <a:schemeClr val="bg1"/>
                </a:solidFill>
              </a:rPr>
              <a:t>90% </a:t>
            </a:r>
            <a:r>
              <a:rPr lang="en-GB" sz="2800" dirty="0" smtClean="0">
                <a:solidFill>
                  <a:schemeClr val="bg1"/>
                </a:solidFill>
              </a:rPr>
              <a:t>of </a:t>
            </a:r>
            <a:r>
              <a:rPr lang="en-GB" sz="2800" dirty="0">
                <a:solidFill>
                  <a:schemeClr val="bg1"/>
                </a:solidFill>
              </a:rPr>
              <a:t>lives saved after disasters are saved by </a:t>
            </a:r>
            <a:r>
              <a:rPr lang="en-GB" sz="3600" dirty="0"/>
              <a:t>local people</a:t>
            </a:r>
            <a:r>
              <a:rPr lang="en-GB" sz="2800" dirty="0">
                <a:solidFill>
                  <a:schemeClr val="bg1"/>
                </a:solidFill>
              </a:rPr>
              <a:t>. </a:t>
            </a:r>
            <a:endParaRPr lang="en-GB" sz="2800" dirty="0" smtClean="0">
              <a:solidFill>
                <a:schemeClr val="bg1"/>
              </a:solidFill>
            </a:endParaRPr>
          </a:p>
          <a:p>
            <a:endParaRPr lang="en-GB" sz="2800" dirty="0">
              <a:solidFill>
                <a:schemeClr val="bg1"/>
              </a:solidFill>
            </a:endParaRPr>
          </a:p>
          <a:p>
            <a:r>
              <a:rPr lang="en-GB" sz="2800" dirty="0" smtClean="0">
                <a:solidFill>
                  <a:schemeClr val="bg1"/>
                </a:solidFill>
              </a:rPr>
              <a:t>	</a:t>
            </a:r>
            <a:r>
              <a:rPr lang="en-GB" sz="2400" dirty="0" smtClean="0">
                <a:solidFill>
                  <a:schemeClr val="bg1"/>
                </a:solidFill>
              </a:rPr>
              <a:t>“But </a:t>
            </a:r>
            <a:r>
              <a:rPr lang="en-GB" sz="2400" dirty="0">
                <a:solidFill>
                  <a:schemeClr val="bg1"/>
                </a:solidFill>
              </a:rPr>
              <a:t>these </a:t>
            </a:r>
            <a:r>
              <a:rPr lang="en-GB" sz="2400" dirty="0" smtClean="0">
                <a:solidFill>
                  <a:schemeClr val="bg1"/>
                </a:solidFill>
              </a:rPr>
              <a:t>90% of </a:t>
            </a:r>
            <a:r>
              <a:rPr lang="en-GB" sz="2400" dirty="0">
                <a:solidFill>
                  <a:schemeClr val="bg1"/>
                </a:solidFill>
              </a:rPr>
              <a:t>‘first responders’ in the most vulnerable contexts are the </a:t>
            </a:r>
            <a:r>
              <a:rPr lang="en-GB" sz="3200" dirty="0"/>
              <a:t>least likely to have access</a:t>
            </a:r>
            <a:r>
              <a:rPr lang="en-GB" sz="2800" dirty="0"/>
              <a:t> </a:t>
            </a:r>
            <a:r>
              <a:rPr lang="en-GB" sz="2400" dirty="0">
                <a:solidFill>
                  <a:schemeClr val="bg1"/>
                </a:solidFill>
              </a:rPr>
              <a:t>to life-saving technologies, such as early warning systems and life-saving mobile phone messages</a:t>
            </a:r>
            <a:r>
              <a:rPr lang="en-GB" sz="2400" dirty="0" smtClean="0">
                <a:solidFill>
                  <a:schemeClr val="bg1"/>
                </a:solidFill>
              </a:rPr>
              <a:t>.”</a:t>
            </a:r>
          </a:p>
          <a:p>
            <a:r>
              <a:rPr lang="en-GB" dirty="0" smtClean="0"/>
              <a:t>	</a:t>
            </a:r>
          </a:p>
          <a:p>
            <a:r>
              <a:rPr lang="en-GB" sz="1400" i="1" dirty="0">
                <a:solidFill>
                  <a:schemeClr val="bg1"/>
                </a:solidFill>
              </a:rPr>
              <a:t>	</a:t>
            </a:r>
            <a:r>
              <a:rPr lang="en-GB" sz="1400" i="1" dirty="0" smtClean="0">
                <a:solidFill>
                  <a:schemeClr val="bg1"/>
                </a:solidFill>
              </a:rPr>
              <a:t>--IFRC, World Disasters Report, October 2013</a:t>
            </a:r>
            <a:endParaRPr lang="en-US" sz="1400" i="1" dirty="0">
              <a:solidFill>
                <a:schemeClr val="bg1"/>
              </a:solidFill>
            </a:endParaRPr>
          </a:p>
        </p:txBody>
      </p:sp>
    </p:spTree>
    <p:extLst>
      <p:ext uri="{BB962C8B-B14F-4D97-AF65-F5344CB8AC3E}">
        <p14:creationId xmlns:p14="http://schemas.microsoft.com/office/powerpoint/2010/main" val="2300055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Twitter or the Goat</a:t>
            </a:r>
            <a:endParaRPr lang="en-US" sz="4400" dirty="0"/>
          </a:p>
        </p:txBody>
      </p:sp>
      <p:pic>
        <p:nvPicPr>
          <p:cNvPr id="5" name="Chart Placeholder 4"/>
          <p:cNvPicPr>
            <a:picLocks noGrp="1" noChangeAspect="1"/>
          </p:cNvPicPr>
          <p:nvPr>
            <p:ph type="chart" sz="quarter" idx="4294967295"/>
          </p:nvPr>
        </p:nvPicPr>
        <p:blipFill>
          <a:blip r:embed="rId3"/>
          <a:stretch>
            <a:fillRect/>
          </a:stretch>
        </p:blipFill>
        <p:spPr>
          <a:xfrm>
            <a:off x="1475656" y="1484313"/>
            <a:ext cx="7118350" cy="5340350"/>
          </a:xfrm>
          <a:prstGeom prst="rect">
            <a:avLst/>
          </a:prstGeom>
          <a:ln>
            <a:noFill/>
          </a:ln>
          <a:effectLst>
            <a:softEdge rad="112500"/>
          </a:effectLst>
        </p:spPr>
      </p:pic>
      <p:sp>
        <p:nvSpPr>
          <p:cNvPr id="4"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51</a:t>
            </a:fld>
            <a:endParaRPr lang="en-US" dirty="0"/>
          </a:p>
        </p:txBody>
      </p:sp>
    </p:spTree>
    <p:extLst>
      <p:ext uri="{BB962C8B-B14F-4D97-AF65-F5344CB8AC3E}">
        <p14:creationId xmlns:p14="http://schemas.microsoft.com/office/powerpoint/2010/main" val="1174657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990408" y="836712"/>
            <a:ext cx="7398016" cy="5570756"/>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400" kern="1200" dirty="0" smtClean="0">
                <a:solidFill>
                  <a:schemeClr val="bg1"/>
                </a:solidFill>
              </a:rPr>
              <a:t>"Two recent Gallup polls showed that although </a:t>
            </a:r>
            <a:r>
              <a:rPr lang="en-US" sz="6600" kern="1200" dirty="0" smtClean="0">
                <a:solidFill>
                  <a:schemeClr val="bg1"/>
                </a:solidFill>
              </a:rPr>
              <a:t>96%</a:t>
            </a:r>
            <a:r>
              <a:rPr lang="en-US" sz="2400" kern="1200" dirty="0" smtClean="0">
                <a:solidFill>
                  <a:schemeClr val="bg1"/>
                </a:solidFill>
              </a:rPr>
              <a:t> of chief academic officers believe they’re doing a good job of preparing students for employment,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2400" dirty="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2400" kern="1200" dirty="0" smtClean="0">
                <a:solidFill>
                  <a:schemeClr val="bg1"/>
                </a:solidFill>
              </a:rPr>
              <a:t>only </a:t>
            </a:r>
            <a:r>
              <a:rPr lang="en-US" sz="6600" kern="1200" dirty="0" smtClean="0">
                <a:solidFill>
                  <a:schemeClr val="bg1"/>
                </a:solidFill>
              </a:rPr>
              <a:t>11%</a:t>
            </a:r>
            <a:r>
              <a:rPr lang="en-US" sz="2400" kern="1200" dirty="0" smtClean="0">
                <a:solidFill>
                  <a:schemeClr val="bg1"/>
                </a:solidFill>
              </a:rPr>
              <a:t> of business leaders agree that graduates have the requisite skills for success in the workforce. And this is all occurring while higher education leaders were convinced that they were innovating all along."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kern="1200" dirty="0" smtClean="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kern="1200" dirty="0" smtClean="0">
                <a:solidFill>
                  <a:schemeClr val="bg1"/>
                </a:solidFill>
              </a:rPr>
              <a:t>--</a:t>
            </a:r>
            <a:r>
              <a:rPr lang="en-US" sz="1600" b="0" kern="1200" dirty="0" smtClean="0">
                <a:solidFill>
                  <a:schemeClr val="bg1"/>
                </a:solidFill>
              </a:rPr>
              <a:t>Clayton M. Christensen and Michelle R. Weise,</a:t>
            </a:r>
            <a:r>
              <a:rPr lang="en-US" sz="1600" b="0" kern="1200" baseline="0" dirty="0" smtClean="0">
                <a:solidFill>
                  <a:schemeClr val="bg1"/>
                </a:solidFill>
              </a:rPr>
              <a:t> </a:t>
            </a:r>
            <a:r>
              <a:rPr lang="en-US" sz="1600" b="0" i="1" kern="1200" baseline="0" dirty="0" smtClean="0">
                <a:solidFill>
                  <a:schemeClr val="bg1"/>
                </a:solidFill>
              </a:rPr>
              <a:t>Boston Globe,</a:t>
            </a:r>
            <a:r>
              <a:rPr lang="en-US" sz="1600" b="0" kern="1200" baseline="0" dirty="0" smtClean="0">
                <a:solidFill>
                  <a:schemeClr val="bg1"/>
                </a:solidFill>
              </a:rPr>
              <a:t> </a:t>
            </a:r>
            <a:r>
              <a:rPr lang="en-US" sz="1600" b="0" kern="1200" dirty="0" smtClean="0">
                <a:solidFill>
                  <a:schemeClr val="bg1"/>
                </a:solidFill>
              </a:rPr>
              <a:t>May 09, 2014 </a:t>
            </a:r>
          </a:p>
        </p:txBody>
      </p:sp>
    </p:spTree>
    <p:extLst>
      <p:ext uri="{BB962C8B-B14F-4D97-AF65-F5344CB8AC3E}">
        <p14:creationId xmlns:p14="http://schemas.microsoft.com/office/powerpoint/2010/main" val="869261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Riding the Wave</a:t>
            </a:r>
            <a:endParaRPr lang="en-US" sz="4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628800"/>
            <a:ext cx="59626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55776" y="6237312"/>
            <a:ext cx="4249881" cy="369332"/>
          </a:xfrm>
          <a:prstGeom prst="rect">
            <a:avLst/>
          </a:prstGeom>
          <a:noFill/>
        </p:spPr>
        <p:txBody>
          <a:bodyPr wrap="none" rtlCol="0">
            <a:spAutoFit/>
          </a:bodyPr>
          <a:lstStyle/>
          <a:p>
            <a:r>
              <a:rPr lang="en-US" dirty="0">
                <a:hlinkClick r:id="rId4"/>
              </a:rPr>
              <a:t>http://</a:t>
            </a:r>
            <a:r>
              <a:rPr lang="en-US" dirty="0" smtClean="0">
                <a:hlinkClick r:id="rId4"/>
              </a:rPr>
              <a:t>icscentre.org/area/riding-the-wave</a:t>
            </a:r>
            <a:endParaRPr lang="en-US" dirty="0"/>
          </a:p>
        </p:txBody>
      </p:sp>
      <p:sp>
        <p:nvSpPr>
          <p:cNvPr id="5"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53</a:t>
            </a:fld>
            <a:endParaRPr lang="en-US" dirty="0"/>
          </a:p>
        </p:txBody>
      </p:sp>
    </p:spTree>
    <p:extLst>
      <p:ext uri="{BB962C8B-B14F-4D97-AF65-F5344CB8AC3E}">
        <p14:creationId xmlns:p14="http://schemas.microsoft.com/office/powerpoint/2010/main" val="2463504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4800" cap="none" dirty="0" smtClean="0">
                <a:ea typeface="ＭＳ Ｐゴシック" pitchFamily="-65" charset="-128"/>
                <a:sym typeface="Lucida Grande" charset="0"/>
              </a:rPr>
              <a:t>Some Responses</a:t>
            </a:r>
          </a:p>
        </p:txBody>
      </p:sp>
    </p:spTree>
    <p:extLst>
      <p:ext uri="{BB962C8B-B14F-4D97-AF65-F5344CB8AC3E}">
        <p14:creationId xmlns:p14="http://schemas.microsoft.com/office/powerpoint/2010/main" val="37082123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Change is Hard</a:t>
            </a:r>
            <a:endParaRPr lang="en-US" sz="4400" dirty="0"/>
          </a:p>
        </p:txBody>
      </p:sp>
      <p:pic>
        <p:nvPicPr>
          <p:cNvPr id="4098" name="Picture 2" descr="http://www.terrainfirma.co.uk/blog/wp-content/uploads/2011/11/eleph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35" y="1628824"/>
            <a:ext cx="7682389" cy="51125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55</a:t>
            </a:fld>
            <a:endParaRPr lang="en-US" dirty="0"/>
          </a:p>
        </p:txBody>
      </p:sp>
    </p:spTree>
    <p:extLst>
      <p:ext uri="{BB962C8B-B14F-4D97-AF65-F5344CB8AC3E}">
        <p14:creationId xmlns:p14="http://schemas.microsoft.com/office/powerpoint/2010/main" val="1639168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76400"/>
            <a:ext cx="8219256" cy="4191000"/>
          </a:xfrm>
        </p:spPr>
        <p:txBody>
          <a:bodyPr/>
          <a:lstStyle/>
          <a:p>
            <a:r>
              <a:rPr lang="en-US" dirty="0" smtClean="0"/>
              <a:t>	</a:t>
            </a:r>
            <a:r>
              <a:rPr lang="en-US" sz="4400" dirty="0" smtClean="0">
                <a:solidFill>
                  <a:schemeClr val="bg1"/>
                </a:solidFill>
              </a:rPr>
              <a:t>"</a:t>
            </a:r>
            <a:r>
              <a:rPr lang="en-US" sz="4400" dirty="0">
                <a:solidFill>
                  <a:schemeClr val="bg1"/>
                </a:solidFill>
              </a:rPr>
              <a:t>Often the  first step to gaining the new insight necessary for innovation is to unlearn. " </a:t>
            </a:r>
            <a:endParaRPr lang="en-US" sz="2800" dirty="0">
              <a:solidFill>
                <a:schemeClr val="bg1"/>
              </a:solidFill>
            </a:endParaRPr>
          </a:p>
          <a:p>
            <a:pPr algn="r"/>
            <a:endParaRPr lang="en-US" sz="2800" dirty="0" smtClean="0">
              <a:solidFill>
                <a:schemeClr val="bg1"/>
              </a:solidFill>
            </a:endParaRPr>
          </a:p>
          <a:p>
            <a:pPr algn="r"/>
            <a:endParaRPr lang="en-US" sz="2800" dirty="0">
              <a:solidFill>
                <a:schemeClr val="bg1"/>
              </a:solidFill>
            </a:endParaRPr>
          </a:p>
          <a:p>
            <a:pPr algn="r"/>
            <a:r>
              <a:rPr lang="en-US" sz="2800" dirty="0" smtClean="0">
                <a:solidFill>
                  <a:schemeClr val="bg1"/>
                </a:solidFill>
              </a:rPr>
              <a:t>--Frank </a:t>
            </a:r>
            <a:r>
              <a:rPr lang="en-US" sz="2800" dirty="0">
                <a:solidFill>
                  <a:schemeClr val="bg1"/>
                </a:solidFill>
              </a:rPr>
              <a:t>Barrett, </a:t>
            </a:r>
            <a:r>
              <a:rPr lang="en-US" sz="2800" i="1" dirty="0">
                <a:solidFill>
                  <a:schemeClr val="bg1"/>
                </a:solidFill>
              </a:rPr>
              <a:t>Yes to the Mess</a:t>
            </a:r>
          </a:p>
          <a:p>
            <a:endParaRPr lang="en-US" sz="3200" dirty="0">
              <a:solidFill>
                <a:schemeClr val="bg1"/>
              </a:solidFill>
            </a:endParaRPr>
          </a:p>
        </p:txBody>
      </p:sp>
    </p:spTree>
    <p:extLst>
      <p:ext uri="{BB962C8B-B14F-4D97-AF65-F5344CB8AC3E}">
        <p14:creationId xmlns:p14="http://schemas.microsoft.com/office/powerpoint/2010/main" val="2618903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What do NGOs respond to?</a:t>
            </a:r>
            <a:endParaRPr lang="en-US" sz="4000" dirty="0"/>
          </a:p>
        </p:txBody>
      </p:sp>
      <p:sp>
        <p:nvSpPr>
          <p:cNvPr id="6" name="Content Placeholder 5"/>
          <p:cNvSpPr>
            <a:spLocks noGrp="1"/>
          </p:cNvSpPr>
          <p:nvPr>
            <p:ph idx="1"/>
          </p:nvPr>
        </p:nvSpPr>
        <p:spPr>
          <a:xfrm>
            <a:off x="1043608" y="1676400"/>
            <a:ext cx="7643192" cy="4191000"/>
          </a:xfrm>
        </p:spPr>
        <p:txBody>
          <a:bodyPr/>
          <a:lstStyle/>
          <a:p>
            <a:pPr marL="514350" indent="-514350">
              <a:lnSpc>
                <a:spcPct val="200000"/>
              </a:lnSpc>
              <a:buFont typeface="Arial" panose="020B0604020202020204" pitchFamily="34" charset="0"/>
              <a:buChar char="•"/>
            </a:pPr>
            <a:r>
              <a:rPr lang="en-US" sz="3200" dirty="0" smtClean="0"/>
              <a:t>Evidence base</a:t>
            </a:r>
          </a:p>
          <a:p>
            <a:pPr marL="514350" indent="-514350">
              <a:lnSpc>
                <a:spcPct val="200000"/>
              </a:lnSpc>
              <a:buFont typeface="Arial" panose="020B0604020202020204" pitchFamily="34" charset="0"/>
              <a:buChar char="•"/>
            </a:pPr>
            <a:r>
              <a:rPr lang="en-US" sz="3200" dirty="0" smtClean="0"/>
              <a:t>Competition</a:t>
            </a:r>
          </a:p>
          <a:p>
            <a:pPr marL="514350" indent="-514350">
              <a:lnSpc>
                <a:spcPct val="200000"/>
              </a:lnSpc>
              <a:buFont typeface="Arial" panose="020B0604020202020204" pitchFamily="34" charset="0"/>
              <a:buChar char="•"/>
            </a:pPr>
            <a:r>
              <a:rPr lang="en-US" sz="3200" dirty="0" smtClean="0"/>
              <a:t>Addressing Risks</a:t>
            </a:r>
            <a:endParaRPr lang="en-US" sz="3200" dirty="0"/>
          </a:p>
        </p:txBody>
      </p:sp>
      <p:sp>
        <p:nvSpPr>
          <p:cNvPr id="4" name="Slide Number Placeholder 4"/>
          <p:cNvSpPr txBox="1">
            <a:spLocks/>
          </p:cNvSpPr>
          <p:nvPr/>
        </p:nvSpPr>
        <p:spPr>
          <a:xfrm>
            <a:off x="6902896" y="6448251"/>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57</a:t>
            </a:fld>
            <a:endParaRPr lang="en-US" dirty="0"/>
          </a:p>
        </p:txBody>
      </p:sp>
    </p:spTree>
    <p:extLst>
      <p:ext uri="{BB962C8B-B14F-4D97-AF65-F5344CB8AC3E}">
        <p14:creationId xmlns:p14="http://schemas.microsoft.com/office/powerpoint/2010/main" val="13962620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If the Horse is Dead…</a:t>
            </a:r>
            <a:endParaRPr lang="en-US" sz="3200" dirty="0"/>
          </a:p>
        </p:txBody>
      </p:sp>
      <p:sp>
        <p:nvSpPr>
          <p:cNvPr id="3" name="Content Placeholder 2"/>
          <p:cNvSpPr>
            <a:spLocks noGrp="1"/>
          </p:cNvSpPr>
          <p:nvPr>
            <p:ph idx="1"/>
          </p:nvPr>
        </p:nvSpPr>
        <p:spPr>
          <a:xfrm>
            <a:off x="323528" y="1604392"/>
            <a:ext cx="8568952" cy="4776936"/>
          </a:xfrm>
        </p:spPr>
        <p:txBody>
          <a:bodyPr/>
          <a:lstStyle/>
          <a:p>
            <a:r>
              <a:rPr lang="en-GB" sz="2400" i="1" dirty="0" smtClean="0"/>
              <a:t>How an NGO </a:t>
            </a:r>
            <a:r>
              <a:rPr lang="en-GB" sz="2400" i="1" dirty="0"/>
              <a:t>might </a:t>
            </a:r>
            <a:r>
              <a:rPr lang="en-GB" sz="2400" i="1" dirty="0" smtClean="0"/>
              <a:t>respond</a:t>
            </a:r>
          </a:p>
          <a:p>
            <a:pPr lvl="1">
              <a:lnSpc>
                <a:spcPct val="150000"/>
              </a:lnSpc>
            </a:pPr>
            <a:r>
              <a:rPr lang="en-GB" sz="2000" b="1" dirty="0" smtClean="0"/>
              <a:t>Buy </a:t>
            </a:r>
            <a:r>
              <a:rPr lang="en-GB" sz="2000" b="1" dirty="0"/>
              <a:t>a stronger whip</a:t>
            </a:r>
            <a:r>
              <a:rPr lang="en-GB" sz="2000" dirty="0"/>
              <a:t> </a:t>
            </a:r>
            <a:endParaRPr lang="en-GB" sz="2000" dirty="0" smtClean="0"/>
          </a:p>
          <a:p>
            <a:pPr lvl="1">
              <a:lnSpc>
                <a:spcPct val="150000"/>
              </a:lnSpc>
            </a:pPr>
            <a:r>
              <a:rPr lang="en-GB" sz="2000" b="1" dirty="0" smtClean="0"/>
              <a:t>Change </a:t>
            </a:r>
            <a:r>
              <a:rPr lang="en-GB" sz="2000" b="1" dirty="0"/>
              <a:t>riders</a:t>
            </a:r>
            <a:r>
              <a:rPr lang="en-GB" sz="2000" dirty="0"/>
              <a:t> </a:t>
            </a:r>
            <a:endParaRPr lang="en-GB" sz="2000" dirty="0" smtClean="0"/>
          </a:p>
          <a:p>
            <a:pPr lvl="1">
              <a:lnSpc>
                <a:spcPct val="150000"/>
              </a:lnSpc>
            </a:pPr>
            <a:r>
              <a:rPr lang="en-GB" sz="2000" b="1" dirty="0" smtClean="0"/>
              <a:t>Declare </a:t>
            </a:r>
            <a:r>
              <a:rPr lang="en-GB" sz="2000" b="1" dirty="0"/>
              <a:t>as a core </a:t>
            </a:r>
            <a:r>
              <a:rPr lang="en-GB" sz="2000" b="1" dirty="0" smtClean="0"/>
              <a:t>value</a:t>
            </a:r>
            <a:endParaRPr lang="en-GB" sz="2000" dirty="0"/>
          </a:p>
          <a:p>
            <a:pPr lvl="1">
              <a:lnSpc>
                <a:spcPct val="150000"/>
              </a:lnSpc>
            </a:pPr>
            <a:r>
              <a:rPr lang="en-GB" sz="2000" b="1" dirty="0" smtClean="0"/>
              <a:t>Appoint </a:t>
            </a:r>
            <a:r>
              <a:rPr lang="en-GB" sz="2000" b="1" dirty="0"/>
              <a:t>consultants</a:t>
            </a:r>
            <a:r>
              <a:rPr lang="en-GB" sz="2000" dirty="0"/>
              <a:t> </a:t>
            </a:r>
            <a:endParaRPr lang="en-GB" sz="2000" dirty="0" smtClean="0"/>
          </a:p>
          <a:p>
            <a:pPr lvl="1">
              <a:lnSpc>
                <a:spcPct val="150000"/>
              </a:lnSpc>
            </a:pPr>
            <a:r>
              <a:rPr lang="en-GB" sz="2000" b="1" dirty="0" smtClean="0"/>
              <a:t>Rewrite performance </a:t>
            </a:r>
            <a:r>
              <a:rPr lang="en-GB" sz="2000" b="1" dirty="0"/>
              <a:t>standards</a:t>
            </a:r>
            <a:r>
              <a:rPr lang="en-GB" sz="2000" dirty="0"/>
              <a:t> </a:t>
            </a:r>
            <a:endParaRPr lang="en-GB" sz="2000" dirty="0" smtClean="0"/>
          </a:p>
          <a:p>
            <a:pPr lvl="1">
              <a:lnSpc>
                <a:spcPct val="150000"/>
              </a:lnSpc>
            </a:pPr>
            <a:r>
              <a:rPr lang="en-GB" sz="2000" b="1" dirty="0" smtClean="0"/>
              <a:t>Create </a:t>
            </a:r>
            <a:r>
              <a:rPr lang="en-GB" sz="2000" b="1" dirty="0"/>
              <a:t>a training program</a:t>
            </a:r>
            <a:r>
              <a:rPr lang="en-GB" sz="2000" dirty="0"/>
              <a:t> </a:t>
            </a:r>
            <a:endParaRPr lang="en-GB" sz="2000" dirty="0" smtClean="0"/>
          </a:p>
          <a:p>
            <a:pPr lvl="1">
              <a:lnSpc>
                <a:spcPct val="150000"/>
              </a:lnSpc>
            </a:pPr>
            <a:r>
              <a:rPr lang="en-GB" sz="2000" b="1" dirty="0" smtClean="0"/>
              <a:t>Form </a:t>
            </a:r>
            <a:r>
              <a:rPr lang="en-GB" sz="2000" b="1" dirty="0"/>
              <a:t>a project </a:t>
            </a:r>
            <a:r>
              <a:rPr lang="en-GB" sz="2000" b="1" dirty="0" smtClean="0"/>
              <a:t>team</a:t>
            </a:r>
            <a:endParaRPr lang="en-GB" sz="2000" dirty="0"/>
          </a:p>
          <a:p>
            <a:pPr lvl="1">
              <a:lnSpc>
                <a:spcPct val="150000"/>
              </a:lnSpc>
            </a:pPr>
            <a:r>
              <a:rPr lang="en-GB" sz="2000" b="1" dirty="0"/>
              <a:t>Promote the dead </a:t>
            </a:r>
            <a:r>
              <a:rPr lang="en-GB" sz="2000" b="1" dirty="0" smtClean="0"/>
              <a:t>horse</a:t>
            </a:r>
            <a:endParaRPr lang="en-GB" sz="2400" b="1" i="1" dirty="0" smtClean="0"/>
          </a:p>
          <a:p>
            <a:pPr lvl="1"/>
            <a:endParaRPr lang="en-US" sz="2000" dirty="0"/>
          </a:p>
        </p:txBody>
      </p:sp>
      <p:sp>
        <p:nvSpPr>
          <p:cNvPr id="5"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58</a:t>
            </a:fld>
            <a:endParaRPr lang="en-US" dirty="0"/>
          </a:p>
        </p:txBody>
      </p:sp>
    </p:spTree>
    <p:extLst>
      <p:ext uri="{BB962C8B-B14F-4D97-AF65-F5344CB8AC3E}">
        <p14:creationId xmlns:p14="http://schemas.microsoft.com/office/powerpoint/2010/main" val="32854113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780928"/>
            <a:ext cx="7704856" cy="1143000"/>
          </a:xfrm>
        </p:spPr>
        <p:txBody>
          <a:bodyPr/>
          <a:lstStyle/>
          <a:p>
            <a:r>
              <a:rPr lang="en-GB" sz="4000" dirty="0"/>
              <a:t>If the </a:t>
            </a:r>
            <a:r>
              <a:rPr lang="en-GB" sz="4000" dirty="0" smtClean="0"/>
              <a:t>horse </a:t>
            </a:r>
            <a:r>
              <a:rPr lang="en-GB" sz="4000" dirty="0"/>
              <a:t>is </a:t>
            </a:r>
            <a:r>
              <a:rPr lang="en-GB" sz="4000" dirty="0" smtClean="0"/>
              <a:t>dead</a:t>
            </a:r>
            <a:r>
              <a:rPr lang="en-GB" sz="4000" dirty="0"/>
              <a:t>, </a:t>
            </a:r>
            <a:r>
              <a:rPr lang="en-GB" sz="4000" dirty="0" smtClean="0"/>
              <a:t/>
            </a:r>
            <a:br>
              <a:rPr lang="en-GB" sz="4000" dirty="0" smtClean="0"/>
            </a:br>
            <a:r>
              <a:rPr lang="en-GB" sz="4000" dirty="0"/>
              <a:t>y</a:t>
            </a:r>
            <a:r>
              <a:rPr lang="en-GB" sz="4000" dirty="0" smtClean="0"/>
              <a:t>ou should dismount.</a:t>
            </a:r>
            <a:r>
              <a:rPr lang="en-GB" dirty="0"/>
              <a:t/>
            </a:r>
            <a:br>
              <a:rPr lang="en-GB" dirty="0"/>
            </a:br>
            <a:endParaRPr lang="en-US" dirty="0"/>
          </a:p>
        </p:txBody>
      </p:sp>
      <p:sp>
        <p:nvSpPr>
          <p:cNvPr id="6" name="TextBox 5"/>
          <p:cNvSpPr txBox="1"/>
          <p:nvPr/>
        </p:nvSpPr>
        <p:spPr>
          <a:xfrm>
            <a:off x="2809907" y="5373216"/>
            <a:ext cx="5434501" cy="584775"/>
          </a:xfrm>
          <a:prstGeom prst="rect">
            <a:avLst/>
          </a:prstGeom>
          <a:noFill/>
        </p:spPr>
        <p:txBody>
          <a:bodyPr wrap="none" rtlCol="0">
            <a:spAutoFit/>
          </a:bodyPr>
          <a:lstStyle/>
          <a:p>
            <a:r>
              <a:rPr lang="en-GB" sz="1600" i="1" dirty="0"/>
              <a:t>*Purportedly </a:t>
            </a:r>
            <a:r>
              <a:rPr lang="en-GB" sz="1600" i="1" dirty="0" smtClean="0"/>
              <a:t>from the tribal </a:t>
            </a:r>
            <a:r>
              <a:rPr lang="en-GB" sz="1600" i="1" dirty="0"/>
              <a:t>wisdom of the Dakota Indians </a:t>
            </a:r>
          </a:p>
          <a:p>
            <a:endParaRPr lang="en-US" sz="1600" i="1" dirty="0"/>
          </a:p>
        </p:txBody>
      </p:sp>
    </p:spTree>
    <p:extLst>
      <p:ext uri="{BB962C8B-B14F-4D97-AF65-F5344CB8AC3E}">
        <p14:creationId xmlns:p14="http://schemas.microsoft.com/office/powerpoint/2010/main" val="3764680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s of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8543"/>
            <a:ext cx="9067800" cy="60867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a:t>
            </a:fld>
            <a:endParaRPr lang="en-US" dirty="0"/>
          </a:p>
        </p:txBody>
      </p:sp>
    </p:spTree>
    <p:extLst>
      <p:ext uri="{BB962C8B-B14F-4D97-AF65-F5344CB8AC3E}">
        <p14:creationId xmlns:p14="http://schemas.microsoft.com/office/powerpoint/2010/main" val="35541166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How to Make a Switch…</a:t>
            </a:r>
            <a:endParaRPr lang="en-US" sz="4400" dirty="0"/>
          </a:p>
        </p:txBody>
      </p:sp>
      <p:sp>
        <p:nvSpPr>
          <p:cNvPr id="4" name="Text Placeholder 3"/>
          <p:cNvSpPr>
            <a:spLocks noGrp="1"/>
          </p:cNvSpPr>
          <p:nvPr>
            <p:ph type="body" sz="quarter" idx="11"/>
          </p:nvPr>
        </p:nvSpPr>
        <p:spPr>
          <a:xfrm>
            <a:off x="3779912" y="2334344"/>
            <a:ext cx="5004718" cy="4191000"/>
          </a:xfrm>
        </p:spPr>
        <p:txBody>
          <a:bodyPr/>
          <a:lstStyle/>
          <a:p>
            <a:pPr marL="457200" indent="-457200">
              <a:buFont typeface="Arial" panose="020B0604020202020204" pitchFamily="34" charset="0"/>
              <a:buChar char="•"/>
            </a:pPr>
            <a:r>
              <a:rPr lang="en-US" sz="2400" dirty="0" smtClean="0"/>
              <a:t>Direct the Rider</a:t>
            </a:r>
          </a:p>
          <a:p>
            <a:pPr marL="457200" indent="-457200">
              <a:buFont typeface="Arial" panose="020B0604020202020204" pitchFamily="34" charset="0"/>
              <a:buChar char="•"/>
            </a:pPr>
            <a:r>
              <a:rPr lang="en-US" sz="3200" dirty="0" smtClean="0">
                <a:solidFill>
                  <a:srgbClr val="FF0000"/>
                </a:solidFill>
              </a:rPr>
              <a:t>Motivate the Elephant</a:t>
            </a:r>
            <a:r>
              <a:rPr lang="en-US" sz="3200" dirty="0" smtClean="0">
                <a:solidFill>
                  <a:srgbClr val="0070C0"/>
                </a:solidFill>
              </a:rPr>
              <a:t>*</a:t>
            </a:r>
            <a:endParaRPr lang="en-US" sz="2800" dirty="0" smtClean="0">
              <a:solidFill>
                <a:srgbClr val="0070C0"/>
              </a:solidFill>
            </a:endParaRPr>
          </a:p>
          <a:p>
            <a:pPr marL="457200" indent="-457200">
              <a:buFont typeface="Arial" panose="020B0604020202020204" pitchFamily="34" charset="0"/>
              <a:buChar char="•"/>
            </a:pPr>
            <a:r>
              <a:rPr lang="en-US" sz="2400" dirty="0" smtClean="0"/>
              <a:t>Shape the Path</a:t>
            </a:r>
          </a:p>
          <a:p>
            <a:pPr marL="0" indent="0"/>
            <a:endParaRPr lang="en-US" sz="2400" dirty="0"/>
          </a:p>
          <a:p>
            <a:pPr marL="0" indent="0"/>
            <a:endParaRPr lang="en-US" sz="2400" dirty="0" smtClean="0"/>
          </a:p>
          <a:p>
            <a:pPr marL="0" indent="0" algn="r"/>
            <a:r>
              <a:rPr lang="en-US" sz="2400" i="1" dirty="0" smtClean="0">
                <a:solidFill>
                  <a:srgbClr val="0070C0"/>
                </a:solidFill>
              </a:rPr>
              <a:t>*Find the feeling</a:t>
            </a:r>
          </a:p>
          <a:p>
            <a:pPr marL="0" indent="0" algn="r"/>
            <a:r>
              <a:rPr lang="en-US" sz="2400" i="1" dirty="0" smtClean="0">
                <a:solidFill>
                  <a:srgbClr val="0070C0"/>
                </a:solidFill>
              </a:rPr>
              <a:t>Shrink the change</a:t>
            </a:r>
          </a:p>
          <a:p>
            <a:pPr marL="0" indent="0" algn="r"/>
            <a:r>
              <a:rPr lang="en-US" sz="2400" i="1" dirty="0" smtClean="0">
                <a:solidFill>
                  <a:srgbClr val="0070C0"/>
                </a:solidFill>
              </a:rPr>
              <a:t>Grow your people </a:t>
            </a:r>
            <a:endParaRPr lang="en-US" sz="2400" i="1" dirty="0">
              <a:solidFill>
                <a:srgbClr val="0070C0"/>
              </a:solidFill>
            </a:endParaRPr>
          </a:p>
        </p:txBody>
      </p:sp>
      <p:pic>
        <p:nvPicPr>
          <p:cNvPr id="1026" name="Picture 2" descr="S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3" y="2276867"/>
            <a:ext cx="3286125" cy="428291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60</a:t>
            </a:fld>
            <a:endParaRPr lang="en-US" dirty="0"/>
          </a:p>
        </p:txBody>
      </p:sp>
    </p:spTree>
    <p:extLst>
      <p:ext uri="{BB962C8B-B14F-4D97-AF65-F5344CB8AC3E}">
        <p14:creationId xmlns:p14="http://schemas.microsoft.com/office/powerpoint/2010/main" val="17043864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Three Take-aways…	</a:t>
            </a:r>
            <a:endParaRPr lang="en-US" sz="3200" dirty="0"/>
          </a:p>
        </p:txBody>
      </p:sp>
      <p:sp>
        <p:nvSpPr>
          <p:cNvPr id="6" name="Content Placeholder 5"/>
          <p:cNvSpPr>
            <a:spLocks noGrp="1"/>
          </p:cNvSpPr>
          <p:nvPr>
            <p:ph idx="1"/>
          </p:nvPr>
        </p:nvSpPr>
        <p:spPr>
          <a:xfrm>
            <a:off x="755576" y="1676400"/>
            <a:ext cx="7931224" cy="4191000"/>
          </a:xfrm>
        </p:spPr>
        <p:txBody>
          <a:bodyPr/>
          <a:lstStyle/>
          <a:p>
            <a:pPr marL="457200" indent="-457200">
              <a:buFont typeface="+mj-lt"/>
              <a:buAutoNum type="arabicPeriod"/>
            </a:pPr>
            <a:r>
              <a:rPr lang="en-US" sz="2400" dirty="0" smtClean="0"/>
              <a:t>The priorities in a disaster response are the opposite of how our organizations are run</a:t>
            </a:r>
          </a:p>
          <a:p>
            <a:pPr marL="457200" indent="-457200">
              <a:buFont typeface="+mj-lt"/>
              <a:buAutoNum type="arabicPeriod"/>
            </a:pPr>
            <a:r>
              <a:rPr lang="en-US" sz="2400" dirty="0" smtClean="0"/>
              <a:t>Four characteristics can drive the change</a:t>
            </a:r>
          </a:p>
          <a:p>
            <a:pPr marL="635000" lvl="1" indent="-457200">
              <a:buFont typeface="+mj-lt"/>
              <a:buAutoNum type="alphaLcParenR"/>
            </a:pPr>
            <a:r>
              <a:rPr lang="en-US" sz="2000" dirty="0" smtClean="0"/>
              <a:t>The value of speed</a:t>
            </a:r>
          </a:p>
          <a:p>
            <a:pPr marL="635000" lvl="1" indent="-457200">
              <a:buFont typeface="+mj-lt"/>
              <a:buAutoNum type="alphaLcParenR"/>
            </a:pPr>
            <a:r>
              <a:rPr lang="en-US" sz="2000" dirty="0" smtClean="0"/>
              <a:t>The value of local</a:t>
            </a:r>
          </a:p>
          <a:p>
            <a:pPr marL="635000" lvl="1" indent="-457200">
              <a:buFont typeface="+mj-lt"/>
              <a:buAutoNum type="alphaLcParenR"/>
            </a:pPr>
            <a:r>
              <a:rPr lang="en-US" sz="2000" dirty="0" smtClean="0"/>
              <a:t>The value of good-enough (Zilch)</a:t>
            </a:r>
          </a:p>
          <a:p>
            <a:pPr marL="635000" lvl="1" indent="-457200">
              <a:buFont typeface="+mj-lt"/>
              <a:buAutoNum type="alphaLcParenR"/>
            </a:pPr>
            <a:r>
              <a:rPr lang="en-US" sz="2000" dirty="0" smtClean="0"/>
              <a:t>The value of improvising (ready, fire, aim) </a:t>
            </a:r>
          </a:p>
          <a:p>
            <a:pPr marL="457200" indent="-457200">
              <a:buFont typeface="+mj-lt"/>
              <a:buAutoNum type="arabicPeriod"/>
            </a:pPr>
            <a:r>
              <a:rPr lang="en-US" sz="2400" dirty="0" smtClean="0"/>
              <a:t>Why Bother?</a:t>
            </a:r>
            <a:r>
              <a:rPr lang="en-US" sz="2400" baseline="0" dirty="0" smtClean="0"/>
              <a:t> Because d</a:t>
            </a:r>
            <a:r>
              <a:rPr lang="en-US" sz="2400" dirty="0" smtClean="0"/>
              <a:t>isruptive change is upon us</a:t>
            </a:r>
          </a:p>
          <a:p>
            <a:pPr marL="457200" indent="-457200">
              <a:buFont typeface="+mj-lt"/>
              <a:buAutoNum type="arabicPeriod"/>
            </a:pPr>
            <a:endParaRPr lang="en-US" sz="2400" dirty="0" smtClean="0"/>
          </a:p>
          <a:p>
            <a:pPr marL="635000" lvl="1" indent="-457200">
              <a:buFont typeface="+mj-lt"/>
              <a:buAutoNum type="alphaLcParenR"/>
            </a:pPr>
            <a:endParaRPr lang="en-US" sz="2000" dirty="0"/>
          </a:p>
        </p:txBody>
      </p:sp>
      <p:sp>
        <p:nvSpPr>
          <p:cNvPr id="4"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61</a:t>
            </a:fld>
            <a:endParaRPr lang="en-US" dirty="0"/>
          </a:p>
        </p:txBody>
      </p:sp>
    </p:spTree>
    <p:extLst>
      <p:ext uri="{BB962C8B-B14F-4D97-AF65-F5344CB8AC3E}">
        <p14:creationId xmlns:p14="http://schemas.microsoft.com/office/powerpoint/2010/main" val="4140258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z="3200" b="1" dirty="0" smtClean="0">
                <a:ea typeface="ＭＳ Ｐゴシック" pitchFamily="34" charset="-128"/>
              </a:rPr>
              <a:t>Further Reading</a:t>
            </a:r>
            <a:endParaRPr lang="en-US" sz="3200" b="1" i="1" dirty="0" smtClean="0">
              <a:ea typeface="ＭＳ Ｐゴシック" pitchFamily="34" charset="-128"/>
            </a:endParaRPr>
          </a:p>
        </p:txBody>
      </p:sp>
      <p:sp>
        <p:nvSpPr>
          <p:cNvPr id="72707" name="Rectangle 3"/>
          <p:cNvSpPr>
            <a:spLocks noGrp="1"/>
          </p:cNvSpPr>
          <p:nvPr>
            <p:ph idx="1"/>
          </p:nvPr>
        </p:nvSpPr>
        <p:spPr>
          <a:xfrm>
            <a:off x="467544" y="1676400"/>
            <a:ext cx="8219256" cy="4191000"/>
          </a:xfrm>
        </p:spPr>
        <p:txBody>
          <a:bodyPr/>
          <a:lstStyle/>
          <a:p>
            <a:r>
              <a:rPr lang="en-US" sz="2400" dirty="0" smtClean="0">
                <a:ea typeface="ＭＳ Ｐゴシック" pitchFamily="34" charset="-128"/>
              </a:rPr>
              <a:t>Blogs:</a:t>
            </a:r>
            <a:r>
              <a:rPr lang="en-US" sz="2400" dirty="0" smtClean="0">
                <a:solidFill>
                  <a:srgbClr val="FF3300"/>
                </a:solidFill>
                <a:ea typeface="ＭＳ Ｐゴシック" pitchFamily="34" charset="-128"/>
              </a:rPr>
              <a:t> </a:t>
            </a:r>
          </a:p>
          <a:p>
            <a:r>
              <a:rPr lang="en-US" sz="2400" dirty="0" smtClean="0">
                <a:solidFill>
                  <a:srgbClr val="FF3300"/>
                </a:solidFill>
                <a:ea typeface="ＭＳ Ｐゴシック" pitchFamily="34" charset="-128"/>
              </a:rPr>
              <a:t>	</a:t>
            </a:r>
            <a:r>
              <a:rPr lang="en-US" dirty="0" smtClean="0">
                <a:solidFill>
                  <a:srgbClr val="FF3300"/>
                </a:solidFill>
                <a:ea typeface="ＭＳ Ｐゴシック" pitchFamily="34" charset="-128"/>
                <a:hlinkClick r:id="rId3"/>
              </a:rPr>
              <a:t>http://eghapp.blogspot.com/</a:t>
            </a:r>
            <a:r>
              <a:rPr lang="en-US" dirty="0" smtClean="0">
                <a:solidFill>
                  <a:srgbClr val="FF3300"/>
                </a:solidFill>
                <a:ea typeface="ＭＳ Ｐゴシック" pitchFamily="34" charset="-128"/>
              </a:rPr>
              <a:t> </a:t>
            </a:r>
            <a:r>
              <a:rPr lang="en-US" i="1" dirty="0" smtClean="0">
                <a:solidFill>
                  <a:srgbClr val="FF3300"/>
                </a:solidFill>
                <a:ea typeface="ＭＳ Ｐゴシック" pitchFamily="34" charset="-128"/>
              </a:rPr>
              <a:t>(Current)</a:t>
            </a:r>
            <a:endParaRPr lang="en-US" dirty="0" smtClean="0">
              <a:solidFill>
                <a:srgbClr val="FF3300"/>
              </a:solidFill>
              <a:ea typeface="ＭＳ Ｐゴシック" pitchFamily="34" charset="-128"/>
            </a:endParaRPr>
          </a:p>
          <a:p>
            <a:pPr>
              <a:buFontTx/>
              <a:buNone/>
            </a:pPr>
            <a:r>
              <a:rPr lang="en-US" sz="2400" dirty="0" smtClean="0">
                <a:solidFill>
                  <a:srgbClr val="FF3300"/>
                </a:solidFill>
                <a:ea typeface="ＭＳ Ｐゴシック" pitchFamily="34" charset="-128"/>
              </a:rPr>
              <a:t>	</a:t>
            </a:r>
            <a:r>
              <a:rPr lang="en-US" dirty="0" smtClean="0">
                <a:solidFill>
                  <a:srgbClr val="FF3300"/>
                </a:solidFill>
                <a:ea typeface="ＭＳ Ｐゴシック" pitchFamily="34" charset="-128"/>
                <a:hlinkClick r:id="rId4"/>
              </a:rPr>
              <a:t>http://granger-happ.blogspot.com/</a:t>
            </a:r>
            <a:r>
              <a:rPr lang="en-US" dirty="0" smtClean="0">
                <a:solidFill>
                  <a:srgbClr val="FF3300"/>
                </a:solidFill>
                <a:ea typeface="ＭＳ Ｐゴシック" pitchFamily="34" charset="-128"/>
              </a:rPr>
              <a:t> </a:t>
            </a:r>
            <a:r>
              <a:rPr lang="en-US" sz="1800" i="1" dirty="0" smtClean="0">
                <a:solidFill>
                  <a:srgbClr val="FF3300"/>
                </a:solidFill>
                <a:ea typeface="ＭＳ Ｐゴシック" pitchFamily="34" charset="-128"/>
              </a:rPr>
              <a:t>(Dartmouth Sabbatical)</a:t>
            </a:r>
          </a:p>
          <a:p>
            <a:r>
              <a:rPr lang="en-US" sz="2400" dirty="0" smtClean="0">
                <a:ea typeface="ＭＳ Ｐゴシック" pitchFamily="34" charset="-128"/>
              </a:rPr>
              <a:t>Web site </a:t>
            </a:r>
            <a:r>
              <a:rPr lang="en-US" sz="1800" i="1" dirty="0" smtClean="0">
                <a:ea typeface="ＭＳ Ｐゴシック" pitchFamily="34" charset="-128"/>
              </a:rPr>
              <a:t>(see the articles &amp; presentations link)</a:t>
            </a:r>
            <a:r>
              <a:rPr lang="en-US" sz="2400" dirty="0" smtClean="0">
                <a:ea typeface="ＭＳ Ｐゴシック" pitchFamily="34" charset="-128"/>
              </a:rPr>
              <a:t> </a:t>
            </a:r>
            <a:r>
              <a:rPr lang="en-US" dirty="0" smtClean="0">
                <a:ea typeface="ＭＳ Ｐゴシック" pitchFamily="34" charset="-128"/>
                <a:hlinkClick r:id="rId5"/>
              </a:rPr>
              <a:t>http://www.eghapp.com</a:t>
            </a:r>
            <a:r>
              <a:rPr lang="en-US" dirty="0" smtClean="0">
                <a:ea typeface="ＭＳ Ｐゴシック" pitchFamily="34" charset="-128"/>
              </a:rPr>
              <a:t> </a:t>
            </a:r>
          </a:p>
          <a:p>
            <a:r>
              <a:rPr lang="en-US" sz="2400" dirty="0" smtClean="0">
                <a:ea typeface="ＭＳ Ｐゴシック" pitchFamily="34" charset="-128"/>
              </a:rPr>
              <a:t>Email:  </a:t>
            </a:r>
            <a:r>
              <a:rPr lang="en-US" dirty="0" smtClean="0">
                <a:ea typeface="ＭＳ Ｐゴシック" pitchFamily="34" charset="-128"/>
                <a:hlinkClick r:id="rId6"/>
              </a:rPr>
              <a:t>ehapp@ifrc.org</a:t>
            </a:r>
            <a:r>
              <a:rPr lang="en-US" dirty="0" smtClean="0">
                <a:ea typeface="ＭＳ Ｐゴシック" pitchFamily="34" charset="-128"/>
              </a:rPr>
              <a:t> </a:t>
            </a:r>
          </a:p>
          <a:p>
            <a:r>
              <a:rPr lang="en-US" sz="2400" dirty="0" smtClean="0">
                <a:ea typeface="ＭＳ Ｐゴシック" pitchFamily="34" charset="-128"/>
              </a:rPr>
              <a:t>Twitter: </a:t>
            </a:r>
            <a:r>
              <a:rPr lang="en-US" u="sng" dirty="0" smtClean="0">
                <a:solidFill>
                  <a:srgbClr val="009999"/>
                </a:solidFill>
                <a:ea typeface="ＭＳ Ｐゴシック" pitchFamily="34" charset="-128"/>
              </a:rPr>
              <a:t>@</a:t>
            </a:r>
            <a:r>
              <a:rPr lang="en-US" u="sng" dirty="0" err="1" smtClean="0">
                <a:solidFill>
                  <a:srgbClr val="009999"/>
                </a:solidFill>
                <a:ea typeface="ＭＳ Ｐゴシック" pitchFamily="34" charset="-128"/>
              </a:rPr>
              <a:t>ehapp</a:t>
            </a:r>
            <a:r>
              <a:rPr lang="en-US" sz="2400" dirty="0" smtClean="0">
                <a:solidFill>
                  <a:srgbClr val="009999"/>
                </a:solidFill>
                <a:ea typeface="ＭＳ Ｐゴシック" pitchFamily="34" charset="-128"/>
              </a:rPr>
              <a:t> </a:t>
            </a:r>
          </a:p>
          <a:p>
            <a:r>
              <a:rPr lang="en-US" sz="2400" dirty="0" smtClean="0"/>
              <a:t>LinkedIn: </a:t>
            </a:r>
            <a:r>
              <a:rPr lang="en-US" dirty="0" smtClean="0">
                <a:ea typeface="ＭＳ Ｐゴシック" pitchFamily="34" charset="-128"/>
                <a:hlinkClick r:id="rId5"/>
              </a:rPr>
              <a:t>http://www.linkedin.com/profile/view?id=1906312</a:t>
            </a:r>
          </a:p>
          <a:p>
            <a:r>
              <a:rPr lang="en-US" sz="2400" dirty="0" smtClean="0">
                <a:ea typeface="ＭＳ Ｐゴシック" pitchFamily="34" charset="-128"/>
              </a:rPr>
              <a:t>Books:  </a:t>
            </a:r>
            <a:r>
              <a:rPr lang="en-US" u="sng" dirty="0" smtClean="0">
                <a:ea typeface="ＭＳ Ｐゴシック" pitchFamily="34" charset="-128"/>
              </a:rPr>
              <a:t>Managing Technology to Meet Your Mission</a:t>
            </a:r>
            <a:r>
              <a:rPr lang="en-US" dirty="0" smtClean="0">
                <a:ea typeface="ＭＳ Ｐゴシック" pitchFamily="34" charset="-128"/>
              </a:rPr>
              <a:t>, chap. 11</a:t>
            </a:r>
          </a:p>
          <a:p>
            <a:pPr lvl="1"/>
            <a:r>
              <a:rPr lang="en-US" sz="2000" b="1" u="sng" dirty="0">
                <a:ea typeface="ＭＳ Ｐゴシック" pitchFamily="34" charset="-128"/>
              </a:rPr>
              <a:t>We are Better Together</a:t>
            </a:r>
            <a:r>
              <a:rPr lang="en-US" dirty="0">
                <a:ea typeface="ＭＳ Ｐゴシック" pitchFamily="34" charset="-128"/>
              </a:rPr>
              <a:t>, </a:t>
            </a:r>
            <a:r>
              <a:rPr lang="en-US" dirty="0">
                <a:ea typeface="ＭＳ Ｐゴシック" pitchFamily="34" charset="-128"/>
                <a:hlinkClick r:id="rId7"/>
              </a:rPr>
              <a:t>http://collaboration-book-project.blogspot.com</a:t>
            </a:r>
            <a:r>
              <a:rPr lang="en-US" dirty="0" smtClean="0">
                <a:ea typeface="ＭＳ Ｐゴシック" pitchFamily="34" charset="-128"/>
                <a:hlinkClick r:id="rId7"/>
              </a:rPr>
              <a:t>/</a:t>
            </a:r>
            <a:endParaRPr lang="en-US" dirty="0" smtClean="0">
              <a:ea typeface="ＭＳ Ｐゴシック" pitchFamily="34" charset="-128"/>
            </a:endParaRPr>
          </a:p>
          <a:p>
            <a:pPr lvl="1"/>
            <a:endParaRPr lang="en-US" dirty="0" smtClean="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62</a:t>
            </a:fld>
            <a:endParaRPr lang="en-US" dirty="0">
              <a:latin typeface="Arial" pitchFamily="34" charset="0"/>
            </a:endParaRPr>
          </a:p>
        </p:txBody>
      </p:sp>
    </p:spTree>
    <p:extLst>
      <p:ext uri="{BB962C8B-B14F-4D97-AF65-F5344CB8AC3E}">
        <p14:creationId xmlns:p14="http://schemas.microsoft.com/office/powerpoint/2010/main" val="30882762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8914" name="Rectang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algn="ctr"/>
            <a:r>
              <a:rPr lang="en-US" altLang="en-US" sz="3600" dirty="0" smtClean="0">
                <a:solidFill>
                  <a:schemeClr val="bg1"/>
                </a:solidFill>
                <a:ea typeface="MS PGothic" pitchFamily="34" charset="-128"/>
              </a:rPr>
              <a:t>Questions?</a:t>
            </a:r>
          </a:p>
        </p:txBody>
      </p:sp>
      <p:sp>
        <p:nvSpPr>
          <p:cNvPr id="38915" name="Rectangle 3"/>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r>
              <a:rPr lang="en-US" altLang="en-US" smtClean="0">
                <a:ea typeface="MS PGothic" pitchFamily="34" charset="-128"/>
              </a:rPr>
              <a:t> </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21" y="3752702"/>
            <a:ext cx="7768828" cy="97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78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7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5400" dirty="0" smtClean="0">
                <a:ea typeface="ＭＳ Ｐゴシック" pitchFamily="-65" charset="-128"/>
                <a:sym typeface="Lucida Grande" charset="0"/>
              </a:rPr>
              <a:t>Appendix</a:t>
            </a:r>
          </a:p>
        </p:txBody>
      </p:sp>
    </p:spTree>
    <p:extLst>
      <p:ext uri="{BB962C8B-B14F-4D97-AF65-F5344CB8AC3E}">
        <p14:creationId xmlns:p14="http://schemas.microsoft.com/office/powerpoint/2010/main" val="8658213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Ten Lessons</a:t>
            </a:r>
            <a:endParaRPr lang="en-US" dirty="0"/>
          </a:p>
        </p:txBody>
      </p:sp>
      <p:sp>
        <p:nvSpPr>
          <p:cNvPr id="6" name="Content Placeholder 5"/>
          <p:cNvSpPr>
            <a:spLocks noGrp="1"/>
          </p:cNvSpPr>
          <p:nvPr>
            <p:ph idx="1"/>
          </p:nvPr>
        </p:nvSpPr>
        <p:spPr>
          <a:xfrm>
            <a:off x="179512" y="1676400"/>
            <a:ext cx="8795320" cy="4191000"/>
          </a:xfrm>
        </p:spPr>
        <p:txBody>
          <a:bodyPr/>
          <a:lstStyle/>
          <a:p>
            <a:pPr marL="0" indent="0"/>
            <a:r>
              <a:rPr lang="en-US" b="0" i="1" dirty="0" smtClean="0"/>
              <a:t>What we </a:t>
            </a:r>
            <a:r>
              <a:rPr lang="en-US" b="0" i="1" dirty="0"/>
              <a:t>can learn from disaster relief about management of </a:t>
            </a:r>
            <a:r>
              <a:rPr lang="en-US" b="0" i="1" dirty="0" smtClean="0"/>
              <a:t>organizations?</a:t>
            </a:r>
            <a:endParaRPr lang="en-US" b="0" i="1" dirty="0"/>
          </a:p>
          <a:p>
            <a:pPr marL="520700" lvl="1" indent="-342900">
              <a:buFont typeface="+mj-lt"/>
              <a:buAutoNum type="arabicPeriod"/>
            </a:pPr>
            <a:r>
              <a:rPr lang="en-US" sz="2000" b="1" dirty="0" smtClean="0"/>
              <a:t>Urgent</a:t>
            </a:r>
            <a:r>
              <a:rPr lang="en-US" sz="2000" b="1" dirty="0"/>
              <a:t>:</a:t>
            </a:r>
            <a:r>
              <a:rPr lang="en-US" sz="2000" b="0" dirty="0"/>
              <a:t> There is a burning platform and we are </a:t>
            </a:r>
            <a:r>
              <a:rPr lang="en-US" sz="2000" b="0" dirty="0" smtClean="0"/>
              <a:t>jumping </a:t>
            </a:r>
            <a:r>
              <a:rPr lang="en-US" sz="2000" b="0" dirty="0"/>
              <a:t>(Opposite of change initiative)</a:t>
            </a:r>
          </a:p>
          <a:p>
            <a:pPr marL="520700" lvl="1" indent="-342900">
              <a:buFont typeface="+mj-lt"/>
              <a:buAutoNum type="arabicPeriod"/>
            </a:pPr>
            <a:r>
              <a:rPr lang="en-US" sz="2000" b="1" dirty="0"/>
              <a:t>Fast:</a:t>
            </a:r>
            <a:r>
              <a:rPr lang="en-US" sz="2000" b="0" dirty="0"/>
              <a:t> people need attention immediately</a:t>
            </a:r>
            <a:endParaRPr lang="en-US" sz="2000" b="1" dirty="0"/>
          </a:p>
          <a:p>
            <a:pPr marL="520700" lvl="1" indent="-342900">
              <a:buFont typeface="+mj-lt"/>
              <a:buAutoNum type="arabicPeriod"/>
            </a:pPr>
            <a:r>
              <a:rPr lang="en-US" sz="2000" b="1" dirty="0"/>
              <a:t>Lean:</a:t>
            </a:r>
            <a:r>
              <a:rPr lang="en-US" sz="2000" b="0" dirty="0"/>
              <a:t> red tape is something to be cut</a:t>
            </a:r>
          </a:p>
          <a:p>
            <a:pPr marL="520700" lvl="1" indent="-342900">
              <a:buFont typeface="+mj-lt"/>
              <a:buAutoNum type="arabicPeriod"/>
            </a:pPr>
            <a:r>
              <a:rPr lang="en-US" sz="2000" b="1" dirty="0" smtClean="0"/>
              <a:t>Attentive</a:t>
            </a:r>
            <a:r>
              <a:rPr lang="en-US" sz="2000" b="0" dirty="0" smtClean="0"/>
              <a:t>: listen and amplify </a:t>
            </a:r>
            <a:r>
              <a:rPr lang="en-US" sz="2000" b="0" dirty="0"/>
              <a:t>the voice of those on the ground </a:t>
            </a:r>
            <a:endParaRPr lang="en-US" sz="2000" b="0" dirty="0" smtClean="0"/>
          </a:p>
          <a:p>
            <a:pPr marL="520700" lvl="1" indent="-342900">
              <a:buFont typeface="+mj-lt"/>
              <a:buAutoNum type="arabicPeriod"/>
            </a:pPr>
            <a:r>
              <a:rPr lang="en-US" sz="2000" b="1" dirty="0" smtClean="0"/>
              <a:t>Flat:</a:t>
            </a:r>
            <a:r>
              <a:rPr lang="en-US" sz="2000" b="0" dirty="0" smtClean="0"/>
              <a:t> Management </a:t>
            </a:r>
            <a:r>
              <a:rPr lang="en-US" sz="2000" b="0" dirty="0"/>
              <a:t>requests are </a:t>
            </a:r>
            <a:r>
              <a:rPr lang="en-US" sz="2000" b="0" dirty="0" smtClean="0"/>
              <a:t>overhead; diminishing returns on process</a:t>
            </a:r>
          </a:p>
          <a:p>
            <a:pPr marL="520700" lvl="1" indent="-342900">
              <a:buFont typeface="+mj-lt"/>
              <a:buAutoNum type="arabicPeriod"/>
            </a:pPr>
            <a:r>
              <a:rPr lang="en-US" sz="2000" b="1" dirty="0" smtClean="0"/>
              <a:t>Good </a:t>
            </a:r>
            <a:r>
              <a:rPr lang="en-US" sz="2000" b="1" dirty="0"/>
              <a:t>enough</a:t>
            </a:r>
            <a:r>
              <a:rPr lang="en-US" sz="2000" b="0" dirty="0"/>
              <a:t> is good enough </a:t>
            </a:r>
            <a:endParaRPr lang="en-US" sz="2000" b="1" dirty="0" smtClean="0"/>
          </a:p>
          <a:p>
            <a:pPr marL="520700" lvl="1" indent="-342900">
              <a:buFont typeface="+mj-lt"/>
              <a:buAutoNum type="arabicPeriod"/>
            </a:pPr>
            <a:r>
              <a:rPr lang="en-US" sz="2000" b="1" dirty="0" smtClean="0"/>
              <a:t>Costs last</a:t>
            </a:r>
            <a:r>
              <a:rPr lang="en-US" sz="2000" b="0" dirty="0" smtClean="0"/>
              <a:t>: Don't </a:t>
            </a:r>
            <a:r>
              <a:rPr lang="en-US" sz="2000" b="0" dirty="0"/>
              <a:t>worry about the costs, worry about the speed </a:t>
            </a:r>
            <a:endParaRPr lang="en-US" sz="2000" b="0" dirty="0" smtClean="0"/>
          </a:p>
          <a:p>
            <a:pPr marL="520700" lvl="1" indent="-342900">
              <a:buFont typeface="+mj-lt"/>
              <a:buAutoNum type="arabicPeriod"/>
            </a:pPr>
            <a:r>
              <a:rPr lang="en-US" sz="2000" b="1" dirty="0" smtClean="0"/>
              <a:t>Preparing is not executing:</a:t>
            </a:r>
            <a:r>
              <a:rPr lang="en-US" sz="2000" b="0" dirty="0" smtClean="0"/>
              <a:t> Planning </a:t>
            </a:r>
            <a:r>
              <a:rPr lang="en-US" sz="2000" b="0" dirty="0"/>
              <a:t>is </a:t>
            </a:r>
            <a:r>
              <a:rPr lang="en-US" sz="2000" b="0" dirty="0" smtClean="0"/>
              <a:t>preparedness, </a:t>
            </a:r>
            <a:r>
              <a:rPr lang="en-US" sz="2000" b="0" dirty="0"/>
              <a:t>not execution</a:t>
            </a:r>
            <a:r>
              <a:rPr lang="en-US" sz="2000" b="1" dirty="0"/>
              <a:t> </a:t>
            </a:r>
            <a:endParaRPr lang="en-US" sz="2000" b="1" dirty="0" smtClean="0"/>
          </a:p>
          <a:p>
            <a:pPr marL="520700" lvl="1" indent="-342900">
              <a:buFont typeface="+mj-lt"/>
              <a:buAutoNum type="arabicPeriod"/>
            </a:pPr>
            <a:r>
              <a:rPr lang="en-US" sz="2000" b="1" dirty="0" smtClean="0"/>
              <a:t>Improvising:</a:t>
            </a:r>
            <a:r>
              <a:rPr lang="en-US" sz="2000" b="0" dirty="0" smtClean="0"/>
              <a:t> Apollo </a:t>
            </a:r>
            <a:r>
              <a:rPr lang="en-US" sz="2000" b="0" dirty="0"/>
              <a:t>13: make do, get in done, opportunity to shine, all hands on </a:t>
            </a:r>
            <a:r>
              <a:rPr lang="en-US" sz="2000" b="0" dirty="0" smtClean="0"/>
              <a:t>deck</a:t>
            </a:r>
          </a:p>
          <a:p>
            <a:pPr marL="520700" lvl="1" indent="-342900">
              <a:buFont typeface="+mj-lt"/>
              <a:buAutoNum type="arabicPeriod"/>
            </a:pPr>
            <a:r>
              <a:rPr lang="en-US" sz="2000" b="1" dirty="0" smtClean="0"/>
              <a:t>Humanitarian:</a:t>
            </a:r>
            <a:r>
              <a:rPr lang="en-US" sz="2000" dirty="0" smtClean="0"/>
              <a:t> care, trust, and humility</a:t>
            </a:r>
            <a:endParaRPr lang="en-US" sz="2000" b="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66</a:t>
            </a:fld>
            <a:endParaRPr lang="en-US" dirty="0"/>
          </a:p>
        </p:txBody>
      </p:sp>
    </p:spTree>
    <p:extLst>
      <p:ext uri="{BB962C8B-B14F-4D97-AF65-F5344CB8AC3E}">
        <p14:creationId xmlns:p14="http://schemas.microsoft.com/office/powerpoint/2010/main" val="36701403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If the Horse is Dead…</a:t>
            </a:r>
            <a:endParaRPr lang="en-US" sz="3200" dirty="0"/>
          </a:p>
        </p:txBody>
      </p:sp>
      <p:sp>
        <p:nvSpPr>
          <p:cNvPr id="3" name="Content Placeholder 2"/>
          <p:cNvSpPr>
            <a:spLocks noGrp="1"/>
          </p:cNvSpPr>
          <p:nvPr>
            <p:ph idx="1"/>
          </p:nvPr>
        </p:nvSpPr>
        <p:spPr>
          <a:xfrm>
            <a:off x="323528" y="1604392"/>
            <a:ext cx="8568952" cy="4776936"/>
          </a:xfrm>
        </p:spPr>
        <p:txBody>
          <a:bodyPr/>
          <a:lstStyle/>
          <a:p>
            <a:r>
              <a:rPr lang="en-GB" sz="2400" i="1" dirty="0" smtClean="0"/>
              <a:t>How an NGO </a:t>
            </a:r>
            <a:r>
              <a:rPr lang="en-GB" sz="2400" i="1" dirty="0"/>
              <a:t>might </a:t>
            </a:r>
            <a:r>
              <a:rPr lang="en-GB" sz="2400" i="1" dirty="0" smtClean="0"/>
              <a:t>respond:</a:t>
            </a:r>
          </a:p>
          <a:p>
            <a:pPr lvl="1"/>
            <a:r>
              <a:rPr lang="en-GB" sz="2000" b="1" dirty="0" smtClean="0">
                <a:solidFill>
                  <a:srgbClr val="FF9900"/>
                </a:solidFill>
              </a:rPr>
              <a:t>Buy </a:t>
            </a:r>
            <a:r>
              <a:rPr lang="en-GB" sz="2000" b="1" dirty="0">
                <a:solidFill>
                  <a:srgbClr val="FF9900"/>
                </a:solidFill>
              </a:rPr>
              <a:t>a stronger whip</a:t>
            </a:r>
            <a:r>
              <a:rPr lang="en-GB" sz="2000" dirty="0"/>
              <a:t> to see if we can improve performance.</a:t>
            </a:r>
          </a:p>
          <a:p>
            <a:pPr lvl="1"/>
            <a:r>
              <a:rPr lang="en-GB" sz="2000" b="1" dirty="0">
                <a:solidFill>
                  <a:srgbClr val="FF9900"/>
                </a:solidFill>
              </a:rPr>
              <a:t>Change riders</a:t>
            </a:r>
            <a:r>
              <a:rPr lang="en-GB" sz="2000" dirty="0"/>
              <a:t> to get a better match of styles.</a:t>
            </a:r>
          </a:p>
          <a:p>
            <a:pPr lvl="1"/>
            <a:r>
              <a:rPr lang="en-GB" sz="2000" b="1" dirty="0">
                <a:solidFill>
                  <a:srgbClr val="FF9900"/>
                </a:solidFill>
              </a:rPr>
              <a:t>Declare as a core value</a:t>
            </a:r>
            <a:r>
              <a:rPr lang="en-GB" sz="2000" dirty="0"/>
              <a:t>, “This is the way we have always ridden this horse, and it fits with our culture.”</a:t>
            </a:r>
          </a:p>
          <a:p>
            <a:pPr lvl="1"/>
            <a:r>
              <a:rPr lang="en-GB" sz="2000" b="1" dirty="0">
                <a:solidFill>
                  <a:srgbClr val="FF9900"/>
                </a:solidFill>
              </a:rPr>
              <a:t>Appoint consultants</a:t>
            </a:r>
            <a:r>
              <a:rPr lang="en-GB" sz="2000" dirty="0"/>
              <a:t> to study the </a:t>
            </a:r>
            <a:r>
              <a:rPr lang="en-GB" sz="2000" dirty="0" smtClean="0"/>
              <a:t>horse, come </a:t>
            </a:r>
            <a:r>
              <a:rPr lang="en-GB" sz="2000" dirty="0"/>
              <a:t>up with creative uses for it. Arrange to visit other charities to see how they ride dead horses.</a:t>
            </a:r>
          </a:p>
          <a:p>
            <a:pPr lvl="1"/>
            <a:r>
              <a:rPr lang="en-GB" sz="2000" b="1" dirty="0">
                <a:solidFill>
                  <a:srgbClr val="FF9900"/>
                </a:solidFill>
              </a:rPr>
              <a:t>Rewrite </a:t>
            </a:r>
            <a:r>
              <a:rPr lang="en-GB" sz="2000" b="1" dirty="0" smtClean="0">
                <a:solidFill>
                  <a:srgbClr val="FF9900"/>
                </a:solidFill>
              </a:rPr>
              <a:t>performance </a:t>
            </a:r>
            <a:r>
              <a:rPr lang="en-GB" sz="2000" b="1" dirty="0">
                <a:solidFill>
                  <a:srgbClr val="FF9900"/>
                </a:solidFill>
              </a:rPr>
              <a:t>standards</a:t>
            </a:r>
            <a:r>
              <a:rPr lang="en-GB" sz="2000" dirty="0"/>
              <a:t> to incorporate riding dead horses.</a:t>
            </a:r>
          </a:p>
          <a:p>
            <a:pPr lvl="1"/>
            <a:r>
              <a:rPr lang="en-GB" sz="2000" b="1" dirty="0">
                <a:solidFill>
                  <a:srgbClr val="FF9900"/>
                </a:solidFill>
              </a:rPr>
              <a:t>Create a training program</a:t>
            </a:r>
            <a:r>
              <a:rPr lang="en-GB" sz="2000" dirty="0"/>
              <a:t> to help people ride dead horses.</a:t>
            </a:r>
          </a:p>
          <a:p>
            <a:pPr lvl="1"/>
            <a:r>
              <a:rPr lang="en-GB" sz="2000" b="1" dirty="0">
                <a:solidFill>
                  <a:srgbClr val="FF9900"/>
                </a:solidFill>
              </a:rPr>
              <a:t>Form a project team</a:t>
            </a:r>
            <a:r>
              <a:rPr lang="en-GB" sz="2000" dirty="0"/>
              <a:t> to find uses for dead horses.</a:t>
            </a:r>
          </a:p>
          <a:p>
            <a:pPr lvl="1"/>
            <a:r>
              <a:rPr lang="en-GB" sz="2000" b="1" dirty="0">
                <a:solidFill>
                  <a:srgbClr val="FF9900"/>
                </a:solidFill>
              </a:rPr>
              <a:t>Promote the dead horse</a:t>
            </a:r>
            <a:r>
              <a:rPr lang="en-GB" sz="2000" dirty="0"/>
              <a:t> to a management position</a:t>
            </a:r>
            <a:r>
              <a:rPr lang="en-GB" sz="2000" dirty="0" smtClean="0"/>
              <a:t>.</a:t>
            </a:r>
          </a:p>
          <a:p>
            <a:pPr marL="95250" indent="0"/>
            <a:r>
              <a:rPr lang="en-GB" sz="2400" b="1" i="1" dirty="0"/>
              <a:t>If the Horse is Dead, You Should Dismount*</a:t>
            </a:r>
          </a:p>
          <a:p>
            <a:pPr lvl="1"/>
            <a:endParaRPr lang="en-US" sz="2000" dirty="0"/>
          </a:p>
        </p:txBody>
      </p:sp>
      <p:sp>
        <p:nvSpPr>
          <p:cNvPr id="4" name="TextBox 3"/>
          <p:cNvSpPr txBox="1"/>
          <p:nvPr/>
        </p:nvSpPr>
        <p:spPr>
          <a:xfrm>
            <a:off x="755576" y="6381328"/>
            <a:ext cx="5434501" cy="584775"/>
          </a:xfrm>
          <a:prstGeom prst="rect">
            <a:avLst/>
          </a:prstGeom>
          <a:noFill/>
        </p:spPr>
        <p:txBody>
          <a:bodyPr wrap="none" rtlCol="0">
            <a:spAutoFit/>
          </a:bodyPr>
          <a:lstStyle/>
          <a:p>
            <a:r>
              <a:rPr lang="en-GB" sz="1600" i="1" dirty="0"/>
              <a:t>*Purportedly </a:t>
            </a:r>
            <a:r>
              <a:rPr lang="en-GB" sz="1600" i="1" dirty="0" smtClean="0"/>
              <a:t>from the tribal </a:t>
            </a:r>
            <a:r>
              <a:rPr lang="en-GB" sz="1600" i="1" dirty="0"/>
              <a:t>wisdom of the Dakota Indians </a:t>
            </a:r>
          </a:p>
          <a:p>
            <a:endParaRPr lang="en-US" sz="1600" i="1" dirty="0"/>
          </a:p>
        </p:txBody>
      </p:sp>
    </p:spTree>
    <p:extLst>
      <p:ext uri="{BB962C8B-B14F-4D97-AF65-F5344CB8AC3E}">
        <p14:creationId xmlns:p14="http://schemas.microsoft.com/office/powerpoint/2010/main" val="190858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820"/>
            <a:ext cx="894397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47864" y="6372036"/>
            <a:ext cx="2809231" cy="369332"/>
          </a:xfrm>
          <a:prstGeom prst="rect">
            <a:avLst/>
          </a:prstGeom>
          <a:noFill/>
        </p:spPr>
        <p:txBody>
          <a:bodyPr wrap="none" rtlCol="0">
            <a:spAutoFit/>
          </a:bodyPr>
          <a:lstStyle/>
          <a:p>
            <a:r>
              <a:rPr lang="en-US" b="1" i="1" dirty="0" smtClean="0"/>
              <a:t>Tacloban Airport Before</a:t>
            </a:r>
            <a:endParaRPr lang="en-US" b="1" i="1"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7</a:t>
            </a:fld>
            <a:endParaRPr lang="en-US" dirty="0"/>
          </a:p>
        </p:txBody>
      </p:sp>
    </p:spTree>
    <p:extLst>
      <p:ext uri="{BB962C8B-B14F-4D97-AF65-F5344CB8AC3E}">
        <p14:creationId xmlns:p14="http://schemas.microsoft.com/office/powerpoint/2010/main" val="359437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6" y="-27384"/>
            <a:ext cx="8915400"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47864" y="6372036"/>
            <a:ext cx="2608278" cy="369332"/>
          </a:xfrm>
          <a:prstGeom prst="rect">
            <a:avLst/>
          </a:prstGeom>
          <a:noFill/>
        </p:spPr>
        <p:txBody>
          <a:bodyPr wrap="none" rtlCol="0">
            <a:spAutoFit/>
          </a:bodyPr>
          <a:lstStyle/>
          <a:p>
            <a:r>
              <a:rPr lang="en-US" b="1" i="1" dirty="0" smtClean="0"/>
              <a:t>Tacloban Airport After</a:t>
            </a:r>
            <a:endParaRPr lang="en-US" b="1" i="1"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8</a:t>
            </a:fld>
            <a:endParaRPr lang="en-US" dirty="0"/>
          </a:p>
        </p:txBody>
      </p:sp>
    </p:spTree>
    <p:extLst>
      <p:ext uri="{BB962C8B-B14F-4D97-AF65-F5344CB8AC3E}">
        <p14:creationId xmlns:p14="http://schemas.microsoft.com/office/powerpoint/2010/main" val="70175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RC Philippines Response</a:t>
            </a:r>
            <a:endParaRPr lang="en-US" sz="3200" dirty="0"/>
          </a:p>
        </p:txBody>
      </p:sp>
      <p:sp>
        <p:nvSpPr>
          <p:cNvPr id="3" name="Content Placeholder 2"/>
          <p:cNvSpPr>
            <a:spLocks noGrp="1"/>
          </p:cNvSpPr>
          <p:nvPr>
            <p:ph sz="half" idx="1"/>
          </p:nvPr>
        </p:nvSpPr>
        <p:spPr>
          <a:xfrm>
            <a:off x="457200" y="1676400"/>
            <a:ext cx="4474840" cy="4191000"/>
          </a:xfrm>
        </p:spPr>
        <p:txBody>
          <a:bodyPr/>
          <a:lstStyle/>
          <a:p>
            <a:pPr marL="0" indent="0"/>
            <a:r>
              <a:rPr lang="en-US" sz="2800" dirty="0" smtClean="0"/>
              <a:t>By the Numbers:</a:t>
            </a:r>
            <a:endParaRPr lang="en-US" sz="2000" dirty="0" smtClean="0"/>
          </a:p>
          <a:p>
            <a:pPr marL="342900" indent="-342900">
              <a:buFont typeface="Wingdings" panose="05000000000000000000" pitchFamily="2" charset="2"/>
              <a:buChar char="Ø"/>
            </a:pPr>
            <a:r>
              <a:rPr lang="en-US" sz="2800" dirty="0" smtClean="0"/>
              <a:t>16 million people affected</a:t>
            </a:r>
            <a:endParaRPr lang="en-US" sz="2800" dirty="0"/>
          </a:p>
          <a:p>
            <a:pPr marL="342900" indent="-342900">
              <a:buFont typeface="Wingdings" panose="05000000000000000000" pitchFamily="2" charset="2"/>
              <a:buChar char="Ø"/>
            </a:pPr>
            <a:r>
              <a:rPr lang="en-US" sz="2800" dirty="0" smtClean="0"/>
              <a:t>6,201 deaths reported</a:t>
            </a:r>
            <a:endParaRPr lang="en-US" sz="2800" dirty="0"/>
          </a:p>
          <a:p>
            <a:pPr marL="342900" indent="-342900">
              <a:buFont typeface="Wingdings" panose="05000000000000000000" pitchFamily="2" charset="2"/>
              <a:buChar char="Ø"/>
            </a:pPr>
            <a:r>
              <a:rPr lang="en-US" sz="2800" dirty="0" smtClean="0"/>
              <a:t>4 million people displaced</a:t>
            </a:r>
            <a:endParaRPr lang="en-US" sz="2800" dirty="0"/>
          </a:p>
          <a:p>
            <a:pPr marL="342900" indent="-342900">
              <a:buFont typeface="Wingdings" panose="05000000000000000000" pitchFamily="2" charset="2"/>
              <a:buChar char="Ø"/>
            </a:pPr>
            <a:r>
              <a:rPr lang="en-US" sz="2800" dirty="0" smtClean="0"/>
              <a:t>1.14 million houses damaged</a:t>
            </a:r>
            <a:endParaRPr lang="en-US" sz="2800" dirty="0"/>
          </a:p>
          <a:p>
            <a:pPr marL="0" indent="0"/>
            <a:endParaRPr lang="en-US" sz="1400" i="1" dirty="0" smtClean="0"/>
          </a:p>
          <a:p>
            <a:pPr marL="0" indent="0"/>
            <a:r>
              <a:rPr lang="en-US" sz="2000" i="1" dirty="0" smtClean="0"/>
              <a:t>Source: NDRRMC, 14 Jan. 2014</a:t>
            </a:r>
            <a:endParaRPr lang="en-US" sz="2000" i="1" dirty="0"/>
          </a:p>
        </p:txBody>
      </p:sp>
      <p:pic>
        <p:nvPicPr>
          <p:cNvPr id="5" name="Picture 3"/>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l="22062" t="10476" r="-666" b="21492"/>
          <a:stretch/>
        </p:blipFill>
        <p:spPr bwMode="auto">
          <a:xfrm>
            <a:off x="5555160" y="1519084"/>
            <a:ext cx="3625352" cy="5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9</a:t>
            </a:fld>
            <a:endParaRPr lang="en-US" dirty="0"/>
          </a:p>
        </p:txBody>
      </p:sp>
    </p:spTree>
    <p:extLst>
      <p:ext uri="{BB962C8B-B14F-4D97-AF65-F5344CB8AC3E}">
        <p14:creationId xmlns:p14="http://schemas.microsoft.com/office/powerpoint/2010/main" val="6271531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4B6FA-71D9-417B-899C-4C80569698B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IFRC_English</Template>
  <TotalTime>24837</TotalTime>
  <Words>2355</Words>
  <Application>Microsoft Office PowerPoint</Application>
  <PresentationFormat>On-screen Show (4:3)</PresentationFormat>
  <Paragraphs>511</Paragraphs>
  <Slides>67</Slides>
  <Notes>51</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1_Office Theme</vt:lpstr>
      <vt:lpstr>Managing the Disasters within what we can learn from disaster relief </vt:lpstr>
      <vt:lpstr>A Brief Introduction</vt:lpstr>
      <vt:lpstr>The Jackass Theory</vt:lpstr>
      <vt:lpstr>PowerPoint Presentation</vt:lpstr>
      <vt:lpstr>The Fabric of  Disaster Response</vt:lpstr>
      <vt:lpstr>PowerPoint Presentation</vt:lpstr>
      <vt:lpstr>PowerPoint Presentation</vt:lpstr>
      <vt:lpstr>PowerPoint Presentation</vt:lpstr>
      <vt:lpstr>RC Philippines Response</vt:lpstr>
      <vt:lpstr>Japan Tsunami Aftermath – 14 Mar 11</vt:lpstr>
      <vt:lpstr>Timeline of a Disaster Response</vt:lpstr>
      <vt:lpstr>Connections of a Disaster Response</vt:lpstr>
      <vt:lpstr>Bangladesh Cyclone Fatalities</vt:lpstr>
      <vt:lpstr>Changing Priorities By Program Type</vt:lpstr>
      <vt:lpstr>Haiti  – 19 Jan 10 </vt:lpstr>
      <vt:lpstr>An IT Strategy Interlude</vt:lpstr>
      <vt:lpstr>Innovation at the margins</vt:lpstr>
      <vt:lpstr>Innovation at the margins</vt:lpstr>
      <vt:lpstr>Innovation at the margins</vt:lpstr>
      <vt:lpstr>An NGO Supply Chain</vt:lpstr>
      <vt:lpstr>PowerPoint Presentation</vt:lpstr>
      <vt:lpstr>Japan 2011</vt:lpstr>
      <vt:lpstr>People need to know  their loved ones are safe</vt:lpstr>
      <vt:lpstr>PowerPoint Presentation</vt:lpstr>
      <vt:lpstr>Three ICT Things Different in Haiyan DR</vt:lpstr>
      <vt:lpstr>Disaster Costs Continue to Rise </vt:lpstr>
      <vt:lpstr>Some Lessons</vt:lpstr>
      <vt:lpstr>Ten Lessons</vt:lpstr>
      <vt:lpstr>Urgent…</vt:lpstr>
      <vt:lpstr>A burning platform</vt:lpstr>
      <vt:lpstr>Fast…</vt:lpstr>
      <vt:lpstr>Lean…</vt:lpstr>
      <vt:lpstr>….and stay cut</vt:lpstr>
      <vt:lpstr>Attentive…</vt:lpstr>
      <vt:lpstr>Flat…</vt:lpstr>
      <vt:lpstr>Good Enough…</vt:lpstr>
      <vt:lpstr>Costs are Last…</vt:lpstr>
      <vt:lpstr>Preparing &amp; executing…</vt:lpstr>
      <vt:lpstr>Improvising</vt:lpstr>
      <vt:lpstr>The Apollo 13 story</vt:lpstr>
      <vt:lpstr>Five things…</vt:lpstr>
      <vt:lpstr>Humanitarian…</vt:lpstr>
      <vt:lpstr>Disruptive Change</vt:lpstr>
      <vt:lpstr>Disruptive Change  </vt:lpstr>
      <vt:lpstr>PowerPoint Presentation</vt:lpstr>
      <vt:lpstr>Industries RIP</vt:lpstr>
      <vt:lpstr>PowerPoint Presentation</vt:lpstr>
      <vt:lpstr>Ask Some Key Questions…</vt:lpstr>
      <vt:lpstr>2013 World Disasters Report</vt:lpstr>
      <vt:lpstr>PowerPoint Presentation</vt:lpstr>
      <vt:lpstr>Twitter or the Goat</vt:lpstr>
      <vt:lpstr>PowerPoint Presentation</vt:lpstr>
      <vt:lpstr>Riding the Wave</vt:lpstr>
      <vt:lpstr>Some Responses</vt:lpstr>
      <vt:lpstr>Change is Hard</vt:lpstr>
      <vt:lpstr>PowerPoint Presentation</vt:lpstr>
      <vt:lpstr>What do NGOs respond to?</vt:lpstr>
      <vt:lpstr>If the Horse is Dead…</vt:lpstr>
      <vt:lpstr>If the horse is dead,  you should dismount. </vt:lpstr>
      <vt:lpstr>How to Make a Switch…</vt:lpstr>
      <vt:lpstr>Three Take-aways… </vt:lpstr>
      <vt:lpstr>Further Reading</vt:lpstr>
      <vt:lpstr>Questions?</vt:lpstr>
      <vt:lpstr>PowerPoint Presentation</vt:lpstr>
      <vt:lpstr>Appendix</vt:lpstr>
      <vt:lpstr>Ten Lessons</vt:lpstr>
      <vt:lpstr>If the Horse is Dead…</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Initiative</dc:title>
  <dc:creator>Jeremy Mortimer</dc:creator>
  <cp:lastModifiedBy>Edward Happ</cp:lastModifiedBy>
  <cp:revision>625</cp:revision>
  <dcterms:created xsi:type="dcterms:W3CDTF">2010-03-04T15:12:21Z</dcterms:created>
  <dcterms:modified xsi:type="dcterms:W3CDTF">2014-05-21T18:04:34Z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