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3"/>
    <p:sldMasterId id="2147483673" r:id="rId4"/>
  </p:sldMasterIdLst>
  <p:notesMasterIdLst>
    <p:notesMasterId r:id="rId86"/>
  </p:notesMasterIdLst>
  <p:handoutMasterIdLst>
    <p:handoutMasterId r:id="rId87"/>
  </p:handoutMasterIdLst>
  <p:sldIdLst>
    <p:sldId id="257" r:id="rId5"/>
    <p:sldId id="441" r:id="rId6"/>
    <p:sldId id="687" r:id="rId7"/>
    <p:sldId id="688" r:id="rId8"/>
    <p:sldId id="689" r:id="rId9"/>
    <p:sldId id="596" r:id="rId10"/>
    <p:sldId id="665" r:id="rId11"/>
    <p:sldId id="666" r:id="rId12"/>
    <p:sldId id="662" r:id="rId13"/>
    <p:sldId id="667" r:id="rId14"/>
    <p:sldId id="668" r:id="rId15"/>
    <p:sldId id="496" r:id="rId16"/>
    <p:sldId id="658" r:id="rId17"/>
    <p:sldId id="669" r:id="rId18"/>
    <p:sldId id="661" r:id="rId19"/>
    <p:sldId id="672" r:id="rId20"/>
    <p:sldId id="673" r:id="rId21"/>
    <p:sldId id="740" r:id="rId22"/>
    <p:sldId id="741" r:id="rId23"/>
    <p:sldId id="747" r:id="rId24"/>
    <p:sldId id="748" r:id="rId25"/>
    <p:sldId id="749" r:id="rId26"/>
    <p:sldId id="750" r:id="rId27"/>
    <p:sldId id="751" r:id="rId28"/>
    <p:sldId id="782" r:id="rId29"/>
    <p:sldId id="756" r:id="rId30"/>
    <p:sldId id="764" r:id="rId31"/>
    <p:sldId id="753" r:id="rId32"/>
    <p:sldId id="752" r:id="rId33"/>
    <p:sldId id="784" r:id="rId34"/>
    <p:sldId id="755" r:id="rId35"/>
    <p:sldId id="704" r:id="rId36"/>
    <p:sldId id="729" r:id="rId37"/>
    <p:sldId id="730" r:id="rId38"/>
    <p:sldId id="706" r:id="rId39"/>
    <p:sldId id="707" r:id="rId40"/>
    <p:sldId id="708" r:id="rId41"/>
    <p:sldId id="713" r:id="rId42"/>
    <p:sldId id="716" r:id="rId43"/>
    <p:sldId id="717" r:id="rId44"/>
    <p:sldId id="718" r:id="rId45"/>
    <p:sldId id="719" r:id="rId46"/>
    <p:sldId id="678" r:id="rId47"/>
    <p:sldId id="721" r:id="rId48"/>
    <p:sldId id="723" r:id="rId49"/>
    <p:sldId id="725" r:id="rId50"/>
    <p:sldId id="745" r:id="rId51"/>
    <p:sldId id="780" r:id="rId52"/>
    <p:sldId id="742" r:id="rId53"/>
    <p:sldId id="765" r:id="rId54"/>
    <p:sldId id="744" r:id="rId55"/>
    <p:sldId id="781" r:id="rId56"/>
    <p:sldId id="783" r:id="rId57"/>
    <p:sldId id="463" r:id="rId58"/>
    <p:sldId id="692" r:id="rId59"/>
    <p:sldId id="690" r:id="rId60"/>
    <p:sldId id="691" r:id="rId61"/>
    <p:sldId id="680" r:id="rId62"/>
    <p:sldId id="671" r:id="rId63"/>
    <p:sldId id="679" r:id="rId64"/>
    <p:sldId id="757" r:id="rId65"/>
    <p:sldId id="758" r:id="rId66"/>
    <p:sldId id="759" r:id="rId67"/>
    <p:sldId id="760" r:id="rId68"/>
    <p:sldId id="761" r:id="rId69"/>
    <p:sldId id="763" r:id="rId70"/>
    <p:sldId id="762" r:id="rId71"/>
    <p:sldId id="779" r:id="rId72"/>
    <p:sldId id="766" r:id="rId73"/>
    <p:sldId id="767" r:id="rId74"/>
    <p:sldId id="768" r:id="rId75"/>
    <p:sldId id="769" r:id="rId76"/>
    <p:sldId id="770" r:id="rId77"/>
    <p:sldId id="771" r:id="rId78"/>
    <p:sldId id="772" r:id="rId79"/>
    <p:sldId id="773" r:id="rId80"/>
    <p:sldId id="774" r:id="rId81"/>
    <p:sldId id="775" r:id="rId82"/>
    <p:sldId id="776" r:id="rId83"/>
    <p:sldId id="777" r:id="rId84"/>
    <p:sldId id="778" r:id="rId85"/>
  </p:sldIdLst>
  <p:sldSz cx="9144000" cy="6858000" type="screen4x3"/>
  <p:notesSz cx="6797675" cy="9872663"/>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DAE0F"/>
    <a:srgbClr val="FE860E"/>
    <a:srgbClr val="068427"/>
    <a:srgbClr val="DDDDDD"/>
    <a:srgbClr val="FFFF00"/>
    <a:srgbClr val="FF9900"/>
    <a:srgbClr val="48E4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11" autoAdjust="0"/>
    <p:restoredTop sz="89668" autoAdjust="0"/>
  </p:normalViewPr>
  <p:slideViewPr>
    <p:cSldViewPr>
      <p:cViewPr varScale="1">
        <p:scale>
          <a:sx n="110" d="100"/>
          <a:sy n="110" d="100"/>
        </p:scale>
        <p:origin x="1320" y="82"/>
      </p:cViewPr>
      <p:guideLst>
        <p:guide orient="horz" pos="2160"/>
        <p:guide pos="2880"/>
      </p:guideLst>
    </p:cSldViewPr>
  </p:slideViewPr>
  <p:outlineViewPr>
    <p:cViewPr>
      <p:scale>
        <a:sx n="33" d="100"/>
        <a:sy n="33" d="100"/>
      </p:scale>
      <p:origin x="0" y="607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Fatalities</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Sheet1!$A$2:$A$4</c:f>
              <c:numCache>
                <c:formatCode>General</c:formatCode>
                <c:ptCount val="3"/>
                <c:pt idx="0">
                  <c:v>1970</c:v>
                </c:pt>
                <c:pt idx="1">
                  <c:v>1991</c:v>
                </c:pt>
                <c:pt idx="2">
                  <c:v>2007</c:v>
                </c:pt>
              </c:numCache>
            </c:numRef>
          </c:cat>
          <c:val>
            <c:numRef>
              <c:f>Sheet1!$B$2:$B$4</c:f>
              <c:numCache>
                <c:formatCode>#,##0</c:formatCode>
                <c:ptCount val="3"/>
                <c:pt idx="0">
                  <c:v>500000</c:v>
                </c:pt>
                <c:pt idx="1">
                  <c:v>138000</c:v>
                </c:pt>
                <c:pt idx="2">
                  <c:v>3000</c:v>
                </c:pt>
              </c:numCache>
            </c:numRef>
          </c:val>
          <c:extLst>
            <c:ext xmlns:c16="http://schemas.microsoft.com/office/drawing/2014/chart" uri="{C3380CC4-5D6E-409C-BE32-E72D297353CC}">
              <c16:uniqueId val="{00000000-CC04-4DB5-BD12-A18D263F6D3E}"/>
            </c:ext>
          </c:extLst>
        </c:ser>
        <c:dLbls>
          <c:dLblPos val="outEnd"/>
          <c:showLegendKey val="0"/>
          <c:showVal val="1"/>
          <c:showCatName val="0"/>
          <c:showSerName val="0"/>
          <c:showPercent val="0"/>
          <c:showBubbleSize val="0"/>
        </c:dLbls>
        <c:gapWidth val="150"/>
        <c:axId val="203795592"/>
        <c:axId val="203795984"/>
      </c:barChart>
      <c:catAx>
        <c:axId val="203795592"/>
        <c:scaling>
          <c:orientation val="minMax"/>
        </c:scaling>
        <c:delete val="0"/>
        <c:axPos val="b"/>
        <c:numFmt formatCode="General" sourceLinked="1"/>
        <c:majorTickMark val="out"/>
        <c:minorTickMark val="none"/>
        <c:tickLblPos val="nextTo"/>
        <c:crossAx val="203795984"/>
        <c:crosses val="autoZero"/>
        <c:auto val="1"/>
        <c:lblAlgn val="ctr"/>
        <c:lblOffset val="100"/>
        <c:noMultiLvlLbl val="0"/>
      </c:catAx>
      <c:valAx>
        <c:axId val="203795984"/>
        <c:scaling>
          <c:orientation val="minMax"/>
          <c:max val="525000"/>
          <c:min val="0"/>
        </c:scaling>
        <c:delete val="0"/>
        <c:axPos val="l"/>
        <c:majorGridlines/>
        <c:numFmt formatCode="#,##0" sourceLinked="1"/>
        <c:majorTickMark val="out"/>
        <c:minorTickMark val="none"/>
        <c:tickLblPos val="nextTo"/>
        <c:crossAx val="203795592"/>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0FF1DC-6433-4FF0-83FF-087A65BBADD3}"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C3D800DA-BE89-4E10-94B8-5BEB74763598}">
      <dgm:prSet phldrT="[Text]"/>
      <dgm:spPr>
        <a:solidFill>
          <a:schemeClr val="accent2"/>
        </a:solidFill>
        <a:effectLst>
          <a:outerShdw blurRad="50800" dist="38100" dir="2700000" algn="tl" rotWithShape="0">
            <a:prstClr val="black">
              <a:alpha val="40000"/>
            </a:prstClr>
          </a:outerShdw>
        </a:effectLst>
      </dgm:spPr>
      <dgm:t>
        <a:bodyPr/>
        <a:lstStyle/>
        <a:p>
          <a:r>
            <a:rPr lang="en-US" b="1" dirty="0"/>
            <a:t>Preparedness</a:t>
          </a:r>
          <a:endParaRPr lang="en-GB" b="1" dirty="0"/>
        </a:p>
      </dgm:t>
    </dgm:pt>
    <dgm:pt modelId="{3FCCAC94-F301-4998-9800-54EDDE211C11}" type="parTrans" cxnId="{E3691439-A8FD-44FC-A01C-08AF3ACB9460}">
      <dgm:prSet/>
      <dgm:spPr/>
      <dgm:t>
        <a:bodyPr/>
        <a:lstStyle/>
        <a:p>
          <a:endParaRPr lang="en-GB"/>
        </a:p>
      </dgm:t>
    </dgm:pt>
    <dgm:pt modelId="{BECA2908-BE82-48B5-B9E0-89DE4DD2F341}" type="sibTrans" cxnId="{E3691439-A8FD-44FC-A01C-08AF3ACB9460}">
      <dgm:prSet/>
      <dgm:spPr>
        <a:ln w="25400">
          <a:solidFill>
            <a:schemeClr val="accent2"/>
          </a:solidFill>
        </a:ln>
      </dgm:spPr>
      <dgm:t>
        <a:bodyPr/>
        <a:lstStyle/>
        <a:p>
          <a:endParaRPr lang="en-GB"/>
        </a:p>
      </dgm:t>
    </dgm:pt>
    <dgm:pt modelId="{BE89959B-D869-442F-A702-77B22D01AB39}">
      <dgm:prSet phldrT="[Text]"/>
      <dgm:spPr>
        <a:solidFill>
          <a:schemeClr val="accent2"/>
        </a:solidFill>
        <a:effectLst>
          <a:outerShdw blurRad="50800" dist="38100" dir="2700000" algn="tl" rotWithShape="0">
            <a:prstClr val="black">
              <a:alpha val="40000"/>
            </a:prstClr>
          </a:outerShdw>
        </a:effectLst>
      </dgm:spPr>
      <dgm:t>
        <a:bodyPr/>
        <a:lstStyle/>
        <a:p>
          <a:r>
            <a:rPr lang="en-US" b="1" dirty="0"/>
            <a:t>First Response</a:t>
          </a:r>
          <a:endParaRPr lang="en-GB" b="1" dirty="0"/>
        </a:p>
      </dgm:t>
    </dgm:pt>
    <dgm:pt modelId="{E63CD5EF-33A3-4D9F-A39A-F21984D5A2F5}" type="parTrans" cxnId="{5EC57801-7CA2-4D53-90E7-6F532D261B57}">
      <dgm:prSet/>
      <dgm:spPr/>
      <dgm:t>
        <a:bodyPr/>
        <a:lstStyle/>
        <a:p>
          <a:endParaRPr lang="en-GB"/>
        </a:p>
      </dgm:t>
    </dgm:pt>
    <dgm:pt modelId="{D1342EE7-FD1F-4CE0-B582-7F4ED3225AE7}" type="sibTrans" cxnId="{5EC57801-7CA2-4D53-90E7-6F532D261B57}">
      <dgm:prSet/>
      <dgm:spPr>
        <a:ln w="25400">
          <a:solidFill>
            <a:schemeClr val="accent2"/>
          </a:solidFill>
        </a:ln>
      </dgm:spPr>
      <dgm:t>
        <a:bodyPr/>
        <a:lstStyle/>
        <a:p>
          <a:endParaRPr lang="en-GB"/>
        </a:p>
      </dgm:t>
    </dgm:pt>
    <dgm:pt modelId="{1C543719-0C4F-47D1-9259-750DA6FF78CA}">
      <dgm:prSet phldrT="[Text]"/>
      <dgm:spPr>
        <a:solidFill>
          <a:schemeClr val="accent2"/>
        </a:solidFill>
        <a:effectLst>
          <a:outerShdw blurRad="50800" dist="38100" dir="2700000" algn="tl" rotWithShape="0">
            <a:prstClr val="black">
              <a:alpha val="40000"/>
            </a:prstClr>
          </a:outerShdw>
        </a:effectLst>
      </dgm:spPr>
      <dgm:t>
        <a:bodyPr/>
        <a:lstStyle/>
        <a:p>
          <a:r>
            <a:rPr lang="en-US" b="1" dirty="0"/>
            <a:t>Scaling up</a:t>
          </a:r>
          <a:endParaRPr lang="en-GB" b="1" dirty="0"/>
        </a:p>
      </dgm:t>
    </dgm:pt>
    <dgm:pt modelId="{22C21986-C3CC-4CD5-A9BB-9774E4D037F1}" type="parTrans" cxnId="{301F9527-013D-4D91-9115-F8DF1B7C06A1}">
      <dgm:prSet/>
      <dgm:spPr/>
      <dgm:t>
        <a:bodyPr/>
        <a:lstStyle/>
        <a:p>
          <a:endParaRPr lang="en-GB"/>
        </a:p>
      </dgm:t>
    </dgm:pt>
    <dgm:pt modelId="{B4E48DB5-5488-432C-BF65-06AC0A457E6B}" type="sibTrans" cxnId="{301F9527-013D-4D91-9115-F8DF1B7C06A1}">
      <dgm:prSet/>
      <dgm:spPr>
        <a:ln w="25400">
          <a:solidFill>
            <a:schemeClr val="accent2"/>
          </a:solidFill>
        </a:ln>
      </dgm:spPr>
      <dgm:t>
        <a:bodyPr/>
        <a:lstStyle/>
        <a:p>
          <a:endParaRPr lang="en-GB"/>
        </a:p>
      </dgm:t>
    </dgm:pt>
    <dgm:pt modelId="{2A60B7F1-1CC5-44CA-A511-61B70DAC55BE}">
      <dgm:prSet phldrT="[Text]"/>
      <dgm:spPr>
        <a:solidFill>
          <a:schemeClr val="accent2"/>
        </a:solidFill>
        <a:effectLst>
          <a:outerShdw blurRad="50800" dist="38100" dir="2700000" algn="tl" rotWithShape="0">
            <a:prstClr val="black">
              <a:alpha val="40000"/>
            </a:prstClr>
          </a:outerShdw>
        </a:effectLst>
      </dgm:spPr>
      <dgm:t>
        <a:bodyPr/>
        <a:lstStyle/>
        <a:p>
          <a:r>
            <a:rPr lang="en-US" b="1" dirty="0"/>
            <a:t>Transition</a:t>
          </a:r>
          <a:endParaRPr lang="en-GB" b="1" dirty="0"/>
        </a:p>
      </dgm:t>
    </dgm:pt>
    <dgm:pt modelId="{4D4AD9CF-D2D6-45B1-90BE-4E8E7B5E515E}" type="parTrans" cxnId="{9D9C4752-ADB5-4F64-9E53-803E48BEDF46}">
      <dgm:prSet/>
      <dgm:spPr/>
      <dgm:t>
        <a:bodyPr/>
        <a:lstStyle/>
        <a:p>
          <a:endParaRPr lang="en-GB"/>
        </a:p>
      </dgm:t>
    </dgm:pt>
    <dgm:pt modelId="{9A5CA411-50CF-42CF-8CBA-9B57C3B6C6EB}" type="sibTrans" cxnId="{9D9C4752-ADB5-4F64-9E53-803E48BEDF46}">
      <dgm:prSet/>
      <dgm:spPr>
        <a:ln w="25400">
          <a:solidFill>
            <a:schemeClr val="accent2"/>
          </a:solidFill>
        </a:ln>
      </dgm:spPr>
      <dgm:t>
        <a:bodyPr/>
        <a:lstStyle/>
        <a:p>
          <a:endParaRPr lang="en-GB"/>
        </a:p>
      </dgm:t>
    </dgm:pt>
    <dgm:pt modelId="{F4DC76FE-7923-4E1B-8F9C-26BDE9CF5B3F}">
      <dgm:prSet phldrT="[Text]"/>
      <dgm:spPr>
        <a:solidFill>
          <a:schemeClr val="accent2"/>
        </a:solidFill>
        <a:effectLst>
          <a:outerShdw blurRad="50800" dist="38100" dir="2700000" algn="tl" rotWithShape="0">
            <a:prstClr val="black">
              <a:alpha val="40000"/>
            </a:prstClr>
          </a:outerShdw>
        </a:effectLst>
      </dgm:spPr>
      <dgm:t>
        <a:bodyPr/>
        <a:lstStyle/>
        <a:p>
          <a:r>
            <a:rPr lang="en-US" b="1" dirty="0"/>
            <a:t>Learning</a:t>
          </a:r>
          <a:endParaRPr lang="en-GB" b="1" dirty="0"/>
        </a:p>
      </dgm:t>
    </dgm:pt>
    <dgm:pt modelId="{AD753FAC-0BA3-4C00-92A1-F4E4FDE3C17D}" type="parTrans" cxnId="{CF6EAD2E-5A96-4114-BAFF-524CE03C9A83}">
      <dgm:prSet/>
      <dgm:spPr/>
      <dgm:t>
        <a:bodyPr/>
        <a:lstStyle/>
        <a:p>
          <a:endParaRPr lang="en-GB"/>
        </a:p>
      </dgm:t>
    </dgm:pt>
    <dgm:pt modelId="{728D163D-3AD9-46E0-B8DA-D773F1D8A547}" type="sibTrans" cxnId="{CF6EAD2E-5A96-4114-BAFF-524CE03C9A83}">
      <dgm:prSet/>
      <dgm:spPr>
        <a:ln w="25400">
          <a:solidFill>
            <a:schemeClr val="accent2"/>
          </a:solidFill>
        </a:ln>
      </dgm:spPr>
      <dgm:t>
        <a:bodyPr/>
        <a:lstStyle/>
        <a:p>
          <a:endParaRPr lang="en-GB"/>
        </a:p>
      </dgm:t>
    </dgm:pt>
    <dgm:pt modelId="{7DEA324F-C1C4-4F1C-877C-81FF3CABF120}" type="pres">
      <dgm:prSet presAssocID="{430FF1DC-6433-4FF0-83FF-087A65BBADD3}" presName="cycle" presStyleCnt="0">
        <dgm:presLayoutVars>
          <dgm:dir/>
          <dgm:resizeHandles val="exact"/>
        </dgm:presLayoutVars>
      </dgm:prSet>
      <dgm:spPr/>
      <dgm:t>
        <a:bodyPr/>
        <a:lstStyle/>
        <a:p>
          <a:endParaRPr lang="en-US"/>
        </a:p>
      </dgm:t>
    </dgm:pt>
    <dgm:pt modelId="{288781C3-A828-4444-90B8-DA225A0073D8}" type="pres">
      <dgm:prSet presAssocID="{C3D800DA-BE89-4E10-94B8-5BEB74763598}" presName="node" presStyleLbl="node1" presStyleIdx="0" presStyleCnt="5" custScaleX="165242">
        <dgm:presLayoutVars>
          <dgm:bulletEnabled val="1"/>
        </dgm:presLayoutVars>
      </dgm:prSet>
      <dgm:spPr/>
      <dgm:t>
        <a:bodyPr/>
        <a:lstStyle/>
        <a:p>
          <a:endParaRPr lang="en-US"/>
        </a:p>
      </dgm:t>
    </dgm:pt>
    <dgm:pt modelId="{7A127397-63B4-468D-924D-7FC370BC2805}" type="pres">
      <dgm:prSet presAssocID="{C3D800DA-BE89-4E10-94B8-5BEB74763598}" presName="spNode" presStyleCnt="0"/>
      <dgm:spPr/>
    </dgm:pt>
    <dgm:pt modelId="{1BB3658A-EA84-4E8C-8F4C-C08C747F7067}" type="pres">
      <dgm:prSet presAssocID="{BECA2908-BE82-48B5-B9E0-89DE4DD2F341}" presName="sibTrans" presStyleLbl="sibTrans1D1" presStyleIdx="0" presStyleCnt="5"/>
      <dgm:spPr/>
      <dgm:t>
        <a:bodyPr/>
        <a:lstStyle/>
        <a:p>
          <a:endParaRPr lang="en-US"/>
        </a:p>
      </dgm:t>
    </dgm:pt>
    <dgm:pt modelId="{1CDCB655-71FD-40BA-BB47-BF159BC909C9}" type="pres">
      <dgm:prSet presAssocID="{BE89959B-D869-442F-A702-77B22D01AB39}" presName="node" presStyleLbl="node1" presStyleIdx="1" presStyleCnt="5" custScaleX="171462" custRadScaleRad="106387" custRadScaleInc="25653">
        <dgm:presLayoutVars>
          <dgm:bulletEnabled val="1"/>
        </dgm:presLayoutVars>
      </dgm:prSet>
      <dgm:spPr/>
      <dgm:t>
        <a:bodyPr/>
        <a:lstStyle/>
        <a:p>
          <a:endParaRPr lang="en-US"/>
        </a:p>
      </dgm:t>
    </dgm:pt>
    <dgm:pt modelId="{52CB5F99-3C21-4E67-A99A-33C3611B38E2}" type="pres">
      <dgm:prSet presAssocID="{BE89959B-D869-442F-A702-77B22D01AB39}" presName="spNode" presStyleCnt="0"/>
      <dgm:spPr/>
    </dgm:pt>
    <dgm:pt modelId="{0C25A45F-5540-4FE5-B6D6-25802871528C}" type="pres">
      <dgm:prSet presAssocID="{D1342EE7-FD1F-4CE0-B582-7F4ED3225AE7}" presName="sibTrans" presStyleLbl="sibTrans1D1" presStyleIdx="1" presStyleCnt="5"/>
      <dgm:spPr/>
      <dgm:t>
        <a:bodyPr/>
        <a:lstStyle/>
        <a:p>
          <a:endParaRPr lang="en-US"/>
        </a:p>
      </dgm:t>
    </dgm:pt>
    <dgm:pt modelId="{755CBBFF-6C00-4EF1-A1C4-84D51D893C93}" type="pres">
      <dgm:prSet presAssocID="{1C543719-0C4F-47D1-9259-750DA6FF78CA}" presName="node" presStyleLbl="node1" presStyleIdx="2" presStyleCnt="5" custScaleX="192771" custRadScaleRad="133528" custRadScaleInc="-69615">
        <dgm:presLayoutVars>
          <dgm:bulletEnabled val="1"/>
        </dgm:presLayoutVars>
      </dgm:prSet>
      <dgm:spPr/>
      <dgm:t>
        <a:bodyPr/>
        <a:lstStyle/>
        <a:p>
          <a:endParaRPr lang="en-US"/>
        </a:p>
      </dgm:t>
    </dgm:pt>
    <dgm:pt modelId="{2C871A33-74F4-438B-8B92-2330C01DD185}" type="pres">
      <dgm:prSet presAssocID="{1C543719-0C4F-47D1-9259-750DA6FF78CA}" presName="spNode" presStyleCnt="0"/>
      <dgm:spPr/>
    </dgm:pt>
    <dgm:pt modelId="{6F15FF38-ECFD-4225-B027-D0A8803F7A59}" type="pres">
      <dgm:prSet presAssocID="{B4E48DB5-5488-432C-BF65-06AC0A457E6B}" presName="sibTrans" presStyleLbl="sibTrans1D1" presStyleIdx="2" presStyleCnt="5"/>
      <dgm:spPr/>
      <dgm:t>
        <a:bodyPr/>
        <a:lstStyle/>
        <a:p>
          <a:endParaRPr lang="en-US"/>
        </a:p>
      </dgm:t>
    </dgm:pt>
    <dgm:pt modelId="{554CABDF-74AE-4218-A9A4-93C3BF5EE99C}" type="pres">
      <dgm:prSet presAssocID="{2A60B7F1-1CC5-44CA-A511-61B70DAC55BE}" presName="node" presStyleLbl="node1" presStyleIdx="3" presStyleCnt="5" custScaleX="145395" custRadScaleRad="124436" custRadScaleInc="56032">
        <dgm:presLayoutVars>
          <dgm:bulletEnabled val="1"/>
        </dgm:presLayoutVars>
      </dgm:prSet>
      <dgm:spPr/>
      <dgm:t>
        <a:bodyPr/>
        <a:lstStyle/>
        <a:p>
          <a:endParaRPr lang="en-US"/>
        </a:p>
      </dgm:t>
    </dgm:pt>
    <dgm:pt modelId="{9A7771C0-DB77-4657-BFD0-CC905E2F846D}" type="pres">
      <dgm:prSet presAssocID="{2A60B7F1-1CC5-44CA-A511-61B70DAC55BE}" presName="spNode" presStyleCnt="0"/>
      <dgm:spPr/>
    </dgm:pt>
    <dgm:pt modelId="{D52AF91B-39A9-43E0-8F13-00D0F79C7A97}" type="pres">
      <dgm:prSet presAssocID="{9A5CA411-50CF-42CF-8CBA-9B57C3B6C6EB}" presName="sibTrans" presStyleLbl="sibTrans1D1" presStyleIdx="3" presStyleCnt="5"/>
      <dgm:spPr/>
      <dgm:t>
        <a:bodyPr/>
        <a:lstStyle/>
        <a:p>
          <a:endParaRPr lang="en-US"/>
        </a:p>
      </dgm:t>
    </dgm:pt>
    <dgm:pt modelId="{5E4825F6-3794-471A-A7BE-92AB6A3F8CA3}" type="pres">
      <dgm:prSet presAssocID="{F4DC76FE-7923-4E1B-8F9C-26BDE9CF5B3F}" presName="node" presStyleLbl="node1" presStyleIdx="4" presStyleCnt="5" custScaleX="185406" custRadScaleRad="107487" custRadScaleInc="-26166">
        <dgm:presLayoutVars>
          <dgm:bulletEnabled val="1"/>
        </dgm:presLayoutVars>
      </dgm:prSet>
      <dgm:spPr/>
      <dgm:t>
        <a:bodyPr/>
        <a:lstStyle/>
        <a:p>
          <a:endParaRPr lang="en-US"/>
        </a:p>
      </dgm:t>
    </dgm:pt>
    <dgm:pt modelId="{AB0208E5-D73E-4FE2-9AF6-55A967F233A2}" type="pres">
      <dgm:prSet presAssocID="{F4DC76FE-7923-4E1B-8F9C-26BDE9CF5B3F}" presName="spNode" presStyleCnt="0"/>
      <dgm:spPr/>
    </dgm:pt>
    <dgm:pt modelId="{C6CC0990-C7EC-4F1E-8A62-39F2619AC283}" type="pres">
      <dgm:prSet presAssocID="{728D163D-3AD9-46E0-B8DA-D773F1D8A547}" presName="sibTrans" presStyleLbl="sibTrans1D1" presStyleIdx="4" presStyleCnt="5"/>
      <dgm:spPr/>
      <dgm:t>
        <a:bodyPr/>
        <a:lstStyle/>
        <a:p>
          <a:endParaRPr lang="en-US"/>
        </a:p>
      </dgm:t>
    </dgm:pt>
  </dgm:ptLst>
  <dgm:cxnLst>
    <dgm:cxn modelId="{A1473C34-28CF-4565-A623-8E9AAF6DC17E}" type="presOf" srcId="{F4DC76FE-7923-4E1B-8F9C-26BDE9CF5B3F}" destId="{5E4825F6-3794-471A-A7BE-92AB6A3F8CA3}" srcOrd="0" destOrd="0" presId="urn:microsoft.com/office/officeart/2005/8/layout/cycle5"/>
    <dgm:cxn modelId="{A619B55B-E5EE-44BE-82CB-4E06DA923600}" type="presOf" srcId="{BECA2908-BE82-48B5-B9E0-89DE4DD2F341}" destId="{1BB3658A-EA84-4E8C-8F4C-C08C747F7067}" srcOrd="0" destOrd="0" presId="urn:microsoft.com/office/officeart/2005/8/layout/cycle5"/>
    <dgm:cxn modelId="{351EEFBB-A343-4EAD-8B90-4F4CCEC58BCB}" type="presOf" srcId="{B4E48DB5-5488-432C-BF65-06AC0A457E6B}" destId="{6F15FF38-ECFD-4225-B027-D0A8803F7A59}" srcOrd="0" destOrd="0" presId="urn:microsoft.com/office/officeart/2005/8/layout/cycle5"/>
    <dgm:cxn modelId="{6FC5171A-94E5-4D93-8A03-D97EDE9D1C32}" type="presOf" srcId="{BE89959B-D869-442F-A702-77B22D01AB39}" destId="{1CDCB655-71FD-40BA-BB47-BF159BC909C9}" srcOrd="0" destOrd="0" presId="urn:microsoft.com/office/officeart/2005/8/layout/cycle5"/>
    <dgm:cxn modelId="{6D08549F-E84C-45CB-A087-9C4B632C1D65}" type="presOf" srcId="{430FF1DC-6433-4FF0-83FF-087A65BBADD3}" destId="{7DEA324F-C1C4-4F1C-877C-81FF3CABF120}" srcOrd="0" destOrd="0" presId="urn:microsoft.com/office/officeart/2005/8/layout/cycle5"/>
    <dgm:cxn modelId="{5EC57801-7CA2-4D53-90E7-6F532D261B57}" srcId="{430FF1DC-6433-4FF0-83FF-087A65BBADD3}" destId="{BE89959B-D869-442F-A702-77B22D01AB39}" srcOrd="1" destOrd="0" parTransId="{E63CD5EF-33A3-4D9F-A39A-F21984D5A2F5}" sibTransId="{D1342EE7-FD1F-4CE0-B582-7F4ED3225AE7}"/>
    <dgm:cxn modelId="{69A875A2-7734-4E2B-814F-D3C79C57257A}" type="presOf" srcId="{D1342EE7-FD1F-4CE0-B582-7F4ED3225AE7}" destId="{0C25A45F-5540-4FE5-B6D6-25802871528C}" srcOrd="0" destOrd="0" presId="urn:microsoft.com/office/officeart/2005/8/layout/cycle5"/>
    <dgm:cxn modelId="{372D1EFD-0CB7-462D-B2DD-DAFBF3677177}" type="presOf" srcId="{1C543719-0C4F-47D1-9259-750DA6FF78CA}" destId="{755CBBFF-6C00-4EF1-A1C4-84D51D893C93}" srcOrd="0" destOrd="0" presId="urn:microsoft.com/office/officeart/2005/8/layout/cycle5"/>
    <dgm:cxn modelId="{4F8D8D1B-2240-4382-BEC0-03B4B7ECF178}" type="presOf" srcId="{2A60B7F1-1CC5-44CA-A511-61B70DAC55BE}" destId="{554CABDF-74AE-4218-A9A4-93C3BF5EE99C}" srcOrd="0" destOrd="0" presId="urn:microsoft.com/office/officeart/2005/8/layout/cycle5"/>
    <dgm:cxn modelId="{971FA4BE-6047-4633-AB59-C7EEEDD47714}" type="presOf" srcId="{C3D800DA-BE89-4E10-94B8-5BEB74763598}" destId="{288781C3-A828-4444-90B8-DA225A0073D8}" srcOrd="0" destOrd="0" presId="urn:microsoft.com/office/officeart/2005/8/layout/cycle5"/>
    <dgm:cxn modelId="{CF6EAD2E-5A96-4114-BAFF-524CE03C9A83}" srcId="{430FF1DC-6433-4FF0-83FF-087A65BBADD3}" destId="{F4DC76FE-7923-4E1B-8F9C-26BDE9CF5B3F}" srcOrd="4" destOrd="0" parTransId="{AD753FAC-0BA3-4C00-92A1-F4E4FDE3C17D}" sibTransId="{728D163D-3AD9-46E0-B8DA-D773F1D8A547}"/>
    <dgm:cxn modelId="{03DF53EF-F331-4FDB-8CE6-898BB18B023B}" type="presOf" srcId="{9A5CA411-50CF-42CF-8CBA-9B57C3B6C6EB}" destId="{D52AF91B-39A9-43E0-8F13-00D0F79C7A97}" srcOrd="0" destOrd="0" presId="urn:microsoft.com/office/officeart/2005/8/layout/cycle5"/>
    <dgm:cxn modelId="{9D9C4752-ADB5-4F64-9E53-803E48BEDF46}" srcId="{430FF1DC-6433-4FF0-83FF-087A65BBADD3}" destId="{2A60B7F1-1CC5-44CA-A511-61B70DAC55BE}" srcOrd="3" destOrd="0" parTransId="{4D4AD9CF-D2D6-45B1-90BE-4E8E7B5E515E}" sibTransId="{9A5CA411-50CF-42CF-8CBA-9B57C3B6C6EB}"/>
    <dgm:cxn modelId="{301F9527-013D-4D91-9115-F8DF1B7C06A1}" srcId="{430FF1DC-6433-4FF0-83FF-087A65BBADD3}" destId="{1C543719-0C4F-47D1-9259-750DA6FF78CA}" srcOrd="2" destOrd="0" parTransId="{22C21986-C3CC-4CD5-A9BB-9774E4D037F1}" sibTransId="{B4E48DB5-5488-432C-BF65-06AC0A457E6B}"/>
    <dgm:cxn modelId="{E3691439-A8FD-44FC-A01C-08AF3ACB9460}" srcId="{430FF1DC-6433-4FF0-83FF-087A65BBADD3}" destId="{C3D800DA-BE89-4E10-94B8-5BEB74763598}" srcOrd="0" destOrd="0" parTransId="{3FCCAC94-F301-4998-9800-54EDDE211C11}" sibTransId="{BECA2908-BE82-48B5-B9E0-89DE4DD2F341}"/>
    <dgm:cxn modelId="{B7D65961-F9C1-463E-A5EB-254C0B25B051}" type="presOf" srcId="{728D163D-3AD9-46E0-B8DA-D773F1D8A547}" destId="{C6CC0990-C7EC-4F1E-8A62-39F2619AC283}" srcOrd="0" destOrd="0" presId="urn:microsoft.com/office/officeart/2005/8/layout/cycle5"/>
    <dgm:cxn modelId="{BCA97010-16A7-42A8-BB5D-67990C9EF87F}" type="presParOf" srcId="{7DEA324F-C1C4-4F1C-877C-81FF3CABF120}" destId="{288781C3-A828-4444-90B8-DA225A0073D8}" srcOrd="0" destOrd="0" presId="urn:microsoft.com/office/officeart/2005/8/layout/cycle5"/>
    <dgm:cxn modelId="{393C6E13-1F9E-46BF-B319-4A99C15C6BA0}" type="presParOf" srcId="{7DEA324F-C1C4-4F1C-877C-81FF3CABF120}" destId="{7A127397-63B4-468D-924D-7FC370BC2805}" srcOrd="1" destOrd="0" presId="urn:microsoft.com/office/officeart/2005/8/layout/cycle5"/>
    <dgm:cxn modelId="{0AE370CD-814D-43BF-B886-A5E37E34623D}" type="presParOf" srcId="{7DEA324F-C1C4-4F1C-877C-81FF3CABF120}" destId="{1BB3658A-EA84-4E8C-8F4C-C08C747F7067}" srcOrd="2" destOrd="0" presId="urn:microsoft.com/office/officeart/2005/8/layout/cycle5"/>
    <dgm:cxn modelId="{08EE02CE-0D83-4E8E-BA82-A2CAD4F9EFA0}" type="presParOf" srcId="{7DEA324F-C1C4-4F1C-877C-81FF3CABF120}" destId="{1CDCB655-71FD-40BA-BB47-BF159BC909C9}" srcOrd="3" destOrd="0" presId="urn:microsoft.com/office/officeart/2005/8/layout/cycle5"/>
    <dgm:cxn modelId="{4B88C1D7-3D7A-4C6C-A450-34563EADAFE1}" type="presParOf" srcId="{7DEA324F-C1C4-4F1C-877C-81FF3CABF120}" destId="{52CB5F99-3C21-4E67-A99A-33C3611B38E2}" srcOrd="4" destOrd="0" presId="urn:microsoft.com/office/officeart/2005/8/layout/cycle5"/>
    <dgm:cxn modelId="{39355DAF-16BB-4444-B3B5-DD4FCC3FEBAE}" type="presParOf" srcId="{7DEA324F-C1C4-4F1C-877C-81FF3CABF120}" destId="{0C25A45F-5540-4FE5-B6D6-25802871528C}" srcOrd="5" destOrd="0" presId="urn:microsoft.com/office/officeart/2005/8/layout/cycle5"/>
    <dgm:cxn modelId="{7FC9C033-E454-49EF-A2F9-A2D17F0210F6}" type="presParOf" srcId="{7DEA324F-C1C4-4F1C-877C-81FF3CABF120}" destId="{755CBBFF-6C00-4EF1-A1C4-84D51D893C93}" srcOrd="6" destOrd="0" presId="urn:microsoft.com/office/officeart/2005/8/layout/cycle5"/>
    <dgm:cxn modelId="{A02680ED-7884-4798-9715-64CB6AA30708}" type="presParOf" srcId="{7DEA324F-C1C4-4F1C-877C-81FF3CABF120}" destId="{2C871A33-74F4-438B-8B92-2330C01DD185}" srcOrd="7" destOrd="0" presId="urn:microsoft.com/office/officeart/2005/8/layout/cycle5"/>
    <dgm:cxn modelId="{D67A589E-87FE-431E-A98C-6689D32013E3}" type="presParOf" srcId="{7DEA324F-C1C4-4F1C-877C-81FF3CABF120}" destId="{6F15FF38-ECFD-4225-B027-D0A8803F7A59}" srcOrd="8" destOrd="0" presId="urn:microsoft.com/office/officeart/2005/8/layout/cycle5"/>
    <dgm:cxn modelId="{D0CE6113-CDA3-4097-950D-79F8DF7F27ED}" type="presParOf" srcId="{7DEA324F-C1C4-4F1C-877C-81FF3CABF120}" destId="{554CABDF-74AE-4218-A9A4-93C3BF5EE99C}" srcOrd="9" destOrd="0" presId="urn:microsoft.com/office/officeart/2005/8/layout/cycle5"/>
    <dgm:cxn modelId="{D815C702-9184-467D-8638-DB534C928F02}" type="presParOf" srcId="{7DEA324F-C1C4-4F1C-877C-81FF3CABF120}" destId="{9A7771C0-DB77-4657-BFD0-CC905E2F846D}" srcOrd="10" destOrd="0" presId="urn:microsoft.com/office/officeart/2005/8/layout/cycle5"/>
    <dgm:cxn modelId="{39BE93C5-9B2E-4367-A288-95E50F95FAF2}" type="presParOf" srcId="{7DEA324F-C1C4-4F1C-877C-81FF3CABF120}" destId="{D52AF91B-39A9-43E0-8F13-00D0F79C7A97}" srcOrd="11" destOrd="0" presId="urn:microsoft.com/office/officeart/2005/8/layout/cycle5"/>
    <dgm:cxn modelId="{7BE232F6-FED1-4892-A4D0-85DD68FBCD76}" type="presParOf" srcId="{7DEA324F-C1C4-4F1C-877C-81FF3CABF120}" destId="{5E4825F6-3794-471A-A7BE-92AB6A3F8CA3}" srcOrd="12" destOrd="0" presId="urn:microsoft.com/office/officeart/2005/8/layout/cycle5"/>
    <dgm:cxn modelId="{F02C901C-52BF-4FFD-9174-BB0B3C8199F4}" type="presParOf" srcId="{7DEA324F-C1C4-4F1C-877C-81FF3CABF120}" destId="{AB0208E5-D73E-4FE2-9AF6-55A967F233A2}" srcOrd="13" destOrd="0" presId="urn:microsoft.com/office/officeart/2005/8/layout/cycle5"/>
    <dgm:cxn modelId="{3D6A4616-0B34-4772-994B-C47D734C8A17}" type="presParOf" srcId="{7DEA324F-C1C4-4F1C-877C-81FF3CABF120}" destId="{C6CC0990-C7EC-4F1E-8A62-39F2619AC283}"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4ECDBE-B4F1-41F2-AD2E-6274C995BD19}" type="doc">
      <dgm:prSet loTypeId="urn:microsoft.com/office/officeart/2005/8/layout/chevron1" loCatId="process" qsTypeId="urn:microsoft.com/office/officeart/2005/8/quickstyle/simple1" qsCatId="simple" csTypeId="urn:microsoft.com/office/officeart/2005/8/colors/colorful3" csCatId="colorful" phldr="1"/>
      <dgm:spPr/>
      <dgm:t>
        <a:bodyPr/>
        <a:lstStyle/>
        <a:p>
          <a:endParaRPr lang="en-US"/>
        </a:p>
      </dgm:t>
    </dgm:pt>
    <dgm:pt modelId="{1017A45C-03A9-4FDB-8AF2-8AD1E25F5D65}">
      <dgm:prSet custT="1">
        <dgm:style>
          <a:lnRef idx="0">
            <a:schemeClr val="accent3"/>
          </a:lnRef>
          <a:fillRef idx="3">
            <a:schemeClr val="accent3"/>
          </a:fillRef>
          <a:effectRef idx="3">
            <a:schemeClr val="accent3"/>
          </a:effectRef>
          <a:fontRef idx="minor">
            <a:schemeClr val="lt1"/>
          </a:fontRef>
        </dgm:style>
      </dgm:prSet>
      <dgm:spPr/>
      <dgm:t>
        <a:bodyPr/>
        <a:lstStyle/>
        <a:p>
          <a:pPr rtl="0"/>
          <a:r>
            <a:rPr lang="en-US" sz="3200" b="1" dirty="0">
              <a:solidFill>
                <a:schemeClr val="tx1"/>
              </a:solidFill>
            </a:rPr>
            <a:t>Ready</a:t>
          </a:r>
          <a:endParaRPr lang="en-US" sz="3200" dirty="0">
            <a:solidFill>
              <a:schemeClr val="tx1"/>
            </a:solidFill>
          </a:endParaRPr>
        </a:p>
      </dgm:t>
    </dgm:pt>
    <dgm:pt modelId="{740AE6BB-CB69-41D5-95CC-2D700450F1F2}" type="parTrans" cxnId="{949096E5-4FAB-4BD2-8B46-EE8003FB4586}">
      <dgm:prSet/>
      <dgm:spPr/>
      <dgm:t>
        <a:bodyPr/>
        <a:lstStyle/>
        <a:p>
          <a:endParaRPr lang="en-US" sz="2400">
            <a:solidFill>
              <a:schemeClr val="tx1"/>
            </a:solidFill>
          </a:endParaRPr>
        </a:p>
      </dgm:t>
    </dgm:pt>
    <dgm:pt modelId="{9A7D596A-145B-4395-B375-8B42515C4534}" type="sibTrans" cxnId="{949096E5-4FAB-4BD2-8B46-EE8003FB4586}">
      <dgm:prSet/>
      <dgm:spPr/>
      <dgm:t>
        <a:bodyPr/>
        <a:lstStyle/>
        <a:p>
          <a:endParaRPr lang="en-US" sz="2400">
            <a:solidFill>
              <a:schemeClr val="tx1"/>
            </a:solidFill>
          </a:endParaRPr>
        </a:p>
      </dgm:t>
    </dgm:pt>
    <dgm:pt modelId="{C087E5C8-BF4A-43A0-B262-96ACC8847C72}">
      <dgm:prSet custT="1">
        <dgm:style>
          <a:lnRef idx="0">
            <a:schemeClr val="accent3"/>
          </a:lnRef>
          <a:fillRef idx="3">
            <a:schemeClr val="accent3"/>
          </a:fillRef>
          <a:effectRef idx="3">
            <a:schemeClr val="accent3"/>
          </a:effectRef>
          <a:fontRef idx="minor">
            <a:schemeClr val="lt1"/>
          </a:fontRef>
        </dgm:style>
      </dgm:prSet>
      <dgm:spPr/>
      <dgm:t>
        <a:bodyPr/>
        <a:lstStyle/>
        <a:p>
          <a:pPr rtl="0"/>
          <a:r>
            <a:rPr lang="en-US" sz="3600" b="1" dirty="0">
              <a:solidFill>
                <a:schemeClr val="tx1"/>
              </a:solidFill>
            </a:rPr>
            <a:t>Fire</a:t>
          </a:r>
        </a:p>
      </dgm:t>
    </dgm:pt>
    <dgm:pt modelId="{1DCA8D3C-35B4-4761-A402-4C897C7D45F8}" type="parTrans" cxnId="{6079BECB-283D-4552-81F1-A4AF77FEAA34}">
      <dgm:prSet/>
      <dgm:spPr/>
      <dgm:t>
        <a:bodyPr/>
        <a:lstStyle/>
        <a:p>
          <a:endParaRPr lang="en-US" sz="2400">
            <a:solidFill>
              <a:schemeClr val="tx1"/>
            </a:solidFill>
          </a:endParaRPr>
        </a:p>
      </dgm:t>
    </dgm:pt>
    <dgm:pt modelId="{C281694B-35BC-4DB7-B398-38079808E8FC}" type="sibTrans" cxnId="{6079BECB-283D-4552-81F1-A4AF77FEAA34}">
      <dgm:prSet/>
      <dgm:spPr/>
      <dgm:t>
        <a:bodyPr/>
        <a:lstStyle/>
        <a:p>
          <a:endParaRPr lang="en-US" sz="2400">
            <a:solidFill>
              <a:schemeClr val="tx1"/>
            </a:solidFill>
          </a:endParaRPr>
        </a:p>
      </dgm:t>
    </dgm:pt>
    <dgm:pt modelId="{26303FC7-35B5-495B-9BC4-48121C46DFE0}">
      <dgm:prSet custT="1">
        <dgm:style>
          <a:lnRef idx="0">
            <a:schemeClr val="accent3"/>
          </a:lnRef>
          <a:fillRef idx="3">
            <a:schemeClr val="accent3"/>
          </a:fillRef>
          <a:effectRef idx="3">
            <a:schemeClr val="accent3"/>
          </a:effectRef>
          <a:fontRef idx="minor">
            <a:schemeClr val="lt1"/>
          </a:fontRef>
        </dgm:style>
      </dgm:prSet>
      <dgm:spPr/>
      <dgm:t>
        <a:bodyPr/>
        <a:lstStyle/>
        <a:p>
          <a:pPr rtl="0"/>
          <a:r>
            <a:rPr lang="en-US" sz="3200" b="1" dirty="0">
              <a:solidFill>
                <a:schemeClr val="tx1"/>
              </a:solidFill>
            </a:rPr>
            <a:t>Aim</a:t>
          </a:r>
        </a:p>
      </dgm:t>
    </dgm:pt>
    <dgm:pt modelId="{B6561481-27F7-4DC4-AC36-4D1F93A30EC4}" type="parTrans" cxnId="{3D944D08-3BCE-45D5-A473-E4255608F8E2}">
      <dgm:prSet/>
      <dgm:spPr/>
      <dgm:t>
        <a:bodyPr/>
        <a:lstStyle/>
        <a:p>
          <a:endParaRPr lang="en-US" sz="2400">
            <a:solidFill>
              <a:schemeClr val="tx1"/>
            </a:solidFill>
          </a:endParaRPr>
        </a:p>
      </dgm:t>
    </dgm:pt>
    <dgm:pt modelId="{CCAB042D-4562-409B-B8BA-488E583CB411}" type="sibTrans" cxnId="{3D944D08-3BCE-45D5-A473-E4255608F8E2}">
      <dgm:prSet/>
      <dgm:spPr/>
      <dgm:t>
        <a:bodyPr/>
        <a:lstStyle/>
        <a:p>
          <a:endParaRPr lang="en-US" sz="2400">
            <a:solidFill>
              <a:schemeClr val="tx1"/>
            </a:solidFill>
          </a:endParaRPr>
        </a:p>
      </dgm:t>
    </dgm:pt>
    <dgm:pt modelId="{C6E00432-790B-4400-96BA-C70D5F6DD49C}" type="pres">
      <dgm:prSet presAssocID="{8E4ECDBE-B4F1-41F2-AD2E-6274C995BD19}" presName="Name0" presStyleCnt="0">
        <dgm:presLayoutVars>
          <dgm:dir/>
          <dgm:animLvl val="lvl"/>
          <dgm:resizeHandles val="exact"/>
        </dgm:presLayoutVars>
      </dgm:prSet>
      <dgm:spPr/>
      <dgm:t>
        <a:bodyPr/>
        <a:lstStyle/>
        <a:p>
          <a:endParaRPr lang="en-US"/>
        </a:p>
      </dgm:t>
    </dgm:pt>
    <dgm:pt modelId="{F20418CB-6E3A-4D78-A3E3-73F8636E5EF2}" type="pres">
      <dgm:prSet presAssocID="{1017A45C-03A9-4FDB-8AF2-8AD1E25F5D65}" presName="parTxOnly" presStyleLbl="node1" presStyleIdx="0" presStyleCnt="3">
        <dgm:presLayoutVars>
          <dgm:chMax val="0"/>
          <dgm:chPref val="0"/>
          <dgm:bulletEnabled val="1"/>
        </dgm:presLayoutVars>
      </dgm:prSet>
      <dgm:spPr/>
      <dgm:t>
        <a:bodyPr/>
        <a:lstStyle/>
        <a:p>
          <a:endParaRPr lang="en-US"/>
        </a:p>
      </dgm:t>
    </dgm:pt>
    <dgm:pt modelId="{685CA218-2CA7-4C51-8EAE-788C7356CAEC}" type="pres">
      <dgm:prSet presAssocID="{9A7D596A-145B-4395-B375-8B42515C4534}" presName="parTxOnlySpace" presStyleCnt="0"/>
      <dgm:spPr/>
    </dgm:pt>
    <dgm:pt modelId="{2D3D7AA7-964A-4DCC-8AD7-E03558498E42}" type="pres">
      <dgm:prSet presAssocID="{C087E5C8-BF4A-43A0-B262-96ACC8847C72}" presName="parTxOnly" presStyleLbl="node1" presStyleIdx="1" presStyleCnt="3">
        <dgm:presLayoutVars>
          <dgm:chMax val="0"/>
          <dgm:chPref val="0"/>
          <dgm:bulletEnabled val="1"/>
        </dgm:presLayoutVars>
      </dgm:prSet>
      <dgm:spPr/>
      <dgm:t>
        <a:bodyPr/>
        <a:lstStyle/>
        <a:p>
          <a:endParaRPr lang="en-US"/>
        </a:p>
      </dgm:t>
    </dgm:pt>
    <dgm:pt modelId="{7588C2AC-B562-42B7-A131-AAAEDC43BEA8}" type="pres">
      <dgm:prSet presAssocID="{C281694B-35BC-4DB7-B398-38079808E8FC}" presName="parTxOnlySpace" presStyleCnt="0"/>
      <dgm:spPr/>
    </dgm:pt>
    <dgm:pt modelId="{A964123B-85CD-4F2F-A90A-AE0035C1597F}" type="pres">
      <dgm:prSet presAssocID="{26303FC7-35B5-495B-9BC4-48121C46DFE0}" presName="parTxOnly" presStyleLbl="node1" presStyleIdx="2" presStyleCnt="3">
        <dgm:presLayoutVars>
          <dgm:chMax val="0"/>
          <dgm:chPref val="0"/>
          <dgm:bulletEnabled val="1"/>
        </dgm:presLayoutVars>
      </dgm:prSet>
      <dgm:spPr/>
      <dgm:t>
        <a:bodyPr/>
        <a:lstStyle/>
        <a:p>
          <a:endParaRPr lang="en-US"/>
        </a:p>
      </dgm:t>
    </dgm:pt>
  </dgm:ptLst>
  <dgm:cxnLst>
    <dgm:cxn modelId="{949096E5-4FAB-4BD2-8B46-EE8003FB4586}" srcId="{8E4ECDBE-B4F1-41F2-AD2E-6274C995BD19}" destId="{1017A45C-03A9-4FDB-8AF2-8AD1E25F5D65}" srcOrd="0" destOrd="0" parTransId="{740AE6BB-CB69-41D5-95CC-2D700450F1F2}" sibTransId="{9A7D596A-145B-4395-B375-8B42515C4534}"/>
    <dgm:cxn modelId="{C67C28E0-473E-47C0-ADA8-B0CA02451C1F}" type="presOf" srcId="{26303FC7-35B5-495B-9BC4-48121C46DFE0}" destId="{A964123B-85CD-4F2F-A90A-AE0035C1597F}" srcOrd="0" destOrd="0" presId="urn:microsoft.com/office/officeart/2005/8/layout/chevron1"/>
    <dgm:cxn modelId="{996A6C44-78E9-43EB-966A-94858E2D4B42}" type="presOf" srcId="{8E4ECDBE-B4F1-41F2-AD2E-6274C995BD19}" destId="{C6E00432-790B-4400-96BA-C70D5F6DD49C}" srcOrd="0" destOrd="0" presId="urn:microsoft.com/office/officeart/2005/8/layout/chevron1"/>
    <dgm:cxn modelId="{3D944D08-3BCE-45D5-A473-E4255608F8E2}" srcId="{8E4ECDBE-B4F1-41F2-AD2E-6274C995BD19}" destId="{26303FC7-35B5-495B-9BC4-48121C46DFE0}" srcOrd="2" destOrd="0" parTransId="{B6561481-27F7-4DC4-AC36-4D1F93A30EC4}" sibTransId="{CCAB042D-4562-409B-B8BA-488E583CB411}"/>
    <dgm:cxn modelId="{6079BECB-283D-4552-81F1-A4AF77FEAA34}" srcId="{8E4ECDBE-B4F1-41F2-AD2E-6274C995BD19}" destId="{C087E5C8-BF4A-43A0-B262-96ACC8847C72}" srcOrd="1" destOrd="0" parTransId="{1DCA8D3C-35B4-4761-A402-4C897C7D45F8}" sibTransId="{C281694B-35BC-4DB7-B398-38079808E8FC}"/>
    <dgm:cxn modelId="{58793BE7-0E23-4109-ABCE-CF7EF388C842}" type="presOf" srcId="{1017A45C-03A9-4FDB-8AF2-8AD1E25F5D65}" destId="{F20418CB-6E3A-4D78-A3E3-73F8636E5EF2}" srcOrd="0" destOrd="0" presId="urn:microsoft.com/office/officeart/2005/8/layout/chevron1"/>
    <dgm:cxn modelId="{3C1F5B64-62EB-499C-BE41-AE17261AE1ED}" type="presOf" srcId="{C087E5C8-BF4A-43A0-B262-96ACC8847C72}" destId="{2D3D7AA7-964A-4DCC-8AD7-E03558498E42}" srcOrd="0" destOrd="0" presId="urn:microsoft.com/office/officeart/2005/8/layout/chevron1"/>
    <dgm:cxn modelId="{1948C789-C489-47BC-88B1-0CC745736746}" type="presParOf" srcId="{C6E00432-790B-4400-96BA-C70D5F6DD49C}" destId="{F20418CB-6E3A-4D78-A3E3-73F8636E5EF2}" srcOrd="0" destOrd="0" presId="urn:microsoft.com/office/officeart/2005/8/layout/chevron1"/>
    <dgm:cxn modelId="{9DFD4E0B-9FD4-48DC-BBCA-A67B3E474117}" type="presParOf" srcId="{C6E00432-790B-4400-96BA-C70D5F6DD49C}" destId="{685CA218-2CA7-4C51-8EAE-788C7356CAEC}" srcOrd="1" destOrd="0" presId="urn:microsoft.com/office/officeart/2005/8/layout/chevron1"/>
    <dgm:cxn modelId="{E1F82971-70EB-4F39-840F-903662707536}" type="presParOf" srcId="{C6E00432-790B-4400-96BA-C70D5F6DD49C}" destId="{2D3D7AA7-964A-4DCC-8AD7-E03558498E42}" srcOrd="2" destOrd="0" presId="urn:microsoft.com/office/officeart/2005/8/layout/chevron1"/>
    <dgm:cxn modelId="{F9865820-2FED-4A77-86DD-61920ABFB1E1}" type="presParOf" srcId="{C6E00432-790B-4400-96BA-C70D5F6DD49C}" destId="{7588C2AC-B562-42B7-A131-AAAEDC43BEA8}" srcOrd="3" destOrd="0" presId="urn:microsoft.com/office/officeart/2005/8/layout/chevron1"/>
    <dgm:cxn modelId="{FD6B9504-39AA-4DA9-9F53-5CA09D074BB1}" type="presParOf" srcId="{C6E00432-790B-4400-96BA-C70D5F6DD49C}" destId="{A964123B-85CD-4F2F-A90A-AE0035C1597F}"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4ECDBE-B4F1-41F2-AD2E-6274C995BD19}" type="doc">
      <dgm:prSet loTypeId="urn:microsoft.com/office/officeart/2005/8/layout/chevron1" loCatId="process" qsTypeId="urn:microsoft.com/office/officeart/2005/8/quickstyle/simple1" qsCatId="simple" csTypeId="urn:microsoft.com/office/officeart/2005/8/colors/accent2_1" csCatId="accent2" phldr="1"/>
      <dgm:spPr/>
      <dgm:t>
        <a:bodyPr/>
        <a:lstStyle/>
        <a:p>
          <a:endParaRPr lang="en-US"/>
        </a:p>
      </dgm:t>
    </dgm:pt>
    <dgm:pt modelId="{1017A45C-03A9-4FDB-8AF2-8AD1E25F5D65}">
      <dgm:prSet custT="1"/>
      <dgm:spPr/>
      <dgm:t>
        <a:bodyPr/>
        <a:lstStyle/>
        <a:p>
          <a:pPr rtl="0"/>
          <a:r>
            <a:rPr lang="en-US" sz="2000" b="1"/>
            <a:t>Ready</a:t>
          </a:r>
          <a:endParaRPr lang="en-US" sz="2000" dirty="0"/>
        </a:p>
      </dgm:t>
    </dgm:pt>
    <dgm:pt modelId="{740AE6BB-CB69-41D5-95CC-2D700450F1F2}" type="parTrans" cxnId="{949096E5-4FAB-4BD2-8B46-EE8003FB4586}">
      <dgm:prSet/>
      <dgm:spPr/>
      <dgm:t>
        <a:bodyPr/>
        <a:lstStyle/>
        <a:p>
          <a:endParaRPr lang="en-US" sz="2400">
            <a:solidFill>
              <a:schemeClr val="tx1"/>
            </a:solidFill>
          </a:endParaRPr>
        </a:p>
      </dgm:t>
    </dgm:pt>
    <dgm:pt modelId="{9A7D596A-145B-4395-B375-8B42515C4534}" type="sibTrans" cxnId="{949096E5-4FAB-4BD2-8B46-EE8003FB4586}">
      <dgm:prSet/>
      <dgm:spPr/>
      <dgm:t>
        <a:bodyPr/>
        <a:lstStyle/>
        <a:p>
          <a:endParaRPr lang="en-US" sz="2400">
            <a:solidFill>
              <a:schemeClr val="tx1"/>
            </a:solidFill>
          </a:endParaRPr>
        </a:p>
      </dgm:t>
    </dgm:pt>
    <dgm:pt modelId="{C087E5C8-BF4A-43A0-B262-96ACC8847C72}">
      <dgm:prSet custT="1"/>
      <dgm:spPr/>
      <dgm:t>
        <a:bodyPr/>
        <a:lstStyle/>
        <a:p>
          <a:pPr rtl="0"/>
          <a:r>
            <a:rPr lang="en-US" sz="2000" b="1" dirty="0"/>
            <a:t>Aim</a:t>
          </a:r>
        </a:p>
      </dgm:t>
    </dgm:pt>
    <dgm:pt modelId="{1DCA8D3C-35B4-4761-A402-4C897C7D45F8}" type="parTrans" cxnId="{6079BECB-283D-4552-81F1-A4AF77FEAA34}">
      <dgm:prSet/>
      <dgm:spPr/>
      <dgm:t>
        <a:bodyPr/>
        <a:lstStyle/>
        <a:p>
          <a:endParaRPr lang="en-US" sz="2400">
            <a:solidFill>
              <a:schemeClr val="tx1"/>
            </a:solidFill>
          </a:endParaRPr>
        </a:p>
      </dgm:t>
    </dgm:pt>
    <dgm:pt modelId="{C281694B-35BC-4DB7-B398-38079808E8FC}" type="sibTrans" cxnId="{6079BECB-283D-4552-81F1-A4AF77FEAA34}">
      <dgm:prSet/>
      <dgm:spPr/>
      <dgm:t>
        <a:bodyPr/>
        <a:lstStyle/>
        <a:p>
          <a:endParaRPr lang="en-US" sz="2400">
            <a:solidFill>
              <a:schemeClr val="tx1"/>
            </a:solidFill>
          </a:endParaRPr>
        </a:p>
      </dgm:t>
    </dgm:pt>
    <dgm:pt modelId="{26303FC7-35B5-495B-9BC4-48121C46DFE0}">
      <dgm:prSet custT="1"/>
      <dgm:spPr/>
      <dgm:t>
        <a:bodyPr/>
        <a:lstStyle/>
        <a:p>
          <a:pPr rtl="0"/>
          <a:r>
            <a:rPr lang="en-US" sz="2000" b="1"/>
            <a:t>Fire</a:t>
          </a:r>
          <a:endParaRPr lang="en-US" sz="2000" b="1" dirty="0"/>
        </a:p>
      </dgm:t>
    </dgm:pt>
    <dgm:pt modelId="{B6561481-27F7-4DC4-AC36-4D1F93A30EC4}" type="parTrans" cxnId="{3D944D08-3BCE-45D5-A473-E4255608F8E2}">
      <dgm:prSet/>
      <dgm:spPr/>
      <dgm:t>
        <a:bodyPr/>
        <a:lstStyle/>
        <a:p>
          <a:endParaRPr lang="en-US" sz="2400">
            <a:solidFill>
              <a:schemeClr val="tx1"/>
            </a:solidFill>
          </a:endParaRPr>
        </a:p>
      </dgm:t>
    </dgm:pt>
    <dgm:pt modelId="{CCAB042D-4562-409B-B8BA-488E583CB411}" type="sibTrans" cxnId="{3D944D08-3BCE-45D5-A473-E4255608F8E2}">
      <dgm:prSet/>
      <dgm:spPr/>
      <dgm:t>
        <a:bodyPr/>
        <a:lstStyle/>
        <a:p>
          <a:endParaRPr lang="en-US" sz="2400">
            <a:solidFill>
              <a:schemeClr val="tx1"/>
            </a:solidFill>
          </a:endParaRPr>
        </a:p>
      </dgm:t>
    </dgm:pt>
    <dgm:pt modelId="{A5C4DFC8-B8B4-44C6-99C4-1CEAD0B41574}" type="pres">
      <dgm:prSet presAssocID="{8E4ECDBE-B4F1-41F2-AD2E-6274C995BD19}" presName="Name0" presStyleCnt="0">
        <dgm:presLayoutVars>
          <dgm:dir/>
          <dgm:animLvl val="lvl"/>
          <dgm:resizeHandles val="exact"/>
        </dgm:presLayoutVars>
      </dgm:prSet>
      <dgm:spPr/>
      <dgm:t>
        <a:bodyPr/>
        <a:lstStyle/>
        <a:p>
          <a:endParaRPr lang="en-US"/>
        </a:p>
      </dgm:t>
    </dgm:pt>
    <dgm:pt modelId="{256CA11E-0183-4006-922D-F2D972060D13}" type="pres">
      <dgm:prSet presAssocID="{1017A45C-03A9-4FDB-8AF2-8AD1E25F5D65}" presName="parTxOnly" presStyleLbl="node1" presStyleIdx="0" presStyleCnt="3">
        <dgm:presLayoutVars>
          <dgm:chMax val="0"/>
          <dgm:chPref val="0"/>
          <dgm:bulletEnabled val="1"/>
        </dgm:presLayoutVars>
      </dgm:prSet>
      <dgm:spPr/>
      <dgm:t>
        <a:bodyPr/>
        <a:lstStyle/>
        <a:p>
          <a:endParaRPr lang="en-US"/>
        </a:p>
      </dgm:t>
    </dgm:pt>
    <dgm:pt modelId="{81C97949-D49F-41E1-A85C-08FBBBBC98B1}" type="pres">
      <dgm:prSet presAssocID="{9A7D596A-145B-4395-B375-8B42515C4534}" presName="parTxOnlySpace" presStyleCnt="0"/>
      <dgm:spPr/>
    </dgm:pt>
    <dgm:pt modelId="{1B8F9893-7E3E-4605-B611-25C387364E48}" type="pres">
      <dgm:prSet presAssocID="{C087E5C8-BF4A-43A0-B262-96ACC8847C72}" presName="parTxOnly" presStyleLbl="node1" presStyleIdx="1" presStyleCnt="3">
        <dgm:presLayoutVars>
          <dgm:chMax val="0"/>
          <dgm:chPref val="0"/>
          <dgm:bulletEnabled val="1"/>
        </dgm:presLayoutVars>
      </dgm:prSet>
      <dgm:spPr/>
      <dgm:t>
        <a:bodyPr/>
        <a:lstStyle/>
        <a:p>
          <a:endParaRPr lang="en-US"/>
        </a:p>
      </dgm:t>
    </dgm:pt>
    <dgm:pt modelId="{BEA28ACC-CCAA-40F7-BAE4-A94F7FADD31F}" type="pres">
      <dgm:prSet presAssocID="{C281694B-35BC-4DB7-B398-38079808E8FC}" presName="parTxOnlySpace" presStyleCnt="0"/>
      <dgm:spPr/>
    </dgm:pt>
    <dgm:pt modelId="{ECD131E3-8CC1-4B8C-9409-9F498F0AF1EA}" type="pres">
      <dgm:prSet presAssocID="{26303FC7-35B5-495B-9BC4-48121C46DFE0}" presName="parTxOnly" presStyleLbl="node1" presStyleIdx="2" presStyleCnt="3">
        <dgm:presLayoutVars>
          <dgm:chMax val="0"/>
          <dgm:chPref val="0"/>
          <dgm:bulletEnabled val="1"/>
        </dgm:presLayoutVars>
      </dgm:prSet>
      <dgm:spPr/>
      <dgm:t>
        <a:bodyPr/>
        <a:lstStyle/>
        <a:p>
          <a:endParaRPr lang="en-US"/>
        </a:p>
      </dgm:t>
    </dgm:pt>
  </dgm:ptLst>
  <dgm:cxnLst>
    <dgm:cxn modelId="{C7F138DE-2EE8-43CE-BE1E-6A974F4DB24B}" type="presOf" srcId="{1017A45C-03A9-4FDB-8AF2-8AD1E25F5D65}" destId="{256CA11E-0183-4006-922D-F2D972060D13}" srcOrd="0" destOrd="0" presId="urn:microsoft.com/office/officeart/2005/8/layout/chevron1"/>
    <dgm:cxn modelId="{949096E5-4FAB-4BD2-8B46-EE8003FB4586}" srcId="{8E4ECDBE-B4F1-41F2-AD2E-6274C995BD19}" destId="{1017A45C-03A9-4FDB-8AF2-8AD1E25F5D65}" srcOrd="0" destOrd="0" parTransId="{740AE6BB-CB69-41D5-95CC-2D700450F1F2}" sibTransId="{9A7D596A-145B-4395-B375-8B42515C4534}"/>
    <dgm:cxn modelId="{62699D7E-BE69-427D-A7E4-7423F9B0E68B}" type="presOf" srcId="{C087E5C8-BF4A-43A0-B262-96ACC8847C72}" destId="{1B8F9893-7E3E-4605-B611-25C387364E48}" srcOrd="0" destOrd="0" presId="urn:microsoft.com/office/officeart/2005/8/layout/chevron1"/>
    <dgm:cxn modelId="{C98B83FA-29F2-4C8D-BE36-00CE0161F6F8}" type="presOf" srcId="{26303FC7-35B5-495B-9BC4-48121C46DFE0}" destId="{ECD131E3-8CC1-4B8C-9409-9F498F0AF1EA}" srcOrd="0" destOrd="0" presId="urn:microsoft.com/office/officeart/2005/8/layout/chevron1"/>
    <dgm:cxn modelId="{3D944D08-3BCE-45D5-A473-E4255608F8E2}" srcId="{8E4ECDBE-B4F1-41F2-AD2E-6274C995BD19}" destId="{26303FC7-35B5-495B-9BC4-48121C46DFE0}" srcOrd="2" destOrd="0" parTransId="{B6561481-27F7-4DC4-AC36-4D1F93A30EC4}" sibTransId="{CCAB042D-4562-409B-B8BA-488E583CB411}"/>
    <dgm:cxn modelId="{FE02940B-671E-478A-B205-3747774C5344}" type="presOf" srcId="{8E4ECDBE-B4F1-41F2-AD2E-6274C995BD19}" destId="{A5C4DFC8-B8B4-44C6-99C4-1CEAD0B41574}" srcOrd="0" destOrd="0" presId="urn:microsoft.com/office/officeart/2005/8/layout/chevron1"/>
    <dgm:cxn modelId="{6079BECB-283D-4552-81F1-A4AF77FEAA34}" srcId="{8E4ECDBE-B4F1-41F2-AD2E-6274C995BD19}" destId="{C087E5C8-BF4A-43A0-B262-96ACC8847C72}" srcOrd="1" destOrd="0" parTransId="{1DCA8D3C-35B4-4761-A402-4C897C7D45F8}" sibTransId="{C281694B-35BC-4DB7-B398-38079808E8FC}"/>
    <dgm:cxn modelId="{C9E0C187-DF1D-4121-AEE7-2D28B7AE3842}" type="presParOf" srcId="{A5C4DFC8-B8B4-44C6-99C4-1CEAD0B41574}" destId="{256CA11E-0183-4006-922D-F2D972060D13}" srcOrd="0" destOrd="0" presId="urn:microsoft.com/office/officeart/2005/8/layout/chevron1"/>
    <dgm:cxn modelId="{FBAEF75A-9A65-4166-BBD4-18638A142E12}" type="presParOf" srcId="{A5C4DFC8-B8B4-44C6-99C4-1CEAD0B41574}" destId="{81C97949-D49F-41E1-A85C-08FBBBBC98B1}" srcOrd="1" destOrd="0" presId="urn:microsoft.com/office/officeart/2005/8/layout/chevron1"/>
    <dgm:cxn modelId="{C8E85382-6661-4397-AD12-FFEACF45D1C4}" type="presParOf" srcId="{A5C4DFC8-B8B4-44C6-99C4-1CEAD0B41574}" destId="{1B8F9893-7E3E-4605-B611-25C387364E48}" srcOrd="2" destOrd="0" presId="urn:microsoft.com/office/officeart/2005/8/layout/chevron1"/>
    <dgm:cxn modelId="{04B276BD-5BD3-4A71-91DA-054F5A2BA6CE}" type="presParOf" srcId="{A5C4DFC8-B8B4-44C6-99C4-1CEAD0B41574}" destId="{BEA28ACC-CCAA-40F7-BAE4-A94F7FADD31F}" srcOrd="3" destOrd="0" presId="urn:microsoft.com/office/officeart/2005/8/layout/chevron1"/>
    <dgm:cxn modelId="{110E1BB8-DF1C-47A7-AD32-2282A0FF03A8}" type="presParOf" srcId="{A5C4DFC8-B8B4-44C6-99C4-1CEAD0B41574}" destId="{ECD131E3-8CC1-4B8C-9409-9F498F0AF1EA}"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4ECDBE-B4F1-41F2-AD2E-6274C995BD19}" type="doc">
      <dgm:prSet loTypeId="urn:microsoft.com/office/officeart/2005/8/layout/chevron1" loCatId="process" qsTypeId="urn:microsoft.com/office/officeart/2005/8/quickstyle/simple1" qsCatId="simple" csTypeId="urn:microsoft.com/office/officeart/2005/8/colors/accent2_1" csCatId="accent2" phldr="1"/>
      <dgm:spPr/>
      <dgm:t>
        <a:bodyPr/>
        <a:lstStyle/>
        <a:p>
          <a:endParaRPr lang="en-US"/>
        </a:p>
      </dgm:t>
    </dgm:pt>
    <dgm:pt modelId="{1017A45C-03A9-4FDB-8AF2-8AD1E25F5D65}">
      <dgm:prSet custT="1"/>
      <dgm:spPr/>
      <dgm:t>
        <a:bodyPr/>
        <a:lstStyle/>
        <a:p>
          <a:pPr rtl="0"/>
          <a:r>
            <a:rPr lang="en-US" sz="2000" b="1"/>
            <a:t>Ready</a:t>
          </a:r>
          <a:endParaRPr lang="en-US" sz="2000" dirty="0"/>
        </a:p>
      </dgm:t>
    </dgm:pt>
    <dgm:pt modelId="{740AE6BB-CB69-41D5-95CC-2D700450F1F2}" type="parTrans" cxnId="{949096E5-4FAB-4BD2-8B46-EE8003FB4586}">
      <dgm:prSet/>
      <dgm:spPr/>
      <dgm:t>
        <a:bodyPr/>
        <a:lstStyle/>
        <a:p>
          <a:endParaRPr lang="en-US" sz="2400">
            <a:solidFill>
              <a:schemeClr val="tx1"/>
            </a:solidFill>
          </a:endParaRPr>
        </a:p>
      </dgm:t>
    </dgm:pt>
    <dgm:pt modelId="{9A7D596A-145B-4395-B375-8B42515C4534}" type="sibTrans" cxnId="{949096E5-4FAB-4BD2-8B46-EE8003FB4586}">
      <dgm:prSet/>
      <dgm:spPr/>
      <dgm:t>
        <a:bodyPr/>
        <a:lstStyle/>
        <a:p>
          <a:endParaRPr lang="en-US" sz="2400">
            <a:solidFill>
              <a:schemeClr val="tx1"/>
            </a:solidFill>
          </a:endParaRPr>
        </a:p>
      </dgm:t>
    </dgm:pt>
    <dgm:pt modelId="{C087E5C8-BF4A-43A0-B262-96ACC8847C72}">
      <dgm:prSet custT="1"/>
      <dgm:spPr/>
      <dgm:t>
        <a:bodyPr/>
        <a:lstStyle/>
        <a:p>
          <a:pPr rtl="0"/>
          <a:r>
            <a:rPr lang="en-US" sz="2000" b="1"/>
            <a:t>Aim</a:t>
          </a:r>
          <a:endParaRPr lang="en-US" sz="2000" b="1" dirty="0"/>
        </a:p>
      </dgm:t>
    </dgm:pt>
    <dgm:pt modelId="{1DCA8D3C-35B4-4761-A402-4C897C7D45F8}" type="parTrans" cxnId="{6079BECB-283D-4552-81F1-A4AF77FEAA34}">
      <dgm:prSet/>
      <dgm:spPr/>
      <dgm:t>
        <a:bodyPr/>
        <a:lstStyle/>
        <a:p>
          <a:endParaRPr lang="en-US" sz="2400">
            <a:solidFill>
              <a:schemeClr val="tx1"/>
            </a:solidFill>
          </a:endParaRPr>
        </a:p>
      </dgm:t>
    </dgm:pt>
    <dgm:pt modelId="{C281694B-35BC-4DB7-B398-38079808E8FC}" type="sibTrans" cxnId="{6079BECB-283D-4552-81F1-A4AF77FEAA34}">
      <dgm:prSet/>
      <dgm:spPr/>
      <dgm:t>
        <a:bodyPr/>
        <a:lstStyle/>
        <a:p>
          <a:endParaRPr lang="en-US" sz="2400">
            <a:solidFill>
              <a:schemeClr val="tx1"/>
            </a:solidFill>
          </a:endParaRPr>
        </a:p>
      </dgm:t>
    </dgm:pt>
    <dgm:pt modelId="{26303FC7-35B5-495B-9BC4-48121C46DFE0}">
      <dgm:prSet custT="1"/>
      <dgm:spPr/>
      <dgm:t>
        <a:bodyPr/>
        <a:lstStyle/>
        <a:p>
          <a:pPr rtl="0"/>
          <a:r>
            <a:rPr lang="en-US" sz="2000" b="1"/>
            <a:t>Ready</a:t>
          </a:r>
          <a:endParaRPr lang="en-US" sz="2000" b="1" dirty="0"/>
        </a:p>
      </dgm:t>
    </dgm:pt>
    <dgm:pt modelId="{B6561481-27F7-4DC4-AC36-4D1F93A30EC4}" type="parTrans" cxnId="{3D944D08-3BCE-45D5-A473-E4255608F8E2}">
      <dgm:prSet/>
      <dgm:spPr/>
      <dgm:t>
        <a:bodyPr/>
        <a:lstStyle/>
        <a:p>
          <a:endParaRPr lang="en-US" sz="2400">
            <a:solidFill>
              <a:schemeClr val="tx1"/>
            </a:solidFill>
          </a:endParaRPr>
        </a:p>
      </dgm:t>
    </dgm:pt>
    <dgm:pt modelId="{CCAB042D-4562-409B-B8BA-488E583CB411}" type="sibTrans" cxnId="{3D944D08-3BCE-45D5-A473-E4255608F8E2}">
      <dgm:prSet/>
      <dgm:spPr/>
      <dgm:t>
        <a:bodyPr/>
        <a:lstStyle/>
        <a:p>
          <a:endParaRPr lang="en-US" sz="2400">
            <a:solidFill>
              <a:schemeClr val="tx1"/>
            </a:solidFill>
          </a:endParaRPr>
        </a:p>
      </dgm:t>
    </dgm:pt>
    <dgm:pt modelId="{DDF561C4-3757-4D4C-B537-F1F68882796F}">
      <dgm:prSet custT="1"/>
      <dgm:spPr/>
      <dgm:t>
        <a:bodyPr/>
        <a:lstStyle/>
        <a:p>
          <a:pPr rtl="0"/>
          <a:r>
            <a:rPr lang="en-US" sz="2000" b="1"/>
            <a:t>Aim</a:t>
          </a:r>
          <a:endParaRPr lang="en-US" sz="2000" b="1" dirty="0"/>
        </a:p>
      </dgm:t>
    </dgm:pt>
    <dgm:pt modelId="{8180D99D-6651-4F2E-AAEF-502EA8AC9871}" type="parTrans" cxnId="{F4C7C26A-57FC-4C31-81A8-A149764C0274}">
      <dgm:prSet/>
      <dgm:spPr/>
      <dgm:t>
        <a:bodyPr/>
        <a:lstStyle/>
        <a:p>
          <a:endParaRPr lang="en-US"/>
        </a:p>
      </dgm:t>
    </dgm:pt>
    <dgm:pt modelId="{42ED8D43-3D88-4DF6-903D-644A6A60F26F}" type="sibTrans" cxnId="{F4C7C26A-57FC-4C31-81A8-A149764C0274}">
      <dgm:prSet/>
      <dgm:spPr/>
      <dgm:t>
        <a:bodyPr/>
        <a:lstStyle/>
        <a:p>
          <a:endParaRPr lang="en-US"/>
        </a:p>
      </dgm:t>
    </dgm:pt>
    <dgm:pt modelId="{739A9768-C143-45DA-9705-9E8BDF5E40F1}">
      <dgm:prSet custT="1"/>
      <dgm:spPr/>
      <dgm:t>
        <a:bodyPr/>
        <a:lstStyle/>
        <a:p>
          <a:pPr rtl="0"/>
          <a:r>
            <a:rPr lang="en-US" sz="2000" b="1" dirty="0"/>
            <a:t>Ready</a:t>
          </a:r>
        </a:p>
      </dgm:t>
    </dgm:pt>
    <dgm:pt modelId="{18DD60D2-52A2-41EE-AA70-769D4DFEE9D5}" type="parTrans" cxnId="{C21D1AAC-CA77-4B6C-9FBC-E33F3DCEFEB5}">
      <dgm:prSet/>
      <dgm:spPr/>
      <dgm:t>
        <a:bodyPr/>
        <a:lstStyle/>
        <a:p>
          <a:endParaRPr lang="en-US"/>
        </a:p>
      </dgm:t>
    </dgm:pt>
    <dgm:pt modelId="{511915BC-0BFA-4E2B-BE01-4982A79B96B1}" type="sibTrans" cxnId="{C21D1AAC-CA77-4B6C-9FBC-E33F3DCEFEB5}">
      <dgm:prSet/>
      <dgm:spPr/>
      <dgm:t>
        <a:bodyPr/>
        <a:lstStyle/>
        <a:p>
          <a:endParaRPr lang="en-US"/>
        </a:p>
      </dgm:t>
    </dgm:pt>
    <dgm:pt modelId="{6D9A2DD7-CC97-4805-84E2-FB9B9336E4B0}" type="pres">
      <dgm:prSet presAssocID="{8E4ECDBE-B4F1-41F2-AD2E-6274C995BD19}" presName="Name0" presStyleCnt="0">
        <dgm:presLayoutVars>
          <dgm:dir/>
          <dgm:animLvl val="lvl"/>
          <dgm:resizeHandles val="exact"/>
        </dgm:presLayoutVars>
      </dgm:prSet>
      <dgm:spPr/>
      <dgm:t>
        <a:bodyPr/>
        <a:lstStyle/>
        <a:p>
          <a:endParaRPr lang="en-US"/>
        </a:p>
      </dgm:t>
    </dgm:pt>
    <dgm:pt modelId="{0F155142-4C81-4D42-813E-3A085A773B57}" type="pres">
      <dgm:prSet presAssocID="{1017A45C-03A9-4FDB-8AF2-8AD1E25F5D65}" presName="parTxOnly" presStyleLbl="node1" presStyleIdx="0" presStyleCnt="5">
        <dgm:presLayoutVars>
          <dgm:chMax val="0"/>
          <dgm:chPref val="0"/>
          <dgm:bulletEnabled val="1"/>
        </dgm:presLayoutVars>
      </dgm:prSet>
      <dgm:spPr/>
      <dgm:t>
        <a:bodyPr/>
        <a:lstStyle/>
        <a:p>
          <a:endParaRPr lang="en-US"/>
        </a:p>
      </dgm:t>
    </dgm:pt>
    <dgm:pt modelId="{579ACCD9-8CC3-4A50-BB1E-9B906FFEBF9D}" type="pres">
      <dgm:prSet presAssocID="{9A7D596A-145B-4395-B375-8B42515C4534}" presName="parTxOnlySpace" presStyleCnt="0"/>
      <dgm:spPr/>
    </dgm:pt>
    <dgm:pt modelId="{1A3CE9E4-47B3-41D6-B2BA-60259EFC70CD}" type="pres">
      <dgm:prSet presAssocID="{C087E5C8-BF4A-43A0-B262-96ACC8847C72}" presName="parTxOnly" presStyleLbl="node1" presStyleIdx="1" presStyleCnt="5">
        <dgm:presLayoutVars>
          <dgm:chMax val="0"/>
          <dgm:chPref val="0"/>
          <dgm:bulletEnabled val="1"/>
        </dgm:presLayoutVars>
      </dgm:prSet>
      <dgm:spPr/>
      <dgm:t>
        <a:bodyPr/>
        <a:lstStyle/>
        <a:p>
          <a:endParaRPr lang="en-US"/>
        </a:p>
      </dgm:t>
    </dgm:pt>
    <dgm:pt modelId="{EF1B2D63-983B-4F0A-B459-BFC346BE8882}" type="pres">
      <dgm:prSet presAssocID="{C281694B-35BC-4DB7-B398-38079808E8FC}" presName="parTxOnlySpace" presStyleCnt="0"/>
      <dgm:spPr/>
    </dgm:pt>
    <dgm:pt modelId="{F5E08CCC-5E15-4A2C-9851-B3D63E9C1F56}" type="pres">
      <dgm:prSet presAssocID="{26303FC7-35B5-495B-9BC4-48121C46DFE0}" presName="parTxOnly" presStyleLbl="node1" presStyleIdx="2" presStyleCnt="5">
        <dgm:presLayoutVars>
          <dgm:chMax val="0"/>
          <dgm:chPref val="0"/>
          <dgm:bulletEnabled val="1"/>
        </dgm:presLayoutVars>
      </dgm:prSet>
      <dgm:spPr/>
      <dgm:t>
        <a:bodyPr/>
        <a:lstStyle/>
        <a:p>
          <a:endParaRPr lang="en-US"/>
        </a:p>
      </dgm:t>
    </dgm:pt>
    <dgm:pt modelId="{D544685F-03B2-4301-9DB3-FC985F3E6052}" type="pres">
      <dgm:prSet presAssocID="{CCAB042D-4562-409B-B8BA-488E583CB411}" presName="parTxOnlySpace" presStyleCnt="0"/>
      <dgm:spPr/>
    </dgm:pt>
    <dgm:pt modelId="{251D96DE-803A-4344-A9EE-CD609301057D}" type="pres">
      <dgm:prSet presAssocID="{DDF561C4-3757-4D4C-B537-F1F68882796F}" presName="parTxOnly" presStyleLbl="node1" presStyleIdx="3" presStyleCnt="5">
        <dgm:presLayoutVars>
          <dgm:chMax val="0"/>
          <dgm:chPref val="0"/>
          <dgm:bulletEnabled val="1"/>
        </dgm:presLayoutVars>
      </dgm:prSet>
      <dgm:spPr/>
      <dgm:t>
        <a:bodyPr/>
        <a:lstStyle/>
        <a:p>
          <a:endParaRPr lang="en-US"/>
        </a:p>
      </dgm:t>
    </dgm:pt>
    <dgm:pt modelId="{D6E4DD02-AAE8-4FC2-AEF7-03CA97301781}" type="pres">
      <dgm:prSet presAssocID="{42ED8D43-3D88-4DF6-903D-644A6A60F26F}" presName="parTxOnlySpace" presStyleCnt="0"/>
      <dgm:spPr/>
    </dgm:pt>
    <dgm:pt modelId="{648F4ECC-1ED6-4162-ADBA-E35E66EF2F69}" type="pres">
      <dgm:prSet presAssocID="{739A9768-C143-45DA-9705-9E8BDF5E40F1}" presName="parTxOnly" presStyleLbl="node1" presStyleIdx="4" presStyleCnt="5">
        <dgm:presLayoutVars>
          <dgm:chMax val="0"/>
          <dgm:chPref val="0"/>
          <dgm:bulletEnabled val="1"/>
        </dgm:presLayoutVars>
      </dgm:prSet>
      <dgm:spPr/>
      <dgm:t>
        <a:bodyPr/>
        <a:lstStyle/>
        <a:p>
          <a:endParaRPr lang="en-US"/>
        </a:p>
      </dgm:t>
    </dgm:pt>
  </dgm:ptLst>
  <dgm:cxnLst>
    <dgm:cxn modelId="{3D944D08-3BCE-45D5-A473-E4255608F8E2}" srcId="{8E4ECDBE-B4F1-41F2-AD2E-6274C995BD19}" destId="{26303FC7-35B5-495B-9BC4-48121C46DFE0}" srcOrd="2" destOrd="0" parTransId="{B6561481-27F7-4DC4-AC36-4D1F93A30EC4}" sibTransId="{CCAB042D-4562-409B-B8BA-488E583CB411}"/>
    <dgm:cxn modelId="{DA81D167-FBE9-4760-9F7A-568DD684B2C5}" type="presOf" srcId="{26303FC7-35B5-495B-9BC4-48121C46DFE0}" destId="{F5E08CCC-5E15-4A2C-9851-B3D63E9C1F56}" srcOrd="0" destOrd="0" presId="urn:microsoft.com/office/officeart/2005/8/layout/chevron1"/>
    <dgm:cxn modelId="{6F94D225-4740-4408-B62F-7DAF7E52181B}" type="presOf" srcId="{1017A45C-03A9-4FDB-8AF2-8AD1E25F5D65}" destId="{0F155142-4C81-4D42-813E-3A085A773B57}" srcOrd="0" destOrd="0" presId="urn:microsoft.com/office/officeart/2005/8/layout/chevron1"/>
    <dgm:cxn modelId="{949096E5-4FAB-4BD2-8B46-EE8003FB4586}" srcId="{8E4ECDBE-B4F1-41F2-AD2E-6274C995BD19}" destId="{1017A45C-03A9-4FDB-8AF2-8AD1E25F5D65}" srcOrd="0" destOrd="0" parTransId="{740AE6BB-CB69-41D5-95CC-2D700450F1F2}" sibTransId="{9A7D596A-145B-4395-B375-8B42515C4534}"/>
    <dgm:cxn modelId="{6079BECB-283D-4552-81F1-A4AF77FEAA34}" srcId="{8E4ECDBE-B4F1-41F2-AD2E-6274C995BD19}" destId="{C087E5C8-BF4A-43A0-B262-96ACC8847C72}" srcOrd="1" destOrd="0" parTransId="{1DCA8D3C-35B4-4761-A402-4C897C7D45F8}" sibTransId="{C281694B-35BC-4DB7-B398-38079808E8FC}"/>
    <dgm:cxn modelId="{C21D1AAC-CA77-4B6C-9FBC-E33F3DCEFEB5}" srcId="{8E4ECDBE-B4F1-41F2-AD2E-6274C995BD19}" destId="{739A9768-C143-45DA-9705-9E8BDF5E40F1}" srcOrd="4" destOrd="0" parTransId="{18DD60D2-52A2-41EE-AA70-769D4DFEE9D5}" sibTransId="{511915BC-0BFA-4E2B-BE01-4982A79B96B1}"/>
    <dgm:cxn modelId="{81EF9762-432E-4D01-A23B-71E7381BDA83}" type="presOf" srcId="{C087E5C8-BF4A-43A0-B262-96ACC8847C72}" destId="{1A3CE9E4-47B3-41D6-B2BA-60259EFC70CD}" srcOrd="0" destOrd="0" presId="urn:microsoft.com/office/officeart/2005/8/layout/chevron1"/>
    <dgm:cxn modelId="{AC190088-FBCE-4308-8E19-EEE6EB14978A}" type="presOf" srcId="{8E4ECDBE-B4F1-41F2-AD2E-6274C995BD19}" destId="{6D9A2DD7-CC97-4805-84E2-FB9B9336E4B0}" srcOrd="0" destOrd="0" presId="urn:microsoft.com/office/officeart/2005/8/layout/chevron1"/>
    <dgm:cxn modelId="{98A4831B-70F8-42F8-906E-8DB1EEC4A4D9}" type="presOf" srcId="{DDF561C4-3757-4D4C-B537-F1F68882796F}" destId="{251D96DE-803A-4344-A9EE-CD609301057D}" srcOrd="0" destOrd="0" presId="urn:microsoft.com/office/officeart/2005/8/layout/chevron1"/>
    <dgm:cxn modelId="{F4C7C26A-57FC-4C31-81A8-A149764C0274}" srcId="{8E4ECDBE-B4F1-41F2-AD2E-6274C995BD19}" destId="{DDF561C4-3757-4D4C-B537-F1F68882796F}" srcOrd="3" destOrd="0" parTransId="{8180D99D-6651-4F2E-AAEF-502EA8AC9871}" sibTransId="{42ED8D43-3D88-4DF6-903D-644A6A60F26F}"/>
    <dgm:cxn modelId="{60E76B38-9765-4C37-BED3-1C33297CFA8F}" type="presOf" srcId="{739A9768-C143-45DA-9705-9E8BDF5E40F1}" destId="{648F4ECC-1ED6-4162-ADBA-E35E66EF2F69}" srcOrd="0" destOrd="0" presId="urn:microsoft.com/office/officeart/2005/8/layout/chevron1"/>
    <dgm:cxn modelId="{EA44DC69-716E-4265-8985-83A9055E3FC0}" type="presParOf" srcId="{6D9A2DD7-CC97-4805-84E2-FB9B9336E4B0}" destId="{0F155142-4C81-4D42-813E-3A085A773B57}" srcOrd="0" destOrd="0" presId="urn:microsoft.com/office/officeart/2005/8/layout/chevron1"/>
    <dgm:cxn modelId="{F692AAA5-E0F5-4D5D-B072-D129995FCF82}" type="presParOf" srcId="{6D9A2DD7-CC97-4805-84E2-FB9B9336E4B0}" destId="{579ACCD9-8CC3-4A50-BB1E-9B906FFEBF9D}" srcOrd="1" destOrd="0" presId="urn:microsoft.com/office/officeart/2005/8/layout/chevron1"/>
    <dgm:cxn modelId="{4C1F9EE2-FC3A-42CC-B0AF-B4BF9CCA6B19}" type="presParOf" srcId="{6D9A2DD7-CC97-4805-84E2-FB9B9336E4B0}" destId="{1A3CE9E4-47B3-41D6-B2BA-60259EFC70CD}" srcOrd="2" destOrd="0" presId="urn:microsoft.com/office/officeart/2005/8/layout/chevron1"/>
    <dgm:cxn modelId="{9304E55E-477B-4EC6-A006-B3E643737C4F}" type="presParOf" srcId="{6D9A2DD7-CC97-4805-84E2-FB9B9336E4B0}" destId="{EF1B2D63-983B-4F0A-B459-BFC346BE8882}" srcOrd="3" destOrd="0" presId="urn:microsoft.com/office/officeart/2005/8/layout/chevron1"/>
    <dgm:cxn modelId="{E1E4EC2F-80CE-412C-AC8F-BABA28059F30}" type="presParOf" srcId="{6D9A2DD7-CC97-4805-84E2-FB9B9336E4B0}" destId="{F5E08CCC-5E15-4A2C-9851-B3D63E9C1F56}" srcOrd="4" destOrd="0" presId="urn:microsoft.com/office/officeart/2005/8/layout/chevron1"/>
    <dgm:cxn modelId="{EDD7A0D5-72E5-43C7-9F58-C319C7D990C6}" type="presParOf" srcId="{6D9A2DD7-CC97-4805-84E2-FB9B9336E4B0}" destId="{D544685F-03B2-4301-9DB3-FC985F3E6052}" srcOrd="5" destOrd="0" presId="urn:microsoft.com/office/officeart/2005/8/layout/chevron1"/>
    <dgm:cxn modelId="{39DEAB04-B8FF-4CEC-8091-2CD53090D18C}" type="presParOf" srcId="{6D9A2DD7-CC97-4805-84E2-FB9B9336E4B0}" destId="{251D96DE-803A-4344-A9EE-CD609301057D}" srcOrd="6" destOrd="0" presId="urn:microsoft.com/office/officeart/2005/8/layout/chevron1"/>
    <dgm:cxn modelId="{161C4540-8037-4B05-8B8F-6C6855B605FD}" type="presParOf" srcId="{6D9A2DD7-CC97-4805-84E2-FB9B9336E4B0}" destId="{D6E4DD02-AAE8-4FC2-AEF7-03CA97301781}" srcOrd="7" destOrd="0" presId="urn:microsoft.com/office/officeart/2005/8/layout/chevron1"/>
    <dgm:cxn modelId="{A67048CF-D444-457A-9C98-1EA122E988B9}" type="presParOf" srcId="{6D9A2DD7-CC97-4805-84E2-FB9B9336E4B0}" destId="{648F4ECC-1ED6-4162-ADBA-E35E66EF2F69}" srcOrd="8" destOrd="0" presId="urn:microsoft.com/office/officeart/2005/8/layout/chevro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D63FB5-5535-41A2-B206-3640A00815E6}" type="doc">
      <dgm:prSet loTypeId="urn:microsoft.com/office/officeart/2005/8/layout/chevron1" loCatId="process" qsTypeId="urn:microsoft.com/office/officeart/2005/8/quickstyle/simple1" qsCatId="simple" csTypeId="urn:microsoft.com/office/officeart/2005/8/colors/accent1_2" csCatId="accent1" phldr="1"/>
      <dgm:spPr/>
    </dgm:pt>
    <dgm:pt modelId="{894C85D4-AA8B-4C74-9742-23654ED7AB91}">
      <dgm:prSet phldrT="[Text]"/>
      <dgm:spPr>
        <a:solidFill>
          <a:srgbClr val="C00000"/>
        </a:solidFill>
      </dgm:spPr>
      <dgm:t>
        <a:bodyPr/>
        <a:lstStyle/>
        <a:p>
          <a:r>
            <a:rPr lang="en-US" dirty="0"/>
            <a:t>Individual</a:t>
          </a:r>
        </a:p>
      </dgm:t>
    </dgm:pt>
    <dgm:pt modelId="{2AA46536-56AF-4579-8A56-D1060639B3D6}" type="parTrans" cxnId="{D59EADF6-1E26-4936-B6D9-32A11D216A52}">
      <dgm:prSet/>
      <dgm:spPr/>
      <dgm:t>
        <a:bodyPr/>
        <a:lstStyle/>
        <a:p>
          <a:endParaRPr lang="en-US"/>
        </a:p>
      </dgm:t>
    </dgm:pt>
    <dgm:pt modelId="{B1CBF1CD-DA1A-4F5F-82AA-613A8E17B975}" type="sibTrans" cxnId="{D59EADF6-1E26-4936-B6D9-32A11D216A52}">
      <dgm:prSet/>
      <dgm:spPr/>
      <dgm:t>
        <a:bodyPr/>
        <a:lstStyle/>
        <a:p>
          <a:endParaRPr lang="en-US"/>
        </a:p>
      </dgm:t>
    </dgm:pt>
    <dgm:pt modelId="{312F264C-5AF9-4062-AF15-417F2AC947B4}">
      <dgm:prSet phldrT="[Text]" custT="1"/>
      <dgm:spPr>
        <a:solidFill>
          <a:srgbClr val="FE860E"/>
        </a:solidFill>
      </dgm:spPr>
      <dgm:t>
        <a:bodyPr/>
        <a:lstStyle/>
        <a:p>
          <a:r>
            <a:rPr lang="en-US" sz="1800" dirty="0"/>
            <a:t>Organizational</a:t>
          </a:r>
        </a:p>
      </dgm:t>
    </dgm:pt>
    <dgm:pt modelId="{5208865C-7584-4AA4-9029-6871AEFFD658}" type="parTrans" cxnId="{13B0F81C-40F0-40A9-80D8-9FC3DAEFD9CE}">
      <dgm:prSet/>
      <dgm:spPr/>
      <dgm:t>
        <a:bodyPr/>
        <a:lstStyle/>
        <a:p>
          <a:endParaRPr lang="en-US"/>
        </a:p>
      </dgm:t>
    </dgm:pt>
    <dgm:pt modelId="{B3D6A6CF-CB0F-410C-8159-C0134B06621C}" type="sibTrans" cxnId="{13B0F81C-40F0-40A9-80D8-9FC3DAEFD9CE}">
      <dgm:prSet/>
      <dgm:spPr/>
      <dgm:t>
        <a:bodyPr/>
        <a:lstStyle/>
        <a:p>
          <a:endParaRPr lang="en-US"/>
        </a:p>
      </dgm:t>
    </dgm:pt>
    <dgm:pt modelId="{7AAE83FF-E510-4585-9D1A-499A88A34885}">
      <dgm:prSet phldrT="[Text]"/>
      <dgm:spPr>
        <a:solidFill>
          <a:srgbClr val="FDAE0F"/>
        </a:solidFill>
      </dgm:spPr>
      <dgm:t>
        <a:bodyPr/>
        <a:lstStyle/>
        <a:p>
          <a:r>
            <a:rPr lang="en-US" dirty="0"/>
            <a:t>Community/ Regional</a:t>
          </a:r>
        </a:p>
      </dgm:t>
    </dgm:pt>
    <dgm:pt modelId="{61CDE697-7183-49A9-860D-F3D64C341385}" type="parTrans" cxnId="{12218B6A-3289-4912-845D-964CD2A2DFEC}">
      <dgm:prSet/>
      <dgm:spPr/>
      <dgm:t>
        <a:bodyPr/>
        <a:lstStyle/>
        <a:p>
          <a:endParaRPr lang="en-US"/>
        </a:p>
      </dgm:t>
    </dgm:pt>
    <dgm:pt modelId="{6E4A4E80-EA91-42FE-8AC5-4F4EDEB9ECB6}" type="sibTrans" cxnId="{12218B6A-3289-4912-845D-964CD2A2DFEC}">
      <dgm:prSet/>
      <dgm:spPr/>
      <dgm:t>
        <a:bodyPr/>
        <a:lstStyle/>
        <a:p>
          <a:endParaRPr lang="en-US"/>
        </a:p>
      </dgm:t>
    </dgm:pt>
    <dgm:pt modelId="{CEB66B47-EBDE-4512-8CE6-F1DA3E08E62C}">
      <dgm:prSet phldrT="[Text]"/>
      <dgm:spPr>
        <a:solidFill>
          <a:srgbClr val="FF0000"/>
        </a:solidFill>
      </dgm:spPr>
      <dgm:t>
        <a:bodyPr/>
        <a:lstStyle/>
        <a:p>
          <a:r>
            <a:rPr lang="en-US" dirty="0"/>
            <a:t>International</a:t>
          </a:r>
        </a:p>
      </dgm:t>
    </dgm:pt>
    <dgm:pt modelId="{B5304457-E1A3-42A5-9573-8CFDC214738A}" type="parTrans" cxnId="{5CA25009-021A-4108-B9D1-5B6D4327A551}">
      <dgm:prSet/>
      <dgm:spPr/>
      <dgm:t>
        <a:bodyPr/>
        <a:lstStyle/>
        <a:p>
          <a:endParaRPr lang="en-US"/>
        </a:p>
      </dgm:t>
    </dgm:pt>
    <dgm:pt modelId="{548227FC-F849-4910-AC14-9A33E1CBF64A}" type="sibTrans" cxnId="{5CA25009-021A-4108-B9D1-5B6D4327A551}">
      <dgm:prSet/>
      <dgm:spPr/>
      <dgm:t>
        <a:bodyPr/>
        <a:lstStyle/>
        <a:p>
          <a:endParaRPr lang="en-US"/>
        </a:p>
      </dgm:t>
    </dgm:pt>
    <dgm:pt modelId="{57EE2DB2-EB6F-4399-B411-5A763BF67525}" type="pres">
      <dgm:prSet presAssocID="{5CD63FB5-5535-41A2-B206-3640A00815E6}" presName="Name0" presStyleCnt="0">
        <dgm:presLayoutVars>
          <dgm:dir/>
          <dgm:animLvl val="lvl"/>
          <dgm:resizeHandles val="exact"/>
        </dgm:presLayoutVars>
      </dgm:prSet>
      <dgm:spPr/>
    </dgm:pt>
    <dgm:pt modelId="{FF7E435B-EFE6-4BC8-B425-539CB1E6488F}" type="pres">
      <dgm:prSet presAssocID="{894C85D4-AA8B-4C74-9742-23654ED7AB91}" presName="parTxOnly" presStyleLbl="node1" presStyleIdx="0" presStyleCnt="4">
        <dgm:presLayoutVars>
          <dgm:chMax val="0"/>
          <dgm:chPref val="0"/>
          <dgm:bulletEnabled val="1"/>
        </dgm:presLayoutVars>
      </dgm:prSet>
      <dgm:spPr/>
      <dgm:t>
        <a:bodyPr/>
        <a:lstStyle/>
        <a:p>
          <a:endParaRPr lang="en-US"/>
        </a:p>
      </dgm:t>
    </dgm:pt>
    <dgm:pt modelId="{C509D61F-9164-49B6-962C-6D01AD2442C1}" type="pres">
      <dgm:prSet presAssocID="{B1CBF1CD-DA1A-4F5F-82AA-613A8E17B975}" presName="parTxOnlySpace" presStyleCnt="0"/>
      <dgm:spPr/>
    </dgm:pt>
    <dgm:pt modelId="{6CCFE890-2BD0-4F44-B2E9-65A7DBD15B2B}" type="pres">
      <dgm:prSet presAssocID="{312F264C-5AF9-4062-AF15-417F2AC947B4}" presName="parTxOnly" presStyleLbl="node1" presStyleIdx="1" presStyleCnt="4" custScaleX="113740">
        <dgm:presLayoutVars>
          <dgm:chMax val="0"/>
          <dgm:chPref val="0"/>
          <dgm:bulletEnabled val="1"/>
        </dgm:presLayoutVars>
      </dgm:prSet>
      <dgm:spPr/>
      <dgm:t>
        <a:bodyPr/>
        <a:lstStyle/>
        <a:p>
          <a:endParaRPr lang="en-US"/>
        </a:p>
      </dgm:t>
    </dgm:pt>
    <dgm:pt modelId="{5FF46907-BBCB-4678-ABC4-235BE8958290}" type="pres">
      <dgm:prSet presAssocID="{B3D6A6CF-CB0F-410C-8159-C0134B06621C}" presName="parTxOnlySpace" presStyleCnt="0"/>
      <dgm:spPr/>
    </dgm:pt>
    <dgm:pt modelId="{2BF7403B-8A10-4D68-8675-265A7499644F}" type="pres">
      <dgm:prSet presAssocID="{7AAE83FF-E510-4585-9D1A-499A88A34885}" presName="parTxOnly" presStyleLbl="node1" presStyleIdx="2" presStyleCnt="4">
        <dgm:presLayoutVars>
          <dgm:chMax val="0"/>
          <dgm:chPref val="0"/>
          <dgm:bulletEnabled val="1"/>
        </dgm:presLayoutVars>
      </dgm:prSet>
      <dgm:spPr/>
      <dgm:t>
        <a:bodyPr/>
        <a:lstStyle/>
        <a:p>
          <a:endParaRPr lang="en-US"/>
        </a:p>
      </dgm:t>
    </dgm:pt>
    <dgm:pt modelId="{0E1D0DB4-D971-4094-AF20-FFD5DEE7C997}" type="pres">
      <dgm:prSet presAssocID="{6E4A4E80-EA91-42FE-8AC5-4F4EDEB9ECB6}" presName="parTxOnlySpace" presStyleCnt="0"/>
      <dgm:spPr/>
    </dgm:pt>
    <dgm:pt modelId="{21D399F4-0042-4324-9F50-5FD432146BAF}" type="pres">
      <dgm:prSet presAssocID="{CEB66B47-EBDE-4512-8CE6-F1DA3E08E62C}" presName="parTxOnly" presStyleLbl="node1" presStyleIdx="3" presStyleCnt="4">
        <dgm:presLayoutVars>
          <dgm:chMax val="0"/>
          <dgm:chPref val="0"/>
          <dgm:bulletEnabled val="1"/>
        </dgm:presLayoutVars>
      </dgm:prSet>
      <dgm:spPr/>
      <dgm:t>
        <a:bodyPr/>
        <a:lstStyle/>
        <a:p>
          <a:endParaRPr lang="en-US"/>
        </a:p>
      </dgm:t>
    </dgm:pt>
  </dgm:ptLst>
  <dgm:cxnLst>
    <dgm:cxn modelId="{452C5D5A-884C-44BB-ABAD-F9C6917FF83D}" type="presOf" srcId="{5CD63FB5-5535-41A2-B206-3640A00815E6}" destId="{57EE2DB2-EB6F-4399-B411-5A763BF67525}" srcOrd="0" destOrd="0" presId="urn:microsoft.com/office/officeart/2005/8/layout/chevron1"/>
    <dgm:cxn modelId="{EEEA0BBC-52FE-4966-9800-6EA0A9B72A7C}" type="presOf" srcId="{7AAE83FF-E510-4585-9D1A-499A88A34885}" destId="{2BF7403B-8A10-4D68-8675-265A7499644F}" srcOrd="0" destOrd="0" presId="urn:microsoft.com/office/officeart/2005/8/layout/chevron1"/>
    <dgm:cxn modelId="{DC31CD0D-AD24-4C05-A78B-0066B6BA504E}" type="presOf" srcId="{CEB66B47-EBDE-4512-8CE6-F1DA3E08E62C}" destId="{21D399F4-0042-4324-9F50-5FD432146BAF}" srcOrd="0" destOrd="0" presId="urn:microsoft.com/office/officeart/2005/8/layout/chevron1"/>
    <dgm:cxn modelId="{5CA25009-021A-4108-B9D1-5B6D4327A551}" srcId="{5CD63FB5-5535-41A2-B206-3640A00815E6}" destId="{CEB66B47-EBDE-4512-8CE6-F1DA3E08E62C}" srcOrd="3" destOrd="0" parTransId="{B5304457-E1A3-42A5-9573-8CFDC214738A}" sibTransId="{548227FC-F849-4910-AC14-9A33E1CBF64A}"/>
    <dgm:cxn modelId="{A8F34138-65EF-4ED8-A8A9-D8BE57001701}" type="presOf" srcId="{312F264C-5AF9-4062-AF15-417F2AC947B4}" destId="{6CCFE890-2BD0-4F44-B2E9-65A7DBD15B2B}" srcOrd="0" destOrd="0" presId="urn:microsoft.com/office/officeart/2005/8/layout/chevron1"/>
    <dgm:cxn modelId="{D18109D5-6423-4C61-B771-B8A5DA4ABDCF}" type="presOf" srcId="{894C85D4-AA8B-4C74-9742-23654ED7AB91}" destId="{FF7E435B-EFE6-4BC8-B425-539CB1E6488F}" srcOrd="0" destOrd="0" presId="urn:microsoft.com/office/officeart/2005/8/layout/chevron1"/>
    <dgm:cxn modelId="{12218B6A-3289-4912-845D-964CD2A2DFEC}" srcId="{5CD63FB5-5535-41A2-B206-3640A00815E6}" destId="{7AAE83FF-E510-4585-9D1A-499A88A34885}" srcOrd="2" destOrd="0" parTransId="{61CDE697-7183-49A9-860D-F3D64C341385}" sibTransId="{6E4A4E80-EA91-42FE-8AC5-4F4EDEB9ECB6}"/>
    <dgm:cxn modelId="{D59EADF6-1E26-4936-B6D9-32A11D216A52}" srcId="{5CD63FB5-5535-41A2-B206-3640A00815E6}" destId="{894C85D4-AA8B-4C74-9742-23654ED7AB91}" srcOrd="0" destOrd="0" parTransId="{2AA46536-56AF-4579-8A56-D1060639B3D6}" sibTransId="{B1CBF1CD-DA1A-4F5F-82AA-613A8E17B975}"/>
    <dgm:cxn modelId="{13B0F81C-40F0-40A9-80D8-9FC3DAEFD9CE}" srcId="{5CD63FB5-5535-41A2-B206-3640A00815E6}" destId="{312F264C-5AF9-4062-AF15-417F2AC947B4}" srcOrd="1" destOrd="0" parTransId="{5208865C-7584-4AA4-9029-6871AEFFD658}" sibTransId="{B3D6A6CF-CB0F-410C-8159-C0134B06621C}"/>
    <dgm:cxn modelId="{9B3637A8-E3A1-413F-90B0-54429A495E7F}" type="presParOf" srcId="{57EE2DB2-EB6F-4399-B411-5A763BF67525}" destId="{FF7E435B-EFE6-4BC8-B425-539CB1E6488F}" srcOrd="0" destOrd="0" presId="urn:microsoft.com/office/officeart/2005/8/layout/chevron1"/>
    <dgm:cxn modelId="{215B893F-3298-4F08-B715-B5AC23FF3EF2}" type="presParOf" srcId="{57EE2DB2-EB6F-4399-B411-5A763BF67525}" destId="{C509D61F-9164-49B6-962C-6D01AD2442C1}" srcOrd="1" destOrd="0" presId="urn:microsoft.com/office/officeart/2005/8/layout/chevron1"/>
    <dgm:cxn modelId="{D44E7E02-EAE1-4204-A7F0-17519092A0FC}" type="presParOf" srcId="{57EE2DB2-EB6F-4399-B411-5A763BF67525}" destId="{6CCFE890-2BD0-4F44-B2E9-65A7DBD15B2B}" srcOrd="2" destOrd="0" presId="urn:microsoft.com/office/officeart/2005/8/layout/chevron1"/>
    <dgm:cxn modelId="{D07E7B9C-22B7-4452-9894-0A475FF9FBA5}" type="presParOf" srcId="{57EE2DB2-EB6F-4399-B411-5A763BF67525}" destId="{5FF46907-BBCB-4678-ABC4-235BE8958290}" srcOrd="3" destOrd="0" presId="urn:microsoft.com/office/officeart/2005/8/layout/chevron1"/>
    <dgm:cxn modelId="{47A27244-B7AB-49BA-A898-4D5CAE89CE73}" type="presParOf" srcId="{57EE2DB2-EB6F-4399-B411-5A763BF67525}" destId="{2BF7403B-8A10-4D68-8675-265A7499644F}" srcOrd="4" destOrd="0" presId="urn:microsoft.com/office/officeart/2005/8/layout/chevron1"/>
    <dgm:cxn modelId="{6477E51B-D10F-4341-88F0-FB73E5B3B219}" type="presParOf" srcId="{57EE2DB2-EB6F-4399-B411-5A763BF67525}" destId="{0E1D0DB4-D971-4094-AF20-FFD5DEE7C997}" srcOrd="5" destOrd="0" presId="urn:microsoft.com/office/officeart/2005/8/layout/chevron1"/>
    <dgm:cxn modelId="{4813E9C3-C739-4FEE-99EA-10946C30D64E}" type="presParOf" srcId="{57EE2DB2-EB6F-4399-B411-5A763BF67525}" destId="{21D399F4-0042-4324-9F50-5FD432146BAF}"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781C3-A828-4444-90B8-DA225A0073D8}">
      <dsp:nvSpPr>
        <dsp:cNvPr id="0" name=""/>
        <dsp:cNvSpPr/>
      </dsp:nvSpPr>
      <dsp:spPr>
        <a:xfrm>
          <a:off x="2938226" y="736"/>
          <a:ext cx="2456806" cy="966415"/>
        </a:xfrm>
        <a:prstGeom prst="roundRect">
          <a:avLst/>
        </a:prstGeom>
        <a:solidFill>
          <a:schemeClr val="accent2"/>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a:t>Preparedness</a:t>
          </a:r>
          <a:endParaRPr lang="en-GB" sz="2900" b="1" kern="1200" dirty="0"/>
        </a:p>
      </dsp:txBody>
      <dsp:txXfrm>
        <a:off x="2985402" y="47912"/>
        <a:ext cx="2362454" cy="872063"/>
      </dsp:txXfrm>
    </dsp:sp>
    <dsp:sp modelId="{1BB3658A-EA84-4E8C-8F4C-C08C747F7067}">
      <dsp:nvSpPr>
        <dsp:cNvPr id="0" name=""/>
        <dsp:cNvSpPr/>
      </dsp:nvSpPr>
      <dsp:spPr>
        <a:xfrm>
          <a:off x="2474195" y="652256"/>
          <a:ext cx="3862868" cy="3862868"/>
        </a:xfrm>
        <a:custGeom>
          <a:avLst/>
          <a:gdLst/>
          <a:ahLst/>
          <a:cxnLst/>
          <a:rect l="0" t="0" r="0" b="0"/>
          <a:pathLst>
            <a:path>
              <a:moveTo>
                <a:pt x="3062847" y="366077"/>
              </a:moveTo>
              <a:arcTo wR="1931434" hR="1931434" stAng="18351527" swAng="920422"/>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sp>
    <dsp:sp modelId="{1CDCB655-71FD-40BA-BB47-BF159BC909C9}">
      <dsp:nvSpPr>
        <dsp:cNvPr id="0" name=""/>
        <dsp:cNvSpPr/>
      </dsp:nvSpPr>
      <dsp:spPr>
        <a:xfrm>
          <a:off x="4903040" y="1510453"/>
          <a:ext cx="2549284" cy="966415"/>
        </a:xfrm>
        <a:prstGeom prst="roundRect">
          <a:avLst/>
        </a:prstGeom>
        <a:solidFill>
          <a:schemeClr val="accent2"/>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a:t>First Response</a:t>
          </a:r>
          <a:endParaRPr lang="en-GB" sz="2900" b="1" kern="1200" dirty="0"/>
        </a:p>
      </dsp:txBody>
      <dsp:txXfrm>
        <a:off x="4950216" y="1557629"/>
        <a:ext cx="2454932" cy="872063"/>
      </dsp:txXfrm>
    </dsp:sp>
    <dsp:sp modelId="{0C25A45F-5540-4FE5-B6D6-25802871528C}">
      <dsp:nvSpPr>
        <dsp:cNvPr id="0" name=""/>
        <dsp:cNvSpPr/>
      </dsp:nvSpPr>
      <dsp:spPr>
        <a:xfrm>
          <a:off x="2646034" y="1560753"/>
          <a:ext cx="3862868" cy="3862868"/>
        </a:xfrm>
        <a:custGeom>
          <a:avLst/>
          <a:gdLst/>
          <a:ahLst/>
          <a:cxnLst/>
          <a:rect l="0" t="0" r="0" b="0"/>
          <a:pathLst>
            <a:path>
              <a:moveTo>
                <a:pt x="3675626" y="1101837"/>
              </a:moveTo>
              <a:arcTo wR="1931434" hR="1931434" stAng="20073759" swAng="1154188"/>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sp>
    <dsp:sp modelId="{755CBBFF-6C00-4EF1-A1C4-84D51D893C93}">
      <dsp:nvSpPr>
        <dsp:cNvPr id="0" name=""/>
        <dsp:cNvSpPr/>
      </dsp:nvSpPr>
      <dsp:spPr>
        <a:xfrm>
          <a:off x="4785314" y="3494745"/>
          <a:ext cx="2866105" cy="966415"/>
        </a:xfrm>
        <a:prstGeom prst="roundRect">
          <a:avLst/>
        </a:prstGeom>
        <a:solidFill>
          <a:schemeClr val="accent2"/>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a:t>Scaling up</a:t>
          </a:r>
          <a:endParaRPr lang="en-GB" sz="2900" b="1" kern="1200" dirty="0"/>
        </a:p>
      </dsp:txBody>
      <dsp:txXfrm>
        <a:off x="4832490" y="3541921"/>
        <a:ext cx="2771753" cy="872063"/>
      </dsp:txXfrm>
    </dsp:sp>
    <dsp:sp modelId="{6F15FF38-ECFD-4225-B027-D0A8803F7A59}">
      <dsp:nvSpPr>
        <dsp:cNvPr id="0" name=""/>
        <dsp:cNvSpPr/>
      </dsp:nvSpPr>
      <dsp:spPr>
        <a:xfrm>
          <a:off x="2389674" y="1216063"/>
          <a:ext cx="3862868" cy="3862868"/>
        </a:xfrm>
        <a:custGeom>
          <a:avLst/>
          <a:gdLst/>
          <a:ahLst/>
          <a:cxnLst/>
          <a:rect l="0" t="0" r="0" b="0"/>
          <a:pathLst>
            <a:path>
              <a:moveTo>
                <a:pt x="2907169" y="3598280"/>
              </a:moveTo>
              <a:arcTo wR="1931434" hR="1931434" stAng="3579374" swAng="3641311"/>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sp>
    <dsp:sp modelId="{554CABDF-74AE-4218-A9A4-93C3BF5EE99C}">
      <dsp:nvSpPr>
        <dsp:cNvPr id="0" name=""/>
        <dsp:cNvSpPr/>
      </dsp:nvSpPr>
      <dsp:spPr>
        <a:xfrm>
          <a:off x="1259635" y="3494721"/>
          <a:ext cx="2161722" cy="966415"/>
        </a:xfrm>
        <a:prstGeom prst="roundRect">
          <a:avLst/>
        </a:prstGeom>
        <a:solidFill>
          <a:schemeClr val="accent2"/>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a:t>Transition</a:t>
          </a:r>
          <a:endParaRPr lang="en-GB" sz="2900" b="1" kern="1200" dirty="0"/>
        </a:p>
      </dsp:txBody>
      <dsp:txXfrm>
        <a:off x="1306811" y="3541897"/>
        <a:ext cx="2067370" cy="872063"/>
      </dsp:txXfrm>
    </dsp:sp>
    <dsp:sp modelId="{D52AF91B-39A9-43E0-8F13-00D0F79C7A97}">
      <dsp:nvSpPr>
        <dsp:cNvPr id="0" name=""/>
        <dsp:cNvSpPr/>
      </dsp:nvSpPr>
      <dsp:spPr>
        <a:xfrm>
          <a:off x="1982078" y="1186307"/>
          <a:ext cx="3862868" cy="3862868"/>
        </a:xfrm>
        <a:custGeom>
          <a:avLst/>
          <a:gdLst/>
          <a:ahLst/>
          <a:cxnLst/>
          <a:rect l="0" t="0" r="0" b="0"/>
          <a:pathLst>
            <a:path>
              <a:moveTo>
                <a:pt x="7952" y="2106526"/>
              </a:moveTo>
              <a:arcTo wR="1931434" hR="1931434" stAng="10487925" swAng="1111546"/>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sp>
    <dsp:sp modelId="{5E4825F6-3794-471A-A7BE-92AB6A3F8CA3}">
      <dsp:nvSpPr>
        <dsp:cNvPr id="0" name=""/>
        <dsp:cNvSpPr/>
      </dsp:nvSpPr>
      <dsp:spPr>
        <a:xfrm>
          <a:off x="755569" y="1510460"/>
          <a:ext cx="2756603" cy="966415"/>
        </a:xfrm>
        <a:prstGeom prst="roundRect">
          <a:avLst/>
        </a:prstGeom>
        <a:solidFill>
          <a:schemeClr val="accent2"/>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a:t>Learning</a:t>
          </a:r>
          <a:endParaRPr lang="en-GB" sz="2900" b="1" kern="1200" dirty="0"/>
        </a:p>
      </dsp:txBody>
      <dsp:txXfrm>
        <a:off x="802745" y="1557636"/>
        <a:ext cx="2662251" cy="872063"/>
      </dsp:txXfrm>
    </dsp:sp>
    <dsp:sp modelId="{C6CC0990-C7EC-4F1E-8A62-39F2619AC283}">
      <dsp:nvSpPr>
        <dsp:cNvPr id="0" name=""/>
        <dsp:cNvSpPr/>
      </dsp:nvSpPr>
      <dsp:spPr>
        <a:xfrm>
          <a:off x="1957188" y="674910"/>
          <a:ext cx="3862868" cy="3862868"/>
        </a:xfrm>
        <a:custGeom>
          <a:avLst/>
          <a:gdLst/>
          <a:ahLst/>
          <a:cxnLst/>
          <a:rect l="0" t="0" r="0" b="0"/>
          <a:pathLst>
            <a:path>
              <a:moveTo>
                <a:pt x="445720" y="697297"/>
              </a:moveTo>
              <a:arcTo wR="1931434" hR="1931434" stAng="13182922" swAng="939683"/>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418CB-6E3A-4D78-A3E3-73F8636E5EF2}">
      <dsp:nvSpPr>
        <dsp:cNvPr id="0" name=""/>
        <dsp:cNvSpPr/>
      </dsp:nvSpPr>
      <dsp:spPr>
        <a:xfrm>
          <a:off x="2236" y="463228"/>
          <a:ext cx="2724419" cy="1089767"/>
        </a:xfrm>
        <a:prstGeom prst="chevron">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42672" rIns="42672" bIns="42672" numCol="1" spcCol="1270" anchor="ctr" anchorCtr="0">
          <a:noAutofit/>
        </a:bodyPr>
        <a:lstStyle/>
        <a:p>
          <a:pPr lvl="0" algn="ctr" defTabSz="1422400" rtl="0">
            <a:lnSpc>
              <a:spcPct val="90000"/>
            </a:lnSpc>
            <a:spcBef>
              <a:spcPct val="0"/>
            </a:spcBef>
            <a:spcAft>
              <a:spcPct val="35000"/>
            </a:spcAft>
          </a:pPr>
          <a:r>
            <a:rPr lang="en-US" sz="3200" b="1" kern="1200" dirty="0">
              <a:solidFill>
                <a:schemeClr val="tx1"/>
              </a:solidFill>
            </a:rPr>
            <a:t>Ready</a:t>
          </a:r>
          <a:endParaRPr lang="en-US" sz="3200" kern="1200" dirty="0">
            <a:solidFill>
              <a:schemeClr val="tx1"/>
            </a:solidFill>
          </a:endParaRPr>
        </a:p>
      </dsp:txBody>
      <dsp:txXfrm>
        <a:off x="547120" y="463228"/>
        <a:ext cx="1634652" cy="1089767"/>
      </dsp:txXfrm>
    </dsp:sp>
    <dsp:sp modelId="{2D3D7AA7-964A-4DCC-8AD7-E03558498E42}">
      <dsp:nvSpPr>
        <dsp:cNvPr id="0" name=""/>
        <dsp:cNvSpPr/>
      </dsp:nvSpPr>
      <dsp:spPr>
        <a:xfrm>
          <a:off x="2454214" y="463228"/>
          <a:ext cx="2724419" cy="1089767"/>
        </a:xfrm>
        <a:prstGeom prst="chevron">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44018" tIns="48006" rIns="48006" bIns="48006" numCol="1" spcCol="1270" anchor="ctr" anchorCtr="0">
          <a:noAutofit/>
        </a:bodyPr>
        <a:lstStyle/>
        <a:p>
          <a:pPr lvl="0" algn="ctr" defTabSz="1600200" rtl="0">
            <a:lnSpc>
              <a:spcPct val="90000"/>
            </a:lnSpc>
            <a:spcBef>
              <a:spcPct val="0"/>
            </a:spcBef>
            <a:spcAft>
              <a:spcPct val="35000"/>
            </a:spcAft>
          </a:pPr>
          <a:r>
            <a:rPr lang="en-US" sz="3600" b="1" kern="1200" dirty="0">
              <a:solidFill>
                <a:schemeClr val="tx1"/>
              </a:solidFill>
            </a:rPr>
            <a:t>Fire</a:t>
          </a:r>
        </a:p>
      </dsp:txBody>
      <dsp:txXfrm>
        <a:off x="2999098" y="463228"/>
        <a:ext cx="1634652" cy="1089767"/>
      </dsp:txXfrm>
    </dsp:sp>
    <dsp:sp modelId="{A964123B-85CD-4F2F-A90A-AE0035C1597F}">
      <dsp:nvSpPr>
        <dsp:cNvPr id="0" name=""/>
        <dsp:cNvSpPr/>
      </dsp:nvSpPr>
      <dsp:spPr>
        <a:xfrm>
          <a:off x="4906191" y="463228"/>
          <a:ext cx="2724419" cy="1089767"/>
        </a:xfrm>
        <a:prstGeom prst="chevron">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42672" rIns="42672" bIns="42672" numCol="1" spcCol="1270" anchor="ctr" anchorCtr="0">
          <a:noAutofit/>
        </a:bodyPr>
        <a:lstStyle/>
        <a:p>
          <a:pPr lvl="0" algn="ctr" defTabSz="1422400" rtl="0">
            <a:lnSpc>
              <a:spcPct val="90000"/>
            </a:lnSpc>
            <a:spcBef>
              <a:spcPct val="0"/>
            </a:spcBef>
            <a:spcAft>
              <a:spcPct val="35000"/>
            </a:spcAft>
          </a:pPr>
          <a:r>
            <a:rPr lang="en-US" sz="3200" b="1" kern="1200" dirty="0">
              <a:solidFill>
                <a:schemeClr val="tx1"/>
              </a:solidFill>
            </a:rPr>
            <a:t>Aim</a:t>
          </a:r>
        </a:p>
      </dsp:txBody>
      <dsp:txXfrm>
        <a:off x="5451075" y="463228"/>
        <a:ext cx="1634652" cy="10897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CA11E-0183-4006-922D-F2D972060D13}">
      <dsp:nvSpPr>
        <dsp:cNvPr id="0" name=""/>
        <dsp:cNvSpPr/>
      </dsp:nvSpPr>
      <dsp:spPr>
        <a:xfrm>
          <a:off x="2236" y="0"/>
          <a:ext cx="2724419" cy="1008112"/>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rtl="0">
            <a:lnSpc>
              <a:spcPct val="90000"/>
            </a:lnSpc>
            <a:spcBef>
              <a:spcPct val="0"/>
            </a:spcBef>
            <a:spcAft>
              <a:spcPct val="35000"/>
            </a:spcAft>
          </a:pPr>
          <a:r>
            <a:rPr lang="en-US" sz="2000" b="1" kern="1200"/>
            <a:t>Ready</a:t>
          </a:r>
          <a:endParaRPr lang="en-US" sz="2000" kern="1200" dirty="0"/>
        </a:p>
      </dsp:txBody>
      <dsp:txXfrm>
        <a:off x="506292" y="0"/>
        <a:ext cx="1716307" cy="1008112"/>
      </dsp:txXfrm>
    </dsp:sp>
    <dsp:sp modelId="{1B8F9893-7E3E-4605-B611-25C387364E48}">
      <dsp:nvSpPr>
        <dsp:cNvPr id="0" name=""/>
        <dsp:cNvSpPr/>
      </dsp:nvSpPr>
      <dsp:spPr>
        <a:xfrm>
          <a:off x="2454214" y="0"/>
          <a:ext cx="2724419" cy="1008112"/>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rtl="0">
            <a:lnSpc>
              <a:spcPct val="90000"/>
            </a:lnSpc>
            <a:spcBef>
              <a:spcPct val="0"/>
            </a:spcBef>
            <a:spcAft>
              <a:spcPct val="35000"/>
            </a:spcAft>
          </a:pPr>
          <a:r>
            <a:rPr lang="en-US" sz="2000" b="1" kern="1200" dirty="0"/>
            <a:t>Aim</a:t>
          </a:r>
        </a:p>
      </dsp:txBody>
      <dsp:txXfrm>
        <a:off x="2958270" y="0"/>
        <a:ext cx="1716307" cy="1008112"/>
      </dsp:txXfrm>
    </dsp:sp>
    <dsp:sp modelId="{ECD131E3-8CC1-4B8C-9409-9F498F0AF1EA}">
      <dsp:nvSpPr>
        <dsp:cNvPr id="0" name=""/>
        <dsp:cNvSpPr/>
      </dsp:nvSpPr>
      <dsp:spPr>
        <a:xfrm>
          <a:off x="4906191" y="0"/>
          <a:ext cx="2724419" cy="1008112"/>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rtl="0">
            <a:lnSpc>
              <a:spcPct val="90000"/>
            </a:lnSpc>
            <a:spcBef>
              <a:spcPct val="0"/>
            </a:spcBef>
            <a:spcAft>
              <a:spcPct val="35000"/>
            </a:spcAft>
          </a:pPr>
          <a:r>
            <a:rPr lang="en-US" sz="2000" b="1" kern="1200"/>
            <a:t>Fire</a:t>
          </a:r>
          <a:endParaRPr lang="en-US" sz="2000" b="1" kern="1200" dirty="0"/>
        </a:p>
      </dsp:txBody>
      <dsp:txXfrm>
        <a:off x="5410247" y="0"/>
        <a:ext cx="1716307" cy="10081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55142-4C81-4D42-813E-3A085A773B57}">
      <dsp:nvSpPr>
        <dsp:cNvPr id="0" name=""/>
        <dsp:cNvSpPr/>
      </dsp:nvSpPr>
      <dsp:spPr>
        <a:xfrm>
          <a:off x="1863" y="172355"/>
          <a:ext cx="1658504" cy="663401"/>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rtl="0">
            <a:lnSpc>
              <a:spcPct val="90000"/>
            </a:lnSpc>
            <a:spcBef>
              <a:spcPct val="0"/>
            </a:spcBef>
            <a:spcAft>
              <a:spcPct val="35000"/>
            </a:spcAft>
          </a:pPr>
          <a:r>
            <a:rPr lang="en-US" sz="2000" b="1" kern="1200"/>
            <a:t>Ready</a:t>
          </a:r>
          <a:endParaRPr lang="en-US" sz="2000" kern="1200" dirty="0"/>
        </a:p>
      </dsp:txBody>
      <dsp:txXfrm>
        <a:off x="333564" y="172355"/>
        <a:ext cx="995103" cy="663401"/>
      </dsp:txXfrm>
    </dsp:sp>
    <dsp:sp modelId="{1A3CE9E4-47B3-41D6-B2BA-60259EFC70CD}">
      <dsp:nvSpPr>
        <dsp:cNvPr id="0" name=""/>
        <dsp:cNvSpPr/>
      </dsp:nvSpPr>
      <dsp:spPr>
        <a:xfrm>
          <a:off x="1494517" y="172355"/>
          <a:ext cx="1658504" cy="663401"/>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rtl="0">
            <a:lnSpc>
              <a:spcPct val="90000"/>
            </a:lnSpc>
            <a:spcBef>
              <a:spcPct val="0"/>
            </a:spcBef>
            <a:spcAft>
              <a:spcPct val="35000"/>
            </a:spcAft>
          </a:pPr>
          <a:r>
            <a:rPr lang="en-US" sz="2000" b="1" kern="1200"/>
            <a:t>Aim</a:t>
          </a:r>
          <a:endParaRPr lang="en-US" sz="2000" b="1" kern="1200" dirty="0"/>
        </a:p>
      </dsp:txBody>
      <dsp:txXfrm>
        <a:off x="1826218" y="172355"/>
        <a:ext cx="995103" cy="663401"/>
      </dsp:txXfrm>
    </dsp:sp>
    <dsp:sp modelId="{F5E08CCC-5E15-4A2C-9851-B3D63E9C1F56}">
      <dsp:nvSpPr>
        <dsp:cNvPr id="0" name=""/>
        <dsp:cNvSpPr/>
      </dsp:nvSpPr>
      <dsp:spPr>
        <a:xfrm>
          <a:off x="2987171" y="172355"/>
          <a:ext cx="1658504" cy="663401"/>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rtl="0">
            <a:lnSpc>
              <a:spcPct val="90000"/>
            </a:lnSpc>
            <a:spcBef>
              <a:spcPct val="0"/>
            </a:spcBef>
            <a:spcAft>
              <a:spcPct val="35000"/>
            </a:spcAft>
          </a:pPr>
          <a:r>
            <a:rPr lang="en-US" sz="2000" b="1" kern="1200"/>
            <a:t>Ready</a:t>
          </a:r>
          <a:endParaRPr lang="en-US" sz="2000" b="1" kern="1200" dirty="0"/>
        </a:p>
      </dsp:txBody>
      <dsp:txXfrm>
        <a:off x="3318872" y="172355"/>
        <a:ext cx="995103" cy="663401"/>
      </dsp:txXfrm>
    </dsp:sp>
    <dsp:sp modelId="{251D96DE-803A-4344-A9EE-CD609301057D}">
      <dsp:nvSpPr>
        <dsp:cNvPr id="0" name=""/>
        <dsp:cNvSpPr/>
      </dsp:nvSpPr>
      <dsp:spPr>
        <a:xfrm>
          <a:off x="4479825" y="172355"/>
          <a:ext cx="1658504" cy="663401"/>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rtl="0">
            <a:lnSpc>
              <a:spcPct val="90000"/>
            </a:lnSpc>
            <a:spcBef>
              <a:spcPct val="0"/>
            </a:spcBef>
            <a:spcAft>
              <a:spcPct val="35000"/>
            </a:spcAft>
          </a:pPr>
          <a:r>
            <a:rPr lang="en-US" sz="2000" b="1" kern="1200"/>
            <a:t>Aim</a:t>
          </a:r>
          <a:endParaRPr lang="en-US" sz="2000" b="1" kern="1200" dirty="0"/>
        </a:p>
      </dsp:txBody>
      <dsp:txXfrm>
        <a:off x="4811526" y="172355"/>
        <a:ext cx="995103" cy="663401"/>
      </dsp:txXfrm>
    </dsp:sp>
    <dsp:sp modelId="{648F4ECC-1ED6-4162-ADBA-E35E66EF2F69}">
      <dsp:nvSpPr>
        <dsp:cNvPr id="0" name=""/>
        <dsp:cNvSpPr/>
      </dsp:nvSpPr>
      <dsp:spPr>
        <a:xfrm>
          <a:off x="5972479" y="172355"/>
          <a:ext cx="1658504" cy="663401"/>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rtl="0">
            <a:lnSpc>
              <a:spcPct val="90000"/>
            </a:lnSpc>
            <a:spcBef>
              <a:spcPct val="0"/>
            </a:spcBef>
            <a:spcAft>
              <a:spcPct val="35000"/>
            </a:spcAft>
          </a:pPr>
          <a:r>
            <a:rPr lang="en-US" sz="2000" b="1" kern="1200" dirty="0"/>
            <a:t>Ready</a:t>
          </a:r>
        </a:p>
      </dsp:txBody>
      <dsp:txXfrm>
        <a:off x="6304180" y="172355"/>
        <a:ext cx="995103" cy="6634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E435B-EFE6-4BC8-B425-539CB1E6488F}">
      <dsp:nvSpPr>
        <dsp:cNvPr id="0" name=""/>
        <dsp:cNvSpPr/>
      </dsp:nvSpPr>
      <dsp:spPr>
        <a:xfrm>
          <a:off x="5489" y="2138398"/>
          <a:ext cx="2195330" cy="878132"/>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a:t>Individual</a:t>
          </a:r>
        </a:p>
      </dsp:txBody>
      <dsp:txXfrm>
        <a:off x="444555" y="2138398"/>
        <a:ext cx="1317198" cy="878132"/>
      </dsp:txXfrm>
    </dsp:sp>
    <dsp:sp modelId="{6CCFE890-2BD0-4F44-B2E9-65A7DBD15B2B}">
      <dsp:nvSpPr>
        <dsp:cNvPr id="0" name=""/>
        <dsp:cNvSpPr/>
      </dsp:nvSpPr>
      <dsp:spPr>
        <a:xfrm>
          <a:off x="1981287" y="2138398"/>
          <a:ext cx="2496968" cy="878132"/>
        </a:xfrm>
        <a:prstGeom prst="chevron">
          <a:avLst/>
        </a:prstGeom>
        <a:solidFill>
          <a:srgbClr val="FE860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a:t>Organizational</a:t>
          </a:r>
        </a:p>
      </dsp:txBody>
      <dsp:txXfrm>
        <a:off x="2420353" y="2138398"/>
        <a:ext cx="1618836" cy="878132"/>
      </dsp:txXfrm>
    </dsp:sp>
    <dsp:sp modelId="{2BF7403B-8A10-4D68-8675-265A7499644F}">
      <dsp:nvSpPr>
        <dsp:cNvPr id="0" name=""/>
        <dsp:cNvSpPr/>
      </dsp:nvSpPr>
      <dsp:spPr>
        <a:xfrm>
          <a:off x="4258722" y="2138398"/>
          <a:ext cx="2195330" cy="878132"/>
        </a:xfrm>
        <a:prstGeom prst="chevron">
          <a:avLst/>
        </a:prstGeom>
        <a:solidFill>
          <a:srgbClr val="FDAE0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a:t>Community/ Regional</a:t>
          </a:r>
        </a:p>
      </dsp:txBody>
      <dsp:txXfrm>
        <a:off x="4697788" y="2138398"/>
        <a:ext cx="1317198" cy="878132"/>
      </dsp:txXfrm>
    </dsp:sp>
    <dsp:sp modelId="{21D399F4-0042-4324-9F50-5FD432146BAF}">
      <dsp:nvSpPr>
        <dsp:cNvPr id="0" name=""/>
        <dsp:cNvSpPr/>
      </dsp:nvSpPr>
      <dsp:spPr>
        <a:xfrm>
          <a:off x="6234519" y="2138398"/>
          <a:ext cx="2195330" cy="878132"/>
        </a:xfrm>
        <a:prstGeom prst="chevron">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a:t>International</a:t>
          </a:r>
        </a:p>
      </dsp:txBody>
      <dsp:txXfrm>
        <a:off x="6673585" y="2138398"/>
        <a:ext cx="1317198" cy="878132"/>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0.73616</cdr:x>
      <cdr:y>0.62784</cdr:y>
    </cdr:from>
    <cdr:to>
      <cdr:x>1</cdr:x>
      <cdr:y>0.83273</cdr:y>
    </cdr:to>
    <cdr:sp macro="" textlink="">
      <cdr:nvSpPr>
        <cdr:cNvPr id="2" name="TextBox 1"/>
        <cdr:cNvSpPr txBox="1"/>
      </cdr:nvSpPr>
      <cdr:spPr>
        <a:xfrm xmlns:a="http://schemas.openxmlformats.org/drawingml/2006/main">
          <a:off x="5048584" y="3251721"/>
          <a:ext cx="1809416" cy="106117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4800" b="1" dirty="0">
              <a:latin typeface="+mj-lt"/>
            </a:rPr>
            <a:t>200:1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hdr" sz="quarter"/>
          </p:nvPr>
        </p:nvSpPr>
        <p:spPr bwMode="auto">
          <a:xfrm>
            <a:off x="1" y="1"/>
            <a:ext cx="2945659" cy="493634"/>
          </a:xfrm>
          <a:prstGeom prst="rect">
            <a:avLst/>
          </a:prstGeom>
          <a:noFill/>
          <a:ln w="9525">
            <a:noFill/>
            <a:miter lim="800000"/>
            <a:headEnd/>
            <a:tailEnd/>
          </a:ln>
          <a:effectLst/>
        </p:spPr>
        <p:txBody>
          <a:bodyPr vert="horz" wrap="square" lIns="91884" tIns="45942" rIns="91884" bIns="45942" numCol="1" anchor="t" anchorCtr="0" compatLnSpc="1">
            <a:prstTxWarp prst="textNoShape">
              <a:avLst/>
            </a:prstTxWarp>
          </a:bodyPr>
          <a:lstStyle>
            <a:lvl1pPr>
              <a:defRPr sz="1200"/>
            </a:lvl1pPr>
          </a:lstStyle>
          <a:p>
            <a:endParaRPr lang="fr-CH" dirty="0"/>
          </a:p>
        </p:txBody>
      </p:sp>
      <p:sp>
        <p:nvSpPr>
          <p:cNvPr id="154627" name="Rectangle 3"/>
          <p:cNvSpPr>
            <a:spLocks noGrp="1" noChangeArrowheads="1"/>
          </p:cNvSpPr>
          <p:nvPr>
            <p:ph type="dt" sz="quarter" idx="1"/>
          </p:nvPr>
        </p:nvSpPr>
        <p:spPr bwMode="auto">
          <a:xfrm>
            <a:off x="3850444" y="1"/>
            <a:ext cx="2945659" cy="493634"/>
          </a:xfrm>
          <a:prstGeom prst="rect">
            <a:avLst/>
          </a:prstGeom>
          <a:noFill/>
          <a:ln w="9525">
            <a:noFill/>
            <a:miter lim="800000"/>
            <a:headEnd/>
            <a:tailEnd/>
          </a:ln>
          <a:effectLst/>
        </p:spPr>
        <p:txBody>
          <a:bodyPr vert="horz" wrap="square" lIns="91884" tIns="45942" rIns="91884" bIns="45942" numCol="1" anchor="t" anchorCtr="0" compatLnSpc="1">
            <a:prstTxWarp prst="textNoShape">
              <a:avLst/>
            </a:prstTxWarp>
          </a:bodyPr>
          <a:lstStyle>
            <a:lvl1pPr algn="r">
              <a:defRPr sz="1200"/>
            </a:lvl1pPr>
          </a:lstStyle>
          <a:p>
            <a:endParaRPr lang="fr-CH" dirty="0"/>
          </a:p>
        </p:txBody>
      </p:sp>
      <p:sp>
        <p:nvSpPr>
          <p:cNvPr id="154628" name="Rectangle 4"/>
          <p:cNvSpPr>
            <a:spLocks noGrp="1" noChangeArrowheads="1"/>
          </p:cNvSpPr>
          <p:nvPr>
            <p:ph type="ftr" sz="quarter" idx="2"/>
          </p:nvPr>
        </p:nvSpPr>
        <p:spPr bwMode="auto">
          <a:xfrm>
            <a:off x="1" y="9377317"/>
            <a:ext cx="2945659" cy="493634"/>
          </a:xfrm>
          <a:prstGeom prst="rect">
            <a:avLst/>
          </a:prstGeom>
          <a:noFill/>
          <a:ln w="9525">
            <a:noFill/>
            <a:miter lim="800000"/>
            <a:headEnd/>
            <a:tailEnd/>
          </a:ln>
          <a:effectLst/>
        </p:spPr>
        <p:txBody>
          <a:bodyPr vert="horz" wrap="square" lIns="91884" tIns="45942" rIns="91884" bIns="45942" numCol="1" anchor="b" anchorCtr="0" compatLnSpc="1">
            <a:prstTxWarp prst="textNoShape">
              <a:avLst/>
            </a:prstTxWarp>
          </a:bodyPr>
          <a:lstStyle>
            <a:lvl1pPr>
              <a:defRPr sz="1200"/>
            </a:lvl1pPr>
          </a:lstStyle>
          <a:p>
            <a:endParaRPr lang="fr-CH" dirty="0"/>
          </a:p>
        </p:txBody>
      </p:sp>
      <p:sp>
        <p:nvSpPr>
          <p:cNvPr id="154629" name="Rectangle 5"/>
          <p:cNvSpPr>
            <a:spLocks noGrp="1" noChangeArrowheads="1"/>
          </p:cNvSpPr>
          <p:nvPr>
            <p:ph type="sldNum" sz="quarter" idx="3"/>
          </p:nvPr>
        </p:nvSpPr>
        <p:spPr bwMode="auto">
          <a:xfrm>
            <a:off x="3850444" y="9377317"/>
            <a:ext cx="2945659" cy="493634"/>
          </a:xfrm>
          <a:prstGeom prst="rect">
            <a:avLst/>
          </a:prstGeom>
          <a:noFill/>
          <a:ln w="9525">
            <a:noFill/>
            <a:miter lim="800000"/>
            <a:headEnd/>
            <a:tailEnd/>
          </a:ln>
          <a:effectLst/>
        </p:spPr>
        <p:txBody>
          <a:bodyPr vert="horz" wrap="square" lIns="91884" tIns="45942" rIns="91884" bIns="45942" numCol="1" anchor="b" anchorCtr="0" compatLnSpc="1">
            <a:prstTxWarp prst="textNoShape">
              <a:avLst/>
            </a:prstTxWarp>
          </a:bodyPr>
          <a:lstStyle>
            <a:lvl1pPr algn="r">
              <a:defRPr sz="1200"/>
            </a:lvl1pPr>
          </a:lstStyle>
          <a:p>
            <a:fld id="{B1ABDA29-B1DF-4991-9E03-21DD18B5652A}" type="slidenum">
              <a:rPr lang="fr-CH"/>
              <a:pPr/>
              <a:t>‹#›</a:t>
            </a:fld>
            <a:endParaRPr lang="fr-CH" dirty="0"/>
          </a:p>
        </p:txBody>
      </p:sp>
    </p:spTree>
    <p:extLst>
      <p:ext uri="{BB962C8B-B14F-4D97-AF65-F5344CB8AC3E}">
        <p14:creationId xmlns:p14="http://schemas.microsoft.com/office/powerpoint/2010/main" val="3494892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hdr" sz="quarter"/>
          </p:nvPr>
        </p:nvSpPr>
        <p:spPr bwMode="auto">
          <a:xfrm>
            <a:off x="1" y="1"/>
            <a:ext cx="2945659" cy="493634"/>
          </a:xfrm>
          <a:prstGeom prst="rect">
            <a:avLst/>
          </a:prstGeom>
          <a:noFill/>
          <a:ln w="9525">
            <a:noFill/>
            <a:miter lim="800000"/>
            <a:headEnd/>
            <a:tailEnd/>
          </a:ln>
          <a:effectLst/>
        </p:spPr>
        <p:txBody>
          <a:bodyPr vert="horz" wrap="square" lIns="91884" tIns="45942" rIns="91884" bIns="45942" numCol="1" anchor="t" anchorCtr="0" compatLnSpc="1">
            <a:prstTxWarp prst="textNoShape">
              <a:avLst/>
            </a:prstTxWarp>
          </a:bodyPr>
          <a:lstStyle>
            <a:lvl1pPr>
              <a:defRPr sz="1200"/>
            </a:lvl1pPr>
          </a:lstStyle>
          <a:p>
            <a:endParaRPr lang="fr-CH" dirty="0"/>
          </a:p>
        </p:txBody>
      </p:sp>
      <p:sp>
        <p:nvSpPr>
          <p:cNvPr id="155651" name="Rectangle 3"/>
          <p:cNvSpPr>
            <a:spLocks noGrp="1" noChangeArrowheads="1"/>
          </p:cNvSpPr>
          <p:nvPr>
            <p:ph type="dt" idx="1"/>
          </p:nvPr>
        </p:nvSpPr>
        <p:spPr bwMode="auto">
          <a:xfrm>
            <a:off x="3850444" y="1"/>
            <a:ext cx="2945659" cy="493634"/>
          </a:xfrm>
          <a:prstGeom prst="rect">
            <a:avLst/>
          </a:prstGeom>
          <a:noFill/>
          <a:ln w="9525">
            <a:noFill/>
            <a:miter lim="800000"/>
            <a:headEnd/>
            <a:tailEnd/>
          </a:ln>
          <a:effectLst/>
        </p:spPr>
        <p:txBody>
          <a:bodyPr vert="horz" wrap="square" lIns="91884" tIns="45942" rIns="91884" bIns="45942" numCol="1" anchor="t" anchorCtr="0" compatLnSpc="1">
            <a:prstTxWarp prst="textNoShape">
              <a:avLst/>
            </a:prstTxWarp>
          </a:bodyPr>
          <a:lstStyle>
            <a:lvl1pPr algn="r">
              <a:defRPr sz="1200"/>
            </a:lvl1pPr>
          </a:lstStyle>
          <a:p>
            <a:endParaRPr lang="fr-CH" dirty="0"/>
          </a:p>
        </p:txBody>
      </p:sp>
      <p:sp>
        <p:nvSpPr>
          <p:cNvPr id="155652" name="Rectangle 4"/>
          <p:cNvSpPr>
            <a:spLocks noGrp="1" noRot="1" noChangeAspect="1" noChangeArrowheads="1" noTextEdit="1"/>
          </p:cNvSpPr>
          <p:nvPr>
            <p:ph type="sldImg" idx="2"/>
          </p:nvPr>
        </p:nvSpPr>
        <p:spPr bwMode="auto">
          <a:xfrm>
            <a:off x="931863" y="741363"/>
            <a:ext cx="4935537" cy="3702050"/>
          </a:xfrm>
          <a:prstGeom prst="rect">
            <a:avLst/>
          </a:prstGeom>
          <a:noFill/>
          <a:ln w="9525">
            <a:solidFill>
              <a:srgbClr val="000000"/>
            </a:solidFill>
            <a:miter lim="800000"/>
            <a:headEnd/>
            <a:tailEnd/>
          </a:ln>
          <a:effectLst/>
        </p:spPr>
      </p:sp>
      <p:sp>
        <p:nvSpPr>
          <p:cNvPr id="155653" name="Rectangle 5"/>
          <p:cNvSpPr>
            <a:spLocks noGrp="1" noChangeArrowheads="1"/>
          </p:cNvSpPr>
          <p:nvPr>
            <p:ph type="body" sz="quarter" idx="3"/>
          </p:nvPr>
        </p:nvSpPr>
        <p:spPr bwMode="auto">
          <a:xfrm>
            <a:off x="679768" y="4689514"/>
            <a:ext cx="5438140" cy="4442699"/>
          </a:xfrm>
          <a:prstGeom prst="rect">
            <a:avLst/>
          </a:prstGeom>
          <a:noFill/>
          <a:ln w="9525">
            <a:noFill/>
            <a:miter lim="800000"/>
            <a:headEnd/>
            <a:tailEnd/>
          </a:ln>
          <a:effectLst/>
        </p:spPr>
        <p:txBody>
          <a:bodyPr vert="horz" wrap="square" lIns="91884" tIns="45942" rIns="91884" bIns="45942" numCol="1" anchor="t" anchorCtr="0" compatLnSpc="1">
            <a:prstTxWarp prst="textNoShape">
              <a:avLst/>
            </a:prstTxWarp>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p>
        </p:txBody>
      </p:sp>
      <p:sp>
        <p:nvSpPr>
          <p:cNvPr id="155654" name="Rectangle 6"/>
          <p:cNvSpPr>
            <a:spLocks noGrp="1" noChangeArrowheads="1"/>
          </p:cNvSpPr>
          <p:nvPr>
            <p:ph type="ftr" sz="quarter" idx="4"/>
          </p:nvPr>
        </p:nvSpPr>
        <p:spPr bwMode="auto">
          <a:xfrm>
            <a:off x="1" y="9377317"/>
            <a:ext cx="2945659" cy="493634"/>
          </a:xfrm>
          <a:prstGeom prst="rect">
            <a:avLst/>
          </a:prstGeom>
          <a:noFill/>
          <a:ln w="9525">
            <a:noFill/>
            <a:miter lim="800000"/>
            <a:headEnd/>
            <a:tailEnd/>
          </a:ln>
          <a:effectLst/>
        </p:spPr>
        <p:txBody>
          <a:bodyPr vert="horz" wrap="square" lIns="91884" tIns="45942" rIns="91884" bIns="45942" numCol="1" anchor="b" anchorCtr="0" compatLnSpc="1">
            <a:prstTxWarp prst="textNoShape">
              <a:avLst/>
            </a:prstTxWarp>
          </a:bodyPr>
          <a:lstStyle>
            <a:lvl1pPr>
              <a:defRPr sz="1200"/>
            </a:lvl1pPr>
          </a:lstStyle>
          <a:p>
            <a:endParaRPr lang="fr-CH" dirty="0"/>
          </a:p>
        </p:txBody>
      </p:sp>
      <p:sp>
        <p:nvSpPr>
          <p:cNvPr id="155655" name="Rectangle 7"/>
          <p:cNvSpPr>
            <a:spLocks noGrp="1" noChangeArrowheads="1"/>
          </p:cNvSpPr>
          <p:nvPr>
            <p:ph type="sldNum" sz="quarter" idx="5"/>
          </p:nvPr>
        </p:nvSpPr>
        <p:spPr bwMode="auto">
          <a:xfrm>
            <a:off x="3850444" y="9377317"/>
            <a:ext cx="2945659" cy="493634"/>
          </a:xfrm>
          <a:prstGeom prst="rect">
            <a:avLst/>
          </a:prstGeom>
          <a:noFill/>
          <a:ln w="9525">
            <a:noFill/>
            <a:miter lim="800000"/>
            <a:headEnd/>
            <a:tailEnd/>
          </a:ln>
          <a:effectLst/>
        </p:spPr>
        <p:txBody>
          <a:bodyPr vert="horz" wrap="square" lIns="91884" tIns="45942" rIns="91884" bIns="45942" numCol="1" anchor="b" anchorCtr="0" compatLnSpc="1">
            <a:prstTxWarp prst="textNoShape">
              <a:avLst/>
            </a:prstTxWarp>
          </a:bodyPr>
          <a:lstStyle>
            <a:lvl1pPr algn="r">
              <a:defRPr sz="1200"/>
            </a:lvl1pPr>
          </a:lstStyle>
          <a:p>
            <a:fld id="{D0C6E2F4-1B22-4FFE-96F6-185B465C12E4}" type="slidenum">
              <a:rPr lang="fr-CH"/>
              <a:pPr/>
              <a:t>‹#›</a:t>
            </a:fld>
            <a:endParaRPr lang="fr-CH" dirty="0"/>
          </a:p>
        </p:txBody>
      </p:sp>
    </p:spTree>
    <p:extLst>
      <p:ext uri="{BB962C8B-B14F-4D97-AF65-F5344CB8AC3E}">
        <p14:creationId xmlns:p14="http://schemas.microsoft.com/office/powerpoint/2010/main" val="165431076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news.yahoo.com/s/ap/ap_on_bi_ge/as_japan_earthquake_nuclear_crisi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fe4.news.re3.yahoo.com/s/time/20071119/wl_time/howbangladeshsurvivedthecyclon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publishingtechnology.com/2011/08/burning-platform-boiled-frog-rusting-platfor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engageinnovate.wordpress.com/2011/09/23/the-burning-platform-and-other-recommended-readings-in-strategy/"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blogs.wsj.com/tech-europe/2011/02/09/full-text-nokia-ceo-stephen-elops-burning-platform-memo/" TargetMode="External"/><Relationship Id="rId4" Type="http://schemas.openxmlformats.org/officeDocument/2006/relationships/hyperlink" Target="http://engageinnovate.wordpress.com/2011/09/23/nokias-burning-platform-memo/"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boston.com/news/world/articles/2006/07/25/ambulance_drivers_tell_tales_of_horror/"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nssdc.gsfc.nasa.gov/planetary/lunar/ap13acc.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youtube.com/watch?v=5giXXW_UdaM"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www.imdb.com/media/rm1413254656/tt0112384"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fool.com/fool/free-report/18/sa-cabletvaudio-253366.aspx?source=isaspodft0000782"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asiantrader.biz/industry-news/Small+firms+are+sceptical+over+theCoalition's+pledge+to+cut+red+tape/705"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librarylostfound.com/2013/06/07/mrs-weiss-scissors-rules/"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andertoons.com/business/cartoon/4548/we-cut-through-all-red-tape-but-new-shipment-came-in-this-morning"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ytimes.com/1984/08/16/nyregion/ticker-tape-and-cheers-greet-olympic-medalists.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achievemax.com/blog/2008/01/10/horse-dismount/"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answers.yahoo.com/question/index?qid=20090121141525AAzkRdv"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oogle.com/trends/explore?date=all&amp;q=resilience,informatics,/m/01yz5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0C6E2F4-1B22-4FFE-96F6-185B465C12E4}" type="slidenum">
              <a:rPr lang="fr-CH" smtClean="0"/>
              <a:pPr/>
              <a:t>1</a:t>
            </a:fld>
            <a:endParaRPr lang="fr-CH" dirty="0"/>
          </a:p>
        </p:txBody>
      </p:sp>
    </p:spTree>
    <p:extLst>
      <p:ext uri="{BB962C8B-B14F-4D97-AF65-F5344CB8AC3E}">
        <p14:creationId xmlns:p14="http://schemas.microsoft.com/office/powerpoint/2010/main" val="1957747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http://www.ifrc.org/Global/Documents/Secretariat/201501/1284000-Framework%20for%20Community%20Resilience-EN-LR.pdf </a:t>
            </a:r>
          </a:p>
        </p:txBody>
      </p:sp>
      <p:sp>
        <p:nvSpPr>
          <p:cNvPr id="4" name="Slide Number Placeholder 3"/>
          <p:cNvSpPr>
            <a:spLocks noGrp="1"/>
          </p:cNvSpPr>
          <p:nvPr>
            <p:ph type="sldNum" sz="quarter" idx="10"/>
          </p:nvPr>
        </p:nvSpPr>
        <p:spPr/>
        <p:txBody>
          <a:bodyPr/>
          <a:lstStyle/>
          <a:p>
            <a:fld id="{D0C6E2F4-1B22-4FFE-96F6-185B465C12E4}" type="slidenum">
              <a:rPr lang="fr-CH" smtClean="0"/>
              <a:pPr/>
              <a:t>16</a:t>
            </a:fld>
            <a:endParaRPr lang="fr-CH" dirty="0"/>
          </a:p>
        </p:txBody>
      </p:sp>
    </p:spTree>
    <p:extLst>
      <p:ext uri="{BB962C8B-B14F-4D97-AF65-F5344CB8AC3E}">
        <p14:creationId xmlns:p14="http://schemas.microsoft.com/office/powerpoint/2010/main" val="1455949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pitchFamily="34" charset="-128"/>
            </a:endParaRPr>
          </a:p>
        </p:txBody>
      </p:sp>
      <p:sp>
        <p:nvSpPr>
          <p:cNvPr id="73732" name="Slide Number Placeholder 3"/>
          <p:cNvSpPr>
            <a:spLocks noGrp="1"/>
          </p:cNvSpPr>
          <p:nvPr>
            <p:ph type="sldNum" sz="quarter" idx="5"/>
          </p:nvPr>
        </p:nvSpPr>
        <p:spPr bwMode="auto">
          <a:noFill/>
          <a:ln>
            <a:miter lim="800000"/>
            <a:headEnd/>
            <a:tailEnd/>
          </a:ln>
        </p:spPr>
        <p:txBody>
          <a:bodyPr/>
          <a:lstStyle/>
          <a:p>
            <a:fld id="{A0AEF4FB-29B6-463F-9CE6-A86E6D150EC8}" type="slidenum">
              <a:rPr lang="en-US" smtClean="0">
                <a:latin typeface="Lucida Grande"/>
                <a:ea typeface="ヒラギノ角ゴ ProN W3"/>
                <a:cs typeface="ヒラギノ角ゴ ProN W3"/>
                <a:sym typeface="Lucida Grande"/>
              </a:rPr>
              <a:pPr/>
              <a:t>19</a:t>
            </a:fld>
            <a:endParaRPr lang="en-US">
              <a:latin typeface="Lucida Grande"/>
              <a:ea typeface="ヒラギノ角ゴ ProN W3"/>
              <a:cs typeface="ヒラギノ角ゴ ProN W3"/>
              <a:sym typeface="Lucida Grande"/>
            </a:endParaRPr>
          </a:p>
        </p:txBody>
      </p:sp>
    </p:spTree>
    <p:extLst>
      <p:ext uri="{BB962C8B-B14F-4D97-AF65-F5344CB8AC3E}">
        <p14:creationId xmlns:p14="http://schemas.microsoft.com/office/powerpoint/2010/main" val="3518292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http://www.washingtonpost.com/blogs/worldviews/wp/2013/11/15/8-maps-that-explain-why-typhoon-haiyan-hit-the-philippines-so-hard/</a:t>
            </a:r>
          </a:p>
        </p:txBody>
      </p:sp>
      <p:sp>
        <p:nvSpPr>
          <p:cNvPr id="4" name="Slide Number Placeholder 3"/>
          <p:cNvSpPr>
            <a:spLocks noGrp="1"/>
          </p:cNvSpPr>
          <p:nvPr>
            <p:ph type="sldNum" sz="quarter" idx="10"/>
          </p:nvPr>
        </p:nvSpPr>
        <p:spPr/>
        <p:txBody>
          <a:bodyPr/>
          <a:lstStyle/>
          <a:p>
            <a:fld id="{D0C6E2F4-1B22-4FFE-96F6-185B465C12E4}" type="slidenum">
              <a:rPr lang="fr-CH" smtClean="0"/>
              <a:pPr/>
              <a:t>20</a:t>
            </a:fld>
            <a:endParaRPr lang="fr-CH" dirty="0"/>
          </a:p>
        </p:txBody>
      </p:sp>
    </p:spTree>
    <p:extLst>
      <p:ext uri="{BB962C8B-B14F-4D97-AF65-F5344CB8AC3E}">
        <p14:creationId xmlns:p14="http://schemas.microsoft.com/office/powerpoint/2010/main" val="3211251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http://www.washingtonpost.com/blogs/worldviews/wp/2013/11/15/8-maps-that-explain-why-typhoon-haiyan-hit-the-philippines-so-hard/</a:t>
            </a:r>
          </a:p>
        </p:txBody>
      </p:sp>
      <p:sp>
        <p:nvSpPr>
          <p:cNvPr id="4" name="Slide Number Placeholder 3"/>
          <p:cNvSpPr>
            <a:spLocks noGrp="1"/>
          </p:cNvSpPr>
          <p:nvPr>
            <p:ph type="sldNum" sz="quarter" idx="10"/>
          </p:nvPr>
        </p:nvSpPr>
        <p:spPr/>
        <p:txBody>
          <a:bodyPr/>
          <a:lstStyle/>
          <a:p>
            <a:fld id="{D0C6E2F4-1B22-4FFE-96F6-185B465C12E4}" type="slidenum">
              <a:rPr lang="fr-CH" smtClean="0"/>
              <a:pPr/>
              <a:t>21</a:t>
            </a:fld>
            <a:endParaRPr lang="fr-CH" dirty="0"/>
          </a:p>
        </p:txBody>
      </p:sp>
    </p:spTree>
    <p:extLst>
      <p:ext uri="{BB962C8B-B14F-4D97-AF65-F5344CB8AC3E}">
        <p14:creationId xmlns:p14="http://schemas.microsoft.com/office/powerpoint/2010/main" val="1002852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http://www.washingtonpost.com/blogs/worldviews/wp/2013/11/15/8-maps-that-explain-why-typhoon-haiyan-hit-the-philippines-so-hard/</a:t>
            </a:r>
          </a:p>
        </p:txBody>
      </p:sp>
      <p:sp>
        <p:nvSpPr>
          <p:cNvPr id="4" name="Slide Number Placeholder 3"/>
          <p:cNvSpPr>
            <a:spLocks noGrp="1"/>
          </p:cNvSpPr>
          <p:nvPr>
            <p:ph type="sldNum" sz="quarter" idx="10"/>
          </p:nvPr>
        </p:nvSpPr>
        <p:spPr/>
        <p:txBody>
          <a:bodyPr/>
          <a:lstStyle/>
          <a:p>
            <a:fld id="{D0C6E2F4-1B22-4FFE-96F6-185B465C12E4}" type="slidenum">
              <a:rPr lang="fr-CH" smtClean="0"/>
              <a:pPr/>
              <a:t>22</a:t>
            </a:fld>
            <a:endParaRPr lang="fr-CH" dirty="0"/>
          </a:p>
        </p:txBody>
      </p:sp>
    </p:spTree>
    <p:extLst>
      <p:ext uri="{BB962C8B-B14F-4D97-AF65-F5344CB8AC3E}">
        <p14:creationId xmlns:p14="http://schemas.microsoft.com/office/powerpoint/2010/main" val="2228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Arial" charset="0"/>
              </a:rPr>
              <a:t>IFRC: Philippines </a:t>
            </a:r>
            <a:r>
              <a:rPr lang="en-US" sz="1200" b="1" i="0" u="none" strike="noStrike" kern="1200" baseline="0" dirty="0">
                <a:solidFill>
                  <a:schemeClr val="tx1"/>
                </a:solidFill>
                <a:latin typeface="Arial" charset="0"/>
                <a:ea typeface="+mn-ea"/>
                <a:cs typeface="Arial" charset="0"/>
              </a:rPr>
              <a:t>Typhoon </a:t>
            </a:r>
            <a:r>
              <a:rPr lang="en-US" sz="1200" b="1" i="0" u="none" strike="noStrike" kern="1200" baseline="0" dirty="0" err="1">
                <a:solidFill>
                  <a:schemeClr val="tx1"/>
                </a:solidFill>
                <a:latin typeface="Arial" charset="0"/>
                <a:ea typeface="+mn-ea"/>
                <a:cs typeface="Arial" charset="0"/>
              </a:rPr>
              <a:t>Haiyan</a:t>
            </a:r>
            <a:r>
              <a:rPr lang="en-US" sz="1200" b="1" i="0" u="none" strike="noStrike" kern="1200" baseline="0" dirty="0">
                <a:solidFill>
                  <a:schemeClr val="tx1"/>
                </a:solidFill>
                <a:latin typeface="Arial" charset="0"/>
                <a:ea typeface="+mn-ea"/>
                <a:cs typeface="Arial" charset="0"/>
              </a:rPr>
              <a:t>, </a:t>
            </a:r>
            <a:r>
              <a:rPr lang="en-US" sz="1200" b="0" i="1" u="none" strike="noStrike" kern="1200" baseline="0" dirty="0">
                <a:solidFill>
                  <a:schemeClr val="tx1"/>
                </a:solidFill>
                <a:latin typeface="Arial" charset="0"/>
                <a:ea typeface="+mn-ea"/>
                <a:cs typeface="Arial" charset="0"/>
              </a:rPr>
              <a:t>FACT </a:t>
            </a:r>
            <a:r>
              <a:rPr lang="en-US" sz="1200" b="0" i="1" u="none" strike="noStrike" kern="1200" baseline="0" dirty="0" err="1">
                <a:solidFill>
                  <a:schemeClr val="tx1"/>
                </a:solidFill>
                <a:latin typeface="Arial" charset="0"/>
                <a:ea typeface="+mn-ea"/>
                <a:cs typeface="Arial" charset="0"/>
              </a:rPr>
              <a:t>SitRep</a:t>
            </a:r>
            <a:r>
              <a:rPr lang="en-US" sz="1200" b="0" i="1" u="none" strike="noStrike" kern="1200" baseline="0" dirty="0">
                <a:solidFill>
                  <a:schemeClr val="tx1"/>
                </a:solidFill>
                <a:latin typeface="Arial" charset="0"/>
                <a:ea typeface="+mn-ea"/>
                <a:cs typeface="Arial" charset="0"/>
              </a:rPr>
              <a:t> 20, 29 January 2014, pg. 1</a:t>
            </a:r>
            <a:endParaRPr lang="en-US" dirty="0"/>
          </a:p>
        </p:txBody>
      </p:sp>
      <p:sp>
        <p:nvSpPr>
          <p:cNvPr id="4" name="Slide Number Placeholder 3"/>
          <p:cNvSpPr>
            <a:spLocks noGrp="1"/>
          </p:cNvSpPr>
          <p:nvPr>
            <p:ph type="sldNum" sz="quarter" idx="10"/>
          </p:nvPr>
        </p:nvSpPr>
        <p:spPr/>
        <p:txBody>
          <a:bodyPr/>
          <a:lstStyle/>
          <a:p>
            <a:fld id="{D0C6E2F4-1B22-4FFE-96F6-185B465C12E4}" type="slidenum">
              <a:rPr lang="fr-CH" smtClean="0"/>
              <a:pPr/>
              <a:t>23</a:t>
            </a:fld>
            <a:endParaRPr lang="fr-CH" dirty="0"/>
          </a:p>
        </p:txBody>
      </p:sp>
    </p:spTree>
    <p:extLst>
      <p:ext uri="{BB962C8B-B14F-4D97-AF65-F5344CB8AC3E}">
        <p14:creationId xmlns:p14="http://schemas.microsoft.com/office/powerpoint/2010/main" val="3519273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a:hlinkClick r:id="rId3"/>
              </a:rPr>
              <a:t>http://news.yahoo.com/s/ap/ap_on_bi_ge/as_japan_earthquake_nuclear_crisis</a:t>
            </a:r>
            <a:endParaRPr lang="en-GB"/>
          </a:p>
          <a:p>
            <a:endParaRPr lang="en-GB"/>
          </a:p>
        </p:txBody>
      </p:sp>
      <p:sp>
        <p:nvSpPr>
          <p:cNvPr id="4" name="Slide Number Placeholder 3"/>
          <p:cNvSpPr>
            <a:spLocks noGrp="1"/>
          </p:cNvSpPr>
          <p:nvPr>
            <p:ph type="sldNum" sz="quarter" idx="10"/>
          </p:nvPr>
        </p:nvSpPr>
        <p:spPr/>
        <p:txBody>
          <a:bodyPr/>
          <a:lstStyle/>
          <a:p>
            <a:fld id="{D0C6E2F4-1B22-4FFE-96F6-185B465C12E4}" type="slidenum">
              <a:rPr lang="fr-CH" smtClean="0"/>
              <a:pPr/>
              <a:t>24</a:t>
            </a:fld>
            <a:endParaRPr lang="fr-CH" dirty="0"/>
          </a:p>
        </p:txBody>
      </p:sp>
    </p:spTree>
    <p:extLst>
      <p:ext uri="{BB962C8B-B14F-4D97-AF65-F5344CB8AC3E}">
        <p14:creationId xmlns:p14="http://schemas.microsoft.com/office/powerpoint/2010/main" val="3691800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http://www.ifrc.org/en/news-and-media/photo-galleries/2010/haitiearthquake-januaryI-2010/ </a:t>
            </a:r>
          </a:p>
        </p:txBody>
      </p:sp>
      <p:sp>
        <p:nvSpPr>
          <p:cNvPr id="4" name="Slide Number Placeholder 3"/>
          <p:cNvSpPr>
            <a:spLocks noGrp="1"/>
          </p:cNvSpPr>
          <p:nvPr>
            <p:ph type="sldNum" sz="quarter" idx="10"/>
          </p:nvPr>
        </p:nvSpPr>
        <p:spPr/>
        <p:txBody>
          <a:bodyPr/>
          <a:lstStyle/>
          <a:p>
            <a:fld id="{9FFFC64C-DD67-42E5-8900-38A29D8BEF28}" type="slidenum">
              <a:rPr lang="en-US" smtClean="0"/>
              <a:pPr/>
              <a:t>26</a:t>
            </a:fld>
            <a:endParaRPr lang="en-US"/>
          </a:p>
        </p:txBody>
      </p:sp>
    </p:spTree>
    <p:extLst>
      <p:ext uri="{BB962C8B-B14F-4D97-AF65-F5344CB8AC3E}">
        <p14:creationId xmlns:p14="http://schemas.microsoft.com/office/powerpoint/2010/main" val="2607995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685800" y="4416425"/>
            <a:ext cx="5486400" cy="4183063"/>
          </a:xfrm>
          <a:noFill/>
          <a:ln/>
        </p:spPr>
        <p:txBody>
          <a:bodyPr/>
          <a:lstStyle/>
          <a:p>
            <a:endParaRPr lang="en-US"/>
          </a:p>
        </p:txBody>
      </p:sp>
    </p:spTree>
    <p:extLst>
      <p:ext uri="{BB962C8B-B14F-4D97-AF65-F5344CB8AC3E}">
        <p14:creationId xmlns:p14="http://schemas.microsoft.com/office/powerpoint/2010/main" val="3814592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FFFC64C-DD67-42E5-8900-38A29D8BEF28}" type="slidenum">
              <a:rPr lang="en-US" smtClean="0"/>
              <a:pPr/>
              <a:t>28</a:t>
            </a:fld>
            <a:endParaRPr lang="en-US"/>
          </a:p>
        </p:txBody>
      </p:sp>
    </p:spTree>
    <p:extLst>
      <p:ext uri="{BB962C8B-B14F-4D97-AF65-F5344CB8AC3E}">
        <p14:creationId xmlns:p14="http://schemas.microsoft.com/office/powerpoint/2010/main" val="599898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I was 38, I read a comment by Handy saying we could expect to have 5 careers;</a:t>
            </a:r>
            <a:r>
              <a:rPr lang="en-US" baseline="0" dirty="0"/>
              <a:t> for the millennials, they can expect to have 14 jobs…by the time they are 38! (see https://www.youtube.com/watch?v=XrJjfDUzD7M at 02:15)</a:t>
            </a:r>
            <a:endParaRPr lang="en-US" dirty="0"/>
          </a:p>
          <a:p>
            <a:r>
              <a:rPr lang="en-US" dirty="0"/>
              <a:t>http://www.amazon.com/The-Age-Unreason-Charles-Handy/dp/0875843018</a:t>
            </a:r>
          </a:p>
          <a:p>
            <a:r>
              <a:rPr lang="en-US" dirty="0"/>
              <a:t>Charles Handy,</a:t>
            </a:r>
            <a:r>
              <a:rPr lang="en-US" baseline="0" dirty="0"/>
              <a:t> </a:t>
            </a:r>
            <a:r>
              <a:rPr lang="en-US" dirty="0"/>
              <a:t>http://www.texasventures.us/india/images/leader2_1.jpg  …five</a:t>
            </a:r>
            <a:r>
              <a:rPr lang="en-US" baseline="0" dirty="0"/>
              <a:t> careers</a:t>
            </a:r>
            <a:endParaRPr lang="en-US" dirty="0"/>
          </a:p>
        </p:txBody>
      </p:sp>
      <p:sp>
        <p:nvSpPr>
          <p:cNvPr id="4" name="Slide Number Placeholder 3"/>
          <p:cNvSpPr>
            <a:spLocks noGrp="1"/>
          </p:cNvSpPr>
          <p:nvPr>
            <p:ph type="sldNum" sz="quarter" idx="10"/>
          </p:nvPr>
        </p:nvSpPr>
        <p:spPr/>
        <p:txBody>
          <a:bodyPr/>
          <a:lstStyle/>
          <a:p>
            <a:fld id="{D0C6E2F4-1B22-4FFE-96F6-185B465C12E4}" type="slidenum">
              <a:rPr lang="fr-CH" smtClean="0"/>
              <a:pPr/>
              <a:t>2</a:t>
            </a:fld>
            <a:endParaRPr lang="fr-CH" dirty="0"/>
          </a:p>
        </p:txBody>
      </p:sp>
    </p:spTree>
    <p:extLst>
      <p:ext uri="{BB962C8B-B14F-4D97-AF65-F5344CB8AC3E}">
        <p14:creationId xmlns:p14="http://schemas.microsoft.com/office/powerpoint/2010/main" val="424238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D33D00-A579-4515-B567-8DDE3E2BDBD0}" type="slidenum">
              <a:rPr lang="en-US"/>
              <a:pPr/>
              <a:t>29</a:t>
            </a:fld>
            <a:endParaRPr lang="en-US"/>
          </a:p>
        </p:txBody>
      </p:sp>
      <p:sp>
        <p:nvSpPr>
          <p:cNvPr id="708610" name="Rectangle 2"/>
          <p:cNvSpPr>
            <a:spLocks noGrp="1" noRot="1" noChangeAspect="1" noChangeArrowheads="1" noTextEdit="1"/>
          </p:cNvSpPr>
          <p:nvPr>
            <p:ph type="sldImg"/>
          </p:nvPr>
        </p:nvSpPr>
        <p:spPr>
          <a:xfrm>
            <a:off x="935038" y="742950"/>
            <a:ext cx="4929187" cy="3698875"/>
          </a:xfrm>
          <a:ln/>
        </p:spPr>
      </p:sp>
      <p:sp>
        <p:nvSpPr>
          <p:cNvPr id="708611" name="Rectangle 3"/>
          <p:cNvSpPr>
            <a:spLocks noGrp="1" noChangeArrowheads="1"/>
          </p:cNvSpPr>
          <p:nvPr>
            <p:ph type="body" idx="1"/>
          </p:nvPr>
        </p:nvSpPr>
        <p:spPr>
          <a:xfrm>
            <a:off x="906357" y="4688504"/>
            <a:ext cx="4984962" cy="4442361"/>
          </a:xfrm>
        </p:spPr>
        <p:txBody>
          <a:bodyPr/>
          <a:lstStyle/>
          <a:p>
            <a:r>
              <a:rPr lang="en-US" dirty="0"/>
              <a:t>Bangladesh cyclone:  3,000 fatalities in 2007 versus 138 000 in 1991 and 500,000 in 1970</a:t>
            </a:r>
          </a:p>
          <a:p>
            <a:r>
              <a:rPr lang="en-US" dirty="0"/>
              <a:t>Factor of 50-100 reduction due to advance evacuation of 3.2M people and stockpiles of relief supplies, i.e. disaster preparedness!  (see </a:t>
            </a:r>
            <a:r>
              <a:rPr lang="en-US" dirty="0">
                <a:hlinkClick r:id="rId3"/>
              </a:rPr>
              <a:t>http://fe4.news.re3.yahoo.com/s/time/20071119/wl_time/howbangladeshsurvivedthecyclone</a:t>
            </a:r>
            <a:r>
              <a:rPr lang="en-US" dirty="0"/>
              <a:t> )</a:t>
            </a:r>
          </a:p>
        </p:txBody>
      </p:sp>
    </p:spTree>
    <p:extLst>
      <p:ext uri="{BB962C8B-B14F-4D97-AF65-F5344CB8AC3E}">
        <p14:creationId xmlns:p14="http://schemas.microsoft.com/office/powerpoint/2010/main" val="444119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Bangladesh cyclone:  3,000 fatalities in 2007 versus 138 000 in 1991 and 500,000 in 1970</a:t>
            </a:r>
          </a:p>
          <a:p>
            <a:r>
              <a:rPr lang="en-US" dirty="0"/>
              <a:t>Factor of 50-100 </a:t>
            </a:r>
            <a:r>
              <a:rPr lang="en-US" dirty="0" smtClean="0"/>
              <a:t>reduction </a:t>
            </a:r>
            <a:r>
              <a:rPr lang="en-US" dirty="0"/>
              <a:t>due to advance evacuation of 3.2M people and stockpiles of relief supplies, i.e. disaster preparedness!  (see </a:t>
            </a:r>
            <a:r>
              <a:rPr lang="en-US" dirty="0" smtClean="0"/>
              <a:t>http://content.time.com/time/world/article/0,8599,1685330,00.html )</a:t>
            </a:r>
            <a:endParaRPr lang="en-US" dirty="0"/>
          </a:p>
          <a:p>
            <a:endParaRPr lang="en-US" dirty="0"/>
          </a:p>
        </p:txBody>
      </p:sp>
      <p:sp>
        <p:nvSpPr>
          <p:cNvPr id="4" name="Slide Number Placeholder 3"/>
          <p:cNvSpPr>
            <a:spLocks noGrp="1"/>
          </p:cNvSpPr>
          <p:nvPr>
            <p:ph type="sldNum" sz="quarter" idx="10"/>
          </p:nvPr>
        </p:nvSpPr>
        <p:spPr/>
        <p:txBody>
          <a:bodyPr/>
          <a:lstStyle/>
          <a:p>
            <a:fld id="{D0C6E2F4-1B22-4FFE-96F6-185B465C12E4}" type="slidenum">
              <a:rPr lang="fr-CH" smtClean="0"/>
              <a:pPr/>
              <a:t>30</a:t>
            </a:fld>
            <a:endParaRPr lang="fr-CH" dirty="0"/>
          </a:p>
        </p:txBody>
      </p:sp>
    </p:spTree>
    <p:extLst>
      <p:ext uri="{BB962C8B-B14F-4D97-AF65-F5344CB8AC3E}">
        <p14:creationId xmlns:p14="http://schemas.microsoft.com/office/powerpoint/2010/main" val="67945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700763-A34D-4943-9ACA-7C9860B16150}" type="slidenum">
              <a:rPr lang="en-US"/>
              <a:pPr/>
              <a:t>31</a:t>
            </a:fld>
            <a:endParaRPr lang="en-US"/>
          </a:p>
        </p:txBody>
      </p:sp>
      <p:sp>
        <p:nvSpPr>
          <p:cNvPr id="706562" name="Rectangle 2"/>
          <p:cNvSpPr>
            <a:spLocks noGrp="1" noRot="1" noChangeAspect="1" noChangeArrowheads="1" noTextEdit="1"/>
          </p:cNvSpPr>
          <p:nvPr>
            <p:ph type="sldImg"/>
          </p:nvPr>
        </p:nvSpPr>
        <p:spPr>
          <a:xfrm>
            <a:off x="935038" y="742950"/>
            <a:ext cx="4929187" cy="3698875"/>
          </a:xfrm>
          <a:ln/>
        </p:spPr>
      </p:sp>
      <p:sp>
        <p:nvSpPr>
          <p:cNvPr id="706563" name="Rectangle 3"/>
          <p:cNvSpPr>
            <a:spLocks noGrp="1" noChangeArrowheads="1"/>
          </p:cNvSpPr>
          <p:nvPr>
            <p:ph type="body" idx="1"/>
          </p:nvPr>
        </p:nvSpPr>
        <p:spPr>
          <a:xfrm>
            <a:off x="906357" y="4688504"/>
            <a:ext cx="4984962" cy="4442361"/>
          </a:xfrm>
        </p:spPr>
        <p:txBody>
          <a:bodyPr/>
          <a:lstStyle/>
          <a:p>
            <a:r>
              <a:rPr lang="en-US"/>
              <a:t>For emergency response, time and volume are king; for development, cost and cost reign</a:t>
            </a:r>
          </a:p>
        </p:txBody>
      </p:sp>
    </p:spTree>
    <p:extLst>
      <p:ext uri="{BB962C8B-B14F-4D97-AF65-F5344CB8AC3E}">
        <p14:creationId xmlns:p14="http://schemas.microsoft.com/office/powerpoint/2010/main" val="793014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pitchFamily="34" charset="-128"/>
            </a:endParaRPr>
          </a:p>
        </p:txBody>
      </p:sp>
      <p:sp>
        <p:nvSpPr>
          <p:cNvPr id="73732" name="Slide Number Placeholder 3"/>
          <p:cNvSpPr>
            <a:spLocks noGrp="1"/>
          </p:cNvSpPr>
          <p:nvPr>
            <p:ph type="sldNum" sz="quarter" idx="5"/>
          </p:nvPr>
        </p:nvSpPr>
        <p:spPr bwMode="auto">
          <a:noFill/>
          <a:ln>
            <a:miter lim="800000"/>
            <a:headEnd/>
            <a:tailEnd/>
          </a:ln>
        </p:spPr>
        <p:txBody>
          <a:bodyPr/>
          <a:lstStyle/>
          <a:p>
            <a:fld id="{A0AEF4FB-29B6-463F-9CE6-A86E6D150EC8}" type="slidenum">
              <a:rPr lang="en-US" smtClean="0">
                <a:latin typeface="Lucida Grande"/>
                <a:ea typeface="ヒラギノ角ゴ ProN W3"/>
                <a:cs typeface="ヒラギノ角ゴ ProN W3"/>
                <a:sym typeface="Lucida Grande"/>
              </a:rPr>
              <a:pPr/>
              <a:t>32</a:t>
            </a:fld>
            <a:endParaRPr lang="en-US">
              <a:latin typeface="Lucida Grande"/>
              <a:ea typeface="ヒラギノ角ゴ ProN W3"/>
              <a:cs typeface="ヒラギノ角ゴ ProN W3"/>
              <a:sym typeface="Lucida Grande"/>
            </a:endParaRPr>
          </a:p>
        </p:txBody>
      </p:sp>
    </p:spTree>
    <p:extLst>
      <p:ext uri="{BB962C8B-B14F-4D97-AF65-F5344CB8AC3E}">
        <p14:creationId xmlns:p14="http://schemas.microsoft.com/office/powerpoint/2010/main" val="2990854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0C6E2F4-1B22-4FFE-96F6-185B465C12E4}" type="slidenum">
              <a:rPr lang="fr-CH" smtClean="0"/>
              <a:pPr/>
              <a:t>33</a:t>
            </a:fld>
            <a:endParaRPr lang="fr-CH" dirty="0"/>
          </a:p>
        </p:txBody>
      </p:sp>
    </p:spTree>
    <p:extLst>
      <p:ext uri="{BB962C8B-B14F-4D97-AF65-F5344CB8AC3E}">
        <p14:creationId xmlns:p14="http://schemas.microsoft.com/office/powerpoint/2010/main" val="1876809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0C6E2F4-1B22-4FFE-96F6-185B465C12E4}" type="slidenum">
              <a:rPr lang="fr-CH" smtClean="0"/>
              <a:pPr/>
              <a:t>34</a:t>
            </a:fld>
            <a:endParaRPr lang="fr-CH" dirty="0"/>
          </a:p>
        </p:txBody>
      </p:sp>
    </p:spTree>
    <p:extLst>
      <p:ext uri="{BB962C8B-B14F-4D97-AF65-F5344CB8AC3E}">
        <p14:creationId xmlns:p14="http://schemas.microsoft.com/office/powerpoint/2010/main" val="1296870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mn-ea"/>
                <a:cs typeface="Arial" charset="0"/>
              </a:rPr>
              <a:t>“The Burning Platform, the Boiled Frog and the Rusting Platform”, Publishing </a:t>
            </a:r>
            <a:r>
              <a:rPr lang="en-US" sz="1200" b="0" kern="1200">
                <a:solidFill>
                  <a:schemeClr val="tx1"/>
                </a:solidFill>
                <a:effectLst/>
                <a:latin typeface="Arial" charset="0"/>
                <a:ea typeface="+mn-ea"/>
                <a:cs typeface="Arial" charset="0"/>
              </a:rPr>
              <a:t>Technology blog, </a:t>
            </a:r>
            <a:r>
              <a:rPr lang="en-US" sz="1200" kern="1200">
                <a:solidFill>
                  <a:schemeClr val="tx1"/>
                </a:solidFill>
                <a:effectLst/>
                <a:latin typeface="Arial" charset="0"/>
                <a:ea typeface="+mn-ea"/>
                <a:cs typeface="Arial" charset="0"/>
              </a:rPr>
              <a:t>August </a:t>
            </a:r>
            <a:r>
              <a:rPr lang="en-US" sz="1200" kern="1200" dirty="0">
                <a:solidFill>
                  <a:schemeClr val="tx1"/>
                </a:solidFill>
                <a:effectLst/>
                <a:latin typeface="Arial" charset="0"/>
                <a:ea typeface="+mn-ea"/>
                <a:cs typeface="Arial" charset="0"/>
              </a:rPr>
              <a:t>9, 2011 </a:t>
            </a:r>
            <a:endParaRPr lang="en-US" sz="1200" b="0" kern="1200" dirty="0">
              <a:solidFill>
                <a:schemeClr val="tx1"/>
              </a:solidFill>
              <a:effectLst/>
              <a:latin typeface="Arial" charset="0"/>
              <a:ea typeface="+mn-ea"/>
              <a:cs typeface="Arial" charset="0"/>
            </a:endParaRPr>
          </a:p>
          <a:p>
            <a:r>
              <a:rPr lang="en-US" dirty="0">
                <a:hlinkClick r:id="rId3"/>
              </a:rPr>
              <a:t>http://www.publishingtechnology.com/2011/08/burning-platform-boiled-frog-rusting-platform/</a:t>
            </a:r>
            <a:endParaRPr lang="en-US" sz="1200" kern="1200" dirty="0">
              <a:solidFill>
                <a:schemeClr val="tx1"/>
              </a:solidFill>
              <a:effectLst/>
              <a:latin typeface="Arial"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fld id="{D0C6E2F4-1B22-4FFE-96F6-185B465C12E4}" type="slidenum">
              <a:rPr lang="fr-CH" smtClean="0"/>
              <a:pPr/>
              <a:t>35</a:t>
            </a:fld>
            <a:endParaRPr lang="fr-CH" dirty="0"/>
          </a:p>
        </p:txBody>
      </p:sp>
    </p:spTree>
    <p:extLst>
      <p:ext uri="{BB962C8B-B14F-4D97-AF65-F5344CB8AC3E}">
        <p14:creationId xmlns:p14="http://schemas.microsoft.com/office/powerpoint/2010/main" val="3143194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http://engageinnovate.wordpress.com/2011/09/23/the-burning-platform-and-other-recommended-readings-in-strategy/</a:t>
            </a:r>
            <a:endParaRPr lang="en-US" dirty="0">
              <a:hlinkClick r:id="rId4"/>
            </a:endParaRPr>
          </a:p>
          <a:p>
            <a:r>
              <a:rPr lang="en-US" dirty="0">
                <a:hlinkClick r:id="rId5"/>
              </a:rPr>
              <a:t>http://blogs.wsj.com/tech-europe/2011/02/09/full-text-nokia-ceo-stephen-elops-burning-platform-memo/</a:t>
            </a:r>
            <a:endParaRPr lang="en-US" dirty="0"/>
          </a:p>
        </p:txBody>
      </p:sp>
      <p:sp>
        <p:nvSpPr>
          <p:cNvPr id="4" name="Slide Number Placeholder 3"/>
          <p:cNvSpPr>
            <a:spLocks noGrp="1"/>
          </p:cNvSpPr>
          <p:nvPr>
            <p:ph type="sldNum" sz="quarter" idx="10"/>
          </p:nvPr>
        </p:nvSpPr>
        <p:spPr/>
        <p:txBody>
          <a:bodyPr/>
          <a:lstStyle/>
          <a:p>
            <a:fld id="{D0C6E2F4-1B22-4FFE-96F6-185B465C12E4}" type="slidenum">
              <a:rPr lang="fr-CH" smtClean="0"/>
              <a:pPr/>
              <a:t>36</a:t>
            </a:fld>
            <a:endParaRPr lang="fr-CH" dirty="0"/>
          </a:p>
        </p:txBody>
      </p:sp>
    </p:spTree>
    <p:extLst>
      <p:ext uri="{BB962C8B-B14F-4D97-AF65-F5344CB8AC3E}">
        <p14:creationId xmlns:p14="http://schemas.microsoft.com/office/powerpoint/2010/main" val="3857612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http://www.boston.com/news/world/articles/2006/07/25/ambulance_drivers_tell_tales_of_horror/</a:t>
            </a:r>
            <a:endParaRPr lang="en-US" dirty="0"/>
          </a:p>
        </p:txBody>
      </p:sp>
      <p:sp>
        <p:nvSpPr>
          <p:cNvPr id="4" name="Slide Number Placeholder 3"/>
          <p:cNvSpPr>
            <a:spLocks noGrp="1"/>
          </p:cNvSpPr>
          <p:nvPr>
            <p:ph type="sldNum" sz="quarter" idx="10"/>
          </p:nvPr>
        </p:nvSpPr>
        <p:spPr/>
        <p:txBody>
          <a:bodyPr/>
          <a:lstStyle/>
          <a:p>
            <a:fld id="{D0C6E2F4-1B22-4FFE-96F6-185B465C12E4}" type="slidenum">
              <a:rPr lang="fr-CH" smtClean="0"/>
              <a:pPr/>
              <a:t>37</a:t>
            </a:fld>
            <a:endParaRPr lang="fr-CH" dirty="0"/>
          </a:p>
        </p:txBody>
      </p:sp>
    </p:spTree>
    <p:extLst>
      <p:ext uri="{BB962C8B-B14F-4D97-AF65-F5344CB8AC3E}">
        <p14:creationId xmlns:p14="http://schemas.microsoft.com/office/powerpoint/2010/main" val="2361537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89" eaLnBrk="1" fontAlgn="auto" hangingPunct="1">
              <a:spcBef>
                <a:spcPts val="0"/>
              </a:spcBef>
              <a:spcAft>
                <a:spcPts val="0"/>
              </a:spcAft>
              <a:defRPr/>
            </a:pPr>
            <a:r>
              <a:rPr lang="en-US" dirty="0"/>
              <a:t>The NASA account of the accident is here: </a:t>
            </a:r>
            <a:r>
              <a:rPr lang="en-US" u="sng" dirty="0">
                <a:hlinkClick r:id="rId3"/>
              </a:rPr>
              <a:t>http://nssdc.gsfc.nasa.gov/planetary/lunar/ap13acc.html</a:t>
            </a:r>
            <a:r>
              <a:rPr lang="en-US" dirty="0"/>
              <a:t> </a:t>
            </a:r>
          </a:p>
        </p:txBody>
      </p:sp>
      <p:sp>
        <p:nvSpPr>
          <p:cNvPr id="4" name="Slide Number Placeholder 3"/>
          <p:cNvSpPr>
            <a:spLocks noGrp="1"/>
          </p:cNvSpPr>
          <p:nvPr>
            <p:ph type="sldNum" sz="quarter" idx="10"/>
          </p:nvPr>
        </p:nvSpPr>
        <p:spPr/>
        <p:txBody>
          <a:bodyPr/>
          <a:lstStyle/>
          <a:p>
            <a:fld id="{50F36642-BB39-4383-818C-07D69F4A0022}" type="slidenum">
              <a:rPr lang="en-US" smtClean="0"/>
              <a:pPr/>
              <a:t>39</a:t>
            </a:fld>
            <a:endParaRPr lang="en-US"/>
          </a:p>
        </p:txBody>
      </p:sp>
    </p:spTree>
    <p:extLst>
      <p:ext uri="{BB962C8B-B14F-4D97-AF65-F5344CB8AC3E}">
        <p14:creationId xmlns:p14="http://schemas.microsoft.com/office/powerpoint/2010/main" val="166739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was 38, I read a comment by Handy saying we could expect to have 5 careers;</a:t>
            </a:r>
            <a:r>
              <a:rPr lang="en-US" baseline="0" dirty="0"/>
              <a:t> for the millennials, they can expect to have 14 jobs…by the time they are 38! (see https://www.youtube.com/watch?v=XrJjfDUzD7M at 02:15)</a:t>
            </a:r>
            <a:endParaRPr lang="en-US" dirty="0"/>
          </a:p>
          <a:p>
            <a:r>
              <a:rPr lang="en-US" dirty="0"/>
              <a:t>http://www.amazon.com/The-Age-Unreason-Charles-Handy/dp/0875843018</a:t>
            </a:r>
          </a:p>
          <a:p>
            <a:r>
              <a:rPr lang="en-US" dirty="0"/>
              <a:t>Charles Handy,</a:t>
            </a:r>
            <a:r>
              <a:rPr lang="en-US" baseline="0" dirty="0"/>
              <a:t> </a:t>
            </a:r>
            <a:r>
              <a:rPr lang="en-US" dirty="0"/>
              <a:t>http://www.texasventures.us/india/images/leader2_1.jpg  …five</a:t>
            </a:r>
            <a:r>
              <a:rPr lang="en-US" baseline="0" dirty="0"/>
              <a:t> careers</a:t>
            </a:r>
          </a:p>
          <a:p>
            <a:r>
              <a:rPr lang="en-US" dirty="0"/>
              <a:t>When I was 38, I read a comment by Handy saying we could expect to have 5 careers;</a:t>
            </a:r>
            <a:r>
              <a:rPr lang="en-US" baseline="0" dirty="0"/>
              <a:t> for the millennials, they can expect to have 14 jobs…by the time they are 38! (see https://www.youtube.com/watch?v=XrJjfDUzD7M at 02:15)</a:t>
            </a:r>
            <a:endParaRPr lang="en-US" dirty="0"/>
          </a:p>
          <a:p>
            <a:r>
              <a:rPr lang="en-US" dirty="0"/>
              <a:t>http://www.amazon.com/The-Age-Unreason-Charles-Handy/dp/0875843018</a:t>
            </a:r>
          </a:p>
          <a:p>
            <a:r>
              <a:rPr lang="en-US" dirty="0"/>
              <a:t>Charles Handy,</a:t>
            </a:r>
            <a:r>
              <a:rPr lang="en-US" baseline="0" dirty="0"/>
              <a:t> </a:t>
            </a:r>
            <a:r>
              <a:rPr lang="en-US" dirty="0"/>
              <a:t>http://www.texasventures.us/india/images/leader2_1.jpg  …five</a:t>
            </a:r>
            <a:r>
              <a:rPr lang="en-US" baseline="0" dirty="0"/>
              <a:t> careers</a:t>
            </a:r>
            <a:endParaRPr lang="en-US" dirty="0"/>
          </a:p>
          <a:p>
            <a:endParaRPr lang="en-US" dirty="0"/>
          </a:p>
        </p:txBody>
      </p:sp>
      <p:sp>
        <p:nvSpPr>
          <p:cNvPr id="4" name="Slide Number Placeholder 3"/>
          <p:cNvSpPr>
            <a:spLocks noGrp="1"/>
          </p:cNvSpPr>
          <p:nvPr>
            <p:ph type="sldNum" sz="quarter" idx="10"/>
          </p:nvPr>
        </p:nvSpPr>
        <p:spPr/>
        <p:txBody>
          <a:bodyPr/>
          <a:lstStyle/>
          <a:p>
            <a:fld id="{D0C6E2F4-1B22-4FFE-96F6-185B465C12E4}" type="slidenum">
              <a:rPr lang="fr-CH" smtClean="0"/>
              <a:pPr/>
              <a:t>3</a:t>
            </a:fld>
            <a:endParaRPr lang="fr-CH" dirty="0"/>
          </a:p>
        </p:txBody>
      </p:sp>
    </p:spTree>
    <p:extLst>
      <p:ext uri="{BB962C8B-B14F-4D97-AF65-F5344CB8AC3E}">
        <p14:creationId xmlns:p14="http://schemas.microsoft.com/office/powerpoint/2010/main" val="3817096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hlinkClick r:id="rId3"/>
              </a:rPr>
              <a:t>http://www.youtube.com/watch?v=5giXXW_UdaM</a:t>
            </a:r>
            <a:endParaRPr lang="en-US" dirty="0"/>
          </a:p>
          <a:p>
            <a:r>
              <a:rPr lang="en-US" dirty="0"/>
              <a:t>Photo:</a:t>
            </a:r>
            <a:r>
              <a:rPr lang="en-US" baseline="0" dirty="0"/>
              <a:t> </a:t>
            </a:r>
            <a:r>
              <a:rPr lang="en-US" dirty="0">
                <a:hlinkClick r:id="rId4"/>
              </a:rPr>
              <a:t>http://www.imdb.com/media/rm1413254656/tt0112384</a:t>
            </a:r>
            <a:endParaRPr lang="en-US" dirty="0"/>
          </a:p>
        </p:txBody>
      </p:sp>
      <p:sp>
        <p:nvSpPr>
          <p:cNvPr id="4" name="Slide Number Placeholder 3"/>
          <p:cNvSpPr>
            <a:spLocks noGrp="1"/>
          </p:cNvSpPr>
          <p:nvPr>
            <p:ph type="sldNum" sz="quarter" idx="10"/>
          </p:nvPr>
        </p:nvSpPr>
        <p:spPr/>
        <p:txBody>
          <a:bodyPr/>
          <a:lstStyle/>
          <a:p>
            <a:fld id="{50F36642-BB39-4383-818C-07D69F4A0022}" type="slidenum">
              <a:rPr lang="en-US" smtClean="0"/>
              <a:pPr/>
              <a:t>40</a:t>
            </a:fld>
            <a:endParaRPr lang="en-US"/>
          </a:p>
        </p:txBody>
      </p:sp>
    </p:spTree>
    <p:extLst>
      <p:ext uri="{BB962C8B-B14F-4D97-AF65-F5344CB8AC3E}">
        <p14:creationId xmlns:p14="http://schemas.microsoft.com/office/powerpoint/2010/main" val="2840004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ownership</a:t>
            </a:r>
          </a:p>
        </p:txBody>
      </p:sp>
      <p:sp>
        <p:nvSpPr>
          <p:cNvPr id="4" name="Slide Number Placeholder 3"/>
          <p:cNvSpPr>
            <a:spLocks noGrp="1"/>
          </p:cNvSpPr>
          <p:nvPr>
            <p:ph type="sldNum" sz="quarter" idx="10"/>
          </p:nvPr>
        </p:nvSpPr>
        <p:spPr/>
        <p:txBody>
          <a:bodyPr/>
          <a:lstStyle/>
          <a:p>
            <a:fld id="{D0C6E2F4-1B22-4FFE-96F6-185B465C12E4}" type="slidenum">
              <a:rPr lang="fr-CH" smtClean="0"/>
              <a:pPr/>
              <a:t>42</a:t>
            </a:fld>
            <a:endParaRPr lang="fr-CH" dirty="0"/>
          </a:p>
        </p:txBody>
      </p:sp>
    </p:spTree>
    <p:extLst>
      <p:ext uri="{BB962C8B-B14F-4D97-AF65-F5344CB8AC3E}">
        <p14:creationId xmlns:p14="http://schemas.microsoft.com/office/powerpoint/2010/main" val="274484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http://icscentre.org/area/riding-the-wave</a:t>
            </a:r>
          </a:p>
        </p:txBody>
      </p:sp>
      <p:sp>
        <p:nvSpPr>
          <p:cNvPr id="4" name="Slide Number Placeholder 3"/>
          <p:cNvSpPr>
            <a:spLocks noGrp="1"/>
          </p:cNvSpPr>
          <p:nvPr>
            <p:ph type="sldNum" sz="quarter" idx="10"/>
          </p:nvPr>
        </p:nvSpPr>
        <p:spPr/>
        <p:txBody>
          <a:bodyPr/>
          <a:lstStyle/>
          <a:p>
            <a:fld id="{D0C6E2F4-1B22-4FFE-96F6-185B465C12E4}" type="slidenum">
              <a:rPr lang="fr-CH" smtClean="0"/>
              <a:pPr/>
              <a:t>44</a:t>
            </a:fld>
            <a:endParaRPr lang="fr-CH" dirty="0"/>
          </a:p>
        </p:txBody>
      </p:sp>
    </p:spTree>
    <p:extLst>
      <p:ext uri="{BB962C8B-B14F-4D97-AF65-F5344CB8AC3E}">
        <p14:creationId xmlns:p14="http://schemas.microsoft.com/office/powerpoint/2010/main" val="668208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Motley </a:t>
            </a:r>
            <a:r>
              <a:rPr lang="en-US"/>
              <a:t>Fool</a:t>
            </a:r>
            <a:r>
              <a:rPr lang="en-US" baseline="0"/>
              <a:t> Newsletter, </a:t>
            </a:r>
            <a:r>
              <a:rPr lang="en-US" sz="1200" kern="1200">
                <a:solidFill>
                  <a:schemeClr val="tx1"/>
                </a:solidFill>
                <a:effectLst/>
                <a:latin typeface="+mn-lt"/>
                <a:ea typeface="+mn-ea"/>
                <a:cs typeface="+mn-cs"/>
              </a:rPr>
              <a:t>August 3, 2013, at 15:36 here: </a:t>
            </a:r>
            <a:r>
              <a:rPr lang="en-US" sz="1200" u="sng" kern="1200">
                <a:solidFill>
                  <a:schemeClr val="tx1"/>
                </a:solidFill>
                <a:effectLst/>
                <a:latin typeface="+mn-lt"/>
                <a:ea typeface="+mn-ea"/>
                <a:cs typeface="+mn-cs"/>
                <a:hlinkClick r:id="rId3"/>
              </a:rPr>
              <a:t>http://www.fool.com/fool/free-report/18/sa-cabletvaudio-253366.aspx?source=isaspodft0000782</a:t>
            </a:r>
            <a:endParaRPr lang="en-US"/>
          </a:p>
        </p:txBody>
      </p:sp>
      <p:sp>
        <p:nvSpPr>
          <p:cNvPr id="4" name="Footer Placeholder 3"/>
          <p:cNvSpPr>
            <a:spLocks noGrp="1"/>
          </p:cNvSpPr>
          <p:nvPr>
            <p:ph type="ftr" sz="quarter" idx="10"/>
          </p:nvPr>
        </p:nvSpPr>
        <p:spPr/>
        <p:txBody>
          <a:bodyPr/>
          <a:lstStyle/>
          <a:p>
            <a:endParaRPr lang="en-GB" dirty="0"/>
          </a:p>
        </p:txBody>
      </p:sp>
      <p:sp>
        <p:nvSpPr>
          <p:cNvPr id="5" name="Slide Number Placeholder 4"/>
          <p:cNvSpPr>
            <a:spLocks noGrp="1"/>
          </p:cNvSpPr>
          <p:nvPr>
            <p:ph type="sldNum" sz="quarter" idx="11"/>
          </p:nvPr>
        </p:nvSpPr>
        <p:spPr/>
        <p:txBody>
          <a:bodyPr/>
          <a:lstStyle/>
          <a:p>
            <a:fld id="{C78C2971-A8E4-43F0-8DE6-FE8EF137F40F}" type="slidenum">
              <a:rPr lang="en-GB" smtClean="0"/>
              <a:pPr/>
              <a:t>45</a:t>
            </a:fld>
            <a:endParaRPr lang="en-GB" dirty="0"/>
          </a:p>
        </p:txBody>
      </p:sp>
    </p:spTree>
    <p:extLst>
      <p:ext uri="{BB962C8B-B14F-4D97-AF65-F5344CB8AC3E}">
        <p14:creationId xmlns:p14="http://schemas.microsoft.com/office/powerpoint/2010/main" val="18918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http://ecx.images-amazon.com/images/I/51ILWP8TZqL.jpg </a:t>
            </a:r>
          </a:p>
        </p:txBody>
      </p:sp>
      <p:sp>
        <p:nvSpPr>
          <p:cNvPr id="4" name="Slide Number Placeholder 3"/>
          <p:cNvSpPr>
            <a:spLocks noGrp="1"/>
          </p:cNvSpPr>
          <p:nvPr>
            <p:ph type="sldNum" sz="quarter" idx="10"/>
          </p:nvPr>
        </p:nvSpPr>
        <p:spPr/>
        <p:txBody>
          <a:bodyPr/>
          <a:lstStyle/>
          <a:p>
            <a:fld id="{D0C6E2F4-1B22-4FFE-96F6-185B465C12E4}" type="slidenum">
              <a:rPr lang="fr-CH" smtClean="0"/>
              <a:pPr/>
              <a:t>48</a:t>
            </a:fld>
            <a:endParaRPr lang="fr-CH" dirty="0"/>
          </a:p>
        </p:txBody>
      </p:sp>
    </p:spTree>
    <p:extLst>
      <p:ext uri="{BB962C8B-B14F-4D97-AF65-F5344CB8AC3E}">
        <p14:creationId xmlns:p14="http://schemas.microsoft.com/office/powerpoint/2010/main" val="660188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www.redhot.org</a:t>
            </a:r>
            <a:r>
              <a:rPr lang="en-US" dirty="0"/>
              <a:t>/</a:t>
            </a:r>
            <a:r>
              <a:rPr lang="en-US" dirty="0" err="1"/>
              <a:t>wp-content</a:t>
            </a:r>
            <a:r>
              <a:rPr lang="en-US" dirty="0"/>
              <a:t>/uploads/2013/11/goat.jpg</a:t>
            </a:r>
          </a:p>
        </p:txBody>
      </p:sp>
      <p:sp>
        <p:nvSpPr>
          <p:cNvPr id="4" name="Slide Number Placeholder 3"/>
          <p:cNvSpPr>
            <a:spLocks noGrp="1"/>
          </p:cNvSpPr>
          <p:nvPr>
            <p:ph type="sldNum" sz="quarter" idx="10"/>
          </p:nvPr>
        </p:nvSpPr>
        <p:spPr/>
        <p:txBody>
          <a:bodyPr/>
          <a:lstStyle/>
          <a:p>
            <a:fld id="{D0C6E2F4-1B22-4FFE-96F6-185B465C12E4}" type="slidenum">
              <a:rPr lang="fr-CH" smtClean="0"/>
              <a:pPr/>
              <a:t>49</a:t>
            </a:fld>
            <a:endParaRPr lang="fr-CH" dirty="0"/>
          </a:p>
        </p:txBody>
      </p:sp>
    </p:spTree>
    <p:extLst>
      <p:ext uri="{BB962C8B-B14F-4D97-AF65-F5344CB8AC3E}">
        <p14:creationId xmlns:p14="http://schemas.microsoft.com/office/powerpoint/2010/main" val="3246950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0C6E2F4-1B22-4FFE-96F6-185B465C12E4}" type="slidenum">
              <a:rPr lang="fr-CH" smtClean="0"/>
              <a:pPr/>
              <a:t>50</a:t>
            </a:fld>
            <a:endParaRPr lang="fr-CH" dirty="0"/>
          </a:p>
        </p:txBody>
      </p:sp>
    </p:spTree>
    <p:extLst>
      <p:ext uri="{BB962C8B-B14F-4D97-AF65-F5344CB8AC3E}">
        <p14:creationId xmlns:p14="http://schemas.microsoft.com/office/powerpoint/2010/main" val="41418792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http://www.gartner.com/it-glossary/bimodal/</a:t>
            </a:r>
            <a:endParaRPr lang="en-US" dirty="0"/>
          </a:p>
        </p:txBody>
      </p:sp>
      <p:sp>
        <p:nvSpPr>
          <p:cNvPr id="4" name="Slide Number Placeholder 3"/>
          <p:cNvSpPr>
            <a:spLocks noGrp="1"/>
          </p:cNvSpPr>
          <p:nvPr>
            <p:ph type="sldNum" sz="quarter" idx="10"/>
          </p:nvPr>
        </p:nvSpPr>
        <p:spPr/>
        <p:txBody>
          <a:bodyPr/>
          <a:lstStyle/>
          <a:p>
            <a:fld id="{D0C6E2F4-1B22-4FFE-96F6-185B465C12E4}" type="slidenum">
              <a:rPr lang="fr-CH" smtClean="0"/>
              <a:pPr/>
              <a:t>52</a:t>
            </a:fld>
            <a:endParaRPr lang="fr-CH" dirty="0"/>
          </a:p>
        </p:txBody>
      </p:sp>
    </p:spTree>
    <p:extLst>
      <p:ext uri="{BB962C8B-B14F-4D97-AF65-F5344CB8AC3E}">
        <p14:creationId xmlns:p14="http://schemas.microsoft.com/office/powerpoint/2010/main" val="3352790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https://www.si.umich.edu/</a:t>
            </a:r>
          </a:p>
        </p:txBody>
      </p:sp>
      <p:sp>
        <p:nvSpPr>
          <p:cNvPr id="4" name="Slide Number Placeholder 3"/>
          <p:cNvSpPr>
            <a:spLocks noGrp="1"/>
          </p:cNvSpPr>
          <p:nvPr>
            <p:ph type="sldNum" sz="quarter" idx="10"/>
          </p:nvPr>
        </p:nvSpPr>
        <p:spPr/>
        <p:txBody>
          <a:bodyPr/>
          <a:lstStyle/>
          <a:p>
            <a:fld id="{C78C2971-A8E4-43F0-8DE6-FE8EF137F40F}" type="slidenum">
              <a:rPr lang="en-GB" smtClean="0"/>
              <a:pPr/>
              <a:t>54</a:t>
            </a:fld>
            <a:endParaRPr lang="en-GB" dirty="0"/>
          </a:p>
        </p:txBody>
      </p:sp>
    </p:spTree>
    <p:extLst>
      <p:ext uri="{BB962C8B-B14F-4D97-AF65-F5344CB8AC3E}">
        <p14:creationId xmlns:p14="http://schemas.microsoft.com/office/powerpoint/2010/main" val="2089018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https://en.wikipedia.org/wiki/Maslow%27s_hierarchy_of_needs</a:t>
            </a:r>
          </a:p>
        </p:txBody>
      </p:sp>
      <p:sp>
        <p:nvSpPr>
          <p:cNvPr id="4" name="Slide Number Placeholder 3"/>
          <p:cNvSpPr>
            <a:spLocks noGrp="1"/>
          </p:cNvSpPr>
          <p:nvPr>
            <p:ph type="sldNum" sz="quarter" idx="10"/>
          </p:nvPr>
        </p:nvSpPr>
        <p:spPr/>
        <p:txBody>
          <a:bodyPr/>
          <a:lstStyle/>
          <a:p>
            <a:fld id="{D0C6E2F4-1B22-4FFE-96F6-185B465C12E4}" type="slidenum">
              <a:rPr lang="fr-CH" smtClean="0"/>
              <a:pPr/>
              <a:t>56</a:t>
            </a:fld>
            <a:endParaRPr lang="fr-CH" dirty="0"/>
          </a:p>
        </p:txBody>
      </p:sp>
    </p:spTree>
    <p:extLst>
      <p:ext uri="{BB962C8B-B14F-4D97-AF65-F5344CB8AC3E}">
        <p14:creationId xmlns:p14="http://schemas.microsoft.com/office/powerpoint/2010/main" val="1398213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pitchFamily="34" charset="-128"/>
            </a:endParaRPr>
          </a:p>
        </p:txBody>
      </p:sp>
      <p:sp>
        <p:nvSpPr>
          <p:cNvPr id="73732" name="Slide Number Placeholder 3"/>
          <p:cNvSpPr>
            <a:spLocks noGrp="1"/>
          </p:cNvSpPr>
          <p:nvPr>
            <p:ph type="sldNum" sz="quarter" idx="5"/>
          </p:nvPr>
        </p:nvSpPr>
        <p:spPr bwMode="auto">
          <a:noFill/>
          <a:ln>
            <a:miter lim="800000"/>
            <a:headEnd/>
            <a:tailEnd/>
          </a:ln>
        </p:spPr>
        <p:txBody>
          <a:bodyPr/>
          <a:lstStyle/>
          <a:p>
            <a:fld id="{A0AEF4FB-29B6-463F-9CE6-A86E6D150EC8}" type="slidenum">
              <a:rPr lang="en-US" smtClean="0">
                <a:latin typeface="Lucida Grande"/>
                <a:ea typeface="ヒラギノ角ゴ ProN W3"/>
                <a:cs typeface="ヒラギノ角ゴ ProN W3"/>
                <a:sym typeface="Lucida Grande"/>
              </a:rPr>
              <a:pPr/>
              <a:t>6</a:t>
            </a:fld>
            <a:endParaRPr lang="en-US">
              <a:latin typeface="Lucida Grande"/>
              <a:ea typeface="ヒラギノ角ゴ ProN W3"/>
              <a:cs typeface="ヒラギノ角ゴ ProN W3"/>
              <a:sym typeface="Lucida Grande"/>
            </a:endParaRPr>
          </a:p>
        </p:txBody>
      </p:sp>
    </p:spTree>
    <p:extLst>
      <p:ext uri="{BB962C8B-B14F-4D97-AF65-F5344CB8AC3E}">
        <p14:creationId xmlns:p14="http://schemas.microsoft.com/office/powerpoint/2010/main" val="1307195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Work\2017\Crisis Management Matrix v1.xlsx</a:t>
            </a:r>
          </a:p>
        </p:txBody>
      </p:sp>
      <p:sp>
        <p:nvSpPr>
          <p:cNvPr id="4" name="Slide Number Placeholder 3"/>
          <p:cNvSpPr>
            <a:spLocks noGrp="1"/>
          </p:cNvSpPr>
          <p:nvPr>
            <p:ph type="sldNum" sz="quarter" idx="10"/>
          </p:nvPr>
        </p:nvSpPr>
        <p:spPr/>
        <p:txBody>
          <a:bodyPr/>
          <a:lstStyle/>
          <a:p>
            <a:fld id="{D0C6E2F4-1B22-4FFE-96F6-185B465C12E4}" type="slidenum">
              <a:rPr lang="fr-CH" smtClean="0"/>
              <a:pPr/>
              <a:t>57</a:t>
            </a:fld>
            <a:endParaRPr lang="fr-CH" dirty="0"/>
          </a:p>
        </p:txBody>
      </p:sp>
    </p:spTree>
    <p:extLst>
      <p:ext uri="{BB962C8B-B14F-4D97-AF65-F5344CB8AC3E}">
        <p14:creationId xmlns:p14="http://schemas.microsoft.com/office/powerpoint/2010/main" val="3131962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http://www.asiantrader.biz/industry-news/Small+firms+are+sceptical+over+theCoalition%27s+pledge+to+cut+red+tape/705</a:t>
            </a:r>
            <a:endParaRPr lang="en-US" dirty="0">
              <a:hlinkClick r:id="rId4"/>
            </a:endParaRPr>
          </a:p>
          <a:p>
            <a:r>
              <a:rPr lang="en-US" dirty="0">
                <a:hlinkClick r:id="rId4"/>
              </a:rPr>
              <a:t>http://librarylostfound.com/2013/06/07/mrs-weiss-scissors-rules/</a:t>
            </a:r>
            <a:endParaRPr lang="en-US" dirty="0"/>
          </a:p>
        </p:txBody>
      </p:sp>
      <p:sp>
        <p:nvSpPr>
          <p:cNvPr id="4" name="Slide Number Placeholder 3"/>
          <p:cNvSpPr>
            <a:spLocks noGrp="1"/>
          </p:cNvSpPr>
          <p:nvPr>
            <p:ph type="sldNum" sz="quarter" idx="10"/>
          </p:nvPr>
        </p:nvSpPr>
        <p:spPr/>
        <p:txBody>
          <a:bodyPr/>
          <a:lstStyle/>
          <a:p>
            <a:fld id="{D0C6E2F4-1B22-4FFE-96F6-185B465C12E4}" type="slidenum">
              <a:rPr lang="fr-CH" smtClean="0"/>
              <a:pPr/>
              <a:t>61</a:t>
            </a:fld>
            <a:endParaRPr lang="fr-CH" dirty="0"/>
          </a:p>
        </p:txBody>
      </p:sp>
    </p:spTree>
    <p:extLst>
      <p:ext uri="{BB962C8B-B14F-4D97-AF65-F5344CB8AC3E}">
        <p14:creationId xmlns:p14="http://schemas.microsoft.com/office/powerpoint/2010/main" val="2102382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hlinkClick r:id="rId3"/>
              </a:rPr>
              <a:t>http://www.andertoons.com/business/cartoon/4548/we-cut-through-all-red-tape-but-new-shipment-came-in-this-morning</a:t>
            </a:r>
            <a:endParaRPr lang="en-US" dirty="0"/>
          </a:p>
          <a:p>
            <a:endParaRPr lang="en-US" dirty="0"/>
          </a:p>
        </p:txBody>
      </p:sp>
      <p:sp>
        <p:nvSpPr>
          <p:cNvPr id="4" name="Slide Number Placeholder 3"/>
          <p:cNvSpPr>
            <a:spLocks noGrp="1"/>
          </p:cNvSpPr>
          <p:nvPr>
            <p:ph type="sldNum" sz="quarter" idx="10"/>
          </p:nvPr>
        </p:nvSpPr>
        <p:spPr/>
        <p:txBody>
          <a:bodyPr/>
          <a:lstStyle/>
          <a:p>
            <a:fld id="{D0C6E2F4-1B22-4FFE-96F6-185B465C12E4}" type="slidenum">
              <a:rPr lang="fr-CH" smtClean="0"/>
              <a:pPr/>
              <a:t>62</a:t>
            </a:fld>
            <a:endParaRPr lang="fr-CH" dirty="0"/>
          </a:p>
        </p:txBody>
      </p:sp>
    </p:spTree>
    <p:extLst>
      <p:ext uri="{BB962C8B-B14F-4D97-AF65-F5344CB8AC3E}">
        <p14:creationId xmlns:p14="http://schemas.microsoft.com/office/powerpoint/2010/main" val="40361260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3050" marR="0" indent="-273050" algn="l" defTabSz="914400" rtl="0" eaLnBrk="0" fontAlgn="base" latinLnBrk="0" hangingPunct="0">
              <a:lnSpc>
                <a:spcPct val="100000"/>
              </a:lnSpc>
              <a:spcBef>
                <a:spcPct val="20000"/>
              </a:spcBef>
              <a:spcAft>
                <a:spcPct val="0"/>
              </a:spcAft>
              <a:buClr>
                <a:srgbClr val="CF1C21"/>
              </a:buClr>
              <a:buSzPct val="80000"/>
              <a:buFont typeface="Wingdings" pitchFamily="2" charset="2"/>
              <a:buNone/>
              <a:tabLst/>
              <a:defRPr/>
            </a:pPr>
            <a:r>
              <a:rPr lang="en-US" sz="1200" b="1" kern="1200" dirty="0">
                <a:latin typeface="Arial" pitchFamily="34" charset="0"/>
                <a:ea typeface="+mn-ea"/>
                <a:cs typeface="Arial" pitchFamily="34" charset="0"/>
              </a:rPr>
              <a:t>Nordstrom Rules: </a:t>
            </a:r>
          </a:p>
          <a:p>
            <a:pPr marL="273050" marR="0" indent="-273050" algn="l" defTabSz="914400" rtl="0" eaLnBrk="0" fontAlgn="base" latinLnBrk="0" hangingPunct="0">
              <a:lnSpc>
                <a:spcPct val="100000"/>
              </a:lnSpc>
              <a:spcBef>
                <a:spcPct val="20000"/>
              </a:spcBef>
              <a:spcAft>
                <a:spcPct val="0"/>
              </a:spcAft>
              <a:buClr>
                <a:srgbClr val="CF1C21"/>
              </a:buClr>
              <a:buSzPct val="80000"/>
              <a:buFont typeface="Wingdings" pitchFamily="2" charset="2"/>
              <a:buNone/>
              <a:tabLst/>
              <a:defRPr/>
            </a:pPr>
            <a:r>
              <a:rPr lang="en-US" sz="1200" b="1" kern="1200" dirty="0">
                <a:latin typeface="Arial" pitchFamily="34" charset="0"/>
                <a:ea typeface="+mn-ea"/>
                <a:cs typeface="Arial" pitchFamily="34" charset="0"/>
              </a:rPr>
              <a:t>Rule #1: Use good judgment in all situations. </a:t>
            </a:r>
          </a:p>
          <a:p>
            <a:pPr marL="273050" marR="0" indent="-273050" algn="l" defTabSz="914400" rtl="0" eaLnBrk="0" fontAlgn="base" latinLnBrk="0" hangingPunct="0">
              <a:lnSpc>
                <a:spcPct val="100000"/>
              </a:lnSpc>
              <a:spcBef>
                <a:spcPct val="20000"/>
              </a:spcBef>
              <a:spcAft>
                <a:spcPct val="0"/>
              </a:spcAft>
              <a:buClr>
                <a:srgbClr val="CF1C21"/>
              </a:buClr>
              <a:buSzPct val="80000"/>
              <a:buFont typeface="Wingdings" pitchFamily="2" charset="2"/>
              <a:buNone/>
              <a:tabLst/>
              <a:defRPr/>
            </a:pPr>
            <a:r>
              <a:rPr lang="en-US" sz="1200" b="1" kern="1200" dirty="0">
                <a:latin typeface="Arial" pitchFamily="34" charset="0"/>
                <a:ea typeface="+mn-ea"/>
                <a:cs typeface="Arial" pitchFamily="34" charset="0"/>
              </a:rPr>
              <a:t>There will be no additional rules.</a:t>
            </a:r>
            <a:endParaRPr lang="en-US" sz="1200" b="0" kern="1200" dirty="0">
              <a:latin typeface="Arial" pitchFamily="34" charset="0"/>
              <a:ea typeface="+mn-ea"/>
              <a:cs typeface="Arial" pitchFamily="34" charset="0"/>
            </a:endParaRPr>
          </a:p>
          <a:p>
            <a:endParaRPr lang="en-US" dirty="0"/>
          </a:p>
          <a:p>
            <a:r>
              <a:rPr lang="en-US" dirty="0"/>
              <a:t>http://en.wikipedia.org/wiki/Nordstrom#Employee_handbook</a:t>
            </a:r>
          </a:p>
          <a:p>
            <a:r>
              <a:rPr lang="en-US" dirty="0"/>
              <a:t>http://cdn.styleblazer.com/wp-content/uploads/2013/12/get.jpg</a:t>
            </a:r>
          </a:p>
        </p:txBody>
      </p:sp>
      <p:sp>
        <p:nvSpPr>
          <p:cNvPr id="4" name="Slide Number Placeholder 3"/>
          <p:cNvSpPr>
            <a:spLocks noGrp="1"/>
          </p:cNvSpPr>
          <p:nvPr>
            <p:ph type="sldNum" sz="quarter" idx="10"/>
          </p:nvPr>
        </p:nvSpPr>
        <p:spPr/>
        <p:txBody>
          <a:bodyPr/>
          <a:lstStyle/>
          <a:p>
            <a:fld id="{D0C6E2F4-1B22-4FFE-96F6-185B465C12E4}" type="slidenum">
              <a:rPr lang="fr-CH" smtClean="0"/>
              <a:pPr/>
              <a:t>64</a:t>
            </a:fld>
            <a:endParaRPr lang="fr-CH" dirty="0"/>
          </a:p>
        </p:txBody>
      </p:sp>
    </p:spTree>
    <p:extLst>
      <p:ext uri="{BB962C8B-B14F-4D97-AF65-F5344CB8AC3E}">
        <p14:creationId xmlns:p14="http://schemas.microsoft.com/office/powerpoint/2010/main" val="27077936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700763-A34D-4943-9ACA-7C9860B16150}" type="slidenum">
              <a:rPr lang="en-US"/>
              <a:pPr/>
              <a:t>65</a:t>
            </a:fld>
            <a:endParaRPr lang="en-US"/>
          </a:p>
        </p:txBody>
      </p:sp>
      <p:sp>
        <p:nvSpPr>
          <p:cNvPr id="706562" name="Rectangle 2"/>
          <p:cNvSpPr>
            <a:spLocks noGrp="1" noRot="1" noChangeAspect="1" noChangeArrowheads="1" noTextEdit="1"/>
          </p:cNvSpPr>
          <p:nvPr>
            <p:ph type="sldImg"/>
          </p:nvPr>
        </p:nvSpPr>
        <p:spPr>
          <a:xfrm>
            <a:off x="935038" y="742950"/>
            <a:ext cx="4929187" cy="3698875"/>
          </a:xfrm>
          <a:ln/>
        </p:spPr>
      </p:sp>
      <p:sp>
        <p:nvSpPr>
          <p:cNvPr id="706563" name="Rectangle 3"/>
          <p:cNvSpPr>
            <a:spLocks noGrp="1" noChangeArrowheads="1"/>
          </p:cNvSpPr>
          <p:nvPr>
            <p:ph type="body" idx="1"/>
          </p:nvPr>
        </p:nvSpPr>
        <p:spPr>
          <a:xfrm>
            <a:off x="906357" y="4688504"/>
            <a:ext cx="4984962" cy="4442361"/>
          </a:xfrm>
        </p:spPr>
        <p:txBody>
          <a:bodyPr/>
          <a:lstStyle/>
          <a:p>
            <a:r>
              <a:rPr lang="en-US" dirty="0"/>
              <a:t>For emergency response, time and volume are king; for development, cost and cost reign</a:t>
            </a:r>
          </a:p>
        </p:txBody>
      </p:sp>
    </p:spTree>
    <p:extLst>
      <p:ext uri="{BB962C8B-B14F-4D97-AF65-F5344CB8AC3E}">
        <p14:creationId xmlns:p14="http://schemas.microsoft.com/office/powerpoint/2010/main" val="16374243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700763-A34D-4943-9ACA-7C9860B16150}" type="slidenum">
              <a:rPr lang="en-US"/>
              <a:pPr/>
              <a:t>66</a:t>
            </a:fld>
            <a:endParaRPr lang="en-US"/>
          </a:p>
        </p:txBody>
      </p:sp>
      <p:sp>
        <p:nvSpPr>
          <p:cNvPr id="706562" name="Rectangle 2"/>
          <p:cNvSpPr>
            <a:spLocks noGrp="1" noRot="1" noChangeAspect="1" noChangeArrowheads="1" noTextEdit="1"/>
          </p:cNvSpPr>
          <p:nvPr>
            <p:ph type="sldImg"/>
          </p:nvPr>
        </p:nvSpPr>
        <p:spPr>
          <a:xfrm>
            <a:off x="935038" y="742950"/>
            <a:ext cx="4929187" cy="3698875"/>
          </a:xfrm>
          <a:ln/>
        </p:spPr>
      </p:sp>
      <p:sp>
        <p:nvSpPr>
          <p:cNvPr id="706563" name="Rectangle 3"/>
          <p:cNvSpPr>
            <a:spLocks noGrp="1" noChangeArrowheads="1"/>
          </p:cNvSpPr>
          <p:nvPr>
            <p:ph type="body" idx="1"/>
          </p:nvPr>
        </p:nvSpPr>
        <p:spPr>
          <a:xfrm>
            <a:off x="906357" y="4688504"/>
            <a:ext cx="4984962" cy="4442361"/>
          </a:xfrm>
        </p:spPr>
        <p:txBody>
          <a:bodyPr/>
          <a:lstStyle/>
          <a:p>
            <a:r>
              <a:rPr lang="en-US" dirty="0"/>
              <a:t>Changing Priorities by Program Type v3.xls</a:t>
            </a:r>
          </a:p>
        </p:txBody>
      </p:sp>
    </p:spTree>
    <p:extLst>
      <p:ext uri="{BB962C8B-B14F-4D97-AF65-F5344CB8AC3E}">
        <p14:creationId xmlns:p14="http://schemas.microsoft.com/office/powerpoint/2010/main" val="17598037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http://ecx.images-amazon.com/images/I/51ILWP8TZqL.jpg </a:t>
            </a:r>
          </a:p>
        </p:txBody>
      </p:sp>
      <p:sp>
        <p:nvSpPr>
          <p:cNvPr id="4" name="Slide Number Placeholder 3"/>
          <p:cNvSpPr>
            <a:spLocks noGrp="1"/>
          </p:cNvSpPr>
          <p:nvPr>
            <p:ph type="sldNum" sz="quarter" idx="10"/>
          </p:nvPr>
        </p:nvSpPr>
        <p:spPr/>
        <p:txBody>
          <a:bodyPr/>
          <a:lstStyle/>
          <a:p>
            <a:fld id="{D0C6E2F4-1B22-4FFE-96F6-185B465C12E4}" type="slidenum">
              <a:rPr lang="fr-CH" smtClean="0"/>
              <a:pPr/>
              <a:t>70</a:t>
            </a:fld>
            <a:endParaRPr lang="fr-CH" dirty="0"/>
          </a:p>
        </p:txBody>
      </p:sp>
    </p:spTree>
    <p:extLst>
      <p:ext uri="{BB962C8B-B14F-4D97-AF65-F5344CB8AC3E}">
        <p14:creationId xmlns:p14="http://schemas.microsoft.com/office/powerpoint/2010/main" val="16601647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700763-A34D-4943-9ACA-7C9860B16150}" type="slidenum">
              <a:rPr lang="en-US"/>
              <a:pPr/>
              <a:t>73</a:t>
            </a:fld>
            <a:endParaRPr lang="en-US"/>
          </a:p>
        </p:txBody>
      </p:sp>
      <p:sp>
        <p:nvSpPr>
          <p:cNvPr id="706562" name="Rectangle 2"/>
          <p:cNvSpPr>
            <a:spLocks noGrp="1" noRot="1" noChangeAspect="1" noChangeArrowheads="1" noTextEdit="1"/>
          </p:cNvSpPr>
          <p:nvPr>
            <p:ph type="sldImg"/>
          </p:nvPr>
        </p:nvSpPr>
        <p:spPr>
          <a:xfrm>
            <a:off x="935038" y="742950"/>
            <a:ext cx="4929187" cy="3698875"/>
          </a:xfrm>
          <a:ln/>
        </p:spPr>
      </p:sp>
      <p:sp>
        <p:nvSpPr>
          <p:cNvPr id="706563" name="Rectangle 3"/>
          <p:cNvSpPr>
            <a:spLocks noGrp="1" noChangeArrowheads="1"/>
          </p:cNvSpPr>
          <p:nvPr>
            <p:ph type="body" idx="1"/>
          </p:nvPr>
        </p:nvSpPr>
        <p:spPr>
          <a:xfrm>
            <a:off x="906357" y="4688504"/>
            <a:ext cx="4984962" cy="4442361"/>
          </a:xfrm>
        </p:spPr>
        <p:txBody>
          <a:bodyPr/>
          <a:lstStyle/>
          <a:p>
            <a:r>
              <a:rPr lang="en-US" dirty="0"/>
              <a:t>Changing Priorities by Program Type v3.xls</a:t>
            </a:r>
          </a:p>
        </p:txBody>
      </p:sp>
    </p:spTree>
    <p:extLst>
      <p:ext uri="{BB962C8B-B14F-4D97-AF65-F5344CB8AC3E}">
        <p14:creationId xmlns:p14="http://schemas.microsoft.com/office/powerpoint/2010/main" val="17600803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Echoing Jim Collins, “when there is rapid change and uncertainty, smart organizations vary like mad.”  This takes a certain kind of humility: admitting that when it comes to the future of technology we most often don’t know.  This may be a bit philosophical, as my editor pointed out—after all, people want to know about the impact of the “cloud.”  My short answer is that it will be different than we expect; so make your bets small, shared and vary like mad.</a:t>
            </a:r>
          </a:p>
          <a:p>
            <a:endParaRPr lang="en-US" dirty="0"/>
          </a:p>
        </p:txBody>
      </p:sp>
      <p:sp>
        <p:nvSpPr>
          <p:cNvPr id="4" name="Slide Number Placeholder 3"/>
          <p:cNvSpPr>
            <a:spLocks noGrp="1"/>
          </p:cNvSpPr>
          <p:nvPr>
            <p:ph type="sldNum" sz="quarter" idx="10"/>
          </p:nvPr>
        </p:nvSpPr>
        <p:spPr/>
        <p:txBody>
          <a:bodyPr/>
          <a:lstStyle/>
          <a:p>
            <a:fld id="{C5813771-F6C0-445A-A6DD-1124A9366744}" type="slidenum">
              <a:rPr lang="en-GB" smtClean="0"/>
              <a:t>75</a:t>
            </a:fld>
            <a:endParaRPr lang="en-GB"/>
          </a:p>
        </p:txBody>
      </p:sp>
    </p:spTree>
    <p:extLst>
      <p:ext uri="{BB962C8B-B14F-4D97-AF65-F5344CB8AC3E}">
        <p14:creationId xmlns:p14="http://schemas.microsoft.com/office/powerpoint/2010/main" val="30966759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*number of project phases lasting less than 3 months / number of project phases lasting more than 3 months</a:t>
            </a:r>
          </a:p>
        </p:txBody>
      </p:sp>
      <p:sp>
        <p:nvSpPr>
          <p:cNvPr id="4" name="Slide Number Placeholder 3"/>
          <p:cNvSpPr>
            <a:spLocks noGrp="1"/>
          </p:cNvSpPr>
          <p:nvPr>
            <p:ph type="sldNum" sz="quarter" idx="10"/>
          </p:nvPr>
        </p:nvSpPr>
        <p:spPr/>
        <p:txBody>
          <a:bodyPr/>
          <a:lstStyle/>
          <a:p>
            <a:fld id="{C5813771-F6C0-445A-A6DD-1124A9366744}" type="slidenum">
              <a:rPr lang="en-GB" smtClean="0"/>
              <a:t>76</a:t>
            </a:fld>
            <a:endParaRPr lang="en-GB"/>
          </a:p>
        </p:txBody>
      </p:sp>
    </p:spTree>
    <p:extLst>
      <p:ext uri="{BB962C8B-B14F-4D97-AF65-F5344CB8AC3E}">
        <p14:creationId xmlns:p14="http://schemas.microsoft.com/office/powerpoint/2010/main" val="1018642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 the construction roof collapsing on Carolyn and me on Broadway as we awaited seeing Marylou </a:t>
            </a:r>
            <a:r>
              <a:rPr lang="en-US" dirty="0" err="1"/>
              <a:t>Retton</a:t>
            </a:r>
            <a:r>
              <a:rPr lang="en-US" dirty="0"/>
              <a:t>. Handling personal crisis.</a:t>
            </a:r>
          </a:p>
          <a:p>
            <a:r>
              <a:rPr lang="en-US" dirty="0"/>
              <a:t/>
            </a:r>
            <a:br>
              <a:rPr lang="en-US" dirty="0"/>
            </a:br>
            <a:r>
              <a:rPr lang="en-US" dirty="0"/>
              <a:t>TICKER TAPE AND CHEERS GREET OLYMPIC MEDALISTS</a:t>
            </a:r>
          </a:p>
          <a:p>
            <a:r>
              <a:rPr lang="en-US" dirty="0"/>
              <a:t>By DAVID W. DUNLAP</a:t>
            </a:r>
          </a:p>
          <a:p>
            <a:r>
              <a:rPr lang="en-US" i="1" dirty="0"/>
              <a:t>NY Times, </a:t>
            </a:r>
            <a:r>
              <a:rPr lang="en-US" dirty="0"/>
              <a:t>Published: August 16, 1984</a:t>
            </a:r>
            <a:br>
              <a:rPr lang="en-US" dirty="0"/>
            </a:br>
            <a:endParaRPr lang="en-US" dirty="0"/>
          </a:p>
          <a:p>
            <a:r>
              <a:rPr lang="en-US" dirty="0">
                <a:hlinkClick r:id="rId3"/>
              </a:rPr>
              <a:t>http://www.nytimes.com/1984/08/16/nyregion/ticker-tape-and-cheers-greet-olympic-medalists.html</a:t>
            </a:r>
            <a:endParaRPr lang="en-US" dirty="0"/>
          </a:p>
          <a:p>
            <a:endParaRPr lang="en-US" dirty="0"/>
          </a:p>
          <a:p>
            <a:pPr marL="0" indent="0"/>
            <a:r>
              <a:rPr lang="en-US" dirty="0"/>
              <a:t>“…what was meant to be an unalloyed celebration was frozen for a terrible half hour of panic and confusion when part of a sidewalk scaffold on lower Broadway collapsed, injuring about 100 spectators as they awaited the athletes."</a:t>
            </a:r>
          </a:p>
          <a:p>
            <a:endParaRPr lang="en-US" dirty="0"/>
          </a:p>
          <a:p>
            <a:r>
              <a:rPr lang="en-US" dirty="0"/>
              <a:t>"Pure patriotism was not the only sentiment coming from the crowd. By their shouts and signs, it was clear that the first among equals in New York's affection was Mary Lou </a:t>
            </a:r>
            <a:r>
              <a:rPr lang="en-US" dirty="0" err="1"/>
              <a:t>Retton</a:t>
            </a:r>
            <a:r>
              <a:rPr lang="en-US" dirty="0"/>
              <a:t>, the winner of four individual medals - one gold - and a gold team medal in gymnastics.“</a:t>
            </a:r>
          </a:p>
          <a:p>
            <a:endParaRPr lang="en-US" dirty="0"/>
          </a:p>
          <a:p>
            <a:r>
              <a:rPr lang="en-US" dirty="0"/>
              <a:t>Note that the photo is for the Apollo 11 parade, August</a:t>
            </a:r>
            <a:r>
              <a:rPr lang="en-US" baseline="0" dirty="0"/>
              <a:t> 1969 https://en.wikipedia.org/wiki/List_of_ticker-tape_parades_in_New_York_City </a:t>
            </a:r>
            <a:endParaRPr lang="en-US" dirty="0"/>
          </a:p>
          <a:p>
            <a:endParaRPr lang="en-US" dirty="0"/>
          </a:p>
        </p:txBody>
      </p:sp>
      <p:sp>
        <p:nvSpPr>
          <p:cNvPr id="4" name="Slide Number Placeholder 3"/>
          <p:cNvSpPr>
            <a:spLocks noGrp="1"/>
          </p:cNvSpPr>
          <p:nvPr>
            <p:ph type="sldNum" sz="quarter" idx="10"/>
          </p:nvPr>
        </p:nvSpPr>
        <p:spPr/>
        <p:txBody>
          <a:bodyPr/>
          <a:lstStyle/>
          <a:p>
            <a:fld id="{D0C6E2F4-1B22-4FFE-96F6-185B465C12E4}" type="slidenum">
              <a:rPr lang="fr-CH" smtClean="0"/>
              <a:pPr/>
              <a:t>7</a:t>
            </a:fld>
            <a:endParaRPr lang="fr-CH" dirty="0"/>
          </a:p>
        </p:txBody>
      </p:sp>
    </p:spTree>
    <p:extLst>
      <p:ext uri="{BB962C8B-B14F-4D97-AF65-F5344CB8AC3E}">
        <p14:creationId xmlns:p14="http://schemas.microsoft.com/office/powerpoint/2010/main" val="5423996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http://www.caseconsultingservices.com/tips/if-the-horse-is-dead-you-should-dismount-bernard-ross/</a:t>
            </a:r>
          </a:p>
          <a:p>
            <a:r>
              <a:rPr lang="en-US" dirty="0"/>
              <a:t>Also cited by Harry Jones, here: </a:t>
            </a:r>
            <a:r>
              <a:rPr lang="en-US" dirty="0">
                <a:hlinkClick r:id="rId3"/>
              </a:rPr>
              <a:t>http://www.achievemax.com/blog/2008/01/10/horse-dismount/</a:t>
            </a:r>
            <a:r>
              <a:rPr lang="en-US" dirty="0"/>
              <a:t> for a longer list</a:t>
            </a:r>
          </a:p>
          <a:p>
            <a:r>
              <a:rPr lang="en-US" dirty="0"/>
              <a:t>Cf. </a:t>
            </a:r>
            <a:r>
              <a:rPr lang="en-US" dirty="0">
                <a:hlinkClick r:id="rId4"/>
              </a:rPr>
              <a:t>http://answers.yahoo.com/question/index?qid=20090121141525AAzkRdv</a:t>
            </a:r>
            <a:endParaRPr lang="en-US" dirty="0"/>
          </a:p>
        </p:txBody>
      </p:sp>
      <p:sp>
        <p:nvSpPr>
          <p:cNvPr id="4" name="Footer Placeholder 3"/>
          <p:cNvSpPr>
            <a:spLocks noGrp="1"/>
          </p:cNvSpPr>
          <p:nvPr>
            <p:ph type="ftr" sz="quarter" idx="10"/>
          </p:nvPr>
        </p:nvSpPr>
        <p:spPr/>
        <p:txBody>
          <a:bodyPr/>
          <a:lstStyle/>
          <a:p>
            <a:endParaRPr lang="en-GB" dirty="0"/>
          </a:p>
        </p:txBody>
      </p:sp>
      <p:sp>
        <p:nvSpPr>
          <p:cNvPr id="5" name="Slide Number Placeholder 4"/>
          <p:cNvSpPr>
            <a:spLocks noGrp="1"/>
          </p:cNvSpPr>
          <p:nvPr>
            <p:ph type="sldNum" sz="quarter" idx="11"/>
          </p:nvPr>
        </p:nvSpPr>
        <p:spPr/>
        <p:txBody>
          <a:bodyPr/>
          <a:lstStyle/>
          <a:p>
            <a:fld id="{C78C2971-A8E4-43F0-8DE6-FE8EF137F40F}" type="slidenum">
              <a:rPr lang="en-GB" smtClean="0"/>
              <a:pPr/>
              <a:t>77</a:t>
            </a:fld>
            <a:endParaRPr lang="en-GB" dirty="0"/>
          </a:p>
        </p:txBody>
      </p:sp>
    </p:spTree>
    <p:extLst>
      <p:ext uri="{BB962C8B-B14F-4D97-AF65-F5344CB8AC3E}">
        <p14:creationId xmlns:p14="http://schemas.microsoft.com/office/powerpoint/2010/main" val="8191170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xfrm>
            <a:off x="679768" y="4690189"/>
            <a:ext cx="5438140" cy="4442362"/>
          </a:xfrm>
          <a:noFill/>
          <a:ln/>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2312990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a:t>Benjamin Zimmer,</a:t>
            </a:r>
            <a:r>
              <a:rPr lang="en-US" b="0" baseline="0" dirty="0"/>
              <a:t> </a:t>
            </a:r>
            <a:r>
              <a:rPr lang="en-US" b="0" dirty="0"/>
              <a:t> “</a:t>
            </a:r>
            <a:r>
              <a:rPr lang="en-US" sz="1200" b="0" kern="1200" cap="all" dirty="0">
                <a:solidFill>
                  <a:schemeClr val="tx1"/>
                </a:solidFill>
                <a:effectLst/>
                <a:latin typeface="Arial" charset="0"/>
                <a:ea typeface="+mn-ea"/>
                <a:cs typeface="Arial" charset="0"/>
              </a:rPr>
              <a:t>Crisis = danger + opportunity: The plot thickens,” </a:t>
            </a:r>
            <a:r>
              <a:rPr lang="en-US" sz="1200" b="0" kern="1200" dirty="0">
                <a:solidFill>
                  <a:schemeClr val="tx1"/>
                </a:solidFill>
                <a:effectLst/>
                <a:latin typeface="Arial" charset="0"/>
                <a:ea typeface="+mn-ea"/>
                <a:cs typeface="Arial" charset="0"/>
              </a:rPr>
              <a:t>March 27, 2007</a:t>
            </a:r>
          </a:p>
          <a:p>
            <a:endParaRPr lang="en-US" sz="1200" b="1" kern="1200" cap="all" dirty="0">
              <a:solidFill>
                <a:schemeClr val="tx1"/>
              </a:solidFill>
              <a:effectLst/>
              <a:latin typeface="Arial"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fld id="{D0C6E2F4-1B22-4FFE-96F6-185B465C12E4}" type="slidenum">
              <a:rPr lang="fr-CH" smtClean="0"/>
              <a:pPr/>
              <a:t>11</a:t>
            </a:fld>
            <a:endParaRPr lang="fr-CH" dirty="0"/>
          </a:p>
        </p:txBody>
      </p:sp>
    </p:spTree>
    <p:extLst>
      <p:ext uri="{BB962C8B-B14F-4D97-AF65-F5344CB8AC3E}">
        <p14:creationId xmlns:p14="http://schemas.microsoft.com/office/powerpoint/2010/main" val="1115282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txBox="1">
            <a:spLocks noGrp="1" noChangeArrowheads="1"/>
          </p:cNvSpPr>
          <p:nvPr/>
        </p:nvSpPr>
        <p:spPr bwMode="auto">
          <a:xfrm>
            <a:off x="3850093" y="9376861"/>
            <a:ext cx="2946065" cy="494134"/>
          </a:xfrm>
          <a:prstGeom prst="rect">
            <a:avLst/>
          </a:prstGeom>
          <a:noFill/>
          <a:ln w="9525">
            <a:noFill/>
            <a:miter lim="800000"/>
            <a:headEnd/>
            <a:tailEnd/>
          </a:ln>
        </p:spPr>
        <p:txBody>
          <a:bodyPr lIns="94227" tIns="47113" rIns="94227" bIns="47113" anchor="b"/>
          <a:lstStyle/>
          <a:p>
            <a:pPr algn="r" defTabSz="942975"/>
            <a:fld id="{C4F9FFB5-C6BE-498E-9350-43F645596842}" type="slidenum">
              <a:rPr lang="en-US" sz="1200">
                <a:latin typeface="Times New Roman" pitchFamily="18" charset="0"/>
              </a:rPr>
              <a:pPr algn="r" defTabSz="942975"/>
              <a:t>12</a:t>
            </a:fld>
            <a:endParaRPr lang="en-US" sz="1200">
              <a:latin typeface="Times New Roman" pitchFamily="18"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xfrm>
            <a:off x="679161" y="4689267"/>
            <a:ext cx="5439355" cy="4442197"/>
          </a:xfrm>
        </p:spPr>
        <p:txBody>
          <a:bodyPr lIns="94227" tIns="47113" rIns="94227" bIns="47113"/>
          <a:lstStyle/>
          <a:p>
            <a:pPr eaLnBrk="1" hangingPunct="1"/>
            <a:endParaRPr lang="en-US"/>
          </a:p>
        </p:txBody>
      </p:sp>
    </p:spTree>
    <p:extLst>
      <p:ext uri="{BB962C8B-B14F-4D97-AF65-F5344CB8AC3E}">
        <p14:creationId xmlns:p14="http://schemas.microsoft.com/office/powerpoint/2010/main" val="468703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http://www.dictionary.com/browse/resilience</a:t>
            </a:r>
          </a:p>
          <a:p>
            <a:endParaRPr lang="en-US" dirty="0"/>
          </a:p>
        </p:txBody>
      </p:sp>
      <p:sp>
        <p:nvSpPr>
          <p:cNvPr id="4" name="Slide Number Placeholder 3"/>
          <p:cNvSpPr>
            <a:spLocks noGrp="1"/>
          </p:cNvSpPr>
          <p:nvPr>
            <p:ph type="sldNum" sz="quarter" idx="10"/>
          </p:nvPr>
        </p:nvSpPr>
        <p:spPr/>
        <p:txBody>
          <a:bodyPr/>
          <a:lstStyle/>
          <a:p>
            <a:fld id="{D0C6E2F4-1B22-4FFE-96F6-185B465C12E4}" type="slidenum">
              <a:rPr lang="fr-CH" smtClean="0"/>
              <a:pPr/>
              <a:t>14</a:t>
            </a:fld>
            <a:endParaRPr lang="fr-CH" dirty="0"/>
          </a:p>
        </p:txBody>
      </p:sp>
    </p:spTree>
    <p:extLst>
      <p:ext uri="{BB962C8B-B14F-4D97-AF65-F5344CB8AC3E}">
        <p14:creationId xmlns:p14="http://schemas.microsoft.com/office/powerpoint/2010/main" val="2962375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https://www.google.com/trends/explore?date=all&amp;q=resilience,informatics,%2Fm%2F01yz51</a:t>
            </a:r>
            <a:r>
              <a:rPr lang="en-US" dirty="0"/>
              <a:t> </a:t>
            </a:r>
          </a:p>
        </p:txBody>
      </p:sp>
      <p:sp>
        <p:nvSpPr>
          <p:cNvPr id="4" name="Slide Number Placeholder 3"/>
          <p:cNvSpPr>
            <a:spLocks noGrp="1"/>
          </p:cNvSpPr>
          <p:nvPr>
            <p:ph type="sldNum" sz="quarter" idx="10"/>
          </p:nvPr>
        </p:nvSpPr>
        <p:spPr/>
        <p:txBody>
          <a:bodyPr/>
          <a:lstStyle/>
          <a:p>
            <a:fld id="{D0C6E2F4-1B22-4FFE-96F6-185B465C12E4}" type="slidenum">
              <a:rPr lang="fr-CH" smtClean="0"/>
              <a:pPr/>
              <a:t>15</a:t>
            </a:fld>
            <a:endParaRPr lang="fr-CH" dirty="0"/>
          </a:p>
        </p:txBody>
      </p:sp>
    </p:spTree>
    <p:extLst>
      <p:ext uri="{BB962C8B-B14F-4D97-AF65-F5344CB8AC3E}">
        <p14:creationId xmlns:p14="http://schemas.microsoft.com/office/powerpoint/2010/main" val="27134570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without photo">
    <p:bg>
      <p:bgPr>
        <a:solidFill>
          <a:schemeClr val="tx2">
            <a:lumMod val="75000"/>
          </a:schemeClr>
        </a:solidFill>
        <a:effectLst/>
      </p:bgPr>
    </p:bg>
    <p:spTree>
      <p:nvGrpSpPr>
        <p:cNvPr id="1" name=""/>
        <p:cNvGrpSpPr/>
        <p:nvPr/>
      </p:nvGrpSpPr>
      <p:grpSpPr>
        <a:xfrm>
          <a:off x="0" y="0"/>
          <a:ext cx="0" cy="0"/>
          <a:chOff x="0" y="0"/>
          <a:chExt cx="0" cy="0"/>
        </a:xfrm>
      </p:grpSpPr>
      <p:sp>
        <p:nvSpPr>
          <p:cNvPr id="4" name="Rectangle 3"/>
          <p:cNvSpPr/>
          <p:nvPr userDrawn="1"/>
        </p:nvSpPr>
        <p:spPr>
          <a:xfrm>
            <a:off x="152400" y="152400"/>
            <a:ext cx="8839200" cy="6705600"/>
          </a:xfrm>
          <a:prstGeom prst="rect">
            <a:avLst/>
          </a:prstGeom>
          <a:solidFill>
            <a:schemeClr val="tx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990600" y="2819400"/>
            <a:ext cx="7239000" cy="647591"/>
          </a:xfrm>
        </p:spPr>
        <p:txBody>
          <a:bodyPr/>
          <a:lstStyle>
            <a:lvl1pPr algn="r">
              <a:defRPr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990600" y="3886200"/>
            <a:ext cx="7239000" cy="1752600"/>
          </a:xfrm>
        </p:spPr>
        <p:txBody>
          <a:bodyPr>
            <a:normAutofit/>
          </a:bodyPr>
          <a:lstStyle>
            <a:lvl1pPr marL="0" indent="0" algn="r">
              <a:buNone/>
              <a:defRPr sz="2400" b="1">
                <a:solidFill>
                  <a:srgbClr val="54181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8" name="Picture 2" descr="UMSI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89465" y="650583"/>
            <a:ext cx="5841270" cy="5333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258762" y="1403368"/>
            <a:ext cx="8555038" cy="4525963"/>
          </a:xfrm>
        </p:spPr>
        <p:txBody>
          <a:bodyPr/>
          <a:lstStyle>
            <a:lvl1pPr>
              <a:buClrTx/>
              <a:defRPr>
                <a:solidFill>
                  <a:schemeClr val="tx1"/>
                </a:solidFill>
              </a:defRPr>
            </a:lvl1pPr>
            <a:lvl2pPr>
              <a:buClrTx/>
              <a:defRPr>
                <a:solidFill>
                  <a:schemeClr val="tx1"/>
                </a:solidFill>
              </a:defRPr>
            </a:lvl2pPr>
            <a:lvl3pPr>
              <a:buClrTx/>
              <a:buSzPct val="100000"/>
              <a:buFont typeface="Lucida Grande"/>
              <a:buChar char="−"/>
              <a:defRPr>
                <a:solidFill>
                  <a:schemeClr val="tx1"/>
                </a:solidFill>
              </a:defRPr>
            </a:lvl3pPr>
            <a:lvl4pPr>
              <a:buClrTx/>
              <a:defRPr baseline="0">
                <a:solidFill>
                  <a:schemeClr val="tx1"/>
                </a:solidFill>
              </a:defRPr>
            </a:lvl4pPr>
            <a:lvl5pPr>
              <a:buClrTx/>
              <a:buFont typeface="Lucida Grande"/>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tle 1"/>
          <p:cNvSpPr>
            <a:spLocks noGrp="1"/>
          </p:cNvSpPr>
          <p:nvPr>
            <p:ph type="title"/>
          </p:nvPr>
        </p:nvSpPr>
        <p:spPr>
          <a:xfrm>
            <a:off x="2386056" y="285306"/>
            <a:ext cx="5472070" cy="843390"/>
          </a:xfrm>
        </p:spPr>
        <p:txBody>
          <a:bodyPr>
            <a:noAutofit/>
          </a:bodyPr>
          <a:lstStyle>
            <a:lvl1pPr>
              <a:defRPr sz="2600">
                <a:solidFill>
                  <a:schemeClr val="bg1"/>
                </a:solidFill>
              </a:defRPr>
            </a:lvl1pPr>
          </a:lstStyle>
          <a:p>
            <a:r>
              <a:rPr lang="en-US"/>
              <a:t>Click to edit Master title style</a:t>
            </a:r>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9652" y="2518172"/>
            <a:ext cx="6647036" cy="1361777"/>
          </a:xfrm>
          <a:prstGeom prst="rect">
            <a:avLst/>
          </a:prstGeom>
        </p:spPr>
        <p:txBody>
          <a:bodyPr vert="horz" anchor="t"/>
          <a:lstStyle>
            <a:lvl1pPr algn="l">
              <a:defRPr sz="2800" b="1" cap="all">
                <a:solidFill>
                  <a:schemeClr val="bg1"/>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422561416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End contact Layout">
    <p:spTree>
      <p:nvGrpSpPr>
        <p:cNvPr id="1" name=""/>
        <p:cNvGrpSpPr/>
        <p:nvPr/>
      </p:nvGrpSpPr>
      <p:grpSpPr>
        <a:xfrm>
          <a:off x="0" y="0"/>
          <a:ext cx="0" cy="0"/>
          <a:chOff x="0" y="0"/>
          <a:chExt cx="0" cy="0"/>
        </a:xfrm>
      </p:grpSpPr>
      <p:grpSp>
        <p:nvGrpSpPr>
          <p:cNvPr id="2" name="Group 7"/>
          <p:cNvGrpSpPr>
            <a:grpSpLocks/>
          </p:cNvGrpSpPr>
          <p:nvPr/>
        </p:nvGrpSpPr>
        <p:grpSpPr bwMode="auto">
          <a:xfrm>
            <a:off x="152400" y="0"/>
            <a:ext cx="8991600" cy="6669360"/>
            <a:chOff x="152400" y="-76200"/>
            <a:chExt cx="8991600" cy="6669360"/>
          </a:xfrm>
        </p:grpSpPr>
        <p:sp>
          <p:nvSpPr>
            <p:cNvPr id="3" name="Rectangle 11"/>
            <p:cNvSpPr/>
            <p:nvPr userDrawn="1"/>
          </p:nvSpPr>
          <p:spPr>
            <a:xfrm>
              <a:off x="304800" y="-76200"/>
              <a:ext cx="8839200" cy="655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2"/>
            <p:cNvSpPr/>
            <p:nvPr userDrawn="1"/>
          </p:nvSpPr>
          <p:spPr>
            <a:xfrm>
              <a:off x="152400" y="76200"/>
              <a:ext cx="8839200" cy="651696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8" name="TextBox 13"/>
          <p:cNvSpPr txBox="1"/>
          <p:nvPr userDrawn="1"/>
        </p:nvSpPr>
        <p:spPr bwMode="auto">
          <a:xfrm>
            <a:off x="971600" y="985366"/>
            <a:ext cx="4724400" cy="5539978"/>
          </a:xfrm>
          <a:prstGeom prst="rect">
            <a:avLst/>
          </a:prstGeom>
          <a:noFill/>
        </p:spPr>
        <p:txBody>
          <a:bodyPr wrap="square" lIns="0" tIns="0" rIns="0" bIns="0">
            <a:spAutoFit/>
          </a:bodyPr>
          <a:lstStyle/>
          <a:p>
            <a:pPr fontAlgn="auto">
              <a:lnSpc>
                <a:spcPct val="100000"/>
              </a:lnSpc>
              <a:spcBef>
                <a:spcPts val="0"/>
              </a:spcBef>
              <a:spcAft>
                <a:spcPts val="0"/>
              </a:spcAft>
              <a:defRPr/>
            </a:pPr>
            <a:endParaRPr lang="en-US" sz="2000" b="1" baseline="30000" dirty="0">
              <a:solidFill>
                <a:schemeClr val="bg1"/>
              </a:solidFill>
              <a:latin typeface="Calibri (Body)"/>
              <a:cs typeface="Calibri (Body)"/>
            </a:endParaRPr>
          </a:p>
          <a:p>
            <a:pPr fontAlgn="auto">
              <a:lnSpc>
                <a:spcPct val="100000"/>
              </a:lnSpc>
              <a:spcBef>
                <a:spcPts val="0"/>
              </a:spcBef>
              <a:spcAft>
                <a:spcPts val="0"/>
              </a:spcAft>
              <a:defRPr/>
            </a:pPr>
            <a:endParaRPr lang="en-US" sz="2000" b="1" baseline="30000" dirty="0">
              <a:solidFill>
                <a:schemeClr val="bg1"/>
              </a:solidFill>
              <a:latin typeface="Calibri (Body)"/>
              <a:cs typeface="Calibri (Body)"/>
            </a:endParaRPr>
          </a:p>
          <a:p>
            <a:pPr fontAlgn="auto">
              <a:lnSpc>
                <a:spcPct val="100000"/>
              </a:lnSpc>
              <a:spcBef>
                <a:spcPts val="0"/>
              </a:spcBef>
              <a:spcAft>
                <a:spcPts val="0"/>
              </a:spcAft>
              <a:defRPr/>
            </a:pPr>
            <a:r>
              <a:rPr lang="en-US" sz="2000" b="1" baseline="30000" dirty="0">
                <a:solidFill>
                  <a:srgbClr val="FFFF00"/>
                </a:solidFill>
                <a:latin typeface="Calibri (Body)"/>
                <a:cs typeface="Calibri (Body)"/>
              </a:rPr>
              <a:t>FOR FURTHER INFORMATION, PLEASE CONTACT:</a:t>
            </a:r>
          </a:p>
          <a:p>
            <a:pPr fontAlgn="auto">
              <a:lnSpc>
                <a:spcPct val="100000"/>
              </a:lnSpc>
              <a:spcBef>
                <a:spcPts val="0"/>
              </a:spcBef>
              <a:spcAft>
                <a:spcPts val="0"/>
              </a:spcAft>
              <a:defRPr/>
            </a:pPr>
            <a:endParaRPr lang="en-US" sz="2000" b="1" baseline="30000" dirty="0">
              <a:solidFill>
                <a:schemeClr val="bg1"/>
              </a:solidFill>
              <a:latin typeface="Calibri (Body)"/>
              <a:cs typeface="Calibri (Body)"/>
            </a:endParaRPr>
          </a:p>
          <a:p>
            <a:pPr fontAlgn="auto">
              <a:lnSpc>
                <a:spcPct val="100000"/>
              </a:lnSpc>
              <a:spcBef>
                <a:spcPts val="0"/>
              </a:spcBef>
              <a:spcAft>
                <a:spcPts val="0"/>
              </a:spcAft>
              <a:defRPr/>
            </a:pPr>
            <a:r>
              <a:rPr lang="en-US" sz="2000" b="1" baseline="30000" dirty="0">
                <a:solidFill>
                  <a:schemeClr val="bg1"/>
                </a:solidFill>
                <a:latin typeface="Calibri (Body)"/>
                <a:cs typeface="Calibri (Body)"/>
              </a:rPr>
              <a:t>Edward G. Happ</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Executive Fellow</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University of Michigan, School of Information</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Office: +1 734-764-6367</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Mobile: +1 203-979-5364 </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Email: ehapp@umich.edu </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Website: www.eghapp.com </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Blog: http://eghapp.blogspot.com/  </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Twitter: @ehapp</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SKYPE: eghapp</a:t>
            </a:r>
          </a:p>
          <a:p>
            <a:pPr fontAlgn="auto">
              <a:lnSpc>
                <a:spcPct val="100000"/>
              </a:lnSpc>
              <a:spcBef>
                <a:spcPts val="0"/>
              </a:spcBef>
              <a:spcAft>
                <a:spcPts val="0"/>
              </a:spcAft>
              <a:defRPr/>
            </a:pPr>
            <a:endParaRPr lang="en-US" sz="2000" b="1" baseline="30000" dirty="0">
              <a:solidFill>
                <a:srgbClr val="FF0000"/>
              </a:solidFill>
              <a:latin typeface="Calibri (Body)"/>
              <a:cs typeface="Calibri (Body)"/>
            </a:endParaRPr>
          </a:p>
          <a:p>
            <a:pPr fontAlgn="auto">
              <a:lnSpc>
                <a:spcPct val="100000"/>
              </a:lnSpc>
              <a:spcBef>
                <a:spcPts val="0"/>
              </a:spcBef>
              <a:spcAft>
                <a:spcPts val="0"/>
              </a:spcAft>
              <a:defRPr/>
            </a:pPr>
            <a:r>
              <a:rPr lang="en-US" sz="2000" b="1" baseline="30000" dirty="0">
                <a:solidFill>
                  <a:schemeClr val="bg1"/>
                </a:solidFill>
                <a:latin typeface="Calibri (Body)"/>
                <a:cs typeface="Calibri (Body)"/>
              </a:rPr>
              <a:t>Helping to Make Connections For Good</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Join my network on LinkedIn at https://www.linkedin.com/in/edward-g-happ-23477b</a:t>
            </a:r>
          </a:p>
          <a:p>
            <a:pPr fontAlgn="auto">
              <a:lnSpc>
                <a:spcPct val="100000"/>
              </a:lnSpc>
              <a:spcBef>
                <a:spcPts val="0"/>
              </a:spcBef>
              <a:spcAft>
                <a:spcPts val="0"/>
              </a:spcAft>
              <a:defRPr/>
            </a:pPr>
            <a:endParaRPr lang="en-US" sz="2000" b="1" baseline="30000" dirty="0">
              <a:solidFill>
                <a:schemeClr val="bg1"/>
              </a:solidFill>
              <a:latin typeface="Calibri (Body)"/>
              <a:cs typeface="Calibri (Body)"/>
            </a:endParaRPr>
          </a:p>
          <a:p>
            <a:pPr fontAlgn="auto">
              <a:lnSpc>
                <a:spcPct val="100000"/>
              </a:lnSpc>
              <a:spcBef>
                <a:spcPts val="0"/>
              </a:spcBef>
              <a:spcAft>
                <a:spcPts val="0"/>
              </a:spcAft>
              <a:defRPr/>
            </a:pPr>
            <a:r>
              <a:rPr lang="en-US" sz="2000" b="1" baseline="30000" dirty="0">
                <a:solidFill>
                  <a:srgbClr val="FFFF00"/>
                </a:solidFill>
                <a:latin typeface="Calibri (Body)"/>
                <a:cs typeface="Calibri (Body)"/>
              </a:rPr>
              <a:t>THIS PRESENTATION IS PUBLISHED BY</a:t>
            </a:r>
          </a:p>
          <a:p>
            <a:pPr fontAlgn="auto">
              <a:lnSpc>
                <a:spcPct val="100000"/>
              </a:lnSpc>
              <a:spcBef>
                <a:spcPts val="0"/>
              </a:spcBef>
              <a:spcAft>
                <a:spcPts val="0"/>
              </a:spcAft>
              <a:defRPr/>
            </a:pPr>
            <a:endParaRPr lang="en-US" sz="2000" b="1" baseline="30000" dirty="0">
              <a:solidFill>
                <a:schemeClr val="bg1"/>
              </a:solidFill>
              <a:latin typeface="Calibri (Body)"/>
              <a:cs typeface="Calibri (Body)"/>
            </a:endParaRPr>
          </a:p>
          <a:p>
            <a:pPr fontAlgn="auto">
              <a:lnSpc>
                <a:spcPct val="100000"/>
              </a:lnSpc>
              <a:spcBef>
                <a:spcPts val="0"/>
              </a:spcBef>
              <a:spcAft>
                <a:spcPts val="0"/>
              </a:spcAft>
              <a:defRPr/>
            </a:pPr>
            <a:r>
              <a:rPr lang="en-US" sz="2000" b="1" baseline="30000" dirty="0">
                <a:solidFill>
                  <a:schemeClr val="bg1"/>
                </a:solidFill>
                <a:latin typeface="Calibri (Body)"/>
                <a:cs typeface="Calibri (Body)"/>
              </a:rPr>
              <a:t>School of Information</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University of Michigan</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4322 North Quad</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105 S. State St.</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Ann Arbor, MI 48109-1285</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Phone: +1 (734) 763-2285</a:t>
            </a:r>
          </a:p>
        </p:txBody>
      </p:sp>
      <p:pic>
        <p:nvPicPr>
          <p:cNvPr id="2050" name="Picture 2" descr="UMSI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1600" y="375386"/>
            <a:ext cx="5841270" cy="533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904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sz="28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buNone/>
              <a:defRPr sz="2000" b="1"/>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cxnSp>
        <p:nvCxnSpPr>
          <p:cNvPr id="6" name="Straight Connector 5"/>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Chart Placeholder 3"/>
          <p:cNvSpPr>
            <a:spLocks noGrp="1"/>
          </p:cNvSpPr>
          <p:nvPr>
            <p:ph type="chart" sz="quarter" idx="10"/>
          </p:nvPr>
        </p:nvSpPr>
        <p:spPr>
          <a:xfrm>
            <a:off x="457200" y="1676400"/>
            <a:ext cx="3352800" cy="4191000"/>
          </a:xfrm>
        </p:spPr>
        <p:txBody>
          <a:bodyPr rtlCol="0">
            <a:normAutofit/>
          </a:bodyPr>
          <a:lstStyle/>
          <a:p>
            <a:pPr lvl="0"/>
            <a:endParaRPr lang="en-GB" noProof="0" dirty="0"/>
          </a:p>
        </p:txBody>
      </p:sp>
      <p:sp>
        <p:nvSpPr>
          <p:cNvPr id="5" name="Title 4"/>
          <p:cNvSpPr>
            <a:spLocks noGrp="1"/>
          </p:cNvSpPr>
          <p:nvPr>
            <p:ph type="title"/>
          </p:nvPr>
        </p:nvSpPr>
        <p:spPr/>
        <p:txBody>
          <a:bodyPr/>
          <a:lstStyle/>
          <a:p>
            <a:r>
              <a:rPr lang="en-US" dirty="0"/>
              <a:t>Click to edit Master title style</a:t>
            </a:r>
            <a:endParaRPr lang="en-GB" dirty="0"/>
          </a:p>
        </p:txBody>
      </p:sp>
      <p:sp>
        <p:nvSpPr>
          <p:cNvPr id="7" name="Text Placeholder 6"/>
          <p:cNvSpPr>
            <a:spLocks noGrp="1"/>
          </p:cNvSpPr>
          <p:nvPr>
            <p:ph type="body" sz="quarter" idx="11"/>
          </p:nvPr>
        </p:nvSpPr>
        <p:spPr>
          <a:xfrm>
            <a:off x="3959770" y="1676400"/>
            <a:ext cx="4724400" cy="4191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Layout">
    <p:spTree>
      <p:nvGrpSpPr>
        <p:cNvPr id="1" name=""/>
        <p:cNvGrpSpPr/>
        <p:nvPr/>
      </p:nvGrpSpPr>
      <p:grpSpPr>
        <a:xfrm>
          <a:off x="0" y="0"/>
          <a:ext cx="0" cy="0"/>
          <a:chOff x="0" y="0"/>
          <a:chExt cx="0" cy="0"/>
        </a:xfrm>
      </p:grpSpPr>
      <p:cxnSp>
        <p:nvCxnSpPr>
          <p:cNvPr id="5" name="Straight Connector 4"/>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endParaRPr lang="en-GB" dirty="0"/>
          </a:p>
        </p:txBody>
      </p:sp>
      <p:sp>
        <p:nvSpPr>
          <p:cNvPr id="4" name="Picture Placeholder 3"/>
          <p:cNvSpPr>
            <a:spLocks noGrp="1"/>
          </p:cNvSpPr>
          <p:nvPr>
            <p:ph type="pic" sz="quarter" idx="10"/>
          </p:nvPr>
        </p:nvSpPr>
        <p:spPr>
          <a:xfrm>
            <a:off x="1828800" y="2895600"/>
            <a:ext cx="6858000" cy="2971800"/>
          </a:xfrm>
        </p:spPr>
        <p:txBody>
          <a:bodyPr rtlCol="0">
            <a:normAutofit/>
          </a:bodyPr>
          <a:lstStyle/>
          <a:p>
            <a:pPr lvl="0"/>
            <a:endParaRPr lang="en-GB" noProof="0" dirty="0"/>
          </a:p>
        </p:txBody>
      </p:sp>
      <p:sp>
        <p:nvSpPr>
          <p:cNvPr id="6" name="Text Placeholder 5"/>
          <p:cNvSpPr>
            <a:spLocks noGrp="1"/>
          </p:cNvSpPr>
          <p:nvPr>
            <p:ph type="body" sz="quarter" idx="11"/>
          </p:nvPr>
        </p:nvSpPr>
        <p:spPr>
          <a:xfrm>
            <a:off x="1828800" y="1631732"/>
            <a:ext cx="6858000" cy="1143000"/>
          </a:xfrm>
        </p:spPr>
        <p:txBody>
          <a:bodyPr/>
          <a:lstStyle/>
          <a:p>
            <a:pPr lvl="0"/>
            <a:r>
              <a:rPr lang="en-US" dirty="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457200" y="1676400"/>
            <a:ext cx="403860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76400"/>
            <a:ext cx="403860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676399"/>
            <a:ext cx="4040188" cy="574675"/>
          </a:xfr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251075"/>
            <a:ext cx="4040188" cy="3616325"/>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676399"/>
            <a:ext cx="4041775" cy="574675"/>
          </a:xfr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251075"/>
            <a:ext cx="4041775" cy="3616325"/>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d contact page">
    <p:spTree>
      <p:nvGrpSpPr>
        <p:cNvPr id="1" name=""/>
        <p:cNvGrpSpPr/>
        <p:nvPr/>
      </p:nvGrpSpPr>
      <p:grpSpPr>
        <a:xfrm>
          <a:off x="0" y="0"/>
          <a:ext cx="0" cy="0"/>
          <a:chOff x="0" y="0"/>
          <a:chExt cx="0" cy="0"/>
        </a:xfrm>
      </p:grpSpPr>
      <p:grpSp>
        <p:nvGrpSpPr>
          <p:cNvPr id="8" name="Group 7"/>
          <p:cNvGrpSpPr>
            <a:grpSpLocks/>
          </p:cNvGrpSpPr>
          <p:nvPr userDrawn="1"/>
        </p:nvGrpSpPr>
        <p:grpSpPr bwMode="auto">
          <a:xfrm>
            <a:off x="152400" y="0"/>
            <a:ext cx="8991600" cy="6669360"/>
            <a:chOff x="152400" y="-76200"/>
            <a:chExt cx="8991600" cy="6669360"/>
          </a:xfrm>
        </p:grpSpPr>
        <p:sp>
          <p:nvSpPr>
            <p:cNvPr id="9" name="Rectangle 11"/>
            <p:cNvSpPr/>
            <p:nvPr userDrawn="1"/>
          </p:nvSpPr>
          <p:spPr>
            <a:xfrm>
              <a:off x="304800" y="-76200"/>
              <a:ext cx="8839200" cy="655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12"/>
            <p:cNvSpPr/>
            <p:nvPr userDrawn="1"/>
          </p:nvSpPr>
          <p:spPr>
            <a:xfrm>
              <a:off x="152400" y="76200"/>
              <a:ext cx="8839200" cy="651696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11" name="TextBox 13"/>
          <p:cNvSpPr txBox="1"/>
          <p:nvPr userDrawn="1"/>
        </p:nvSpPr>
        <p:spPr bwMode="auto">
          <a:xfrm>
            <a:off x="971600" y="985366"/>
            <a:ext cx="4724400" cy="5539978"/>
          </a:xfrm>
          <a:prstGeom prst="rect">
            <a:avLst/>
          </a:prstGeom>
          <a:noFill/>
        </p:spPr>
        <p:txBody>
          <a:bodyPr wrap="square" lIns="0" tIns="0" rIns="0" bIns="0">
            <a:spAutoFit/>
          </a:bodyPr>
          <a:lstStyle/>
          <a:p>
            <a:pPr fontAlgn="auto">
              <a:lnSpc>
                <a:spcPct val="100000"/>
              </a:lnSpc>
              <a:spcBef>
                <a:spcPts val="0"/>
              </a:spcBef>
              <a:spcAft>
                <a:spcPts val="0"/>
              </a:spcAft>
              <a:defRPr/>
            </a:pPr>
            <a:endParaRPr lang="en-US" sz="2000" b="1" baseline="30000" dirty="0">
              <a:solidFill>
                <a:schemeClr val="bg1"/>
              </a:solidFill>
              <a:latin typeface="Calibri (Body)"/>
              <a:cs typeface="Calibri (Body)"/>
            </a:endParaRPr>
          </a:p>
          <a:p>
            <a:pPr fontAlgn="auto">
              <a:lnSpc>
                <a:spcPct val="100000"/>
              </a:lnSpc>
              <a:spcBef>
                <a:spcPts val="0"/>
              </a:spcBef>
              <a:spcAft>
                <a:spcPts val="0"/>
              </a:spcAft>
              <a:defRPr/>
            </a:pPr>
            <a:endParaRPr lang="en-US" sz="2000" b="1" baseline="30000" dirty="0">
              <a:solidFill>
                <a:schemeClr val="bg1"/>
              </a:solidFill>
              <a:latin typeface="Calibri (Body)"/>
              <a:cs typeface="Calibri (Body)"/>
            </a:endParaRPr>
          </a:p>
          <a:p>
            <a:pPr fontAlgn="auto">
              <a:lnSpc>
                <a:spcPct val="100000"/>
              </a:lnSpc>
              <a:spcBef>
                <a:spcPts val="0"/>
              </a:spcBef>
              <a:spcAft>
                <a:spcPts val="0"/>
              </a:spcAft>
              <a:defRPr/>
            </a:pPr>
            <a:r>
              <a:rPr lang="en-US" sz="2000" b="1" baseline="30000" dirty="0">
                <a:solidFill>
                  <a:srgbClr val="FFFF00"/>
                </a:solidFill>
                <a:latin typeface="Calibri (Body)"/>
                <a:cs typeface="Calibri (Body)"/>
              </a:rPr>
              <a:t>FOR FURTHER INFORMATION, PLEASE CONTACT:</a:t>
            </a:r>
          </a:p>
          <a:p>
            <a:pPr fontAlgn="auto">
              <a:lnSpc>
                <a:spcPct val="100000"/>
              </a:lnSpc>
              <a:spcBef>
                <a:spcPts val="0"/>
              </a:spcBef>
              <a:spcAft>
                <a:spcPts val="0"/>
              </a:spcAft>
              <a:defRPr/>
            </a:pPr>
            <a:endParaRPr lang="en-US" sz="2000" b="1" baseline="30000" dirty="0">
              <a:solidFill>
                <a:schemeClr val="bg1"/>
              </a:solidFill>
              <a:latin typeface="Calibri (Body)"/>
              <a:cs typeface="Calibri (Body)"/>
            </a:endParaRPr>
          </a:p>
          <a:p>
            <a:pPr fontAlgn="auto">
              <a:lnSpc>
                <a:spcPct val="100000"/>
              </a:lnSpc>
              <a:spcBef>
                <a:spcPts val="0"/>
              </a:spcBef>
              <a:spcAft>
                <a:spcPts val="0"/>
              </a:spcAft>
              <a:defRPr/>
            </a:pPr>
            <a:r>
              <a:rPr lang="en-US" sz="2000" b="1" baseline="30000" dirty="0">
                <a:solidFill>
                  <a:schemeClr val="bg1"/>
                </a:solidFill>
                <a:latin typeface="Calibri (Body)"/>
                <a:cs typeface="Calibri (Body)"/>
              </a:rPr>
              <a:t>Edward G. Happ</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Executive Fellow</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University of Michigan, School of Information</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Office: +1 734-764-6367</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Mobile: +1 203-979-5364 </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Email: ehapp@umich.edu </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Website: www.eghapp.com </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Blog: http://eghapp.blogspot.com/  </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Twitter: @ehapp</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SKYPE: eghapp</a:t>
            </a:r>
          </a:p>
          <a:p>
            <a:pPr fontAlgn="auto">
              <a:lnSpc>
                <a:spcPct val="100000"/>
              </a:lnSpc>
              <a:spcBef>
                <a:spcPts val="0"/>
              </a:spcBef>
              <a:spcAft>
                <a:spcPts val="0"/>
              </a:spcAft>
              <a:defRPr/>
            </a:pPr>
            <a:endParaRPr lang="en-US" sz="2000" b="1" baseline="30000" dirty="0">
              <a:solidFill>
                <a:srgbClr val="FF0000"/>
              </a:solidFill>
              <a:latin typeface="Calibri (Body)"/>
              <a:cs typeface="Calibri (Body)"/>
            </a:endParaRPr>
          </a:p>
          <a:p>
            <a:pPr fontAlgn="auto">
              <a:lnSpc>
                <a:spcPct val="100000"/>
              </a:lnSpc>
              <a:spcBef>
                <a:spcPts val="0"/>
              </a:spcBef>
              <a:spcAft>
                <a:spcPts val="0"/>
              </a:spcAft>
              <a:defRPr/>
            </a:pPr>
            <a:r>
              <a:rPr lang="en-US" sz="2000" b="1" baseline="30000" dirty="0">
                <a:solidFill>
                  <a:schemeClr val="bg1"/>
                </a:solidFill>
                <a:latin typeface="Calibri (Body)"/>
                <a:cs typeface="Calibri (Body)"/>
              </a:rPr>
              <a:t>Helping to Make Connections For Good</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Join my network on LinkedIn at https://www.linkedin.com/in/edward-g-happ-23477b</a:t>
            </a:r>
          </a:p>
          <a:p>
            <a:pPr fontAlgn="auto">
              <a:lnSpc>
                <a:spcPct val="100000"/>
              </a:lnSpc>
              <a:spcBef>
                <a:spcPts val="0"/>
              </a:spcBef>
              <a:spcAft>
                <a:spcPts val="0"/>
              </a:spcAft>
              <a:defRPr/>
            </a:pPr>
            <a:endParaRPr lang="en-US" sz="2000" b="1" baseline="30000" dirty="0">
              <a:solidFill>
                <a:schemeClr val="bg1"/>
              </a:solidFill>
              <a:latin typeface="Calibri (Body)"/>
              <a:cs typeface="Calibri (Body)"/>
            </a:endParaRPr>
          </a:p>
          <a:p>
            <a:pPr fontAlgn="auto">
              <a:lnSpc>
                <a:spcPct val="100000"/>
              </a:lnSpc>
              <a:spcBef>
                <a:spcPts val="0"/>
              </a:spcBef>
              <a:spcAft>
                <a:spcPts val="0"/>
              </a:spcAft>
              <a:defRPr/>
            </a:pPr>
            <a:r>
              <a:rPr lang="en-US" sz="2000" b="1" baseline="30000" dirty="0">
                <a:solidFill>
                  <a:srgbClr val="FFFF00"/>
                </a:solidFill>
                <a:latin typeface="Calibri (Body)"/>
                <a:cs typeface="Calibri (Body)"/>
              </a:rPr>
              <a:t>THIS PRESENTATION IS PUBLISHED BY</a:t>
            </a:r>
          </a:p>
          <a:p>
            <a:pPr fontAlgn="auto">
              <a:lnSpc>
                <a:spcPct val="100000"/>
              </a:lnSpc>
              <a:spcBef>
                <a:spcPts val="0"/>
              </a:spcBef>
              <a:spcAft>
                <a:spcPts val="0"/>
              </a:spcAft>
              <a:defRPr/>
            </a:pPr>
            <a:endParaRPr lang="en-US" sz="2000" b="1" baseline="30000" dirty="0">
              <a:solidFill>
                <a:schemeClr val="bg1"/>
              </a:solidFill>
              <a:latin typeface="Calibri (Body)"/>
              <a:cs typeface="Calibri (Body)"/>
            </a:endParaRPr>
          </a:p>
          <a:p>
            <a:pPr fontAlgn="auto">
              <a:lnSpc>
                <a:spcPct val="100000"/>
              </a:lnSpc>
              <a:spcBef>
                <a:spcPts val="0"/>
              </a:spcBef>
              <a:spcAft>
                <a:spcPts val="0"/>
              </a:spcAft>
              <a:defRPr/>
            </a:pPr>
            <a:r>
              <a:rPr lang="en-US" sz="2000" b="1" baseline="30000" dirty="0">
                <a:solidFill>
                  <a:schemeClr val="bg1"/>
                </a:solidFill>
                <a:latin typeface="Calibri (Body)"/>
                <a:cs typeface="Calibri (Body)"/>
              </a:rPr>
              <a:t>School of Information</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University of Michigan</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4322 North Quad</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105 S. State St.</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Ann Arbor, MI 48109-1285</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Phone: +1 (734) 763-2285</a:t>
            </a:r>
          </a:p>
        </p:txBody>
      </p:sp>
      <p:pic>
        <p:nvPicPr>
          <p:cNvPr id="12" name="Picture 2" descr="UMSI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1600" y="375386"/>
            <a:ext cx="5841270" cy="5333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sz="28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buNone/>
              <a:defRPr sz="2000" b="1"/>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Jeremy contact page">
    <p:spTree>
      <p:nvGrpSpPr>
        <p:cNvPr id="1" name=""/>
        <p:cNvGrpSpPr/>
        <p:nvPr/>
      </p:nvGrpSpPr>
      <p:grpSpPr>
        <a:xfrm>
          <a:off x="0" y="0"/>
          <a:ext cx="0" cy="0"/>
          <a:chOff x="0" y="0"/>
          <a:chExt cx="0" cy="0"/>
        </a:xfrm>
      </p:grpSpPr>
      <p:grpSp>
        <p:nvGrpSpPr>
          <p:cNvPr id="2" name="Group 7"/>
          <p:cNvGrpSpPr>
            <a:grpSpLocks/>
          </p:cNvGrpSpPr>
          <p:nvPr userDrawn="1"/>
        </p:nvGrpSpPr>
        <p:grpSpPr bwMode="auto">
          <a:xfrm>
            <a:off x="152400" y="152400"/>
            <a:ext cx="8839200" cy="6553200"/>
            <a:chOff x="152400" y="76200"/>
            <a:chExt cx="8839200" cy="6553200"/>
          </a:xfrm>
        </p:grpSpPr>
        <p:sp>
          <p:nvSpPr>
            <p:cNvPr id="3" name="Rectangle 2"/>
            <p:cNvSpPr/>
            <p:nvPr userDrawn="1"/>
          </p:nvSpPr>
          <p:spPr>
            <a:xfrm>
              <a:off x="152400" y="76200"/>
              <a:ext cx="8839200" cy="655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userDrawn="1"/>
          </p:nvSpPr>
          <p:spPr>
            <a:xfrm>
              <a:off x="152400" y="76200"/>
              <a:ext cx="8839200" cy="5029200"/>
            </a:xfrm>
            <a:prstGeom prst="rect">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p:nvPr userDrawn="1"/>
          </p:nvSpPr>
          <p:spPr>
            <a:xfrm>
              <a:off x="533400" y="623888"/>
              <a:ext cx="5622776" cy="3898900"/>
            </a:xfrm>
            <a:prstGeom prst="rect">
              <a:avLst/>
            </a:prstGeom>
            <a:noFill/>
          </p:spPr>
          <p:txBody>
            <a:bodyPr wrap="square" lIns="0" tIns="0" rIns="0" bIns="0">
              <a:spAutoFit/>
            </a:bodyPr>
            <a:lstStyle/>
            <a:p>
              <a:pPr fontAlgn="auto">
                <a:spcBef>
                  <a:spcPts val="0"/>
                </a:spcBef>
                <a:spcAft>
                  <a:spcPts val="0"/>
                </a:spcAft>
                <a:defRPr/>
              </a:pPr>
              <a:r>
                <a:rPr lang="en-US" sz="2000" b="1" baseline="30000" dirty="0">
                  <a:solidFill>
                    <a:srgbClr val="E8C7B0"/>
                  </a:solidFill>
                  <a:latin typeface="Calibri (Body)"/>
                  <a:cs typeface="Calibri (Body)"/>
                </a:rPr>
                <a:t>FOR FURTHER INFORMATION ON THE DIGITAL DIVIDE INITIATIVE</a:t>
              </a:r>
              <a:r>
                <a:rPr lang="en-US" sz="2000" b="1" baseline="0" dirty="0">
                  <a:solidFill>
                    <a:srgbClr val="E8C7B0"/>
                  </a:solidFill>
                  <a:latin typeface="Calibri (Body)"/>
                  <a:cs typeface="Calibri (Body)"/>
                </a:rPr>
                <a:t> </a:t>
              </a:r>
              <a:r>
                <a:rPr lang="en-US" sz="2000" b="1" baseline="30000" dirty="0">
                  <a:solidFill>
                    <a:srgbClr val="E8C7B0"/>
                  </a:solidFill>
                  <a:latin typeface="Calibri (Body)"/>
                  <a:cs typeface="Calibri (Body)"/>
                </a:rPr>
                <a:t>, PLEASE CONTACT:</a:t>
              </a:r>
            </a:p>
            <a:p>
              <a:pPr fontAlgn="auto">
                <a:spcBef>
                  <a:spcPts val="0"/>
                </a:spcBef>
                <a:spcAft>
                  <a:spcPts val="0"/>
                </a:spcAft>
                <a:defRPr/>
              </a:pPr>
              <a:endParaRPr lang="en-US" sz="2000" b="1" baseline="30000" dirty="0">
                <a:solidFill>
                  <a:schemeClr val="bg1"/>
                </a:solidFill>
                <a:latin typeface="Calibri (Body)"/>
                <a:cs typeface="Calibri (Body)"/>
              </a:endParaRPr>
            </a:p>
            <a:p>
              <a:pPr fontAlgn="auto">
                <a:spcBef>
                  <a:spcPts val="0"/>
                </a:spcBef>
                <a:spcAft>
                  <a:spcPts val="0"/>
                </a:spcAft>
                <a:defRPr/>
              </a:pPr>
              <a:r>
                <a:rPr lang="en-US" sz="2000" b="1" baseline="30000" dirty="0">
                  <a:solidFill>
                    <a:srgbClr val="E8C7B0"/>
                  </a:solidFill>
                  <a:latin typeface="Calibri (Body)"/>
                  <a:cs typeface="Calibri (Body)"/>
                </a:rPr>
                <a:t>IFRC  INFORMATION SERVICES</a:t>
              </a:r>
              <a:r>
                <a:rPr lang="en-US" sz="2000" b="1" dirty="0">
                  <a:solidFill>
                    <a:srgbClr val="E8C7B0"/>
                  </a:solidFill>
                  <a:latin typeface="Calibri (Body)"/>
                  <a:cs typeface="Calibri (Body)"/>
                </a:rPr>
                <a:t> </a:t>
              </a:r>
              <a:r>
                <a:rPr lang="en-US" sz="2000" b="1" baseline="30000" dirty="0">
                  <a:solidFill>
                    <a:srgbClr val="E8C7B0"/>
                  </a:solidFill>
                  <a:latin typeface="Calibri (Body)"/>
                  <a:cs typeface="Calibri (Body)"/>
                </a:rPr>
                <a:t>DEPARTMENT</a:t>
              </a:r>
            </a:p>
            <a:p>
              <a:pPr fontAlgn="auto">
                <a:spcBef>
                  <a:spcPts val="0"/>
                </a:spcBef>
                <a:spcAft>
                  <a:spcPts val="0"/>
                </a:spcAft>
                <a:defRPr/>
              </a:pPr>
              <a:r>
                <a:rPr lang="en-US" sz="2000" baseline="30000" dirty="0">
                  <a:solidFill>
                    <a:schemeClr val="bg1"/>
                  </a:solidFill>
                  <a:latin typeface="Calibri (Body)"/>
                  <a:cs typeface="Calibri (Body)"/>
                </a:rPr>
                <a:t>JEREMY MORTIMER, DIGITAL DIVIDE ADVISOR</a:t>
              </a:r>
              <a:br>
                <a:rPr lang="en-US" sz="2000" baseline="30000" dirty="0">
                  <a:solidFill>
                    <a:schemeClr val="bg1"/>
                  </a:solidFill>
                  <a:latin typeface="Calibri (Body)"/>
                  <a:cs typeface="Calibri (Body)"/>
                </a:rPr>
              </a:br>
              <a:r>
                <a:rPr lang="en-US" sz="2000" b="1" baseline="30000" dirty="0">
                  <a:solidFill>
                    <a:schemeClr val="bg1"/>
                  </a:solidFill>
                  <a:latin typeface="Calibri (Body)"/>
                  <a:cs typeface="Calibri (Body)"/>
                </a:rPr>
                <a:t>TEL. : +41 022 730 4497</a:t>
              </a:r>
            </a:p>
            <a:p>
              <a:pPr fontAlgn="auto">
                <a:spcBef>
                  <a:spcPts val="0"/>
                </a:spcBef>
                <a:spcAft>
                  <a:spcPts val="0"/>
                </a:spcAft>
                <a:defRPr/>
              </a:pPr>
              <a:r>
                <a:rPr lang="en-US" sz="2000" b="1" baseline="30000" dirty="0">
                  <a:solidFill>
                    <a:schemeClr val="bg1"/>
                  </a:solidFill>
                  <a:latin typeface="Calibri (Body)"/>
                  <a:cs typeface="Calibri (Body)"/>
                </a:rPr>
                <a:t>EMAIL: jeremy.mortimer@ifrc.org</a:t>
              </a:r>
            </a:p>
            <a:p>
              <a:pPr fontAlgn="auto">
                <a:spcBef>
                  <a:spcPts val="0"/>
                </a:spcBef>
                <a:spcAft>
                  <a:spcPts val="0"/>
                </a:spcAft>
                <a:defRPr/>
              </a:pPr>
              <a:endParaRPr lang="en-US" sz="2000" b="1" baseline="30000" dirty="0">
                <a:solidFill>
                  <a:schemeClr val="bg1"/>
                </a:solidFill>
                <a:latin typeface="Calibri (Body)"/>
                <a:cs typeface="Calibri (Body)"/>
              </a:endParaRPr>
            </a:p>
            <a:p>
              <a:pPr fontAlgn="auto">
                <a:spcBef>
                  <a:spcPts val="0"/>
                </a:spcBef>
                <a:spcAft>
                  <a:spcPts val="0"/>
                </a:spcAft>
                <a:defRPr/>
              </a:pPr>
              <a:r>
                <a:rPr lang="en-US" sz="2000" b="1" baseline="30000" dirty="0">
                  <a:solidFill>
                    <a:srgbClr val="E8C7B0"/>
                  </a:solidFill>
                  <a:latin typeface="Calibri (Body)"/>
                  <a:cs typeface="Calibri (Body)"/>
                </a:rPr>
                <a:t>THIS PRESENTATION IS PUBLISHED BY</a:t>
              </a:r>
            </a:p>
            <a:p>
              <a:pPr fontAlgn="auto">
                <a:spcBef>
                  <a:spcPts val="0"/>
                </a:spcBef>
                <a:spcAft>
                  <a:spcPts val="0"/>
                </a:spcAft>
                <a:defRPr/>
              </a:pPr>
              <a:r>
                <a:rPr lang="en-US" sz="2000" b="1" baseline="30000" dirty="0">
                  <a:solidFill>
                    <a:schemeClr val="bg1"/>
                  </a:solidFill>
                  <a:latin typeface="Calibri (Body)"/>
                  <a:cs typeface="Calibri (Body)"/>
                </a:rPr>
                <a:t>INTERNATIONAL FEDERATION OF </a:t>
              </a:r>
              <a:br>
                <a:rPr lang="en-US" sz="2000" b="1" baseline="30000" dirty="0">
                  <a:solidFill>
                    <a:schemeClr val="bg1"/>
                  </a:solidFill>
                  <a:latin typeface="Calibri (Body)"/>
                  <a:cs typeface="Calibri (Body)"/>
                </a:rPr>
              </a:br>
              <a:r>
                <a:rPr lang="en-US" sz="2000" b="1" baseline="30000" dirty="0">
                  <a:solidFill>
                    <a:schemeClr val="bg1"/>
                  </a:solidFill>
                  <a:latin typeface="Calibri (Body)"/>
                  <a:cs typeface="Calibri (Body)"/>
                </a:rPr>
                <a:t>RED CROSS AND RED CRESCENT SOCIETIES</a:t>
              </a:r>
            </a:p>
            <a:p>
              <a:pPr fontAlgn="auto">
                <a:spcBef>
                  <a:spcPts val="0"/>
                </a:spcBef>
                <a:spcAft>
                  <a:spcPts val="0"/>
                </a:spcAft>
                <a:defRPr/>
              </a:pPr>
              <a:r>
                <a:rPr lang="en-US" sz="2000" b="1" baseline="30000" dirty="0">
                  <a:solidFill>
                    <a:schemeClr val="bg1"/>
                  </a:solidFill>
                  <a:latin typeface="Calibri (Body)"/>
                  <a:cs typeface="Calibri (Body)"/>
                </a:rPr>
                <a:t>P.O. BOX 372</a:t>
              </a:r>
            </a:p>
            <a:p>
              <a:pPr fontAlgn="auto">
                <a:spcBef>
                  <a:spcPts val="0"/>
                </a:spcBef>
                <a:spcAft>
                  <a:spcPts val="0"/>
                </a:spcAft>
                <a:defRPr/>
              </a:pPr>
              <a:r>
                <a:rPr lang="en-US" sz="2000" b="1" baseline="30000" dirty="0">
                  <a:solidFill>
                    <a:schemeClr val="bg1"/>
                  </a:solidFill>
                  <a:latin typeface="Calibri (Body)"/>
                  <a:cs typeface="Calibri (Body)"/>
                </a:rPr>
                <a:t>CH-1211 GENEVA 19</a:t>
              </a:r>
            </a:p>
            <a:p>
              <a:pPr fontAlgn="auto">
                <a:spcBef>
                  <a:spcPts val="0"/>
                </a:spcBef>
                <a:spcAft>
                  <a:spcPts val="0"/>
                </a:spcAft>
                <a:defRPr/>
              </a:pPr>
              <a:r>
                <a:rPr lang="en-US" sz="2000" b="1" baseline="30000" dirty="0">
                  <a:solidFill>
                    <a:schemeClr val="bg1"/>
                  </a:solidFill>
                  <a:latin typeface="Calibri (Body)"/>
                  <a:cs typeface="Calibri (Body)"/>
                </a:rPr>
                <a:t>SWITZERLAND</a:t>
              </a:r>
            </a:p>
            <a:p>
              <a:pPr fontAlgn="auto">
                <a:spcBef>
                  <a:spcPts val="0"/>
                </a:spcBef>
                <a:spcAft>
                  <a:spcPts val="0"/>
                </a:spcAft>
                <a:defRPr/>
              </a:pPr>
              <a:endParaRPr lang="en-US" sz="2000" b="1" baseline="30000" dirty="0">
                <a:solidFill>
                  <a:schemeClr val="bg1"/>
                </a:solidFill>
                <a:latin typeface="Calibri (Body)"/>
                <a:cs typeface="Calibri (Body)"/>
              </a:endParaRPr>
            </a:p>
            <a:p>
              <a:pPr fontAlgn="auto">
                <a:spcBef>
                  <a:spcPts val="0"/>
                </a:spcBef>
                <a:spcAft>
                  <a:spcPts val="0"/>
                </a:spcAft>
                <a:defRPr/>
              </a:pPr>
              <a:r>
                <a:rPr lang="en-US" sz="2000" b="1" baseline="30000" dirty="0">
                  <a:solidFill>
                    <a:schemeClr val="bg1"/>
                  </a:solidFill>
                  <a:latin typeface="Calibri (Body)"/>
                  <a:cs typeface="Calibri (Body)"/>
                </a:rPr>
                <a:t>TEL.: +41 22 730 42 22</a:t>
              </a:r>
            </a:p>
            <a:p>
              <a:pPr fontAlgn="auto">
                <a:spcBef>
                  <a:spcPts val="0"/>
                </a:spcBef>
                <a:spcAft>
                  <a:spcPts val="0"/>
                </a:spcAft>
                <a:defRPr/>
              </a:pPr>
              <a:r>
                <a:rPr lang="en-US" sz="2000" b="1" baseline="30000" dirty="0">
                  <a:solidFill>
                    <a:schemeClr val="bg1"/>
                  </a:solidFill>
                  <a:latin typeface="Calibri (Body)"/>
                  <a:cs typeface="Calibri (Body)"/>
                </a:rPr>
                <a:t>FAX.: +41 22 733 03 95</a:t>
              </a:r>
              <a:endParaRPr lang="en-US" sz="2000" dirty="0">
                <a:solidFill>
                  <a:schemeClr val="bg1"/>
                </a:solidFill>
                <a:latin typeface="Calibri (Body)"/>
                <a:cs typeface="Calibri (Body)"/>
              </a:endParaRPr>
            </a:p>
          </p:txBody>
        </p:sp>
        <p:pic>
          <p:nvPicPr>
            <p:cNvPr id="6" name="Picture 15" descr="SLCM-icons logo-EN.jpg"/>
            <p:cNvPicPr>
              <a:picLocks noChangeAspect="1"/>
            </p:cNvPicPr>
            <p:nvPr userDrawn="1"/>
          </p:nvPicPr>
          <p:blipFill>
            <a:blip r:embed="rId2" cstate="print"/>
            <a:srcRect/>
            <a:stretch>
              <a:fillRect/>
            </a:stretch>
          </p:blipFill>
          <p:spPr bwMode="auto">
            <a:xfrm>
              <a:off x="457200" y="5486400"/>
              <a:ext cx="1905000" cy="983078"/>
            </a:xfrm>
            <a:prstGeom prst="rect">
              <a:avLst/>
            </a:prstGeom>
            <a:noFill/>
            <a:ln w="9525">
              <a:noFill/>
              <a:miter lim="800000"/>
              <a:headEnd/>
              <a:tailEnd/>
            </a:ln>
          </p:spPr>
        </p:pic>
        <p:pic>
          <p:nvPicPr>
            <p:cNvPr id="7" name="Picture 16" descr="IFRC_logo_EN.jpg"/>
            <p:cNvPicPr>
              <a:picLocks noChangeAspect="1"/>
            </p:cNvPicPr>
            <p:nvPr userDrawn="1"/>
          </p:nvPicPr>
          <p:blipFill>
            <a:blip r:embed="rId3" cstate="print"/>
            <a:srcRect/>
            <a:stretch>
              <a:fillRect/>
            </a:stretch>
          </p:blipFill>
          <p:spPr bwMode="auto">
            <a:xfrm>
              <a:off x="5715000" y="6096000"/>
              <a:ext cx="3157728" cy="295815"/>
            </a:xfrm>
            <a:prstGeom prst="rect">
              <a:avLst/>
            </a:prstGeom>
            <a:noFill/>
            <a:ln w="9525">
              <a:noFill/>
              <a:miter lim="800000"/>
              <a:headEnd/>
              <a:tailEnd/>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endParaRPr lang="en-GB"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258762" y="1403368"/>
            <a:ext cx="8555038" cy="4525963"/>
          </a:xfrm>
        </p:spPr>
        <p:txBody>
          <a:bodyPr/>
          <a:lstStyle>
            <a:lvl1pPr>
              <a:buClrTx/>
              <a:defRPr>
                <a:solidFill>
                  <a:schemeClr val="tx1"/>
                </a:solidFill>
              </a:defRPr>
            </a:lvl1pPr>
            <a:lvl2pPr>
              <a:buClrTx/>
              <a:defRPr>
                <a:solidFill>
                  <a:schemeClr val="tx1"/>
                </a:solidFill>
              </a:defRPr>
            </a:lvl2pPr>
            <a:lvl3pPr>
              <a:buClrTx/>
              <a:buSzPct val="100000"/>
              <a:buFont typeface="Lucida Grande"/>
              <a:buChar char="−"/>
              <a:defRPr>
                <a:solidFill>
                  <a:schemeClr val="tx1"/>
                </a:solidFill>
              </a:defRPr>
            </a:lvl3pPr>
            <a:lvl4pPr>
              <a:buClrTx/>
              <a:defRPr baseline="0">
                <a:solidFill>
                  <a:schemeClr val="tx1"/>
                </a:solidFill>
              </a:defRPr>
            </a:lvl4pPr>
            <a:lvl5pPr>
              <a:buClrTx/>
              <a:buFont typeface="Lucida Grande"/>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tle 1"/>
          <p:cNvSpPr>
            <a:spLocks noGrp="1"/>
          </p:cNvSpPr>
          <p:nvPr>
            <p:ph type="title"/>
          </p:nvPr>
        </p:nvSpPr>
        <p:spPr>
          <a:xfrm>
            <a:off x="2386056" y="285306"/>
            <a:ext cx="5472070" cy="843390"/>
          </a:xfrm>
        </p:spPr>
        <p:txBody>
          <a:bodyPr>
            <a:noAutofit/>
          </a:bodyPr>
          <a:lstStyle>
            <a:lvl1pPr>
              <a:defRPr sz="2600">
                <a:solidFill>
                  <a:schemeClr val="bg1"/>
                </a:solidFill>
              </a:defRPr>
            </a:lvl1pPr>
          </a:lstStyle>
          <a:p>
            <a:r>
              <a:rPr lang="en-US"/>
              <a:t>Click to edit Master title style</a:t>
            </a:r>
            <a:endParaRPr lang="en-GB"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Section Header">
    <p:bg>
      <p:bgPr>
        <a:solidFill>
          <a:srgbClr val="5EB12A"/>
        </a:solidFill>
        <a:effectLst/>
      </p:bgPr>
    </p:bg>
    <p:spTree>
      <p:nvGrpSpPr>
        <p:cNvPr id="1" name=""/>
        <p:cNvGrpSpPr/>
        <p:nvPr/>
      </p:nvGrpSpPr>
      <p:grpSpPr>
        <a:xfrm>
          <a:off x="0" y="0"/>
          <a:ext cx="0" cy="0"/>
          <a:chOff x="0" y="0"/>
          <a:chExt cx="0" cy="0"/>
        </a:xfrm>
      </p:grpSpPr>
      <p:sp>
        <p:nvSpPr>
          <p:cNvPr id="3" name="Round Single Corner Rectangle 2"/>
          <p:cNvSpPr/>
          <p:nvPr userDrawn="1"/>
        </p:nvSpPr>
        <p:spPr bwMode="auto">
          <a:xfrm flipH="1">
            <a:off x="7733109" y="160735"/>
            <a:ext cx="1285875" cy="868412"/>
          </a:xfrm>
          <a:prstGeom prst="round1Rect">
            <a:avLst>
              <a:gd name="adj" fmla="val 46540"/>
            </a:avLst>
          </a:prstGeom>
          <a:solidFill>
            <a:srgbClr val="5EB12A"/>
          </a:solidFill>
          <a:ln w="12700" cap="flat" cmpd="sng" algn="ctr">
            <a:noFill/>
            <a:prstDash val="solid"/>
            <a:round/>
            <a:headEnd type="none" w="med" len="med"/>
            <a:tailEnd type="none" w="med" len="med"/>
          </a:ln>
          <a:effectLst/>
        </p:spPr>
        <p:txBody>
          <a:bodyPr lIns="64291" tIns="32146" rIns="64291" bIns="32146"/>
          <a:lstStyle/>
          <a:p>
            <a:pPr algn="ctr">
              <a:defRPr/>
            </a:pPr>
            <a:endParaRPr lang="en-US">
              <a:latin typeface="Lucida Grande" charset="0"/>
              <a:ea typeface="ヒラギノ角ゴ ProN W3" charset="-128"/>
              <a:cs typeface="ヒラギノ角ゴ ProN W3" charset="-128"/>
              <a:sym typeface="Lucida Grande" charset="0"/>
            </a:endParaRPr>
          </a:p>
        </p:txBody>
      </p:sp>
      <p:sp>
        <p:nvSpPr>
          <p:cNvPr id="2" name="Title 1"/>
          <p:cNvSpPr>
            <a:spLocks noGrp="1"/>
          </p:cNvSpPr>
          <p:nvPr>
            <p:ph type="title"/>
          </p:nvPr>
        </p:nvSpPr>
        <p:spPr>
          <a:xfrm>
            <a:off x="1139652" y="2518172"/>
            <a:ext cx="6647036" cy="1361777"/>
          </a:xfrm>
          <a:prstGeom prst="rect">
            <a:avLst/>
          </a:prstGeom>
        </p:spPr>
        <p:txBody>
          <a:bodyPr vert="horz" anchor="t"/>
          <a:lstStyle>
            <a:lvl1pPr algn="l">
              <a:defRPr sz="2800" b="1" cap="all">
                <a:solidFill>
                  <a:schemeClr val="bg1"/>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5052128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9652" y="2518172"/>
            <a:ext cx="6647036" cy="1361777"/>
          </a:xfrm>
          <a:prstGeom prst="rect">
            <a:avLst/>
          </a:prstGeom>
        </p:spPr>
        <p:txBody>
          <a:bodyPr vert="horz" anchor="t"/>
          <a:lstStyle>
            <a:lvl1pPr algn="l">
              <a:defRPr sz="2800" b="1" cap="all">
                <a:solidFill>
                  <a:schemeClr val="bg1"/>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14867781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Photo Layout">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395536" y="3212976"/>
            <a:ext cx="828092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cxnSp>
        <p:nvCxnSpPr>
          <p:cNvPr id="12" name="Straight Connector 4"/>
          <p:cNvCxnSpPr/>
          <p:nvPr userDrawn="1"/>
        </p:nvCxnSpPr>
        <p:spPr>
          <a:xfrm>
            <a:off x="395536" y="4365104"/>
            <a:ext cx="828092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4"/>
          <p:cNvCxnSpPr/>
          <p:nvPr userDrawn="1"/>
        </p:nvCxnSpPr>
        <p:spPr>
          <a:xfrm>
            <a:off x="395536" y="3212976"/>
            <a:ext cx="828092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152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cxnSp>
        <p:nvCxnSpPr>
          <p:cNvPr id="6" name="Straight Connector 5"/>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Chart Placeholder 3"/>
          <p:cNvSpPr>
            <a:spLocks noGrp="1"/>
          </p:cNvSpPr>
          <p:nvPr>
            <p:ph type="chart" sz="quarter" idx="10"/>
          </p:nvPr>
        </p:nvSpPr>
        <p:spPr>
          <a:xfrm>
            <a:off x="457200" y="1676400"/>
            <a:ext cx="3352800" cy="4191000"/>
          </a:xfrm>
        </p:spPr>
        <p:txBody>
          <a:bodyPr rtlCol="0">
            <a:normAutofit/>
          </a:bodyPr>
          <a:lstStyle/>
          <a:p>
            <a:pPr lvl="0"/>
            <a:endParaRPr lang="en-GB" noProof="0" dirty="0"/>
          </a:p>
        </p:txBody>
      </p:sp>
      <p:sp>
        <p:nvSpPr>
          <p:cNvPr id="5" name="Title 4"/>
          <p:cNvSpPr>
            <a:spLocks noGrp="1"/>
          </p:cNvSpPr>
          <p:nvPr>
            <p:ph type="title"/>
          </p:nvPr>
        </p:nvSpPr>
        <p:spPr/>
        <p:txBody>
          <a:bodyPr/>
          <a:lstStyle/>
          <a:p>
            <a:r>
              <a:rPr lang="en-US" dirty="0"/>
              <a:t>Click to edit Master title style</a:t>
            </a:r>
            <a:endParaRPr lang="en-GB" dirty="0"/>
          </a:p>
        </p:txBody>
      </p:sp>
      <p:sp>
        <p:nvSpPr>
          <p:cNvPr id="7" name="Text Placeholder 6"/>
          <p:cNvSpPr>
            <a:spLocks noGrp="1"/>
          </p:cNvSpPr>
          <p:nvPr>
            <p:ph type="body" sz="quarter" idx="11"/>
          </p:nvPr>
        </p:nvSpPr>
        <p:spPr>
          <a:xfrm>
            <a:off x="3959770" y="1676400"/>
            <a:ext cx="4724400" cy="4191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Layout">
    <p:spTree>
      <p:nvGrpSpPr>
        <p:cNvPr id="1" name=""/>
        <p:cNvGrpSpPr/>
        <p:nvPr/>
      </p:nvGrpSpPr>
      <p:grpSpPr>
        <a:xfrm>
          <a:off x="0" y="0"/>
          <a:ext cx="0" cy="0"/>
          <a:chOff x="0" y="0"/>
          <a:chExt cx="0" cy="0"/>
        </a:xfrm>
      </p:grpSpPr>
      <p:cxnSp>
        <p:nvCxnSpPr>
          <p:cNvPr id="5" name="Straight Connector 4"/>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endParaRPr lang="en-GB" dirty="0"/>
          </a:p>
        </p:txBody>
      </p:sp>
      <p:sp>
        <p:nvSpPr>
          <p:cNvPr id="4" name="Picture Placeholder 3"/>
          <p:cNvSpPr>
            <a:spLocks noGrp="1"/>
          </p:cNvSpPr>
          <p:nvPr>
            <p:ph type="pic" sz="quarter" idx="10"/>
          </p:nvPr>
        </p:nvSpPr>
        <p:spPr>
          <a:xfrm>
            <a:off x="1828800" y="2895600"/>
            <a:ext cx="6858000" cy="2971800"/>
          </a:xfrm>
        </p:spPr>
        <p:txBody>
          <a:bodyPr rtlCol="0">
            <a:normAutofit/>
          </a:bodyPr>
          <a:lstStyle/>
          <a:p>
            <a:pPr lvl="0"/>
            <a:endParaRPr lang="en-GB" noProof="0" dirty="0"/>
          </a:p>
        </p:txBody>
      </p:sp>
      <p:sp>
        <p:nvSpPr>
          <p:cNvPr id="6" name="Text Placeholder 5"/>
          <p:cNvSpPr>
            <a:spLocks noGrp="1"/>
          </p:cNvSpPr>
          <p:nvPr>
            <p:ph type="body" sz="quarter" idx="11"/>
          </p:nvPr>
        </p:nvSpPr>
        <p:spPr>
          <a:xfrm>
            <a:off x="1828800" y="1631732"/>
            <a:ext cx="6858000" cy="1143000"/>
          </a:xfrm>
        </p:spPr>
        <p:txBody>
          <a:bodyPr/>
          <a:lstStyle/>
          <a:p>
            <a:pPr lvl="0"/>
            <a:r>
              <a:rPr lang="en-US" dirty="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457200" y="1676400"/>
            <a:ext cx="403860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76400"/>
            <a:ext cx="403860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676399"/>
            <a:ext cx="4040188" cy="574675"/>
          </a:xfr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251075"/>
            <a:ext cx="4040188" cy="3616325"/>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676399"/>
            <a:ext cx="4041775" cy="574675"/>
          </a:xfr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251075"/>
            <a:ext cx="4041775" cy="3616325"/>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d contact page">
    <p:spTree>
      <p:nvGrpSpPr>
        <p:cNvPr id="1" name=""/>
        <p:cNvGrpSpPr/>
        <p:nvPr/>
      </p:nvGrpSpPr>
      <p:grpSpPr>
        <a:xfrm>
          <a:off x="0" y="0"/>
          <a:ext cx="0" cy="0"/>
          <a:chOff x="0" y="0"/>
          <a:chExt cx="0" cy="0"/>
        </a:xfrm>
      </p:grpSpPr>
      <p:grpSp>
        <p:nvGrpSpPr>
          <p:cNvPr id="2" name="Group 7"/>
          <p:cNvGrpSpPr>
            <a:grpSpLocks/>
          </p:cNvGrpSpPr>
          <p:nvPr userDrawn="1"/>
        </p:nvGrpSpPr>
        <p:grpSpPr bwMode="auto">
          <a:xfrm>
            <a:off x="152400" y="152400"/>
            <a:ext cx="8839200" cy="6553200"/>
            <a:chOff x="152400" y="76200"/>
            <a:chExt cx="8839200" cy="6553200"/>
          </a:xfrm>
        </p:grpSpPr>
        <p:sp>
          <p:nvSpPr>
            <p:cNvPr id="3" name="Rectangle 2"/>
            <p:cNvSpPr/>
            <p:nvPr userDrawn="1"/>
          </p:nvSpPr>
          <p:spPr>
            <a:xfrm>
              <a:off x="152400" y="76200"/>
              <a:ext cx="8839200" cy="655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userDrawn="1"/>
          </p:nvSpPr>
          <p:spPr>
            <a:xfrm>
              <a:off x="152400" y="76200"/>
              <a:ext cx="8839200" cy="5029200"/>
            </a:xfrm>
            <a:prstGeom prst="rect">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p:nvPr userDrawn="1"/>
          </p:nvSpPr>
          <p:spPr>
            <a:xfrm>
              <a:off x="533400" y="623888"/>
              <a:ext cx="5910808" cy="3898503"/>
            </a:xfrm>
            <a:prstGeom prst="rect">
              <a:avLst/>
            </a:prstGeom>
            <a:noFill/>
          </p:spPr>
          <p:txBody>
            <a:bodyPr wrap="square" lIns="0" tIns="0" rIns="0" bIns="0">
              <a:spAutoFit/>
            </a:bodyPr>
            <a:lstStyle/>
            <a:p>
              <a:pPr fontAlgn="auto">
                <a:spcBef>
                  <a:spcPts val="0"/>
                </a:spcBef>
                <a:spcAft>
                  <a:spcPts val="0"/>
                </a:spcAft>
                <a:defRPr/>
              </a:pPr>
              <a:r>
                <a:rPr lang="en-US" sz="2000" b="1" baseline="30000" dirty="0">
                  <a:solidFill>
                    <a:srgbClr val="E8C7B0"/>
                  </a:solidFill>
                  <a:latin typeface="Calibri (Body)"/>
                  <a:cs typeface="Calibri (Body)"/>
                </a:rPr>
                <a:t>FOR FURTHER INFORMATION ON THE DIGITAL DIVIDE INITIATIVE</a:t>
              </a:r>
              <a:r>
                <a:rPr lang="en-US" sz="2000" b="1" baseline="0" dirty="0">
                  <a:solidFill>
                    <a:srgbClr val="E8C7B0"/>
                  </a:solidFill>
                  <a:latin typeface="Calibri (Body)"/>
                  <a:cs typeface="Calibri (Body)"/>
                </a:rPr>
                <a:t> </a:t>
              </a:r>
              <a:r>
                <a:rPr lang="en-US" sz="2000" b="1" baseline="30000" dirty="0">
                  <a:solidFill>
                    <a:srgbClr val="E8C7B0"/>
                  </a:solidFill>
                  <a:latin typeface="Calibri (Body)"/>
                  <a:cs typeface="Calibri (Body)"/>
                </a:rPr>
                <a:t>, PLEASE CONTACT:</a:t>
              </a:r>
            </a:p>
            <a:p>
              <a:pPr fontAlgn="auto">
                <a:spcBef>
                  <a:spcPts val="0"/>
                </a:spcBef>
                <a:spcAft>
                  <a:spcPts val="0"/>
                </a:spcAft>
                <a:defRPr/>
              </a:pPr>
              <a:endParaRPr lang="en-US" sz="2000" b="1" baseline="30000" dirty="0">
                <a:solidFill>
                  <a:schemeClr val="bg1"/>
                </a:solidFill>
                <a:latin typeface="Calibri (Body)"/>
                <a:cs typeface="Calibri (Body)"/>
              </a:endParaRPr>
            </a:p>
            <a:p>
              <a:pPr fontAlgn="auto">
                <a:spcBef>
                  <a:spcPts val="0"/>
                </a:spcBef>
                <a:spcAft>
                  <a:spcPts val="0"/>
                </a:spcAft>
                <a:defRPr/>
              </a:pPr>
              <a:r>
                <a:rPr lang="en-US" sz="2000" b="1" baseline="30000" dirty="0">
                  <a:solidFill>
                    <a:srgbClr val="E8C7B0"/>
                  </a:solidFill>
                  <a:latin typeface="Calibri (Body)"/>
                  <a:cs typeface="Calibri (Body)"/>
                </a:rPr>
                <a:t>IFRC  INFORMATION SERVICES</a:t>
              </a:r>
              <a:r>
                <a:rPr lang="en-US" sz="2000" b="1" dirty="0">
                  <a:solidFill>
                    <a:srgbClr val="E8C7B0"/>
                  </a:solidFill>
                  <a:latin typeface="Calibri (Body)"/>
                  <a:cs typeface="Calibri (Body)"/>
                </a:rPr>
                <a:t> </a:t>
              </a:r>
              <a:r>
                <a:rPr lang="en-US" sz="2000" b="1" baseline="30000" dirty="0">
                  <a:solidFill>
                    <a:srgbClr val="E8C7B0"/>
                  </a:solidFill>
                  <a:latin typeface="Calibri (Body)"/>
                  <a:cs typeface="Calibri (Body)"/>
                </a:rPr>
                <a:t>DEPARTMENT</a:t>
              </a:r>
            </a:p>
            <a:p>
              <a:pPr fontAlgn="auto">
                <a:spcBef>
                  <a:spcPts val="0"/>
                </a:spcBef>
                <a:spcAft>
                  <a:spcPts val="0"/>
                </a:spcAft>
                <a:defRPr/>
              </a:pPr>
              <a:r>
                <a:rPr lang="en-US" sz="2000" baseline="30000" dirty="0">
                  <a:solidFill>
                    <a:schemeClr val="bg1"/>
                  </a:solidFill>
                  <a:latin typeface="Calibri (Body)"/>
                  <a:cs typeface="Calibri (Body)"/>
                </a:rPr>
                <a:t>ED HAPP, HEAD OF ISD &amp; GLOBAL CIO</a:t>
              </a:r>
              <a:br>
                <a:rPr lang="en-US" sz="2000" baseline="30000" dirty="0">
                  <a:solidFill>
                    <a:schemeClr val="bg1"/>
                  </a:solidFill>
                  <a:latin typeface="Calibri (Body)"/>
                  <a:cs typeface="Calibri (Body)"/>
                </a:rPr>
              </a:br>
              <a:r>
                <a:rPr lang="en-US" sz="2000" b="1" baseline="30000" dirty="0">
                  <a:solidFill>
                    <a:schemeClr val="bg1"/>
                  </a:solidFill>
                  <a:latin typeface="Calibri (Body)"/>
                  <a:cs typeface="Calibri (Body)"/>
                </a:rPr>
                <a:t>TEL. : +41 022 730 4365</a:t>
              </a:r>
            </a:p>
            <a:p>
              <a:pPr fontAlgn="auto">
                <a:spcBef>
                  <a:spcPts val="0"/>
                </a:spcBef>
                <a:spcAft>
                  <a:spcPts val="0"/>
                </a:spcAft>
                <a:defRPr/>
              </a:pPr>
              <a:r>
                <a:rPr lang="en-US" sz="2000" b="1" baseline="30000" dirty="0">
                  <a:solidFill>
                    <a:schemeClr val="bg1"/>
                  </a:solidFill>
                  <a:latin typeface="Calibri (Body)"/>
                  <a:cs typeface="Calibri (Body)"/>
                </a:rPr>
                <a:t>EMAIL: edward.happ@ifrc.org</a:t>
              </a:r>
            </a:p>
            <a:p>
              <a:pPr fontAlgn="auto">
                <a:spcBef>
                  <a:spcPts val="0"/>
                </a:spcBef>
                <a:spcAft>
                  <a:spcPts val="0"/>
                </a:spcAft>
                <a:defRPr/>
              </a:pPr>
              <a:endParaRPr lang="en-US" sz="2000" b="1" baseline="30000" dirty="0">
                <a:solidFill>
                  <a:schemeClr val="bg1"/>
                </a:solidFill>
                <a:latin typeface="Calibri (Body)"/>
                <a:cs typeface="Calibri (Body)"/>
              </a:endParaRPr>
            </a:p>
            <a:p>
              <a:pPr fontAlgn="auto">
                <a:spcBef>
                  <a:spcPts val="0"/>
                </a:spcBef>
                <a:spcAft>
                  <a:spcPts val="0"/>
                </a:spcAft>
                <a:defRPr/>
              </a:pPr>
              <a:r>
                <a:rPr lang="en-US" sz="2000" b="1" baseline="30000" dirty="0">
                  <a:solidFill>
                    <a:srgbClr val="E8C7B0"/>
                  </a:solidFill>
                  <a:latin typeface="Calibri (Body)"/>
                  <a:cs typeface="Calibri (Body)"/>
                </a:rPr>
                <a:t>THIS PRESENTATION IS PUBLISHED BY</a:t>
              </a:r>
            </a:p>
            <a:p>
              <a:pPr fontAlgn="auto">
                <a:spcBef>
                  <a:spcPts val="0"/>
                </a:spcBef>
                <a:spcAft>
                  <a:spcPts val="0"/>
                </a:spcAft>
                <a:defRPr/>
              </a:pPr>
              <a:r>
                <a:rPr lang="en-US" sz="2000" b="1" baseline="30000" dirty="0">
                  <a:solidFill>
                    <a:schemeClr val="bg1"/>
                  </a:solidFill>
                  <a:latin typeface="Calibri (Body)"/>
                  <a:cs typeface="Calibri (Body)"/>
                </a:rPr>
                <a:t>INTERNATIONAL FEDERATION OF </a:t>
              </a:r>
              <a:br>
                <a:rPr lang="en-US" sz="2000" b="1" baseline="30000" dirty="0">
                  <a:solidFill>
                    <a:schemeClr val="bg1"/>
                  </a:solidFill>
                  <a:latin typeface="Calibri (Body)"/>
                  <a:cs typeface="Calibri (Body)"/>
                </a:rPr>
              </a:br>
              <a:r>
                <a:rPr lang="en-US" sz="2000" b="1" baseline="30000" dirty="0">
                  <a:solidFill>
                    <a:schemeClr val="bg1"/>
                  </a:solidFill>
                  <a:latin typeface="Calibri (Body)"/>
                  <a:cs typeface="Calibri (Body)"/>
                </a:rPr>
                <a:t>RED CROSS AND RED CRESCENT SOCIETIES</a:t>
              </a:r>
            </a:p>
            <a:p>
              <a:pPr fontAlgn="auto">
                <a:spcBef>
                  <a:spcPts val="0"/>
                </a:spcBef>
                <a:spcAft>
                  <a:spcPts val="0"/>
                </a:spcAft>
                <a:defRPr/>
              </a:pPr>
              <a:r>
                <a:rPr lang="en-US" sz="2000" b="1" baseline="30000" dirty="0">
                  <a:solidFill>
                    <a:schemeClr val="bg1"/>
                  </a:solidFill>
                  <a:latin typeface="Calibri (Body)"/>
                  <a:cs typeface="Calibri (Body)"/>
                </a:rPr>
                <a:t>P.O. BOX 372</a:t>
              </a:r>
            </a:p>
            <a:p>
              <a:pPr fontAlgn="auto">
                <a:spcBef>
                  <a:spcPts val="0"/>
                </a:spcBef>
                <a:spcAft>
                  <a:spcPts val="0"/>
                </a:spcAft>
                <a:defRPr/>
              </a:pPr>
              <a:r>
                <a:rPr lang="en-US" sz="2000" b="1" baseline="30000" dirty="0">
                  <a:solidFill>
                    <a:schemeClr val="bg1"/>
                  </a:solidFill>
                  <a:latin typeface="Calibri (Body)"/>
                  <a:cs typeface="Calibri (Body)"/>
                </a:rPr>
                <a:t>CH-1211 GENEVA 19</a:t>
              </a:r>
            </a:p>
            <a:p>
              <a:pPr fontAlgn="auto">
                <a:spcBef>
                  <a:spcPts val="0"/>
                </a:spcBef>
                <a:spcAft>
                  <a:spcPts val="0"/>
                </a:spcAft>
                <a:defRPr/>
              </a:pPr>
              <a:r>
                <a:rPr lang="en-US" sz="2000" b="1" baseline="30000" dirty="0">
                  <a:solidFill>
                    <a:schemeClr val="bg1"/>
                  </a:solidFill>
                  <a:latin typeface="Calibri (Body)"/>
                  <a:cs typeface="Calibri (Body)"/>
                </a:rPr>
                <a:t>SWITZERLAND</a:t>
              </a:r>
            </a:p>
            <a:p>
              <a:pPr fontAlgn="auto">
                <a:spcBef>
                  <a:spcPts val="0"/>
                </a:spcBef>
                <a:spcAft>
                  <a:spcPts val="0"/>
                </a:spcAft>
                <a:defRPr/>
              </a:pPr>
              <a:endParaRPr lang="en-US" sz="2000" b="1" baseline="30000" dirty="0">
                <a:solidFill>
                  <a:schemeClr val="bg1"/>
                </a:solidFill>
                <a:latin typeface="Calibri (Body)"/>
                <a:cs typeface="Calibri (Body)"/>
              </a:endParaRPr>
            </a:p>
            <a:p>
              <a:pPr fontAlgn="auto">
                <a:spcBef>
                  <a:spcPts val="0"/>
                </a:spcBef>
                <a:spcAft>
                  <a:spcPts val="0"/>
                </a:spcAft>
                <a:defRPr/>
              </a:pPr>
              <a:r>
                <a:rPr lang="en-US" sz="2000" b="1" baseline="30000" dirty="0">
                  <a:solidFill>
                    <a:schemeClr val="bg1"/>
                  </a:solidFill>
                  <a:latin typeface="Calibri (Body)"/>
                  <a:cs typeface="Calibri (Body)"/>
                </a:rPr>
                <a:t>TEL.: +41 22 730 42 22</a:t>
              </a:r>
            </a:p>
            <a:p>
              <a:pPr fontAlgn="auto">
                <a:spcBef>
                  <a:spcPts val="0"/>
                </a:spcBef>
                <a:spcAft>
                  <a:spcPts val="0"/>
                </a:spcAft>
                <a:defRPr/>
              </a:pPr>
              <a:r>
                <a:rPr lang="en-US" sz="2000" b="1" baseline="30000" dirty="0">
                  <a:solidFill>
                    <a:schemeClr val="bg1"/>
                  </a:solidFill>
                  <a:latin typeface="Calibri (Body)"/>
                  <a:cs typeface="Calibri (Body)"/>
                </a:rPr>
                <a:t>FAX.: +41 22 733 03 95</a:t>
              </a:r>
              <a:endParaRPr lang="en-US" sz="2000" dirty="0">
                <a:solidFill>
                  <a:schemeClr val="bg1"/>
                </a:solidFill>
                <a:latin typeface="Calibri (Body)"/>
                <a:cs typeface="Calibri (Body)"/>
              </a:endParaRPr>
            </a:p>
          </p:txBody>
        </p:sp>
        <p:pic>
          <p:nvPicPr>
            <p:cNvPr id="6" name="Picture 15" descr="SLCM-icons logo-EN.jpg"/>
            <p:cNvPicPr>
              <a:picLocks noChangeAspect="1"/>
            </p:cNvPicPr>
            <p:nvPr userDrawn="1"/>
          </p:nvPicPr>
          <p:blipFill>
            <a:blip r:embed="rId2" cstate="print"/>
            <a:srcRect/>
            <a:stretch>
              <a:fillRect/>
            </a:stretch>
          </p:blipFill>
          <p:spPr bwMode="auto">
            <a:xfrm>
              <a:off x="457200" y="5486400"/>
              <a:ext cx="1905000" cy="983078"/>
            </a:xfrm>
            <a:prstGeom prst="rect">
              <a:avLst/>
            </a:prstGeom>
            <a:noFill/>
            <a:ln w="9525">
              <a:noFill/>
              <a:miter lim="800000"/>
              <a:headEnd/>
              <a:tailEnd/>
            </a:ln>
          </p:spPr>
        </p:pic>
        <p:pic>
          <p:nvPicPr>
            <p:cNvPr id="7" name="Picture 16" descr="IFRC_logo_EN.jpg"/>
            <p:cNvPicPr>
              <a:picLocks noChangeAspect="1"/>
            </p:cNvPicPr>
            <p:nvPr userDrawn="1"/>
          </p:nvPicPr>
          <p:blipFill>
            <a:blip r:embed="rId3" cstate="print"/>
            <a:srcRect/>
            <a:stretch>
              <a:fillRect/>
            </a:stretch>
          </p:blipFill>
          <p:spPr bwMode="auto">
            <a:xfrm>
              <a:off x="5715000" y="6096000"/>
              <a:ext cx="3157728" cy="295815"/>
            </a:xfrm>
            <a:prstGeom prst="rect">
              <a:avLst/>
            </a:prstGeom>
            <a:noFill/>
            <a:ln w="9525">
              <a:noFill/>
              <a:miter lim="800000"/>
              <a:headEnd/>
              <a:tailEnd/>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Jeremy contact page">
    <p:spTree>
      <p:nvGrpSpPr>
        <p:cNvPr id="1" name=""/>
        <p:cNvGrpSpPr/>
        <p:nvPr/>
      </p:nvGrpSpPr>
      <p:grpSpPr>
        <a:xfrm>
          <a:off x="0" y="0"/>
          <a:ext cx="0" cy="0"/>
          <a:chOff x="0" y="0"/>
          <a:chExt cx="0" cy="0"/>
        </a:xfrm>
      </p:grpSpPr>
      <p:grpSp>
        <p:nvGrpSpPr>
          <p:cNvPr id="2" name="Group 7"/>
          <p:cNvGrpSpPr>
            <a:grpSpLocks/>
          </p:cNvGrpSpPr>
          <p:nvPr userDrawn="1"/>
        </p:nvGrpSpPr>
        <p:grpSpPr bwMode="auto">
          <a:xfrm>
            <a:off x="152400" y="152400"/>
            <a:ext cx="8839200" cy="6553200"/>
            <a:chOff x="152400" y="76200"/>
            <a:chExt cx="8839200" cy="6553200"/>
          </a:xfrm>
        </p:grpSpPr>
        <p:sp>
          <p:nvSpPr>
            <p:cNvPr id="3" name="Rectangle 2"/>
            <p:cNvSpPr/>
            <p:nvPr userDrawn="1"/>
          </p:nvSpPr>
          <p:spPr>
            <a:xfrm>
              <a:off x="152400" y="76200"/>
              <a:ext cx="8839200" cy="655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userDrawn="1"/>
          </p:nvSpPr>
          <p:spPr>
            <a:xfrm>
              <a:off x="152400" y="76200"/>
              <a:ext cx="8839200" cy="5029200"/>
            </a:xfrm>
            <a:prstGeom prst="rect">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p:nvPr userDrawn="1"/>
          </p:nvSpPr>
          <p:spPr>
            <a:xfrm>
              <a:off x="533400" y="623888"/>
              <a:ext cx="5622776" cy="3898900"/>
            </a:xfrm>
            <a:prstGeom prst="rect">
              <a:avLst/>
            </a:prstGeom>
            <a:noFill/>
          </p:spPr>
          <p:txBody>
            <a:bodyPr wrap="square" lIns="0" tIns="0" rIns="0" bIns="0">
              <a:spAutoFit/>
            </a:bodyPr>
            <a:lstStyle/>
            <a:p>
              <a:pPr fontAlgn="auto">
                <a:spcBef>
                  <a:spcPts val="0"/>
                </a:spcBef>
                <a:spcAft>
                  <a:spcPts val="0"/>
                </a:spcAft>
                <a:defRPr/>
              </a:pPr>
              <a:r>
                <a:rPr lang="en-US" sz="2000" b="1" baseline="30000" dirty="0">
                  <a:solidFill>
                    <a:srgbClr val="E8C7B0"/>
                  </a:solidFill>
                  <a:latin typeface="Calibri (Body)"/>
                  <a:cs typeface="Calibri (Body)"/>
                </a:rPr>
                <a:t>FOR FURTHER INFORMATION ON THE DIGITAL DIVIDE INITIATIVE</a:t>
              </a:r>
              <a:r>
                <a:rPr lang="en-US" sz="2000" b="1" baseline="0" dirty="0">
                  <a:solidFill>
                    <a:srgbClr val="E8C7B0"/>
                  </a:solidFill>
                  <a:latin typeface="Calibri (Body)"/>
                  <a:cs typeface="Calibri (Body)"/>
                </a:rPr>
                <a:t> </a:t>
              </a:r>
              <a:r>
                <a:rPr lang="en-US" sz="2000" b="1" baseline="30000" dirty="0">
                  <a:solidFill>
                    <a:srgbClr val="E8C7B0"/>
                  </a:solidFill>
                  <a:latin typeface="Calibri (Body)"/>
                  <a:cs typeface="Calibri (Body)"/>
                </a:rPr>
                <a:t>, PLEASE CONTACT:</a:t>
              </a:r>
            </a:p>
            <a:p>
              <a:pPr fontAlgn="auto">
                <a:spcBef>
                  <a:spcPts val="0"/>
                </a:spcBef>
                <a:spcAft>
                  <a:spcPts val="0"/>
                </a:spcAft>
                <a:defRPr/>
              </a:pPr>
              <a:endParaRPr lang="en-US" sz="2000" b="1" baseline="30000" dirty="0">
                <a:solidFill>
                  <a:schemeClr val="bg1"/>
                </a:solidFill>
                <a:latin typeface="Calibri (Body)"/>
                <a:cs typeface="Calibri (Body)"/>
              </a:endParaRPr>
            </a:p>
            <a:p>
              <a:pPr fontAlgn="auto">
                <a:spcBef>
                  <a:spcPts val="0"/>
                </a:spcBef>
                <a:spcAft>
                  <a:spcPts val="0"/>
                </a:spcAft>
                <a:defRPr/>
              </a:pPr>
              <a:r>
                <a:rPr lang="en-US" sz="2000" b="1" baseline="30000" dirty="0">
                  <a:solidFill>
                    <a:srgbClr val="E8C7B0"/>
                  </a:solidFill>
                  <a:latin typeface="Calibri (Body)"/>
                  <a:cs typeface="Calibri (Body)"/>
                </a:rPr>
                <a:t>IFRC  INFORMATION SERVICES</a:t>
              </a:r>
              <a:r>
                <a:rPr lang="en-US" sz="2000" b="1" dirty="0">
                  <a:solidFill>
                    <a:srgbClr val="E8C7B0"/>
                  </a:solidFill>
                  <a:latin typeface="Calibri (Body)"/>
                  <a:cs typeface="Calibri (Body)"/>
                </a:rPr>
                <a:t> </a:t>
              </a:r>
              <a:r>
                <a:rPr lang="en-US" sz="2000" b="1" baseline="30000" dirty="0">
                  <a:solidFill>
                    <a:srgbClr val="E8C7B0"/>
                  </a:solidFill>
                  <a:latin typeface="Calibri (Body)"/>
                  <a:cs typeface="Calibri (Body)"/>
                </a:rPr>
                <a:t>DEPARTMENT</a:t>
              </a:r>
            </a:p>
            <a:p>
              <a:pPr fontAlgn="auto">
                <a:spcBef>
                  <a:spcPts val="0"/>
                </a:spcBef>
                <a:spcAft>
                  <a:spcPts val="0"/>
                </a:spcAft>
                <a:defRPr/>
              </a:pPr>
              <a:r>
                <a:rPr lang="en-US" sz="2000" baseline="30000" dirty="0">
                  <a:solidFill>
                    <a:schemeClr val="bg1"/>
                  </a:solidFill>
                  <a:latin typeface="Calibri (Body)"/>
                  <a:cs typeface="Calibri (Body)"/>
                </a:rPr>
                <a:t>JEREMY MORTIMER, DIGITAL DIVIDE ADVISOR</a:t>
              </a:r>
              <a:br>
                <a:rPr lang="en-US" sz="2000" baseline="30000" dirty="0">
                  <a:solidFill>
                    <a:schemeClr val="bg1"/>
                  </a:solidFill>
                  <a:latin typeface="Calibri (Body)"/>
                  <a:cs typeface="Calibri (Body)"/>
                </a:rPr>
              </a:br>
              <a:r>
                <a:rPr lang="en-US" sz="2000" b="1" baseline="30000" dirty="0">
                  <a:solidFill>
                    <a:schemeClr val="bg1"/>
                  </a:solidFill>
                  <a:latin typeface="Calibri (Body)"/>
                  <a:cs typeface="Calibri (Body)"/>
                </a:rPr>
                <a:t>TEL. : +41 022 730 4497</a:t>
              </a:r>
            </a:p>
            <a:p>
              <a:pPr fontAlgn="auto">
                <a:spcBef>
                  <a:spcPts val="0"/>
                </a:spcBef>
                <a:spcAft>
                  <a:spcPts val="0"/>
                </a:spcAft>
                <a:defRPr/>
              </a:pPr>
              <a:r>
                <a:rPr lang="en-US" sz="2000" b="1" baseline="30000" dirty="0">
                  <a:solidFill>
                    <a:schemeClr val="bg1"/>
                  </a:solidFill>
                  <a:latin typeface="Calibri (Body)"/>
                  <a:cs typeface="Calibri (Body)"/>
                </a:rPr>
                <a:t>EMAIL: jeremy.mortimer@ifrc.org</a:t>
              </a:r>
            </a:p>
            <a:p>
              <a:pPr fontAlgn="auto">
                <a:spcBef>
                  <a:spcPts val="0"/>
                </a:spcBef>
                <a:spcAft>
                  <a:spcPts val="0"/>
                </a:spcAft>
                <a:defRPr/>
              </a:pPr>
              <a:endParaRPr lang="en-US" sz="2000" b="1" baseline="30000" dirty="0">
                <a:solidFill>
                  <a:schemeClr val="bg1"/>
                </a:solidFill>
                <a:latin typeface="Calibri (Body)"/>
                <a:cs typeface="Calibri (Body)"/>
              </a:endParaRPr>
            </a:p>
            <a:p>
              <a:pPr fontAlgn="auto">
                <a:spcBef>
                  <a:spcPts val="0"/>
                </a:spcBef>
                <a:spcAft>
                  <a:spcPts val="0"/>
                </a:spcAft>
                <a:defRPr/>
              </a:pPr>
              <a:r>
                <a:rPr lang="en-US" sz="2000" b="1" baseline="30000" dirty="0">
                  <a:solidFill>
                    <a:srgbClr val="E8C7B0"/>
                  </a:solidFill>
                  <a:latin typeface="Calibri (Body)"/>
                  <a:cs typeface="Calibri (Body)"/>
                </a:rPr>
                <a:t>THIS PRESENTATION IS PUBLISHED BY</a:t>
              </a:r>
            </a:p>
            <a:p>
              <a:pPr fontAlgn="auto">
                <a:spcBef>
                  <a:spcPts val="0"/>
                </a:spcBef>
                <a:spcAft>
                  <a:spcPts val="0"/>
                </a:spcAft>
                <a:defRPr/>
              </a:pPr>
              <a:r>
                <a:rPr lang="en-US" sz="2000" b="1" baseline="30000" dirty="0">
                  <a:solidFill>
                    <a:schemeClr val="bg1"/>
                  </a:solidFill>
                  <a:latin typeface="Calibri (Body)"/>
                  <a:cs typeface="Calibri (Body)"/>
                </a:rPr>
                <a:t>INTERNATIONAL FEDERATION OF </a:t>
              </a:r>
              <a:br>
                <a:rPr lang="en-US" sz="2000" b="1" baseline="30000" dirty="0">
                  <a:solidFill>
                    <a:schemeClr val="bg1"/>
                  </a:solidFill>
                  <a:latin typeface="Calibri (Body)"/>
                  <a:cs typeface="Calibri (Body)"/>
                </a:rPr>
              </a:br>
              <a:r>
                <a:rPr lang="en-US" sz="2000" b="1" baseline="30000" dirty="0">
                  <a:solidFill>
                    <a:schemeClr val="bg1"/>
                  </a:solidFill>
                  <a:latin typeface="Calibri (Body)"/>
                  <a:cs typeface="Calibri (Body)"/>
                </a:rPr>
                <a:t>RED CROSS AND RED CRESCENT SOCIETIES</a:t>
              </a:r>
            </a:p>
            <a:p>
              <a:pPr fontAlgn="auto">
                <a:spcBef>
                  <a:spcPts val="0"/>
                </a:spcBef>
                <a:spcAft>
                  <a:spcPts val="0"/>
                </a:spcAft>
                <a:defRPr/>
              </a:pPr>
              <a:r>
                <a:rPr lang="en-US" sz="2000" b="1" baseline="30000" dirty="0">
                  <a:solidFill>
                    <a:schemeClr val="bg1"/>
                  </a:solidFill>
                  <a:latin typeface="Calibri (Body)"/>
                  <a:cs typeface="Calibri (Body)"/>
                </a:rPr>
                <a:t>P.O. BOX 372</a:t>
              </a:r>
            </a:p>
            <a:p>
              <a:pPr fontAlgn="auto">
                <a:spcBef>
                  <a:spcPts val="0"/>
                </a:spcBef>
                <a:spcAft>
                  <a:spcPts val="0"/>
                </a:spcAft>
                <a:defRPr/>
              </a:pPr>
              <a:r>
                <a:rPr lang="en-US" sz="2000" b="1" baseline="30000" dirty="0">
                  <a:solidFill>
                    <a:schemeClr val="bg1"/>
                  </a:solidFill>
                  <a:latin typeface="Calibri (Body)"/>
                  <a:cs typeface="Calibri (Body)"/>
                </a:rPr>
                <a:t>CH-1211 GENEVA 19</a:t>
              </a:r>
            </a:p>
            <a:p>
              <a:pPr fontAlgn="auto">
                <a:spcBef>
                  <a:spcPts val="0"/>
                </a:spcBef>
                <a:spcAft>
                  <a:spcPts val="0"/>
                </a:spcAft>
                <a:defRPr/>
              </a:pPr>
              <a:r>
                <a:rPr lang="en-US" sz="2000" b="1" baseline="30000" dirty="0">
                  <a:solidFill>
                    <a:schemeClr val="bg1"/>
                  </a:solidFill>
                  <a:latin typeface="Calibri (Body)"/>
                  <a:cs typeface="Calibri (Body)"/>
                </a:rPr>
                <a:t>SWITZERLAND</a:t>
              </a:r>
            </a:p>
            <a:p>
              <a:pPr fontAlgn="auto">
                <a:spcBef>
                  <a:spcPts val="0"/>
                </a:spcBef>
                <a:spcAft>
                  <a:spcPts val="0"/>
                </a:spcAft>
                <a:defRPr/>
              </a:pPr>
              <a:endParaRPr lang="en-US" sz="2000" b="1" baseline="30000" dirty="0">
                <a:solidFill>
                  <a:schemeClr val="bg1"/>
                </a:solidFill>
                <a:latin typeface="Calibri (Body)"/>
                <a:cs typeface="Calibri (Body)"/>
              </a:endParaRPr>
            </a:p>
            <a:p>
              <a:pPr fontAlgn="auto">
                <a:spcBef>
                  <a:spcPts val="0"/>
                </a:spcBef>
                <a:spcAft>
                  <a:spcPts val="0"/>
                </a:spcAft>
                <a:defRPr/>
              </a:pPr>
              <a:r>
                <a:rPr lang="en-US" sz="2000" b="1" baseline="30000" dirty="0">
                  <a:solidFill>
                    <a:schemeClr val="bg1"/>
                  </a:solidFill>
                  <a:latin typeface="Calibri (Body)"/>
                  <a:cs typeface="Calibri (Body)"/>
                </a:rPr>
                <a:t>TEL.: +41 22 730 42 22</a:t>
              </a:r>
            </a:p>
            <a:p>
              <a:pPr fontAlgn="auto">
                <a:spcBef>
                  <a:spcPts val="0"/>
                </a:spcBef>
                <a:spcAft>
                  <a:spcPts val="0"/>
                </a:spcAft>
                <a:defRPr/>
              </a:pPr>
              <a:r>
                <a:rPr lang="en-US" sz="2000" b="1" baseline="30000" dirty="0">
                  <a:solidFill>
                    <a:schemeClr val="bg1"/>
                  </a:solidFill>
                  <a:latin typeface="Calibri (Body)"/>
                  <a:cs typeface="Calibri (Body)"/>
                </a:rPr>
                <a:t>FAX.: +41 22 733 03 95</a:t>
              </a:r>
              <a:endParaRPr lang="en-US" sz="2000" dirty="0">
                <a:solidFill>
                  <a:schemeClr val="bg1"/>
                </a:solidFill>
                <a:latin typeface="Calibri (Body)"/>
                <a:cs typeface="Calibri (Body)"/>
              </a:endParaRPr>
            </a:p>
          </p:txBody>
        </p:sp>
        <p:pic>
          <p:nvPicPr>
            <p:cNvPr id="6" name="Picture 15" descr="SLCM-icons logo-EN.jpg"/>
            <p:cNvPicPr>
              <a:picLocks noChangeAspect="1"/>
            </p:cNvPicPr>
            <p:nvPr userDrawn="1"/>
          </p:nvPicPr>
          <p:blipFill>
            <a:blip r:embed="rId2" cstate="print"/>
            <a:srcRect/>
            <a:stretch>
              <a:fillRect/>
            </a:stretch>
          </p:blipFill>
          <p:spPr bwMode="auto">
            <a:xfrm>
              <a:off x="457200" y="5486400"/>
              <a:ext cx="1905000" cy="983078"/>
            </a:xfrm>
            <a:prstGeom prst="rect">
              <a:avLst/>
            </a:prstGeom>
            <a:noFill/>
            <a:ln w="9525">
              <a:noFill/>
              <a:miter lim="800000"/>
              <a:headEnd/>
              <a:tailEnd/>
            </a:ln>
          </p:spPr>
        </p:pic>
        <p:pic>
          <p:nvPicPr>
            <p:cNvPr id="7" name="Picture 16" descr="IFRC_logo_EN.jpg"/>
            <p:cNvPicPr>
              <a:picLocks noChangeAspect="1"/>
            </p:cNvPicPr>
            <p:nvPr userDrawn="1"/>
          </p:nvPicPr>
          <p:blipFill>
            <a:blip r:embed="rId3" cstate="print"/>
            <a:srcRect/>
            <a:stretch>
              <a:fillRect/>
            </a:stretch>
          </p:blipFill>
          <p:spPr bwMode="auto">
            <a:xfrm>
              <a:off x="5715000" y="6096000"/>
              <a:ext cx="3157728" cy="295815"/>
            </a:xfrm>
            <a:prstGeom prst="rect">
              <a:avLst/>
            </a:prstGeom>
            <a:noFill/>
            <a:ln w="9525">
              <a:noFill/>
              <a:miter lim="800000"/>
              <a:headEnd/>
              <a:tailEnd/>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1828800" y="350838"/>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br>
              <a:rPr lang="en-US" dirty="0"/>
            </a:br>
            <a:r>
              <a:rPr lang="en-US" dirty="0"/>
              <a:t>(possible two lines)</a:t>
            </a:r>
            <a:endParaRPr lang="en-GB" dirty="0"/>
          </a:p>
        </p:txBody>
      </p:sp>
      <p:sp>
        <p:nvSpPr>
          <p:cNvPr id="1028" name="Text Placeholder 2"/>
          <p:cNvSpPr>
            <a:spLocks noGrp="1"/>
          </p:cNvSpPr>
          <p:nvPr>
            <p:ph type="body" idx="1"/>
          </p:nvPr>
        </p:nvSpPr>
        <p:spPr bwMode="auto">
          <a:xfrm>
            <a:off x="1828800" y="1676400"/>
            <a:ext cx="68580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Oval 17"/>
          <p:cNvSpPr/>
          <p:nvPr/>
        </p:nvSpPr>
        <p:spPr bwMode="auto">
          <a:xfrm>
            <a:off x="339725" y="339725"/>
            <a:ext cx="1260475" cy="1260475"/>
          </a:xfrm>
          <a:prstGeom prst="ellipse">
            <a:avLst/>
          </a:prstGeom>
          <a:solidFill>
            <a:srgbClr val="CF1C21"/>
          </a:solidFill>
          <a:ln w="31750">
            <a:solidFill>
              <a:schemeClr val="bg1"/>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11"/>
          <p:cNvSpPr txBox="1"/>
          <p:nvPr userDrawn="1"/>
        </p:nvSpPr>
        <p:spPr bwMode="auto">
          <a:xfrm>
            <a:off x="395536" y="693857"/>
            <a:ext cx="1152128" cy="430887"/>
          </a:xfrm>
          <a:prstGeom prst="rect">
            <a:avLst/>
          </a:prstGeom>
          <a:noFill/>
        </p:spPr>
        <p:txBody>
          <a:bodyPr wrap="square" lIns="0" tIns="0" rIns="0" bIns="0">
            <a:spAutoFit/>
          </a:bodyPr>
          <a:lstStyle/>
          <a:p>
            <a:pPr algn="ctr" fontAlgn="auto">
              <a:spcBef>
                <a:spcPts val="0"/>
              </a:spcBef>
              <a:spcAft>
                <a:spcPts val="0"/>
              </a:spcAft>
              <a:defRPr/>
            </a:pPr>
            <a:r>
              <a:rPr lang="en-US" sz="1400" b="1" dirty="0">
                <a:solidFill>
                  <a:schemeClr val="bg1"/>
                </a:solidFill>
                <a:latin typeface="+mn-lt"/>
                <a:cs typeface="Arial"/>
              </a:rPr>
              <a:t>UMSI</a:t>
            </a:r>
          </a:p>
          <a:p>
            <a:pPr algn="ctr" fontAlgn="auto">
              <a:spcBef>
                <a:spcPts val="0"/>
              </a:spcBef>
              <a:spcAft>
                <a:spcPts val="0"/>
              </a:spcAft>
              <a:defRPr/>
            </a:pPr>
            <a:r>
              <a:rPr lang="en-US" sz="1400" b="1" dirty="0">
                <a:solidFill>
                  <a:schemeClr val="bg1"/>
                </a:solidFill>
                <a:latin typeface="+mn-lt"/>
                <a:cs typeface="Arial"/>
              </a:rPr>
              <a:t>2017</a:t>
            </a:r>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90" r:id="rId12"/>
    <p:sldLayoutId id="2147483687" r:id="rId13"/>
  </p:sldLayoutIdLst>
  <p:hf hdr="0" dt="0"/>
  <p:txStyles>
    <p:titleStyle>
      <a:lvl1pPr algn="l" rtl="0" eaLnBrk="0" fontAlgn="base" hangingPunct="0">
        <a:spcBef>
          <a:spcPct val="0"/>
        </a:spcBef>
        <a:spcAft>
          <a:spcPct val="0"/>
        </a:spcAft>
        <a:defRPr sz="2800" b="1" i="1"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2600" b="1" i="1">
          <a:solidFill>
            <a:schemeClr val="tx1"/>
          </a:solidFill>
          <a:latin typeface="Arial" pitchFamily="34" charset="0"/>
          <a:cs typeface="Arial" pitchFamily="34" charset="0"/>
        </a:defRPr>
      </a:lvl2pPr>
      <a:lvl3pPr algn="l" rtl="0" eaLnBrk="0" fontAlgn="base" hangingPunct="0">
        <a:spcBef>
          <a:spcPct val="0"/>
        </a:spcBef>
        <a:spcAft>
          <a:spcPct val="0"/>
        </a:spcAft>
        <a:defRPr sz="2600" b="1" i="1">
          <a:solidFill>
            <a:schemeClr val="tx1"/>
          </a:solidFill>
          <a:latin typeface="Arial" pitchFamily="34" charset="0"/>
          <a:cs typeface="Arial" pitchFamily="34" charset="0"/>
        </a:defRPr>
      </a:lvl3pPr>
      <a:lvl4pPr algn="l" rtl="0" eaLnBrk="0" fontAlgn="base" hangingPunct="0">
        <a:spcBef>
          <a:spcPct val="0"/>
        </a:spcBef>
        <a:spcAft>
          <a:spcPct val="0"/>
        </a:spcAft>
        <a:defRPr sz="2600" b="1" i="1">
          <a:solidFill>
            <a:schemeClr val="tx1"/>
          </a:solidFill>
          <a:latin typeface="Arial" pitchFamily="34" charset="0"/>
          <a:cs typeface="Arial" pitchFamily="34" charset="0"/>
        </a:defRPr>
      </a:lvl4pPr>
      <a:lvl5pPr algn="l" rtl="0" eaLnBrk="0" fontAlgn="base" hangingPunct="0">
        <a:spcBef>
          <a:spcPct val="0"/>
        </a:spcBef>
        <a:spcAft>
          <a:spcPct val="0"/>
        </a:spcAft>
        <a:defRPr sz="2600" b="1" i="1">
          <a:solidFill>
            <a:schemeClr val="tx1"/>
          </a:solidFill>
          <a:latin typeface="Arial" pitchFamily="34" charset="0"/>
          <a:cs typeface="Arial" pitchFamily="34" charset="0"/>
        </a:defRPr>
      </a:lvl5pPr>
      <a:lvl6pPr marL="457200" algn="l" rtl="0" fontAlgn="base">
        <a:spcBef>
          <a:spcPct val="0"/>
        </a:spcBef>
        <a:spcAft>
          <a:spcPct val="0"/>
        </a:spcAft>
        <a:defRPr sz="2600" b="1" i="1">
          <a:solidFill>
            <a:schemeClr val="tx1"/>
          </a:solidFill>
          <a:latin typeface="Arial" pitchFamily="34" charset="0"/>
          <a:cs typeface="Arial" pitchFamily="34" charset="0"/>
        </a:defRPr>
      </a:lvl6pPr>
      <a:lvl7pPr marL="914400" algn="l" rtl="0" fontAlgn="base">
        <a:spcBef>
          <a:spcPct val="0"/>
        </a:spcBef>
        <a:spcAft>
          <a:spcPct val="0"/>
        </a:spcAft>
        <a:defRPr sz="2600" b="1" i="1">
          <a:solidFill>
            <a:schemeClr val="tx1"/>
          </a:solidFill>
          <a:latin typeface="Arial" pitchFamily="34" charset="0"/>
          <a:cs typeface="Arial" pitchFamily="34" charset="0"/>
        </a:defRPr>
      </a:lvl7pPr>
      <a:lvl8pPr marL="1371600" algn="l" rtl="0" fontAlgn="base">
        <a:spcBef>
          <a:spcPct val="0"/>
        </a:spcBef>
        <a:spcAft>
          <a:spcPct val="0"/>
        </a:spcAft>
        <a:defRPr sz="2600" b="1" i="1">
          <a:solidFill>
            <a:schemeClr val="tx1"/>
          </a:solidFill>
          <a:latin typeface="Arial" pitchFamily="34" charset="0"/>
          <a:cs typeface="Arial" pitchFamily="34" charset="0"/>
        </a:defRPr>
      </a:lvl8pPr>
      <a:lvl9pPr marL="1828800" algn="l" rtl="0" fontAlgn="base">
        <a:spcBef>
          <a:spcPct val="0"/>
        </a:spcBef>
        <a:spcAft>
          <a:spcPct val="0"/>
        </a:spcAft>
        <a:defRPr sz="2600" b="1" i="1">
          <a:solidFill>
            <a:schemeClr val="tx1"/>
          </a:solidFill>
          <a:latin typeface="Arial" pitchFamily="34" charset="0"/>
          <a:cs typeface="Arial" pitchFamily="34" charset="0"/>
        </a:defRPr>
      </a:lvl9pPr>
    </p:titleStyle>
    <p:bodyStyle>
      <a:lvl1pPr marL="273050" indent="-273050" algn="l" rtl="0" eaLnBrk="0" fontAlgn="base" hangingPunct="0">
        <a:spcBef>
          <a:spcPct val="20000"/>
        </a:spcBef>
        <a:spcAft>
          <a:spcPct val="0"/>
        </a:spcAft>
        <a:buClr>
          <a:srgbClr val="CF1C21"/>
        </a:buClr>
        <a:buSzPct val="80000"/>
        <a:buFont typeface="Wingdings" pitchFamily="2" charset="2"/>
        <a:buNone/>
        <a:defRPr sz="2000" b="1" kern="1200">
          <a:solidFill>
            <a:schemeClr val="tx1"/>
          </a:solidFill>
          <a:latin typeface="Arial" pitchFamily="34" charset="0"/>
          <a:ea typeface="+mn-ea"/>
          <a:cs typeface="Arial" pitchFamily="34" charset="0"/>
        </a:defRPr>
      </a:lvl1pPr>
      <a:lvl2pPr marL="450850" indent="-177800" algn="l" rtl="0" eaLnBrk="0" fontAlgn="base" hangingPunct="0">
        <a:spcBef>
          <a:spcPct val="20000"/>
        </a:spcBef>
        <a:spcAft>
          <a:spcPct val="0"/>
        </a:spcAft>
        <a:buClr>
          <a:srgbClr val="CF1C21"/>
        </a:buClr>
        <a:buSzPct val="80000"/>
        <a:buFont typeface="Wingdings" pitchFamily="2" charset="2"/>
        <a:buChar char="§"/>
        <a:defRPr sz="1800" kern="1200">
          <a:solidFill>
            <a:schemeClr val="tx1"/>
          </a:solidFill>
          <a:latin typeface="Arial" pitchFamily="34" charset="0"/>
          <a:ea typeface="+mn-ea"/>
          <a:cs typeface="Arial" pitchFamily="34" charset="0"/>
        </a:defRPr>
      </a:lvl2pPr>
      <a:lvl3pPr marL="627063" indent="-176213" algn="l" rtl="0" eaLnBrk="0" fontAlgn="base" hangingPunct="0">
        <a:spcBef>
          <a:spcPct val="20000"/>
        </a:spcBef>
        <a:spcAft>
          <a:spcPct val="0"/>
        </a:spcAft>
        <a:buClr>
          <a:srgbClr val="CF1C21"/>
        </a:buClr>
        <a:buSzPct val="80000"/>
        <a:buFont typeface="Wingdings" pitchFamily="2" charset="2"/>
        <a:buChar char="§"/>
        <a:defRPr sz="1800" kern="1200">
          <a:solidFill>
            <a:schemeClr val="tx1"/>
          </a:solidFill>
          <a:latin typeface="Arial" pitchFamily="34" charset="0"/>
          <a:ea typeface="+mn-ea"/>
          <a:cs typeface="Arial" pitchFamily="34" charset="0"/>
        </a:defRPr>
      </a:lvl3pPr>
      <a:lvl4pPr marL="627063" indent="-176213" algn="l" rtl="0" eaLnBrk="0" fontAlgn="base" hangingPunct="0">
        <a:spcBef>
          <a:spcPct val="20000"/>
        </a:spcBef>
        <a:spcAft>
          <a:spcPct val="0"/>
        </a:spcAft>
        <a:buClr>
          <a:srgbClr val="CF1C21"/>
        </a:buClr>
        <a:buSzPct val="80000"/>
        <a:buFont typeface="Wingdings" pitchFamily="2" charset="2"/>
        <a:buChar char="§"/>
        <a:defRPr sz="1800" kern="1200">
          <a:solidFill>
            <a:schemeClr val="tx1"/>
          </a:solidFill>
          <a:latin typeface="Arial" pitchFamily="34" charset="0"/>
          <a:ea typeface="+mn-ea"/>
          <a:cs typeface="Arial" pitchFamily="34" charset="0"/>
        </a:defRPr>
      </a:lvl4pPr>
      <a:lvl5pPr marL="627063" indent="-176213" algn="l" rtl="0" eaLnBrk="0" fontAlgn="base" hangingPunct="0">
        <a:spcBef>
          <a:spcPct val="20000"/>
        </a:spcBef>
        <a:spcAft>
          <a:spcPct val="0"/>
        </a:spcAft>
        <a:buClr>
          <a:srgbClr val="CF1C21"/>
        </a:buClr>
        <a:buSzPct val="80000"/>
        <a:buFont typeface="Wingdings" pitchFamily="2" charset="2"/>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1828800" y="350838"/>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br>
              <a:rPr lang="en-US" dirty="0"/>
            </a:br>
            <a:r>
              <a:rPr lang="en-US" dirty="0"/>
              <a:t>(possible two lines)</a:t>
            </a:r>
            <a:endParaRPr lang="en-GB" dirty="0"/>
          </a:p>
        </p:txBody>
      </p:sp>
      <p:sp>
        <p:nvSpPr>
          <p:cNvPr id="1028" name="Text Placeholder 2"/>
          <p:cNvSpPr>
            <a:spLocks noGrp="1"/>
          </p:cNvSpPr>
          <p:nvPr>
            <p:ph type="body" idx="1"/>
          </p:nvPr>
        </p:nvSpPr>
        <p:spPr bwMode="auto">
          <a:xfrm>
            <a:off x="1828800" y="1676400"/>
            <a:ext cx="68580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Oval 13"/>
          <p:cNvSpPr/>
          <p:nvPr userDrawn="1"/>
        </p:nvSpPr>
        <p:spPr bwMode="auto">
          <a:xfrm>
            <a:off x="339725" y="339725"/>
            <a:ext cx="1260475" cy="1260475"/>
          </a:xfrm>
          <a:prstGeom prst="ellipse">
            <a:avLst/>
          </a:prstGeom>
          <a:solidFill>
            <a:srgbClr val="CF1C21"/>
          </a:solidFill>
          <a:ln w="31750">
            <a:solidFill>
              <a:schemeClr val="bg1"/>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extBox 14"/>
          <p:cNvSpPr txBox="1"/>
          <p:nvPr userDrawn="1"/>
        </p:nvSpPr>
        <p:spPr bwMode="auto">
          <a:xfrm>
            <a:off x="395536" y="693857"/>
            <a:ext cx="1152128" cy="430887"/>
          </a:xfrm>
          <a:prstGeom prst="rect">
            <a:avLst/>
          </a:prstGeom>
          <a:noFill/>
        </p:spPr>
        <p:txBody>
          <a:bodyPr wrap="square" lIns="0" tIns="0" rIns="0" bIns="0">
            <a:spAutoFit/>
          </a:bodyPr>
          <a:lstStyle/>
          <a:p>
            <a:pPr algn="ctr" fontAlgn="auto">
              <a:spcBef>
                <a:spcPts val="0"/>
              </a:spcBef>
              <a:spcAft>
                <a:spcPts val="0"/>
              </a:spcAft>
              <a:defRPr/>
            </a:pPr>
            <a:r>
              <a:rPr lang="en-US" sz="1400" b="1" dirty="0">
                <a:solidFill>
                  <a:schemeClr val="bg1"/>
                </a:solidFill>
                <a:latin typeface="+mn-lt"/>
                <a:cs typeface="Arial"/>
              </a:rPr>
              <a:t>UMSI</a:t>
            </a:r>
          </a:p>
          <a:p>
            <a:pPr algn="ctr" fontAlgn="auto">
              <a:spcBef>
                <a:spcPts val="0"/>
              </a:spcBef>
              <a:spcAft>
                <a:spcPts val="0"/>
              </a:spcAft>
              <a:defRPr/>
            </a:pPr>
            <a:r>
              <a:rPr lang="en-US" sz="1400" b="1" dirty="0">
                <a:solidFill>
                  <a:schemeClr val="bg1"/>
                </a:solidFill>
                <a:latin typeface="+mn-lt"/>
                <a:cs typeface="Arial"/>
              </a:rPr>
              <a:t>2017</a:t>
            </a:r>
          </a:p>
        </p:txBody>
      </p:sp>
    </p:spTree>
    <p:extLst>
      <p:ext uri="{BB962C8B-B14F-4D97-AF65-F5344CB8AC3E}">
        <p14:creationId xmlns:p14="http://schemas.microsoft.com/office/powerpoint/2010/main" val="8469308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2" r:id="rId7"/>
    <p:sldLayoutId id="2147483683" r:id="rId8"/>
    <p:sldLayoutId id="2147483684" r:id="rId9"/>
    <p:sldLayoutId id="2147483685" r:id="rId10"/>
    <p:sldLayoutId id="2147483688" r:id="rId11"/>
    <p:sldLayoutId id="2147483691" r:id="rId12"/>
    <p:sldLayoutId id="2147483692" r:id="rId13"/>
  </p:sldLayoutIdLst>
  <p:txStyles>
    <p:titleStyle>
      <a:lvl1pPr algn="l" rtl="0" eaLnBrk="0" fontAlgn="base" hangingPunct="0">
        <a:spcBef>
          <a:spcPct val="0"/>
        </a:spcBef>
        <a:spcAft>
          <a:spcPct val="0"/>
        </a:spcAft>
        <a:defRPr sz="2800" b="1" i="1"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2600" b="1" i="1">
          <a:solidFill>
            <a:schemeClr val="tx1"/>
          </a:solidFill>
          <a:latin typeface="Arial" pitchFamily="34" charset="0"/>
          <a:cs typeface="Arial" pitchFamily="34" charset="0"/>
        </a:defRPr>
      </a:lvl2pPr>
      <a:lvl3pPr algn="l" rtl="0" eaLnBrk="0" fontAlgn="base" hangingPunct="0">
        <a:spcBef>
          <a:spcPct val="0"/>
        </a:spcBef>
        <a:spcAft>
          <a:spcPct val="0"/>
        </a:spcAft>
        <a:defRPr sz="2600" b="1" i="1">
          <a:solidFill>
            <a:schemeClr val="tx1"/>
          </a:solidFill>
          <a:latin typeface="Arial" pitchFamily="34" charset="0"/>
          <a:cs typeface="Arial" pitchFamily="34" charset="0"/>
        </a:defRPr>
      </a:lvl3pPr>
      <a:lvl4pPr algn="l" rtl="0" eaLnBrk="0" fontAlgn="base" hangingPunct="0">
        <a:spcBef>
          <a:spcPct val="0"/>
        </a:spcBef>
        <a:spcAft>
          <a:spcPct val="0"/>
        </a:spcAft>
        <a:defRPr sz="2600" b="1" i="1">
          <a:solidFill>
            <a:schemeClr val="tx1"/>
          </a:solidFill>
          <a:latin typeface="Arial" pitchFamily="34" charset="0"/>
          <a:cs typeface="Arial" pitchFamily="34" charset="0"/>
        </a:defRPr>
      </a:lvl4pPr>
      <a:lvl5pPr algn="l" rtl="0" eaLnBrk="0" fontAlgn="base" hangingPunct="0">
        <a:spcBef>
          <a:spcPct val="0"/>
        </a:spcBef>
        <a:spcAft>
          <a:spcPct val="0"/>
        </a:spcAft>
        <a:defRPr sz="2600" b="1" i="1">
          <a:solidFill>
            <a:schemeClr val="tx1"/>
          </a:solidFill>
          <a:latin typeface="Arial" pitchFamily="34" charset="0"/>
          <a:cs typeface="Arial" pitchFamily="34" charset="0"/>
        </a:defRPr>
      </a:lvl5pPr>
      <a:lvl6pPr marL="457200" algn="l" rtl="0" fontAlgn="base">
        <a:spcBef>
          <a:spcPct val="0"/>
        </a:spcBef>
        <a:spcAft>
          <a:spcPct val="0"/>
        </a:spcAft>
        <a:defRPr sz="2600" b="1" i="1">
          <a:solidFill>
            <a:schemeClr val="tx1"/>
          </a:solidFill>
          <a:latin typeface="Arial" pitchFamily="34" charset="0"/>
          <a:cs typeface="Arial" pitchFamily="34" charset="0"/>
        </a:defRPr>
      </a:lvl6pPr>
      <a:lvl7pPr marL="914400" algn="l" rtl="0" fontAlgn="base">
        <a:spcBef>
          <a:spcPct val="0"/>
        </a:spcBef>
        <a:spcAft>
          <a:spcPct val="0"/>
        </a:spcAft>
        <a:defRPr sz="2600" b="1" i="1">
          <a:solidFill>
            <a:schemeClr val="tx1"/>
          </a:solidFill>
          <a:latin typeface="Arial" pitchFamily="34" charset="0"/>
          <a:cs typeface="Arial" pitchFamily="34" charset="0"/>
        </a:defRPr>
      </a:lvl7pPr>
      <a:lvl8pPr marL="1371600" algn="l" rtl="0" fontAlgn="base">
        <a:spcBef>
          <a:spcPct val="0"/>
        </a:spcBef>
        <a:spcAft>
          <a:spcPct val="0"/>
        </a:spcAft>
        <a:defRPr sz="2600" b="1" i="1">
          <a:solidFill>
            <a:schemeClr val="tx1"/>
          </a:solidFill>
          <a:latin typeface="Arial" pitchFamily="34" charset="0"/>
          <a:cs typeface="Arial" pitchFamily="34" charset="0"/>
        </a:defRPr>
      </a:lvl8pPr>
      <a:lvl9pPr marL="1828800" algn="l" rtl="0" fontAlgn="base">
        <a:spcBef>
          <a:spcPct val="0"/>
        </a:spcBef>
        <a:spcAft>
          <a:spcPct val="0"/>
        </a:spcAft>
        <a:defRPr sz="2600" b="1" i="1">
          <a:solidFill>
            <a:schemeClr val="tx1"/>
          </a:solidFill>
          <a:latin typeface="Arial" pitchFamily="34" charset="0"/>
          <a:cs typeface="Arial" pitchFamily="34" charset="0"/>
        </a:defRPr>
      </a:lvl9pPr>
    </p:titleStyle>
    <p:bodyStyle>
      <a:lvl1pPr marL="273050" indent="-273050" algn="l" rtl="0" eaLnBrk="0" fontAlgn="base" hangingPunct="0">
        <a:spcBef>
          <a:spcPct val="20000"/>
        </a:spcBef>
        <a:spcAft>
          <a:spcPct val="0"/>
        </a:spcAft>
        <a:buClr>
          <a:srgbClr val="CF1C21"/>
        </a:buClr>
        <a:buSzPct val="80000"/>
        <a:buFont typeface="Wingdings" pitchFamily="2" charset="2"/>
        <a:buNone/>
        <a:defRPr sz="2000" b="1" kern="1200">
          <a:solidFill>
            <a:schemeClr val="tx1"/>
          </a:solidFill>
          <a:latin typeface="Arial" pitchFamily="34" charset="0"/>
          <a:ea typeface="+mn-ea"/>
          <a:cs typeface="Arial" pitchFamily="34" charset="0"/>
        </a:defRPr>
      </a:lvl1pPr>
      <a:lvl2pPr marL="450850" indent="-177800" algn="l" rtl="0" eaLnBrk="0" fontAlgn="base" hangingPunct="0">
        <a:spcBef>
          <a:spcPct val="20000"/>
        </a:spcBef>
        <a:spcAft>
          <a:spcPct val="0"/>
        </a:spcAft>
        <a:buClr>
          <a:srgbClr val="CF1C21"/>
        </a:buClr>
        <a:buSzPct val="80000"/>
        <a:buFont typeface="Wingdings" pitchFamily="2" charset="2"/>
        <a:buChar char="§"/>
        <a:defRPr sz="1800" kern="1200">
          <a:solidFill>
            <a:schemeClr val="tx1"/>
          </a:solidFill>
          <a:latin typeface="Arial" pitchFamily="34" charset="0"/>
          <a:ea typeface="+mn-ea"/>
          <a:cs typeface="Arial" pitchFamily="34" charset="0"/>
        </a:defRPr>
      </a:lvl2pPr>
      <a:lvl3pPr marL="627063" indent="-176213" algn="l" rtl="0" eaLnBrk="0" fontAlgn="base" hangingPunct="0">
        <a:spcBef>
          <a:spcPct val="20000"/>
        </a:spcBef>
        <a:spcAft>
          <a:spcPct val="0"/>
        </a:spcAft>
        <a:buClr>
          <a:srgbClr val="CF1C21"/>
        </a:buClr>
        <a:buSzPct val="80000"/>
        <a:buFont typeface="Wingdings" pitchFamily="2" charset="2"/>
        <a:buChar char="§"/>
        <a:defRPr sz="1800" kern="1200">
          <a:solidFill>
            <a:schemeClr val="tx1"/>
          </a:solidFill>
          <a:latin typeface="Arial" pitchFamily="34" charset="0"/>
          <a:ea typeface="+mn-ea"/>
          <a:cs typeface="Arial" pitchFamily="34" charset="0"/>
        </a:defRPr>
      </a:lvl3pPr>
      <a:lvl4pPr marL="627063" indent="-176213" algn="l" rtl="0" eaLnBrk="0" fontAlgn="base" hangingPunct="0">
        <a:spcBef>
          <a:spcPct val="20000"/>
        </a:spcBef>
        <a:spcAft>
          <a:spcPct val="0"/>
        </a:spcAft>
        <a:buClr>
          <a:srgbClr val="CF1C21"/>
        </a:buClr>
        <a:buSzPct val="80000"/>
        <a:buFont typeface="Wingdings" pitchFamily="2" charset="2"/>
        <a:buChar char="§"/>
        <a:defRPr sz="1800" kern="1200">
          <a:solidFill>
            <a:schemeClr val="tx1"/>
          </a:solidFill>
          <a:latin typeface="Arial" pitchFamily="34" charset="0"/>
          <a:ea typeface="+mn-ea"/>
          <a:cs typeface="Arial" pitchFamily="34" charset="0"/>
        </a:defRPr>
      </a:lvl4pPr>
      <a:lvl5pPr marL="627063" indent="-176213" algn="l" rtl="0" eaLnBrk="0" fontAlgn="base" hangingPunct="0">
        <a:spcBef>
          <a:spcPct val="20000"/>
        </a:spcBef>
        <a:spcAft>
          <a:spcPct val="0"/>
        </a:spcAft>
        <a:buClr>
          <a:srgbClr val="CF1C21"/>
        </a:buClr>
        <a:buSzPct val="80000"/>
        <a:buFont typeface="Wingdings" pitchFamily="2" charset="2"/>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hyperlink" Target="http://www.dictionary.com/browse/resilient"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www.dictionary.com/browse/-enc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hyperlink" Target="http://www.eghapp.com/"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6.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hyperlink" Target="http://icscentre.org/area/riding-the-wave" TargetMode="External"/><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hyperlink" Target="http://eghapp.blogspot.com/2014/04/disruptive-change-and-questions-for.html" TargetMode="Externa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hyperlink" Target="mailto:ehapp@umich.edu" TargetMode="Externa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9.png"/><Relationship Id="rId4" Type="http://schemas.openxmlformats.org/officeDocument/2006/relationships/notesSlide" Target="../notesSlides/notesSlide39.xml"/></Relationships>
</file>

<file path=ppt/slides/_rels/slide57.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hyperlink" Target="mailto:ehapp@umich.edu" TargetMode="Externa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1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hyperlink" Target="http://eghapp.blogspot.com/" TargetMode="External"/><Relationship Id="rId7" Type="http://schemas.openxmlformats.org/officeDocument/2006/relationships/hyperlink" Target="http://collaboration-book-project.blogspot.com/" TargetMode="External"/><Relationship Id="rId2" Type="http://schemas.openxmlformats.org/officeDocument/2006/relationships/notesSlide" Target="../notesSlides/notesSlide51.xml"/><Relationship Id="rId1" Type="http://schemas.openxmlformats.org/officeDocument/2006/relationships/slideLayout" Target="../slideLayouts/slideLayout14.xml"/><Relationship Id="rId6" Type="http://schemas.openxmlformats.org/officeDocument/2006/relationships/hyperlink" Target="mailto:ehapp@savechildren.org" TargetMode="External"/><Relationship Id="rId5" Type="http://schemas.openxmlformats.org/officeDocument/2006/relationships/hyperlink" Target="http://www.eghapp.com/" TargetMode="External"/><Relationship Id="rId4" Type="http://schemas.openxmlformats.org/officeDocument/2006/relationships/hyperlink" Target="http://granger-happ.blogspot.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10242" name="Title 1"/>
          <p:cNvSpPr>
            <a:spLocks noGrp="1"/>
          </p:cNvSpPr>
          <p:nvPr>
            <p:ph type="ctrTitle"/>
          </p:nvPr>
        </p:nvSpPr>
        <p:spPr>
          <a:xfrm>
            <a:off x="539552" y="2492896"/>
            <a:ext cx="8136904" cy="974204"/>
          </a:xfrm>
        </p:spPr>
        <p:txBody>
          <a:bodyPr/>
          <a:lstStyle/>
          <a:p>
            <a:r>
              <a:rPr lang="en-US" sz="3200" dirty="0"/>
              <a:t>What We Can Learn From Disaster Relief</a:t>
            </a:r>
            <a:br>
              <a:rPr lang="en-US" sz="3200" dirty="0"/>
            </a:br>
            <a:r>
              <a:rPr lang="en-US" dirty="0"/>
              <a:t>A CIO's Perspective</a:t>
            </a:r>
            <a:endParaRPr lang="en-GB" dirty="0"/>
          </a:p>
        </p:txBody>
      </p:sp>
      <p:sp>
        <p:nvSpPr>
          <p:cNvPr id="10243" name="Subtitle 2"/>
          <p:cNvSpPr>
            <a:spLocks noGrp="1"/>
          </p:cNvSpPr>
          <p:nvPr>
            <p:ph type="subTitle" idx="1"/>
          </p:nvPr>
        </p:nvSpPr>
        <p:spPr/>
        <p:txBody>
          <a:bodyPr>
            <a:normAutofit/>
          </a:bodyPr>
          <a:lstStyle/>
          <a:p>
            <a:pPr eaLnBrk="1" hangingPunct="1"/>
            <a:r>
              <a:rPr lang="en-GB" dirty="0">
                <a:solidFill>
                  <a:schemeClr val="bg1"/>
                </a:solidFill>
              </a:rPr>
              <a:t>Edward G. Happ</a:t>
            </a:r>
          </a:p>
          <a:p>
            <a:pPr eaLnBrk="1" hangingPunct="1"/>
            <a:r>
              <a:rPr lang="en-GB" dirty="0">
                <a:solidFill>
                  <a:schemeClr val="bg1"/>
                </a:solidFill>
              </a:rPr>
              <a:t>MISC Lecture</a:t>
            </a:r>
          </a:p>
          <a:p>
            <a:pPr eaLnBrk="1" hangingPunct="1"/>
            <a:r>
              <a:rPr lang="en-GB" dirty="0">
                <a:solidFill>
                  <a:schemeClr val="bg1"/>
                </a:solidFill>
              </a:rPr>
              <a:t>28 Mar. 2017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331640" y="2518172"/>
            <a:ext cx="6455048" cy="1361777"/>
          </a:xfrm>
        </p:spPr>
        <p:txBody>
          <a:bodyPr/>
          <a:lstStyle/>
          <a:p>
            <a:r>
              <a:rPr lang="en-US" dirty="0"/>
              <a:t>In short</a:t>
            </a:r>
          </a:p>
        </p:txBody>
      </p:sp>
      <p:sp>
        <p:nvSpPr>
          <p:cNvPr id="6" name="Content Placeholder 5"/>
          <p:cNvSpPr>
            <a:spLocks noGrp="1"/>
          </p:cNvSpPr>
          <p:nvPr>
            <p:ph idx="4294967295"/>
          </p:nvPr>
        </p:nvSpPr>
        <p:spPr>
          <a:xfrm>
            <a:off x="1258888" y="3213100"/>
            <a:ext cx="7273552" cy="2654300"/>
          </a:xfrm>
        </p:spPr>
        <p:txBody>
          <a:bodyPr/>
          <a:lstStyle/>
          <a:p>
            <a:pPr marL="0" indent="0"/>
            <a:r>
              <a:rPr lang="en-US" sz="2800" dirty="0">
                <a:solidFill>
                  <a:schemeClr val="bg1"/>
                </a:solidFill>
              </a:rPr>
              <a:t>A crisis is a </a:t>
            </a:r>
            <a:r>
              <a:rPr lang="en-US" sz="3200" dirty="0">
                <a:solidFill>
                  <a:srgbClr val="FFC000"/>
                </a:solidFill>
              </a:rPr>
              <a:t>shock</a:t>
            </a:r>
            <a:r>
              <a:rPr lang="en-US" sz="2800" dirty="0">
                <a:solidFill>
                  <a:schemeClr val="bg1"/>
                </a:solidFill>
              </a:rPr>
              <a:t> to the system, whether personal, organizational, economic, political or a natural disaster</a:t>
            </a:r>
          </a:p>
        </p:txBody>
      </p:sp>
    </p:spTree>
    <p:extLst>
      <p:ext uri="{BB962C8B-B14F-4D97-AF65-F5344CB8AC3E}">
        <p14:creationId xmlns:p14="http://schemas.microsoft.com/office/powerpoint/2010/main" val="31583325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Crisis misunderstood</a:t>
            </a:r>
          </a:p>
        </p:txBody>
      </p:sp>
      <p:sp>
        <p:nvSpPr>
          <p:cNvPr id="6" name="Text Placeholder 5"/>
          <p:cNvSpPr>
            <a:spLocks noGrp="1"/>
          </p:cNvSpPr>
          <p:nvPr>
            <p:ph type="body" sz="quarter" idx="11"/>
          </p:nvPr>
        </p:nvSpPr>
        <p:spPr>
          <a:xfrm>
            <a:off x="3959770" y="1676400"/>
            <a:ext cx="4724400" cy="4344888"/>
          </a:xfrm>
        </p:spPr>
        <p:txBody>
          <a:bodyPr/>
          <a:lstStyle/>
          <a:p>
            <a:pPr marL="0" indent="0"/>
            <a:r>
              <a:rPr lang="en-US" dirty="0"/>
              <a:t>“In the Chinese language, the word "crisis" is composed of two characters, one representing danger and the other, opportunity.” –JFK, April 1959</a:t>
            </a:r>
          </a:p>
          <a:p>
            <a:pPr marL="0" indent="0"/>
            <a:endParaRPr lang="en-US" dirty="0"/>
          </a:p>
          <a:p>
            <a:pPr marL="0" indent="0"/>
            <a:r>
              <a:rPr lang="en-US" b="0" dirty="0"/>
              <a:t>…while </a:t>
            </a:r>
            <a:r>
              <a:rPr lang="en-US" b="0" i="1" dirty="0" err="1"/>
              <a:t>wei</a:t>
            </a:r>
            <a:r>
              <a:rPr lang="en-US" b="0" i="1" dirty="0"/>
              <a:t> means danger, </a:t>
            </a:r>
            <a:r>
              <a:rPr lang="en-US" i="1" dirty="0"/>
              <a:t>“</a:t>
            </a:r>
            <a:r>
              <a:rPr lang="en-US" b="0" dirty="0" err="1"/>
              <a:t>Mair</a:t>
            </a:r>
            <a:r>
              <a:rPr lang="en-US" b="0" dirty="0"/>
              <a:t> says that the </a:t>
            </a:r>
            <a:r>
              <a:rPr lang="en-US" b="0" i="1" dirty="0" err="1"/>
              <a:t>jī</a:t>
            </a:r>
            <a:r>
              <a:rPr lang="en-US" b="0" dirty="0"/>
              <a:t> element of </a:t>
            </a:r>
            <a:r>
              <a:rPr lang="en-US" b="0" i="1" dirty="0" err="1"/>
              <a:t>wēijī</a:t>
            </a:r>
            <a:r>
              <a:rPr lang="en-US" b="0" dirty="0"/>
              <a:t> is semantically neutral and better understood as "incipient moment…” </a:t>
            </a:r>
            <a:r>
              <a:rPr lang="de-DE" b="0" dirty="0"/>
              <a:t>Benjamin Zimmer, March 2007</a:t>
            </a:r>
          </a:p>
          <a:p>
            <a:pPr marL="0" indent="0"/>
            <a:endParaRPr lang="de-DE" b="0" dirty="0"/>
          </a:p>
          <a:p>
            <a:pPr marL="0" indent="0"/>
            <a:r>
              <a:rPr lang="en-US" b="0" dirty="0"/>
              <a:t>or in short, a “dawning danger”</a:t>
            </a:r>
            <a:endParaRPr lang="en-US" dirty="0"/>
          </a:p>
        </p:txBody>
      </p:sp>
      <p:pic>
        <p:nvPicPr>
          <p:cNvPr id="2050" name="Picture 2" descr="C:\Users\ehapp\AppData\Local\Temp\enhtmlclip\Image.jpg"/>
          <p:cNvPicPr>
            <a:picLocks noGrp="1" noChangeAspect="1" noChangeArrowheads="1"/>
          </p:cNvPicPr>
          <p:nvPr>
            <p:ph type="chart" sz="quarter" idx="10"/>
          </p:nvPr>
        </p:nvPicPr>
        <p:blipFill>
          <a:blip r:embed="rId3">
            <a:extLst>
              <a:ext uri="{28A0092B-C50C-407E-A947-70E740481C1C}">
                <a14:useLocalDpi xmlns:a14="http://schemas.microsoft.com/office/drawing/2010/main" val="0"/>
              </a:ext>
            </a:extLst>
          </a:blip>
          <a:srcRect/>
          <a:stretch>
            <a:fillRect/>
          </a:stretch>
        </p:blipFill>
        <p:spPr bwMode="auto">
          <a:xfrm>
            <a:off x="881863" y="1676400"/>
            <a:ext cx="2503473"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7430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142340" name="Rectangle 3"/>
          <p:cNvSpPr>
            <a:spLocks noGrp="1" noChangeArrowheads="1"/>
          </p:cNvSpPr>
          <p:nvPr>
            <p:ph type="body" idx="4294967295"/>
          </p:nvPr>
        </p:nvSpPr>
        <p:spPr>
          <a:xfrm>
            <a:off x="1143000" y="1340768"/>
            <a:ext cx="7620000" cy="3276600"/>
          </a:xfrm>
        </p:spPr>
        <p:txBody>
          <a:bodyPr/>
          <a:lstStyle/>
          <a:p>
            <a:pPr marL="0" indent="0" eaLnBrk="1" hangingPunct="1"/>
            <a:r>
              <a:rPr lang="en-US" sz="4800" dirty="0">
                <a:solidFill>
                  <a:schemeClr val="bg1"/>
                </a:solidFill>
              </a:rPr>
              <a:t>Crisis Needs</a:t>
            </a:r>
          </a:p>
          <a:p>
            <a:pPr marL="0" indent="0" eaLnBrk="1" hangingPunct="1"/>
            <a:endParaRPr lang="en-US" sz="3200" dirty="0">
              <a:solidFill>
                <a:schemeClr val="bg1"/>
              </a:solidFill>
            </a:endParaRPr>
          </a:p>
          <a:p>
            <a:pPr marL="0" indent="0" eaLnBrk="1" hangingPunct="1"/>
            <a:r>
              <a:rPr lang="en-US" sz="3200" dirty="0">
                <a:solidFill>
                  <a:schemeClr val="bg1"/>
                </a:solidFill>
              </a:rPr>
              <a:t>1) Is my family OK?</a:t>
            </a:r>
          </a:p>
          <a:p>
            <a:pPr marL="0" indent="0" eaLnBrk="1" hangingPunct="1"/>
            <a:endParaRPr lang="en-US" sz="3200" dirty="0">
              <a:solidFill>
                <a:schemeClr val="bg1"/>
              </a:solidFill>
            </a:endParaRPr>
          </a:p>
          <a:p>
            <a:pPr marL="0" indent="0" eaLnBrk="1" hangingPunct="1"/>
            <a:r>
              <a:rPr lang="en-US" sz="3200" dirty="0">
                <a:solidFill>
                  <a:schemeClr val="bg1"/>
                </a:solidFill>
              </a:rPr>
              <a:t>2) Can I get food, water, shelter?</a:t>
            </a:r>
          </a:p>
          <a:p>
            <a:pPr marL="0" indent="0" eaLnBrk="1" hangingPunct="1"/>
            <a:endParaRPr lang="en-US" sz="3200" dirty="0">
              <a:solidFill>
                <a:schemeClr val="bg1"/>
              </a:solidFill>
            </a:endParaRPr>
          </a:p>
          <a:p>
            <a:pPr marL="0" indent="0" eaLnBrk="1" hangingPunct="1"/>
            <a:r>
              <a:rPr lang="en-US" sz="3200" dirty="0">
                <a:solidFill>
                  <a:schemeClr val="bg1"/>
                </a:solidFill>
              </a:rPr>
              <a:t>3) Can we communicate? (Voice/Data)</a:t>
            </a:r>
            <a:endParaRPr lang="en-US" sz="2800" dirty="0">
              <a:solidFill>
                <a:schemeClr val="bg1"/>
              </a:solidFill>
            </a:endParaRPr>
          </a:p>
        </p:txBody>
      </p:sp>
    </p:spTree>
    <p:extLst>
      <p:ext uri="{BB962C8B-B14F-4D97-AF65-F5344CB8AC3E}">
        <p14:creationId xmlns:p14="http://schemas.microsoft.com/office/powerpoint/2010/main" val="41199369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cap="none" dirty="0" smtClean="0"/>
              <a:t>2. Resilience</a:t>
            </a:r>
            <a:endParaRPr lang="en-US" sz="4000" cap="none" dirty="0"/>
          </a:p>
        </p:txBody>
      </p:sp>
    </p:spTree>
    <p:extLst>
      <p:ext uri="{BB962C8B-B14F-4D97-AF65-F5344CB8AC3E}">
        <p14:creationId xmlns:p14="http://schemas.microsoft.com/office/powerpoint/2010/main" val="395379354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Resilience – A Definition</a:t>
            </a:r>
          </a:p>
        </p:txBody>
      </p:sp>
      <p:sp>
        <p:nvSpPr>
          <p:cNvPr id="3" name="Content Placeholder 2"/>
          <p:cNvSpPr>
            <a:spLocks noGrp="1"/>
          </p:cNvSpPr>
          <p:nvPr>
            <p:ph idx="1"/>
          </p:nvPr>
        </p:nvSpPr>
        <p:spPr>
          <a:xfrm>
            <a:off x="827584" y="1676400"/>
            <a:ext cx="7859216" cy="4191000"/>
          </a:xfrm>
        </p:spPr>
        <p:txBody>
          <a:bodyPr/>
          <a:lstStyle/>
          <a:p>
            <a:r>
              <a:rPr lang="en-US" sz="2800" dirty="0"/>
              <a:t>resilience</a:t>
            </a:r>
          </a:p>
          <a:p>
            <a:endParaRPr lang="en-US" dirty="0"/>
          </a:p>
          <a:p>
            <a:r>
              <a:rPr lang="en-US" dirty="0"/>
              <a:t>or resiliency</a:t>
            </a:r>
          </a:p>
          <a:p>
            <a:r>
              <a:rPr lang="en-US" dirty="0"/>
              <a:t>[</a:t>
            </a:r>
            <a:r>
              <a:rPr lang="en-US" dirty="0" err="1"/>
              <a:t>ri-zil-y</a:t>
            </a:r>
            <a:r>
              <a:rPr lang="en-US" i="1" dirty="0" err="1"/>
              <a:t>uh</a:t>
            </a:r>
            <a:r>
              <a:rPr lang="en-US" dirty="0"/>
              <a:t> ns, -</a:t>
            </a:r>
            <a:r>
              <a:rPr lang="en-US" dirty="0" err="1"/>
              <a:t>zil</a:t>
            </a:r>
            <a:r>
              <a:rPr lang="en-US" dirty="0"/>
              <a:t>-</a:t>
            </a:r>
            <a:r>
              <a:rPr lang="en-US" dirty="0" err="1"/>
              <a:t>ee</a:t>
            </a:r>
            <a:r>
              <a:rPr lang="en-US" dirty="0"/>
              <a:t>-</a:t>
            </a:r>
            <a:r>
              <a:rPr lang="en-US" i="1" dirty="0"/>
              <a:t>uh</a:t>
            </a:r>
            <a:r>
              <a:rPr lang="en-US" dirty="0"/>
              <a:t> ns]</a:t>
            </a:r>
          </a:p>
          <a:p>
            <a:r>
              <a:rPr lang="en-US" dirty="0"/>
              <a:t>noun</a:t>
            </a:r>
          </a:p>
          <a:p>
            <a:pPr marL="457200" indent="-457200">
              <a:buFont typeface="+mj-lt"/>
              <a:buAutoNum type="arabicPeriod"/>
            </a:pPr>
            <a:r>
              <a:rPr lang="en-US" dirty="0"/>
              <a:t>the power or ability to return to the original form, position, etc., after being bent, compressed, or stretched; </a:t>
            </a:r>
            <a:r>
              <a:rPr lang="en-US" dirty="0">
                <a:solidFill>
                  <a:srgbClr val="FF0000"/>
                </a:solidFill>
              </a:rPr>
              <a:t>elasticity.</a:t>
            </a:r>
          </a:p>
          <a:p>
            <a:pPr marL="457200" indent="-457200">
              <a:buFont typeface="+mj-lt"/>
              <a:buAutoNum type="arabicPeriod"/>
            </a:pPr>
            <a:r>
              <a:rPr lang="en-US" dirty="0"/>
              <a:t>ability to recover readily from illness, depression, adversity, or the like; </a:t>
            </a:r>
            <a:r>
              <a:rPr lang="en-US" dirty="0">
                <a:solidFill>
                  <a:srgbClr val="FF0000"/>
                </a:solidFill>
              </a:rPr>
              <a:t>buoyancy.</a:t>
            </a:r>
          </a:p>
          <a:p>
            <a:endParaRPr lang="en-US" dirty="0"/>
          </a:p>
          <a:p>
            <a:r>
              <a:rPr lang="en-US" dirty="0"/>
              <a:t>Origin of resilience</a:t>
            </a:r>
          </a:p>
          <a:p>
            <a:r>
              <a:rPr lang="en-US" dirty="0"/>
              <a:t>1620-30; &lt; Latin </a:t>
            </a:r>
            <a:r>
              <a:rPr lang="en-US" i="1" dirty="0" err="1"/>
              <a:t>resili</a:t>
            </a:r>
            <a:r>
              <a:rPr lang="en-US" dirty="0"/>
              <a:t> (</a:t>
            </a:r>
            <a:r>
              <a:rPr lang="en-US" i="1" dirty="0" err="1"/>
              <a:t>ēns</a:t>
            </a:r>
            <a:r>
              <a:rPr lang="en-US" dirty="0"/>
              <a:t>), present participle of </a:t>
            </a:r>
            <a:r>
              <a:rPr lang="en-US" i="1" dirty="0" err="1"/>
              <a:t>resilīre</a:t>
            </a:r>
            <a:r>
              <a:rPr lang="en-US" dirty="0"/>
              <a:t> </a:t>
            </a:r>
            <a:r>
              <a:rPr lang="en-US" dirty="0">
                <a:solidFill>
                  <a:srgbClr val="FF0000"/>
                </a:solidFill>
              </a:rPr>
              <a:t>to spring back, rebound </a:t>
            </a:r>
            <a:r>
              <a:rPr lang="en-US" dirty="0"/>
              <a:t>(see </a:t>
            </a:r>
            <a:r>
              <a:rPr lang="en-US" dirty="0">
                <a:hlinkClick r:id="rId3"/>
              </a:rPr>
              <a:t>resilient</a:t>
            </a:r>
            <a:r>
              <a:rPr lang="en-US" dirty="0"/>
              <a:t> ) + </a:t>
            </a:r>
            <a:r>
              <a:rPr lang="en-US" dirty="0">
                <a:hlinkClick r:id="rId4"/>
              </a:rPr>
              <a:t>-</a:t>
            </a:r>
            <a:r>
              <a:rPr lang="en-US" dirty="0" err="1">
                <a:hlinkClick r:id="rId4"/>
              </a:rPr>
              <a:t>ence</a:t>
            </a:r>
            <a:endParaRPr lang="en-US" dirty="0"/>
          </a:p>
          <a:p>
            <a:endParaRPr lang="en-US" dirty="0"/>
          </a:p>
        </p:txBody>
      </p:sp>
    </p:spTree>
    <p:extLst>
      <p:ext uri="{BB962C8B-B14F-4D97-AF65-F5344CB8AC3E}">
        <p14:creationId xmlns:p14="http://schemas.microsoft.com/office/powerpoint/2010/main" val="11316166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trends, courtesy of Google</a:t>
            </a:r>
          </a:p>
        </p:txBody>
      </p:sp>
      <p:pic>
        <p:nvPicPr>
          <p:cNvPr id="6" name="Picture 5"/>
          <p:cNvPicPr>
            <a:picLocks noChangeAspect="1"/>
          </p:cNvPicPr>
          <p:nvPr/>
        </p:nvPicPr>
        <p:blipFill>
          <a:blip r:embed="rId3"/>
          <a:stretch>
            <a:fillRect/>
          </a:stretch>
        </p:blipFill>
        <p:spPr>
          <a:xfrm>
            <a:off x="90140" y="1695499"/>
            <a:ext cx="8946356" cy="5045869"/>
          </a:xfrm>
          <a:prstGeom prst="rect">
            <a:avLst/>
          </a:prstGeom>
        </p:spPr>
      </p:pic>
    </p:spTree>
    <p:extLst>
      <p:ext uri="{BB962C8B-B14F-4D97-AF65-F5344CB8AC3E}">
        <p14:creationId xmlns:p14="http://schemas.microsoft.com/office/powerpoint/2010/main" val="42856044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Red Cross/Red Crescent…</a:t>
            </a:r>
          </a:p>
        </p:txBody>
      </p:sp>
      <p:sp>
        <p:nvSpPr>
          <p:cNvPr id="3" name="Content Placeholder 2"/>
          <p:cNvSpPr>
            <a:spLocks noGrp="1"/>
          </p:cNvSpPr>
          <p:nvPr>
            <p:ph idx="1"/>
          </p:nvPr>
        </p:nvSpPr>
        <p:spPr/>
        <p:txBody>
          <a:bodyPr/>
          <a:lstStyle/>
          <a:p>
            <a:pPr marL="0" indent="0"/>
            <a:r>
              <a:rPr lang="en-US" sz="2400" dirty="0"/>
              <a:t>“The IFRC defines resilience as, “the ability of individuals, communities, organizations or countries exposed to disasters, crises and underlying vulnerabilities to anticipate, prepare for, reduce the impact of, cope with and recover from</a:t>
            </a:r>
            <a:r>
              <a:rPr lang="en-US" sz="2400" dirty="0">
                <a:solidFill>
                  <a:srgbClr val="FF0000"/>
                </a:solidFill>
              </a:rPr>
              <a:t> the effects of shocks and stresses </a:t>
            </a:r>
            <a:r>
              <a:rPr lang="en-US" sz="2400" dirty="0"/>
              <a:t>without compromising their long-term prospects.”</a:t>
            </a:r>
          </a:p>
          <a:p>
            <a:pPr marL="0" indent="0"/>
            <a:endParaRPr lang="en-US" sz="2400" dirty="0"/>
          </a:p>
          <a:p>
            <a:pPr marL="0" indent="0"/>
            <a:r>
              <a:rPr lang="en-US" i="1" dirty="0"/>
              <a:t>--IFRC Framework for Community Resilience, 2014, p. 6</a:t>
            </a:r>
          </a:p>
        </p:txBody>
      </p:sp>
    </p:spTree>
    <p:extLst>
      <p:ext uri="{BB962C8B-B14F-4D97-AF65-F5344CB8AC3E}">
        <p14:creationId xmlns:p14="http://schemas.microsoft.com/office/powerpoint/2010/main" val="2233196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type="chart" sz="quarter" idx="10"/>
          </p:nvPr>
        </p:nvPicPr>
        <p:blipFill>
          <a:blip r:embed="rId2"/>
          <a:stretch>
            <a:fillRect/>
          </a:stretch>
        </p:blipFill>
        <p:spPr>
          <a:xfrm>
            <a:off x="107504" y="1632252"/>
            <a:ext cx="3866198" cy="5181124"/>
          </a:xfrm>
          <a:prstGeom prst="rect">
            <a:avLst/>
          </a:prstGeom>
        </p:spPr>
      </p:pic>
      <p:sp>
        <p:nvSpPr>
          <p:cNvPr id="2" name="Title 1"/>
          <p:cNvSpPr>
            <a:spLocks noGrp="1"/>
          </p:cNvSpPr>
          <p:nvPr>
            <p:ph type="title"/>
          </p:nvPr>
        </p:nvSpPr>
        <p:spPr/>
        <p:txBody>
          <a:bodyPr/>
          <a:lstStyle/>
          <a:p>
            <a:r>
              <a:rPr lang="en-US" dirty="0"/>
              <a:t>Resilience at Multiple Levels</a:t>
            </a:r>
          </a:p>
        </p:txBody>
      </p:sp>
      <p:sp>
        <p:nvSpPr>
          <p:cNvPr id="5" name="Text Placeholder 4"/>
          <p:cNvSpPr>
            <a:spLocks noGrp="1"/>
          </p:cNvSpPr>
          <p:nvPr>
            <p:ph type="body" sz="quarter" idx="11"/>
          </p:nvPr>
        </p:nvSpPr>
        <p:spPr>
          <a:xfrm>
            <a:off x="4139952" y="1676400"/>
            <a:ext cx="4544218" cy="4191000"/>
          </a:xfrm>
        </p:spPr>
        <p:txBody>
          <a:bodyPr/>
          <a:lstStyle/>
          <a:p>
            <a:pPr marL="457200" indent="-457200">
              <a:buFont typeface="+mj-lt"/>
              <a:buAutoNum type="arabicPeriod"/>
            </a:pPr>
            <a:r>
              <a:rPr lang="en-US" dirty="0"/>
              <a:t>Individual level</a:t>
            </a:r>
          </a:p>
          <a:p>
            <a:pPr marL="457200" indent="-457200">
              <a:buFont typeface="+mj-lt"/>
              <a:buAutoNum type="arabicPeriod"/>
            </a:pPr>
            <a:r>
              <a:rPr lang="en-US" dirty="0"/>
              <a:t>Household level</a:t>
            </a:r>
          </a:p>
          <a:p>
            <a:pPr marL="457200" indent="-457200">
              <a:buFont typeface="+mj-lt"/>
              <a:buAutoNum type="arabicPeriod"/>
            </a:pPr>
            <a:r>
              <a:rPr lang="en-US" dirty="0"/>
              <a:t>Community level</a:t>
            </a:r>
          </a:p>
          <a:p>
            <a:pPr marL="457200" indent="-457200">
              <a:buFont typeface="+mj-lt"/>
              <a:buAutoNum type="arabicPeriod"/>
            </a:pPr>
            <a:r>
              <a:rPr lang="en-US" dirty="0"/>
              <a:t>Local government</a:t>
            </a:r>
          </a:p>
          <a:p>
            <a:pPr marL="457200" indent="-457200">
              <a:buFont typeface="+mj-lt"/>
              <a:buAutoNum type="arabicPeriod"/>
            </a:pPr>
            <a:r>
              <a:rPr lang="en-US" dirty="0"/>
              <a:t>National government</a:t>
            </a:r>
          </a:p>
          <a:p>
            <a:pPr marL="457200" indent="-457200">
              <a:buFont typeface="+mj-lt"/>
              <a:buAutoNum type="arabicPeriod"/>
            </a:pPr>
            <a:r>
              <a:rPr lang="en-US" dirty="0"/>
              <a:t>Organizations such as National Societies including their branches and volunteers</a:t>
            </a:r>
          </a:p>
          <a:p>
            <a:pPr marL="457200" indent="-457200">
              <a:buFont typeface="+mj-lt"/>
              <a:buAutoNum type="arabicPeriod"/>
            </a:pPr>
            <a:r>
              <a:rPr lang="en-US" dirty="0"/>
              <a:t>Regional and global levels</a:t>
            </a:r>
          </a:p>
        </p:txBody>
      </p:sp>
    </p:spTree>
    <p:extLst>
      <p:ext uri="{BB962C8B-B14F-4D97-AF65-F5344CB8AC3E}">
        <p14:creationId xmlns:p14="http://schemas.microsoft.com/office/powerpoint/2010/main" val="12136576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 short</a:t>
            </a:r>
          </a:p>
        </p:txBody>
      </p:sp>
      <p:sp>
        <p:nvSpPr>
          <p:cNvPr id="6" name="Content Placeholder 5"/>
          <p:cNvSpPr>
            <a:spLocks noGrp="1"/>
          </p:cNvSpPr>
          <p:nvPr>
            <p:ph idx="4294967295"/>
          </p:nvPr>
        </p:nvSpPr>
        <p:spPr>
          <a:xfrm>
            <a:off x="1187624" y="3213100"/>
            <a:ext cx="7273925" cy="2654300"/>
          </a:xfrm>
        </p:spPr>
        <p:txBody>
          <a:bodyPr/>
          <a:lstStyle/>
          <a:p>
            <a:pPr marL="0" indent="0"/>
            <a:r>
              <a:rPr lang="en-US" sz="2800" dirty="0">
                <a:solidFill>
                  <a:schemeClr val="bg1"/>
                </a:solidFill>
              </a:rPr>
              <a:t>Resilience is the ability to </a:t>
            </a:r>
            <a:r>
              <a:rPr lang="en-US" sz="3200" dirty="0">
                <a:solidFill>
                  <a:srgbClr val="FFC000"/>
                </a:solidFill>
              </a:rPr>
              <a:t>bounce back</a:t>
            </a:r>
            <a:r>
              <a:rPr lang="en-US" sz="2800" dirty="0">
                <a:solidFill>
                  <a:schemeClr val="bg1"/>
                </a:solidFill>
              </a:rPr>
              <a:t> from a shock to the system, whether personal, organizational, economic, political or a natural disaster</a:t>
            </a:r>
          </a:p>
        </p:txBody>
      </p:sp>
    </p:spTree>
    <p:extLst>
      <p:ext uri="{BB962C8B-B14F-4D97-AF65-F5344CB8AC3E}">
        <p14:creationId xmlns:p14="http://schemas.microsoft.com/office/powerpoint/2010/main" val="355333443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Title 1"/>
          <p:cNvSpPr>
            <a:spLocks noGrp="1"/>
          </p:cNvSpPr>
          <p:nvPr>
            <p:ph type="title"/>
          </p:nvPr>
        </p:nvSpPr>
        <p:spPr>
          <a:xfrm>
            <a:off x="1259632" y="2420888"/>
            <a:ext cx="7286551" cy="1361777"/>
          </a:xfrm>
        </p:spPr>
        <p:txBody>
          <a:bodyPr lIns="91435" tIns="45718" rIns="91435" bIns="45718"/>
          <a:lstStyle/>
          <a:p>
            <a:pPr>
              <a:defRPr/>
            </a:pPr>
            <a:r>
              <a:rPr lang="en-US" sz="4000" cap="none" dirty="0" smtClean="0">
                <a:ea typeface="ＭＳ Ｐゴシック" pitchFamily="-65" charset="-128"/>
                <a:sym typeface="Lucida Grande" charset="0"/>
              </a:rPr>
              <a:t>3. Examples of </a:t>
            </a:r>
            <a:r>
              <a:rPr lang="en-US" sz="4000" cap="none" dirty="0">
                <a:ea typeface="ＭＳ Ｐゴシック" pitchFamily="-65" charset="-128"/>
                <a:sym typeface="Lucida Grande" charset="0"/>
              </a:rPr>
              <a:t>Disaster Response</a:t>
            </a:r>
          </a:p>
        </p:txBody>
      </p:sp>
    </p:spTree>
    <p:extLst>
      <p:ext uri="{BB962C8B-B14F-4D97-AF65-F5344CB8AC3E}">
        <p14:creationId xmlns:p14="http://schemas.microsoft.com/office/powerpoint/2010/main" val="14121531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 Brief Introduction</a:t>
            </a:r>
            <a:endParaRPr lang="en-GB" sz="3200" dirty="0"/>
          </a:p>
        </p:txBody>
      </p:sp>
      <p:sp>
        <p:nvSpPr>
          <p:cNvPr id="3" name="Content Placeholder 2"/>
          <p:cNvSpPr>
            <a:spLocks noGrp="1"/>
          </p:cNvSpPr>
          <p:nvPr>
            <p:ph idx="1"/>
          </p:nvPr>
        </p:nvSpPr>
        <p:spPr>
          <a:xfrm>
            <a:off x="251520" y="1772816"/>
            <a:ext cx="4608512" cy="4608512"/>
          </a:xfrm>
        </p:spPr>
        <p:txBody>
          <a:bodyPr/>
          <a:lstStyle/>
          <a:p>
            <a:pPr>
              <a:buFont typeface="Wingdings" pitchFamily="2" charset="2"/>
              <a:buChar char="Ø"/>
            </a:pPr>
            <a:r>
              <a:rPr lang="en-US" sz="2400" dirty="0"/>
              <a:t>13 Years on Wall Street</a:t>
            </a:r>
          </a:p>
          <a:p>
            <a:pPr>
              <a:buFont typeface="Wingdings" pitchFamily="2" charset="2"/>
              <a:buChar char="Ø"/>
            </a:pPr>
            <a:r>
              <a:rPr lang="en-US" sz="2400" dirty="0"/>
              <a:t>10 Years in management consulting</a:t>
            </a:r>
          </a:p>
          <a:p>
            <a:pPr>
              <a:buFont typeface="Wingdings" pitchFamily="2" charset="2"/>
              <a:buChar char="Ø"/>
            </a:pPr>
            <a:r>
              <a:rPr lang="en-US" sz="2400" dirty="0"/>
              <a:t>17 years in NGOs</a:t>
            </a:r>
          </a:p>
          <a:p>
            <a:pPr>
              <a:buFont typeface="Wingdings" pitchFamily="2" charset="2"/>
              <a:buChar char="Ø"/>
            </a:pPr>
            <a:r>
              <a:rPr lang="en-US" sz="2400" dirty="0"/>
              <a:t>Former Global CIO at IFRC</a:t>
            </a:r>
          </a:p>
          <a:p>
            <a:pPr>
              <a:buFont typeface="Wingdings" pitchFamily="2" charset="2"/>
              <a:buChar char="Ø"/>
            </a:pPr>
            <a:r>
              <a:rPr lang="en-US" sz="2400" dirty="0"/>
              <a:t>Former CIO at STC/US &amp; UK</a:t>
            </a:r>
          </a:p>
          <a:p>
            <a:pPr>
              <a:buFont typeface="Wingdings" pitchFamily="2" charset="2"/>
              <a:buChar char="Ø"/>
            </a:pPr>
            <a:r>
              <a:rPr lang="en-US" sz="2400" dirty="0"/>
              <a:t>Co-founder and former Chairman of NetHope.org</a:t>
            </a:r>
          </a:p>
          <a:p>
            <a:pPr>
              <a:buFont typeface="Wingdings" pitchFamily="2" charset="2"/>
              <a:buChar char="Ø"/>
            </a:pPr>
            <a:r>
              <a:rPr lang="en-US" sz="2400" dirty="0"/>
              <a:t>More on LinkedIn, Google and </a:t>
            </a:r>
            <a:r>
              <a:rPr lang="en-US" sz="2400" dirty="0">
                <a:hlinkClick r:id="rId3"/>
              </a:rPr>
              <a:t>www.eghapp.com</a:t>
            </a:r>
            <a:r>
              <a:rPr lang="en-US" sz="2400" dirty="0"/>
              <a:t> </a:t>
            </a:r>
          </a:p>
          <a:p>
            <a:pPr marL="0" indent="0" algn="ctr"/>
            <a:r>
              <a:rPr lang="en-US" sz="2800" dirty="0">
                <a:solidFill>
                  <a:srgbClr val="FF0000"/>
                </a:solidFill>
              </a:rPr>
              <a:t>Connect!</a:t>
            </a:r>
          </a:p>
          <a:p>
            <a:pPr lvl="1">
              <a:buNone/>
            </a:pPr>
            <a:r>
              <a:rPr lang="en-US" i="1" dirty="0"/>
              <a:t> </a:t>
            </a:r>
            <a:endParaRPr lang="en-GB" i="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620" y="1906401"/>
            <a:ext cx="3962876" cy="3538823"/>
          </a:xfrm>
          <a:prstGeom prst="rect">
            <a:avLst/>
          </a:prstGeom>
        </p:spPr>
      </p:pic>
    </p:spTree>
    <p:extLst>
      <p:ext uri="{BB962C8B-B14F-4D97-AF65-F5344CB8AC3E}">
        <p14:creationId xmlns:p14="http://schemas.microsoft.com/office/powerpoint/2010/main" val="39620643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s of the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78543"/>
            <a:ext cx="9067800" cy="608676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4"/>
          <p:cNvSpPr txBox="1">
            <a:spLocks/>
          </p:cNvSpPr>
          <p:nvPr/>
        </p:nvSpPr>
        <p:spPr>
          <a:xfrm>
            <a:off x="6781800" y="6356350"/>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20</a:t>
            </a:fld>
            <a:endParaRPr lang="en-US" dirty="0"/>
          </a:p>
        </p:txBody>
      </p:sp>
    </p:spTree>
    <p:extLst>
      <p:ext uri="{BB962C8B-B14F-4D97-AF65-F5344CB8AC3E}">
        <p14:creationId xmlns:p14="http://schemas.microsoft.com/office/powerpoint/2010/main" val="37732269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2820"/>
            <a:ext cx="8943975" cy="628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47864" y="6372036"/>
            <a:ext cx="2809231" cy="369332"/>
          </a:xfrm>
          <a:prstGeom prst="rect">
            <a:avLst/>
          </a:prstGeom>
          <a:noFill/>
        </p:spPr>
        <p:txBody>
          <a:bodyPr wrap="none" rtlCol="0">
            <a:spAutoFit/>
          </a:bodyPr>
          <a:lstStyle/>
          <a:p>
            <a:r>
              <a:rPr lang="en-US" b="1" i="1" dirty="0"/>
              <a:t>Tacloban Airport Before</a:t>
            </a:r>
          </a:p>
        </p:txBody>
      </p:sp>
      <p:sp>
        <p:nvSpPr>
          <p:cNvPr id="4" name="Slide Number Placeholder 4"/>
          <p:cNvSpPr txBox="1">
            <a:spLocks/>
          </p:cNvSpPr>
          <p:nvPr/>
        </p:nvSpPr>
        <p:spPr>
          <a:xfrm>
            <a:off x="6781800" y="6356350"/>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21</a:t>
            </a:fld>
            <a:endParaRPr lang="en-US" dirty="0"/>
          </a:p>
        </p:txBody>
      </p:sp>
    </p:spTree>
    <p:extLst>
      <p:ext uri="{BB962C8B-B14F-4D97-AF65-F5344CB8AC3E}">
        <p14:creationId xmlns:p14="http://schemas.microsoft.com/office/powerpoint/2010/main" val="28600819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96" y="-27384"/>
            <a:ext cx="8915400" cy="631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347864" y="6372036"/>
            <a:ext cx="2608278" cy="369332"/>
          </a:xfrm>
          <a:prstGeom prst="rect">
            <a:avLst/>
          </a:prstGeom>
          <a:noFill/>
        </p:spPr>
        <p:txBody>
          <a:bodyPr wrap="none" rtlCol="0">
            <a:spAutoFit/>
          </a:bodyPr>
          <a:lstStyle/>
          <a:p>
            <a:r>
              <a:rPr lang="en-US" b="1" i="1" dirty="0"/>
              <a:t>Tacloban Airport After</a:t>
            </a:r>
          </a:p>
        </p:txBody>
      </p:sp>
      <p:sp>
        <p:nvSpPr>
          <p:cNvPr id="4" name="Slide Number Placeholder 4"/>
          <p:cNvSpPr txBox="1">
            <a:spLocks/>
          </p:cNvSpPr>
          <p:nvPr/>
        </p:nvSpPr>
        <p:spPr>
          <a:xfrm>
            <a:off x="6781800" y="6356350"/>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22</a:t>
            </a:fld>
            <a:endParaRPr lang="en-US" dirty="0"/>
          </a:p>
        </p:txBody>
      </p:sp>
    </p:spTree>
    <p:extLst>
      <p:ext uri="{BB962C8B-B14F-4D97-AF65-F5344CB8AC3E}">
        <p14:creationId xmlns:p14="http://schemas.microsoft.com/office/powerpoint/2010/main" val="4160133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RC Philippines Response</a:t>
            </a:r>
          </a:p>
        </p:txBody>
      </p:sp>
      <p:sp>
        <p:nvSpPr>
          <p:cNvPr id="3" name="Content Placeholder 2"/>
          <p:cNvSpPr>
            <a:spLocks noGrp="1"/>
          </p:cNvSpPr>
          <p:nvPr>
            <p:ph sz="half" idx="1"/>
          </p:nvPr>
        </p:nvSpPr>
        <p:spPr>
          <a:xfrm>
            <a:off x="457200" y="1676400"/>
            <a:ext cx="4474840" cy="4191000"/>
          </a:xfrm>
        </p:spPr>
        <p:txBody>
          <a:bodyPr/>
          <a:lstStyle/>
          <a:p>
            <a:pPr marL="0" indent="0"/>
            <a:r>
              <a:rPr lang="en-US" sz="2800" dirty="0"/>
              <a:t>By the Numbers:</a:t>
            </a:r>
            <a:endParaRPr lang="en-US" sz="2000" dirty="0"/>
          </a:p>
          <a:p>
            <a:pPr marL="342900" indent="-342900">
              <a:buFont typeface="Wingdings" panose="05000000000000000000" pitchFamily="2" charset="2"/>
              <a:buChar char="Ø"/>
            </a:pPr>
            <a:r>
              <a:rPr lang="en-US" sz="2800" dirty="0"/>
              <a:t>16 million people affected</a:t>
            </a:r>
          </a:p>
          <a:p>
            <a:pPr marL="342900" indent="-342900">
              <a:buFont typeface="Wingdings" panose="05000000000000000000" pitchFamily="2" charset="2"/>
              <a:buChar char="Ø"/>
            </a:pPr>
            <a:r>
              <a:rPr lang="en-US" sz="2800" dirty="0"/>
              <a:t>6,201 deaths reported</a:t>
            </a:r>
          </a:p>
          <a:p>
            <a:pPr marL="342900" indent="-342900">
              <a:buFont typeface="Wingdings" panose="05000000000000000000" pitchFamily="2" charset="2"/>
              <a:buChar char="Ø"/>
            </a:pPr>
            <a:r>
              <a:rPr lang="en-US" sz="2800" dirty="0"/>
              <a:t>4 million people displaced</a:t>
            </a:r>
          </a:p>
          <a:p>
            <a:pPr marL="342900" indent="-342900">
              <a:buFont typeface="Wingdings" panose="05000000000000000000" pitchFamily="2" charset="2"/>
              <a:buChar char="Ø"/>
            </a:pPr>
            <a:r>
              <a:rPr lang="en-US" sz="2800" dirty="0"/>
              <a:t>1.14 million houses damaged</a:t>
            </a:r>
          </a:p>
          <a:p>
            <a:pPr marL="0" indent="0"/>
            <a:endParaRPr lang="en-US" sz="1400" i="1" dirty="0"/>
          </a:p>
          <a:p>
            <a:pPr marL="0" indent="0"/>
            <a:r>
              <a:rPr lang="en-US" sz="2000" i="1" dirty="0"/>
              <a:t>Source: NDRRMC, 14 Jan. 2014</a:t>
            </a:r>
          </a:p>
        </p:txBody>
      </p:sp>
      <p:pic>
        <p:nvPicPr>
          <p:cNvPr id="5" name="Picture 3"/>
          <p:cNvPicPr>
            <a:picLocks noGrp="1" noChangeAspect="1" noChangeArrowheads="1"/>
          </p:cNvPicPr>
          <p:nvPr>
            <p:ph sz="half" idx="2"/>
          </p:nvPr>
        </p:nvPicPr>
        <p:blipFill rotWithShape="1">
          <a:blip r:embed="rId3" cstate="email">
            <a:extLst>
              <a:ext uri="{28A0092B-C50C-407E-A947-70E740481C1C}">
                <a14:useLocalDpi xmlns:a14="http://schemas.microsoft.com/office/drawing/2010/main" val="0"/>
              </a:ext>
            </a:extLst>
          </a:blip>
          <a:srcRect l="22062" t="10476" r="-666" b="21492"/>
          <a:stretch/>
        </p:blipFill>
        <p:spPr bwMode="auto">
          <a:xfrm>
            <a:off x="5555160" y="1519084"/>
            <a:ext cx="3625352" cy="536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4"/>
          <p:cNvSpPr txBox="1">
            <a:spLocks/>
          </p:cNvSpPr>
          <p:nvPr/>
        </p:nvSpPr>
        <p:spPr>
          <a:xfrm>
            <a:off x="6781800" y="6356350"/>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23</a:t>
            </a:fld>
            <a:endParaRPr lang="en-US" dirty="0"/>
          </a:p>
        </p:txBody>
      </p:sp>
    </p:spTree>
    <p:extLst>
      <p:ext uri="{BB962C8B-B14F-4D97-AF65-F5344CB8AC3E}">
        <p14:creationId xmlns:p14="http://schemas.microsoft.com/office/powerpoint/2010/main" val="18460654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Japan Tsunami Aftermath </a:t>
            </a:r>
            <a:r>
              <a:rPr lang="en-US" b="1" i="1" dirty="0"/>
              <a:t>– </a:t>
            </a:r>
            <a:r>
              <a:rPr lang="en-US" sz="2400" b="1" i="1" dirty="0"/>
              <a:t>14 Mar 11</a:t>
            </a:r>
            <a:endParaRPr lang="en-GB" b="1" i="1" dirty="0"/>
          </a:p>
        </p:txBody>
      </p:sp>
      <p:pic>
        <p:nvPicPr>
          <p:cNvPr id="67586" name="Picture 2" descr="http://l.yimg.com/a/p/us/news/editorial/b/3c/b3c493d410cf9e10fb6dcafa4c3f3fad.jpeg"/>
          <p:cNvPicPr>
            <a:picLocks noChangeAspect="1" noChangeArrowheads="1"/>
          </p:cNvPicPr>
          <p:nvPr/>
        </p:nvPicPr>
        <p:blipFill>
          <a:blip r:embed="rId3" cstate="print"/>
          <a:srcRect/>
          <a:stretch>
            <a:fillRect/>
          </a:stretch>
        </p:blipFill>
        <p:spPr bwMode="auto">
          <a:xfrm>
            <a:off x="935831" y="1556805"/>
            <a:ext cx="7750969" cy="3571875"/>
          </a:xfrm>
          <a:prstGeom prst="rect">
            <a:avLst/>
          </a:prstGeom>
          <a:noFill/>
        </p:spPr>
      </p:pic>
      <p:sp>
        <p:nvSpPr>
          <p:cNvPr id="6" name="TextBox 5"/>
          <p:cNvSpPr txBox="1"/>
          <p:nvPr/>
        </p:nvSpPr>
        <p:spPr>
          <a:xfrm>
            <a:off x="2659286" y="5157192"/>
            <a:ext cx="6205545" cy="707886"/>
          </a:xfrm>
          <a:prstGeom prst="rect">
            <a:avLst/>
          </a:prstGeom>
          <a:noFill/>
        </p:spPr>
        <p:txBody>
          <a:bodyPr wrap="none" rtlCol="0">
            <a:spAutoFit/>
          </a:bodyPr>
          <a:lstStyle/>
          <a:p>
            <a:pPr algn="r"/>
            <a:r>
              <a:rPr lang="en-GB" sz="2000" i="1" dirty="0"/>
              <a:t>A destroyed landscape in </a:t>
            </a:r>
            <a:r>
              <a:rPr lang="en-GB" sz="2000" i="1" dirty="0" err="1"/>
              <a:t>Otsuchi</a:t>
            </a:r>
            <a:r>
              <a:rPr lang="en-GB" sz="2000" i="1" dirty="0"/>
              <a:t> village, </a:t>
            </a:r>
          </a:p>
          <a:p>
            <a:pPr algn="r"/>
            <a:r>
              <a:rPr lang="en-GB" sz="2000" i="1" dirty="0"/>
              <a:t>Iwate Prefecture in northern Japan” -- Reuters/Kyodo</a:t>
            </a:r>
          </a:p>
        </p:txBody>
      </p:sp>
      <p:sp>
        <p:nvSpPr>
          <p:cNvPr id="5" name="Slide Number Placeholder 3"/>
          <p:cNvSpPr txBox="1">
            <a:spLocks/>
          </p:cNvSpPr>
          <p:nvPr/>
        </p:nvSpPr>
        <p:spPr>
          <a:xfrm>
            <a:off x="7740352" y="6248400"/>
            <a:ext cx="1219200" cy="47625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496861-99FD-48BD-9883-6D6E11302FF0}" type="slidenum">
              <a:rPr kumimoji="0" lang="en-US" sz="18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8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27523991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Japan Tsunami Aftermath – </a:t>
            </a:r>
            <a:r>
              <a:rPr lang="en-US" sz="2400" dirty="0"/>
              <a:t>14 Mar 11</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519510"/>
            <a:ext cx="8505625" cy="5293866"/>
          </a:xfrm>
          <a:prstGeom prst="rect">
            <a:avLst/>
          </a:prstGeom>
        </p:spPr>
      </p:pic>
    </p:spTree>
    <p:extLst>
      <p:ext uri="{BB962C8B-B14F-4D97-AF65-F5344CB8AC3E}">
        <p14:creationId xmlns:p14="http://schemas.microsoft.com/office/powerpoint/2010/main" val="13210689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Haiti </a:t>
            </a:r>
            <a:r>
              <a:rPr lang="en-US" sz="1600" b="1" i="1" dirty="0"/>
              <a:t> – </a:t>
            </a:r>
            <a:r>
              <a:rPr lang="en-US" sz="1800" b="1" i="1" dirty="0"/>
              <a:t>19 Jan 10</a:t>
            </a:r>
            <a:r>
              <a:rPr lang="en-GB" sz="1800" b="1" i="1" dirty="0"/>
              <a:t> </a:t>
            </a:r>
            <a:endParaRPr lang="en-GB" b="1" i="1" dirty="0"/>
          </a:p>
        </p:txBody>
      </p:sp>
      <p:pic>
        <p:nvPicPr>
          <p:cNvPr id="371716" name="Picture 4" descr="Judith Betrand, 10, attended by a Dominican Red Cross volunteer in Cite Soleil, Port-au-Prince. (p-HTI0167)Photo: Talia Frenkel/American Red Cross"/>
          <p:cNvPicPr>
            <a:picLocks noChangeAspect="1" noChangeArrowheads="1"/>
          </p:cNvPicPr>
          <p:nvPr/>
        </p:nvPicPr>
        <p:blipFill>
          <a:blip r:embed="rId3" cstate="print"/>
          <a:srcRect/>
          <a:stretch>
            <a:fillRect/>
          </a:stretch>
        </p:blipFill>
        <p:spPr bwMode="auto">
          <a:xfrm>
            <a:off x="838200" y="1615396"/>
            <a:ext cx="7467600" cy="4981956"/>
          </a:xfrm>
          <a:prstGeom prst="rect">
            <a:avLst/>
          </a:prstGeom>
          <a:noFill/>
        </p:spPr>
      </p:pic>
      <p:sp>
        <p:nvSpPr>
          <p:cNvPr id="5" name="Slide Number Placeholder 4"/>
          <p:cNvSpPr txBox="1">
            <a:spLocks/>
          </p:cNvSpPr>
          <p:nvPr/>
        </p:nvSpPr>
        <p:spPr>
          <a:xfrm>
            <a:off x="6781800" y="6356350"/>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26</a:t>
            </a:fld>
            <a:endParaRPr lang="en-US" dirty="0"/>
          </a:p>
        </p:txBody>
      </p:sp>
    </p:spTree>
    <p:extLst>
      <p:ext uri="{BB962C8B-B14F-4D97-AF65-F5344CB8AC3E}">
        <p14:creationId xmlns:p14="http://schemas.microsoft.com/office/powerpoint/2010/main" val="15265645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lstStyle/>
          <a:p>
            <a:r>
              <a:rPr lang="en-US" sz="3600" dirty="0"/>
              <a:t>What is this large object?</a:t>
            </a:r>
          </a:p>
        </p:txBody>
      </p:sp>
      <p:sp>
        <p:nvSpPr>
          <p:cNvPr id="132099" name="Rectangle 3"/>
          <p:cNvSpPr>
            <a:spLocks noGrp="1" noChangeArrowheads="1"/>
          </p:cNvSpPr>
          <p:nvPr>
            <p:ph idx="1"/>
          </p:nvPr>
        </p:nvSpPr>
        <p:spPr>
          <a:xfrm>
            <a:off x="878062" y="5975648"/>
            <a:ext cx="7654378" cy="750143"/>
          </a:xfrm>
        </p:spPr>
        <p:txBody>
          <a:bodyPr/>
          <a:lstStyle/>
          <a:p>
            <a:pPr algn="ctr">
              <a:lnSpc>
                <a:spcPct val="90000"/>
              </a:lnSpc>
              <a:spcBef>
                <a:spcPct val="0"/>
              </a:spcBef>
              <a:buFontTx/>
              <a:buNone/>
            </a:pPr>
            <a:r>
              <a:rPr lang="en-US" sz="2000" dirty="0"/>
              <a:t>a very large ship 5 miles inland in the middle of the road</a:t>
            </a:r>
          </a:p>
          <a:p>
            <a:pPr algn="ctr">
              <a:lnSpc>
                <a:spcPct val="90000"/>
              </a:lnSpc>
              <a:spcBef>
                <a:spcPct val="0"/>
              </a:spcBef>
              <a:buFontTx/>
              <a:buNone/>
            </a:pPr>
            <a:r>
              <a:rPr lang="en-US" dirty="0"/>
              <a:t>Banda Aceh, Indonesia 2004</a:t>
            </a:r>
            <a:endParaRPr lang="en-US" sz="2000" dirty="0"/>
          </a:p>
        </p:txBody>
      </p:sp>
      <p:pic>
        <p:nvPicPr>
          <p:cNvPr id="41989" name="Picture 4"/>
          <p:cNvPicPr>
            <a:picLocks noChangeAspect="1" noChangeArrowheads="1"/>
          </p:cNvPicPr>
          <p:nvPr/>
        </p:nvPicPr>
        <p:blipFill>
          <a:blip r:embed="rId3" cstate="print"/>
          <a:srcRect/>
          <a:stretch>
            <a:fillRect/>
          </a:stretch>
        </p:blipFill>
        <p:spPr bwMode="auto">
          <a:xfrm>
            <a:off x="1583432" y="1196752"/>
            <a:ext cx="6243638" cy="4683125"/>
          </a:xfrm>
          <a:prstGeom prst="rect">
            <a:avLst/>
          </a:prstGeom>
          <a:noFill/>
          <a:ln w="9525">
            <a:noFill/>
            <a:miter lim="800000"/>
            <a:headEnd/>
            <a:tailEnd/>
          </a:ln>
        </p:spPr>
      </p:pic>
    </p:spTree>
    <p:extLst>
      <p:ext uri="{BB962C8B-B14F-4D97-AF65-F5344CB8AC3E}">
        <p14:creationId xmlns:p14="http://schemas.microsoft.com/office/powerpoint/2010/main" val="207246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20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t>Phases </a:t>
            </a:r>
            <a:r>
              <a:rPr lang="en-US" b="1" dirty="0"/>
              <a:t>of a Disaster Response</a:t>
            </a:r>
            <a:endParaRPr lang="en-GB" dirty="0"/>
          </a:p>
        </p:txBody>
      </p:sp>
      <p:graphicFrame>
        <p:nvGraphicFramePr>
          <p:cNvPr id="9" name="Content Placeholder 8"/>
          <p:cNvGraphicFramePr>
            <a:graphicFrameLocks noGrp="1"/>
          </p:cNvGraphicFramePr>
          <p:nvPr>
            <p:ph idx="4294967295"/>
            <p:extLst/>
          </p:nvPr>
        </p:nvGraphicFramePr>
        <p:xfrm>
          <a:off x="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3779912" y="2590800"/>
            <a:ext cx="1005403" cy="369332"/>
          </a:xfrm>
          <a:prstGeom prst="rect">
            <a:avLst/>
          </a:prstGeom>
          <a:noFill/>
        </p:spPr>
        <p:txBody>
          <a:bodyPr wrap="none" rtlCol="0">
            <a:spAutoFit/>
          </a:bodyPr>
          <a:lstStyle/>
          <a:p>
            <a:r>
              <a:rPr lang="en-US" b="1" dirty="0"/>
              <a:t>Stage 0</a:t>
            </a:r>
            <a:endParaRPr lang="en-GB" b="1" dirty="0"/>
          </a:p>
        </p:txBody>
      </p:sp>
      <p:sp>
        <p:nvSpPr>
          <p:cNvPr id="11" name="TextBox 10"/>
          <p:cNvSpPr txBox="1"/>
          <p:nvPr/>
        </p:nvSpPr>
        <p:spPr>
          <a:xfrm>
            <a:off x="7164288" y="4067780"/>
            <a:ext cx="1005403" cy="369332"/>
          </a:xfrm>
          <a:prstGeom prst="rect">
            <a:avLst/>
          </a:prstGeom>
          <a:noFill/>
        </p:spPr>
        <p:txBody>
          <a:bodyPr wrap="none" rtlCol="0">
            <a:spAutoFit/>
          </a:bodyPr>
          <a:lstStyle/>
          <a:p>
            <a:r>
              <a:rPr lang="en-US" b="1" dirty="0"/>
              <a:t>Stage 1</a:t>
            </a:r>
            <a:endParaRPr lang="en-GB" b="1" dirty="0"/>
          </a:p>
        </p:txBody>
      </p:sp>
      <p:sp>
        <p:nvSpPr>
          <p:cNvPr id="12" name="TextBox 11"/>
          <p:cNvSpPr txBox="1"/>
          <p:nvPr/>
        </p:nvSpPr>
        <p:spPr>
          <a:xfrm>
            <a:off x="5870853" y="6228020"/>
            <a:ext cx="1005403" cy="369332"/>
          </a:xfrm>
          <a:prstGeom prst="rect">
            <a:avLst/>
          </a:prstGeom>
          <a:noFill/>
        </p:spPr>
        <p:txBody>
          <a:bodyPr wrap="none" rtlCol="0">
            <a:spAutoFit/>
          </a:bodyPr>
          <a:lstStyle/>
          <a:p>
            <a:r>
              <a:rPr lang="en-US" b="1" dirty="0"/>
              <a:t>Stage 2</a:t>
            </a:r>
            <a:endParaRPr lang="en-GB" b="1" dirty="0"/>
          </a:p>
        </p:txBody>
      </p:sp>
      <p:sp>
        <p:nvSpPr>
          <p:cNvPr id="13" name="TextBox 12"/>
          <p:cNvSpPr txBox="1"/>
          <p:nvPr/>
        </p:nvSpPr>
        <p:spPr>
          <a:xfrm>
            <a:off x="1763688" y="6107668"/>
            <a:ext cx="1005403" cy="369332"/>
          </a:xfrm>
          <a:prstGeom prst="rect">
            <a:avLst/>
          </a:prstGeom>
          <a:noFill/>
        </p:spPr>
        <p:txBody>
          <a:bodyPr wrap="none" rtlCol="0">
            <a:spAutoFit/>
          </a:bodyPr>
          <a:lstStyle/>
          <a:p>
            <a:r>
              <a:rPr lang="en-US" b="1" dirty="0"/>
              <a:t>Stage 3</a:t>
            </a:r>
            <a:endParaRPr lang="en-GB" b="1" dirty="0"/>
          </a:p>
        </p:txBody>
      </p:sp>
      <p:sp>
        <p:nvSpPr>
          <p:cNvPr id="14" name="TextBox 13"/>
          <p:cNvSpPr txBox="1"/>
          <p:nvPr/>
        </p:nvSpPr>
        <p:spPr>
          <a:xfrm>
            <a:off x="755576" y="4139788"/>
            <a:ext cx="1005403" cy="369332"/>
          </a:xfrm>
          <a:prstGeom prst="rect">
            <a:avLst/>
          </a:prstGeom>
          <a:noFill/>
        </p:spPr>
        <p:txBody>
          <a:bodyPr wrap="none" rtlCol="0">
            <a:spAutoFit/>
          </a:bodyPr>
          <a:lstStyle/>
          <a:p>
            <a:r>
              <a:rPr lang="en-US" b="1" dirty="0"/>
              <a:t>Stage 4</a:t>
            </a:r>
            <a:endParaRPr lang="en-GB" b="1" dirty="0"/>
          </a:p>
        </p:txBody>
      </p:sp>
      <p:sp>
        <p:nvSpPr>
          <p:cNvPr id="15" name="Slide Number Placeholder 4"/>
          <p:cNvSpPr txBox="1">
            <a:spLocks/>
          </p:cNvSpPr>
          <p:nvPr/>
        </p:nvSpPr>
        <p:spPr>
          <a:xfrm>
            <a:off x="6781800" y="6356350"/>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28</a:t>
            </a:fld>
            <a:endParaRPr lang="en-US" dirty="0"/>
          </a:p>
        </p:txBody>
      </p:sp>
    </p:spTree>
    <p:extLst>
      <p:ext uri="{BB962C8B-B14F-4D97-AF65-F5344CB8AC3E}">
        <p14:creationId xmlns:p14="http://schemas.microsoft.com/office/powerpoint/2010/main" val="17859121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2"/>
          <p:cNvSpPr>
            <a:spLocks noGrp="1" noChangeArrowheads="1"/>
          </p:cNvSpPr>
          <p:nvPr>
            <p:ph type="title"/>
          </p:nvPr>
        </p:nvSpPr>
        <p:spPr/>
        <p:txBody>
          <a:bodyPr/>
          <a:lstStyle/>
          <a:p>
            <a:r>
              <a:rPr lang="en-US" sz="3200" b="1" dirty="0"/>
              <a:t>Timeline of a Disaster Response</a:t>
            </a:r>
          </a:p>
        </p:txBody>
      </p:sp>
      <p:sp>
        <p:nvSpPr>
          <p:cNvPr id="707587" name="Rectangle 3"/>
          <p:cNvSpPr>
            <a:spLocks noGrp="1" noChangeArrowheads="1"/>
          </p:cNvSpPr>
          <p:nvPr>
            <p:ph sz="half" idx="1"/>
          </p:nvPr>
        </p:nvSpPr>
        <p:spPr/>
        <p:txBody>
          <a:bodyPr/>
          <a:lstStyle/>
          <a:p>
            <a:pPr marL="342900" indent="-342900">
              <a:buFont typeface="Wingdings" panose="05000000000000000000" pitchFamily="2" charset="2"/>
              <a:buChar char="Ø"/>
            </a:pPr>
            <a:r>
              <a:rPr lang="en-US" sz="2400" u="sng" dirty="0"/>
              <a:t>Stage 0:</a:t>
            </a:r>
            <a:r>
              <a:rPr lang="en-US" sz="2400" dirty="0"/>
              <a:t> Preparedness</a:t>
            </a:r>
          </a:p>
          <a:p>
            <a:pPr lvl="1"/>
            <a:r>
              <a:rPr lang="en-US" sz="1800" i="1" dirty="0"/>
              <a:t>Example: Typhoon preparedness in Bangladesh</a:t>
            </a:r>
          </a:p>
          <a:p>
            <a:pPr lvl="1"/>
            <a:r>
              <a:rPr lang="en-US" sz="1800" dirty="0">
                <a:solidFill>
                  <a:srgbClr val="FF0000"/>
                </a:solidFill>
              </a:rPr>
              <a:t>This is the best investment (5:1)</a:t>
            </a:r>
          </a:p>
          <a:p>
            <a:pPr marL="342900" indent="-342900">
              <a:buFont typeface="Wingdings" panose="05000000000000000000" pitchFamily="2" charset="2"/>
              <a:buChar char="Ø"/>
            </a:pPr>
            <a:r>
              <a:rPr lang="en-US" sz="2400" u="sng" dirty="0"/>
              <a:t>Stage 1:</a:t>
            </a:r>
            <a:r>
              <a:rPr lang="en-US" sz="2400" dirty="0"/>
              <a:t> Within hours of disaster striking</a:t>
            </a:r>
          </a:p>
          <a:p>
            <a:pPr lvl="1"/>
            <a:r>
              <a:rPr lang="en-US" sz="1800" i="1" dirty="0"/>
              <a:t>Example: CRS in sectarian fighting in eastern Congo</a:t>
            </a:r>
            <a:r>
              <a:rPr lang="en-US" sz="1800" dirty="0"/>
              <a:t>  </a:t>
            </a:r>
          </a:p>
          <a:p>
            <a:pPr lvl="1"/>
            <a:r>
              <a:rPr lang="en-US" sz="1800" dirty="0">
                <a:solidFill>
                  <a:srgbClr val="FF0000"/>
                </a:solidFill>
              </a:rPr>
              <a:t>This is the Highly Individual, </a:t>
            </a:r>
            <a:r>
              <a:rPr lang="en-US" sz="1800" dirty="0">
                <a:solidFill>
                  <a:srgbClr val="00B050"/>
                </a:solidFill>
              </a:rPr>
              <a:t>Highly Mobile ICT stage</a:t>
            </a:r>
          </a:p>
          <a:p>
            <a:pPr marL="342900" indent="-342900">
              <a:buFont typeface="Wingdings" panose="05000000000000000000" pitchFamily="2" charset="2"/>
              <a:buChar char="Ø"/>
            </a:pPr>
            <a:r>
              <a:rPr lang="en-US" sz="2400" u="sng" dirty="0"/>
              <a:t>Stage 2: </a:t>
            </a:r>
            <a:r>
              <a:rPr lang="en-US" sz="2400" dirty="0"/>
              <a:t>Within two weeks of disaster striking</a:t>
            </a:r>
            <a:endParaRPr lang="en-US" sz="2000" dirty="0">
              <a:solidFill>
                <a:srgbClr val="FF0000"/>
              </a:solidFill>
            </a:endParaRPr>
          </a:p>
          <a:p>
            <a:pPr lvl="1"/>
            <a:r>
              <a:rPr lang="en-US" sz="2000" i="1" dirty="0"/>
              <a:t>Example: Relief International in Bam, Iran earthquake </a:t>
            </a:r>
            <a:endParaRPr lang="en-US" sz="2000" dirty="0"/>
          </a:p>
          <a:p>
            <a:pPr lvl="1">
              <a:buNone/>
            </a:pPr>
            <a:endParaRPr lang="en-US" sz="1800" dirty="0"/>
          </a:p>
        </p:txBody>
      </p:sp>
      <p:sp>
        <p:nvSpPr>
          <p:cNvPr id="5" name="Content Placeholder 4"/>
          <p:cNvSpPr>
            <a:spLocks noGrp="1"/>
          </p:cNvSpPr>
          <p:nvPr>
            <p:ph sz="half" idx="2"/>
          </p:nvPr>
        </p:nvSpPr>
        <p:spPr/>
        <p:txBody>
          <a:bodyPr/>
          <a:lstStyle/>
          <a:p>
            <a:pPr marL="273050" lvl="1" indent="-273050"/>
            <a:r>
              <a:rPr lang="en-US" sz="1800" dirty="0">
                <a:solidFill>
                  <a:srgbClr val="FF0000"/>
                </a:solidFill>
              </a:rPr>
              <a:t>Small Group, </a:t>
            </a:r>
            <a:r>
              <a:rPr lang="en-US" sz="1800" dirty="0" smtClean="0">
                <a:solidFill>
                  <a:srgbClr val="FF0000"/>
                </a:solidFill>
              </a:rPr>
              <a:t/>
            </a:r>
            <a:br>
              <a:rPr lang="en-US" sz="1800" dirty="0" smtClean="0">
                <a:solidFill>
                  <a:srgbClr val="FF0000"/>
                </a:solidFill>
              </a:rPr>
            </a:br>
            <a:r>
              <a:rPr lang="en-US" sz="1800" dirty="0" smtClean="0">
                <a:solidFill>
                  <a:srgbClr val="00B050"/>
                </a:solidFill>
              </a:rPr>
              <a:t>Mobile/Temporary </a:t>
            </a:r>
            <a:r>
              <a:rPr lang="en-US" sz="1800" dirty="0">
                <a:solidFill>
                  <a:srgbClr val="00B050"/>
                </a:solidFill>
              </a:rPr>
              <a:t>ICT stage</a:t>
            </a:r>
          </a:p>
          <a:p>
            <a:pPr marL="342900" indent="-342900">
              <a:buFont typeface="Wingdings" panose="05000000000000000000" pitchFamily="2" charset="2"/>
              <a:buChar char="Ø"/>
            </a:pPr>
            <a:r>
              <a:rPr lang="en-US" sz="2400" u="sng" dirty="0"/>
              <a:t>Stage 3</a:t>
            </a:r>
            <a:r>
              <a:rPr lang="en-US" sz="2400" dirty="0"/>
              <a:t>  – From one-six months following a disaster striking to multi-year.</a:t>
            </a:r>
          </a:p>
          <a:p>
            <a:pPr lvl="1"/>
            <a:r>
              <a:rPr lang="en-US" sz="1800" dirty="0">
                <a:solidFill>
                  <a:srgbClr val="FF0000"/>
                </a:solidFill>
              </a:rPr>
              <a:t>Large </a:t>
            </a:r>
            <a:r>
              <a:rPr lang="en-US" sz="1800" dirty="0" smtClean="0">
                <a:solidFill>
                  <a:srgbClr val="FF0000"/>
                </a:solidFill>
              </a:rPr>
              <a:t>Group,</a:t>
            </a:r>
            <a:br>
              <a:rPr lang="en-US" sz="1800" dirty="0" smtClean="0">
                <a:solidFill>
                  <a:srgbClr val="FF0000"/>
                </a:solidFill>
              </a:rPr>
            </a:br>
            <a:r>
              <a:rPr lang="en-US" sz="1800" dirty="0" smtClean="0">
                <a:solidFill>
                  <a:srgbClr val="00B050"/>
                </a:solidFill>
              </a:rPr>
              <a:t>Permanent </a:t>
            </a:r>
            <a:r>
              <a:rPr lang="en-US" sz="1800" dirty="0">
                <a:solidFill>
                  <a:srgbClr val="00B050"/>
                </a:solidFill>
              </a:rPr>
              <a:t>ICT stage</a:t>
            </a:r>
          </a:p>
          <a:p>
            <a:pPr marL="342900" indent="-342900">
              <a:buFont typeface="Wingdings" panose="05000000000000000000" pitchFamily="2" charset="2"/>
              <a:buChar char="Ø"/>
            </a:pPr>
            <a:r>
              <a:rPr lang="en-US" sz="2400" u="sng" dirty="0"/>
              <a:t>Stage 4</a:t>
            </a:r>
            <a:r>
              <a:rPr lang="en-US" sz="2400" dirty="0"/>
              <a:t>  – Learning </a:t>
            </a:r>
          </a:p>
          <a:p>
            <a:pPr lvl="1"/>
            <a:r>
              <a:rPr lang="en-US" sz="2000" i="1" dirty="0"/>
              <a:t>Example: NetHope members in Pakistan earthquake response </a:t>
            </a:r>
          </a:p>
          <a:p>
            <a:pPr lvl="1"/>
            <a:r>
              <a:rPr lang="en-US" sz="1800" dirty="0">
                <a:solidFill>
                  <a:srgbClr val="FF0000"/>
                </a:solidFill>
              </a:rPr>
              <a:t>Don’t waste mistakes</a:t>
            </a:r>
          </a:p>
        </p:txBody>
      </p:sp>
      <p:sp>
        <p:nvSpPr>
          <p:cNvPr id="6" name="Slide Number Placeholder 2"/>
          <p:cNvSpPr txBox="1">
            <a:spLocks/>
          </p:cNvSpPr>
          <p:nvPr/>
        </p:nvSpPr>
        <p:spPr>
          <a:xfrm>
            <a:off x="7772400" y="6248400"/>
            <a:ext cx="1219200" cy="47625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BEE195-3372-4109-8B3F-1F80207D2C02}" type="slidenum">
              <a:rPr kumimoji="0" lang="en-US" sz="18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8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27244173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8840"/>
            <a:ext cx="3586188" cy="1361777"/>
          </a:xfrm>
        </p:spPr>
        <p:txBody>
          <a:bodyPr/>
          <a:lstStyle/>
          <a:p>
            <a:pPr algn="ctr"/>
            <a:r>
              <a:rPr lang="en-US" sz="4000" cap="none" dirty="0">
                <a:solidFill>
                  <a:schemeClr val="bg1"/>
                </a:solidFill>
              </a:rPr>
              <a:t>38 and 5 </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Effect>
                      <a14:saturation sat="150000"/>
                    </a14:imgEffect>
                  </a14:imgLayer>
                </a14:imgProps>
              </a:ext>
              <a:ext uri="{28A0092B-C50C-407E-A947-70E740481C1C}">
                <a14:useLocalDpi xmlns:a14="http://schemas.microsoft.com/office/drawing/2010/main" val="0"/>
              </a:ext>
            </a:extLst>
          </a:blip>
          <a:srcRect b="21550"/>
          <a:stretch/>
        </p:blipFill>
        <p:spPr>
          <a:xfrm>
            <a:off x="17164" y="2816991"/>
            <a:ext cx="3334322" cy="4018165"/>
          </a:xfrm>
          <a:prstGeom prst="rect">
            <a:avLst/>
          </a:prstGeom>
        </p:spPr>
      </p:pic>
      <p:pic>
        <p:nvPicPr>
          <p:cNvPr id="4" name="Picture 3"/>
          <p:cNvPicPr>
            <a:picLocks noChangeAspect="1"/>
          </p:cNvPicPr>
          <p:nvPr/>
        </p:nvPicPr>
        <p:blipFill rotWithShape="1">
          <a:blip r:embed="rId5"/>
          <a:srcRect l="7354" b="3008"/>
          <a:stretch/>
        </p:blipFill>
        <p:spPr>
          <a:xfrm>
            <a:off x="4928001" y="1368190"/>
            <a:ext cx="4211960" cy="2782449"/>
          </a:xfrm>
          <a:prstGeom prst="rect">
            <a:avLst/>
          </a:prstGeom>
        </p:spPr>
      </p:pic>
      <p:sp>
        <p:nvSpPr>
          <p:cNvPr id="5" name="TextBox 4"/>
          <p:cNvSpPr txBox="1"/>
          <p:nvPr/>
        </p:nvSpPr>
        <p:spPr>
          <a:xfrm>
            <a:off x="5929351" y="416858"/>
            <a:ext cx="2209259" cy="707886"/>
          </a:xfrm>
          <a:prstGeom prst="rect">
            <a:avLst/>
          </a:prstGeom>
          <a:noFill/>
        </p:spPr>
        <p:txBody>
          <a:bodyPr wrap="none" rtlCol="0">
            <a:spAutoFit/>
          </a:bodyPr>
          <a:lstStyle/>
          <a:p>
            <a:r>
              <a:rPr lang="en-US" sz="4000" b="1" i="1" dirty="0">
                <a:solidFill>
                  <a:schemeClr val="bg1"/>
                </a:solidFill>
              </a:rPr>
              <a:t>14 by 38</a:t>
            </a:r>
            <a:endParaRPr lang="en-US" sz="4000" b="1" i="1" dirty="0"/>
          </a:p>
        </p:txBody>
      </p:sp>
    </p:spTree>
    <p:extLst>
      <p:ext uri="{BB962C8B-B14F-4D97-AF65-F5344CB8AC3E}">
        <p14:creationId xmlns:p14="http://schemas.microsoft.com/office/powerpoint/2010/main" val="2984501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Bangladesh Cyclone Fatalities</a:t>
            </a:r>
          </a:p>
        </p:txBody>
      </p:sp>
      <p:graphicFrame>
        <p:nvGraphicFramePr>
          <p:cNvPr id="5" name="Content Placeholder 4"/>
          <p:cNvGraphicFramePr>
            <a:graphicFrameLocks noGrp="1"/>
          </p:cNvGraphicFramePr>
          <p:nvPr>
            <p:ph idx="4294967295"/>
            <p:extLst/>
          </p:nvPr>
        </p:nvGraphicFramePr>
        <p:xfrm>
          <a:off x="1259632" y="1545431"/>
          <a:ext cx="6858000" cy="5179219"/>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Callout 5"/>
          <p:cNvSpPr/>
          <p:nvPr/>
        </p:nvSpPr>
        <p:spPr>
          <a:xfrm>
            <a:off x="4860032" y="1412776"/>
            <a:ext cx="4283968" cy="2736304"/>
          </a:xfrm>
          <a:prstGeom prst="wedgeEllipseCallout">
            <a:avLst>
              <a:gd name="adj1" fmla="val -2356"/>
              <a:gd name="adj2" fmla="val 72475"/>
            </a:avLst>
          </a:prstGeom>
        </p:spPr>
        <p:style>
          <a:lnRef idx="0">
            <a:schemeClr val="accent3"/>
          </a:lnRef>
          <a:fillRef idx="3">
            <a:schemeClr val="accent3"/>
          </a:fillRef>
          <a:effectRef idx="3">
            <a:schemeClr val="accent3"/>
          </a:effectRef>
          <a:fontRef idx="minor">
            <a:schemeClr val="lt1"/>
          </a:fontRef>
        </p:style>
        <p:txBody>
          <a:bodyPr wrap="none" rtlCol="0" anchor="ctr"/>
          <a:lstStyle/>
          <a:p>
            <a:pPr algn="ctr"/>
            <a:r>
              <a:rPr lang="en-US" sz="4800" b="1" dirty="0">
                <a:solidFill>
                  <a:schemeClr val="tx1"/>
                </a:solidFill>
              </a:rPr>
              <a:t>Preparedness</a:t>
            </a:r>
          </a:p>
          <a:p>
            <a:pPr algn="ctr"/>
            <a:r>
              <a:rPr lang="en-US" sz="4800" b="1" dirty="0">
                <a:solidFill>
                  <a:schemeClr val="tx1"/>
                </a:solidFill>
              </a:rPr>
              <a:t>Works!</a:t>
            </a:r>
            <a:endParaRPr lang="en-US" sz="3600" b="1" dirty="0">
              <a:solidFill>
                <a:schemeClr val="tx1"/>
              </a:solidFill>
            </a:endParaRPr>
          </a:p>
        </p:txBody>
      </p:sp>
      <p:sp>
        <p:nvSpPr>
          <p:cNvPr id="7" name="Slide Number Placeholder 4"/>
          <p:cNvSpPr txBox="1">
            <a:spLocks/>
          </p:cNvSpPr>
          <p:nvPr/>
        </p:nvSpPr>
        <p:spPr>
          <a:xfrm>
            <a:off x="6781800" y="6356350"/>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z="1400" smtClean="0"/>
              <a:pPr algn="r"/>
              <a:t>30</a:t>
            </a:fld>
            <a:endParaRPr lang="en-US" sz="1400" dirty="0"/>
          </a:p>
        </p:txBody>
      </p:sp>
      <p:cxnSp>
        <p:nvCxnSpPr>
          <p:cNvPr id="8" name="Straight Arrow Connector 7"/>
          <p:cNvCxnSpPr/>
          <p:nvPr/>
        </p:nvCxnSpPr>
        <p:spPr>
          <a:xfrm>
            <a:off x="2843808" y="1988840"/>
            <a:ext cx="3816424" cy="41764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012160" y="5517232"/>
            <a:ext cx="1979712" cy="1296144"/>
          </a:xfrm>
          <a:prstGeom prst="ellipse">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Callout 9"/>
          <p:cNvSpPr/>
          <p:nvPr/>
        </p:nvSpPr>
        <p:spPr>
          <a:xfrm>
            <a:off x="144016" y="4005064"/>
            <a:ext cx="4283968" cy="2826110"/>
          </a:xfrm>
          <a:prstGeom prst="wedgeEllipseCallout">
            <a:avLst>
              <a:gd name="adj1" fmla="val 82754"/>
              <a:gd name="adj2" fmla="val 17160"/>
            </a:avLst>
          </a:prstGeom>
        </p:spPr>
        <p:style>
          <a:lnRef idx="0">
            <a:schemeClr val="accent3"/>
          </a:lnRef>
          <a:fillRef idx="3">
            <a:schemeClr val="accent3"/>
          </a:fillRef>
          <a:effectRef idx="3">
            <a:schemeClr val="accent3"/>
          </a:effectRef>
          <a:fontRef idx="minor">
            <a:schemeClr val="lt1"/>
          </a:fontRef>
        </p:style>
        <p:txBody>
          <a:bodyPr wrap="none" rtlCol="0" anchor="ctr"/>
          <a:lstStyle/>
          <a:p>
            <a:pPr algn="ctr"/>
            <a:r>
              <a:rPr lang="en-US" sz="2400" b="1" dirty="0" smtClean="0">
                <a:solidFill>
                  <a:schemeClr val="tx1"/>
                </a:solidFill>
              </a:rPr>
              <a:t>Due </a:t>
            </a:r>
            <a:r>
              <a:rPr lang="en-US" sz="2400" b="1" dirty="0">
                <a:solidFill>
                  <a:schemeClr val="tx1"/>
                </a:solidFill>
              </a:rPr>
              <a:t>to </a:t>
            </a:r>
            <a:endParaRPr lang="en-US" sz="2400" b="1" dirty="0" smtClean="0">
              <a:solidFill>
                <a:schemeClr val="tx1"/>
              </a:solidFill>
            </a:endParaRPr>
          </a:p>
          <a:p>
            <a:pPr algn="ctr"/>
            <a:r>
              <a:rPr lang="en-US" sz="2400" b="1" dirty="0">
                <a:solidFill>
                  <a:schemeClr val="tx1"/>
                </a:solidFill>
              </a:rPr>
              <a:t>p</a:t>
            </a:r>
            <a:r>
              <a:rPr lang="en-US" sz="2400" b="1" dirty="0" smtClean="0">
                <a:solidFill>
                  <a:schemeClr val="tx1"/>
                </a:solidFill>
              </a:rPr>
              <a:t>lanning, training,</a:t>
            </a:r>
          </a:p>
          <a:p>
            <a:pPr algn="ctr"/>
            <a:r>
              <a:rPr lang="en-US" sz="2400" b="1" dirty="0" smtClean="0">
                <a:solidFill>
                  <a:schemeClr val="tx1"/>
                </a:solidFill>
              </a:rPr>
              <a:t>early warning,  </a:t>
            </a:r>
          </a:p>
          <a:p>
            <a:pPr algn="ctr"/>
            <a:r>
              <a:rPr lang="en-US" sz="2400" b="1" dirty="0">
                <a:solidFill>
                  <a:schemeClr val="tx1"/>
                </a:solidFill>
              </a:rPr>
              <a:t>a</a:t>
            </a:r>
            <a:r>
              <a:rPr lang="en-US" sz="2400" b="1" dirty="0" smtClean="0">
                <a:solidFill>
                  <a:schemeClr val="tx1"/>
                </a:solidFill>
              </a:rPr>
              <a:t>dvance evacuation</a:t>
            </a:r>
          </a:p>
          <a:p>
            <a:pPr algn="ctr"/>
            <a:r>
              <a:rPr lang="en-US" sz="2400" b="1" dirty="0" smtClean="0">
                <a:solidFill>
                  <a:schemeClr val="tx1"/>
                </a:solidFill>
              </a:rPr>
              <a:t>of </a:t>
            </a:r>
            <a:r>
              <a:rPr lang="en-US" sz="2400" b="1" dirty="0">
                <a:solidFill>
                  <a:schemeClr val="tx1"/>
                </a:solidFill>
              </a:rPr>
              <a:t>3.2M </a:t>
            </a:r>
            <a:r>
              <a:rPr lang="en-US" sz="2400" b="1" dirty="0" smtClean="0">
                <a:solidFill>
                  <a:schemeClr val="tx1"/>
                </a:solidFill>
              </a:rPr>
              <a:t>people, </a:t>
            </a:r>
          </a:p>
          <a:p>
            <a:pPr algn="ctr"/>
            <a:r>
              <a:rPr lang="en-US" sz="2400" b="1" dirty="0" smtClean="0">
                <a:solidFill>
                  <a:schemeClr val="tx1"/>
                </a:solidFill>
              </a:rPr>
              <a:t>and </a:t>
            </a:r>
            <a:r>
              <a:rPr lang="en-US" sz="2400" b="1" dirty="0">
                <a:solidFill>
                  <a:schemeClr val="tx1"/>
                </a:solidFill>
              </a:rPr>
              <a:t>stockpiles </a:t>
            </a:r>
            <a:endParaRPr lang="en-US" sz="2400" b="1" dirty="0" smtClean="0">
              <a:solidFill>
                <a:schemeClr val="tx1"/>
              </a:solidFill>
            </a:endParaRPr>
          </a:p>
          <a:p>
            <a:pPr algn="ctr"/>
            <a:r>
              <a:rPr lang="en-US" sz="2400" b="1" dirty="0" smtClean="0">
                <a:solidFill>
                  <a:schemeClr val="tx1"/>
                </a:solidFill>
              </a:rPr>
              <a:t>of </a:t>
            </a:r>
            <a:r>
              <a:rPr lang="en-US" sz="2400" b="1" dirty="0">
                <a:solidFill>
                  <a:schemeClr val="tx1"/>
                </a:solidFill>
              </a:rPr>
              <a:t>relief supplies</a:t>
            </a:r>
            <a:endParaRPr lang="en-US" sz="1600" b="1" dirty="0">
              <a:solidFill>
                <a:schemeClr val="tx1"/>
              </a:solidFill>
            </a:endParaRPr>
          </a:p>
        </p:txBody>
      </p:sp>
    </p:spTree>
    <p:extLst>
      <p:ext uri="{BB962C8B-B14F-4D97-AF65-F5344CB8AC3E}">
        <p14:creationId xmlns:p14="http://schemas.microsoft.com/office/powerpoint/2010/main" val="152218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a:xfrm>
            <a:off x="2014264" y="552798"/>
            <a:ext cx="6945288" cy="715962"/>
          </a:xfrm>
        </p:spPr>
        <p:txBody>
          <a:bodyPr/>
          <a:lstStyle/>
          <a:p>
            <a:r>
              <a:rPr lang="en-US" b="1" dirty="0"/>
              <a:t>Changing Priorities By Program Type</a:t>
            </a:r>
          </a:p>
        </p:txBody>
      </p:sp>
      <p:sp>
        <p:nvSpPr>
          <p:cNvPr id="705539" name="Text Box 3"/>
          <p:cNvSpPr txBox="1">
            <a:spLocks noChangeArrowheads="1"/>
          </p:cNvSpPr>
          <p:nvPr/>
        </p:nvSpPr>
        <p:spPr bwMode="auto">
          <a:xfrm>
            <a:off x="3491880" y="5912445"/>
            <a:ext cx="3632200" cy="396875"/>
          </a:xfrm>
          <a:prstGeom prst="rect">
            <a:avLst/>
          </a:prstGeom>
          <a:noFill/>
          <a:ln w="9525">
            <a:noFill/>
            <a:miter lim="800000"/>
            <a:headEnd/>
            <a:tailEnd/>
          </a:ln>
          <a:effectLst/>
        </p:spPr>
        <p:txBody>
          <a:bodyPr wrap="none">
            <a:spAutoFit/>
          </a:bodyPr>
          <a:lstStyle/>
          <a:p>
            <a:r>
              <a:rPr lang="en-US" sz="2000" i="1" dirty="0">
                <a:solidFill>
                  <a:schemeClr val="tx1"/>
                </a:solidFill>
                <a:latin typeface="Arial" charset="0"/>
              </a:rPr>
              <a:t>Ranking factors 1-4, 1=highest</a:t>
            </a:r>
          </a:p>
        </p:txBody>
      </p:sp>
      <p:sp>
        <p:nvSpPr>
          <p:cNvPr id="7" name="Text Box 5"/>
          <p:cNvSpPr txBox="1">
            <a:spLocks noChangeArrowheads="1"/>
          </p:cNvSpPr>
          <p:nvPr/>
        </p:nvSpPr>
        <p:spPr bwMode="auto">
          <a:xfrm>
            <a:off x="1187624" y="1700808"/>
            <a:ext cx="7895110" cy="1311128"/>
          </a:xfrm>
          <a:prstGeom prst="rect">
            <a:avLst/>
          </a:prstGeom>
          <a:noFill/>
          <a:ln w="9525">
            <a:noFill/>
            <a:miter lim="800000"/>
            <a:headEnd/>
            <a:tailEnd/>
          </a:ln>
          <a:effectLst/>
        </p:spPr>
        <p:txBody>
          <a:bodyPr wrap="none">
            <a:spAutoFit/>
          </a:bodyPr>
          <a:lstStyle/>
          <a:p>
            <a:pPr eaLnBrk="0" hangingPunct="0">
              <a:spcBef>
                <a:spcPct val="30000"/>
              </a:spcBef>
            </a:pPr>
            <a:r>
              <a:rPr lang="en-US" sz="2400" b="1" i="1" dirty="0">
                <a:solidFill>
                  <a:srgbClr val="0000FF"/>
                </a:solidFill>
                <a:latin typeface="Arial" charset="0"/>
              </a:rPr>
              <a:t>For emergency response, time and volume are king; </a:t>
            </a:r>
          </a:p>
          <a:p>
            <a:pPr eaLnBrk="0" hangingPunct="0">
              <a:spcBef>
                <a:spcPct val="30000"/>
              </a:spcBef>
            </a:pPr>
            <a:r>
              <a:rPr lang="en-US" sz="2400" b="1" i="1" dirty="0">
                <a:solidFill>
                  <a:srgbClr val="0000FF"/>
                </a:solidFill>
                <a:latin typeface="Arial" charset="0"/>
              </a:rPr>
              <a:t>for development, cost and quality reign</a:t>
            </a:r>
          </a:p>
          <a:p>
            <a:endParaRPr lang="en-US" sz="2400" b="1" i="1" dirty="0">
              <a:solidFill>
                <a:srgbClr val="0000FF"/>
              </a:solidFill>
              <a:latin typeface="Arial" charset="0"/>
            </a:endParaRPr>
          </a:p>
        </p:txBody>
      </p:sp>
      <p:sp>
        <p:nvSpPr>
          <p:cNvPr id="8" name="Slide Number Placeholder 3"/>
          <p:cNvSpPr txBox="1">
            <a:spLocks/>
          </p:cNvSpPr>
          <p:nvPr/>
        </p:nvSpPr>
        <p:spPr>
          <a:xfrm>
            <a:off x="7740352" y="6265118"/>
            <a:ext cx="1219200" cy="47625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496861-99FD-48BD-9883-6D6E11302FF0}" type="slidenum">
              <a:rPr kumimoji="0" lang="en-US" sz="18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800" b="0" i="0" u="none" strike="noStrike" kern="1200" cap="none" spc="0" normalizeH="0" baseline="0" noProof="0" dirty="0">
              <a:ln>
                <a:noFill/>
              </a:ln>
              <a:solidFill>
                <a:schemeClr val="tx1"/>
              </a:solidFill>
              <a:effectLst/>
              <a:uLnTx/>
              <a:uFillTx/>
              <a:latin typeface="Arial" charset="0"/>
              <a:ea typeface="+mn-ea"/>
              <a:cs typeface="Arial" charset="0"/>
            </a:endParaRPr>
          </a:p>
        </p:txBody>
      </p:sp>
      <p:pic>
        <p:nvPicPr>
          <p:cNvPr id="9" name="Picture 8"/>
          <p:cNvPicPr>
            <a:picLocks noChangeAspect="1"/>
          </p:cNvPicPr>
          <p:nvPr/>
        </p:nvPicPr>
        <p:blipFill>
          <a:blip r:embed="rId3"/>
          <a:stretch>
            <a:fillRect/>
          </a:stretch>
        </p:blipFill>
        <p:spPr>
          <a:xfrm>
            <a:off x="1222176" y="2935345"/>
            <a:ext cx="6347528" cy="2977100"/>
          </a:xfrm>
          <a:prstGeom prst="rect">
            <a:avLst/>
          </a:prstGeom>
        </p:spPr>
      </p:pic>
    </p:spTree>
    <p:extLst>
      <p:ext uri="{BB962C8B-B14F-4D97-AF65-F5344CB8AC3E}">
        <p14:creationId xmlns:p14="http://schemas.microsoft.com/office/powerpoint/2010/main" val="6035020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Title 1"/>
          <p:cNvSpPr>
            <a:spLocks noGrp="1"/>
          </p:cNvSpPr>
          <p:nvPr>
            <p:ph type="title"/>
          </p:nvPr>
        </p:nvSpPr>
        <p:spPr>
          <a:xfrm>
            <a:off x="1605929" y="2571279"/>
            <a:ext cx="7286551" cy="1361777"/>
          </a:xfrm>
        </p:spPr>
        <p:txBody>
          <a:bodyPr lIns="91435" tIns="45718" rIns="91435" bIns="45718"/>
          <a:lstStyle/>
          <a:p>
            <a:pPr>
              <a:defRPr/>
            </a:pPr>
            <a:r>
              <a:rPr lang="en-US" sz="4000" cap="none" dirty="0" smtClean="0">
                <a:ea typeface="ＭＳ Ｐゴシック" pitchFamily="-65" charset="-128"/>
                <a:sym typeface="Lucida Grande" charset="0"/>
              </a:rPr>
              <a:t>4. Ten </a:t>
            </a:r>
            <a:r>
              <a:rPr lang="en-US" sz="4000" cap="none" dirty="0">
                <a:ea typeface="ＭＳ Ｐゴシック" pitchFamily="-65" charset="-128"/>
                <a:sym typeface="Lucida Grande" charset="0"/>
              </a:rPr>
              <a:t>Lessons</a:t>
            </a:r>
          </a:p>
        </p:txBody>
      </p:sp>
    </p:spTree>
    <p:extLst>
      <p:ext uri="{BB962C8B-B14F-4D97-AF65-F5344CB8AC3E}">
        <p14:creationId xmlns:p14="http://schemas.microsoft.com/office/powerpoint/2010/main" val="20336103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Ten Lessons</a:t>
            </a:r>
            <a:endParaRPr lang="en-US" dirty="0"/>
          </a:p>
        </p:txBody>
      </p:sp>
      <p:sp>
        <p:nvSpPr>
          <p:cNvPr id="6" name="Content Placeholder 5"/>
          <p:cNvSpPr>
            <a:spLocks noGrp="1"/>
          </p:cNvSpPr>
          <p:nvPr>
            <p:ph sz="half" idx="1"/>
          </p:nvPr>
        </p:nvSpPr>
        <p:spPr>
          <a:xfrm>
            <a:off x="457200" y="1830288"/>
            <a:ext cx="4618856" cy="4191000"/>
          </a:xfrm>
        </p:spPr>
        <p:txBody>
          <a:bodyPr/>
          <a:lstStyle/>
          <a:p>
            <a:pPr marL="520700" lvl="1" indent="-342900">
              <a:buClrTx/>
              <a:buFont typeface="Arial" panose="020B0604020202020204" pitchFamily="34" charset="0"/>
              <a:buChar char="•"/>
            </a:pPr>
            <a:r>
              <a:rPr lang="en-US" sz="2400" b="1" dirty="0"/>
              <a:t>Urgent</a:t>
            </a:r>
            <a:endParaRPr lang="en-US" sz="2400" b="0" dirty="0"/>
          </a:p>
          <a:p>
            <a:pPr marL="520700" lvl="1" indent="-342900">
              <a:buClrTx/>
              <a:buFont typeface="Arial" panose="020B0604020202020204" pitchFamily="34" charset="0"/>
              <a:buChar char="•"/>
            </a:pPr>
            <a:r>
              <a:rPr lang="en-US" sz="2400" b="1" dirty="0"/>
              <a:t>Fast</a:t>
            </a:r>
            <a:endParaRPr lang="en-US" sz="2400" b="0" dirty="0"/>
          </a:p>
          <a:p>
            <a:pPr marL="520700" lvl="1" indent="-342900">
              <a:buClrTx/>
              <a:buFont typeface="Arial" panose="020B0604020202020204" pitchFamily="34" charset="0"/>
              <a:buChar char="•"/>
            </a:pPr>
            <a:r>
              <a:rPr lang="en-US" sz="2400" b="1" dirty="0"/>
              <a:t>Lean</a:t>
            </a:r>
            <a:r>
              <a:rPr lang="en-US" sz="2400" b="0" dirty="0"/>
              <a:t> </a:t>
            </a:r>
          </a:p>
          <a:p>
            <a:pPr marL="520700" lvl="1" indent="-342900">
              <a:buClrTx/>
              <a:buFont typeface="Arial" panose="020B0604020202020204" pitchFamily="34" charset="0"/>
              <a:buChar char="•"/>
            </a:pPr>
            <a:r>
              <a:rPr lang="en-US" sz="2400" b="1" dirty="0"/>
              <a:t>Attentive</a:t>
            </a:r>
            <a:endParaRPr lang="en-US" sz="2400" b="0" dirty="0"/>
          </a:p>
          <a:p>
            <a:pPr marL="520700" lvl="1" indent="-342900">
              <a:buClrTx/>
              <a:buFont typeface="Arial" panose="020B0604020202020204" pitchFamily="34" charset="0"/>
              <a:buChar char="•"/>
            </a:pPr>
            <a:r>
              <a:rPr lang="en-US" sz="2400" b="1" dirty="0"/>
              <a:t>Flat</a:t>
            </a:r>
            <a:endParaRPr lang="en-US" sz="2400" b="0" dirty="0"/>
          </a:p>
          <a:p>
            <a:pPr marL="520700" lvl="1" indent="-342900">
              <a:buClrTx/>
              <a:buFont typeface="Arial" panose="020B0604020202020204" pitchFamily="34" charset="0"/>
              <a:buChar char="•"/>
            </a:pPr>
            <a:r>
              <a:rPr lang="en-US" sz="2400" b="1" dirty="0"/>
              <a:t>Good enough</a:t>
            </a:r>
            <a:r>
              <a:rPr lang="en-US" sz="2400" b="0" dirty="0"/>
              <a:t>  </a:t>
            </a:r>
            <a:endParaRPr lang="en-US" sz="2400" b="1" dirty="0"/>
          </a:p>
          <a:p>
            <a:pPr marL="520700" lvl="1" indent="-342900">
              <a:buClrTx/>
              <a:buFont typeface="Arial" panose="020B0604020202020204" pitchFamily="34" charset="0"/>
              <a:buChar char="•"/>
            </a:pPr>
            <a:r>
              <a:rPr lang="en-US" sz="2400" b="1" dirty="0"/>
              <a:t>Costs are last</a:t>
            </a:r>
            <a:r>
              <a:rPr lang="en-US" sz="2400" dirty="0"/>
              <a:t> </a:t>
            </a:r>
            <a:r>
              <a:rPr lang="en-US" sz="2400" b="0" dirty="0"/>
              <a:t> </a:t>
            </a:r>
          </a:p>
          <a:p>
            <a:pPr marL="520700" lvl="1" indent="-342900">
              <a:buClrTx/>
              <a:buFont typeface="Arial" panose="020B0604020202020204" pitchFamily="34" charset="0"/>
              <a:buChar char="•"/>
            </a:pPr>
            <a:r>
              <a:rPr lang="en-US" sz="2400" b="1" dirty="0"/>
              <a:t>Preparing is not executing  </a:t>
            </a:r>
          </a:p>
          <a:p>
            <a:pPr marL="520700" lvl="1" indent="-342900">
              <a:buClrTx/>
              <a:buFont typeface="Arial" panose="020B0604020202020204" pitchFamily="34" charset="0"/>
              <a:buChar char="•"/>
            </a:pPr>
            <a:r>
              <a:rPr lang="en-US" sz="2400" b="1" dirty="0"/>
              <a:t>Improvising</a:t>
            </a:r>
            <a:endParaRPr lang="en-US" sz="2400" b="0" dirty="0"/>
          </a:p>
          <a:p>
            <a:pPr marL="520700" lvl="1" indent="-342900">
              <a:buClrTx/>
              <a:buFont typeface="Arial" panose="020B0604020202020204" pitchFamily="34" charset="0"/>
              <a:buChar char="•"/>
            </a:pPr>
            <a:r>
              <a:rPr lang="en-US" sz="2400" b="1" dirty="0"/>
              <a:t>Humanitarian</a:t>
            </a:r>
            <a:endParaRPr lang="en-US" sz="2400" b="0" dirty="0"/>
          </a:p>
        </p:txBody>
      </p:sp>
      <p:sp>
        <p:nvSpPr>
          <p:cNvPr id="2" name="Content Placeholder 1"/>
          <p:cNvSpPr>
            <a:spLocks noGrp="1"/>
          </p:cNvSpPr>
          <p:nvPr>
            <p:ph sz="half" idx="2"/>
          </p:nvPr>
        </p:nvSpPr>
        <p:spPr>
          <a:xfrm>
            <a:off x="4139952" y="1676400"/>
            <a:ext cx="4775448" cy="4191000"/>
          </a:xfrm>
        </p:spPr>
        <p:txBody>
          <a:bodyPr/>
          <a:lstStyle/>
          <a:p>
            <a:pPr marL="0" indent="0"/>
            <a:r>
              <a:rPr lang="en-US" sz="3600" i="1" dirty="0">
                <a:solidFill>
                  <a:srgbClr val="FF0000"/>
                </a:solidFill>
              </a:rPr>
              <a:t>What we can learn from disaster relief about management of organizations?</a:t>
            </a:r>
          </a:p>
          <a:p>
            <a:endParaRPr lang="en-US" sz="2000" dirty="0">
              <a:solidFill>
                <a:srgbClr val="FF0000"/>
              </a:solidFill>
            </a:endParaRPr>
          </a:p>
        </p:txBody>
      </p:sp>
      <p:sp>
        <p:nvSpPr>
          <p:cNvPr id="4" name="Slide Number Placeholder 4"/>
          <p:cNvSpPr txBox="1">
            <a:spLocks/>
          </p:cNvSpPr>
          <p:nvPr/>
        </p:nvSpPr>
        <p:spPr>
          <a:xfrm>
            <a:off x="6781800" y="6356350"/>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33</a:t>
            </a:fld>
            <a:endParaRPr lang="en-US" dirty="0"/>
          </a:p>
        </p:txBody>
      </p:sp>
    </p:spTree>
    <p:extLst>
      <p:ext uri="{BB962C8B-B14F-4D97-AF65-F5344CB8AC3E}">
        <p14:creationId xmlns:p14="http://schemas.microsoft.com/office/powerpoint/2010/main" val="12827454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19672" y="476671"/>
            <a:ext cx="7295728" cy="883989"/>
          </a:xfrm>
        </p:spPr>
        <p:txBody>
          <a:bodyPr/>
          <a:lstStyle/>
          <a:p>
            <a:pPr marL="0" indent="0"/>
            <a:r>
              <a:rPr lang="en-US" sz="3200" dirty="0"/>
              <a:t>What we can learn from disaster relief about decision-making?</a:t>
            </a:r>
          </a:p>
        </p:txBody>
      </p:sp>
      <p:sp>
        <p:nvSpPr>
          <p:cNvPr id="6" name="Content Placeholder 5"/>
          <p:cNvSpPr>
            <a:spLocks noGrp="1"/>
          </p:cNvSpPr>
          <p:nvPr>
            <p:ph idx="1"/>
          </p:nvPr>
        </p:nvSpPr>
        <p:spPr>
          <a:xfrm>
            <a:off x="179512" y="1700808"/>
            <a:ext cx="8795320" cy="4680520"/>
          </a:xfrm>
        </p:spPr>
        <p:txBody>
          <a:bodyPr/>
          <a:lstStyle/>
          <a:p>
            <a:pPr marL="520700" lvl="1" indent="-342900">
              <a:buFont typeface="+mj-lt"/>
              <a:buAutoNum type="arabicPeriod"/>
            </a:pPr>
            <a:r>
              <a:rPr lang="en-US" sz="2400" b="1" dirty="0">
                <a:solidFill>
                  <a:srgbClr val="FF0000"/>
                </a:solidFill>
              </a:rPr>
              <a:t>Urgent:</a:t>
            </a:r>
            <a:r>
              <a:rPr lang="en-US" sz="2400" b="0" dirty="0">
                <a:solidFill>
                  <a:srgbClr val="FF0000"/>
                </a:solidFill>
              </a:rPr>
              <a:t> There is a burning platform and we are jumping (Opposite of a change initiative)</a:t>
            </a:r>
          </a:p>
          <a:p>
            <a:pPr marL="520700" lvl="1" indent="-342900">
              <a:buFont typeface="+mj-lt"/>
              <a:buAutoNum type="arabicPeriod"/>
            </a:pPr>
            <a:r>
              <a:rPr lang="en-US" sz="2400" b="1" dirty="0">
                <a:solidFill>
                  <a:srgbClr val="FF0000"/>
                </a:solidFill>
              </a:rPr>
              <a:t>Fast: </a:t>
            </a:r>
            <a:r>
              <a:rPr lang="en-US" sz="2400" dirty="0">
                <a:solidFill>
                  <a:srgbClr val="FF0000"/>
                </a:solidFill>
              </a:rPr>
              <a:t>people need attention immediately</a:t>
            </a:r>
          </a:p>
          <a:p>
            <a:pPr marL="520700" lvl="1" indent="-342900">
              <a:buFont typeface="+mj-lt"/>
              <a:buAutoNum type="arabicPeriod"/>
            </a:pPr>
            <a:r>
              <a:rPr lang="en-US" sz="2000" b="1" dirty="0"/>
              <a:t>Lean:</a:t>
            </a:r>
            <a:r>
              <a:rPr lang="en-US" sz="2000" b="0" dirty="0"/>
              <a:t> red tape is something to be cut</a:t>
            </a:r>
          </a:p>
          <a:p>
            <a:pPr marL="520700" lvl="1" indent="-342900">
              <a:buFont typeface="+mj-lt"/>
              <a:buAutoNum type="arabicPeriod"/>
            </a:pPr>
            <a:r>
              <a:rPr lang="en-US" sz="2000" b="1" dirty="0"/>
              <a:t>Attentive</a:t>
            </a:r>
            <a:r>
              <a:rPr lang="en-US" sz="2000" b="0" dirty="0"/>
              <a:t>: listen and amplify the voice of those on the ground </a:t>
            </a:r>
          </a:p>
          <a:p>
            <a:pPr marL="520700" lvl="1" indent="-342900">
              <a:buFont typeface="+mj-lt"/>
              <a:buAutoNum type="arabicPeriod"/>
            </a:pPr>
            <a:r>
              <a:rPr lang="en-US" sz="2000" b="1" dirty="0"/>
              <a:t>Flat:</a:t>
            </a:r>
            <a:r>
              <a:rPr lang="en-US" sz="2000" b="0" dirty="0"/>
              <a:t> Management requests are overhead; diminishing returns on process</a:t>
            </a:r>
          </a:p>
          <a:p>
            <a:pPr marL="520700" lvl="1" indent="-342900">
              <a:buFont typeface="+mj-lt"/>
              <a:buAutoNum type="arabicPeriod"/>
            </a:pPr>
            <a:r>
              <a:rPr lang="en-US" sz="2400" b="1" dirty="0">
                <a:solidFill>
                  <a:srgbClr val="FF0000"/>
                </a:solidFill>
              </a:rPr>
              <a:t>Good enough</a:t>
            </a:r>
            <a:r>
              <a:rPr lang="en-US" sz="2400" b="0" dirty="0">
                <a:solidFill>
                  <a:srgbClr val="FF0000"/>
                </a:solidFill>
              </a:rPr>
              <a:t> is good enough </a:t>
            </a:r>
            <a:endParaRPr lang="en-US" sz="2400" b="1" dirty="0">
              <a:solidFill>
                <a:srgbClr val="FF0000"/>
              </a:solidFill>
            </a:endParaRPr>
          </a:p>
          <a:p>
            <a:pPr marL="520700" lvl="1" indent="-342900">
              <a:buFont typeface="+mj-lt"/>
              <a:buAutoNum type="arabicPeriod"/>
            </a:pPr>
            <a:r>
              <a:rPr lang="en-US" sz="2000" b="1" dirty="0"/>
              <a:t>Costs are last</a:t>
            </a:r>
            <a:r>
              <a:rPr lang="en-US" sz="2000" b="0" dirty="0"/>
              <a:t>: Don't worry about the costs, worry about the speed </a:t>
            </a:r>
          </a:p>
          <a:p>
            <a:pPr marL="520700" lvl="1" indent="-342900">
              <a:buFont typeface="+mj-lt"/>
              <a:buAutoNum type="arabicPeriod"/>
            </a:pPr>
            <a:r>
              <a:rPr lang="en-US" sz="2000" b="1" dirty="0"/>
              <a:t>Preparing is not executing:</a:t>
            </a:r>
            <a:r>
              <a:rPr lang="en-US" sz="2000" b="0" dirty="0"/>
              <a:t> Planning is preparedness, not execution</a:t>
            </a:r>
            <a:r>
              <a:rPr lang="en-US" sz="2000" b="1" dirty="0"/>
              <a:t> </a:t>
            </a:r>
          </a:p>
          <a:p>
            <a:pPr marL="520700" lvl="1" indent="-342900">
              <a:buFont typeface="+mj-lt"/>
              <a:buAutoNum type="arabicPeriod"/>
            </a:pPr>
            <a:r>
              <a:rPr lang="en-US" sz="2400" b="1" dirty="0">
                <a:solidFill>
                  <a:srgbClr val="FF0000"/>
                </a:solidFill>
              </a:rPr>
              <a:t>Improvising:</a:t>
            </a:r>
            <a:r>
              <a:rPr lang="en-US" sz="2400" b="0" dirty="0">
                <a:solidFill>
                  <a:srgbClr val="FF0000"/>
                </a:solidFill>
              </a:rPr>
              <a:t> Apollo 13: make do, get in done, opportunity to shine, all hands on deck</a:t>
            </a:r>
          </a:p>
          <a:p>
            <a:pPr marL="520700" lvl="1" indent="-342900">
              <a:buFont typeface="+mj-lt"/>
              <a:buAutoNum type="arabicPeriod"/>
            </a:pPr>
            <a:r>
              <a:rPr lang="en-US" sz="2400" b="1" dirty="0">
                <a:solidFill>
                  <a:srgbClr val="FF0000"/>
                </a:solidFill>
              </a:rPr>
              <a:t>Humanitarian:</a:t>
            </a:r>
            <a:r>
              <a:rPr lang="en-US" sz="2400" dirty="0">
                <a:solidFill>
                  <a:srgbClr val="FF0000"/>
                </a:solidFill>
              </a:rPr>
              <a:t> care, trust, and humility</a:t>
            </a:r>
            <a:endParaRPr lang="en-US" sz="2400" b="0" dirty="0">
              <a:solidFill>
                <a:srgbClr val="FF0000"/>
              </a:solidFill>
            </a:endParaRPr>
          </a:p>
        </p:txBody>
      </p:sp>
      <p:sp>
        <p:nvSpPr>
          <p:cNvPr id="4" name="Slide Number Placeholder 4"/>
          <p:cNvSpPr txBox="1">
            <a:spLocks/>
          </p:cNvSpPr>
          <p:nvPr/>
        </p:nvSpPr>
        <p:spPr>
          <a:xfrm>
            <a:off x="6781800" y="6356350"/>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34</a:t>
            </a:fld>
            <a:endParaRPr lang="en-US" dirty="0"/>
          </a:p>
        </p:txBody>
      </p:sp>
    </p:spTree>
    <p:extLst>
      <p:ext uri="{BB962C8B-B14F-4D97-AF65-F5344CB8AC3E}">
        <p14:creationId xmlns:p14="http://schemas.microsoft.com/office/powerpoint/2010/main" val="27092459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a:t>1. Urgent…</a:t>
            </a:r>
          </a:p>
        </p:txBody>
      </p:sp>
      <p:sp>
        <p:nvSpPr>
          <p:cNvPr id="6" name="Content Placeholder 5"/>
          <p:cNvSpPr>
            <a:spLocks noGrp="1"/>
          </p:cNvSpPr>
          <p:nvPr>
            <p:ph idx="1"/>
          </p:nvPr>
        </p:nvSpPr>
        <p:spPr>
          <a:xfrm>
            <a:off x="971600" y="1676400"/>
            <a:ext cx="7715200" cy="4191000"/>
          </a:xfrm>
        </p:spPr>
        <p:txBody>
          <a:bodyPr/>
          <a:lstStyle/>
          <a:p>
            <a:r>
              <a:rPr lang="en-US" sz="3600" b="0" i="1" dirty="0"/>
              <a:t>There is a burning platform </a:t>
            </a:r>
          </a:p>
          <a:p>
            <a:r>
              <a:rPr lang="en-US" sz="3600" b="0" i="1" dirty="0"/>
              <a:t>and we are jumping </a:t>
            </a:r>
            <a:r>
              <a:rPr lang="en-US" sz="3600" b="0" i="1" u="sng" dirty="0"/>
              <a:t>on it</a:t>
            </a:r>
            <a:r>
              <a:rPr lang="en-US" sz="3600" b="0" i="1" dirty="0"/>
              <a:t>. </a:t>
            </a:r>
            <a:endParaRPr lang="en-US" sz="3600" i="1" dirty="0"/>
          </a:p>
        </p:txBody>
      </p:sp>
      <p:pic>
        <p:nvPicPr>
          <p:cNvPr id="1026" name="Picture 2" descr="http://www.publishingtechnology.com/wp-content/uploads/2011/08/Frog1-1024x682.jpg"/>
          <p:cNvPicPr>
            <a:picLocks noChangeAspect="1" noChangeArrowheads="1"/>
          </p:cNvPicPr>
          <p:nvPr/>
        </p:nvPicPr>
        <p:blipFill rotWithShape="1">
          <a:blip r:embed="rId3">
            <a:extLst>
              <a:ext uri="{28A0092B-C50C-407E-A947-70E740481C1C}">
                <a14:useLocalDpi xmlns:a14="http://schemas.microsoft.com/office/drawing/2010/main" val="0"/>
              </a:ext>
            </a:extLst>
          </a:blip>
          <a:srcRect t="26841" r="13820"/>
          <a:stretch/>
        </p:blipFill>
        <p:spPr bwMode="auto">
          <a:xfrm>
            <a:off x="168450" y="3425371"/>
            <a:ext cx="5884007" cy="33267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76056" y="4089266"/>
            <a:ext cx="3898824" cy="707886"/>
          </a:xfrm>
          <a:prstGeom prst="rect">
            <a:avLst/>
          </a:prstGeom>
          <a:noFill/>
        </p:spPr>
        <p:txBody>
          <a:bodyPr wrap="none" rtlCol="0">
            <a:spAutoFit/>
          </a:bodyPr>
          <a:lstStyle/>
          <a:p>
            <a:r>
              <a:rPr lang="en-US" sz="2000" b="1" i="1" dirty="0"/>
              <a:t>Opposite of a change initiative</a:t>
            </a:r>
          </a:p>
          <a:p>
            <a:endParaRPr lang="en-US" sz="2000" dirty="0"/>
          </a:p>
        </p:txBody>
      </p:sp>
      <p:sp>
        <p:nvSpPr>
          <p:cNvPr id="8" name="Slide Number Placeholder 4"/>
          <p:cNvSpPr txBox="1">
            <a:spLocks/>
          </p:cNvSpPr>
          <p:nvPr/>
        </p:nvSpPr>
        <p:spPr>
          <a:xfrm>
            <a:off x="6781800" y="6356350"/>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35</a:t>
            </a:fld>
            <a:endParaRPr lang="en-US" dirty="0"/>
          </a:p>
        </p:txBody>
      </p:sp>
    </p:spTree>
    <p:extLst>
      <p:ext uri="{BB962C8B-B14F-4D97-AF65-F5344CB8AC3E}">
        <p14:creationId xmlns:p14="http://schemas.microsoft.com/office/powerpoint/2010/main" val="24369173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 burning platform</a:t>
            </a:r>
          </a:p>
        </p:txBody>
      </p:sp>
      <p:sp>
        <p:nvSpPr>
          <p:cNvPr id="6" name="TextBox 5"/>
          <p:cNvSpPr txBox="1"/>
          <p:nvPr/>
        </p:nvSpPr>
        <p:spPr>
          <a:xfrm>
            <a:off x="827440" y="5904470"/>
            <a:ext cx="7344959" cy="646331"/>
          </a:xfrm>
          <a:prstGeom prst="rect">
            <a:avLst/>
          </a:prstGeom>
          <a:noFill/>
        </p:spPr>
        <p:txBody>
          <a:bodyPr wrap="none" rtlCol="0">
            <a:spAutoFit/>
          </a:bodyPr>
          <a:lstStyle/>
          <a:p>
            <a:r>
              <a:rPr lang="en-US" dirty="0"/>
              <a:t>Nokia’s new CEO Stephen </a:t>
            </a:r>
            <a:r>
              <a:rPr lang="en-US" dirty="0" err="1"/>
              <a:t>Elop</a:t>
            </a:r>
            <a:r>
              <a:rPr lang="en-US" dirty="0"/>
              <a:t> described the company’s situation as </a:t>
            </a:r>
          </a:p>
          <a:p>
            <a:r>
              <a:rPr lang="en-US" dirty="0"/>
              <a:t>“Standing on a burning platform”. –Feb. 2011 </a:t>
            </a:r>
          </a:p>
        </p:txBody>
      </p:sp>
      <p:sp>
        <p:nvSpPr>
          <p:cNvPr id="7" name="Slide Number Placeholder 4"/>
          <p:cNvSpPr txBox="1">
            <a:spLocks/>
          </p:cNvSpPr>
          <p:nvPr/>
        </p:nvSpPr>
        <p:spPr>
          <a:xfrm>
            <a:off x="6781800" y="6356350"/>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36</a:t>
            </a:fld>
            <a:endParaRPr lang="en-US" dirty="0"/>
          </a:p>
        </p:txBody>
      </p:sp>
      <p:pic>
        <p:nvPicPr>
          <p:cNvPr id="6146" name="Picture 2" descr="https://engageinnovate.files.wordpress.com/2011/09/nokia-burning-platfor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1920" y="1521739"/>
            <a:ext cx="6096000" cy="4354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8262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a:solidFill>
                  <a:schemeClr val="tx1"/>
                </a:solidFill>
              </a:rPr>
              <a:t>2. Fast…</a:t>
            </a:r>
          </a:p>
        </p:txBody>
      </p:sp>
      <p:pic>
        <p:nvPicPr>
          <p:cNvPr id="2050" name="Picture 2" descr="http://cache.boston.com/bonzai-fba/Third_Party_Photo/2006/07/25/1153804670_74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0982" y="2142298"/>
            <a:ext cx="7029450" cy="468058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4"/>
          <p:cNvSpPr txBox="1">
            <a:spLocks/>
          </p:cNvSpPr>
          <p:nvPr/>
        </p:nvSpPr>
        <p:spPr>
          <a:xfrm>
            <a:off x="6781800" y="6356350"/>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37</a:t>
            </a:fld>
            <a:endParaRPr lang="en-US" dirty="0"/>
          </a:p>
        </p:txBody>
      </p:sp>
    </p:spTree>
    <p:extLst>
      <p:ext uri="{BB962C8B-B14F-4D97-AF65-F5344CB8AC3E}">
        <p14:creationId xmlns:p14="http://schemas.microsoft.com/office/powerpoint/2010/main" val="29834743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a:t>6. Good Enough…</a:t>
            </a:r>
          </a:p>
        </p:txBody>
      </p:sp>
      <p:sp>
        <p:nvSpPr>
          <p:cNvPr id="6" name="Content Placeholder 5"/>
          <p:cNvSpPr>
            <a:spLocks noGrp="1"/>
          </p:cNvSpPr>
          <p:nvPr>
            <p:ph idx="1"/>
          </p:nvPr>
        </p:nvSpPr>
        <p:spPr>
          <a:xfrm>
            <a:off x="4644008" y="1484784"/>
            <a:ext cx="4320480" cy="4848944"/>
          </a:xfrm>
        </p:spPr>
        <p:txBody>
          <a:bodyPr/>
          <a:lstStyle/>
          <a:p>
            <a:pPr marL="0" indent="0"/>
            <a:r>
              <a:rPr lang="en-US" sz="2400" dirty="0"/>
              <a:t>Following the Tsunami response, a marketing director recalled, “We didn’t have time to have all the meetings, all the reviews, and all the approvals.”  “We had to make on-the-spot-decisions.” “The interesting thing”, she continued,” is that </a:t>
            </a:r>
            <a:r>
              <a:rPr lang="en-US" sz="2800" dirty="0">
                <a:solidFill>
                  <a:srgbClr val="FFC000"/>
                </a:solidFill>
              </a:rPr>
              <a:t>nothing fell apart</a:t>
            </a:r>
            <a:r>
              <a:rPr lang="en-US" sz="2400" dirty="0"/>
              <a:t>.”  “Maybe we could make decisions like that everyday.”</a:t>
            </a:r>
          </a:p>
        </p:txBody>
      </p:sp>
      <p:pic>
        <p:nvPicPr>
          <p:cNvPr id="4" name="Picture 4"/>
          <p:cNvPicPr>
            <a:picLocks noChangeAspect="1" noChangeArrowheads="1"/>
          </p:cNvPicPr>
          <p:nvPr/>
        </p:nvPicPr>
        <p:blipFill>
          <a:blip r:embed="rId2" cstate="print"/>
          <a:srcRect/>
          <a:stretch>
            <a:fillRect/>
          </a:stretch>
        </p:blipFill>
        <p:spPr bwMode="auto">
          <a:xfrm>
            <a:off x="107504" y="1700812"/>
            <a:ext cx="4367213" cy="3273743"/>
          </a:xfrm>
          <a:prstGeom prst="rect">
            <a:avLst/>
          </a:prstGeom>
          <a:noFill/>
          <a:ln w="9525">
            <a:noFill/>
            <a:miter lim="800000"/>
            <a:headEnd/>
            <a:tailEnd/>
          </a:ln>
          <a:effectLst/>
        </p:spPr>
      </p:pic>
      <p:sp>
        <p:nvSpPr>
          <p:cNvPr id="2" name="TextBox 1"/>
          <p:cNvSpPr txBox="1"/>
          <p:nvPr/>
        </p:nvSpPr>
        <p:spPr>
          <a:xfrm>
            <a:off x="1259632" y="5013176"/>
            <a:ext cx="2150973" cy="369332"/>
          </a:xfrm>
          <a:prstGeom prst="rect">
            <a:avLst/>
          </a:prstGeom>
          <a:noFill/>
        </p:spPr>
        <p:txBody>
          <a:bodyPr wrap="none" rtlCol="0">
            <a:spAutoFit/>
          </a:bodyPr>
          <a:lstStyle/>
          <a:p>
            <a:r>
              <a:rPr lang="en-US" b="1" i="1" dirty="0"/>
              <a:t>Banda Aceh, 2004</a:t>
            </a:r>
          </a:p>
        </p:txBody>
      </p:sp>
      <p:sp>
        <p:nvSpPr>
          <p:cNvPr id="7" name="Slide Number Placeholder 4"/>
          <p:cNvSpPr txBox="1">
            <a:spLocks/>
          </p:cNvSpPr>
          <p:nvPr/>
        </p:nvSpPr>
        <p:spPr>
          <a:xfrm>
            <a:off x="157510" y="6381328"/>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76999270-999B-41EE-8096-361AA579F9C3}" type="slidenum">
              <a:rPr lang="en-US" smtClean="0"/>
              <a:pPr/>
              <a:t>38</a:t>
            </a:fld>
            <a:endParaRPr lang="en-US" dirty="0"/>
          </a:p>
        </p:txBody>
      </p:sp>
      <p:sp>
        <p:nvSpPr>
          <p:cNvPr id="8" name="Rectangle 1"/>
          <p:cNvSpPr>
            <a:spLocks noChangeArrowheads="1"/>
          </p:cNvSpPr>
          <p:nvPr/>
        </p:nvSpPr>
        <p:spPr bwMode="auto">
          <a:xfrm>
            <a:off x="755576" y="6415672"/>
            <a:ext cx="798595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itchFamily="34" charset="0"/>
                <a:ea typeface="Times New Roman" pitchFamily="18" charset="0"/>
                <a:cs typeface="Arial" pitchFamily="34" charset="0"/>
              </a:rPr>
              <a:t> “The Good Enough Principle “ June  2008 </a:t>
            </a:r>
            <a:endParaRPr kumimoji="0" lang="en-US" altLang="en-US" sz="1600" b="0" i="1"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804726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t>9. Scarcity &amp; Improvising</a:t>
            </a:r>
          </a:p>
        </p:txBody>
      </p:sp>
      <p:sp>
        <p:nvSpPr>
          <p:cNvPr id="3" name="Content Placeholder 2"/>
          <p:cNvSpPr>
            <a:spLocks noGrp="1"/>
          </p:cNvSpPr>
          <p:nvPr>
            <p:ph idx="1"/>
          </p:nvPr>
        </p:nvSpPr>
        <p:spPr>
          <a:xfrm>
            <a:off x="457200" y="1772816"/>
            <a:ext cx="8229600" cy="4583534"/>
          </a:xfrm>
        </p:spPr>
        <p:txBody>
          <a:bodyPr>
            <a:noAutofit/>
          </a:bodyPr>
          <a:lstStyle/>
          <a:p>
            <a:pPr>
              <a:buNone/>
            </a:pPr>
            <a:r>
              <a:rPr lang="en-US" sz="2400" dirty="0"/>
              <a:t>	</a:t>
            </a:r>
            <a:r>
              <a:rPr lang="en-US" dirty="0"/>
              <a:t>The Apollo 13 story was featured in the 1995 film with Tom Hanks and Kevin Bacon.  The incredible events that unfolded in April 1970 gripped the nation and the world.  </a:t>
            </a:r>
          </a:p>
          <a:p>
            <a:pPr>
              <a:buNone/>
            </a:pPr>
            <a:endParaRPr lang="en-US" dirty="0"/>
          </a:p>
          <a:p>
            <a:pPr indent="14288">
              <a:buNone/>
            </a:pPr>
            <a:r>
              <a:rPr lang="en-US" dirty="0"/>
              <a:t>On April 13, </a:t>
            </a:r>
          </a:p>
          <a:p>
            <a:pPr indent="14288">
              <a:buNone/>
            </a:pPr>
            <a:endParaRPr lang="en-US" sz="2800" dirty="0">
              <a:solidFill>
                <a:srgbClr val="FF0000"/>
              </a:solidFill>
            </a:endParaRPr>
          </a:p>
          <a:p>
            <a:pPr indent="14288">
              <a:buNone/>
            </a:pPr>
            <a:r>
              <a:rPr lang="en-US" sz="2800" dirty="0">
                <a:solidFill>
                  <a:srgbClr val="FF0000"/>
                </a:solidFill>
              </a:rPr>
              <a:t>56 hours into the mission, an oxygen tank in the service module that contained the astronauts’ support systems exploded. </a:t>
            </a:r>
            <a:r>
              <a:rPr lang="en-US" sz="2800" dirty="0">
                <a:solidFill>
                  <a:srgbClr val="FFC000"/>
                </a:solidFill>
              </a:rPr>
              <a:t> </a:t>
            </a:r>
          </a:p>
        </p:txBody>
      </p:sp>
      <p:sp>
        <p:nvSpPr>
          <p:cNvPr id="5" name="Slide Number Placeholder 4"/>
          <p:cNvSpPr>
            <a:spLocks noGrp="1"/>
          </p:cNvSpPr>
          <p:nvPr>
            <p:ph type="sldNum" sz="quarter" idx="4294967295"/>
          </p:nvPr>
        </p:nvSpPr>
        <p:spPr>
          <a:xfrm>
            <a:off x="6781800" y="6356350"/>
            <a:ext cx="2133600" cy="365125"/>
          </a:xfrm>
          <a:prstGeom prst="rect">
            <a:avLst/>
          </a:prstGeom>
          <a:noFill/>
        </p:spPr>
        <p:txBody>
          <a:bodyPr lIns="91435" tIns="45718" rIns="91435" bIns="45718"/>
          <a:lstStyle/>
          <a:p>
            <a:pPr algn="r"/>
            <a:fld id="{76999270-999B-41EE-8096-361AA579F9C3}" type="slidenum">
              <a:rPr lang="en-US" sz="1800">
                <a:solidFill>
                  <a:schemeClr val="tx1"/>
                </a:solidFill>
              </a:rPr>
              <a:pPr algn="r"/>
              <a:t>39</a:t>
            </a:fld>
            <a:endParaRPr lang="en-US" sz="1800" dirty="0">
              <a:solidFill>
                <a:schemeClr val="tx1"/>
              </a:solidFill>
            </a:endParaRPr>
          </a:p>
        </p:txBody>
      </p:sp>
    </p:spTree>
    <p:extLst>
      <p:ext uri="{BB962C8B-B14F-4D97-AF65-F5344CB8AC3E}">
        <p14:creationId xmlns:p14="http://schemas.microsoft.com/office/powerpoint/2010/main" val="17345298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7624" y="1676400"/>
            <a:ext cx="6858000" cy="4560912"/>
          </a:xfrm>
        </p:spPr>
        <p:txBody>
          <a:bodyPr/>
          <a:lstStyle/>
          <a:p>
            <a:pPr marL="0" indent="0"/>
            <a:r>
              <a:rPr lang="en-US" sz="4400" dirty="0">
                <a:solidFill>
                  <a:schemeClr val="bg1"/>
                </a:solidFill>
              </a:rPr>
              <a:t>Thesis </a:t>
            </a:r>
          </a:p>
          <a:p>
            <a:pPr marL="0" indent="0"/>
            <a:endParaRPr lang="en-US" sz="3200" i="1" dirty="0">
              <a:solidFill>
                <a:schemeClr val="bg1"/>
              </a:solidFill>
            </a:endParaRPr>
          </a:p>
          <a:p>
            <a:pPr marL="465138" indent="0"/>
            <a:r>
              <a:rPr lang="en-US" sz="3200" i="1" dirty="0">
                <a:solidFill>
                  <a:schemeClr val="bg1"/>
                </a:solidFill>
              </a:rPr>
              <a:t>If we look at the characteristics of disaster response, we can gain insights in how to move forward in the midst of disruptive change in our </a:t>
            </a:r>
            <a:r>
              <a:rPr lang="en-US" sz="3200" i="1" dirty="0" smtClean="0">
                <a:solidFill>
                  <a:schemeClr val="bg1"/>
                </a:solidFill>
              </a:rPr>
              <a:t>IT organizations</a:t>
            </a:r>
            <a:r>
              <a:rPr lang="en-US" sz="3200" i="1" dirty="0">
                <a:solidFill>
                  <a:schemeClr val="bg1"/>
                </a:solidFill>
              </a:rPr>
              <a:t>.</a:t>
            </a:r>
          </a:p>
        </p:txBody>
      </p:sp>
      <p:cxnSp>
        <p:nvCxnSpPr>
          <p:cNvPr id="4" name="Straight Connector 3"/>
          <p:cNvCxnSpPr/>
          <p:nvPr/>
        </p:nvCxnSpPr>
        <p:spPr>
          <a:xfrm>
            <a:off x="1475656" y="3068960"/>
            <a:ext cx="0" cy="3024336"/>
          </a:xfrm>
          <a:prstGeom prst="line">
            <a:avLst/>
          </a:prstGeom>
          <a:ln w="76200">
            <a:solidFill>
              <a:srgbClr val="DDDDD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747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The Apollo 13 story</a:t>
            </a:r>
            <a:endParaRPr lang="en-US" sz="4400" b="1" dirty="0"/>
          </a:p>
        </p:txBody>
      </p:sp>
      <p:sp>
        <p:nvSpPr>
          <p:cNvPr id="7" name="TextBox 6"/>
          <p:cNvSpPr txBox="1"/>
          <p:nvPr/>
        </p:nvSpPr>
        <p:spPr>
          <a:xfrm>
            <a:off x="1979712" y="5934670"/>
            <a:ext cx="5224764" cy="400110"/>
          </a:xfrm>
          <a:prstGeom prst="rect">
            <a:avLst/>
          </a:prstGeom>
          <a:noFill/>
        </p:spPr>
        <p:txBody>
          <a:bodyPr wrap="none" rtlCol="0">
            <a:spAutoFit/>
          </a:bodyPr>
          <a:lstStyle/>
          <a:p>
            <a:r>
              <a:rPr lang="en-US" sz="2000" i="1" dirty="0"/>
              <a:t>“And you, sir, are a steely-eyed missile man”</a:t>
            </a:r>
          </a:p>
        </p:txBody>
      </p:sp>
      <p:pic>
        <p:nvPicPr>
          <p:cNvPr id="1026" name="Picture 2"/>
          <p:cNvPicPr>
            <a:picLocks noChangeAspect="1" noChangeArrowheads="1"/>
          </p:cNvPicPr>
          <p:nvPr/>
        </p:nvPicPr>
        <p:blipFill>
          <a:blip r:embed="rId3" cstate="print"/>
          <a:srcRect/>
          <a:stretch>
            <a:fillRect/>
          </a:stretch>
        </p:blipFill>
        <p:spPr bwMode="auto">
          <a:xfrm>
            <a:off x="1514493" y="1828800"/>
            <a:ext cx="6181725" cy="3810000"/>
          </a:xfrm>
          <a:prstGeom prst="rect">
            <a:avLst/>
          </a:prstGeom>
          <a:noFill/>
          <a:ln w="9525">
            <a:noFill/>
            <a:miter lim="800000"/>
            <a:headEnd/>
            <a:tailEnd/>
          </a:ln>
        </p:spPr>
      </p:pic>
      <p:sp>
        <p:nvSpPr>
          <p:cNvPr id="8" name="Slide Number Placeholder 4"/>
          <p:cNvSpPr>
            <a:spLocks noGrp="1"/>
          </p:cNvSpPr>
          <p:nvPr>
            <p:ph type="sldNum" sz="quarter" idx="4294967295"/>
          </p:nvPr>
        </p:nvSpPr>
        <p:spPr>
          <a:xfrm>
            <a:off x="6781800" y="6356350"/>
            <a:ext cx="2133600" cy="365125"/>
          </a:xfrm>
          <a:prstGeom prst="rect">
            <a:avLst/>
          </a:prstGeom>
          <a:noFill/>
        </p:spPr>
        <p:txBody>
          <a:bodyPr lIns="91435" tIns="45718" rIns="91435" bIns="45718"/>
          <a:lstStyle/>
          <a:p>
            <a:pPr algn="r"/>
            <a:fld id="{76999270-999B-41EE-8096-361AA579F9C3}" type="slidenum">
              <a:rPr lang="en-US" sz="1800">
                <a:solidFill>
                  <a:schemeClr val="tx1"/>
                </a:solidFill>
              </a:rPr>
              <a:pPr algn="r"/>
              <a:t>40</a:t>
            </a:fld>
            <a:endParaRPr lang="en-US" sz="1800" dirty="0">
              <a:solidFill>
                <a:schemeClr val="tx1"/>
              </a:solidFill>
            </a:endParaRPr>
          </a:p>
        </p:txBody>
      </p:sp>
    </p:spTree>
    <p:extLst>
      <p:ext uri="{BB962C8B-B14F-4D97-AF65-F5344CB8AC3E}">
        <p14:creationId xmlns:p14="http://schemas.microsoft.com/office/powerpoint/2010/main" val="29867054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What did you see…</a:t>
            </a:r>
          </a:p>
        </p:txBody>
      </p:sp>
      <p:sp>
        <p:nvSpPr>
          <p:cNvPr id="3" name="Content Placeholder 2"/>
          <p:cNvSpPr>
            <a:spLocks noGrp="1"/>
          </p:cNvSpPr>
          <p:nvPr>
            <p:ph idx="1"/>
          </p:nvPr>
        </p:nvSpPr>
        <p:spPr>
          <a:xfrm>
            <a:off x="1043608" y="1676400"/>
            <a:ext cx="7643192" cy="4191000"/>
          </a:xfrm>
        </p:spPr>
        <p:txBody>
          <a:bodyPr/>
          <a:lstStyle/>
          <a:p>
            <a:pPr marL="514350" indent="-514350">
              <a:lnSpc>
                <a:spcPct val="150000"/>
              </a:lnSpc>
              <a:buFont typeface="Arial" panose="020B0604020202020204" pitchFamily="34" charset="0"/>
              <a:buChar char="•"/>
            </a:pPr>
            <a:r>
              <a:rPr lang="en-US" sz="3200" dirty="0"/>
              <a:t>Urgent!  Life or death crisis</a:t>
            </a:r>
          </a:p>
          <a:p>
            <a:pPr marL="514350" indent="-514350">
              <a:lnSpc>
                <a:spcPct val="150000"/>
              </a:lnSpc>
              <a:buFont typeface="Arial" panose="020B0604020202020204" pitchFamily="34" charset="0"/>
              <a:buChar char="•"/>
            </a:pPr>
            <a:r>
              <a:rPr lang="en-US" sz="3200" dirty="0"/>
              <a:t>Improvising under time-pressure </a:t>
            </a:r>
          </a:p>
          <a:p>
            <a:pPr marL="514350" indent="-514350">
              <a:lnSpc>
                <a:spcPct val="150000"/>
              </a:lnSpc>
              <a:buFont typeface="Arial" panose="020B0604020202020204" pitchFamily="34" charset="0"/>
              <a:buChar char="•"/>
            </a:pPr>
            <a:r>
              <a:rPr lang="en-US" sz="3200" dirty="0"/>
              <a:t>Scarcity is not a limitation </a:t>
            </a:r>
          </a:p>
          <a:p>
            <a:pPr marL="514350" indent="-514350">
              <a:lnSpc>
                <a:spcPct val="150000"/>
              </a:lnSpc>
              <a:buFont typeface="Arial" panose="020B0604020202020204" pitchFamily="34" charset="0"/>
              <a:buChar char="•"/>
            </a:pPr>
            <a:r>
              <a:rPr lang="en-US" sz="3200" dirty="0"/>
              <a:t>Good-enough works</a:t>
            </a:r>
          </a:p>
          <a:p>
            <a:pPr marL="514350" indent="-514350">
              <a:lnSpc>
                <a:spcPct val="150000"/>
              </a:lnSpc>
              <a:buFont typeface="Arial" panose="020B0604020202020204" pitchFamily="34" charset="0"/>
              <a:buChar char="•"/>
            </a:pPr>
            <a:r>
              <a:rPr lang="en-US" sz="3200" dirty="0"/>
              <a:t>High collaboration</a:t>
            </a:r>
          </a:p>
        </p:txBody>
      </p:sp>
      <p:sp>
        <p:nvSpPr>
          <p:cNvPr id="4" name="Slide Number Placeholder 4"/>
          <p:cNvSpPr txBox="1">
            <a:spLocks/>
          </p:cNvSpPr>
          <p:nvPr/>
        </p:nvSpPr>
        <p:spPr>
          <a:xfrm>
            <a:off x="6781800" y="6356350"/>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41</a:t>
            </a:fld>
            <a:endParaRPr lang="en-US" dirty="0"/>
          </a:p>
        </p:txBody>
      </p:sp>
    </p:spTree>
    <p:extLst>
      <p:ext uri="{BB962C8B-B14F-4D97-AF65-F5344CB8AC3E}">
        <p14:creationId xmlns:p14="http://schemas.microsoft.com/office/powerpoint/2010/main" val="260998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a:t>10. Humanitarian…</a:t>
            </a:r>
          </a:p>
        </p:txBody>
      </p:sp>
      <p:sp>
        <p:nvSpPr>
          <p:cNvPr id="6" name="Content Placeholder 5"/>
          <p:cNvSpPr>
            <a:spLocks noGrp="1"/>
          </p:cNvSpPr>
          <p:nvPr>
            <p:ph idx="1"/>
          </p:nvPr>
        </p:nvSpPr>
        <p:spPr>
          <a:xfrm>
            <a:off x="827584" y="1556792"/>
            <a:ext cx="7571184" cy="4464496"/>
          </a:xfrm>
        </p:spPr>
        <p:txBody>
          <a:bodyPr/>
          <a:lstStyle/>
          <a:p>
            <a:pPr marL="342900" indent="-342900">
              <a:buFont typeface="Wingdings" panose="05000000000000000000" pitchFamily="2" charset="2"/>
              <a:buChar char="Ø"/>
            </a:pPr>
            <a:r>
              <a:rPr lang="en-US" sz="3200" b="1" dirty="0">
                <a:solidFill>
                  <a:srgbClr val="FF0000"/>
                </a:solidFill>
              </a:rPr>
              <a:t>We care</a:t>
            </a:r>
          </a:p>
          <a:p>
            <a:pPr marL="1031875" lvl="1" indent="-419100"/>
            <a:r>
              <a:rPr lang="en-US" sz="3200" b="1" dirty="0"/>
              <a:t>People are vulnerable</a:t>
            </a:r>
          </a:p>
          <a:p>
            <a:pPr marL="1031875" lvl="1" indent="-419100"/>
            <a:r>
              <a:rPr lang="en-US" sz="3200" b="1" dirty="0"/>
              <a:t>People are hurting </a:t>
            </a:r>
            <a:endParaRPr lang="en-US" sz="3200" dirty="0"/>
          </a:p>
          <a:p>
            <a:pPr marL="342900" indent="-342900">
              <a:buFont typeface="Wingdings" panose="05000000000000000000" pitchFamily="2" charset="2"/>
              <a:buChar char="Ø"/>
            </a:pPr>
            <a:r>
              <a:rPr lang="en-US" sz="3200" b="1" dirty="0">
                <a:solidFill>
                  <a:srgbClr val="FF0000"/>
                </a:solidFill>
              </a:rPr>
              <a:t>The customer is the first responder</a:t>
            </a:r>
          </a:p>
          <a:p>
            <a:pPr marL="1031875" lvl="1" indent="-338138"/>
            <a:r>
              <a:rPr lang="en-US" sz="3200" b="1" dirty="0"/>
              <a:t>90% of first responders are local people </a:t>
            </a:r>
          </a:p>
          <a:p>
            <a:pPr marL="1031875" lvl="1" indent="-338138"/>
            <a:r>
              <a:rPr lang="en-US" sz="3200" b="1" dirty="0"/>
              <a:t>Resilience is not a hand-out…</a:t>
            </a:r>
          </a:p>
          <a:p>
            <a:pPr marL="693737" lvl="1" indent="0">
              <a:buNone/>
            </a:pPr>
            <a:r>
              <a:rPr lang="en-US" sz="3200" b="1" i="1" dirty="0">
                <a:solidFill>
                  <a:srgbClr val="002060"/>
                </a:solidFill>
              </a:rPr>
              <a:t>	it’s preparation </a:t>
            </a:r>
            <a:r>
              <a:rPr lang="en-US" sz="3200" b="1" i="1" dirty="0">
                <a:solidFill>
                  <a:srgbClr val="FF0000"/>
                </a:solidFill>
              </a:rPr>
              <a:t>and</a:t>
            </a:r>
            <a:r>
              <a:rPr lang="en-US" sz="3200" b="1" i="1" dirty="0">
                <a:solidFill>
                  <a:srgbClr val="002060"/>
                </a:solidFill>
              </a:rPr>
              <a:t> adaptability</a:t>
            </a:r>
          </a:p>
          <a:p>
            <a:endParaRPr lang="en-US" sz="3200" dirty="0"/>
          </a:p>
        </p:txBody>
      </p:sp>
    </p:spTree>
    <p:extLst>
      <p:ext uri="{BB962C8B-B14F-4D97-AF65-F5344CB8AC3E}">
        <p14:creationId xmlns:p14="http://schemas.microsoft.com/office/powerpoint/2010/main" val="5804052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cap="none" dirty="0" smtClean="0"/>
              <a:t>5. Context </a:t>
            </a:r>
            <a:r>
              <a:rPr lang="en-US" sz="4000" cap="none" dirty="0"/>
              <a:t>Sensitive ICT</a:t>
            </a:r>
          </a:p>
        </p:txBody>
      </p:sp>
    </p:spTree>
    <p:extLst>
      <p:ext uri="{BB962C8B-B14F-4D97-AF65-F5344CB8AC3E}">
        <p14:creationId xmlns:p14="http://schemas.microsoft.com/office/powerpoint/2010/main" val="285022598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a:t>Disruptive Change  </a:t>
            </a:r>
          </a:p>
        </p:txBody>
      </p:sp>
      <p:sp>
        <p:nvSpPr>
          <p:cNvPr id="6" name="Content Placeholder 5"/>
          <p:cNvSpPr>
            <a:spLocks noGrp="1"/>
          </p:cNvSpPr>
          <p:nvPr>
            <p:ph sz="half" idx="2"/>
          </p:nvPr>
        </p:nvSpPr>
        <p:spPr>
          <a:xfrm>
            <a:off x="1109464" y="1628799"/>
            <a:ext cx="4038600" cy="4884713"/>
          </a:xfrm>
        </p:spPr>
        <p:txBody>
          <a:bodyPr/>
          <a:lstStyle/>
          <a:p>
            <a:pPr marL="0" indent="0"/>
            <a:endParaRPr lang="en-US" sz="2800" b="0" i="1" dirty="0"/>
          </a:p>
          <a:p>
            <a:pPr marL="0" indent="0"/>
            <a:r>
              <a:rPr lang="en-US" sz="2800" b="0" i="1" dirty="0"/>
              <a:t>The topic of disruptive change has gone main-stream; no NGO leader doubted its relevance, threat and opportunity.</a:t>
            </a:r>
            <a:endParaRPr lang="en-US" sz="2000" b="0" i="1" dirty="0">
              <a:hlinkClick r:id="rId3"/>
            </a:endParaRPr>
          </a:p>
          <a:p>
            <a:pPr marL="0" indent="0"/>
            <a:endParaRPr lang="en-US" sz="2000" b="0" i="1" dirty="0">
              <a:hlinkClick r:id="rId3"/>
            </a:endParaRPr>
          </a:p>
          <a:p>
            <a:pPr marL="0" indent="0"/>
            <a:endParaRPr lang="en-US" sz="2000" b="0" i="1" dirty="0">
              <a:hlinkClick r:id="rId3"/>
            </a:endParaRPr>
          </a:p>
          <a:p>
            <a:pPr marL="0" indent="0"/>
            <a:endParaRPr lang="en-US" sz="2000" b="0" i="1" dirty="0">
              <a:hlinkClick r:id="rId3"/>
            </a:endParaRPr>
          </a:p>
          <a:p>
            <a:pPr marL="0" indent="0"/>
            <a:r>
              <a:rPr lang="en-US" sz="1600" dirty="0"/>
              <a:t>International Civil Society Centre, Berlin, October 2013</a:t>
            </a:r>
          </a:p>
          <a:p>
            <a:pPr marL="0" indent="0"/>
            <a:endParaRPr lang="en-US" sz="1600" b="0" i="1" dirty="0">
              <a:hlinkClick r:id="rId3"/>
            </a:endParaRPr>
          </a:p>
          <a:p>
            <a:pPr marL="0" indent="0"/>
            <a:r>
              <a:rPr lang="en-US" sz="1600" b="0" i="1" dirty="0">
                <a:hlinkClick r:id="rId3"/>
              </a:rPr>
              <a:t>http://icscentre.org/area/riding-the-wave</a:t>
            </a:r>
            <a:endParaRPr lang="en-US" sz="1600" b="0" i="1" dirty="0"/>
          </a:p>
          <a:p>
            <a:pPr marL="0" indent="0"/>
            <a:endParaRPr lang="en-US" sz="2000" b="0" i="1" dirty="0"/>
          </a:p>
        </p:txBody>
      </p:sp>
      <p:grpSp>
        <p:nvGrpSpPr>
          <p:cNvPr id="7" name="Group 5"/>
          <p:cNvGrpSpPr>
            <a:grpSpLocks noChangeAspect="1"/>
          </p:cNvGrpSpPr>
          <p:nvPr/>
        </p:nvGrpSpPr>
        <p:grpSpPr bwMode="auto">
          <a:xfrm>
            <a:off x="5364163" y="1628775"/>
            <a:ext cx="3497262" cy="4884738"/>
            <a:chOff x="3379" y="1026"/>
            <a:chExt cx="2203" cy="3077"/>
          </a:xfrm>
        </p:grpSpPr>
        <p:sp>
          <p:nvSpPr>
            <p:cNvPr id="8" name="AutoShape 4"/>
            <p:cNvSpPr>
              <a:spLocks noChangeAspect="1" noChangeArrowheads="1" noTextEdit="1"/>
            </p:cNvSpPr>
            <p:nvPr/>
          </p:nvSpPr>
          <p:spPr bwMode="auto">
            <a:xfrm>
              <a:off x="3379" y="1026"/>
              <a:ext cx="2203" cy="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379" y="1026"/>
              <a:ext cx="2208" cy="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Slide Number Placeholder 4"/>
          <p:cNvSpPr txBox="1">
            <a:spLocks/>
          </p:cNvSpPr>
          <p:nvPr/>
        </p:nvSpPr>
        <p:spPr>
          <a:xfrm>
            <a:off x="6781800" y="6520259"/>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44</a:t>
            </a:fld>
            <a:endParaRPr lang="en-US" dirty="0"/>
          </a:p>
        </p:txBody>
      </p:sp>
    </p:spTree>
    <p:extLst>
      <p:ext uri="{BB962C8B-B14F-4D97-AF65-F5344CB8AC3E}">
        <p14:creationId xmlns:p14="http://schemas.microsoft.com/office/powerpoint/2010/main" val="33967821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Industries RIP</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484784"/>
            <a:ext cx="6957060" cy="530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4"/>
          <p:cNvSpPr txBox="1">
            <a:spLocks/>
          </p:cNvSpPr>
          <p:nvPr/>
        </p:nvSpPr>
        <p:spPr>
          <a:xfrm>
            <a:off x="6902896" y="6448251"/>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45</a:t>
            </a:fld>
            <a:endParaRPr lang="en-US" dirty="0"/>
          </a:p>
        </p:txBody>
      </p:sp>
    </p:spTree>
    <p:extLst>
      <p:ext uri="{BB962C8B-B14F-4D97-AF65-F5344CB8AC3E}">
        <p14:creationId xmlns:p14="http://schemas.microsoft.com/office/powerpoint/2010/main" val="2224708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Ask Some Key Questions…</a:t>
            </a:r>
          </a:p>
        </p:txBody>
      </p:sp>
      <p:sp>
        <p:nvSpPr>
          <p:cNvPr id="3" name="Content Placeholder 2"/>
          <p:cNvSpPr>
            <a:spLocks noGrp="1"/>
          </p:cNvSpPr>
          <p:nvPr>
            <p:ph idx="1"/>
          </p:nvPr>
        </p:nvSpPr>
        <p:spPr>
          <a:xfrm>
            <a:off x="395536" y="1676400"/>
            <a:ext cx="8568952" cy="5181600"/>
          </a:xfrm>
        </p:spPr>
        <p:txBody>
          <a:bodyPr/>
          <a:lstStyle/>
          <a:p>
            <a:pPr marL="457200" indent="-457200">
              <a:buFont typeface="+mj-lt"/>
              <a:buAutoNum type="arabicPeriod"/>
            </a:pPr>
            <a:r>
              <a:rPr lang="en-US" sz="2400" dirty="0"/>
              <a:t>What disruptive technology change has impacted other sectors that could potentially impact the humanitarian sector?</a:t>
            </a:r>
          </a:p>
          <a:p>
            <a:pPr marL="457200" indent="-457200">
              <a:buFont typeface="+mj-lt"/>
              <a:buAutoNum type="arabicPeriod"/>
            </a:pPr>
            <a:r>
              <a:rPr lang="en-US" sz="2400" dirty="0"/>
              <a:t>How have we used positive mindset to </a:t>
            </a:r>
            <a:r>
              <a:rPr lang="en-US" sz="2400" dirty="0">
                <a:solidFill>
                  <a:srgbClr val="FF0000"/>
                </a:solidFill>
              </a:rPr>
              <a:t>embrace disruptive change as opportunity</a:t>
            </a:r>
            <a:r>
              <a:rPr lang="en-US" sz="2400" dirty="0">
                <a:solidFill>
                  <a:srgbClr val="FFC000"/>
                </a:solidFill>
              </a:rPr>
              <a:t> </a:t>
            </a:r>
            <a:r>
              <a:rPr lang="en-US" sz="2400" dirty="0"/>
              <a:t>rather than a threat?</a:t>
            </a:r>
          </a:p>
          <a:p>
            <a:pPr marL="457200" indent="-457200">
              <a:buFont typeface="+mj-lt"/>
              <a:buAutoNum type="arabicPeriod"/>
            </a:pPr>
            <a:r>
              <a:rPr lang="en-US" sz="2400" dirty="0"/>
              <a:t>What types of leadership skills and approaches are needed for periods of rapid change?</a:t>
            </a:r>
          </a:p>
          <a:p>
            <a:pPr marL="457200" indent="-457200">
              <a:buFont typeface="+mj-lt"/>
              <a:buAutoNum type="arabicPeriod"/>
            </a:pPr>
            <a:r>
              <a:rPr lang="en-US" sz="2400" dirty="0"/>
              <a:t>When and how has </a:t>
            </a:r>
            <a:r>
              <a:rPr lang="en-US" sz="2400" dirty="0">
                <a:solidFill>
                  <a:srgbClr val="FF0000"/>
                </a:solidFill>
              </a:rPr>
              <a:t>adaptability trumped preparedness </a:t>
            </a:r>
            <a:r>
              <a:rPr lang="en-US" sz="2400" dirty="0"/>
              <a:t>in handling disruptive change such as disasters?</a:t>
            </a:r>
          </a:p>
          <a:p>
            <a:pPr marL="457200" indent="-457200">
              <a:buFont typeface="+mj-lt"/>
              <a:buAutoNum type="arabicPeriod"/>
            </a:pPr>
            <a:r>
              <a:rPr lang="en-US" sz="2400" dirty="0"/>
              <a:t>When has </a:t>
            </a:r>
            <a:r>
              <a:rPr lang="en-US" sz="2400" dirty="0">
                <a:solidFill>
                  <a:srgbClr val="FF0000"/>
                </a:solidFill>
              </a:rPr>
              <a:t>organizational humility</a:t>
            </a:r>
            <a:r>
              <a:rPr lang="en-US" sz="2400" dirty="0">
                <a:solidFill>
                  <a:srgbClr val="FFC000"/>
                </a:solidFill>
              </a:rPr>
              <a:t> </a:t>
            </a:r>
            <a:r>
              <a:rPr lang="en-US" sz="2400" dirty="0"/>
              <a:t>been a greater asset than organizational pride in times of massive change?</a:t>
            </a:r>
          </a:p>
          <a:p>
            <a:pPr marL="0" indent="0"/>
            <a:endParaRPr lang="en-US" i="1" dirty="0"/>
          </a:p>
          <a:p>
            <a:pPr marL="0" indent="0"/>
            <a:r>
              <a:rPr lang="en-US" b="0" i="1" dirty="0">
                <a:hlinkClick r:id="rId2"/>
              </a:rPr>
              <a:t>eghapp.blogspot.com</a:t>
            </a:r>
            <a:r>
              <a:rPr lang="en-US" i="1" dirty="0"/>
              <a:t> </a:t>
            </a:r>
          </a:p>
          <a:p>
            <a:pPr marL="0" indent="0"/>
            <a:endParaRPr lang="en-US" sz="2400" dirty="0"/>
          </a:p>
        </p:txBody>
      </p:sp>
      <p:sp>
        <p:nvSpPr>
          <p:cNvPr id="4" name="Slide Number Placeholder 4"/>
          <p:cNvSpPr txBox="1">
            <a:spLocks/>
          </p:cNvSpPr>
          <p:nvPr/>
        </p:nvSpPr>
        <p:spPr>
          <a:xfrm>
            <a:off x="6781800" y="6356350"/>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46</a:t>
            </a:fld>
            <a:endParaRPr lang="en-US" dirty="0"/>
          </a:p>
        </p:txBody>
      </p:sp>
    </p:spTree>
    <p:extLst>
      <p:ext uri="{BB962C8B-B14F-4D97-AF65-F5344CB8AC3E}">
        <p14:creationId xmlns:p14="http://schemas.microsoft.com/office/powerpoint/2010/main" val="26218074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7624" y="1676400"/>
            <a:ext cx="7139136" cy="4191000"/>
          </a:xfrm>
        </p:spPr>
        <p:txBody>
          <a:bodyPr/>
          <a:lstStyle/>
          <a:p>
            <a:pPr marL="0" indent="0"/>
            <a:r>
              <a:rPr lang="en-GB" sz="2800" dirty="0">
                <a:solidFill>
                  <a:schemeClr val="bg1"/>
                </a:solidFill>
              </a:rPr>
              <a:t>A mere </a:t>
            </a:r>
            <a:r>
              <a:rPr lang="en-GB" sz="3200" dirty="0">
                <a:solidFill>
                  <a:srgbClr val="FFFF00"/>
                </a:solidFill>
              </a:rPr>
              <a:t>six per cent</a:t>
            </a:r>
            <a:r>
              <a:rPr lang="en-GB" sz="2800" dirty="0">
                <a:solidFill>
                  <a:schemeClr val="bg1"/>
                </a:solidFill>
              </a:rPr>
              <a:t> in low-income countries have access to the Internet, compared to a massive </a:t>
            </a:r>
            <a:r>
              <a:rPr lang="en-GB" sz="3200" dirty="0">
                <a:solidFill>
                  <a:srgbClr val="FFFF00"/>
                </a:solidFill>
              </a:rPr>
              <a:t>76 per cent</a:t>
            </a:r>
            <a:r>
              <a:rPr lang="en-GB" sz="2800" dirty="0">
                <a:solidFill>
                  <a:schemeClr val="bg1"/>
                </a:solidFill>
              </a:rPr>
              <a:t> in high-income countries. </a:t>
            </a:r>
          </a:p>
          <a:p>
            <a:pPr marL="0" indent="0"/>
            <a:endParaRPr lang="en-GB" sz="2800" dirty="0">
              <a:solidFill>
                <a:schemeClr val="bg1"/>
              </a:solidFill>
            </a:endParaRPr>
          </a:p>
          <a:p>
            <a:pPr marL="0" indent="0"/>
            <a:r>
              <a:rPr lang="en-GB" sz="2800" dirty="0">
                <a:solidFill>
                  <a:schemeClr val="bg1"/>
                </a:solidFill>
              </a:rPr>
              <a:t>Welcome to the </a:t>
            </a:r>
            <a:r>
              <a:rPr lang="en-GB" sz="3200" dirty="0">
                <a:solidFill>
                  <a:srgbClr val="FFFF00"/>
                </a:solidFill>
              </a:rPr>
              <a:t>digital divide</a:t>
            </a:r>
            <a:r>
              <a:rPr lang="en-GB" sz="2800" dirty="0">
                <a:solidFill>
                  <a:schemeClr val="bg1"/>
                </a:solidFill>
              </a:rPr>
              <a:t>.</a:t>
            </a:r>
            <a:endParaRPr lang="en-US" sz="2800" dirty="0">
              <a:solidFill>
                <a:schemeClr val="bg1"/>
              </a:solidFill>
            </a:endParaRPr>
          </a:p>
          <a:p>
            <a:pPr marL="0" indent="0"/>
            <a:endParaRPr lang="en-GB" sz="2400" i="1" dirty="0">
              <a:solidFill>
                <a:schemeClr val="bg1"/>
              </a:solidFill>
            </a:endParaRPr>
          </a:p>
          <a:p>
            <a:pPr marL="0" indent="0"/>
            <a:r>
              <a:rPr lang="en-GB" sz="2400" i="1" dirty="0">
                <a:solidFill>
                  <a:schemeClr val="bg1"/>
                </a:solidFill>
              </a:rPr>
              <a:t>--IFRC, World Disasters Report, October 2013</a:t>
            </a:r>
            <a:endParaRPr lang="en-US" sz="2400" i="1" dirty="0">
              <a:solidFill>
                <a:schemeClr val="bg1"/>
              </a:solidFill>
            </a:endParaRPr>
          </a:p>
          <a:p>
            <a:pPr marL="0" indent="0"/>
            <a:endParaRPr lang="en-US" sz="2800" dirty="0">
              <a:solidFill>
                <a:schemeClr val="bg1"/>
              </a:solidFill>
            </a:endParaRPr>
          </a:p>
        </p:txBody>
      </p:sp>
      <p:sp>
        <p:nvSpPr>
          <p:cNvPr id="4" name="Slide Number Placeholder 4"/>
          <p:cNvSpPr txBox="1">
            <a:spLocks/>
          </p:cNvSpPr>
          <p:nvPr/>
        </p:nvSpPr>
        <p:spPr>
          <a:xfrm>
            <a:off x="6781800" y="6356350"/>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47</a:t>
            </a:fld>
            <a:endParaRPr lang="en-US" dirty="0"/>
          </a:p>
        </p:txBody>
      </p:sp>
    </p:spTree>
    <p:extLst>
      <p:ext uri="{BB962C8B-B14F-4D97-AF65-F5344CB8AC3E}">
        <p14:creationId xmlns:p14="http://schemas.microsoft.com/office/powerpoint/2010/main" val="23798298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and Crisis – a Framework</a:t>
            </a:r>
          </a:p>
        </p:txBody>
      </p:sp>
      <p:pic>
        <p:nvPicPr>
          <p:cNvPr id="1026" name="Picture 2" descr="Image result for a 4x4x3 cub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93850" y="1902296"/>
            <a:ext cx="4698430" cy="4191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8944560">
            <a:off x="5329508" y="5223585"/>
            <a:ext cx="1584176" cy="369332"/>
          </a:xfrm>
          <a:prstGeom prst="rect">
            <a:avLst/>
          </a:prstGeom>
          <a:noFill/>
        </p:spPr>
        <p:txBody>
          <a:bodyPr wrap="square" rtlCol="0">
            <a:spAutoFit/>
          </a:bodyPr>
          <a:lstStyle/>
          <a:p>
            <a:pPr algn="ctr"/>
            <a:r>
              <a:rPr lang="en-US" dirty="0"/>
              <a:t>Severity</a:t>
            </a:r>
          </a:p>
        </p:txBody>
      </p:sp>
      <p:sp>
        <p:nvSpPr>
          <p:cNvPr id="6" name="TextBox 5"/>
          <p:cNvSpPr txBox="1"/>
          <p:nvPr/>
        </p:nvSpPr>
        <p:spPr>
          <a:xfrm rot="894371">
            <a:off x="5113484" y="1921971"/>
            <a:ext cx="1584176" cy="369332"/>
          </a:xfrm>
          <a:prstGeom prst="rect">
            <a:avLst/>
          </a:prstGeom>
          <a:noFill/>
        </p:spPr>
        <p:txBody>
          <a:bodyPr wrap="square" rtlCol="0">
            <a:spAutoFit/>
          </a:bodyPr>
          <a:lstStyle/>
          <a:p>
            <a:pPr algn="ctr"/>
            <a:r>
              <a:rPr lang="en-US" dirty="0"/>
              <a:t>Scope</a:t>
            </a:r>
          </a:p>
        </p:txBody>
      </p:sp>
      <p:sp>
        <p:nvSpPr>
          <p:cNvPr id="7" name="TextBox 6"/>
          <p:cNvSpPr txBox="1"/>
          <p:nvPr/>
        </p:nvSpPr>
        <p:spPr>
          <a:xfrm rot="4965088">
            <a:off x="1480557" y="3515396"/>
            <a:ext cx="1584176" cy="369332"/>
          </a:xfrm>
          <a:prstGeom prst="rect">
            <a:avLst/>
          </a:prstGeom>
          <a:noFill/>
        </p:spPr>
        <p:txBody>
          <a:bodyPr wrap="square" rtlCol="0">
            <a:spAutoFit/>
          </a:bodyPr>
          <a:lstStyle/>
          <a:p>
            <a:pPr algn="ctr"/>
            <a:r>
              <a:rPr lang="en-US" dirty="0"/>
              <a:t>Time</a:t>
            </a:r>
          </a:p>
        </p:txBody>
      </p:sp>
    </p:spTree>
    <p:extLst>
      <p:ext uri="{BB962C8B-B14F-4D97-AF65-F5344CB8AC3E}">
        <p14:creationId xmlns:p14="http://schemas.microsoft.com/office/powerpoint/2010/main" val="16403204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a:t>Twitter or the Goat</a:t>
            </a:r>
          </a:p>
        </p:txBody>
      </p:sp>
      <p:pic>
        <p:nvPicPr>
          <p:cNvPr id="5" name="Chart Placeholder 4"/>
          <p:cNvPicPr>
            <a:picLocks noGrp="1" noChangeAspect="1"/>
          </p:cNvPicPr>
          <p:nvPr>
            <p:ph type="chart" sz="quarter" idx="4294967295"/>
          </p:nvPr>
        </p:nvPicPr>
        <p:blipFill>
          <a:blip r:embed="rId3"/>
          <a:stretch>
            <a:fillRect/>
          </a:stretch>
        </p:blipFill>
        <p:spPr>
          <a:xfrm>
            <a:off x="1475656" y="1484313"/>
            <a:ext cx="7118350" cy="5340350"/>
          </a:xfrm>
          <a:prstGeom prst="rect">
            <a:avLst/>
          </a:prstGeom>
          <a:ln>
            <a:noFill/>
          </a:ln>
          <a:effectLst>
            <a:softEdge rad="112500"/>
          </a:effectLst>
        </p:spPr>
      </p:pic>
      <p:sp>
        <p:nvSpPr>
          <p:cNvPr id="4" name="Slide Number Placeholder 4"/>
          <p:cNvSpPr txBox="1">
            <a:spLocks/>
          </p:cNvSpPr>
          <p:nvPr/>
        </p:nvSpPr>
        <p:spPr>
          <a:xfrm>
            <a:off x="6830888" y="6376243"/>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49</a:t>
            </a:fld>
            <a:endParaRPr lang="en-US" dirty="0"/>
          </a:p>
        </p:txBody>
      </p:sp>
    </p:spTree>
    <p:extLst>
      <p:ext uri="{BB962C8B-B14F-4D97-AF65-F5344CB8AC3E}">
        <p14:creationId xmlns:p14="http://schemas.microsoft.com/office/powerpoint/2010/main" val="25737270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r>
              <a:rPr lang="en-US" sz="3200" dirty="0">
                <a:solidFill>
                  <a:schemeClr val="bg1"/>
                </a:solidFill>
              </a:rPr>
              <a:t>We will look at </a:t>
            </a:r>
            <a:endParaRPr lang="en-US" sz="3200" dirty="0" smtClean="0">
              <a:solidFill>
                <a:schemeClr val="bg1"/>
              </a:solidFill>
            </a:endParaRPr>
          </a:p>
          <a:p>
            <a:pPr marL="0" indent="0"/>
            <a:r>
              <a:rPr lang="en-US" sz="3200" dirty="0" smtClean="0">
                <a:solidFill>
                  <a:schemeClr val="bg1"/>
                </a:solidFill>
              </a:rPr>
              <a:t>1) Crisis</a:t>
            </a:r>
            <a:r>
              <a:rPr lang="en-US" sz="3200" dirty="0">
                <a:solidFill>
                  <a:schemeClr val="bg1"/>
                </a:solidFill>
              </a:rPr>
              <a:t>, </a:t>
            </a:r>
            <a:endParaRPr lang="en-US" sz="3200" dirty="0" smtClean="0">
              <a:solidFill>
                <a:schemeClr val="bg1"/>
              </a:solidFill>
            </a:endParaRPr>
          </a:p>
          <a:p>
            <a:pPr marL="0" indent="0"/>
            <a:r>
              <a:rPr lang="en-US" sz="3200" dirty="0" smtClean="0">
                <a:solidFill>
                  <a:schemeClr val="bg1"/>
                </a:solidFill>
              </a:rPr>
              <a:t>2) Resilience </a:t>
            </a:r>
          </a:p>
          <a:p>
            <a:pPr marL="0" indent="0"/>
            <a:r>
              <a:rPr lang="en-US" sz="3200" dirty="0" smtClean="0">
                <a:solidFill>
                  <a:schemeClr val="bg1"/>
                </a:solidFill>
              </a:rPr>
              <a:t>3) Examples of disaster response</a:t>
            </a:r>
          </a:p>
          <a:p>
            <a:pPr marL="0" indent="0"/>
            <a:r>
              <a:rPr lang="en-US" sz="3200" dirty="0">
                <a:solidFill>
                  <a:schemeClr val="bg1"/>
                </a:solidFill>
              </a:rPr>
              <a:t>4) </a:t>
            </a:r>
            <a:r>
              <a:rPr lang="en-US" sz="3200" dirty="0" smtClean="0">
                <a:solidFill>
                  <a:schemeClr val="bg1"/>
                </a:solidFill>
              </a:rPr>
              <a:t>Ten </a:t>
            </a:r>
            <a:r>
              <a:rPr lang="en-US" sz="3200" dirty="0">
                <a:solidFill>
                  <a:schemeClr val="bg1"/>
                </a:solidFill>
              </a:rPr>
              <a:t>lessons that can guide </a:t>
            </a:r>
            <a:r>
              <a:rPr lang="en-US" sz="3200" dirty="0" smtClean="0">
                <a:solidFill>
                  <a:schemeClr val="bg1"/>
                </a:solidFill>
              </a:rPr>
              <a:t>us</a:t>
            </a:r>
          </a:p>
          <a:p>
            <a:pPr marL="0" indent="0"/>
            <a:r>
              <a:rPr lang="en-US" sz="3200" dirty="0" smtClean="0">
                <a:solidFill>
                  <a:schemeClr val="bg1"/>
                </a:solidFill>
              </a:rPr>
              <a:t>5) C</a:t>
            </a:r>
            <a:r>
              <a:rPr lang="en-US" sz="3200" dirty="0" smtClean="0">
                <a:solidFill>
                  <a:schemeClr val="bg1"/>
                </a:solidFill>
              </a:rPr>
              <a:t>ontext </a:t>
            </a:r>
            <a:r>
              <a:rPr lang="en-US" sz="3200" dirty="0">
                <a:solidFill>
                  <a:schemeClr val="bg1"/>
                </a:solidFill>
              </a:rPr>
              <a:t>sensitive </a:t>
            </a:r>
            <a:r>
              <a:rPr lang="en-US" sz="3200" dirty="0" smtClean="0">
                <a:solidFill>
                  <a:schemeClr val="bg1"/>
                </a:solidFill>
              </a:rPr>
              <a:t>ICT</a:t>
            </a:r>
          </a:p>
        </p:txBody>
      </p:sp>
    </p:spTree>
    <p:extLst>
      <p:ext uri="{BB962C8B-B14F-4D97-AF65-F5344CB8AC3E}">
        <p14:creationId xmlns:p14="http://schemas.microsoft.com/office/powerpoint/2010/main" val="20755598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19672" y="476671"/>
            <a:ext cx="7295728" cy="883989"/>
          </a:xfrm>
        </p:spPr>
        <p:txBody>
          <a:bodyPr/>
          <a:lstStyle/>
          <a:p>
            <a:pPr marL="0" indent="0"/>
            <a:r>
              <a:rPr lang="en-US" sz="3200" dirty="0"/>
              <a:t>What we can learn from disaster relief about </a:t>
            </a:r>
            <a:r>
              <a:rPr lang="en-US" sz="3200" dirty="0" smtClean="0"/>
              <a:t>ICT?</a:t>
            </a:r>
            <a:endParaRPr lang="en-US" sz="3200" dirty="0"/>
          </a:p>
        </p:txBody>
      </p:sp>
      <p:sp>
        <p:nvSpPr>
          <p:cNvPr id="6" name="Content Placeholder 5"/>
          <p:cNvSpPr>
            <a:spLocks noGrp="1"/>
          </p:cNvSpPr>
          <p:nvPr>
            <p:ph idx="1"/>
          </p:nvPr>
        </p:nvSpPr>
        <p:spPr>
          <a:xfrm>
            <a:off x="179512" y="1700808"/>
            <a:ext cx="8795320" cy="4680520"/>
          </a:xfrm>
        </p:spPr>
        <p:txBody>
          <a:bodyPr/>
          <a:lstStyle/>
          <a:p>
            <a:pPr marL="520700" lvl="1" indent="-342900">
              <a:buFont typeface="+mj-lt"/>
              <a:buAutoNum type="arabicPeriod"/>
            </a:pPr>
            <a:r>
              <a:rPr lang="en-US" sz="2400" b="1" dirty="0">
                <a:solidFill>
                  <a:srgbClr val="FF0000"/>
                </a:solidFill>
              </a:rPr>
              <a:t>Urgent:</a:t>
            </a:r>
            <a:r>
              <a:rPr lang="en-US" sz="2400" b="0" dirty="0">
                <a:solidFill>
                  <a:srgbClr val="FF0000"/>
                </a:solidFill>
              </a:rPr>
              <a:t> </a:t>
            </a:r>
            <a:r>
              <a:rPr lang="en-US" sz="2400" b="0" dirty="0" smtClean="0">
                <a:solidFill>
                  <a:srgbClr val="FF0000"/>
                </a:solidFill>
              </a:rPr>
              <a:t>communications are a matter of life and death</a:t>
            </a:r>
            <a:endParaRPr lang="en-US" sz="2400" b="0" dirty="0">
              <a:solidFill>
                <a:srgbClr val="FF0000"/>
              </a:solidFill>
            </a:endParaRPr>
          </a:p>
          <a:p>
            <a:pPr marL="520700" lvl="1" indent="-342900">
              <a:buFont typeface="+mj-lt"/>
              <a:buAutoNum type="arabicPeriod"/>
            </a:pPr>
            <a:r>
              <a:rPr lang="en-US" sz="2400" b="1" dirty="0">
                <a:solidFill>
                  <a:srgbClr val="FF0000"/>
                </a:solidFill>
              </a:rPr>
              <a:t>Fast: </a:t>
            </a:r>
            <a:r>
              <a:rPr lang="en-US" sz="2400" b="1" dirty="0" smtClean="0">
                <a:solidFill>
                  <a:srgbClr val="FF0000"/>
                </a:solidFill>
              </a:rPr>
              <a:t>the </a:t>
            </a:r>
            <a:r>
              <a:rPr lang="en-US" sz="2400" dirty="0" smtClean="0">
                <a:solidFill>
                  <a:srgbClr val="FF0000"/>
                </a:solidFill>
              </a:rPr>
              <a:t>technologies that work </a:t>
            </a:r>
            <a:r>
              <a:rPr lang="en-US" sz="2400" u="sng" dirty="0" smtClean="0">
                <a:solidFill>
                  <a:srgbClr val="FF0000"/>
                </a:solidFill>
              </a:rPr>
              <a:t>now</a:t>
            </a:r>
            <a:r>
              <a:rPr lang="en-US" sz="2400" dirty="0" smtClean="0">
                <a:solidFill>
                  <a:srgbClr val="FF0000"/>
                </a:solidFill>
              </a:rPr>
              <a:t> may not be the technologies with which you are familiar</a:t>
            </a:r>
            <a:endParaRPr lang="en-US" sz="2400" dirty="0">
              <a:solidFill>
                <a:srgbClr val="FF0000"/>
              </a:solidFill>
            </a:endParaRPr>
          </a:p>
          <a:p>
            <a:pPr marL="520700" lvl="1" indent="-342900">
              <a:buFont typeface="+mj-lt"/>
              <a:buAutoNum type="arabicPeriod"/>
            </a:pPr>
            <a:r>
              <a:rPr lang="en-US" sz="2400" b="1" dirty="0" smtClean="0">
                <a:solidFill>
                  <a:srgbClr val="FF0000"/>
                </a:solidFill>
              </a:rPr>
              <a:t>Good enough:</a:t>
            </a:r>
            <a:r>
              <a:rPr lang="en-US" sz="2400" b="0" dirty="0" smtClean="0">
                <a:solidFill>
                  <a:srgbClr val="FF0000"/>
                </a:solidFill>
              </a:rPr>
              <a:t> some old tech gets the job done (e.g. radio)  </a:t>
            </a:r>
            <a:endParaRPr lang="en-US" sz="2400" b="1" dirty="0">
              <a:solidFill>
                <a:srgbClr val="FF0000"/>
              </a:solidFill>
            </a:endParaRPr>
          </a:p>
          <a:p>
            <a:pPr marL="520700" lvl="1" indent="-342900">
              <a:buFont typeface="+mj-lt"/>
              <a:buAutoNum type="arabicPeriod"/>
            </a:pPr>
            <a:r>
              <a:rPr lang="en-US" sz="2400" b="1" dirty="0" smtClean="0">
                <a:solidFill>
                  <a:srgbClr val="FF0000"/>
                </a:solidFill>
              </a:rPr>
              <a:t>Improvising</a:t>
            </a:r>
            <a:r>
              <a:rPr lang="en-US" sz="2400" b="1" dirty="0">
                <a:solidFill>
                  <a:srgbClr val="FF0000"/>
                </a:solidFill>
              </a:rPr>
              <a:t>:</a:t>
            </a:r>
            <a:r>
              <a:rPr lang="en-US" sz="2400" b="0" dirty="0">
                <a:solidFill>
                  <a:srgbClr val="FF0000"/>
                </a:solidFill>
              </a:rPr>
              <a:t> </a:t>
            </a:r>
            <a:r>
              <a:rPr lang="en-US" sz="2400" b="0" dirty="0" smtClean="0">
                <a:solidFill>
                  <a:srgbClr val="FF0000"/>
                </a:solidFill>
              </a:rPr>
              <a:t>mash-up solve the problem </a:t>
            </a:r>
            <a:endParaRPr lang="en-US" sz="2400" b="0" dirty="0">
              <a:solidFill>
                <a:srgbClr val="FF0000"/>
              </a:solidFill>
            </a:endParaRPr>
          </a:p>
          <a:p>
            <a:pPr marL="520700" lvl="1" indent="-342900">
              <a:buFont typeface="+mj-lt"/>
              <a:buAutoNum type="arabicPeriod"/>
            </a:pPr>
            <a:r>
              <a:rPr lang="en-US" sz="2400" b="1" dirty="0">
                <a:solidFill>
                  <a:srgbClr val="FF0000"/>
                </a:solidFill>
              </a:rPr>
              <a:t>Humanitarian:</a:t>
            </a:r>
            <a:r>
              <a:rPr lang="en-US" sz="2400" dirty="0">
                <a:solidFill>
                  <a:srgbClr val="FF0000"/>
                </a:solidFill>
              </a:rPr>
              <a:t> </a:t>
            </a:r>
            <a:r>
              <a:rPr lang="en-US" sz="2400" dirty="0" smtClean="0">
                <a:solidFill>
                  <a:srgbClr val="FF0000"/>
                </a:solidFill>
              </a:rPr>
              <a:t>information is aid</a:t>
            </a:r>
            <a:endParaRPr lang="en-US" sz="2400" b="0" dirty="0">
              <a:solidFill>
                <a:srgbClr val="FF0000"/>
              </a:solidFill>
            </a:endParaRPr>
          </a:p>
        </p:txBody>
      </p:sp>
      <p:sp>
        <p:nvSpPr>
          <p:cNvPr id="4" name="Slide Number Placeholder 4"/>
          <p:cNvSpPr txBox="1">
            <a:spLocks/>
          </p:cNvSpPr>
          <p:nvPr/>
        </p:nvSpPr>
        <p:spPr>
          <a:xfrm>
            <a:off x="6781800" y="6356350"/>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50</a:t>
            </a:fld>
            <a:endParaRPr lang="en-US" dirty="0"/>
          </a:p>
        </p:txBody>
      </p:sp>
    </p:spTree>
    <p:extLst>
      <p:ext uri="{BB962C8B-B14F-4D97-AF65-F5344CB8AC3E}">
        <p14:creationId xmlns:p14="http://schemas.microsoft.com/office/powerpoint/2010/main" val="24045578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0" dirty="0"/>
              <a:t>Another perspective on why context is so important, and rarely equivalent. </a:t>
            </a:r>
            <a:endParaRPr lang="en-US" dirty="0"/>
          </a:p>
        </p:txBody>
      </p:sp>
      <p:pic>
        <p:nvPicPr>
          <p:cNvPr id="5" name="Picture 4"/>
          <p:cNvPicPr>
            <a:picLocks noChangeAspect="1"/>
          </p:cNvPicPr>
          <p:nvPr/>
        </p:nvPicPr>
        <p:blipFill>
          <a:blip r:embed="rId2"/>
          <a:stretch>
            <a:fillRect/>
          </a:stretch>
        </p:blipFill>
        <p:spPr>
          <a:xfrm>
            <a:off x="1629139" y="1349503"/>
            <a:ext cx="7479365" cy="5463873"/>
          </a:xfrm>
          <a:prstGeom prst="rect">
            <a:avLst/>
          </a:prstGeom>
        </p:spPr>
      </p:pic>
    </p:spTree>
    <p:extLst>
      <p:ext uri="{BB962C8B-B14F-4D97-AF65-F5344CB8AC3E}">
        <p14:creationId xmlns:p14="http://schemas.microsoft.com/office/powerpoint/2010/main" val="37453133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39652" y="1772816"/>
            <a:ext cx="7680820" cy="3456384"/>
          </a:xfrm>
        </p:spPr>
        <p:txBody>
          <a:bodyPr/>
          <a:lstStyle/>
          <a:p>
            <a:pPr algn="l"/>
            <a:r>
              <a:rPr lang="en-US" i="0" cap="none" dirty="0" smtClean="0"/>
              <a:t>“Bimodal IT</a:t>
            </a:r>
            <a:r>
              <a:rPr lang="en-US" b="0" i="0" cap="none" dirty="0" smtClean="0"/>
              <a:t> is the practice of managing </a:t>
            </a:r>
            <a:r>
              <a:rPr lang="en-US" i="0" cap="none" dirty="0" smtClean="0">
                <a:solidFill>
                  <a:srgbClr val="FFC000"/>
                </a:solidFill>
              </a:rPr>
              <a:t>two separate, coherent modes of IT delivery</a:t>
            </a:r>
            <a:r>
              <a:rPr lang="en-US" b="0" i="0" cap="none" dirty="0" smtClean="0"/>
              <a:t>, one focused on stability and the other on agility. Mode 1 is traditional and sequential, emphasizing safety and accuracy. Mode 2 is exploratory and nonlinear, emphasizing agility and speed.”  </a:t>
            </a:r>
            <a:r>
              <a:rPr lang="en-US" sz="2800" b="0" i="0" cap="none" dirty="0" smtClean="0"/>
              <a:t>--Gartner group</a:t>
            </a:r>
            <a:endParaRPr lang="en-US" cap="none" dirty="0"/>
          </a:p>
        </p:txBody>
      </p:sp>
      <p:sp>
        <p:nvSpPr>
          <p:cNvPr id="2" name="TextBox 1"/>
          <p:cNvSpPr txBox="1"/>
          <p:nvPr/>
        </p:nvSpPr>
        <p:spPr>
          <a:xfrm>
            <a:off x="1403648" y="5589240"/>
            <a:ext cx="6736139" cy="523220"/>
          </a:xfrm>
          <a:prstGeom prst="rect">
            <a:avLst/>
          </a:prstGeom>
          <a:noFill/>
        </p:spPr>
        <p:txBody>
          <a:bodyPr wrap="none" rtlCol="0">
            <a:spAutoFit/>
          </a:bodyPr>
          <a:lstStyle/>
          <a:p>
            <a:r>
              <a:rPr lang="en-US" sz="2800" i="1" dirty="0" smtClean="0">
                <a:solidFill>
                  <a:srgbClr val="FFC000"/>
                </a:solidFill>
              </a:rPr>
              <a:t>Which is Context Sensitive Disaster ICT?</a:t>
            </a:r>
            <a:endParaRPr lang="en-US" sz="2800" i="1" dirty="0">
              <a:solidFill>
                <a:srgbClr val="FFC000"/>
              </a:solidFill>
            </a:endParaRPr>
          </a:p>
        </p:txBody>
      </p:sp>
    </p:spTree>
    <p:extLst>
      <p:ext uri="{BB962C8B-B14F-4D97-AF65-F5344CB8AC3E}">
        <p14:creationId xmlns:p14="http://schemas.microsoft.com/office/powerpoint/2010/main" val="189390119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How to get involved?</a:t>
            </a:r>
            <a:endParaRPr lang="en-US" sz="3200" dirty="0"/>
          </a:p>
        </p:txBody>
      </p:sp>
      <p:sp>
        <p:nvSpPr>
          <p:cNvPr id="3" name="Content Placeholder 2"/>
          <p:cNvSpPr>
            <a:spLocks noGrp="1"/>
          </p:cNvSpPr>
          <p:nvPr>
            <p:ph idx="1"/>
          </p:nvPr>
        </p:nvSpPr>
        <p:spPr/>
        <p:txBody>
          <a:bodyPr/>
          <a:lstStyle/>
          <a:p>
            <a:pPr marL="457200" lvl="0" indent="-457200">
              <a:buFont typeface="+mj-lt"/>
              <a:buAutoNum type="arabicPeriod"/>
            </a:pPr>
            <a:r>
              <a:rPr lang="en-US" dirty="0"/>
              <a:t>Sign up for Crisis Informatics course in the fall</a:t>
            </a:r>
          </a:p>
          <a:p>
            <a:pPr marL="457200" lvl="0" indent="-457200">
              <a:buFont typeface="+mj-lt"/>
              <a:buAutoNum type="arabicPeriod"/>
            </a:pPr>
            <a:r>
              <a:rPr lang="en-US" dirty="0"/>
              <a:t>Join </a:t>
            </a:r>
            <a:r>
              <a:rPr lang="en-US" dirty="0" smtClean="0"/>
              <a:t>the ad hoc Advisory </a:t>
            </a:r>
            <a:r>
              <a:rPr lang="en-US" dirty="0"/>
              <a:t>Committee for Crisis Informatics (ACCI</a:t>
            </a:r>
            <a:r>
              <a:rPr lang="en-US" dirty="0" smtClean="0"/>
              <a:t>)</a:t>
            </a:r>
          </a:p>
          <a:p>
            <a:pPr marL="457200" lvl="0" indent="-457200">
              <a:buFont typeface="+mj-lt"/>
              <a:buAutoNum type="arabicPeriod"/>
            </a:pPr>
            <a:r>
              <a:rPr lang="en-US" dirty="0" smtClean="0"/>
              <a:t>Volunteer (the Red Cross and Peace Corps are recruiting)</a:t>
            </a:r>
            <a:endParaRPr lang="en-US" dirty="0"/>
          </a:p>
          <a:p>
            <a:pPr marL="457200" lvl="0" indent="-457200">
              <a:buFont typeface="+mj-lt"/>
              <a:buAutoNum type="arabicPeriod"/>
            </a:pPr>
            <a:r>
              <a:rPr lang="en-US" dirty="0"/>
              <a:t>Contact Ed Happ at </a:t>
            </a:r>
            <a:r>
              <a:rPr lang="en-US" u="sng" dirty="0">
                <a:hlinkClick r:id="rId2"/>
              </a:rPr>
              <a:t>ehapp@umich.edu</a:t>
            </a:r>
            <a:r>
              <a:rPr lang="en-US" dirty="0"/>
              <a:t> </a:t>
            </a:r>
          </a:p>
          <a:p>
            <a:r>
              <a:rPr lang="en-US" dirty="0"/>
              <a:t> </a:t>
            </a:r>
          </a:p>
          <a:p>
            <a:endParaRPr lang="en-US" dirty="0"/>
          </a:p>
        </p:txBody>
      </p:sp>
    </p:spTree>
    <p:extLst>
      <p:ext uri="{BB962C8B-B14F-4D97-AF65-F5344CB8AC3E}">
        <p14:creationId xmlns:p14="http://schemas.microsoft.com/office/powerpoint/2010/main" val="28971630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576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t>Appendix</a:t>
            </a:r>
          </a:p>
        </p:txBody>
      </p:sp>
    </p:spTree>
    <p:extLst>
      <p:ext uri="{BB962C8B-B14F-4D97-AF65-F5344CB8AC3E}">
        <p14:creationId xmlns:p14="http://schemas.microsoft.com/office/powerpoint/2010/main" val="203505336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An implied definition from Maslow’s Hierarchy of Needs</a:t>
            </a:r>
          </a:p>
        </p:txBody>
      </p:sp>
      <p:pic>
        <p:nvPicPr>
          <p:cNvPr id="3074" name="Picture 2" descr="https://upload.wikimedia.org/wikipedia/commons/thumb/3/33/MaslowsHierarchyOfNeeds.svg/450px-MaslowsHierarchyOfNeeds.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0419" y="1916836"/>
            <a:ext cx="6257925" cy="4422267"/>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3"/>
          <p:cNvSpPr>
            <a:spLocks noChangeAspect="1" noChangeArrowheads="1"/>
          </p:cNvSpPr>
          <p:nvPr/>
        </p:nvSpPr>
        <p:spPr bwMode="gray">
          <a:xfrm rot="10800000">
            <a:off x="539553" y="2276872"/>
            <a:ext cx="731520" cy="3478105"/>
          </a:xfrm>
          <a:prstGeom prst="upArrow">
            <a:avLst>
              <a:gd name="adj1" fmla="val 50102"/>
              <a:gd name="adj2" fmla="val 75736"/>
            </a:avLst>
          </a:prstGeom>
          <a:solidFill>
            <a:srgbClr val="FF0000"/>
          </a:solidFill>
          <a:ln w="9525" algn="ctr">
            <a:noFill/>
            <a:miter lim="800000"/>
            <a:headEnd/>
            <a:tailEnd/>
          </a:ln>
        </p:spPr>
        <p:txBody>
          <a:bodyPr wrap="none" lIns="72000" tIns="72000" rIns="72000" bIns="72000" anchor="ctr"/>
          <a:lstStyle/>
          <a:p>
            <a:pPr algn="ctr" eaLnBrk="0" hangingPunct="0">
              <a:spcBef>
                <a:spcPct val="20000"/>
              </a:spcBef>
              <a:buSzPct val="100000"/>
              <a:buFont typeface="Wingdings" pitchFamily="2" charset="2"/>
              <a:buNone/>
            </a:pPr>
            <a:endParaRPr lang="en-US" sz="900" b="1" dirty="0">
              <a:ea typeface="MS PGothic" charset="-128"/>
            </a:endParaRPr>
          </a:p>
        </p:txBody>
      </p:sp>
      <p:sp>
        <p:nvSpPr>
          <p:cNvPr id="8" name="AcnBodyText_ID_531484"/>
          <p:cNvSpPr>
            <a:spLocks noChangeArrowheads="1"/>
          </p:cNvSpPr>
          <p:nvPr>
            <p:custDataLst>
              <p:tags r:id="rId1"/>
            </p:custDataLst>
          </p:nvPr>
        </p:nvSpPr>
        <p:spPr bwMode="gray">
          <a:xfrm rot="5400000">
            <a:off x="208761" y="3750498"/>
            <a:ext cx="1444377" cy="369332"/>
          </a:xfrm>
          <a:prstGeom prst="rect">
            <a:avLst/>
          </a:prstGeom>
          <a:noFill/>
          <a:ln w="12700">
            <a:noFill/>
            <a:miter lim="800000"/>
            <a:headEnd/>
            <a:tailEnd/>
          </a:ln>
        </p:spPr>
        <p:txBody>
          <a:bodyPr lIns="0" tIns="0" rIns="0" bIns="0">
            <a:spAutoFit/>
          </a:bodyPr>
          <a:lstStyle/>
          <a:p>
            <a:pPr algn="ctr" eaLnBrk="0" hangingPunct="0">
              <a:spcBef>
                <a:spcPct val="20000"/>
              </a:spcBef>
              <a:buFont typeface="Arial" pitchFamily="34" charset="0"/>
              <a:buNone/>
            </a:pPr>
            <a:r>
              <a:rPr lang="en-US" sz="2400" b="1" dirty="0">
                <a:solidFill>
                  <a:schemeClr val="bg1"/>
                </a:solidFill>
                <a:latin typeface="Calibri" pitchFamily="34" charset="0"/>
                <a:cs typeface="ヒラギノ角ゴ ProN W3"/>
              </a:rPr>
              <a:t>Crisis</a:t>
            </a:r>
          </a:p>
        </p:txBody>
      </p:sp>
      <p:sp>
        <p:nvSpPr>
          <p:cNvPr id="9" name="AutoShape 3"/>
          <p:cNvSpPr>
            <a:spLocks noChangeAspect="1" noChangeArrowheads="1"/>
          </p:cNvSpPr>
          <p:nvPr/>
        </p:nvSpPr>
        <p:spPr bwMode="gray">
          <a:xfrm>
            <a:off x="7751534" y="2204863"/>
            <a:ext cx="731520" cy="3478109"/>
          </a:xfrm>
          <a:prstGeom prst="upArrow">
            <a:avLst>
              <a:gd name="adj1" fmla="val 50102"/>
              <a:gd name="adj2" fmla="val 75736"/>
            </a:avLst>
          </a:prstGeom>
          <a:solidFill>
            <a:srgbClr val="068427"/>
          </a:solidFill>
          <a:ln w="9525" algn="ctr">
            <a:noFill/>
            <a:miter lim="800000"/>
            <a:headEnd/>
            <a:tailEnd/>
          </a:ln>
        </p:spPr>
        <p:txBody>
          <a:bodyPr wrap="none" lIns="72000" tIns="72000" rIns="72000" bIns="72000" anchor="ctr"/>
          <a:lstStyle/>
          <a:p>
            <a:pPr algn="ctr" eaLnBrk="0" hangingPunct="0">
              <a:spcBef>
                <a:spcPct val="20000"/>
              </a:spcBef>
              <a:buSzPct val="100000"/>
              <a:buFont typeface="Wingdings" pitchFamily="2" charset="2"/>
              <a:buNone/>
            </a:pPr>
            <a:endParaRPr lang="en-US" sz="900" b="1" dirty="0">
              <a:ea typeface="MS PGothic" charset="-128"/>
            </a:endParaRPr>
          </a:p>
        </p:txBody>
      </p:sp>
      <p:sp>
        <p:nvSpPr>
          <p:cNvPr id="10" name="AcnBodyText_ID_531484"/>
          <p:cNvSpPr>
            <a:spLocks noChangeArrowheads="1"/>
          </p:cNvSpPr>
          <p:nvPr>
            <p:custDataLst>
              <p:tags r:id="rId2"/>
            </p:custDataLst>
          </p:nvPr>
        </p:nvSpPr>
        <p:spPr bwMode="gray">
          <a:xfrm rot="16200000">
            <a:off x="7082359" y="4005693"/>
            <a:ext cx="2098781" cy="369332"/>
          </a:xfrm>
          <a:prstGeom prst="rect">
            <a:avLst/>
          </a:prstGeom>
          <a:noFill/>
          <a:ln w="12700">
            <a:noFill/>
            <a:miter lim="800000"/>
            <a:headEnd/>
            <a:tailEnd/>
          </a:ln>
        </p:spPr>
        <p:txBody>
          <a:bodyPr wrap="square" lIns="0" tIns="0" rIns="0" bIns="0">
            <a:spAutoFit/>
          </a:bodyPr>
          <a:lstStyle/>
          <a:p>
            <a:pPr algn="ctr" eaLnBrk="0" hangingPunct="0">
              <a:spcBef>
                <a:spcPct val="20000"/>
              </a:spcBef>
              <a:buFont typeface="Arial" pitchFamily="34" charset="0"/>
              <a:buNone/>
            </a:pPr>
            <a:r>
              <a:rPr lang="en-US" sz="2400" b="1" dirty="0">
                <a:solidFill>
                  <a:schemeClr val="bg1"/>
                </a:solidFill>
                <a:latin typeface="Calibri" pitchFamily="34" charset="0"/>
                <a:cs typeface="ヒラギノ角ゴ ProN W3"/>
              </a:rPr>
              <a:t>Development</a:t>
            </a:r>
          </a:p>
        </p:txBody>
      </p:sp>
      <p:sp>
        <p:nvSpPr>
          <p:cNvPr id="2" name="TextBox 1"/>
          <p:cNvSpPr txBox="1"/>
          <p:nvPr/>
        </p:nvSpPr>
        <p:spPr>
          <a:xfrm>
            <a:off x="394430" y="6345882"/>
            <a:ext cx="8280857" cy="369332"/>
          </a:xfrm>
          <a:prstGeom prst="rect">
            <a:avLst/>
          </a:prstGeom>
          <a:noFill/>
        </p:spPr>
        <p:txBody>
          <a:bodyPr wrap="none" rtlCol="0">
            <a:spAutoFit/>
          </a:bodyPr>
          <a:lstStyle/>
          <a:p>
            <a:r>
              <a:rPr lang="en-US" b="1" i="1" dirty="0">
                <a:solidFill>
                  <a:srgbClr val="FF0000"/>
                </a:solidFill>
              </a:rPr>
              <a:t>A crisis is the absence of need fulfilment beyond safety and physiological</a:t>
            </a:r>
          </a:p>
        </p:txBody>
      </p:sp>
    </p:spTree>
    <p:extLst>
      <p:ext uri="{BB962C8B-B14F-4D97-AF65-F5344CB8AC3E}">
        <p14:creationId xmlns:p14="http://schemas.microsoft.com/office/powerpoint/2010/main" val="103442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350838"/>
            <a:ext cx="7207696" cy="1143000"/>
          </a:xfrm>
        </p:spPr>
        <p:txBody>
          <a:bodyPr/>
          <a:lstStyle/>
          <a:p>
            <a:r>
              <a:rPr lang="en-US" sz="3200" dirty="0"/>
              <a:t>Crisis Management Changes Things</a:t>
            </a:r>
          </a:p>
        </p:txBody>
      </p:sp>
      <p:pic>
        <p:nvPicPr>
          <p:cNvPr id="4" name="Picture 3"/>
          <p:cNvPicPr>
            <a:picLocks noChangeAspect="1"/>
          </p:cNvPicPr>
          <p:nvPr/>
        </p:nvPicPr>
        <p:blipFill>
          <a:blip r:embed="rId3"/>
          <a:stretch>
            <a:fillRect/>
          </a:stretch>
        </p:blipFill>
        <p:spPr>
          <a:xfrm>
            <a:off x="690696" y="1772816"/>
            <a:ext cx="7985760" cy="4937760"/>
          </a:xfrm>
          <a:prstGeom prst="rect">
            <a:avLst/>
          </a:prstGeom>
        </p:spPr>
      </p:pic>
      <p:sp>
        <p:nvSpPr>
          <p:cNvPr id="5" name="Left Arrow 4"/>
          <p:cNvSpPr/>
          <p:nvPr/>
        </p:nvSpPr>
        <p:spPr>
          <a:xfrm>
            <a:off x="4716016" y="3068960"/>
            <a:ext cx="648072" cy="648072"/>
          </a:xfrm>
          <a:prstGeom prst="lef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92739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ACCI</a:t>
            </a:r>
          </a:p>
        </p:txBody>
      </p:sp>
      <p:sp>
        <p:nvSpPr>
          <p:cNvPr id="3" name="Content Placeholder 2"/>
          <p:cNvSpPr>
            <a:spLocks noGrp="1"/>
          </p:cNvSpPr>
          <p:nvPr>
            <p:ph idx="1"/>
          </p:nvPr>
        </p:nvSpPr>
        <p:spPr>
          <a:xfrm>
            <a:off x="827584" y="1628800"/>
            <a:ext cx="7866143" cy="4191000"/>
          </a:xfrm>
        </p:spPr>
        <p:txBody>
          <a:bodyPr/>
          <a:lstStyle/>
          <a:p>
            <a:pPr marL="342900" indent="-342900">
              <a:buFont typeface="Arial" panose="020B0604020202020204" pitchFamily="34" charset="0"/>
              <a:buChar char="•"/>
            </a:pPr>
            <a:r>
              <a:rPr lang="en-US" sz="2400" dirty="0"/>
              <a:t>A Student Advisory Committee for Crisis Informatics (ACCI) is being created. </a:t>
            </a:r>
          </a:p>
          <a:p>
            <a:pPr marL="342900" indent="-342900">
              <a:buFont typeface="Arial" panose="020B0604020202020204" pitchFamily="34" charset="0"/>
              <a:buChar char="•"/>
            </a:pPr>
            <a:r>
              <a:rPr lang="en-US" sz="2400" dirty="0"/>
              <a:t>This ad hoc committee of students will help to create the syllabus for this new course. </a:t>
            </a:r>
          </a:p>
          <a:p>
            <a:pPr marL="342900" indent="-342900">
              <a:buFont typeface="Arial" panose="020B0604020202020204" pitchFamily="34" charset="0"/>
              <a:buChar char="•"/>
            </a:pPr>
            <a:r>
              <a:rPr lang="en-US" sz="2400" dirty="0"/>
              <a:t>The ACCI will begin small group meetings (initially weekly, then as needed) </a:t>
            </a:r>
          </a:p>
          <a:p>
            <a:pPr marL="342900" indent="-342900">
              <a:buFont typeface="Arial" panose="020B0604020202020204" pitchFamily="34" charset="0"/>
              <a:buChar char="•"/>
            </a:pPr>
            <a:r>
              <a:rPr lang="en-US" sz="2400" dirty="0"/>
              <a:t>And start a wiki to develop relevant materials. </a:t>
            </a:r>
          </a:p>
          <a:p>
            <a:pPr marL="342900" indent="-342900">
              <a:buFont typeface="Arial" panose="020B0604020202020204" pitchFamily="34" charset="0"/>
              <a:buChar char="•"/>
            </a:pPr>
            <a:r>
              <a:rPr lang="en-US" sz="2400" dirty="0"/>
              <a:t>Prospective members should express their interest to Ed Happ </a:t>
            </a:r>
            <a:r>
              <a:rPr lang="en-US" sz="2400" dirty="0">
                <a:hlinkClick r:id="rId2"/>
              </a:rPr>
              <a:t>ehapp@umich.edu</a:t>
            </a:r>
            <a:r>
              <a:rPr lang="en-US" sz="2400" dirty="0"/>
              <a:t> </a:t>
            </a:r>
          </a:p>
          <a:p>
            <a:pPr marL="342900" indent="-342900">
              <a:buFont typeface="Arial" panose="020B0604020202020204" pitchFamily="34" charset="0"/>
              <a:buChar char="•"/>
            </a:pPr>
            <a:endParaRPr lang="en-US" sz="2400" dirty="0"/>
          </a:p>
          <a:p>
            <a:r>
              <a:rPr lang="en-US" i="1" dirty="0"/>
              <a:t>--Terms of Reference, “ACCI,” February, 2017</a:t>
            </a:r>
          </a:p>
        </p:txBody>
      </p:sp>
    </p:spTree>
    <p:extLst>
      <p:ext uri="{BB962C8B-B14F-4D97-AF65-F5344CB8AC3E}">
        <p14:creationId xmlns:p14="http://schemas.microsoft.com/office/powerpoint/2010/main" val="2905237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the Crisis Informatics Course…</a:t>
            </a:r>
          </a:p>
        </p:txBody>
      </p:sp>
      <p:sp>
        <p:nvSpPr>
          <p:cNvPr id="3" name="Content Placeholder 2"/>
          <p:cNvSpPr>
            <a:spLocks noGrp="1"/>
          </p:cNvSpPr>
          <p:nvPr>
            <p:ph idx="1"/>
          </p:nvPr>
        </p:nvSpPr>
        <p:spPr>
          <a:xfrm>
            <a:off x="323528" y="1676400"/>
            <a:ext cx="8640960" cy="4776936"/>
          </a:xfrm>
        </p:spPr>
        <p:txBody>
          <a:bodyPr/>
          <a:lstStyle/>
          <a:p>
            <a:pPr marL="457200" indent="-457200">
              <a:buFont typeface="+mj-lt"/>
              <a:buAutoNum type="arabicPeriod"/>
            </a:pPr>
            <a:r>
              <a:rPr lang="en-US" dirty="0"/>
              <a:t>What types of crises are more interesting?</a:t>
            </a:r>
          </a:p>
          <a:p>
            <a:pPr marL="457200" indent="-457200">
              <a:buFont typeface="+mj-lt"/>
              <a:buAutoNum type="arabicPeriod"/>
            </a:pPr>
            <a:r>
              <a:rPr lang="en-US" dirty="0"/>
              <a:t>What types of crisis response would you want to be involved in?</a:t>
            </a:r>
          </a:p>
          <a:p>
            <a:pPr marL="457200" indent="-457200">
              <a:buFont typeface="+mj-lt"/>
              <a:buAutoNum type="arabicPeriod"/>
            </a:pPr>
            <a:r>
              <a:rPr lang="en-US" dirty="0"/>
              <a:t>How many of you have experienced personal crises?  What types?</a:t>
            </a:r>
          </a:p>
          <a:p>
            <a:pPr marL="457200" indent="-457200">
              <a:buFont typeface="+mj-lt"/>
              <a:buAutoNum type="arabicPeriod"/>
            </a:pPr>
            <a:r>
              <a:rPr lang="en-US" dirty="0"/>
              <a:t>What are your coping strategies? How have you stayed resilient?</a:t>
            </a:r>
          </a:p>
          <a:p>
            <a:pPr marL="457200" indent="-457200">
              <a:buFont typeface="+mj-lt"/>
              <a:buAutoNum type="arabicPeriod"/>
            </a:pPr>
            <a:r>
              <a:rPr lang="en-US" dirty="0"/>
              <a:t>What mix of projects, discussions, lectures and small group work feels right?</a:t>
            </a:r>
          </a:p>
          <a:p>
            <a:pPr marL="457200" indent="-457200">
              <a:buFont typeface="+mj-lt"/>
              <a:buAutoNum type="arabicPeriod"/>
            </a:pPr>
            <a:r>
              <a:rPr lang="en-US" dirty="0"/>
              <a:t>What is the right mix of reading: cases, stories, texts, articles?</a:t>
            </a:r>
          </a:p>
          <a:p>
            <a:pPr marL="457200" indent="-457200">
              <a:buFont typeface="+mj-lt"/>
              <a:buAutoNum type="arabicPeriod"/>
            </a:pPr>
            <a:r>
              <a:rPr lang="en-US" dirty="0"/>
              <a:t>How should the grading be structured?</a:t>
            </a:r>
          </a:p>
          <a:p>
            <a:pPr marL="457200" indent="-457200">
              <a:buFont typeface="+mj-lt"/>
              <a:buAutoNum type="arabicPeriod"/>
            </a:pPr>
            <a:r>
              <a:rPr lang="en-US" dirty="0"/>
              <a:t>What would you need to know and be able to do for you to feel this course was a success?</a:t>
            </a:r>
          </a:p>
          <a:p>
            <a:pPr marL="457200" indent="-457200">
              <a:buFont typeface="+mj-lt"/>
              <a:buAutoNum type="arabicPeriod"/>
            </a:pPr>
            <a:r>
              <a:rPr lang="en-US" dirty="0"/>
              <a:t>What one thing would make you want take this course?</a:t>
            </a:r>
          </a:p>
          <a:p>
            <a:pPr marL="457200" indent="-457200">
              <a:buFont typeface="+mj-lt"/>
              <a:buAutoNum type="arabicPeriod"/>
            </a:pPr>
            <a:r>
              <a:rPr lang="en-US" dirty="0"/>
              <a:t>How would you market this course to your peers?</a:t>
            </a:r>
          </a:p>
          <a:p>
            <a:pPr marL="457200" indent="-457200">
              <a:buFont typeface="+mj-lt"/>
              <a:buAutoNum type="arabicPeriod"/>
            </a:pPr>
            <a:endParaRPr lang="en-US" dirty="0"/>
          </a:p>
        </p:txBody>
      </p:sp>
    </p:spTree>
    <p:extLst>
      <p:ext uri="{BB962C8B-B14F-4D97-AF65-F5344CB8AC3E}">
        <p14:creationId xmlns:p14="http://schemas.microsoft.com/office/powerpoint/2010/main" val="3295061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lIns="91435" tIns="45718" rIns="91435" bIns="45718"/>
          <a:lstStyle/>
          <a:p>
            <a:pPr>
              <a:defRPr/>
            </a:pPr>
            <a:r>
              <a:rPr lang="en-US" sz="4800" cap="none" dirty="0" smtClean="0">
                <a:ea typeface="ＭＳ Ｐゴシック" pitchFamily="-65" charset="-128"/>
                <a:sym typeface="Lucida Grande" charset="0"/>
              </a:rPr>
              <a:t>1. Crisis</a:t>
            </a:r>
            <a:endParaRPr lang="en-US" sz="4800" cap="none" dirty="0">
              <a:ea typeface="ＭＳ Ｐゴシック" pitchFamily="-65" charset="-128"/>
              <a:sym typeface="Lucida Grande" charset="0"/>
            </a:endParaRPr>
          </a:p>
        </p:txBody>
      </p:sp>
    </p:spTree>
    <p:extLst>
      <p:ext uri="{BB962C8B-B14F-4D97-AF65-F5344CB8AC3E}">
        <p14:creationId xmlns:p14="http://schemas.microsoft.com/office/powerpoint/2010/main" val="3616121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Some questions</a:t>
            </a:r>
          </a:p>
        </p:txBody>
      </p:sp>
      <p:sp>
        <p:nvSpPr>
          <p:cNvPr id="6" name="Content Placeholder 5"/>
          <p:cNvSpPr>
            <a:spLocks noGrp="1"/>
          </p:cNvSpPr>
          <p:nvPr>
            <p:ph idx="1"/>
          </p:nvPr>
        </p:nvSpPr>
        <p:spPr>
          <a:xfrm>
            <a:off x="755576" y="1902296"/>
            <a:ext cx="7931224" cy="4191000"/>
          </a:xfrm>
        </p:spPr>
        <p:txBody>
          <a:bodyPr/>
          <a:lstStyle/>
          <a:p>
            <a:pPr marL="457200" indent="-457200">
              <a:buFont typeface="+mj-lt"/>
              <a:buAutoNum type="arabicPeriod"/>
            </a:pPr>
            <a:r>
              <a:rPr lang="en-US" sz="2400" dirty="0"/>
              <a:t>Are the low/high technology solutions fit-for-purpose?</a:t>
            </a:r>
          </a:p>
          <a:p>
            <a:pPr marL="457200" indent="-457200">
              <a:buFont typeface="+mj-lt"/>
              <a:buAutoNum type="arabicPeriod"/>
            </a:pPr>
            <a:r>
              <a:rPr lang="en-US" sz="2400" dirty="0"/>
              <a:t>Are these solutions in search of a problem?</a:t>
            </a:r>
          </a:p>
          <a:p>
            <a:pPr marL="457200" indent="-457200">
              <a:buFont typeface="+mj-lt"/>
              <a:buAutoNum type="arabicPeriod"/>
            </a:pPr>
            <a:r>
              <a:rPr lang="en-US" sz="2400" dirty="0"/>
              <a:t>What other examples come to mind?</a:t>
            </a:r>
          </a:p>
          <a:p>
            <a:pPr marL="457200" indent="-457200">
              <a:buFont typeface="+mj-lt"/>
              <a:buAutoNum type="arabicPeriod"/>
            </a:pPr>
            <a:r>
              <a:rPr lang="en-US" sz="2400" dirty="0"/>
              <a:t>Do the cultural and infrastructure contexts matter?</a:t>
            </a:r>
          </a:p>
        </p:txBody>
      </p:sp>
    </p:spTree>
    <p:extLst>
      <p:ext uri="{BB962C8B-B14F-4D97-AF65-F5344CB8AC3E}">
        <p14:creationId xmlns:p14="http://schemas.microsoft.com/office/powerpoint/2010/main" val="21442625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3. Lean…</a:t>
            </a:r>
          </a:p>
        </p:txBody>
      </p:sp>
      <p:pic>
        <p:nvPicPr>
          <p:cNvPr id="3080" name="Picture 8" descr="http://www.asiantrader.biz/newImage/big/red_ta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060848"/>
            <a:ext cx="4038600" cy="468477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encrypted-tbn0.gstatic.com/images?q=tbn:ANd9GcSA-z3sQkUOv3LXVTuRNZ0Dq2JHuJ_j3xvf_AglpGc_30uNe96TD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2564904"/>
            <a:ext cx="4470083" cy="369189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4"/>
          <p:cNvSpPr txBox="1">
            <a:spLocks/>
          </p:cNvSpPr>
          <p:nvPr/>
        </p:nvSpPr>
        <p:spPr>
          <a:xfrm>
            <a:off x="6781800" y="6356350"/>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61</a:t>
            </a:fld>
            <a:endParaRPr lang="en-US" dirty="0"/>
          </a:p>
        </p:txBody>
      </p:sp>
    </p:spTree>
    <p:extLst>
      <p:ext uri="{BB962C8B-B14F-4D97-AF65-F5344CB8AC3E}">
        <p14:creationId xmlns:p14="http://schemas.microsoft.com/office/powerpoint/2010/main" val="29517457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….and stay cut</a:t>
            </a:r>
          </a:p>
        </p:txBody>
      </p:sp>
      <p:pic>
        <p:nvPicPr>
          <p:cNvPr id="3" name="Picture 2" descr="http://d1mpb3f4gq7nrb.cloudfront.net/img/toons/cartoon45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772816"/>
            <a:ext cx="6080760" cy="456057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4"/>
          <p:cNvSpPr txBox="1">
            <a:spLocks/>
          </p:cNvSpPr>
          <p:nvPr/>
        </p:nvSpPr>
        <p:spPr>
          <a:xfrm>
            <a:off x="6781800" y="6356350"/>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62</a:t>
            </a:fld>
            <a:endParaRPr lang="en-US" dirty="0"/>
          </a:p>
        </p:txBody>
      </p:sp>
    </p:spTree>
    <p:extLst>
      <p:ext uri="{BB962C8B-B14F-4D97-AF65-F5344CB8AC3E}">
        <p14:creationId xmlns:p14="http://schemas.microsoft.com/office/powerpoint/2010/main" val="30994364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4. Attentive…</a:t>
            </a:r>
          </a:p>
        </p:txBody>
      </p:sp>
      <p:pic>
        <p:nvPicPr>
          <p:cNvPr id="3" name="Picture 2" descr="http://futureblue.files.wordpress.com/2011/10/1-cant-hear.jpg"/>
          <p:cNvPicPr>
            <a:picLocks noChangeAspect="1" noChangeArrowheads="1"/>
          </p:cNvPicPr>
          <p:nvPr/>
        </p:nvPicPr>
        <p:blipFill rotWithShape="1">
          <a:blip r:embed="rId2">
            <a:extLst>
              <a:ext uri="{28A0092B-C50C-407E-A947-70E740481C1C}">
                <a14:useLocalDpi xmlns:a14="http://schemas.microsoft.com/office/drawing/2010/main" val="0"/>
              </a:ext>
            </a:extLst>
          </a:blip>
          <a:srcRect l="42961" t="6945" r="2592" b="10736"/>
          <a:stretch/>
        </p:blipFill>
        <p:spPr bwMode="auto">
          <a:xfrm>
            <a:off x="259363" y="1802296"/>
            <a:ext cx="2800469" cy="37636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tipsontalking.com/wp-content/uploads/2012/03/megaphone-590x3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292449"/>
            <a:ext cx="5619750" cy="31527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49192" y="5805264"/>
            <a:ext cx="4027064" cy="461665"/>
          </a:xfrm>
          <a:prstGeom prst="rect">
            <a:avLst/>
          </a:prstGeom>
          <a:noFill/>
        </p:spPr>
        <p:txBody>
          <a:bodyPr wrap="none" rtlCol="0">
            <a:spAutoFit/>
          </a:bodyPr>
          <a:lstStyle/>
          <a:p>
            <a:r>
              <a:rPr lang="en-US" sz="2400" b="1" i="1" dirty="0">
                <a:solidFill>
                  <a:srgbClr val="FF0000"/>
                </a:solidFill>
              </a:rPr>
              <a:t>Amplifying the whispering</a:t>
            </a:r>
          </a:p>
        </p:txBody>
      </p:sp>
      <p:sp>
        <p:nvSpPr>
          <p:cNvPr id="6" name="Slide Number Placeholder 4"/>
          <p:cNvSpPr txBox="1">
            <a:spLocks/>
          </p:cNvSpPr>
          <p:nvPr/>
        </p:nvSpPr>
        <p:spPr>
          <a:xfrm>
            <a:off x="6781800" y="6356350"/>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63</a:t>
            </a:fld>
            <a:endParaRPr lang="en-US" dirty="0"/>
          </a:p>
        </p:txBody>
      </p:sp>
    </p:spTree>
    <p:extLst>
      <p:ext uri="{BB962C8B-B14F-4D97-AF65-F5344CB8AC3E}">
        <p14:creationId xmlns:p14="http://schemas.microsoft.com/office/powerpoint/2010/main" val="14825464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8456" y="350838"/>
            <a:ext cx="6858000" cy="1143000"/>
          </a:xfrm>
        </p:spPr>
        <p:txBody>
          <a:bodyPr/>
          <a:lstStyle/>
          <a:p>
            <a:r>
              <a:rPr lang="en-US" sz="4400" dirty="0"/>
              <a:t>5. Flat…</a:t>
            </a:r>
          </a:p>
        </p:txBody>
      </p:sp>
      <p:pic>
        <p:nvPicPr>
          <p:cNvPr id="1026" name="Picture 2" descr="http://cdn.styleblazer.com/wp-content/uploads/2013/12/g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720" y="2606451"/>
            <a:ext cx="5898337" cy="413491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txBox="1">
            <a:spLocks/>
          </p:cNvSpPr>
          <p:nvPr/>
        </p:nvSpPr>
        <p:spPr>
          <a:xfrm>
            <a:off x="6781800" y="6356350"/>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64</a:t>
            </a:fld>
            <a:endParaRPr lang="en-US" dirty="0"/>
          </a:p>
        </p:txBody>
      </p:sp>
      <p:sp>
        <p:nvSpPr>
          <p:cNvPr id="4" name="Rectangle 3"/>
          <p:cNvSpPr/>
          <p:nvPr/>
        </p:nvSpPr>
        <p:spPr>
          <a:xfrm>
            <a:off x="1835696" y="1772816"/>
            <a:ext cx="6768752" cy="904863"/>
          </a:xfrm>
          <a:prstGeom prst="rect">
            <a:avLst/>
          </a:prstGeom>
        </p:spPr>
        <p:txBody>
          <a:bodyPr wrap="square">
            <a:spAutoFit/>
          </a:bodyPr>
          <a:lstStyle/>
          <a:p>
            <a:pPr marL="273050" indent="-273050" eaLnBrk="0" hangingPunct="0">
              <a:spcBef>
                <a:spcPct val="20000"/>
              </a:spcBef>
              <a:buClr>
                <a:srgbClr val="CF1C21"/>
              </a:buClr>
              <a:buSzPct val="80000"/>
              <a:defRPr/>
            </a:pPr>
            <a:r>
              <a:rPr lang="en-US" sz="2400" b="1" dirty="0">
                <a:latin typeface="Arial" pitchFamily="34" charset="0"/>
                <a:cs typeface="Arial" pitchFamily="34" charset="0"/>
              </a:rPr>
              <a:t>Rule #1: Use good judgment in all situations. </a:t>
            </a:r>
          </a:p>
          <a:p>
            <a:pPr marL="273050" indent="-273050" eaLnBrk="0" hangingPunct="0">
              <a:spcBef>
                <a:spcPct val="20000"/>
              </a:spcBef>
              <a:buClr>
                <a:srgbClr val="CF1C21"/>
              </a:buClr>
              <a:buSzPct val="80000"/>
              <a:defRPr/>
            </a:pPr>
            <a:r>
              <a:rPr lang="en-US" sz="2400" b="1" dirty="0">
                <a:latin typeface="Arial" pitchFamily="34" charset="0"/>
                <a:cs typeface="Arial" pitchFamily="34" charset="0"/>
              </a:rPr>
              <a:t>There will be no additional rules.</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1231272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a:xfrm>
            <a:off x="2014264" y="552798"/>
            <a:ext cx="6945288" cy="715962"/>
          </a:xfrm>
        </p:spPr>
        <p:txBody>
          <a:bodyPr/>
          <a:lstStyle/>
          <a:p>
            <a:r>
              <a:rPr lang="en-US" sz="4400" b="1" dirty="0"/>
              <a:t>7. Costs are Last…</a:t>
            </a:r>
          </a:p>
        </p:txBody>
      </p:sp>
      <p:sp>
        <p:nvSpPr>
          <p:cNvPr id="705539" name="Text Box 3"/>
          <p:cNvSpPr txBox="1">
            <a:spLocks noChangeArrowheads="1"/>
          </p:cNvSpPr>
          <p:nvPr/>
        </p:nvSpPr>
        <p:spPr bwMode="auto">
          <a:xfrm>
            <a:off x="5630557" y="5868243"/>
            <a:ext cx="2973891" cy="338554"/>
          </a:xfrm>
          <a:prstGeom prst="rect">
            <a:avLst/>
          </a:prstGeom>
          <a:noFill/>
          <a:ln w="9525">
            <a:noFill/>
            <a:miter lim="800000"/>
            <a:headEnd/>
            <a:tailEnd/>
          </a:ln>
          <a:effectLst/>
        </p:spPr>
        <p:txBody>
          <a:bodyPr wrap="none">
            <a:spAutoFit/>
          </a:bodyPr>
          <a:lstStyle/>
          <a:p>
            <a:r>
              <a:rPr lang="en-US" sz="1600" i="1" dirty="0">
                <a:solidFill>
                  <a:schemeClr val="tx1"/>
                </a:solidFill>
                <a:latin typeface="Arial" charset="0"/>
              </a:rPr>
              <a:t>Ranking factors 1-4, 1=highest</a:t>
            </a:r>
          </a:p>
        </p:txBody>
      </p:sp>
      <p:pic>
        <p:nvPicPr>
          <p:cNvPr id="705540" name="Picture 4"/>
          <p:cNvPicPr>
            <a:picLocks noChangeAspect="1" noChangeArrowheads="1"/>
          </p:cNvPicPr>
          <p:nvPr/>
        </p:nvPicPr>
        <p:blipFill>
          <a:blip r:embed="rId3" cstate="print"/>
          <a:srcRect/>
          <a:stretch>
            <a:fillRect/>
          </a:stretch>
        </p:blipFill>
        <p:spPr bwMode="auto">
          <a:xfrm>
            <a:off x="1735658" y="2276872"/>
            <a:ext cx="6508750" cy="2149475"/>
          </a:xfrm>
          <a:prstGeom prst="rect">
            <a:avLst/>
          </a:prstGeom>
          <a:noFill/>
          <a:ln w="9525">
            <a:noFill/>
            <a:miter lim="800000"/>
            <a:headEnd/>
            <a:tailEnd/>
          </a:ln>
          <a:effectLst/>
        </p:spPr>
      </p:pic>
      <p:sp>
        <p:nvSpPr>
          <p:cNvPr id="8" name="Slide Number Placeholder 3"/>
          <p:cNvSpPr txBox="1">
            <a:spLocks/>
          </p:cNvSpPr>
          <p:nvPr/>
        </p:nvSpPr>
        <p:spPr>
          <a:xfrm>
            <a:off x="7740352" y="6265118"/>
            <a:ext cx="1219200" cy="47625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496861-99FD-48BD-9883-6D6E11302FF0}" type="slidenum">
              <a:rPr kumimoji="0" lang="en-US" sz="18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8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2" name="Rounded Rectangle 1"/>
          <p:cNvSpPr/>
          <p:nvPr/>
        </p:nvSpPr>
        <p:spPr>
          <a:xfrm>
            <a:off x="1259633" y="1772816"/>
            <a:ext cx="4032448" cy="331236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Tree>
    <p:extLst>
      <p:ext uri="{BB962C8B-B14F-4D97-AF65-F5344CB8AC3E}">
        <p14:creationId xmlns:p14="http://schemas.microsoft.com/office/powerpoint/2010/main" val="15990738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22176" y="2540132"/>
            <a:ext cx="5368592" cy="2517962"/>
          </a:xfrm>
          <a:prstGeom prst="rect">
            <a:avLst/>
          </a:prstGeom>
        </p:spPr>
      </p:pic>
      <p:sp>
        <p:nvSpPr>
          <p:cNvPr id="705538" name="Rectangle 2"/>
          <p:cNvSpPr>
            <a:spLocks noGrp="1" noChangeArrowheads="1"/>
          </p:cNvSpPr>
          <p:nvPr>
            <p:ph type="title"/>
          </p:nvPr>
        </p:nvSpPr>
        <p:spPr>
          <a:xfrm>
            <a:off x="2014264" y="552798"/>
            <a:ext cx="6945288" cy="715962"/>
          </a:xfrm>
        </p:spPr>
        <p:txBody>
          <a:bodyPr/>
          <a:lstStyle/>
          <a:p>
            <a:r>
              <a:rPr lang="en-US" sz="3600" dirty="0"/>
              <a:t>IT and Crisis – Time &amp; </a:t>
            </a:r>
            <a:r>
              <a:rPr lang="en-US" sz="3600" b="1" dirty="0"/>
              <a:t> Shifts</a:t>
            </a:r>
          </a:p>
        </p:txBody>
      </p:sp>
      <p:sp>
        <p:nvSpPr>
          <p:cNvPr id="705539" name="Text Box 3"/>
          <p:cNvSpPr txBox="1">
            <a:spLocks noChangeArrowheads="1"/>
          </p:cNvSpPr>
          <p:nvPr/>
        </p:nvSpPr>
        <p:spPr bwMode="auto">
          <a:xfrm>
            <a:off x="3347864" y="5085184"/>
            <a:ext cx="2973891" cy="338554"/>
          </a:xfrm>
          <a:prstGeom prst="rect">
            <a:avLst/>
          </a:prstGeom>
          <a:noFill/>
          <a:ln w="9525">
            <a:noFill/>
            <a:miter lim="800000"/>
            <a:headEnd/>
            <a:tailEnd/>
          </a:ln>
          <a:effectLst/>
        </p:spPr>
        <p:txBody>
          <a:bodyPr wrap="none">
            <a:spAutoFit/>
          </a:bodyPr>
          <a:lstStyle/>
          <a:p>
            <a:r>
              <a:rPr lang="en-US" sz="1600" i="1" dirty="0">
                <a:solidFill>
                  <a:schemeClr val="tx1"/>
                </a:solidFill>
                <a:latin typeface="Arial" charset="0"/>
              </a:rPr>
              <a:t>Ranking factors 1-4, 1=highest</a:t>
            </a:r>
          </a:p>
        </p:txBody>
      </p:sp>
      <p:sp>
        <p:nvSpPr>
          <p:cNvPr id="8" name="Slide Number Placeholder 3"/>
          <p:cNvSpPr txBox="1">
            <a:spLocks/>
          </p:cNvSpPr>
          <p:nvPr/>
        </p:nvSpPr>
        <p:spPr>
          <a:xfrm>
            <a:off x="7740352" y="6265118"/>
            <a:ext cx="1219200" cy="47625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496861-99FD-48BD-9883-6D6E11302FF0}" type="slidenum">
              <a:rPr kumimoji="0" lang="en-US" sz="18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8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3" name="Oval Callout 2"/>
          <p:cNvSpPr/>
          <p:nvPr/>
        </p:nvSpPr>
        <p:spPr>
          <a:xfrm>
            <a:off x="6732240" y="1604028"/>
            <a:ext cx="2339168" cy="1872208"/>
          </a:xfrm>
          <a:prstGeom prst="wedgeEllipseCallout">
            <a:avLst>
              <a:gd name="adj1" fmla="val -59661"/>
              <a:gd name="adj2" fmla="val 251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time is another dimension to the framework </a:t>
            </a:r>
          </a:p>
        </p:txBody>
      </p:sp>
      <p:sp>
        <p:nvSpPr>
          <p:cNvPr id="4" name="TextBox 3"/>
          <p:cNvSpPr txBox="1"/>
          <p:nvPr/>
        </p:nvSpPr>
        <p:spPr>
          <a:xfrm>
            <a:off x="1331640" y="5949280"/>
            <a:ext cx="6746399" cy="369332"/>
          </a:xfrm>
          <a:prstGeom prst="rect">
            <a:avLst/>
          </a:prstGeom>
          <a:noFill/>
        </p:spPr>
        <p:txBody>
          <a:bodyPr wrap="none" rtlCol="0">
            <a:spAutoFit/>
          </a:bodyPr>
          <a:lstStyle/>
          <a:p>
            <a:r>
              <a:rPr lang="en-US" b="1" i="1" dirty="0"/>
              <a:t>Emergency Response, Transition, and Development phases</a:t>
            </a:r>
          </a:p>
        </p:txBody>
      </p:sp>
    </p:spTree>
    <p:extLst>
      <p:ext uri="{BB962C8B-B14F-4D97-AF65-F5344CB8AC3E}">
        <p14:creationId xmlns:p14="http://schemas.microsoft.com/office/powerpoint/2010/main" val="5955410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50838"/>
            <a:ext cx="7315200" cy="1143000"/>
          </a:xfrm>
        </p:spPr>
        <p:txBody>
          <a:bodyPr/>
          <a:lstStyle/>
          <a:p>
            <a:r>
              <a:rPr lang="en-US" sz="4400" dirty="0"/>
              <a:t>8. Preparing &amp; executing…</a:t>
            </a:r>
          </a:p>
        </p:txBody>
      </p:sp>
      <p:graphicFrame>
        <p:nvGraphicFramePr>
          <p:cNvPr id="6" name="Content Placeholder 5"/>
          <p:cNvGraphicFramePr>
            <a:graphicFrameLocks noGrp="1"/>
          </p:cNvGraphicFramePr>
          <p:nvPr>
            <p:ph idx="1"/>
            <p:extLst/>
          </p:nvPr>
        </p:nvGraphicFramePr>
        <p:xfrm>
          <a:off x="899592" y="1772816"/>
          <a:ext cx="7632848" cy="2016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4"/>
          <p:cNvSpPr txBox="1">
            <a:spLocks/>
          </p:cNvSpPr>
          <p:nvPr/>
        </p:nvSpPr>
        <p:spPr>
          <a:xfrm>
            <a:off x="6781800" y="6356350"/>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67</a:t>
            </a:fld>
            <a:endParaRPr lang="en-US" dirty="0"/>
          </a:p>
        </p:txBody>
      </p:sp>
      <p:graphicFrame>
        <p:nvGraphicFramePr>
          <p:cNvPr id="7" name="Content Placeholder 5"/>
          <p:cNvGraphicFramePr>
            <a:graphicFrameLocks/>
          </p:cNvGraphicFramePr>
          <p:nvPr>
            <p:extLst/>
          </p:nvPr>
        </p:nvGraphicFramePr>
        <p:xfrm>
          <a:off x="827584" y="4077072"/>
          <a:ext cx="7632848" cy="10081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Content Placeholder 5"/>
          <p:cNvGraphicFramePr>
            <a:graphicFrameLocks/>
          </p:cNvGraphicFramePr>
          <p:nvPr>
            <p:extLst/>
          </p:nvPr>
        </p:nvGraphicFramePr>
        <p:xfrm>
          <a:off x="827584" y="5445224"/>
          <a:ext cx="7632848" cy="100811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2750392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cap="none" dirty="0" smtClean="0"/>
              <a:t>A Framework For ICT In Disaster Response</a:t>
            </a:r>
            <a:endParaRPr lang="en-US" sz="4000" cap="none" dirty="0"/>
          </a:p>
        </p:txBody>
      </p:sp>
    </p:spTree>
    <p:extLst>
      <p:ext uri="{BB962C8B-B14F-4D97-AF65-F5344CB8AC3E}">
        <p14:creationId xmlns:p14="http://schemas.microsoft.com/office/powerpoint/2010/main" val="118839721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propose to look at crisis and resilience as a continuum </a:t>
            </a:r>
          </a:p>
        </p:txBody>
      </p:sp>
      <p:graphicFrame>
        <p:nvGraphicFramePr>
          <p:cNvPr id="6" name="Content Placeholder 5"/>
          <p:cNvGraphicFramePr>
            <a:graphicFrameLocks noGrp="1" noChangeAspect="1"/>
          </p:cNvGraphicFramePr>
          <p:nvPr>
            <p:ph idx="1"/>
            <p:extLst/>
          </p:nvPr>
        </p:nvGraphicFramePr>
        <p:xfrm>
          <a:off x="467544" y="1676400"/>
          <a:ext cx="8435340" cy="5154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5160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 Story…</a:t>
            </a:r>
          </a:p>
        </p:txBody>
      </p:sp>
      <p:sp>
        <p:nvSpPr>
          <p:cNvPr id="3" name="Content Placeholder 2"/>
          <p:cNvSpPr>
            <a:spLocks noGrp="1"/>
          </p:cNvSpPr>
          <p:nvPr>
            <p:ph idx="1"/>
          </p:nvPr>
        </p:nvSpPr>
        <p:spPr>
          <a:xfrm>
            <a:off x="3995936" y="3140968"/>
            <a:ext cx="4690864" cy="2726432"/>
          </a:xfrm>
        </p:spPr>
        <p:txBody>
          <a:bodyPr/>
          <a:lstStyle/>
          <a:p>
            <a:pPr marL="0" indent="0"/>
            <a:r>
              <a:rPr lang="en-US" sz="2400" dirty="0"/>
              <a:t>“…what was meant to be an unalloyed celebration was frozen for a terrible half hour of panic and confusion when part of a sidewalk scaffold on lower Broadway collapsed, injuring about 100 spectators as they awaited the athletes</a:t>
            </a:r>
            <a:r>
              <a:rPr lang="en-US" sz="2400" dirty="0" smtClean="0"/>
              <a:t>.” </a:t>
            </a:r>
            <a:r>
              <a:rPr lang="en-US" i="1" dirty="0"/>
              <a:t>–NY Times, August 16, 1984</a:t>
            </a:r>
            <a:br>
              <a:rPr lang="en-US" i="1" dirty="0"/>
            </a:br>
            <a:endParaRPr lang="en-US" i="1" dirty="0"/>
          </a:p>
          <a:p>
            <a:r>
              <a:rPr lang="en-US" dirty="0"/>
              <a:t/>
            </a:r>
            <a:br>
              <a:rPr lang="en-US" dirty="0"/>
            </a:br>
            <a:endParaRPr lang="en-US" dirty="0"/>
          </a:p>
          <a:p>
            <a:endParaRPr lang="en-US" dirty="0"/>
          </a:p>
        </p:txBody>
      </p:sp>
      <p:pic>
        <p:nvPicPr>
          <p:cNvPr id="3074" name="Picture 2" descr="https://upload.wikimedia.org/wikipedia/commons/thumb/c/cc/Apollo_11_ticker_tape_parade_2.jpg/1920px-Apollo_11_ticker_tape_parade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404462"/>
            <a:ext cx="3657600" cy="2457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9512" y="1988840"/>
            <a:ext cx="8352928" cy="1384995"/>
          </a:xfrm>
          <a:prstGeom prst="rect">
            <a:avLst/>
          </a:prstGeom>
          <a:noFill/>
        </p:spPr>
        <p:txBody>
          <a:bodyPr wrap="square" rtlCol="0">
            <a:spAutoFit/>
          </a:bodyPr>
          <a:lstStyle/>
          <a:p>
            <a:r>
              <a:rPr lang="en-US" sz="2800" b="1" dirty="0"/>
              <a:t>About the 1984 Olympics tickertape parade</a:t>
            </a:r>
          </a:p>
          <a:p>
            <a:r>
              <a:rPr lang="en-US" sz="2800" b="1" dirty="0"/>
              <a:t>in downtown NYC…</a:t>
            </a:r>
          </a:p>
          <a:p>
            <a:endParaRPr lang="en-US" sz="2800" b="1" dirty="0"/>
          </a:p>
        </p:txBody>
      </p:sp>
    </p:spTree>
    <p:extLst>
      <p:ext uri="{BB962C8B-B14F-4D97-AF65-F5344CB8AC3E}">
        <p14:creationId xmlns:p14="http://schemas.microsoft.com/office/powerpoint/2010/main" val="42634658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and Crisis – a Framework</a:t>
            </a:r>
          </a:p>
        </p:txBody>
      </p:sp>
      <p:pic>
        <p:nvPicPr>
          <p:cNvPr id="1026" name="Picture 2" descr="Image result for a 4x4x3 cub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93850" y="1902296"/>
            <a:ext cx="4698430" cy="4191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8944560">
            <a:off x="5329508" y="5223585"/>
            <a:ext cx="1584176" cy="369332"/>
          </a:xfrm>
          <a:prstGeom prst="rect">
            <a:avLst/>
          </a:prstGeom>
          <a:noFill/>
        </p:spPr>
        <p:txBody>
          <a:bodyPr wrap="square" rtlCol="0">
            <a:spAutoFit/>
          </a:bodyPr>
          <a:lstStyle/>
          <a:p>
            <a:pPr algn="ctr"/>
            <a:r>
              <a:rPr lang="en-US" dirty="0"/>
              <a:t>Severity</a:t>
            </a:r>
          </a:p>
        </p:txBody>
      </p:sp>
      <p:sp>
        <p:nvSpPr>
          <p:cNvPr id="6" name="TextBox 5"/>
          <p:cNvSpPr txBox="1"/>
          <p:nvPr/>
        </p:nvSpPr>
        <p:spPr>
          <a:xfrm rot="894371">
            <a:off x="5113484" y="1921971"/>
            <a:ext cx="1584176" cy="369332"/>
          </a:xfrm>
          <a:prstGeom prst="rect">
            <a:avLst/>
          </a:prstGeom>
          <a:noFill/>
        </p:spPr>
        <p:txBody>
          <a:bodyPr wrap="square" rtlCol="0">
            <a:spAutoFit/>
          </a:bodyPr>
          <a:lstStyle/>
          <a:p>
            <a:pPr algn="ctr"/>
            <a:r>
              <a:rPr lang="en-US" dirty="0"/>
              <a:t>Scope</a:t>
            </a:r>
          </a:p>
        </p:txBody>
      </p:sp>
      <p:sp>
        <p:nvSpPr>
          <p:cNvPr id="7" name="TextBox 6"/>
          <p:cNvSpPr txBox="1"/>
          <p:nvPr/>
        </p:nvSpPr>
        <p:spPr>
          <a:xfrm rot="4965088">
            <a:off x="1480557" y="3515396"/>
            <a:ext cx="1584176" cy="369332"/>
          </a:xfrm>
          <a:prstGeom prst="rect">
            <a:avLst/>
          </a:prstGeom>
          <a:noFill/>
        </p:spPr>
        <p:txBody>
          <a:bodyPr wrap="square" rtlCol="0">
            <a:spAutoFit/>
          </a:bodyPr>
          <a:lstStyle/>
          <a:p>
            <a:pPr algn="ctr"/>
            <a:r>
              <a:rPr lang="en-US" dirty="0"/>
              <a:t>Time</a:t>
            </a:r>
          </a:p>
        </p:txBody>
      </p:sp>
    </p:spTree>
    <p:extLst>
      <p:ext uri="{BB962C8B-B14F-4D97-AF65-F5344CB8AC3E}">
        <p14:creationId xmlns:p14="http://schemas.microsoft.com/office/powerpoint/2010/main" val="32994382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IT and Crisis – a Framework</a:t>
            </a:r>
          </a:p>
        </p:txBody>
      </p:sp>
      <p:graphicFrame>
        <p:nvGraphicFramePr>
          <p:cNvPr id="4" name="Table 3"/>
          <p:cNvGraphicFramePr>
            <a:graphicFrameLocks noGrp="1" noChangeAspect="1"/>
          </p:cNvGraphicFramePr>
          <p:nvPr>
            <p:extLst/>
          </p:nvPr>
        </p:nvGraphicFramePr>
        <p:xfrm>
          <a:off x="1115616" y="2420877"/>
          <a:ext cx="7190093" cy="4191001"/>
        </p:xfrm>
        <a:graphic>
          <a:graphicData uri="http://schemas.openxmlformats.org/drawingml/2006/table">
            <a:tbl>
              <a:tblPr/>
              <a:tblGrid>
                <a:gridCol w="1554480">
                  <a:extLst>
                    <a:ext uri="{9D8B030D-6E8A-4147-A177-3AD203B41FA5}">
                      <a16:colId xmlns:a16="http://schemas.microsoft.com/office/drawing/2014/main" val="3901074640"/>
                    </a:ext>
                  </a:extLst>
                </a:gridCol>
                <a:gridCol w="1399486">
                  <a:extLst>
                    <a:ext uri="{9D8B030D-6E8A-4147-A177-3AD203B41FA5}">
                      <a16:colId xmlns:a16="http://schemas.microsoft.com/office/drawing/2014/main" val="2441731284"/>
                    </a:ext>
                  </a:extLst>
                </a:gridCol>
                <a:gridCol w="1399486">
                  <a:extLst>
                    <a:ext uri="{9D8B030D-6E8A-4147-A177-3AD203B41FA5}">
                      <a16:colId xmlns:a16="http://schemas.microsoft.com/office/drawing/2014/main" val="893882367"/>
                    </a:ext>
                  </a:extLst>
                </a:gridCol>
                <a:gridCol w="1463040">
                  <a:extLst>
                    <a:ext uri="{9D8B030D-6E8A-4147-A177-3AD203B41FA5}">
                      <a16:colId xmlns:a16="http://schemas.microsoft.com/office/drawing/2014/main" val="3211712038"/>
                    </a:ext>
                  </a:extLst>
                </a:gridCol>
                <a:gridCol w="1373601">
                  <a:extLst>
                    <a:ext uri="{9D8B030D-6E8A-4147-A177-3AD203B41FA5}">
                      <a16:colId xmlns:a16="http://schemas.microsoft.com/office/drawing/2014/main" val="2969920752"/>
                    </a:ext>
                  </a:extLst>
                </a:gridCol>
              </a:tblGrid>
              <a:tr h="678824">
                <a:tc>
                  <a:txBody>
                    <a:bodyPr/>
                    <a:lstStyle/>
                    <a:p>
                      <a:r>
                        <a:rPr lang="en-US" sz="1700" b="1">
                          <a:effectLst/>
                        </a:rPr>
                        <a:t>Scope vs. Severity</a:t>
                      </a:r>
                      <a:endParaRPr lang="en-US" sz="1700">
                        <a:effectLst/>
                      </a:endParaRP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pPr algn="ctr"/>
                      <a:r>
                        <a:rPr lang="en-US" sz="1700" dirty="0">
                          <a:solidFill>
                            <a:srgbClr val="FF0000"/>
                          </a:solidFill>
                          <a:effectLst/>
                        </a:rPr>
                        <a:t>Mild</a:t>
                      </a:r>
                      <a:endParaRPr lang="en-US" sz="1700" dirty="0">
                        <a:effectLst/>
                      </a:endParaRP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pPr algn="ctr"/>
                      <a:r>
                        <a:rPr lang="en-US" sz="1700">
                          <a:solidFill>
                            <a:srgbClr val="FF0000"/>
                          </a:solidFill>
                          <a:effectLst/>
                        </a:rPr>
                        <a:t>Moderate</a:t>
                      </a:r>
                      <a:endParaRPr lang="en-US" sz="1700">
                        <a:effectLst/>
                      </a:endParaRP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pPr algn="ctr"/>
                      <a:r>
                        <a:rPr lang="en-US" sz="1700" dirty="0">
                          <a:solidFill>
                            <a:srgbClr val="FF0000"/>
                          </a:solidFill>
                          <a:effectLst/>
                        </a:rPr>
                        <a:t>Severe</a:t>
                      </a:r>
                      <a:endParaRPr lang="en-US" sz="1700" dirty="0">
                        <a:effectLst/>
                      </a:endParaRP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pPr algn="ctr"/>
                      <a:r>
                        <a:rPr lang="en-US" sz="1700" dirty="0">
                          <a:solidFill>
                            <a:srgbClr val="FF0000"/>
                          </a:solidFill>
                          <a:effectLst/>
                        </a:rPr>
                        <a:t>Catastrophic</a:t>
                      </a:r>
                      <a:endParaRPr lang="en-US" sz="1700" dirty="0">
                        <a:effectLst/>
                      </a:endParaRP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extLst>
                  <a:ext uri="{0D108BD9-81ED-4DB2-BD59-A6C34878D82A}">
                    <a16:rowId xmlns:a16="http://schemas.microsoft.com/office/drawing/2014/main" val="1437085864"/>
                  </a:ext>
                </a:extLst>
              </a:tr>
              <a:tr h="944451">
                <a:tc>
                  <a:txBody>
                    <a:bodyPr/>
                    <a:lstStyle/>
                    <a:p>
                      <a:r>
                        <a:rPr lang="en-US" sz="1700" dirty="0">
                          <a:solidFill>
                            <a:srgbClr val="0070C0"/>
                          </a:solidFill>
                          <a:effectLst/>
                        </a:rPr>
                        <a:t>Individual</a:t>
                      </a: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sz="1700">
                          <a:effectLst/>
                        </a:rPr>
                        <a:t>Finals?</a:t>
                      </a: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sz="1700" dirty="0">
                          <a:effectLst/>
                        </a:rPr>
                        <a:t>Lost in  wilderness hike</a:t>
                      </a: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sz="1700">
                          <a:effectLst/>
                        </a:rPr>
                        <a:t>House burns down</a:t>
                      </a: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sz="1700">
                          <a:effectLst/>
                        </a:rPr>
                        <a:t>Incapacitating car accident</a:t>
                      </a: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extLst>
                  <a:ext uri="{0D108BD9-81ED-4DB2-BD59-A6C34878D82A}">
                    <a16:rowId xmlns:a16="http://schemas.microsoft.com/office/drawing/2014/main" val="3731582060"/>
                  </a:ext>
                </a:extLst>
              </a:tr>
              <a:tr h="944451">
                <a:tc>
                  <a:txBody>
                    <a:bodyPr/>
                    <a:lstStyle/>
                    <a:p>
                      <a:r>
                        <a:rPr lang="en-US" sz="1700" dirty="0">
                          <a:solidFill>
                            <a:srgbClr val="0070C0"/>
                          </a:solidFill>
                          <a:effectLst/>
                        </a:rPr>
                        <a:t>Organizational</a:t>
                      </a: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sz="1700">
                          <a:effectLst/>
                        </a:rPr>
                        <a:t>Short-term network outage</a:t>
                      </a: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sz="1700">
                          <a:effectLst/>
                        </a:rPr>
                        <a:t>Payroll system failure</a:t>
                      </a: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sz="1700">
                          <a:effectLst/>
                        </a:rPr>
                        <a:t>Denver Airport Baggage System</a:t>
                      </a: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sz="1700">
                          <a:effectLst/>
                        </a:rPr>
                        <a:t>911 (Cantor Fitzgerald)</a:t>
                      </a: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extLst>
                  <a:ext uri="{0D108BD9-81ED-4DB2-BD59-A6C34878D82A}">
                    <a16:rowId xmlns:a16="http://schemas.microsoft.com/office/drawing/2014/main" val="2945682065"/>
                  </a:ext>
                </a:extLst>
              </a:tr>
              <a:tr h="944451">
                <a:tc>
                  <a:txBody>
                    <a:bodyPr/>
                    <a:lstStyle/>
                    <a:p>
                      <a:r>
                        <a:rPr lang="en-US" sz="1700" dirty="0">
                          <a:solidFill>
                            <a:srgbClr val="0070C0"/>
                          </a:solidFill>
                          <a:effectLst/>
                        </a:rPr>
                        <a:t>Community/</a:t>
                      </a:r>
                    </a:p>
                    <a:p>
                      <a:r>
                        <a:rPr lang="en-US" sz="1700" dirty="0">
                          <a:solidFill>
                            <a:srgbClr val="0070C0"/>
                          </a:solidFill>
                          <a:effectLst/>
                        </a:rPr>
                        <a:t>Regional</a:t>
                      </a: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sz="1700">
                          <a:effectLst/>
                        </a:rPr>
                        <a:t>One-day taxi strike</a:t>
                      </a: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sz="1700">
                          <a:effectLst/>
                        </a:rPr>
                        <a:t>Blizzard of '78</a:t>
                      </a: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sz="1700">
                          <a:effectLst/>
                        </a:rPr>
                        <a:t>Hurricane Katrina, Sandy</a:t>
                      </a: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sz="1700">
                          <a:effectLst/>
                        </a:rPr>
                        <a:t>Haiti Earthquake</a:t>
                      </a: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extLst>
                  <a:ext uri="{0D108BD9-81ED-4DB2-BD59-A6C34878D82A}">
                    <a16:rowId xmlns:a16="http://schemas.microsoft.com/office/drawing/2014/main" val="2751826300"/>
                  </a:ext>
                </a:extLst>
              </a:tr>
              <a:tr h="678824">
                <a:tc>
                  <a:txBody>
                    <a:bodyPr/>
                    <a:lstStyle/>
                    <a:p>
                      <a:r>
                        <a:rPr lang="en-US" sz="1700" dirty="0">
                          <a:solidFill>
                            <a:srgbClr val="0070C0"/>
                          </a:solidFill>
                          <a:effectLst/>
                        </a:rPr>
                        <a:t>International</a:t>
                      </a: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sz="1700">
                          <a:effectLst/>
                        </a:rPr>
                        <a:t>Seasonal Flu</a:t>
                      </a: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sz="1700">
                          <a:effectLst/>
                        </a:rPr>
                        <a:t>2016 US Elections?</a:t>
                      </a: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sz="1700">
                          <a:effectLst/>
                        </a:rPr>
                        <a:t>Syrian Refugees</a:t>
                      </a: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sz="1700" dirty="0">
                          <a:effectLst/>
                        </a:rPr>
                        <a:t>WWII</a:t>
                      </a:r>
                    </a:p>
                  </a:txBody>
                  <a:tcPr marL="73785" marR="73785" marT="73785" marB="73785"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extLst>
                  <a:ext uri="{0D108BD9-81ED-4DB2-BD59-A6C34878D82A}">
                    <a16:rowId xmlns:a16="http://schemas.microsoft.com/office/drawing/2014/main" val="3952319228"/>
                  </a:ext>
                </a:extLst>
              </a:tr>
            </a:tbl>
          </a:graphicData>
        </a:graphic>
      </p:graphicFrame>
      <p:sp>
        <p:nvSpPr>
          <p:cNvPr id="5" name="Rectangle 1"/>
          <p:cNvSpPr>
            <a:spLocks noChangeArrowheads="1"/>
          </p:cNvSpPr>
          <p:nvPr/>
        </p:nvSpPr>
        <p:spPr bwMode="auto">
          <a:xfrm>
            <a:off x="1603024" y="1916832"/>
            <a:ext cx="66413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panose="020B0604020202020204" pitchFamily="34" charset="0"/>
              </a:rPr>
              <a:t>Sample disasters</a:t>
            </a:r>
          </a:p>
        </p:txBody>
      </p:sp>
    </p:spTree>
    <p:extLst>
      <p:ext uri="{BB962C8B-B14F-4D97-AF65-F5344CB8AC3E}">
        <p14:creationId xmlns:p14="http://schemas.microsoft.com/office/powerpoint/2010/main" val="26553613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IT and Crisis – a Framework</a:t>
            </a:r>
          </a:p>
        </p:txBody>
      </p:sp>
      <p:graphicFrame>
        <p:nvGraphicFramePr>
          <p:cNvPr id="4" name="Table 3"/>
          <p:cNvGraphicFramePr>
            <a:graphicFrameLocks noGrp="1"/>
          </p:cNvGraphicFramePr>
          <p:nvPr>
            <p:extLst/>
          </p:nvPr>
        </p:nvGraphicFramePr>
        <p:xfrm>
          <a:off x="251520" y="1916832"/>
          <a:ext cx="8645999" cy="4845891"/>
        </p:xfrm>
        <a:graphic>
          <a:graphicData uri="http://schemas.openxmlformats.org/drawingml/2006/table">
            <a:tbl>
              <a:tblPr/>
              <a:tblGrid>
                <a:gridCol w="1787999">
                  <a:extLst>
                    <a:ext uri="{9D8B030D-6E8A-4147-A177-3AD203B41FA5}">
                      <a16:colId xmlns:a16="http://schemas.microsoft.com/office/drawing/2014/main" val="3901074640"/>
                    </a:ext>
                  </a:extLst>
                </a:gridCol>
                <a:gridCol w="1371600">
                  <a:extLst>
                    <a:ext uri="{9D8B030D-6E8A-4147-A177-3AD203B41FA5}">
                      <a16:colId xmlns:a16="http://schemas.microsoft.com/office/drawing/2014/main" val="2441731284"/>
                    </a:ext>
                  </a:extLst>
                </a:gridCol>
                <a:gridCol w="1371600">
                  <a:extLst>
                    <a:ext uri="{9D8B030D-6E8A-4147-A177-3AD203B41FA5}">
                      <a16:colId xmlns:a16="http://schemas.microsoft.com/office/drawing/2014/main" val="893882367"/>
                    </a:ext>
                  </a:extLst>
                </a:gridCol>
                <a:gridCol w="2011680">
                  <a:extLst>
                    <a:ext uri="{9D8B030D-6E8A-4147-A177-3AD203B41FA5}">
                      <a16:colId xmlns:a16="http://schemas.microsoft.com/office/drawing/2014/main" val="3211712038"/>
                    </a:ext>
                  </a:extLst>
                </a:gridCol>
                <a:gridCol w="2103120">
                  <a:extLst>
                    <a:ext uri="{9D8B030D-6E8A-4147-A177-3AD203B41FA5}">
                      <a16:colId xmlns:a16="http://schemas.microsoft.com/office/drawing/2014/main" val="2969920752"/>
                    </a:ext>
                  </a:extLst>
                </a:gridCol>
              </a:tblGrid>
              <a:tr h="678824">
                <a:tc>
                  <a:txBody>
                    <a:bodyPr/>
                    <a:lstStyle/>
                    <a:p>
                      <a:r>
                        <a:rPr lang="en-US" b="1">
                          <a:effectLst/>
                        </a:rPr>
                        <a:t>Scope vs. Severity</a:t>
                      </a:r>
                      <a:endParaRPr lang="en-US">
                        <a:effectLst/>
                      </a:endParaRP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pPr algn="ctr"/>
                      <a:r>
                        <a:rPr lang="en-US" dirty="0">
                          <a:solidFill>
                            <a:srgbClr val="FF0000"/>
                          </a:solidFill>
                          <a:effectLst/>
                        </a:rPr>
                        <a:t>Mild</a:t>
                      </a:r>
                      <a:endParaRPr lang="en-US" dirty="0">
                        <a:effectLst/>
                      </a:endParaRP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pPr algn="ctr"/>
                      <a:r>
                        <a:rPr lang="en-US" dirty="0">
                          <a:solidFill>
                            <a:srgbClr val="FF0000"/>
                          </a:solidFill>
                          <a:effectLst/>
                        </a:rPr>
                        <a:t>Moderate</a:t>
                      </a:r>
                      <a:endParaRPr lang="en-US" dirty="0">
                        <a:effectLst/>
                      </a:endParaRP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pPr algn="ctr"/>
                      <a:r>
                        <a:rPr lang="en-US" dirty="0">
                          <a:solidFill>
                            <a:srgbClr val="FF0000"/>
                          </a:solidFill>
                          <a:effectLst/>
                        </a:rPr>
                        <a:t>Severe</a:t>
                      </a:r>
                      <a:endParaRPr lang="en-US" dirty="0">
                        <a:effectLst/>
                      </a:endParaRP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pPr algn="ctr"/>
                      <a:r>
                        <a:rPr lang="en-US" dirty="0">
                          <a:solidFill>
                            <a:srgbClr val="FF0000"/>
                          </a:solidFill>
                          <a:effectLst/>
                        </a:rPr>
                        <a:t>Catastrophic</a:t>
                      </a:r>
                      <a:endParaRPr lang="en-US" dirty="0">
                        <a:effectLst/>
                      </a:endParaRP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extLst>
                  <a:ext uri="{0D108BD9-81ED-4DB2-BD59-A6C34878D82A}">
                    <a16:rowId xmlns:a16="http://schemas.microsoft.com/office/drawing/2014/main" val="1437085864"/>
                  </a:ext>
                </a:extLst>
              </a:tr>
              <a:tr h="944451">
                <a:tc>
                  <a:txBody>
                    <a:bodyPr/>
                    <a:lstStyle/>
                    <a:p>
                      <a:r>
                        <a:rPr lang="en-US" dirty="0">
                          <a:solidFill>
                            <a:srgbClr val="0070C0"/>
                          </a:solidFill>
                          <a:effectLst/>
                        </a:rPr>
                        <a:t>Individual</a:t>
                      </a: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a:effectLst/>
                        </a:rPr>
                        <a:t>ebooks</a:t>
                      </a: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a:effectLst/>
                        </a:rPr>
                        <a:t>GPS</a:t>
                      </a: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a:effectLst/>
                        </a:rPr>
                        <a:t>First Aid app; Airbnb</a:t>
                      </a: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dirty="0">
                          <a:effectLst/>
                        </a:rPr>
                        <a:t>??</a:t>
                      </a: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extLst>
                  <a:ext uri="{0D108BD9-81ED-4DB2-BD59-A6C34878D82A}">
                    <a16:rowId xmlns:a16="http://schemas.microsoft.com/office/drawing/2014/main" val="3731582060"/>
                  </a:ext>
                </a:extLst>
              </a:tr>
              <a:tr h="944451">
                <a:tc>
                  <a:txBody>
                    <a:bodyPr/>
                    <a:lstStyle/>
                    <a:p>
                      <a:r>
                        <a:rPr lang="en-US">
                          <a:solidFill>
                            <a:srgbClr val="0070C0"/>
                          </a:solidFill>
                          <a:effectLst/>
                        </a:rPr>
                        <a:t>Organizational</a:t>
                      </a: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dirty="0">
                          <a:effectLst/>
                        </a:rPr>
                        <a:t>4G/LTE</a:t>
                      </a: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dirty="0">
                          <a:effectLst/>
                        </a:rPr>
                        <a:t>Manual system</a:t>
                      </a: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dirty="0">
                          <a:effectLst/>
                        </a:rPr>
                        <a:t>Pull the plug;</a:t>
                      </a:r>
                    </a:p>
                    <a:p>
                      <a:r>
                        <a:rPr lang="en-US" dirty="0">
                          <a:effectLst/>
                        </a:rPr>
                        <a:t>cut your losses</a:t>
                      </a: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a:effectLst/>
                        </a:rPr>
                        <a:t>BCP geographic diversity; cloud systems and data</a:t>
                      </a: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extLst>
                  <a:ext uri="{0D108BD9-81ED-4DB2-BD59-A6C34878D82A}">
                    <a16:rowId xmlns:a16="http://schemas.microsoft.com/office/drawing/2014/main" val="2945682065"/>
                  </a:ext>
                </a:extLst>
              </a:tr>
              <a:tr h="944451">
                <a:tc>
                  <a:txBody>
                    <a:bodyPr/>
                    <a:lstStyle/>
                    <a:p>
                      <a:r>
                        <a:rPr lang="en-US" dirty="0">
                          <a:solidFill>
                            <a:srgbClr val="0070C0"/>
                          </a:solidFill>
                          <a:effectLst/>
                        </a:rPr>
                        <a:t>Community/</a:t>
                      </a:r>
                    </a:p>
                    <a:p>
                      <a:r>
                        <a:rPr lang="en-US" dirty="0">
                          <a:solidFill>
                            <a:srgbClr val="0070C0"/>
                          </a:solidFill>
                          <a:effectLst/>
                        </a:rPr>
                        <a:t>Regional</a:t>
                      </a: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a:effectLst/>
                        </a:rPr>
                        <a:t>Uber</a:t>
                      </a: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a:effectLst/>
                        </a:rPr>
                        <a:t>Facebook warnings</a:t>
                      </a: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a:effectLst/>
                        </a:rPr>
                        <a:t>IPAWS -  Integrated Public Alert and Warning System</a:t>
                      </a:r>
                      <a:br>
                        <a:rPr lang="en-US">
                          <a:effectLst/>
                        </a:rPr>
                      </a:br>
                      <a:endParaRPr lang="en-US">
                        <a:effectLst/>
                      </a:endParaRP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a:effectLst/>
                        </a:rPr>
                        <a:t>Help Me apps??</a:t>
                      </a: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extLst>
                  <a:ext uri="{0D108BD9-81ED-4DB2-BD59-A6C34878D82A}">
                    <a16:rowId xmlns:a16="http://schemas.microsoft.com/office/drawing/2014/main" val="2751826300"/>
                  </a:ext>
                </a:extLst>
              </a:tr>
              <a:tr h="678824">
                <a:tc>
                  <a:txBody>
                    <a:bodyPr/>
                    <a:lstStyle/>
                    <a:p>
                      <a:r>
                        <a:rPr lang="en-US" dirty="0">
                          <a:solidFill>
                            <a:srgbClr val="0070C0"/>
                          </a:solidFill>
                          <a:effectLst/>
                        </a:rPr>
                        <a:t>International</a:t>
                      </a: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a:effectLst/>
                        </a:rPr>
                        <a:t>Flu shot, travel masks</a:t>
                      </a: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a:effectLst/>
                        </a:rPr>
                        <a:t>Canada</a:t>
                      </a: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a:effectLst/>
                        </a:rPr>
                        <a:t>Smartphone info-flow; Whatsapp, etc.</a:t>
                      </a: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tc>
                  <a:txBody>
                    <a:bodyPr/>
                    <a:lstStyle/>
                    <a:p>
                      <a:r>
                        <a:rPr lang="en-US" dirty="0">
                          <a:effectLst/>
                        </a:rPr>
                        <a:t>??</a:t>
                      </a:r>
                    </a:p>
                  </a:txBody>
                  <a:tcPr marL="76200" marR="76200" marT="76200" marB="76200" anchor="ctr">
                    <a:lnL w="7620" cap="flat" cmpd="sng" algn="ctr">
                      <a:solidFill>
                        <a:srgbClr val="D3D3D3"/>
                      </a:solidFill>
                      <a:prstDash val="solid"/>
                      <a:round/>
                      <a:headEnd type="none" w="med" len="med"/>
                      <a:tailEnd type="none" w="med" len="med"/>
                    </a:lnL>
                    <a:lnR w="7620" cap="flat" cmpd="sng" algn="ctr">
                      <a:solidFill>
                        <a:srgbClr val="D3D3D3"/>
                      </a:solidFill>
                      <a:prstDash val="solid"/>
                      <a:round/>
                      <a:headEnd type="none" w="med" len="med"/>
                      <a:tailEnd type="none" w="med" len="med"/>
                    </a:lnR>
                    <a:lnT w="7620" cap="flat" cmpd="sng" algn="ctr">
                      <a:solidFill>
                        <a:srgbClr val="D3D3D3"/>
                      </a:solidFill>
                      <a:prstDash val="solid"/>
                      <a:round/>
                      <a:headEnd type="none" w="med" len="med"/>
                      <a:tailEnd type="none" w="med" len="med"/>
                    </a:lnT>
                    <a:lnB w="7620" cap="flat" cmpd="sng" algn="ctr">
                      <a:solidFill>
                        <a:srgbClr val="D3D3D3"/>
                      </a:solidFill>
                      <a:prstDash val="solid"/>
                      <a:round/>
                      <a:headEnd type="none" w="med" len="med"/>
                      <a:tailEnd type="none" w="med" len="med"/>
                    </a:lnB>
                  </a:tcPr>
                </a:tc>
                <a:extLst>
                  <a:ext uri="{0D108BD9-81ED-4DB2-BD59-A6C34878D82A}">
                    <a16:rowId xmlns:a16="http://schemas.microsoft.com/office/drawing/2014/main" val="3952319228"/>
                  </a:ext>
                </a:extLst>
              </a:tr>
            </a:tbl>
          </a:graphicData>
        </a:graphic>
      </p:graphicFrame>
      <p:sp>
        <p:nvSpPr>
          <p:cNvPr id="5" name="Rectangle 1"/>
          <p:cNvSpPr>
            <a:spLocks noChangeArrowheads="1"/>
          </p:cNvSpPr>
          <p:nvPr/>
        </p:nvSpPr>
        <p:spPr bwMode="auto">
          <a:xfrm>
            <a:off x="1259632" y="1547500"/>
            <a:ext cx="66413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panose="020B0604020202020204" pitchFamily="34" charset="0"/>
              </a:rPr>
              <a:t>Technology Overlay</a:t>
            </a:r>
          </a:p>
        </p:txBody>
      </p:sp>
    </p:spTree>
    <p:extLst>
      <p:ext uri="{BB962C8B-B14F-4D97-AF65-F5344CB8AC3E}">
        <p14:creationId xmlns:p14="http://schemas.microsoft.com/office/powerpoint/2010/main" val="21197415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22176" y="2540132"/>
            <a:ext cx="5368592" cy="2517962"/>
          </a:xfrm>
          <a:prstGeom prst="rect">
            <a:avLst/>
          </a:prstGeom>
        </p:spPr>
      </p:pic>
      <p:sp>
        <p:nvSpPr>
          <p:cNvPr id="705538" name="Rectangle 2"/>
          <p:cNvSpPr>
            <a:spLocks noGrp="1" noChangeArrowheads="1"/>
          </p:cNvSpPr>
          <p:nvPr>
            <p:ph type="title"/>
          </p:nvPr>
        </p:nvSpPr>
        <p:spPr>
          <a:xfrm>
            <a:off x="2014264" y="552798"/>
            <a:ext cx="6945288" cy="715962"/>
          </a:xfrm>
        </p:spPr>
        <p:txBody>
          <a:bodyPr/>
          <a:lstStyle/>
          <a:p>
            <a:r>
              <a:rPr lang="en-US" sz="3600" dirty="0"/>
              <a:t>IT and Crisis – Time &amp; </a:t>
            </a:r>
            <a:r>
              <a:rPr lang="en-US" sz="3600" b="1" dirty="0"/>
              <a:t> Shifts</a:t>
            </a:r>
          </a:p>
        </p:txBody>
      </p:sp>
      <p:sp>
        <p:nvSpPr>
          <p:cNvPr id="705539" name="Text Box 3"/>
          <p:cNvSpPr txBox="1">
            <a:spLocks noChangeArrowheads="1"/>
          </p:cNvSpPr>
          <p:nvPr/>
        </p:nvSpPr>
        <p:spPr bwMode="auto">
          <a:xfrm>
            <a:off x="3347864" y="5085184"/>
            <a:ext cx="2973891" cy="338554"/>
          </a:xfrm>
          <a:prstGeom prst="rect">
            <a:avLst/>
          </a:prstGeom>
          <a:noFill/>
          <a:ln w="9525">
            <a:noFill/>
            <a:miter lim="800000"/>
            <a:headEnd/>
            <a:tailEnd/>
          </a:ln>
          <a:effectLst/>
        </p:spPr>
        <p:txBody>
          <a:bodyPr wrap="none">
            <a:spAutoFit/>
          </a:bodyPr>
          <a:lstStyle/>
          <a:p>
            <a:r>
              <a:rPr lang="en-US" sz="1600" i="1" dirty="0">
                <a:solidFill>
                  <a:schemeClr val="tx1"/>
                </a:solidFill>
                <a:latin typeface="Arial" charset="0"/>
              </a:rPr>
              <a:t>Ranking factors 1-4, 1=highest</a:t>
            </a:r>
          </a:p>
        </p:txBody>
      </p:sp>
      <p:sp>
        <p:nvSpPr>
          <p:cNvPr id="8" name="Slide Number Placeholder 3"/>
          <p:cNvSpPr txBox="1">
            <a:spLocks/>
          </p:cNvSpPr>
          <p:nvPr/>
        </p:nvSpPr>
        <p:spPr>
          <a:xfrm>
            <a:off x="7740352" y="6265118"/>
            <a:ext cx="1219200" cy="47625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496861-99FD-48BD-9883-6D6E11302FF0}" type="slidenum">
              <a:rPr kumimoji="0" lang="en-US" sz="18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8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3" name="Oval Callout 2"/>
          <p:cNvSpPr/>
          <p:nvPr/>
        </p:nvSpPr>
        <p:spPr>
          <a:xfrm>
            <a:off x="6732240" y="1604028"/>
            <a:ext cx="2339168" cy="1872208"/>
          </a:xfrm>
          <a:prstGeom prst="wedgeEllipseCallout">
            <a:avLst>
              <a:gd name="adj1" fmla="val -59661"/>
              <a:gd name="adj2" fmla="val 251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time is another dimension to the framework </a:t>
            </a:r>
          </a:p>
        </p:txBody>
      </p:sp>
      <p:sp>
        <p:nvSpPr>
          <p:cNvPr id="4" name="TextBox 3"/>
          <p:cNvSpPr txBox="1"/>
          <p:nvPr/>
        </p:nvSpPr>
        <p:spPr>
          <a:xfrm>
            <a:off x="1331640" y="5949280"/>
            <a:ext cx="6746399" cy="369332"/>
          </a:xfrm>
          <a:prstGeom prst="rect">
            <a:avLst/>
          </a:prstGeom>
          <a:noFill/>
        </p:spPr>
        <p:txBody>
          <a:bodyPr wrap="none" rtlCol="0">
            <a:spAutoFit/>
          </a:bodyPr>
          <a:lstStyle/>
          <a:p>
            <a:r>
              <a:rPr lang="en-US" b="1" i="1" dirty="0"/>
              <a:t>Emergency Response, Transition, and Development phases</a:t>
            </a:r>
          </a:p>
        </p:txBody>
      </p:sp>
    </p:spTree>
    <p:extLst>
      <p:ext uri="{BB962C8B-B14F-4D97-AF65-F5344CB8AC3E}">
        <p14:creationId xmlns:p14="http://schemas.microsoft.com/office/powerpoint/2010/main" val="17300343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and Crisis – Questions and Factors</a:t>
            </a:r>
          </a:p>
        </p:txBody>
      </p:sp>
      <p:sp>
        <p:nvSpPr>
          <p:cNvPr id="3" name="Content Placeholder 2"/>
          <p:cNvSpPr>
            <a:spLocks noGrp="1"/>
          </p:cNvSpPr>
          <p:nvPr>
            <p:ph idx="1"/>
          </p:nvPr>
        </p:nvSpPr>
        <p:spPr/>
        <p:txBody>
          <a:bodyPr/>
          <a:lstStyle/>
          <a:p>
            <a:pPr marL="457200" indent="-457200">
              <a:buFont typeface="+mj-lt"/>
              <a:buAutoNum type="arabicPeriod"/>
            </a:pPr>
            <a:r>
              <a:rPr lang="en-US" sz="2400" dirty="0"/>
              <a:t>How many? -&gt; Scope</a:t>
            </a:r>
          </a:p>
          <a:p>
            <a:pPr marL="457200" indent="-457200">
              <a:buFont typeface="+mj-lt"/>
              <a:buAutoNum type="arabicPeriod"/>
            </a:pPr>
            <a:r>
              <a:rPr lang="en-US" sz="2400" dirty="0"/>
              <a:t>To What Degree? -&gt; Severity</a:t>
            </a:r>
          </a:p>
          <a:p>
            <a:pPr marL="457200" indent="-457200">
              <a:buFont typeface="+mj-lt"/>
              <a:buAutoNum type="arabicPeriod"/>
            </a:pPr>
            <a:r>
              <a:rPr lang="en-US" sz="2400" dirty="0"/>
              <a:t>When? -&gt; DR Phase</a:t>
            </a:r>
          </a:p>
          <a:p>
            <a:pPr marL="457200" indent="-457200">
              <a:buFont typeface="+mj-lt"/>
              <a:buAutoNum type="arabicPeriod"/>
            </a:pPr>
            <a:r>
              <a:rPr lang="en-US" sz="2400" dirty="0"/>
              <a:t>Where?-&gt; geo-political </a:t>
            </a:r>
            <a:r>
              <a:rPr lang="en-US" dirty="0"/>
              <a:t>context</a:t>
            </a:r>
          </a:p>
        </p:txBody>
      </p:sp>
    </p:spTree>
    <p:extLst>
      <p:ext uri="{BB962C8B-B14F-4D97-AF65-F5344CB8AC3E}">
        <p14:creationId xmlns:p14="http://schemas.microsoft.com/office/powerpoint/2010/main" val="30998796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836712"/>
            <a:ext cx="7025332" cy="1361777"/>
          </a:xfrm>
        </p:spPr>
        <p:txBody>
          <a:bodyPr/>
          <a:lstStyle/>
          <a:p>
            <a:r>
              <a:rPr lang="en-US" sz="4800" cap="none" dirty="0">
                <a:solidFill>
                  <a:schemeClr val="bg1"/>
                </a:solidFill>
              </a:rPr>
              <a:t>Agility </a:t>
            </a:r>
            <a:r>
              <a:rPr lang="en-US" sz="4800" cap="none" dirty="0"/>
              <a:t>i</a:t>
            </a:r>
            <a:r>
              <a:rPr lang="en-US" sz="4800" cap="none" dirty="0">
                <a:solidFill>
                  <a:schemeClr val="bg1"/>
                </a:solidFill>
              </a:rPr>
              <a:t>s a Necessity…</a:t>
            </a:r>
          </a:p>
        </p:txBody>
      </p:sp>
      <p:sp>
        <p:nvSpPr>
          <p:cNvPr id="3" name="Content Placeholder 2"/>
          <p:cNvSpPr>
            <a:spLocks noGrp="1"/>
          </p:cNvSpPr>
          <p:nvPr>
            <p:ph idx="4294967295"/>
          </p:nvPr>
        </p:nvSpPr>
        <p:spPr>
          <a:xfrm>
            <a:off x="1475657" y="1676400"/>
            <a:ext cx="7699874" cy="4191000"/>
          </a:xfrm>
        </p:spPr>
        <p:txBody>
          <a:bodyPr/>
          <a:lstStyle/>
          <a:p>
            <a:pPr marL="0" indent="0">
              <a:buNone/>
            </a:pPr>
            <a:endParaRPr lang="en-US" sz="4000" b="1" dirty="0">
              <a:solidFill>
                <a:schemeClr val="bg1"/>
              </a:solidFill>
            </a:endParaRPr>
          </a:p>
          <a:p>
            <a:pPr marL="0" indent="0">
              <a:buNone/>
            </a:pPr>
            <a:r>
              <a:rPr lang="en-US" sz="4000" b="1" dirty="0">
                <a:solidFill>
                  <a:schemeClr val="bg1"/>
                </a:solidFill>
              </a:rPr>
              <a:t>In times of stress, organisms vary like mad, with pilots, prototypes, and trials.</a:t>
            </a:r>
          </a:p>
          <a:p>
            <a:endParaRPr lang="en-US" sz="4000" b="1" dirty="0"/>
          </a:p>
          <a:p>
            <a:endParaRPr lang="en-US" sz="4000" b="1" dirty="0"/>
          </a:p>
        </p:txBody>
      </p:sp>
      <p:sp>
        <p:nvSpPr>
          <p:cNvPr id="5" name="Slide Number Placeholder 3"/>
          <p:cNvSpPr txBox="1">
            <a:spLocks/>
          </p:cNvSpPr>
          <p:nvPr/>
        </p:nvSpPr>
        <p:spPr>
          <a:xfrm>
            <a:off x="7772400" y="6457950"/>
            <a:ext cx="1219200" cy="4000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F2C08-B6F3-4FA1-A942-B6DDCBDED5DE}" type="slidenum">
              <a:rPr kumimoji="0" lang="en-US" sz="14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4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160618125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80920" cy="1008112"/>
          </a:xfrm>
        </p:spPr>
        <p:txBody>
          <a:bodyPr/>
          <a:lstStyle/>
          <a:p>
            <a:r>
              <a:rPr lang="en-GB" sz="4000" dirty="0"/>
              <a:t>How agile are we to technology and business change?</a:t>
            </a:r>
          </a:p>
        </p:txBody>
      </p:sp>
      <p:sp>
        <p:nvSpPr>
          <p:cNvPr id="3" name="Content Placeholder 2"/>
          <p:cNvSpPr>
            <a:spLocks noGrp="1"/>
          </p:cNvSpPr>
          <p:nvPr>
            <p:ph idx="1"/>
          </p:nvPr>
        </p:nvSpPr>
        <p:spPr>
          <a:xfrm>
            <a:off x="971600" y="1340768"/>
            <a:ext cx="6858000" cy="5517232"/>
          </a:xfrm>
        </p:spPr>
        <p:txBody>
          <a:bodyPr/>
          <a:lstStyle/>
          <a:p>
            <a:pPr marL="0" indent="0" algn="ctr">
              <a:buNone/>
            </a:pPr>
            <a:r>
              <a:rPr lang="en-GB" sz="2400" b="1" dirty="0">
                <a:solidFill>
                  <a:srgbClr val="FF0000"/>
                </a:solidFill>
              </a:rPr>
              <a:t>IFRC Agility Index is 0.22</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1026" name="Picture 2"/>
          <p:cNvPicPr>
            <a:picLocks noChangeAspect="1" noChangeArrowheads="1"/>
          </p:cNvPicPr>
          <p:nvPr/>
        </p:nvPicPr>
        <p:blipFill>
          <a:blip r:embed="rId3">
            <a:lum bright="-35000" contrast="54000"/>
            <a:extLst>
              <a:ext uri="{28A0092B-C50C-407E-A947-70E740481C1C}">
                <a14:useLocalDpi xmlns:a14="http://schemas.microsoft.com/office/drawing/2010/main" val="0"/>
              </a:ext>
            </a:extLst>
          </a:blip>
          <a:srcRect/>
          <a:stretch>
            <a:fillRect/>
          </a:stretch>
        </p:blipFill>
        <p:spPr bwMode="auto">
          <a:xfrm>
            <a:off x="871167" y="2067912"/>
            <a:ext cx="7085209" cy="467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3"/>
          <p:cNvSpPr txBox="1">
            <a:spLocks/>
          </p:cNvSpPr>
          <p:nvPr/>
        </p:nvSpPr>
        <p:spPr>
          <a:xfrm>
            <a:off x="7772400" y="6457950"/>
            <a:ext cx="1219200" cy="4000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F2C08-B6F3-4FA1-A942-B6DDCBDED5DE}" type="slidenum">
              <a:rPr kumimoji="0" lang="en-US" sz="14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4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4" name="Rectangle 3"/>
          <p:cNvSpPr/>
          <p:nvPr/>
        </p:nvSpPr>
        <p:spPr>
          <a:xfrm>
            <a:off x="5364088" y="3861048"/>
            <a:ext cx="2448272"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Callout 4"/>
          <p:cNvSpPr/>
          <p:nvPr/>
        </p:nvSpPr>
        <p:spPr>
          <a:xfrm>
            <a:off x="5652120" y="2708920"/>
            <a:ext cx="3339480" cy="3384376"/>
          </a:xfrm>
          <a:prstGeom prst="wedgeEllipseCallout">
            <a:avLst>
              <a:gd name="adj1" fmla="val -59634"/>
              <a:gd name="adj2" fmla="val -16789"/>
            </a:avLst>
          </a:prstGeom>
          <a:solidFill>
            <a:schemeClr val="tx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number of project phases lasting less than 3 months </a:t>
            </a:r>
            <a:endParaRPr lang="en-US" sz="2800" dirty="0">
              <a:solidFill>
                <a:schemeClr val="bg1"/>
              </a:solidFill>
            </a:endParaRPr>
          </a:p>
        </p:txBody>
      </p:sp>
    </p:spTree>
    <p:extLst>
      <p:ext uri="{BB962C8B-B14F-4D97-AF65-F5344CB8AC3E}">
        <p14:creationId xmlns:p14="http://schemas.microsoft.com/office/powerpoint/2010/main" val="3512900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If the Horse is Dead…</a:t>
            </a:r>
          </a:p>
        </p:txBody>
      </p:sp>
      <p:sp>
        <p:nvSpPr>
          <p:cNvPr id="3" name="Content Placeholder 2"/>
          <p:cNvSpPr>
            <a:spLocks noGrp="1"/>
          </p:cNvSpPr>
          <p:nvPr>
            <p:ph idx="1"/>
          </p:nvPr>
        </p:nvSpPr>
        <p:spPr>
          <a:xfrm>
            <a:off x="323528" y="1604392"/>
            <a:ext cx="8568952" cy="4776936"/>
          </a:xfrm>
        </p:spPr>
        <p:txBody>
          <a:bodyPr/>
          <a:lstStyle/>
          <a:p>
            <a:r>
              <a:rPr lang="en-GB" sz="2400" i="1" dirty="0"/>
              <a:t>How an NGO might respond</a:t>
            </a:r>
          </a:p>
          <a:p>
            <a:pPr lvl="1">
              <a:lnSpc>
                <a:spcPct val="150000"/>
              </a:lnSpc>
            </a:pPr>
            <a:r>
              <a:rPr lang="en-GB" sz="2000" b="1" dirty="0"/>
              <a:t>Buy a stronger whip</a:t>
            </a:r>
            <a:r>
              <a:rPr lang="en-GB" sz="2000" dirty="0"/>
              <a:t> </a:t>
            </a:r>
          </a:p>
          <a:p>
            <a:pPr lvl="1">
              <a:lnSpc>
                <a:spcPct val="150000"/>
              </a:lnSpc>
            </a:pPr>
            <a:r>
              <a:rPr lang="en-GB" sz="2000" b="1" dirty="0"/>
              <a:t>Change riders</a:t>
            </a:r>
            <a:r>
              <a:rPr lang="en-GB" sz="2000" dirty="0"/>
              <a:t> </a:t>
            </a:r>
          </a:p>
          <a:p>
            <a:pPr lvl="1">
              <a:lnSpc>
                <a:spcPct val="150000"/>
              </a:lnSpc>
            </a:pPr>
            <a:r>
              <a:rPr lang="en-GB" sz="2000" b="1" dirty="0"/>
              <a:t>Declare as a core value</a:t>
            </a:r>
            <a:endParaRPr lang="en-GB" sz="2000" dirty="0"/>
          </a:p>
          <a:p>
            <a:pPr lvl="1">
              <a:lnSpc>
                <a:spcPct val="150000"/>
              </a:lnSpc>
            </a:pPr>
            <a:r>
              <a:rPr lang="en-GB" sz="2000" b="1" dirty="0"/>
              <a:t>Appoint consultants</a:t>
            </a:r>
            <a:r>
              <a:rPr lang="en-GB" sz="2000" dirty="0"/>
              <a:t> </a:t>
            </a:r>
          </a:p>
          <a:p>
            <a:pPr lvl="1">
              <a:lnSpc>
                <a:spcPct val="150000"/>
              </a:lnSpc>
            </a:pPr>
            <a:r>
              <a:rPr lang="en-GB" sz="2000" b="1" dirty="0"/>
              <a:t>Rewrite performance standards</a:t>
            </a:r>
            <a:r>
              <a:rPr lang="en-GB" sz="2000" dirty="0"/>
              <a:t> </a:t>
            </a:r>
          </a:p>
          <a:p>
            <a:pPr lvl="1">
              <a:lnSpc>
                <a:spcPct val="150000"/>
              </a:lnSpc>
            </a:pPr>
            <a:r>
              <a:rPr lang="en-GB" sz="2000" b="1" dirty="0"/>
              <a:t>Create a training program</a:t>
            </a:r>
            <a:r>
              <a:rPr lang="en-GB" sz="2000" dirty="0"/>
              <a:t> </a:t>
            </a:r>
          </a:p>
          <a:p>
            <a:pPr lvl="1">
              <a:lnSpc>
                <a:spcPct val="150000"/>
              </a:lnSpc>
            </a:pPr>
            <a:r>
              <a:rPr lang="en-GB" sz="2000" b="1" dirty="0"/>
              <a:t>Form a project team</a:t>
            </a:r>
            <a:endParaRPr lang="en-GB" sz="2000" dirty="0"/>
          </a:p>
          <a:p>
            <a:pPr lvl="1">
              <a:lnSpc>
                <a:spcPct val="150000"/>
              </a:lnSpc>
            </a:pPr>
            <a:r>
              <a:rPr lang="en-GB" sz="2000" b="1" dirty="0"/>
              <a:t>Promote the dead horse</a:t>
            </a:r>
            <a:endParaRPr lang="en-GB" sz="2400" b="1" i="1" dirty="0"/>
          </a:p>
          <a:p>
            <a:pPr lvl="1"/>
            <a:endParaRPr lang="en-US" sz="2000" dirty="0"/>
          </a:p>
        </p:txBody>
      </p:sp>
      <p:sp>
        <p:nvSpPr>
          <p:cNvPr id="5" name="Slide Number Placeholder 4"/>
          <p:cNvSpPr txBox="1">
            <a:spLocks/>
          </p:cNvSpPr>
          <p:nvPr/>
        </p:nvSpPr>
        <p:spPr>
          <a:xfrm>
            <a:off x="6830888" y="6376243"/>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77</a:t>
            </a:fld>
            <a:endParaRPr lang="en-US" dirty="0"/>
          </a:p>
        </p:txBody>
      </p:sp>
    </p:spTree>
    <p:extLst>
      <p:ext uri="{BB962C8B-B14F-4D97-AF65-F5344CB8AC3E}">
        <p14:creationId xmlns:p14="http://schemas.microsoft.com/office/powerpoint/2010/main" val="26320258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9592" y="2780928"/>
            <a:ext cx="7704856" cy="1143000"/>
          </a:xfrm>
        </p:spPr>
        <p:txBody>
          <a:bodyPr/>
          <a:lstStyle/>
          <a:p>
            <a:r>
              <a:rPr lang="en-GB" sz="4000" dirty="0"/>
              <a:t>If the horse is dead, </a:t>
            </a:r>
            <a:br>
              <a:rPr lang="en-GB" sz="4000" dirty="0"/>
            </a:br>
            <a:r>
              <a:rPr lang="en-GB" sz="4000" dirty="0"/>
              <a:t>you should dismount.</a:t>
            </a:r>
            <a:r>
              <a:rPr lang="en-GB" dirty="0"/>
              <a:t/>
            </a:r>
            <a:br>
              <a:rPr lang="en-GB" dirty="0"/>
            </a:br>
            <a:endParaRPr lang="en-US" dirty="0"/>
          </a:p>
        </p:txBody>
      </p:sp>
      <p:sp>
        <p:nvSpPr>
          <p:cNvPr id="6" name="TextBox 5"/>
          <p:cNvSpPr txBox="1"/>
          <p:nvPr/>
        </p:nvSpPr>
        <p:spPr>
          <a:xfrm>
            <a:off x="2809907" y="5373216"/>
            <a:ext cx="5434501" cy="584775"/>
          </a:xfrm>
          <a:prstGeom prst="rect">
            <a:avLst/>
          </a:prstGeom>
          <a:noFill/>
        </p:spPr>
        <p:txBody>
          <a:bodyPr wrap="none" rtlCol="0">
            <a:spAutoFit/>
          </a:bodyPr>
          <a:lstStyle/>
          <a:p>
            <a:r>
              <a:rPr lang="en-GB" sz="1600" i="1" dirty="0"/>
              <a:t>*Purportedly from the tribal wisdom of the Dakota Indians </a:t>
            </a:r>
          </a:p>
          <a:p>
            <a:endParaRPr lang="en-US" sz="1600" i="1" dirty="0"/>
          </a:p>
        </p:txBody>
      </p:sp>
    </p:spTree>
    <p:extLst>
      <p:ext uri="{BB962C8B-B14F-4D97-AF65-F5344CB8AC3E}">
        <p14:creationId xmlns:p14="http://schemas.microsoft.com/office/powerpoint/2010/main" val="24333946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a:t>How to Make a Switch…</a:t>
            </a:r>
          </a:p>
        </p:txBody>
      </p:sp>
      <p:sp>
        <p:nvSpPr>
          <p:cNvPr id="4" name="Text Placeholder 3"/>
          <p:cNvSpPr>
            <a:spLocks noGrp="1"/>
          </p:cNvSpPr>
          <p:nvPr>
            <p:ph type="body" sz="quarter" idx="11"/>
          </p:nvPr>
        </p:nvSpPr>
        <p:spPr>
          <a:xfrm>
            <a:off x="3779912" y="2334344"/>
            <a:ext cx="5004718" cy="4191000"/>
          </a:xfrm>
        </p:spPr>
        <p:txBody>
          <a:bodyPr/>
          <a:lstStyle/>
          <a:p>
            <a:pPr marL="457200" indent="-457200">
              <a:buFont typeface="Arial" panose="020B0604020202020204" pitchFamily="34" charset="0"/>
              <a:buChar char="•"/>
            </a:pPr>
            <a:r>
              <a:rPr lang="en-US" sz="2400" dirty="0"/>
              <a:t>Direct the Rider</a:t>
            </a:r>
          </a:p>
          <a:p>
            <a:pPr marL="457200" indent="-457200">
              <a:buFont typeface="Arial" panose="020B0604020202020204" pitchFamily="34" charset="0"/>
              <a:buChar char="•"/>
            </a:pPr>
            <a:r>
              <a:rPr lang="en-US" sz="3200" dirty="0">
                <a:solidFill>
                  <a:srgbClr val="FF0000"/>
                </a:solidFill>
              </a:rPr>
              <a:t>Motivate the Elephant</a:t>
            </a:r>
            <a:r>
              <a:rPr lang="en-US" sz="3200" dirty="0">
                <a:solidFill>
                  <a:srgbClr val="0070C0"/>
                </a:solidFill>
              </a:rPr>
              <a:t>*</a:t>
            </a:r>
            <a:endParaRPr lang="en-US" sz="2800" dirty="0">
              <a:solidFill>
                <a:srgbClr val="0070C0"/>
              </a:solidFill>
            </a:endParaRPr>
          </a:p>
          <a:p>
            <a:pPr marL="457200" indent="-457200">
              <a:buFont typeface="Arial" panose="020B0604020202020204" pitchFamily="34" charset="0"/>
              <a:buChar char="•"/>
            </a:pPr>
            <a:r>
              <a:rPr lang="en-US" sz="2400" dirty="0"/>
              <a:t>Shape the Path</a:t>
            </a:r>
          </a:p>
          <a:p>
            <a:pPr marL="0" indent="0"/>
            <a:endParaRPr lang="en-US" sz="2400" dirty="0"/>
          </a:p>
          <a:p>
            <a:pPr marL="0" indent="0"/>
            <a:endParaRPr lang="en-US" sz="2400" dirty="0"/>
          </a:p>
          <a:p>
            <a:pPr marL="0" indent="0" algn="r"/>
            <a:r>
              <a:rPr lang="en-US" sz="2400" i="1" dirty="0">
                <a:solidFill>
                  <a:srgbClr val="0070C0"/>
                </a:solidFill>
              </a:rPr>
              <a:t>*Find the feeling</a:t>
            </a:r>
          </a:p>
          <a:p>
            <a:pPr marL="0" indent="0" algn="r"/>
            <a:r>
              <a:rPr lang="en-US" sz="2400" i="1" dirty="0">
                <a:solidFill>
                  <a:srgbClr val="0070C0"/>
                </a:solidFill>
              </a:rPr>
              <a:t>Shrink the change</a:t>
            </a:r>
          </a:p>
          <a:p>
            <a:pPr marL="0" indent="0" algn="r"/>
            <a:r>
              <a:rPr lang="en-US" sz="2400" i="1" dirty="0">
                <a:solidFill>
                  <a:srgbClr val="0070C0"/>
                </a:solidFill>
              </a:rPr>
              <a:t>Grow your people </a:t>
            </a:r>
          </a:p>
        </p:txBody>
      </p:sp>
      <p:pic>
        <p:nvPicPr>
          <p:cNvPr id="1026" name="Picture 2" descr="Swit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3" y="2276867"/>
            <a:ext cx="3286125" cy="428291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txBox="1">
            <a:spLocks/>
          </p:cNvSpPr>
          <p:nvPr/>
        </p:nvSpPr>
        <p:spPr>
          <a:xfrm>
            <a:off x="6830888" y="6376243"/>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79</a:t>
            </a:fld>
            <a:endParaRPr lang="en-US" dirty="0"/>
          </a:p>
        </p:txBody>
      </p:sp>
    </p:spTree>
    <p:extLst>
      <p:ext uri="{BB962C8B-B14F-4D97-AF65-F5344CB8AC3E}">
        <p14:creationId xmlns:p14="http://schemas.microsoft.com/office/powerpoint/2010/main" val="3596157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t>Crisis – a definition</a:t>
            </a:r>
          </a:p>
        </p:txBody>
      </p:sp>
      <p:sp>
        <p:nvSpPr>
          <p:cNvPr id="6" name="Content Placeholder 5"/>
          <p:cNvSpPr>
            <a:spLocks noGrp="1"/>
          </p:cNvSpPr>
          <p:nvPr>
            <p:ph idx="1"/>
          </p:nvPr>
        </p:nvSpPr>
        <p:spPr>
          <a:xfrm>
            <a:off x="683568" y="1676400"/>
            <a:ext cx="8003232" cy="4191000"/>
          </a:xfrm>
        </p:spPr>
        <p:txBody>
          <a:bodyPr/>
          <a:lstStyle/>
          <a:p>
            <a:r>
              <a:rPr lang="en-US" sz="2400" dirty="0">
                <a:solidFill>
                  <a:srgbClr val="0070C0"/>
                </a:solidFill>
              </a:rPr>
              <a:t>crisis</a:t>
            </a:r>
          </a:p>
          <a:p>
            <a:r>
              <a:rPr lang="en-US" dirty="0"/>
              <a:t>[</a:t>
            </a:r>
            <a:r>
              <a:rPr lang="en-US" dirty="0" err="1"/>
              <a:t>krahy</a:t>
            </a:r>
            <a:r>
              <a:rPr lang="en-US" dirty="0"/>
              <a:t>-sis] </a:t>
            </a:r>
          </a:p>
          <a:p>
            <a:r>
              <a:rPr lang="en-US" dirty="0"/>
              <a:t>noun, plural crises  [</a:t>
            </a:r>
            <a:r>
              <a:rPr lang="en-US" dirty="0" err="1"/>
              <a:t>krahy-seez</a:t>
            </a:r>
            <a:r>
              <a:rPr lang="en-US" dirty="0"/>
              <a:t>] (Show IPA)</a:t>
            </a:r>
          </a:p>
          <a:p>
            <a:pPr marL="457200" indent="-457200">
              <a:buFont typeface="+mj-lt"/>
              <a:buAutoNum type="arabicPeriod"/>
            </a:pPr>
            <a:r>
              <a:rPr lang="en-US" b="0" dirty="0"/>
              <a:t>a stage in a sequence of events at which the trend of all future events, especially for better or for worse, is determined; turning point.</a:t>
            </a:r>
          </a:p>
          <a:p>
            <a:pPr marL="457200" indent="-457200">
              <a:buFont typeface="+mj-lt"/>
              <a:buAutoNum type="arabicPeriod"/>
            </a:pPr>
            <a:r>
              <a:rPr lang="en-US" b="0" dirty="0"/>
              <a:t>a condition of instability or danger, as in social, economic, political, or international affairs, leading to a decisive change.</a:t>
            </a:r>
          </a:p>
          <a:p>
            <a:pPr marL="457200" indent="-457200">
              <a:buFont typeface="+mj-lt"/>
              <a:buAutoNum type="arabicPeriod"/>
            </a:pPr>
            <a:r>
              <a:rPr lang="en-US" b="0" dirty="0">
                <a:solidFill>
                  <a:srgbClr val="FF0000"/>
                </a:solidFill>
              </a:rPr>
              <a:t>a dramatic emotional or circumstantial upheaval in a person's life.</a:t>
            </a:r>
          </a:p>
          <a:p>
            <a:pPr marL="457200" indent="-457200">
              <a:buFont typeface="+mj-lt"/>
              <a:buAutoNum type="arabicPeriod"/>
            </a:pPr>
            <a:r>
              <a:rPr lang="en-US" b="0" i="1" dirty="0"/>
              <a:t>Medicine/Medical.  </a:t>
            </a:r>
            <a:r>
              <a:rPr lang="en-US" b="0" dirty="0"/>
              <a:t>a. the point in the course of a serious disease at which a decisive change occurs, leading either to recovery or to death. b. the change itself.</a:t>
            </a:r>
          </a:p>
          <a:p>
            <a:pPr marL="457200" indent="-457200">
              <a:buFont typeface="+mj-lt"/>
              <a:buAutoNum type="arabicPeriod"/>
            </a:pPr>
            <a:r>
              <a:rPr lang="en-US" b="0" dirty="0"/>
              <a:t>the point in a play or story at which hostile elements are most tensely opposed to each other.</a:t>
            </a:r>
          </a:p>
          <a:p>
            <a:endParaRPr lang="en-US" dirty="0"/>
          </a:p>
        </p:txBody>
      </p:sp>
    </p:spTree>
    <p:extLst>
      <p:ext uri="{BB962C8B-B14F-4D97-AF65-F5344CB8AC3E}">
        <p14:creationId xmlns:p14="http://schemas.microsoft.com/office/powerpoint/2010/main" val="118845788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t>Three Take-aways…	</a:t>
            </a:r>
          </a:p>
        </p:txBody>
      </p:sp>
      <p:sp>
        <p:nvSpPr>
          <p:cNvPr id="6" name="Content Placeholder 5"/>
          <p:cNvSpPr>
            <a:spLocks noGrp="1"/>
          </p:cNvSpPr>
          <p:nvPr>
            <p:ph idx="1"/>
          </p:nvPr>
        </p:nvSpPr>
        <p:spPr>
          <a:xfrm>
            <a:off x="755576" y="1676400"/>
            <a:ext cx="7931224" cy="4191000"/>
          </a:xfrm>
        </p:spPr>
        <p:txBody>
          <a:bodyPr/>
          <a:lstStyle/>
          <a:p>
            <a:pPr marL="457200" indent="-457200">
              <a:buFont typeface="+mj-lt"/>
              <a:buAutoNum type="arabicPeriod"/>
            </a:pPr>
            <a:r>
              <a:rPr lang="en-US" sz="2400" dirty="0"/>
              <a:t>The priorities in a disaster response are the opposite of how NGO organizations are run</a:t>
            </a:r>
          </a:p>
          <a:p>
            <a:pPr marL="457200" indent="-457200">
              <a:buFont typeface="+mj-lt"/>
              <a:buAutoNum type="arabicPeriod"/>
            </a:pPr>
            <a:r>
              <a:rPr lang="en-US" sz="2400" dirty="0"/>
              <a:t>Four characteristics can drive the change</a:t>
            </a:r>
          </a:p>
          <a:p>
            <a:pPr marL="635000" lvl="1" indent="-457200">
              <a:buFont typeface="+mj-lt"/>
              <a:buAutoNum type="alphaLcParenR"/>
            </a:pPr>
            <a:r>
              <a:rPr lang="en-US" sz="2000" dirty="0"/>
              <a:t>The value of speed</a:t>
            </a:r>
          </a:p>
          <a:p>
            <a:pPr marL="635000" lvl="1" indent="-457200">
              <a:buFont typeface="+mj-lt"/>
              <a:buAutoNum type="alphaLcParenR"/>
            </a:pPr>
            <a:r>
              <a:rPr lang="en-US" sz="2000" dirty="0"/>
              <a:t>The value of local</a:t>
            </a:r>
          </a:p>
          <a:p>
            <a:pPr marL="635000" lvl="1" indent="-457200">
              <a:buFont typeface="+mj-lt"/>
              <a:buAutoNum type="alphaLcParenR"/>
            </a:pPr>
            <a:r>
              <a:rPr lang="en-US" sz="2000" dirty="0"/>
              <a:t>The value of good-enough (Zilch)</a:t>
            </a:r>
          </a:p>
          <a:p>
            <a:pPr marL="635000" lvl="1" indent="-457200">
              <a:buFont typeface="+mj-lt"/>
              <a:buAutoNum type="alphaLcParenR"/>
            </a:pPr>
            <a:r>
              <a:rPr lang="en-US" sz="2000" dirty="0"/>
              <a:t>The value of improvising (ready, fire, aim) </a:t>
            </a:r>
          </a:p>
          <a:p>
            <a:pPr marL="457200" indent="-457200">
              <a:buFont typeface="+mj-lt"/>
              <a:buAutoNum type="arabicPeriod"/>
            </a:pPr>
            <a:r>
              <a:rPr lang="en-US" sz="2400" dirty="0"/>
              <a:t>Why Bother?</a:t>
            </a:r>
            <a:r>
              <a:rPr lang="en-US" sz="2400" baseline="0" dirty="0"/>
              <a:t> Because d</a:t>
            </a:r>
            <a:r>
              <a:rPr lang="en-US" sz="2400" dirty="0"/>
              <a:t>isruptive change is upon us</a:t>
            </a:r>
          </a:p>
          <a:p>
            <a:pPr marL="457200" indent="-457200">
              <a:buFont typeface="+mj-lt"/>
              <a:buAutoNum type="arabicPeriod"/>
            </a:pPr>
            <a:endParaRPr lang="en-US" sz="2400" dirty="0"/>
          </a:p>
          <a:p>
            <a:pPr marL="635000" lvl="1" indent="-457200">
              <a:buFont typeface="+mj-lt"/>
              <a:buAutoNum type="alphaLcParenR"/>
            </a:pPr>
            <a:endParaRPr lang="en-US" sz="2000" dirty="0"/>
          </a:p>
        </p:txBody>
      </p:sp>
      <p:sp>
        <p:nvSpPr>
          <p:cNvPr id="4" name="Slide Number Placeholder 4"/>
          <p:cNvSpPr txBox="1">
            <a:spLocks/>
          </p:cNvSpPr>
          <p:nvPr/>
        </p:nvSpPr>
        <p:spPr>
          <a:xfrm>
            <a:off x="6830888" y="6376243"/>
            <a:ext cx="2133600" cy="365125"/>
          </a:xfrm>
          <a:prstGeom prst="rect">
            <a:avLst/>
          </a:prstGeom>
          <a:noFill/>
        </p:spPr>
        <p:txBody>
          <a:bodyPr lIns="91435" tIns="45718" rIns="91435" bIns="45718"/>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76999270-999B-41EE-8096-361AA579F9C3}" type="slidenum">
              <a:rPr lang="en-US" smtClean="0"/>
              <a:pPr algn="r"/>
              <a:t>80</a:t>
            </a:fld>
            <a:endParaRPr lang="en-US" dirty="0"/>
          </a:p>
        </p:txBody>
      </p:sp>
    </p:spTree>
    <p:extLst>
      <p:ext uri="{BB962C8B-B14F-4D97-AF65-F5344CB8AC3E}">
        <p14:creationId xmlns:p14="http://schemas.microsoft.com/office/powerpoint/2010/main" val="41151409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p:cNvSpPr>
          <p:nvPr>
            <p:ph type="title"/>
          </p:nvPr>
        </p:nvSpPr>
        <p:spPr/>
        <p:txBody>
          <a:bodyPr/>
          <a:lstStyle/>
          <a:p>
            <a:r>
              <a:rPr lang="en-US" sz="3200" b="1" dirty="0">
                <a:ea typeface="ＭＳ Ｐゴシック" pitchFamily="34" charset="-128"/>
              </a:rPr>
              <a:t>Further Reading</a:t>
            </a:r>
            <a:endParaRPr lang="en-US" sz="3200" b="1" i="1" dirty="0">
              <a:ea typeface="ＭＳ Ｐゴシック" pitchFamily="34" charset="-128"/>
            </a:endParaRPr>
          </a:p>
        </p:txBody>
      </p:sp>
      <p:sp>
        <p:nvSpPr>
          <p:cNvPr id="72707" name="Rectangle 3"/>
          <p:cNvSpPr>
            <a:spLocks noGrp="1"/>
          </p:cNvSpPr>
          <p:nvPr>
            <p:ph idx="1"/>
          </p:nvPr>
        </p:nvSpPr>
        <p:spPr>
          <a:xfrm>
            <a:off x="467544" y="1676400"/>
            <a:ext cx="8219256" cy="4191000"/>
          </a:xfrm>
        </p:spPr>
        <p:txBody>
          <a:bodyPr/>
          <a:lstStyle/>
          <a:p>
            <a:r>
              <a:rPr lang="en-US" sz="2400" dirty="0">
                <a:ea typeface="ＭＳ Ｐゴシック" pitchFamily="34" charset="-128"/>
              </a:rPr>
              <a:t>Blogs:</a:t>
            </a:r>
            <a:r>
              <a:rPr lang="en-US" sz="2400" dirty="0">
                <a:solidFill>
                  <a:srgbClr val="FF3300"/>
                </a:solidFill>
                <a:ea typeface="ＭＳ Ｐゴシック" pitchFamily="34" charset="-128"/>
              </a:rPr>
              <a:t> </a:t>
            </a:r>
          </a:p>
          <a:p>
            <a:r>
              <a:rPr lang="en-US" sz="2400" dirty="0">
                <a:solidFill>
                  <a:srgbClr val="FF3300"/>
                </a:solidFill>
                <a:ea typeface="ＭＳ Ｐゴシック" pitchFamily="34" charset="-128"/>
              </a:rPr>
              <a:t>	</a:t>
            </a:r>
            <a:r>
              <a:rPr lang="en-US" dirty="0">
                <a:solidFill>
                  <a:srgbClr val="FF3300"/>
                </a:solidFill>
                <a:ea typeface="ＭＳ Ｐゴシック" pitchFamily="34" charset="-128"/>
                <a:hlinkClick r:id="rId3"/>
              </a:rPr>
              <a:t>http://eghapp.blogspot.com/</a:t>
            </a:r>
            <a:r>
              <a:rPr lang="en-US" dirty="0">
                <a:solidFill>
                  <a:srgbClr val="FF3300"/>
                </a:solidFill>
                <a:ea typeface="ＭＳ Ｐゴシック" pitchFamily="34" charset="-128"/>
              </a:rPr>
              <a:t> </a:t>
            </a:r>
            <a:r>
              <a:rPr lang="en-US" i="1" dirty="0">
                <a:solidFill>
                  <a:srgbClr val="FF3300"/>
                </a:solidFill>
                <a:ea typeface="ＭＳ Ｐゴシック" pitchFamily="34" charset="-128"/>
              </a:rPr>
              <a:t>(Current)</a:t>
            </a:r>
            <a:endParaRPr lang="en-US" dirty="0">
              <a:solidFill>
                <a:srgbClr val="FF3300"/>
              </a:solidFill>
              <a:ea typeface="ＭＳ Ｐゴシック" pitchFamily="34" charset="-128"/>
            </a:endParaRPr>
          </a:p>
          <a:p>
            <a:pPr>
              <a:buFontTx/>
              <a:buNone/>
            </a:pPr>
            <a:r>
              <a:rPr lang="en-US" sz="2400" dirty="0">
                <a:solidFill>
                  <a:srgbClr val="FF3300"/>
                </a:solidFill>
                <a:ea typeface="ＭＳ Ｐゴシック" pitchFamily="34" charset="-128"/>
              </a:rPr>
              <a:t>	</a:t>
            </a:r>
            <a:r>
              <a:rPr lang="en-US" dirty="0">
                <a:solidFill>
                  <a:srgbClr val="FF3300"/>
                </a:solidFill>
                <a:ea typeface="ＭＳ Ｐゴシック" pitchFamily="34" charset="-128"/>
                <a:hlinkClick r:id="rId4"/>
              </a:rPr>
              <a:t>http://granger-happ.blogspot.com/</a:t>
            </a:r>
            <a:r>
              <a:rPr lang="en-US" dirty="0">
                <a:solidFill>
                  <a:srgbClr val="FF3300"/>
                </a:solidFill>
                <a:ea typeface="ＭＳ Ｐゴシック" pitchFamily="34" charset="-128"/>
              </a:rPr>
              <a:t> </a:t>
            </a:r>
            <a:r>
              <a:rPr lang="en-US" sz="1800" i="1" dirty="0">
                <a:solidFill>
                  <a:srgbClr val="FF3300"/>
                </a:solidFill>
                <a:ea typeface="ＭＳ Ｐゴシック" pitchFamily="34" charset="-128"/>
              </a:rPr>
              <a:t>(Dartmouth Sabbatical)</a:t>
            </a:r>
          </a:p>
          <a:p>
            <a:r>
              <a:rPr lang="en-US" sz="2400" dirty="0">
                <a:ea typeface="ＭＳ Ｐゴシック" pitchFamily="34" charset="-128"/>
              </a:rPr>
              <a:t>Web site </a:t>
            </a:r>
            <a:r>
              <a:rPr lang="en-US" sz="1800" i="1" dirty="0">
                <a:ea typeface="ＭＳ Ｐゴシック" pitchFamily="34" charset="-128"/>
              </a:rPr>
              <a:t>(see the articles &amp; presentations link)</a:t>
            </a:r>
            <a:r>
              <a:rPr lang="en-US" sz="2400" dirty="0">
                <a:ea typeface="ＭＳ Ｐゴシック" pitchFamily="34" charset="-128"/>
              </a:rPr>
              <a:t> </a:t>
            </a:r>
            <a:r>
              <a:rPr lang="en-US" dirty="0">
                <a:ea typeface="ＭＳ Ｐゴシック" pitchFamily="34" charset="-128"/>
                <a:hlinkClick r:id="rId5"/>
              </a:rPr>
              <a:t>http://www.eghapp.com</a:t>
            </a:r>
            <a:r>
              <a:rPr lang="en-US" dirty="0">
                <a:ea typeface="ＭＳ Ｐゴシック" pitchFamily="34" charset="-128"/>
              </a:rPr>
              <a:t> </a:t>
            </a:r>
          </a:p>
          <a:p>
            <a:r>
              <a:rPr lang="en-US" sz="2400" dirty="0">
                <a:ea typeface="ＭＳ Ｐゴシック" pitchFamily="34" charset="-128"/>
              </a:rPr>
              <a:t>Email:  </a:t>
            </a:r>
            <a:r>
              <a:rPr lang="en-US" dirty="0">
                <a:ea typeface="ＭＳ Ｐゴシック" pitchFamily="34" charset="-128"/>
                <a:hlinkClick r:id="rId6"/>
              </a:rPr>
              <a:t>ehapp@ifrc.org</a:t>
            </a:r>
            <a:r>
              <a:rPr lang="en-US" dirty="0">
                <a:ea typeface="ＭＳ Ｐゴシック" pitchFamily="34" charset="-128"/>
              </a:rPr>
              <a:t> </a:t>
            </a:r>
          </a:p>
          <a:p>
            <a:r>
              <a:rPr lang="en-US" sz="2400" dirty="0">
                <a:ea typeface="ＭＳ Ｐゴシック" pitchFamily="34" charset="-128"/>
              </a:rPr>
              <a:t>Twitter: </a:t>
            </a:r>
            <a:r>
              <a:rPr lang="en-US" u="sng" dirty="0">
                <a:solidFill>
                  <a:srgbClr val="009999"/>
                </a:solidFill>
                <a:ea typeface="ＭＳ Ｐゴシック" pitchFamily="34" charset="-128"/>
              </a:rPr>
              <a:t>@</a:t>
            </a:r>
            <a:r>
              <a:rPr lang="en-US" u="sng" dirty="0" err="1">
                <a:solidFill>
                  <a:srgbClr val="009999"/>
                </a:solidFill>
                <a:ea typeface="ＭＳ Ｐゴシック" pitchFamily="34" charset="-128"/>
              </a:rPr>
              <a:t>ehapp</a:t>
            </a:r>
            <a:r>
              <a:rPr lang="en-US" sz="2400" dirty="0">
                <a:solidFill>
                  <a:srgbClr val="009999"/>
                </a:solidFill>
                <a:ea typeface="ＭＳ Ｐゴシック" pitchFamily="34" charset="-128"/>
              </a:rPr>
              <a:t> </a:t>
            </a:r>
          </a:p>
          <a:p>
            <a:r>
              <a:rPr lang="en-US" sz="2400" dirty="0"/>
              <a:t>LinkedIn: </a:t>
            </a:r>
            <a:r>
              <a:rPr lang="en-US" dirty="0">
                <a:ea typeface="ＭＳ Ｐゴシック" pitchFamily="34" charset="-128"/>
                <a:hlinkClick r:id="rId5"/>
              </a:rPr>
              <a:t>http://www.linkedin.com/profile/view?id=1906312</a:t>
            </a:r>
          </a:p>
          <a:p>
            <a:r>
              <a:rPr lang="en-US" sz="2400" dirty="0">
                <a:ea typeface="ＭＳ Ｐゴシック" pitchFamily="34" charset="-128"/>
              </a:rPr>
              <a:t>Books:  </a:t>
            </a:r>
            <a:r>
              <a:rPr lang="en-US" u="sng" dirty="0">
                <a:ea typeface="ＭＳ Ｐゴシック" pitchFamily="34" charset="-128"/>
              </a:rPr>
              <a:t>Managing Technology to Meet Your Mission</a:t>
            </a:r>
            <a:r>
              <a:rPr lang="en-US" dirty="0">
                <a:ea typeface="ＭＳ Ｐゴシック" pitchFamily="34" charset="-128"/>
              </a:rPr>
              <a:t>, chap. 11</a:t>
            </a:r>
          </a:p>
          <a:p>
            <a:pPr lvl="1"/>
            <a:r>
              <a:rPr lang="en-US" sz="2000" b="1" u="sng" dirty="0">
                <a:ea typeface="ＭＳ Ｐゴシック" pitchFamily="34" charset="-128"/>
              </a:rPr>
              <a:t>We are Better Together</a:t>
            </a:r>
            <a:r>
              <a:rPr lang="en-US" dirty="0">
                <a:ea typeface="ＭＳ Ｐゴシック" pitchFamily="34" charset="-128"/>
              </a:rPr>
              <a:t>, </a:t>
            </a:r>
            <a:r>
              <a:rPr lang="en-US" dirty="0">
                <a:ea typeface="ＭＳ Ｐゴシック" pitchFamily="34" charset="-128"/>
                <a:hlinkClick r:id="rId7"/>
              </a:rPr>
              <a:t>http://collaboration-book-project.blogspot.com/</a:t>
            </a:r>
            <a:endParaRPr lang="en-US" dirty="0">
              <a:ea typeface="ＭＳ Ｐゴシック" pitchFamily="34" charset="-128"/>
            </a:endParaRPr>
          </a:p>
          <a:p>
            <a:pPr lvl="1"/>
            <a:endParaRPr lang="en-US" dirty="0">
              <a:ea typeface="ＭＳ Ｐゴシック" pitchFamily="34" charset="-128"/>
            </a:endParaRPr>
          </a:p>
        </p:txBody>
      </p:sp>
      <p:sp>
        <p:nvSpPr>
          <p:cNvPr id="72709" name="Slide Number Placeholder 5"/>
          <p:cNvSpPr>
            <a:spLocks noGrp="1"/>
          </p:cNvSpPr>
          <p:nvPr>
            <p:ph type="sldNum" sz="quarter" idx="4294967295"/>
          </p:nvPr>
        </p:nvSpPr>
        <p:spPr>
          <a:xfrm>
            <a:off x="6804248" y="6245225"/>
            <a:ext cx="2133600" cy="476250"/>
          </a:xfrm>
          <a:prstGeom prst="rect">
            <a:avLst/>
          </a:prstGeom>
          <a:noFill/>
        </p:spPr>
        <p:txBody>
          <a:bodyPr/>
          <a:lstStyle/>
          <a:p>
            <a:pPr algn="r"/>
            <a:fld id="{BB0092D6-B9A8-42EF-ADCE-8FBF9679466A}" type="slidenum">
              <a:rPr lang="en-US">
                <a:latin typeface="Arial" pitchFamily="34" charset="0"/>
              </a:rPr>
              <a:pPr algn="r"/>
              <a:t>81</a:t>
            </a:fld>
            <a:endParaRPr lang="en-US" dirty="0">
              <a:latin typeface="Arial" pitchFamily="34" charset="0"/>
            </a:endParaRPr>
          </a:p>
        </p:txBody>
      </p:sp>
    </p:spTree>
    <p:extLst>
      <p:ext uri="{BB962C8B-B14F-4D97-AF65-F5344CB8AC3E}">
        <p14:creationId xmlns:p14="http://schemas.microsoft.com/office/powerpoint/2010/main" val="3343962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t>Semantic Change…</a:t>
            </a:r>
          </a:p>
        </p:txBody>
      </p:sp>
      <p:sp>
        <p:nvSpPr>
          <p:cNvPr id="6" name="Content Placeholder 5"/>
          <p:cNvSpPr>
            <a:spLocks noGrp="1"/>
          </p:cNvSpPr>
          <p:nvPr>
            <p:ph idx="1"/>
          </p:nvPr>
        </p:nvSpPr>
        <p:spPr>
          <a:xfrm>
            <a:off x="971600" y="2132856"/>
            <a:ext cx="7715200" cy="3734544"/>
          </a:xfrm>
        </p:spPr>
        <p:txBody>
          <a:bodyPr/>
          <a:lstStyle/>
          <a:p>
            <a:pPr marL="0" indent="0"/>
            <a:r>
              <a:rPr lang="en-US" sz="2800" dirty="0"/>
              <a:t>“Originally, </a:t>
            </a:r>
            <a:r>
              <a:rPr lang="en-US" sz="2800" i="1" dirty="0"/>
              <a:t>crisis</a:t>
            </a:r>
            <a:r>
              <a:rPr lang="en-US" sz="2800" dirty="0"/>
              <a:t> denoted ‘the turning point for better or worse in an acute disease or fever.’ Now it most commonly means ‘a difficult or dangerous situation that needs serious attention’”  </a:t>
            </a:r>
            <a:r>
              <a:rPr lang="en-US" sz="2400" b="0" i="1" dirty="0"/>
              <a:t>-- Merriam Webster</a:t>
            </a:r>
          </a:p>
        </p:txBody>
      </p:sp>
    </p:spTree>
    <p:extLst>
      <p:ext uri="{BB962C8B-B14F-4D97-AF65-F5344CB8AC3E}">
        <p14:creationId xmlns:p14="http://schemas.microsoft.com/office/powerpoint/2010/main" val="177569044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TYLE" val="AcnBodyText"/>
  <p:tag name="DATE" val="1/29/2009 10:57:18 AM"/>
</p:tagLst>
</file>

<file path=ppt/tags/tag2.xml><?xml version="1.0" encoding="utf-8"?>
<p:tagLst xmlns:a="http://schemas.openxmlformats.org/drawingml/2006/main" xmlns:r="http://schemas.openxmlformats.org/officeDocument/2006/relationships" xmlns:p="http://schemas.openxmlformats.org/presentationml/2006/main">
  <p:tag name="STYLE" val="AcnBodyText"/>
  <p:tag name="DATE" val="1/29/2009 10:57:18 A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46D6E3A9E70BF4C9F7CBB65C45C8143" ma:contentTypeVersion="0" ma:contentTypeDescription="Create a new document." ma:contentTypeScope="" ma:versionID="e217719a970581a934402205edb9f148">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94B6FA-71D9-417B-899C-4C80569698B6}">
  <ds:schemaRefs>
    <ds:schemaRef ds:uri="http://schemas.microsoft.com/office/2006/metadata/properties"/>
    <ds:schemaRef ds:uri="http://schemas.microsoft.com/office/2006/documentManagement/types"/>
    <ds:schemaRef ds:uri="http://purl.org/dc/dcmitype/"/>
    <ds:schemaRef ds:uri="http://purl.org/dc/elements/1.1/"/>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4F4B74D2-8896-4C44-B710-F16083910C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IFRC_English</Template>
  <TotalTime>33111</TotalTime>
  <Words>3040</Words>
  <Application>Microsoft Office PowerPoint</Application>
  <PresentationFormat>On-screen Show (4:3)</PresentationFormat>
  <Paragraphs>587</Paragraphs>
  <Slides>81</Slides>
  <Notes>51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81</vt:i4>
      </vt:variant>
    </vt:vector>
  </HeadingPairs>
  <TitlesOfParts>
    <vt:vector size="92" baseType="lpstr">
      <vt:lpstr>MS PGothic</vt:lpstr>
      <vt:lpstr>MS PGothic</vt:lpstr>
      <vt:lpstr>Arial</vt:lpstr>
      <vt:lpstr>Calibri</vt:lpstr>
      <vt:lpstr>Calibri (Body)</vt:lpstr>
      <vt:lpstr>Lucida Grande</vt:lpstr>
      <vt:lpstr>Times New Roman</vt:lpstr>
      <vt:lpstr>Wingdings</vt:lpstr>
      <vt:lpstr>ヒラギノ角ゴ ProN W3</vt:lpstr>
      <vt:lpstr>Office Theme</vt:lpstr>
      <vt:lpstr>1_Office Theme</vt:lpstr>
      <vt:lpstr>What We Can Learn From Disaster Relief A CIO's Perspective</vt:lpstr>
      <vt:lpstr>A Brief Introduction</vt:lpstr>
      <vt:lpstr>38 and 5 </vt:lpstr>
      <vt:lpstr>PowerPoint Presentation</vt:lpstr>
      <vt:lpstr>PowerPoint Presentation</vt:lpstr>
      <vt:lpstr>1. Crisis</vt:lpstr>
      <vt:lpstr>A Story…</vt:lpstr>
      <vt:lpstr>Crisis – a definition</vt:lpstr>
      <vt:lpstr>Semantic Change…</vt:lpstr>
      <vt:lpstr>In short</vt:lpstr>
      <vt:lpstr>Crisis misunderstood</vt:lpstr>
      <vt:lpstr>PowerPoint Presentation</vt:lpstr>
      <vt:lpstr>2. Resilience</vt:lpstr>
      <vt:lpstr>Resilience – A Definition</vt:lpstr>
      <vt:lpstr>Some trends, courtesy of Google</vt:lpstr>
      <vt:lpstr>The Red Cross/Red Crescent…</vt:lpstr>
      <vt:lpstr>Resilience at Multiple Levels</vt:lpstr>
      <vt:lpstr>In short</vt:lpstr>
      <vt:lpstr>3. Examples of Disaster Response</vt:lpstr>
      <vt:lpstr>PowerPoint Presentation</vt:lpstr>
      <vt:lpstr>PowerPoint Presentation</vt:lpstr>
      <vt:lpstr>PowerPoint Presentation</vt:lpstr>
      <vt:lpstr>RC Philippines Response</vt:lpstr>
      <vt:lpstr>Japan Tsunami Aftermath – 14 Mar 11</vt:lpstr>
      <vt:lpstr>Japan Tsunami Aftermath – 14 Mar 11</vt:lpstr>
      <vt:lpstr>Haiti  – 19 Jan 10 </vt:lpstr>
      <vt:lpstr>What is this large object?</vt:lpstr>
      <vt:lpstr>Phases of a Disaster Response</vt:lpstr>
      <vt:lpstr>Timeline of a Disaster Response</vt:lpstr>
      <vt:lpstr>Bangladesh Cyclone Fatalities</vt:lpstr>
      <vt:lpstr>Changing Priorities By Program Type</vt:lpstr>
      <vt:lpstr>4. Ten Lessons</vt:lpstr>
      <vt:lpstr>Ten Lessons</vt:lpstr>
      <vt:lpstr>What we can learn from disaster relief about decision-making?</vt:lpstr>
      <vt:lpstr>1. Urgent…</vt:lpstr>
      <vt:lpstr>A burning platform</vt:lpstr>
      <vt:lpstr>2. Fast…</vt:lpstr>
      <vt:lpstr>6. Good Enough…</vt:lpstr>
      <vt:lpstr>9. Scarcity &amp; Improvising</vt:lpstr>
      <vt:lpstr>The Apollo 13 story</vt:lpstr>
      <vt:lpstr>What did you see…</vt:lpstr>
      <vt:lpstr>10. Humanitarian…</vt:lpstr>
      <vt:lpstr>5. Context Sensitive ICT</vt:lpstr>
      <vt:lpstr>Disruptive Change  </vt:lpstr>
      <vt:lpstr>Industries RIP</vt:lpstr>
      <vt:lpstr>Ask Some Key Questions…</vt:lpstr>
      <vt:lpstr>PowerPoint Presentation</vt:lpstr>
      <vt:lpstr>IT and Crisis – a Framework</vt:lpstr>
      <vt:lpstr>Twitter or the Goat</vt:lpstr>
      <vt:lpstr>What we can learn from disaster relief about ICT?</vt:lpstr>
      <vt:lpstr>Another perspective on why context is so important, and rarely equivalent. </vt:lpstr>
      <vt:lpstr>“Bimodal IT is the practice of managing two separate, coherent modes of IT delivery, one focused on stability and the other on agility. Mode 1 is traditional and sequential, emphasizing safety and accuracy. Mode 2 is exploratory and nonlinear, emphasizing agility and speed.”  --Gartner group</vt:lpstr>
      <vt:lpstr>How to get involved?</vt:lpstr>
      <vt:lpstr>PowerPoint Presentation</vt:lpstr>
      <vt:lpstr>Appendix</vt:lpstr>
      <vt:lpstr>An implied definition from Maslow’s Hierarchy of Needs</vt:lpstr>
      <vt:lpstr>Crisis Management Changes Things</vt:lpstr>
      <vt:lpstr>The ACCI</vt:lpstr>
      <vt:lpstr>For the Crisis Informatics Course…</vt:lpstr>
      <vt:lpstr>Some questions</vt:lpstr>
      <vt:lpstr>3. Lean…</vt:lpstr>
      <vt:lpstr>….and stay cut</vt:lpstr>
      <vt:lpstr>4. Attentive…</vt:lpstr>
      <vt:lpstr>5. Flat…</vt:lpstr>
      <vt:lpstr>7. Costs are Last…</vt:lpstr>
      <vt:lpstr>IT and Crisis – Time &amp;  Shifts</vt:lpstr>
      <vt:lpstr>8. Preparing &amp; executing…</vt:lpstr>
      <vt:lpstr>A Framework For ICT In Disaster Response</vt:lpstr>
      <vt:lpstr>We propose to look at crisis and resilience as a continuum </vt:lpstr>
      <vt:lpstr>IT and Crisis – a Framework</vt:lpstr>
      <vt:lpstr>IT and Crisis – a Framework</vt:lpstr>
      <vt:lpstr>IT and Crisis – a Framework</vt:lpstr>
      <vt:lpstr>IT and Crisis – Time &amp;  Shifts</vt:lpstr>
      <vt:lpstr>IT and Crisis – Questions and Factors</vt:lpstr>
      <vt:lpstr>Agility is a Necessity…</vt:lpstr>
      <vt:lpstr>How agile are we to technology and business change?</vt:lpstr>
      <vt:lpstr>If the Horse is Dead…</vt:lpstr>
      <vt:lpstr>If the horse is dead,  you should dismount. </vt:lpstr>
      <vt:lpstr>How to Make a Switch…</vt:lpstr>
      <vt:lpstr>Three Take-aways… </vt:lpstr>
      <vt:lpstr>Further Reading</vt:lpstr>
    </vt:vector>
  </TitlesOfParts>
  <Company>IFRC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Digital Divide Initiative</dc:title>
  <dc:creator>Jeremy Mortimer</dc:creator>
  <cp:lastModifiedBy>Happ, Edward</cp:lastModifiedBy>
  <cp:revision>691</cp:revision>
  <dcterms:created xsi:type="dcterms:W3CDTF">2010-03-04T15:12:21Z</dcterms:created>
  <dcterms:modified xsi:type="dcterms:W3CDTF">2017-03-28T15:43:40Z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0x010100D46D6E3A9E70BF4C9F7CBB65C45C8143</vt:lpwstr>
  </property>
</Properties>
</file>