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3"/>
    <p:sldMasterId id="2147483673" r:id="rId4"/>
  </p:sldMasterIdLst>
  <p:notesMasterIdLst>
    <p:notesMasterId r:id="rId37"/>
  </p:notesMasterIdLst>
  <p:handoutMasterIdLst>
    <p:handoutMasterId r:id="rId38"/>
  </p:handoutMasterIdLst>
  <p:sldIdLst>
    <p:sldId id="257" r:id="rId5"/>
    <p:sldId id="441" r:id="rId6"/>
    <p:sldId id="688" r:id="rId7"/>
    <p:sldId id="689" r:id="rId8"/>
    <p:sldId id="805" r:id="rId9"/>
    <p:sldId id="806" r:id="rId10"/>
    <p:sldId id="786" r:id="rId11"/>
    <p:sldId id="787" r:id="rId12"/>
    <p:sldId id="788" r:id="rId13"/>
    <p:sldId id="789" r:id="rId14"/>
    <p:sldId id="821" r:id="rId15"/>
    <p:sldId id="791" r:id="rId16"/>
    <p:sldId id="822" r:id="rId17"/>
    <p:sldId id="810" r:id="rId18"/>
    <p:sldId id="813" r:id="rId19"/>
    <p:sldId id="827" r:id="rId20"/>
    <p:sldId id="850" r:id="rId21"/>
    <p:sldId id="809" r:id="rId22"/>
    <p:sldId id="795" r:id="rId23"/>
    <p:sldId id="796" r:id="rId24"/>
    <p:sldId id="843" r:id="rId25"/>
    <p:sldId id="854" r:id="rId26"/>
    <p:sldId id="841" r:id="rId27"/>
    <p:sldId id="846" r:id="rId28"/>
    <p:sldId id="848" r:id="rId29"/>
    <p:sldId id="851" r:id="rId30"/>
    <p:sldId id="852" r:id="rId31"/>
    <p:sldId id="837" r:id="rId32"/>
    <p:sldId id="847" r:id="rId33"/>
    <p:sldId id="463" r:id="rId34"/>
    <p:sldId id="849" r:id="rId35"/>
    <p:sldId id="778" r:id="rId36"/>
  </p:sldIdLst>
  <p:sldSz cx="9144000" cy="6858000" type="screen4x3"/>
  <p:notesSz cx="6797675" cy="9872663"/>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AE0F"/>
    <a:srgbClr val="FF0000"/>
    <a:srgbClr val="068427"/>
    <a:srgbClr val="FFCC00"/>
    <a:srgbClr val="FE860E"/>
    <a:srgbClr val="DDDDDD"/>
    <a:srgbClr val="FFFF00"/>
    <a:srgbClr val="FF9900"/>
    <a:srgbClr val="48E4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11" autoAdjust="0"/>
    <p:restoredTop sz="89668" autoAdjust="0"/>
  </p:normalViewPr>
  <p:slideViewPr>
    <p:cSldViewPr>
      <p:cViewPr varScale="1">
        <p:scale>
          <a:sx n="61" d="100"/>
          <a:sy n="61" d="100"/>
        </p:scale>
        <p:origin x="1116" y="66"/>
      </p:cViewPr>
      <p:guideLst>
        <p:guide orient="horz" pos="2160"/>
        <p:guide pos="2880"/>
      </p:guideLst>
    </p:cSldViewPr>
  </p:slideViewPr>
  <p:outlineViewPr>
    <p:cViewPr>
      <p:scale>
        <a:sx n="33" d="100"/>
        <a:sy n="33" d="100"/>
      </p:scale>
      <p:origin x="0" y="607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1" y="1"/>
            <a:ext cx="2945659" cy="493634"/>
          </a:xfrm>
          <a:prstGeom prst="rect">
            <a:avLst/>
          </a:prstGeom>
          <a:noFill/>
          <a:ln w="9525">
            <a:noFill/>
            <a:miter lim="800000"/>
            <a:headEnd/>
            <a:tailEnd/>
          </a:ln>
          <a:effectLst/>
        </p:spPr>
        <p:txBody>
          <a:bodyPr vert="horz" wrap="square" lIns="91884" tIns="45942" rIns="91884" bIns="45942" numCol="1" anchor="t" anchorCtr="0" compatLnSpc="1">
            <a:prstTxWarp prst="textNoShape">
              <a:avLst/>
            </a:prstTxWarp>
          </a:bodyPr>
          <a:lstStyle>
            <a:lvl1pPr>
              <a:defRPr sz="1200"/>
            </a:lvl1pPr>
          </a:lstStyle>
          <a:p>
            <a:endParaRPr lang="fr-CH" dirty="0"/>
          </a:p>
        </p:txBody>
      </p:sp>
      <p:sp>
        <p:nvSpPr>
          <p:cNvPr id="154627" name="Rectangle 3"/>
          <p:cNvSpPr>
            <a:spLocks noGrp="1" noChangeArrowheads="1"/>
          </p:cNvSpPr>
          <p:nvPr>
            <p:ph type="dt" sz="quarter" idx="1"/>
          </p:nvPr>
        </p:nvSpPr>
        <p:spPr bwMode="auto">
          <a:xfrm>
            <a:off x="3850444" y="1"/>
            <a:ext cx="2945659" cy="493634"/>
          </a:xfrm>
          <a:prstGeom prst="rect">
            <a:avLst/>
          </a:prstGeom>
          <a:noFill/>
          <a:ln w="9525">
            <a:noFill/>
            <a:miter lim="800000"/>
            <a:headEnd/>
            <a:tailEnd/>
          </a:ln>
          <a:effectLst/>
        </p:spPr>
        <p:txBody>
          <a:bodyPr vert="horz" wrap="square" lIns="91884" tIns="45942" rIns="91884" bIns="45942" numCol="1" anchor="t" anchorCtr="0" compatLnSpc="1">
            <a:prstTxWarp prst="textNoShape">
              <a:avLst/>
            </a:prstTxWarp>
          </a:bodyPr>
          <a:lstStyle>
            <a:lvl1pPr algn="r">
              <a:defRPr sz="1200"/>
            </a:lvl1pPr>
          </a:lstStyle>
          <a:p>
            <a:endParaRPr lang="fr-CH" dirty="0"/>
          </a:p>
        </p:txBody>
      </p:sp>
      <p:sp>
        <p:nvSpPr>
          <p:cNvPr id="154628" name="Rectangle 4"/>
          <p:cNvSpPr>
            <a:spLocks noGrp="1" noChangeArrowheads="1"/>
          </p:cNvSpPr>
          <p:nvPr>
            <p:ph type="ftr" sz="quarter" idx="2"/>
          </p:nvPr>
        </p:nvSpPr>
        <p:spPr bwMode="auto">
          <a:xfrm>
            <a:off x="1" y="9377317"/>
            <a:ext cx="2945659" cy="493634"/>
          </a:xfrm>
          <a:prstGeom prst="rect">
            <a:avLst/>
          </a:prstGeom>
          <a:noFill/>
          <a:ln w="9525">
            <a:noFill/>
            <a:miter lim="800000"/>
            <a:headEnd/>
            <a:tailEnd/>
          </a:ln>
          <a:effectLst/>
        </p:spPr>
        <p:txBody>
          <a:bodyPr vert="horz" wrap="square" lIns="91884" tIns="45942" rIns="91884" bIns="45942" numCol="1" anchor="b" anchorCtr="0" compatLnSpc="1">
            <a:prstTxWarp prst="textNoShape">
              <a:avLst/>
            </a:prstTxWarp>
          </a:bodyPr>
          <a:lstStyle>
            <a:lvl1pPr>
              <a:defRPr sz="1200"/>
            </a:lvl1pPr>
          </a:lstStyle>
          <a:p>
            <a:endParaRPr lang="fr-CH" dirty="0"/>
          </a:p>
        </p:txBody>
      </p:sp>
      <p:sp>
        <p:nvSpPr>
          <p:cNvPr id="154629" name="Rectangle 5"/>
          <p:cNvSpPr>
            <a:spLocks noGrp="1" noChangeArrowheads="1"/>
          </p:cNvSpPr>
          <p:nvPr>
            <p:ph type="sldNum" sz="quarter" idx="3"/>
          </p:nvPr>
        </p:nvSpPr>
        <p:spPr bwMode="auto">
          <a:xfrm>
            <a:off x="3850444" y="9377317"/>
            <a:ext cx="2945659" cy="493634"/>
          </a:xfrm>
          <a:prstGeom prst="rect">
            <a:avLst/>
          </a:prstGeom>
          <a:noFill/>
          <a:ln w="9525">
            <a:noFill/>
            <a:miter lim="800000"/>
            <a:headEnd/>
            <a:tailEnd/>
          </a:ln>
          <a:effectLst/>
        </p:spPr>
        <p:txBody>
          <a:bodyPr vert="horz" wrap="square" lIns="91884" tIns="45942" rIns="91884" bIns="45942" numCol="1" anchor="b" anchorCtr="0" compatLnSpc="1">
            <a:prstTxWarp prst="textNoShape">
              <a:avLst/>
            </a:prstTxWarp>
          </a:bodyPr>
          <a:lstStyle>
            <a:lvl1pPr algn="r">
              <a:defRPr sz="1200"/>
            </a:lvl1pPr>
          </a:lstStyle>
          <a:p>
            <a:fld id="{B1ABDA29-B1DF-4991-9E03-21DD18B5652A}" type="slidenum">
              <a:rPr lang="fr-CH"/>
              <a:pPr/>
              <a:t>‹#›</a:t>
            </a:fld>
            <a:endParaRPr lang="fr-CH" dirty="0"/>
          </a:p>
        </p:txBody>
      </p:sp>
    </p:spTree>
    <p:extLst>
      <p:ext uri="{BB962C8B-B14F-4D97-AF65-F5344CB8AC3E}">
        <p14:creationId xmlns:p14="http://schemas.microsoft.com/office/powerpoint/2010/main" val="3494892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bwMode="auto">
          <a:xfrm>
            <a:off x="1" y="1"/>
            <a:ext cx="2945659" cy="493634"/>
          </a:xfrm>
          <a:prstGeom prst="rect">
            <a:avLst/>
          </a:prstGeom>
          <a:noFill/>
          <a:ln w="9525">
            <a:noFill/>
            <a:miter lim="800000"/>
            <a:headEnd/>
            <a:tailEnd/>
          </a:ln>
          <a:effectLst/>
        </p:spPr>
        <p:txBody>
          <a:bodyPr vert="horz" wrap="square" lIns="91884" tIns="45942" rIns="91884" bIns="45942" numCol="1" anchor="t" anchorCtr="0" compatLnSpc="1">
            <a:prstTxWarp prst="textNoShape">
              <a:avLst/>
            </a:prstTxWarp>
          </a:bodyPr>
          <a:lstStyle>
            <a:lvl1pPr>
              <a:defRPr sz="1200"/>
            </a:lvl1pPr>
          </a:lstStyle>
          <a:p>
            <a:endParaRPr lang="fr-CH" dirty="0"/>
          </a:p>
        </p:txBody>
      </p:sp>
      <p:sp>
        <p:nvSpPr>
          <p:cNvPr id="155651" name="Rectangle 3"/>
          <p:cNvSpPr>
            <a:spLocks noGrp="1" noChangeArrowheads="1"/>
          </p:cNvSpPr>
          <p:nvPr>
            <p:ph type="dt" idx="1"/>
          </p:nvPr>
        </p:nvSpPr>
        <p:spPr bwMode="auto">
          <a:xfrm>
            <a:off x="3850444" y="1"/>
            <a:ext cx="2945659" cy="493634"/>
          </a:xfrm>
          <a:prstGeom prst="rect">
            <a:avLst/>
          </a:prstGeom>
          <a:noFill/>
          <a:ln w="9525">
            <a:noFill/>
            <a:miter lim="800000"/>
            <a:headEnd/>
            <a:tailEnd/>
          </a:ln>
          <a:effectLst/>
        </p:spPr>
        <p:txBody>
          <a:bodyPr vert="horz" wrap="square" lIns="91884" tIns="45942" rIns="91884" bIns="45942" numCol="1" anchor="t" anchorCtr="0" compatLnSpc="1">
            <a:prstTxWarp prst="textNoShape">
              <a:avLst/>
            </a:prstTxWarp>
          </a:bodyPr>
          <a:lstStyle>
            <a:lvl1pPr algn="r">
              <a:defRPr sz="1200"/>
            </a:lvl1pPr>
          </a:lstStyle>
          <a:p>
            <a:endParaRPr lang="fr-CH" dirty="0"/>
          </a:p>
        </p:txBody>
      </p:sp>
      <p:sp>
        <p:nvSpPr>
          <p:cNvPr id="155652" name="Rectangle 4"/>
          <p:cNvSpPr>
            <a:spLocks noGrp="1" noRot="1" noChangeAspect="1" noChangeArrowheads="1" noTextEdit="1"/>
          </p:cNvSpPr>
          <p:nvPr>
            <p:ph type="sldImg" idx="2"/>
          </p:nvPr>
        </p:nvSpPr>
        <p:spPr bwMode="auto">
          <a:xfrm>
            <a:off x="931863" y="741363"/>
            <a:ext cx="4935537" cy="3702050"/>
          </a:xfrm>
          <a:prstGeom prst="rect">
            <a:avLst/>
          </a:prstGeom>
          <a:noFill/>
          <a:ln w="9525">
            <a:solidFill>
              <a:srgbClr val="000000"/>
            </a:solidFill>
            <a:miter lim="800000"/>
            <a:headEnd/>
            <a:tailEnd/>
          </a:ln>
          <a:effectLst/>
        </p:spPr>
      </p:sp>
      <p:sp>
        <p:nvSpPr>
          <p:cNvPr id="155653" name="Rectangle 5"/>
          <p:cNvSpPr>
            <a:spLocks noGrp="1" noChangeArrowheads="1"/>
          </p:cNvSpPr>
          <p:nvPr>
            <p:ph type="body" sz="quarter" idx="3"/>
          </p:nvPr>
        </p:nvSpPr>
        <p:spPr bwMode="auto">
          <a:xfrm>
            <a:off x="679768" y="4689514"/>
            <a:ext cx="5438140" cy="4442699"/>
          </a:xfrm>
          <a:prstGeom prst="rect">
            <a:avLst/>
          </a:prstGeom>
          <a:noFill/>
          <a:ln w="9525">
            <a:noFill/>
            <a:miter lim="800000"/>
            <a:headEnd/>
            <a:tailEnd/>
          </a:ln>
          <a:effectLst/>
        </p:spPr>
        <p:txBody>
          <a:bodyPr vert="horz" wrap="square" lIns="91884" tIns="45942" rIns="91884" bIns="45942"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p>
        </p:txBody>
      </p:sp>
      <p:sp>
        <p:nvSpPr>
          <p:cNvPr id="155654" name="Rectangle 6"/>
          <p:cNvSpPr>
            <a:spLocks noGrp="1" noChangeArrowheads="1"/>
          </p:cNvSpPr>
          <p:nvPr>
            <p:ph type="ftr" sz="quarter" idx="4"/>
          </p:nvPr>
        </p:nvSpPr>
        <p:spPr bwMode="auto">
          <a:xfrm>
            <a:off x="1" y="9377317"/>
            <a:ext cx="2945659" cy="493634"/>
          </a:xfrm>
          <a:prstGeom prst="rect">
            <a:avLst/>
          </a:prstGeom>
          <a:noFill/>
          <a:ln w="9525">
            <a:noFill/>
            <a:miter lim="800000"/>
            <a:headEnd/>
            <a:tailEnd/>
          </a:ln>
          <a:effectLst/>
        </p:spPr>
        <p:txBody>
          <a:bodyPr vert="horz" wrap="square" lIns="91884" tIns="45942" rIns="91884" bIns="45942" numCol="1" anchor="b" anchorCtr="0" compatLnSpc="1">
            <a:prstTxWarp prst="textNoShape">
              <a:avLst/>
            </a:prstTxWarp>
          </a:bodyPr>
          <a:lstStyle>
            <a:lvl1pPr>
              <a:defRPr sz="1200"/>
            </a:lvl1pPr>
          </a:lstStyle>
          <a:p>
            <a:endParaRPr lang="fr-CH" dirty="0"/>
          </a:p>
        </p:txBody>
      </p:sp>
      <p:sp>
        <p:nvSpPr>
          <p:cNvPr id="155655" name="Rectangle 7"/>
          <p:cNvSpPr>
            <a:spLocks noGrp="1" noChangeArrowheads="1"/>
          </p:cNvSpPr>
          <p:nvPr>
            <p:ph type="sldNum" sz="quarter" idx="5"/>
          </p:nvPr>
        </p:nvSpPr>
        <p:spPr bwMode="auto">
          <a:xfrm>
            <a:off x="3850444" y="9377317"/>
            <a:ext cx="2945659" cy="493634"/>
          </a:xfrm>
          <a:prstGeom prst="rect">
            <a:avLst/>
          </a:prstGeom>
          <a:noFill/>
          <a:ln w="9525">
            <a:noFill/>
            <a:miter lim="800000"/>
            <a:headEnd/>
            <a:tailEnd/>
          </a:ln>
          <a:effectLst/>
        </p:spPr>
        <p:txBody>
          <a:bodyPr vert="horz" wrap="square" lIns="91884" tIns="45942" rIns="91884" bIns="45942" numCol="1" anchor="b" anchorCtr="0" compatLnSpc="1">
            <a:prstTxWarp prst="textNoShape">
              <a:avLst/>
            </a:prstTxWarp>
          </a:bodyPr>
          <a:lstStyle>
            <a:lvl1pPr algn="r">
              <a:defRPr sz="1200"/>
            </a:lvl1pPr>
          </a:lstStyle>
          <a:p>
            <a:fld id="{D0C6E2F4-1B22-4FFE-96F6-185B465C12E4}" type="slidenum">
              <a:rPr lang="fr-CH"/>
              <a:pPr/>
              <a:t>‹#›</a:t>
            </a:fld>
            <a:endParaRPr lang="fr-CH" dirty="0"/>
          </a:p>
        </p:txBody>
      </p:sp>
    </p:spTree>
    <p:extLst>
      <p:ext uri="{BB962C8B-B14F-4D97-AF65-F5344CB8AC3E}">
        <p14:creationId xmlns:p14="http://schemas.microsoft.com/office/powerpoint/2010/main" val="16543107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C6E2F4-1B22-4FFE-96F6-185B465C12E4}" type="slidenum">
              <a:rPr lang="fr-CH" smtClean="0"/>
              <a:pPr/>
              <a:t>1</a:t>
            </a:fld>
            <a:endParaRPr lang="fr-CH" dirty="0"/>
          </a:p>
        </p:txBody>
      </p:sp>
    </p:spTree>
    <p:extLst>
      <p:ext uri="{BB962C8B-B14F-4D97-AF65-F5344CB8AC3E}">
        <p14:creationId xmlns:p14="http://schemas.microsoft.com/office/powerpoint/2010/main" val="1957747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938213" y="746125"/>
            <a:ext cx="4921250" cy="3690938"/>
          </a:xfrm>
          <a:noFill/>
          <a:ln>
            <a:solidFill>
              <a:srgbClr val="000000"/>
            </a:solidFill>
            <a:miter lim="800000"/>
            <a:headEnd/>
            <a:tailEnd/>
          </a:ln>
        </p:spPr>
      </p:sp>
      <p:sp>
        <p:nvSpPr>
          <p:cNvPr id="8089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059672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NGO was Transparency International</a:t>
            </a:r>
          </a:p>
          <a:p>
            <a:r>
              <a:rPr lang="en-US" dirty="0"/>
              <a:t>“Twitter or the Goat,” LTYM, #323 http://www.hpmd.com/hpmd/personal/LTYMstories.nsf/links/323 </a:t>
            </a:r>
          </a:p>
          <a:p>
            <a:r>
              <a:rPr lang="en-US" dirty="0"/>
              <a:t>Photo credit: http://www.redhot.org/wp-content/uploads/2013/11/goat.jpg</a:t>
            </a:r>
          </a:p>
        </p:txBody>
      </p:sp>
      <p:sp>
        <p:nvSpPr>
          <p:cNvPr id="4" name="Slide Number Placeholder 3"/>
          <p:cNvSpPr>
            <a:spLocks noGrp="1"/>
          </p:cNvSpPr>
          <p:nvPr>
            <p:ph type="sldNum" sz="quarter" idx="10"/>
          </p:nvPr>
        </p:nvSpPr>
        <p:spPr/>
        <p:txBody>
          <a:bodyPr/>
          <a:lstStyle/>
          <a:p>
            <a:fld id="{D0C6E2F4-1B22-4FFE-96F6-185B465C12E4}" type="slidenum">
              <a:rPr lang="fr-CH" smtClean="0"/>
              <a:pPr/>
              <a:t>15</a:t>
            </a:fld>
            <a:endParaRPr lang="fr-CH" dirty="0"/>
          </a:p>
        </p:txBody>
      </p:sp>
    </p:spTree>
    <p:extLst>
      <p:ext uri="{BB962C8B-B14F-4D97-AF65-F5344CB8AC3E}">
        <p14:creationId xmlns:p14="http://schemas.microsoft.com/office/powerpoint/2010/main" val="1684109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C6E2F4-1B22-4FFE-96F6-185B465C12E4}" type="slidenum">
              <a:rPr lang="fr-CH" smtClean="0"/>
              <a:pPr/>
              <a:t>17</a:t>
            </a:fld>
            <a:endParaRPr lang="fr-CH" dirty="0"/>
          </a:p>
        </p:txBody>
      </p:sp>
    </p:spTree>
    <p:extLst>
      <p:ext uri="{BB962C8B-B14F-4D97-AF65-F5344CB8AC3E}">
        <p14:creationId xmlns:p14="http://schemas.microsoft.com/office/powerpoint/2010/main" val="727640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50443" y="9428583"/>
            <a:ext cx="2945659" cy="496332"/>
          </a:xfrm>
          <a:prstGeom prst="rect">
            <a:avLst/>
          </a:prstGeom>
          <a:noFill/>
          <a:ln w="9525">
            <a:noFill/>
            <a:miter lim="800000"/>
            <a:headEnd/>
            <a:tailEnd/>
          </a:ln>
        </p:spPr>
        <p:txBody>
          <a:bodyPr lIns="92446" tIns="46223" rIns="92446" bIns="46223" anchor="b"/>
          <a:lstStyle/>
          <a:p>
            <a:pPr algn="r" defTabSz="923925"/>
            <a:fld id="{919F5D33-AA9A-4756-8516-31FB610AD7E7}" type="slidenum">
              <a:rPr lang="en-US" sz="1200"/>
              <a:pPr algn="r" defTabSz="923925"/>
              <a:t>19</a:t>
            </a:fld>
            <a:endParaRPr lang="en-US"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de-DE">
              <a:ea typeface="ＭＳ Ｐゴシック" charset="-128"/>
            </a:endParaRPr>
          </a:p>
        </p:txBody>
      </p:sp>
    </p:spTree>
    <p:extLst>
      <p:ext uri="{BB962C8B-B14F-4D97-AF65-F5344CB8AC3E}">
        <p14:creationId xmlns:p14="http://schemas.microsoft.com/office/powerpoint/2010/main" val="2579879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50443" y="9428583"/>
            <a:ext cx="2945659" cy="496332"/>
          </a:xfrm>
          <a:prstGeom prst="rect">
            <a:avLst/>
          </a:prstGeom>
          <a:noFill/>
          <a:ln w="9525">
            <a:noFill/>
            <a:miter lim="800000"/>
            <a:headEnd/>
            <a:tailEnd/>
          </a:ln>
        </p:spPr>
        <p:txBody>
          <a:bodyPr lIns="91438" tIns="45719" rIns="91438" bIns="45719" anchor="b"/>
          <a:lstStyle/>
          <a:p>
            <a:pPr algn="r"/>
            <a:fld id="{1329BE55-DA0D-42F6-9265-DAB1AB8BF451}" type="slidenum">
              <a:rPr lang="en-US" sz="1200"/>
              <a:pPr algn="r"/>
              <a:t>20</a:t>
            </a:fld>
            <a:endParaRPr 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lIns="91438" tIns="45719" rIns="91438" bIns="45719"/>
          <a:lstStyle/>
          <a:p>
            <a:pPr eaLnBrk="1" hangingPunct="1"/>
            <a:endParaRPr lang="en-US">
              <a:ea typeface="ＭＳ Ｐゴシック" charset="-128"/>
            </a:endParaRPr>
          </a:p>
        </p:txBody>
      </p:sp>
    </p:spTree>
    <p:extLst>
      <p:ext uri="{BB962C8B-B14F-4D97-AF65-F5344CB8AC3E}">
        <p14:creationId xmlns:p14="http://schemas.microsoft.com/office/powerpoint/2010/main" val="1078399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927100" y="750888"/>
            <a:ext cx="4945063" cy="3709987"/>
          </a:xfrm>
          <a:ln/>
        </p:spPr>
      </p:sp>
      <p:sp>
        <p:nvSpPr>
          <p:cNvPr id="94211" name="Rectangle 3"/>
          <p:cNvSpPr>
            <a:spLocks noGrp="1" noChangeArrowheads="1"/>
          </p:cNvSpPr>
          <p:nvPr>
            <p:ph type="body" idx="1"/>
          </p:nvPr>
        </p:nvSpPr>
        <p:spPr>
          <a:noFill/>
          <a:ln/>
        </p:spPr>
        <p:txBody>
          <a:bodyPr/>
          <a:lstStyle/>
          <a:p>
            <a:pPr eaLnBrk="1" hangingPunct="1"/>
            <a:endParaRPr lang="en-US">
              <a:ea typeface="ＭＳ Ｐゴシック" charset="-128"/>
            </a:endParaRPr>
          </a:p>
        </p:txBody>
      </p:sp>
    </p:spTree>
    <p:extLst>
      <p:ext uri="{BB962C8B-B14F-4D97-AF65-F5344CB8AC3E}">
        <p14:creationId xmlns:p14="http://schemas.microsoft.com/office/powerpoint/2010/main" val="1743528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Arial" charset="0"/>
              </a:rPr>
              <a:t>Nancy Lublin, </a:t>
            </a:r>
            <a:r>
              <a:rPr lang="en-US" sz="1200" u="sng" kern="1200" dirty="0">
                <a:solidFill>
                  <a:schemeClr val="tx1"/>
                </a:solidFill>
                <a:effectLst/>
                <a:latin typeface="Arial" charset="0"/>
                <a:ea typeface="+mn-ea"/>
                <a:cs typeface="Arial" charset="0"/>
              </a:rPr>
              <a:t>Zilch: The Power of Zero in Business</a:t>
            </a:r>
            <a:r>
              <a:rPr lang="en-US" sz="1200" kern="1200" dirty="0">
                <a:solidFill>
                  <a:schemeClr val="tx1"/>
                </a:solidFill>
                <a:effectLst/>
                <a:latin typeface="Arial" charset="0"/>
                <a:ea typeface="+mn-ea"/>
                <a:cs typeface="Arial" charset="0"/>
              </a:rPr>
              <a:t>, Portfolio Hardcover, 2010.</a:t>
            </a:r>
          </a:p>
        </p:txBody>
      </p:sp>
      <p:sp>
        <p:nvSpPr>
          <p:cNvPr id="4" name="Slide Number Placeholder 3"/>
          <p:cNvSpPr>
            <a:spLocks noGrp="1"/>
          </p:cNvSpPr>
          <p:nvPr>
            <p:ph type="sldNum" sz="quarter" idx="10"/>
          </p:nvPr>
        </p:nvSpPr>
        <p:spPr/>
        <p:txBody>
          <a:bodyPr/>
          <a:lstStyle/>
          <a:p>
            <a:fld id="{D0C6E2F4-1B22-4FFE-96F6-185B465C12E4}" type="slidenum">
              <a:rPr lang="fr-CH" smtClean="0"/>
              <a:pPr/>
              <a:t>23</a:t>
            </a:fld>
            <a:endParaRPr lang="fr-CH" dirty="0"/>
          </a:p>
        </p:txBody>
      </p:sp>
    </p:spTree>
    <p:extLst>
      <p:ext uri="{BB962C8B-B14F-4D97-AF65-F5344CB8AC3E}">
        <p14:creationId xmlns:p14="http://schemas.microsoft.com/office/powerpoint/2010/main" val="3490208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dirty="0">
                <a:solidFill>
                  <a:schemeClr val="tx1"/>
                </a:solidFill>
                <a:latin typeface="Arial" panose="020B0604020202020204" pitchFamily="34" charset="0"/>
                <a:cs typeface="Arial" panose="020B0604020202020204" pitchFamily="34" charset="0"/>
              </a:rPr>
              <a:t>See my Blog post: “</a:t>
            </a:r>
            <a:r>
              <a:rPr lang="en-US" sz="1200" b="0" i="0" kern="1200" dirty="0">
                <a:solidFill>
                  <a:schemeClr val="tx1"/>
                </a:solidFill>
                <a:effectLst/>
                <a:latin typeface="Arial" panose="020B0604020202020204" pitchFamily="34" charset="0"/>
                <a:ea typeface="+mn-ea"/>
                <a:cs typeface="Arial" panose="020B0604020202020204" pitchFamily="34" charset="0"/>
              </a:rPr>
              <a:t>Ten Ways Small NGOs Can Collaborate”, http://eghapp.blogspot.com/2012/02/ten-ways-small-ngos-can-collaborate.html </a:t>
            </a:r>
          </a:p>
        </p:txBody>
      </p:sp>
      <p:sp>
        <p:nvSpPr>
          <p:cNvPr id="4" name="Slide Number Placeholder 3"/>
          <p:cNvSpPr>
            <a:spLocks noGrp="1"/>
          </p:cNvSpPr>
          <p:nvPr>
            <p:ph type="sldNum" sz="quarter" idx="10"/>
          </p:nvPr>
        </p:nvSpPr>
        <p:spPr/>
        <p:txBody>
          <a:bodyPr/>
          <a:lstStyle/>
          <a:p>
            <a:fld id="{D0C6E2F4-1B22-4FFE-96F6-185B465C12E4}" type="slidenum">
              <a:rPr lang="fr-CH" smtClean="0"/>
              <a:pPr/>
              <a:t>24</a:t>
            </a:fld>
            <a:endParaRPr lang="fr-CH" dirty="0"/>
          </a:p>
        </p:txBody>
      </p:sp>
    </p:spTree>
    <p:extLst>
      <p:ext uri="{BB962C8B-B14F-4D97-AF65-F5344CB8AC3E}">
        <p14:creationId xmlns:p14="http://schemas.microsoft.com/office/powerpoint/2010/main" val="2849570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https://www.techsoup.org/get-product-donations</a:t>
            </a:r>
          </a:p>
        </p:txBody>
      </p:sp>
      <p:sp>
        <p:nvSpPr>
          <p:cNvPr id="4" name="Slide Number Placeholder 3"/>
          <p:cNvSpPr>
            <a:spLocks noGrp="1"/>
          </p:cNvSpPr>
          <p:nvPr>
            <p:ph type="sldNum" sz="quarter" idx="5"/>
          </p:nvPr>
        </p:nvSpPr>
        <p:spPr/>
        <p:txBody>
          <a:bodyPr/>
          <a:lstStyle/>
          <a:p>
            <a:fld id="{D0C6E2F4-1B22-4FFE-96F6-185B465C12E4}" type="slidenum">
              <a:rPr lang="fr-CH" smtClean="0"/>
              <a:pPr/>
              <a:t>25</a:t>
            </a:fld>
            <a:endParaRPr lang="fr-CH" dirty="0"/>
          </a:p>
        </p:txBody>
      </p:sp>
    </p:spTree>
    <p:extLst>
      <p:ext uri="{BB962C8B-B14F-4D97-AF65-F5344CB8AC3E}">
        <p14:creationId xmlns:p14="http://schemas.microsoft.com/office/powerpoint/2010/main" val="3903856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https://www.si.umich.edu/</a:t>
            </a:r>
          </a:p>
        </p:txBody>
      </p:sp>
      <p:sp>
        <p:nvSpPr>
          <p:cNvPr id="4" name="Slide Number Placeholder 3"/>
          <p:cNvSpPr>
            <a:spLocks noGrp="1"/>
          </p:cNvSpPr>
          <p:nvPr>
            <p:ph type="sldNum" sz="quarter" idx="10"/>
          </p:nvPr>
        </p:nvSpPr>
        <p:spPr/>
        <p:txBody>
          <a:bodyPr/>
          <a:lstStyle/>
          <a:p>
            <a:fld id="{C78C2971-A8E4-43F0-8DE6-FE8EF137F40F}" type="slidenum">
              <a:rPr lang="en-GB" smtClean="0"/>
              <a:pPr/>
              <a:t>30</a:t>
            </a:fld>
            <a:endParaRPr lang="en-GB" dirty="0"/>
          </a:p>
        </p:txBody>
      </p:sp>
    </p:spTree>
    <p:extLst>
      <p:ext uri="{BB962C8B-B14F-4D97-AF65-F5344CB8AC3E}">
        <p14:creationId xmlns:p14="http://schemas.microsoft.com/office/powerpoint/2010/main" val="2089018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I was 38, I read a comment by Handy saying we could expect to have 5 careers;</a:t>
            </a:r>
            <a:r>
              <a:rPr lang="en-US" baseline="0" dirty="0"/>
              <a:t> for the millennials, they can expect to have 14 jobs…by the time they are 38! (see https://www.youtube.com/watch?v=XrJjfDUzD7M at 02:15)</a:t>
            </a:r>
            <a:endParaRPr lang="en-US" dirty="0"/>
          </a:p>
          <a:p>
            <a:r>
              <a:rPr lang="en-US" dirty="0"/>
              <a:t>http://www.amazon.com/The-Age-Unreason-Charles-Handy/dp/0875843018</a:t>
            </a:r>
          </a:p>
          <a:p>
            <a:r>
              <a:rPr lang="en-US" dirty="0"/>
              <a:t>Charles Handy,</a:t>
            </a:r>
            <a:r>
              <a:rPr lang="en-US" baseline="0" dirty="0"/>
              <a:t> </a:t>
            </a:r>
            <a:r>
              <a:rPr lang="en-US" dirty="0"/>
              <a:t>http://www.texasventures.us/india/images/leader2_1.jpg  …five</a:t>
            </a:r>
            <a:r>
              <a:rPr lang="en-US" baseline="0" dirty="0"/>
              <a:t> careers</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2</a:t>
            </a:fld>
            <a:endParaRPr lang="fr-CH" dirty="0"/>
          </a:p>
        </p:txBody>
      </p:sp>
    </p:spTree>
    <p:extLst>
      <p:ext uri="{BB962C8B-B14F-4D97-AF65-F5344CB8AC3E}">
        <p14:creationId xmlns:p14="http://schemas.microsoft.com/office/powerpoint/2010/main" val="424238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xfrm>
            <a:off x="679768" y="4690189"/>
            <a:ext cx="5438140" cy="4442362"/>
          </a:xfrm>
          <a:noFill/>
          <a:ln/>
        </p:spPr>
        <p:txBody>
          <a:bodyPr/>
          <a:lstStyle/>
          <a:p>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2312990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“Bottle-caps,” LTYM #304, http://www.hpmd.com/hpmd/personal/LTYMstories.nsf/links/304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Compare my paper,</a:t>
            </a:r>
            <a:r>
              <a:rPr kumimoji="0" lang="en-US" altLang="en-US" sz="1200" b="0" i="1" u="none" strike="noStrike" cap="none" normalizeH="0" baseline="0" dirty="0">
                <a:ln>
                  <a:noFill/>
                </a:ln>
                <a:solidFill>
                  <a:schemeClr val="tx1"/>
                </a:solidFill>
                <a:effectLst/>
                <a:latin typeface="Arial" pitchFamily="34" charset="0"/>
                <a:ea typeface="Times New Roman" pitchFamily="18" charset="0"/>
                <a:cs typeface="Arial" pitchFamily="34" charset="0"/>
              </a:rPr>
              <a:t> “The Good Enough Principle,“ Dartmouth, June  2008 </a:t>
            </a:r>
            <a:endParaRPr kumimoji="0" lang="en-US" altLang="en-US" sz="1200" b="0" i="1" u="none" strike="noStrike" cap="none" normalizeH="0" baseline="0" dirty="0">
              <a:ln>
                <a:noFill/>
              </a:ln>
              <a:solidFill>
                <a:schemeClr val="tx1"/>
              </a:solidFill>
              <a:effectLst/>
              <a:latin typeface="Arial" pitchFamily="34" charset="0"/>
              <a:cs typeface="Arial" pitchFamily="34" charset="0"/>
            </a:endParaRPr>
          </a:p>
          <a:p>
            <a:endParaRPr lang="en-US" dirty="0"/>
          </a:p>
        </p:txBody>
      </p:sp>
      <p:sp>
        <p:nvSpPr>
          <p:cNvPr id="4" name="Slide Number Placeholder 3"/>
          <p:cNvSpPr>
            <a:spLocks noGrp="1"/>
          </p:cNvSpPr>
          <p:nvPr>
            <p:ph type="sldNum" sz="quarter" idx="5"/>
          </p:nvPr>
        </p:nvSpPr>
        <p:spPr/>
        <p:txBody>
          <a:bodyPr/>
          <a:lstStyle/>
          <a:p>
            <a:fld id="{D0C6E2F4-1B22-4FFE-96F6-185B465C12E4}" type="slidenum">
              <a:rPr lang="fr-CH" smtClean="0"/>
              <a:pPr/>
              <a:t>5</a:t>
            </a:fld>
            <a:endParaRPr lang="fr-CH" dirty="0"/>
          </a:p>
        </p:txBody>
      </p:sp>
    </p:spTree>
    <p:extLst>
      <p:ext uri="{BB962C8B-B14F-4D97-AF65-F5344CB8AC3E}">
        <p14:creationId xmlns:p14="http://schemas.microsoft.com/office/powerpoint/2010/main" val="557214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C6E2F4-1B22-4FFE-96F6-185B465C12E4}" type="slidenum">
              <a:rPr lang="fr-CH" smtClean="0"/>
              <a:pPr/>
              <a:t>6</a:t>
            </a:fld>
            <a:endParaRPr lang="fr-CH" dirty="0"/>
          </a:p>
        </p:txBody>
      </p:sp>
    </p:spTree>
    <p:extLst>
      <p:ext uri="{BB962C8B-B14F-4D97-AF65-F5344CB8AC3E}">
        <p14:creationId xmlns:p14="http://schemas.microsoft.com/office/powerpoint/2010/main" val="4251462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99610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Big Rocks,” LTYM #291, http://www.hpmd.com/hpmd/personal/LTYMstories.nsf/links/291 </a:t>
            </a:r>
          </a:p>
          <a:p>
            <a:r>
              <a:rPr lang="en-US" dirty="0"/>
              <a:t>http://www.flickr.com/photos/weeping-willow/2852177218/</a:t>
            </a:r>
          </a:p>
        </p:txBody>
      </p:sp>
      <p:sp>
        <p:nvSpPr>
          <p:cNvPr id="4" name="Slide Number Placeholder 3"/>
          <p:cNvSpPr>
            <a:spLocks noGrp="1"/>
          </p:cNvSpPr>
          <p:nvPr>
            <p:ph type="sldNum" sz="quarter" idx="10"/>
          </p:nvPr>
        </p:nvSpPr>
        <p:spPr/>
        <p:txBody>
          <a:bodyPr/>
          <a:lstStyle/>
          <a:p>
            <a:pPr>
              <a:defRPr/>
            </a:pPr>
            <a:fld id="{D2C2273A-3F39-494D-9EBA-90DF4A52B3C0}" type="slidenum">
              <a:rPr lang="en-US" smtClean="0"/>
              <a:pPr>
                <a:defRPr/>
              </a:pPr>
              <a:t>8</a:t>
            </a:fld>
            <a:endParaRPr lang="en-US" dirty="0"/>
          </a:p>
        </p:txBody>
      </p:sp>
    </p:spTree>
    <p:extLst>
      <p:ext uri="{BB962C8B-B14F-4D97-AF65-F5344CB8AC3E}">
        <p14:creationId xmlns:p14="http://schemas.microsoft.com/office/powerpoint/2010/main" val="1469408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599B5A7C-F514-4203-B370-CA508DD2D1B4}" type="slidenum">
              <a:rPr lang="en-US"/>
              <a:pPr/>
              <a:t>9</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2140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9FC7C0C-CC55-403E-9304-FB8E3EF5E918}" type="slidenum">
              <a:rPr lang="en-US"/>
              <a:pPr/>
              <a:t>10</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142615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E090860C-C63F-42D5-B7F8-0B296DF2999D}" type="slidenum">
              <a:rPr lang="en-US"/>
              <a:pPr/>
              <a:t>12</a:t>
            </a:fld>
            <a:endParaRPr lang="en-US"/>
          </a:p>
        </p:txBody>
      </p:sp>
      <p:sp>
        <p:nvSpPr>
          <p:cNvPr id="74755" name="Rectangle 2"/>
          <p:cNvSpPr>
            <a:spLocks noGrp="1" noRot="1" noChangeAspect="1" noChangeArrowheads="1" noTextEdit="1"/>
          </p:cNvSpPr>
          <p:nvPr>
            <p:ph type="sldImg"/>
          </p:nvPr>
        </p:nvSpPr>
        <p:spPr>
          <a:xfrm>
            <a:off x="915988" y="769938"/>
            <a:ext cx="4967287" cy="3725862"/>
          </a:xfrm>
          <a:ln/>
        </p:spPr>
      </p:sp>
      <p:sp>
        <p:nvSpPr>
          <p:cNvPr id="74756" name="Rectangle 3"/>
          <p:cNvSpPr>
            <a:spLocks noGrp="1" noChangeArrowheads="1"/>
          </p:cNvSpPr>
          <p:nvPr>
            <p:ph type="body" idx="1"/>
          </p:nvPr>
        </p:nvSpPr>
        <p:spPr>
          <a:xfrm>
            <a:off x="904784" y="4741005"/>
            <a:ext cx="4988109" cy="4413562"/>
          </a:xfrm>
          <a:noFill/>
          <a:ln/>
        </p:spPr>
        <p:txBody>
          <a:bodyPr/>
          <a:lstStyle/>
          <a:p>
            <a:pPr eaLnBrk="1" hangingPunct="1"/>
            <a:endParaRPr lang="en-US" dirty="0"/>
          </a:p>
        </p:txBody>
      </p:sp>
    </p:spTree>
    <p:extLst>
      <p:ext uri="{BB962C8B-B14F-4D97-AF65-F5344CB8AC3E}">
        <p14:creationId xmlns:p14="http://schemas.microsoft.com/office/powerpoint/2010/main" val="2030773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without photo">
    <p:bg>
      <p:bgPr>
        <a:solidFill>
          <a:schemeClr val="tx2">
            <a:lumMod val="7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152400" y="152400"/>
            <a:ext cx="8839200" cy="6705600"/>
          </a:xfrm>
          <a:prstGeom prst="rect">
            <a:avLst/>
          </a:prstGeom>
          <a:solidFill>
            <a:schemeClr val="tx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5" name="Picture 4">
            <a:extLst>
              <a:ext uri="{FF2B5EF4-FFF2-40B4-BE49-F238E27FC236}">
                <a16:creationId xmlns:a16="http://schemas.microsoft.com/office/drawing/2014/main" id="{1EC600FE-894E-B079-C9C2-5A862A7F9C77}"/>
              </a:ext>
            </a:extLst>
          </p:cNvPr>
          <p:cNvPicPr>
            <a:picLocks noChangeAspect="1"/>
          </p:cNvPicPr>
          <p:nvPr userDrawn="1"/>
        </p:nvPicPr>
        <p:blipFill>
          <a:blip r:embed="rId2"/>
          <a:stretch>
            <a:fillRect/>
          </a:stretch>
        </p:blipFill>
        <p:spPr>
          <a:xfrm>
            <a:off x="2699792" y="188643"/>
            <a:ext cx="3657608" cy="219456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1_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0"/>
            <a:ext cx="8991600" cy="6669360"/>
            <a:chOff x="152400" y="-76200"/>
            <a:chExt cx="8991600" cy="6669360"/>
          </a:xfrm>
        </p:grpSpPr>
        <p:sp>
          <p:nvSpPr>
            <p:cNvPr id="3" name="Rectangle 11"/>
            <p:cNvSpPr/>
            <p:nvPr userDrawn="1"/>
          </p:nvSpPr>
          <p:spPr>
            <a:xfrm>
              <a:off x="3048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12"/>
            <p:cNvSpPr/>
            <p:nvPr userDrawn="1"/>
          </p:nvSpPr>
          <p:spPr>
            <a:xfrm>
              <a:off x="152400" y="76200"/>
              <a:ext cx="8839200" cy="6516960"/>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5" name="Subtitle 2">
            <a:extLst>
              <a:ext uri="{FF2B5EF4-FFF2-40B4-BE49-F238E27FC236}">
                <a16:creationId xmlns:a16="http://schemas.microsoft.com/office/drawing/2014/main" id="{C98EB139-CB83-ECF9-F965-E880A800D64D}"/>
              </a:ext>
            </a:extLst>
          </p:cNvPr>
          <p:cNvSpPr txBox="1">
            <a:spLocks/>
          </p:cNvSpPr>
          <p:nvPr userDrawn="1"/>
        </p:nvSpPr>
        <p:spPr>
          <a:xfrm>
            <a:off x="0" y="2891482"/>
            <a:ext cx="9144000" cy="39788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4400" b="1" dirty="0">
                <a:solidFill>
                  <a:schemeClr val="bg1"/>
                </a:solidFill>
                <a:latin typeface="Arial" panose="020B0604020202020204" pitchFamily="34" charset="0"/>
                <a:cs typeface="Arial" panose="020B0604020202020204" pitchFamily="34" charset="0"/>
              </a:rPr>
              <a:t>Thank You for Your Time.</a:t>
            </a:r>
          </a:p>
          <a:p>
            <a:endParaRPr lang="en-US" b="1" dirty="0">
              <a:solidFill>
                <a:schemeClr val="bg1"/>
              </a:solidFill>
              <a:latin typeface="Arial" panose="020B0604020202020204" pitchFamily="34" charset="0"/>
              <a:cs typeface="Arial" panose="020B0604020202020204" pitchFamily="34" charset="0"/>
            </a:endParaRPr>
          </a:p>
          <a:p>
            <a:r>
              <a:rPr lang="en-US" sz="3200" b="1" dirty="0">
                <a:solidFill>
                  <a:schemeClr val="bg1"/>
                </a:solidFill>
                <a:latin typeface="Arial" panose="020B0604020202020204" pitchFamily="34" charset="0"/>
                <a:cs typeface="Arial" panose="020B0604020202020204" pitchFamily="34" charset="0"/>
              </a:rPr>
              <a:t>Inquiries: www.execservicecorps.org</a:t>
            </a:r>
          </a:p>
          <a:p>
            <a:r>
              <a:rPr lang="en-US" sz="3200" b="1" dirty="0">
                <a:solidFill>
                  <a:schemeClr val="bg1"/>
                </a:solidFill>
                <a:latin typeface="Arial" panose="020B0604020202020204" pitchFamily="34" charset="0"/>
                <a:cs typeface="Arial" panose="020B0604020202020204" pitchFamily="34" charset="0"/>
              </a:rPr>
              <a:t>Generosity: www.supportesc.org</a:t>
            </a:r>
          </a:p>
        </p:txBody>
      </p:sp>
      <p:pic>
        <p:nvPicPr>
          <p:cNvPr id="6" name="Picture 5">
            <a:extLst>
              <a:ext uri="{FF2B5EF4-FFF2-40B4-BE49-F238E27FC236}">
                <a16:creationId xmlns:a16="http://schemas.microsoft.com/office/drawing/2014/main" id="{5EFCB6E5-5DCC-2A11-7BCE-74605C1D80C4}"/>
              </a:ext>
            </a:extLst>
          </p:cNvPr>
          <p:cNvPicPr>
            <a:picLocks noChangeAspect="1"/>
          </p:cNvPicPr>
          <p:nvPr userDrawn="1"/>
        </p:nvPicPr>
        <p:blipFill>
          <a:blip r:embed="rId2"/>
          <a:stretch>
            <a:fillRect/>
          </a:stretch>
        </p:blipFill>
        <p:spPr>
          <a:xfrm>
            <a:off x="2917442" y="476672"/>
            <a:ext cx="3382750" cy="2020254"/>
          </a:xfrm>
          <a:prstGeom prst="rect">
            <a:avLst/>
          </a:prstGeom>
        </p:spPr>
      </p:pic>
    </p:spTree>
    <p:extLst>
      <p:ext uri="{BB962C8B-B14F-4D97-AF65-F5344CB8AC3E}">
        <p14:creationId xmlns:p14="http://schemas.microsoft.com/office/powerpoint/2010/main" val="1157904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buNone/>
              <a:defRPr sz="2000" b="1"/>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endParaRPr lang="en-GB" noProof="0" dirty="0"/>
          </a:p>
        </p:txBody>
      </p:sp>
      <p:sp>
        <p:nvSpPr>
          <p:cNvPr id="5" name="Title 4"/>
          <p:cNvSpPr>
            <a:spLocks noGrp="1"/>
          </p:cNvSpPr>
          <p:nvPr>
            <p:ph type="title"/>
          </p:nvPr>
        </p:nvSpPr>
        <p:spPr/>
        <p:txBody>
          <a:bodyPr/>
          <a:lstStyle/>
          <a:p>
            <a:r>
              <a:rPr lang="en-US" dirty="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dirty="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d contact page">
    <p:spTree>
      <p:nvGrpSpPr>
        <p:cNvPr id="1" name=""/>
        <p:cNvGrpSpPr/>
        <p:nvPr/>
      </p:nvGrpSpPr>
      <p:grpSpPr>
        <a:xfrm>
          <a:off x="0" y="0"/>
          <a:ext cx="0" cy="0"/>
          <a:chOff x="0" y="0"/>
          <a:chExt cx="0" cy="0"/>
        </a:xfrm>
      </p:grpSpPr>
      <p:grpSp>
        <p:nvGrpSpPr>
          <p:cNvPr id="8" name="Group 7"/>
          <p:cNvGrpSpPr>
            <a:grpSpLocks/>
          </p:cNvGrpSpPr>
          <p:nvPr userDrawn="1"/>
        </p:nvGrpSpPr>
        <p:grpSpPr bwMode="auto">
          <a:xfrm>
            <a:off x="152400" y="0"/>
            <a:ext cx="8991600" cy="6669360"/>
            <a:chOff x="152400" y="-76200"/>
            <a:chExt cx="8991600" cy="6669360"/>
          </a:xfrm>
        </p:grpSpPr>
        <p:sp>
          <p:nvSpPr>
            <p:cNvPr id="9" name="Rectangle 11"/>
            <p:cNvSpPr/>
            <p:nvPr userDrawn="1"/>
          </p:nvSpPr>
          <p:spPr>
            <a:xfrm>
              <a:off x="3048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12"/>
            <p:cNvSpPr/>
            <p:nvPr userDrawn="1"/>
          </p:nvSpPr>
          <p:spPr>
            <a:xfrm>
              <a:off x="152400" y="76200"/>
              <a:ext cx="8839200" cy="6516960"/>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11" name="TextBox 13"/>
          <p:cNvSpPr txBox="1"/>
          <p:nvPr userDrawn="1"/>
        </p:nvSpPr>
        <p:spPr bwMode="auto">
          <a:xfrm>
            <a:off x="971600" y="985366"/>
            <a:ext cx="4724400" cy="5539978"/>
          </a:xfrm>
          <a:prstGeom prst="rect">
            <a:avLst/>
          </a:prstGeom>
          <a:noFill/>
        </p:spPr>
        <p:txBody>
          <a:bodyPr wrap="square" lIns="0" tIns="0" rIns="0" bIns="0">
            <a:spAutoFit/>
          </a:bodyPr>
          <a:lstStyle/>
          <a:p>
            <a:pPr fontAlgn="auto">
              <a:lnSpc>
                <a:spcPct val="100000"/>
              </a:lnSpc>
              <a:spcBef>
                <a:spcPts val="0"/>
              </a:spcBef>
              <a:spcAft>
                <a:spcPts val="0"/>
              </a:spcAft>
              <a:defRPr/>
            </a:pPr>
            <a:endParaRPr lang="en-US" sz="2000" b="1" baseline="30000" dirty="0">
              <a:solidFill>
                <a:schemeClr val="bg1"/>
              </a:solidFill>
              <a:latin typeface="Calibri (Body)"/>
              <a:cs typeface="Calibri (Body)"/>
            </a:endParaRPr>
          </a:p>
          <a:p>
            <a:pPr fontAlgn="auto">
              <a:lnSpc>
                <a:spcPct val="100000"/>
              </a:lnSpc>
              <a:spcBef>
                <a:spcPts val="0"/>
              </a:spcBef>
              <a:spcAft>
                <a:spcPts val="0"/>
              </a:spcAft>
              <a:defRPr/>
            </a:pPr>
            <a:endParaRPr lang="en-US" sz="2000" b="1" baseline="30000" dirty="0">
              <a:solidFill>
                <a:schemeClr val="bg1"/>
              </a:solidFill>
              <a:latin typeface="Calibri (Body)"/>
              <a:cs typeface="Calibri (Body)"/>
            </a:endParaRPr>
          </a:p>
          <a:p>
            <a:pPr fontAlgn="auto">
              <a:lnSpc>
                <a:spcPct val="100000"/>
              </a:lnSpc>
              <a:spcBef>
                <a:spcPts val="0"/>
              </a:spcBef>
              <a:spcAft>
                <a:spcPts val="0"/>
              </a:spcAft>
              <a:defRPr/>
            </a:pPr>
            <a:r>
              <a:rPr lang="en-US" sz="2000" b="1" baseline="30000" dirty="0">
                <a:solidFill>
                  <a:srgbClr val="FFFF00"/>
                </a:solidFill>
                <a:latin typeface="Calibri (Body)"/>
                <a:cs typeface="Calibri (Body)"/>
              </a:rPr>
              <a:t>FOR FURTHER INFORMATION, PLEASE CONTACT:</a:t>
            </a:r>
          </a:p>
          <a:p>
            <a:pPr fontAlgn="auto">
              <a:lnSpc>
                <a:spcPct val="100000"/>
              </a:lnSpc>
              <a:spcBef>
                <a:spcPts val="0"/>
              </a:spcBef>
              <a:spcAft>
                <a:spcPts val="0"/>
              </a:spcAft>
              <a:defRPr/>
            </a:pPr>
            <a:endParaRPr lang="en-US" sz="2000" b="1" baseline="30000" dirty="0">
              <a:solidFill>
                <a:schemeClr val="bg1"/>
              </a:solidFill>
              <a:latin typeface="Calibri (Body)"/>
              <a:cs typeface="Calibri (Body)"/>
            </a:endParaRPr>
          </a:p>
          <a:p>
            <a:pPr fontAlgn="auto">
              <a:lnSpc>
                <a:spcPct val="100000"/>
              </a:lnSpc>
              <a:spcBef>
                <a:spcPts val="0"/>
              </a:spcBef>
              <a:spcAft>
                <a:spcPts val="0"/>
              </a:spcAft>
              <a:defRPr/>
            </a:pPr>
            <a:r>
              <a:rPr lang="en-US" sz="2000" b="1" baseline="30000" dirty="0">
                <a:solidFill>
                  <a:schemeClr val="bg1"/>
                </a:solidFill>
                <a:latin typeface="Calibri (Body)"/>
                <a:cs typeface="Calibri (Body)"/>
              </a:rPr>
              <a:t>Edward G. Happ</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Executive Fellow</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University of Michigan, School of Information</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Office: +1 734-764-6367</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Mobile: +1 203-979-5364 </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Email: ehapp@umich.edu </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Website: www.eghapp.com </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Blog: http://eghapp.blogspot.com/  </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Twitter: @ehapp</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SKYPE: eghapp</a:t>
            </a:r>
          </a:p>
          <a:p>
            <a:pPr fontAlgn="auto">
              <a:lnSpc>
                <a:spcPct val="100000"/>
              </a:lnSpc>
              <a:spcBef>
                <a:spcPts val="0"/>
              </a:spcBef>
              <a:spcAft>
                <a:spcPts val="0"/>
              </a:spcAft>
              <a:defRPr/>
            </a:pPr>
            <a:endParaRPr lang="en-US" sz="2000" b="1" baseline="30000" dirty="0">
              <a:solidFill>
                <a:srgbClr val="FF0000"/>
              </a:solidFill>
              <a:latin typeface="Calibri (Body)"/>
              <a:cs typeface="Calibri (Body)"/>
            </a:endParaRPr>
          </a:p>
          <a:p>
            <a:pPr fontAlgn="auto">
              <a:lnSpc>
                <a:spcPct val="100000"/>
              </a:lnSpc>
              <a:spcBef>
                <a:spcPts val="0"/>
              </a:spcBef>
              <a:spcAft>
                <a:spcPts val="0"/>
              </a:spcAft>
              <a:defRPr/>
            </a:pPr>
            <a:r>
              <a:rPr lang="en-US" sz="2000" b="1" baseline="30000" dirty="0">
                <a:solidFill>
                  <a:schemeClr val="bg1"/>
                </a:solidFill>
                <a:latin typeface="Calibri (Body)"/>
                <a:cs typeface="Calibri (Body)"/>
              </a:rPr>
              <a:t>Helping to Make Connections For Good</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Join my network on LinkedIn at https://www.linkedin.com/in/edward-g-happ-23477b</a:t>
            </a:r>
          </a:p>
          <a:p>
            <a:pPr fontAlgn="auto">
              <a:lnSpc>
                <a:spcPct val="100000"/>
              </a:lnSpc>
              <a:spcBef>
                <a:spcPts val="0"/>
              </a:spcBef>
              <a:spcAft>
                <a:spcPts val="0"/>
              </a:spcAft>
              <a:defRPr/>
            </a:pPr>
            <a:endParaRPr lang="en-US" sz="2000" b="1" baseline="30000" dirty="0">
              <a:solidFill>
                <a:schemeClr val="bg1"/>
              </a:solidFill>
              <a:latin typeface="Calibri (Body)"/>
              <a:cs typeface="Calibri (Body)"/>
            </a:endParaRPr>
          </a:p>
          <a:p>
            <a:pPr fontAlgn="auto">
              <a:lnSpc>
                <a:spcPct val="100000"/>
              </a:lnSpc>
              <a:spcBef>
                <a:spcPts val="0"/>
              </a:spcBef>
              <a:spcAft>
                <a:spcPts val="0"/>
              </a:spcAft>
              <a:defRPr/>
            </a:pPr>
            <a:r>
              <a:rPr lang="en-US" sz="2000" b="1" baseline="30000" dirty="0">
                <a:solidFill>
                  <a:srgbClr val="FFFF00"/>
                </a:solidFill>
                <a:latin typeface="Calibri (Body)"/>
                <a:cs typeface="Calibri (Body)"/>
              </a:rPr>
              <a:t>THIS PRESENTATION IS PUBLISHED BY</a:t>
            </a:r>
          </a:p>
          <a:p>
            <a:pPr fontAlgn="auto">
              <a:lnSpc>
                <a:spcPct val="100000"/>
              </a:lnSpc>
              <a:spcBef>
                <a:spcPts val="0"/>
              </a:spcBef>
              <a:spcAft>
                <a:spcPts val="0"/>
              </a:spcAft>
              <a:defRPr/>
            </a:pPr>
            <a:endParaRPr lang="en-US" sz="2000" b="1" baseline="30000" dirty="0">
              <a:solidFill>
                <a:schemeClr val="bg1"/>
              </a:solidFill>
              <a:latin typeface="Calibri (Body)"/>
              <a:cs typeface="Calibri (Body)"/>
            </a:endParaRPr>
          </a:p>
          <a:p>
            <a:pPr fontAlgn="auto">
              <a:lnSpc>
                <a:spcPct val="100000"/>
              </a:lnSpc>
              <a:spcBef>
                <a:spcPts val="0"/>
              </a:spcBef>
              <a:spcAft>
                <a:spcPts val="0"/>
              </a:spcAft>
              <a:defRPr/>
            </a:pPr>
            <a:r>
              <a:rPr lang="en-US" sz="2000" b="1" baseline="30000" dirty="0">
                <a:solidFill>
                  <a:schemeClr val="bg1"/>
                </a:solidFill>
                <a:latin typeface="Calibri (Body)"/>
                <a:cs typeface="Calibri (Body)"/>
              </a:rPr>
              <a:t>School of Information</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University of Michigan</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4322 North Quad</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105 S. State St.</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Ann Arbor, MI 48109-1285</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Phone: +1 (734) 763-2285</a:t>
            </a:r>
          </a:p>
        </p:txBody>
      </p:sp>
      <p:pic>
        <p:nvPicPr>
          <p:cNvPr id="12" name="Picture 2" descr="UMSI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1600" y="375386"/>
            <a:ext cx="5841270" cy="5333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762" y="1403368"/>
            <a:ext cx="8555038" cy="4525963"/>
          </a:xfrm>
        </p:spPr>
        <p:txBody>
          <a:bodyPr/>
          <a:lstStyle>
            <a:lvl1pPr>
              <a:buClrTx/>
              <a:defRPr>
                <a:solidFill>
                  <a:schemeClr val="tx1"/>
                </a:solidFill>
              </a:defRPr>
            </a:lvl1pPr>
            <a:lvl2pPr>
              <a:buClrTx/>
              <a:defRPr>
                <a:solidFill>
                  <a:schemeClr val="tx1"/>
                </a:solidFill>
              </a:defRPr>
            </a:lvl2pPr>
            <a:lvl3pPr>
              <a:buClrTx/>
              <a:buSzPct val="100000"/>
              <a:buFont typeface="Lucida Grande"/>
              <a:buChar char="−"/>
              <a:defRPr>
                <a:solidFill>
                  <a:schemeClr val="tx1"/>
                </a:solidFill>
              </a:defRPr>
            </a:lvl3pPr>
            <a:lvl4pPr>
              <a:buClrTx/>
              <a:defRPr baseline="0">
                <a:solidFill>
                  <a:schemeClr val="tx1"/>
                </a:solidFill>
              </a:defRPr>
            </a:lvl4pPr>
            <a:lvl5pPr>
              <a:buClrTx/>
              <a:buFont typeface="Lucida Grande"/>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itle 1"/>
          <p:cNvSpPr>
            <a:spLocks noGrp="1"/>
          </p:cNvSpPr>
          <p:nvPr>
            <p:ph type="title"/>
          </p:nvPr>
        </p:nvSpPr>
        <p:spPr>
          <a:xfrm>
            <a:off x="2386056" y="285306"/>
            <a:ext cx="5472070" cy="843390"/>
          </a:xfrm>
        </p:spPr>
        <p:txBody>
          <a:bodyPr>
            <a:noAutofit/>
          </a:bodyPr>
          <a:lstStyle>
            <a:lvl1pPr>
              <a:defRPr sz="2600">
                <a:solidFill>
                  <a:schemeClr val="bg1"/>
                </a:solidFill>
              </a:defRPr>
            </a:lvl1pPr>
          </a:lstStyle>
          <a:p>
            <a:r>
              <a:rPr lang="en-US"/>
              <a:t>Click to edit Master title style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buNone/>
              <a:defRPr sz="2000" b="1"/>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Section Header">
    <p:bg>
      <p:bgPr>
        <a:solidFill>
          <a:srgbClr val="5EB12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9652" y="2518172"/>
            <a:ext cx="6647036" cy="1361777"/>
          </a:xfrm>
          <a:prstGeom prst="rect">
            <a:avLst/>
          </a:prstGeom>
        </p:spPr>
        <p:txBody>
          <a:bodyPr vert="horz" anchor="t"/>
          <a:lstStyle>
            <a:lvl1pPr algn="l">
              <a:defRPr sz="2800" b="1" cap="all">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5052128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9652" y="2518172"/>
            <a:ext cx="6647036" cy="1361777"/>
          </a:xfrm>
          <a:prstGeom prst="rect">
            <a:avLst/>
          </a:prstGeom>
        </p:spPr>
        <p:txBody>
          <a:bodyPr vert="horz" anchor="t"/>
          <a:lstStyle>
            <a:lvl1pPr algn="l">
              <a:defRPr sz="2800" b="1" cap="all">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4867781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9652" y="2518172"/>
            <a:ext cx="6647036" cy="1361777"/>
          </a:xfrm>
          <a:prstGeom prst="rect">
            <a:avLst/>
          </a:prstGeom>
        </p:spPr>
        <p:txBody>
          <a:bodyPr vert="horz" anchor="t"/>
          <a:lstStyle>
            <a:lvl1pPr algn="l">
              <a:defRPr sz="2800" b="1" cap="all">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49113511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Photo Layout">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395536" y="3212976"/>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cxnSp>
        <p:nvCxnSpPr>
          <p:cNvPr id="12" name="Straight Connector 4"/>
          <p:cNvCxnSpPr/>
          <p:nvPr userDrawn="1"/>
        </p:nvCxnSpPr>
        <p:spPr>
          <a:xfrm>
            <a:off x="395536" y="4365104"/>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4"/>
          <p:cNvCxnSpPr/>
          <p:nvPr userDrawn="1"/>
        </p:nvCxnSpPr>
        <p:spPr>
          <a:xfrm>
            <a:off x="395536" y="3212976"/>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152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endParaRPr lang="en-GB" noProof="0" dirty="0"/>
          </a:p>
        </p:txBody>
      </p:sp>
      <p:sp>
        <p:nvSpPr>
          <p:cNvPr id="5" name="Title 4"/>
          <p:cNvSpPr>
            <a:spLocks noGrp="1"/>
          </p:cNvSpPr>
          <p:nvPr>
            <p:ph type="title"/>
          </p:nvPr>
        </p:nvSpPr>
        <p:spPr/>
        <p:txBody>
          <a:bodyPr/>
          <a:lstStyle/>
          <a:p>
            <a:r>
              <a:rPr lang="en-US" dirty="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dirty="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762" y="1403368"/>
            <a:ext cx="8555038" cy="4525963"/>
          </a:xfrm>
        </p:spPr>
        <p:txBody>
          <a:bodyPr/>
          <a:lstStyle>
            <a:lvl1pPr>
              <a:buClrTx/>
              <a:defRPr>
                <a:solidFill>
                  <a:schemeClr val="tx1"/>
                </a:solidFill>
              </a:defRPr>
            </a:lvl1pPr>
            <a:lvl2pPr>
              <a:buClrTx/>
              <a:defRPr>
                <a:solidFill>
                  <a:schemeClr val="tx1"/>
                </a:solidFill>
              </a:defRPr>
            </a:lvl2pPr>
            <a:lvl3pPr>
              <a:buClrTx/>
              <a:buSzPct val="100000"/>
              <a:buFont typeface="Lucida Grande"/>
              <a:buChar char="−"/>
              <a:defRPr>
                <a:solidFill>
                  <a:schemeClr val="tx1"/>
                </a:solidFill>
              </a:defRPr>
            </a:lvl3pPr>
            <a:lvl4pPr>
              <a:buClrTx/>
              <a:defRPr baseline="0">
                <a:solidFill>
                  <a:schemeClr val="tx1"/>
                </a:solidFill>
              </a:defRPr>
            </a:lvl4pPr>
            <a:lvl5pPr>
              <a:buClrTx/>
              <a:buFont typeface="Lucida Grande"/>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itle 1"/>
          <p:cNvSpPr>
            <a:spLocks noGrp="1"/>
          </p:cNvSpPr>
          <p:nvPr>
            <p:ph type="title"/>
          </p:nvPr>
        </p:nvSpPr>
        <p:spPr>
          <a:xfrm>
            <a:off x="2386056" y="285306"/>
            <a:ext cx="5472070" cy="843390"/>
          </a:xfrm>
        </p:spPr>
        <p:txBody>
          <a:bodyPr>
            <a:noAutofit/>
          </a:bodyPr>
          <a:lstStyle>
            <a:lvl1pPr>
              <a:defRPr sz="2600">
                <a:solidFill>
                  <a:schemeClr val="bg1"/>
                </a:solidFill>
              </a:defRPr>
            </a:lvl1pPr>
          </a:lstStyle>
          <a:p>
            <a:r>
              <a:rPr lang="en-US"/>
              <a:t>Click to edit Master title style</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1.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br>
              <a:rPr lang="en-US" dirty="0"/>
            </a:br>
            <a:r>
              <a:rPr lang="en-US" dirty="0"/>
              <a:t>(possible two lines)</a:t>
            </a:r>
            <a:endParaRPr lang="en-GB" dirty="0"/>
          </a:p>
        </p:txBody>
      </p:sp>
      <p:sp>
        <p:nvSpPr>
          <p:cNvPr id="1028" name="Text Placeholder 2"/>
          <p:cNvSpPr>
            <a:spLocks noGrp="1"/>
          </p:cNvSpPr>
          <p:nvPr>
            <p:ph type="body" idx="1"/>
          </p:nvPr>
        </p:nvSpPr>
        <p:spPr bwMode="auto">
          <a:xfrm>
            <a:off x="1828800" y="16764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 name="Picture 1">
            <a:extLst>
              <a:ext uri="{FF2B5EF4-FFF2-40B4-BE49-F238E27FC236}">
                <a16:creationId xmlns:a16="http://schemas.microsoft.com/office/drawing/2014/main" id="{6119FB5D-5EDE-994F-5FB6-8B5D16186637}"/>
              </a:ext>
            </a:extLst>
          </p:cNvPr>
          <p:cNvPicPr>
            <a:picLocks noChangeAspect="1"/>
          </p:cNvPicPr>
          <p:nvPr userDrawn="1"/>
        </p:nvPicPr>
        <p:blipFill>
          <a:blip r:embed="rId12"/>
          <a:stretch>
            <a:fillRect/>
          </a:stretch>
        </p:blipFill>
        <p:spPr>
          <a:xfrm>
            <a:off x="269116" y="347165"/>
            <a:ext cx="1422564" cy="849587"/>
          </a:xfrm>
          <a:prstGeom prst="rect">
            <a:avLst/>
          </a:prstGeom>
        </p:spPr>
      </p:pic>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 id="2147483687" r:id="rId10"/>
  </p:sldLayoutIdLst>
  <p:hf hdr="0" dt="0"/>
  <p:txStyles>
    <p:titleStyle>
      <a:lvl1pPr algn="l" rtl="0" eaLnBrk="0" fontAlgn="base" hangingPunct="0">
        <a:spcBef>
          <a:spcPct val="0"/>
        </a:spcBef>
        <a:spcAft>
          <a:spcPct val="0"/>
        </a:spcAft>
        <a:defRPr sz="28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b="1" i="1">
          <a:solidFill>
            <a:schemeClr val="tx1"/>
          </a:solidFill>
          <a:latin typeface="Arial" pitchFamily="34" charset="0"/>
          <a:cs typeface="Arial" pitchFamily="34" charset="0"/>
        </a:defRPr>
      </a:lvl2pPr>
      <a:lvl3pPr algn="l" rtl="0" eaLnBrk="0" fontAlgn="base" hangingPunct="0">
        <a:spcBef>
          <a:spcPct val="0"/>
        </a:spcBef>
        <a:spcAft>
          <a:spcPct val="0"/>
        </a:spcAft>
        <a:defRPr sz="2600" b="1" i="1">
          <a:solidFill>
            <a:schemeClr val="tx1"/>
          </a:solidFill>
          <a:latin typeface="Arial" pitchFamily="34" charset="0"/>
          <a:cs typeface="Arial" pitchFamily="34" charset="0"/>
        </a:defRPr>
      </a:lvl3pPr>
      <a:lvl4pPr algn="l" rtl="0" eaLnBrk="0" fontAlgn="base" hangingPunct="0">
        <a:spcBef>
          <a:spcPct val="0"/>
        </a:spcBef>
        <a:spcAft>
          <a:spcPct val="0"/>
        </a:spcAft>
        <a:defRPr sz="2600" b="1" i="1">
          <a:solidFill>
            <a:schemeClr val="tx1"/>
          </a:solidFill>
          <a:latin typeface="Arial" pitchFamily="34" charset="0"/>
          <a:cs typeface="Arial" pitchFamily="34" charset="0"/>
        </a:defRPr>
      </a:lvl4pPr>
      <a:lvl5pPr algn="l" rtl="0" eaLnBrk="0" fontAlgn="base" hangingPunct="0">
        <a:spcBef>
          <a:spcPct val="0"/>
        </a:spcBef>
        <a:spcAft>
          <a:spcPct val="0"/>
        </a:spcAft>
        <a:defRPr sz="2600" b="1" i="1">
          <a:solidFill>
            <a:schemeClr val="tx1"/>
          </a:solidFill>
          <a:latin typeface="Arial" pitchFamily="34" charset="0"/>
          <a:cs typeface="Arial" pitchFamily="34" charset="0"/>
        </a:defRPr>
      </a:lvl5pPr>
      <a:lvl6pPr marL="457200" algn="l" rtl="0" fontAlgn="base">
        <a:spcBef>
          <a:spcPct val="0"/>
        </a:spcBef>
        <a:spcAft>
          <a:spcPct val="0"/>
        </a:spcAft>
        <a:defRPr sz="2600" b="1" i="1">
          <a:solidFill>
            <a:schemeClr val="tx1"/>
          </a:solidFill>
          <a:latin typeface="Arial" pitchFamily="34" charset="0"/>
          <a:cs typeface="Arial" pitchFamily="34" charset="0"/>
        </a:defRPr>
      </a:lvl6pPr>
      <a:lvl7pPr marL="914400" algn="l" rtl="0" fontAlgn="base">
        <a:spcBef>
          <a:spcPct val="0"/>
        </a:spcBef>
        <a:spcAft>
          <a:spcPct val="0"/>
        </a:spcAft>
        <a:defRPr sz="2600" b="1" i="1">
          <a:solidFill>
            <a:schemeClr val="tx1"/>
          </a:solidFill>
          <a:latin typeface="Arial" pitchFamily="34" charset="0"/>
          <a:cs typeface="Arial" pitchFamily="34" charset="0"/>
        </a:defRPr>
      </a:lvl7pPr>
      <a:lvl8pPr marL="1371600" algn="l" rtl="0" fontAlgn="base">
        <a:spcBef>
          <a:spcPct val="0"/>
        </a:spcBef>
        <a:spcAft>
          <a:spcPct val="0"/>
        </a:spcAft>
        <a:defRPr sz="2600" b="1" i="1">
          <a:solidFill>
            <a:schemeClr val="tx1"/>
          </a:solidFill>
          <a:latin typeface="Arial" pitchFamily="34" charset="0"/>
          <a:cs typeface="Arial" pitchFamily="34" charset="0"/>
        </a:defRPr>
      </a:lvl8pPr>
      <a:lvl9pPr marL="1828800" algn="l" rtl="0" fontAlgn="base">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0" fontAlgn="base" hangingPunct="0">
        <a:spcBef>
          <a:spcPct val="20000"/>
        </a:spcBef>
        <a:spcAft>
          <a:spcPct val="0"/>
        </a:spcAft>
        <a:buClr>
          <a:srgbClr val="CF1C21"/>
        </a:buClr>
        <a:buSzPct val="80000"/>
        <a:buFont typeface="Wingdings" pitchFamily="2" charset="2"/>
        <a:buNone/>
        <a:defRPr sz="2000" b="1"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br>
              <a:rPr lang="en-US" dirty="0"/>
            </a:br>
            <a:r>
              <a:rPr lang="en-US" dirty="0"/>
              <a:t>(possible two lines)</a:t>
            </a:r>
            <a:endParaRPr lang="en-GB" dirty="0"/>
          </a:p>
        </p:txBody>
      </p:sp>
      <p:sp>
        <p:nvSpPr>
          <p:cNvPr id="1028" name="Text Placeholder 2"/>
          <p:cNvSpPr>
            <a:spLocks noGrp="1"/>
          </p:cNvSpPr>
          <p:nvPr>
            <p:ph type="body" idx="1"/>
          </p:nvPr>
        </p:nvSpPr>
        <p:spPr bwMode="auto">
          <a:xfrm>
            <a:off x="1828800" y="16764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 name="Picture 1">
            <a:extLst>
              <a:ext uri="{FF2B5EF4-FFF2-40B4-BE49-F238E27FC236}">
                <a16:creationId xmlns:a16="http://schemas.microsoft.com/office/drawing/2014/main" id="{33FE2558-8C8F-F074-1BCB-05B30619A0AE}"/>
              </a:ext>
            </a:extLst>
          </p:cNvPr>
          <p:cNvPicPr>
            <a:picLocks noChangeAspect="1"/>
          </p:cNvPicPr>
          <p:nvPr userDrawn="1"/>
        </p:nvPicPr>
        <p:blipFill>
          <a:blip r:embed="rId15"/>
          <a:stretch>
            <a:fillRect/>
          </a:stretch>
        </p:blipFill>
        <p:spPr>
          <a:xfrm>
            <a:off x="269116" y="332656"/>
            <a:ext cx="1422564" cy="849587"/>
          </a:xfrm>
          <a:prstGeom prst="rect">
            <a:avLst/>
          </a:prstGeom>
        </p:spPr>
      </p:pic>
    </p:spTree>
    <p:extLst>
      <p:ext uri="{BB962C8B-B14F-4D97-AF65-F5344CB8AC3E}">
        <p14:creationId xmlns:p14="http://schemas.microsoft.com/office/powerpoint/2010/main" val="8469308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3" r:id="rId7"/>
    <p:sldLayoutId id="2147483684" r:id="rId8"/>
    <p:sldLayoutId id="2147483685" r:id="rId9"/>
    <p:sldLayoutId id="2147483688" r:id="rId10"/>
    <p:sldLayoutId id="2147483691" r:id="rId11"/>
    <p:sldLayoutId id="2147483693" r:id="rId12"/>
    <p:sldLayoutId id="2147483692" r:id="rId13"/>
  </p:sldLayoutIdLst>
  <p:txStyles>
    <p:titleStyle>
      <a:lvl1pPr algn="l" rtl="0" eaLnBrk="0" fontAlgn="base" hangingPunct="0">
        <a:spcBef>
          <a:spcPct val="0"/>
        </a:spcBef>
        <a:spcAft>
          <a:spcPct val="0"/>
        </a:spcAft>
        <a:defRPr sz="28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b="1" i="1">
          <a:solidFill>
            <a:schemeClr val="tx1"/>
          </a:solidFill>
          <a:latin typeface="Arial" pitchFamily="34" charset="0"/>
          <a:cs typeface="Arial" pitchFamily="34" charset="0"/>
        </a:defRPr>
      </a:lvl2pPr>
      <a:lvl3pPr algn="l" rtl="0" eaLnBrk="0" fontAlgn="base" hangingPunct="0">
        <a:spcBef>
          <a:spcPct val="0"/>
        </a:spcBef>
        <a:spcAft>
          <a:spcPct val="0"/>
        </a:spcAft>
        <a:defRPr sz="2600" b="1" i="1">
          <a:solidFill>
            <a:schemeClr val="tx1"/>
          </a:solidFill>
          <a:latin typeface="Arial" pitchFamily="34" charset="0"/>
          <a:cs typeface="Arial" pitchFamily="34" charset="0"/>
        </a:defRPr>
      </a:lvl3pPr>
      <a:lvl4pPr algn="l" rtl="0" eaLnBrk="0" fontAlgn="base" hangingPunct="0">
        <a:spcBef>
          <a:spcPct val="0"/>
        </a:spcBef>
        <a:spcAft>
          <a:spcPct val="0"/>
        </a:spcAft>
        <a:defRPr sz="2600" b="1" i="1">
          <a:solidFill>
            <a:schemeClr val="tx1"/>
          </a:solidFill>
          <a:latin typeface="Arial" pitchFamily="34" charset="0"/>
          <a:cs typeface="Arial" pitchFamily="34" charset="0"/>
        </a:defRPr>
      </a:lvl4pPr>
      <a:lvl5pPr algn="l" rtl="0" eaLnBrk="0" fontAlgn="base" hangingPunct="0">
        <a:spcBef>
          <a:spcPct val="0"/>
        </a:spcBef>
        <a:spcAft>
          <a:spcPct val="0"/>
        </a:spcAft>
        <a:defRPr sz="2600" b="1" i="1">
          <a:solidFill>
            <a:schemeClr val="tx1"/>
          </a:solidFill>
          <a:latin typeface="Arial" pitchFamily="34" charset="0"/>
          <a:cs typeface="Arial" pitchFamily="34" charset="0"/>
        </a:defRPr>
      </a:lvl5pPr>
      <a:lvl6pPr marL="457200" algn="l" rtl="0" fontAlgn="base">
        <a:spcBef>
          <a:spcPct val="0"/>
        </a:spcBef>
        <a:spcAft>
          <a:spcPct val="0"/>
        </a:spcAft>
        <a:defRPr sz="2600" b="1" i="1">
          <a:solidFill>
            <a:schemeClr val="tx1"/>
          </a:solidFill>
          <a:latin typeface="Arial" pitchFamily="34" charset="0"/>
          <a:cs typeface="Arial" pitchFamily="34" charset="0"/>
        </a:defRPr>
      </a:lvl6pPr>
      <a:lvl7pPr marL="914400" algn="l" rtl="0" fontAlgn="base">
        <a:spcBef>
          <a:spcPct val="0"/>
        </a:spcBef>
        <a:spcAft>
          <a:spcPct val="0"/>
        </a:spcAft>
        <a:defRPr sz="2600" b="1" i="1">
          <a:solidFill>
            <a:schemeClr val="tx1"/>
          </a:solidFill>
          <a:latin typeface="Arial" pitchFamily="34" charset="0"/>
          <a:cs typeface="Arial" pitchFamily="34" charset="0"/>
        </a:defRPr>
      </a:lvl7pPr>
      <a:lvl8pPr marL="1371600" algn="l" rtl="0" fontAlgn="base">
        <a:spcBef>
          <a:spcPct val="0"/>
        </a:spcBef>
        <a:spcAft>
          <a:spcPct val="0"/>
        </a:spcAft>
        <a:defRPr sz="2600" b="1" i="1">
          <a:solidFill>
            <a:schemeClr val="tx1"/>
          </a:solidFill>
          <a:latin typeface="Arial" pitchFamily="34" charset="0"/>
          <a:cs typeface="Arial" pitchFamily="34" charset="0"/>
        </a:defRPr>
      </a:lvl8pPr>
      <a:lvl9pPr marL="1828800" algn="l" rtl="0" fontAlgn="base">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0" fontAlgn="base" hangingPunct="0">
        <a:spcBef>
          <a:spcPct val="20000"/>
        </a:spcBef>
        <a:spcAft>
          <a:spcPct val="0"/>
        </a:spcAft>
        <a:buClr>
          <a:srgbClr val="CF1C21"/>
        </a:buClr>
        <a:buSzPct val="80000"/>
        <a:buFont typeface="Wingdings" pitchFamily="2" charset="2"/>
        <a:buNone/>
        <a:defRPr sz="2000" b="1"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notesSlide" Target="../notesSlides/notesSlide10.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hyperlink" Target="https://www.pewresearch.org/internet/fact-sheet/mobile/"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mailto:ehapp@umich.edu"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3.jpeg"/><Relationship Id="rId4" Type="http://schemas.openxmlformats.org/officeDocument/2006/relationships/hyperlink" Target="http://www.eghapp.co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notesSlide" Target="../notesSlides/notesSlide15.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Layout" Target="../slideLayouts/slideLayout11.xml"/><Relationship Id="rId5" Type="http://schemas.openxmlformats.org/officeDocument/2006/relationships/tags" Target="../tags/tag18.xml"/><Relationship Id="rId4" Type="http://schemas.openxmlformats.org/officeDocument/2006/relationships/tags" Target="../tags/tag1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8" Type="http://schemas.openxmlformats.org/officeDocument/2006/relationships/hyperlink" Target="https://docs.google.com/document/d/1rKh7jVeP0naPfP-tliAiHb9h06_pvGJvefuB5tcMCsQ/" TargetMode="External"/><Relationship Id="rId3" Type="http://schemas.openxmlformats.org/officeDocument/2006/relationships/hyperlink" Target="http://eghapp.blogspot.com/" TargetMode="External"/><Relationship Id="rId7" Type="http://schemas.openxmlformats.org/officeDocument/2006/relationships/hyperlink" Target="http://www.hpmd.com/hpmd/personal/LTYMstories.nsf/vwBook?OpenView"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hyperlink" Target="http://collaboration-book-project.blogspot.com/" TargetMode="External"/><Relationship Id="rId5" Type="http://schemas.openxmlformats.org/officeDocument/2006/relationships/hyperlink" Target="mailto:ehapp@savechildren.org" TargetMode="External"/><Relationship Id="rId4" Type="http://schemas.openxmlformats.org/officeDocument/2006/relationships/hyperlink" Target="http://www.eghapp.com/" TargetMode="External"/><Relationship Id="rId9" Type="http://schemas.openxmlformats.org/officeDocument/2006/relationships/hyperlink" Target="https://docs.google.com/document/d/12ULKaMl4-MD8rYOSADHhmWfSTllc2uv5PBOah5UoM8w/"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10242" name="Title 1"/>
          <p:cNvSpPr>
            <a:spLocks noGrp="1"/>
          </p:cNvSpPr>
          <p:nvPr>
            <p:ph type="ctrTitle"/>
          </p:nvPr>
        </p:nvSpPr>
        <p:spPr>
          <a:xfrm>
            <a:off x="251520" y="2636912"/>
            <a:ext cx="8640960" cy="1694284"/>
          </a:xfrm>
        </p:spPr>
        <p:txBody>
          <a:bodyPr/>
          <a:lstStyle/>
          <a:p>
            <a:r>
              <a:rPr lang="en-US" sz="3000" dirty="0"/>
              <a:t>Opportunities &amp; Risks of Technology in NGOs</a:t>
            </a:r>
            <a:endParaRPr lang="en-GB" sz="3000" dirty="0"/>
          </a:p>
        </p:txBody>
      </p:sp>
      <p:sp>
        <p:nvSpPr>
          <p:cNvPr id="10243" name="Subtitle 2"/>
          <p:cNvSpPr>
            <a:spLocks noGrp="1"/>
          </p:cNvSpPr>
          <p:nvPr>
            <p:ph type="subTitle" idx="1"/>
          </p:nvPr>
        </p:nvSpPr>
        <p:spPr>
          <a:xfrm>
            <a:off x="990600" y="4628728"/>
            <a:ext cx="7239000" cy="1752600"/>
          </a:xfrm>
        </p:spPr>
        <p:txBody>
          <a:bodyPr>
            <a:normAutofit/>
          </a:bodyPr>
          <a:lstStyle/>
          <a:p>
            <a:pPr eaLnBrk="1" hangingPunct="1"/>
            <a:r>
              <a:rPr lang="en-GB" dirty="0">
                <a:solidFill>
                  <a:schemeClr val="bg1"/>
                </a:solidFill>
              </a:rPr>
              <a:t>Edward G. Happ</a:t>
            </a:r>
          </a:p>
          <a:p>
            <a:pPr eaLnBrk="1" hangingPunct="1"/>
            <a:r>
              <a:rPr lang="en-GB" dirty="0">
                <a:solidFill>
                  <a:schemeClr val="bg1"/>
                </a:solidFill>
              </a:rPr>
              <a:t>ESC Professional Development Meeting</a:t>
            </a:r>
          </a:p>
          <a:p>
            <a:pPr eaLnBrk="1" hangingPunct="1"/>
            <a:r>
              <a:rPr lang="en-GB" dirty="0">
                <a:solidFill>
                  <a:schemeClr val="bg1"/>
                </a:solidFill>
              </a:rPr>
              <a:t>26 Oct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533400" y="1066800"/>
            <a:ext cx="8610600" cy="5029200"/>
          </a:xfrm>
        </p:spPr>
        <p:txBody>
          <a:bodyPr/>
          <a:lstStyle/>
          <a:p>
            <a:pPr algn="ctr" eaLnBrk="1" hangingPunct="1">
              <a:buFontTx/>
              <a:buNone/>
            </a:pPr>
            <a:endParaRPr lang="en-US" dirty="0">
              <a:solidFill>
                <a:srgbClr val="C00000"/>
              </a:solidFill>
            </a:endParaRPr>
          </a:p>
          <a:p>
            <a:pPr algn="ctr" eaLnBrk="1" hangingPunct="1">
              <a:buFontTx/>
              <a:buNone/>
            </a:pPr>
            <a:endParaRPr lang="en-US" dirty="0">
              <a:solidFill>
                <a:srgbClr val="C00000"/>
              </a:solidFill>
            </a:endParaRPr>
          </a:p>
          <a:p>
            <a:pPr algn="ctr" eaLnBrk="1" hangingPunct="1">
              <a:buFontTx/>
              <a:buNone/>
            </a:pPr>
            <a:endParaRPr lang="en-US" dirty="0">
              <a:solidFill>
                <a:srgbClr val="C00000"/>
              </a:solidFill>
            </a:endParaRPr>
          </a:p>
          <a:p>
            <a:pPr algn="ctr" eaLnBrk="1" hangingPunct="1">
              <a:buFontTx/>
              <a:buNone/>
            </a:pPr>
            <a:endParaRPr lang="en-US" dirty="0">
              <a:solidFill>
                <a:srgbClr val="C00000"/>
              </a:solidFill>
            </a:endParaRPr>
          </a:p>
          <a:p>
            <a:pPr algn="ctr" eaLnBrk="1" hangingPunct="1">
              <a:buFontTx/>
              <a:buNone/>
            </a:pPr>
            <a:endParaRPr lang="en-US" dirty="0">
              <a:solidFill>
                <a:srgbClr val="C00000"/>
              </a:solidFill>
            </a:endParaRPr>
          </a:p>
          <a:p>
            <a:pPr algn="ctr" eaLnBrk="1" hangingPunct="1">
              <a:buFontTx/>
              <a:buNone/>
            </a:pPr>
            <a:r>
              <a:rPr lang="en-US" sz="4000" b="1" dirty="0">
                <a:solidFill>
                  <a:srgbClr val="FF0000"/>
                </a:solidFill>
              </a:rPr>
              <a:t>What’s our destination?</a:t>
            </a:r>
          </a:p>
        </p:txBody>
      </p:sp>
      <p:sp>
        <p:nvSpPr>
          <p:cNvPr id="7171" name="Slide Number Placeholder 3"/>
          <p:cNvSpPr>
            <a:spLocks noGrp="1"/>
          </p:cNvSpPr>
          <p:nvPr>
            <p:ph type="sldNum" sz="quarter" idx="4294967295"/>
          </p:nvPr>
        </p:nvSpPr>
        <p:spPr>
          <a:xfrm>
            <a:off x="7524328" y="6248400"/>
            <a:ext cx="1219200" cy="476250"/>
          </a:xfrm>
          <a:prstGeom prst="rect">
            <a:avLst/>
          </a:prstGeom>
          <a:noFill/>
        </p:spPr>
        <p:txBody>
          <a:bodyPr/>
          <a:lstStyle/>
          <a:p>
            <a:pPr algn="r"/>
            <a:fld id="{9C5F2C08-B6F3-4FA1-A942-B6DDCBDED5DE}" type="slidenum">
              <a:rPr lang="en-US" sz="1400"/>
              <a:pPr algn="r"/>
              <a:t>10</a:t>
            </a:fld>
            <a:endParaRPr lang="en-US" sz="1400" dirty="0"/>
          </a:p>
        </p:txBody>
      </p:sp>
    </p:spTree>
    <p:extLst>
      <p:ext uri="{BB962C8B-B14F-4D97-AF65-F5344CB8AC3E}">
        <p14:creationId xmlns:p14="http://schemas.microsoft.com/office/powerpoint/2010/main" val="544541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70384" y="2420888"/>
            <a:ext cx="6858000" cy="2376264"/>
          </a:xfrm>
        </p:spPr>
        <p:txBody>
          <a:bodyPr/>
          <a:lstStyle/>
          <a:p>
            <a:pPr algn="l"/>
            <a:r>
              <a:rPr lang="en-US" sz="3200" dirty="0">
                <a:solidFill>
                  <a:schemeClr val="bg1"/>
                </a:solidFill>
              </a:rPr>
              <a:t>Strategy is about connecting the dots, seeing around the corners and choosing a destination. </a:t>
            </a:r>
          </a:p>
        </p:txBody>
      </p:sp>
      <p:sp>
        <p:nvSpPr>
          <p:cNvPr id="3" name="Slide Number Placeholder 4"/>
          <p:cNvSpPr txBox="1">
            <a:spLocks/>
          </p:cNvSpPr>
          <p:nvPr/>
        </p:nvSpPr>
        <p:spPr>
          <a:xfrm>
            <a:off x="6553200" y="6245225"/>
            <a:ext cx="2133600" cy="476250"/>
          </a:xfrm>
          <a:prstGeom prst="rect">
            <a:avLst/>
          </a:prstGeom>
          <a:noFill/>
        </p:spPr>
        <p:txBody>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2FD2C5C6-D83D-4F4B-AF68-00C9DEE276EC}" type="slidenum">
              <a:rPr lang="en-US" sz="1400" smtClean="0">
                <a:solidFill>
                  <a:schemeClr val="bg1"/>
                </a:solidFill>
              </a:rPr>
              <a:pPr algn="r"/>
              <a:t>11</a:t>
            </a:fld>
            <a:endParaRPr lang="en-US" sz="1400" dirty="0">
              <a:solidFill>
                <a:schemeClr val="bg1"/>
              </a:solidFill>
            </a:endParaRPr>
          </a:p>
        </p:txBody>
      </p:sp>
    </p:spTree>
    <p:extLst>
      <p:ext uri="{BB962C8B-B14F-4D97-AF65-F5344CB8AC3E}">
        <p14:creationId xmlns:p14="http://schemas.microsoft.com/office/powerpoint/2010/main" val="1810185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1115616" y="-18256"/>
            <a:ext cx="6858000" cy="1143000"/>
          </a:xfrm>
        </p:spPr>
        <p:txBody>
          <a:bodyPr/>
          <a:lstStyle/>
          <a:p>
            <a:pPr algn="ctr" eaLnBrk="1" hangingPunct="1"/>
            <a:r>
              <a:rPr lang="en-US" dirty="0"/>
              <a:t>Technology is a Key to Building Capacity</a:t>
            </a:r>
          </a:p>
        </p:txBody>
      </p:sp>
      <p:sp>
        <p:nvSpPr>
          <p:cNvPr id="9218" name="Slide Number Placeholder 3"/>
          <p:cNvSpPr>
            <a:spLocks noGrp="1"/>
          </p:cNvSpPr>
          <p:nvPr>
            <p:ph type="sldNum" sz="quarter" idx="4294967295"/>
          </p:nvPr>
        </p:nvSpPr>
        <p:spPr>
          <a:xfrm>
            <a:off x="6732240" y="6381750"/>
            <a:ext cx="2133600" cy="476250"/>
          </a:xfrm>
          <a:prstGeom prst="rect">
            <a:avLst/>
          </a:prstGeom>
          <a:noFill/>
        </p:spPr>
        <p:txBody>
          <a:bodyPr/>
          <a:lstStyle/>
          <a:p>
            <a:pPr algn="r"/>
            <a:fld id="{1A665EC1-719A-4D43-B94A-2BE01C91E5F8}" type="slidenum">
              <a:rPr lang="en-US" sz="1400"/>
              <a:pPr algn="r"/>
              <a:t>12</a:t>
            </a:fld>
            <a:endParaRPr lang="en-US" sz="1400" dirty="0"/>
          </a:p>
        </p:txBody>
      </p:sp>
      <p:sp>
        <p:nvSpPr>
          <p:cNvPr id="9220" name="Rectangle 3"/>
          <p:cNvSpPr>
            <a:spLocks noChangeArrowheads="1"/>
          </p:cNvSpPr>
          <p:nvPr/>
        </p:nvSpPr>
        <p:spPr bwMode="auto">
          <a:xfrm>
            <a:off x="2544763" y="996950"/>
            <a:ext cx="3992562" cy="714375"/>
          </a:xfrm>
          <a:prstGeom prst="rect">
            <a:avLst/>
          </a:prstGeom>
          <a:noFill/>
          <a:ln w="12700">
            <a:solidFill>
              <a:schemeClr val="tx1"/>
            </a:solidFill>
            <a:miter lim="800000"/>
            <a:headEnd type="none" w="sm" len="sm"/>
            <a:tailEnd type="none" w="sm" len="sm"/>
          </a:ln>
        </p:spPr>
        <p:txBody>
          <a:bodyPr>
            <a:spAutoFit/>
          </a:bodyPr>
          <a:lstStyle/>
          <a:p>
            <a:pPr algn="ctr" eaLnBrk="0" hangingPunct="0"/>
            <a:r>
              <a:rPr lang="en-US" sz="2000" b="1" i="1">
                <a:solidFill>
                  <a:schemeClr val="tx1"/>
                </a:solidFill>
                <a:latin typeface="Arial" charset="0"/>
              </a:rPr>
              <a:t>More Effective Impact</a:t>
            </a:r>
          </a:p>
          <a:p>
            <a:pPr algn="ctr" eaLnBrk="0" hangingPunct="0"/>
            <a:r>
              <a:rPr lang="en-US" sz="2000" b="1" i="1">
                <a:solidFill>
                  <a:schemeClr val="tx1"/>
                </a:solidFill>
                <a:latin typeface="Arial" charset="0"/>
              </a:rPr>
              <a:t>At Greater Scale</a:t>
            </a:r>
            <a:endParaRPr lang="en-US" sz="2000" b="1">
              <a:solidFill>
                <a:schemeClr val="tx1"/>
              </a:solidFill>
              <a:latin typeface="Arial" charset="0"/>
            </a:endParaRPr>
          </a:p>
        </p:txBody>
      </p:sp>
      <p:sp>
        <p:nvSpPr>
          <p:cNvPr id="9221" name="Rectangle 4"/>
          <p:cNvSpPr>
            <a:spLocks noChangeArrowheads="1"/>
          </p:cNvSpPr>
          <p:nvPr/>
        </p:nvSpPr>
        <p:spPr bwMode="auto">
          <a:xfrm>
            <a:off x="715963" y="2216150"/>
            <a:ext cx="7929562" cy="409575"/>
          </a:xfrm>
          <a:prstGeom prst="rect">
            <a:avLst/>
          </a:prstGeom>
          <a:noFill/>
          <a:ln w="12700">
            <a:solidFill>
              <a:schemeClr val="tx1"/>
            </a:solidFill>
            <a:miter lim="800000"/>
            <a:headEnd type="none" w="sm" len="sm"/>
            <a:tailEnd type="none" w="sm" len="sm"/>
          </a:ln>
        </p:spPr>
        <p:txBody>
          <a:bodyPr>
            <a:spAutoFit/>
          </a:bodyPr>
          <a:lstStyle/>
          <a:p>
            <a:pPr algn="ctr" eaLnBrk="0" hangingPunct="0"/>
            <a:r>
              <a:rPr lang="en-US" sz="2000" b="1" i="1">
                <a:solidFill>
                  <a:schemeClr val="tx1"/>
                </a:solidFill>
                <a:latin typeface="Arial" charset="0"/>
              </a:rPr>
              <a:t>Effective, Efficient, Scalable Programs</a:t>
            </a:r>
            <a:endParaRPr lang="en-US" sz="2000" b="1">
              <a:solidFill>
                <a:schemeClr val="tx1"/>
              </a:solidFill>
              <a:latin typeface="Arial" charset="0"/>
            </a:endParaRPr>
          </a:p>
        </p:txBody>
      </p:sp>
      <p:sp>
        <p:nvSpPr>
          <p:cNvPr id="9222" name="AutoShape 5"/>
          <p:cNvSpPr>
            <a:spLocks noChangeArrowheads="1"/>
          </p:cNvSpPr>
          <p:nvPr/>
        </p:nvSpPr>
        <p:spPr bwMode="auto">
          <a:xfrm>
            <a:off x="4318000" y="1765300"/>
            <a:ext cx="444500" cy="342900"/>
          </a:xfrm>
          <a:prstGeom prst="upArrow">
            <a:avLst>
              <a:gd name="adj1" fmla="val 50000"/>
              <a:gd name="adj2" fmla="val 25000"/>
            </a:avLst>
          </a:prstGeom>
          <a:noFill/>
          <a:ln w="12700">
            <a:solidFill>
              <a:schemeClr val="tx1"/>
            </a:solidFill>
            <a:miter lim="800000"/>
            <a:headEnd type="none" w="sm" len="sm"/>
            <a:tailEnd type="none" w="sm" len="sm"/>
          </a:ln>
        </p:spPr>
        <p:txBody>
          <a:bodyPr vert="eaVert" wrap="none" anchor="ctr"/>
          <a:lstStyle/>
          <a:p>
            <a:endParaRPr lang="en-US"/>
          </a:p>
        </p:txBody>
      </p:sp>
      <p:sp>
        <p:nvSpPr>
          <p:cNvPr id="9223" name="AutoShape 6"/>
          <p:cNvSpPr>
            <a:spLocks noChangeArrowheads="1"/>
          </p:cNvSpPr>
          <p:nvPr/>
        </p:nvSpPr>
        <p:spPr bwMode="auto">
          <a:xfrm>
            <a:off x="1092200" y="2705100"/>
            <a:ext cx="444500" cy="342900"/>
          </a:xfrm>
          <a:prstGeom prst="upArrow">
            <a:avLst>
              <a:gd name="adj1" fmla="val 50000"/>
              <a:gd name="adj2" fmla="val 25000"/>
            </a:avLst>
          </a:prstGeom>
          <a:noFill/>
          <a:ln w="12700">
            <a:solidFill>
              <a:schemeClr val="tx1"/>
            </a:solidFill>
            <a:miter lim="800000"/>
            <a:headEnd type="none" w="sm" len="sm"/>
            <a:tailEnd type="none" w="sm" len="sm"/>
          </a:ln>
        </p:spPr>
        <p:txBody>
          <a:bodyPr vert="eaVert" wrap="none" anchor="ctr"/>
          <a:lstStyle/>
          <a:p>
            <a:endParaRPr lang="en-US"/>
          </a:p>
        </p:txBody>
      </p:sp>
      <p:sp>
        <p:nvSpPr>
          <p:cNvPr id="9224" name="AutoShape 7"/>
          <p:cNvSpPr>
            <a:spLocks noChangeArrowheads="1"/>
          </p:cNvSpPr>
          <p:nvPr/>
        </p:nvSpPr>
        <p:spPr bwMode="auto">
          <a:xfrm>
            <a:off x="2133600" y="2692400"/>
            <a:ext cx="444500" cy="342900"/>
          </a:xfrm>
          <a:prstGeom prst="upArrow">
            <a:avLst>
              <a:gd name="adj1" fmla="val 50000"/>
              <a:gd name="adj2" fmla="val 25000"/>
            </a:avLst>
          </a:prstGeom>
          <a:noFill/>
          <a:ln w="12700">
            <a:solidFill>
              <a:schemeClr val="tx1"/>
            </a:solidFill>
            <a:miter lim="800000"/>
            <a:headEnd type="none" w="sm" len="sm"/>
            <a:tailEnd type="none" w="sm" len="sm"/>
          </a:ln>
        </p:spPr>
        <p:txBody>
          <a:bodyPr vert="eaVert" wrap="none" anchor="ctr"/>
          <a:lstStyle/>
          <a:p>
            <a:endParaRPr lang="en-US"/>
          </a:p>
        </p:txBody>
      </p:sp>
      <p:sp>
        <p:nvSpPr>
          <p:cNvPr id="9225" name="AutoShape 8"/>
          <p:cNvSpPr>
            <a:spLocks noChangeArrowheads="1"/>
          </p:cNvSpPr>
          <p:nvPr/>
        </p:nvSpPr>
        <p:spPr bwMode="auto">
          <a:xfrm>
            <a:off x="5422900" y="2743200"/>
            <a:ext cx="444500" cy="342900"/>
          </a:xfrm>
          <a:prstGeom prst="upArrow">
            <a:avLst>
              <a:gd name="adj1" fmla="val 50000"/>
              <a:gd name="adj2" fmla="val 25000"/>
            </a:avLst>
          </a:prstGeom>
          <a:noFill/>
          <a:ln w="12700">
            <a:solidFill>
              <a:schemeClr val="tx1"/>
            </a:solidFill>
            <a:miter lim="800000"/>
            <a:headEnd type="none" w="sm" len="sm"/>
            <a:tailEnd type="none" w="sm" len="sm"/>
          </a:ln>
        </p:spPr>
        <p:txBody>
          <a:bodyPr vert="eaVert" wrap="none" anchor="ctr"/>
          <a:lstStyle/>
          <a:p>
            <a:endParaRPr lang="en-US"/>
          </a:p>
        </p:txBody>
      </p:sp>
      <p:sp>
        <p:nvSpPr>
          <p:cNvPr id="9226" name="AutoShape 9"/>
          <p:cNvSpPr>
            <a:spLocks noChangeArrowheads="1"/>
          </p:cNvSpPr>
          <p:nvPr/>
        </p:nvSpPr>
        <p:spPr bwMode="auto">
          <a:xfrm>
            <a:off x="6477000" y="2692400"/>
            <a:ext cx="444500" cy="342900"/>
          </a:xfrm>
          <a:prstGeom prst="upArrow">
            <a:avLst>
              <a:gd name="adj1" fmla="val 50000"/>
              <a:gd name="adj2" fmla="val 25000"/>
            </a:avLst>
          </a:prstGeom>
          <a:noFill/>
          <a:ln w="12700">
            <a:solidFill>
              <a:schemeClr val="tx1"/>
            </a:solidFill>
            <a:miter lim="800000"/>
            <a:headEnd type="none" w="sm" len="sm"/>
            <a:tailEnd type="none" w="sm" len="sm"/>
          </a:ln>
        </p:spPr>
        <p:txBody>
          <a:bodyPr vert="eaVert" wrap="none" anchor="ctr"/>
          <a:lstStyle/>
          <a:p>
            <a:endParaRPr lang="en-US"/>
          </a:p>
        </p:txBody>
      </p:sp>
      <p:sp>
        <p:nvSpPr>
          <p:cNvPr id="9227" name="AutoShape 10"/>
          <p:cNvSpPr>
            <a:spLocks noChangeArrowheads="1"/>
          </p:cNvSpPr>
          <p:nvPr/>
        </p:nvSpPr>
        <p:spPr bwMode="auto">
          <a:xfrm>
            <a:off x="7543800" y="2705100"/>
            <a:ext cx="444500" cy="342900"/>
          </a:xfrm>
          <a:prstGeom prst="upArrow">
            <a:avLst>
              <a:gd name="adj1" fmla="val 50000"/>
              <a:gd name="adj2" fmla="val 25000"/>
            </a:avLst>
          </a:prstGeom>
          <a:noFill/>
          <a:ln w="12700">
            <a:solidFill>
              <a:schemeClr val="tx1"/>
            </a:solidFill>
            <a:miter lim="800000"/>
            <a:headEnd type="none" w="sm" len="sm"/>
            <a:tailEnd type="none" w="sm" len="sm"/>
          </a:ln>
        </p:spPr>
        <p:txBody>
          <a:bodyPr vert="eaVert" wrap="none" anchor="ctr"/>
          <a:lstStyle/>
          <a:p>
            <a:endParaRPr lang="en-US"/>
          </a:p>
        </p:txBody>
      </p:sp>
      <p:sp>
        <p:nvSpPr>
          <p:cNvPr id="9228" name="Rectangle 11"/>
          <p:cNvSpPr>
            <a:spLocks noChangeArrowheads="1"/>
          </p:cNvSpPr>
          <p:nvPr/>
        </p:nvSpPr>
        <p:spPr bwMode="auto">
          <a:xfrm rot="-5400000">
            <a:off x="334170" y="3955256"/>
            <a:ext cx="1960562" cy="409575"/>
          </a:xfrm>
          <a:prstGeom prst="rect">
            <a:avLst/>
          </a:prstGeom>
          <a:noFill/>
          <a:ln w="12700">
            <a:solidFill>
              <a:schemeClr val="tx1"/>
            </a:solidFill>
            <a:miter lim="800000"/>
            <a:headEnd type="none" w="sm" len="sm"/>
            <a:tailEnd type="none" w="sm" len="sm"/>
          </a:ln>
        </p:spPr>
        <p:txBody>
          <a:bodyPr>
            <a:spAutoFit/>
          </a:bodyPr>
          <a:lstStyle/>
          <a:p>
            <a:pPr algn="ctr" eaLnBrk="0" hangingPunct="0"/>
            <a:r>
              <a:rPr lang="en-US" sz="2000" b="1" i="1">
                <a:solidFill>
                  <a:schemeClr val="tx1"/>
                </a:solidFill>
                <a:latin typeface="Arial" charset="0"/>
              </a:rPr>
              <a:t>Hiring</a:t>
            </a:r>
            <a:endParaRPr lang="en-US" sz="2000" b="1">
              <a:solidFill>
                <a:schemeClr val="tx1"/>
              </a:solidFill>
              <a:latin typeface="Arial" charset="0"/>
            </a:endParaRPr>
          </a:p>
        </p:txBody>
      </p:sp>
      <p:sp>
        <p:nvSpPr>
          <p:cNvPr id="9229" name="Rectangle 12"/>
          <p:cNvSpPr>
            <a:spLocks noChangeArrowheads="1"/>
          </p:cNvSpPr>
          <p:nvPr/>
        </p:nvSpPr>
        <p:spPr bwMode="auto">
          <a:xfrm rot="-5400000">
            <a:off x="1369220" y="3961606"/>
            <a:ext cx="1947862" cy="409575"/>
          </a:xfrm>
          <a:prstGeom prst="rect">
            <a:avLst/>
          </a:prstGeom>
          <a:noFill/>
          <a:ln w="12700">
            <a:solidFill>
              <a:schemeClr val="tx1"/>
            </a:solidFill>
            <a:miter lim="800000"/>
            <a:headEnd type="none" w="sm" len="sm"/>
            <a:tailEnd type="none" w="sm" len="sm"/>
          </a:ln>
        </p:spPr>
        <p:txBody>
          <a:bodyPr>
            <a:spAutoFit/>
          </a:bodyPr>
          <a:lstStyle/>
          <a:p>
            <a:pPr algn="ctr" eaLnBrk="0" hangingPunct="0"/>
            <a:r>
              <a:rPr lang="en-US" sz="2000" b="1" i="1">
                <a:solidFill>
                  <a:schemeClr val="tx1"/>
                </a:solidFill>
                <a:latin typeface="Arial" charset="0"/>
              </a:rPr>
              <a:t>Training</a:t>
            </a:r>
            <a:endParaRPr lang="en-US" sz="2000" b="1">
              <a:solidFill>
                <a:schemeClr val="tx1"/>
              </a:solidFill>
              <a:latin typeface="Arial" charset="0"/>
            </a:endParaRPr>
          </a:p>
        </p:txBody>
      </p:sp>
      <p:sp>
        <p:nvSpPr>
          <p:cNvPr id="9230" name="Rectangle 13"/>
          <p:cNvSpPr>
            <a:spLocks noChangeArrowheads="1"/>
          </p:cNvSpPr>
          <p:nvPr/>
        </p:nvSpPr>
        <p:spPr bwMode="auto">
          <a:xfrm rot="-5400000">
            <a:off x="4664870" y="4009231"/>
            <a:ext cx="1935162" cy="409575"/>
          </a:xfrm>
          <a:prstGeom prst="rect">
            <a:avLst/>
          </a:prstGeom>
          <a:solidFill>
            <a:srgbClr val="99CCFF"/>
          </a:solidFill>
          <a:ln w="12700">
            <a:solidFill>
              <a:schemeClr val="tx1"/>
            </a:solidFill>
            <a:miter lim="800000"/>
            <a:headEnd type="none" w="sm" len="sm"/>
            <a:tailEnd type="none" w="sm" len="sm"/>
          </a:ln>
        </p:spPr>
        <p:txBody>
          <a:bodyPr>
            <a:spAutoFit/>
          </a:bodyPr>
          <a:lstStyle/>
          <a:p>
            <a:pPr algn="ctr" eaLnBrk="0" hangingPunct="0"/>
            <a:r>
              <a:rPr lang="en-US" sz="2000" b="1" i="1">
                <a:solidFill>
                  <a:schemeClr val="tx1"/>
                </a:solidFill>
                <a:latin typeface="Arial" charset="0"/>
              </a:rPr>
              <a:t>Tools</a:t>
            </a:r>
            <a:endParaRPr lang="en-US" sz="2000" b="1">
              <a:solidFill>
                <a:schemeClr val="tx1"/>
              </a:solidFill>
              <a:latin typeface="Arial" charset="0"/>
            </a:endParaRPr>
          </a:p>
        </p:txBody>
      </p:sp>
      <p:sp>
        <p:nvSpPr>
          <p:cNvPr id="9231" name="Rectangle 14"/>
          <p:cNvSpPr>
            <a:spLocks noChangeArrowheads="1"/>
          </p:cNvSpPr>
          <p:nvPr/>
        </p:nvSpPr>
        <p:spPr bwMode="auto">
          <a:xfrm rot="-5400000">
            <a:off x="5712620" y="3987006"/>
            <a:ext cx="1973262" cy="409575"/>
          </a:xfrm>
          <a:prstGeom prst="rect">
            <a:avLst/>
          </a:prstGeom>
          <a:solidFill>
            <a:srgbClr val="99CCFF"/>
          </a:solidFill>
          <a:ln w="12700">
            <a:solidFill>
              <a:schemeClr val="tx1"/>
            </a:solidFill>
            <a:miter lim="800000"/>
            <a:headEnd type="none" w="sm" len="sm"/>
            <a:tailEnd type="none" w="sm" len="sm"/>
          </a:ln>
        </p:spPr>
        <p:txBody>
          <a:bodyPr>
            <a:spAutoFit/>
          </a:bodyPr>
          <a:lstStyle/>
          <a:p>
            <a:pPr algn="ctr" eaLnBrk="0" hangingPunct="0"/>
            <a:r>
              <a:rPr lang="en-US" sz="2000" b="1" i="1">
                <a:solidFill>
                  <a:schemeClr val="tx1"/>
                </a:solidFill>
                <a:latin typeface="Arial" charset="0"/>
              </a:rPr>
              <a:t>Processes</a:t>
            </a:r>
            <a:endParaRPr lang="en-US" sz="2000" b="1">
              <a:solidFill>
                <a:schemeClr val="tx1"/>
              </a:solidFill>
              <a:latin typeface="Arial" charset="0"/>
            </a:endParaRPr>
          </a:p>
        </p:txBody>
      </p:sp>
      <p:sp>
        <p:nvSpPr>
          <p:cNvPr id="9232" name="Rectangle 15"/>
          <p:cNvSpPr>
            <a:spLocks noChangeArrowheads="1"/>
          </p:cNvSpPr>
          <p:nvPr/>
        </p:nvSpPr>
        <p:spPr bwMode="auto">
          <a:xfrm rot="-5400000">
            <a:off x="6792120" y="3987006"/>
            <a:ext cx="1973262" cy="409575"/>
          </a:xfrm>
          <a:prstGeom prst="rect">
            <a:avLst/>
          </a:prstGeom>
          <a:solidFill>
            <a:srgbClr val="99CCFF"/>
          </a:solidFill>
          <a:ln w="12700">
            <a:solidFill>
              <a:schemeClr val="tx1"/>
            </a:solidFill>
            <a:miter lim="800000"/>
            <a:headEnd type="none" w="sm" len="sm"/>
            <a:tailEnd type="none" w="sm" len="sm"/>
          </a:ln>
        </p:spPr>
        <p:txBody>
          <a:bodyPr>
            <a:spAutoFit/>
          </a:bodyPr>
          <a:lstStyle/>
          <a:p>
            <a:pPr algn="ctr" eaLnBrk="0" hangingPunct="0"/>
            <a:r>
              <a:rPr lang="en-US" sz="2000" b="1" i="1">
                <a:solidFill>
                  <a:schemeClr val="tx1"/>
                </a:solidFill>
                <a:latin typeface="Arial" charset="0"/>
              </a:rPr>
              <a:t>Standards</a:t>
            </a:r>
            <a:endParaRPr lang="en-US" sz="2000" b="1">
              <a:solidFill>
                <a:schemeClr val="tx1"/>
              </a:solidFill>
              <a:latin typeface="Arial" charset="0"/>
            </a:endParaRPr>
          </a:p>
        </p:txBody>
      </p:sp>
      <p:sp>
        <p:nvSpPr>
          <p:cNvPr id="9233" name="Rectangle 16"/>
          <p:cNvSpPr>
            <a:spLocks noChangeArrowheads="1"/>
          </p:cNvSpPr>
          <p:nvPr/>
        </p:nvSpPr>
        <p:spPr bwMode="auto">
          <a:xfrm>
            <a:off x="677863" y="5721350"/>
            <a:ext cx="7929562" cy="409575"/>
          </a:xfrm>
          <a:prstGeom prst="rect">
            <a:avLst/>
          </a:prstGeom>
          <a:noFill/>
          <a:ln w="12700">
            <a:solidFill>
              <a:schemeClr val="tx1"/>
            </a:solidFill>
            <a:miter lim="800000"/>
            <a:headEnd type="none" w="sm" len="sm"/>
            <a:tailEnd type="none" w="sm" len="sm"/>
          </a:ln>
        </p:spPr>
        <p:txBody>
          <a:bodyPr>
            <a:spAutoFit/>
          </a:bodyPr>
          <a:lstStyle/>
          <a:p>
            <a:pPr algn="ctr" eaLnBrk="0" hangingPunct="0"/>
            <a:r>
              <a:rPr lang="en-US" sz="2000" b="1" i="1">
                <a:solidFill>
                  <a:schemeClr val="tx1"/>
                </a:solidFill>
                <a:latin typeface="Arial" charset="0"/>
              </a:rPr>
              <a:t>Funding Support</a:t>
            </a:r>
            <a:endParaRPr lang="en-US" sz="2000" b="1">
              <a:solidFill>
                <a:schemeClr val="tx1"/>
              </a:solidFill>
              <a:latin typeface="Arial" charset="0"/>
            </a:endParaRPr>
          </a:p>
        </p:txBody>
      </p:sp>
      <p:sp>
        <p:nvSpPr>
          <p:cNvPr id="9234" name="AutoShape 17"/>
          <p:cNvSpPr>
            <a:spLocks/>
          </p:cNvSpPr>
          <p:nvPr/>
        </p:nvSpPr>
        <p:spPr bwMode="auto">
          <a:xfrm rot="5400000">
            <a:off x="6623050" y="3752850"/>
            <a:ext cx="330200" cy="3136900"/>
          </a:xfrm>
          <a:prstGeom prst="rightBrace">
            <a:avLst>
              <a:gd name="adj1" fmla="val 79167"/>
              <a:gd name="adj2" fmla="val 50000"/>
            </a:avLst>
          </a:prstGeom>
          <a:noFill/>
          <a:ln w="12700">
            <a:solidFill>
              <a:schemeClr val="tx1"/>
            </a:solidFill>
            <a:round/>
            <a:headEnd type="none" w="sm" len="sm"/>
            <a:tailEnd type="none" w="sm" len="sm"/>
          </a:ln>
        </p:spPr>
        <p:txBody>
          <a:bodyPr wrap="none" anchor="ctr"/>
          <a:lstStyle/>
          <a:p>
            <a:endParaRPr lang="en-US"/>
          </a:p>
        </p:txBody>
      </p:sp>
      <p:sp>
        <p:nvSpPr>
          <p:cNvPr id="9235" name="Text Box 18"/>
          <p:cNvSpPr txBox="1">
            <a:spLocks noChangeArrowheads="1"/>
          </p:cNvSpPr>
          <p:nvPr/>
        </p:nvSpPr>
        <p:spPr bwMode="auto">
          <a:xfrm>
            <a:off x="5867400" y="5440363"/>
            <a:ext cx="1828800" cy="338137"/>
          </a:xfrm>
          <a:prstGeom prst="rect">
            <a:avLst/>
          </a:prstGeom>
          <a:noFill/>
          <a:ln w="12700">
            <a:noFill/>
            <a:miter lim="800000"/>
            <a:headEnd type="none" w="sm" len="sm"/>
            <a:tailEnd type="none" w="sm" len="sm"/>
          </a:ln>
        </p:spPr>
        <p:txBody>
          <a:bodyPr>
            <a:spAutoFit/>
          </a:bodyPr>
          <a:lstStyle/>
          <a:p>
            <a:pPr algn="ctr" eaLnBrk="0" hangingPunct="0"/>
            <a:r>
              <a:rPr lang="en-US" sz="1600" b="1" i="1">
                <a:solidFill>
                  <a:srgbClr val="FF0000"/>
                </a:solidFill>
                <a:latin typeface="Arial" charset="0"/>
              </a:rPr>
              <a:t>Systems Impact</a:t>
            </a:r>
          </a:p>
        </p:txBody>
      </p:sp>
      <p:sp>
        <p:nvSpPr>
          <p:cNvPr id="9236" name="AutoShape 19"/>
          <p:cNvSpPr>
            <a:spLocks noChangeArrowheads="1"/>
          </p:cNvSpPr>
          <p:nvPr/>
        </p:nvSpPr>
        <p:spPr bwMode="auto">
          <a:xfrm>
            <a:off x="3200400" y="2717800"/>
            <a:ext cx="444500" cy="342900"/>
          </a:xfrm>
          <a:prstGeom prst="upArrow">
            <a:avLst>
              <a:gd name="adj1" fmla="val 50000"/>
              <a:gd name="adj2" fmla="val 25000"/>
            </a:avLst>
          </a:prstGeom>
          <a:noFill/>
          <a:ln w="12700">
            <a:solidFill>
              <a:schemeClr val="tx1"/>
            </a:solidFill>
            <a:miter lim="800000"/>
            <a:headEnd type="none" w="sm" len="sm"/>
            <a:tailEnd type="none" w="sm" len="sm"/>
          </a:ln>
        </p:spPr>
        <p:txBody>
          <a:bodyPr vert="eaVert" wrap="none" anchor="ctr"/>
          <a:lstStyle/>
          <a:p>
            <a:endParaRPr lang="en-US"/>
          </a:p>
        </p:txBody>
      </p:sp>
      <p:sp>
        <p:nvSpPr>
          <p:cNvPr id="9237" name="Rectangle 20"/>
          <p:cNvSpPr>
            <a:spLocks noChangeArrowheads="1"/>
          </p:cNvSpPr>
          <p:nvPr/>
        </p:nvSpPr>
        <p:spPr bwMode="auto">
          <a:xfrm rot="-5400000">
            <a:off x="2442370" y="3967956"/>
            <a:ext cx="1960562" cy="409575"/>
          </a:xfrm>
          <a:prstGeom prst="rect">
            <a:avLst/>
          </a:prstGeom>
          <a:noFill/>
          <a:ln w="12700">
            <a:solidFill>
              <a:schemeClr val="tx1"/>
            </a:solidFill>
            <a:miter lim="800000"/>
            <a:headEnd type="none" w="sm" len="sm"/>
            <a:tailEnd type="none" w="sm" len="sm"/>
          </a:ln>
        </p:spPr>
        <p:txBody>
          <a:bodyPr>
            <a:spAutoFit/>
          </a:bodyPr>
          <a:lstStyle/>
          <a:p>
            <a:pPr algn="ctr" eaLnBrk="0" hangingPunct="0"/>
            <a:r>
              <a:rPr lang="en-US" sz="2000" b="1" i="1">
                <a:solidFill>
                  <a:schemeClr val="tx1"/>
                </a:solidFill>
                <a:latin typeface="Arial" charset="0"/>
              </a:rPr>
              <a:t>Partnering</a:t>
            </a:r>
            <a:endParaRPr lang="en-US" sz="2000" b="1">
              <a:solidFill>
                <a:schemeClr val="tx1"/>
              </a:solidFill>
              <a:latin typeface="Arial" charset="0"/>
            </a:endParaRPr>
          </a:p>
        </p:txBody>
      </p:sp>
      <p:sp>
        <p:nvSpPr>
          <p:cNvPr id="9238" name="AutoShape 21"/>
          <p:cNvSpPr>
            <a:spLocks noChangeArrowheads="1"/>
          </p:cNvSpPr>
          <p:nvPr/>
        </p:nvSpPr>
        <p:spPr bwMode="auto">
          <a:xfrm>
            <a:off x="4343400" y="2743200"/>
            <a:ext cx="444500" cy="342900"/>
          </a:xfrm>
          <a:prstGeom prst="upArrow">
            <a:avLst>
              <a:gd name="adj1" fmla="val 50000"/>
              <a:gd name="adj2" fmla="val 25000"/>
            </a:avLst>
          </a:prstGeom>
          <a:noFill/>
          <a:ln w="12700">
            <a:solidFill>
              <a:schemeClr val="tx1"/>
            </a:solidFill>
            <a:miter lim="800000"/>
            <a:headEnd type="none" w="sm" len="sm"/>
            <a:tailEnd type="none" w="sm" len="sm"/>
          </a:ln>
        </p:spPr>
        <p:txBody>
          <a:bodyPr vert="eaVert" wrap="none" anchor="ctr"/>
          <a:lstStyle/>
          <a:p>
            <a:endParaRPr lang="en-US"/>
          </a:p>
        </p:txBody>
      </p:sp>
      <p:sp>
        <p:nvSpPr>
          <p:cNvPr id="9239" name="Rectangle 22"/>
          <p:cNvSpPr>
            <a:spLocks noChangeArrowheads="1"/>
          </p:cNvSpPr>
          <p:nvPr/>
        </p:nvSpPr>
        <p:spPr bwMode="auto">
          <a:xfrm rot="-5400000">
            <a:off x="3585370" y="4006056"/>
            <a:ext cx="1935162" cy="409575"/>
          </a:xfrm>
          <a:prstGeom prst="rect">
            <a:avLst/>
          </a:prstGeom>
          <a:noFill/>
          <a:ln w="12700">
            <a:solidFill>
              <a:schemeClr val="tx1"/>
            </a:solidFill>
            <a:miter lim="800000"/>
            <a:headEnd type="none" w="sm" len="sm"/>
            <a:tailEnd type="none" w="sm" len="sm"/>
          </a:ln>
        </p:spPr>
        <p:txBody>
          <a:bodyPr>
            <a:spAutoFit/>
          </a:bodyPr>
          <a:lstStyle/>
          <a:p>
            <a:pPr algn="ctr" eaLnBrk="0" hangingPunct="0"/>
            <a:r>
              <a:rPr lang="en-US" sz="2000" b="1" i="1">
                <a:solidFill>
                  <a:schemeClr val="tx1"/>
                </a:solidFill>
                <a:latin typeface="Arial" charset="0"/>
              </a:rPr>
              <a:t>Advocacy</a:t>
            </a:r>
            <a:endParaRPr lang="en-US" sz="2000" b="1">
              <a:solidFill>
                <a:schemeClr val="tx1"/>
              </a:solidFill>
              <a:latin typeface="Arial" charset="0"/>
            </a:endParaRPr>
          </a:p>
        </p:txBody>
      </p:sp>
      <p:sp>
        <p:nvSpPr>
          <p:cNvPr id="2" name="TextBox 1">
            <a:extLst>
              <a:ext uri="{FF2B5EF4-FFF2-40B4-BE49-F238E27FC236}">
                <a16:creationId xmlns:a16="http://schemas.microsoft.com/office/drawing/2014/main" id="{D66C55F6-D16F-2D19-DF2C-D2373FB8FFE8}"/>
              </a:ext>
            </a:extLst>
          </p:cNvPr>
          <p:cNvSpPr txBox="1"/>
          <p:nvPr/>
        </p:nvSpPr>
        <p:spPr>
          <a:xfrm>
            <a:off x="3037076" y="6435209"/>
            <a:ext cx="3377848" cy="369332"/>
          </a:xfrm>
          <a:prstGeom prst="rect">
            <a:avLst/>
          </a:prstGeom>
          <a:noFill/>
        </p:spPr>
        <p:txBody>
          <a:bodyPr wrap="none" rtlCol="0">
            <a:spAutoFit/>
          </a:bodyPr>
          <a:lstStyle/>
          <a:p>
            <a:r>
              <a:rPr lang="en-US" b="1" dirty="0">
                <a:solidFill>
                  <a:srgbClr val="FF0000"/>
                </a:solidFill>
              </a:rPr>
              <a:t>Save the Children, circa 2008</a:t>
            </a:r>
          </a:p>
        </p:txBody>
      </p:sp>
      <p:sp>
        <p:nvSpPr>
          <p:cNvPr id="3" name="Oval 2">
            <a:extLst>
              <a:ext uri="{FF2B5EF4-FFF2-40B4-BE49-F238E27FC236}">
                <a16:creationId xmlns:a16="http://schemas.microsoft.com/office/drawing/2014/main" id="{AEDA4660-27F0-591A-CD3A-94DAED6DA345}"/>
              </a:ext>
            </a:extLst>
          </p:cNvPr>
          <p:cNvSpPr/>
          <p:nvPr/>
        </p:nvSpPr>
        <p:spPr>
          <a:xfrm>
            <a:off x="677863" y="2802731"/>
            <a:ext cx="8187977" cy="3579019"/>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38100">
                <a:solidFill>
                  <a:schemeClr val="tx1"/>
                </a:solidFill>
              </a:ln>
            </a:endParaRPr>
          </a:p>
        </p:txBody>
      </p:sp>
    </p:spTree>
    <p:extLst>
      <p:ext uri="{BB962C8B-B14F-4D97-AF65-F5344CB8AC3E}">
        <p14:creationId xmlns:p14="http://schemas.microsoft.com/office/powerpoint/2010/main" val="18013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AcnBodyText_ID_307207"/>
          <p:cNvSpPr>
            <a:spLocks noChangeArrowheads="1"/>
          </p:cNvSpPr>
          <p:nvPr>
            <p:custDataLst>
              <p:tags r:id="rId1"/>
            </p:custDataLst>
          </p:nvPr>
        </p:nvSpPr>
        <p:spPr bwMode="gray">
          <a:xfrm rot="-5400000">
            <a:off x="-770743" y="3317938"/>
            <a:ext cx="2992561" cy="216545"/>
          </a:xfrm>
          <a:prstGeom prst="rect">
            <a:avLst/>
          </a:prstGeom>
          <a:noFill/>
          <a:ln w="12700">
            <a:noFill/>
            <a:miter lim="800000"/>
            <a:headEnd/>
            <a:tailEnd/>
          </a:ln>
        </p:spPr>
        <p:txBody>
          <a:bodyPr wrap="none" lIns="0" tIns="0" rIns="0" bIns="0">
            <a:spAutoFit/>
          </a:bodyPr>
          <a:lstStyle/>
          <a:p>
            <a:pPr marL="342665" indent="-342665" algn="ctr" eaLnBrk="0" hangingPunct="0">
              <a:spcBef>
                <a:spcPct val="20000"/>
              </a:spcBef>
            </a:pPr>
            <a:r>
              <a:rPr lang="en-US" sz="1400" b="1" dirty="0">
                <a:solidFill>
                  <a:schemeClr val="bg1"/>
                </a:solidFill>
                <a:cs typeface="ヒラギノ角ゴ ProN W3"/>
              </a:rPr>
              <a:t>Increasing Impact for Beneficiaries</a:t>
            </a:r>
          </a:p>
        </p:txBody>
      </p:sp>
      <p:sp>
        <p:nvSpPr>
          <p:cNvPr id="25605" name="Freeform 5"/>
          <p:cNvSpPr>
            <a:spLocks/>
          </p:cNvSpPr>
          <p:nvPr/>
        </p:nvSpPr>
        <p:spPr bwMode="auto">
          <a:xfrm>
            <a:off x="1559348" y="4853285"/>
            <a:ext cx="5663654" cy="861715"/>
          </a:xfrm>
          <a:custGeom>
            <a:avLst/>
            <a:gdLst>
              <a:gd name="T0" fmla="*/ 2147483647 w 2676"/>
              <a:gd name="T1" fmla="*/ 0 h 484"/>
              <a:gd name="T2" fmla="*/ 0 w 2676"/>
              <a:gd name="T3" fmla="*/ 2147483647 h 484"/>
              <a:gd name="T4" fmla="*/ 2147483647 w 2676"/>
              <a:gd name="T5" fmla="*/ 2147483647 h 484"/>
              <a:gd name="T6" fmla="*/ 2147483647 w 2676"/>
              <a:gd name="T7" fmla="*/ 0 h 484"/>
              <a:gd name="T8" fmla="*/ 2147483647 w 2676"/>
              <a:gd name="T9" fmla="*/ 0 h 484"/>
              <a:gd name="T10" fmla="*/ 0 60000 65536"/>
              <a:gd name="T11" fmla="*/ 0 60000 65536"/>
              <a:gd name="T12" fmla="*/ 0 60000 65536"/>
              <a:gd name="T13" fmla="*/ 0 60000 65536"/>
              <a:gd name="T14" fmla="*/ 0 60000 65536"/>
              <a:gd name="T15" fmla="*/ 0 w 2676"/>
              <a:gd name="T16" fmla="*/ 0 h 484"/>
              <a:gd name="T17" fmla="*/ 2676 w 2676"/>
              <a:gd name="T18" fmla="*/ 484 h 484"/>
            </a:gdLst>
            <a:ahLst/>
            <a:cxnLst>
              <a:cxn ang="T10">
                <a:pos x="T0" y="T1"/>
              </a:cxn>
              <a:cxn ang="T11">
                <a:pos x="T2" y="T3"/>
              </a:cxn>
              <a:cxn ang="T12">
                <a:pos x="T4" y="T5"/>
              </a:cxn>
              <a:cxn ang="T13">
                <a:pos x="T6" y="T7"/>
              </a:cxn>
              <a:cxn ang="T14">
                <a:pos x="T8" y="T9"/>
              </a:cxn>
            </a:cxnLst>
            <a:rect l="T15" t="T16" r="T17" b="T18"/>
            <a:pathLst>
              <a:path w="2676" h="484">
                <a:moveTo>
                  <a:pt x="271" y="0"/>
                </a:moveTo>
                <a:lnTo>
                  <a:pt x="0" y="483"/>
                </a:lnTo>
                <a:lnTo>
                  <a:pt x="2675" y="483"/>
                </a:lnTo>
                <a:lnTo>
                  <a:pt x="2404" y="0"/>
                </a:lnTo>
                <a:lnTo>
                  <a:pt x="271" y="0"/>
                </a:lnTo>
              </a:path>
            </a:pathLst>
          </a:custGeom>
          <a:solidFill>
            <a:srgbClr val="969696"/>
          </a:solidFill>
          <a:ln w="6350" cap="rnd" cmpd="sng">
            <a:noFill/>
            <a:prstDash val="solid"/>
            <a:round/>
            <a:headEnd type="none" w="sm" len="sm"/>
            <a:tailEnd type="none" w="sm" len="sm"/>
          </a:ln>
        </p:spPr>
        <p:txBody>
          <a:bodyPr lIns="45718" tIns="45718" rIns="45718" bIns="45718"/>
          <a:lstStyle/>
          <a:p>
            <a:endParaRPr lang="en-US"/>
          </a:p>
        </p:txBody>
      </p:sp>
      <p:sp>
        <p:nvSpPr>
          <p:cNvPr id="25606" name="Freeform 6"/>
          <p:cNvSpPr>
            <a:spLocks/>
          </p:cNvSpPr>
          <p:nvPr/>
        </p:nvSpPr>
        <p:spPr bwMode="auto">
          <a:xfrm>
            <a:off x="3397746" y="1473399"/>
            <a:ext cx="1986855" cy="1493490"/>
          </a:xfrm>
          <a:custGeom>
            <a:avLst/>
            <a:gdLst>
              <a:gd name="T0" fmla="*/ 0 w 939"/>
              <a:gd name="T1" fmla="*/ 2147483647 h 839"/>
              <a:gd name="T2" fmla="*/ 2147483647 w 939"/>
              <a:gd name="T3" fmla="*/ 2147483647 h 839"/>
              <a:gd name="T4" fmla="*/ 2147483647 w 939"/>
              <a:gd name="T5" fmla="*/ 0 h 839"/>
              <a:gd name="T6" fmla="*/ 0 w 939"/>
              <a:gd name="T7" fmla="*/ 2147483647 h 839"/>
              <a:gd name="T8" fmla="*/ 0 60000 65536"/>
              <a:gd name="T9" fmla="*/ 0 60000 65536"/>
              <a:gd name="T10" fmla="*/ 0 60000 65536"/>
              <a:gd name="T11" fmla="*/ 0 60000 65536"/>
              <a:gd name="T12" fmla="*/ 0 w 939"/>
              <a:gd name="T13" fmla="*/ 0 h 839"/>
              <a:gd name="T14" fmla="*/ 939 w 939"/>
              <a:gd name="T15" fmla="*/ 839 h 839"/>
            </a:gdLst>
            <a:ahLst/>
            <a:cxnLst>
              <a:cxn ang="T8">
                <a:pos x="T0" y="T1"/>
              </a:cxn>
              <a:cxn ang="T9">
                <a:pos x="T2" y="T3"/>
              </a:cxn>
              <a:cxn ang="T10">
                <a:pos x="T4" y="T5"/>
              </a:cxn>
              <a:cxn ang="T11">
                <a:pos x="T6" y="T7"/>
              </a:cxn>
            </a:cxnLst>
            <a:rect l="T12" t="T13" r="T14" b="T15"/>
            <a:pathLst>
              <a:path w="939" h="839">
                <a:moveTo>
                  <a:pt x="0" y="838"/>
                </a:moveTo>
                <a:lnTo>
                  <a:pt x="938" y="838"/>
                </a:lnTo>
                <a:lnTo>
                  <a:pt x="469" y="0"/>
                </a:lnTo>
                <a:lnTo>
                  <a:pt x="0" y="838"/>
                </a:lnTo>
              </a:path>
            </a:pathLst>
          </a:custGeom>
          <a:solidFill>
            <a:srgbClr val="EAEAEA"/>
          </a:solidFill>
          <a:ln w="6350" cap="rnd" cmpd="sng">
            <a:noFill/>
            <a:prstDash val="solid"/>
            <a:round/>
            <a:headEnd type="none" w="sm" len="sm"/>
            <a:tailEnd type="none" w="sm" len="sm"/>
          </a:ln>
        </p:spPr>
        <p:txBody>
          <a:bodyPr lIns="45718" tIns="45718" rIns="45718" bIns="45718"/>
          <a:lstStyle/>
          <a:p>
            <a:endParaRPr lang="en-US"/>
          </a:p>
        </p:txBody>
      </p:sp>
      <p:sp>
        <p:nvSpPr>
          <p:cNvPr id="25607" name="Freeform 7"/>
          <p:cNvSpPr>
            <a:spLocks/>
          </p:cNvSpPr>
          <p:nvPr/>
        </p:nvSpPr>
        <p:spPr bwMode="auto">
          <a:xfrm>
            <a:off x="2765971" y="2962424"/>
            <a:ext cx="3250406" cy="951012"/>
          </a:xfrm>
          <a:custGeom>
            <a:avLst/>
            <a:gdLst>
              <a:gd name="T0" fmla="*/ 0 w 1536"/>
              <a:gd name="T1" fmla="*/ 2147483647 h 533"/>
              <a:gd name="T2" fmla="*/ 2147483647 w 1536"/>
              <a:gd name="T3" fmla="*/ 2147483647 h 533"/>
              <a:gd name="T4" fmla="*/ 2147483647 w 1536"/>
              <a:gd name="T5" fmla="*/ 0 h 533"/>
              <a:gd name="T6" fmla="*/ 2147483647 w 1536"/>
              <a:gd name="T7" fmla="*/ 0 h 533"/>
              <a:gd name="T8" fmla="*/ 0 w 1536"/>
              <a:gd name="T9" fmla="*/ 2147483647 h 533"/>
              <a:gd name="T10" fmla="*/ 0 60000 65536"/>
              <a:gd name="T11" fmla="*/ 0 60000 65536"/>
              <a:gd name="T12" fmla="*/ 0 60000 65536"/>
              <a:gd name="T13" fmla="*/ 0 60000 65536"/>
              <a:gd name="T14" fmla="*/ 0 60000 65536"/>
              <a:gd name="T15" fmla="*/ 0 w 1536"/>
              <a:gd name="T16" fmla="*/ 0 h 533"/>
              <a:gd name="T17" fmla="*/ 1536 w 1536"/>
              <a:gd name="T18" fmla="*/ 533 h 533"/>
            </a:gdLst>
            <a:ahLst/>
            <a:cxnLst>
              <a:cxn ang="T10">
                <a:pos x="T0" y="T1"/>
              </a:cxn>
              <a:cxn ang="T11">
                <a:pos x="T2" y="T3"/>
              </a:cxn>
              <a:cxn ang="T12">
                <a:pos x="T4" y="T5"/>
              </a:cxn>
              <a:cxn ang="T13">
                <a:pos x="T6" y="T7"/>
              </a:cxn>
              <a:cxn ang="T14">
                <a:pos x="T8" y="T9"/>
              </a:cxn>
            </a:cxnLst>
            <a:rect l="T15" t="T16" r="T17" b="T18"/>
            <a:pathLst>
              <a:path w="1536" h="533">
                <a:moveTo>
                  <a:pt x="0" y="532"/>
                </a:moveTo>
                <a:lnTo>
                  <a:pt x="1535" y="532"/>
                </a:lnTo>
                <a:lnTo>
                  <a:pt x="1237" y="0"/>
                </a:lnTo>
                <a:lnTo>
                  <a:pt x="299" y="0"/>
                </a:lnTo>
                <a:lnTo>
                  <a:pt x="0" y="532"/>
                </a:lnTo>
              </a:path>
            </a:pathLst>
          </a:custGeom>
          <a:solidFill>
            <a:srgbClr val="DDDDDD"/>
          </a:solidFill>
          <a:ln w="6350" cap="rnd" cmpd="sng">
            <a:noFill/>
            <a:prstDash val="solid"/>
            <a:round/>
            <a:headEnd type="none" w="sm" len="sm"/>
            <a:tailEnd type="none" w="sm" len="sm"/>
          </a:ln>
        </p:spPr>
        <p:txBody>
          <a:bodyPr lIns="45718" tIns="45718" rIns="45718" bIns="45718"/>
          <a:lstStyle/>
          <a:p>
            <a:endParaRPr lang="en-US"/>
          </a:p>
        </p:txBody>
      </p:sp>
      <p:sp>
        <p:nvSpPr>
          <p:cNvPr id="25608" name="Freeform 8"/>
          <p:cNvSpPr>
            <a:spLocks/>
          </p:cNvSpPr>
          <p:nvPr/>
        </p:nvSpPr>
        <p:spPr bwMode="auto">
          <a:xfrm>
            <a:off x="2131963" y="3906738"/>
            <a:ext cx="4516189" cy="952128"/>
          </a:xfrm>
          <a:custGeom>
            <a:avLst/>
            <a:gdLst>
              <a:gd name="T0" fmla="*/ 2147483647 w 2134"/>
              <a:gd name="T1" fmla="*/ 0 h 535"/>
              <a:gd name="T2" fmla="*/ 0 w 2134"/>
              <a:gd name="T3" fmla="*/ 2147483647 h 535"/>
              <a:gd name="T4" fmla="*/ 2147483647 w 2134"/>
              <a:gd name="T5" fmla="*/ 2147483647 h 535"/>
              <a:gd name="T6" fmla="*/ 2147483647 w 2134"/>
              <a:gd name="T7" fmla="*/ 0 h 535"/>
              <a:gd name="T8" fmla="*/ 2147483647 w 2134"/>
              <a:gd name="T9" fmla="*/ 0 h 535"/>
              <a:gd name="T10" fmla="*/ 0 60000 65536"/>
              <a:gd name="T11" fmla="*/ 0 60000 65536"/>
              <a:gd name="T12" fmla="*/ 0 60000 65536"/>
              <a:gd name="T13" fmla="*/ 0 60000 65536"/>
              <a:gd name="T14" fmla="*/ 0 60000 65536"/>
              <a:gd name="T15" fmla="*/ 0 w 2134"/>
              <a:gd name="T16" fmla="*/ 0 h 535"/>
              <a:gd name="T17" fmla="*/ 2134 w 2134"/>
              <a:gd name="T18" fmla="*/ 535 h 535"/>
            </a:gdLst>
            <a:ahLst/>
            <a:cxnLst>
              <a:cxn ang="T10">
                <a:pos x="T0" y="T1"/>
              </a:cxn>
              <a:cxn ang="T11">
                <a:pos x="T2" y="T3"/>
              </a:cxn>
              <a:cxn ang="T12">
                <a:pos x="T4" y="T5"/>
              </a:cxn>
              <a:cxn ang="T13">
                <a:pos x="T6" y="T7"/>
              </a:cxn>
              <a:cxn ang="T14">
                <a:pos x="T8" y="T9"/>
              </a:cxn>
            </a:cxnLst>
            <a:rect l="T15" t="T16" r="T17" b="T18"/>
            <a:pathLst>
              <a:path w="2134" h="535">
                <a:moveTo>
                  <a:pt x="299" y="0"/>
                </a:moveTo>
                <a:lnTo>
                  <a:pt x="0" y="534"/>
                </a:lnTo>
                <a:lnTo>
                  <a:pt x="2133" y="534"/>
                </a:lnTo>
                <a:lnTo>
                  <a:pt x="1834" y="0"/>
                </a:lnTo>
                <a:lnTo>
                  <a:pt x="299" y="0"/>
                </a:lnTo>
              </a:path>
            </a:pathLst>
          </a:custGeom>
          <a:solidFill>
            <a:srgbClr val="C0C0C0"/>
          </a:solidFill>
          <a:ln w="6350" cap="rnd" cmpd="sng">
            <a:noFill/>
            <a:prstDash val="solid"/>
            <a:round/>
            <a:headEnd type="none" w="sm" len="sm"/>
            <a:tailEnd type="none" w="sm" len="sm"/>
          </a:ln>
        </p:spPr>
        <p:txBody>
          <a:bodyPr lIns="45718" tIns="45718" rIns="45718" bIns="45718"/>
          <a:lstStyle/>
          <a:p>
            <a:endParaRPr lang="en-US"/>
          </a:p>
        </p:txBody>
      </p:sp>
      <p:sp>
        <p:nvSpPr>
          <p:cNvPr id="25609" name="AcnBodyText_ID_307217"/>
          <p:cNvSpPr>
            <a:spLocks noChangeArrowheads="1"/>
          </p:cNvSpPr>
          <p:nvPr>
            <p:custDataLst>
              <p:tags r:id="rId2"/>
            </p:custDataLst>
          </p:nvPr>
        </p:nvSpPr>
        <p:spPr bwMode="gray">
          <a:xfrm>
            <a:off x="3320516" y="5045274"/>
            <a:ext cx="2085506" cy="473976"/>
          </a:xfrm>
          <a:prstGeom prst="rect">
            <a:avLst/>
          </a:prstGeom>
          <a:noFill/>
          <a:ln w="12700">
            <a:noFill/>
            <a:miter lim="800000"/>
            <a:headEnd/>
            <a:tailEnd/>
          </a:ln>
        </p:spPr>
        <p:txBody>
          <a:bodyPr wrap="none" lIns="0" tIns="0" rIns="0" bIns="0">
            <a:spAutoFit/>
          </a:bodyPr>
          <a:lstStyle/>
          <a:p>
            <a:pPr marL="342665" indent="-342665" algn="ctr" eaLnBrk="0" hangingPunct="0">
              <a:spcBef>
                <a:spcPct val="20000"/>
              </a:spcBef>
            </a:pPr>
            <a:r>
              <a:rPr lang="en-US" sz="1400" b="1" dirty="0">
                <a:cs typeface="ヒラギノ角ゴ ProN W3"/>
              </a:rPr>
              <a:t>FOUNDATIONAL</a:t>
            </a:r>
          </a:p>
          <a:p>
            <a:pPr marL="342665" indent="-342665" algn="ctr" eaLnBrk="0" hangingPunct="0">
              <a:spcBef>
                <a:spcPct val="20000"/>
              </a:spcBef>
            </a:pPr>
            <a:r>
              <a:rPr lang="en-US" sz="1400" b="1" dirty="0">
                <a:cs typeface="ヒラギノ角ゴ ProN W3"/>
              </a:rPr>
              <a:t>“Keeping the Lights On”</a:t>
            </a:r>
          </a:p>
        </p:txBody>
      </p:sp>
      <p:sp>
        <p:nvSpPr>
          <p:cNvPr id="25610" name="AcnBodyText_ID_307217"/>
          <p:cNvSpPr>
            <a:spLocks noChangeArrowheads="1"/>
          </p:cNvSpPr>
          <p:nvPr>
            <p:custDataLst>
              <p:tags r:id="rId3"/>
            </p:custDataLst>
          </p:nvPr>
        </p:nvSpPr>
        <p:spPr bwMode="gray">
          <a:xfrm>
            <a:off x="3041303" y="4176862"/>
            <a:ext cx="2693045" cy="473976"/>
          </a:xfrm>
          <a:prstGeom prst="rect">
            <a:avLst/>
          </a:prstGeom>
          <a:noFill/>
          <a:ln w="12700">
            <a:noFill/>
            <a:miter lim="800000"/>
            <a:headEnd/>
            <a:tailEnd/>
          </a:ln>
        </p:spPr>
        <p:txBody>
          <a:bodyPr wrap="none" lIns="0" tIns="0" rIns="0" bIns="0">
            <a:spAutoFit/>
          </a:bodyPr>
          <a:lstStyle/>
          <a:p>
            <a:pPr marL="342665" indent="-342665" algn="ctr" eaLnBrk="0" hangingPunct="0">
              <a:spcBef>
                <a:spcPct val="20000"/>
              </a:spcBef>
            </a:pPr>
            <a:r>
              <a:rPr lang="en-US" sz="1400" b="1" dirty="0">
                <a:cs typeface="ヒラギノ角ゴ ProN W3"/>
              </a:rPr>
              <a:t>OPERATIONAL</a:t>
            </a:r>
          </a:p>
          <a:p>
            <a:pPr marL="342665" indent="-342665" algn="ctr" eaLnBrk="0" hangingPunct="0">
              <a:spcBef>
                <a:spcPct val="20000"/>
              </a:spcBef>
            </a:pPr>
            <a:r>
              <a:rPr lang="en-US" sz="1400" b="1" dirty="0">
                <a:cs typeface="ヒラギノ角ゴ ProN W3"/>
              </a:rPr>
              <a:t>“Helping the Organization Run”</a:t>
            </a:r>
          </a:p>
        </p:txBody>
      </p:sp>
      <p:sp>
        <p:nvSpPr>
          <p:cNvPr id="25611" name="AcnBodyText_ID_307217"/>
          <p:cNvSpPr>
            <a:spLocks noChangeArrowheads="1"/>
          </p:cNvSpPr>
          <p:nvPr>
            <p:custDataLst>
              <p:tags r:id="rId4"/>
            </p:custDataLst>
          </p:nvPr>
        </p:nvSpPr>
        <p:spPr bwMode="gray">
          <a:xfrm>
            <a:off x="3018235" y="3263801"/>
            <a:ext cx="2693417" cy="473976"/>
          </a:xfrm>
          <a:prstGeom prst="rect">
            <a:avLst/>
          </a:prstGeom>
          <a:noFill/>
          <a:ln w="12700">
            <a:noFill/>
            <a:miter lim="800000"/>
            <a:headEnd/>
            <a:tailEnd/>
          </a:ln>
        </p:spPr>
        <p:txBody>
          <a:bodyPr lIns="0" tIns="0" rIns="0" bIns="0">
            <a:spAutoFit/>
          </a:bodyPr>
          <a:lstStyle/>
          <a:p>
            <a:pPr marL="342665" indent="-342665" algn="ctr" eaLnBrk="0" hangingPunct="0">
              <a:spcBef>
                <a:spcPct val="20000"/>
              </a:spcBef>
            </a:pPr>
            <a:r>
              <a:rPr lang="en-US" sz="1400" b="1" dirty="0">
                <a:cs typeface="ヒラギノ角ゴ ProN W3"/>
              </a:rPr>
              <a:t>PROGRAM</a:t>
            </a:r>
          </a:p>
          <a:p>
            <a:pPr marL="342665" indent="-342665" algn="ctr" eaLnBrk="0" hangingPunct="0">
              <a:spcBef>
                <a:spcPct val="20000"/>
              </a:spcBef>
            </a:pPr>
            <a:r>
              <a:rPr lang="en-US" sz="1400" b="1" dirty="0">
                <a:cs typeface="ヒラギノ角ゴ ProN W3"/>
              </a:rPr>
              <a:t>“Improving Program Delivery”</a:t>
            </a:r>
          </a:p>
        </p:txBody>
      </p:sp>
      <p:sp>
        <p:nvSpPr>
          <p:cNvPr id="25612" name="AcnBodyText_ID_307217"/>
          <p:cNvSpPr>
            <a:spLocks noChangeArrowheads="1"/>
          </p:cNvSpPr>
          <p:nvPr>
            <p:custDataLst>
              <p:tags r:id="rId5"/>
            </p:custDataLst>
          </p:nvPr>
        </p:nvSpPr>
        <p:spPr bwMode="gray">
          <a:xfrm>
            <a:off x="3040559" y="2427759"/>
            <a:ext cx="2693417" cy="473976"/>
          </a:xfrm>
          <a:prstGeom prst="rect">
            <a:avLst/>
          </a:prstGeom>
          <a:noFill/>
          <a:ln w="12700">
            <a:noFill/>
            <a:miter lim="800000"/>
            <a:headEnd/>
            <a:tailEnd/>
          </a:ln>
        </p:spPr>
        <p:txBody>
          <a:bodyPr lIns="0" tIns="0" rIns="0" bIns="0">
            <a:spAutoFit/>
          </a:bodyPr>
          <a:lstStyle/>
          <a:p>
            <a:pPr marL="342665" indent="-342665" algn="ctr" eaLnBrk="0" hangingPunct="0">
              <a:spcBef>
                <a:spcPct val="20000"/>
              </a:spcBef>
            </a:pPr>
            <a:r>
              <a:rPr lang="en-US" sz="1400" b="1" dirty="0">
                <a:cs typeface="ヒラギノ角ゴ ProN W3"/>
              </a:rPr>
              <a:t>BENEFICIARY</a:t>
            </a:r>
          </a:p>
          <a:p>
            <a:pPr marL="342665" indent="-342665" algn="ctr" eaLnBrk="0" hangingPunct="0">
              <a:spcBef>
                <a:spcPct val="20000"/>
              </a:spcBef>
            </a:pPr>
            <a:r>
              <a:rPr lang="en-US" sz="1400" b="1" dirty="0">
                <a:cs typeface="ヒラギノ角ゴ ProN W3"/>
              </a:rPr>
              <a:t>“Differentiating”</a:t>
            </a:r>
          </a:p>
        </p:txBody>
      </p:sp>
      <p:sp>
        <p:nvSpPr>
          <p:cNvPr id="25613" name="AutoShape 13"/>
          <p:cNvSpPr>
            <a:spLocks/>
          </p:cNvSpPr>
          <p:nvPr/>
        </p:nvSpPr>
        <p:spPr bwMode="gray">
          <a:xfrm rot="1994430">
            <a:off x="3315147" y="1155279"/>
            <a:ext cx="310307" cy="2896567"/>
          </a:xfrm>
          <a:prstGeom prst="leftBrace">
            <a:avLst>
              <a:gd name="adj1" fmla="val 77788"/>
              <a:gd name="adj2" fmla="val 50000"/>
            </a:avLst>
          </a:prstGeom>
          <a:noFill/>
          <a:ln w="9525">
            <a:solidFill>
              <a:schemeClr val="tx1"/>
            </a:solidFill>
            <a:round/>
            <a:headEnd/>
            <a:tailEnd/>
          </a:ln>
        </p:spPr>
        <p:txBody>
          <a:bodyPr wrap="none" lIns="71996" tIns="71996" rIns="71996" bIns="71996" anchor="ctr"/>
          <a:lstStyle/>
          <a:p>
            <a:pPr algn="ctr"/>
            <a:endParaRPr lang="en-US">
              <a:cs typeface="ヒラギノ角ゴ ProN W3"/>
            </a:endParaRPr>
          </a:p>
        </p:txBody>
      </p:sp>
      <p:sp>
        <p:nvSpPr>
          <p:cNvPr id="25614" name="AutoShape 14"/>
          <p:cNvSpPr>
            <a:spLocks/>
          </p:cNvSpPr>
          <p:nvPr/>
        </p:nvSpPr>
        <p:spPr bwMode="gray">
          <a:xfrm rot="1994430">
            <a:off x="1814959" y="3714750"/>
            <a:ext cx="366117" cy="2049363"/>
          </a:xfrm>
          <a:prstGeom prst="leftBrace">
            <a:avLst>
              <a:gd name="adj1" fmla="val 46646"/>
              <a:gd name="adj2" fmla="val 50000"/>
            </a:avLst>
          </a:prstGeom>
          <a:noFill/>
          <a:ln w="9525">
            <a:solidFill>
              <a:schemeClr val="tx1"/>
            </a:solidFill>
            <a:round/>
            <a:headEnd/>
            <a:tailEnd/>
          </a:ln>
        </p:spPr>
        <p:txBody>
          <a:bodyPr wrap="none" lIns="71996" tIns="71996" rIns="71996" bIns="71996" anchor="ctr"/>
          <a:lstStyle/>
          <a:p>
            <a:pPr algn="ctr"/>
            <a:endParaRPr lang="en-US">
              <a:cs typeface="ヒラギノ角ゴ ProN W3"/>
            </a:endParaRPr>
          </a:p>
        </p:txBody>
      </p:sp>
      <p:sp>
        <p:nvSpPr>
          <p:cNvPr id="25615" name="AcnBodyText_ID_531484"/>
          <p:cNvSpPr>
            <a:spLocks noChangeArrowheads="1"/>
          </p:cNvSpPr>
          <p:nvPr>
            <p:custDataLst>
              <p:tags r:id="rId6"/>
            </p:custDataLst>
          </p:nvPr>
        </p:nvSpPr>
        <p:spPr bwMode="gray">
          <a:xfrm>
            <a:off x="1140768" y="4358804"/>
            <a:ext cx="709910" cy="216545"/>
          </a:xfrm>
          <a:prstGeom prst="rect">
            <a:avLst/>
          </a:prstGeom>
          <a:noFill/>
          <a:ln w="12700">
            <a:noFill/>
            <a:miter lim="800000"/>
            <a:headEnd/>
            <a:tailEnd/>
          </a:ln>
        </p:spPr>
        <p:txBody>
          <a:bodyPr wrap="none" lIns="0" tIns="0" rIns="0" bIns="0">
            <a:spAutoFit/>
          </a:bodyPr>
          <a:lstStyle/>
          <a:p>
            <a:pPr marL="342665" indent="-342665" algn="ctr" eaLnBrk="0" hangingPunct="0">
              <a:spcBef>
                <a:spcPct val="20000"/>
              </a:spcBef>
            </a:pPr>
            <a:r>
              <a:rPr lang="en-US" sz="1400" b="1" dirty="0">
                <a:cs typeface="ヒラギノ角ゴ ProN W3"/>
              </a:rPr>
              <a:t>Efficient</a:t>
            </a:r>
          </a:p>
        </p:txBody>
      </p:sp>
      <p:sp>
        <p:nvSpPr>
          <p:cNvPr id="25616" name="AcnBodyText_ID_531484"/>
          <p:cNvSpPr>
            <a:spLocks noChangeArrowheads="1"/>
          </p:cNvSpPr>
          <p:nvPr>
            <p:custDataLst>
              <p:tags r:id="rId7"/>
            </p:custDataLst>
          </p:nvPr>
        </p:nvSpPr>
        <p:spPr bwMode="gray">
          <a:xfrm>
            <a:off x="2081734" y="2241351"/>
            <a:ext cx="1215553" cy="433090"/>
          </a:xfrm>
          <a:prstGeom prst="rect">
            <a:avLst/>
          </a:prstGeom>
          <a:noFill/>
          <a:ln w="12700">
            <a:noFill/>
            <a:miter lim="800000"/>
            <a:headEnd/>
            <a:tailEnd/>
          </a:ln>
        </p:spPr>
        <p:txBody>
          <a:bodyPr lIns="0" tIns="0" rIns="0" bIns="0">
            <a:spAutoFit/>
          </a:bodyPr>
          <a:lstStyle/>
          <a:p>
            <a:pPr algn="ctr" eaLnBrk="0" hangingPunct="0">
              <a:spcBef>
                <a:spcPct val="20000"/>
              </a:spcBef>
            </a:pPr>
            <a:r>
              <a:rPr lang="en-US" sz="1400" b="1" dirty="0">
                <a:cs typeface="ヒラギノ角ゴ ProN W3"/>
              </a:rPr>
              <a:t>Competitive </a:t>
            </a:r>
            <a:br>
              <a:rPr lang="en-US" sz="1400" b="1" dirty="0">
                <a:cs typeface="ヒラギノ角ゴ ProN W3"/>
              </a:rPr>
            </a:br>
            <a:r>
              <a:rPr lang="en-US" sz="1400" b="1" dirty="0">
                <a:cs typeface="ヒラギノ角ゴ ProN W3"/>
              </a:rPr>
              <a:t>or Leading</a:t>
            </a:r>
          </a:p>
        </p:txBody>
      </p:sp>
      <p:sp>
        <p:nvSpPr>
          <p:cNvPr id="25617" name="AcnBodyText_ID_531484"/>
          <p:cNvSpPr>
            <a:spLocks noChangeArrowheads="1"/>
          </p:cNvSpPr>
          <p:nvPr>
            <p:custDataLst>
              <p:tags r:id="rId8"/>
            </p:custDataLst>
          </p:nvPr>
        </p:nvSpPr>
        <p:spPr bwMode="gray">
          <a:xfrm>
            <a:off x="7175004" y="4572000"/>
            <a:ext cx="1435447" cy="541687"/>
          </a:xfrm>
          <a:prstGeom prst="rect">
            <a:avLst/>
          </a:prstGeom>
          <a:noFill/>
          <a:ln w="12700">
            <a:noFill/>
            <a:miter lim="800000"/>
            <a:headEnd/>
            <a:tailEnd/>
          </a:ln>
        </p:spPr>
        <p:txBody>
          <a:bodyPr lIns="0" tIns="0" rIns="0" bIns="0">
            <a:spAutoFit/>
          </a:bodyPr>
          <a:lstStyle/>
          <a:p>
            <a:pPr marL="342665" indent="-342665" algn="ctr" eaLnBrk="0" hangingPunct="0">
              <a:spcBef>
                <a:spcPct val="20000"/>
              </a:spcBef>
            </a:pPr>
            <a:r>
              <a:rPr lang="en-US" sz="1600" b="1" dirty="0">
                <a:solidFill>
                  <a:srgbClr val="0000FF"/>
                </a:solidFill>
                <a:cs typeface="ヒラギノ角ゴ ProN W3"/>
              </a:rPr>
              <a:t>Donor &amp; HQ</a:t>
            </a:r>
          </a:p>
          <a:p>
            <a:pPr marL="342665" indent="-342665" algn="ctr" eaLnBrk="0" hangingPunct="0">
              <a:spcBef>
                <a:spcPct val="20000"/>
              </a:spcBef>
            </a:pPr>
            <a:r>
              <a:rPr lang="en-US" sz="1600" b="1" dirty="0">
                <a:solidFill>
                  <a:srgbClr val="0000FF"/>
                </a:solidFill>
                <a:cs typeface="ヒラギノ角ゴ ProN W3"/>
              </a:rPr>
              <a:t> Facing</a:t>
            </a:r>
          </a:p>
        </p:txBody>
      </p:sp>
      <p:sp>
        <p:nvSpPr>
          <p:cNvPr id="25618" name="AcnBodyText_ID_531484"/>
          <p:cNvSpPr>
            <a:spLocks noChangeArrowheads="1"/>
          </p:cNvSpPr>
          <p:nvPr>
            <p:custDataLst>
              <p:tags r:id="rId9"/>
            </p:custDataLst>
          </p:nvPr>
        </p:nvSpPr>
        <p:spPr bwMode="gray">
          <a:xfrm>
            <a:off x="6098977" y="2623096"/>
            <a:ext cx="1597298" cy="496714"/>
          </a:xfrm>
          <a:prstGeom prst="rect">
            <a:avLst/>
          </a:prstGeom>
          <a:noFill/>
          <a:ln w="12700">
            <a:noFill/>
            <a:miter lim="800000"/>
            <a:headEnd/>
            <a:tailEnd/>
          </a:ln>
        </p:spPr>
        <p:txBody>
          <a:bodyPr lIns="0" tIns="0" rIns="0" bIns="0">
            <a:spAutoFit/>
          </a:bodyPr>
          <a:lstStyle/>
          <a:p>
            <a:pPr algn="ctr" eaLnBrk="0" hangingPunct="0">
              <a:spcBef>
                <a:spcPct val="20000"/>
              </a:spcBef>
            </a:pPr>
            <a:r>
              <a:rPr lang="en-US" sz="1600" b="1" dirty="0">
                <a:solidFill>
                  <a:srgbClr val="FF0000"/>
                </a:solidFill>
                <a:cs typeface="ヒラギノ角ゴ ProN W3"/>
              </a:rPr>
              <a:t>Beneficiary &amp; Field Facing</a:t>
            </a:r>
          </a:p>
        </p:txBody>
      </p:sp>
      <p:sp>
        <p:nvSpPr>
          <p:cNvPr id="22" name="AutoShape 19"/>
          <p:cNvSpPr>
            <a:spLocks noChangeArrowheads="1"/>
          </p:cNvSpPr>
          <p:nvPr/>
        </p:nvSpPr>
        <p:spPr bwMode="auto">
          <a:xfrm rot="-5400000">
            <a:off x="4190815" y="1463638"/>
            <a:ext cx="381744" cy="380628"/>
          </a:xfrm>
          <a:prstGeom prst="leftArrow">
            <a:avLst>
              <a:gd name="adj1" fmla="val 50000"/>
              <a:gd name="adj2" fmla="val 25073"/>
            </a:avLst>
          </a:prstGeom>
          <a:solidFill>
            <a:srgbClr val="CC0000"/>
          </a:solidFill>
          <a:ln w="9525" algn="ctr">
            <a:noFill/>
            <a:miter lim="800000"/>
            <a:headEnd/>
            <a:tailEnd/>
          </a:ln>
        </p:spPr>
        <p:txBody>
          <a:bodyPr wrap="none" lIns="91435" tIns="45718" rIns="91435" bIns="45718" anchor="ctr"/>
          <a:lstStyle/>
          <a:p>
            <a:pPr algn="ctr"/>
            <a:endParaRPr lang="en-US">
              <a:cs typeface="ヒラギノ角ゴ ProN W3"/>
            </a:endParaRPr>
          </a:p>
        </p:txBody>
      </p:sp>
      <p:sp>
        <p:nvSpPr>
          <p:cNvPr id="23" name="AcnBodyText_ID_531484"/>
          <p:cNvSpPr>
            <a:spLocks noChangeArrowheads="1"/>
          </p:cNvSpPr>
          <p:nvPr>
            <p:custDataLst>
              <p:tags r:id="rId10"/>
            </p:custDataLst>
          </p:nvPr>
        </p:nvSpPr>
        <p:spPr bwMode="gray">
          <a:xfrm>
            <a:off x="3661172" y="1066825"/>
            <a:ext cx="1444377" cy="433090"/>
          </a:xfrm>
          <a:prstGeom prst="rect">
            <a:avLst/>
          </a:prstGeom>
          <a:noFill/>
          <a:ln w="12700">
            <a:noFill/>
            <a:miter lim="800000"/>
            <a:headEnd/>
            <a:tailEnd/>
          </a:ln>
        </p:spPr>
        <p:txBody>
          <a:bodyPr lIns="0" tIns="0" rIns="0" bIns="0">
            <a:spAutoFit/>
          </a:bodyPr>
          <a:lstStyle/>
          <a:p>
            <a:pPr algn="ctr" eaLnBrk="0" hangingPunct="0">
              <a:spcBef>
                <a:spcPct val="20000"/>
              </a:spcBef>
              <a:buFont typeface="Arial" pitchFamily="34" charset="0"/>
              <a:buNone/>
            </a:pPr>
            <a:r>
              <a:rPr lang="en-US" sz="2800" b="1" dirty="0">
                <a:solidFill>
                  <a:srgbClr val="0000CC"/>
                </a:solidFill>
                <a:latin typeface="Calibri" pitchFamily="34" charset="0"/>
                <a:cs typeface="ヒラギノ角ゴ ProN W3"/>
              </a:rPr>
              <a:t>Get in</a:t>
            </a:r>
          </a:p>
        </p:txBody>
      </p:sp>
      <p:sp>
        <p:nvSpPr>
          <p:cNvPr id="24" name="AutoShape 22"/>
          <p:cNvSpPr>
            <a:spLocks noChangeArrowheads="1"/>
          </p:cNvSpPr>
          <p:nvPr/>
        </p:nvSpPr>
        <p:spPr bwMode="auto">
          <a:xfrm rot="-5400000">
            <a:off x="4191373" y="5715000"/>
            <a:ext cx="533549" cy="533549"/>
          </a:xfrm>
          <a:prstGeom prst="leftArrow">
            <a:avLst>
              <a:gd name="adj1" fmla="val 50000"/>
              <a:gd name="adj2" fmla="val 25000"/>
            </a:avLst>
          </a:prstGeom>
          <a:solidFill>
            <a:srgbClr val="CC0000"/>
          </a:solidFill>
          <a:ln w="9525" algn="ctr">
            <a:noFill/>
            <a:miter lim="800000"/>
            <a:headEnd/>
            <a:tailEnd/>
          </a:ln>
        </p:spPr>
        <p:txBody>
          <a:bodyPr wrap="none" lIns="91435" tIns="45718" rIns="91435" bIns="45718" anchor="ctr"/>
          <a:lstStyle/>
          <a:p>
            <a:pPr algn="ctr"/>
            <a:endParaRPr lang="en-US">
              <a:cs typeface="ヒラギノ角ゴ ProN W3"/>
            </a:endParaRPr>
          </a:p>
        </p:txBody>
      </p:sp>
      <p:sp>
        <p:nvSpPr>
          <p:cNvPr id="25" name="AcnBodyText_ID_531484"/>
          <p:cNvSpPr>
            <a:spLocks noChangeArrowheads="1"/>
          </p:cNvSpPr>
          <p:nvPr>
            <p:custDataLst>
              <p:tags r:id="rId11"/>
            </p:custDataLst>
          </p:nvPr>
        </p:nvSpPr>
        <p:spPr bwMode="gray">
          <a:xfrm>
            <a:off x="3733726" y="6248549"/>
            <a:ext cx="1444377" cy="433090"/>
          </a:xfrm>
          <a:prstGeom prst="rect">
            <a:avLst/>
          </a:prstGeom>
          <a:noFill/>
          <a:ln w="12700">
            <a:noFill/>
            <a:miter lim="800000"/>
            <a:headEnd/>
            <a:tailEnd/>
          </a:ln>
        </p:spPr>
        <p:txBody>
          <a:bodyPr lIns="0" tIns="0" rIns="0" bIns="0">
            <a:spAutoFit/>
          </a:bodyPr>
          <a:lstStyle/>
          <a:p>
            <a:pPr algn="ctr" eaLnBrk="0" hangingPunct="0">
              <a:spcBef>
                <a:spcPct val="20000"/>
              </a:spcBef>
              <a:buFont typeface="Arial" pitchFamily="34" charset="0"/>
              <a:buNone/>
            </a:pPr>
            <a:r>
              <a:rPr lang="en-US" sz="2800" b="1" dirty="0">
                <a:solidFill>
                  <a:srgbClr val="0000CC"/>
                </a:solidFill>
                <a:latin typeface="Calibri" pitchFamily="34" charset="0"/>
                <a:cs typeface="ヒラギノ角ゴ ProN W3"/>
              </a:rPr>
              <a:t>Get out</a:t>
            </a:r>
          </a:p>
        </p:txBody>
      </p:sp>
      <p:sp>
        <p:nvSpPr>
          <p:cNvPr id="27" name="Rectangle 2"/>
          <p:cNvSpPr>
            <a:spLocks noGrp="1" noChangeArrowheads="1"/>
          </p:cNvSpPr>
          <p:nvPr>
            <p:ph type="title"/>
          </p:nvPr>
        </p:nvSpPr>
        <p:spPr>
          <a:xfrm>
            <a:off x="1560140" y="149061"/>
            <a:ext cx="6847656" cy="1143000"/>
          </a:xfrm>
        </p:spPr>
        <p:txBody>
          <a:bodyPr/>
          <a:lstStyle/>
          <a:p>
            <a:pPr algn="ctr"/>
            <a:r>
              <a:rPr lang="en-US" sz="3200" dirty="0"/>
              <a:t>An NGO IT Strategy Approach</a:t>
            </a:r>
          </a:p>
        </p:txBody>
      </p:sp>
      <p:sp>
        <p:nvSpPr>
          <p:cNvPr id="26" name="AutoShape 3"/>
          <p:cNvSpPr>
            <a:spLocks noChangeArrowheads="1"/>
          </p:cNvSpPr>
          <p:nvPr/>
        </p:nvSpPr>
        <p:spPr bwMode="gray">
          <a:xfrm>
            <a:off x="539552" y="1754832"/>
            <a:ext cx="808037" cy="4505325"/>
          </a:xfrm>
          <a:prstGeom prst="upArrow">
            <a:avLst>
              <a:gd name="adj1" fmla="val 50102"/>
              <a:gd name="adj2" fmla="val 75736"/>
            </a:avLst>
          </a:prstGeom>
          <a:solidFill>
            <a:srgbClr val="92D050"/>
          </a:solidFill>
          <a:ln w="9525" algn="ctr">
            <a:noFill/>
            <a:miter lim="800000"/>
            <a:headEnd/>
            <a:tailEnd/>
          </a:ln>
        </p:spPr>
        <p:txBody>
          <a:bodyPr wrap="none" lIns="72000" tIns="72000" rIns="72000" bIns="72000" anchor="ctr"/>
          <a:lstStyle/>
          <a:p>
            <a:pPr algn="ctr" eaLnBrk="0" hangingPunct="0">
              <a:spcBef>
                <a:spcPct val="20000"/>
              </a:spcBef>
              <a:buSzPct val="100000"/>
              <a:buFont typeface="Wingdings" pitchFamily="2" charset="2"/>
              <a:buNone/>
            </a:pPr>
            <a:endParaRPr lang="en-US" sz="900" b="1" dirty="0">
              <a:ea typeface="MS PGothic" charset="-128"/>
            </a:endParaRPr>
          </a:p>
        </p:txBody>
      </p:sp>
      <p:sp>
        <p:nvSpPr>
          <p:cNvPr id="30" name="AcnBodyText_ID_307207"/>
          <p:cNvSpPr>
            <a:spLocks noChangeArrowheads="1"/>
          </p:cNvSpPr>
          <p:nvPr>
            <p:custDataLst>
              <p:tags r:id="rId12"/>
            </p:custDataLst>
          </p:nvPr>
        </p:nvSpPr>
        <p:spPr bwMode="gray">
          <a:xfrm rot="-5400000">
            <a:off x="-621964" y="3801280"/>
            <a:ext cx="3122705" cy="223608"/>
          </a:xfrm>
          <a:prstGeom prst="rect">
            <a:avLst/>
          </a:prstGeom>
          <a:noFill/>
          <a:ln w="12700">
            <a:noFill/>
            <a:miter lim="800000"/>
            <a:headEnd/>
            <a:tailEnd/>
          </a:ln>
        </p:spPr>
        <p:txBody>
          <a:bodyPr wrap="square" lIns="0" tIns="0" rIns="0" bIns="0">
            <a:spAutoFit/>
          </a:bodyPr>
          <a:lstStyle/>
          <a:p>
            <a:pPr marL="342900" indent="-342900" eaLnBrk="0" hangingPunct="0">
              <a:spcBef>
                <a:spcPct val="20000"/>
              </a:spcBef>
            </a:pPr>
            <a:r>
              <a:rPr lang="en-US" sz="1400" b="1" dirty="0"/>
              <a:t>Increasing Impact for Beneficiaries</a:t>
            </a:r>
          </a:p>
        </p:txBody>
      </p:sp>
      <p:sp>
        <p:nvSpPr>
          <p:cNvPr id="28" name="AcnBodyText_ID_531484"/>
          <p:cNvSpPr>
            <a:spLocks noChangeArrowheads="1"/>
          </p:cNvSpPr>
          <p:nvPr>
            <p:custDataLst>
              <p:tags r:id="rId13"/>
            </p:custDataLst>
          </p:nvPr>
        </p:nvSpPr>
        <p:spPr bwMode="gray">
          <a:xfrm rot="16200000">
            <a:off x="-252536" y="3935745"/>
            <a:ext cx="1444377" cy="430887"/>
          </a:xfrm>
          <a:prstGeom prst="rect">
            <a:avLst/>
          </a:prstGeom>
          <a:noFill/>
          <a:ln w="12700">
            <a:noFill/>
            <a:miter lim="800000"/>
            <a:headEnd/>
            <a:tailEnd/>
          </a:ln>
        </p:spPr>
        <p:txBody>
          <a:bodyPr lIns="0" tIns="0" rIns="0" bIns="0">
            <a:spAutoFit/>
          </a:bodyPr>
          <a:lstStyle/>
          <a:p>
            <a:pPr algn="ctr" eaLnBrk="0" hangingPunct="0">
              <a:spcBef>
                <a:spcPct val="20000"/>
              </a:spcBef>
              <a:buFont typeface="Arial" pitchFamily="34" charset="0"/>
              <a:buNone/>
            </a:pPr>
            <a:r>
              <a:rPr lang="en-US" sz="2800" b="1" dirty="0">
                <a:solidFill>
                  <a:srgbClr val="0000CC"/>
                </a:solidFill>
                <a:latin typeface="Calibri" pitchFamily="34" charset="0"/>
                <a:cs typeface="ヒラギノ角ゴ ProN W3"/>
              </a:rPr>
              <a:t>Move up</a:t>
            </a:r>
          </a:p>
        </p:txBody>
      </p:sp>
      <p:sp>
        <p:nvSpPr>
          <p:cNvPr id="31"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4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4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extLst>
      <p:ext uri="{BB962C8B-B14F-4D97-AF65-F5344CB8AC3E}">
        <p14:creationId xmlns:p14="http://schemas.microsoft.com/office/powerpoint/2010/main" val="350729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animBg="1"/>
      <p:bldP spid="25" grpId="0"/>
      <p:bldP spid="26" grpId="0" animBg="1"/>
      <p:bldP spid="30"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2518172"/>
            <a:ext cx="7769225" cy="1361777"/>
          </a:xfrm>
        </p:spPr>
        <p:txBody>
          <a:bodyPr/>
          <a:lstStyle/>
          <a:p>
            <a:pPr algn="ctr"/>
            <a:r>
              <a:rPr lang="en-US" sz="3600" cap="none" dirty="0"/>
              <a:t>2) Context Sensitive ICT</a:t>
            </a:r>
          </a:p>
        </p:txBody>
      </p:sp>
      <p:pic>
        <p:nvPicPr>
          <p:cNvPr id="3" name="Picture 4"/>
          <p:cNvPicPr>
            <a:picLocks noChangeAspect="1" noChangeArrowheads="1"/>
          </p:cNvPicPr>
          <p:nvPr/>
        </p:nvPicPr>
        <p:blipFill>
          <a:blip r:embed="rId2" cstate="print"/>
          <a:srcRect/>
          <a:stretch>
            <a:fillRect/>
          </a:stretch>
        </p:blipFill>
        <p:spPr bwMode="auto">
          <a:xfrm>
            <a:off x="765175" y="4257650"/>
            <a:ext cx="7769225" cy="971550"/>
          </a:xfrm>
          <a:prstGeom prst="rect">
            <a:avLst/>
          </a:prstGeom>
          <a:noFill/>
          <a:ln w="9525">
            <a:noFill/>
            <a:miter lim="800000"/>
            <a:headEnd/>
            <a:tailEnd/>
          </a:ln>
        </p:spPr>
      </p:pic>
    </p:spTree>
    <p:extLst>
      <p:ext uri="{BB962C8B-B14F-4D97-AF65-F5344CB8AC3E}">
        <p14:creationId xmlns:p14="http://schemas.microsoft.com/office/powerpoint/2010/main" val="128826155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3600" dirty="0"/>
              <a:t>Twitter or the Goat?</a:t>
            </a:r>
          </a:p>
        </p:txBody>
      </p:sp>
      <p:pic>
        <p:nvPicPr>
          <p:cNvPr id="5" name="Chart Placeholder 4"/>
          <p:cNvPicPr>
            <a:picLocks noGrp="1" noChangeAspect="1"/>
          </p:cNvPicPr>
          <p:nvPr>
            <p:ph sz="half" idx="1"/>
          </p:nvPr>
        </p:nvPicPr>
        <p:blipFill>
          <a:blip r:embed="rId3"/>
          <a:stretch>
            <a:fillRect/>
          </a:stretch>
        </p:blipFill>
        <p:spPr>
          <a:xfrm>
            <a:off x="107504" y="1844824"/>
            <a:ext cx="3900952" cy="2925714"/>
          </a:xfrm>
          <a:prstGeom prst="rect">
            <a:avLst/>
          </a:prstGeom>
          <a:ln>
            <a:noFill/>
          </a:ln>
          <a:effectLst>
            <a:softEdge rad="112500"/>
          </a:effectLst>
        </p:spPr>
      </p:pic>
      <p:sp>
        <p:nvSpPr>
          <p:cNvPr id="2" name="Content Placeholder 1">
            <a:extLst>
              <a:ext uri="{FF2B5EF4-FFF2-40B4-BE49-F238E27FC236}">
                <a16:creationId xmlns:a16="http://schemas.microsoft.com/office/drawing/2014/main" id="{722165EC-1C3B-313A-7DD2-719305481B69}"/>
              </a:ext>
            </a:extLst>
          </p:cNvPr>
          <p:cNvSpPr>
            <a:spLocks noGrp="1"/>
          </p:cNvSpPr>
          <p:nvPr>
            <p:ph sz="half" idx="2"/>
          </p:nvPr>
        </p:nvSpPr>
        <p:spPr>
          <a:xfrm>
            <a:off x="4008456" y="1556792"/>
            <a:ext cx="4956032" cy="4830762"/>
          </a:xfrm>
        </p:spPr>
        <p:txBody>
          <a:bodyPr/>
          <a:lstStyle/>
          <a:p>
            <a:pPr marL="342900" indent="-342900">
              <a:buFont typeface="Arial" panose="020B0604020202020204" pitchFamily="34" charset="0"/>
              <a:buChar char="•"/>
            </a:pPr>
            <a:r>
              <a:rPr lang="en-US" b="0" i="0" u="none" strike="noStrike" baseline="0" dirty="0">
                <a:solidFill>
                  <a:srgbClr val="000000"/>
                </a:solidFill>
                <a:latin typeface="+mn-lt"/>
              </a:rPr>
              <a:t>Transparency Intl in Zimbabwe had conference on disruptive change</a:t>
            </a:r>
          </a:p>
          <a:p>
            <a:pPr marL="342900" indent="-342900">
              <a:buFont typeface="Arial" panose="020B0604020202020204" pitchFamily="34" charset="0"/>
              <a:buChar char="•"/>
            </a:pPr>
            <a:r>
              <a:rPr lang="en-US" b="0" dirty="0">
                <a:solidFill>
                  <a:srgbClr val="000000"/>
                </a:solidFill>
                <a:latin typeface="+mn-lt"/>
              </a:rPr>
              <a:t>C</a:t>
            </a:r>
            <a:r>
              <a:rPr lang="en-US" b="0" i="0" u="none" strike="noStrike" baseline="0" dirty="0">
                <a:solidFill>
                  <a:srgbClr val="000000"/>
                </a:solidFill>
                <a:latin typeface="+mn-lt"/>
              </a:rPr>
              <a:t>olleagues suggested using Twitter like a focus group to gather citizen input on corruption. </a:t>
            </a:r>
          </a:p>
          <a:p>
            <a:pPr marL="342900" indent="-342900">
              <a:buFont typeface="Arial" panose="020B0604020202020204" pitchFamily="34" charset="0"/>
              <a:buChar char="•"/>
            </a:pPr>
            <a:r>
              <a:rPr lang="en-US" b="0" i="0" u="none" strike="noStrike" baseline="0" dirty="0">
                <a:solidFill>
                  <a:srgbClr val="000000"/>
                </a:solidFill>
                <a:latin typeface="+mn-lt"/>
              </a:rPr>
              <a:t>But 70% of Zimbabwe population is rural, with no access to the Internet. </a:t>
            </a:r>
          </a:p>
          <a:p>
            <a:pPr marL="342900" indent="-342900">
              <a:buFont typeface="Arial" panose="020B0604020202020204" pitchFamily="34" charset="0"/>
              <a:buChar char="•"/>
            </a:pPr>
            <a:r>
              <a:rPr lang="en-US" b="0" i="0" u="none" strike="noStrike" baseline="0" dirty="0">
                <a:solidFill>
                  <a:srgbClr val="000000"/>
                </a:solidFill>
                <a:latin typeface="+mn-lt"/>
              </a:rPr>
              <a:t>To find out what people think who can't use Twitter…</a:t>
            </a:r>
          </a:p>
          <a:p>
            <a:pPr marL="342900" indent="-342900">
              <a:buFont typeface="Arial" panose="020B0604020202020204" pitchFamily="34" charset="0"/>
              <a:buChar char="•"/>
            </a:pPr>
            <a:r>
              <a:rPr lang="en-US" b="0" i="0" u="none" strike="noStrike" baseline="0" dirty="0">
                <a:solidFill>
                  <a:srgbClr val="000000"/>
                </a:solidFill>
                <a:latin typeface="+mn-lt"/>
              </a:rPr>
              <a:t>bring goat to local village &amp; announce  feast.  100 people will come to roast and you will have rich conversation about corruption: best  focus group.</a:t>
            </a:r>
          </a:p>
          <a:p>
            <a:pPr marL="342900" indent="-342900">
              <a:buFont typeface="Arial" panose="020B0604020202020204" pitchFamily="34" charset="0"/>
              <a:buChar char="•"/>
            </a:pPr>
            <a:endParaRPr lang="en-US" dirty="0">
              <a:latin typeface="+mn-lt"/>
            </a:endParaRPr>
          </a:p>
        </p:txBody>
      </p:sp>
      <p:sp>
        <p:nvSpPr>
          <p:cNvPr id="4" name="Slide Number Placeholder 4"/>
          <p:cNvSpPr txBox="1">
            <a:spLocks/>
          </p:cNvSpPr>
          <p:nvPr/>
        </p:nvSpPr>
        <p:spPr>
          <a:xfrm>
            <a:off x="6830888" y="6376243"/>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z="1400" smtClean="0"/>
              <a:pPr algn="r"/>
              <a:t>15</a:t>
            </a:fld>
            <a:endParaRPr lang="en-US" sz="1400" dirty="0"/>
          </a:p>
        </p:txBody>
      </p:sp>
      <p:sp>
        <p:nvSpPr>
          <p:cNvPr id="6" name="TextBox 5">
            <a:extLst>
              <a:ext uri="{FF2B5EF4-FFF2-40B4-BE49-F238E27FC236}">
                <a16:creationId xmlns:a16="http://schemas.microsoft.com/office/drawing/2014/main" id="{BD8DC075-2B04-88BD-7198-855F1727B102}"/>
              </a:ext>
            </a:extLst>
          </p:cNvPr>
          <p:cNvSpPr txBox="1"/>
          <p:nvPr/>
        </p:nvSpPr>
        <p:spPr>
          <a:xfrm>
            <a:off x="1847518" y="6381328"/>
            <a:ext cx="5810693" cy="430887"/>
          </a:xfrm>
          <a:prstGeom prst="rect">
            <a:avLst/>
          </a:prstGeom>
          <a:noFill/>
        </p:spPr>
        <p:txBody>
          <a:bodyPr wrap="none" rtlCol="0">
            <a:spAutoFit/>
          </a:bodyPr>
          <a:lstStyle/>
          <a:p>
            <a:r>
              <a:rPr lang="en-US" sz="2200" b="1" dirty="0">
                <a:solidFill>
                  <a:srgbClr val="FF0000"/>
                </a:solidFill>
                <a:latin typeface="+mn-lt"/>
              </a:rPr>
              <a:t>T</a:t>
            </a:r>
            <a:r>
              <a:rPr lang="en-US" sz="2200" b="1" i="0" u="none" strike="noStrike" baseline="0" dirty="0">
                <a:solidFill>
                  <a:srgbClr val="FF0000"/>
                </a:solidFill>
                <a:latin typeface="+mn-lt"/>
              </a:rPr>
              <a:t>witter or the goat? In Zimbabwe, pick the goat.</a:t>
            </a:r>
            <a:endParaRPr lang="en-US" sz="2200" b="1" dirty="0">
              <a:solidFill>
                <a:srgbClr val="FF0000"/>
              </a:solidFill>
            </a:endParaRPr>
          </a:p>
        </p:txBody>
      </p:sp>
    </p:spTree>
    <p:extLst>
      <p:ext uri="{BB962C8B-B14F-4D97-AF65-F5344CB8AC3E}">
        <p14:creationId xmlns:p14="http://schemas.microsoft.com/office/powerpoint/2010/main" val="338112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2276872"/>
            <a:ext cx="7722096" cy="1719064"/>
          </a:xfrm>
        </p:spPr>
        <p:txBody>
          <a:bodyPr/>
          <a:lstStyle/>
          <a:p>
            <a:pPr algn="ctr"/>
            <a:r>
              <a:rPr lang="en-US" sz="4000" dirty="0">
                <a:solidFill>
                  <a:schemeClr val="bg1"/>
                </a:solidFill>
              </a:rPr>
              <a:t>We need to meet people where they are, with the technology they have adopted.</a:t>
            </a:r>
          </a:p>
        </p:txBody>
      </p:sp>
      <p:sp>
        <p:nvSpPr>
          <p:cNvPr id="3"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400" b="0" i="0" u="none" strike="noStrike" kern="1200" cap="none" spc="0" normalizeH="0" baseline="0" noProof="0" smtClean="0">
                <a:ln>
                  <a:noFill/>
                </a:ln>
                <a:solidFill>
                  <a:schemeClr val="bg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400" b="0" i="0" u="none" strike="noStrike" kern="1200" cap="none" spc="0" normalizeH="0" baseline="0" noProof="0" dirty="0">
              <a:ln>
                <a:noFill/>
              </a:ln>
              <a:solidFill>
                <a:schemeClr val="bg1"/>
              </a:solidFill>
              <a:effectLst/>
              <a:uLnTx/>
              <a:uFillTx/>
              <a:latin typeface="Arial" charset="0"/>
              <a:ea typeface="+mn-ea"/>
              <a:cs typeface="Arial" charset="0"/>
            </a:endParaRPr>
          </a:p>
        </p:txBody>
      </p:sp>
    </p:spTree>
    <p:extLst>
      <p:ext uri="{BB962C8B-B14F-4D97-AF65-F5344CB8AC3E}">
        <p14:creationId xmlns:p14="http://schemas.microsoft.com/office/powerpoint/2010/main" val="2230002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484855-5F5A-5927-F02D-B0F25A20839A}"/>
              </a:ext>
            </a:extLst>
          </p:cNvPr>
          <p:cNvSpPr>
            <a:spLocks noGrp="1"/>
          </p:cNvSpPr>
          <p:nvPr>
            <p:ph type="title"/>
          </p:nvPr>
        </p:nvSpPr>
        <p:spPr/>
        <p:txBody>
          <a:bodyPr/>
          <a:lstStyle/>
          <a:p>
            <a:r>
              <a:rPr lang="en-US" dirty="0"/>
              <a:t>Mobile First</a:t>
            </a:r>
          </a:p>
        </p:txBody>
      </p:sp>
      <p:sp>
        <p:nvSpPr>
          <p:cNvPr id="4" name="Content Placeholder 3">
            <a:extLst>
              <a:ext uri="{FF2B5EF4-FFF2-40B4-BE49-F238E27FC236}">
                <a16:creationId xmlns:a16="http://schemas.microsoft.com/office/drawing/2014/main" id="{9E653231-6E2B-0664-D66A-C363C642B3DF}"/>
              </a:ext>
            </a:extLst>
          </p:cNvPr>
          <p:cNvSpPr>
            <a:spLocks noGrp="1"/>
          </p:cNvSpPr>
          <p:nvPr>
            <p:ph idx="1"/>
          </p:nvPr>
        </p:nvSpPr>
        <p:spPr>
          <a:xfrm>
            <a:off x="1828800" y="1493838"/>
            <a:ext cx="6858000" cy="4373562"/>
          </a:xfrm>
          <a:ln>
            <a:solidFill>
              <a:schemeClr val="accent3">
                <a:lumMod val="75000"/>
              </a:schemeClr>
            </a:solidFill>
          </a:ln>
        </p:spPr>
        <p:txBody>
          <a:bodyPr/>
          <a:lstStyle/>
          <a:p>
            <a:r>
              <a:rPr lang="en-US" b="0" i="1" dirty="0">
                <a:solidFill>
                  <a:srgbClr val="FF0000"/>
                </a:solidFill>
                <a:effectLst/>
                <a:latin typeface="Georgia" panose="02040502050405020303" pitchFamily="18" charset="0"/>
              </a:rPr>
              <a:t>% of U.S. adults who say they own a …</a:t>
            </a:r>
            <a:endParaRPr lang="en-US" dirty="0">
              <a:solidFill>
                <a:srgbClr val="FF0000"/>
              </a:solidFill>
            </a:endParaRPr>
          </a:p>
        </p:txBody>
      </p:sp>
      <p:graphicFrame>
        <p:nvGraphicFramePr>
          <p:cNvPr id="5" name="Table 4">
            <a:extLst>
              <a:ext uri="{FF2B5EF4-FFF2-40B4-BE49-F238E27FC236}">
                <a16:creationId xmlns:a16="http://schemas.microsoft.com/office/drawing/2014/main" id="{DDC14E18-2822-D1DD-49AC-3F0A3137FDD6}"/>
              </a:ext>
            </a:extLst>
          </p:cNvPr>
          <p:cNvGraphicFramePr>
            <a:graphicFrameLocks noGrp="1"/>
          </p:cNvGraphicFramePr>
          <p:nvPr>
            <p:extLst>
              <p:ext uri="{D42A27DB-BD31-4B8C-83A1-F6EECF244321}">
                <p14:modId xmlns:p14="http://schemas.microsoft.com/office/powerpoint/2010/main" val="991649820"/>
              </p:ext>
            </p:extLst>
          </p:nvPr>
        </p:nvGraphicFramePr>
        <p:xfrm>
          <a:off x="1788368" y="2233672"/>
          <a:ext cx="6096000" cy="15849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620963179"/>
                    </a:ext>
                  </a:extLst>
                </a:gridCol>
                <a:gridCol w="2032000">
                  <a:extLst>
                    <a:ext uri="{9D8B030D-6E8A-4147-A177-3AD203B41FA5}">
                      <a16:colId xmlns:a16="http://schemas.microsoft.com/office/drawing/2014/main" val="2915240235"/>
                    </a:ext>
                  </a:extLst>
                </a:gridCol>
                <a:gridCol w="2032000">
                  <a:extLst>
                    <a:ext uri="{9D8B030D-6E8A-4147-A177-3AD203B41FA5}">
                      <a16:colId xmlns:a16="http://schemas.microsoft.com/office/drawing/2014/main" val="374043800"/>
                    </a:ext>
                  </a:extLst>
                </a:gridCol>
              </a:tblGrid>
              <a:tr h="370840">
                <a:tc>
                  <a:txBody>
                    <a:bodyPr/>
                    <a:lstStyle/>
                    <a:p>
                      <a:pPr algn="ctr"/>
                      <a:endParaRPr lang="en-US" sz="2000" dirty="0"/>
                    </a:p>
                  </a:txBody>
                  <a:tcPr/>
                </a:tc>
                <a:tc>
                  <a:txBody>
                    <a:bodyPr/>
                    <a:lstStyle/>
                    <a:p>
                      <a:pPr algn="ctr"/>
                      <a:r>
                        <a:rPr lang="en-US" sz="2000" dirty="0"/>
                        <a:t>Cellphone</a:t>
                      </a:r>
                    </a:p>
                  </a:txBody>
                  <a:tcPr/>
                </a:tc>
                <a:tc>
                  <a:txBody>
                    <a:bodyPr/>
                    <a:lstStyle/>
                    <a:p>
                      <a:pPr algn="ctr"/>
                      <a:r>
                        <a:rPr lang="en-US" sz="2000" dirty="0"/>
                        <a:t>Smartphone</a:t>
                      </a:r>
                    </a:p>
                  </a:txBody>
                  <a:tcPr/>
                </a:tc>
                <a:extLst>
                  <a:ext uri="{0D108BD9-81ED-4DB2-BD59-A6C34878D82A}">
                    <a16:rowId xmlns:a16="http://schemas.microsoft.com/office/drawing/2014/main" val="1780381007"/>
                  </a:ext>
                </a:extLst>
              </a:tr>
              <a:tr h="370840">
                <a:tc>
                  <a:txBody>
                    <a:bodyPr/>
                    <a:lstStyle/>
                    <a:p>
                      <a:pPr algn="ctr"/>
                      <a:r>
                        <a:rPr lang="en-US" sz="2000" dirty="0">
                          <a:effectLst/>
                        </a:rPr>
                        <a:t>1/10/2018</a:t>
                      </a:r>
                    </a:p>
                  </a:txBody>
                  <a:tcPr anchor="ctr"/>
                </a:tc>
                <a:tc>
                  <a:txBody>
                    <a:bodyPr/>
                    <a:lstStyle/>
                    <a:p>
                      <a:pPr algn="ctr"/>
                      <a:r>
                        <a:rPr lang="en-US" sz="2000">
                          <a:effectLst/>
                        </a:rPr>
                        <a:t>95%</a:t>
                      </a:r>
                    </a:p>
                  </a:txBody>
                  <a:tcPr anchor="ctr"/>
                </a:tc>
                <a:tc>
                  <a:txBody>
                    <a:bodyPr/>
                    <a:lstStyle/>
                    <a:p>
                      <a:pPr algn="ctr"/>
                      <a:r>
                        <a:rPr lang="en-US" sz="2000">
                          <a:effectLst/>
                        </a:rPr>
                        <a:t>77%</a:t>
                      </a:r>
                    </a:p>
                  </a:txBody>
                  <a:tcPr anchor="ctr"/>
                </a:tc>
                <a:extLst>
                  <a:ext uri="{0D108BD9-81ED-4DB2-BD59-A6C34878D82A}">
                    <a16:rowId xmlns:a16="http://schemas.microsoft.com/office/drawing/2014/main" val="980692040"/>
                  </a:ext>
                </a:extLst>
              </a:tr>
              <a:tr h="370840">
                <a:tc>
                  <a:txBody>
                    <a:bodyPr/>
                    <a:lstStyle/>
                    <a:p>
                      <a:pPr algn="ctr"/>
                      <a:r>
                        <a:rPr lang="en-US" sz="2000">
                          <a:effectLst/>
                        </a:rPr>
                        <a:t>2/7/2019</a:t>
                      </a:r>
                    </a:p>
                  </a:txBody>
                  <a:tcPr anchor="ctr"/>
                </a:tc>
                <a:tc>
                  <a:txBody>
                    <a:bodyPr/>
                    <a:lstStyle/>
                    <a:p>
                      <a:pPr algn="ctr"/>
                      <a:r>
                        <a:rPr lang="en-US" sz="2000">
                          <a:effectLst/>
                        </a:rPr>
                        <a:t>96%</a:t>
                      </a:r>
                    </a:p>
                  </a:txBody>
                  <a:tcPr anchor="ctr"/>
                </a:tc>
                <a:tc>
                  <a:txBody>
                    <a:bodyPr/>
                    <a:lstStyle/>
                    <a:p>
                      <a:pPr algn="ctr"/>
                      <a:r>
                        <a:rPr lang="en-US" sz="2000">
                          <a:effectLst/>
                        </a:rPr>
                        <a:t>81%</a:t>
                      </a:r>
                    </a:p>
                  </a:txBody>
                  <a:tcPr anchor="ctr"/>
                </a:tc>
                <a:extLst>
                  <a:ext uri="{0D108BD9-81ED-4DB2-BD59-A6C34878D82A}">
                    <a16:rowId xmlns:a16="http://schemas.microsoft.com/office/drawing/2014/main" val="2996282008"/>
                  </a:ext>
                </a:extLst>
              </a:tr>
              <a:tr h="370840">
                <a:tc>
                  <a:txBody>
                    <a:bodyPr/>
                    <a:lstStyle/>
                    <a:p>
                      <a:pPr algn="ctr"/>
                      <a:r>
                        <a:rPr lang="en-US" sz="2000">
                          <a:effectLst/>
                        </a:rPr>
                        <a:t>2/8/2021</a:t>
                      </a:r>
                    </a:p>
                  </a:txBody>
                  <a:tcPr anchor="ctr"/>
                </a:tc>
                <a:tc>
                  <a:txBody>
                    <a:bodyPr/>
                    <a:lstStyle/>
                    <a:p>
                      <a:pPr algn="ctr"/>
                      <a:r>
                        <a:rPr lang="en-US" sz="2000">
                          <a:effectLst/>
                        </a:rPr>
                        <a:t>97%</a:t>
                      </a:r>
                    </a:p>
                  </a:txBody>
                  <a:tcPr anchor="ctr"/>
                </a:tc>
                <a:tc>
                  <a:txBody>
                    <a:bodyPr/>
                    <a:lstStyle/>
                    <a:p>
                      <a:pPr algn="ctr"/>
                      <a:r>
                        <a:rPr lang="en-US" sz="2000" dirty="0">
                          <a:effectLst/>
                        </a:rPr>
                        <a:t>85%</a:t>
                      </a:r>
                    </a:p>
                  </a:txBody>
                  <a:tcPr anchor="ctr"/>
                </a:tc>
                <a:extLst>
                  <a:ext uri="{0D108BD9-81ED-4DB2-BD59-A6C34878D82A}">
                    <a16:rowId xmlns:a16="http://schemas.microsoft.com/office/drawing/2014/main" val="3348622371"/>
                  </a:ext>
                </a:extLst>
              </a:tr>
            </a:tbl>
          </a:graphicData>
        </a:graphic>
      </p:graphicFrame>
      <p:graphicFrame>
        <p:nvGraphicFramePr>
          <p:cNvPr id="6" name="Table 6">
            <a:extLst>
              <a:ext uri="{FF2B5EF4-FFF2-40B4-BE49-F238E27FC236}">
                <a16:creationId xmlns:a16="http://schemas.microsoft.com/office/drawing/2014/main" id="{34931200-6D33-FF8E-7982-2C2BA65628B0}"/>
              </a:ext>
            </a:extLst>
          </p:cNvPr>
          <p:cNvGraphicFramePr>
            <a:graphicFrameLocks noGrp="1"/>
          </p:cNvGraphicFramePr>
          <p:nvPr>
            <p:extLst>
              <p:ext uri="{D42A27DB-BD31-4B8C-83A1-F6EECF244321}">
                <p14:modId xmlns:p14="http://schemas.microsoft.com/office/powerpoint/2010/main" val="2300336582"/>
              </p:ext>
            </p:extLst>
          </p:nvPr>
        </p:nvGraphicFramePr>
        <p:xfrm>
          <a:off x="1785878" y="4066000"/>
          <a:ext cx="5059680" cy="18897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182788514"/>
                    </a:ext>
                  </a:extLst>
                </a:gridCol>
                <a:gridCol w="1524000">
                  <a:extLst>
                    <a:ext uri="{9D8B030D-6E8A-4147-A177-3AD203B41FA5}">
                      <a16:colId xmlns:a16="http://schemas.microsoft.com/office/drawing/2014/main" val="133892747"/>
                    </a:ext>
                  </a:extLst>
                </a:gridCol>
                <a:gridCol w="2011680">
                  <a:extLst>
                    <a:ext uri="{9D8B030D-6E8A-4147-A177-3AD203B41FA5}">
                      <a16:colId xmlns:a16="http://schemas.microsoft.com/office/drawing/2014/main" val="1200095754"/>
                    </a:ext>
                  </a:extLst>
                </a:gridCol>
              </a:tblGrid>
              <a:tr h="370840">
                <a:tc>
                  <a:txBody>
                    <a:bodyPr/>
                    <a:lstStyle/>
                    <a:p>
                      <a:pPr algn="ctr"/>
                      <a:endParaRPr lang="en-US" sz="2000" dirty="0"/>
                    </a:p>
                  </a:txBody>
                  <a:tcPr/>
                </a:tc>
                <a:tc>
                  <a:txBody>
                    <a:bodyPr/>
                    <a:lstStyle/>
                    <a:p>
                      <a:pPr algn="l" fontAlgn="b"/>
                      <a:r>
                        <a:rPr lang="en-US" sz="2000" b="1" dirty="0">
                          <a:solidFill>
                            <a:schemeClr val="bg1"/>
                          </a:solidFill>
                          <a:effectLst/>
                        </a:rPr>
                        <a:t>Tablet computer</a:t>
                      </a:r>
                    </a:p>
                  </a:txBody>
                  <a:tcPr anchor="b"/>
                </a:tc>
                <a:tc>
                  <a:txBody>
                    <a:bodyPr/>
                    <a:lstStyle/>
                    <a:p>
                      <a:pPr algn="l" fontAlgn="b"/>
                      <a:r>
                        <a:rPr lang="en-US" sz="2000" b="1" dirty="0">
                          <a:solidFill>
                            <a:schemeClr val="bg1"/>
                          </a:solidFill>
                          <a:effectLst/>
                        </a:rPr>
                        <a:t>Desktop/laptop computer</a:t>
                      </a:r>
                    </a:p>
                  </a:txBody>
                  <a:tcPr anchor="b"/>
                </a:tc>
                <a:extLst>
                  <a:ext uri="{0D108BD9-81ED-4DB2-BD59-A6C34878D82A}">
                    <a16:rowId xmlns:a16="http://schemas.microsoft.com/office/drawing/2014/main" val="824609024"/>
                  </a:ext>
                </a:extLst>
              </a:tr>
              <a:tr h="370840">
                <a:tc>
                  <a:txBody>
                    <a:bodyPr/>
                    <a:lstStyle/>
                    <a:p>
                      <a:pPr algn="ctr"/>
                      <a:r>
                        <a:rPr lang="en-US" sz="2000" dirty="0">
                          <a:effectLst/>
                        </a:rPr>
                        <a:t>1/10/2018</a:t>
                      </a:r>
                    </a:p>
                  </a:txBody>
                  <a:tcPr anchor="ctr"/>
                </a:tc>
                <a:tc>
                  <a:txBody>
                    <a:bodyPr/>
                    <a:lstStyle/>
                    <a:p>
                      <a:pPr algn="ctr"/>
                      <a:r>
                        <a:rPr lang="en-US" sz="2000">
                          <a:effectLst/>
                        </a:rPr>
                        <a:t>53%</a:t>
                      </a:r>
                    </a:p>
                  </a:txBody>
                  <a:tcPr anchor="ctr"/>
                </a:tc>
                <a:tc>
                  <a:txBody>
                    <a:bodyPr/>
                    <a:lstStyle/>
                    <a:p>
                      <a:pPr algn="ctr"/>
                      <a:r>
                        <a:rPr lang="en-US" sz="2000" dirty="0">
                          <a:effectLst/>
                        </a:rPr>
                        <a:t>73%</a:t>
                      </a:r>
                    </a:p>
                  </a:txBody>
                  <a:tcPr anchor="ctr"/>
                </a:tc>
                <a:extLst>
                  <a:ext uri="{0D108BD9-81ED-4DB2-BD59-A6C34878D82A}">
                    <a16:rowId xmlns:a16="http://schemas.microsoft.com/office/drawing/2014/main" val="770993019"/>
                  </a:ext>
                </a:extLst>
              </a:tr>
              <a:tr h="370840">
                <a:tc>
                  <a:txBody>
                    <a:bodyPr/>
                    <a:lstStyle/>
                    <a:p>
                      <a:pPr algn="ctr"/>
                      <a:r>
                        <a:rPr lang="en-US" sz="2000">
                          <a:effectLst/>
                        </a:rPr>
                        <a:t>2/7/2019</a:t>
                      </a:r>
                    </a:p>
                  </a:txBody>
                  <a:tcPr anchor="ctr"/>
                </a:tc>
                <a:tc>
                  <a:txBody>
                    <a:bodyPr/>
                    <a:lstStyle/>
                    <a:p>
                      <a:pPr algn="ctr"/>
                      <a:r>
                        <a:rPr lang="en-US" sz="2000">
                          <a:effectLst/>
                        </a:rPr>
                        <a:t>52%</a:t>
                      </a:r>
                    </a:p>
                  </a:txBody>
                  <a:tcPr anchor="ctr"/>
                </a:tc>
                <a:tc>
                  <a:txBody>
                    <a:bodyPr/>
                    <a:lstStyle/>
                    <a:p>
                      <a:pPr algn="ctr"/>
                      <a:r>
                        <a:rPr lang="en-US" sz="2000" dirty="0">
                          <a:effectLst/>
                        </a:rPr>
                        <a:t>74%</a:t>
                      </a:r>
                    </a:p>
                  </a:txBody>
                  <a:tcPr anchor="ctr"/>
                </a:tc>
                <a:extLst>
                  <a:ext uri="{0D108BD9-81ED-4DB2-BD59-A6C34878D82A}">
                    <a16:rowId xmlns:a16="http://schemas.microsoft.com/office/drawing/2014/main" val="2739601140"/>
                  </a:ext>
                </a:extLst>
              </a:tr>
              <a:tr h="370840">
                <a:tc>
                  <a:txBody>
                    <a:bodyPr/>
                    <a:lstStyle/>
                    <a:p>
                      <a:pPr algn="ctr"/>
                      <a:r>
                        <a:rPr lang="en-US" sz="2000" dirty="0">
                          <a:effectLst/>
                        </a:rPr>
                        <a:t>2/8/2021</a:t>
                      </a:r>
                    </a:p>
                  </a:txBody>
                  <a:tcPr anchor="ctr"/>
                </a:tc>
                <a:tc>
                  <a:txBody>
                    <a:bodyPr/>
                    <a:lstStyle/>
                    <a:p>
                      <a:pPr algn="ctr"/>
                      <a:r>
                        <a:rPr lang="en-US" sz="2000" dirty="0">
                          <a:effectLst/>
                        </a:rPr>
                        <a:t>53%</a:t>
                      </a:r>
                    </a:p>
                  </a:txBody>
                  <a:tcPr anchor="ctr"/>
                </a:tc>
                <a:tc>
                  <a:txBody>
                    <a:bodyPr/>
                    <a:lstStyle/>
                    <a:p>
                      <a:pPr algn="ctr"/>
                      <a:r>
                        <a:rPr lang="en-US" sz="2000" dirty="0">
                          <a:effectLst/>
                        </a:rPr>
                        <a:t>77%</a:t>
                      </a:r>
                    </a:p>
                  </a:txBody>
                  <a:tcPr anchor="ctr"/>
                </a:tc>
                <a:extLst>
                  <a:ext uri="{0D108BD9-81ED-4DB2-BD59-A6C34878D82A}">
                    <a16:rowId xmlns:a16="http://schemas.microsoft.com/office/drawing/2014/main" val="1389946858"/>
                  </a:ext>
                </a:extLst>
              </a:tr>
            </a:tbl>
          </a:graphicData>
        </a:graphic>
      </p:graphicFrame>
      <p:sp>
        <p:nvSpPr>
          <p:cNvPr id="7" name="TextBox 6">
            <a:extLst>
              <a:ext uri="{FF2B5EF4-FFF2-40B4-BE49-F238E27FC236}">
                <a16:creationId xmlns:a16="http://schemas.microsoft.com/office/drawing/2014/main" id="{D45EB0A0-DD41-A105-47E2-E8A256A78341}"/>
              </a:ext>
            </a:extLst>
          </p:cNvPr>
          <p:cNvSpPr txBox="1"/>
          <p:nvPr/>
        </p:nvSpPr>
        <p:spPr>
          <a:xfrm>
            <a:off x="1785878" y="6114768"/>
            <a:ext cx="6974926" cy="677108"/>
          </a:xfrm>
          <a:prstGeom prst="rect">
            <a:avLst/>
          </a:prstGeom>
          <a:noFill/>
        </p:spPr>
        <p:txBody>
          <a:bodyPr wrap="square" rtlCol="0">
            <a:spAutoFit/>
          </a:bodyPr>
          <a:lstStyle/>
          <a:p>
            <a:pPr algn="ctr"/>
            <a:r>
              <a:rPr lang="en-US" sz="2000" dirty="0"/>
              <a:t>Pew Research Center, 2018-2021, </a:t>
            </a:r>
            <a:r>
              <a:rPr lang="en-US" dirty="0">
                <a:hlinkClick r:id="rId3"/>
              </a:rPr>
              <a:t>https://www.pewresearch.org/internet/fact-sheet/mobile/</a:t>
            </a:r>
            <a:r>
              <a:rPr lang="en-US" dirty="0"/>
              <a:t> </a:t>
            </a:r>
          </a:p>
        </p:txBody>
      </p:sp>
      <p:sp>
        <p:nvSpPr>
          <p:cNvPr id="2" name="Oval 1">
            <a:extLst>
              <a:ext uri="{FF2B5EF4-FFF2-40B4-BE49-F238E27FC236}">
                <a16:creationId xmlns:a16="http://schemas.microsoft.com/office/drawing/2014/main" id="{9E0A6448-B247-0C64-616A-49D17BB62BA2}"/>
              </a:ext>
            </a:extLst>
          </p:cNvPr>
          <p:cNvSpPr/>
          <p:nvPr/>
        </p:nvSpPr>
        <p:spPr>
          <a:xfrm>
            <a:off x="4211960" y="3312408"/>
            <a:ext cx="1204784" cy="692656"/>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6450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2518172"/>
            <a:ext cx="7769225" cy="1361777"/>
          </a:xfrm>
        </p:spPr>
        <p:txBody>
          <a:bodyPr/>
          <a:lstStyle/>
          <a:p>
            <a:pPr algn="ctr"/>
            <a:r>
              <a:rPr lang="en-US" sz="3600" dirty="0"/>
              <a:t>3) </a:t>
            </a:r>
            <a:r>
              <a:rPr lang="en-US" sz="3600" cap="none" dirty="0"/>
              <a:t>The Collaboration Imperative  </a:t>
            </a:r>
            <a:br>
              <a:rPr lang="en-US" sz="3600" cap="none" dirty="0"/>
            </a:br>
            <a:endParaRPr lang="en-US" sz="3600" dirty="0"/>
          </a:p>
        </p:txBody>
      </p:sp>
      <p:pic>
        <p:nvPicPr>
          <p:cNvPr id="3" name="Picture 4"/>
          <p:cNvPicPr>
            <a:picLocks noChangeAspect="1" noChangeArrowheads="1"/>
          </p:cNvPicPr>
          <p:nvPr/>
        </p:nvPicPr>
        <p:blipFill>
          <a:blip r:embed="rId2" cstate="print"/>
          <a:srcRect/>
          <a:stretch>
            <a:fillRect/>
          </a:stretch>
        </p:blipFill>
        <p:spPr bwMode="auto">
          <a:xfrm>
            <a:off x="765175" y="4257650"/>
            <a:ext cx="7769225" cy="971550"/>
          </a:xfrm>
          <a:prstGeom prst="rect">
            <a:avLst/>
          </a:prstGeom>
          <a:noFill/>
          <a:ln w="9525">
            <a:noFill/>
            <a:miter lim="800000"/>
            <a:headEnd/>
            <a:tailEnd/>
          </a:ln>
        </p:spPr>
      </p:pic>
    </p:spTree>
    <p:extLst>
      <p:ext uri="{BB962C8B-B14F-4D97-AF65-F5344CB8AC3E}">
        <p14:creationId xmlns:p14="http://schemas.microsoft.com/office/powerpoint/2010/main" val="381663760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type="title"/>
          </p:nvPr>
        </p:nvSpPr>
        <p:spPr/>
        <p:txBody>
          <a:bodyPr/>
          <a:lstStyle/>
          <a:p>
            <a:pPr eaLnBrk="1" hangingPunct="1"/>
            <a:r>
              <a:rPr lang="en-US" sz="3200" dirty="0">
                <a:latin typeface="Calibri" pitchFamily="34" charset="0"/>
                <a:ea typeface="ＭＳ Ｐゴシック" charset="-128"/>
                <a:cs typeface="Calibri" pitchFamily="34" charset="0"/>
              </a:rPr>
              <a:t>Non Profit IT Departments Can’t Play the Odds</a:t>
            </a:r>
          </a:p>
        </p:txBody>
      </p:sp>
      <p:sp>
        <p:nvSpPr>
          <p:cNvPr id="13315" name="Rectangle 2"/>
          <p:cNvSpPr>
            <a:spLocks noGrp="1" noChangeArrowheads="1"/>
          </p:cNvSpPr>
          <p:nvPr>
            <p:ph idx="1"/>
          </p:nvPr>
        </p:nvSpPr>
        <p:spPr>
          <a:xfrm>
            <a:off x="601216" y="1892424"/>
            <a:ext cx="8291264" cy="4704928"/>
          </a:xfrm>
        </p:spPr>
        <p:txBody>
          <a:bodyPr/>
          <a:lstStyle/>
          <a:p>
            <a:pPr eaLnBrk="1" hangingPunct="1">
              <a:buFontTx/>
              <a:buNone/>
            </a:pPr>
            <a:r>
              <a:rPr lang="en-US" sz="2800" dirty="0">
                <a:solidFill>
                  <a:srgbClr val="FF0000"/>
                </a:solidFill>
                <a:latin typeface="Calibri" pitchFamily="34" charset="0"/>
                <a:ea typeface="ＭＳ Ｐゴシック" charset="-128"/>
                <a:cs typeface="Calibri" pitchFamily="34" charset="0"/>
              </a:rPr>
              <a:t>IF</a:t>
            </a:r>
          </a:p>
          <a:p>
            <a:pPr lvl="1" eaLnBrk="1" hangingPunct="1"/>
            <a:r>
              <a:rPr lang="en-US" sz="2400" dirty="0">
                <a:latin typeface="Calibri" pitchFamily="34" charset="0"/>
                <a:ea typeface="ＭＳ Ｐゴシック" charset="-128"/>
                <a:cs typeface="Calibri" pitchFamily="34" charset="0"/>
              </a:rPr>
              <a:t>57% of large IT projects don't realize their ROI </a:t>
            </a:r>
            <a:r>
              <a:rPr lang="en-US" sz="2400" i="1" dirty="0">
                <a:latin typeface="Calibri" pitchFamily="34" charset="0"/>
                <a:ea typeface="ＭＳ Ｐゴシック" charset="-128"/>
                <a:cs typeface="Calibri" pitchFamily="34" charset="0"/>
              </a:rPr>
              <a:t>(Nucleus Research) </a:t>
            </a:r>
          </a:p>
          <a:p>
            <a:pPr lvl="1" eaLnBrk="1" hangingPunct="1"/>
            <a:r>
              <a:rPr lang="en-US" sz="2400" dirty="0">
                <a:latin typeface="Calibri" pitchFamily="34" charset="0"/>
                <a:ea typeface="ＭＳ Ｐゴシック" charset="-128"/>
                <a:cs typeface="Calibri" pitchFamily="34" charset="0"/>
              </a:rPr>
              <a:t>66% IT projects fail </a:t>
            </a:r>
            <a:r>
              <a:rPr lang="en-US" sz="2400" i="1" dirty="0">
                <a:latin typeface="Calibri" pitchFamily="34" charset="0"/>
                <a:ea typeface="ＭＳ Ｐゴシック" charset="-128"/>
                <a:cs typeface="Calibri" pitchFamily="34" charset="0"/>
              </a:rPr>
              <a:t>(Standish Chaos DB)</a:t>
            </a:r>
            <a:r>
              <a:rPr lang="en-US" sz="2400" dirty="0">
                <a:latin typeface="Calibri" pitchFamily="34" charset="0"/>
                <a:ea typeface="ＭＳ Ｐゴシック" charset="-128"/>
                <a:cs typeface="Calibri" pitchFamily="34" charset="0"/>
              </a:rPr>
              <a:t> </a:t>
            </a:r>
          </a:p>
          <a:p>
            <a:pPr lvl="1" eaLnBrk="1" hangingPunct="1"/>
            <a:r>
              <a:rPr lang="en-US" sz="2400" dirty="0">
                <a:latin typeface="Calibri" pitchFamily="34" charset="0"/>
                <a:ea typeface="ＭＳ Ｐゴシック" charset="-128"/>
                <a:cs typeface="Calibri" pitchFamily="34" charset="0"/>
              </a:rPr>
              <a:t>Small NGO IT spend is a 20th of corporations </a:t>
            </a:r>
            <a:r>
              <a:rPr lang="en-US" sz="2400" i="1" dirty="0">
                <a:latin typeface="Calibri" pitchFamily="34" charset="0"/>
                <a:ea typeface="ＭＳ Ｐゴシック" charset="-128"/>
                <a:cs typeface="Calibri" pitchFamily="34" charset="0"/>
              </a:rPr>
              <a:t>(Tuck survey)</a:t>
            </a:r>
          </a:p>
          <a:p>
            <a:pPr lvl="1" eaLnBrk="1" hangingPunct="1"/>
            <a:r>
              <a:rPr lang="en-US" sz="2400" dirty="0">
                <a:latin typeface="Calibri" pitchFamily="34" charset="0"/>
                <a:ea typeface="ＭＳ Ｐゴシック" charset="-128"/>
                <a:cs typeface="Calibri" pitchFamily="34" charset="0"/>
              </a:rPr>
              <a:t>And we are spending donors’ dollars</a:t>
            </a:r>
          </a:p>
          <a:p>
            <a:pPr eaLnBrk="1" hangingPunct="1">
              <a:buFontTx/>
              <a:buNone/>
            </a:pPr>
            <a:r>
              <a:rPr lang="en-US" sz="2800" dirty="0">
                <a:solidFill>
                  <a:srgbClr val="FF0000"/>
                </a:solidFill>
                <a:latin typeface="Calibri" pitchFamily="34" charset="0"/>
                <a:ea typeface="ＭＳ Ｐゴシック" charset="-128"/>
                <a:cs typeface="Calibri" pitchFamily="34" charset="0"/>
              </a:rPr>
              <a:t>THEN </a:t>
            </a:r>
          </a:p>
          <a:p>
            <a:pPr marL="461963" indent="-180975" eaLnBrk="1" hangingPunct="1"/>
            <a:r>
              <a:rPr lang="en-US" sz="2400" dirty="0">
                <a:solidFill>
                  <a:srgbClr val="0070C0"/>
                </a:solidFill>
                <a:latin typeface="Calibri" pitchFamily="34" charset="0"/>
                <a:ea typeface="ＭＳ Ｐゴシック" charset="-128"/>
                <a:cs typeface="Calibri" pitchFamily="34" charset="0"/>
              </a:rPr>
              <a:t>We must find a better way... </a:t>
            </a:r>
          </a:p>
        </p:txBody>
      </p:sp>
      <p:sp>
        <p:nvSpPr>
          <p:cNvPr id="13317" name="Slide Number Placeholder 3"/>
          <p:cNvSpPr txBox="1">
            <a:spLocks noGrp="1"/>
          </p:cNvSpPr>
          <p:nvPr/>
        </p:nvSpPr>
        <p:spPr bwMode="auto">
          <a:xfrm>
            <a:off x="7543800" y="6248400"/>
            <a:ext cx="1219200" cy="476250"/>
          </a:xfrm>
          <a:prstGeom prst="rect">
            <a:avLst/>
          </a:prstGeom>
          <a:noFill/>
          <a:ln w="9525">
            <a:noFill/>
            <a:miter lim="800000"/>
            <a:headEnd/>
            <a:tailEnd/>
          </a:ln>
        </p:spPr>
        <p:txBody>
          <a:bodyPr/>
          <a:lstStyle/>
          <a:p>
            <a:pPr algn="r"/>
            <a:fld id="{ED764E31-E6C9-473C-8356-47B1D224618B}" type="slidenum">
              <a:rPr lang="en-US" sz="1400">
                <a:solidFill>
                  <a:schemeClr val="tx1"/>
                </a:solidFill>
                <a:latin typeface="Arial" charset="0"/>
              </a:rPr>
              <a:pPr algn="r"/>
              <a:t>19</a:t>
            </a:fld>
            <a:endParaRPr lang="en-US" sz="1400">
              <a:solidFill>
                <a:schemeClr val="tx1"/>
              </a:solidFill>
              <a:latin typeface="Arial" charset="0"/>
            </a:endParaRPr>
          </a:p>
        </p:txBody>
      </p:sp>
    </p:spTree>
    <p:extLst>
      <p:ext uri="{BB962C8B-B14F-4D97-AF65-F5344CB8AC3E}">
        <p14:creationId xmlns:p14="http://schemas.microsoft.com/office/powerpoint/2010/main" val="3665167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 Brief Introduction</a:t>
            </a:r>
            <a:endParaRPr lang="en-GB" sz="3200" dirty="0"/>
          </a:p>
        </p:txBody>
      </p:sp>
      <p:sp>
        <p:nvSpPr>
          <p:cNvPr id="3" name="Content Placeholder 2"/>
          <p:cNvSpPr>
            <a:spLocks noGrp="1"/>
          </p:cNvSpPr>
          <p:nvPr>
            <p:ph idx="1"/>
          </p:nvPr>
        </p:nvSpPr>
        <p:spPr>
          <a:xfrm>
            <a:off x="251520" y="1700808"/>
            <a:ext cx="4608512" cy="5157192"/>
          </a:xfrm>
        </p:spPr>
        <p:txBody>
          <a:bodyPr/>
          <a:lstStyle/>
          <a:p>
            <a:pPr>
              <a:buFont typeface="Wingdings" pitchFamily="2" charset="2"/>
              <a:buChar char="Ø"/>
            </a:pPr>
            <a:r>
              <a:rPr lang="en-US" sz="2400" dirty="0"/>
              <a:t>13 Years on Wall Street</a:t>
            </a:r>
          </a:p>
          <a:p>
            <a:pPr>
              <a:buFont typeface="Wingdings" pitchFamily="2" charset="2"/>
              <a:buChar char="Ø"/>
            </a:pPr>
            <a:r>
              <a:rPr lang="en-US" sz="2400" dirty="0"/>
              <a:t>10 Years in management consulting</a:t>
            </a:r>
          </a:p>
          <a:p>
            <a:pPr>
              <a:buFont typeface="Wingdings" pitchFamily="2" charset="2"/>
              <a:buChar char="Ø"/>
            </a:pPr>
            <a:r>
              <a:rPr lang="en-US" sz="2400" dirty="0"/>
              <a:t>17 years in NGOs</a:t>
            </a:r>
          </a:p>
          <a:p>
            <a:pPr>
              <a:buFont typeface="Wingdings" pitchFamily="2" charset="2"/>
              <a:buChar char="Ø"/>
            </a:pPr>
            <a:r>
              <a:rPr lang="en-US" sz="2400" dirty="0"/>
              <a:t>5 years teaching at UMSI</a:t>
            </a:r>
          </a:p>
          <a:p>
            <a:pPr>
              <a:buFont typeface="Wingdings" pitchFamily="2" charset="2"/>
              <a:buChar char="Ø"/>
            </a:pPr>
            <a:r>
              <a:rPr lang="en-US" sz="2400" dirty="0"/>
              <a:t>Former Global CIO at IFRC</a:t>
            </a:r>
          </a:p>
          <a:p>
            <a:pPr>
              <a:buFont typeface="Wingdings" pitchFamily="2" charset="2"/>
              <a:buChar char="Ø"/>
            </a:pPr>
            <a:r>
              <a:rPr lang="en-US" sz="2400" dirty="0"/>
              <a:t>Former CIO at STC/US &amp; UK</a:t>
            </a:r>
          </a:p>
          <a:p>
            <a:pPr>
              <a:buFont typeface="Wingdings" pitchFamily="2" charset="2"/>
              <a:buChar char="Ø"/>
            </a:pPr>
            <a:r>
              <a:rPr lang="en-US" sz="2400" dirty="0"/>
              <a:t>Co-founder and former Chairman of NetHope.org</a:t>
            </a:r>
          </a:p>
          <a:p>
            <a:pPr>
              <a:buFont typeface="Wingdings" pitchFamily="2" charset="2"/>
              <a:buChar char="Ø"/>
            </a:pPr>
            <a:r>
              <a:rPr lang="en-US" sz="2400" dirty="0"/>
              <a:t>Contact: </a:t>
            </a:r>
            <a:r>
              <a:rPr lang="en-US" sz="2400" dirty="0">
                <a:hlinkClick r:id="rId3"/>
              </a:rPr>
              <a:t>ehapp@umich.edu</a:t>
            </a:r>
            <a:r>
              <a:rPr lang="en-US" sz="2400" dirty="0"/>
              <a:t> </a:t>
            </a:r>
          </a:p>
          <a:p>
            <a:pPr>
              <a:buFont typeface="Wingdings" pitchFamily="2" charset="2"/>
              <a:buChar char="Ø"/>
            </a:pPr>
            <a:r>
              <a:rPr lang="en-US" sz="2400" dirty="0"/>
              <a:t>More on LinkedIn, Google and </a:t>
            </a:r>
            <a:r>
              <a:rPr lang="en-US" sz="2400" dirty="0">
                <a:hlinkClick r:id="rId4"/>
              </a:rPr>
              <a:t>www.eghapp.com</a:t>
            </a:r>
            <a:r>
              <a:rPr lang="en-US" sz="2400" dirty="0"/>
              <a:t> </a:t>
            </a:r>
          </a:p>
          <a:p>
            <a:pPr marL="0" indent="0" algn="ctr"/>
            <a:endParaRPr lang="en-US" sz="2800" dirty="0">
              <a:solidFill>
                <a:srgbClr val="FF0000"/>
              </a:solidFill>
            </a:endParaRPr>
          </a:p>
          <a:p>
            <a:pPr lvl="1">
              <a:buNone/>
            </a:pPr>
            <a:r>
              <a:rPr lang="en-US" i="1" dirty="0"/>
              <a:t> </a:t>
            </a:r>
            <a:endParaRPr lang="en-GB" i="1" dirty="0"/>
          </a:p>
        </p:txBody>
      </p:sp>
      <p:sp>
        <p:nvSpPr>
          <p:cNvPr id="4" name="TextBox 3">
            <a:extLst>
              <a:ext uri="{FF2B5EF4-FFF2-40B4-BE49-F238E27FC236}">
                <a16:creationId xmlns:a16="http://schemas.microsoft.com/office/drawing/2014/main" id="{216C925E-63A3-4589-8685-4464BEAB30DB}"/>
              </a:ext>
            </a:extLst>
          </p:cNvPr>
          <p:cNvSpPr txBox="1"/>
          <p:nvPr/>
        </p:nvSpPr>
        <p:spPr>
          <a:xfrm flipH="1">
            <a:off x="5868144" y="5916396"/>
            <a:ext cx="2417901" cy="523220"/>
          </a:xfrm>
          <a:prstGeom prst="rect">
            <a:avLst/>
          </a:prstGeom>
          <a:noFill/>
        </p:spPr>
        <p:txBody>
          <a:bodyPr wrap="square" rtlCol="0">
            <a:spAutoFit/>
          </a:bodyPr>
          <a:lstStyle/>
          <a:p>
            <a:pPr algn="ctr"/>
            <a:r>
              <a:rPr lang="en-US" sz="2800" b="1" dirty="0">
                <a:solidFill>
                  <a:srgbClr val="FF0000"/>
                </a:solidFill>
              </a:rPr>
              <a:t>Connect!</a:t>
            </a:r>
            <a:endParaRPr lang="en-US" sz="2800" b="1" dirty="0"/>
          </a:p>
        </p:txBody>
      </p:sp>
      <p:pic>
        <p:nvPicPr>
          <p:cNvPr id="6" name="Picture 5" descr="A person with a white beard&#10;&#10;Description automatically generated with low confidence">
            <a:extLst>
              <a:ext uri="{FF2B5EF4-FFF2-40B4-BE49-F238E27FC236}">
                <a16:creationId xmlns:a16="http://schemas.microsoft.com/office/drawing/2014/main" id="{6BA55650-D8D1-C653-AC13-6507C031C1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7656" y="1700295"/>
            <a:ext cx="3198876" cy="4009644"/>
          </a:xfrm>
          <a:prstGeom prst="rect">
            <a:avLst/>
          </a:prstGeom>
        </p:spPr>
      </p:pic>
    </p:spTree>
    <p:extLst>
      <p:ext uri="{BB962C8B-B14F-4D97-AF65-F5344CB8AC3E}">
        <p14:creationId xmlns:p14="http://schemas.microsoft.com/office/powerpoint/2010/main" val="396206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457200" y="304800"/>
            <a:ext cx="8229600" cy="1325563"/>
          </a:xfrm>
        </p:spPr>
        <p:txBody>
          <a:bodyPr/>
          <a:lstStyle/>
          <a:p>
            <a:pPr algn="ctr" eaLnBrk="1" hangingPunct="1"/>
            <a:r>
              <a:rPr lang="en-US" sz="3600" dirty="0">
                <a:solidFill>
                  <a:schemeClr val="bg1"/>
                </a:solidFill>
                <a:latin typeface="Calibri" pitchFamily="34" charset="0"/>
                <a:ea typeface="ＭＳ Ｐゴシック" charset="-128"/>
                <a:cs typeface="Calibri" pitchFamily="34" charset="0"/>
              </a:rPr>
              <a:t>Key Conclusion: </a:t>
            </a:r>
            <a:r>
              <a:rPr lang="en-US" sz="3600" i="1" dirty="0">
                <a:solidFill>
                  <a:schemeClr val="bg1"/>
                </a:solidFill>
                <a:latin typeface="Calibri" pitchFamily="34" charset="0"/>
                <a:ea typeface="ＭＳ Ｐゴシック" charset="-128"/>
                <a:cs typeface="Calibri" pitchFamily="34" charset="0"/>
              </a:rPr>
              <a:t>we can’t do it alone</a:t>
            </a:r>
            <a:endParaRPr lang="en-US" sz="3600" dirty="0">
              <a:solidFill>
                <a:schemeClr val="bg1"/>
              </a:solidFill>
              <a:ea typeface="ＭＳ Ｐゴシック" charset="-128"/>
              <a:cs typeface="Calibri" pitchFamily="34" charset="0"/>
            </a:endParaRPr>
          </a:p>
        </p:txBody>
      </p:sp>
      <p:sp>
        <p:nvSpPr>
          <p:cNvPr id="14339" name="Rectangle 3"/>
          <p:cNvSpPr>
            <a:spLocks noGrp="1" noChangeArrowheads="1"/>
          </p:cNvSpPr>
          <p:nvPr>
            <p:ph type="body" idx="4294967295"/>
          </p:nvPr>
        </p:nvSpPr>
        <p:spPr/>
        <p:txBody>
          <a:bodyPr/>
          <a:lstStyle/>
          <a:p>
            <a:pPr eaLnBrk="1" hangingPunct="1">
              <a:buFontTx/>
              <a:buNone/>
            </a:pPr>
            <a:r>
              <a:rPr lang="en-US" sz="2400" dirty="0">
                <a:ea typeface="ＭＳ Ｐゴシック" charset="-128"/>
              </a:rPr>
              <a:t>	</a:t>
            </a:r>
          </a:p>
          <a:p>
            <a:pPr eaLnBrk="1" hangingPunct="1">
              <a:buFontTx/>
              <a:buNone/>
            </a:pPr>
            <a:r>
              <a:rPr lang="en-US" sz="2400" dirty="0">
                <a:ea typeface="ＭＳ Ｐゴシック" charset="-128"/>
              </a:rPr>
              <a:t>	</a:t>
            </a:r>
          </a:p>
          <a:p>
            <a:pPr eaLnBrk="1" hangingPunct="1">
              <a:buFontTx/>
              <a:buNone/>
            </a:pPr>
            <a:r>
              <a:rPr lang="en-US" sz="2400" dirty="0">
                <a:ea typeface="ＭＳ Ｐゴシック" charset="-128"/>
              </a:rPr>
              <a:t>	</a:t>
            </a:r>
            <a:r>
              <a:rPr lang="en-US" sz="2400" dirty="0">
                <a:solidFill>
                  <a:schemeClr val="bg1"/>
                </a:solidFill>
                <a:ea typeface="ＭＳ Ｐゴシック" charset="-128"/>
              </a:rPr>
              <a:t>Even if we tripled IT spending, we will still be playing catch-up for just keeping the lights on.</a:t>
            </a:r>
          </a:p>
          <a:p>
            <a:pPr eaLnBrk="1" hangingPunct="1">
              <a:buFontTx/>
              <a:buNone/>
            </a:pPr>
            <a:endParaRPr lang="en-US" sz="2400" dirty="0">
              <a:solidFill>
                <a:schemeClr val="bg1"/>
              </a:solidFill>
              <a:ea typeface="ＭＳ Ｐゴシック" charset="-128"/>
            </a:endParaRPr>
          </a:p>
          <a:p>
            <a:pPr eaLnBrk="1" hangingPunct="1">
              <a:buFontTx/>
              <a:buNone/>
            </a:pPr>
            <a:r>
              <a:rPr lang="en-US" sz="2400" dirty="0">
                <a:solidFill>
                  <a:schemeClr val="bg1"/>
                </a:solidFill>
                <a:ea typeface="ＭＳ Ｐゴシック" charset="-128"/>
              </a:rPr>
              <a:t>	And…</a:t>
            </a:r>
          </a:p>
          <a:p>
            <a:pPr eaLnBrk="1" hangingPunct="1">
              <a:buFontTx/>
              <a:buNone/>
            </a:pPr>
            <a:endParaRPr lang="en-US" sz="2400" dirty="0">
              <a:solidFill>
                <a:schemeClr val="bg1"/>
              </a:solidFill>
              <a:ea typeface="ＭＳ Ｐゴシック" charset="-128"/>
            </a:endParaRPr>
          </a:p>
          <a:p>
            <a:pPr eaLnBrk="1" hangingPunct="1">
              <a:buFontTx/>
              <a:buNone/>
            </a:pPr>
            <a:r>
              <a:rPr lang="en-US" sz="2400" dirty="0">
                <a:solidFill>
                  <a:schemeClr val="bg1"/>
                </a:solidFill>
                <a:ea typeface="ＭＳ Ｐゴシック" charset="-128"/>
              </a:rPr>
              <a:t>	Keeping the lights on is irrelevant.</a:t>
            </a:r>
          </a:p>
          <a:p>
            <a:pPr eaLnBrk="1" hangingPunct="1"/>
            <a:endParaRPr lang="en-US" sz="2400" dirty="0">
              <a:solidFill>
                <a:schemeClr val="bg1"/>
              </a:solidFill>
              <a:ea typeface="ＭＳ Ｐゴシック" charset="-128"/>
            </a:endParaRPr>
          </a:p>
        </p:txBody>
      </p:sp>
      <p:sp>
        <p:nvSpPr>
          <p:cNvPr id="14340" name="Slide Number Placeholder 3"/>
          <p:cNvSpPr>
            <a:spLocks noGrp="1"/>
          </p:cNvSpPr>
          <p:nvPr>
            <p:ph type="sldNum" sz="quarter" idx="4294967295"/>
          </p:nvPr>
        </p:nvSpPr>
        <p:spPr>
          <a:xfrm>
            <a:off x="7543800" y="6248400"/>
            <a:ext cx="1219200" cy="476250"/>
          </a:xfrm>
          <a:prstGeom prst="rect">
            <a:avLst/>
          </a:prstGeom>
          <a:noFill/>
        </p:spPr>
        <p:txBody>
          <a:bodyPr/>
          <a:lstStyle/>
          <a:p>
            <a:pPr algn="r"/>
            <a:fld id="{ECF52494-2B4B-4267-9053-51CCB2F37B0D}" type="slidenum">
              <a:rPr lang="en-US" sz="1400">
                <a:solidFill>
                  <a:schemeClr val="bg1"/>
                </a:solidFill>
              </a:rPr>
              <a:pPr algn="r"/>
              <a:t>20</a:t>
            </a:fld>
            <a:endParaRPr lang="en-US" sz="1400" dirty="0">
              <a:solidFill>
                <a:schemeClr val="bg1"/>
              </a:solidFill>
            </a:endParaRPr>
          </a:p>
        </p:txBody>
      </p:sp>
    </p:spTree>
    <p:extLst>
      <p:ext uri="{BB962C8B-B14F-4D97-AF65-F5344CB8AC3E}">
        <p14:creationId xmlns:p14="http://schemas.microsoft.com/office/powerpoint/2010/main" val="3203733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2400" y="76200"/>
            <a:ext cx="8839200" cy="914400"/>
          </a:xfrm>
        </p:spPr>
        <p:txBody>
          <a:bodyPr/>
          <a:lstStyle/>
          <a:p>
            <a:pPr algn="ctr" eaLnBrk="1" hangingPunct="1"/>
            <a:r>
              <a:rPr lang="en-US" sz="3200" b="1" dirty="0"/>
              <a:t>The New Collaboration</a:t>
            </a:r>
          </a:p>
        </p:txBody>
      </p:sp>
      <p:sp>
        <p:nvSpPr>
          <p:cNvPr id="28675" name="AutoShape 3"/>
          <p:cNvSpPr>
            <a:spLocks noChangeArrowheads="1"/>
          </p:cNvSpPr>
          <p:nvPr/>
        </p:nvSpPr>
        <p:spPr bwMode="gray">
          <a:xfrm>
            <a:off x="338138" y="1193800"/>
            <a:ext cx="808037" cy="4505325"/>
          </a:xfrm>
          <a:prstGeom prst="upArrow">
            <a:avLst>
              <a:gd name="adj1" fmla="val 50102"/>
              <a:gd name="adj2" fmla="val 75736"/>
            </a:avLst>
          </a:prstGeom>
          <a:solidFill>
            <a:srgbClr val="CC0000"/>
          </a:solidFill>
          <a:ln w="9525" algn="ctr">
            <a:noFill/>
            <a:miter lim="800000"/>
            <a:headEnd/>
            <a:tailEnd/>
          </a:ln>
        </p:spPr>
        <p:txBody>
          <a:bodyPr wrap="none" lIns="72000" tIns="72000" rIns="72000" bIns="72000" anchor="ctr"/>
          <a:lstStyle/>
          <a:p>
            <a:pPr algn="ctr" eaLnBrk="0" hangingPunct="0">
              <a:spcBef>
                <a:spcPct val="20000"/>
              </a:spcBef>
              <a:buSzPct val="100000"/>
              <a:buFont typeface="Wingdings" charset="2"/>
              <a:buNone/>
            </a:pPr>
            <a:endParaRPr lang="en-US" sz="900" b="1"/>
          </a:p>
        </p:txBody>
      </p:sp>
      <p:sp>
        <p:nvSpPr>
          <p:cNvPr id="28676" name="AcnBodyText_ID_307207"/>
          <p:cNvSpPr>
            <a:spLocks noChangeArrowheads="1"/>
          </p:cNvSpPr>
          <p:nvPr>
            <p:custDataLst>
              <p:tags r:id="rId1"/>
            </p:custDataLst>
          </p:nvPr>
        </p:nvSpPr>
        <p:spPr bwMode="gray">
          <a:xfrm rot="-5400000">
            <a:off x="-1097757" y="3447257"/>
            <a:ext cx="3636963" cy="247650"/>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pPr>
            <a:r>
              <a:rPr lang="en-US" sz="1600" b="1"/>
              <a:t>Increasing Level of Trust</a:t>
            </a:r>
          </a:p>
        </p:txBody>
      </p:sp>
      <p:sp>
        <p:nvSpPr>
          <p:cNvPr id="28677" name="Freeform 5"/>
          <p:cNvSpPr>
            <a:spLocks/>
          </p:cNvSpPr>
          <p:nvPr/>
        </p:nvSpPr>
        <p:spPr bwMode="auto">
          <a:xfrm>
            <a:off x="1524000" y="5081588"/>
            <a:ext cx="6248400" cy="1014412"/>
          </a:xfrm>
          <a:custGeom>
            <a:avLst/>
            <a:gdLst>
              <a:gd name="T0" fmla="*/ 2147483647 w 2676"/>
              <a:gd name="T1" fmla="*/ 0 h 484"/>
              <a:gd name="T2" fmla="*/ 0 w 2676"/>
              <a:gd name="T3" fmla="*/ 2147483647 h 484"/>
              <a:gd name="T4" fmla="*/ 2147483647 w 2676"/>
              <a:gd name="T5" fmla="*/ 2147483647 h 484"/>
              <a:gd name="T6" fmla="*/ 2147483647 w 2676"/>
              <a:gd name="T7" fmla="*/ 0 h 484"/>
              <a:gd name="T8" fmla="*/ 2147483647 w 2676"/>
              <a:gd name="T9" fmla="*/ 0 h 484"/>
              <a:gd name="T10" fmla="*/ 0 60000 65536"/>
              <a:gd name="T11" fmla="*/ 0 60000 65536"/>
              <a:gd name="T12" fmla="*/ 0 60000 65536"/>
              <a:gd name="T13" fmla="*/ 0 60000 65536"/>
              <a:gd name="T14" fmla="*/ 0 60000 65536"/>
              <a:gd name="T15" fmla="*/ 0 w 2676"/>
              <a:gd name="T16" fmla="*/ 0 h 484"/>
              <a:gd name="T17" fmla="*/ 2676 w 2676"/>
              <a:gd name="T18" fmla="*/ 484 h 484"/>
            </a:gdLst>
            <a:ahLst/>
            <a:cxnLst>
              <a:cxn ang="T10">
                <a:pos x="T0" y="T1"/>
              </a:cxn>
              <a:cxn ang="T11">
                <a:pos x="T2" y="T3"/>
              </a:cxn>
              <a:cxn ang="T12">
                <a:pos x="T4" y="T5"/>
              </a:cxn>
              <a:cxn ang="T13">
                <a:pos x="T6" y="T7"/>
              </a:cxn>
              <a:cxn ang="T14">
                <a:pos x="T8" y="T9"/>
              </a:cxn>
            </a:cxnLst>
            <a:rect l="T15" t="T16" r="T17" b="T18"/>
            <a:pathLst>
              <a:path w="2676" h="484">
                <a:moveTo>
                  <a:pt x="271" y="0"/>
                </a:moveTo>
                <a:lnTo>
                  <a:pt x="0" y="483"/>
                </a:lnTo>
                <a:lnTo>
                  <a:pt x="2675" y="483"/>
                </a:lnTo>
                <a:lnTo>
                  <a:pt x="2404" y="0"/>
                </a:lnTo>
                <a:lnTo>
                  <a:pt x="271" y="0"/>
                </a:lnTo>
              </a:path>
            </a:pathLst>
          </a:custGeom>
          <a:solidFill>
            <a:srgbClr val="969696"/>
          </a:solidFill>
          <a:ln w="6350" cap="rnd" cmpd="sng">
            <a:noFill/>
            <a:prstDash val="solid"/>
            <a:round/>
            <a:headEnd type="none" w="sm" len="sm"/>
            <a:tailEnd type="none" w="sm" len="sm"/>
          </a:ln>
        </p:spPr>
        <p:txBody>
          <a:bodyPr lIns="45720" rIns="45720"/>
          <a:lstStyle/>
          <a:p>
            <a:endParaRPr lang="en-US"/>
          </a:p>
        </p:txBody>
      </p:sp>
      <p:sp>
        <p:nvSpPr>
          <p:cNvPr id="28678" name="Freeform 6"/>
          <p:cNvSpPr>
            <a:spLocks/>
          </p:cNvSpPr>
          <p:nvPr/>
        </p:nvSpPr>
        <p:spPr bwMode="auto">
          <a:xfrm>
            <a:off x="3505200" y="1219200"/>
            <a:ext cx="2286000" cy="1676400"/>
          </a:xfrm>
          <a:custGeom>
            <a:avLst/>
            <a:gdLst>
              <a:gd name="T0" fmla="*/ 0 w 939"/>
              <a:gd name="T1" fmla="*/ 2147483647 h 839"/>
              <a:gd name="T2" fmla="*/ 2147483647 w 939"/>
              <a:gd name="T3" fmla="*/ 2147483647 h 839"/>
              <a:gd name="T4" fmla="*/ 2147483647 w 939"/>
              <a:gd name="T5" fmla="*/ 0 h 839"/>
              <a:gd name="T6" fmla="*/ 0 w 939"/>
              <a:gd name="T7" fmla="*/ 2147483647 h 839"/>
              <a:gd name="T8" fmla="*/ 0 60000 65536"/>
              <a:gd name="T9" fmla="*/ 0 60000 65536"/>
              <a:gd name="T10" fmla="*/ 0 60000 65536"/>
              <a:gd name="T11" fmla="*/ 0 60000 65536"/>
              <a:gd name="T12" fmla="*/ 0 w 939"/>
              <a:gd name="T13" fmla="*/ 0 h 839"/>
              <a:gd name="T14" fmla="*/ 939 w 939"/>
              <a:gd name="T15" fmla="*/ 839 h 839"/>
            </a:gdLst>
            <a:ahLst/>
            <a:cxnLst>
              <a:cxn ang="T8">
                <a:pos x="T0" y="T1"/>
              </a:cxn>
              <a:cxn ang="T9">
                <a:pos x="T2" y="T3"/>
              </a:cxn>
              <a:cxn ang="T10">
                <a:pos x="T4" y="T5"/>
              </a:cxn>
              <a:cxn ang="T11">
                <a:pos x="T6" y="T7"/>
              </a:cxn>
            </a:cxnLst>
            <a:rect l="T12" t="T13" r="T14" b="T15"/>
            <a:pathLst>
              <a:path w="939" h="839">
                <a:moveTo>
                  <a:pt x="0" y="838"/>
                </a:moveTo>
                <a:lnTo>
                  <a:pt x="938" y="838"/>
                </a:lnTo>
                <a:lnTo>
                  <a:pt x="469" y="0"/>
                </a:lnTo>
                <a:lnTo>
                  <a:pt x="0" y="838"/>
                </a:lnTo>
              </a:path>
            </a:pathLst>
          </a:custGeom>
          <a:solidFill>
            <a:srgbClr val="EAEAEA"/>
          </a:solidFill>
          <a:ln w="6350" cap="rnd" cmpd="sng">
            <a:noFill/>
            <a:prstDash val="solid"/>
            <a:round/>
            <a:headEnd type="none" w="sm" len="sm"/>
            <a:tailEnd type="none" w="sm" len="sm"/>
          </a:ln>
        </p:spPr>
        <p:txBody>
          <a:bodyPr lIns="45720" rIns="45720"/>
          <a:lstStyle/>
          <a:p>
            <a:endParaRPr lang="en-US"/>
          </a:p>
        </p:txBody>
      </p:sp>
      <p:sp>
        <p:nvSpPr>
          <p:cNvPr id="28679" name="Freeform 7"/>
          <p:cNvSpPr>
            <a:spLocks/>
          </p:cNvSpPr>
          <p:nvPr/>
        </p:nvSpPr>
        <p:spPr bwMode="auto">
          <a:xfrm>
            <a:off x="2819400" y="2895600"/>
            <a:ext cx="3657600" cy="1066800"/>
          </a:xfrm>
          <a:custGeom>
            <a:avLst/>
            <a:gdLst>
              <a:gd name="T0" fmla="*/ 0 w 1536"/>
              <a:gd name="T1" fmla="*/ 2147483647 h 533"/>
              <a:gd name="T2" fmla="*/ 2147483647 w 1536"/>
              <a:gd name="T3" fmla="*/ 2147483647 h 533"/>
              <a:gd name="T4" fmla="*/ 2147483647 w 1536"/>
              <a:gd name="T5" fmla="*/ 0 h 533"/>
              <a:gd name="T6" fmla="*/ 2147483647 w 1536"/>
              <a:gd name="T7" fmla="*/ 0 h 533"/>
              <a:gd name="T8" fmla="*/ 0 w 1536"/>
              <a:gd name="T9" fmla="*/ 2147483647 h 533"/>
              <a:gd name="T10" fmla="*/ 0 60000 65536"/>
              <a:gd name="T11" fmla="*/ 0 60000 65536"/>
              <a:gd name="T12" fmla="*/ 0 60000 65536"/>
              <a:gd name="T13" fmla="*/ 0 60000 65536"/>
              <a:gd name="T14" fmla="*/ 0 60000 65536"/>
              <a:gd name="T15" fmla="*/ 0 w 1536"/>
              <a:gd name="T16" fmla="*/ 0 h 533"/>
              <a:gd name="T17" fmla="*/ 1536 w 1536"/>
              <a:gd name="T18" fmla="*/ 533 h 533"/>
            </a:gdLst>
            <a:ahLst/>
            <a:cxnLst>
              <a:cxn ang="T10">
                <a:pos x="T0" y="T1"/>
              </a:cxn>
              <a:cxn ang="T11">
                <a:pos x="T2" y="T3"/>
              </a:cxn>
              <a:cxn ang="T12">
                <a:pos x="T4" y="T5"/>
              </a:cxn>
              <a:cxn ang="T13">
                <a:pos x="T6" y="T7"/>
              </a:cxn>
              <a:cxn ang="T14">
                <a:pos x="T8" y="T9"/>
              </a:cxn>
            </a:cxnLst>
            <a:rect l="T15" t="T16" r="T17" b="T18"/>
            <a:pathLst>
              <a:path w="1536" h="533">
                <a:moveTo>
                  <a:pt x="0" y="532"/>
                </a:moveTo>
                <a:lnTo>
                  <a:pt x="1535" y="532"/>
                </a:lnTo>
                <a:lnTo>
                  <a:pt x="1237" y="0"/>
                </a:lnTo>
                <a:lnTo>
                  <a:pt x="299" y="0"/>
                </a:lnTo>
                <a:lnTo>
                  <a:pt x="0" y="532"/>
                </a:lnTo>
              </a:path>
            </a:pathLst>
          </a:custGeom>
          <a:solidFill>
            <a:srgbClr val="DDDDDD"/>
          </a:solidFill>
          <a:ln w="6350" cap="rnd" cmpd="sng">
            <a:noFill/>
            <a:prstDash val="solid"/>
            <a:round/>
            <a:headEnd type="none" w="sm" len="sm"/>
            <a:tailEnd type="none" w="sm" len="sm"/>
          </a:ln>
        </p:spPr>
        <p:txBody>
          <a:bodyPr lIns="45720" rIns="45720"/>
          <a:lstStyle/>
          <a:p>
            <a:endParaRPr lang="en-US"/>
          </a:p>
        </p:txBody>
      </p:sp>
      <p:sp>
        <p:nvSpPr>
          <p:cNvPr id="28680" name="Freeform 8"/>
          <p:cNvSpPr>
            <a:spLocks/>
          </p:cNvSpPr>
          <p:nvPr/>
        </p:nvSpPr>
        <p:spPr bwMode="auto">
          <a:xfrm>
            <a:off x="2133600" y="3962400"/>
            <a:ext cx="5029200" cy="1143000"/>
          </a:xfrm>
          <a:custGeom>
            <a:avLst/>
            <a:gdLst>
              <a:gd name="T0" fmla="*/ 2147483647 w 2134"/>
              <a:gd name="T1" fmla="*/ 0 h 535"/>
              <a:gd name="T2" fmla="*/ 0 w 2134"/>
              <a:gd name="T3" fmla="*/ 2147483647 h 535"/>
              <a:gd name="T4" fmla="*/ 2147483647 w 2134"/>
              <a:gd name="T5" fmla="*/ 2147483647 h 535"/>
              <a:gd name="T6" fmla="*/ 2147483647 w 2134"/>
              <a:gd name="T7" fmla="*/ 0 h 535"/>
              <a:gd name="T8" fmla="*/ 2147483647 w 2134"/>
              <a:gd name="T9" fmla="*/ 0 h 535"/>
              <a:gd name="T10" fmla="*/ 0 60000 65536"/>
              <a:gd name="T11" fmla="*/ 0 60000 65536"/>
              <a:gd name="T12" fmla="*/ 0 60000 65536"/>
              <a:gd name="T13" fmla="*/ 0 60000 65536"/>
              <a:gd name="T14" fmla="*/ 0 60000 65536"/>
              <a:gd name="T15" fmla="*/ 0 w 2134"/>
              <a:gd name="T16" fmla="*/ 0 h 535"/>
              <a:gd name="T17" fmla="*/ 2134 w 2134"/>
              <a:gd name="T18" fmla="*/ 535 h 535"/>
            </a:gdLst>
            <a:ahLst/>
            <a:cxnLst>
              <a:cxn ang="T10">
                <a:pos x="T0" y="T1"/>
              </a:cxn>
              <a:cxn ang="T11">
                <a:pos x="T2" y="T3"/>
              </a:cxn>
              <a:cxn ang="T12">
                <a:pos x="T4" y="T5"/>
              </a:cxn>
              <a:cxn ang="T13">
                <a:pos x="T6" y="T7"/>
              </a:cxn>
              <a:cxn ang="T14">
                <a:pos x="T8" y="T9"/>
              </a:cxn>
            </a:cxnLst>
            <a:rect l="T15" t="T16" r="T17" b="T18"/>
            <a:pathLst>
              <a:path w="2134" h="535">
                <a:moveTo>
                  <a:pt x="299" y="0"/>
                </a:moveTo>
                <a:lnTo>
                  <a:pt x="0" y="534"/>
                </a:lnTo>
                <a:lnTo>
                  <a:pt x="2133" y="534"/>
                </a:lnTo>
                <a:lnTo>
                  <a:pt x="1834" y="0"/>
                </a:lnTo>
                <a:lnTo>
                  <a:pt x="299" y="0"/>
                </a:lnTo>
              </a:path>
            </a:pathLst>
          </a:custGeom>
          <a:solidFill>
            <a:srgbClr val="C0C0C0"/>
          </a:solidFill>
          <a:ln w="6350" cap="rnd" cmpd="sng">
            <a:noFill/>
            <a:prstDash val="solid"/>
            <a:round/>
            <a:headEnd type="none" w="sm" len="sm"/>
            <a:tailEnd type="none" w="sm" len="sm"/>
          </a:ln>
        </p:spPr>
        <p:txBody>
          <a:bodyPr lIns="45720" rIns="45720"/>
          <a:lstStyle/>
          <a:p>
            <a:endParaRPr lang="en-US"/>
          </a:p>
        </p:txBody>
      </p:sp>
      <p:sp>
        <p:nvSpPr>
          <p:cNvPr id="7177" name="AcnBodyText_ID_307217"/>
          <p:cNvSpPr>
            <a:spLocks noChangeArrowheads="1"/>
          </p:cNvSpPr>
          <p:nvPr>
            <p:custDataLst>
              <p:tags r:id="rId2"/>
            </p:custDataLst>
          </p:nvPr>
        </p:nvSpPr>
        <p:spPr bwMode="gray">
          <a:xfrm>
            <a:off x="2863850" y="5205413"/>
            <a:ext cx="3613150" cy="830262"/>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defRPr/>
            </a:pPr>
            <a:r>
              <a:rPr lang="en-US" sz="1800" b="1" dirty="0">
                <a:solidFill>
                  <a:schemeClr val="tx1"/>
                </a:solidFill>
                <a:latin typeface="Arial" pitchFamily="34" charset="0"/>
                <a:cs typeface="Arial" pitchFamily="34" charset="0"/>
              </a:rPr>
              <a:t>BASIC INFO SHARING</a:t>
            </a:r>
          </a:p>
          <a:p>
            <a:pPr algn="ctr">
              <a:defRPr/>
            </a:pPr>
            <a:r>
              <a:rPr lang="en-US" sz="1800" i="1" dirty="0">
                <a:solidFill>
                  <a:schemeClr val="tx1"/>
                </a:solidFill>
                <a:latin typeface="Arial" pitchFamily="34" charset="0"/>
                <a:cs typeface="Arial" pitchFamily="34" charset="0"/>
              </a:rPr>
              <a:t>“What are my peers doing?”</a:t>
            </a:r>
          </a:p>
          <a:p>
            <a:pPr algn="ctr">
              <a:defRPr/>
            </a:pPr>
            <a:r>
              <a:rPr lang="en-US" sz="1800" dirty="0">
                <a:solidFill>
                  <a:schemeClr val="tx1"/>
                </a:solidFill>
                <a:latin typeface="Arial" pitchFamily="34" charset="0"/>
                <a:cs typeface="Arial" pitchFamily="34" charset="0"/>
              </a:rPr>
              <a:t>Meetings, Conference Calls</a:t>
            </a:r>
          </a:p>
        </p:txBody>
      </p:sp>
      <p:sp>
        <p:nvSpPr>
          <p:cNvPr id="7178" name="AcnBodyText_ID_307217"/>
          <p:cNvSpPr>
            <a:spLocks noChangeArrowheads="1"/>
          </p:cNvSpPr>
          <p:nvPr>
            <p:custDataLst>
              <p:tags r:id="rId3"/>
            </p:custDataLst>
          </p:nvPr>
        </p:nvSpPr>
        <p:spPr bwMode="gray">
          <a:xfrm>
            <a:off x="2679700" y="4122738"/>
            <a:ext cx="3949700" cy="830262"/>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defRPr/>
            </a:pPr>
            <a:r>
              <a:rPr lang="en-US" sz="1800" b="1" dirty="0">
                <a:solidFill>
                  <a:schemeClr val="tx1"/>
                </a:solidFill>
                <a:latin typeface="Arial" pitchFamily="34" charset="0"/>
                <a:cs typeface="Arial" pitchFamily="34" charset="0"/>
              </a:rPr>
              <a:t>PARTNERING</a:t>
            </a:r>
          </a:p>
          <a:p>
            <a:pPr algn="ctr">
              <a:defRPr/>
            </a:pPr>
            <a:r>
              <a:rPr lang="en-US" sz="1800" i="1" dirty="0">
                <a:solidFill>
                  <a:schemeClr val="tx1"/>
                </a:solidFill>
                <a:latin typeface="Arial" pitchFamily="34" charset="0"/>
                <a:cs typeface="Arial" pitchFamily="34" charset="0"/>
              </a:rPr>
              <a:t>“How can we work with corporations?”</a:t>
            </a:r>
          </a:p>
          <a:p>
            <a:pPr algn="ctr">
              <a:defRPr/>
            </a:pPr>
            <a:r>
              <a:rPr lang="en-US" sz="1800" dirty="0">
                <a:solidFill>
                  <a:schemeClr val="tx1"/>
                </a:solidFill>
                <a:latin typeface="Arial" pitchFamily="34" charset="0"/>
                <a:cs typeface="Arial" pitchFamily="34" charset="0"/>
              </a:rPr>
              <a:t>Cisco, Microsoft, Salesforce</a:t>
            </a:r>
          </a:p>
        </p:txBody>
      </p:sp>
      <p:sp>
        <p:nvSpPr>
          <p:cNvPr id="7179" name="AcnBodyText_ID_307217"/>
          <p:cNvSpPr>
            <a:spLocks noChangeArrowheads="1"/>
          </p:cNvSpPr>
          <p:nvPr>
            <p:custDataLst>
              <p:tags r:id="rId4"/>
            </p:custDataLst>
          </p:nvPr>
        </p:nvSpPr>
        <p:spPr bwMode="gray">
          <a:xfrm>
            <a:off x="3017838" y="3124200"/>
            <a:ext cx="3306762" cy="830263"/>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defRPr/>
            </a:pPr>
            <a:r>
              <a:rPr lang="en-US" sz="1800" b="1" dirty="0">
                <a:solidFill>
                  <a:schemeClr val="tx1"/>
                </a:solidFill>
                <a:latin typeface="Arial" pitchFamily="34" charset="0"/>
                <a:cs typeface="Arial" pitchFamily="34" charset="0"/>
              </a:rPr>
              <a:t>JOINT PROJECTS</a:t>
            </a:r>
          </a:p>
          <a:p>
            <a:pPr algn="ctr">
              <a:defRPr/>
            </a:pPr>
            <a:r>
              <a:rPr lang="en-US" sz="1800" i="1" dirty="0">
                <a:solidFill>
                  <a:schemeClr val="tx1"/>
                </a:solidFill>
                <a:latin typeface="Arial" pitchFamily="34" charset="0"/>
                <a:cs typeface="Arial" pitchFamily="34" charset="0"/>
              </a:rPr>
              <a:t>“What can we build together?”</a:t>
            </a:r>
          </a:p>
          <a:p>
            <a:pPr algn="ctr">
              <a:defRPr/>
            </a:pPr>
            <a:r>
              <a:rPr lang="en-US" sz="1800" dirty="0">
                <a:solidFill>
                  <a:schemeClr val="tx1"/>
                </a:solidFill>
                <a:latin typeface="Arial" pitchFamily="34" charset="0"/>
                <a:cs typeface="Arial" pitchFamily="34" charset="0"/>
              </a:rPr>
              <a:t> </a:t>
            </a:r>
          </a:p>
        </p:txBody>
      </p:sp>
      <p:sp>
        <p:nvSpPr>
          <p:cNvPr id="28684" name="AcnBodyText_ID_307217"/>
          <p:cNvSpPr>
            <a:spLocks noChangeArrowheads="1"/>
          </p:cNvSpPr>
          <p:nvPr>
            <p:custDataLst>
              <p:tags r:id="rId5"/>
            </p:custDataLst>
          </p:nvPr>
        </p:nvSpPr>
        <p:spPr bwMode="gray">
          <a:xfrm>
            <a:off x="3325813" y="2209800"/>
            <a:ext cx="2693987" cy="609600"/>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pPr>
            <a:r>
              <a:rPr lang="en-US" sz="1800" b="1">
                <a:solidFill>
                  <a:schemeClr val="tx1"/>
                </a:solidFill>
                <a:latin typeface="Arial" charset="0"/>
                <a:cs typeface="Arial" charset="0"/>
              </a:rPr>
              <a:t>SHARED</a:t>
            </a:r>
          </a:p>
          <a:p>
            <a:pPr marL="342900" indent="-342900" algn="ctr" eaLnBrk="0" hangingPunct="0">
              <a:spcBef>
                <a:spcPct val="20000"/>
              </a:spcBef>
            </a:pPr>
            <a:r>
              <a:rPr lang="en-US" sz="1800" b="1">
                <a:solidFill>
                  <a:schemeClr val="tx1"/>
                </a:solidFill>
                <a:latin typeface="Arial" charset="0"/>
                <a:cs typeface="Arial" charset="0"/>
              </a:rPr>
              <a:t>SPECIALIZATION</a:t>
            </a:r>
          </a:p>
        </p:txBody>
      </p:sp>
      <p:sp>
        <p:nvSpPr>
          <p:cNvPr id="28685" name="Text Box 14"/>
          <p:cNvSpPr txBox="1">
            <a:spLocks noChangeArrowheads="1"/>
          </p:cNvSpPr>
          <p:nvPr/>
        </p:nvSpPr>
        <p:spPr bwMode="auto">
          <a:xfrm>
            <a:off x="5624513" y="1828800"/>
            <a:ext cx="3519487" cy="923925"/>
          </a:xfrm>
          <a:prstGeom prst="rect">
            <a:avLst/>
          </a:prstGeom>
          <a:noFill/>
          <a:ln w="9525" algn="ctr">
            <a:noFill/>
            <a:miter lim="800000"/>
            <a:headEnd/>
            <a:tailEnd/>
          </a:ln>
        </p:spPr>
        <p:txBody>
          <a:bodyPr wrap="none">
            <a:spAutoFit/>
          </a:bodyPr>
          <a:lstStyle/>
          <a:p>
            <a:pPr algn="ctr"/>
            <a:r>
              <a:rPr lang="en-US" sz="1800" i="1" dirty="0">
                <a:latin typeface="Arial" charset="0"/>
                <a:cs typeface="Arial" charset="0"/>
              </a:rPr>
              <a:t>“Who has expertise I can trust?”</a:t>
            </a:r>
          </a:p>
          <a:p>
            <a:pPr algn="ctr"/>
            <a:r>
              <a:rPr lang="en-US" sz="1800" dirty="0">
                <a:latin typeface="Arial" charset="0"/>
                <a:cs typeface="Arial" charset="0"/>
              </a:rPr>
              <a:t>Shared Services &amp; Assessments</a:t>
            </a:r>
          </a:p>
          <a:p>
            <a:pPr algn="ctr"/>
            <a:endParaRPr lang="en-US" sz="1800" i="1" dirty="0">
              <a:latin typeface="Arial" charset="0"/>
              <a:cs typeface="Arial" charset="0"/>
            </a:endParaRPr>
          </a:p>
        </p:txBody>
      </p:sp>
      <p:sp>
        <p:nvSpPr>
          <p:cNvPr id="28686" name="Slide Number Placeholder 5"/>
          <p:cNvSpPr>
            <a:spLocks noGrp="1"/>
          </p:cNvSpPr>
          <p:nvPr>
            <p:ph type="sldNum" sz="quarter" idx="4294967295"/>
          </p:nvPr>
        </p:nvSpPr>
        <p:spPr>
          <a:xfrm>
            <a:off x="6553200" y="6245225"/>
            <a:ext cx="2133600" cy="476250"/>
          </a:xfrm>
          <a:prstGeom prst="rect">
            <a:avLst/>
          </a:prstGeom>
          <a:noFill/>
        </p:spPr>
        <p:txBody>
          <a:bodyPr/>
          <a:lstStyle/>
          <a:p>
            <a:pPr algn="r"/>
            <a:fld id="{3EC956A3-06DF-4DF3-A6E7-69D119F1470D}" type="slidenum">
              <a:rPr lang="en-US" sz="1400"/>
              <a:pPr algn="r"/>
              <a:t>21</a:t>
            </a:fld>
            <a:endParaRPr lang="en-US" sz="1400" dirty="0"/>
          </a:p>
        </p:txBody>
      </p:sp>
      <p:sp>
        <p:nvSpPr>
          <p:cNvPr id="16" name="Rectangle 2"/>
          <p:cNvSpPr txBox="1">
            <a:spLocks noChangeArrowheads="1"/>
          </p:cNvSpPr>
          <p:nvPr/>
        </p:nvSpPr>
        <p:spPr bwMode="auto">
          <a:xfrm>
            <a:off x="0" y="609600"/>
            <a:ext cx="9220200" cy="914400"/>
          </a:xfrm>
          <a:prstGeom prst="rect">
            <a:avLst/>
          </a:prstGeom>
          <a:noFill/>
          <a:ln w="9525">
            <a:noFill/>
            <a:miter lim="800000"/>
            <a:headEnd/>
            <a:tailEnd/>
          </a:ln>
        </p:spPr>
        <p:txBody>
          <a:bodyPr anchor="ctr"/>
          <a:lstStyle/>
          <a:p>
            <a:pPr algn="ctr" eaLnBrk="0" hangingPunct="0">
              <a:defRPr/>
            </a:pPr>
            <a:r>
              <a:rPr lang="en-US" sz="2400" i="1" kern="0" dirty="0">
                <a:solidFill>
                  <a:srgbClr val="FF0000"/>
                </a:solidFill>
                <a:latin typeface="+mj-lt"/>
                <a:ea typeface="+mj-ea"/>
                <a:cs typeface="Calibri" pitchFamily="34" charset="0"/>
              </a:rPr>
              <a:t>Who Are You Partnering With?</a:t>
            </a:r>
          </a:p>
        </p:txBody>
      </p:sp>
    </p:spTree>
    <p:extLst>
      <p:ext uri="{BB962C8B-B14F-4D97-AF65-F5344CB8AC3E}">
        <p14:creationId xmlns:p14="http://schemas.microsoft.com/office/powerpoint/2010/main" val="1388746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2518172"/>
            <a:ext cx="7769225" cy="1361777"/>
          </a:xfrm>
        </p:spPr>
        <p:txBody>
          <a:bodyPr/>
          <a:lstStyle/>
          <a:p>
            <a:r>
              <a:rPr lang="en-US" sz="3600" dirty="0"/>
              <a:t>4) </a:t>
            </a:r>
            <a:r>
              <a:rPr lang="en-US" sz="3600" cap="none" dirty="0"/>
              <a:t>Freeware</a:t>
            </a:r>
            <a:endParaRPr lang="en-US" sz="3600" dirty="0"/>
          </a:p>
        </p:txBody>
      </p:sp>
      <p:pic>
        <p:nvPicPr>
          <p:cNvPr id="3" name="Picture 4"/>
          <p:cNvPicPr>
            <a:picLocks noChangeAspect="1" noChangeArrowheads="1"/>
          </p:cNvPicPr>
          <p:nvPr/>
        </p:nvPicPr>
        <p:blipFill>
          <a:blip r:embed="rId2" cstate="print"/>
          <a:srcRect/>
          <a:stretch>
            <a:fillRect/>
          </a:stretch>
        </p:blipFill>
        <p:spPr bwMode="auto">
          <a:xfrm>
            <a:off x="765175" y="4257650"/>
            <a:ext cx="7769225" cy="971550"/>
          </a:xfrm>
          <a:prstGeom prst="rect">
            <a:avLst/>
          </a:prstGeom>
          <a:noFill/>
          <a:ln w="9525">
            <a:noFill/>
            <a:miter lim="800000"/>
            <a:headEnd/>
            <a:tailEnd/>
          </a:ln>
        </p:spPr>
      </p:pic>
    </p:spTree>
    <p:extLst>
      <p:ext uri="{BB962C8B-B14F-4D97-AF65-F5344CB8AC3E}">
        <p14:creationId xmlns:p14="http://schemas.microsoft.com/office/powerpoint/2010/main" val="68994595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39652" y="1556792"/>
            <a:ext cx="7536804" cy="4104456"/>
          </a:xfrm>
        </p:spPr>
        <p:txBody>
          <a:bodyPr/>
          <a:lstStyle/>
          <a:p>
            <a:r>
              <a:rPr lang="en-US" i="0" cap="none" dirty="0"/>
              <a:t>Nancy Lublin’s book </a:t>
            </a:r>
            <a:r>
              <a:rPr lang="en-US" cap="none" dirty="0">
                <a:solidFill>
                  <a:srgbClr val="FDAE0F"/>
                </a:solidFill>
              </a:rPr>
              <a:t>Zilch</a:t>
            </a:r>
            <a:r>
              <a:rPr lang="en-US" i="0" cap="none" dirty="0"/>
              <a:t> provides an interesting perspective on the </a:t>
            </a:r>
            <a:r>
              <a:rPr lang="en-US" i="0" cap="none" dirty="0">
                <a:solidFill>
                  <a:srgbClr val="FDAE0F"/>
                </a:solidFill>
              </a:rPr>
              <a:t>lack of resources,</a:t>
            </a:r>
            <a:r>
              <a:rPr lang="en-US" i="0" cap="none" dirty="0"/>
              <a:t> a pervasive NGO problem. She sees it as </a:t>
            </a:r>
            <a:r>
              <a:rPr lang="en-US" i="0" cap="none" dirty="0">
                <a:solidFill>
                  <a:srgbClr val="FDAE0F"/>
                </a:solidFill>
              </a:rPr>
              <a:t>an opportunity</a:t>
            </a:r>
            <a:r>
              <a:rPr lang="en-US" i="0" cap="none" dirty="0"/>
              <a:t>.  Having nothing to work with </a:t>
            </a:r>
            <a:r>
              <a:rPr lang="en-US" i="0" cap="none" dirty="0">
                <a:solidFill>
                  <a:srgbClr val="FDAE0F"/>
                </a:solidFill>
              </a:rPr>
              <a:t>brings out the creativity </a:t>
            </a:r>
            <a:r>
              <a:rPr lang="en-US" i="0" cap="none" dirty="0"/>
              <a:t>of people.  It also reminds us why we work at nonprofit organizations in the first place.  It is </a:t>
            </a:r>
            <a:r>
              <a:rPr lang="en-US" i="0" cap="none" dirty="0">
                <a:solidFill>
                  <a:srgbClr val="FDAE0F"/>
                </a:solidFill>
              </a:rPr>
              <a:t>not about money; it’s about mission</a:t>
            </a:r>
          </a:p>
        </p:txBody>
      </p:sp>
    </p:spTree>
    <p:extLst>
      <p:ext uri="{BB962C8B-B14F-4D97-AF65-F5344CB8AC3E}">
        <p14:creationId xmlns:p14="http://schemas.microsoft.com/office/powerpoint/2010/main" val="251153523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dirty="0"/>
              <a:t>Things you can do if you’re small</a:t>
            </a:r>
          </a:p>
        </p:txBody>
      </p:sp>
      <p:sp>
        <p:nvSpPr>
          <p:cNvPr id="7" name="Content Placeholder 6"/>
          <p:cNvSpPr>
            <a:spLocks noGrp="1"/>
          </p:cNvSpPr>
          <p:nvPr>
            <p:ph idx="1"/>
          </p:nvPr>
        </p:nvSpPr>
        <p:spPr>
          <a:xfrm>
            <a:off x="395536" y="1604392"/>
            <a:ext cx="8291264" cy="5253608"/>
          </a:xfrm>
        </p:spPr>
        <p:txBody>
          <a:bodyPr/>
          <a:lstStyle/>
          <a:p>
            <a:pPr lvl="0">
              <a:buNone/>
            </a:pPr>
            <a:r>
              <a:rPr lang="en-US" sz="2400" b="1" dirty="0">
                <a:solidFill>
                  <a:srgbClr val="FDAE0F"/>
                </a:solidFill>
              </a:rPr>
              <a:t>Get Out:</a:t>
            </a:r>
            <a:r>
              <a:rPr lang="en-US" dirty="0">
                <a:solidFill>
                  <a:srgbClr val="FDAE0F"/>
                </a:solidFill>
              </a:rPr>
              <a:t> </a:t>
            </a:r>
          </a:p>
          <a:p>
            <a:pPr lvl="0">
              <a:buFont typeface="Wingdings" pitchFamily="2" charset="2"/>
              <a:buChar char="Ø"/>
            </a:pPr>
            <a:r>
              <a:rPr lang="en-US" dirty="0"/>
              <a:t>Get the hardware and software free or near free (</a:t>
            </a:r>
            <a:r>
              <a:rPr lang="en-US" dirty="0">
                <a:solidFill>
                  <a:srgbClr val="0070C0"/>
                </a:solidFill>
              </a:rPr>
              <a:t>TechSoup, corporate donations off-lease</a:t>
            </a:r>
            <a:r>
              <a:rPr lang="en-US" dirty="0"/>
              <a:t>, etc.), and use </a:t>
            </a:r>
            <a:r>
              <a:rPr lang="en-US" dirty="0">
                <a:solidFill>
                  <a:srgbClr val="0070C0"/>
                </a:solidFill>
              </a:rPr>
              <a:t>the Cloud!</a:t>
            </a:r>
            <a:r>
              <a:rPr lang="en-US" dirty="0"/>
              <a:t> </a:t>
            </a:r>
          </a:p>
          <a:p>
            <a:pPr lvl="0">
              <a:buFont typeface="Wingdings" pitchFamily="2" charset="2"/>
              <a:buChar char="Ø"/>
            </a:pPr>
            <a:r>
              <a:rPr lang="en-US" dirty="0"/>
              <a:t>Get seats in training classes from partners (e.g., corps, larger organizations)</a:t>
            </a:r>
          </a:p>
          <a:p>
            <a:pPr lvl="0">
              <a:buFont typeface="Wingdings" pitchFamily="2" charset="2"/>
              <a:buChar char="Ø"/>
            </a:pPr>
            <a:r>
              <a:rPr lang="en-US" dirty="0"/>
              <a:t>Form a cooperative for basic things like support</a:t>
            </a:r>
          </a:p>
          <a:p>
            <a:pPr lvl="0">
              <a:buNone/>
            </a:pPr>
            <a:r>
              <a:rPr lang="en-US" sz="2400" b="1" dirty="0">
                <a:solidFill>
                  <a:srgbClr val="FDAE0F"/>
                </a:solidFill>
              </a:rPr>
              <a:t>Get In: </a:t>
            </a:r>
          </a:p>
          <a:p>
            <a:pPr>
              <a:buFont typeface="Wingdings" pitchFamily="2" charset="2"/>
              <a:buChar char="Ø"/>
            </a:pPr>
            <a:r>
              <a:rPr lang="en-US" dirty="0"/>
              <a:t>Develop a strategy and plan with an informal board of IT advisors</a:t>
            </a:r>
          </a:p>
          <a:p>
            <a:pPr lvl="0">
              <a:buFont typeface="Wingdings" pitchFamily="2" charset="2"/>
              <a:buChar char="Ø"/>
            </a:pPr>
            <a:r>
              <a:rPr lang="en-US" dirty="0"/>
              <a:t>Form a cooperative for experiments like I4D </a:t>
            </a:r>
          </a:p>
          <a:p>
            <a:pPr lvl="0">
              <a:buFont typeface="Wingdings" pitchFamily="2" charset="2"/>
              <a:buChar char="Ø"/>
            </a:pPr>
            <a:r>
              <a:rPr lang="en-US" dirty="0"/>
              <a:t>Join an NGO-IT group like NTEN.org  </a:t>
            </a:r>
          </a:p>
          <a:p>
            <a:pPr lvl="0">
              <a:buNone/>
            </a:pPr>
            <a:r>
              <a:rPr lang="en-US" sz="2400" b="1" dirty="0">
                <a:solidFill>
                  <a:srgbClr val="FDAE0F"/>
                </a:solidFill>
              </a:rPr>
              <a:t>Move Up:</a:t>
            </a:r>
            <a:r>
              <a:rPr lang="en-US" sz="2000" b="1" dirty="0">
                <a:solidFill>
                  <a:srgbClr val="FDAE0F"/>
                </a:solidFill>
              </a:rPr>
              <a:t> </a:t>
            </a:r>
            <a:endParaRPr lang="en-US" u="sng" dirty="0">
              <a:solidFill>
                <a:srgbClr val="FDAE0F"/>
              </a:solidFill>
            </a:endParaRPr>
          </a:p>
          <a:p>
            <a:pPr>
              <a:buFont typeface="Wingdings" pitchFamily="2" charset="2"/>
              <a:buChar char="Ø"/>
            </a:pPr>
            <a:r>
              <a:rPr lang="en-US" dirty="0"/>
              <a:t>Connect with beneficiaries through their phones (see TechSoup for the latest free apps)</a:t>
            </a:r>
          </a:p>
        </p:txBody>
      </p:sp>
      <p:sp>
        <p:nvSpPr>
          <p:cNvPr id="8" name="Slide Number Placeholder 3"/>
          <p:cNvSpPr txBox="1">
            <a:spLocks/>
          </p:cNvSpPr>
          <p:nvPr/>
        </p:nvSpPr>
        <p:spPr>
          <a:xfrm>
            <a:off x="7543800" y="6248400"/>
            <a:ext cx="1219200" cy="476250"/>
          </a:xfrm>
          <a:prstGeom prst="rect">
            <a:avLst/>
          </a:prstGeom>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219E8F-CE12-412E-A513-334346FA353A}" type="slidenum">
              <a:rPr kumimoji="0" lang="en-US" sz="1400" b="0" i="0" u="none" strike="noStrike" kern="1200" cap="none" spc="0" normalizeH="0" baseline="0" noProof="0" smtClean="0">
                <a:ln>
                  <a:noFill/>
                </a:ln>
                <a:solidFill>
                  <a:schemeClr val="tx1"/>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51692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6C284-F23E-AB1B-91E0-D54B364E8FD4}"/>
              </a:ext>
            </a:extLst>
          </p:cNvPr>
          <p:cNvSpPr>
            <a:spLocks noGrp="1"/>
          </p:cNvSpPr>
          <p:nvPr>
            <p:ph type="title"/>
          </p:nvPr>
        </p:nvSpPr>
        <p:spPr/>
        <p:txBody>
          <a:bodyPr/>
          <a:lstStyle/>
          <a:p>
            <a:r>
              <a:rPr lang="en-US" dirty="0"/>
              <a:t>TechSoup’s 21 categories</a:t>
            </a:r>
          </a:p>
        </p:txBody>
      </p:sp>
      <p:sp>
        <p:nvSpPr>
          <p:cNvPr id="3" name="Content Placeholder 2">
            <a:extLst>
              <a:ext uri="{FF2B5EF4-FFF2-40B4-BE49-F238E27FC236}">
                <a16:creationId xmlns:a16="http://schemas.microsoft.com/office/drawing/2014/main" id="{DC1B770E-10BD-608D-A136-948ACA95ACDA}"/>
              </a:ext>
            </a:extLst>
          </p:cNvPr>
          <p:cNvSpPr>
            <a:spLocks noGrp="1"/>
          </p:cNvSpPr>
          <p:nvPr>
            <p:ph sz="half" idx="1"/>
          </p:nvPr>
        </p:nvSpPr>
        <p:spPr/>
        <p:txBody>
          <a:bodyPr/>
          <a:lstStyle/>
          <a:p>
            <a:pPr>
              <a:tabLst>
                <a:tab pos="2459038" algn="l"/>
              </a:tabLst>
            </a:pPr>
            <a:r>
              <a:rPr lang="en-US" dirty="0">
                <a:solidFill>
                  <a:srgbClr val="00B050"/>
                </a:solidFill>
              </a:rPr>
              <a:t>Accounting</a:t>
            </a:r>
          </a:p>
          <a:p>
            <a:r>
              <a:rPr lang="en-US" dirty="0"/>
              <a:t>Antivirus</a:t>
            </a:r>
          </a:p>
          <a:p>
            <a:r>
              <a:rPr lang="en-US" dirty="0"/>
              <a:t>Business and Technology Planning</a:t>
            </a:r>
          </a:p>
          <a:p>
            <a:r>
              <a:rPr lang="en-US" dirty="0"/>
              <a:t>Cloud Computing</a:t>
            </a:r>
          </a:p>
          <a:p>
            <a:pPr>
              <a:tabLst>
                <a:tab pos="2459038" algn="l"/>
              </a:tabLst>
            </a:pPr>
            <a:r>
              <a:rPr lang="en-US" dirty="0">
                <a:solidFill>
                  <a:srgbClr val="00B050"/>
                </a:solidFill>
              </a:rPr>
              <a:t>Communications</a:t>
            </a:r>
          </a:p>
          <a:p>
            <a:r>
              <a:rPr lang="en-US" dirty="0"/>
              <a:t>Computers and Electronics</a:t>
            </a:r>
          </a:p>
          <a:p>
            <a:r>
              <a:rPr lang="en-US" dirty="0"/>
              <a:t>Databases and Analytics</a:t>
            </a:r>
          </a:p>
          <a:p>
            <a:r>
              <a:rPr lang="en-US" dirty="0">
                <a:solidFill>
                  <a:srgbClr val="00B050"/>
                </a:solidFill>
              </a:rPr>
              <a:t>Donor and Grants Management</a:t>
            </a:r>
          </a:p>
          <a:p>
            <a:r>
              <a:rPr lang="en-US" dirty="0">
                <a:solidFill>
                  <a:srgbClr val="00B050"/>
                </a:solidFill>
              </a:rPr>
              <a:t>Fundraising</a:t>
            </a:r>
          </a:p>
          <a:p>
            <a:r>
              <a:rPr lang="en-US" dirty="0"/>
              <a:t>Green Technology</a:t>
            </a:r>
          </a:p>
        </p:txBody>
      </p:sp>
      <p:sp>
        <p:nvSpPr>
          <p:cNvPr id="4" name="Content Placeholder 3">
            <a:extLst>
              <a:ext uri="{FF2B5EF4-FFF2-40B4-BE49-F238E27FC236}">
                <a16:creationId xmlns:a16="http://schemas.microsoft.com/office/drawing/2014/main" id="{FB16875F-2F7E-B1B0-B3EF-14F81AED74C1}"/>
              </a:ext>
            </a:extLst>
          </p:cNvPr>
          <p:cNvSpPr>
            <a:spLocks noGrp="1"/>
          </p:cNvSpPr>
          <p:nvPr>
            <p:ph sz="half" idx="2"/>
          </p:nvPr>
        </p:nvSpPr>
        <p:spPr/>
        <p:txBody>
          <a:bodyPr/>
          <a:lstStyle/>
          <a:p>
            <a:r>
              <a:rPr lang="en-US" dirty="0">
                <a:solidFill>
                  <a:srgbClr val="00B050"/>
                </a:solidFill>
              </a:rPr>
              <a:t>Human Resources</a:t>
            </a:r>
          </a:p>
          <a:p>
            <a:r>
              <a:rPr lang="en-US" dirty="0"/>
              <a:t>IT Support and Services</a:t>
            </a:r>
          </a:p>
          <a:p>
            <a:r>
              <a:rPr lang="en-US" dirty="0"/>
              <a:t>Mobile</a:t>
            </a:r>
          </a:p>
          <a:p>
            <a:r>
              <a:rPr lang="en-US" dirty="0"/>
              <a:t>Operating Systems</a:t>
            </a:r>
          </a:p>
          <a:p>
            <a:r>
              <a:rPr lang="en-US" dirty="0"/>
              <a:t>Security</a:t>
            </a:r>
          </a:p>
          <a:p>
            <a:r>
              <a:rPr lang="en-US" dirty="0"/>
              <a:t>Servers and Networks</a:t>
            </a:r>
          </a:p>
          <a:p>
            <a:r>
              <a:rPr lang="en-US" dirty="0"/>
              <a:t>Telecommuting</a:t>
            </a:r>
          </a:p>
          <a:p>
            <a:r>
              <a:rPr lang="en-US" dirty="0">
                <a:solidFill>
                  <a:srgbClr val="00B050"/>
                </a:solidFill>
              </a:rPr>
              <a:t>Training and Education</a:t>
            </a:r>
          </a:p>
          <a:p>
            <a:r>
              <a:rPr lang="en-US" dirty="0"/>
              <a:t>Travel and Accommodations</a:t>
            </a:r>
          </a:p>
          <a:p>
            <a:r>
              <a:rPr lang="en-US" dirty="0"/>
              <a:t>Web and Graphic Design</a:t>
            </a:r>
          </a:p>
          <a:p>
            <a:r>
              <a:rPr lang="en-US" dirty="0"/>
              <a:t>Website Management</a:t>
            </a:r>
          </a:p>
        </p:txBody>
      </p:sp>
      <p:sp>
        <p:nvSpPr>
          <p:cNvPr id="5" name="Speech Bubble: Oval 4">
            <a:extLst>
              <a:ext uri="{FF2B5EF4-FFF2-40B4-BE49-F238E27FC236}">
                <a16:creationId xmlns:a16="http://schemas.microsoft.com/office/drawing/2014/main" id="{9CFE1CBA-7D2F-4E53-B608-2C8EDA45D388}"/>
              </a:ext>
            </a:extLst>
          </p:cNvPr>
          <p:cNvSpPr/>
          <p:nvPr/>
        </p:nvSpPr>
        <p:spPr>
          <a:xfrm>
            <a:off x="2950050" y="2132856"/>
            <a:ext cx="3312368" cy="2088232"/>
          </a:xfrm>
          <a:prstGeom prst="wedgeEllipseCallou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200" dirty="0"/>
              <a:t>Most Dept’s use tech to run;  IT is the </a:t>
            </a:r>
            <a:r>
              <a:rPr lang="en-US" sz="2200" b="1" dirty="0"/>
              <a:t>glue</a:t>
            </a:r>
            <a:r>
              <a:rPr lang="en-US" sz="2200" dirty="0"/>
              <a:t> of the organization</a:t>
            </a:r>
          </a:p>
        </p:txBody>
      </p:sp>
    </p:spTree>
    <p:extLst>
      <p:ext uri="{BB962C8B-B14F-4D97-AF65-F5344CB8AC3E}">
        <p14:creationId xmlns:p14="http://schemas.microsoft.com/office/powerpoint/2010/main" val="2479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9A16E-072E-256F-1BC7-B347642A6876}"/>
              </a:ext>
            </a:extLst>
          </p:cNvPr>
          <p:cNvSpPr>
            <a:spLocks noGrp="1"/>
          </p:cNvSpPr>
          <p:nvPr>
            <p:ph type="title"/>
          </p:nvPr>
        </p:nvSpPr>
        <p:spPr/>
        <p:txBody>
          <a:bodyPr/>
          <a:lstStyle/>
          <a:p>
            <a:r>
              <a:rPr lang="en-US" dirty="0"/>
              <a:t>What’s a consultant to do?</a:t>
            </a:r>
          </a:p>
        </p:txBody>
      </p:sp>
      <p:sp>
        <p:nvSpPr>
          <p:cNvPr id="3" name="Content Placeholder 2">
            <a:extLst>
              <a:ext uri="{FF2B5EF4-FFF2-40B4-BE49-F238E27FC236}">
                <a16:creationId xmlns:a16="http://schemas.microsoft.com/office/drawing/2014/main" id="{B6BA785E-EEFF-5A71-6BB7-328BA9D44C5F}"/>
              </a:ext>
            </a:extLst>
          </p:cNvPr>
          <p:cNvSpPr>
            <a:spLocks noGrp="1"/>
          </p:cNvSpPr>
          <p:nvPr>
            <p:ph idx="1"/>
          </p:nvPr>
        </p:nvSpPr>
        <p:spPr>
          <a:xfrm>
            <a:off x="467544" y="1556792"/>
            <a:ext cx="8219256" cy="5181600"/>
          </a:xfrm>
        </p:spPr>
        <p:txBody>
          <a:bodyPr/>
          <a:lstStyle/>
          <a:p>
            <a:r>
              <a:rPr lang="en-US" sz="2400" dirty="0"/>
              <a:t>First ask good questions…</a:t>
            </a:r>
          </a:p>
          <a:p>
            <a:pPr marL="457200" indent="-457200">
              <a:buFont typeface="+mj-lt"/>
              <a:buAutoNum type="arabicPeriod"/>
            </a:pPr>
            <a:r>
              <a:rPr lang="en-US" dirty="0"/>
              <a:t>Is technology/digital one of the focus areas of the CEO/ED?</a:t>
            </a:r>
          </a:p>
          <a:p>
            <a:pPr marL="457200" indent="-457200">
              <a:buFont typeface="+mj-lt"/>
              <a:buAutoNum type="arabicPeriod"/>
            </a:pPr>
            <a:r>
              <a:rPr lang="en-US" dirty="0">
                <a:solidFill>
                  <a:srgbClr val="FF0000"/>
                </a:solidFill>
              </a:rPr>
              <a:t>Has technology been aligned with the organization’s mission and strategy?  How does it help move these forward?</a:t>
            </a:r>
          </a:p>
          <a:p>
            <a:pPr marL="457200" indent="-457200">
              <a:buFont typeface="+mj-lt"/>
              <a:buAutoNum type="arabicPeriod"/>
            </a:pPr>
            <a:r>
              <a:rPr lang="en-US" dirty="0"/>
              <a:t>What technologies did they use during the pandemic that had good results and should continue?</a:t>
            </a:r>
          </a:p>
          <a:p>
            <a:pPr marL="457200" indent="-457200">
              <a:buFont typeface="+mj-lt"/>
              <a:buAutoNum type="arabicPeriod"/>
            </a:pPr>
            <a:r>
              <a:rPr lang="en-US" dirty="0"/>
              <a:t>What did not work so well and should stop?</a:t>
            </a:r>
          </a:p>
          <a:p>
            <a:pPr marL="457200" indent="-457200">
              <a:buFont typeface="+mj-lt"/>
              <a:buAutoNum type="arabicPeriod"/>
            </a:pPr>
            <a:r>
              <a:rPr lang="en-US" dirty="0">
                <a:solidFill>
                  <a:srgbClr val="FF0000"/>
                </a:solidFill>
              </a:rPr>
              <a:t>Is there a person dedicated to overseeing the technology, its selection, roll out, training, upgrades, security, and licensing?</a:t>
            </a:r>
          </a:p>
          <a:p>
            <a:pPr marL="457200" indent="-457200">
              <a:buFont typeface="+mj-lt"/>
              <a:buAutoNum type="arabicPeriod"/>
            </a:pPr>
            <a:r>
              <a:rPr lang="en-US" dirty="0"/>
              <a:t>How is technology supported in their organization? Who answers user’s and client’s questions?</a:t>
            </a:r>
          </a:p>
          <a:p>
            <a:pPr marL="457200" indent="-457200">
              <a:buFont typeface="+mj-lt"/>
              <a:buAutoNum type="arabicPeriod"/>
            </a:pPr>
            <a:r>
              <a:rPr lang="en-US" dirty="0"/>
              <a:t>What is the mix of cloud and on-premises hardware, software, tech services?</a:t>
            </a:r>
          </a:p>
          <a:p>
            <a:pPr marL="457200" indent="-457200">
              <a:buFont typeface="+mj-lt"/>
              <a:buAutoNum type="arabicPeriod"/>
            </a:pPr>
            <a:r>
              <a:rPr lang="en-US" dirty="0">
                <a:solidFill>
                  <a:srgbClr val="FF0000"/>
                </a:solidFill>
              </a:rPr>
              <a:t>Do you have goals for how tech can improve productivity and efficiency in the org?</a:t>
            </a:r>
          </a:p>
          <a:p>
            <a:pPr marL="457200" indent="-457200">
              <a:buFont typeface="+mj-lt"/>
              <a:buAutoNum type="arabicPeriod"/>
            </a:pPr>
            <a:endParaRPr lang="en-US" dirty="0"/>
          </a:p>
          <a:p>
            <a:pPr marL="457200" indent="-457200">
              <a:buFont typeface="+mj-lt"/>
              <a:buAutoNum type="arabicPeriod"/>
            </a:pPr>
            <a:endParaRPr lang="en-US" dirty="0"/>
          </a:p>
          <a:p>
            <a:endParaRPr lang="en-US" dirty="0"/>
          </a:p>
        </p:txBody>
      </p:sp>
    </p:spTree>
    <p:extLst>
      <p:ext uri="{BB962C8B-B14F-4D97-AF65-F5344CB8AC3E}">
        <p14:creationId xmlns:p14="http://schemas.microsoft.com/office/powerpoint/2010/main" val="102816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813DA-BCFA-79D2-ED82-761D40E7F0E5}"/>
              </a:ext>
            </a:extLst>
          </p:cNvPr>
          <p:cNvSpPr>
            <a:spLocks noGrp="1"/>
          </p:cNvSpPr>
          <p:nvPr>
            <p:ph type="title"/>
          </p:nvPr>
        </p:nvSpPr>
        <p:spPr>
          <a:xfrm>
            <a:off x="467544" y="350838"/>
            <a:ext cx="8219256" cy="1143000"/>
          </a:xfrm>
        </p:spPr>
        <p:txBody>
          <a:bodyPr/>
          <a:lstStyle/>
          <a:p>
            <a:r>
              <a:rPr lang="en-US" sz="3200" dirty="0">
                <a:solidFill>
                  <a:schemeClr val="bg1"/>
                </a:solidFill>
              </a:rPr>
              <a:t>But, even if the software is free…</a:t>
            </a:r>
          </a:p>
        </p:txBody>
      </p:sp>
      <p:sp>
        <p:nvSpPr>
          <p:cNvPr id="3" name="Content Placeholder 2">
            <a:extLst>
              <a:ext uri="{FF2B5EF4-FFF2-40B4-BE49-F238E27FC236}">
                <a16:creationId xmlns:a16="http://schemas.microsoft.com/office/drawing/2014/main" id="{B447607E-9C6C-9B36-60F1-42CDB1739D3D}"/>
              </a:ext>
            </a:extLst>
          </p:cNvPr>
          <p:cNvSpPr>
            <a:spLocks noGrp="1"/>
          </p:cNvSpPr>
          <p:nvPr>
            <p:ph idx="1"/>
          </p:nvPr>
        </p:nvSpPr>
        <p:spPr>
          <a:xfrm>
            <a:off x="971600" y="1700808"/>
            <a:ext cx="7344816" cy="4166592"/>
          </a:xfrm>
        </p:spPr>
        <p:txBody>
          <a:bodyPr/>
          <a:lstStyle/>
          <a:p>
            <a:r>
              <a:rPr lang="en-US" sz="2800" dirty="0">
                <a:solidFill>
                  <a:schemeClr val="bg1"/>
                </a:solidFill>
              </a:rPr>
              <a:t>The oversight, </a:t>
            </a:r>
          </a:p>
          <a:p>
            <a:r>
              <a:rPr lang="en-US" sz="2800" dirty="0">
                <a:solidFill>
                  <a:schemeClr val="bg1"/>
                </a:solidFill>
              </a:rPr>
              <a:t>selection, </a:t>
            </a:r>
          </a:p>
          <a:p>
            <a:r>
              <a:rPr lang="en-US" sz="2800" dirty="0">
                <a:solidFill>
                  <a:schemeClr val="bg1"/>
                </a:solidFill>
              </a:rPr>
              <a:t>roll out, </a:t>
            </a:r>
          </a:p>
          <a:p>
            <a:r>
              <a:rPr lang="en-US" sz="2800" dirty="0">
                <a:solidFill>
                  <a:schemeClr val="bg1"/>
                </a:solidFill>
              </a:rPr>
              <a:t>training,</a:t>
            </a:r>
          </a:p>
          <a:p>
            <a:r>
              <a:rPr lang="en-US" sz="2800" dirty="0">
                <a:solidFill>
                  <a:schemeClr val="bg1"/>
                </a:solidFill>
              </a:rPr>
              <a:t>upgrades, </a:t>
            </a:r>
          </a:p>
          <a:p>
            <a:r>
              <a:rPr lang="en-US" sz="2800" dirty="0">
                <a:solidFill>
                  <a:schemeClr val="bg1"/>
                </a:solidFill>
              </a:rPr>
              <a:t>security, </a:t>
            </a:r>
          </a:p>
          <a:p>
            <a:r>
              <a:rPr lang="en-US" sz="2800" dirty="0">
                <a:solidFill>
                  <a:schemeClr val="bg1"/>
                </a:solidFill>
              </a:rPr>
              <a:t>licensing </a:t>
            </a:r>
          </a:p>
          <a:p>
            <a:r>
              <a:rPr lang="en-US" sz="2800" dirty="0">
                <a:solidFill>
                  <a:srgbClr val="FFC000"/>
                </a:solidFill>
              </a:rPr>
              <a:t>all cost at least people-time</a:t>
            </a:r>
          </a:p>
        </p:txBody>
      </p:sp>
      <p:sp>
        <p:nvSpPr>
          <p:cNvPr id="4" name="Speech Bubble: Oval 3">
            <a:extLst>
              <a:ext uri="{FF2B5EF4-FFF2-40B4-BE49-F238E27FC236}">
                <a16:creationId xmlns:a16="http://schemas.microsoft.com/office/drawing/2014/main" id="{BF4BA642-EC27-EDCB-BCAE-76B829545492}"/>
              </a:ext>
            </a:extLst>
          </p:cNvPr>
          <p:cNvSpPr/>
          <p:nvPr/>
        </p:nvSpPr>
        <p:spPr>
          <a:xfrm>
            <a:off x="5364088" y="2132856"/>
            <a:ext cx="2232248" cy="2160240"/>
          </a:xfrm>
          <a:prstGeom prst="wedgeEllipseCallout">
            <a:avLst>
              <a:gd name="adj1" fmla="val -84397"/>
              <a:gd name="adj2" fmla="val -1723"/>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t>Question #5</a:t>
            </a:r>
          </a:p>
        </p:txBody>
      </p:sp>
    </p:spTree>
    <p:extLst>
      <p:ext uri="{BB962C8B-B14F-4D97-AF65-F5344CB8AC3E}">
        <p14:creationId xmlns:p14="http://schemas.microsoft.com/office/powerpoint/2010/main" val="264973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1+#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cap="none" dirty="0"/>
              <a:t>Conclusion</a:t>
            </a:r>
          </a:p>
        </p:txBody>
      </p:sp>
    </p:spTree>
    <p:extLst>
      <p:ext uri="{BB962C8B-B14F-4D97-AF65-F5344CB8AC3E}">
        <p14:creationId xmlns:p14="http://schemas.microsoft.com/office/powerpoint/2010/main" val="15001540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Take-aways</a:t>
            </a:r>
          </a:p>
        </p:txBody>
      </p:sp>
      <p:sp>
        <p:nvSpPr>
          <p:cNvPr id="3" name="Content Placeholder 2"/>
          <p:cNvSpPr>
            <a:spLocks noGrp="1"/>
          </p:cNvSpPr>
          <p:nvPr>
            <p:ph idx="1"/>
          </p:nvPr>
        </p:nvSpPr>
        <p:spPr>
          <a:xfrm>
            <a:off x="1331640" y="1676400"/>
            <a:ext cx="7355160" cy="4191000"/>
          </a:xfrm>
        </p:spPr>
        <p:txBody>
          <a:bodyPr/>
          <a:lstStyle/>
          <a:p>
            <a:pPr marL="457200" indent="-457200">
              <a:buFont typeface="+mj-lt"/>
              <a:buAutoNum type="arabicPeriod"/>
            </a:pPr>
            <a:r>
              <a:rPr lang="en-US" sz="2800" b="0" dirty="0"/>
              <a:t>Constrained environments are an asset</a:t>
            </a:r>
          </a:p>
          <a:p>
            <a:pPr marL="457200" indent="-457200">
              <a:buFont typeface="+mj-lt"/>
              <a:buAutoNum type="arabicPeriod"/>
            </a:pPr>
            <a:r>
              <a:rPr lang="en-US" sz="2800" b="0" dirty="0"/>
              <a:t>Know your destination: “get out, get in, and move up”</a:t>
            </a:r>
          </a:p>
          <a:p>
            <a:pPr marL="457200" indent="-457200">
              <a:buFont typeface="+mj-lt"/>
              <a:buAutoNum type="arabicPeriod"/>
            </a:pPr>
            <a:r>
              <a:rPr lang="en-US" sz="2800" b="0" dirty="0"/>
              <a:t>Pay attention to the big rocks</a:t>
            </a:r>
          </a:p>
          <a:p>
            <a:pPr marL="457200" indent="-457200">
              <a:buFont typeface="+mj-lt"/>
              <a:buAutoNum type="arabicPeriod"/>
            </a:pPr>
            <a:r>
              <a:rPr lang="en-US" sz="2800" b="0" dirty="0"/>
              <a:t>Beware of “free” costs </a:t>
            </a:r>
          </a:p>
          <a:p>
            <a:pPr marL="457200" indent="-457200">
              <a:buFont typeface="+mj-lt"/>
              <a:buAutoNum type="arabicPeriod"/>
            </a:pPr>
            <a:r>
              <a:rPr lang="en-US" sz="2800" b="0" dirty="0"/>
              <a:t>Context is at the center</a:t>
            </a:r>
          </a:p>
          <a:p>
            <a:pPr marL="457200" indent="-457200">
              <a:buFont typeface="+mj-lt"/>
              <a:buAutoNum type="arabicPeriod"/>
            </a:pPr>
            <a:r>
              <a:rPr lang="en-US" sz="2800" b="0" dirty="0"/>
              <a:t>Small NGOs can act like big NGOs by collaborating</a:t>
            </a:r>
          </a:p>
          <a:p>
            <a:pPr marL="457200" indent="-457200">
              <a:buFont typeface="+mj-lt"/>
              <a:buAutoNum type="arabicPeriod"/>
            </a:pPr>
            <a:endParaRPr lang="en-US" sz="2800" dirty="0"/>
          </a:p>
          <a:p>
            <a:pPr marL="0" indent="0"/>
            <a:r>
              <a:rPr lang="en-US" sz="2800" dirty="0"/>
              <a:t> </a:t>
            </a:r>
          </a:p>
        </p:txBody>
      </p:sp>
    </p:spTree>
    <p:extLst>
      <p:ext uri="{BB962C8B-B14F-4D97-AF65-F5344CB8AC3E}">
        <p14:creationId xmlns:p14="http://schemas.microsoft.com/office/powerpoint/2010/main" val="3621557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1676400"/>
            <a:ext cx="6858000" cy="4560912"/>
          </a:xfrm>
        </p:spPr>
        <p:txBody>
          <a:bodyPr/>
          <a:lstStyle/>
          <a:p>
            <a:pPr marL="0" indent="0"/>
            <a:r>
              <a:rPr lang="en-US" sz="4400" dirty="0">
                <a:solidFill>
                  <a:schemeClr val="bg1"/>
                </a:solidFill>
              </a:rPr>
              <a:t>Thesis </a:t>
            </a:r>
          </a:p>
          <a:p>
            <a:pPr marL="0" indent="0"/>
            <a:endParaRPr lang="en-US" sz="3200" i="1" dirty="0">
              <a:solidFill>
                <a:schemeClr val="bg1"/>
              </a:solidFill>
            </a:endParaRPr>
          </a:p>
          <a:p>
            <a:pPr marL="465138" indent="0"/>
            <a:r>
              <a:rPr lang="en-US" sz="3200" i="1" dirty="0">
                <a:solidFill>
                  <a:schemeClr val="bg1"/>
                </a:solidFill>
              </a:rPr>
              <a:t>Constrained environments can bring out the best in those trying to make technology work</a:t>
            </a:r>
          </a:p>
        </p:txBody>
      </p:sp>
      <p:cxnSp>
        <p:nvCxnSpPr>
          <p:cNvPr id="4" name="Straight Connector 3"/>
          <p:cNvCxnSpPr/>
          <p:nvPr/>
        </p:nvCxnSpPr>
        <p:spPr>
          <a:xfrm>
            <a:off x="1475656" y="3068960"/>
            <a:ext cx="0" cy="3024336"/>
          </a:xfrm>
          <a:prstGeom prst="line">
            <a:avLst/>
          </a:prstGeom>
          <a:ln w="76200">
            <a:solidFill>
              <a:srgbClr val="DDDDD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74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B583A0-9E61-B4A1-58A1-96756CFE65ED}"/>
              </a:ext>
            </a:extLst>
          </p:cNvPr>
          <p:cNvSpPr txBox="1"/>
          <p:nvPr/>
        </p:nvSpPr>
        <p:spPr>
          <a:xfrm>
            <a:off x="2869376" y="5594350"/>
            <a:ext cx="3405247" cy="461665"/>
          </a:xfrm>
          <a:prstGeom prst="rect">
            <a:avLst/>
          </a:prstGeom>
          <a:noFill/>
        </p:spPr>
        <p:txBody>
          <a:bodyPr wrap="square" rtlCol="0">
            <a:spAutoFit/>
          </a:bodyPr>
          <a:lstStyle/>
          <a:p>
            <a:pPr algn="ctr"/>
            <a:r>
              <a:rPr lang="en-US" sz="2400" b="1" dirty="0">
                <a:solidFill>
                  <a:schemeClr val="bg1"/>
                </a:solidFill>
              </a:rPr>
              <a:t>ehapp@umich.edu</a:t>
            </a:r>
          </a:p>
        </p:txBody>
      </p:sp>
    </p:spTree>
    <p:extLst>
      <p:ext uri="{BB962C8B-B14F-4D97-AF65-F5344CB8AC3E}">
        <p14:creationId xmlns:p14="http://schemas.microsoft.com/office/powerpoint/2010/main" val="176357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72F66-C92E-2529-2E68-D654F43914AC}"/>
              </a:ext>
            </a:extLst>
          </p:cNvPr>
          <p:cNvSpPr>
            <a:spLocks noGrp="1"/>
          </p:cNvSpPr>
          <p:nvPr>
            <p:ph type="title"/>
          </p:nvPr>
        </p:nvSpPr>
        <p:spPr/>
        <p:txBody>
          <a:bodyPr/>
          <a:lstStyle/>
          <a:p>
            <a:r>
              <a:rPr lang="en-US" dirty="0"/>
              <a:t>Appendix</a:t>
            </a:r>
          </a:p>
        </p:txBody>
      </p:sp>
    </p:spTree>
    <p:extLst>
      <p:ext uri="{BB962C8B-B14F-4D97-AF65-F5344CB8AC3E}">
        <p14:creationId xmlns:p14="http://schemas.microsoft.com/office/powerpoint/2010/main" val="394729610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p:txBody>
          <a:bodyPr/>
          <a:lstStyle/>
          <a:p>
            <a:r>
              <a:rPr lang="en-US" sz="3200" b="1" dirty="0">
                <a:ea typeface="ＭＳ Ｐゴシック" pitchFamily="34" charset="-128"/>
              </a:rPr>
              <a:t>Further Reading</a:t>
            </a:r>
            <a:endParaRPr lang="en-US" sz="3200" b="1" i="1" dirty="0">
              <a:ea typeface="ＭＳ Ｐゴシック" pitchFamily="34" charset="-128"/>
            </a:endParaRPr>
          </a:p>
        </p:txBody>
      </p:sp>
      <p:sp>
        <p:nvSpPr>
          <p:cNvPr id="72707" name="Rectangle 3"/>
          <p:cNvSpPr>
            <a:spLocks noGrp="1"/>
          </p:cNvSpPr>
          <p:nvPr>
            <p:ph idx="1"/>
          </p:nvPr>
        </p:nvSpPr>
        <p:spPr>
          <a:xfrm>
            <a:off x="467544" y="1412775"/>
            <a:ext cx="8219256" cy="5308699"/>
          </a:xfrm>
        </p:spPr>
        <p:txBody>
          <a:bodyPr/>
          <a:lstStyle/>
          <a:p>
            <a:r>
              <a:rPr lang="en-US" sz="2400" dirty="0">
                <a:ea typeface="ＭＳ Ｐゴシック" pitchFamily="34" charset="-128"/>
              </a:rPr>
              <a:t>Blog:</a:t>
            </a:r>
            <a:r>
              <a:rPr lang="en-US" sz="2400" dirty="0">
                <a:solidFill>
                  <a:srgbClr val="FF3300"/>
                </a:solidFill>
                <a:ea typeface="ＭＳ Ｐゴシック" pitchFamily="34" charset="-128"/>
              </a:rPr>
              <a:t> </a:t>
            </a:r>
            <a:r>
              <a:rPr lang="en-US" dirty="0">
                <a:solidFill>
                  <a:srgbClr val="FF3300"/>
                </a:solidFill>
                <a:ea typeface="ＭＳ Ｐゴシック" pitchFamily="34" charset="-128"/>
                <a:hlinkClick r:id="rId3"/>
              </a:rPr>
              <a:t>http://eghapp.blogspot.com/</a:t>
            </a:r>
            <a:r>
              <a:rPr lang="en-US" dirty="0">
                <a:solidFill>
                  <a:srgbClr val="FF3300"/>
                </a:solidFill>
                <a:ea typeface="ＭＳ Ｐゴシック" pitchFamily="34" charset="-128"/>
              </a:rPr>
              <a:t> </a:t>
            </a:r>
          </a:p>
          <a:p>
            <a:r>
              <a:rPr lang="en-US" sz="2400" dirty="0">
                <a:ea typeface="ＭＳ Ｐゴシック" pitchFamily="34" charset="-128"/>
              </a:rPr>
              <a:t>Web site </a:t>
            </a:r>
            <a:r>
              <a:rPr lang="en-US" sz="1800" i="1" dirty="0">
                <a:ea typeface="ＭＳ Ｐゴシック" pitchFamily="34" charset="-128"/>
              </a:rPr>
              <a:t>(see the articles &amp; presentations link)</a:t>
            </a:r>
            <a:r>
              <a:rPr lang="en-US" sz="2400" dirty="0">
                <a:ea typeface="ＭＳ Ｐゴシック" pitchFamily="34" charset="-128"/>
              </a:rPr>
              <a:t> </a:t>
            </a:r>
            <a:r>
              <a:rPr lang="en-US" dirty="0">
                <a:ea typeface="ＭＳ Ｐゴシック" pitchFamily="34" charset="-128"/>
                <a:hlinkClick r:id="rId4"/>
              </a:rPr>
              <a:t>http://www.eghapp.com</a:t>
            </a:r>
            <a:r>
              <a:rPr lang="en-US" dirty="0">
                <a:ea typeface="ＭＳ Ｐゴシック" pitchFamily="34" charset="-128"/>
              </a:rPr>
              <a:t> </a:t>
            </a:r>
          </a:p>
          <a:p>
            <a:r>
              <a:rPr lang="en-US" sz="2400" dirty="0">
                <a:ea typeface="ＭＳ Ｐゴシック" pitchFamily="34" charset="-128"/>
              </a:rPr>
              <a:t>Email:  </a:t>
            </a:r>
            <a:r>
              <a:rPr lang="en-US" dirty="0">
                <a:ea typeface="ＭＳ Ｐゴシック" pitchFamily="34" charset="-128"/>
                <a:hlinkClick r:id="rId5"/>
              </a:rPr>
              <a:t>ehapp@umich.edu</a:t>
            </a:r>
            <a:r>
              <a:rPr lang="en-US" dirty="0">
                <a:ea typeface="ＭＳ Ｐゴシック" pitchFamily="34" charset="-128"/>
              </a:rPr>
              <a:t> </a:t>
            </a:r>
          </a:p>
          <a:p>
            <a:r>
              <a:rPr lang="en-US" sz="2400" dirty="0"/>
              <a:t>LinkedIn: </a:t>
            </a:r>
            <a:r>
              <a:rPr lang="en-US" dirty="0">
                <a:ea typeface="ＭＳ Ｐゴシック" pitchFamily="34" charset="-128"/>
                <a:hlinkClick r:id="rId4"/>
              </a:rPr>
              <a:t>https://www.linkedin.com/in/edward-g-happ/</a:t>
            </a:r>
          </a:p>
          <a:p>
            <a:r>
              <a:rPr lang="en-US" sz="2400" dirty="0">
                <a:ea typeface="ＭＳ Ｐゴシック" pitchFamily="34" charset="-128"/>
              </a:rPr>
              <a:t>Books:  </a:t>
            </a:r>
            <a:r>
              <a:rPr lang="en-US" u="sng" dirty="0">
                <a:ea typeface="ＭＳ Ｐゴシック" pitchFamily="34" charset="-128"/>
              </a:rPr>
              <a:t>Managing Technology to Meet Your Mission</a:t>
            </a:r>
            <a:r>
              <a:rPr lang="en-US" dirty="0">
                <a:ea typeface="ＭＳ Ｐゴシック" pitchFamily="34" charset="-128"/>
              </a:rPr>
              <a:t>, chap. 11</a:t>
            </a:r>
          </a:p>
          <a:p>
            <a:pPr lvl="1"/>
            <a:r>
              <a:rPr lang="en-US" sz="2000" b="1" u="sng" dirty="0">
                <a:ea typeface="ＭＳ Ｐゴシック" pitchFamily="34" charset="-128"/>
              </a:rPr>
              <a:t>We are Better Together</a:t>
            </a:r>
            <a:r>
              <a:rPr lang="en-US" dirty="0">
                <a:ea typeface="ＭＳ Ｐゴシック" pitchFamily="34" charset="-128"/>
              </a:rPr>
              <a:t>, </a:t>
            </a:r>
            <a:r>
              <a:rPr lang="en-US" dirty="0">
                <a:ea typeface="ＭＳ Ｐゴシック" pitchFamily="34" charset="-128"/>
                <a:hlinkClick r:id="rId6"/>
              </a:rPr>
              <a:t>http://collaboration-book-project.blogspot.com/</a:t>
            </a:r>
            <a:endParaRPr lang="en-US" dirty="0">
              <a:ea typeface="ＭＳ Ｐゴシック" pitchFamily="34" charset="-128"/>
            </a:endParaRPr>
          </a:p>
          <a:p>
            <a:pPr lvl="1"/>
            <a:r>
              <a:rPr lang="en-US" sz="2000" b="1" dirty="0">
                <a:ea typeface="ＭＳ Ｐゴシック" pitchFamily="34" charset="-128"/>
              </a:rPr>
              <a:t>Letters to a Young Manager,</a:t>
            </a:r>
            <a:r>
              <a:rPr lang="en-US" dirty="0">
                <a:ea typeface="ＭＳ Ｐゴシック" pitchFamily="34" charset="-128"/>
              </a:rPr>
              <a:t> </a:t>
            </a:r>
            <a:r>
              <a:rPr lang="en-US" dirty="0">
                <a:ea typeface="ＭＳ Ｐゴシック" pitchFamily="34" charset="-128"/>
                <a:hlinkClick r:id="rId7"/>
              </a:rPr>
              <a:t>http://www.hpmd.com/hpmd/personal/LTYMstories.nsf/vwBook?OpenView</a:t>
            </a:r>
            <a:r>
              <a:rPr lang="en-US" dirty="0">
                <a:ea typeface="ＭＳ Ｐゴシック" pitchFamily="34" charset="-128"/>
              </a:rPr>
              <a:t> </a:t>
            </a:r>
          </a:p>
          <a:p>
            <a:pPr lvl="1"/>
            <a:r>
              <a:rPr lang="en-US" sz="2000" b="1" dirty="0">
                <a:ea typeface="ＭＳ Ｐゴシック" pitchFamily="34" charset="-128"/>
              </a:rPr>
              <a:t>IT’s About the Conversation (beta)</a:t>
            </a:r>
            <a:r>
              <a:rPr lang="en-US" b="1" dirty="0">
                <a:ea typeface="ＭＳ Ｐゴシック" pitchFamily="34" charset="-128"/>
              </a:rPr>
              <a:t>, </a:t>
            </a:r>
            <a:r>
              <a:rPr lang="en-US" dirty="0">
                <a:ea typeface="ＭＳ Ｐゴシック" pitchFamily="34" charset="-128"/>
                <a:hlinkClick r:id="rId8"/>
              </a:rPr>
              <a:t>https://docs.google.com/document/d/1rKh7jVeP0naPfP-tliAiHb9h06_pvGJvefuB5tcMCsQ/</a:t>
            </a:r>
            <a:r>
              <a:rPr lang="en-US" dirty="0">
                <a:ea typeface="ＭＳ Ｐゴシック" pitchFamily="34" charset="-128"/>
              </a:rPr>
              <a:t> </a:t>
            </a:r>
          </a:p>
          <a:p>
            <a:pPr lvl="1"/>
            <a:r>
              <a:rPr lang="en-US" sz="2000" b="1" dirty="0">
                <a:ea typeface="ＭＳ Ｐゴシック" pitchFamily="34" charset="-128"/>
              </a:rPr>
              <a:t>Crisis Informatics Management (beta),</a:t>
            </a:r>
            <a:r>
              <a:rPr lang="en-US" dirty="0">
                <a:ea typeface="ＭＳ Ｐゴシック" pitchFamily="34" charset="-128"/>
              </a:rPr>
              <a:t> </a:t>
            </a:r>
            <a:r>
              <a:rPr lang="en-US" dirty="0">
                <a:ea typeface="ＭＳ Ｐゴシック" pitchFamily="34" charset="-128"/>
                <a:hlinkClick r:id="rId9"/>
              </a:rPr>
              <a:t>https://docs.google.com/document/d/12ULKaMl4-MD8rYOSADHhmWfSTllc2uv5PBOah5UoM8w/</a:t>
            </a:r>
            <a:r>
              <a:rPr lang="en-US" dirty="0">
                <a:ea typeface="ＭＳ Ｐゴシック" pitchFamily="34" charset="-128"/>
              </a:rPr>
              <a:t> </a:t>
            </a:r>
          </a:p>
          <a:p>
            <a:pPr lvl="1"/>
            <a:endParaRPr lang="en-US" dirty="0">
              <a:ea typeface="ＭＳ Ｐゴシック" pitchFamily="34" charset="-128"/>
            </a:endParaRPr>
          </a:p>
        </p:txBody>
      </p:sp>
      <p:sp>
        <p:nvSpPr>
          <p:cNvPr id="72709" name="Slide Number Placeholder 5"/>
          <p:cNvSpPr>
            <a:spLocks noGrp="1"/>
          </p:cNvSpPr>
          <p:nvPr>
            <p:ph type="sldNum" sz="quarter" idx="4294967295"/>
          </p:nvPr>
        </p:nvSpPr>
        <p:spPr>
          <a:xfrm>
            <a:off x="6804248" y="6245225"/>
            <a:ext cx="2133600" cy="476250"/>
          </a:xfrm>
          <a:prstGeom prst="rect">
            <a:avLst/>
          </a:prstGeom>
          <a:noFill/>
        </p:spPr>
        <p:txBody>
          <a:bodyPr/>
          <a:lstStyle/>
          <a:p>
            <a:pPr algn="r"/>
            <a:fld id="{BB0092D6-B9A8-42EF-ADCE-8FBF9679466A}" type="slidenum">
              <a:rPr lang="en-US">
                <a:latin typeface="Arial" pitchFamily="34" charset="0"/>
              </a:rPr>
              <a:pPr algn="r"/>
              <a:t>32</a:t>
            </a:fld>
            <a:endParaRPr lang="en-US" dirty="0">
              <a:latin typeface="Arial" pitchFamily="34" charset="0"/>
            </a:endParaRPr>
          </a:p>
        </p:txBody>
      </p:sp>
    </p:spTree>
    <p:extLst>
      <p:ext uri="{BB962C8B-B14F-4D97-AF65-F5344CB8AC3E}">
        <p14:creationId xmlns:p14="http://schemas.microsoft.com/office/powerpoint/2010/main" val="3343962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r>
              <a:rPr lang="en-US" sz="3200" dirty="0">
                <a:solidFill>
                  <a:schemeClr val="bg1"/>
                </a:solidFill>
              </a:rPr>
              <a:t>We will look at </a:t>
            </a:r>
          </a:p>
          <a:p>
            <a:pPr marL="514350" indent="-514350">
              <a:buClr>
                <a:schemeClr val="bg1"/>
              </a:buClr>
              <a:buFont typeface="+mj-lt"/>
              <a:buAutoNum type="arabicParenR"/>
            </a:pPr>
            <a:r>
              <a:rPr lang="en-US" sz="3200" dirty="0">
                <a:solidFill>
                  <a:schemeClr val="bg1"/>
                </a:solidFill>
              </a:rPr>
              <a:t>An NGO IT Strategic framework</a:t>
            </a:r>
          </a:p>
          <a:p>
            <a:pPr marL="514350" indent="-514350">
              <a:buClr>
                <a:schemeClr val="bg1"/>
              </a:buClr>
              <a:buFont typeface="+mj-lt"/>
              <a:buAutoNum type="arabicParenR"/>
            </a:pPr>
            <a:r>
              <a:rPr lang="en-US" sz="3200" dirty="0">
                <a:solidFill>
                  <a:schemeClr val="bg1"/>
                </a:solidFill>
              </a:rPr>
              <a:t>Context-sensitive IT</a:t>
            </a:r>
          </a:p>
          <a:p>
            <a:pPr marL="514350" indent="-514350">
              <a:buClr>
                <a:schemeClr val="bg1"/>
              </a:buClr>
              <a:buFont typeface="+mj-lt"/>
              <a:buAutoNum type="arabicParenR"/>
            </a:pPr>
            <a:r>
              <a:rPr lang="en-US" sz="3200" dirty="0">
                <a:solidFill>
                  <a:schemeClr val="bg1"/>
                </a:solidFill>
              </a:rPr>
              <a:t>The Collaboration Imperative </a:t>
            </a:r>
          </a:p>
          <a:p>
            <a:pPr marL="514350" indent="-514350">
              <a:buClr>
                <a:schemeClr val="bg1"/>
              </a:buClr>
              <a:buFont typeface="+mj-lt"/>
              <a:buAutoNum type="arabicParenR"/>
            </a:pPr>
            <a:r>
              <a:rPr lang="en-US" sz="3200" dirty="0">
                <a:solidFill>
                  <a:schemeClr val="bg1"/>
                </a:solidFill>
              </a:rPr>
              <a:t>Freeware</a:t>
            </a:r>
          </a:p>
          <a:p>
            <a:pPr marL="0" indent="0"/>
            <a:endParaRPr lang="en-US" sz="3200" dirty="0">
              <a:solidFill>
                <a:schemeClr val="bg1"/>
              </a:solidFill>
            </a:endParaRPr>
          </a:p>
          <a:p>
            <a:pPr marL="0" indent="0"/>
            <a:endParaRPr lang="en-US" sz="3200" dirty="0">
              <a:solidFill>
                <a:schemeClr val="bg1"/>
              </a:solidFill>
            </a:endParaRPr>
          </a:p>
        </p:txBody>
      </p:sp>
    </p:spTree>
    <p:extLst>
      <p:ext uri="{BB962C8B-B14F-4D97-AF65-F5344CB8AC3E}">
        <p14:creationId xmlns:p14="http://schemas.microsoft.com/office/powerpoint/2010/main" val="2075559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Good Enough…</a:t>
            </a:r>
          </a:p>
        </p:txBody>
      </p:sp>
      <p:sp>
        <p:nvSpPr>
          <p:cNvPr id="6" name="Content Placeholder 5"/>
          <p:cNvSpPr>
            <a:spLocks noGrp="1"/>
          </p:cNvSpPr>
          <p:nvPr>
            <p:ph idx="1"/>
          </p:nvPr>
        </p:nvSpPr>
        <p:spPr>
          <a:xfrm>
            <a:off x="4522342" y="1484784"/>
            <a:ext cx="4514154" cy="5184576"/>
          </a:xfrm>
        </p:spPr>
        <p:txBody>
          <a:bodyPr/>
          <a:lstStyle/>
          <a:p>
            <a:pPr marL="342900" indent="-342900">
              <a:buFont typeface="Arial" panose="020B0604020202020204" pitchFamily="34" charset="0"/>
              <a:buChar char="•"/>
            </a:pPr>
            <a:r>
              <a:rPr lang="en-US" sz="2400" dirty="0"/>
              <a:t>A young girl wandered in from the street while I was taking photos in a day care center in Manila.  </a:t>
            </a:r>
          </a:p>
          <a:p>
            <a:pPr marL="342900" indent="-342900">
              <a:buFont typeface="Arial" panose="020B0604020202020204" pitchFamily="34" charset="0"/>
              <a:buChar char="•"/>
            </a:pPr>
            <a:r>
              <a:rPr lang="en-US" sz="2400" dirty="0"/>
              <a:t>She wanted to be a part of the action. </a:t>
            </a:r>
          </a:p>
          <a:p>
            <a:pPr marL="342900" indent="-342900">
              <a:buFont typeface="Arial" panose="020B0604020202020204" pitchFamily="34" charset="0"/>
              <a:buChar char="•"/>
            </a:pPr>
            <a:r>
              <a:rPr lang="en-US" sz="2400" dirty="0"/>
              <a:t>It was not until I returned to the US and enlarged the photo, I noticed she was holding a dozen bottle-caps in her left hand.  </a:t>
            </a:r>
          </a:p>
          <a:p>
            <a:pPr marL="342900" indent="-342900">
              <a:buFont typeface="Arial" panose="020B0604020202020204" pitchFamily="34" charset="0"/>
              <a:buChar char="•"/>
            </a:pPr>
            <a:r>
              <a:rPr lang="en-US" sz="2400" dirty="0"/>
              <a:t>These were her toys for the day. </a:t>
            </a:r>
          </a:p>
        </p:txBody>
      </p:sp>
      <p:sp>
        <p:nvSpPr>
          <p:cNvPr id="8" name="Rectangle 1"/>
          <p:cNvSpPr>
            <a:spLocks noChangeArrowheads="1"/>
          </p:cNvSpPr>
          <p:nvPr/>
        </p:nvSpPr>
        <p:spPr bwMode="auto">
          <a:xfrm>
            <a:off x="702170" y="6478595"/>
            <a:ext cx="7985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altLang="en-US" sz="1600" b="0" i="1" u="none" strike="noStrike" cap="none" normalizeH="0" baseline="0" dirty="0">
              <a:ln>
                <a:noFill/>
              </a:ln>
              <a:solidFill>
                <a:schemeClr val="tx1"/>
              </a:solidFill>
              <a:effectLst/>
              <a:latin typeface="Arial" pitchFamily="34" charset="0"/>
              <a:cs typeface="Arial" pitchFamily="34" charset="0"/>
            </a:endParaRPr>
          </a:p>
        </p:txBody>
      </p:sp>
      <p:pic>
        <p:nvPicPr>
          <p:cNvPr id="7" name="Picture 3" descr="Manila 010"/>
          <p:cNvPicPr>
            <a:picLocks noChangeAspect="1" noChangeArrowheads="1"/>
          </p:cNvPicPr>
          <p:nvPr/>
        </p:nvPicPr>
        <p:blipFill>
          <a:blip r:embed="rId3" cstate="print"/>
          <a:srcRect/>
          <a:stretch>
            <a:fillRect/>
          </a:stretch>
        </p:blipFill>
        <p:spPr bwMode="auto">
          <a:xfrm>
            <a:off x="107504" y="1628800"/>
            <a:ext cx="4414838" cy="3309938"/>
          </a:xfrm>
          <a:prstGeom prst="rect">
            <a:avLst/>
          </a:prstGeom>
          <a:noFill/>
          <a:ln w="9525">
            <a:noFill/>
            <a:miter lim="800000"/>
            <a:headEnd/>
            <a:tailEnd/>
          </a:ln>
        </p:spPr>
      </p:pic>
      <p:sp>
        <p:nvSpPr>
          <p:cNvPr id="3" name="TextBox 2"/>
          <p:cNvSpPr txBox="1"/>
          <p:nvPr/>
        </p:nvSpPr>
        <p:spPr>
          <a:xfrm>
            <a:off x="451272" y="5005937"/>
            <a:ext cx="3727302" cy="307777"/>
          </a:xfrm>
          <a:prstGeom prst="rect">
            <a:avLst/>
          </a:prstGeom>
          <a:noFill/>
        </p:spPr>
        <p:txBody>
          <a:bodyPr wrap="none" rtlCol="0">
            <a:spAutoFit/>
          </a:bodyPr>
          <a:lstStyle/>
          <a:p>
            <a:r>
              <a:rPr lang="en-US" sz="1400" dirty="0"/>
              <a:t>Save the Children Day care Center in Manila</a:t>
            </a:r>
          </a:p>
        </p:txBody>
      </p:sp>
    </p:spTree>
    <p:extLst>
      <p:ext uri="{BB962C8B-B14F-4D97-AF65-F5344CB8AC3E}">
        <p14:creationId xmlns:p14="http://schemas.microsoft.com/office/powerpoint/2010/main" val="419273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The Lesson of the Bottle-caps</a:t>
            </a:r>
          </a:p>
        </p:txBody>
      </p:sp>
      <p:sp>
        <p:nvSpPr>
          <p:cNvPr id="4" name="Content Placeholder 3"/>
          <p:cNvSpPr>
            <a:spLocks noGrp="1"/>
          </p:cNvSpPr>
          <p:nvPr>
            <p:ph idx="1"/>
          </p:nvPr>
        </p:nvSpPr>
        <p:spPr>
          <a:xfrm>
            <a:off x="899592" y="1484784"/>
            <a:ext cx="7787208" cy="5181600"/>
          </a:xfrm>
        </p:spPr>
        <p:txBody>
          <a:bodyPr/>
          <a:lstStyle/>
          <a:p>
            <a:pPr marL="457200" lvl="0" indent="-457200">
              <a:buFont typeface="+mj-lt"/>
              <a:buAutoNum type="arabicPeriod"/>
            </a:pPr>
            <a:r>
              <a:rPr lang="en-US" sz="2800" dirty="0"/>
              <a:t>Simple, basic </a:t>
            </a:r>
            <a:r>
              <a:rPr lang="en-US" sz="2800" i="1" u="sng" dirty="0"/>
              <a:t>toys</a:t>
            </a:r>
            <a:r>
              <a:rPr lang="en-US" sz="2800" dirty="0"/>
              <a:t> are good enough</a:t>
            </a:r>
          </a:p>
          <a:p>
            <a:pPr marL="457200" lvl="0" indent="-457200">
              <a:buFont typeface="+mj-lt"/>
              <a:buAutoNum type="arabicPeriod"/>
            </a:pPr>
            <a:r>
              <a:rPr lang="en-US" sz="2800" dirty="0"/>
              <a:t>She brought her </a:t>
            </a:r>
            <a:r>
              <a:rPr lang="en-US" sz="2800" i="1" u="sng" dirty="0"/>
              <a:t>toys</a:t>
            </a:r>
            <a:r>
              <a:rPr lang="en-US" sz="2800" dirty="0"/>
              <a:t> with her to the center</a:t>
            </a:r>
          </a:p>
          <a:p>
            <a:pPr marL="457200" lvl="0" indent="-457200">
              <a:buFont typeface="+mj-lt"/>
              <a:buAutoNum type="arabicPeriod"/>
            </a:pPr>
            <a:r>
              <a:rPr lang="en-US" sz="2800" dirty="0"/>
              <a:t>She had already adopted these </a:t>
            </a:r>
            <a:r>
              <a:rPr lang="en-US" sz="2800" i="1" u="sng" dirty="0"/>
              <a:t>toys</a:t>
            </a:r>
            <a:r>
              <a:rPr lang="en-US" sz="2800" dirty="0"/>
              <a:t> as hers</a:t>
            </a:r>
          </a:p>
          <a:p>
            <a:pPr>
              <a:buNone/>
            </a:pPr>
            <a:r>
              <a:rPr lang="en-US" sz="2800" dirty="0"/>
              <a:t> </a:t>
            </a:r>
          </a:p>
          <a:p>
            <a:pPr algn="ctr">
              <a:buNone/>
            </a:pPr>
            <a:r>
              <a:rPr lang="en-US" sz="2800" dirty="0">
                <a:solidFill>
                  <a:schemeClr val="accent3">
                    <a:lumMod val="50000"/>
                  </a:schemeClr>
                </a:solidFill>
              </a:rPr>
              <a:t>Now change the word </a:t>
            </a:r>
          </a:p>
          <a:p>
            <a:pPr>
              <a:buNone/>
            </a:pPr>
            <a:r>
              <a:rPr lang="en-US" sz="5400" dirty="0">
                <a:solidFill>
                  <a:srgbClr val="FFC000"/>
                </a:solidFill>
              </a:rPr>
              <a:t>“toys” 	</a:t>
            </a:r>
            <a:r>
              <a:rPr lang="en-US" sz="3200" dirty="0"/>
              <a:t>to</a:t>
            </a:r>
          </a:p>
          <a:p>
            <a:pPr algn="r">
              <a:buNone/>
            </a:pPr>
            <a:r>
              <a:rPr lang="en-US" sz="4800" dirty="0">
                <a:solidFill>
                  <a:schemeClr val="accent3">
                    <a:lumMod val="50000"/>
                  </a:schemeClr>
                </a:solidFill>
              </a:rPr>
              <a:t>“technologies” </a:t>
            </a:r>
            <a:endParaRPr lang="en-US" sz="3200" dirty="0">
              <a:solidFill>
                <a:schemeClr val="accent3">
                  <a:lumMod val="50000"/>
                </a:schemeClr>
              </a:solidFill>
            </a:endParaRPr>
          </a:p>
        </p:txBody>
      </p:sp>
    </p:spTree>
    <p:extLst>
      <p:ext uri="{BB962C8B-B14F-4D97-AF65-F5344CB8AC3E}">
        <p14:creationId xmlns:p14="http://schemas.microsoft.com/office/powerpoint/2010/main" val="2823043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3600" b="1" dirty="0"/>
              <a:t>1)</a:t>
            </a:r>
            <a:r>
              <a:rPr lang="en-US" sz="3600" b="1" cap="none" dirty="0"/>
              <a:t>  An IT Strategic Framework</a:t>
            </a:r>
          </a:p>
        </p:txBody>
      </p:sp>
      <p:pic>
        <p:nvPicPr>
          <p:cNvPr id="5124" name="Picture 4"/>
          <p:cNvPicPr>
            <a:picLocks noChangeAspect="1" noChangeArrowheads="1"/>
          </p:cNvPicPr>
          <p:nvPr/>
        </p:nvPicPr>
        <p:blipFill>
          <a:blip r:embed="rId3" cstate="print"/>
          <a:srcRect/>
          <a:stretch>
            <a:fillRect/>
          </a:stretch>
        </p:blipFill>
        <p:spPr bwMode="auto">
          <a:xfrm>
            <a:off x="765175" y="4257650"/>
            <a:ext cx="7769225" cy="971550"/>
          </a:xfrm>
          <a:prstGeom prst="rect">
            <a:avLst/>
          </a:prstGeom>
          <a:noFill/>
          <a:ln w="9525">
            <a:noFill/>
            <a:miter lim="800000"/>
            <a:headEnd/>
            <a:tailEnd/>
          </a:ln>
        </p:spPr>
      </p:pic>
    </p:spTree>
    <p:extLst>
      <p:ext uri="{BB962C8B-B14F-4D97-AF65-F5344CB8AC3E}">
        <p14:creationId xmlns:p14="http://schemas.microsoft.com/office/powerpoint/2010/main" val="327999591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Parable of the Rocks</a:t>
            </a:r>
          </a:p>
        </p:txBody>
      </p:sp>
      <p:pic>
        <p:nvPicPr>
          <p:cNvPr id="6" name="Content Placeholder 5" descr="rock pile.jpg"/>
          <p:cNvPicPr>
            <a:picLocks noGrp="1" noChangeAspect="1"/>
          </p:cNvPicPr>
          <p:nvPr>
            <p:ph idx="4294967295"/>
          </p:nvPr>
        </p:nvPicPr>
        <p:blipFill>
          <a:blip r:embed="rId3" cstate="print"/>
          <a:stretch>
            <a:fillRect/>
          </a:stretch>
        </p:blipFill>
        <p:spPr>
          <a:xfrm>
            <a:off x="3059832" y="1782763"/>
            <a:ext cx="3416300" cy="4525962"/>
          </a:xfrm>
        </p:spPr>
      </p:pic>
      <p:sp>
        <p:nvSpPr>
          <p:cNvPr id="5" name="Slide Number Placeholder 3"/>
          <p:cNvSpPr txBox="1">
            <a:spLocks/>
          </p:cNvSpPr>
          <p:nvPr/>
        </p:nvSpPr>
        <p:spPr>
          <a:xfrm>
            <a:off x="7543800" y="6248400"/>
            <a:ext cx="1219200" cy="476250"/>
          </a:xfrm>
          <a:prstGeom prst="rect">
            <a:avLst/>
          </a:prstGeom>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219E8F-CE12-412E-A513-334346FA353A}" type="slidenum">
              <a:rPr kumimoji="0" lang="en-US" sz="1400" b="0" i="0" u="none" strike="noStrike" kern="1200" cap="none" spc="0" normalizeH="0" baseline="0" noProof="0" smtClean="0">
                <a:ln>
                  <a:noFill/>
                </a:ln>
                <a:solidFill>
                  <a:schemeClr val="tx1"/>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498040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6146" name="Rectangle 4"/>
          <p:cNvSpPr>
            <a:spLocks noGrp="1" noChangeArrowheads="1"/>
          </p:cNvSpPr>
          <p:nvPr>
            <p:ph type="body" idx="1"/>
          </p:nvPr>
        </p:nvSpPr>
        <p:spPr>
          <a:xfrm>
            <a:off x="1115616" y="980728"/>
            <a:ext cx="6858000" cy="4191000"/>
          </a:xfrm>
        </p:spPr>
        <p:txBody>
          <a:bodyPr/>
          <a:lstStyle/>
          <a:p>
            <a:pPr eaLnBrk="1" hangingPunct="1">
              <a:buFontTx/>
              <a:buNone/>
            </a:pPr>
            <a:endParaRPr lang="en-US" dirty="0"/>
          </a:p>
          <a:p>
            <a:pPr eaLnBrk="1" hangingPunct="1">
              <a:buFontTx/>
              <a:buNone/>
            </a:pPr>
            <a:endParaRPr lang="en-US" dirty="0"/>
          </a:p>
          <a:p>
            <a:pPr eaLnBrk="1" hangingPunct="1">
              <a:buFontTx/>
              <a:buNone/>
            </a:pPr>
            <a:endParaRPr lang="en-US" dirty="0"/>
          </a:p>
          <a:p>
            <a:pPr algn="ctr" eaLnBrk="1" hangingPunct="1">
              <a:buFontTx/>
              <a:buNone/>
            </a:pPr>
            <a:r>
              <a:rPr lang="en-US" sz="4000" dirty="0">
                <a:solidFill>
                  <a:schemeClr val="bg1"/>
                </a:solidFill>
              </a:rPr>
              <a:t>What’s the single most important strategic question?</a:t>
            </a:r>
          </a:p>
        </p:txBody>
      </p:sp>
      <p:sp>
        <p:nvSpPr>
          <p:cNvPr id="6147" name="Slide Number Placeholder 4"/>
          <p:cNvSpPr>
            <a:spLocks noGrp="1"/>
          </p:cNvSpPr>
          <p:nvPr>
            <p:ph type="sldNum" sz="quarter" idx="4294967295"/>
          </p:nvPr>
        </p:nvSpPr>
        <p:spPr>
          <a:xfrm>
            <a:off x="6553200" y="6245225"/>
            <a:ext cx="2133600" cy="476250"/>
          </a:xfrm>
          <a:prstGeom prst="rect">
            <a:avLst/>
          </a:prstGeom>
          <a:noFill/>
        </p:spPr>
        <p:txBody>
          <a:bodyPr/>
          <a:lstStyle/>
          <a:p>
            <a:pPr algn="r"/>
            <a:fld id="{2FD2C5C6-D83D-4F4B-AF68-00C9DEE276EC}" type="slidenum">
              <a:rPr lang="en-US" sz="1400">
                <a:solidFill>
                  <a:schemeClr val="bg1"/>
                </a:solidFill>
              </a:rPr>
              <a:pPr algn="r"/>
              <a:t>9</a:t>
            </a:fld>
            <a:endParaRPr lang="en-US" sz="1400" dirty="0">
              <a:solidFill>
                <a:schemeClr val="bg1"/>
              </a:solidFill>
            </a:endParaRPr>
          </a:p>
        </p:txBody>
      </p:sp>
    </p:spTree>
    <p:extLst>
      <p:ext uri="{BB962C8B-B14F-4D97-AF65-F5344CB8AC3E}">
        <p14:creationId xmlns:p14="http://schemas.microsoft.com/office/powerpoint/2010/main" val="27510433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TYLE" val="AcnBodyText"/>
  <p:tag name="DATE" val="1/13/2009 1:01:20 PM"/>
</p:tagLst>
</file>

<file path=ppt/tags/tag10.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11.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12.xml><?xml version="1.0" encoding="utf-8"?>
<p:tagLst xmlns:a="http://schemas.openxmlformats.org/drawingml/2006/main" xmlns:r="http://schemas.openxmlformats.org/officeDocument/2006/relationships" xmlns:p="http://schemas.openxmlformats.org/presentationml/2006/main">
  <p:tag name="STYLE" val="AcnBodyText"/>
  <p:tag name="DATE" val="1/13/2009 1:01:20 PM"/>
</p:tagLst>
</file>

<file path=ppt/tags/tag13.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14.xml><?xml version="1.0" encoding="utf-8"?>
<p:tagLst xmlns:a="http://schemas.openxmlformats.org/drawingml/2006/main" xmlns:r="http://schemas.openxmlformats.org/officeDocument/2006/relationships" xmlns:p="http://schemas.openxmlformats.org/presentationml/2006/main">
  <p:tag name="STYLE" val="AcnBodyText"/>
  <p:tag name="DATE" val="1/13/2009 1:01:20 PM"/>
</p:tagLst>
</file>

<file path=ppt/tags/tag15.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16.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17.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18.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2.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3.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4.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5.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6.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7.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8.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9.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46D6E3A9E70BF4C9F7CBB65C45C8143" ma:contentTypeVersion="0" ma:contentTypeDescription="Create a new document." ma:contentTypeScope="" ma:versionID="e217719a970581a934402205edb9f148">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94B6FA-71D9-417B-899C-4C80569698B6}">
  <ds:schemaRefs>
    <ds:schemaRef ds:uri="http://schemas.microsoft.com/office/2006/metadata/properties"/>
    <ds:schemaRef ds:uri="http://www.w3.org/2000/xmlns/"/>
  </ds:schemaRefs>
</ds:datastoreItem>
</file>

<file path=customXml/itemProps2.xml><?xml version="1.0" encoding="utf-8"?>
<ds:datastoreItem xmlns:ds="http://schemas.openxmlformats.org/officeDocument/2006/customXml" ds:itemID="{4F4B74D2-8896-4C44-B710-F16083910C8F}">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IFRC_English</Template>
  <TotalTime>40869</TotalTime>
  <Words>1651</Words>
  <Application>Microsoft Office PowerPoint</Application>
  <PresentationFormat>On-screen Show (4:3)</PresentationFormat>
  <Paragraphs>274</Paragraphs>
  <Slides>32</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Arial</vt:lpstr>
      <vt:lpstr>Calibri</vt:lpstr>
      <vt:lpstr>Calibri (Body)</vt:lpstr>
      <vt:lpstr>Georgia</vt:lpstr>
      <vt:lpstr>Lucida Grande</vt:lpstr>
      <vt:lpstr>Wingdings</vt:lpstr>
      <vt:lpstr>Office Theme</vt:lpstr>
      <vt:lpstr>1_Office Theme</vt:lpstr>
      <vt:lpstr>Opportunities &amp; Risks of Technology in NGOs</vt:lpstr>
      <vt:lpstr>A Brief Introduction</vt:lpstr>
      <vt:lpstr>PowerPoint Presentation</vt:lpstr>
      <vt:lpstr>PowerPoint Presentation</vt:lpstr>
      <vt:lpstr>Good Enough…</vt:lpstr>
      <vt:lpstr>The Lesson of the Bottle-caps</vt:lpstr>
      <vt:lpstr>1)  An IT Strategic Framework</vt:lpstr>
      <vt:lpstr>Parable of the Rocks</vt:lpstr>
      <vt:lpstr>PowerPoint Presentation</vt:lpstr>
      <vt:lpstr>PowerPoint Presentation</vt:lpstr>
      <vt:lpstr>Strategy is about connecting the dots, seeing around the corners and choosing a destination. </vt:lpstr>
      <vt:lpstr>Technology is a Key to Building Capacity</vt:lpstr>
      <vt:lpstr>An NGO IT Strategy Approach</vt:lpstr>
      <vt:lpstr>2) Context Sensitive ICT</vt:lpstr>
      <vt:lpstr>Twitter or the Goat?</vt:lpstr>
      <vt:lpstr>We need to meet people where they are, with the technology they have adopted.</vt:lpstr>
      <vt:lpstr>Mobile First</vt:lpstr>
      <vt:lpstr>3) The Collaboration Imperative   </vt:lpstr>
      <vt:lpstr>Non Profit IT Departments Can’t Play the Odds</vt:lpstr>
      <vt:lpstr>Key Conclusion: we can’t do it alone</vt:lpstr>
      <vt:lpstr>The New Collaboration</vt:lpstr>
      <vt:lpstr>4) Freeware</vt:lpstr>
      <vt:lpstr>Nancy Lublin’s book Zilch provides an interesting perspective on the lack of resources, a pervasive NGO problem. She sees it as an opportunity.  Having nothing to work with brings out the creativity of people.  It also reminds us why we work at nonprofit organizations in the first place.  It is not about money; it’s about mission</vt:lpstr>
      <vt:lpstr>Things you can do if you’re small</vt:lpstr>
      <vt:lpstr>TechSoup’s 21 categories</vt:lpstr>
      <vt:lpstr>What’s a consultant to do?</vt:lpstr>
      <vt:lpstr>But, even if the software is free…</vt:lpstr>
      <vt:lpstr>Conclusion</vt:lpstr>
      <vt:lpstr>Take-aways</vt:lpstr>
      <vt:lpstr>PowerPoint Presentation</vt:lpstr>
      <vt:lpstr>Appendix</vt:lpstr>
      <vt:lpstr>Further Reading</vt:lpstr>
    </vt:vector>
  </TitlesOfParts>
  <Company>ESC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Opportunites &amp; Risks of Technology</dc:title>
  <dc:creator>Edward Happ</dc:creator>
  <cp:lastModifiedBy>Edward Happ</cp:lastModifiedBy>
  <cp:revision>740</cp:revision>
  <dcterms:created xsi:type="dcterms:W3CDTF">2010-03-04T15:12:21Z</dcterms:created>
  <dcterms:modified xsi:type="dcterms:W3CDTF">2022-10-26T14:41:18Z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0x010100D46D6E3A9E70BF4C9F7CBB65C45C8143</vt:lpwstr>
  </property>
</Properties>
</file>