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3"/>
    <p:sldMasterId id="2147483673" r:id="rId4"/>
  </p:sldMasterIdLst>
  <p:notesMasterIdLst>
    <p:notesMasterId r:id="rId56"/>
  </p:notesMasterIdLst>
  <p:handoutMasterIdLst>
    <p:handoutMasterId r:id="rId57"/>
  </p:handoutMasterIdLst>
  <p:sldIdLst>
    <p:sldId id="257" r:id="rId5"/>
    <p:sldId id="441" r:id="rId6"/>
    <p:sldId id="596" r:id="rId7"/>
    <p:sldId id="571" r:id="rId8"/>
    <p:sldId id="572" r:id="rId9"/>
    <p:sldId id="501" r:id="rId10"/>
    <p:sldId id="573" r:id="rId11"/>
    <p:sldId id="489" r:id="rId12"/>
    <p:sldId id="506" r:id="rId13"/>
    <p:sldId id="508" r:id="rId14"/>
    <p:sldId id="509" r:id="rId15"/>
    <p:sldId id="507" r:id="rId16"/>
    <p:sldId id="490" r:id="rId17"/>
    <p:sldId id="563" r:id="rId18"/>
    <p:sldId id="491" r:id="rId19"/>
    <p:sldId id="492" r:id="rId20"/>
    <p:sldId id="564" r:id="rId21"/>
    <p:sldId id="494" r:id="rId22"/>
    <p:sldId id="496" r:id="rId23"/>
    <p:sldId id="497" r:id="rId24"/>
    <p:sldId id="551" r:id="rId25"/>
    <p:sldId id="565" r:id="rId26"/>
    <p:sldId id="530" r:id="rId27"/>
    <p:sldId id="566" r:id="rId28"/>
    <p:sldId id="567" r:id="rId29"/>
    <p:sldId id="568" r:id="rId30"/>
    <p:sldId id="623" r:id="rId31"/>
    <p:sldId id="597" r:id="rId32"/>
    <p:sldId id="598" r:id="rId33"/>
    <p:sldId id="599" r:id="rId34"/>
    <p:sldId id="600" r:id="rId35"/>
    <p:sldId id="601" r:id="rId36"/>
    <p:sldId id="602" r:id="rId37"/>
    <p:sldId id="510" r:id="rId38"/>
    <p:sldId id="488" r:id="rId39"/>
    <p:sldId id="574" r:id="rId40"/>
    <p:sldId id="575" r:id="rId41"/>
    <p:sldId id="576" r:id="rId42"/>
    <p:sldId id="521" r:id="rId43"/>
    <p:sldId id="522" r:id="rId44"/>
    <p:sldId id="523" r:id="rId45"/>
    <p:sldId id="577" r:id="rId46"/>
    <p:sldId id="622" r:id="rId47"/>
    <p:sldId id="606" r:id="rId48"/>
    <p:sldId id="608" r:id="rId49"/>
    <p:sldId id="609" r:id="rId50"/>
    <p:sldId id="610" r:id="rId51"/>
    <p:sldId id="658" r:id="rId52"/>
    <p:sldId id="549" r:id="rId53"/>
    <p:sldId id="461" r:id="rId54"/>
    <p:sldId id="463" r:id="rId55"/>
  </p:sldIdLst>
  <p:sldSz cx="9144000" cy="6858000" type="screen4x3"/>
  <p:notesSz cx="6797675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68427"/>
    <a:srgbClr val="DDDDDD"/>
    <a:srgbClr val="FFFF00"/>
    <a:srgbClr val="FF9900"/>
    <a:srgbClr val="48E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1" autoAdjust="0"/>
    <p:restoredTop sz="89668" autoAdjust="0"/>
  </p:normalViewPr>
  <p:slideViewPr>
    <p:cSldViewPr>
      <p:cViewPr varScale="1">
        <p:scale>
          <a:sx n="61" d="100"/>
          <a:sy n="61" d="100"/>
        </p:scale>
        <p:origin x="16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Fatalities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1970</c:v>
                </c:pt>
                <c:pt idx="1">
                  <c:v>1991</c:v>
                </c:pt>
                <c:pt idx="2">
                  <c:v>2007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500000</c:v>
                </c:pt>
                <c:pt idx="1">
                  <c:v>138000</c:v>
                </c:pt>
                <c:pt idx="2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04-4DB5-BD12-A18D263F6D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3795592"/>
        <c:axId val="203795984"/>
      </c:barChart>
      <c:catAx>
        <c:axId val="203795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3795984"/>
        <c:crosses val="autoZero"/>
        <c:auto val="1"/>
        <c:lblAlgn val="ctr"/>
        <c:lblOffset val="100"/>
        <c:noMultiLvlLbl val="0"/>
      </c:catAx>
      <c:valAx>
        <c:axId val="203795984"/>
        <c:scaling>
          <c:orientation val="minMax"/>
          <c:max val="5250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03795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0FF1DC-6433-4FF0-83FF-087A65BBADD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3D800DA-BE89-4E10-94B8-5BEB74763598}">
      <dgm:prSet phldrT="[Text]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/>
            <a:t>Preparedness</a:t>
          </a:r>
          <a:endParaRPr lang="en-GB" b="1" dirty="0"/>
        </a:p>
      </dgm:t>
    </dgm:pt>
    <dgm:pt modelId="{3FCCAC94-F301-4998-9800-54EDDE211C11}" type="parTrans" cxnId="{E3691439-A8FD-44FC-A01C-08AF3ACB9460}">
      <dgm:prSet/>
      <dgm:spPr/>
      <dgm:t>
        <a:bodyPr/>
        <a:lstStyle/>
        <a:p>
          <a:endParaRPr lang="en-GB"/>
        </a:p>
      </dgm:t>
    </dgm:pt>
    <dgm:pt modelId="{BECA2908-BE82-48B5-B9E0-89DE4DD2F341}" type="sibTrans" cxnId="{E3691439-A8FD-44FC-A01C-08AF3ACB9460}">
      <dgm:prSet/>
      <dgm:spPr>
        <a:ln w="25400">
          <a:solidFill>
            <a:schemeClr val="accent2"/>
          </a:solidFill>
        </a:ln>
      </dgm:spPr>
      <dgm:t>
        <a:bodyPr/>
        <a:lstStyle/>
        <a:p>
          <a:endParaRPr lang="en-GB"/>
        </a:p>
      </dgm:t>
    </dgm:pt>
    <dgm:pt modelId="{BE89959B-D869-442F-A702-77B22D01AB39}">
      <dgm:prSet phldrT="[Text]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/>
            <a:t>First Response</a:t>
          </a:r>
          <a:endParaRPr lang="en-GB" b="1" dirty="0"/>
        </a:p>
      </dgm:t>
    </dgm:pt>
    <dgm:pt modelId="{E63CD5EF-33A3-4D9F-A39A-F21984D5A2F5}" type="parTrans" cxnId="{5EC57801-7CA2-4D53-90E7-6F532D261B57}">
      <dgm:prSet/>
      <dgm:spPr/>
      <dgm:t>
        <a:bodyPr/>
        <a:lstStyle/>
        <a:p>
          <a:endParaRPr lang="en-GB"/>
        </a:p>
      </dgm:t>
    </dgm:pt>
    <dgm:pt modelId="{D1342EE7-FD1F-4CE0-B582-7F4ED3225AE7}" type="sibTrans" cxnId="{5EC57801-7CA2-4D53-90E7-6F532D261B57}">
      <dgm:prSet/>
      <dgm:spPr>
        <a:ln w="25400">
          <a:solidFill>
            <a:schemeClr val="accent2"/>
          </a:solidFill>
        </a:ln>
      </dgm:spPr>
      <dgm:t>
        <a:bodyPr/>
        <a:lstStyle/>
        <a:p>
          <a:endParaRPr lang="en-GB"/>
        </a:p>
      </dgm:t>
    </dgm:pt>
    <dgm:pt modelId="{1C543719-0C4F-47D1-9259-750DA6FF78CA}">
      <dgm:prSet phldrT="[Text]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/>
            <a:t>Scaling up</a:t>
          </a:r>
          <a:endParaRPr lang="en-GB" b="1" dirty="0"/>
        </a:p>
      </dgm:t>
    </dgm:pt>
    <dgm:pt modelId="{22C21986-C3CC-4CD5-A9BB-9774E4D037F1}" type="parTrans" cxnId="{301F9527-013D-4D91-9115-F8DF1B7C06A1}">
      <dgm:prSet/>
      <dgm:spPr/>
      <dgm:t>
        <a:bodyPr/>
        <a:lstStyle/>
        <a:p>
          <a:endParaRPr lang="en-GB"/>
        </a:p>
      </dgm:t>
    </dgm:pt>
    <dgm:pt modelId="{B4E48DB5-5488-432C-BF65-06AC0A457E6B}" type="sibTrans" cxnId="{301F9527-013D-4D91-9115-F8DF1B7C06A1}">
      <dgm:prSet/>
      <dgm:spPr>
        <a:ln w="25400">
          <a:solidFill>
            <a:schemeClr val="accent2"/>
          </a:solidFill>
        </a:ln>
      </dgm:spPr>
      <dgm:t>
        <a:bodyPr/>
        <a:lstStyle/>
        <a:p>
          <a:endParaRPr lang="en-GB"/>
        </a:p>
      </dgm:t>
    </dgm:pt>
    <dgm:pt modelId="{2A60B7F1-1CC5-44CA-A511-61B70DAC55BE}">
      <dgm:prSet phldrT="[Text]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/>
            <a:t>Transition</a:t>
          </a:r>
          <a:endParaRPr lang="en-GB" b="1" dirty="0"/>
        </a:p>
      </dgm:t>
    </dgm:pt>
    <dgm:pt modelId="{4D4AD9CF-D2D6-45B1-90BE-4E8E7B5E515E}" type="parTrans" cxnId="{9D9C4752-ADB5-4F64-9E53-803E48BEDF46}">
      <dgm:prSet/>
      <dgm:spPr/>
      <dgm:t>
        <a:bodyPr/>
        <a:lstStyle/>
        <a:p>
          <a:endParaRPr lang="en-GB"/>
        </a:p>
      </dgm:t>
    </dgm:pt>
    <dgm:pt modelId="{9A5CA411-50CF-42CF-8CBA-9B57C3B6C6EB}" type="sibTrans" cxnId="{9D9C4752-ADB5-4F64-9E53-803E48BEDF46}">
      <dgm:prSet/>
      <dgm:spPr>
        <a:ln w="25400">
          <a:solidFill>
            <a:schemeClr val="accent2"/>
          </a:solidFill>
        </a:ln>
      </dgm:spPr>
      <dgm:t>
        <a:bodyPr/>
        <a:lstStyle/>
        <a:p>
          <a:endParaRPr lang="en-GB"/>
        </a:p>
      </dgm:t>
    </dgm:pt>
    <dgm:pt modelId="{F4DC76FE-7923-4E1B-8F9C-26BDE9CF5B3F}">
      <dgm:prSet phldrT="[Text]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/>
            <a:t>Learning</a:t>
          </a:r>
          <a:endParaRPr lang="en-GB" b="1" dirty="0"/>
        </a:p>
      </dgm:t>
    </dgm:pt>
    <dgm:pt modelId="{AD753FAC-0BA3-4C00-92A1-F4E4FDE3C17D}" type="parTrans" cxnId="{CF6EAD2E-5A96-4114-BAFF-524CE03C9A83}">
      <dgm:prSet/>
      <dgm:spPr/>
      <dgm:t>
        <a:bodyPr/>
        <a:lstStyle/>
        <a:p>
          <a:endParaRPr lang="en-GB"/>
        </a:p>
      </dgm:t>
    </dgm:pt>
    <dgm:pt modelId="{728D163D-3AD9-46E0-B8DA-D773F1D8A547}" type="sibTrans" cxnId="{CF6EAD2E-5A96-4114-BAFF-524CE03C9A83}">
      <dgm:prSet/>
      <dgm:spPr>
        <a:ln w="25400">
          <a:solidFill>
            <a:schemeClr val="accent2"/>
          </a:solidFill>
        </a:ln>
      </dgm:spPr>
      <dgm:t>
        <a:bodyPr/>
        <a:lstStyle/>
        <a:p>
          <a:endParaRPr lang="en-GB"/>
        </a:p>
      </dgm:t>
    </dgm:pt>
    <dgm:pt modelId="{7DEA324F-C1C4-4F1C-877C-81FF3CABF120}" type="pres">
      <dgm:prSet presAssocID="{430FF1DC-6433-4FF0-83FF-087A65BBADD3}" presName="cycle" presStyleCnt="0">
        <dgm:presLayoutVars>
          <dgm:dir/>
          <dgm:resizeHandles val="exact"/>
        </dgm:presLayoutVars>
      </dgm:prSet>
      <dgm:spPr/>
    </dgm:pt>
    <dgm:pt modelId="{288781C3-A828-4444-90B8-DA225A0073D8}" type="pres">
      <dgm:prSet presAssocID="{C3D800DA-BE89-4E10-94B8-5BEB74763598}" presName="node" presStyleLbl="node1" presStyleIdx="0" presStyleCnt="5" custScaleX="165242">
        <dgm:presLayoutVars>
          <dgm:bulletEnabled val="1"/>
        </dgm:presLayoutVars>
      </dgm:prSet>
      <dgm:spPr/>
    </dgm:pt>
    <dgm:pt modelId="{7A127397-63B4-468D-924D-7FC370BC2805}" type="pres">
      <dgm:prSet presAssocID="{C3D800DA-BE89-4E10-94B8-5BEB74763598}" presName="spNode" presStyleCnt="0"/>
      <dgm:spPr/>
    </dgm:pt>
    <dgm:pt modelId="{1BB3658A-EA84-4E8C-8F4C-C08C747F7067}" type="pres">
      <dgm:prSet presAssocID="{BECA2908-BE82-48B5-B9E0-89DE4DD2F341}" presName="sibTrans" presStyleLbl="sibTrans1D1" presStyleIdx="0" presStyleCnt="5"/>
      <dgm:spPr/>
    </dgm:pt>
    <dgm:pt modelId="{1CDCB655-71FD-40BA-BB47-BF159BC909C9}" type="pres">
      <dgm:prSet presAssocID="{BE89959B-D869-442F-A702-77B22D01AB39}" presName="node" presStyleLbl="node1" presStyleIdx="1" presStyleCnt="5" custScaleX="171462" custRadScaleRad="106387" custRadScaleInc="25653">
        <dgm:presLayoutVars>
          <dgm:bulletEnabled val="1"/>
        </dgm:presLayoutVars>
      </dgm:prSet>
      <dgm:spPr/>
    </dgm:pt>
    <dgm:pt modelId="{52CB5F99-3C21-4E67-A99A-33C3611B38E2}" type="pres">
      <dgm:prSet presAssocID="{BE89959B-D869-442F-A702-77B22D01AB39}" presName="spNode" presStyleCnt="0"/>
      <dgm:spPr/>
    </dgm:pt>
    <dgm:pt modelId="{0C25A45F-5540-4FE5-B6D6-25802871528C}" type="pres">
      <dgm:prSet presAssocID="{D1342EE7-FD1F-4CE0-B582-7F4ED3225AE7}" presName="sibTrans" presStyleLbl="sibTrans1D1" presStyleIdx="1" presStyleCnt="5"/>
      <dgm:spPr/>
    </dgm:pt>
    <dgm:pt modelId="{755CBBFF-6C00-4EF1-A1C4-84D51D893C93}" type="pres">
      <dgm:prSet presAssocID="{1C543719-0C4F-47D1-9259-750DA6FF78CA}" presName="node" presStyleLbl="node1" presStyleIdx="2" presStyleCnt="5" custScaleX="192771" custRadScaleRad="133528" custRadScaleInc="-69615">
        <dgm:presLayoutVars>
          <dgm:bulletEnabled val="1"/>
        </dgm:presLayoutVars>
      </dgm:prSet>
      <dgm:spPr/>
    </dgm:pt>
    <dgm:pt modelId="{2C871A33-74F4-438B-8B92-2330C01DD185}" type="pres">
      <dgm:prSet presAssocID="{1C543719-0C4F-47D1-9259-750DA6FF78CA}" presName="spNode" presStyleCnt="0"/>
      <dgm:spPr/>
    </dgm:pt>
    <dgm:pt modelId="{6F15FF38-ECFD-4225-B027-D0A8803F7A59}" type="pres">
      <dgm:prSet presAssocID="{B4E48DB5-5488-432C-BF65-06AC0A457E6B}" presName="sibTrans" presStyleLbl="sibTrans1D1" presStyleIdx="2" presStyleCnt="5"/>
      <dgm:spPr/>
    </dgm:pt>
    <dgm:pt modelId="{554CABDF-74AE-4218-A9A4-93C3BF5EE99C}" type="pres">
      <dgm:prSet presAssocID="{2A60B7F1-1CC5-44CA-A511-61B70DAC55BE}" presName="node" presStyleLbl="node1" presStyleIdx="3" presStyleCnt="5" custScaleX="145395" custRadScaleRad="124436" custRadScaleInc="56032">
        <dgm:presLayoutVars>
          <dgm:bulletEnabled val="1"/>
        </dgm:presLayoutVars>
      </dgm:prSet>
      <dgm:spPr/>
    </dgm:pt>
    <dgm:pt modelId="{9A7771C0-DB77-4657-BFD0-CC905E2F846D}" type="pres">
      <dgm:prSet presAssocID="{2A60B7F1-1CC5-44CA-A511-61B70DAC55BE}" presName="spNode" presStyleCnt="0"/>
      <dgm:spPr/>
    </dgm:pt>
    <dgm:pt modelId="{D52AF91B-39A9-43E0-8F13-00D0F79C7A97}" type="pres">
      <dgm:prSet presAssocID="{9A5CA411-50CF-42CF-8CBA-9B57C3B6C6EB}" presName="sibTrans" presStyleLbl="sibTrans1D1" presStyleIdx="3" presStyleCnt="5"/>
      <dgm:spPr/>
    </dgm:pt>
    <dgm:pt modelId="{5E4825F6-3794-471A-A7BE-92AB6A3F8CA3}" type="pres">
      <dgm:prSet presAssocID="{F4DC76FE-7923-4E1B-8F9C-26BDE9CF5B3F}" presName="node" presStyleLbl="node1" presStyleIdx="4" presStyleCnt="5" custScaleX="185406" custRadScaleRad="107487" custRadScaleInc="-26166">
        <dgm:presLayoutVars>
          <dgm:bulletEnabled val="1"/>
        </dgm:presLayoutVars>
      </dgm:prSet>
      <dgm:spPr/>
    </dgm:pt>
    <dgm:pt modelId="{AB0208E5-D73E-4FE2-9AF6-55A967F233A2}" type="pres">
      <dgm:prSet presAssocID="{F4DC76FE-7923-4E1B-8F9C-26BDE9CF5B3F}" presName="spNode" presStyleCnt="0"/>
      <dgm:spPr/>
    </dgm:pt>
    <dgm:pt modelId="{C6CC0990-C7EC-4F1E-8A62-39F2619AC283}" type="pres">
      <dgm:prSet presAssocID="{728D163D-3AD9-46E0-B8DA-D773F1D8A547}" presName="sibTrans" presStyleLbl="sibTrans1D1" presStyleIdx="4" presStyleCnt="5"/>
      <dgm:spPr/>
    </dgm:pt>
  </dgm:ptLst>
  <dgm:cxnLst>
    <dgm:cxn modelId="{A1473C34-28CF-4565-A623-8E9AAF6DC17E}" type="presOf" srcId="{F4DC76FE-7923-4E1B-8F9C-26BDE9CF5B3F}" destId="{5E4825F6-3794-471A-A7BE-92AB6A3F8CA3}" srcOrd="0" destOrd="0" presId="urn:microsoft.com/office/officeart/2005/8/layout/cycle5"/>
    <dgm:cxn modelId="{A619B55B-E5EE-44BE-82CB-4E06DA923600}" type="presOf" srcId="{BECA2908-BE82-48B5-B9E0-89DE4DD2F341}" destId="{1BB3658A-EA84-4E8C-8F4C-C08C747F7067}" srcOrd="0" destOrd="0" presId="urn:microsoft.com/office/officeart/2005/8/layout/cycle5"/>
    <dgm:cxn modelId="{351EEFBB-A343-4EAD-8B90-4F4CCEC58BCB}" type="presOf" srcId="{B4E48DB5-5488-432C-BF65-06AC0A457E6B}" destId="{6F15FF38-ECFD-4225-B027-D0A8803F7A59}" srcOrd="0" destOrd="0" presId="urn:microsoft.com/office/officeart/2005/8/layout/cycle5"/>
    <dgm:cxn modelId="{6FC5171A-94E5-4D93-8A03-D97EDE9D1C32}" type="presOf" srcId="{BE89959B-D869-442F-A702-77B22D01AB39}" destId="{1CDCB655-71FD-40BA-BB47-BF159BC909C9}" srcOrd="0" destOrd="0" presId="urn:microsoft.com/office/officeart/2005/8/layout/cycle5"/>
    <dgm:cxn modelId="{6D08549F-E84C-45CB-A087-9C4B632C1D65}" type="presOf" srcId="{430FF1DC-6433-4FF0-83FF-087A65BBADD3}" destId="{7DEA324F-C1C4-4F1C-877C-81FF3CABF120}" srcOrd="0" destOrd="0" presId="urn:microsoft.com/office/officeart/2005/8/layout/cycle5"/>
    <dgm:cxn modelId="{5EC57801-7CA2-4D53-90E7-6F532D261B57}" srcId="{430FF1DC-6433-4FF0-83FF-087A65BBADD3}" destId="{BE89959B-D869-442F-A702-77B22D01AB39}" srcOrd="1" destOrd="0" parTransId="{E63CD5EF-33A3-4D9F-A39A-F21984D5A2F5}" sibTransId="{D1342EE7-FD1F-4CE0-B582-7F4ED3225AE7}"/>
    <dgm:cxn modelId="{69A875A2-7734-4E2B-814F-D3C79C57257A}" type="presOf" srcId="{D1342EE7-FD1F-4CE0-B582-7F4ED3225AE7}" destId="{0C25A45F-5540-4FE5-B6D6-25802871528C}" srcOrd="0" destOrd="0" presId="urn:microsoft.com/office/officeart/2005/8/layout/cycle5"/>
    <dgm:cxn modelId="{372D1EFD-0CB7-462D-B2DD-DAFBF3677177}" type="presOf" srcId="{1C543719-0C4F-47D1-9259-750DA6FF78CA}" destId="{755CBBFF-6C00-4EF1-A1C4-84D51D893C93}" srcOrd="0" destOrd="0" presId="urn:microsoft.com/office/officeart/2005/8/layout/cycle5"/>
    <dgm:cxn modelId="{4F8D8D1B-2240-4382-BEC0-03B4B7ECF178}" type="presOf" srcId="{2A60B7F1-1CC5-44CA-A511-61B70DAC55BE}" destId="{554CABDF-74AE-4218-A9A4-93C3BF5EE99C}" srcOrd="0" destOrd="0" presId="urn:microsoft.com/office/officeart/2005/8/layout/cycle5"/>
    <dgm:cxn modelId="{971FA4BE-6047-4633-AB59-C7EEEDD47714}" type="presOf" srcId="{C3D800DA-BE89-4E10-94B8-5BEB74763598}" destId="{288781C3-A828-4444-90B8-DA225A0073D8}" srcOrd="0" destOrd="0" presId="urn:microsoft.com/office/officeart/2005/8/layout/cycle5"/>
    <dgm:cxn modelId="{CF6EAD2E-5A96-4114-BAFF-524CE03C9A83}" srcId="{430FF1DC-6433-4FF0-83FF-087A65BBADD3}" destId="{F4DC76FE-7923-4E1B-8F9C-26BDE9CF5B3F}" srcOrd="4" destOrd="0" parTransId="{AD753FAC-0BA3-4C00-92A1-F4E4FDE3C17D}" sibTransId="{728D163D-3AD9-46E0-B8DA-D773F1D8A547}"/>
    <dgm:cxn modelId="{03DF53EF-F331-4FDB-8CE6-898BB18B023B}" type="presOf" srcId="{9A5CA411-50CF-42CF-8CBA-9B57C3B6C6EB}" destId="{D52AF91B-39A9-43E0-8F13-00D0F79C7A97}" srcOrd="0" destOrd="0" presId="urn:microsoft.com/office/officeart/2005/8/layout/cycle5"/>
    <dgm:cxn modelId="{9D9C4752-ADB5-4F64-9E53-803E48BEDF46}" srcId="{430FF1DC-6433-4FF0-83FF-087A65BBADD3}" destId="{2A60B7F1-1CC5-44CA-A511-61B70DAC55BE}" srcOrd="3" destOrd="0" parTransId="{4D4AD9CF-D2D6-45B1-90BE-4E8E7B5E515E}" sibTransId="{9A5CA411-50CF-42CF-8CBA-9B57C3B6C6EB}"/>
    <dgm:cxn modelId="{301F9527-013D-4D91-9115-F8DF1B7C06A1}" srcId="{430FF1DC-6433-4FF0-83FF-087A65BBADD3}" destId="{1C543719-0C4F-47D1-9259-750DA6FF78CA}" srcOrd="2" destOrd="0" parTransId="{22C21986-C3CC-4CD5-A9BB-9774E4D037F1}" sibTransId="{B4E48DB5-5488-432C-BF65-06AC0A457E6B}"/>
    <dgm:cxn modelId="{E3691439-A8FD-44FC-A01C-08AF3ACB9460}" srcId="{430FF1DC-6433-4FF0-83FF-087A65BBADD3}" destId="{C3D800DA-BE89-4E10-94B8-5BEB74763598}" srcOrd="0" destOrd="0" parTransId="{3FCCAC94-F301-4998-9800-54EDDE211C11}" sibTransId="{BECA2908-BE82-48B5-B9E0-89DE4DD2F341}"/>
    <dgm:cxn modelId="{B7D65961-F9C1-463E-A5EB-254C0B25B051}" type="presOf" srcId="{728D163D-3AD9-46E0-B8DA-D773F1D8A547}" destId="{C6CC0990-C7EC-4F1E-8A62-39F2619AC283}" srcOrd="0" destOrd="0" presId="urn:microsoft.com/office/officeart/2005/8/layout/cycle5"/>
    <dgm:cxn modelId="{BCA97010-16A7-42A8-BB5D-67990C9EF87F}" type="presParOf" srcId="{7DEA324F-C1C4-4F1C-877C-81FF3CABF120}" destId="{288781C3-A828-4444-90B8-DA225A0073D8}" srcOrd="0" destOrd="0" presId="urn:microsoft.com/office/officeart/2005/8/layout/cycle5"/>
    <dgm:cxn modelId="{393C6E13-1F9E-46BF-B319-4A99C15C6BA0}" type="presParOf" srcId="{7DEA324F-C1C4-4F1C-877C-81FF3CABF120}" destId="{7A127397-63B4-468D-924D-7FC370BC2805}" srcOrd="1" destOrd="0" presId="urn:microsoft.com/office/officeart/2005/8/layout/cycle5"/>
    <dgm:cxn modelId="{0AE370CD-814D-43BF-B886-A5E37E34623D}" type="presParOf" srcId="{7DEA324F-C1C4-4F1C-877C-81FF3CABF120}" destId="{1BB3658A-EA84-4E8C-8F4C-C08C747F7067}" srcOrd="2" destOrd="0" presId="urn:microsoft.com/office/officeart/2005/8/layout/cycle5"/>
    <dgm:cxn modelId="{08EE02CE-0D83-4E8E-BA82-A2CAD4F9EFA0}" type="presParOf" srcId="{7DEA324F-C1C4-4F1C-877C-81FF3CABF120}" destId="{1CDCB655-71FD-40BA-BB47-BF159BC909C9}" srcOrd="3" destOrd="0" presId="urn:microsoft.com/office/officeart/2005/8/layout/cycle5"/>
    <dgm:cxn modelId="{4B88C1D7-3D7A-4C6C-A450-34563EADAFE1}" type="presParOf" srcId="{7DEA324F-C1C4-4F1C-877C-81FF3CABF120}" destId="{52CB5F99-3C21-4E67-A99A-33C3611B38E2}" srcOrd="4" destOrd="0" presId="urn:microsoft.com/office/officeart/2005/8/layout/cycle5"/>
    <dgm:cxn modelId="{39355DAF-16BB-4444-B3B5-DD4FCC3FEBAE}" type="presParOf" srcId="{7DEA324F-C1C4-4F1C-877C-81FF3CABF120}" destId="{0C25A45F-5540-4FE5-B6D6-25802871528C}" srcOrd="5" destOrd="0" presId="urn:microsoft.com/office/officeart/2005/8/layout/cycle5"/>
    <dgm:cxn modelId="{7FC9C033-E454-49EF-A2F9-A2D17F0210F6}" type="presParOf" srcId="{7DEA324F-C1C4-4F1C-877C-81FF3CABF120}" destId="{755CBBFF-6C00-4EF1-A1C4-84D51D893C93}" srcOrd="6" destOrd="0" presId="urn:microsoft.com/office/officeart/2005/8/layout/cycle5"/>
    <dgm:cxn modelId="{A02680ED-7884-4798-9715-64CB6AA30708}" type="presParOf" srcId="{7DEA324F-C1C4-4F1C-877C-81FF3CABF120}" destId="{2C871A33-74F4-438B-8B92-2330C01DD185}" srcOrd="7" destOrd="0" presId="urn:microsoft.com/office/officeart/2005/8/layout/cycle5"/>
    <dgm:cxn modelId="{D67A589E-87FE-431E-A98C-6689D32013E3}" type="presParOf" srcId="{7DEA324F-C1C4-4F1C-877C-81FF3CABF120}" destId="{6F15FF38-ECFD-4225-B027-D0A8803F7A59}" srcOrd="8" destOrd="0" presId="urn:microsoft.com/office/officeart/2005/8/layout/cycle5"/>
    <dgm:cxn modelId="{D0CE6113-CDA3-4097-950D-79F8DF7F27ED}" type="presParOf" srcId="{7DEA324F-C1C4-4F1C-877C-81FF3CABF120}" destId="{554CABDF-74AE-4218-A9A4-93C3BF5EE99C}" srcOrd="9" destOrd="0" presId="urn:microsoft.com/office/officeart/2005/8/layout/cycle5"/>
    <dgm:cxn modelId="{D815C702-9184-467D-8638-DB534C928F02}" type="presParOf" srcId="{7DEA324F-C1C4-4F1C-877C-81FF3CABF120}" destId="{9A7771C0-DB77-4657-BFD0-CC905E2F846D}" srcOrd="10" destOrd="0" presId="urn:microsoft.com/office/officeart/2005/8/layout/cycle5"/>
    <dgm:cxn modelId="{39BE93C5-9B2E-4367-A288-95E50F95FAF2}" type="presParOf" srcId="{7DEA324F-C1C4-4F1C-877C-81FF3CABF120}" destId="{D52AF91B-39A9-43E0-8F13-00D0F79C7A97}" srcOrd="11" destOrd="0" presId="urn:microsoft.com/office/officeart/2005/8/layout/cycle5"/>
    <dgm:cxn modelId="{7BE232F6-FED1-4892-A4D0-85DD68FBCD76}" type="presParOf" srcId="{7DEA324F-C1C4-4F1C-877C-81FF3CABF120}" destId="{5E4825F6-3794-471A-A7BE-92AB6A3F8CA3}" srcOrd="12" destOrd="0" presId="urn:microsoft.com/office/officeart/2005/8/layout/cycle5"/>
    <dgm:cxn modelId="{F02C901C-52BF-4FFD-9174-BB0B3C8199F4}" type="presParOf" srcId="{7DEA324F-C1C4-4F1C-877C-81FF3CABF120}" destId="{AB0208E5-D73E-4FE2-9AF6-55A967F233A2}" srcOrd="13" destOrd="0" presId="urn:microsoft.com/office/officeart/2005/8/layout/cycle5"/>
    <dgm:cxn modelId="{3D6A4616-0B34-4772-994B-C47D734C8A17}" type="presParOf" srcId="{7DEA324F-C1C4-4F1C-877C-81FF3CABF120}" destId="{C6CC0990-C7EC-4F1E-8A62-39F2619AC283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781C3-A828-4444-90B8-DA225A0073D8}">
      <dsp:nvSpPr>
        <dsp:cNvPr id="0" name=""/>
        <dsp:cNvSpPr/>
      </dsp:nvSpPr>
      <dsp:spPr>
        <a:xfrm>
          <a:off x="2938226" y="736"/>
          <a:ext cx="2456806" cy="96641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Preparedness</a:t>
          </a:r>
          <a:endParaRPr lang="en-GB" sz="2900" b="1" kern="1200" dirty="0"/>
        </a:p>
      </dsp:txBody>
      <dsp:txXfrm>
        <a:off x="2985402" y="47912"/>
        <a:ext cx="2362454" cy="872063"/>
      </dsp:txXfrm>
    </dsp:sp>
    <dsp:sp modelId="{1BB3658A-EA84-4E8C-8F4C-C08C747F7067}">
      <dsp:nvSpPr>
        <dsp:cNvPr id="0" name=""/>
        <dsp:cNvSpPr/>
      </dsp:nvSpPr>
      <dsp:spPr>
        <a:xfrm>
          <a:off x="2474195" y="652256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062847" y="366077"/>
              </a:moveTo>
              <a:arcTo wR="1931434" hR="1931434" stAng="18351527" swAng="920422"/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CB655-71FD-40BA-BB47-BF159BC909C9}">
      <dsp:nvSpPr>
        <dsp:cNvPr id="0" name=""/>
        <dsp:cNvSpPr/>
      </dsp:nvSpPr>
      <dsp:spPr>
        <a:xfrm>
          <a:off x="4903040" y="1510453"/>
          <a:ext cx="2549284" cy="96641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First Response</a:t>
          </a:r>
          <a:endParaRPr lang="en-GB" sz="2900" b="1" kern="1200" dirty="0"/>
        </a:p>
      </dsp:txBody>
      <dsp:txXfrm>
        <a:off x="4950216" y="1557629"/>
        <a:ext cx="2454932" cy="872063"/>
      </dsp:txXfrm>
    </dsp:sp>
    <dsp:sp modelId="{0C25A45F-5540-4FE5-B6D6-25802871528C}">
      <dsp:nvSpPr>
        <dsp:cNvPr id="0" name=""/>
        <dsp:cNvSpPr/>
      </dsp:nvSpPr>
      <dsp:spPr>
        <a:xfrm>
          <a:off x="2646034" y="156075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675626" y="1101837"/>
              </a:moveTo>
              <a:arcTo wR="1931434" hR="1931434" stAng="20073759" swAng="1154188"/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5CBBFF-6C00-4EF1-A1C4-84D51D893C93}">
      <dsp:nvSpPr>
        <dsp:cNvPr id="0" name=""/>
        <dsp:cNvSpPr/>
      </dsp:nvSpPr>
      <dsp:spPr>
        <a:xfrm>
          <a:off x="4785314" y="3494745"/>
          <a:ext cx="2866105" cy="96641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Scaling up</a:t>
          </a:r>
          <a:endParaRPr lang="en-GB" sz="2900" b="1" kern="1200" dirty="0"/>
        </a:p>
      </dsp:txBody>
      <dsp:txXfrm>
        <a:off x="4832490" y="3541921"/>
        <a:ext cx="2771753" cy="872063"/>
      </dsp:txXfrm>
    </dsp:sp>
    <dsp:sp modelId="{6F15FF38-ECFD-4225-B027-D0A8803F7A59}">
      <dsp:nvSpPr>
        <dsp:cNvPr id="0" name=""/>
        <dsp:cNvSpPr/>
      </dsp:nvSpPr>
      <dsp:spPr>
        <a:xfrm>
          <a:off x="2389674" y="121606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907169" y="3598280"/>
              </a:moveTo>
              <a:arcTo wR="1931434" hR="1931434" stAng="3579374" swAng="3641311"/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CABDF-74AE-4218-A9A4-93C3BF5EE99C}">
      <dsp:nvSpPr>
        <dsp:cNvPr id="0" name=""/>
        <dsp:cNvSpPr/>
      </dsp:nvSpPr>
      <dsp:spPr>
        <a:xfrm>
          <a:off x="1259635" y="3494721"/>
          <a:ext cx="2161722" cy="96641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Transition</a:t>
          </a:r>
          <a:endParaRPr lang="en-GB" sz="2900" b="1" kern="1200" dirty="0"/>
        </a:p>
      </dsp:txBody>
      <dsp:txXfrm>
        <a:off x="1306811" y="3541897"/>
        <a:ext cx="2067370" cy="872063"/>
      </dsp:txXfrm>
    </dsp:sp>
    <dsp:sp modelId="{D52AF91B-39A9-43E0-8F13-00D0F79C7A97}">
      <dsp:nvSpPr>
        <dsp:cNvPr id="0" name=""/>
        <dsp:cNvSpPr/>
      </dsp:nvSpPr>
      <dsp:spPr>
        <a:xfrm>
          <a:off x="1982078" y="1186307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7952" y="2106526"/>
              </a:moveTo>
              <a:arcTo wR="1931434" hR="1931434" stAng="10487925" swAng="1111546"/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4825F6-3794-471A-A7BE-92AB6A3F8CA3}">
      <dsp:nvSpPr>
        <dsp:cNvPr id="0" name=""/>
        <dsp:cNvSpPr/>
      </dsp:nvSpPr>
      <dsp:spPr>
        <a:xfrm>
          <a:off x="755569" y="1510460"/>
          <a:ext cx="2756603" cy="96641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Learning</a:t>
          </a:r>
          <a:endParaRPr lang="en-GB" sz="2900" b="1" kern="1200" dirty="0"/>
        </a:p>
      </dsp:txBody>
      <dsp:txXfrm>
        <a:off x="802745" y="1557636"/>
        <a:ext cx="2662251" cy="872063"/>
      </dsp:txXfrm>
    </dsp:sp>
    <dsp:sp modelId="{C6CC0990-C7EC-4F1E-8A62-39F2619AC283}">
      <dsp:nvSpPr>
        <dsp:cNvPr id="0" name=""/>
        <dsp:cNvSpPr/>
      </dsp:nvSpPr>
      <dsp:spPr>
        <a:xfrm>
          <a:off x="1957188" y="674910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445720" y="697297"/>
              </a:moveTo>
              <a:arcTo wR="1931434" hR="1931434" stAng="13182922" swAng="939683"/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0.73616</cdr:x>
      <cdr:y>0.62784</cdr:y>
    </cdr:from>
    <cdr:to>
      <cdr:x>1</cdr:x>
      <cdr:y>0.83273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8584" y="3251721"/>
          <a:ext cx="1809416" cy="10611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4800" b="1" dirty="0">
              <a:latin typeface="+mj-lt"/>
            </a:rPr>
            <a:t>200:1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2" rIns="91884" bIns="4594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1"/>
            <a:ext cx="2945659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2" rIns="91884" bIns="4594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CH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7317"/>
            <a:ext cx="2945659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2" rIns="91884" bIns="4594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dirty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377317"/>
            <a:ext cx="2945659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2" rIns="91884" bIns="4594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ABDA29-B1DF-4991-9E03-21DD18B5652A}" type="slidenum">
              <a:rPr lang="fr-CH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94892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2" rIns="91884" bIns="4594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1"/>
            <a:ext cx="2945659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2" rIns="91884" bIns="4594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CH" dirty="0"/>
          </a:p>
        </p:txBody>
      </p:sp>
      <p:sp>
        <p:nvSpPr>
          <p:cNvPr id="155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5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89514"/>
            <a:ext cx="5438140" cy="444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2" rIns="91884" bIns="459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7317"/>
            <a:ext cx="2945659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2" rIns="91884" bIns="4594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dirty="0"/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377317"/>
            <a:ext cx="2945659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2" rIns="91884" bIns="4594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C6E2F4-1B22-4FFE-96F6-185B465C12E4}" type="slidenum">
              <a:rPr lang="fr-CH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54310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yahoo.com/s/ap/ap_on_bi_ge/as_japan_earthquake_nuclear_crisis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e4.news.re3.yahoo.com/s/time/20071119/wl_time/howbangladeshsurvivedthecyclone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voices.washingtonpost.com/blog-post/tsuna.JPG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ston.com/news/world/articles/2006/07/25/ambulance_drivers_tell_tales_of_horror/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nssdc.gsfc.nasa.gov/planetary/lunar/ap13acc.html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db.com/media/rm1413254656/tt0112384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IFRC: Philippines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Typhoon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Haiyan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FACT 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SitRep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20, 29 January 2014, pg.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13400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>
                <a:hlinkClick r:id="rId3"/>
              </a:rPr>
              <a:t>http://news.yahoo.com/s/ap/ap_on_bi_ge/as_japan_earthquake_nuclear_crisis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http://www.swissre.com/sigma/</a:t>
            </a:r>
          </a:p>
          <a:p>
            <a:r>
              <a:rPr lang="en-US" dirty="0"/>
              <a:t>http://media.swissre.com/documents/sigma2_2015_en_final.pdf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Figure 3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p. 5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Insured catastrophe losses, 1970–2013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1992: Hurricane Andrew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1994: Northridge earthquake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1999: Winter Storm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Lothar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2001: 9/11 attacks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2004: Hurricanes Ivan, Charley, Frances</a:t>
            </a:r>
          </a:p>
          <a:p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2005: Hurricanes Katrina, Rita, Wilma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2008: Hurricanes Ike, Gustav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2010: Chile, New Zealand earthquakes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2011: Japan. New Zealand earthquakes,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Thailand flood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2012: Hurricane Sandy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23499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33D00-A579-4515-B567-8DDE3E2BDBD0}" type="slidenum">
              <a:rPr lang="en-US"/>
              <a:pPr/>
              <a:t>15</a:t>
            </a:fld>
            <a:endParaRPr lang="en-US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2950"/>
            <a:ext cx="4929187" cy="3698875"/>
          </a:xfrm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688504"/>
            <a:ext cx="4984962" cy="4442361"/>
          </a:xfrm>
        </p:spPr>
        <p:txBody>
          <a:bodyPr/>
          <a:lstStyle/>
          <a:p>
            <a:r>
              <a:rPr lang="en-US" dirty="0"/>
              <a:t>Bangladesh cyclone:  3,000 fatalities in 2007 versus 138 000 in 1991 and 500,000 in 1970</a:t>
            </a:r>
          </a:p>
          <a:p>
            <a:r>
              <a:rPr lang="en-US" dirty="0"/>
              <a:t>Factor of 50-100 reduction due to advance evacuation of 3.2M people and stockpiles of relief supplies, i.e. disaster preparedness!  (see </a:t>
            </a:r>
            <a:r>
              <a:rPr lang="en-US" dirty="0">
                <a:hlinkClick r:id="rId3"/>
              </a:rPr>
              <a:t>http://fe4.news.re3.yahoo.com/s/time/20071119/wl_time/howbangladeshsurvivedthecyclone</a:t>
            </a:r>
            <a:r>
              <a:rPr lang="en-US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FC64C-DD67-42E5-8900-38A29D8BEF2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21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Bangladesh cyclone:  3,000 fatalities in 2007 versus 138 000 in 1991 and 500,000 in 1970</a:t>
            </a:r>
          </a:p>
          <a:p>
            <a:r>
              <a:rPr lang="en-US" dirty="0"/>
              <a:t>Factor of 50-100 reduction due to advance evacuation of 3.2M people and stockpiles of relief supplies, i.e. disaster preparedness!  (see http://content.time.com/time/world/article/0,8599,1685330,00.html 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72377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00763-A34D-4943-9ACA-7C9860B16150}" type="slidenum">
              <a:rPr lang="en-US"/>
              <a:pPr/>
              <a:t>18</a:t>
            </a:fld>
            <a:endParaRPr lang="en-US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2950"/>
            <a:ext cx="4929187" cy="3698875"/>
          </a:xfrm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688504"/>
            <a:ext cx="4984962" cy="4442361"/>
          </a:xfrm>
        </p:spPr>
        <p:txBody>
          <a:bodyPr/>
          <a:lstStyle/>
          <a:p>
            <a:r>
              <a:rPr lang="en-US"/>
              <a:t>For emergency response, time and volume are king; for development, cost and cost reign</a:t>
            </a:r>
          </a:p>
        </p:txBody>
      </p:sp>
    </p:spTree>
    <p:extLst>
      <p:ext uri="{BB962C8B-B14F-4D97-AF65-F5344CB8AC3E}">
        <p14:creationId xmlns:p14="http://schemas.microsoft.com/office/powerpoint/2010/main" val="233665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 txBox="1">
            <a:spLocks noGrp="1" noChangeArrowheads="1"/>
          </p:cNvSpPr>
          <p:nvPr/>
        </p:nvSpPr>
        <p:spPr bwMode="auto">
          <a:xfrm>
            <a:off x="3850093" y="9376861"/>
            <a:ext cx="2946065" cy="49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27" tIns="47113" rIns="94227" bIns="47113" anchor="b"/>
          <a:lstStyle/>
          <a:p>
            <a:pPr algn="r" defTabSz="942975"/>
            <a:fld id="{C4F9FFB5-C6BE-498E-9350-43F645596842}" type="slidenum">
              <a:rPr lang="en-US" sz="1200">
                <a:latin typeface="Times New Roman" pitchFamily="18" charset="0"/>
              </a:rPr>
              <a:pPr algn="r" defTabSz="942975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61" y="4689267"/>
            <a:ext cx="5439355" cy="4442197"/>
          </a:xfrm>
        </p:spPr>
        <p:txBody>
          <a:bodyPr lIns="94227" tIns="47113" rIns="94227" bIns="4711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03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http://voices.washingtonpost.com/blog-post/tsuna.JPG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01513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 - ICT Factors v10.xlsx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85159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I was 38, I read a comment by Handy saying we could expect to have 5 careers;</a:t>
            </a:r>
            <a:r>
              <a:rPr lang="en-US" baseline="0" dirty="0"/>
              <a:t> for the millennials, they can expect to have 14 jobs…by the time they are 38! (see https://www.youtube.com/watch?v=XrJjfDUzD7M at 02:15)</a:t>
            </a:r>
            <a:endParaRPr lang="en-US" dirty="0"/>
          </a:p>
          <a:p>
            <a:r>
              <a:rPr lang="en-US" dirty="0"/>
              <a:t>http://www.amazon.com/The-Age-Unreason-Charles-Handy/dp/0875843018</a:t>
            </a:r>
          </a:p>
          <a:p>
            <a:r>
              <a:rPr lang="en-US" dirty="0"/>
              <a:t>Charles Handy,</a:t>
            </a:r>
            <a:r>
              <a:rPr lang="en-US" baseline="0" dirty="0"/>
              <a:t> </a:t>
            </a:r>
            <a:r>
              <a:rPr lang="en-US" dirty="0"/>
              <a:t>http://www.texasventures.us/india/images/leader2_1.jpg  …five</a:t>
            </a:r>
            <a:r>
              <a:rPr lang="en-US" baseline="0" dirty="0"/>
              <a:t> careers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http://www.cbc.ca/news/world/for-syrian-refugees-smartphones-are-a-lifeline-not-a-toy-1.3221349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77801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http://www.huffingtonpost.com/tyler-jump/common-questions-refugees-ask-when-arrive-europe_b_8400118.html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91522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Work\2017\Crisis Management Matrix v1.xlsx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32928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92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09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</p:spPr>
        <p:txBody>
          <a:bodyPr/>
          <a:lstStyle/>
          <a:p>
            <a:r>
              <a:rPr lang="en-US"/>
              <a:t>The Monitoring &amp; Evaluation (M&amp;E) roundtable: no deadline meant a few nonprofits org’s laid our a 5-year project plan for measurement!</a:t>
            </a:r>
          </a:p>
          <a:p>
            <a:r>
              <a:rPr lang="en-US"/>
              <a:t>No deadline, no single, senior owner.</a:t>
            </a:r>
          </a:p>
          <a:p>
            <a:r>
              <a:rPr lang="en-US"/>
              <a:t>Image: http://despair.com/meetings.html</a:t>
            </a:r>
          </a:p>
        </p:txBody>
      </p:sp>
    </p:spTree>
    <p:extLst>
      <p:ext uri="{BB962C8B-B14F-4D97-AF65-F5344CB8AC3E}">
        <p14:creationId xmlns:p14="http://schemas.microsoft.com/office/powerpoint/2010/main" val="391456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582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6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216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AEF4FB-29B6-463F-9CE6-A86E6D150EC8}" type="slidenum">
              <a:rPr lang="en-US" smtClean="0">
                <a:latin typeface="Lucida Grande"/>
                <a:ea typeface="ヒラギノ角ゴ ProN W3"/>
                <a:cs typeface="ヒラギノ角ゴ ProN W3"/>
                <a:sym typeface="Lucida Grande"/>
              </a:rPr>
              <a:pPr/>
              <a:t>34</a:t>
            </a:fld>
            <a:endParaRPr lang="en-US">
              <a:latin typeface="Lucida Grande"/>
              <a:ea typeface="ヒラギノ角ゴ ProN W3"/>
              <a:cs typeface="ヒラギノ角ゴ ProN W3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AEF4FB-29B6-463F-9CE6-A86E6D150EC8}" type="slidenum">
              <a:rPr lang="en-US" smtClean="0">
                <a:latin typeface="Lucida Grande"/>
                <a:ea typeface="ヒラギノ角ゴ ProN W3"/>
                <a:cs typeface="ヒラギノ角ゴ ProN W3"/>
                <a:sym typeface="Lucida Grande"/>
              </a:rPr>
              <a:pPr/>
              <a:t>3</a:t>
            </a:fld>
            <a:endParaRPr lang="en-US">
              <a:latin typeface="Lucida Grande"/>
              <a:ea typeface="ヒラギノ角ゴ ProN W3"/>
              <a:cs typeface="ヒラギノ角ゴ ProN W3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307195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35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36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04695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http://www.boston.com/news/world/articles/2006/07/25/ambulance_drivers_tell_tales_of_horror/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37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612835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228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The NASA account of the accident is here: </a:t>
            </a:r>
            <a:r>
              <a:rPr lang="en-US" u="sng" dirty="0">
                <a:hlinkClick r:id="rId3"/>
              </a:rPr>
              <a:t>http://nssdc.gsfc.nasa.gov/planetary/lunar/ap13acc.html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6642-BB39-4383-818C-07D69F4A002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557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See the video clip, here: https://www.youtube.com/watch?v=UcFlrGRfzWk</a:t>
            </a:r>
          </a:p>
          <a:p>
            <a:r>
              <a:rPr lang="en-US" dirty="0"/>
              <a:t>Photo:</a:t>
            </a:r>
            <a:r>
              <a:rPr lang="en-US" baseline="0" dirty="0"/>
              <a:t> </a:t>
            </a:r>
            <a:r>
              <a:rPr lang="en-US" dirty="0">
                <a:hlinkClick r:id="rId3"/>
              </a:rPr>
              <a:t>http://www.imdb.com/media/rm1413254656/tt0112384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6642-BB39-4383-818C-07D69F4A002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ownership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42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476455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AEF4FB-29B6-463F-9CE6-A86E6D150EC8}" type="slidenum">
              <a:rPr lang="en-US" smtClean="0">
                <a:latin typeface="Lucida Grande"/>
                <a:ea typeface="ヒラギノ角ゴ ProN W3"/>
                <a:cs typeface="ヒラギノ角ゴ ProN W3"/>
                <a:sym typeface="Lucida Grande"/>
              </a:rPr>
              <a:pPr/>
              <a:t>43</a:t>
            </a:fld>
            <a:endParaRPr lang="en-US">
              <a:latin typeface="Lucida Grande"/>
              <a:ea typeface="ヒラギノ角ゴ ProN W3"/>
              <a:cs typeface="ヒラギノ角ゴ ProN W3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7525361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F85DF7-3CBA-46B3-B563-714D212717A5}" type="slidenum">
              <a:rPr lang="en-US"/>
              <a:pPr/>
              <a:t>47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436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690189"/>
            <a:ext cx="5438140" cy="4442362"/>
          </a:xfrm>
          <a:noFill/>
          <a:ln/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58981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https://www.si.umich.edu/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2971-A8E4-43F0-8DE6-FE8EF137F40F}" type="slidenum">
              <a:rPr lang="en-GB" smtClean="0"/>
              <a:pPr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Read more at: https://www.brainyquote.com/quotes/keywords/deadline.html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20078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https://en.wikipedia.org/wiki/Maslow%27s_hierarchy_of_needs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68711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AEF4FB-29B6-463F-9CE6-A86E6D150EC8}" type="slidenum">
              <a:rPr lang="en-US" smtClean="0">
                <a:latin typeface="Lucida Grande"/>
                <a:ea typeface="ヒラギノ角ゴ ProN W3"/>
                <a:cs typeface="ヒラギノ角ゴ ProN W3"/>
                <a:sym typeface="Lucida Grande"/>
              </a:rPr>
              <a:pPr/>
              <a:t>8</a:t>
            </a:fld>
            <a:endParaRPr lang="en-US">
              <a:latin typeface="Lucida Grande"/>
              <a:ea typeface="ヒラギノ角ゴ ProN W3"/>
              <a:cs typeface="ヒラギノ角ゴ ProN W3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http://www.washingtonpost.com/blogs/worldviews/wp/2013/11/15/8-maps-that-explain-why-typhoon-haiyan-hit-the-philippines-so-hard/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74348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http://www.washingtonpost.com/blogs/worldviews/wp/2013/11/15/8-maps-that-explain-why-typhoon-haiyan-hit-the-philippines-so-hard/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22867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http://www.washingtonpost.com/blogs/worldviews/wp/2013/11/15/8-maps-that-explain-why-typhoon-haiyan-hit-the-philippines-so-hard/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44298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without photo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2400" y="152400"/>
            <a:ext cx="8839200" cy="6705600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2" descr="UMSI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65" y="650583"/>
            <a:ext cx="5841270" cy="5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62" y="1403368"/>
            <a:ext cx="8555038" cy="452596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buSzPct val="100000"/>
              <a:buFont typeface="Lucida Grande"/>
              <a:buChar char="−"/>
              <a:defRPr>
                <a:solidFill>
                  <a:schemeClr val="tx1"/>
                </a:solidFill>
              </a:defRPr>
            </a:lvl3pPr>
            <a:lvl4pPr>
              <a:buClrTx/>
              <a:defRPr baseline="0">
                <a:solidFill>
                  <a:schemeClr val="tx1"/>
                </a:solidFill>
              </a:defRPr>
            </a:lvl4pPr>
            <a:lvl5pPr>
              <a:buClrTx/>
              <a:buFont typeface="Lucida Grande"/>
              <a:buChar char="−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6056" y="285306"/>
            <a:ext cx="5472070" cy="843390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652" y="2518172"/>
            <a:ext cx="6647036" cy="1361777"/>
          </a:xfrm>
          <a:prstGeom prst="rect">
            <a:avLst/>
          </a:prstGeom>
        </p:spPr>
        <p:txBody>
          <a:bodyPr vert="horz" anchor="t"/>
          <a:lstStyle>
            <a:lvl1pPr algn="l">
              <a:defRPr sz="2800" b="1" cap="all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561416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" y="0"/>
            <a:ext cx="8991600" cy="6669360"/>
            <a:chOff x="152400" y="-76200"/>
            <a:chExt cx="8991600" cy="6669360"/>
          </a:xfrm>
        </p:grpSpPr>
        <p:sp>
          <p:nvSpPr>
            <p:cNvPr id="3" name="Rectangle 11"/>
            <p:cNvSpPr/>
            <p:nvPr userDrawn="1"/>
          </p:nvSpPr>
          <p:spPr>
            <a:xfrm>
              <a:off x="304800" y="-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" name="Rectangle 12"/>
            <p:cNvSpPr/>
            <p:nvPr userDrawn="1"/>
          </p:nvSpPr>
          <p:spPr>
            <a:xfrm>
              <a:off x="152400" y="76200"/>
              <a:ext cx="8839200" cy="651696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8" name="TextBox 13"/>
          <p:cNvSpPr txBox="1"/>
          <p:nvPr userDrawn="1"/>
        </p:nvSpPr>
        <p:spPr bwMode="auto">
          <a:xfrm>
            <a:off x="971600" y="985366"/>
            <a:ext cx="4724400" cy="553997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rgbClr val="FFFF00"/>
                </a:solidFill>
                <a:latin typeface="Calibri (Body)"/>
                <a:cs typeface="Calibri (Body)"/>
              </a:rPr>
              <a:t>FOR FURTHER INFORMATION, PLEASE CONTACT: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Edward G. Happ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Executive Fellow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University of Michigan, School of Information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Office: +1 734-764-6367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Mobile: +1 203-979-5364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Email: ehapp@umich.edu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Website: www.eghapp.com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Blog: http://eghapp.blogspot.com/ 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Twitter: @ehapp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SKYPE: eghapp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rgbClr val="FF0000"/>
              </a:solidFill>
              <a:latin typeface="Calibri (Body)"/>
              <a:cs typeface="Calibri (Body)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Helping to Make Connections For Good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Join my network on LinkedIn at https://www.linkedin.com/in/edward-g-happ-23477b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rgbClr val="FFFF00"/>
                </a:solidFill>
                <a:latin typeface="Calibri (Body)"/>
                <a:cs typeface="Calibri (Body)"/>
              </a:rPr>
              <a:t>THIS PRESENTATION IS PUBLISHED BY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School of Information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University of Michigan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4322 North Quad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105 S. State St.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Ann Arbor, MI 48109-1285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Phone: +1 (734) 763-2285</a:t>
            </a:r>
          </a:p>
        </p:txBody>
      </p:sp>
      <p:pic>
        <p:nvPicPr>
          <p:cNvPr id="2050" name="Picture 2" descr="UMSI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5386"/>
            <a:ext cx="5841270" cy="5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904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sz="20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 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/>
          </p:cNvGrpSpPr>
          <p:nvPr userDrawn="1"/>
        </p:nvGrpSpPr>
        <p:grpSpPr bwMode="auto">
          <a:xfrm>
            <a:off x="152400" y="0"/>
            <a:ext cx="8991600" cy="6669360"/>
            <a:chOff x="152400" y="-76200"/>
            <a:chExt cx="8991600" cy="6669360"/>
          </a:xfrm>
        </p:grpSpPr>
        <p:sp>
          <p:nvSpPr>
            <p:cNvPr id="9" name="Rectangle 11"/>
            <p:cNvSpPr/>
            <p:nvPr userDrawn="1"/>
          </p:nvSpPr>
          <p:spPr>
            <a:xfrm>
              <a:off x="304800" y="-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12"/>
            <p:cNvSpPr/>
            <p:nvPr userDrawn="1"/>
          </p:nvSpPr>
          <p:spPr>
            <a:xfrm>
              <a:off x="152400" y="76200"/>
              <a:ext cx="8839200" cy="651696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1" name="TextBox 13"/>
          <p:cNvSpPr txBox="1"/>
          <p:nvPr userDrawn="1"/>
        </p:nvSpPr>
        <p:spPr bwMode="auto">
          <a:xfrm>
            <a:off x="971600" y="985366"/>
            <a:ext cx="4724400" cy="553997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rgbClr val="FFFF00"/>
                </a:solidFill>
                <a:latin typeface="Calibri (Body)"/>
                <a:cs typeface="Calibri (Body)"/>
              </a:rPr>
              <a:t>FOR FURTHER INFORMATION, PLEASE CONTACT: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Edward G. Happ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Executive Fellow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University of Michigan, School of Information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Office: +1 734-764-6367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Mobile: +1 203-979-5364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Email: ehapp@umich.edu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Website: www.eghapp.com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Blog: http://eghapp.blogspot.com/ 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Twitter: @ehapp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SKYPE: eghapp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rgbClr val="FF0000"/>
              </a:solidFill>
              <a:latin typeface="Calibri (Body)"/>
              <a:cs typeface="Calibri (Body)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Helping to Make Connections For Good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Join my network on LinkedIn at https://www.linkedin.com/in/edward-g-happ-23477b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rgbClr val="FFFF00"/>
                </a:solidFill>
                <a:latin typeface="Calibri (Body)"/>
                <a:cs typeface="Calibri (Body)"/>
              </a:rPr>
              <a:t>THIS PRESENTATION IS PUBLISHED BY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School of Information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University of Michigan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4322 North Quad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105 S. State St.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Ann Arbor, MI 48109-1285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Phone: +1 (734) 763-2285</a:t>
            </a:r>
          </a:p>
        </p:txBody>
      </p:sp>
      <p:pic>
        <p:nvPicPr>
          <p:cNvPr id="12" name="Picture 2" descr="UMSI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5386"/>
            <a:ext cx="5841270" cy="5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sz="20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eremy 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533400" y="623888"/>
              <a:ext cx="5622776" cy="389890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FOR FURTHER INFORMATION ON THE DIGITAL DIVIDE INITIATIVE</a:t>
              </a:r>
              <a:r>
                <a:rPr lang="en-US" sz="2000" b="1" baseline="0" dirty="0">
                  <a:solidFill>
                    <a:srgbClr val="E8C7B0"/>
                  </a:solidFill>
                  <a:latin typeface="Calibri (Body)"/>
                  <a:cs typeface="Calibri (Body)"/>
                </a:rPr>
                <a:t> </a:t>
              </a: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, PLEASE CONTACT: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IFRC  INFORMATION SERVICES</a:t>
              </a:r>
              <a:r>
                <a:rPr lang="en-US" sz="2000" b="1" dirty="0">
                  <a:solidFill>
                    <a:srgbClr val="E8C7B0"/>
                  </a:solidFill>
                  <a:latin typeface="Calibri (Body)"/>
                  <a:cs typeface="Calibri (Body)"/>
                </a:rPr>
                <a:t> </a:t>
              </a: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DEPARTMENT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JEREMY MORTIMER, DIGITAL DIVIDE ADVISOR</a:t>
              </a:r>
              <a:br>
                <a:rPr lang="en-US" sz="2000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TEL. : +41 022 730 4497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EMAIL: jeremy.mortimer@ifrc.org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THIS PRESENTATION IS PUBLISHED BY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INTERNATIONAL FEDERATION OF </a:t>
              </a:r>
              <a:b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RED CROSS AND RED CRESCENT SOCIETIES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P.O. BOX 372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CH-1211 GENEVA 19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SWITZERLAND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TEL.: +41 22 730 42 22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FAX.: +41 22 733 03 95</a:t>
              </a:r>
              <a:endParaRPr lang="en-US" sz="2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IFRC_logo_EN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62" y="1403368"/>
            <a:ext cx="8555038" cy="452596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buSzPct val="100000"/>
              <a:buFont typeface="Lucida Grande"/>
              <a:buChar char="−"/>
              <a:defRPr>
                <a:solidFill>
                  <a:schemeClr val="tx1"/>
                </a:solidFill>
              </a:defRPr>
            </a:lvl3pPr>
            <a:lvl4pPr>
              <a:buClrTx/>
              <a:defRPr baseline="0">
                <a:solidFill>
                  <a:schemeClr val="tx1"/>
                </a:solidFill>
              </a:defRPr>
            </a:lvl4pPr>
            <a:lvl5pPr>
              <a:buClrTx/>
              <a:buFont typeface="Lucida Grande"/>
              <a:buChar char="−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6056" y="285306"/>
            <a:ext cx="5472070" cy="843390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solidFill>
          <a:srgbClr val="5EB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 userDrawn="1"/>
        </p:nvSpPr>
        <p:spPr bwMode="auto">
          <a:xfrm flipH="1">
            <a:off x="7733109" y="160735"/>
            <a:ext cx="1285875" cy="868412"/>
          </a:xfrm>
          <a:prstGeom prst="round1Rect">
            <a:avLst>
              <a:gd name="adj" fmla="val 46540"/>
            </a:avLst>
          </a:prstGeom>
          <a:solidFill>
            <a:srgbClr val="5EB12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91" tIns="32146" rIns="64291" bIns="32146"/>
          <a:lstStyle/>
          <a:p>
            <a:pPr algn="ctr">
              <a:defRPr/>
            </a:pPr>
            <a:endParaRPr lang="en-US">
              <a:latin typeface="Lucida Grande" charset="0"/>
              <a:ea typeface="ヒラギノ角ゴ ProN W3" charset="-128"/>
              <a:cs typeface="ヒラギノ角ゴ ProN W3" charset="-128"/>
              <a:sym typeface="Lucida Grand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652" y="2518172"/>
            <a:ext cx="6647036" cy="1361777"/>
          </a:xfrm>
          <a:prstGeom prst="rect">
            <a:avLst/>
          </a:prstGeom>
        </p:spPr>
        <p:txBody>
          <a:bodyPr vert="horz" anchor="t"/>
          <a:lstStyle>
            <a:lvl1pPr algn="l">
              <a:defRPr sz="2800" b="1" cap="all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52128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652" y="2518172"/>
            <a:ext cx="6647036" cy="1361777"/>
          </a:xfrm>
          <a:prstGeom prst="rect">
            <a:avLst/>
          </a:prstGeom>
        </p:spPr>
        <p:txBody>
          <a:bodyPr vert="horz" anchor="t"/>
          <a:lstStyle>
            <a:lvl1pPr algn="l">
              <a:defRPr sz="2800" b="1" cap="all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67781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3212976"/>
            <a:ext cx="82809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395536" y="4365104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 userDrawn="1"/>
        </p:nvCxnSpPr>
        <p:spPr>
          <a:xfrm>
            <a:off x="395536" y="3212976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15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 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533400" y="623888"/>
              <a:ext cx="5910808" cy="389850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FOR FURTHER INFORMATION ON THE DIGITAL DIVIDE INITIATIVE</a:t>
              </a:r>
              <a:r>
                <a:rPr lang="en-US" sz="2000" b="1" baseline="0" dirty="0">
                  <a:solidFill>
                    <a:srgbClr val="E8C7B0"/>
                  </a:solidFill>
                  <a:latin typeface="Calibri (Body)"/>
                  <a:cs typeface="Calibri (Body)"/>
                </a:rPr>
                <a:t> </a:t>
              </a: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, PLEASE CONTACT: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IFRC  INFORMATION SERVICES</a:t>
              </a:r>
              <a:r>
                <a:rPr lang="en-US" sz="2000" b="1" dirty="0">
                  <a:solidFill>
                    <a:srgbClr val="E8C7B0"/>
                  </a:solidFill>
                  <a:latin typeface="Calibri (Body)"/>
                  <a:cs typeface="Calibri (Body)"/>
                </a:rPr>
                <a:t> </a:t>
              </a: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DEPARTMENT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ED HAPP, HEAD OF ISD &amp; GLOBAL CIO</a:t>
              </a:r>
              <a:br>
                <a:rPr lang="en-US" sz="2000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TEL. : +41 022 730 4365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EMAIL: edward.happ@ifrc.org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THIS PRESENTATION IS PUBLISHED BY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INTERNATIONAL FEDERATION OF </a:t>
              </a:r>
              <a:b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RED CROSS AND RED CRESCENT SOCIETIES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P.O. BOX 372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CH-1211 GENEVA 19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SWITZERLAND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TEL.: +41 22 730 42 22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FAX.: +41 22 733 03 95</a:t>
              </a:r>
              <a:endParaRPr lang="en-US" sz="2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IFRC_logo_EN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eremy 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533400" y="623888"/>
              <a:ext cx="5622776" cy="389890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FOR FURTHER INFORMATION ON THE DIGITAL DIVIDE INITIATIVE</a:t>
              </a:r>
              <a:r>
                <a:rPr lang="en-US" sz="2000" b="1" baseline="0" dirty="0">
                  <a:solidFill>
                    <a:srgbClr val="E8C7B0"/>
                  </a:solidFill>
                  <a:latin typeface="Calibri (Body)"/>
                  <a:cs typeface="Calibri (Body)"/>
                </a:rPr>
                <a:t> </a:t>
              </a: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, PLEASE CONTACT: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IFRC  INFORMATION SERVICES</a:t>
              </a:r>
              <a:r>
                <a:rPr lang="en-US" sz="2000" b="1" dirty="0">
                  <a:solidFill>
                    <a:srgbClr val="E8C7B0"/>
                  </a:solidFill>
                  <a:latin typeface="Calibri (Body)"/>
                  <a:cs typeface="Calibri (Body)"/>
                </a:rPr>
                <a:t> </a:t>
              </a: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DEPARTMENT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JEREMY MORTIMER, DIGITAL DIVIDE ADVISOR</a:t>
              </a:r>
              <a:br>
                <a:rPr lang="en-US" sz="2000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TEL. : +41 022 730 4497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EMAIL: jeremy.mortimer@ifrc.org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THIS PRESENTATION IS PUBLISHED BY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INTERNATIONAL FEDERATION OF </a:t>
              </a:r>
              <a:b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RED CROSS AND RED CRESCENT SOCIETIES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P.O. BOX 372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CH-1211 GENEVA 19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SWITZERLAND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TEL.: +41 22 730 42 22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FAX.: +41 22 733 03 95</a:t>
              </a:r>
              <a:endParaRPr lang="en-US" sz="2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IFRC_logo_EN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(possible two lines)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Oval 17"/>
          <p:cNvSpPr/>
          <p:nvPr/>
        </p:nvSpPr>
        <p:spPr bwMode="auto">
          <a:xfrm>
            <a:off x="339725" y="339725"/>
            <a:ext cx="1260475" cy="1260475"/>
          </a:xfrm>
          <a:prstGeom prst="ellipse">
            <a:avLst/>
          </a:prstGeom>
          <a:solidFill>
            <a:srgbClr val="CF1C21"/>
          </a:solidFill>
          <a:ln w="31750">
            <a:solidFill>
              <a:schemeClr val="bg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95536" y="693857"/>
            <a:ext cx="1152128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Arial"/>
              </a:rPr>
              <a:t>UMSI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Arial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90" r:id="rId12"/>
    <p:sldLayoutId id="2147483687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(possible two lines)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Oval 13"/>
          <p:cNvSpPr/>
          <p:nvPr userDrawn="1"/>
        </p:nvSpPr>
        <p:spPr bwMode="auto">
          <a:xfrm>
            <a:off x="339725" y="339725"/>
            <a:ext cx="1260475" cy="1260475"/>
          </a:xfrm>
          <a:prstGeom prst="ellipse">
            <a:avLst/>
          </a:prstGeom>
          <a:solidFill>
            <a:srgbClr val="CF1C21"/>
          </a:solidFill>
          <a:ln w="31750">
            <a:solidFill>
              <a:schemeClr val="bg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4"/>
          <p:cNvSpPr txBox="1"/>
          <p:nvPr userDrawn="1"/>
        </p:nvSpPr>
        <p:spPr bwMode="auto">
          <a:xfrm>
            <a:off x="395536" y="693857"/>
            <a:ext cx="1152128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Arial"/>
              </a:rPr>
              <a:t>UMSI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Arial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2" r:id="rId7"/>
    <p:sldLayoutId id="2147483683" r:id="rId8"/>
    <p:sldLayoutId id="2147483684" r:id="rId9"/>
    <p:sldLayoutId id="2147483685" r:id="rId10"/>
    <p:sldLayoutId id="2147483688" r:id="rId11"/>
    <p:sldLayoutId id="2147483691" r:id="rId12"/>
    <p:sldLayoutId id="214748369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happ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cFlrGRfzWk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en.wikipedia.org/wiki/Project_management_triangle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eghapp.blogspot.com/" TargetMode="External"/><Relationship Id="rId7" Type="http://schemas.openxmlformats.org/officeDocument/2006/relationships/hyperlink" Target="http://collaboration-book-project.blogspot.com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ehapp@savechildren.org" TargetMode="External"/><Relationship Id="rId5" Type="http://schemas.openxmlformats.org/officeDocument/2006/relationships/hyperlink" Target="http://www.eghapp.com/" TargetMode="External"/><Relationship Id="rId4" Type="http://schemas.openxmlformats.org/officeDocument/2006/relationships/hyperlink" Target="http://granger-happ.blogspot.com/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539552" y="2780928"/>
            <a:ext cx="8136904" cy="686172"/>
          </a:xfrm>
        </p:spPr>
        <p:txBody>
          <a:bodyPr/>
          <a:lstStyle/>
          <a:p>
            <a:pPr eaLnBrk="1" hangingPunct="1"/>
            <a:r>
              <a:rPr lang="en-US" sz="3200" dirty="0"/>
              <a:t>Decision-making in International Org’s</a:t>
            </a:r>
            <a:br>
              <a:rPr lang="en-US" sz="3600" dirty="0"/>
            </a:br>
            <a:r>
              <a:rPr lang="en-US" dirty="0"/>
              <a:t>what we can learn from disaster relief </a:t>
            </a:r>
            <a:endParaRPr lang="en-GB" dirty="0"/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>
                <a:solidFill>
                  <a:schemeClr val="bg1"/>
                </a:solidFill>
              </a:rPr>
              <a:t>SI-523 Information and Control</a:t>
            </a:r>
          </a:p>
          <a:p>
            <a:pPr eaLnBrk="1" hangingPunct="1"/>
            <a:r>
              <a:rPr lang="en-GB" dirty="0">
                <a:solidFill>
                  <a:schemeClr val="bg1"/>
                </a:solidFill>
              </a:rPr>
              <a:t>23 January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820"/>
            <a:ext cx="894397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6372036"/>
            <a:ext cx="2809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Tacloban Airport Before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mtClean="0"/>
              <a:pPr algn="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72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-27384"/>
            <a:ext cx="89154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6372036"/>
            <a:ext cx="260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Tacloban Airport After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mtClean="0"/>
              <a:pPr algn="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756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RC Philippines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474840" cy="4191000"/>
          </a:xfrm>
        </p:spPr>
        <p:txBody>
          <a:bodyPr/>
          <a:lstStyle/>
          <a:p>
            <a:pPr marL="0" indent="0"/>
            <a:r>
              <a:rPr lang="en-US" sz="2800" dirty="0"/>
              <a:t>By the Numbers: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16 million people affected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6,201 deaths reported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4 million people displaced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1.14 million houses damaged</a:t>
            </a:r>
          </a:p>
          <a:p>
            <a:pPr marL="0" indent="0"/>
            <a:endParaRPr lang="en-US" sz="1400" i="1" dirty="0"/>
          </a:p>
          <a:p>
            <a:pPr marL="0" indent="0"/>
            <a:r>
              <a:rPr lang="en-US" sz="2000" i="1" dirty="0"/>
              <a:t>Source: NDRRMC, 14 Jan. 2014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2" t="10476" r="-666" b="21492"/>
          <a:stretch/>
        </p:blipFill>
        <p:spPr bwMode="auto">
          <a:xfrm>
            <a:off x="5555160" y="1519084"/>
            <a:ext cx="3625352" cy="536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mtClean="0"/>
              <a:pPr algn="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53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Japan Tsunami Aftermath </a:t>
            </a:r>
            <a:r>
              <a:rPr lang="en-US" b="1" i="1" dirty="0"/>
              <a:t>– </a:t>
            </a:r>
            <a:r>
              <a:rPr lang="en-US" sz="2400" b="1" i="1" dirty="0"/>
              <a:t>14 Mar 11</a:t>
            </a:r>
            <a:endParaRPr lang="en-GB" b="1" i="1" dirty="0"/>
          </a:p>
        </p:txBody>
      </p:sp>
      <p:pic>
        <p:nvPicPr>
          <p:cNvPr id="67586" name="Picture 2" descr="http://l.yimg.com/a/p/us/news/editorial/b/3c/b3c493d410cf9e10fb6dcafa4c3f3fa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831" y="1556805"/>
            <a:ext cx="7750969" cy="35718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51920" y="5157192"/>
            <a:ext cx="5012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i="1" dirty="0"/>
              <a:t>A destroyed landscape in </a:t>
            </a:r>
            <a:r>
              <a:rPr lang="en-GB" sz="1600" i="1" dirty="0" err="1"/>
              <a:t>Otsuchi</a:t>
            </a:r>
            <a:r>
              <a:rPr lang="en-GB" sz="1600" i="1" dirty="0"/>
              <a:t> village, </a:t>
            </a:r>
          </a:p>
          <a:p>
            <a:pPr algn="r"/>
            <a:r>
              <a:rPr lang="en-GB" sz="1600" i="1" dirty="0"/>
              <a:t>Iwate Prefecture in northern Japan” -- Reuters/Kyodo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740352" y="6248400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496861-99FD-48BD-9883-6D6E11302FF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517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Costs Continue to Rise 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mtClean="0"/>
              <a:pPr algn="r"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03" y="1556792"/>
            <a:ext cx="8147685" cy="5287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281" y="1750134"/>
            <a:ext cx="2571655" cy="886778"/>
          </a:xfrm>
          <a:prstGeom prst="rect">
            <a:avLst/>
          </a:prstGeom>
        </p:spPr>
      </p:pic>
      <p:sp>
        <p:nvSpPr>
          <p:cNvPr id="7" name="Slide Number Placeholder 2"/>
          <p:cNvSpPr txBox="1">
            <a:spLocks/>
          </p:cNvSpPr>
          <p:nvPr/>
        </p:nvSpPr>
        <p:spPr>
          <a:xfrm>
            <a:off x="7772400" y="6248400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111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Timeline of a Disaster Response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u="sng" dirty="0"/>
              <a:t>Stage 0:</a:t>
            </a:r>
            <a:r>
              <a:rPr lang="en-US" sz="2400" dirty="0"/>
              <a:t> Preparedness</a:t>
            </a:r>
          </a:p>
          <a:p>
            <a:pPr lvl="1"/>
            <a:r>
              <a:rPr lang="en-US" sz="1800" i="1" dirty="0"/>
              <a:t>Example: Typhoon preparedness in Bangladesh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This is the best investment (5:1)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u="sng" dirty="0"/>
              <a:t>Stage 1:</a:t>
            </a:r>
            <a:r>
              <a:rPr lang="en-US" sz="2400" dirty="0"/>
              <a:t> Within hours of disaster striking</a:t>
            </a:r>
          </a:p>
          <a:p>
            <a:pPr lvl="1"/>
            <a:r>
              <a:rPr lang="en-US" sz="1800" i="1" dirty="0"/>
              <a:t>Example: CRS in sectarian fighting in eastern Congo</a:t>
            </a:r>
            <a:r>
              <a:rPr lang="en-US" sz="1800" dirty="0"/>
              <a:t>  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This is the Highly Individual, Highly Mobile ICT stage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u="sng" dirty="0"/>
              <a:t>Stage 2: </a:t>
            </a:r>
            <a:r>
              <a:rPr lang="en-US" sz="2400" dirty="0"/>
              <a:t>Within two weeks of disaster striking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2000" i="1" dirty="0"/>
              <a:t>Example: Relief International in Bam, Iran earthquake </a:t>
            </a:r>
            <a:endParaRPr lang="en-US" sz="2000" dirty="0"/>
          </a:p>
          <a:p>
            <a:pPr lvl="1">
              <a:buNone/>
            </a:pP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73050" lvl="1" indent="-273050"/>
            <a:r>
              <a:rPr lang="en-US" sz="1800" dirty="0">
                <a:solidFill>
                  <a:srgbClr val="FF0000"/>
                </a:solidFill>
              </a:rPr>
              <a:t>Small Group, Highly Mobile/Temporary ICT stage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u="sng" dirty="0"/>
              <a:t>Stage 3</a:t>
            </a:r>
            <a:r>
              <a:rPr lang="en-US" sz="2400" dirty="0"/>
              <a:t>  – From one-six months following a disaster striking to multi-year.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Large Group - Permanent ICT stage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u="sng" dirty="0"/>
              <a:t>Stage 4</a:t>
            </a:r>
            <a:r>
              <a:rPr lang="en-US" sz="2400" dirty="0"/>
              <a:t>  – Learning </a:t>
            </a:r>
          </a:p>
          <a:p>
            <a:pPr lvl="1"/>
            <a:r>
              <a:rPr lang="en-US" sz="2000" i="1" dirty="0"/>
              <a:t>Example: NetHope members in Pakistan earthquake response 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Don’t waste mistakes</a:t>
            </a: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7772400" y="6248400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919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Connections of a Disaster Response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42484047"/>
              </p:ext>
            </p:extLst>
          </p:nvPr>
        </p:nvGraphicFramePr>
        <p:xfrm>
          <a:off x="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79912" y="25908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Stage 0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64288" y="406778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Stage 1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70853" y="622802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Stage 2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63688" y="610766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Stage 3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413978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Stage 4</a:t>
            </a:r>
            <a:endParaRPr lang="en-GB" b="1" dirty="0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mtClean="0"/>
              <a:pPr algn="r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186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Bangladesh Cyclone Fatalities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259632" y="1545431"/>
          <a:ext cx="6858000" cy="5179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Callout 5"/>
          <p:cNvSpPr/>
          <p:nvPr/>
        </p:nvSpPr>
        <p:spPr>
          <a:xfrm>
            <a:off x="4860032" y="1412776"/>
            <a:ext cx="4283968" cy="2736304"/>
          </a:xfrm>
          <a:prstGeom prst="wedgeEllipseCallout">
            <a:avLst>
              <a:gd name="adj1" fmla="val -2356"/>
              <a:gd name="adj2" fmla="val 7247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Preparedness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</a:rPr>
              <a:t>Works!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z="1400" smtClean="0"/>
              <a:pPr algn="r"/>
              <a:t>17</a:t>
            </a:fld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43808" y="1988840"/>
            <a:ext cx="3816424" cy="41764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012160" y="5517232"/>
            <a:ext cx="1979712" cy="1296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9"/>
          <p:cNvSpPr/>
          <p:nvPr/>
        </p:nvSpPr>
        <p:spPr>
          <a:xfrm>
            <a:off x="144016" y="4005064"/>
            <a:ext cx="4283968" cy="2826110"/>
          </a:xfrm>
          <a:prstGeom prst="wedgeEllipseCallout">
            <a:avLst>
              <a:gd name="adj1" fmla="val 82754"/>
              <a:gd name="adj2" fmla="val 1716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Due to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planning, training,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early warning, 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advance evacuation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of 3.2M people,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and stockpiles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of relief supplies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28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14264" y="552798"/>
            <a:ext cx="6945288" cy="715962"/>
          </a:xfrm>
        </p:spPr>
        <p:txBody>
          <a:bodyPr/>
          <a:lstStyle/>
          <a:p>
            <a:r>
              <a:rPr lang="en-US" b="1" dirty="0"/>
              <a:t>Changing Priorities By Program Type</a:t>
            </a:r>
          </a:p>
        </p:txBody>
      </p:sp>
      <p:sp>
        <p:nvSpPr>
          <p:cNvPr id="705539" name="Text Box 3"/>
          <p:cNvSpPr txBox="1">
            <a:spLocks noChangeArrowheads="1"/>
          </p:cNvSpPr>
          <p:nvPr/>
        </p:nvSpPr>
        <p:spPr bwMode="auto">
          <a:xfrm>
            <a:off x="1795983" y="5552405"/>
            <a:ext cx="363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tx1"/>
                </a:solidFill>
                <a:latin typeface="Arial" charset="0"/>
              </a:rPr>
              <a:t>Ranking factors 1-4, 1=highest</a:t>
            </a:r>
          </a:p>
        </p:txBody>
      </p:sp>
      <p:pic>
        <p:nvPicPr>
          <p:cNvPr id="70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5658" y="3026692"/>
            <a:ext cx="650875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87624" y="1700808"/>
            <a:ext cx="789511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2400" b="1" i="1" dirty="0">
                <a:solidFill>
                  <a:srgbClr val="0000FF"/>
                </a:solidFill>
                <a:latin typeface="Arial" charset="0"/>
              </a:rPr>
              <a:t>For emergency response, time and volume are king; </a:t>
            </a:r>
          </a:p>
          <a:p>
            <a:pPr eaLnBrk="0" hangingPunct="0">
              <a:spcBef>
                <a:spcPct val="30000"/>
              </a:spcBef>
            </a:pPr>
            <a:r>
              <a:rPr lang="en-US" sz="2400" b="1" i="1" dirty="0">
                <a:solidFill>
                  <a:srgbClr val="0000FF"/>
                </a:solidFill>
                <a:latin typeface="Arial" charset="0"/>
              </a:rPr>
              <a:t>for development, cost and quality reign</a:t>
            </a:r>
          </a:p>
          <a:p>
            <a:endParaRPr lang="en-US" sz="2400" b="1" i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7740352" y="6265118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496861-99FD-48BD-9883-6D6E11302FF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945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340768"/>
            <a:ext cx="7620000" cy="3276600"/>
          </a:xfrm>
        </p:spPr>
        <p:txBody>
          <a:bodyPr/>
          <a:lstStyle/>
          <a:p>
            <a:pPr marL="0" indent="0" eaLnBrk="1" hangingPunct="1"/>
            <a:r>
              <a:rPr lang="en-US" sz="4800" dirty="0">
                <a:solidFill>
                  <a:schemeClr val="bg1"/>
                </a:solidFill>
              </a:rPr>
              <a:t>Crisis Needs</a:t>
            </a:r>
          </a:p>
          <a:p>
            <a:pPr marL="0" indent="0" eaLnBrk="1" hangingPunct="1"/>
            <a:endParaRPr lang="en-US" sz="3200" dirty="0">
              <a:solidFill>
                <a:schemeClr val="bg1"/>
              </a:solidFill>
            </a:endParaRPr>
          </a:p>
          <a:p>
            <a:pPr marL="0" indent="0" eaLnBrk="1" hangingPunct="1"/>
            <a:r>
              <a:rPr lang="en-US" sz="3200" dirty="0">
                <a:solidFill>
                  <a:schemeClr val="bg1"/>
                </a:solidFill>
              </a:rPr>
              <a:t>1) Is my family OK?</a:t>
            </a:r>
          </a:p>
          <a:p>
            <a:pPr marL="0" indent="0" eaLnBrk="1" hangingPunct="1"/>
            <a:endParaRPr lang="en-US" sz="3200" dirty="0">
              <a:solidFill>
                <a:schemeClr val="bg1"/>
              </a:solidFill>
            </a:endParaRPr>
          </a:p>
          <a:p>
            <a:pPr marL="0" indent="0" eaLnBrk="1" hangingPunct="1"/>
            <a:r>
              <a:rPr lang="en-US" sz="3200" dirty="0">
                <a:solidFill>
                  <a:schemeClr val="bg1"/>
                </a:solidFill>
              </a:rPr>
              <a:t>2) Can I get food, water, shelter?</a:t>
            </a:r>
          </a:p>
          <a:p>
            <a:pPr marL="0" indent="0" eaLnBrk="1" hangingPunct="1"/>
            <a:endParaRPr lang="en-US" sz="3200" dirty="0">
              <a:solidFill>
                <a:schemeClr val="bg1"/>
              </a:solidFill>
            </a:endParaRPr>
          </a:p>
          <a:p>
            <a:pPr marL="0" indent="0" eaLnBrk="1" hangingPunct="1"/>
            <a:r>
              <a:rPr lang="en-US" sz="3200" dirty="0">
                <a:solidFill>
                  <a:schemeClr val="bg1"/>
                </a:solidFill>
              </a:rPr>
              <a:t>3) Can we communicate? (Voice/Data)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7772400" y="6248400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936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 Brief Introduction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4608512" cy="460851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13 Years on Wall Street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10 Years in management consulting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17 years in NGOs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Former Global CIO at IFRC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Former CIO at STC/US &amp; UK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Co-founder and former Chairman of NetHope.org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More on LinkedIn, Google and </a:t>
            </a:r>
            <a:r>
              <a:rPr lang="en-US" sz="2400" dirty="0">
                <a:hlinkClick r:id="rId3"/>
              </a:rPr>
              <a:t>www.eghapp.com</a:t>
            </a:r>
            <a:r>
              <a:rPr lang="en-US" sz="2400" dirty="0"/>
              <a:t> </a:t>
            </a:r>
          </a:p>
          <a:p>
            <a:pPr marL="0" indent="0" algn="ctr"/>
            <a:r>
              <a:rPr lang="en-US" sz="2800" dirty="0">
                <a:solidFill>
                  <a:srgbClr val="FF0000"/>
                </a:solidFill>
              </a:rPr>
              <a:t>Connect!</a:t>
            </a:r>
          </a:p>
          <a:p>
            <a:pPr lvl="1">
              <a:buNone/>
            </a:pPr>
            <a:r>
              <a:rPr lang="en-US" i="1" dirty="0"/>
              <a:t> </a:t>
            </a:r>
            <a:endParaRPr lang="en-GB" i="1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mtClean="0"/>
              <a:pPr algn="r"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20" y="1906401"/>
            <a:ext cx="3962876" cy="353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64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/>
              <a:t>Japan 2011</a:t>
            </a: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772400" y="6248400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9625" y="1903043"/>
            <a:ext cx="6291085" cy="465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4674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People need to know </a:t>
            </a:r>
            <a:br>
              <a:rPr lang="en-US" sz="3200" dirty="0"/>
            </a:br>
            <a:r>
              <a:rPr lang="en-US" sz="3200" dirty="0"/>
              <a:t>their loved ones are safe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676400"/>
            <a:ext cx="6858000" cy="4920952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GB" sz="2400" i="1" dirty="0">
                <a:ea typeface="Times" pitchFamily="18" charset="0"/>
                <a:cs typeface="Times New Roman" pitchFamily="18" charset="0"/>
              </a:rPr>
              <a:t>“People need  </a:t>
            </a:r>
            <a:r>
              <a:rPr lang="en-GB" sz="4000" i="1" dirty="0">
                <a:solidFill>
                  <a:srgbClr val="FF0000"/>
                </a:solidFill>
                <a:ea typeface="Times" pitchFamily="18" charset="0"/>
                <a:cs typeface="Times New Roman" pitchFamily="18" charset="0"/>
              </a:rPr>
              <a:t>Information </a:t>
            </a:r>
          </a:p>
          <a:p>
            <a:pPr lvl="0" algn="r">
              <a:lnSpc>
                <a:spcPct val="100000"/>
              </a:lnSpc>
            </a:pPr>
            <a:r>
              <a:rPr lang="en-GB" sz="2400" i="1" dirty="0">
                <a:ea typeface="Times" pitchFamily="18" charset="0"/>
                <a:cs typeface="Times New Roman" pitchFamily="18" charset="0"/>
              </a:rPr>
              <a:t>as much as water, food, medicine or shelter. </a:t>
            </a:r>
          </a:p>
          <a:p>
            <a:pPr lvl="0">
              <a:lnSpc>
                <a:spcPct val="100000"/>
              </a:lnSpc>
            </a:pPr>
            <a:endParaRPr lang="en-GB" i="1" dirty="0">
              <a:ea typeface="Times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</a:pPr>
            <a:r>
              <a:rPr lang="en-GB" sz="4000" i="1" dirty="0">
                <a:solidFill>
                  <a:srgbClr val="FF0000"/>
                </a:solidFill>
                <a:ea typeface="Times" pitchFamily="18" charset="0"/>
                <a:cs typeface="Times New Roman" pitchFamily="18" charset="0"/>
              </a:rPr>
              <a:t>Information</a:t>
            </a:r>
            <a:r>
              <a:rPr lang="en-GB" sz="1800" i="1" dirty="0">
                <a:solidFill>
                  <a:srgbClr val="FF0000"/>
                </a:solidFill>
                <a:ea typeface="Times" pitchFamily="18" charset="0"/>
                <a:cs typeface="Times New Roman" pitchFamily="18" charset="0"/>
              </a:rPr>
              <a:t> </a:t>
            </a:r>
          </a:p>
          <a:p>
            <a:pPr lvl="0" algn="r">
              <a:lnSpc>
                <a:spcPct val="100000"/>
              </a:lnSpc>
            </a:pPr>
            <a:r>
              <a:rPr lang="en-GB" sz="2400" i="1" dirty="0">
                <a:ea typeface="Times" pitchFamily="18" charset="0"/>
                <a:cs typeface="Times New Roman" pitchFamily="18" charset="0"/>
              </a:rPr>
              <a:t>can save lives, livelihoods and resources.</a:t>
            </a:r>
          </a:p>
          <a:p>
            <a:pPr lvl="0" algn="r">
              <a:lnSpc>
                <a:spcPct val="100000"/>
              </a:lnSpc>
            </a:pPr>
            <a:r>
              <a:rPr lang="en-GB" sz="2400" i="1" dirty="0">
                <a:ea typeface="Times" pitchFamily="18" charset="0"/>
                <a:cs typeface="Times New Roman" pitchFamily="18" charset="0"/>
              </a:rPr>
              <a:t> </a:t>
            </a:r>
          </a:p>
          <a:p>
            <a:pPr lvl="0" algn="r">
              <a:lnSpc>
                <a:spcPct val="100000"/>
              </a:lnSpc>
            </a:pPr>
            <a:r>
              <a:rPr lang="en-GB" sz="4000" i="1" dirty="0">
                <a:solidFill>
                  <a:srgbClr val="FF0000"/>
                </a:solidFill>
                <a:ea typeface="Times" pitchFamily="18" charset="0"/>
                <a:cs typeface="Times New Roman" pitchFamily="18" charset="0"/>
              </a:rPr>
              <a:t>Information </a:t>
            </a:r>
          </a:p>
          <a:p>
            <a:pPr lvl="0" algn="r">
              <a:lnSpc>
                <a:spcPct val="100000"/>
              </a:lnSpc>
            </a:pPr>
            <a:r>
              <a:rPr lang="en-GB" sz="2400" i="1" dirty="0">
                <a:ea typeface="Times" pitchFamily="18" charset="0"/>
                <a:cs typeface="Times New Roman" pitchFamily="18" charset="0"/>
              </a:rPr>
              <a:t>bestows power.” </a:t>
            </a:r>
          </a:p>
          <a:p>
            <a:pPr lvl="0" algn="r">
              <a:lnSpc>
                <a:spcPct val="100000"/>
              </a:lnSpc>
            </a:pPr>
            <a:endParaRPr lang="en-GB" sz="1600" i="1" dirty="0">
              <a:ea typeface="Times" pitchFamily="18" charset="0"/>
              <a:cs typeface="Times New Roman" pitchFamily="18" charset="0"/>
            </a:endParaRPr>
          </a:p>
          <a:p>
            <a:pPr lvl="0" algn="r">
              <a:lnSpc>
                <a:spcPct val="100000"/>
              </a:lnSpc>
            </a:pPr>
            <a:r>
              <a:rPr lang="en-GB" sz="1600" i="1" dirty="0">
                <a:ea typeface="Times" pitchFamily="18" charset="0"/>
                <a:cs typeface="Times New Roman" pitchFamily="18" charset="0"/>
              </a:rPr>
              <a:t>–World Disasters Report 2005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29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636231"/>
            <a:ext cx="9044645" cy="5961121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1763688" y="3633907"/>
            <a:ext cx="648072" cy="2271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5400000">
            <a:off x="8382865" y="471114"/>
            <a:ext cx="648072" cy="2271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763688" y="4725144"/>
            <a:ext cx="648072" cy="2271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91013" y="61464"/>
            <a:ext cx="5933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Technology in Disaster Response</a:t>
            </a:r>
          </a:p>
        </p:txBody>
      </p:sp>
    </p:spTree>
    <p:extLst>
      <p:ext uri="{BB962C8B-B14F-4D97-AF65-F5344CB8AC3E}">
        <p14:creationId xmlns:p14="http://schemas.microsoft.com/office/powerpoint/2010/main" val="4260718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991672" cy="1143000"/>
          </a:xfrm>
        </p:spPr>
        <p:txBody>
          <a:bodyPr/>
          <a:lstStyle/>
          <a:p>
            <a:r>
              <a:rPr lang="en-US" dirty="0"/>
              <a:t>Three ICT Things Different in Haiyan DR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262336"/>
            <a:ext cx="7859216" cy="4191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200" dirty="0"/>
              <a:t>Telco networks recovered before NGO VSATs were set up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BYOT extended to relief workers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ICT Collaboration worked</a:t>
            </a:r>
          </a:p>
        </p:txBody>
      </p:sp>
    </p:spTree>
    <p:extLst>
      <p:ext uri="{BB962C8B-B14F-4D97-AF65-F5344CB8AC3E}">
        <p14:creationId xmlns:p14="http://schemas.microsoft.com/office/powerpoint/2010/main" val="1407455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Syrian Refugees </a:t>
            </a:r>
            <a:r>
              <a:rPr lang="en-US" sz="2400" dirty="0"/>
              <a:t>– Sep. 2015</a:t>
            </a:r>
            <a:br>
              <a:rPr lang="en-US" sz="2400" dirty="0"/>
            </a:br>
            <a:r>
              <a:rPr lang="en-US" sz="3200" dirty="0"/>
              <a:t>Information to survive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573" y="1556793"/>
            <a:ext cx="7381875" cy="4655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3030" y="6244361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“Refugees from Syria use smartphones to connect with relatives back home as they wait outside a government office in Berlin last month.” --Carsten </a:t>
            </a:r>
            <a:r>
              <a:rPr lang="en-US" dirty="0" err="1"/>
              <a:t>Koall</a:t>
            </a:r>
            <a:r>
              <a:rPr lang="en-US" dirty="0"/>
              <a:t>/Getty</a:t>
            </a:r>
          </a:p>
        </p:txBody>
      </p:sp>
    </p:spTree>
    <p:extLst>
      <p:ext uri="{BB962C8B-B14F-4D97-AF65-F5344CB8AC3E}">
        <p14:creationId xmlns:p14="http://schemas.microsoft.com/office/powerpoint/2010/main" val="3521183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991672" cy="1143000"/>
          </a:xfrm>
        </p:spPr>
        <p:txBody>
          <a:bodyPr/>
          <a:lstStyle/>
          <a:p>
            <a:r>
              <a:rPr lang="en-US" dirty="0"/>
              <a:t>Three ICT Things Different in Syrian DR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262336"/>
            <a:ext cx="7859216" cy="4191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Beneficiaries led in technology </a:t>
            </a:r>
            <a:r>
              <a:rPr lang="en-US" dirty="0"/>
              <a:t>(70% of youth have smartphones)</a:t>
            </a:r>
            <a:endParaRPr lang="en-US" sz="2800" dirty="0"/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Top questions were about information </a:t>
            </a:r>
            <a:r>
              <a:rPr lang="en-US" dirty="0"/>
              <a:t>(next slide)</a:t>
            </a:r>
            <a:endParaRPr lang="en-US" sz="2800" dirty="0"/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Lack of coordination among receiving countries </a:t>
            </a:r>
            <a:r>
              <a:rPr lang="en-US" dirty="0"/>
              <a:t>(getting better)</a:t>
            </a:r>
            <a:endParaRPr lang="en-US" sz="2800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772400" y="6248400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653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Questions of Refugees in Greece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1676400"/>
            <a:ext cx="8075240" cy="448890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Where am I?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Do you have WiFi?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Where can I buy food and water?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Where can I breastfeed my baby?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Where is the bus to Germany?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Can I take a taxi?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do I register?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Why am I being fingerprinted?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long must I stay here before I can leave?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Where can I change money?</a:t>
            </a:r>
          </a:p>
          <a:p>
            <a:endParaRPr lang="en-US" dirty="0"/>
          </a:p>
          <a:p>
            <a:r>
              <a:rPr lang="en-US" b="0" i="1" dirty="0"/>
              <a:t>--Tyler Jump (IRC), Huffington Post, 29-Oct-2015</a:t>
            </a:r>
          </a:p>
          <a:p>
            <a:endParaRPr lang="en-US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772400" y="6248400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87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350838"/>
            <a:ext cx="7207696" cy="1143000"/>
          </a:xfrm>
        </p:spPr>
        <p:txBody>
          <a:bodyPr/>
          <a:lstStyle/>
          <a:p>
            <a:r>
              <a:rPr lang="en-US" sz="3200" dirty="0"/>
              <a:t>Crisis Management Changes Things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96" y="1772816"/>
            <a:ext cx="7985760" cy="493776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716016" y="3068960"/>
            <a:ext cx="648072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48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cap="none" dirty="0"/>
              <a:t>Nonprofits As A Leadership Case</a:t>
            </a:r>
            <a:endParaRPr lang="en-US" sz="6000" cap="none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858743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</a:t>
            </a:r>
            <a:r>
              <a:rPr lang="en-US" sz="3200" i="1" dirty="0">
                <a:solidFill>
                  <a:srgbClr val="FF0000"/>
                </a:solidFill>
              </a:rPr>
              <a:t>Don’t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Nonprofits Do Well?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>
          <a:xfrm>
            <a:off x="1475656" y="1676400"/>
            <a:ext cx="7211144" cy="4848944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Death by consensus </a:t>
            </a:r>
            <a:r>
              <a:rPr lang="en-US" sz="2800" i="1" dirty="0"/>
              <a:t>– participation  paralysis: the strategic plan case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Quality over reach </a:t>
            </a:r>
            <a:r>
              <a:rPr lang="en-US" sz="2800" i="1" dirty="0"/>
              <a:t>– the Asia Area day-care case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Accountability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– </a:t>
            </a:r>
            <a:r>
              <a:rPr lang="en-US" sz="2800" i="1" dirty="0"/>
              <a:t>the irony and loss of the university model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Metrics</a:t>
            </a:r>
            <a:r>
              <a:rPr lang="en-US" dirty="0"/>
              <a:t> </a:t>
            </a:r>
            <a:r>
              <a:rPr lang="en-US" sz="2800" i="1" dirty="0"/>
              <a:t>–</a:t>
            </a:r>
            <a:r>
              <a:rPr lang="en-US" dirty="0"/>
              <a:t> </a:t>
            </a:r>
            <a:r>
              <a:rPr lang="en-US" sz="2800" i="1" dirty="0"/>
              <a:t>reporting on input rather than impact</a:t>
            </a:r>
          </a:p>
          <a:p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43367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75110" y="2518172"/>
            <a:ext cx="7718599" cy="1361777"/>
          </a:xfrm>
        </p:spPr>
        <p:txBody>
          <a:bodyPr lIns="91435" tIns="45718" rIns="91435" bIns="45718"/>
          <a:lstStyle/>
          <a:p>
            <a:pPr>
              <a:defRPr/>
            </a:pPr>
            <a:r>
              <a:rPr lang="en-US" sz="4800" cap="none" dirty="0">
                <a:ea typeface="ＭＳ Ｐゴシック" pitchFamily="-65" charset="-128"/>
                <a:sym typeface="Lucida Grande" charset="0"/>
              </a:rPr>
              <a:t>Project Teams as a Microcosm</a:t>
            </a:r>
          </a:p>
        </p:txBody>
      </p:sp>
    </p:spTree>
    <p:extLst>
      <p:ext uri="{BB962C8B-B14F-4D97-AF65-F5344CB8AC3E}">
        <p14:creationId xmlns:p14="http://schemas.microsoft.com/office/powerpoint/2010/main" val="361612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Death by Consensus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6109269" cy="51565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9746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</a:t>
            </a:r>
            <a:r>
              <a:rPr lang="en-US" sz="3600" dirty="0">
                <a:solidFill>
                  <a:srgbClr val="FF0000"/>
                </a:solidFill>
              </a:rPr>
              <a:t>Do</a:t>
            </a:r>
            <a:r>
              <a:rPr lang="en-US" sz="3600" dirty="0"/>
              <a:t> Nonprofits Do Well?</a:t>
            </a:r>
          </a:p>
        </p:txBody>
      </p:sp>
      <p:sp>
        <p:nvSpPr>
          <p:cNvPr id="40964" name="Rectangle 5"/>
          <p:cNvSpPr>
            <a:spLocks noGrp="1" noChangeArrowheads="1"/>
          </p:cNvSpPr>
          <p:nvPr>
            <p:ph idx="1"/>
          </p:nvPr>
        </p:nvSpPr>
        <p:spPr>
          <a:xfrm>
            <a:off x="1043608" y="1676400"/>
            <a:ext cx="7643192" cy="41910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Missions</a:t>
            </a:r>
            <a:r>
              <a:rPr lang="en-US" sz="2800" dirty="0"/>
              <a:t> that matter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Engage</a:t>
            </a:r>
            <a:r>
              <a:rPr lang="en-US" sz="2800" dirty="0"/>
              <a:t> employees hearts and minds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Collaboration</a:t>
            </a:r>
            <a:r>
              <a:rPr lang="en-US" sz="2800" dirty="0"/>
              <a:t> rather than competition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Work-life balance </a:t>
            </a:r>
            <a:r>
              <a:rPr lang="en-US" sz="2800" dirty="0"/>
              <a:t>–self directed rather than fewer hours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Pragmatic</a:t>
            </a:r>
            <a:r>
              <a:rPr lang="en-US" sz="2800" dirty="0"/>
              <a:t>, “good enough” approach to services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We have engaging </a:t>
            </a:r>
            <a:r>
              <a:rPr lang="en-US" sz="2800" dirty="0">
                <a:solidFill>
                  <a:srgbClr val="FF0000"/>
                </a:solidFill>
              </a:rPr>
              <a:t>stories</a:t>
            </a:r>
            <a:r>
              <a:rPr lang="en-US" sz="2800" dirty="0"/>
              <a:t> to tell and images to show</a:t>
            </a:r>
          </a:p>
        </p:txBody>
      </p:sp>
    </p:spTree>
    <p:extLst>
      <p:ext uri="{BB962C8B-B14F-4D97-AF65-F5344CB8AC3E}">
        <p14:creationId xmlns:p14="http://schemas.microsoft.com/office/powerpoint/2010/main" val="953307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is this large object?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878062" y="5975648"/>
            <a:ext cx="7654378" cy="750143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 dirty="0"/>
              <a:t>a very large ship 5 miles inland in the middle of the road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dirty="0"/>
              <a:t>Banda Aceh, Indonesia 2004</a:t>
            </a:r>
            <a:endParaRPr lang="en-US" sz="2000" dirty="0"/>
          </a:p>
        </p:txBody>
      </p:sp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3432" y="1196752"/>
            <a:ext cx="6243638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283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Cisco Fellowship Program Take-Aways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676400"/>
            <a:ext cx="7715200" cy="499296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Learn how to manage in chaotic times</a:t>
            </a:r>
          </a:p>
          <a:p>
            <a:pPr marL="741363" lvl="1" indent="-295275">
              <a:buFont typeface="Courier New" panose="02070309020205020404" pitchFamily="49" charset="0"/>
              <a:buChar char="o"/>
            </a:pPr>
            <a:r>
              <a:rPr lang="en-US" sz="2400" i="1" dirty="0"/>
              <a:t>disaster response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How to manage with fewer resources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Influence and relationship management </a:t>
            </a:r>
          </a:p>
          <a:p>
            <a:pPr marL="741363" lvl="1" indent="-295275">
              <a:buFont typeface="Courier New" panose="02070309020205020404" pitchFamily="49" charset="0"/>
              <a:buChar char="o"/>
            </a:pPr>
            <a:r>
              <a:rPr lang="en-US" sz="2400" i="1" dirty="0"/>
              <a:t>how to be the “glue”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Collaborate by example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Gaining a long-term rather than quarterly view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“Fellows became more holistic in their thinking” – Tae Yoo, VP</a:t>
            </a:r>
          </a:p>
        </p:txBody>
      </p:sp>
    </p:spTree>
    <p:extLst>
      <p:ext uri="{BB962C8B-B14F-4D97-AF65-F5344CB8AC3E}">
        <p14:creationId xmlns:p14="http://schemas.microsoft.com/office/powerpoint/2010/main" val="33541605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75110" y="2518172"/>
            <a:ext cx="7718599" cy="1361777"/>
          </a:xfrm>
        </p:spPr>
        <p:txBody>
          <a:bodyPr lIns="91435" tIns="45718" rIns="91435" bIns="45718"/>
          <a:lstStyle/>
          <a:p>
            <a:pPr>
              <a:defRPr/>
            </a:pPr>
            <a:r>
              <a:rPr lang="en-US" sz="4800" cap="none" dirty="0">
                <a:ea typeface="ＭＳ Ｐゴシック" pitchFamily="-65" charset="-128"/>
                <a:sym typeface="Lucida Grande" charset="0"/>
              </a:rPr>
              <a:t>Some Lessons</a:t>
            </a:r>
          </a:p>
        </p:txBody>
      </p:sp>
    </p:spTree>
    <p:extLst>
      <p:ext uri="{BB962C8B-B14F-4D97-AF65-F5344CB8AC3E}">
        <p14:creationId xmlns:p14="http://schemas.microsoft.com/office/powerpoint/2010/main" val="418001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Ten Lessons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830288"/>
            <a:ext cx="4618856" cy="4191000"/>
          </a:xfrm>
        </p:spPr>
        <p:txBody>
          <a:bodyPr/>
          <a:lstStyle/>
          <a:p>
            <a:pPr marL="520700" lvl="1" indent="-342900">
              <a:buClrTx/>
              <a:buFont typeface="Arial" panose="020B0604020202020204" pitchFamily="34" charset="0"/>
              <a:buChar char="•"/>
            </a:pPr>
            <a:r>
              <a:rPr lang="en-US" sz="2400" b="1" dirty="0"/>
              <a:t>Urgent</a:t>
            </a:r>
            <a:endParaRPr lang="en-US" sz="2400" b="0" dirty="0"/>
          </a:p>
          <a:p>
            <a:pPr marL="520700" lvl="1" indent="-342900">
              <a:buClrTx/>
              <a:buFont typeface="Arial" panose="020B0604020202020204" pitchFamily="34" charset="0"/>
              <a:buChar char="•"/>
            </a:pPr>
            <a:r>
              <a:rPr lang="en-US" sz="2400" b="1" dirty="0"/>
              <a:t>Fast</a:t>
            </a:r>
            <a:endParaRPr lang="en-US" sz="2400" b="0" dirty="0"/>
          </a:p>
          <a:p>
            <a:pPr marL="520700" lvl="1" indent="-342900">
              <a:buClrTx/>
              <a:buFont typeface="Arial" panose="020B0604020202020204" pitchFamily="34" charset="0"/>
              <a:buChar char="•"/>
            </a:pPr>
            <a:r>
              <a:rPr lang="en-US" sz="2400" b="1" dirty="0"/>
              <a:t>Lean</a:t>
            </a:r>
            <a:r>
              <a:rPr lang="en-US" sz="2400" b="0" dirty="0"/>
              <a:t> </a:t>
            </a:r>
          </a:p>
          <a:p>
            <a:pPr marL="520700" lvl="1" indent="-342900">
              <a:buClrTx/>
              <a:buFont typeface="Arial" panose="020B0604020202020204" pitchFamily="34" charset="0"/>
              <a:buChar char="•"/>
            </a:pPr>
            <a:r>
              <a:rPr lang="en-US" sz="2400" b="1" dirty="0"/>
              <a:t>Attentive</a:t>
            </a:r>
            <a:endParaRPr lang="en-US" sz="2400" b="0" dirty="0"/>
          </a:p>
          <a:p>
            <a:pPr marL="520700" lvl="1" indent="-342900">
              <a:buClrTx/>
              <a:buFont typeface="Arial" panose="020B0604020202020204" pitchFamily="34" charset="0"/>
              <a:buChar char="•"/>
            </a:pPr>
            <a:r>
              <a:rPr lang="en-US" sz="2400" b="1" dirty="0"/>
              <a:t>Flat</a:t>
            </a:r>
            <a:endParaRPr lang="en-US" sz="2400" b="0" dirty="0"/>
          </a:p>
          <a:p>
            <a:pPr marL="520700" lvl="1" indent="-342900">
              <a:buClrTx/>
              <a:buFont typeface="Arial" panose="020B0604020202020204" pitchFamily="34" charset="0"/>
              <a:buChar char="•"/>
            </a:pPr>
            <a:r>
              <a:rPr lang="en-US" sz="2400" b="1" dirty="0"/>
              <a:t>Good enough</a:t>
            </a:r>
            <a:r>
              <a:rPr lang="en-US" sz="2400" b="0" dirty="0"/>
              <a:t>  </a:t>
            </a:r>
            <a:endParaRPr lang="en-US" sz="2400" b="1" dirty="0"/>
          </a:p>
          <a:p>
            <a:pPr marL="520700" lvl="1" indent="-342900">
              <a:buClrTx/>
              <a:buFont typeface="Arial" panose="020B0604020202020204" pitchFamily="34" charset="0"/>
              <a:buChar char="•"/>
            </a:pPr>
            <a:r>
              <a:rPr lang="en-US" sz="2400" b="1" dirty="0"/>
              <a:t>Costs are last</a:t>
            </a:r>
            <a:r>
              <a:rPr lang="en-US" sz="2400" dirty="0"/>
              <a:t> </a:t>
            </a:r>
            <a:r>
              <a:rPr lang="en-US" sz="2400" b="0" dirty="0"/>
              <a:t> </a:t>
            </a:r>
          </a:p>
          <a:p>
            <a:pPr marL="520700" lvl="1" indent="-342900">
              <a:buClrTx/>
              <a:buFont typeface="Arial" panose="020B0604020202020204" pitchFamily="34" charset="0"/>
              <a:buChar char="•"/>
            </a:pPr>
            <a:r>
              <a:rPr lang="en-US" sz="2400" b="1" dirty="0"/>
              <a:t>Preparing is not executing  </a:t>
            </a:r>
          </a:p>
          <a:p>
            <a:pPr marL="520700" lvl="1" indent="-342900">
              <a:buClrTx/>
              <a:buFont typeface="Arial" panose="020B0604020202020204" pitchFamily="34" charset="0"/>
              <a:buChar char="•"/>
            </a:pPr>
            <a:r>
              <a:rPr lang="en-US" sz="2400" b="1" dirty="0"/>
              <a:t>Improvising</a:t>
            </a:r>
            <a:endParaRPr lang="en-US" sz="2400" b="0" dirty="0"/>
          </a:p>
          <a:p>
            <a:pPr marL="520700" lvl="1" indent="-342900">
              <a:buClrTx/>
              <a:buFont typeface="Arial" panose="020B0604020202020204" pitchFamily="34" charset="0"/>
              <a:buChar char="•"/>
            </a:pPr>
            <a:r>
              <a:rPr lang="en-US" sz="2400" b="1" dirty="0"/>
              <a:t>Humanitarian</a:t>
            </a:r>
            <a:endParaRPr lang="en-US" sz="2400" b="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139952" y="1676400"/>
            <a:ext cx="4775448" cy="4191000"/>
          </a:xfrm>
        </p:spPr>
        <p:txBody>
          <a:bodyPr/>
          <a:lstStyle/>
          <a:p>
            <a:pPr marL="0" indent="0"/>
            <a:r>
              <a:rPr lang="en-US" sz="3600" i="1" dirty="0">
                <a:solidFill>
                  <a:srgbClr val="FF0000"/>
                </a:solidFill>
              </a:rPr>
              <a:t>What we can learn from disaster relief about management of organizations?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mtClean="0"/>
              <a:pPr algn="r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531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19672" y="476671"/>
            <a:ext cx="7295728" cy="883989"/>
          </a:xfrm>
        </p:spPr>
        <p:txBody>
          <a:bodyPr/>
          <a:lstStyle/>
          <a:p>
            <a:pPr marL="0" indent="0"/>
            <a:r>
              <a:rPr lang="en-US" sz="3200" dirty="0"/>
              <a:t>What we can learn from disaster relief about decision-making?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1700808"/>
            <a:ext cx="8795320" cy="4680520"/>
          </a:xfrm>
        </p:spPr>
        <p:txBody>
          <a:bodyPr/>
          <a:lstStyle/>
          <a:p>
            <a:pPr marL="520700" lvl="1" indent="-342900">
              <a:buFont typeface="+mj-lt"/>
              <a:buAutoNum type="arabicPeriod"/>
            </a:pPr>
            <a:r>
              <a:rPr lang="en-US" sz="2000" b="1" dirty="0"/>
              <a:t>Urgent:</a:t>
            </a:r>
            <a:r>
              <a:rPr lang="en-US" sz="2000" b="0" dirty="0"/>
              <a:t> There is a burning platform and we are jumping (Opposite of a change initiative)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Fast: </a:t>
            </a:r>
            <a:r>
              <a:rPr lang="en-US" sz="2400" dirty="0">
                <a:solidFill>
                  <a:srgbClr val="FF0000"/>
                </a:solidFill>
              </a:rPr>
              <a:t>people need attention immediately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2000" b="1" dirty="0"/>
              <a:t>Lean:</a:t>
            </a:r>
            <a:r>
              <a:rPr lang="en-US" sz="2000" b="0" dirty="0"/>
              <a:t> red tape is something to be cut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2000" b="1" dirty="0"/>
              <a:t>Attentive</a:t>
            </a:r>
            <a:r>
              <a:rPr lang="en-US" sz="2000" b="0" dirty="0"/>
              <a:t>: listen and amplify the voice of those on the ground 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2000" b="1" dirty="0"/>
              <a:t>Flat:</a:t>
            </a:r>
            <a:r>
              <a:rPr lang="en-US" sz="2000" b="0" dirty="0"/>
              <a:t> Management requests are overhead; diminishing returns on process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Good enough</a:t>
            </a:r>
            <a:r>
              <a:rPr lang="en-US" sz="2400" b="0" dirty="0">
                <a:solidFill>
                  <a:srgbClr val="FF0000"/>
                </a:solidFill>
              </a:rPr>
              <a:t> is good enough </a:t>
            </a:r>
            <a:endParaRPr lang="en-US" sz="2400" b="1" dirty="0">
              <a:solidFill>
                <a:srgbClr val="FF0000"/>
              </a:solidFill>
            </a:endParaRPr>
          </a:p>
          <a:p>
            <a:pPr marL="520700" lvl="1" indent="-342900">
              <a:buFont typeface="+mj-lt"/>
              <a:buAutoNum type="arabicPeriod"/>
            </a:pPr>
            <a:r>
              <a:rPr lang="en-US" sz="2000" b="1" dirty="0"/>
              <a:t>Costs are last</a:t>
            </a:r>
            <a:r>
              <a:rPr lang="en-US" sz="2000" b="0" dirty="0"/>
              <a:t>: Don't worry about the costs, worry about the speed 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2000" b="1" dirty="0"/>
              <a:t>Preparing is not executing:</a:t>
            </a:r>
            <a:r>
              <a:rPr lang="en-US" sz="2000" b="0" dirty="0"/>
              <a:t> Planning is preparedness, not execution</a:t>
            </a:r>
            <a:r>
              <a:rPr lang="en-US" sz="2000" b="1" dirty="0"/>
              <a:t> 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Improvising:</a:t>
            </a:r>
            <a:r>
              <a:rPr lang="en-US" sz="2400" b="0" dirty="0">
                <a:solidFill>
                  <a:srgbClr val="FF0000"/>
                </a:solidFill>
              </a:rPr>
              <a:t> Apollo 13: make do, get in done, opportunity to shine, all hands on deck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Humanitarian:</a:t>
            </a:r>
            <a:r>
              <a:rPr lang="en-US" sz="2400" dirty="0">
                <a:solidFill>
                  <a:srgbClr val="FF0000"/>
                </a:solidFill>
              </a:rPr>
              <a:t> care, trust, and humility</a:t>
            </a:r>
            <a:endParaRPr lang="en-US" sz="24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mtClean="0"/>
              <a:pPr algn="r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36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1"/>
                </a:solidFill>
              </a:rPr>
              <a:t>Fast…</a:t>
            </a:r>
          </a:p>
        </p:txBody>
      </p:sp>
      <p:pic>
        <p:nvPicPr>
          <p:cNvPr id="2050" name="Picture 2" descr="http://cache.boston.com/bonzai-fba/Third_Party_Photo/2006/07/25/1153804670_74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743"/>
            <a:ext cx="7029450" cy="468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z="1400" smtClean="0"/>
              <a:pPr algn="r"/>
              <a:t>37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012654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Good Enough…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44008" y="1484784"/>
            <a:ext cx="4320480" cy="4848944"/>
          </a:xfrm>
        </p:spPr>
        <p:txBody>
          <a:bodyPr/>
          <a:lstStyle/>
          <a:p>
            <a:pPr marL="0" indent="0"/>
            <a:r>
              <a:rPr lang="en-US" sz="2400" dirty="0"/>
              <a:t>Following the Tsunami response, a marketing director recalled, “We didn’t have time to have all the meetings, all the reviews, and all the approvals.”  “We had to make on-the-spot-decisions.” “The interesting thing”, she continued,” is that </a:t>
            </a:r>
            <a:r>
              <a:rPr lang="en-US" sz="2800" b="1" i="1" dirty="0">
                <a:solidFill>
                  <a:srgbClr val="C00000"/>
                </a:solidFill>
              </a:rPr>
              <a:t>nothing fell apart</a:t>
            </a:r>
            <a:r>
              <a:rPr lang="en-US" sz="2400" dirty="0"/>
              <a:t>.”  “Maybe we could make decisions like that everyday.”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00812"/>
            <a:ext cx="4367213" cy="327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259632" y="5013176"/>
            <a:ext cx="2150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Banda Aceh, 2004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55576" y="6415672"/>
            <a:ext cx="79859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“The Good Enough Principle “ June  2008 </a:t>
            </a:r>
            <a:endParaRPr kumimoji="0" lang="en-US" altLang="en-US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0340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Improvising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835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/>
              <a:t>	The Apollo 13 story was featured in the 1995 film with Tom Hanks and Kevin Bacon.  The incredible events that unfolded in April 1970 gripped the nation and the world.  </a:t>
            </a:r>
          </a:p>
          <a:p>
            <a:pPr>
              <a:buNone/>
            </a:pPr>
            <a:endParaRPr lang="en-US" sz="2400" dirty="0"/>
          </a:p>
          <a:p>
            <a:pPr indent="14288">
              <a:buNone/>
            </a:pPr>
            <a:r>
              <a:rPr lang="en-US" sz="2400" dirty="0"/>
              <a:t>On April 13… </a:t>
            </a:r>
          </a:p>
          <a:p>
            <a:pPr indent="14288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indent="14288">
              <a:buNone/>
            </a:pPr>
            <a:r>
              <a:rPr lang="en-US" sz="2800" dirty="0">
                <a:solidFill>
                  <a:srgbClr val="FF0000"/>
                </a:solidFill>
              </a:rPr>
              <a:t>56 hours into the mission, an oxygen tank in the service module that contained the astronauts’ support systems exploded. 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/>
          <a:p>
            <a:pPr algn="r"/>
            <a:fld id="{76999270-999B-41EE-8096-361AA579F9C3}" type="slidenum">
              <a:rPr lang="en-US" sz="1800">
                <a:solidFill>
                  <a:schemeClr val="tx1"/>
                </a:solidFill>
              </a:rPr>
              <a:pPr algn="r"/>
              <a:t>39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07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Decision-making on project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  <a:p>
            <a:r>
              <a:rPr lang="en-US" sz="2800" dirty="0"/>
              <a:t>Brainstorming…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What roles have you experienced on project teams?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What methods of decision-making have you used on teams?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2293129"/>
            <a:ext cx="12650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096602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Apollo 13 story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70626" y="5970496"/>
            <a:ext cx="52694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/>
              <a:t>“And you, sir, are a steely-eyed missile man”</a:t>
            </a:r>
          </a:p>
          <a:p>
            <a:pPr algn="ctr"/>
            <a:r>
              <a:rPr lang="en-US" dirty="0">
                <a:hlinkClick r:id="rId3"/>
              </a:rPr>
              <a:t>https://www.youtube.com/watch?v=UcFlrGRfzWk</a:t>
            </a:r>
            <a:r>
              <a:rPr lang="en-US" dirty="0"/>
              <a:t> </a:t>
            </a:r>
            <a:endParaRPr lang="en-U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4493" y="1828800"/>
            <a:ext cx="61817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/>
          <a:p>
            <a:pPr algn="r"/>
            <a:fld id="{76999270-999B-41EE-8096-361AA579F9C3}" type="slidenum">
              <a:rPr lang="en-US" sz="1800">
                <a:solidFill>
                  <a:schemeClr val="tx1"/>
                </a:solidFill>
              </a:rPr>
              <a:pPr algn="r"/>
              <a:t>40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067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Five things…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76400"/>
            <a:ext cx="7643192" cy="419100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Urgent!  Life or death crisis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Improvising under time-pressure 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Scarcity is not a limitation 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Good-enough works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High collaboration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mtClean="0"/>
              <a:pPr algn="r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925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Humanitarian…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7584" y="1556792"/>
            <a:ext cx="7571184" cy="446449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FF0000"/>
                </a:solidFill>
              </a:rPr>
              <a:t>We care</a:t>
            </a:r>
          </a:p>
          <a:p>
            <a:pPr marL="1031875" lvl="1" indent="-419100"/>
            <a:r>
              <a:rPr lang="en-US" sz="3200" b="1" dirty="0"/>
              <a:t>People are vulnerable</a:t>
            </a:r>
          </a:p>
          <a:p>
            <a:pPr marL="1031875" lvl="1" indent="-419100"/>
            <a:r>
              <a:rPr lang="en-US" sz="3200" b="1" dirty="0"/>
              <a:t>People are hurting </a:t>
            </a:r>
            <a:endParaRPr lang="en-US" sz="3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FF0000"/>
                </a:solidFill>
              </a:rPr>
              <a:t>The customer is the first responder</a:t>
            </a:r>
          </a:p>
          <a:p>
            <a:pPr marL="1031875" lvl="1" indent="-338138"/>
            <a:r>
              <a:rPr lang="en-US" sz="3200" b="1" dirty="0"/>
              <a:t>90% of first responders are local people </a:t>
            </a:r>
          </a:p>
          <a:p>
            <a:pPr marL="1031875" lvl="1" indent="-338138"/>
            <a:r>
              <a:rPr lang="en-US" sz="3200" b="1" dirty="0"/>
              <a:t>Resilience is not a hand-out…</a:t>
            </a:r>
          </a:p>
          <a:p>
            <a:pPr marL="693737" lvl="1" indent="0">
              <a:buNone/>
            </a:pPr>
            <a:r>
              <a:rPr lang="en-US" sz="3200" b="1" i="1" dirty="0">
                <a:solidFill>
                  <a:srgbClr val="002060"/>
                </a:solidFill>
              </a:rPr>
              <a:t>	it’s preparation </a:t>
            </a:r>
            <a:r>
              <a:rPr lang="en-US" sz="3200" b="1" i="1" dirty="0">
                <a:solidFill>
                  <a:srgbClr val="FF0000"/>
                </a:solidFill>
              </a:rPr>
              <a:t>and</a:t>
            </a:r>
            <a:r>
              <a:rPr lang="en-US" sz="3200" b="1" i="1" dirty="0">
                <a:solidFill>
                  <a:srgbClr val="002060"/>
                </a:solidFill>
              </a:rPr>
              <a:t> adaptability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26948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75110" y="2518172"/>
            <a:ext cx="7718599" cy="1361777"/>
          </a:xfrm>
        </p:spPr>
        <p:txBody>
          <a:bodyPr lIns="91435" tIns="45718" rIns="91435" bIns="45718"/>
          <a:lstStyle/>
          <a:p>
            <a:pPr>
              <a:defRPr/>
            </a:pPr>
            <a:r>
              <a:rPr lang="en-US" sz="4800" cap="none" dirty="0">
                <a:ea typeface="ＭＳ Ｐゴシック" pitchFamily="-65" charset="-128"/>
                <a:sym typeface="Lucida Grande" charset="0"/>
              </a:rPr>
              <a:t>Project Management Case – </a:t>
            </a:r>
            <a:r>
              <a:rPr lang="en-US" sz="3600" cap="none" dirty="0">
                <a:ea typeface="ＭＳ Ｐゴシック" pitchFamily="-65" charset="-128"/>
                <a:sym typeface="Lucida Grande" charset="0"/>
              </a:rPr>
              <a:t>Overcoming Obstacles</a:t>
            </a:r>
            <a:endParaRPr lang="en-US" sz="4800" cap="none" dirty="0">
              <a:ea typeface="ＭＳ Ｐゴシック" pitchFamily="-65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1606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type="chart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89215"/>
            <a:ext cx="3082175" cy="491704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 Project Management Novel?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Chapter 11, </a:t>
            </a:r>
          </a:p>
          <a:p>
            <a:pPr marL="0" indent="0">
              <a:buNone/>
            </a:pPr>
            <a:r>
              <a:rPr lang="en-US" sz="2800" dirty="0"/>
              <a:t>The case of The Sinister Minister </a:t>
            </a:r>
            <a:r>
              <a:rPr lang="en-US" sz="2800" dirty="0" err="1"/>
              <a:t>Belok</a:t>
            </a:r>
            <a:r>
              <a:rPr lang="en-US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25689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Lessons from this story?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71600" y="1974304"/>
            <a:ext cx="7715200" cy="41910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What would you do?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What “pathological political” situations have you seen in your work?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How did the team solve the problem?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What was Thompson’s leadership style?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01118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Take-aways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435280" cy="41910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#1: the power of the AND is greater than the power of the 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Remember: We are here “to do good work and to learn”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A key indicator of power politics is the refusal to listen… “I will not hear talk of delivering any later than that”… “Do as you're told”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“There is no such thing as a job with no politics”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The answer came from the team not the leader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A gelled team is your most valuable project asset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Breaking the iron triangle of projects: senior management can control only 2 but must give the 3</a:t>
            </a:r>
            <a:r>
              <a:rPr lang="en-US" sz="2400" baseline="30000" dirty="0"/>
              <a:t>rd</a:t>
            </a:r>
            <a:r>
              <a:rPr lang="en-US" sz="2400" dirty="0"/>
              <a:t> to the project team</a:t>
            </a:r>
          </a:p>
        </p:txBody>
      </p:sp>
    </p:spTree>
    <p:extLst>
      <p:ext uri="{BB962C8B-B14F-4D97-AF65-F5344CB8AC3E}">
        <p14:creationId xmlns:p14="http://schemas.microsoft.com/office/powerpoint/2010/main" val="14170380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772400" y="6248400"/>
            <a:ext cx="1219200" cy="476250"/>
          </a:xfrm>
          <a:prstGeom prst="rect">
            <a:avLst/>
          </a:prstGeom>
        </p:spPr>
        <p:txBody>
          <a:bodyPr/>
          <a:lstStyle/>
          <a:p>
            <a:fld id="{4AC3B8DD-A316-40D8-966F-17058BF0E425}" type="slidenum">
              <a:rPr lang="en-US"/>
              <a:pPr/>
              <a:t>47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548680"/>
            <a:ext cx="6862787" cy="914400"/>
          </a:xfrm>
        </p:spPr>
        <p:txBody>
          <a:bodyPr/>
          <a:lstStyle/>
          <a:p>
            <a:r>
              <a:rPr lang="en-US" sz="3200" dirty="0"/>
              <a:t>The Iron Triangle – </a:t>
            </a:r>
            <a:br>
              <a:rPr lang="en-US" sz="3200" dirty="0"/>
            </a:br>
            <a:r>
              <a:rPr lang="en-US" sz="3200" dirty="0"/>
              <a:t>Seek to Optimize Three Factors</a:t>
            </a:r>
          </a:p>
        </p:txBody>
      </p:sp>
      <p:pic>
        <p:nvPicPr>
          <p:cNvPr id="37895" name="Picture 7" descr="250px-The_triad_constrai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989131"/>
            <a:ext cx="4876800" cy="3550310"/>
          </a:xfrm>
          <a:prstGeom prst="rect">
            <a:avLst/>
          </a:prstGeom>
          <a:noFill/>
        </p:spPr>
      </p:pic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12725" y="6381328"/>
            <a:ext cx="517962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chemeClr val="tx1"/>
                </a:solidFill>
              </a:rPr>
              <a:t>See </a:t>
            </a:r>
            <a:r>
              <a:rPr lang="en-US" sz="1400" i="1" dirty="0">
                <a:solidFill>
                  <a:schemeClr val="tx1"/>
                </a:solidFill>
                <a:hlinkClick r:id="rId4"/>
              </a:rPr>
              <a:t>http://en.wikipedia.org/wiki/Project_management_triangle</a:t>
            </a:r>
            <a:r>
              <a:rPr lang="en-US" sz="14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644008" y="3327375"/>
            <a:ext cx="451598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33CC"/>
                </a:solidFill>
              </a:rPr>
              <a:t>The client can only demand two</a:t>
            </a:r>
          </a:p>
        </p:txBody>
      </p:sp>
    </p:spTree>
    <p:extLst>
      <p:ext uri="{BB962C8B-B14F-4D97-AF65-F5344CB8AC3E}">
        <p14:creationId xmlns:p14="http://schemas.microsoft.com/office/powerpoint/2010/main" val="18743025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cap="none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95379354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Three Take-aways…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55576" y="1676400"/>
            <a:ext cx="7931224" cy="4191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priorities in a disaster response are the opposite of how NGO organizations are run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Four characteristics can drive the change</a:t>
            </a:r>
          </a:p>
          <a:p>
            <a:pPr marL="635000" lvl="1" indent="-457200">
              <a:buFont typeface="+mj-lt"/>
              <a:buAutoNum type="alphaLcParenR"/>
            </a:pPr>
            <a:r>
              <a:rPr lang="en-US" sz="2000" dirty="0"/>
              <a:t>The value of speed</a:t>
            </a:r>
          </a:p>
          <a:p>
            <a:pPr marL="635000" lvl="1" indent="-457200">
              <a:buFont typeface="+mj-lt"/>
              <a:buAutoNum type="alphaLcParenR"/>
            </a:pPr>
            <a:r>
              <a:rPr lang="en-US" sz="2000" dirty="0"/>
              <a:t>The value of local</a:t>
            </a:r>
          </a:p>
          <a:p>
            <a:pPr marL="635000" lvl="1" indent="-457200">
              <a:buFont typeface="+mj-lt"/>
              <a:buAutoNum type="alphaLcParenR"/>
            </a:pPr>
            <a:r>
              <a:rPr lang="en-US" sz="2000" dirty="0"/>
              <a:t>The value of good-enough (Zilch)</a:t>
            </a:r>
          </a:p>
          <a:p>
            <a:pPr marL="635000" lvl="1" indent="-457200">
              <a:buFont typeface="+mj-lt"/>
              <a:buAutoNum type="alphaLcParenR"/>
            </a:pPr>
            <a:r>
              <a:rPr lang="en-US" sz="2000" dirty="0"/>
              <a:t>The value of improvising (ready, fire, aim)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Why Bother?</a:t>
            </a:r>
            <a:r>
              <a:rPr lang="en-US" sz="2400" baseline="0" dirty="0"/>
              <a:t> Because d</a:t>
            </a:r>
            <a:r>
              <a:rPr lang="en-US" sz="2400" dirty="0"/>
              <a:t>isruptive change is upon us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635000" lvl="1" indent="-457200">
              <a:buFont typeface="+mj-lt"/>
              <a:buAutoNum type="alphaLcParenR"/>
            </a:pPr>
            <a:endParaRPr lang="en-US" sz="2000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830888" y="6376243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mtClean="0"/>
              <a:pPr algn="r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58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The Power of the Deadline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800" b="0" dirty="0">
                <a:solidFill>
                  <a:schemeClr val="bg1"/>
                </a:solidFill>
              </a:rPr>
              <a:t>“Deadlines refine the mind. They remove variables like exotic materials and processes that take too long. The closer the deadline, the more likely you'll start thinking </a:t>
            </a:r>
            <a:r>
              <a:rPr lang="en-US" sz="2800" b="0" dirty="0" err="1">
                <a:solidFill>
                  <a:schemeClr val="bg1"/>
                </a:solidFill>
              </a:rPr>
              <a:t>waaay</a:t>
            </a:r>
            <a:r>
              <a:rPr lang="en-US" sz="2800" b="0" dirty="0">
                <a:solidFill>
                  <a:schemeClr val="bg1"/>
                </a:solidFill>
              </a:rPr>
              <a:t> outside the box.” </a:t>
            </a:r>
          </a:p>
          <a:p>
            <a:pPr marL="0" indent="0"/>
            <a:r>
              <a:rPr lang="en-US" sz="2800" b="0" dirty="0">
                <a:solidFill>
                  <a:schemeClr val="bg1"/>
                </a:solidFill>
              </a:rPr>
              <a:t>--Adam Savage, </a:t>
            </a:r>
            <a:r>
              <a:rPr lang="en-US" sz="2800" b="0" i="1" dirty="0" err="1">
                <a:solidFill>
                  <a:schemeClr val="bg1"/>
                </a:solidFill>
              </a:rPr>
              <a:t>MythBusters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28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ea typeface="ＭＳ Ｐゴシック" pitchFamily="34" charset="-128"/>
              </a:rPr>
              <a:t>Further Reading</a:t>
            </a:r>
            <a:endParaRPr lang="en-US" sz="3200" b="1" i="1" dirty="0">
              <a:ea typeface="ＭＳ Ｐゴシック" pitchFamily="34" charset="-128"/>
            </a:endParaRPr>
          </a:p>
        </p:txBody>
      </p:sp>
      <p:sp>
        <p:nvSpPr>
          <p:cNvPr id="72707" name="Rectangle 3"/>
          <p:cNvSpPr>
            <a:spLocks noGrp="1"/>
          </p:cNvSpPr>
          <p:nvPr>
            <p:ph idx="1"/>
          </p:nvPr>
        </p:nvSpPr>
        <p:spPr>
          <a:xfrm>
            <a:off x="467544" y="1676400"/>
            <a:ext cx="8219256" cy="4191000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Blogs:</a:t>
            </a:r>
            <a:r>
              <a:rPr lang="en-US" sz="2400" dirty="0">
                <a:solidFill>
                  <a:srgbClr val="FF3300"/>
                </a:solidFill>
                <a:ea typeface="ＭＳ Ｐゴシック" pitchFamily="34" charset="-128"/>
              </a:rPr>
              <a:t> </a:t>
            </a:r>
          </a:p>
          <a:p>
            <a:r>
              <a:rPr lang="en-US" sz="2400" dirty="0">
                <a:solidFill>
                  <a:srgbClr val="FF3300"/>
                </a:solidFill>
                <a:ea typeface="ＭＳ Ｐゴシック" pitchFamily="34" charset="-128"/>
              </a:rPr>
              <a:t>	</a:t>
            </a:r>
            <a:r>
              <a:rPr lang="en-US" dirty="0">
                <a:solidFill>
                  <a:srgbClr val="FF3300"/>
                </a:solidFill>
                <a:ea typeface="ＭＳ Ｐゴシック" pitchFamily="34" charset="-128"/>
                <a:hlinkClick r:id="rId3"/>
              </a:rPr>
              <a:t>http://eghapp.blogspot.com/</a:t>
            </a:r>
            <a:r>
              <a:rPr lang="en-US" dirty="0">
                <a:solidFill>
                  <a:srgbClr val="FF3300"/>
                </a:solidFill>
                <a:ea typeface="ＭＳ Ｐゴシック" pitchFamily="34" charset="-128"/>
              </a:rPr>
              <a:t> </a:t>
            </a:r>
            <a:r>
              <a:rPr lang="en-US" i="1" dirty="0">
                <a:solidFill>
                  <a:srgbClr val="FF3300"/>
                </a:solidFill>
                <a:ea typeface="ＭＳ Ｐゴシック" pitchFamily="34" charset="-128"/>
              </a:rPr>
              <a:t>(Current)</a:t>
            </a:r>
            <a:endParaRPr lang="en-US" dirty="0">
              <a:solidFill>
                <a:srgbClr val="FF3300"/>
              </a:solidFill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2400" dirty="0">
                <a:solidFill>
                  <a:srgbClr val="FF3300"/>
                </a:solidFill>
                <a:ea typeface="ＭＳ Ｐゴシック" pitchFamily="34" charset="-128"/>
              </a:rPr>
              <a:t>	</a:t>
            </a:r>
            <a:r>
              <a:rPr lang="en-US" dirty="0">
                <a:solidFill>
                  <a:srgbClr val="FF3300"/>
                </a:solidFill>
                <a:ea typeface="ＭＳ Ｐゴシック" pitchFamily="34" charset="-128"/>
                <a:hlinkClick r:id="rId4"/>
              </a:rPr>
              <a:t>http://granger-happ.blogspot.com/</a:t>
            </a:r>
            <a:r>
              <a:rPr lang="en-US" dirty="0">
                <a:solidFill>
                  <a:srgbClr val="FF3300"/>
                </a:solidFill>
                <a:ea typeface="ＭＳ Ｐゴシック" pitchFamily="34" charset="-128"/>
              </a:rPr>
              <a:t> </a:t>
            </a:r>
            <a:r>
              <a:rPr lang="en-US" sz="1800" i="1" dirty="0">
                <a:solidFill>
                  <a:srgbClr val="FF3300"/>
                </a:solidFill>
                <a:ea typeface="ＭＳ Ｐゴシック" pitchFamily="34" charset="-128"/>
              </a:rPr>
              <a:t>(Dartmouth Sabbatical)</a:t>
            </a:r>
          </a:p>
          <a:p>
            <a:r>
              <a:rPr lang="en-US" sz="2400" dirty="0">
                <a:ea typeface="ＭＳ Ｐゴシック" pitchFamily="34" charset="-128"/>
              </a:rPr>
              <a:t>Web site </a:t>
            </a:r>
            <a:r>
              <a:rPr lang="en-US" sz="1800" i="1" dirty="0">
                <a:ea typeface="ＭＳ Ｐゴシック" pitchFamily="34" charset="-128"/>
              </a:rPr>
              <a:t>(see the articles &amp; presentations link)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  <a:hlinkClick r:id="rId5"/>
              </a:rPr>
              <a:t>http://www.eghapp.com</a:t>
            </a:r>
            <a:r>
              <a:rPr lang="en-US" dirty="0">
                <a:ea typeface="ＭＳ Ｐゴシック" pitchFamily="34" charset="-128"/>
              </a:rPr>
              <a:t> </a:t>
            </a:r>
          </a:p>
          <a:p>
            <a:r>
              <a:rPr lang="en-US" sz="2400" dirty="0">
                <a:ea typeface="ＭＳ Ｐゴシック" pitchFamily="34" charset="-128"/>
              </a:rPr>
              <a:t>Email:  </a:t>
            </a:r>
            <a:r>
              <a:rPr lang="en-US" dirty="0">
                <a:ea typeface="ＭＳ Ｐゴシック" pitchFamily="34" charset="-128"/>
                <a:hlinkClick r:id="rId6"/>
              </a:rPr>
              <a:t>ehapp@ifrc.org</a:t>
            </a:r>
            <a:r>
              <a:rPr lang="en-US" dirty="0">
                <a:ea typeface="ＭＳ Ｐゴシック" pitchFamily="34" charset="-128"/>
              </a:rPr>
              <a:t> </a:t>
            </a:r>
          </a:p>
          <a:p>
            <a:r>
              <a:rPr lang="en-US" sz="2400" dirty="0">
                <a:ea typeface="ＭＳ Ｐゴシック" pitchFamily="34" charset="-128"/>
              </a:rPr>
              <a:t>Twitter: </a:t>
            </a:r>
            <a:r>
              <a:rPr lang="en-US" u="sng" dirty="0">
                <a:solidFill>
                  <a:srgbClr val="009999"/>
                </a:solidFill>
                <a:ea typeface="ＭＳ Ｐゴシック" pitchFamily="34" charset="-128"/>
              </a:rPr>
              <a:t>@</a:t>
            </a:r>
            <a:r>
              <a:rPr lang="en-US" u="sng" dirty="0" err="1">
                <a:solidFill>
                  <a:srgbClr val="009999"/>
                </a:solidFill>
                <a:ea typeface="ＭＳ Ｐゴシック" pitchFamily="34" charset="-128"/>
              </a:rPr>
              <a:t>ehapp</a:t>
            </a:r>
            <a:r>
              <a:rPr lang="en-US" sz="2400" dirty="0">
                <a:solidFill>
                  <a:srgbClr val="009999"/>
                </a:solidFill>
                <a:ea typeface="ＭＳ Ｐゴシック" pitchFamily="34" charset="-128"/>
              </a:rPr>
              <a:t> </a:t>
            </a:r>
          </a:p>
          <a:p>
            <a:r>
              <a:rPr lang="en-US" sz="2400" dirty="0"/>
              <a:t>LinkedIn: </a:t>
            </a:r>
            <a:r>
              <a:rPr lang="en-US" dirty="0">
                <a:ea typeface="ＭＳ Ｐゴシック" pitchFamily="34" charset="-128"/>
                <a:hlinkClick r:id="rId5"/>
              </a:rPr>
              <a:t>http://www.linkedin.com/profile/view?id=1906312</a:t>
            </a:r>
          </a:p>
          <a:p>
            <a:r>
              <a:rPr lang="en-US" sz="2400" dirty="0">
                <a:ea typeface="ＭＳ Ｐゴシック" pitchFamily="34" charset="-128"/>
              </a:rPr>
              <a:t>Books:  </a:t>
            </a:r>
            <a:r>
              <a:rPr lang="en-US" u="sng" dirty="0">
                <a:ea typeface="ＭＳ Ｐゴシック" pitchFamily="34" charset="-128"/>
              </a:rPr>
              <a:t>Managing Technology to Meet Your Mission</a:t>
            </a:r>
            <a:r>
              <a:rPr lang="en-US" dirty="0">
                <a:ea typeface="ＭＳ Ｐゴシック" pitchFamily="34" charset="-128"/>
              </a:rPr>
              <a:t>, chap. 11</a:t>
            </a:r>
          </a:p>
          <a:p>
            <a:pPr lvl="1"/>
            <a:r>
              <a:rPr lang="en-US" sz="2000" b="1" u="sng" dirty="0">
                <a:ea typeface="ＭＳ Ｐゴシック" pitchFamily="34" charset="-128"/>
              </a:rPr>
              <a:t>We are Better Together</a:t>
            </a:r>
            <a:r>
              <a:rPr lang="en-US" dirty="0">
                <a:ea typeface="ＭＳ Ｐゴシック" pitchFamily="34" charset="-128"/>
              </a:rPr>
              <a:t>, </a:t>
            </a:r>
            <a:r>
              <a:rPr lang="en-US" dirty="0">
                <a:ea typeface="ＭＳ Ｐゴシック" pitchFamily="34" charset="-128"/>
                <a:hlinkClick r:id="rId7"/>
              </a:rPr>
              <a:t>http://collaboration-book-project.blogspot.com/</a:t>
            </a:r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</p:txBody>
      </p:sp>
      <p:sp>
        <p:nvSpPr>
          <p:cNvPr id="7270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04248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pPr algn="r"/>
            <a:fld id="{BB0092D6-B9A8-42EF-ADCE-8FBF9679466A}" type="slidenum">
              <a:rPr lang="en-US">
                <a:latin typeface="Arial" pitchFamily="34" charset="0"/>
              </a:rPr>
              <a:pPr algn="r"/>
              <a:t>50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762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57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676400"/>
            <a:ext cx="6858000" cy="4560912"/>
          </a:xfrm>
        </p:spPr>
        <p:txBody>
          <a:bodyPr/>
          <a:lstStyle/>
          <a:p>
            <a:pPr marL="0" indent="0"/>
            <a:r>
              <a:rPr lang="en-US" sz="4400" dirty="0">
                <a:solidFill>
                  <a:schemeClr val="bg1"/>
                </a:solidFill>
              </a:rPr>
              <a:t>Thesis </a:t>
            </a:r>
          </a:p>
          <a:p>
            <a:pPr marL="0" indent="0"/>
            <a:endParaRPr lang="en-US" sz="3200" i="1" dirty="0">
              <a:solidFill>
                <a:schemeClr val="bg1"/>
              </a:solidFill>
            </a:endParaRPr>
          </a:p>
          <a:p>
            <a:pPr marL="465138" indent="0"/>
            <a:r>
              <a:rPr lang="en-US" sz="3200" i="1" dirty="0">
                <a:solidFill>
                  <a:schemeClr val="bg1"/>
                </a:solidFill>
              </a:rPr>
              <a:t>If we look at the characteristics of disaster response, we can gain insights in how to make decisions in the midst of disruptive change in our organizations.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75656" y="3068960"/>
            <a:ext cx="0" cy="3024336"/>
          </a:xfrm>
          <a:prstGeom prst="line">
            <a:avLst/>
          </a:prstGeom>
          <a:ln w="762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72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Maslow’s Hierarchy of Needs</a:t>
            </a:r>
          </a:p>
        </p:txBody>
      </p:sp>
      <p:pic>
        <p:nvPicPr>
          <p:cNvPr id="3074" name="Picture 2" descr="https://upload.wikimedia.org/wikipedia/commons/thumb/3/33/MaslowsHierarchyOfNeeds.svg/450px-MaslowsHierarchyOfNeeds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685800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3"/>
          <p:cNvSpPr>
            <a:spLocks noChangeArrowheads="1"/>
          </p:cNvSpPr>
          <p:nvPr/>
        </p:nvSpPr>
        <p:spPr bwMode="gray">
          <a:xfrm rot="10800000">
            <a:off x="494676" y="2204863"/>
            <a:ext cx="852914" cy="4055293"/>
          </a:xfrm>
          <a:prstGeom prst="upArrow">
            <a:avLst>
              <a:gd name="adj1" fmla="val 50102"/>
              <a:gd name="adj2" fmla="val 75736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pPr algn="ctr"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endParaRPr lang="en-US" sz="900" b="1" dirty="0">
              <a:ea typeface="MS PGothic" charset="-128"/>
            </a:endParaRPr>
          </a:p>
        </p:txBody>
      </p:sp>
      <p:sp>
        <p:nvSpPr>
          <p:cNvPr id="8" name="AcnBodyText_ID_53148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rot="5400000">
            <a:off x="177984" y="3719721"/>
            <a:ext cx="1444377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ヒラギノ角ゴ ProN W3"/>
              </a:rPr>
              <a:t>Crisis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>
            <a:off x="7751534" y="2204863"/>
            <a:ext cx="852914" cy="4055293"/>
          </a:xfrm>
          <a:prstGeom prst="upArrow">
            <a:avLst>
              <a:gd name="adj1" fmla="val 50102"/>
              <a:gd name="adj2" fmla="val 75736"/>
            </a:avLst>
          </a:prstGeom>
          <a:solidFill>
            <a:srgbClr val="068427"/>
          </a:solidFill>
          <a:ln w="9525" algn="ctr">
            <a:noFill/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pPr algn="ctr"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endParaRPr lang="en-US" sz="900" b="1" dirty="0">
              <a:ea typeface="MS PGothic" charset="-128"/>
            </a:endParaRPr>
          </a:p>
        </p:txBody>
      </p:sp>
      <p:sp>
        <p:nvSpPr>
          <p:cNvPr id="10" name="AcnBodyText_ID_53148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rot="16200000">
            <a:off x="7102173" y="4014958"/>
            <a:ext cx="2141613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ヒラギノ角ゴ ProN W3"/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136519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75110" y="2518172"/>
            <a:ext cx="7718599" cy="1361777"/>
          </a:xfrm>
        </p:spPr>
        <p:txBody>
          <a:bodyPr lIns="91435" tIns="45718" rIns="91435" bIns="45718"/>
          <a:lstStyle/>
          <a:p>
            <a:pPr>
              <a:defRPr/>
            </a:pPr>
            <a:r>
              <a:rPr lang="en-US" sz="4800" cap="none" dirty="0">
                <a:ea typeface="ＭＳ Ｐゴシック" pitchFamily="-65" charset="-128"/>
                <a:sym typeface="Lucida Grande" charset="0"/>
              </a:rPr>
              <a:t>The Fabric of </a:t>
            </a:r>
            <a:br>
              <a:rPr lang="en-US" sz="4800" cap="none" dirty="0">
                <a:ea typeface="ＭＳ Ｐゴシック" pitchFamily="-65" charset="-128"/>
                <a:sym typeface="Lucida Grande" charset="0"/>
              </a:rPr>
            </a:br>
            <a:r>
              <a:rPr lang="en-US" sz="4800" cap="none" dirty="0">
                <a:ea typeface="ＭＳ Ｐゴシック" pitchFamily="-65" charset="-128"/>
                <a:sym typeface="Lucida Grande" charset="0"/>
              </a:rPr>
              <a:t>Disaster Response</a:t>
            </a:r>
          </a:p>
        </p:txBody>
      </p:sp>
    </p:spTree>
    <p:extLst>
      <p:ext uri="{BB962C8B-B14F-4D97-AF65-F5344CB8AC3E}">
        <p14:creationId xmlns:p14="http://schemas.microsoft.com/office/powerpoint/2010/main" val="2693511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(Maps of the World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8543"/>
            <a:ext cx="9067800" cy="608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mtClean="0"/>
              <a:pPr algn="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1166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6D6E3A9E70BF4C9F7CBB65C45C8143" ma:contentTypeVersion="0" ma:contentTypeDescription="Create a new document." ma:contentTypeScope="" ma:versionID="e217719a970581a934402205edb9f14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94B6FA-71D9-417B-899C-4C80569698B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F4B74D2-8896-4C44-B710-F16083910C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IFRC_English</Template>
  <TotalTime>25147</TotalTime>
  <Words>1840</Words>
  <Application>Microsoft Office PowerPoint</Application>
  <PresentationFormat>On-screen Show (4:3)</PresentationFormat>
  <Paragraphs>348</Paragraphs>
  <Slides>51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4" baseType="lpstr">
      <vt:lpstr>MS PGothic</vt:lpstr>
      <vt:lpstr>MS PGothic</vt:lpstr>
      <vt:lpstr>Arial</vt:lpstr>
      <vt:lpstr>Calibri</vt:lpstr>
      <vt:lpstr>Calibri (Body)</vt:lpstr>
      <vt:lpstr>Courier New</vt:lpstr>
      <vt:lpstr>Lucida Grande</vt:lpstr>
      <vt:lpstr>Times</vt:lpstr>
      <vt:lpstr>Times New Roman</vt:lpstr>
      <vt:lpstr>Wingdings</vt:lpstr>
      <vt:lpstr>ヒラギノ角ゴ ProN W3</vt:lpstr>
      <vt:lpstr>Office Theme</vt:lpstr>
      <vt:lpstr>1_Office Theme</vt:lpstr>
      <vt:lpstr>Decision-making in International Org’s what we can learn from disaster relief </vt:lpstr>
      <vt:lpstr>A Brief Introduction</vt:lpstr>
      <vt:lpstr>Project Teams as a Microcosm</vt:lpstr>
      <vt:lpstr>Decision-making on project teams</vt:lpstr>
      <vt:lpstr>The Power of the Deadline</vt:lpstr>
      <vt:lpstr>PowerPoint Presentation</vt:lpstr>
      <vt:lpstr>Maslow’s Hierarchy of Needs</vt:lpstr>
      <vt:lpstr>The Fabric of  Disaster Response</vt:lpstr>
      <vt:lpstr>PowerPoint Presentation</vt:lpstr>
      <vt:lpstr>PowerPoint Presentation</vt:lpstr>
      <vt:lpstr>PowerPoint Presentation</vt:lpstr>
      <vt:lpstr>RC Philippines Response</vt:lpstr>
      <vt:lpstr>Japan Tsunami Aftermath – 14 Mar 11</vt:lpstr>
      <vt:lpstr>Disaster Costs Continue to Rise </vt:lpstr>
      <vt:lpstr>Timeline of a Disaster Response</vt:lpstr>
      <vt:lpstr>Connections of a Disaster Response</vt:lpstr>
      <vt:lpstr>Bangladesh Cyclone Fatalities</vt:lpstr>
      <vt:lpstr>Changing Priorities By Program Type</vt:lpstr>
      <vt:lpstr>PowerPoint Presentation</vt:lpstr>
      <vt:lpstr>Japan 2011</vt:lpstr>
      <vt:lpstr>People need to know  their loved ones are safe</vt:lpstr>
      <vt:lpstr>PowerPoint Presentation</vt:lpstr>
      <vt:lpstr>Three ICT Things Different in Haiyan DR</vt:lpstr>
      <vt:lpstr>Syrian Refugees – Sep. 2015 Information to survive</vt:lpstr>
      <vt:lpstr>Three ICT Things Different in Syrian DR</vt:lpstr>
      <vt:lpstr>Top Questions of Refugees in Greece</vt:lpstr>
      <vt:lpstr>Crisis Management Changes Things</vt:lpstr>
      <vt:lpstr>Nonprofits As A Leadership Case</vt:lpstr>
      <vt:lpstr>What Don’t Nonprofits Do Well?</vt:lpstr>
      <vt:lpstr>Death by Consensus</vt:lpstr>
      <vt:lpstr>What Do Nonprofits Do Well?</vt:lpstr>
      <vt:lpstr>What is this large object?</vt:lpstr>
      <vt:lpstr>Cisco Fellowship Program Take-Aways</vt:lpstr>
      <vt:lpstr>Some Lessons</vt:lpstr>
      <vt:lpstr>Ten Lessons</vt:lpstr>
      <vt:lpstr>What we can learn from disaster relief about decision-making?</vt:lpstr>
      <vt:lpstr>Fast…</vt:lpstr>
      <vt:lpstr>Good Enough…</vt:lpstr>
      <vt:lpstr>Improvising</vt:lpstr>
      <vt:lpstr>The Apollo 13 story</vt:lpstr>
      <vt:lpstr>Five things…</vt:lpstr>
      <vt:lpstr>Humanitarian…</vt:lpstr>
      <vt:lpstr>Project Management Case – Overcoming Obstacles</vt:lpstr>
      <vt:lpstr>A Project Management Novel?</vt:lpstr>
      <vt:lpstr>Lessons from this story?</vt:lpstr>
      <vt:lpstr>Some Take-aways</vt:lpstr>
      <vt:lpstr>The Iron Triangle –  Seek to Optimize Three Factors</vt:lpstr>
      <vt:lpstr>Conclusion</vt:lpstr>
      <vt:lpstr>Three Take-aways… </vt:lpstr>
      <vt:lpstr>Further Reading</vt:lpstr>
      <vt:lpstr>PowerPoint Presentation</vt:lpstr>
    </vt:vector>
  </TitlesOfParts>
  <Company>IFRC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Digital Divide Initiative</dc:title>
  <dc:creator>Jeremy Mortimer</dc:creator>
  <cp:lastModifiedBy>Edward Happ</cp:lastModifiedBy>
  <cp:revision>650</cp:revision>
  <dcterms:created xsi:type="dcterms:W3CDTF">2010-03-04T15:12:21Z</dcterms:created>
  <dcterms:modified xsi:type="dcterms:W3CDTF">2017-01-23T05:22:07Z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0x010100D46D6E3A9E70BF4C9F7CBB65C45C8143</vt:lpwstr>
  </property>
</Properties>
</file>