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56"/>
  </p:notesMasterIdLst>
  <p:handoutMasterIdLst>
    <p:handoutMasterId r:id="rId57"/>
  </p:handoutMasterIdLst>
  <p:sldIdLst>
    <p:sldId id="283" r:id="rId5"/>
    <p:sldId id="375" r:id="rId6"/>
    <p:sldId id="359" r:id="rId7"/>
    <p:sldId id="360" r:id="rId8"/>
    <p:sldId id="361" r:id="rId9"/>
    <p:sldId id="354" r:id="rId10"/>
    <p:sldId id="362" r:id="rId11"/>
    <p:sldId id="344" r:id="rId12"/>
    <p:sldId id="363" r:id="rId13"/>
    <p:sldId id="339" r:id="rId14"/>
    <p:sldId id="376" r:id="rId15"/>
    <p:sldId id="378" r:id="rId16"/>
    <p:sldId id="379" r:id="rId17"/>
    <p:sldId id="380" r:id="rId18"/>
    <p:sldId id="395" r:id="rId19"/>
    <p:sldId id="381" r:id="rId20"/>
    <p:sldId id="382" r:id="rId21"/>
    <p:sldId id="383" r:id="rId22"/>
    <p:sldId id="396" r:id="rId23"/>
    <p:sldId id="397" r:id="rId24"/>
    <p:sldId id="384" r:id="rId25"/>
    <p:sldId id="385" r:id="rId26"/>
    <p:sldId id="398" r:id="rId27"/>
    <p:sldId id="399" r:id="rId28"/>
    <p:sldId id="400" r:id="rId29"/>
    <p:sldId id="426" r:id="rId30"/>
    <p:sldId id="403" r:id="rId31"/>
    <p:sldId id="404" r:id="rId32"/>
    <p:sldId id="405" r:id="rId33"/>
    <p:sldId id="406" r:id="rId34"/>
    <p:sldId id="408" r:id="rId35"/>
    <p:sldId id="410" r:id="rId36"/>
    <p:sldId id="414" r:id="rId37"/>
    <p:sldId id="415" r:id="rId38"/>
    <p:sldId id="416" r:id="rId39"/>
    <p:sldId id="417" r:id="rId40"/>
    <p:sldId id="418" r:id="rId41"/>
    <p:sldId id="420" r:id="rId42"/>
    <p:sldId id="421" r:id="rId43"/>
    <p:sldId id="422" r:id="rId44"/>
    <p:sldId id="427" r:id="rId45"/>
    <p:sldId id="428" r:id="rId46"/>
    <p:sldId id="425" r:id="rId47"/>
    <p:sldId id="387" r:id="rId48"/>
    <p:sldId id="367" r:id="rId49"/>
    <p:sldId id="368" r:id="rId50"/>
    <p:sldId id="389" r:id="rId51"/>
    <p:sldId id="390" r:id="rId52"/>
    <p:sldId id="392" r:id="rId53"/>
    <p:sldId id="393" r:id="rId54"/>
    <p:sldId id="394" r:id="rId55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 autoAdjust="0"/>
    <p:restoredTop sz="96625" autoAdjust="0"/>
  </p:normalViewPr>
  <p:slideViewPr>
    <p:cSldViewPr>
      <p:cViewPr varScale="1">
        <p:scale>
          <a:sx n="67" d="100"/>
          <a:sy n="67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About </a:t>
            </a:r>
            <a:r>
              <a:rPr lang="en-GB" smtClean="0"/>
              <a:t>40% </a:t>
            </a:r>
            <a:r>
              <a:rPr lang="en-GB" dirty="0"/>
              <a:t>at present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114300">
                <a:schemeClr val="accent1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26</c:v>
                </c:pt>
                <c:pt idx="4">
                  <c:v>53</c:v>
                </c:pt>
                <c:pt idx="5">
                  <c:v>65</c:v>
                </c:pt>
                <c:pt idx="6">
                  <c:v>77</c:v>
                </c:pt>
                <c:pt idx="7">
                  <c:v>89</c:v>
                </c:pt>
                <c:pt idx="8">
                  <c:v>101</c:v>
                </c:pt>
                <c:pt idx="9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0-4A08-92C9-E17921DE15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Provider</c:v>
                </c:pt>
              </c:strCache>
            </c:strRef>
          </c:tx>
          <c:spPr>
            <a:solidFill>
              <a:schemeClr val="accent2">
                <a:alpha val="74000"/>
              </a:schemeClr>
            </a:solidFill>
            <a:ln>
              <a:noFill/>
            </a:ln>
            <a:effectLst>
              <a:innerShdw blurRad="114300">
                <a:schemeClr val="accent2">
                  <a:lumMod val="75000"/>
                </a:schemeClr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81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83</c:v>
                </c:pt>
                <c:pt idx="5">
                  <c:v>83</c:v>
                </c:pt>
                <c:pt idx="6">
                  <c:v>84</c:v>
                </c:pt>
                <c:pt idx="7">
                  <c:v>85</c:v>
                </c:pt>
                <c:pt idx="8">
                  <c:v>86</c:v>
                </c:pt>
                <c:pt idx="9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10-4A08-92C9-E17921DE1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279665368"/>
        <c:axId val="279666152"/>
      </c:areaChart>
      <c:catAx>
        <c:axId val="27966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666152"/>
        <c:crosses val="autoZero"/>
        <c:auto val="1"/>
        <c:lblAlgn val="ctr"/>
        <c:lblOffset val="100"/>
        <c:noMultiLvlLbl val="0"/>
      </c:catAx>
      <c:valAx>
        <c:axId val="279666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665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5E28E-7EC9-4B3A-8219-0AA17DB93A76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14DDF3-C145-41C5-B2B0-4B0D7B9E1B6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/>
            <a:t>User Devices</a:t>
          </a:r>
          <a:endParaRPr lang="en-US" sz="1600" dirty="0"/>
        </a:p>
      </dgm:t>
    </dgm:pt>
    <dgm:pt modelId="{DD507CF2-4B1D-483A-BF6E-29D7FADD267B}" type="parTrans" cxnId="{34FFD25D-F460-4BE3-ADCC-CEE7FBCB9C7B}">
      <dgm:prSet/>
      <dgm:spPr/>
      <dgm:t>
        <a:bodyPr/>
        <a:lstStyle/>
        <a:p>
          <a:endParaRPr lang="en-US" sz="1600"/>
        </a:p>
      </dgm:t>
    </dgm:pt>
    <dgm:pt modelId="{C5047360-AC64-4CC4-AFC8-29F2884EA4C1}" type="sibTrans" cxnId="{34FFD25D-F460-4BE3-ADCC-CEE7FBCB9C7B}">
      <dgm:prSet/>
      <dgm:spPr/>
      <dgm:t>
        <a:bodyPr/>
        <a:lstStyle/>
        <a:p>
          <a:endParaRPr lang="en-US" sz="1600"/>
        </a:p>
      </dgm:t>
    </dgm:pt>
    <dgm:pt modelId="{85ADFAAE-0430-4BBC-BB70-1D87134BD607}">
      <dgm:prSet phldrT="[Text]" custT="1"/>
      <dgm:spPr>
        <a:solidFill>
          <a:schemeClr val="bg2">
            <a:lumMod val="2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/>
            <a:t>Network</a:t>
          </a:r>
        </a:p>
      </dgm:t>
    </dgm:pt>
    <dgm:pt modelId="{6A6D6E2B-F524-4F01-B78D-49C94A7EEF06}" type="parTrans" cxnId="{98A1C6F1-2ACB-4D7B-A8C6-2525DD0E3AD0}">
      <dgm:prSet/>
      <dgm:spPr/>
      <dgm:t>
        <a:bodyPr/>
        <a:lstStyle/>
        <a:p>
          <a:endParaRPr lang="en-US" sz="1600"/>
        </a:p>
      </dgm:t>
    </dgm:pt>
    <dgm:pt modelId="{76997817-A930-4392-A0E7-3D92CF36102E}" type="sibTrans" cxnId="{98A1C6F1-2ACB-4D7B-A8C6-2525DD0E3AD0}">
      <dgm:prSet/>
      <dgm:spPr/>
      <dgm:t>
        <a:bodyPr/>
        <a:lstStyle/>
        <a:p>
          <a:endParaRPr lang="en-US" sz="1600"/>
        </a:p>
      </dgm:t>
    </dgm:pt>
    <dgm:pt modelId="{A57FA769-5CAE-44BA-A023-D7AE8E71730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dirty="0"/>
            <a:t>Enterprise apps</a:t>
          </a:r>
        </a:p>
      </dgm:t>
    </dgm:pt>
    <dgm:pt modelId="{CA2D8009-F473-43FB-825B-5DEB9A1265BD}" type="parTrans" cxnId="{C309C0D6-39A2-41FD-8B7B-95D17E4317C8}">
      <dgm:prSet/>
      <dgm:spPr/>
      <dgm:t>
        <a:bodyPr/>
        <a:lstStyle/>
        <a:p>
          <a:endParaRPr lang="en-US" sz="1600"/>
        </a:p>
      </dgm:t>
    </dgm:pt>
    <dgm:pt modelId="{576FF28B-A8CA-4726-98C2-53750CE6A227}" type="sibTrans" cxnId="{C309C0D6-39A2-41FD-8B7B-95D17E4317C8}">
      <dgm:prSet/>
      <dgm:spPr/>
      <dgm:t>
        <a:bodyPr/>
        <a:lstStyle/>
        <a:p>
          <a:endParaRPr lang="en-US" sz="1600"/>
        </a:p>
      </dgm:t>
    </dgm:pt>
    <dgm:pt modelId="{FC66B409-180C-4549-81BE-C894471833A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dirty="0"/>
            <a:t>Data</a:t>
          </a:r>
        </a:p>
      </dgm:t>
    </dgm:pt>
    <dgm:pt modelId="{A05B0C40-D511-4D59-B752-E87B1EF9D661}" type="parTrans" cxnId="{39329362-D9EA-489F-84A2-37D9F7E7080E}">
      <dgm:prSet/>
      <dgm:spPr/>
      <dgm:t>
        <a:bodyPr/>
        <a:lstStyle/>
        <a:p>
          <a:endParaRPr lang="en-US" sz="1600"/>
        </a:p>
      </dgm:t>
    </dgm:pt>
    <dgm:pt modelId="{3D383CE4-C5A4-453A-A521-67AAE1834BF4}" type="sibTrans" cxnId="{39329362-D9EA-489F-84A2-37D9F7E7080E}">
      <dgm:prSet/>
      <dgm:spPr/>
      <dgm:t>
        <a:bodyPr/>
        <a:lstStyle/>
        <a:p>
          <a:endParaRPr lang="en-US" sz="1600"/>
        </a:p>
      </dgm:t>
    </dgm:pt>
    <dgm:pt modelId="{BF1E1FF5-7A79-4A1E-93E8-B027758353E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/>
            <a:t>User apps</a:t>
          </a:r>
        </a:p>
      </dgm:t>
    </dgm:pt>
    <dgm:pt modelId="{F18AF0FF-B926-4924-9AD9-68F25F4E760D}" type="parTrans" cxnId="{7CDA47B5-1543-4FAA-91D4-D8D597B39492}">
      <dgm:prSet/>
      <dgm:spPr/>
      <dgm:t>
        <a:bodyPr/>
        <a:lstStyle/>
        <a:p>
          <a:endParaRPr lang="en-US" sz="1600"/>
        </a:p>
      </dgm:t>
    </dgm:pt>
    <dgm:pt modelId="{F2119434-78E9-429B-9D3F-A9EBE1BF9DA9}" type="sibTrans" cxnId="{7CDA47B5-1543-4FAA-91D4-D8D597B39492}">
      <dgm:prSet/>
      <dgm:spPr/>
      <dgm:t>
        <a:bodyPr/>
        <a:lstStyle/>
        <a:p>
          <a:endParaRPr lang="en-US" sz="1600"/>
        </a:p>
      </dgm:t>
    </dgm:pt>
    <dgm:pt modelId="{8052E49C-14FE-42F2-B303-229B2D07A242}" type="pres">
      <dgm:prSet presAssocID="{8A25E28E-7EC9-4B3A-8219-0AA17DB93A76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784BAF-C009-45BD-B9A9-C2D724B3A29A}" type="pres">
      <dgm:prSet presAssocID="{8A25E28E-7EC9-4B3A-8219-0AA17DB93A76}" presName="comp1" presStyleCnt="0"/>
      <dgm:spPr/>
    </dgm:pt>
    <dgm:pt modelId="{682BAAC9-11B4-4F96-BF55-2814683DD283}" type="pres">
      <dgm:prSet presAssocID="{8A25E28E-7EC9-4B3A-8219-0AA17DB93A76}" presName="circle1" presStyleLbl="node1" presStyleIdx="0" presStyleCnt="5"/>
      <dgm:spPr/>
      <dgm:t>
        <a:bodyPr/>
        <a:lstStyle/>
        <a:p>
          <a:endParaRPr lang="en-US"/>
        </a:p>
      </dgm:t>
    </dgm:pt>
    <dgm:pt modelId="{F39B4203-7566-4089-829F-698A4242BFC3}" type="pres">
      <dgm:prSet presAssocID="{8A25E28E-7EC9-4B3A-8219-0AA17DB93A76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9AFBB-940D-45B0-BFCC-C064926B958A}" type="pres">
      <dgm:prSet presAssocID="{8A25E28E-7EC9-4B3A-8219-0AA17DB93A76}" presName="comp2" presStyleCnt="0"/>
      <dgm:spPr/>
    </dgm:pt>
    <dgm:pt modelId="{2651D043-376D-4E76-819D-536E1238A79C}" type="pres">
      <dgm:prSet presAssocID="{8A25E28E-7EC9-4B3A-8219-0AA17DB93A76}" presName="circle2" presStyleLbl="node1" presStyleIdx="1" presStyleCnt="5"/>
      <dgm:spPr/>
      <dgm:t>
        <a:bodyPr/>
        <a:lstStyle/>
        <a:p>
          <a:endParaRPr lang="en-US"/>
        </a:p>
      </dgm:t>
    </dgm:pt>
    <dgm:pt modelId="{C130EB78-7A7B-4059-B727-DDFC14A35939}" type="pres">
      <dgm:prSet presAssocID="{8A25E28E-7EC9-4B3A-8219-0AA17DB93A76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AA3D-6184-4EA5-8AD8-903648B3623F}" type="pres">
      <dgm:prSet presAssocID="{8A25E28E-7EC9-4B3A-8219-0AA17DB93A76}" presName="comp3" presStyleCnt="0"/>
      <dgm:spPr/>
    </dgm:pt>
    <dgm:pt modelId="{E02E96E0-C9C0-4D00-845D-4832823EDED4}" type="pres">
      <dgm:prSet presAssocID="{8A25E28E-7EC9-4B3A-8219-0AA17DB93A76}" presName="circle3" presStyleLbl="node1" presStyleIdx="2" presStyleCnt="5"/>
      <dgm:spPr/>
      <dgm:t>
        <a:bodyPr/>
        <a:lstStyle/>
        <a:p>
          <a:endParaRPr lang="en-US"/>
        </a:p>
      </dgm:t>
    </dgm:pt>
    <dgm:pt modelId="{17765F76-6E77-4CA4-987A-E85EC41C5474}" type="pres">
      <dgm:prSet presAssocID="{8A25E28E-7EC9-4B3A-8219-0AA17DB93A76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C1A66-A7A6-4BC9-8380-DE606F802941}" type="pres">
      <dgm:prSet presAssocID="{8A25E28E-7EC9-4B3A-8219-0AA17DB93A76}" presName="comp4" presStyleCnt="0"/>
      <dgm:spPr/>
    </dgm:pt>
    <dgm:pt modelId="{0CB58B17-2BE6-41D3-B383-6BA57BB6282C}" type="pres">
      <dgm:prSet presAssocID="{8A25E28E-7EC9-4B3A-8219-0AA17DB93A76}" presName="circle4" presStyleLbl="node1" presStyleIdx="3" presStyleCnt="5"/>
      <dgm:spPr/>
      <dgm:t>
        <a:bodyPr/>
        <a:lstStyle/>
        <a:p>
          <a:endParaRPr lang="en-US"/>
        </a:p>
      </dgm:t>
    </dgm:pt>
    <dgm:pt modelId="{23D88F18-AD2A-4A43-AB21-8A6D2D7B6D79}" type="pres">
      <dgm:prSet presAssocID="{8A25E28E-7EC9-4B3A-8219-0AA17DB93A76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6892D-3F61-4AB8-9465-8E830FEB8180}" type="pres">
      <dgm:prSet presAssocID="{8A25E28E-7EC9-4B3A-8219-0AA17DB93A76}" presName="comp5" presStyleCnt="0"/>
      <dgm:spPr/>
    </dgm:pt>
    <dgm:pt modelId="{FEAED20C-C82E-4A0E-95B7-3FE961703A0F}" type="pres">
      <dgm:prSet presAssocID="{8A25E28E-7EC9-4B3A-8219-0AA17DB93A76}" presName="circle5" presStyleLbl="node1" presStyleIdx="4" presStyleCnt="5"/>
      <dgm:spPr/>
      <dgm:t>
        <a:bodyPr/>
        <a:lstStyle/>
        <a:p>
          <a:endParaRPr lang="en-US"/>
        </a:p>
      </dgm:t>
    </dgm:pt>
    <dgm:pt modelId="{FBF45BEE-1AFA-4327-B7DC-FDD152C23D3C}" type="pres">
      <dgm:prSet presAssocID="{8A25E28E-7EC9-4B3A-8219-0AA17DB93A76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B638E-A408-4FAF-A849-6FB90E62B56C}" type="presOf" srcId="{85ADFAAE-0430-4BBC-BB70-1D87134BD607}" destId="{E02E96E0-C9C0-4D00-845D-4832823EDED4}" srcOrd="0" destOrd="0" presId="urn:microsoft.com/office/officeart/2005/8/layout/venn2"/>
    <dgm:cxn modelId="{CF566C9B-15B3-4547-B10F-F69B1689507F}" type="presOf" srcId="{BE14DDF3-C145-41C5-B2B0-4B0D7B9E1B60}" destId="{F39B4203-7566-4089-829F-698A4242BFC3}" srcOrd="1" destOrd="0" presId="urn:microsoft.com/office/officeart/2005/8/layout/venn2"/>
    <dgm:cxn modelId="{98A1C6F1-2ACB-4D7B-A8C6-2525DD0E3AD0}" srcId="{8A25E28E-7EC9-4B3A-8219-0AA17DB93A76}" destId="{85ADFAAE-0430-4BBC-BB70-1D87134BD607}" srcOrd="2" destOrd="0" parTransId="{6A6D6E2B-F524-4F01-B78D-49C94A7EEF06}" sibTransId="{76997817-A930-4392-A0E7-3D92CF36102E}"/>
    <dgm:cxn modelId="{7CDA47B5-1543-4FAA-91D4-D8D597B39492}" srcId="{8A25E28E-7EC9-4B3A-8219-0AA17DB93A76}" destId="{BF1E1FF5-7A79-4A1E-93E8-B027758353EC}" srcOrd="1" destOrd="0" parTransId="{F18AF0FF-B926-4924-9AD9-68F25F4E760D}" sibTransId="{F2119434-78E9-429B-9D3F-A9EBE1BF9DA9}"/>
    <dgm:cxn modelId="{115F2634-9F53-43D9-A9D6-2A3707348236}" type="presOf" srcId="{FC66B409-180C-4549-81BE-C894471833A2}" destId="{FEAED20C-C82E-4A0E-95B7-3FE961703A0F}" srcOrd="0" destOrd="0" presId="urn:microsoft.com/office/officeart/2005/8/layout/venn2"/>
    <dgm:cxn modelId="{943056BA-33FE-487F-809D-1AAAFBAFCEBF}" type="presOf" srcId="{8A25E28E-7EC9-4B3A-8219-0AA17DB93A76}" destId="{8052E49C-14FE-42F2-B303-229B2D07A242}" srcOrd="0" destOrd="0" presId="urn:microsoft.com/office/officeart/2005/8/layout/venn2"/>
    <dgm:cxn modelId="{CE542DAC-7299-49C9-8EB8-8460FF817D79}" type="presOf" srcId="{BE14DDF3-C145-41C5-B2B0-4B0D7B9E1B60}" destId="{682BAAC9-11B4-4F96-BF55-2814683DD283}" srcOrd="0" destOrd="0" presId="urn:microsoft.com/office/officeart/2005/8/layout/venn2"/>
    <dgm:cxn modelId="{4E970937-3808-40EA-A62B-ECA70301C447}" type="presOf" srcId="{85ADFAAE-0430-4BBC-BB70-1D87134BD607}" destId="{17765F76-6E77-4CA4-987A-E85EC41C5474}" srcOrd="1" destOrd="0" presId="urn:microsoft.com/office/officeart/2005/8/layout/venn2"/>
    <dgm:cxn modelId="{34FFD25D-F460-4BE3-ADCC-CEE7FBCB9C7B}" srcId="{8A25E28E-7EC9-4B3A-8219-0AA17DB93A76}" destId="{BE14DDF3-C145-41C5-B2B0-4B0D7B9E1B60}" srcOrd="0" destOrd="0" parTransId="{DD507CF2-4B1D-483A-BF6E-29D7FADD267B}" sibTransId="{C5047360-AC64-4CC4-AFC8-29F2884EA4C1}"/>
    <dgm:cxn modelId="{39329362-D9EA-489F-84A2-37D9F7E7080E}" srcId="{8A25E28E-7EC9-4B3A-8219-0AA17DB93A76}" destId="{FC66B409-180C-4549-81BE-C894471833A2}" srcOrd="4" destOrd="0" parTransId="{A05B0C40-D511-4D59-B752-E87B1EF9D661}" sibTransId="{3D383CE4-C5A4-453A-A521-67AAE1834BF4}"/>
    <dgm:cxn modelId="{C309C0D6-39A2-41FD-8B7B-95D17E4317C8}" srcId="{8A25E28E-7EC9-4B3A-8219-0AA17DB93A76}" destId="{A57FA769-5CAE-44BA-A023-D7AE8E71730F}" srcOrd="3" destOrd="0" parTransId="{CA2D8009-F473-43FB-825B-5DEB9A1265BD}" sibTransId="{576FF28B-A8CA-4726-98C2-53750CE6A227}"/>
    <dgm:cxn modelId="{986A8563-74F8-4F9E-BACF-C1F3DC737DB0}" type="presOf" srcId="{BF1E1FF5-7A79-4A1E-93E8-B027758353EC}" destId="{C130EB78-7A7B-4059-B727-DDFC14A35939}" srcOrd="1" destOrd="0" presId="urn:microsoft.com/office/officeart/2005/8/layout/venn2"/>
    <dgm:cxn modelId="{7D4243D7-3E4F-4E39-9DA1-05D8D5209080}" type="presOf" srcId="{FC66B409-180C-4549-81BE-C894471833A2}" destId="{FBF45BEE-1AFA-4327-B7DC-FDD152C23D3C}" srcOrd="1" destOrd="0" presId="urn:microsoft.com/office/officeart/2005/8/layout/venn2"/>
    <dgm:cxn modelId="{21E22BFE-9ECB-4759-B17A-1E3FEC86E78B}" type="presOf" srcId="{A57FA769-5CAE-44BA-A023-D7AE8E71730F}" destId="{0CB58B17-2BE6-41D3-B383-6BA57BB6282C}" srcOrd="0" destOrd="0" presId="urn:microsoft.com/office/officeart/2005/8/layout/venn2"/>
    <dgm:cxn modelId="{A10B31D9-2B7E-4A84-91AB-7086221E3A61}" type="presOf" srcId="{BF1E1FF5-7A79-4A1E-93E8-B027758353EC}" destId="{2651D043-376D-4E76-819D-536E1238A79C}" srcOrd="0" destOrd="0" presId="urn:microsoft.com/office/officeart/2005/8/layout/venn2"/>
    <dgm:cxn modelId="{A7968966-F24B-4BE2-881F-E7A8D0147FA2}" type="presOf" srcId="{A57FA769-5CAE-44BA-A023-D7AE8E71730F}" destId="{23D88F18-AD2A-4A43-AB21-8A6D2D7B6D79}" srcOrd="1" destOrd="0" presId="urn:microsoft.com/office/officeart/2005/8/layout/venn2"/>
    <dgm:cxn modelId="{7E8D5423-13B7-4144-8FC3-B865821FBFD7}" type="presParOf" srcId="{8052E49C-14FE-42F2-B303-229B2D07A242}" destId="{A0784BAF-C009-45BD-B9A9-C2D724B3A29A}" srcOrd="0" destOrd="0" presId="urn:microsoft.com/office/officeart/2005/8/layout/venn2"/>
    <dgm:cxn modelId="{87C3094B-C479-4D40-A6AC-8528600F534C}" type="presParOf" srcId="{A0784BAF-C009-45BD-B9A9-C2D724B3A29A}" destId="{682BAAC9-11B4-4F96-BF55-2814683DD283}" srcOrd="0" destOrd="0" presId="urn:microsoft.com/office/officeart/2005/8/layout/venn2"/>
    <dgm:cxn modelId="{A32C4935-CB77-4630-A077-24C9801A7B18}" type="presParOf" srcId="{A0784BAF-C009-45BD-B9A9-C2D724B3A29A}" destId="{F39B4203-7566-4089-829F-698A4242BFC3}" srcOrd="1" destOrd="0" presId="urn:microsoft.com/office/officeart/2005/8/layout/venn2"/>
    <dgm:cxn modelId="{DB606D38-1C34-498E-8CAB-AB962DF03C17}" type="presParOf" srcId="{8052E49C-14FE-42F2-B303-229B2D07A242}" destId="{1579AFBB-940D-45B0-BFCC-C064926B958A}" srcOrd="1" destOrd="0" presId="urn:microsoft.com/office/officeart/2005/8/layout/venn2"/>
    <dgm:cxn modelId="{8188CE86-184B-477C-8B03-B509061CFA23}" type="presParOf" srcId="{1579AFBB-940D-45B0-BFCC-C064926B958A}" destId="{2651D043-376D-4E76-819D-536E1238A79C}" srcOrd="0" destOrd="0" presId="urn:microsoft.com/office/officeart/2005/8/layout/venn2"/>
    <dgm:cxn modelId="{B255589B-9875-4F8F-BB8C-11F1CFD1C48B}" type="presParOf" srcId="{1579AFBB-940D-45B0-BFCC-C064926B958A}" destId="{C130EB78-7A7B-4059-B727-DDFC14A35939}" srcOrd="1" destOrd="0" presId="urn:microsoft.com/office/officeart/2005/8/layout/venn2"/>
    <dgm:cxn modelId="{2B3DE6EA-42F7-4862-9B9C-8043EDA45895}" type="presParOf" srcId="{8052E49C-14FE-42F2-B303-229B2D07A242}" destId="{11F8AA3D-6184-4EA5-8AD8-903648B3623F}" srcOrd="2" destOrd="0" presId="urn:microsoft.com/office/officeart/2005/8/layout/venn2"/>
    <dgm:cxn modelId="{15435E62-DB91-4B19-9BA6-7E90C9550C39}" type="presParOf" srcId="{11F8AA3D-6184-4EA5-8AD8-903648B3623F}" destId="{E02E96E0-C9C0-4D00-845D-4832823EDED4}" srcOrd="0" destOrd="0" presId="urn:microsoft.com/office/officeart/2005/8/layout/venn2"/>
    <dgm:cxn modelId="{BB506032-C764-4F4E-B4CD-6C605353E3B9}" type="presParOf" srcId="{11F8AA3D-6184-4EA5-8AD8-903648B3623F}" destId="{17765F76-6E77-4CA4-987A-E85EC41C5474}" srcOrd="1" destOrd="0" presId="urn:microsoft.com/office/officeart/2005/8/layout/venn2"/>
    <dgm:cxn modelId="{091AE7EE-3E05-4095-B65E-7176950527EA}" type="presParOf" srcId="{8052E49C-14FE-42F2-B303-229B2D07A242}" destId="{433C1A66-A7A6-4BC9-8380-DE606F802941}" srcOrd="3" destOrd="0" presId="urn:microsoft.com/office/officeart/2005/8/layout/venn2"/>
    <dgm:cxn modelId="{DF4F935E-2F76-47B3-8ACF-EA2B75AACC9B}" type="presParOf" srcId="{433C1A66-A7A6-4BC9-8380-DE606F802941}" destId="{0CB58B17-2BE6-41D3-B383-6BA57BB6282C}" srcOrd="0" destOrd="0" presId="urn:microsoft.com/office/officeart/2005/8/layout/venn2"/>
    <dgm:cxn modelId="{E33DE2BA-5692-42F8-8973-20586962ACF9}" type="presParOf" srcId="{433C1A66-A7A6-4BC9-8380-DE606F802941}" destId="{23D88F18-AD2A-4A43-AB21-8A6D2D7B6D79}" srcOrd="1" destOrd="0" presId="urn:microsoft.com/office/officeart/2005/8/layout/venn2"/>
    <dgm:cxn modelId="{09EAFDF2-3740-4C38-B44F-10355B3DAEA3}" type="presParOf" srcId="{8052E49C-14FE-42F2-B303-229B2D07A242}" destId="{8326892D-3F61-4AB8-9465-8E830FEB8180}" srcOrd="4" destOrd="0" presId="urn:microsoft.com/office/officeart/2005/8/layout/venn2"/>
    <dgm:cxn modelId="{CAA3F4E9-1771-4EFD-8921-1DAA4FF65698}" type="presParOf" srcId="{8326892D-3F61-4AB8-9465-8E830FEB8180}" destId="{FEAED20C-C82E-4A0E-95B7-3FE961703A0F}" srcOrd="0" destOrd="0" presId="urn:microsoft.com/office/officeart/2005/8/layout/venn2"/>
    <dgm:cxn modelId="{42EAFAE0-3E3F-4B5B-86D4-90B22D5C3B78}" type="presParOf" srcId="{8326892D-3F61-4AB8-9465-8E830FEB8180}" destId="{FBF45BEE-1AFA-4327-B7DC-FDD152C23D3C}" srcOrd="1" destOrd="0" presId="urn:microsoft.com/office/officeart/2005/8/layout/venn2"/>
  </dgm:cxnLst>
  <dgm:bg>
    <a:effectLst>
      <a:innerShdw blurRad="63500" dist="50800" dir="189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AAC9-11B4-4F96-BF55-2814683DD283}">
      <dsp:nvSpPr>
        <dsp:cNvPr id="0" name=""/>
        <dsp:cNvSpPr/>
      </dsp:nvSpPr>
      <dsp:spPr>
        <a:xfrm>
          <a:off x="1016000" y="0"/>
          <a:ext cx="4064000" cy="40640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User Devices</a:t>
          </a:r>
          <a:endParaRPr lang="en-US" sz="1600" kern="1200" dirty="0"/>
        </a:p>
      </dsp:txBody>
      <dsp:txXfrm>
        <a:off x="2286000" y="203200"/>
        <a:ext cx="1524000" cy="406400"/>
      </dsp:txXfrm>
    </dsp:sp>
    <dsp:sp modelId="{2651D043-376D-4E76-819D-536E1238A79C}">
      <dsp:nvSpPr>
        <dsp:cNvPr id="0" name=""/>
        <dsp:cNvSpPr/>
      </dsp:nvSpPr>
      <dsp:spPr>
        <a:xfrm>
          <a:off x="1320800" y="609599"/>
          <a:ext cx="3454400" cy="3454400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User apps</a:t>
          </a:r>
        </a:p>
      </dsp:txBody>
      <dsp:txXfrm>
        <a:off x="2303145" y="808227"/>
        <a:ext cx="1489710" cy="397256"/>
      </dsp:txXfrm>
    </dsp:sp>
    <dsp:sp modelId="{E02E96E0-C9C0-4D00-845D-4832823EDED4}">
      <dsp:nvSpPr>
        <dsp:cNvPr id="0" name=""/>
        <dsp:cNvSpPr/>
      </dsp:nvSpPr>
      <dsp:spPr>
        <a:xfrm>
          <a:off x="1625600" y="1219199"/>
          <a:ext cx="2844800" cy="2844800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Network</a:t>
          </a:r>
        </a:p>
      </dsp:txBody>
      <dsp:txXfrm>
        <a:off x="2311908" y="1415491"/>
        <a:ext cx="1472184" cy="392582"/>
      </dsp:txXfrm>
    </dsp:sp>
    <dsp:sp modelId="{0CB58B17-2BE6-41D3-B383-6BA57BB6282C}">
      <dsp:nvSpPr>
        <dsp:cNvPr id="0" name=""/>
        <dsp:cNvSpPr/>
      </dsp:nvSpPr>
      <dsp:spPr>
        <a:xfrm>
          <a:off x="1930400" y="1828799"/>
          <a:ext cx="2235200" cy="2235200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Enterprise apps</a:t>
          </a:r>
        </a:p>
      </dsp:txBody>
      <dsp:txXfrm>
        <a:off x="2444496" y="2029967"/>
        <a:ext cx="1207008" cy="402336"/>
      </dsp:txXfrm>
    </dsp:sp>
    <dsp:sp modelId="{FEAED20C-C82E-4A0E-95B7-3FE961703A0F}">
      <dsp:nvSpPr>
        <dsp:cNvPr id="0" name=""/>
        <dsp:cNvSpPr/>
      </dsp:nvSpPr>
      <dsp:spPr>
        <a:xfrm>
          <a:off x="2235200" y="2438399"/>
          <a:ext cx="1625600" cy="1625600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Data</a:t>
          </a:r>
        </a:p>
      </dsp:txBody>
      <dsp:txXfrm>
        <a:off x="2473263" y="2844799"/>
        <a:ext cx="1149472" cy="81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2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2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E020-38B7-45D8-A41C-18E1668E5C5D}" type="datetimeFigureOut">
              <a:rPr lang="en-GB" smtClean="0"/>
              <a:pPr/>
              <a:t>09/06/2016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6566"/>
            <a:ext cx="2946400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566"/>
            <a:ext cx="2946400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FC671-2666-44F7-AD26-AE211B5018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1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2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29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79E1-D169-4709-86C6-59F45A1AFAD5}" type="datetimeFigureOut">
              <a:rPr lang="en-GB" smtClean="0"/>
              <a:pPr/>
              <a:t>09/06/2016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079"/>
            <a:ext cx="5438775" cy="4442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6566"/>
            <a:ext cx="2946400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6566"/>
            <a:ext cx="2946400" cy="494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5400A-737E-4E43-A29C-89041CA86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63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ottberkun.com/2013/the-best-definition-of-innovation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forum.org/agenda/2016/01/9-quotes-that-sum-up-the-fourth-industrial-revolu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4237972-funnel.php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http://www.thefreedictionary.com/, http://www.dictionary.com/, http://www.businessdictionary.com/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343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http://www.fastcompany.com/3011745/30-second-mba/conan-obrien-how-do-you-know-innovation-when-you-see-it</a:t>
            </a:r>
          </a:p>
        </p:txBody>
      </p:sp>
    </p:spTree>
    <p:extLst>
      <p:ext uri="{BB962C8B-B14F-4D97-AF65-F5344CB8AC3E}">
        <p14:creationId xmlns:p14="http://schemas.microsoft.com/office/powerpoint/2010/main" val="2644157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https://www.linkedin.com/pulse/yes-innovation-change-rohit-malik</a:t>
            </a:r>
          </a:p>
        </p:txBody>
      </p:sp>
    </p:spTree>
    <p:extLst>
      <p:ext uri="{BB962C8B-B14F-4D97-AF65-F5344CB8AC3E}">
        <p14:creationId xmlns:p14="http://schemas.microsoft.com/office/powerpoint/2010/main" val="233021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defRPr>
            </a:lvl1pPr>
          </a:lstStyle>
          <a:p>
            <a:r>
              <a:rPr>
                <a:hlinkClick r:id="rId3"/>
              </a:rPr>
              <a:t>http://scottberkun.com/2013/the-best-definition-of-innovation/</a:t>
            </a:r>
          </a:p>
        </p:txBody>
      </p:sp>
    </p:spTree>
    <p:extLst>
      <p:ext uri="{BB962C8B-B14F-4D97-AF65-F5344CB8AC3E}">
        <p14:creationId xmlns:p14="http://schemas.microsoft.com/office/powerpoint/2010/main" val="204890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http://en.wikipedia.org/wiki/Innovation</a:t>
            </a:r>
          </a:p>
        </p:txBody>
      </p:sp>
    </p:spTree>
    <p:extLst>
      <p:ext uri="{BB962C8B-B14F-4D97-AF65-F5344CB8AC3E}">
        <p14:creationId xmlns:p14="http://schemas.microsoft.com/office/powerpoint/2010/main" val="1405422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GSMA, “The Mobile Economy 2016”, p.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028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http://www.gsmamobileeconomy.com/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47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http://www.fastcompany.com/3011745/30-second-mba/conan-obrien-how-do-you-know-innovation-when-you-see-it</a:t>
            </a:r>
          </a:p>
        </p:txBody>
      </p:sp>
    </p:spTree>
    <p:extLst>
      <p:ext uri="{BB962C8B-B14F-4D97-AF65-F5344CB8AC3E}">
        <p14:creationId xmlns:p14="http://schemas.microsoft.com/office/powerpoint/2010/main" val="300812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https://www.linkedin.com/pulse/yes-innovation-change-rohit-malik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4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http://www.weforum.org/agenda/2016/01/9-quotes-that-sum-up-the-fourth-industrial-revolution</a:t>
            </a:r>
          </a:p>
        </p:txBody>
      </p:sp>
    </p:spTree>
    <p:extLst>
      <p:ext uri="{BB962C8B-B14F-4D97-AF65-F5344CB8AC3E}">
        <p14:creationId xmlns:p14="http://schemas.microsoft.com/office/powerpoint/2010/main" val="341696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6AF84-63D5-4DAB-BB53-2438C96823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70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GSMA, “The Mobile Economy 2016”,  p. 39  http://www.gsmamobileeconomy.com/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5400A-737E-4E43-A29C-89041CA8624F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36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https://incsights.files.wordpress.com/2014/01/whathappensinaninternetminute.png</a:t>
            </a:r>
          </a:p>
          <a:p>
            <a:r>
              <a:rPr lang="en-US" dirty="0"/>
              <a:t>Netflix 1997, Blogger 1999, Wikipedia 2001, Amazon 1994, Pandora 2000, LinkedIn 2002, Flickr 2004, Twitter 2006, Facebook 2004, Google 1998, YouTube 2005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5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http://static4.businessinsider.com/image/52d53fe66bb3f78422d4ec45/by-2018-the-internet-of-things-will-be-bigger-than-the-smartphone-tablet-and-pc-markets-combined.jpg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98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http://www.istockphoto.com/stock-photo-4237972-funnel.php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0CED-C9FC-4C42-8AD7-7E9A6B171AE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1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16632"/>
            <a:ext cx="8956104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1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69331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THE IT STRATEGY,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TECHNOLOGY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 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HAPP, DIRECTOR OF IT &amp; GLOBAL CIO</a:t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4365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edward.happ@ifrc.org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3814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212976"/>
            <a:ext cx="82809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436510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"/>
          <p:cNvCxnSpPr/>
          <p:nvPr userDrawn="1"/>
        </p:nvCxnSpPr>
        <p:spPr>
          <a:xfrm>
            <a:off x="395536" y="321297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98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3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7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836712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95536" y="2234282"/>
            <a:ext cx="828092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1556792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836712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2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3468732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2204864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908720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1556792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36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80920" cy="6480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5536" y="692696"/>
            <a:ext cx="8291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95536" y="1556792"/>
            <a:ext cx="8291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785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9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59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858000" cy="1143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93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578" y="44624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836712"/>
            <a:ext cx="8280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2234282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5536" y="692696"/>
            <a:ext cx="8291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395536" y="1556792"/>
            <a:ext cx="8291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4" r:id="rId10"/>
    <p:sldLayoutId id="2147483743" r:id="rId11"/>
    <p:sldLayoutId id="2147483726" r:id="rId12"/>
    <p:sldLayoutId id="214748372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summit2016.sched.org/" TargetMode="External"/><Relationship Id="rId2" Type="http://schemas.openxmlformats.org/officeDocument/2006/relationships/hyperlink" Target="https://www.yammer.com/rcciosummit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rzJuaf3l7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  <a:cs typeface="Arial" charset="0"/>
              </a:rPr>
              <a:t>CIO Summit </a:t>
            </a:r>
            <a:r>
              <a:rPr lang="en-US" sz="3200" dirty="0" smtClean="0">
                <a:latin typeface="Arial" charset="0"/>
                <a:cs typeface="Arial" charset="0"/>
              </a:rPr>
              <a:t>2016</a:t>
            </a:r>
            <a:br>
              <a:rPr lang="en-US" sz="3200" dirty="0" smtClean="0">
                <a:latin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cs typeface="Arial" charset="0"/>
              </a:rPr>
              <a:t>Selected Remarks</a:t>
            </a:r>
            <a:endParaRPr lang="en-GB" sz="3200" dirty="0">
              <a:latin typeface="Arial" charset="0"/>
              <a:cs typeface="Arial" charset="0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990600" y="4221088"/>
            <a:ext cx="7239000" cy="1800200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Edward G. Happ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Director of IT &amp; Global CIO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30 </a:t>
            </a:r>
            <a:r>
              <a:rPr lang="en-GB" dirty="0" smtClean="0">
                <a:latin typeface="Arial" charset="0"/>
                <a:cs typeface="Arial" charset="0"/>
              </a:rPr>
              <a:t>May – 3 June </a:t>
            </a:r>
            <a:r>
              <a:rPr lang="en-GB" dirty="0" smtClean="0">
                <a:latin typeface="Arial" charset="0"/>
                <a:cs typeface="Arial" charset="0"/>
              </a:rPr>
              <a:t>2016</a:t>
            </a: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0975">
              <a:defRPr/>
            </a:pPr>
            <a:r>
              <a:rPr lang="en-US" sz="3600" dirty="0" smtClean="0"/>
              <a:t>Why did we organize this summit?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51304" cy="4320480"/>
          </a:xfrm>
        </p:spPr>
        <p:txBody>
          <a:bodyPr/>
          <a:lstStyle/>
          <a:p>
            <a:pPr marL="457200" indent="-457200" defTabSz="896111">
              <a:buFont typeface="+mj-lt"/>
              <a:buAutoNum type="arabicPeriod"/>
              <a:defRPr sz="2352"/>
            </a:pPr>
            <a:r>
              <a:rPr lang="en-US" sz="2400" dirty="0"/>
              <a:t>To </a:t>
            </a:r>
            <a:r>
              <a:rPr lang="en-US" sz="2400" u="sng" dirty="0"/>
              <a:t>connect and share</a:t>
            </a:r>
            <a:r>
              <a:rPr lang="en-US" sz="2400" dirty="0"/>
              <a:t> with leaders in ICT in the RC Movement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lang="en-US" sz="2400" dirty="0"/>
              <a:t>To </a:t>
            </a:r>
            <a:r>
              <a:rPr lang="en-US" sz="2400" u="sng" dirty="0"/>
              <a:t>discuss issues of common interest</a:t>
            </a:r>
            <a:r>
              <a:rPr lang="en-US" sz="2400" dirty="0"/>
              <a:t>, and share good practices and successes between NSs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lang="en-US" sz="2400" dirty="0"/>
              <a:t>To </a:t>
            </a:r>
            <a:r>
              <a:rPr lang="en-US" sz="2400" u="sng" dirty="0"/>
              <a:t>reinforce collaboration </a:t>
            </a:r>
            <a:r>
              <a:rPr lang="en-US" sz="2400" dirty="0"/>
              <a:t>between ICT and other functions in our organizations, as well as collaboration between the Federation and NSs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lang="en-US" sz="2400" dirty="0"/>
              <a:t>To </a:t>
            </a:r>
            <a:r>
              <a:rPr lang="en-US" sz="2400" u="sng" dirty="0"/>
              <a:t>hear from and connect with IT leaders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lang="en-US" sz="2400" dirty="0"/>
              <a:t>To </a:t>
            </a:r>
            <a:r>
              <a:rPr lang="en-US" sz="2400" u="sng" dirty="0"/>
              <a:t>rollout NS IT Health-check self-assessments </a:t>
            </a:r>
            <a:r>
              <a:rPr lang="en-US" sz="2400" dirty="0"/>
              <a:t>and DD Toolkit</a:t>
            </a:r>
          </a:p>
          <a:p>
            <a:pPr marL="0" indent="0">
              <a:spcBef>
                <a:spcPts val="600"/>
              </a:spcBef>
              <a:buNone/>
            </a:pPr>
            <a:endParaRPr lang="en-GB" sz="2000" i="1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000" i="1" dirty="0"/>
              <a:t>Join the </a:t>
            </a:r>
            <a:r>
              <a:rPr lang="en-GB" sz="2000" i="1" dirty="0">
                <a:solidFill>
                  <a:srgbClr val="FF0000"/>
                </a:solidFill>
              </a:rPr>
              <a:t>RC CIO summit group on yammer </a:t>
            </a:r>
            <a:r>
              <a:rPr lang="en-GB" sz="2000" i="1" dirty="0"/>
              <a:t>to see the agenda and latest updates: https://www.yammer.com/rcciosummit/#/</a:t>
            </a:r>
            <a:r>
              <a:rPr lang="en-GB" sz="2000" i="1" dirty="0" smtClean="0"/>
              <a:t>home</a:t>
            </a: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37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IT Priorities for the Next 5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en-US" sz="3200" dirty="0"/>
              <a:t>1</a:t>
            </a:r>
            <a:r>
              <a:rPr lang="en-US" sz="3200" dirty="0" smtClean="0"/>
              <a:t>.	From </a:t>
            </a:r>
            <a:r>
              <a:rPr lang="en-US" sz="3200" dirty="0"/>
              <a:t>the supply side of relief to the consumer side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rise of the beneficiary)</a:t>
            </a:r>
          </a:p>
        </p:txBody>
      </p:sp>
    </p:spTree>
    <p:extLst>
      <p:ext uri="{BB962C8B-B14F-4D97-AF65-F5344CB8AC3E}">
        <p14:creationId xmlns:p14="http://schemas.microsoft.com/office/powerpoint/2010/main" val="84679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4624"/>
            <a:ext cx="8062051" cy="6781465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8316416" y="3356992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316416" y="4653136"/>
            <a:ext cx="576064" cy="21602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12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by 2020, the Digital Divide is still a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47565"/>
            <a:ext cx="8370786" cy="5166128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6228184" y="3140968"/>
            <a:ext cx="216024" cy="648072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9161" y="3068960"/>
            <a:ext cx="2603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</a:rPr>
              <a:t>The </a:t>
            </a:r>
            <a:r>
              <a:rPr lang="en-US" sz="1600" b="1" i="1" u="sng" dirty="0" smtClean="0">
                <a:solidFill>
                  <a:srgbClr val="FF0000"/>
                </a:solidFill>
              </a:rPr>
              <a:t>Future </a:t>
            </a:r>
            <a:r>
              <a:rPr lang="en-US" sz="1600" b="1" i="1" dirty="0" smtClean="0">
                <a:solidFill>
                  <a:srgbClr val="FF0000"/>
                </a:solidFill>
              </a:rPr>
              <a:t>Digital Divide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1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858000" cy="1719064"/>
          </a:xfrm>
        </p:spPr>
        <p:txBody>
          <a:bodyPr/>
          <a:lstStyle/>
          <a:p>
            <a:r>
              <a:rPr lang="en-US" dirty="0" smtClean="0"/>
              <a:t>We need </a:t>
            </a:r>
            <a:r>
              <a:rPr lang="en-US" dirty="0"/>
              <a:t>to </a:t>
            </a:r>
            <a:r>
              <a:rPr lang="en-US" dirty="0" smtClean="0"/>
              <a:t>meet </a:t>
            </a:r>
            <a:r>
              <a:rPr lang="en-US" dirty="0"/>
              <a:t>people where they are, with the </a:t>
            </a:r>
            <a:r>
              <a:rPr lang="en-US" dirty="0" smtClean="0"/>
              <a:t>technology </a:t>
            </a:r>
            <a:r>
              <a:rPr lang="en-US" dirty="0"/>
              <a:t>they have adopted</a:t>
            </a:r>
          </a:p>
        </p:txBody>
      </p:sp>
    </p:spTree>
    <p:extLst>
      <p:ext uri="{BB962C8B-B14F-4D97-AF65-F5344CB8AC3E}">
        <p14:creationId xmlns:p14="http://schemas.microsoft.com/office/powerpoint/2010/main" val="2995168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 algn="l"/>
            <a:r>
              <a:rPr lang="en-US" sz="3200" dirty="0"/>
              <a:t>2</a:t>
            </a:r>
            <a:r>
              <a:rPr lang="en-US" sz="3200" dirty="0" smtClean="0"/>
              <a:t>.	Technology </a:t>
            </a:r>
            <a:r>
              <a:rPr lang="en-US" sz="3200" dirty="0"/>
              <a:t>is growing faster than traditional </a:t>
            </a:r>
            <a:r>
              <a:rPr lang="en-US" sz="3200" dirty="0" smtClean="0"/>
              <a:t>IT </a:t>
            </a:r>
            <a:r>
              <a:rPr lang="en-US" sz="3200" dirty="0"/>
              <a:t>can keep </a:t>
            </a:r>
            <a:r>
              <a:rPr lang="en-US" sz="3200" dirty="0" smtClean="0"/>
              <a:t>up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AEEDCA2-8073-4B00-8DBE-F6CF9B20D43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63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4.4 IT Infographic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17</a:t>
            </a:fld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6300192" y="2492896"/>
            <a:ext cx="2088232" cy="2088232"/>
          </a:xfrm>
          <a:prstGeom prst="wedgeEllipseCallout">
            <a:avLst>
              <a:gd name="adj1" fmla="val -94215"/>
              <a:gd name="adj2" fmla="val -128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“Internet minute” graphic or IT History timeline</a:t>
            </a:r>
          </a:p>
        </p:txBody>
      </p:sp>
      <p:pic>
        <p:nvPicPr>
          <p:cNvPr id="1026" name="Picture 2" descr="https://incsights.files.wordpress.com/2014/01/whathappensinaninternetminu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9" y="720725"/>
            <a:ext cx="8301038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3933056"/>
            <a:ext cx="18002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of 11 </a:t>
            </a:r>
            <a:r>
              <a:rPr lang="en-US" dirty="0" err="1" smtClean="0">
                <a:solidFill>
                  <a:schemeClr val="bg1"/>
                </a:solidFill>
              </a:rPr>
              <a:t>co's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cited were founded since 2001</a:t>
            </a:r>
          </a:p>
        </p:txBody>
      </p:sp>
    </p:spTree>
    <p:extLst>
      <p:ext uri="{BB962C8B-B14F-4D97-AF65-F5344CB8AC3E}">
        <p14:creationId xmlns:p14="http://schemas.microsoft.com/office/powerpoint/2010/main" val="210190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18</a:t>
            </a:fld>
            <a:endParaRPr lang="en-GB" dirty="0"/>
          </a:p>
        </p:txBody>
      </p:sp>
      <p:pic>
        <p:nvPicPr>
          <p:cNvPr id="2050" name="Picture 2" descr="http://static4.businessinsider.com/image/52d53fe66bb3f78422d4ec45/by-2018-the-internet-of-things-will-be-bigger-than-the-smartphone-tablet-and-pc-markets-combin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" y="168476"/>
            <a:ext cx="8914285" cy="6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308304" y="2924944"/>
            <a:ext cx="323056" cy="156246"/>
          </a:xfrm>
          <a:prstGeom prst="rightArrow">
            <a:avLst/>
          </a:prstGeom>
          <a:solidFill>
            <a:srgbClr val="FF0000"/>
          </a:solidFill>
          <a:scene3d>
            <a:camera prst="orthographicFront">
              <a:rot lat="0" lon="30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4932040" y="4941168"/>
            <a:ext cx="144016" cy="3398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9096" y="2849178"/>
            <a:ext cx="1648208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Now we are here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633391"/>
            <a:ext cx="1386855" cy="30777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We were here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1713" y="4149080"/>
            <a:ext cx="1622495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Time of the chart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644008" y="1052736"/>
            <a:ext cx="1689873" cy="1143101"/>
          </a:xfrm>
          <a:prstGeom prst="wedgeRectCallout">
            <a:avLst>
              <a:gd name="adj1" fmla="val 183209"/>
              <a:gd name="adj2" fmla="val -245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How to keep pace? Traditional IT fails</a:t>
            </a:r>
          </a:p>
        </p:txBody>
      </p:sp>
    </p:spTree>
    <p:extLst>
      <p:ext uri="{BB962C8B-B14F-4D97-AF65-F5344CB8AC3E}">
        <p14:creationId xmlns:p14="http://schemas.microsoft.com/office/powerpoint/2010/main" val="3952840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Innovation </a:t>
            </a:r>
            <a:r>
              <a:rPr lang="en-US" sz="3200" dirty="0"/>
              <a:t>moving to the core of IT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54766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499992" y="1844824"/>
            <a:ext cx="23762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76256" y="1556792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Historical IT</a:t>
            </a:r>
            <a:r>
              <a:rPr lang="en-US" sz="1600" i="1" dirty="0"/>
              <a:t> – all </a:t>
            </a:r>
          </a:p>
          <a:p>
            <a:r>
              <a:rPr lang="en-US" sz="1600" i="1" dirty="0"/>
              <a:t>components provided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9992" y="3068960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16216" y="2772217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Current Era</a:t>
            </a:r>
            <a:r>
              <a:rPr lang="en-US" sz="1600" i="1" dirty="0"/>
              <a:t> – Users bring </a:t>
            </a:r>
          </a:p>
          <a:p>
            <a:r>
              <a:rPr lang="en-US" sz="1600" i="1" dirty="0"/>
              <a:t>their own devices and apps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0" y="3664188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32240" y="3356992"/>
            <a:ext cx="2489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/>
              <a:t>Future Era </a:t>
            </a:r>
            <a:r>
              <a:rPr lang="en-US" sz="1600" i="1" dirty="0"/>
              <a:t>– Users bring </a:t>
            </a:r>
          </a:p>
          <a:p>
            <a:r>
              <a:rPr lang="en-US" sz="1600" i="1" dirty="0"/>
              <a:t>their own networks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2201" y="4706560"/>
            <a:ext cx="27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Standard core – it is unlikely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users will have or should have their own Finance, HR, Supply Chain, and Legal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applications and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916832"/>
            <a:ext cx="2964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Local innovation is more likely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and sustainable at the outer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layers of IT delivery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98" y="5436513"/>
            <a:ext cx="3342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External crowd-sourced data is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pushing the internal data paradigm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131840" y="5733256"/>
            <a:ext cx="19442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19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8763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90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/>
              <a:t>technology world is accelerating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80920" cy="4652466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Technology change is geometric; the curve is </a:t>
            </a:r>
            <a:r>
              <a:rPr lang="en-US" sz="2400" u="sng" dirty="0"/>
              <a:t>accelerating</a:t>
            </a:r>
          </a:p>
          <a:p>
            <a:r>
              <a:rPr lang="en-US" sz="2400" dirty="0"/>
              <a:t>The </a:t>
            </a:r>
            <a:r>
              <a:rPr lang="en-US" sz="2400" i="1" dirty="0"/>
              <a:t>demand</a:t>
            </a:r>
            <a:r>
              <a:rPr lang="en-US" sz="2400" dirty="0"/>
              <a:t> for IT is also accelerating</a:t>
            </a:r>
          </a:p>
          <a:p>
            <a:r>
              <a:rPr lang="en-US" sz="2400" dirty="0"/>
              <a:t>Can IT control it all?  No! Can we provide it all? No!</a:t>
            </a:r>
          </a:p>
          <a:p>
            <a:r>
              <a:rPr lang="en-US" sz="2400" dirty="0"/>
              <a:t>Our role must change, become more </a:t>
            </a:r>
            <a:r>
              <a:rPr lang="en-US" sz="2400" i="1" dirty="0"/>
              <a:t>nuanced </a:t>
            </a:r>
            <a:r>
              <a:rPr lang="en-US" sz="2400" dirty="0"/>
              <a:t>and best leverage the knowledge of the IT team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>
                <a:solidFill>
                  <a:srgbClr val="FF0000"/>
                </a:solidFill>
              </a:rPr>
              <a:t>Rather than keep pace as a provider, IT needs to keep pace as the trusted advisor and partner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77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852936"/>
            <a:ext cx="7434064" cy="1143000"/>
          </a:xfrm>
        </p:spPr>
        <p:txBody>
          <a:bodyPr/>
          <a:lstStyle/>
          <a:p>
            <a:pPr marL="457200" indent="-457200" algn="l"/>
            <a:r>
              <a:rPr lang="en-US" sz="3200" dirty="0"/>
              <a:t>3</a:t>
            </a:r>
            <a:r>
              <a:rPr lang="en-US" sz="3200" dirty="0" smtClean="0"/>
              <a:t>.	We </a:t>
            </a:r>
            <a:r>
              <a:rPr lang="en-US" sz="3200" dirty="0"/>
              <a:t>need to expand from provider-trucks to advisor-cabs, etc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2194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4936" cy="576064"/>
          </a:xfrm>
        </p:spPr>
        <p:txBody>
          <a:bodyPr/>
          <a:lstStyle/>
          <a:p>
            <a:r>
              <a:rPr lang="en-GB" dirty="0" smtClean="0"/>
              <a:t>App-systems provided versus consumer/local apps</a:t>
            </a:r>
            <a:endParaRPr lang="en-GB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1600200"/>
          <a:ext cx="8784976" cy="475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4680992" y="2204864"/>
            <a:ext cx="35024" cy="3621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22</a:t>
            </a:fld>
            <a:endParaRPr lang="en-GB" sz="1200" dirty="0"/>
          </a:p>
        </p:txBody>
      </p:sp>
      <p:sp>
        <p:nvSpPr>
          <p:cNvPr id="3" name="Isosceles Triangle 2"/>
          <p:cNvSpPr/>
          <p:nvPr/>
        </p:nvSpPr>
        <p:spPr>
          <a:xfrm>
            <a:off x="4644008" y="5761856"/>
            <a:ext cx="181000" cy="18742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933056"/>
            <a:ext cx="7931224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5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istockphoto.com/file_thumbview_approve/4237972/2/istockphoto_4237972-funnel.jpg"/>
          <p:cNvPicPr>
            <a:picLocks noChangeAspect="1" noChangeArrowheads="1"/>
          </p:cNvPicPr>
          <p:nvPr/>
        </p:nvPicPr>
        <p:blipFill>
          <a:blip r:embed="rId3" cstate="print"/>
          <a:srcRect l="6541" t="5239" r="3514" b="2209"/>
          <a:stretch>
            <a:fillRect/>
          </a:stretch>
        </p:blipFill>
        <p:spPr bwMode="auto">
          <a:xfrm rot="16200000">
            <a:off x="2575015" y="457435"/>
            <a:ext cx="5112567" cy="6879233"/>
          </a:xfrm>
          <a:prstGeom prst="rect">
            <a:avLst/>
          </a:prstGeom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712968" cy="576064"/>
          </a:xfrm>
        </p:spPr>
        <p:txBody>
          <a:bodyPr/>
          <a:lstStyle/>
          <a:p>
            <a:pPr lvl="0" algn="ctr"/>
            <a:r>
              <a:rPr lang="en-US" sz="3200" b="1" dirty="0" smtClean="0"/>
              <a:t>We can’t </a:t>
            </a:r>
            <a:r>
              <a:rPr lang="en-US" sz="3200" b="1" dirty="0" smtClean="0"/>
              <a:t>keep up with support demand </a:t>
            </a:r>
            <a:endParaRPr lang="en-US" sz="3200" b="1" dirty="0"/>
          </a:p>
        </p:txBody>
      </p:sp>
      <p:sp>
        <p:nvSpPr>
          <p:cNvPr id="5" name="Right Arrow 4"/>
          <p:cNvSpPr/>
          <p:nvPr/>
        </p:nvSpPr>
        <p:spPr>
          <a:xfrm>
            <a:off x="827584" y="2276872"/>
            <a:ext cx="1800199" cy="38884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Aharoni" pitchFamily="2" charset="-79"/>
              </a:rPr>
              <a:t>Support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haroni" pitchFamily="2" charset="-79"/>
              </a:rPr>
              <a:t>Demand</a:t>
            </a:r>
            <a:endParaRPr lang="en-US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5004048" y="3284984"/>
            <a:ext cx="2304256" cy="151216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cs typeface="Aharoni" pitchFamily="2" charset="-79"/>
              </a:rPr>
              <a:t>Support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cs typeface="Aharoni" pitchFamily="2" charset="-79"/>
              </a:rPr>
              <a:t>Capacity</a:t>
            </a:r>
            <a:endParaRPr lang="en-US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389286" y="1628800"/>
            <a:ext cx="3575202" cy="1443156"/>
          </a:xfrm>
          <a:prstGeom prst="wedgeEllipseCallout">
            <a:avLst>
              <a:gd name="adj1" fmla="val -35603"/>
              <a:gd name="adj2" fmla="val 77835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we can’t add resources, we must change the process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23</a:t>
            </a:fld>
            <a:endParaRPr lang="en-GB" sz="1200"/>
          </a:p>
        </p:txBody>
      </p:sp>
      <p:sp>
        <p:nvSpPr>
          <p:cNvPr id="16" name="TextBox 15"/>
          <p:cNvSpPr txBox="1"/>
          <p:nvPr/>
        </p:nvSpPr>
        <p:spPr>
          <a:xfrm>
            <a:off x="7298473" y="4460919"/>
            <a:ext cx="1810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desire for high touch support is at odds with flat IT resources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2627784" y="5154196"/>
            <a:ext cx="3575202" cy="1443156"/>
          </a:xfrm>
          <a:prstGeom prst="wedgeEllipseCallout">
            <a:avLst>
              <a:gd name="adj1" fmla="val -53376"/>
              <a:gd name="adj2" fmla="val -74661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the portfolio grows, the support demand grows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9153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636912"/>
            <a:ext cx="8417107" cy="268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The </a:t>
            </a:r>
            <a:r>
              <a:rPr lang="en-US" i="0" dirty="0"/>
              <a:t>Future of IT in a More Nuanced World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9494" y="1776506"/>
            <a:ext cx="26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IT Functions &amp; Services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8224" y="4653136"/>
            <a:ext cx="1865544" cy="62456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 rot="5400000">
            <a:off x="4018885" y="2171755"/>
            <a:ext cx="808037" cy="8651119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4456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Increasing IT Risk &amp; Investment 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8372475" y="1589494"/>
            <a:ext cx="808037" cy="4767382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34919" y="3814354"/>
            <a:ext cx="430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Increasing IT Risk &amp; Investment 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9AEEDCA2-8073-4B00-8DBE-F6CF9B20D436}" type="slidenum">
              <a:rPr lang="en-GB" sz="1200" smtClean="0"/>
              <a:pPr algn="r"/>
              <a:t>24</a:t>
            </a:fld>
            <a:endParaRPr lang="en-GB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68144" y="3140968"/>
            <a:ext cx="720080" cy="1656184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203848" y="3573016"/>
            <a:ext cx="3384376" cy="122413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03848" y="4293096"/>
            <a:ext cx="3384376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4008" y="3386182"/>
            <a:ext cx="1944216" cy="141097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Callout 4"/>
          <p:cNvSpPr/>
          <p:nvPr/>
        </p:nvSpPr>
        <p:spPr>
          <a:xfrm>
            <a:off x="6444208" y="5301208"/>
            <a:ext cx="1872208" cy="1055668"/>
          </a:xfrm>
          <a:prstGeom prst="wedgeEllipseCallout">
            <a:avLst>
              <a:gd name="adj1" fmla="val -27378"/>
              <a:gd name="adj2" fmla="val -7356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Traditional IT</a:t>
            </a:r>
          </a:p>
        </p:txBody>
      </p:sp>
    </p:spTree>
    <p:extLst>
      <p:ext uri="{BB962C8B-B14F-4D97-AF65-F5344CB8AC3E}">
        <p14:creationId xmlns:p14="http://schemas.microsoft.com/office/powerpoint/2010/main" val="14481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31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395535" y="836711"/>
            <a:ext cx="8280921" cy="5760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200"/>
            </a:lvl1pPr>
          </a:lstStyle>
          <a:p>
            <a:r>
              <a:t>4.5 Days Later…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xfrm>
            <a:off x="395535" y="1781909"/>
            <a:ext cx="8280921" cy="46433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dirty="0"/>
              <a:t>8 workshops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dirty="0"/>
              <a:t>4 keynote speeches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6</a:t>
            </a:r>
            <a:r>
              <a:rPr dirty="0"/>
              <a:t> panels</a:t>
            </a:r>
            <a:endParaRPr lang="en-GB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6 presentations</a:t>
            </a:r>
            <a:endParaRPr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lang="en-GB" dirty="0"/>
              <a:t>3</a:t>
            </a:r>
            <a:r>
              <a:rPr lang="en-GB"/>
              <a:t> </a:t>
            </a:r>
            <a:r>
              <a:rPr dirty="0"/>
              <a:t>working groups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/>
            </a:pPr>
            <a:r>
              <a:rPr dirty="0"/>
              <a:t>A mix of RC IT &amp; Program Practitioners, Technology Companies, and Academics</a:t>
            </a:r>
          </a:p>
          <a:p>
            <a:pPr marL="0" indent="0">
              <a:buNone/>
              <a:defRPr sz="2800"/>
            </a:pPr>
            <a:endParaRPr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 sz="2800">
                <a:solidFill>
                  <a:srgbClr val="FF0000"/>
                </a:solidFill>
              </a:defRPr>
            </a:pPr>
            <a:r>
              <a:rPr dirty="0"/>
              <a:t>To share, to listen, to discuss …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4294967295"/>
          </p:nvPr>
        </p:nvSpPr>
        <p:spPr>
          <a:xfrm>
            <a:off x="8483776" y="6394500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01303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This was our </a:t>
            </a:r>
            <a:r>
              <a:rPr sz="3200" dirty="0" smtClean="0"/>
              <a:t>room</a:t>
            </a:r>
            <a:endParaRPr sz="3200" dirty="0"/>
          </a:p>
        </p:txBody>
      </p:sp>
      <p:pic>
        <p:nvPicPr>
          <p:cNvPr id="155" name="20160601-IMG_01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06202"/>
            <a:ext cx="9144000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02010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We were shocked by future trends</a:t>
            </a:r>
          </a:p>
        </p:txBody>
      </p:sp>
      <p:pic>
        <p:nvPicPr>
          <p:cNvPr id="158" name="20160601-IMG_01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17302"/>
            <a:ext cx="9144000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193966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/>
              <a:t>We listened</a:t>
            </a:r>
          </a:p>
        </p:txBody>
      </p:sp>
      <p:pic>
        <p:nvPicPr>
          <p:cNvPr id="161" name="20160602-IMG_08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93626"/>
            <a:ext cx="9144000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152677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roupe Photo 1.jpg"/>
          <p:cNvPicPr>
            <a:picLocks noChangeAspect="1"/>
          </p:cNvPicPr>
          <p:nvPr/>
        </p:nvPicPr>
        <p:blipFill>
          <a:blip r:embed="rId2">
            <a:extLst/>
          </a:blip>
          <a:srcRect b="5594"/>
          <a:stretch>
            <a:fillRect/>
          </a:stretch>
        </p:blipFill>
        <p:spPr>
          <a:xfrm>
            <a:off x="431622" y="1119385"/>
            <a:ext cx="8280802" cy="573023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400707" y="644037"/>
            <a:ext cx="8280921" cy="576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3455"/>
            </a:lvl1pPr>
          </a:lstStyle>
          <a:p>
            <a:pPr algn="ctr"/>
            <a:r>
              <a:rPr dirty="0">
                <a:solidFill>
                  <a:srgbClr val="FF0000"/>
                </a:solidFill>
              </a:rPr>
              <a:t>We are the diversity of technology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2203754" y="5925021"/>
            <a:ext cx="2782589" cy="92459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spcBef>
                <a:spcPts val="200"/>
              </a:spcBef>
              <a:buFont typeface="Arial" panose="020B0604020202020204" pitchFamily="34" charset="0"/>
              <a:buChar char="•"/>
              <a:defRPr sz="1120"/>
            </a:pPr>
            <a:r>
              <a:rPr sz="1800" b="1" dirty="0"/>
              <a:t>73 </a:t>
            </a:r>
            <a:r>
              <a:rPr lang="en-US" sz="1800" b="1" dirty="0" smtClean="0"/>
              <a:t>P</a:t>
            </a:r>
            <a:r>
              <a:rPr sz="1800" b="1" dirty="0" smtClean="0"/>
              <a:t>articipants</a:t>
            </a:r>
            <a:endParaRPr sz="1800" b="1" dirty="0"/>
          </a:p>
          <a:p>
            <a:pPr defTabSz="365760">
              <a:spcBef>
                <a:spcPts val="200"/>
              </a:spcBef>
              <a:buFont typeface="Arial" panose="020B0604020202020204" pitchFamily="34" charset="0"/>
              <a:buChar char="•"/>
              <a:defRPr sz="1120"/>
            </a:pPr>
            <a:r>
              <a:rPr sz="1800" b="1" dirty="0"/>
              <a:t>From 30 National </a:t>
            </a:r>
            <a:r>
              <a:rPr sz="1800" b="1" dirty="0" smtClean="0"/>
              <a:t>Societies</a:t>
            </a:r>
            <a:endParaRPr sz="1800" b="1" dirty="0"/>
          </a:p>
        </p:txBody>
      </p:sp>
      <p:sp>
        <p:nvSpPr>
          <p:cNvPr id="6" name="Shape 151"/>
          <p:cNvSpPr txBox="1">
            <a:spLocks/>
          </p:cNvSpPr>
          <p:nvPr/>
        </p:nvSpPr>
        <p:spPr>
          <a:xfrm>
            <a:off x="5013617" y="5920253"/>
            <a:ext cx="3729721" cy="736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73050" marR="0" indent="-2730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80000"/>
              <a:buFont typeface="Wingdings"/>
              <a:buChar char="▪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468630" marR="0" indent="-19558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80000"/>
              <a:buFont typeface="Wingdings"/>
              <a:buChar char="▪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44684" marR="0" indent="-193834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80000"/>
              <a:buFont typeface="Wingdings"/>
              <a:buChar char="▪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644684" marR="0" indent="-193834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80000"/>
              <a:buFont typeface="Wingdings"/>
              <a:buChar char="▪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644684" marR="0" indent="-193834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80000"/>
              <a:buFont typeface="Wingdings"/>
              <a:buChar char="▪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37460" marR="0" indent="-2514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100000"/>
              <a:buFont typeface="Wingdings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94660" marR="0" indent="-25146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100000"/>
              <a:buFont typeface="Wingdings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51859" marR="0" indent="-2514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100000"/>
              <a:buFont typeface="Wingdings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09059" marR="0" indent="-25145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CF1C21"/>
              </a:buClr>
              <a:buSzPct val="100000"/>
              <a:buFont typeface="Wingdings"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65760" hangingPunct="1">
              <a:spcBef>
                <a:spcPts val="200"/>
              </a:spcBef>
              <a:buFont typeface="Arial" panose="020B0604020202020204" pitchFamily="34" charset="0"/>
              <a:buChar char="•"/>
              <a:defRPr sz="1120"/>
            </a:pPr>
            <a:r>
              <a:rPr lang="en-US" sz="1800" b="1" dirty="0"/>
              <a:t>5 IFRC Regions </a:t>
            </a:r>
          </a:p>
          <a:p>
            <a:pPr defTabSz="365760" hangingPunct="1">
              <a:spcBef>
                <a:spcPts val="200"/>
              </a:spcBef>
              <a:buFont typeface="Arial" panose="020B0604020202020204" pitchFamily="34" charset="0"/>
              <a:buChar char="•"/>
              <a:defRPr sz="1120"/>
            </a:pPr>
            <a:r>
              <a:rPr lang="en-US" sz="1800" b="1" dirty="0" smtClean="0"/>
              <a:t>IFRC in Geneva</a:t>
            </a:r>
          </a:p>
          <a:p>
            <a:pPr defTabSz="365760" hangingPunct="1">
              <a:spcBef>
                <a:spcPts val="200"/>
              </a:spcBef>
              <a:buFont typeface="Arial" panose="020B0604020202020204" pitchFamily="34" charset="0"/>
              <a:buChar char="•"/>
              <a:defRPr sz="1120"/>
            </a:pPr>
            <a:r>
              <a:rPr lang="en-US" sz="1800" b="1" dirty="0" smtClean="0"/>
              <a:t>Corporate Partner-sponsors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4981731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We asked questions</a:t>
            </a:r>
          </a:p>
        </p:txBody>
      </p:sp>
      <p:pic>
        <p:nvPicPr>
          <p:cNvPr id="164" name="20160601-IMG_01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2402"/>
            <a:ext cx="9144000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937098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We collaborated</a:t>
            </a:r>
          </a:p>
        </p:txBody>
      </p:sp>
      <p:pic>
        <p:nvPicPr>
          <p:cNvPr id="170" name="20160601-IMG_03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82402"/>
            <a:ext cx="9144000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9614504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200" dirty="0"/>
              <a:t>We helped each other out</a:t>
            </a:r>
          </a:p>
        </p:txBody>
      </p:sp>
      <p:pic>
        <p:nvPicPr>
          <p:cNvPr id="176" name="20160531-IMG_99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7" y="1376411"/>
            <a:ext cx="9144001" cy="6096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237061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body" sz="half" idx="1"/>
          </p:nvPr>
        </p:nvSpPr>
        <p:spPr>
          <a:xfrm>
            <a:off x="3952055" y="2033413"/>
            <a:ext cx="4724403" cy="44245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600"/>
              </a:spcBef>
              <a:buSzTx/>
              <a:buNone/>
            </a:pPr>
            <a:r>
              <a:t>"</a:t>
            </a:r>
            <a:r>
              <a:rPr sz="2800" b="1">
                <a:solidFill>
                  <a:srgbClr val="FF0000"/>
                </a:solidFill>
              </a:rPr>
              <a:t>I know innovation when I'm completely confused</a:t>
            </a:r>
            <a:r>
              <a:t>. </a:t>
            </a:r>
            <a:r>
              <a:rPr sz="2400"/>
              <a:t>If someone does something in or around the office that just confuses me and angers me and makes me feel stupid, I assume it must be pretty innovative. That's what innovation looks like to me. If I feel like a cat watching a sunset, then I know what I'm seeing is true innovation." — Conan O'Brien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95535" y="836711"/>
            <a:ext cx="8280921" cy="576067"/>
          </a:xfrm>
          <a:prstGeom prst="rect">
            <a:avLst/>
          </a:prstGeom>
        </p:spPr>
        <p:txBody>
          <a:bodyPr/>
          <a:lstStyle>
            <a:lvl1pPr defTabSz="877822">
              <a:defRPr sz="3000"/>
            </a:lvl1pPr>
          </a:lstStyle>
          <a:p>
            <a:r>
              <a:t>Innovation?</a:t>
            </a:r>
          </a:p>
        </p:txBody>
      </p:sp>
      <p:pic>
        <p:nvPicPr>
          <p:cNvPr id="189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2204864"/>
            <a:ext cx="3403092" cy="310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>
            <a:spLocks noGrp="1"/>
          </p:cNvSpPr>
          <p:nvPr>
            <p:ph type="sldNum" sz="quarter" idx="4294967295"/>
          </p:nvPr>
        </p:nvSpPr>
        <p:spPr>
          <a:xfrm>
            <a:off x="8384893" y="6394500"/>
            <a:ext cx="301908" cy="2888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856999" y="2051890"/>
            <a:ext cx="2749737" cy="810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632"/>
                </a:moveTo>
                <a:lnTo>
                  <a:pt x="406" y="0"/>
                </a:lnTo>
                <a:lnTo>
                  <a:pt x="10800" y="7340"/>
                </a:lnTo>
                <a:lnTo>
                  <a:pt x="21194" y="0"/>
                </a:lnTo>
                <a:lnTo>
                  <a:pt x="21600" y="6632"/>
                </a:lnTo>
                <a:lnTo>
                  <a:pt x="15699" y="10800"/>
                </a:lnTo>
                <a:lnTo>
                  <a:pt x="21600" y="14968"/>
                </a:lnTo>
                <a:lnTo>
                  <a:pt x="21194" y="21600"/>
                </a:lnTo>
                <a:lnTo>
                  <a:pt x="10800" y="14260"/>
                </a:lnTo>
                <a:lnTo>
                  <a:pt x="406" y="21600"/>
                </a:lnTo>
                <a:lnTo>
                  <a:pt x="0" y="14968"/>
                </a:lnTo>
                <a:lnTo>
                  <a:pt x="5901" y="1080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121265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395535" y="764703"/>
            <a:ext cx="8280922" cy="64807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Or a “poke in the eye”…</a:t>
            </a:r>
          </a:p>
        </p:txBody>
      </p:sp>
      <p:pic>
        <p:nvPicPr>
          <p:cNvPr id="196" name="image7.jpg" descr="YES to Innovation, NO to chan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5917" y="2283296"/>
            <a:ext cx="6648451" cy="381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8413143" y="6406784"/>
            <a:ext cx="273658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7</a:t>
            </a:r>
          </a:p>
        </p:txBody>
      </p:sp>
      <p:sp>
        <p:nvSpPr>
          <p:cNvPr id="198" name="Shape 198"/>
          <p:cNvSpPr/>
          <p:nvPr/>
        </p:nvSpPr>
        <p:spPr>
          <a:xfrm>
            <a:off x="4932201" y="2991113"/>
            <a:ext cx="1871885" cy="803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516"/>
                </a:moveTo>
                <a:lnTo>
                  <a:pt x="874" y="0"/>
                </a:lnTo>
                <a:lnTo>
                  <a:pt x="10800" y="7224"/>
                </a:lnTo>
                <a:lnTo>
                  <a:pt x="20726" y="0"/>
                </a:lnTo>
                <a:lnTo>
                  <a:pt x="21600" y="6516"/>
                </a:lnTo>
                <a:lnTo>
                  <a:pt x="15714" y="10800"/>
                </a:lnTo>
                <a:lnTo>
                  <a:pt x="21600" y="15084"/>
                </a:lnTo>
                <a:lnTo>
                  <a:pt x="20726" y="21600"/>
                </a:lnTo>
                <a:lnTo>
                  <a:pt x="10800" y="14376"/>
                </a:lnTo>
                <a:lnTo>
                  <a:pt x="874" y="21600"/>
                </a:lnTo>
                <a:lnTo>
                  <a:pt x="0" y="15084"/>
                </a:lnTo>
                <a:lnTo>
                  <a:pt x="5886" y="10800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89689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395535" y="836711"/>
            <a:ext cx="8280921" cy="57606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3455"/>
            </a:lvl1pPr>
          </a:lstStyle>
          <a:p>
            <a:r>
              <a:t>Would we agree? 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395535" y="2234281"/>
            <a:ext cx="8496946" cy="419100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“If you must use the word, here is the best definition: </a:t>
            </a:r>
          </a:p>
          <a:p>
            <a:pPr marL="0" indent="0">
              <a:spcBef>
                <a:spcPts val="600"/>
              </a:spcBef>
              <a:buSzTx/>
              <a:buNone/>
              <a:defRPr sz="3200" b="1">
                <a:solidFill>
                  <a:srgbClr val="FF0000"/>
                </a:solidFill>
              </a:defRPr>
            </a:pPr>
            <a:r>
              <a:t>Innovation is significant positive change</a:t>
            </a:r>
            <a:r>
              <a:rPr>
                <a:solidFill>
                  <a:srgbClr val="000000"/>
                </a:solidFill>
              </a:rPr>
              <a:t>. </a:t>
            </a:r>
            <a:endParaRPr sz="280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It’s a result. It’s an outcome.”   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endParaRPr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t>--Scott Berkun</a:t>
            </a:r>
            <a:br/>
            <a:r>
              <a:t/>
            </a:r>
            <a:br/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4294967295"/>
          </p:nvPr>
        </p:nvSpPr>
        <p:spPr>
          <a:xfrm>
            <a:off x="8413143" y="6406784"/>
            <a:ext cx="273657" cy="2642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5353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Continue the Conversation…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34282"/>
            <a:ext cx="8496944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Use Yammer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www.yammer.com/rcciosummit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See the slide </a:t>
            </a:r>
            <a:r>
              <a:rPr lang="en-US" dirty="0" smtClean="0"/>
              <a:t>decks </a:t>
            </a:r>
            <a:r>
              <a:rPr lang="en-US" dirty="0" smtClean="0"/>
              <a:t>on Sched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https://ciosummit2016.sched.org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And of course, the photo library on Dropbox (see the emails)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73735" defTabSz="877823">
              <a:defRPr sz="3455"/>
            </a:lvl1pPr>
          </a:lstStyle>
          <a:p>
            <a:r>
              <a:t>Did we achieve our objectives?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251520" y="1628799"/>
            <a:ext cx="8651304" cy="432048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0" indent="-457200" defTabSz="896111">
              <a:buFont typeface="+mj-lt"/>
              <a:buAutoNum type="arabicPeriod"/>
              <a:defRPr sz="2352"/>
            </a:pPr>
            <a:r>
              <a:rPr dirty="0"/>
              <a:t>To </a:t>
            </a:r>
            <a:r>
              <a:rPr u="sng" dirty="0"/>
              <a:t>connect and share</a:t>
            </a:r>
            <a:r>
              <a:rPr dirty="0"/>
              <a:t> with leaders in ICT in the RC Movement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dirty="0"/>
              <a:t>To </a:t>
            </a:r>
            <a:r>
              <a:rPr u="sng" dirty="0"/>
              <a:t>discuss issues of common interest</a:t>
            </a:r>
            <a:r>
              <a:rPr dirty="0"/>
              <a:t>, and share good practices and successes between NSs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dirty="0"/>
              <a:t>To </a:t>
            </a:r>
            <a:r>
              <a:rPr u="sng" dirty="0"/>
              <a:t>reinforce collaboration </a:t>
            </a:r>
            <a:r>
              <a:rPr dirty="0"/>
              <a:t>between ICT and other functions in our organizations, as well as collaboration between the Federation and NSs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dirty="0"/>
              <a:t>To </a:t>
            </a:r>
            <a:r>
              <a:rPr u="sng" dirty="0"/>
              <a:t>hear from and connect with IT leaders</a:t>
            </a:r>
          </a:p>
          <a:p>
            <a:pPr marL="457200" indent="-457200" defTabSz="896111">
              <a:buFont typeface="+mj-lt"/>
              <a:buAutoNum type="arabicPeriod"/>
              <a:defRPr sz="2352"/>
            </a:pPr>
            <a:r>
              <a:rPr dirty="0"/>
              <a:t>To </a:t>
            </a:r>
            <a:r>
              <a:rPr u="sng" dirty="0"/>
              <a:t>rollout NS IT Health-check self-assessments </a:t>
            </a:r>
            <a:r>
              <a:rPr dirty="0"/>
              <a:t>and DD Toolkit</a:t>
            </a:r>
          </a:p>
          <a:p>
            <a:pPr marL="0" indent="0" defTabSz="896111">
              <a:buSzTx/>
              <a:buNone/>
              <a:defRPr sz="1960" i="1"/>
            </a:pPr>
            <a:endParaRPr dirty="0"/>
          </a:p>
          <a:p>
            <a:pPr marL="0" indent="0" defTabSz="896111">
              <a:buSzTx/>
              <a:buNone/>
              <a:defRPr sz="1960" i="1"/>
            </a:pPr>
            <a:r>
              <a:rPr dirty="0"/>
              <a:t>Join the </a:t>
            </a:r>
            <a:r>
              <a:rPr dirty="0">
                <a:solidFill>
                  <a:srgbClr val="FF0000"/>
                </a:solidFill>
              </a:rPr>
              <a:t>RC CIO summit group on yammer </a:t>
            </a:r>
            <a:r>
              <a:rPr dirty="0"/>
              <a:t>to see the agenda and latest updates: https://www.yammer.com/rcciosummit/#/home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67082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3455"/>
            </a:lvl1pPr>
          </a:lstStyle>
          <a:p>
            <a:r>
              <a:t>What you can do for us…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395535" y="2234282"/>
            <a:ext cx="8280922" cy="41910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>
                <a:solidFill>
                  <a:srgbClr val="0070C0"/>
                </a:solidFill>
              </a:defRPr>
            </a:pPr>
            <a:r>
              <a:t>If you see the value and importance in this annual CIO Summit</a:t>
            </a:r>
            <a:r>
              <a:rPr>
                <a:solidFill>
                  <a:srgbClr val="FF0000"/>
                </a:solidFill>
              </a:rPr>
              <a:t>, </a:t>
            </a:r>
            <a:r>
              <a:rPr u="sng">
                <a:solidFill>
                  <a:srgbClr val="FF0000"/>
                </a:solidFill>
              </a:rPr>
              <a:t>We would like you to write a letter to your SG and say so</a:t>
            </a:r>
            <a:r>
              <a:rPr>
                <a:solidFill>
                  <a:srgbClr val="FF0000"/>
                </a:solidFill>
              </a:rPr>
              <a:t>.  </a:t>
            </a:r>
            <a:r>
              <a:t>Ask that he or she pass on your note to our IFRC SG.  As the IT leaders in the RC Movement, let’s make our voices heard!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67680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xfrm>
            <a:off x="0" y="764703"/>
            <a:ext cx="9144000" cy="648074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r>
              <a:t>Thanks again to our corporate sponsors</a:t>
            </a:r>
          </a:p>
        </p:txBody>
      </p:sp>
      <p:pic>
        <p:nvPicPr>
          <p:cNvPr id="221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619" y="1772817"/>
            <a:ext cx="4457701" cy="1628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128" y="2667743"/>
            <a:ext cx="2171701" cy="205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583" y="3426693"/>
            <a:ext cx="3429001" cy="1514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1519" y="5013176"/>
            <a:ext cx="8429626" cy="871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1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7543" y="5949279"/>
            <a:ext cx="8129590" cy="8286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9781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3200" dirty="0"/>
              <a:t>We listened to your feedback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395535" y="1785938"/>
            <a:ext cx="8280922" cy="488510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More workshops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More </a:t>
            </a:r>
            <a:r>
              <a:rPr sz="2800" dirty="0"/>
              <a:t>case studies and group discussions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More opportunities to socialize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More time to discuss issues over meals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Translation into French, Spanish, Arabic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Remote access/ webcast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Recorded sessions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Mobile ready agenda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4294967295"/>
          </p:nvPr>
        </p:nvSpPr>
        <p:spPr>
          <a:xfrm>
            <a:off x="8497902" y="6406785"/>
            <a:ext cx="188898" cy="26425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400"/>
              <a:t>4</a:t>
            </a:fld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9345843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77823">
              <a:defRPr sz="3455"/>
            </a:lvl1pPr>
          </a:lstStyle>
          <a:p>
            <a:r>
              <a:t>And our RC sponsors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395536" y="1657350"/>
            <a:ext cx="8280921" cy="52006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Thank you for the support and generosity of PNS and corporate sponsors to make the summit more inclusive.</a:t>
            </a:r>
          </a:p>
          <a:p>
            <a:pPr>
              <a:buChar char="➢"/>
            </a:pPr>
            <a:endParaRPr dirty="0"/>
          </a:p>
          <a:p>
            <a:pPr>
              <a:buChar char="➢"/>
            </a:pPr>
            <a:endParaRPr dirty="0"/>
          </a:p>
          <a:p>
            <a:pPr>
              <a:buChar char="➢"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r>
              <a:rPr dirty="0"/>
              <a:t>Special thanks to Anitta for sponsoring additional countries.</a:t>
            </a:r>
          </a:p>
        </p:txBody>
      </p:sp>
      <p:pic>
        <p:nvPicPr>
          <p:cNvPr id="230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2447925"/>
            <a:ext cx="3724276" cy="3076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8762" y="2424123"/>
            <a:ext cx="3324226" cy="3124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23398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/>
          <a:lstStyle/>
          <a:p>
            <a:r>
              <a:rPr sz="3200" dirty="0"/>
              <a:t>And Special Thanks to our SteerCo Team</a:t>
            </a: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251520" y="1606062"/>
            <a:ext cx="8892480" cy="56505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 b="1" i="1">
                <a:solidFill>
                  <a:srgbClr val="0070C0"/>
                </a:solidFill>
              </a:defRPr>
            </a:pPr>
            <a:r>
              <a:rPr dirty="0"/>
              <a:t>For the hundreds of hours of dedication &amp; professionalism:</a:t>
            </a:r>
            <a:r>
              <a:rPr lang="en-GB" dirty="0"/>
              <a:t/>
            </a:r>
            <a:br>
              <a:rPr lang="en-GB" dirty="0"/>
            </a:br>
            <a:endParaRPr dirty="0"/>
          </a:p>
          <a:p>
            <a:pPr marL="371634" lvl="4" indent="0">
              <a:buSzTx/>
              <a:buNone/>
            </a:pPr>
            <a:r>
              <a:rPr dirty="0"/>
              <a:t>Delphine, </a:t>
            </a:r>
          </a:p>
          <a:p>
            <a:pPr marL="371634" lvl="4" indent="0">
              <a:buSzTx/>
              <a:buNone/>
            </a:pPr>
            <a:r>
              <a:rPr dirty="0"/>
              <a:t>Elise, </a:t>
            </a:r>
          </a:p>
          <a:p>
            <a:pPr marL="371634" lvl="4" indent="0">
              <a:buSzTx/>
              <a:buNone/>
            </a:pPr>
            <a:r>
              <a:rPr dirty="0"/>
              <a:t>Shirley, </a:t>
            </a:r>
          </a:p>
          <a:p>
            <a:pPr marL="371634" lvl="4" indent="0">
              <a:buSzTx/>
              <a:buNone/>
            </a:pPr>
            <a:r>
              <a:rPr dirty="0"/>
              <a:t>Alvaro, </a:t>
            </a:r>
          </a:p>
          <a:p>
            <a:pPr marL="371634" lvl="4" indent="0">
              <a:buSzTx/>
              <a:buNone/>
            </a:pPr>
            <a:r>
              <a:rPr dirty="0"/>
              <a:t>Jeremy, </a:t>
            </a:r>
          </a:p>
          <a:p>
            <a:pPr marL="371634" lvl="4" indent="0">
              <a:buSzTx/>
              <a:buNone/>
            </a:pPr>
            <a:r>
              <a:rPr dirty="0"/>
              <a:t>Sanjiv</a:t>
            </a:r>
            <a:endParaRPr lang="en-US" dirty="0"/>
          </a:p>
          <a:p>
            <a:pPr marL="371634" lvl="4" indent="0">
              <a:buSzTx/>
              <a:buNone/>
            </a:pPr>
            <a:endParaRPr lang="en-US" dirty="0"/>
          </a:p>
          <a:p>
            <a:pPr marL="0" lvl="3" indent="0">
              <a:buSzTx/>
              <a:buNone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0" lvl="3" indent="0">
              <a:buSzTx/>
              <a:buNone/>
            </a:pPr>
            <a:endParaRPr lang="en-US" sz="2400" b="1" i="1" dirty="0">
              <a:solidFill>
                <a:srgbClr val="0070C0"/>
              </a:solidFill>
            </a:endParaRPr>
          </a:p>
          <a:p>
            <a:pPr marL="0" lvl="3" indent="0">
              <a:buSzTx/>
              <a:buNone/>
            </a:pPr>
            <a:endParaRPr lang="en-US" sz="2400" b="1" i="1" dirty="0" smtClean="0">
              <a:solidFill>
                <a:srgbClr val="0070C0"/>
              </a:solidFill>
            </a:endParaRPr>
          </a:p>
          <a:p>
            <a:pPr marL="0" lvl="3" indent="0">
              <a:buSzTx/>
              <a:buNone/>
            </a:pPr>
            <a:r>
              <a:rPr lang="en-US" sz="2400" b="1" i="1" dirty="0" smtClean="0">
                <a:solidFill>
                  <a:srgbClr val="0070C0"/>
                </a:solidFill>
              </a:rPr>
              <a:t>And </a:t>
            </a:r>
            <a:r>
              <a:rPr lang="en-US" sz="2400" b="1" i="1" dirty="0">
                <a:solidFill>
                  <a:srgbClr val="0070C0"/>
                </a:solidFill>
              </a:rPr>
              <a:t>Adem, Louis and the entire IFRC IT team</a:t>
            </a:r>
            <a:endParaRPr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4" y="2098430"/>
            <a:ext cx="5880960" cy="39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3686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And here’s a final “thanks” </a:t>
            </a: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83668" y="5224832"/>
            <a:ext cx="59046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GB" dirty="0" smtClean="0"/>
              <a:t>YouTube: </a:t>
            </a:r>
            <a:r>
              <a:rPr lang="en-GB" u="sng" dirty="0">
                <a:hlinkClick r:id="rId2"/>
              </a:rPr>
              <a:t>https://youtu.be/PrzJuaf3l7s</a:t>
            </a:r>
            <a:endParaRPr lang="en-GB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386136" y="2915778"/>
            <a:ext cx="2482007" cy="1452381"/>
          </a:xfrm>
          <a:prstGeom prst="cloudCallout">
            <a:avLst>
              <a:gd name="adj1" fmla="val -41886"/>
              <a:gd name="adj2" fmla="val 91543"/>
            </a:avLst>
          </a:prstGeom>
          <a:solidFill>
            <a:srgbClr val="FF000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Diogo’s video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3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00707" y="644036"/>
            <a:ext cx="8280921" cy="5760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And who could forget the y</a:t>
            </a:r>
            <a:r>
              <a:rPr sz="3200" dirty="0" smtClean="0"/>
              <a:t>oga </a:t>
            </a:r>
            <a:r>
              <a:rPr lang="en-US" sz="3200" dirty="0" smtClean="0"/>
              <a:t>break?</a:t>
            </a:r>
            <a:endParaRPr sz="3200" dirty="0"/>
          </a:p>
        </p:txBody>
      </p:sp>
      <p:pic>
        <p:nvPicPr>
          <p:cNvPr id="185" name="20160602-IMG_069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707" y="1220103"/>
            <a:ext cx="8339328" cy="55595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05969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509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t>Innovation, Invention and Improvement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8077200" cy="394712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SzTx/>
              <a:buNone/>
              <a:defRPr sz="2800"/>
            </a:pPr>
            <a:r>
              <a:t>	“</a:t>
            </a:r>
            <a:r>
              <a:rPr b="1">
                <a:solidFill>
                  <a:srgbClr val="00B050"/>
                </a:solidFill>
              </a:rPr>
              <a:t>Innovation</a:t>
            </a:r>
            <a:r>
              <a:t> differs from </a:t>
            </a:r>
            <a:r>
              <a:rPr b="1">
                <a:solidFill>
                  <a:srgbClr val="FFC000"/>
                </a:solidFill>
              </a:rPr>
              <a:t>invention</a:t>
            </a:r>
            <a:r>
              <a:t> in that innovation refers to the use of a better and, as a result, </a:t>
            </a:r>
            <a:r>
              <a:rPr b="1">
                <a:solidFill>
                  <a:srgbClr val="00B050"/>
                </a:solidFill>
              </a:rPr>
              <a:t>novel idea or method</a:t>
            </a:r>
            <a:r>
              <a:t>, whereas invention refers more directly to the </a:t>
            </a:r>
            <a:r>
              <a:rPr b="1">
                <a:solidFill>
                  <a:srgbClr val="FFC000"/>
                </a:solidFill>
              </a:rPr>
              <a:t>creation of the idea or method itself</a:t>
            </a:r>
            <a:r>
              <a:t>. Innovation differs from </a:t>
            </a:r>
            <a:r>
              <a:rPr b="1">
                <a:solidFill>
                  <a:srgbClr val="0070C0"/>
                </a:solidFill>
              </a:rPr>
              <a:t>improvement</a:t>
            </a:r>
            <a:r>
              <a:t> in that innovation refers to the notion of doing something different (Lat. innovare: "to change") rather than </a:t>
            </a:r>
            <a:r>
              <a:rPr b="1">
                <a:solidFill>
                  <a:srgbClr val="0070C0"/>
                </a:solidFill>
              </a:rPr>
              <a:t>doing the same thing better</a:t>
            </a:r>
            <a:r>
              <a:t>.” </a:t>
            </a:r>
            <a:r>
              <a:rPr sz="2400" i="1"/>
              <a:t>–Wikipedia entry for Innovation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5436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smtClean="0"/>
              <a:t>IT Strategy </a:t>
            </a:r>
            <a:r>
              <a:rPr lang="en-US" b="0" i="0" dirty="0"/>
              <a:t>and </a:t>
            </a:r>
            <a:r>
              <a:rPr lang="en-US" b="0" i="0" dirty="0" smtClean="0"/>
              <a:t>History </a:t>
            </a:r>
            <a:r>
              <a:rPr lang="en-US" b="0" i="0" dirty="0"/>
              <a:t>in 3 </a:t>
            </a:r>
            <a:r>
              <a:rPr lang="en-US" b="0" i="0" dirty="0" smtClean="0"/>
              <a:t>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496944" cy="47964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History: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We </a:t>
            </a:r>
            <a:r>
              <a:rPr lang="en-US" sz="1600" dirty="0"/>
              <a:t>accomplished more change and transformation than anyone </a:t>
            </a:r>
            <a:r>
              <a:rPr lang="en-US" sz="1600" dirty="0" smtClean="0"/>
              <a:t>realized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Among </a:t>
            </a:r>
            <a:r>
              <a:rPr lang="en-US" sz="1600" dirty="0"/>
              <a:t>our three pillars, getting out of the lights-on business was most successful 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DDI </a:t>
            </a:r>
            <a:r>
              <a:rPr lang="en-US" sz="1600" dirty="0"/>
              <a:t>success </a:t>
            </a:r>
            <a:r>
              <a:rPr lang="en-US" sz="1600" dirty="0" smtClean="0"/>
              <a:t>(“get into” pillar) grew </a:t>
            </a:r>
            <a:r>
              <a:rPr lang="en-US" sz="1600" dirty="0"/>
              <a:t>despite </a:t>
            </a:r>
            <a:r>
              <a:rPr lang="en-US" sz="1600" dirty="0" smtClean="0"/>
              <a:t>declining </a:t>
            </a:r>
            <a:r>
              <a:rPr lang="en-US" sz="1600" dirty="0"/>
              <a:t>investment and </a:t>
            </a:r>
            <a:r>
              <a:rPr lang="en-US" sz="1600" dirty="0" smtClean="0"/>
              <a:t>resources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Strategy: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Technology </a:t>
            </a:r>
            <a:r>
              <a:rPr lang="en-US" sz="1600" dirty="0"/>
              <a:t>is growing faster than traditional ways can keep </a:t>
            </a:r>
            <a:r>
              <a:rPr lang="en-US" sz="1600" dirty="0" smtClean="0"/>
              <a:t>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We </a:t>
            </a:r>
            <a:r>
              <a:rPr lang="en-US" sz="1600" dirty="0"/>
              <a:t>need to expand from provider-trucks to advisor-cabs, </a:t>
            </a:r>
            <a:r>
              <a:rPr lang="en-US" sz="1600" dirty="0" smtClean="0"/>
              <a:t>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The </a:t>
            </a:r>
            <a:r>
              <a:rPr lang="en-US" sz="1600" dirty="0"/>
              <a:t>capacity building model needs to be applied where citizen-users are in charge 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Three Flips: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Model </a:t>
            </a:r>
            <a:r>
              <a:rPr lang="en-US" sz="1600" dirty="0"/>
              <a:t>of power flips from the supply side of relief to the consumer </a:t>
            </a:r>
            <a:r>
              <a:rPr lang="en-US" sz="1600" dirty="0" smtClean="0"/>
              <a:t>side (rise of the beneficiary)</a:t>
            </a:r>
            <a:endParaRPr lang="en-US" sz="1600" dirty="0"/>
          </a:p>
          <a:p>
            <a:pPr marL="520700" lvl="1" indent="-342900">
              <a:buFont typeface="+mj-lt"/>
              <a:buAutoNum type="alphaLcParenR"/>
            </a:pPr>
            <a:r>
              <a:rPr lang="en-US" sz="1400" dirty="0" smtClean="0"/>
              <a:t>From humanitarian intermediary services to beneficiary-demand services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From IT driven technology to Consumer driven technology (the apps curve)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From the </a:t>
            </a:r>
            <a:r>
              <a:rPr lang="en-US" sz="1600" dirty="0"/>
              <a:t>IT </a:t>
            </a:r>
            <a:r>
              <a:rPr lang="en-US" sz="1600" dirty="0" smtClean="0"/>
              <a:t>provider role to </a:t>
            </a:r>
            <a:r>
              <a:rPr lang="en-US" sz="1600" dirty="0"/>
              <a:t>consultant/advisor/guide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4729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7964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Five Flips</a:t>
            </a:r>
          </a:p>
          <a:p>
            <a:r>
              <a:rPr lang="en-US" sz="1600" dirty="0" smtClean="0"/>
              <a:t>From </a:t>
            </a:r>
            <a:r>
              <a:rPr lang="en-US" sz="1600" dirty="0"/>
              <a:t>traditional IT provider role to Advisor, Convener, Broker </a:t>
            </a:r>
            <a:r>
              <a:rPr lang="en-US" sz="1600" u="sng" dirty="0"/>
              <a:t>for</a:t>
            </a:r>
            <a:r>
              <a:rPr lang="en-US" sz="1600" dirty="0"/>
              <a:t> users (as for NSs)</a:t>
            </a:r>
          </a:p>
          <a:p>
            <a:r>
              <a:rPr lang="en-US" sz="1600" dirty="0"/>
              <a:t>From support provision to user self-service</a:t>
            </a:r>
          </a:p>
          <a:p>
            <a:r>
              <a:rPr lang="en-US" sz="1600" dirty="0"/>
              <a:t>From standards to choices</a:t>
            </a:r>
          </a:p>
          <a:p>
            <a:r>
              <a:rPr lang="en-US" sz="1600" dirty="0"/>
              <a:t>From reported data to data sets for users' analysis</a:t>
            </a:r>
          </a:p>
          <a:p>
            <a:r>
              <a:rPr lang="en-US" sz="1600" dirty="0"/>
              <a:t>From high </a:t>
            </a:r>
            <a:r>
              <a:rPr lang="en-US" sz="1600" dirty="0" smtClean="0"/>
              <a:t>support cost </a:t>
            </a:r>
            <a:r>
              <a:rPr lang="en-US" sz="1600" dirty="0"/>
              <a:t>to higher investment in core </a:t>
            </a:r>
            <a:r>
              <a:rPr lang="en-US" sz="1600" dirty="0" smtClean="0"/>
              <a:t>business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See slide 160 in larger strategy deck:</a:t>
            </a:r>
          </a:p>
          <a:p>
            <a:r>
              <a:rPr lang="en-US" sz="1600" dirty="0" smtClean="0"/>
              <a:t>From </a:t>
            </a:r>
            <a:r>
              <a:rPr lang="en-US" sz="1600" dirty="0"/>
              <a:t>GVA support to Global support</a:t>
            </a:r>
          </a:p>
          <a:p>
            <a:r>
              <a:rPr lang="en-US" sz="1600" dirty="0"/>
              <a:t>From provider IT to consultative IT</a:t>
            </a:r>
          </a:p>
          <a:p>
            <a:r>
              <a:rPr lang="en-US" sz="1600" dirty="0"/>
              <a:t>From innovation silos to  coordinated hubs</a:t>
            </a:r>
          </a:p>
          <a:p>
            <a:r>
              <a:rPr lang="en-US" sz="1600" dirty="0"/>
              <a:t>From data reports to data sets</a:t>
            </a:r>
          </a:p>
          <a:p>
            <a:r>
              <a:rPr lang="en-US" sz="1600" dirty="0"/>
              <a:t>From shadow IT to feeder IT</a:t>
            </a:r>
          </a:p>
          <a:p>
            <a:r>
              <a:rPr lang="en-US" sz="1600" dirty="0"/>
              <a:t>From digital divide to healthy ICT</a:t>
            </a:r>
          </a:p>
          <a:p>
            <a:r>
              <a:rPr lang="en-US" sz="1600" dirty="0"/>
              <a:t>From standard devices to “anywhere, anytime, anyplace technology</a:t>
            </a:r>
          </a:p>
          <a:p>
            <a:r>
              <a:rPr lang="en-US" sz="1600" dirty="0"/>
              <a:t>From fragmented objectives to aligned objectives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1158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8339328" cy="6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dirty="0"/>
              <a:t>We are taking 4.5 days together…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395535" y="2234282"/>
            <a:ext cx="8280922" cy="4191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8 workshops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4 keynote speeches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7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7 working groups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800" dirty="0"/>
              <a:t>A mix of RC </a:t>
            </a:r>
            <a:r>
              <a:rPr lang="en-US" sz="2800" dirty="0" smtClean="0"/>
              <a:t>IT &amp; Program </a:t>
            </a:r>
            <a:r>
              <a:rPr sz="2800" dirty="0" smtClean="0"/>
              <a:t>Practitioners</a:t>
            </a:r>
            <a:r>
              <a:rPr sz="2800" dirty="0"/>
              <a:t>, Technology Companies, and Academics</a:t>
            </a:r>
          </a:p>
          <a:p>
            <a:pPr>
              <a:buFont typeface="Wingdings" panose="05000000000000000000" pitchFamily="2" charset="2"/>
              <a:buChar char="Ø"/>
            </a:pPr>
            <a:endParaRPr sz="2800" dirty="0"/>
          </a:p>
          <a:p>
            <a:pPr>
              <a:buFont typeface="Wingdings" panose="05000000000000000000" pitchFamily="2" charset="2"/>
              <a:buChar char="Ø"/>
            </a:pPr>
            <a:r>
              <a:rPr sz="2800" dirty="0">
                <a:solidFill>
                  <a:srgbClr val="FF0000"/>
                </a:solidFill>
              </a:rPr>
              <a:t>To share, to listen, to discuss </a:t>
            </a:r>
            <a:r>
              <a:rPr lang="en-US" sz="2800" dirty="0" smtClean="0">
                <a:solidFill>
                  <a:srgbClr val="FF0000"/>
                </a:solidFill>
              </a:rPr>
              <a:t>…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sldNum" sz="quarter" idx="4294967295"/>
          </p:nvPr>
        </p:nvSpPr>
        <p:spPr>
          <a:xfrm>
            <a:off x="8495082" y="6385024"/>
            <a:ext cx="191718" cy="30777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400"/>
              <a:t>5</a:t>
            </a:fld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575196404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7722096" cy="7029400"/>
          </a:xfrm>
        </p:spPr>
        <p:txBody>
          <a:bodyPr/>
          <a:lstStyle/>
          <a:p>
            <a:pPr algn="l"/>
            <a:r>
              <a:rPr lang="en-US" dirty="0" smtClean="0"/>
              <a:t>“However, despite </a:t>
            </a:r>
            <a:r>
              <a:rPr lang="en-US" dirty="0"/>
              <a:t>the impressive progress, this will still leave a huge digital divide in many parts of the developing world. </a:t>
            </a:r>
            <a:r>
              <a:rPr lang="en-US" u="sng" dirty="0"/>
              <a:t>By the end of the decade, more than 40% of the population will still lack internet access</a:t>
            </a:r>
            <a:r>
              <a:rPr lang="en-US" dirty="0"/>
              <a:t>, with most of the excluded population living in rural </a:t>
            </a:r>
            <a:r>
              <a:rPr lang="en-US" dirty="0" smtClean="0"/>
              <a:t>areas.” </a:t>
            </a:r>
            <a:r>
              <a:rPr lang="en-US" sz="2800" dirty="0" smtClean="0"/>
              <a:t>–GSMA 2016. p.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66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774"/>
            <a:ext cx="8120063" cy="66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03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6858000" cy="1143000"/>
          </a:xfrm>
        </p:spPr>
        <p:txBody>
          <a:bodyPr/>
          <a:lstStyle/>
          <a:p>
            <a:r>
              <a:rPr lang="en-US" sz="3600" dirty="0" smtClean="0"/>
              <a:t>Our theme is Innovation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4048" y="1988840"/>
            <a:ext cx="8280400" cy="424847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Innovation: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from </a:t>
            </a:r>
            <a:r>
              <a:rPr lang="en-US" sz="3200" dirty="0">
                <a:solidFill>
                  <a:schemeClr val="bg1"/>
                </a:solidFill>
              </a:rPr>
              <a:t>the Latin root </a:t>
            </a:r>
            <a:r>
              <a:rPr lang="en-US" sz="3200" i="1" dirty="0" err="1">
                <a:solidFill>
                  <a:schemeClr val="bg1"/>
                </a:solidFill>
              </a:rPr>
              <a:t>innovare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to change”</a:t>
            </a:r>
          </a:p>
          <a:p>
            <a:pPr marL="0" indent="0" algn="ctr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“act </a:t>
            </a:r>
            <a:r>
              <a:rPr lang="en-US" sz="3200" dirty="0">
                <a:solidFill>
                  <a:schemeClr val="bg1"/>
                </a:solidFill>
              </a:rPr>
              <a:t>of introducing something </a:t>
            </a:r>
            <a:r>
              <a:rPr lang="en-US" sz="3200" dirty="0" smtClean="0">
                <a:solidFill>
                  <a:schemeClr val="bg1"/>
                </a:solidFill>
              </a:rPr>
              <a:t>new,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to </a:t>
            </a:r>
            <a:r>
              <a:rPr lang="en-US" sz="3200" dirty="0">
                <a:solidFill>
                  <a:schemeClr val="bg1"/>
                </a:solidFill>
              </a:rPr>
              <a:t>'make new'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1954088" cy="365125"/>
          </a:xfrm>
        </p:spPr>
        <p:txBody>
          <a:bodyPr/>
          <a:lstStyle/>
          <a:p>
            <a:fld id="{9AEEDCA2-8073-4B00-8DBE-F6CF9B20D436}" type="slidenum">
              <a:rPr lang="en-GB" sz="1400" smtClean="0">
                <a:solidFill>
                  <a:schemeClr val="bg1"/>
                </a:solidFill>
              </a:rPr>
              <a:t>6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3952056" y="2033414"/>
            <a:ext cx="4724401" cy="44245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dirty="0"/>
              <a:t>"</a:t>
            </a:r>
            <a:r>
              <a:rPr sz="2800" b="1" dirty="0">
                <a:solidFill>
                  <a:srgbClr val="FF0000"/>
                </a:solidFill>
              </a:rPr>
              <a:t>I know innovation when I'm completely confused</a:t>
            </a:r>
            <a:r>
              <a:rPr dirty="0"/>
              <a:t>. </a:t>
            </a:r>
            <a:r>
              <a:rPr sz="2400" dirty="0"/>
              <a:t>If someone does something in or around the office that just confuses me and angers me and makes me feel stupid, I assume it must be pretty innovative. That's what innovation looks like to me. If I feel like a cat watching a sunset, then I know what I'm seeing is true innovation." — Conan O'Brien</a:t>
            </a:r>
          </a:p>
        </p:txBody>
      </p:sp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77823">
              <a:defRPr sz="3455"/>
            </a:pPr>
            <a:r>
              <a:rPr lang="en-US" dirty="0" smtClean="0"/>
              <a:t>How about something </a:t>
            </a:r>
            <a:r>
              <a:rPr dirty="0" smtClean="0"/>
              <a:t>more </a:t>
            </a:r>
            <a:r>
              <a:rPr dirty="0"/>
              <a:t>memorable</a:t>
            </a:r>
            <a:r>
              <a:rPr sz="3072" dirty="0"/>
              <a:t>…</a:t>
            </a:r>
          </a:p>
        </p:txBody>
      </p:sp>
      <p:pic>
        <p:nvPicPr>
          <p:cNvPr id="215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2204864"/>
            <a:ext cx="3403092" cy="310477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845871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Or a “poke in the eye”…</a:t>
            </a:r>
            <a:endParaRPr lang="en-US" sz="3600" dirty="0"/>
          </a:p>
        </p:txBody>
      </p:sp>
      <p:pic>
        <p:nvPicPr>
          <p:cNvPr id="1026" name="Picture 2" descr="YES to Innovation, NO to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18" y="2283296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1"/>
          <p:cNvSpPr txBox="1">
            <a:spLocks/>
          </p:cNvSpPr>
          <p:nvPr/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172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395535" y="836712"/>
            <a:ext cx="8280922" cy="576065"/>
          </a:xfrm>
          <a:prstGeom prst="rect">
            <a:avLst/>
          </a:prstGeom>
        </p:spPr>
        <p:txBody>
          <a:bodyPr>
            <a:noAutofit/>
          </a:bodyPr>
          <a:lstStyle>
            <a:lvl1pPr defTabSz="877823">
              <a:defRPr sz="3455"/>
            </a:lvl1pPr>
          </a:lstStyle>
          <a:p>
            <a:r>
              <a:rPr lang="en-US" sz="3600" dirty="0" smtClean="0"/>
              <a:t>Or just plain scary…</a:t>
            </a:r>
            <a:endParaRPr lang="en-US" sz="3600" dirty="0"/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395535" y="1916832"/>
            <a:ext cx="8280922" cy="450845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Heard at Davos…</a:t>
            </a:r>
          </a:p>
          <a:p>
            <a:pPr marL="0" indent="0">
              <a:buSzTx/>
              <a:buNone/>
              <a:defRPr sz="2800"/>
            </a:pPr>
            <a:endParaRPr dirty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i="1" dirty="0">
                <a:solidFill>
                  <a:srgbClr val="0070C0"/>
                </a:solidFill>
              </a:rPr>
              <a:t>“Digital is the main reason just over half of the companies on the Fortune 500 have disappeared since the year 2000.”</a:t>
            </a:r>
            <a:r>
              <a:rPr dirty="0"/>
              <a:t> </a:t>
            </a:r>
            <a:r>
              <a:rPr sz="2400" dirty="0"/>
              <a:t>--CEO of Accenture</a:t>
            </a:r>
            <a:endParaRPr dirty="0"/>
          </a:p>
          <a:p>
            <a:pPr marL="0" indent="0">
              <a:buNone/>
              <a:defRPr sz="2800"/>
            </a:pPr>
            <a:endParaRPr dirty="0"/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It is the perhaps the sign of the greatest hubris that as humanitarians we think we are immune.</a:t>
            </a:r>
          </a:p>
          <a:p>
            <a:pPr marL="0" indent="0">
              <a:spcBef>
                <a:spcPts val="600"/>
              </a:spcBef>
              <a:buSzTx/>
              <a:buNone/>
              <a:defRPr sz="2800"/>
            </a:pPr>
            <a:r>
              <a:rPr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261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6FFD7B1473449BA4F763AE163CD06" ma:contentTypeVersion="2" ma:contentTypeDescription="Create a new document." ma:contentTypeScope="" ma:versionID="ab7b757f4e3a8275653e4fd91d1af646">
  <xsd:schema xmlns:xsd="http://www.w3.org/2001/XMLSchema" xmlns:xs="http://www.w3.org/2001/XMLSchema" xmlns:p="http://schemas.microsoft.com/office/2006/metadata/properties" xmlns:ns2="99d00378-0abf-44d2-8bf3-e8c364a42bac" targetNamespace="http://schemas.microsoft.com/office/2006/metadata/properties" ma:root="true" ma:fieldsID="d96f5f8191d095d46129021b3c6e2e8a" ns2:_="">
    <xsd:import namespace="99d00378-0abf-44d2-8bf3-e8c364a42bac"/>
    <xsd:element name="properties">
      <xsd:complexType>
        <xsd:sequence>
          <xsd:element name="documentManagement">
            <xsd:complexType>
              <xsd:all>
                <xsd:element ref="ns2:Keyword" minOccurs="0"/>
                <xsd:element ref="ns2:Phas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00378-0abf-44d2-8bf3-e8c364a42bac" elementFormDefault="qualified">
    <xsd:import namespace="http://schemas.microsoft.com/office/2006/documentManagement/types"/>
    <xsd:import namespace="http://schemas.microsoft.com/office/infopath/2007/PartnerControls"/>
    <xsd:element name="Keyword" ma:index="8" nillable="true" ma:displayName="Keyword" ma:default="Specifications" ma:internalName="Keyw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pecifications"/>
                    <xsd:enumeration value="Lumesse implementation"/>
                    <xsd:enumeration value="Custom development"/>
                    <xsd:enumeration value="Career pages design"/>
                    <xsd:enumeration value="Content review"/>
                    <xsd:enumeration value="Testing"/>
                    <xsd:enumeration value="Communication / Change Management"/>
                    <xsd:enumeration value="JobNet decommissioning"/>
                    <xsd:enumeration value="Weekly meeting"/>
                    <xsd:enumeration value="Project timeline"/>
                    <xsd:enumeration value="Training"/>
                    <xsd:enumeration value="Status reports"/>
                  </xsd:restriction>
                </xsd:simpleType>
              </xsd:element>
            </xsd:sequence>
          </xsd:extension>
        </xsd:complexContent>
      </xsd:complexType>
    </xsd:element>
    <xsd:element name="Phase" ma:index="9" nillable="true" ma:displayName="Phase" ma:default="Initiation" ma:format="Dropdown" ma:internalName="Phase">
      <xsd:simpleType>
        <xsd:restriction base="dms:Choice">
          <xsd:enumeration value="Initiation"/>
          <xsd:enumeration value="Planning"/>
          <xsd:enumeration value="Execution"/>
          <xsd:enumeration value="Monitoring &amp; Control"/>
          <xsd:enumeration value="Clos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99d00378-0abf-44d2-8bf3-e8c364a42bac">
      <Value>Weekly meeting</Value>
    </Keyword>
    <Phase xmlns="99d00378-0abf-44d2-8bf3-e8c364a42bac">Execution</Phase>
  </documentManagement>
</p:properties>
</file>

<file path=customXml/itemProps1.xml><?xml version="1.0" encoding="utf-8"?>
<ds:datastoreItem xmlns:ds="http://schemas.openxmlformats.org/officeDocument/2006/customXml" ds:itemID="{AC3D6A5B-E924-4B4A-8370-4AB8AA1B96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BFD61B-77BF-4A7D-A02A-9677356080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00378-0abf-44d2-8bf3-e8c364a42b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3838B-1BAA-47C3-9C40-B9090EF560D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9d00378-0abf-44d2-8bf3-e8c364a42ba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15742</TotalTime>
  <Words>1389</Words>
  <Application>Microsoft Office PowerPoint</Application>
  <PresentationFormat>On-screen Show (4:3)</PresentationFormat>
  <Paragraphs>265</Paragraphs>
  <Slides>51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MS PGothic</vt:lpstr>
      <vt:lpstr>Aharoni</vt:lpstr>
      <vt:lpstr>Arial</vt:lpstr>
      <vt:lpstr>Calibri</vt:lpstr>
      <vt:lpstr>Calibri (Body)</vt:lpstr>
      <vt:lpstr>Wingdings</vt:lpstr>
      <vt:lpstr>1_IFRC_2011 presentation-EN</vt:lpstr>
      <vt:lpstr>CIO Summit 2016 Selected Remarks</vt:lpstr>
      <vt:lpstr>Opening Remarks</vt:lpstr>
      <vt:lpstr>We are the diversity of technology</vt:lpstr>
      <vt:lpstr>We listened to your feedback</vt:lpstr>
      <vt:lpstr>We are taking 4.5 days together…</vt:lpstr>
      <vt:lpstr>Our theme is Innovation</vt:lpstr>
      <vt:lpstr>How about something more memorable…</vt:lpstr>
      <vt:lpstr>Or a “poke in the eye”…</vt:lpstr>
      <vt:lpstr>Or just plain scary…</vt:lpstr>
      <vt:lpstr>Why did we organize this summit?</vt:lpstr>
      <vt:lpstr>IT Priorities for the Next 5 Years</vt:lpstr>
      <vt:lpstr>1. From the supply side of relief to the consumer side  (rise of the beneficiary)</vt:lpstr>
      <vt:lpstr>PowerPoint Presentation</vt:lpstr>
      <vt:lpstr>Even by 2020, the Digital Divide is still a problem</vt:lpstr>
      <vt:lpstr>We need to meet people where they are, with the technology they have adopted</vt:lpstr>
      <vt:lpstr>2. Technology is growing faster than traditional IT can keep up</vt:lpstr>
      <vt:lpstr>4.4 IT Infographic</vt:lpstr>
      <vt:lpstr>PowerPoint Presentation</vt:lpstr>
      <vt:lpstr>Innovation moving to the core of IT</vt:lpstr>
      <vt:lpstr>The technology world is accelerating</vt:lpstr>
      <vt:lpstr>3. We need to expand from provider-trucks to advisor-cabs, etc.</vt:lpstr>
      <vt:lpstr>App-systems provided versus consumer/local apps</vt:lpstr>
      <vt:lpstr>We can’t keep up with support demand </vt:lpstr>
      <vt:lpstr>The Future of IT in a More Nuanced World </vt:lpstr>
      <vt:lpstr>Closing Remarks</vt:lpstr>
      <vt:lpstr>4.5 Days Later…</vt:lpstr>
      <vt:lpstr>This was our room</vt:lpstr>
      <vt:lpstr>We were shocked by future trends</vt:lpstr>
      <vt:lpstr>We listened</vt:lpstr>
      <vt:lpstr>We asked questions</vt:lpstr>
      <vt:lpstr>We collaborated</vt:lpstr>
      <vt:lpstr>We helped each other out</vt:lpstr>
      <vt:lpstr>Innovation?</vt:lpstr>
      <vt:lpstr>Or a “poke in the eye”…</vt:lpstr>
      <vt:lpstr>Would we agree? </vt:lpstr>
      <vt:lpstr>To Continue the Conversation…</vt:lpstr>
      <vt:lpstr>Did we achieve our objectives?</vt:lpstr>
      <vt:lpstr>What you can do for us…</vt:lpstr>
      <vt:lpstr>Thanks again to our corporate sponsors</vt:lpstr>
      <vt:lpstr>And our RC sponsors</vt:lpstr>
      <vt:lpstr>And Special Thanks to our SteerCo Team</vt:lpstr>
      <vt:lpstr>And here’s a final “thanks” …</vt:lpstr>
      <vt:lpstr>And who could forget the yoga break?</vt:lpstr>
      <vt:lpstr>PowerPoint Presentation</vt:lpstr>
      <vt:lpstr>Appendix</vt:lpstr>
      <vt:lpstr>Innovation, Invention and Improvement</vt:lpstr>
      <vt:lpstr>IT Strategy and History in 3 sentences</vt:lpstr>
      <vt:lpstr>Five Shifts</vt:lpstr>
      <vt:lpstr>PowerPoint Presentation</vt:lpstr>
      <vt:lpstr>“However, despite the impressive progress, this will still leave a huge digital divide in many parts of the developing world. By the end of the decade, more than 40% of the population will still lack internet access, with most of the excluded population living in rural areas.” –GSMA 2016. p. 39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JobNet Replacement - Team meeting - 07-10-2013</dc:title>
  <dc:creator>amol.sawarkar</dc:creator>
  <cp:lastModifiedBy>Edward Happ</cp:lastModifiedBy>
  <cp:revision>838</cp:revision>
  <cp:lastPrinted>2013-09-23T08:17:55Z</cp:lastPrinted>
  <dcterms:created xsi:type="dcterms:W3CDTF">2012-03-28T12:44:37Z</dcterms:created>
  <dcterms:modified xsi:type="dcterms:W3CDTF">2016-06-09T20:09:19Z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0x0101003F86FFD7B1473449BA4F763AE163CD06</vt:lpwstr>
  </property>
</Properties>
</file>