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3"/>
    <p:sldMasterId id="2147483673" r:id="rId4"/>
    <p:sldMasterId id="2147483715" r:id="rId5"/>
  </p:sldMasterIdLst>
  <p:notesMasterIdLst>
    <p:notesMasterId r:id="rId22"/>
  </p:notesMasterIdLst>
  <p:handoutMasterIdLst>
    <p:handoutMasterId r:id="rId23"/>
  </p:handoutMasterIdLst>
  <p:sldIdLst>
    <p:sldId id="257" r:id="rId6"/>
    <p:sldId id="1647" r:id="rId7"/>
    <p:sldId id="1078" r:id="rId8"/>
    <p:sldId id="1639" r:id="rId9"/>
    <p:sldId id="1640" r:id="rId10"/>
    <p:sldId id="1641" r:id="rId11"/>
    <p:sldId id="1642" r:id="rId12"/>
    <p:sldId id="1643" r:id="rId13"/>
    <p:sldId id="1644" r:id="rId14"/>
    <p:sldId id="1645" r:id="rId15"/>
    <p:sldId id="1169" r:id="rId16"/>
    <p:sldId id="1648" r:id="rId17"/>
    <p:sldId id="1649" r:id="rId18"/>
    <p:sldId id="1650" r:id="rId19"/>
    <p:sldId id="1145" r:id="rId20"/>
    <p:sldId id="745" r:id="rId21"/>
  </p:sldIdLst>
  <p:sldSz cx="9144000" cy="6858000" type="screen4x3"/>
  <p:notesSz cx="6985000" cy="9283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sick, Adam" initials="CA" lastIdx="4" clrIdx="1">
    <p:extLst>
      <p:ext uri="{19B8F6BF-5375-455C-9EA6-DF929625EA0E}">
        <p15:presenceInfo xmlns:p15="http://schemas.microsoft.com/office/powerpoint/2012/main" userId="Cusick, Adam" providerId="None"/>
      </p:ext>
    </p:extLst>
  </p:cmAuthor>
  <p:cmAuthor id="2" name="Edward Happ" initials="EH" lastIdx="1" clrIdx="2">
    <p:extLst>
      <p:ext uri="{19B8F6BF-5375-455C-9EA6-DF929625EA0E}">
        <p15:presenceInfo xmlns:p15="http://schemas.microsoft.com/office/powerpoint/2012/main" userId="Edward Hap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AE0F"/>
    <a:srgbClr val="FE860E"/>
    <a:srgbClr val="FF9900"/>
    <a:srgbClr val="FF0000"/>
    <a:srgbClr val="FFCC00"/>
    <a:srgbClr val="068427"/>
    <a:srgbClr val="DDDDDD"/>
    <a:srgbClr val="FFFF00"/>
    <a:srgbClr val="48E4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5" autoAdjust="0"/>
    <p:restoredTop sz="89655" autoAdjust="0"/>
  </p:normalViewPr>
  <p:slideViewPr>
    <p:cSldViewPr>
      <p:cViewPr varScale="1">
        <p:scale>
          <a:sx n="95" d="100"/>
          <a:sy n="95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9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0" d="100"/>
          <a:sy n="120" d="100"/>
        </p:scale>
        <p:origin x="41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Traditional IT Imperative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IT Activity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6C-417D-9799-B5EFAB103894}"/>
              </c:ext>
            </c:extLst>
          </c:dPt>
          <c:dPt>
            <c:idx val="1"/>
            <c:bubble3D val="0"/>
            <c:explosion val="2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6C-417D-9799-B5EFAB1038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86C-417D-9799-B5EFAB10389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86C-417D-9799-B5EFAB103894}"/>
              </c:ext>
            </c:extLst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6C-417D-9799-B5EFAB103894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6C-417D-9799-B5EFAB1038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Internal</c:v>
                </c:pt>
                <c:pt idx="1">
                  <c:v>External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FD-4F0C-8FA2-3525FB6232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0.80712</cdr:x>
      <cdr:y>0.41879</cdr:y>
    </cdr:from>
    <cdr:to>
      <cdr:x>0.81893</cdr:x>
      <cdr:y>0.43539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6B277EA-BD39-463C-A47B-0CD1B161080E}"/>
            </a:ext>
          </a:extLst>
        </cdr:cNvPr>
        <cdr:cNvSpPr txBox="1"/>
      </cdr:nvSpPr>
      <cdr:spPr>
        <a:xfrm xmlns:a="http://schemas.openxmlformats.org/drawingml/2006/main">
          <a:off x="4920208" y="1815976"/>
          <a:ext cx="72008" cy="72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26833" cy="46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4" tIns="45942" rIns="91884" bIns="4594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552" y="1"/>
            <a:ext cx="3026833" cy="46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4" tIns="45942" rIns="91884" bIns="4594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H" dirty="0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17904"/>
            <a:ext cx="3026833" cy="46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4" tIns="45942" rIns="91884" bIns="4594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dirty="0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552" y="8817904"/>
            <a:ext cx="3026833" cy="46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4" tIns="45942" rIns="91884" bIns="459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ABDA29-B1DF-4991-9E03-21DD18B5652A}" type="slidenum">
              <a:rPr lang="fr-CH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94892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26833" cy="46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4" tIns="45942" rIns="91884" bIns="4594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dirty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552" y="1"/>
            <a:ext cx="3026833" cy="46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4" tIns="45942" rIns="91884" bIns="4594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H" dirty="0"/>
          </a:p>
        </p:txBody>
      </p:sp>
      <p:sp>
        <p:nvSpPr>
          <p:cNvPr id="155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3438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5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1" y="4409757"/>
            <a:ext cx="5588000" cy="417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4" tIns="45942" rIns="91884" bIns="459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text</a:t>
            </a:r>
            <a:r>
              <a:rPr lang="fr-CH" dirty="0"/>
              <a:t> styles</a:t>
            </a:r>
          </a:p>
          <a:p>
            <a:pPr lvl="1"/>
            <a:r>
              <a:rPr lang="fr-CH" dirty="0"/>
              <a:t>Second </a:t>
            </a:r>
            <a:r>
              <a:rPr lang="fr-CH" dirty="0" err="1"/>
              <a:t>level</a:t>
            </a:r>
            <a:endParaRPr lang="fr-CH" dirty="0"/>
          </a:p>
          <a:p>
            <a:pPr lvl="2"/>
            <a:r>
              <a:rPr lang="fr-CH" dirty="0" err="1"/>
              <a:t>Third</a:t>
            </a:r>
            <a:r>
              <a:rPr lang="fr-CH" dirty="0"/>
              <a:t> </a:t>
            </a:r>
            <a:r>
              <a:rPr lang="fr-CH" dirty="0" err="1"/>
              <a:t>level</a:t>
            </a:r>
            <a:endParaRPr lang="fr-CH" dirty="0"/>
          </a:p>
          <a:p>
            <a:pPr lvl="3"/>
            <a:r>
              <a:rPr lang="fr-CH" dirty="0" err="1"/>
              <a:t>Fourth</a:t>
            </a:r>
            <a:r>
              <a:rPr lang="fr-CH" dirty="0"/>
              <a:t> </a:t>
            </a:r>
            <a:r>
              <a:rPr lang="fr-CH" dirty="0" err="1"/>
              <a:t>level</a:t>
            </a:r>
            <a:endParaRPr lang="fr-CH" dirty="0"/>
          </a:p>
          <a:p>
            <a:pPr lvl="4"/>
            <a:r>
              <a:rPr lang="fr-CH" dirty="0" err="1"/>
              <a:t>Fifth</a:t>
            </a:r>
            <a:r>
              <a:rPr lang="fr-CH" dirty="0"/>
              <a:t> </a:t>
            </a:r>
            <a:r>
              <a:rPr lang="fr-CH" dirty="0" err="1"/>
              <a:t>level</a:t>
            </a:r>
            <a:endParaRPr lang="fr-CH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17904"/>
            <a:ext cx="3026833" cy="46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4" tIns="45942" rIns="91884" bIns="4594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dirty="0"/>
          </a:p>
        </p:txBody>
      </p:sp>
      <p:sp>
        <p:nvSpPr>
          <p:cNvPr id="155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552" y="8817904"/>
            <a:ext cx="3026833" cy="46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4" tIns="45942" rIns="91884" bIns="459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C6E2F4-1B22-4FFE-96F6-185B465C12E4}" type="slidenum">
              <a:rPr lang="fr-CH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54310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chou.github.io/2018/09/28/cloud-service-models.html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ealthitsecurity.com/news/hhs-issues-limited-waiver-of-hipaa-sanctions-due-to-coronavirus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6E2F4-1B22-4FFE-96F6-185B465C12E4}" type="slidenum">
              <a:rPr lang="fr-CH" smtClean="0"/>
              <a:pPr/>
              <a:t>1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I was 38, I read a comment by Handy saying we could expect to have 5 careers;</a:t>
            </a:r>
            <a:r>
              <a:rPr lang="en-US" baseline="0" dirty="0"/>
              <a:t> </a:t>
            </a:r>
          </a:p>
          <a:p>
            <a:r>
              <a:rPr lang="en-US" baseline="0" dirty="0"/>
              <a:t>For the millennials, US Dept. of Labor estimates you can expect to have 14 jobs…by the time they are 38! (see https://www.youtube.com/watch?v=XrJjfDUzD7M at 02:15)</a:t>
            </a:r>
            <a:endParaRPr lang="en-US" dirty="0"/>
          </a:p>
          <a:p>
            <a:r>
              <a:rPr lang="en-US" dirty="0"/>
              <a:t>http://www.amazon.com/The-Age-Unreason-Charles-Handy/dp/0875843018</a:t>
            </a:r>
          </a:p>
          <a:p>
            <a:r>
              <a:rPr lang="en-US" dirty="0"/>
              <a:t>Charles Handy,</a:t>
            </a:r>
            <a:r>
              <a:rPr lang="en-US" baseline="0" dirty="0"/>
              <a:t> </a:t>
            </a:r>
            <a:r>
              <a:rPr lang="en-US" dirty="0"/>
              <a:t>http://www.texasventures.us/india/images/leader2_1.jpg  …five</a:t>
            </a:r>
            <a:r>
              <a:rPr lang="en-US" baseline="0" dirty="0"/>
              <a:t> careers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6E2F4-1B22-4FFE-96F6-185B465C12E4}" type="slidenum">
              <a:rPr lang="fr-CH" smtClean="0"/>
              <a:pPr/>
              <a:t>2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24398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https://dachou.github.io/2018/09/28/cloud-service-models.html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6E2F4-1B22-4FFE-96F6-185B465C12E4}" type="slidenum">
              <a:rPr lang="fr-CH" smtClean="0"/>
              <a:pPr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583145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https://healthitsecurity.com/news/hhs-issues-limited-waiver-of-hipaa-sanctions-due-to-coronavirus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6E2F4-1B22-4FFE-96F6-185B465C12E4}" type="slidenum">
              <a:rPr lang="fr-CH" smtClean="0"/>
              <a:pPr/>
              <a:t>12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53428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6E2F4-1B22-4FFE-96F6-185B465C12E4}" type="slidenum">
              <a:rPr lang="fr-CH" smtClean="0"/>
              <a:pPr/>
              <a:t>16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95528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 without photo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52400" y="152400"/>
            <a:ext cx="8839200" cy="67056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8" name="Picture 2" descr="UMSI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465" y="650583"/>
            <a:ext cx="5841270" cy="53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5EB1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Single Corner Rectangle 2"/>
          <p:cNvSpPr/>
          <p:nvPr userDrawn="1"/>
        </p:nvSpPr>
        <p:spPr bwMode="auto">
          <a:xfrm flipH="1">
            <a:off x="7733109" y="160735"/>
            <a:ext cx="1285875" cy="868412"/>
          </a:xfrm>
          <a:prstGeom prst="round1Rect">
            <a:avLst>
              <a:gd name="adj" fmla="val 46540"/>
            </a:avLst>
          </a:prstGeom>
          <a:solidFill>
            <a:srgbClr val="5EB12A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4291" tIns="32146" rIns="64291" bIns="32146"/>
          <a:lstStyle/>
          <a:p>
            <a:pPr algn="ctr">
              <a:defRPr/>
            </a:pPr>
            <a:endParaRPr lang="en-US">
              <a:latin typeface="Lucida Grande" charset="0"/>
              <a:ea typeface="ヒラギノ角ゴ ProN W3" charset="-128"/>
              <a:cs typeface="ヒラギノ角ゴ ProN W3" charset="-128"/>
              <a:sym typeface="Lucida Grand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39652" y="2518172"/>
            <a:ext cx="6647036" cy="1361777"/>
          </a:xfrm>
          <a:prstGeom prst="rect">
            <a:avLst/>
          </a:prstGeom>
        </p:spPr>
        <p:txBody>
          <a:bodyPr vert="horz" anchor="t"/>
          <a:lstStyle>
            <a:lvl1pPr algn="l">
              <a:defRPr sz="2800" b="1"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29937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39652" y="2518172"/>
            <a:ext cx="6647036" cy="1361777"/>
          </a:xfrm>
          <a:prstGeom prst="rect">
            <a:avLst/>
          </a:prstGeom>
        </p:spPr>
        <p:txBody>
          <a:bodyPr vert="horz" anchor="t"/>
          <a:lstStyle>
            <a:lvl1pPr algn="l">
              <a:defRPr sz="2800" b="1" cap="none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5053542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39652" y="2518172"/>
            <a:ext cx="6647036" cy="1361777"/>
          </a:xfrm>
          <a:prstGeom prst="rect">
            <a:avLst/>
          </a:prstGeom>
        </p:spPr>
        <p:txBody>
          <a:bodyPr vert="horz" anchor="t"/>
          <a:lstStyle>
            <a:lvl1pPr algn="l">
              <a:defRPr sz="2800" b="1"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619630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 sz="20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d conta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>
            <a:grpSpLocks/>
          </p:cNvGrpSpPr>
          <p:nvPr userDrawn="1"/>
        </p:nvGrpSpPr>
        <p:grpSpPr bwMode="auto">
          <a:xfrm>
            <a:off x="152400" y="0"/>
            <a:ext cx="8991600" cy="6669360"/>
            <a:chOff x="152400" y="-76200"/>
            <a:chExt cx="8991600" cy="6669360"/>
          </a:xfrm>
        </p:grpSpPr>
        <p:sp>
          <p:nvSpPr>
            <p:cNvPr id="9" name="Rectangle 11"/>
            <p:cNvSpPr/>
            <p:nvPr userDrawn="1"/>
          </p:nvSpPr>
          <p:spPr>
            <a:xfrm>
              <a:off x="304800" y="-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12"/>
            <p:cNvSpPr/>
            <p:nvPr userDrawn="1"/>
          </p:nvSpPr>
          <p:spPr>
            <a:xfrm>
              <a:off x="152400" y="76200"/>
              <a:ext cx="8839200" cy="651696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1" name="TextBox 13"/>
          <p:cNvSpPr txBox="1"/>
          <p:nvPr userDrawn="1"/>
        </p:nvSpPr>
        <p:spPr bwMode="auto">
          <a:xfrm>
            <a:off x="971600" y="985366"/>
            <a:ext cx="4724400" cy="553997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baseline="30000" dirty="0">
              <a:solidFill>
                <a:schemeClr val="bg1"/>
              </a:solidFill>
              <a:latin typeface="Calibri (Body)"/>
              <a:cs typeface="Calibri (Body)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baseline="30000" dirty="0">
              <a:solidFill>
                <a:schemeClr val="bg1"/>
              </a:solidFill>
              <a:latin typeface="Calibri (Body)"/>
              <a:cs typeface="Calibri (Body)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rgbClr val="FFFF00"/>
                </a:solidFill>
                <a:latin typeface="Calibri (Body)"/>
                <a:cs typeface="Calibri (Body)"/>
              </a:rPr>
              <a:t>FOR FURTHER INFORMATION, PLEASE CONTACT: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baseline="30000" dirty="0">
              <a:solidFill>
                <a:schemeClr val="bg1"/>
              </a:solidFill>
              <a:latin typeface="Calibri (Body)"/>
              <a:cs typeface="Calibri (Body)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Edward G. Happ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Executive Fellow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University of Michigan, School of Information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Office: +1 734-764-6367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Mobile: +1 203-979-5364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Email: ehapp@umich.edu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Website: www.eghapp.com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Blog: http://eghapp.blogspot.com/ 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Twitter: @ehapp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SKYPE: eghapp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baseline="30000" dirty="0">
              <a:solidFill>
                <a:srgbClr val="FF0000"/>
              </a:solidFill>
              <a:latin typeface="Calibri (Body)"/>
              <a:cs typeface="Calibri (Body)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Helping to Make Connections For Good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Join my network on LinkedIn at https://www.linkedin.com/in/edward-g-happ-23477b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baseline="30000" dirty="0">
              <a:solidFill>
                <a:schemeClr val="bg1"/>
              </a:solidFill>
              <a:latin typeface="Calibri (Body)"/>
              <a:cs typeface="Calibri (Body)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rgbClr val="FFFF00"/>
                </a:solidFill>
                <a:latin typeface="Calibri (Body)"/>
                <a:cs typeface="Calibri (Body)"/>
              </a:rPr>
              <a:t>THIS PRESENTATION IS PUBLISHED BY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baseline="30000" dirty="0">
              <a:solidFill>
                <a:schemeClr val="bg1"/>
              </a:solidFill>
              <a:latin typeface="Calibri (Body)"/>
              <a:cs typeface="Calibri (Body)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School of Information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University of Michigan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4322 North Quad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105 S. State St.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Ann Arbor, MI 48109-1285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rPr>
              <a:t>Phone: +1 (734) 763-2285</a:t>
            </a:r>
          </a:p>
        </p:txBody>
      </p:sp>
      <p:pic>
        <p:nvPicPr>
          <p:cNvPr id="12" name="Picture 2" descr="UMSI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5386"/>
            <a:ext cx="5841270" cy="53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 sz="20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762" y="1855365"/>
            <a:ext cx="8555038" cy="4525963"/>
          </a:xfrm>
        </p:spPr>
        <p:txBody>
          <a:bodyPr/>
          <a:lstStyle>
            <a:lvl1pPr>
              <a:buClrTx/>
              <a:defRPr>
                <a:solidFill>
                  <a:schemeClr val="tx1"/>
                </a:solidFill>
              </a:defRPr>
            </a:lvl1pPr>
            <a:lvl2pPr>
              <a:buClrTx/>
              <a:defRPr>
                <a:solidFill>
                  <a:schemeClr val="tx1"/>
                </a:solidFill>
              </a:defRPr>
            </a:lvl2pPr>
            <a:lvl3pPr>
              <a:buClrTx/>
              <a:buSzPct val="100000"/>
              <a:buFont typeface="Lucida Grande"/>
              <a:buChar char="−"/>
              <a:defRPr>
                <a:solidFill>
                  <a:schemeClr val="tx1"/>
                </a:solidFill>
              </a:defRPr>
            </a:lvl3pPr>
            <a:lvl4pPr>
              <a:buClrTx/>
              <a:defRPr baseline="0">
                <a:solidFill>
                  <a:schemeClr val="tx1"/>
                </a:solidFill>
              </a:defRPr>
            </a:lvl4pPr>
            <a:lvl5pPr>
              <a:buClrTx/>
              <a:buFont typeface="Lucida Grande"/>
              <a:buChar char="−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86056" y="548680"/>
            <a:ext cx="6427744" cy="843390"/>
          </a:xfrm>
        </p:spPr>
        <p:txBody>
          <a:bodyPr>
            <a:no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bg>
      <p:bgPr>
        <a:solidFill>
          <a:srgbClr val="5EB1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Single Corner Rectangle 2"/>
          <p:cNvSpPr/>
          <p:nvPr userDrawn="1"/>
        </p:nvSpPr>
        <p:spPr bwMode="auto">
          <a:xfrm flipH="1">
            <a:off x="7733109" y="160735"/>
            <a:ext cx="1285875" cy="868412"/>
          </a:xfrm>
          <a:prstGeom prst="round1Rect">
            <a:avLst>
              <a:gd name="adj" fmla="val 46540"/>
            </a:avLst>
          </a:prstGeom>
          <a:solidFill>
            <a:srgbClr val="5EB12A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4291" tIns="32146" rIns="64291" bIns="32146"/>
          <a:lstStyle/>
          <a:p>
            <a:pPr algn="ctr">
              <a:defRPr/>
            </a:pPr>
            <a:endParaRPr lang="en-US">
              <a:latin typeface="Lucida Grande" charset="0"/>
              <a:ea typeface="ヒラギノ角ゴ ProN W3" charset="-128"/>
              <a:cs typeface="ヒラギノ角ゴ ProN W3" charset="-128"/>
              <a:sym typeface="Lucida Grand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39652" y="2518172"/>
            <a:ext cx="6647036" cy="1361777"/>
          </a:xfrm>
          <a:prstGeom prst="rect">
            <a:avLst/>
          </a:prstGeom>
        </p:spPr>
        <p:txBody>
          <a:bodyPr vert="horz" anchor="t"/>
          <a:lstStyle>
            <a:lvl1pPr algn="l">
              <a:defRPr sz="2800" b="1"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052128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39652" y="2518172"/>
            <a:ext cx="6647036" cy="1361777"/>
          </a:xfrm>
          <a:prstGeom prst="rect">
            <a:avLst/>
          </a:prstGeom>
        </p:spPr>
        <p:txBody>
          <a:bodyPr vert="horz" anchor="t"/>
          <a:lstStyle>
            <a:lvl1pPr algn="l">
              <a:defRPr sz="2800" b="1" cap="none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982774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39652" y="2518172"/>
            <a:ext cx="6647036" cy="1361777"/>
          </a:xfrm>
          <a:prstGeom prst="rect">
            <a:avLst/>
          </a:prstGeom>
        </p:spPr>
        <p:txBody>
          <a:bodyPr vert="horz" anchor="t"/>
          <a:lstStyle>
            <a:lvl1pPr algn="l">
              <a:defRPr sz="2800" b="1"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6778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7" y="399168"/>
            <a:ext cx="999312" cy="1332416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3" y="798100"/>
            <a:ext cx="7030500" cy="133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3" y="2653400"/>
            <a:ext cx="7030500" cy="3388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178" lvl="0" indent="-311135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354" lvl="1" indent="-298435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532" lvl="2" indent="-298435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709" lvl="3" indent="-298435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5886" lvl="4" indent="-298435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062" lvl="5" indent="-298435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240" lvl="6" indent="-298435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418" lvl="7" indent="-298435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594" lvl="8" indent="-298435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7" y="6315968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574140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60B-EECF-4CD3-8C9C-E6B9E797F32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9703-269F-4EED-8293-4360547769D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12247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60B-EECF-4CD3-8C9C-E6B9E797F32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9703-269F-4EED-8293-436054776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787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60B-EECF-4CD3-8C9C-E6B9E797F32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9703-269F-4EED-8293-4360547769D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8837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60B-EECF-4CD3-8C9C-E6B9E797F32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9703-269F-4EED-8293-436054776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1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60B-EECF-4CD3-8C9C-E6B9E797F32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9703-269F-4EED-8293-436054776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7954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60B-EECF-4CD3-8C9C-E6B9E797F32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9703-269F-4EED-8293-436054776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673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60B-EECF-4CD3-8C9C-E6B9E797F32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9703-269F-4EED-8293-436054776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969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8"/>
            <a:ext cx="2400300" cy="5714961"/>
          </a:xfrm>
        </p:spPr>
        <p:txBody>
          <a:bodyPr anchor="t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DE4860B-EECF-4CD3-8C9C-E6B9E797F32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E19703-269F-4EED-8293-436054776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111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60B-EECF-4CD3-8C9C-E6B9E797F32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9703-269F-4EED-8293-436054776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383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60B-EECF-4CD3-8C9C-E6B9E797F32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9703-269F-4EED-8293-436054776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009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860B-EECF-4CD3-8C9C-E6B9E797F32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9703-269F-4EED-8293-436054776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1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762" y="2071389"/>
            <a:ext cx="8555038" cy="4525963"/>
          </a:xfrm>
        </p:spPr>
        <p:txBody>
          <a:bodyPr/>
          <a:lstStyle>
            <a:lvl1pPr>
              <a:buClrTx/>
              <a:defRPr>
                <a:solidFill>
                  <a:schemeClr val="tx1"/>
                </a:solidFill>
              </a:defRPr>
            </a:lvl1pPr>
            <a:lvl2pPr>
              <a:buClrTx/>
              <a:defRPr>
                <a:solidFill>
                  <a:schemeClr val="tx1"/>
                </a:solidFill>
              </a:defRPr>
            </a:lvl2pPr>
            <a:lvl3pPr>
              <a:buClrTx/>
              <a:buSzPct val="100000"/>
              <a:buFont typeface="Lucida Grande"/>
              <a:buChar char="−"/>
              <a:defRPr>
                <a:solidFill>
                  <a:schemeClr val="tx1"/>
                </a:solidFill>
              </a:defRPr>
            </a:lvl3pPr>
            <a:lvl4pPr>
              <a:buClrTx/>
              <a:defRPr baseline="0">
                <a:solidFill>
                  <a:schemeClr val="tx1"/>
                </a:solidFill>
              </a:defRPr>
            </a:lvl4pPr>
            <a:lvl5pPr>
              <a:buClrTx/>
              <a:buFont typeface="Lucida Grande"/>
              <a:buChar char="−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86056" y="713402"/>
            <a:ext cx="5472070" cy="843390"/>
          </a:xfrm>
        </p:spPr>
        <p:txBody>
          <a:bodyPr>
            <a:no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(possible two lines)</a:t>
            </a:r>
            <a:endParaRPr lang="en-GB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Oval 17"/>
          <p:cNvSpPr/>
          <p:nvPr/>
        </p:nvSpPr>
        <p:spPr bwMode="auto">
          <a:xfrm>
            <a:off x="339725" y="339725"/>
            <a:ext cx="1260475" cy="126047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1750">
            <a:solidFill>
              <a:schemeClr val="bg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Box 11"/>
          <p:cNvSpPr txBox="1"/>
          <p:nvPr userDrawn="1"/>
        </p:nvSpPr>
        <p:spPr bwMode="auto">
          <a:xfrm>
            <a:off x="395536" y="693857"/>
            <a:ext cx="1152128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Arial"/>
              </a:rPr>
              <a:t>UMSI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Arial"/>
              </a:rPr>
              <a:t>2020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7745288" y="6481142"/>
            <a:ext cx="1219200" cy="37685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33C121-C321-410A-922F-7AF11C8C9F58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95" r:id="rId10"/>
    <p:sldLayoutId id="2147483696" r:id="rId11"/>
    <p:sldLayoutId id="2147483697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None/>
        <a:defRPr sz="2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(possible two lines)</a:t>
            </a:r>
            <a:endParaRPr lang="en-GB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Oval 13"/>
          <p:cNvSpPr/>
          <p:nvPr userDrawn="1"/>
        </p:nvSpPr>
        <p:spPr bwMode="auto">
          <a:xfrm>
            <a:off x="339725" y="339725"/>
            <a:ext cx="1260475" cy="126047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1750">
            <a:solidFill>
              <a:schemeClr val="bg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14"/>
          <p:cNvSpPr txBox="1"/>
          <p:nvPr userDrawn="1"/>
        </p:nvSpPr>
        <p:spPr bwMode="auto">
          <a:xfrm>
            <a:off x="395536" y="693857"/>
            <a:ext cx="1152128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Arial"/>
              </a:rPr>
              <a:t>UMSI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  <a:cs typeface="Arial"/>
              </a:rPr>
              <a:t>2020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7745288" y="6481142"/>
            <a:ext cx="1219200" cy="37685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33C121-C321-410A-922F-7AF11C8C9F58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3" r:id="rId7"/>
    <p:sldLayoutId id="2147483684" r:id="rId8"/>
    <p:sldLayoutId id="2147483685" r:id="rId9"/>
    <p:sldLayoutId id="2147483688" r:id="rId10"/>
    <p:sldLayoutId id="2147483694" r:id="rId11"/>
    <p:sldLayoutId id="2147483691" r:id="rId12"/>
    <p:sldLayoutId id="214748371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None/>
        <a:defRPr sz="2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DE4860B-EECF-4CD3-8C9C-E6B9E797F32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EE19703-269F-4EED-8293-4360547769D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44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happ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136904" cy="1944216"/>
          </a:xfrm>
        </p:spPr>
        <p:txBody>
          <a:bodyPr/>
          <a:lstStyle/>
          <a:p>
            <a:pPr eaLnBrk="1" hangingPunct="1"/>
            <a:r>
              <a:rPr lang="en-US" sz="3200" dirty="0"/>
              <a:t>COVID, Crisis Informatics and IT</a:t>
            </a:r>
            <a:endParaRPr lang="en-GB" dirty="0"/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1437456" y="4149080"/>
            <a:ext cx="72390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>
                <a:solidFill>
                  <a:schemeClr val="bg1"/>
                </a:solidFill>
              </a:rPr>
              <a:t>Edward G. Happ</a:t>
            </a:r>
          </a:p>
          <a:p>
            <a:pPr eaLnBrk="1" hangingPunct="1"/>
            <a:r>
              <a:rPr lang="en-GB" dirty="0">
                <a:solidFill>
                  <a:schemeClr val="bg1"/>
                </a:solidFill>
              </a:rPr>
              <a:t>Executive Fellow UMSI</a:t>
            </a:r>
          </a:p>
          <a:p>
            <a:pPr eaLnBrk="1" hangingPunct="1"/>
            <a:r>
              <a:rPr lang="en-GB">
                <a:solidFill>
                  <a:schemeClr val="bg1"/>
                </a:solidFill>
              </a:rPr>
              <a:t>March 19, </a:t>
            </a:r>
            <a:r>
              <a:rPr lang="en-GB" dirty="0">
                <a:solidFill>
                  <a:schemeClr val="bg1"/>
                </a:solidFill>
              </a:rPr>
              <a:t>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1B24E-ECE7-44B9-A45F-A6B20728D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Ripley’s 3-Ds Arc of Disaster Response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9C89828-2438-4D15-BF46-DB9FD774951B}"/>
              </a:ext>
            </a:extLst>
          </p:cNvPr>
          <p:cNvCxnSpPr/>
          <p:nvPr/>
        </p:nvCxnSpPr>
        <p:spPr>
          <a:xfrm>
            <a:off x="4577223" y="1988840"/>
            <a:ext cx="0" cy="3600400"/>
          </a:xfrm>
          <a:prstGeom prst="straightConnector1">
            <a:avLst/>
          </a:prstGeom>
          <a:ln w="28575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D10E814-E270-4A3D-854A-B8247CA6A765}"/>
              </a:ext>
            </a:extLst>
          </p:cNvPr>
          <p:cNvCxnSpPr>
            <a:cxnSpLocks/>
          </p:cNvCxnSpPr>
          <p:nvPr/>
        </p:nvCxnSpPr>
        <p:spPr>
          <a:xfrm flipH="1">
            <a:off x="4577223" y="5589240"/>
            <a:ext cx="3744416" cy="0"/>
          </a:xfrm>
          <a:prstGeom prst="straightConnector1">
            <a:avLst/>
          </a:prstGeom>
          <a:ln w="28575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1ACE253-F05D-430B-B181-2EDD5861FBAF}"/>
              </a:ext>
            </a:extLst>
          </p:cNvPr>
          <p:cNvSpPr/>
          <p:nvPr/>
        </p:nvSpPr>
        <p:spPr>
          <a:xfrm rot="16200000">
            <a:off x="5050885" y="2120202"/>
            <a:ext cx="3114989" cy="3084844"/>
          </a:xfrm>
          <a:custGeom>
            <a:avLst/>
            <a:gdLst>
              <a:gd name="connsiteX0" fmla="*/ 3114989 w 3114989"/>
              <a:gd name="connsiteY0" fmla="*/ 3084844 h 3084844"/>
              <a:gd name="connsiteX1" fmla="*/ 914400 w 3114989"/>
              <a:gd name="connsiteY1" fmla="*/ 1999622 h 3084844"/>
              <a:gd name="connsiteX2" fmla="*/ 0 w 3114989"/>
              <a:gd name="connsiteY2" fmla="*/ 0 h 3084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14989" h="3084844">
                <a:moveTo>
                  <a:pt x="3114989" y="3084844"/>
                </a:moveTo>
                <a:cubicBezTo>
                  <a:pt x="2274277" y="2799303"/>
                  <a:pt x="1433565" y="2513763"/>
                  <a:pt x="914400" y="1999622"/>
                </a:cubicBezTo>
                <a:cubicBezTo>
                  <a:pt x="395235" y="1485481"/>
                  <a:pt x="140677" y="299776"/>
                  <a:pt x="0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638DBF-A8AE-4B1A-BFFA-D4773288652A}"/>
              </a:ext>
            </a:extLst>
          </p:cNvPr>
          <p:cNvSpPr txBox="1"/>
          <p:nvPr/>
        </p:nvSpPr>
        <p:spPr>
          <a:xfrm rot="16200000">
            <a:off x="3188474" y="3469263"/>
            <a:ext cx="2138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Response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5A78F6-B92F-43D9-9E9C-A3522D104AC7}"/>
              </a:ext>
            </a:extLst>
          </p:cNvPr>
          <p:cNvSpPr txBox="1"/>
          <p:nvPr/>
        </p:nvSpPr>
        <p:spPr>
          <a:xfrm>
            <a:off x="5585335" y="572774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Time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808152-0B12-400F-AD24-D8B1444F000F}"/>
              </a:ext>
            </a:extLst>
          </p:cNvPr>
          <p:cNvSpPr txBox="1"/>
          <p:nvPr/>
        </p:nvSpPr>
        <p:spPr>
          <a:xfrm>
            <a:off x="7601559" y="56612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C5DFE6-2360-4705-B6DF-8D32AA209636}"/>
              </a:ext>
            </a:extLst>
          </p:cNvPr>
          <p:cNvSpPr txBox="1"/>
          <p:nvPr/>
        </p:nvSpPr>
        <p:spPr>
          <a:xfrm>
            <a:off x="4073167" y="56612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Start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445938-DB6E-416B-9CA7-3D3D51838909}"/>
              </a:ext>
            </a:extLst>
          </p:cNvPr>
          <p:cNvSpPr txBox="1"/>
          <p:nvPr/>
        </p:nvSpPr>
        <p:spPr>
          <a:xfrm rot="16200000">
            <a:off x="3831882" y="5275947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Low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A52C67-E5F9-4772-90A0-B92D9AF7DBE9}"/>
              </a:ext>
            </a:extLst>
          </p:cNvPr>
          <p:cNvSpPr txBox="1"/>
          <p:nvPr/>
        </p:nvSpPr>
        <p:spPr>
          <a:xfrm rot="16200000">
            <a:off x="3738388" y="2035587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high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F5EA44-0FC1-45B8-B07A-22FDE6A34BF6}"/>
              </a:ext>
            </a:extLst>
          </p:cNvPr>
          <p:cNvSpPr txBox="1"/>
          <p:nvPr/>
        </p:nvSpPr>
        <p:spPr>
          <a:xfrm>
            <a:off x="7154123" y="4437112"/>
            <a:ext cx="19543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Decisive Moment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036C0D1-00B7-4A28-B4E5-86EAB50A2592}"/>
              </a:ext>
            </a:extLst>
          </p:cNvPr>
          <p:cNvSpPr txBox="1"/>
          <p:nvPr/>
        </p:nvSpPr>
        <p:spPr>
          <a:xfrm>
            <a:off x="5497939" y="5075892"/>
            <a:ext cx="8386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Denial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2A1A13-50FD-4258-AB6D-97B0C4FA2D06}"/>
              </a:ext>
            </a:extLst>
          </p:cNvPr>
          <p:cNvSpPr txBox="1"/>
          <p:nvPr/>
        </p:nvSpPr>
        <p:spPr>
          <a:xfrm>
            <a:off x="6506051" y="4859868"/>
            <a:ext cx="14670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Deliberation</a:t>
            </a:r>
          </a:p>
        </p:txBody>
      </p:sp>
      <p:pic>
        <p:nvPicPr>
          <p:cNvPr id="25" name="Content Placeholder 6">
            <a:extLst>
              <a:ext uri="{FF2B5EF4-FFF2-40B4-BE49-F238E27FC236}">
                <a16:creationId xmlns:a16="http://schemas.microsoft.com/office/drawing/2014/main" id="{05F21FAF-5BF0-49E8-863C-FE7082DEF4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37" t="969" r="1544" b="1876"/>
          <a:stretch/>
        </p:blipFill>
        <p:spPr>
          <a:xfrm>
            <a:off x="395536" y="1676401"/>
            <a:ext cx="3096344" cy="477693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DFFE0CF-77E5-484D-9744-45EF11A8F054}"/>
              </a:ext>
            </a:extLst>
          </p:cNvPr>
          <p:cNvSpPr txBox="1"/>
          <p:nvPr/>
        </p:nvSpPr>
        <p:spPr>
          <a:xfrm>
            <a:off x="7164288" y="1772816"/>
            <a:ext cx="88998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Action!</a:t>
            </a:r>
          </a:p>
        </p:txBody>
      </p:sp>
      <p:sp>
        <p:nvSpPr>
          <p:cNvPr id="27" name="Oval Callout 8">
            <a:extLst>
              <a:ext uri="{FF2B5EF4-FFF2-40B4-BE49-F238E27FC236}">
                <a16:creationId xmlns:a16="http://schemas.microsoft.com/office/drawing/2014/main" id="{7FCA6968-EE6A-4F4A-85A7-B6EA8F2360FE}"/>
              </a:ext>
            </a:extLst>
          </p:cNvPr>
          <p:cNvSpPr/>
          <p:nvPr/>
        </p:nvSpPr>
        <p:spPr>
          <a:xfrm>
            <a:off x="3851919" y="1268758"/>
            <a:ext cx="2323997" cy="2138724"/>
          </a:xfrm>
          <a:prstGeom prst="wedgeEllipseCallout">
            <a:avLst>
              <a:gd name="adj1" fmla="val 64765"/>
              <a:gd name="adj2" fmla="val 7414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Where are you?</a:t>
            </a:r>
          </a:p>
        </p:txBody>
      </p:sp>
    </p:spTree>
    <p:extLst>
      <p:ext uri="{BB962C8B-B14F-4D97-AF65-F5344CB8AC3E}">
        <p14:creationId xmlns:p14="http://schemas.microsoft.com/office/powerpoint/2010/main" val="289723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22" grpId="0" animBg="1"/>
      <p:bldP spid="23" grpId="0" animBg="1"/>
      <p:bldP spid="24" grpId="0" animBg="1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FA89C-C9FF-44CD-96EA-23C156BA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Resiliency and Improv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38DA2-DACE-438F-8486-7C39E9159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676400"/>
            <a:ext cx="7787208" cy="4191000"/>
          </a:xfrm>
        </p:spPr>
        <p:txBody>
          <a:bodyPr/>
          <a:lstStyle/>
          <a:p>
            <a:pPr marL="0" indent="0"/>
            <a:r>
              <a:rPr lang="en-US" sz="2200" dirty="0"/>
              <a:t>“Resilient people … possess three characteristics: </a:t>
            </a:r>
          </a:p>
          <a:p>
            <a:pPr marL="354013" lvl="2" indent="0">
              <a:buNone/>
            </a:pPr>
            <a:r>
              <a:rPr lang="en-US" sz="2000" dirty="0"/>
              <a:t>a staunch </a:t>
            </a:r>
            <a:r>
              <a:rPr lang="en-US" sz="2000" dirty="0">
                <a:solidFill>
                  <a:srgbClr val="FF0000"/>
                </a:solidFill>
              </a:rPr>
              <a:t>acceptance of reality</a:t>
            </a:r>
            <a:r>
              <a:rPr lang="en-US" sz="2000" dirty="0"/>
              <a:t>; </a:t>
            </a:r>
          </a:p>
          <a:p>
            <a:pPr marL="354013" lvl="2" indent="0">
              <a:buNone/>
            </a:pPr>
            <a:r>
              <a:rPr lang="en-US" sz="2000" dirty="0"/>
              <a:t>a deep belief, often buttressed by strongly held values, that </a:t>
            </a:r>
            <a:r>
              <a:rPr lang="en-US" sz="2000" dirty="0">
                <a:solidFill>
                  <a:srgbClr val="FF0000"/>
                </a:solidFill>
              </a:rPr>
              <a:t>life is meaningful</a:t>
            </a:r>
            <a:r>
              <a:rPr lang="en-US" sz="2000" dirty="0"/>
              <a:t>; </a:t>
            </a:r>
          </a:p>
          <a:p>
            <a:pPr marL="354013" lvl="2" indent="0">
              <a:buNone/>
            </a:pPr>
            <a:r>
              <a:rPr lang="en-US" sz="2000" dirty="0"/>
              <a:t>and an uncanny ability to </a:t>
            </a:r>
            <a:r>
              <a:rPr lang="en-US" sz="2000" dirty="0">
                <a:solidFill>
                  <a:srgbClr val="FF0000"/>
                </a:solidFill>
              </a:rPr>
              <a:t>improvise</a:t>
            </a:r>
            <a:r>
              <a:rPr lang="en-US" sz="2000" dirty="0"/>
              <a:t>. </a:t>
            </a:r>
          </a:p>
          <a:p>
            <a:pPr marL="0" indent="0"/>
            <a:r>
              <a:rPr lang="en-US" sz="2200" dirty="0"/>
              <a:t>You can bounce back from hardship with just one or two of these qualities, but </a:t>
            </a:r>
            <a:r>
              <a:rPr lang="en-US" sz="2200" dirty="0">
                <a:solidFill>
                  <a:srgbClr val="FF0000"/>
                </a:solidFill>
              </a:rPr>
              <a:t>you will only be truly resilient with all three</a:t>
            </a:r>
            <a:r>
              <a:rPr lang="en-US" sz="2200" dirty="0"/>
              <a:t>. These three characteristics hold true for resilient organizations as well.”</a:t>
            </a:r>
          </a:p>
          <a:p>
            <a:r>
              <a:rPr lang="en-US" i="1" dirty="0"/>
              <a:t>–Diane Coutu, “How Resilience Works”, HBR, May 2002</a:t>
            </a:r>
          </a:p>
        </p:txBody>
      </p:sp>
      <p:sp>
        <p:nvSpPr>
          <p:cNvPr id="4" name="Oval Callout 8">
            <a:extLst>
              <a:ext uri="{FF2B5EF4-FFF2-40B4-BE49-F238E27FC236}">
                <a16:creationId xmlns:a16="http://schemas.microsoft.com/office/drawing/2014/main" id="{BFFD6AEA-D13D-47B6-8381-401D105B7691}"/>
              </a:ext>
            </a:extLst>
          </p:cNvPr>
          <p:cNvSpPr/>
          <p:nvPr/>
        </p:nvSpPr>
        <p:spPr>
          <a:xfrm>
            <a:off x="6153201" y="764704"/>
            <a:ext cx="2595263" cy="2296358"/>
          </a:xfrm>
          <a:prstGeom prst="wedgeEllipseCallout">
            <a:avLst>
              <a:gd name="adj1" fmla="val -69271"/>
              <a:gd name="adj2" fmla="val 58169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Improvising is about the “and” –trying, building on it,</a:t>
            </a:r>
          </a:p>
          <a:p>
            <a:pPr algn="ctr"/>
            <a:r>
              <a:rPr lang="en-US" sz="2000" dirty="0"/>
              <a:t>adjusting as you go. </a:t>
            </a:r>
          </a:p>
        </p:txBody>
      </p:sp>
      <p:sp>
        <p:nvSpPr>
          <p:cNvPr id="5" name="Oval Callout 8">
            <a:extLst>
              <a:ext uri="{FF2B5EF4-FFF2-40B4-BE49-F238E27FC236}">
                <a16:creationId xmlns:a16="http://schemas.microsoft.com/office/drawing/2014/main" id="{B7020493-2A09-43C4-A80E-A9A81F549556}"/>
              </a:ext>
            </a:extLst>
          </p:cNvPr>
          <p:cNvSpPr/>
          <p:nvPr/>
        </p:nvSpPr>
        <p:spPr>
          <a:xfrm>
            <a:off x="6288833" y="3666540"/>
            <a:ext cx="2323997" cy="2138724"/>
          </a:xfrm>
          <a:prstGeom prst="wedgeEllipseCallout">
            <a:avLst>
              <a:gd name="adj1" fmla="val 774"/>
              <a:gd name="adj2" fmla="val -7197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Sound like innovation?</a:t>
            </a:r>
          </a:p>
        </p:txBody>
      </p:sp>
    </p:spTree>
    <p:extLst>
      <p:ext uri="{BB962C8B-B14F-4D97-AF65-F5344CB8AC3E}">
        <p14:creationId xmlns:p14="http://schemas.microsoft.com/office/powerpoint/2010/main" val="374361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0F745-0DF3-441C-AF8D-1A9A6C93A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decide? It depends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71FC887-78EF-4B78-BBD4-03B7B656A351}"/>
              </a:ext>
            </a:extLst>
          </p:cNvPr>
          <p:cNvCxnSpPr/>
          <p:nvPr/>
        </p:nvCxnSpPr>
        <p:spPr>
          <a:xfrm>
            <a:off x="2787185" y="1988840"/>
            <a:ext cx="0" cy="3600400"/>
          </a:xfrm>
          <a:prstGeom prst="straightConnector1">
            <a:avLst/>
          </a:prstGeom>
          <a:ln w="28575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367E4CA-457F-454E-AD12-11EBCD9E2598}"/>
              </a:ext>
            </a:extLst>
          </p:cNvPr>
          <p:cNvCxnSpPr>
            <a:cxnSpLocks/>
          </p:cNvCxnSpPr>
          <p:nvPr/>
        </p:nvCxnSpPr>
        <p:spPr>
          <a:xfrm flipH="1">
            <a:off x="2787185" y="5589240"/>
            <a:ext cx="3744416" cy="0"/>
          </a:xfrm>
          <a:prstGeom prst="straightConnector1">
            <a:avLst/>
          </a:prstGeom>
          <a:ln w="28575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48A5225-23FD-45C0-863D-D6318DC7FFD0}"/>
              </a:ext>
            </a:extLst>
          </p:cNvPr>
          <p:cNvSpPr/>
          <p:nvPr/>
        </p:nvSpPr>
        <p:spPr>
          <a:xfrm rot="16200000">
            <a:off x="3260847" y="2120202"/>
            <a:ext cx="3114989" cy="3084844"/>
          </a:xfrm>
          <a:custGeom>
            <a:avLst/>
            <a:gdLst>
              <a:gd name="connsiteX0" fmla="*/ 3114989 w 3114989"/>
              <a:gd name="connsiteY0" fmla="*/ 3084844 h 3084844"/>
              <a:gd name="connsiteX1" fmla="*/ 914400 w 3114989"/>
              <a:gd name="connsiteY1" fmla="*/ 1999622 h 3084844"/>
              <a:gd name="connsiteX2" fmla="*/ 0 w 3114989"/>
              <a:gd name="connsiteY2" fmla="*/ 0 h 3084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14989" h="3084844">
                <a:moveTo>
                  <a:pt x="3114989" y="3084844"/>
                </a:moveTo>
                <a:cubicBezTo>
                  <a:pt x="2274277" y="2799303"/>
                  <a:pt x="1433565" y="2513763"/>
                  <a:pt x="914400" y="1999622"/>
                </a:cubicBezTo>
                <a:cubicBezTo>
                  <a:pt x="395235" y="1485481"/>
                  <a:pt x="140677" y="299776"/>
                  <a:pt x="0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4798E9-F667-4A08-914E-9373B1A42423}"/>
              </a:ext>
            </a:extLst>
          </p:cNvPr>
          <p:cNvSpPr txBox="1"/>
          <p:nvPr/>
        </p:nvSpPr>
        <p:spPr>
          <a:xfrm>
            <a:off x="3795297" y="572774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Crisis Urgency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338850-E849-4559-AEB0-2DC4969F70F9}"/>
              </a:ext>
            </a:extLst>
          </p:cNvPr>
          <p:cNvSpPr txBox="1"/>
          <p:nvPr/>
        </p:nvSpPr>
        <p:spPr>
          <a:xfrm>
            <a:off x="5811521" y="56612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High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71B102-A97A-4F2B-BA55-868F9D938CDC}"/>
              </a:ext>
            </a:extLst>
          </p:cNvPr>
          <p:cNvSpPr txBox="1"/>
          <p:nvPr/>
        </p:nvSpPr>
        <p:spPr>
          <a:xfrm>
            <a:off x="2283129" y="56612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934FE0-B3DE-4AC7-8577-071523265825}"/>
              </a:ext>
            </a:extLst>
          </p:cNvPr>
          <p:cNvSpPr txBox="1"/>
          <p:nvPr/>
        </p:nvSpPr>
        <p:spPr>
          <a:xfrm>
            <a:off x="1691680" y="5317945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Principle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570B11-F199-4FF9-B590-8156D00AC7E0}"/>
              </a:ext>
            </a:extLst>
          </p:cNvPr>
          <p:cNvSpPr txBox="1"/>
          <p:nvPr/>
        </p:nvSpPr>
        <p:spPr>
          <a:xfrm>
            <a:off x="1475656" y="213285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Expedient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411227-EFEE-4013-8305-4AB4C6B11685}"/>
              </a:ext>
            </a:extLst>
          </p:cNvPr>
          <p:cNvSpPr txBox="1"/>
          <p:nvPr/>
        </p:nvSpPr>
        <p:spPr>
          <a:xfrm>
            <a:off x="4123493" y="4942909"/>
            <a:ext cx="154401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Development</a:t>
            </a:r>
          </a:p>
          <a:p>
            <a:pPr algn="ctr"/>
            <a:r>
              <a:rPr lang="en-US" dirty="0"/>
              <a:t>Programs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39F899-2BDE-42FC-9F4B-924F525BDC31}"/>
              </a:ext>
            </a:extLst>
          </p:cNvPr>
          <p:cNvSpPr txBox="1"/>
          <p:nvPr/>
        </p:nvSpPr>
        <p:spPr>
          <a:xfrm>
            <a:off x="5530703" y="3962687"/>
            <a:ext cx="13516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Emergency</a:t>
            </a:r>
          </a:p>
          <a:p>
            <a:pPr algn="ctr"/>
            <a:r>
              <a:rPr lang="en-US" dirty="0"/>
              <a:t> Relief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DBE8050-1F40-4040-8155-08759DCD8314}"/>
              </a:ext>
            </a:extLst>
          </p:cNvPr>
          <p:cNvSpPr txBox="1"/>
          <p:nvPr/>
        </p:nvSpPr>
        <p:spPr>
          <a:xfrm>
            <a:off x="5220072" y="1556792"/>
            <a:ext cx="115929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Covid-19</a:t>
            </a:r>
          </a:p>
          <a:p>
            <a:r>
              <a:rPr lang="en-US" sz="1400" dirty="0">
                <a:solidFill>
                  <a:srgbClr val="FF0000"/>
                </a:solidFill>
              </a:rPr>
              <a:t>USA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638A858-3DF7-4F80-BC01-FBFB35A412C5}"/>
              </a:ext>
            </a:extLst>
          </p:cNvPr>
          <p:cNvSpPr txBox="1"/>
          <p:nvPr/>
        </p:nvSpPr>
        <p:spPr>
          <a:xfrm rot="16200000">
            <a:off x="1608975" y="3603523"/>
            <a:ext cx="1737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Action Basis</a:t>
            </a:r>
          </a:p>
        </p:txBody>
      </p: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id="{2CE697AA-7D95-4DB5-A398-597D931B3EB7}"/>
              </a:ext>
            </a:extLst>
          </p:cNvPr>
          <p:cNvSpPr/>
          <p:nvPr/>
        </p:nvSpPr>
        <p:spPr>
          <a:xfrm>
            <a:off x="6804248" y="2471410"/>
            <a:ext cx="2332891" cy="1605662"/>
          </a:xfrm>
          <a:prstGeom prst="wedgeRoundRectCallout">
            <a:avLst>
              <a:gd name="adj1" fmla="val -60030"/>
              <a:gd name="adj2" fmla="val -347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“HHS Issues Limited Waiver of HIPAA Sanctions Due to Coronavirus”, Mar. 17, 2020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3B7509-FAA3-4BC8-998E-19A1541C0761}"/>
              </a:ext>
            </a:extLst>
          </p:cNvPr>
          <p:cNvSpPr txBox="1"/>
          <p:nvPr/>
        </p:nvSpPr>
        <p:spPr>
          <a:xfrm>
            <a:off x="4932040" y="2195572"/>
            <a:ext cx="120898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Ebola,</a:t>
            </a:r>
          </a:p>
          <a:p>
            <a:r>
              <a:rPr lang="en-US" sz="1400" dirty="0">
                <a:solidFill>
                  <a:srgbClr val="FF0000"/>
                </a:solidFill>
              </a:rPr>
              <a:t>Sierra Leone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3C6541-A185-4DA0-B134-236F6BF8792A}"/>
              </a:ext>
            </a:extLst>
          </p:cNvPr>
          <p:cNvSpPr txBox="1"/>
          <p:nvPr/>
        </p:nvSpPr>
        <p:spPr>
          <a:xfrm>
            <a:off x="4427984" y="2852936"/>
            <a:ext cx="142430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Open Text, </a:t>
            </a:r>
          </a:p>
          <a:p>
            <a:r>
              <a:rPr lang="en-US" sz="1400" dirty="0">
                <a:solidFill>
                  <a:srgbClr val="FF0000"/>
                </a:solidFill>
              </a:rPr>
              <a:t>Syria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BCB7E92C-2A0C-48F2-BB9D-84EEC6B1AB44}"/>
              </a:ext>
            </a:extLst>
          </p:cNvPr>
          <p:cNvSpPr/>
          <p:nvPr/>
        </p:nvSpPr>
        <p:spPr>
          <a:xfrm>
            <a:off x="6963649" y="1331714"/>
            <a:ext cx="2180351" cy="945158"/>
          </a:xfrm>
          <a:prstGeom prst="wedgeRoundRectCallout">
            <a:avLst>
              <a:gd name="adj1" fmla="val -66919"/>
              <a:gd name="adj2" fmla="val 274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Openly share health data?</a:t>
            </a:r>
          </a:p>
        </p:txBody>
      </p:sp>
    </p:spTree>
    <p:extLst>
      <p:ext uri="{BB962C8B-B14F-4D97-AF65-F5344CB8AC3E}">
        <p14:creationId xmlns:p14="http://schemas.microsoft.com/office/powerpoint/2010/main" val="221009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/>
      <p:bldP spid="12" grpId="0"/>
      <p:bldP spid="13" grpId="0"/>
      <p:bldP spid="14" grpId="0"/>
      <p:bldP spid="16" grpId="0" animBg="1"/>
      <p:bldP spid="17" grpId="0" animBg="1"/>
      <p:bldP spid="18" grpId="0" animBg="1"/>
      <p:bldP spid="20" grpId="0"/>
      <p:bldP spid="23" grpId="0" animBg="1"/>
      <p:bldP spid="19" grpId="0" animBg="1"/>
      <p:bldP spid="21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C53E3-460A-44D9-B2E8-7D0DCE4F0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Take-aways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A26D8-D994-4706-9B6F-9E4BEC516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0" y="1676400"/>
            <a:ext cx="7355160" cy="41910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400" dirty="0"/>
              <a:t>You can’t plan for a 100-year event, but you can improvise</a:t>
            </a:r>
          </a:p>
          <a:p>
            <a:pPr marL="457200" indent="-457200">
              <a:buAutoNum type="arabicPeriod"/>
            </a:pPr>
            <a:r>
              <a:rPr lang="en-US" sz="2400" dirty="0"/>
              <a:t>Your key single point of failure is losing people</a:t>
            </a:r>
          </a:p>
          <a:p>
            <a:pPr marL="457200" indent="-457200">
              <a:buAutoNum type="arabicPeriod"/>
            </a:pPr>
            <a:r>
              <a:rPr lang="en-US" sz="2400" dirty="0"/>
              <a:t>Everyone becomes an external customer</a:t>
            </a:r>
          </a:p>
          <a:p>
            <a:pPr marL="457200" indent="-457200">
              <a:buAutoNum type="arabicPeriod"/>
            </a:pPr>
            <a:r>
              <a:rPr lang="en-US" sz="2400" dirty="0"/>
              <a:t>With increased crisis urgency come more expedient decisions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1227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A4C4C-CC54-4B51-8B6F-D276D00BA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AC95D-992A-417E-A9F3-9323E4CCE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676400"/>
            <a:ext cx="7715200" cy="41910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Join or create a collaboration group to share best practices.  There are two operating in the nonprofit space.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Read up on disaster response (e.g. Amanda Ripley’s book).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Experiment and share what works; this is a broader community than our immediate organizations. </a:t>
            </a:r>
          </a:p>
        </p:txBody>
      </p:sp>
    </p:spTree>
    <p:extLst>
      <p:ext uri="{BB962C8B-B14F-4D97-AF65-F5344CB8AC3E}">
        <p14:creationId xmlns:p14="http://schemas.microsoft.com/office/powerpoint/2010/main" val="1098669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Q&amp;A, Discussion</a:t>
            </a:r>
          </a:p>
        </p:txBody>
      </p:sp>
    </p:spTree>
    <p:extLst>
      <p:ext uri="{BB962C8B-B14F-4D97-AF65-F5344CB8AC3E}">
        <p14:creationId xmlns:p14="http://schemas.microsoft.com/office/powerpoint/2010/main" val="305709909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33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Who I Am…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4608512" cy="508518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3 years teaching Crisis Informatics and IT </a:t>
            </a:r>
            <a:r>
              <a:rPr lang="en-US" sz="2400" dirty="0" err="1"/>
              <a:t>Mgmt</a:t>
            </a: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40 years in IT, 38 in IT </a:t>
            </a:r>
            <a:r>
              <a:rPr lang="en-US" sz="2400" dirty="0" err="1"/>
              <a:t>mgmt</a:t>
            </a: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13 years on Wall Street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10 years in </a:t>
            </a:r>
            <a:r>
              <a:rPr lang="en-US" sz="2400" dirty="0" err="1"/>
              <a:t>mgmt</a:t>
            </a:r>
            <a:r>
              <a:rPr lang="en-US" sz="2400" dirty="0"/>
              <a:t> consulting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17 years in NGOs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Former Global CIO at IFRC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Former CIO at STC/US &amp; UK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Co-founder and former Chairman of NetHope.org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More on LinkedIn, Google and </a:t>
            </a:r>
            <a:r>
              <a:rPr lang="en-US" dirty="0">
                <a:hlinkClick r:id="rId3"/>
              </a:rPr>
              <a:t>www.eghapp.com</a:t>
            </a:r>
            <a:r>
              <a:rPr lang="en-US" dirty="0"/>
              <a:t> </a:t>
            </a:r>
          </a:p>
          <a:p>
            <a:pPr lvl="1">
              <a:buNone/>
            </a:pPr>
            <a:r>
              <a:rPr lang="en-US" i="1" dirty="0"/>
              <a:t> </a:t>
            </a:r>
            <a:endParaRPr lang="en-GB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620" y="1906401"/>
            <a:ext cx="3962876" cy="353882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00598" y="5445224"/>
            <a:ext cx="33089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 Connections for Good</a:t>
            </a:r>
          </a:p>
          <a:p>
            <a:pPr algn="ctr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People, Comm’s, Ideas</a:t>
            </a:r>
          </a:p>
          <a:p>
            <a:pPr algn="ctr"/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Connect!</a:t>
            </a:r>
          </a:p>
        </p:txBody>
      </p:sp>
    </p:spTree>
    <p:extLst>
      <p:ext uri="{BB962C8B-B14F-4D97-AF65-F5344CB8AC3E}">
        <p14:creationId xmlns:p14="http://schemas.microsoft.com/office/powerpoint/2010/main" val="387932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5A2C0-9413-4EB4-8D19-A23702370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50838"/>
            <a:ext cx="8075240" cy="1143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What is the question for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02B21-4846-4E7D-9B1B-886EADEC2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2276872"/>
            <a:ext cx="7571184" cy="3590528"/>
          </a:xfrm>
        </p:spPr>
        <p:txBody>
          <a:bodyPr/>
          <a:lstStyle/>
          <a:p>
            <a:pPr marL="0" indent="0"/>
            <a:r>
              <a:rPr lang="en-US" sz="2400" dirty="0">
                <a:solidFill>
                  <a:schemeClr val="bg1"/>
                </a:solidFill>
              </a:rPr>
              <a:t>How do humanitarian and IT crises parallel and disrupt each other?  The case of COVID-19</a:t>
            </a:r>
          </a:p>
        </p:txBody>
      </p:sp>
    </p:spTree>
    <p:extLst>
      <p:ext uri="{BB962C8B-B14F-4D97-AF65-F5344CB8AC3E}">
        <p14:creationId xmlns:p14="http://schemas.microsoft.com/office/powerpoint/2010/main" val="952877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C5DD891-43CE-4098-A6CB-6D4A6EB3F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Crises - Two Types of Time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295DEF2-679E-4CBF-B1AD-896B3ECC682C}"/>
              </a:ext>
            </a:extLst>
          </p:cNvPr>
          <p:cNvCxnSpPr/>
          <p:nvPr/>
        </p:nvCxnSpPr>
        <p:spPr>
          <a:xfrm>
            <a:off x="611560" y="1988840"/>
            <a:ext cx="0" cy="3600400"/>
          </a:xfrm>
          <a:prstGeom prst="straightConnector1">
            <a:avLst/>
          </a:prstGeom>
          <a:ln w="28575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9F794C8-059E-49AD-A539-6434BAF947AB}"/>
              </a:ext>
            </a:extLst>
          </p:cNvPr>
          <p:cNvCxnSpPr>
            <a:cxnSpLocks/>
          </p:cNvCxnSpPr>
          <p:nvPr/>
        </p:nvCxnSpPr>
        <p:spPr>
          <a:xfrm flipH="1">
            <a:off x="611560" y="5589240"/>
            <a:ext cx="3744416" cy="0"/>
          </a:xfrm>
          <a:prstGeom prst="straightConnector1">
            <a:avLst/>
          </a:prstGeom>
          <a:ln w="28575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A59042-41AB-4D39-A813-7615CBC57ACE}"/>
              </a:ext>
            </a:extLst>
          </p:cNvPr>
          <p:cNvSpPr/>
          <p:nvPr/>
        </p:nvSpPr>
        <p:spPr>
          <a:xfrm>
            <a:off x="1085222" y="2120202"/>
            <a:ext cx="3114989" cy="3084844"/>
          </a:xfrm>
          <a:custGeom>
            <a:avLst/>
            <a:gdLst>
              <a:gd name="connsiteX0" fmla="*/ 3114989 w 3114989"/>
              <a:gd name="connsiteY0" fmla="*/ 3084844 h 3084844"/>
              <a:gd name="connsiteX1" fmla="*/ 914400 w 3114989"/>
              <a:gd name="connsiteY1" fmla="*/ 1999622 h 3084844"/>
              <a:gd name="connsiteX2" fmla="*/ 0 w 3114989"/>
              <a:gd name="connsiteY2" fmla="*/ 0 h 3084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14989" h="3084844">
                <a:moveTo>
                  <a:pt x="3114989" y="3084844"/>
                </a:moveTo>
                <a:cubicBezTo>
                  <a:pt x="2274277" y="2799303"/>
                  <a:pt x="1433565" y="2513763"/>
                  <a:pt x="914400" y="1999622"/>
                </a:cubicBezTo>
                <a:cubicBezTo>
                  <a:pt x="395235" y="1485481"/>
                  <a:pt x="140677" y="299776"/>
                  <a:pt x="0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330F02-4D5A-488D-9B93-E787CF288DBC}"/>
              </a:ext>
            </a:extLst>
          </p:cNvPr>
          <p:cNvSpPr txBox="1"/>
          <p:nvPr/>
        </p:nvSpPr>
        <p:spPr>
          <a:xfrm rot="16200000">
            <a:off x="-327550" y="3469263"/>
            <a:ext cx="12394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Duration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5ECAF4-5852-4B5F-B49F-66321989DAA7}"/>
              </a:ext>
            </a:extLst>
          </p:cNvPr>
          <p:cNvSpPr txBox="1"/>
          <p:nvPr/>
        </p:nvSpPr>
        <p:spPr>
          <a:xfrm>
            <a:off x="1619672" y="572774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Onset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6E7EFA-6138-470F-B8FE-90AACE59AC1F}"/>
              </a:ext>
            </a:extLst>
          </p:cNvPr>
          <p:cNvSpPr txBox="1"/>
          <p:nvPr/>
        </p:nvSpPr>
        <p:spPr>
          <a:xfrm>
            <a:off x="3635896" y="56612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sudden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4D5F2C1-7424-4707-A3D2-22515B5E4D6E}"/>
              </a:ext>
            </a:extLst>
          </p:cNvPr>
          <p:cNvSpPr txBox="1"/>
          <p:nvPr/>
        </p:nvSpPr>
        <p:spPr>
          <a:xfrm>
            <a:off x="107504" y="56612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slow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9C0B5D1-D2F9-4737-90E6-5FBC24AAD2E6}"/>
              </a:ext>
            </a:extLst>
          </p:cNvPr>
          <p:cNvSpPr txBox="1"/>
          <p:nvPr/>
        </p:nvSpPr>
        <p:spPr>
          <a:xfrm rot="16200000">
            <a:off x="-133781" y="5275947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short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B94138-231D-4B51-A740-B542CE6A08F5}"/>
              </a:ext>
            </a:extLst>
          </p:cNvPr>
          <p:cNvSpPr txBox="1"/>
          <p:nvPr/>
        </p:nvSpPr>
        <p:spPr>
          <a:xfrm rot="16200000">
            <a:off x="-227275" y="2035587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long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A68A76-5819-47D8-AA0E-6406D569C15F}"/>
              </a:ext>
            </a:extLst>
          </p:cNvPr>
          <p:cNvSpPr txBox="1"/>
          <p:nvPr/>
        </p:nvSpPr>
        <p:spPr>
          <a:xfrm>
            <a:off x="1187624" y="1916832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migration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8BBC412-A49C-4448-90FD-BCD307CC9ED7}"/>
              </a:ext>
            </a:extLst>
          </p:cNvPr>
          <p:cNvSpPr txBox="1"/>
          <p:nvPr/>
        </p:nvSpPr>
        <p:spPr>
          <a:xfrm>
            <a:off x="1381089" y="2215897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drought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22D5047-5077-44A5-810E-7CA77EC23ED0}"/>
              </a:ext>
            </a:extLst>
          </p:cNvPr>
          <p:cNvSpPr txBox="1"/>
          <p:nvPr/>
        </p:nvSpPr>
        <p:spPr>
          <a:xfrm>
            <a:off x="1563705" y="2575937"/>
            <a:ext cx="644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famine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9037E4D-E3EC-4B1D-9159-6E58AC295EC1}"/>
              </a:ext>
            </a:extLst>
          </p:cNvPr>
          <p:cNvSpPr txBox="1"/>
          <p:nvPr/>
        </p:nvSpPr>
        <p:spPr>
          <a:xfrm>
            <a:off x="1660394" y="2936856"/>
            <a:ext cx="5581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ebola</a:t>
            </a:r>
            <a:endParaRPr lang="en-US" sz="12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3A6D0D9-9E54-4E8D-BC3B-4DBA88AD4E6F}"/>
              </a:ext>
            </a:extLst>
          </p:cNvPr>
          <p:cNvSpPr txBox="1"/>
          <p:nvPr/>
        </p:nvSpPr>
        <p:spPr>
          <a:xfrm>
            <a:off x="1691680" y="3224009"/>
            <a:ext cx="11576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COVID (2020)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57B8DB8-8885-4551-9161-42FCEAB42713}"/>
              </a:ext>
            </a:extLst>
          </p:cNvPr>
          <p:cNvSpPr txBox="1"/>
          <p:nvPr/>
        </p:nvSpPr>
        <p:spPr>
          <a:xfrm>
            <a:off x="2339752" y="4077072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hurricane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77D17B7-BB59-4D8B-A8E8-708C706EB1A1}"/>
              </a:ext>
            </a:extLst>
          </p:cNvPr>
          <p:cNvSpPr txBox="1"/>
          <p:nvPr/>
        </p:nvSpPr>
        <p:spPr>
          <a:xfrm>
            <a:off x="2044287" y="3892009"/>
            <a:ext cx="660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wildfire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F75059A-39F1-47F3-92B5-8FE861BC6B3C}"/>
              </a:ext>
            </a:extLst>
          </p:cNvPr>
          <p:cNvSpPr txBox="1"/>
          <p:nvPr/>
        </p:nvSpPr>
        <p:spPr>
          <a:xfrm>
            <a:off x="2986232" y="4520153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tsunami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0E0E0E5-F2E7-4CF2-B667-3203AD6167C8}"/>
              </a:ext>
            </a:extLst>
          </p:cNvPr>
          <p:cNvSpPr txBox="1"/>
          <p:nvPr/>
        </p:nvSpPr>
        <p:spPr>
          <a:xfrm>
            <a:off x="3624757" y="4736819"/>
            <a:ext cx="9845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earthquake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AF8333D-DE4A-4BDA-B9F5-FF4A94D4F8C9}"/>
              </a:ext>
            </a:extLst>
          </p:cNvPr>
          <p:cNvSpPr txBox="1"/>
          <p:nvPr/>
        </p:nvSpPr>
        <p:spPr>
          <a:xfrm>
            <a:off x="1536646" y="1575496"/>
            <a:ext cx="24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Humanitarian Crises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A7864C-0436-4D8F-82C8-75A302B7BACB}"/>
              </a:ext>
            </a:extLst>
          </p:cNvPr>
          <p:cNvSpPr txBox="1"/>
          <p:nvPr/>
        </p:nvSpPr>
        <p:spPr>
          <a:xfrm>
            <a:off x="1283342" y="6211516"/>
            <a:ext cx="6442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The time for emergency preparedness follows a similar line</a:t>
            </a:r>
          </a:p>
          <a:p>
            <a:pPr algn="ctr"/>
            <a:r>
              <a:rPr lang="en-US" i="1" dirty="0">
                <a:solidFill>
                  <a:srgbClr val="FF0000"/>
                </a:solidFill>
              </a:rPr>
              <a:t>But money spent preparing is the opposite curve</a:t>
            </a:r>
          </a:p>
        </p:txBody>
      </p:sp>
      <p:sp>
        <p:nvSpPr>
          <p:cNvPr id="39" name="Content Placeholder 7">
            <a:extLst>
              <a:ext uri="{FF2B5EF4-FFF2-40B4-BE49-F238E27FC236}">
                <a16:creationId xmlns:a16="http://schemas.microsoft.com/office/drawing/2014/main" id="{5036A257-7373-40A9-8B3E-D6C83EF16286}"/>
              </a:ext>
            </a:extLst>
          </p:cNvPr>
          <p:cNvSpPr txBox="1">
            <a:spLocks/>
          </p:cNvSpPr>
          <p:nvPr/>
        </p:nvSpPr>
        <p:spPr bwMode="auto">
          <a:xfrm>
            <a:off x="4993704" y="1686272"/>
            <a:ext cx="4038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None/>
              <a:defRPr sz="22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085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2706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706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706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 </a:t>
            </a:r>
            <a:endParaRPr lang="en-US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83B1F00-6A6E-4669-9D5A-904B436FB3B7}"/>
              </a:ext>
            </a:extLst>
          </p:cNvPr>
          <p:cNvCxnSpPr/>
          <p:nvPr/>
        </p:nvCxnSpPr>
        <p:spPr>
          <a:xfrm>
            <a:off x="5148064" y="1970136"/>
            <a:ext cx="0" cy="3600400"/>
          </a:xfrm>
          <a:prstGeom prst="straightConnector1">
            <a:avLst/>
          </a:prstGeom>
          <a:ln w="28575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0B572D0-BEF5-48DC-B36A-44DACF7246CC}"/>
              </a:ext>
            </a:extLst>
          </p:cNvPr>
          <p:cNvCxnSpPr>
            <a:cxnSpLocks/>
          </p:cNvCxnSpPr>
          <p:nvPr/>
        </p:nvCxnSpPr>
        <p:spPr>
          <a:xfrm flipH="1">
            <a:off x="5148064" y="5570536"/>
            <a:ext cx="3744416" cy="0"/>
          </a:xfrm>
          <a:prstGeom prst="straightConnector1">
            <a:avLst/>
          </a:prstGeom>
          <a:ln w="28575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F864D71B-611C-4711-A723-22C18CC90FA8}"/>
              </a:ext>
            </a:extLst>
          </p:cNvPr>
          <p:cNvSpPr/>
          <p:nvPr/>
        </p:nvSpPr>
        <p:spPr>
          <a:xfrm>
            <a:off x="5621726" y="2101498"/>
            <a:ext cx="3114989" cy="3084844"/>
          </a:xfrm>
          <a:custGeom>
            <a:avLst/>
            <a:gdLst>
              <a:gd name="connsiteX0" fmla="*/ 3114989 w 3114989"/>
              <a:gd name="connsiteY0" fmla="*/ 3084844 h 3084844"/>
              <a:gd name="connsiteX1" fmla="*/ 914400 w 3114989"/>
              <a:gd name="connsiteY1" fmla="*/ 1999622 h 3084844"/>
              <a:gd name="connsiteX2" fmla="*/ 0 w 3114989"/>
              <a:gd name="connsiteY2" fmla="*/ 0 h 3084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14989" h="3084844">
                <a:moveTo>
                  <a:pt x="3114989" y="3084844"/>
                </a:moveTo>
                <a:cubicBezTo>
                  <a:pt x="2274277" y="2799303"/>
                  <a:pt x="1433565" y="2513763"/>
                  <a:pt x="914400" y="1999622"/>
                </a:cubicBezTo>
                <a:cubicBezTo>
                  <a:pt x="395235" y="1485481"/>
                  <a:pt x="140677" y="299776"/>
                  <a:pt x="0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8BB13F1-D977-487B-8994-CFF8D70A8769}"/>
              </a:ext>
            </a:extLst>
          </p:cNvPr>
          <p:cNvSpPr txBox="1"/>
          <p:nvPr/>
        </p:nvSpPr>
        <p:spPr>
          <a:xfrm rot="16200000">
            <a:off x="4208954" y="3450559"/>
            <a:ext cx="12394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Duration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C255340-3BE5-4428-8981-8FB1457EDEE4}"/>
              </a:ext>
            </a:extLst>
          </p:cNvPr>
          <p:cNvSpPr txBox="1"/>
          <p:nvPr/>
        </p:nvSpPr>
        <p:spPr>
          <a:xfrm>
            <a:off x="6156176" y="570904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Onset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504641C-70BE-4C07-8653-6D9E6CA74CFF}"/>
              </a:ext>
            </a:extLst>
          </p:cNvPr>
          <p:cNvSpPr txBox="1"/>
          <p:nvPr/>
        </p:nvSpPr>
        <p:spPr>
          <a:xfrm>
            <a:off x="8172400" y="564254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sudden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3CD5744-FF70-429F-996F-ADF065273B6A}"/>
              </a:ext>
            </a:extLst>
          </p:cNvPr>
          <p:cNvSpPr txBox="1"/>
          <p:nvPr/>
        </p:nvSpPr>
        <p:spPr>
          <a:xfrm>
            <a:off x="4644008" y="564254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slow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77DC099-D07C-4B5B-BCEF-A03F8341A460}"/>
              </a:ext>
            </a:extLst>
          </p:cNvPr>
          <p:cNvSpPr txBox="1"/>
          <p:nvPr/>
        </p:nvSpPr>
        <p:spPr>
          <a:xfrm rot="16200000">
            <a:off x="4402723" y="5257243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short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291F14-23DD-41CF-B4E5-B48FB0D606B1}"/>
              </a:ext>
            </a:extLst>
          </p:cNvPr>
          <p:cNvSpPr txBox="1"/>
          <p:nvPr/>
        </p:nvSpPr>
        <p:spPr>
          <a:xfrm rot="16200000">
            <a:off x="4309229" y="2016883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long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5D0569-DF11-4B27-AAF3-F88ACC29F4DA}"/>
              </a:ext>
            </a:extLst>
          </p:cNvPr>
          <p:cNvSpPr txBox="1"/>
          <p:nvPr/>
        </p:nvSpPr>
        <p:spPr>
          <a:xfrm>
            <a:off x="5724128" y="1898128"/>
            <a:ext cx="1284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People outage</a:t>
            </a:r>
          </a:p>
          <a:p>
            <a:r>
              <a:rPr lang="en-US" sz="1200" dirty="0"/>
              <a:t>9/11, </a:t>
            </a:r>
            <a:r>
              <a:rPr lang="en-US" sz="1200" b="1" dirty="0">
                <a:solidFill>
                  <a:srgbClr val="FF0000"/>
                </a:solidFill>
              </a:rPr>
              <a:t>Pandemic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12A4025-B9B9-4EE1-8DA4-42FAB65CB1C9}"/>
              </a:ext>
            </a:extLst>
          </p:cNvPr>
          <p:cNvSpPr txBox="1"/>
          <p:nvPr/>
        </p:nvSpPr>
        <p:spPr>
          <a:xfrm>
            <a:off x="7548557" y="2949747"/>
            <a:ext cx="131273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Types of Outage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BF70070-BBBB-4335-9F73-05853B41A098}"/>
              </a:ext>
            </a:extLst>
          </p:cNvPr>
          <p:cNvSpPr txBox="1"/>
          <p:nvPr/>
        </p:nvSpPr>
        <p:spPr>
          <a:xfrm>
            <a:off x="6300192" y="3435678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Fire Scenario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30243A4-0024-4E69-9598-B7D703187C3F}"/>
              </a:ext>
            </a:extLst>
          </p:cNvPr>
          <p:cNvSpPr txBox="1"/>
          <p:nvPr/>
        </p:nvSpPr>
        <p:spPr>
          <a:xfrm>
            <a:off x="7111405" y="4259144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hardware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DA8BA3A-3ACE-455E-875C-E8E8AC9AA818}"/>
              </a:ext>
            </a:extLst>
          </p:cNvPr>
          <p:cNvSpPr txBox="1"/>
          <p:nvPr/>
        </p:nvSpPr>
        <p:spPr>
          <a:xfrm>
            <a:off x="6685287" y="3924222"/>
            <a:ext cx="764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software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9DEBD3E-EC42-4A2F-9459-BE965CBB74E3}"/>
              </a:ext>
            </a:extLst>
          </p:cNvPr>
          <p:cNvSpPr txBox="1"/>
          <p:nvPr/>
        </p:nvSpPr>
        <p:spPr>
          <a:xfrm>
            <a:off x="7522736" y="4501449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network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E077535-C8B6-44E5-806D-AA8F5FC9A927}"/>
              </a:ext>
            </a:extLst>
          </p:cNvPr>
          <p:cNvSpPr txBox="1"/>
          <p:nvPr/>
        </p:nvSpPr>
        <p:spPr>
          <a:xfrm>
            <a:off x="8319505" y="4808185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electrical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52AFB3A-7E45-4F3E-B15B-61875C4C9E1E}"/>
              </a:ext>
            </a:extLst>
          </p:cNvPr>
          <p:cNvSpPr txBox="1"/>
          <p:nvPr/>
        </p:nvSpPr>
        <p:spPr>
          <a:xfrm>
            <a:off x="6171479" y="1556792"/>
            <a:ext cx="2232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Technology Crises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A00F7C2-3FD7-4A40-BD53-8E8624683A95}"/>
              </a:ext>
            </a:extLst>
          </p:cNvPr>
          <p:cNvCxnSpPr>
            <a:cxnSpLocks/>
          </p:cNvCxnSpPr>
          <p:nvPr/>
        </p:nvCxnSpPr>
        <p:spPr>
          <a:xfrm flipV="1">
            <a:off x="5122224" y="3400196"/>
            <a:ext cx="3770256" cy="17790"/>
          </a:xfrm>
          <a:prstGeom prst="line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895B91B3-ABE9-4892-8C8E-7966BE1BBD5E}"/>
              </a:ext>
            </a:extLst>
          </p:cNvPr>
          <p:cNvSpPr txBox="1"/>
          <p:nvPr/>
        </p:nvSpPr>
        <p:spPr>
          <a:xfrm>
            <a:off x="7528776" y="3501008"/>
            <a:ext cx="157972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Insurance Threshold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413868B-69ED-435D-A416-BBE8DFA6544B}"/>
              </a:ext>
            </a:extLst>
          </p:cNvPr>
          <p:cNvSpPr txBox="1"/>
          <p:nvPr/>
        </p:nvSpPr>
        <p:spPr>
          <a:xfrm>
            <a:off x="1835696" y="3512041"/>
            <a:ext cx="15456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Spanish Flu (1918)</a:t>
            </a:r>
          </a:p>
        </p:txBody>
      </p:sp>
    </p:spTree>
    <p:extLst>
      <p:ext uri="{BB962C8B-B14F-4D97-AF65-F5344CB8AC3E}">
        <p14:creationId xmlns:p14="http://schemas.microsoft.com/office/powerpoint/2010/main" val="370237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8" grpId="0"/>
      <p:bldP spid="39" grpId="0"/>
      <p:bldP spid="42" grpId="0" animBg="1"/>
      <p:bldP spid="43" grpId="0"/>
      <p:bldP spid="44" grpId="0"/>
      <p:bldP spid="45" grpId="0"/>
      <p:bldP spid="46" grpId="0"/>
      <p:bldP spid="47" grpId="0"/>
      <p:bldP spid="48" grpId="0"/>
      <p:bldP spid="49" grpId="0"/>
      <p:bldP spid="51" grpId="0" animBg="1"/>
      <p:bldP spid="53" grpId="0"/>
      <p:bldP spid="54" grpId="0"/>
      <p:bldP spid="55" grpId="0"/>
      <p:bldP spid="56" grpId="0"/>
      <p:bldP spid="57" grpId="0"/>
      <p:bldP spid="58" grpId="0"/>
      <p:bldP spid="65" grpId="0" animBg="1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C5DD891-43CE-4098-A6CB-6D4A6EB3F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Framework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295DEF2-679E-4CBF-B1AD-896B3ECC682C}"/>
              </a:ext>
            </a:extLst>
          </p:cNvPr>
          <p:cNvCxnSpPr/>
          <p:nvPr/>
        </p:nvCxnSpPr>
        <p:spPr>
          <a:xfrm>
            <a:off x="2771800" y="1988840"/>
            <a:ext cx="0" cy="3600400"/>
          </a:xfrm>
          <a:prstGeom prst="straightConnector1">
            <a:avLst/>
          </a:prstGeom>
          <a:ln w="28575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9F794C8-059E-49AD-A539-6434BAF947AB}"/>
              </a:ext>
            </a:extLst>
          </p:cNvPr>
          <p:cNvCxnSpPr>
            <a:cxnSpLocks/>
          </p:cNvCxnSpPr>
          <p:nvPr/>
        </p:nvCxnSpPr>
        <p:spPr>
          <a:xfrm flipH="1">
            <a:off x="2771800" y="5589240"/>
            <a:ext cx="3744416" cy="0"/>
          </a:xfrm>
          <a:prstGeom prst="straightConnector1">
            <a:avLst/>
          </a:prstGeom>
          <a:ln w="28575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C330F02-4D5A-488D-9B93-E787CF288DBC}"/>
              </a:ext>
            </a:extLst>
          </p:cNvPr>
          <p:cNvSpPr txBox="1"/>
          <p:nvPr/>
        </p:nvSpPr>
        <p:spPr>
          <a:xfrm rot="16200000">
            <a:off x="1947305" y="3469263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Impact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5ECAF4-5852-4B5F-B49F-66321989DAA7}"/>
              </a:ext>
            </a:extLst>
          </p:cNvPr>
          <p:cNvSpPr txBox="1"/>
          <p:nvPr/>
        </p:nvSpPr>
        <p:spPr>
          <a:xfrm>
            <a:off x="3779912" y="572774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Likelihood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6E7EFA-6138-470F-B8FE-90AACE59AC1F}"/>
              </a:ext>
            </a:extLst>
          </p:cNvPr>
          <p:cNvSpPr txBox="1"/>
          <p:nvPr/>
        </p:nvSpPr>
        <p:spPr>
          <a:xfrm>
            <a:off x="5796136" y="56612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high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4D5F2C1-7424-4707-A3D2-22515B5E4D6E}"/>
              </a:ext>
            </a:extLst>
          </p:cNvPr>
          <p:cNvSpPr txBox="1"/>
          <p:nvPr/>
        </p:nvSpPr>
        <p:spPr>
          <a:xfrm>
            <a:off x="2267744" y="56612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low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9C0B5D1-D2F9-4737-90E6-5FBC24AAD2E6}"/>
              </a:ext>
            </a:extLst>
          </p:cNvPr>
          <p:cNvSpPr txBox="1"/>
          <p:nvPr/>
        </p:nvSpPr>
        <p:spPr>
          <a:xfrm rot="16200000">
            <a:off x="2026459" y="5275947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low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B94138-231D-4B51-A740-B542CE6A08F5}"/>
              </a:ext>
            </a:extLst>
          </p:cNvPr>
          <p:cNvSpPr txBox="1"/>
          <p:nvPr/>
        </p:nvSpPr>
        <p:spPr>
          <a:xfrm rot="16200000">
            <a:off x="1932965" y="2035587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high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3A6D0D9-9E54-4E8D-BC3B-4DBA88AD4E6F}"/>
              </a:ext>
            </a:extLst>
          </p:cNvPr>
          <p:cNvSpPr txBox="1"/>
          <p:nvPr/>
        </p:nvSpPr>
        <p:spPr>
          <a:xfrm>
            <a:off x="4240979" y="2967335"/>
            <a:ext cx="2419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The Risk Frontier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</a:rPr>
              <a:t>(Optimal Insurance Threshold)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A7864C-0436-4D8F-82C8-75A302B7BACB}"/>
              </a:ext>
            </a:extLst>
          </p:cNvPr>
          <p:cNvSpPr txBox="1"/>
          <p:nvPr/>
        </p:nvSpPr>
        <p:spPr>
          <a:xfrm>
            <a:off x="680628" y="6211516"/>
            <a:ext cx="7648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The decision: with scarce resources, which risk would you address first?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A83ED23-FC51-42DE-BBF0-6524AC74500E}"/>
              </a:ext>
            </a:extLst>
          </p:cNvPr>
          <p:cNvCxnSpPr>
            <a:cxnSpLocks/>
          </p:cNvCxnSpPr>
          <p:nvPr/>
        </p:nvCxnSpPr>
        <p:spPr>
          <a:xfrm>
            <a:off x="2987824" y="2204864"/>
            <a:ext cx="3384376" cy="324036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CC70052-0DB6-46BA-8E76-9B3D78AF103E}"/>
              </a:ext>
            </a:extLst>
          </p:cNvPr>
          <p:cNvCxnSpPr/>
          <p:nvPr/>
        </p:nvCxnSpPr>
        <p:spPr>
          <a:xfrm>
            <a:off x="4067944" y="2060848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457A896-402B-437F-8868-34B72C47E714}"/>
              </a:ext>
            </a:extLst>
          </p:cNvPr>
          <p:cNvCxnSpPr/>
          <p:nvPr/>
        </p:nvCxnSpPr>
        <p:spPr>
          <a:xfrm>
            <a:off x="5364088" y="2060848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F13E0FD-44C8-4D5C-BD20-D41891229EE5}"/>
              </a:ext>
            </a:extLst>
          </p:cNvPr>
          <p:cNvCxnSpPr/>
          <p:nvPr/>
        </p:nvCxnSpPr>
        <p:spPr>
          <a:xfrm>
            <a:off x="6516216" y="2060848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D35B21D-A108-4488-BD83-B964EEDB78BA}"/>
              </a:ext>
            </a:extLst>
          </p:cNvPr>
          <p:cNvCxnSpPr/>
          <p:nvPr/>
        </p:nvCxnSpPr>
        <p:spPr>
          <a:xfrm>
            <a:off x="2771800" y="2060848"/>
            <a:ext cx="37444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1367EC7-0025-481D-A841-FEE4BCE931F1}"/>
              </a:ext>
            </a:extLst>
          </p:cNvPr>
          <p:cNvCxnSpPr/>
          <p:nvPr/>
        </p:nvCxnSpPr>
        <p:spPr>
          <a:xfrm>
            <a:off x="2771800" y="3212976"/>
            <a:ext cx="37444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FE5D502-7686-47B5-BBA1-E22F5E84B604}"/>
              </a:ext>
            </a:extLst>
          </p:cNvPr>
          <p:cNvCxnSpPr/>
          <p:nvPr/>
        </p:nvCxnSpPr>
        <p:spPr>
          <a:xfrm>
            <a:off x="2771800" y="4365104"/>
            <a:ext cx="37444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29CBC99F-4376-4CA9-A0BD-A40E0FB9A12D}"/>
              </a:ext>
            </a:extLst>
          </p:cNvPr>
          <p:cNvSpPr txBox="1"/>
          <p:nvPr/>
        </p:nvSpPr>
        <p:spPr>
          <a:xfrm>
            <a:off x="3203848" y="2060848"/>
            <a:ext cx="112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Black Swans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017156-29D5-44F6-82C5-56813EB4C6BE}"/>
              </a:ext>
            </a:extLst>
          </p:cNvPr>
          <p:cNvSpPr txBox="1"/>
          <p:nvPr/>
        </p:nvSpPr>
        <p:spPr>
          <a:xfrm>
            <a:off x="3259953" y="1753070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COVID-19</a:t>
            </a:r>
          </a:p>
        </p:txBody>
      </p:sp>
    </p:spTree>
    <p:extLst>
      <p:ext uri="{BB962C8B-B14F-4D97-AF65-F5344CB8AC3E}">
        <p14:creationId xmlns:p14="http://schemas.microsoft.com/office/powerpoint/2010/main" val="239719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61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4788024" y="5157192"/>
            <a:ext cx="1811321" cy="158417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24A3DF-6AA4-4EE8-9D24-74FB96798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50838"/>
            <a:ext cx="7135688" cy="629890"/>
          </a:xfrm>
        </p:spPr>
        <p:txBody>
          <a:bodyPr/>
          <a:lstStyle/>
          <a:p>
            <a:r>
              <a:rPr lang="en-US" dirty="0"/>
              <a:t>Operating the IT Stack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553886" y="938920"/>
            <a:ext cx="144016" cy="400224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76256" y="2924944"/>
            <a:ext cx="1800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You manage*</a:t>
            </a:r>
            <a:r>
              <a:rPr lang="en-US" b="1" dirty="0"/>
              <a:t> </a:t>
            </a:r>
            <a:r>
              <a:rPr lang="en-US" dirty="0"/>
              <a:t>(or you manage those who manage the traditional IT stack)</a:t>
            </a:r>
          </a:p>
        </p:txBody>
      </p:sp>
      <p:sp>
        <p:nvSpPr>
          <p:cNvPr id="7" name="Right Brace 6"/>
          <p:cNvSpPr/>
          <p:nvPr/>
        </p:nvSpPr>
        <p:spPr>
          <a:xfrm>
            <a:off x="6671353" y="5229200"/>
            <a:ext cx="144016" cy="136815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76256" y="5656602"/>
            <a:ext cx="2267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You also manage*</a:t>
            </a:r>
          </a:p>
          <a:p>
            <a:r>
              <a:rPr lang="en-US" dirty="0"/>
              <a:t>(the supporting structure)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871153" y="6203388"/>
            <a:ext cx="162184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Electrical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871153" y="5733256"/>
            <a:ext cx="162184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Climate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871153" y="5234314"/>
            <a:ext cx="162184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Security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467544" y="2780928"/>
            <a:ext cx="3384376" cy="2160240"/>
          </a:xfrm>
          <a:prstGeom prst="wedgeEllipseCallout">
            <a:avLst>
              <a:gd name="adj1" fmla="val 65953"/>
              <a:gd name="adj2" fmla="val 1114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Key IT Managers questions: Where are my </a:t>
            </a:r>
            <a:r>
              <a:rPr lang="en-US" sz="2000" u="sng" dirty="0"/>
              <a:t>single points of failure</a:t>
            </a:r>
            <a:r>
              <a:rPr lang="en-US" sz="2000" dirty="0"/>
              <a:t>? What’s my plan-B? For example, electricity?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8911" y="938921"/>
            <a:ext cx="1704975" cy="40195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25189EA-F232-4116-BF81-C33303B01DEB}"/>
              </a:ext>
            </a:extLst>
          </p:cNvPr>
          <p:cNvSpPr txBox="1"/>
          <p:nvPr/>
        </p:nvSpPr>
        <p:spPr>
          <a:xfrm>
            <a:off x="611560" y="5656602"/>
            <a:ext cx="37305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*A key single point of failure: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you and your </a:t>
            </a:r>
            <a:r>
              <a:rPr lang="en-US" sz="2000" u="sng" dirty="0">
                <a:solidFill>
                  <a:srgbClr val="FF0000"/>
                </a:solidFill>
              </a:rPr>
              <a:t>people</a:t>
            </a:r>
            <a:r>
              <a:rPr lang="en-US" sz="2000" dirty="0">
                <a:solidFill>
                  <a:srgbClr val="FF0000"/>
                </a:solidFill>
              </a:rPr>
              <a:t> (and your </a:t>
            </a:r>
          </a:p>
          <a:p>
            <a:r>
              <a:rPr lang="en-US" sz="2000">
                <a:solidFill>
                  <a:srgbClr val="FF0000"/>
                </a:solidFill>
              </a:rPr>
              <a:t>partners</a:t>
            </a:r>
            <a:r>
              <a:rPr lang="en-US" sz="2000" dirty="0">
                <a:solidFill>
                  <a:srgbClr val="FF0000"/>
                </a:solidFill>
              </a:rPr>
              <a:t>’ people)</a:t>
            </a:r>
          </a:p>
        </p:txBody>
      </p:sp>
    </p:spTree>
    <p:extLst>
      <p:ext uri="{BB962C8B-B14F-4D97-AF65-F5344CB8AC3E}">
        <p14:creationId xmlns:p14="http://schemas.microsoft.com/office/powerpoint/2010/main" val="386744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  <p:bldP spid="8" grpId="0"/>
      <p:bldP spid="6" grpId="0" animBg="1"/>
      <p:bldP spid="12" grpId="0" animBg="1"/>
      <p:bldP spid="13" grpId="0" animBg="1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C153F-CDC8-41C5-BC17-E17C4285A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&amp; the IT Responsibility Shift</a:t>
            </a:r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9F81E347-649D-46B5-ACF3-CCD09FE9D4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0690254"/>
              </p:ext>
            </p:extLst>
          </p:nvPr>
        </p:nvGraphicFramePr>
        <p:xfrm>
          <a:off x="1524000" y="1397000"/>
          <a:ext cx="6096000" cy="4336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16EE7236-819A-4FA4-8050-C97CAC980677}"/>
              </a:ext>
            </a:extLst>
          </p:cNvPr>
          <p:cNvSpPr txBox="1"/>
          <p:nvPr/>
        </p:nvSpPr>
        <p:spPr>
          <a:xfrm>
            <a:off x="6300192" y="2852936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Keep systems and employees running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EAF4AB-EDFA-4106-9D7D-23B3E7A71C68}"/>
              </a:ext>
            </a:extLst>
          </p:cNvPr>
          <p:cNvSpPr txBox="1"/>
          <p:nvPr/>
        </p:nvSpPr>
        <p:spPr>
          <a:xfrm>
            <a:off x="1403648" y="2852936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Keep customers running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2847D69-EFC6-4EF0-A0D2-C163C308D88C}"/>
              </a:ext>
            </a:extLst>
          </p:cNvPr>
          <p:cNvSpPr txBox="1"/>
          <p:nvPr/>
        </p:nvSpPr>
        <p:spPr>
          <a:xfrm>
            <a:off x="6516216" y="4437112"/>
            <a:ext cx="17281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With COVID, the internal people become external customers</a:t>
            </a:r>
          </a:p>
        </p:txBody>
      </p:sp>
    </p:spTree>
    <p:extLst>
      <p:ext uri="{BB962C8B-B14F-4D97-AF65-F5344CB8AC3E}">
        <p14:creationId xmlns:p14="http://schemas.microsoft.com/office/powerpoint/2010/main" val="154770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DD3ED-AF5F-4976-BEDC-6370B8950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676400"/>
            <a:ext cx="8075240" cy="4191000"/>
          </a:xfrm>
        </p:spPr>
        <p:txBody>
          <a:bodyPr/>
          <a:lstStyle/>
          <a:p>
            <a:pPr marL="0" indent="0"/>
            <a:r>
              <a:rPr lang="en-US" sz="2400" dirty="0">
                <a:solidFill>
                  <a:schemeClr val="bg1"/>
                </a:solidFill>
              </a:rPr>
              <a:t>But, you say, that’s why we have a Business Continuity Plan (BCP)!</a:t>
            </a:r>
          </a:p>
          <a:p>
            <a:pPr marL="0" indent="0"/>
            <a:endParaRPr lang="en-US" sz="2400" dirty="0">
              <a:solidFill>
                <a:schemeClr val="bg1"/>
              </a:solidFill>
            </a:endParaRPr>
          </a:p>
          <a:p>
            <a:pPr marL="0" indent="0"/>
            <a:r>
              <a:rPr lang="en-US" sz="2400" dirty="0">
                <a:solidFill>
                  <a:schemeClr val="bg1"/>
                </a:solidFill>
              </a:rPr>
              <a:t>If you lose your team, who runs the BCP?</a:t>
            </a:r>
          </a:p>
          <a:p>
            <a:pPr marL="0" indent="0"/>
            <a:endParaRPr lang="en-US" sz="2400" dirty="0">
              <a:solidFill>
                <a:schemeClr val="bg1"/>
              </a:solidFill>
            </a:endParaRPr>
          </a:p>
          <a:p>
            <a:pPr marL="0" indent="0"/>
            <a:r>
              <a:rPr lang="en-US" sz="2400" dirty="0">
                <a:solidFill>
                  <a:schemeClr val="bg1"/>
                </a:solidFill>
              </a:rPr>
              <a:t>That’s the 9/11 and COVID question.</a:t>
            </a:r>
          </a:p>
          <a:p>
            <a:pPr marL="0" indent="0"/>
            <a:endParaRPr lang="en-US" sz="2400" dirty="0">
              <a:solidFill>
                <a:schemeClr val="bg1"/>
              </a:solidFill>
            </a:endParaRPr>
          </a:p>
          <a:p>
            <a:pPr marL="0" indent="0"/>
            <a:r>
              <a:rPr lang="en-US" sz="2400" dirty="0">
                <a:solidFill>
                  <a:schemeClr val="bg1"/>
                </a:solidFill>
              </a:rPr>
              <a:t>Except, for COVID, your backup team may also be out.</a:t>
            </a:r>
          </a:p>
        </p:txBody>
      </p:sp>
    </p:spTree>
    <p:extLst>
      <p:ext uri="{BB962C8B-B14F-4D97-AF65-F5344CB8AC3E}">
        <p14:creationId xmlns:p14="http://schemas.microsoft.com/office/powerpoint/2010/main" val="181448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A75F9-2D1B-498E-9FA5-DEC6D30AD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676400"/>
            <a:ext cx="8075240" cy="4191000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Your worst case, last resort choice?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Shut down the business.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…or, quarantine your </a:t>
            </a:r>
            <a:r>
              <a:rPr lang="en-US" sz="2400" u="sng" dirty="0">
                <a:solidFill>
                  <a:schemeClr val="bg1"/>
                </a:solidFill>
              </a:rPr>
              <a:t>backup</a:t>
            </a:r>
            <a:r>
              <a:rPr lang="en-US" sz="2400" dirty="0">
                <a:solidFill>
                  <a:schemeClr val="bg1"/>
                </a:solidFill>
              </a:rPr>
              <a:t> team now!</a:t>
            </a:r>
          </a:p>
        </p:txBody>
      </p:sp>
    </p:spTree>
    <p:extLst>
      <p:ext uri="{BB962C8B-B14F-4D97-AF65-F5344CB8AC3E}">
        <p14:creationId xmlns:p14="http://schemas.microsoft.com/office/powerpoint/2010/main" val="3819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6D6E3A9E70BF4C9F7CBB65C45C8143" ma:contentTypeVersion="0" ma:contentTypeDescription="Create a new document." ma:contentTypeScope="" ma:versionID="e217719a970581a934402205edb9f14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94B6FA-71D9-417B-899C-4C80569698B6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F4B74D2-8896-4C44-B710-F16083910C8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2267</TotalTime>
  <Words>800</Words>
  <Application>Microsoft Office PowerPoint</Application>
  <PresentationFormat>On-screen Show (4:3)</PresentationFormat>
  <Paragraphs>163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(Body)</vt:lpstr>
      <vt:lpstr>Calibri Light</vt:lpstr>
      <vt:lpstr>Lucida Grande</vt:lpstr>
      <vt:lpstr>Times New Roman</vt:lpstr>
      <vt:lpstr>Wingdings</vt:lpstr>
      <vt:lpstr>Office Theme</vt:lpstr>
      <vt:lpstr>1_Office Theme</vt:lpstr>
      <vt:lpstr>Retrospect</vt:lpstr>
      <vt:lpstr>COVID, Crisis Informatics and IT</vt:lpstr>
      <vt:lpstr>Who I Am…</vt:lpstr>
      <vt:lpstr>What is the question for today?</vt:lpstr>
      <vt:lpstr>Crises - Two Types of Time</vt:lpstr>
      <vt:lpstr>Risk Framework</vt:lpstr>
      <vt:lpstr>Operating the IT Stack</vt:lpstr>
      <vt:lpstr>COVID &amp; the IT Responsibility Shift</vt:lpstr>
      <vt:lpstr>PowerPoint Presentation</vt:lpstr>
      <vt:lpstr>PowerPoint Presentation</vt:lpstr>
      <vt:lpstr>Ripley’s 3-Ds Arc of Disaster Response</vt:lpstr>
      <vt:lpstr>Resiliency and Improv</vt:lpstr>
      <vt:lpstr>How do you decide? It depends</vt:lpstr>
      <vt:lpstr>Key Take-aways</vt:lpstr>
      <vt:lpstr>Next steps</vt:lpstr>
      <vt:lpstr>Q&amp;A, Discussion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Structure/Operations 1 Understanding and Establishing Operational Control Lecture 5</dc:title>
  <dc:creator>Edward Happ</dc:creator>
  <cp:lastModifiedBy>Edward Happ</cp:lastModifiedBy>
  <cp:revision>53</cp:revision>
  <cp:lastPrinted>2020-02-06T20:52:58Z</cp:lastPrinted>
  <dcterms:created xsi:type="dcterms:W3CDTF">2020-02-06T07:20:06Z</dcterms:created>
  <dcterms:modified xsi:type="dcterms:W3CDTF">2020-03-19T16:46:25Z</dcterms:modified>
</cp:coreProperties>
</file>