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tags/tag16.xml" ContentType="application/vnd.openxmlformats-officedocument.presentationml.tags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tags/tag12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tags/tag1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tags/tag19.xml" ContentType="application/vnd.openxmlformats-officedocument.presentationml.tags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tags/tag17.xml" ContentType="application/vnd.openxmlformats-officedocument.presentationml.tags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Default Extension="tiff" ContentType="image/tif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5.xml" ContentType="application/vnd.openxmlformats-officedocument.presentationml.tags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tags/tag2.xml" ContentType="application/vnd.openxmlformats-officedocument.presentationml.tags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tags/tag18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14.xml" ContentType="application/vnd.openxmlformats-officedocument.presentationml.tags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tags/tag3.xml" ContentType="application/vnd.openxmlformats-officedocument.presentationml.tags+xml"/>
  <Override PartName="/ppt/notesSlides/notesSlide3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310" r:id="rId3"/>
    <p:sldId id="393" r:id="rId4"/>
    <p:sldId id="344" r:id="rId5"/>
    <p:sldId id="359" r:id="rId6"/>
    <p:sldId id="360" r:id="rId7"/>
    <p:sldId id="361" r:id="rId8"/>
    <p:sldId id="348" r:id="rId9"/>
    <p:sldId id="401" r:id="rId10"/>
    <p:sldId id="402" r:id="rId11"/>
    <p:sldId id="403" r:id="rId12"/>
    <p:sldId id="404" r:id="rId13"/>
    <p:sldId id="405" r:id="rId14"/>
    <p:sldId id="406" r:id="rId15"/>
    <p:sldId id="407" r:id="rId16"/>
    <p:sldId id="408" r:id="rId17"/>
    <p:sldId id="346" r:id="rId18"/>
    <p:sldId id="358" r:id="rId19"/>
    <p:sldId id="355" r:id="rId20"/>
    <p:sldId id="356" r:id="rId21"/>
    <p:sldId id="395" r:id="rId22"/>
    <p:sldId id="357" r:id="rId23"/>
    <p:sldId id="347" r:id="rId24"/>
    <p:sldId id="362" r:id="rId25"/>
    <p:sldId id="392" r:id="rId26"/>
    <p:sldId id="394" r:id="rId27"/>
    <p:sldId id="363" r:id="rId28"/>
    <p:sldId id="373" r:id="rId29"/>
    <p:sldId id="320" r:id="rId30"/>
    <p:sldId id="378" r:id="rId31"/>
    <p:sldId id="409" r:id="rId32"/>
    <p:sldId id="410" r:id="rId33"/>
    <p:sldId id="411" r:id="rId34"/>
    <p:sldId id="412" r:id="rId35"/>
    <p:sldId id="413" r:id="rId36"/>
    <p:sldId id="350" r:id="rId37"/>
    <p:sldId id="379" r:id="rId38"/>
    <p:sldId id="400" r:id="rId39"/>
    <p:sldId id="384" r:id="rId40"/>
    <p:sldId id="415" r:id="rId41"/>
    <p:sldId id="416" r:id="rId42"/>
    <p:sldId id="417" r:id="rId43"/>
    <p:sldId id="418" r:id="rId44"/>
    <p:sldId id="396" r:id="rId45"/>
    <p:sldId id="390" r:id="rId46"/>
    <p:sldId id="327" r:id="rId47"/>
    <p:sldId id="391" r:id="rId48"/>
    <p:sldId id="337" r:id="rId49"/>
    <p:sldId id="338" r:id="rId50"/>
    <p:sldId id="339" r:id="rId51"/>
    <p:sldId id="398" r:id="rId52"/>
    <p:sldId id="399" r:id="rId53"/>
    <p:sldId id="397" r:id="rId54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Lucida Grande" charset="0"/>
        <a:ea typeface="ヒラギノ角ゴ ProN W3" charset="-128"/>
        <a:cs typeface="+mn-cs"/>
        <a:sym typeface="Lucida Grande" charset="0"/>
      </a:defRPr>
    </a:lvl1pPr>
    <a:lvl2pPr marL="4572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Lucida Grande" charset="0"/>
        <a:ea typeface="ヒラギノ角ゴ ProN W3" charset="-128"/>
        <a:cs typeface="+mn-cs"/>
        <a:sym typeface="Lucida Grande" charset="0"/>
      </a:defRPr>
    </a:lvl2pPr>
    <a:lvl3pPr marL="9144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Lucida Grande" charset="0"/>
        <a:ea typeface="ヒラギノ角ゴ ProN W3" charset="-128"/>
        <a:cs typeface="+mn-cs"/>
        <a:sym typeface="Lucida Grande" charset="0"/>
      </a:defRPr>
    </a:lvl3pPr>
    <a:lvl4pPr marL="13716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Lucida Grande" charset="0"/>
        <a:ea typeface="ヒラギノ角ゴ ProN W3" charset="-128"/>
        <a:cs typeface="+mn-cs"/>
        <a:sym typeface="Lucida Grande" charset="0"/>
      </a:defRPr>
    </a:lvl4pPr>
    <a:lvl5pPr marL="18288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Lucida Grande" charset="0"/>
        <a:ea typeface="ヒラギノ角ゴ ProN W3" charset="-128"/>
        <a:cs typeface="+mn-cs"/>
        <a:sym typeface="Lucida Grande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Lucida Grande" charset="0"/>
        <a:ea typeface="ヒラギノ角ゴ ProN W3" charset="-128"/>
        <a:cs typeface="+mn-cs"/>
        <a:sym typeface="Lucida Grande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Lucida Grande" charset="0"/>
        <a:ea typeface="ヒラギノ角ゴ ProN W3" charset="-128"/>
        <a:cs typeface="+mn-cs"/>
        <a:sym typeface="Lucida Grande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Lucida Grande" charset="0"/>
        <a:ea typeface="ヒラギノ角ゴ ProN W3" charset="-128"/>
        <a:cs typeface="+mn-cs"/>
        <a:sym typeface="Lucida Grande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Lucida Grande" charset="0"/>
        <a:ea typeface="ヒラギノ角ゴ ProN W3" charset="-128"/>
        <a:cs typeface="+mn-cs"/>
        <a:sym typeface="Lucida Grande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="" val="1"/>
      </p:ext>
    </p:extLst>
  </p:showPr>
  <p:clrMru>
    <a:srgbClr val="5EB12A"/>
    <a:srgbClr val="5EB15C"/>
    <a:srgbClr val="FFFF00"/>
    <a:srgbClr val="008F5D"/>
    <a:srgbClr val="FFFF66"/>
    <a:srgbClr val="000000"/>
    <a:srgbClr val="006699"/>
    <a:srgbClr val="9BBCFF"/>
    <a:srgbClr val="003366"/>
    <a:srgbClr val="99CCFF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9" autoAdjust="0"/>
    <p:restoredTop sz="92884" autoAdjust="0"/>
  </p:normalViewPr>
  <p:slideViewPr>
    <p:cSldViewPr>
      <p:cViewPr>
        <p:scale>
          <a:sx n="50" d="100"/>
          <a:sy n="50" d="100"/>
        </p:scale>
        <p:origin x="-1080" y="-7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954" y="-8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7C6A1A-9969-4E14-895C-B56487DDC81C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FB2AC6-158D-4E37-94B4-3D45BAC2DDD6}">
      <dgm:prSet phldrT="[Text]" custT="1"/>
      <dgm:spPr/>
      <dgm:t>
        <a:bodyPr/>
        <a:lstStyle/>
        <a:p>
          <a:r>
            <a:rPr lang="en-US" sz="2800" dirty="0" smtClean="0"/>
            <a:t>400,000</a:t>
          </a:r>
          <a:r>
            <a:rPr lang="en-US" sz="2600" dirty="0" smtClean="0"/>
            <a:t> </a:t>
          </a:r>
          <a:endParaRPr lang="en-US" sz="2600" dirty="0"/>
        </a:p>
      </dgm:t>
    </dgm:pt>
    <dgm:pt modelId="{A0CA0053-6BAE-4E29-90FA-0D7F0B91F7E8}" type="parTrans" cxnId="{30E16FFC-872A-4C5A-A8DC-9902EAAB919C}">
      <dgm:prSet/>
      <dgm:spPr/>
      <dgm:t>
        <a:bodyPr/>
        <a:lstStyle/>
        <a:p>
          <a:endParaRPr lang="en-US"/>
        </a:p>
      </dgm:t>
    </dgm:pt>
    <dgm:pt modelId="{3F9A70EA-7B58-4FF1-9D13-A2C4ED096D41}" type="sibTrans" cxnId="{30E16FFC-872A-4C5A-A8DC-9902EAAB919C}">
      <dgm:prSet/>
      <dgm:spPr/>
      <dgm:t>
        <a:bodyPr/>
        <a:lstStyle/>
        <a:p>
          <a:endParaRPr lang="en-US"/>
        </a:p>
      </dgm:t>
    </dgm:pt>
    <dgm:pt modelId="{1D015F71-D037-453B-B8FB-DC4BF2423C1B}">
      <dgm:prSet phldrT="[Text]"/>
      <dgm:spPr/>
      <dgm:t>
        <a:bodyPr/>
        <a:lstStyle/>
        <a:p>
          <a:r>
            <a:rPr lang="en-US" dirty="0" smtClean="0"/>
            <a:t>3,000</a:t>
          </a:r>
          <a:endParaRPr lang="en-US" dirty="0"/>
        </a:p>
      </dgm:t>
    </dgm:pt>
    <dgm:pt modelId="{11AA1E60-28D6-4936-B520-53C63D3F5EFD}" type="parTrans" cxnId="{2DCC3B4E-2ECF-472F-BDDF-032149A62CB7}">
      <dgm:prSet/>
      <dgm:spPr/>
      <dgm:t>
        <a:bodyPr/>
        <a:lstStyle/>
        <a:p>
          <a:endParaRPr lang="en-US"/>
        </a:p>
      </dgm:t>
    </dgm:pt>
    <dgm:pt modelId="{2701F11C-CABC-486A-91A4-B0C8CE996C47}" type="sibTrans" cxnId="{2DCC3B4E-2ECF-472F-BDDF-032149A62CB7}">
      <dgm:prSet/>
      <dgm:spPr/>
      <dgm:t>
        <a:bodyPr/>
        <a:lstStyle/>
        <a:p>
          <a:endParaRPr lang="en-US"/>
        </a:p>
      </dgm:t>
    </dgm:pt>
    <dgm:pt modelId="{EA03FEBC-7DA4-4748-BF92-26B4B996A9FF}">
      <dgm:prSet phldrT="[Text]"/>
      <dgm:spPr/>
      <dgm:t>
        <a:bodyPr/>
        <a:lstStyle/>
        <a:p>
          <a:r>
            <a:rPr lang="en-US" dirty="0" smtClean="0"/>
            <a:t>400</a:t>
          </a:r>
          <a:endParaRPr lang="en-US" dirty="0"/>
        </a:p>
      </dgm:t>
    </dgm:pt>
    <dgm:pt modelId="{B9226B9D-4450-42A4-8E6A-073CDF4492D7}" type="parTrans" cxnId="{EFF968BB-2506-4169-9EC1-1C54C040A020}">
      <dgm:prSet/>
      <dgm:spPr/>
      <dgm:t>
        <a:bodyPr/>
        <a:lstStyle/>
        <a:p>
          <a:endParaRPr lang="en-US"/>
        </a:p>
      </dgm:t>
    </dgm:pt>
    <dgm:pt modelId="{11F80AEA-90C8-4057-B0A5-11C0EA1C5053}" type="sibTrans" cxnId="{EFF968BB-2506-4169-9EC1-1C54C040A020}">
      <dgm:prSet/>
      <dgm:spPr/>
      <dgm:t>
        <a:bodyPr/>
        <a:lstStyle/>
        <a:p>
          <a:endParaRPr lang="en-US"/>
        </a:p>
      </dgm:t>
    </dgm:pt>
    <dgm:pt modelId="{E28F6B46-8140-41AC-B842-E725E210CCF8}">
      <dgm:prSet phldrT="[Text]"/>
      <dgm:spPr/>
      <dgm:t>
        <a:bodyPr/>
        <a:lstStyle/>
        <a:p>
          <a:r>
            <a:rPr lang="en-US" dirty="0" smtClean="0"/>
            <a:t>27 Winners</a:t>
          </a:r>
          <a:endParaRPr lang="en-US" dirty="0"/>
        </a:p>
      </dgm:t>
    </dgm:pt>
    <dgm:pt modelId="{8C6B9EB6-D5B1-4D46-B32F-4BD0AD947099}" type="parTrans" cxnId="{48AD3981-EA05-43BC-A454-0DC33958736F}">
      <dgm:prSet/>
      <dgm:spPr/>
      <dgm:t>
        <a:bodyPr/>
        <a:lstStyle/>
        <a:p>
          <a:endParaRPr lang="en-US"/>
        </a:p>
      </dgm:t>
    </dgm:pt>
    <dgm:pt modelId="{CB8A6495-7C20-4E3F-BA92-0D6541F1DC94}" type="sibTrans" cxnId="{48AD3981-EA05-43BC-A454-0DC33958736F}">
      <dgm:prSet/>
      <dgm:spPr/>
      <dgm:t>
        <a:bodyPr/>
        <a:lstStyle/>
        <a:p>
          <a:endParaRPr lang="en-US"/>
        </a:p>
      </dgm:t>
    </dgm:pt>
    <dgm:pt modelId="{E34A6AA8-0FFF-4A71-B8FD-D4823B3706B3}" type="pres">
      <dgm:prSet presAssocID="{3D7C6A1A-9969-4E14-895C-B56487DDC81C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999FDE-994E-4040-AD70-A231A0D21302}" type="pres">
      <dgm:prSet presAssocID="{3D7C6A1A-9969-4E14-895C-B56487DDC81C}" presName="ellipse" presStyleLbl="trBgShp" presStyleIdx="0" presStyleCnt="1"/>
      <dgm:spPr/>
    </dgm:pt>
    <dgm:pt modelId="{40D72E29-DAD4-4C2E-8C50-2F19A699511B}" type="pres">
      <dgm:prSet presAssocID="{3D7C6A1A-9969-4E14-895C-B56487DDC81C}" presName="arrow1" presStyleLbl="fgShp" presStyleIdx="0" presStyleCnt="1"/>
      <dgm:spPr/>
    </dgm:pt>
    <dgm:pt modelId="{41A179A5-4CC3-4D9B-9AAA-687421725164}" type="pres">
      <dgm:prSet presAssocID="{3D7C6A1A-9969-4E14-895C-B56487DDC81C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7A3C7F-1945-4CF3-969C-68487ED0CE69}" type="pres">
      <dgm:prSet presAssocID="{1D015F71-D037-453B-B8FB-DC4BF2423C1B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C5D370-7A9B-4063-ADDC-31604364F538}" type="pres">
      <dgm:prSet presAssocID="{EA03FEBC-7DA4-4748-BF92-26B4B996A9FF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935DE4-BA10-4E95-B509-13C1940B5F12}" type="pres">
      <dgm:prSet presAssocID="{E28F6B46-8140-41AC-B842-E725E210CCF8}" presName="item3" presStyleLbl="node1" presStyleIdx="2" presStyleCnt="3" custScaleX="127293" custLinFactNeighborX="8381" custLinFactNeighborY="-63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5AEA28-56FB-4AF7-A3B7-B43AEA012013}" type="pres">
      <dgm:prSet presAssocID="{3D7C6A1A-9969-4E14-895C-B56487DDC81C}" presName="funnel" presStyleLbl="trAlignAcc1" presStyleIdx="0" presStyleCnt="1"/>
      <dgm:spPr/>
    </dgm:pt>
  </dgm:ptLst>
  <dgm:cxnLst>
    <dgm:cxn modelId="{48AD3981-EA05-43BC-A454-0DC33958736F}" srcId="{3D7C6A1A-9969-4E14-895C-B56487DDC81C}" destId="{E28F6B46-8140-41AC-B842-E725E210CCF8}" srcOrd="3" destOrd="0" parTransId="{8C6B9EB6-D5B1-4D46-B32F-4BD0AD947099}" sibTransId="{CB8A6495-7C20-4E3F-BA92-0D6541F1DC94}"/>
    <dgm:cxn modelId="{594EFC6B-CB0A-4EC9-8409-175991B7AFA6}" type="presOf" srcId="{EA03FEBC-7DA4-4748-BF92-26B4B996A9FF}" destId="{967A3C7F-1945-4CF3-969C-68487ED0CE69}" srcOrd="0" destOrd="0" presId="urn:microsoft.com/office/officeart/2005/8/layout/funnel1"/>
    <dgm:cxn modelId="{B8DE090F-108D-48F4-9A0B-BAFACBEDE6E0}" type="presOf" srcId="{E28F6B46-8140-41AC-B842-E725E210CCF8}" destId="{41A179A5-4CC3-4D9B-9AAA-687421725164}" srcOrd="0" destOrd="0" presId="urn:microsoft.com/office/officeart/2005/8/layout/funnel1"/>
    <dgm:cxn modelId="{380D2221-ED10-4A0F-9501-7E02B8C04804}" type="presOf" srcId="{31FB2AC6-158D-4E37-94B4-3D45BAC2DDD6}" destId="{7A935DE4-BA10-4E95-B509-13C1940B5F12}" srcOrd="0" destOrd="0" presId="urn:microsoft.com/office/officeart/2005/8/layout/funnel1"/>
    <dgm:cxn modelId="{EFF968BB-2506-4169-9EC1-1C54C040A020}" srcId="{3D7C6A1A-9969-4E14-895C-B56487DDC81C}" destId="{EA03FEBC-7DA4-4748-BF92-26B4B996A9FF}" srcOrd="2" destOrd="0" parTransId="{B9226B9D-4450-42A4-8E6A-073CDF4492D7}" sibTransId="{11F80AEA-90C8-4057-B0A5-11C0EA1C5053}"/>
    <dgm:cxn modelId="{2DCC3B4E-2ECF-472F-BDDF-032149A62CB7}" srcId="{3D7C6A1A-9969-4E14-895C-B56487DDC81C}" destId="{1D015F71-D037-453B-B8FB-DC4BF2423C1B}" srcOrd="1" destOrd="0" parTransId="{11AA1E60-28D6-4936-B520-53C63D3F5EFD}" sibTransId="{2701F11C-CABC-486A-91A4-B0C8CE996C47}"/>
    <dgm:cxn modelId="{30E16FFC-872A-4C5A-A8DC-9902EAAB919C}" srcId="{3D7C6A1A-9969-4E14-895C-B56487DDC81C}" destId="{31FB2AC6-158D-4E37-94B4-3D45BAC2DDD6}" srcOrd="0" destOrd="0" parTransId="{A0CA0053-6BAE-4E29-90FA-0D7F0B91F7E8}" sibTransId="{3F9A70EA-7B58-4FF1-9D13-A2C4ED096D41}"/>
    <dgm:cxn modelId="{F66C8386-02FD-4BA1-931D-0A36B63600E4}" type="presOf" srcId="{1D015F71-D037-453B-B8FB-DC4BF2423C1B}" destId="{87C5D370-7A9B-4063-ADDC-31604364F538}" srcOrd="0" destOrd="0" presId="urn:microsoft.com/office/officeart/2005/8/layout/funnel1"/>
    <dgm:cxn modelId="{08EA2ADB-DA5A-4063-96BE-DB54237621CF}" type="presOf" srcId="{3D7C6A1A-9969-4E14-895C-B56487DDC81C}" destId="{E34A6AA8-0FFF-4A71-B8FD-D4823B3706B3}" srcOrd="0" destOrd="0" presId="urn:microsoft.com/office/officeart/2005/8/layout/funnel1"/>
    <dgm:cxn modelId="{05F0671F-CB95-400C-BF53-C5EA8BBF9589}" type="presParOf" srcId="{E34A6AA8-0FFF-4A71-B8FD-D4823B3706B3}" destId="{30999FDE-994E-4040-AD70-A231A0D21302}" srcOrd="0" destOrd="0" presId="urn:microsoft.com/office/officeart/2005/8/layout/funnel1"/>
    <dgm:cxn modelId="{944A26AE-9E43-41B0-A9EF-869E9022F453}" type="presParOf" srcId="{E34A6AA8-0FFF-4A71-B8FD-D4823B3706B3}" destId="{40D72E29-DAD4-4C2E-8C50-2F19A699511B}" srcOrd="1" destOrd="0" presId="urn:microsoft.com/office/officeart/2005/8/layout/funnel1"/>
    <dgm:cxn modelId="{E4E02B5F-BB5B-4487-8774-A2D1E7D389CB}" type="presParOf" srcId="{E34A6AA8-0FFF-4A71-B8FD-D4823B3706B3}" destId="{41A179A5-4CC3-4D9B-9AAA-687421725164}" srcOrd="2" destOrd="0" presId="urn:microsoft.com/office/officeart/2005/8/layout/funnel1"/>
    <dgm:cxn modelId="{E4008AE2-04DC-4FBB-8B19-528F259754EA}" type="presParOf" srcId="{E34A6AA8-0FFF-4A71-B8FD-D4823B3706B3}" destId="{967A3C7F-1945-4CF3-969C-68487ED0CE69}" srcOrd="3" destOrd="0" presId="urn:microsoft.com/office/officeart/2005/8/layout/funnel1"/>
    <dgm:cxn modelId="{80743F36-C4F7-432A-A74D-2EFB64C03EDC}" type="presParOf" srcId="{E34A6AA8-0FFF-4A71-B8FD-D4823B3706B3}" destId="{87C5D370-7A9B-4063-ADDC-31604364F538}" srcOrd="4" destOrd="0" presId="urn:microsoft.com/office/officeart/2005/8/layout/funnel1"/>
    <dgm:cxn modelId="{457ED6B8-1871-4753-8F12-DE7AF4C21BD6}" type="presParOf" srcId="{E34A6AA8-0FFF-4A71-B8FD-D4823B3706B3}" destId="{7A935DE4-BA10-4E95-B509-13C1940B5F12}" srcOrd="5" destOrd="0" presId="urn:microsoft.com/office/officeart/2005/8/layout/funnel1"/>
    <dgm:cxn modelId="{0AEBD4FC-22DB-4CFB-9FAC-3FE550FA52A0}" type="presParOf" srcId="{E34A6AA8-0FFF-4A71-B8FD-D4823B3706B3}" destId="{865AEA28-56FB-4AF7-A3B7-B43AEA012013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999FDE-994E-4040-AD70-A231A0D21302}">
      <dsp:nvSpPr>
        <dsp:cNvPr id="0" name=""/>
        <dsp:cNvSpPr/>
      </dsp:nvSpPr>
      <dsp:spPr>
        <a:xfrm>
          <a:off x="2033628" y="262669"/>
          <a:ext cx="5212979" cy="1810399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D72E29-DAD4-4C2E-8C50-2F19A699511B}">
      <dsp:nvSpPr>
        <dsp:cNvPr id="0" name=""/>
        <dsp:cNvSpPr/>
      </dsp:nvSpPr>
      <dsp:spPr>
        <a:xfrm>
          <a:off x="4143066" y="4695722"/>
          <a:ext cx="1010267" cy="646571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A179A5-4CC3-4D9B-9AAA-687421725164}">
      <dsp:nvSpPr>
        <dsp:cNvPr id="0" name=""/>
        <dsp:cNvSpPr/>
      </dsp:nvSpPr>
      <dsp:spPr>
        <a:xfrm>
          <a:off x="2223558" y="5212979"/>
          <a:ext cx="4849283" cy="1212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27 Winners</a:t>
          </a:r>
          <a:endParaRPr lang="en-US" sz="4400" kern="1200" dirty="0"/>
        </a:p>
      </dsp:txBody>
      <dsp:txXfrm>
        <a:off x="2223558" y="5212979"/>
        <a:ext cx="4849283" cy="1212320"/>
      </dsp:txXfrm>
    </dsp:sp>
    <dsp:sp modelId="{967A3C7F-1945-4CF3-969C-68487ED0CE69}">
      <dsp:nvSpPr>
        <dsp:cNvPr id="0" name=""/>
        <dsp:cNvSpPr/>
      </dsp:nvSpPr>
      <dsp:spPr>
        <a:xfrm>
          <a:off x="3928889" y="2212889"/>
          <a:ext cx="1818481" cy="1818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400</a:t>
          </a:r>
          <a:endParaRPr lang="en-US" sz="3700" kern="1200" dirty="0"/>
        </a:p>
      </dsp:txBody>
      <dsp:txXfrm>
        <a:off x="3928889" y="2212889"/>
        <a:ext cx="1818481" cy="1818481"/>
      </dsp:txXfrm>
    </dsp:sp>
    <dsp:sp modelId="{87C5D370-7A9B-4063-ADDC-31604364F538}">
      <dsp:nvSpPr>
        <dsp:cNvPr id="0" name=""/>
        <dsp:cNvSpPr/>
      </dsp:nvSpPr>
      <dsp:spPr>
        <a:xfrm>
          <a:off x="2627665" y="848624"/>
          <a:ext cx="1818481" cy="1818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3,000</a:t>
          </a:r>
          <a:endParaRPr lang="en-US" sz="3700" kern="1200" dirty="0"/>
        </a:p>
      </dsp:txBody>
      <dsp:txXfrm>
        <a:off x="2627665" y="848624"/>
        <a:ext cx="1818481" cy="1818481"/>
      </dsp:txXfrm>
    </dsp:sp>
    <dsp:sp modelId="{7A935DE4-BA10-4E95-B509-13C1940B5F12}">
      <dsp:nvSpPr>
        <dsp:cNvPr id="0" name=""/>
        <dsp:cNvSpPr/>
      </dsp:nvSpPr>
      <dsp:spPr>
        <a:xfrm>
          <a:off x="4390805" y="293519"/>
          <a:ext cx="2314799" cy="1818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400,000</a:t>
          </a:r>
          <a:r>
            <a:rPr lang="en-US" sz="2600" kern="1200" dirty="0" smtClean="0"/>
            <a:t> </a:t>
          </a:r>
          <a:endParaRPr lang="en-US" sz="2600" kern="1200" dirty="0"/>
        </a:p>
      </dsp:txBody>
      <dsp:txXfrm>
        <a:off x="4390805" y="293519"/>
        <a:ext cx="2314799" cy="1818481"/>
      </dsp:txXfrm>
    </dsp:sp>
    <dsp:sp modelId="{865AEA28-56FB-4AF7-A3B7-B43AEA012013}">
      <dsp:nvSpPr>
        <dsp:cNvPr id="0" name=""/>
        <dsp:cNvSpPr/>
      </dsp:nvSpPr>
      <dsp:spPr>
        <a:xfrm>
          <a:off x="1819451" y="40410"/>
          <a:ext cx="5657497" cy="4525997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FBE53-8EEB-4FA0-B68C-C36831B14845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56B700-18B5-4B09-8A07-A7A73E3A5D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346484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Lucida Grande" charset="0"/>
                <a:ea typeface="ヒラギノ角ゴ ProN W3" charset="-128"/>
                <a:cs typeface="ヒラギノ角ゴ ProN W3" charset="-128"/>
                <a:sym typeface="Lucida Grand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5BE5E0C-1C4C-4C3F-AE3C-C6A1BCECC3C8}" type="datetime1">
              <a:rPr lang="en-US"/>
              <a:pPr>
                <a:defRPr/>
              </a:pPr>
              <a:t>11/1/2010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Lucida Grande" charset="0"/>
                <a:ea typeface="ヒラギノ角ゴ ProN W3" charset="-128"/>
                <a:cs typeface="ヒラギノ角ゴ ProN W3" charset="-128"/>
                <a:sym typeface="Lucida Grand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AF1FE67-47D5-479C-BA62-7137BD9EC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8640218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stcompany.com/magazine/41/sternin.html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Lucida Grande" charset="0"/>
                <a:ea typeface="ヒラギノ角ゴ ProN W3" charset="-128"/>
                <a:sym typeface="Lucida Grande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ucida Grande" charset="0"/>
                <a:ea typeface="ヒラギノ角ゴ ProN W3" charset="-128"/>
                <a:sym typeface="Lucida Grande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ucida Grande" charset="0"/>
                <a:ea typeface="ヒラギノ角ゴ ProN W3" charset="-128"/>
                <a:sym typeface="Lucida Grande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ucida Grande" charset="0"/>
                <a:ea typeface="ヒラギノ角ゴ ProN W3" charset="-128"/>
                <a:sym typeface="Lucida Grande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ucida Grande" charset="0"/>
                <a:ea typeface="ヒラギノ角ゴ ProN W3" charset="-128"/>
                <a:sym typeface="Lucida Grande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ucida Grande" charset="0"/>
                <a:ea typeface="ヒラギノ角ゴ ProN W3" charset="-128"/>
                <a:sym typeface="Lucida Grande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ucida Grande" charset="0"/>
                <a:ea typeface="ヒラギノ角ゴ ProN W3" charset="-128"/>
                <a:sym typeface="Lucida Grande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ucida Grande" charset="0"/>
                <a:ea typeface="ヒラギノ角ゴ ProN W3" charset="-128"/>
                <a:sym typeface="Lucida Grande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ucida Grande" charset="0"/>
                <a:ea typeface="ヒラギノ角ゴ ProN W3" charset="-128"/>
                <a:sym typeface="Lucida Grande" charset="0"/>
              </a:defRPr>
            </a:lvl9pPr>
          </a:lstStyle>
          <a:p>
            <a:pPr eaLnBrk="1" hangingPunct="1"/>
            <a:fld id="{450136FC-6626-4158-8A61-D5370E40C81D}" type="slidenum">
              <a:rPr lang="en-US" sz="1200"/>
              <a:pPr eaLnBrk="1" hangingPunct="1"/>
              <a:t>1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-65" charset="-128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4938CC-347C-4F54-8DCD-6CAAFB243093}" type="slidenum">
              <a:rPr lang="en-US" smtClean="0"/>
              <a:pPr/>
              <a:t>10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-65" charset="-128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3DE08-3E75-4043-94CF-E59425BB59EE}" type="slidenum">
              <a:rPr lang="en-US" smtClean="0"/>
              <a:pPr/>
              <a:t>17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800" smtClean="0"/>
              <a:t>See the Fast Company article on Jerry’s work, “Positive Deviant,” by David Dorsey, November 30, 2000; here: </a:t>
            </a:r>
            <a:r>
              <a:rPr lang="en-US" sz="800" u="sng" smtClean="0">
                <a:hlinkClick r:id="rId3"/>
              </a:rPr>
              <a:t>http://www.fastcompany.com/magazine/41/sternin.html</a:t>
            </a:r>
            <a:r>
              <a:rPr lang="en-US" sz="800" smtClean="0"/>
              <a:t> </a:t>
            </a:r>
          </a:p>
          <a:p>
            <a:pPr eaLnBrk="1" hangingPunct="1"/>
            <a:r>
              <a:rPr lang="en-US" sz="800" smtClean="0"/>
              <a:t>Richard Tanner Pascale &amp; Jerry Sternin, “Your Company’s Secret Change Agents,” Harvard Business Review, May, 2005.</a:t>
            </a:r>
          </a:p>
          <a:p>
            <a:pPr eaLnBrk="1" hangingPunct="1"/>
            <a:r>
              <a:rPr lang="en-US" sz="800" smtClean="0"/>
              <a:t>“Positive Deviant,” Fast Company.</a:t>
            </a:r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BD629D-4D82-4B93-8D34-9BE7292BAFED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4844561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DE8119-15B5-4BB1-87AE-91A8D0E583E5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6E2F4-1B22-4FFE-96F6-185B465C12E4}" type="slidenum">
              <a:rPr lang="fr-CH" smtClean="0"/>
              <a:pPr/>
              <a:t>22</a:t>
            </a:fld>
            <a:endParaRPr lang="fr-CH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-65" charset="-128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3DE08-3E75-4043-94CF-E59425BB59EE}" type="slidenum">
              <a:rPr lang="en-US" smtClean="0"/>
              <a:pPr/>
              <a:t>23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4800"/>
          </a:xfrm>
          <a:noFill/>
          <a:ln/>
        </p:spPr>
        <p:txBody>
          <a:bodyPr lIns="91375" tIns="44887" rIns="91375" bIns="44887"/>
          <a:lstStyle/>
          <a:p>
            <a:endParaRPr lang="en-US" dirty="0" smtClean="0"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dirty="0" smtClean="0"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48445619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dirty="0" smtClean="0"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-65" charset="-128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3DE08-3E75-4043-94CF-E59425BB59EE}" type="slidenum">
              <a:rPr lang="en-US" smtClean="0"/>
              <a:pPr/>
              <a:t>31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-65" charset="-128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3DE08-3E75-4043-94CF-E59425BB59EE}" type="slidenum">
              <a:rPr lang="en-US" smtClean="0"/>
              <a:pPr/>
              <a:t>32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-65" charset="-128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3DE08-3E75-4043-94CF-E59425BB59EE}" type="slidenum">
              <a:rPr lang="en-US" smtClean="0"/>
              <a:pPr/>
              <a:t>34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-65" charset="-128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3DE08-3E75-4043-94CF-E59425BB59EE}" type="slidenum">
              <a:rPr lang="en-US" smtClean="0"/>
              <a:pPr/>
              <a:t>36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-65" charset="-128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CA385D-A784-4EC3-AA1E-A14BE5330BEE}" type="slidenum">
              <a:rPr lang="en-US" smtClean="0"/>
              <a:pPr/>
              <a:t>37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BA9B37-4433-4AD8-BEF0-2E38C582557F}" type="slidenum">
              <a:rPr lang="en-US"/>
              <a:pPr/>
              <a:t>38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-65" charset="-128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3DE08-3E75-4043-94CF-E59425BB59EE}" type="slidenum">
              <a:rPr lang="en-US" smtClean="0"/>
              <a:pPr/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-65" charset="-128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3DE08-3E75-4043-94CF-E59425BB59EE}" type="slidenum">
              <a:rPr lang="en-US" smtClean="0"/>
              <a:pPr/>
              <a:t>45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08895C-87FF-444E-B5C8-7147E0027185}" type="slidenum">
              <a:rPr lang="en-US" smtClean="0"/>
              <a:pPr/>
              <a:t>46</a:t>
            </a:fld>
            <a:endParaRPr lang="en-US" dirty="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48445619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-65" charset="-128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3F5A3E-093E-4052-ACFA-A7D0629B6DFF}" type="slidenum">
              <a:rPr lang="en-US" smtClean="0"/>
              <a:pPr/>
              <a:t>48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EDA203-72B4-4627-9CC4-B88921E17269}" type="slidenum">
              <a:rPr lang="en-US" smtClean="0"/>
              <a:pPr/>
              <a:t>52</a:t>
            </a:fld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71F62-5820-4080-862F-C3514A1D6446}" type="slidenum">
              <a:rPr lang="en-US" smtClean="0"/>
              <a:pPr/>
              <a:t>53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F1FE67-47D5-479C-BA62-7137BD9ECA6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-65" charset="-128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3DE08-3E75-4043-94CF-E59425BB59EE}" type="slidenum">
              <a:rPr lang="en-US" smtClean="0"/>
              <a:pPr/>
              <a:t>9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4847488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890977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1431665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466725"/>
            <a:ext cx="9906000" cy="752475"/>
          </a:xfrm>
          <a:prstGeom prst="rect">
            <a:avLst/>
          </a:prstGeom>
        </p:spPr>
        <p:txBody>
          <a:bodyPr vert="horz"/>
          <a:lstStyle>
            <a:lvl1pPr algn="l"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550" y="1981201"/>
            <a:ext cx="11703050" cy="6781800"/>
          </a:xfrm>
          <a:prstGeom prst="rect">
            <a:avLst/>
          </a:prstGeom>
        </p:spPr>
        <p:txBody>
          <a:bodyPr vert="horz"/>
          <a:lstStyle>
            <a:lvl1pPr marL="457200" indent="-457200" algn="l">
              <a:spcAft>
                <a:spcPts val="1800"/>
              </a:spcAft>
              <a:buFont typeface="Wingdings" pitchFamily="2" charset="2"/>
              <a:buChar char="§"/>
              <a:defRPr sz="3200">
                <a:latin typeface="Arial" pitchFamily="34" charset="0"/>
                <a:cs typeface="Arial" pitchFamily="34" charset="0"/>
              </a:defRPr>
            </a:lvl1pPr>
            <a:lvl2pPr marL="914400" indent="-457200" algn="l">
              <a:spcAft>
                <a:spcPts val="1200"/>
              </a:spcAft>
              <a:buFont typeface="Wingdings" pitchFamily="2" charset="2"/>
              <a:buChar char="Ø"/>
              <a:defRPr sz="4000">
                <a:latin typeface="Arial" pitchFamily="34" charset="0"/>
                <a:cs typeface="Arial" pitchFamily="34" charset="0"/>
              </a:defRPr>
            </a:lvl2pPr>
            <a:lvl3pPr algn="l">
              <a:defRPr sz="4000">
                <a:latin typeface="Arial" pitchFamily="34" charset="0"/>
                <a:cs typeface="Arial" pitchFamily="34" charset="0"/>
              </a:defRPr>
            </a:lvl3pPr>
            <a:lvl4pPr algn="l">
              <a:defRPr sz="4000">
                <a:latin typeface="Arial" pitchFamily="34" charset="0"/>
                <a:cs typeface="Arial" pitchFamily="34" charset="0"/>
              </a:defRPr>
            </a:lvl4pPr>
            <a:lvl5pPr algn="l">
              <a:defRPr sz="40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6214854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5EB1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838" y="3581400"/>
            <a:ext cx="94535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ound Single Corner Rectangle 4"/>
          <p:cNvSpPr/>
          <p:nvPr userDrawn="1"/>
        </p:nvSpPr>
        <p:spPr bwMode="auto">
          <a:xfrm flipH="1">
            <a:off x="10998200" y="228599"/>
            <a:ext cx="1828800" cy="1234440"/>
          </a:xfrm>
          <a:prstGeom prst="round1Rect">
            <a:avLst>
              <a:gd name="adj" fmla="val 46540"/>
            </a:avLst>
          </a:prstGeom>
          <a:solidFill>
            <a:srgbClr val="5EB12A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Grande" charset="0"/>
              <a:ea typeface="ヒラギノ角ゴ ProN W3" charset="-128"/>
              <a:cs typeface="ヒラギノ角ゴ ProN W3" charset="-128"/>
              <a:sym typeface="Lucida Grande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7830762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844800" y="390525"/>
            <a:ext cx="9906000" cy="752475"/>
          </a:xfrm>
          <a:prstGeom prst="rect">
            <a:avLst/>
          </a:prstGeom>
        </p:spPr>
        <p:txBody>
          <a:bodyPr vert="horz"/>
          <a:lstStyle>
            <a:lvl1pPr algn="r"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8821996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844800" y="390525"/>
            <a:ext cx="9906000" cy="752475"/>
          </a:xfrm>
          <a:prstGeom prst="rect">
            <a:avLst/>
          </a:prstGeom>
        </p:spPr>
        <p:txBody>
          <a:bodyPr vert="horz"/>
          <a:lstStyle>
            <a:lvl1pPr algn="r"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5215789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11200" y="466725"/>
            <a:ext cx="9906000" cy="752475"/>
          </a:xfrm>
          <a:prstGeom prst="rect">
            <a:avLst/>
          </a:prstGeom>
        </p:spPr>
        <p:txBody>
          <a:bodyPr vert="horz"/>
          <a:lstStyle>
            <a:lvl1pPr algn="l"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223317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251953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41116216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Lucida Grand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0653668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Single Corner Rectangle 1"/>
          <p:cNvSpPr/>
          <p:nvPr userDrawn="1"/>
        </p:nvSpPr>
        <p:spPr bwMode="auto">
          <a:xfrm flipH="1">
            <a:off x="253999" y="228599"/>
            <a:ext cx="12496799" cy="1234440"/>
          </a:xfrm>
          <a:prstGeom prst="round1Rect">
            <a:avLst>
              <a:gd name="adj" fmla="val 46540"/>
            </a:avLst>
          </a:prstGeom>
          <a:solidFill>
            <a:srgbClr val="5EB12A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Grande" charset="0"/>
              <a:ea typeface="ヒラギノ角ゴ ProN W3" charset="-128"/>
              <a:cs typeface="ヒラギノ角ゴ ProN W3" charset="-128"/>
              <a:sym typeface="Lucida Grande" charset="0"/>
            </a:endParaRPr>
          </a:p>
        </p:txBody>
      </p:sp>
      <p:sp>
        <p:nvSpPr>
          <p:cNvPr id="4" name="Round Single Corner Rectangle 3"/>
          <p:cNvSpPr/>
          <p:nvPr userDrawn="1"/>
        </p:nvSpPr>
        <p:spPr bwMode="auto">
          <a:xfrm>
            <a:off x="635000" y="9022081"/>
            <a:ext cx="11734800" cy="45719"/>
          </a:xfrm>
          <a:prstGeom prst="round1Rect">
            <a:avLst/>
          </a:prstGeom>
          <a:gradFill flip="none" rotWithShape="1">
            <a:gsLst>
              <a:gs pos="0">
                <a:srgbClr val="5EB12A"/>
              </a:gs>
              <a:gs pos="18000">
                <a:srgbClr val="5EB12A"/>
              </a:gs>
              <a:gs pos="100000">
                <a:srgbClr val="008F5D"/>
              </a:gs>
            </a:gsLst>
            <a:lin ang="0" scaled="1"/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Grande" charset="0"/>
              <a:ea typeface="ヒラギノ角ゴ ProN W3" charset="-128"/>
              <a:cs typeface="ヒラギノ角ゴ ProN W3" charset="-128"/>
              <a:sym typeface="Lucida Grande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558800" y="9107269"/>
            <a:ext cx="491826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00" spc="35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CONNECT </a:t>
            </a:r>
            <a:r>
              <a:rPr lang="en-US" sz="1300" spc="35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 CO</a:t>
            </a:r>
            <a:r>
              <a:rPr lang="en-US" sz="1300" spc="350" baseline="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LLABORATE </a:t>
            </a:r>
            <a:r>
              <a:rPr lang="en-US" sz="1300" spc="35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 INNOVATE </a:t>
            </a:r>
            <a:endParaRPr lang="en-US" sz="1300" spc="35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11836400" y="91440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4DD726D-A346-45C3-B5FA-EE45E46C2C87}" type="slidenum">
              <a:rPr lang="en-US" sz="1400" kern="1200" spc="30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ea typeface="ヒラギノ角ゴ ProN W3" charset="-128"/>
                <a:cs typeface="Arial" pitchFamily="34" charset="0"/>
                <a:sym typeface="Lucida Grande" charset="0"/>
              </a:rPr>
              <a:pPr algn="r"/>
              <a:t>‹#›</a:t>
            </a:fld>
            <a:endParaRPr lang="en-US" sz="1400" kern="1200" spc="300" dirty="0">
              <a:solidFill>
                <a:schemeClr val="bg1">
                  <a:lumMod val="65000"/>
                </a:schemeClr>
              </a:solidFill>
              <a:latin typeface="Arial" pitchFamily="34" charset="0"/>
              <a:ea typeface="ヒラギノ角ゴ ProN W3" charset="-128"/>
              <a:cs typeface="Arial" pitchFamily="34" charset="0"/>
              <a:sym typeface="Lucida Grande" charset="0"/>
            </a:endParaRPr>
          </a:p>
        </p:txBody>
      </p:sp>
      <p:pic>
        <p:nvPicPr>
          <p:cNvPr id="150530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440578" y="237744"/>
            <a:ext cx="1314950" cy="1207008"/>
          </a:xfrm>
          <a:prstGeom prst="rect">
            <a:avLst/>
          </a:prstGeom>
          <a:noFill/>
          <a:ln w="9525">
            <a:solidFill>
              <a:srgbClr val="5EB15C"/>
            </a:solidFill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66" r:id="rId1"/>
    <p:sldLayoutId id="2147485367" r:id="rId2"/>
    <p:sldLayoutId id="2147485368" r:id="rId3"/>
    <p:sldLayoutId id="2147485369" r:id="rId4"/>
    <p:sldLayoutId id="2147485370" r:id="rId5"/>
    <p:sldLayoutId id="2147485371" r:id="rId6"/>
    <p:sldLayoutId id="2147485372" r:id="rId7"/>
    <p:sldLayoutId id="2147485373" r:id="rId8"/>
    <p:sldLayoutId id="2147485374" r:id="rId9"/>
    <p:sldLayoutId id="2147485375" r:id="rId10"/>
    <p:sldLayoutId id="2147485376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j-lt"/>
          <a:ea typeface="+mj-ea"/>
          <a:cs typeface="+mj-cs"/>
          <a:sym typeface="Lucida Grande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Lucida Grande" charset="0"/>
          <a:ea typeface="ヒラギノ角ゴ ProN W3" charset="-128"/>
          <a:cs typeface="ヒラギノ角ゴ ProN W3" charset="-128"/>
          <a:sym typeface="Lucida Grande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Lucida Grande" charset="0"/>
          <a:ea typeface="ヒラギノ角ゴ ProN W3" charset="-128"/>
          <a:cs typeface="ヒラギノ角ゴ ProN W3" charset="-128"/>
          <a:sym typeface="Lucida Grande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Lucida Grande" charset="0"/>
          <a:ea typeface="ヒラギノ角ゴ ProN W3" charset="-128"/>
          <a:cs typeface="ヒラギノ角ゴ ProN W3" charset="-128"/>
          <a:sym typeface="Lucida Grande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Lucida Grande" charset="0"/>
          <a:ea typeface="ヒラギノ角ゴ ProN W3" charset="-128"/>
          <a:cs typeface="ヒラギノ角ゴ ProN W3" charset="-128"/>
          <a:sym typeface="Lucida Grande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Lucida Grande" charset="0"/>
          <a:ea typeface="ヒラギノ角ゴ ProN W3" charset="-128"/>
          <a:cs typeface="ヒラギノ角ゴ ProN W3" charset="-128"/>
          <a:sym typeface="Lucida Grande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Lucida Grande" charset="0"/>
          <a:ea typeface="ヒラギノ角ゴ ProN W3" charset="-128"/>
          <a:cs typeface="ヒラギノ角ゴ ProN W3" charset="-128"/>
          <a:sym typeface="Lucida Grande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Lucida Grande" charset="0"/>
          <a:ea typeface="ヒラギノ角ゴ ProN W3" charset="-128"/>
          <a:cs typeface="ヒラギノ角ゴ ProN W3" charset="-128"/>
          <a:sym typeface="Lucida Grande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Lucida Grande" charset="0"/>
          <a:ea typeface="ヒラギノ角ゴ ProN W3" charset="-128"/>
          <a:cs typeface="ヒラギノ角ゴ ProN W3" charset="-128"/>
          <a:sym typeface="Lucida Grande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1pPr>
      <a:lvl2pPr marL="342900" indent="114300"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2pPr>
      <a:lvl3pPr marL="685800" indent="228600"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3pPr>
      <a:lvl4pPr marL="1028700" indent="342900"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4pPr>
      <a:lvl5pPr marL="1371600" indent="457200"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5pPr>
      <a:lvl6pPr marL="1828800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6pPr>
      <a:lvl7pPr marL="2286000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7pPr>
      <a:lvl8pPr marL="2743200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8pPr>
      <a:lvl9pPr marL="3200400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notesSlide" Target="../notesSlides/notesSlide24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7.xml"/><Relationship Id="rId3" Type="http://schemas.openxmlformats.org/officeDocument/2006/relationships/tags" Target="../tags/tag14.xml"/><Relationship Id="rId7" Type="http://schemas.openxmlformats.org/officeDocument/2006/relationships/slideLayout" Target="../slideLayouts/slideLayout7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eghapp.blogspot.com/" TargetMode="Externa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ehapp@nethope.org" TargetMode="External"/><Relationship Id="rId5" Type="http://schemas.openxmlformats.org/officeDocument/2006/relationships/hyperlink" Target="http://www.hpmd.com/hpmd/EGHprofile.nsf" TargetMode="External"/><Relationship Id="rId4" Type="http://schemas.openxmlformats.org/officeDocument/2006/relationships/hyperlink" Target="http://granger-happ.blogspot.com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/>
        </p:blipFill>
        <p:spPr>
          <a:xfrm>
            <a:off x="4164" y="0"/>
            <a:ext cx="13000636" cy="9753600"/>
          </a:xfrm>
          <a:prstGeom prst="rect">
            <a:avLst/>
          </a:prstGeom>
        </p:spPr>
      </p:pic>
      <p:sp>
        <p:nvSpPr>
          <p:cNvPr id="10" name="Round Single Corner Rectangle 9"/>
          <p:cNvSpPr/>
          <p:nvPr/>
        </p:nvSpPr>
        <p:spPr bwMode="auto">
          <a:xfrm>
            <a:off x="4164" y="8153400"/>
            <a:ext cx="13004800" cy="1600200"/>
          </a:xfrm>
          <a:prstGeom prst="round1Rect">
            <a:avLst>
              <a:gd name="adj" fmla="val 22287"/>
            </a:avLst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Grande" charset="0"/>
              <a:ea typeface="ヒラギノ角ゴ ProN W3" charset="-128"/>
              <a:cs typeface="ヒラギノ角ゴ ProN W3" charset="-128"/>
              <a:sym typeface="Lucida Grande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938510" y="8382000"/>
            <a:ext cx="9817051" cy="1138644"/>
          </a:xfrm>
          <a:prstGeom prst="rect">
            <a:avLst/>
          </a:prstGeom>
        </p:spPr>
        <p:txBody>
          <a:bodyPr vert="horz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  <a:sym typeface="Lucida Grande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Lucida Grande" charset="0"/>
                <a:ea typeface="ヒラギノ角ゴ ProN W3" charset="-128"/>
                <a:cs typeface="ヒラギノ角ゴ ProN W3" charset="-128"/>
                <a:sym typeface="Lucida Grande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Lucida Grande" charset="0"/>
                <a:ea typeface="ヒラギノ角ゴ ProN W3" charset="-128"/>
                <a:cs typeface="ヒラギノ角ゴ ProN W3" charset="-128"/>
                <a:sym typeface="Lucida Grande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Lucida Grande" charset="0"/>
                <a:ea typeface="ヒラギノ角ゴ ProN W3" charset="-128"/>
                <a:cs typeface="ヒラギノ角ゴ ProN W3" charset="-128"/>
                <a:sym typeface="Lucida Grande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Lucida Grande" charset="0"/>
                <a:ea typeface="ヒラギノ角ゴ ProN W3" charset="-128"/>
                <a:cs typeface="ヒラギノ角ゴ ProN W3" charset="-128"/>
                <a:sym typeface="Lucida Grande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Lucida Grande" charset="0"/>
                <a:ea typeface="ヒラギノ角ゴ ProN W3" charset="-128"/>
                <a:cs typeface="ヒラギノ角ゴ ProN W3" charset="-128"/>
                <a:sym typeface="Lucida Grande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Lucida Grande" charset="0"/>
                <a:ea typeface="ヒラギノ角ゴ ProN W3" charset="-128"/>
                <a:cs typeface="ヒラギノ角ゴ ProN W3" charset="-128"/>
                <a:sym typeface="Lucida Grande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Lucida Grande" charset="0"/>
                <a:ea typeface="ヒラギノ角ゴ ProN W3" charset="-128"/>
                <a:cs typeface="ヒラギノ角ゴ ProN W3" charset="-128"/>
                <a:sym typeface="Lucida Grande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Lucida Grande" charset="0"/>
                <a:ea typeface="ヒラギノ角ゴ ProN W3" charset="-128"/>
                <a:cs typeface="ヒラギノ角ゴ ProN W3" charset="-128"/>
                <a:sym typeface="Lucida Grande" charset="0"/>
              </a:defRPr>
            </a:lvl9pPr>
          </a:lstStyle>
          <a:p>
            <a:pPr algn="r"/>
            <a:r>
              <a:rPr lang="en-US" sz="4400" dirty="0" smtClean="0"/>
              <a:t>NetHope Chairman's Report</a:t>
            </a:r>
            <a:endParaRPr lang="en-US" sz="3200" dirty="0" smtClean="0"/>
          </a:p>
          <a:p>
            <a:pPr algn="r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ahoma" pitchFamily="34" charset="0"/>
              </a:rPr>
              <a:t>1 Nov 2010</a:t>
            </a:r>
            <a:endParaRPr lang="en-US" sz="4400" dirty="0">
              <a:solidFill>
                <a:schemeClr val="tx1">
                  <a:lumMod val="75000"/>
                  <a:lumOff val="25000"/>
                </a:schemeClr>
              </a:solidFill>
              <a:ea typeface="Tahom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47633" y="3962400"/>
            <a:ext cx="2951449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Connect.</a:t>
            </a:r>
          </a:p>
          <a:p>
            <a:pPr algn="l">
              <a:spcAft>
                <a:spcPts val="600"/>
              </a:spcAft>
            </a:pP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Collaborate.</a:t>
            </a:r>
          </a:p>
          <a:p>
            <a:pPr algn="l">
              <a:spcAft>
                <a:spcPts val="600"/>
              </a:spcAft>
            </a:pP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Innovate.</a:t>
            </a:r>
            <a:endParaRPr lang="en-US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cid:DCA3310A-A061-49EA-9584-3FF765D857F7@home"/>
          <p:cNvPicPr/>
          <p:nvPr/>
        </p:nvPicPr>
        <p:blipFill>
          <a:blip r:embed="rId4" cstate="screen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3328" y="8161148"/>
            <a:ext cx="1881472" cy="15924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mv="urn:schemas-microsoft-com:mac:vml"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lIns="130046" tIns="65023" rIns="130046" bIns="65023"/>
          <a:lstStyle/>
          <a:p>
            <a:r>
              <a:rPr lang="en-US" dirty="0" smtClean="0">
                <a:ea typeface="ＭＳ Ｐゴシック" pitchFamily="-65" charset="-128"/>
              </a:rPr>
              <a:t>Thomas Alva Edison </a:t>
            </a:r>
          </a:p>
        </p:txBody>
      </p:sp>
      <p:pic>
        <p:nvPicPr>
          <p:cNvPr id="33794" name="Picture 2" descr="http://ideagirlconsulting.files.wordpress.com/2009/06/thomas-edison-lightbulb-5000-tries-idea-girl-consulting.jpg?w=227&amp;h=28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01772" y="3375659"/>
            <a:ext cx="2810828" cy="3553778"/>
          </a:xfrm>
          <a:prstGeom prst="rect">
            <a:avLst/>
          </a:prstGeom>
          <a:noFill/>
        </p:spPr>
      </p:pic>
      <p:pic>
        <p:nvPicPr>
          <p:cNvPr id="33798" name="Picture 6" descr="http://sensuouscurmudgeon.files.wordpress.com/2010/08/edison-light-bulb.jpg?w=287&amp;h=4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21237" y="2890875"/>
            <a:ext cx="1366838" cy="1985963"/>
          </a:xfrm>
          <a:prstGeom prst="rect">
            <a:avLst/>
          </a:prstGeom>
          <a:noFill/>
        </p:spPr>
      </p:pic>
      <p:pic>
        <p:nvPicPr>
          <p:cNvPr id="7" name="Picture 6" descr="http://sensuouscurmudgeon.files.wordpress.com/2010/08/edison-light-bulb.jpg?w=287&amp;h=4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3637" y="4410074"/>
            <a:ext cx="1366838" cy="1985963"/>
          </a:xfrm>
          <a:prstGeom prst="rect">
            <a:avLst/>
          </a:prstGeom>
          <a:noFill/>
        </p:spPr>
      </p:pic>
      <p:pic>
        <p:nvPicPr>
          <p:cNvPr id="8" name="Picture 6" descr="http://sensuouscurmudgeon.files.wordpress.com/2010/08/edison-light-bulb.jpg?w=287&amp;h=4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40362" y="3043275"/>
            <a:ext cx="1366838" cy="1985963"/>
          </a:xfrm>
          <a:prstGeom prst="rect">
            <a:avLst/>
          </a:prstGeom>
          <a:noFill/>
        </p:spPr>
      </p:pic>
      <p:pic>
        <p:nvPicPr>
          <p:cNvPr id="9" name="Picture 6" descr="http://sensuouscurmudgeon.files.wordpress.com/2010/08/edison-light-bulb.jpg?w=287&amp;h=4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40362" y="4562474"/>
            <a:ext cx="1366838" cy="1985963"/>
          </a:xfrm>
          <a:prstGeom prst="rect">
            <a:avLst/>
          </a:prstGeom>
          <a:noFill/>
        </p:spPr>
      </p:pic>
      <p:pic>
        <p:nvPicPr>
          <p:cNvPr id="10" name="Picture 6" descr="http://sensuouscurmudgeon.files.wordpress.com/2010/08/edison-light-bulb.jpg?w=287&amp;h=4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21200" y="5781674"/>
            <a:ext cx="1366838" cy="1985963"/>
          </a:xfrm>
          <a:prstGeom prst="rect">
            <a:avLst/>
          </a:prstGeom>
          <a:noFill/>
        </p:spPr>
      </p:pic>
      <p:pic>
        <p:nvPicPr>
          <p:cNvPr id="11" name="Picture 6" descr="http://sensuouscurmudgeon.files.wordpress.com/2010/08/edison-light-bulb.jpg?w=287&amp;h=4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8600" y="3571874"/>
            <a:ext cx="1366838" cy="1985963"/>
          </a:xfrm>
          <a:prstGeom prst="rect">
            <a:avLst/>
          </a:prstGeom>
          <a:noFill/>
        </p:spPr>
      </p:pic>
      <p:pic>
        <p:nvPicPr>
          <p:cNvPr id="12" name="Picture 6" descr="http://sensuouscurmudgeon.files.wordpress.com/2010/08/edison-light-bulb.jpg?w=287&amp;h=4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3362" y="4795837"/>
            <a:ext cx="1366838" cy="1985963"/>
          </a:xfrm>
          <a:prstGeom prst="rect">
            <a:avLst/>
          </a:prstGeom>
          <a:noFill/>
        </p:spPr>
      </p:pic>
      <p:pic>
        <p:nvPicPr>
          <p:cNvPr id="13" name="Picture 6" descr="http://sensuouscurmudgeon.files.wordpress.com/2010/08/edison-light-bulb.jpg?w=287&amp;h=4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40362" y="5705474"/>
            <a:ext cx="1366838" cy="1985963"/>
          </a:xfrm>
          <a:prstGeom prst="rect">
            <a:avLst/>
          </a:prstGeom>
          <a:noFill/>
        </p:spPr>
      </p:pic>
      <p:pic>
        <p:nvPicPr>
          <p:cNvPr id="14" name="Picture 6" descr="http://sensuouscurmudgeon.files.wordpress.com/2010/08/edison-light-bulb.jpg?w=287&amp;h=4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3400" y="2205037"/>
            <a:ext cx="1366838" cy="1985963"/>
          </a:xfrm>
          <a:prstGeom prst="rect">
            <a:avLst/>
          </a:prstGeom>
          <a:noFill/>
        </p:spPr>
      </p:pic>
      <p:pic>
        <p:nvPicPr>
          <p:cNvPr id="15" name="Picture 6" descr="http://sensuouscurmudgeon.files.wordpress.com/2010/08/edison-light-bulb.jpg?w=287&amp;h=4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78200" y="3043275"/>
            <a:ext cx="1366838" cy="1985963"/>
          </a:xfrm>
          <a:prstGeom prst="rect">
            <a:avLst/>
          </a:prstGeom>
          <a:noFill/>
        </p:spPr>
      </p:pic>
      <p:pic>
        <p:nvPicPr>
          <p:cNvPr id="16" name="Picture 6" descr="http://sensuouscurmudgeon.files.wordpress.com/2010/08/edison-light-bulb.jpg?w=287&amp;h=4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54400" y="4181474"/>
            <a:ext cx="1366838" cy="1985963"/>
          </a:xfrm>
          <a:prstGeom prst="rect">
            <a:avLst/>
          </a:prstGeom>
          <a:noFill/>
        </p:spPr>
      </p:pic>
      <p:pic>
        <p:nvPicPr>
          <p:cNvPr id="17" name="Picture 6" descr="http://sensuouscurmudgeon.files.wordpress.com/2010/08/edison-light-bulb.jpg?w=287&amp;h=4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82962" y="5324474"/>
            <a:ext cx="1366838" cy="1985963"/>
          </a:xfrm>
          <a:prstGeom prst="rect">
            <a:avLst/>
          </a:prstGeom>
          <a:noFill/>
        </p:spPr>
      </p:pic>
      <p:pic>
        <p:nvPicPr>
          <p:cNvPr id="18" name="Picture 6" descr="http://sensuouscurmudgeon.files.wordpress.com/2010/08/edison-light-bulb.jpg?w=287&amp;h=4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97200" y="6929437"/>
            <a:ext cx="1366838" cy="1985963"/>
          </a:xfrm>
          <a:prstGeom prst="rect">
            <a:avLst/>
          </a:prstGeom>
          <a:noFill/>
        </p:spPr>
      </p:pic>
      <p:pic>
        <p:nvPicPr>
          <p:cNvPr id="19" name="Picture 6" descr="http://sensuouscurmudgeon.files.wordpress.com/2010/08/edison-light-bulb.jpg?w=287&amp;h=4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78762" y="4029074"/>
            <a:ext cx="1366838" cy="198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of the story…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…Fail fast, fail often is a hallmark of entrepreneurial companies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 smtClean="0"/>
              <a:t>can </a:t>
            </a:r>
            <a:r>
              <a:rPr lang="en-US" dirty="0" smtClean="0"/>
              <a:t>we </a:t>
            </a:r>
            <a:r>
              <a:rPr lang="en-US" dirty="0" smtClean="0"/>
              <a:t>take on the risks?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believe it was Bill Sharpe at Stanford who pointed out the relationship of risk and return when it comes to investments</a:t>
            </a:r>
          </a:p>
          <a:p>
            <a:r>
              <a:rPr lang="en-US" dirty="0" smtClean="0"/>
              <a:t>Essentially the more risk you took on, the greater the return  (</a:t>
            </a:r>
            <a:r>
              <a:rPr lang="en-US" i="1" dirty="0" smtClean="0"/>
              <a:t>when things are going up!)</a:t>
            </a:r>
          </a:p>
          <a:p>
            <a:endParaRPr lang="en-GB" i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Problem….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None/>
            </a:pPr>
            <a:endParaRPr lang="en-US" dirty="0" smtClean="0"/>
          </a:p>
          <a:p>
            <a:pPr marL="514350" indent="-514350" algn="ctr">
              <a:buNone/>
            </a:pPr>
            <a:endParaRPr lang="en-US" dirty="0" smtClean="0"/>
          </a:p>
          <a:p>
            <a:pPr marL="514350" indent="-514350" algn="ctr">
              <a:buNone/>
            </a:pPr>
            <a:endParaRPr lang="en-US" dirty="0" smtClean="0"/>
          </a:p>
          <a:p>
            <a:pPr marL="514350" indent="-514350" algn="ctr"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…We are playing with donations not venture capital</a:t>
            </a:r>
          </a:p>
          <a:p>
            <a:pPr marL="514350" indent="-514350" algn="ctr">
              <a:buNone/>
            </a:pPr>
            <a:endParaRPr lang="en-GB" sz="3600" dirty="0" smtClean="0">
              <a:solidFill>
                <a:srgbClr val="FF0000"/>
              </a:solidFill>
            </a:endParaRPr>
          </a:p>
          <a:p>
            <a:pPr marL="514350" indent="-514350" algn="ctr">
              <a:buNone/>
            </a:pPr>
            <a:r>
              <a:rPr lang="en-GB" sz="2800" dirty="0" smtClean="0">
                <a:solidFill>
                  <a:srgbClr val="FF0000"/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continue the investment metaphor…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600" dirty="0" smtClean="0">
              <a:solidFill>
                <a:srgbClr val="008F5D"/>
              </a:solidFill>
            </a:endParaRPr>
          </a:p>
          <a:p>
            <a:r>
              <a:rPr lang="en-US" sz="3600" dirty="0" smtClean="0">
                <a:solidFill>
                  <a:srgbClr val="008F5D"/>
                </a:solidFill>
              </a:rPr>
              <a:t>One of the ways to reduce the specific risk on any one bet is to diversify into a portfolio of many bets</a:t>
            </a:r>
          </a:p>
          <a:p>
            <a:endParaRPr lang="en-US" sz="3600" dirty="0" smtClean="0">
              <a:solidFill>
                <a:srgbClr val="008F5D"/>
              </a:solidFill>
            </a:endParaRPr>
          </a:p>
          <a:p>
            <a:r>
              <a:rPr lang="en-US" sz="3600" dirty="0" smtClean="0">
                <a:solidFill>
                  <a:srgbClr val="008F5D"/>
                </a:solidFill>
              </a:rPr>
              <a:t>This is why mutual funds work.</a:t>
            </a:r>
            <a:endParaRPr lang="en-US" sz="3600" dirty="0">
              <a:solidFill>
                <a:srgbClr val="008F5D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need a mutual fund of experiments</a:t>
            </a:r>
            <a:endParaRPr lang="en-US" dirty="0"/>
          </a:p>
        </p:txBody>
      </p:sp>
      <p:pic>
        <p:nvPicPr>
          <p:cNvPr id="152578" name="Picture 2" descr="http://www.topnews.in/files/mutalpaper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5000" y="2133600"/>
            <a:ext cx="6445568" cy="592607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think…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NetHope I4D pilots are all of our innovation lab.</a:t>
            </a:r>
          </a:p>
          <a:p>
            <a:r>
              <a:rPr lang="en-US" dirty="0" smtClean="0"/>
              <a:t>What works, we can harvest</a:t>
            </a:r>
          </a:p>
          <a:p>
            <a:endParaRPr lang="en-US" dirty="0" smtClean="0"/>
          </a:p>
          <a:p>
            <a:r>
              <a:rPr lang="en-US" dirty="0" smtClean="0"/>
              <a:t>Discover </a:t>
            </a:r>
            <a:r>
              <a:rPr lang="en-US" dirty="0" smtClean="0"/>
              <a:t>&amp; Harvest, coming </a:t>
            </a:r>
            <a:r>
              <a:rPr lang="en-US" dirty="0" smtClean="0"/>
              <a:t>up…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EB1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244600" y="3581400"/>
            <a:ext cx="10977562" cy="1936750"/>
          </a:xfrm>
        </p:spPr>
        <p:txBody>
          <a:bodyPr lIns="130046" tIns="65023" rIns="130046" bIns="65023"/>
          <a:lstStyle/>
          <a:p>
            <a:pPr algn="l"/>
            <a:r>
              <a:rPr lang="en-US" dirty="0" smtClean="0">
                <a:ea typeface="ＭＳ Ｐゴシック" pitchFamily="-65" charset="-128"/>
              </a:rPr>
              <a:t>3. INNOVATION IS ABOUT Harvesting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Imagine Cup Funnel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302000" y="2221089"/>
          <a:ext cx="9296400" cy="6465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1038" y="5638800"/>
            <a:ext cx="48269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are you gathering</a:t>
            </a:r>
          </a:p>
          <a:p>
            <a:pPr algn="l"/>
            <a:r>
              <a:rPr lang="en-US" dirty="0" smtClean="0">
                <a:solidFill>
                  <a:srgbClr val="FF0000"/>
                </a:solidFill>
              </a:rPr>
              <a:t> the good ideas?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711200" y="466725"/>
            <a:ext cx="9906000" cy="752475"/>
          </a:xfrm>
        </p:spPr>
        <p:txBody>
          <a:bodyPr lIns="130046" tIns="65023" rIns="130046" bIns="65023"/>
          <a:lstStyle/>
          <a:p>
            <a:pPr eaLnBrk="1" hangingPunct="1"/>
            <a:r>
              <a:rPr lang="en-US" dirty="0" smtClean="0"/>
              <a:t>Discover and Harvest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800" y="1991360"/>
            <a:ext cx="12337626" cy="7152640"/>
          </a:xfrm>
        </p:spPr>
        <p:txBody>
          <a:bodyPr lIns="130046" tIns="65023" rIns="130046" bIns="65023"/>
          <a:lstStyle/>
          <a:p>
            <a:pPr eaLnBrk="1" hangingPunct="1">
              <a:defRPr/>
            </a:pPr>
            <a:r>
              <a:rPr lang="en-US" sz="4000" dirty="0" smtClean="0"/>
              <a:t>Jerry </a:t>
            </a:r>
            <a:r>
              <a:rPr lang="en-US" sz="4000" dirty="0" err="1" smtClean="0"/>
              <a:t>Sternin</a:t>
            </a:r>
            <a:r>
              <a:rPr lang="en-US" sz="4000" dirty="0" smtClean="0"/>
              <a:t>, Vietnam and positive deviance</a:t>
            </a:r>
          </a:p>
          <a:p>
            <a:pPr lvl="1" eaLnBrk="1" hangingPunct="1">
              <a:spcAft>
                <a:spcPts val="1200"/>
              </a:spcAft>
              <a:defRPr/>
            </a:pPr>
            <a:r>
              <a:rPr lang="en-US" sz="3400" dirty="0" smtClean="0">
                <a:cs typeface="+mn-cs"/>
              </a:rPr>
              <a:t>The value of discovering the exceptions</a:t>
            </a:r>
          </a:p>
          <a:p>
            <a:pPr eaLnBrk="1" hangingPunct="1">
              <a:defRPr/>
            </a:pPr>
            <a:r>
              <a:rPr lang="en-US" sz="4000" dirty="0" smtClean="0"/>
              <a:t>Traditional approach is more an “assess and build” approach: </a:t>
            </a:r>
          </a:p>
          <a:p>
            <a:pPr lvl="1" eaLnBrk="1" hangingPunct="1">
              <a:spcAft>
                <a:spcPts val="0"/>
              </a:spcAft>
              <a:defRPr/>
            </a:pPr>
            <a:r>
              <a:rPr lang="en-US" sz="3400" dirty="0" smtClean="0">
                <a:cs typeface="+mn-cs"/>
              </a:rPr>
              <a:t>assess the situation, gather requirements, specify the project, build it, test it and deliver it.  </a:t>
            </a:r>
          </a:p>
          <a:p>
            <a:pPr lvl="1" eaLnBrk="1" hangingPunct="1">
              <a:defRPr/>
            </a:pPr>
            <a:r>
              <a:rPr lang="en-US" sz="3400" dirty="0" smtClean="0">
                <a:cs typeface="+mn-cs"/>
              </a:rPr>
              <a:t>problem is that this approach has a dismal history</a:t>
            </a:r>
          </a:p>
          <a:p>
            <a:pPr eaLnBrk="1" hangingPunct="1">
              <a:defRPr/>
            </a:pPr>
            <a:r>
              <a:rPr lang="en-US" sz="4000" dirty="0" smtClean="0"/>
              <a:t> The “discover and harvest” approach: </a:t>
            </a:r>
          </a:p>
          <a:p>
            <a:pPr lvl="1" eaLnBrk="1" hangingPunct="1">
              <a:defRPr/>
            </a:pPr>
            <a:r>
              <a:rPr lang="en-US" sz="3400" dirty="0" smtClean="0">
                <a:cs typeface="+mn-cs"/>
              </a:rPr>
              <a:t>finding those applications and uses of technology in the far reaches of your organization that are already working.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Views on Innovation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3600" dirty="0" smtClean="0"/>
              <a:t>Innovation is about embracing change</a:t>
            </a:r>
          </a:p>
          <a:p>
            <a:pPr>
              <a:buFont typeface="+mj-lt"/>
              <a:buAutoNum type="arabicPeriod"/>
            </a:pPr>
            <a:r>
              <a:rPr lang="en-US" sz="3600" dirty="0" smtClean="0"/>
              <a:t>Innovation is about taking risks</a:t>
            </a:r>
          </a:p>
          <a:p>
            <a:pPr>
              <a:buFont typeface="+mj-lt"/>
              <a:buAutoNum type="arabicPeriod"/>
            </a:pPr>
            <a:r>
              <a:rPr lang="en-US" sz="3600" dirty="0" smtClean="0"/>
              <a:t>Innovation is about harvesting </a:t>
            </a:r>
          </a:p>
          <a:p>
            <a:pPr>
              <a:buFont typeface="+mj-lt"/>
              <a:buAutoNum type="arabicPeriod"/>
            </a:pPr>
            <a:r>
              <a:rPr lang="en-US" sz="3600" dirty="0" smtClean="0"/>
              <a:t>Innovation is about being strategic  </a:t>
            </a:r>
          </a:p>
          <a:p>
            <a:pPr>
              <a:buFont typeface="+mj-lt"/>
              <a:buAutoNum type="arabicPeriod"/>
            </a:pPr>
            <a:r>
              <a:rPr lang="en-US" sz="3600" dirty="0" smtClean="0"/>
              <a:t>Innovation is about going to the far country  </a:t>
            </a:r>
          </a:p>
          <a:p>
            <a:pPr>
              <a:buFont typeface="+mj-lt"/>
              <a:buAutoNum type="arabicPeriod"/>
            </a:pPr>
            <a:r>
              <a:rPr lang="en-US" sz="3600" dirty="0" smtClean="0"/>
              <a:t>Innovation is about collaborating</a:t>
            </a:r>
            <a:endParaRPr lang="en-US" sz="36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552627253"/>
      </p:ext>
    </p:extLst>
  </p:cSld>
  <p:clrMapOvr>
    <a:masterClrMapping/>
  </p:clrMapOvr>
  <mc:AlternateContent xmlns:mc="http://schemas.openxmlformats.org/markup-compatibility/2006">
    <mc:Choice xmlns:mv="urn:schemas-microsoft-com:mac:vml"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528320" y="484293"/>
            <a:ext cx="12679680" cy="1192107"/>
          </a:xfrm>
        </p:spPr>
        <p:txBody>
          <a:bodyPr lIns="130046" tIns="65023" rIns="130046" bIns="65023"/>
          <a:lstStyle/>
          <a:p>
            <a:pPr eaLnBrk="1" hangingPunct="1"/>
            <a:r>
              <a:rPr lang="en-US" dirty="0" smtClean="0"/>
              <a:t>Discover and Harvest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240" y="2418927"/>
            <a:ext cx="12099254" cy="6042271"/>
          </a:xfrm>
        </p:spPr>
        <p:txBody>
          <a:bodyPr lIns="130046" tIns="65023" rIns="130046" bIns="65023"/>
          <a:lstStyle/>
          <a:p>
            <a:pPr marL="731509" indent="-731509" eaLnBrk="1" hangingPunct="1">
              <a:buFont typeface="+mj-lt"/>
              <a:buAutoNum type="arabicPeriod"/>
              <a:defRPr/>
            </a:pPr>
            <a:r>
              <a:rPr lang="en-US" sz="4000" dirty="0" smtClean="0"/>
              <a:t>It’s already working somewhere; it leapfrogs over getting a new system to work.  The pilot has already been run. </a:t>
            </a:r>
          </a:p>
          <a:p>
            <a:pPr marL="731509" indent="-731509" eaLnBrk="1" hangingPunct="1">
              <a:buFont typeface="+mj-lt"/>
              <a:buAutoNum type="arabicPeriod"/>
              <a:defRPr/>
            </a:pPr>
            <a:r>
              <a:rPr lang="en-US" sz="4000" dirty="0" smtClean="0"/>
              <a:t>Some group has already adopted it; it doesn’t need to be sold. </a:t>
            </a:r>
          </a:p>
          <a:p>
            <a:pPr marL="731509" indent="-731509" eaLnBrk="1" hangingPunct="1">
              <a:buFont typeface="+mj-lt"/>
              <a:buAutoNum type="arabicPeriod"/>
              <a:defRPr/>
            </a:pPr>
            <a:r>
              <a:rPr lang="en-US" sz="4000" dirty="0" smtClean="0"/>
              <a:t>It’s field-tested.  Especially for international NGOs working in challenged rural settings, it works where technology is rare.</a:t>
            </a:r>
          </a:p>
          <a:p>
            <a:pPr eaLnBrk="1" hangingPunct="1">
              <a:defRPr/>
            </a:pP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Discover and Harvest to Work…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dirty="0" smtClean="0"/>
              <a:t>You need to believe in: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i="1" dirty="0" smtClean="0"/>
              <a:t>Headquarters Humility</a:t>
            </a:r>
            <a:r>
              <a:rPr lang="en-US" sz="4000" dirty="0" smtClean="0"/>
              <a:t> – that innovations will come from the far country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i="1" dirty="0" smtClean="0"/>
              <a:t>Good Enough Technology</a:t>
            </a:r>
            <a:r>
              <a:rPr lang="en-US" sz="4000" dirty="0" smtClean="0"/>
              <a:t> – that 80% solutions get the job done</a:t>
            </a:r>
          </a:p>
          <a:p>
            <a:endParaRPr lang="en-US" sz="4000" dirty="0" smtClean="0"/>
          </a:p>
          <a:p>
            <a:endParaRPr lang="en-US" sz="4000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6326" y="422204"/>
            <a:ext cx="11244474" cy="1406596"/>
          </a:xfrm>
        </p:spPr>
        <p:txBody>
          <a:bodyPr lIns="130046" tIns="65023" rIns="130046" bIns="65023"/>
          <a:lstStyle/>
          <a:p>
            <a:r>
              <a:rPr lang="en-US" dirty="0" smtClean="0"/>
              <a:t>IFRC Standards &amp; Choices Catalog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946" y="2049533"/>
            <a:ext cx="12099254" cy="6561067"/>
          </a:xfrm>
        </p:spPr>
        <p:txBody>
          <a:bodyPr lIns="130046" tIns="65023" rIns="130046" bIns="65023"/>
          <a:lstStyle/>
          <a:p>
            <a:pPr lvl="0">
              <a:buFont typeface="Wingdings" pitchFamily="2" charset="2"/>
              <a:buChar char="§"/>
            </a:pPr>
            <a:r>
              <a:rPr lang="en-US" sz="3400" dirty="0" smtClean="0"/>
              <a:t>Results of "discover and harvest" approach </a:t>
            </a:r>
            <a:r>
              <a:rPr lang="en-US" sz="2800" dirty="0" smtClean="0"/>
              <a:t>(Find promising IT applications already in use among NSs that can be polished, supported and taken to scale by </a:t>
            </a:r>
            <a:r>
              <a:rPr lang="en-US" sz="2800" dirty="0" smtClean="0"/>
              <a:t>National Societies (NS) or </a:t>
            </a:r>
            <a:r>
              <a:rPr lang="en-US" sz="2800" dirty="0" smtClean="0"/>
              <a:t>the Secretariat.)</a:t>
            </a:r>
          </a:p>
          <a:p>
            <a:pPr lvl="0"/>
            <a:r>
              <a:rPr lang="en-US" sz="3400" dirty="0" smtClean="0"/>
              <a:t>Finding de facto standards of IT vendor applications, for which we can broker a group price plus donations </a:t>
            </a:r>
            <a:r>
              <a:rPr lang="en-US" sz="2800" dirty="0" smtClean="0"/>
              <a:t>(e.g. </a:t>
            </a:r>
            <a:r>
              <a:rPr lang="en-US" sz="2800" dirty="0" err="1" smtClean="0"/>
              <a:t>NAVision</a:t>
            </a:r>
            <a:r>
              <a:rPr lang="en-US" sz="2800" dirty="0" smtClean="0"/>
              <a:t>)</a:t>
            </a:r>
            <a:endParaRPr lang="en-US" sz="3400" dirty="0" smtClean="0"/>
          </a:p>
          <a:p>
            <a:pPr lvl="0"/>
            <a:r>
              <a:rPr lang="en-US" sz="3400" dirty="0" smtClean="0"/>
              <a:t>Investing in a NS application project so that the application can incorporate broader features, which encourages sharing  </a:t>
            </a:r>
            <a:r>
              <a:rPr lang="en-US" sz="2800" dirty="0" smtClean="0"/>
              <a:t>(e.g., The British RC PMIS project)</a:t>
            </a:r>
            <a:r>
              <a:rPr lang="en-US" sz="3400" dirty="0" smtClean="0"/>
              <a:t> </a:t>
            </a:r>
          </a:p>
          <a:p>
            <a:pPr lvl="0"/>
            <a:r>
              <a:rPr lang="en-US" sz="3400" dirty="0" smtClean="0"/>
              <a:t>Redefining a Secretariat department project so that it can also serve a NS audience.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EB1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11200" y="3581400"/>
            <a:ext cx="11912600" cy="1936750"/>
          </a:xfrm>
        </p:spPr>
        <p:txBody>
          <a:bodyPr lIns="130046" tIns="65023" rIns="130046" bIns="65023"/>
          <a:lstStyle/>
          <a:p>
            <a:pPr algn="l"/>
            <a:r>
              <a:rPr lang="en-US" dirty="0" smtClean="0">
                <a:ea typeface="ＭＳ Ｐゴシック" pitchFamily="-65" charset="-128"/>
              </a:rPr>
              <a:t>4. INNOVATION IS ABOUT Being Strategic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16747" y="108373"/>
            <a:ext cx="13113173" cy="1300480"/>
          </a:xfrm>
        </p:spPr>
        <p:txBody>
          <a:bodyPr lIns="130046" tIns="65023" rIns="130046" bIns="65023"/>
          <a:lstStyle/>
          <a:p>
            <a:pPr algn="ctr"/>
            <a:r>
              <a:rPr lang="en-US" dirty="0" smtClean="0">
                <a:solidFill>
                  <a:schemeClr val="tx1"/>
                </a:solidFill>
                <a:ea typeface="ＭＳ Ｐゴシック" pitchFamily="-65" charset="-128"/>
              </a:rPr>
              <a:t>Our Job: Moving the Agenda Up the Pyramid</a:t>
            </a:r>
          </a:p>
        </p:txBody>
      </p:sp>
      <p:sp>
        <p:nvSpPr>
          <p:cNvPr id="22531" name="AutoShape 3"/>
          <p:cNvSpPr>
            <a:spLocks noChangeArrowheads="1"/>
          </p:cNvSpPr>
          <p:nvPr/>
        </p:nvSpPr>
        <p:spPr bwMode="gray">
          <a:xfrm>
            <a:off x="480908" y="1697850"/>
            <a:ext cx="1149208" cy="6407573"/>
          </a:xfrm>
          <a:prstGeom prst="upArrow">
            <a:avLst>
              <a:gd name="adj1" fmla="val 50102"/>
              <a:gd name="adj2" fmla="val 75736"/>
            </a:avLst>
          </a:prstGeom>
          <a:solidFill>
            <a:srgbClr val="CC0000"/>
          </a:solidFill>
          <a:ln w="9525" algn="ctr">
            <a:noFill/>
            <a:miter lim="800000"/>
            <a:headEnd/>
            <a:tailEnd/>
          </a:ln>
        </p:spPr>
        <p:txBody>
          <a:bodyPr wrap="none" lIns="102398" tIns="102398" rIns="102398" bIns="102398" anchor="ctr"/>
          <a:lstStyle/>
          <a:p>
            <a:pPr algn="ctr" eaLnBrk="0" hangingPunct="0">
              <a:spcBef>
                <a:spcPct val="20000"/>
              </a:spcBef>
              <a:buSzPct val="100000"/>
              <a:buFont typeface="Wingdings" pitchFamily="2" charset="2"/>
              <a:buNone/>
            </a:pPr>
            <a:endParaRPr lang="en-US" sz="1300" b="1" dirty="0"/>
          </a:p>
        </p:txBody>
      </p:sp>
      <p:sp>
        <p:nvSpPr>
          <p:cNvPr id="22532" name="AcnBodyText_ID_307207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 rot="-5400000">
            <a:off x="-1096181" y="4719526"/>
            <a:ext cx="425597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87672" indent="-487672" eaLnBrk="0" hangingPunct="0">
              <a:spcBef>
                <a:spcPct val="20000"/>
              </a:spcBef>
            </a:pPr>
            <a:r>
              <a:rPr lang="en-US" sz="2000" b="1" dirty="0">
                <a:solidFill>
                  <a:schemeClr val="bg1"/>
                </a:solidFill>
              </a:rPr>
              <a:t>Increasing Impact for Beneficiaries</a:t>
            </a:r>
          </a:p>
        </p:txBody>
      </p:sp>
      <p:sp>
        <p:nvSpPr>
          <p:cNvPr id="22533" name="Freeform 5"/>
          <p:cNvSpPr>
            <a:spLocks/>
          </p:cNvSpPr>
          <p:nvPr/>
        </p:nvSpPr>
        <p:spPr bwMode="auto">
          <a:xfrm>
            <a:off x="2217138" y="6902027"/>
            <a:ext cx="8055751" cy="1225973"/>
          </a:xfrm>
          <a:custGeom>
            <a:avLst/>
            <a:gdLst>
              <a:gd name="T0" fmla="*/ 2147483647 w 2676"/>
              <a:gd name="T1" fmla="*/ 0 h 484"/>
              <a:gd name="T2" fmla="*/ 0 w 2676"/>
              <a:gd name="T3" fmla="*/ 2147483647 h 484"/>
              <a:gd name="T4" fmla="*/ 2147483647 w 2676"/>
              <a:gd name="T5" fmla="*/ 2147483647 h 484"/>
              <a:gd name="T6" fmla="*/ 2147483647 w 2676"/>
              <a:gd name="T7" fmla="*/ 0 h 484"/>
              <a:gd name="T8" fmla="*/ 2147483647 w 2676"/>
              <a:gd name="T9" fmla="*/ 0 h 4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6"/>
              <a:gd name="T16" fmla="*/ 0 h 484"/>
              <a:gd name="T17" fmla="*/ 2676 w 2676"/>
              <a:gd name="T18" fmla="*/ 484 h 4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6" h="484">
                <a:moveTo>
                  <a:pt x="271" y="0"/>
                </a:moveTo>
                <a:lnTo>
                  <a:pt x="0" y="483"/>
                </a:lnTo>
                <a:lnTo>
                  <a:pt x="2675" y="483"/>
                </a:lnTo>
                <a:lnTo>
                  <a:pt x="2404" y="0"/>
                </a:lnTo>
                <a:lnTo>
                  <a:pt x="271" y="0"/>
                </a:lnTo>
              </a:path>
            </a:pathLst>
          </a:custGeom>
          <a:solidFill>
            <a:srgbClr val="969696"/>
          </a:solidFill>
          <a:ln w="635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65023" tIns="65023" rIns="65023" bIns="65023"/>
          <a:lstStyle/>
          <a:p>
            <a:endParaRPr lang="en-US" dirty="0"/>
          </a:p>
        </p:txBody>
      </p:sp>
      <p:sp>
        <p:nvSpPr>
          <p:cNvPr id="22534" name="Freeform 6"/>
          <p:cNvSpPr>
            <a:spLocks/>
          </p:cNvSpPr>
          <p:nvPr/>
        </p:nvSpPr>
        <p:spPr bwMode="auto">
          <a:xfrm>
            <a:off x="4831644" y="2095218"/>
            <a:ext cx="2826738" cy="2124570"/>
          </a:xfrm>
          <a:custGeom>
            <a:avLst/>
            <a:gdLst>
              <a:gd name="T0" fmla="*/ 0 w 939"/>
              <a:gd name="T1" fmla="*/ 2147483647 h 839"/>
              <a:gd name="T2" fmla="*/ 2147483647 w 939"/>
              <a:gd name="T3" fmla="*/ 2147483647 h 839"/>
              <a:gd name="T4" fmla="*/ 2147483647 w 939"/>
              <a:gd name="T5" fmla="*/ 0 h 839"/>
              <a:gd name="T6" fmla="*/ 0 w 939"/>
              <a:gd name="T7" fmla="*/ 2147483647 h 839"/>
              <a:gd name="T8" fmla="*/ 0 60000 65536"/>
              <a:gd name="T9" fmla="*/ 0 60000 65536"/>
              <a:gd name="T10" fmla="*/ 0 60000 65536"/>
              <a:gd name="T11" fmla="*/ 0 60000 65536"/>
              <a:gd name="T12" fmla="*/ 0 w 939"/>
              <a:gd name="T13" fmla="*/ 0 h 839"/>
              <a:gd name="T14" fmla="*/ 939 w 939"/>
              <a:gd name="T15" fmla="*/ 839 h 8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39" h="839">
                <a:moveTo>
                  <a:pt x="0" y="838"/>
                </a:moveTo>
                <a:lnTo>
                  <a:pt x="938" y="838"/>
                </a:lnTo>
                <a:lnTo>
                  <a:pt x="469" y="0"/>
                </a:lnTo>
                <a:lnTo>
                  <a:pt x="0" y="838"/>
                </a:lnTo>
              </a:path>
            </a:pathLst>
          </a:custGeom>
          <a:solidFill>
            <a:srgbClr val="EAEAEA"/>
          </a:solidFill>
          <a:ln w="635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65023" tIns="65023" rIns="65023" bIns="65023"/>
          <a:lstStyle/>
          <a:p>
            <a:endParaRPr lang="en-US" dirty="0"/>
          </a:p>
        </p:txBody>
      </p:sp>
      <p:sp>
        <p:nvSpPr>
          <p:cNvPr id="22535" name="Freeform 7"/>
          <p:cNvSpPr>
            <a:spLocks/>
          </p:cNvSpPr>
          <p:nvPr/>
        </p:nvSpPr>
        <p:spPr bwMode="auto">
          <a:xfrm>
            <a:off x="3933049" y="4213014"/>
            <a:ext cx="4623929" cy="1352410"/>
          </a:xfrm>
          <a:custGeom>
            <a:avLst/>
            <a:gdLst>
              <a:gd name="T0" fmla="*/ 0 w 1536"/>
              <a:gd name="T1" fmla="*/ 2147483647 h 533"/>
              <a:gd name="T2" fmla="*/ 2147483647 w 1536"/>
              <a:gd name="T3" fmla="*/ 2147483647 h 533"/>
              <a:gd name="T4" fmla="*/ 2147483647 w 1536"/>
              <a:gd name="T5" fmla="*/ 0 h 533"/>
              <a:gd name="T6" fmla="*/ 2147483647 w 1536"/>
              <a:gd name="T7" fmla="*/ 0 h 533"/>
              <a:gd name="T8" fmla="*/ 0 w 1536"/>
              <a:gd name="T9" fmla="*/ 2147483647 h 5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36"/>
              <a:gd name="T16" fmla="*/ 0 h 533"/>
              <a:gd name="T17" fmla="*/ 1536 w 1536"/>
              <a:gd name="T18" fmla="*/ 533 h 5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36" h="533">
                <a:moveTo>
                  <a:pt x="0" y="532"/>
                </a:moveTo>
                <a:lnTo>
                  <a:pt x="1535" y="532"/>
                </a:lnTo>
                <a:lnTo>
                  <a:pt x="1237" y="0"/>
                </a:lnTo>
                <a:lnTo>
                  <a:pt x="299" y="0"/>
                </a:lnTo>
                <a:lnTo>
                  <a:pt x="0" y="532"/>
                </a:lnTo>
              </a:path>
            </a:pathLst>
          </a:custGeom>
          <a:solidFill>
            <a:srgbClr val="DDDDDD"/>
          </a:solidFill>
          <a:ln w="635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65023" tIns="65023" rIns="65023" bIns="65023"/>
          <a:lstStyle/>
          <a:p>
            <a:endParaRPr lang="en-US" dirty="0"/>
          </a:p>
        </p:txBody>
      </p:sp>
      <p:sp>
        <p:nvSpPr>
          <p:cNvPr id="22536" name="Freeform 8"/>
          <p:cNvSpPr>
            <a:spLocks/>
          </p:cNvSpPr>
          <p:nvPr/>
        </p:nvSpPr>
        <p:spPr bwMode="auto">
          <a:xfrm>
            <a:off x="3032197" y="5556392"/>
            <a:ext cx="6423377" cy="1354667"/>
          </a:xfrm>
          <a:custGeom>
            <a:avLst/>
            <a:gdLst>
              <a:gd name="T0" fmla="*/ 2147483647 w 2134"/>
              <a:gd name="T1" fmla="*/ 0 h 535"/>
              <a:gd name="T2" fmla="*/ 0 w 2134"/>
              <a:gd name="T3" fmla="*/ 2147483647 h 535"/>
              <a:gd name="T4" fmla="*/ 2147483647 w 2134"/>
              <a:gd name="T5" fmla="*/ 2147483647 h 535"/>
              <a:gd name="T6" fmla="*/ 2147483647 w 2134"/>
              <a:gd name="T7" fmla="*/ 0 h 535"/>
              <a:gd name="T8" fmla="*/ 2147483647 w 2134"/>
              <a:gd name="T9" fmla="*/ 0 h 5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34"/>
              <a:gd name="T16" fmla="*/ 0 h 535"/>
              <a:gd name="T17" fmla="*/ 2134 w 2134"/>
              <a:gd name="T18" fmla="*/ 535 h 5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34" h="535">
                <a:moveTo>
                  <a:pt x="299" y="0"/>
                </a:moveTo>
                <a:lnTo>
                  <a:pt x="0" y="534"/>
                </a:lnTo>
                <a:lnTo>
                  <a:pt x="2133" y="534"/>
                </a:lnTo>
                <a:lnTo>
                  <a:pt x="1834" y="0"/>
                </a:lnTo>
                <a:lnTo>
                  <a:pt x="299" y="0"/>
                </a:lnTo>
              </a:path>
            </a:pathLst>
          </a:custGeom>
          <a:solidFill>
            <a:srgbClr val="C0C0C0"/>
          </a:solidFill>
          <a:ln w="635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65023" tIns="65023" rIns="65023" bIns="65023"/>
          <a:lstStyle/>
          <a:p>
            <a:endParaRPr lang="en-US" dirty="0"/>
          </a:p>
        </p:txBody>
      </p:sp>
      <p:sp>
        <p:nvSpPr>
          <p:cNvPr id="22537" name="AcnBodyText_ID_307217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4709901" y="7175219"/>
            <a:ext cx="2991203" cy="677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87672" indent="-487672" eaLnBrk="0" hangingPunct="0">
              <a:spcBef>
                <a:spcPct val="20000"/>
              </a:spcBef>
            </a:pPr>
            <a:r>
              <a:rPr lang="en-US" sz="2000" b="1" dirty="0"/>
              <a:t>FOUNDATIONAL</a:t>
            </a:r>
          </a:p>
          <a:p>
            <a:pPr marL="487672" indent="-487672" eaLnBrk="0" hangingPunct="0">
              <a:spcBef>
                <a:spcPct val="20000"/>
              </a:spcBef>
            </a:pPr>
            <a:r>
              <a:rPr lang="en-US" sz="2000" b="1" dirty="0"/>
              <a:t>“Keeping the Lights On”</a:t>
            </a:r>
          </a:p>
        </p:txBody>
      </p:sp>
      <p:sp>
        <p:nvSpPr>
          <p:cNvPr id="22538" name="AcnBodyText_ID_307217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4310482" y="5940214"/>
            <a:ext cx="3860031" cy="677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87672" indent="-487672" eaLnBrk="0" hangingPunct="0">
              <a:spcBef>
                <a:spcPct val="20000"/>
              </a:spcBef>
            </a:pPr>
            <a:r>
              <a:rPr lang="en-US" sz="2000" b="1" dirty="0"/>
              <a:t>OPERATIONAL</a:t>
            </a:r>
          </a:p>
          <a:p>
            <a:pPr marL="487672" indent="-487672" eaLnBrk="0" hangingPunct="0">
              <a:spcBef>
                <a:spcPct val="20000"/>
              </a:spcBef>
            </a:pPr>
            <a:r>
              <a:rPr lang="en-US" sz="2000" b="1" dirty="0"/>
              <a:t>“Helping the Organization Run”</a:t>
            </a:r>
          </a:p>
        </p:txBody>
      </p:sp>
      <p:sp>
        <p:nvSpPr>
          <p:cNvPr id="22539" name="AcnBodyText_ID_307217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4292037" y="4641992"/>
            <a:ext cx="3831448" cy="677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487672" indent="-487672" eaLnBrk="0" hangingPunct="0">
              <a:spcBef>
                <a:spcPct val="20000"/>
              </a:spcBef>
            </a:pPr>
            <a:r>
              <a:rPr lang="en-US" sz="2000" b="1" dirty="0"/>
              <a:t>PROGRAM</a:t>
            </a:r>
          </a:p>
          <a:p>
            <a:pPr marL="487672" indent="-487672" eaLnBrk="0" hangingPunct="0">
              <a:spcBef>
                <a:spcPct val="20000"/>
              </a:spcBef>
            </a:pPr>
            <a:r>
              <a:rPr lang="en-US" sz="2000" b="1" dirty="0"/>
              <a:t>“Improving Program Delivery”</a:t>
            </a:r>
          </a:p>
        </p:txBody>
      </p:sp>
      <p:sp>
        <p:nvSpPr>
          <p:cNvPr id="22540" name="AcnBodyText_ID_307217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4323646" y="3452143"/>
            <a:ext cx="3831448" cy="677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487672" indent="-487672" eaLnBrk="0" hangingPunct="0">
              <a:spcBef>
                <a:spcPct val="20000"/>
              </a:spcBef>
            </a:pPr>
            <a:r>
              <a:rPr lang="en-US" sz="2000" b="1" dirty="0"/>
              <a:t>BENEFICIARY</a:t>
            </a:r>
          </a:p>
          <a:p>
            <a:pPr marL="487672" indent="-487672" eaLnBrk="0" hangingPunct="0">
              <a:spcBef>
                <a:spcPct val="20000"/>
              </a:spcBef>
            </a:pPr>
            <a:r>
              <a:rPr lang="en-US" sz="2000" b="1" dirty="0"/>
              <a:t>“Differentiating”</a:t>
            </a:r>
          </a:p>
        </p:txBody>
      </p:sp>
      <p:sp>
        <p:nvSpPr>
          <p:cNvPr id="22541" name="AutoShape 13"/>
          <p:cNvSpPr>
            <a:spLocks/>
          </p:cNvSpPr>
          <p:nvPr/>
        </p:nvSpPr>
        <p:spPr bwMode="gray">
          <a:xfrm rot="1994430">
            <a:off x="4714240" y="1643662"/>
            <a:ext cx="442524" cy="4118187"/>
          </a:xfrm>
          <a:prstGeom prst="leftBrace">
            <a:avLst>
              <a:gd name="adj1" fmla="val 775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2398" tIns="102398" rIns="102398" bIns="102398" anchor="ctr"/>
          <a:lstStyle/>
          <a:p>
            <a:endParaRPr lang="en-US" dirty="0"/>
          </a:p>
        </p:txBody>
      </p:sp>
      <p:sp>
        <p:nvSpPr>
          <p:cNvPr id="22542" name="AutoShape 14"/>
          <p:cNvSpPr>
            <a:spLocks/>
          </p:cNvSpPr>
          <p:nvPr/>
        </p:nvSpPr>
        <p:spPr bwMode="gray">
          <a:xfrm rot="1994430">
            <a:off x="2580641" y="5283201"/>
            <a:ext cx="521546" cy="2914792"/>
          </a:xfrm>
          <a:prstGeom prst="leftBrace">
            <a:avLst>
              <a:gd name="adj1" fmla="val 465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2398" tIns="102398" rIns="102398" bIns="102398" anchor="ctr"/>
          <a:lstStyle/>
          <a:p>
            <a:endParaRPr lang="en-US" dirty="0"/>
          </a:p>
        </p:txBody>
      </p:sp>
      <p:sp>
        <p:nvSpPr>
          <p:cNvPr id="22543" name="AcnBodyText_ID_531484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1621881" y="6199859"/>
            <a:ext cx="100989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87672" indent="-487672" eaLnBrk="0" hangingPunct="0">
              <a:spcBef>
                <a:spcPct val="20000"/>
              </a:spcBef>
            </a:pPr>
            <a:r>
              <a:rPr lang="en-US" sz="2000" b="1" dirty="0"/>
              <a:t>Efficient</a:t>
            </a:r>
          </a:p>
        </p:txBody>
      </p:sp>
      <p:sp>
        <p:nvSpPr>
          <p:cNvPr id="22544" name="AcnBodyText_ID_531484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2959948" y="3187982"/>
            <a:ext cx="1729458" cy="6155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000" b="1" dirty="0"/>
              <a:t>Competitive </a:t>
            </a:r>
            <a:br>
              <a:rPr lang="en-US" sz="2000" b="1" dirty="0"/>
            </a:br>
            <a:r>
              <a:rPr lang="en-US" sz="2000" b="1" dirty="0"/>
              <a:t>or Leading</a:t>
            </a:r>
          </a:p>
        </p:txBody>
      </p:sp>
      <p:sp>
        <p:nvSpPr>
          <p:cNvPr id="22545" name="AcnBodyText_ID_531484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10205156" y="6502400"/>
            <a:ext cx="2041031" cy="778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487672" indent="-487672" eaLnBrk="0" hangingPunct="0">
              <a:spcBef>
                <a:spcPct val="20000"/>
              </a:spcBef>
            </a:pPr>
            <a:r>
              <a:rPr lang="en-US" sz="2300" b="1" dirty="0">
                <a:solidFill>
                  <a:srgbClr val="0000FF"/>
                </a:solidFill>
              </a:rPr>
              <a:t>Donor &amp; HQ</a:t>
            </a:r>
          </a:p>
          <a:p>
            <a:pPr marL="487672" indent="-487672" eaLnBrk="0" hangingPunct="0">
              <a:spcBef>
                <a:spcPct val="20000"/>
              </a:spcBef>
            </a:pPr>
            <a:r>
              <a:rPr lang="en-US" sz="2300" b="1" dirty="0">
                <a:solidFill>
                  <a:srgbClr val="0000FF"/>
                </a:solidFill>
              </a:rPr>
              <a:t> Facing</a:t>
            </a:r>
          </a:p>
        </p:txBody>
      </p:sp>
      <p:sp>
        <p:nvSpPr>
          <p:cNvPr id="22546" name="AcnBodyText_ID_531484"/>
          <p:cNvSpPr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674383" y="3729850"/>
            <a:ext cx="2271324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300" b="1" dirty="0">
                <a:solidFill>
                  <a:srgbClr val="FF0000"/>
                </a:solidFill>
              </a:rPr>
              <a:t>Beneficiary &amp; Field Facing</a:t>
            </a:r>
          </a:p>
        </p:txBody>
      </p:sp>
      <p:sp>
        <p:nvSpPr>
          <p:cNvPr id="22" name="AutoShape 19"/>
          <p:cNvSpPr>
            <a:spLocks noChangeArrowheads="1"/>
          </p:cNvSpPr>
          <p:nvPr/>
        </p:nvSpPr>
        <p:spPr bwMode="auto">
          <a:xfrm rot="-5400000">
            <a:off x="5960533" y="1756551"/>
            <a:ext cx="541867" cy="541867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 w="9525" algn="ctr">
            <a:noFill/>
            <a:miter lim="800000"/>
            <a:headEnd/>
            <a:tailEnd/>
          </a:ln>
        </p:spPr>
        <p:txBody>
          <a:bodyPr wrap="none" lIns="130046" tIns="65023" rIns="130046" bIns="65023" anchor="ctr"/>
          <a:lstStyle/>
          <a:p>
            <a:endParaRPr lang="en-US" dirty="0"/>
          </a:p>
        </p:txBody>
      </p:sp>
      <p:sp>
        <p:nvSpPr>
          <p:cNvPr id="23" name="AcnBodyText_ID_531484"/>
          <p:cNvSpPr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5206436" y="1192107"/>
            <a:ext cx="2054578" cy="6155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4000" b="1" dirty="0">
                <a:solidFill>
                  <a:srgbClr val="0000CC"/>
                </a:solidFill>
                <a:latin typeface="Calibri" pitchFamily="34" charset="0"/>
              </a:rPr>
              <a:t>Get </a:t>
            </a:r>
            <a:r>
              <a:rPr lang="en-US" sz="4000" b="1" dirty="0" smtClean="0">
                <a:solidFill>
                  <a:srgbClr val="0000CC"/>
                </a:solidFill>
                <a:latin typeface="Calibri" pitchFamily="34" charset="0"/>
              </a:rPr>
              <a:t>in</a:t>
            </a:r>
            <a:endParaRPr lang="en-US" sz="4000" b="1" dirty="0">
              <a:solidFill>
                <a:srgbClr val="0000CC"/>
              </a:solidFill>
              <a:latin typeface="Calibri" pitchFamily="34" charset="0"/>
            </a:endParaRPr>
          </a:p>
        </p:txBody>
      </p:sp>
      <p:sp>
        <p:nvSpPr>
          <p:cNvPr id="24" name="AutoShape 22"/>
          <p:cNvSpPr>
            <a:spLocks noChangeArrowheads="1"/>
          </p:cNvSpPr>
          <p:nvPr/>
        </p:nvSpPr>
        <p:spPr bwMode="auto">
          <a:xfrm rot="-5400000">
            <a:off x="5960534" y="8128000"/>
            <a:ext cx="758613" cy="758613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 w="9525" algn="ctr">
            <a:noFill/>
            <a:miter lim="800000"/>
            <a:headEnd/>
            <a:tailEnd/>
          </a:ln>
        </p:spPr>
        <p:txBody>
          <a:bodyPr wrap="none" lIns="130046" tIns="65023" rIns="130046" bIns="65023" anchor="ctr"/>
          <a:lstStyle/>
          <a:p>
            <a:endParaRPr lang="en-US" dirty="0"/>
          </a:p>
        </p:txBody>
      </p:sp>
      <p:sp>
        <p:nvSpPr>
          <p:cNvPr id="25" name="AcnBodyText_ID_531484"/>
          <p:cNvSpPr>
            <a:spLocks noChangeArrowheads="1"/>
          </p:cNvSpPr>
          <p:nvPr>
            <p:custDataLst>
              <p:tags r:id="rId11"/>
            </p:custDataLst>
          </p:nvPr>
        </p:nvSpPr>
        <p:spPr bwMode="gray">
          <a:xfrm>
            <a:off x="5310294" y="8886613"/>
            <a:ext cx="2054578" cy="6155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4000" b="1" dirty="0">
                <a:solidFill>
                  <a:srgbClr val="0000CC"/>
                </a:solidFill>
                <a:latin typeface="Calibri" pitchFamily="34" charset="0"/>
              </a:rPr>
              <a:t>Get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 animBg="1"/>
      <p:bldP spid="2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In: Texting Survivors in Haiti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IFRC and Trilogy partnership: </a:t>
            </a:r>
            <a:r>
              <a:rPr lang="en-US" dirty="0" smtClean="0"/>
              <a:t>targeted </a:t>
            </a:r>
            <a:r>
              <a:rPr lang="en-US" dirty="0" smtClean="0"/>
              <a:t>SMS-based communications</a:t>
            </a:r>
          </a:p>
          <a:p>
            <a:r>
              <a:rPr lang="en-US" dirty="0" smtClean="0"/>
              <a:t>60 outbound messages per month</a:t>
            </a:r>
          </a:p>
          <a:p>
            <a:r>
              <a:rPr lang="en-US" dirty="0" smtClean="0"/>
              <a:t>385,000 messages received per day in </a:t>
            </a:r>
            <a:r>
              <a:rPr lang="en-US" dirty="0" err="1" smtClean="0"/>
              <a:t>PaP</a:t>
            </a:r>
            <a:r>
              <a:rPr lang="en-US" dirty="0" smtClean="0"/>
              <a:t> &amp; </a:t>
            </a:r>
            <a:r>
              <a:rPr lang="en-US" dirty="0" err="1" smtClean="0"/>
              <a:t>Artibonite</a:t>
            </a:r>
            <a:endParaRPr lang="en-US" dirty="0" smtClean="0"/>
          </a:p>
          <a:p>
            <a:r>
              <a:rPr lang="en-US" dirty="0" smtClean="0"/>
              <a:t>Preparedness warnings (e.g. Igor tide surge)</a:t>
            </a:r>
          </a:p>
          <a:p>
            <a:r>
              <a:rPr lang="en-US" dirty="0" smtClean="0"/>
              <a:t>*733 IVR info-base (e.g. on Cholera prevention)</a:t>
            </a:r>
          </a:p>
          <a:p>
            <a:r>
              <a:rPr lang="en-US" dirty="0" smtClean="0"/>
              <a:t>800,000 calls to IVR in September</a:t>
            </a:r>
          </a:p>
          <a:p>
            <a:r>
              <a:rPr lang="en-US" dirty="0" smtClean="0"/>
              <a:t>Survey potential</a:t>
            </a:r>
          </a:p>
          <a:p>
            <a:r>
              <a:rPr lang="en-US" u="sng" dirty="0" smtClean="0">
                <a:solidFill>
                  <a:srgbClr val="FF0000"/>
                </a:solidFill>
              </a:rPr>
              <a:t>Beneficiary</a:t>
            </a:r>
            <a:r>
              <a:rPr lang="en-US" dirty="0" smtClean="0">
                <a:solidFill>
                  <a:srgbClr val="FF0000"/>
                </a:solidFill>
              </a:rPr>
              <a:t> at the center of communications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Out:  BPOS/Office365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not in the data center business</a:t>
            </a:r>
          </a:p>
          <a:p>
            <a:r>
              <a:rPr lang="en-US" dirty="0" smtClean="0"/>
              <a:t>We need to redeploy people, time and money up-the-pyramid</a:t>
            </a:r>
          </a:p>
          <a:p>
            <a:r>
              <a:rPr lang="en-US" dirty="0" smtClean="0"/>
              <a:t>We need to have impact on 60+ National Societies who have little to no IT</a:t>
            </a:r>
          </a:p>
          <a:p>
            <a:r>
              <a:rPr lang="en-US" dirty="0" smtClean="0"/>
              <a:t>We are a Microsoft-centric shop with many inter-application and platform dependencies</a:t>
            </a:r>
          </a:p>
          <a:p>
            <a:r>
              <a:rPr lang="en-US" dirty="0" smtClean="0"/>
              <a:t>We need a more fluid path from premises to off-premises computing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We are about partnering with those whose business it is to do things that it is not our business to do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0280" y="320040"/>
            <a:ext cx="11704320" cy="975360"/>
          </a:xfrm>
          <a:prstGeom prst="rect">
            <a:avLst/>
          </a:prstGeom>
          <a:noFill/>
        </p:spPr>
        <p:txBody>
          <a:bodyPr lIns="65023" tIns="65023" rIns="65023" bIns="65023" anchor="b"/>
          <a:lstStyle/>
          <a:p>
            <a:pPr defTabSz="1158223"/>
            <a:r>
              <a:rPr lang="en-US" sz="4000" b="1" dirty="0" smtClean="0">
                <a:solidFill>
                  <a:srgbClr val="000000"/>
                </a:solidFill>
                <a:latin typeface="Arial" pitchFamily="34" charset="0"/>
                <a:ea typeface="ＭＳ Ｐゴシック" pitchFamily="-65" charset="-128"/>
                <a:cs typeface="Arial" pitchFamily="34" charset="0"/>
              </a:rPr>
              <a:t>NetHope is Moving in the Right Direction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00570" y="1517227"/>
            <a:ext cx="12187484" cy="50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3856" tIns="51927" rIns="103856" bIns="51927">
            <a:spAutoFit/>
          </a:bodyPr>
          <a:lstStyle/>
          <a:p>
            <a:pPr eaLnBrk="0" hangingPunct="0"/>
            <a:r>
              <a:rPr lang="en-GB" sz="2600" b="1" i="1" dirty="0" smtClean="0">
                <a:solidFill>
                  <a:srgbClr val="FF0000"/>
                </a:solidFill>
              </a:rPr>
              <a:t>Addressing </a:t>
            </a:r>
            <a:r>
              <a:rPr lang="en-GB" sz="2600" b="1" i="1" dirty="0">
                <a:solidFill>
                  <a:srgbClr val="FF0000"/>
                </a:solidFill>
              </a:rPr>
              <a:t>the bottom and top of the strategy pyramid</a:t>
            </a:r>
            <a:endParaRPr lang="en-US" sz="2600" b="1" i="1" dirty="0">
              <a:solidFill>
                <a:srgbClr val="FF0000"/>
              </a:solidFill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998134" y="2384213"/>
            <a:ext cx="2664178" cy="2664178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046" tIns="65023" rIns="130046" bIns="65023" anchor="ctr"/>
          <a:lstStyle/>
          <a:p>
            <a:pPr marL="650230" indent="-650230" eaLnBrk="0" hangingPunct="0">
              <a:lnSpc>
                <a:spcPct val="80000"/>
              </a:lnSpc>
            </a:pPr>
            <a:r>
              <a:rPr lang="en-US" sz="2000" dirty="0"/>
              <a:t>Prime </a:t>
            </a:r>
            <a:r>
              <a:rPr lang="en-US" sz="2000" b="1" dirty="0"/>
              <a:t>Members</a:t>
            </a:r>
          </a:p>
          <a:p>
            <a:pPr marL="650230" indent="-650230" eaLnBrk="0" hangingPunct="0">
              <a:lnSpc>
                <a:spcPct val="80000"/>
              </a:lnSpc>
            </a:pPr>
            <a:r>
              <a:rPr lang="en-US" sz="2000" dirty="0"/>
              <a:t>Domain</a:t>
            </a:r>
          </a:p>
          <a:p>
            <a:pPr marL="650230" indent="-650230" eaLnBrk="0" hangingPunct="0">
              <a:lnSpc>
                <a:spcPct val="80000"/>
              </a:lnSpc>
            </a:pPr>
            <a:r>
              <a:rPr lang="en-US" sz="2000" dirty="0"/>
              <a:t>(e.g. development </a:t>
            </a:r>
          </a:p>
          <a:p>
            <a:pPr marL="650230" indent="-650230" eaLnBrk="0" hangingPunct="0">
              <a:lnSpc>
                <a:spcPct val="80000"/>
              </a:lnSpc>
            </a:pPr>
            <a:r>
              <a:rPr lang="en-US" sz="2000" dirty="0"/>
              <a:t>programs)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998134" y="5046134"/>
            <a:ext cx="2664178" cy="2664178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046" tIns="65023" rIns="130046" bIns="65023" anchor="ctr"/>
          <a:lstStyle/>
          <a:p>
            <a:pPr marL="650230" indent="-650230" eaLnBrk="0" hangingPunct="0"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</a:rPr>
              <a:t>New </a:t>
            </a:r>
          </a:p>
          <a:p>
            <a:pPr marL="650230" indent="-650230" eaLnBrk="0" hangingPunct="0">
              <a:lnSpc>
                <a:spcPct val="80000"/>
              </a:lnSpc>
            </a:pPr>
            <a:r>
              <a:rPr lang="en-US" sz="2000" b="1" dirty="0"/>
              <a:t>NetHope</a:t>
            </a:r>
            <a:r>
              <a:rPr lang="en-US" sz="2000" dirty="0"/>
              <a:t> Domain </a:t>
            </a:r>
          </a:p>
          <a:p>
            <a:pPr marL="650230" indent="-650230" eaLnBrk="0" hangingPunct="0">
              <a:lnSpc>
                <a:spcPct val="80000"/>
              </a:lnSpc>
            </a:pPr>
            <a:r>
              <a:rPr lang="en-US" sz="2000" dirty="0"/>
              <a:t>(e.g.</a:t>
            </a:r>
          </a:p>
          <a:p>
            <a:pPr marL="650230" indent="-650230" eaLnBrk="0" hangingPunct="0">
              <a:lnSpc>
                <a:spcPct val="80000"/>
              </a:lnSpc>
            </a:pPr>
            <a:r>
              <a:rPr lang="en-US" sz="2000" dirty="0"/>
              <a:t>Shared Services)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4660053" y="5046134"/>
            <a:ext cx="2664178" cy="2664178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046" tIns="65023" rIns="130046" bIns="65023" anchor="ctr"/>
          <a:lstStyle/>
          <a:p>
            <a:pPr marL="650230" indent="-650230" eaLnBrk="0" hangingPunct="0">
              <a:lnSpc>
                <a:spcPct val="80000"/>
              </a:lnSpc>
            </a:pPr>
            <a:r>
              <a:rPr lang="en-US" sz="2000" dirty="0"/>
              <a:t>Primary </a:t>
            </a:r>
            <a:r>
              <a:rPr lang="en-US" sz="2000" b="1" dirty="0"/>
              <a:t>NetHope</a:t>
            </a:r>
            <a:r>
              <a:rPr lang="en-US" sz="2000" dirty="0"/>
              <a:t> </a:t>
            </a:r>
          </a:p>
          <a:p>
            <a:pPr marL="650230" indent="-650230" eaLnBrk="0" hangingPunct="0">
              <a:lnSpc>
                <a:spcPct val="80000"/>
              </a:lnSpc>
            </a:pPr>
            <a:r>
              <a:rPr lang="en-US" sz="2000" dirty="0"/>
              <a:t>Domain</a:t>
            </a:r>
          </a:p>
          <a:p>
            <a:pPr marL="650230" indent="-650230" eaLnBrk="0" hangingPunct="0">
              <a:lnSpc>
                <a:spcPct val="80000"/>
              </a:lnSpc>
            </a:pPr>
            <a:r>
              <a:rPr lang="en-US" sz="2000" dirty="0"/>
              <a:t>(e.g. Phase II VSATs)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4660053" y="2384213"/>
            <a:ext cx="2664178" cy="2664178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046" tIns="65023" rIns="130046" bIns="65023" anchor="ctr"/>
          <a:lstStyle/>
          <a:p>
            <a:pPr marL="650230" indent="-650230" eaLnBrk="0" hangingPunct="0">
              <a:lnSpc>
                <a:spcPct val="80000"/>
              </a:lnSpc>
            </a:pPr>
            <a:r>
              <a:rPr lang="en-US" sz="2000" dirty="0"/>
              <a:t>New </a:t>
            </a:r>
            <a:r>
              <a:rPr lang="en-US" sz="2000" b="1" dirty="0"/>
              <a:t>NetHope</a:t>
            </a:r>
            <a:r>
              <a:rPr lang="en-US" sz="2000" dirty="0"/>
              <a:t> </a:t>
            </a:r>
          </a:p>
          <a:p>
            <a:pPr marL="650230" indent="-650230" eaLnBrk="0" hangingPunct="0">
              <a:lnSpc>
                <a:spcPct val="80000"/>
              </a:lnSpc>
            </a:pPr>
            <a:r>
              <a:rPr lang="en-US" sz="2000" dirty="0"/>
              <a:t>growth area </a:t>
            </a:r>
          </a:p>
          <a:p>
            <a:pPr marL="650230" indent="-650230" eaLnBrk="0" hangingPunct="0">
              <a:lnSpc>
                <a:spcPct val="80000"/>
              </a:lnSpc>
            </a:pPr>
            <a:r>
              <a:rPr lang="en-US" sz="2000" dirty="0"/>
              <a:t>(e.g. ICT4D)</a:t>
            </a:r>
          </a:p>
        </p:txBody>
      </p:sp>
      <p:sp>
        <p:nvSpPr>
          <p:cNvPr id="23560" name="AcnFootnote_ID_98716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099734" y="7779933"/>
            <a:ext cx="2661921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tabLst>
                <a:tab pos="3413707" algn="l"/>
              </a:tabLst>
            </a:pPr>
            <a:r>
              <a:rPr lang="en-GB" sz="2800" dirty="0"/>
              <a:t>Vertical </a:t>
            </a:r>
            <a:r>
              <a:rPr lang="en-GB" dirty="0"/>
              <a:t/>
            </a:r>
            <a:br>
              <a:rPr lang="en-GB" dirty="0"/>
            </a:br>
            <a:r>
              <a:rPr lang="en-GB" sz="2000" dirty="0"/>
              <a:t>(e.g. program sectors)</a:t>
            </a:r>
            <a:endParaRPr lang="en-US" sz="2000" dirty="0"/>
          </a:p>
        </p:txBody>
      </p:sp>
      <p:sp>
        <p:nvSpPr>
          <p:cNvPr id="23561" name="AcnFootnote_ID_98716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gray">
          <a:xfrm rot="-5400000">
            <a:off x="383823" y="6057619"/>
            <a:ext cx="2253262" cy="43800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765375" indent="-765375" eaLnBrk="0" hangingPunct="0">
              <a:spcBef>
                <a:spcPct val="20000"/>
              </a:spcBef>
              <a:buClr>
                <a:schemeClr val="accent2"/>
              </a:buClr>
              <a:tabLst>
                <a:tab pos="3413707" algn="l"/>
              </a:tabLst>
            </a:pPr>
            <a:r>
              <a:rPr lang="en-GB" sz="2800" dirty="0"/>
              <a:t>Members</a:t>
            </a:r>
            <a:endParaRPr lang="en-US" sz="2800" dirty="0"/>
          </a:p>
        </p:txBody>
      </p:sp>
      <p:sp>
        <p:nvSpPr>
          <p:cNvPr id="23562" name="AcnFootnote_ID_98716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gray">
          <a:xfrm rot="-5400000">
            <a:off x="386082" y="3497299"/>
            <a:ext cx="2253262" cy="43800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765375" indent="-765375" eaLnBrk="0" hangingPunct="0">
              <a:spcBef>
                <a:spcPct val="20000"/>
              </a:spcBef>
              <a:buClr>
                <a:schemeClr val="accent2"/>
              </a:buClr>
              <a:tabLst>
                <a:tab pos="3413707" algn="l"/>
              </a:tabLst>
            </a:pPr>
            <a:r>
              <a:rPr lang="en-GB" sz="2800" dirty="0"/>
              <a:t>Beneficiaries</a:t>
            </a:r>
            <a:endParaRPr lang="en-US" sz="2800" dirty="0"/>
          </a:p>
        </p:txBody>
      </p:sp>
      <p:sp>
        <p:nvSpPr>
          <p:cNvPr id="23563" name="AcnFootnote_ID_98716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gray">
          <a:xfrm rot="-5400000">
            <a:off x="-22577" y="4769135"/>
            <a:ext cx="2253262" cy="5539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765375" indent="-765375" eaLnBrk="0" hangingPunct="0">
              <a:spcBef>
                <a:spcPct val="20000"/>
              </a:spcBef>
              <a:buClr>
                <a:schemeClr val="accent2"/>
              </a:buClr>
              <a:tabLst>
                <a:tab pos="3413707" algn="l"/>
              </a:tabLst>
            </a:pPr>
            <a:r>
              <a:rPr lang="en-US" b="1" dirty="0"/>
              <a:t>Customer</a:t>
            </a:r>
          </a:p>
        </p:txBody>
      </p:sp>
      <p:sp>
        <p:nvSpPr>
          <p:cNvPr id="23564" name="AcnFootnote_ID_98716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4865512" y="7656822"/>
            <a:ext cx="2661919" cy="8617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tabLst>
                <a:tab pos="3413707" algn="l"/>
              </a:tabLst>
            </a:pPr>
            <a:r>
              <a:rPr lang="en-GB" sz="2800" dirty="0"/>
              <a:t>Horizontal</a:t>
            </a:r>
            <a:r>
              <a:rPr lang="en-GB" dirty="0"/>
              <a:t> </a:t>
            </a:r>
            <a:br>
              <a:rPr lang="en-GB" dirty="0"/>
            </a:br>
            <a:r>
              <a:rPr lang="en-GB" sz="2000" dirty="0"/>
              <a:t>(e.g. tools &amp; platforms)</a:t>
            </a:r>
            <a:endParaRPr lang="en-US" sz="2000" dirty="0"/>
          </a:p>
        </p:txBody>
      </p:sp>
      <p:sp>
        <p:nvSpPr>
          <p:cNvPr id="23565" name="AcnFootnote_ID_98716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2817707" y="8549363"/>
            <a:ext cx="3623734" cy="5539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tabLst>
                <a:tab pos="3413707" algn="l"/>
              </a:tabLst>
            </a:pPr>
            <a:r>
              <a:rPr lang="en-GB" b="1" dirty="0"/>
              <a:t>Strategic Thrust</a:t>
            </a:r>
            <a:endParaRPr lang="en-US" b="1" dirty="0"/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gray">
          <a:xfrm>
            <a:off x="8961121" y="3407089"/>
            <a:ext cx="3788551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l" eaLnBrk="0" hangingPunct="0">
              <a:spcBef>
                <a:spcPct val="20000"/>
              </a:spcBef>
              <a:buClr>
                <a:schemeClr val="accent2"/>
              </a:buClr>
              <a:tabLst>
                <a:tab pos="3413707" algn="l"/>
              </a:tabLst>
            </a:pPr>
            <a:r>
              <a:rPr lang="en-US" sz="2000" dirty="0"/>
              <a:t>NetHope began in quadrant 1, for example providing connectivity to members</a:t>
            </a:r>
          </a:p>
        </p:txBody>
      </p:sp>
      <p:sp>
        <p:nvSpPr>
          <p:cNvPr id="23567" name="Oval 15"/>
          <p:cNvSpPr>
            <a:spLocks noChangeArrowheads="1"/>
          </p:cNvSpPr>
          <p:nvPr/>
        </p:nvSpPr>
        <p:spPr bwMode="auto">
          <a:xfrm>
            <a:off x="5786686" y="6958472"/>
            <a:ext cx="408657" cy="410916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pPr algn="ctr" eaLnBrk="0" hangingPunct="0">
              <a:lnSpc>
                <a:spcPct val="80000"/>
              </a:lnSpc>
            </a:pPr>
            <a:r>
              <a:rPr lang="en-GB" sz="2600" dirty="0"/>
              <a:t>1</a:t>
            </a:r>
            <a:endParaRPr lang="en-US" sz="2600" dirty="0"/>
          </a:p>
        </p:txBody>
      </p:sp>
      <p:sp>
        <p:nvSpPr>
          <p:cNvPr id="23568" name="Oval 16"/>
          <p:cNvSpPr>
            <a:spLocks noChangeArrowheads="1"/>
          </p:cNvSpPr>
          <p:nvPr/>
        </p:nvSpPr>
        <p:spPr bwMode="auto">
          <a:xfrm>
            <a:off x="5786686" y="4226560"/>
            <a:ext cx="408657" cy="410916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pPr algn="ctr" eaLnBrk="0" hangingPunct="0">
              <a:lnSpc>
                <a:spcPct val="80000"/>
              </a:lnSpc>
            </a:pPr>
            <a:r>
              <a:rPr lang="en-US" sz="2600" dirty="0"/>
              <a:t>2</a:t>
            </a:r>
          </a:p>
        </p:txBody>
      </p:sp>
      <p:sp>
        <p:nvSpPr>
          <p:cNvPr id="23569" name="Oval 17"/>
          <p:cNvSpPr>
            <a:spLocks noChangeArrowheads="1"/>
          </p:cNvSpPr>
          <p:nvPr/>
        </p:nvSpPr>
        <p:spPr bwMode="auto">
          <a:xfrm>
            <a:off x="3020907" y="4226560"/>
            <a:ext cx="408658" cy="410916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pPr algn="ctr" eaLnBrk="0" hangingPunct="0">
              <a:lnSpc>
                <a:spcPct val="80000"/>
              </a:lnSpc>
            </a:pPr>
            <a:r>
              <a:rPr lang="en-GB" sz="2600" dirty="0"/>
              <a:t>3</a:t>
            </a:r>
            <a:endParaRPr lang="en-US" sz="2600" dirty="0"/>
          </a:p>
        </p:txBody>
      </p:sp>
      <p:sp>
        <p:nvSpPr>
          <p:cNvPr id="23570" name="Oval 18"/>
          <p:cNvSpPr>
            <a:spLocks noChangeArrowheads="1"/>
          </p:cNvSpPr>
          <p:nvPr/>
        </p:nvSpPr>
        <p:spPr bwMode="auto">
          <a:xfrm>
            <a:off x="3124765" y="6958472"/>
            <a:ext cx="408658" cy="410916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pPr algn="ctr" eaLnBrk="0" hangingPunct="0">
              <a:lnSpc>
                <a:spcPct val="80000"/>
              </a:lnSpc>
            </a:pPr>
            <a:r>
              <a:rPr lang="en-GB" sz="2600" dirty="0"/>
              <a:t>4</a:t>
            </a:r>
            <a:endParaRPr lang="en-US" sz="2600" dirty="0"/>
          </a:p>
        </p:txBody>
      </p:sp>
      <p:sp>
        <p:nvSpPr>
          <p:cNvPr id="23571" name="Oval 19"/>
          <p:cNvSpPr>
            <a:spLocks noChangeArrowheads="1"/>
          </p:cNvSpPr>
          <p:nvPr/>
        </p:nvSpPr>
        <p:spPr bwMode="auto">
          <a:xfrm>
            <a:off x="8344747" y="3406988"/>
            <a:ext cx="408658" cy="410916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pPr algn="l" eaLnBrk="0" hangingPunct="0">
              <a:lnSpc>
                <a:spcPct val="80000"/>
              </a:lnSpc>
            </a:pPr>
            <a:r>
              <a:rPr lang="en-GB" sz="2600" dirty="0"/>
              <a:t>1</a:t>
            </a:r>
            <a:endParaRPr lang="en-US" sz="2600" dirty="0"/>
          </a:p>
        </p:txBody>
      </p:sp>
      <p:sp>
        <p:nvSpPr>
          <p:cNvPr id="23572" name="Oval 20"/>
          <p:cNvSpPr>
            <a:spLocks noChangeArrowheads="1"/>
          </p:cNvSpPr>
          <p:nvPr/>
        </p:nvSpPr>
        <p:spPr bwMode="auto">
          <a:xfrm>
            <a:off x="8344747" y="4736818"/>
            <a:ext cx="408658" cy="410916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pPr algn="l" eaLnBrk="0" hangingPunct="0">
              <a:lnSpc>
                <a:spcPct val="80000"/>
              </a:lnSpc>
            </a:pPr>
            <a:r>
              <a:rPr lang="en-GB" sz="2600" dirty="0"/>
              <a:t>2</a:t>
            </a:r>
            <a:endParaRPr lang="en-US" sz="2600" dirty="0"/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gray">
          <a:xfrm>
            <a:off x="8961121" y="4627007"/>
            <a:ext cx="3788551" cy="6155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l" eaLnBrk="0" hangingPunct="0">
              <a:spcBef>
                <a:spcPct val="20000"/>
              </a:spcBef>
              <a:buClr>
                <a:schemeClr val="accent2"/>
              </a:buClr>
              <a:tabLst>
                <a:tab pos="3413707" algn="l"/>
              </a:tabLst>
            </a:pPr>
            <a:r>
              <a:rPr lang="en-US" sz="2000" dirty="0"/>
              <a:t>Primary growth area for NetHope leveraging strength in quadrant 1</a:t>
            </a:r>
          </a:p>
        </p:txBody>
      </p:sp>
      <p:sp>
        <p:nvSpPr>
          <p:cNvPr id="23574" name="Oval 22"/>
          <p:cNvSpPr>
            <a:spLocks noChangeArrowheads="1"/>
          </p:cNvSpPr>
          <p:nvPr/>
        </p:nvSpPr>
        <p:spPr bwMode="auto">
          <a:xfrm>
            <a:off x="8344747" y="5660250"/>
            <a:ext cx="408658" cy="410916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pPr algn="l" eaLnBrk="0" hangingPunct="0">
              <a:lnSpc>
                <a:spcPct val="80000"/>
              </a:lnSpc>
            </a:pPr>
            <a:r>
              <a:rPr lang="en-GB" sz="2600" dirty="0"/>
              <a:t>3</a:t>
            </a:r>
            <a:endParaRPr lang="en-US" sz="2600" dirty="0"/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gray">
          <a:xfrm>
            <a:off x="8961121" y="5658913"/>
            <a:ext cx="3788551" cy="153888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l" eaLnBrk="0" hangingPunct="0">
              <a:spcBef>
                <a:spcPct val="20000"/>
              </a:spcBef>
              <a:buClr>
                <a:schemeClr val="accent2"/>
              </a:buClr>
              <a:tabLst>
                <a:tab pos="3413707" algn="l"/>
              </a:tabLst>
            </a:pPr>
            <a:r>
              <a:rPr lang="en-US" sz="2000" dirty="0"/>
              <a:t>NetHope’s supports and enables through technology but does not provide programs to the beneficiary since this is the members’ role</a:t>
            </a:r>
          </a:p>
        </p:txBody>
      </p:sp>
      <p:sp>
        <p:nvSpPr>
          <p:cNvPr id="23576" name="Oval 24"/>
          <p:cNvSpPr>
            <a:spLocks noChangeArrowheads="1"/>
          </p:cNvSpPr>
          <p:nvPr/>
        </p:nvSpPr>
        <p:spPr bwMode="auto">
          <a:xfrm>
            <a:off x="8347006" y="7400996"/>
            <a:ext cx="408657" cy="410916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pPr algn="l" eaLnBrk="0" hangingPunct="0">
              <a:lnSpc>
                <a:spcPct val="80000"/>
              </a:lnSpc>
            </a:pPr>
            <a:r>
              <a:rPr lang="en-GB" sz="2600" dirty="0"/>
              <a:t>4</a:t>
            </a:r>
            <a:endParaRPr lang="en-US" sz="2600" dirty="0"/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gray">
          <a:xfrm>
            <a:off x="8961121" y="7390527"/>
            <a:ext cx="3788551" cy="6155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l" eaLnBrk="0" hangingPunct="0">
              <a:spcBef>
                <a:spcPct val="20000"/>
              </a:spcBef>
              <a:buClr>
                <a:schemeClr val="accent2"/>
              </a:buClr>
              <a:tabLst>
                <a:tab pos="3413707" algn="l"/>
              </a:tabLst>
            </a:pPr>
            <a:r>
              <a:rPr lang="en-US" sz="2000" dirty="0"/>
              <a:t>Secondary growth area for NetHope</a:t>
            </a:r>
          </a:p>
        </p:txBody>
      </p:sp>
      <p:sp>
        <p:nvSpPr>
          <p:cNvPr id="23578" name="Freeform 26"/>
          <p:cNvSpPr>
            <a:spLocks/>
          </p:cNvSpPr>
          <p:nvPr/>
        </p:nvSpPr>
        <p:spPr bwMode="auto">
          <a:xfrm>
            <a:off x="6515948" y="3005104"/>
            <a:ext cx="1612053" cy="246097"/>
          </a:xfrm>
          <a:custGeom>
            <a:avLst/>
            <a:gdLst>
              <a:gd name="T0" fmla="*/ 2147483647 w 2676"/>
              <a:gd name="T1" fmla="*/ 0 h 484"/>
              <a:gd name="T2" fmla="*/ 0 w 2676"/>
              <a:gd name="T3" fmla="*/ 2147483647 h 484"/>
              <a:gd name="T4" fmla="*/ 2147483647 w 2676"/>
              <a:gd name="T5" fmla="*/ 2147483647 h 484"/>
              <a:gd name="T6" fmla="*/ 2147483647 w 2676"/>
              <a:gd name="T7" fmla="*/ 0 h 484"/>
              <a:gd name="T8" fmla="*/ 2147483647 w 2676"/>
              <a:gd name="T9" fmla="*/ 0 h 4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6"/>
              <a:gd name="T16" fmla="*/ 0 h 484"/>
              <a:gd name="T17" fmla="*/ 2676 w 2676"/>
              <a:gd name="T18" fmla="*/ 484 h 4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6" h="484">
                <a:moveTo>
                  <a:pt x="271" y="0"/>
                </a:moveTo>
                <a:lnTo>
                  <a:pt x="0" y="483"/>
                </a:lnTo>
                <a:lnTo>
                  <a:pt x="2675" y="483"/>
                </a:lnTo>
                <a:lnTo>
                  <a:pt x="2404" y="0"/>
                </a:lnTo>
                <a:lnTo>
                  <a:pt x="271" y="0"/>
                </a:lnTo>
              </a:path>
            </a:pathLst>
          </a:custGeom>
          <a:solidFill>
            <a:srgbClr val="969696"/>
          </a:solidFill>
          <a:ln w="635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65023" tIns="65023" rIns="65023" bIns="65023"/>
          <a:lstStyle/>
          <a:p>
            <a:endParaRPr lang="en-US" dirty="0"/>
          </a:p>
        </p:txBody>
      </p:sp>
      <p:sp>
        <p:nvSpPr>
          <p:cNvPr id="23579" name="Freeform 27"/>
          <p:cNvSpPr>
            <a:spLocks/>
          </p:cNvSpPr>
          <p:nvPr/>
        </p:nvSpPr>
        <p:spPr bwMode="auto">
          <a:xfrm>
            <a:off x="7008143" y="2029743"/>
            <a:ext cx="564444" cy="424462"/>
          </a:xfrm>
          <a:custGeom>
            <a:avLst/>
            <a:gdLst>
              <a:gd name="T0" fmla="*/ 0 w 939"/>
              <a:gd name="T1" fmla="*/ 2147483647 h 839"/>
              <a:gd name="T2" fmla="*/ 2147483647 w 939"/>
              <a:gd name="T3" fmla="*/ 2147483647 h 839"/>
              <a:gd name="T4" fmla="*/ 2147483647 w 939"/>
              <a:gd name="T5" fmla="*/ 0 h 839"/>
              <a:gd name="T6" fmla="*/ 0 w 939"/>
              <a:gd name="T7" fmla="*/ 2147483647 h 839"/>
              <a:gd name="T8" fmla="*/ 0 60000 65536"/>
              <a:gd name="T9" fmla="*/ 0 60000 65536"/>
              <a:gd name="T10" fmla="*/ 0 60000 65536"/>
              <a:gd name="T11" fmla="*/ 0 60000 65536"/>
              <a:gd name="T12" fmla="*/ 0 w 939"/>
              <a:gd name="T13" fmla="*/ 0 h 839"/>
              <a:gd name="T14" fmla="*/ 939 w 939"/>
              <a:gd name="T15" fmla="*/ 839 h 8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39" h="839">
                <a:moveTo>
                  <a:pt x="0" y="838"/>
                </a:moveTo>
                <a:lnTo>
                  <a:pt x="938" y="838"/>
                </a:lnTo>
                <a:lnTo>
                  <a:pt x="469" y="0"/>
                </a:lnTo>
                <a:lnTo>
                  <a:pt x="0" y="838"/>
                </a:lnTo>
              </a:path>
            </a:pathLst>
          </a:custGeom>
          <a:solidFill>
            <a:srgbClr val="DDDDDD"/>
          </a:solidFill>
          <a:ln w="635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65023" tIns="65023" rIns="65023" bIns="65023"/>
          <a:lstStyle/>
          <a:p>
            <a:endParaRPr lang="en-US" dirty="0"/>
          </a:p>
        </p:txBody>
      </p:sp>
      <p:sp>
        <p:nvSpPr>
          <p:cNvPr id="23580" name="Freeform 28"/>
          <p:cNvSpPr>
            <a:spLocks/>
          </p:cNvSpPr>
          <p:nvPr/>
        </p:nvSpPr>
        <p:spPr bwMode="auto">
          <a:xfrm>
            <a:off x="6841067" y="2463236"/>
            <a:ext cx="925689" cy="270933"/>
          </a:xfrm>
          <a:custGeom>
            <a:avLst/>
            <a:gdLst>
              <a:gd name="T0" fmla="*/ 0 w 1536"/>
              <a:gd name="T1" fmla="*/ 2147483647 h 533"/>
              <a:gd name="T2" fmla="*/ 2147483647 w 1536"/>
              <a:gd name="T3" fmla="*/ 2147483647 h 533"/>
              <a:gd name="T4" fmla="*/ 2147483647 w 1536"/>
              <a:gd name="T5" fmla="*/ 0 h 533"/>
              <a:gd name="T6" fmla="*/ 2147483647 w 1536"/>
              <a:gd name="T7" fmla="*/ 0 h 533"/>
              <a:gd name="T8" fmla="*/ 0 w 1536"/>
              <a:gd name="T9" fmla="*/ 2147483647 h 5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36"/>
              <a:gd name="T16" fmla="*/ 0 h 533"/>
              <a:gd name="T17" fmla="*/ 1536 w 1536"/>
              <a:gd name="T18" fmla="*/ 533 h 5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36" h="533">
                <a:moveTo>
                  <a:pt x="0" y="532"/>
                </a:moveTo>
                <a:lnTo>
                  <a:pt x="1535" y="532"/>
                </a:lnTo>
                <a:lnTo>
                  <a:pt x="1237" y="0"/>
                </a:lnTo>
                <a:lnTo>
                  <a:pt x="299" y="0"/>
                </a:lnTo>
                <a:lnTo>
                  <a:pt x="0" y="532"/>
                </a:lnTo>
              </a:path>
            </a:pathLst>
          </a:custGeom>
          <a:solidFill>
            <a:srgbClr val="FF0000"/>
          </a:solidFill>
          <a:ln w="635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65023" tIns="65023" rIns="65023" bIns="65023"/>
          <a:lstStyle/>
          <a:p>
            <a:endParaRPr lang="en-US" dirty="0"/>
          </a:p>
        </p:txBody>
      </p:sp>
      <p:sp>
        <p:nvSpPr>
          <p:cNvPr id="23581" name="Freeform 29"/>
          <p:cNvSpPr>
            <a:spLocks/>
          </p:cNvSpPr>
          <p:nvPr/>
        </p:nvSpPr>
        <p:spPr bwMode="auto">
          <a:xfrm>
            <a:off x="6683022" y="2734170"/>
            <a:ext cx="1284676" cy="270933"/>
          </a:xfrm>
          <a:custGeom>
            <a:avLst/>
            <a:gdLst>
              <a:gd name="T0" fmla="*/ 2147483647 w 2134"/>
              <a:gd name="T1" fmla="*/ 0 h 535"/>
              <a:gd name="T2" fmla="*/ 0 w 2134"/>
              <a:gd name="T3" fmla="*/ 2147483647 h 535"/>
              <a:gd name="T4" fmla="*/ 2147483647 w 2134"/>
              <a:gd name="T5" fmla="*/ 2147483647 h 535"/>
              <a:gd name="T6" fmla="*/ 2147483647 w 2134"/>
              <a:gd name="T7" fmla="*/ 0 h 535"/>
              <a:gd name="T8" fmla="*/ 2147483647 w 2134"/>
              <a:gd name="T9" fmla="*/ 0 h 5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34"/>
              <a:gd name="T16" fmla="*/ 0 h 535"/>
              <a:gd name="T17" fmla="*/ 2134 w 2134"/>
              <a:gd name="T18" fmla="*/ 535 h 5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34" h="535">
                <a:moveTo>
                  <a:pt x="299" y="0"/>
                </a:moveTo>
                <a:lnTo>
                  <a:pt x="0" y="534"/>
                </a:lnTo>
                <a:lnTo>
                  <a:pt x="2133" y="534"/>
                </a:lnTo>
                <a:lnTo>
                  <a:pt x="1834" y="0"/>
                </a:lnTo>
                <a:lnTo>
                  <a:pt x="299" y="0"/>
                </a:lnTo>
              </a:path>
            </a:pathLst>
          </a:custGeom>
          <a:solidFill>
            <a:srgbClr val="C0C0C0"/>
          </a:solidFill>
          <a:ln w="635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65023" tIns="65023" rIns="65023" bIns="65023"/>
          <a:lstStyle/>
          <a:p>
            <a:endParaRPr lang="en-US" dirty="0"/>
          </a:p>
        </p:txBody>
      </p:sp>
      <p:sp>
        <p:nvSpPr>
          <p:cNvPr id="23582" name="Freeform 30"/>
          <p:cNvSpPr>
            <a:spLocks/>
          </p:cNvSpPr>
          <p:nvPr/>
        </p:nvSpPr>
        <p:spPr bwMode="auto">
          <a:xfrm>
            <a:off x="1205654" y="7911254"/>
            <a:ext cx="1612053" cy="246098"/>
          </a:xfrm>
          <a:custGeom>
            <a:avLst/>
            <a:gdLst>
              <a:gd name="T0" fmla="*/ 2147483647 w 2676"/>
              <a:gd name="T1" fmla="*/ 0 h 484"/>
              <a:gd name="T2" fmla="*/ 0 w 2676"/>
              <a:gd name="T3" fmla="*/ 2147483647 h 484"/>
              <a:gd name="T4" fmla="*/ 2147483647 w 2676"/>
              <a:gd name="T5" fmla="*/ 2147483647 h 484"/>
              <a:gd name="T6" fmla="*/ 2147483647 w 2676"/>
              <a:gd name="T7" fmla="*/ 0 h 484"/>
              <a:gd name="T8" fmla="*/ 2147483647 w 2676"/>
              <a:gd name="T9" fmla="*/ 0 h 4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6"/>
              <a:gd name="T16" fmla="*/ 0 h 484"/>
              <a:gd name="T17" fmla="*/ 2676 w 2676"/>
              <a:gd name="T18" fmla="*/ 484 h 4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6" h="484">
                <a:moveTo>
                  <a:pt x="271" y="0"/>
                </a:moveTo>
                <a:lnTo>
                  <a:pt x="0" y="483"/>
                </a:lnTo>
                <a:lnTo>
                  <a:pt x="2675" y="483"/>
                </a:lnTo>
                <a:lnTo>
                  <a:pt x="2404" y="0"/>
                </a:lnTo>
                <a:lnTo>
                  <a:pt x="271" y="0"/>
                </a:lnTo>
              </a:path>
            </a:pathLst>
          </a:custGeom>
          <a:solidFill>
            <a:srgbClr val="FF0000"/>
          </a:solidFill>
          <a:ln w="635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65023" tIns="65023" rIns="65023" bIns="65023"/>
          <a:lstStyle/>
          <a:p>
            <a:endParaRPr lang="en-US" dirty="0"/>
          </a:p>
        </p:txBody>
      </p:sp>
      <p:sp>
        <p:nvSpPr>
          <p:cNvPr id="23583" name="Freeform 31"/>
          <p:cNvSpPr>
            <a:spLocks/>
          </p:cNvSpPr>
          <p:nvPr/>
        </p:nvSpPr>
        <p:spPr bwMode="auto">
          <a:xfrm>
            <a:off x="1697850" y="6935893"/>
            <a:ext cx="564444" cy="424462"/>
          </a:xfrm>
          <a:custGeom>
            <a:avLst/>
            <a:gdLst>
              <a:gd name="T0" fmla="*/ 0 w 939"/>
              <a:gd name="T1" fmla="*/ 2147483647 h 839"/>
              <a:gd name="T2" fmla="*/ 2147483647 w 939"/>
              <a:gd name="T3" fmla="*/ 2147483647 h 839"/>
              <a:gd name="T4" fmla="*/ 2147483647 w 939"/>
              <a:gd name="T5" fmla="*/ 0 h 839"/>
              <a:gd name="T6" fmla="*/ 0 w 939"/>
              <a:gd name="T7" fmla="*/ 2147483647 h 839"/>
              <a:gd name="T8" fmla="*/ 0 60000 65536"/>
              <a:gd name="T9" fmla="*/ 0 60000 65536"/>
              <a:gd name="T10" fmla="*/ 0 60000 65536"/>
              <a:gd name="T11" fmla="*/ 0 60000 65536"/>
              <a:gd name="T12" fmla="*/ 0 w 939"/>
              <a:gd name="T13" fmla="*/ 0 h 839"/>
              <a:gd name="T14" fmla="*/ 939 w 939"/>
              <a:gd name="T15" fmla="*/ 839 h 8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39" h="839">
                <a:moveTo>
                  <a:pt x="0" y="838"/>
                </a:moveTo>
                <a:lnTo>
                  <a:pt x="938" y="838"/>
                </a:lnTo>
                <a:lnTo>
                  <a:pt x="469" y="0"/>
                </a:lnTo>
                <a:lnTo>
                  <a:pt x="0" y="838"/>
                </a:lnTo>
              </a:path>
            </a:pathLst>
          </a:custGeom>
          <a:solidFill>
            <a:srgbClr val="DDDDDD"/>
          </a:solidFill>
          <a:ln w="635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65023" tIns="65023" rIns="65023" bIns="65023"/>
          <a:lstStyle/>
          <a:p>
            <a:endParaRPr lang="en-US" dirty="0"/>
          </a:p>
        </p:txBody>
      </p:sp>
      <p:sp>
        <p:nvSpPr>
          <p:cNvPr id="23584" name="Freeform 32"/>
          <p:cNvSpPr>
            <a:spLocks/>
          </p:cNvSpPr>
          <p:nvPr/>
        </p:nvSpPr>
        <p:spPr bwMode="auto">
          <a:xfrm>
            <a:off x="1530774" y="7369387"/>
            <a:ext cx="925689" cy="270933"/>
          </a:xfrm>
          <a:custGeom>
            <a:avLst/>
            <a:gdLst>
              <a:gd name="T0" fmla="*/ 0 w 1536"/>
              <a:gd name="T1" fmla="*/ 2147483647 h 533"/>
              <a:gd name="T2" fmla="*/ 2147483647 w 1536"/>
              <a:gd name="T3" fmla="*/ 2147483647 h 533"/>
              <a:gd name="T4" fmla="*/ 2147483647 w 1536"/>
              <a:gd name="T5" fmla="*/ 0 h 533"/>
              <a:gd name="T6" fmla="*/ 2147483647 w 1536"/>
              <a:gd name="T7" fmla="*/ 0 h 533"/>
              <a:gd name="T8" fmla="*/ 0 w 1536"/>
              <a:gd name="T9" fmla="*/ 2147483647 h 5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36"/>
              <a:gd name="T16" fmla="*/ 0 h 533"/>
              <a:gd name="T17" fmla="*/ 1536 w 1536"/>
              <a:gd name="T18" fmla="*/ 533 h 5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36" h="533">
                <a:moveTo>
                  <a:pt x="0" y="532"/>
                </a:moveTo>
                <a:lnTo>
                  <a:pt x="1535" y="532"/>
                </a:lnTo>
                <a:lnTo>
                  <a:pt x="1237" y="0"/>
                </a:lnTo>
                <a:lnTo>
                  <a:pt x="299" y="0"/>
                </a:lnTo>
                <a:lnTo>
                  <a:pt x="0" y="532"/>
                </a:lnTo>
              </a:path>
            </a:pathLst>
          </a:custGeom>
          <a:solidFill>
            <a:srgbClr val="C0C0C0"/>
          </a:solidFill>
          <a:ln w="635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65023" tIns="65023" rIns="65023" bIns="65023"/>
          <a:lstStyle/>
          <a:p>
            <a:endParaRPr lang="en-US" dirty="0"/>
          </a:p>
        </p:txBody>
      </p:sp>
      <p:sp>
        <p:nvSpPr>
          <p:cNvPr id="23585" name="Freeform 33"/>
          <p:cNvSpPr>
            <a:spLocks/>
          </p:cNvSpPr>
          <p:nvPr/>
        </p:nvSpPr>
        <p:spPr bwMode="auto">
          <a:xfrm>
            <a:off x="1372729" y="7640320"/>
            <a:ext cx="1284676" cy="270933"/>
          </a:xfrm>
          <a:custGeom>
            <a:avLst/>
            <a:gdLst>
              <a:gd name="T0" fmla="*/ 2147483647 w 2134"/>
              <a:gd name="T1" fmla="*/ 0 h 535"/>
              <a:gd name="T2" fmla="*/ 0 w 2134"/>
              <a:gd name="T3" fmla="*/ 2147483647 h 535"/>
              <a:gd name="T4" fmla="*/ 2147483647 w 2134"/>
              <a:gd name="T5" fmla="*/ 2147483647 h 535"/>
              <a:gd name="T6" fmla="*/ 2147483647 w 2134"/>
              <a:gd name="T7" fmla="*/ 0 h 535"/>
              <a:gd name="T8" fmla="*/ 2147483647 w 2134"/>
              <a:gd name="T9" fmla="*/ 0 h 5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34"/>
              <a:gd name="T16" fmla="*/ 0 h 535"/>
              <a:gd name="T17" fmla="*/ 2134 w 2134"/>
              <a:gd name="T18" fmla="*/ 535 h 5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34" h="535">
                <a:moveTo>
                  <a:pt x="299" y="0"/>
                </a:moveTo>
                <a:lnTo>
                  <a:pt x="0" y="534"/>
                </a:lnTo>
                <a:lnTo>
                  <a:pt x="2133" y="534"/>
                </a:lnTo>
                <a:lnTo>
                  <a:pt x="1834" y="0"/>
                </a:lnTo>
                <a:lnTo>
                  <a:pt x="299" y="0"/>
                </a:lnTo>
              </a:path>
            </a:pathLst>
          </a:custGeom>
          <a:solidFill>
            <a:srgbClr val="B2B2B2"/>
          </a:solidFill>
          <a:ln w="635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65023" tIns="65023" rIns="65023" bIns="65023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point?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742950" indent="-742950">
              <a:buFont typeface="+mj-lt"/>
              <a:buAutoNum type="arabicPeriod"/>
            </a:pP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We are both managing a portfolio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related, diversified portfolio of projects and pilots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That are focused on moving our mission forward</a:t>
            </a:r>
            <a:endParaRPr lang="en-US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/>
          </p:cNvSpPr>
          <p:nvPr>
            <p:ph type="title"/>
          </p:nvPr>
        </p:nvSpPr>
        <p:spPr>
          <a:xfrm>
            <a:off x="406400" y="304800"/>
            <a:ext cx="11704320" cy="720230"/>
          </a:xfrm>
        </p:spPr>
        <p:txBody>
          <a:bodyPr lIns="130046" tIns="65023" rIns="130046" bIns="65023"/>
          <a:lstStyle/>
          <a:p>
            <a:pPr algn="ctr"/>
            <a:r>
              <a:rPr lang="en-US" dirty="0" smtClean="0">
                <a:ea typeface="ＭＳ Ｐゴシック" pitchFamily="-65" charset="-128"/>
              </a:rPr>
              <a:t>NetHope Values – Guiding Principles</a:t>
            </a:r>
          </a:p>
        </p:txBody>
      </p:sp>
      <p:sp>
        <p:nvSpPr>
          <p:cNvPr id="11268" name="Rectangle 3"/>
          <p:cNvSpPr>
            <a:spLocks noGrp="1"/>
          </p:cNvSpPr>
          <p:nvPr>
            <p:ph type="body" idx="1"/>
          </p:nvPr>
        </p:nvSpPr>
        <p:spPr>
          <a:xfrm>
            <a:off x="975360" y="1143001"/>
            <a:ext cx="11054080" cy="7310120"/>
          </a:xfrm>
        </p:spPr>
        <p:txBody>
          <a:bodyPr lIns="130046" tIns="65023" rIns="130046" bIns="65023"/>
          <a:lstStyle/>
          <a:p>
            <a:pPr>
              <a:lnSpc>
                <a:spcPct val="90000"/>
              </a:lnSpc>
            </a:pPr>
            <a:r>
              <a:rPr lang="en-US" sz="3400" dirty="0" smtClean="0">
                <a:ea typeface="ＭＳ Ｐゴシック" pitchFamily="-65" charset="-128"/>
              </a:rPr>
              <a:t>Technology (ICT) Matters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>
                <a:ea typeface="ＭＳ Ｐゴシック" pitchFamily="-65" charset="-128"/>
              </a:rPr>
              <a:t>NGO Missions depend on effective technology &amp; capacity building</a:t>
            </a:r>
          </a:p>
          <a:p>
            <a:pPr>
              <a:lnSpc>
                <a:spcPct val="90000"/>
              </a:lnSpc>
            </a:pPr>
            <a:r>
              <a:rPr lang="en-US" sz="3400" dirty="0" smtClean="0">
                <a:ea typeface="ＭＳ Ｐゴシック" pitchFamily="-65" charset="-128"/>
              </a:rPr>
              <a:t>Benefiting all benefits one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>
                <a:ea typeface="ＭＳ Ｐゴシック" pitchFamily="-65" charset="-128"/>
              </a:rPr>
              <a:t>Benefiting one also Benefits All </a:t>
            </a:r>
          </a:p>
          <a:p>
            <a:pPr>
              <a:lnSpc>
                <a:spcPct val="90000"/>
              </a:lnSpc>
            </a:pPr>
            <a:r>
              <a:rPr lang="en-US" sz="3400" dirty="0" smtClean="0">
                <a:ea typeface="ＭＳ Ｐゴシック" pitchFamily="-65" charset="-128"/>
              </a:rPr>
              <a:t>Learn through collaboration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>
                <a:ea typeface="ＭＳ Ｐゴシック" pitchFamily="-65" charset="-128"/>
              </a:rPr>
              <a:t>Learn by doing</a:t>
            </a:r>
          </a:p>
          <a:p>
            <a:pPr>
              <a:lnSpc>
                <a:spcPct val="90000"/>
              </a:lnSpc>
            </a:pPr>
            <a:r>
              <a:rPr lang="en-US" sz="3400" dirty="0" smtClean="0">
                <a:ea typeface="ＭＳ Ｐゴシック" pitchFamily="-65" charset="-128"/>
              </a:rPr>
              <a:t>Build for the Field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>
                <a:ea typeface="ＭＳ Ｐゴシック" pitchFamily="-65" charset="-128"/>
              </a:rPr>
              <a:t>IT solutions are deployed solutions</a:t>
            </a:r>
          </a:p>
          <a:p>
            <a:pPr>
              <a:lnSpc>
                <a:spcPct val="90000"/>
              </a:lnSpc>
            </a:pPr>
            <a:r>
              <a:rPr lang="en-US" sz="3400" dirty="0" smtClean="0">
                <a:ea typeface="ＭＳ Ｐゴシック" pitchFamily="-65" charset="-128"/>
              </a:rPr>
              <a:t>Bias for action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>
                <a:ea typeface="ＭＳ Ｐゴシック" pitchFamily="-65" charset="-128"/>
              </a:rPr>
              <a:t>The need for speed, especially for emergencies</a:t>
            </a:r>
          </a:p>
          <a:p>
            <a:pPr>
              <a:lnSpc>
                <a:spcPct val="90000"/>
              </a:lnSpc>
            </a:pPr>
            <a:r>
              <a:rPr lang="en-US" sz="3400" dirty="0" smtClean="0">
                <a:ea typeface="ＭＳ Ｐゴシック" pitchFamily="-65" charset="-128"/>
              </a:rPr>
              <a:t>Trust above all else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>
                <a:ea typeface="ＭＳ Ｐゴシック" pitchFamily="-65" charset="-128"/>
              </a:rPr>
              <a:t>Trust comes through open dialog and working together over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Views on Innovation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3600" dirty="0" smtClean="0">
                <a:solidFill>
                  <a:srgbClr val="FF0000"/>
                </a:solidFill>
              </a:rPr>
              <a:t>Innovation is about embracing change</a:t>
            </a:r>
          </a:p>
          <a:p>
            <a:pPr>
              <a:buFont typeface="+mj-lt"/>
              <a:buAutoNum type="arabicPeriod"/>
            </a:pPr>
            <a:r>
              <a:rPr lang="en-US" sz="3600" dirty="0" smtClean="0">
                <a:solidFill>
                  <a:schemeClr val="accent3">
                    <a:lumMod val="85000"/>
                  </a:schemeClr>
                </a:solidFill>
              </a:rPr>
              <a:t>Innovation is about taking risks</a:t>
            </a:r>
          </a:p>
          <a:p>
            <a:pPr>
              <a:buFont typeface="+mj-lt"/>
              <a:buAutoNum type="arabicPeriod"/>
            </a:pPr>
            <a:r>
              <a:rPr lang="en-US" sz="3600" dirty="0" smtClean="0">
                <a:solidFill>
                  <a:srgbClr val="FF0000"/>
                </a:solidFill>
              </a:rPr>
              <a:t>Innovation is about harvesting </a:t>
            </a:r>
          </a:p>
          <a:p>
            <a:pPr>
              <a:buFont typeface="+mj-lt"/>
              <a:buAutoNum type="arabicPeriod"/>
            </a:pPr>
            <a:r>
              <a:rPr lang="en-US" sz="3600" dirty="0" smtClean="0">
                <a:solidFill>
                  <a:srgbClr val="FF0000"/>
                </a:solidFill>
              </a:rPr>
              <a:t>Innovation is about being strategic  </a:t>
            </a:r>
          </a:p>
          <a:p>
            <a:pPr>
              <a:buFont typeface="+mj-lt"/>
              <a:buAutoNum type="arabicPeriod"/>
            </a:pPr>
            <a:r>
              <a:rPr lang="en-US" sz="3600" dirty="0" smtClean="0">
                <a:solidFill>
                  <a:schemeClr val="accent3">
                    <a:lumMod val="85000"/>
                  </a:schemeClr>
                </a:solidFill>
              </a:rPr>
              <a:t>Innovation is about going to the far country  </a:t>
            </a:r>
          </a:p>
          <a:p>
            <a:pPr>
              <a:buFont typeface="+mj-lt"/>
              <a:buAutoNum type="arabicPeriod"/>
            </a:pPr>
            <a:r>
              <a:rPr lang="en-US" sz="3600" dirty="0" smtClean="0">
                <a:solidFill>
                  <a:srgbClr val="FF0000"/>
                </a:solidFill>
              </a:rPr>
              <a:t>Innovation is about collaborating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552627253"/>
      </p:ext>
    </p:extLst>
  </p:cSld>
  <p:clrMapOvr>
    <a:masterClrMapping/>
  </p:clrMapOvr>
  <mc:AlternateContent xmlns:mc="http://schemas.openxmlformats.org/markup-compatibility/2006">
    <mc:Choice xmlns:mv="urn:schemas-microsoft-com:mac:vml"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/>
          </p:cNvSpPr>
          <p:nvPr>
            <p:ph type="title"/>
          </p:nvPr>
        </p:nvSpPr>
        <p:spPr>
          <a:xfrm>
            <a:off x="406400" y="304800"/>
            <a:ext cx="11704320" cy="720230"/>
          </a:xfrm>
        </p:spPr>
        <p:txBody>
          <a:bodyPr lIns="130046" tIns="65023" rIns="130046" bIns="65023"/>
          <a:lstStyle/>
          <a:p>
            <a:pPr algn="ctr"/>
            <a:r>
              <a:rPr lang="en-US" dirty="0" smtClean="0">
                <a:ea typeface="ＭＳ Ｐゴシック" pitchFamily="-65" charset="-128"/>
              </a:rPr>
              <a:t>NetHope Values – Guiding Principles</a:t>
            </a:r>
          </a:p>
        </p:txBody>
      </p:sp>
      <p:sp>
        <p:nvSpPr>
          <p:cNvPr id="11268" name="Rectangle 3"/>
          <p:cNvSpPr>
            <a:spLocks noGrp="1"/>
          </p:cNvSpPr>
          <p:nvPr>
            <p:ph type="body" idx="1"/>
          </p:nvPr>
        </p:nvSpPr>
        <p:spPr>
          <a:xfrm>
            <a:off x="975360" y="1143001"/>
            <a:ext cx="11054080" cy="7310120"/>
          </a:xfrm>
        </p:spPr>
        <p:txBody>
          <a:bodyPr lIns="130046" tIns="65023" rIns="130046" bIns="65023"/>
          <a:lstStyle/>
          <a:p>
            <a:pPr>
              <a:lnSpc>
                <a:spcPct val="90000"/>
              </a:lnSpc>
            </a:pPr>
            <a:r>
              <a:rPr lang="en-US" sz="3400" dirty="0" smtClean="0">
                <a:ea typeface="ＭＳ Ｐゴシック" pitchFamily="-65" charset="-128"/>
              </a:rPr>
              <a:t>Technology (ICT) Matters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>
                <a:ea typeface="ＭＳ Ｐゴシック" pitchFamily="-65" charset="-128"/>
              </a:rPr>
              <a:t>NGO Missions depend on effective technology &amp; capacity building</a:t>
            </a:r>
          </a:p>
          <a:p>
            <a:pPr>
              <a:lnSpc>
                <a:spcPct val="90000"/>
              </a:lnSpc>
            </a:pPr>
            <a:r>
              <a:rPr lang="en-US" sz="3400" dirty="0" smtClean="0">
                <a:ea typeface="ＭＳ Ｐゴシック" pitchFamily="-65" charset="-128"/>
              </a:rPr>
              <a:t>Benefiting all benefits one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>
                <a:ea typeface="ＭＳ Ｐゴシック" pitchFamily="-65" charset="-128"/>
              </a:rPr>
              <a:t>Benefiting one also Benefits All </a:t>
            </a:r>
          </a:p>
          <a:p>
            <a:pPr>
              <a:lnSpc>
                <a:spcPct val="90000"/>
              </a:lnSpc>
            </a:pPr>
            <a:r>
              <a:rPr lang="en-US" sz="3400" b="1" dirty="0" smtClean="0">
                <a:solidFill>
                  <a:srgbClr val="FF0000"/>
                </a:solidFill>
                <a:ea typeface="ＭＳ Ｐゴシック" pitchFamily="-65" charset="-128"/>
              </a:rPr>
              <a:t>Learn through collaboration</a:t>
            </a:r>
          </a:p>
          <a:p>
            <a:pPr lvl="1">
              <a:lnSpc>
                <a:spcPct val="90000"/>
              </a:lnSpc>
            </a:pPr>
            <a:r>
              <a:rPr lang="en-US" sz="2800" b="1" dirty="0" smtClean="0">
                <a:solidFill>
                  <a:srgbClr val="FF0000"/>
                </a:solidFill>
                <a:ea typeface="ＭＳ Ｐゴシック" pitchFamily="-65" charset="-128"/>
              </a:rPr>
              <a:t>Learn by doing</a:t>
            </a:r>
          </a:p>
          <a:p>
            <a:pPr>
              <a:lnSpc>
                <a:spcPct val="90000"/>
              </a:lnSpc>
            </a:pPr>
            <a:r>
              <a:rPr lang="en-US" sz="3400" dirty="0" smtClean="0">
                <a:ea typeface="ＭＳ Ｐゴシック" pitchFamily="-65" charset="-128"/>
              </a:rPr>
              <a:t>Build for the Field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>
                <a:ea typeface="ＭＳ Ｐゴシック" pitchFamily="-65" charset="-128"/>
              </a:rPr>
              <a:t>IT solutions are deployed solutions</a:t>
            </a:r>
          </a:p>
          <a:p>
            <a:pPr>
              <a:lnSpc>
                <a:spcPct val="90000"/>
              </a:lnSpc>
            </a:pPr>
            <a:r>
              <a:rPr lang="en-US" sz="3400" dirty="0" smtClean="0">
                <a:ea typeface="ＭＳ Ｐゴシック" pitchFamily="-65" charset="-128"/>
              </a:rPr>
              <a:t>Bias for action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>
                <a:ea typeface="ＭＳ Ｐゴシック" pitchFamily="-65" charset="-128"/>
              </a:rPr>
              <a:t>The need for speed, especially for emergencies</a:t>
            </a:r>
          </a:p>
          <a:p>
            <a:pPr>
              <a:lnSpc>
                <a:spcPct val="90000"/>
              </a:lnSpc>
            </a:pPr>
            <a:r>
              <a:rPr lang="en-US" sz="3400" dirty="0" smtClean="0">
                <a:ea typeface="ＭＳ Ｐゴシック" pitchFamily="-65" charset="-128"/>
              </a:rPr>
              <a:t>Trust above all else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>
                <a:ea typeface="ＭＳ Ｐゴシック" pitchFamily="-65" charset="-128"/>
              </a:rPr>
              <a:t>Trust comes through open dialog and working together over time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58613" y="3962400"/>
            <a:ext cx="11270827" cy="119210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130046" tIns="65023" rIns="130046" bIns="65023" anchor="ctr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 lIns="130046" tIns="65023" rIns="130046" bIns="65023"/>
          <a:lstStyle/>
          <a:p>
            <a:pPr algn="l"/>
            <a:r>
              <a:rPr lang="en-US" dirty="0" smtClean="0">
                <a:ea typeface="ＭＳ Ｐゴシック" pitchFamily="-65" charset="-128"/>
              </a:rPr>
              <a:t>5. Going to the Far Country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 lIns="130046" tIns="65023" rIns="130046" bIns="65023"/>
          <a:lstStyle/>
          <a:p>
            <a:r>
              <a:rPr lang="en-US" dirty="0" smtClean="0">
                <a:ea typeface="ＭＳ Ｐゴシック" pitchFamily="-65" charset="-128"/>
              </a:rPr>
              <a:t>Clay Christensen and Innovation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4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sz="4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	Question for Clay: </a:t>
            </a:r>
          </a:p>
          <a:p>
            <a:pPr>
              <a:buNone/>
            </a:pPr>
            <a:endParaRPr lang="en-US" sz="4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	“Can you think of any cases where an organization was able to embrace disruptive innovation in headquarters?”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11500" dirty="0" smtClean="0">
                <a:solidFill>
                  <a:srgbClr val="FF0000"/>
                </a:solidFill>
              </a:rPr>
              <a:t>No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 lIns="130046" tIns="65023" rIns="130046" bIns="65023"/>
          <a:lstStyle/>
          <a:p>
            <a:r>
              <a:rPr lang="en-US" dirty="0" smtClean="0">
                <a:ea typeface="ＭＳ Ｐゴシック" pitchFamily="-65" charset="-128"/>
              </a:rPr>
              <a:t>Tom Peter’s Law of Proximity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	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Innovation is directly proportional </a:t>
            </a:r>
          </a:p>
          <a:p>
            <a:pPr algn="ctr">
              <a:buNone/>
            </a:pP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	to the distance from headquarters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our far country?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8000" dirty="0" smtClean="0">
                <a:solidFill>
                  <a:srgbClr val="008F5D"/>
                </a:solidFill>
              </a:rPr>
              <a:t>The Field</a:t>
            </a:r>
            <a:endParaRPr lang="en-US" sz="8000" dirty="0">
              <a:solidFill>
                <a:srgbClr val="008F5D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EB1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30238" y="3581400"/>
            <a:ext cx="12044362" cy="1936750"/>
          </a:xfrm>
        </p:spPr>
        <p:txBody>
          <a:bodyPr lIns="130046" tIns="65023" rIns="130046" bIns="65023"/>
          <a:lstStyle/>
          <a:p>
            <a:pPr algn="l"/>
            <a:r>
              <a:rPr lang="en-US" dirty="0" smtClean="0">
                <a:ea typeface="ＭＳ Ｐゴシック" pitchFamily="-65" charset="-128"/>
              </a:rPr>
              <a:t>6. INNOVATION IS ABOUT Collaborating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 lIns="130046" tIns="65023" rIns="130046" bIns="65023"/>
          <a:lstStyle/>
          <a:p>
            <a:r>
              <a:rPr lang="en-US" sz="3600" dirty="0" smtClean="0">
                <a:ea typeface="ＭＳ Ｐゴシック" pitchFamily="-65" charset="-128"/>
              </a:rPr>
              <a:t>We believe we learn by collaborating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50240" y="1842348"/>
            <a:ext cx="11704320" cy="6870418"/>
          </a:xfrm>
        </p:spPr>
        <p:txBody>
          <a:bodyPr lIns="130046" tIns="65023" rIns="130046" bIns="65023"/>
          <a:lstStyle/>
          <a:p>
            <a:pPr>
              <a:buNone/>
            </a:pPr>
            <a:endParaRPr lang="en-US" dirty="0" smtClean="0">
              <a:ea typeface="ＭＳ Ｐゴシック" pitchFamily="-65" charset="-128"/>
            </a:endParaRPr>
          </a:p>
          <a:p>
            <a:pPr>
              <a:buNone/>
            </a:pPr>
            <a:r>
              <a:rPr lang="en-US" dirty="0" smtClean="0">
                <a:ea typeface="ＭＳ Ｐゴシック" pitchFamily="-65" charset="-128"/>
              </a:rPr>
              <a:t>	“</a:t>
            </a:r>
            <a:r>
              <a:rPr lang="en-US" u="sng" dirty="0" smtClean="0"/>
              <a:t>Insights also come by doing projects together.</a:t>
            </a:r>
            <a:r>
              <a:rPr lang="en-US" dirty="0" smtClean="0"/>
              <a:t>  To accomplish this we partner with leaders from governments, donors, business and education.”</a:t>
            </a:r>
          </a:p>
          <a:p>
            <a:pPr>
              <a:buNone/>
            </a:pPr>
            <a:r>
              <a:rPr lang="en-US" dirty="0" smtClean="0"/>
              <a:t>	“By dialoging and debating with the best minds from inside and outside our organizations, and </a:t>
            </a:r>
            <a:r>
              <a:rPr lang="en-US" u="sng" dirty="0" smtClean="0"/>
              <a:t>challenging each other with ICT and other innovations, we can develop new ways of working</a:t>
            </a:r>
            <a:r>
              <a:rPr lang="en-US" dirty="0" smtClean="0"/>
              <a:t> that benefit those most in need.”  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	--NetHope Principles for Nonprofit Technology Collaboration </a:t>
            </a:r>
            <a:r>
              <a:rPr lang="en-US" i="1" dirty="0" smtClean="0">
                <a:ea typeface="ＭＳ Ｐゴシック" pitchFamily="-65" charset="-128"/>
              </a:rPr>
              <a:t>(See the Blog)</a:t>
            </a:r>
          </a:p>
          <a:p>
            <a:endParaRPr lang="en-US" dirty="0" smtClean="0">
              <a:ea typeface="ＭＳ Ｐゴシック" pitchFamily="-6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AutoShape 2"/>
          <p:cNvSpPr>
            <a:spLocks noChangeArrowheads="1"/>
          </p:cNvSpPr>
          <p:nvPr/>
        </p:nvSpPr>
        <p:spPr bwMode="auto">
          <a:xfrm>
            <a:off x="1517227" y="1950720"/>
            <a:ext cx="10512213" cy="6719147"/>
          </a:xfrm>
          <a:prstGeom prst="triangle">
            <a:avLst>
              <a:gd name="adj" fmla="val 50000"/>
            </a:avLst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/>
          <a:lstStyle/>
          <a:p>
            <a:endParaRPr lang="en-US"/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5427698" y="2817707"/>
            <a:ext cx="2808676" cy="1177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46" tIns="65023" rIns="130046" bIns="65023">
            <a:spAutoFit/>
          </a:bodyPr>
          <a:lstStyle/>
          <a:p>
            <a:pPr algn="ctr"/>
            <a:r>
              <a:rPr lang="en-US" sz="3400" dirty="0">
                <a:latin typeface="Times New Roman" pitchFamily="18" charset="0"/>
                <a:ea typeface="ＭＳ Ｐゴシック" pitchFamily="-65" charset="-128"/>
              </a:rPr>
              <a:t>Shared</a:t>
            </a:r>
          </a:p>
          <a:p>
            <a:pPr algn="ctr"/>
            <a:r>
              <a:rPr lang="en-US" sz="3400" dirty="0">
                <a:latin typeface="Times New Roman" pitchFamily="18" charset="0"/>
                <a:ea typeface="ＭＳ Ｐゴシック" pitchFamily="-65" charset="-128"/>
              </a:rPr>
              <a:t>Specialization</a:t>
            </a:r>
            <a:endParaRPr lang="en-US" sz="2800" i="1" dirty="0">
              <a:latin typeface="Times New Roman" pitchFamily="18" charset="0"/>
              <a:ea typeface="ＭＳ Ｐゴシック" pitchFamily="-65" charset="-128"/>
            </a:endParaRPr>
          </a:p>
        </p:txBody>
      </p:sp>
      <p:sp>
        <p:nvSpPr>
          <p:cNvPr id="101381" name="Line 5"/>
          <p:cNvSpPr>
            <a:spLocks noChangeShapeType="1"/>
          </p:cNvSpPr>
          <p:nvPr/>
        </p:nvSpPr>
        <p:spPr bwMode="auto">
          <a:xfrm>
            <a:off x="5093547" y="4118187"/>
            <a:ext cx="335957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30046" tIns="65023" rIns="130046" bIns="65023"/>
          <a:lstStyle/>
          <a:p>
            <a:endParaRPr lang="en-US"/>
          </a:p>
        </p:txBody>
      </p:sp>
      <p:sp>
        <p:nvSpPr>
          <p:cNvPr id="101382" name="Line 6"/>
          <p:cNvSpPr>
            <a:spLocks noChangeShapeType="1"/>
          </p:cNvSpPr>
          <p:nvPr/>
        </p:nvSpPr>
        <p:spPr bwMode="auto">
          <a:xfrm>
            <a:off x="2817707" y="7044267"/>
            <a:ext cx="790222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30046" tIns="65023" rIns="130046" bIns="65023"/>
          <a:lstStyle/>
          <a:p>
            <a:endParaRPr lang="en-US"/>
          </a:p>
        </p:txBody>
      </p:sp>
      <p:sp>
        <p:nvSpPr>
          <p:cNvPr id="101383" name="Text Box 7"/>
          <p:cNvSpPr txBox="1">
            <a:spLocks noChangeArrowheads="1"/>
          </p:cNvSpPr>
          <p:nvPr/>
        </p:nvSpPr>
        <p:spPr bwMode="auto">
          <a:xfrm>
            <a:off x="3662870" y="5673797"/>
            <a:ext cx="6071915" cy="1439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spAutoFit/>
          </a:bodyPr>
          <a:lstStyle/>
          <a:p>
            <a:pPr algn="ctr"/>
            <a:r>
              <a:rPr lang="en-US" sz="3400" dirty="0">
                <a:latin typeface="Times New Roman" pitchFamily="18" charset="0"/>
                <a:ea typeface="ＭＳ Ｐゴシック" pitchFamily="-65" charset="-128"/>
              </a:rPr>
              <a:t>Partnering</a:t>
            </a:r>
          </a:p>
          <a:p>
            <a:pPr algn="ctr"/>
            <a:r>
              <a:rPr lang="en-US" sz="2800" i="1" dirty="0">
                <a:latin typeface="Times New Roman" pitchFamily="18" charset="0"/>
                <a:ea typeface="ＭＳ Ｐゴシック" pitchFamily="-65" charset="-128"/>
              </a:rPr>
              <a:t>“How can we work with corporations?”</a:t>
            </a:r>
          </a:p>
          <a:p>
            <a:pPr algn="ctr"/>
            <a:r>
              <a:rPr lang="en-US" sz="2300" dirty="0">
                <a:latin typeface="Times New Roman" pitchFamily="18" charset="0"/>
                <a:ea typeface="ＭＳ Ｐゴシック" pitchFamily="-65" charset="-128"/>
              </a:rPr>
              <a:t> </a:t>
            </a:r>
          </a:p>
        </p:txBody>
      </p:sp>
      <p:sp>
        <p:nvSpPr>
          <p:cNvPr id="101384" name="Text Box 8"/>
          <p:cNvSpPr txBox="1">
            <a:spLocks noChangeArrowheads="1"/>
          </p:cNvSpPr>
          <p:nvPr/>
        </p:nvSpPr>
        <p:spPr bwMode="auto">
          <a:xfrm>
            <a:off x="4461467" y="7346810"/>
            <a:ext cx="4436339" cy="1439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spAutoFit/>
          </a:bodyPr>
          <a:lstStyle/>
          <a:p>
            <a:pPr algn="ctr"/>
            <a:r>
              <a:rPr lang="en-US" sz="3400" dirty="0">
                <a:latin typeface="Times New Roman" pitchFamily="18" charset="0"/>
                <a:ea typeface="ＭＳ Ｐゴシック" pitchFamily="-65" charset="-128"/>
              </a:rPr>
              <a:t>Basic Info Sharing</a:t>
            </a:r>
          </a:p>
          <a:p>
            <a:pPr algn="ctr"/>
            <a:r>
              <a:rPr lang="en-US" sz="2800" i="1" dirty="0">
                <a:latin typeface="Times New Roman" pitchFamily="18" charset="0"/>
                <a:ea typeface="ＭＳ Ｐゴシック" pitchFamily="-65" charset="-128"/>
              </a:rPr>
              <a:t>“What are my peers doing?”</a:t>
            </a:r>
          </a:p>
          <a:p>
            <a:pPr algn="ctr"/>
            <a:r>
              <a:rPr lang="en-US" sz="2300" dirty="0">
                <a:latin typeface="Arial" charset="0"/>
                <a:ea typeface="ＭＳ Ｐゴシック" pitchFamily="-65" charset="-128"/>
              </a:rPr>
              <a:t> </a:t>
            </a:r>
          </a:p>
        </p:txBody>
      </p:sp>
      <p:sp>
        <p:nvSpPr>
          <p:cNvPr id="101385" name="Text Box 9"/>
          <p:cNvSpPr txBox="1">
            <a:spLocks noChangeArrowheads="1"/>
          </p:cNvSpPr>
          <p:nvPr/>
        </p:nvSpPr>
        <p:spPr bwMode="auto">
          <a:xfrm>
            <a:off x="3260819" y="279965"/>
            <a:ext cx="6657011" cy="839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spAutoFit/>
          </a:bodyPr>
          <a:lstStyle/>
          <a:p>
            <a:pPr algn="ctr"/>
            <a:r>
              <a:rPr lang="en-US" sz="4600" b="1" dirty="0" smtClean="0">
                <a:latin typeface="+mj-lt"/>
              </a:rPr>
              <a:t>The New Collaboration</a:t>
            </a:r>
            <a:endParaRPr lang="en-US" sz="4600" b="1" dirty="0">
              <a:latin typeface="+mj-lt"/>
              <a:ea typeface="ＭＳ Ｐゴシック" pitchFamily="-65" charset="-128"/>
            </a:endParaRPr>
          </a:p>
        </p:txBody>
      </p:sp>
      <p:sp>
        <p:nvSpPr>
          <p:cNvPr id="101388" name="Line 12"/>
          <p:cNvSpPr>
            <a:spLocks noChangeShapeType="1"/>
          </p:cNvSpPr>
          <p:nvPr/>
        </p:nvSpPr>
        <p:spPr bwMode="auto">
          <a:xfrm>
            <a:off x="4009813" y="5527040"/>
            <a:ext cx="55270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30046" tIns="65023" rIns="130046" bIns="65023"/>
          <a:lstStyle/>
          <a:p>
            <a:endParaRPr lang="en-US"/>
          </a:p>
        </p:txBody>
      </p:sp>
      <p:sp>
        <p:nvSpPr>
          <p:cNvPr id="101389" name="Text Box 13"/>
          <p:cNvSpPr txBox="1">
            <a:spLocks noChangeArrowheads="1"/>
          </p:cNvSpPr>
          <p:nvPr/>
        </p:nvSpPr>
        <p:spPr bwMode="auto">
          <a:xfrm>
            <a:off x="4347183" y="4312356"/>
            <a:ext cx="4807146" cy="1439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spAutoFit/>
          </a:bodyPr>
          <a:lstStyle/>
          <a:p>
            <a:pPr algn="ctr"/>
            <a:r>
              <a:rPr lang="en-US" sz="3400" dirty="0">
                <a:latin typeface="Times New Roman" pitchFamily="18" charset="0"/>
                <a:ea typeface="ＭＳ Ｐゴシック" pitchFamily="-65" charset="-128"/>
              </a:rPr>
              <a:t>Joint Projects</a:t>
            </a:r>
          </a:p>
          <a:p>
            <a:pPr algn="ctr"/>
            <a:r>
              <a:rPr lang="en-US" sz="2800" i="1" dirty="0">
                <a:latin typeface="Times New Roman" pitchFamily="18" charset="0"/>
                <a:ea typeface="ＭＳ Ｐゴシック" pitchFamily="-65" charset="-128"/>
              </a:rPr>
              <a:t>“What can we build together?”</a:t>
            </a:r>
          </a:p>
          <a:p>
            <a:pPr algn="ctr"/>
            <a:r>
              <a:rPr lang="en-US" sz="2300" dirty="0">
                <a:latin typeface="Times New Roman" pitchFamily="18" charset="0"/>
                <a:ea typeface="ＭＳ Ｐゴシック" pitchFamily="-65" charset="-128"/>
              </a:rPr>
              <a:t> </a:t>
            </a:r>
          </a:p>
        </p:txBody>
      </p:sp>
      <p:sp>
        <p:nvSpPr>
          <p:cNvPr id="101390" name="Text Box 14"/>
          <p:cNvSpPr txBox="1">
            <a:spLocks noChangeArrowheads="1"/>
          </p:cNvSpPr>
          <p:nvPr/>
        </p:nvSpPr>
        <p:spPr bwMode="auto">
          <a:xfrm>
            <a:off x="7861710" y="2567094"/>
            <a:ext cx="4957827" cy="1393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spAutoFit/>
          </a:bodyPr>
          <a:lstStyle/>
          <a:p>
            <a:pPr algn="ctr"/>
            <a:r>
              <a:rPr lang="en-US" sz="2800" b="1" i="1" dirty="0">
                <a:latin typeface="Times New Roman" pitchFamily="18" charset="0"/>
                <a:ea typeface="ＭＳ Ｐゴシック" pitchFamily="-65" charset="-128"/>
              </a:rPr>
              <a:t>“Who has expertise I can trust?</a:t>
            </a:r>
          </a:p>
          <a:p>
            <a:pPr algn="ctr"/>
            <a:r>
              <a:rPr lang="en-US" sz="2600" b="1" dirty="0">
                <a:latin typeface="Times New Roman" pitchFamily="18" charset="0"/>
                <a:ea typeface="ＭＳ Ｐゴシック" pitchFamily="-65" charset="-128"/>
              </a:rPr>
              <a:t> </a:t>
            </a:r>
          </a:p>
          <a:p>
            <a:pPr algn="ctr"/>
            <a:endParaRPr lang="en-US" sz="2800" b="1" i="1" dirty="0">
              <a:latin typeface="Times New Roman" pitchFamily="18" charset="0"/>
              <a:ea typeface="ＭＳ Ｐゴシック" pitchFamily="-65" charset="-128"/>
            </a:endParaRPr>
          </a:p>
        </p:txBody>
      </p:sp>
      <p:sp>
        <p:nvSpPr>
          <p:cNvPr id="15" name="AcnBodyText_ID_307207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 rot="16200000">
            <a:off x="-1561254" y="4902766"/>
            <a:ext cx="5172570" cy="3522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487672" indent="-487672" eaLnBrk="0" hangingPunct="0">
              <a:spcBef>
                <a:spcPct val="20000"/>
              </a:spcBef>
            </a:pPr>
            <a:r>
              <a:rPr lang="en-US" sz="2300" b="1" dirty="0">
                <a:solidFill>
                  <a:schemeClr val="bg1"/>
                </a:solidFill>
              </a:rPr>
              <a:t>Increasing Level of Trust</a:t>
            </a:r>
          </a:p>
        </p:txBody>
      </p:sp>
      <p:sp>
        <p:nvSpPr>
          <p:cNvPr id="16" name="AutoShape 3"/>
          <p:cNvSpPr>
            <a:spLocks noChangeArrowheads="1"/>
          </p:cNvSpPr>
          <p:nvPr/>
        </p:nvSpPr>
        <p:spPr bwMode="gray">
          <a:xfrm>
            <a:off x="480908" y="1697850"/>
            <a:ext cx="1149208" cy="6407573"/>
          </a:xfrm>
          <a:prstGeom prst="upArrow">
            <a:avLst>
              <a:gd name="adj1" fmla="val 50102"/>
              <a:gd name="adj2" fmla="val 75736"/>
            </a:avLst>
          </a:prstGeom>
          <a:solidFill>
            <a:srgbClr val="00B050"/>
          </a:solidFill>
          <a:ln w="9525" algn="ctr">
            <a:noFill/>
            <a:miter lim="800000"/>
            <a:headEnd/>
            <a:tailEnd/>
          </a:ln>
        </p:spPr>
        <p:txBody>
          <a:bodyPr wrap="none" lIns="102398" tIns="102398" rIns="102398" bIns="102398" anchor="ctr"/>
          <a:lstStyle/>
          <a:p>
            <a:pPr algn="ctr" eaLnBrk="0" hangingPunct="0">
              <a:spcBef>
                <a:spcPct val="20000"/>
              </a:spcBef>
              <a:buSzPct val="100000"/>
              <a:buFont typeface="Wingdings" pitchFamily="2" charset="2"/>
              <a:buNone/>
            </a:pPr>
            <a:endParaRPr lang="en-US" sz="1300" b="1" dirty="0"/>
          </a:p>
        </p:txBody>
      </p:sp>
      <p:sp>
        <p:nvSpPr>
          <p:cNvPr id="17" name="AcnBodyText_ID_307207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 rot="16200000">
            <a:off x="-1543190" y="5119512"/>
            <a:ext cx="5172570" cy="3522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487672" indent="-487672" eaLnBrk="0" hangingPunct="0">
              <a:spcBef>
                <a:spcPct val="20000"/>
              </a:spcBef>
            </a:pPr>
            <a:r>
              <a:rPr lang="en-US" sz="2300" b="1" dirty="0">
                <a:solidFill>
                  <a:schemeClr val="bg1"/>
                </a:solidFill>
              </a:rPr>
              <a:t>Increasing Level of Trust</a:t>
            </a: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0" y="975360"/>
            <a:ext cx="13113173" cy="130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46" tIns="65023" rIns="130046" bIns="65023" anchor="ctr"/>
          <a:lstStyle/>
          <a:p>
            <a:pPr algn="ctr" eaLnBrk="0" hangingPunct="0">
              <a:defRPr/>
            </a:pPr>
            <a:r>
              <a:rPr lang="en-US" sz="4000" b="1" kern="0" dirty="0">
                <a:solidFill>
                  <a:srgbClr val="FF0000"/>
                </a:solidFill>
                <a:latin typeface="+mj-lt"/>
                <a:ea typeface="+mj-ea"/>
                <a:cs typeface="Calibri" pitchFamily="34" charset="0"/>
              </a:rPr>
              <a:t>Who Are You Partnering With?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NetHope for the next 10 years?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2666999"/>
            <a:ext cx="11963400" cy="624840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Lead as the advocate and example for “Relevant IT”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Lead empowering IT use by and in emerging countries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Lead as an economical self-sustaining organization in our sector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Lead as </a:t>
            </a:r>
            <a:r>
              <a:rPr lang="en-US" sz="3600" i="1" dirty="0" smtClean="0"/>
              <a:t>the </a:t>
            </a:r>
            <a:r>
              <a:rPr lang="en-US" sz="3600" dirty="0" smtClean="0"/>
              <a:t>nonprofit example of a community of collaboration</a:t>
            </a:r>
          </a:p>
          <a:p>
            <a:pPr marL="514350" indent="-514350">
              <a:buFont typeface="+mj-lt"/>
              <a:buAutoNum type="arabicPeriod"/>
            </a:pPr>
            <a:endParaRPr lang="en-US" sz="3600" dirty="0" smtClean="0"/>
          </a:p>
          <a:p>
            <a:pPr marL="514350" indent="-514350">
              <a:buNone/>
            </a:pPr>
            <a:endParaRPr lang="en-US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EB1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35000" y="3581400"/>
            <a:ext cx="11425238" cy="1936750"/>
          </a:xfrm>
        </p:spPr>
        <p:txBody>
          <a:bodyPr lIns="130046" tIns="65023" rIns="130046" bIns="65023"/>
          <a:lstStyle/>
          <a:p>
            <a:pPr algn="l"/>
            <a:r>
              <a:rPr lang="en-US" dirty="0" smtClean="0">
                <a:ea typeface="ＭＳ Ｐゴシック" pitchFamily="-65" charset="-128"/>
              </a:rPr>
              <a:t>1. Embracing 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NetHope for the next 10 years?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Lead </a:t>
            </a:r>
            <a:r>
              <a:rPr lang="en-US" dirty="0" smtClean="0"/>
              <a:t>as the advocate and example for “Relevant IT”</a:t>
            </a:r>
          </a:p>
          <a:p>
            <a:pPr marL="971550" lvl="1" indent="-514350"/>
            <a:r>
              <a:rPr lang="en-US" sz="3200" dirty="0" smtClean="0"/>
              <a:t>Using technology more to move our member’s missions forward.  </a:t>
            </a:r>
          </a:p>
          <a:p>
            <a:pPr marL="971550" lvl="1" indent="-514350"/>
            <a:r>
              <a:rPr lang="en-US" sz="3200" dirty="0" smtClean="0"/>
              <a:t>Leader in shared-technology services among nonprofits</a:t>
            </a:r>
          </a:p>
          <a:p>
            <a:pPr marL="971550" lvl="1" indent="-514350"/>
            <a:r>
              <a:rPr lang="en-US" sz="3200" dirty="0" smtClean="0"/>
              <a:t>Demonstrate the “get into" and "get out of" objectives</a:t>
            </a:r>
          </a:p>
          <a:p>
            <a:pPr marL="971550" lvl="1" indent="-514350"/>
            <a:r>
              <a:rPr lang="en-US" sz="3200" dirty="0" smtClean="0"/>
              <a:t>Shift the IT agenda from "lights-on“ to impact technology </a:t>
            </a:r>
            <a:r>
              <a:rPr lang="en-US" sz="2800" dirty="0" smtClean="0"/>
              <a:t>(e.g., Ashoka “Bright Spot” pilot)</a:t>
            </a:r>
            <a:endParaRPr lang="en-US" sz="3200" dirty="0" smtClean="0"/>
          </a:p>
          <a:p>
            <a:pPr marL="971550" lvl="1" indent="-514350">
              <a:buNone/>
            </a:pPr>
            <a:endParaRPr lang="en-US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NetHope for the next 10 years?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Lead empowering IT use in emerging countries</a:t>
            </a:r>
          </a:p>
          <a:p>
            <a:pPr lvl="1"/>
            <a:r>
              <a:rPr lang="en-US" sz="3200" dirty="0" smtClean="0"/>
              <a:t>Help emerging entrepreneurs gain the skills to support their own social-benefit technology so the poor can benefit the poor</a:t>
            </a:r>
          </a:p>
          <a:p>
            <a:pPr lvl="1"/>
            <a:r>
              <a:rPr lang="en-US" sz="3200" dirty="0" smtClean="0"/>
              <a:t>Move from a provider of technology to an enabler of communities.  In some senses this will mean working ourselves out of some jobs: a noble and necessary goal of charitable organizations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NetHope for the next 10 years?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Lead as an economical self-sustaining organization in our sector</a:t>
            </a:r>
          </a:p>
          <a:p>
            <a:pPr marL="971550" lvl="1" indent="-514350"/>
            <a:r>
              <a:rPr lang="en-US" sz="3200" dirty="0" smtClean="0"/>
              <a:t>Shift from dependence on the generosity of our partners to more services that fuel our programs.  </a:t>
            </a:r>
          </a:p>
          <a:p>
            <a:pPr marL="971550" lvl="1" indent="-514350"/>
            <a:r>
              <a:rPr lang="en-US" sz="3200" dirty="0" smtClean="0"/>
              <a:t>Challenge in balancing member-serving activities with member-services that come at a cost, and potentially compete with vendors.</a:t>
            </a:r>
          </a:p>
          <a:p>
            <a:pPr marL="971550" lvl="1" indent="-514350"/>
            <a:r>
              <a:rPr lang="en-US" sz="3200" dirty="0" smtClean="0"/>
              <a:t>Learn from the 150-year history of cooperative organizations in agriculture, banking, and other sectors  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NetHope for the next 10 years?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Lead as the nonprofit example of a community of collaboration  </a:t>
            </a:r>
          </a:p>
          <a:p>
            <a:pPr marL="971550" lvl="1" indent="-514350"/>
            <a:r>
              <a:rPr lang="en-US" sz="3200" dirty="0" smtClean="0"/>
              <a:t>Educating others how member collaborations work and succeed</a:t>
            </a:r>
          </a:p>
          <a:p>
            <a:pPr marL="971550" lvl="1" indent="-514350"/>
            <a:r>
              <a:rPr lang="en-US" sz="3200" dirty="0" smtClean="0"/>
              <a:t>Be the leading example of partnering with </a:t>
            </a:r>
            <a:r>
              <a:rPr lang="en-US" sz="3200" dirty="0" err="1" smtClean="0"/>
              <a:t>coproations</a:t>
            </a:r>
            <a:r>
              <a:rPr lang="en-US" sz="3200" dirty="0" smtClean="0"/>
              <a:t> and their employees</a:t>
            </a:r>
          </a:p>
          <a:p>
            <a:pPr marL="971550" lvl="1" indent="-514350"/>
            <a:r>
              <a:rPr lang="en-US" sz="3200" dirty="0" smtClean="0"/>
              <a:t>Exporting IT volunteer management to our corporate partners</a:t>
            </a:r>
          </a:p>
          <a:p>
            <a:pPr marL="971550" lvl="1" indent="-514350"/>
            <a:r>
              <a:rPr lang="en-US" sz="3200" dirty="0" smtClean="0"/>
              <a:t>Be viewed by our members and others as the value-added leader in our sector</a:t>
            </a:r>
          </a:p>
          <a:p>
            <a:pPr marL="971550" lvl="1" indent="-514350"/>
            <a:r>
              <a:rPr lang="en-US" sz="3200" dirty="0" smtClean="0"/>
              <a:t>Have each of our members feel they are VIPs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NetHope to Work…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dirty="0" smtClean="0"/>
              <a:t>We need to constantly remind ourselves that</a:t>
            </a:r>
          </a:p>
          <a:p>
            <a:endParaRPr lang="en-US" sz="4000" dirty="0" smtClean="0"/>
          </a:p>
          <a:p>
            <a:r>
              <a:rPr lang="en-US" sz="4000" dirty="0" smtClean="0"/>
              <a:t>Members are at the center of what we do: You are our VIPs</a:t>
            </a:r>
          </a:p>
          <a:p>
            <a:r>
              <a:rPr lang="en-US" sz="4000" dirty="0" smtClean="0"/>
              <a:t>Trust is valuable; trust is earned</a:t>
            </a:r>
            <a:endParaRPr lang="en-US" sz="4000" dirty="0"/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EB1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 lIns="130046" tIns="65023" rIns="130046" bIns="65023"/>
          <a:lstStyle/>
          <a:p>
            <a:pPr algn="l"/>
            <a:r>
              <a:rPr lang="en-US" dirty="0" smtClean="0">
                <a:ea typeface="ＭＳ Ｐゴシック" pitchFamily="-65" charset="-128"/>
              </a:rPr>
              <a:t>In Closing…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0240" y="9040143"/>
            <a:ext cx="3034453" cy="51928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30046" tIns="65023" rIns="130046" bIns="65023"/>
          <a:lstStyle/>
          <a:p>
            <a:pPr algn="l"/>
            <a:fld id="{4BC973A4-BD5B-4840-8F60-1F803E5F9789}" type="slidenum">
              <a:rPr lang="en-US" smtClean="0">
                <a:solidFill>
                  <a:srgbClr val="898989"/>
                </a:solidFill>
              </a:rPr>
              <a:pPr algn="l"/>
              <a:t>46</a:t>
            </a:fld>
            <a:endParaRPr lang="en-US" dirty="0" smtClean="0">
              <a:solidFill>
                <a:srgbClr val="898989"/>
              </a:solidFill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572347" y="484293"/>
            <a:ext cx="12788053" cy="1192107"/>
          </a:xfrm>
        </p:spPr>
        <p:txBody>
          <a:bodyPr lIns="130046" tIns="65023" rIns="130046" bIns="65023"/>
          <a:lstStyle/>
          <a:p>
            <a:r>
              <a:rPr lang="en-US" dirty="0" smtClean="0">
                <a:ea typeface="ＭＳ Ｐゴシック" pitchFamily="-65" charset="-128"/>
              </a:rPr>
              <a:t>Why NetHope Works?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493" y="1517227"/>
            <a:ext cx="12246187" cy="7369387"/>
          </a:xfrm>
        </p:spPr>
        <p:txBody>
          <a:bodyPr lIns="130046" tIns="65023" rIns="130046" bIns="65023"/>
          <a:lstStyle/>
          <a:p>
            <a:pPr marL="866973" indent="-866973">
              <a:buNone/>
            </a:pPr>
            <a:r>
              <a:rPr lang="en-US" sz="4000" i="1" dirty="0" smtClean="0">
                <a:ea typeface="ＭＳ Ｐゴシック" pitchFamily="-65" charset="-128"/>
              </a:rPr>
              <a:t>We have…</a:t>
            </a:r>
          </a:p>
          <a:p>
            <a:pPr marL="1408831" lvl="1" indent="-758601"/>
            <a:r>
              <a:rPr lang="en-US" u="sng" dirty="0" smtClean="0">
                <a:ea typeface="ＭＳ Ｐゴシック" pitchFamily="-65" charset="-128"/>
              </a:rPr>
              <a:t>History</a:t>
            </a:r>
            <a:r>
              <a:rPr lang="en-US" dirty="0" smtClean="0">
                <a:ea typeface="ＭＳ Ｐゴシック" pitchFamily="-65" charset="-128"/>
              </a:rPr>
              <a:t>: NetHope has been at it for almost 10 years: building trust since 2001</a:t>
            </a:r>
          </a:p>
          <a:p>
            <a:pPr marL="1408831" lvl="1" indent="-758601"/>
            <a:r>
              <a:rPr lang="en-US" u="sng" dirty="0" smtClean="0">
                <a:ea typeface="ＭＳ Ｐゴシック" pitchFamily="-65" charset="-128"/>
              </a:rPr>
              <a:t>Hunger:</a:t>
            </a:r>
            <a:r>
              <a:rPr lang="en-US" dirty="0" smtClean="0">
                <a:ea typeface="ＭＳ Ｐゴシック" pitchFamily="-65" charset="-128"/>
              </a:rPr>
              <a:t> NGO IT are beggars – </a:t>
            </a:r>
            <a:r>
              <a:rPr lang="en-US" i="1" dirty="0" smtClean="0">
                <a:ea typeface="ＭＳ Ｐゴシック" pitchFamily="-65" charset="-128"/>
              </a:rPr>
              <a:t>don’t underestimate value of under-funding</a:t>
            </a:r>
          </a:p>
          <a:p>
            <a:pPr marL="1408831" lvl="1" indent="-758601"/>
            <a:r>
              <a:rPr lang="en-US" u="sng" dirty="0" smtClean="0">
                <a:ea typeface="ＭＳ Ｐゴシック" pitchFamily="-65" charset="-128"/>
              </a:rPr>
              <a:t>Humility:</a:t>
            </a:r>
            <a:r>
              <a:rPr lang="en-US" dirty="0" smtClean="0">
                <a:ea typeface="ＭＳ Ｐゴシック" pitchFamily="-65" charset="-128"/>
              </a:rPr>
              <a:t> extending trust to centers of excellence in other members</a:t>
            </a:r>
          </a:p>
          <a:p>
            <a:pPr marL="1408831" lvl="1" indent="-758601"/>
            <a:r>
              <a:rPr lang="en-US" u="sng" dirty="0" smtClean="0">
                <a:ea typeface="ＭＳ Ｐゴシック" pitchFamily="-65" charset="-128"/>
              </a:rPr>
              <a:t>Partnering:</a:t>
            </a:r>
            <a:r>
              <a:rPr lang="en-US" dirty="0" smtClean="0">
                <a:ea typeface="ＭＳ Ｐゴシック" pitchFamily="-65" charset="-128"/>
              </a:rPr>
              <a:t> corporate partners buy-in to the leverage of collaboration and </a:t>
            </a:r>
            <a:r>
              <a:rPr lang="en-US" i="1" dirty="0" smtClean="0">
                <a:ea typeface="ＭＳ Ｐゴシック" pitchFamily="-65" charset="-128"/>
              </a:rPr>
              <a:t>having impact with technology</a:t>
            </a:r>
            <a:endParaRPr lang="en-US" dirty="0" smtClean="0">
              <a:ea typeface="ＭＳ Ｐゴシック" pitchFamily="-6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Views on Innovation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3600" dirty="0" smtClean="0"/>
              <a:t>Innovation is about embracing change</a:t>
            </a:r>
          </a:p>
          <a:p>
            <a:pPr>
              <a:buFont typeface="+mj-lt"/>
              <a:buAutoNum type="arabicPeriod"/>
            </a:pPr>
            <a:r>
              <a:rPr lang="en-US" sz="3600" dirty="0" smtClean="0"/>
              <a:t>Innovation is about taking risks</a:t>
            </a:r>
          </a:p>
          <a:p>
            <a:pPr>
              <a:buFont typeface="+mj-lt"/>
              <a:buAutoNum type="arabicPeriod"/>
            </a:pPr>
            <a:r>
              <a:rPr lang="en-US" sz="3600" dirty="0" smtClean="0"/>
              <a:t>Innovation is about harvesting </a:t>
            </a:r>
          </a:p>
          <a:p>
            <a:pPr>
              <a:buFont typeface="+mj-lt"/>
              <a:buAutoNum type="arabicPeriod"/>
            </a:pPr>
            <a:r>
              <a:rPr lang="en-US" sz="3600" dirty="0" smtClean="0"/>
              <a:t>Innovation is about being strategic  </a:t>
            </a:r>
          </a:p>
          <a:p>
            <a:pPr>
              <a:buFont typeface="+mj-lt"/>
              <a:buAutoNum type="arabicPeriod"/>
            </a:pPr>
            <a:r>
              <a:rPr lang="en-US" sz="3600" dirty="0" smtClean="0"/>
              <a:t>Innovation is about going to the far country  </a:t>
            </a:r>
          </a:p>
          <a:p>
            <a:pPr>
              <a:buFont typeface="+mj-lt"/>
              <a:buAutoNum type="arabicPeriod"/>
            </a:pPr>
            <a:r>
              <a:rPr lang="en-US" sz="3600" dirty="0" smtClean="0"/>
              <a:t>Innovation is about collaborating</a:t>
            </a:r>
            <a:endParaRPr lang="en-US" sz="36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552627253"/>
      </p:ext>
    </p:extLst>
  </p:cSld>
  <p:clrMapOvr>
    <a:masterClrMapping/>
  </p:clrMapOvr>
  <mc:AlternateContent xmlns:mc="http://schemas.openxmlformats.org/markup-compatibility/2006">
    <mc:Choice xmlns:mv="urn:schemas-microsoft-com:mac:vml"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 lIns="130046" tIns="65023" rIns="130046" bIns="65023"/>
          <a:lstStyle/>
          <a:p>
            <a:r>
              <a:rPr lang="en-US" dirty="0" smtClean="0">
                <a:ea typeface="ＭＳ Ｐゴシック" pitchFamily="-65" charset="-128"/>
              </a:rPr>
              <a:t> 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558800" y="1600200"/>
            <a:ext cx="11703050" cy="6435725"/>
          </a:xfrm>
        </p:spPr>
        <p:txBody>
          <a:bodyPr lIns="130046" tIns="65023" rIns="130046" bIns="65023"/>
          <a:lstStyle/>
          <a:p>
            <a:pPr>
              <a:buFont typeface="Arial" charset="0"/>
              <a:buNone/>
            </a:pPr>
            <a:r>
              <a:rPr lang="en-US" dirty="0" smtClean="0">
                <a:ea typeface="ＭＳ Ｐゴシック" pitchFamily="-65" charset="-128"/>
              </a:rPr>
              <a:t>	</a:t>
            </a:r>
          </a:p>
          <a:p>
            <a:pPr>
              <a:buFont typeface="Arial" charset="0"/>
              <a:buNone/>
            </a:pPr>
            <a:endParaRPr lang="en-US" sz="4000" dirty="0" smtClean="0">
              <a:ea typeface="ＭＳ Ｐゴシック" pitchFamily="-65" charset="-128"/>
            </a:endParaRPr>
          </a:p>
          <a:p>
            <a:pPr>
              <a:buFont typeface="Arial" charset="0"/>
              <a:buNone/>
            </a:pPr>
            <a:r>
              <a:rPr lang="en-US" sz="4000" dirty="0" smtClean="0">
                <a:ea typeface="ＭＳ Ｐゴシック" pitchFamily="-65" charset="-128"/>
              </a:rPr>
              <a:t>	As you talk to colleagues new an old this week, ask yourself one question:</a:t>
            </a:r>
          </a:p>
          <a:p>
            <a:pPr>
              <a:buFont typeface="Arial" charset="0"/>
              <a:buNone/>
            </a:pPr>
            <a:endParaRPr lang="en-US" dirty="0" smtClean="0">
              <a:ea typeface="ＭＳ Ｐゴシック" pitchFamily="-65" charset="-128"/>
            </a:endParaRPr>
          </a:p>
          <a:p>
            <a:pPr algn="ctr">
              <a:buFont typeface="Arial" charset="0"/>
              <a:buNone/>
            </a:pPr>
            <a:r>
              <a:rPr lang="en-US" dirty="0" smtClean="0">
                <a:ea typeface="ＭＳ Ｐゴシック" pitchFamily="-65" charset="-128"/>
              </a:rPr>
              <a:t>	</a:t>
            </a:r>
            <a:r>
              <a:rPr lang="en-US" sz="5100" b="1" dirty="0" smtClean="0">
                <a:solidFill>
                  <a:srgbClr val="FF0000"/>
                </a:solidFill>
                <a:ea typeface="ＭＳ Ｐゴシック" pitchFamily="-65" charset="-128"/>
              </a:rPr>
              <a:t>What innovations can we share?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/>
          </p:cNvSpPr>
          <p:nvPr>
            <p:ph type="title"/>
          </p:nvPr>
        </p:nvSpPr>
        <p:spPr/>
        <p:txBody>
          <a:bodyPr lIns="130046" tIns="65023" rIns="130046" bIns="65023"/>
          <a:lstStyle/>
          <a:p>
            <a:r>
              <a:rPr lang="en-US" dirty="0" smtClean="0">
                <a:ea typeface="ＭＳ Ｐゴシック" pitchFamily="-65" charset="-128"/>
              </a:rPr>
              <a:t>Further Reading</a:t>
            </a:r>
            <a:endParaRPr lang="en-US" i="1" dirty="0" smtClean="0">
              <a:ea typeface="ＭＳ Ｐゴシック" pitchFamily="-65" charset="-128"/>
            </a:endParaRPr>
          </a:p>
        </p:txBody>
      </p:sp>
      <p:sp>
        <p:nvSpPr>
          <p:cNvPr id="29700" name="Rectangle 3"/>
          <p:cNvSpPr>
            <a:spLocks noGrp="1"/>
          </p:cNvSpPr>
          <p:nvPr>
            <p:ph type="body" idx="1"/>
          </p:nvPr>
        </p:nvSpPr>
        <p:spPr>
          <a:xfrm>
            <a:off x="650241" y="1950720"/>
            <a:ext cx="11600462" cy="6610773"/>
          </a:xfrm>
        </p:spPr>
        <p:txBody>
          <a:bodyPr lIns="130046" tIns="65023" rIns="130046" bIns="65023"/>
          <a:lstStyle/>
          <a:p>
            <a:r>
              <a:rPr lang="en-US" sz="4000" dirty="0" smtClean="0">
                <a:ea typeface="ＭＳ Ｐゴシック" pitchFamily="-65" charset="-128"/>
              </a:rPr>
              <a:t>Blogs:</a:t>
            </a:r>
            <a:r>
              <a:rPr lang="en-US" sz="4000" dirty="0" smtClean="0">
                <a:solidFill>
                  <a:srgbClr val="FF3300"/>
                </a:solidFill>
                <a:ea typeface="ＭＳ Ｐゴシック" pitchFamily="-65" charset="-128"/>
              </a:rPr>
              <a:t> </a:t>
            </a:r>
          </a:p>
          <a:p>
            <a:pPr>
              <a:buFont typeface="Arial" charset="0"/>
              <a:buNone/>
            </a:pPr>
            <a:r>
              <a:rPr lang="en-US" sz="4000" dirty="0" smtClean="0">
                <a:solidFill>
                  <a:srgbClr val="FF3300"/>
                </a:solidFill>
                <a:ea typeface="ＭＳ Ｐゴシック" pitchFamily="-65" charset="-128"/>
              </a:rPr>
              <a:t>	</a:t>
            </a:r>
            <a:r>
              <a:rPr lang="en-US" sz="3400" dirty="0" smtClean="0">
                <a:solidFill>
                  <a:srgbClr val="FF3300"/>
                </a:solidFill>
                <a:ea typeface="ＭＳ Ｐゴシック" pitchFamily="-65" charset="-128"/>
                <a:hlinkClick r:id="rId3"/>
              </a:rPr>
              <a:t>http://eghapp.blogspot.com/</a:t>
            </a:r>
            <a:r>
              <a:rPr lang="en-US" sz="3400" dirty="0" smtClean="0">
                <a:solidFill>
                  <a:srgbClr val="FF3300"/>
                </a:solidFill>
                <a:ea typeface="ＭＳ Ｐゴシック" pitchFamily="-65" charset="-128"/>
              </a:rPr>
              <a:t> </a:t>
            </a:r>
          </a:p>
          <a:p>
            <a:pPr>
              <a:buFont typeface="Arial" charset="0"/>
              <a:buNone/>
            </a:pPr>
            <a:r>
              <a:rPr lang="en-US" sz="4000" dirty="0" smtClean="0">
                <a:solidFill>
                  <a:srgbClr val="FF3300"/>
                </a:solidFill>
                <a:ea typeface="ＭＳ Ｐゴシック" pitchFamily="-65" charset="-128"/>
              </a:rPr>
              <a:t>	</a:t>
            </a:r>
            <a:r>
              <a:rPr lang="en-US" sz="3400" dirty="0" smtClean="0">
                <a:solidFill>
                  <a:srgbClr val="FF3300"/>
                </a:solidFill>
                <a:ea typeface="ＭＳ Ｐゴシック" pitchFamily="-65" charset="-128"/>
                <a:hlinkClick r:id="rId4"/>
              </a:rPr>
              <a:t>http://granger-happ.blogspot.com/</a:t>
            </a:r>
            <a:r>
              <a:rPr lang="en-US" sz="3400" dirty="0" smtClean="0">
                <a:solidFill>
                  <a:srgbClr val="FF3300"/>
                </a:solidFill>
                <a:ea typeface="ＭＳ Ｐゴシック" pitchFamily="-65" charset="-128"/>
              </a:rPr>
              <a:t>  </a:t>
            </a:r>
            <a:r>
              <a:rPr lang="en-US" sz="2800" i="1" dirty="0" smtClean="0">
                <a:solidFill>
                  <a:srgbClr val="FF3300"/>
                </a:solidFill>
                <a:ea typeface="ＭＳ Ｐゴシック" pitchFamily="-65" charset="-128"/>
              </a:rPr>
              <a:t>(Dartmouth Fellowship)</a:t>
            </a:r>
          </a:p>
          <a:p>
            <a:r>
              <a:rPr lang="en-US" sz="4000" dirty="0" smtClean="0">
                <a:ea typeface="ＭＳ Ｐゴシック" pitchFamily="-65" charset="-128"/>
              </a:rPr>
              <a:t>Web site: </a:t>
            </a:r>
            <a:r>
              <a:rPr lang="en-US" sz="3400" dirty="0" smtClean="0">
                <a:ea typeface="ＭＳ Ｐゴシック" pitchFamily="-65" charset="-128"/>
                <a:hlinkClick r:id="rId5"/>
              </a:rPr>
              <a:t>http://www.hpmd.com/hpmd/EGHprofile.nsf</a:t>
            </a:r>
            <a:r>
              <a:rPr lang="en-US" sz="3400" dirty="0" smtClean="0">
                <a:ea typeface="ＭＳ Ｐゴシック" pitchFamily="-65" charset="-128"/>
              </a:rPr>
              <a:t> </a:t>
            </a:r>
          </a:p>
          <a:p>
            <a:r>
              <a:rPr lang="en-US" sz="4000" dirty="0" smtClean="0">
                <a:ea typeface="ＭＳ Ｐゴシック" pitchFamily="-65" charset="-128"/>
              </a:rPr>
              <a:t>Email:  </a:t>
            </a:r>
            <a:r>
              <a:rPr lang="en-US" sz="3400" dirty="0" smtClean="0">
                <a:ea typeface="ＭＳ Ｐゴシック" pitchFamily="-65" charset="-128"/>
                <a:hlinkClick r:id="rId6"/>
              </a:rPr>
              <a:t>ehapp@nethope.org</a:t>
            </a:r>
            <a:r>
              <a:rPr lang="en-US" sz="3400" dirty="0" smtClean="0">
                <a:ea typeface="ＭＳ Ｐゴシック" pitchFamily="-65" charset="-128"/>
              </a:rPr>
              <a:t> </a:t>
            </a:r>
          </a:p>
          <a:p>
            <a:r>
              <a:rPr lang="en-US" sz="4000" dirty="0" smtClean="0">
                <a:ea typeface="ＭＳ Ｐゴシック" pitchFamily="-65" charset="-128"/>
              </a:rPr>
              <a:t>Twitter: </a:t>
            </a:r>
            <a:r>
              <a:rPr lang="en-US" sz="3400" u="sng" dirty="0" smtClean="0">
                <a:solidFill>
                  <a:srgbClr val="009999"/>
                </a:solidFill>
                <a:ea typeface="ＭＳ Ｐゴシック" pitchFamily="-65" charset="-128"/>
              </a:rPr>
              <a:t>@</a:t>
            </a:r>
            <a:r>
              <a:rPr lang="en-US" sz="3400" u="sng" dirty="0" err="1" smtClean="0">
                <a:solidFill>
                  <a:srgbClr val="009999"/>
                </a:solidFill>
                <a:ea typeface="ＭＳ Ｐゴシック" pitchFamily="-65" charset="-128"/>
              </a:rPr>
              <a:t>ehapp</a:t>
            </a:r>
            <a:r>
              <a:rPr lang="en-US" sz="4000" dirty="0" smtClean="0">
                <a:solidFill>
                  <a:srgbClr val="009999"/>
                </a:solidFill>
                <a:ea typeface="ＭＳ Ｐゴシック" pitchFamily="-65" charset="-128"/>
              </a:rPr>
              <a:t> </a:t>
            </a:r>
          </a:p>
          <a:p>
            <a:r>
              <a:rPr lang="en-US" sz="4000" dirty="0" smtClean="0">
                <a:ea typeface="ＭＳ Ｐゴシック" pitchFamily="-65" charset="-128"/>
              </a:rPr>
              <a:t>And the book: </a:t>
            </a:r>
          </a:p>
          <a:p>
            <a:pPr>
              <a:buFont typeface="Arial" charset="0"/>
              <a:buNone/>
            </a:pPr>
            <a:r>
              <a:rPr lang="en-US" sz="3400" dirty="0" smtClean="0">
                <a:ea typeface="ＭＳ Ｐゴシック" pitchFamily="-65" charset="-128"/>
              </a:rPr>
              <a:t>	</a:t>
            </a:r>
            <a:r>
              <a:rPr lang="en-US" sz="3400" u="sng" dirty="0" smtClean="0">
                <a:ea typeface="ＭＳ Ｐゴシック" pitchFamily="-65" charset="-128"/>
              </a:rPr>
              <a:t>Managing Technology to Meet Your Mission</a:t>
            </a:r>
            <a:r>
              <a:rPr lang="en-US" sz="3400" dirty="0" smtClean="0">
                <a:ea typeface="ＭＳ Ｐゴシック" pitchFamily="-65" charset="-128"/>
              </a:rPr>
              <a:t>, chap. 11.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the Dots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400" dirty="0" smtClean="0"/>
              <a:t>What does the NGO Data Center </a:t>
            </a:r>
          </a:p>
          <a:p>
            <a:pPr algn="ctr">
              <a:buNone/>
            </a:pPr>
            <a:r>
              <a:rPr lang="en-US" sz="4400" dirty="0" smtClean="0"/>
              <a:t>of the future look like?</a:t>
            </a:r>
            <a:endParaRPr lang="en-US" sz="4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ctrTitle"/>
          </p:nvPr>
        </p:nvSpPr>
        <p:spPr/>
        <p:txBody>
          <a:bodyPr lIns="130046" tIns="65023" rIns="130046" bIns="65023"/>
          <a:lstStyle/>
          <a:p>
            <a:r>
              <a:rPr lang="en-US" smtClean="0">
                <a:ea typeface="ＭＳ Ｐゴシック" pitchFamily="-65" charset="-128"/>
              </a:rPr>
              <a:t>Questions?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subTitle" idx="1"/>
          </p:nvPr>
        </p:nvSpPr>
        <p:spPr/>
        <p:txBody>
          <a:bodyPr lIns="130046" tIns="65023" rIns="130046" bIns="65023"/>
          <a:lstStyle/>
          <a:p>
            <a:r>
              <a:rPr lang="en-US" smtClean="0">
                <a:solidFill>
                  <a:schemeClr val="tx1"/>
                </a:solidFill>
                <a:ea typeface="ＭＳ Ｐゴシック" pitchFamily="-65" charset="-128"/>
              </a:rPr>
              <a:t> </a:t>
            </a: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8250" y="5337387"/>
            <a:ext cx="11049564" cy="138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3657600"/>
            <a:ext cx="11053762" cy="1936750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 lIns="130046" tIns="65023" rIns="130046" bIns="65023"/>
          <a:lstStyle/>
          <a:p>
            <a:r>
              <a:rPr lang="en-US" smtClean="0"/>
              <a:t>The Innovation Mutual Fund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650240" y="1643662"/>
            <a:ext cx="11704320" cy="7195538"/>
          </a:xfrm>
        </p:spPr>
        <p:txBody>
          <a:bodyPr lIns="130046" tIns="65023" rIns="130046" bIns="65023"/>
          <a:lstStyle/>
          <a:p>
            <a:pPr>
              <a:spcAft>
                <a:spcPts val="1200"/>
              </a:spcAft>
            </a:pPr>
            <a:r>
              <a:rPr lang="en-US" sz="3400" b="1" dirty="0" smtClean="0">
                <a:solidFill>
                  <a:schemeClr val="accent2"/>
                </a:solidFill>
              </a:rPr>
              <a:t>I4 Health </a:t>
            </a:r>
            <a:r>
              <a:rPr lang="en-US" sz="3400" dirty="0" smtClean="0">
                <a:solidFill>
                  <a:schemeClr val="accent2"/>
                </a:solidFill>
              </a:rPr>
              <a:t>- </a:t>
            </a:r>
            <a:r>
              <a:rPr lang="en-US" sz="3400" i="1" dirty="0" err="1" smtClean="0"/>
              <a:t>MedCheck</a:t>
            </a:r>
            <a:r>
              <a:rPr lang="en-US" sz="3400" i="1" dirty="0" smtClean="0"/>
              <a:t>, a NetHope/Accenture initiative for battling the counterfeit drug trade. </a:t>
            </a:r>
          </a:p>
          <a:p>
            <a:pPr>
              <a:spcAft>
                <a:spcPts val="1200"/>
              </a:spcAft>
            </a:pPr>
            <a:r>
              <a:rPr lang="en-US" sz="3400" b="1" dirty="0" smtClean="0">
                <a:solidFill>
                  <a:schemeClr val="accent2"/>
                </a:solidFill>
              </a:rPr>
              <a:t>I4 Microfinance </a:t>
            </a:r>
            <a:r>
              <a:rPr lang="en-US" sz="3400" i="1" dirty="0" smtClean="0"/>
              <a:t>- Mobile Banking pilot between NetHope, </a:t>
            </a:r>
            <a:r>
              <a:rPr lang="en-US" sz="3400" i="1" dirty="0" err="1" smtClean="0"/>
              <a:t>Accion</a:t>
            </a:r>
            <a:r>
              <a:rPr lang="en-US" sz="3400" i="1" dirty="0" smtClean="0"/>
              <a:t> and Microsoft, using Microsoft’s OneApp and PDAs/cell phones for Loan Approvals and Credit Scoring</a:t>
            </a:r>
          </a:p>
          <a:p>
            <a:pPr>
              <a:spcAft>
                <a:spcPts val="1200"/>
              </a:spcAft>
            </a:pPr>
            <a:r>
              <a:rPr lang="en-US" sz="3400" b="1" dirty="0" smtClean="0">
                <a:solidFill>
                  <a:schemeClr val="accent2"/>
                </a:solidFill>
              </a:rPr>
              <a:t>I4 Education </a:t>
            </a:r>
            <a:r>
              <a:rPr lang="en-US" sz="3400" dirty="0" smtClean="0"/>
              <a:t>- </a:t>
            </a:r>
            <a:r>
              <a:rPr lang="en-US" sz="3400" i="1" dirty="0" smtClean="0"/>
              <a:t>eLearning and ICT Program for secondary schools with the Tanzanian government, NetHope Members, Accenture and others to reach 1.5M secondary school children.   </a:t>
            </a:r>
          </a:p>
          <a:p>
            <a:pPr>
              <a:spcAft>
                <a:spcPts val="1200"/>
              </a:spcAft>
            </a:pPr>
            <a:r>
              <a:rPr lang="en-US" sz="3400" b="1" dirty="0" smtClean="0">
                <a:solidFill>
                  <a:schemeClr val="accent2"/>
                </a:solidFill>
              </a:rPr>
              <a:t>I4 Geographic Information Systems </a:t>
            </a:r>
            <a:r>
              <a:rPr lang="en-US" sz="3400" dirty="0" smtClean="0"/>
              <a:t>- </a:t>
            </a:r>
            <a:r>
              <a:rPr lang="en-US" sz="3400" i="1" dirty="0" smtClean="0"/>
              <a:t>A hydrology/ water dataset sharing project in East Africa and a Disaster Preparedness pilot with partner ESRI.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 lIns="130046" tIns="65023" rIns="130046" bIns="65023"/>
          <a:lstStyle/>
          <a:p>
            <a:r>
              <a:rPr lang="en-US" dirty="0" smtClean="0"/>
              <a:t>Toward Relevant IT – A Manifesto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650240" y="1408854"/>
            <a:ext cx="11704320" cy="7195538"/>
          </a:xfrm>
        </p:spPr>
        <p:txBody>
          <a:bodyPr lIns="130046" tIns="65023" rIns="130046" bIns="65023"/>
          <a:lstStyle/>
          <a:p>
            <a:pPr marL="650230" indent="-650230">
              <a:spcAft>
                <a:spcPts val="1200"/>
              </a:spcAft>
              <a:buFontTx/>
              <a:buAutoNum type="arabicPeriod"/>
            </a:pPr>
            <a:r>
              <a:rPr lang="en-US" sz="3400" b="1" dirty="0" smtClean="0">
                <a:solidFill>
                  <a:srgbClr val="FF0000"/>
                </a:solidFill>
              </a:rPr>
              <a:t>Mission-Moving Projects.  </a:t>
            </a:r>
            <a:r>
              <a:rPr lang="en-US" sz="3400" i="1" dirty="0" smtClean="0"/>
              <a:t>Technology matters. We believe ICT can </a:t>
            </a:r>
            <a:r>
              <a:rPr lang="en-US" sz="3400" i="1" u="sng" dirty="0" smtClean="0"/>
              <a:t>move missions</a:t>
            </a:r>
            <a:r>
              <a:rPr lang="en-US" sz="3400" i="1" dirty="0" smtClean="0"/>
              <a:t>, which is the most strategic application of ICT to which we can aspire</a:t>
            </a:r>
          </a:p>
          <a:p>
            <a:pPr marL="650230" indent="-650230">
              <a:spcAft>
                <a:spcPts val="1200"/>
              </a:spcAft>
              <a:buFontTx/>
              <a:buAutoNum type="arabicPeriod"/>
            </a:pPr>
            <a:r>
              <a:rPr lang="en-US" sz="3400" b="1" dirty="0" smtClean="0">
                <a:solidFill>
                  <a:srgbClr val="FF0000"/>
                </a:solidFill>
              </a:rPr>
              <a:t>Good Enough Applications.</a:t>
            </a:r>
            <a:r>
              <a:rPr lang="en-US" sz="3400" b="1" dirty="0" smtClean="0"/>
              <a:t>  </a:t>
            </a:r>
            <a:r>
              <a:rPr lang="en-US" sz="3400" i="1" dirty="0" smtClean="0"/>
              <a:t>Small is beautiful, faster to change, and fit for purpose</a:t>
            </a:r>
            <a:endParaRPr lang="en-US" sz="3400" dirty="0" smtClean="0"/>
          </a:p>
          <a:p>
            <a:pPr marL="650230" indent="-650230">
              <a:spcAft>
                <a:spcPts val="1200"/>
              </a:spcAft>
              <a:buFontTx/>
              <a:buAutoNum type="arabicPeriod"/>
            </a:pPr>
            <a:r>
              <a:rPr lang="en-US" sz="3400" b="1" dirty="0" smtClean="0">
                <a:solidFill>
                  <a:srgbClr val="FF0000"/>
                </a:solidFill>
              </a:rPr>
              <a:t>Shared Services</a:t>
            </a:r>
            <a:r>
              <a:rPr lang="en-US" sz="3400" dirty="0" smtClean="0">
                <a:solidFill>
                  <a:srgbClr val="FF0000"/>
                </a:solidFill>
              </a:rPr>
              <a:t>.  </a:t>
            </a:r>
            <a:r>
              <a:rPr lang="en-US" sz="3400" i="1" u="sng" dirty="0" smtClean="0"/>
              <a:t>Sharing resources</a:t>
            </a:r>
            <a:r>
              <a:rPr lang="en-US" sz="3400" i="1" dirty="0" smtClean="0"/>
              <a:t> stretches and enhances what we do as individual organizations.</a:t>
            </a:r>
            <a:r>
              <a:rPr lang="en-US" sz="3400" dirty="0" smtClean="0"/>
              <a:t> </a:t>
            </a:r>
          </a:p>
          <a:p>
            <a:pPr marL="650230" indent="-650230">
              <a:spcAft>
                <a:spcPts val="1200"/>
              </a:spcAft>
              <a:buFontTx/>
              <a:buAutoNum type="arabicPeriod"/>
            </a:pPr>
            <a:r>
              <a:rPr lang="en-US" sz="3400" b="1" dirty="0" smtClean="0">
                <a:solidFill>
                  <a:srgbClr val="FF0000"/>
                </a:solidFill>
              </a:rPr>
              <a:t>Lights-Out Infrastructure.  </a:t>
            </a:r>
            <a:r>
              <a:rPr lang="en-US" sz="3400" i="1" dirty="0" smtClean="0"/>
              <a:t>To get in to mission moving app’s, we need to get out of basic IT operations. We need to </a:t>
            </a:r>
            <a:r>
              <a:rPr lang="en-US" sz="3400" i="1" u="sng" dirty="0" smtClean="0"/>
              <a:t>shift the IT agenda</a:t>
            </a:r>
            <a:r>
              <a:rPr lang="en-US" sz="3400" i="1" dirty="0" smtClean="0"/>
              <a:t> from "lights-on" technology to “impact” technology.</a:t>
            </a:r>
            <a:r>
              <a:rPr lang="en-US" sz="3400" dirty="0" smtClean="0"/>
              <a:t> </a:t>
            </a:r>
          </a:p>
          <a:p>
            <a:pPr marL="650230" indent="-650230">
              <a:spcAft>
                <a:spcPts val="1200"/>
              </a:spcAft>
              <a:buFontTx/>
              <a:buAutoNum type="arabicPeriod"/>
            </a:pPr>
            <a:r>
              <a:rPr lang="en-US" sz="3400" b="1" dirty="0" smtClean="0">
                <a:solidFill>
                  <a:srgbClr val="FF0000"/>
                </a:solidFill>
              </a:rPr>
              <a:t>Increased Experiments.</a:t>
            </a:r>
            <a:r>
              <a:rPr lang="en-US" sz="3400" dirty="0" smtClean="0">
                <a:solidFill>
                  <a:srgbClr val="FF0000"/>
                </a:solidFill>
              </a:rPr>
              <a:t>  </a:t>
            </a:r>
            <a:r>
              <a:rPr lang="en-US" sz="3400" i="1" dirty="0" smtClean="0"/>
              <a:t>Vary like mad.  Pilot, prototype, trials.  Partner to pilot: share the risks..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will pull your chain?</a:t>
            </a:r>
            <a:endParaRPr lang="en-US" dirty="0"/>
          </a:p>
        </p:txBody>
      </p:sp>
      <p:pic>
        <p:nvPicPr>
          <p:cNvPr id="154626" name="Picture 2" descr="http://s3.images.com/huge.1.53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8200" y="1752600"/>
            <a:ext cx="5365750" cy="714375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854200" y="2436674"/>
            <a:ext cx="30652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00" dirty="0" smtClean="0"/>
              <a:t>The Market?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78000" y="5839361"/>
            <a:ext cx="133504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00" dirty="0" smtClean="0"/>
              <a:t>You?</a:t>
            </a:r>
          </a:p>
          <a:p>
            <a:pPr algn="l"/>
            <a:r>
              <a:rPr lang="en-US" sz="4000" dirty="0" smtClean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54200" y="4614208"/>
            <a:ext cx="6415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00" dirty="0" smtClean="0"/>
              <a:t>or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63501" y="3124200"/>
            <a:ext cx="21242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00" dirty="0" smtClean="0"/>
              <a:t>Donors?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36937" y="3810000"/>
            <a:ext cx="27889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00" dirty="0" smtClean="0"/>
              <a:t>Your Boss?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71550" y="1981201"/>
            <a:ext cx="11703050" cy="3047999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800" b="1" dirty="0" smtClean="0">
                <a:solidFill>
                  <a:srgbClr val="FF0000"/>
                </a:solidFill>
              </a:rPr>
              <a:t>Change is not an option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971550" y="4572001"/>
            <a:ext cx="11703050" cy="3047999"/>
          </a:xfrm>
          <a:prstGeom prst="rect">
            <a:avLst/>
          </a:prstGeom>
        </p:spPr>
        <p:txBody>
          <a:bodyPr vert="horz"/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  <a:sym typeface="Lucida Grande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  <a:sym typeface="Lucida Grande" charset="0"/>
            </a:endParaRPr>
          </a:p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Lucida Grande" charset="0"/>
              </a:rPr>
              <a:t>Change is a </a:t>
            </a:r>
            <a:r>
              <a:rPr kumimoji="0" lang="en-US" sz="4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Lucida Grande" charset="0"/>
              </a:rPr>
              <a:t>must </a:t>
            </a:r>
            <a:endParaRPr kumimoji="0" lang="en-US" sz="4800" b="1" i="0" u="sng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  <a:sym typeface="Lucida Grande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 lIns="130046" tIns="65023" rIns="130046" bIns="65023"/>
          <a:lstStyle/>
          <a:p>
            <a:pPr algn="l"/>
            <a:r>
              <a:rPr lang="en-US" dirty="0" smtClean="0">
                <a:ea typeface="ＭＳ Ｐゴシック" pitchFamily="-65" charset="-128"/>
              </a:rPr>
              <a:t>2. Taking Risks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/13/2009 1:01:20 PM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/29/2009 10:57:18 A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/29/2009 10:57:18 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30/01/2008 13:23:5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30/01/2008 13:23:5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30/01/2008 13:23:5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30/01/2008 13:23:5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30/01/2008 13:23:5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30/01/2008 13:23:5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/13/2009 1:01:20 PM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/13/2009 1:01:20 P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/13/2009 1:07:39 P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/13/2009 1:07:39 P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/13/2009 1:07:39 P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/13/2009 1:07:39 P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/29/2009 10:57:18 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/29/2009 10:57:18 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/29/2009 10:57:18 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/29/2009 10:57:18 AM"/>
</p:tagLst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95BC4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B5DE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Lucida Grande"/>
        <a:ea typeface="ヒラギノ角ゴ ProN W3"/>
        <a:cs typeface="ヒラギノ角ゴ ProN W3"/>
      </a:majorFont>
      <a:minorFont>
        <a:latin typeface="Lucida Grand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95BC4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Grande" charset="0"/>
            <a:ea typeface="ヒラギノ角ゴ ProN W3" charset="-128"/>
            <a:cs typeface="ヒラギノ角ゴ ProN W3" charset="-128"/>
            <a:sym typeface="Lucida Gran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95BC4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Grande" charset="0"/>
            <a:ea typeface="ヒラギノ角ゴ ProN W3" charset="-128"/>
            <a:cs typeface="ヒラギノ角ゴ ProN W3" charset="-128"/>
            <a:sym typeface="Lucida Grande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8807</TotalTime>
  <Pages>0</Pages>
  <Words>1906</Words>
  <Characters>0</Characters>
  <Application>Microsoft Office PowerPoint</Application>
  <PresentationFormat>Custom</PresentationFormat>
  <Lines>0</Lines>
  <Paragraphs>372</Paragraphs>
  <Slides>53</Slides>
  <Notes>53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Blank</vt:lpstr>
      <vt:lpstr>Slide 1</vt:lpstr>
      <vt:lpstr>Six Views on Innovation</vt:lpstr>
      <vt:lpstr>Six Views on Innovation</vt:lpstr>
      <vt:lpstr>1. Embracing Change</vt:lpstr>
      <vt:lpstr>Connecting the Dots</vt:lpstr>
      <vt:lpstr>Slide 6</vt:lpstr>
      <vt:lpstr>Who will pull your chain?</vt:lpstr>
      <vt:lpstr>Conclusion?</vt:lpstr>
      <vt:lpstr>2. Taking Risks</vt:lpstr>
      <vt:lpstr>Thomas Alva Edison </vt:lpstr>
      <vt:lpstr>Point of the story…</vt:lpstr>
      <vt:lpstr>How can we take on the risks?</vt:lpstr>
      <vt:lpstr>One Problem….</vt:lpstr>
      <vt:lpstr>To continue the investment metaphor…</vt:lpstr>
      <vt:lpstr>We need a mutual fund of experiments</vt:lpstr>
      <vt:lpstr>So think…</vt:lpstr>
      <vt:lpstr>3. INNOVATION IS ABOUT Harvesting</vt:lpstr>
      <vt:lpstr>The Imagine Cup Funnel</vt:lpstr>
      <vt:lpstr>Discover and Harvest</vt:lpstr>
      <vt:lpstr>Discover and Harvest Benefits</vt:lpstr>
      <vt:lpstr>For Discover and Harvest to Work… </vt:lpstr>
      <vt:lpstr>IFRC Standards &amp; Choices Catalog</vt:lpstr>
      <vt:lpstr>4. INNOVATION IS ABOUT Being Strategic</vt:lpstr>
      <vt:lpstr>Our Job: Moving the Agenda Up the Pyramid</vt:lpstr>
      <vt:lpstr>Getting In: Texting Survivors in Haiti</vt:lpstr>
      <vt:lpstr>Getting Out:  BPOS/Office365</vt:lpstr>
      <vt:lpstr>NetHope is Moving in the Right Direction</vt:lpstr>
      <vt:lpstr>Common point?</vt:lpstr>
      <vt:lpstr>NetHope Values – Guiding Principles</vt:lpstr>
      <vt:lpstr>NetHope Values – Guiding Principles</vt:lpstr>
      <vt:lpstr>5. Going to the Far Country</vt:lpstr>
      <vt:lpstr>Clay Christensen and Innovation</vt:lpstr>
      <vt:lpstr>Answer?</vt:lpstr>
      <vt:lpstr>Tom Peter’s Law of Proximity</vt:lpstr>
      <vt:lpstr>What’s our far country?</vt:lpstr>
      <vt:lpstr>6. INNOVATION IS ABOUT Collaborating</vt:lpstr>
      <vt:lpstr>We believe we learn by collaborating</vt:lpstr>
      <vt:lpstr>Slide 38</vt:lpstr>
      <vt:lpstr>NetHope for the next 10 years?</vt:lpstr>
      <vt:lpstr>NetHope for the next 10 years?</vt:lpstr>
      <vt:lpstr>NetHope for the next 10 years?</vt:lpstr>
      <vt:lpstr>NetHope for the next 10 years?</vt:lpstr>
      <vt:lpstr>NetHope for the next 10 years?</vt:lpstr>
      <vt:lpstr>For NetHope to Work…</vt:lpstr>
      <vt:lpstr>In Closing…</vt:lpstr>
      <vt:lpstr>Why NetHope Works?</vt:lpstr>
      <vt:lpstr>Six Views on Innovation</vt:lpstr>
      <vt:lpstr> </vt:lpstr>
      <vt:lpstr>Further Reading</vt:lpstr>
      <vt:lpstr>Questions?</vt:lpstr>
      <vt:lpstr>APPENDIX</vt:lpstr>
      <vt:lpstr>The Innovation Mutual Fund</vt:lpstr>
      <vt:lpstr>Toward Relevant IT – A Manifesto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Executive Overview May, 2010</dc:title>
  <dc:creator>Robyn Fisher (Projectline Services)</dc:creator>
  <cp:lastModifiedBy>Edward G. Happ</cp:lastModifiedBy>
  <cp:revision>453</cp:revision>
  <dcterms:created xsi:type="dcterms:W3CDTF">2010-10-19T13:41:26Z</dcterms:created>
  <dcterms:modified xsi:type="dcterms:W3CDTF">2010-11-02T05:59:14Z</dcterms:modified>
</cp:coreProperties>
</file>