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 id="2147483673" r:id="rId4"/>
  </p:sldMasterIdLst>
  <p:notesMasterIdLst>
    <p:notesMasterId r:id="rId27"/>
  </p:notesMasterIdLst>
  <p:handoutMasterIdLst>
    <p:handoutMasterId r:id="rId28"/>
  </p:handoutMasterIdLst>
  <p:sldIdLst>
    <p:sldId id="256" r:id="rId5"/>
    <p:sldId id="258" r:id="rId6"/>
    <p:sldId id="260" r:id="rId7"/>
    <p:sldId id="261" r:id="rId8"/>
    <p:sldId id="265" r:id="rId9"/>
    <p:sldId id="266" r:id="rId10"/>
    <p:sldId id="268" r:id="rId11"/>
    <p:sldId id="267" r:id="rId12"/>
    <p:sldId id="269" r:id="rId13"/>
    <p:sldId id="273" r:id="rId14"/>
    <p:sldId id="274" r:id="rId15"/>
    <p:sldId id="275" r:id="rId16"/>
    <p:sldId id="276" r:id="rId17"/>
    <p:sldId id="278" r:id="rId18"/>
    <p:sldId id="279" r:id="rId19"/>
    <p:sldId id="277" r:id="rId20"/>
    <p:sldId id="264" r:id="rId21"/>
    <p:sldId id="280" r:id="rId22"/>
    <p:sldId id="259" r:id="rId23"/>
    <p:sldId id="271" r:id="rId24"/>
    <p:sldId id="262" r:id="rId25"/>
    <p:sldId id="26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4660"/>
  </p:normalViewPr>
  <p:slideViewPr>
    <p:cSldViewPr>
      <p:cViewPr varScale="1">
        <p:scale>
          <a:sx n="100" d="100"/>
          <a:sy n="100" d="100"/>
        </p:scale>
        <p:origin x="-126" y="-102"/>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7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2.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4FF8FC-8473-4DFD-87CC-D576DA80B410}" type="datetimeFigureOut">
              <a:rPr lang="en-US" smtClean="0"/>
              <a:pPr/>
              <a:t>11/2/2012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422161-F0FA-48FB-AB7F-FA9B9B1E1F93}" type="slidenum">
              <a:rPr lang="en-US" smtClean="0"/>
              <a:pPr/>
              <a:t>‹#›</a:t>
            </a:fld>
            <a:endParaRPr lang="en-US"/>
          </a:p>
        </p:txBody>
      </p:sp>
    </p:spTree>
    <p:extLst>
      <p:ext uri="{BB962C8B-B14F-4D97-AF65-F5344CB8AC3E}">
        <p14:creationId xmlns:p14="http://schemas.microsoft.com/office/powerpoint/2010/main" xmlns="" val="1126431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FF2ACB-48D6-4C1F-9540-F79AF7EF0EBA}" type="datetimeFigureOut">
              <a:rPr lang="en-US" smtClean="0"/>
              <a:pPr/>
              <a:t>11/2/2012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FE8CA9-1890-42FD-B7A4-26A0D8873F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youtube.com/watch?v=xXOPAPxZEpk"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en.wikipedia.org/wiki/Gladiator_(2000_film)"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williamsclass.com/EighthScienceWork/StellarEvolution.ht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emc.com/leadership/programs/digital-universe.htm"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emc.com/collateral/about/news/idc-emc-digital-universe-2011-infographic.pdf"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cisco.com/en/US/solutions/collateral/ns341/ns525/ns537/ns705/ns827/white_paper_c11-520862.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gigaom.com/2010/04/12/mary-meeker-mobile-internet-will-soon-overtake-fixed-interne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responses from 116 National</a:t>
            </a:r>
            <a:r>
              <a:rPr lang="en-US" baseline="0" dirty="0" smtClean="0"/>
              <a:t> Societies; </a:t>
            </a:r>
            <a:r>
              <a:rPr lang="en-US" dirty="0" smtClean="0"/>
              <a:t>raise issue of widening gap as all move up the ICT capacity curve.</a:t>
            </a:r>
          </a:p>
        </p:txBody>
      </p:sp>
      <p:sp>
        <p:nvSpPr>
          <p:cNvPr id="4" name="Slide Number Placeholder 3"/>
          <p:cNvSpPr>
            <a:spLocks noGrp="1"/>
          </p:cNvSpPr>
          <p:nvPr>
            <p:ph type="sldNum" sz="quarter" idx="10"/>
          </p:nvPr>
        </p:nvSpPr>
        <p:spPr/>
        <p:txBody>
          <a:bodyPr/>
          <a:lstStyle/>
          <a:p>
            <a:pPr>
              <a:defRPr/>
            </a:pPr>
            <a:fld id="{E1FD5A0F-0899-4214-90D5-715BCFDC3AF7}" type="slidenum">
              <a:rPr lang="en-GB" smtClean="0"/>
              <a:pPr>
                <a:defRPr/>
              </a:pPr>
              <a:t>10</a:t>
            </a:fld>
            <a:endParaRPr lang="en-GB"/>
          </a:p>
        </p:txBody>
      </p:sp>
    </p:spTree>
    <p:extLst>
      <p:ext uri="{BB962C8B-B14F-4D97-AF65-F5344CB8AC3E}">
        <p14:creationId xmlns="" xmlns:p14="http://schemas.microsoft.com/office/powerpoint/2010/main" val="2284632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advocate two ways: for beneficiaries</a:t>
            </a:r>
            <a:r>
              <a:rPr lang="en-US" baseline="0" dirty="0" smtClean="0"/>
              <a:t> and the field, and for using tech in nonprofit </a:t>
            </a:r>
            <a:r>
              <a:rPr lang="en-US" baseline="0" dirty="0" err="1" smtClean="0"/>
              <a:t>org’s</a:t>
            </a:r>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http://www.youtube.com/watch?v=xXOPAPxZEpk</a:t>
            </a:r>
            <a:r>
              <a:rPr lang="en-US" dirty="0" smtClean="0"/>
              <a:t>  (see 06:07 - 07:12 on this</a:t>
            </a:r>
            <a:r>
              <a:rPr lang="en-US" baseline="0" dirty="0" smtClean="0"/>
              <a:t> trailer)</a:t>
            </a:r>
          </a:p>
          <a:p>
            <a:r>
              <a:rPr lang="en-US" dirty="0" smtClean="0"/>
              <a:t>Battle of Zama</a:t>
            </a:r>
          </a:p>
          <a:p>
            <a:r>
              <a:rPr lang="en-US" dirty="0" smtClean="0"/>
              <a:t>Why did Carthage win over Rome this time?</a:t>
            </a:r>
          </a:p>
          <a:p>
            <a:r>
              <a:rPr lang="en-US" dirty="0" smtClean="0"/>
              <a:t>There’s value in banding together</a:t>
            </a:r>
          </a:p>
          <a:p>
            <a:endParaRPr lang="en-US" dirty="0" smtClean="0">
              <a:hlinkClick r:id="rId4"/>
            </a:endParaRPr>
          </a:p>
          <a:p>
            <a:r>
              <a:rPr lang="en-US" dirty="0" smtClean="0">
                <a:hlinkClick r:id="rId4"/>
              </a:rPr>
              <a:t>http://en.wikipedia.org/wiki/Gladiator_(2000_film)</a:t>
            </a:r>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Redmond, May 2007</a:t>
            </a:r>
          </a:p>
          <a:p>
            <a:r>
              <a:rPr lang="en-US" dirty="0" smtClean="0"/>
              <a:t>JL showed the “Did You Know…” presentation</a:t>
            </a:r>
          </a:p>
          <a:p>
            <a:r>
              <a:rPr lang="en-US" dirty="0" smtClean="0"/>
              <a:t>Created in 2006 by a Colorado High School teacher and his class </a:t>
            </a:r>
          </a:p>
          <a:p>
            <a:r>
              <a:rPr lang="en-US" dirty="0" smtClean="0"/>
              <a:t>Six years later, they are now in college</a:t>
            </a:r>
          </a:p>
          <a:p>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D90D17-0C7C-4CA2-8DC0-224EF6FDDEFD}" type="slidenum">
              <a:rPr lang="en-US"/>
              <a:pPr/>
              <a:t>21</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6A520F-52FD-4659-B2A1-8ADADAAFC790}" type="slidenum">
              <a:rPr lang="en-US"/>
              <a:pPr/>
              <a:t>22</a:t>
            </a:fld>
            <a:endParaRPr lang="en-US"/>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http://www.youtube.com/watch?v=XVQ1ULfQawk</a:t>
            </a:r>
          </a:p>
        </p:txBody>
      </p:sp>
      <p:sp>
        <p:nvSpPr>
          <p:cNvPr id="4" name="Slide Number Placeholder 3"/>
          <p:cNvSpPr>
            <a:spLocks noGrp="1"/>
          </p:cNvSpPr>
          <p:nvPr>
            <p:ph type="sldNum" sz="quarter" idx="10"/>
          </p:nvPr>
        </p:nvSpPr>
        <p:spPr/>
        <p:txBody>
          <a:bodyPr/>
          <a:lstStyle/>
          <a:p>
            <a:fld id="{CAFE8CA9-1890-42FD-B7A4-26A0D8873F0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http://www.williamsclass.com/EighthScienceWork/StellarEvolution.htm</a:t>
            </a:r>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http://www.emc.com/leadership/programs/digital-universe.htm</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 </a:t>
            </a:r>
            <a:r>
              <a:rPr lang="en-US" sz="1200" b="0" i="0" u="sng" kern="1200" dirty="0" smtClean="0">
                <a:solidFill>
                  <a:schemeClr val="tx1"/>
                </a:solidFill>
                <a:latin typeface="+mn-lt"/>
                <a:ea typeface="+mn-ea"/>
                <a:cs typeface="+mn-cs"/>
                <a:hlinkClick r:id="rId4"/>
              </a:rPr>
              <a:t>http://www.emc.com/collateral/about/news/idc-emc-digital-universe-2011-infographic.pdf</a:t>
            </a:r>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http://www.cisco.com/en/US/solutions/collateral/ns341/ns525/ns537/ns705/ns827/white_paper_c11-520862.html</a:t>
            </a:r>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http://gigaom.com/2010/04/12/mary-meeker-mobile-internet-will-soon-overtake-fixed-internet/</a:t>
            </a:r>
            <a:endParaRPr lang="en-US" dirty="0"/>
          </a:p>
        </p:txBody>
      </p:sp>
      <p:sp>
        <p:nvSpPr>
          <p:cNvPr id="4" name="Slide Number Placeholder 3"/>
          <p:cNvSpPr>
            <a:spLocks noGrp="1"/>
          </p:cNvSpPr>
          <p:nvPr>
            <p:ph type="sldNum" sz="quarter" idx="10"/>
          </p:nvPr>
        </p:nvSpPr>
        <p:spPr/>
        <p:txBody>
          <a:bodyPr/>
          <a:lstStyle/>
          <a:p>
            <a:fld id="{CAFE8CA9-1890-42FD-B7A4-26A0D8873F0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FE8CA9-1890-42FD-B7A4-26A0D8873F0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5" name="Rectangle 10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a:spLocks/>
          </p:cNvSpPr>
          <p:nvPr userDrawn="1"/>
        </p:nvSpPr>
        <p:spPr bwMode="auto">
          <a:xfrm>
            <a:off x="8054975" y="0"/>
            <a:ext cx="1089025" cy="2663164"/>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105"/>
          <p:cNvSpPr>
            <a:spLocks/>
          </p:cNvSpPr>
          <p:nvPr userDrawn="1"/>
        </p:nvSpPr>
        <p:spPr bwMode="auto">
          <a:xfrm>
            <a:off x="1295400" y="5715000"/>
            <a:ext cx="6858000" cy="9144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30000"/>
                </a:schemeClr>
              </a:gs>
              <a:gs pos="50000">
                <a:schemeClr val="accent2"/>
              </a:gs>
              <a:gs pos="100000">
                <a:schemeClr val="bg1">
                  <a:alpha val="3000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32" name="Group 31"/>
          <p:cNvGrpSpPr/>
          <p:nvPr userDrawn="1"/>
        </p:nvGrpSpPr>
        <p:grpSpPr>
          <a:xfrm rot="10800000">
            <a:off x="0" y="4520045"/>
            <a:ext cx="2057400" cy="2337955"/>
            <a:chOff x="7467600" y="0"/>
            <a:chExt cx="1676400" cy="1905000"/>
          </a:xfrm>
        </p:grpSpPr>
        <p:sp>
          <p:nvSpPr>
            <p:cNvPr id="16" name="Teardrop 15"/>
            <p:cNvSpPr/>
            <p:nvPr userDrawn="1"/>
          </p:nvSpPr>
          <p:spPr>
            <a:xfrm>
              <a:off x="7620000" y="381000"/>
              <a:ext cx="1524000" cy="1524000"/>
            </a:xfrm>
            <a:prstGeom prst="teardrop">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ardrop 14"/>
            <p:cNvSpPr/>
            <p:nvPr userDrawn="1"/>
          </p:nvSpPr>
          <p:spPr>
            <a:xfrm>
              <a:off x="7467600" y="0"/>
              <a:ext cx="1143000" cy="1143000"/>
            </a:xfrm>
            <a:prstGeom prst="teardrop">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ardrop 13"/>
            <p:cNvSpPr/>
            <p:nvPr userDrawn="1"/>
          </p:nvSpPr>
          <p:spPr>
            <a:xfrm>
              <a:off x="7772400" y="0"/>
              <a:ext cx="1371600" cy="137160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91" name="Group 67"/>
          <p:cNvGrpSpPr>
            <a:grpSpLocks noChangeAspect="1"/>
          </p:cNvGrpSpPr>
          <p:nvPr userDrawn="1"/>
        </p:nvGrpSpPr>
        <p:grpSpPr bwMode="auto">
          <a:xfrm flipH="1" flipV="1">
            <a:off x="152398" y="152400"/>
            <a:ext cx="1600202" cy="1033671"/>
            <a:chOff x="2497" y="1995"/>
            <a:chExt cx="805" cy="520"/>
          </a:xfrm>
          <a:solidFill>
            <a:schemeClr val="accent2">
              <a:lumMod val="20000"/>
              <a:lumOff val="80000"/>
            </a:schemeClr>
          </a:solidFill>
        </p:grpSpPr>
        <p:sp>
          <p:nvSpPr>
            <p:cNvPr id="1093" name="Rectangle 69"/>
            <p:cNvSpPr>
              <a:spLocks noChangeArrowheads="1"/>
            </p:cNvSpPr>
            <p:nvPr userDrawn="1"/>
          </p:nvSpPr>
          <p:spPr bwMode="auto">
            <a:xfrm>
              <a:off x="3043" y="2467"/>
              <a:ext cx="46"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4" name="Rectangle 70"/>
            <p:cNvSpPr>
              <a:spLocks noChangeArrowheads="1"/>
            </p:cNvSpPr>
            <p:nvPr userDrawn="1"/>
          </p:nvSpPr>
          <p:spPr bwMode="auto">
            <a:xfrm>
              <a:off x="2699"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5" name="Rectangle 71"/>
            <p:cNvSpPr>
              <a:spLocks noChangeArrowheads="1"/>
            </p:cNvSpPr>
            <p:nvPr userDrawn="1"/>
          </p:nvSpPr>
          <p:spPr bwMode="auto">
            <a:xfrm>
              <a:off x="2598" y="2467"/>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userDrawn="1"/>
          </p:nvSpPr>
          <p:spPr bwMode="auto">
            <a:xfrm>
              <a:off x="2497"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7" name="Rectangle 73"/>
            <p:cNvSpPr>
              <a:spLocks noChangeArrowheads="1"/>
            </p:cNvSpPr>
            <p:nvPr userDrawn="1"/>
          </p:nvSpPr>
          <p:spPr bwMode="auto">
            <a:xfrm>
              <a:off x="3148"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8" name="Rectangle 74"/>
            <p:cNvSpPr>
              <a:spLocks noChangeArrowheads="1"/>
            </p:cNvSpPr>
            <p:nvPr userDrawn="1"/>
          </p:nvSpPr>
          <p:spPr bwMode="auto">
            <a:xfrm>
              <a:off x="3254"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9" name="Rectangle 75"/>
            <p:cNvSpPr>
              <a:spLocks noChangeArrowheads="1"/>
            </p:cNvSpPr>
            <p:nvPr userDrawn="1"/>
          </p:nvSpPr>
          <p:spPr bwMode="auto">
            <a:xfrm>
              <a:off x="3148"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0" name="Rectangle 76"/>
            <p:cNvSpPr>
              <a:spLocks noChangeArrowheads="1"/>
            </p:cNvSpPr>
            <p:nvPr userDrawn="1"/>
          </p:nvSpPr>
          <p:spPr bwMode="auto">
            <a:xfrm>
              <a:off x="3254"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1" name="Rectangle 77"/>
            <p:cNvSpPr>
              <a:spLocks noChangeArrowheads="1"/>
            </p:cNvSpPr>
            <p:nvPr userDrawn="1"/>
          </p:nvSpPr>
          <p:spPr bwMode="auto">
            <a:xfrm>
              <a:off x="3148"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2" name="Rectangle 78"/>
            <p:cNvSpPr>
              <a:spLocks noChangeArrowheads="1"/>
            </p:cNvSpPr>
            <p:nvPr userDrawn="1"/>
          </p:nvSpPr>
          <p:spPr bwMode="auto">
            <a:xfrm>
              <a:off x="3254"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3" name="Rectangle 79"/>
            <p:cNvSpPr>
              <a:spLocks noChangeArrowheads="1"/>
            </p:cNvSpPr>
            <p:nvPr userDrawn="1"/>
          </p:nvSpPr>
          <p:spPr bwMode="auto">
            <a:xfrm>
              <a:off x="2940"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4" name="Rectangle 80"/>
            <p:cNvSpPr>
              <a:spLocks noChangeArrowheads="1"/>
            </p:cNvSpPr>
            <p:nvPr userDrawn="1"/>
          </p:nvSpPr>
          <p:spPr bwMode="auto">
            <a:xfrm>
              <a:off x="3046" y="2206"/>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5" name="Rectangle 81"/>
            <p:cNvSpPr>
              <a:spLocks noChangeArrowheads="1"/>
            </p:cNvSpPr>
            <p:nvPr userDrawn="1"/>
          </p:nvSpPr>
          <p:spPr bwMode="auto">
            <a:xfrm>
              <a:off x="2839"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6" name="Rectangle 82"/>
            <p:cNvSpPr>
              <a:spLocks noChangeArrowheads="1"/>
            </p:cNvSpPr>
            <p:nvPr userDrawn="1"/>
          </p:nvSpPr>
          <p:spPr bwMode="auto">
            <a:xfrm>
              <a:off x="3148"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7" name="Rectangle 83"/>
            <p:cNvSpPr>
              <a:spLocks noChangeArrowheads="1"/>
            </p:cNvSpPr>
            <p:nvPr userDrawn="1"/>
          </p:nvSpPr>
          <p:spPr bwMode="auto">
            <a:xfrm>
              <a:off x="3254"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8" name="Rectangle 84"/>
            <p:cNvSpPr>
              <a:spLocks noChangeArrowheads="1"/>
            </p:cNvSpPr>
            <p:nvPr userDrawn="1"/>
          </p:nvSpPr>
          <p:spPr bwMode="auto">
            <a:xfrm>
              <a:off x="2940"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9" name="Rectangle 85"/>
            <p:cNvSpPr>
              <a:spLocks noChangeArrowheads="1"/>
            </p:cNvSpPr>
            <p:nvPr userDrawn="1"/>
          </p:nvSpPr>
          <p:spPr bwMode="auto">
            <a:xfrm>
              <a:off x="3046" y="2305"/>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0" name="Rectangle 86"/>
            <p:cNvSpPr>
              <a:spLocks noChangeArrowheads="1"/>
            </p:cNvSpPr>
            <p:nvPr userDrawn="1"/>
          </p:nvSpPr>
          <p:spPr bwMode="auto">
            <a:xfrm>
              <a:off x="2839"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1" name="Rectangle 87"/>
            <p:cNvSpPr>
              <a:spLocks noChangeArrowheads="1"/>
            </p:cNvSpPr>
            <p:nvPr userDrawn="1"/>
          </p:nvSpPr>
          <p:spPr bwMode="auto">
            <a:xfrm>
              <a:off x="3148"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2" name="Rectangle 88"/>
            <p:cNvSpPr>
              <a:spLocks noChangeArrowheads="1"/>
            </p:cNvSpPr>
            <p:nvPr userDrawn="1"/>
          </p:nvSpPr>
          <p:spPr bwMode="auto">
            <a:xfrm>
              <a:off x="3254"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userDrawn="1">
            <p:ph type="ctrTitle"/>
          </p:nvPr>
        </p:nvSpPr>
        <p:spPr>
          <a:xfrm>
            <a:off x="685800" y="1143000"/>
            <a:ext cx="7772400" cy="646331"/>
          </a:xfrm>
        </p:spPr>
        <p:txBody>
          <a:bodyPr>
            <a:normAutofit/>
          </a:bodyPr>
          <a:lstStyle>
            <a:lvl1pPr algn="ctr">
              <a:defRPr sz="3600">
                <a:solidFill>
                  <a:schemeClr val="accent2">
                    <a:lumMod val="75000"/>
                  </a:schemeClr>
                </a:solidFill>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685800" y="1828800"/>
            <a:ext cx="7772400" cy="461665"/>
          </a:xfrm>
        </p:spPr>
        <p:txBody>
          <a:bodyPr>
            <a:normAutofit/>
          </a:bodyPr>
          <a:lstStyle>
            <a:lvl1pPr marL="0" indent="0" algn="ct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0" name="Picture 49" descr="2012SummitLogo-FINAL-transp.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553200" y="5486400"/>
            <a:ext cx="2590800" cy="12954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745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6607F539-D6F9-4C1E-B26A-ABA1BBC8CD50}" type="slidenum">
              <a:rPr lang="en-US"/>
              <a:pPr/>
              <a:t>‹#›</a:t>
            </a:fld>
            <a:endParaRPr lang="en-US"/>
          </a:p>
        </p:txBody>
      </p:sp>
    </p:spTree>
  </p:cSld>
  <p:clrMapOvr>
    <a:masterClrMapping/>
  </p:clrMapOvr>
  <p:transition spd="slow" advClick="0" advTm="7000">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F2618-C234-4528-BB60-72360CB0937F}" type="datetimeFigureOut">
              <a:rPr lang="en-US" smtClean="0"/>
              <a:pPr/>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FF2618-C234-4528-BB60-72360CB0937F}" type="datetimeFigureOut">
              <a:rPr lang="en-US" smtClean="0"/>
              <a:pPr/>
              <a:t>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FF2618-C234-4528-BB60-72360CB0937F}" type="datetimeFigureOut">
              <a:rPr lang="en-US" smtClean="0"/>
              <a:pPr/>
              <a:t>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3902075"/>
            <a:ext cx="3400425" cy="2949575"/>
            <a:chOff x="0" y="2458"/>
            <a:chExt cx="2142" cy="1858"/>
          </a:xfrm>
        </p:grpSpPr>
        <p:sp>
          <p:nvSpPr>
            <p:cNvPr id="1945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946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en-US"/>
            </a:p>
          </p:txBody>
        </p:sp>
        <p:sp>
          <p:nvSpPr>
            <p:cNvPr id="1946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946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946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sp>
          <p:nvSpPr>
            <p:cNvPr id="1946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en-US"/>
            </a:p>
          </p:txBody>
        </p:sp>
        <p:sp>
          <p:nvSpPr>
            <p:cNvPr id="1946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grpSp>
      <p:sp>
        <p:nvSpPr>
          <p:cNvPr id="19466"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19467"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9468" name="Rectangle 12"/>
          <p:cNvSpPr>
            <a:spLocks noGrp="1" noChangeArrowheads="1"/>
          </p:cNvSpPr>
          <p:nvPr>
            <p:ph type="dt" sz="quarter" idx="2"/>
          </p:nvPr>
        </p:nvSpPr>
        <p:spPr/>
        <p:txBody>
          <a:bodyPr/>
          <a:lstStyle>
            <a:lvl1pPr>
              <a:defRPr/>
            </a:lvl1pPr>
          </a:lstStyle>
          <a:p>
            <a:endParaRPr lang="en-US"/>
          </a:p>
        </p:txBody>
      </p:sp>
      <p:sp>
        <p:nvSpPr>
          <p:cNvPr id="19469" name="Rectangle 13"/>
          <p:cNvSpPr>
            <a:spLocks noGrp="1" noChangeArrowheads="1"/>
          </p:cNvSpPr>
          <p:nvPr>
            <p:ph type="ftr" sz="quarter" idx="3"/>
          </p:nvPr>
        </p:nvSpPr>
        <p:spPr/>
        <p:txBody>
          <a:bodyPr/>
          <a:lstStyle>
            <a:lvl1pPr>
              <a:defRPr/>
            </a:lvl1pPr>
          </a:lstStyle>
          <a:p>
            <a:endParaRPr lang="en-US"/>
          </a:p>
        </p:txBody>
      </p:sp>
      <p:sp>
        <p:nvSpPr>
          <p:cNvPr id="19470" name="Rectangle 14"/>
          <p:cNvSpPr>
            <a:spLocks noGrp="1" noChangeArrowheads="1"/>
          </p:cNvSpPr>
          <p:nvPr>
            <p:ph type="sldNum" sz="quarter" idx="4"/>
          </p:nvPr>
        </p:nvSpPr>
        <p:spPr/>
        <p:txBody>
          <a:bodyPr/>
          <a:lstStyle>
            <a:lvl1pPr>
              <a:defRPr/>
            </a:lvl1pPr>
          </a:lstStyle>
          <a:p>
            <a:fld id="{F7D64884-8EE8-4E60-BCDE-022A813F3C07}" type="slidenum">
              <a:rPr lang="en-US"/>
              <a:pPr/>
              <a:t>‹#›</a:t>
            </a:fld>
            <a:endParaRPr lang="en-US"/>
          </a:p>
        </p:txBody>
      </p:sp>
    </p:spTree>
  </p:cSld>
  <p:clrMapOvr>
    <a:masterClrMapping/>
  </p:clrMapOvr>
  <p:transition spd="slow" advClick="0" advTm="7000">
    <p:fade thruBlk="1"/>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D9BBA7-23B4-4B45-A46D-47A486543F0B}" type="slidenum">
              <a:rPr lang="en-US"/>
              <a:pPr/>
              <a:t>‹#›</a:t>
            </a:fld>
            <a:endParaRPr lang="en-US"/>
          </a:p>
        </p:txBody>
      </p:sp>
    </p:spTree>
  </p:cSld>
  <p:clrMapOvr>
    <a:masterClrMapping/>
  </p:clrMapOvr>
  <p:transition spd="slow" advClick="0" advTm="7000">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17EACAF-9017-4B3C-A9CF-1144EC7ACA63}" type="slidenum">
              <a:rPr lang="en-US"/>
              <a:pPr/>
              <a:t>‹#›</a:t>
            </a:fld>
            <a:endParaRPr lang="en-US"/>
          </a:p>
        </p:txBody>
      </p:sp>
    </p:spTree>
  </p:cSld>
  <p:clrMapOvr>
    <a:masterClrMapping/>
  </p:clrMapOvr>
  <p:transition spd="slow" advClick="0" advTm="7000">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78926A9-DD1D-4A3B-B0B4-D7FA277F9D27}" type="slidenum">
              <a:rPr lang="en-US"/>
              <a:pPr/>
              <a:t>‹#›</a:t>
            </a:fld>
            <a:endParaRPr lang="en-US"/>
          </a:p>
        </p:txBody>
      </p:sp>
    </p:spTree>
  </p:cSld>
  <p:clrMapOvr>
    <a:masterClrMapping/>
  </p:clrMapOvr>
  <p:transition spd="slow" advClick="0" advTm="7000">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5806FE3-4B8B-44C3-B022-A196C18618C3}" type="slidenum">
              <a:rPr lang="en-US"/>
              <a:pPr/>
              <a:t>‹#›</a:t>
            </a:fld>
            <a:endParaRPr lang="en-US"/>
          </a:p>
        </p:txBody>
      </p:sp>
    </p:spTree>
  </p:cSld>
  <p:clrMapOvr>
    <a:masterClrMapping/>
  </p:clrMapOvr>
  <p:transition spd="slow" advClick="0" advTm="7000">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E41B293-2821-4D50-ABB5-4D4389D06BF4}" type="slidenum">
              <a:rPr lang="en-US"/>
              <a:pPr/>
              <a:t>‹#›</a:t>
            </a:fld>
            <a:endParaRPr lang="en-US"/>
          </a:p>
        </p:txBody>
      </p:sp>
    </p:spTree>
  </p:cSld>
  <p:clrMapOvr>
    <a:masterClrMapping/>
  </p:clrMapOvr>
  <p:transition spd="slow" advClick="0" advTm="700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1FF2103-AD55-40FB-A779-B477E751257B}" type="slidenum">
              <a:rPr lang="en-US"/>
              <a:pPr/>
              <a:t>‹#›</a:t>
            </a:fld>
            <a:endParaRPr lang="en-US"/>
          </a:p>
        </p:txBody>
      </p:sp>
    </p:spTree>
  </p:cSld>
  <p:clrMapOvr>
    <a:masterClrMapping/>
  </p:clrMapOvr>
  <p:transition spd="slow" advClick="0" advTm="7000">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977AC4-A061-459E-96BF-4EC5986527D2}" type="slidenum">
              <a:rPr lang="en-US"/>
              <a:pPr/>
              <a:t>‹#›</a:t>
            </a:fld>
            <a:endParaRPr lang="en-US"/>
          </a:p>
        </p:txBody>
      </p:sp>
    </p:spTree>
  </p:cSld>
  <p:clrMapOvr>
    <a:masterClrMapping/>
  </p:clrMapOvr>
  <p:transition spd="slow" advClick="0" advTm="7000">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F56C07F-9314-42A3-9BE1-4F91345E84B9}" type="slidenum">
              <a:rPr lang="en-US"/>
              <a:pPr/>
              <a:t>‹#›</a:t>
            </a:fld>
            <a:endParaRPr lang="en-US"/>
          </a:p>
        </p:txBody>
      </p:sp>
    </p:spTree>
  </p:cSld>
  <p:clrMapOvr>
    <a:masterClrMapping/>
  </p:clrMapOvr>
  <p:transition spd="slow" advClick="0" advTm="7000">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C28B70-7EE4-4A53-8E6E-4594BCD00FC9}" type="slidenum">
              <a:rPr lang="en-US"/>
              <a:pPr/>
              <a:t>‹#›</a:t>
            </a:fld>
            <a:endParaRPr lang="en-US"/>
          </a:p>
        </p:txBody>
      </p:sp>
    </p:spTree>
  </p:cSld>
  <p:clrMapOvr>
    <a:masterClrMapping/>
  </p:clrMapOvr>
  <p:transition spd="slow" advClick="0" advTm="7000">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48900D-E920-4704-A3AB-7AA85B921A82}" type="slidenum">
              <a:rPr lang="en-US"/>
              <a:pPr/>
              <a:t>‹#›</a:t>
            </a:fld>
            <a:endParaRPr lang="en-US"/>
          </a:p>
        </p:txBody>
      </p:sp>
    </p:spTree>
  </p:cSld>
  <p:clrMapOvr>
    <a:masterClrMapping/>
  </p:clrMapOvr>
  <p:transition spd="slow" advClick="0" advTm="7000">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6607F539-D6F9-4C1E-B26A-ABA1BBC8CD50}" type="slidenum">
              <a:rPr lang="en-US"/>
              <a:pPr/>
              <a:t>‹#›</a:t>
            </a:fld>
            <a:endParaRPr lang="en-US"/>
          </a:p>
        </p:txBody>
      </p:sp>
    </p:spTree>
  </p:cSld>
  <p:clrMapOvr>
    <a:masterClrMapping/>
  </p:clrMapOvr>
  <p:transition spd="slow" advClick="0" advTm="700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19199"/>
            <a:ext cx="4040188" cy="6736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8962"/>
            <a:ext cx="4040188" cy="4160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19199"/>
            <a:ext cx="4041775" cy="6736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58962"/>
            <a:ext cx="4041775" cy="4160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746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058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 name="Group 31"/>
          <p:cNvGrpSpPr/>
          <p:nvPr/>
        </p:nvGrpSpPr>
        <p:grpSpPr>
          <a:xfrm>
            <a:off x="0" y="0"/>
            <a:ext cx="9144000" cy="6858000"/>
            <a:chOff x="0" y="0"/>
            <a:chExt cx="9144000" cy="6858000"/>
          </a:xfrm>
        </p:grpSpPr>
        <p:sp>
          <p:nvSpPr>
            <p:cNvPr id="33" name="Rectangle 3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7"/>
            <p:cNvGrpSpPr>
              <a:grpSpLocks noChangeAspect="1"/>
            </p:cNvGrpSpPr>
            <p:nvPr userDrawn="1"/>
          </p:nvGrpSpPr>
          <p:grpSpPr bwMode="auto">
            <a:xfrm flipH="1" flipV="1">
              <a:off x="152398" y="152400"/>
              <a:ext cx="1066802" cy="689114"/>
              <a:chOff x="2497" y="1995"/>
              <a:chExt cx="805" cy="520"/>
            </a:xfrm>
            <a:solidFill>
              <a:schemeClr val="accent2">
                <a:lumMod val="20000"/>
                <a:lumOff val="80000"/>
              </a:schemeClr>
            </a:solidFill>
          </p:grpSpPr>
          <p:sp>
            <p:nvSpPr>
              <p:cNvPr id="8" name="Rectangle 69"/>
              <p:cNvSpPr>
                <a:spLocks noChangeArrowheads="1"/>
              </p:cNvSpPr>
              <p:nvPr userDrawn="1"/>
            </p:nvSpPr>
            <p:spPr bwMode="auto">
              <a:xfrm>
                <a:off x="3043" y="2467"/>
                <a:ext cx="46"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70"/>
              <p:cNvSpPr>
                <a:spLocks noChangeArrowheads="1"/>
              </p:cNvSpPr>
              <p:nvPr userDrawn="1"/>
            </p:nvSpPr>
            <p:spPr bwMode="auto">
              <a:xfrm>
                <a:off x="2699"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71"/>
              <p:cNvSpPr>
                <a:spLocks noChangeArrowheads="1"/>
              </p:cNvSpPr>
              <p:nvPr userDrawn="1"/>
            </p:nvSpPr>
            <p:spPr bwMode="auto">
              <a:xfrm>
                <a:off x="2598" y="2467"/>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72"/>
              <p:cNvSpPr>
                <a:spLocks noChangeArrowheads="1"/>
              </p:cNvSpPr>
              <p:nvPr userDrawn="1"/>
            </p:nvSpPr>
            <p:spPr bwMode="auto">
              <a:xfrm>
                <a:off x="2497"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73"/>
              <p:cNvSpPr>
                <a:spLocks noChangeArrowheads="1"/>
              </p:cNvSpPr>
              <p:nvPr userDrawn="1"/>
            </p:nvSpPr>
            <p:spPr bwMode="auto">
              <a:xfrm>
                <a:off x="3148"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Rectangle 74"/>
              <p:cNvSpPr>
                <a:spLocks noChangeArrowheads="1"/>
              </p:cNvSpPr>
              <p:nvPr userDrawn="1"/>
            </p:nvSpPr>
            <p:spPr bwMode="auto">
              <a:xfrm>
                <a:off x="3254"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Rectangle 75"/>
              <p:cNvSpPr>
                <a:spLocks noChangeArrowheads="1"/>
              </p:cNvSpPr>
              <p:nvPr userDrawn="1"/>
            </p:nvSpPr>
            <p:spPr bwMode="auto">
              <a:xfrm>
                <a:off x="3148"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76"/>
              <p:cNvSpPr>
                <a:spLocks noChangeArrowheads="1"/>
              </p:cNvSpPr>
              <p:nvPr userDrawn="1"/>
            </p:nvSpPr>
            <p:spPr bwMode="auto">
              <a:xfrm>
                <a:off x="3254"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77"/>
              <p:cNvSpPr>
                <a:spLocks noChangeArrowheads="1"/>
              </p:cNvSpPr>
              <p:nvPr userDrawn="1"/>
            </p:nvSpPr>
            <p:spPr bwMode="auto">
              <a:xfrm>
                <a:off x="3148"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Rectangle 78"/>
              <p:cNvSpPr>
                <a:spLocks noChangeArrowheads="1"/>
              </p:cNvSpPr>
              <p:nvPr userDrawn="1"/>
            </p:nvSpPr>
            <p:spPr bwMode="auto">
              <a:xfrm>
                <a:off x="3254"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Rectangle 79"/>
              <p:cNvSpPr>
                <a:spLocks noChangeArrowheads="1"/>
              </p:cNvSpPr>
              <p:nvPr userDrawn="1"/>
            </p:nvSpPr>
            <p:spPr bwMode="auto">
              <a:xfrm>
                <a:off x="2940"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Rectangle 80"/>
              <p:cNvSpPr>
                <a:spLocks noChangeArrowheads="1"/>
              </p:cNvSpPr>
              <p:nvPr userDrawn="1"/>
            </p:nvSpPr>
            <p:spPr bwMode="auto">
              <a:xfrm>
                <a:off x="3046" y="2206"/>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Rectangle 81"/>
              <p:cNvSpPr>
                <a:spLocks noChangeArrowheads="1"/>
              </p:cNvSpPr>
              <p:nvPr userDrawn="1"/>
            </p:nvSpPr>
            <p:spPr bwMode="auto">
              <a:xfrm>
                <a:off x="2839"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82"/>
              <p:cNvSpPr>
                <a:spLocks noChangeArrowheads="1"/>
              </p:cNvSpPr>
              <p:nvPr userDrawn="1"/>
            </p:nvSpPr>
            <p:spPr bwMode="auto">
              <a:xfrm>
                <a:off x="3148"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Rectangle 83"/>
              <p:cNvSpPr>
                <a:spLocks noChangeArrowheads="1"/>
              </p:cNvSpPr>
              <p:nvPr userDrawn="1"/>
            </p:nvSpPr>
            <p:spPr bwMode="auto">
              <a:xfrm>
                <a:off x="3254"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 name="Rectangle 84"/>
              <p:cNvSpPr>
                <a:spLocks noChangeArrowheads="1"/>
              </p:cNvSpPr>
              <p:nvPr userDrawn="1"/>
            </p:nvSpPr>
            <p:spPr bwMode="auto">
              <a:xfrm>
                <a:off x="2940"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Rectangle 85"/>
              <p:cNvSpPr>
                <a:spLocks noChangeArrowheads="1"/>
              </p:cNvSpPr>
              <p:nvPr userDrawn="1"/>
            </p:nvSpPr>
            <p:spPr bwMode="auto">
              <a:xfrm>
                <a:off x="3046" y="2305"/>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Rectangle 86"/>
              <p:cNvSpPr>
                <a:spLocks noChangeArrowheads="1"/>
              </p:cNvSpPr>
              <p:nvPr userDrawn="1"/>
            </p:nvSpPr>
            <p:spPr bwMode="auto">
              <a:xfrm>
                <a:off x="2839"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Rectangle 87"/>
              <p:cNvSpPr>
                <a:spLocks noChangeArrowheads="1"/>
              </p:cNvSpPr>
              <p:nvPr userDrawn="1"/>
            </p:nvSpPr>
            <p:spPr bwMode="auto">
              <a:xfrm>
                <a:off x="3148"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Rectangle 88"/>
              <p:cNvSpPr>
                <a:spLocks noChangeArrowheads="1"/>
              </p:cNvSpPr>
              <p:nvPr userDrawn="1"/>
            </p:nvSpPr>
            <p:spPr bwMode="auto">
              <a:xfrm>
                <a:off x="3254"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30" name="Freeform 29"/>
            <p:cNvSpPr>
              <a:spLocks/>
            </p:cNvSpPr>
            <p:nvPr userDrawn="1"/>
          </p:nvSpPr>
          <p:spPr bwMode="auto">
            <a:xfrm>
              <a:off x="8054975" y="0"/>
              <a:ext cx="1089025" cy="2663164"/>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userDrawn="1"/>
          </p:nvSpPr>
          <p:spPr bwMode="auto">
            <a:xfrm>
              <a:off x="1295400" y="5715000"/>
              <a:ext cx="6858000" cy="9144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30000"/>
                  </a:schemeClr>
                </a:gs>
                <a:gs pos="50000">
                  <a:schemeClr val="accent2"/>
                </a:gs>
                <a:gs pos="100000">
                  <a:schemeClr val="bg1">
                    <a:alpha val="3000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198438"/>
            <a:ext cx="8229600" cy="8683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19201"/>
            <a:ext cx="82296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F81E8-6DE5-4C92-89BE-5D6CD56A8BF1}" type="slidenum">
              <a:rPr lang="en-US" smtClean="0"/>
              <a:pPr/>
              <a:t>‹#›</a:t>
            </a:fld>
            <a:endParaRPr lang="en-US"/>
          </a:p>
        </p:txBody>
      </p:sp>
      <p:pic>
        <p:nvPicPr>
          <p:cNvPr id="29" name="Picture 28" descr="2012SummitLogo-FINAL-transp.png"/>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56851" y="6048225"/>
            <a:ext cx="1619549" cy="8097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l" defTabSz="914400" rtl="0" eaLnBrk="1" latinLnBrk="0" hangingPunct="1">
        <a:spcBef>
          <a:spcPct val="0"/>
        </a:spcBef>
        <a:buNone/>
        <a:defRPr sz="36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F2618-C234-4528-BB60-72360CB0937F}" type="datetimeFigureOut">
              <a:rPr lang="en-US" smtClean="0"/>
              <a:pPr/>
              <a:t>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69FB6-8607-469E-84BB-4E9214D062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3902075"/>
            <a:ext cx="3400425" cy="2949575"/>
            <a:chOff x="0" y="2458"/>
            <a:chExt cx="2142" cy="1858"/>
          </a:xfrm>
        </p:grpSpPr>
        <p:sp>
          <p:nvSpPr>
            <p:cNvPr id="1843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843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en-US"/>
            </a:p>
          </p:txBody>
        </p:sp>
        <p:sp>
          <p:nvSpPr>
            <p:cNvPr id="1843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843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843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sp>
          <p:nvSpPr>
            <p:cNvPr id="1844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en-US"/>
            </a:p>
          </p:txBody>
        </p:sp>
        <p:sp>
          <p:nvSpPr>
            <p:cNvPr id="1844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grpSp>
      <p:sp>
        <p:nvSpPr>
          <p:cNvPr id="18442"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8443"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44"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defRPr>
            </a:lvl1pPr>
          </a:lstStyle>
          <a:p>
            <a:endParaRPr lang="en-US"/>
          </a:p>
        </p:txBody>
      </p:sp>
      <p:sp>
        <p:nvSpPr>
          <p:cNvPr id="18445"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defRPr>
            </a:lvl1pPr>
          </a:lstStyle>
          <a:p>
            <a:endParaRPr lang="en-US"/>
          </a:p>
        </p:txBody>
      </p:sp>
      <p:sp>
        <p:nvSpPr>
          <p:cNvPr id="18446"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10199"/>
                  </a:outerShdw>
                </a:effectLst>
              </a:defRPr>
            </a:lvl1pPr>
          </a:lstStyle>
          <a:p>
            <a:fld id="{415334E9-91CE-45F7-8ECD-32984797256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spd="slow" advClick="0" advTm="7000">
    <p:fade thruBlk="1"/>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9.xml"/><Relationship Id="rId1" Type="http://schemas.openxmlformats.org/officeDocument/2006/relationships/audio" Target="file:///E:\didyouknow.mp3" TargetMode="External"/><Relationship Id="rId5" Type="http://schemas.openxmlformats.org/officeDocument/2006/relationships/image" Target="../media/image13.png"/><Relationship Id="rId4" Type="http://schemas.openxmlformats.org/officeDocument/2006/relationships/hyperlink" Target="http://arapahoe.littletonpublicschools.net/"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youtube.com/watch?v=XVQ1ULfQaw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646331"/>
          </a:xfrm>
        </p:spPr>
        <p:txBody>
          <a:bodyPr/>
          <a:lstStyle/>
          <a:p>
            <a:r>
              <a:rPr lang="en-US" dirty="0" smtClean="0"/>
              <a:t>NetHope Global Member Summit 2012</a:t>
            </a:r>
            <a:endParaRPr lang="en-US" dirty="0"/>
          </a:p>
        </p:txBody>
      </p:sp>
      <p:sp>
        <p:nvSpPr>
          <p:cNvPr id="3" name="Subtitle 2"/>
          <p:cNvSpPr>
            <a:spLocks noGrp="1"/>
          </p:cNvSpPr>
          <p:nvPr>
            <p:ph type="subTitle" idx="1"/>
          </p:nvPr>
        </p:nvSpPr>
        <p:spPr>
          <a:xfrm>
            <a:off x="685800" y="2743200"/>
            <a:ext cx="7772400" cy="1295400"/>
          </a:xfrm>
        </p:spPr>
        <p:txBody>
          <a:bodyPr>
            <a:normAutofit lnSpcReduction="10000"/>
          </a:bodyPr>
          <a:lstStyle/>
          <a:p>
            <a:r>
              <a:rPr lang="en-US" b="1" dirty="0" smtClean="0"/>
              <a:t>Chairman’s Report</a:t>
            </a:r>
          </a:p>
          <a:p>
            <a:r>
              <a:rPr lang="en-US" b="1" dirty="0" smtClean="0"/>
              <a:t>Edward G. Happ</a:t>
            </a:r>
          </a:p>
          <a:p>
            <a:r>
              <a:rPr lang="en-US" b="1" dirty="0" smtClean="0"/>
              <a:t>October 9, 2012</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511" y="1603583"/>
            <a:ext cx="9223153" cy="51377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5838094" y="3733800"/>
            <a:ext cx="1758461" cy="307777"/>
          </a:xfrm>
          <a:prstGeom prst="rect">
            <a:avLst/>
          </a:prstGeom>
          <a:noFill/>
        </p:spPr>
        <p:txBody>
          <a:bodyPr wrap="square" rtlCol="0">
            <a:spAutoFit/>
          </a:bodyPr>
          <a:lstStyle/>
          <a:p>
            <a:r>
              <a:rPr lang="en-US" sz="1400" dirty="0" smtClean="0">
                <a:latin typeface="+mj-lt"/>
              </a:rPr>
              <a:t>Higher ICT Index</a:t>
            </a:r>
            <a:endParaRPr lang="en-US" sz="1400" dirty="0">
              <a:latin typeface="+mj-lt"/>
            </a:endParaRPr>
          </a:p>
        </p:txBody>
      </p:sp>
      <p:cxnSp>
        <p:nvCxnSpPr>
          <p:cNvPr id="19" name="Straight Arrow Connector 18"/>
          <p:cNvCxnSpPr/>
          <p:nvPr/>
        </p:nvCxnSpPr>
        <p:spPr bwMode="auto">
          <a:xfrm>
            <a:off x="5908431" y="4038600"/>
            <a:ext cx="1617785" cy="0"/>
          </a:xfrm>
          <a:prstGeom prst="straightConnector1">
            <a:avLst/>
          </a:prstGeom>
          <a:solidFill>
            <a:schemeClr val="accent1"/>
          </a:solidFill>
          <a:ln w="28575" cap="flat" cmpd="sng" algn="ctr">
            <a:solidFill>
              <a:schemeClr val="bg1">
                <a:lumMod val="65000"/>
              </a:schemeClr>
            </a:solidFill>
            <a:prstDash val="solid"/>
            <a:round/>
            <a:headEnd type="none" w="med" len="med"/>
            <a:tailEnd type="triangle"/>
          </a:ln>
          <a:effectLst/>
        </p:spPr>
      </p:cxnSp>
      <p:cxnSp>
        <p:nvCxnSpPr>
          <p:cNvPr id="17" name="Straight Arrow Connector 16"/>
          <p:cNvCxnSpPr/>
          <p:nvPr/>
        </p:nvCxnSpPr>
        <p:spPr bwMode="auto">
          <a:xfrm flipH="1">
            <a:off x="1406769" y="4038600"/>
            <a:ext cx="1547446" cy="0"/>
          </a:xfrm>
          <a:prstGeom prst="straightConnector1">
            <a:avLst/>
          </a:prstGeom>
          <a:solidFill>
            <a:schemeClr val="accent1"/>
          </a:solidFill>
          <a:ln w="28575" cap="flat" cmpd="sng" algn="ctr">
            <a:solidFill>
              <a:schemeClr val="bg1">
                <a:lumMod val="65000"/>
              </a:schemeClr>
            </a:solidFill>
            <a:prstDash val="solid"/>
            <a:round/>
            <a:headEnd type="none" w="med" len="med"/>
            <a:tailEnd type="triangle"/>
          </a:ln>
          <a:effectLst/>
        </p:spPr>
      </p:cxnSp>
      <p:sp>
        <p:nvSpPr>
          <p:cNvPr id="16" name="TextBox 15"/>
          <p:cNvSpPr txBox="1"/>
          <p:nvPr/>
        </p:nvSpPr>
        <p:spPr>
          <a:xfrm>
            <a:off x="1617785" y="3733800"/>
            <a:ext cx="2039815" cy="307777"/>
          </a:xfrm>
          <a:prstGeom prst="rect">
            <a:avLst/>
          </a:prstGeom>
          <a:noFill/>
        </p:spPr>
        <p:txBody>
          <a:bodyPr wrap="square" rtlCol="0">
            <a:spAutoFit/>
          </a:bodyPr>
          <a:lstStyle/>
          <a:p>
            <a:r>
              <a:rPr lang="en-US" sz="1400" dirty="0" smtClean="0">
                <a:latin typeface="+mj-lt"/>
              </a:rPr>
              <a:t>Lower ICT Index</a:t>
            </a:r>
            <a:endParaRPr lang="en-US" sz="1400" dirty="0">
              <a:latin typeface="+mj-lt"/>
            </a:endParaRPr>
          </a:p>
        </p:txBody>
      </p:sp>
      <p:pic>
        <p:nvPicPr>
          <p:cNvPr id="12"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68344" y="4509120"/>
            <a:ext cx="1331640" cy="18785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14" name="Straight Arrow Connector 13"/>
          <p:cNvCxnSpPr/>
          <p:nvPr/>
        </p:nvCxnSpPr>
        <p:spPr>
          <a:xfrm flipV="1">
            <a:off x="755576" y="1988840"/>
            <a:ext cx="7416824" cy="367240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bwMode="auto">
          <a:xfrm>
            <a:off x="971600" y="4077072"/>
            <a:ext cx="2088232" cy="144016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100" b="1"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a:off x="6012160" y="1988840"/>
            <a:ext cx="2376264" cy="1584176"/>
          </a:xfrm>
          <a:prstGeom prst="roundRect">
            <a:avLst/>
          </a:prstGeom>
          <a:noFill/>
          <a:ln w="25400"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100" b="1" i="0" u="none" strike="noStrike" cap="none" normalizeH="0" baseline="0" smtClean="0">
              <a:ln>
                <a:noFill/>
              </a:ln>
              <a:solidFill>
                <a:schemeClr val="tx1"/>
              </a:solidFill>
              <a:effectLst/>
              <a:latin typeface="Times New Roman" pitchFamily="18" charset="0"/>
            </a:endParaRPr>
          </a:p>
        </p:txBody>
      </p:sp>
      <p:sp>
        <p:nvSpPr>
          <p:cNvPr id="22" name="Title 1"/>
          <p:cNvSpPr>
            <a:spLocks noGrp="1"/>
          </p:cNvSpPr>
          <p:nvPr>
            <p:ph type="title"/>
          </p:nvPr>
        </p:nvSpPr>
        <p:spPr/>
        <p:txBody>
          <a:bodyPr>
            <a:normAutofit/>
          </a:bodyPr>
          <a:lstStyle/>
          <a:p>
            <a:r>
              <a:rPr lang="en-US" b="1" dirty="0" smtClean="0"/>
              <a:t>An Internal Digital Divide - RCRC</a:t>
            </a:r>
            <a:endParaRPr lang="en-US" sz="4800" b="1" dirty="0">
              <a:solidFill>
                <a:schemeClr val="tx1">
                  <a:lumMod val="95000"/>
                  <a:lumOff val="5000"/>
                </a:schemeClr>
              </a:solidFill>
            </a:endParaRPr>
          </a:p>
        </p:txBody>
      </p:sp>
      <p:sp>
        <p:nvSpPr>
          <p:cNvPr id="23" name="TextBox 22"/>
          <p:cNvSpPr txBox="1"/>
          <p:nvPr/>
        </p:nvSpPr>
        <p:spPr>
          <a:xfrm>
            <a:off x="395536" y="6021288"/>
            <a:ext cx="8023834" cy="369332"/>
          </a:xfrm>
          <a:prstGeom prst="rect">
            <a:avLst/>
          </a:prstGeom>
          <a:noFill/>
        </p:spPr>
        <p:txBody>
          <a:bodyPr wrap="square" rtlCol="0">
            <a:spAutoFit/>
          </a:bodyPr>
          <a:lstStyle/>
          <a:p>
            <a:r>
              <a:rPr lang="en-US" sz="900" b="0" dirty="0" smtClean="0">
                <a:latin typeface="+mj-lt"/>
              </a:rPr>
              <a:t>Human Development Index from the United Nations Development Program’s Human Development</a:t>
            </a:r>
            <a:r>
              <a:rPr lang="en-US" sz="900" b="0" dirty="0">
                <a:latin typeface="+mj-lt"/>
              </a:rPr>
              <a:t> </a:t>
            </a:r>
            <a:r>
              <a:rPr lang="en-US" sz="900" b="0" dirty="0" smtClean="0">
                <a:latin typeface="+mj-lt"/>
              </a:rPr>
              <a:t>Report .</a:t>
            </a:r>
          </a:p>
          <a:p>
            <a:r>
              <a:rPr lang="en-US" sz="900" dirty="0" smtClean="0">
                <a:latin typeface="+mj-lt"/>
              </a:rPr>
              <a:t>ICT index from a 2011 </a:t>
            </a:r>
            <a:r>
              <a:rPr lang="en-US" sz="900" b="0" dirty="0" smtClean="0">
                <a:latin typeface="+mj-lt"/>
              </a:rPr>
              <a:t>survey of NS ICT capacity, derived from 18  ICT capacity factors (sel</a:t>
            </a:r>
            <a:r>
              <a:rPr lang="en-US" sz="900" dirty="0" smtClean="0">
                <a:latin typeface="+mj-lt"/>
              </a:rPr>
              <a:t>f </a:t>
            </a:r>
            <a:r>
              <a:rPr lang="en-US" sz="900" b="0" dirty="0" smtClean="0">
                <a:latin typeface="+mj-lt"/>
              </a:rPr>
              <a:t>reported).</a:t>
            </a:r>
            <a:endParaRPr lang="en-US" sz="900" b="0" dirty="0">
              <a:latin typeface="+mj-lt"/>
            </a:endParaRPr>
          </a:p>
        </p:txBody>
      </p:sp>
    </p:spTree>
    <p:extLst>
      <p:ext uri="{BB962C8B-B14F-4D97-AF65-F5344CB8AC3E}">
        <p14:creationId xmlns="" xmlns:p14="http://schemas.microsoft.com/office/powerpoint/2010/main" val="35106466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0-#ppt_w/2"/>
                                          </p:val>
                                        </p:tav>
                                        <p:tav tm="100000">
                                          <p:val>
                                            <p:strVal val="#ppt_x"/>
                                          </p:val>
                                        </p:tav>
                                      </p:tavLst>
                                    </p:anim>
                                    <p:anim calcmode="lin" valueType="num">
                                      <p:cBhvr additive="base">
                                        <p:cTn id="14"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1"/>
            <a:ext cx="8686800" cy="4800600"/>
          </a:xfrm>
        </p:spPr>
        <p:txBody>
          <a:bodyPr>
            <a:normAutofit/>
          </a:bodyPr>
          <a:lstStyle/>
          <a:p>
            <a:endParaRPr lang="en-US" sz="3600" dirty="0" smtClean="0">
              <a:solidFill>
                <a:schemeClr val="bg1"/>
              </a:solidFill>
            </a:endParaRPr>
          </a:p>
          <a:p>
            <a:pPr>
              <a:buNone/>
            </a:pPr>
            <a:endParaRPr lang="en-US" sz="3600" dirty="0" smtClean="0">
              <a:solidFill>
                <a:schemeClr val="bg1"/>
              </a:solidFill>
            </a:endParaRPr>
          </a:p>
          <a:p>
            <a:pPr algn="r">
              <a:buNone/>
            </a:pPr>
            <a:r>
              <a:rPr lang="en-US" sz="3600" dirty="0" smtClean="0">
                <a:solidFill>
                  <a:schemeClr val="bg1"/>
                </a:solidFill>
              </a:rPr>
              <a:t>…If all this doesn't scare you, </a:t>
            </a:r>
          </a:p>
          <a:p>
            <a:pPr>
              <a:buNone/>
            </a:pPr>
            <a:endParaRPr lang="en-US" sz="3600" dirty="0" smtClean="0">
              <a:solidFill>
                <a:schemeClr val="bg1"/>
              </a:solidFill>
            </a:endParaRPr>
          </a:p>
          <a:p>
            <a:pPr>
              <a:buNone/>
            </a:pPr>
            <a:r>
              <a:rPr lang="en-US" sz="3600" dirty="0" smtClean="0">
                <a:solidFill>
                  <a:schemeClr val="bg1"/>
                </a:solidFill>
              </a:rPr>
              <a:t>check your pulse</a:t>
            </a:r>
            <a:endParaRPr lang="en-US" sz="36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B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US" sz="3600" dirty="0" smtClean="0">
              <a:solidFill>
                <a:schemeClr val="bg1"/>
              </a:solidFill>
            </a:endParaRPr>
          </a:p>
          <a:p>
            <a:pPr>
              <a:buNone/>
            </a:pPr>
            <a:endParaRPr lang="en-US" sz="3600" dirty="0" smtClean="0">
              <a:solidFill>
                <a:schemeClr val="bg1"/>
              </a:solidFill>
            </a:endParaRPr>
          </a:p>
          <a:p>
            <a:pPr>
              <a:buNone/>
            </a:pPr>
            <a:r>
              <a:rPr lang="en-US" sz="3600" dirty="0" smtClean="0">
                <a:solidFill>
                  <a:schemeClr val="bg1"/>
                </a:solidFill>
              </a:rPr>
              <a:t>But where there is great change…</a:t>
            </a:r>
          </a:p>
          <a:p>
            <a:pPr algn="r">
              <a:buNone/>
            </a:pPr>
            <a:r>
              <a:rPr lang="en-US" sz="3600" dirty="0" smtClean="0">
                <a:solidFill>
                  <a:schemeClr val="bg1"/>
                </a:solidFill>
              </a:rPr>
              <a:t>there is great opportunity</a:t>
            </a:r>
            <a:endParaRPr lang="en-US" sz="36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Returning to our six values to guide us</a:t>
            </a:r>
            <a:endParaRPr lang="en-US" b="1" dirty="0"/>
          </a:p>
        </p:txBody>
      </p:sp>
      <p:sp>
        <p:nvSpPr>
          <p:cNvPr id="3" name="Content Placeholder 2"/>
          <p:cNvSpPr>
            <a:spLocks noGrp="1"/>
          </p:cNvSpPr>
          <p:nvPr>
            <p:ph idx="1"/>
          </p:nvPr>
        </p:nvSpPr>
        <p:spPr/>
        <p:txBody>
          <a:bodyPr>
            <a:noAutofit/>
          </a:bodyPr>
          <a:lstStyle/>
          <a:p>
            <a:pPr marL="457200" indent="-457200">
              <a:buFont typeface="+mj-lt"/>
              <a:buAutoNum type="arabicParenR"/>
            </a:pPr>
            <a:r>
              <a:rPr lang="en-US" sz="2800" dirty="0" smtClean="0"/>
              <a:t>Technology matters</a:t>
            </a:r>
          </a:p>
          <a:p>
            <a:pPr marL="857250" lvl="1" indent="-457200">
              <a:buFont typeface="Wingdings" pitchFamily="2" charset="2"/>
              <a:buChar char="Ø"/>
            </a:pPr>
            <a:r>
              <a:rPr lang="en-US" sz="2400" dirty="0" smtClean="0"/>
              <a:t>We are at the intersection of technology and nonprofit work</a:t>
            </a:r>
          </a:p>
          <a:p>
            <a:pPr marL="857250" lvl="1" indent="-457200">
              <a:buFont typeface="Wingdings" pitchFamily="2" charset="2"/>
              <a:buChar char="Ø"/>
            </a:pPr>
            <a:r>
              <a:rPr lang="en-US" sz="2400" dirty="0" smtClean="0"/>
              <a:t>We advocate and interpret ICT benefits for the sector</a:t>
            </a:r>
          </a:p>
          <a:p>
            <a:pPr marL="457200" indent="-457200">
              <a:buFont typeface="+mj-lt"/>
              <a:buAutoNum type="arabicParenR"/>
            </a:pPr>
            <a:r>
              <a:rPr lang="en-US" sz="2800" dirty="0" smtClean="0"/>
              <a:t>Benefitting all benefits one</a:t>
            </a:r>
          </a:p>
          <a:p>
            <a:pPr marL="857250" lvl="1" indent="-457200">
              <a:buFont typeface="Wingdings" pitchFamily="2" charset="2"/>
              <a:buChar char="Ø"/>
            </a:pPr>
            <a:r>
              <a:rPr lang="en-US" sz="2400" dirty="0" smtClean="0"/>
              <a:t>Our brand of partnering means shifting from a ‘do then share’ to a ‘share then do’ mentality</a:t>
            </a:r>
          </a:p>
          <a:p>
            <a:pPr marL="857250" lvl="1" indent="-457200">
              <a:buFont typeface="Wingdings" pitchFamily="2" charset="2"/>
              <a:buChar char="Ø"/>
            </a:pPr>
            <a:r>
              <a:rPr lang="en-US" sz="2400" dirty="0" smtClean="0"/>
              <a:t>larger organizations : take a leadership position on collaboration</a:t>
            </a:r>
          </a:p>
          <a:p>
            <a:pPr marL="457200" indent="-457200">
              <a:buFont typeface="+mj-lt"/>
              <a:buAutoNum type="arabicParenR"/>
            </a:pPr>
            <a:r>
              <a:rPr lang="en-US" sz="2800" dirty="0" smtClean="0"/>
              <a:t>Learning through collaboration</a:t>
            </a:r>
          </a:p>
          <a:p>
            <a:pPr marL="857250" lvl="1" indent="-457200">
              <a:buFont typeface="Wingdings" pitchFamily="2" charset="2"/>
              <a:buChar char="Ø"/>
            </a:pPr>
            <a:r>
              <a:rPr lang="en-US" sz="2400" dirty="0" smtClean="0"/>
              <a:t>Ready, fire, aim… fire, aim, fire aim, fire aim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Returning to our six values to guide us</a:t>
            </a:r>
            <a:endParaRPr lang="en-US" b="1" dirty="0"/>
          </a:p>
        </p:txBody>
      </p:sp>
      <p:sp>
        <p:nvSpPr>
          <p:cNvPr id="3" name="Content Placeholder 2"/>
          <p:cNvSpPr>
            <a:spLocks noGrp="1"/>
          </p:cNvSpPr>
          <p:nvPr>
            <p:ph idx="1"/>
          </p:nvPr>
        </p:nvSpPr>
        <p:spPr/>
        <p:txBody>
          <a:bodyPr>
            <a:normAutofit/>
          </a:bodyPr>
          <a:lstStyle/>
          <a:p>
            <a:pPr marL="457200" indent="-457200">
              <a:buFont typeface="+mj-lt"/>
              <a:buAutoNum type="arabicParenR" startAt="4"/>
            </a:pPr>
            <a:r>
              <a:rPr lang="en-US" sz="2800" dirty="0" smtClean="0"/>
              <a:t>Build for the field</a:t>
            </a:r>
          </a:p>
          <a:p>
            <a:pPr marL="857250" lvl="1" indent="-457200">
              <a:buFont typeface="Wingdings" pitchFamily="2" charset="2"/>
              <a:buChar char="Ø"/>
            </a:pPr>
            <a:r>
              <a:rPr lang="en-US" sz="2400" dirty="0" smtClean="0"/>
              <a:t>Cultivate headquarters humility</a:t>
            </a:r>
          </a:p>
          <a:p>
            <a:pPr marL="857250" lvl="1" indent="-457200">
              <a:buFont typeface="Wingdings" pitchFamily="2" charset="2"/>
              <a:buChar char="Ø"/>
            </a:pPr>
            <a:r>
              <a:rPr lang="en-US" sz="2400" dirty="0" smtClean="0"/>
              <a:t>Expect the pyramid to flip… discover and harvest</a:t>
            </a:r>
          </a:p>
          <a:p>
            <a:pPr marL="457200" indent="-457200">
              <a:buFont typeface="+mj-lt"/>
              <a:buAutoNum type="arabicParenR" startAt="5"/>
            </a:pPr>
            <a:r>
              <a:rPr lang="en-US" sz="2800" dirty="0" smtClean="0"/>
              <a:t>Bias for action</a:t>
            </a:r>
          </a:p>
          <a:p>
            <a:pPr marL="857250" lvl="1" indent="-457200">
              <a:buFont typeface="Wingdings" pitchFamily="2" charset="2"/>
              <a:buChar char="Ø"/>
            </a:pPr>
            <a:r>
              <a:rPr lang="en-US" sz="2400" dirty="0" smtClean="0"/>
              <a:t>When times are uncertain, smart organizations “vary like mad”</a:t>
            </a:r>
          </a:p>
          <a:p>
            <a:pPr marL="857250" lvl="1" indent="-457200">
              <a:buFont typeface="Wingdings" pitchFamily="2" charset="2"/>
              <a:buChar char="Ø"/>
            </a:pPr>
            <a:r>
              <a:rPr lang="en-US" sz="2400" dirty="0" smtClean="0"/>
              <a:t>Pilots and prototypes and agility as core competencies</a:t>
            </a:r>
          </a:p>
          <a:p>
            <a:pPr marL="457200" indent="-457200">
              <a:buFont typeface="+mj-lt"/>
              <a:buAutoNum type="arabicParenR" startAt="5"/>
            </a:pPr>
            <a:r>
              <a:rPr lang="en-US" sz="2800" dirty="0" smtClean="0"/>
              <a:t>Trust above all else</a:t>
            </a:r>
          </a:p>
          <a:p>
            <a:pPr marL="857250" lvl="1" indent="-457200">
              <a:buFont typeface="Wingdings" pitchFamily="2" charset="2"/>
              <a:buChar char="Ø"/>
            </a:pPr>
            <a:r>
              <a:rPr lang="en-US" sz="2400" dirty="0" smtClean="0"/>
              <a:t>Value the faith and integrity we have with each other</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68362"/>
          </a:xfrm>
        </p:spPr>
        <p:txBody>
          <a:bodyPr/>
          <a:lstStyle/>
          <a:p>
            <a:r>
              <a:rPr lang="en-US" b="1" dirty="0" smtClean="0"/>
              <a:t>Lesson from the movies</a:t>
            </a:r>
            <a:endParaRPr lang="en-US" b="1" dirty="0"/>
          </a:p>
        </p:txBody>
      </p:sp>
      <p:sp>
        <p:nvSpPr>
          <p:cNvPr id="3" name="Content Placeholder 2"/>
          <p:cNvSpPr>
            <a:spLocks noGrp="1"/>
          </p:cNvSpPr>
          <p:nvPr>
            <p:ph sz="half" idx="1"/>
          </p:nvPr>
        </p:nvSpPr>
        <p:spPr/>
        <p:txBody>
          <a:bodyPr>
            <a:normAutofit/>
          </a:bodyPr>
          <a:lstStyle/>
          <a:p>
            <a:pPr>
              <a:buNone/>
            </a:pPr>
            <a:r>
              <a:rPr lang="en-US" dirty="0" smtClean="0"/>
              <a:t>	“Whatever comes out of these gates, we got a better chance of survival if we work together”</a:t>
            </a:r>
          </a:p>
          <a:p>
            <a:pPr>
              <a:buNone/>
            </a:pPr>
            <a:r>
              <a:rPr lang="en-US" dirty="0" smtClean="0"/>
              <a:t>	</a:t>
            </a:r>
            <a:endParaRPr lang="en-US" dirty="0"/>
          </a:p>
        </p:txBody>
      </p:sp>
      <p:pic>
        <p:nvPicPr>
          <p:cNvPr id="1026" name="Picture 2" descr="http://upload.wikimedia.org/wikipedia/en/8/8d/Gladiator_ver1.jpg"/>
          <p:cNvPicPr>
            <a:picLocks noChangeAspect="1" noChangeArrowheads="1"/>
          </p:cNvPicPr>
          <p:nvPr/>
        </p:nvPicPr>
        <p:blipFill>
          <a:blip r:embed="rId3" cstate="print"/>
          <a:srcRect/>
          <a:stretch>
            <a:fillRect/>
          </a:stretch>
        </p:blipFill>
        <p:spPr bwMode="auto">
          <a:xfrm>
            <a:off x="5003800" y="850900"/>
            <a:ext cx="3759200" cy="59309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questions to ponder</a:t>
            </a:r>
            <a:endParaRPr lang="en-US" b="1" dirty="0"/>
          </a:p>
        </p:txBody>
      </p:sp>
      <p:sp>
        <p:nvSpPr>
          <p:cNvPr id="3" name="Content Placeholder 2"/>
          <p:cNvSpPr>
            <a:spLocks noGrp="1"/>
          </p:cNvSpPr>
          <p:nvPr>
            <p:ph idx="1"/>
          </p:nvPr>
        </p:nvSpPr>
        <p:spPr/>
        <p:txBody>
          <a:bodyPr/>
          <a:lstStyle/>
          <a:p>
            <a:r>
              <a:rPr lang="en-US" dirty="0" smtClean="0"/>
              <a:t>How are you amplifying the voice of technology from beneficiaries?</a:t>
            </a:r>
          </a:p>
          <a:p>
            <a:r>
              <a:rPr lang="en-US" dirty="0" smtClean="0"/>
              <a:t>How are you increasing ICT agility to adjust faster, shorter, cheaper?</a:t>
            </a:r>
          </a:p>
          <a:p>
            <a:r>
              <a:rPr lang="en-US" dirty="0" smtClean="0"/>
              <a:t>How do we enable the beneficiary portfolio of applications?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 parting thought…</a:t>
            </a:r>
            <a:endParaRPr lang="en-US" dirty="0">
              <a:solidFill>
                <a:schemeClr val="bg1"/>
              </a:solidFill>
            </a:endParaRPr>
          </a:p>
        </p:txBody>
      </p:sp>
      <p:sp>
        <p:nvSpPr>
          <p:cNvPr id="3" name="Content Placeholder 2"/>
          <p:cNvSpPr>
            <a:spLocks noGrp="1"/>
          </p:cNvSpPr>
          <p:nvPr>
            <p:ph idx="1"/>
          </p:nvPr>
        </p:nvSpPr>
        <p:spPr/>
        <p:txBody>
          <a:bodyPr>
            <a:normAutofit/>
          </a:bodyPr>
          <a:lstStyle/>
          <a:p>
            <a:endParaRPr lang="en-US" sz="3600" dirty="0" smtClean="0">
              <a:solidFill>
                <a:schemeClr val="bg1"/>
              </a:solidFill>
            </a:endParaRPr>
          </a:p>
          <a:p>
            <a:pPr>
              <a:buNone/>
            </a:pPr>
            <a:r>
              <a:rPr lang="en-US" sz="3600" dirty="0" smtClean="0">
                <a:solidFill>
                  <a:schemeClr val="bg1"/>
                </a:solidFill>
              </a:rPr>
              <a:t>	"I've seen a heap of trouble in my life, and most of it never came to pass." --Mark Twain</a:t>
            </a:r>
            <a:br>
              <a:rPr lang="en-US" sz="3600" dirty="0" smtClean="0">
                <a:solidFill>
                  <a:schemeClr val="bg1"/>
                </a:solidFill>
              </a:rPr>
            </a:br>
            <a:endParaRPr lang="en-US" sz="36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normAutofit fontScale="70000" lnSpcReduction="20000"/>
          </a:bodyPr>
          <a:lstStyle/>
          <a:p>
            <a:r>
              <a:rPr lang="en-US" dirty="0" smtClean="0"/>
              <a:t>Add Michael Crichton quote on we know nothing about the future, this from the author of Jurassic Park</a:t>
            </a:r>
            <a:br>
              <a:rPr lang="en-US" dirty="0" smtClean="0"/>
            </a:br>
            <a:r>
              <a:rPr lang="en-US" dirty="0" smtClean="0"/>
              <a:t/>
            </a:r>
            <a:br>
              <a:rPr lang="en-US" dirty="0" smtClean="0"/>
            </a:br>
            <a:r>
              <a:rPr lang="en-US" dirty="0" smtClean="0"/>
              <a:t>We need a new zoom level: </a:t>
            </a:r>
            <a:r>
              <a:rPr lang="en-US" dirty="0" err="1" smtClean="0"/>
              <a:t>Gisli's</a:t>
            </a:r>
            <a:r>
              <a:rPr lang="en-US" dirty="0" smtClean="0"/>
              <a:t> blog: data flood needs aggregation: meaningful pooling</a:t>
            </a:r>
            <a:br>
              <a:rPr lang="en-US" dirty="0" smtClean="0"/>
            </a:br>
            <a:r>
              <a:rPr lang="en-US" dirty="0" smtClean="0"/>
              <a:t/>
            </a:r>
            <a:br>
              <a:rPr lang="en-US" dirty="0" smtClean="0"/>
            </a:br>
            <a:r>
              <a:rPr lang="en-US" dirty="0" smtClean="0"/>
              <a:t>Shift happens - did you know 2020</a:t>
            </a:r>
            <a:br>
              <a:rPr lang="en-US" dirty="0" smtClean="0"/>
            </a:br>
            <a:r>
              <a:rPr lang="en-US" dirty="0" smtClean="0"/>
              <a:t>Robots in Millennium man -- Imagine cup robots/ model helicopters to crawl disaster areas </a:t>
            </a:r>
            <a:br>
              <a:rPr lang="en-US" dirty="0" smtClean="0"/>
            </a:br>
            <a:r>
              <a:rPr lang="en-US" dirty="0" smtClean="0"/>
              <a:t/>
            </a:r>
            <a:br>
              <a:rPr lang="en-US" dirty="0" smtClean="0"/>
            </a:br>
            <a:r>
              <a:rPr lang="en-US" dirty="0" smtClean="0"/>
              <a:t>LinkedIn advanced search for Food Security + Red Cross --connecting </a:t>
            </a:r>
            <a:r>
              <a:rPr lang="en-US" dirty="0" err="1" smtClean="0"/>
              <a:t>q&amp;a</a:t>
            </a:r>
            <a:r>
              <a:rPr lang="en-US" dirty="0" smtClean="0"/>
              <a:t> across org's </a:t>
            </a:r>
            <a:br>
              <a:rPr lang="en-US" dirty="0" smtClean="0"/>
            </a:br>
            <a:r>
              <a:rPr lang="en-US" dirty="0" smtClean="0"/>
              <a:t/>
            </a:r>
            <a:br>
              <a:rPr lang="en-US" dirty="0" smtClean="0"/>
            </a:br>
            <a:r>
              <a:rPr lang="en-US" dirty="0" smtClean="0"/>
              <a:t>Connect + conversations</a:t>
            </a:r>
            <a:br>
              <a:rPr lang="en-US" dirty="0" smtClean="0"/>
            </a:br>
            <a:r>
              <a:rPr lang="en-US" dirty="0" smtClean="0"/>
              <a:t>HQ to Field</a:t>
            </a:r>
            <a:br>
              <a:rPr lang="en-US" dirty="0" smtClean="0"/>
            </a:br>
            <a:r>
              <a:rPr lang="en-US" dirty="0" smtClean="0"/>
              <a:t>Field to field</a:t>
            </a:r>
            <a:br>
              <a:rPr lang="en-US" dirty="0" smtClean="0"/>
            </a:br>
            <a:r>
              <a:rPr lang="en-US" dirty="0" smtClean="0"/>
              <a:t>Beneficiary to beneficiary</a:t>
            </a:r>
            <a:br>
              <a:rPr lang="en-US" dirty="0" smtClean="0"/>
            </a:br>
            <a:r>
              <a:rPr lang="en-US" dirty="0" smtClean="0"/>
              <a:t/>
            </a:r>
            <a:br>
              <a:rPr lang="en-US" dirty="0" smtClean="0"/>
            </a:br>
            <a:r>
              <a:rPr lang="en-US" dirty="0" smtClean="0"/>
              <a:t>Information explosion</a:t>
            </a:r>
            <a:br>
              <a:rPr lang="en-US" dirty="0" smtClean="0"/>
            </a:br>
            <a:r>
              <a:rPr lang="en-US" dirty="0" smtClean="0"/>
              <a:t>Connectivity explosion</a:t>
            </a:r>
            <a:br>
              <a:rPr lang="en-US" dirty="0" smtClean="0"/>
            </a:br>
            <a:r>
              <a:rPr lang="en-US" dirty="0" smtClean="0"/>
              <a:t>Apps explosion</a:t>
            </a:r>
            <a:br>
              <a:rPr lang="en-US" dirty="0" smtClean="0"/>
            </a:br>
            <a:r>
              <a:rPr lang="en-US" dirty="0" smtClean="0"/>
              <a:t>Meta apps - Filters</a:t>
            </a:r>
            <a:br>
              <a:rPr lang="en-US" dirty="0" smtClean="0"/>
            </a:br>
            <a:r>
              <a:rPr lang="en-US" dirty="0" smtClean="0"/>
              <a:t>--shift happens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NetHope Summit 2007	</a:t>
            </a:r>
            <a:endParaRPr lang="en-US" b="1" dirty="0"/>
          </a:p>
        </p:txBody>
      </p:sp>
      <p:sp>
        <p:nvSpPr>
          <p:cNvPr id="6" name="Content Placeholder 5"/>
          <p:cNvSpPr>
            <a:spLocks noGrp="1"/>
          </p:cNvSpPr>
          <p:nvPr>
            <p:ph sz="quarter" idx="4"/>
          </p:nvPr>
        </p:nvSpPr>
        <p:spPr>
          <a:xfrm>
            <a:off x="4645025" y="1676400"/>
            <a:ext cx="4041775" cy="4160838"/>
          </a:xfrm>
        </p:spPr>
        <p:txBody>
          <a:bodyPr/>
          <a:lstStyle/>
          <a:p>
            <a:endParaRPr lang="en-US" dirty="0"/>
          </a:p>
        </p:txBody>
      </p:sp>
      <p:pic>
        <p:nvPicPr>
          <p:cNvPr id="7" name="Picture 2"/>
          <p:cNvPicPr>
            <a:picLocks noGrp="1" noChangeAspect="1" noChangeArrowheads="1"/>
          </p:cNvPicPr>
          <p:nvPr>
            <p:ph sz="half" idx="2"/>
          </p:nvPr>
        </p:nvPicPr>
        <p:blipFill>
          <a:blip r:embed="rId3" cstate="print"/>
          <a:srcRect/>
          <a:stretch>
            <a:fillRect/>
          </a:stretch>
        </p:blipFill>
        <p:spPr bwMode="auto">
          <a:xfrm>
            <a:off x="1828800" y="1028700"/>
            <a:ext cx="6858000" cy="514350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need to do to succeed?</a:t>
            </a:r>
            <a:endParaRPr lang="en-US" dirty="0"/>
          </a:p>
        </p:txBody>
      </p:sp>
      <p:sp>
        <p:nvSpPr>
          <p:cNvPr id="3" name="Content Placeholder 2"/>
          <p:cNvSpPr>
            <a:spLocks noGrp="1"/>
          </p:cNvSpPr>
          <p:nvPr>
            <p:ph idx="1"/>
          </p:nvPr>
        </p:nvSpPr>
        <p:spPr>
          <a:xfrm>
            <a:off x="457200" y="1219200"/>
            <a:ext cx="8229600" cy="5181599"/>
          </a:xfrm>
        </p:spPr>
        <p:txBody>
          <a:bodyPr>
            <a:normAutofit fontScale="85000" lnSpcReduction="10000"/>
          </a:bodyPr>
          <a:lstStyle/>
          <a:p>
            <a:r>
              <a:rPr lang="en-US" dirty="0" smtClean="0"/>
              <a:t>First and foremost, we need what I call ‘headquarters humility’, the openness to solutions coming from the far reaches of our organization and others. The best answers may in fact come from the poorest countries, from people we least expect. We need to discover and harvest the best of what is happening in the field. </a:t>
            </a:r>
          </a:p>
          <a:p>
            <a:r>
              <a:rPr lang="en-US" dirty="0" smtClean="0"/>
              <a:t>Second, we need to shift from a ‘do then share’ to a ‘share then do’ mentality. We need to look first to how we can partner to meet a need, instead of developing me-too solutions and sharing the war stories later. Sharing stories may be essential to starting a collaboration, but there must be a shift to doing things together from the outset. </a:t>
            </a:r>
          </a:p>
          <a:p>
            <a:r>
              <a:rPr lang="en-US" dirty="0" smtClean="0"/>
              <a:t>Finally, the larger organizations among us, who have the resources to go it alone, need to take a leadership position on collaboration.  This is part of our give-back to the non-profit community. Like a good manager who learns to accomplish goals through others, we need to get the business of non-profit services done through and with each other.</a:t>
            </a:r>
          </a:p>
          <a:p>
            <a:pPr algn="r">
              <a:buNone/>
            </a:pPr>
            <a:r>
              <a:rPr lang="en-US" sz="2100" dirty="0" smtClean="0"/>
              <a:t>--”Collaborate or Perish –How Working Together with Technology Can Change the Non-Profit Sector”, Berlin Civil Society, 5</a:t>
            </a:r>
            <a:r>
              <a:rPr lang="en-US" sz="2100" baseline="30000" dirty="0" smtClean="0"/>
              <a:t>th</a:t>
            </a:r>
            <a:r>
              <a:rPr lang="en-US" sz="2100" dirty="0" smtClean="0"/>
              <a:t> anniversary publication, October 2012</a:t>
            </a:r>
            <a:endParaRPr lang="en-US" sz="21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40" name="Rectangle 4"/>
          <p:cNvSpPr>
            <a:spLocks noChangeArrowheads="1"/>
          </p:cNvSpPr>
          <p:nvPr/>
        </p:nvSpPr>
        <p:spPr bwMode="auto">
          <a:xfrm>
            <a:off x="0" y="1066800"/>
            <a:ext cx="9144000" cy="4572000"/>
          </a:xfrm>
          <a:prstGeom prst="rect">
            <a:avLst/>
          </a:prstGeom>
          <a:noFill/>
          <a:ln w="9525">
            <a:noFill/>
            <a:miter lim="800000"/>
            <a:headEnd/>
            <a:tailEnd/>
          </a:ln>
          <a:effectLst/>
        </p:spPr>
        <p:txBody>
          <a:bodyPr anchor="ctr" anchorCtr="1"/>
          <a:lstStyle/>
          <a:p>
            <a:pPr marL="38100" indent="-38100" eaLnBrk="1" hangingPunct="1"/>
            <a:r>
              <a:rPr lang="en-US" sz="4000" b="1">
                <a:solidFill>
                  <a:schemeClr val="tx2"/>
                </a:solidFill>
              </a:rPr>
              <a:t>The following presentation was originally created by Karl Fisch, Director of Technology at </a:t>
            </a:r>
            <a:r>
              <a:rPr lang="en-US" sz="4000" b="1">
                <a:solidFill>
                  <a:schemeClr val="tx2"/>
                </a:solidFill>
                <a:hlinkClick r:id="rId4"/>
              </a:rPr>
              <a:t>Arapahoe High School</a:t>
            </a:r>
            <a:r>
              <a:rPr lang="en-US" sz="4000" b="1">
                <a:solidFill>
                  <a:schemeClr val="tx2"/>
                </a:solidFill>
              </a:rPr>
              <a:t> in Littleton, Colorado, USA (he says “fancy title, but basically means I'm the technology coordinator for the building”).  </a:t>
            </a:r>
          </a:p>
        </p:txBody>
      </p:sp>
      <p:pic>
        <p:nvPicPr>
          <p:cNvPr id="116747" name="didyouknow.mp3">
            <a:hlinkClick r:id="" action="ppaction://media"/>
          </p:cNvPr>
          <p:cNvPicPr>
            <a:picLocks noRot="1" noChangeAspect="1" noChangeArrowheads="1"/>
          </p:cNvPicPr>
          <p:nvPr>
            <a:audioFile r:link="rId1"/>
          </p:nvPr>
        </p:nvPicPr>
        <p:blipFill>
          <a:blip r:embed="rId5" cstate="print"/>
          <a:srcRect/>
          <a:stretch>
            <a:fillRect/>
          </a:stretch>
        </p:blipFill>
        <p:spPr bwMode="auto">
          <a:xfrm>
            <a:off x="4419600" y="3276600"/>
            <a:ext cx="304800" cy="304800"/>
          </a:xfrm>
          <a:prstGeom prst="rect">
            <a:avLst/>
          </a:prstGeom>
          <a:noFill/>
        </p:spPr>
      </p:pic>
      <p:sp>
        <p:nvSpPr>
          <p:cNvPr id="4" name="Title 3"/>
          <p:cNvSpPr>
            <a:spLocks noGrp="1"/>
          </p:cNvSpPr>
          <p:nvPr>
            <p:ph type="title"/>
          </p:nvPr>
        </p:nvSpPr>
        <p:spPr/>
        <p:txBody>
          <a:bodyPr/>
          <a:lstStyle/>
          <a:p>
            <a:endParaRPr lang="en-US"/>
          </a:p>
        </p:txBody>
      </p:sp>
    </p:spTree>
  </p:cSld>
  <p:clrMapOvr>
    <a:masterClrMapping/>
  </p:clrMapOvr>
  <p:transition spd="slow" advClick="0" advTm="11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1674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21" showWhenStopped="0">
                <p:cTn id="7" repeatCount="indefinite" fill="hold" display="0">
                  <p:stCondLst>
                    <p:cond delay="indefinite"/>
                  </p:stCondLst>
                  <p:endCondLst>
                    <p:cond evt="onPrev" delay="0">
                      <p:tgtEl>
                        <p:sldTgt/>
                      </p:tgtEl>
                    </p:cond>
                    <p:cond evt="onStopAudio" delay="0">
                      <p:tgtEl>
                        <p:sldTgt/>
                      </p:tgtEl>
                    </p:cond>
                  </p:endCondLst>
                </p:cTn>
                <p:tgtEl>
                  <p:spTgt spid="116747"/>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b="1">
                <a:effectLst/>
              </a:rPr>
              <a:t>Did You Know . . .</a:t>
            </a:r>
          </a:p>
        </p:txBody>
      </p:sp>
    </p:spTree>
  </p:cSld>
  <p:clrMapOvr>
    <a:masterClrMapping/>
  </p:clrMapOvr>
  <p:transition advClick="0" advTm="4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“Did You Know</a:t>
            </a:r>
            <a:r>
              <a:rPr lang="en-US" b="1" smtClean="0"/>
              <a:t>” Version 6.0 …2012</a:t>
            </a:r>
            <a:endParaRPr lang="en-US" b="1" dirty="0"/>
          </a:p>
        </p:txBody>
      </p:sp>
      <p:pic>
        <p:nvPicPr>
          <p:cNvPr id="4097" name="Picture 1"/>
          <p:cNvPicPr>
            <a:picLocks noChangeAspect="1" noChangeArrowheads="1"/>
          </p:cNvPicPr>
          <p:nvPr/>
        </p:nvPicPr>
        <p:blipFill>
          <a:blip r:embed="rId3" cstate="print"/>
          <a:srcRect/>
          <a:stretch>
            <a:fillRect/>
          </a:stretch>
        </p:blipFill>
        <p:spPr bwMode="auto">
          <a:xfrm>
            <a:off x="762000" y="943927"/>
            <a:ext cx="6739890" cy="4999673"/>
          </a:xfrm>
          <a:prstGeom prst="rect">
            <a:avLst/>
          </a:prstGeom>
          <a:noFill/>
          <a:ln w="9525">
            <a:noFill/>
            <a:miter lim="800000"/>
            <a:headEnd/>
            <a:tailEnd/>
          </a:ln>
        </p:spPr>
      </p:pic>
      <p:sp>
        <p:nvSpPr>
          <p:cNvPr id="6" name="TextBox 5"/>
          <p:cNvSpPr txBox="1"/>
          <p:nvPr/>
        </p:nvSpPr>
        <p:spPr>
          <a:xfrm>
            <a:off x="1371600" y="5943600"/>
            <a:ext cx="5562600" cy="369332"/>
          </a:xfrm>
          <a:prstGeom prst="rect">
            <a:avLst/>
          </a:prstGeom>
          <a:noFill/>
        </p:spPr>
        <p:txBody>
          <a:bodyPr wrap="square" rtlCol="0">
            <a:spAutoFit/>
          </a:bodyPr>
          <a:lstStyle/>
          <a:p>
            <a:pPr algn="ctr"/>
            <a:r>
              <a:rPr lang="en-US" dirty="0" smtClean="0">
                <a:solidFill>
                  <a:srgbClr val="0070C0"/>
                </a:solidFill>
                <a:hlinkClick r:id="rId4"/>
              </a:rPr>
              <a:t>http://www.youtube.com/watch?v=XVQ1ULfQawk</a:t>
            </a:r>
            <a:endParaRPr lang="en-US" dirty="0" smtClean="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 Super Nova of Multiple Dimensions</a:t>
            </a:r>
            <a:endParaRPr lang="en-US" dirty="0"/>
          </a:p>
        </p:txBody>
      </p:sp>
      <p:pic>
        <p:nvPicPr>
          <p:cNvPr id="1026" name="Picture 2" descr="http://www.williamsclass.com/EighthScienceWork/ImagesEighth/SuperNovaReminant.jpg"/>
          <p:cNvPicPr>
            <a:picLocks noChangeAspect="1" noChangeArrowheads="1"/>
          </p:cNvPicPr>
          <p:nvPr/>
        </p:nvPicPr>
        <p:blipFill>
          <a:blip r:embed="rId3" cstate="print"/>
          <a:srcRect/>
          <a:stretch>
            <a:fillRect/>
          </a:stretch>
        </p:blipFill>
        <p:spPr bwMode="auto">
          <a:xfrm>
            <a:off x="381000" y="1143000"/>
            <a:ext cx="7620000" cy="5715000"/>
          </a:xfrm>
          <a:prstGeom prst="rect">
            <a:avLst/>
          </a:prstGeom>
          <a:noFill/>
        </p:spPr>
      </p:pic>
      <p:sp>
        <p:nvSpPr>
          <p:cNvPr id="4" name="Right Arrow 3"/>
          <p:cNvSpPr/>
          <p:nvPr/>
        </p:nvSpPr>
        <p:spPr>
          <a:xfrm>
            <a:off x="6477000" y="3352800"/>
            <a:ext cx="2667000" cy="14478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Explosion of connected users</a:t>
            </a:r>
            <a:endParaRPr lang="en-US" sz="2400" dirty="0">
              <a:solidFill>
                <a:schemeClr val="tx1"/>
              </a:solidFill>
            </a:endParaRPr>
          </a:p>
        </p:txBody>
      </p:sp>
      <p:sp>
        <p:nvSpPr>
          <p:cNvPr id="6" name="Right Arrow 5"/>
          <p:cNvSpPr/>
          <p:nvPr/>
        </p:nvSpPr>
        <p:spPr>
          <a:xfrm rot="20084342">
            <a:off x="6266471" y="1524000"/>
            <a:ext cx="2895600" cy="14478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Explosion of information</a:t>
            </a:r>
            <a:endParaRPr lang="en-US" sz="2400" dirty="0">
              <a:solidFill>
                <a:schemeClr val="tx1"/>
              </a:solidFill>
            </a:endParaRPr>
          </a:p>
        </p:txBody>
      </p:sp>
      <p:sp>
        <p:nvSpPr>
          <p:cNvPr id="8" name="Right Arrow 7"/>
          <p:cNvSpPr/>
          <p:nvPr/>
        </p:nvSpPr>
        <p:spPr>
          <a:xfrm rot="1495203">
            <a:off x="6164450" y="4954058"/>
            <a:ext cx="2805115" cy="14478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Explosion of applications</a:t>
            </a:r>
            <a:endParaRPr lang="en-US" sz="24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Explosion of Information</a:t>
            </a:r>
            <a:endParaRPr lang="en-US" b="1" dirty="0"/>
          </a:p>
        </p:txBody>
      </p:sp>
      <p:pic>
        <p:nvPicPr>
          <p:cNvPr id="1026" name="Picture 2"/>
          <p:cNvPicPr>
            <a:picLocks noChangeAspect="1" noChangeArrowheads="1"/>
          </p:cNvPicPr>
          <p:nvPr/>
        </p:nvPicPr>
        <p:blipFill>
          <a:blip r:embed="rId3" cstate="print"/>
          <a:srcRect/>
          <a:stretch>
            <a:fillRect/>
          </a:stretch>
        </p:blipFill>
        <p:spPr bwMode="auto">
          <a:xfrm>
            <a:off x="381000" y="914400"/>
            <a:ext cx="8051006" cy="5850731"/>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253805" y="63722"/>
            <a:ext cx="5899595" cy="6794278"/>
          </a:xfrm>
          <a:prstGeom prst="rect">
            <a:avLst/>
          </a:prstGeom>
          <a:noFill/>
          <a:ln w="9525">
            <a:noFill/>
            <a:miter lim="800000"/>
            <a:headEnd/>
            <a:tailEnd/>
          </a:ln>
        </p:spPr>
      </p:pic>
      <p:sp>
        <p:nvSpPr>
          <p:cNvPr id="5" name="TextBox 4"/>
          <p:cNvSpPr txBox="1"/>
          <p:nvPr/>
        </p:nvSpPr>
        <p:spPr>
          <a:xfrm rot="16200000">
            <a:off x="-599683" y="2581605"/>
            <a:ext cx="5257080" cy="400110"/>
          </a:xfrm>
          <a:prstGeom prst="rect">
            <a:avLst/>
          </a:prstGeom>
          <a:noFill/>
        </p:spPr>
        <p:txBody>
          <a:bodyPr wrap="none" rtlCol="0">
            <a:spAutoFit/>
          </a:bodyPr>
          <a:lstStyle/>
          <a:p>
            <a:r>
              <a:rPr lang="en-US" sz="2000" b="1" dirty="0" smtClean="0">
                <a:latin typeface="Times New Roman" pitchFamily="18" charset="0"/>
                <a:cs typeface="Times New Roman" pitchFamily="18" charset="0"/>
              </a:rPr>
              <a:t>EMC – IDC Digital Universe Study, June 2011</a:t>
            </a:r>
            <a:endParaRPr lang="en-US" sz="20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494544"/>
            <a:ext cx="7696200" cy="2677656"/>
          </a:xfrm>
          <a:prstGeom prst="rect">
            <a:avLst/>
          </a:prstGeom>
          <a:noFill/>
        </p:spPr>
        <p:txBody>
          <a:bodyPr wrap="square" rtlCol="0">
            <a:spAutoFit/>
          </a:bodyPr>
          <a:lstStyle/>
          <a:p>
            <a:r>
              <a:rPr lang="en-US" sz="2800" b="1" dirty="0" smtClean="0"/>
              <a:t>“By the end of 2012, the number of mobile-connected devices will exceed the number of people on earth, and by 2016 there will be 1.4 mobile devices per capita” </a:t>
            </a:r>
            <a:r>
              <a:rPr lang="en-US" sz="2800" dirty="0" smtClean="0"/>
              <a:t>(over 10 billion mobile connected devices)  --Cisco Visual Network Index Forecast, February 2012</a:t>
            </a:r>
            <a:endParaRPr lang="en-US" sz="2800" dirty="0"/>
          </a:p>
        </p:txBody>
      </p:sp>
      <p:pic>
        <p:nvPicPr>
          <p:cNvPr id="60418" name="Picture 2" descr="WP_Pg1_Art"/>
          <p:cNvPicPr>
            <a:picLocks noChangeAspect="1" noChangeArrowheads="1"/>
          </p:cNvPicPr>
          <p:nvPr/>
        </p:nvPicPr>
        <p:blipFill>
          <a:blip r:embed="rId3" cstate="print"/>
          <a:srcRect/>
          <a:stretch>
            <a:fillRect/>
          </a:stretch>
        </p:blipFill>
        <p:spPr bwMode="auto">
          <a:xfrm>
            <a:off x="1143000" y="1114424"/>
            <a:ext cx="4819650" cy="2238376"/>
          </a:xfrm>
          <a:prstGeom prst="rect">
            <a:avLst/>
          </a:prstGeom>
          <a:noFill/>
        </p:spPr>
      </p:pic>
      <p:sp>
        <p:nvSpPr>
          <p:cNvPr id="4" name="Title 3"/>
          <p:cNvSpPr>
            <a:spLocks noGrp="1"/>
          </p:cNvSpPr>
          <p:nvPr>
            <p:ph type="title"/>
          </p:nvPr>
        </p:nvSpPr>
        <p:spPr>
          <a:xfrm>
            <a:off x="1066800" y="198438"/>
            <a:ext cx="8229600" cy="868362"/>
          </a:xfrm>
        </p:spPr>
        <p:txBody>
          <a:bodyPr/>
          <a:lstStyle/>
          <a:p>
            <a:r>
              <a:rPr lang="en-US" b="1" dirty="0" smtClean="0"/>
              <a:t>Explosion of connected users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Explosion of connected users</a:t>
            </a:r>
            <a:endParaRPr lang="en-US" b="1" dirty="0"/>
          </a:p>
        </p:txBody>
      </p:sp>
      <p:pic>
        <p:nvPicPr>
          <p:cNvPr id="3074" name="Picture 2" descr="http://gigaom.files.wordpress.com/2010/04/mobile-chart2.png"/>
          <p:cNvPicPr>
            <a:picLocks noChangeAspect="1" noChangeArrowheads="1"/>
          </p:cNvPicPr>
          <p:nvPr/>
        </p:nvPicPr>
        <p:blipFill>
          <a:blip r:embed="rId3" cstate="print"/>
          <a:srcRect/>
          <a:stretch>
            <a:fillRect/>
          </a:stretch>
        </p:blipFill>
        <p:spPr bwMode="auto">
          <a:xfrm>
            <a:off x="381000" y="838199"/>
            <a:ext cx="8020050" cy="6019801"/>
          </a:xfrm>
          <a:prstGeom prst="rect">
            <a:avLst/>
          </a:prstGeom>
          <a:noFill/>
        </p:spPr>
      </p:pic>
      <p:sp>
        <p:nvSpPr>
          <p:cNvPr id="4" name="TextBox 3"/>
          <p:cNvSpPr txBox="1"/>
          <p:nvPr/>
        </p:nvSpPr>
        <p:spPr>
          <a:xfrm rot="16200000">
            <a:off x="6665307" y="2953558"/>
            <a:ext cx="3947684" cy="400110"/>
          </a:xfrm>
          <a:prstGeom prst="rect">
            <a:avLst/>
          </a:prstGeom>
          <a:noFill/>
        </p:spPr>
        <p:txBody>
          <a:bodyPr wrap="none" rtlCol="0">
            <a:spAutoFit/>
          </a:bodyPr>
          <a:lstStyle/>
          <a:p>
            <a:r>
              <a:rPr lang="en-US" sz="2000" b="1" dirty="0" smtClean="0">
                <a:latin typeface="Times New Roman" pitchFamily="18" charset="0"/>
                <a:cs typeface="Times New Roman" pitchFamily="18" charset="0"/>
              </a:rPr>
              <a:t>Mary Meeker, </a:t>
            </a:r>
            <a:r>
              <a:rPr lang="en-US" sz="2000" b="1" dirty="0" err="1" smtClean="0">
                <a:latin typeface="Times New Roman" pitchFamily="18" charset="0"/>
                <a:cs typeface="Times New Roman" pitchFamily="18" charset="0"/>
              </a:rPr>
              <a:t>Gigaom</a:t>
            </a:r>
            <a:r>
              <a:rPr lang="en-US" sz="2000" b="1" dirty="0" smtClean="0">
                <a:latin typeface="Times New Roman" pitchFamily="18" charset="0"/>
                <a:cs typeface="Times New Roman" pitchFamily="18" charset="0"/>
              </a:rPr>
              <a:t>, April 2012</a:t>
            </a:r>
            <a:endParaRPr lang="en-US" sz="20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Explosion of mobile applications</a:t>
            </a:r>
            <a:endParaRPr lang="en-US" b="1" dirty="0"/>
          </a:p>
        </p:txBody>
      </p:sp>
      <p:pic>
        <p:nvPicPr>
          <p:cNvPr id="62466" name="Picture 2"/>
          <p:cNvPicPr>
            <a:picLocks noChangeAspect="1" noChangeArrowheads="1"/>
          </p:cNvPicPr>
          <p:nvPr/>
        </p:nvPicPr>
        <p:blipFill>
          <a:blip r:embed="rId3" cstate="print"/>
          <a:srcRect/>
          <a:stretch>
            <a:fillRect/>
          </a:stretch>
        </p:blipFill>
        <p:spPr bwMode="auto">
          <a:xfrm>
            <a:off x="1295399" y="1295400"/>
            <a:ext cx="7816596" cy="504748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C103853799990">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23AB631-2C77-48E2-965F-5E9DD09909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TC103853799990</Template>
  <TotalTime>426</TotalTime>
  <Words>833</Words>
  <Application>Microsoft Office PowerPoint</Application>
  <PresentationFormat>On-screen Show (4:3)</PresentationFormat>
  <Paragraphs>109</Paragraphs>
  <Slides>22</Slides>
  <Notes>22</Notes>
  <HiddenSlides>0</HiddenSlides>
  <MMClips>1</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TC103853799990</vt:lpstr>
      <vt:lpstr>Custom Design</vt:lpstr>
      <vt:lpstr>Orbit</vt:lpstr>
      <vt:lpstr>NetHope Global Member Summit 2012</vt:lpstr>
      <vt:lpstr>NetHope Summit 2007 </vt:lpstr>
      <vt:lpstr>“Did You Know” Version 6.0 …2012</vt:lpstr>
      <vt:lpstr>A Super Nova of Multiple Dimensions</vt:lpstr>
      <vt:lpstr>Explosion of Information</vt:lpstr>
      <vt:lpstr>Slide 6</vt:lpstr>
      <vt:lpstr>Explosion of connected users</vt:lpstr>
      <vt:lpstr>Explosion of connected users</vt:lpstr>
      <vt:lpstr>Explosion of mobile applications</vt:lpstr>
      <vt:lpstr>An Internal Digital Divide - RCRC</vt:lpstr>
      <vt:lpstr>Slide 11</vt:lpstr>
      <vt:lpstr>Slide 12</vt:lpstr>
      <vt:lpstr>Returning to our six values to guide us</vt:lpstr>
      <vt:lpstr>Returning to our six values to guide us</vt:lpstr>
      <vt:lpstr>Lesson from the movies</vt:lpstr>
      <vt:lpstr>Some questions to ponder</vt:lpstr>
      <vt:lpstr>Appendix</vt:lpstr>
      <vt:lpstr>A parting thought…</vt:lpstr>
      <vt:lpstr>Slide 19</vt:lpstr>
      <vt:lpstr>What do we need to do to succeed?</vt:lpstr>
      <vt:lpstr>Slide 21</vt:lpstr>
      <vt:lpstr>Did You Know .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Communication]</dc:title>
  <dc:creator>Ed</dc:creator>
  <cp:lastModifiedBy>edward.happ</cp:lastModifiedBy>
  <cp:revision>26</cp:revision>
  <dcterms:modified xsi:type="dcterms:W3CDTF">2012-11-02T14:17:56Z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TC103853799990</vt:lpwstr>
  </property>
</Properties>
</file>