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tags/tag8.xml" ContentType="application/vnd.openxmlformats-officedocument.presentationml.tags+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tags/tag12.xml" ContentType="application/vnd.openxmlformats-officedocument.presentationml.tags+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ags/tag5.xml" ContentType="application/vnd.openxmlformats-officedocument.presentationml.tags+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tags/tag3.xml" ContentType="application/vnd.openxmlformats-officedocument.presentationml.tags+xml"/>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Default Extension="gif" ContentType="image/gif"/>
  <Override PartName="/ppt/notesSlides/notesSlide20.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1" r:id="rId2"/>
    <p:sldMasterId id="2147483699" r:id="rId3"/>
  </p:sldMasterIdLst>
  <p:notesMasterIdLst>
    <p:notesMasterId r:id="rId37"/>
  </p:notesMasterIdLst>
  <p:handoutMasterIdLst>
    <p:handoutMasterId r:id="rId38"/>
  </p:handoutMasterIdLst>
  <p:sldIdLst>
    <p:sldId id="430" r:id="rId4"/>
    <p:sldId id="540" r:id="rId5"/>
    <p:sldId id="779" r:id="rId6"/>
    <p:sldId id="812" r:id="rId7"/>
    <p:sldId id="824" r:id="rId8"/>
    <p:sldId id="814" r:id="rId9"/>
    <p:sldId id="813" r:id="rId10"/>
    <p:sldId id="818" r:id="rId11"/>
    <p:sldId id="816" r:id="rId12"/>
    <p:sldId id="819" r:id="rId13"/>
    <p:sldId id="825" r:id="rId14"/>
    <p:sldId id="849" r:id="rId15"/>
    <p:sldId id="845" r:id="rId16"/>
    <p:sldId id="846" r:id="rId17"/>
    <p:sldId id="847" r:id="rId18"/>
    <p:sldId id="827" r:id="rId19"/>
    <p:sldId id="828" r:id="rId20"/>
    <p:sldId id="829" r:id="rId21"/>
    <p:sldId id="693" r:id="rId22"/>
    <p:sldId id="791" r:id="rId23"/>
    <p:sldId id="839" r:id="rId24"/>
    <p:sldId id="792" r:id="rId25"/>
    <p:sldId id="793" r:id="rId26"/>
    <p:sldId id="795" r:id="rId27"/>
    <p:sldId id="843" r:id="rId28"/>
    <p:sldId id="695" r:id="rId29"/>
    <p:sldId id="708" r:id="rId30"/>
    <p:sldId id="709" r:id="rId31"/>
    <p:sldId id="820" r:id="rId32"/>
    <p:sldId id="774" r:id="rId33"/>
    <p:sldId id="718" r:id="rId34"/>
    <p:sldId id="775" r:id="rId35"/>
    <p:sldId id="309" r:id="rId36"/>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0000"/>
    <a:srgbClr val="FF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8" autoAdjust="0"/>
    <p:restoredTop sz="86851" autoAdjust="0"/>
  </p:normalViewPr>
  <p:slideViewPr>
    <p:cSldViewPr>
      <p:cViewPr varScale="1">
        <p:scale>
          <a:sx n="63" d="100"/>
          <a:sy n="63" d="100"/>
        </p:scale>
        <p:origin x="-1302" y="-10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_rels/viewProps.xml.rels><?xml version="1.0" encoding="UTF-8" standalone="yes"?>
<Relationships xmlns="http://schemas.openxmlformats.org/package/2006/relationships"><Relationship Id="rId1" Type="http://schemas.openxmlformats.org/officeDocument/2006/relationships/slide" Target="slides/slide26.xml"/></Relationships>
</file>

<file path=ppt/charts/_rels/chart1.xml.rels><?xml version="1.0" encoding="UTF-8" standalone="yes"?>
<Relationships xmlns="http://schemas.openxmlformats.org/package/2006/relationships"><Relationship Id="rId2" Type="http://schemas.openxmlformats.org/officeDocument/2006/relationships/oleObject" Target="file:///C:\Work\NetHope\New%20NGO%20IT%20Calculus%20v4.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view3D>
      <c:rotX val="75"/>
      <c:perspective val="30"/>
    </c:view3D>
    <c:plotArea>
      <c:layout/>
      <c:pie3DChart>
        <c:varyColors val="1"/>
        <c:ser>
          <c:idx val="0"/>
          <c:order val="0"/>
          <c:explosion val="4"/>
          <c:dPt>
            <c:idx val="1"/>
            <c:spPr>
              <a:solidFill>
                <a:srgbClr val="00B050"/>
              </a:solidFill>
            </c:spPr>
          </c:dPt>
          <c:dPt>
            <c:idx val="2"/>
            <c:spPr>
              <a:solidFill>
                <a:schemeClr val="accent2">
                  <a:lumMod val="75000"/>
                </a:schemeClr>
              </a:solidFill>
            </c:spPr>
          </c:dPt>
          <c:dPt>
            <c:idx val="4"/>
            <c:explosion val="11"/>
            <c:spPr>
              <a:solidFill>
                <a:srgbClr val="FF0000"/>
              </a:solidFill>
            </c:spPr>
          </c:dPt>
          <c:dLbls>
            <c:dLbl>
              <c:idx val="1"/>
              <c:layout>
                <c:manualLayout>
                  <c:x val="-0.16497861109902726"/>
                  <c:y val="-5.5374076392022173E-2"/>
                </c:manualLayout>
              </c:layout>
              <c:dLblPos val="bestFit"/>
              <c:showPercent val="1"/>
            </c:dLbl>
            <c:dLbl>
              <c:idx val="2"/>
              <c:layout>
                <c:manualLayout>
                  <c:x val="7.6624468902713348E-3"/>
                  <c:y val="-1.6595494879221427E-2"/>
                </c:manualLayout>
              </c:layout>
              <c:dLblPos val="bestFit"/>
              <c:showPercent val="1"/>
            </c:dLbl>
            <c:dLbl>
              <c:idx val="3"/>
              <c:layout/>
              <c:showPercent val="1"/>
            </c:dLbl>
            <c:dLbl>
              <c:idx val="4"/>
              <c:layout>
                <c:manualLayout>
                  <c:x val="0.11372007366482517"/>
                  <c:y val="-4.5400323111182334E-2"/>
                </c:manualLayout>
              </c:layout>
              <c:showPercent val="1"/>
            </c:dLbl>
            <c:dLbl>
              <c:idx val="5"/>
              <c:showPercent val="1"/>
            </c:dLbl>
            <c:dLbl>
              <c:idx val="6"/>
              <c:layout>
                <c:manualLayout>
                  <c:x val="2.5280665883615577E-2"/>
                  <c:y val="-2.2169047050936811E-2"/>
                </c:manualLayout>
              </c:layout>
              <c:dLblPos val="bestFit"/>
              <c:showPercent val="1"/>
            </c:dLbl>
            <c:numFmt formatCode="0.0%" sourceLinked="0"/>
            <c:txPr>
              <a:bodyPr/>
              <a:lstStyle/>
              <a:p>
                <a:pPr>
                  <a:defRPr lang="en-US" sz="2000"/>
                </a:pPr>
                <a:endParaRPr lang="en-US"/>
              </a:p>
            </c:txPr>
            <c:dLblPos val="ctr"/>
            <c:showPercent val="1"/>
            <c:showLeaderLines val="1"/>
          </c:dLbls>
          <c:cat>
            <c:strRef>
              <c:f>'Case 2'!$C$3:$C$7</c:f>
              <c:strCache>
                <c:ptCount val="5"/>
                <c:pt idx="0">
                  <c:v>Base IT budget (22%)</c:v>
                </c:pt>
                <c:pt idx="1">
                  <c:v>Philanthropy - GIK + Volunteers (16%)</c:v>
                </c:pt>
                <c:pt idx="2">
                  <c:v>Collaboration  - NetHope, SS, I4D (2%)</c:v>
                </c:pt>
                <c:pt idx="3">
                  <c:v>Increased NGO skin-in-the-game (4%)</c:v>
                </c:pt>
                <c:pt idx="4">
                  <c:v>Remaining Gap  (56%)</c:v>
                </c:pt>
              </c:strCache>
            </c:strRef>
          </c:cat>
          <c:val>
            <c:numRef>
              <c:f>'Case 2'!$B$3:$B$7</c:f>
              <c:numCache>
                <c:formatCode>"$"#,##0_);[Red]\("$"#,##0\)</c:formatCode>
                <c:ptCount val="5"/>
                <c:pt idx="0">
                  <c:v>5000000</c:v>
                </c:pt>
                <c:pt idx="1">
                  <c:v>3500000</c:v>
                </c:pt>
                <c:pt idx="2">
                  <c:v>425657.05989110703</c:v>
                </c:pt>
                <c:pt idx="3">
                  <c:v>1000000</c:v>
                </c:pt>
                <c:pt idx="4">
                  <c:v>12574400</c:v>
                </c:pt>
              </c:numCache>
            </c:numRef>
          </c:val>
        </c:ser>
      </c:pie3DChart>
    </c:plotArea>
    <c:legend>
      <c:legendPos val="r"/>
      <c:layout>
        <c:manualLayout>
          <c:xMode val="edge"/>
          <c:yMode val="edge"/>
          <c:x val="0.65766201186177764"/>
          <c:y val="0.12655599868198292"/>
          <c:w val="0.32164078247125188"/>
          <c:h val="0.49091747080598463"/>
        </c:manualLayout>
      </c:layout>
      <c:txPr>
        <a:bodyPr/>
        <a:lstStyle/>
        <a:p>
          <a:pPr rtl="0">
            <a:defRPr lang="en-US" sz="1600"/>
          </a:pPr>
          <a:endParaRPr lang="en-US"/>
        </a:p>
      </c:txPr>
    </c:legend>
    <c:plotVisOnly val="1"/>
  </c:chart>
  <c:externalData r:id="rId2"/>
</c:chartSpace>
</file>

<file path=ppt/diagrams/_rels/data1.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8BAD2F-B8D5-4CAC-9BAE-F5282E745D61}"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55D989BC-7E05-4F0A-8A28-21F2939BD225}">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GB" sz="3600" dirty="0" smtClean="0">
              <a:latin typeface="+mj-lt"/>
            </a:rPr>
            <a:t>6M </a:t>
          </a:r>
          <a:r>
            <a:rPr lang="en-GB" sz="2000" dirty="0" smtClean="0">
              <a:latin typeface="+mj-lt"/>
            </a:rPr>
            <a:t>SMS in 7 days</a:t>
          </a:r>
          <a:endParaRPr lang="en-US" sz="2000" dirty="0"/>
        </a:p>
      </dgm:t>
    </dgm:pt>
    <dgm:pt modelId="{F8761FEF-3E24-437A-B581-545FDCB0FC70}" type="parTrans" cxnId="{9EB85BEF-103C-4ADF-90DD-216BFCC5981C}">
      <dgm:prSet/>
      <dgm:spPr/>
      <dgm:t>
        <a:bodyPr/>
        <a:lstStyle/>
        <a:p>
          <a:endParaRPr lang="en-US"/>
        </a:p>
      </dgm:t>
    </dgm:pt>
    <dgm:pt modelId="{AA7C87C1-5B44-4A02-8C5D-11B605912B75}" type="sibTrans" cxnId="{9EB85BEF-103C-4ADF-90DD-216BFCC5981C}">
      <dgm:prSet/>
      <dgm:spPr/>
      <dgm:t>
        <a:bodyPr/>
        <a:lstStyle/>
        <a:p>
          <a:endParaRPr lang="en-US"/>
        </a:p>
      </dgm:t>
    </dgm:pt>
    <dgm:pt modelId="{271FD2EA-485D-493C-92F2-CC40C7EA25CE}">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US" sz="3200" dirty="0" smtClean="0">
              <a:latin typeface="+mj-lt"/>
            </a:rPr>
            <a:t>385K</a:t>
          </a:r>
          <a:r>
            <a:rPr lang="en-US" sz="2400" dirty="0" smtClean="0">
              <a:latin typeface="+mj-lt"/>
            </a:rPr>
            <a:t> </a:t>
          </a:r>
          <a:r>
            <a:rPr lang="en-US" sz="1800" dirty="0" smtClean="0">
              <a:latin typeface="+mj-lt"/>
            </a:rPr>
            <a:t>SMS/Day received</a:t>
          </a:r>
          <a:endParaRPr lang="en-US" sz="2800" dirty="0"/>
        </a:p>
      </dgm:t>
    </dgm:pt>
    <dgm:pt modelId="{B191AE50-BA45-4EA4-B5D1-99CB60499F4F}" type="parTrans" cxnId="{38CD374D-7D21-42F7-87E3-3753A0E015A1}">
      <dgm:prSet/>
      <dgm:spPr/>
      <dgm:t>
        <a:bodyPr/>
        <a:lstStyle/>
        <a:p>
          <a:endParaRPr lang="en-US"/>
        </a:p>
      </dgm:t>
    </dgm:pt>
    <dgm:pt modelId="{96F61A4B-0EEC-4957-B94C-8A74AA955271}" type="sibTrans" cxnId="{38CD374D-7D21-42F7-87E3-3753A0E015A1}">
      <dgm:prSet/>
      <dgm:spPr/>
      <dgm:t>
        <a:bodyPr/>
        <a:lstStyle/>
        <a:p>
          <a:endParaRPr lang="en-US"/>
        </a:p>
      </dgm:t>
    </dgm:pt>
    <dgm:pt modelId="{350BABB2-62EB-4F11-A69F-0812F5B2E1A5}">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GB" sz="3200" dirty="0" smtClean="0">
              <a:latin typeface="+mj-lt"/>
            </a:rPr>
            <a:t>1.1M </a:t>
          </a:r>
          <a:r>
            <a:rPr lang="en-GB" sz="1800" dirty="0" smtClean="0">
              <a:latin typeface="+mj-lt"/>
            </a:rPr>
            <a:t>early warning SMS</a:t>
          </a:r>
          <a:endParaRPr lang="en-US" sz="1600" dirty="0"/>
        </a:p>
      </dgm:t>
    </dgm:pt>
    <dgm:pt modelId="{80158AE5-95C7-44F2-B515-4E18E7314445}" type="parTrans" cxnId="{B1A10489-6646-49CA-880C-D066CA6BEEE2}">
      <dgm:prSet/>
      <dgm:spPr/>
      <dgm:t>
        <a:bodyPr/>
        <a:lstStyle/>
        <a:p>
          <a:endParaRPr lang="en-US"/>
        </a:p>
      </dgm:t>
    </dgm:pt>
    <dgm:pt modelId="{CF8A344F-0512-442B-9B08-E11DE685B5AD}" type="sibTrans" cxnId="{B1A10489-6646-49CA-880C-D066CA6BEEE2}">
      <dgm:prSet/>
      <dgm:spPr/>
      <dgm:t>
        <a:bodyPr/>
        <a:lstStyle/>
        <a:p>
          <a:endParaRPr lang="en-US"/>
        </a:p>
      </dgm:t>
    </dgm:pt>
    <dgm:pt modelId="{78BC9B15-F28A-4FFA-BD15-F7F5BA5BA4A0}">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GB" sz="3200" dirty="0" smtClean="0">
              <a:latin typeface="+mj-lt"/>
            </a:rPr>
            <a:t>1M </a:t>
          </a:r>
          <a:r>
            <a:rPr lang="en-GB" sz="1800" dirty="0" smtClean="0">
              <a:latin typeface="+mj-lt"/>
            </a:rPr>
            <a:t>Cholera health SMS</a:t>
          </a:r>
          <a:endParaRPr lang="en-US" sz="1800" dirty="0"/>
        </a:p>
      </dgm:t>
    </dgm:pt>
    <dgm:pt modelId="{CC518401-2362-4D1B-9FFC-32384540B130}" type="parTrans" cxnId="{CB14572D-92A1-4834-B522-AA976EDBC78E}">
      <dgm:prSet/>
      <dgm:spPr/>
      <dgm:t>
        <a:bodyPr/>
        <a:lstStyle/>
        <a:p>
          <a:endParaRPr lang="en-US"/>
        </a:p>
      </dgm:t>
    </dgm:pt>
    <dgm:pt modelId="{690F16D0-C691-4A1E-8D01-9CA5562E3D35}" type="sibTrans" cxnId="{CB14572D-92A1-4834-B522-AA976EDBC78E}">
      <dgm:prSet/>
      <dgm:spPr/>
      <dgm:t>
        <a:bodyPr/>
        <a:lstStyle/>
        <a:p>
          <a:endParaRPr lang="en-US"/>
        </a:p>
      </dgm:t>
    </dgm:pt>
    <dgm:pt modelId="{5E3537EF-8A07-4E7E-9428-D534C89BB753}">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GB" sz="3200" dirty="0" smtClean="0">
              <a:latin typeface="+mj-lt"/>
            </a:rPr>
            <a:t>800K </a:t>
          </a:r>
          <a:r>
            <a:rPr lang="en-GB" dirty="0" smtClean="0">
              <a:latin typeface="+mj-lt"/>
            </a:rPr>
            <a:t>IVR calls in 1 month</a:t>
          </a:r>
          <a:endParaRPr lang="en-US" sz="1800" dirty="0"/>
        </a:p>
      </dgm:t>
    </dgm:pt>
    <dgm:pt modelId="{04ABF896-3D6D-42A6-A7C1-BEB1D22A655A}" type="sibTrans" cxnId="{53435A84-E5DD-4856-BFA0-1F256E7A9F9E}">
      <dgm:prSet/>
      <dgm:spPr/>
      <dgm:t>
        <a:bodyPr/>
        <a:lstStyle/>
        <a:p>
          <a:endParaRPr lang="en-US"/>
        </a:p>
      </dgm:t>
    </dgm:pt>
    <dgm:pt modelId="{5FE31805-7552-4D4E-92E7-3B2703793F55}" type="parTrans" cxnId="{53435A84-E5DD-4856-BFA0-1F256E7A9F9E}">
      <dgm:prSet/>
      <dgm:spPr/>
      <dgm:t>
        <a:bodyPr/>
        <a:lstStyle/>
        <a:p>
          <a:endParaRPr lang="en-US"/>
        </a:p>
      </dgm:t>
    </dgm:pt>
    <dgm:pt modelId="{79446567-EAFE-4257-927D-1865F6E3FC35}" type="pres">
      <dgm:prSet presAssocID="{548BAD2F-B8D5-4CAC-9BAE-F5282E745D61}" presName="composite" presStyleCnt="0">
        <dgm:presLayoutVars>
          <dgm:chMax val="5"/>
          <dgm:dir/>
          <dgm:animLvl val="ctr"/>
          <dgm:resizeHandles val="exact"/>
        </dgm:presLayoutVars>
      </dgm:prSet>
      <dgm:spPr/>
      <dgm:t>
        <a:bodyPr/>
        <a:lstStyle/>
        <a:p>
          <a:endParaRPr lang="en-US"/>
        </a:p>
      </dgm:t>
    </dgm:pt>
    <dgm:pt modelId="{03773161-B384-4428-BBD1-075C832F4E98}" type="pres">
      <dgm:prSet presAssocID="{548BAD2F-B8D5-4CAC-9BAE-F5282E745D61}" presName="cycle" presStyleCnt="0"/>
      <dgm:spPr/>
    </dgm:pt>
    <dgm:pt modelId="{BFBC0C6C-1060-44E8-BA60-FB9B6838614F}" type="pres">
      <dgm:prSet presAssocID="{548BAD2F-B8D5-4CAC-9BAE-F5282E745D61}" presName="centerShape" presStyleCnt="0"/>
      <dgm:spPr/>
    </dgm:pt>
    <dgm:pt modelId="{B7610172-2CA1-4C16-9068-0BBB0A171D3B}" type="pres">
      <dgm:prSet presAssocID="{548BAD2F-B8D5-4CAC-9BAE-F5282E745D61}" presName="connSite" presStyleLbl="node1" presStyleIdx="0" presStyleCnt="6"/>
      <dgm:spPr/>
    </dgm:pt>
    <dgm:pt modelId="{DAE18B27-141A-415D-91B6-24278763BEBF}" type="pres">
      <dgm:prSet presAssocID="{548BAD2F-B8D5-4CAC-9BAE-F5282E745D61}" presName="visible" presStyleLbl="node1" presStyleIdx="0" presStyleCnt="6" custScaleX="332024" custScaleY="271766" custLinFactNeighborX="-26198" custLinFactNeighborY="-3236"/>
      <dgm:spPr>
        <a:blipFill rotWithShape="0">
          <a:blip xmlns:r="http://schemas.openxmlformats.org/officeDocument/2006/relationships" r:embed="rId1"/>
          <a:stretch>
            <a:fillRect/>
          </a:stretch>
        </a:blipFill>
      </dgm:spPr>
      <dgm:t>
        <a:bodyPr/>
        <a:lstStyle/>
        <a:p>
          <a:endParaRPr lang="en-US"/>
        </a:p>
      </dgm:t>
    </dgm:pt>
    <dgm:pt modelId="{B9B344B8-BD84-40E3-B8A7-A95F99DED3AC}" type="pres">
      <dgm:prSet presAssocID="{F8761FEF-3E24-437A-B581-545FDCB0FC70}" presName="Name25" presStyleLbl="parChTrans1D1" presStyleIdx="0" presStyleCnt="5"/>
      <dgm:spPr/>
      <dgm:t>
        <a:bodyPr/>
        <a:lstStyle/>
        <a:p>
          <a:endParaRPr lang="en-US"/>
        </a:p>
      </dgm:t>
    </dgm:pt>
    <dgm:pt modelId="{E4839254-6D02-4B87-971C-B2E19DB15ABD}" type="pres">
      <dgm:prSet presAssocID="{55D989BC-7E05-4F0A-8A28-21F2939BD225}" presName="node" presStyleCnt="0"/>
      <dgm:spPr/>
    </dgm:pt>
    <dgm:pt modelId="{6A258DAF-42E5-4A52-A80D-D8BD170173D6}" type="pres">
      <dgm:prSet presAssocID="{55D989BC-7E05-4F0A-8A28-21F2939BD225}" presName="parentNode" presStyleLbl="node1" presStyleIdx="1" presStyleCnt="6" custScaleX="173115" custScaleY="164153" custLinFactNeighborX="63770" custLinFactNeighborY="-17185">
        <dgm:presLayoutVars>
          <dgm:chMax val="1"/>
          <dgm:bulletEnabled val="1"/>
        </dgm:presLayoutVars>
      </dgm:prSet>
      <dgm:spPr/>
      <dgm:t>
        <a:bodyPr/>
        <a:lstStyle/>
        <a:p>
          <a:endParaRPr lang="en-US"/>
        </a:p>
      </dgm:t>
    </dgm:pt>
    <dgm:pt modelId="{C01EB9B0-F1BB-48FC-A5F6-63A5784CFB14}" type="pres">
      <dgm:prSet presAssocID="{55D989BC-7E05-4F0A-8A28-21F2939BD225}" presName="childNode" presStyleLbl="revTx" presStyleIdx="0" presStyleCnt="0">
        <dgm:presLayoutVars>
          <dgm:bulletEnabled val="1"/>
        </dgm:presLayoutVars>
      </dgm:prSet>
      <dgm:spPr/>
    </dgm:pt>
    <dgm:pt modelId="{5A27CB7C-012D-43E0-9804-BA7C18BE8448}" type="pres">
      <dgm:prSet presAssocID="{B191AE50-BA45-4EA4-B5D1-99CB60499F4F}" presName="Name25" presStyleLbl="parChTrans1D1" presStyleIdx="1" presStyleCnt="5"/>
      <dgm:spPr/>
      <dgm:t>
        <a:bodyPr/>
        <a:lstStyle/>
        <a:p>
          <a:endParaRPr lang="en-US"/>
        </a:p>
      </dgm:t>
    </dgm:pt>
    <dgm:pt modelId="{A8A64C90-FD90-42E2-B06C-6C38F18E7896}" type="pres">
      <dgm:prSet presAssocID="{271FD2EA-485D-493C-92F2-CC40C7EA25CE}" presName="node" presStyleCnt="0"/>
      <dgm:spPr/>
    </dgm:pt>
    <dgm:pt modelId="{CDC6EA8A-EC08-4111-B901-42E41CA6AD5E}" type="pres">
      <dgm:prSet presAssocID="{271FD2EA-485D-493C-92F2-CC40C7EA25CE}" presName="parentNode" presStyleLbl="node1" presStyleIdx="2" presStyleCnt="6" custScaleX="191840" custScaleY="165747" custLinFactX="45053" custLinFactNeighborX="100000" custLinFactNeighborY="-41334">
        <dgm:presLayoutVars>
          <dgm:chMax val="1"/>
          <dgm:bulletEnabled val="1"/>
        </dgm:presLayoutVars>
      </dgm:prSet>
      <dgm:spPr/>
      <dgm:t>
        <a:bodyPr/>
        <a:lstStyle/>
        <a:p>
          <a:endParaRPr lang="en-US"/>
        </a:p>
      </dgm:t>
    </dgm:pt>
    <dgm:pt modelId="{AAF173EA-5D64-4A27-8C2D-4C011E7411FE}" type="pres">
      <dgm:prSet presAssocID="{271FD2EA-485D-493C-92F2-CC40C7EA25CE}" presName="childNode" presStyleLbl="revTx" presStyleIdx="0" presStyleCnt="0">
        <dgm:presLayoutVars>
          <dgm:bulletEnabled val="1"/>
        </dgm:presLayoutVars>
      </dgm:prSet>
      <dgm:spPr/>
    </dgm:pt>
    <dgm:pt modelId="{711D0656-C40D-4809-84C3-9795449C95B7}" type="pres">
      <dgm:prSet presAssocID="{80158AE5-95C7-44F2-B515-4E18E7314445}" presName="Name25" presStyleLbl="parChTrans1D1" presStyleIdx="2" presStyleCnt="5"/>
      <dgm:spPr/>
      <dgm:t>
        <a:bodyPr/>
        <a:lstStyle/>
        <a:p>
          <a:endParaRPr lang="en-US"/>
        </a:p>
      </dgm:t>
    </dgm:pt>
    <dgm:pt modelId="{CBE84F1F-EC83-4649-942D-14E60CA760AA}" type="pres">
      <dgm:prSet presAssocID="{350BABB2-62EB-4F11-A69F-0812F5B2E1A5}" presName="node" presStyleCnt="0"/>
      <dgm:spPr/>
    </dgm:pt>
    <dgm:pt modelId="{40539677-9D87-4E29-867E-18821382797B}" type="pres">
      <dgm:prSet presAssocID="{350BABB2-62EB-4F11-A69F-0812F5B2E1A5}" presName="parentNode" presStyleLbl="node1" presStyleIdx="3" presStyleCnt="6" custScaleX="190529" custScaleY="161199" custLinFactX="57098" custLinFactNeighborX="100000" custLinFactNeighborY="-32136">
        <dgm:presLayoutVars>
          <dgm:chMax val="1"/>
          <dgm:bulletEnabled val="1"/>
        </dgm:presLayoutVars>
      </dgm:prSet>
      <dgm:spPr/>
      <dgm:t>
        <a:bodyPr/>
        <a:lstStyle/>
        <a:p>
          <a:endParaRPr lang="en-US"/>
        </a:p>
      </dgm:t>
    </dgm:pt>
    <dgm:pt modelId="{B469847D-6015-496A-81CB-FFB28CD68120}" type="pres">
      <dgm:prSet presAssocID="{350BABB2-62EB-4F11-A69F-0812F5B2E1A5}" presName="childNode" presStyleLbl="revTx" presStyleIdx="0" presStyleCnt="0">
        <dgm:presLayoutVars>
          <dgm:bulletEnabled val="1"/>
        </dgm:presLayoutVars>
      </dgm:prSet>
      <dgm:spPr/>
    </dgm:pt>
    <dgm:pt modelId="{35CA2EE4-C1B2-4EE9-BF2C-933377777221}" type="pres">
      <dgm:prSet presAssocID="{CC518401-2362-4D1B-9FFC-32384540B130}" presName="Name25" presStyleLbl="parChTrans1D1" presStyleIdx="3" presStyleCnt="5"/>
      <dgm:spPr/>
      <dgm:t>
        <a:bodyPr/>
        <a:lstStyle/>
        <a:p>
          <a:endParaRPr lang="en-US"/>
        </a:p>
      </dgm:t>
    </dgm:pt>
    <dgm:pt modelId="{3A9478BE-EAC7-4C44-8C2D-B97EC18C9B59}" type="pres">
      <dgm:prSet presAssocID="{78BC9B15-F28A-4FFA-BD15-F7F5BA5BA4A0}" presName="node" presStyleCnt="0"/>
      <dgm:spPr/>
    </dgm:pt>
    <dgm:pt modelId="{8AB87415-2EE5-4B56-B174-F174B1C124A9}" type="pres">
      <dgm:prSet presAssocID="{78BC9B15-F28A-4FFA-BD15-F7F5BA5BA4A0}" presName="parentNode" presStyleLbl="node1" presStyleIdx="4" presStyleCnt="6" custScaleX="182962" custScaleY="169541" custLinFactX="72165" custLinFactNeighborX="100000" custLinFactNeighborY="-19554">
        <dgm:presLayoutVars>
          <dgm:chMax val="1"/>
          <dgm:bulletEnabled val="1"/>
        </dgm:presLayoutVars>
      </dgm:prSet>
      <dgm:spPr/>
      <dgm:t>
        <a:bodyPr/>
        <a:lstStyle/>
        <a:p>
          <a:endParaRPr lang="en-US"/>
        </a:p>
      </dgm:t>
    </dgm:pt>
    <dgm:pt modelId="{83F8EE30-64CA-4FAD-8AAC-3E671E7E71F2}" type="pres">
      <dgm:prSet presAssocID="{78BC9B15-F28A-4FFA-BD15-F7F5BA5BA4A0}" presName="childNode" presStyleLbl="revTx" presStyleIdx="0" presStyleCnt="0">
        <dgm:presLayoutVars>
          <dgm:bulletEnabled val="1"/>
        </dgm:presLayoutVars>
      </dgm:prSet>
      <dgm:spPr/>
    </dgm:pt>
    <dgm:pt modelId="{670D1FA1-E852-462A-A1C0-98DB033780B3}" type="pres">
      <dgm:prSet presAssocID="{5FE31805-7552-4D4E-92E7-3B2703793F55}" presName="Name25" presStyleLbl="parChTrans1D1" presStyleIdx="4" presStyleCnt="5"/>
      <dgm:spPr/>
      <dgm:t>
        <a:bodyPr/>
        <a:lstStyle/>
        <a:p>
          <a:endParaRPr lang="en-US"/>
        </a:p>
      </dgm:t>
    </dgm:pt>
    <dgm:pt modelId="{C1818E41-5EE0-4454-9539-5AF1326CF679}" type="pres">
      <dgm:prSet presAssocID="{5E3537EF-8A07-4E7E-9428-D534C89BB753}" presName="node" presStyleCnt="0"/>
      <dgm:spPr/>
    </dgm:pt>
    <dgm:pt modelId="{0A2EA5CD-CB5F-45C9-AE15-A3527ECD8907}" type="pres">
      <dgm:prSet presAssocID="{5E3537EF-8A07-4E7E-9428-D534C89BB753}" presName="parentNode" presStyleLbl="node1" presStyleIdx="5" presStyleCnt="6" custScaleX="169540" custScaleY="147655" custLinFactX="11893" custLinFactNeighborX="100000" custLinFactNeighborY="-35626">
        <dgm:presLayoutVars>
          <dgm:chMax val="1"/>
          <dgm:bulletEnabled val="1"/>
        </dgm:presLayoutVars>
      </dgm:prSet>
      <dgm:spPr/>
      <dgm:t>
        <a:bodyPr/>
        <a:lstStyle/>
        <a:p>
          <a:endParaRPr lang="en-US"/>
        </a:p>
      </dgm:t>
    </dgm:pt>
    <dgm:pt modelId="{96ADD1C1-DD06-46BE-9891-218A13EBF8D6}" type="pres">
      <dgm:prSet presAssocID="{5E3537EF-8A07-4E7E-9428-D534C89BB753}" presName="childNode" presStyleLbl="revTx" presStyleIdx="0" presStyleCnt="0">
        <dgm:presLayoutVars>
          <dgm:bulletEnabled val="1"/>
        </dgm:presLayoutVars>
      </dgm:prSet>
      <dgm:spPr/>
    </dgm:pt>
  </dgm:ptLst>
  <dgm:cxnLst>
    <dgm:cxn modelId="{69426511-3839-4CF2-BE58-1812F789B7DB}" type="presOf" srcId="{F8761FEF-3E24-437A-B581-545FDCB0FC70}" destId="{B9B344B8-BD84-40E3-B8A7-A95F99DED3AC}" srcOrd="0" destOrd="0" presId="urn:microsoft.com/office/officeart/2005/8/layout/radial2"/>
    <dgm:cxn modelId="{D0FFA6B4-1FA1-4799-A7E8-1A48EAFDC118}" type="presOf" srcId="{5FE31805-7552-4D4E-92E7-3B2703793F55}" destId="{670D1FA1-E852-462A-A1C0-98DB033780B3}" srcOrd="0" destOrd="0" presId="urn:microsoft.com/office/officeart/2005/8/layout/radial2"/>
    <dgm:cxn modelId="{B1A10489-6646-49CA-880C-D066CA6BEEE2}" srcId="{548BAD2F-B8D5-4CAC-9BAE-F5282E745D61}" destId="{350BABB2-62EB-4F11-A69F-0812F5B2E1A5}" srcOrd="2" destOrd="0" parTransId="{80158AE5-95C7-44F2-B515-4E18E7314445}" sibTransId="{CF8A344F-0512-442B-9B08-E11DE685B5AD}"/>
    <dgm:cxn modelId="{4B0FCEA5-B260-4ABA-8941-D897B83D54F6}" type="presOf" srcId="{271FD2EA-485D-493C-92F2-CC40C7EA25CE}" destId="{CDC6EA8A-EC08-4111-B901-42E41CA6AD5E}" srcOrd="0" destOrd="0" presId="urn:microsoft.com/office/officeart/2005/8/layout/radial2"/>
    <dgm:cxn modelId="{38CD374D-7D21-42F7-87E3-3753A0E015A1}" srcId="{548BAD2F-B8D5-4CAC-9BAE-F5282E745D61}" destId="{271FD2EA-485D-493C-92F2-CC40C7EA25CE}" srcOrd="1" destOrd="0" parTransId="{B191AE50-BA45-4EA4-B5D1-99CB60499F4F}" sibTransId="{96F61A4B-0EEC-4957-B94C-8A74AA955271}"/>
    <dgm:cxn modelId="{CDB99A3C-E6A8-475D-8662-7259E52D6566}" type="presOf" srcId="{80158AE5-95C7-44F2-B515-4E18E7314445}" destId="{711D0656-C40D-4809-84C3-9795449C95B7}" srcOrd="0" destOrd="0" presId="urn:microsoft.com/office/officeart/2005/8/layout/radial2"/>
    <dgm:cxn modelId="{3E08C7A5-7DF2-4B4E-B2B3-6AC5963D496F}" type="presOf" srcId="{5E3537EF-8A07-4E7E-9428-D534C89BB753}" destId="{0A2EA5CD-CB5F-45C9-AE15-A3527ECD8907}" srcOrd="0" destOrd="0" presId="urn:microsoft.com/office/officeart/2005/8/layout/radial2"/>
    <dgm:cxn modelId="{CB14572D-92A1-4834-B522-AA976EDBC78E}" srcId="{548BAD2F-B8D5-4CAC-9BAE-F5282E745D61}" destId="{78BC9B15-F28A-4FFA-BD15-F7F5BA5BA4A0}" srcOrd="3" destOrd="0" parTransId="{CC518401-2362-4D1B-9FFC-32384540B130}" sibTransId="{690F16D0-C691-4A1E-8D01-9CA5562E3D35}"/>
    <dgm:cxn modelId="{77532752-D319-4E78-9935-038EA8F4C3CF}" type="presOf" srcId="{350BABB2-62EB-4F11-A69F-0812F5B2E1A5}" destId="{40539677-9D87-4E29-867E-18821382797B}" srcOrd="0" destOrd="0" presId="urn:microsoft.com/office/officeart/2005/8/layout/radial2"/>
    <dgm:cxn modelId="{9EB85BEF-103C-4ADF-90DD-216BFCC5981C}" srcId="{548BAD2F-B8D5-4CAC-9BAE-F5282E745D61}" destId="{55D989BC-7E05-4F0A-8A28-21F2939BD225}" srcOrd="0" destOrd="0" parTransId="{F8761FEF-3E24-437A-B581-545FDCB0FC70}" sibTransId="{AA7C87C1-5B44-4A02-8C5D-11B605912B75}"/>
    <dgm:cxn modelId="{2F282876-8B4B-46AF-8620-5FF6B6DEDB51}" type="presOf" srcId="{B191AE50-BA45-4EA4-B5D1-99CB60499F4F}" destId="{5A27CB7C-012D-43E0-9804-BA7C18BE8448}" srcOrd="0" destOrd="0" presId="urn:microsoft.com/office/officeart/2005/8/layout/radial2"/>
    <dgm:cxn modelId="{94F3A8FC-229A-4F25-AA9C-EAF6FFC89F63}" type="presOf" srcId="{548BAD2F-B8D5-4CAC-9BAE-F5282E745D61}" destId="{79446567-EAFE-4257-927D-1865F6E3FC35}" srcOrd="0" destOrd="0" presId="urn:microsoft.com/office/officeart/2005/8/layout/radial2"/>
    <dgm:cxn modelId="{BC7657AC-9E81-4D7D-AAD6-5C29B924E822}" type="presOf" srcId="{78BC9B15-F28A-4FFA-BD15-F7F5BA5BA4A0}" destId="{8AB87415-2EE5-4B56-B174-F174B1C124A9}" srcOrd="0" destOrd="0" presId="urn:microsoft.com/office/officeart/2005/8/layout/radial2"/>
    <dgm:cxn modelId="{FAB9AB09-04FD-4BFF-B179-15903BC56717}" type="presOf" srcId="{CC518401-2362-4D1B-9FFC-32384540B130}" destId="{35CA2EE4-C1B2-4EE9-BF2C-933377777221}" srcOrd="0" destOrd="0" presId="urn:microsoft.com/office/officeart/2005/8/layout/radial2"/>
    <dgm:cxn modelId="{A59A1A3B-BA51-4CF7-801E-093CE94F29C9}" type="presOf" srcId="{55D989BC-7E05-4F0A-8A28-21F2939BD225}" destId="{6A258DAF-42E5-4A52-A80D-D8BD170173D6}" srcOrd="0" destOrd="0" presId="urn:microsoft.com/office/officeart/2005/8/layout/radial2"/>
    <dgm:cxn modelId="{53435A84-E5DD-4856-BFA0-1F256E7A9F9E}" srcId="{548BAD2F-B8D5-4CAC-9BAE-F5282E745D61}" destId="{5E3537EF-8A07-4E7E-9428-D534C89BB753}" srcOrd="4" destOrd="0" parTransId="{5FE31805-7552-4D4E-92E7-3B2703793F55}" sibTransId="{04ABF896-3D6D-42A6-A7C1-BEB1D22A655A}"/>
    <dgm:cxn modelId="{103C50AD-E1B0-4DC3-9FC2-2BD4A9EA1ED0}" type="presParOf" srcId="{79446567-EAFE-4257-927D-1865F6E3FC35}" destId="{03773161-B384-4428-BBD1-075C832F4E98}" srcOrd="0" destOrd="0" presId="urn:microsoft.com/office/officeart/2005/8/layout/radial2"/>
    <dgm:cxn modelId="{E3075E90-3483-49F1-B4A5-D8768F0B2E0E}" type="presParOf" srcId="{03773161-B384-4428-BBD1-075C832F4E98}" destId="{BFBC0C6C-1060-44E8-BA60-FB9B6838614F}" srcOrd="0" destOrd="0" presId="urn:microsoft.com/office/officeart/2005/8/layout/radial2"/>
    <dgm:cxn modelId="{A1814CA4-F1F5-45AA-8D2F-4270704C754E}" type="presParOf" srcId="{BFBC0C6C-1060-44E8-BA60-FB9B6838614F}" destId="{B7610172-2CA1-4C16-9068-0BBB0A171D3B}" srcOrd="0" destOrd="0" presId="urn:microsoft.com/office/officeart/2005/8/layout/radial2"/>
    <dgm:cxn modelId="{396B91E8-DB30-41BA-A5E5-40283AB41855}" type="presParOf" srcId="{BFBC0C6C-1060-44E8-BA60-FB9B6838614F}" destId="{DAE18B27-141A-415D-91B6-24278763BEBF}" srcOrd="1" destOrd="0" presId="urn:microsoft.com/office/officeart/2005/8/layout/radial2"/>
    <dgm:cxn modelId="{7BAA2F81-1BD2-40F8-8AFF-6C8435D57F5F}" type="presParOf" srcId="{03773161-B384-4428-BBD1-075C832F4E98}" destId="{B9B344B8-BD84-40E3-B8A7-A95F99DED3AC}" srcOrd="1" destOrd="0" presId="urn:microsoft.com/office/officeart/2005/8/layout/radial2"/>
    <dgm:cxn modelId="{A26D3E0C-EFC3-4C78-B1AB-AFA8F9050DB0}" type="presParOf" srcId="{03773161-B384-4428-BBD1-075C832F4E98}" destId="{E4839254-6D02-4B87-971C-B2E19DB15ABD}" srcOrd="2" destOrd="0" presId="urn:microsoft.com/office/officeart/2005/8/layout/radial2"/>
    <dgm:cxn modelId="{A2B30B1C-B034-4875-B982-4A2EB00CFCED}" type="presParOf" srcId="{E4839254-6D02-4B87-971C-B2E19DB15ABD}" destId="{6A258DAF-42E5-4A52-A80D-D8BD170173D6}" srcOrd="0" destOrd="0" presId="urn:microsoft.com/office/officeart/2005/8/layout/radial2"/>
    <dgm:cxn modelId="{9E726B3B-4F19-4660-8FAA-1737A8177D34}" type="presParOf" srcId="{E4839254-6D02-4B87-971C-B2E19DB15ABD}" destId="{C01EB9B0-F1BB-48FC-A5F6-63A5784CFB14}" srcOrd="1" destOrd="0" presId="urn:microsoft.com/office/officeart/2005/8/layout/radial2"/>
    <dgm:cxn modelId="{04733A51-38A4-4604-B3ED-6E3C76D41147}" type="presParOf" srcId="{03773161-B384-4428-BBD1-075C832F4E98}" destId="{5A27CB7C-012D-43E0-9804-BA7C18BE8448}" srcOrd="3" destOrd="0" presId="urn:microsoft.com/office/officeart/2005/8/layout/radial2"/>
    <dgm:cxn modelId="{A7FBCA78-9C28-42B7-B264-9E57F14E21A6}" type="presParOf" srcId="{03773161-B384-4428-BBD1-075C832F4E98}" destId="{A8A64C90-FD90-42E2-B06C-6C38F18E7896}" srcOrd="4" destOrd="0" presId="urn:microsoft.com/office/officeart/2005/8/layout/radial2"/>
    <dgm:cxn modelId="{65316892-8E67-4573-9821-DC5A2057F331}" type="presParOf" srcId="{A8A64C90-FD90-42E2-B06C-6C38F18E7896}" destId="{CDC6EA8A-EC08-4111-B901-42E41CA6AD5E}" srcOrd="0" destOrd="0" presId="urn:microsoft.com/office/officeart/2005/8/layout/radial2"/>
    <dgm:cxn modelId="{44A62794-80C2-4B8E-8C9C-5CE91E564BC7}" type="presParOf" srcId="{A8A64C90-FD90-42E2-B06C-6C38F18E7896}" destId="{AAF173EA-5D64-4A27-8C2D-4C011E7411FE}" srcOrd="1" destOrd="0" presId="urn:microsoft.com/office/officeart/2005/8/layout/radial2"/>
    <dgm:cxn modelId="{ECCA70BD-5405-4900-A377-3E122E2A0542}" type="presParOf" srcId="{03773161-B384-4428-BBD1-075C832F4E98}" destId="{711D0656-C40D-4809-84C3-9795449C95B7}" srcOrd="5" destOrd="0" presId="urn:microsoft.com/office/officeart/2005/8/layout/radial2"/>
    <dgm:cxn modelId="{AD2F11B4-EA7C-4D01-84A9-D01FD90EE58C}" type="presParOf" srcId="{03773161-B384-4428-BBD1-075C832F4E98}" destId="{CBE84F1F-EC83-4649-942D-14E60CA760AA}" srcOrd="6" destOrd="0" presId="urn:microsoft.com/office/officeart/2005/8/layout/radial2"/>
    <dgm:cxn modelId="{A63DFB81-09C3-4072-9AF2-248DFE5FF40B}" type="presParOf" srcId="{CBE84F1F-EC83-4649-942D-14E60CA760AA}" destId="{40539677-9D87-4E29-867E-18821382797B}" srcOrd="0" destOrd="0" presId="urn:microsoft.com/office/officeart/2005/8/layout/radial2"/>
    <dgm:cxn modelId="{8EAFB3B1-A09D-4AEA-8B23-DE71B07CA5EC}" type="presParOf" srcId="{CBE84F1F-EC83-4649-942D-14E60CA760AA}" destId="{B469847D-6015-496A-81CB-FFB28CD68120}" srcOrd="1" destOrd="0" presId="urn:microsoft.com/office/officeart/2005/8/layout/radial2"/>
    <dgm:cxn modelId="{AF3411D0-A7EE-4A30-A3BF-0CF89CF8ADA7}" type="presParOf" srcId="{03773161-B384-4428-BBD1-075C832F4E98}" destId="{35CA2EE4-C1B2-4EE9-BF2C-933377777221}" srcOrd="7" destOrd="0" presId="urn:microsoft.com/office/officeart/2005/8/layout/radial2"/>
    <dgm:cxn modelId="{D7710243-9015-4B52-A2A9-EBC0E6192025}" type="presParOf" srcId="{03773161-B384-4428-BBD1-075C832F4E98}" destId="{3A9478BE-EAC7-4C44-8C2D-B97EC18C9B59}" srcOrd="8" destOrd="0" presId="urn:microsoft.com/office/officeart/2005/8/layout/radial2"/>
    <dgm:cxn modelId="{38106DEF-4453-4FA4-BFDD-0ECAF1EF3E5D}" type="presParOf" srcId="{3A9478BE-EAC7-4C44-8C2D-B97EC18C9B59}" destId="{8AB87415-2EE5-4B56-B174-F174B1C124A9}" srcOrd="0" destOrd="0" presId="urn:microsoft.com/office/officeart/2005/8/layout/radial2"/>
    <dgm:cxn modelId="{CEDD9CA6-BE13-48DF-A940-DB565F4D877F}" type="presParOf" srcId="{3A9478BE-EAC7-4C44-8C2D-B97EC18C9B59}" destId="{83F8EE30-64CA-4FAD-8AAC-3E671E7E71F2}" srcOrd="1" destOrd="0" presId="urn:microsoft.com/office/officeart/2005/8/layout/radial2"/>
    <dgm:cxn modelId="{61BF99DA-6554-4B7A-BC95-66589298EF61}" type="presParOf" srcId="{03773161-B384-4428-BBD1-075C832F4E98}" destId="{670D1FA1-E852-462A-A1C0-98DB033780B3}" srcOrd="9" destOrd="0" presId="urn:microsoft.com/office/officeart/2005/8/layout/radial2"/>
    <dgm:cxn modelId="{4CE94C5C-2E77-4797-8092-990CBF743EB0}" type="presParOf" srcId="{03773161-B384-4428-BBD1-075C832F4E98}" destId="{C1818E41-5EE0-4454-9539-5AF1326CF679}" srcOrd="10" destOrd="0" presId="urn:microsoft.com/office/officeart/2005/8/layout/radial2"/>
    <dgm:cxn modelId="{0A2A74DF-F0A2-49A5-9441-EC8FA580FD5B}" type="presParOf" srcId="{C1818E41-5EE0-4454-9539-5AF1326CF679}" destId="{0A2EA5CD-CB5F-45C9-AE15-A3527ECD8907}" srcOrd="0" destOrd="0" presId="urn:microsoft.com/office/officeart/2005/8/layout/radial2"/>
    <dgm:cxn modelId="{D9069738-2D74-4BE1-A3DB-626F31EA79C5}" type="presParOf" srcId="{C1818E41-5EE0-4454-9539-5AF1326CF679}" destId="{96ADD1C1-DD06-46BE-9891-218A13EBF8D6}" srcOrd="1" destOrd="0" presId="urn:microsoft.com/office/officeart/2005/8/layout/radial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7C6A1A-9969-4E14-895C-B56487DDC81C}"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31FB2AC6-158D-4E37-94B4-3D45BAC2DDD6}">
      <dgm:prSet phldrT="[Text]" custT="1"/>
      <dgm:spPr/>
      <dgm:t>
        <a:bodyPr/>
        <a:lstStyle/>
        <a:p>
          <a:r>
            <a:rPr lang="en-US" sz="2800" dirty="0" smtClean="0"/>
            <a:t>400,000</a:t>
          </a:r>
          <a:r>
            <a:rPr lang="en-US" sz="2600" dirty="0" smtClean="0"/>
            <a:t> </a:t>
          </a:r>
          <a:endParaRPr lang="en-US" sz="2600" dirty="0"/>
        </a:p>
      </dgm:t>
    </dgm:pt>
    <dgm:pt modelId="{A0CA0053-6BAE-4E29-90FA-0D7F0B91F7E8}" type="parTrans" cxnId="{30E16FFC-872A-4C5A-A8DC-9902EAAB919C}">
      <dgm:prSet/>
      <dgm:spPr/>
      <dgm:t>
        <a:bodyPr/>
        <a:lstStyle/>
        <a:p>
          <a:endParaRPr lang="en-US"/>
        </a:p>
      </dgm:t>
    </dgm:pt>
    <dgm:pt modelId="{3F9A70EA-7B58-4FF1-9D13-A2C4ED096D41}" type="sibTrans" cxnId="{30E16FFC-872A-4C5A-A8DC-9902EAAB919C}">
      <dgm:prSet/>
      <dgm:spPr/>
      <dgm:t>
        <a:bodyPr/>
        <a:lstStyle/>
        <a:p>
          <a:endParaRPr lang="en-US"/>
        </a:p>
      </dgm:t>
    </dgm:pt>
    <dgm:pt modelId="{1D015F71-D037-453B-B8FB-DC4BF2423C1B}">
      <dgm:prSet phldrT="[Text]"/>
      <dgm:spPr/>
      <dgm:t>
        <a:bodyPr/>
        <a:lstStyle/>
        <a:p>
          <a:r>
            <a:rPr lang="en-US" dirty="0" smtClean="0"/>
            <a:t>3,000</a:t>
          </a:r>
          <a:endParaRPr lang="en-US" dirty="0"/>
        </a:p>
      </dgm:t>
    </dgm:pt>
    <dgm:pt modelId="{11AA1E60-28D6-4936-B520-53C63D3F5EFD}" type="parTrans" cxnId="{2DCC3B4E-2ECF-472F-BDDF-032149A62CB7}">
      <dgm:prSet/>
      <dgm:spPr/>
      <dgm:t>
        <a:bodyPr/>
        <a:lstStyle/>
        <a:p>
          <a:endParaRPr lang="en-US"/>
        </a:p>
      </dgm:t>
    </dgm:pt>
    <dgm:pt modelId="{2701F11C-CABC-486A-91A4-B0C8CE996C47}" type="sibTrans" cxnId="{2DCC3B4E-2ECF-472F-BDDF-032149A62CB7}">
      <dgm:prSet/>
      <dgm:spPr/>
      <dgm:t>
        <a:bodyPr/>
        <a:lstStyle/>
        <a:p>
          <a:endParaRPr lang="en-US"/>
        </a:p>
      </dgm:t>
    </dgm:pt>
    <dgm:pt modelId="{EA03FEBC-7DA4-4748-BF92-26B4B996A9FF}">
      <dgm:prSet phldrT="[Text]"/>
      <dgm:spPr/>
      <dgm:t>
        <a:bodyPr/>
        <a:lstStyle/>
        <a:p>
          <a:r>
            <a:rPr lang="en-US" dirty="0" smtClean="0"/>
            <a:t>400</a:t>
          </a:r>
          <a:endParaRPr lang="en-US" dirty="0"/>
        </a:p>
      </dgm:t>
    </dgm:pt>
    <dgm:pt modelId="{B9226B9D-4450-42A4-8E6A-073CDF4492D7}" type="parTrans" cxnId="{EFF968BB-2506-4169-9EC1-1C54C040A020}">
      <dgm:prSet/>
      <dgm:spPr/>
      <dgm:t>
        <a:bodyPr/>
        <a:lstStyle/>
        <a:p>
          <a:endParaRPr lang="en-US"/>
        </a:p>
      </dgm:t>
    </dgm:pt>
    <dgm:pt modelId="{11F80AEA-90C8-4057-B0A5-11C0EA1C5053}" type="sibTrans" cxnId="{EFF968BB-2506-4169-9EC1-1C54C040A020}">
      <dgm:prSet/>
      <dgm:spPr/>
      <dgm:t>
        <a:bodyPr/>
        <a:lstStyle/>
        <a:p>
          <a:endParaRPr lang="en-US"/>
        </a:p>
      </dgm:t>
    </dgm:pt>
    <dgm:pt modelId="{E28F6B46-8140-41AC-B842-E725E210CCF8}">
      <dgm:prSet phldrT="[Text]"/>
      <dgm:spPr/>
      <dgm:t>
        <a:bodyPr/>
        <a:lstStyle/>
        <a:p>
          <a:r>
            <a:rPr lang="en-US" dirty="0" smtClean="0"/>
            <a:t>27 Winners</a:t>
          </a:r>
          <a:endParaRPr lang="en-US" dirty="0"/>
        </a:p>
      </dgm:t>
    </dgm:pt>
    <dgm:pt modelId="{8C6B9EB6-D5B1-4D46-B32F-4BD0AD947099}" type="parTrans" cxnId="{48AD3981-EA05-43BC-A454-0DC33958736F}">
      <dgm:prSet/>
      <dgm:spPr/>
      <dgm:t>
        <a:bodyPr/>
        <a:lstStyle/>
        <a:p>
          <a:endParaRPr lang="en-US"/>
        </a:p>
      </dgm:t>
    </dgm:pt>
    <dgm:pt modelId="{CB8A6495-7C20-4E3F-BA92-0D6541F1DC94}" type="sibTrans" cxnId="{48AD3981-EA05-43BC-A454-0DC33958736F}">
      <dgm:prSet/>
      <dgm:spPr/>
      <dgm:t>
        <a:bodyPr/>
        <a:lstStyle/>
        <a:p>
          <a:endParaRPr lang="en-US"/>
        </a:p>
      </dgm:t>
    </dgm:pt>
    <dgm:pt modelId="{E34A6AA8-0FFF-4A71-B8FD-D4823B3706B3}" type="pres">
      <dgm:prSet presAssocID="{3D7C6A1A-9969-4E14-895C-B56487DDC81C}" presName="Name0" presStyleCnt="0">
        <dgm:presLayoutVars>
          <dgm:chMax val="4"/>
          <dgm:resizeHandles val="exact"/>
        </dgm:presLayoutVars>
      </dgm:prSet>
      <dgm:spPr/>
      <dgm:t>
        <a:bodyPr/>
        <a:lstStyle/>
        <a:p>
          <a:endParaRPr lang="en-US"/>
        </a:p>
      </dgm:t>
    </dgm:pt>
    <dgm:pt modelId="{30999FDE-994E-4040-AD70-A231A0D21302}" type="pres">
      <dgm:prSet presAssocID="{3D7C6A1A-9969-4E14-895C-B56487DDC81C}" presName="ellipse" presStyleLbl="trBgShp" presStyleIdx="0" presStyleCnt="1"/>
      <dgm:spPr/>
    </dgm:pt>
    <dgm:pt modelId="{40D72E29-DAD4-4C2E-8C50-2F19A699511B}" type="pres">
      <dgm:prSet presAssocID="{3D7C6A1A-9969-4E14-895C-B56487DDC81C}" presName="arrow1" presStyleLbl="fgShp" presStyleIdx="0" presStyleCnt="1"/>
      <dgm:spPr/>
    </dgm:pt>
    <dgm:pt modelId="{41A179A5-4CC3-4D9B-9AAA-687421725164}" type="pres">
      <dgm:prSet presAssocID="{3D7C6A1A-9969-4E14-895C-B56487DDC81C}" presName="rectangle" presStyleLbl="revTx" presStyleIdx="0" presStyleCnt="1">
        <dgm:presLayoutVars>
          <dgm:bulletEnabled val="1"/>
        </dgm:presLayoutVars>
      </dgm:prSet>
      <dgm:spPr/>
      <dgm:t>
        <a:bodyPr/>
        <a:lstStyle/>
        <a:p>
          <a:endParaRPr lang="en-US"/>
        </a:p>
      </dgm:t>
    </dgm:pt>
    <dgm:pt modelId="{967A3C7F-1945-4CF3-969C-68487ED0CE69}" type="pres">
      <dgm:prSet presAssocID="{1D015F71-D037-453B-B8FB-DC4BF2423C1B}" presName="item1" presStyleLbl="node1" presStyleIdx="0" presStyleCnt="3">
        <dgm:presLayoutVars>
          <dgm:bulletEnabled val="1"/>
        </dgm:presLayoutVars>
      </dgm:prSet>
      <dgm:spPr/>
      <dgm:t>
        <a:bodyPr/>
        <a:lstStyle/>
        <a:p>
          <a:endParaRPr lang="en-US"/>
        </a:p>
      </dgm:t>
    </dgm:pt>
    <dgm:pt modelId="{87C5D370-7A9B-4063-ADDC-31604364F538}" type="pres">
      <dgm:prSet presAssocID="{EA03FEBC-7DA4-4748-BF92-26B4B996A9FF}" presName="item2" presStyleLbl="node1" presStyleIdx="1" presStyleCnt="3">
        <dgm:presLayoutVars>
          <dgm:bulletEnabled val="1"/>
        </dgm:presLayoutVars>
      </dgm:prSet>
      <dgm:spPr/>
      <dgm:t>
        <a:bodyPr/>
        <a:lstStyle/>
        <a:p>
          <a:endParaRPr lang="en-US"/>
        </a:p>
      </dgm:t>
    </dgm:pt>
    <dgm:pt modelId="{7A935DE4-BA10-4E95-B509-13C1940B5F12}" type="pres">
      <dgm:prSet presAssocID="{E28F6B46-8140-41AC-B842-E725E210CCF8}" presName="item3" presStyleLbl="node1" presStyleIdx="2" presStyleCnt="3" custScaleX="147266" custLinFactNeighborX="8381" custLinFactNeighborY="-6348">
        <dgm:presLayoutVars>
          <dgm:bulletEnabled val="1"/>
        </dgm:presLayoutVars>
      </dgm:prSet>
      <dgm:spPr/>
      <dgm:t>
        <a:bodyPr/>
        <a:lstStyle/>
        <a:p>
          <a:endParaRPr lang="en-US"/>
        </a:p>
      </dgm:t>
    </dgm:pt>
    <dgm:pt modelId="{865AEA28-56FB-4AF7-A3B7-B43AEA012013}" type="pres">
      <dgm:prSet presAssocID="{3D7C6A1A-9969-4E14-895C-B56487DDC81C}" presName="funnel" presStyleLbl="trAlignAcc1" presStyleIdx="0" presStyleCnt="1" custScaleX="115356"/>
      <dgm:spPr/>
    </dgm:pt>
  </dgm:ptLst>
  <dgm:cxnLst>
    <dgm:cxn modelId="{D1CD40E8-0D29-49B5-BD56-82C1007C0F82}" type="presOf" srcId="{E28F6B46-8140-41AC-B842-E725E210CCF8}" destId="{41A179A5-4CC3-4D9B-9AAA-687421725164}" srcOrd="0" destOrd="0" presId="urn:microsoft.com/office/officeart/2005/8/layout/funnel1"/>
    <dgm:cxn modelId="{2020F6B4-F366-4F99-9ED2-330079E0B227}" type="presOf" srcId="{3D7C6A1A-9969-4E14-895C-B56487DDC81C}" destId="{E34A6AA8-0FFF-4A71-B8FD-D4823B3706B3}" srcOrd="0" destOrd="0" presId="urn:microsoft.com/office/officeart/2005/8/layout/funnel1"/>
    <dgm:cxn modelId="{5E615C27-90EA-46AC-97E1-4CE2145CFA40}" type="presOf" srcId="{31FB2AC6-158D-4E37-94B4-3D45BAC2DDD6}" destId="{7A935DE4-BA10-4E95-B509-13C1940B5F12}" srcOrd="0" destOrd="0" presId="urn:microsoft.com/office/officeart/2005/8/layout/funnel1"/>
    <dgm:cxn modelId="{48AD3981-EA05-43BC-A454-0DC33958736F}" srcId="{3D7C6A1A-9969-4E14-895C-B56487DDC81C}" destId="{E28F6B46-8140-41AC-B842-E725E210CCF8}" srcOrd="3" destOrd="0" parTransId="{8C6B9EB6-D5B1-4D46-B32F-4BD0AD947099}" sibTransId="{CB8A6495-7C20-4E3F-BA92-0D6541F1DC94}"/>
    <dgm:cxn modelId="{09A8A7EA-77AF-4C08-BF8B-90CE324E26BB}" type="presOf" srcId="{1D015F71-D037-453B-B8FB-DC4BF2423C1B}" destId="{87C5D370-7A9B-4063-ADDC-31604364F538}" srcOrd="0" destOrd="0" presId="urn:microsoft.com/office/officeart/2005/8/layout/funnel1"/>
    <dgm:cxn modelId="{EFF968BB-2506-4169-9EC1-1C54C040A020}" srcId="{3D7C6A1A-9969-4E14-895C-B56487DDC81C}" destId="{EA03FEBC-7DA4-4748-BF92-26B4B996A9FF}" srcOrd="2" destOrd="0" parTransId="{B9226B9D-4450-42A4-8E6A-073CDF4492D7}" sibTransId="{11F80AEA-90C8-4057-B0A5-11C0EA1C5053}"/>
    <dgm:cxn modelId="{2DCC3B4E-2ECF-472F-BDDF-032149A62CB7}" srcId="{3D7C6A1A-9969-4E14-895C-B56487DDC81C}" destId="{1D015F71-D037-453B-B8FB-DC4BF2423C1B}" srcOrd="1" destOrd="0" parTransId="{11AA1E60-28D6-4936-B520-53C63D3F5EFD}" sibTransId="{2701F11C-CABC-486A-91A4-B0C8CE996C47}"/>
    <dgm:cxn modelId="{30E16FFC-872A-4C5A-A8DC-9902EAAB919C}" srcId="{3D7C6A1A-9969-4E14-895C-B56487DDC81C}" destId="{31FB2AC6-158D-4E37-94B4-3D45BAC2DDD6}" srcOrd="0" destOrd="0" parTransId="{A0CA0053-6BAE-4E29-90FA-0D7F0B91F7E8}" sibTransId="{3F9A70EA-7B58-4FF1-9D13-A2C4ED096D41}"/>
    <dgm:cxn modelId="{54AB8CA5-7772-40DC-9BC9-185F1C7B373E}" type="presOf" srcId="{EA03FEBC-7DA4-4748-BF92-26B4B996A9FF}" destId="{967A3C7F-1945-4CF3-969C-68487ED0CE69}" srcOrd="0" destOrd="0" presId="urn:microsoft.com/office/officeart/2005/8/layout/funnel1"/>
    <dgm:cxn modelId="{82AEF019-CB2C-45F8-A9D4-9C7080F6EFD8}" type="presParOf" srcId="{E34A6AA8-0FFF-4A71-B8FD-D4823B3706B3}" destId="{30999FDE-994E-4040-AD70-A231A0D21302}" srcOrd="0" destOrd="0" presId="urn:microsoft.com/office/officeart/2005/8/layout/funnel1"/>
    <dgm:cxn modelId="{9D454368-F2A3-42C8-87DE-A2804CDA8AF1}" type="presParOf" srcId="{E34A6AA8-0FFF-4A71-B8FD-D4823B3706B3}" destId="{40D72E29-DAD4-4C2E-8C50-2F19A699511B}" srcOrd="1" destOrd="0" presId="urn:microsoft.com/office/officeart/2005/8/layout/funnel1"/>
    <dgm:cxn modelId="{69D4EEDC-D688-4BB0-80A3-CBDB03A18D94}" type="presParOf" srcId="{E34A6AA8-0FFF-4A71-B8FD-D4823B3706B3}" destId="{41A179A5-4CC3-4D9B-9AAA-687421725164}" srcOrd="2" destOrd="0" presId="urn:microsoft.com/office/officeart/2005/8/layout/funnel1"/>
    <dgm:cxn modelId="{90E8A07B-3D35-478C-BE6A-2CA5A43BB39D}" type="presParOf" srcId="{E34A6AA8-0FFF-4A71-B8FD-D4823B3706B3}" destId="{967A3C7F-1945-4CF3-969C-68487ED0CE69}" srcOrd="3" destOrd="0" presId="urn:microsoft.com/office/officeart/2005/8/layout/funnel1"/>
    <dgm:cxn modelId="{3F04BB9A-EF84-4C21-9C3D-D332A8E8ECFE}" type="presParOf" srcId="{E34A6AA8-0FFF-4A71-B8FD-D4823B3706B3}" destId="{87C5D370-7A9B-4063-ADDC-31604364F538}" srcOrd="4" destOrd="0" presId="urn:microsoft.com/office/officeart/2005/8/layout/funnel1"/>
    <dgm:cxn modelId="{D8D38424-D4EB-41EA-BB7C-559E8EFCFC59}" type="presParOf" srcId="{E34A6AA8-0FFF-4A71-B8FD-D4823B3706B3}" destId="{7A935DE4-BA10-4E95-B509-13C1940B5F12}" srcOrd="5" destOrd="0" presId="urn:microsoft.com/office/officeart/2005/8/layout/funnel1"/>
    <dgm:cxn modelId="{37C5D24F-4B2C-4FDB-BFA9-C071517AEBC2}" type="presParOf" srcId="{E34A6AA8-0FFF-4A71-B8FD-D4823B3706B3}" destId="{865AEA28-56FB-4AF7-A3B7-B43AEA012013}" srcOrd="6" destOrd="0" presId="urn:microsoft.com/office/officeart/2005/8/layout/funne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0D1FA1-E852-462A-A1C0-98DB033780B3}">
      <dsp:nvSpPr>
        <dsp:cNvPr id="0" name=""/>
        <dsp:cNvSpPr/>
      </dsp:nvSpPr>
      <dsp:spPr>
        <a:xfrm rot="2274211">
          <a:off x="3419166" y="3602000"/>
          <a:ext cx="1659318" cy="32343"/>
        </a:xfrm>
        <a:custGeom>
          <a:avLst/>
          <a:gdLst/>
          <a:ahLst/>
          <a:cxnLst/>
          <a:rect l="0" t="0" r="0" b="0"/>
          <a:pathLst>
            <a:path>
              <a:moveTo>
                <a:pt x="0" y="16171"/>
              </a:moveTo>
              <a:lnTo>
                <a:pt x="1659318" y="161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CA2EE4-C1B2-4EE9-BF2C-933377777221}">
      <dsp:nvSpPr>
        <dsp:cNvPr id="0" name=""/>
        <dsp:cNvSpPr/>
      </dsp:nvSpPr>
      <dsp:spPr>
        <a:xfrm rot="939042">
          <a:off x="3549996" y="3149756"/>
          <a:ext cx="2383719" cy="32343"/>
        </a:xfrm>
        <a:custGeom>
          <a:avLst/>
          <a:gdLst/>
          <a:ahLst/>
          <a:cxnLst/>
          <a:rect l="0" t="0" r="0" b="0"/>
          <a:pathLst>
            <a:path>
              <a:moveTo>
                <a:pt x="0" y="16171"/>
              </a:moveTo>
              <a:lnTo>
                <a:pt x="2383719" y="161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1D0656-C40D-4809-84C3-9795449C95B7}">
      <dsp:nvSpPr>
        <dsp:cNvPr id="0" name=""/>
        <dsp:cNvSpPr/>
      </dsp:nvSpPr>
      <dsp:spPr>
        <a:xfrm rot="21330241">
          <a:off x="3590604" y="2546878"/>
          <a:ext cx="2327940" cy="32343"/>
        </a:xfrm>
        <a:custGeom>
          <a:avLst/>
          <a:gdLst/>
          <a:ahLst/>
          <a:cxnLst/>
          <a:rect l="0" t="0" r="0" b="0"/>
          <a:pathLst>
            <a:path>
              <a:moveTo>
                <a:pt x="0" y="16171"/>
              </a:moveTo>
              <a:lnTo>
                <a:pt x="2327940" y="161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27CB7C-012D-43E0-9804-BA7C18BE8448}">
      <dsp:nvSpPr>
        <dsp:cNvPr id="0" name=""/>
        <dsp:cNvSpPr/>
      </dsp:nvSpPr>
      <dsp:spPr>
        <a:xfrm rot="20101154">
          <a:off x="3487496" y="1951301"/>
          <a:ext cx="2280891" cy="32343"/>
        </a:xfrm>
        <a:custGeom>
          <a:avLst/>
          <a:gdLst/>
          <a:ahLst/>
          <a:cxnLst/>
          <a:rect l="0" t="0" r="0" b="0"/>
          <a:pathLst>
            <a:path>
              <a:moveTo>
                <a:pt x="0" y="16171"/>
              </a:moveTo>
              <a:lnTo>
                <a:pt x="2280891" y="161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B344B8-BD84-40E3-B8A7-A95F99DED3AC}">
      <dsp:nvSpPr>
        <dsp:cNvPr id="0" name=""/>
        <dsp:cNvSpPr/>
      </dsp:nvSpPr>
      <dsp:spPr>
        <a:xfrm rot="18710425">
          <a:off x="3292000" y="1597797"/>
          <a:ext cx="1482233" cy="32343"/>
        </a:xfrm>
        <a:custGeom>
          <a:avLst/>
          <a:gdLst/>
          <a:ahLst/>
          <a:cxnLst/>
          <a:rect l="0" t="0" r="0" b="0"/>
          <a:pathLst>
            <a:path>
              <a:moveTo>
                <a:pt x="0" y="16171"/>
              </a:moveTo>
              <a:lnTo>
                <a:pt x="1482233" y="161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E18B27-141A-415D-91B6-24278763BEBF}">
      <dsp:nvSpPr>
        <dsp:cNvPr id="0" name=""/>
        <dsp:cNvSpPr/>
      </dsp:nvSpPr>
      <dsp:spPr>
        <a:xfrm>
          <a:off x="154554" y="589894"/>
          <a:ext cx="5026364" cy="4114145"/>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258DAF-42E5-4A52-A80D-D8BD170173D6}">
      <dsp:nvSpPr>
        <dsp:cNvPr id="0" name=""/>
        <dsp:cNvSpPr/>
      </dsp:nvSpPr>
      <dsp:spPr>
        <a:xfrm>
          <a:off x="4250121" y="-251987"/>
          <a:ext cx="1572426" cy="1491023"/>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GB" sz="3600" kern="1200" dirty="0" smtClean="0">
              <a:latin typeface="+mj-lt"/>
            </a:rPr>
            <a:t>6M </a:t>
          </a:r>
          <a:r>
            <a:rPr lang="en-GB" sz="2000" kern="1200" dirty="0" smtClean="0">
              <a:latin typeface="+mj-lt"/>
            </a:rPr>
            <a:t>SMS in 7 days</a:t>
          </a:r>
          <a:endParaRPr lang="en-US" sz="2000" kern="1200" dirty="0"/>
        </a:p>
      </dsp:txBody>
      <dsp:txXfrm>
        <a:off x="4250121" y="-251987"/>
        <a:ext cx="1572426" cy="1491023"/>
      </dsp:txXfrm>
    </dsp:sp>
    <dsp:sp modelId="{CDC6EA8A-EC08-4111-B901-42E41CA6AD5E}">
      <dsp:nvSpPr>
        <dsp:cNvPr id="0" name=""/>
        <dsp:cNvSpPr/>
      </dsp:nvSpPr>
      <dsp:spPr>
        <a:xfrm>
          <a:off x="5557308" y="375814"/>
          <a:ext cx="1742508" cy="1505502"/>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latin typeface="+mj-lt"/>
            </a:rPr>
            <a:t>385K</a:t>
          </a:r>
          <a:r>
            <a:rPr lang="en-US" sz="2400" kern="1200" dirty="0" smtClean="0">
              <a:latin typeface="+mj-lt"/>
            </a:rPr>
            <a:t> </a:t>
          </a:r>
          <a:r>
            <a:rPr lang="en-US" sz="1800" kern="1200" dirty="0" smtClean="0">
              <a:latin typeface="+mj-lt"/>
            </a:rPr>
            <a:t>SMS/Day received</a:t>
          </a:r>
          <a:endParaRPr lang="en-US" sz="2800" kern="1200" dirty="0"/>
        </a:p>
      </dsp:txBody>
      <dsp:txXfrm>
        <a:off x="5557308" y="375814"/>
        <a:ext cx="1742508" cy="1505502"/>
      </dsp:txXfrm>
    </dsp:sp>
    <dsp:sp modelId="{40539677-9D87-4E29-867E-18821382797B}">
      <dsp:nvSpPr>
        <dsp:cNvPr id="0" name=""/>
        <dsp:cNvSpPr/>
      </dsp:nvSpPr>
      <dsp:spPr>
        <a:xfrm>
          <a:off x="5911250" y="1671963"/>
          <a:ext cx="1730600" cy="1464192"/>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GB" sz="3200" kern="1200" dirty="0" smtClean="0">
              <a:latin typeface="+mj-lt"/>
            </a:rPr>
            <a:t>1.1M </a:t>
          </a:r>
          <a:r>
            <a:rPr lang="en-GB" sz="1800" kern="1200" dirty="0" smtClean="0">
              <a:latin typeface="+mj-lt"/>
            </a:rPr>
            <a:t>early warning SMS</a:t>
          </a:r>
          <a:endParaRPr lang="en-US" sz="1600" kern="1200" dirty="0"/>
        </a:p>
      </dsp:txBody>
      <dsp:txXfrm>
        <a:off x="5911250" y="1671963"/>
        <a:ext cx="1730600" cy="1464192"/>
      </dsp:txXfrm>
    </dsp:sp>
    <dsp:sp modelId="{8AB87415-2EE5-4B56-B174-F174B1C124A9}">
      <dsp:nvSpPr>
        <dsp:cNvPr id="0" name=""/>
        <dsp:cNvSpPr/>
      </dsp:nvSpPr>
      <dsp:spPr>
        <a:xfrm>
          <a:off x="5853970" y="2940309"/>
          <a:ext cx="1661868" cy="1539963"/>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GB" sz="3200" kern="1200" dirty="0" smtClean="0">
              <a:latin typeface="+mj-lt"/>
            </a:rPr>
            <a:t>1M </a:t>
          </a:r>
          <a:r>
            <a:rPr lang="en-GB" sz="1800" kern="1200" dirty="0" smtClean="0">
              <a:latin typeface="+mj-lt"/>
            </a:rPr>
            <a:t>Cholera health SMS</a:t>
          </a:r>
          <a:endParaRPr lang="en-US" sz="1800" kern="1200" dirty="0"/>
        </a:p>
      </dsp:txBody>
      <dsp:txXfrm>
        <a:off x="5853970" y="2940309"/>
        <a:ext cx="1661868" cy="1539963"/>
      </dsp:txXfrm>
    </dsp:sp>
    <dsp:sp modelId="{0A2EA5CD-CB5F-45C9-AE15-A3527ECD8907}">
      <dsp:nvSpPr>
        <dsp:cNvPr id="0" name=""/>
        <dsp:cNvSpPr/>
      </dsp:nvSpPr>
      <dsp:spPr>
        <a:xfrm>
          <a:off x="4707523" y="3904205"/>
          <a:ext cx="1539954" cy="1341170"/>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GB" sz="3200" kern="1200" dirty="0" smtClean="0">
              <a:latin typeface="+mj-lt"/>
            </a:rPr>
            <a:t>800K </a:t>
          </a:r>
          <a:r>
            <a:rPr lang="en-GB" kern="1200" dirty="0" smtClean="0">
              <a:latin typeface="+mj-lt"/>
            </a:rPr>
            <a:t>IVR calls in 1 month</a:t>
          </a:r>
          <a:endParaRPr lang="en-US" sz="1800" kern="1200" dirty="0"/>
        </a:p>
      </dsp:txBody>
      <dsp:txXfrm>
        <a:off x="4707523" y="3904205"/>
        <a:ext cx="1539954" cy="134117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999FDE-994E-4040-AD70-A231A0D21302}">
      <dsp:nvSpPr>
        <dsp:cNvPr id="0" name=""/>
        <dsp:cNvSpPr/>
      </dsp:nvSpPr>
      <dsp:spPr>
        <a:xfrm>
          <a:off x="1429894" y="184689"/>
          <a:ext cx="3665376" cy="127293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D72E29-DAD4-4C2E-8C50-2F19A699511B}">
      <dsp:nvSpPr>
        <dsp:cNvPr id="0" name=""/>
        <dsp:cNvSpPr/>
      </dsp:nvSpPr>
      <dsp:spPr>
        <a:xfrm>
          <a:off x="2913093" y="3301679"/>
          <a:ext cx="710344" cy="454620"/>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A179A5-4CC3-4D9B-9AAA-687421725164}">
      <dsp:nvSpPr>
        <dsp:cNvPr id="0" name=""/>
        <dsp:cNvSpPr/>
      </dsp:nvSpPr>
      <dsp:spPr>
        <a:xfrm>
          <a:off x="1563439" y="3665376"/>
          <a:ext cx="3409652" cy="852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27 Winners</a:t>
          </a:r>
          <a:endParaRPr lang="en-US" sz="3000" kern="1200" dirty="0"/>
        </a:p>
      </dsp:txBody>
      <dsp:txXfrm>
        <a:off x="1563439" y="3665376"/>
        <a:ext cx="3409652" cy="852413"/>
      </dsp:txXfrm>
    </dsp:sp>
    <dsp:sp modelId="{967A3C7F-1945-4CF3-969C-68487ED0CE69}">
      <dsp:nvSpPr>
        <dsp:cNvPr id="0" name=""/>
        <dsp:cNvSpPr/>
      </dsp:nvSpPr>
      <dsp:spPr>
        <a:xfrm>
          <a:off x="2762500" y="1555937"/>
          <a:ext cx="1278619" cy="12786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400</a:t>
          </a:r>
          <a:endParaRPr lang="en-US" sz="2800" kern="1200" dirty="0"/>
        </a:p>
      </dsp:txBody>
      <dsp:txXfrm>
        <a:off x="2762500" y="1555937"/>
        <a:ext cx="1278619" cy="1278619"/>
      </dsp:txXfrm>
    </dsp:sp>
    <dsp:sp modelId="{87C5D370-7A9B-4063-ADDC-31604364F538}">
      <dsp:nvSpPr>
        <dsp:cNvPr id="0" name=""/>
        <dsp:cNvSpPr/>
      </dsp:nvSpPr>
      <dsp:spPr>
        <a:xfrm>
          <a:off x="1847577" y="596689"/>
          <a:ext cx="1278619" cy="12786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3,000</a:t>
          </a:r>
          <a:endParaRPr lang="en-US" sz="2800" kern="1200" dirty="0"/>
        </a:p>
      </dsp:txBody>
      <dsp:txXfrm>
        <a:off x="1847577" y="596689"/>
        <a:ext cx="1278619" cy="1278619"/>
      </dsp:txXfrm>
    </dsp:sp>
    <dsp:sp modelId="{7A935DE4-BA10-4E95-B509-13C1940B5F12}">
      <dsp:nvSpPr>
        <dsp:cNvPr id="0" name=""/>
        <dsp:cNvSpPr/>
      </dsp:nvSpPr>
      <dsp:spPr>
        <a:xfrm>
          <a:off x="2959595" y="206380"/>
          <a:ext cx="1882971" cy="12786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400,000</a:t>
          </a:r>
          <a:r>
            <a:rPr lang="en-US" sz="2600" kern="1200" dirty="0" smtClean="0"/>
            <a:t> </a:t>
          </a:r>
          <a:endParaRPr lang="en-US" sz="2600" kern="1200" dirty="0"/>
        </a:p>
      </dsp:txBody>
      <dsp:txXfrm>
        <a:off x="2959595" y="206380"/>
        <a:ext cx="1882971" cy="1278619"/>
      </dsp:txXfrm>
    </dsp:sp>
    <dsp:sp modelId="{865AEA28-56FB-4AF7-A3B7-B43AEA012013}">
      <dsp:nvSpPr>
        <dsp:cNvPr id="0" name=""/>
        <dsp:cNvSpPr/>
      </dsp:nvSpPr>
      <dsp:spPr>
        <a:xfrm>
          <a:off x="973876" y="28413"/>
          <a:ext cx="4588778" cy="3182342"/>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1" y="2"/>
            <a:ext cx="2945659" cy="496332"/>
          </a:xfrm>
          <a:prstGeom prst="rect">
            <a:avLst/>
          </a:prstGeom>
          <a:noFill/>
          <a:ln w="9525">
            <a:noFill/>
            <a:miter lim="800000"/>
            <a:headEnd/>
            <a:tailEnd/>
          </a:ln>
          <a:effectLst/>
        </p:spPr>
        <p:txBody>
          <a:bodyPr vert="horz" wrap="square" lIns="92183" tIns="46091" rIns="92183" bIns="46091" numCol="1" anchor="t" anchorCtr="0" compatLnSpc="1">
            <a:prstTxWarp prst="textNoShape">
              <a:avLst/>
            </a:prstTxWarp>
          </a:bodyPr>
          <a:lstStyle>
            <a:lvl1pPr>
              <a:defRPr sz="1200"/>
            </a:lvl1pPr>
          </a:lstStyle>
          <a:p>
            <a:endParaRPr lang="fr-CH" dirty="0"/>
          </a:p>
        </p:txBody>
      </p:sp>
      <p:sp>
        <p:nvSpPr>
          <p:cNvPr id="154627" name="Rectangle 3"/>
          <p:cNvSpPr>
            <a:spLocks noGrp="1" noChangeArrowheads="1"/>
          </p:cNvSpPr>
          <p:nvPr>
            <p:ph type="dt" sz="quarter" idx="1"/>
          </p:nvPr>
        </p:nvSpPr>
        <p:spPr bwMode="auto">
          <a:xfrm>
            <a:off x="3850444" y="2"/>
            <a:ext cx="2945659" cy="496332"/>
          </a:xfrm>
          <a:prstGeom prst="rect">
            <a:avLst/>
          </a:prstGeom>
          <a:noFill/>
          <a:ln w="9525">
            <a:noFill/>
            <a:miter lim="800000"/>
            <a:headEnd/>
            <a:tailEnd/>
          </a:ln>
          <a:effectLst/>
        </p:spPr>
        <p:txBody>
          <a:bodyPr vert="horz" wrap="square" lIns="92183" tIns="46091" rIns="92183" bIns="46091" numCol="1" anchor="t" anchorCtr="0" compatLnSpc="1">
            <a:prstTxWarp prst="textNoShape">
              <a:avLst/>
            </a:prstTxWarp>
          </a:bodyPr>
          <a:lstStyle>
            <a:lvl1pPr algn="r">
              <a:defRPr sz="1200"/>
            </a:lvl1pPr>
          </a:lstStyle>
          <a:p>
            <a:endParaRPr lang="fr-CH" dirty="0"/>
          </a:p>
        </p:txBody>
      </p:sp>
      <p:sp>
        <p:nvSpPr>
          <p:cNvPr id="154628" name="Rectangle 4"/>
          <p:cNvSpPr>
            <a:spLocks noGrp="1" noChangeArrowheads="1"/>
          </p:cNvSpPr>
          <p:nvPr>
            <p:ph type="ftr" sz="quarter" idx="2"/>
          </p:nvPr>
        </p:nvSpPr>
        <p:spPr bwMode="auto">
          <a:xfrm>
            <a:off x="1" y="9428584"/>
            <a:ext cx="2945659" cy="496332"/>
          </a:xfrm>
          <a:prstGeom prst="rect">
            <a:avLst/>
          </a:prstGeom>
          <a:noFill/>
          <a:ln w="9525">
            <a:noFill/>
            <a:miter lim="800000"/>
            <a:headEnd/>
            <a:tailEnd/>
          </a:ln>
          <a:effectLst/>
        </p:spPr>
        <p:txBody>
          <a:bodyPr vert="horz" wrap="square" lIns="92183" tIns="46091" rIns="92183" bIns="46091" numCol="1" anchor="b" anchorCtr="0" compatLnSpc="1">
            <a:prstTxWarp prst="textNoShape">
              <a:avLst/>
            </a:prstTxWarp>
          </a:bodyPr>
          <a:lstStyle>
            <a:lvl1pPr>
              <a:defRPr sz="1200"/>
            </a:lvl1pPr>
          </a:lstStyle>
          <a:p>
            <a:endParaRPr lang="fr-CH" dirty="0"/>
          </a:p>
        </p:txBody>
      </p:sp>
      <p:sp>
        <p:nvSpPr>
          <p:cNvPr id="154629" name="Rectangle 5"/>
          <p:cNvSpPr>
            <a:spLocks noGrp="1" noChangeArrowheads="1"/>
          </p:cNvSpPr>
          <p:nvPr>
            <p:ph type="sldNum" sz="quarter" idx="3"/>
          </p:nvPr>
        </p:nvSpPr>
        <p:spPr bwMode="auto">
          <a:xfrm>
            <a:off x="3850444" y="9428584"/>
            <a:ext cx="2945659" cy="496332"/>
          </a:xfrm>
          <a:prstGeom prst="rect">
            <a:avLst/>
          </a:prstGeom>
          <a:noFill/>
          <a:ln w="9525">
            <a:noFill/>
            <a:miter lim="800000"/>
            <a:headEnd/>
            <a:tailEnd/>
          </a:ln>
          <a:effectLst/>
        </p:spPr>
        <p:txBody>
          <a:bodyPr vert="horz" wrap="square" lIns="92183" tIns="46091" rIns="92183" bIns="46091" numCol="1" anchor="b" anchorCtr="0" compatLnSpc="1">
            <a:prstTxWarp prst="textNoShape">
              <a:avLst/>
            </a:prstTxWarp>
          </a:bodyPr>
          <a:lstStyle>
            <a:lvl1pPr algn="r">
              <a:defRPr sz="1200"/>
            </a:lvl1pPr>
          </a:lstStyle>
          <a:p>
            <a:fld id="{B1ABDA29-B1DF-4991-9E03-21DD18B5652A}" type="slidenum">
              <a:rPr lang="fr-CH"/>
              <a:pPr/>
              <a:t>‹#›</a:t>
            </a:fld>
            <a:endParaRPr lang="fr-CH" dirty="0"/>
          </a:p>
        </p:txBody>
      </p:sp>
    </p:spTree>
    <p:extLst>
      <p:ext uri="{BB962C8B-B14F-4D97-AF65-F5344CB8AC3E}">
        <p14:creationId xmlns="" xmlns:p14="http://schemas.microsoft.com/office/powerpoint/2010/main" val="3494892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bwMode="auto">
          <a:xfrm>
            <a:off x="1" y="2"/>
            <a:ext cx="2945659" cy="496332"/>
          </a:xfrm>
          <a:prstGeom prst="rect">
            <a:avLst/>
          </a:prstGeom>
          <a:noFill/>
          <a:ln w="9525">
            <a:noFill/>
            <a:miter lim="800000"/>
            <a:headEnd/>
            <a:tailEnd/>
          </a:ln>
          <a:effectLst/>
        </p:spPr>
        <p:txBody>
          <a:bodyPr vert="horz" wrap="square" lIns="92183" tIns="46091" rIns="92183" bIns="46091" numCol="1" anchor="t" anchorCtr="0" compatLnSpc="1">
            <a:prstTxWarp prst="textNoShape">
              <a:avLst/>
            </a:prstTxWarp>
          </a:bodyPr>
          <a:lstStyle>
            <a:lvl1pPr>
              <a:defRPr sz="1200"/>
            </a:lvl1pPr>
          </a:lstStyle>
          <a:p>
            <a:endParaRPr lang="fr-CH" dirty="0"/>
          </a:p>
        </p:txBody>
      </p:sp>
      <p:sp>
        <p:nvSpPr>
          <p:cNvPr id="155651" name="Rectangle 3"/>
          <p:cNvSpPr>
            <a:spLocks noGrp="1" noChangeArrowheads="1"/>
          </p:cNvSpPr>
          <p:nvPr>
            <p:ph type="dt" idx="1"/>
          </p:nvPr>
        </p:nvSpPr>
        <p:spPr bwMode="auto">
          <a:xfrm>
            <a:off x="3850444" y="2"/>
            <a:ext cx="2945659" cy="496332"/>
          </a:xfrm>
          <a:prstGeom prst="rect">
            <a:avLst/>
          </a:prstGeom>
          <a:noFill/>
          <a:ln w="9525">
            <a:noFill/>
            <a:miter lim="800000"/>
            <a:headEnd/>
            <a:tailEnd/>
          </a:ln>
          <a:effectLst/>
        </p:spPr>
        <p:txBody>
          <a:bodyPr vert="horz" wrap="square" lIns="92183" tIns="46091" rIns="92183" bIns="46091" numCol="1" anchor="t" anchorCtr="0" compatLnSpc="1">
            <a:prstTxWarp prst="textNoShape">
              <a:avLst/>
            </a:prstTxWarp>
          </a:bodyPr>
          <a:lstStyle>
            <a:lvl1pPr algn="r">
              <a:defRPr sz="1200"/>
            </a:lvl1pPr>
          </a:lstStyle>
          <a:p>
            <a:endParaRPr lang="fr-CH" dirty="0"/>
          </a:p>
        </p:txBody>
      </p:sp>
      <p:sp>
        <p:nvSpPr>
          <p:cNvPr id="155652"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p:spPr>
      </p:sp>
      <p:sp>
        <p:nvSpPr>
          <p:cNvPr id="155653"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2183" tIns="46091" rIns="92183" bIns="46091"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p>
        </p:txBody>
      </p:sp>
      <p:sp>
        <p:nvSpPr>
          <p:cNvPr id="155654" name="Rectangle 6"/>
          <p:cNvSpPr>
            <a:spLocks noGrp="1" noChangeArrowheads="1"/>
          </p:cNvSpPr>
          <p:nvPr>
            <p:ph type="ftr" sz="quarter" idx="4"/>
          </p:nvPr>
        </p:nvSpPr>
        <p:spPr bwMode="auto">
          <a:xfrm>
            <a:off x="1" y="9428584"/>
            <a:ext cx="2945659" cy="496332"/>
          </a:xfrm>
          <a:prstGeom prst="rect">
            <a:avLst/>
          </a:prstGeom>
          <a:noFill/>
          <a:ln w="9525">
            <a:noFill/>
            <a:miter lim="800000"/>
            <a:headEnd/>
            <a:tailEnd/>
          </a:ln>
          <a:effectLst/>
        </p:spPr>
        <p:txBody>
          <a:bodyPr vert="horz" wrap="square" lIns="92183" tIns="46091" rIns="92183" bIns="46091" numCol="1" anchor="b" anchorCtr="0" compatLnSpc="1">
            <a:prstTxWarp prst="textNoShape">
              <a:avLst/>
            </a:prstTxWarp>
          </a:bodyPr>
          <a:lstStyle>
            <a:lvl1pPr>
              <a:defRPr sz="1200"/>
            </a:lvl1pPr>
          </a:lstStyle>
          <a:p>
            <a:endParaRPr lang="fr-CH" dirty="0"/>
          </a:p>
        </p:txBody>
      </p:sp>
      <p:sp>
        <p:nvSpPr>
          <p:cNvPr id="155655" name="Rectangle 7"/>
          <p:cNvSpPr>
            <a:spLocks noGrp="1" noChangeArrowheads="1"/>
          </p:cNvSpPr>
          <p:nvPr>
            <p:ph type="sldNum" sz="quarter" idx="5"/>
          </p:nvPr>
        </p:nvSpPr>
        <p:spPr bwMode="auto">
          <a:xfrm>
            <a:off x="3850444" y="9428584"/>
            <a:ext cx="2945659" cy="496332"/>
          </a:xfrm>
          <a:prstGeom prst="rect">
            <a:avLst/>
          </a:prstGeom>
          <a:noFill/>
          <a:ln w="9525">
            <a:noFill/>
            <a:miter lim="800000"/>
            <a:headEnd/>
            <a:tailEnd/>
          </a:ln>
          <a:effectLst/>
        </p:spPr>
        <p:txBody>
          <a:bodyPr vert="horz" wrap="square" lIns="92183" tIns="46091" rIns="92183" bIns="46091" numCol="1" anchor="b" anchorCtr="0" compatLnSpc="1">
            <a:prstTxWarp prst="textNoShape">
              <a:avLst/>
            </a:prstTxWarp>
          </a:bodyPr>
          <a:lstStyle>
            <a:lvl1pPr algn="r">
              <a:defRPr sz="1200"/>
            </a:lvl1pPr>
          </a:lstStyle>
          <a:p>
            <a:fld id="{D0C6E2F4-1B22-4FFE-96F6-185B465C12E4}" type="slidenum">
              <a:rPr lang="fr-CH"/>
              <a:pPr/>
              <a:t>‹#›</a:t>
            </a:fld>
            <a:endParaRPr lang="fr-CH" dirty="0"/>
          </a:p>
        </p:txBody>
      </p:sp>
    </p:spTree>
    <p:extLst>
      <p:ext uri="{BB962C8B-B14F-4D97-AF65-F5344CB8AC3E}">
        <p14:creationId xmlns="" xmlns:p14="http://schemas.microsoft.com/office/powerpoint/2010/main" val="16543107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istockphoto.com/stock-photo-4237972-funnel.php"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media.swissre.com/documents/sigma1_2011_en.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fastcompany.com/magazine/41/sternin.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C6E2F4-1B22-4FFE-96F6-185B465C12E4}" type="slidenum">
              <a:rPr lang="fr-CH" smtClean="0"/>
              <a:pPr/>
              <a:t>1</a:t>
            </a:fld>
            <a:endParaRPr lang="fr-CH"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3A58B12-89E4-48A5-A129-7A594328C6C2}" type="slidenum">
              <a:rPr lang="en-GB" smtClean="0"/>
              <a:pPr/>
              <a:t>13</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70C43CE-CD12-42D0-AB15-858C497FFB03}" type="slidenum">
              <a:rPr lang="en-US" smtClean="0"/>
              <a:pPr>
                <a:defRPr/>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4756" name="Slide Number Placeholder 3"/>
          <p:cNvSpPr>
            <a:spLocks noGrp="1"/>
          </p:cNvSpPr>
          <p:nvPr>
            <p:ph type="sldNum" sz="quarter" idx="5"/>
          </p:nvPr>
        </p:nvSpPr>
        <p:spPr bwMode="auto">
          <a:noFill/>
          <a:ln>
            <a:miter lim="800000"/>
            <a:headEnd/>
            <a:tailEnd/>
          </a:ln>
        </p:spPr>
        <p:txBody>
          <a:bodyPr/>
          <a:lstStyle/>
          <a:p>
            <a:fld id="{BF5EFA57-CC05-4CC6-AFE7-252B0B6E97CB}" type="slidenum">
              <a:rPr lang="en-US" smtClean="0">
                <a:latin typeface="Lucida Grande"/>
                <a:ea typeface="ヒラギノ角ゴ ProN W3"/>
                <a:cs typeface="ヒラギノ角ゴ ProN W3"/>
                <a:sym typeface="Lucida Grande"/>
              </a:rPr>
              <a:pPr/>
              <a:t>15</a:t>
            </a:fld>
            <a:endParaRPr lang="en-US" smtClean="0">
              <a:latin typeface="Lucida Grande"/>
              <a:ea typeface="ヒラギノ角ゴ ProN W3"/>
              <a:cs typeface="ヒラギノ角ゴ ProN W3"/>
              <a:sym typeface="Lucida Grande"/>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pitchFamily="34" charset="-128"/>
            </a:endParaRPr>
          </a:p>
        </p:txBody>
      </p:sp>
      <p:sp>
        <p:nvSpPr>
          <p:cNvPr id="76804" name="Slide Number Placeholder 3"/>
          <p:cNvSpPr>
            <a:spLocks noGrp="1"/>
          </p:cNvSpPr>
          <p:nvPr>
            <p:ph type="sldNum" sz="quarter" idx="5"/>
          </p:nvPr>
        </p:nvSpPr>
        <p:spPr bwMode="auto">
          <a:noFill/>
          <a:ln>
            <a:miter lim="800000"/>
            <a:headEnd/>
            <a:tailEnd/>
          </a:ln>
        </p:spPr>
        <p:txBody>
          <a:bodyPr/>
          <a:lstStyle/>
          <a:p>
            <a:fld id="{8889C146-6894-4A6E-ACC7-9944509A4660}" type="slidenum">
              <a:rPr lang="en-US" smtClean="0">
                <a:latin typeface="Lucida Grande"/>
                <a:ea typeface="ヒラギノ角ゴ ProN W3"/>
                <a:cs typeface="ヒラギノ角ゴ ProN W3"/>
                <a:sym typeface="Lucida Grande"/>
              </a:rPr>
              <a:pPr/>
              <a:t>16</a:t>
            </a:fld>
            <a:endParaRPr lang="en-US" smtClean="0">
              <a:latin typeface="Lucida Grande"/>
              <a:ea typeface="ヒラギノ角ゴ ProN W3"/>
              <a:cs typeface="ヒラギノ角ゴ ProN W3"/>
              <a:sym typeface="Lucida Grande"/>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7828" name="Slide Number Placeholder 3"/>
          <p:cNvSpPr>
            <a:spLocks noGrp="1"/>
          </p:cNvSpPr>
          <p:nvPr>
            <p:ph type="sldNum" sz="quarter" idx="5"/>
          </p:nvPr>
        </p:nvSpPr>
        <p:spPr bwMode="auto">
          <a:noFill/>
          <a:ln>
            <a:miter lim="800000"/>
            <a:headEnd/>
            <a:tailEnd/>
          </a:ln>
        </p:spPr>
        <p:txBody>
          <a:bodyPr/>
          <a:lstStyle/>
          <a:p>
            <a:fld id="{B5248E75-385F-492B-A549-FE397AFAE8BC}" type="slidenum">
              <a:rPr lang="en-US" smtClean="0">
                <a:latin typeface="Lucida Grande"/>
                <a:ea typeface="ヒラギノ角ゴ ProN W3"/>
                <a:cs typeface="ヒラギノ角ゴ ProN W3"/>
                <a:sym typeface="Lucida Grande"/>
              </a:rPr>
              <a:pPr/>
              <a:t>17</a:t>
            </a:fld>
            <a:endParaRPr lang="en-US" smtClean="0">
              <a:latin typeface="Lucida Grande"/>
              <a:ea typeface="ヒラギノ角ゴ ProN W3"/>
              <a:cs typeface="ヒラギノ角ゴ ProN W3"/>
              <a:sym typeface="Lucida Grande"/>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hlinkClick r:id="rId3"/>
              </a:rPr>
              <a:t>http://www.istockphoto.com/stock-photo-4237972-funnel.php</a:t>
            </a:r>
            <a:endParaRPr lang="en-GB" dirty="0"/>
          </a:p>
        </p:txBody>
      </p:sp>
      <p:sp>
        <p:nvSpPr>
          <p:cNvPr id="4" name="Slide Number Placeholder 3"/>
          <p:cNvSpPr>
            <a:spLocks noGrp="1"/>
          </p:cNvSpPr>
          <p:nvPr>
            <p:ph type="sldNum" sz="quarter" idx="10"/>
          </p:nvPr>
        </p:nvSpPr>
        <p:spPr/>
        <p:txBody>
          <a:bodyPr/>
          <a:lstStyle/>
          <a:p>
            <a:fld id="{27CE0CED-C9FC-4C42-8AD7-7E9A6B171AE0}" type="slidenum">
              <a:rPr lang="en-GB" smtClean="0"/>
              <a:pPr/>
              <a:t>18</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3732" name="Slide Number Placeholder 3"/>
          <p:cNvSpPr>
            <a:spLocks noGrp="1"/>
          </p:cNvSpPr>
          <p:nvPr>
            <p:ph type="sldNum" sz="quarter" idx="5"/>
          </p:nvPr>
        </p:nvSpPr>
        <p:spPr bwMode="auto">
          <a:noFill/>
          <a:ln>
            <a:miter lim="800000"/>
            <a:headEnd/>
            <a:tailEnd/>
          </a:ln>
        </p:spPr>
        <p:txBody>
          <a:bodyPr/>
          <a:lstStyle/>
          <a:p>
            <a:fld id="{A0AEF4FB-29B6-463F-9CE6-A86E6D150EC8}" type="slidenum">
              <a:rPr lang="en-US" smtClean="0">
                <a:latin typeface="Lucida Grande"/>
                <a:ea typeface="ヒラギノ角ゴ ProN W3"/>
                <a:cs typeface="ヒラギノ角ゴ ProN W3"/>
                <a:sym typeface="Lucida Grande"/>
              </a:rPr>
              <a:pPr/>
              <a:t>19</a:t>
            </a:fld>
            <a:endParaRPr lang="en-US" smtClean="0">
              <a:latin typeface="Lucida Grande"/>
              <a:ea typeface="ヒラギノ角ゴ ProN W3"/>
              <a:cs typeface="ヒラギノ角ゴ ProN W3"/>
              <a:sym typeface="Lucida Grande"/>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F2AB0B8-5B7D-4911-AD50-2501937C25DD}" type="slidenum">
              <a:rPr lang="en-US"/>
              <a:pPr/>
              <a:t>20</a:t>
            </a:fld>
            <a:endParaRPr lang="en-US"/>
          </a:p>
        </p:txBody>
      </p:sp>
      <p:sp>
        <p:nvSpPr>
          <p:cNvPr id="949250" name="Rectangle 7"/>
          <p:cNvSpPr txBox="1">
            <a:spLocks noGrp="1" noChangeArrowheads="1"/>
          </p:cNvSpPr>
          <p:nvPr/>
        </p:nvSpPr>
        <p:spPr bwMode="auto">
          <a:xfrm>
            <a:off x="3850443" y="9428272"/>
            <a:ext cx="2945659" cy="496671"/>
          </a:xfrm>
          <a:prstGeom prst="rect">
            <a:avLst/>
          </a:prstGeom>
          <a:noFill/>
          <a:ln w="9525">
            <a:noFill/>
            <a:miter lim="800000"/>
            <a:headEnd/>
            <a:tailEnd/>
          </a:ln>
        </p:spPr>
        <p:txBody>
          <a:bodyPr lIns="92446" tIns="46223" rIns="92446" bIns="46223" anchor="b"/>
          <a:lstStyle/>
          <a:p>
            <a:pPr algn="r" defTabSz="923925"/>
            <a:fld id="{93AD94A4-F0D9-4170-956B-A868D892895F}" type="slidenum">
              <a:rPr lang="en-US" sz="1200">
                <a:solidFill>
                  <a:schemeClr val="tx1"/>
                </a:solidFill>
                <a:latin typeface="Arial" charset="0"/>
              </a:rPr>
              <a:pPr algn="r" defTabSz="923925"/>
              <a:t>20</a:t>
            </a:fld>
            <a:endParaRPr lang="en-US" sz="1200">
              <a:solidFill>
                <a:schemeClr val="tx1"/>
              </a:solidFill>
              <a:latin typeface="Arial" charset="0"/>
            </a:endParaRPr>
          </a:p>
        </p:txBody>
      </p:sp>
      <p:sp>
        <p:nvSpPr>
          <p:cNvPr id="949251" name="Rectangle 2"/>
          <p:cNvSpPr>
            <a:spLocks noGrp="1" noRot="1" noChangeAspect="1" noChangeArrowheads="1" noTextEdit="1"/>
          </p:cNvSpPr>
          <p:nvPr>
            <p:ph type="sldImg"/>
          </p:nvPr>
        </p:nvSpPr>
        <p:spPr>
          <a:ln/>
        </p:spPr>
      </p:sp>
      <p:sp>
        <p:nvSpPr>
          <p:cNvPr id="949252"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eaLnBrk="1" hangingPunct="1"/>
            <a:endParaRPr lang="en-US" smtClean="0"/>
          </a:p>
        </p:txBody>
      </p:sp>
      <p:sp>
        <p:nvSpPr>
          <p:cNvPr id="77828" name="Slide Number Placeholder 3"/>
          <p:cNvSpPr>
            <a:spLocks noGrp="1"/>
          </p:cNvSpPr>
          <p:nvPr>
            <p:ph type="sldNum" sz="quarter" idx="5"/>
          </p:nvPr>
        </p:nvSpPr>
        <p:spPr>
          <a:noFill/>
        </p:spPr>
        <p:txBody>
          <a:bodyPr/>
          <a:lstStyle/>
          <a:p>
            <a:fld id="{80038830-71C2-4362-900A-E029E6889B20}" type="slidenum">
              <a:rPr lang="en-US"/>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8EA35A2-849B-4A7E-BEC8-6E2512AEB4F9}" type="slidenum">
              <a:rPr lang="en-US"/>
              <a:pPr/>
              <a:t>22</a:t>
            </a:fld>
            <a:endParaRPr lang="en-US"/>
          </a:p>
        </p:txBody>
      </p:sp>
      <p:sp>
        <p:nvSpPr>
          <p:cNvPr id="991234" name="Rectangle 7"/>
          <p:cNvSpPr txBox="1">
            <a:spLocks noGrp="1" noChangeArrowheads="1"/>
          </p:cNvSpPr>
          <p:nvPr/>
        </p:nvSpPr>
        <p:spPr bwMode="auto">
          <a:xfrm>
            <a:off x="3850443" y="9428272"/>
            <a:ext cx="2945659" cy="496671"/>
          </a:xfrm>
          <a:prstGeom prst="rect">
            <a:avLst/>
          </a:prstGeom>
          <a:noFill/>
          <a:ln w="9525">
            <a:noFill/>
            <a:miter lim="800000"/>
            <a:headEnd/>
            <a:tailEnd/>
          </a:ln>
        </p:spPr>
        <p:txBody>
          <a:bodyPr lIns="92446" tIns="46223" rIns="92446" bIns="46223" anchor="b"/>
          <a:lstStyle/>
          <a:p>
            <a:pPr algn="r" defTabSz="923925"/>
            <a:fld id="{72444395-52EF-4DB7-A563-BD10FF2A4C80}" type="slidenum">
              <a:rPr lang="en-US" sz="1200">
                <a:solidFill>
                  <a:schemeClr val="tx1"/>
                </a:solidFill>
                <a:latin typeface="Arial" charset="0"/>
              </a:rPr>
              <a:pPr algn="r" defTabSz="923925"/>
              <a:t>22</a:t>
            </a:fld>
            <a:endParaRPr lang="en-US" sz="1200">
              <a:solidFill>
                <a:schemeClr val="tx1"/>
              </a:solidFill>
              <a:latin typeface="Arial" charset="0"/>
            </a:endParaRPr>
          </a:p>
        </p:txBody>
      </p:sp>
      <p:sp>
        <p:nvSpPr>
          <p:cNvPr id="991235" name="Rectangle 2"/>
          <p:cNvSpPr>
            <a:spLocks noGrp="1" noRot="1" noChangeAspect="1" noChangeArrowheads="1" noTextEdit="1"/>
          </p:cNvSpPr>
          <p:nvPr>
            <p:ph type="sldImg"/>
          </p:nvPr>
        </p:nvSpPr>
        <p:spPr>
          <a:ln/>
        </p:spPr>
      </p:sp>
      <p:sp>
        <p:nvSpPr>
          <p:cNvPr id="991236"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C6E2F4-1B22-4FFE-96F6-185B465C12E4}" type="slidenum">
              <a:rPr lang="fr-CH" smtClean="0"/>
              <a:pPr/>
              <a:t>2</a:t>
            </a:fld>
            <a:endParaRPr lang="fr-CH"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CD40EE-3620-4243-B590-823B87DCB081}" type="slidenum">
              <a:rPr lang="en-US"/>
              <a:pPr/>
              <a:t>23</a:t>
            </a:fld>
            <a:endParaRPr lang="en-US"/>
          </a:p>
        </p:txBody>
      </p:sp>
      <p:sp>
        <p:nvSpPr>
          <p:cNvPr id="989186" name="Rectangle 2"/>
          <p:cNvSpPr>
            <a:spLocks noGrp="1" noRot="1" noChangeAspect="1" noChangeArrowheads="1" noTextEdit="1"/>
          </p:cNvSpPr>
          <p:nvPr>
            <p:ph type="sldImg"/>
          </p:nvPr>
        </p:nvSpPr>
        <p:spPr>
          <a:ln/>
        </p:spPr>
      </p:sp>
      <p:sp>
        <p:nvSpPr>
          <p:cNvPr id="989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1D2CF4-2D44-4928-8576-470BF353C52E}" type="slidenum">
              <a:rPr lang="en-US"/>
              <a:pPr/>
              <a:t>24</a:t>
            </a:fld>
            <a:endParaRPr lang="en-US"/>
          </a:p>
        </p:txBody>
      </p:sp>
      <p:sp>
        <p:nvSpPr>
          <p:cNvPr id="1008642" name="Rectangle 2"/>
          <p:cNvSpPr>
            <a:spLocks noGrp="1" noRot="1" noChangeAspect="1" noChangeArrowheads="1" noTextEdit="1"/>
          </p:cNvSpPr>
          <p:nvPr>
            <p:ph type="sldImg"/>
          </p:nvPr>
        </p:nvSpPr>
        <p:spPr>
          <a:ln/>
        </p:spPr>
      </p:sp>
      <p:sp>
        <p:nvSpPr>
          <p:cNvPr id="1008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927100" y="750888"/>
            <a:ext cx="4945063" cy="3709987"/>
          </a:xfrm>
          <a:ln/>
        </p:spPr>
      </p:sp>
      <p:sp>
        <p:nvSpPr>
          <p:cNvPr id="94211" name="Rectangle 3"/>
          <p:cNvSpPr>
            <a:spLocks noGrp="1" noChangeArrowheads="1"/>
          </p:cNvSpPr>
          <p:nvPr>
            <p:ph type="body" idx="1"/>
          </p:nvPr>
        </p:nvSpPr>
        <p:spPr>
          <a:noFill/>
          <a:ln/>
        </p:spPr>
        <p:txBody>
          <a:bodyPr/>
          <a:lstStyle/>
          <a:p>
            <a:pPr eaLnBrk="1" hangingPunct="1"/>
            <a:endParaRPr lang="en-US" smtClean="0">
              <a:ea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EDFEDA-1A0A-4F2C-8174-F0E45AA8F405}" type="slidenum">
              <a:rPr lang="en-US"/>
              <a:pPr/>
              <a:t>26</a:t>
            </a:fld>
            <a:endParaRPr lang="en-US"/>
          </a:p>
        </p:txBody>
      </p:sp>
      <p:sp>
        <p:nvSpPr>
          <p:cNvPr id="230402" name="Rectangle 2"/>
          <p:cNvSpPr>
            <a:spLocks noGrp="1" noRot="1" noChangeAspect="1" noChangeArrowheads="1" noTextEdit="1"/>
          </p:cNvSpPr>
          <p:nvPr>
            <p:ph type="sldImg"/>
          </p:nvPr>
        </p:nvSpPr>
        <p:spPr>
          <a:xfrm>
            <a:off x="915988" y="744538"/>
            <a:ext cx="4962525" cy="3722687"/>
          </a:xfrm>
          <a:ln/>
        </p:spPr>
      </p:sp>
      <p:sp>
        <p:nvSpPr>
          <p:cNvPr id="230403"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009999"/>
                </a:solidFill>
                <a:latin typeface="Arial" charset="0"/>
              </a:rPr>
              <a:t>NGO – Nongovernmental Organization (nonprofit, charity, social sector)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endParaRPr lang="en-US" dirty="0" smtClean="0">
              <a:latin typeface="Arial" charset="0"/>
            </a:endParaRPr>
          </a:p>
        </p:txBody>
      </p:sp>
      <p:sp>
        <p:nvSpPr>
          <p:cNvPr id="4" name="Slide Number Placeholder 3"/>
          <p:cNvSpPr>
            <a:spLocks noGrp="1"/>
          </p:cNvSpPr>
          <p:nvPr>
            <p:ph type="sldNum" sz="quarter" idx="10"/>
          </p:nvPr>
        </p:nvSpPr>
        <p:spPr/>
        <p:txBody>
          <a:bodyPr/>
          <a:lstStyle/>
          <a:p>
            <a:pPr>
              <a:defRPr/>
            </a:pPr>
            <a:fld id="{3AF1FE67-47D5-479C-BA62-7137BD9ECA69}" type="slidenum">
              <a:rPr lang="en-US" smtClean="0"/>
              <a:pPr>
                <a:defRPr/>
              </a:pPr>
              <a:t>27</a:t>
            </a:fld>
            <a:endParaRPr lang="en-US"/>
          </a:p>
        </p:txBody>
      </p:sp>
    </p:spTree>
    <p:extLst>
      <p:ext uri="{BB962C8B-B14F-4D97-AF65-F5344CB8AC3E}">
        <p14:creationId xmlns:p14="http://schemas.microsoft.com/office/powerpoint/2010/main" xmlns="" val="3082352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D98A46-C163-46E8-80C2-B19326D3C1BA}" type="slidenum">
              <a:rPr lang="en-US"/>
              <a:pPr/>
              <a:t>28</a:t>
            </a:fld>
            <a:endParaRPr lang="en-US"/>
          </a:p>
        </p:txBody>
      </p:sp>
      <p:sp>
        <p:nvSpPr>
          <p:cNvPr id="467970" name="Rectangle 2"/>
          <p:cNvSpPr>
            <a:spLocks noGrp="1" noRot="1" noChangeAspect="1" noChangeArrowheads="1" noTextEdit="1"/>
          </p:cNvSpPr>
          <p:nvPr>
            <p:ph type="sldImg"/>
          </p:nvPr>
        </p:nvSpPr>
        <p:spPr>
          <a:ln/>
        </p:spPr>
      </p:sp>
      <p:sp>
        <p:nvSpPr>
          <p:cNvPr id="467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xfrm>
            <a:off x="679768" y="4715831"/>
            <a:ext cx="5438140" cy="4466649"/>
          </a:xfrm>
          <a:noFill/>
          <a:ln/>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78C2971-A8E4-43F0-8DE6-FE8EF137F40F}" type="slidenum">
              <a:rPr lang="en-GB" smtClean="0"/>
              <a:pPr/>
              <a:t>33</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http://media.swissre.com/documents/sigma1_2011_en.pdf</a:t>
            </a:r>
            <a:r>
              <a:rPr lang="en-US" dirty="0" smtClean="0"/>
              <a:t>  Hurricanes Katrina, Rita,</a:t>
            </a:r>
            <a:r>
              <a:rPr lang="en-US" baseline="0" dirty="0" smtClean="0"/>
              <a:t> Wilma</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5</a:t>
            </a:fld>
            <a:endParaRPr lang="fr-CH"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925513" y="750888"/>
            <a:ext cx="4946650" cy="3709987"/>
          </a:xfrm>
          <a:noFill/>
          <a:ln>
            <a:solidFill>
              <a:srgbClr val="000000"/>
            </a:solidFill>
            <a:miter lim="800000"/>
            <a:headEnd/>
            <a:tailEnd/>
          </a:ln>
        </p:spPr>
      </p:sp>
      <p:sp>
        <p:nvSpPr>
          <p:cNvPr id="8089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C6E2F4-1B22-4FFE-96F6-185B465C12E4}" type="slidenum">
              <a:rPr lang="fr-CH" smtClean="0"/>
              <a:pPr/>
              <a:t>7</a:t>
            </a:fld>
            <a:endParaRPr lang="fr-CH"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Ø"/>
            </a:pPr>
            <a:r>
              <a:rPr lang="en-US" sz="1200" dirty="0" smtClean="0"/>
              <a:t>IFRC and Trilogy partnership: targeted SMS-based communications</a:t>
            </a:r>
          </a:p>
          <a:p>
            <a:pPr>
              <a:buFont typeface="Wingdings" pitchFamily="2" charset="2"/>
              <a:buChar char="Ø"/>
            </a:pPr>
            <a:r>
              <a:rPr lang="en-GB" sz="1200" dirty="0" smtClean="0"/>
              <a:t>6 million SMS sent during 7 days disaster preparedness campaign</a:t>
            </a:r>
          </a:p>
          <a:p>
            <a:pPr>
              <a:buFont typeface="Wingdings" pitchFamily="2" charset="2"/>
              <a:buChar char="Ø"/>
            </a:pPr>
            <a:r>
              <a:rPr lang="en-US" sz="1200" dirty="0" smtClean="0"/>
              <a:t>385,000 messages received per day in </a:t>
            </a:r>
            <a:r>
              <a:rPr lang="en-US" sz="1200" dirty="0" err="1" smtClean="0"/>
              <a:t>PaP</a:t>
            </a:r>
            <a:r>
              <a:rPr lang="en-US" sz="1200" dirty="0" smtClean="0"/>
              <a:t> &amp; </a:t>
            </a:r>
            <a:r>
              <a:rPr lang="en-US" sz="1200" dirty="0" err="1" smtClean="0"/>
              <a:t>Artibonite</a:t>
            </a:r>
            <a:endParaRPr lang="en-US" sz="1200" dirty="0" smtClean="0"/>
          </a:p>
          <a:p>
            <a:pPr>
              <a:buFont typeface="Wingdings" pitchFamily="2" charset="2"/>
              <a:buChar char="Ø"/>
            </a:pPr>
            <a:r>
              <a:rPr lang="en-GB" sz="1200" dirty="0" smtClean="0"/>
              <a:t>1.1 million "early warning" SMS ahead of hurricane Tomas storm surges</a:t>
            </a:r>
          </a:p>
          <a:p>
            <a:pPr>
              <a:buFont typeface="Wingdings" pitchFamily="2" charset="2"/>
              <a:buChar char="Ø"/>
            </a:pPr>
            <a:r>
              <a:rPr lang="en-GB" sz="1200" dirty="0" smtClean="0"/>
              <a:t>Cholera: 2.1 million public health SMS sent:</a:t>
            </a:r>
            <a:r>
              <a:rPr lang="en-US" sz="1200" dirty="0" smtClean="0"/>
              <a:t>*733 IVR info-base; 800,000 calls to IVR in September</a:t>
            </a:r>
          </a:p>
          <a:p>
            <a:pPr>
              <a:buFont typeface="Wingdings" pitchFamily="2" charset="2"/>
              <a:buChar char="Ø"/>
            </a:pPr>
            <a:r>
              <a:rPr lang="en-US" sz="1200" dirty="0" smtClean="0"/>
              <a:t>Survey potential</a:t>
            </a:r>
          </a:p>
          <a:p>
            <a:pPr>
              <a:buFont typeface="Wingdings" pitchFamily="2" charset="2"/>
              <a:buChar char="Ø"/>
            </a:pPr>
            <a:r>
              <a:rPr lang="en-US" sz="1200" u="sng" dirty="0" smtClean="0">
                <a:solidFill>
                  <a:srgbClr val="FF0000"/>
                </a:solidFill>
              </a:rPr>
              <a:t>Beneficiary</a:t>
            </a:r>
            <a:r>
              <a:rPr lang="en-US" sz="1200" dirty="0" smtClean="0">
                <a:solidFill>
                  <a:srgbClr val="FF0000"/>
                </a:solidFill>
              </a:rPr>
              <a:t> at the center of communications</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8</a:t>
            </a:fld>
            <a:endParaRPr lang="fr-CH"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2948" name="Slide Number Placeholder 3"/>
          <p:cNvSpPr>
            <a:spLocks noGrp="1"/>
          </p:cNvSpPr>
          <p:nvPr>
            <p:ph type="sldNum" sz="quarter" idx="5"/>
          </p:nvPr>
        </p:nvSpPr>
        <p:spPr bwMode="auto">
          <a:noFill/>
          <a:ln>
            <a:miter lim="800000"/>
            <a:headEnd/>
            <a:tailEnd/>
          </a:ln>
        </p:spPr>
        <p:txBody>
          <a:bodyPr/>
          <a:lstStyle/>
          <a:p>
            <a:fld id="{426F48A7-232E-4CDD-9D29-8556900435BE}" type="slidenum">
              <a:rPr lang="en-US" smtClean="0">
                <a:latin typeface="Lucida Grande"/>
                <a:ea typeface="ヒラギノ角ゴ ProN W3"/>
                <a:cs typeface="ヒラギノ角ゴ ProN W3"/>
                <a:sym typeface="Lucida Grande"/>
              </a:rPr>
              <a:pPr/>
              <a:t>9</a:t>
            </a:fld>
            <a:endParaRPr lang="en-US" smtClean="0">
              <a:latin typeface="Lucida Grande"/>
              <a:ea typeface="ヒラギノ角ゴ ProN W3"/>
              <a:cs typeface="ヒラギノ角ゴ ProN W3"/>
              <a:sym typeface="Lucida Grande"/>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3732" name="Slide Number Placeholder 3"/>
          <p:cNvSpPr>
            <a:spLocks noGrp="1"/>
          </p:cNvSpPr>
          <p:nvPr>
            <p:ph type="sldNum" sz="quarter" idx="5"/>
          </p:nvPr>
        </p:nvSpPr>
        <p:spPr bwMode="auto">
          <a:noFill/>
          <a:ln>
            <a:miter lim="800000"/>
            <a:headEnd/>
            <a:tailEnd/>
          </a:ln>
        </p:spPr>
        <p:txBody>
          <a:bodyPr/>
          <a:lstStyle/>
          <a:p>
            <a:fld id="{A0AEF4FB-29B6-463F-9CE6-A86E6D150EC8}" type="slidenum">
              <a:rPr lang="en-US" smtClean="0">
                <a:latin typeface="Lucida Grande"/>
                <a:ea typeface="ヒラギノ角ゴ ProN W3"/>
                <a:cs typeface="ヒラギノ角ゴ ProN W3"/>
                <a:sym typeface="Lucida Grande"/>
              </a:rPr>
              <a:pPr/>
              <a:t>11</a:t>
            </a:fld>
            <a:endParaRPr lang="en-US" smtClean="0">
              <a:latin typeface="Lucida Grande"/>
              <a:ea typeface="ヒラギノ角ゴ ProN W3"/>
              <a:cs typeface="ヒラギノ角ゴ ProN W3"/>
              <a:sym typeface="Lucida Grande"/>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800" smtClean="0">
                <a:ea typeface="ＭＳ Ｐゴシック" pitchFamily="34" charset="-128"/>
              </a:rPr>
              <a:t>See the Fast Company article on Jerry’s work, “Positive Deviant,” by David Dorsey, November 30, 2000; here: </a:t>
            </a:r>
            <a:r>
              <a:rPr lang="en-US" sz="800" u="sng" smtClean="0">
                <a:ea typeface="ＭＳ Ｐゴシック" pitchFamily="34" charset="-128"/>
                <a:hlinkClick r:id="rId3"/>
              </a:rPr>
              <a:t>http://www.fastcompany.com/magazine/41/sternin.html</a:t>
            </a:r>
            <a:r>
              <a:rPr lang="en-US" sz="800" smtClean="0">
                <a:ea typeface="ＭＳ Ｐゴシック" pitchFamily="34" charset="-128"/>
              </a:rPr>
              <a:t> </a:t>
            </a:r>
          </a:p>
          <a:p>
            <a:pPr eaLnBrk="1" hangingPunct="1"/>
            <a:r>
              <a:rPr lang="en-US" sz="800" smtClean="0">
                <a:ea typeface="ＭＳ Ｐゴシック" pitchFamily="34" charset="-128"/>
              </a:rPr>
              <a:t>Richard Tanner Pascale &amp; Jerry Sternin, “Your Company’s Secret Change Agents,” Harvard Business Review, May, 2005.</a:t>
            </a:r>
          </a:p>
          <a:p>
            <a:pPr eaLnBrk="1" hangingPunct="1"/>
            <a:r>
              <a:rPr lang="en-US" sz="800" smtClean="0">
                <a:ea typeface="ＭＳ Ｐゴシック" pitchFamily="34" charset="-128"/>
              </a:rPr>
              <a:t>“Positive Deviant,” Fast Company.</a:t>
            </a:r>
          </a:p>
        </p:txBody>
      </p:sp>
      <p:sp>
        <p:nvSpPr>
          <p:cNvPr id="75780" name="Slide Number Placeholder 3"/>
          <p:cNvSpPr>
            <a:spLocks noGrp="1"/>
          </p:cNvSpPr>
          <p:nvPr>
            <p:ph type="sldNum" sz="quarter" idx="5"/>
          </p:nvPr>
        </p:nvSpPr>
        <p:spPr bwMode="auto">
          <a:noFill/>
          <a:ln>
            <a:miter lim="800000"/>
            <a:headEnd/>
            <a:tailEnd/>
          </a:ln>
        </p:spPr>
        <p:txBody>
          <a:bodyPr/>
          <a:lstStyle/>
          <a:p>
            <a:fld id="{D4E85AFE-0FBF-40B8-BB5B-2176058563B7}" type="slidenum">
              <a:rPr lang="en-US" smtClean="0">
                <a:latin typeface="Lucida Grande"/>
                <a:ea typeface="ヒラギノ角ゴ ProN W3"/>
                <a:cs typeface="ヒラギノ角ゴ ProN W3"/>
                <a:sym typeface="Lucida Grande"/>
              </a:rPr>
              <a:pPr/>
              <a:t>12</a:t>
            </a:fld>
            <a:endParaRPr lang="en-US" smtClean="0">
              <a:latin typeface="Lucida Grande"/>
              <a:ea typeface="ヒラギノ角ゴ ProN W3"/>
              <a:cs typeface="ヒラギノ角ゴ ProN W3"/>
              <a:sym typeface="Lucida Grande"/>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Cover without photo">
    <p:spTree>
      <p:nvGrpSpPr>
        <p:cNvPr id="1" name=""/>
        <p:cNvGrpSpPr/>
        <p:nvPr/>
      </p:nvGrpSpPr>
      <p:grpSpPr>
        <a:xfrm>
          <a:off x="0" y="0"/>
          <a:ext cx="0" cy="0"/>
          <a:chOff x="0" y="0"/>
          <a:chExt cx="0" cy="0"/>
        </a:xfrm>
      </p:grpSpPr>
      <p:sp>
        <p:nvSpPr>
          <p:cNvPr id="4" name="Rectangle 3"/>
          <p:cNvSpPr/>
          <p:nvPr userDrawn="1"/>
        </p:nvSpPr>
        <p:spPr>
          <a:xfrm>
            <a:off x="152400" y="1524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userDrawn="1"/>
        </p:nvSpPr>
        <p:spPr bwMode="auto">
          <a:xfrm>
            <a:off x="339725" y="339725"/>
            <a:ext cx="1260475" cy="1260475"/>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8" name="TextBox 7"/>
          <p:cNvSpPr txBox="1"/>
          <p:nvPr userDrawn="1"/>
        </p:nvSpPr>
        <p:spPr bwMode="auto">
          <a:xfrm>
            <a:off x="395536" y="694437"/>
            <a:ext cx="1152128" cy="646331"/>
          </a:xfrm>
          <a:prstGeom prst="rect">
            <a:avLst/>
          </a:prstGeom>
          <a:noFill/>
        </p:spPr>
        <p:txBody>
          <a:bodyPr wrap="square" lIns="0" tIns="0" rIns="0" bIns="0">
            <a:spAutoFit/>
          </a:bodyPr>
          <a:lstStyle/>
          <a:p>
            <a:pPr algn="ctr" fontAlgn="auto">
              <a:spcBef>
                <a:spcPts val="0"/>
              </a:spcBef>
              <a:spcAft>
                <a:spcPts val="0"/>
              </a:spcAft>
              <a:defRPr/>
            </a:pPr>
            <a:r>
              <a:rPr lang="en-US" sz="1400" dirty="0" smtClean="0">
                <a:solidFill>
                  <a:schemeClr val="bg1"/>
                </a:solidFill>
              </a:rPr>
              <a:t>IT Strategy</a:t>
            </a:r>
          </a:p>
          <a:p>
            <a:pPr algn="ctr" fontAlgn="auto">
              <a:spcBef>
                <a:spcPts val="0"/>
              </a:spcBef>
              <a:spcAft>
                <a:spcPts val="0"/>
              </a:spcAft>
              <a:defRPr/>
            </a:pPr>
            <a:r>
              <a:rPr lang="en-US" sz="1400" dirty="0" smtClean="0">
                <a:solidFill>
                  <a:schemeClr val="bg1"/>
                </a:solidFill>
              </a:rPr>
              <a:t>In</a:t>
            </a:r>
            <a:r>
              <a:rPr lang="en-US" sz="1400" baseline="0" dirty="0" smtClean="0">
                <a:solidFill>
                  <a:schemeClr val="bg1"/>
                </a:solidFill>
              </a:rPr>
              <a:t> a Chaotic World</a:t>
            </a:r>
            <a:endParaRPr lang="en-US" sz="1400" b="1" dirty="0">
              <a:solidFill>
                <a:schemeClr val="bg1"/>
              </a:solidFill>
              <a:latin typeface="+mn-lt"/>
              <a:cs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762" y="1772816"/>
            <a:ext cx="8555038" cy="4156515"/>
          </a:xfrm>
        </p:spPr>
        <p:txBody>
          <a:bodyPr/>
          <a:lstStyle>
            <a:lvl1pPr>
              <a:buClrTx/>
              <a:defRPr>
                <a:solidFill>
                  <a:schemeClr val="tx1"/>
                </a:solidFill>
              </a:defRPr>
            </a:lvl1pPr>
            <a:lvl2pPr>
              <a:buClrTx/>
              <a:defRPr>
                <a:solidFill>
                  <a:schemeClr val="tx1"/>
                </a:solidFill>
              </a:defRPr>
            </a:lvl2pPr>
            <a:lvl3pPr>
              <a:buClrTx/>
              <a:buSzPct val="100000"/>
              <a:buFont typeface="Lucida Grande"/>
              <a:buChar char="−"/>
              <a:defRPr>
                <a:solidFill>
                  <a:schemeClr val="tx1"/>
                </a:solidFill>
              </a:defRPr>
            </a:lvl3pPr>
            <a:lvl4pPr>
              <a:buClrTx/>
              <a:defRPr baseline="0">
                <a:solidFill>
                  <a:schemeClr val="tx1"/>
                </a:solidFill>
              </a:defRPr>
            </a:lvl4pPr>
            <a:lvl5pPr>
              <a:buClrTx/>
              <a:buFont typeface="Lucida Grande"/>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itle 1"/>
          <p:cNvSpPr>
            <a:spLocks noGrp="1"/>
          </p:cNvSpPr>
          <p:nvPr>
            <p:ph type="title"/>
          </p:nvPr>
        </p:nvSpPr>
        <p:spPr>
          <a:xfrm>
            <a:off x="2386056" y="285306"/>
            <a:ext cx="5472070" cy="843390"/>
          </a:xfrm>
        </p:spPr>
        <p:txBody>
          <a:bodyPr>
            <a:noAutofit/>
          </a:bodyPr>
          <a:lstStyle>
            <a:lvl1pPr>
              <a:defRPr sz="2600">
                <a:solidFill>
                  <a:schemeClr val="bg1"/>
                </a:solidFill>
              </a:defRPr>
            </a:lvl1pPr>
          </a:lstStyle>
          <a:p>
            <a:r>
              <a:rPr lang="en-US" smtClean="0"/>
              <a:t>Click to edit Master title style</a:t>
            </a: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sz="28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None/>
              <a:defRPr sz="2000" b="1"/>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endParaRPr lang="en-GB" noProof="0" dirty="0"/>
          </a:p>
        </p:txBody>
      </p:sp>
      <p:sp>
        <p:nvSpPr>
          <p:cNvPr id="5" name="Title 4"/>
          <p:cNvSpPr>
            <a:spLocks noGrp="1"/>
          </p:cNvSpPr>
          <p:nvPr>
            <p:ph type="title"/>
          </p:nvPr>
        </p:nvSpPr>
        <p:spPr/>
        <p:txBody>
          <a:bodyPr/>
          <a:lstStyle/>
          <a:p>
            <a:r>
              <a:rPr lang="en-US" dirty="0"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dirty="0"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0"/>
            <a:ext cx="8991600" cy="6553200"/>
            <a:chOff x="152400" y="-76200"/>
            <a:chExt cx="8991600" cy="6553200"/>
          </a:xfrm>
        </p:grpSpPr>
        <p:sp>
          <p:nvSpPr>
            <p:cNvPr id="3" name="Rectangle 11"/>
            <p:cNvSpPr/>
            <p:nvPr userDrawn="1"/>
          </p:nvSpPr>
          <p:spPr>
            <a:xfrm>
              <a:off x="3048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12"/>
            <p:cNvSpPr/>
            <p:nvPr userDrawn="1"/>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15" descr="SLCM-icons logo-EN.jpg"/>
            <p:cNvPicPr>
              <a:picLocks noChangeAspect="1"/>
            </p:cNvPicPr>
            <p:nvPr userDrawn="1"/>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userDrawn="1"/>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
        <p:nvSpPr>
          <p:cNvPr id="8" name="TextBox 13"/>
          <p:cNvSpPr txBox="1"/>
          <p:nvPr userDrawn="1"/>
        </p:nvSpPr>
        <p:spPr bwMode="auto">
          <a:xfrm>
            <a:off x="533400" y="574675"/>
            <a:ext cx="4724400" cy="3795911"/>
          </a:xfrm>
          <a:prstGeom prst="rect">
            <a:avLst/>
          </a:prstGeom>
          <a:noFill/>
        </p:spPr>
        <p:txBody>
          <a:bodyPr wrap="square" lIns="0" tIns="0" rIns="0" bIns="0">
            <a:spAutoFit/>
          </a:bodyPr>
          <a:lstStyle/>
          <a:p>
            <a:pPr fontAlgn="auto">
              <a:spcBef>
                <a:spcPts val="0"/>
              </a:spcBef>
              <a:spcAft>
                <a:spcPts val="0"/>
              </a:spcAft>
              <a:defRPr/>
            </a:pPr>
            <a:r>
              <a:rPr lang="en-US" sz="2000" b="1" baseline="30000" dirty="0">
                <a:solidFill>
                  <a:srgbClr val="E8C7B0"/>
                </a:solidFill>
                <a:latin typeface="Calibri (Body)"/>
                <a:cs typeface="Calibri (Body)"/>
              </a:rPr>
              <a:t>FOR FURTHER INFORMATION ON </a:t>
            </a:r>
            <a:r>
              <a:rPr lang="en-US" sz="2000" b="1" baseline="30000" dirty="0" smtClean="0">
                <a:solidFill>
                  <a:srgbClr val="E8C7B0"/>
                </a:solidFill>
                <a:latin typeface="Calibri (Body)"/>
                <a:cs typeface="Calibri (Body)"/>
              </a:rPr>
              <a:t>INFORMATION AND COMMUNICATION TECHNOLOGIES, PLEASE </a:t>
            </a:r>
            <a:r>
              <a:rPr lang="en-US" sz="2000" b="1" baseline="30000" dirty="0">
                <a:solidFill>
                  <a:srgbClr val="E8C7B0"/>
                </a:solidFill>
                <a:latin typeface="Calibri (Body)"/>
                <a:cs typeface="Calibri (Body)"/>
              </a:rPr>
              <a:t>CONTACT:</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IFRC </a:t>
            </a:r>
            <a:r>
              <a:rPr lang="en-US" sz="2000" b="1" baseline="30000" dirty="0" smtClean="0">
                <a:solidFill>
                  <a:srgbClr val="E8C7B0"/>
                </a:solidFill>
                <a:latin typeface="Calibri (Body)"/>
                <a:cs typeface="Calibri (Body)"/>
              </a:rPr>
              <a:t>ISD DEPARTMENT</a:t>
            </a:r>
            <a:endParaRPr lang="en-US" sz="2000" b="1" baseline="30000" dirty="0">
              <a:solidFill>
                <a:srgbClr val="E8C7B0"/>
              </a:solidFill>
              <a:latin typeface="Calibri (Body)"/>
              <a:cs typeface="Calibri (Body)"/>
            </a:endParaRPr>
          </a:p>
          <a:p>
            <a:pPr fontAlgn="auto">
              <a:spcBef>
                <a:spcPts val="0"/>
              </a:spcBef>
              <a:spcAft>
                <a:spcPts val="0"/>
              </a:spcAft>
              <a:defRPr/>
            </a:pPr>
            <a:r>
              <a:rPr lang="en-US" sz="2000" baseline="30000" dirty="0" smtClean="0">
                <a:solidFill>
                  <a:schemeClr val="bg1"/>
                </a:solidFill>
                <a:latin typeface="Calibri (Body)"/>
                <a:cs typeface="Calibri (Body)"/>
              </a:rPr>
              <a:t>NAME: EDWARD HAPP, GLOBAL CIO, </a:t>
            </a:r>
          </a:p>
          <a:p>
            <a:pPr fontAlgn="auto">
              <a:spcBef>
                <a:spcPts val="0"/>
              </a:spcBef>
              <a:spcAft>
                <a:spcPts val="0"/>
              </a:spcAft>
              <a:defRPr/>
            </a:pPr>
            <a:r>
              <a:rPr lang="en-US" sz="2000" baseline="30000" dirty="0" smtClean="0">
                <a:solidFill>
                  <a:schemeClr val="bg1"/>
                </a:solidFill>
                <a:latin typeface="Calibri (Body)"/>
                <a:cs typeface="Calibri (Body)"/>
              </a:rPr>
              <a:t>HEAD OF DEPARTMENT</a:t>
            </a:r>
            <a:r>
              <a:rPr lang="en-US" sz="2000" baseline="30000" dirty="0">
                <a:solidFill>
                  <a:schemeClr val="bg1"/>
                </a:solidFill>
                <a:latin typeface="Calibri (Body)"/>
                <a:cs typeface="Calibri (Body)"/>
              </a:rPr>
              <a:t/>
            </a:r>
            <a:br>
              <a:rPr lang="en-US" sz="2000" baseline="30000" dirty="0">
                <a:solidFill>
                  <a:schemeClr val="bg1"/>
                </a:solidFill>
                <a:latin typeface="Calibri (Body)"/>
                <a:cs typeface="Calibri (Body)"/>
              </a:rPr>
            </a:br>
            <a:r>
              <a:rPr lang="en-US" sz="2000" b="1" baseline="30000" dirty="0">
                <a:solidFill>
                  <a:schemeClr val="bg1"/>
                </a:solidFill>
                <a:latin typeface="Calibri (Body)"/>
                <a:cs typeface="Calibri (Body)"/>
              </a:rPr>
              <a:t>TEL. : +41 </a:t>
            </a:r>
            <a:r>
              <a:rPr lang="en-US" sz="2000" b="1" baseline="30000" dirty="0" smtClean="0">
                <a:solidFill>
                  <a:schemeClr val="bg1"/>
                </a:solidFill>
                <a:latin typeface="Calibri (Body)"/>
                <a:cs typeface="Calibri (Body)"/>
              </a:rPr>
              <a:t>79 250 5558 (MOBILE)</a:t>
            </a: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chemeClr val="bg1"/>
                </a:solidFill>
                <a:latin typeface="Calibri (Body)"/>
                <a:cs typeface="Calibri (Body)"/>
              </a:rPr>
              <a:t>EMAIL: </a:t>
            </a:r>
            <a:r>
              <a:rPr lang="en-US" sz="2000" b="1" baseline="30000" dirty="0" smtClean="0">
                <a:solidFill>
                  <a:schemeClr val="bg1"/>
                </a:solidFill>
                <a:latin typeface="Calibri (Body)"/>
                <a:cs typeface="Calibri (Body)"/>
              </a:rPr>
              <a:t>edward.happ@ifrc.org</a:t>
            </a:r>
            <a:endParaRPr lang="en-US" sz="2000" b="1" baseline="30000" dirty="0">
              <a:solidFill>
                <a:schemeClr val="bg1"/>
              </a:solidFill>
              <a:latin typeface="Calibri (Body)"/>
              <a:cs typeface="Calibri (Body)"/>
            </a:endParaRP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THIS PRESENTATION IS PUBLISHED BY</a:t>
            </a:r>
          </a:p>
          <a:p>
            <a:pPr fontAlgn="auto">
              <a:spcBef>
                <a:spcPts val="0"/>
              </a:spcBef>
              <a:spcAft>
                <a:spcPts val="0"/>
              </a:spcAft>
              <a:defRPr/>
            </a:pPr>
            <a:r>
              <a:rPr lang="en-US" sz="2000" b="1" baseline="30000" dirty="0">
                <a:solidFill>
                  <a:schemeClr val="bg1"/>
                </a:solidFill>
                <a:latin typeface="Calibri (Body)"/>
                <a:cs typeface="Calibri (Body)"/>
              </a:rPr>
              <a:t>INTERNATIONAL FEDERATION OF </a:t>
            </a:r>
            <a:br>
              <a:rPr lang="en-US" sz="2000" b="1" baseline="30000" dirty="0">
                <a:solidFill>
                  <a:schemeClr val="bg1"/>
                </a:solidFill>
                <a:latin typeface="Calibri (Body)"/>
                <a:cs typeface="Calibri (Body)"/>
              </a:rPr>
            </a:br>
            <a:r>
              <a:rPr lang="en-US" sz="2000" b="1" baseline="30000" dirty="0">
                <a:solidFill>
                  <a:schemeClr val="bg1"/>
                </a:solidFill>
                <a:latin typeface="Calibri (Body)"/>
                <a:cs typeface="Calibri (Body)"/>
              </a:rPr>
              <a:t>RED CROSS AND RED CRESCENT SOCIETIES</a:t>
            </a:r>
          </a:p>
          <a:p>
            <a:pPr fontAlgn="auto">
              <a:spcBef>
                <a:spcPts val="0"/>
              </a:spcBef>
              <a:spcAft>
                <a:spcPts val="0"/>
              </a:spcAft>
              <a:defRPr/>
            </a:pPr>
            <a:r>
              <a:rPr lang="en-US" sz="2000" b="1" baseline="30000" dirty="0">
                <a:solidFill>
                  <a:schemeClr val="bg1"/>
                </a:solidFill>
                <a:latin typeface="Calibri (Body)"/>
                <a:cs typeface="Calibri (Body)"/>
              </a:rPr>
              <a:t>P.O. BOX 372</a:t>
            </a:r>
          </a:p>
          <a:p>
            <a:pPr fontAlgn="auto">
              <a:spcBef>
                <a:spcPts val="0"/>
              </a:spcBef>
              <a:spcAft>
                <a:spcPts val="0"/>
              </a:spcAft>
              <a:defRPr/>
            </a:pPr>
            <a:r>
              <a:rPr lang="en-US" sz="2000" b="1" baseline="30000" dirty="0">
                <a:solidFill>
                  <a:schemeClr val="bg1"/>
                </a:solidFill>
                <a:latin typeface="Calibri (Body)"/>
                <a:cs typeface="Calibri (Body)"/>
              </a:rPr>
              <a:t>CH-1211 GENEVA 19</a:t>
            </a:r>
          </a:p>
          <a:p>
            <a:pPr fontAlgn="auto">
              <a:spcBef>
                <a:spcPts val="0"/>
              </a:spcBef>
              <a:spcAft>
                <a:spcPts val="0"/>
              </a:spcAft>
              <a:defRPr/>
            </a:pPr>
            <a:r>
              <a:rPr lang="en-US" sz="2000" b="1" baseline="30000" dirty="0">
                <a:solidFill>
                  <a:schemeClr val="bg1"/>
                </a:solidFill>
                <a:latin typeface="Calibri (Body)"/>
                <a:cs typeface="Calibri (Body)"/>
              </a:rPr>
              <a:t>SWITZERLAND</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chemeClr val="bg1"/>
                </a:solidFill>
                <a:latin typeface="Calibri (Body)"/>
                <a:cs typeface="Calibri (Body)"/>
              </a:rPr>
              <a:t>TEL.: +41 22 730 42 22</a:t>
            </a:r>
          </a:p>
          <a:p>
            <a:pPr fontAlgn="auto">
              <a:spcBef>
                <a:spcPts val="0"/>
              </a:spcBef>
              <a:spcAft>
                <a:spcPts val="0"/>
              </a:spcAft>
              <a:defRPr/>
            </a:pPr>
            <a:r>
              <a:rPr lang="en-US" sz="2000" b="1" baseline="30000" dirty="0">
                <a:solidFill>
                  <a:schemeClr val="bg1"/>
                </a:solidFill>
                <a:latin typeface="Calibri (Body)"/>
                <a:cs typeface="Calibri (Body)"/>
              </a:rPr>
              <a:t>FAX.: +41 22 733 03 95</a:t>
            </a:r>
            <a:endParaRPr lang="en-US" sz="2000" dirty="0">
              <a:solidFill>
                <a:schemeClr val="bg1"/>
              </a:solidFill>
              <a:latin typeface="Calibri (Body)"/>
              <a:cs typeface="Calibri (Body)"/>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762" y="1772816"/>
            <a:ext cx="8555038" cy="4156515"/>
          </a:xfrm>
        </p:spPr>
        <p:txBody>
          <a:bodyPr/>
          <a:lstStyle>
            <a:lvl1pPr>
              <a:buClrTx/>
              <a:defRPr>
                <a:solidFill>
                  <a:schemeClr val="tx1"/>
                </a:solidFill>
              </a:defRPr>
            </a:lvl1pPr>
            <a:lvl2pPr>
              <a:buClrTx/>
              <a:defRPr>
                <a:solidFill>
                  <a:schemeClr val="tx1"/>
                </a:solidFill>
              </a:defRPr>
            </a:lvl2pPr>
            <a:lvl3pPr>
              <a:buClrTx/>
              <a:buSzPct val="100000"/>
              <a:buFont typeface="Lucida Grande"/>
              <a:buChar char="−"/>
              <a:defRPr>
                <a:solidFill>
                  <a:schemeClr val="tx1"/>
                </a:solidFill>
              </a:defRPr>
            </a:lvl3pPr>
            <a:lvl4pPr>
              <a:buClrTx/>
              <a:defRPr baseline="0">
                <a:solidFill>
                  <a:schemeClr val="tx1"/>
                </a:solidFill>
              </a:defRPr>
            </a:lvl4pPr>
            <a:lvl5pPr>
              <a:buClrTx/>
              <a:buFont typeface="Lucida Grande"/>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itle 1"/>
          <p:cNvSpPr>
            <a:spLocks noGrp="1"/>
          </p:cNvSpPr>
          <p:nvPr>
            <p:ph type="title"/>
          </p:nvPr>
        </p:nvSpPr>
        <p:spPr>
          <a:xfrm>
            <a:off x="2386056" y="285306"/>
            <a:ext cx="5472070" cy="843390"/>
          </a:xfrm>
        </p:spPr>
        <p:txBody>
          <a:bodyPr>
            <a:noAutofit/>
          </a:bodyPr>
          <a:lstStyle>
            <a:lvl1pPr>
              <a:defRPr sz="2600">
                <a:solidFill>
                  <a:schemeClr val="bg1"/>
                </a:solidFill>
              </a:defRPr>
            </a:lvl1pPr>
          </a:lstStyle>
          <a:p>
            <a:r>
              <a:rPr lang="en-US" smtClean="0"/>
              <a:t>Click to edit Master title style</a:t>
            </a:r>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ection Header">
    <p:bg>
      <p:bgPr>
        <a:solidFill>
          <a:srgbClr val="5EB12A"/>
        </a:solidFill>
        <a:effectLst/>
      </p:bgPr>
    </p:bg>
    <p:spTree>
      <p:nvGrpSpPr>
        <p:cNvPr id="1" name=""/>
        <p:cNvGrpSpPr/>
        <p:nvPr/>
      </p:nvGrpSpPr>
      <p:grpSpPr>
        <a:xfrm>
          <a:off x="0" y="0"/>
          <a:ext cx="0" cy="0"/>
          <a:chOff x="0" y="0"/>
          <a:chExt cx="0" cy="0"/>
        </a:xfrm>
      </p:grpSpPr>
      <p:sp>
        <p:nvSpPr>
          <p:cNvPr id="3" name="Round Single Corner Rectangle 2"/>
          <p:cNvSpPr/>
          <p:nvPr userDrawn="1"/>
        </p:nvSpPr>
        <p:spPr bwMode="auto">
          <a:xfrm flipH="1">
            <a:off x="7733109" y="160735"/>
            <a:ext cx="1285875" cy="868412"/>
          </a:xfrm>
          <a:prstGeom prst="round1Rect">
            <a:avLst>
              <a:gd name="adj" fmla="val 46540"/>
            </a:avLst>
          </a:prstGeom>
          <a:solidFill>
            <a:srgbClr val="5EB12A"/>
          </a:solidFill>
          <a:ln w="12700" cap="flat" cmpd="sng" algn="ctr">
            <a:noFill/>
            <a:prstDash val="solid"/>
            <a:round/>
            <a:headEnd type="none" w="med" len="med"/>
            <a:tailEnd type="none" w="med" len="med"/>
          </a:ln>
          <a:effectLst/>
        </p:spPr>
        <p:txBody>
          <a:bodyPr lIns="64291" tIns="32146" rIns="64291" bIns="32146"/>
          <a:lstStyle/>
          <a:p>
            <a:pPr algn="ctr">
              <a:defRPr/>
            </a:pPr>
            <a:endParaRPr lang="en-US">
              <a:latin typeface="Lucida Grande" charset="0"/>
              <a:ea typeface="ヒラギノ角ゴ ProN W3" charset="-128"/>
              <a:cs typeface="ヒラギノ角ゴ ProN W3" charset="-128"/>
              <a:sym typeface="Lucida Grande" charset="0"/>
            </a:endParaRPr>
          </a:p>
        </p:txBody>
      </p:sp>
      <p:sp>
        <p:nvSpPr>
          <p:cNvPr id="2" name="Title 1"/>
          <p:cNvSpPr>
            <a:spLocks noGrp="1"/>
          </p:cNvSpPr>
          <p:nvPr>
            <p:ph type="title"/>
          </p:nvPr>
        </p:nvSpPr>
        <p:spPr>
          <a:xfrm>
            <a:off x="1139652" y="2518172"/>
            <a:ext cx="6647036" cy="1361777"/>
          </a:xfrm>
          <a:prstGeom prst="rect">
            <a:avLst/>
          </a:prstGeom>
        </p:spPr>
        <p:txBody>
          <a:bodyPr vert="horz" anchor="t"/>
          <a:lstStyle>
            <a:lvl1pPr algn="l">
              <a:defRPr sz="4000" b="1" cap="all">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fld id="{EFE3098E-3200-4BBE-95D5-1F110148BD32}" type="datetime1">
              <a:rPr lang="en-US"/>
              <a:pPr/>
              <a:t>11/19/2011</a:t>
            </a:fld>
            <a:endParaRPr lang="en-US"/>
          </a:p>
        </p:txBody>
      </p:sp>
      <p:sp>
        <p:nvSpPr>
          <p:cNvPr id="6" name="Footer Placeholder 5"/>
          <p:cNvSpPr>
            <a:spLocks noGrp="1"/>
          </p:cNvSpPr>
          <p:nvPr>
            <p:ph type="ftr" sz="quarter" idx="11"/>
          </p:nvPr>
        </p:nvSpPr>
        <p:spPr>
          <a:xfrm>
            <a:off x="3200400" y="6245225"/>
            <a:ext cx="2895600" cy="476250"/>
          </a:xfrm>
          <a:prstGeom prst="rect">
            <a:avLst/>
          </a:prstGeom>
        </p:spPr>
        <p:txBody>
          <a:bodyPr/>
          <a:lstStyle>
            <a:lvl1pPr>
              <a:defRPr/>
            </a:lvl1pPr>
          </a:lstStyle>
          <a:p>
            <a:endParaRPr lang="en-US"/>
          </a:p>
          <a:p>
            <a:r>
              <a:rPr lang="en-US"/>
              <a:t>The Power of Collaboration</a:t>
            </a:r>
            <a:endParaRPr lang="en-US" sz="1400" b="0" i="0">
              <a:solidFill>
                <a:schemeClr val="tx1"/>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7284ECE7-15B3-4985-92C6-20B726F3814C}"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38263" y="77788"/>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84288"/>
            <a:ext cx="3810000" cy="492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84288"/>
            <a:ext cx="3810000" cy="492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4600"/>
            <a:ext cx="19050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1"/>
          </p:nvPr>
        </p:nvSpPr>
        <p:spPr>
          <a:xfrm>
            <a:off x="7162800" y="6324600"/>
            <a:ext cx="1905000" cy="457200"/>
          </a:xfrm>
          <a:prstGeom prst="rect">
            <a:avLst/>
          </a:prstGeom>
        </p:spPr>
        <p:txBody>
          <a:bodyPr/>
          <a:lstStyle>
            <a:lvl1pPr>
              <a:defRPr/>
            </a:lvl1pPr>
          </a:lstStyle>
          <a:p>
            <a:fld id="{A1F6D9B6-3C4D-4462-A1AA-645F7ED99FD5}" type="slidenum">
              <a:rPr lang="en-US"/>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sz="28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None/>
              <a:defRPr sz="2000" b="1"/>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endParaRPr lang="en-GB" noProof="0" dirty="0"/>
          </a:p>
        </p:txBody>
      </p:sp>
      <p:sp>
        <p:nvSpPr>
          <p:cNvPr id="5" name="Title 4"/>
          <p:cNvSpPr>
            <a:spLocks noGrp="1"/>
          </p:cNvSpPr>
          <p:nvPr>
            <p:ph type="title"/>
          </p:nvPr>
        </p:nvSpPr>
        <p:spPr/>
        <p:txBody>
          <a:bodyPr/>
          <a:lstStyle/>
          <a:p>
            <a:r>
              <a:rPr lang="en-US" dirty="0"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762" y="1772816"/>
            <a:ext cx="8555038" cy="4156515"/>
          </a:xfrm>
        </p:spPr>
        <p:txBody>
          <a:bodyPr/>
          <a:lstStyle>
            <a:lvl1pPr>
              <a:buClrTx/>
              <a:defRPr>
                <a:solidFill>
                  <a:schemeClr val="tx1"/>
                </a:solidFill>
              </a:defRPr>
            </a:lvl1pPr>
            <a:lvl2pPr>
              <a:buClrTx/>
              <a:defRPr>
                <a:solidFill>
                  <a:schemeClr val="tx1"/>
                </a:solidFill>
              </a:defRPr>
            </a:lvl2pPr>
            <a:lvl3pPr>
              <a:buClrTx/>
              <a:buSzPct val="100000"/>
              <a:buFont typeface="Lucida Grande"/>
              <a:buChar char="−"/>
              <a:defRPr>
                <a:solidFill>
                  <a:schemeClr val="tx1"/>
                </a:solidFill>
              </a:defRPr>
            </a:lvl3pPr>
            <a:lvl4pPr>
              <a:buClrTx/>
              <a:defRPr baseline="0">
                <a:solidFill>
                  <a:schemeClr val="tx1"/>
                </a:solidFill>
              </a:defRPr>
            </a:lvl4pPr>
            <a:lvl5pPr>
              <a:buClrTx/>
              <a:buFont typeface="Lucida Grande"/>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itle 1"/>
          <p:cNvSpPr>
            <a:spLocks noGrp="1"/>
          </p:cNvSpPr>
          <p:nvPr>
            <p:ph type="title"/>
          </p:nvPr>
        </p:nvSpPr>
        <p:spPr>
          <a:xfrm>
            <a:off x="2386056" y="285306"/>
            <a:ext cx="5472070" cy="843390"/>
          </a:xfrm>
        </p:spPr>
        <p:txBody>
          <a:bodyPr>
            <a:noAutofit/>
          </a:bodyPr>
          <a:lstStyle>
            <a:lvl1pPr>
              <a:defRPr sz="2600">
                <a:solidFill>
                  <a:schemeClr val="bg1"/>
                </a:solidFill>
              </a:defRPr>
            </a:lvl1pPr>
          </a:lstStyle>
          <a:p>
            <a:r>
              <a:rPr lang="en-US" smtClean="0"/>
              <a:t>Click to edit Master title style</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sz="28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None/>
              <a:defRPr sz="2000" b="1"/>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endParaRPr lang="en-GB" noProof="0" dirty="0"/>
          </a:p>
        </p:txBody>
      </p:sp>
      <p:sp>
        <p:nvSpPr>
          <p:cNvPr id="5" name="Title 4"/>
          <p:cNvSpPr>
            <a:spLocks noGrp="1"/>
          </p:cNvSpPr>
          <p:nvPr>
            <p:ph type="title"/>
          </p:nvPr>
        </p:nvSpPr>
        <p:spPr/>
        <p:txBody>
          <a:bodyPr/>
          <a:lstStyle/>
          <a:p>
            <a:r>
              <a:rPr lang="en-US" dirty="0"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dirty="0"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1_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0"/>
            <a:ext cx="8991600" cy="6553200"/>
            <a:chOff x="152400" y="-76200"/>
            <a:chExt cx="8991600" cy="6553200"/>
          </a:xfrm>
        </p:grpSpPr>
        <p:sp>
          <p:nvSpPr>
            <p:cNvPr id="3" name="Rectangle 11"/>
            <p:cNvSpPr/>
            <p:nvPr userDrawn="1"/>
          </p:nvSpPr>
          <p:spPr>
            <a:xfrm>
              <a:off x="3048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12"/>
            <p:cNvSpPr/>
            <p:nvPr userDrawn="1"/>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TextBox 13"/>
            <p:cNvSpPr txBox="1"/>
            <p:nvPr userDrawn="1"/>
          </p:nvSpPr>
          <p:spPr>
            <a:xfrm>
              <a:off x="533400" y="498475"/>
              <a:ext cx="4724400" cy="3795911"/>
            </a:xfrm>
            <a:prstGeom prst="rect">
              <a:avLst/>
            </a:prstGeom>
            <a:noFill/>
          </p:spPr>
          <p:txBody>
            <a:bodyPr wrap="square" lIns="0" tIns="0" rIns="0" bIns="0">
              <a:spAutoFit/>
            </a:bodyPr>
            <a:lstStyle/>
            <a:p>
              <a:pPr fontAlgn="auto">
                <a:spcBef>
                  <a:spcPts val="0"/>
                </a:spcBef>
                <a:spcAft>
                  <a:spcPts val="0"/>
                </a:spcAft>
                <a:defRPr/>
              </a:pPr>
              <a:r>
                <a:rPr lang="en-US" sz="2000" b="1" baseline="30000" dirty="0">
                  <a:solidFill>
                    <a:srgbClr val="E8C7B0"/>
                  </a:solidFill>
                  <a:latin typeface="Calibri (Body)"/>
                  <a:cs typeface="Calibri (Body)"/>
                </a:rPr>
                <a:t>FOR FURTHER INFORMATION ON </a:t>
              </a:r>
              <a:r>
                <a:rPr lang="en-US" sz="2000" b="1" baseline="30000" dirty="0" smtClean="0">
                  <a:solidFill>
                    <a:srgbClr val="E8C7B0"/>
                  </a:solidFill>
                  <a:latin typeface="Calibri (Body)"/>
                  <a:cs typeface="Calibri (Body)"/>
                </a:rPr>
                <a:t>INFORMATION AND COMMUNICATION TECHNOLOGIES, PLEASE </a:t>
              </a:r>
              <a:r>
                <a:rPr lang="en-US" sz="2000" b="1" baseline="30000" dirty="0">
                  <a:solidFill>
                    <a:srgbClr val="E8C7B0"/>
                  </a:solidFill>
                  <a:latin typeface="Calibri (Body)"/>
                  <a:cs typeface="Calibri (Body)"/>
                </a:rPr>
                <a:t>CONTACT:</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IFRC </a:t>
              </a:r>
              <a:r>
                <a:rPr lang="en-US" sz="2000" b="1" baseline="30000" dirty="0" smtClean="0">
                  <a:solidFill>
                    <a:srgbClr val="E8C7B0"/>
                  </a:solidFill>
                  <a:latin typeface="Calibri (Body)"/>
                  <a:cs typeface="Calibri (Body)"/>
                </a:rPr>
                <a:t>ISD DEPARTMENT</a:t>
              </a:r>
              <a:endParaRPr lang="en-US" sz="2000" b="1" baseline="30000" dirty="0">
                <a:solidFill>
                  <a:srgbClr val="E8C7B0"/>
                </a:solidFill>
                <a:latin typeface="Calibri (Body)"/>
                <a:cs typeface="Calibri (Body)"/>
              </a:endParaRPr>
            </a:p>
            <a:p>
              <a:pPr fontAlgn="auto">
                <a:spcBef>
                  <a:spcPts val="0"/>
                </a:spcBef>
                <a:spcAft>
                  <a:spcPts val="0"/>
                </a:spcAft>
                <a:defRPr/>
              </a:pPr>
              <a:r>
                <a:rPr lang="en-US" sz="2000" baseline="30000" dirty="0" smtClean="0">
                  <a:solidFill>
                    <a:schemeClr val="bg1"/>
                  </a:solidFill>
                  <a:latin typeface="Calibri (Body)"/>
                  <a:cs typeface="Calibri (Body)"/>
                </a:rPr>
                <a:t>NAME: EDWARD HAPP, GLOBAL CIO, </a:t>
              </a:r>
            </a:p>
            <a:p>
              <a:pPr fontAlgn="auto">
                <a:spcBef>
                  <a:spcPts val="0"/>
                </a:spcBef>
                <a:spcAft>
                  <a:spcPts val="0"/>
                </a:spcAft>
                <a:defRPr/>
              </a:pPr>
              <a:r>
                <a:rPr lang="en-US" sz="2000" baseline="30000" dirty="0" smtClean="0">
                  <a:solidFill>
                    <a:schemeClr val="bg1"/>
                  </a:solidFill>
                  <a:latin typeface="Calibri (Body)"/>
                  <a:cs typeface="Calibri (Body)"/>
                </a:rPr>
                <a:t>HEAD OF DEPARTMENT</a:t>
              </a:r>
              <a:r>
                <a:rPr lang="en-US" sz="2000" baseline="30000" dirty="0">
                  <a:solidFill>
                    <a:schemeClr val="bg1"/>
                  </a:solidFill>
                  <a:latin typeface="Calibri (Body)"/>
                  <a:cs typeface="Calibri (Body)"/>
                </a:rPr>
                <a:t/>
              </a:r>
              <a:br>
                <a:rPr lang="en-US" sz="2000" baseline="30000" dirty="0">
                  <a:solidFill>
                    <a:schemeClr val="bg1"/>
                  </a:solidFill>
                  <a:latin typeface="Calibri (Body)"/>
                  <a:cs typeface="Calibri (Body)"/>
                </a:rPr>
              </a:br>
              <a:r>
                <a:rPr lang="en-US" sz="2000" b="1" baseline="30000" dirty="0">
                  <a:solidFill>
                    <a:schemeClr val="bg1"/>
                  </a:solidFill>
                  <a:latin typeface="Calibri (Body)"/>
                  <a:cs typeface="Calibri (Body)"/>
                </a:rPr>
                <a:t>TEL. : +41 </a:t>
              </a:r>
              <a:r>
                <a:rPr lang="en-US" sz="2000" b="1" baseline="30000" dirty="0" smtClean="0">
                  <a:solidFill>
                    <a:schemeClr val="bg1"/>
                  </a:solidFill>
                  <a:latin typeface="Calibri (Body)"/>
                  <a:cs typeface="Calibri (Body)"/>
                </a:rPr>
                <a:t>79 250 5558 (MOBILE)</a:t>
              </a: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chemeClr val="bg1"/>
                  </a:solidFill>
                  <a:latin typeface="Calibri (Body)"/>
                  <a:cs typeface="Calibri (Body)"/>
                </a:rPr>
                <a:t>EMAIL: </a:t>
              </a:r>
              <a:r>
                <a:rPr lang="en-US" sz="2000" b="1" baseline="30000" dirty="0" smtClean="0">
                  <a:solidFill>
                    <a:schemeClr val="bg1"/>
                  </a:solidFill>
                  <a:latin typeface="Calibri (Body)"/>
                  <a:cs typeface="Calibri (Body)"/>
                </a:rPr>
                <a:t>edward.happ@ifrc.org</a:t>
              </a:r>
              <a:endParaRPr lang="en-US" sz="2000" b="1" baseline="30000" dirty="0">
                <a:solidFill>
                  <a:schemeClr val="bg1"/>
                </a:solidFill>
                <a:latin typeface="Calibri (Body)"/>
                <a:cs typeface="Calibri (Body)"/>
              </a:endParaRP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THIS PRESENTATION IS PUBLISHED BY</a:t>
              </a:r>
            </a:p>
            <a:p>
              <a:pPr fontAlgn="auto">
                <a:spcBef>
                  <a:spcPts val="0"/>
                </a:spcBef>
                <a:spcAft>
                  <a:spcPts val="0"/>
                </a:spcAft>
                <a:defRPr/>
              </a:pPr>
              <a:r>
                <a:rPr lang="en-US" sz="2000" b="1" baseline="30000" dirty="0">
                  <a:solidFill>
                    <a:schemeClr val="bg1"/>
                  </a:solidFill>
                  <a:latin typeface="Calibri (Body)"/>
                  <a:cs typeface="Calibri (Body)"/>
                </a:rPr>
                <a:t>INTERNATIONAL FEDERATION OF </a:t>
              </a:r>
              <a:br>
                <a:rPr lang="en-US" sz="2000" b="1" baseline="30000" dirty="0">
                  <a:solidFill>
                    <a:schemeClr val="bg1"/>
                  </a:solidFill>
                  <a:latin typeface="Calibri (Body)"/>
                  <a:cs typeface="Calibri (Body)"/>
                </a:rPr>
              </a:br>
              <a:r>
                <a:rPr lang="en-US" sz="2000" b="1" baseline="30000" dirty="0">
                  <a:solidFill>
                    <a:schemeClr val="bg1"/>
                  </a:solidFill>
                  <a:latin typeface="Calibri (Body)"/>
                  <a:cs typeface="Calibri (Body)"/>
                </a:rPr>
                <a:t>RED CROSS AND RED CRESCENT SOCIETIES</a:t>
              </a:r>
            </a:p>
            <a:p>
              <a:pPr fontAlgn="auto">
                <a:spcBef>
                  <a:spcPts val="0"/>
                </a:spcBef>
                <a:spcAft>
                  <a:spcPts val="0"/>
                </a:spcAft>
                <a:defRPr/>
              </a:pPr>
              <a:r>
                <a:rPr lang="en-US" sz="2000" b="1" baseline="30000" dirty="0">
                  <a:solidFill>
                    <a:schemeClr val="bg1"/>
                  </a:solidFill>
                  <a:latin typeface="Calibri (Body)"/>
                  <a:cs typeface="Calibri (Body)"/>
                </a:rPr>
                <a:t>P.O. BOX 372</a:t>
              </a:r>
            </a:p>
            <a:p>
              <a:pPr fontAlgn="auto">
                <a:spcBef>
                  <a:spcPts val="0"/>
                </a:spcBef>
                <a:spcAft>
                  <a:spcPts val="0"/>
                </a:spcAft>
                <a:defRPr/>
              </a:pPr>
              <a:r>
                <a:rPr lang="en-US" sz="2000" b="1" baseline="30000" dirty="0">
                  <a:solidFill>
                    <a:schemeClr val="bg1"/>
                  </a:solidFill>
                  <a:latin typeface="Calibri (Body)"/>
                  <a:cs typeface="Calibri (Body)"/>
                </a:rPr>
                <a:t>CH-1211 GENEVA 19</a:t>
              </a:r>
            </a:p>
            <a:p>
              <a:pPr fontAlgn="auto">
                <a:spcBef>
                  <a:spcPts val="0"/>
                </a:spcBef>
                <a:spcAft>
                  <a:spcPts val="0"/>
                </a:spcAft>
                <a:defRPr/>
              </a:pPr>
              <a:r>
                <a:rPr lang="en-US" sz="2000" b="1" baseline="30000" dirty="0">
                  <a:solidFill>
                    <a:schemeClr val="bg1"/>
                  </a:solidFill>
                  <a:latin typeface="Calibri (Body)"/>
                  <a:cs typeface="Calibri (Body)"/>
                </a:rPr>
                <a:t>SWITZERLAND</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chemeClr val="bg1"/>
                  </a:solidFill>
                  <a:latin typeface="Calibri (Body)"/>
                  <a:cs typeface="Calibri (Body)"/>
                </a:rPr>
                <a:t>TEL.: +41 22 730 42 22</a:t>
              </a:r>
            </a:p>
            <a:p>
              <a:pPr fontAlgn="auto">
                <a:spcBef>
                  <a:spcPts val="0"/>
                </a:spcBef>
                <a:spcAft>
                  <a:spcPts val="0"/>
                </a:spcAft>
                <a:defRPr/>
              </a:pPr>
              <a:r>
                <a:rPr lang="en-US" sz="2000" b="1" baseline="30000" dirty="0">
                  <a:solidFill>
                    <a:schemeClr val="bg1"/>
                  </a:solidFill>
                  <a:latin typeface="Calibri (Body)"/>
                  <a:cs typeface="Calibri (Body)"/>
                </a:rPr>
                <a:t>FAX.: +41 22 733 03 95</a:t>
              </a:r>
              <a:endParaRPr lang="en-US" sz="2000" dirty="0">
                <a:solidFill>
                  <a:schemeClr val="bg1"/>
                </a:solidFill>
                <a:latin typeface="Calibri (Body)"/>
                <a:cs typeface="Calibri (Body)"/>
              </a:endParaRPr>
            </a:p>
          </p:txBody>
        </p:sp>
        <p:pic>
          <p:nvPicPr>
            <p:cNvPr id="6" name="Picture 15" descr="SLCM-icons logo-EN.jpg"/>
            <p:cNvPicPr>
              <a:picLocks noChangeAspect="1"/>
            </p:cNvPicPr>
            <p:nvPr userDrawn="1"/>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userDrawn="1"/>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3.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4"/>
          <p:cNvGrpSpPr>
            <a:grpSpLocks/>
          </p:cNvGrpSpPr>
          <p:nvPr/>
        </p:nvGrpSpPr>
        <p:grpSpPr bwMode="auto">
          <a:xfrm>
            <a:off x="152400" y="5943600"/>
            <a:ext cx="8839200" cy="787400"/>
            <a:chOff x="152400" y="5918015"/>
            <a:chExt cx="8839200" cy="787585"/>
          </a:xfrm>
        </p:grpSpPr>
        <p:sp>
          <p:nvSpPr>
            <p:cNvPr id="9" name="Rectangle 8"/>
            <p:cNvSpPr/>
            <p:nvPr userDrawn="1"/>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a:latin typeface="Arial" charset="0"/>
                <a:cs typeface="Arial" charset="0"/>
              </a:endParaRPr>
            </a:p>
          </p:txBody>
        </p:sp>
        <p:sp>
          <p:nvSpPr>
            <p:cNvPr id="10" name="TextBox 9"/>
            <p:cNvSpPr txBox="1"/>
            <p:nvPr userDrawn="1"/>
          </p:nvSpPr>
          <p:spPr bwMode="auto">
            <a:xfrm>
              <a:off x="304800" y="6106972"/>
              <a:ext cx="3124200" cy="369974"/>
            </a:xfrm>
            <a:prstGeom prst="rect">
              <a:avLst/>
            </a:prstGeom>
            <a:noFill/>
          </p:spPr>
          <p:txBody>
            <a:bodyPr lIns="0" tIns="0" rIns="0" bIns="0">
              <a:spAutoFit/>
            </a:bodyPr>
            <a:lstStyle/>
            <a:p>
              <a:pPr fontAlgn="auto">
                <a:spcBef>
                  <a:spcPts val="0"/>
                </a:spcBef>
                <a:spcAft>
                  <a:spcPts val="0"/>
                </a:spcAft>
                <a:defRPr/>
              </a:pPr>
              <a:r>
                <a:rPr lang="en-US" sz="1200" b="1">
                  <a:solidFill>
                    <a:srgbClr val="551C15"/>
                  </a:solidFill>
                  <a:latin typeface="Arial Rounded MT Bold" pitchFamily="-110" charset="0"/>
                  <a:ea typeface="Arial Rounded MT Bold" pitchFamily="-110" charset="0"/>
                  <a:cs typeface="Arial Rounded MT Bold" pitchFamily="-110" charset="0"/>
                </a:rPr>
                <a:t>www.ifrc.org</a:t>
              </a:r>
            </a:p>
            <a:p>
              <a:pPr fontAlgn="auto">
                <a:spcBef>
                  <a:spcPts val="0"/>
                </a:spcBef>
                <a:spcAft>
                  <a:spcPts val="0"/>
                </a:spcAft>
                <a:defRPr/>
              </a:pPr>
              <a:r>
                <a:rPr lang="en-US" sz="1200" b="1">
                  <a:solidFill>
                    <a:schemeClr val="bg1"/>
                  </a:solidFill>
                  <a:latin typeface="Arial Rounded MT Bold" pitchFamily="-110" charset="0"/>
                  <a:ea typeface="Arial Rounded MT Bold" pitchFamily="-110" charset="0"/>
                  <a:cs typeface="Arial Rounded MT Bold" pitchFamily="-110" charset="0"/>
                </a:rPr>
                <a:t>Saving lives, changing minds.</a:t>
              </a:r>
              <a:endParaRPr lang="en-US" sz="1200">
                <a:solidFill>
                  <a:schemeClr val="bg1"/>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userDrawn="1"/>
          </p:nvPicPr>
          <p:blipFill>
            <a:blip r:embed="rId13" cstate="print"/>
            <a:srcRect/>
            <a:stretch>
              <a:fillRect/>
            </a:stretch>
          </p:blipFill>
          <p:spPr bwMode="auto">
            <a:xfrm>
              <a:off x="5613869" y="6172201"/>
              <a:ext cx="3225331" cy="304800"/>
            </a:xfrm>
            <a:prstGeom prst="rect">
              <a:avLst/>
            </a:prstGeom>
            <a:noFill/>
            <a:ln w="9525">
              <a:noFill/>
              <a:miter lim="800000"/>
              <a:headEnd/>
              <a:tailEnd/>
            </a:ln>
          </p:spPr>
        </p:pic>
      </p:grpSp>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br>
              <a:rPr lang="en-US" dirty="0" smtClean="0"/>
            </a:br>
            <a:r>
              <a:rPr lang="en-US" dirty="0" smtClean="0"/>
              <a:t>(possible two lines)</a:t>
            </a:r>
            <a:endParaRPr lang="en-GB" dirty="0" smtClean="0"/>
          </a:p>
        </p:txBody>
      </p:sp>
      <p:sp>
        <p:nvSpPr>
          <p:cNvPr id="1028" name="Text Placeholder 2"/>
          <p:cNvSpPr>
            <a:spLocks noGrp="1"/>
          </p:cNvSpPr>
          <p:nvPr>
            <p:ph type="body" idx="1"/>
          </p:nvPr>
        </p:nvSpPr>
        <p:spPr bwMode="auto">
          <a:xfrm>
            <a:off x="1828800" y="16764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3" name="Oval 12"/>
          <p:cNvSpPr/>
          <p:nvPr userDrawn="1"/>
        </p:nvSpPr>
        <p:spPr bwMode="auto">
          <a:xfrm>
            <a:off x="339725" y="339725"/>
            <a:ext cx="1260475" cy="1260475"/>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Box 10"/>
          <p:cNvSpPr txBox="1"/>
          <p:nvPr userDrawn="1"/>
        </p:nvSpPr>
        <p:spPr bwMode="auto">
          <a:xfrm>
            <a:off x="395536" y="694437"/>
            <a:ext cx="1152128" cy="646331"/>
          </a:xfrm>
          <a:prstGeom prst="rect">
            <a:avLst/>
          </a:prstGeom>
          <a:noFill/>
        </p:spPr>
        <p:txBody>
          <a:bodyPr wrap="square" lIns="0" tIns="0" rIns="0" bIns="0">
            <a:spAutoFit/>
          </a:bodyPr>
          <a:lstStyle/>
          <a:p>
            <a:pPr algn="ctr" fontAlgn="auto">
              <a:spcBef>
                <a:spcPts val="0"/>
              </a:spcBef>
              <a:spcAft>
                <a:spcPts val="0"/>
              </a:spcAft>
              <a:defRPr/>
            </a:pPr>
            <a:r>
              <a:rPr lang="en-US" sz="1400" dirty="0" smtClean="0">
                <a:solidFill>
                  <a:schemeClr val="bg1"/>
                </a:solidFill>
              </a:rPr>
              <a:t>IT Strategy</a:t>
            </a:r>
          </a:p>
          <a:p>
            <a:pPr algn="ctr" fontAlgn="auto">
              <a:spcBef>
                <a:spcPts val="0"/>
              </a:spcBef>
              <a:spcAft>
                <a:spcPts val="0"/>
              </a:spcAft>
              <a:defRPr/>
            </a:pPr>
            <a:r>
              <a:rPr lang="en-US" sz="1400" dirty="0" smtClean="0">
                <a:solidFill>
                  <a:schemeClr val="bg1"/>
                </a:solidFill>
              </a:rPr>
              <a:t>In</a:t>
            </a:r>
            <a:r>
              <a:rPr lang="en-US" sz="1400" baseline="0" dirty="0" smtClean="0">
                <a:solidFill>
                  <a:schemeClr val="bg1"/>
                </a:solidFill>
              </a:rPr>
              <a:t> a Chaotic World</a:t>
            </a:r>
            <a:endParaRPr lang="en-US" sz="1400" b="1" kern="1200" dirty="0">
              <a:solidFill>
                <a:schemeClr val="bg1"/>
              </a:solidFill>
              <a:latin typeface="Arial" charset="0"/>
              <a:ea typeface="+mn-ea"/>
              <a:cs typeface="Arial"/>
            </a:endParaRPr>
          </a:p>
        </p:txBody>
      </p:sp>
    </p:spTree>
  </p:cSld>
  <p:clrMap bg1="lt1" tx1="dk1" bg2="lt2" tx2="dk2" accent1="accent1" accent2="accent2" accent3="accent3" accent4="accent4" accent5="accent5" accent6="accent6" hlink="hlink" folHlink="folHlink"/>
  <p:sldLayoutIdLst>
    <p:sldLayoutId id="2147483697" r:id="rId1"/>
    <p:sldLayoutId id="2147483661" r:id="rId2"/>
    <p:sldLayoutId id="2147483662" r:id="rId3"/>
    <p:sldLayoutId id="2147483663" r:id="rId4"/>
    <p:sldLayoutId id="2147483664" r:id="rId5"/>
    <p:sldLayoutId id="2147483665" r:id="rId6"/>
    <p:sldLayoutId id="2147483666" r:id="rId7"/>
    <p:sldLayoutId id="2147483684" r:id="rId8"/>
    <p:sldLayoutId id="2147483668" r:id="rId9"/>
    <p:sldLayoutId id="2147483669" r:id="rId10"/>
    <p:sldLayoutId id="2147483670" r:id="rId11"/>
  </p:sldLayoutIdLst>
  <p:txStyles>
    <p:titleStyle>
      <a:lvl1pPr algn="l" rtl="0" eaLnBrk="0" fontAlgn="base" hangingPunct="0">
        <a:spcBef>
          <a:spcPct val="0"/>
        </a:spcBef>
        <a:spcAft>
          <a:spcPct val="0"/>
        </a:spcAft>
        <a:defRPr sz="28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b="1" i="1">
          <a:solidFill>
            <a:schemeClr val="tx1"/>
          </a:solidFill>
          <a:latin typeface="Arial" pitchFamily="34" charset="0"/>
          <a:cs typeface="Arial" pitchFamily="34" charset="0"/>
        </a:defRPr>
      </a:lvl2pPr>
      <a:lvl3pPr algn="l" rtl="0" eaLnBrk="0" fontAlgn="base" hangingPunct="0">
        <a:spcBef>
          <a:spcPct val="0"/>
        </a:spcBef>
        <a:spcAft>
          <a:spcPct val="0"/>
        </a:spcAft>
        <a:defRPr sz="2600" b="1" i="1">
          <a:solidFill>
            <a:schemeClr val="tx1"/>
          </a:solidFill>
          <a:latin typeface="Arial" pitchFamily="34" charset="0"/>
          <a:cs typeface="Arial" pitchFamily="34" charset="0"/>
        </a:defRPr>
      </a:lvl3pPr>
      <a:lvl4pPr algn="l" rtl="0" eaLnBrk="0" fontAlgn="base" hangingPunct="0">
        <a:spcBef>
          <a:spcPct val="0"/>
        </a:spcBef>
        <a:spcAft>
          <a:spcPct val="0"/>
        </a:spcAft>
        <a:defRPr sz="2600" b="1" i="1">
          <a:solidFill>
            <a:schemeClr val="tx1"/>
          </a:solidFill>
          <a:latin typeface="Arial" pitchFamily="34" charset="0"/>
          <a:cs typeface="Arial" pitchFamily="34" charset="0"/>
        </a:defRPr>
      </a:lvl4pPr>
      <a:lvl5pPr algn="l" rtl="0" eaLnBrk="0" fontAlgn="base" hangingPunct="0">
        <a:spcBef>
          <a:spcPct val="0"/>
        </a:spcBef>
        <a:spcAft>
          <a:spcPct val="0"/>
        </a:spcAft>
        <a:defRPr sz="2600" b="1" i="1">
          <a:solidFill>
            <a:schemeClr val="tx1"/>
          </a:solidFill>
          <a:latin typeface="Arial" pitchFamily="34" charset="0"/>
          <a:cs typeface="Arial" pitchFamily="34" charset="0"/>
        </a:defRPr>
      </a:lvl5pPr>
      <a:lvl6pPr marL="457200" algn="l" rtl="0" fontAlgn="base">
        <a:spcBef>
          <a:spcPct val="0"/>
        </a:spcBef>
        <a:spcAft>
          <a:spcPct val="0"/>
        </a:spcAft>
        <a:defRPr sz="2600" b="1" i="1">
          <a:solidFill>
            <a:schemeClr val="tx1"/>
          </a:solidFill>
          <a:latin typeface="Arial" pitchFamily="34" charset="0"/>
          <a:cs typeface="Arial" pitchFamily="34" charset="0"/>
        </a:defRPr>
      </a:lvl6pPr>
      <a:lvl7pPr marL="914400" algn="l" rtl="0" fontAlgn="base">
        <a:spcBef>
          <a:spcPct val="0"/>
        </a:spcBef>
        <a:spcAft>
          <a:spcPct val="0"/>
        </a:spcAft>
        <a:defRPr sz="2600" b="1" i="1">
          <a:solidFill>
            <a:schemeClr val="tx1"/>
          </a:solidFill>
          <a:latin typeface="Arial" pitchFamily="34" charset="0"/>
          <a:cs typeface="Arial" pitchFamily="34" charset="0"/>
        </a:defRPr>
      </a:lvl7pPr>
      <a:lvl8pPr marL="1371600" algn="l" rtl="0" fontAlgn="base">
        <a:spcBef>
          <a:spcPct val="0"/>
        </a:spcBef>
        <a:spcAft>
          <a:spcPct val="0"/>
        </a:spcAft>
        <a:defRPr sz="2600" b="1" i="1">
          <a:solidFill>
            <a:schemeClr val="tx1"/>
          </a:solidFill>
          <a:latin typeface="Arial" pitchFamily="34" charset="0"/>
          <a:cs typeface="Arial" pitchFamily="34" charset="0"/>
        </a:defRPr>
      </a:lvl8pPr>
      <a:lvl9pPr marL="1828800" algn="l" rtl="0" fontAlgn="base">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0" fontAlgn="base" hangingPunct="0">
        <a:spcBef>
          <a:spcPct val="20000"/>
        </a:spcBef>
        <a:spcAft>
          <a:spcPct val="0"/>
        </a:spcAft>
        <a:buClr>
          <a:srgbClr val="CF1C21"/>
        </a:buClr>
        <a:buSzPct val="80000"/>
        <a:buFont typeface="Wingdings" pitchFamily="2" charset="2"/>
        <a:buNone/>
        <a:defRPr sz="2000" b="1"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br>
              <a:rPr lang="en-US" dirty="0" smtClean="0"/>
            </a:br>
            <a:r>
              <a:rPr lang="en-US" dirty="0" smtClean="0"/>
              <a:t>(possible two lines)</a:t>
            </a:r>
            <a:endParaRPr lang="en-GB" dirty="0" smtClean="0"/>
          </a:p>
        </p:txBody>
      </p:sp>
      <p:sp>
        <p:nvSpPr>
          <p:cNvPr id="1028" name="Text Placeholder 2"/>
          <p:cNvSpPr>
            <a:spLocks noGrp="1"/>
          </p:cNvSpPr>
          <p:nvPr>
            <p:ph type="body" idx="1"/>
          </p:nvPr>
        </p:nvSpPr>
        <p:spPr bwMode="auto">
          <a:xfrm>
            <a:off x="1828800" y="1676400"/>
            <a:ext cx="6858000" cy="4632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6" name="TextBox 5"/>
          <p:cNvSpPr txBox="1"/>
          <p:nvPr/>
        </p:nvSpPr>
        <p:spPr bwMode="auto">
          <a:xfrm>
            <a:off x="395536" y="548680"/>
            <a:ext cx="1152128" cy="861774"/>
          </a:xfrm>
          <a:prstGeom prst="rect">
            <a:avLst/>
          </a:prstGeom>
          <a:noFill/>
        </p:spPr>
        <p:txBody>
          <a:bodyPr wrap="square" lIns="0" tIns="0" rIns="0" bIns="0">
            <a:spAutoFit/>
          </a:bodyPr>
          <a:lstStyle/>
          <a:p>
            <a:pPr algn="ctr" fontAlgn="auto">
              <a:spcBef>
                <a:spcPts val="0"/>
              </a:spcBef>
              <a:spcAft>
                <a:spcPts val="0"/>
              </a:spcAft>
              <a:defRPr/>
            </a:pPr>
            <a:r>
              <a:rPr lang="en-US" sz="1400" b="1" dirty="0" smtClean="0">
                <a:solidFill>
                  <a:schemeClr val="bg1"/>
                </a:solidFill>
                <a:latin typeface="+mn-lt"/>
                <a:cs typeface="Arial"/>
              </a:rPr>
              <a:t>Two Kinds </a:t>
            </a:r>
          </a:p>
          <a:p>
            <a:pPr algn="ctr" fontAlgn="auto">
              <a:spcBef>
                <a:spcPts val="0"/>
              </a:spcBef>
              <a:spcAft>
                <a:spcPts val="0"/>
              </a:spcAft>
              <a:defRPr/>
            </a:pPr>
            <a:r>
              <a:rPr lang="en-US" sz="1400" b="1" dirty="0" smtClean="0">
                <a:solidFill>
                  <a:schemeClr val="bg1"/>
                </a:solidFill>
                <a:latin typeface="+mn-lt"/>
                <a:cs typeface="Arial"/>
              </a:rPr>
              <a:t>Of Two Kinds</a:t>
            </a:r>
          </a:p>
          <a:p>
            <a:pPr algn="ctr" fontAlgn="auto">
              <a:spcBef>
                <a:spcPts val="0"/>
              </a:spcBef>
              <a:spcAft>
                <a:spcPts val="0"/>
              </a:spcAft>
              <a:defRPr/>
            </a:pPr>
            <a:r>
              <a:rPr lang="en-US" sz="1400" b="1" dirty="0" smtClean="0">
                <a:solidFill>
                  <a:schemeClr val="bg1"/>
                </a:solidFill>
                <a:latin typeface="+mn-lt"/>
                <a:cs typeface="Arial"/>
              </a:rPr>
              <a:t>Of Social </a:t>
            </a:r>
          </a:p>
          <a:p>
            <a:pPr algn="ctr" fontAlgn="auto">
              <a:spcBef>
                <a:spcPts val="0"/>
              </a:spcBef>
              <a:spcAft>
                <a:spcPts val="0"/>
              </a:spcAft>
              <a:defRPr/>
            </a:pPr>
            <a:r>
              <a:rPr lang="en-US" sz="1400" b="1" dirty="0" smtClean="0">
                <a:solidFill>
                  <a:schemeClr val="bg1"/>
                </a:solidFill>
                <a:latin typeface="+mn-lt"/>
                <a:cs typeface="Arial"/>
              </a:rPr>
              <a:t>Media</a:t>
            </a:r>
            <a:endParaRPr lang="en-US" sz="1400" b="1" dirty="0">
              <a:solidFill>
                <a:schemeClr val="bg1"/>
              </a:solidFill>
              <a:latin typeface="+mn-lt"/>
              <a:cs typeface="Arial"/>
            </a:endParaRPr>
          </a:p>
        </p:txBody>
      </p:sp>
      <p:sp>
        <p:nvSpPr>
          <p:cNvPr id="8" name="Oval 7"/>
          <p:cNvSpPr/>
          <p:nvPr userDrawn="1"/>
        </p:nvSpPr>
        <p:spPr bwMode="auto">
          <a:xfrm>
            <a:off x="287189" y="296317"/>
            <a:ext cx="1260475" cy="1260475"/>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userDrawn="1"/>
        </p:nvSpPr>
        <p:spPr bwMode="auto">
          <a:xfrm>
            <a:off x="323528" y="620688"/>
            <a:ext cx="1152128" cy="646331"/>
          </a:xfrm>
          <a:prstGeom prst="rect">
            <a:avLst/>
          </a:prstGeom>
          <a:noFill/>
        </p:spPr>
        <p:txBody>
          <a:bodyPr wrap="square" lIns="0" tIns="0" rIns="0" bIns="0">
            <a:spAutoFit/>
          </a:bodyPr>
          <a:lstStyle/>
          <a:p>
            <a:pPr algn="ctr" fontAlgn="auto">
              <a:spcBef>
                <a:spcPts val="0"/>
              </a:spcBef>
              <a:spcAft>
                <a:spcPts val="0"/>
              </a:spcAft>
              <a:defRPr/>
            </a:pPr>
            <a:r>
              <a:rPr lang="en-US" sz="1400" dirty="0" smtClean="0">
                <a:solidFill>
                  <a:schemeClr val="bg1"/>
                </a:solidFill>
              </a:rPr>
              <a:t>IT Strategy</a:t>
            </a:r>
          </a:p>
          <a:p>
            <a:pPr algn="ctr" fontAlgn="auto">
              <a:spcBef>
                <a:spcPts val="0"/>
              </a:spcBef>
              <a:spcAft>
                <a:spcPts val="0"/>
              </a:spcAft>
              <a:defRPr/>
            </a:pPr>
            <a:r>
              <a:rPr lang="en-US" sz="1400" dirty="0" smtClean="0">
                <a:solidFill>
                  <a:schemeClr val="bg1"/>
                </a:solidFill>
              </a:rPr>
              <a:t>In</a:t>
            </a:r>
            <a:r>
              <a:rPr lang="en-US" sz="1400" baseline="0" dirty="0" smtClean="0">
                <a:solidFill>
                  <a:schemeClr val="bg1"/>
                </a:solidFill>
              </a:rPr>
              <a:t> a Chaotic World</a:t>
            </a:r>
            <a:endParaRPr lang="en-US" sz="1400" b="1" kern="1200" dirty="0">
              <a:solidFill>
                <a:schemeClr val="bg1"/>
              </a:solidFill>
              <a:latin typeface="Arial" charset="0"/>
              <a:ea typeface="+mn-ea"/>
              <a:cs typeface="Aria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83" r:id="rId6"/>
    <p:sldLayoutId id="2147483679" r:id="rId7"/>
    <p:sldLayoutId id="2147483680" r:id="rId8"/>
    <p:sldLayoutId id="2147483681" r:id="rId9"/>
    <p:sldLayoutId id="2147483722" r:id="rId10"/>
    <p:sldLayoutId id="2147483725" r:id="rId11"/>
    <p:sldLayoutId id="2147483726" r:id="rId12"/>
  </p:sldLayoutIdLst>
  <p:txStyles>
    <p:titleStyle>
      <a:lvl1pPr algn="l" rtl="0" eaLnBrk="0" fontAlgn="base" hangingPunct="0">
        <a:spcBef>
          <a:spcPct val="0"/>
        </a:spcBef>
        <a:spcAft>
          <a:spcPct val="0"/>
        </a:spcAft>
        <a:defRPr sz="28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b="1" i="1">
          <a:solidFill>
            <a:schemeClr val="tx1"/>
          </a:solidFill>
          <a:latin typeface="Arial" pitchFamily="34" charset="0"/>
          <a:cs typeface="Arial" pitchFamily="34" charset="0"/>
        </a:defRPr>
      </a:lvl2pPr>
      <a:lvl3pPr algn="l" rtl="0" eaLnBrk="0" fontAlgn="base" hangingPunct="0">
        <a:spcBef>
          <a:spcPct val="0"/>
        </a:spcBef>
        <a:spcAft>
          <a:spcPct val="0"/>
        </a:spcAft>
        <a:defRPr sz="2600" b="1" i="1">
          <a:solidFill>
            <a:schemeClr val="tx1"/>
          </a:solidFill>
          <a:latin typeface="Arial" pitchFamily="34" charset="0"/>
          <a:cs typeface="Arial" pitchFamily="34" charset="0"/>
        </a:defRPr>
      </a:lvl3pPr>
      <a:lvl4pPr algn="l" rtl="0" eaLnBrk="0" fontAlgn="base" hangingPunct="0">
        <a:spcBef>
          <a:spcPct val="0"/>
        </a:spcBef>
        <a:spcAft>
          <a:spcPct val="0"/>
        </a:spcAft>
        <a:defRPr sz="2600" b="1" i="1">
          <a:solidFill>
            <a:schemeClr val="tx1"/>
          </a:solidFill>
          <a:latin typeface="Arial" pitchFamily="34" charset="0"/>
          <a:cs typeface="Arial" pitchFamily="34" charset="0"/>
        </a:defRPr>
      </a:lvl4pPr>
      <a:lvl5pPr algn="l" rtl="0" eaLnBrk="0" fontAlgn="base" hangingPunct="0">
        <a:spcBef>
          <a:spcPct val="0"/>
        </a:spcBef>
        <a:spcAft>
          <a:spcPct val="0"/>
        </a:spcAft>
        <a:defRPr sz="2600" b="1" i="1">
          <a:solidFill>
            <a:schemeClr val="tx1"/>
          </a:solidFill>
          <a:latin typeface="Arial" pitchFamily="34" charset="0"/>
          <a:cs typeface="Arial" pitchFamily="34" charset="0"/>
        </a:defRPr>
      </a:lvl5pPr>
      <a:lvl6pPr marL="457200" algn="l" rtl="0" fontAlgn="base">
        <a:spcBef>
          <a:spcPct val="0"/>
        </a:spcBef>
        <a:spcAft>
          <a:spcPct val="0"/>
        </a:spcAft>
        <a:defRPr sz="2600" b="1" i="1">
          <a:solidFill>
            <a:schemeClr val="tx1"/>
          </a:solidFill>
          <a:latin typeface="Arial" pitchFamily="34" charset="0"/>
          <a:cs typeface="Arial" pitchFamily="34" charset="0"/>
        </a:defRPr>
      </a:lvl6pPr>
      <a:lvl7pPr marL="914400" algn="l" rtl="0" fontAlgn="base">
        <a:spcBef>
          <a:spcPct val="0"/>
        </a:spcBef>
        <a:spcAft>
          <a:spcPct val="0"/>
        </a:spcAft>
        <a:defRPr sz="2600" b="1" i="1">
          <a:solidFill>
            <a:schemeClr val="tx1"/>
          </a:solidFill>
          <a:latin typeface="Arial" pitchFamily="34" charset="0"/>
          <a:cs typeface="Arial" pitchFamily="34" charset="0"/>
        </a:defRPr>
      </a:lvl7pPr>
      <a:lvl8pPr marL="1371600" algn="l" rtl="0" fontAlgn="base">
        <a:spcBef>
          <a:spcPct val="0"/>
        </a:spcBef>
        <a:spcAft>
          <a:spcPct val="0"/>
        </a:spcAft>
        <a:defRPr sz="2600" b="1" i="1">
          <a:solidFill>
            <a:schemeClr val="tx1"/>
          </a:solidFill>
          <a:latin typeface="Arial" pitchFamily="34" charset="0"/>
          <a:cs typeface="Arial" pitchFamily="34" charset="0"/>
        </a:defRPr>
      </a:lvl8pPr>
      <a:lvl9pPr marL="1828800" algn="l" rtl="0" fontAlgn="base">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0" fontAlgn="base" hangingPunct="0">
        <a:spcBef>
          <a:spcPct val="20000"/>
        </a:spcBef>
        <a:spcAft>
          <a:spcPct val="0"/>
        </a:spcAft>
        <a:buClr>
          <a:srgbClr val="CF1C21"/>
        </a:buClr>
        <a:buSzPct val="80000"/>
        <a:buFont typeface="Wingdings" pitchFamily="2" charset="2"/>
        <a:buNone/>
        <a:defRPr sz="2000" b="1"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br>
              <a:rPr lang="en-US" dirty="0" smtClean="0"/>
            </a:br>
            <a:r>
              <a:rPr lang="en-US" dirty="0" smtClean="0"/>
              <a:t>(possible two lines)</a:t>
            </a:r>
            <a:endParaRPr lang="en-GB" dirty="0" smtClean="0"/>
          </a:p>
        </p:txBody>
      </p:sp>
      <p:sp>
        <p:nvSpPr>
          <p:cNvPr id="1028" name="Text Placeholder 2"/>
          <p:cNvSpPr>
            <a:spLocks noGrp="1"/>
          </p:cNvSpPr>
          <p:nvPr>
            <p:ph type="body" idx="1"/>
          </p:nvPr>
        </p:nvSpPr>
        <p:spPr bwMode="auto">
          <a:xfrm>
            <a:off x="1828800" y="1676400"/>
            <a:ext cx="6858000" cy="4632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6" name="TextBox 5"/>
          <p:cNvSpPr txBox="1"/>
          <p:nvPr/>
        </p:nvSpPr>
        <p:spPr bwMode="auto">
          <a:xfrm>
            <a:off x="395536" y="548680"/>
            <a:ext cx="1152128" cy="861774"/>
          </a:xfrm>
          <a:prstGeom prst="rect">
            <a:avLst/>
          </a:prstGeom>
          <a:noFill/>
        </p:spPr>
        <p:txBody>
          <a:bodyPr wrap="square" lIns="0" tIns="0" rIns="0" bIns="0">
            <a:spAutoFit/>
          </a:bodyPr>
          <a:lstStyle/>
          <a:p>
            <a:pPr algn="ctr" fontAlgn="auto">
              <a:spcBef>
                <a:spcPts val="0"/>
              </a:spcBef>
              <a:spcAft>
                <a:spcPts val="0"/>
              </a:spcAft>
              <a:defRPr/>
            </a:pPr>
            <a:r>
              <a:rPr lang="en-US" sz="1400" b="1" dirty="0" smtClean="0">
                <a:solidFill>
                  <a:schemeClr val="bg1"/>
                </a:solidFill>
                <a:latin typeface="+mn-lt"/>
                <a:cs typeface="Arial"/>
              </a:rPr>
              <a:t>Two Kinds </a:t>
            </a:r>
          </a:p>
          <a:p>
            <a:pPr algn="ctr" fontAlgn="auto">
              <a:spcBef>
                <a:spcPts val="0"/>
              </a:spcBef>
              <a:spcAft>
                <a:spcPts val="0"/>
              </a:spcAft>
              <a:defRPr/>
            </a:pPr>
            <a:r>
              <a:rPr lang="en-US" sz="1400" b="1" dirty="0" smtClean="0">
                <a:solidFill>
                  <a:schemeClr val="bg1"/>
                </a:solidFill>
                <a:latin typeface="+mn-lt"/>
                <a:cs typeface="Arial"/>
              </a:rPr>
              <a:t>Of Two Kinds</a:t>
            </a:r>
          </a:p>
          <a:p>
            <a:pPr algn="ctr" fontAlgn="auto">
              <a:spcBef>
                <a:spcPts val="0"/>
              </a:spcBef>
              <a:spcAft>
                <a:spcPts val="0"/>
              </a:spcAft>
              <a:defRPr/>
            </a:pPr>
            <a:r>
              <a:rPr lang="en-US" sz="1400" b="1" dirty="0" smtClean="0">
                <a:solidFill>
                  <a:schemeClr val="bg1"/>
                </a:solidFill>
                <a:latin typeface="+mn-lt"/>
                <a:cs typeface="Arial"/>
              </a:rPr>
              <a:t>Of Social </a:t>
            </a:r>
          </a:p>
          <a:p>
            <a:pPr algn="ctr" fontAlgn="auto">
              <a:spcBef>
                <a:spcPts val="0"/>
              </a:spcBef>
              <a:spcAft>
                <a:spcPts val="0"/>
              </a:spcAft>
              <a:defRPr/>
            </a:pPr>
            <a:r>
              <a:rPr lang="en-US" sz="1400" b="1" dirty="0" smtClean="0">
                <a:solidFill>
                  <a:schemeClr val="bg1"/>
                </a:solidFill>
                <a:latin typeface="+mn-lt"/>
                <a:cs typeface="Arial"/>
              </a:rPr>
              <a:t>Media</a:t>
            </a:r>
            <a:endParaRPr lang="en-US" sz="1400" b="1" dirty="0">
              <a:solidFill>
                <a:schemeClr val="bg1"/>
              </a:solidFill>
              <a:latin typeface="+mn-lt"/>
              <a:cs typeface="Arial"/>
            </a:endParaRPr>
          </a:p>
        </p:txBody>
      </p:sp>
      <p:sp>
        <p:nvSpPr>
          <p:cNvPr id="7" name="TextBox 6"/>
          <p:cNvSpPr txBox="1"/>
          <p:nvPr userDrawn="1"/>
        </p:nvSpPr>
        <p:spPr bwMode="auto">
          <a:xfrm>
            <a:off x="395536" y="694437"/>
            <a:ext cx="1152128" cy="646331"/>
          </a:xfrm>
          <a:prstGeom prst="rect">
            <a:avLst/>
          </a:prstGeom>
          <a:noFill/>
        </p:spPr>
        <p:txBody>
          <a:bodyPr wrap="square" lIns="0" tIns="0" rIns="0" bIns="0">
            <a:spAutoFit/>
          </a:bodyPr>
          <a:lstStyle/>
          <a:p>
            <a:pPr algn="ctr" fontAlgn="auto">
              <a:spcBef>
                <a:spcPts val="0"/>
              </a:spcBef>
              <a:spcAft>
                <a:spcPts val="0"/>
              </a:spcAft>
              <a:defRPr/>
            </a:pPr>
            <a:r>
              <a:rPr lang="en-US" sz="1400" dirty="0" smtClean="0">
                <a:solidFill>
                  <a:schemeClr val="bg1"/>
                </a:solidFill>
              </a:rPr>
              <a:t>Collaboration, Computers and Crisis</a:t>
            </a:r>
            <a:endParaRPr lang="en-US" sz="1400" b="1" dirty="0">
              <a:solidFill>
                <a:schemeClr val="bg1"/>
              </a:solidFill>
              <a:latin typeface="+mn-lt"/>
              <a:cs typeface="Arial"/>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6" r:id="rId3"/>
    <p:sldLayoutId id="2147483707" r:id="rId4"/>
    <p:sldLayoutId id="2147483708" r:id="rId5"/>
  </p:sldLayoutIdLst>
  <p:txStyles>
    <p:titleStyle>
      <a:lvl1pPr algn="l" rtl="0" eaLnBrk="0" fontAlgn="base" hangingPunct="0">
        <a:spcBef>
          <a:spcPct val="0"/>
        </a:spcBef>
        <a:spcAft>
          <a:spcPct val="0"/>
        </a:spcAft>
        <a:defRPr sz="28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b="1" i="1">
          <a:solidFill>
            <a:schemeClr val="tx1"/>
          </a:solidFill>
          <a:latin typeface="Arial" pitchFamily="34" charset="0"/>
          <a:cs typeface="Arial" pitchFamily="34" charset="0"/>
        </a:defRPr>
      </a:lvl2pPr>
      <a:lvl3pPr algn="l" rtl="0" eaLnBrk="0" fontAlgn="base" hangingPunct="0">
        <a:spcBef>
          <a:spcPct val="0"/>
        </a:spcBef>
        <a:spcAft>
          <a:spcPct val="0"/>
        </a:spcAft>
        <a:defRPr sz="2600" b="1" i="1">
          <a:solidFill>
            <a:schemeClr val="tx1"/>
          </a:solidFill>
          <a:latin typeface="Arial" pitchFamily="34" charset="0"/>
          <a:cs typeface="Arial" pitchFamily="34" charset="0"/>
        </a:defRPr>
      </a:lvl3pPr>
      <a:lvl4pPr algn="l" rtl="0" eaLnBrk="0" fontAlgn="base" hangingPunct="0">
        <a:spcBef>
          <a:spcPct val="0"/>
        </a:spcBef>
        <a:spcAft>
          <a:spcPct val="0"/>
        </a:spcAft>
        <a:defRPr sz="2600" b="1" i="1">
          <a:solidFill>
            <a:schemeClr val="tx1"/>
          </a:solidFill>
          <a:latin typeface="Arial" pitchFamily="34" charset="0"/>
          <a:cs typeface="Arial" pitchFamily="34" charset="0"/>
        </a:defRPr>
      </a:lvl4pPr>
      <a:lvl5pPr algn="l" rtl="0" eaLnBrk="0" fontAlgn="base" hangingPunct="0">
        <a:spcBef>
          <a:spcPct val="0"/>
        </a:spcBef>
        <a:spcAft>
          <a:spcPct val="0"/>
        </a:spcAft>
        <a:defRPr sz="2600" b="1" i="1">
          <a:solidFill>
            <a:schemeClr val="tx1"/>
          </a:solidFill>
          <a:latin typeface="Arial" pitchFamily="34" charset="0"/>
          <a:cs typeface="Arial" pitchFamily="34" charset="0"/>
        </a:defRPr>
      </a:lvl5pPr>
      <a:lvl6pPr marL="457200" algn="l" rtl="0" fontAlgn="base">
        <a:spcBef>
          <a:spcPct val="0"/>
        </a:spcBef>
        <a:spcAft>
          <a:spcPct val="0"/>
        </a:spcAft>
        <a:defRPr sz="2600" b="1" i="1">
          <a:solidFill>
            <a:schemeClr val="tx1"/>
          </a:solidFill>
          <a:latin typeface="Arial" pitchFamily="34" charset="0"/>
          <a:cs typeface="Arial" pitchFamily="34" charset="0"/>
        </a:defRPr>
      </a:lvl6pPr>
      <a:lvl7pPr marL="914400" algn="l" rtl="0" fontAlgn="base">
        <a:spcBef>
          <a:spcPct val="0"/>
        </a:spcBef>
        <a:spcAft>
          <a:spcPct val="0"/>
        </a:spcAft>
        <a:defRPr sz="2600" b="1" i="1">
          <a:solidFill>
            <a:schemeClr val="tx1"/>
          </a:solidFill>
          <a:latin typeface="Arial" pitchFamily="34" charset="0"/>
          <a:cs typeface="Arial" pitchFamily="34" charset="0"/>
        </a:defRPr>
      </a:lvl7pPr>
      <a:lvl8pPr marL="1371600" algn="l" rtl="0" fontAlgn="base">
        <a:spcBef>
          <a:spcPct val="0"/>
        </a:spcBef>
        <a:spcAft>
          <a:spcPct val="0"/>
        </a:spcAft>
        <a:defRPr sz="2600" b="1" i="1">
          <a:solidFill>
            <a:schemeClr val="tx1"/>
          </a:solidFill>
          <a:latin typeface="Arial" pitchFamily="34" charset="0"/>
          <a:cs typeface="Arial" pitchFamily="34" charset="0"/>
        </a:defRPr>
      </a:lvl8pPr>
      <a:lvl9pPr marL="1828800" algn="l" rtl="0" fontAlgn="base">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0" fontAlgn="base" hangingPunct="0">
        <a:spcBef>
          <a:spcPct val="20000"/>
        </a:spcBef>
        <a:spcAft>
          <a:spcPct val="0"/>
        </a:spcAft>
        <a:buClr>
          <a:srgbClr val="CF1C21"/>
        </a:buClr>
        <a:buSzPct val="80000"/>
        <a:buFont typeface="Wingdings" pitchFamily="2" charset="2"/>
        <a:buNone/>
        <a:defRPr sz="2000" b="1"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8.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hyperlink" Target="http://www.eghapp.co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2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12.xml"/><Relationship Id="rId5" Type="http://schemas.openxmlformats.org/officeDocument/2006/relationships/tags" Target="../tags/tag17.xml"/><Relationship Id="rId4" Type="http://schemas.openxmlformats.org/officeDocument/2006/relationships/tags" Target="../tags/tag16.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jpeg"/><Relationship Id="rId18" Type="http://schemas.openxmlformats.org/officeDocument/2006/relationships/image" Target="../media/image23.jpeg"/><Relationship Id="rId26" Type="http://schemas.openxmlformats.org/officeDocument/2006/relationships/image" Target="../media/image31.jpeg"/><Relationship Id="rId39" Type="http://schemas.openxmlformats.org/officeDocument/2006/relationships/image" Target="../media/image44.png"/><Relationship Id="rId3" Type="http://schemas.openxmlformats.org/officeDocument/2006/relationships/hyperlink" Target="http://images.google.com/imgres?imgurl=http://newsinfo.nd.edu/assets/crs_logo.jpg&amp;imgrefurl=http://al.nd.edu/about-arts-and-letters/news/kroc-institute-hosts-catholic-relief-services-staff/&amp;h=149&amp;w=216&amp;sz=41&amp;hl=en&amp;start=4&amp;tbnid=5WCxI7NAoDJEMM:&amp;tbnh=74&amp;tbnw=107&amp;prev=/images?q=catholic+relief+services&amp;ndsp=20&amp;svnum=10&amp;hl=en&amp;rls=com.microsoft:en-us&amp;sa=N" TargetMode="External"/><Relationship Id="rId21" Type="http://schemas.openxmlformats.org/officeDocument/2006/relationships/image" Target="../media/image26.png"/><Relationship Id="rId34" Type="http://schemas.openxmlformats.org/officeDocument/2006/relationships/image" Target="../media/image39.jpeg"/><Relationship Id="rId7" Type="http://schemas.openxmlformats.org/officeDocument/2006/relationships/hyperlink" Target="http://www.wcs.org/sw-home" TargetMode="External"/><Relationship Id="rId12" Type="http://schemas.openxmlformats.org/officeDocument/2006/relationships/image" Target="../media/image17.png"/><Relationship Id="rId17" Type="http://schemas.openxmlformats.org/officeDocument/2006/relationships/image" Target="../media/image22.jpeg"/><Relationship Id="rId25" Type="http://schemas.openxmlformats.org/officeDocument/2006/relationships/image" Target="../media/image30.png"/><Relationship Id="rId33" Type="http://schemas.openxmlformats.org/officeDocument/2006/relationships/image" Target="../media/image38.png"/><Relationship Id="rId38" Type="http://schemas.openxmlformats.org/officeDocument/2006/relationships/image" Target="../media/image43.png"/><Relationship Id="rId2" Type="http://schemas.openxmlformats.org/officeDocument/2006/relationships/notesSlide" Target="../notesSlides/notesSlide24.xml"/><Relationship Id="rId16" Type="http://schemas.openxmlformats.org/officeDocument/2006/relationships/image" Target="../media/image21.jpeg"/><Relationship Id="rId20" Type="http://schemas.openxmlformats.org/officeDocument/2006/relationships/image" Target="../media/image25.jpeg"/><Relationship Id="rId29" Type="http://schemas.openxmlformats.org/officeDocument/2006/relationships/image" Target="../media/image34.jpeg"/><Relationship Id="rId1" Type="http://schemas.openxmlformats.org/officeDocument/2006/relationships/slideLayout" Target="../slideLayouts/slideLayout19.xml"/><Relationship Id="rId6" Type="http://schemas.openxmlformats.org/officeDocument/2006/relationships/image" Target="../media/image13.jpeg"/><Relationship Id="rId11" Type="http://schemas.openxmlformats.org/officeDocument/2006/relationships/hyperlink" Target="http://images.google.com/imgres?imgurl=http://www.ccpartnersltd.com/antivirus/Trendmicro-big.gif&amp;imgrefurl=http://www.ccpartnersltd.com/antivirus/antivirus.html&amp;h=401&amp;w=1064&amp;sz=93&amp;hl=en&amp;start=15&amp;tbnid=KlbTb2pTZpv28M:&amp;tbnh=57&amp;tbnw=150&amp;prev=/images?q=trendmicro&amp;gbv=2&amp;svnum=10&amp;hl=en&amp;sa=G" TargetMode="External"/><Relationship Id="rId24" Type="http://schemas.openxmlformats.org/officeDocument/2006/relationships/image" Target="../media/image29.jpeg"/><Relationship Id="rId32" Type="http://schemas.openxmlformats.org/officeDocument/2006/relationships/image" Target="../media/image37.png"/><Relationship Id="rId37" Type="http://schemas.openxmlformats.org/officeDocument/2006/relationships/image" Target="../media/image42.png"/><Relationship Id="rId5" Type="http://schemas.openxmlformats.org/officeDocument/2006/relationships/image" Target="../media/image12.jpeg"/><Relationship Id="rId15" Type="http://schemas.openxmlformats.org/officeDocument/2006/relationships/image" Target="../media/image20.jpeg"/><Relationship Id="rId23" Type="http://schemas.openxmlformats.org/officeDocument/2006/relationships/image" Target="../media/image28.jpeg"/><Relationship Id="rId28" Type="http://schemas.openxmlformats.org/officeDocument/2006/relationships/image" Target="../media/image33.jpeg"/><Relationship Id="rId36" Type="http://schemas.openxmlformats.org/officeDocument/2006/relationships/image" Target="../media/image41.png"/><Relationship Id="rId10" Type="http://schemas.openxmlformats.org/officeDocument/2006/relationships/image" Target="../media/image16.jpeg"/><Relationship Id="rId19" Type="http://schemas.openxmlformats.org/officeDocument/2006/relationships/image" Target="../media/image24.jpeg"/><Relationship Id="rId31" Type="http://schemas.openxmlformats.org/officeDocument/2006/relationships/image" Target="../media/image36.jpeg"/><Relationship Id="rId4" Type="http://schemas.openxmlformats.org/officeDocument/2006/relationships/image" Target="../media/image11.png"/><Relationship Id="rId9" Type="http://schemas.openxmlformats.org/officeDocument/2006/relationships/image" Target="../media/image15.png"/><Relationship Id="rId14" Type="http://schemas.openxmlformats.org/officeDocument/2006/relationships/image" Target="../media/image19.jpeg"/><Relationship Id="rId22" Type="http://schemas.openxmlformats.org/officeDocument/2006/relationships/image" Target="../media/image27.png"/><Relationship Id="rId27" Type="http://schemas.openxmlformats.org/officeDocument/2006/relationships/image" Target="../media/image32.jpeg"/><Relationship Id="rId30" Type="http://schemas.openxmlformats.org/officeDocument/2006/relationships/image" Target="../media/image35.png"/><Relationship Id="rId35"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eghapp.blogspot.com/"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hyperlink" Target="mailto:ehapp@savechildren.org" TargetMode="External"/><Relationship Id="rId5" Type="http://schemas.openxmlformats.org/officeDocument/2006/relationships/hyperlink" Target="http://www.fairfieldreview.org/hpmd/EGHprofile.nsf" TargetMode="External"/><Relationship Id="rId4" Type="http://schemas.openxmlformats.org/officeDocument/2006/relationships/hyperlink" Target="http://granger-happ.blogspot.com/"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12.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320" y="2276872"/>
            <a:ext cx="8573144" cy="1190119"/>
          </a:xfrm>
        </p:spPr>
        <p:txBody>
          <a:bodyPr/>
          <a:lstStyle/>
          <a:p>
            <a:r>
              <a:rPr lang="en-US" sz="3600" dirty="0" smtClean="0"/>
              <a:t>IT Strategy in a Chaotic World</a:t>
            </a:r>
            <a:endParaRPr lang="en-US" sz="3600" dirty="0"/>
          </a:p>
        </p:txBody>
      </p:sp>
      <p:sp>
        <p:nvSpPr>
          <p:cNvPr id="3" name="Subtitle 2"/>
          <p:cNvSpPr>
            <a:spLocks noGrp="1"/>
          </p:cNvSpPr>
          <p:nvPr>
            <p:ph type="subTitle" idx="1"/>
          </p:nvPr>
        </p:nvSpPr>
        <p:spPr>
          <a:xfrm>
            <a:off x="1509464" y="3886200"/>
            <a:ext cx="7239000" cy="1752600"/>
          </a:xfrm>
        </p:spPr>
        <p:txBody>
          <a:bodyPr>
            <a:normAutofit lnSpcReduction="10000"/>
          </a:bodyPr>
          <a:lstStyle/>
          <a:p>
            <a:r>
              <a:rPr lang="en-US" dirty="0" smtClean="0"/>
              <a:t>Edward G. Happ</a:t>
            </a:r>
          </a:p>
          <a:p>
            <a:r>
              <a:rPr lang="en-US" dirty="0" smtClean="0"/>
              <a:t>Global CIO, IFRC</a:t>
            </a:r>
          </a:p>
          <a:p>
            <a:r>
              <a:rPr lang="en-US" dirty="0" smtClean="0"/>
              <a:t>Chairman, NetHope</a:t>
            </a:r>
          </a:p>
          <a:p>
            <a:r>
              <a:rPr lang="en-US" dirty="0" smtClean="0"/>
              <a:t>November 21, </a:t>
            </a:r>
            <a:r>
              <a:rPr lang="en-US" dirty="0" smtClean="0"/>
              <a:t>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87624" y="350838"/>
            <a:ext cx="7499176" cy="1143000"/>
          </a:xfrm>
        </p:spPr>
        <p:txBody>
          <a:bodyPr/>
          <a:lstStyle/>
          <a:p>
            <a:r>
              <a:rPr lang="en-US" sz="3200" dirty="0" smtClean="0">
                <a:solidFill>
                  <a:schemeClr val="bg1"/>
                </a:solidFill>
              </a:rPr>
              <a:t>The Unsung Benefit of the Cloud</a:t>
            </a:r>
            <a:endParaRPr lang="en-US" sz="3200" dirty="0">
              <a:solidFill>
                <a:schemeClr val="bg1"/>
              </a:solidFill>
            </a:endParaRPr>
          </a:p>
        </p:txBody>
      </p:sp>
      <p:sp>
        <p:nvSpPr>
          <p:cNvPr id="3" name="Content Placeholder 2"/>
          <p:cNvSpPr>
            <a:spLocks noGrp="1"/>
          </p:cNvSpPr>
          <p:nvPr>
            <p:ph idx="1"/>
          </p:nvPr>
        </p:nvSpPr>
        <p:spPr>
          <a:xfrm>
            <a:off x="971600" y="1676400"/>
            <a:ext cx="7715200" cy="4632920"/>
          </a:xfrm>
        </p:spPr>
        <p:txBody>
          <a:bodyPr/>
          <a:lstStyle/>
          <a:p>
            <a:r>
              <a:rPr lang="en-US" sz="3200" b="0" dirty="0" smtClean="0">
                <a:solidFill>
                  <a:schemeClr val="bg1"/>
                </a:solidFill>
              </a:rPr>
              <a:t>	The </a:t>
            </a:r>
            <a:r>
              <a:rPr lang="en-US" sz="3200" b="0" dirty="0" smtClean="0">
                <a:solidFill>
                  <a:schemeClr val="bg1"/>
                </a:solidFill>
              </a:rPr>
              <a:t>interesting question about the cloud is not whether it will help you be more efficient or more agile, but </a:t>
            </a:r>
            <a:r>
              <a:rPr lang="en-US" sz="3600" dirty="0" smtClean="0">
                <a:solidFill>
                  <a:schemeClr val="bg1"/>
                </a:solidFill>
              </a:rPr>
              <a:t>will it free up your resources to be more </a:t>
            </a:r>
            <a:r>
              <a:rPr lang="en-US" sz="3600" dirty="0" smtClean="0">
                <a:solidFill>
                  <a:schemeClr val="bg1"/>
                </a:solidFill>
              </a:rPr>
              <a:t>relevant</a:t>
            </a:r>
            <a:r>
              <a:rPr lang="en-US" sz="3200" dirty="0" smtClean="0">
                <a:solidFill>
                  <a:schemeClr val="bg1"/>
                </a:solidFill>
              </a:rPr>
              <a:t> </a:t>
            </a:r>
            <a:r>
              <a:rPr lang="en-US" sz="3200" b="0" dirty="0" smtClean="0">
                <a:solidFill>
                  <a:schemeClr val="bg1"/>
                </a:solidFill>
              </a:rPr>
              <a:t>and </a:t>
            </a:r>
            <a:r>
              <a:rPr lang="en-US" sz="3200" b="0" dirty="0" smtClean="0">
                <a:solidFill>
                  <a:schemeClr val="bg1"/>
                </a:solidFill>
              </a:rPr>
              <a:t>have more impact.  </a:t>
            </a:r>
            <a:r>
              <a:rPr lang="en-US" sz="3200" dirty="0" smtClean="0">
                <a:solidFill>
                  <a:schemeClr val="bg1"/>
                </a:solidFill>
              </a:rPr>
              <a:t/>
            </a:r>
            <a:br>
              <a:rPr lang="en-US" sz="3200" dirty="0" smtClean="0">
                <a:solidFill>
                  <a:schemeClr val="bg1"/>
                </a:solidFill>
              </a:rPr>
            </a:br>
            <a:r>
              <a:rPr lang="en-US" sz="3200" dirty="0" smtClean="0">
                <a:solidFill>
                  <a:schemeClr val="bg1"/>
                </a:solidFill>
              </a:rPr>
              <a:t/>
            </a:r>
            <a:br>
              <a:rPr lang="en-US" sz="3200" dirty="0" smtClean="0">
                <a:solidFill>
                  <a:schemeClr val="bg1"/>
                </a:solidFill>
              </a:rPr>
            </a:br>
            <a:endParaRPr lang="en-US" sz="3200" dirty="0">
              <a:solidFill>
                <a:schemeClr val="bg1"/>
              </a:solidFill>
            </a:endParaRPr>
          </a:p>
        </p:txBody>
      </p:sp>
      <p:sp>
        <p:nvSpPr>
          <p:cNvPr id="4"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75110" y="2518172"/>
            <a:ext cx="7718599" cy="1361777"/>
          </a:xfrm>
        </p:spPr>
        <p:txBody>
          <a:bodyPr lIns="91435" tIns="45718" rIns="91435" bIns="45718"/>
          <a:lstStyle/>
          <a:p>
            <a:pPr>
              <a:defRPr/>
            </a:pPr>
            <a:r>
              <a:rPr lang="en-US" dirty="0" smtClean="0">
                <a:ea typeface="ＭＳ Ｐゴシック" pitchFamily="-65" charset="-128"/>
                <a:sym typeface="Lucida Grande" charset="0"/>
              </a:rPr>
              <a:t>2. INNOVATION </a:t>
            </a:r>
            <a:r>
              <a:rPr lang="en-US" dirty="0" smtClean="0">
                <a:ea typeface="ＭＳ Ｐゴシック" pitchFamily="-65" charset="-128"/>
                <a:sym typeface="Lucida Grande" charset="0"/>
              </a:rPr>
              <a:t>IS ABOUT Harvesting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1894805" y="116632"/>
            <a:ext cx="5701531" cy="1084610"/>
          </a:xfrm>
          <a:noFill/>
          <a:ln>
            <a:miter lim="800000"/>
            <a:headEnd/>
            <a:tailEnd/>
          </a:ln>
        </p:spPr>
        <p:txBody>
          <a:bodyPr wrap="square" lIns="91435" tIns="45718" rIns="91435" bIns="45718" numCol="1" anchor="t" anchorCtr="0" compatLnSpc="1">
            <a:prstTxWarp prst="textNoShape">
              <a:avLst/>
            </a:prstTxWarp>
          </a:bodyPr>
          <a:lstStyle/>
          <a:p>
            <a:pPr eaLnBrk="1" hangingPunct="1"/>
            <a:r>
              <a:rPr lang="en-US" sz="3200" dirty="0" smtClean="0"/>
              <a:t/>
            </a:r>
            <a:br>
              <a:rPr lang="en-US" sz="3200" dirty="0" smtClean="0"/>
            </a:br>
            <a:r>
              <a:rPr lang="en-US" sz="3200" dirty="0" smtClean="0"/>
              <a:t>Discover and Harvest</a:t>
            </a:r>
          </a:p>
        </p:txBody>
      </p:sp>
      <p:sp>
        <p:nvSpPr>
          <p:cNvPr id="20483" name="Content Placeholder 2"/>
          <p:cNvSpPr>
            <a:spLocks noGrp="1"/>
          </p:cNvSpPr>
          <p:nvPr>
            <p:ph idx="1"/>
          </p:nvPr>
        </p:nvSpPr>
        <p:spPr bwMode="auto">
          <a:xfrm>
            <a:off x="392906" y="1628799"/>
            <a:ext cx="8675191" cy="4800575"/>
          </a:xfrm>
          <a:noFill/>
          <a:ln>
            <a:miter lim="800000"/>
            <a:headEnd/>
            <a:tailEnd/>
          </a:ln>
        </p:spPr>
        <p:txBody>
          <a:bodyPr wrap="square" lIns="91435" tIns="45718" rIns="91435" bIns="45718" numCol="1" anchor="t" anchorCtr="0" compatLnSpc="1">
            <a:prstTxWarp prst="textNoShape">
              <a:avLst/>
            </a:prstTxWarp>
          </a:bodyPr>
          <a:lstStyle/>
          <a:p>
            <a:pPr eaLnBrk="1" hangingPunct="1">
              <a:buFont typeface="Wingdings" pitchFamily="2" charset="2"/>
              <a:buChar char="Ø"/>
            </a:pPr>
            <a:r>
              <a:rPr lang="en-US" sz="2800" dirty="0" smtClean="0"/>
              <a:t>Jerry </a:t>
            </a:r>
            <a:r>
              <a:rPr lang="en-US" sz="2800" dirty="0" err="1" smtClean="0"/>
              <a:t>Sternin</a:t>
            </a:r>
            <a:r>
              <a:rPr lang="en-US" sz="2800" dirty="0" smtClean="0"/>
              <a:t>, Vietnam and positive deviance</a:t>
            </a:r>
          </a:p>
          <a:p>
            <a:pPr lvl="1" eaLnBrk="1" hangingPunct="1"/>
            <a:r>
              <a:rPr lang="en-US" sz="2400" dirty="0" smtClean="0">
                <a:cs typeface="ヒラギノ角ゴ ProN W3"/>
              </a:rPr>
              <a:t>The value of discovering the exceptions</a:t>
            </a:r>
          </a:p>
          <a:p>
            <a:pPr eaLnBrk="1" hangingPunct="1">
              <a:buFont typeface="Wingdings" pitchFamily="2" charset="2"/>
              <a:buChar char="Ø"/>
            </a:pPr>
            <a:r>
              <a:rPr lang="en-US" sz="2800" dirty="0" smtClean="0"/>
              <a:t>Traditional approach is more an “assess and build” approach: </a:t>
            </a:r>
          </a:p>
          <a:p>
            <a:pPr lvl="1" eaLnBrk="1" hangingPunct="1">
              <a:spcAft>
                <a:spcPct val="0"/>
              </a:spcAft>
            </a:pPr>
            <a:r>
              <a:rPr lang="en-US" sz="2400" dirty="0" smtClean="0">
                <a:cs typeface="ヒラギノ角ゴ ProN W3"/>
              </a:rPr>
              <a:t>assess the situation, gather requirements, specify the project, build it, test it and deliver it.  </a:t>
            </a:r>
          </a:p>
          <a:p>
            <a:pPr lvl="1" eaLnBrk="1" hangingPunct="1"/>
            <a:r>
              <a:rPr lang="en-US" sz="2400" dirty="0" smtClean="0">
                <a:cs typeface="ヒラギノ角ゴ ProN W3"/>
              </a:rPr>
              <a:t>problem is that this approach has a dismal history</a:t>
            </a:r>
          </a:p>
          <a:p>
            <a:pPr eaLnBrk="1" hangingPunct="1">
              <a:buFont typeface="Wingdings" pitchFamily="2" charset="2"/>
              <a:buChar char="Ø"/>
            </a:pPr>
            <a:r>
              <a:rPr lang="en-US" sz="2800" dirty="0" smtClean="0"/>
              <a:t> The “discover and harvest” approach: </a:t>
            </a:r>
          </a:p>
          <a:p>
            <a:pPr lvl="1" eaLnBrk="1" hangingPunct="1"/>
            <a:r>
              <a:rPr lang="en-US" sz="2400" dirty="0" smtClean="0">
                <a:cs typeface="ヒラギノ角ゴ ProN W3"/>
              </a:rPr>
              <a:t>finding those applications and uses of technology in the far reaches of your organization that are already working.  </a:t>
            </a:r>
          </a:p>
        </p:txBody>
      </p:sp>
      <p:sp>
        <p:nvSpPr>
          <p:cNvPr id="4"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Rectangle 1"/>
          <p:cNvSpPr/>
          <p:nvPr/>
        </p:nvSpPr>
        <p:spPr>
          <a:xfrm>
            <a:off x="1835696" y="951399"/>
            <a:ext cx="5760640" cy="5416868"/>
          </a:xfrm>
          <a:prstGeom prst="rect">
            <a:avLst/>
          </a:prstGeom>
        </p:spPr>
        <p:txBody>
          <a:bodyPr wrap="square">
            <a:spAutoFit/>
          </a:bodyPr>
          <a:lstStyle/>
          <a:p>
            <a:pPr eaLnBrk="1" hangingPunct="1">
              <a:defRPr/>
            </a:pPr>
            <a:r>
              <a:rPr lang="en-US" sz="3200" dirty="0" smtClean="0">
                <a:solidFill>
                  <a:schemeClr val="bg1"/>
                </a:solidFill>
              </a:rPr>
              <a:t>The best answers, especially if it involves change, need to be from the inside out.</a:t>
            </a:r>
          </a:p>
          <a:p>
            <a:pPr eaLnBrk="1" hangingPunct="1">
              <a:buNone/>
              <a:defRPr/>
            </a:pPr>
            <a:r>
              <a:rPr lang="en-US" sz="1400" dirty="0" smtClean="0"/>
              <a:t> </a:t>
            </a:r>
          </a:p>
          <a:p>
            <a:pPr lvl="1" eaLnBrk="1" hangingPunct="1">
              <a:buNone/>
              <a:defRPr/>
            </a:pPr>
            <a:r>
              <a:rPr lang="en-US" sz="2800" dirty="0" smtClean="0">
                <a:solidFill>
                  <a:srgbClr val="FFC000"/>
                </a:solidFill>
              </a:rPr>
              <a:t>“Maybe the problem is that you can't import change from the outside in. Instead, you have to find small, successful but "deviant" practices that are already working in the organization and </a:t>
            </a:r>
            <a:r>
              <a:rPr lang="en-US" sz="4000" b="1" dirty="0" smtClean="0">
                <a:solidFill>
                  <a:srgbClr val="FFC000"/>
                </a:solidFill>
              </a:rPr>
              <a:t>amplify</a:t>
            </a:r>
            <a:r>
              <a:rPr lang="en-US" sz="2800" dirty="0" smtClean="0">
                <a:solidFill>
                  <a:srgbClr val="FFC000"/>
                </a:solidFill>
              </a:rPr>
              <a:t> them.”  </a:t>
            </a:r>
            <a:r>
              <a:rPr lang="en-US" sz="2800" i="1" dirty="0" smtClean="0">
                <a:solidFill>
                  <a:srgbClr val="FFC000"/>
                </a:solidFill>
              </a:rPr>
              <a:t>--</a:t>
            </a:r>
            <a:r>
              <a:rPr lang="en-US" sz="2800" i="1" dirty="0" err="1" smtClean="0">
                <a:solidFill>
                  <a:srgbClr val="FFC000"/>
                </a:solidFill>
              </a:rPr>
              <a:t>Sternin</a:t>
            </a:r>
            <a:endParaRPr lang="en-US" sz="2800" i="1" dirty="0" smtClean="0">
              <a:solidFill>
                <a:srgbClr val="FFC000"/>
              </a:solidFill>
            </a:endParaRPr>
          </a:p>
        </p:txBody>
      </p:sp>
      <p:sp>
        <p:nvSpPr>
          <p:cNvPr id="3" name="Slide Number Placeholder 3"/>
          <p:cNvSpPr txBox="1">
            <a:spLocks/>
          </p:cNvSpPr>
          <p:nvPr/>
        </p:nvSpPr>
        <p:spPr>
          <a:xfrm>
            <a:off x="6732240" y="6381328"/>
            <a:ext cx="2133600" cy="476250"/>
          </a:xfrm>
          <a:prstGeom prst="rect">
            <a:avLst/>
          </a:prstGeom>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6A73DC-CFDC-4952-A15F-6E98BD4E5284}" type="slidenum">
              <a:rPr kumimoji="0" lang="en-US" sz="1400" b="0" i="0" u="none" strike="noStrike" kern="1200" cap="none" spc="0" normalizeH="0" baseline="0" noProof="0" smtClean="0">
                <a:ln>
                  <a:noFill/>
                </a:ln>
                <a:solidFill>
                  <a:schemeClr val="bg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400" b="0"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bg1"/>
                </a:solidFill>
              </a:rPr>
              <a:t>What’s Needed?</a:t>
            </a:r>
            <a:endParaRPr lang="en-US" sz="3200" dirty="0">
              <a:solidFill>
                <a:schemeClr val="bg1"/>
              </a:solidFill>
            </a:endParaRPr>
          </a:p>
        </p:txBody>
      </p:sp>
      <p:sp>
        <p:nvSpPr>
          <p:cNvPr id="3" name="Content Placeholder 2"/>
          <p:cNvSpPr>
            <a:spLocks noGrp="1"/>
          </p:cNvSpPr>
          <p:nvPr>
            <p:ph idx="1"/>
          </p:nvPr>
        </p:nvSpPr>
        <p:spPr>
          <a:xfrm>
            <a:off x="1763688" y="1676400"/>
            <a:ext cx="6923112" cy="4704928"/>
          </a:xfrm>
        </p:spPr>
        <p:txBody>
          <a:bodyPr/>
          <a:lstStyle/>
          <a:p>
            <a:pPr>
              <a:buNone/>
            </a:pPr>
            <a:r>
              <a:rPr lang="en-US" sz="3600" i="1" dirty="0" smtClean="0">
                <a:solidFill>
                  <a:schemeClr val="bg1"/>
                </a:solidFill>
              </a:rPr>
              <a:t>	</a:t>
            </a:r>
            <a:r>
              <a:rPr lang="en-US" sz="3200" i="1" dirty="0" smtClean="0">
                <a:solidFill>
                  <a:schemeClr val="bg1"/>
                </a:solidFill>
              </a:rPr>
              <a:t>For leaders to become </a:t>
            </a:r>
            <a:r>
              <a:rPr lang="en-US" sz="3200" b="1" i="1" dirty="0" smtClean="0">
                <a:solidFill>
                  <a:srgbClr val="FFC000"/>
                </a:solidFill>
              </a:rPr>
              <a:t>chief amplifiers</a:t>
            </a:r>
            <a:r>
              <a:rPr lang="en-US" sz="3200" i="1" dirty="0" smtClean="0">
                <a:solidFill>
                  <a:srgbClr val="FFC000"/>
                </a:solidFill>
              </a:rPr>
              <a:t>.  </a:t>
            </a:r>
            <a:endParaRPr lang="en-US" sz="3600" i="1" dirty="0" smtClean="0">
              <a:solidFill>
                <a:srgbClr val="FFC000"/>
              </a:solidFill>
            </a:endParaRPr>
          </a:p>
          <a:p>
            <a:endParaRPr lang="en-US" dirty="0" smtClean="0">
              <a:solidFill>
                <a:schemeClr val="bg1"/>
              </a:solidFill>
            </a:endParaRPr>
          </a:p>
          <a:p>
            <a:pPr>
              <a:buNone/>
            </a:pPr>
            <a:r>
              <a:rPr lang="en-US" dirty="0" smtClean="0">
                <a:solidFill>
                  <a:schemeClr val="bg1"/>
                </a:solidFill>
              </a:rPr>
              <a:t>	</a:t>
            </a:r>
          </a:p>
          <a:p>
            <a:pPr>
              <a:buNone/>
            </a:pPr>
            <a:endParaRPr lang="en-US" dirty="0" smtClean="0">
              <a:solidFill>
                <a:schemeClr val="bg1"/>
              </a:solidFill>
            </a:endParaRPr>
          </a:p>
          <a:p>
            <a:pPr>
              <a:buNone/>
            </a:pPr>
            <a:r>
              <a:rPr lang="en-US" dirty="0" smtClean="0">
                <a:solidFill>
                  <a:schemeClr val="bg1"/>
                </a:solidFill>
              </a:rPr>
              <a:t>	</a:t>
            </a:r>
            <a:r>
              <a:rPr lang="en-US" sz="2400" dirty="0" smtClean="0">
                <a:solidFill>
                  <a:schemeClr val="bg1"/>
                </a:solidFill>
              </a:rPr>
              <a:t>CIO’s should become adept at finding what’s working around them (</a:t>
            </a:r>
            <a:r>
              <a:rPr lang="en-US" sz="2400" i="1" dirty="0" smtClean="0">
                <a:solidFill>
                  <a:schemeClr val="bg1"/>
                </a:solidFill>
              </a:rPr>
              <a:t>Discovery</a:t>
            </a:r>
            <a:r>
              <a:rPr lang="en-US" sz="2400" dirty="0" smtClean="0">
                <a:solidFill>
                  <a:schemeClr val="bg1"/>
                </a:solidFill>
              </a:rPr>
              <a:t> --outside their headquarter walls), can be taken to scale (</a:t>
            </a:r>
            <a:r>
              <a:rPr lang="en-US" sz="2400" i="1" dirty="0" smtClean="0">
                <a:solidFill>
                  <a:schemeClr val="bg1"/>
                </a:solidFill>
              </a:rPr>
              <a:t>Harvesting</a:t>
            </a:r>
            <a:r>
              <a:rPr lang="en-US" sz="2400" dirty="0" smtClean="0">
                <a:solidFill>
                  <a:schemeClr val="bg1"/>
                </a:solidFill>
              </a:rPr>
              <a:t>); and then shine the spotlight on it.</a:t>
            </a:r>
          </a:p>
          <a:p>
            <a:endParaRPr lang="en-US" dirty="0">
              <a:solidFill>
                <a:schemeClr val="bg1"/>
              </a:solidFill>
            </a:endParaRPr>
          </a:p>
        </p:txBody>
      </p:sp>
      <p:sp>
        <p:nvSpPr>
          <p:cNvPr id="6"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1828800" y="620688"/>
            <a:ext cx="6858000" cy="873150"/>
          </a:xfrm>
          <a:noFill/>
          <a:ln>
            <a:miter lim="800000"/>
            <a:headEnd/>
            <a:tailEnd/>
          </a:ln>
        </p:spPr>
        <p:txBody>
          <a:bodyPr wrap="square" lIns="64291" tIns="32146" rIns="64291" bIns="32146" numCol="1" anchor="t" anchorCtr="0" compatLnSpc="1">
            <a:prstTxWarp prst="textNoShape">
              <a:avLst/>
            </a:prstTxWarp>
          </a:bodyPr>
          <a:lstStyle/>
          <a:p>
            <a:r>
              <a:rPr lang="en-US" sz="3200" dirty="0" smtClean="0"/>
              <a:t>The Imagine Cup Funnel</a:t>
            </a:r>
          </a:p>
        </p:txBody>
      </p:sp>
      <p:graphicFrame>
        <p:nvGraphicFramePr>
          <p:cNvPr id="4" name="Diagram 3"/>
          <p:cNvGraphicFramePr/>
          <p:nvPr/>
        </p:nvGraphicFramePr>
        <p:xfrm>
          <a:off x="2321719" y="1561704"/>
          <a:ext cx="6536531" cy="45462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a:spLocks noChangeArrowheads="1"/>
          </p:cNvSpPr>
          <p:nvPr/>
        </p:nvSpPr>
        <p:spPr bwMode="auto">
          <a:xfrm>
            <a:off x="534666" y="3964781"/>
            <a:ext cx="3230045" cy="803584"/>
          </a:xfrm>
          <a:prstGeom prst="rect">
            <a:avLst/>
          </a:prstGeom>
          <a:noFill/>
          <a:ln w="9525">
            <a:noFill/>
            <a:miter lim="800000"/>
            <a:headEnd/>
            <a:tailEnd/>
          </a:ln>
        </p:spPr>
        <p:txBody>
          <a:bodyPr wrap="none" lIns="64291" tIns="32146" rIns="64291" bIns="32146">
            <a:spAutoFit/>
          </a:bodyPr>
          <a:lstStyle/>
          <a:p>
            <a:r>
              <a:rPr lang="en-US" sz="2400" dirty="0">
                <a:solidFill>
                  <a:srgbClr val="FF0000"/>
                </a:solidFill>
                <a:cs typeface="ヒラギノ角ゴ ProN W3"/>
              </a:rPr>
              <a:t>How are you gathering</a:t>
            </a:r>
          </a:p>
          <a:p>
            <a:r>
              <a:rPr lang="en-US" sz="2400" dirty="0">
                <a:solidFill>
                  <a:srgbClr val="FF0000"/>
                </a:solidFill>
                <a:cs typeface="ヒラギノ角ゴ ProN W3"/>
              </a:rPr>
              <a:t> the good ideas?</a:t>
            </a:r>
          </a:p>
        </p:txBody>
      </p:sp>
      <p:sp>
        <p:nvSpPr>
          <p:cNvPr id="6"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1763687" y="646510"/>
            <a:ext cx="7523187" cy="838274"/>
          </a:xfrm>
          <a:noFill/>
          <a:ln>
            <a:miter lim="800000"/>
            <a:headEnd/>
            <a:tailEnd/>
          </a:ln>
        </p:spPr>
        <p:txBody>
          <a:bodyPr wrap="square" lIns="91435" tIns="45718" rIns="91435" bIns="45718" numCol="1" anchor="t" anchorCtr="0" compatLnSpc="1">
            <a:prstTxWarp prst="textNoShape">
              <a:avLst/>
            </a:prstTxWarp>
          </a:bodyPr>
          <a:lstStyle/>
          <a:p>
            <a:pPr eaLnBrk="1" hangingPunct="1"/>
            <a:r>
              <a:rPr lang="en-US" sz="3200" dirty="0" smtClean="0"/>
              <a:t>Discover and Harvest Benefits</a:t>
            </a:r>
          </a:p>
        </p:txBody>
      </p:sp>
      <p:sp>
        <p:nvSpPr>
          <p:cNvPr id="3" name="Content Placeholder 2"/>
          <p:cNvSpPr>
            <a:spLocks noGrp="1"/>
          </p:cNvSpPr>
          <p:nvPr>
            <p:ph idx="1"/>
          </p:nvPr>
        </p:nvSpPr>
        <p:spPr>
          <a:xfrm>
            <a:off x="457646" y="1701106"/>
            <a:ext cx="8506644" cy="4248299"/>
          </a:xfrm>
        </p:spPr>
        <p:txBody>
          <a:bodyPr lIns="91435" tIns="45718" rIns="91435" bIns="45718"/>
          <a:lstStyle/>
          <a:p>
            <a:pPr marL="514324" indent="-514324" eaLnBrk="1" hangingPunct="1">
              <a:buFont typeface="+mj-lt"/>
              <a:buAutoNum type="arabicPeriod"/>
              <a:defRPr/>
            </a:pPr>
            <a:r>
              <a:rPr lang="en-US" sz="2800" dirty="0" smtClean="0">
                <a:sym typeface="Lucida Grande" charset="0"/>
              </a:rPr>
              <a:t>It’s already working somewhere; it leapfrogs over getting a new system to work.  The pilot has already been run. </a:t>
            </a:r>
          </a:p>
          <a:p>
            <a:pPr marL="514324" indent="-514324" eaLnBrk="1" hangingPunct="1">
              <a:buFont typeface="+mj-lt"/>
              <a:buAutoNum type="arabicPeriod"/>
              <a:defRPr/>
            </a:pPr>
            <a:r>
              <a:rPr lang="en-US" sz="2800" dirty="0" smtClean="0">
                <a:sym typeface="Lucida Grande" charset="0"/>
              </a:rPr>
              <a:t>Some group has already adopted it; it doesn’t need to be sold. </a:t>
            </a:r>
          </a:p>
          <a:p>
            <a:pPr marL="514324" indent="-514324" eaLnBrk="1" hangingPunct="1">
              <a:buFont typeface="+mj-lt"/>
              <a:buAutoNum type="arabicPeriod"/>
              <a:defRPr/>
            </a:pPr>
            <a:r>
              <a:rPr lang="en-US" sz="2800" dirty="0" smtClean="0">
                <a:sym typeface="Lucida Grande" charset="0"/>
              </a:rPr>
              <a:t>It’s field-tested.  Especially for international NGOs working in challenged rural settings, it works where technology is rare.</a:t>
            </a:r>
          </a:p>
          <a:p>
            <a:pPr eaLnBrk="1" hangingPunct="1">
              <a:defRPr/>
            </a:pPr>
            <a:endParaRPr lang="en-US" sz="2800" dirty="0" smtClean="0">
              <a:sym typeface="Lucida Grande" charset="0"/>
            </a:endParaRPr>
          </a:p>
        </p:txBody>
      </p:sp>
      <p:sp>
        <p:nvSpPr>
          <p:cNvPr id="4"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1828800" y="701824"/>
            <a:ext cx="7315200" cy="1143000"/>
          </a:xfrm>
          <a:noFill/>
          <a:ln>
            <a:miter lim="800000"/>
            <a:headEnd/>
            <a:tailEnd/>
          </a:ln>
        </p:spPr>
        <p:txBody>
          <a:bodyPr wrap="square" lIns="64291" tIns="32146" rIns="64291" bIns="32146" numCol="1" anchor="t" anchorCtr="0" compatLnSpc="1">
            <a:prstTxWarp prst="textNoShape">
              <a:avLst/>
            </a:prstTxWarp>
          </a:bodyPr>
          <a:lstStyle/>
          <a:p>
            <a:r>
              <a:rPr lang="en-US" sz="3200" dirty="0" smtClean="0"/>
              <a:t>For Discover and Harvest to Work…	</a:t>
            </a:r>
          </a:p>
        </p:txBody>
      </p:sp>
      <p:sp>
        <p:nvSpPr>
          <p:cNvPr id="3" name="Content Placeholder 2"/>
          <p:cNvSpPr>
            <a:spLocks noGrp="1"/>
          </p:cNvSpPr>
          <p:nvPr>
            <p:ph idx="1"/>
          </p:nvPr>
        </p:nvSpPr>
        <p:spPr>
          <a:xfrm>
            <a:off x="683121" y="1756891"/>
            <a:ext cx="8228707" cy="4768453"/>
          </a:xfrm>
        </p:spPr>
        <p:txBody>
          <a:bodyPr/>
          <a:lstStyle/>
          <a:p>
            <a:pPr>
              <a:buFont typeface="Wingdings" pitchFamily="2" charset="2"/>
              <a:buNone/>
              <a:defRPr/>
            </a:pPr>
            <a:r>
              <a:rPr lang="en-US" sz="2800" dirty="0" smtClean="0">
                <a:sym typeface="Lucida Grande" charset="0"/>
              </a:rPr>
              <a:t>You need to believe in:</a:t>
            </a:r>
          </a:p>
          <a:p>
            <a:pPr marL="361639" indent="-361639">
              <a:buFont typeface="+mj-lt"/>
              <a:buAutoNum type="arabicPeriod"/>
              <a:defRPr/>
            </a:pPr>
            <a:r>
              <a:rPr lang="en-US" sz="2800" i="1" dirty="0" smtClean="0">
                <a:sym typeface="Lucida Grande" charset="0"/>
              </a:rPr>
              <a:t>Headquarters </a:t>
            </a:r>
            <a:r>
              <a:rPr lang="en-US" sz="3200" i="1" dirty="0" smtClean="0">
                <a:solidFill>
                  <a:srgbClr val="FFC000"/>
                </a:solidFill>
                <a:sym typeface="Lucida Grande" charset="0"/>
              </a:rPr>
              <a:t>Humility</a:t>
            </a:r>
            <a:r>
              <a:rPr lang="en-US" sz="2800" dirty="0" smtClean="0">
                <a:sym typeface="Lucida Grande" charset="0"/>
              </a:rPr>
              <a:t> – that innovations will come from the far country</a:t>
            </a:r>
          </a:p>
          <a:p>
            <a:pPr marL="361639" indent="-361639">
              <a:buFont typeface="+mj-lt"/>
              <a:buAutoNum type="arabicPeriod"/>
              <a:defRPr/>
            </a:pPr>
            <a:r>
              <a:rPr lang="en-US" sz="3200" i="1" dirty="0" smtClean="0">
                <a:solidFill>
                  <a:srgbClr val="FFC000"/>
                </a:solidFill>
                <a:sym typeface="Lucida Grande" charset="0"/>
              </a:rPr>
              <a:t>Good Enough </a:t>
            </a:r>
            <a:r>
              <a:rPr lang="en-US" sz="2800" i="1" dirty="0" smtClean="0">
                <a:sym typeface="Lucida Grande" charset="0"/>
              </a:rPr>
              <a:t>Technology</a:t>
            </a:r>
            <a:r>
              <a:rPr lang="en-US" sz="2800" dirty="0" smtClean="0">
                <a:sym typeface="Lucida Grande" charset="0"/>
              </a:rPr>
              <a:t> – that 80% solutions get the job done</a:t>
            </a:r>
          </a:p>
          <a:p>
            <a:pPr>
              <a:defRPr/>
            </a:pPr>
            <a:endParaRPr lang="en-US" sz="2800" dirty="0" smtClean="0">
              <a:sym typeface="Lucida Grande" charset="0"/>
            </a:endParaRPr>
          </a:p>
          <a:p>
            <a:pPr>
              <a:defRPr/>
            </a:pPr>
            <a:endParaRPr lang="en-US" sz="2800" dirty="0">
              <a:sym typeface="Lucida Grande" charset="0"/>
            </a:endParaRPr>
          </a:p>
        </p:txBody>
      </p:sp>
      <p:sp>
        <p:nvSpPr>
          <p:cNvPr id="4"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www.istockphoto.com/file_thumbview_approve/4237972/2/istockphoto_4237972-funnel.jpg"/>
          <p:cNvPicPr>
            <a:picLocks noChangeAspect="1" noChangeArrowheads="1"/>
          </p:cNvPicPr>
          <p:nvPr/>
        </p:nvPicPr>
        <p:blipFill>
          <a:blip r:embed="rId3" cstate="print"/>
          <a:srcRect/>
          <a:stretch>
            <a:fillRect/>
          </a:stretch>
        </p:blipFill>
        <p:spPr bwMode="auto">
          <a:xfrm rot="16200000">
            <a:off x="1316732" y="1696616"/>
            <a:ext cx="4403204" cy="4123556"/>
          </a:xfrm>
          <a:prstGeom prst="rect">
            <a:avLst/>
          </a:prstGeom>
        </p:spPr>
      </p:pic>
      <p:sp>
        <p:nvSpPr>
          <p:cNvPr id="9" name="TextBox 8"/>
          <p:cNvSpPr txBox="1"/>
          <p:nvPr/>
        </p:nvSpPr>
        <p:spPr>
          <a:xfrm>
            <a:off x="5620072" y="4869160"/>
            <a:ext cx="3200400" cy="523220"/>
          </a:xfrm>
          <a:prstGeom prst="rect">
            <a:avLst/>
          </a:prstGeom>
          <a:ln>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1400" dirty="0" smtClean="0">
                <a:solidFill>
                  <a:schemeClr val="bg1"/>
                </a:solidFill>
                <a:latin typeface="Times New Roman" pitchFamily="18" charset="0"/>
                <a:cs typeface="Times New Roman" pitchFamily="18" charset="0"/>
              </a:rPr>
              <a:t>Application Catalogue is the window for NSs into supported applications</a:t>
            </a:r>
            <a:endParaRPr lang="en-US" sz="1400" dirty="0">
              <a:solidFill>
                <a:schemeClr val="bg1"/>
              </a:solidFill>
              <a:latin typeface="Times New Roman" pitchFamily="18" charset="0"/>
              <a:cs typeface="Times New Roman" pitchFamily="18" charset="0"/>
            </a:endParaRPr>
          </a:p>
        </p:txBody>
      </p:sp>
      <p:sp>
        <p:nvSpPr>
          <p:cNvPr id="11" name="Flowchart: Punched Tape 10"/>
          <p:cNvSpPr/>
          <p:nvPr/>
        </p:nvSpPr>
        <p:spPr bwMode="auto">
          <a:xfrm>
            <a:off x="5486400" y="3055744"/>
            <a:ext cx="1195754" cy="1371600"/>
          </a:xfrm>
          <a:prstGeom prst="flowChartPunchedTape">
            <a:avLst/>
          </a:prstGeom>
          <a:solidFill>
            <a:srgbClr val="C00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ndParaRPr>
          </a:p>
        </p:txBody>
      </p:sp>
      <p:cxnSp>
        <p:nvCxnSpPr>
          <p:cNvPr id="13" name="Straight Arrow Connector 12"/>
          <p:cNvCxnSpPr/>
          <p:nvPr/>
        </p:nvCxnSpPr>
        <p:spPr bwMode="auto">
          <a:xfrm rot="5400000" flipH="1" flipV="1">
            <a:off x="5940152" y="4653136"/>
            <a:ext cx="432048" cy="158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4" name="Right Arrow 13"/>
          <p:cNvSpPr/>
          <p:nvPr/>
        </p:nvSpPr>
        <p:spPr bwMode="auto">
          <a:xfrm rot="20133551">
            <a:off x="1602485" y="4482019"/>
            <a:ext cx="914400" cy="457200"/>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100" b="1" i="0" u="none" strike="noStrike" cap="none" normalizeH="0" baseline="0" smtClean="0">
              <a:ln>
                <a:noFill/>
              </a:ln>
              <a:solidFill>
                <a:schemeClr val="tx1"/>
              </a:solidFill>
              <a:effectLst/>
              <a:latin typeface="Times New Roman" pitchFamily="18" charset="0"/>
            </a:endParaRPr>
          </a:p>
        </p:txBody>
      </p:sp>
      <p:sp>
        <p:nvSpPr>
          <p:cNvPr id="16" name="TextBox 15"/>
          <p:cNvSpPr txBox="1"/>
          <p:nvPr/>
        </p:nvSpPr>
        <p:spPr>
          <a:xfrm>
            <a:off x="5416061" y="2257014"/>
            <a:ext cx="1477108" cy="646331"/>
          </a:xfrm>
          <a:prstGeom prst="rect">
            <a:avLst/>
          </a:prstGeom>
          <a:noFill/>
        </p:spPr>
        <p:txBody>
          <a:bodyPr wrap="square" rtlCol="0">
            <a:spAutoFit/>
          </a:bodyPr>
          <a:lstStyle/>
          <a:p>
            <a:r>
              <a:rPr lang="en-US" sz="1800" dirty="0" smtClean="0"/>
              <a:t>Application Catalogue</a:t>
            </a:r>
            <a:endParaRPr lang="en-US" sz="1800" dirty="0"/>
          </a:p>
        </p:txBody>
      </p:sp>
      <p:sp>
        <p:nvSpPr>
          <p:cNvPr id="17" name="TextBox 16"/>
          <p:cNvSpPr txBox="1"/>
          <p:nvPr/>
        </p:nvSpPr>
        <p:spPr>
          <a:xfrm>
            <a:off x="7668344" y="3993237"/>
            <a:ext cx="1551003" cy="276999"/>
          </a:xfrm>
          <a:prstGeom prst="rect">
            <a:avLst/>
          </a:prstGeom>
          <a:noFill/>
        </p:spPr>
        <p:txBody>
          <a:bodyPr wrap="square" rtlCol="0">
            <a:spAutoFit/>
          </a:bodyPr>
          <a:lstStyle/>
          <a:p>
            <a:r>
              <a:rPr lang="en-US" sz="1200" b="1" dirty="0" smtClean="0"/>
              <a:t>National Societies</a:t>
            </a:r>
            <a:endParaRPr lang="en-US" sz="1200" b="1" dirty="0"/>
          </a:p>
        </p:txBody>
      </p:sp>
      <p:sp>
        <p:nvSpPr>
          <p:cNvPr id="19" name="TextBox 18"/>
          <p:cNvSpPr txBox="1"/>
          <p:nvPr/>
        </p:nvSpPr>
        <p:spPr>
          <a:xfrm>
            <a:off x="2806860" y="2257014"/>
            <a:ext cx="1477108" cy="646331"/>
          </a:xfrm>
          <a:prstGeom prst="rect">
            <a:avLst/>
          </a:prstGeom>
          <a:noFill/>
        </p:spPr>
        <p:txBody>
          <a:bodyPr wrap="square" rtlCol="0">
            <a:spAutoFit/>
          </a:bodyPr>
          <a:lstStyle/>
          <a:p>
            <a:r>
              <a:rPr lang="en-US" sz="1800" dirty="0" smtClean="0"/>
              <a:t>Application Inventory</a:t>
            </a:r>
            <a:endParaRPr lang="en-US" sz="1800" dirty="0"/>
          </a:p>
        </p:txBody>
      </p:sp>
      <p:sp>
        <p:nvSpPr>
          <p:cNvPr id="23" name="TextBox 22"/>
          <p:cNvSpPr txBox="1"/>
          <p:nvPr/>
        </p:nvSpPr>
        <p:spPr>
          <a:xfrm>
            <a:off x="140677" y="2420888"/>
            <a:ext cx="1623011" cy="584775"/>
          </a:xfrm>
          <a:prstGeom prst="rect">
            <a:avLst/>
          </a:prstGeom>
          <a:noFill/>
        </p:spPr>
        <p:txBody>
          <a:bodyPr wrap="square" rtlCol="0">
            <a:spAutoFit/>
          </a:bodyPr>
          <a:lstStyle/>
          <a:p>
            <a:r>
              <a:rPr lang="en-US" sz="1600" dirty="0" smtClean="0"/>
              <a:t>NS IT Survey -  Applications</a:t>
            </a:r>
            <a:endParaRPr lang="en-US" sz="1600" dirty="0"/>
          </a:p>
        </p:txBody>
      </p:sp>
      <p:sp>
        <p:nvSpPr>
          <p:cNvPr id="24" name="TextBox 23"/>
          <p:cNvSpPr txBox="1"/>
          <p:nvPr/>
        </p:nvSpPr>
        <p:spPr>
          <a:xfrm>
            <a:off x="356701" y="3360544"/>
            <a:ext cx="1262971" cy="830997"/>
          </a:xfrm>
          <a:prstGeom prst="rect">
            <a:avLst/>
          </a:prstGeom>
          <a:noFill/>
        </p:spPr>
        <p:txBody>
          <a:bodyPr wrap="square" rtlCol="0">
            <a:spAutoFit/>
          </a:bodyPr>
          <a:lstStyle/>
          <a:p>
            <a:r>
              <a:rPr lang="en-US" sz="1600" dirty="0" smtClean="0"/>
              <a:t>Application Portfolio </a:t>
            </a:r>
            <a:br>
              <a:rPr lang="en-US" sz="1600" dirty="0" smtClean="0"/>
            </a:br>
            <a:r>
              <a:rPr lang="en-US" sz="1600" dirty="0" smtClean="0"/>
              <a:t>Review</a:t>
            </a:r>
            <a:endParaRPr lang="en-US" sz="1600" dirty="0"/>
          </a:p>
        </p:txBody>
      </p:sp>
      <p:sp>
        <p:nvSpPr>
          <p:cNvPr id="25" name="TextBox 24"/>
          <p:cNvSpPr txBox="1"/>
          <p:nvPr/>
        </p:nvSpPr>
        <p:spPr>
          <a:xfrm>
            <a:off x="356701" y="4655945"/>
            <a:ext cx="1334979" cy="584775"/>
          </a:xfrm>
          <a:prstGeom prst="rect">
            <a:avLst/>
          </a:prstGeom>
          <a:noFill/>
        </p:spPr>
        <p:txBody>
          <a:bodyPr wrap="square" rtlCol="0">
            <a:spAutoFit/>
          </a:bodyPr>
          <a:lstStyle/>
          <a:p>
            <a:r>
              <a:rPr lang="en-US" sz="1600" dirty="0" smtClean="0"/>
              <a:t>Application Contest</a:t>
            </a:r>
            <a:endParaRPr lang="en-US" sz="1600" dirty="0"/>
          </a:p>
        </p:txBody>
      </p:sp>
      <p:sp>
        <p:nvSpPr>
          <p:cNvPr id="26" name="Flowchart: Punched Tape 25"/>
          <p:cNvSpPr/>
          <p:nvPr/>
        </p:nvSpPr>
        <p:spPr bwMode="auto">
          <a:xfrm>
            <a:off x="2532185" y="2903344"/>
            <a:ext cx="1195754" cy="1371600"/>
          </a:xfrm>
          <a:prstGeom prst="flowChartPunchedTape">
            <a:avLst/>
          </a:prstGeom>
          <a:solidFill>
            <a:srgbClr val="C00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ndParaRPr>
          </a:p>
        </p:txBody>
      </p:sp>
      <p:sp>
        <p:nvSpPr>
          <p:cNvPr id="27" name="Flowchart: Punched Tape 26"/>
          <p:cNvSpPr/>
          <p:nvPr/>
        </p:nvSpPr>
        <p:spPr bwMode="auto">
          <a:xfrm>
            <a:off x="2672861" y="3131944"/>
            <a:ext cx="1195754" cy="1371600"/>
          </a:xfrm>
          <a:prstGeom prst="flowChartPunchedTape">
            <a:avLst/>
          </a:prstGeom>
          <a:solidFill>
            <a:srgbClr val="C00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ndParaRPr>
          </a:p>
        </p:txBody>
      </p:sp>
      <p:sp>
        <p:nvSpPr>
          <p:cNvPr id="28" name="Flowchart: Punched Tape 27"/>
          <p:cNvSpPr/>
          <p:nvPr/>
        </p:nvSpPr>
        <p:spPr bwMode="auto">
          <a:xfrm>
            <a:off x="2813538" y="3360544"/>
            <a:ext cx="1195754" cy="1371600"/>
          </a:xfrm>
          <a:prstGeom prst="flowChartPunchedTape">
            <a:avLst/>
          </a:prstGeom>
          <a:solidFill>
            <a:srgbClr val="C00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bg1"/>
              </a:solidFill>
              <a:effectLst/>
              <a:latin typeface="Times New Roman"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Times New Roman" pitchFamily="18" charset="0"/>
              </a:rPr>
              <a:t>850</a:t>
            </a:r>
            <a:r>
              <a:rPr kumimoji="0" lang="en-US" sz="2000" b="1" i="0" u="none" strike="noStrike" cap="none" normalizeH="0" baseline="0" dirty="0" smtClean="0">
                <a:ln>
                  <a:noFill/>
                </a:ln>
                <a:solidFill>
                  <a:schemeClr val="bg1"/>
                </a:solidFill>
                <a:effectLst/>
                <a:latin typeface="Times New Roman" pitchFamily="18" charset="0"/>
              </a:rPr>
              <a:t>+</a:t>
            </a:r>
          </a:p>
        </p:txBody>
      </p:sp>
      <p:sp>
        <p:nvSpPr>
          <p:cNvPr id="29" name="Right Arrow 28"/>
          <p:cNvSpPr/>
          <p:nvPr/>
        </p:nvSpPr>
        <p:spPr bwMode="auto">
          <a:xfrm>
            <a:off x="4220308" y="3990628"/>
            <a:ext cx="914400" cy="457200"/>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100" b="1" i="0" u="none" strike="noStrike" cap="none" normalizeH="0" baseline="0" smtClean="0">
              <a:ln>
                <a:noFill/>
              </a:ln>
              <a:solidFill>
                <a:schemeClr val="tx1"/>
              </a:solidFill>
              <a:effectLst/>
              <a:latin typeface="Times New Roman" pitchFamily="18" charset="0"/>
            </a:endParaRPr>
          </a:p>
        </p:txBody>
      </p:sp>
      <p:sp>
        <p:nvSpPr>
          <p:cNvPr id="30" name="Right Arrow 29"/>
          <p:cNvSpPr/>
          <p:nvPr/>
        </p:nvSpPr>
        <p:spPr bwMode="auto">
          <a:xfrm>
            <a:off x="1547664" y="3645024"/>
            <a:ext cx="842392" cy="457200"/>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100" b="1" i="0" u="none" strike="noStrike" cap="none" normalizeH="0" baseline="0" smtClean="0">
              <a:ln>
                <a:noFill/>
              </a:ln>
              <a:solidFill>
                <a:schemeClr val="tx1"/>
              </a:solidFill>
              <a:effectLst/>
              <a:latin typeface="Times New Roman" pitchFamily="18" charset="0"/>
            </a:endParaRPr>
          </a:p>
        </p:txBody>
      </p:sp>
      <p:sp>
        <p:nvSpPr>
          <p:cNvPr id="31" name="Right Arrow 30"/>
          <p:cNvSpPr/>
          <p:nvPr/>
        </p:nvSpPr>
        <p:spPr bwMode="auto">
          <a:xfrm rot="2000971">
            <a:off x="1524646" y="2823204"/>
            <a:ext cx="990600" cy="422031"/>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100" b="1" i="0" u="none" strike="noStrike" cap="none" normalizeH="0" baseline="0" smtClean="0">
              <a:ln>
                <a:noFill/>
              </a:ln>
              <a:solidFill>
                <a:schemeClr val="tx1"/>
              </a:solidFill>
              <a:effectLst/>
              <a:latin typeface="Times New Roman" pitchFamily="18" charset="0"/>
            </a:endParaRPr>
          </a:p>
        </p:txBody>
      </p:sp>
      <p:sp>
        <p:nvSpPr>
          <p:cNvPr id="32" name="TextBox 31"/>
          <p:cNvSpPr txBox="1"/>
          <p:nvPr/>
        </p:nvSpPr>
        <p:spPr>
          <a:xfrm>
            <a:off x="4149969" y="2863652"/>
            <a:ext cx="1125415" cy="307777"/>
          </a:xfrm>
          <a:prstGeom prst="rect">
            <a:avLst/>
          </a:prstGeom>
          <a:noFill/>
        </p:spPr>
        <p:txBody>
          <a:bodyPr wrap="square" rtlCol="0">
            <a:spAutoFit/>
          </a:bodyPr>
          <a:lstStyle/>
          <a:p>
            <a:r>
              <a:rPr lang="en-US" sz="1400" dirty="0" smtClean="0">
                <a:solidFill>
                  <a:schemeClr val="tx2"/>
                </a:solidFill>
              </a:rPr>
              <a:t>Scale up</a:t>
            </a:r>
            <a:endParaRPr lang="en-US" sz="1400" dirty="0">
              <a:solidFill>
                <a:schemeClr val="tx2"/>
              </a:solidFill>
            </a:endParaRPr>
          </a:p>
        </p:txBody>
      </p:sp>
      <p:sp>
        <p:nvSpPr>
          <p:cNvPr id="33" name="TextBox 32"/>
          <p:cNvSpPr txBox="1"/>
          <p:nvPr/>
        </p:nvSpPr>
        <p:spPr>
          <a:xfrm>
            <a:off x="4149969" y="4429244"/>
            <a:ext cx="1477108" cy="738664"/>
          </a:xfrm>
          <a:prstGeom prst="rect">
            <a:avLst/>
          </a:prstGeom>
          <a:noFill/>
        </p:spPr>
        <p:txBody>
          <a:bodyPr wrap="square" rtlCol="0">
            <a:spAutoFit/>
          </a:bodyPr>
          <a:lstStyle/>
          <a:p>
            <a:r>
              <a:rPr lang="en-US" sz="1400" dirty="0" smtClean="0">
                <a:solidFill>
                  <a:schemeClr val="tx2"/>
                </a:solidFill>
              </a:rPr>
              <a:t>De facto </a:t>
            </a:r>
            <a:br>
              <a:rPr lang="en-US" sz="1400" dirty="0" smtClean="0">
                <a:solidFill>
                  <a:schemeClr val="tx2"/>
                </a:solidFill>
              </a:rPr>
            </a:br>
            <a:r>
              <a:rPr lang="en-US" sz="1400" dirty="0" smtClean="0">
                <a:solidFill>
                  <a:schemeClr val="tx2"/>
                </a:solidFill>
              </a:rPr>
              <a:t>vendor standards </a:t>
            </a:r>
            <a:endParaRPr lang="en-US" sz="1400" dirty="0">
              <a:solidFill>
                <a:schemeClr val="tx2"/>
              </a:solidFill>
            </a:endParaRPr>
          </a:p>
        </p:txBody>
      </p:sp>
      <p:sp>
        <p:nvSpPr>
          <p:cNvPr id="34" name="Right Arrow 33"/>
          <p:cNvSpPr/>
          <p:nvPr/>
        </p:nvSpPr>
        <p:spPr bwMode="auto">
          <a:xfrm>
            <a:off x="4220308" y="3151684"/>
            <a:ext cx="914400" cy="457200"/>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100" b="1" i="0" u="none" strike="noStrike" cap="none" normalizeH="0" baseline="0" smtClean="0">
              <a:ln>
                <a:noFill/>
              </a:ln>
              <a:solidFill>
                <a:schemeClr val="tx1"/>
              </a:solidFill>
              <a:effectLst/>
              <a:latin typeface="Times New Roman" pitchFamily="18" charset="0"/>
            </a:endParaRPr>
          </a:p>
        </p:txBody>
      </p:sp>
      <p:sp>
        <p:nvSpPr>
          <p:cNvPr id="36" name="TextBox 35"/>
          <p:cNvSpPr txBox="1"/>
          <p:nvPr/>
        </p:nvSpPr>
        <p:spPr>
          <a:xfrm>
            <a:off x="4149969" y="3655740"/>
            <a:ext cx="1125415" cy="338554"/>
          </a:xfrm>
          <a:prstGeom prst="rect">
            <a:avLst/>
          </a:prstGeom>
          <a:noFill/>
        </p:spPr>
        <p:txBody>
          <a:bodyPr wrap="square" rtlCol="0">
            <a:spAutoFit/>
          </a:bodyPr>
          <a:lstStyle/>
          <a:p>
            <a:r>
              <a:rPr lang="en-US" sz="1600" b="1" dirty="0" smtClean="0">
                <a:solidFill>
                  <a:srgbClr val="FF0000"/>
                </a:solidFill>
                <a:latin typeface="Times New Roman" pitchFamily="18" charset="0"/>
                <a:cs typeface="Times New Roman" pitchFamily="18" charset="0"/>
              </a:rPr>
              <a:t>Criteria</a:t>
            </a:r>
            <a:endParaRPr lang="en-US" sz="1600" b="1" dirty="0">
              <a:solidFill>
                <a:srgbClr val="FF0000"/>
              </a:solidFill>
              <a:latin typeface="Times New Roman" pitchFamily="18" charset="0"/>
              <a:cs typeface="Times New Roman" pitchFamily="18" charset="0"/>
            </a:endParaRPr>
          </a:p>
        </p:txBody>
      </p:sp>
      <p:sp>
        <p:nvSpPr>
          <p:cNvPr id="7" name="Pentagon 6"/>
          <p:cNvSpPr/>
          <p:nvPr/>
        </p:nvSpPr>
        <p:spPr bwMode="auto">
          <a:xfrm>
            <a:off x="140677" y="1644452"/>
            <a:ext cx="1477108" cy="414754"/>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‘Discover’</a:t>
            </a:r>
          </a:p>
        </p:txBody>
      </p:sp>
      <p:sp>
        <p:nvSpPr>
          <p:cNvPr id="38" name="Pentagon 37"/>
          <p:cNvSpPr/>
          <p:nvPr/>
        </p:nvSpPr>
        <p:spPr bwMode="auto">
          <a:xfrm>
            <a:off x="3959050" y="1679089"/>
            <a:ext cx="1477108" cy="414754"/>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chemeClr val="bg1"/>
                </a:solidFill>
                <a:latin typeface="Times New Roman" pitchFamily="18" charset="0"/>
                <a:cs typeface="Times New Roman" pitchFamily="18" charset="0"/>
              </a:rPr>
              <a:t>‘Harvest’</a:t>
            </a:r>
            <a:endParaRPr kumimoji="0" lang="en-US" sz="1600" b="1" i="0" u="none" strike="noStrike" cap="none" normalizeH="0" baseline="0" dirty="0" smtClean="0">
              <a:ln>
                <a:noFill/>
              </a:ln>
              <a:solidFill>
                <a:schemeClr val="bg1"/>
              </a:solidFill>
              <a:effectLst/>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4" cstate="print"/>
          <a:srcRect l="8001" t="10804" r="8001" b="11659"/>
          <a:stretch>
            <a:fillRect/>
          </a:stretch>
        </p:blipFill>
        <p:spPr bwMode="auto">
          <a:xfrm>
            <a:off x="7812360" y="3439716"/>
            <a:ext cx="1152128" cy="576064"/>
          </a:xfrm>
          <a:prstGeom prst="rect">
            <a:avLst/>
          </a:prstGeom>
          <a:noFill/>
          <a:ln w="9525">
            <a:noFill/>
            <a:miter lim="800000"/>
            <a:headEnd/>
            <a:tailEnd/>
          </a:ln>
          <a:effectLst/>
        </p:spPr>
      </p:pic>
      <p:sp>
        <p:nvSpPr>
          <p:cNvPr id="39" name="Title 1"/>
          <p:cNvSpPr>
            <a:spLocks noGrp="1"/>
          </p:cNvSpPr>
          <p:nvPr>
            <p:ph type="title"/>
          </p:nvPr>
        </p:nvSpPr>
        <p:spPr/>
        <p:txBody>
          <a:bodyPr/>
          <a:lstStyle/>
          <a:p>
            <a:pPr marL="457200" lvl="0" indent="-457200"/>
            <a:r>
              <a:rPr lang="en-US" sz="2800" dirty="0" smtClean="0"/>
              <a:t>Tech Catalog of Standards &amp; Choices</a:t>
            </a:r>
          </a:p>
        </p:txBody>
      </p:sp>
      <p:sp>
        <p:nvSpPr>
          <p:cNvPr id="37" name="TextBox 36"/>
          <p:cNvSpPr txBox="1"/>
          <p:nvPr/>
        </p:nvSpPr>
        <p:spPr>
          <a:xfrm>
            <a:off x="2726080" y="5709999"/>
            <a:ext cx="1584176" cy="276999"/>
          </a:xfrm>
          <a:prstGeom prst="rect">
            <a:avLst/>
          </a:prstGeom>
          <a:noFill/>
        </p:spPr>
        <p:txBody>
          <a:bodyPr wrap="square" rtlCol="0">
            <a:spAutoFit/>
          </a:bodyPr>
          <a:lstStyle/>
          <a:p>
            <a:r>
              <a:rPr lang="en-US" sz="1200" b="1" dirty="0" smtClean="0"/>
              <a:t>National Societies</a:t>
            </a:r>
            <a:endParaRPr lang="en-US" sz="1200" b="1" dirty="0"/>
          </a:p>
        </p:txBody>
      </p:sp>
      <p:pic>
        <p:nvPicPr>
          <p:cNvPr id="40" name="Picture 2"/>
          <p:cNvPicPr>
            <a:picLocks noChangeAspect="1" noChangeArrowheads="1"/>
          </p:cNvPicPr>
          <p:nvPr/>
        </p:nvPicPr>
        <p:blipFill>
          <a:blip r:embed="rId4" cstate="print"/>
          <a:srcRect l="8001" t="10804" r="8001" b="11659"/>
          <a:stretch>
            <a:fillRect/>
          </a:stretch>
        </p:blipFill>
        <p:spPr bwMode="auto">
          <a:xfrm>
            <a:off x="2915816" y="5157192"/>
            <a:ext cx="1152128" cy="576064"/>
          </a:xfrm>
          <a:prstGeom prst="rect">
            <a:avLst/>
          </a:prstGeom>
          <a:noFill/>
          <a:ln w="9525">
            <a:noFill/>
            <a:miter lim="800000"/>
            <a:headEnd/>
            <a:tailEnd/>
          </a:ln>
          <a:effectLst/>
        </p:spPr>
      </p:pic>
      <p:sp>
        <p:nvSpPr>
          <p:cNvPr id="43" name="Up-Down Arrow 42"/>
          <p:cNvSpPr/>
          <p:nvPr/>
        </p:nvSpPr>
        <p:spPr>
          <a:xfrm>
            <a:off x="3419872" y="4591844"/>
            <a:ext cx="288032" cy="565348"/>
          </a:xfrm>
          <a:prstGeom prst="upDownArrow">
            <a:avLst/>
          </a:prstGeom>
          <a:gradFill>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5" dist="22860" dir="5400000" algn="tl" rotWithShape="0">
              <a:schemeClr val="tx2">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Up-Down Arrow 43"/>
          <p:cNvSpPr/>
          <p:nvPr/>
        </p:nvSpPr>
        <p:spPr>
          <a:xfrm rot="16200000">
            <a:off x="6858254" y="3241695"/>
            <a:ext cx="684076" cy="936104"/>
          </a:xfrm>
          <a:prstGeom prst="upDownArrow">
            <a:avLst/>
          </a:prstGeom>
          <a:gradFill>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5" dist="22860" dir="5400000" algn="tl" rotWithShape="0">
              <a:schemeClr val="tx2">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75110" y="2518172"/>
            <a:ext cx="7718599" cy="1361777"/>
          </a:xfrm>
        </p:spPr>
        <p:txBody>
          <a:bodyPr lIns="91435" tIns="45718" rIns="91435" bIns="45718"/>
          <a:lstStyle/>
          <a:p>
            <a:pPr>
              <a:defRPr/>
            </a:pPr>
            <a:r>
              <a:rPr lang="en-US" dirty="0" smtClean="0">
                <a:ea typeface="ＭＳ Ｐゴシック" pitchFamily="-65" charset="-128"/>
                <a:sym typeface="Lucida Grande" charset="0"/>
              </a:rPr>
              <a:t>3. Collaborate or perish</a:t>
            </a:r>
            <a:endParaRPr lang="en-US" dirty="0" smtClean="0">
              <a:ea typeface="ＭＳ Ｐゴシック" pitchFamily="-65" charset="-128"/>
              <a:sym typeface="Lucida Grande"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 Brief Introduction</a:t>
            </a:r>
            <a:endParaRPr lang="en-GB" sz="3200" dirty="0"/>
          </a:p>
        </p:txBody>
      </p:sp>
      <p:sp>
        <p:nvSpPr>
          <p:cNvPr id="3" name="Content Placeholder 2"/>
          <p:cNvSpPr>
            <a:spLocks noGrp="1"/>
          </p:cNvSpPr>
          <p:nvPr>
            <p:ph idx="1"/>
          </p:nvPr>
        </p:nvSpPr>
        <p:spPr>
          <a:xfrm>
            <a:off x="1600200" y="1772816"/>
            <a:ext cx="7292280" cy="3916362"/>
          </a:xfrm>
        </p:spPr>
        <p:txBody>
          <a:bodyPr/>
          <a:lstStyle/>
          <a:p>
            <a:pPr>
              <a:buFont typeface="Wingdings" pitchFamily="2" charset="2"/>
              <a:buChar char="Ø"/>
            </a:pPr>
            <a:r>
              <a:rPr lang="en-US" sz="2400" dirty="0" smtClean="0"/>
              <a:t>13 Years on Wall Street</a:t>
            </a:r>
          </a:p>
          <a:p>
            <a:pPr>
              <a:buFont typeface="Wingdings" pitchFamily="2" charset="2"/>
              <a:buChar char="Ø"/>
            </a:pPr>
            <a:r>
              <a:rPr lang="en-US" sz="2400" dirty="0" smtClean="0"/>
              <a:t>10 Years in management consulting</a:t>
            </a:r>
          </a:p>
          <a:p>
            <a:pPr>
              <a:buFont typeface="Wingdings" pitchFamily="2" charset="2"/>
              <a:buChar char="Ø"/>
            </a:pPr>
            <a:r>
              <a:rPr lang="en-US" sz="2400" dirty="0" smtClean="0"/>
              <a:t>12 years in NGOs</a:t>
            </a:r>
          </a:p>
          <a:p>
            <a:pPr>
              <a:buFont typeface="Wingdings" pitchFamily="2" charset="2"/>
              <a:buChar char="Ø"/>
            </a:pPr>
            <a:r>
              <a:rPr lang="en-US" sz="2400" dirty="0" smtClean="0"/>
              <a:t>Former CIO at STC/US &amp; UK</a:t>
            </a:r>
          </a:p>
          <a:p>
            <a:pPr>
              <a:buFont typeface="Wingdings" pitchFamily="2" charset="2"/>
              <a:buChar char="Ø"/>
            </a:pPr>
            <a:r>
              <a:rPr lang="en-US" sz="2400" dirty="0" smtClean="0"/>
              <a:t>Co-founder and Chairman of NetHope.org</a:t>
            </a:r>
          </a:p>
          <a:p>
            <a:pPr>
              <a:buFont typeface="Wingdings" pitchFamily="2" charset="2"/>
              <a:buChar char="Ø"/>
            </a:pPr>
            <a:r>
              <a:rPr lang="en-US" sz="2400" dirty="0" smtClean="0"/>
              <a:t>More on LinkedIn, Google and </a:t>
            </a:r>
            <a:r>
              <a:rPr lang="en-US" sz="2400" dirty="0" smtClean="0">
                <a:hlinkClick r:id="rId3"/>
              </a:rPr>
              <a:t>www.eghapp.com</a:t>
            </a:r>
            <a:r>
              <a:rPr lang="en-US" sz="2400" dirty="0" smtClean="0"/>
              <a:t> </a:t>
            </a:r>
          </a:p>
          <a:p>
            <a:pPr lvl="1">
              <a:buNone/>
            </a:pPr>
            <a:r>
              <a:rPr lang="en-US" i="1" dirty="0" smtClean="0"/>
              <a:t> </a:t>
            </a:r>
            <a:endParaRPr lang="en-GB" i="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p:cNvSpPr>
            <a:spLocks noGrp="1"/>
          </p:cNvSpPr>
          <p:nvPr>
            <p:ph type="sldNum" sz="quarter" idx="4294967295"/>
          </p:nvPr>
        </p:nvSpPr>
        <p:spPr>
          <a:xfrm>
            <a:off x="7772400" y="6248400"/>
            <a:ext cx="1219200" cy="476250"/>
          </a:xfrm>
          <a:prstGeom prst="rect">
            <a:avLst/>
          </a:prstGeom>
        </p:spPr>
        <p:txBody>
          <a:bodyPr/>
          <a:lstStyle/>
          <a:p>
            <a:pPr algn="r"/>
            <a:fld id="{4D551723-DE05-4963-ABBF-96F9BF89281D}" type="slidenum">
              <a:rPr lang="en-US"/>
              <a:pPr algn="r"/>
              <a:t>20</a:t>
            </a:fld>
            <a:endParaRPr lang="en-US" dirty="0"/>
          </a:p>
        </p:txBody>
      </p:sp>
      <p:sp>
        <p:nvSpPr>
          <p:cNvPr id="948227" name="Rectangle 4"/>
          <p:cNvSpPr>
            <a:spLocks noGrp="1" noChangeArrowheads="1"/>
          </p:cNvSpPr>
          <p:nvPr>
            <p:ph type="title" idx="4294967295"/>
          </p:nvPr>
        </p:nvSpPr>
        <p:spPr/>
        <p:txBody>
          <a:bodyPr/>
          <a:lstStyle/>
          <a:p>
            <a:r>
              <a:rPr lang="en-US" sz="2800"/>
              <a:t>Nonprofits get by with a fifth (or less) of corp. IT costs</a:t>
            </a:r>
          </a:p>
        </p:txBody>
      </p:sp>
      <p:pic>
        <p:nvPicPr>
          <p:cNvPr id="948228" name="Picture 9"/>
          <p:cNvPicPr>
            <a:picLocks noChangeAspect="1" noChangeArrowheads="1"/>
          </p:cNvPicPr>
          <p:nvPr/>
        </p:nvPicPr>
        <p:blipFill>
          <a:blip r:embed="rId3" cstate="print"/>
          <a:srcRect/>
          <a:stretch>
            <a:fillRect/>
          </a:stretch>
        </p:blipFill>
        <p:spPr bwMode="auto">
          <a:xfrm>
            <a:off x="1187624" y="1334913"/>
            <a:ext cx="7194550" cy="5478463"/>
          </a:xfrm>
          <a:prstGeom prst="rect">
            <a:avLst/>
          </a:prstGeom>
          <a:noFill/>
          <a:ln w="9525" algn="ctr">
            <a:noFill/>
            <a:miter lim="800000"/>
            <a:headEnd/>
            <a:tailEnd/>
          </a:ln>
        </p:spPr>
      </p:pic>
      <p:sp>
        <p:nvSpPr>
          <p:cNvPr id="948229" name="AutoShape 10"/>
          <p:cNvSpPr>
            <a:spLocks/>
          </p:cNvSpPr>
          <p:nvPr/>
        </p:nvSpPr>
        <p:spPr bwMode="auto">
          <a:xfrm>
            <a:off x="4464224" y="5068713"/>
            <a:ext cx="152400" cy="381000"/>
          </a:xfrm>
          <a:prstGeom prst="leftBrace">
            <a:avLst>
              <a:gd name="adj1" fmla="val 20833"/>
              <a:gd name="adj2" fmla="val 50000"/>
            </a:avLst>
          </a:prstGeom>
          <a:noFill/>
          <a:ln w="41275">
            <a:solidFill>
              <a:srgbClr val="FF0000"/>
            </a:solidFill>
            <a:round/>
            <a:headEnd/>
            <a:tailEnd/>
          </a:ln>
        </p:spPr>
        <p:txBody>
          <a:bodyPr wrap="none" anchor="ctr"/>
          <a:lstStyle/>
          <a:p>
            <a:pPr algn="ctr"/>
            <a:endParaRPr lang="en-US">
              <a:solidFill>
                <a:srgbClr val="FF3300"/>
              </a:solidFill>
            </a:endParaRPr>
          </a:p>
        </p:txBody>
      </p:sp>
      <p:sp>
        <p:nvSpPr>
          <p:cNvPr id="948230" name="AutoShape 11"/>
          <p:cNvSpPr>
            <a:spLocks/>
          </p:cNvSpPr>
          <p:nvPr/>
        </p:nvSpPr>
        <p:spPr bwMode="auto">
          <a:xfrm>
            <a:off x="6369224" y="2630313"/>
            <a:ext cx="304800" cy="2286000"/>
          </a:xfrm>
          <a:prstGeom prst="leftBrace">
            <a:avLst>
              <a:gd name="adj1" fmla="val 62500"/>
              <a:gd name="adj2" fmla="val 50000"/>
            </a:avLst>
          </a:prstGeom>
          <a:noFill/>
          <a:ln w="41275">
            <a:solidFill>
              <a:srgbClr val="FF0000"/>
            </a:solidFill>
            <a:round/>
            <a:headEnd/>
            <a:tailEnd/>
          </a:ln>
        </p:spPr>
        <p:txBody>
          <a:bodyPr wrap="none" anchor="ctr"/>
          <a:lstStyle/>
          <a:p>
            <a:pPr algn="ctr"/>
            <a:endParaRPr lang="en-US">
              <a:solidFill>
                <a:srgbClr val="FF3300"/>
              </a:solidFill>
            </a:endParaRPr>
          </a:p>
        </p:txBody>
      </p:sp>
      <p:sp>
        <p:nvSpPr>
          <p:cNvPr id="948231" name="Text Box 12"/>
          <p:cNvSpPr txBox="1">
            <a:spLocks noChangeArrowheads="1"/>
          </p:cNvSpPr>
          <p:nvPr/>
        </p:nvSpPr>
        <p:spPr bwMode="auto">
          <a:xfrm>
            <a:off x="5607224" y="3544713"/>
            <a:ext cx="523875" cy="457200"/>
          </a:xfrm>
          <a:prstGeom prst="rect">
            <a:avLst/>
          </a:prstGeom>
          <a:noFill/>
          <a:ln w="9525" algn="ctr">
            <a:noFill/>
            <a:miter lim="800000"/>
            <a:headEnd/>
            <a:tailEnd/>
          </a:ln>
        </p:spPr>
        <p:txBody>
          <a:bodyPr wrap="none">
            <a:spAutoFit/>
          </a:bodyPr>
          <a:lstStyle/>
          <a:p>
            <a:r>
              <a:rPr lang="en-US" sz="2400" b="1">
                <a:solidFill>
                  <a:srgbClr val="FF3300"/>
                </a:solidFill>
              </a:rPr>
              <a:t>5x</a:t>
            </a:r>
          </a:p>
        </p:txBody>
      </p:sp>
      <p:sp>
        <p:nvSpPr>
          <p:cNvPr id="948232" name="Text Box 13"/>
          <p:cNvSpPr txBox="1">
            <a:spLocks noChangeArrowheads="1"/>
          </p:cNvSpPr>
          <p:nvPr/>
        </p:nvSpPr>
        <p:spPr bwMode="auto">
          <a:xfrm>
            <a:off x="3930824" y="4992513"/>
            <a:ext cx="523875" cy="457200"/>
          </a:xfrm>
          <a:prstGeom prst="rect">
            <a:avLst/>
          </a:prstGeom>
          <a:noFill/>
          <a:ln w="9525" algn="ctr">
            <a:noFill/>
            <a:miter lim="800000"/>
            <a:headEnd/>
            <a:tailEnd/>
          </a:ln>
        </p:spPr>
        <p:txBody>
          <a:bodyPr wrap="none">
            <a:spAutoFit/>
          </a:bodyPr>
          <a:lstStyle/>
          <a:p>
            <a:r>
              <a:rPr lang="en-US" sz="2400" b="1">
                <a:solidFill>
                  <a:srgbClr val="FF3300"/>
                </a:solidFill>
              </a:rPr>
              <a:t>4x</a:t>
            </a:r>
          </a:p>
        </p:txBody>
      </p:sp>
      <p:sp>
        <p:nvSpPr>
          <p:cNvPr id="948233" name="AutoShape 14"/>
          <p:cNvSpPr>
            <a:spLocks/>
          </p:cNvSpPr>
          <p:nvPr/>
        </p:nvSpPr>
        <p:spPr bwMode="auto">
          <a:xfrm>
            <a:off x="7817024" y="2630313"/>
            <a:ext cx="304800" cy="2743200"/>
          </a:xfrm>
          <a:prstGeom prst="leftBrace">
            <a:avLst>
              <a:gd name="adj1" fmla="val 75000"/>
              <a:gd name="adj2" fmla="val 50000"/>
            </a:avLst>
          </a:prstGeom>
          <a:noFill/>
          <a:ln w="41275">
            <a:solidFill>
              <a:srgbClr val="FF0000"/>
            </a:solidFill>
            <a:round/>
            <a:headEnd/>
            <a:tailEnd/>
          </a:ln>
        </p:spPr>
        <p:txBody>
          <a:bodyPr wrap="none" anchor="ctr"/>
          <a:lstStyle/>
          <a:p>
            <a:pPr algn="ctr"/>
            <a:endParaRPr lang="en-US">
              <a:solidFill>
                <a:srgbClr val="FF3300"/>
              </a:solidFill>
            </a:endParaRPr>
          </a:p>
        </p:txBody>
      </p:sp>
      <p:sp>
        <p:nvSpPr>
          <p:cNvPr id="948234" name="Text Box 15"/>
          <p:cNvSpPr txBox="1">
            <a:spLocks noChangeArrowheads="1"/>
          </p:cNvSpPr>
          <p:nvPr/>
        </p:nvSpPr>
        <p:spPr bwMode="auto">
          <a:xfrm>
            <a:off x="8426624" y="3697113"/>
            <a:ext cx="693738" cy="457200"/>
          </a:xfrm>
          <a:prstGeom prst="rect">
            <a:avLst/>
          </a:prstGeom>
          <a:noFill/>
          <a:ln w="9525" algn="ctr">
            <a:noFill/>
            <a:miter lim="800000"/>
            <a:headEnd/>
            <a:tailEnd/>
          </a:ln>
        </p:spPr>
        <p:txBody>
          <a:bodyPr wrap="none">
            <a:spAutoFit/>
          </a:bodyPr>
          <a:lstStyle/>
          <a:p>
            <a:r>
              <a:rPr lang="en-US" sz="2400" b="1">
                <a:solidFill>
                  <a:srgbClr val="FF3300"/>
                </a:solidFill>
              </a:rPr>
              <a:t>18x</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5"/>
          <p:cNvSpPr>
            <a:spLocks noGrp="1"/>
          </p:cNvSpPr>
          <p:nvPr>
            <p:ph type="title"/>
          </p:nvPr>
        </p:nvSpPr>
        <p:spPr/>
        <p:txBody>
          <a:bodyPr/>
          <a:lstStyle/>
          <a:p>
            <a:pPr algn="ctr" eaLnBrk="1" hangingPunct="1"/>
            <a:r>
              <a:rPr lang="en-US" b="1" smtClean="0"/>
              <a:t>Leveling the NGO - Corp IT Playing Field</a:t>
            </a:r>
          </a:p>
        </p:txBody>
      </p:sp>
      <p:graphicFrame>
        <p:nvGraphicFramePr>
          <p:cNvPr id="8" name="Chart 7"/>
          <p:cNvGraphicFramePr/>
          <p:nvPr/>
        </p:nvGraphicFramePr>
        <p:xfrm>
          <a:off x="1219200" y="1066800"/>
          <a:ext cx="6896100" cy="5153025"/>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990211" name="Rectangle 2"/>
          <p:cNvSpPr>
            <a:spLocks noGrp="1" noChangeArrowheads="1"/>
          </p:cNvSpPr>
          <p:nvPr>
            <p:ph type="title" idx="4294967295"/>
          </p:nvPr>
        </p:nvSpPr>
        <p:spPr>
          <a:xfrm>
            <a:off x="827584" y="350838"/>
            <a:ext cx="7715200" cy="1143000"/>
          </a:xfrm>
        </p:spPr>
        <p:txBody>
          <a:bodyPr/>
          <a:lstStyle/>
          <a:p>
            <a:r>
              <a:rPr lang="en-US" sz="3200" dirty="0">
                <a:solidFill>
                  <a:schemeClr val="bg1"/>
                </a:solidFill>
              </a:rPr>
              <a:t> Key Conclusion	</a:t>
            </a:r>
          </a:p>
        </p:txBody>
      </p:sp>
      <p:sp>
        <p:nvSpPr>
          <p:cNvPr id="990212" name="Rectangle 3"/>
          <p:cNvSpPr>
            <a:spLocks noGrp="1" noChangeArrowheads="1"/>
          </p:cNvSpPr>
          <p:nvPr>
            <p:ph type="body" idx="4294967295"/>
          </p:nvPr>
        </p:nvSpPr>
        <p:spPr>
          <a:xfrm>
            <a:off x="611560" y="1676400"/>
            <a:ext cx="8075240" cy="4632920"/>
          </a:xfrm>
        </p:spPr>
        <p:txBody>
          <a:bodyPr/>
          <a:lstStyle/>
          <a:p>
            <a:pPr>
              <a:buFontTx/>
              <a:buNone/>
            </a:pPr>
            <a:r>
              <a:rPr lang="en-US" sz="2800" dirty="0">
                <a:solidFill>
                  <a:schemeClr val="bg1"/>
                </a:solidFill>
              </a:rPr>
              <a:t>	</a:t>
            </a:r>
          </a:p>
          <a:p>
            <a:pPr>
              <a:buFontTx/>
              <a:buNone/>
            </a:pPr>
            <a:r>
              <a:rPr lang="en-US" sz="2800" dirty="0">
                <a:solidFill>
                  <a:schemeClr val="bg1"/>
                </a:solidFill>
              </a:rPr>
              <a:t>	</a:t>
            </a:r>
          </a:p>
          <a:p>
            <a:pPr>
              <a:buFontTx/>
              <a:buNone/>
            </a:pPr>
            <a:r>
              <a:rPr lang="en-US" sz="2800" dirty="0">
                <a:solidFill>
                  <a:schemeClr val="bg1"/>
                </a:solidFill>
              </a:rPr>
              <a:t>	Even if </a:t>
            </a:r>
            <a:r>
              <a:rPr lang="en-US" sz="2800" dirty="0" smtClean="0">
                <a:solidFill>
                  <a:schemeClr val="bg1"/>
                </a:solidFill>
              </a:rPr>
              <a:t>we </a:t>
            </a:r>
            <a:r>
              <a:rPr lang="en-US" sz="2800" dirty="0">
                <a:solidFill>
                  <a:schemeClr val="bg1"/>
                </a:solidFill>
              </a:rPr>
              <a:t>tripled IT spending, </a:t>
            </a:r>
            <a:r>
              <a:rPr lang="en-US" sz="2800" dirty="0" smtClean="0">
                <a:solidFill>
                  <a:schemeClr val="bg1"/>
                </a:solidFill>
              </a:rPr>
              <a:t>we </a:t>
            </a:r>
            <a:r>
              <a:rPr lang="en-US" sz="2800" dirty="0">
                <a:solidFill>
                  <a:schemeClr val="bg1"/>
                </a:solidFill>
              </a:rPr>
              <a:t>would still be playing catch-up for just keeping the lights on.</a:t>
            </a:r>
          </a:p>
          <a:p>
            <a:endParaRPr lang="en-US" sz="2800" dirty="0">
              <a:solidFill>
                <a:schemeClr val="bg1"/>
              </a:solidFill>
            </a:endParaRPr>
          </a:p>
        </p:txBody>
      </p:sp>
      <p:sp>
        <p:nvSpPr>
          <p:cNvPr id="6" name="Slide Number Placeholder 3"/>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81D980-2FCA-466C-82E9-62FCB155818B}"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3" name="Rectangle 3"/>
          <p:cNvSpPr>
            <a:spLocks noGrp="1" noChangeArrowheads="1"/>
          </p:cNvSpPr>
          <p:nvPr>
            <p:ph type="body" idx="1"/>
          </p:nvPr>
        </p:nvSpPr>
        <p:spPr>
          <a:xfrm>
            <a:off x="899592" y="1556792"/>
            <a:ext cx="8015808" cy="4896544"/>
          </a:xfrm>
        </p:spPr>
        <p:txBody>
          <a:bodyPr/>
          <a:lstStyle/>
          <a:p>
            <a:r>
              <a:rPr lang="en-US" sz="3200" dirty="0">
                <a:solidFill>
                  <a:srgbClr val="FFC000"/>
                </a:solidFill>
              </a:rPr>
              <a:t>IF</a:t>
            </a:r>
          </a:p>
          <a:p>
            <a:pPr>
              <a:buFont typeface="Wingdings" pitchFamily="2" charset="2"/>
              <a:buChar char="q"/>
            </a:pPr>
            <a:r>
              <a:rPr lang="en-US" sz="2400" dirty="0"/>
              <a:t>57% of ERP projects don't realize their ROI </a:t>
            </a:r>
            <a:r>
              <a:rPr lang="en-US" sz="3200" i="1" dirty="0"/>
              <a:t>(Nucleus Research) </a:t>
            </a:r>
          </a:p>
          <a:p>
            <a:pPr>
              <a:buFont typeface="Wingdings" pitchFamily="2" charset="2"/>
              <a:buChar char="q"/>
            </a:pPr>
            <a:r>
              <a:rPr lang="en-US" sz="2400" dirty="0"/>
              <a:t>66% IT projects fail </a:t>
            </a:r>
            <a:r>
              <a:rPr lang="en-US" sz="3200" i="1" dirty="0"/>
              <a:t>(Standish Chaos DB)</a:t>
            </a:r>
            <a:r>
              <a:rPr lang="en-US" sz="2400" dirty="0"/>
              <a:t> </a:t>
            </a:r>
          </a:p>
          <a:p>
            <a:pPr>
              <a:buFont typeface="Wingdings" pitchFamily="2" charset="2"/>
              <a:buChar char="q"/>
            </a:pPr>
            <a:r>
              <a:rPr lang="en-US" sz="2400" dirty="0"/>
              <a:t>NGOs spend a 20th what corporations do </a:t>
            </a:r>
            <a:r>
              <a:rPr lang="en-US" sz="3200" i="1" dirty="0"/>
              <a:t>(Tuck survey)</a:t>
            </a:r>
          </a:p>
          <a:p>
            <a:pPr>
              <a:buFont typeface="Wingdings" pitchFamily="2" charset="2"/>
              <a:buChar char="q"/>
            </a:pPr>
            <a:r>
              <a:rPr lang="en-US" sz="2400" dirty="0"/>
              <a:t>And we are spending donors’ dollars</a:t>
            </a:r>
          </a:p>
          <a:p>
            <a:r>
              <a:rPr lang="en-US" sz="3200" dirty="0">
                <a:solidFill>
                  <a:srgbClr val="FFC000"/>
                </a:solidFill>
              </a:rPr>
              <a:t>THEN </a:t>
            </a:r>
          </a:p>
          <a:p>
            <a:pPr>
              <a:buFont typeface="Wingdings" pitchFamily="2" charset="2"/>
              <a:buChar char="q"/>
            </a:pPr>
            <a:r>
              <a:rPr lang="en-US" sz="2400" dirty="0"/>
              <a:t>We must find a better way... </a:t>
            </a:r>
          </a:p>
        </p:txBody>
      </p:sp>
      <p:sp>
        <p:nvSpPr>
          <p:cNvPr id="988164" name="Rectangle 4"/>
          <p:cNvSpPr>
            <a:spLocks noGrp="1" noChangeArrowheads="1"/>
          </p:cNvSpPr>
          <p:nvPr>
            <p:ph type="title"/>
          </p:nvPr>
        </p:nvSpPr>
        <p:spPr/>
        <p:txBody>
          <a:bodyPr/>
          <a:lstStyle/>
          <a:p>
            <a:r>
              <a:rPr lang="en-US" sz="3200" dirty="0"/>
              <a:t>Non Profit IT Departments Can’t Play the Odds</a:t>
            </a:r>
          </a:p>
        </p:txBody>
      </p:sp>
      <p:sp>
        <p:nvSpPr>
          <p:cNvPr id="5" name="Slide Number Placeholder 3"/>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81D980-2FCA-466C-82E9-62FCB155818B}"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Rectangle 2"/>
          <p:cNvSpPr>
            <a:spLocks noGrp="1" noChangeArrowheads="1"/>
          </p:cNvSpPr>
          <p:nvPr>
            <p:ph type="title"/>
          </p:nvPr>
        </p:nvSpPr>
        <p:spPr>
          <a:xfrm>
            <a:off x="1828800" y="350838"/>
            <a:ext cx="7063680" cy="1143000"/>
          </a:xfrm>
        </p:spPr>
        <p:txBody>
          <a:bodyPr/>
          <a:lstStyle/>
          <a:p>
            <a:r>
              <a:rPr lang="en-US" sz="3200" dirty="0"/>
              <a:t>What else is possible for nonprofits?</a:t>
            </a:r>
          </a:p>
        </p:txBody>
      </p:sp>
      <p:sp>
        <p:nvSpPr>
          <p:cNvPr id="1007619" name="Rectangle 3"/>
          <p:cNvSpPr>
            <a:spLocks noGrp="1" noChangeArrowheads="1"/>
          </p:cNvSpPr>
          <p:nvPr>
            <p:ph type="body" idx="1"/>
          </p:nvPr>
        </p:nvSpPr>
        <p:spPr>
          <a:xfrm>
            <a:off x="1619672" y="1676400"/>
            <a:ext cx="7135688" cy="4632920"/>
          </a:xfrm>
        </p:spPr>
        <p:txBody>
          <a:bodyPr/>
          <a:lstStyle/>
          <a:p>
            <a:r>
              <a:rPr lang="en-US" sz="2800" dirty="0"/>
              <a:t>Collaborate or Perish</a:t>
            </a:r>
          </a:p>
          <a:p>
            <a:pPr lvl="1"/>
            <a:r>
              <a:rPr lang="en-US" sz="2800" dirty="0"/>
              <a:t>Shared consulting/support</a:t>
            </a:r>
          </a:p>
          <a:p>
            <a:pPr lvl="1"/>
            <a:r>
              <a:rPr lang="en-US" sz="2800" dirty="0"/>
              <a:t>Shared web/file server hosting &amp; backup</a:t>
            </a:r>
          </a:p>
          <a:p>
            <a:pPr lvl="1"/>
            <a:r>
              <a:rPr lang="en-US" sz="2800" dirty="0"/>
              <a:t>Shared fundraising systems guru</a:t>
            </a:r>
          </a:p>
          <a:p>
            <a:pPr lvl="1"/>
            <a:r>
              <a:rPr lang="en-US" sz="2800" dirty="0"/>
              <a:t>Shared technology procurement</a:t>
            </a:r>
          </a:p>
          <a:p>
            <a:pPr lvl="1"/>
            <a:r>
              <a:rPr lang="en-US" sz="2800" dirty="0"/>
              <a:t>Shared technology training</a:t>
            </a:r>
          </a:p>
          <a:p>
            <a:pPr lvl="1"/>
            <a:endParaRPr lang="en-US" sz="2400" dirty="0"/>
          </a:p>
          <a:p>
            <a:pPr>
              <a:buFontTx/>
              <a:buNone/>
            </a:pPr>
            <a:r>
              <a:rPr lang="en-US" sz="3000" b="1" i="1" dirty="0"/>
              <a:t>The operative word here is </a:t>
            </a:r>
            <a:r>
              <a:rPr lang="en-US" sz="3000" b="1" i="1" dirty="0">
                <a:solidFill>
                  <a:srgbClr val="FF3300"/>
                </a:solidFill>
              </a:rPr>
              <a:t>Shared</a:t>
            </a:r>
          </a:p>
          <a:p>
            <a:pPr lvl="1"/>
            <a:endParaRPr lang="en-US" sz="2400" dirty="0"/>
          </a:p>
        </p:txBody>
      </p:sp>
      <p:sp>
        <p:nvSpPr>
          <p:cNvPr id="5" name="Slide Number Placeholder 3"/>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81D980-2FCA-466C-82E9-62FCB155818B}"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2400" y="354360"/>
            <a:ext cx="8839200" cy="914400"/>
          </a:xfrm>
        </p:spPr>
        <p:txBody>
          <a:bodyPr/>
          <a:lstStyle/>
          <a:p>
            <a:pPr algn="ctr" eaLnBrk="1" hangingPunct="1"/>
            <a:r>
              <a:rPr lang="en-US" sz="3200" b="1" dirty="0" smtClean="0"/>
              <a:t>The New Collaboration</a:t>
            </a:r>
          </a:p>
        </p:txBody>
      </p:sp>
      <p:sp>
        <p:nvSpPr>
          <p:cNvPr id="28675" name="AutoShape 3"/>
          <p:cNvSpPr>
            <a:spLocks noChangeArrowheads="1"/>
          </p:cNvSpPr>
          <p:nvPr/>
        </p:nvSpPr>
        <p:spPr bwMode="gray">
          <a:xfrm>
            <a:off x="7878763" y="1514475"/>
            <a:ext cx="808037" cy="4505325"/>
          </a:xfrm>
          <a:prstGeom prst="upArrow">
            <a:avLst>
              <a:gd name="adj1" fmla="val 50102"/>
              <a:gd name="adj2" fmla="val 75736"/>
            </a:avLst>
          </a:prstGeom>
          <a:solidFill>
            <a:srgbClr val="009900"/>
          </a:solidFill>
          <a:ln w="9525" algn="ctr">
            <a:noFill/>
            <a:miter lim="800000"/>
            <a:headEnd/>
            <a:tailEnd/>
          </a:ln>
        </p:spPr>
        <p:txBody>
          <a:bodyPr wrap="none" lIns="72000" tIns="72000" rIns="72000" bIns="72000" anchor="ctr"/>
          <a:lstStyle/>
          <a:p>
            <a:pPr algn="ctr" eaLnBrk="0" hangingPunct="0">
              <a:spcBef>
                <a:spcPct val="20000"/>
              </a:spcBef>
              <a:buSzPct val="100000"/>
              <a:buFont typeface="Wingdings" charset="2"/>
              <a:buNone/>
            </a:pPr>
            <a:endParaRPr lang="en-US" sz="900" b="1" dirty="0">
              <a:solidFill>
                <a:schemeClr val="bg1"/>
              </a:solidFill>
            </a:endParaRPr>
          </a:p>
        </p:txBody>
      </p:sp>
      <p:sp>
        <p:nvSpPr>
          <p:cNvPr id="28676" name="AcnBodyText_ID_307207"/>
          <p:cNvSpPr>
            <a:spLocks noChangeArrowheads="1"/>
          </p:cNvSpPr>
          <p:nvPr>
            <p:custDataLst>
              <p:tags r:id="rId1"/>
            </p:custDataLst>
          </p:nvPr>
        </p:nvSpPr>
        <p:spPr bwMode="gray">
          <a:xfrm rot="-5400000">
            <a:off x="6442868" y="3767932"/>
            <a:ext cx="3636963" cy="247650"/>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pPr>
            <a:r>
              <a:rPr lang="en-US" sz="1600" b="1" dirty="0">
                <a:solidFill>
                  <a:schemeClr val="bg1"/>
                </a:solidFill>
              </a:rPr>
              <a:t>Increasing Level of Trust</a:t>
            </a:r>
          </a:p>
        </p:txBody>
      </p:sp>
      <p:sp>
        <p:nvSpPr>
          <p:cNvPr id="28677" name="Freeform 5"/>
          <p:cNvSpPr>
            <a:spLocks/>
          </p:cNvSpPr>
          <p:nvPr/>
        </p:nvSpPr>
        <p:spPr bwMode="auto">
          <a:xfrm>
            <a:off x="1524000" y="5294313"/>
            <a:ext cx="6248400" cy="1014412"/>
          </a:xfrm>
          <a:custGeom>
            <a:avLst/>
            <a:gdLst>
              <a:gd name="T0" fmla="*/ 2147483647 w 2676"/>
              <a:gd name="T1" fmla="*/ 0 h 484"/>
              <a:gd name="T2" fmla="*/ 0 w 2676"/>
              <a:gd name="T3" fmla="*/ 2147483647 h 484"/>
              <a:gd name="T4" fmla="*/ 2147483647 w 2676"/>
              <a:gd name="T5" fmla="*/ 2147483647 h 484"/>
              <a:gd name="T6" fmla="*/ 2147483647 w 2676"/>
              <a:gd name="T7" fmla="*/ 0 h 484"/>
              <a:gd name="T8" fmla="*/ 2147483647 w 2676"/>
              <a:gd name="T9" fmla="*/ 0 h 484"/>
              <a:gd name="T10" fmla="*/ 0 60000 65536"/>
              <a:gd name="T11" fmla="*/ 0 60000 65536"/>
              <a:gd name="T12" fmla="*/ 0 60000 65536"/>
              <a:gd name="T13" fmla="*/ 0 60000 65536"/>
              <a:gd name="T14" fmla="*/ 0 60000 65536"/>
              <a:gd name="T15" fmla="*/ 0 w 2676"/>
              <a:gd name="T16" fmla="*/ 0 h 484"/>
              <a:gd name="T17" fmla="*/ 2676 w 2676"/>
              <a:gd name="T18" fmla="*/ 484 h 484"/>
            </a:gdLst>
            <a:ahLst/>
            <a:cxnLst>
              <a:cxn ang="T10">
                <a:pos x="T0" y="T1"/>
              </a:cxn>
              <a:cxn ang="T11">
                <a:pos x="T2" y="T3"/>
              </a:cxn>
              <a:cxn ang="T12">
                <a:pos x="T4" y="T5"/>
              </a:cxn>
              <a:cxn ang="T13">
                <a:pos x="T6" y="T7"/>
              </a:cxn>
              <a:cxn ang="T14">
                <a:pos x="T8" y="T9"/>
              </a:cxn>
            </a:cxnLst>
            <a:rect l="T15" t="T16" r="T17" b="T18"/>
            <a:pathLst>
              <a:path w="2676" h="484">
                <a:moveTo>
                  <a:pt x="271" y="0"/>
                </a:moveTo>
                <a:lnTo>
                  <a:pt x="0" y="483"/>
                </a:lnTo>
                <a:lnTo>
                  <a:pt x="2675" y="483"/>
                </a:lnTo>
                <a:lnTo>
                  <a:pt x="2404" y="0"/>
                </a:lnTo>
                <a:lnTo>
                  <a:pt x="271" y="0"/>
                </a:lnTo>
              </a:path>
            </a:pathLst>
          </a:custGeom>
          <a:solidFill>
            <a:srgbClr val="969696"/>
          </a:solidFill>
          <a:ln w="6350" cap="rnd" cmpd="sng">
            <a:noFill/>
            <a:prstDash val="solid"/>
            <a:round/>
            <a:headEnd type="none" w="sm" len="sm"/>
            <a:tailEnd type="none" w="sm" len="sm"/>
          </a:ln>
        </p:spPr>
        <p:txBody>
          <a:bodyPr lIns="45720" rIns="45720"/>
          <a:lstStyle/>
          <a:p>
            <a:endParaRPr lang="en-US"/>
          </a:p>
        </p:txBody>
      </p:sp>
      <p:sp>
        <p:nvSpPr>
          <p:cNvPr id="28678" name="Freeform 6"/>
          <p:cNvSpPr>
            <a:spLocks/>
          </p:cNvSpPr>
          <p:nvPr/>
        </p:nvSpPr>
        <p:spPr bwMode="auto">
          <a:xfrm>
            <a:off x="3505200" y="1447800"/>
            <a:ext cx="2286000" cy="1676400"/>
          </a:xfrm>
          <a:custGeom>
            <a:avLst/>
            <a:gdLst>
              <a:gd name="T0" fmla="*/ 0 w 939"/>
              <a:gd name="T1" fmla="*/ 2147483647 h 839"/>
              <a:gd name="T2" fmla="*/ 2147483647 w 939"/>
              <a:gd name="T3" fmla="*/ 2147483647 h 839"/>
              <a:gd name="T4" fmla="*/ 2147483647 w 939"/>
              <a:gd name="T5" fmla="*/ 0 h 839"/>
              <a:gd name="T6" fmla="*/ 0 w 939"/>
              <a:gd name="T7" fmla="*/ 2147483647 h 839"/>
              <a:gd name="T8" fmla="*/ 0 60000 65536"/>
              <a:gd name="T9" fmla="*/ 0 60000 65536"/>
              <a:gd name="T10" fmla="*/ 0 60000 65536"/>
              <a:gd name="T11" fmla="*/ 0 60000 65536"/>
              <a:gd name="T12" fmla="*/ 0 w 939"/>
              <a:gd name="T13" fmla="*/ 0 h 839"/>
              <a:gd name="T14" fmla="*/ 939 w 939"/>
              <a:gd name="T15" fmla="*/ 839 h 839"/>
            </a:gdLst>
            <a:ahLst/>
            <a:cxnLst>
              <a:cxn ang="T8">
                <a:pos x="T0" y="T1"/>
              </a:cxn>
              <a:cxn ang="T9">
                <a:pos x="T2" y="T3"/>
              </a:cxn>
              <a:cxn ang="T10">
                <a:pos x="T4" y="T5"/>
              </a:cxn>
              <a:cxn ang="T11">
                <a:pos x="T6" y="T7"/>
              </a:cxn>
            </a:cxnLst>
            <a:rect l="T12" t="T13" r="T14" b="T15"/>
            <a:pathLst>
              <a:path w="939" h="839">
                <a:moveTo>
                  <a:pt x="0" y="838"/>
                </a:moveTo>
                <a:lnTo>
                  <a:pt x="938" y="838"/>
                </a:lnTo>
                <a:lnTo>
                  <a:pt x="469" y="0"/>
                </a:lnTo>
                <a:lnTo>
                  <a:pt x="0" y="838"/>
                </a:lnTo>
              </a:path>
            </a:pathLst>
          </a:custGeom>
          <a:solidFill>
            <a:srgbClr val="EAEAEA"/>
          </a:solidFill>
          <a:ln w="6350" cap="rnd" cmpd="sng">
            <a:noFill/>
            <a:prstDash val="solid"/>
            <a:round/>
            <a:headEnd type="none" w="sm" len="sm"/>
            <a:tailEnd type="none" w="sm" len="sm"/>
          </a:ln>
        </p:spPr>
        <p:txBody>
          <a:bodyPr lIns="45720" rIns="45720"/>
          <a:lstStyle/>
          <a:p>
            <a:endParaRPr lang="en-US"/>
          </a:p>
        </p:txBody>
      </p:sp>
      <p:sp>
        <p:nvSpPr>
          <p:cNvPr id="28679" name="Freeform 7"/>
          <p:cNvSpPr>
            <a:spLocks/>
          </p:cNvSpPr>
          <p:nvPr/>
        </p:nvSpPr>
        <p:spPr bwMode="auto">
          <a:xfrm>
            <a:off x="2819400" y="3108325"/>
            <a:ext cx="3657600" cy="1066800"/>
          </a:xfrm>
          <a:custGeom>
            <a:avLst/>
            <a:gdLst>
              <a:gd name="T0" fmla="*/ 0 w 1536"/>
              <a:gd name="T1" fmla="*/ 2147483647 h 533"/>
              <a:gd name="T2" fmla="*/ 2147483647 w 1536"/>
              <a:gd name="T3" fmla="*/ 2147483647 h 533"/>
              <a:gd name="T4" fmla="*/ 2147483647 w 1536"/>
              <a:gd name="T5" fmla="*/ 0 h 533"/>
              <a:gd name="T6" fmla="*/ 2147483647 w 1536"/>
              <a:gd name="T7" fmla="*/ 0 h 533"/>
              <a:gd name="T8" fmla="*/ 0 w 1536"/>
              <a:gd name="T9" fmla="*/ 2147483647 h 533"/>
              <a:gd name="T10" fmla="*/ 0 60000 65536"/>
              <a:gd name="T11" fmla="*/ 0 60000 65536"/>
              <a:gd name="T12" fmla="*/ 0 60000 65536"/>
              <a:gd name="T13" fmla="*/ 0 60000 65536"/>
              <a:gd name="T14" fmla="*/ 0 60000 65536"/>
              <a:gd name="T15" fmla="*/ 0 w 1536"/>
              <a:gd name="T16" fmla="*/ 0 h 533"/>
              <a:gd name="T17" fmla="*/ 1536 w 1536"/>
              <a:gd name="T18" fmla="*/ 533 h 533"/>
            </a:gdLst>
            <a:ahLst/>
            <a:cxnLst>
              <a:cxn ang="T10">
                <a:pos x="T0" y="T1"/>
              </a:cxn>
              <a:cxn ang="T11">
                <a:pos x="T2" y="T3"/>
              </a:cxn>
              <a:cxn ang="T12">
                <a:pos x="T4" y="T5"/>
              </a:cxn>
              <a:cxn ang="T13">
                <a:pos x="T6" y="T7"/>
              </a:cxn>
              <a:cxn ang="T14">
                <a:pos x="T8" y="T9"/>
              </a:cxn>
            </a:cxnLst>
            <a:rect l="T15" t="T16" r="T17" b="T18"/>
            <a:pathLst>
              <a:path w="1536" h="533">
                <a:moveTo>
                  <a:pt x="0" y="532"/>
                </a:moveTo>
                <a:lnTo>
                  <a:pt x="1535" y="532"/>
                </a:lnTo>
                <a:lnTo>
                  <a:pt x="1237" y="0"/>
                </a:lnTo>
                <a:lnTo>
                  <a:pt x="299" y="0"/>
                </a:lnTo>
                <a:lnTo>
                  <a:pt x="0" y="532"/>
                </a:lnTo>
              </a:path>
            </a:pathLst>
          </a:custGeom>
          <a:solidFill>
            <a:srgbClr val="DDDDDD"/>
          </a:solidFill>
          <a:ln w="6350" cap="rnd" cmpd="sng">
            <a:noFill/>
            <a:prstDash val="solid"/>
            <a:round/>
            <a:headEnd type="none" w="sm" len="sm"/>
            <a:tailEnd type="none" w="sm" len="sm"/>
          </a:ln>
        </p:spPr>
        <p:txBody>
          <a:bodyPr lIns="45720" rIns="45720"/>
          <a:lstStyle/>
          <a:p>
            <a:endParaRPr lang="en-US"/>
          </a:p>
        </p:txBody>
      </p:sp>
      <p:sp>
        <p:nvSpPr>
          <p:cNvPr id="28680" name="Freeform 8"/>
          <p:cNvSpPr>
            <a:spLocks/>
          </p:cNvSpPr>
          <p:nvPr/>
        </p:nvSpPr>
        <p:spPr bwMode="auto">
          <a:xfrm>
            <a:off x="2133600" y="4175125"/>
            <a:ext cx="5029200" cy="1143000"/>
          </a:xfrm>
          <a:custGeom>
            <a:avLst/>
            <a:gdLst>
              <a:gd name="T0" fmla="*/ 2147483647 w 2134"/>
              <a:gd name="T1" fmla="*/ 0 h 535"/>
              <a:gd name="T2" fmla="*/ 0 w 2134"/>
              <a:gd name="T3" fmla="*/ 2147483647 h 535"/>
              <a:gd name="T4" fmla="*/ 2147483647 w 2134"/>
              <a:gd name="T5" fmla="*/ 2147483647 h 535"/>
              <a:gd name="T6" fmla="*/ 2147483647 w 2134"/>
              <a:gd name="T7" fmla="*/ 0 h 535"/>
              <a:gd name="T8" fmla="*/ 2147483647 w 2134"/>
              <a:gd name="T9" fmla="*/ 0 h 535"/>
              <a:gd name="T10" fmla="*/ 0 60000 65536"/>
              <a:gd name="T11" fmla="*/ 0 60000 65536"/>
              <a:gd name="T12" fmla="*/ 0 60000 65536"/>
              <a:gd name="T13" fmla="*/ 0 60000 65536"/>
              <a:gd name="T14" fmla="*/ 0 60000 65536"/>
              <a:gd name="T15" fmla="*/ 0 w 2134"/>
              <a:gd name="T16" fmla="*/ 0 h 535"/>
              <a:gd name="T17" fmla="*/ 2134 w 2134"/>
              <a:gd name="T18" fmla="*/ 535 h 535"/>
            </a:gdLst>
            <a:ahLst/>
            <a:cxnLst>
              <a:cxn ang="T10">
                <a:pos x="T0" y="T1"/>
              </a:cxn>
              <a:cxn ang="T11">
                <a:pos x="T2" y="T3"/>
              </a:cxn>
              <a:cxn ang="T12">
                <a:pos x="T4" y="T5"/>
              </a:cxn>
              <a:cxn ang="T13">
                <a:pos x="T6" y="T7"/>
              </a:cxn>
              <a:cxn ang="T14">
                <a:pos x="T8" y="T9"/>
              </a:cxn>
            </a:cxnLst>
            <a:rect l="T15" t="T16" r="T17" b="T18"/>
            <a:pathLst>
              <a:path w="2134" h="535">
                <a:moveTo>
                  <a:pt x="299" y="0"/>
                </a:moveTo>
                <a:lnTo>
                  <a:pt x="0" y="534"/>
                </a:lnTo>
                <a:lnTo>
                  <a:pt x="2133" y="534"/>
                </a:lnTo>
                <a:lnTo>
                  <a:pt x="1834" y="0"/>
                </a:lnTo>
                <a:lnTo>
                  <a:pt x="299" y="0"/>
                </a:lnTo>
              </a:path>
            </a:pathLst>
          </a:custGeom>
          <a:solidFill>
            <a:srgbClr val="C0C0C0"/>
          </a:solidFill>
          <a:ln w="6350" cap="rnd" cmpd="sng">
            <a:noFill/>
            <a:prstDash val="solid"/>
            <a:round/>
            <a:headEnd type="none" w="sm" len="sm"/>
            <a:tailEnd type="none" w="sm" len="sm"/>
          </a:ln>
        </p:spPr>
        <p:txBody>
          <a:bodyPr lIns="45720" rIns="45720"/>
          <a:lstStyle/>
          <a:p>
            <a:endParaRPr lang="en-US"/>
          </a:p>
        </p:txBody>
      </p:sp>
      <p:sp>
        <p:nvSpPr>
          <p:cNvPr id="7177" name="AcnBodyText_ID_307217"/>
          <p:cNvSpPr>
            <a:spLocks noChangeArrowheads="1"/>
          </p:cNvSpPr>
          <p:nvPr>
            <p:custDataLst>
              <p:tags r:id="rId2"/>
            </p:custDataLst>
          </p:nvPr>
        </p:nvSpPr>
        <p:spPr bwMode="gray">
          <a:xfrm>
            <a:off x="2863850" y="5418138"/>
            <a:ext cx="3613150" cy="830262"/>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defRPr/>
            </a:pPr>
            <a:r>
              <a:rPr lang="en-US" sz="1800" b="1" dirty="0">
                <a:solidFill>
                  <a:schemeClr val="tx1"/>
                </a:solidFill>
                <a:latin typeface="Arial" pitchFamily="34" charset="0"/>
                <a:cs typeface="Arial" pitchFamily="34" charset="0"/>
              </a:rPr>
              <a:t>BASIC INFO SHARING</a:t>
            </a:r>
          </a:p>
          <a:p>
            <a:pPr algn="ctr">
              <a:defRPr/>
            </a:pPr>
            <a:r>
              <a:rPr lang="en-US" sz="1800" i="1" dirty="0">
                <a:solidFill>
                  <a:schemeClr val="tx1"/>
                </a:solidFill>
                <a:latin typeface="Arial" pitchFamily="34" charset="0"/>
                <a:cs typeface="Arial" pitchFamily="34" charset="0"/>
              </a:rPr>
              <a:t>“What are my peers doing?”</a:t>
            </a:r>
          </a:p>
          <a:p>
            <a:pPr algn="ctr">
              <a:defRPr/>
            </a:pPr>
            <a:r>
              <a:rPr lang="en-US" sz="1800" dirty="0">
                <a:solidFill>
                  <a:schemeClr val="tx1"/>
                </a:solidFill>
                <a:latin typeface="Arial" pitchFamily="34" charset="0"/>
                <a:cs typeface="Arial" pitchFamily="34" charset="0"/>
              </a:rPr>
              <a:t>Meetings, Conference Calls</a:t>
            </a:r>
          </a:p>
        </p:txBody>
      </p:sp>
      <p:sp>
        <p:nvSpPr>
          <p:cNvPr id="7178" name="AcnBodyText_ID_307217"/>
          <p:cNvSpPr>
            <a:spLocks noChangeArrowheads="1"/>
          </p:cNvSpPr>
          <p:nvPr>
            <p:custDataLst>
              <p:tags r:id="rId3"/>
            </p:custDataLst>
          </p:nvPr>
        </p:nvSpPr>
        <p:spPr bwMode="gray">
          <a:xfrm>
            <a:off x="2679700" y="4335463"/>
            <a:ext cx="3949700" cy="830262"/>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defRPr/>
            </a:pPr>
            <a:r>
              <a:rPr lang="en-US" sz="1800" b="1" dirty="0">
                <a:solidFill>
                  <a:schemeClr val="tx1"/>
                </a:solidFill>
                <a:latin typeface="Arial" pitchFamily="34" charset="0"/>
                <a:cs typeface="Arial" pitchFamily="34" charset="0"/>
              </a:rPr>
              <a:t>PARTNERING</a:t>
            </a:r>
          </a:p>
          <a:p>
            <a:pPr algn="ctr">
              <a:defRPr/>
            </a:pPr>
            <a:r>
              <a:rPr lang="en-US" sz="1800" i="1" dirty="0">
                <a:solidFill>
                  <a:schemeClr val="tx1"/>
                </a:solidFill>
                <a:latin typeface="Arial" pitchFamily="34" charset="0"/>
                <a:cs typeface="Arial" pitchFamily="34" charset="0"/>
              </a:rPr>
              <a:t>“How can we work with corporations?”</a:t>
            </a:r>
          </a:p>
          <a:p>
            <a:pPr algn="ctr">
              <a:defRPr/>
            </a:pPr>
            <a:r>
              <a:rPr lang="en-US" sz="1800" dirty="0">
                <a:solidFill>
                  <a:schemeClr val="tx1"/>
                </a:solidFill>
                <a:latin typeface="Arial" pitchFamily="34" charset="0"/>
                <a:cs typeface="Arial" pitchFamily="34" charset="0"/>
              </a:rPr>
              <a:t>Cisco, Microsoft, Intel Grants</a:t>
            </a:r>
          </a:p>
        </p:txBody>
      </p:sp>
      <p:sp>
        <p:nvSpPr>
          <p:cNvPr id="7179" name="AcnBodyText_ID_307217"/>
          <p:cNvSpPr>
            <a:spLocks noChangeArrowheads="1"/>
          </p:cNvSpPr>
          <p:nvPr>
            <p:custDataLst>
              <p:tags r:id="rId4"/>
            </p:custDataLst>
          </p:nvPr>
        </p:nvSpPr>
        <p:spPr bwMode="gray">
          <a:xfrm>
            <a:off x="3017838" y="3336925"/>
            <a:ext cx="3306762" cy="830263"/>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defRPr/>
            </a:pPr>
            <a:r>
              <a:rPr lang="en-US" sz="1800" b="1" dirty="0">
                <a:solidFill>
                  <a:schemeClr val="tx1"/>
                </a:solidFill>
                <a:latin typeface="Arial" pitchFamily="34" charset="0"/>
                <a:cs typeface="Arial" pitchFamily="34" charset="0"/>
              </a:rPr>
              <a:t>JOINT PROJECTS</a:t>
            </a:r>
          </a:p>
          <a:p>
            <a:pPr algn="ctr">
              <a:defRPr/>
            </a:pPr>
            <a:r>
              <a:rPr lang="en-US" sz="1800" i="1" dirty="0">
                <a:solidFill>
                  <a:schemeClr val="tx1"/>
                </a:solidFill>
                <a:latin typeface="Arial" pitchFamily="34" charset="0"/>
                <a:cs typeface="Arial" pitchFamily="34" charset="0"/>
              </a:rPr>
              <a:t>“What can we build together?”</a:t>
            </a:r>
          </a:p>
          <a:p>
            <a:pPr algn="ctr">
              <a:defRPr/>
            </a:pPr>
            <a:r>
              <a:rPr lang="en-US" sz="1800" dirty="0">
                <a:solidFill>
                  <a:schemeClr val="tx1"/>
                </a:solidFill>
                <a:latin typeface="Arial" pitchFamily="34" charset="0"/>
                <a:cs typeface="Arial" pitchFamily="34" charset="0"/>
              </a:rPr>
              <a:t>NRK, Phase 2 Satellites</a:t>
            </a:r>
          </a:p>
        </p:txBody>
      </p:sp>
      <p:sp>
        <p:nvSpPr>
          <p:cNvPr id="28684" name="AcnBodyText_ID_307217"/>
          <p:cNvSpPr>
            <a:spLocks noChangeArrowheads="1"/>
          </p:cNvSpPr>
          <p:nvPr>
            <p:custDataLst>
              <p:tags r:id="rId5"/>
            </p:custDataLst>
          </p:nvPr>
        </p:nvSpPr>
        <p:spPr bwMode="gray">
          <a:xfrm>
            <a:off x="3325813" y="2422525"/>
            <a:ext cx="2693987" cy="609600"/>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pPr>
            <a:r>
              <a:rPr lang="en-US" sz="1800" b="1">
                <a:solidFill>
                  <a:schemeClr val="tx1"/>
                </a:solidFill>
                <a:latin typeface="Arial" charset="0"/>
                <a:cs typeface="Arial" charset="0"/>
              </a:rPr>
              <a:t>SHARED</a:t>
            </a:r>
          </a:p>
          <a:p>
            <a:pPr marL="342900" indent="-342900" algn="ctr" eaLnBrk="0" hangingPunct="0">
              <a:spcBef>
                <a:spcPct val="20000"/>
              </a:spcBef>
            </a:pPr>
            <a:r>
              <a:rPr lang="en-US" sz="1800" b="1">
                <a:solidFill>
                  <a:schemeClr val="tx1"/>
                </a:solidFill>
                <a:latin typeface="Arial" charset="0"/>
                <a:cs typeface="Arial" charset="0"/>
              </a:rPr>
              <a:t>SPECIALIZATION</a:t>
            </a:r>
          </a:p>
        </p:txBody>
      </p:sp>
      <p:sp>
        <p:nvSpPr>
          <p:cNvPr id="28685" name="Text Box 14"/>
          <p:cNvSpPr txBox="1">
            <a:spLocks noChangeArrowheads="1"/>
          </p:cNvSpPr>
          <p:nvPr/>
        </p:nvSpPr>
        <p:spPr bwMode="auto">
          <a:xfrm>
            <a:off x="5624513" y="1524000"/>
            <a:ext cx="2681287" cy="1477328"/>
          </a:xfrm>
          <a:prstGeom prst="rect">
            <a:avLst/>
          </a:prstGeom>
          <a:noFill/>
          <a:ln w="9525" algn="ctr">
            <a:noFill/>
            <a:miter lim="800000"/>
            <a:headEnd/>
            <a:tailEnd/>
          </a:ln>
        </p:spPr>
        <p:txBody>
          <a:bodyPr wrap="square">
            <a:spAutoFit/>
          </a:bodyPr>
          <a:lstStyle/>
          <a:p>
            <a:r>
              <a:rPr lang="en-US" sz="1800" i="1" dirty="0">
                <a:latin typeface="Arial" charset="0"/>
                <a:cs typeface="Arial" charset="0"/>
              </a:rPr>
              <a:t>“Who has expertise I can trust?”</a:t>
            </a:r>
          </a:p>
          <a:p>
            <a:r>
              <a:rPr lang="en-US" sz="1800" dirty="0">
                <a:latin typeface="Arial" charset="0"/>
                <a:cs typeface="Arial" charset="0"/>
              </a:rPr>
              <a:t>Shared Services &amp; Assessments</a:t>
            </a:r>
          </a:p>
          <a:p>
            <a:endParaRPr lang="en-US" sz="1800" i="1" dirty="0">
              <a:latin typeface="Arial" charset="0"/>
              <a:cs typeface="Arial" charset="0"/>
            </a:endParaRPr>
          </a:p>
        </p:txBody>
      </p:sp>
      <p:sp>
        <p:nvSpPr>
          <p:cNvPr id="16" name="Rectangle 2"/>
          <p:cNvSpPr txBox="1">
            <a:spLocks noChangeArrowheads="1"/>
          </p:cNvSpPr>
          <p:nvPr/>
        </p:nvSpPr>
        <p:spPr bwMode="auto">
          <a:xfrm>
            <a:off x="0" y="581472"/>
            <a:ext cx="9220200" cy="1263352"/>
          </a:xfrm>
          <a:prstGeom prst="rect">
            <a:avLst/>
          </a:prstGeom>
          <a:noFill/>
          <a:ln w="9525">
            <a:noFill/>
            <a:miter lim="800000"/>
            <a:headEnd/>
            <a:tailEnd/>
          </a:ln>
        </p:spPr>
        <p:txBody>
          <a:bodyPr anchor="ctr"/>
          <a:lstStyle/>
          <a:p>
            <a:pPr algn="ctr" eaLnBrk="0" hangingPunct="0">
              <a:defRPr/>
            </a:pPr>
            <a:r>
              <a:rPr lang="en-US" sz="2400" i="1" kern="0" dirty="0">
                <a:solidFill>
                  <a:srgbClr val="FF0000"/>
                </a:solidFill>
                <a:latin typeface="+mj-lt"/>
                <a:ea typeface="+mj-ea"/>
                <a:cs typeface="Calibri" pitchFamily="34" charset="0"/>
              </a:rPr>
              <a:t>Who Are You Partnering With?</a:t>
            </a:r>
          </a:p>
        </p:txBody>
      </p:sp>
      <p:sp>
        <p:nvSpPr>
          <p:cNvPr id="17" name="Oval Callout 16"/>
          <p:cNvSpPr/>
          <p:nvPr/>
        </p:nvSpPr>
        <p:spPr>
          <a:xfrm>
            <a:off x="228600" y="4495800"/>
            <a:ext cx="1752600" cy="1292225"/>
          </a:xfrm>
          <a:prstGeom prst="wedgeEllipseCallout">
            <a:avLst>
              <a:gd name="adj1" fmla="val 56186"/>
              <a:gd name="adj2" fmla="val 2880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Do and Share</a:t>
            </a:r>
            <a:endParaRPr lang="en-US" sz="2400" dirty="0"/>
          </a:p>
        </p:txBody>
      </p:sp>
      <p:sp>
        <p:nvSpPr>
          <p:cNvPr id="18" name="Oval Callout 17"/>
          <p:cNvSpPr/>
          <p:nvPr/>
        </p:nvSpPr>
        <p:spPr>
          <a:xfrm>
            <a:off x="990600" y="1908175"/>
            <a:ext cx="1752600" cy="1292225"/>
          </a:xfrm>
          <a:prstGeom prst="wedgeEllipseCallout">
            <a:avLst>
              <a:gd name="adj1" fmla="val 77718"/>
              <a:gd name="adj2" fmla="val 6699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Share </a:t>
            </a:r>
          </a:p>
          <a:p>
            <a:pPr algn="ctr"/>
            <a:r>
              <a:rPr lang="en-US" dirty="0" smtClean="0"/>
              <a:t>and Do</a:t>
            </a:r>
            <a:endParaRPr lang="en-US" dirty="0"/>
          </a:p>
        </p:txBody>
      </p:sp>
      <p:sp>
        <p:nvSpPr>
          <p:cNvPr id="19" name="Oval Callout 18"/>
          <p:cNvSpPr/>
          <p:nvPr/>
        </p:nvSpPr>
        <p:spPr>
          <a:xfrm>
            <a:off x="990600" y="1905000"/>
            <a:ext cx="1752600" cy="1292225"/>
          </a:xfrm>
          <a:prstGeom prst="wedgeEllipseCallout">
            <a:avLst>
              <a:gd name="adj1" fmla="val 102563"/>
              <a:gd name="adj2" fmla="val 184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Share </a:t>
            </a:r>
          </a:p>
          <a:p>
            <a:pPr algn="ctr"/>
            <a:r>
              <a:rPr lang="en-US" dirty="0" smtClean="0"/>
              <a:t>and Do</a:t>
            </a:r>
            <a:endParaRPr lang="en-US" dirty="0"/>
          </a:p>
        </p:txBody>
      </p:sp>
      <p:sp>
        <p:nvSpPr>
          <p:cNvPr id="20" name="Oval Callout 19"/>
          <p:cNvSpPr/>
          <p:nvPr/>
        </p:nvSpPr>
        <p:spPr>
          <a:xfrm>
            <a:off x="990600" y="1905000"/>
            <a:ext cx="1752600" cy="1292225"/>
          </a:xfrm>
          <a:prstGeom prst="wedgeEllipseCallout">
            <a:avLst>
              <a:gd name="adj1" fmla="val 48733"/>
              <a:gd name="adj2" fmla="val 13101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Share </a:t>
            </a:r>
          </a:p>
          <a:p>
            <a:pPr algn="ctr"/>
            <a:r>
              <a:rPr lang="en-US" sz="2400" dirty="0" smtClean="0"/>
              <a:t>and Do</a:t>
            </a:r>
            <a:endParaRPr lang="en-US" sz="2400" dirty="0"/>
          </a:p>
        </p:txBody>
      </p:sp>
      <p:sp>
        <p:nvSpPr>
          <p:cNvPr id="21"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020272" y="6237312"/>
            <a:ext cx="1905000" cy="457200"/>
          </a:xfrm>
        </p:spPr>
        <p:txBody>
          <a:bodyPr/>
          <a:lstStyle/>
          <a:p>
            <a:pPr algn="r"/>
            <a:fld id="{1199B9E0-E464-40AD-98D1-528E0AC0D80F}" type="slidenum">
              <a:rPr lang="en-US"/>
              <a:pPr algn="r"/>
              <a:t>26</a:t>
            </a:fld>
            <a:endParaRPr lang="en-US" dirty="0"/>
          </a:p>
        </p:txBody>
      </p:sp>
      <p:sp>
        <p:nvSpPr>
          <p:cNvPr id="229378" name="Rectangle 2"/>
          <p:cNvSpPr>
            <a:spLocks noGrp="1" noChangeArrowheads="1"/>
          </p:cNvSpPr>
          <p:nvPr>
            <p:ph type="title"/>
          </p:nvPr>
        </p:nvSpPr>
        <p:spPr>
          <a:xfrm>
            <a:off x="1907703" y="77788"/>
            <a:ext cx="7202959" cy="1143000"/>
          </a:xfrm>
        </p:spPr>
        <p:txBody>
          <a:bodyPr/>
          <a:lstStyle/>
          <a:p>
            <a:r>
              <a:rPr lang="en-US" sz="3200" b="1" dirty="0" smtClean="0"/>
              <a:t>       NetHope </a:t>
            </a:r>
            <a:r>
              <a:rPr lang="en-US" sz="3200" b="1" dirty="0"/>
              <a:t>Vision</a:t>
            </a:r>
            <a:endParaRPr lang="en-US" sz="2800" b="1" u="sng" dirty="0"/>
          </a:p>
        </p:txBody>
      </p:sp>
      <p:sp>
        <p:nvSpPr>
          <p:cNvPr id="229379" name="Rectangle 3"/>
          <p:cNvSpPr>
            <a:spLocks noGrp="1" noChangeArrowheads="1"/>
          </p:cNvSpPr>
          <p:nvPr>
            <p:ph type="body" sz="half" idx="1"/>
          </p:nvPr>
        </p:nvSpPr>
        <p:spPr>
          <a:xfrm>
            <a:off x="609600" y="4191000"/>
            <a:ext cx="8140700" cy="2262336"/>
          </a:xfrm>
        </p:spPr>
        <p:txBody>
          <a:bodyPr/>
          <a:lstStyle/>
          <a:p>
            <a:pPr marL="0" indent="0">
              <a:buFontTx/>
              <a:buNone/>
            </a:pPr>
            <a:r>
              <a:rPr lang="en-US" sz="2800" i="1" dirty="0">
                <a:solidFill>
                  <a:srgbClr val="990033"/>
                </a:solidFill>
              </a:rPr>
              <a:t>Connected Together:</a:t>
            </a:r>
            <a:r>
              <a:rPr lang="en-US" sz="2800" dirty="0"/>
              <a:t> </a:t>
            </a:r>
            <a:endParaRPr lang="en-US" sz="2800" dirty="0" smtClean="0"/>
          </a:p>
          <a:p>
            <a:pPr marL="0" indent="0">
              <a:buFontTx/>
              <a:buNone/>
            </a:pPr>
            <a:r>
              <a:rPr lang="en-US" sz="2800" dirty="0" smtClean="0"/>
              <a:t>To </a:t>
            </a:r>
            <a:r>
              <a:rPr lang="en-US" sz="2800" dirty="0"/>
              <a:t>be a catalyst for </a:t>
            </a:r>
            <a:r>
              <a:rPr lang="en-US" sz="2800" u="sng" dirty="0">
                <a:solidFill>
                  <a:srgbClr val="C00000"/>
                </a:solidFill>
              </a:rPr>
              <a:t>collaboration</a:t>
            </a:r>
            <a:r>
              <a:rPr lang="en-US" sz="2800" dirty="0"/>
              <a:t> in the International NGO community and enable best use of technology for </a:t>
            </a:r>
            <a:r>
              <a:rPr lang="en-US" sz="2800" u="sng" dirty="0">
                <a:solidFill>
                  <a:srgbClr val="C00000"/>
                </a:solidFill>
              </a:rPr>
              <a:t>connectivity</a:t>
            </a:r>
            <a:r>
              <a:rPr lang="en-US" sz="2800" dirty="0"/>
              <a:t> in the developing parts of the world</a:t>
            </a:r>
          </a:p>
        </p:txBody>
      </p:sp>
      <p:pic>
        <p:nvPicPr>
          <p:cNvPr id="229381" name="Picture 5" descr="50188-152"/>
          <p:cNvPicPr>
            <a:picLocks noGrp="1" noChangeAspect="1" noChangeArrowheads="1"/>
          </p:cNvPicPr>
          <p:nvPr>
            <p:ph sz="half" idx="2"/>
          </p:nvPr>
        </p:nvPicPr>
        <p:blipFill>
          <a:blip r:embed="rId3" cstate="print"/>
          <a:srcRect/>
          <a:stretch>
            <a:fillRect/>
          </a:stretch>
        </p:blipFill>
        <p:spPr>
          <a:xfrm>
            <a:off x="1905000" y="1319213"/>
            <a:ext cx="5410200" cy="2747962"/>
          </a:xfrm>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971600" y="274638"/>
            <a:ext cx="7124700" cy="528637"/>
          </a:xfrm>
        </p:spPr>
        <p:txBody>
          <a:bodyPr/>
          <a:lstStyle/>
          <a:p>
            <a:pPr algn="ctr"/>
            <a:r>
              <a:rPr lang="en-US" sz="3200" dirty="0" smtClean="0">
                <a:latin typeface="Calibri" pitchFamily="34" charset="0"/>
                <a:cs typeface="Calibri" pitchFamily="34" charset="0"/>
              </a:rPr>
              <a:t>Collaboration: 34 Member NGOs</a:t>
            </a:r>
            <a:endParaRPr lang="en-US" sz="3200" dirty="0">
              <a:latin typeface="Calibri" pitchFamily="34" charset="0"/>
              <a:cs typeface="Calibri" pitchFamily="34" charset="0"/>
            </a:endParaRPr>
          </a:p>
        </p:txBody>
      </p:sp>
      <p:grpSp>
        <p:nvGrpSpPr>
          <p:cNvPr id="2" name="Group 1"/>
          <p:cNvGrpSpPr/>
          <p:nvPr/>
        </p:nvGrpSpPr>
        <p:grpSpPr>
          <a:xfrm>
            <a:off x="191989" y="1171848"/>
            <a:ext cx="8843615" cy="4457850"/>
            <a:chOff x="273050" y="1087581"/>
            <a:chExt cx="12577588" cy="6494688"/>
          </a:xfrm>
        </p:grpSpPr>
        <p:sp>
          <p:nvSpPr>
            <p:cNvPr id="125" name="Rectangle 7"/>
            <p:cNvSpPr>
              <a:spLocks noChangeArrowheads="1"/>
            </p:cNvSpPr>
            <p:nvPr/>
          </p:nvSpPr>
          <p:spPr bwMode="auto">
            <a:xfrm>
              <a:off x="273050" y="3416639"/>
              <a:ext cx="262729" cy="525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spAutoFit/>
            </a:bodyPr>
            <a:lstStyle/>
            <a:p>
              <a:endParaRPr lang="en-US"/>
            </a:p>
          </p:txBody>
        </p:sp>
        <p:grpSp>
          <p:nvGrpSpPr>
            <p:cNvPr id="4" name="Group 41"/>
            <p:cNvGrpSpPr>
              <a:grpSpLocks/>
            </p:cNvGrpSpPr>
            <p:nvPr/>
          </p:nvGrpSpPr>
          <p:grpSpPr bwMode="auto">
            <a:xfrm>
              <a:off x="664951" y="1087581"/>
              <a:ext cx="5850878" cy="1796874"/>
              <a:chOff x="391611" y="883807"/>
              <a:chExt cx="4113955" cy="1263471"/>
            </a:xfrm>
          </p:grpSpPr>
          <p:pic>
            <p:nvPicPr>
              <p:cNvPr id="144" name="Picture 4" descr="Care Logo">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20050" y="883807"/>
                <a:ext cx="585516" cy="715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5" name="Picture 24" descr="Children International"/>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1611" y="1459891"/>
                <a:ext cx="1268412" cy="687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28" name="Picture 27" descr="Plan"/>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417888" y="2009283"/>
              <a:ext cx="825505" cy="11695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40"/>
            <p:cNvGrpSpPr>
              <a:grpSpLocks/>
            </p:cNvGrpSpPr>
            <p:nvPr/>
          </p:nvGrpSpPr>
          <p:grpSpPr bwMode="auto">
            <a:xfrm>
              <a:off x="357717" y="1292404"/>
              <a:ext cx="8132676" cy="2765106"/>
              <a:chOff x="175584" y="1027828"/>
              <a:chExt cx="5718364" cy="1944282"/>
            </a:xfrm>
          </p:grpSpPr>
          <p:pic>
            <p:nvPicPr>
              <p:cNvPr id="142" name="Picture 17" descr=" Save the Children logo ">
                <a:hlinkClick r:id="rId7"/>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75584" y="1027828"/>
                <a:ext cx="1983531" cy="400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 name="Picture 25" descr="HEIFER LOGO"/>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000185" y="2410135"/>
                <a:ext cx="893763"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33" name="Picture 12" descr="AAi_199pos"/>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8613481" y="2214106"/>
              <a:ext cx="1882961" cy="43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4" name="Rectangle 13"/>
            <p:cNvSpPr>
              <a:spLocks noChangeArrowheads="1"/>
            </p:cNvSpPr>
            <p:nvPr/>
          </p:nvSpPr>
          <p:spPr bwMode="auto">
            <a:xfrm>
              <a:off x="8324177" y="6804690"/>
              <a:ext cx="262729" cy="525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p>
              <a:endParaRPr lang="en-US">
                <a:latin typeface="Times New Roman" charset="0"/>
              </a:endParaRPr>
            </a:p>
          </p:txBody>
        </p:sp>
        <p:sp>
          <p:nvSpPr>
            <p:cNvPr id="135" name="Rectangle 15"/>
            <p:cNvSpPr>
              <a:spLocks noChangeArrowheads="1"/>
            </p:cNvSpPr>
            <p:nvPr/>
          </p:nvSpPr>
          <p:spPr bwMode="auto">
            <a:xfrm>
              <a:off x="6542814" y="6757277"/>
              <a:ext cx="262729" cy="525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p>
              <a:endParaRPr lang="en-US">
                <a:latin typeface="Times New Roman" charset="0"/>
              </a:endParaRPr>
            </a:p>
          </p:txBody>
        </p:sp>
        <p:pic>
          <p:nvPicPr>
            <p:cNvPr id="136" name="Picture 21" descr="International Rescue Committee.">
              <a:hlinkClick r:id="rId11"/>
            </p:cNvPr>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3682021" y="3033397"/>
              <a:ext cx="772150" cy="1027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7" name="Picture 23" descr="Blue Horizontal - No Tag Line"/>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10598854" y="1394815"/>
              <a:ext cx="1842322" cy="3928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8" name="Picture 28" descr="WCSLogo"/>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8960274" y="3238219"/>
              <a:ext cx="866975" cy="8782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9" name="Picture 35" descr="WATERAID.jpg"/>
            <p:cNvPicPr>
              <a:picLocks noChangeAspect="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10189210" y="4467156"/>
              <a:ext cx="2004880" cy="4334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0" name="Picture 36" descr="Mercy Corps.jpg"/>
            <p:cNvPicPr>
              <a:picLocks noChangeAspect="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6707222" y="1087581"/>
              <a:ext cx="2033877" cy="704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1" name="Picture 37" descr="PATH_2c_tag [Converted].jpg"/>
            <p:cNvPicPr>
              <a:picLocks noChangeAspect="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2713178" y="5491269"/>
              <a:ext cx="1976091" cy="553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1" name="Picture 43" descr="World_Vision.jpg"/>
            <p:cNvPicPr>
              <a:picLocks noChangeAspect="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3430058" y="1189992"/>
              <a:ext cx="1960809" cy="9070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 name="Picture 42" descr="Ashoka.jpg"/>
            <p:cNvPicPr>
              <a:picLocks noChangeAspect="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8550628" y="5184035"/>
              <a:ext cx="1247174" cy="1099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8" name="Picture 43" descr="252.jpg"/>
            <p:cNvPicPr>
              <a:picLocks noChangeAspect="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10701267" y="5286447"/>
              <a:ext cx="1341439"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9" name="Picture 43" descr="OI_Master_RGB.eps"/>
            <p:cNvPicPr>
              <a:picLocks noChangeAspect="1"/>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a:off x="10086799" y="3443042"/>
              <a:ext cx="2763839"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0" name="Picture 45" descr="RI-Logo-Star-Basic-DoubleBoldEurostile (Aug-8-07).eps"/>
            <p:cNvPicPr>
              <a:picLocks noChangeAspect="1"/>
            </p:cNvPicPr>
            <p:nvPr/>
          </p:nvPicPr>
          <p:blipFill>
            <a:blip r:embed="rId22" cstate="print">
              <a:extLst>
                <a:ext uri="{28A0092B-C50C-407E-A947-70E740481C1C}">
                  <a14:useLocalDpi xmlns:a14="http://schemas.microsoft.com/office/drawing/2010/main" xmlns="" val="0"/>
                </a:ext>
              </a:extLst>
            </a:blip>
            <a:srcRect/>
            <a:stretch>
              <a:fillRect/>
            </a:stretch>
          </p:blipFill>
          <p:spPr bwMode="auto">
            <a:xfrm>
              <a:off x="460128" y="3208939"/>
              <a:ext cx="1924051"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1" name="Picture 41" descr="FINCA.jp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869773" y="6333041"/>
              <a:ext cx="1674812"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 name="Picture 41" descr="ACCION_Logo_ReflexBlue.jpg"/>
            <p:cNvPicPr>
              <a:picLocks noChangeAspect="1"/>
            </p:cNvPicPr>
            <p:nvPr/>
          </p:nvPicPr>
          <p:blipFill>
            <a:blip r:embed="rId24" cstate="print">
              <a:extLst>
                <a:ext uri="{28A0092B-C50C-407E-A947-70E740481C1C}">
                  <a14:useLocalDpi xmlns:a14="http://schemas.microsoft.com/office/drawing/2010/main" xmlns="" val="0"/>
                </a:ext>
              </a:extLst>
            </a:blip>
            <a:srcRect/>
            <a:stretch>
              <a:fillRect/>
            </a:stretch>
          </p:blipFill>
          <p:spPr bwMode="auto">
            <a:xfrm>
              <a:off x="3020413" y="6496040"/>
              <a:ext cx="1843088" cy="676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3" name="Picture 42"/>
            <p:cNvPicPr>
              <a:picLocks noChangeAspect="1"/>
            </p:cNvPicPr>
            <p:nvPr/>
          </p:nvPicPr>
          <p:blipFill>
            <a:blip r:embed="rId25" cstate="print">
              <a:extLst>
                <a:ext uri="{28A0092B-C50C-407E-A947-70E740481C1C}">
                  <a14:useLocalDpi xmlns:a14="http://schemas.microsoft.com/office/drawing/2010/main" xmlns="" val="0"/>
                </a:ext>
              </a:extLst>
            </a:blip>
            <a:srcRect/>
            <a:stretch>
              <a:fillRect/>
            </a:stretch>
          </p:blipFill>
          <p:spPr bwMode="auto">
            <a:xfrm>
              <a:off x="5171051" y="2280110"/>
              <a:ext cx="2065337" cy="650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4" name="Picture 43" descr="CA_red_CMYK_WBILBD-bl.jpg"/>
            <p:cNvPicPr>
              <a:picLocks noChangeAspect="1"/>
            </p:cNvPicPr>
            <p:nvPr/>
          </p:nvPicPr>
          <p:blipFill>
            <a:blip r:embed="rId26" cstate="print">
              <a:extLst>
                <a:ext uri="{28A0092B-C50C-407E-A947-70E740481C1C}">
                  <a14:useLocalDpi xmlns:a14="http://schemas.microsoft.com/office/drawing/2010/main" xmlns="" val="0"/>
                </a:ext>
              </a:extLst>
            </a:blip>
            <a:srcRect/>
            <a:stretch>
              <a:fillRect/>
            </a:stretch>
          </p:blipFill>
          <p:spPr bwMode="auto">
            <a:xfrm>
              <a:off x="5068641" y="5491269"/>
              <a:ext cx="3294064"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5" name="Picture 44" descr="TNCLogoPrimary_2C_Blk349.jpg"/>
            <p:cNvPicPr>
              <a:picLocks noChangeAspect="1"/>
            </p:cNvPicPr>
            <p:nvPr/>
          </p:nvPicPr>
          <p:blipFill>
            <a:blip r:embed="rId27" cstate="print">
              <a:extLst>
                <a:ext uri="{28A0092B-C50C-407E-A947-70E740481C1C}">
                  <a14:useLocalDpi xmlns:a14="http://schemas.microsoft.com/office/drawing/2010/main" xmlns="" val="0"/>
                </a:ext>
              </a:extLst>
            </a:blip>
            <a:srcRect/>
            <a:stretch>
              <a:fillRect/>
            </a:stretch>
          </p:blipFill>
          <p:spPr bwMode="auto">
            <a:xfrm>
              <a:off x="10803677" y="1906872"/>
              <a:ext cx="1949450" cy="974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6" name="Picture 45" descr="crslogo1.jpg"/>
            <p:cNvPicPr>
              <a:picLocks noChangeAspect="1"/>
            </p:cNvPicPr>
            <p:nvPr/>
          </p:nvPicPr>
          <p:blipFill>
            <a:blip r:embed="rId28" cstate="print">
              <a:extLst>
                <a:ext uri="{28A0092B-C50C-407E-A947-70E740481C1C}">
                  <a14:useLocalDpi xmlns:a14="http://schemas.microsoft.com/office/drawing/2010/main" xmlns="" val="0"/>
                </a:ext>
              </a:extLst>
            </a:blip>
            <a:srcRect/>
            <a:stretch>
              <a:fillRect/>
            </a:stretch>
          </p:blipFill>
          <p:spPr bwMode="auto">
            <a:xfrm>
              <a:off x="8960272" y="1087581"/>
              <a:ext cx="1192213" cy="779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7" name="Picture 46" descr="logoFEDgbVECT [Converted].jpg"/>
            <p:cNvPicPr>
              <a:picLocks noChangeAspect="1"/>
            </p:cNvPicPr>
            <p:nvPr/>
          </p:nvPicPr>
          <p:blipFill>
            <a:blip r:embed="rId29" cstate="print">
              <a:extLst>
                <a:ext uri="{28A0092B-C50C-407E-A947-70E740481C1C}">
                  <a14:useLocalDpi xmlns:a14="http://schemas.microsoft.com/office/drawing/2010/main" xmlns="" val="0"/>
                </a:ext>
              </a:extLst>
            </a:blip>
            <a:srcRect/>
            <a:stretch>
              <a:fillRect/>
            </a:stretch>
          </p:blipFill>
          <p:spPr bwMode="auto">
            <a:xfrm>
              <a:off x="2610767" y="4467156"/>
              <a:ext cx="5202237"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9" name="Picture 43" descr="concern-logo.png"/>
            <p:cNvPicPr>
              <a:picLocks noChangeAspect="1"/>
            </p:cNvPicPr>
            <p:nvPr/>
          </p:nvPicPr>
          <p:blipFill>
            <a:blip r:embed="rId30" cstate="print">
              <a:extLst>
                <a:ext uri="{28A0092B-C50C-407E-A947-70E740481C1C}">
                  <a14:useLocalDpi xmlns:a14="http://schemas.microsoft.com/office/drawing/2010/main" xmlns="" val="0"/>
                </a:ext>
              </a:extLst>
            </a:blip>
            <a:srcRect/>
            <a:stretch>
              <a:fillRect/>
            </a:stretch>
          </p:blipFill>
          <p:spPr bwMode="auto">
            <a:xfrm>
              <a:off x="767362" y="4262333"/>
              <a:ext cx="1454150" cy="871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 name="Picture 44" descr="SOS-128-75.jpg"/>
            <p:cNvPicPr>
              <a:picLocks noChangeAspect="1"/>
            </p:cNvPicPr>
            <p:nvPr/>
          </p:nvPicPr>
          <p:blipFill>
            <a:blip r:embed="rId31" cstate="print">
              <a:extLst>
                <a:ext uri="{28A0092B-C50C-407E-A947-70E740481C1C}">
                  <a14:useLocalDpi xmlns:a14="http://schemas.microsoft.com/office/drawing/2010/main" xmlns="" val="0"/>
                </a:ext>
              </a:extLst>
            </a:blip>
            <a:srcRect/>
            <a:stretch>
              <a:fillRect/>
            </a:stretch>
          </p:blipFill>
          <p:spPr bwMode="auto">
            <a:xfrm>
              <a:off x="4966229" y="6228132"/>
              <a:ext cx="2311400" cy="1354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1" name="Picture 43" descr="habitat4humanity.eps"/>
            <p:cNvPicPr>
              <a:picLocks noChangeAspect="1"/>
            </p:cNvPicPr>
            <p:nvPr/>
          </p:nvPicPr>
          <p:blipFill>
            <a:blip r:embed="rId32" cstate="print">
              <a:extLst>
                <a:ext uri="{28A0092B-C50C-407E-A947-70E740481C1C}">
                  <a14:useLocalDpi xmlns:a14="http://schemas.microsoft.com/office/drawing/2010/main" xmlns="" val="0"/>
                </a:ext>
              </a:extLst>
            </a:blip>
            <a:srcRect/>
            <a:stretch>
              <a:fillRect/>
            </a:stretch>
          </p:blipFill>
          <p:spPr bwMode="auto">
            <a:xfrm>
              <a:off x="4863817" y="3223262"/>
              <a:ext cx="216693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 name="Picture 44" descr="Pact_Logo_2010.eps"/>
            <p:cNvPicPr>
              <a:picLocks noChangeAspect="1"/>
            </p:cNvPicPr>
            <p:nvPr/>
          </p:nvPicPr>
          <p:blipFill>
            <a:blip r:embed="rId33" cstate="print">
              <a:extLst>
                <a:ext uri="{28A0092B-C50C-407E-A947-70E740481C1C}">
                  <a14:useLocalDpi xmlns:a14="http://schemas.microsoft.com/office/drawing/2010/main" xmlns="" val="0"/>
                </a:ext>
              </a:extLst>
            </a:blip>
            <a:srcRect/>
            <a:stretch>
              <a:fillRect/>
            </a:stretch>
          </p:blipFill>
          <p:spPr bwMode="auto">
            <a:xfrm>
              <a:off x="7731337" y="6647769"/>
              <a:ext cx="1308100" cy="6524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026" name="Picture 2"/>
          <p:cNvPicPr>
            <a:picLocks noChangeAspect="1" noChangeArrowheads="1"/>
          </p:cNvPicPr>
          <p:nvPr/>
        </p:nvPicPr>
        <p:blipFill>
          <a:blip r:embed="rId34" cstate="print"/>
          <a:srcRect/>
          <a:stretch>
            <a:fillRect/>
          </a:stretch>
        </p:blipFill>
        <p:spPr bwMode="auto">
          <a:xfrm>
            <a:off x="7148825" y="4935185"/>
            <a:ext cx="1311607" cy="557143"/>
          </a:xfrm>
          <a:prstGeom prst="rect">
            <a:avLst/>
          </a:prstGeom>
          <a:noFill/>
          <a:ln w="9525">
            <a:noFill/>
            <a:miter lim="800000"/>
            <a:headEnd/>
            <a:tailEnd/>
          </a:ln>
        </p:spPr>
      </p:pic>
      <p:pic>
        <p:nvPicPr>
          <p:cNvPr id="13315" name="Picture 3"/>
          <p:cNvPicPr>
            <a:picLocks noChangeAspect="1" noChangeArrowheads="1"/>
          </p:cNvPicPr>
          <p:nvPr/>
        </p:nvPicPr>
        <p:blipFill>
          <a:blip r:embed="rId35" cstate="print"/>
          <a:srcRect/>
          <a:stretch>
            <a:fillRect/>
          </a:stretch>
        </p:blipFill>
        <p:spPr bwMode="auto">
          <a:xfrm>
            <a:off x="5707856" y="3260080"/>
            <a:ext cx="1168400" cy="635000"/>
          </a:xfrm>
          <a:prstGeom prst="rect">
            <a:avLst/>
          </a:prstGeom>
          <a:noFill/>
          <a:ln w="9525">
            <a:noFill/>
            <a:miter lim="800000"/>
            <a:headEnd/>
            <a:tailEnd/>
          </a:ln>
        </p:spPr>
      </p:pic>
      <p:pic>
        <p:nvPicPr>
          <p:cNvPr id="13316" name="Picture 4"/>
          <p:cNvPicPr>
            <a:picLocks noChangeAspect="1" noChangeArrowheads="1"/>
          </p:cNvPicPr>
          <p:nvPr/>
        </p:nvPicPr>
        <p:blipFill>
          <a:blip r:embed="rId36" cstate="print"/>
          <a:srcRect/>
          <a:stretch>
            <a:fillRect/>
          </a:stretch>
        </p:blipFill>
        <p:spPr bwMode="auto">
          <a:xfrm>
            <a:off x="611560" y="3980160"/>
            <a:ext cx="1003300" cy="736600"/>
          </a:xfrm>
          <a:prstGeom prst="rect">
            <a:avLst/>
          </a:prstGeom>
          <a:noFill/>
          <a:ln w="9525">
            <a:noFill/>
            <a:miter lim="800000"/>
            <a:headEnd/>
            <a:tailEnd/>
          </a:ln>
        </p:spPr>
      </p:pic>
      <p:pic>
        <p:nvPicPr>
          <p:cNvPr id="13317" name="Picture 5"/>
          <p:cNvPicPr>
            <a:picLocks noChangeAspect="1" noChangeArrowheads="1"/>
          </p:cNvPicPr>
          <p:nvPr/>
        </p:nvPicPr>
        <p:blipFill>
          <a:blip r:embed="rId37" cstate="print"/>
          <a:srcRect/>
          <a:stretch>
            <a:fillRect/>
          </a:stretch>
        </p:blipFill>
        <p:spPr bwMode="auto">
          <a:xfrm>
            <a:off x="2051720" y="1819920"/>
            <a:ext cx="1574800" cy="647700"/>
          </a:xfrm>
          <a:prstGeom prst="rect">
            <a:avLst/>
          </a:prstGeom>
          <a:noFill/>
          <a:ln w="9525">
            <a:noFill/>
            <a:miter lim="800000"/>
            <a:headEnd/>
            <a:tailEnd/>
          </a:ln>
        </p:spPr>
      </p:pic>
      <p:pic>
        <p:nvPicPr>
          <p:cNvPr id="13318" name="Picture 6"/>
          <p:cNvPicPr>
            <a:picLocks noChangeAspect="1" noChangeArrowheads="1"/>
          </p:cNvPicPr>
          <p:nvPr/>
        </p:nvPicPr>
        <p:blipFill>
          <a:blip r:embed="rId38" cstate="print"/>
          <a:srcRect/>
          <a:stretch>
            <a:fillRect/>
          </a:stretch>
        </p:blipFill>
        <p:spPr bwMode="auto">
          <a:xfrm>
            <a:off x="611560" y="5636344"/>
            <a:ext cx="1676400" cy="889000"/>
          </a:xfrm>
          <a:prstGeom prst="rect">
            <a:avLst/>
          </a:prstGeom>
          <a:noFill/>
          <a:ln w="9525">
            <a:noFill/>
            <a:miter lim="800000"/>
            <a:headEnd/>
            <a:tailEnd/>
          </a:ln>
        </p:spPr>
      </p:pic>
      <p:pic>
        <p:nvPicPr>
          <p:cNvPr id="13319" name="Picture 7"/>
          <p:cNvPicPr>
            <a:picLocks noChangeAspect="1" noChangeArrowheads="1"/>
          </p:cNvPicPr>
          <p:nvPr/>
        </p:nvPicPr>
        <p:blipFill>
          <a:blip r:embed="rId39" cstate="print"/>
          <a:srcRect/>
          <a:stretch>
            <a:fillRect/>
          </a:stretch>
        </p:blipFill>
        <p:spPr bwMode="auto">
          <a:xfrm>
            <a:off x="2555776" y="5708352"/>
            <a:ext cx="1612900" cy="584200"/>
          </a:xfrm>
          <a:prstGeom prst="rect">
            <a:avLst/>
          </a:prstGeom>
          <a:noFill/>
          <a:ln w="9525">
            <a:noFill/>
            <a:miter lim="800000"/>
            <a:headEnd/>
            <a:tailEnd/>
          </a:ln>
        </p:spPr>
      </p:pic>
      <p:sp>
        <p:nvSpPr>
          <p:cNvPr id="43"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extLst>
      <p:ext uri="{BB962C8B-B14F-4D97-AF65-F5344CB8AC3E}">
        <p14:creationId xmlns:p14="http://schemas.microsoft.com/office/powerpoint/2010/main" xmlns="" val="31319994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Why Has NetHope Been So Successful with Collaboration?</a:t>
            </a:r>
            <a:endParaRPr lang="en-US" dirty="0"/>
          </a:p>
        </p:txBody>
      </p:sp>
      <p:sp>
        <p:nvSpPr>
          <p:cNvPr id="466947" name="Rectangle 3"/>
          <p:cNvSpPr>
            <a:spLocks noGrp="1" noChangeArrowheads="1"/>
          </p:cNvSpPr>
          <p:nvPr>
            <p:ph idx="1"/>
          </p:nvPr>
        </p:nvSpPr>
        <p:spPr>
          <a:xfrm>
            <a:off x="827584" y="1820416"/>
            <a:ext cx="7859216" cy="4632920"/>
          </a:xfrm>
        </p:spPr>
        <p:txBody>
          <a:bodyPr/>
          <a:lstStyle/>
          <a:p>
            <a:pPr>
              <a:lnSpc>
                <a:spcPct val="90000"/>
              </a:lnSpc>
              <a:buFont typeface="Wingdings" pitchFamily="2" charset="2"/>
              <a:buChar char="Ø"/>
            </a:pPr>
            <a:r>
              <a:rPr lang="en-US" sz="2800" dirty="0" smtClean="0"/>
              <a:t>Trust &amp; </a:t>
            </a:r>
            <a:r>
              <a:rPr lang="en-US" sz="2800" dirty="0" smtClean="0">
                <a:solidFill>
                  <a:srgbClr val="FFC000"/>
                </a:solidFill>
              </a:rPr>
              <a:t>Relationship</a:t>
            </a:r>
            <a:r>
              <a:rPr lang="en-US" sz="2800" dirty="0" smtClean="0"/>
              <a:t>: </a:t>
            </a:r>
            <a:r>
              <a:rPr lang="en-US" sz="2800" dirty="0"/>
              <a:t>we know each other well as colleagues, not competitors</a:t>
            </a:r>
          </a:p>
          <a:p>
            <a:pPr>
              <a:lnSpc>
                <a:spcPct val="90000"/>
              </a:lnSpc>
              <a:buFont typeface="Wingdings" pitchFamily="2" charset="2"/>
              <a:buChar char="Ø"/>
            </a:pPr>
            <a:r>
              <a:rPr lang="en-US" sz="2800" dirty="0" smtClean="0">
                <a:solidFill>
                  <a:srgbClr val="FFC000"/>
                </a:solidFill>
              </a:rPr>
              <a:t>Hunger (Scarcity)</a:t>
            </a:r>
            <a:r>
              <a:rPr lang="en-US" sz="2800" dirty="0" smtClean="0"/>
              <a:t> </a:t>
            </a:r>
            <a:r>
              <a:rPr lang="en-US" sz="2800" dirty="0"/>
              <a:t>– IT departments are among the most under-funded areas of nonprofits</a:t>
            </a:r>
          </a:p>
          <a:p>
            <a:pPr>
              <a:lnSpc>
                <a:spcPct val="90000"/>
              </a:lnSpc>
              <a:buFont typeface="Wingdings" pitchFamily="2" charset="2"/>
              <a:buChar char="Ø"/>
            </a:pPr>
            <a:r>
              <a:rPr lang="en-US" sz="2800" dirty="0">
                <a:solidFill>
                  <a:srgbClr val="FFC000"/>
                </a:solidFill>
              </a:rPr>
              <a:t>Common Need: </a:t>
            </a:r>
            <a:r>
              <a:rPr lang="en-US" sz="2800" dirty="0"/>
              <a:t>we are all trying to deliver ICT out to the moist challenged areas of the world in which we work</a:t>
            </a:r>
          </a:p>
          <a:p>
            <a:pPr>
              <a:lnSpc>
                <a:spcPct val="90000"/>
              </a:lnSpc>
              <a:buFont typeface="Wingdings" pitchFamily="2" charset="2"/>
              <a:buChar char="Ø"/>
            </a:pPr>
            <a:r>
              <a:rPr lang="en-US" sz="2800" dirty="0"/>
              <a:t>Value: We deliver member value 10-fold and more over member contributions</a:t>
            </a:r>
          </a:p>
          <a:p>
            <a:pPr>
              <a:lnSpc>
                <a:spcPct val="90000"/>
              </a:lnSpc>
              <a:buFont typeface="Wingdings" pitchFamily="2" charset="2"/>
              <a:buChar char="Ø"/>
            </a:pPr>
            <a:r>
              <a:rPr lang="en-US" sz="2800" dirty="0"/>
              <a:t>Time: </a:t>
            </a:r>
            <a:r>
              <a:rPr lang="en-US" sz="2800" dirty="0" smtClean="0"/>
              <a:t>ten </a:t>
            </a:r>
            <a:r>
              <a:rPr lang="en-US" sz="2800" dirty="0"/>
              <a:t>years of working together</a:t>
            </a:r>
          </a:p>
        </p:txBody>
      </p:sp>
      <p:sp>
        <p:nvSpPr>
          <p:cNvPr id="5"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5616" y="350838"/>
            <a:ext cx="7571184" cy="1143000"/>
          </a:xfrm>
        </p:spPr>
        <p:txBody>
          <a:bodyPr/>
          <a:lstStyle/>
          <a:p>
            <a:r>
              <a:rPr lang="en-US" sz="3200" dirty="0" smtClean="0">
                <a:solidFill>
                  <a:schemeClr val="bg1"/>
                </a:solidFill>
              </a:rPr>
              <a:t>In The Future…</a:t>
            </a:r>
            <a:endParaRPr lang="en-US" sz="3200" dirty="0">
              <a:solidFill>
                <a:schemeClr val="bg1"/>
              </a:solidFill>
            </a:endParaRPr>
          </a:p>
        </p:txBody>
      </p:sp>
      <p:sp>
        <p:nvSpPr>
          <p:cNvPr id="3" name="Content Placeholder 2"/>
          <p:cNvSpPr>
            <a:spLocks noGrp="1"/>
          </p:cNvSpPr>
          <p:nvPr>
            <p:ph idx="1"/>
          </p:nvPr>
        </p:nvSpPr>
        <p:spPr>
          <a:xfrm>
            <a:off x="611560" y="1676400"/>
            <a:ext cx="8280920" cy="4632920"/>
          </a:xfrm>
        </p:spPr>
        <p:txBody>
          <a:bodyPr/>
          <a:lstStyle/>
          <a:p>
            <a:r>
              <a:rPr lang="en-US" sz="3600" b="0" dirty="0" smtClean="0">
                <a:solidFill>
                  <a:schemeClr val="bg1"/>
                </a:solidFill>
              </a:rPr>
              <a:t>	You </a:t>
            </a:r>
            <a:r>
              <a:rPr lang="en-US" sz="3600" b="0" dirty="0" smtClean="0">
                <a:solidFill>
                  <a:schemeClr val="bg1"/>
                </a:solidFill>
              </a:rPr>
              <a:t>will be known not by what you do, but by who you partner </a:t>
            </a:r>
            <a:r>
              <a:rPr lang="en-US" sz="3600" b="0" dirty="0" smtClean="0">
                <a:solidFill>
                  <a:schemeClr val="bg1"/>
                </a:solidFill>
              </a:rPr>
              <a:t>with.</a:t>
            </a:r>
            <a:endParaRPr lang="en-US" sz="3600" dirty="0">
              <a:solidFill>
                <a:schemeClr val="bg1"/>
              </a:solidFill>
            </a:endParaRPr>
          </a:p>
        </p:txBody>
      </p:sp>
      <p:sp>
        <p:nvSpPr>
          <p:cNvPr id="4"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Three Imperatives</a:t>
            </a:r>
            <a:endParaRPr lang="en-US" sz="3200" dirty="0"/>
          </a:p>
        </p:txBody>
      </p:sp>
      <p:sp>
        <p:nvSpPr>
          <p:cNvPr id="3" name="Content Placeholder 2"/>
          <p:cNvSpPr>
            <a:spLocks noGrp="1"/>
          </p:cNvSpPr>
          <p:nvPr>
            <p:ph idx="1"/>
          </p:nvPr>
        </p:nvSpPr>
        <p:spPr>
          <a:xfrm>
            <a:off x="1043608" y="1676400"/>
            <a:ext cx="7643192" cy="4632920"/>
          </a:xfrm>
        </p:spPr>
        <p:txBody>
          <a:bodyPr/>
          <a:lstStyle/>
          <a:p>
            <a:pPr marL="514350" indent="-514350">
              <a:buClrTx/>
              <a:buSzPct val="100000"/>
              <a:buFont typeface="+mj-lt"/>
              <a:buAutoNum type="arabicPeriod"/>
            </a:pPr>
            <a:r>
              <a:rPr lang="en-US" sz="2800" dirty="0" smtClean="0">
                <a:solidFill>
                  <a:srgbClr val="FF9900"/>
                </a:solidFill>
              </a:rPr>
              <a:t>Strategic Direction.  </a:t>
            </a:r>
            <a:r>
              <a:rPr lang="en-US" sz="2800" dirty="0" smtClean="0"/>
              <a:t>Our strategic focus must shift</a:t>
            </a:r>
          </a:p>
          <a:p>
            <a:pPr marL="514350" indent="-514350">
              <a:buClrTx/>
              <a:buSzPct val="100000"/>
              <a:buFont typeface="+mj-lt"/>
              <a:buAutoNum type="arabicPeriod"/>
            </a:pPr>
            <a:r>
              <a:rPr lang="en-US" sz="2800" dirty="0" smtClean="0">
                <a:solidFill>
                  <a:srgbClr val="FF9900"/>
                </a:solidFill>
              </a:rPr>
              <a:t>Innovation. </a:t>
            </a:r>
            <a:r>
              <a:rPr lang="en-US" sz="2800" dirty="0" smtClean="0"/>
              <a:t>Turn your organization upside down </a:t>
            </a:r>
          </a:p>
          <a:p>
            <a:pPr marL="514350" indent="-514350">
              <a:buClrTx/>
              <a:buSzPct val="100000"/>
              <a:buFont typeface="+mj-lt"/>
              <a:buAutoNum type="arabicPeriod"/>
            </a:pPr>
            <a:r>
              <a:rPr lang="en-US" sz="2800" dirty="0" smtClean="0">
                <a:solidFill>
                  <a:srgbClr val="FF9900"/>
                </a:solidFill>
              </a:rPr>
              <a:t>Collaboration.  </a:t>
            </a:r>
            <a:r>
              <a:rPr lang="en-US" sz="2800" dirty="0" smtClean="0"/>
              <a:t>Collaborate or perish</a:t>
            </a:r>
          </a:p>
        </p:txBody>
      </p:sp>
      <p:sp>
        <p:nvSpPr>
          <p:cNvPr id="4"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Questions to Ask Yourself</a:t>
            </a:r>
            <a:endParaRPr lang="en-US" sz="3600" b="1" dirty="0"/>
          </a:p>
        </p:txBody>
      </p:sp>
      <p:sp>
        <p:nvSpPr>
          <p:cNvPr id="3" name="Content Placeholder 2"/>
          <p:cNvSpPr>
            <a:spLocks noGrp="1"/>
          </p:cNvSpPr>
          <p:nvPr>
            <p:ph idx="1"/>
          </p:nvPr>
        </p:nvSpPr>
        <p:spPr>
          <a:xfrm>
            <a:off x="457200" y="1772816"/>
            <a:ext cx="8229600" cy="4323184"/>
          </a:xfrm>
        </p:spPr>
        <p:txBody>
          <a:bodyPr>
            <a:normAutofit/>
          </a:bodyPr>
          <a:lstStyle/>
          <a:p>
            <a:pPr marL="457200" indent="-457200">
              <a:buSzPct val="100000"/>
              <a:buFont typeface="+mj-lt"/>
              <a:buAutoNum type="arabicPeriod"/>
            </a:pPr>
            <a:r>
              <a:rPr lang="en-US" sz="2800" dirty="0" smtClean="0"/>
              <a:t>Where </a:t>
            </a:r>
            <a:r>
              <a:rPr lang="en-US" sz="2800" dirty="0" smtClean="0"/>
              <a:t>on the IT </a:t>
            </a:r>
            <a:r>
              <a:rPr lang="en-US" sz="2800" dirty="0" smtClean="0"/>
              <a:t>Strategy stack </a:t>
            </a:r>
            <a:r>
              <a:rPr lang="en-US" sz="2800" dirty="0" smtClean="0"/>
              <a:t>are you?</a:t>
            </a:r>
          </a:p>
          <a:p>
            <a:pPr marL="457200" indent="-457200">
              <a:buSzPct val="100000"/>
              <a:buFont typeface="+mj-lt"/>
              <a:buAutoNum type="arabicPeriod"/>
            </a:pPr>
            <a:r>
              <a:rPr lang="en-US" sz="2800" dirty="0" smtClean="0"/>
              <a:t>Where can you </a:t>
            </a:r>
            <a:r>
              <a:rPr lang="en-US" sz="2800" dirty="0" smtClean="0"/>
              <a:t>discover innovation in your organization?</a:t>
            </a:r>
            <a:endParaRPr lang="en-US" sz="2800" dirty="0" smtClean="0"/>
          </a:p>
          <a:p>
            <a:pPr marL="457200" indent="-457200">
              <a:buSzPct val="100000"/>
              <a:buFont typeface="+mj-lt"/>
              <a:buAutoNum type="arabicPeriod"/>
            </a:pPr>
            <a:r>
              <a:rPr lang="en-US" sz="2800" dirty="0" smtClean="0"/>
              <a:t>What’s the next level of collaboration you are willing to commit to</a:t>
            </a:r>
            <a:r>
              <a:rPr lang="en-US" sz="2800" dirty="0" smtClean="0"/>
              <a:t>?</a:t>
            </a:r>
            <a:endParaRPr lang="en-US" sz="28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p:txBody>
          <a:bodyPr/>
          <a:lstStyle/>
          <a:p>
            <a:r>
              <a:rPr lang="en-US" smtClean="0">
                <a:ea typeface="ＭＳ Ｐゴシック" pitchFamily="34" charset="-128"/>
              </a:rPr>
              <a:t>Further Reading</a:t>
            </a:r>
            <a:endParaRPr lang="en-US" sz="2800" i="1" smtClean="0">
              <a:ea typeface="ＭＳ Ｐゴシック" pitchFamily="34" charset="-128"/>
            </a:endParaRPr>
          </a:p>
        </p:txBody>
      </p:sp>
      <p:sp>
        <p:nvSpPr>
          <p:cNvPr id="72707" name="Rectangle 3"/>
          <p:cNvSpPr>
            <a:spLocks noGrp="1"/>
          </p:cNvSpPr>
          <p:nvPr>
            <p:ph idx="1"/>
          </p:nvPr>
        </p:nvSpPr>
        <p:spPr>
          <a:xfrm>
            <a:off x="755576" y="1676400"/>
            <a:ext cx="7931224" cy="4632920"/>
          </a:xfrm>
        </p:spPr>
        <p:txBody>
          <a:bodyPr/>
          <a:lstStyle/>
          <a:p>
            <a:r>
              <a:rPr lang="en-US" sz="2800" dirty="0" smtClean="0">
                <a:ea typeface="ＭＳ Ｐゴシック" pitchFamily="34" charset="-128"/>
              </a:rPr>
              <a:t>Blogs:</a:t>
            </a:r>
            <a:r>
              <a:rPr lang="en-US" sz="2800" dirty="0" smtClean="0">
                <a:solidFill>
                  <a:srgbClr val="FF3300"/>
                </a:solidFill>
                <a:ea typeface="ＭＳ Ｐゴシック" pitchFamily="34" charset="-128"/>
              </a:rPr>
              <a:t> </a:t>
            </a:r>
          </a:p>
          <a:p>
            <a:pPr>
              <a:buFontTx/>
              <a:buNone/>
            </a:pPr>
            <a:r>
              <a:rPr lang="en-US" sz="2800" dirty="0" smtClean="0">
                <a:solidFill>
                  <a:srgbClr val="FF3300"/>
                </a:solidFill>
                <a:ea typeface="ＭＳ Ｐゴシック" pitchFamily="34" charset="-128"/>
              </a:rPr>
              <a:t>	</a:t>
            </a:r>
            <a:r>
              <a:rPr lang="en-US" sz="2400" dirty="0" smtClean="0">
                <a:solidFill>
                  <a:srgbClr val="FF3300"/>
                </a:solidFill>
                <a:ea typeface="ＭＳ Ｐゴシック" pitchFamily="34" charset="-128"/>
                <a:hlinkClick r:id="rId3"/>
              </a:rPr>
              <a:t>http://eghapp.blogspot.com/</a:t>
            </a:r>
            <a:r>
              <a:rPr lang="en-US" sz="2400" dirty="0" smtClean="0">
                <a:solidFill>
                  <a:srgbClr val="FF3300"/>
                </a:solidFill>
                <a:ea typeface="ＭＳ Ｐゴシック" pitchFamily="34" charset="-128"/>
              </a:rPr>
              <a:t> </a:t>
            </a:r>
          </a:p>
          <a:p>
            <a:pPr>
              <a:buFontTx/>
              <a:buNone/>
            </a:pPr>
            <a:r>
              <a:rPr lang="en-US" sz="2800" dirty="0" smtClean="0">
                <a:solidFill>
                  <a:srgbClr val="FF3300"/>
                </a:solidFill>
                <a:ea typeface="ＭＳ Ｐゴシック" pitchFamily="34" charset="-128"/>
              </a:rPr>
              <a:t>	</a:t>
            </a:r>
            <a:r>
              <a:rPr lang="en-US" sz="2400" dirty="0" smtClean="0">
                <a:solidFill>
                  <a:srgbClr val="FF3300"/>
                </a:solidFill>
                <a:ea typeface="ＭＳ Ｐゴシック" pitchFamily="34" charset="-128"/>
                <a:hlinkClick r:id="rId4"/>
              </a:rPr>
              <a:t>http://granger-happ.blogspot.com/</a:t>
            </a:r>
            <a:r>
              <a:rPr lang="en-US" sz="2400" dirty="0" smtClean="0">
                <a:solidFill>
                  <a:srgbClr val="FF3300"/>
                </a:solidFill>
                <a:ea typeface="ＭＳ Ｐゴシック" pitchFamily="34" charset="-128"/>
              </a:rPr>
              <a:t>  </a:t>
            </a:r>
            <a:r>
              <a:rPr lang="en-US" sz="2000" i="1" dirty="0" smtClean="0">
                <a:solidFill>
                  <a:srgbClr val="FF3300"/>
                </a:solidFill>
                <a:ea typeface="ＭＳ Ｐゴシック" pitchFamily="34" charset="-128"/>
              </a:rPr>
              <a:t>(Dartmouth)</a:t>
            </a:r>
          </a:p>
          <a:p>
            <a:r>
              <a:rPr lang="en-US" sz="2800" dirty="0" smtClean="0">
                <a:ea typeface="ＭＳ Ｐゴシック" pitchFamily="34" charset="-128"/>
              </a:rPr>
              <a:t>Web site </a:t>
            </a:r>
            <a:r>
              <a:rPr lang="en-US" sz="2000" i="1" dirty="0" smtClean="0">
                <a:ea typeface="ＭＳ Ｐゴシック" pitchFamily="34" charset="-128"/>
              </a:rPr>
              <a:t>(see the articles &amp; presentations link)</a:t>
            </a:r>
            <a:r>
              <a:rPr lang="en-US" sz="2800" dirty="0" smtClean="0">
                <a:ea typeface="ＭＳ Ｐゴシック" pitchFamily="34" charset="-128"/>
              </a:rPr>
              <a:t> </a:t>
            </a:r>
            <a:r>
              <a:rPr lang="en-US" sz="2400" dirty="0" smtClean="0">
                <a:ea typeface="ＭＳ Ｐゴシック" pitchFamily="34" charset="-128"/>
                <a:hlinkClick r:id="rId5"/>
              </a:rPr>
              <a:t>http://www.eghapp.com</a:t>
            </a:r>
            <a:r>
              <a:rPr lang="en-US" sz="2400" dirty="0" smtClean="0">
                <a:ea typeface="ＭＳ Ｐゴシック" pitchFamily="34" charset="-128"/>
              </a:rPr>
              <a:t> </a:t>
            </a:r>
          </a:p>
          <a:p>
            <a:r>
              <a:rPr lang="en-US" sz="2800" dirty="0" smtClean="0">
                <a:ea typeface="ＭＳ Ｐゴシック" pitchFamily="34" charset="-128"/>
              </a:rPr>
              <a:t>Email:  </a:t>
            </a:r>
            <a:r>
              <a:rPr lang="en-US" sz="2400" dirty="0" smtClean="0">
                <a:ea typeface="ＭＳ Ｐゴシック" pitchFamily="34" charset="-128"/>
                <a:hlinkClick r:id="rId6"/>
              </a:rPr>
              <a:t>ehapp@ifrc.org</a:t>
            </a:r>
            <a:r>
              <a:rPr lang="en-US" sz="2400" dirty="0" smtClean="0">
                <a:ea typeface="ＭＳ Ｐゴシック" pitchFamily="34" charset="-128"/>
              </a:rPr>
              <a:t> </a:t>
            </a:r>
          </a:p>
          <a:p>
            <a:r>
              <a:rPr lang="en-US" sz="2800" dirty="0" smtClean="0">
                <a:ea typeface="ＭＳ Ｐゴシック" pitchFamily="34" charset="-128"/>
              </a:rPr>
              <a:t>Twitter: </a:t>
            </a:r>
            <a:r>
              <a:rPr lang="en-US" sz="2400" u="sng" dirty="0" smtClean="0">
                <a:solidFill>
                  <a:srgbClr val="009999"/>
                </a:solidFill>
                <a:ea typeface="ＭＳ Ｐゴシック" pitchFamily="34" charset="-128"/>
              </a:rPr>
              <a:t>@</a:t>
            </a:r>
            <a:r>
              <a:rPr lang="en-US" sz="2400" u="sng" dirty="0" err="1" smtClean="0">
                <a:solidFill>
                  <a:srgbClr val="009999"/>
                </a:solidFill>
                <a:ea typeface="ＭＳ Ｐゴシック" pitchFamily="34" charset="-128"/>
              </a:rPr>
              <a:t>ehapp</a:t>
            </a:r>
            <a:r>
              <a:rPr lang="en-US" sz="2800" dirty="0" smtClean="0">
                <a:solidFill>
                  <a:srgbClr val="009999"/>
                </a:solidFill>
                <a:ea typeface="ＭＳ Ｐゴシック" pitchFamily="34" charset="-128"/>
              </a:rPr>
              <a:t> </a:t>
            </a:r>
          </a:p>
          <a:p>
            <a:r>
              <a:rPr lang="en-US" sz="2800" dirty="0" smtClean="0"/>
              <a:t>LinkedIn: </a:t>
            </a:r>
            <a:r>
              <a:rPr lang="en-US" u="sng" dirty="0" smtClean="0">
                <a:solidFill>
                  <a:schemeClr val="accent5">
                    <a:lumMod val="75000"/>
                  </a:schemeClr>
                </a:solidFill>
              </a:rPr>
              <a:t>http://www.linkedin.com/profile/view?id=1906312</a:t>
            </a:r>
            <a:endParaRPr lang="en-US" u="sng" dirty="0" smtClean="0">
              <a:solidFill>
                <a:schemeClr val="accent5">
                  <a:lumMod val="75000"/>
                </a:schemeClr>
              </a:solidFill>
              <a:ea typeface="ＭＳ Ｐゴシック" pitchFamily="34" charset="-128"/>
            </a:endParaRPr>
          </a:p>
          <a:p>
            <a:r>
              <a:rPr lang="en-US" sz="2800" dirty="0" smtClean="0">
                <a:ea typeface="ＭＳ Ｐゴシック" pitchFamily="34" charset="-128"/>
              </a:rPr>
              <a:t>Book:  </a:t>
            </a:r>
            <a:r>
              <a:rPr lang="en-US" sz="2400" u="sng" dirty="0" smtClean="0">
                <a:ea typeface="ＭＳ Ｐゴシック" pitchFamily="34" charset="-128"/>
              </a:rPr>
              <a:t>Managing Technology to Meet Your Mission</a:t>
            </a:r>
            <a:r>
              <a:rPr lang="en-US" sz="2400" dirty="0" smtClean="0">
                <a:ea typeface="ＭＳ Ｐゴシック" pitchFamily="34" charset="-128"/>
              </a:rPr>
              <a:t>, chap. 11</a:t>
            </a:r>
          </a:p>
          <a:p>
            <a:endParaRPr lang="en-US" sz="2400" dirty="0" smtClean="0">
              <a:ea typeface="ＭＳ Ｐゴシック" pitchFamily="34" charset="-128"/>
            </a:endParaRPr>
          </a:p>
        </p:txBody>
      </p:sp>
      <p:sp>
        <p:nvSpPr>
          <p:cNvPr id="72709" name="Slide Number Placeholder 5"/>
          <p:cNvSpPr>
            <a:spLocks noGrp="1"/>
          </p:cNvSpPr>
          <p:nvPr>
            <p:ph type="sldNum" sz="quarter" idx="4294967295"/>
          </p:nvPr>
        </p:nvSpPr>
        <p:spPr>
          <a:xfrm>
            <a:off x="6804248" y="6245225"/>
            <a:ext cx="2133600" cy="476250"/>
          </a:xfrm>
          <a:prstGeom prst="rect">
            <a:avLst/>
          </a:prstGeom>
          <a:noFill/>
        </p:spPr>
        <p:txBody>
          <a:bodyPr/>
          <a:lstStyle/>
          <a:p>
            <a:pPr algn="r"/>
            <a:fld id="{BB0092D6-B9A8-42EF-ADCE-8FBF9679466A}" type="slidenum">
              <a:rPr lang="en-US">
                <a:latin typeface="Arial" pitchFamily="34" charset="0"/>
              </a:rPr>
              <a:pPr algn="r"/>
              <a:t>31</a:t>
            </a:fld>
            <a:endParaRPr lang="en-US" dirty="0">
              <a:latin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00B05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39652" y="2643287"/>
            <a:ext cx="6647036" cy="1361777"/>
          </a:xfrm>
        </p:spPr>
        <p:txBody>
          <a:bodyPr/>
          <a:lstStyle/>
          <a:p>
            <a:r>
              <a:rPr lang="en-US" dirty="0" smtClean="0"/>
              <a:t>1. Strategy is about moving missions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Catastrophic events are on the rise</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179512" y="1844824"/>
            <a:ext cx="8817778" cy="5013334"/>
          </a:xfrm>
          <a:prstGeom prst="rect">
            <a:avLst/>
          </a:prstGeom>
          <a:noFill/>
          <a:ln w="9525">
            <a:noFill/>
            <a:miter lim="800000"/>
            <a:headEnd/>
            <a:tailEnd/>
          </a:ln>
        </p:spPr>
      </p:pic>
      <p:sp>
        <p:nvSpPr>
          <p:cNvPr id="8" name="TextBox 7"/>
          <p:cNvSpPr txBox="1"/>
          <p:nvPr/>
        </p:nvSpPr>
        <p:spPr>
          <a:xfrm>
            <a:off x="1907704" y="1916832"/>
            <a:ext cx="5808000" cy="400110"/>
          </a:xfrm>
          <a:prstGeom prst="rect">
            <a:avLst/>
          </a:prstGeom>
          <a:noFill/>
        </p:spPr>
        <p:txBody>
          <a:bodyPr wrap="none" rtlCol="0">
            <a:spAutoFit/>
          </a:bodyPr>
          <a:lstStyle/>
          <a:p>
            <a:r>
              <a:rPr lang="en-US" sz="2000" b="1" dirty="0" smtClean="0">
                <a:solidFill>
                  <a:srgbClr val="FF0000"/>
                </a:solidFill>
              </a:rPr>
              <a:t>From less than 100 in 1970 to over 300 in 2010</a:t>
            </a:r>
            <a:endParaRPr lang="en-US" sz="2000" b="1" dirty="0">
              <a:solidFill>
                <a:srgbClr val="FF0000"/>
              </a:solidFill>
            </a:endParaRPr>
          </a:p>
        </p:txBody>
      </p:sp>
      <p:sp>
        <p:nvSpPr>
          <p:cNvPr id="10" name="TextBox 9"/>
          <p:cNvSpPr txBox="1"/>
          <p:nvPr/>
        </p:nvSpPr>
        <p:spPr>
          <a:xfrm>
            <a:off x="7308304" y="2636912"/>
            <a:ext cx="1813317" cy="369332"/>
          </a:xfrm>
          <a:prstGeom prst="rect">
            <a:avLst/>
          </a:prstGeom>
          <a:noFill/>
        </p:spPr>
        <p:txBody>
          <a:bodyPr wrap="none" rtlCol="0">
            <a:spAutoFit/>
          </a:bodyPr>
          <a:lstStyle/>
          <a:p>
            <a:r>
              <a:rPr lang="en-US" dirty="0" smtClean="0"/>
              <a:t>U.S. Hurricanes</a:t>
            </a:r>
            <a:endParaRPr lang="en-US" dirty="0"/>
          </a:p>
        </p:txBody>
      </p:sp>
      <p:sp>
        <p:nvSpPr>
          <p:cNvPr id="11" name="Slide Number Placeholder 3"/>
          <p:cNvSpPr txBox="1">
            <a:spLocks/>
          </p:cNvSpPr>
          <p:nvPr/>
        </p:nvSpPr>
        <p:spPr>
          <a:xfrm>
            <a:off x="7740352"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496861-99FD-48BD-9883-6D6E11302FF0}"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AcnBodyText_ID_307207"/>
          <p:cNvSpPr>
            <a:spLocks noChangeArrowheads="1"/>
          </p:cNvSpPr>
          <p:nvPr>
            <p:custDataLst>
              <p:tags r:id="rId1"/>
            </p:custDataLst>
          </p:nvPr>
        </p:nvSpPr>
        <p:spPr bwMode="gray">
          <a:xfrm rot="-5400000">
            <a:off x="-770743" y="3317938"/>
            <a:ext cx="2992561" cy="216545"/>
          </a:xfrm>
          <a:prstGeom prst="rect">
            <a:avLst/>
          </a:prstGeom>
          <a:noFill/>
          <a:ln w="12700">
            <a:noFill/>
            <a:miter lim="800000"/>
            <a:headEnd/>
            <a:tailEnd/>
          </a:ln>
        </p:spPr>
        <p:txBody>
          <a:bodyPr wrap="none" lIns="0" tIns="0" rIns="0" bIns="0">
            <a:spAutoFit/>
          </a:bodyPr>
          <a:lstStyle/>
          <a:p>
            <a:pPr marL="342665" indent="-342665" algn="ctr" eaLnBrk="0" hangingPunct="0">
              <a:spcBef>
                <a:spcPct val="20000"/>
              </a:spcBef>
            </a:pPr>
            <a:r>
              <a:rPr lang="en-US" sz="1400" b="1" dirty="0">
                <a:solidFill>
                  <a:schemeClr val="bg1"/>
                </a:solidFill>
                <a:cs typeface="ヒラギノ角ゴ ProN W3"/>
              </a:rPr>
              <a:t>Increasing Impact for Beneficiaries</a:t>
            </a:r>
          </a:p>
        </p:txBody>
      </p:sp>
      <p:sp>
        <p:nvSpPr>
          <p:cNvPr id="25605" name="Freeform 5"/>
          <p:cNvSpPr>
            <a:spLocks/>
          </p:cNvSpPr>
          <p:nvPr/>
        </p:nvSpPr>
        <p:spPr bwMode="auto">
          <a:xfrm>
            <a:off x="1559348" y="4853285"/>
            <a:ext cx="5663654" cy="861715"/>
          </a:xfrm>
          <a:custGeom>
            <a:avLst/>
            <a:gdLst>
              <a:gd name="T0" fmla="*/ 2147483647 w 2676"/>
              <a:gd name="T1" fmla="*/ 0 h 484"/>
              <a:gd name="T2" fmla="*/ 0 w 2676"/>
              <a:gd name="T3" fmla="*/ 2147483647 h 484"/>
              <a:gd name="T4" fmla="*/ 2147483647 w 2676"/>
              <a:gd name="T5" fmla="*/ 2147483647 h 484"/>
              <a:gd name="T6" fmla="*/ 2147483647 w 2676"/>
              <a:gd name="T7" fmla="*/ 0 h 484"/>
              <a:gd name="T8" fmla="*/ 2147483647 w 2676"/>
              <a:gd name="T9" fmla="*/ 0 h 484"/>
              <a:gd name="T10" fmla="*/ 0 60000 65536"/>
              <a:gd name="T11" fmla="*/ 0 60000 65536"/>
              <a:gd name="T12" fmla="*/ 0 60000 65536"/>
              <a:gd name="T13" fmla="*/ 0 60000 65536"/>
              <a:gd name="T14" fmla="*/ 0 60000 65536"/>
              <a:gd name="T15" fmla="*/ 0 w 2676"/>
              <a:gd name="T16" fmla="*/ 0 h 484"/>
              <a:gd name="T17" fmla="*/ 2676 w 2676"/>
              <a:gd name="T18" fmla="*/ 484 h 484"/>
            </a:gdLst>
            <a:ahLst/>
            <a:cxnLst>
              <a:cxn ang="T10">
                <a:pos x="T0" y="T1"/>
              </a:cxn>
              <a:cxn ang="T11">
                <a:pos x="T2" y="T3"/>
              </a:cxn>
              <a:cxn ang="T12">
                <a:pos x="T4" y="T5"/>
              </a:cxn>
              <a:cxn ang="T13">
                <a:pos x="T6" y="T7"/>
              </a:cxn>
              <a:cxn ang="T14">
                <a:pos x="T8" y="T9"/>
              </a:cxn>
            </a:cxnLst>
            <a:rect l="T15" t="T16" r="T17" b="T18"/>
            <a:pathLst>
              <a:path w="2676" h="484">
                <a:moveTo>
                  <a:pt x="271" y="0"/>
                </a:moveTo>
                <a:lnTo>
                  <a:pt x="0" y="483"/>
                </a:lnTo>
                <a:lnTo>
                  <a:pt x="2675" y="483"/>
                </a:lnTo>
                <a:lnTo>
                  <a:pt x="2404" y="0"/>
                </a:lnTo>
                <a:lnTo>
                  <a:pt x="271" y="0"/>
                </a:lnTo>
              </a:path>
            </a:pathLst>
          </a:custGeom>
          <a:solidFill>
            <a:srgbClr val="969696"/>
          </a:solidFill>
          <a:ln w="6350" cap="rnd" cmpd="sng">
            <a:noFill/>
            <a:prstDash val="solid"/>
            <a:round/>
            <a:headEnd type="none" w="sm" len="sm"/>
            <a:tailEnd type="none" w="sm" len="sm"/>
          </a:ln>
        </p:spPr>
        <p:txBody>
          <a:bodyPr lIns="45718" tIns="45718" rIns="45718" bIns="45718"/>
          <a:lstStyle/>
          <a:p>
            <a:endParaRPr lang="en-US"/>
          </a:p>
        </p:txBody>
      </p:sp>
      <p:sp>
        <p:nvSpPr>
          <p:cNvPr id="25606" name="Freeform 6"/>
          <p:cNvSpPr>
            <a:spLocks/>
          </p:cNvSpPr>
          <p:nvPr/>
        </p:nvSpPr>
        <p:spPr bwMode="auto">
          <a:xfrm>
            <a:off x="3397746" y="1473399"/>
            <a:ext cx="1986855" cy="1493490"/>
          </a:xfrm>
          <a:custGeom>
            <a:avLst/>
            <a:gdLst>
              <a:gd name="T0" fmla="*/ 0 w 939"/>
              <a:gd name="T1" fmla="*/ 2147483647 h 839"/>
              <a:gd name="T2" fmla="*/ 2147483647 w 939"/>
              <a:gd name="T3" fmla="*/ 2147483647 h 839"/>
              <a:gd name="T4" fmla="*/ 2147483647 w 939"/>
              <a:gd name="T5" fmla="*/ 0 h 839"/>
              <a:gd name="T6" fmla="*/ 0 w 939"/>
              <a:gd name="T7" fmla="*/ 2147483647 h 839"/>
              <a:gd name="T8" fmla="*/ 0 60000 65536"/>
              <a:gd name="T9" fmla="*/ 0 60000 65536"/>
              <a:gd name="T10" fmla="*/ 0 60000 65536"/>
              <a:gd name="T11" fmla="*/ 0 60000 65536"/>
              <a:gd name="T12" fmla="*/ 0 w 939"/>
              <a:gd name="T13" fmla="*/ 0 h 839"/>
              <a:gd name="T14" fmla="*/ 939 w 939"/>
              <a:gd name="T15" fmla="*/ 839 h 839"/>
            </a:gdLst>
            <a:ahLst/>
            <a:cxnLst>
              <a:cxn ang="T8">
                <a:pos x="T0" y="T1"/>
              </a:cxn>
              <a:cxn ang="T9">
                <a:pos x="T2" y="T3"/>
              </a:cxn>
              <a:cxn ang="T10">
                <a:pos x="T4" y="T5"/>
              </a:cxn>
              <a:cxn ang="T11">
                <a:pos x="T6" y="T7"/>
              </a:cxn>
            </a:cxnLst>
            <a:rect l="T12" t="T13" r="T14" b="T15"/>
            <a:pathLst>
              <a:path w="939" h="839">
                <a:moveTo>
                  <a:pt x="0" y="838"/>
                </a:moveTo>
                <a:lnTo>
                  <a:pt x="938" y="838"/>
                </a:lnTo>
                <a:lnTo>
                  <a:pt x="469" y="0"/>
                </a:lnTo>
                <a:lnTo>
                  <a:pt x="0" y="838"/>
                </a:lnTo>
              </a:path>
            </a:pathLst>
          </a:custGeom>
          <a:solidFill>
            <a:srgbClr val="EAEAEA"/>
          </a:solidFill>
          <a:ln w="6350" cap="rnd" cmpd="sng">
            <a:noFill/>
            <a:prstDash val="solid"/>
            <a:round/>
            <a:headEnd type="none" w="sm" len="sm"/>
            <a:tailEnd type="none" w="sm" len="sm"/>
          </a:ln>
        </p:spPr>
        <p:txBody>
          <a:bodyPr lIns="45718" tIns="45718" rIns="45718" bIns="45718"/>
          <a:lstStyle/>
          <a:p>
            <a:endParaRPr lang="en-US"/>
          </a:p>
        </p:txBody>
      </p:sp>
      <p:sp>
        <p:nvSpPr>
          <p:cNvPr id="25607" name="Freeform 7"/>
          <p:cNvSpPr>
            <a:spLocks/>
          </p:cNvSpPr>
          <p:nvPr/>
        </p:nvSpPr>
        <p:spPr bwMode="auto">
          <a:xfrm>
            <a:off x="2765971" y="2962424"/>
            <a:ext cx="3250406" cy="951012"/>
          </a:xfrm>
          <a:custGeom>
            <a:avLst/>
            <a:gdLst>
              <a:gd name="T0" fmla="*/ 0 w 1536"/>
              <a:gd name="T1" fmla="*/ 2147483647 h 533"/>
              <a:gd name="T2" fmla="*/ 2147483647 w 1536"/>
              <a:gd name="T3" fmla="*/ 2147483647 h 533"/>
              <a:gd name="T4" fmla="*/ 2147483647 w 1536"/>
              <a:gd name="T5" fmla="*/ 0 h 533"/>
              <a:gd name="T6" fmla="*/ 2147483647 w 1536"/>
              <a:gd name="T7" fmla="*/ 0 h 533"/>
              <a:gd name="T8" fmla="*/ 0 w 1536"/>
              <a:gd name="T9" fmla="*/ 2147483647 h 533"/>
              <a:gd name="T10" fmla="*/ 0 60000 65536"/>
              <a:gd name="T11" fmla="*/ 0 60000 65536"/>
              <a:gd name="T12" fmla="*/ 0 60000 65536"/>
              <a:gd name="T13" fmla="*/ 0 60000 65536"/>
              <a:gd name="T14" fmla="*/ 0 60000 65536"/>
              <a:gd name="T15" fmla="*/ 0 w 1536"/>
              <a:gd name="T16" fmla="*/ 0 h 533"/>
              <a:gd name="T17" fmla="*/ 1536 w 1536"/>
              <a:gd name="T18" fmla="*/ 533 h 533"/>
            </a:gdLst>
            <a:ahLst/>
            <a:cxnLst>
              <a:cxn ang="T10">
                <a:pos x="T0" y="T1"/>
              </a:cxn>
              <a:cxn ang="T11">
                <a:pos x="T2" y="T3"/>
              </a:cxn>
              <a:cxn ang="T12">
                <a:pos x="T4" y="T5"/>
              </a:cxn>
              <a:cxn ang="T13">
                <a:pos x="T6" y="T7"/>
              </a:cxn>
              <a:cxn ang="T14">
                <a:pos x="T8" y="T9"/>
              </a:cxn>
            </a:cxnLst>
            <a:rect l="T15" t="T16" r="T17" b="T18"/>
            <a:pathLst>
              <a:path w="1536" h="533">
                <a:moveTo>
                  <a:pt x="0" y="532"/>
                </a:moveTo>
                <a:lnTo>
                  <a:pt x="1535" y="532"/>
                </a:lnTo>
                <a:lnTo>
                  <a:pt x="1237" y="0"/>
                </a:lnTo>
                <a:lnTo>
                  <a:pt x="299" y="0"/>
                </a:lnTo>
                <a:lnTo>
                  <a:pt x="0" y="532"/>
                </a:lnTo>
              </a:path>
            </a:pathLst>
          </a:custGeom>
          <a:solidFill>
            <a:srgbClr val="DDDDDD"/>
          </a:solidFill>
          <a:ln w="6350" cap="rnd" cmpd="sng">
            <a:noFill/>
            <a:prstDash val="solid"/>
            <a:round/>
            <a:headEnd type="none" w="sm" len="sm"/>
            <a:tailEnd type="none" w="sm" len="sm"/>
          </a:ln>
        </p:spPr>
        <p:txBody>
          <a:bodyPr lIns="45718" tIns="45718" rIns="45718" bIns="45718"/>
          <a:lstStyle/>
          <a:p>
            <a:endParaRPr lang="en-US"/>
          </a:p>
        </p:txBody>
      </p:sp>
      <p:sp>
        <p:nvSpPr>
          <p:cNvPr id="25608" name="Freeform 8"/>
          <p:cNvSpPr>
            <a:spLocks/>
          </p:cNvSpPr>
          <p:nvPr/>
        </p:nvSpPr>
        <p:spPr bwMode="auto">
          <a:xfrm>
            <a:off x="2131963" y="3906738"/>
            <a:ext cx="4516189" cy="952128"/>
          </a:xfrm>
          <a:custGeom>
            <a:avLst/>
            <a:gdLst>
              <a:gd name="T0" fmla="*/ 2147483647 w 2134"/>
              <a:gd name="T1" fmla="*/ 0 h 535"/>
              <a:gd name="T2" fmla="*/ 0 w 2134"/>
              <a:gd name="T3" fmla="*/ 2147483647 h 535"/>
              <a:gd name="T4" fmla="*/ 2147483647 w 2134"/>
              <a:gd name="T5" fmla="*/ 2147483647 h 535"/>
              <a:gd name="T6" fmla="*/ 2147483647 w 2134"/>
              <a:gd name="T7" fmla="*/ 0 h 535"/>
              <a:gd name="T8" fmla="*/ 2147483647 w 2134"/>
              <a:gd name="T9" fmla="*/ 0 h 535"/>
              <a:gd name="T10" fmla="*/ 0 60000 65536"/>
              <a:gd name="T11" fmla="*/ 0 60000 65536"/>
              <a:gd name="T12" fmla="*/ 0 60000 65536"/>
              <a:gd name="T13" fmla="*/ 0 60000 65536"/>
              <a:gd name="T14" fmla="*/ 0 60000 65536"/>
              <a:gd name="T15" fmla="*/ 0 w 2134"/>
              <a:gd name="T16" fmla="*/ 0 h 535"/>
              <a:gd name="T17" fmla="*/ 2134 w 2134"/>
              <a:gd name="T18" fmla="*/ 535 h 535"/>
            </a:gdLst>
            <a:ahLst/>
            <a:cxnLst>
              <a:cxn ang="T10">
                <a:pos x="T0" y="T1"/>
              </a:cxn>
              <a:cxn ang="T11">
                <a:pos x="T2" y="T3"/>
              </a:cxn>
              <a:cxn ang="T12">
                <a:pos x="T4" y="T5"/>
              </a:cxn>
              <a:cxn ang="T13">
                <a:pos x="T6" y="T7"/>
              </a:cxn>
              <a:cxn ang="T14">
                <a:pos x="T8" y="T9"/>
              </a:cxn>
            </a:cxnLst>
            <a:rect l="T15" t="T16" r="T17" b="T18"/>
            <a:pathLst>
              <a:path w="2134" h="535">
                <a:moveTo>
                  <a:pt x="299" y="0"/>
                </a:moveTo>
                <a:lnTo>
                  <a:pt x="0" y="534"/>
                </a:lnTo>
                <a:lnTo>
                  <a:pt x="2133" y="534"/>
                </a:lnTo>
                <a:lnTo>
                  <a:pt x="1834" y="0"/>
                </a:lnTo>
                <a:lnTo>
                  <a:pt x="299" y="0"/>
                </a:lnTo>
              </a:path>
            </a:pathLst>
          </a:custGeom>
          <a:solidFill>
            <a:srgbClr val="C0C0C0"/>
          </a:solidFill>
          <a:ln w="6350" cap="rnd" cmpd="sng">
            <a:noFill/>
            <a:prstDash val="solid"/>
            <a:round/>
            <a:headEnd type="none" w="sm" len="sm"/>
            <a:tailEnd type="none" w="sm" len="sm"/>
          </a:ln>
        </p:spPr>
        <p:txBody>
          <a:bodyPr lIns="45718" tIns="45718" rIns="45718" bIns="45718"/>
          <a:lstStyle/>
          <a:p>
            <a:endParaRPr lang="en-US"/>
          </a:p>
        </p:txBody>
      </p:sp>
      <p:sp>
        <p:nvSpPr>
          <p:cNvPr id="25609" name="AcnBodyText_ID_307217"/>
          <p:cNvSpPr>
            <a:spLocks noChangeArrowheads="1"/>
          </p:cNvSpPr>
          <p:nvPr>
            <p:custDataLst>
              <p:tags r:id="rId2"/>
            </p:custDataLst>
          </p:nvPr>
        </p:nvSpPr>
        <p:spPr bwMode="gray">
          <a:xfrm>
            <a:off x="3320516" y="5045274"/>
            <a:ext cx="2085506" cy="473976"/>
          </a:xfrm>
          <a:prstGeom prst="rect">
            <a:avLst/>
          </a:prstGeom>
          <a:noFill/>
          <a:ln w="12700">
            <a:noFill/>
            <a:miter lim="800000"/>
            <a:headEnd/>
            <a:tailEnd/>
          </a:ln>
        </p:spPr>
        <p:txBody>
          <a:bodyPr wrap="none" lIns="0" tIns="0" rIns="0" bIns="0">
            <a:spAutoFit/>
          </a:bodyPr>
          <a:lstStyle/>
          <a:p>
            <a:pPr marL="342665" indent="-342665" algn="ctr" eaLnBrk="0" hangingPunct="0">
              <a:spcBef>
                <a:spcPct val="20000"/>
              </a:spcBef>
            </a:pPr>
            <a:r>
              <a:rPr lang="en-US" sz="1400" b="1" dirty="0">
                <a:cs typeface="ヒラギノ角ゴ ProN W3"/>
              </a:rPr>
              <a:t>FOUNDATIONAL</a:t>
            </a:r>
          </a:p>
          <a:p>
            <a:pPr marL="342665" indent="-342665" algn="ctr" eaLnBrk="0" hangingPunct="0">
              <a:spcBef>
                <a:spcPct val="20000"/>
              </a:spcBef>
            </a:pPr>
            <a:r>
              <a:rPr lang="en-US" sz="1400" b="1" dirty="0">
                <a:cs typeface="ヒラギノ角ゴ ProN W3"/>
              </a:rPr>
              <a:t>“Keeping the Lights On”</a:t>
            </a:r>
          </a:p>
        </p:txBody>
      </p:sp>
      <p:sp>
        <p:nvSpPr>
          <p:cNvPr id="25610" name="AcnBodyText_ID_307217"/>
          <p:cNvSpPr>
            <a:spLocks noChangeArrowheads="1"/>
          </p:cNvSpPr>
          <p:nvPr>
            <p:custDataLst>
              <p:tags r:id="rId3"/>
            </p:custDataLst>
          </p:nvPr>
        </p:nvSpPr>
        <p:spPr bwMode="gray">
          <a:xfrm>
            <a:off x="3041303" y="4176862"/>
            <a:ext cx="2693045" cy="473976"/>
          </a:xfrm>
          <a:prstGeom prst="rect">
            <a:avLst/>
          </a:prstGeom>
          <a:noFill/>
          <a:ln w="12700">
            <a:noFill/>
            <a:miter lim="800000"/>
            <a:headEnd/>
            <a:tailEnd/>
          </a:ln>
        </p:spPr>
        <p:txBody>
          <a:bodyPr wrap="none" lIns="0" tIns="0" rIns="0" bIns="0">
            <a:spAutoFit/>
          </a:bodyPr>
          <a:lstStyle/>
          <a:p>
            <a:pPr marL="342665" indent="-342665" algn="ctr" eaLnBrk="0" hangingPunct="0">
              <a:spcBef>
                <a:spcPct val="20000"/>
              </a:spcBef>
            </a:pPr>
            <a:r>
              <a:rPr lang="en-US" sz="1400" b="1" dirty="0">
                <a:cs typeface="ヒラギノ角ゴ ProN W3"/>
              </a:rPr>
              <a:t>OPERATIONAL</a:t>
            </a:r>
          </a:p>
          <a:p>
            <a:pPr marL="342665" indent="-342665" algn="ctr" eaLnBrk="0" hangingPunct="0">
              <a:spcBef>
                <a:spcPct val="20000"/>
              </a:spcBef>
            </a:pPr>
            <a:r>
              <a:rPr lang="en-US" sz="1400" b="1" dirty="0">
                <a:cs typeface="ヒラギノ角ゴ ProN W3"/>
              </a:rPr>
              <a:t>“Helping the Organization Run”</a:t>
            </a:r>
          </a:p>
        </p:txBody>
      </p:sp>
      <p:sp>
        <p:nvSpPr>
          <p:cNvPr id="25611" name="AcnBodyText_ID_307217"/>
          <p:cNvSpPr>
            <a:spLocks noChangeArrowheads="1"/>
          </p:cNvSpPr>
          <p:nvPr>
            <p:custDataLst>
              <p:tags r:id="rId4"/>
            </p:custDataLst>
          </p:nvPr>
        </p:nvSpPr>
        <p:spPr bwMode="gray">
          <a:xfrm>
            <a:off x="3018235" y="3263801"/>
            <a:ext cx="2693417" cy="473976"/>
          </a:xfrm>
          <a:prstGeom prst="rect">
            <a:avLst/>
          </a:prstGeom>
          <a:noFill/>
          <a:ln w="12700">
            <a:noFill/>
            <a:miter lim="800000"/>
            <a:headEnd/>
            <a:tailEnd/>
          </a:ln>
        </p:spPr>
        <p:txBody>
          <a:bodyPr lIns="0" tIns="0" rIns="0" bIns="0">
            <a:spAutoFit/>
          </a:bodyPr>
          <a:lstStyle/>
          <a:p>
            <a:pPr marL="342665" indent="-342665" algn="ctr" eaLnBrk="0" hangingPunct="0">
              <a:spcBef>
                <a:spcPct val="20000"/>
              </a:spcBef>
            </a:pPr>
            <a:r>
              <a:rPr lang="en-US" sz="1400" b="1" dirty="0">
                <a:cs typeface="ヒラギノ角ゴ ProN W3"/>
              </a:rPr>
              <a:t>PROGRAM</a:t>
            </a:r>
          </a:p>
          <a:p>
            <a:pPr marL="342665" indent="-342665" algn="ctr" eaLnBrk="0" hangingPunct="0">
              <a:spcBef>
                <a:spcPct val="20000"/>
              </a:spcBef>
            </a:pPr>
            <a:r>
              <a:rPr lang="en-US" sz="1400" b="1" dirty="0">
                <a:cs typeface="ヒラギノ角ゴ ProN W3"/>
              </a:rPr>
              <a:t>“Improving Program Delivery”</a:t>
            </a:r>
          </a:p>
        </p:txBody>
      </p:sp>
      <p:sp>
        <p:nvSpPr>
          <p:cNvPr id="25612" name="AcnBodyText_ID_307217"/>
          <p:cNvSpPr>
            <a:spLocks noChangeArrowheads="1"/>
          </p:cNvSpPr>
          <p:nvPr>
            <p:custDataLst>
              <p:tags r:id="rId5"/>
            </p:custDataLst>
          </p:nvPr>
        </p:nvSpPr>
        <p:spPr bwMode="gray">
          <a:xfrm>
            <a:off x="3040559" y="2427759"/>
            <a:ext cx="2693417" cy="473976"/>
          </a:xfrm>
          <a:prstGeom prst="rect">
            <a:avLst/>
          </a:prstGeom>
          <a:noFill/>
          <a:ln w="12700">
            <a:noFill/>
            <a:miter lim="800000"/>
            <a:headEnd/>
            <a:tailEnd/>
          </a:ln>
        </p:spPr>
        <p:txBody>
          <a:bodyPr lIns="0" tIns="0" rIns="0" bIns="0">
            <a:spAutoFit/>
          </a:bodyPr>
          <a:lstStyle/>
          <a:p>
            <a:pPr marL="342665" indent="-342665" algn="ctr" eaLnBrk="0" hangingPunct="0">
              <a:spcBef>
                <a:spcPct val="20000"/>
              </a:spcBef>
            </a:pPr>
            <a:r>
              <a:rPr lang="en-US" sz="1400" b="1" dirty="0">
                <a:cs typeface="ヒラギノ角ゴ ProN W3"/>
              </a:rPr>
              <a:t>BENEFICIARY</a:t>
            </a:r>
          </a:p>
          <a:p>
            <a:pPr marL="342665" indent="-342665" algn="ctr" eaLnBrk="0" hangingPunct="0">
              <a:spcBef>
                <a:spcPct val="20000"/>
              </a:spcBef>
            </a:pPr>
            <a:r>
              <a:rPr lang="en-US" sz="1400" b="1" dirty="0">
                <a:cs typeface="ヒラギノ角ゴ ProN W3"/>
              </a:rPr>
              <a:t>“Differentiating”</a:t>
            </a:r>
          </a:p>
        </p:txBody>
      </p:sp>
      <p:sp>
        <p:nvSpPr>
          <p:cNvPr id="25613" name="AutoShape 13"/>
          <p:cNvSpPr>
            <a:spLocks/>
          </p:cNvSpPr>
          <p:nvPr/>
        </p:nvSpPr>
        <p:spPr bwMode="gray">
          <a:xfrm rot="1994430">
            <a:off x="3315147" y="1155279"/>
            <a:ext cx="310307" cy="2896567"/>
          </a:xfrm>
          <a:prstGeom prst="leftBrace">
            <a:avLst>
              <a:gd name="adj1" fmla="val 77788"/>
              <a:gd name="adj2" fmla="val 50000"/>
            </a:avLst>
          </a:prstGeom>
          <a:noFill/>
          <a:ln w="9525">
            <a:solidFill>
              <a:schemeClr val="tx1"/>
            </a:solidFill>
            <a:round/>
            <a:headEnd/>
            <a:tailEnd/>
          </a:ln>
        </p:spPr>
        <p:txBody>
          <a:bodyPr wrap="none" lIns="71996" tIns="71996" rIns="71996" bIns="71996" anchor="ctr"/>
          <a:lstStyle/>
          <a:p>
            <a:pPr algn="ctr"/>
            <a:endParaRPr lang="en-US">
              <a:cs typeface="ヒラギノ角ゴ ProN W3"/>
            </a:endParaRPr>
          </a:p>
        </p:txBody>
      </p:sp>
      <p:sp>
        <p:nvSpPr>
          <p:cNvPr id="25614" name="AutoShape 14"/>
          <p:cNvSpPr>
            <a:spLocks/>
          </p:cNvSpPr>
          <p:nvPr/>
        </p:nvSpPr>
        <p:spPr bwMode="gray">
          <a:xfrm rot="1994430">
            <a:off x="1814959" y="3714750"/>
            <a:ext cx="366117" cy="2049363"/>
          </a:xfrm>
          <a:prstGeom prst="leftBrace">
            <a:avLst>
              <a:gd name="adj1" fmla="val 46646"/>
              <a:gd name="adj2" fmla="val 50000"/>
            </a:avLst>
          </a:prstGeom>
          <a:noFill/>
          <a:ln w="9525">
            <a:solidFill>
              <a:schemeClr val="tx1"/>
            </a:solidFill>
            <a:round/>
            <a:headEnd/>
            <a:tailEnd/>
          </a:ln>
        </p:spPr>
        <p:txBody>
          <a:bodyPr wrap="none" lIns="71996" tIns="71996" rIns="71996" bIns="71996" anchor="ctr"/>
          <a:lstStyle/>
          <a:p>
            <a:pPr algn="ctr"/>
            <a:endParaRPr lang="en-US">
              <a:cs typeface="ヒラギノ角ゴ ProN W3"/>
            </a:endParaRPr>
          </a:p>
        </p:txBody>
      </p:sp>
      <p:sp>
        <p:nvSpPr>
          <p:cNvPr id="25615" name="AcnBodyText_ID_531484"/>
          <p:cNvSpPr>
            <a:spLocks noChangeArrowheads="1"/>
          </p:cNvSpPr>
          <p:nvPr>
            <p:custDataLst>
              <p:tags r:id="rId6"/>
            </p:custDataLst>
          </p:nvPr>
        </p:nvSpPr>
        <p:spPr bwMode="gray">
          <a:xfrm>
            <a:off x="1140768" y="4358804"/>
            <a:ext cx="709910" cy="216545"/>
          </a:xfrm>
          <a:prstGeom prst="rect">
            <a:avLst/>
          </a:prstGeom>
          <a:noFill/>
          <a:ln w="12700">
            <a:noFill/>
            <a:miter lim="800000"/>
            <a:headEnd/>
            <a:tailEnd/>
          </a:ln>
        </p:spPr>
        <p:txBody>
          <a:bodyPr wrap="none" lIns="0" tIns="0" rIns="0" bIns="0">
            <a:spAutoFit/>
          </a:bodyPr>
          <a:lstStyle/>
          <a:p>
            <a:pPr marL="342665" indent="-342665" algn="ctr" eaLnBrk="0" hangingPunct="0">
              <a:spcBef>
                <a:spcPct val="20000"/>
              </a:spcBef>
            </a:pPr>
            <a:r>
              <a:rPr lang="en-US" sz="1400" b="1" dirty="0">
                <a:cs typeface="ヒラギノ角ゴ ProN W3"/>
              </a:rPr>
              <a:t>Efficient</a:t>
            </a:r>
          </a:p>
        </p:txBody>
      </p:sp>
      <p:sp>
        <p:nvSpPr>
          <p:cNvPr id="25616" name="AcnBodyText_ID_531484"/>
          <p:cNvSpPr>
            <a:spLocks noChangeArrowheads="1"/>
          </p:cNvSpPr>
          <p:nvPr>
            <p:custDataLst>
              <p:tags r:id="rId7"/>
            </p:custDataLst>
          </p:nvPr>
        </p:nvSpPr>
        <p:spPr bwMode="gray">
          <a:xfrm>
            <a:off x="2081734" y="2241351"/>
            <a:ext cx="1215553" cy="433090"/>
          </a:xfrm>
          <a:prstGeom prst="rect">
            <a:avLst/>
          </a:prstGeom>
          <a:noFill/>
          <a:ln w="12700">
            <a:noFill/>
            <a:miter lim="800000"/>
            <a:headEnd/>
            <a:tailEnd/>
          </a:ln>
        </p:spPr>
        <p:txBody>
          <a:bodyPr lIns="0" tIns="0" rIns="0" bIns="0">
            <a:spAutoFit/>
          </a:bodyPr>
          <a:lstStyle/>
          <a:p>
            <a:pPr algn="ctr" eaLnBrk="0" hangingPunct="0">
              <a:spcBef>
                <a:spcPct val="20000"/>
              </a:spcBef>
            </a:pPr>
            <a:r>
              <a:rPr lang="en-US" sz="1400" b="1" dirty="0">
                <a:cs typeface="ヒラギノ角ゴ ProN W3"/>
              </a:rPr>
              <a:t>Competitive </a:t>
            </a:r>
            <a:br>
              <a:rPr lang="en-US" sz="1400" b="1" dirty="0">
                <a:cs typeface="ヒラギノ角ゴ ProN W3"/>
              </a:rPr>
            </a:br>
            <a:r>
              <a:rPr lang="en-US" sz="1400" b="1" dirty="0">
                <a:cs typeface="ヒラギノ角ゴ ProN W3"/>
              </a:rPr>
              <a:t>or Leading</a:t>
            </a:r>
          </a:p>
        </p:txBody>
      </p:sp>
      <p:sp>
        <p:nvSpPr>
          <p:cNvPr id="25617" name="AcnBodyText_ID_531484"/>
          <p:cNvSpPr>
            <a:spLocks noChangeArrowheads="1"/>
          </p:cNvSpPr>
          <p:nvPr>
            <p:custDataLst>
              <p:tags r:id="rId8"/>
            </p:custDataLst>
          </p:nvPr>
        </p:nvSpPr>
        <p:spPr bwMode="gray">
          <a:xfrm>
            <a:off x="7175004" y="4572000"/>
            <a:ext cx="1435447" cy="541687"/>
          </a:xfrm>
          <a:prstGeom prst="rect">
            <a:avLst/>
          </a:prstGeom>
          <a:noFill/>
          <a:ln w="12700">
            <a:noFill/>
            <a:miter lim="800000"/>
            <a:headEnd/>
            <a:tailEnd/>
          </a:ln>
        </p:spPr>
        <p:txBody>
          <a:bodyPr lIns="0" tIns="0" rIns="0" bIns="0">
            <a:spAutoFit/>
          </a:bodyPr>
          <a:lstStyle/>
          <a:p>
            <a:pPr marL="342665" indent="-342665" algn="ctr" eaLnBrk="0" hangingPunct="0">
              <a:spcBef>
                <a:spcPct val="20000"/>
              </a:spcBef>
            </a:pPr>
            <a:r>
              <a:rPr lang="en-US" sz="1600" b="1" dirty="0">
                <a:solidFill>
                  <a:srgbClr val="0000FF"/>
                </a:solidFill>
                <a:cs typeface="ヒラギノ角ゴ ProN W3"/>
              </a:rPr>
              <a:t>Donor &amp; HQ</a:t>
            </a:r>
          </a:p>
          <a:p>
            <a:pPr marL="342665" indent="-342665" algn="ctr" eaLnBrk="0" hangingPunct="0">
              <a:spcBef>
                <a:spcPct val="20000"/>
              </a:spcBef>
            </a:pPr>
            <a:r>
              <a:rPr lang="en-US" sz="1600" b="1" dirty="0">
                <a:solidFill>
                  <a:srgbClr val="0000FF"/>
                </a:solidFill>
                <a:cs typeface="ヒラギノ角ゴ ProN W3"/>
              </a:rPr>
              <a:t> Facing</a:t>
            </a:r>
          </a:p>
        </p:txBody>
      </p:sp>
      <p:sp>
        <p:nvSpPr>
          <p:cNvPr id="25618" name="AcnBodyText_ID_531484"/>
          <p:cNvSpPr>
            <a:spLocks noChangeArrowheads="1"/>
          </p:cNvSpPr>
          <p:nvPr>
            <p:custDataLst>
              <p:tags r:id="rId9"/>
            </p:custDataLst>
          </p:nvPr>
        </p:nvSpPr>
        <p:spPr bwMode="gray">
          <a:xfrm>
            <a:off x="6098977" y="2623096"/>
            <a:ext cx="1597298" cy="496714"/>
          </a:xfrm>
          <a:prstGeom prst="rect">
            <a:avLst/>
          </a:prstGeom>
          <a:noFill/>
          <a:ln w="12700">
            <a:noFill/>
            <a:miter lim="800000"/>
            <a:headEnd/>
            <a:tailEnd/>
          </a:ln>
        </p:spPr>
        <p:txBody>
          <a:bodyPr lIns="0" tIns="0" rIns="0" bIns="0">
            <a:spAutoFit/>
          </a:bodyPr>
          <a:lstStyle/>
          <a:p>
            <a:pPr algn="ctr" eaLnBrk="0" hangingPunct="0">
              <a:spcBef>
                <a:spcPct val="20000"/>
              </a:spcBef>
            </a:pPr>
            <a:r>
              <a:rPr lang="en-US" sz="1600" b="1" dirty="0">
                <a:solidFill>
                  <a:srgbClr val="FF0000"/>
                </a:solidFill>
                <a:cs typeface="ヒラギノ角ゴ ProN W3"/>
              </a:rPr>
              <a:t>Beneficiary &amp; Field Facing</a:t>
            </a:r>
          </a:p>
        </p:txBody>
      </p:sp>
      <p:sp>
        <p:nvSpPr>
          <p:cNvPr id="22" name="AutoShape 19"/>
          <p:cNvSpPr>
            <a:spLocks noChangeArrowheads="1"/>
          </p:cNvSpPr>
          <p:nvPr/>
        </p:nvSpPr>
        <p:spPr bwMode="auto">
          <a:xfrm rot="-5400000">
            <a:off x="4190815" y="1463638"/>
            <a:ext cx="381744" cy="380628"/>
          </a:xfrm>
          <a:prstGeom prst="leftArrow">
            <a:avLst>
              <a:gd name="adj1" fmla="val 50000"/>
              <a:gd name="adj2" fmla="val 25073"/>
            </a:avLst>
          </a:prstGeom>
          <a:solidFill>
            <a:srgbClr val="CC0000"/>
          </a:solidFill>
          <a:ln w="9525" algn="ctr">
            <a:noFill/>
            <a:miter lim="800000"/>
            <a:headEnd/>
            <a:tailEnd/>
          </a:ln>
        </p:spPr>
        <p:txBody>
          <a:bodyPr wrap="none" lIns="91435" tIns="45718" rIns="91435" bIns="45718" anchor="ctr"/>
          <a:lstStyle/>
          <a:p>
            <a:pPr algn="ctr"/>
            <a:endParaRPr lang="en-US">
              <a:cs typeface="ヒラギノ角ゴ ProN W3"/>
            </a:endParaRPr>
          </a:p>
        </p:txBody>
      </p:sp>
      <p:sp>
        <p:nvSpPr>
          <p:cNvPr id="23" name="AcnBodyText_ID_531484"/>
          <p:cNvSpPr>
            <a:spLocks noChangeArrowheads="1"/>
          </p:cNvSpPr>
          <p:nvPr>
            <p:custDataLst>
              <p:tags r:id="rId10"/>
            </p:custDataLst>
          </p:nvPr>
        </p:nvSpPr>
        <p:spPr bwMode="gray">
          <a:xfrm>
            <a:off x="3661172" y="1066825"/>
            <a:ext cx="1444377" cy="433090"/>
          </a:xfrm>
          <a:prstGeom prst="rect">
            <a:avLst/>
          </a:prstGeom>
          <a:noFill/>
          <a:ln w="12700">
            <a:noFill/>
            <a:miter lim="800000"/>
            <a:headEnd/>
            <a:tailEnd/>
          </a:ln>
        </p:spPr>
        <p:txBody>
          <a:bodyPr lIns="0" tIns="0" rIns="0" bIns="0">
            <a:spAutoFit/>
          </a:bodyPr>
          <a:lstStyle/>
          <a:p>
            <a:pPr algn="ctr" eaLnBrk="0" hangingPunct="0">
              <a:spcBef>
                <a:spcPct val="20000"/>
              </a:spcBef>
              <a:buFont typeface="Arial" pitchFamily="34" charset="0"/>
              <a:buNone/>
            </a:pPr>
            <a:r>
              <a:rPr lang="en-US" sz="2800" b="1" dirty="0">
                <a:solidFill>
                  <a:srgbClr val="0000CC"/>
                </a:solidFill>
                <a:latin typeface="Calibri" pitchFamily="34" charset="0"/>
                <a:cs typeface="ヒラギノ角ゴ ProN W3"/>
              </a:rPr>
              <a:t>Get in</a:t>
            </a:r>
          </a:p>
        </p:txBody>
      </p:sp>
      <p:sp>
        <p:nvSpPr>
          <p:cNvPr id="24" name="AutoShape 22"/>
          <p:cNvSpPr>
            <a:spLocks noChangeArrowheads="1"/>
          </p:cNvSpPr>
          <p:nvPr/>
        </p:nvSpPr>
        <p:spPr bwMode="auto">
          <a:xfrm rot="-5400000">
            <a:off x="4191373" y="5715000"/>
            <a:ext cx="533549" cy="533549"/>
          </a:xfrm>
          <a:prstGeom prst="leftArrow">
            <a:avLst>
              <a:gd name="adj1" fmla="val 50000"/>
              <a:gd name="adj2" fmla="val 25000"/>
            </a:avLst>
          </a:prstGeom>
          <a:solidFill>
            <a:srgbClr val="CC0000"/>
          </a:solidFill>
          <a:ln w="9525" algn="ctr">
            <a:noFill/>
            <a:miter lim="800000"/>
            <a:headEnd/>
            <a:tailEnd/>
          </a:ln>
        </p:spPr>
        <p:txBody>
          <a:bodyPr wrap="none" lIns="91435" tIns="45718" rIns="91435" bIns="45718" anchor="ctr"/>
          <a:lstStyle/>
          <a:p>
            <a:pPr algn="ctr"/>
            <a:endParaRPr lang="en-US">
              <a:cs typeface="ヒラギノ角ゴ ProN W3"/>
            </a:endParaRPr>
          </a:p>
        </p:txBody>
      </p:sp>
      <p:sp>
        <p:nvSpPr>
          <p:cNvPr id="25" name="AcnBodyText_ID_531484"/>
          <p:cNvSpPr>
            <a:spLocks noChangeArrowheads="1"/>
          </p:cNvSpPr>
          <p:nvPr>
            <p:custDataLst>
              <p:tags r:id="rId11"/>
            </p:custDataLst>
          </p:nvPr>
        </p:nvSpPr>
        <p:spPr bwMode="gray">
          <a:xfrm>
            <a:off x="3733726" y="6248549"/>
            <a:ext cx="1444377" cy="433090"/>
          </a:xfrm>
          <a:prstGeom prst="rect">
            <a:avLst/>
          </a:prstGeom>
          <a:noFill/>
          <a:ln w="12700">
            <a:noFill/>
            <a:miter lim="800000"/>
            <a:headEnd/>
            <a:tailEnd/>
          </a:ln>
        </p:spPr>
        <p:txBody>
          <a:bodyPr lIns="0" tIns="0" rIns="0" bIns="0">
            <a:spAutoFit/>
          </a:bodyPr>
          <a:lstStyle/>
          <a:p>
            <a:pPr algn="ctr" eaLnBrk="0" hangingPunct="0">
              <a:spcBef>
                <a:spcPct val="20000"/>
              </a:spcBef>
              <a:buFont typeface="Arial" pitchFamily="34" charset="0"/>
              <a:buNone/>
            </a:pPr>
            <a:r>
              <a:rPr lang="en-US" sz="2800" b="1" dirty="0">
                <a:solidFill>
                  <a:srgbClr val="0000CC"/>
                </a:solidFill>
                <a:latin typeface="Calibri" pitchFamily="34" charset="0"/>
                <a:cs typeface="ヒラギノ角ゴ ProN W3"/>
              </a:rPr>
              <a:t>Get out</a:t>
            </a:r>
          </a:p>
        </p:txBody>
      </p:sp>
      <p:sp>
        <p:nvSpPr>
          <p:cNvPr id="27" name="Rectangle 2"/>
          <p:cNvSpPr>
            <a:spLocks noGrp="1" noChangeArrowheads="1"/>
          </p:cNvSpPr>
          <p:nvPr>
            <p:ph type="title"/>
          </p:nvPr>
        </p:nvSpPr>
        <p:spPr>
          <a:xfrm>
            <a:off x="1828800" y="116632"/>
            <a:ext cx="7315200" cy="1143000"/>
          </a:xfrm>
        </p:spPr>
        <p:txBody>
          <a:bodyPr/>
          <a:lstStyle/>
          <a:p>
            <a:pPr algn="ctr"/>
            <a:r>
              <a:rPr lang="en-US" sz="2800" dirty="0" smtClean="0"/>
              <a:t>IT Strategy: Move up, Get in and Get out</a:t>
            </a:r>
          </a:p>
        </p:txBody>
      </p:sp>
      <p:sp>
        <p:nvSpPr>
          <p:cNvPr id="26" name="AutoShape 3"/>
          <p:cNvSpPr>
            <a:spLocks noChangeArrowheads="1"/>
          </p:cNvSpPr>
          <p:nvPr/>
        </p:nvSpPr>
        <p:spPr bwMode="gray">
          <a:xfrm>
            <a:off x="539552" y="1754832"/>
            <a:ext cx="808037" cy="4505325"/>
          </a:xfrm>
          <a:prstGeom prst="upArrow">
            <a:avLst>
              <a:gd name="adj1" fmla="val 50102"/>
              <a:gd name="adj2" fmla="val 75736"/>
            </a:avLst>
          </a:prstGeom>
          <a:solidFill>
            <a:srgbClr val="92D050"/>
          </a:solidFill>
          <a:ln w="9525" algn="ctr">
            <a:noFill/>
            <a:miter lim="800000"/>
            <a:headEnd/>
            <a:tailEnd/>
          </a:ln>
        </p:spPr>
        <p:txBody>
          <a:bodyPr wrap="none" lIns="72000" tIns="72000" rIns="72000" bIns="72000" anchor="ctr"/>
          <a:lstStyle/>
          <a:p>
            <a:pPr algn="ctr" eaLnBrk="0" hangingPunct="0">
              <a:spcBef>
                <a:spcPct val="20000"/>
              </a:spcBef>
              <a:buSzPct val="100000"/>
              <a:buFont typeface="Wingdings" pitchFamily="2" charset="2"/>
              <a:buNone/>
            </a:pPr>
            <a:endParaRPr lang="en-US" sz="900" b="1" dirty="0">
              <a:ea typeface="MS PGothic" charset="-128"/>
            </a:endParaRPr>
          </a:p>
        </p:txBody>
      </p:sp>
      <p:sp>
        <p:nvSpPr>
          <p:cNvPr id="29" name="Slide Number Placeholder 3"/>
          <p:cNvSpPr>
            <a:spLocks noGrp="1"/>
          </p:cNvSpPr>
          <p:nvPr>
            <p:ph type="sldNum" sz="quarter" idx="4294967295"/>
          </p:nvPr>
        </p:nvSpPr>
        <p:spPr>
          <a:xfrm>
            <a:off x="6732240" y="6381328"/>
            <a:ext cx="2133600" cy="476250"/>
          </a:xfrm>
          <a:prstGeom prst="rect">
            <a:avLst/>
          </a:prstGeom>
        </p:spPr>
        <p:txBody>
          <a:bodyPr/>
          <a:lstStyle/>
          <a:p>
            <a:pPr algn="r"/>
            <a:fld id="{1F50F67D-38A0-4D08-A381-58302F5F568C}" type="slidenum">
              <a:rPr lang="en-GB" sz="1600" noProof="0" smtClean="0"/>
              <a:pPr algn="r"/>
              <a:t>6</a:t>
            </a:fld>
            <a:endParaRPr lang="en-GB" sz="1600" noProof="0" dirty="0"/>
          </a:p>
        </p:txBody>
      </p:sp>
      <p:sp>
        <p:nvSpPr>
          <p:cNvPr id="30" name="AcnBodyText_ID_307207"/>
          <p:cNvSpPr>
            <a:spLocks noChangeArrowheads="1"/>
          </p:cNvSpPr>
          <p:nvPr>
            <p:custDataLst>
              <p:tags r:id="rId12"/>
            </p:custDataLst>
          </p:nvPr>
        </p:nvSpPr>
        <p:spPr bwMode="gray">
          <a:xfrm rot="-5400000">
            <a:off x="-621964" y="3801280"/>
            <a:ext cx="3122705" cy="223608"/>
          </a:xfrm>
          <a:prstGeom prst="rect">
            <a:avLst/>
          </a:prstGeom>
          <a:noFill/>
          <a:ln w="12700">
            <a:noFill/>
            <a:miter lim="800000"/>
            <a:headEnd/>
            <a:tailEnd/>
          </a:ln>
        </p:spPr>
        <p:txBody>
          <a:bodyPr wrap="square" lIns="0" tIns="0" rIns="0" bIns="0">
            <a:spAutoFit/>
          </a:bodyPr>
          <a:lstStyle/>
          <a:p>
            <a:pPr marL="342900" indent="-342900" eaLnBrk="0" hangingPunct="0">
              <a:spcBef>
                <a:spcPct val="20000"/>
              </a:spcBef>
            </a:pPr>
            <a:r>
              <a:rPr lang="en-US" sz="1400" b="1" dirty="0"/>
              <a:t>Increasing Impact for Beneficiaries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animBg="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Conclusion in Three Sentences</a:t>
            </a:r>
            <a:endParaRPr lang="en-US" sz="3200" dirty="0"/>
          </a:p>
        </p:txBody>
      </p:sp>
      <p:sp>
        <p:nvSpPr>
          <p:cNvPr id="3" name="Content Placeholder 2"/>
          <p:cNvSpPr>
            <a:spLocks noGrp="1"/>
          </p:cNvSpPr>
          <p:nvPr>
            <p:ph sz="half" idx="1"/>
          </p:nvPr>
        </p:nvSpPr>
        <p:spPr>
          <a:xfrm>
            <a:off x="35496" y="1676400"/>
            <a:ext cx="5112568" cy="4191000"/>
          </a:xfrm>
        </p:spPr>
        <p:txBody>
          <a:bodyPr/>
          <a:lstStyle/>
          <a:p>
            <a:pPr fontAlgn="ctr">
              <a:buNone/>
            </a:pPr>
            <a:r>
              <a:rPr lang="en-US" sz="3200" dirty="0" smtClean="0"/>
              <a:t>	IT strategic direction points:</a:t>
            </a:r>
          </a:p>
          <a:p>
            <a:pPr marL="750887" indent="-457200" fontAlgn="ctr">
              <a:buFont typeface="+mj-lt"/>
              <a:buAutoNum type="arabicPeriod"/>
            </a:pPr>
            <a:r>
              <a:rPr lang="en-US" sz="2800" dirty="0" smtClean="0"/>
              <a:t>Move the IT agenda up the strategy pyramid </a:t>
            </a:r>
          </a:p>
          <a:p>
            <a:pPr marL="750887" indent="-457200" fontAlgn="ctr">
              <a:buFont typeface="+mj-lt"/>
              <a:buAutoNum type="arabicPeriod"/>
            </a:pPr>
            <a:r>
              <a:rPr lang="en-US" sz="2800" dirty="0" smtClean="0"/>
              <a:t>“Get out” of the bottom (of lights-on operations)</a:t>
            </a:r>
          </a:p>
          <a:p>
            <a:pPr marL="750887" indent="-457200" fontAlgn="ctr">
              <a:buFont typeface="+mj-lt"/>
              <a:buAutoNum type="arabicPeriod"/>
            </a:pPr>
            <a:r>
              <a:rPr lang="en-US" sz="2800" dirty="0" smtClean="0"/>
              <a:t>“Get in” at the top (program impacting IT)</a:t>
            </a:r>
          </a:p>
          <a:p>
            <a:pPr fontAlgn="ctr">
              <a:buNone/>
            </a:pPr>
            <a:endParaRPr lang="en-US" dirty="0" smtClean="0"/>
          </a:p>
        </p:txBody>
      </p:sp>
      <p:sp>
        <p:nvSpPr>
          <p:cNvPr id="5" name="Slide Number Placeholder 3"/>
          <p:cNvSpPr>
            <a:spLocks noGrp="1"/>
          </p:cNvSpPr>
          <p:nvPr>
            <p:ph type="sldNum" sz="quarter" idx="4294967295"/>
          </p:nvPr>
        </p:nvSpPr>
        <p:spPr>
          <a:xfrm>
            <a:off x="7010400" y="6381750"/>
            <a:ext cx="2133600" cy="476250"/>
          </a:xfrm>
          <a:prstGeom prst="rect">
            <a:avLst/>
          </a:prstGeom>
        </p:spPr>
        <p:txBody>
          <a:bodyPr/>
          <a:lstStyle/>
          <a:p>
            <a:pPr algn="r"/>
            <a:fld id="{1F50F67D-38A0-4D08-A381-58302F5F568C}" type="slidenum">
              <a:rPr lang="en-GB" sz="1600" noProof="0" smtClean="0"/>
              <a:pPr algn="r"/>
              <a:t>7</a:t>
            </a:fld>
            <a:endParaRPr lang="en-GB" sz="1600" noProof="0" dirty="0"/>
          </a:p>
        </p:txBody>
      </p:sp>
      <p:pic>
        <p:nvPicPr>
          <p:cNvPr id="1026" name="Picture 2" descr="cc0b9f67-0b59-4d3d-81d8-402c3a5b6f7e"/>
          <p:cNvPicPr>
            <a:picLocks noChangeAspect="1" noChangeArrowheads="1"/>
          </p:cNvPicPr>
          <p:nvPr/>
        </p:nvPicPr>
        <p:blipFill>
          <a:blip r:embed="rId3" cstate="print"/>
          <a:srcRect/>
          <a:stretch>
            <a:fillRect/>
          </a:stretch>
        </p:blipFill>
        <p:spPr bwMode="auto">
          <a:xfrm>
            <a:off x="5127436" y="1556792"/>
            <a:ext cx="3909060" cy="52120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Getting in: </a:t>
            </a:r>
            <a:r>
              <a:rPr lang="en-US" sz="3200" dirty="0" smtClean="0"/>
              <a:t>Texting </a:t>
            </a:r>
            <a:r>
              <a:rPr lang="en-US" sz="3200" dirty="0" smtClean="0"/>
              <a:t>Survivors in Haiti</a:t>
            </a:r>
            <a:endParaRPr lang="en-US" sz="3200" dirty="0"/>
          </a:p>
        </p:txBody>
      </p:sp>
      <p:graphicFrame>
        <p:nvGraphicFramePr>
          <p:cNvPr id="5" name="Diagram 4"/>
          <p:cNvGraphicFramePr/>
          <p:nvPr/>
        </p:nvGraphicFramePr>
        <p:xfrm>
          <a:off x="467544" y="1541016"/>
          <a:ext cx="8424936" cy="5316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1828800" y="404664"/>
            <a:ext cx="6858000" cy="1143000"/>
          </a:xfrm>
          <a:noFill/>
          <a:ln>
            <a:miter lim="800000"/>
            <a:headEnd/>
            <a:tailEnd/>
          </a:ln>
        </p:spPr>
        <p:txBody>
          <a:bodyPr wrap="square" lIns="64291" tIns="32146" rIns="64291" bIns="32146" numCol="1" anchor="t" anchorCtr="0" compatLnSpc="1">
            <a:prstTxWarp prst="textNoShape">
              <a:avLst/>
            </a:prstTxWarp>
          </a:bodyPr>
          <a:lstStyle/>
          <a:p>
            <a:r>
              <a:rPr lang="en-US" sz="4000" dirty="0" smtClean="0"/>
              <a:t>Getting Out:  </a:t>
            </a:r>
            <a:r>
              <a:rPr lang="en-US" sz="3600" dirty="0" smtClean="0"/>
              <a:t>Office365</a:t>
            </a:r>
            <a:endParaRPr lang="en-US" sz="3600" dirty="0" smtClean="0"/>
          </a:p>
        </p:txBody>
      </p:sp>
      <p:sp>
        <p:nvSpPr>
          <p:cNvPr id="27651" name="Content Placeholder 2"/>
          <p:cNvSpPr>
            <a:spLocks noGrp="1"/>
          </p:cNvSpPr>
          <p:nvPr>
            <p:ph idx="1"/>
          </p:nvPr>
        </p:nvSpPr>
        <p:spPr bwMode="auto">
          <a:xfrm>
            <a:off x="323529" y="1828899"/>
            <a:ext cx="8588300" cy="4768453"/>
          </a:xfrm>
          <a:noFill/>
          <a:ln>
            <a:miter lim="800000"/>
            <a:headEnd/>
            <a:tailEnd/>
          </a:ln>
        </p:spPr>
        <p:txBody>
          <a:bodyPr wrap="square" lIns="64291" tIns="32146" rIns="64291" bIns="32146" numCol="1" anchor="t" anchorCtr="0" compatLnSpc="1">
            <a:prstTxWarp prst="textNoShape">
              <a:avLst/>
            </a:prstTxWarp>
          </a:bodyPr>
          <a:lstStyle/>
          <a:p>
            <a:pPr>
              <a:buFont typeface="Wingdings" pitchFamily="2" charset="2"/>
              <a:buChar char="Ø"/>
            </a:pPr>
            <a:r>
              <a:rPr lang="en-US" sz="2600" dirty="0" smtClean="0"/>
              <a:t>We are not in the data center business</a:t>
            </a:r>
          </a:p>
          <a:p>
            <a:pPr>
              <a:buFont typeface="Wingdings" pitchFamily="2" charset="2"/>
              <a:buChar char="Ø"/>
            </a:pPr>
            <a:r>
              <a:rPr lang="en-US" sz="2600" dirty="0" smtClean="0"/>
              <a:t>We need to redeploy people, time and money up-the-pyramid</a:t>
            </a:r>
          </a:p>
          <a:p>
            <a:pPr>
              <a:buFont typeface="Wingdings" pitchFamily="2" charset="2"/>
              <a:buChar char="Ø"/>
            </a:pPr>
            <a:r>
              <a:rPr lang="en-US" sz="2600" dirty="0" smtClean="0"/>
              <a:t>We need to have impact on 60+ National Societies who have little to no IT</a:t>
            </a:r>
          </a:p>
          <a:p>
            <a:pPr>
              <a:buFont typeface="Wingdings" pitchFamily="2" charset="2"/>
              <a:buChar char="Ø"/>
            </a:pPr>
            <a:r>
              <a:rPr lang="en-US" sz="2600" dirty="0" smtClean="0"/>
              <a:t>We are a Microsoft-centric shop with many inter-application and platform dependencies</a:t>
            </a:r>
          </a:p>
          <a:p>
            <a:pPr>
              <a:buFont typeface="Wingdings" pitchFamily="2" charset="2"/>
              <a:buChar char="Ø"/>
            </a:pPr>
            <a:r>
              <a:rPr lang="en-US" sz="2600" dirty="0" smtClean="0"/>
              <a:t>We need a more fluid path from premises to off-premises computing</a:t>
            </a:r>
          </a:p>
          <a:p>
            <a:r>
              <a:rPr lang="en-US" sz="2600" dirty="0" smtClean="0">
                <a:solidFill>
                  <a:srgbClr val="FF0000"/>
                </a:solidFill>
              </a:rPr>
              <a:t>	We </a:t>
            </a:r>
            <a:r>
              <a:rPr lang="en-US" sz="2600" dirty="0" smtClean="0">
                <a:solidFill>
                  <a:srgbClr val="FF0000"/>
                </a:solidFill>
              </a:rPr>
              <a:t>are about partnering with those whose business it is to do things that it is not our business to do</a:t>
            </a:r>
          </a:p>
        </p:txBody>
      </p:sp>
      <p:sp>
        <p:nvSpPr>
          <p:cNvPr id="4" name="Slide Number Placeholder 3"/>
          <p:cNvSpPr>
            <a:spLocks noGrp="1"/>
          </p:cNvSpPr>
          <p:nvPr>
            <p:ph type="sldNum" sz="quarter" idx="4294967295"/>
          </p:nvPr>
        </p:nvSpPr>
        <p:spPr>
          <a:xfrm>
            <a:off x="6732240" y="6381328"/>
            <a:ext cx="2133600" cy="476250"/>
          </a:xfrm>
          <a:prstGeom prst="rect">
            <a:avLst/>
          </a:prstGeom>
        </p:spPr>
        <p:txBody>
          <a:bodyPr/>
          <a:lstStyle/>
          <a:p>
            <a:pPr algn="r"/>
            <a:fld id="{1F50F67D-38A0-4D08-A381-58302F5F568C}" type="slidenum">
              <a:rPr lang="en-GB" sz="1600" noProof="0" smtClean="0"/>
              <a:pPr algn="r"/>
              <a:t>9</a:t>
            </a:fld>
            <a:endParaRPr lang="en-GB" sz="1600" noProof="0" dirty="0"/>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TYLE" val="AcnBodyText"/>
  <p:tag name="DATE" val="1/13/2009 1:01:20 PM"/>
</p:tagLst>
</file>

<file path=ppt/tags/tag10.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11.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12.xml><?xml version="1.0" encoding="utf-8"?>
<p:tagLst xmlns:a="http://schemas.openxmlformats.org/drawingml/2006/main" xmlns:r="http://schemas.openxmlformats.org/officeDocument/2006/relationships" xmlns:p="http://schemas.openxmlformats.org/presentationml/2006/main">
  <p:tag name="STYLE" val="AcnBodyText"/>
  <p:tag name="DATE" val="1/13/2009 1:01:20 PM"/>
</p:tagLst>
</file>

<file path=ppt/tags/tag13.xml><?xml version="1.0" encoding="utf-8"?>
<p:tagLst xmlns:a="http://schemas.openxmlformats.org/drawingml/2006/main" xmlns:r="http://schemas.openxmlformats.org/officeDocument/2006/relationships" xmlns:p="http://schemas.openxmlformats.org/presentationml/2006/main">
  <p:tag name="STYLE" val="AcnBodyText"/>
  <p:tag name="DATE" val="1/13/2009 1:01:20 PM"/>
</p:tagLst>
</file>

<file path=ppt/tags/tag14.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15.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16.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17.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2.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3.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4.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5.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6.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7.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8.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9.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C-Large Head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C-Large Heading">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IFRC_English</Template>
  <TotalTime>19244</TotalTime>
  <Words>1124</Words>
  <Application>Microsoft Office PowerPoint</Application>
  <PresentationFormat>On-screen Show (4:3)</PresentationFormat>
  <Paragraphs>252</Paragraphs>
  <Slides>33</Slides>
  <Notes>27</Notes>
  <HiddenSlides>0</HiddenSlides>
  <MMClips>0</MMClips>
  <ScaleCrop>false</ScaleCrop>
  <HeadingPairs>
    <vt:vector size="4" baseType="variant">
      <vt:variant>
        <vt:lpstr>Theme</vt:lpstr>
      </vt:variant>
      <vt:variant>
        <vt:i4>3</vt:i4>
      </vt:variant>
      <vt:variant>
        <vt:lpstr>Slide Titles</vt:lpstr>
      </vt:variant>
      <vt:variant>
        <vt:i4>33</vt:i4>
      </vt:variant>
    </vt:vector>
  </HeadingPairs>
  <TitlesOfParts>
    <vt:vector size="36" baseType="lpstr">
      <vt:lpstr>Office Theme</vt:lpstr>
      <vt:lpstr>1_Office Theme</vt:lpstr>
      <vt:lpstr>2_Office Theme</vt:lpstr>
      <vt:lpstr>IT Strategy in a Chaotic World</vt:lpstr>
      <vt:lpstr>A Brief Introduction</vt:lpstr>
      <vt:lpstr>Three Imperatives</vt:lpstr>
      <vt:lpstr>1. Strategy is about moving missions</vt:lpstr>
      <vt:lpstr>Catastrophic events are on the rise</vt:lpstr>
      <vt:lpstr>IT Strategy: Move up, Get in and Get out</vt:lpstr>
      <vt:lpstr>Conclusion in Three Sentences</vt:lpstr>
      <vt:lpstr>Getting in: Texting Survivors in Haiti</vt:lpstr>
      <vt:lpstr>Getting Out:  Office365</vt:lpstr>
      <vt:lpstr>The Unsung Benefit of the Cloud</vt:lpstr>
      <vt:lpstr>2. INNOVATION IS ABOUT Harvesting</vt:lpstr>
      <vt:lpstr> Discover and Harvest</vt:lpstr>
      <vt:lpstr>Slide 13</vt:lpstr>
      <vt:lpstr>What’s Needed?</vt:lpstr>
      <vt:lpstr>The Imagine Cup Funnel</vt:lpstr>
      <vt:lpstr>Discover and Harvest Benefits</vt:lpstr>
      <vt:lpstr>For Discover and Harvest to Work… </vt:lpstr>
      <vt:lpstr>Tech Catalog of Standards &amp; Choices</vt:lpstr>
      <vt:lpstr>3. Collaborate or perish</vt:lpstr>
      <vt:lpstr>Nonprofits get by with a fifth (or less) of corp. IT costs</vt:lpstr>
      <vt:lpstr>Leveling the NGO - Corp IT Playing Field</vt:lpstr>
      <vt:lpstr> Key Conclusion </vt:lpstr>
      <vt:lpstr>Non Profit IT Departments Can’t Play the Odds</vt:lpstr>
      <vt:lpstr>What else is possible for nonprofits?</vt:lpstr>
      <vt:lpstr>The New Collaboration</vt:lpstr>
      <vt:lpstr>       NetHope Vision</vt:lpstr>
      <vt:lpstr>Collaboration: 34 Member NGOs</vt:lpstr>
      <vt:lpstr>Why Has NetHope Been So Successful with Collaboration?</vt:lpstr>
      <vt:lpstr>In The Future…</vt:lpstr>
      <vt:lpstr>Questions to Ask Yourself</vt:lpstr>
      <vt:lpstr>Further Reading</vt:lpstr>
      <vt:lpstr>Questions?</vt:lpstr>
      <vt:lpstr>Slide 33</vt:lpstr>
    </vt:vector>
  </TitlesOfParts>
  <Company>IFRC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Updates</dc:title>
  <dc:creator>Amol Sawarkar</dc:creator>
  <cp:lastModifiedBy>Edward G. Happ</cp:lastModifiedBy>
  <cp:revision>618</cp:revision>
  <dcterms:created xsi:type="dcterms:W3CDTF">2010-03-04T15:12:21Z</dcterms:created>
  <dcterms:modified xsi:type="dcterms:W3CDTF">2011-11-20T18:59:28Z</dcterms:modified>
</cp:coreProperties>
</file>