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 id="2147483673" r:id="rId4"/>
  </p:sldMasterIdLst>
  <p:notesMasterIdLst>
    <p:notesMasterId r:id="rId43"/>
  </p:notesMasterIdLst>
  <p:handoutMasterIdLst>
    <p:handoutMasterId r:id="rId44"/>
  </p:handoutMasterIdLst>
  <p:sldIdLst>
    <p:sldId id="713" r:id="rId5"/>
    <p:sldId id="1998" r:id="rId6"/>
    <p:sldId id="2002" r:id="rId7"/>
    <p:sldId id="1007" r:id="rId8"/>
    <p:sldId id="770" r:id="rId9"/>
    <p:sldId id="740" r:id="rId10"/>
    <p:sldId id="1260" r:id="rId11"/>
    <p:sldId id="1993" r:id="rId12"/>
    <p:sldId id="1788" r:id="rId13"/>
    <p:sldId id="1280" r:id="rId14"/>
    <p:sldId id="1283" r:id="rId15"/>
    <p:sldId id="1273" r:id="rId16"/>
    <p:sldId id="1276" r:id="rId17"/>
    <p:sldId id="1277" r:id="rId18"/>
    <p:sldId id="1278" r:id="rId19"/>
    <p:sldId id="1279" r:id="rId20"/>
    <p:sldId id="1274" r:id="rId21"/>
    <p:sldId id="1282" r:id="rId22"/>
    <p:sldId id="1281" r:id="rId23"/>
    <p:sldId id="1265" r:id="rId24"/>
    <p:sldId id="1994" r:id="rId25"/>
    <p:sldId id="1262" r:id="rId26"/>
    <p:sldId id="1995" r:id="rId27"/>
    <p:sldId id="1997" r:id="rId28"/>
    <p:sldId id="1078" r:id="rId29"/>
    <p:sldId id="1639" r:id="rId30"/>
    <p:sldId id="1640" r:id="rId31"/>
    <p:sldId id="1641" r:id="rId32"/>
    <p:sldId id="1642" r:id="rId33"/>
    <p:sldId id="1999" r:id="rId34"/>
    <p:sldId id="2000" r:id="rId35"/>
    <p:sldId id="1645" r:id="rId36"/>
    <p:sldId id="1169" r:id="rId37"/>
    <p:sldId id="1648" r:id="rId38"/>
    <p:sldId id="1649" r:id="rId39"/>
    <p:sldId id="1650" r:id="rId40"/>
    <p:sldId id="1145" r:id="rId41"/>
    <p:sldId id="727" r:id="rId42"/>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1FC"/>
    <a:srgbClr val="068427"/>
    <a:srgbClr val="3056FA"/>
    <a:srgbClr val="FFFF00"/>
    <a:srgbClr val="FF9900"/>
    <a:srgbClr val="FF0000"/>
    <a:srgbClr val="FFCC00"/>
    <a:srgbClr val="FE860E"/>
    <a:srgbClr val="FDAE0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3" autoAdjust="0"/>
    <p:restoredTop sz="91372" autoAdjust="0"/>
  </p:normalViewPr>
  <p:slideViewPr>
    <p:cSldViewPr>
      <p:cViewPr varScale="1">
        <p:scale>
          <a:sx n="97" d="100"/>
          <a:sy n="97" d="100"/>
        </p:scale>
        <p:origin x="642" y="78"/>
      </p:cViewPr>
      <p:guideLst>
        <p:guide orient="horz" pos="2160"/>
        <p:guide pos="2880"/>
      </p:guideLst>
    </p:cSldViewPr>
  </p:slideViewPr>
  <p:outlineViewPr>
    <p:cViewPr>
      <p:scale>
        <a:sx n="33" d="100"/>
        <a:sy n="33" d="100"/>
      </p:scale>
      <p:origin x="0" y="607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3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Traditional IT Imperative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IT Activity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6C-417D-9799-B5EFAB103894}"/>
              </c:ext>
            </c:extLst>
          </c:dPt>
          <c:dPt>
            <c:idx val="1"/>
            <c:bubble3D val="0"/>
            <c:explosion val="2"/>
            <c:spPr>
              <a:solidFill>
                <a:schemeClr val="accent2"/>
              </a:solidFill>
              <a:ln w="19050">
                <a:solidFill>
                  <a:schemeClr val="lt1"/>
                </a:solidFill>
              </a:ln>
              <a:effectLst/>
            </c:spPr>
            <c:extLst>
              <c:ext xmlns:c16="http://schemas.microsoft.com/office/drawing/2014/chart" uri="{C3380CC4-5D6E-409C-BE32-E72D297353CC}">
                <c16:uniqueId val="{00000003-086C-417D-9799-B5EFAB1038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6C-417D-9799-B5EFAB1038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6C-417D-9799-B5EFAB103894}"/>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6C-417D-9799-B5EFAB103894}"/>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6C-417D-9799-B5EFAB1038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Internal</c:v>
                </c:pt>
                <c:pt idx="1">
                  <c:v>External</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0-10FD-4F0C-8FA2-3525FB6232A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0.80712</cdr:x>
      <cdr:y>0.41879</cdr:y>
    </cdr:from>
    <cdr:to>
      <cdr:x>0.81893</cdr:x>
      <cdr:y>0.43539</cdr:y>
    </cdr:to>
    <cdr:sp macro="" textlink="">
      <cdr:nvSpPr>
        <cdr:cNvPr id="2" name="TextBox 1">
          <a:extLst xmlns:a="http://schemas.openxmlformats.org/drawingml/2006/main">
            <a:ext uri="{FF2B5EF4-FFF2-40B4-BE49-F238E27FC236}">
              <a16:creationId xmlns:a16="http://schemas.microsoft.com/office/drawing/2014/main" id="{D6B277EA-BD39-463C-A47B-0CD1B161080E}"/>
            </a:ext>
          </a:extLst>
        </cdr:cNvPr>
        <cdr:cNvSpPr txBox="1"/>
      </cdr:nvSpPr>
      <cdr:spPr>
        <a:xfrm xmlns:a="http://schemas.openxmlformats.org/drawingml/2006/main">
          <a:off x="4920208" y="1815976"/>
          <a:ext cx="72008" cy="7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2" y="1"/>
            <a:ext cx="3037840" cy="464821"/>
          </a:xfrm>
          <a:prstGeom prst="rect">
            <a:avLst/>
          </a:prstGeom>
          <a:noFill/>
          <a:ln w="9525">
            <a:noFill/>
            <a:miter lim="800000"/>
            <a:headEnd/>
            <a:tailEnd/>
          </a:ln>
          <a:effectLst/>
        </p:spPr>
        <p:txBody>
          <a:bodyPr vert="horz" wrap="square" lIns="92095" tIns="46048" rIns="92095" bIns="46048"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970940" y="1"/>
            <a:ext cx="3037840" cy="464821"/>
          </a:xfrm>
          <a:prstGeom prst="rect">
            <a:avLst/>
          </a:prstGeom>
          <a:noFill/>
          <a:ln w="9525">
            <a:noFill/>
            <a:miter lim="800000"/>
            <a:headEnd/>
            <a:tailEnd/>
          </a:ln>
          <a:effectLst/>
        </p:spPr>
        <p:txBody>
          <a:bodyPr vert="horz" wrap="square" lIns="92095" tIns="46048" rIns="92095" bIns="46048"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2" y="8829967"/>
            <a:ext cx="3037840" cy="464821"/>
          </a:xfrm>
          <a:prstGeom prst="rect">
            <a:avLst/>
          </a:prstGeom>
          <a:noFill/>
          <a:ln w="9525">
            <a:noFill/>
            <a:miter lim="800000"/>
            <a:headEnd/>
            <a:tailEnd/>
          </a:ln>
          <a:effectLst/>
        </p:spPr>
        <p:txBody>
          <a:bodyPr vert="horz" wrap="square" lIns="92095" tIns="46048" rIns="92095" bIns="46048"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970940" y="8829967"/>
            <a:ext cx="3037840" cy="464821"/>
          </a:xfrm>
          <a:prstGeom prst="rect">
            <a:avLst/>
          </a:prstGeom>
          <a:noFill/>
          <a:ln w="9525">
            <a:noFill/>
            <a:miter lim="800000"/>
            <a:headEnd/>
            <a:tailEnd/>
          </a:ln>
          <a:effectLst/>
        </p:spPr>
        <p:txBody>
          <a:bodyPr vert="horz" wrap="square" lIns="92095" tIns="46048" rIns="92095" bIns="46048"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2" y="1"/>
            <a:ext cx="3037840" cy="464821"/>
          </a:xfrm>
          <a:prstGeom prst="rect">
            <a:avLst/>
          </a:prstGeom>
          <a:noFill/>
          <a:ln w="9525">
            <a:noFill/>
            <a:miter lim="800000"/>
            <a:headEnd/>
            <a:tailEnd/>
          </a:ln>
          <a:effectLst/>
        </p:spPr>
        <p:txBody>
          <a:bodyPr vert="horz" wrap="square" lIns="92095" tIns="46048" rIns="92095" bIns="46048"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970940" y="1"/>
            <a:ext cx="3037840" cy="464821"/>
          </a:xfrm>
          <a:prstGeom prst="rect">
            <a:avLst/>
          </a:prstGeom>
          <a:noFill/>
          <a:ln w="9525">
            <a:noFill/>
            <a:miter lim="800000"/>
            <a:headEnd/>
            <a:tailEnd/>
          </a:ln>
          <a:effectLst/>
        </p:spPr>
        <p:txBody>
          <a:bodyPr vert="horz" wrap="square" lIns="92095" tIns="46048" rIns="92095" bIns="46048"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701041" y="4415790"/>
            <a:ext cx="5608320" cy="4183381"/>
          </a:xfrm>
          <a:prstGeom prst="rect">
            <a:avLst/>
          </a:prstGeom>
          <a:noFill/>
          <a:ln w="9525">
            <a:noFill/>
            <a:miter lim="800000"/>
            <a:headEnd/>
            <a:tailEnd/>
          </a:ln>
          <a:effectLst/>
        </p:spPr>
        <p:txBody>
          <a:bodyPr vert="horz" wrap="square" lIns="92095" tIns="46048" rIns="92095" bIns="46048"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sp>
        <p:nvSpPr>
          <p:cNvPr id="155654" name="Rectangle 6"/>
          <p:cNvSpPr>
            <a:spLocks noGrp="1" noChangeArrowheads="1"/>
          </p:cNvSpPr>
          <p:nvPr>
            <p:ph type="ftr" sz="quarter" idx="4"/>
          </p:nvPr>
        </p:nvSpPr>
        <p:spPr bwMode="auto">
          <a:xfrm>
            <a:off x="2" y="8829967"/>
            <a:ext cx="3037840" cy="464821"/>
          </a:xfrm>
          <a:prstGeom prst="rect">
            <a:avLst/>
          </a:prstGeom>
          <a:noFill/>
          <a:ln w="9525">
            <a:noFill/>
            <a:miter lim="800000"/>
            <a:headEnd/>
            <a:tailEnd/>
          </a:ln>
          <a:effectLst/>
        </p:spPr>
        <p:txBody>
          <a:bodyPr vert="horz" wrap="square" lIns="92095" tIns="46048" rIns="92095" bIns="46048"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970940" y="8829967"/>
            <a:ext cx="3037840" cy="464821"/>
          </a:xfrm>
          <a:prstGeom prst="rect">
            <a:avLst/>
          </a:prstGeom>
          <a:noFill/>
          <a:ln w="9525">
            <a:noFill/>
            <a:miter lim="800000"/>
            <a:headEnd/>
            <a:tailEnd/>
          </a:ln>
          <a:effectLst/>
        </p:spPr>
        <p:txBody>
          <a:bodyPr vert="horz" wrap="square" lIns="92095" tIns="46048" rIns="92095" bIns="46048"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_HRY3eXjno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pmd.com/hpmd/personal/LTYMstories.nsf/links/49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achou.github.io/2018/09/28/cloud-service-models.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healthitsecurity.com/news/hhs-issues-limited-waiver-of-hipaa-sanctions-due-to-coronaviru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dfs.semanticscholar.org/baa5/8e86493834d21459cba14437d8900542d666.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hmyfjKjcbm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427355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and dignified burials,” WHO, http://www.who.int/csr/disease/ebola/training/safe-burials/en/</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12</a:t>
            </a:fld>
            <a:endParaRPr lang="fr-CH" dirty="0"/>
          </a:p>
        </p:txBody>
      </p:sp>
    </p:spTree>
    <p:extLst>
      <p:ext uri="{BB962C8B-B14F-4D97-AF65-F5344CB8AC3E}">
        <p14:creationId xmlns:p14="http://schemas.microsoft.com/office/powerpoint/2010/main" val="5831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IBID, https://news.nationalgeographic.com/2015/01/150130-ebola-virus-outbreak-epidemic-sierra-leone-funerals/</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13</a:t>
            </a:fld>
            <a:endParaRPr lang="fr-CH" dirty="0"/>
          </a:p>
        </p:txBody>
      </p:sp>
    </p:spTree>
    <p:extLst>
      <p:ext uri="{BB962C8B-B14F-4D97-AF65-F5344CB8AC3E}">
        <p14:creationId xmlns:p14="http://schemas.microsoft.com/office/powerpoint/2010/main" val="335459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IBID, https://news.nationalgeographic.com/2015/01/150130-ebola-virus-outbreak-epidemic-sierra-leone-funerals/</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14</a:t>
            </a:fld>
            <a:endParaRPr lang="fr-CH" dirty="0"/>
          </a:p>
        </p:txBody>
      </p:sp>
    </p:spTree>
    <p:extLst>
      <p:ext uri="{BB962C8B-B14F-4D97-AF65-F5344CB8AC3E}">
        <p14:creationId xmlns:p14="http://schemas.microsoft.com/office/powerpoint/2010/main" val="218615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IBID, https://news.nationalgeographic.com/2015/01/150130-ebola-virus-outbreak-epidemic-sierra-leone-funerals/</a:t>
            </a:r>
          </a:p>
          <a:p>
            <a:r>
              <a:rPr lang="en-US" dirty="0"/>
              <a:t>"It’s </a:t>
            </a:r>
            <a:r>
              <a:rPr lang="en-US" dirty="0">
                <a:solidFill>
                  <a:srgbClr val="FF0000"/>
                </a:solidFill>
              </a:rPr>
              <a:t>a situation not unlike that in Ferguson, Missouri</a:t>
            </a:r>
            <a:r>
              <a:rPr lang="en-US" dirty="0"/>
              <a:t>, where a legacy of slavery, exploitation, disregard, and abuse leads people to think their own solutions are better than those from the outside.” </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15</a:t>
            </a:fld>
            <a:endParaRPr lang="fr-CH" dirty="0"/>
          </a:p>
        </p:txBody>
      </p:sp>
    </p:spTree>
    <p:extLst>
      <p:ext uri="{BB962C8B-B14F-4D97-AF65-F5344CB8AC3E}">
        <p14:creationId xmlns:p14="http://schemas.microsoft.com/office/powerpoint/2010/main" val="27638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IBID, https://news.nationalgeographic.com/2015/01/150130-ebola-virus-outbreak-epidemic-sierra-leone-funerals/</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16</a:t>
            </a:fld>
            <a:endParaRPr lang="fr-CH" dirty="0"/>
          </a:p>
        </p:txBody>
      </p:sp>
    </p:spTree>
    <p:extLst>
      <p:ext uri="{BB962C8B-B14F-4D97-AF65-F5344CB8AC3E}">
        <p14:creationId xmlns:p14="http://schemas.microsoft.com/office/powerpoint/2010/main" val="269135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Fighting the Ebola outbreak in Sierra Leone,” Aug 11, 2014, https://www.youtube.com/watch?v=jirs9qVq50k (5:11)</a:t>
            </a:r>
          </a:p>
          <a:p>
            <a:r>
              <a:rPr lang="en-US" dirty="0"/>
              <a:t>Also see </a:t>
            </a:r>
            <a:r>
              <a:rPr lang="en-US" b="0" dirty="0">
                <a:effectLst/>
                <a:latin typeface="var(--ytd-video-primary-info-renderer-title-font-family, inherit)"/>
              </a:rPr>
              <a:t>“Meet the Fearless Ebola Hunters of Sierra Leone”, National Geographic, </a:t>
            </a:r>
            <a:r>
              <a:rPr lang="en-US" dirty="0">
                <a:effectLst/>
              </a:rPr>
              <a:t>Mar 24, 2015</a:t>
            </a:r>
          </a:p>
          <a:p>
            <a:pPr defTabSz="916503">
              <a:defRPr/>
            </a:pPr>
            <a:r>
              <a:rPr lang="en-US" dirty="0">
                <a:hlinkClick r:id="rId3"/>
              </a:rPr>
              <a:t>https://www.youtube.com/watch?v=_HRY3eXjnos</a:t>
            </a:r>
            <a:r>
              <a:rPr lang="en-US" dirty="0"/>
              <a:t> (4:14) </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17</a:t>
            </a:fld>
            <a:endParaRPr lang="fr-CH" dirty="0"/>
          </a:p>
        </p:txBody>
      </p:sp>
    </p:spTree>
    <p:extLst>
      <p:ext uri="{BB962C8B-B14F-4D97-AF65-F5344CB8AC3E}">
        <p14:creationId xmlns:p14="http://schemas.microsoft.com/office/powerpoint/2010/main" val="120682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Sometimes culture trumps science</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18</a:t>
            </a:fld>
            <a:endParaRPr lang="fr-CH" dirty="0"/>
          </a:p>
        </p:txBody>
      </p:sp>
    </p:spTree>
    <p:extLst>
      <p:ext uri="{BB962C8B-B14F-4D97-AF65-F5344CB8AC3E}">
        <p14:creationId xmlns:p14="http://schemas.microsoft.com/office/powerpoint/2010/main" val="3668230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Handshake,” #494, </a:t>
            </a:r>
            <a:r>
              <a:rPr lang="en-US" dirty="0">
                <a:hlinkClick r:id="rId3"/>
              </a:rPr>
              <a:t>http://www.hpmd.com/hpmd/personal/LTYMstories.nsf/links/494</a:t>
            </a:r>
            <a:endParaRPr lang="en-US" dirty="0"/>
          </a:p>
        </p:txBody>
      </p:sp>
      <p:sp>
        <p:nvSpPr>
          <p:cNvPr id="4" name="Slide Number Placeholder 3"/>
          <p:cNvSpPr>
            <a:spLocks noGrp="1"/>
          </p:cNvSpPr>
          <p:nvPr>
            <p:ph type="sldNum" sz="quarter" idx="5"/>
          </p:nvPr>
        </p:nvSpPr>
        <p:spPr/>
        <p:txBody>
          <a:bodyPr/>
          <a:lstStyle/>
          <a:p>
            <a:fld id="{D0C6E2F4-1B22-4FFE-96F6-185B465C12E4}" type="slidenum">
              <a:rPr lang="fr-CH" smtClean="0"/>
              <a:pPr/>
              <a:t>20</a:t>
            </a:fld>
            <a:endParaRPr lang="fr-CH" dirty="0"/>
          </a:p>
        </p:txBody>
      </p:sp>
    </p:spTree>
    <p:extLst>
      <p:ext uri="{BB962C8B-B14F-4D97-AF65-F5344CB8AC3E}">
        <p14:creationId xmlns:p14="http://schemas.microsoft.com/office/powerpoint/2010/main" val="1576729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my ILO presentation of March 19, 2020, “COVID, Crisis Informatics and IT FINALd.pptx” </a:t>
            </a:r>
          </a:p>
          <a:p>
            <a:endParaRPr lang="en-US" dirty="0"/>
          </a:p>
        </p:txBody>
      </p:sp>
      <p:sp>
        <p:nvSpPr>
          <p:cNvPr id="4" name="Slide Number Placeholder 3"/>
          <p:cNvSpPr>
            <a:spLocks noGrp="1"/>
          </p:cNvSpPr>
          <p:nvPr>
            <p:ph type="sldNum" sz="quarter" idx="5"/>
          </p:nvPr>
        </p:nvSpPr>
        <p:spPr/>
        <p:txBody>
          <a:bodyPr/>
          <a:lstStyle/>
          <a:p>
            <a:fld id="{D0C6E2F4-1B22-4FFE-96F6-185B465C12E4}" type="slidenum">
              <a:rPr lang="fr-CH" smtClean="0"/>
              <a:pPr/>
              <a:t>24</a:t>
            </a:fld>
            <a:endParaRPr lang="fr-CH" dirty="0"/>
          </a:p>
        </p:txBody>
      </p:sp>
    </p:spTree>
    <p:extLst>
      <p:ext uri="{BB962C8B-B14F-4D97-AF65-F5344CB8AC3E}">
        <p14:creationId xmlns:p14="http://schemas.microsoft.com/office/powerpoint/2010/main" val="276214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black swan is “an unpredictable or unforeseen event, typically one with extreme consequences.”  --Oxford Languages</a:t>
            </a:r>
          </a:p>
        </p:txBody>
      </p:sp>
      <p:sp>
        <p:nvSpPr>
          <p:cNvPr id="4" name="Slide Number Placeholder 3"/>
          <p:cNvSpPr>
            <a:spLocks noGrp="1"/>
          </p:cNvSpPr>
          <p:nvPr>
            <p:ph type="sldNum" sz="quarter" idx="5"/>
          </p:nvPr>
        </p:nvSpPr>
        <p:spPr/>
        <p:txBody>
          <a:bodyPr/>
          <a:lstStyle/>
          <a:p>
            <a:fld id="{D0C6E2F4-1B22-4FFE-96F6-185B465C12E4}" type="slidenum">
              <a:rPr lang="fr-CH" smtClean="0"/>
              <a:pPr/>
              <a:t>27</a:t>
            </a:fld>
            <a:endParaRPr lang="fr-CH" dirty="0"/>
          </a:p>
        </p:txBody>
      </p:sp>
    </p:spTree>
    <p:extLst>
      <p:ext uri="{BB962C8B-B14F-4D97-AF65-F5344CB8AC3E}">
        <p14:creationId xmlns:p14="http://schemas.microsoft.com/office/powerpoint/2010/main" val="287731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SI-537, F2020, Lecture 3, 4, 12 (part 2); and ILO presentation of March 19, 2020.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a:t>From SI-537 Crisis Informatics - Lecture 3 FINALc.pptx, F2020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a:t>From SI-537 Crisis Informatics - Lecture 4 FINALb.pptx, F2020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a:t>From SI-537 Crisis informatics - Lecture 12 FINAL.pptx, part b, F2020</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a:t>From my ILO presentation of March 19, 2020, “COVID, Crisis Informatics and IT FINALd.pptx” </a:t>
            </a:r>
          </a:p>
        </p:txBody>
      </p:sp>
      <p:sp>
        <p:nvSpPr>
          <p:cNvPr id="4" name="Slide Number Placeholder 3"/>
          <p:cNvSpPr>
            <a:spLocks noGrp="1"/>
          </p:cNvSpPr>
          <p:nvPr>
            <p:ph type="sldNum" sz="quarter" idx="5"/>
          </p:nvPr>
        </p:nvSpPr>
        <p:spPr/>
        <p:txBody>
          <a:bodyPr/>
          <a:lstStyle/>
          <a:p>
            <a:fld id="{D0C6E2F4-1B22-4FFE-96F6-185B465C12E4}" type="slidenum">
              <a:rPr lang="fr-CH" smtClean="0"/>
              <a:pPr/>
              <a:t>2</a:t>
            </a:fld>
            <a:endParaRPr lang="fr-CH" dirty="0"/>
          </a:p>
        </p:txBody>
      </p:sp>
    </p:spTree>
    <p:extLst>
      <p:ext uri="{BB962C8B-B14F-4D97-AF65-F5344CB8AC3E}">
        <p14:creationId xmlns:p14="http://schemas.microsoft.com/office/powerpoint/2010/main" val="1511498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https://dachou.github.io/2018/09/28/cloud-service-models.html</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28</a:t>
            </a:fld>
            <a:endParaRPr lang="fr-CH" dirty="0"/>
          </a:p>
        </p:txBody>
      </p:sp>
    </p:spTree>
    <p:extLst>
      <p:ext uri="{BB962C8B-B14F-4D97-AF65-F5344CB8AC3E}">
        <p14:creationId xmlns:p14="http://schemas.microsoft.com/office/powerpoint/2010/main" val="41767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https://healthitsecurity.com/news/hhs-issues-limited-waiver-of-hipaa-sanctions-due-to-coronavirus</a:t>
            </a:r>
            <a:endParaRPr lang="en-US" dirty="0"/>
          </a:p>
        </p:txBody>
      </p:sp>
      <p:sp>
        <p:nvSpPr>
          <p:cNvPr id="4" name="Slide Number Placeholder 3"/>
          <p:cNvSpPr>
            <a:spLocks noGrp="1"/>
          </p:cNvSpPr>
          <p:nvPr>
            <p:ph type="sldNum" sz="quarter" idx="5"/>
          </p:nvPr>
        </p:nvSpPr>
        <p:spPr/>
        <p:txBody>
          <a:bodyPr/>
          <a:lstStyle/>
          <a:p>
            <a:fld id="{D0C6E2F4-1B22-4FFE-96F6-185B465C12E4}" type="slidenum">
              <a:rPr lang="fr-CH" smtClean="0"/>
              <a:pPr/>
              <a:t>34</a:t>
            </a:fld>
            <a:endParaRPr lang="fr-CH" dirty="0"/>
          </a:p>
        </p:txBody>
      </p:sp>
    </p:spTree>
    <p:extLst>
      <p:ext uri="{BB962C8B-B14F-4D97-AF65-F5344CB8AC3E}">
        <p14:creationId xmlns:p14="http://schemas.microsoft.com/office/powerpoint/2010/main" val="395342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SI-537 crisis informatics - Lecture 12 FINAL.pptx, F2020</a:t>
            </a:r>
          </a:p>
        </p:txBody>
      </p:sp>
      <p:sp>
        <p:nvSpPr>
          <p:cNvPr id="4" name="Slide Number Placeholder 3"/>
          <p:cNvSpPr>
            <a:spLocks noGrp="1"/>
          </p:cNvSpPr>
          <p:nvPr>
            <p:ph type="sldNum" sz="quarter" idx="5"/>
          </p:nvPr>
        </p:nvSpPr>
        <p:spPr/>
        <p:txBody>
          <a:bodyPr/>
          <a:lstStyle/>
          <a:p>
            <a:fld id="{D0C6E2F4-1B22-4FFE-96F6-185B465C12E4}" type="slidenum">
              <a:rPr lang="fr-CH" smtClean="0"/>
              <a:pPr/>
              <a:t>4</a:t>
            </a:fld>
            <a:endParaRPr lang="fr-CH" dirty="0"/>
          </a:p>
        </p:txBody>
      </p:sp>
    </p:spTree>
    <p:extLst>
      <p:ext uri="{BB962C8B-B14F-4D97-AF65-F5344CB8AC3E}">
        <p14:creationId xmlns:p14="http://schemas.microsoft.com/office/powerpoint/2010/main" val="403625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kern="1200" dirty="0">
                <a:solidFill>
                  <a:schemeClr val="tx1"/>
                </a:solidFill>
                <a:effectLst/>
                <a:latin typeface="Arial" charset="0"/>
                <a:ea typeface="+mn-ea"/>
                <a:cs typeface="Arial" charset="0"/>
              </a:rPr>
              <a:t>A Tree in Zaire, #243</a:t>
            </a:r>
          </a:p>
          <a:p>
            <a:r>
              <a:rPr lang="en-US" altLang="en-US" dirty="0">
                <a:latin typeface="Arial" panose="020B0604020202020204" pitchFamily="34" charset="0"/>
              </a:rPr>
              <a:t>http://www.hpmd.com/hpmd/personal/LTYMstories.nsf/links/243</a:t>
            </a:r>
          </a:p>
          <a:p>
            <a:r>
              <a:rPr lang="en-US" altLang="en-US" dirty="0">
                <a:latin typeface="Arial" panose="020B0604020202020204" pitchFamily="34" charset="0"/>
              </a:rPr>
              <a:t>Robert Frost, “On a Tree Fallen Across the Road,” http://www.americanpoems.com/poets/robertfrost/12119</a:t>
            </a:r>
          </a:p>
          <a:p>
            <a:r>
              <a:rPr lang="en-US" altLang="en-US" dirty="0">
                <a:latin typeface="Arial" panose="020B0604020202020204" pitchFamily="34" charset="0"/>
              </a:rPr>
              <a:t>http://oceanshaman.blogspot.com/2007/11/on-tree-fallen-across-road.html</a:t>
            </a:r>
          </a:p>
          <a:p>
            <a:r>
              <a:rPr lang="en-US" sz="1200" kern="1200" dirty="0">
                <a:solidFill>
                  <a:schemeClr val="tx1"/>
                </a:solidFill>
                <a:latin typeface="Arial" charset="0"/>
                <a:ea typeface="+mn-ea"/>
                <a:cs typeface="Arial" charset="0"/>
              </a:rPr>
              <a:t>Inspiring people and engaging their hearts and minds for change is a very difficult thing. Your frustration is well-founded. I cannot argue with your logic. It is well thought-out and rational. But groups of people don't change based on reason. I heard a story at a workshop that I think tells us something about leadership. It also tells us about the heart of strategy.</a:t>
            </a:r>
            <a:br>
              <a:rPr lang="en-US" dirty="0"/>
            </a:br>
            <a:br>
              <a:rPr lang="en-US" dirty="0"/>
            </a:br>
            <a:r>
              <a:rPr lang="en-US" sz="1200" i="1" kern="1200" dirty="0">
                <a:solidFill>
                  <a:schemeClr val="tx1"/>
                </a:solidFill>
                <a:latin typeface="Arial" charset="0"/>
                <a:ea typeface="+mn-ea"/>
                <a:cs typeface="Arial" charset="0"/>
              </a:rPr>
              <a:t>Four Peace Corps volunteers were making their way in a large Land Rover to a village in what was then Zaire. There was a single dirt road through a forest. A few kilometers from the village they discovered a large tree that had fallen, blocking the road. A villager was on top of the log chopping away with a hand-held axe. Wood chips were flying in every direction, but he was making little progress. The volunteers asked him to step aside. They pulled a cable from the winch in front of the truck and wrapped it around the tree. They tried the winch first, without success. Putting the truck in reverse, with all four wheels engaged, they attempted to drag the tree from the road. The wheels spun in the dirt. They made little progress. Villagers had begun to arrive down the dirt road, from the other side. As the volunteers gave up, restoring the cable to the winch, the villagers gathered around the tree murmuring. The man with the axe resumed his chopping. Off to one side, at the edge of field, the volunteers saw an old man smiling. He walked slowly up to the villagers at the tree and began to sing. The villagers joined him in one of those African songs that rises and falls with a cadence of call and response. As the song rose, the villagers all lifted. The tree moved a few inches. As the song fell, they put the tree down. Again and again, they sang and moved, sang and moved. In less than an hour, the tree was removed from the road. The volunteers got in their Land Rover and drove on to the village, with the people following in the dust</a:t>
            </a:r>
            <a:r>
              <a:rPr lang="en-US" sz="1200" i="0" kern="1200" dirty="0">
                <a:solidFill>
                  <a:schemeClr val="tx1"/>
                </a:solidFill>
                <a:latin typeface="Arial" charset="0"/>
                <a:ea typeface="+mn-ea"/>
                <a:cs typeface="Arial" charset="0"/>
              </a:rPr>
              <a:t>.</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408666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and sore shins: Tom Peters On Excellence," Independent, July 9, 1994, https://bit.ly/2QztQNW </a:t>
            </a:r>
          </a:p>
        </p:txBody>
      </p:sp>
      <p:sp>
        <p:nvSpPr>
          <p:cNvPr id="4" name="Slide Number Placeholder 3"/>
          <p:cNvSpPr>
            <a:spLocks noGrp="1"/>
          </p:cNvSpPr>
          <p:nvPr>
            <p:ph type="sldNum" sz="quarter" idx="10"/>
          </p:nvPr>
        </p:nvSpPr>
        <p:spPr/>
        <p:txBody>
          <a:bodyPr/>
          <a:lstStyle/>
          <a:p>
            <a:fld id="{D0C6E2F4-1B22-4FFE-96F6-185B465C12E4}" type="slidenum">
              <a:rPr lang="fr-CH" smtClean="0"/>
              <a:pPr/>
              <a:t>7</a:t>
            </a:fld>
            <a:endParaRPr lang="fr-CH" dirty="0"/>
          </a:p>
        </p:txBody>
      </p:sp>
    </p:spTree>
    <p:extLst>
      <p:ext uri="{BB962C8B-B14F-4D97-AF65-F5344CB8AC3E}">
        <p14:creationId xmlns:p14="http://schemas.microsoft.com/office/powerpoint/2010/main" val="333663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IBID, http://www.independent.co.uk/news/business/culture-and-sore-shins-tom-peters-on-excellence-1412986.html</a:t>
            </a:r>
          </a:p>
        </p:txBody>
      </p:sp>
      <p:sp>
        <p:nvSpPr>
          <p:cNvPr id="4" name="Slide Number Placeholder 3"/>
          <p:cNvSpPr>
            <a:spLocks noGrp="1"/>
          </p:cNvSpPr>
          <p:nvPr>
            <p:ph type="sldNum" sz="quarter" idx="10"/>
          </p:nvPr>
        </p:nvSpPr>
        <p:spPr/>
        <p:txBody>
          <a:bodyPr/>
          <a:lstStyle/>
          <a:p>
            <a:fld id="{D0C6E2F4-1B22-4FFE-96F6-185B465C12E4}" type="slidenum">
              <a:rPr lang="fr-CH" smtClean="0"/>
              <a:pPr/>
              <a:t>8</a:t>
            </a:fld>
            <a:endParaRPr lang="fr-CH" dirty="0"/>
          </a:p>
        </p:txBody>
      </p:sp>
    </p:spTree>
    <p:extLst>
      <p:ext uri="{BB962C8B-B14F-4D97-AF65-F5344CB8AC3E}">
        <p14:creationId xmlns:p14="http://schemas.microsoft.com/office/powerpoint/2010/main" val="398515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Fons</a:t>
            </a:r>
            <a:r>
              <a:rPr lang="en-US" dirty="0"/>
              <a:t> </a:t>
            </a:r>
            <a:r>
              <a:rPr lang="en-US" dirty="0" err="1"/>
              <a:t>Trompenaars</a:t>
            </a:r>
            <a:r>
              <a:rPr lang="en-US" dirty="0"/>
              <a:t> and Charles Hampden-Turner, </a:t>
            </a:r>
            <a:r>
              <a:rPr lang="en-US" u="sng" dirty="0"/>
              <a:t>Riding the Waves Of Culture</a:t>
            </a:r>
            <a:r>
              <a:rPr lang="en-US" dirty="0"/>
              <a:t>, Second Edition, 1997, Nicholas </a:t>
            </a:r>
            <a:r>
              <a:rPr lang="en-US" dirty="0" err="1"/>
              <a:t>Brealey</a:t>
            </a:r>
            <a:r>
              <a:rPr lang="en-US" dirty="0"/>
              <a:t> Publishing Limited, London.  </a:t>
            </a:r>
            <a:r>
              <a:rPr lang="en-US" u="sng" dirty="0">
                <a:hlinkClick r:id="rId3"/>
              </a:rPr>
              <a:t>https://pdfs.semanticscholar.org/baa5/8e86493834d21459cba14437d8900542d666.pdf</a:t>
            </a:r>
            <a:endParaRPr lang="en-US" u="sng" dirty="0"/>
          </a:p>
          <a:p>
            <a:pPr defTabSz="916503">
              <a:defRPr/>
            </a:pPr>
            <a:r>
              <a:rPr lang="en-US" dirty="0"/>
              <a:t>See </a:t>
            </a:r>
            <a:r>
              <a:rPr lang="en-US" dirty="0" err="1">
                <a:effectLst/>
              </a:rPr>
              <a:t>Fons</a:t>
            </a:r>
            <a:r>
              <a:rPr lang="en-US" dirty="0">
                <a:effectLst/>
              </a:rPr>
              <a:t> </a:t>
            </a:r>
            <a:r>
              <a:rPr lang="en-US" dirty="0" err="1">
                <a:effectLst/>
              </a:rPr>
              <a:t>Trompenaar's</a:t>
            </a:r>
            <a:r>
              <a:rPr lang="en-US" dirty="0">
                <a:effectLst/>
              </a:rPr>
              <a:t> app “Culture for Business” https://www3.thtconsulting.com/tools/culture-for-business-tool/</a:t>
            </a:r>
          </a:p>
          <a:p>
            <a:pPr defTabSz="916503">
              <a:defRPr/>
            </a:pPr>
            <a:r>
              <a:rPr lang="en-US" dirty="0">
                <a:effectLst/>
              </a:rPr>
              <a:t>and his engaging TED talk on “Riding the Waves of Cultural Change,” </a:t>
            </a:r>
            <a:r>
              <a:rPr lang="en-US" dirty="0">
                <a:effectLst/>
                <a:hlinkClick r:id="rId4"/>
              </a:rPr>
              <a:t>https://youtu.be/hmyfjKjcbm0</a:t>
            </a:r>
            <a:endParaRPr lang="en-US" dirty="0">
              <a:effectLst/>
            </a:endParaRPr>
          </a:p>
        </p:txBody>
      </p:sp>
      <p:sp>
        <p:nvSpPr>
          <p:cNvPr id="4" name="Slide Number Placeholder 3"/>
          <p:cNvSpPr>
            <a:spLocks noGrp="1"/>
          </p:cNvSpPr>
          <p:nvPr>
            <p:ph type="sldNum" sz="quarter" idx="10"/>
          </p:nvPr>
        </p:nvSpPr>
        <p:spPr/>
        <p:txBody>
          <a:bodyPr/>
          <a:lstStyle/>
          <a:p>
            <a:fld id="{D0C6E2F4-1B22-4FFE-96F6-185B465C12E4}" type="slidenum">
              <a:rPr lang="fr-CH" smtClean="0"/>
              <a:pPr/>
              <a:t>9</a:t>
            </a:fld>
            <a:endParaRPr lang="fr-CH" dirty="0"/>
          </a:p>
        </p:txBody>
      </p:sp>
    </p:spTree>
    <p:extLst>
      <p:ext uri="{BB962C8B-B14F-4D97-AF65-F5344CB8AC3E}">
        <p14:creationId xmlns:p14="http://schemas.microsoft.com/office/powerpoint/2010/main" val="8831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complete “Crisis and Cultural Context” lecture, Nov. 20, 2018</a:t>
            </a:r>
          </a:p>
        </p:txBody>
      </p:sp>
      <p:sp>
        <p:nvSpPr>
          <p:cNvPr id="4" name="Slide Number Placeholder 3"/>
          <p:cNvSpPr>
            <a:spLocks noGrp="1"/>
          </p:cNvSpPr>
          <p:nvPr>
            <p:ph type="sldNum" sz="quarter" idx="5"/>
          </p:nvPr>
        </p:nvSpPr>
        <p:spPr/>
        <p:txBody>
          <a:bodyPr/>
          <a:lstStyle/>
          <a:p>
            <a:fld id="{D0C6E2F4-1B22-4FFE-96F6-185B465C12E4}" type="slidenum">
              <a:rPr lang="fr-CH" smtClean="0"/>
              <a:pPr/>
              <a:t>10</a:t>
            </a:fld>
            <a:endParaRPr lang="fr-CH" dirty="0"/>
          </a:p>
        </p:txBody>
      </p:sp>
    </p:spTree>
    <p:extLst>
      <p:ext uri="{BB962C8B-B14F-4D97-AF65-F5344CB8AC3E}">
        <p14:creationId xmlns:p14="http://schemas.microsoft.com/office/powerpoint/2010/main" val="299115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 16, 2014 and Jan. 15, 2015</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11</a:t>
            </a:fld>
            <a:endParaRPr lang="fr-CH" dirty="0"/>
          </a:p>
        </p:txBody>
      </p:sp>
    </p:spTree>
    <p:extLst>
      <p:ext uri="{BB962C8B-B14F-4D97-AF65-F5344CB8AC3E}">
        <p14:creationId xmlns:p14="http://schemas.microsoft.com/office/powerpoint/2010/main" val="2351882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465" y="650583"/>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EB12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1229937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477188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FFC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tx2">
                    <a:lumMod val="75000"/>
                  </a:schemeClr>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8505354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161963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Ed contact page">
    <p:spTree>
      <p:nvGrpSpPr>
        <p:cNvPr id="1" name=""/>
        <p:cNvGrpSpPr/>
        <p:nvPr/>
      </p:nvGrpSpPr>
      <p:grpSpPr>
        <a:xfrm>
          <a:off x="0" y="0"/>
          <a:ext cx="0" cy="0"/>
          <a:chOff x="0" y="0"/>
          <a:chExt cx="0" cy="0"/>
        </a:xfrm>
      </p:grpSpPr>
      <p:grpSp>
        <p:nvGrpSpPr>
          <p:cNvPr id="8" name="Group 7"/>
          <p:cNvGrpSpPr>
            <a:grpSpLocks/>
          </p:cNvGrpSpPr>
          <p:nvPr userDrawn="1"/>
        </p:nvGrpSpPr>
        <p:grpSpPr bwMode="auto">
          <a:xfrm>
            <a:off x="152400" y="0"/>
            <a:ext cx="8991600" cy="6669360"/>
            <a:chOff x="152400" y="-76200"/>
            <a:chExt cx="8991600" cy="6669360"/>
          </a:xfrm>
        </p:grpSpPr>
        <p:sp>
          <p:nvSpPr>
            <p:cNvPr id="9"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 name="TextBox 13"/>
          <p:cNvSpPr txBox="1"/>
          <p:nvPr userDrawn="1"/>
        </p:nvSpPr>
        <p:spPr bwMode="auto">
          <a:xfrm>
            <a:off x="971600" y="985366"/>
            <a:ext cx="7272808" cy="5519460"/>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algn="ctr" fontAlgn="auto">
              <a:lnSpc>
                <a:spcPct val="100000"/>
              </a:lnSpc>
              <a:spcBef>
                <a:spcPts val="0"/>
              </a:spcBef>
              <a:spcAft>
                <a:spcPts val="0"/>
              </a:spcAft>
              <a:defRPr/>
            </a:pPr>
            <a:r>
              <a:rPr lang="en-US" sz="1200" i="1" dirty="0">
                <a:solidFill>
                  <a:schemeClr val="bg1"/>
                </a:solidFill>
                <a:effectLst/>
                <a:latin typeface="+mn-lt"/>
                <a:ea typeface="Times New Roman" panose="02020603050405020304" pitchFamily="18" charset="0"/>
              </a:rPr>
              <a:t>© Copyright 2021, E. G. Happ, All Rights Reserved</a:t>
            </a:r>
            <a:endParaRPr lang="en-US" sz="1400" b="1" baseline="30000" dirty="0">
              <a:solidFill>
                <a:schemeClr val="bg1"/>
              </a:solidFill>
              <a:latin typeface="+mn-lt"/>
              <a:cs typeface="Calibri (Body)"/>
            </a:endParaRPr>
          </a:p>
        </p:txBody>
      </p:sp>
      <p:pic>
        <p:nvPicPr>
          <p:cNvPr id="12"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07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Slide">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783357"/>
            <a:ext cx="7914208" cy="4525963"/>
          </a:xfrm>
        </p:spPr>
        <p:txBody>
          <a:bodyPr/>
          <a:lstStyle>
            <a:lvl1pPr>
              <a:buClrTx/>
              <a:defRPr sz="2200">
                <a:solidFill>
                  <a:schemeClr val="bg1"/>
                </a:solidFill>
              </a:defRPr>
            </a:lvl1pPr>
            <a:lvl2pPr>
              <a:buClrTx/>
              <a:defRPr sz="2000">
                <a:solidFill>
                  <a:schemeClr val="bg1"/>
                </a:solidFill>
              </a:defRPr>
            </a:lvl2pPr>
            <a:lvl3pPr>
              <a:buClrTx/>
              <a:buSzPct val="100000"/>
              <a:buFont typeface="Lucida Grande"/>
              <a:buChar char="−"/>
              <a:defRPr sz="2000">
                <a:solidFill>
                  <a:schemeClr val="bg1"/>
                </a:solidFill>
              </a:defRPr>
            </a:lvl3pPr>
            <a:lvl4pPr>
              <a:buClrTx/>
              <a:defRPr sz="2000" baseline="0">
                <a:solidFill>
                  <a:schemeClr val="bg1"/>
                </a:solidFill>
              </a:defRPr>
            </a:lvl4pPr>
            <a:lvl5pPr>
              <a:buClrTx/>
              <a:buFont typeface="Lucida Grande"/>
              <a:buChar cha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1835696" y="569386"/>
            <a:ext cx="6022430" cy="843390"/>
          </a:xfrm>
        </p:spPr>
        <p:txBody>
          <a:bodyPr>
            <a:noAutofit/>
          </a:bodyPr>
          <a:lstStyle>
            <a:lvl1pP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02486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505212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1710321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FFC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tx2">
                    <a:lumMod val="75000"/>
                  </a:schemeClr>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99982774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9652" y="2518172"/>
            <a:ext cx="6647036" cy="1361777"/>
          </a:xfrm>
          <a:prstGeom prst="rect">
            <a:avLst/>
          </a:prstGeom>
        </p:spPr>
        <p:txBody>
          <a:bodyPr vert="horz" anchor="t"/>
          <a:lstStyle>
            <a:lvl1pPr algn="l">
              <a:defRPr sz="2800" b="1" cap="none">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867781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hoto Layou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95536" y="3212976"/>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4365104"/>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321297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52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465" y="650583"/>
            <a:ext cx="5841270" cy="5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8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6923112" cy="411162"/>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381906F-4733-4387-A68B-EEF40DBF5197}" type="datetime1">
              <a:rPr lang="en-US" altLang="en-US"/>
              <a:pPr/>
              <a:t>6/28/2021</a:t>
            </a:fld>
            <a:endParaRPr lang="en-US" altLang="en-US"/>
          </a:p>
        </p:txBody>
      </p:sp>
      <p:sp>
        <p:nvSpPr>
          <p:cNvPr id="6" name="Footer Placeholder 5"/>
          <p:cNvSpPr>
            <a:spLocks noGrp="1"/>
          </p:cNvSpPr>
          <p:nvPr>
            <p:ph type="ftr" sz="quarter" idx="11"/>
          </p:nvPr>
        </p:nvSpPr>
        <p:spPr>
          <a:xfrm>
            <a:off x="3200400" y="6245225"/>
            <a:ext cx="2895600" cy="476250"/>
          </a:xfrm>
        </p:spPr>
        <p:txBody>
          <a:bodyPr/>
          <a:lstStyle>
            <a:lvl1pPr>
              <a:defRPr/>
            </a:lvl1pPr>
          </a:lstStyle>
          <a:p>
            <a:endParaRPr lang="en-US" altLang="en-US"/>
          </a:p>
          <a:p>
            <a:r>
              <a:rPr lang="en-US" altLang="en-US"/>
              <a:t>The Power of Collaboration</a:t>
            </a:r>
            <a:endParaRPr lang="en-US" altLang="en-US" sz="1400" b="0" i="0">
              <a:solidFill>
                <a:schemeClr val="tx1"/>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4570442-7690-415D-ABCD-D67E55D55563}" type="slidenum">
              <a:rPr lang="en-US" altLang="en-US"/>
              <a:pPr/>
              <a:t>‹#›</a:t>
            </a:fld>
            <a:endParaRPr lang="en-US" altLang="en-US"/>
          </a:p>
        </p:txBody>
      </p:sp>
    </p:spTree>
    <p:extLst>
      <p:ext uri="{BB962C8B-B14F-4D97-AF65-F5344CB8AC3E}">
        <p14:creationId xmlns:p14="http://schemas.microsoft.com/office/powerpoint/2010/main" val="371135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711349"/>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1691680" y="285306"/>
            <a:ext cx="7056784" cy="112747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Oval 17"/>
          <p:cNvSpPr/>
          <p:nvPr/>
        </p:nvSpPr>
        <p:spPr bwMode="auto">
          <a:xfrm>
            <a:off x="339725" y="339725"/>
            <a:ext cx="1260475" cy="1260475"/>
          </a:xfrm>
          <a:prstGeom prst="ellipse">
            <a:avLst/>
          </a:prstGeom>
          <a:solidFill>
            <a:schemeClr val="tx2">
              <a:lumMod val="75000"/>
            </a:schemeClr>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2021</a:t>
            </a: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95" r:id="rId10"/>
    <p:sldLayoutId id="2147483698" r:id="rId11"/>
    <p:sldLayoutId id="2147483696" r:id="rId12"/>
    <p:sldLayoutId id="2147483697" r:id="rId13"/>
  </p:sldLayoutIdLst>
  <p:hf hd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Oval 13"/>
          <p:cNvSpPr/>
          <p:nvPr userDrawn="1"/>
        </p:nvSpPr>
        <p:spPr bwMode="auto">
          <a:xfrm>
            <a:off x="339725" y="339725"/>
            <a:ext cx="1260475" cy="1260475"/>
          </a:xfrm>
          <a:prstGeom prst="ellipse">
            <a:avLst/>
          </a:prstGeom>
          <a:solidFill>
            <a:schemeClr val="tx2">
              <a:lumMod val="75000"/>
            </a:schemeClr>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2021</a:t>
            </a: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700" r:id="rId6"/>
    <p:sldLayoutId id="2147483683" r:id="rId7"/>
    <p:sldLayoutId id="2147483684" r:id="rId8"/>
    <p:sldLayoutId id="2147483685" r:id="rId9"/>
    <p:sldLayoutId id="2147483701" r:id="rId10"/>
    <p:sldLayoutId id="2147483688" r:id="rId11"/>
    <p:sldLayoutId id="2147483699" r:id="rId12"/>
    <p:sldLayoutId id="2147483694" r:id="rId13"/>
    <p:sldLayoutId id="2147483691" r:id="rId14"/>
    <p:sldLayoutId id="2147483692" r:id="rId15"/>
    <p:sldLayoutId id="2147483693" r:id="rId16"/>
    <p:sldLayoutId id="2147483702" r:id="rId17"/>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jirs9qVq50k"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539552" y="2492896"/>
            <a:ext cx="7690048" cy="974204"/>
          </a:xfrm>
        </p:spPr>
        <p:txBody>
          <a:bodyPr/>
          <a:lstStyle/>
          <a:p>
            <a:pPr eaLnBrk="1" hangingPunct="1"/>
            <a:r>
              <a:rPr lang="en-US" sz="3200" dirty="0"/>
              <a:t>Crisis Informatics - an Excerpt</a:t>
            </a:r>
            <a:br>
              <a:rPr lang="en-US" sz="3200" dirty="0"/>
            </a:br>
            <a:r>
              <a:rPr lang="en-US" sz="3200" dirty="0"/>
              <a:t>Part 2</a:t>
            </a:r>
            <a:endParaRPr lang="en-GB" sz="3200" dirty="0"/>
          </a:p>
        </p:txBody>
      </p:sp>
      <p:sp>
        <p:nvSpPr>
          <p:cNvPr id="10243" name="Subtitle 2"/>
          <p:cNvSpPr>
            <a:spLocks noGrp="1"/>
          </p:cNvSpPr>
          <p:nvPr>
            <p:ph type="subTitle" idx="1"/>
          </p:nvPr>
        </p:nvSpPr>
        <p:spPr/>
        <p:txBody>
          <a:bodyPr>
            <a:normAutofit/>
          </a:bodyPr>
          <a:lstStyle/>
          <a:p>
            <a:pPr eaLnBrk="1" hangingPunct="1"/>
            <a:r>
              <a:rPr lang="en-GB" dirty="0">
                <a:solidFill>
                  <a:schemeClr val="bg1"/>
                </a:solidFill>
              </a:rPr>
              <a:t>Edward G. Happ</a:t>
            </a:r>
          </a:p>
          <a:p>
            <a:pPr eaLnBrk="1" hangingPunct="1"/>
            <a:r>
              <a:rPr lang="en-GB" dirty="0">
                <a:solidFill>
                  <a:schemeClr val="bg1"/>
                </a:solidFill>
              </a:rPr>
              <a:t>June 28, 2021</a:t>
            </a:r>
          </a:p>
        </p:txBody>
      </p:sp>
    </p:spTree>
    <p:extLst>
      <p:ext uri="{BB962C8B-B14F-4D97-AF65-F5344CB8AC3E}">
        <p14:creationId xmlns:p14="http://schemas.microsoft.com/office/powerpoint/2010/main" val="35440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734D-E446-49F7-8FB4-3A327994CEE0}"/>
              </a:ext>
            </a:extLst>
          </p:cNvPr>
          <p:cNvSpPr>
            <a:spLocks noGrp="1"/>
          </p:cNvSpPr>
          <p:nvPr>
            <p:ph type="title"/>
          </p:nvPr>
        </p:nvSpPr>
        <p:spPr/>
        <p:txBody>
          <a:bodyPr/>
          <a:lstStyle/>
          <a:p>
            <a:r>
              <a:rPr lang="en-US" cap="none" dirty="0"/>
              <a:t>The Case of Ebola</a:t>
            </a:r>
            <a:br>
              <a:rPr lang="en-US" cap="none" dirty="0"/>
            </a:br>
            <a:r>
              <a:rPr lang="en-US" sz="2400" cap="none" dirty="0"/>
              <a:t>March 2014 – June 2016</a:t>
            </a:r>
            <a:br>
              <a:rPr lang="en-US" sz="2400" cap="none" dirty="0"/>
            </a:br>
            <a:r>
              <a:rPr lang="en-US" sz="2400" cap="none" dirty="0"/>
              <a:t>11,315 people died</a:t>
            </a:r>
          </a:p>
        </p:txBody>
      </p:sp>
    </p:spTree>
    <p:extLst>
      <p:ext uri="{BB962C8B-B14F-4D97-AF65-F5344CB8AC3E}">
        <p14:creationId xmlns:p14="http://schemas.microsoft.com/office/powerpoint/2010/main" val="8368912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Ebola Training </a:t>
            </a:r>
            <a:br>
              <a:rPr lang="en-US" dirty="0"/>
            </a:br>
            <a:r>
              <a:rPr lang="en-US" sz="2400" dirty="0"/>
              <a:t>&amp; the last hug</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1801" r="5900" b="21000"/>
          <a:stretch/>
        </p:blipFill>
        <p:spPr>
          <a:xfrm rot="5400000">
            <a:off x="3968007" y="1888904"/>
            <a:ext cx="5851063" cy="313378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851" t="9401" r="11150" b="17800"/>
          <a:stretch/>
        </p:blipFill>
        <p:spPr>
          <a:xfrm rot="5400000">
            <a:off x="1055123" y="2326803"/>
            <a:ext cx="5222991" cy="3394938"/>
          </a:xfrm>
          <a:prstGeom prst="rect">
            <a:avLst/>
          </a:prstGeom>
        </p:spPr>
      </p:pic>
      <p:sp>
        <p:nvSpPr>
          <p:cNvPr id="6" name="TextBox 5"/>
          <p:cNvSpPr txBox="1"/>
          <p:nvPr/>
        </p:nvSpPr>
        <p:spPr>
          <a:xfrm>
            <a:off x="4242" y="4509120"/>
            <a:ext cx="1543422" cy="1938992"/>
          </a:xfrm>
          <a:prstGeom prst="rect">
            <a:avLst/>
          </a:prstGeom>
          <a:noFill/>
        </p:spPr>
        <p:txBody>
          <a:bodyPr wrap="square" rtlCol="0">
            <a:spAutoFit/>
          </a:bodyPr>
          <a:lstStyle/>
          <a:p>
            <a:r>
              <a:rPr lang="en-US" sz="2000" dirty="0">
                <a:solidFill>
                  <a:srgbClr val="FF0000"/>
                </a:solidFill>
              </a:rPr>
              <a:t>IFRC Campus,</a:t>
            </a:r>
          </a:p>
          <a:p>
            <a:r>
              <a:rPr lang="en-US" sz="2000" dirty="0">
                <a:solidFill>
                  <a:srgbClr val="FF0000"/>
                </a:solidFill>
              </a:rPr>
              <a:t>Dec. 16, 2014 &amp; Jan. 15, 2015</a:t>
            </a:r>
          </a:p>
          <a:p>
            <a:endParaRPr lang="en-US" sz="2000" dirty="0">
              <a:solidFill>
                <a:srgbClr val="FF0000"/>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1563" r="33272"/>
          <a:stretch/>
        </p:blipFill>
        <p:spPr>
          <a:xfrm rot="5400000">
            <a:off x="2475228" y="3077500"/>
            <a:ext cx="2808312" cy="4663440"/>
          </a:xfrm>
          <a:prstGeom prst="rect">
            <a:avLst/>
          </a:prstGeom>
        </p:spPr>
      </p:pic>
    </p:spTree>
    <p:extLst>
      <p:ext uri="{BB962C8B-B14F-4D97-AF65-F5344CB8AC3E}">
        <p14:creationId xmlns:p14="http://schemas.microsoft.com/office/powerpoint/2010/main" val="20601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16CFC-3965-4BDC-A3BE-EE61515DC469}"/>
              </a:ext>
            </a:extLst>
          </p:cNvPr>
          <p:cNvSpPr>
            <a:spLocks noGrp="1"/>
          </p:cNvSpPr>
          <p:nvPr>
            <p:ph idx="1"/>
          </p:nvPr>
        </p:nvSpPr>
        <p:spPr>
          <a:xfrm>
            <a:off x="971600" y="116632"/>
            <a:ext cx="7499176" cy="3240360"/>
          </a:xfrm>
        </p:spPr>
        <p:txBody>
          <a:bodyPr/>
          <a:lstStyle/>
          <a:p>
            <a:pPr marL="0" indent="0"/>
            <a:r>
              <a:rPr lang="en-US" sz="2400" dirty="0">
                <a:solidFill>
                  <a:schemeClr val="bg1"/>
                </a:solidFill>
              </a:rPr>
              <a:t>“During this emotional time, traditional burial rituals and practices may need to be modified so that family members can say goodbye to their loved ones without becoming exposed to [Ebola]. Providing the opportunity for a </a:t>
            </a:r>
            <a:r>
              <a:rPr lang="en-US" sz="2400" u="sng" dirty="0">
                <a:solidFill>
                  <a:schemeClr val="bg1"/>
                </a:solidFill>
              </a:rPr>
              <a:t>safe yet dignified burial</a:t>
            </a:r>
            <a:r>
              <a:rPr lang="en-US" sz="2400" dirty="0">
                <a:solidFill>
                  <a:schemeClr val="bg1"/>
                </a:solidFill>
              </a:rPr>
              <a:t> is an opportunity to respect cultures and traditions and provides comfort to those left behind.”  </a:t>
            </a:r>
            <a:r>
              <a:rPr lang="en-US" sz="2400" i="1" dirty="0">
                <a:solidFill>
                  <a:schemeClr val="bg1"/>
                </a:solidFill>
              </a:rPr>
              <a:t>--WHO, “Safe and dignified burials”</a:t>
            </a:r>
          </a:p>
        </p:txBody>
      </p:sp>
      <p:pic>
        <p:nvPicPr>
          <p:cNvPr id="1026" name="Picture 2" descr="In Hill station, a district in Freetown, neighbours and family praying over body of man who died of Ebola in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12976"/>
            <a:ext cx="6000750" cy="3152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8296" y="6371883"/>
            <a:ext cx="7365927" cy="276999"/>
          </a:xfrm>
          <a:prstGeom prst="rect">
            <a:avLst/>
          </a:prstGeom>
          <a:noFill/>
        </p:spPr>
        <p:txBody>
          <a:bodyPr wrap="none" rtlCol="0">
            <a:spAutoFit/>
          </a:bodyPr>
          <a:lstStyle/>
          <a:p>
            <a:pPr algn="ctr"/>
            <a:r>
              <a:rPr lang="en-US" sz="1200" dirty="0">
                <a:solidFill>
                  <a:schemeClr val="bg1"/>
                </a:solidFill>
              </a:rPr>
              <a:t>“…in Freetown, </a:t>
            </a:r>
            <a:r>
              <a:rPr lang="en-US" sz="1200" dirty="0" err="1">
                <a:solidFill>
                  <a:schemeClr val="bg1"/>
                </a:solidFill>
              </a:rPr>
              <a:t>neighbours</a:t>
            </a:r>
            <a:r>
              <a:rPr lang="en-US" sz="1200" dirty="0">
                <a:solidFill>
                  <a:schemeClr val="bg1"/>
                </a:solidFill>
              </a:rPr>
              <a:t> and family praying over body of man who died of Ebola in community.” --WHO</a:t>
            </a:r>
          </a:p>
        </p:txBody>
      </p:sp>
    </p:spTree>
    <p:extLst>
      <p:ext uri="{BB962C8B-B14F-4D97-AF65-F5344CB8AC3E}">
        <p14:creationId xmlns:p14="http://schemas.microsoft.com/office/powerpoint/2010/main" val="315793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F89A88-7C1E-4448-9194-C435141D4834}"/>
              </a:ext>
            </a:extLst>
          </p:cNvPr>
          <p:cNvSpPr>
            <a:spLocks noGrp="1"/>
          </p:cNvSpPr>
          <p:nvPr>
            <p:ph idx="1"/>
          </p:nvPr>
        </p:nvSpPr>
        <p:spPr>
          <a:xfrm>
            <a:off x="827584" y="404664"/>
            <a:ext cx="7859216" cy="6336704"/>
          </a:xfrm>
        </p:spPr>
        <p:txBody>
          <a:bodyPr/>
          <a:lstStyle/>
          <a:p>
            <a:pPr marL="0" indent="285750"/>
            <a:r>
              <a:rPr lang="en-US" sz="2400" dirty="0"/>
              <a:t>“Scenes of conflict were frequent in Guinea, Sierra Leone, and Liberia—the three countries hardest hit by Ebola—as medical authorities tried to separate the dying and the dead from their communities. </a:t>
            </a:r>
            <a:r>
              <a:rPr lang="en-US" sz="2400" dirty="0">
                <a:solidFill>
                  <a:srgbClr val="FF0000"/>
                </a:solidFill>
              </a:rPr>
              <a:t>Ambulance drivers and burial teams were pelted with stones</a:t>
            </a:r>
            <a:r>
              <a:rPr lang="en-US" sz="2400" dirty="0"/>
              <a:t>.</a:t>
            </a:r>
          </a:p>
          <a:p>
            <a:pPr marL="0" indent="285750"/>
            <a:r>
              <a:rPr lang="en-US" sz="2400" dirty="0"/>
              <a:t>In the worst attack, </a:t>
            </a:r>
            <a:r>
              <a:rPr lang="en-US" sz="2400" dirty="0">
                <a:solidFill>
                  <a:srgbClr val="FF0000"/>
                </a:solidFill>
              </a:rPr>
              <a:t>eight people distributing information about Ebola in Guinea were killed</a:t>
            </a:r>
            <a:r>
              <a:rPr lang="en-US" sz="2400" dirty="0"/>
              <a:t>. Villagers often retreated with ill relatives into the forest, where they could hide—and where the deadly virus then quickly spread.</a:t>
            </a:r>
          </a:p>
          <a:p>
            <a:pPr marL="0" indent="285750"/>
            <a:r>
              <a:rPr lang="en-US" sz="2400" dirty="0"/>
              <a:t>"The problem was that the people handling the intervention </a:t>
            </a:r>
            <a:r>
              <a:rPr lang="en-US" sz="2400" dirty="0">
                <a:solidFill>
                  <a:srgbClr val="FF0000"/>
                </a:solidFill>
              </a:rPr>
              <a:t>only looked at this as a health issue</a:t>
            </a:r>
            <a:r>
              <a:rPr lang="en-US" sz="2400" dirty="0"/>
              <a:t>; </a:t>
            </a:r>
            <a:r>
              <a:rPr lang="en-US" sz="2400" u="sng" dirty="0"/>
              <a:t>they did not try to </a:t>
            </a:r>
            <a:r>
              <a:rPr lang="en-US" sz="2400" u="sng" dirty="0">
                <a:solidFill>
                  <a:srgbClr val="FF0000"/>
                </a:solidFill>
              </a:rPr>
              <a:t>understand the cultural aspects of the epidemic</a:t>
            </a:r>
            <a:r>
              <a:rPr lang="en-US" sz="2400" dirty="0"/>
              <a:t>," </a:t>
            </a:r>
            <a:r>
              <a:rPr lang="en-US" sz="2400" dirty="0" err="1"/>
              <a:t>Anoko</a:t>
            </a:r>
            <a:r>
              <a:rPr lang="en-US" sz="2400" dirty="0"/>
              <a:t> says.” </a:t>
            </a:r>
            <a:r>
              <a:rPr lang="en-US" sz="2400" b="0" i="1" dirty="0"/>
              <a:t>–National Geographic, Julienne </a:t>
            </a:r>
            <a:r>
              <a:rPr lang="en-US" sz="2400" b="0" i="1" dirty="0" err="1"/>
              <a:t>Anoko</a:t>
            </a:r>
            <a:r>
              <a:rPr lang="en-US" sz="2400" b="0" i="1" dirty="0"/>
              <a:t>, Anthropologist</a:t>
            </a:r>
          </a:p>
        </p:txBody>
      </p:sp>
    </p:spTree>
    <p:extLst>
      <p:ext uri="{BB962C8B-B14F-4D97-AF65-F5344CB8AC3E}">
        <p14:creationId xmlns:p14="http://schemas.microsoft.com/office/powerpoint/2010/main" val="1330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4FF3-F2E7-4AB0-99F2-F4D176C46205}"/>
              </a:ext>
            </a:extLst>
          </p:cNvPr>
          <p:cNvSpPr>
            <a:spLocks noGrp="1"/>
          </p:cNvSpPr>
          <p:nvPr>
            <p:ph type="title"/>
          </p:nvPr>
        </p:nvSpPr>
        <p:spPr/>
        <p:txBody>
          <a:bodyPr/>
          <a:lstStyle/>
          <a:p>
            <a:pPr algn="ctr"/>
            <a:r>
              <a:rPr lang="en-US" dirty="0"/>
              <a:t>Science Confronts Culture</a:t>
            </a:r>
          </a:p>
        </p:txBody>
      </p:sp>
      <p:sp>
        <p:nvSpPr>
          <p:cNvPr id="3" name="Content Placeholder 2">
            <a:extLst>
              <a:ext uri="{FF2B5EF4-FFF2-40B4-BE49-F238E27FC236}">
                <a16:creationId xmlns:a16="http://schemas.microsoft.com/office/drawing/2014/main" id="{CCD4D015-0531-465E-9189-3299557DB5C1}"/>
              </a:ext>
            </a:extLst>
          </p:cNvPr>
          <p:cNvSpPr>
            <a:spLocks noGrp="1"/>
          </p:cNvSpPr>
          <p:nvPr>
            <p:ph idx="1"/>
          </p:nvPr>
        </p:nvSpPr>
        <p:spPr>
          <a:xfrm>
            <a:off x="1043608" y="1676400"/>
            <a:ext cx="7643192" cy="4191000"/>
          </a:xfrm>
        </p:spPr>
        <p:txBody>
          <a:bodyPr/>
          <a:lstStyle/>
          <a:p>
            <a:pPr marL="0" indent="0"/>
            <a:r>
              <a:rPr lang="en-US" sz="2400" dirty="0"/>
              <a:t>“Spirituality runs wide and deep in Sierra Leone, Liberia, and Guinea. The population consists mainly of Christians and Muslims. </a:t>
            </a:r>
            <a:r>
              <a:rPr lang="en-US" sz="2400" dirty="0">
                <a:solidFill>
                  <a:srgbClr val="FF0000"/>
                </a:solidFill>
              </a:rPr>
              <a:t>Christians close the eyelids of the dead, wash and dress them. Muslims wash the dead as well, but wrap them in a white cloth.</a:t>
            </a:r>
            <a:r>
              <a:rPr lang="en-US" sz="2400" dirty="0"/>
              <a:t> There are also rituals particular to ethnic groups—such as the </a:t>
            </a:r>
            <a:r>
              <a:rPr lang="en-US" sz="2400" dirty="0" err="1"/>
              <a:t>Kissi</a:t>
            </a:r>
            <a:r>
              <a:rPr lang="en-US" sz="2400" dirty="0"/>
              <a:t>, the Mende, the </a:t>
            </a:r>
            <a:r>
              <a:rPr lang="en-US" sz="2400" dirty="0" err="1"/>
              <a:t>Sherbro</a:t>
            </a:r>
            <a:r>
              <a:rPr lang="en-US" sz="2400" dirty="0"/>
              <a:t>, and the Kona—as well as secret societies.”…</a:t>
            </a:r>
          </a:p>
          <a:p>
            <a:pPr marL="0" indent="0"/>
            <a:r>
              <a:rPr lang="en-US" sz="2400" dirty="0"/>
              <a:t>“As death approaches, virus levels peak. </a:t>
            </a:r>
            <a:r>
              <a:rPr lang="en-US" sz="2400" dirty="0">
                <a:solidFill>
                  <a:srgbClr val="FF0000"/>
                </a:solidFill>
              </a:rPr>
              <a:t>Anyone who touches a droplet of sweat, blood, or saliva</a:t>
            </a:r>
            <a:r>
              <a:rPr lang="en-US" sz="2400" dirty="0"/>
              <a:t> from someone about to die or just deceased is at </a:t>
            </a:r>
            <a:r>
              <a:rPr lang="en-US" sz="2400" dirty="0">
                <a:solidFill>
                  <a:srgbClr val="FF0000"/>
                </a:solidFill>
              </a:rPr>
              <a:t>high risk of contracting the disease</a:t>
            </a:r>
            <a:r>
              <a:rPr lang="en-US" sz="2400" dirty="0"/>
              <a:t>.”</a:t>
            </a:r>
          </a:p>
        </p:txBody>
      </p:sp>
    </p:spTree>
    <p:extLst>
      <p:ext uri="{BB962C8B-B14F-4D97-AF65-F5344CB8AC3E}">
        <p14:creationId xmlns:p14="http://schemas.microsoft.com/office/powerpoint/2010/main" val="31697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7361-8092-4743-B565-E391B490D9BD}"/>
              </a:ext>
            </a:extLst>
          </p:cNvPr>
          <p:cNvSpPr>
            <a:spLocks noGrp="1"/>
          </p:cNvSpPr>
          <p:nvPr>
            <p:ph type="title"/>
          </p:nvPr>
        </p:nvSpPr>
        <p:spPr/>
        <p:txBody>
          <a:bodyPr/>
          <a:lstStyle/>
          <a:p>
            <a:pPr algn="ctr"/>
            <a:r>
              <a:rPr lang="en-US" dirty="0"/>
              <a:t>Distrust Thwarts Compromise</a:t>
            </a:r>
          </a:p>
        </p:txBody>
      </p:sp>
      <p:sp>
        <p:nvSpPr>
          <p:cNvPr id="3" name="Content Placeholder 2">
            <a:extLst>
              <a:ext uri="{FF2B5EF4-FFF2-40B4-BE49-F238E27FC236}">
                <a16:creationId xmlns:a16="http://schemas.microsoft.com/office/drawing/2014/main" id="{68AA4C32-72D4-4376-90E1-A688ECF80EAF}"/>
              </a:ext>
            </a:extLst>
          </p:cNvPr>
          <p:cNvSpPr>
            <a:spLocks noGrp="1"/>
          </p:cNvSpPr>
          <p:nvPr>
            <p:ph idx="1"/>
          </p:nvPr>
        </p:nvSpPr>
        <p:spPr>
          <a:xfrm>
            <a:off x="827584" y="1676400"/>
            <a:ext cx="7859216" cy="4416896"/>
          </a:xfrm>
        </p:spPr>
        <p:txBody>
          <a:bodyPr/>
          <a:lstStyle/>
          <a:p>
            <a:endParaRPr lang="en-US" sz="2200" dirty="0"/>
          </a:p>
          <a:p>
            <a:pPr marL="0" indent="0"/>
            <a:r>
              <a:rPr lang="en-US" sz="2200" dirty="0"/>
              <a:t>"You have to take into account </a:t>
            </a:r>
            <a:r>
              <a:rPr lang="en-US" sz="2200" dirty="0">
                <a:solidFill>
                  <a:srgbClr val="FF0000"/>
                </a:solidFill>
              </a:rPr>
              <a:t>a history in which local people have learned to distrust the government</a:t>
            </a:r>
            <a:r>
              <a:rPr lang="en-US" sz="2200" dirty="0"/>
              <a:t>," says Paul Richards, an anthropologist at University College London who has worked in Sierra Leone for 40 years.” …</a:t>
            </a:r>
          </a:p>
          <a:p>
            <a:pPr marL="0" indent="0"/>
            <a:endParaRPr lang="en-US" sz="2200" dirty="0"/>
          </a:p>
          <a:p>
            <a:pPr marL="0" indent="0"/>
            <a:r>
              <a:rPr lang="en-US" sz="2200" dirty="0"/>
              <a:t>“He adds, ‘It doesn’t help that outsiders are dressed in </a:t>
            </a:r>
            <a:r>
              <a:rPr lang="en-US" sz="2200" dirty="0">
                <a:solidFill>
                  <a:srgbClr val="FF0000"/>
                </a:solidFill>
              </a:rPr>
              <a:t>astronaut suits</a:t>
            </a:r>
            <a:r>
              <a:rPr lang="en-US" sz="2200" dirty="0"/>
              <a:t>.’”</a:t>
            </a:r>
          </a:p>
        </p:txBody>
      </p:sp>
    </p:spTree>
    <p:extLst>
      <p:ext uri="{BB962C8B-B14F-4D97-AF65-F5344CB8AC3E}">
        <p14:creationId xmlns:p14="http://schemas.microsoft.com/office/powerpoint/2010/main" val="34680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5B7F8F-EF29-43B7-A4AE-DCA57F7F6FC1}"/>
              </a:ext>
            </a:extLst>
          </p:cNvPr>
          <p:cNvSpPr>
            <a:spLocks noGrp="1"/>
          </p:cNvSpPr>
          <p:nvPr>
            <p:ph type="title"/>
          </p:nvPr>
        </p:nvSpPr>
        <p:spPr>
          <a:xfrm>
            <a:off x="1043608" y="350838"/>
            <a:ext cx="7643192" cy="1143000"/>
          </a:xfrm>
        </p:spPr>
        <p:txBody>
          <a:bodyPr/>
          <a:lstStyle/>
          <a:p>
            <a:pPr algn="ctr"/>
            <a:r>
              <a:rPr lang="en-US" dirty="0"/>
              <a:t>Pastors, Imams, Chiefs Stop Rituals </a:t>
            </a:r>
          </a:p>
        </p:txBody>
      </p:sp>
      <p:sp>
        <p:nvSpPr>
          <p:cNvPr id="6" name="Content Placeholder 5">
            <a:extLst>
              <a:ext uri="{FF2B5EF4-FFF2-40B4-BE49-F238E27FC236}">
                <a16:creationId xmlns:a16="http://schemas.microsoft.com/office/drawing/2014/main" id="{E2449C49-C02B-4683-9BCD-CF6876C8850B}"/>
              </a:ext>
            </a:extLst>
          </p:cNvPr>
          <p:cNvSpPr>
            <a:spLocks noGrp="1"/>
          </p:cNvSpPr>
          <p:nvPr>
            <p:ph idx="1"/>
          </p:nvPr>
        </p:nvSpPr>
        <p:spPr>
          <a:xfrm>
            <a:off x="683568" y="1676400"/>
            <a:ext cx="8003232" cy="4704928"/>
          </a:xfrm>
        </p:spPr>
        <p:txBody>
          <a:bodyPr/>
          <a:lstStyle/>
          <a:p>
            <a:pPr marL="0" indent="0"/>
            <a:r>
              <a:rPr lang="en-US" sz="2200" dirty="0"/>
              <a:t>“</a:t>
            </a:r>
            <a:r>
              <a:rPr lang="en-US" sz="2200" dirty="0" err="1"/>
              <a:t>Abyusuf</a:t>
            </a:r>
            <a:r>
              <a:rPr lang="en-US" sz="2200" dirty="0"/>
              <a:t> went to his congregation and explained what he had learned: "I told people, this is not the first plague [recalling a leprosy contagion in ancient times]. You do not need to wash the corpse. </a:t>
            </a:r>
            <a:r>
              <a:rPr lang="en-US" sz="2200" dirty="0">
                <a:solidFill>
                  <a:srgbClr val="FF0000"/>
                </a:solidFill>
              </a:rPr>
              <a:t>You can pray in absentia.</a:t>
            </a:r>
            <a:r>
              <a:rPr lang="en-US" sz="2200" dirty="0"/>
              <a:t> The rules are not absolute.”</a:t>
            </a:r>
          </a:p>
          <a:p>
            <a:pPr marL="0" indent="0"/>
            <a:endParaRPr lang="en-US" sz="2200" dirty="0"/>
          </a:p>
          <a:p>
            <a:pPr marL="0" indent="0"/>
            <a:r>
              <a:rPr lang="en-US" sz="2200" dirty="0"/>
              <a:t>“Pastors promised their congregations similar forgiveness, and chiefs asked their people to cease all secret society rituals. Meanwhile, humanitarian organizations and the government enacted "</a:t>
            </a:r>
            <a:r>
              <a:rPr lang="en-US" sz="2200" dirty="0">
                <a:solidFill>
                  <a:srgbClr val="FF0000"/>
                </a:solidFill>
              </a:rPr>
              <a:t>safe and dignified burials</a:t>
            </a:r>
            <a:r>
              <a:rPr lang="en-US" sz="2200" dirty="0"/>
              <a:t>," during which </a:t>
            </a:r>
            <a:r>
              <a:rPr lang="en-US" sz="2200" dirty="0">
                <a:solidFill>
                  <a:srgbClr val="FF0000"/>
                </a:solidFill>
              </a:rPr>
              <a:t>people could pray briefly for their loved ones, while standing two meters </a:t>
            </a:r>
            <a:r>
              <a:rPr lang="en-US" sz="2200" dirty="0"/>
              <a:t>(6.5 feet) from the white body bag.”</a:t>
            </a:r>
          </a:p>
        </p:txBody>
      </p:sp>
    </p:spTree>
    <p:extLst>
      <p:ext uri="{BB962C8B-B14F-4D97-AF65-F5344CB8AC3E}">
        <p14:creationId xmlns:p14="http://schemas.microsoft.com/office/powerpoint/2010/main" val="20244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658B-40AD-43D7-BAA5-FF6A28A3608E}"/>
              </a:ext>
            </a:extLst>
          </p:cNvPr>
          <p:cNvSpPr>
            <a:spLocks noGrp="1"/>
          </p:cNvSpPr>
          <p:nvPr>
            <p:ph type="title"/>
          </p:nvPr>
        </p:nvSpPr>
        <p:spPr/>
        <p:txBody>
          <a:bodyPr/>
          <a:lstStyle/>
          <a:p>
            <a:r>
              <a:rPr lang="en-US" dirty="0"/>
              <a:t>The Case of Ebola and Dignified Burial</a:t>
            </a:r>
          </a:p>
        </p:txBody>
      </p:sp>
      <p:sp>
        <p:nvSpPr>
          <p:cNvPr id="4" name="TextBox 3"/>
          <p:cNvSpPr txBox="1"/>
          <p:nvPr/>
        </p:nvSpPr>
        <p:spPr>
          <a:xfrm>
            <a:off x="2340894" y="6408142"/>
            <a:ext cx="4539256" cy="369332"/>
          </a:xfrm>
          <a:prstGeom prst="rect">
            <a:avLst/>
          </a:prstGeom>
          <a:noFill/>
        </p:spPr>
        <p:txBody>
          <a:bodyPr wrap="none" rtlCol="0">
            <a:spAutoFit/>
          </a:bodyPr>
          <a:lstStyle/>
          <a:p>
            <a:r>
              <a:rPr lang="en-US" sz="1400" dirty="0">
                <a:hlinkClick r:id="rId3"/>
              </a:rPr>
              <a:t>https://www.youtube.com/watch?v=jirs9qVq50k</a:t>
            </a:r>
            <a:r>
              <a:rPr lang="en-US" sz="1400" dirty="0"/>
              <a:t> (5:11) </a:t>
            </a:r>
            <a:r>
              <a:rPr lang="en-US" dirty="0"/>
              <a:t> </a:t>
            </a:r>
          </a:p>
        </p:txBody>
      </p:sp>
      <p:pic>
        <p:nvPicPr>
          <p:cNvPr id="6" name="Picture 5">
            <a:extLst>
              <a:ext uri="{FF2B5EF4-FFF2-40B4-BE49-F238E27FC236}">
                <a16:creationId xmlns:a16="http://schemas.microsoft.com/office/drawing/2014/main" id="{427F5CD8-B11F-4212-B656-9F0CCC6C9B91}"/>
              </a:ext>
            </a:extLst>
          </p:cNvPr>
          <p:cNvPicPr>
            <a:picLocks noChangeAspect="1"/>
          </p:cNvPicPr>
          <p:nvPr/>
        </p:nvPicPr>
        <p:blipFill>
          <a:blip r:embed="rId4"/>
          <a:stretch>
            <a:fillRect/>
          </a:stretch>
        </p:blipFill>
        <p:spPr>
          <a:xfrm>
            <a:off x="1619672" y="1715341"/>
            <a:ext cx="5981700" cy="4476750"/>
          </a:xfrm>
          <a:prstGeom prst="rect">
            <a:avLst/>
          </a:prstGeom>
        </p:spPr>
      </p:pic>
    </p:spTree>
    <p:extLst>
      <p:ext uri="{BB962C8B-B14F-4D97-AF65-F5344CB8AC3E}">
        <p14:creationId xmlns:p14="http://schemas.microsoft.com/office/powerpoint/2010/main" val="5533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Ebola Case?</a:t>
            </a:r>
          </a:p>
        </p:txBody>
      </p:sp>
      <p:sp>
        <p:nvSpPr>
          <p:cNvPr id="3" name="Content Placeholder 2"/>
          <p:cNvSpPr>
            <a:spLocks noGrp="1"/>
          </p:cNvSpPr>
          <p:nvPr>
            <p:ph idx="1"/>
          </p:nvPr>
        </p:nvSpPr>
        <p:spPr>
          <a:xfrm>
            <a:off x="1403648" y="1676400"/>
            <a:ext cx="7283152" cy="4191000"/>
          </a:xfrm>
        </p:spPr>
        <p:txBody>
          <a:bodyPr/>
          <a:lstStyle/>
          <a:p>
            <a:pPr marL="457200" indent="-457200">
              <a:buFont typeface="+mj-lt"/>
              <a:buAutoNum type="arabicPeriod"/>
            </a:pPr>
            <a:r>
              <a:rPr lang="en-US" sz="2400" dirty="0"/>
              <a:t>What was different about this crisis?</a:t>
            </a:r>
          </a:p>
          <a:p>
            <a:pPr marL="811213" lvl="2" indent="-457200">
              <a:buFont typeface="Wingdings" panose="05000000000000000000" pitchFamily="2" charset="2"/>
              <a:buChar char="Ø"/>
            </a:pPr>
            <a:r>
              <a:rPr lang="en-US" sz="2200" dirty="0"/>
              <a:t>And similar to the current pandemic?</a:t>
            </a:r>
          </a:p>
          <a:p>
            <a:pPr marL="457200" indent="-457200">
              <a:buFont typeface="+mj-lt"/>
              <a:buAutoNum type="arabicPeriod"/>
            </a:pPr>
            <a:r>
              <a:rPr lang="en-US" sz="2400" dirty="0"/>
              <a:t>What role did culture play?</a:t>
            </a:r>
          </a:p>
          <a:p>
            <a:pPr marL="457200" indent="-457200">
              <a:buFont typeface="+mj-lt"/>
              <a:buAutoNum type="arabicPeriod"/>
            </a:pPr>
            <a:r>
              <a:rPr lang="en-US" sz="2400" dirty="0"/>
              <a:t>What examples of improvising did you see?</a:t>
            </a:r>
          </a:p>
        </p:txBody>
      </p:sp>
    </p:spTree>
    <p:extLst>
      <p:ext uri="{BB962C8B-B14F-4D97-AF65-F5344CB8AC3E}">
        <p14:creationId xmlns:p14="http://schemas.microsoft.com/office/powerpoint/2010/main" val="162136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E39F3-A1E1-44F2-8E8F-72F073E34B66}"/>
              </a:ext>
            </a:extLst>
          </p:cNvPr>
          <p:cNvSpPr>
            <a:spLocks noGrp="1"/>
          </p:cNvSpPr>
          <p:nvPr>
            <p:ph type="title"/>
          </p:nvPr>
        </p:nvSpPr>
        <p:spPr/>
        <p:txBody>
          <a:bodyPr/>
          <a:lstStyle/>
          <a:p>
            <a:r>
              <a:rPr lang="en-US" cap="none" dirty="0"/>
              <a:t>Cultural Awareness</a:t>
            </a:r>
          </a:p>
        </p:txBody>
      </p:sp>
    </p:spTree>
    <p:extLst>
      <p:ext uri="{BB962C8B-B14F-4D97-AF65-F5344CB8AC3E}">
        <p14:creationId xmlns:p14="http://schemas.microsoft.com/office/powerpoint/2010/main" val="1809623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5745-2383-4F2A-B73B-B3F86CBA05EA}"/>
              </a:ext>
            </a:extLst>
          </p:cNvPr>
          <p:cNvSpPr>
            <a:spLocks noGrp="1"/>
          </p:cNvSpPr>
          <p:nvPr>
            <p:ph type="title"/>
          </p:nvPr>
        </p:nvSpPr>
        <p:spPr/>
        <p:txBody>
          <a:bodyPr/>
          <a:lstStyle/>
          <a:p>
            <a:r>
              <a:rPr lang="en-US" dirty="0"/>
              <a:t>Four Lectures from SI-537+, Fall 2020</a:t>
            </a:r>
          </a:p>
        </p:txBody>
      </p:sp>
      <p:sp>
        <p:nvSpPr>
          <p:cNvPr id="3" name="Content Placeholder 2">
            <a:extLst>
              <a:ext uri="{FF2B5EF4-FFF2-40B4-BE49-F238E27FC236}">
                <a16:creationId xmlns:a16="http://schemas.microsoft.com/office/drawing/2014/main" id="{D4D8344B-C9B4-42D0-9F52-8045CD010998}"/>
              </a:ext>
            </a:extLst>
          </p:cNvPr>
          <p:cNvSpPr>
            <a:spLocks noGrp="1"/>
          </p:cNvSpPr>
          <p:nvPr>
            <p:ph idx="1"/>
          </p:nvPr>
        </p:nvSpPr>
        <p:spPr>
          <a:xfrm>
            <a:off x="1043608" y="1676400"/>
            <a:ext cx="7643192" cy="4191000"/>
          </a:xfrm>
        </p:spPr>
        <p:txBody>
          <a:bodyPr/>
          <a:lstStyle/>
          <a:p>
            <a:pPr marL="461963" indent="-461963"/>
            <a:r>
              <a:rPr lang="en-US" sz="2200" dirty="0">
                <a:solidFill>
                  <a:srgbClr val="FF0000"/>
                </a:solidFill>
              </a:rPr>
              <a:t>Part 1</a:t>
            </a:r>
          </a:p>
          <a:p>
            <a:pPr marL="461963" indent="-461963"/>
            <a:r>
              <a:rPr lang="en-US" sz="2200" dirty="0"/>
              <a:t>3.	History Of IT In Crisis Response And Major Cases (911, Indonesian Tsunami, Haiti, Tacloban, Syria)</a:t>
            </a:r>
          </a:p>
          <a:p>
            <a:pPr marL="461963" indent="-461963"/>
            <a:r>
              <a:rPr lang="en-US" sz="2200" dirty="0"/>
              <a:t>4.	A Framework For Understanding The Application Of Technology And Data To Crises</a:t>
            </a:r>
            <a:br>
              <a:rPr lang="en-US" sz="2200" dirty="0"/>
            </a:br>
            <a:endParaRPr lang="en-US" sz="2200" dirty="0"/>
          </a:p>
          <a:p>
            <a:pPr marL="0" indent="0"/>
            <a:r>
              <a:rPr lang="en-US" sz="2200" dirty="0">
                <a:solidFill>
                  <a:srgbClr val="FF0000"/>
                </a:solidFill>
              </a:rPr>
              <a:t>Part 2</a:t>
            </a:r>
          </a:p>
          <a:p>
            <a:pPr marL="461963" indent="-461963"/>
            <a:r>
              <a:rPr lang="en-US" sz="2200" dirty="0"/>
              <a:t>16.	Crisis And Cultural Context</a:t>
            </a:r>
          </a:p>
          <a:p>
            <a:pPr marL="461963" indent="-461963"/>
            <a:r>
              <a:rPr lang="en-US" sz="2200" dirty="0"/>
              <a:t>19.	COVID, Crisis Informatics and IT</a:t>
            </a:r>
          </a:p>
        </p:txBody>
      </p:sp>
      <p:sp>
        <p:nvSpPr>
          <p:cNvPr id="4" name="Speech Bubble: Oval 3">
            <a:extLst>
              <a:ext uri="{FF2B5EF4-FFF2-40B4-BE49-F238E27FC236}">
                <a16:creationId xmlns:a16="http://schemas.microsoft.com/office/drawing/2014/main" id="{1F0EEA32-AE76-407C-9FB9-5A313094EAA3}"/>
              </a:ext>
            </a:extLst>
          </p:cNvPr>
          <p:cNvSpPr/>
          <p:nvPr/>
        </p:nvSpPr>
        <p:spPr>
          <a:xfrm>
            <a:off x="6300192" y="3861048"/>
            <a:ext cx="2808312" cy="2016224"/>
          </a:xfrm>
          <a:prstGeom prst="wedgeEllipseCallout">
            <a:avLst>
              <a:gd name="adj1" fmla="val -63303"/>
              <a:gd name="adj2" fmla="val -3195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Can we record this please?</a:t>
            </a:r>
          </a:p>
        </p:txBody>
      </p:sp>
    </p:spTree>
    <p:extLst>
      <p:ext uri="{BB962C8B-B14F-4D97-AF65-F5344CB8AC3E}">
        <p14:creationId xmlns:p14="http://schemas.microsoft.com/office/powerpoint/2010/main" val="652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79E6-BA43-4DA0-A9C3-7EDCB7E8C2E1}"/>
              </a:ext>
            </a:extLst>
          </p:cNvPr>
          <p:cNvSpPr>
            <a:spLocks noGrp="1"/>
          </p:cNvSpPr>
          <p:nvPr>
            <p:ph type="title"/>
          </p:nvPr>
        </p:nvSpPr>
        <p:spPr/>
        <p:txBody>
          <a:bodyPr/>
          <a:lstStyle/>
          <a:p>
            <a:r>
              <a:rPr lang="en-US" dirty="0"/>
              <a:t>The Handshake</a:t>
            </a:r>
          </a:p>
        </p:txBody>
      </p:sp>
      <p:sp>
        <p:nvSpPr>
          <p:cNvPr id="3" name="Content Placeholder 2">
            <a:extLst>
              <a:ext uri="{FF2B5EF4-FFF2-40B4-BE49-F238E27FC236}">
                <a16:creationId xmlns:a16="http://schemas.microsoft.com/office/drawing/2014/main" id="{73EB3F4E-A922-46D0-9C01-20D08B13ECD4}"/>
              </a:ext>
            </a:extLst>
          </p:cNvPr>
          <p:cNvSpPr>
            <a:spLocks noGrp="1"/>
          </p:cNvSpPr>
          <p:nvPr>
            <p:ph sz="half" idx="1"/>
          </p:nvPr>
        </p:nvSpPr>
        <p:spPr>
          <a:xfrm>
            <a:off x="457200" y="1676400"/>
            <a:ext cx="4038600" cy="4344888"/>
          </a:xfrm>
        </p:spPr>
        <p:txBody>
          <a:bodyPr/>
          <a:lstStyle/>
          <a:p>
            <a:pPr marL="342900" indent="-342900">
              <a:buFont typeface="Wingdings" panose="05000000000000000000" pitchFamily="2" charset="2"/>
              <a:buChar char="Ø"/>
            </a:pPr>
            <a:r>
              <a:rPr lang="en-US" dirty="0"/>
              <a:t>At the Imagine Cup student competition, on the Microsoft campus in Redmond in 2015, I held out my hand without thinking</a:t>
            </a:r>
          </a:p>
          <a:p>
            <a:pPr marL="342900" indent="-342900">
              <a:buFont typeface="Wingdings" panose="05000000000000000000" pitchFamily="2" charset="2"/>
              <a:buChar char="Ø"/>
            </a:pPr>
            <a:r>
              <a:rPr lang="en-US" dirty="0"/>
              <a:t>Heba </a:t>
            </a:r>
            <a:r>
              <a:rPr lang="en-US" dirty="0" err="1"/>
              <a:t>Nayef</a:t>
            </a:r>
            <a:r>
              <a:rPr lang="en-US" dirty="0"/>
              <a:t>, a team member from Dubai said, “we cannot shake hands”</a:t>
            </a:r>
          </a:p>
          <a:p>
            <a:pPr marL="342900" indent="-342900">
              <a:buFont typeface="Wingdings" panose="05000000000000000000" pitchFamily="2" charset="2"/>
              <a:buChar char="Ø"/>
            </a:pPr>
            <a:r>
              <a:rPr lang="en-US" dirty="0"/>
              <a:t>I apologized, realizing I had crossed a cultural boundary</a:t>
            </a:r>
          </a:p>
          <a:p>
            <a:pPr marL="342900" indent="-342900">
              <a:buFont typeface="Wingdings" panose="05000000000000000000" pitchFamily="2" charset="2"/>
              <a:buChar char="Ø"/>
            </a:pPr>
            <a:r>
              <a:rPr lang="en-US" dirty="0"/>
              <a:t>She then showed me an alternative greeting</a:t>
            </a:r>
          </a:p>
        </p:txBody>
      </p:sp>
      <p:pic>
        <p:nvPicPr>
          <p:cNvPr id="3074" name="Picture 2" descr="Heba Nayef">
            <a:extLst>
              <a:ext uri="{FF2B5EF4-FFF2-40B4-BE49-F238E27FC236}">
                <a16:creationId xmlns:a16="http://schemas.microsoft.com/office/drawing/2014/main" id="{1EBF2305-2134-40EE-BAF9-053456B6F0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03"/>
          <a:stretch/>
        </p:blipFill>
        <p:spPr bwMode="auto">
          <a:xfrm>
            <a:off x="4932040" y="1676400"/>
            <a:ext cx="3976211" cy="356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7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1" y="2457451"/>
            <a:ext cx="6033457" cy="369332"/>
          </a:xfrm>
          <a:prstGeom prst="rect">
            <a:avLst/>
          </a:prstGeom>
        </p:spPr>
        <p:txBody>
          <a:bodyPr wrap="square">
            <a:spAutoFit/>
          </a:bodyPr>
          <a:lstStyle/>
          <a:p>
            <a:pPr lvl="1">
              <a:spcAft>
                <a:spcPts val="338"/>
              </a:spcAft>
            </a:pPr>
            <a:endParaRPr lang="en-US" dirty="0">
              <a:solidFill>
                <a:schemeClr val="tx2"/>
              </a:solidFill>
              <a:latin typeface="Segoe UI" panose="020B0502040204020203" pitchFamily="34" charset="0"/>
              <a:ea typeface="Avenir Light" charset="0"/>
              <a:cs typeface="Segoe UI" panose="020B0502040204020203" pitchFamily="34" charset="0"/>
            </a:endParaRPr>
          </a:p>
        </p:txBody>
      </p:sp>
      <p:sp>
        <p:nvSpPr>
          <p:cNvPr id="3" name="TextBox 2"/>
          <p:cNvSpPr txBox="1"/>
          <p:nvPr/>
        </p:nvSpPr>
        <p:spPr>
          <a:xfrm>
            <a:off x="1050545" y="1460684"/>
            <a:ext cx="7105336" cy="600164"/>
          </a:xfrm>
          <a:prstGeom prst="rect">
            <a:avLst/>
          </a:prstGeom>
          <a:noFill/>
        </p:spPr>
        <p:txBody>
          <a:bodyPr wrap="square" rtlCol="0" anchor="ctr">
            <a:spAutoFit/>
          </a:bodyPr>
          <a:lstStyle/>
          <a:p>
            <a:pPr algn="ctr"/>
            <a:r>
              <a:rPr lang="en-US" sz="3300" dirty="0">
                <a:solidFill>
                  <a:schemeClr val="tx2"/>
                </a:solidFill>
                <a:ea typeface="Avenir Book" charset="0"/>
                <a:cs typeface="Avenir Book" charset="0"/>
              </a:rPr>
              <a:t>Cultural Awareness</a:t>
            </a:r>
          </a:p>
        </p:txBody>
      </p:sp>
      <p:sp>
        <p:nvSpPr>
          <p:cNvPr id="5" name="Rectangle 4"/>
          <p:cNvSpPr/>
          <p:nvPr/>
        </p:nvSpPr>
        <p:spPr>
          <a:xfrm>
            <a:off x="170844" y="1739296"/>
            <a:ext cx="2600159" cy="5525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459495" y="1739296"/>
            <a:ext cx="2576085" cy="5525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txBox="1">
            <a:spLocks/>
          </p:cNvSpPr>
          <p:nvPr/>
        </p:nvSpPr>
        <p:spPr>
          <a:xfrm>
            <a:off x="463550" y="2267452"/>
            <a:ext cx="7886700" cy="323164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spc="0" baseline="0">
                <a:solidFill>
                  <a:srgbClr val="69645F"/>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spc="0" baseline="0">
                <a:solidFill>
                  <a:srgbClr val="69645F"/>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spc="0" baseline="0">
                <a:solidFill>
                  <a:srgbClr val="69645F"/>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spc="0" baseline="0">
                <a:solidFill>
                  <a:srgbClr val="69645F"/>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spc="0" baseline="0">
                <a:solidFill>
                  <a:srgbClr val="69645F"/>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90000"/>
              </a:lnSpc>
              <a:buClr>
                <a:schemeClr val="accent5"/>
              </a:buClr>
              <a:buSzPct val="100000"/>
              <a:buFont typeface="Arial"/>
              <a:buChar char="•"/>
            </a:pPr>
            <a:r>
              <a:rPr lang="en-US" sz="2400" dirty="0">
                <a:solidFill>
                  <a:schemeClr val="tx2"/>
                </a:solidFill>
                <a:latin typeface="+mn-lt"/>
                <a:ea typeface="Calibri"/>
                <a:cs typeface="Calibri"/>
                <a:sym typeface="Calibri"/>
              </a:rPr>
              <a:t>Majority of refugees are of Muslim faith</a:t>
            </a:r>
          </a:p>
          <a:p>
            <a:pPr lvl="0">
              <a:lnSpc>
                <a:spcPct val="90000"/>
              </a:lnSpc>
              <a:buClr>
                <a:schemeClr val="accent5"/>
              </a:buClr>
              <a:buSzPct val="100000"/>
              <a:buFont typeface="Arial"/>
              <a:buChar char="•"/>
            </a:pPr>
            <a:r>
              <a:rPr lang="en-US" sz="2400" dirty="0">
                <a:solidFill>
                  <a:schemeClr val="tx2"/>
                </a:solidFill>
                <a:latin typeface="+mn-lt"/>
                <a:ea typeface="Calibri"/>
                <a:cs typeface="Calibri"/>
                <a:sym typeface="Calibri"/>
              </a:rPr>
              <a:t>Be mindful of different cultures – </a:t>
            </a:r>
          </a:p>
          <a:p>
            <a:pPr lvl="1">
              <a:lnSpc>
                <a:spcPct val="90000"/>
              </a:lnSpc>
              <a:buClr>
                <a:schemeClr val="accent5"/>
              </a:buClr>
              <a:buSzPct val="100000"/>
              <a:buFont typeface="Arial"/>
              <a:buChar char="•"/>
            </a:pPr>
            <a:r>
              <a:rPr lang="en-US" sz="1800" i="1" dirty="0">
                <a:solidFill>
                  <a:schemeClr val="tx2"/>
                </a:solidFill>
                <a:latin typeface="+mn-lt"/>
                <a:ea typeface="Calibri"/>
                <a:cs typeface="Calibri"/>
                <a:sym typeface="Calibri"/>
              </a:rPr>
              <a:t>E.g. 9 out of 10 refugees are from Syria, Afghanistan or Iraq</a:t>
            </a:r>
          </a:p>
          <a:p>
            <a:pPr lvl="0">
              <a:lnSpc>
                <a:spcPct val="90000"/>
              </a:lnSpc>
              <a:buClr>
                <a:schemeClr val="accent5"/>
              </a:buClr>
              <a:buSzPct val="100000"/>
              <a:buFont typeface="Arial"/>
              <a:buChar char="•"/>
            </a:pPr>
            <a:r>
              <a:rPr lang="en-US" sz="2400" dirty="0">
                <a:solidFill>
                  <a:schemeClr val="tx2"/>
                </a:solidFill>
                <a:latin typeface="+mn-lt"/>
                <a:ea typeface="Calibri"/>
                <a:cs typeface="Calibri"/>
                <a:sym typeface="Calibri"/>
              </a:rPr>
              <a:t>Remember the cultural differences with regards to women</a:t>
            </a:r>
          </a:p>
          <a:p>
            <a:pPr lvl="1">
              <a:lnSpc>
                <a:spcPct val="90000"/>
              </a:lnSpc>
              <a:buClr>
                <a:schemeClr val="accent5"/>
              </a:buClr>
              <a:buSzPct val="100000"/>
              <a:buFont typeface="Arial"/>
              <a:buChar char="•"/>
            </a:pPr>
            <a:r>
              <a:rPr lang="en-US" sz="1800" dirty="0">
                <a:solidFill>
                  <a:schemeClr val="tx2"/>
                </a:solidFill>
                <a:latin typeface="+mn-lt"/>
                <a:ea typeface="Calibri"/>
                <a:cs typeface="Calibri"/>
                <a:sym typeface="Calibri"/>
              </a:rPr>
              <a:t>See next slide</a:t>
            </a:r>
            <a:endParaRPr lang="en-US" sz="1800" dirty="0">
              <a:solidFill>
                <a:schemeClr val="tx2"/>
              </a:solidFill>
              <a:latin typeface="+mn-lt"/>
            </a:endParaRPr>
          </a:p>
          <a:p>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030" y="4149080"/>
            <a:ext cx="1656365" cy="2187651"/>
          </a:xfrm>
          <a:prstGeom prst="rect">
            <a:avLst/>
          </a:prstGeom>
        </p:spPr>
      </p:pic>
      <p:sp>
        <p:nvSpPr>
          <p:cNvPr id="8" name="TextBox 7">
            <a:extLst>
              <a:ext uri="{FF2B5EF4-FFF2-40B4-BE49-F238E27FC236}">
                <a16:creationId xmlns:a16="http://schemas.microsoft.com/office/drawing/2014/main" id="{F90414E4-6F07-4E35-B502-393698A14A78}"/>
              </a:ext>
            </a:extLst>
          </p:cNvPr>
          <p:cNvSpPr txBox="1"/>
          <p:nvPr/>
        </p:nvSpPr>
        <p:spPr>
          <a:xfrm>
            <a:off x="1907704" y="404664"/>
            <a:ext cx="6946132" cy="1077218"/>
          </a:xfrm>
          <a:prstGeom prst="rect">
            <a:avLst/>
          </a:prstGeom>
          <a:noFill/>
        </p:spPr>
        <p:txBody>
          <a:bodyPr wrap="none" rtlCol="0">
            <a:spAutoFit/>
          </a:bodyPr>
          <a:lstStyle/>
          <a:p>
            <a:r>
              <a:rPr lang="en-US" sz="3200" b="1" i="1" dirty="0"/>
              <a:t>Kevin MacRitchie ran a simulation </a:t>
            </a:r>
          </a:p>
          <a:p>
            <a:r>
              <a:rPr lang="en-US" sz="3200" b="1" i="1" dirty="0"/>
              <a:t>to train us for deployment</a:t>
            </a:r>
          </a:p>
        </p:txBody>
      </p:sp>
    </p:spTree>
    <p:extLst>
      <p:ext uri="{BB962C8B-B14F-4D97-AF65-F5344CB8AC3E}">
        <p14:creationId xmlns:p14="http://schemas.microsoft.com/office/powerpoint/2010/main" val="73489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1" y="2457451"/>
            <a:ext cx="6033457" cy="369332"/>
          </a:xfrm>
          <a:prstGeom prst="rect">
            <a:avLst/>
          </a:prstGeom>
        </p:spPr>
        <p:txBody>
          <a:bodyPr wrap="square">
            <a:spAutoFit/>
          </a:bodyPr>
          <a:lstStyle/>
          <a:p>
            <a:pPr lvl="1">
              <a:spcAft>
                <a:spcPts val="338"/>
              </a:spcAft>
            </a:pPr>
            <a:endParaRPr lang="en-US" dirty="0">
              <a:solidFill>
                <a:schemeClr val="tx2"/>
              </a:solidFill>
              <a:latin typeface="Segoe UI" panose="020B0502040204020203" pitchFamily="34" charset="0"/>
              <a:ea typeface="Avenir Light" charset="0"/>
              <a:cs typeface="Segoe UI" panose="020B0502040204020203" pitchFamily="34" charset="0"/>
            </a:endParaRPr>
          </a:p>
        </p:txBody>
      </p:sp>
      <p:sp>
        <p:nvSpPr>
          <p:cNvPr id="3" name="TextBox 2"/>
          <p:cNvSpPr txBox="1"/>
          <p:nvPr/>
        </p:nvSpPr>
        <p:spPr>
          <a:xfrm>
            <a:off x="1050545" y="1412776"/>
            <a:ext cx="7105336" cy="600164"/>
          </a:xfrm>
          <a:prstGeom prst="rect">
            <a:avLst/>
          </a:prstGeom>
          <a:noFill/>
        </p:spPr>
        <p:txBody>
          <a:bodyPr wrap="square" rtlCol="0" anchor="ctr">
            <a:spAutoFit/>
          </a:bodyPr>
          <a:lstStyle/>
          <a:p>
            <a:pPr algn="ctr"/>
            <a:r>
              <a:rPr lang="en-US" sz="3300" dirty="0">
                <a:solidFill>
                  <a:schemeClr val="tx2"/>
                </a:solidFill>
                <a:ea typeface="Avenir Book" charset="0"/>
                <a:cs typeface="Avenir Book" charset="0"/>
              </a:rPr>
              <a:t>Remember </a:t>
            </a:r>
            <a:r>
              <a:rPr lang="mr-IN" sz="1600" dirty="0">
                <a:solidFill>
                  <a:schemeClr val="tx2"/>
                </a:solidFill>
                <a:ea typeface="Avenir Book" charset="0"/>
                <a:cs typeface="Avenir Book" charset="0"/>
              </a:rPr>
              <a:t>–</a:t>
            </a:r>
            <a:r>
              <a:rPr lang="en-US" sz="1600" dirty="0">
                <a:solidFill>
                  <a:schemeClr val="tx2"/>
                </a:solidFill>
                <a:ea typeface="Avenir Book" charset="0"/>
                <a:cs typeface="Avenir Book" charset="0"/>
              </a:rPr>
              <a:t> Culture Rules</a:t>
            </a:r>
            <a:endParaRPr lang="en-US" sz="1500" dirty="0">
              <a:solidFill>
                <a:schemeClr val="tx2"/>
              </a:solidFill>
              <a:ea typeface="Avenir Book" charset="0"/>
              <a:cs typeface="Avenir Book" charset="0"/>
            </a:endParaRPr>
          </a:p>
        </p:txBody>
      </p:sp>
      <p:sp>
        <p:nvSpPr>
          <p:cNvPr id="5" name="Rectangle 4"/>
          <p:cNvSpPr/>
          <p:nvPr/>
        </p:nvSpPr>
        <p:spPr>
          <a:xfrm>
            <a:off x="107504" y="1691388"/>
            <a:ext cx="2520280" cy="4571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515300" y="1691389"/>
            <a:ext cx="2520280" cy="5525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txBox="1">
            <a:spLocks/>
          </p:cNvSpPr>
          <p:nvPr/>
        </p:nvSpPr>
        <p:spPr>
          <a:xfrm>
            <a:off x="387839" y="2055067"/>
            <a:ext cx="3943350" cy="3534173"/>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spc="0" baseline="0">
                <a:solidFill>
                  <a:srgbClr val="69645F"/>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spc="0" baseline="0">
                <a:solidFill>
                  <a:srgbClr val="69645F"/>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spc="0" baseline="0">
                <a:solidFill>
                  <a:srgbClr val="69645F"/>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spc="0" baseline="0">
                <a:solidFill>
                  <a:srgbClr val="69645F"/>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spc="0" baseline="0">
                <a:solidFill>
                  <a:srgbClr val="69645F"/>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mn-lt"/>
              </a:rPr>
              <a:t>Things to Do</a:t>
            </a:r>
          </a:p>
          <a:p>
            <a:pPr marL="342900" lvl="1"/>
            <a:r>
              <a:rPr lang="en-US" sz="2000" dirty="0">
                <a:solidFill>
                  <a:schemeClr val="tx2"/>
                </a:solidFill>
                <a:latin typeface="+mn-lt"/>
              </a:rPr>
              <a:t>Do respect the privacy and protected role of women in Muslims societies</a:t>
            </a:r>
          </a:p>
          <a:p>
            <a:pPr marL="342900" lvl="1"/>
            <a:r>
              <a:rPr lang="en-US" sz="2000" dirty="0">
                <a:solidFill>
                  <a:schemeClr val="tx2"/>
                </a:solidFill>
                <a:latin typeface="+mn-lt"/>
              </a:rPr>
              <a:t>Men stand when women enter a room</a:t>
            </a:r>
          </a:p>
          <a:p>
            <a:pPr marL="342900" lvl="1"/>
            <a:r>
              <a:rPr lang="en-US" sz="2000" dirty="0">
                <a:solidFill>
                  <a:schemeClr val="tx2"/>
                </a:solidFill>
                <a:latin typeface="+mn-lt"/>
              </a:rPr>
              <a:t>Do respect the different living “areas” for men and women</a:t>
            </a:r>
          </a:p>
          <a:p>
            <a:endParaRPr lang="en-US" sz="2000" dirty="0"/>
          </a:p>
        </p:txBody>
      </p:sp>
      <p:sp>
        <p:nvSpPr>
          <p:cNvPr id="9" name="Content Placeholder 3"/>
          <p:cNvSpPr txBox="1">
            <a:spLocks/>
          </p:cNvSpPr>
          <p:nvPr/>
        </p:nvSpPr>
        <p:spPr>
          <a:xfrm>
            <a:off x="4331189" y="2060848"/>
            <a:ext cx="4539256" cy="454799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spc="0" baseline="0">
                <a:solidFill>
                  <a:srgbClr val="69645F"/>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spc="0" baseline="0">
                <a:solidFill>
                  <a:srgbClr val="69645F"/>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spc="0" baseline="0">
                <a:solidFill>
                  <a:srgbClr val="69645F"/>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spc="0" baseline="0">
                <a:solidFill>
                  <a:srgbClr val="69645F"/>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spc="0" baseline="0">
                <a:solidFill>
                  <a:srgbClr val="69645F"/>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latin typeface="+mn-lt"/>
              </a:rPr>
              <a:t>Things NOT to Do</a:t>
            </a:r>
          </a:p>
          <a:p>
            <a:pPr marL="342900" lvl="1"/>
            <a:r>
              <a:rPr lang="en-US" sz="2000" dirty="0">
                <a:solidFill>
                  <a:schemeClr val="tx2"/>
                </a:solidFill>
                <a:latin typeface="+mn-lt"/>
              </a:rPr>
              <a:t>Do not shake hands with a Muslim woman unless she offers her hand first </a:t>
            </a:r>
            <a:r>
              <a:rPr lang="en-US" sz="2000" i="1" dirty="0">
                <a:solidFill>
                  <a:schemeClr val="tx2"/>
                </a:solidFill>
                <a:latin typeface="+mn-lt"/>
              </a:rPr>
              <a:t>(unless you are a woman)</a:t>
            </a:r>
          </a:p>
          <a:p>
            <a:pPr marL="342900" lvl="1"/>
            <a:r>
              <a:rPr lang="en-US" sz="2000" dirty="0">
                <a:solidFill>
                  <a:schemeClr val="tx2"/>
                </a:solidFill>
                <a:latin typeface="+mn-lt"/>
              </a:rPr>
              <a:t>Do not flirt, hit on, touch, hug or talk in private with women. </a:t>
            </a:r>
            <a:r>
              <a:rPr lang="en-US" sz="2000" dirty="0">
                <a:solidFill>
                  <a:srgbClr val="FF0000"/>
                </a:solidFill>
                <a:latin typeface="+mn-lt"/>
              </a:rPr>
              <a:t>IT COULD ENDANGER THEIR SAFETY.</a:t>
            </a:r>
          </a:p>
          <a:p>
            <a:pPr marL="342900" lvl="1"/>
            <a:r>
              <a:rPr lang="en-US" sz="2000" dirty="0">
                <a:solidFill>
                  <a:schemeClr val="tx2"/>
                </a:solidFill>
                <a:latin typeface="+mn-lt"/>
              </a:rPr>
              <a:t>Do not talk in public to professional Muslim women unless it is business-related.</a:t>
            </a:r>
          </a:p>
          <a:p>
            <a:pPr marL="342900" lvl="1"/>
            <a:r>
              <a:rPr lang="en-US" sz="2000" dirty="0">
                <a:solidFill>
                  <a:schemeClr val="tx2"/>
                </a:solidFill>
                <a:latin typeface="+mn-lt"/>
              </a:rPr>
              <a:t>Do not engage a woman in conversation unless you have been formally introduced</a:t>
            </a:r>
          </a:p>
          <a:p>
            <a:pPr marL="0" indent="0">
              <a:buNone/>
            </a:pPr>
            <a:endParaRPr lang="en-US" sz="2000" dirty="0"/>
          </a:p>
        </p:txBody>
      </p:sp>
      <p:pic>
        <p:nvPicPr>
          <p:cNvPr id="7" name="Picture 6"/>
          <p:cNvPicPr>
            <a:picLocks noChangeAspect="1"/>
          </p:cNvPicPr>
          <p:nvPr/>
        </p:nvPicPr>
        <p:blipFill>
          <a:blip r:embed="rId2"/>
          <a:stretch>
            <a:fillRect/>
          </a:stretch>
        </p:blipFill>
        <p:spPr>
          <a:xfrm>
            <a:off x="1146696" y="4787164"/>
            <a:ext cx="2057400" cy="2057400"/>
          </a:xfrm>
          <a:prstGeom prst="rect">
            <a:avLst/>
          </a:prstGeom>
        </p:spPr>
      </p:pic>
      <p:sp>
        <p:nvSpPr>
          <p:cNvPr id="10" name="TextBox 9">
            <a:extLst>
              <a:ext uri="{FF2B5EF4-FFF2-40B4-BE49-F238E27FC236}">
                <a16:creationId xmlns:a16="http://schemas.microsoft.com/office/drawing/2014/main" id="{566C4CA2-78B2-4739-A501-C6E4CC2E1A7B}"/>
              </a:ext>
            </a:extLst>
          </p:cNvPr>
          <p:cNvSpPr txBox="1"/>
          <p:nvPr/>
        </p:nvSpPr>
        <p:spPr>
          <a:xfrm>
            <a:off x="1907704" y="620688"/>
            <a:ext cx="5414239" cy="584775"/>
          </a:xfrm>
          <a:prstGeom prst="rect">
            <a:avLst/>
          </a:prstGeom>
          <a:noFill/>
        </p:spPr>
        <p:txBody>
          <a:bodyPr wrap="none" rtlCol="0">
            <a:spAutoFit/>
          </a:bodyPr>
          <a:lstStyle/>
          <a:p>
            <a:r>
              <a:rPr lang="en-US" sz="3200" b="1" i="1" dirty="0"/>
              <a:t>Kevin MacRitchie’s Slide…</a:t>
            </a:r>
          </a:p>
        </p:txBody>
      </p:sp>
    </p:spTree>
    <p:extLst>
      <p:ext uri="{BB962C8B-B14F-4D97-AF65-F5344CB8AC3E}">
        <p14:creationId xmlns:p14="http://schemas.microsoft.com/office/powerpoint/2010/main" val="1553229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en-US" sz="2400" dirty="0">
                <a:solidFill>
                  <a:schemeClr val="bg1"/>
                </a:solidFill>
              </a:rPr>
              <a:t> </a:t>
            </a:r>
            <a:endParaRPr lang="en-US" sz="2400" b="0" dirty="0">
              <a:solidFill>
                <a:schemeClr val="bg1"/>
              </a:solidFill>
            </a:endParaRPr>
          </a:p>
        </p:txBody>
      </p:sp>
      <p:sp>
        <p:nvSpPr>
          <p:cNvPr id="2" name="Title 1"/>
          <p:cNvSpPr>
            <a:spLocks noGrp="1"/>
          </p:cNvSpPr>
          <p:nvPr>
            <p:ph type="title"/>
          </p:nvPr>
        </p:nvSpPr>
        <p:spPr/>
        <p:txBody>
          <a:bodyPr/>
          <a:lstStyle/>
          <a:p>
            <a:r>
              <a:rPr lang="en-US" sz="3200" dirty="0">
                <a:solidFill>
                  <a:schemeClr val="bg1"/>
                </a:solidFill>
              </a:rPr>
              <a:t>Conclusion</a:t>
            </a:r>
          </a:p>
        </p:txBody>
      </p:sp>
      <p:sp>
        <p:nvSpPr>
          <p:cNvPr id="4" name="TextBox 3"/>
          <p:cNvSpPr txBox="1"/>
          <p:nvPr/>
        </p:nvSpPr>
        <p:spPr>
          <a:xfrm>
            <a:off x="1187624" y="2276872"/>
            <a:ext cx="7056783" cy="1815882"/>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solidFill>
                  <a:schemeClr val="bg1"/>
                </a:solidFill>
              </a:rPr>
              <a:t>Culture provides the context for all humanitarian crisis work</a:t>
            </a:r>
          </a:p>
          <a:p>
            <a:pPr marL="457200" indent="-457200">
              <a:buFont typeface="Wingdings" panose="05000000000000000000" pitchFamily="2" charset="2"/>
              <a:buChar char="Ø"/>
            </a:pPr>
            <a:r>
              <a:rPr lang="en-US" sz="2800" b="1" dirty="0">
                <a:solidFill>
                  <a:schemeClr val="bg1"/>
                </a:solidFill>
              </a:rPr>
              <a:t>You can’t address the crisis without first understanding the context</a:t>
            </a:r>
          </a:p>
        </p:txBody>
      </p:sp>
    </p:spTree>
    <p:extLst>
      <p:ext uri="{BB962C8B-B14F-4D97-AF65-F5344CB8AC3E}">
        <p14:creationId xmlns:p14="http://schemas.microsoft.com/office/powerpoint/2010/main" val="2229680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1FBD-C0E2-4A2D-A6EE-6B142C57EC58}"/>
              </a:ext>
            </a:extLst>
          </p:cNvPr>
          <p:cNvSpPr>
            <a:spLocks noGrp="1"/>
          </p:cNvSpPr>
          <p:nvPr>
            <p:ph type="title"/>
          </p:nvPr>
        </p:nvSpPr>
        <p:spPr/>
        <p:txBody>
          <a:bodyPr/>
          <a:lstStyle/>
          <a:p>
            <a:r>
              <a:rPr lang="en-US" dirty="0"/>
              <a:t>19. </a:t>
            </a:r>
            <a:r>
              <a:rPr lang="en-US" sz="2800" dirty="0"/>
              <a:t>COVID, Crisis Informatics and IT</a:t>
            </a:r>
            <a:endParaRPr lang="en-US" dirty="0"/>
          </a:p>
        </p:txBody>
      </p:sp>
    </p:spTree>
    <p:extLst>
      <p:ext uri="{BB962C8B-B14F-4D97-AF65-F5344CB8AC3E}">
        <p14:creationId xmlns:p14="http://schemas.microsoft.com/office/powerpoint/2010/main" val="22869608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A2C0-9413-4EB4-8D19-A23702370A1F}"/>
              </a:ext>
            </a:extLst>
          </p:cNvPr>
          <p:cNvSpPr>
            <a:spLocks noGrp="1"/>
          </p:cNvSpPr>
          <p:nvPr>
            <p:ph type="title"/>
          </p:nvPr>
        </p:nvSpPr>
        <p:spPr>
          <a:xfrm>
            <a:off x="611560" y="350838"/>
            <a:ext cx="8075240" cy="1143000"/>
          </a:xfrm>
        </p:spPr>
        <p:txBody>
          <a:bodyPr/>
          <a:lstStyle/>
          <a:p>
            <a:pPr algn="ctr"/>
            <a:r>
              <a:rPr lang="en-US" dirty="0">
                <a:solidFill>
                  <a:schemeClr val="bg1"/>
                </a:solidFill>
              </a:rPr>
              <a:t>What is the question for today?</a:t>
            </a:r>
          </a:p>
        </p:txBody>
      </p:sp>
      <p:sp>
        <p:nvSpPr>
          <p:cNvPr id="3" name="Content Placeholder 2">
            <a:extLst>
              <a:ext uri="{FF2B5EF4-FFF2-40B4-BE49-F238E27FC236}">
                <a16:creationId xmlns:a16="http://schemas.microsoft.com/office/drawing/2014/main" id="{7DE02B21-4846-4E7D-9B1B-886EADEC2A31}"/>
              </a:ext>
            </a:extLst>
          </p:cNvPr>
          <p:cNvSpPr>
            <a:spLocks noGrp="1"/>
          </p:cNvSpPr>
          <p:nvPr>
            <p:ph idx="1"/>
          </p:nvPr>
        </p:nvSpPr>
        <p:spPr>
          <a:xfrm>
            <a:off x="1115616" y="2276872"/>
            <a:ext cx="7571184" cy="3590528"/>
          </a:xfrm>
        </p:spPr>
        <p:txBody>
          <a:bodyPr/>
          <a:lstStyle/>
          <a:p>
            <a:pPr marL="0" indent="0"/>
            <a:r>
              <a:rPr lang="en-US" sz="2400" dirty="0">
                <a:solidFill>
                  <a:schemeClr val="bg1"/>
                </a:solidFill>
              </a:rPr>
              <a:t>How do humanitarian and IT crises parallel and disrupt each other?  The case of COVID-19</a:t>
            </a:r>
          </a:p>
        </p:txBody>
      </p:sp>
    </p:spTree>
    <p:extLst>
      <p:ext uri="{BB962C8B-B14F-4D97-AF65-F5344CB8AC3E}">
        <p14:creationId xmlns:p14="http://schemas.microsoft.com/office/powerpoint/2010/main" val="952877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5DD891-43CE-4098-A6CB-6D4A6EB3FCF1}"/>
              </a:ext>
            </a:extLst>
          </p:cNvPr>
          <p:cNvSpPr>
            <a:spLocks noGrp="1"/>
          </p:cNvSpPr>
          <p:nvPr>
            <p:ph type="title"/>
          </p:nvPr>
        </p:nvSpPr>
        <p:spPr/>
        <p:txBody>
          <a:bodyPr/>
          <a:lstStyle/>
          <a:p>
            <a:r>
              <a:rPr lang="en-US" dirty="0"/>
              <a:t>Crises - Two Types of Time</a:t>
            </a:r>
          </a:p>
        </p:txBody>
      </p:sp>
      <p:cxnSp>
        <p:nvCxnSpPr>
          <p:cNvPr id="11" name="Straight Arrow Connector 10">
            <a:extLst>
              <a:ext uri="{FF2B5EF4-FFF2-40B4-BE49-F238E27FC236}">
                <a16:creationId xmlns:a16="http://schemas.microsoft.com/office/drawing/2014/main" id="{F295DEF2-679E-4CBF-B1AD-896B3ECC682C}"/>
              </a:ext>
            </a:extLst>
          </p:cNvPr>
          <p:cNvCxnSpPr/>
          <p:nvPr/>
        </p:nvCxnSpPr>
        <p:spPr>
          <a:xfrm>
            <a:off x="611560" y="1988840"/>
            <a:ext cx="0" cy="360040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9F794C8-059E-49AD-A539-6434BAF947AB}"/>
              </a:ext>
            </a:extLst>
          </p:cNvPr>
          <p:cNvCxnSpPr>
            <a:cxnSpLocks/>
          </p:cNvCxnSpPr>
          <p:nvPr/>
        </p:nvCxnSpPr>
        <p:spPr>
          <a:xfrm flipH="1">
            <a:off x="611560" y="5589240"/>
            <a:ext cx="3744416" cy="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21" name="Freeform: Shape 20">
            <a:extLst>
              <a:ext uri="{FF2B5EF4-FFF2-40B4-BE49-F238E27FC236}">
                <a16:creationId xmlns:a16="http://schemas.microsoft.com/office/drawing/2014/main" id="{38A59042-41AB-4D39-A813-7615CBC57ACE}"/>
              </a:ext>
            </a:extLst>
          </p:cNvPr>
          <p:cNvSpPr/>
          <p:nvPr/>
        </p:nvSpPr>
        <p:spPr>
          <a:xfrm>
            <a:off x="1085222" y="2120202"/>
            <a:ext cx="3114989" cy="3084844"/>
          </a:xfrm>
          <a:custGeom>
            <a:avLst/>
            <a:gdLst>
              <a:gd name="connsiteX0" fmla="*/ 3114989 w 3114989"/>
              <a:gd name="connsiteY0" fmla="*/ 3084844 h 3084844"/>
              <a:gd name="connsiteX1" fmla="*/ 914400 w 3114989"/>
              <a:gd name="connsiteY1" fmla="*/ 1999622 h 3084844"/>
              <a:gd name="connsiteX2" fmla="*/ 0 w 3114989"/>
              <a:gd name="connsiteY2" fmla="*/ 0 h 3084844"/>
            </a:gdLst>
            <a:ahLst/>
            <a:cxnLst>
              <a:cxn ang="0">
                <a:pos x="connsiteX0" y="connsiteY0"/>
              </a:cxn>
              <a:cxn ang="0">
                <a:pos x="connsiteX1" y="connsiteY1"/>
              </a:cxn>
              <a:cxn ang="0">
                <a:pos x="connsiteX2" y="connsiteY2"/>
              </a:cxn>
            </a:cxnLst>
            <a:rect l="l" t="t" r="r" b="b"/>
            <a:pathLst>
              <a:path w="3114989" h="3084844">
                <a:moveTo>
                  <a:pt x="3114989" y="3084844"/>
                </a:moveTo>
                <a:cubicBezTo>
                  <a:pt x="2274277" y="2799303"/>
                  <a:pt x="1433565" y="2513763"/>
                  <a:pt x="914400" y="1999622"/>
                </a:cubicBezTo>
                <a:cubicBezTo>
                  <a:pt x="395235" y="1485481"/>
                  <a:pt x="140677" y="299776"/>
                  <a:pt x="0"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C330F02-4D5A-488D-9B93-E787CF288DBC}"/>
              </a:ext>
            </a:extLst>
          </p:cNvPr>
          <p:cNvSpPr txBox="1"/>
          <p:nvPr/>
        </p:nvSpPr>
        <p:spPr>
          <a:xfrm rot="16200000">
            <a:off x="-327550" y="3469263"/>
            <a:ext cx="1239442" cy="400110"/>
          </a:xfrm>
          <a:prstGeom prst="rect">
            <a:avLst/>
          </a:prstGeom>
          <a:noFill/>
        </p:spPr>
        <p:txBody>
          <a:bodyPr wrap="none" rtlCol="0">
            <a:spAutoFit/>
          </a:bodyPr>
          <a:lstStyle/>
          <a:p>
            <a:r>
              <a:rPr lang="en-US" sz="2000" b="1" dirty="0">
                <a:solidFill>
                  <a:srgbClr val="0070C0"/>
                </a:solidFill>
              </a:rPr>
              <a:t>Duration</a:t>
            </a:r>
          </a:p>
        </p:txBody>
      </p:sp>
      <p:sp>
        <p:nvSpPr>
          <p:cNvPr id="23" name="TextBox 22">
            <a:extLst>
              <a:ext uri="{FF2B5EF4-FFF2-40B4-BE49-F238E27FC236}">
                <a16:creationId xmlns:a16="http://schemas.microsoft.com/office/drawing/2014/main" id="{7E5ECAF4-5852-4B5F-B49F-66321989DAA7}"/>
              </a:ext>
            </a:extLst>
          </p:cNvPr>
          <p:cNvSpPr txBox="1"/>
          <p:nvPr/>
        </p:nvSpPr>
        <p:spPr>
          <a:xfrm>
            <a:off x="1619672" y="5727746"/>
            <a:ext cx="1872208" cy="369332"/>
          </a:xfrm>
          <a:prstGeom prst="rect">
            <a:avLst/>
          </a:prstGeom>
          <a:noFill/>
        </p:spPr>
        <p:txBody>
          <a:bodyPr wrap="square" rtlCol="0">
            <a:spAutoFit/>
          </a:bodyPr>
          <a:lstStyle/>
          <a:p>
            <a:pPr algn="ctr"/>
            <a:r>
              <a:rPr lang="en-US" b="1" dirty="0">
                <a:solidFill>
                  <a:srgbClr val="0070C0"/>
                </a:solidFill>
              </a:rPr>
              <a:t>Onset</a:t>
            </a:r>
          </a:p>
        </p:txBody>
      </p:sp>
      <p:sp>
        <p:nvSpPr>
          <p:cNvPr id="24" name="TextBox 23">
            <a:extLst>
              <a:ext uri="{FF2B5EF4-FFF2-40B4-BE49-F238E27FC236}">
                <a16:creationId xmlns:a16="http://schemas.microsoft.com/office/drawing/2014/main" id="{E76E7EFA-6138-470F-B8FE-90AACE59AC1F}"/>
              </a:ext>
            </a:extLst>
          </p:cNvPr>
          <p:cNvSpPr txBox="1"/>
          <p:nvPr/>
        </p:nvSpPr>
        <p:spPr>
          <a:xfrm>
            <a:off x="3635896" y="5661248"/>
            <a:ext cx="1152128" cy="338554"/>
          </a:xfrm>
          <a:prstGeom prst="rect">
            <a:avLst/>
          </a:prstGeom>
          <a:noFill/>
        </p:spPr>
        <p:txBody>
          <a:bodyPr wrap="square" rtlCol="0">
            <a:spAutoFit/>
          </a:bodyPr>
          <a:lstStyle/>
          <a:p>
            <a:pPr algn="ctr"/>
            <a:r>
              <a:rPr lang="en-US" sz="1600" dirty="0"/>
              <a:t>sudden</a:t>
            </a:r>
          </a:p>
        </p:txBody>
      </p:sp>
      <p:sp>
        <p:nvSpPr>
          <p:cNvPr id="25" name="TextBox 24">
            <a:extLst>
              <a:ext uri="{FF2B5EF4-FFF2-40B4-BE49-F238E27FC236}">
                <a16:creationId xmlns:a16="http://schemas.microsoft.com/office/drawing/2014/main" id="{84D5F2C1-7424-4707-A3D2-22515B5E4D6E}"/>
              </a:ext>
            </a:extLst>
          </p:cNvPr>
          <p:cNvSpPr txBox="1"/>
          <p:nvPr/>
        </p:nvSpPr>
        <p:spPr>
          <a:xfrm>
            <a:off x="107504" y="5661248"/>
            <a:ext cx="1152128" cy="338554"/>
          </a:xfrm>
          <a:prstGeom prst="rect">
            <a:avLst/>
          </a:prstGeom>
          <a:noFill/>
        </p:spPr>
        <p:txBody>
          <a:bodyPr wrap="square" rtlCol="0">
            <a:spAutoFit/>
          </a:bodyPr>
          <a:lstStyle/>
          <a:p>
            <a:pPr algn="ctr"/>
            <a:r>
              <a:rPr lang="en-US" sz="1600" dirty="0"/>
              <a:t>slow</a:t>
            </a:r>
          </a:p>
        </p:txBody>
      </p:sp>
      <p:sp>
        <p:nvSpPr>
          <p:cNvPr id="26" name="TextBox 25">
            <a:extLst>
              <a:ext uri="{FF2B5EF4-FFF2-40B4-BE49-F238E27FC236}">
                <a16:creationId xmlns:a16="http://schemas.microsoft.com/office/drawing/2014/main" id="{B9C0B5D1-D2F9-4737-90E6-5FBC24AAD2E6}"/>
              </a:ext>
            </a:extLst>
          </p:cNvPr>
          <p:cNvSpPr txBox="1"/>
          <p:nvPr/>
        </p:nvSpPr>
        <p:spPr>
          <a:xfrm rot="16200000">
            <a:off x="-133781" y="5275947"/>
            <a:ext cx="1152128" cy="338554"/>
          </a:xfrm>
          <a:prstGeom prst="rect">
            <a:avLst/>
          </a:prstGeom>
          <a:noFill/>
        </p:spPr>
        <p:txBody>
          <a:bodyPr wrap="square" rtlCol="0">
            <a:spAutoFit/>
          </a:bodyPr>
          <a:lstStyle/>
          <a:p>
            <a:pPr algn="ctr"/>
            <a:r>
              <a:rPr lang="en-US" sz="1600" dirty="0"/>
              <a:t>short</a:t>
            </a:r>
          </a:p>
        </p:txBody>
      </p:sp>
      <p:sp>
        <p:nvSpPr>
          <p:cNvPr id="27" name="TextBox 26">
            <a:extLst>
              <a:ext uri="{FF2B5EF4-FFF2-40B4-BE49-F238E27FC236}">
                <a16:creationId xmlns:a16="http://schemas.microsoft.com/office/drawing/2014/main" id="{D1B94138-231D-4B51-A740-B542CE6A08F5}"/>
              </a:ext>
            </a:extLst>
          </p:cNvPr>
          <p:cNvSpPr txBox="1"/>
          <p:nvPr/>
        </p:nvSpPr>
        <p:spPr>
          <a:xfrm rot="16200000">
            <a:off x="-227275" y="2035587"/>
            <a:ext cx="1152128" cy="338554"/>
          </a:xfrm>
          <a:prstGeom prst="rect">
            <a:avLst/>
          </a:prstGeom>
          <a:noFill/>
        </p:spPr>
        <p:txBody>
          <a:bodyPr wrap="square" rtlCol="0">
            <a:spAutoFit/>
          </a:bodyPr>
          <a:lstStyle/>
          <a:p>
            <a:pPr algn="ctr"/>
            <a:r>
              <a:rPr lang="en-US" sz="1600" dirty="0"/>
              <a:t>long</a:t>
            </a:r>
          </a:p>
        </p:txBody>
      </p:sp>
      <p:sp>
        <p:nvSpPr>
          <p:cNvPr id="28" name="TextBox 27">
            <a:extLst>
              <a:ext uri="{FF2B5EF4-FFF2-40B4-BE49-F238E27FC236}">
                <a16:creationId xmlns:a16="http://schemas.microsoft.com/office/drawing/2014/main" id="{17A68A76-5819-47D8-AA0E-6406D569C15F}"/>
              </a:ext>
            </a:extLst>
          </p:cNvPr>
          <p:cNvSpPr txBox="1"/>
          <p:nvPr/>
        </p:nvSpPr>
        <p:spPr>
          <a:xfrm>
            <a:off x="1187624" y="1916832"/>
            <a:ext cx="814647" cy="276999"/>
          </a:xfrm>
          <a:prstGeom prst="rect">
            <a:avLst/>
          </a:prstGeom>
          <a:noFill/>
        </p:spPr>
        <p:txBody>
          <a:bodyPr wrap="none" rtlCol="0">
            <a:spAutoFit/>
          </a:bodyPr>
          <a:lstStyle/>
          <a:p>
            <a:r>
              <a:rPr lang="en-US" sz="1200" dirty="0"/>
              <a:t>migration</a:t>
            </a:r>
          </a:p>
        </p:txBody>
      </p:sp>
      <p:sp>
        <p:nvSpPr>
          <p:cNvPr id="29" name="TextBox 28">
            <a:extLst>
              <a:ext uri="{FF2B5EF4-FFF2-40B4-BE49-F238E27FC236}">
                <a16:creationId xmlns:a16="http://schemas.microsoft.com/office/drawing/2014/main" id="{68BBC412-A49C-4448-90FD-BCD307CC9ED7}"/>
              </a:ext>
            </a:extLst>
          </p:cNvPr>
          <p:cNvSpPr txBox="1"/>
          <p:nvPr/>
        </p:nvSpPr>
        <p:spPr>
          <a:xfrm>
            <a:off x="1381089" y="2215897"/>
            <a:ext cx="704039" cy="276999"/>
          </a:xfrm>
          <a:prstGeom prst="rect">
            <a:avLst/>
          </a:prstGeom>
          <a:noFill/>
        </p:spPr>
        <p:txBody>
          <a:bodyPr wrap="none" rtlCol="0">
            <a:spAutoFit/>
          </a:bodyPr>
          <a:lstStyle/>
          <a:p>
            <a:r>
              <a:rPr lang="en-US" sz="1200" dirty="0"/>
              <a:t>drought</a:t>
            </a:r>
          </a:p>
        </p:txBody>
      </p:sp>
      <p:sp>
        <p:nvSpPr>
          <p:cNvPr id="30" name="TextBox 29">
            <a:extLst>
              <a:ext uri="{FF2B5EF4-FFF2-40B4-BE49-F238E27FC236}">
                <a16:creationId xmlns:a16="http://schemas.microsoft.com/office/drawing/2014/main" id="{722D5047-5077-44A5-810E-7CA77EC23ED0}"/>
              </a:ext>
            </a:extLst>
          </p:cNvPr>
          <p:cNvSpPr txBox="1"/>
          <p:nvPr/>
        </p:nvSpPr>
        <p:spPr>
          <a:xfrm>
            <a:off x="1563705" y="2575937"/>
            <a:ext cx="644728" cy="276999"/>
          </a:xfrm>
          <a:prstGeom prst="rect">
            <a:avLst/>
          </a:prstGeom>
          <a:noFill/>
        </p:spPr>
        <p:txBody>
          <a:bodyPr wrap="none" rtlCol="0">
            <a:spAutoFit/>
          </a:bodyPr>
          <a:lstStyle/>
          <a:p>
            <a:r>
              <a:rPr lang="en-US" sz="1200" dirty="0"/>
              <a:t>famine</a:t>
            </a:r>
          </a:p>
        </p:txBody>
      </p:sp>
      <p:sp>
        <p:nvSpPr>
          <p:cNvPr id="31" name="TextBox 30">
            <a:extLst>
              <a:ext uri="{FF2B5EF4-FFF2-40B4-BE49-F238E27FC236}">
                <a16:creationId xmlns:a16="http://schemas.microsoft.com/office/drawing/2014/main" id="{D9037E4D-E3EC-4B1D-9159-6E58AC295EC1}"/>
              </a:ext>
            </a:extLst>
          </p:cNvPr>
          <p:cNvSpPr txBox="1"/>
          <p:nvPr/>
        </p:nvSpPr>
        <p:spPr>
          <a:xfrm>
            <a:off x="1660394" y="2936856"/>
            <a:ext cx="558166" cy="276999"/>
          </a:xfrm>
          <a:prstGeom prst="rect">
            <a:avLst/>
          </a:prstGeom>
          <a:noFill/>
        </p:spPr>
        <p:txBody>
          <a:bodyPr wrap="none" rtlCol="0">
            <a:spAutoFit/>
          </a:bodyPr>
          <a:lstStyle/>
          <a:p>
            <a:r>
              <a:rPr lang="en-US" sz="1200" dirty="0" err="1"/>
              <a:t>ebola</a:t>
            </a:r>
            <a:endParaRPr lang="en-US" sz="1200" dirty="0"/>
          </a:p>
        </p:txBody>
      </p:sp>
      <p:sp>
        <p:nvSpPr>
          <p:cNvPr id="32" name="TextBox 31">
            <a:extLst>
              <a:ext uri="{FF2B5EF4-FFF2-40B4-BE49-F238E27FC236}">
                <a16:creationId xmlns:a16="http://schemas.microsoft.com/office/drawing/2014/main" id="{F3A6D0D9-9E54-4E8D-BC3B-4DBA88AD4E6F}"/>
              </a:ext>
            </a:extLst>
          </p:cNvPr>
          <p:cNvSpPr txBox="1"/>
          <p:nvPr/>
        </p:nvSpPr>
        <p:spPr>
          <a:xfrm>
            <a:off x="1691680" y="3224009"/>
            <a:ext cx="1157689" cy="276999"/>
          </a:xfrm>
          <a:prstGeom prst="rect">
            <a:avLst/>
          </a:prstGeom>
          <a:noFill/>
        </p:spPr>
        <p:txBody>
          <a:bodyPr wrap="none" rtlCol="0">
            <a:spAutoFit/>
          </a:bodyPr>
          <a:lstStyle/>
          <a:p>
            <a:r>
              <a:rPr lang="en-US" sz="1200" b="1" dirty="0">
                <a:solidFill>
                  <a:srgbClr val="FF0000"/>
                </a:solidFill>
              </a:rPr>
              <a:t>COVID (2020)</a:t>
            </a:r>
          </a:p>
        </p:txBody>
      </p:sp>
      <p:sp>
        <p:nvSpPr>
          <p:cNvPr id="33" name="TextBox 32">
            <a:extLst>
              <a:ext uri="{FF2B5EF4-FFF2-40B4-BE49-F238E27FC236}">
                <a16:creationId xmlns:a16="http://schemas.microsoft.com/office/drawing/2014/main" id="{657B8DB8-8885-4551-9161-42FCEAB42713}"/>
              </a:ext>
            </a:extLst>
          </p:cNvPr>
          <p:cNvSpPr txBox="1"/>
          <p:nvPr/>
        </p:nvSpPr>
        <p:spPr>
          <a:xfrm>
            <a:off x="2339752" y="4077072"/>
            <a:ext cx="822661" cy="276999"/>
          </a:xfrm>
          <a:prstGeom prst="rect">
            <a:avLst/>
          </a:prstGeom>
          <a:noFill/>
        </p:spPr>
        <p:txBody>
          <a:bodyPr wrap="none" rtlCol="0">
            <a:spAutoFit/>
          </a:bodyPr>
          <a:lstStyle/>
          <a:p>
            <a:r>
              <a:rPr lang="en-US" sz="1200" dirty="0"/>
              <a:t>hurricane</a:t>
            </a:r>
          </a:p>
        </p:txBody>
      </p:sp>
      <p:sp>
        <p:nvSpPr>
          <p:cNvPr id="34" name="TextBox 33">
            <a:extLst>
              <a:ext uri="{FF2B5EF4-FFF2-40B4-BE49-F238E27FC236}">
                <a16:creationId xmlns:a16="http://schemas.microsoft.com/office/drawing/2014/main" id="{C77D17B7-BB59-4D8B-A8E8-708C706EB1A1}"/>
              </a:ext>
            </a:extLst>
          </p:cNvPr>
          <p:cNvSpPr txBox="1"/>
          <p:nvPr/>
        </p:nvSpPr>
        <p:spPr>
          <a:xfrm>
            <a:off x="2044287" y="3892009"/>
            <a:ext cx="660758" cy="276999"/>
          </a:xfrm>
          <a:prstGeom prst="rect">
            <a:avLst/>
          </a:prstGeom>
          <a:noFill/>
        </p:spPr>
        <p:txBody>
          <a:bodyPr wrap="none" rtlCol="0">
            <a:spAutoFit/>
          </a:bodyPr>
          <a:lstStyle/>
          <a:p>
            <a:r>
              <a:rPr lang="en-US" sz="1200" dirty="0"/>
              <a:t>wildfire</a:t>
            </a:r>
          </a:p>
        </p:txBody>
      </p:sp>
      <p:sp>
        <p:nvSpPr>
          <p:cNvPr id="35" name="TextBox 34">
            <a:extLst>
              <a:ext uri="{FF2B5EF4-FFF2-40B4-BE49-F238E27FC236}">
                <a16:creationId xmlns:a16="http://schemas.microsoft.com/office/drawing/2014/main" id="{3F75059A-39F1-47F3-92B5-8FE861BC6B3C}"/>
              </a:ext>
            </a:extLst>
          </p:cNvPr>
          <p:cNvSpPr txBox="1"/>
          <p:nvPr/>
        </p:nvSpPr>
        <p:spPr>
          <a:xfrm>
            <a:off x="2986232" y="4520153"/>
            <a:ext cx="721672" cy="276999"/>
          </a:xfrm>
          <a:prstGeom prst="rect">
            <a:avLst/>
          </a:prstGeom>
          <a:noFill/>
        </p:spPr>
        <p:txBody>
          <a:bodyPr wrap="none" rtlCol="0">
            <a:spAutoFit/>
          </a:bodyPr>
          <a:lstStyle/>
          <a:p>
            <a:r>
              <a:rPr lang="en-US" sz="1200" dirty="0"/>
              <a:t>tsunami</a:t>
            </a:r>
          </a:p>
        </p:txBody>
      </p:sp>
      <p:sp>
        <p:nvSpPr>
          <p:cNvPr id="36" name="TextBox 35">
            <a:extLst>
              <a:ext uri="{FF2B5EF4-FFF2-40B4-BE49-F238E27FC236}">
                <a16:creationId xmlns:a16="http://schemas.microsoft.com/office/drawing/2014/main" id="{F0E0E0E5-F2E7-4CF2-B667-3203AD6167C8}"/>
              </a:ext>
            </a:extLst>
          </p:cNvPr>
          <p:cNvSpPr txBox="1"/>
          <p:nvPr/>
        </p:nvSpPr>
        <p:spPr>
          <a:xfrm>
            <a:off x="3624757" y="4736819"/>
            <a:ext cx="984565" cy="276999"/>
          </a:xfrm>
          <a:prstGeom prst="rect">
            <a:avLst/>
          </a:prstGeom>
          <a:noFill/>
        </p:spPr>
        <p:txBody>
          <a:bodyPr wrap="none" rtlCol="0">
            <a:spAutoFit/>
          </a:bodyPr>
          <a:lstStyle/>
          <a:p>
            <a:r>
              <a:rPr lang="en-US" sz="1200" dirty="0"/>
              <a:t>earthquake</a:t>
            </a:r>
          </a:p>
        </p:txBody>
      </p:sp>
      <p:sp>
        <p:nvSpPr>
          <p:cNvPr id="37" name="TextBox 36">
            <a:extLst>
              <a:ext uri="{FF2B5EF4-FFF2-40B4-BE49-F238E27FC236}">
                <a16:creationId xmlns:a16="http://schemas.microsoft.com/office/drawing/2014/main" id="{2AF8333D-DE4A-4BDA-B9F5-FF4A94D4F8C9}"/>
              </a:ext>
            </a:extLst>
          </p:cNvPr>
          <p:cNvSpPr txBox="1"/>
          <p:nvPr/>
        </p:nvSpPr>
        <p:spPr>
          <a:xfrm>
            <a:off x="1536646" y="1575496"/>
            <a:ext cx="2428871" cy="369332"/>
          </a:xfrm>
          <a:prstGeom prst="rect">
            <a:avLst/>
          </a:prstGeom>
          <a:noFill/>
        </p:spPr>
        <p:txBody>
          <a:bodyPr wrap="none" rtlCol="0">
            <a:spAutoFit/>
          </a:bodyPr>
          <a:lstStyle/>
          <a:p>
            <a:pPr algn="ctr"/>
            <a:r>
              <a:rPr lang="en-US" b="1" dirty="0">
                <a:solidFill>
                  <a:srgbClr val="0070C0"/>
                </a:solidFill>
              </a:rPr>
              <a:t>Humanitarian Crises</a:t>
            </a:r>
          </a:p>
        </p:txBody>
      </p:sp>
      <p:sp>
        <p:nvSpPr>
          <p:cNvPr id="38" name="TextBox 37">
            <a:extLst>
              <a:ext uri="{FF2B5EF4-FFF2-40B4-BE49-F238E27FC236}">
                <a16:creationId xmlns:a16="http://schemas.microsoft.com/office/drawing/2014/main" id="{A7A7864C-0436-4D8F-82C8-75A302B7BACB}"/>
              </a:ext>
            </a:extLst>
          </p:cNvPr>
          <p:cNvSpPr txBox="1"/>
          <p:nvPr/>
        </p:nvSpPr>
        <p:spPr>
          <a:xfrm>
            <a:off x="1283342" y="6211516"/>
            <a:ext cx="6442790" cy="646331"/>
          </a:xfrm>
          <a:prstGeom prst="rect">
            <a:avLst/>
          </a:prstGeom>
          <a:noFill/>
        </p:spPr>
        <p:txBody>
          <a:bodyPr wrap="none" rtlCol="0">
            <a:spAutoFit/>
          </a:bodyPr>
          <a:lstStyle/>
          <a:p>
            <a:pPr algn="ctr"/>
            <a:r>
              <a:rPr lang="en-US" i="1" dirty="0">
                <a:solidFill>
                  <a:srgbClr val="FF0000"/>
                </a:solidFill>
              </a:rPr>
              <a:t>The time for emergency preparedness follows a similar line</a:t>
            </a:r>
          </a:p>
          <a:p>
            <a:pPr algn="ctr"/>
            <a:r>
              <a:rPr lang="en-US" i="1" dirty="0">
                <a:solidFill>
                  <a:srgbClr val="FF0000"/>
                </a:solidFill>
              </a:rPr>
              <a:t>But money spent preparing is the opposite curve</a:t>
            </a:r>
          </a:p>
        </p:txBody>
      </p:sp>
      <p:sp>
        <p:nvSpPr>
          <p:cNvPr id="39" name="Content Placeholder 7">
            <a:extLst>
              <a:ext uri="{FF2B5EF4-FFF2-40B4-BE49-F238E27FC236}">
                <a16:creationId xmlns:a16="http://schemas.microsoft.com/office/drawing/2014/main" id="{5036A257-7373-40A9-8B3E-D6C83EF16286}"/>
              </a:ext>
            </a:extLst>
          </p:cNvPr>
          <p:cNvSpPr txBox="1">
            <a:spLocks/>
          </p:cNvSpPr>
          <p:nvPr/>
        </p:nvSpPr>
        <p:spPr bwMode="auto">
          <a:xfrm>
            <a:off x="4993704" y="1686272"/>
            <a:ext cx="4038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None/>
              <a:defRPr sz="22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a:t> </a:t>
            </a:r>
            <a:endParaRPr lang="en-US" dirty="0"/>
          </a:p>
        </p:txBody>
      </p:sp>
      <p:cxnSp>
        <p:nvCxnSpPr>
          <p:cNvPr id="40" name="Straight Arrow Connector 39">
            <a:extLst>
              <a:ext uri="{FF2B5EF4-FFF2-40B4-BE49-F238E27FC236}">
                <a16:creationId xmlns:a16="http://schemas.microsoft.com/office/drawing/2014/main" id="{E83B1F00-6A6E-4669-9D5A-904B436FB3B7}"/>
              </a:ext>
            </a:extLst>
          </p:cNvPr>
          <p:cNvCxnSpPr/>
          <p:nvPr/>
        </p:nvCxnSpPr>
        <p:spPr>
          <a:xfrm>
            <a:off x="5148064" y="1970136"/>
            <a:ext cx="0" cy="360040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0B572D0-BEF5-48DC-B36A-44DACF7246CC}"/>
              </a:ext>
            </a:extLst>
          </p:cNvPr>
          <p:cNvCxnSpPr>
            <a:cxnSpLocks/>
          </p:cNvCxnSpPr>
          <p:nvPr/>
        </p:nvCxnSpPr>
        <p:spPr>
          <a:xfrm flipH="1">
            <a:off x="5148064" y="5570536"/>
            <a:ext cx="3744416" cy="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42" name="Freeform: Shape 41">
            <a:extLst>
              <a:ext uri="{FF2B5EF4-FFF2-40B4-BE49-F238E27FC236}">
                <a16:creationId xmlns:a16="http://schemas.microsoft.com/office/drawing/2014/main" id="{F864D71B-611C-4711-A723-22C18CC90FA8}"/>
              </a:ext>
            </a:extLst>
          </p:cNvPr>
          <p:cNvSpPr/>
          <p:nvPr/>
        </p:nvSpPr>
        <p:spPr>
          <a:xfrm>
            <a:off x="5621726" y="2101498"/>
            <a:ext cx="3114989" cy="3084844"/>
          </a:xfrm>
          <a:custGeom>
            <a:avLst/>
            <a:gdLst>
              <a:gd name="connsiteX0" fmla="*/ 3114989 w 3114989"/>
              <a:gd name="connsiteY0" fmla="*/ 3084844 h 3084844"/>
              <a:gd name="connsiteX1" fmla="*/ 914400 w 3114989"/>
              <a:gd name="connsiteY1" fmla="*/ 1999622 h 3084844"/>
              <a:gd name="connsiteX2" fmla="*/ 0 w 3114989"/>
              <a:gd name="connsiteY2" fmla="*/ 0 h 3084844"/>
            </a:gdLst>
            <a:ahLst/>
            <a:cxnLst>
              <a:cxn ang="0">
                <a:pos x="connsiteX0" y="connsiteY0"/>
              </a:cxn>
              <a:cxn ang="0">
                <a:pos x="connsiteX1" y="connsiteY1"/>
              </a:cxn>
              <a:cxn ang="0">
                <a:pos x="connsiteX2" y="connsiteY2"/>
              </a:cxn>
            </a:cxnLst>
            <a:rect l="l" t="t" r="r" b="b"/>
            <a:pathLst>
              <a:path w="3114989" h="3084844">
                <a:moveTo>
                  <a:pt x="3114989" y="3084844"/>
                </a:moveTo>
                <a:cubicBezTo>
                  <a:pt x="2274277" y="2799303"/>
                  <a:pt x="1433565" y="2513763"/>
                  <a:pt x="914400" y="1999622"/>
                </a:cubicBezTo>
                <a:cubicBezTo>
                  <a:pt x="395235" y="1485481"/>
                  <a:pt x="140677" y="299776"/>
                  <a:pt x="0"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E8BB13F1-D977-487B-8994-CFF8D70A8769}"/>
              </a:ext>
            </a:extLst>
          </p:cNvPr>
          <p:cNvSpPr txBox="1"/>
          <p:nvPr/>
        </p:nvSpPr>
        <p:spPr>
          <a:xfrm rot="16200000">
            <a:off x="4208954" y="3450559"/>
            <a:ext cx="1239442" cy="400110"/>
          </a:xfrm>
          <a:prstGeom prst="rect">
            <a:avLst/>
          </a:prstGeom>
          <a:noFill/>
        </p:spPr>
        <p:txBody>
          <a:bodyPr wrap="none" rtlCol="0">
            <a:spAutoFit/>
          </a:bodyPr>
          <a:lstStyle/>
          <a:p>
            <a:r>
              <a:rPr lang="en-US" sz="2000" b="1" dirty="0">
                <a:solidFill>
                  <a:srgbClr val="0070C0"/>
                </a:solidFill>
              </a:rPr>
              <a:t>Duration</a:t>
            </a:r>
          </a:p>
        </p:txBody>
      </p:sp>
      <p:sp>
        <p:nvSpPr>
          <p:cNvPr id="44" name="TextBox 43">
            <a:extLst>
              <a:ext uri="{FF2B5EF4-FFF2-40B4-BE49-F238E27FC236}">
                <a16:creationId xmlns:a16="http://schemas.microsoft.com/office/drawing/2014/main" id="{1C255340-3BE5-4428-8981-8FB1457EDEE4}"/>
              </a:ext>
            </a:extLst>
          </p:cNvPr>
          <p:cNvSpPr txBox="1"/>
          <p:nvPr/>
        </p:nvSpPr>
        <p:spPr>
          <a:xfrm>
            <a:off x="6156176" y="5709042"/>
            <a:ext cx="1872208" cy="369332"/>
          </a:xfrm>
          <a:prstGeom prst="rect">
            <a:avLst/>
          </a:prstGeom>
          <a:noFill/>
        </p:spPr>
        <p:txBody>
          <a:bodyPr wrap="square" rtlCol="0">
            <a:spAutoFit/>
          </a:bodyPr>
          <a:lstStyle/>
          <a:p>
            <a:pPr algn="ctr"/>
            <a:r>
              <a:rPr lang="en-US" b="1" dirty="0">
                <a:solidFill>
                  <a:srgbClr val="0070C0"/>
                </a:solidFill>
              </a:rPr>
              <a:t>Onset</a:t>
            </a:r>
          </a:p>
        </p:txBody>
      </p:sp>
      <p:sp>
        <p:nvSpPr>
          <p:cNvPr id="45" name="TextBox 44">
            <a:extLst>
              <a:ext uri="{FF2B5EF4-FFF2-40B4-BE49-F238E27FC236}">
                <a16:creationId xmlns:a16="http://schemas.microsoft.com/office/drawing/2014/main" id="{A504641C-70BE-4C07-8653-6D9E6CA74CFF}"/>
              </a:ext>
            </a:extLst>
          </p:cNvPr>
          <p:cNvSpPr txBox="1"/>
          <p:nvPr/>
        </p:nvSpPr>
        <p:spPr>
          <a:xfrm>
            <a:off x="8172400" y="5642544"/>
            <a:ext cx="1152128" cy="338554"/>
          </a:xfrm>
          <a:prstGeom prst="rect">
            <a:avLst/>
          </a:prstGeom>
          <a:noFill/>
        </p:spPr>
        <p:txBody>
          <a:bodyPr wrap="square" rtlCol="0">
            <a:spAutoFit/>
          </a:bodyPr>
          <a:lstStyle/>
          <a:p>
            <a:pPr algn="ctr"/>
            <a:r>
              <a:rPr lang="en-US" sz="1600" dirty="0"/>
              <a:t>sudden</a:t>
            </a:r>
          </a:p>
        </p:txBody>
      </p:sp>
      <p:sp>
        <p:nvSpPr>
          <p:cNvPr id="46" name="TextBox 45">
            <a:extLst>
              <a:ext uri="{FF2B5EF4-FFF2-40B4-BE49-F238E27FC236}">
                <a16:creationId xmlns:a16="http://schemas.microsoft.com/office/drawing/2014/main" id="{B3CD5744-FF70-429F-996F-ADF065273B6A}"/>
              </a:ext>
            </a:extLst>
          </p:cNvPr>
          <p:cNvSpPr txBox="1"/>
          <p:nvPr/>
        </p:nvSpPr>
        <p:spPr>
          <a:xfrm>
            <a:off x="4644008" y="5642544"/>
            <a:ext cx="1152128" cy="338554"/>
          </a:xfrm>
          <a:prstGeom prst="rect">
            <a:avLst/>
          </a:prstGeom>
          <a:noFill/>
        </p:spPr>
        <p:txBody>
          <a:bodyPr wrap="square" rtlCol="0">
            <a:spAutoFit/>
          </a:bodyPr>
          <a:lstStyle/>
          <a:p>
            <a:pPr algn="ctr"/>
            <a:r>
              <a:rPr lang="en-US" sz="1600" dirty="0"/>
              <a:t>slow</a:t>
            </a:r>
          </a:p>
        </p:txBody>
      </p:sp>
      <p:sp>
        <p:nvSpPr>
          <p:cNvPr id="47" name="TextBox 46">
            <a:extLst>
              <a:ext uri="{FF2B5EF4-FFF2-40B4-BE49-F238E27FC236}">
                <a16:creationId xmlns:a16="http://schemas.microsoft.com/office/drawing/2014/main" id="{477DC099-D07C-4B5B-BCEF-A03F8341A460}"/>
              </a:ext>
            </a:extLst>
          </p:cNvPr>
          <p:cNvSpPr txBox="1"/>
          <p:nvPr/>
        </p:nvSpPr>
        <p:spPr>
          <a:xfrm rot="16200000">
            <a:off x="4402723" y="5257243"/>
            <a:ext cx="1152128" cy="338554"/>
          </a:xfrm>
          <a:prstGeom prst="rect">
            <a:avLst/>
          </a:prstGeom>
          <a:noFill/>
        </p:spPr>
        <p:txBody>
          <a:bodyPr wrap="square" rtlCol="0">
            <a:spAutoFit/>
          </a:bodyPr>
          <a:lstStyle/>
          <a:p>
            <a:pPr algn="ctr"/>
            <a:r>
              <a:rPr lang="en-US" sz="1600" dirty="0"/>
              <a:t>short</a:t>
            </a:r>
          </a:p>
        </p:txBody>
      </p:sp>
      <p:sp>
        <p:nvSpPr>
          <p:cNvPr id="48" name="TextBox 47">
            <a:extLst>
              <a:ext uri="{FF2B5EF4-FFF2-40B4-BE49-F238E27FC236}">
                <a16:creationId xmlns:a16="http://schemas.microsoft.com/office/drawing/2014/main" id="{94291F14-23DD-41CF-B4E5-B48FB0D606B1}"/>
              </a:ext>
            </a:extLst>
          </p:cNvPr>
          <p:cNvSpPr txBox="1"/>
          <p:nvPr/>
        </p:nvSpPr>
        <p:spPr>
          <a:xfrm rot="16200000">
            <a:off x="4309229" y="2016883"/>
            <a:ext cx="1152128" cy="338554"/>
          </a:xfrm>
          <a:prstGeom prst="rect">
            <a:avLst/>
          </a:prstGeom>
          <a:noFill/>
        </p:spPr>
        <p:txBody>
          <a:bodyPr wrap="square" rtlCol="0">
            <a:spAutoFit/>
          </a:bodyPr>
          <a:lstStyle/>
          <a:p>
            <a:pPr algn="ctr"/>
            <a:r>
              <a:rPr lang="en-US" sz="1600" dirty="0"/>
              <a:t>long</a:t>
            </a:r>
          </a:p>
        </p:txBody>
      </p:sp>
      <p:sp>
        <p:nvSpPr>
          <p:cNvPr id="49" name="TextBox 48">
            <a:extLst>
              <a:ext uri="{FF2B5EF4-FFF2-40B4-BE49-F238E27FC236}">
                <a16:creationId xmlns:a16="http://schemas.microsoft.com/office/drawing/2014/main" id="{755D0569-DF11-4B27-AAF3-F88ACC29F4DA}"/>
              </a:ext>
            </a:extLst>
          </p:cNvPr>
          <p:cNvSpPr txBox="1"/>
          <p:nvPr/>
        </p:nvSpPr>
        <p:spPr>
          <a:xfrm>
            <a:off x="5724128" y="1898128"/>
            <a:ext cx="1284134" cy="461665"/>
          </a:xfrm>
          <a:prstGeom prst="rect">
            <a:avLst/>
          </a:prstGeom>
          <a:noFill/>
        </p:spPr>
        <p:txBody>
          <a:bodyPr wrap="none" rtlCol="0">
            <a:spAutoFit/>
          </a:bodyPr>
          <a:lstStyle/>
          <a:p>
            <a:r>
              <a:rPr lang="en-US" sz="1200" dirty="0"/>
              <a:t>People outage</a:t>
            </a:r>
          </a:p>
          <a:p>
            <a:r>
              <a:rPr lang="en-US" sz="1200" dirty="0"/>
              <a:t>9/11, </a:t>
            </a:r>
            <a:r>
              <a:rPr lang="en-US" sz="1200" b="1" dirty="0">
                <a:solidFill>
                  <a:srgbClr val="FF0000"/>
                </a:solidFill>
              </a:rPr>
              <a:t>Pandemic</a:t>
            </a:r>
          </a:p>
        </p:txBody>
      </p:sp>
      <p:sp>
        <p:nvSpPr>
          <p:cNvPr id="51" name="TextBox 50">
            <a:extLst>
              <a:ext uri="{FF2B5EF4-FFF2-40B4-BE49-F238E27FC236}">
                <a16:creationId xmlns:a16="http://schemas.microsoft.com/office/drawing/2014/main" id="{112A4025-B9B9-4EE1-8DA4-42FAB65CB1C9}"/>
              </a:ext>
            </a:extLst>
          </p:cNvPr>
          <p:cNvSpPr txBox="1"/>
          <p:nvPr/>
        </p:nvSpPr>
        <p:spPr>
          <a:xfrm>
            <a:off x="7548557" y="2949747"/>
            <a:ext cx="1312732" cy="276999"/>
          </a:xfrm>
          <a:prstGeom prst="rect">
            <a:avLst/>
          </a:prstGeom>
          <a:noFill/>
          <a:ln>
            <a:solidFill>
              <a:schemeClr val="tx1"/>
            </a:solidFill>
          </a:ln>
        </p:spPr>
        <p:txBody>
          <a:bodyPr wrap="none" rtlCol="0">
            <a:spAutoFit/>
          </a:bodyPr>
          <a:lstStyle/>
          <a:p>
            <a:r>
              <a:rPr lang="en-US" sz="1200" dirty="0"/>
              <a:t>Types of Outage</a:t>
            </a:r>
          </a:p>
        </p:txBody>
      </p:sp>
      <p:sp>
        <p:nvSpPr>
          <p:cNvPr id="53" name="TextBox 52">
            <a:extLst>
              <a:ext uri="{FF2B5EF4-FFF2-40B4-BE49-F238E27FC236}">
                <a16:creationId xmlns:a16="http://schemas.microsoft.com/office/drawing/2014/main" id="{3BF70070-BBBB-4335-9F73-05853B41A098}"/>
              </a:ext>
            </a:extLst>
          </p:cNvPr>
          <p:cNvSpPr txBox="1"/>
          <p:nvPr/>
        </p:nvSpPr>
        <p:spPr>
          <a:xfrm>
            <a:off x="6300192" y="3435678"/>
            <a:ext cx="1159292" cy="276999"/>
          </a:xfrm>
          <a:prstGeom prst="rect">
            <a:avLst/>
          </a:prstGeom>
          <a:noFill/>
        </p:spPr>
        <p:txBody>
          <a:bodyPr wrap="none" rtlCol="0">
            <a:spAutoFit/>
          </a:bodyPr>
          <a:lstStyle/>
          <a:p>
            <a:r>
              <a:rPr lang="en-US" sz="1200" b="1" dirty="0">
                <a:solidFill>
                  <a:srgbClr val="FF0000"/>
                </a:solidFill>
              </a:rPr>
              <a:t>Fire Scenario</a:t>
            </a:r>
          </a:p>
        </p:txBody>
      </p:sp>
      <p:sp>
        <p:nvSpPr>
          <p:cNvPr id="54" name="TextBox 53">
            <a:extLst>
              <a:ext uri="{FF2B5EF4-FFF2-40B4-BE49-F238E27FC236}">
                <a16:creationId xmlns:a16="http://schemas.microsoft.com/office/drawing/2014/main" id="{030243A4-0024-4E69-9598-B7D703187C3F}"/>
              </a:ext>
            </a:extLst>
          </p:cNvPr>
          <p:cNvSpPr txBox="1"/>
          <p:nvPr/>
        </p:nvSpPr>
        <p:spPr>
          <a:xfrm>
            <a:off x="7111405" y="4259144"/>
            <a:ext cx="822661" cy="276999"/>
          </a:xfrm>
          <a:prstGeom prst="rect">
            <a:avLst/>
          </a:prstGeom>
          <a:noFill/>
        </p:spPr>
        <p:txBody>
          <a:bodyPr wrap="none" rtlCol="0">
            <a:spAutoFit/>
          </a:bodyPr>
          <a:lstStyle/>
          <a:p>
            <a:r>
              <a:rPr lang="en-US" sz="1200" dirty="0"/>
              <a:t>hardware</a:t>
            </a:r>
          </a:p>
        </p:txBody>
      </p:sp>
      <p:sp>
        <p:nvSpPr>
          <p:cNvPr id="55" name="TextBox 54">
            <a:extLst>
              <a:ext uri="{FF2B5EF4-FFF2-40B4-BE49-F238E27FC236}">
                <a16:creationId xmlns:a16="http://schemas.microsoft.com/office/drawing/2014/main" id="{ADA8BA3A-3ACE-455E-875C-E8E8AC9AA818}"/>
              </a:ext>
            </a:extLst>
          </p:cNvPr>
          <p:cNvSpPr txBox="1"/>
          <p:nvPr/>
        </p:nvSpPr>
        <p:spPr>
          <a:xfrm>
            <a:off x="6685287" y="3924222"/>
            <a:ext cx="764953" cy="276999"/>
          </a:xfrm>
          <a:prstGeom prst="rect">
            <a:avLst/>
          </a:prstGeom>
          <a:noFill/>
        </p:spPr>
        <p:txBody>
          <a:bodyPr wrap="none" rtlCol="0">
            <a:spAutoFit/>
          </a:bodyPr>
          <a:lstStyle/>
          <a:p>
            <a:r>
              <a:rPr lang="en-US" sz="1200" dirty="0"/>
              <a:t>software</a:t>
            </a:r>
          </a:p>
        </p:txBody>
      </p:sp>
      <p:sp>
        <p:nvSpPr>
          <p:cNvPr id="56" name="TextBox 55">
            <a:extLst>
              <a:ext uri="{FF2B5EF4-FFF2-40B4-BE49-F238E27FC236}">
                <a16:creationId xmlns:a16="http://schemas.microsoft.com/office/drawing/2014/main" id="{09DEBD3E-EC42-4A2F-9459-BE965CBB74E3}"/>
              </a:ext>
            </a:extLst>
          </p:cNvPr>
          <p:cNvSpPr txBox="1"/>
          <p:nvPr/>
        </p:nvSpPr>
        <p:spPr>
          <a:xfrm>
            <a:off x="7522736" y="4501449"/>
            <a:ext cx="721672" cy="276999"/>
          </a:xfrm>
          <a:prstGeom prst="rect">
            <a:avLst/>
          </a:prstGeom>
          <a:noFill/>
        </p:spPr>
        <p:txBody>
          <a:bodyPr wrap="none" rtlCol="0">
            <a:spAutoFit/>
          </a:bodyPr>
          <a:lstStyle/>
          <a:p>
            <a:r>
              <a:rPr lang="en-US" sz="1200" dirty="0"/>
              <a:t>network</a:t>
            </a:r>
          </a:p>
        </p:txBody>
      </p:sp>
      <p:sp>
        <p:nvSpPr>
          <p:cNvPr id="57" name="TextBox 56">
            <a:extLst>
              <a:ext uri="{FF2B5EF4-FFF2-40B4-BE49-F238E27FC236}">
                <a16:creationId xmlns:a16="http://schemas.microsoft.com/office/drawing/2014/main" id="{EE077535-C8B6-44E5-806D-AA8F5FC9A927}"/>
              </a:ext>
            </a:extLst>
          </p:cNvPr>
          <p:cNvSpPr txBox="1"/>
          <p:nvPr/>
        </p:nvSpPr>
        <p:spPr>
          <a:xfrm>
            <a:off x="8319505" y="4808185"/>
            <a:ext cx="788999" cy="276999"/>
          </a:xfrm>
          <a:prstGeom prst="rect">
            <a:avLst/>
          </a:prstGeom>
          <a:noFill/>
        </p:spPr>
        <p:txBody>
          <a:bodyPr wrap="none" rtlCol="0">
            <a:spAutoFit/>
          </a:bodyPr>
          <a:lstStyle/>
          <a:p>
            <a:r>
              <a:rPr lang="en-US" sz="1200" dirty="0"/>
              <a:t>electrical</a:t>
            </a:r>
          </a:p>
        </p:txBody>
      </p:sp>
      <p:sp>
        <p:nvSpPr>
          <p:cNvPr id="58" name="TextBox 57">
            <a:extLst>
              <a:ext uri="{FF2B5EF4-FFF2-40B4-BE49-F238E27FC236}">
                <a16:creationId xmlns:a16="http://schemas.microsoft.com/office/drawing/2014/main" id="{252AFB3A-7E45-4F3E-B15B-61875C4C9E1E}"/>
              </a:ext>
            </a:extLst>
          </p:cNvPr>
          <p:cNvSpPr txBox="1"/>
          <p:nvPr/>
        </p:nvSpPr>
        <p:spPr>
          <a:xfrm>
            <a:off x="6171479" y="1556792"/>
            <a:ext cx="2232214" cy="369332"/>
          </a:xfrm>
          <a:prstGeom prst="rect">
            <a:avLst/>
          </a:prstGeom>
          <a:noFill/>
        </p:spPr>
        <p:txBody>
          <a:bodyPr wrap="none" rtlCol="0">
            <a:spAutoFit/>
          </a:bodyPr>
          <a:lstStyle/>
          <a:p>
            <a:pPr algn="ctr"/>
            <a:r>
              <a:rPr lang="en-US" b="1" dirty="0">
                <a:solidFill>
                  <a:srgbClr val="0070C0"/>
                </a:solidFill>
              </a:rPr>
              <a:t>Technology Crises</a:t>
            </a:r>
          </a:p>
        </p:txBody>
      </p:sp>
      <p:cxnSp>
        <p:nvCxnSpPr>
          <p:cNvPr id="62" name="Straight Connector 61">
            <a:extLst>
              <a:ext uri="{FF2B5EF4-FFF2-40B4-BE49-F238E27FC236}">
                <a16:creationId xmlns:a16="http://schemas.microsoft.com/office/drawing/2014/main" id="{AA00F7C2-3FD7-4A40-BD53-8E8624683A95}"/>
              </a:ext>
            </a:extLst>
          </p:cNvPr>
          <p:cNvCxnSpPr>
            <a:cxnSpLocks/>
          </p:cNvCxnSpPr>
          <p:nvPr/>
        </p:nvCxnSpPr>
        <p:spPr>
          <a:xfrm flipV="1">
            <a:off x="5122224" y="3400196"/>
            <a:ext cx="3770256" cy="17790"/>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895B91B3-ABE9-4892-8C8E-7966BE1BBD5E}"/>
              </a:ext>
            </a:extLst>
          </p:cNvPr>
          <p:cNvSpPr txBox="1"/>
          <p:nvPr/>
        </p:nvSpPr>
        <p:spPr>
          <a:xfrm>
            <a:off x="7528776" y="3501008"/>
            <a:ext cx="1579728" cy="276999"/>
          </a:xfrm>
          <a:prstGeom prst="rect">
            <a:avLst/>
          </a:prstGeom>
          <a:noFill/>
          <a:ln>
            <a:solidFill>
              <a:schemeClr val="tx1"/>
            </a:solidFill>
          </a:ln>
        </p:spPr>
        <p:txBody>
          <a:bodyPr wrap="none" rtlCol="0">
            <a:spAutoFit/>
          </a:bodyPr>
          <a:lstStyle/>
          <a:p>
            <a:r>
              <a:rPr lang="en-US" sz="1200" dirty="0"/>
              <a:t>Insurance Threshold</a:t>
            </a:r>
          </a:p>
        </p:txBody>
      </p:sp>
      <p:sp>
        <p:nvSpPr>
          <p:cNvPr id="50" name="TextBox 49">
            <a:extLst>
              <a:ext uri="{FF2B5EF4-FFF2-40B4-BE49-F238E27FC236}">
                <a16:creationId xmlns:a16="http://schemas.microsoft.com/office/drawing/2014/main" id="{F413868B-69ED-435D-A416-BBE8DFA6544B}"/>
              </a:ext>
            </a:extLst>
          </p:cNvPr>
          <p:cNvSpPr txBox="1"/>
          <p:nvPr/>
        </p:nvSpPr>
        <p:spPr>
          <a:xfrm>
            <a:off x="1835696" y="3512041"/>
            <a:ext cx="1545616" cy="276999"/>
          </a:xfrm>
          <a:prstGeom prst="rect">
            <a:avLst/>
          </a:prstGeom>
          <a:noFill/>
        </p:spPr>
        <p:txBody>
          <a:bodyPr wrap="none" rtlCol="0">
            <a:spAutoFit/>
          </a:bodyPr>
          <a:lstStyle/>
          <a:p>
            <a:r>
              <a:rPr lang="en-US" sz="1200" b="1" dirty="0">
                <a:solidFill>
                  <a:srgbClr val="FF0000"/>
                </a:solidFill>
              </a:rPr>
              <a:t>Spanish Flu (1918)</a:t>
            </a:r>
          </a:p>
        </p:txBody>
      </p:sp>
    </p:spTree>
    <p:extLst>
      <p:ext uri="{BB962C8B-B14F-4D97-AF65-F5344CB8AC3E}">
        <p14:creationId xmlns:p14="http://schemas.microsoft.com/office/powerpoint/2010/main" val="37023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39" grpId="0"/>
      <p:bldP spid="42" grpId="0" animBg="1"/>
      <p:bldP spid="43" grpId="0"/>
      <p:bldP spid="44" grpId="0"/>
      <p:bldP spid="45" grpId="0"/>
      <p:bldP spid="46" grpId="0"/>
      <p:bldP spid="47" grpId="0"/>
      <p:bldP spid="48" grpId="0"/>
      <p:bldP spid="49" grpId="0"/>
      <p:bldP spid="51" grpId="0" animBg="1"/>
      <p:bldP spid="53" grpId="0"/>
      <p:bldP spid="54" grpId="0"/>
      <p:bldP spid="55" grpId="0"/>
      <p:bldP spid="56" grpId="0"/>
      <p:bldP spid="57" grpId="0"/>
      <p:bldP spid="58" grpId="0"/>
      <p:bldP spid="65" grpId="0" animBg="1"/>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5DD891-43CE-4098-A6CB-6D4A6EB3FCF1}"/>
              </a:ext>
            </a:extLst>
          </p:cNvPr>
          <p:cNvSpPr>
            <a:spLocks noGrp="1"/>
          </p:cNvSpPr>
          <p:nvPr>
            <p:ph type="title"/>
          </p:nvPr>
        </p:nvSpPr>
        <p:spPr/>
        <p:txBody>
          <a:bodyPr/>
          <a:lstStyle/>
          <a:p>
            <a:r>
              <a:rPr lang="en-US" dirty="0"/>
              <a:t>Risk Framework</a:t>
            </a:r>
          </a:p>
        </p:txBody>
      </p:sp>
      <p:cxnSp>
        <p:nvCxnSpPr>
          <p:cNvPr id="11" name="Straight Arrow Connector 10">
            <a:extLst>
              <a:ext uri="{FF2B5EF4-FFF2-40B4-BE49-F238E27FC236}">
                <a16:creationId xmlns:a16="http://schemas.microsoft.com/office/drawing/2014/main" id="{F295DEF2-679E-4CBF-B1AD-896B3ECC682C}"/>
              </a:ext>
            </a:extLst>
          </p:cNvPr>
          <p:cNvCxnSpPr/>
          <p:nvPr/>
        </p:nvCxnSpPr>
        <p:spPr>
          <a:xfrm>
            <a:off x="2771800" y="1988840"/>
            <a:ext cx="0" cy="360040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9F794C8-059E-49AD-A539-6434BAF947AB}"/>
              </a:ext>
            </a:extLst>
          </p:cNvPr>
          <p:cNvCxnSpPr>
            <a:cxnSpLocks/>
          </p:cNvCxnSpPr>
          <p:nvPr/>
        </p:nvCxnSpPr>
        <p:spPr>
          <a:xfrm flipH="1">
            <a:off x="2771800" y="5589240"/>
            <a:ext cx="3744416" cy="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C330F02-4D5A-488D-9B93-E787CF288DBC}"/>
              </a:ext>
            </a:extLst>
          </p:cNvPr>
          <p:cNvSpPr txBox="1"/>
          <p:nvPr/>
        </p:nvSpPr>
        <p:spPr>
          <a:xfrm rot="16200000">
            <a:off x="1947305" y="3469263"/>
            <a:ext cx="1010213" cy="400110"/>
          </a:xfrm>
          <a:prstGeom prst="rect">
            <a:avLst/>
          </a:prstGeom>
          <a:noFill/>
        </p:spPr>
        <p:txBody>
          <a:bodyPr wrap="none" rtlCol="0">
            <a:spAutoFit/>
          </a:bodyPr>
          <a:lstStyle/>
          <a:p>
            <a:r>
              <a:rPr lang="en-US" sz="2000" b="1" dirty="0">
                <a:solidFill>
                  <a:srgbClr val="0070C0"/>
                </a:solidFill>
              </a:rPr>
              <a:t>Impact</a:t>
            </a:r>
          </a:p>
        </p:txBody>
      </p:sp>
      <p:sp>
        <p:nvSpPr>
          <p:cNvPr id="23" name="TextBox 22">
            <a:extLst>
              <a:ext uri="{FF2B5EF4-FFF2-40B4-BE49-F238E27FC236}">
                <a16:creationId xmlns:a16="http://schemas.microsoft.com/office/drawing/2014/main" id="{7E5ECAF4-5852-4B5F-B49F-66321989DAA7}"/>
              </a:ext>
            </a:extLst>
          </p:cNvPr>
          <p:cNvSpPr txBox="1"/>
          <p:nvPr/>
        </p:nvSpPr>
        <p:spPr>
          <a:xfrm>
            <a:off x="3779912" y="5727746"/>
            <a:ext cx="1872208" cy="369332"/>
          </a:xfrm>
          <a:prstGeom prst="rect">
            <a:avLst/>
          </a:prstGeom>
          <a:noFill/>
        </p:spPr>
        <p:txBody>
          <a:bodyPr wrap="square" rtlCol="0">
            <a:spAutoFit/>
          </a:bodyPr>
          <a:lstStyle/>
          <a:p>
            <a:pPr algn="ctr"/>
            <a:r>
              <a:rPr lang="en-US" b="1" dirty="0">
                <a:solidFill>
                  <a:srgbClr val="0070C0"/>
                </a:solidFill>
              </a:rPr>
              <a:t>Likelihood</a:t>
            </a:r>
          </a:p>
        </p:txBody>
      </p:sp>
      <p:sp>
        <p:nvSpPr>
          <p:cNvPr id="24" name="TextBox 23">
            <a:extLst>
              <a:ext uri="{FF2B5EF4-FFF2-40B4-BE49-F238E27FC236}">
                <a16:creationId xmlns:a16="http://schemas.microsoft.com/office/drawing/2014/main" id="{E76E7EFA-6138-470F-B8FE-90AACE59AC1F}"/>
              </a:ext>
            </a:extLst>
          </p:cNvPr>
          <p:cNvSpPr txBox="1"/>
          <p:nvPr/>
        </p:nvSpPr>
        <p:spPr>
          <a:xfrm>
            <a:off x="5796136" y="5661248"/>
            <a:ext cx="1152128" cy="338554"/>
          </a:xfrm>
          <a:prstGeom prst="rect">
            <a:avLst/>
          </a:prstGeom>
          <a:noFill/>
        </p:spPr>
        <p:txBody>
          <a:bodyPr wrap="square" rtlCol="0">
            <a:spAutoFit/>
          </a:bodyPr>
          <a:lstStyle/>
          <a:p>
            <a:pPr algn="ctr"/>
            <a:r>
              <a:rPr lang="en-US" sz="1600" dirty="0"/>
              <a:t>high</a:t>
            </a:r>
          </a:p>
        </p:txBody>
      </p:sp>
      <p:sp>
        <p:nvSpPr>
          <p:cNvPr id="25" name="TextBox 24">
            <a:extLst>
              <a:ext uri="{FF2B5EF4-FFF2-40B4-BE49-F238E27FC236}">
                <a16:creationId xmlns:a16="http://schemas.microsoft.com/office/drawing/2014/main" id="{84D5F2C1-7424-4707-A3D2-22515B5E4D6E}"/>
              </a:ext>
            </a:extLst>
          </p:cNvPr>
          <p:cNvSpPr txBox="1"/>
          <p:nvPr/>
        </p:nvSpPr>
        <p:spPr>
          <a:xfrm>
            <a:off x="2267744" y="5661248"/>
            <a:ext cx="1152128" cy="338554"/>
          </a:xfrm>
          <a:prstGeom prst="rect">
            <a:avLst/>
          </a:prstGeom>
          <a:noFill/>
        </p:spPr>
        <p:txBody>
          <a:bodyPr wrap="square" rtlCol="0">
            <a:spAutoFit/>
          </a:bodyPr>
          <a:lstStyle/>
          <a:p>
            <a:pPr algn="ctr"/>
            <a:r>
              <a:rPr lang="en-US" sz="1600" dirty="0"/>
              <a:t>low</a:t>
            </a:r>
          </a:p>
        </p:txBody>
      </p:sp>
      <p:sp>
        <p:nvSpPr>
          <p:cNvPr id="26" name="TextBox 25">
            <a:extLst>
              <a:ext uri="{FF2B5EF4-FFF2-40B4-BE49-F238E27FC236}">
                <a16:creationId xmlns:a16="http://schemas.microsoft.com/office/drawing/2014/main" id="{B9C0B5D1-D2F9-4737-90E6-5FBC24AAD2E6}"/>
              </a:ext>
            </a:extLst>
          </p:cNvPr>
          <p:cNvSpPr txBox="1"/>
          <p:nvPr/>
        </p:nvSpPr>
        <p:spPr>
          <a:xfrm rot="16200000">
            <a:off x="2026459" y="5275947"/>
            <a:ext cx="1152128" cy="338554"/>
          </a:xfrm>
          <a:prstGeom prst="rect">
            <a:avLst/>
          </a:prstGeom>
          <a:noFill/>
        </p:spPr>
        <p:txBody>
          <a:bodyPr wrap="square" rtlCol="0">
            <a:spAutoFit/>
          </a:bodyPr>
          <a:lstStyle/>
          <a:p>
            <a:pPr algn="ctr"/>
            <a:r>
              <a:rPr lang="en-US" sz="1600" dirty="0"/>
              <a:t>low</a:t>
            </a:r>
          </a:p>
        </p:txBody>
      </p:sp>
      <p:sp>
        <p:nvSpPr>
          <p:cNvPr id="27" name="TextBox 26">
            <a:extLst>
              <a:ext uri="{FF2B5EF4-FFF2-40B4-BE49-F238E27FC236}">
                <a16:creationId xmlns:a16="http://schemas.microsoft.com/office/drawing/2014/main" id="{D1B94138-231D-4B51-A740-B542CE6A08F5}"/>
              </a:ext>
            </a:extLst>
          </p:cNvPr>
          <p:cNvSpPr txBox="1"/>
          <p:nvPr/>
        </p:nvSpPr>
        <p:spPr>
          <a:xfrm rot="16200000">
            <a:off x="1932965" y="2035587"/>
            <a:ext cx="1152128" cy="338554"/>
          </a:xfrm>
          <a:prstGeom prst="rect">
            <a:avLst/>
          </a:prstGeom>
          <a:noFill/>
        </p:spPr>
        <p:txBody>
          <a:bodyPr wrap="square" rtlCol="0">
            <a:spAutoFit/>
          </a:bodyPr>
          <a:lstStyle/>
          <a:p>
            <a:pPr algn="ctr"/>
            <a:r>
              <a:rPr lang="en-US" sz="1600" dirty="0"/>
              <a:t>high</a:t>
            </a:r>
          </a:p>
        </p:txBody>
      </p:sp>
      <p:sp>
        <p:nvSpPr>
          <p:cNvPr id="32" name="TextBox 31">
            <a:extLst>
              <a:ext uri="{FF2B5EF4-FFF2-40B4-BE49-F238E27FC236}">
                <a16:creationId xmlns:a16="http://schemas.microsoft.com/office/drawing/2014/main" id="{F3A6D0D9-9E54-4E8D-BC3B-4DBA88AD4E6F}"/>
              </a:ext>
            </a:extLst>
          </p:cNvPr>
          <p:cNvSpPr txBox="1"/>
          <p:nvPr/>
        </p:nvSpPr>
        <p:spPr>
          <a:xfrm>
            <a:off x="4240979" y="2967335"/>
            <a:ext cx="2419253" cy="461665"/>
          </a:xfrm>
          <a:prstGeom prst="rect">
            <a:avLst/>
          </a:prstGeom>
          <a:noFill/>
        </p:spPr>
        <p:txBody>
          <a:bodyPr wrap="none" rtlCol="0">
            <a:spAutoFit/>
          </a:bodyPr>
          <a:lstStyle/>
          <a:p>
            <a:pPr algn="ctr"/>
            <a:r>
              <a:rPr lang="en-US" sz="1200" b="1" dirty="0">
                <a:solidFill>
                  <a:srgbClr val="FF0000"/>
                </a:solidFill>
              </a:rPr>
              <a:t>The Risk Frontier</a:t>
            </a:r>
          </a:p>
          <a:p>
            <a:pPr algn="ctr"/>
            <a:r>
              <a:rPr lang="en-US" sz="1200" b="1" dirty="0">
                <a:solidFill>
                  <a:srgbClr val="FF0000"/>
                </a:solidFill>
              </a:rPr>
              <a:t>(Optimal Insurance Threshold)</a:t>
            </a:r>
          </a:p>
        </p:txBody>
      </p:sp>
      <p:sp>
        <p:nvSpPr>
          <p:cNvPr id="38" name="TextBox 37">
            <a:extLst>
              <a:ext uri="{FF2B5EF4-FFF2-40B4-BE49-F238E27FC236}">
                <a16:creationId xmlns:a16="http://schemas.microsoft.com/office/drawing/2014/main" id="{A7A7864C-0436-4D8F-82C8-75A302B7BACB}"/>
              </a:ext>
            </a:extLst>
          </p:cNvPr>
          <p:cNvSpPr txBox="1"/>
          <p:nvPr/>
        </p:nvSpPr>
        <p:spPr>
          <a:xfrm>
            <a:off x="680628" y="6211516"/>
            <a:ext cx="7648249" cy="369332"/>
          </a:xfrm>
          <a:prstGeom prst="rect">
            <a:avLst/>
          </a:prstGeom>
          <a:noFill/>
        </p:spPr>
        <p:txBody>
          <a:bodyPr wrap="none" rtlCol="0">
            <a:spAutoFit/>
          </a:bodyPr>
          <a:lstStyle/>
          <a:p>
            <a:pPr algn="ctr"/>
            <a:r>
              <a:rPr lang="en-US" i="1" dirty="0">
                <a:solidFill>
                  <a:srgbClr val="FF0000"/>
                </a:solidFill>
              </a:rPr>
              <a:t>The decision: with scarce resources, which risk would you address first?</a:t>
            </a:r>
          </a:p>
        </p:txBody>
      </p:sp>
      <p:cxnSp>
        <p:nvCxnSpPr>
          <p:cNvPr id="3" name="Straight Connector 2">
            <a:extLst>
              <a:ext uri="{FF2B5EF4-FFF2-40B4-BE49-F238E27FC236}">
                <a16:creationId xmlns:a16="http://schemas.microsoft.com/office/drawing/2014/main" id="{6A83ED23-FC51-42DE-BBF0-6524AC74500E}"/>
              </a:ext>
            </a:extLst>
          </p:cNvPr>
          <p:cNvCxnSpPr>
            <a:cxnSpLocks/>
          </p:cNvCxnSpPr>
          <p:nvPr/>
        </p:nvCxnSpPr>
        <p:spPr>
          <a:xfrm>
            <a:off x="2987824" y="2204864"/>
            <a:ext cx="3384376" cy="3240360"/>
          </a:xfrm>
          <a:prstGeom prst="line">
            <a:avLst/>
          </a:prstGeom>
          <a:ln>
            <a:prstDash val="sysDash"/>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ACC70052-0DB6-46BA-8E76-9B3D78AF103E}"/>
              </a:ext>
            </a:extLst>
          </p:cNvPr>
          <p:cNvCxnSpPr/>
          <p:nvPr/>
        </p:nvCxnSpPr>
        <p:spPr>
          <a:xfrm>
            <a:off x="4067944" y="2060848"/>
            <a:ext cx="0" cy="3528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457A896-402B-437F-8868-34B72C47E714}"/>
              </a:ext>
            </a:extLst>
          </p:cNvPr>
          <p:cNvCxnSpPr/>
          <p:nvPr/>
        </p:nvCxnSpPr>
        <p:spPr>
          <a:xfrm>
            <a:off x="5364088" y="2060848"/>
            <a:ext cx="0" cy="3528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13E0FD-44C8-4D5C-BD20-D41891229EE5}"/>
              </a:ext>
            </a:extLst>
          </p:cNvPr>
          <p:cNvCxnSpPr/>
          <p:nvPr/>
        </p:nvCxnSpPr>
        <p:spPr>
          <a:xfrm>
            <a:off x="6516216" y="2060848"/>
            <a:ext cx="0" cy="3528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35B21D-A108-4488-BD83-B964EEDB78BA}"/>
              </a:ext>
            </a:extLst>
          </p:cNvPr>
          <p:cNvCxnSpPr/>
          <p:nvPr/>
        </p:nvCxnSpPr>
        <p:spPr>
          <a:xfrm>
            <a:off x="2771800" y="2060848"/>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367EC7-0025-481D-A841-FEE4BCE931F1}"/>
              </a:ext>
            </a:extLst>
          </p:cNvPr>
          <p:cNvCxnSpPr/>
          <p:nvPr/>
        </p:nvCxnSpPr>
        <p:spPr>
          <a:xfrm>
            <a:off x="2771800" y="3212976"/>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FE5D502-7686-47B5-BBA1-E22F5E84B604}"/>
              </a:ext>
            </a:extLst>
          </p:cNvPr>
          <p:cNvCxnSpPr/>
          <p:nvPr/>
        </p:nvCxnSpPr>
        <p:spPr>
          <a:xfrm>
            <a:off x="2771800" y="4365104"/>
            <a:ext cx="3744416"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9CBC99F-4376-4CA9-A0BD-A40E0FB9A12D}"/>
              </a:ext>
            </a:extLst>
          </p:cNvPr>
          <p:cNvSpPr txBox="1"/>
          <p:nvPr/>
        </p:nvSpPr>
        <p:spPr>
          <a:xfrm>
            <a:off x="3174193" y="2060848"/>
            <a:ext cx="1183337" cy="276999"/>
          </a:xfrm>
          <a:prstGeom prst="rect">
            <a:avLst/>
          </a:prstGeom>
          <a:noFill/>
        </p:spPr>
        <p:txBody>
          <a:bodyPr wrap="none" rtlCol="0">
            <a:spAutoFit/>
          </a:bodyPr>
          <a:lstStyle/>
          <a:p>
            <a:pPr algn="ctr"/>
            <a:r>
              <a:rPr lang="en-US" sz="1200" b="1" dirty="0">
                <a:solidFill>
                  <a:srgbClr val="FF0000"/>
                </a:solidFill>
              </a:rPr>
              <a:t>Black Swans*</a:t>
            </a:r>
          </a:p>
        </p:txBody>
      </p:sp>
      <p:sp>
        <p:nvSpPr>
          <p:cNvPr id="21" name="TextBox 20">
            <a:extLst>
              <a:ext uri="{FF2B5EF4-FFF2-40B4-BE49-F238E27FC236}">
                <a16:creationId xmlns:a16="http://schemas.microsoft.com/office/drawing/2014/main" id="{17017156-29D5-44F6-82C5-56813EB4C6BE}"/>
              </a:ext>
            </a:extLst>
          </p:cNvPr>
          <p:cNvSpPr txBox="1"/>
          <p:nvPr/>
        </p:nvSpPr>
        <p:spPr>
          <a:xfrm>
            <a:off x="3259953" y="1753070"/>
            <a:ext cx="1011815" cy="307777"/>
          </a:xfrm>
          <a:prstGeom prst="rect">
            <a:avLst/>
          </a:prstGeom>
          <a:noFill/>
        </p:spPr>
        <p:txBody>
          <a:bodyPr wrap="none" rtlCol="0">
            <a:spAutoFit/>
          </a:bodyPr>
          <a:lstStyle/>
          <a:p>
            <a:pPr algn="ctr"/>
            <a:r>
              <a:rPr lang="en-US" sz="1400" b="1" dirty="0">
                <a:solidFill>
                  <a:srgbClr val="FF0000"/>
                </a:solidFill>
              </a:rPr>
              <a:t>COVID-19</a:t>
            </a:r>
          </a:p>
        </p:txBody>
      </p:sp>
      <p:sp>
        <p:nvSpPr>
          <p:cNvPr id="2" name="Speech Bubble: Oval 1">
            <a:extLst>
              <a:ext uri="{FF2B5EF4-FFF2-40B4-BE49-F238E27FC236}">
                <a16:creationId xmlns:a16="http://schemas.microsoft.com/office/drawing/2014/main" id="{D6FC2544-9B98-4451-8529-4AD4522DB513}"/>
              </a:ext>
            </a:extLst>
          </p:cNvPr>
          <p:cNvSpPr/>
          <p:nvPr/>
        </p:nvSpPr>
        <p:spPr>
          <a:xfrm>
            <a:off x="6370647" y="620687"/>
            <a:ext cx="2654707" cy="2910237"/>
          </a:xfrm>
          <a:prstGeom prst="wedgeEllipseCallout">
            <a:avLst>
              <a:gd name="adj1" fmla="val -94415"/>
              <a:gd name="adj2" fmla="val -405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0" i="0" dirty="0">
                <a:solidFill>
                  <a:schemeClr val="bg1"/>
                </a:solidFill>
                <a:effectLst/>
                <a:latin typeface="Roboto" panose="02000000000000000000" pitchFamily="2" charset="0"/>
              </a:rPr>
              <a:t>*Black swan: “an unpredictable or unforeseen event, typically one with extreme consequences.”</a:t>
            </a:r>
            <a:endParaRPr lang="en-US" dirty="0">
              <a:solidFill>
                <a:schemeClr val="bg1"/>
              </a:solidFill>
            </a:endParaRPr>
          </a:p>
        </p:txBody>
      </p:sp>
    </p:spTree>
    <p:extLst>
      <p:ext uri="{BB962C8B-B14F-4D97-AF65-F5344CB8AC3E}">
        <p14:creationId xmlns:p14="http://schemas.microsoft.com/office/powerpoint/2010/main" val="23971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anim calcmode="lin" valueType="num">
                                      <p:cBhvr>
                                        <p:cTn id="16" dur="1000" fill="hold"/>
                                        <p:tgtEl>
                                          <p:spTgt spid="61"/>
                                        </p:tgtEl>
                                        <p:attrNameLst>
                                          <p:attrName>ppt_x</p:attrName>
                                        </p:attrNameLst>
                                      </p:cBhvr>
                                      <p:tavLst>
                                        <p:tav tm="0">
                                          <p:val>
                                            <p:strVal val="#ppt_x"/>
                                          </p:val>
                                        </p:tav>
                                        <p:tav tm="100000">
                                          <p:val>
                                            <p:strVal val="#ppt_x"/>
                                          </p:val>
                                        </p:tav>
                                      </p:tavLst>
                                    </p:anim>
                                    <p:anim calcmode="lin" valueType="num">
                                      <p:cBhvr>
                                        <p:cTn id="1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1" grpId="0"/>
      <p:bldP spid="21"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788024" y="5157192"/>
            <a:ext cx="1811321" cy="1584176"/>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4A3DF-6AA4-4EE8-9D24-74FB96798DBF}"/>
              </a:ext>
            </a:extLst>
          </p:cNvPr>
          <p:cNvSpPr>
            <a:spLocks noGrp="1"/>
          </p:cNvSpPr>
          <p:nvPr>
            <p:ph type="title"/>
          </p:nvPr>
        </p:nvSpPr>
        <p:spPr>
          <a:xfrm>
            <a:off x="1828800" y="350838"/>
            <a:ext cx="7135688" cy="629890"/>
          </a:xfrm>
        </p:spPr>
        <p:txBody>
          <a:bodyPr/>
          <a:lstStyle/>
          <a:p>
            <a:r>
              <a:rPr lang="en-US" dirty="0"/>
              <a:t>Operating the IT Stack</a:t>
            </a:r>
          </a:p>
        </p:txBody>
      </p:sp>
      <p:sp>
        <p:nvSpPr>
          <p:cNvPr id="4" name="Right Brace 3"/>
          <p:cNvSpPr/>
          <p:nvPr/>
        </p:nvSpPr>
        <p:spPr>
          <a:xfrm>
            <a:off x="6553886" y="938920"/>
            <a:ext cx="144016" cy="400224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 name="TextBox 4"/>
          <p:cNvSpPr txBox="1"/>
          <p:nvPr/>
        </p:nvSpPr>
        <p:spPr>
          <a:xfrm>
            <a:off x="6876256" y="2924944"/>
            <a:ext cx="1800200" cy="1785104"/>
          </a:xfrm>
          <a:prstGeom prst="rect">
            <a:avLst/>
          </a:prstGeom>
          <a:noFill/>
        </p:spPr>
        <p:txBody>
          <a:bodyPr wrap="square" rtlCol="0">
            <a:spAutoFit/>
          </a:bodyPr>
          <a:lstStyle/>
          <a:p>
            <a:r>
              <a:rPr lang="en-US" b="1" dirty="0">
                <a:solidFill>
                  <a:srgbClr val="FF0000"/>
                </a:solidFill>
              </a:rPr>
              <a:t>You manage*</a:t>
            </a:r>
            <a:r>
              <a:rPr lang="en-US" b="1" dirty="0"/>
              <a:t> </a:t>
            </a:r>
            <a:r>
              <a:rPr lang="en-US" dirty="0"/>
              <a:t>(or you manage those who manage the traditional IT stack)</a:t>
            </a:r>
          </a:p>
        </p:txBody>
      </p:sp>
      <p:sp>
        <p:nvSpPr>
          <p:cNvPr id="7" name="Right Brace 6"/>
          <p:cNvSpPr/>
          <p:nvPr/>
        </p:nvSpPr>
        <p:spPr>
          <a:xfrm>
            <a:off x="6671353" y="5229200"/>
            <a:ext cx="144016" cy="136815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TextBox 7"/>
          <p:cNvSpPr txBox="1"/>
          <p:nvPr/>
        </p:nvSpPr>
        <p:spPr>
          <a:xfrm>
            <a:off x="6876256" y="5656602"/>
            <a:ext cx="2267744" cy="923330"/>
          </a:xfrm>
          <a:prstGeom prst="rect">
            <a:avLst/>
          </a:prstGeom>
          <a:noFill/>
        </p:spPr>
        <p:txBody>
          <a:bodyPr wrap="square" rtlCol="0">
            <a:spAutoFit/>
          </a:bodyPr>
          <a:lstStyle/>
          <a:p>
            <a:r>
              <a:rPr lang="en-US" b="1" dirty="0">
                <a:solidFill>
                  <a:srgbClr val="FF0000"/>
                </a:solidFill>
              </a:rPr>
              <a:t>You also manage*</a:t>
            </a:r>
          </a:p>
          <a:p>
            <a:r>
              <a:rPr lang="en-US" dirty="0"/>
              <a:t>(the supporting structure)</a:t>
            </a:r>
          </a:p>
        </p:txBody>
      </p:sp>
      <p:sp>
        <p:nvSpPr>
          <p:cNvPr id="6" name="Rounded Rectangle 5"/>
          <p:cNvSpPr/>
          <p:nvPr/>
        </p:nvSpPr>
        <p:spPr>
          <a:xfrm>
            <a:off x="4871153" y="6203388"/>
            <a:ext cx="1621846"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rPr>
              <a:t>Electrical</a:t>
            </a:r>
          </a:p>
        </p:txBody>
      </p:sp>
      <p:sp>
        <p:nvSpPr>
          <p:cNvPr id="12" name="Rounded Rectangle 11"/>
          <p:cNvSpPr/>
          <p:nvPr/>
        </p:nvSpPr>
        <p:spPr>
          <a:xfrm>
            <a:off x="4871153" y="5733256"/>
            <a:ext cx="1621846"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rPr>
              <a:t>Climate (AC)</a:t>
            </a:r>
          </a:p>
        </p:txBody>
      </p:sp>
      <p:sp>
        <p:nvSpPr>
          <p:cNvPr id="13" name="Rounded Rectangle 12"/>
          <p:cNvSpPr/>
          <p:nvPr/>
        </p:nvSpPr>
        <p:spPr>
          <a:xfrm>
            <a:off x="4871153" y="5234314"/>
            <a:ext cx="1621846"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rPr>
              <a:t>Security</a:t>
            </a:r>
          </a:p>
        </p:txBody>
      </p:sp>
      <p:sp>
        <p:nvSpPr>
          <p:cNvPr id="9" name="Oval Callout 8"/>
          <p:cNvSpPr/>
          <p:nvPr/>
        </p:nvSpPr>
        <p:spPr>
          <a:xfrm>
            <a:off x="467544" y="2780928"/>
            <a:ext cx="3384376" cy="2160240"/>
          </a:xfrm>
          <a:prstGeom prst="wedgeEllipseCallout">
            <a:avLst>
              <a:gd name="adj1" fmla="val 65953"/>
              <a:gd name="adj2" fmla="val 111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Key IT Managers questions: Where are my </a:t>
            </a:r>
            <a:r>
              <a:rPr lang="en-US" sz="2000" u="sng" dirty="0"/>
              <a:t>single points of failure</a:t>
            </a:r>
            <a:r>
              <a:rPr lang="en-US" sz="2000" dirty="0"/>
              <a:t>? What’s my plan-B? For example, electricity?</a:t>
            </a:r>
          </a:p>
        </p:txBody>
      </p:sp>
      <p:pic>
        <p:nvPicPr>
          <p:cNvPr id="15" name="Picture 14"/>
          <p:cNvPicPr>
            <a:picLocks noChangeAspect="1"/>
          </p:cNvPicPr>
          <p:nvPr/>
        </p:nvPicPr>
        <p:blipFill>
          <a:blip r:embed="rId3"/>
          <a:stretch>
            <a:fillRect/>
          </a:stretch>
        </p:blipFill>
        <p:spPr>
          <a:xfrm>
            <a:off x="4848911" y="938921"/>
            <a:ext cx="1704975" cy="4019550"/>
          </a:xfrm>
          <a:prstGeom prst="rect">
            <a:avLst/>
          </a:prstGeom>
        </p:spPr>
      </p:pic>
      <p:sp>
        <p:nvSpPr>
          <p:cNvPr id="10" name="TextBox 9">
            <a:extLst>
              <a:ext uri="{FF2B5EF4-FFF2-40B4-BE49-F238E27FC236}">
                <a16:creationId xmlns:a16="http://schemas.microsoft.com/office/drawing/2014/main" id="{025189EA-F232-4116-BF81-C33303B01DEB}"/>
              </a:ext>
            </a:extLst>
          </p:cNvPr>
          <p:cNvSpPr txBox="1"/>
          <p:nvPr/>
        </p:nvSpPr>
        <p:spPr>
          <a:xfrm>
            <a:off x="611560" y="5656602"/>
            <a:ext cx="3730508" cy="1015663"/>
          </a:xfrm>
          <a:prstGeom prst="rect">
            <a:avLst/>
          </a:prstGeom>
          <a:noFill/>
        </p:spPr>
        <p:txBody>
          <a:bodyPr wrap="none" rtlCol="0">
            <a:spAutoFit/>
          </a:bodyPr>
          <a:lstStyle/>
          <a:p>
            <a:r>
              <a:rPr lang="en-US" sz="2000" dirty="0">
                <a:solidFill>
                  <a:srgbClr val="FF0000"/>
                </a:solidFill>
              </a:rPr>
              <a:t>*A key single point of failure: </a:t>
            </a:r>
          </a:p>
          <a:p>
            <a:r>
              <a:rPr lang="en-US" sz="2000" dirty="0">
                <a:solidFill>
                  <a:srgbClr val="FF0000"/>
                </a:solidFill>
              </a:rPr>
              <a:t>you and your </a:t>
            </a:r>
            <a:r>
              <a:rPr lang="en-US" sz="2000" u="sng" dirty="0">
                <a:solidFill>
                  <a:srgbClr val="FF0000"/>
                </a:solidFill>
              </a:rPr>
              <a:t>people</a:t>
            </a:r>
            <a:r>
              <a:rPr lang="en-US" sz="2000" dirty="0">
                <a:solidFill>
                  <a:srgbClr val="FF0000"/>
                </a:solidFill>
              </a:rPr>
              <a:t> (and your </a:t>
            </a:r>
          </a:p>
          <a:p>
            <a:r>
              <a:rPr lang="en-US" sz="2000">
                <a:solidFill>
                  <a:srgbClr val="FF0000"/>
                </a:solidFill>
              </a:rPr>
              <a:t>partners</a:t>
            </a:r>
            <a:r>
              <a:rPr lang="en-US" sz="2000" dirty="0">
                <a:solidFill>
                  <a:srgbClr val="FF0000"/>
                </a:solidFill>
              </a:rPr>
              <a:t>’ people)</a:t>
            </a:r>
          </a:p>
        </p:txBody>
      </p:sp>
    </p:spTree>
    <p:extLst>
      <p:ext uri="{BB962C8B-B14F-4D97-AF65-F5344CB8AC3E}">
        <p14:creationId xmlns:p14="http://schemas.microsoft.com/office/powerpoint/2010/main" val="1606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8" grpId="0"/>
      <p:bldP spid="6" grpId="0" animBg="1"/>
      <p:bldP spid="12" grpId="0" animBg="1"/>
      <p:bldP spid="13" grpId="0" animBg="1"/>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153F-CDC8-41C5-BC17-E17C4285AE19}"/>
              </a:ext>
            </a:extLst>
          </p:cNvPr>
          <p:cNvSpPr>
            <a:spLocks noGrp="1"/>
          </p:cNvSpPr>
          <p:nvPr>
            <p:ph type="title"/>
          </p:nvPr>
        </p:nvSpPr>
        <p:spPr/>
        <p:txBody>
          <a:bodyPr/>
          <a:lstStyle/>
          <a:p>
            <a:r>
              <a:rPr lang="en-US" dirty="0"/>
              <a:t>COVID &amp; the IT Responsibility Shift</a:t>
            </a:r>
          </a:p>
        </p:txBody>
      </p:sp>
      <p:graphicFrame>
        <p:nvGraphicFramePr>
          <p:cNvPr id="24" name="Chart 23">
            <a:extLst>
              <a:ext uri="{FF2B5EF4-FFF2-40B4-BE49-F238E27FC236}">
                <a16:creationId xmlns:a16="http://schemas.microsoft.com/office/drawing/2014/main" id="{9F81E347-649D-46B5-ACF3-CCD09FE9D4E4}"/>
              </a:ext>
            </a:extLst>
          </p:cNvPr>
          <p:cNvGraphicFramePr/>
          <p:nvPr/>
        </p:nvGraphicFramePr>
        <p:xfrm>
          <a:off x="1524000" y="1397000"/>
          <a:ext cx="6096000" cy="4336256"/>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16EE7236-819A-4FA4-8050-C97CAC980677}"/>
              </a:ext>
            </a:extLst>
          </p:cNvPr>
          <p:cNvSpPr txBox="1"/>
          <p:nvPr/>
        </p:nvSpPr>
        <p:spPr>
          <a:xfrm>
            <a:off x="6300192" y="2852936"/>
            <a:ext cx="1512168" cy="1200329"/>
          </a:xfrm>
          <a:prstGeom prst="rect">
            <a:avLst/>
          </a:prstGeom>
          <a:noFill/>
        </p:spPr>
        <p:txBody>
          <a:bodyPr wrap="square" rtlCol="0">
            <a:spAutoFit/>
          </a:bodyPr>
          <a:lstStyle/>
          <a:p>
            <a:r>
              <a:rPr lang="en-US" dirty="0"/>
              <a:t>Keep systems and employees running</a:t>
            </a:r>
          </a:p>
        </p:txBody>
      </p:sp>
      <p:sp>
        <p:nvSpPr>
          <p:cNvPr id="26" name="TextBox 25">
            <a:extLst>
              <a:ext uri="{FF2B5EF4-FFF2-40B4-BE49-F238E27FC236}">
                <a16:creationId xmlns:a16="http://schemas.microsoft.com/office/drawing/2014/main" id="{2BEAF4AB-EDFA-4106-9D7D-23B3E7A71C68}"/>
              </a:ext>
            </a:extLst>
          </p:cNvPr>
          <p:cNvSpPr txBox="1"/>
          <p:nvPr/>
        </p:nvSpPr>
        <p:spPr>
          <a:xfrm>
            <a:off x="1403648" y="2852936"/>
            <a:ext cx="1512168" cy="923330"/>
          </a:xfrm>
          <a:prstGeom prst="rect">
            <a:avLst/>
          </a:prstGeom>
          <a:noFill/>
        </p:spPr>
        <p:txBody>
          <a:bodyPr wrap="square" rtlCol="0">
            <a:spAutoFit/>
          </a:bodyPr>
          <a:lstStyle/>
          <a:p>
            <a:r>
              <a:rPr lang="en-US" dirty="0"/>
              <a:t>Keep customers running</a:t>
            </a:r>
          </a:p>
        </p:txBody>
      </p:sp>
      <p:sp>
        <p:nvSpPr>
          <p:cNvPr id="27" name="TextBox 26">
            <a:extLst>
              <a:ext uri="{FF2B5EF4-FFF2-40B4-BE49-F238E27FC236}">
                <a16:creationId xmlns:a16="http://schemas.microsoft.com/office/drawing/2014/main" id="{42847D69-EFC6-4EF0-A0D2-C163C308D88C}"/>
              </a:ext>
            </a:extLst>
          </p:cNvPr>
          <p:cNvSpPr txBox="1"/>
          <p:nvPr/>
        </p:nvSpPr>
        <p:spPr>
          <a:xfrm>
            <a:off x="6516216" y="4437112"/>
            <a:ext cx="1728192" cy="1938992"/>
          </a:xfrm>
          <a:prstGeom prst="rect">
            <a:avLst/>
          </a:prstGeom>
          <a:noFill/>
        </p:spPr>
        <p:txBody>
          <a:bodyPr wrap="square" rtlCol="0">
            <a:spAutoFit/>
          </a:bodyPr>
          <a:lstStyle/>
          <a:p>
            <a:r>
              <a:rPr lang="en-US" sz="2000" b="1" dirty="0">
                <a:solidFill>
                  <a:srgbClr val="FF0000"/>
                </a:solidFill>
              </a:rPr>
              <a:t>With COVID, the internal people become external customers</a:t>
            </a:r>
          </a:p>
        </p:txBody>
      </p:sp>
    </p:spTree>
    <p:extLst>
      <p:ext uri="{BB962C8B-B14F-4D97-AF65-F5344CB8AC3E}">
        <p14:creationId xmlns:p14="http://schemas.microsoft.com/office/powerpoint/2010/main" val="133465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A58D4-7979-41E6-AC02-E4E002BA380E}"/>
              </a:ext>
            </a:extLst>
          </p:cNvPr>
          <p:cNvSpPr>
            <a:spLocks noGrp="1"/>
          </p:cNvSpPr>
          <p:nvPr>
            <p:ph idx="1"/>
          </p:nvPr>
        </p:nvSpPr>
        <p:spPr/>
        <p:txBody>
          <a:bodyPr/>
          <a:lstStyle/>
          <a:p>
            <a:pPr marL="457200" indent="-457200">
              <a:buFont typeface="+mj-lt"/>
              <a:buAutoNum type="arabicPeriod"/>
            </a:pPr>
            <a:r>
              <a:rPr lang="en-US" dirty="0"/>
              <a:t>The most important take-away is that context matters. </a:t>
            </a:r>
          </a:p>
          <a:p>
            <a:pPr marL="811213" lvl="2" indent="-457200">
              <a:buFont typeface="+mj-lt"/>
              <a:buAutoNum type="alphaLcParenR"/>
            </a:pPr>
            <a:r>
              <a:rPr lang="en-US" dirty="0"/>
              <a:t>The scope, severity, location and timing determine which technology to apply.</a:t>
            </a:r>
          </a:p>
          <a:p>
            <a:pPr marL="457200" indent="-457200">
              <a:buFont typeface="+mj-lt"/>
              <a:buAutoNum type="arabicPeriod"/>
            </a:pPr>
            <a:r>
              <a:rPr lang="en-US" dirty="0"/>
              <a:t>Each audience has its own technology footprint</a:t>
            </a:r>
          </a:p>
          <a:p>
            <a:pPr marL="811213" lvl="2" indent="-457200">
              <a:buFont typeface="+mj-lt"/>
              <a:buAutoNum type="alphaLcParenR"/>
            </a:pPr>
            <a:r>
              <a:rPr lang="en-US" dirty="0"/>
              <a:t>Rule #1 is “know thy audience!”</a:t>
            </a:r>
          </a:p>
        </p:txBody>
      </p:sp>
      <p:sp>
        <p:nvSpPr>
          <p:cNvPr id="3" name="Title 2">
            <a:extLst>
              <a:ext uri="{FF2B5EF4-FFF2-40B4-BE49-F238E27FC236}">
                <a16:creationId xmlns:a16="http://schemas.microsoft.com/office/drawing/2014/main" id="{AEDE102B-0DB7-4603-B690-800B8C71B439}"/>
              </a:ext>
            </a:extLst>
          </p:cNvPr>
          <p:cNvSpPr>
            <a:spLocks noGrp="1"/>
          </p:cNvSpPr>
          <p:nvPr>
            <p:ph type="title"/>
          </p:nvPr>
        </p:nvSpPr>
        <p:spPr/>
        <p:txBody>
          <a:bodyPr/>
          <a:lstStyle/>
          <a:p>
            <a:r>
              <a:rPr lang="en-US" dirty="0"/>
              <a:t>Part 1 Conclusions</a:t>
            </a:r>
          </a:p>
        </p:txBody>
      </p:sp>
    </p:spTree>
    <p:extLst>
      <p:ext uri="{BB962C8B-B14F-4D97-AF65-F5344CB8AC3E}">
        <p14:creationId xmlns:p14="http://schemas.microsoft.com/office/powerpoint/2010/main" val="290833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DD3ED-AF5F-4976-BEDC-6370B89500FF}"/>
              </a:ext>
            </a:extLst>
          </p:cNvPr>
          <p:cNvSpPr>
            <a:spLocks noGrp="1"/>
          </p:cNvSpPr>
          <p:nvPr>
            <p:ph idx="1"/>
          </p:nvPr>
        </p:nvSpPr>
        <p:spPr>
          <a:xfrm>
            <a:off x="611560" y="1676400"/>
            <a:ext cx="8075240" cy="4191000"/>
          </a:xfrm>
        </p:spPr>
        <p:txBody>
          <a:bodyPr/>
          <a:lstStyle/>
          <a:p>
            <a:pPr marL="0" indent="0"/>
            <a:r>
              <a:rPr lang="en-US" sz="2400" dirty="0">
                <a:solidFill>
                  <a:schemeClr val="bg1"/>
                </a:solidFill>
              </a:rPr>
              <a:t>But, you say, that’s why we have a Business Continuity Plan (BCP)!</a:t>
            </a:r>
          </a:p>
          <a:p>
            <a:pPr marL="0" indent="0"/>
            <a:endParaRPr lang="en-US" sz="2400" dirty="0">
              <a:solidFill>
                <a:schemeClr val="bg1"/>
              </a:solidFill>
            </a:endParaRPr>
          </a:p>
          <a:p>
            <a:pPr marL="0" indent="0"/>
            <a:r>
              <a:rPr lang="en-US" sz="2400" dirty="0">
                <a:solidFill>
                  <a:schemeClr val="bg1"/>
                </a:solidFill>
              </a:rPr>
              <a:t>If you lose your team, who runs the BCP?</a:t>
            </a:r>
          </a:p>
          <a:p>
            <a:pPr marL="0" indent="0"/>
            <a:endParaRPr lang="en-US" sz="2400" dirty="0">
              <a:solidFill>
                <a:schemeClr val="bg1"/>
              </a:solidFill>
            </a:endParaRPr>
          </a:p>
          <a:p>
            <a:pPr marL="0" indent="0"/>
            <a:r>
              <a:rPr lang="en-US" sz="2400" dirty="0">
                <a:solidFill>
                  <a:schemeClr val="bg1"/>
                </a:solidFill>
              </a:rPr>
              <a:t>That’s the 9/11 and COVID question.</a:t>
            </a:r>
          </a:p>
          <a:p>
            <a:pPr marL="0" indent="0"/>
            <a:endParaRPr lang="en-US" sz="2400" dirty="0">
              <a:solidFill>
                <a:schemeClr val="bg1"/>
              </a:solidFill>
            </a:endParaRPr>
          </a:p>
          <a:p>
            <a:pPr marL="0" indent="0"/>
            <a:r>
              <a:rPr lang="en-US" sz="2400" dirty="0">
                <a:solidFill>
                  <a:schemeClr val="bg1"/>
                </a:solidFill>
              </a:rPr>
              <a:t>Except, for COVID, your </a:t>
            </a:r>
            <a:r>
              <a:rPr lang="en-US" sz="2400" i="1" dirty="0">
                <a:solidFill>
                  <a:schemeClr val="bg1"/>
                </a:solidFill>
              </a:rPr>
              <a:t>backup</a:t>
            </a:r>
            <a:r>
              <a:rPr lang="en-US" sz="2400" dirty="0">
                <a:solidFill>
                  <a:schemeClr val="bg1"/>
                </a:solidFill>
              </a:rPr>
              <a:t> team may also be out.</a:t>
            </a:r>
          </a:p>
        </p:txBody>
      </p:sp>
    </p:spTree>
    <p:extLst>
      <p:ext uri="{BB962C8B-B14F-4D97-AF65-F5344CB8AC3E}">
        <p14:creationId xmlns:p14="http://schemas.microsoft.com/office/powerpoint/2010/main" val="18144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A75F9-2D1B-498E-9FA5-DEC6D30AD50E}"/>
              </a:ext>
            </a:extLst>
          </p:cNvPr>
          <p:cNvSpPr>
            <a:spLocks noGrp="1"/>
          </p:cNvSpPr>
          <p:nvPr>
            <p:ph idx="1"/>
          </p:nvPr>
        </p:nvSpPr>
        <p:spPr>
          <a:xfrm>
            <a:off x="611560" y="1676400"/>
            <a:ext cx="8075240" cy="4191000"/>
          </a:xfrm>
        </p:spPr>
        <p:txBody>
          <a:bodyPr/>
          <a:lstStyle/>
          <a:p>
            <a:r>
              <a:rPr lang="en-US" sz="2400" dirty="0">
                <a:solidFill>
                  <a:schemeClr val="bg1"/>
                </a:solidFill>
              </a:rPr>
              <a:t>Your worst case, last resort choice?</a:t>
            </a:r>
          </a:p>
          <a:p>
            <a:endParaRPr lang="en-US" sz="2400" dirty="0">
              <a:solidFill>
                <a:schemeClr val="bg1"/>
              </a:solidFill>
            </a:endParaRPr>
          </a:p>
          <a:p>
            <a:r>
              <a:rPr lang="en-US" sz="2400" dirty="0">
                <a:solidFill>
                  <a:schemeClr val="bg1"/>
                </a:solidFill>
              </a:rPr>
              <a:t>Shut down the business.</a:t>
            </a:r>
          </a:p>
          <a:p>
            <a:endParaRPr lang="en-US" sz="2400" dirty="0">
              <a:solidFill>
                <a:schemeClr val="bg1"/>
              </a:solidFill>
            </a:endParaRPr>
          </a:p>
          <a:p>
            <a:endParaRPr lang="en-US" sz="2400" dirty="0">
              <a:solidFill>
                <a:schemeClr val="bg1"/>
              </a:solidFill>
            </a:endParaRPr>
          </a:p>
          <a:p>
            <a:r>
              <a:rPr lang="en-US" sz="2400" dirty="0">
                <a:solidFill>
                  <a:schemeClr val="bg1"/>
                </a:solidFill>
              </a:rPr>
              <a:t>…or, quarantine your </a:t>
            </a:r>
            <a:r>
              <a:rPr lang="en-US" sz="2400" u="sng" dirty="0">
                <a:solidFill>
                  <a:schemeClr val="bg1"/>
                </a:solidFill>
              </a:rPr>
              <a:t>backup</a:t>
            </a:r>
            <a:r>
              <a:rPr lang="en-US" sz="2400" dirty="0">
                <a:solidFill>
                  <a:schemeClr val="bg1"/>
                </a:solidFill>
              </a:rPr>
              <a:t> team now!</a:t>
            </a:r>
          </a:p>
        </p:txBody>
      </p:sp>
    </p:spTree>
    <p:extLst>
      <p:ext uri="{BB962C8B-B14F-4D97-AF65-F5344CB8AC3E}">
        <p14:creationId xmlns:p14="http://schemas.microsoft.com/office/powerpoint/2010/main" val="381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B24E-ECE7-44B9-A45F-A6B20728D8ED}"/>
              </a:ext>
            </a:extLst>
          </p:cNvPr>
          <p:cNvSpPr>
            <a:spLocks noGrp="1"/>
          </p:cNvSpPr>
          <p:nvPr>
            <p:ph type="title"/>
          </p:nvPr>
        </p:nvSpPr>
        <p:spPr/>
        <p:txBody>
          <a:bodyPr/>
          <a:lstStyle/>
          <a:p>
            <a:r>
              <a:rPr lang="en-US" dirty="0"/>
              <a:t>Ripley’s 3-Ds Arc of Disaster Response</a:t>
            </a:r>
          </a:p>
        </p:txBody>
      </p:sp>
      <p:cxnSp>
        <p:nvCxnSpPr>
          <p:cNvPr id="3" name="Straight Arrow Connector 2">
            <a:extLst>
              <a:ext uri="{FF2B5EF4-FFF2-40B4-BE49-F238E27FC236}">
                <a16:creationId xmlns:a16="http://schemas.microsoft.com/office/drawing/2014/main" id="{19C89828-2438-4D15-BF46-DB9FD774951B}"/>
              </a:ext>
            </a:extLst>
          </p:cNvPr>
          <p:cNvCxnSpPr/>
          <p:nvPr/>
        </p:nvCxnSpPr>
        <p:spPr>
          <a:xfrm>
            <a:off x="4577223" y="1988840"/>
            <a:ext cx="0" cy="360040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ED10E814-E270-4A3D-854A-B8247CA6A765}"/>
              </a:ext>
            </a:extLst>
          </p:cNvPr>
          <p:cNvCxnSpPr>
            <a:cxnSpLocks/>
          </p:cNvCxnSpPr>
          <p:nvPr/>
        </p:nvCxnSpPr>
        <p:spPr>
          <a:xfrm flipH="1">
            <a:off x="4577223" y="5589240"/>
            <a:ext cx="3744416" cy="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5" name="Freeform: Shape 4">
            <a:extLst>
              <a:ext uri="{FF2B5EF4-FFF2-40B4-BE49-F238E27FC236}">
                <a16:creationId xmlns:a16="http://schemas.microsoft.com/office/drawing/2014/main" id="{D1ACE253-F05D-430B-B181-2EDD5861FBAF}"/>
              </a:ext>
            </a:extLst>
          </p:cNvPr>
          <p:cNvSpPr/>
          <p:nvPr/>
        </p:nvSpPr>
        <p:spPr>
          <a:xfrm rot="16200000">
            <a:off x="5050885" y="2120202"/>
            <a:ext cx="3114989" cy="3084844"/>
          </a:xfrm>
          <a:custGeom>
            <a:avLst/>
            <a:gdLst>
              <a:gd name="connsiteX0" fmla="*/ 3114989 w 3114989"/>
              <a:gd name="connsiteY0" fmla="*/ 3084844 h 3084844"/>
              <a:gd name="connsiteX1" fmla="*/ 914400 w 3114989"/>
              <a:gd name="connsiteY1" fmla="*/ 1999622 h 3084844"/>
              <a:gd name="connsiteX2" fmla="*/ 0 w 3114989"/>
              <a:gd name="connsiteY2" fmla="*/ 0 h 3084844"/>
            </a:gdLst>
            <a:ahLst/>
            <a:cxnLst>
              <a:cxn ang="0">
                <a:pos x="connsiteX0" y="connsiteY0"/>
              </a:cxn>
              <a:cxn ang="0">
                <a:pos x="connsiteX1" y="connsiteY1"/>
              </a:cxn>
              <a:cxn ang="0">
                <a:pos x="connsiteX2" y="connsiteY2"/>
              </a:cxn>
            </a:cxnLst>
            <a:rect l="l" t="t" r="r" b="b"/>
            <a:pathLst>
              <a:path w="3114989" h="3084844">
                <a:moveTo>
                  <a:pt x="3114989" y="3084844"/>
                </a:moveTo>
                <a:cubicBezTo>
                  <a:pt x="2274277" y="2799303"/>
                  <a:pt x="1433565" y="2513763"/>
                  <a:pt x="914400" y="1999622"/>
                </a:cubicBezTo>
                <a:cubicBezTo>
                  <a:pt x="395235" y="1485481"/>
                  <a:pt x="140677" y="299776"/>
                  <a:pt x="0"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EE638DBF-A8AE-4B1A-BFFA-D4773288652A}"/>
              </a:ext>
            </a:extLst>
          </p:cNvPr>
          <p:cNvSpPr txBox="1"/>
          <p:nvPr/>
        </p:nvSpPr>
        <p:spPr>
          <a:xfrm rot="16200000">
            <a:off x="3188474" y="3469263"/>
            <a:ext cx="2138727" cy="400110"/>
          </a:xfrm>
          <a:prstGeom prst="rect">
            <a:avLst/>
          </a:prstGeom>
          <a:noFill/>
        </p:spPr>
        <p:txBody>
          <a:bodyPr wrap="none" rtlCol="0">
            <a:spAutoFit/>
          </a:bodyPr>
          <a:lstStyle/>
          <a:p>
            <a:r>
              <a:rPr lang="en-US" sz="2000" b="1" dirty="0">
                <a:solidFill>
                  <a:srgbClr val="0070C0"/>
                </a:solidFill>
              </a:rPr>
              <a:t>Response Level</a:t>
            </a:r>
          </a:p>
        </p:txBody>
      </p:sp>
      <p:sp>
        <p:nvSpPr>
          <p:cNvPr id="7" name="TextBox 6">
            <a:extLst>
              <a:ext uri="{FF2B5EF4-FFF2-40B4-BE49-F238E27FC236}">
                <a16:creationId xmlns:a16="http://schemas.microsoft.com/office/drawing/2014/main" id="{775A78F6-B92F-43D9-9E9C-A3522D104AC7}"/>
              </a:ext>
            </a:extLst>
          </p:cNvPr>
          <p:cNvSpPr txBox="1"/>
          <p:nvPr/>
        </p:nvSpPr>
        <p:spPr>
          <a:xfrm>
            <a:off x="5585335" y="5727746"/>
            <a:ext cx="1872208" cy="369332"/>
          </a:xfrm>
          <a:prstGeom prst="rect">
            <a:avLst/>
          </a:prstGeom>
          <a:noFill/>
        </p:spPr>
        <p:txBody>
          <a:bodyPr wrap="square" rtlCol="0">
            <a:spAutoFit/>
          </a:bodyPr>
          <a:lstStyle/>
          <a:p>
            <a:pPr algn="ctr"/>
            <a:r>
              <a:rPr lang="en-US" b="1" dirty="0">
                <a:solidFill>
                  <a:srgbClr val="0070C0"/>
                </a:solidFill>
              </a:rPr>
              <a:t>Time</a:t>
            </a:r>
          </a:p>
        </p:txBody>
      </p:sp>
      <p:sp>
        <p:nvSpPr>
          <p:cNvPr id="8" name="TextBox 7">
            <a:extLst>
              <a:ext uri="{FF2B5EF4-FFF2-40B4-BE49-F238E27FC236}">
                <a16:creationId xmlns:a16="http://schemas.microsoft.com/office/drawing/2014/main" id="{67808152-0B12-400F-AD24-D8B1444F000F}"/>
              </a:ext>
            </a:extLst>
          </p:cNvPr>
          <p:cNvSpPr txBox="1"/>
          <p:nvPr/>
        </p:nvSpPr>
        <p:spPr>
          <a:xfrm>
            <a:off x="7601559" y="5661248"/>
            <a:ext cx="1152128" cy="338554"/>
          </a:xfrm>
          <a:prstGeom prst="rect">
            <a:avLst/>
          </a:prstGeom>
          <a:noFill/>
        </p:spPr>
        <p:txBody>
          <a:bodyPr wrap="square" rtlCol="0">
            <a:spAutoFit/>
          </a:bodyPr>
          <a:lstStyle/>
          <a:p>
            <a:pPr algn="ctr"/>
            <a:r>
              <a:rPr lang="en-US" sz="1600" dirty="0"/>
              <a:t>end</a:t>
            </a:r>
          </a:p>
        </p:txBody>
      </p:sp>
      <p:sp>
        <p:nvSpPr>
          <p:cNvPr id="9" name="TextBox 8">
            <a:extLst>
              <a:ext uri="{FF2B5EF4-FFF2-40B4-BE49-F238E27FC236}">
                <a16:creationId xmlns:a16="http://schemas.microsoft.com/office/drawing/2014/main" id="{69C5DFE6-2360-4705-B6DF-8D32AA209636}"/>
              </a:ext>
            </a:extLst>
          </p:cNvPr>
          <p:cNvSpPr txBox="1"/>
          <p:nvPr/>
        </p:nvSpPr>
        <p:spPr>
          <a:xfrm>
            <a:off x="4073167" y="5661248"/>
            <a:ext cx="1152128" cy="338554"/>
          </a:xfrm>
          <a:prstGeom prst="rect">
            <a:avLst/>
          </a:prstGeom>
          <a:noFill/>
        </p:spPr>
        <p:txBody>
          <a:bodyPr wrap="square" rtlCol="0">
            <a:spAutoFit/>
          </a:bodyPr>
          <a:lstStyle/>
          <a:p>
            <a:pPr algn="ctr"/>
            <a:r>
              <a:rPr lang="en-US" sz="1600" dirty="0"/>
              <a:t>Start</a:t>
            </a:r>
          </a:p>
        </p:txBody>
      </p:sp>
      <p:sp>
        <p:nvSpPr>
          <p:cNvPr id="10" name="TextBox 9">
            <a:extLst>
              <a:ext uri="{FF2B5EF4-FFF2-40B4-BE49-F238E27FC236}">
                <a16:creationId xmlns:a16="http://schemas.microsoft.com/office/drawing/2014/main" id="{72445938-DB6E-416B-9CA7-3D3D51838909}"/>
              </a:ext>
            </a:extLst>
          </p:cNvPr>
          <p:cNvSpPr txBox="1"/>
          <p:nvPr/>
        </p:nvSpPr>
        <p:spPr>
          <a:xfrm rot="16200000">
            <a:off x="3831882" y="5275947"/>
            <a:ext cx="1152128" cy="338554"/>
          </a:xfrm>
          <a:prstGeom prst="rect">
            <a:avLst/>
          </a:prstGeom>
          <a:noFill/>
        </p:spPr>
        <p:txBody>
          <a:bodyPr wrap="square" rtlCol="0">
            <a:spAutoFit/>
          </a:bodyPr>
          <a:lstStyle/>
          <a:p>
            <a:pPr algn="ctr"/>
            <a:r>
              <a:rPr lang="en-US" sz="1600" dirty="0"/>
              <a:t>Low</a:t>
            </a:r>
          </a:p>
        </p:txBody>
      </p:sp>
      <p:sp>
        <p:nvSpPr>
          <p:cNvPr id="11" name="TextBox 10">
            <a:extLst>
              <a:ext uri="{FF2B5EF4-FFF2-40B4-BE49-F238E27FC236}">
                <a16:creationId xmlns:a16="http://schemas.microsoft.com/office/drawing/2014/main" id="{D2A52C67-E5F9-4772-90A0-B92D9AF7DBE9}"/>
              </a:ext>
            </a:extLst>
          </p:cNvPr>
          <p:cNvSpPr txBox="1"/>
          <p:nvPr/>
        </p:nvSpPr>
        <p:spPr>
          <a:xfrm rot="16200000">
            <a:off x="3738388" y="2035587"/>
            <a:ext cx="1152128" cy="338554"/>
          </a:xfrm>
          <a:prstGeom prst="rect">
            <a:avLst/>
          </a:prstGeom>
          <a:noFill/>
        </p:spPr>
        <p:txBody>
          <a:bodyPr wrap="square" rtlCol="0">
            <a:spAutoFit/>
          </a:bodyPr>
          <a:lstStyle/>
          <a:p>
            <a:pPr algn="ctr"/>
            <a:r>
              <a:rPr lang="en-US" sz="1600" dirty="0"/>
              <a:t>high</a:t>
            </a:r>
          </a:p>
        </p:txBody>
      </p:sp>
      <p:sp>
        <p:nvSpPr>
          <p:cNvPr id="22" name="TextBox 21">
            <a:extLst>
              <a:ext uri="{FF2B5EF4-FFF2-40B4-BE49-F238E27FC236}">
                <a16:creationId xmlns:a16="http://schemas.microsoft.com/office/drawing/2014/main" id="{46F5EA44-0FC1-45B8-B07A-22FDE6A34BF6}"/>
              </a:ext>
            </a:extLst>
          </p:cNvPr>
          <p:cNvSpPr txBox="1"/>
          <p:nvPr/>
        </p:nvSpPr>
        <p:spPr>
          <a:xfrm>
            <a:off x="7154123" y="4437112"/>
            <a:ext cx="1954381" cy="369332"/>
          </a:xfrm>
          <a:prstGeom prst="rect">
            <a:avLst/>
          </a:prstGeom>
          <a:noFill/>
          <a:ln>
            <a:solidFill>
              <a:schemeClr val="tx1"/>
            </a:solidFill>
          </a:ln>
        </p:spPr>
        <p:txBody>
          <a:bodyPr wrap="none" rtlCol="0">
            <a:spAutoFit/>
          </a:bodyPr>
          <a:lstStyle/>
          <a:p>
            <a:r>
              <a:rPr lang="en-US" dirty="0"/>
              <a:t>Decisive Moment</a:t>
            </a:r>
          </a:p>
        </p:txBody>
      </p:sp>
      <p:sp>
        <p:nvSpPr>
          <p:cNvPr id="23" name="TextBox 22">
            <a:extLst>
              <a:ext uri="{FF2B5EF4-FFF2-40B4-BE49-F238E27FC236}">
                <a16:creationId xmlns:a16="http://schemas.microsoft.com/office/drawing/2014/main" id="{A036C0D1-00B7-4A28-B4E5-86EAB50A2592}"/>
              </a:ext>
            </a:extLst>
          </p:cNvPr>
          <p:cNvSpPr txBox="1"/>
          <p:nvPr/>
        </p:nvSpPr>
        <p:spPr>
          <a:xfrm>
            <a:off x="5497939" y="5075892"/>
            <a:ext cx="838691" cy="369332"/>
          </a:xfrm>
          <a:prstGeom prst="rect">
            <a:avLst/>
          </a:prstGeom>
          <a:noFill/>
          <a:ln>
            <a:solidFill>
              <a:schemeClr val="tx1"/>
            </a:solidFill>
          </a:ln>
        </p:spPr>
        <p:txBody>
          <a:bodyPr wrap="none" rtlCol="0">
            <a:spAutoFit/>
          </a:bodyPr>
          <a:lstStyle/>
          <a:p>
            <a:r>
              <a:rPr lang="en-US" dirty="0"/>
              <a:t>Denial</a:t>
            </a:r>
          </a:p>
        </p:txBody>
      </p:sp>
      <p:sp>
        <p:nvSpPr>
          <p:cNvPr id="24" name="TextBox 23">
            <a:extLst>
              <a:ext uri="{FF2B5EF4-FFF2-40B4-BE49-F238E27FC236}">
                <a16:creationId xmlns:a16="http://schemas.microsoft.com/office/drawing/2014/main" id="{202A1A13-50FD-4258-AB6D-97B0C4FA2D06}"/>
              </a:ext>
            </a:extLst>
          </p:cNvPr>
          <p:cNvSpPr txBox="1"/>
          <p:nvPr/>
        </p:nvSpPr>
        <p:spPr>
          <a:xfrm>
            <a:off x="6506051" y="4859868"/>
            <a:ext cx="1467068" cy="369332"/>
          </a:xfrm>
          <a:prstGeom prst="rect">
            <a:avLst/>
          </a:prstGeom>
          <a:noFill/>
          <a:ln>
            <a:solidFill>
              <a:schemeClr val="tx1"/>
            </a:solidFill>
          </a:ln>
        </p:spPr>
        <p:txBody>
          <a:bodyPr wrap="none" rtlCol="0">
            <a:spAutoFit/>
          </a:bodyPr>
          <a:lstStyle/>
          <a:p>
            <a:r>
              <a:rPr lang="en-US" dirty="0"/>
              <a:t>Deliberation</a:t>
            </a:r>
          </a:p>
        </p:txBody>
      </p:sp>
      <p:pic>
        <p:nvPicPr>
          <p:cNvPr id="25" name="Content Placeholder 6">
            <a:extLst>
              <a:ext uri="{FF2B5EF4-FFF2-40B4-BE49-F238E27FC236}">
                <a16:creationId xmlns:a16="http://schemas.microsoft.com/office/drawing/2014/main" id="{05F21FAF-5BF0-49E8-863C-FE7082DEF41F}"/>
              </a:ext>
            </a:extLst>
          </p:cNvPr>
          <p:cNvPicPr>
            <a:picLocks noChangeAspect="1"/>
          </p:cNvPicPr>
          <p:nvPr/>
        </p:nvPicPr>
        <p:blipFill rotWithShape="1">
          <a:blip r:embed="rId2"/>
          <a:srcRect l="2237" t="969" r="1544" b="1876"/>
          <a:stretch/>
        </p:blipFill>
        <p:spPr>
          <a:xfrm>
            <a:off x="395536" y="1676401"/>
            <a:ext cx="3096344" cy="4776936"/>
          </a:xfrm>
          <a:prstGeom prst="rect">
            <a:avLst/>
          </a:prstGeom>
        </p:spPr>
      </p:pic>
      <p:sp>
        <p:nvSpPr>
          <p:cNvPr id="26" name="TextBox 25">
            <a:extLst>
              <a:ext uri="{FF2B5EF4-FFF2-40B4-BE49-F238E27FC236}">
                <a16:creationId xmlns:a16="http://schemas.microsoft.com/office/drawing/2014/main" id="{9DFFE0CF-77E5-484D-9744-45EF11A8F054}"/>
              </a:ext>
            </a:extLst>
          </p:cNvPr>
          <p:cNvSpPr txBox="1"/>
          <p:nvPr/>
        </p:nvSpPr>
        <p:spPr>
          <a:xfrm>
            <a:off x="7164288" y="1772816"/>
            <a:ext cx="889987" cy="369332"/>
          </a:xfrm>
          <a:prstGeom prst="rect">
            <a:avLst/>
          </a:prstGeom>
          <a:noFill/>
          <a:ln>
            <a:solidFill>
              <a:schemeClr val="tx1"/>
            </a:solidFill>
          </a:ln>
        </p:spPr>
        <p:txBody>
          <a:bodyPr wrap="none" rtlCol="0">
            <a:spAutoFit/>
          </a:bodyPr>
          <a:lstStyle/>
          <a:p>
            <a:r>
              <a:rPr lang="en-US" dirty="0"/>
              <a:t>Action!</a:t>
            </a:r>
          </a:p>
        </p:txBody>
      </p:sp>
      <p:sp>
        <p:nvSpPr>
          <p:cNvPr id="27" name="Oval Callout 8">
            <a:extLst>
              <a:ext uri="{FF2B5EF4-FFF2-40B4-BE49-F238E27FC236}">
                <a16:creationId xmlns:a16="http://schemas.microsoft.com/office/drawing/2014/main" id="{7FCA6968-EE6A-4F4A-85A7-B6EA8F2360FE}"/>
              </a:ext>
            </a:extLst>
          </p:cNvPr>
          <p:cNvSpPr/>
          <p:nvPr/>
        </p:nvSpPr>
        <p:spPr>
          <a:xfrm>
            <a:off x="3851919" y="1268758"/>
            <a:ext cx="2323997" cy="2138724"/>
          </a:xfrm>
          <a:prstGeom prst="wedgeEllipseCallout">
            <a:avLst>
              <a:gd name="adj1" fmla="val 64765"/>
              <a:gd name="adj2" fmla="val 7414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Where are you?</a:t>
            </a:r>
          </a:p>
        </p:txBody>
      </p:sp>
    </p:spTree>
    <p:extLst>
      <p:ext uri="{BB962C8B-B14F-4D97-AF65-F5344CB8AC3E}">
        <p14:creationId xmlns:p14="http://schemas.microsoft.com/office/powerpoint/2010/main" val="289723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22" grpId="0" animBg="1"/>
      <p:bldP spid="23" grpId="0" animBg="1"/>
      <p:bldP spid="24"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A89C-C9FF-44CD-96EA-23C156BA51BE}"/>
              </a:ext>
            </a:extLst>
          </p:cNvPr>
          <p:cNvSpPr>
            <a:spLocks noGrp="1"/>
          </p:cNvSpPr>
          <p:nvPr>
            <p:ph type="title"/>
          </p:nvPr>
        </p:nvSpPr>
        <p:spPr/>
        <p:txBody>
          <a:bodyPr/>
          <a:lstStyle/>
          <a:p>
            <a:r>
              <a:rPr lang="en-US" dirty="0"/>
              <a:t>Resiliency and Improv</a:t>
            </a:r>
          </a:p>
        </p:txBody>
      </p:sp>
      <p:sp>
        <p:nvSpPr>
          <p:cNvPr id="3" name="Content Placeholder 2">
            <a:extLst>
              <a:ext uri="{FF2B5EF4-FFF2-40B4-BE49-F238E27FC236}">
                <a16:creationId xmlns:a16="http://schemas.microsoft.com/office/drawing/2014/main" id="{66B38DA2-DACE-438F-8486-7C39E9159A1F}"/>
              </a:ext>
            </a:extLst>
          </p:cNvPr>
          <p:cNvSpPr>
            <a:spLocks noGrp="1"/>
          </p:cNvSpPr>
          <p:nvPr>
            <p:ph idx="1"/>
          </p:nvPr>
        </p:nvSpPr>
        <p:spPr>
          <a:xfrm>
            <a:off x="899592" y="1676400"/>
            <a:ext cx="7787208" cy="4191000"/>
          </a:xfrm>
        </p:spPr>
        <p:txBody>
          <a:bodyPr/>
          <a:lstStyle/>
          <a:p>
            <a:pPr marL="0" indent="0"/>
            <a:r>
              <a:rPr lang="en-US" sz="2200" dirty="0"/>
              <a:t>“Resilient people … possess three characteristics: </a:t>
            </a:r>
          </a:p>
          <a:p>
            <a:pPr marL="354013" lvl="2" indent="0">
              <a:buNone/>
            </a:pPr>
            <a:r>
              <a:rPr lang="en-US" sz="2000" dirty="0"/>
              <a:t>a staunch </a:t>
            </a:r>
            <a:r>
              <a:rPr lang="en-US" sz="2000" dirty="0">
                <a:solidFill>
                  <a:srgbClr val="FF0000"/>
                </a:solidFill>
              </a:rPr>
              <a:t>acceptance of reality</a:t>
            </a:r>
            <a:r>
              <a:rPr lang="en-US" sz="2000" dirty="0"/>
              <a:t>; </a:t>
            </a:r>
          </a:p>
          <a:p>
            <a:pPr marL="354013" lvl="2" indent="0">
              <a:buNone/>
            </a:pPr>
            <a:r>
              <a:rPr lang="en-US" sz="2000" dirty="0"/>
              <a:t>a deep belief, often buttressed by strongly held values, that </a:t>
            </a:r>
            <a:r>
              <a:rPr lang="en-US" sz="2000" dirty="0">
                <a:solidFill>
                  <a:srgbClr val="FF0000"/>
                </a:solidFill>
              </a:rPr>
              <a:t>life is meaningful</a:t>
            </a:r>
            <a:r>
              <a:rPr lang="en-US" sz="2000" dirty="0"/>
              <a:t>; </a:t>
            </a:r>
          </a:p>
          <a:p>
            <a:pPr marL="354013" lvl="2" indent="0">
              <a:buNone/>
            </a:pPr>
            <a:r>
              <a:rPr lang="en-US" sz="2000" dirty="0"/>
              <a:t>and an uncanny ability to </a:t>
            </a:r>
            <a:r>
              <a:rPr lang="en-US" sz="2000" dirty="0">
                <a:solidFill>
                  <a:srgbClr val="FF0000"/>
                </a:solidFill>
              </a:rPr>
              <a:t>improvise</a:t>
            </a:r>
            <a:r>
              <a:rPr lang="en-US" sz="2000" dirty="0"/>
              <a:t>. </a:t>
            </a:r>
          </a:p>
          <a:p>
            <a:pPr marL="0" indent="0"/>
            <a:r>
              <a:rPr lang="en-US" sz="2200" dirty="0"/>
              <a:t>You can bounce back from hardship with just one or two of these qualities, but </a:t>
            </a:r>
            <a:r>
              <a:rPr lang="en-US" sz="2200" dirty="0">
                <a:solidFill>
                  <a:srgbClr val="FF0000"/>
                </a:solidFill>
              </a:rPr>
              <a:t>you will only be truly resilient with all three</a:t>
            </a:r>
            <a:r>
              <a:rPr lang="en-US" sz="2200" dirty="0"/>
              <a:t>. These three characteristics hold true for resilient organizations as well.”</a:t>
            </a:r>
          </a:p>
          <a:p>
            <a:r>
              <a:rPr lang="en-US" i="1" dirty="0"/>
              <a:t>–Diane Coutu, “How Resilience Works”, HBR, May 2002</a:t>
            </a:r>
          </a:p>
        </p:txBody>
      </p:sp>
      <p:sp>
        <p:nvSpPr>
          <p:cNvPr id="4" name="Oval Callout 8">
            <a:extLst>
              <a:ext uri="{FF2B5EF4-FFF2-40B4-BE49-F238E27FC236}">
                <a16:creationId xmlns:a16="http://schemas.microsoft.com/office/drawing/2014/main" id="{BFFD6AEA-D13D-47B6-8381-401D105B7691}"/>
              </a:ext>
            </a:extLst>
          </p:cNvPr>
          <p:cNvSpPr/>
          <p:nvPr/>
        </p:nvSpPr>
        <p:spPr>
          <a:xfrm>
            <a:off x="6153201" y="764704"/>
            <a:ext cx="2595263" cy="2296358"/>
          </a:xfrm>
          <a:prstGeom prst="wedgeEllipseCallout">
            <a:avLst>
              <a:gd name="adj1" fmla="val -69271"/>
              <a:gd name="adj2" fmla="val 5816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Improvising is about the “and” –trying, building on it,</a:t>
            </a:r>
          </a:p>
          <a:p>
            <a:pPr algn="ctr"/>
            <a:r>
              <a:rPr lang="en-US" sz="2000" dirty="0"/>
              <a:t>adjusting as you go. </a:t>
            </a:r>
          </a:p>
        </p:txBody>
      </p:sp>
      <p:sp>
        <p:nvSpPr>
          <p:cNvPr id="5" name="Oval Callout 8">
            <a:extLst>
              <a:ext uri="{FF2B5EF4-FFF2-40B4-BE49-F238E27FC236}">
                <a16:creationId xmlns:a16="http://schemas.microsoft.com/office/drawing/2014/main" id="{B7020493-2A09-43C4-A80E-A9A81F549556}"/>
              </a:ext>
            </a:extLst>
          </p:cNvPr>
          <p:cNvSpPr/>
          <p:nvPr/>
        </p:nvSpPr>
        <p:spPr>
          <a:xfrm>
            <a:off x="6288833" y="3666540"/>
            <a:ext cx="2323997" cy="2138724"/>
          </a:xfrm>
          <a:prstGeom prst="wedgeEllipseCallout">
            <a:avLst>
              <a:gd name="adj1" fmla="val 774"/>
              <a:gd name="adj2" fmla="val -71973"/>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Sound like innovation?</a:t>
            </a:r>
          </a:p>
        </p:txBody>
      </p:sp>
    </p:spTree>
    <p:extLst>
      <p:ext uri="{BB962C8B-B14F-4D97-AF65-F5344CB8AC3E}">
        <p14:creationId xmlns:p14="http://schemas.microsoft.com/office/powerpoint/2010/main" val="37436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F745-0DF3-441C-AF8D-1A9A6C93A752}"/>
              </a:ext>
            </a:extLst>
          </p:cNvPr>
          <p:cNvSpPr>
            <a:spLocks noGrp="1"/>
          </p:cNvSpPr>
          <p:nvPr>
            <p:ph type="title"/>
          </p:nvPr>
        </p:nvSpPr>
        <p:spPr/>
        <p:txBody>
          <a:bodyPr/>
          <a:lstStyle/>
          <a:p>
            <a:r>
              <a:rPr lang="en-US" dirty="0"/>
              <a:t>How do you decide? It depends</a:t>
            </a:r>
          </a:p>
        </p:txBody>
      </p:sp>
      <p:cxnSp>
        <p:nvCxnSpPr>
          <p:cNvPr id="6" name="Straight Arrow Connector 5">
            <a:extLst>
              <a:ext uri="{FF2B5EF4-FFF2-40B4-BE49-F238E27FC236}">
                <a16:creationId xmlns:a16="http://schemas.microsoft.com/office/drawing/2014/main" id="{A71FC887-78EF-4B78-BBD4-03B7B656A351}"/>
              </a:ext>
            </a:extLst>
          </p:cNvPr>
          <p:cNvCxnSpPr/>
          <p:nvPr/>
        </p:nvCxnSpPr>
        <p:spPr>
          <a:xfrm>
            <a:off x="2787185" y="1988840"/>
            <a:ext cx="0" cy="360040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367E4CA-457F-454E-AD12-11EBCD9E2598}"/>
              </a:ext>
            </a:extLst>
          </p:cNvPr>
          <p:cNvCxnSpPr>
            <a:cxnSpLocks/>
          </p:cNvCxnSpPr>
          <p:nvPr/>
        </p:nvCxnSpPr>
        <p:spPr>
          <a:xfrm flipH="1">
            <a:off x="2787185" y="5589240"/>
            <a:ext cx="3744416" cy="0"/>
          </a:xfrm>
          <a:prstGeom prst="straightConnector1">
            <a:avLst/>
          </a:prstGeom>
          <a:ln w="28575">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8" name="Freeform: Shape 7">
            <a:extLst>
              <a:ext uri="{FF2B5EF4-FFF2-40B4-BE49-F238E27FC236}">
                <a16:creationId xmlns:a16="http://schemas.microsoft.com/office/drawing/2014/main" id="{948A5225-23FD-45C0-863D-D6318DC7FFD0}"/>
              </a:ext>
            </a:extLst>
          </p:cNvPr>
          <p:cNvSpPr/>
          <p:nvPr/>
        </p:nvSpPr>
        <p:spPr>
          <a:xfrm rot="16200000">
            <a:off x="3260847" y="2120202"/>
            <a:ext cx="3114989" cy="3084844"/>
          </a:xfrm>
          <a:custGeom>
            <a:avLst/>
            <a:gdLst>
              <a:gd name="connsiteX0" fmla="*/ 3114989 w 3114989"/>
              <a:gd name="connsiteY0" fmla="*/ 3084844 h 3084844"/>
              <a:gd name="connsiteX1" fmla="*/ 914400 w 3114989"/>
              <a:gd name="connsiteY1" fmla="*/ 1999622 h 3084844"/>
              <a:gd name="connsiteX2" fmla="*/ 0 w 3114989"/>
              <a:gd name="connsiteY2" fmla="*/ 0 h 3084844"/>
            </a:gdLst>
            <a:ahLst/>
            <a:cxnLst>
              <a:cxn ang="0">
                <a:pos x="connsiteX0" y="connsiteY0"/>
              </a:cxn>
              <a:cxn ang="0">
                <a:pos x="connsiteX1" y="connsiteY1"/>
              </a:cxn>
              <a:cxn ang="0">
                <a:pos x="connsiteX2" y="connsiteY2"/>
              </a:cxn>
            </a:cxnLst>
            <a:rect l="l" t="t" r="r" b="b"/>
            <a:pathLst>
              <a:path w="3114989" h="3084844">
                <a:moveTo>
                  <a:pt x="3114989" y="3084844"/>
                </a:moveTo>
                <a:cubicBezTo>
                  <a:pt x="2274277" y="2799303"/>
                  <a:pt x="1433565" y="2513763"/>
                  <a:pt x="914400" y="1999622"/>
                </a:cubicBezTo>
                <a:cubicBezTo>
                  <a:pt x="395235" y="1485481"/>
                  <a:pt x="140677" y="299776"/>
                  <a:pt x="0" y="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7A4798E9-F667-4A08-914E-9373B1A42423}"/>
              </a:ext>
            </a:extLst>
          </p:cNvPr>
          <p:cNvSpPr txBox="1"/>
          <p:nvPr/>
        </p:nvSpPr>
        <p:spPr>
          <a:xfrm>
            <a:off x="3795297" y="5727746"/>
            <a:ext cx="1872208" cy="369332"/>
          </a:xfrm>
          <a:prstGeom prst="rect">
            <a:avLst/>
          </a:prstGeom>
          <a:noFill/>
        </p:spPr>
        <p:txBody>
          <a:bodyPr wrap="square" rtlCol="0">
            <a:spAutoFit/>
          </a:bodyPr>
          <a:lstStyle/>
          <a:p>
            <a:pPr algn="ctr"/>
            <a:r>
              <a:rPr lang="en-US" b="1" dirty="0">
                <a:solidFill>
                  <a:srgbClr val="0070C0"/>
                </a:solidFill>
              </a:rPr>
              <a:t>Crisis Urgency</a:t>
            </a:r>
          </a:p>
        </p:txBody>
      </p:sp>
      <p:sp>
        <p:nvSpPr>
          <p:cNvPr id="11" name="TextBox 10">
            <a:extLst>
              <a:ext uri="{FF2B5EF4-FFF2-40B4-BE49-F238E27FC236}">
                <a16:creationId xmlns:a16="http://schemas.microsoft.com/office/drawing/2014/main" id="{69338850-E849-4559-AEB0-2DC4969F70F9}"/>
              </a:ext>
            </a:extLst>
          </p:cNvPr>
          <p:cNvSpPr txBox="1"/>
          <p:nvPr/>
        </p:nvSpPr>
        <p:spPr>
          <a:xfrm>
            <a:off x="5811521" y="5661248"/>
            <a:ext cx="1152128" cy="338554"/>
          </a:xfrm>
          <a:prstGeom prst="rect">
            <a:avLst/>
          </a:prstGeom>
          <a:noFill/>
        </p:spPr>
        <p:txBody>
          <a:bodyPr wrap="square" rtlCol="0">
            <a:spAutoFit/>
          </a:bodyPr>
          <a:lstStyle/>
          <a:p>
            <a:pPr algn="ctr"/>
            <a:r>
              <a:rPr lang="en-US" sz="1600" dirty="0"/>
              <a:t>High</a:t>
            </a:r>
          </a:p>
        </p:txBody>
      </p:sp>
      <p:sp>
        <p:nvSpPr>
          <p:cNvPr id="12" name="TextBox 11">
            <a:extLst>
              <a:ext uri="{FF2B5EF4-FFF2-40B4-BE49-F238E27FC236}">
                <a16:creationId xmlns:a16="http://schemas.microsoft.com/office/drawing/2014/main" id="{FA71B102-A97A-4F2B-BA55-868F9D938CDC}"/>
              </a:ext>
            </a:extLst>
          </p:cNvPr>
          <p:cNvSpPr txBox="1"/>
          <p:nvPr/>
        </p:nvSpPr>
        <p:spPr>
          <a:xfrm>
            <a:off x="2283129" y="5661248"/>
            <a:ext cx="1152128" cy="338554"/>
          </a:xfrm>
          <a:prstGeom prst="rect">
            <a:avLst/>
          </a:prstGeom>
          <a:noFill/>
        </p:spPr>
        <p:txBody>
          <a:bodyPr wrap="square" rtlCol="0">
            <a:spAutoFit/>
          </a:bodyPr>
          <a:lstStyle/>
          <a:p>
            <a:pPr algn="ctr"/>
            <a:r>
              <a:rPr lang="en-US" sz="1600" dirty="0"/>
              <a:t>Low</a:t>
            </a:r>
          </a:p>
        </p:txBody>
      </p:sp>
      <p:sp>
        <p:nvSpPr>
          <p:cNvPr id="13" name="TextBox 12">
            <a:extLst>
              <a:ext uri="{FF2B5EF4-FFF2-40B4-BE49-F238E27FC236}">
                <a16:creationId xmlns:a16="http://schemas.microsoft.com/office/drawing/2014/main" id="{41934FE0-B3DE-4AC7-8577-071523265825}"/>
              </a:ext>
            </a:extLst>
          </p:cNvPr>
          <p:cNvSpPr txBox="1"/>
          <p:nvPr/>
        </p:nvSpPr>
        <p:spPr>
          <a:xfrm>
            <a:off x="1691680" y="5317945"/>
            <a:ext cx="1152128" cy="338554"/>
          </a:xfrm>
          <a:prstGeom prst="rect">
            <a:avLst/>
          </a:prstGeom>
          <a:noFill/>
        </p:spPr>
        <p:txBody>
          <a:bodyPr wrap="square" rtlCol="0">
            <a:spAutoFit/>
          </a:bodyPr>
          <a:lstStyle/>
          <a:p>
            <a:pPr algn="ctr"/>
            <a:r>
              <a:rPr lang="en-US" sz="1600" dirty="0"/>
              <a:t>Principle</a:t>
            </a:r>
          </a:p>
        </p:txBody>
      </p:sp>
      <p:sp>
        <p:nvSpPr>
          <p:cNvPr id="14" name="TextBox 13">
            <a:extLst>
              <a:ext uri="{FF2B5EF4-FFF2-40B4-BE49-F238E27FC236}">
                <a16:creationId xmlns:a16="http://schemas.microsoft.com/office/drawing/2014/main" id="{98570B11-F199-4FF9-B590-8156D00AC7E0}"/>
              </a:ext>
            </a:extLst>
          </p:cNvPr>
          <p:cNvSpPr txBox="1"/>
          <p:nvPr/>
        </p:nvSpPr>
        <p:spPr>
          <a:xfrm>
            <a:off x="1475656" y="2132856"/>
            <a:ext cx="1152128" cy="338554"/>
          </a:xfrm>
          <a:prstGeom prst="rect">
            <a:avLst/>
          </a:prstGeom>
          <a:noFill/>
        </p:spPr>
        <p:txBody>
          <a:bodyPr wrap="square" rtlCol="0">
            <a:spAutoFit/>
          </a:bodyPr>
          <a:lstStyle/>
          <a:p>
            <a:pPr algn="ctr"/>
            <a:r>
              <a:rPr lang="en-US" sz="1600" dirty="0"/>
              <a:t>Expedient</a:t>
            </a:r>
          </a:p>
        </p:txBody>
      </p:sp>
      <p:sp>
        <p:nvSpPr>
          <p:cNvPr id="16" name="TextBox 15">
            <a:extLst>
              <a:ext uri="{FF2B5EF4-FFF2-40B4-BE49-F238E27FC236}">
                <a16:creationId xmlns:a16="http://schemas.microsoft.com/office/drawing/2014/main" id="{0D411227-EFEE-4013-8305-4AB4C6B11685}"/>
              </a:ext>
            </a:extLst>
          </p:cNvPr>
          <p:cNvSpPr txBox="1"/>
          <p:nvPr/>
        </p:nvSpPr>
        <p:spPr>
          <a:xfrm>
            <a:off x="4123493" y="4942909"/>
            <a:ext cx="1544012" cy="646331"/>
          </a:xfrm>
          <a:prstGeom prst="rect">
            <a:avLst/>
          </a:prstGeom>
          <a:noFill/>
          <a:ln>
            <a:solidFill>
              <a:schemeClr val="tx1"/>
            </a:solidFill>
          </a:ln>
        </p:spPr>
        <p:txBody>
          <a:bodyPr wrap="none" rtlCol="0">
            <a:spAutoFit/>
          </a:bodyPr>
          <a:lstStyle/>
          <a:p>
            <a:pPr algn="ctr"/>
            <a:r>
              <a:rPr lang="en-US" dirty="0"/>
              <a:t>Development</a:t>
            </a:r>
          </a:p>
          <a:p>
            <a:pPr algn="ctr"/>
            <a:r>
              <a:rPr lang="en-US" dirty="0"/>
              <a:t>Programs</a:t>
            </a:r>
          </a:p>
        </p:txBody>
      </p:sp>
      <p:sp>
        <p:nvSpPr>
          <p:cNvPr id="17" name="TextBox 16">
            <a:extLst>
              <a:ext uri="{FF2B5EF4-FFF2-40B4-BE49-F238E27FC236}">
                <a16:creationId xmlns:a16="http://schemas.microsoft.com/office/drawing/2014/main" id="{D639F899-2BDE-42FC-9F4B-924F525BDC31}"/>
              </a:ext>
            </a:extLst>
          </p:cNvPr>
          <p:cNvSpPr txBox="1"/>
          <p:nvPr/>
        </p:nvSpPr>
        <p:spPr>
          <a:xfrm>
            <a:off x="5530703" y="3962687"/>
            <a:ext cx="1351652" cy="646331"/>
          </a:xfrm>
          <a:prstGeom prst="rect">
            <a:avLst/>
          </a:prstGeom>
          <a:noFill/>
          <a:ln>
            <a:solidFill>
              <a:schemeClr val="tx1"/>
            </a:solidFill>
          </a:ln>
        </p:spPr>
        <p:txBody>
          <a:bodyPr wrap="none" rtlCol="0">
            <a:spAutoFit/>
          </a:bodyPr>
          <a:lstStyle/>
          <a:p>
            <a:pPr algn="ctr"/>
            <a:r>
              <a:rPr lang="en-US" dirty="0"/>
              <a:t>Emergency</a:t>
            </a:r>
          </a:p>
          <a:p>
            <a:pPr algn="ctr"/>
            <a:r>
              <a:rPr lang="en-US" dirty="0"/>
              <a:t> Relief</a:t>
            </a:r>
          </a:p>
        </p:txBody>
      </p:sp>
      <p:sp>
        <p:nvSpPr>
          <p:cNvPr id="18" name="TextBox 17">
            <a:extLst>
              <a:ext uri="{FF2B5EF4-FFF2-40B4-BE49-F238E27FC236}">
                <a16:creationId xmlns:a16="http://schemas.microsoft.com/office/drawing/2014/main" id="{EDBE8050-1F40-4040-8155-08759DCD8314}"/>
              </a:ext>
            </a:extLst>
          </p:cNvPr>
          <p:cNvSpPr txBox="1"/>
          <p:nvPr/>
        </p:nvSpPr>
        <p:spPr>
          <a:xfrm>
            <a:off x="5220072" y="1556792"/>
            <a:ext cx="1159292" cy="584775"/>
          </a:xfrm>
          <a:prstGeom prst="rect">
            <a:avLst/>
          </a:prstGeom>
          <a:noFill/>
          <a:ln>
            <a:solidFill>
              <a:schemeClr val="tx1"/>
            </a:solidFill>
          </a:ln>
        </p:spPr>
        <p:txBody>
          <a:bodyPr wrap="none" rtlCol="0">
            <a:spAutoFit/>
          </a:bodyPr>
          <a:lstStyle/>
          <a:p>
            <a:r>
              <a:rPr lang="en-US" b="1" dirty="0">
                <a:solidFill>
                  <a:srgbClr val="FF0000"/>
                </a:solidFill>
              </a:rPr>
              <a:t>Covid-19</a:t>
            </a:r>
          </a:p>
          <a:p>
            <a:r>
              <a:rPr lang="en-US" sz="1400" dirty="0">
                <a:solidFill>
                  <a:srgbClr val="FF0000"/>
                </a:solidFill>
              </a:rPr>
              <a:t>USA</a:t>
            </a:r>
          </a:p>
        </p:txBody>
      </p:sp>
      <p:sp>
        <p:nvSpPr>
          <p:cNvPr id="20" name="TextBox 19">
            <a:extLst>
              <a:ext uri="{FF2B5EF4-FFF2-40B4-BE49-F238E27FC236}">
                <a16:creationId xmlns:a16="http://schemas.microsoft.com/office/drawing/2014/main" id="{2638A858-3DF7-4F80-BC01-FBFB35A412C5}"/>
              </a:ext>
            </a:extLst>
          </p:cNvPr>
          <p:cNvSpPr txBox="1"/>
          <p:nvPr/>
        </p:nvSpPr>
        <p:spPr>
          <a:xfrm rot="16200000">
            <a:off x="1608975" y="3603523"/>
            <a:ext cx="1737976" cy="400110"/>
          </a:xfrm>
          <a:prstGeom prst="rect">
            <a:avLst/>
          </a:prstGeom>
          <a:noFill/>
        </p:spPr>
        <p:txBody>
          <a:bodyPr wrap="none" rtlCol="0">
            <a:spAutoFit/>
          </a:bodyPr>
          <a:lstStyle/>
          <a:p>
            <a:r>
              <a:rPr lang="en-US" sz="2000" b="1" dirty="0">
                <a:solidFill>
                  <a:srgbClr val="0070C0"/>
                </a:solidFill>
              </a:rPr>
              <a:t>Action Basis</a:t>
            </a:r>
          </a:p>
        </p:txBody>
      </p:sp>
      <p:sp>
        <p:nvSpPr>
          <p:cNvPr id="23" name="Speech Bubble: Rectangle with Corners Rounded 22">
            <a:extLst>
              <a:ext uri="{FF2B5EF4-FFF2-40B4-BE49-F238E27FC236}">
                <a16:creationId xmlns:a16="http://schemas.microsoft.com/office/drawing/2014/main" id="{2CE697AA-7D95-4DB5-A398-597D931B3EB7}"/>
              </a:ext>
            </a:extLst>
          </p:cNvPr>
          <p:cNvSpPr/>
          <p:nvPr/>
        </p:nvSpPr>
        <p:spPr>
          <a:xfrm>
            <a:off x="6804248" y="2471410"/>
            <a:ext cx="2332891" cy="1605662"/>
          </a:xfrm>
          <a:prstGeom prst="wedgeRoundRectCallout">
            <a:avLst>
              <a:gd name="adj1" fmla="val -60030"/>
              <a:gd name="adj2" fmla="val -347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“HHS Issues Limited Waiver of HIPAA Sanctions Due to Coronavirus”, Mar. 17, 2020</a:t>
            </a:r>
          </a:p>
        </p:txBody>
      </p:sp>
      <p:sp>
        <p:nvSpPr>
          <p:cNvPr id="19" name="TextBox 18">
            <a:extLst>
              <a:ext uri="{FF2B5EF4-FFF2-40B4-BE49-F238E27FC236}">
                <a16:creationId xmlns:a16="http://schemas.microsoft.com/office/drawing/2014/main" id="{393B7509-FAA3-4BC8-998E-19A1541C0761}"/>
              </a:ext>
            </a:extLst>
          </p:cNvPr>
          <p:cNvSpPr txBox="1"/>
          <p:nvPr/>
        </p:nvSpPr>
        <p:spPr>
          <a:xfrm>
            <a:off x="4932040" y="2195572"/>
            <a:ext cx="1208985" cy="584775"/>
          </a:xfrm>
          <a:prstGeom prst="rect">
            <a:avLst/>
          </a:prstGeom>
          <a:noFill/>
          <a:ln>
            <a:solidFill>
              <a:schemeClr val="tx1"/>
            </a:solidFill>
          </a:ln>
        </p:spPr>
        <p:txBody>
          <a:bodyPr wrap="none" rtlCol="0">
            <a:spAutoFit/>
          </a:bodyPr>
          <a:lstStyle/>
          <a:p>
            <a:r>
              <a:rPr lang="en-US" b="1" dirty="0">
                <a:solidFill>
                  <a:srgbClr val="FF0000"/>
                </a:solidFill>
              </a:rPr>
              <a:t>Ebola,</a:t>
            </a:r>
          </a:p>
          <a:p>
            <a:r>
              <a:rPr lang="en-US" sz="1400" dirty="0">
                <a:solidFill>
                  <a:srgbClr val="FF0000"/>
                </a:solidFill>
              </a:rPr>
              <a:t>Sierra Leone</a:t>
            </a:r>
          </a:p>
        </p:txBody>
      </p:sp>
      <p:sp>
        <p:nvSpPr>
          <p:cNvPr id="21" name="TextBox 20">
            <a:extLst>
              <a:ext uri="{FF2B5EF4-FFF2-40B4-BE49-F238E27FC236}">
                <a16:creationId xmlns:a16="http://schemas.microsoft.com/office/drawing/2014/main" id="{763C6541-A185-4DA0-B134-236F6BF8792A}"/>
              </a:ext>
            </a:extLst>
          </p:cNvPr>
          <p:cNvSpPr txBox="1"/>
          <p:nvPr/>
        </p:nvSpPr>
        <p:spPr>
          <a:xfrm>
            <a:off x="4427984" y="2852936"/>
            <a:ext cx="1424301" cy="584775"/>
          </a:xfrm>
          <a:prstGeom prst="rect">
            <a:avLst/>
          </a:prstGeom>
          <a:noFill/>
          <a:ln>
            <a:solidFill>
              <a:schemeClr val="tx1"/>
            </a:solidFill>
          </a:ln>
        </p:spPr>
        <p:txBody>
          <a:bodyPr wrap="none" rtlCol="0">
            <a:spAutoFit/>
          </a:bodyPr>
          <a:lstStyle/>
          <a:p>
            <a:r>
              <a:rPr lang="en-US" b="1" dirty="0">
                <a:solidFill>
                  <a:srgbClr val="FF0000"/>
                </a:solidFill>
              </a:rPr>
              <a:t>Open Text, </a:t>
            </a:r>
          </a:p>
          <a:p>
            <a:r>
              <a:rPr lang="en-US" sz="1400" dirty="0">
                <a:solidFill>
                  <a:srgbClr val="FF0000"/>
                </a:solidFill>
              </a:rPr>
              <a:t>Syria</a:t>
            </a:r>
          </a:p>
        </p:txBody>
      </p:sp>
      <p:sp>
        <p:nvSpPr>
          <p:cNvPr id="3" name="Speech Bubble: Rectangle with Corners Rounded 2">
            <a:extLst>
              <a:ext uri="{FF2B5EF4-FFF2-40B4-BE49-F238E27FC236}">
                <a16:creationId xmlns:a16="http://schemas.microsoft.com/office/drawing/2014/main" id="{BCB7E92C-2A0C-48F2-BB9D-84EEC6B1AB44}"/>
              </a:ext>
            </a:extLst>
          </p:cNvPr>
          <p:cNvSpPr/>
          <p:nvPr/>
        </p:nvSpPr>
        <p:spPr>
          <a:xfrm>
            <a:off x="6963649" y="1331714"/>
            <a:ext cx="2180351" cy="945158"/>
          </a:xfrm>
          <a:prstGeom prst="wedgeRoundRectCallout">
            <a:avLst>
              <a:gd name="adj1" fmla="val -66919"/>
              <a:gd name="adj2" fmla="val 274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Openly share health data?</a:t>
            </a:r>
          </a:p>
        </p:txBody>
      </p:sp>
    </p:spTree>
    <p:extLst>
      <p:ext uri="{BB962C8B-B14F-4D97-AF65-F5344CB8AC3E}">
        <p14:creationId xmlns:p14="http://schemas.microsoft.com/office/powerpoint/2010/main" val="22100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6" grpId="0" animBg="1"/>
      <p:bldP spid="17" grpId="0" animBg="1"/>
      <p:bldP spid="18" grpId="0" animBg="1"/>
      <p:bldP spid="20" grpId="0"/>
      <p:bldP spid="23" grpId="0" animBg="1"/>
      <p:bldP spid="19" grpId="0" animBg="1"/>
      <p:bldP spid="21"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53E3-460A-44D9-B2E8-7D0DCE4F0C68}"/>
              </a:ext>
            </a:extLst>
          </p:cNvPr>
          <p:cNvSpPr>
            <a:spLocks noGrp="1"/>
          </p:cNvSpPr>
          <p:nvPr>
            <p:ph type="title"/>
          </p:nvPr>
        </p:nvSpPr>
        <p:spPr/>
        <p:txBody>
          <a:bodyPr/>
          <a:lstStyle/>
          <a:p>
            <a:r>
              <a:rPr lang="en-US" dirty="0">
                <a:solidFill>
                  <a:schemeClr val="bg1"/>
                </a:solidFill>
              </a:rPr>
              <a:t>Key Take-aways</a:t>
            </a:r>
          </a:p>
        </p:txBody>
      </p:sp>
      <p:sp>
        <p:nvSpPr>
          <p:cNvPr id="3" name="Content Placeholder 2">
            <a:extLst>
              <a:ext uri="{FF2B5EF4-FFF2-40B4-BE49-F238E27FC236}">
                <a16:creationId xmlns:a16="http://schemas.microsoft.com/office/drawing/2014/main" id="{6C6A26D8-D994-4706-9B6F-9E4BEC51638C}"/>
              </a:ext>
            </a:extLst>
          </p:cNvPr>
          <p:cNvSpPr>
            <a:spLocks noGrp="1"/>
          </p:cNvSpPr>
          <p:nvPr>
            <p:ph idx="1"/>
          </p:nvPr>
        </p:nvSpPr>
        <p:spPr>
          <a:xfrm>
            <a:off x="1331640" y="1676400"/>
            <a:ext cx="7355160" cy="4191000"/>
          </a:xfrm>
        </p:spPr>
        <p:txBody>
          <a:bodyPr/>
          <a:lstStyle/>
          <a:p>
            <a:pPr marL="457200" indent="-457200">
              <a:buClr>
                <a:schemeClr val="bg1"/>
              </a:buClr>
              <a:buAutoNum type="arabicPeriod"/>
            </a:pPr>
            <a:r>
              <a:rPr lang="en-US" sz="2400" dirty="0">
                <a:solidFill>
                  <a:schemeClr val="bg1"/>
                </a:solidFill>
              </a:rPr>
              <a:t>You can’t plan for a 100-year event, but you can improvise</a:t>
            </a:r>
          </a:p>
          <a:p>
            <a:pPr marL="457200" indent="-457200">
              <a:buClr>
                <a:schemeClr val="bg1"/>
              </a:buClr>
              <a:buAutoNum type="arabicPeriod"/>
            </a:pPr>
            <a:r>
              <a:rPr lang="en-US" sz="2400" dirty="0">
                <a:solidFill>
                  <a:schemeClr val="bg1"/>
                </a:solidFill>
              </a:rPr>
              <a:t>Your key single point of failure is losing people</a:t>
            </a:r>
          </a:p>
          <a:p>
            <a:pPr marL="457200" indent="-457200">
              <a:buClr>
                <a:schemeClr val="bg1"/>
              </a:buClr>
              <a:buAutoNum type="arabicPeriod"/>
            </a:pPr>
            <a:r>
              <a:rPr lang="en-US" sz="2400" dirty="0">
                <a:solidFill>
                  <a:schemeClr val="bg1"/>
                </a:solidFill>
              </a:rPr>
              <a:t>Everyone becomes an external customer</a:t>
            </a:r>
          </a:p>
          <a:p>
            <a:pPr marL="457200" indent="-457200">
              <a:buClr>
                <a:schemeClr val="bg1"/>
              </a:buClr>
              <a:buAutoNum type="arabicPeriod"/>
            </a:pPr>
            <a:r>
              <a:rPr lang="en-US" sz="2400" dirty="0">
                <a:solidFill>
                  <a:schemeClr val="bg1"/>
                </a:solidFill>
              </a:rPr>
              <a:t>With increased crisis urgency come more expedient decisions </a:t>
            </a:r>
          </a:p>
          <a:p>
            <a:pPr marL="457200" indent="-457200">
              <a:buAutoNum type="arabicPeriod"/>
            </a:pPr>
            <a:endParaRPr lang="en-US" sz="2400" dirty="0">
              <a:solidFill>
                <a:schemeClr val="bg1"/>
              </a:solidFill>
            </a:endParaRPr>
          </a:p>
          <a:p>
            <a:pPr marL="457200" indent="-457200">
              <a:buAutoNum type="arabicPeriod"/>
            </a:pPr>
            <a:endParaRPr lang="en-US" sz="2400" dirty="0">
              <a:solidFill>
                <a:schemeClr val="bg1"/>
              </a:solidFill>
            </a:endParaRPr>
          </a:p>
        </p:txBody>
      </p:sp>
    </p:spTree>
    <p:extLst>
      <p:ext uri="{BB962C8B-B14F-4D97-AF65-F5344CB8AC3E}">
        <p14:creationId xmlns:p14="http://schemas.microsoft.com/office/powerpoint/2010/main" val="282122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4C4C-CC54-4B51-8B6F-D276D00BA51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D2AC95D-992A-417E-A9F3-9323E4CCE1FC}"/>
              </a:ext>
            </a:extLst>
          </p:cNvPr>
          <p:cNvSpPr>
            <a:spLocks noGrp="1"/>
          </p:cNvSpPr>
          <p:nvPr>
            <p:ph idx="1"/>
          </p:nvPr>
        </p:nvSpPr>
        <p:spPr>
          <a:xfrm>
            <a:off x="971600" y="1676400"/>
            <a:ext cx="7715200" cy="4191000"/>
          </a:xfrm>
        </p:spPr>
        <p:txBody>
          <a:bodyPr/>
          <a:lstStyle/>
          <a:p>
            <a:pPr marL="342900" indent="-342900">
              <a:buFont typeface="Wingdings" panose="05000000000000000000" pitchFamily="2" charset="2"/>
              <a:buChar char="Ø"/>
            </a:pPr>
            <a:r>
              <a:rPr lang="en-US" sz="2400" dirty="0"/>
              <a:t>Join or create a collaboration group to share best practices.  There are at least two operating in the nonprofit space.</a:t>
            </a:r>
          </a:p>
          <a:p>
            <a:pPr marL="342900" indent="-342900">
              <a:buFont typeface="Wingdings" panose="05000000000000000000" pitchFamily="2" charset="2"/>
              <a:buChar char="Ø"/>
            </a:pPr>
            <a:r>
              <a:rPr lang="en-US" sz="2400" dirty="0"/>
              <a:t>Read up on disaster response (e.g. Amanda Ripley’s book).</a:t>
            </a:r>
          </a:p>
          <a:p>
            <a:pPr marL="342900" indent="-342900">
              <a:buFont typeface="Wingdings" panose="05000000000000000000" pitchFamily="2" charset="2"/>
              <a:buChar char="Ø"/>
            </a:pPr>
            <a:r>
              <a:rPr lang="en-US" sz="2400" dirty="0"/>
              <a:t>Experiment and share what works; this is a broader community than our immediate organizations. </a:t>
            </a:r>
          </a:p>
        </p:txBody>
      </p:sp>
    </p:spTree>
    <p:extLst>
      <p:ext uri="{BB962C8B-B14F-4D97-AF65-F5344CB8AC3E}">
        <p14:creationId xmlns:p14="http://schemas.microsoft.com/office/powerpoint/2010/main" val="3396960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Discussion</a:t>
            </a:r>
          </a:p>
        </p:txBody>
      </p:sp>
    </p:spTree>
    <p:extLst>
      <p:ext uri="{BB962C8B-B14F-4D97-AF65-F5344CB8AC3E}">
        <p14:creationId xmlns:p14="http://schemas.microsoft.com/office/powerpoint/2010/main" val="6534434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48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94386-7CEF-4EAD-9A18-6E84C1512026}"/>
              </a:ext>
            </a:extLst>
          </p:cNvPr>
          <p:cNvSpPr>
            <a:spLocks noGrp="1"/>
          </p:cNvSpPr>
          <p:nvPr>
            <p:ph type="title"/>
          </p:nvPr>
        </p:nvSpPr>
        <p:spPr>
          <a:xfrm>
            <a:off x="1139652" y="2518172"/>
            <a:ext cx="7176764" cy="1361777"/>
          </a:xfrm>
        </p:spPr>
        <p:txBody>
          <a:bodyPr/>
          <a:lstStyle/>
          <a:p>
            <a:r>
              <a:rPr lang="en-US" dirty="0"/>
              <a:t>16. Lecture – </a:t>
            </a:r>
            <a:r>
              <a:rPr lang="en-US" sz="2800" dirty="0"/>
              <a:t>Crisis And Cultural Context </a:t>
            </a:r>
            <a:endParaRPr lang="en-US" dirty="0"/>
          </a:p>
        </p:txBody>
      </p:sp>
    </p:spTree>
    <p:extLst>
      <p:ext uri="{BB962C8B-B14F-4D97-AF65-F5344CB8AC3E}">
        <p14:creationId xmlns:p14="http://schemas.microsoft.com/office/powerpoint/2010/main" val="42044983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07704" y="569566"/>
            <a:ext cx="6779096" cy="411162"/>
          </a:xfrm>
        </p:spPr>
        <p:txBody>
          <a:bodyPr/>
          <a:lstStyle/>
          <a:p>
            <a:r>
              <a:rPr lang="en-US" altLang="en-US" sz="3200" dirty="0"/>
              <a:t>A story from Zaire</a:t>
            </a:r>
          </a:p>
        </p:txBody>
      </p:sp>
      <p:sp>
        <p:nvSpPr>
          <p:cNvPr id="82948" name="Rectangle 4"/>
          <p:cNvSpPr>
            <a:spLocks noGrp="1" noChangeArrowheads="1"/>
          </p:cNvSpPr>
          <p:nvPr>
            <p:ph type="body" sz="half" idx="2"/>
          </p:nvPr>
        </p:nvSpPr>
        <p:spPr>
          <a:xfrm>
            <a:off x="4648200" y="1905000"/>
            <a:ext cx="4038600" cy="4221163"/>
          </a:xfrm>
        </p:spPr>
        <p:txBody>
          <a:bodyPr/>
          <a:lstStyle/>
          <a:p>
            <a:pPr>
              <a:lnSpc>
                <a:spcPct val="90000"/>
              </a:lnSpc>
              <a:buFontTx/>
              <a:buNone/>
            </a:pPr>
            <a:r>
              <a:rPr lang="en-US" altLang="en-US" sz="2400" dirty="0"/>
              <a:t>	“The tree the tempest with a crash of wood Throws down in front of us is not to bar </a:t>
            </a:r>
          </a:p>
          <a:p>
            <a:pPr>
              <a:lnSpc>
                <a:spcPct val="90000"/>
              </a:lnSpc>
              <a:buFontTx/>
              <a:buNone/>
            </a:pPr>
            <a:r>
              <a:rPr lang="en-US" altLang="en-US" sz="2400" dirty="0"/>
              <a:t>	Our passage to our journey's end for good, </a:t>
            </a:r>
          </a:p>
          <a:p>
            <a:pPr>
              <a:lnSpc>
                <a:spcPct val="90000"/>
              </a:lnSpc>
              <a:buFontTx/>
              <a:buNone/>
            </a:pPr>
            <a:r>
              <a:rPr lang="en-US" altLang="en-US" sz="2400" dirty="0"/>
              <a:t>	But just to ask us who we think we are.” </a:t>
            </a:r>
          </a:p>
          <a:p>
            <a:pPr>
              <a:lnSpc>
                <a:spcPct val="90000"/>
              </a:lnSpc>
              <a:buFontTx/>
              <a:buNone/>
            </a:pPr>
            <a:r>
              <a:rPr lang="en-US" altLang="en-US" sz="2400" dirty="0"/>
              <a:t>	–Robert Frost</a:t>
            </a:r>
          </a:p>
          <a:p>
            <a:pPr>
              <a:lnSpc>
                <a:spcPct val="90000"/>
              </a:lnSpc>
            </a:pPr>
            <a:endParaRPr lang="en-US" altLang="en-US" sz="2400" dirty="0"/>
          </a:p>
        </p:txBody>
      </p:sp>
      <p:pic>
        <p:nvPicPr>
          <p:cNvPr id="829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9020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5076056" y="548680"/>
            <a:ext cx="3851920" cy="2376264"/>
          </a:xfrm>
          <a:prstGeom prst="wedgeEllipseCallout">
            <a:avLst>
              <a:gd name="adj1" fmla="val -63775"/>
              <a:gd name="adj2" fmla="val 3548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dirty="0"/>
              <a:t>This is a story about overcoming obstacles. It is also one about leadership in a crisis.</a:t>
            </a:r>
          </a:p>
        </p:txBody>
      </p:sp>
    </p:spTree>
    <p:extLst>
      <p:ext uri="{BB962C8B-B14F-4D97-AF65-F5344CB8AC3E}">
        <p14:creationId xmlns:p14="http://schemas.microsoft.com/office/powerpoint/2010/main" val="87651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350838"/>
            <a:ext cx="7859216" cy="1143000"/>
          </a:xfrm>
        </p:spPr>
        <p:txBody>
          <a:bodyPr/>
          <a:lstStyle/>
          <a:p>
            <a:r>
              <a:rPr lang="en-US" sz="3200" dirty="0">
                <a:solidFill>
                  <a:schemeClr val="bg1"/>
                </a:solidFill>
              </a:rPr>
              <a:t>Question for Today </a:t>
            </a:r>
          </a:p>
        </p:txBody>
      </p:sp>
      <p:sp>
        <p:nvSpPr>
          <p:cNvPr id="3" name="Content Placeholder 2"/>
          <p:cNvSpPr>
            <a:spLocks noGrp="1"/>
          </p:cNvSpPr>
          <p:nvPr>
            <p:ph idx="1"/>
          </p:nvPr>
        </p:nvSpPr>
        <p:spPr>
          <a:xfrm>
            <a:off x="755576" y="2118320"/>
            <a:ext cx="7920880" cy="4191000"/>
          </a:xfrm>
        </p:spPr>
        <p:txBody>
          <a:bodyPr/>
          <a:lstStyle/>
          <a:p>
            <a:pPr marL="0" indent="0"/>
            <a:r>
              <a:rPr lang="en-US" sz="2400" dirty="0">
                <a:solidFill>
                  <a:schemeClr val="bg1"/>
                </a:solidFill>
              </a:rPr>
              <a:t> </a:t>
            </a:r>
            <a:endParaRPr lang="en-US" sz="2400" b="0" dirty="0">
              <a:solidFill>
                <a:schemeClr val="bg1"/>
              </a:solidFill>
            </a:endParaRPr>
          </a:p>
        </p:txBody>
      </p:sp>
      <p:sp>
        <p:nvSpPr>
          <p:cNvPr id="4" name="TextBox 3"/>
          <p:cNvSpPr txBox="1"/>
          <p:nvPr/>
        </p:nvSpPr>
        <p:spPr>
          <a:xfrm>
            <a:off x="1187624" y="2276872"/>
            <a:ext cx="7056783" cy="954107"/>
          </a:xfrm>
          <a:prstGeom prst="rect">
            <a:avLst/>
          </a:prstGeom>
          <a:noFill/>
        </p:spPr>
        <p:txBody>
          <a:bodyPr wrap="square" rtlCol="0">
            <a:spAutoFit/>
          </a:bodyPr>
          <a:lstStyle/>
          <a:p>
            <a:r>
              <a:rPr lang="en-US" sz="2800" b="1" dirty="0">
                <a:solidFill>
                  <a:schemeClr val="bg1"/>
                </a:solidFill>
              </a:rPr>
              <a:t>How do cultural differences impact crisis response?  </a:t>
            </a:r>
          </a:p>
        </p:txBody>
      </p:sp>
    </p:spTree>
    <p:extLst>
      <p:ext uri="{BB962C8B-B14F-4D97-AF65-F5344CB8AC3E}">
        <p14:creationId xmlns:p14="http://schemas.microsoft.com/office/powerpoint/2010/main" val="67343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E7C9-C0B8-48F1-A74E-FB892E5C77EB}"/>
              </a:ext>
            </a:extLst>
          </p:cNvPr>
          <p:cNvSpPr>
            <a:spLocks noGrp="1"/>
          </p:cNvSpPr>
          <p:nvPr>
            <p:ph type="title"/>
          </p:nvPr>
        </p:nvSpPr>
        <p:spPr/>
        <p:txBody>
          <a:bodyPr/>
          <a:lstStyle/>
          <a:p>
            <a:r>
              <a:rPr lang="en-US" dirty="0"/>
              <a:t>Riding the Waves of Culture</a:t>
            </a:r>
          </a:p>
        </p:txBody>
      </p:sp>
      <p:sp>
        <p:nvSpPr>
          <p:cNvPr id="3" name="Content Placeholder 2">
            <a:extLst>
              <a:ext uri="{FF2B5EF4-FFF2-40B4-BE49-F238E27FC236}">
                <a16:creationId xmlns:a16="http://schemas.microsoft.com/office/drawing/2014/main" id="{8D8D4EE0-7AAE-4D5E-A963-A584EEC2A471}"/>
              </a:ext>
            </a:extLst>
          </p:cNvPr>
          <p:cNvSpPr>
            <a:spLocks noGrp="1"/>
          </p:cNvSpPr>
          <p:nvPr>
            <p:ph idx="1"/>
          </p:nvPr>
        </p:nvSpPr>
        <p:spPr>
          <a:xfrm>
            <a:off x="251520" y="1676400"/>
            <a:ext cx="8435280" cy="4191000"/>
          </a:xfrm>
        </p:spPr>
        <p:txBody>
          <a:bodyPr/>
          <a:lstStyle/>
          <a:p>
            <a:pPr marL="0" indent="0"/>
            <a:r>
              <a:rPr lang="en-US" dirty="0"/>
              <a:t>“I think </a:t>
            </a:r>
            <a:r>
              <a:rPr lang="en-US" dirty="0" err="1"/>
              <a:t>Trompenaars</a:t>
            </a:r>
            <a:r>
              <a:rPr lang="en-US" dirty="0"/>
              <a:t> is correct when he says we will never 'master' anybody else's culture. This means that </a:t>
            </a:r>
            <a:r>
              <a:rPr lang="en-US" dirty="0">
                <a:solidFill>
                  <a:srgbClr val="FF0000"/>
                </a:solidFill>
              </a:rPr>
              <a:t>keeping a beginner's mind - in perpetuity</a:t>
            </a:r>
            <a:r>
              <a:rPr lang="en-US" dirty="0"/>
              <a:t> - is a must for successful and less stressful dealings throughout the emerging global village.”</a:t>
            </a:r>
            <a:r>
              <a:rPr lang="en-US" b="0" i="1" dirty="0"/>
              <a:t> –Tom Peters</a:t>
            </a:r>
            <a:endParaRPr lang="en-US" dirty="0"/>
          </a:p>
          <a:p>
            <a:pPr marL="0" indent="0"/>
            <a:endParaRPr lang="en-US" dirty="0"/>
          </a:p>
          <a:p>
            <a:pPr marL="0" indent="0"/>
            <a:r>
              <a:rPr lang="en-US" dirty="0"/>
              <a:t>“</a:t>
            </a:r>
            <a:r>
              <a:rPr lang="en-US" dirty="0" err="1"/>
              <a:t>Trompenaars</a:t>
            </a:r>
            <a:r>
              <a:rPr lang="en-US" dirty="0"/>
              <a:t>' solution: 'We need a certain amount of </a:t>
            </a:r>
            <a:r>
              <a:rPr lang="en-US" dirty="0">
                <a:solidFill>
                  <a:srgbClr val="FF0000"/>
                </a:solidFill>
              </a:rPr>
              <a:t>humility and a sense of </a:t>
            </a:r>
            <a:r>
              <a:rPr lang="en-US" dirty="0" err="1">
                <a:solidFill>
                  <a:srgbClr val="FF0000"/>
                </a:solidFill>
              </a:rPr>
              <a:t>humour</a:t>
            </a:r>
            <a:r>
              <a:rPr lang="en-US" dirty="0">
                <a:solidFill>
                  <a:srgbClr val="FF0000"/>
                </a:solidFill>
              </a:rPr>
              <a:t> </a:t>
            </a:r>
            <a:r>
              <a:rPr lang="en-US" dirty="0"/>
              <a:t>to discover cultures other than our own - a readiness to enter a room in the dark and stumble over unfamiliar furniture until the pain in our shins reminds us of where things are.’</a:t>
            </a:r>
          </a:p>
          <a:p>
            <a:pPr marL="0" indent="0"/>
            <a:endParaRPr lang="en-US" dirty="0"/>
          </a:p>
          <a:p>
            <a:pPr marL="0" indent="0"/>
            <a:r>
              <a:rPr lang="en-US" dirty="0"/>
              <a:t>“I think such a sense of playfulness is on target. My experience says that </a:t>
            </a:r>
            <a:r>
              <a:rPr lang="en-US" dirty="0">
                <a:solidFill>
                  <a:srgbClr val="FF0000"/>
                </a:solidFill>
              </a:rPr>
              <a:t>it's OK to make blunders in other cultures. What is not OK is cultural arrogance</a:t>
            </a:r>
            <a:r>
              <a:rPr lang="en-US" dirty="0"/>
              <a:t>. If you come to another's turf with sensitivity and open ears - what the Zen teachers call a </a:t>
            </a:r>
            <a:r>
              <a:rPr lang="en-US" dirty="0">
                <a:solidFill>
                  <a:srgbClr val="FF0000"/>
                </a:solidFill>
              </a:rPr>
              <a:t>'beginner's mind' </a:t>
            </a:r>
            <a:r>
              <a:rPr lang="en-US" dirty="0"/>
              <a:t>- you're halfway home.” </a:t>
            </a:r>
            <a:r>
              <a:rPr lang="en-US" b="0" i="1" dirty="0"/>
              <a:t>–Tom Peters, “Culture and Sore Shins”</a:t>
            </a:r>
          </a:p>
          <a:p>
            <a:endParaRPr lang="en-US" dirty="0"/>
          </a:p>
        </p:txBody>
      </p:sp>
    </p:spTree>
    <p:extLst>
      <p:ext uri="{BB962C8B-B14F-4D97-AF65-F5344CB8AC3E}">
        <p14:creationId xmlns:p14="http://schemas.microsoft.com/office/powerpoint/2010/main" val="19887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2E87-7582-4909-A1C5-A7DA429C9772}"/>
              </a:ext>
            </a:extLst>
          </p:cNvPr>
          <p:cNvSpPr>
            <a:spLocks noGrp="1"/>
          </p:cNvSpPr>
          <p:nvPr>
            <p:ph type="title"/>
          </p:nvPr>
        </p:nvSpPr>
        <p:spPr/>
        <p:txBody>
          <a:bodyPr/>
          <a:lstStyle/>
          <a:p>
            <a:r>
              <a:rPr lang="en-US" dirty="0" err="1"/>
              <a:t>Fons</a:t>
            </a:r>
            <a:r>
              <a:rPr lang="en-US" dirty="0"/>
              <a:t> </a:t>
            </a:r>
            <a:r>
              <a:rPr lang="en-US" dirty="0" err="1"/>
              <a:t>Trompenaar’s</a:t>
            </a:r>
            <a:r>
              <a:rPr lang="en-US" dirty="0"/>
              <a:t> Types </a:t>
            </a:r>
          </a:p>
        </p:txBody>
      </p:sp>
      <p:sp>
        <p:nvSpPr>
          <p:cNvPr id="3" name="Content Placeholder 2">
            <a:extLst>
              <a:ext uri="{FF2B5EF4-FFF2-40B4-BE49-F238E27FC236}">
                <a16:creationId xmlns:a16="http://schemas.microsoft.com/office/drawing/2014/main" id="{47A78301-FA01-469F-A763-848E01E90EAF}"/>
              </a:ext>
            </a:extLst>
          </p:cNvPr>
          <p:cNvSpPr>
            <a:spLocks noGrp="1"/>
          </p:cNvSpPr>
          <p:nvPr>
            <p:ph idx="1"/>
          </p:nvPr>
        </p:nvSpPr>
        <p:spPr>
          <a:xfrm>
            <a:off x="899592" y="1676400"/>
            <a:ext cx="7787208" cy="4191000"/>
          </a:xfrm>
        </p:spPr>
        <p:txBody>
          <a:bodyPr/>
          <a:lstStyle/>
          <a:p>
            <a:pPr marL="0" indent="0"/>
            <a:r>
              <a:rPr lang="en-US" dirty="0"/>
              <a:t>“The author begins with the </a:t>
            </a:r>
            <a:r>
              <a:rPr lang="en-US" dirty="0">
                <a:solidFill>
                  <a:srgbClr val="FF0000"/>
                </a:solidFill>
              </a:rPr>
              <a:t>'universalist' v the '</a:t>
            </a:r>
            <a:r>
              <a:rPr lang="en-US" dirty="0" err="1">
                <a:solidFill>
                  <a:srgbClr val="FF0000"/>
                </a:solidFill>
              </a:rPr>
              <a:t>particularist</a:t>
            </a:r>
            <a:r>
              <a:rPr lang="en-US" dirty="0">
                <a:solidFill>
                  <a:srgbClr val="FF0000"/>
                </a:solidFill>
              </a:rPr>
              <a:t>' schism</a:t>
            </a:r>
            <a:r>
              <a:rPr lang="en-US" dirty="0"/>
              <a:t>. Universalists (e.g., at the extreme, Americans, Canadians, Australians, Swiss) believe in </a:t>
            </a:r>
            <a:r>
              <a:rPr lang="en-US" dirty="0">
                <a:solidFill>
                  <a:srgbClr val="FF0000"/>
                </a:solidFill>
              </a:rPr>
              <a:t>'one best way'</a:t>
            </a:r>
            <a:r>
              <a:rPr lang="en-US" dirty="0"/>
              <a:t> - a set of rules that applies in any setting. </a:t>
            </a:r>
            <a:r>
              <a:rPr lang="en-US" dirty="0" err="1"/>
              <a:t>Particularists</a:t>
            </a:r>
            <a:r>
              <a:rPr lang="en-US" dirty="0"/>
              <a:t> (Koreans, Chinese, Malaysians, at the other extreme) focus on the peculiar nature of a situation.” [i.e.,</a:t>
            </a:r>
            <a:r>
              <a:rPr lang="en-US" dirty="0">
                <a:solidFill>
                  <a:srgbClr val="FF0000"/>
                </a:solidFill>
              </a:rPr>
              <a:t> situational]</a:t>
            </a:r>
          </a:p>
          <a:p>
            <a:pPr marL="0" indent="0"/>
            <a:endParaRPr lang="en-US" dirty="0"/>
          </a:p>
          <a:p>
            <a:pPr marL="0" indent="0"/>
            <a:r>
              <a:rPr lang="en-US" dirty="0"/>
              <a:t>“Say you are riding in a car with a close friend who has an accident in which a third party is injured. You are the only witness, and he asks you to falsely testify about his driving speed. </a:t>
            </a:r>
            <a:r>
              <a:rPr lang="en-US" dirty="0">
                <a:solidFill>
                  <a:srgbClr val="FF0000"/>
                </a:solidFill>
              </a:rPr>
              <a:t>Universalists won't lie for him. </a:t>
            </a:r>
            <a:r>
              <a:rPr lang="en-US" dirty="0" err="1">
                <a:solidFill>
                  <a:srgbClr val="FF0000"/>
                </a:solidFill>
              </a:rPr>
              <a:t>Particularists</a:t>
            </a:r>
            <a:r>
              <a:rPr lang="en-US" dirty="0">
                <a:solidFill>
                  <a:srgbClr val="FF0000"/>
                </a:solidFill>
              </a:rPr>
              <a:t> will.</a:t>
            </a:r>
            <a:r>
              <a:rPr lang="en-US" dirty="0"/>
              <a:t>”  </a:t>
            </a:r>
          </a:p>
          <a:p>
            <a:pPr marL="0" indent="0"/>
            <a:r>
              <a:rPr lang="en-US" b="0" i="1" dirty="0"/>
              <a:t>--Tom Peters</a:t>
            </a:r>
          </a:p>
        </p:txBody>
      </p:sp>
    </p:spTree>
    <p:extLst>
      <p:ext uri="{BB962C8B-B14F-4D97-AF65-F5344CB8AC3E}">
        <p14:creationId xmlns:p14="http://schemas.microsoft.com/office/powerpoint/2010/main" val="40356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28800" y="350838"/>
            <a:ext cx="6858000" cy="989930"/>
          </a:xfrm>
        </p:spPr>
        <p:txBody>
          <a:bodyPr/>
          <a:lstStyle/>
          <a:p>
            <a:r>
              <a:rPr lang="en-US" dirty="0"/>
              <a:t>Five dimensions of how we relate culturally </a:t>
            </a:r>
          </a:p>
        </p:txBody>
      </p:sp>
      <p:sp>
        <p:nvSpPr>
          <p:cNvPr id="8" name="Content Placeholder 7"/>
          <p:cNvSpPr>
            <a:spLocks noGrp="1"/>
          </p:cNvSpPr>
          <p:nvPr>
            <p:ph sz="half" idx="1"/>
          </p:nvPr>
        </p:nvSpPr>
        <p:spPr>
          <a:xfrm>
            <a:off x="457200" y="1988840"/>
            <a:ext cx="4038600" cy="3878560"/>
          </a:xfrm>
        </p:spPr>
        <p:txBody>
          <a:bodyPr/>
          <a:lstStyle/>
          <a:p>
            <a:pPr marL="457200" indent="-457200">
              <a:buFont typeface="+mj-lt"/>
              <a:buAutoNum type="arabicPeriod"/>
            </a:pPr>
            <a:r>
              <a:rPr lang="en-US" dirty="0"/>
              <a:t>Universalism </a:t>
            </a:r>
          </a:p>
          <a:p>
            <a:pPr marL="520700" lvl="1" indent="-342900"/>
            <a:r>
              <a:rPr lang="en-US" dirty="0"/>
              <a:t>rules</a:t>
            </a:r>
          </a:p>
          <a:p>
            <a:pPr marL="457200" indent="-457200">
              <a:buFont typeface="+mj-lt"/>
              <a:buAutoNum type="arabicPeriod"/>
            </a:pPr>
            <a:r>
              <a:rPr lang="en-US" dirty="0"/>
              <a:t>Communitarianism </a:t>
            </a:r>
          </a:p>
          <a:p>
            <a:pPr marL="512763" lvl="1" indent="-334963"/>
            <a:r>
              <a:rPr lang="en-US" dirty="0"/>
              <a:t>the group versus </a:t>
            </a:r>
          </a:p>
          <a:p>
            <a:pPr marL="457200" indent="-457200">
              <a:buFont typeface="+mj-lt"/>
              <a:buAutoNum type="arabicPeriod"/>
            </a:pPr>
            <a:r>
              <a:rPr lang="en-US" dirty="0"/>
              <a:t>Neutral</a:t>
            </a:r>
          </a:p>
          <a:p>
            <a:pPr marL="520700" lvl="1" indent="-342900"/>
            <a:r>
              <a:rPr lang="en-US" dirty="0"/>
              <a:t>feelings expressed </a:t>
            </a:r>
          </a:p>
          <a:p>
            <a:pPr marL="457200" indent="-457200">
              <a:buFont typeface="+mj-lt"/>
              <a:buAutoNum type="arabicPeriod"/>
            </a:pPr>
            <a:r>
              <a:rPr lang="en-US" dirty="0"/>
              <a:t>Diffuse</a:t>
            </a:r>
          </a:p>
          <a:p>
            <a:pPr marL="520700" lvl="1" indent="-342900"/>
            <a:r>
              <a:rPr lang="en-US" dirty="0"/>
              <a:t>range of involvement</a:t>
            </a:r>
          </a:p>
          <a:p>
            <a:pPr marL="457200" indent="-457200">
              <a:buFont typeface="+mj-lt"/>
              <a:buAutoNum type="arabicPeriod"/>
            </a:pPr>
            <a:r>
              <a:rPr lang="en-US" dirty="0"/>
              <a:t>Achievement</a:t>
            </a:r>
          </a:p>
          <a:p>
            <a:pPr marL="512763" lvl="1" indent="-334963"/>
            <a:r>
              <a:rPr lang="en-US" dirty="0"/>
              <a:t>how status is accorded</a:t>
            </a:r>
          </a:p>
          <a:p>
            <a:pPr marL="635000" lvl="1" indent="-457200"/>
            <a:endParaRPr lang="en-US" dirty="0"/>
          </a:p>
        </p:txBody>
      </p:sp>
      <p:sp>
        <p:nvSpPr>
          <p:cNvPr id="9" name="Content Placeholder 8"/>
          <p:cNvSpPr>
            <a:spLocks noGrp="1"/>
          </p:cNvSpPr>
          <p:nvPr>
            <p:ph sz="half" idx="2"/>
          </p:nvPr>
        </p:nvSpPr>
        <p:spPr>
          <a:xfrm>
            <a:off x="4648200" y="1988840"/>
            <a:ext cx="4038600" cy="3878560"/>
          </a:xfrm>
        </p:spPr>
        <p:txBody>
          <a:bodyPr/>
          <a:lstStyle/>
          <a:p>
            <a:r>
              <a:rPr lang="en-US" dirty="0"/>
              <a:t>Particularism</a:t>
            </a:r>
          </a:p>
          <a:p>
            <a:pPr lvl="1"/>
            <a:r>
              <a:rPr lang="en-US" dirty="0"/>
              <a:t>relationships</a:t>
            </a:r>
          </a:p>
          <a:p>
            <a:r>
              <a:rPr lang="en-US" dirty="0"/>
              <a:t>Individualism</a:t>
            </a:r>
          </a:p>
          <a:p>
            <a:pPr lvl="1"/>
            <a:r>
              <a:rPr lang="en-US" dirty="0"/>
              <a:t>the individual</a:t>
            </a:r>
          </a:p>
          <a:p>
            <a:r>
              <a:rPr lang="en-US" dirty="0"/>
              <a:t>Emotional</a:t>
            </a:r>
          </a:p>
          <a:p>
            <a:pPr lvl="1"/>
            <a:r>
              <a:rPr lang="en-US" dirty="0"/>
              <a:t>feelings expressed</a:t>
            </a:r>
          </a:p>
          <a:p>
            <a:r>
              <a:rPr lang="en-US" dirty="0"/>
              <a:t>Specific </a:t>
            </a:r>
          </a:p>
          <a:p>
            <a:pPr lvl="1"/>
            <a:r>
              <a:rPr lang="en-US" dirty="0"/>
              <a:t>range of involvement</a:t>
            </a:r>
          </a:p>
          <a:p>
            <a:r>
              <a:rPr lang="en-US" dirty="0"/>
              <a:t>Ascription </a:t>
            </a:r>
          </a:p>
          <a:p>
            <a:pPr lvl="1"/>
            <a:r>
              <a:rPr lang="en-US" dirty="0"/>
              <a:t>how status is accorded</a:t>
            </a:r>
          </a:p>
          <a:p>
            <a:endParaRPr lang="en-US" dirty="0"/>
          </a:p>
        </p:txBody>
      </p:sp>
      <p:sp>
        <p:nvSpPr>
          <p:cNvPr id="10" name="TextBox 9"/>
          <p:cNvSpPr txBox="1"/>
          <p:nvPr/>
        </p:nvSpPr>
        <p:spPr>
          <a:xfrm>
            <a:off x="3347864" y="1596771"/>
            <a:ext cx="1773911" cy="369332"/>
          </a:xfrm>
          <a:prstGeom prst="rect">
            <a:avLst/>
          </a:prstGeom>
          <a:noFill/>
        </p:spPr>
        <p:txBody>
          <a:bodyPr wrap="square" rtlCol="0">
            <a:spAutoFit/>
          </a:bodyPr>
          <a:lstStyle/>
          <a:p>
            <a:pPr algn="ctr"/>
            <a:r>
              <a:rPr lang="en-US" i="1" dirty="0">
                <a:solidFill>
                  <a:srgbClr val="FF0000"/>
                </a:solidFill>
                <a:latin typeface="Times New Roman" panose="02020603050405020304" pitchFamily="18" charset="0"/>
                <a:cs typeface="Times New Roman" panose="02020603050405020304" pitchFamily="18" charset="0"/>
              </a:rPr>
              <a:t>versus</a:t>
            </a:r>
          </a:p>
        </p:txBody>
      </p:sp>
      <p:sp>
        <p:nvSpPr>
          <p:cNvPr id="11" name="TextBox 10"/>
          <p:cNvSpPr txBox="1"/>
          <p:nvPr/>
        </p:nvSpPr>
        <p:spPr>
          <a:xfrm>
            <a:off x="1280580" y="6330806"/>
            <a:ext cx="5908477" cy="369332"/>
          </a:xfrm>
          <a:prstGeom prst="rect">
            <a:avLst/>
          </a:prstGeom>
          <a:noFill/>
        </p:spPr>
        <p:txBody>
          <a:bodyPr wrap="none" rtlCol="0">
            <a:spAutoFit/>
          </a:bodyPr>
          <a:lstStyle/>
          <a:p>
            <a:pPr algn="ctr"/>
            <a:r>
              <a:rPr lang="en-US" i="1" dirty="0"/>
              <a:t>--</a:t>
            </a:r>
            <a:r>
              <a:rPr lang="en-US" i="1" dirty="0" err="1"/>
              <a:t>Fons</a:t>
            </a:r>
            <a:r>
              <a:rPr lang="en-US" i="1" dirty="0"/>
              <a:t> </a:t>
            </a:r>
            <a:r>
              <a:rPr lang="en-US" i="1" dirty="0" err="1"/>
              <a:t>Trompenaars</a:t>
            </a:r>
            <a:r>
              <a:rPr lang="en-US" i="1" dirty="0"/>
              <a:t>, </a:t>
            </a:r>
            <a:r>
              <a:rPr lang="en-US" i="1" u="sng" dirty="0"/>
              <a:t>Riding the Waves of Culture</a:t>
            </a:r>
            <a:r>
              <a:rPr lang="en-US" i="1" dirty="0"/>
              <a:t>, p. 29</a:t>
            </a:r>
          </a:p>
        </p:txBody>
      </p:sp>
      <p:cxnSp>
        <p:nvCxnSpPr>
          <p:cNvPr id="13" name="Straight Arrow Connector 12"/>
          <p:cNvCxnSpPr/>
          <p:nvPr/>
        </p:nvCxnSpPr>
        <p:spPr>
          <a:xfrm>
            <a:off x="2987824" y="2204864"/>
            <a:ext cx="1584176"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3635896" y="2996952"/>
            <a:ext cx="936104"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2195736" y="3717032"/>
            <a:ext cx="2376264"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2195736" y="4509120"/>
            <a:ext cx="2376264"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2987824" y="5301208"/>
            <a:ext cx="1584176"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23" name="Oval Callout 22"/>
          <p:cNvSpPr/>
          <p:nvPr/>
        </p:nvSpPr>
        <p:spPr>
          <a:xfrm>
            <a:off x="6372200" y="1268760"/>
            <a:ext cx="2592288" cy="2088232"/>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a:t>See </a:t>
            </a:r>
            <a:r>
              <a:rPr lang="en-US" sz="2000" dirty="0" err="1"/>
              <a:t>Trompenaars</a:t>
            </a:r>
            <a:r>
              <a:rPr lang="en-US" sz="2000" dirty="0"/>
              <a:t>’ app and TED talk in the notes.</a:t>
            </a:r>
          </a:p>
        </p:txBody>
      </p:sp>
    </p:spTree>
    <p:extLst>
      <p:ext uri="{BB962C8B-B14F-4D97-AF65-F5344CB8AC3E}">
        <p14:creationId xmlns:p14="http://schemas.microsoft.com/office/powerpoint/2010/main" val="309391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D6E3A9E70BF4C9F7CBB65C45C8143" ma:contentTypeVersion="0" ma:contentTypeDescription="Create a new document." ma:contentTypeScope="" ma:versionID="e217719a970581a934402205edb9f14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4B6FA-71D9-417B-899C-4C80569698B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4F4B74D2-8896-4C44-B710-F16083910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IFRC_English</Template>
  <TotalTime>44264</TotalTime>
  <Words>3074</Words>
  <Application>Microsoft Office PowerPoint</Application>
  <PresentationFormat>On-screen Show (4:3)</PresentationFormat>
  <Paragraphs>306</Paragraphs>
  <Slides>38</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Arial</vt:lpstr>
      <vt:lpstr>Calibri</vt:lpstr>
      <vt:lpstr>Calibri (Body)</vt:lpstr>
      <vt:lpstr>Lucida Grande</vt:lpstr>
      <vt:lpstr>Roboto</vt:lpstr>
      <vt:lpstr>Segoe UI</vt:lpstr>
      <vt:lpstr>Times New Roman</vt:lpstr>
      <vt:lpstr>var(--ytd-video-primary-info-renderer-title-font-family, inherit)</vt:lpstr>
      <vt:lpstr>Wingdings</vt:lpstr>
      <vt:lpstr>Office Theme</vt:lpstr>
      <vt:lpstr>1_Office Theme</vt:lpstr>
      <vt:lpstr>Crisis Informatics - an Excerpt Part 2</vt:lpstr>
      <vt:lpstr>Four Lectures from SI-537+, Fall 2020</vt:lpstr>
      <vt:lpstr>Part 1 Conclusions</vt:lpstr>
      <vt:lpstr>16. Lecture – Crisis And Cultural Context </vt:lpstr>
      <vt:lpstr>A story from Zaire</vt:lpstr>
      <vt:lpstr>Question for Today </vt:lpstr>
      <vt:lpstr>Riding the Waves of Culture</vt:lpstr>
      <vt:lpstr>Fons Trompenaar’s Types </vt:lpstr>
      <vt:lpstr>Five dimensions of how we relate culturally </vt:lpstr>
      <vt:lpstr>The Case of Ebola March 2014 – June 2016 11,315 people died</vt:lpstr>
      <vt:lpstr>Ebola Training  &amp; the last hug</vt:lpstr>
      <vt:lpstr>PowerPoint Presentation</vt:lpstr>
      <vt:lpstr>PowerPoint Presentation</vt:lpstr>
      <vt:lpstr>Science Confronts Culture</vt:lpstr>
      <vt:lpstr>Distrust Thwarts Compromise</vt:lpstr>
      <vt:lpstr>Pastors, Imams, Chiefs Stop Rituals </vt:lpstr>
      <vt:lpstr>The Case of Ebola and Dignified Burial</vt:lpstr>
      <vt:lpstr>Why the Ebola Case?</vt:lpstr>
      <vt:lpstr>Cultural Awareness</vt:lpstr>
      <vt:lpstr>The Handshake</vt:lpstr>
      <vt:lpstr>PowerPoint Presentation</vt:lpstr>
      <vt:lpstr>PowerPoint Presentation</vt:lpstr>
      <vt:lpstr>Conclusion</vt:lpstr>
      <vt:lpstr>19. COVID, Crisis Informatics and IT</vt:lpstr>
      <vt:lpstr>What is the question for today?</vt:lpstr>
      <vt:lpstr>Crises - Two Types of Time</vt:lpstr>
      <vt:lpstr>Risk Framework</vt:lpstr>
      <vt:lpstr>Operating the IT Stack</vt:lpstr>
      <vt:lpstr>COVID &amp; the IT Responsibility Shift</vt:lpstr>
      <vt:lpstr>PowerPoint Presentation</vt:lpstr>
      <vt:lpstr>PowerPoint Presentation</vt:lpstr>
      <vt:lpstr>Ripley’s 3-Ds Arc of Disaster Response</vt:lpstr>
      <vt:lpstr>Resiliency and Improv</vt:lpstr>
      <vt:lpstr>How do you decide? It depends</vt:lpstr>
      <vt:lpstr>Key Take-aways</vt:lpstr>
      <vt:lpstr>Next steps</vt:lpstr>
      <vt:lpstr>Q&amp;A, Discussion</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Initiative</dc:title>
  <dc:creator>Jeremy Mortimer</dc:creator>
  <cp:lastModifiedBy>Edward Happ</cp:lastModifiedBy>
  <cp:revision>982</cp:revision>
  <cp:lastPrinted>2020-09-17T19:38:05Z</cp:lastPrinted>
  <dcterms:created xsi:type="dcterms:W3CDTF">2010-03-04T15:12:21Z</dcterms:created>
  <dcterms:modified xsi:type="dcterms:W3CDTF">2021-06-29T21:28:09Z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0x010100D46D6E3A9E70BF4C9F7CBB65C45C8143</vt:lpwstr>
  </property>
</Properties>
</file>