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tags/tag38.xml" ContentType="application/vnd.openxmlformats-officedocument.presentationml.tags+xml"/>
  <Override PartName="/ppt/notesSlides/notesSlide63.xml" ContentType="application/vnd.openxmlformats-officedocument.presentationml.notes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35.xml" ContentType="application/vnd.openxmlformats-officedocument.presentationml.tags+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Default Extension="gif" ContentType="image/gif"/>
  <Override PartName="/ppt/diagrams/layout2.xml" ContentType="application/vnd.openxmlformats-officedocument.drawingml.diagramLayout+xml"/>
  <Default Extension="vml" ContentType="application/vnd.openxmlformats-officedocument.vmlDrawing"/>
  <Override PartName="/ppt/tags/tag13.xml" ContentType="application/vnd.openxmlformats-officedocument.presentationml.tags+xml"/>
  <Override PartName="/ppt/tags/tag31.xml" ContentType="application/vnd.openxmlformats-officedocument.presentationml.tag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61.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diagrams/colors2.xml" ContentType="application/vnd.openxmlformats-officedocument.drawingml.diagramColors+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drawings/drawing1.xml" ContentType="application/vnd.openxmlformats-officedocument.drawingml.chartshapes+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tags/tag37.xml" ContentType="application/vnd.openxmlformats-officedocument.presentationml.tags+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charts/chart2.xml" ContentType="application/vnd.openxmlformats-officedocument.drawingml.chart+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Lst>
  <p:notesMasterIdLst>
    <p:notesMasterId r:id="rId66"/>
  </p:notesMasterIdLst>
  <p:handoutMasterIdLst>
    <p:handoutMasterId r:id="rId67"/>
  </p:handoutMasterIdLst>
  <p:sldIdLst>
    <p:sldId id="290" r:id="rId3"/>
    <p:sldId id="348" r:id="rId4"/>
    <p:sldId id="332" r:id="rId5"/>
    <p:sldId id="354" r:id="rId6"/>
    <p:sldId id="259" r:id="rId7"/>
    <p:sldId id="353" r:id="rId8"/>
    <p:sldId id="351" r:id="rId9"/>
    <p:sldId id="445" r:id="rId10"/>
    <p:sldId id="439" r:id="rId11"/>
    <p:sldId id="440" r:id="rId12"/>
    <p:sldId id="441" r:id="rId13"/>
    <p:sldId id="442" r:id="rId14"/>
    <p:sldId id="446" r:id="rId15"/>
    <p:sldId id="443" r:id="rId16"/>
    <p:sldId id="444" r:id="rId17"/>
    <p:sldId id="352" r:id="rId18"/>
    <p:sldId id="335" r:id="rId19"/>
    <p:sldId id="336" r:id="rId20"/>
    <p:sldId id="337" r:id="rId21"/>
    <p:sldId id="338" r:id="rId22"/>
    <p:sldId id="339" r:id="rId23"/>
    <p:sldId id="370" r:id="rId24"/>
    <p:sldId id="371" r:id="rId25"/>
    <p:sldId id="340" r:id="rId26"/>
    <p:sldId id="341" r:id="rId27"/>
    <p:sldId id="342" r:id="rId28"/>
    <p:sldId id="343" r:id="rId29"/>
    <p:sldId id="344" r:id="rId30"/>
    <p:sldId id="372" r:id="rId31"/>
    <p:sldId id="373" r:id="rId32"/>
    <p:sldId id="374" r:id="rId33"/>
    <p:sldId id="376" r:id="rId34"/>
    <p:sldId id="379" r:id="rId35"/>
    <p:sldId id="380" r:id="rId36"/>
    <p:sldId id="381" r:id="rId37"/>
    <p:sldId id="394" r:id="rId38"/>
    <p:sldId id="395" r:id="rId39"/>
    <p:sldId id="383" r:id="rId40"/>
    <p:sldId id="450" r:id="rId41"/>
    <p:sldId id="357" r:id="rId42"/>
    <p:sldId id="358" r:id="rId43"/>
    <p:sldId id="359" r:id="rId44"/>
    <p:sldId id="447" r:id="rId45"/>
    <p:sldId id="360" r:id="rId46"/>
    <p:sldId id="361" r:id="rId47"/>
    <p:sldId id="362" r:id="rId48"/>
    <p:sldId id="363" r:id="rId49"/>
    <p:sldId id="364" r:id="rId50"/>
    <p:sldId id="448" r:id="rId51"/>
    <p:sldId id="449" r:id="rId52"/>
    <p:sldId id="385" r:id="rId53"/>
    <p:sldId id="386" r:id="rId54"/>
    <p:sldId id="387" r:id="rId55"/>
    <p:sldId id="388" r:id="rId56"/>
    <p:sldId id="438" r:id="rId57"/>
    <p:sldId id="390" r:id="rId58"/>
    <p:sldId id="393" r:id="rId59"/>
    <p:sldId id="392" r:id="rId60"/>
    <p:sldId id="396" r:id="rId61"/>
    <p:sldId id="327" r:id="rId62"/>
    <p:sldId id="384" r:id="rId63"/>
    <p:sldId id="367" r:id="rId64"/>
    <p:sldId id="377" r:id="rId65"/>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8123"/>
    <a:srgbClr val="5FB12B"/>
    <a:srgbClr val="0000FF"/>
    <a:srgbClr val="FF0000"/>
    <a:srgbClr val="5B5B5B"/>
    <a:srgbClr val="549C25"/>
    <a:srgbClr val="439328"/>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90" y="-16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Work\NetHope\New%20NGO%20IT%20Calculus%20v4.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lrMapOvr bg1="lt1" tx1="dk1" bg2="lt2" tx2="dk2" accent1="accent1" accent2="accent2" accent3="accent3" accent4="accent4" accent5="accent5" accent6="accent6" hlink="hlink" folHlink="folHlink"/>
  <c:chart>
    <c:autoTitleDeleted val="1"/>
    <c:view3D>
      <c:rotX val="75"/>
      <c:perspective val="30"/>
    </c:view3D>
    <c:plotArea>
      <c:layout/>
      <c:pie3DChart>
        <c:varyColors val="1"/>
        <c:ser>
          <c:idx val="0"/>
          <c:order val="0"/>
          <c:explosion val="4"/>
          <c:dPt>
            <c:idx val="1"/>
            <c:spPr>
              <a:solidFill>
                <a:srgbClr val="00B050"/>
              </a:solidFill>
            </c:spPr>
          </c:dPt>
          <c:dPt>
            <c:idx val="2"/>
            <c:spPr>
              <a:solidFill>
                <a:schemeClr val="accent2">
                  <a:lumMod val="75000"/>
                </a:schemeClr>
              </a:solidFill>
            </c:spPr>
          </c:dPt>
          <c:dPt>
            <c:idx val="4"/>
            <c:explosion val="11"/>
            <c:spPr>
              <a:solidFill>
                <a:srgbClr val="FF0000"/>
              </a:solidFill>
            </c:spPr>
          </c:dPt>
          <c:dLbls>
            <c:dLbl>
              <c:idx val="1"/>
              <c:layout>
                <c:manualLayout>
                  <c:x val="-0.16497861109902728"/>
                  <c:y val="-5.5374076392022173E-2"/>
                </c:manualLayout>
              </c:layout>
              <c:dLblPos val="bestFit"/>
              <c:showPercent val="1"/>
            </c:dLbl>
            <c:dLbl>
              <c:idx val="2"/>
              <c:layout>
                <c:manualLayout>
                  <c:x val="7.6624468902713365E-3"/>
                  <c:y val="-1.6595494879221427E-2"/>
                </c:manualLayout>
              </c:layout>
              <c:dLblPos val="bestFit"/>
              <c:showPercent val="1"/>
            </c:dLbl>
            <c:dLbl>
              <c:idx val="3"/>
              <c:layout/>
              <c:showPercent val="1"/>
            </c:dLbl>
            <c:dLbl>
              <c:idx val="4"/>
              <c:layout>
                <c:manualLayout>
                  <c:x val="0.11372007366482519"/>
                  <c:y val="-4.5400323111182334E-2"/>
                </c:manualLayout>
              </c:layout>
              <c:showPercent val="1"/>
            </c:dLbl>
            <c:dLbl>
              <c:idx val="5"/>
              <c:showPercent val="1"/>
            </c:dLbl>
            <c:dLbl>
              <c:idx val="6"/>
              <c:layout>
                <c:manualLayout>
                  <c:x val="2.5280665883615591E-2"/>
                  <c:y val="-2.2169047050936811E-2"/>
                </c:manualLayout>
              </c:layout>
              <c:dLblPos val="bestFit"/>
              <c:showPercent val="1"/>
            </c:dLbl>
            <c:numFmt formatCode="0.0%" sourceLinked="0"/>
            <c:txPr>
              <a:bodyPr/>
              <a:lstStyle/>
              <a:p>
                <a:pPr>
                  <a:defRPr lang="en-US" sz="2000"/>
                </a:pPr>
                <a:endParaRPr lang="en-US"/>
              </a:p>
            </c:txPr>
            <c:dLblPos val="ctr"/>
            <c:showPercent val="1"/>
            <c:showLeaderLines val="1"/>
          </c:dLbls>
          <c:cat>
            <c:strRef>
              <c:f>'Case 2'!$C$3:$C$7</c:f>
              <c:strCache>
                <c:ptCount val="5"/>
                <c:pt idx="0">
                  <c:v>Base IT budget (22%)</c:v>
                </c:pt>
                <c:pt idx="1">
                  <c:v>Philanthropy - GIK + Volunteers (16%)</c:v>
                </c:pt>
                <c:pt idx="2">
                  <c:v>Collaboration  - NetHope, SS, I4D (2%)</c:v>
                </c:pt>
                <c:pt idx="3">
                  <c:v>Increased NGO skin-in-the-game (4%)</c:v>
                </c:pt>
                <c:pt idx="4">
                  <c:v>Remaining Gap  (56%)</c:v>
                </c:pt>
              </c:strCache>
            </c:strRef>
          </c:cat>
          <c:val>
            <c:numRef>
              <c:f>'Case 2'!$B$3:$B$7</c:f>
              <c:numCache>
                <c:formatCode>"$"#,##0_);[Red]\("$"#,##0\)</c:formatCode>
                <c:ptCount val="5"/>
                <c:pt idx="0">
                  <c:v>5000000</c:v>
                </c:pt>
                <c:pt idx="1">
                  <c:v>3500000</c:v>
                </c:pt>
                <c:pt idx="2">
                  <c:v>425657.05989110703</c:v>
                </c:pt>
                <c:pt idx="3">
                  <c:v>1000000</c:v>
                </c:pt>
                <c:pt idx="4">
                  <c:v>12574400</c:v>
                </c:pt>
              </c:numCache>
            </c:numRef>
          </c:val>
        </c:ser>
      </c:pie3DChart>
    </c:plotArea>
    <c:legend>
      <c:legendPos val="r"/>
      <c:layout>
        <c:manualLayout>
          <c:xMode val="edge"/>
          <c:yMode val="edge"/>
          <c:x val="0.65766201186177764"/>
          <c:y val="0.12655599868198292"/>
          <c:w val="0.32164078247125188"/>
          <c:h val="0.49091747080598475"/>
        </c:manualLayout>
      </c:layout>
      <c:txPr>
        <a:bodyPr/>
        <a:lstStyle/>
        <a:p>
          <a:pPr rtl="0">
            <a:defRPr lang="en-US" sz="1600"/>
          </a:pPr>
          <a:endParaRPr lang="en-US"/>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barChart>
        <c:barDir val="col"/>
        <c:grouping val="clustered"/>
        <c:ser>
          <c:idx val="0"/>
          <c:order val="0"/>
          <c:tx>
            <c:strRef>
              <c:f>Sheet1!$B$1</c:f>
              <c:strCache>
                <c:ptCount val="1"/>
                <c:pt idx="0">
                  <c:v>Fatalities</c:v>
                </c:pt>
              </c:strCache>
            </c:strRef>
          </c:tx>
          <c:spPr>
            <a:solidFill>
              <a:srgbClr val="0000FF"/>
            </a:solidFill>
          </c:spPr>
          <c:cat>
            <c:numRef>
              <c:f>Sheet1!$A$2:$A$4</c:f>
              <c:numCache>
                <c:formatCode>General</c:formatCode>
                <c:ptCount val="3"/>
                <c:pt idx="0">
                  <c:v>1970</c:v>
                </c:pt>
                <c:pt idx="1">
                  <c:v>1991</c:v>
                </c:pt>
                <c:pt idx="2">
                  <c:v>2007</c:v>
                </c:pt>
              </c:numCache>
            </c:numRef>
          </c:cat>
          <c:val>
            <c:numRef>
              <c:f>Sheet1!$B$2:$B$4</c:f>
              <c:numCache>
                <c:formatCode>#,##0</c:formatCode>
                <c:ptCount val="3"/>
                <c:pt idx="0">
                  <c:v>500000</c:v>
                </c:pt>
                <c:pt idx="1">
                  <c:v>138000</c:v>
                </c:pt>
                <c:pt idx="2">
                  <c:v>3000</c:v>
                </c:pt>
              </c:numCache>
            </c:numRef>
          </c:val>
        </c:ser>
        <c:axId val="77490432"/>
        <c:axId val="77492224"/>
      </c:barChart>
      <c:catAx>
        <c:axId val="77490432"/>
        <c:scaling>
          <c:orientation val="minMax"/>
        </c:scaling>
        <c:axPos val="b"/>
        <c:numFmt formatCode="General" sourceLinked="1"/>
        <c:tickLblPos val="nextTo"/>
        <c:crossAx val="77492224"/>
        <c:crosses val="autoZero"/>
        <c:auto val="1"/>
        <c:lblAlgn val="ctr"/>
        <c:lblOffset val="100"/>
      </c:catAx>
      <c:valAx>
        <c:axId val="77492224"/>
        <c:scaling>
          <c:orientation val="minMax"/>
          <c:max val="500000"/>
        </c:scaling>
        <c:axPos val="l"/>
        <c:majorGridlines/>
        <c:numFmt formatCode="#,##0" sourceLinked="1"/>
        <c:tickLblPos val="nextTo"/>
        <c:crossAx val="77490432"/>
        <c:crosses val="autoZero"/>
        <c:crossBetween val="between"/>
      </c:valAx>
    </c:plotArea>
    <c:plotVisOnly val="1"/>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C6A1A-9969-4E14-895C-B56487DDC81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31FB2AC6-158D-4E37-94B4-3D45BAC2DDD6}">
      <dgm:prSet phldrT="[Text]"/>
      <dgm:spPr>
        <a:solidFill>
          <a:schemeClr val="accent1">
            <a:lumMod val="75000"/>
          </a:schemeClr>
        </a:solidFill>
      </dgm:spPr>
      <dgm:t>
        <a:bodyPr/>
        <a:lstStyle/>
        <a:p>
          <a:r>
            <a:rPr lang="en-US" dirty="0" smtClean="0"/>
            <a:t>400,000 </a:t>
          </a:r>
          <a:endParaRPr lang="en-US" dirty="0"/>
        </a:p>
      </dgm:t>
    </dgm:pt>
    <dgm:pt modelId="{A0CA0053-6BAE-4E29-90FA-0D7F0B91F7E8}" type="parTrans" cxnId="{30E16FFC-872A-4C5A-A8DC-9902EAAB919C}">
      <dgm:prSet/>
      <dgm:spPr/>
      <dgm:t>
        <a:bodyPr/>
        <a:lstStyle/>
        <a:p>
          <a:endParaRPr lang="en-US"/>
        </a:p>
      </dgm:t>
    </dgm:pt>
    <dgm:pt modelId="{3F9A70EA-7B58-4FF1-9D13-A2C4ED096D41}" type="sibTrans" cxnId="{30E16FFC-872A-4C5A-A8DC-9902EAAB919C}">
      <dgm:prSet/>
      <dgm:spPr/>
      <dgm:t>
        <a:bodyPr/>
        <a:lstStyle/>
        <a:p>
          <a:endParaRPr lang="en-US"/>
        </a:p>
      </dgm:t>
    </dgm:pt>
    <dgm:pt modelId="{1D015F71-D037-453B-B8FB-DC4BF2423C1B}">
      <dgm:prSet phldrT="[Text]"/>
      <dgm:spPr>
        <a:solidFill>
          <a:schemeClr val="accent1">
            <a:lumMod val="75000"/>
          </a:schemeClr>
        </a:solidFill>
      </dgm:spPr>
      <dgm:t>
        <a:bodyPr/>
        <a:lstStyle/>
        <a:p>
          <a:r>
            <a:rPr lang="en-US" dirty="0" smtClean="0"/>
            <a:t>3,000</a:t>
          </a:r>
          <a:endParaRPr lang="en-US" dirty="0"/>
        </a:p>
      </dgm:t>
    </dgm:pt>
    <dgm:pt modelId="{11AA1E60-28D6-4936-B520-53C63D3F5EFD}" type="parTrans" cxnId="{2DCC3B4E-2ECF-472F-BDDF-032149A62CB7}">
      <dgm:prSet/>
      <dgm:spPr/>
      <dgm:t>
        <a:bodyPr/>
        <a:lstStyle/>
        <a:p>
          <a:endParaRPr lang="en-US"/>
        </a:p>
      </dgm:t>
    </dgm:pt>
    <dgm:pt modelId="{2701F11C-CABC-486A-91A4-B0C8CE996C47}" type="sibTrans" cxnId="{2DCC3B4E-2ECF-472F-BDDF-032149A62CB7}">
      <dgm:prSet/>
      <dgm:spPr/>
      <dgm:t>
        <a:bodyPr/>
        <a:lstStyle/>
        <a:p>
          <a:endParaRPr lang="en-US"/>
        </a:p>
      </dgm:t>
    </dgm:pt>
    <dgm:pt modelId="{EA03FEBC-7DA4-4748-BF92-26B4B996A9FF}">
      <dgm:prSet phldrT="[Text]"/>
      <dgm:spPr>
        <a:solidFill>
          <a:schemeClr val="accent1">
            <a:lumMod val="75000"/>
          </a:schemeClr>
        </a:solidFill>
      </dgm:spPr>
      <dgm:t>
        <a:bodyPr/>
        <a:lstStyle/>
        <a:p>
          <a:r>
            <a:rPr lang="en-US" dirty="0" smtClean="0"/>
            <a:t>400</a:t>
          </a:r>
          <a:endParaRPr lang="en-US" dirty="0"/>
        </a:p>
      </dgm:t>
    </dgm:pt>
    <dgm:pt modelId="{B9226B9D-4450-42A4-8E6A-073CDF4492D7}" type="parTrans" cxnId="{EFF968BB-2506-4169-9EC1-1C54C040A020}">
      <dgm:prSet/>
      <dgm:spPr/>
      <dgm:t>
        <a:bodyPr/>
        <a:lstStyle/>
        <a:p>
          <a:endParaRPr lang="en-US"/>
        </a:p>
      </dgm:t>
    </dgm:pt>
    <dgm:pt modelId="{11F80AEA-90C8-4057-B0A5-11C0EA1C5053}" type="sibTrans" cxnId="{EFF968BB-2506-4169-9EC1-1C54C040A020}">
      <dgm:prSet/>
      <dgm:spPr/>
      <dgm:t>
        <a:bodyPr/>
        <a:lstStyle/>
        <a:p>
          <a:endParaRPr lang="en-US"/>
        </a:p>
      </dgm:t>
    </dgm:pt>
    <dgm:pt modelId="{E28F6B46-8140-41AC-B842-E725E210CCF8}">
      <dgm:prSet phldrT="[Text]"/>
      <dgm:spPr/>
      <dgm:t>
        <a:bodyPr/>
        <a:lstStyle/>
        <a:p>
          <a:r>
            <a:rPr lang="en-US" dirty="0" smtClean="0"/>
            <a:t>27 Winners</a:t>
          </a:r>
          <a:endParaRPr lang="en-US" dirty="0"/>
        </a:p>
      </dgm:t>
    </dgm:pt>
    <dgm:pt modelId="{8C6B9EB6-D5B1-4D46-B32F-4BD0AD947099}" type="parTrans" cxnId="{48AD3981-EA05-43BC-A454-0DC33958736F}">
      <dgm:prSet/>
      <dgm:spPr/>
      <dgm:t>
        <a:bodyPr/>
        <a:lstStyle/>
        <a:p>
          <a:endParaRPr lang="en-US"/>
        </a:p>
      </dgm:t>
    </dgm:pt>
    <dgm:pt modelId="{CB8A6495-7C20-4E3F-BA92-0D6541F1DC94}" type="sibTrans" cxnId="{48AD3981-EA05-43BC-A454-0DC33958736F}">
      <dgm:prSet/>
      <dgm:spPr/>
      <dgm:t>
        <a:bodyPr/>
        <a:lstStyle/>
        <a:p>
          <a:endParaRPr lang="en-US"/>
        </a:p>
      </dgm:t>
    </dgm:pt>
    <dgm:pt modelId="{E34A6AA8-0FFF-4A71-B8FD-D4823B3706B3}" type="pres">
      <dgm:prSet presAssocID="{3D7C6A1A-9969-4E14-895C-B56487DDC81C}" presName="Name0" presStyleCnt="0">
        <dgm:presLayoutVars>
          <dgm:chMax val="4"/>
          <dgm:resizeHandles val="exact"/>
        </dgm:presLayoutVars>
      </dgm:prSet>
      <dgm:spPr/>
      <dgm:t>
        <a:bodyPr/>
        <a:lstStyle/>
        <a:p>
          <a:endParaRPr lang="en-US"/>
        </a:p>
      </dgm:t>
    </dgm:pt>
    <dgm:pt modelId="{30999FDE-994E-4040-AD70-A231A0D21302}" type="pres">
      <dgm:prSet presAssocID="{3D7C6A1A-9969-4E14-895C-B56487DDC81C}" presName="ellipse" presStyleLbl="trBgShp" presStyleIdx="0" presStyleCnt="1"/>
      <dgm:spPr/>
      <dgm:t>
        <a:bodyPr/>
        <a:lstStyle/>
        <a:p>
          <a:endParaRPr lang="en-US"/>
        </a:p>
      </dgm:t>
    </dgm:pt>
    <dgm:pt modelId="{40D72E29-DAD4-4C2E-8C50-2F19A699511B}" type="pres">
      <dgm:prSet presAssocID="{3D7C6A1A-9969-4E14-895C-B56487DDC81C}" presName="arrow1" presStyleLbl="fgShp" presStyleIdx="0" presStyleCnt="1"/>
      <dgm:spPr>
        <a:solidFill>
          <a:schemeClr val="accent1">
            <a:lumMod val="75000"/>
          </a:schemeClr>
        </a:solidFill>
      </dgm:spPr>
      <dgm:t>
        <a:bodyPr/>
        <a:lstStyle/>
        <a:p>
          <a:endParaRPr lang="en-US"/>
        </a:p>
      </dgm:t>
    </dgm:pt>
    <dgm:pt modelId="{41A179A5-4CC3-4D9B-9AAA-687421725164}" type="pres">
      <dgm:prSet presAssocID="{3D7C6A1A-9969-4E14-895C-B56487DDC81C}" presName="rectangle" presStyleLbl="revTx" presStyleIdx="0" presStyleCnt="1">
        <dgm:presLayoutVars>
          <dgm:bulletEnabled val="1"/>
        </dgm:presLayoutVars>
      </dgm:prSet>
      <dgm:spPr/>
      <dgm:t>
        <a:bodyPr/>
        <a:lstStyle/>
        <a:p>
          <a:endParaRPr lang="en-US"/>
        </a:p>
      </dgm:t>
    </dgm:pt>
    <dgm:pt modelId="{967A3C7F-1945-4CF3-969C-68487ED0CE69}" type="pres">
      <dgm:prSet presAssocID="{1D015F71-D037-453B-B8FB-DC4BF2423C1B}" presName="item1" presStyleLbl="node1" presStyleIdx="0" presStyleCnt="3">
        <dgm:presLayoutVars>
          <dgm:bulletEnabled val="1"/>
        </dgm:presLayoutVars>
      </dgm:prSet>
      <dgm:spPr/>
      <dgm:t>
        <a:bodyPr/>
        <a:lstStyle/>
        <a:p>
          <a:endParaRPr lang="en-US"/>
        </a:p>
      </dgm:t>
    </dgm:pt>
    <dgm:pt modelId="{87C5D370-7A9B-4063-ADDC-31604364F538}" type="pres">
      <dgm:prSet presAssocID="{EA03FEBC-7DA4-4748-BF92-26B4B996A9FF}" presName="item2" presStyleLbl="node1" presStyleIdx="1" presStyleCnt="3">
        <dgm:presLayoutVars>
          <dgm:bulletEnabled val="1"/>
        </dgm:presLayoutVars>
      </dgm:prSet>
      <dgm:spPr/>
      <dgm:t>
        <a:bodyPr/>
        <a:lstStyle/>
        <a:p>
          <a:endParaRPr lang="en-US"/>
        </a:p>
      </dgm:t>
    </dgm:pt>
    <dgm:pt modelId="{7A935DE4-BA10-4E95-B509-13C1940B5F12}" type="pres">
      <dgm:prSet presAssocID="{E28F6B46-8140-41AC-B842-E725E210CCF8}" presName="item3" presStyleLbl="node1" presStyleIdx="2" presStyleCnt="3">
        <dgm:presLayoutVars>
          <dgm:bulletEnabled val="1"/>
        </dgm:presLayoutVars>
      </dgm:prSet>
      <dgm:spPr/>
      <dgm:t>
        <a:bodyPr/>
        <a:lstStyle/>
        <a:p>
          <a:endParaRPr lang="en-US"/>
        </a:p>
      </dgm:t>
    </dgm:pt>
    <dgm:pt modelId="{865AEA28-56FB-4AF7-A3B7-B43AEA012013}" type="pres">
      <dgm:prSet presAssocID="{3D7C6A1A-9969-4E14-895C-B56487DDC81C}" presName="funnel" presStyleLbl="trAlignAcc1" presStyleIdx="0" presStyleCnt="1" custLinFactNeighborX="-947" custLinFactNeighborY="-893"/>
      <dgm:spPr>
        <a:solidFill>
          <a:schemeClr val="accent1">
            <a:lumMod val="75000"/>
            <a:alpha val="30000"/>
          </a:schemeClr>
        </a:solidFill>
      </dgm:spPr>
      <dgm:t>
        <a:bodyPr/>
        <a:lstStyle/>
        <a:p>
          <a:endParaRPr lang="en-US"/>
        </a:p>
      </dgm:t>
    </dgm:pt>
  </dgm:ptLst>
  <dgm:cxnLst>
    <dgm:cxn modelId="{520E5F42-DC30-476E-8770-9C9E16E84E43}" type="presOf" srcId="{EA03FEBC-7DA4-4748-BF92-26B4B996A9FF}" destId="{967A3C7F-1945-4CF3-969C-68487ED0CE69}" srcOrd="0" destOrd="0" presId="urn:microsoft.com/office/officeart/2005/8/layout/funnel1"/>
    <dgm:cxn modelId="{01CA4797-31B8-42C6-A3D4-CEF07DD8F87F}" type="presOf" srcId="{31FB2AC6-158D-4E37-94B4-3D45BAC2DDD6}" destId="{7A935DE4-BA10-4E95-B509-13C1940B5F12}" srcOrd="0" destOrd="0" presId="urn:microsoft.com/office/officeart/2005/8/layout/funnel1"/>
    <dgm:cxn modelId="{F9A57938-8838-464D-AA54-51D0B4864CC0}" type="presOf" srcId="{1D015F71-D037-453B-B8FB-DC4BF2423C1B}" destId="{87C5D370-7A9B-4063-ADDC-31604364F538}" srcOrd="0" destOrd="0" presId="urn:microsoft.com/office/officeart/2005/8/layout/funnel1"/>
    <dgm:cxn modelId="{48AD3981-EA05-43BC-A454-0DC33958736F}" srcId="{3D7C6A1A-9969-4E14-895C-B56487DDC81C}" destId="{E28F6B46-8140-41AC-B842-E725E210CCF8}" srcOrd="3" destOrd="0" parTransId="{8C6B9EB6-D5B1-4D46-B32F-4BD0AD947099}" sibTransId="{CB8A6495-7C20-4E3F-BA92-0D6541F1DC94}"/>
    <dgm:cxn modelId="{90C46C86-A963-4FFD-AF81-D4BE32105C81}" type="presOf" srcId="{E28F6B46-8140-41AC-B842-E725E210CCF8}" destId="{41A179A5-4CC3-4D9B-9AAA-687421725164}" srcOrd="0" destOrd="0" presId="urn:microsoft.com/office/officeart/2005/8/layout/funnel1"/>
    <dgm:cxn modelId="{EFF968BB-2506-4169-9EC1-1C54C040A020}" srcId="{3D7C6A1A-9969-4E14-895C-B56487DDC81C}" destId="{EA03FEBC-7DA4-4748-BF92-26B4B996A9FF}" srcOrd="2" destOrd="0" parTransId="{B9226B9D-4450-42A4-8E6A-073CDF4492D7}" sibTransId="{11F80AEA-90C8-4057-B0A5-11C0EA1C5053}"/>
    <dgm:cxn modelId="{2DCC3B4E-2ECF-472F-BDDF-032149A62CB7}" srcId="{3D7C6A1A-9969-4E14-895C-B56487DDC81C}" destId="{1D015F71-D037-453B-B8FB-DC4BF2423C1B}" srcOrd="1" destOrd="0" parTransId="{11AA1E60-28D6-4936-B520-53C63D3F5EFD}" sibTransId="{2701F11C-CABC-486A-91A4-B0C8CE996C47}"/>
    <dgm:cxn modelId="{30E16FFC-872A-4C5A-A8DC-9902EAAB919C}" srcId="{3D7C6A1A-9969-4E14-895C-B56487DDC81C}" destId="{31FB2AC6-158D-4E37-94B4-3D45BAC2DDD6}" srcOrd="0" destOrd="0" parTransId="{A0CA0053-6BAE-4E29-90FA-0D7F0B91F7E8}" sibTransId="{3F9A70EA-7B58-4FF1-9D13-A2C4ED096D41}"/>
    <dgm:cxn modelId="{50BC8F40-AF0A-4E2B-B4AB-DD237F5B338D}" type="presOf" srcId="{3D7C6A1A-9969-4E14-895C-B56487DDC81C}" destId="{E34A6AA8-0FFF-4A71-B8FD-D4823B3706B3}" srcOrd="0" destOrd="0" presId="urn:microsoft.com/office/officeart/2005/8/layout/funnel1"/>
    <dgm:cxn modelId="{E782C387-F6ED-4D91-800F-68EB7F6EB3BD}" type="presParOf" srcId="{E34A6AA8-0FFF-4A71-B8FD-D4823B3706B3}" destId="{30999FDE-994E-4040-AD70-A231A0D21302}" srcOrd="0" destOrd="0" presId="urn:microsoft.com/office/officeart/2005/8/layout/funnel1"/>
    <dgm:cxn modelId="{BB64D8D8-5721-452A-B4FE-20EB4C08477E}" type="presParOf" srcId="{E34A6AA8-0FFF-4A71-B8FD-D4823B3706B3}" destId="{40D72E29-DAD4-4C2E-8C50-2F19A699511B}" srcOrd="1" destOrd="0" presId="urn:microsoft.com/office/officeart/2005/8/layout/funnel1"/>
    <dgm:cxn modelId="{C1771B02-206D-42F9-97B3-53C481A56A29}" type="presParOf" srcId="{E34A6AA8-0FFF-4A71-B8FD-D4823B3706B3}" destId="{41A179A5-4CC3-4D9B-9AAA-687421725164}" srcOrd="2" destOrd="0" presId="urn:microsoft.com/office/officeart/2005/8/layout/funnel1"/>
    <dgm:cxn modelId="{543F54F6-3B06-418E-997D-207BBE12709C}" type="presParOf" srcId="{E34A6AA8-0FFF-4A71-B8FD-D4823B3706B3}" destId="{967A3C7F-1945-4CF3-969C-68487ED0CE69}" srcOrd="3" destOrd="0" presId="urn:microsoft.com/office/officeart/2005/8/layout/funnel1"/>
    <dgm:cxn modelId="{331AA45D-3344-4056-AF21-E1B103886D3B}" type="presParOf" srcId="{E34A6AA8-0FFF-4A71-B8FD-D4823B3706B3}" destId="{87C5D370-7A9B-4063-ADDC-31604364F538}" srcOrd="4" destOrd="0" presId="urn:microsoft.com/office/officeart/2005/8/layout/funnel1"/>
    <dgm:cxn modelId="{0E962F9D-6979-4E84-9AA9-0E6299773BA8}" type="presParOf" srcId="{E34A6AA8-0FFF-4A71-B8FD-D4823B3706B3}" destId="{7A935DE4-BA10-4E95-B509-13C1940B5F12}" srcOrd="5" destOrd="0" presId="urn:microsoft.com/office/officeart/2005/8/layout/funnel1"/>
    <dgm:cxn modelId="{028EE1AB-094C-4CE5-875E-4793EC0C1CDC}" type="presParOf" srcId="{E34A6AA8-0FFF-4A71-B8FD-D4823B3706B3}" destId="{865AEA28-56FB-4AF7-A3B7-B43AEA012013}" srcOrd="6" destOrd="0" presId="urn:microsoft.com/office/officeart/2005/8/layout/funnel1"/>
  </dgm:cxnLst>
  <dgm:bg>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0FF1DC-6433-4FF0-83FF-087A65BBADD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C3D800DA-BE89-4E10-94B8-5BEB74763598}">
      <dgm:prSet phldrT="[Text]"/>
      <dgm:spPr>
        <a:solidFill>
          <a:schemeClr val="accent2"/>
        </a:solidFill>
        <a:effectLst>
          <a:outerShdw blurRad="50800" dist="38100" dir="2700000" algn="tl" rotWithShape="0">
            <a:prstClr val="black">
              <a:alpha val="40000"/>
            </a:prstClr>
          </a:outerShdw>
        </a:effectLst>
      </dgm:spPr>
      <dgm:t>
        <a:bodyPr/>
        <a:lstStyle/>
        <a:p>
          <a:r>
            <a:rPr lang="en-US" dirty="0" smtClean="0"/>
            <a:t>Preparedness</a:t>
          </a:r>
          <a:endParaRPr lang="en-GB" dirty="0"/>
        </a:p>
      </dgm:t>
    </dgm:pt>
    <dgm:pt modelId="{3FCCAC94-F301-4998-9800-54EDDE211C11}" type="parTrans" cxnId="{E3691439-A8FD-44FC-A01C-08AF3ACB9460}">
      <dgm:prSet/>
      <dgm:spPr/>
      <dgm:t>
        <a:bodyPr/>
        <a:lstStyle/>
        <a:p>
          <a:endParaRPr lang="en-GB"/>
        </a:p>
      </dgm:t>
    </dgm:pt>
    <dgm:pt modelId="{BECA2908-BE82-48B5-B9E0-89DE4DD2F341}" type="sibTrans" cxnId="{E3691439-A8FD-44FC-A01C-08AF3ACB9460}">
      <dgm:prSet/>
      <dgm:spPr>
        <a:ln w="25400">
          <a:solidFill>
            <a:schemeClr val="accent2"/>
          </a:solidFill>
        </a:ln>
      </dgm:spPr>
      <dgm:t>
        <a:bodyPr/>
        <a:lstStyle/>
        <a:p>
          <a:endParaRPr lang="en-GB"/>
        </a:p>
      </dgm:t>
    </dgm:pt>
    <dgm:pt modelId="{BE89959B-D869-442F-A702-77B22D01AB39}">
      <dgm:prSet phldrT="[Text]"/>
      <dgm:spPr>
        <a:solidFill>
          <a:schemeClr val="accent2"/>
        </a:solidFill>
        <a:effectLst>
          <a:outerShdw blurRad="50800" dist="38100" dir="2700000" algn="tl" rotWithShape="0">
            <a:prstClr val="black">
              <a:alpha val="40000"/>
            </a:prstClr>
          </a:outerShdw>
        </a:effectLst>
      </dgm:spPr>
      <dgm:t>
        <a:bodyPr/>
        <a:lstStyle/>
        <a:p>
          <a:r>
            <a:rPr lang="en-US" dirty="0" smtClean="0"/>
            <a:t>First Response</a:t>
          </a:r>
          <a:endParaRPr lang="en-GB" dirty="0"/>
        </a:p>
      </dgm:t>
    </dgm:pt>
    <dgm:pt modelId="{E63CD5EF-33A3-4D9F-A39A-F21984D5A2F5}" type="parTrans" cxnId="{5EC57801-7CA2-4D53-90E7-6F532D261B57}">
      <dgm:prSet/>
      <dgm:spPr/>
      <dgm:t>
        <a:bodyPr/>
        <a:lstStyle/>
        <a:p>
          <a:endParaRPr lang="en-GB"/>
        </a:p>
      </dgm:t>
    </dgm:pt>
    <dgm:pt modelId="{D1342EE7-FD1F-4CE0-B582-7F4ED3225AE7}" type="sibTrans" cxnId="{5EC57801-7CA2-4D53-90E7-6F532D261B57}">
      <dgm:prSet/>
      <dgm:spPr>
        <a:ln w="25400">
          <a:solidFill>
            <a:schemeClr val="accent2"/>
          </a:solidFill>
        </a:ln>
      </dgm:spPr>
      <dgm:t>
        <a:bodyPr/>
        <a:lstStyle/>
        <a:p>
          <a:endParaRPr lang="en-GB"/>
        </a:p>
      </dgm:t>
    </dgm:pt>
    <dgm:pt modelId="{1C543719-0C4F-47D1-9259-750DA6FF78CA}">
      <dgm:prSet phldrT="[Text]"/>
      <dgm:spPr>
        <a:solidFill>
          <a:schemeClr val="accent2"/>
        </a:solidFill>
        <a:effectLst>
          <a:outerShdw blurRad="50800" dist="38100" dir="2700000" algn="tl" rotWithShape="0">
            <a:prstClr val="black">
              <a:alpha val="40000"/>
            </a:prstClr>
          </a:outerShdw>
        </a:effectLst>
      </dgm:spPr>
      <dgm:t>
        <a:bodyPr/>
        <a:lstStyle/>
        <a:p>
          <a:r>
            <a:rPr lang="en-US" dirty="0" smtClean="0"/>
            <a:t>Scaling up</a:t>
          </a:r>
          <a:endParaRPr lang="en-GB" dirty="0"/>
        </a:p>
      </dgm:t>
    </dgm:pt>
    <dgm:pt modelId="{22C21986-C3CC-4CD5-A9BB-9774E4D037F1}" type="parTrans" cxnId="{301F9527-013D-4D91-9115-F8DF1B7C06A1}">
      <dgm:prSet/>
      <dgm:spPr/>
      <dgm:t>
        <a:bodyPr/>
        <a:lstStyle/>
        <a:p>
          <a:endParaRPr lang="en-GB"/>
        </a:p>
      </dgm:t>
    </dgm:pt>
    <dgm:pt modelId="{B4E48DB5-5488-432C-BF65-06AC0A457E6B}" type="sibTrans" cxnId="{301F9527-013D-4D91-9115-F8DF1B7C06A1}">
      <dgm:prSet/>
      <dgm:spPr>
        <a:ln w="25400">
          <a:solidFill>
            <a:schemeClr val="accent2"/>
          </a:solidFill>
        </a:ln>
      </dgm:spPr>
      <dgm:t>
        <a:bodyPr/>
        <a:lstStyle/>
        <a:p>
          <a:endParaRPr lang="en-GB"/>
        </a:p>
      </dgm:t>
    </dgm:pt>
    <dgm:pt modelId="{2A60B7F1-1CC5-44CA-A511-61B70DAC55BE}">
      <dgm:prSet phldrT="[Text]"/>
      <dgm:spPr>
        <a:solidFill>
          <a:schemeClr val="accent2"/>
        </a:solidFill>
        <a:effectLst>
          <a:outerShdw blurRad="50800" dist="38100" dir="2700000" algn="tl" rotWithShape="0">
            <a:prstClr val="black">
              <a:alpha val="40000"/>
            </a:prstClr>
          </a:outerShdw>
        </a:effectLst>
      </dgm:spPr>
      <dgm:t>
        <a:bodyPr/>
        <a:lstStyle/>
        <a:p>
          <a:r>
            <a:rPr lang="en-US" dirty="0" smtClean="0"/>
            <a:t>Transition</a:t>
          </a:r>
          <a:endParaRPr lang="en-GB" dirty="0"/>
        </a:p>
      </dgm:t>
    </dgm:pt>
    <dgm:pt modelId="{4D4AD9CF-D2D6-45B1-90BE-4E8E7B5E515E}" type="parTrans" cxnId="{9D9C4752-ADB5-4F64-9E53-803E48BEDF46}">
      <dgm:prSet/>
      <dgm:spPr/>
      <dgm:t>
        <a:bodyPr/>
        <a:lstStyle/>
        <a:p>
          <a:endParaRPr lang="en-GB"/>
        </a:p>
      </dgm:t>
    </dgm:pt>
    <dgm:pt modelId="{9A5CA411-50CF-42CF-8CBA-9B57C3B6C6EB}" type="sibTrans" cxnId="{9D9C4752-ADB5-4F64-9E53-803E48BEDF46}">
      <dgm:prSet/>
      <dgm:spPr>
        <a:ln w="25400">
          <a:solidFill>
            <a:schemeClr val="accent2"/>
          </a:solidFill>
        </a:ln>
      </dgm:spPr>
      <dgm:t>
        <a:bodyPr/>
        <a:lstStyle/>
        <a:p>
          <a:endParaRPr lang="en-GB"/>
        </a:p>
      </dgm:t>
    </dgm:pt>
    <dgm:pt modelId="{F4DC76FE-7923-4E1B-8F9C-26BDE9CF5B3F}">
      <dgm:prSet phldrT="[Text]"/>
      <dgm:spPr>
        <a:solidFill>
          <a:schemeClr val="accent2"/>
        </a:solidFill>
        <a:effectLst>
          <a:outerShdw blurRad="50800" dist="38100" dir="2700000" algn="tl" rotWithShape="0">
            <a:prstClr val="black">
              <a:alpha val="40000"/>
            </a:prstClr>
          </a:outerShdw>
        </a:effectLst>
      </dgm:spPr>
      <dgm:t>
        <a:bodyPr/>
        <a:lstStyle/>
        <a:p>
          <a:r>
            <a:rPr lang="en-US" dirty="0" smtClean="0"/>
            <a:t>Learning</a:t>
          </a:r>
          <a:endParaRPr lang="en-GB" dirty="0"/>
        </a:p>
      </dgm:t>
    </dgm:pt>
    <dgm:pt modelId="{AD753FAC-0BA3-4C00-92A1-F4E4FDE3C17D}" type="parTrans" cxnId="{CF6EAD2E-5A96-4114-BAFF-524CE03C9A83}">
      <dgm:prSet/>
      <dgm:spPr/>
      <dgm:t>
        <a:bodyPr/>
        <a:lstStyle/>
        <a:p>
          <a:endParaRPr lang="en-GB"/>
        </a:p>
      </dgm:t>
    </dgm:pt>
    <dgm:pt modelId="{728D163D-3AD9-46E0-B8DA-D773F1D8A547}" type="sibTrans" cxnId="{CF6EAD2E-5A96-4114-BAFF-524CE03C9A83}">
      <dgm:prSet/>
      <dgm:spPr>
        <a:ln w="25400">
          <a:solidFill>
            <a:schemeClr val="accent2"/>
          </a:solidFill>
        </a:ln>
      </dgm:spPr>
      <dgm:t>
        <a:bodyPr/>
        <a:lstStyle/>
        <a:p>
          <a:endParaRPr lang="en-GB"/>
        </a:p>
      </dgm:t>
    </dgm:pt>
    <dgm:pt modelId="{7DEA324F-C1C4-4F1C-877C-81FF3CABF120}" type="pres">
      <dgm:prSet presAssocID="{430FF1DC-6433-4FF0-83FF-087A65BBADD3}" presName="cycle" presStyleCnt="0">
        <dgm:presLayoutVars>
          <dgm:dir/>
          <dgm:resizeHandles val="exact"/>
        </dgm:presLayoutVars>
      </dgm:prSet>
      <dgm:spPr/>
    </dgm:pt>
    <dgm:pt modelId="{288781C3-A828-4444-90B8-DA225A0073D8}" type="pres">
      <dgm:prSet presAssocID="{C3D800DA-BE89-4E10-94B8-5BEB74763598}" presName="node" presStyleLbl="node1" presStyleIdx="0" presStyleCnt="5">
        <dgm:presLayoutVars>
          <dgm:bulletEnabled val="1"/>
        </dgm:presLayoutVars>
      </dgm:prSet>
      <dgm:spPr/>
    </dgm:pt>
    <dgm:pt modelId="{7A127397-63B4-468D-924D-7FC370BC2805}" type="pres">
      <dgm:prSet presAssocID="{C3D800DA-BE89-4E10-94B8-5BEB74763598}" presName="spNode" presStyleCnt="0"/>
      <dgm:spPr/>
    </dgm:pt>
    <dgm:pt modelId="{1BB3658A-EA84-4E8C-8F4C-C08C747F7067}" type="pres">
      <dgm:prSet presAssocID="{BECA2908-BE82-48B5-B9E0-89DE4DD2F341}" presName="sibTrans" presStyleLbl="sibTrans1D1" presStyleIdx="0" presStyleCnt="5"/>
      <dgm:spPr/>
      <dgm:t>
        <a:bodyPr/>
        <a:lstStyle/>
        <a:p>
          <a:endParaRPr lang="en-GB"/>
        </a:p>
      </dgm:t>
    </dgm:pt>
    <dgm:pt modelId="{1CDCB655-71FD-40BA-BB47-BF159BC909C9}" type="pres">
      <dgm:prSet presAssocID="{BE89959B-D869-442F-A702-77B22D01AB39}" presName="node" presStyleLbl="node1" presStyleIdx="1" presStyleCnt="5">
        <dgm:presLayoutVars>
          <dgm:bulletEnabled val="1"/>
        </dgm:presLayoutVars>
      </dgm:prSet>
      <dgm:spPr/>
    </dgm:pt>
    <dgm:pt modelId="{52CB5F99-3C21-4E67-A99A-33C3611B38E2}" type="pres">
      <dgm:prSet presAssocID="{BE89959B-D869-442F-A702-77B22D01AB39}" presName="spNode" presStyleCnt="0"/>
      <dgm:spPr/>
    </dgm:pt>
    <dgm:pt modelId="{0C25A45F-5540-4FE5-B6D6-25802871528C}" type="pres">
      <dgm:prSet presAssocID="{D1342EE7-FD1F-4CE0-B582-7F4ED3225AE7}" presName="sibTrans" presStyleLbl="sibTrans1D1" presStyleIdx="1" presStyleCnt="5"/>
      <dgm:spPr/>
      <dgm:t>
        <a:bodyPr/>
        <a:lstStyle/>
        <a:p>
          <a:endParaRPr lang="en-GB"/>
        </a:p>
      </dgm:t>
    </dgm:pt>
    <dgm:pt modelId="{755CBBFF-6C00-4EF1-A1C4-84D51D893C93}" type="pres">
      <dgm:prSet presAssocID="{1C543719-0C4F-47D1-9259-750DA6FF78CA}" presName="node" presStyleLbl="node1" presStyleIdx="2" presStyleCnt="5">
        <dgm:presLayoutVars>
          <dgm:bulletEnabled val="1"/>
        </dgm:presLayoutVars>
      </dgm:prSet>
      <dgm:spPr/>
    </dgm:pt>
    <dgm:pt modelId="{2C871A33-74F4-438B-8B92-2330C01DD185}" type="pres">
      <dgm:prSet presAssocID="{1C543719-0C4F-47D1-9259-750DA6FF78CA}" presName="spNode" presStyleCnt="0"/>
      <dgm:spPr/>
    </dgm:pt>
    <dgm:pt modelId="{6F15FF38-ECFD-4225-B027-D0A8803F7A59}" type="pres">
      <dgm:prSet presAssocID="{B4E48DB5-5488-432C-BF65-06AC0A457E6B}" presName="sibTrans" presStyleLbl="sibTrans1D1" presStyleIdx="2" presStyleCnt="5"/>
      <dgm:spPr/>
    </dgm:pt>
    <dgm:pt modelId="{554CABDF-74AE-4218-A9A4-93C3BF5EE99C}" type="pres">
      <dgm:prSet presAssocID="{2A60B7F1-1CC5-44CA-A511-61B70DAC55BE}" presName="node" presStyleLbl="node1" presStyleIdx="3" presStyleCnt="5">
        <dgm:presLayoutVars>
          <dgm:bulletEnabled val="1"/>
        </dgm:presLayoutVars>
      </dgm:prSet>
      <dgm:spPr/>
    </dgm:pt>
    <dgm:pt modelId="{9A7771C0-DB77-4657-BFD0-CC905E2F846D}" type="pres">
      <dgm:prSet presAssocID="{2A60B7F1-1CC5-44CA-A511-61B70DAC55BE}" presName="spNode" presStyleCnt="0"/>
      <dgm:spPr/>
    </dgm:pt>
    <dgm:pt modelId="{D52AF91B-39A9-43E0-8F13-00D0F79C7A97}" type="pres">
      <dgm:prSet presAssocID="{9A5CA411-50CF-42CF-8CBA-9B57C3B6C6EB}" presName="sibTrans" presStyleLbl="sibTrans1D1" presStyleIdx="3" presStyleCnt="5"/>
      <dgm:spPr/>
    </dgm:pt>
    <dgm:pt modelId="{5E4825F6-3794-471A-A7BE-92AB6A3F8CA3}" type="pres">
      <dgm:prSet presAssocID="{F4DC76FE-7923-4E1B-8F9C-26BDE9CF5B3F}" presName="node" presStyleLbl="node1" presStyleIdx="4" presStyleCnt="5">
        <dgm:presLayoutVars>
          <dgm:bulletEnabled val="1"/>
        </dgm:presLayoutVars>
      </dgm:prSet>
      <dgm:spPr/>
    </dgm:pt>
    <dgm:pt modelId="{AB0208E5-D73E-4FE2-9AF6-55A967F233A2}" type="pres">
      <dgm:prSet presAssocID="{F4DC76FE-7923-4E1B-8F9C-26BDE9CF5B3F}" presName="spNode" presStyleCnt="0"/>
      <dgm:spPr/>
    </dgm:pt>
    <dgm:pt modelId="{C6CC0990-C7EC-4F1E-8A62-39F2619AC283}" type="pres">
      <dgm:prSet presAssocID="{728D163D-3AD9-46E0-B8DA-D773F1D8A547}" presName="sibTrans" presStyleLbl="sibTrans1D1" presStyleIdx="4" presStyleCnt="5"/>
      <dgm:spPr/>
      <dgm:t>
        <a:bodyPr/>
        <a:lstStyle/>
        <a:p>
          <a:endParaRPr lang="en-GB"/>
        </a:p>
      </dgm:t>
    </dgm:pt>
  </dgm:ptLst>
  <dgm:cxnLst>
    <dgm:cxn modelId="{9D9C4752-ADB5-4F64-9E53-803E48BEDF46}" srcId="{430FF1DC-6433-4FF0-83FF-087A65BBADD3}" destId="{2A60B7F1-1CC5-44CA-A511-61B70DAC55BE}" srcOrd="3" destOrd="0" parTransId="{4D4AD9CF-D2D6-45B1-90BE-4E8E7B5E515E}" sibTransId="{9A5CA411-50CF-42CF-8CBA-9B57C3B6C6EB}"/>
    <dgm:cxn modelId="{EF8A3375-F708-4E84-A42C-4FBA5EE90826}" type="presOf" srcId="{430FF1DC-6433-4FF0-83FF-087A65BBADD3}" destId="{7DEA324F-C1C4-4F1C-877C-81FF3CABF120}" srcOrd="0" destOrd="0" presId="urn:microsoft.com/office/officeart/2005/8/layout/cycle5"/>
    <dgm:cxn modelId="{79536711-A653-488C-88D2-7BF18FCBAD6C}" type="presOf" srcId="{728D163D-3AD9-46E0-B8DA-D773F1D8A547}" destId="{C6CC0990-C7EC-4F1E-8A62-39F2619AC283}" srcOrd="0" destOrd="0" presId="urn:microsoft.com/office/officeart/2005/8/layout/cycle5"/>
    <dgm:cxn modelId="{CF6EAD2E-5A96-4114-BAFF-524CE03C9A83}" srcId="{430FF1DC-6433-4FF0-83FF-087A65BBADD3}" destId="{F4DC76FE-7923-4E1B-8F9C-26BDE9CF5B3F}" srcOrd="4" destOrd="0" parTransId="{AD753FAC-0BA3-4C00-92A1-F4E4FDE3C17D}" sibTransId="{728D163D-3AD9-46E0-B8DA-D773F1D8A547}"/>
    <dgm:cxn modelId="{5EC57801-7CA2-4D53-90E7-6F532D261B57}" srcId="{430FF1DC-6433-4FF0-83FF-087A65BBADD3}" destId="{BE89959B-D869-442F-A702-77B22D01AB39}" srcOrd="1" destOrd="0" parTransId="{E63CD5EF-33A3-4D9F-A39A-F21984D5A2F5}" sibTransId="{D1342EE7-FD1F-4CE0-B582-7F4ED3225AE7}"/>
    <dgm:cxn modelId="{471ED548-1404-42BB-B4C3-E8329685E436}" type="presOf" srcId="{B4E48DB5-5488-432C-BF65-06AC0A457E6B}" destId="{6F15FF38-ECFD-4225-B027-D0A8803F7A59}" srcOrd="0" destOrd="0" presId="urn:microsoft.com/office/officeart/2005/8/layout/cycle5"/>
    <dgm:cxn modelId="{0EEDA618-DF5B-4562-9DC9-362412CE7588}" type="presOf" srcId="{C3D800DA-BE89-4E10-94B8-5BEB74763598}" destId="{288781C3-A828-4444-90B8-DA225A0073D8}" srcOrd="0" destOrd="0" presId="urn:microsoft.com/office/officeart/2005/8/layout/cycle5"/>
    <dgm:cxn modelId="{1FA5F134-B29F-4956-8ABE-DF832A09B7BB}" type="presOf" srcId="{2A60B7F1-1CC5-44CA-A511-61B70DAC55BE}" destId="{554CABDF-74AE-4218-A9A4-93C3BF5EE99C}" srcOrd="0" destOrd="0" presId="urn:microsoft.com/office/officeart/2005/8/layout/cycle5"/>
    <dgm:cxn modelId="{301F9527-013D-4D91-9115-F8DF1B7C06A1}" srcId="{430FF1DC-6433-4FF0-83FF-087A65BBADD3}" destId="{1C543719-0C4F-47D1-9259-750DA6FF78CA}" srcOrd="2" destOrd="0" parTransId="{22C21986-C3CC-4CD5-A9BB-9774E4D037F1}" sibTransId="{B4E48DB5-5488-432C-BF65-06AC0A457E6B}"/>
    <dgm:cxn modelId="{7ADD21CB-15A4-4C40-9747-58BDB2F864B6}" type="presOf" srcId="{1C543719-0C4F-47D1-9259-750DA6FF78CA}" destId="{755CBBFF-6C00-4EF1-A1C4-84D51D893C93}" srcOrd="0" destOrd="0" presId="urn:microsoft.com/office/officeart/2005/8/layout/cycle5"/>
    <dgm:cxn modelId="{97F79F42-5D0B-4312-B894-87CAEAB6DBDE}" type="presOf" srcId="{D1342EE7-FD1F-4CE0-B582-7F4ED3225AE7}" destId="{0C25A45F-5540-4FE5-B6D6-25802871528C}" srcOrd="0" destOrd="0" presId="urn:microsoft.com/office/officeart/2005/8/layout/cycle5"/>
    <dgm:cxn modelId="{2EE610CC-A0C5-4C07-9BBE-5CB9AFA7E47A}" type="presOf" srcId="{F4DC76FE-7923-4E1B-8F9C-26BDE9CF5B3F}" destId="{5E4825F6-3794-471A-A7BE-92AB6A3F8CA3}" srcOrd="0" destOrd="0" presId="urn:microsoft.com/office/officeart/2005/8/layout/cycle5"/>
    <dgm:cxn modelId="{C2DCA9B0-9A6C-4FAC-B9CA-B367E607BEA4}" type="presOf" srcId="{BE89959B-D869-442F-A702-77B22D01AB39}" destId="{1CDCB655-71FD-40BA-BB47-BF159BC909C9}" srcOrd="0" destOrd="0" presId="urn:microsoft.com/office/officeart/2005/8/layout/cycle5"/>
    <dgm:cxn modelId="{8778A4E4-58AB-4309-B135-DB2E288039C3}" type="presOf" srcId="{9A5CA411-50CF-42CF-8CBA-9B57C3B6C6EB}" destId="{D52AF91B-39A9-43E0-8F13-00D0F79C7A97}" srcOrd="0" destOrd="0" presId="urn:microsoft.com/office/officeart/2005/8/layout/cycle5"/>
    <dgm:cxn modelId="{5C0B9E97-3B2B-4A39-A3B7-CB4818838B43}" type="presOf" srcId="{BECA2908-BE82-48B5-B9E0-89DE4DD2F341}" destId="{1BB3658A-EA84-4E8C-8F4C-C08C747F7067}" srcOrd="0" destOrd="0" presId="urn:microsoft.com/office/officeart/2005/8/layout/cycle5"/>
    <dgm:cxn modelId="{E3691439-A8FD-44FC-A01C-08AF3ACB9460}" srcId="{430FF1DC-6433-4FF0-83FF-087A65BBADD3}" destId="{C3D800DA-BE89-4E10-94B8-5BEB74763598}" srcOrd="0" destOrd="0" parTransId="{3FCCAC94-F301-4998-9800-54EDDE211C11}" sibTransId="{BECA2908-BE82-48B5-B9E0-89DE4DD2F341}"/>
    <dgm:cxn modelId="{F9F0406D-390B-4A08-9281-A5D1A23629C7}" type="presParOf" srcId="{7DEA324F-C1C4-4F1C-877C-81FF3CABF120}" destId="{288781C3-A828-4444-90B8-DA225A0073D8}" srcOrd="0" destOrd="0" presId="urn:microsoft.com/office/officeart/2005/8/layout/cycle5"/>
    <dgm:cxn modelId="{911F75B4-E210-4A16-BBEC-B02DAA6896CE}" type="presParOf" srcId="{7DEA324F-C1C4-4F1C-877C-81FF3CABF120}" destId="{7A127397-63B4-468D-924D-7FC370BC2805}" srcOrd="1" destOrd="0" presId="urn:microsoft.com/office/officeart/2005/8/layout/cycle5"/>
    <dgm:cxn modelId="{18B254AC-76F8-4742-8CDC-1589EFD33060}" type="presParOf" srcId="{7DEA324F-C1C4-4F1C-877C-81FF3CABF120}" destId="{1BB3658A-EA84-4E8C-8F4C-C08C747F7067}" srcOrd="2" destOrd="0" presId="urn:microsoft.com/office/officeart/2005/8/layout/cycle5"/>
    <dgm:cxn modelId="{8D4808C3-E081-4FBF-9489-E0307D5506BD}" type="presParOf" srcId="{7DEA324F-C1C4-4F1C-877C-81FF3CABF120}" destId="{1CDCB655-71FD-40BA-BB47-BF159BC909C9}" srcOrd="3" destOrd="0" presId="urn:microsoft.com/office/officeart/2005/8/layout/cycle5"/>
    <dgm:cxn modelId="{E3C3820C-4AEB-46E9-9884-C288DA7C03C3}" type="presParOf" srcId="{7DEA324F-C1C4-4F1C-877C-81FF3CABF120}" destId="{52CB5F99-3C21-4E67-A99A-33C3611B38E2}" srcOrd="4" destOrd="0" presId="urn:microsoft.com/office/officeart/2005/8/layout/cycle5"/>
    <dgm:cxn modelId="{983DF104-70D8-4C09-A06D-A1E868D4FFE4}" type="presParOf" srcId="{7DEA324F-C1C4-4F1C-877C-81FF3CABF120}" destId="{0C25A45F-5540-4FE5-B6D6-25802871528C}" srcOrd="5" destOrd="0" presId="urn:microsoft.com/office/officeart/2005/8/layout/cycle5"/>
    <dgm:cxn modelId="{6780D9FE-9F99-49B3-B786-1E940EA8301F}" type="presParOf" srcId="{7DEA324F-C1C4-4F1C-877C-81FF3CABF120}" destId="{755CBBFF-6C00-4EF1-A1C4-84D51D893C93}" srcOrd="6" destOrd="0" presId="urn:microsoft.com/office/officeart/2005/8/layout/cycle5"/>
    <dgm:cxn modelId="{7D65D5E8-7782-4A30-B7E2-E3C274E92DB7}" type="presParOf" srcId="{7DEA324F-C1C4-4F1C-877C-81FF3CABF120}" destId="{2C871A33-74F4-438B-8B92-2330C01DD185}" srcOrd="7" destOrd="0" presId="urn:microsoft.com/office/officeart/2005/8/layout/cycle5"/>
    <dgm:cxn modelId="{C3FBE5B1-FA27-4EE7-9B97-35E22DCA03EA}" type="presParOf" srcId="{7DEA324F-C1C4-4F1C-877C-81FF3CABF120}" destId="{6F15FF38-ECFD-4225-B027-D0A8803F7A59}" srcOrd="8" destOrd="0" presId="urn:microsoft.com/office/officeart/2005/8/layout/cycle5"/>
    <dgm:cxn modelId="{8B979D05-3C59-4A54-834E-34DDD9BB25CD}" type="presParOf" srcId="{7DEA324F-C1C4-4F1C-877C-81FF3CABF120}" destId="{554CABDF-74AE-4218-A9A4-93C3BF5EE99C}" srcOrd="9" destOrd="0" presId="urn:microsoft.com/office/officeart/2005/8/layout/cycle5"/>
    <dgm:cxn modelId="{11CE9AA2-F8EA-4E84-A286-F201CB151626}" type="presParOf" srcId="{7DEA324F-C1C4-4F1C-877C-81FF3CABF120}" destId="{9A7771C0-DB77-4657-BFD0-CC905E2F846D}" srcOrd="10" destOrd="0" presId="urn:microsoft.com/office/officeart/2005/8/layout/cycle5"/>
    <dgm:cxn modelId="{7D748264-CE90-4A8C-8DF4-C6882DBD0B81}" type="presParOf" srcId="{7DEA324F-C1C4-4F1C-877C-81FF3CABF120}" destId="{D52AF91B-39A9-43E0-8F13-00D0F79C7A97}" srcOrd="11" destOrd="0" presId="urn:microsoft.com/office/officeart/2005/8/layout/cycle5"/>
    <dgm:cxn modelId="{4EA91F94-AB57-47E7-9E7B-1F5ACD4A5837}" type="presParOf" srcId="{7DEA324F-C1C4-4F1C-877C-81FF3CABF120}" destId="{5E4825F6-3794-471A-A7BE-92AB6A3F8CA3}" srcOrd="12" destOrd="0" presId="urn:microsoft.com/office/officeart/2005/8/layout/cycle5"/>
    <dgm:cxn modelId="{81DA8C03-B8F5-4992-A244-3B1271BEC593}" type="presParOf" srcId="{7DEA324F-C1C4-4F1C-877C-81FF3CABF120}" destId="{AB0208E5-D73E-4FE2-9AF6-55A967F233A2}" srcOrd="13" destOrd="0" presId="urn:microsoft.com/office/officeart/2005/8/layout/cycle5"/>
    <dgm:cxn modelId="{1DF8A97D-2535-497C-978F-4E9195CC014A}" type="presParOf" srcId="{7DEA324F-C1C4-4F1C-877C-81FF3CABF120}" destId="{C6CC0990-C7EC-4F1E-8A62-39F2619AC283}" srcOrd="14"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999FDE-994E-4040-AD70-A231A0D21302}">
      <dsp:nvSpPr>
        <dsp:cNvPr id="0" name=""/>
        <dsp:cNvSpPr/>
      </dsp:nvSpPr>
      <dsp:spPr>
        <a:xfrm>
          <a:off x="1429894" y="184689"/>
          <a:ext cx="3665376" cy="12729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D72E29-DAD4-4C2E-8C50-2F19A699511B}">
      <dsp:nvSpPr>
        <dsp:cNvPr id="0" name=""/>
        <dsp:cNvSpPr/>
      </dsp:nvSpPr>
      <dsp:spPr>
        <a:xfrm>
          <a:off x="2913093" y="3301679"/>
          <a:ext cx="710344" cy="454620"/>
        </a:xfrm>
        <a:prstGeom prst="downArrow">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A179A5-4CC3-4D9B-9AAA-687421725164}">
      <dsp:nvSpPr>
        <dsp:cNvPr id="0" name=""/>
        <dsp:cNvSpPr/>
      </dsp:nvSpPr>
      <dsp:spPr>
        <a:xfrm>
          <a:off x="1563439" y="3665376"/>
          <a:ext cx="3409652" cy="852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smtClean="0"/>
            <a:t>27 Winners</a:t>
          </a:r>
          <a:endParaRPr lang="en-US" sz="3100" kern="1200" dirty="0"/>
        </a:p>
      </dsp:txBody>
      <dsp:txXfrm>
        <a:off x="1563439" y="3665376"/>
        <a:ext cx="3409652" cy="852413"/>
      </dsp:txXfrm>
    </dsp:sp>
    <dsp:sp modelId="{967A3C7F-1945-4CF3-969C-68487ED0CE69}">
      <dsp:nvSpPr>
        <dsp:cNvPr id="0" name=""/>
        <dsp:cNvSpPr/>
      </dsp:nvSpPr>
      <dsp:spPr>
        <a:xfrm>
          <a:off x="2762500" y="1555937"/>
          <a:ext cx="1278619" cy="1278619"/>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400</a:t>
          </a:r>
          <a:endParaRPr lang="en-US" sz="1800" kern="1200" dirty="0"/>
        </a:p>
      </dsp:txBody>
      <dsp:txXfrm>
        <a:off x="2762500" y="1555937"/>
        <a:ext cx="1278619" cy="1278619"/>
      </dsp:txXfrm>
    </dsp:sp>
    <dsp:sp modelId="{87C5D370-7A9B-4063-ADDC-31604364F538}">
      <dsp:nvSpPr>
        <dsp:cNvPr id="0" name=""/>
        <dsp:cNvSpPr/>
      </dsp:nvSpPr>
      <dsp:spPr>
        <a:xfrm>
          <a:off x="1847577" y="596689"/>
          <a:ext cx="1278619" cy="1278619"/>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3,000</a:t>
          </a:r>
          <a:endParaRPr lang="en-US" sz="1800" kern="1200" dirty="0"/>
        </a:p>
      </dsp:txBody>
      <dsp:txXfrm>
        <a:off x="1847577" y="596689"/>
        <a:ext cx="1278619" cy="1278619"/>
      </dsp:txXfrm>
    </dsp:sp>
    <dsp:sp modelId="{7A935DE4-BA10-4E95-B509-13C1940B5F12}">
      <dsp:nvSpPr>
        <dsp:cNvPr id="0" name=""/>
        <dsp:cNvSpPr/>
      </dsp:nvSpPr>
      <dsp:spPr>
        <a:xfrm>
          <a:off x="3154610" y="287547"/>
          <a:ext cx="1278619" cy="1278619"/>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400,000 </a:t>
          </a:r>
          <a:endParaRPr lang="en-US" sz="1800" kern="1200" dirty="0"/>
        </a:p>
      </dsp:txBody>
      <dsp:txXfrm>
        <a:off x="3154610" y="287547"/>
        <a:ext cx="1278619" cy="1278619"/>
      </dsp:txXfrm>
    </dsp:sp>
    <dsp:sp modelId="{865AEA28-56FB-4AF7-A3B7-B43AEA012013}">
      <dsp:nvSpPr>
        <dsp:cNvPr id="0" name=""/>
        <dsp:cNvSpPr/>
      </dsp:nvSpPr>
      <dsp:spPr>
        <a:xfrm>
          <a:off x="1241630" y="0"/>
          <a:ext cx="3977927" cy="3182342"/>
        </a:xfrm>
        <a:prstGeom prst="funnel">
          <a:avLst/>
        </a:prstGeom>
        <a:solidFill>
          <a:schemeClr val="accent1">
            <a:lumMod val="75000"/>
            <a:alpha val="3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8781C3-A828-4444-90B8-DA225A0073D8}">
      <dsp:nvSpPr>
        <dsp:cNvPr id="0" name=""/>
        <dsp:cNvSpPr/>
      </dsp:nvSpPr>
      <dsp:spPr>
        <a:xfrm>
          <a:off x="3371403" y="736"/>
          <a:ext cx="1486792"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Preparedness</a:t>
          </a:r>
          <a:endParaRPr lang="en-GB" sz="1600" kern="1200" dirty="0"/>
        </a:p>
      </dsp:txBody>
      <dsp:txXfrm>
        <a:off x="3371403" y="736"/>
        <a:ext cx="1486792" cy="966415"/>
      </dsp:txXfrm>
    </dsp:sp>
    <dsp:sp modelId="{1BB3658A-EA84-4E8C-8F4C-C08C747F7067}">
      <dsp:nvSpPr>
        <dsp:cNvPr id="0" name=""/>
        <dsp:cNvSpPr/>
      </dsp:nvSpPr>
      <dsp:spPr>
        <a:xfrm>
          <a:off x="2183365" y="483943"/>
          <a:ext cx="3862868" cy="3862868"/>
        </a:xfrm>
        <a:custGeom>
          <a:avLst/>
          <a:gdLst/>
          <a:ahLst/>
          <a:cxnLst/>
          <a:rect l="0" t="0" r="0" b="0"/>
          <a:pathLst>
            <a:path>
              <a:moveTo>
                <a:pt x="2874166" y="245702"/>
              </a:moveTo>
              <a:arcTo wR="1931434" hR="1931434" stAng="17952946" swAng="1212315"/>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1CDCB655-71FD-40BA-BB47-BF159BC909C9}">
      <dsp:nvSpPr>
        <dsp:cNvPr id="0" name=""/>
        <dsp:cNvSpPr/>
      </dsp:nvSpPr>
      <dsp:spPr>
        <a:xfrm>
          <a:off x="5208306" y="1335324"/>
          <a:ext cx="1486792"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First Response</a:t>
          </a:r>
          <a:endParaRPr lang="en-GB" sz="1600" kern="1200" dirty="0"/>
        </a:p>
      </dsp:txBody>
      <dsp:txXfrm>
        <a:off x="5208306" y="1335324"/>
        <a:ext cx="1486792" cy="966415"/>
      </dsp:txXfrm>
    </dsp:sp>
    <dsp:sp modelId="{0C25A45F-5540-4FE5-B6D6-25802871528C}">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755CBBFF-6C00-4EF1-A1C4-84D51D893C93}">
      <dsp:nvSpPr>
        <dsp:cNvPr id="0" name=""/>
        <dsp:cNvSpPr/>
      </dsp:nvSpPr>
      <dsp:spPr>
        <a:xfrm>
          <a:off x="4506671" y="3494733"/>
          <a:ext cx="1486792"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Scaling up</a:t>
          </a:r>
          <a:endParaRPr lang="en-GB" sz="1600" kern="1200" dirty="0"/>
        </a:p>
      </dsp:txBody>
      <dsp:txXfrm>
        <a:off x="4506671" y="3494733"/>
        <a:ext cx="1486792" cy="966415"/>
      </dsp:txXfrm>
    </dsp:sp>
    <dsp:sp modelId="{6F15FF38-ECFD-4225-B027-D0A8803F7A59}">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54CABDF-74AE-4218-A9A4-93C3BF5EE99C}">
      <dsp:nvSpPr>
        <dsp:cNvPr id="0" name=""/>
        <dsp:cNvSpPr/>
      </dsp:nvSpPr>
      <dsp:spPr>
        <a:xfrm>
          <a:off x="2236135" y="3494733"/>
          <a:ext cx="1486792"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Transition</a:t>
          </a:r>
          <a:endParaRPr lang="en-GB" sz="1600" kern="1200" dirty="0"/>
        </a:p>
      </dsp:txBody>
      <dsp:txXfrm>
        <a:off x="2236135" y="3494733"/>
        <a:ext cx="1486792" cy="966415"/>
      </dsp:txXfrm>
    </dsp:sp>
    <dsp:sp modelId="{D52AF91B-39A9-43E0-8F13-00D0F79C7A97}">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 modelId="{5E4825F6-3794-471A-A7BE-92AB6A3F8CA3}">
      <dsp:nvSpPr>
        <dsp:cNvPr id="0" name=""/>
        <dsp:cNvSpPr/>
      </dsp:nvSpPr>
      <dsp:spPr>
        <a:xfrm>
          <a:off x="1534500" y="1335324"/>
          <a:ext cx="1486792" cy="966415"/>
        </a:xfrm>
        <a:prstGeom prst="roundRect">
          <a:avLst/>
        </a:prstGeom>
        <a:solidFill>
          <a:schemeClr val="accent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Learning</a:t>
          </a:r>
          <a:endParaRPr lang="en-GB" sz="1600" kern="1200" dirty="0"/>
        </a:p>
      </dsp:txBody>
      <dsp:txXfrm>
        <a:off x="1534500" y="1335324"/>
        <a:ext cx="1486792" cy="966415"/>
      </dsp:txXfrm>
    </dsp:sp>
    <dsp:sp modelId="{C6CC0990-C7EC-4F1E-8A62-39F2619AC283}">
      <dsp:nvSpPr>
        <dsp:cNvPr id="0" name=""/>
        <dsp:cNvSpPr/>
      </dsp:nvSpPr>
      <dsp:spPr>
        <a:xfrm>
          <a:off x="2183365" y="483943"/>
          <a:ext cx="3862868" cy="3862868"/>
        </a:xfrm>
        <a:custGeom>
          <a:avLst/>
          <a:gdLst/>
          <a:ahLst/>
          <a:cxnLst/>
          <a:rect l="0" t="0" r="0" b="0"/>
          <a:pathLst>
            <a:path>
              <a:moveTo>
                <a:pt x="464490" y="675044"/>
              </a:moveTo>
              <a:arcTo wR="1931434" hR="1931434" stAng="13234739" swAng="1212315"/>
            </a:path>
          </a:pathLst>
        </a:custGeom>
        <a:noFill/>
        <a:ln w="25400" cap="flat" cmpd="sng" algn="ctr">
          <a:solidFill>
            <a:schemeClr val="accent2"/>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drawing1.xml><?xml version="1.0" encoding="utf-8"?>
<c:userShapes xmlns:c="http://schemas.openxmlformats.org/drawingml/2006/chart">
  <cdr:relSizeAnchor xmlns:cdr="http://schemas.openxmlformats.org/drawingml/2006/chartDrawing">
    <cdr:from>
      <cdr:x>0.76749</cdr:x>
      <cdr:y>0.67868</cdr:y>
    </cdr:from>
    <cdr:to>
      <cdr:x>0.97749</cdr:x>
      <cdr:y>0.88357</cdr:y>
    </cdr:to>
    <cdr:sp macro="" textlink="">
      <cdr:nvSpPr>
        <cdr:cNvPr id="2" name="TextBox 1"/>
        <cdr:cNvSpPr txBox="1"/>
      </cdr:nvSpPr>
      <cdr:spPr>
        <a:xfrm xmlns:a="http://schemas.openxmlformats.org/drawingml/2006/main">
          <a:off x="5263480" y="3744416"/>
          <a:ext cx="1440160" cy="1130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t>Almost 200:1 </a:t>
          </a:r>
        </a:p>
        <a:p xmlns:a="http://schemas.openxmlformats.org/drawingml/2006/main">
          <a:r>
            <a:rPr lang="en-US" sz="1800" b="1" dirty="0" smtClean="0"/>
            <a:t>Reduction </a:t>
          </a:r>
        </a:p>
        <a:p xmlns:a="http://schemas.openxmlformats.org/drawingml/2006/main">
          <a:r>
            <a:rPr lang="en-US" sz="1800" b="1" dirty="0" smtClean="0"/>
            <a:t>in fatalities</a:t>
          </a:r>
          <a:endParaRPr lang="en-US" sz="18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defTabSz="942975">
              <a:defRPr sz="1200"/>
            </a:lvl1pPr>
          </a:lstStyle>
          <a:p>
            <a:endParaRPr lang="en-US"/>
          </a:p>
        </p:txBody>
      </p:sp>
      <p:sp>
        <p:nvSpPr>
          <p:cNvPr id="5123"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defTabSz="942975">
              <a:defRPr sz="1200"/>
            </a:lvl1pPr>
          </a:lstStyle>
          <a:p>
            <a:endParaRPr lang="en-US"/>
          </a:p>
        </p:txBody>
      </p:sp>
      <p:sp>
        <p:nvSpPr>
          <p:cNvPr id="5124"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defTabSz="942975">
              <a:defRPr sz="1200"/>
            </a:lvl1pPr>
          </a:lstStyle>
          <a:p>
            <a:endParaRPr lang="en-US"/>
          </a:p>
        </p:txBody>
      </p:sp>
      <p:sp>
        <p:nvSpPr>
          <p:cNvPr id="5125"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defTabSz="942975">
              <a:defRPr sz="1200"/>
            </a:lvl1pPr>
          </a:lstStyle>
          <a:p>
            <a:fld id="{946CA175-9294-4D58-B6BA-5993AA53C57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defTabSz="942975">
              <a:defRPr sz="1200"/>
            </a:lvl1pPr>
          </a:lstStyle>
          <a:p>
            <a:endParaRPr lang="en-US"/>
          </a:p>
        </p:txBody>
      </p:sp>
      <p:sp>
        <p:nvSpPr>
          <p:cNvPr id="7171" name="Rectangle 3"/>
          <p:cNvSpPr>
            <a:spLocks noGrp="1" noChangeArrowheads="1"/>
          </p:cNvSpPr>
          <p:nvPr>
            <p:ph type="dt" idx="1"/>
          </p:nvPr>
        </p:nvSpPr>
        <p:spPr bwMode="auto">
          <a:xfrm>
            <a:off x="4024313" y="0"/>
            <a:ext cx="3078162"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r" defTabSz="942975">
              <a:defRPr sz="1200"/>
            </a:lvl1pPr>
          </a:lstStyle>
          <a:p>
            <a:endParaRPr lang="en-US"/>
          </a:p>
        </p:txBody>
      </p:sp>
      <p:sp>
        <p:nvSpPr>
          <p:cNvPr id="6148"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47738" y="4459288"/>
            <a:ext cx="5207000" cy="4224337"/>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918575"/>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defTabSz="942975">
              <a:defRPr sz="1200"/>
            </a:lvl1pPr>
          </a:lstStyle>
          <a:p>
            <a:endParaRPr lang="en-US"/>
          </a:p>
        </p:txBody>
      </p:sp>
      <p:sp>
        <p:nvSpPr>
          <p:cNvPr id="7175" name="Rectangle 7"/>
          <p:cNvSpPr>
            <a:spLocks noGrp="1" noChangeArrowheads="1"/>
          </p:cNvSpPr>
          <p:nvPr>
            <p:ph type="sldNum" sz="quarter" idx="5"/>
          </p:nvPr>
        </p:nvSpPr>
        <p:spPr bwMode="auto">
          <a:xfrm>
            <a:off x="4024313" y="8918575"/>
            <a:ext cx="3078162"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r" defTabSz="942975">
              <a:defRPr sz="1200"/>
            </a:lvl1pPr>
          </a:lstStyle>
          <a:p>
            <a:fld id="{9FFFC64C-DD67-42E5-8900-38A29D8BEF2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nssdc.gsfc.nasa.gov/planetary/lunar/ap13acc.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youtube.com/watch?v=5giXXW_UdaM"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imdb.com/media/rm1413254656/tt0112384"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istockphoto.com/stock-photo-4237972-funnel.php"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news.yahoo.com/s/ap/ap_on_bi_ge/as_japan_earthquake_nuclear_crisi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fe4.news.re3.yahoo.com/s/time/20071119/wl_time/howbangladeshsurvivedthecyclon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fe4.news.re3.yahoo.com/s/time/20071119/wl_time/howbangladeshsurvivedthecyclone"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voices.washingtonpost.com/blog-post/tsuna.JPG"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inveneo.org/?q=haiti-links-grow"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weblogs.jupiterresearch.com/analysts/ask/" TargetMode="Externa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media.swissre.com/documents/sigma1_2011_e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200150" y="727075"/>
            <a:ext cx="4700588" cy="3525838"/>
          </a:xfrm>
          <a:ln/>
        </p:spPr>
      </p:sp>
      <p:sp>
        <p:nvSpPr>
          <p:cNvPr id="91139" name="Rectangle 3"/>
          <p:cNvSpPr>
            <a:spLocks noGrp="1" noChangeArrowheads="1"/>
          </p:cNvSpPr>
          <p:nvPr>
            <p:ph type="body" idx="1"/>
          </p:nvPr>
        </p:nvSpPr>
        <p:spPr>
          <a:xfrm>
            <a:off x="944563" y="4484688"/>
            <a:ext cx="5213350" cy="4175125"/>
          </a:xfrm>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16CB4-04F5-4F12-84B4-89E58F3DF985}" type="slidenum">
              <a:rPr lang="en-US"/>
              <a:pPr/>
              <a:t>13</a:t>
            </a:fld>
            <a:endParaRPr lang="en-US"/>
          </a:p>
        </p:txBody>
      </p:sp>
      <p:sp>
        <p:nvSpPr>
          <p:cNvPr id="729090" name="Rectangle 2"/>
          <p:cNvSpPr>
            <a:spLocks noGrp="1" noRot="1" noChangeAspect="1" noChangeArrowheads="1" noTextEdit="1"/>
          </p:cNvSpPr>
          <p:nvPr>
            <p:ph type="sldImg"/>
          </p:nvPr>
        </p:nvSpPr>
        <p:spPr>
          <a:xfrm>
            <a:off x="1204913" y="704850"/>
            <a:ext cx="4692650" cy="3519488"/>
          </a:xfrm>
          <a:ln/>
        </p:spPr>
      </p:sp>
      <p:sp>
        <p:nvSpPr>
          <p:cNvPr id="72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1200150" y="727075"/>
            <a:ext cx="4700588" cy="3525838"/>
          </a:xfrm>
          <a:ln/>
        </p:spPr>
      </p:sp>
      <p:sp>
        <p:nvSpPr>
          <p:cNvPr id="105475" name="Rectangle 3"/>
          <p:cNvSpPr>
            <a:spLocks noGrp="1" noChangeArrowheads="1"/>
          </p:cNvSpPr>
          <p:nvPr>
            <p:ph type="body" idx="1"/>
          </p:nvPr>
        </p:nvSpPr>
        <p:spPr>
          <a:xfrm>
            <a:off x="944563" y="4483100"/>
            <a:ext cx="5210175" cy="4175125"/>
          </a:xfrm>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206500" y="703263"/>
            <a:ext cx="4692650" cy="3519487"/>
          </a:xfrm>
          <a:ln/>
        </p:spPr>
      </p:sp>
      <p:sp>
        <p:nvSpPr>
          <p:cNvPr id="103427" name="Rectangle 3"/>
          <p:cNvSpPr>
            <a:spLocks noGrp="1" noChangeArrowheads="1"/>
          </p:cNvSpPr>
          <p:nvPr>
            <p:ph type="body" idx="1"/>
          </p:nvPr>
        </p:nvSpPr>
        <p:spPr>
          <a:xfrm>
            <a:off x="709613" y="4459288"/>
            <a:ext cx="5683250" cy="4225925"/>
          </a:xfrm>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98A46-C163-46E8-80C2-B19326D3C1BA}" type="slidenum">
              <a:rPr lang="en-US"/>
              <a:pPr/>
              <a:t>16</a:t>
            </a:fld>
            <a:endParaRPr lang="en-US"/>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14438" y="711200"/>
            <a:ext cx="4675187" cy="3506788"/>
          </a:xfrm>
          <a:ln/>
        </p:spPr>
      </p:sp>
      <p:sp>
        <p:nvSpPr>
          <p:cNvPr id="54275" name="Rectangle 3"/>
          <p:cNvSpPr>
            <a:spLocks noGrp="1" noChangeArrowheads="1"/>
          </p:cNvSpPr>
          <p:nvPr>
            <p:ph type="body" idx="1"/>
          </p:nvPr>
        </p:nvSpPr>
        <p:spPr>
          <a:xfrm>
            <a:off x="946998" y="4457897"/>
            <a:ext cx="5208482" cy="4224814"/>
          </a:xfrm>
          <a:noFill/>
          <a:ln/>
        </p:spPr>
        <p:txBody>
          <a:bodyPr lIns="94162" tIns="46256" rIns="94162" bIns="46256"/>
          <a:lstStyle/>
          <a:p>
            <a:endParaRPr 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214438" y="711200"/>
            <a:ext cx="4675187" cy="3506788"/>
          </a:xfrm>
          <a:ln/>
        </p:spPr>
      </p:sp>
      <p:sp>
        <p:nvSpPr>
          <p:cNvPr id="72707" name="Rectangle 3"/>
          <p:cNvSpPr>
            <a:spLocks noGrp="1" noChangeArrowheads="1"/>
          </p:cNvSpPr>
          <p:nvPr>
            <p:ph type="body" idx="1"/>
          </p:nvPr>
        </p:nvSpPr>
        <p:spPr>
          <a:xfrm>
            <a:off x="946997" y="4457896"/>
            <a:ext cx="5208482" cy="4224814"/>
          </a:xfrm>
          <a:noFill/>
          <a:ln/>
        </p:spPr>
        <p:txBody>
          <a:bodyPr lIns="94162" tIns="46256" rIns="94162" bIns="46256"/>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2</a:t>
            </a:fld>
            <a:endParaRPr lang="fr-CH"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14438" y="711200"/>
            <a:ext cx="4675187" cy="3506788"/>
          </a:xfrm>
          <a:ln/>
        </p:spPr>
      </p:sp>
      <p:sp>
        <p:nvSpPr>
          <p:cNvPr id="54275" name="Rectangle 3"/>
          <p:cNvSpPr>
            <a:spLocks noGrp="1" noChangeArrowheads="1"/>
          </p:cNvSpPr>
          <p:nvPr>
            <p:ph type="body" idx="1"/>
          </p:nvPr>
        </p:nvSpPr>
        <p:spPr>
          <a:xfrm>
            <a:off x="946998" y="4457897"/>
            <a:ext cx="5208482" cy="4224814"/>
          </a:xfrm>
          <a:noFill/>
          <a:ln/>
        </p:spPr>
        <p:txBody>
          <a:bodyPr lIns="94162" tIns="46256" rIns="94162" bIns="46256"/>
          <a:lstStyle/>
          <a:p>
            <a:endParaRPr 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14438" y="711200"/>
            <a:ext cx="4675187" cy="3506788"/>
          </a:xfrm>
          <a:ln/>
        </p:spPr>
      </p:sp>
      <p:sp>
        <p:nvSpPr>
          <p:cNvPr id="54275" name="Rectangle 3"/>
          <p:cNvSpPr>
            <a:spLocks noGrp="1" noChangeArrowheads="1"/>
          </p:cNvSpPr>
          <p:nvPr>
            <p:ph type="body" idx="1"/>
          </p:nvPr>
        </p:nvSpPr>
        <p:spPr>
          <a:xfrm>
            <a:off x="946998" y="4457897"/>
            <a:ext cx="5208482" cy="4224814"/>
          </a:xfrm>
          <a:noFill/>
          <a:ln/>
        </p:spPr>
        <p:txBody>
          <a:bodyPr lIns="94162" tIns="46256" rIns="94162" bIns="46256"/>
          <a:lstStyle/>
          <a:p>
            <a:endParaRPr lang="en-US"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09614" y="4459289"/>
            <a:ext cx="5683249" cy="4224337"/>
          </a:xfrm>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endParaRPr lang="en-US" smtClean="0"/>
          </a:p>
        </p:txBody>
      </p:sp>
      <p:sp>
        <p:nvSpPr>
          <p:cNvPr id="95236" name="Slide Number Placeholder 3"/>
          <p:cNvSpPr>
            <a:spLocks noGrp="1"/>
          </p:cNvSpPr>
          <p:nvPr>
            <p:ph type="sldNum" sz="quarter" idx="5"/>
          </p:nvPr>
        </p:nvSpPr>
        <p:spPr>
          <a:noFill/>
        </p:spPr>
        <p:txBody>
          <a:bodyPr/>
          <a:lstStyle/>
          <a:p>
            <a:fld id="{007DE8A9-DDAA-427E-AA6A-6870AE44968D}"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eaLnBrk="1" fontAlgn="auto" hangingPunct="1">
              <a:spcBef>
                <a:spcPts val="0"/>
              </a:spcBef>
              <a:spcAft>
                <a:spcPts val="0"/>
              </a:spcAft>
              <a:defRPr/>
            </a:pPr>
            <a:r>
              <a:rPr lang="en-US" dirty="0" smtClean="0"/>
              <a:t>The NASA account of the accident is here: </a:t>
            </a:r>
            <a:r>
              <a:rPr lang="en-US" u="sng" dirty="0" smtClean="0">
                <a:hlinkClick r:id="rId3"/>
              </a:rPr>
              <a:t>http://nssdc.gsfc.nasa.gov/planetary/lunar/ap13acc.html</a:t>
            </a:r>
            <a:r>
              <a:rPr lang="en-US" dirty="0" smtClean="0"/>
              <a:t> </a:t>
            </a:r>
          </a:p>
        </p:txBody>
      </p:sp>
      <p:sp>
        <p:nvSpPr>
          <p:cNvPr id="4" name="Slide Number Placeholder 3"/>
          <p:cNvSpPr>
            <a:spLocks noGrp="1"/>
          </p:cNvSpPr>
          <p:nvPr>
            <p:ph type="sldNum" sz="quarter" idx="10"/>
          </p:nvPr>
        </p:nvSpPr>
        <p:spPr/>
        <p:txBody>
          <a:bodyPr/>
          <a:lstStyle/>
          <a:p>
            <a:fld id="{50F36642-BB39-4383-818C-07D69F4A002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http://www.youtube.com/watch?v=5giXXW_UdaM</a:t>
            </a:r>
            <a:endParaRPr lang="en-US" dirty="0" smtClean="0"/>
          </a:p>
          <a:p>
            <a:r>
              <a:rPr lang="en-US" dirty="0" smtClean="0"/>
              <a:t>Photo:</a:t>
            </a:r>
            <a:r>
              <a:rPr lang="en-US" baseline="0" dirty="0" smtClean="0"/>
              <a:t> </a:t>
            </a:r>
            <a:r>
              <a:rPr lang="en-US" dirty="0" smtClean="0">
                <a:hlinkClick r:id="rId4"/>
              </a:rPr>
              <a:t>http://www.imdb.com/media/rm1413254656/tt0112384</a:t>
            </a:r>
            <a:endParaRPr lang="en-US" dirty="0"/>
          </a:p>
        </p:txBody>
      </p:sp>
      <p:sp>
        <p:nvSpPr>
          <p:cNvPr id="4" name="Slide Number Placeholder 3"/>
          <p:cNvSpPr>
            <a:spLocks noGrp="1"/>
          </p:cNvSpPr>
          <p:nvPr>
            <p:ph type="sldNum" sz="quarter" idx="10"/>
          </p:nvPr>
        </p:nvSpPr>
        <p:spPr/>
        <p:txBody>
          <a:bodyPr/>
          <a:lstStyle/>
          <a:p>
            <a:fld id="{50F36642-BB39-4383-818C-07D69F4A002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2289" eaLnBrk="1" fontAlgn="auto" hangingPunct="1">
              <a:spcBef>
                <a:spcPts val="0"/>
              </a:spcBef>
              <a:spcAft>
                <a:spcPts val="0"/>
              </a:spcAft>
              <a:defRPr/>
            </a:pPr>
            <a:r>
              <a:rPr lang="en-US" dirty="0" smtClean="0"/>
              <a:t>These three factors: </a:t>
            </a:r>
            <a:r>
              <a:rPr lang="en-US" i="1" u="sng" dirty="0" smtClean="0"/>
              <a:t>need, scarcity and social desire</a:t>
            </a:r>
            <a:r>
              <a:rPr lang="en-US" u="sng" dirty="0" smtClean="0"/>
              <a:t> </a:t>
            </a:r>
            <a:r>
              <a:rPr lang="en-US" dirty="0" smtClean="0"/>
              <a:t>are the glue that makes collaboration work.</a:t>
            </a:r>
          </a:p>
          <a:p>
            <a:pPr defTabSz="942289" eaLnBrk="1" fontAlgn="auto" hangingPunct="1">
              <a:spcBef>
                <a:spcPts val="0"/>
              </a:spcBef>
              <a:spcAft>
                <a:spcPts val="0"/>
              </a:spcAft>
              <a:defRPr/>
            </a:pPr>
            <a:r>
              <a:rPr lang="en-US" dirty="0" smtClean="0"/>
              <a:t>Yet it is the valued of scarcity that is perhaps the most powerful.</a:t>
            </a:r>
          </a:p>
        </p:txBody>
      </p:sp>
      <p:sp>
        <p:nvSpPr>
          <p:cNvPr id="4" name="Slide Number Placeholder 3"/>
          <p:cNvSpPr>
            <a:spLocks noGrp="1"/>
          </p:cNvSpPr>
          <p:nvPr>
            <p:ph type="sldNum" sz="quarter" idx="10"/>
          </p:nvPr>
        </p:nvSpPr>
        <p:spPr/>
        <p:txBody>
          <a:bodyPr/>
          <a:lstStyle/>
          <a:p>
            <a:fld id="{50F36642-BB39-4383-818C-07D69F4A002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14438" y="711200"/>
            <a:ext cx="4675187" cy="3506788"/>
          </a:xfrm>
          <a:ln/>
        </p:spPr>
      </p:sp>
      <p:sp>
        <p:nvSpPr>
          <p:cNvPr id="94211" name="Rectangle 3"/>
          <p:cNvSpPr>
            <a:spLocks noGrp="1" noChangeArrowheads="1"/>
          </p:cNvSpPr>
          <p:nvPr>
            <p:ph type="body" idx="1"/>
          </p:nvPr>
        </p:nvSpPr>
        <p:spPr>
          <a:noFill/>
          <a:ln/>
        </p:spPr>
        <p:txBody>
          <a:bodyPr/>
          <a:lstStyle/>
          <a:p>
            <a:pPr eaLnBrk="1" hangingPunct="1"/>
            <a:endParaRPr lang="en-US"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29</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4756" name="Slide Number Placeholder 3"/>
          <p:cNvSpPr>
            <a:spLocks noGrp="1"/>
          </p:cNvSpPr>
          <p:nvPr>
            <p:ph type="sldNum" sz="quarter" idx="5"/>
          </p:nvPr>
        </p:nvSpPr>
        <p:spPr bwMode="auto">
          <a:noFill/>
          <a:ln>
            <a:miter lim="800000"/>
            <a:headEnd/>
            <a:tailEnd/>
          </a:ln>
        </p:spPr>
        <p:txBody>
          <a:bodyPr/>
          <a:lstStyle/>
          <a:p>
            <a:fld id="{A1DC0C77-8CD5-4A1C-9FCC-3BF6F4245570}" type="slidenum">
              <a:rPr lang="en-US" smtClean="0">
                <a:latin typeface="Lucida Grande"/>
                <a:ea typeface="ヒラギノ角ゴ ProN W3"/>
                <a:cs typeface="ヒラギノ角ゴ ProN W3"/>
                <a:sym typeface="Lucida Grande"/>
              </a:rPr>
              <a:pPr/>
              <a:t>31</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4023093" y="8917421"/>
            <a:ext cx="3077739" cy="469424"/>
          </a:xfrm>
          <a:prstGeom prst="rect">
            <a:avLst/>
          </a:prstGeom>
          <a:noFill/>
          <a:ln w="9525">
            <a:noFill/>
            <a:miter lim="800000"/>
            <a:headEnd/>
            <a:tailEnd/>
          </a:ln>
        </p:spPr>
        <p:txBody>
          <a:bodyPr lIns="92446" tIns="46223" rIns="92446" bIns="46223" anchor="b"/>
          <a:lstStyle/>
          <a:p>
            <a:pPr algn="r" defTabSz="923925"/>
            <a:fld id="{EDCA13B5-88FF-4F33-86FA-20BB88B9164E}" type="slidenum">
              <a:rPr lang="en-US" sz="1200"/>
              <a:pPr algn="r" defTabSz="923925"/>
              <a:t>33</a:t>
            </a:fld>
            <a:endParaRPr lang="en-US" sz="1200"/>
          </a:p>
        </p:txBody>
      </p:sp>
      <p:sp>
        <p:nvSpPr>
          <p:cNvPr id="75779" name="Rectangle 7"/>
          <p:cNvSpPr txBox="1">
            <a:spLocks noGrp="1" noChangeArrowheads="1"/>
          </p:cNvSpPr>
          <p:nvPr/>
        </p:nvSpPr>
        <p:spPr bwMode="auto">
          <a:xfrm>
            <a:off x="4023093" y="8917421"/>
            <a:ext cx="3077739" cy="469424"/>
          </a:xfrm>
          <a:prstGeom prst="rect">
            <a:avLst/>
          </a:prstGeom>
          <a:noFill/>
          <a:ln w="9525">
            <a:noFill/>
            <a:miter lim="800000"/>
            <a:headEnd/>
            <a:tailEnd/>
          </a:ln>
        </p:spPr>
        <p:txBody>
          <a:bodyPr lIns="92446" tIns="46223" rIns="92446" bIns="46223" anchor="b"/>
          <a:lstStyle/>
          <a:p>
            <a:pPr algn="r" defTabSz="923925"/>
            <a:fld id="{92143BAC-4098-41CE-8741-4176CC4BC9F7}" type="slidenum">
              <a:rPr lang="en-US" sz="1200"/>
              <a:pPr algn="r" defTabSz="923925"/>
              <a:t>33</a:t>
            </a:fld>
            <a:endParaRPr lang="en-US" sz="120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p:spPr>
        <p:txBody>
          <a:bodyPr/>
          <a:lstStyle/>
          <a:p>
            <a:pPr eaLnBrk="1" hangingPunct="1"/>
            <a:endParaRPr lang="de-DE" smtClean="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smtClean="0">
                <a:ea typeface="ＭＳ Ｐゴシック" charset="-128"/>
              </a:rPr>
              <a:t>A fictitious $200M NGO; 1,700 users</a:t>
            </a:r>
          </a:p>
        </p:txBody>
      </p:sp>
      <p:sp>
        <p:nvSpPr>
          <p:cNvPr id="76804" name="Slide Number Placeholder 3"/>
          <p:cNvSpPr>
            <a:spLocks noGrp="1"/>
          </p:cNvSpPr>
          <p:nvPr>
            <p:ph type="sldNum" sz="quarter" idx="5"/>
          </p:nvPr>
        </p:nvSpPr>
        <p:spPr>
          <a:noFill/>
        </p:spPr>
        <p:txBody>
          <a:bodyPr/>
          <a:lstStyle/>
          <a:p>
            <a:fld id="{C8B6244A-281B-41BE-BAC3-647E1F52E5FA}" type="slidenum">
              <a:rPr lang="en-US">
                <a:ea typeface="ＭＳ Ｐゴシック" charset="-128"/>
              </a:rPr>
              <a:pPr/>
              <a:t>34</a:t>
            </a:fld>
            <a:endParaRPr lang="en-US">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smtClean="0"/>
          </a:p>
        </p:txBody>
      </p:sp>
      <p:sp>
        <p:nvSpPr>
          <p:cNvPr id="77828" name="Slide Number Placeholder 3"/>
          <p:cNvSpPr>
            <a:spLocks noGrp="1"/>
          </p:cNvSpPr>
          <p:nvPr>
            <p:ph type="sldNum" sz="quarter" idx="5"/>
          </p:nvPr>
        </p:nvSpPr>
        <p:spPr>
          <a:noFill/>
        </p:spPr>
        <p:txBody>
          <a:bodyPr/>
          <a:lstStyle/>
          <a:p>
            <a:fld id="{80038830-71C2-4362-900A-E029E6889B20}"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023093" y="8917421"/>
            <a:ext cx="3077739" cy="469424"/>
          </a:xfrm>
          <a:prstGeom prst="rect">
            <a:avLst/>
          </a:prstGeom>
          <a:noFill/>
          <a:ln w="9525">
            <a:noFill/>
            <a:miter lim="800000"/>
            <a:headEnd/>
            <a:tailEnd/>
          </a:ln>
        </p:spPr>
        <p:txBody>
          <a:bodyPr lIns="92446" tIns="46223" rIns="92446" bIns="46223" anchor="b"/>
          <a:lstStyle/>
          <a:p>
            <a:pPr algn="r" defTabSz="923925"/>
            <a:fld id="{919F5D33-AA9A-4756-8516-31FB610AD7E7}" type="slidenum">
              <a:rPr lang="en-US" sz="1200"/>
              <a:pPr algn="r" defTabSz="923925"/>
              <a:t>36</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de-DE" smtClean="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023093" y="8917421"/>
            <a:ext cx="3077739" cy="469424"/>
          </a:xfrm>
          <a:prstGeom prst="rect">
            <a:avLst/>
          </a:prstGeom>
          <a:noFill/>
          <a:ln w="9525">
            <a:noFill/>
            <a:miter lim="800000"/>
            <a:headEnd/>
            <a:tailEnd/>
          </a:ln>
        </p:spPr>
        <p:txBody>
          <a:bodyPr lIns="91438" tIns="45719" rIns="91438" bIns="45719" anchor="b"/>
          <a:lstStyle/>
          <a:p>
            <a:pPr algn="r"/>
            <a:fld id="{1329BE55-DA0D-42F6-9265-DAB1AB8BF451}" type="slidenum">
              <a:rPr lang="en-US" sz="1200"/>
              <a:pPr algn="r"/>
              <a:t>37</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lIns="91438" tIns="45719" rIns="91438" bIns="45719"/>
          <a:lstStyle/>
          <a:p>
            <a:pPr eaLnBrk="1" hangingPunct="1"/>
            <a:endParaRPr lang="en-US" smtClean="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D2CF4-2D44-4928-8576-470BF353C52E}" type="slidenum">
              <a:rPr lang="en-US"/>
              <a:pPr/>
              <a:t>38</a:t>
            </a:fld>
            <a:endParaRPr lang="en-US"/>
          </a:p>
        </p:txBody>
      </p:sp>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hlinkClick r:id="rId3"/>
              </a:rPr>
              <a:t>http://www.istockphoto.com/stock-photo-4237972-funnel.php</a:t>
            </a:r>
            <a:endParaRPr lang="en-GB" dirty="0"/>
          </a:p>
        </p:txBody>
      </p:sp>
      <p:sp>
        <p:nvSpPr>
          <p:cNvPr id="4" name="Slide Number Placeholder 3"/>
          <p:cNvSpPr>
            <a:spLocks noGrp="1"/>
          </p:cNvSpPr>
          <p:nvPr>
            <p:ph type="sldNum" sz="quarter" idx="10"/>
          </p:nvPr>
        </p:nvSpPr>
        <p:spPr/>
        <p:txBody>
          <a:bodyPr/>
          <a:lstStyle/>
          <a:p>
            <a:fld id="{27CE0CED-C9FC-4C42-8AD7-7E9A6B171AE0}"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40</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mtClean="0">
                <a:hlinkClick r:id="rId3"/>
              </a:rPr>
              <a:t>http://news.yahoo.com/s/ap/ap_on_bi_ge/as_japan_earthquake_nuclear_crisis</a:t>
            </a:r>
            <a:endParaRPr lang="en-GB" smtClean="0"/>
          </a:p>
          <a:p>
            <a:endParaRPr lang="en-GB"/>
          </a:p>
        </p:txBody>
      </p:sp>
      <p:sp>
        <p:nvSpPr>
          <p:cNvPr id="4" name="Slide Number Placeholder 3"/>
          <p:cNvSpPr>
            <a:spLocks noGrp="1"/>
          </p:cNvSpPr>
          <p:nvPr>
            <p:ph type="sldNum" sz="quarter" idx="10"/>
          </p:nvPr>
        </p:nvSpPr>
        <p:spPr/>
        <p:txBody>
          <a:bodyPr/>
          <a:lstStyle/>
          <a:p>
            <a:fld id="{D0C6E2F4-1B22-4FFE-96F6-185B465C12E4}" type="slidenum">
              <a:rPr lang="fr-CH" smtClean="0"/>
              <a:pPr/>
              <a:t>41</a:t>
            </a:fld>
            <a:endParaRPr lang="fr-CH"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D33D00-A579-4515-B567-8DDE3E2BDBD0}" type="slidenum">
              <a:rPr lang="en-US"/>
              <a:pPr/>
              <a:t>42</a:t>
            </a:fld>
            <a:endParaRPr lang="en-US"/>
          </a:p>
        </p:txBody>
      </p:sp>
      <p:sp>
        <p:nvSpPr>
          <p:cNvPr id="708610" name="Rectangle 2"/>
          <p:cNvSpPr>
            <a:spLocks noGrp="1" noRot="1" noChangeAspect="1" noChangeArrowheads="1" noTextEdit="1"/>
          </p:cNvSpPr>
          <p:nvPr>
            <p:ph type="sldImg"/>
          </p:nvPr>
        </p:nvSpPr>
        <p:spPr>
          <a:xfrm>
            <a:off x="1206500" y="706438"/>
            <a:ext cx="4691063" cy="3517900"/>
          </a:xfrm>
          <a:ln/>
        </p:spPr>
      </p:sp>
      <p:sp>
        <p:nvSpPr>
          <p:cNvPr id="708611" name="Rectangle 3"/>
          <p:cNvSpPr>
            <a:spLocks noGrp="1" noChangeArrowheads="1"/>
          </p:cNvSpPr>
          <p:nvPr>
            <p:ph type="body" idx="1"/>
          </p:nvPr>
        </p:nvSpPr>
        <p:spPr>
          <a:xfrm>
            <a:off x="946997" y="4458564"/>
            <a:ext cx="5208482" cy="4224493"/>
          </a:xfrm>
        </p:spPr>
        <p:txBody>
          <a:bodyPr/>
          <a:lstStyle/>
          <a:p>
            <a:r>
              <a:rPr lang="en-US" dirty="0"/>
              <a:t>Bangladesh cyclone:  3,000 fatalities in 2007 versus 138 000 in 1991 and 500,000 in 1970</a:t>
            </a:r>
          </a:p>
          <a:p>
            <a:r>
              <a:rPr lang="en-US" dirty="0"/>
              <a:t>Factor of 50-100 reduction due to advance evacuation of 3.2M people and stockpiles of relief supplies, i.e. disaster preparedness!  (see </a:t>
            </a:r>
            <a:r>
              <a:rPr lang="en-US" dirty="0">
                <a:hlinkClick r:id="rId3"/>
              </a:rPr>
              <a:t>http://fe4.news.re3.yahoo.com/s/time/20071119/wl_time/howbangladeshsurvivedthecyclone</a:t>
            </a:r>
            <a:r>
              <a:rPr lang="en-US" dirty="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Bangladesh cyclone:  3,000 fatalities in 2007 versus 138 000 in 1991 and 500,000 in 1970</a:t>
            </a:r>
          </a:p>
          <a:p>
            <a:r>
              <a:rPr lang="en-US" dirty="0" smtClean="0"/>
              <a:t>Factor of 50-100 reduction due to advance evacuation of 3.2M people and stockpiles of relief supplies, i.e. disaster preparedness!  (see </a:t>
            </a:r>
            <a:r>
              <a:rPr lang="en-US" dirty="0" smtClean="0">
                <a:hlinkClick r:id="rId3"/>
              </a:rPr>
              <a:t>http://fe4.news.re3.yahoo.com/s/time/20071119/wl_time/howbangladeshsurvivedthecyclone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44</a:t>
            </a:fld>
            <a:endParaRPr lang="fr-CH"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700763-A34D-4943-9ACA-7C9860B16150}" type="slidenum">
              <a:rPr lang="en-US"/>
              <a:pPr/>
              <a:t>45</a:t>
            </a:fld>
            <a:endParaRPr lang="en-US"/>
          </a:p>
        </p:txBody>
      </p:sp>
      <p:sp>
        <p:nvSpPr>
          <p:cNvPr id="706562" name="Rectangle 2"/>
          <p:cNvSpPr>
            <a:spLocks noGrp="1" noRot="1" noChangeAspect="1" noChangeArrowheads="1" noTextEdit="1"/>
          </p:cNvSpPr>
          <p:nvPr>
            <p:ph type="sldImg"/>
          </p:nvPr>
        </p:nvSpPr>
        <p:spPr>
          <a:xfrm>
            <a:off x="1206500" y="706438"/>
            <a:ext cx="4691063" cy="3517900"/>
          </a:xfrm>
          <a:ln/>
        </p:spPr>
      </p:sp>
      <p:sp>
        <p:nvSpPr>
          <p:cNvPr id="706563" name="Rectangle 3"/>
          <p:cNvSpPr>
            <a:spLocks noGrp="1" noChangeArrowheads="1"/>
          </p:cNvSpPr>
          <p:nvPr>
            <p:ph type="body" idx="1"/>
          </p:nvPr>
        </p:nvSpPr>
        <p:spPr>
          <a:xfrm>
            <a:off x="946997" y="4458564"/>
            <a:ext cx="5208482" cy="4224493"/>
          </a:xfrm>
        </p:spPr>
        <p:txBody>
          <a:bodyPr/>
          <a:lstStyle/>
          <a:p>
            <a:r>
              <a:rPr lang="en-US"/>
              <a:t>For emergency response, time and volume are king; for development, cost and cost reign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33522B-9E8E-4880-B429-607E125C4EFD}" type="slidenum">
              <a:rPr lang="en-US"/>
              <a:pPr/>
              <a:t>46</a:t>
            </a:fld>
            <a:endParaRPr lang="en-US"/>
          </a:p>
        </p:txBody>
      </p:sp>
      <p:sp>
        <p:nvSpPr>
          <p:cNvPr id="714754" name="Rectangle 2"/>
          <p:cNvSpPr>
            <a:spLocks noGrp="1" noRot="1" noChangeAspect="1" noChangeArrowheads="1" noTextEdit="1"/>
          </p:cNvSpPr>
          <p:nvPr>
            <p:ph type="sldImg"/>
          </p:nvPr>
        </p:nvSpPr>
        <p:spPr>
          <a:xfrm>
            <a:off x="1206500" y="706438"/>
            <a:ext cx="4691063" cy="3517900"/>
          </a:xfrm>
          <a:ln/>
        </p:spPr>
      </p:sp>
      <p:sp>
        <p:nvSpPr>
          <p:cNvPr id="714755" name="Rectangle 3"/>
          <p:cNvSpPr>
            <a:spLocks noGrp="1" noChangeArrowheads="1"/>
          </p:cNvSpPr>
          <p:nvPr>
            <p:ph type="body" idx="1"/>
          </p:nvPr>
        </p:nvSpPr>
        <p:spPr>
          <a:xfrm>
            <a:off x="946997" y="4458564"/>
            <a:ext cx="5208482" cy="4224493"/>
          </a:xfrm>
        </p:spPr>
        <p:txBody>
          <a:bodyPr/>
          <a:lstStyle/>
          <a:p>
            <a:r>
              <a:rPr lang="en-US" i="1">
                <a:solidFill>
                  <a:srgbClr val="FF0000"/>
                </a:solidFill>
              </a:rPr>
              <a:t>For development, operational budget planning happens first; competitive bids are &lt; 3 days due to relationships with suppliers; so often the same process for ER</a:t>
            </a:r>
          </a:p>
          <a:p>
            <a:pPr>
              <a:buFontTx/>
              <a:buChar char="•"/>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4022726" y="8916989"/>
            <a:ext cx="3078163" cy="469900"/>
          </a:xfrm>
          <a:prstGeom prst="rect">
            <a:avLst/>
          </a:prstGeom>
          <a:noFill/>
          <a:ln w="9525">
            <a:noFill/>
            <a:miter lim="800000"/>
            <a:headEnd/>
            <a:tailEnd/>
          </a:ln>
        </p:spPr>
        <p:txBody>
          <a:bodyPr lIns="94227" tIns="47113" rIns="94227" bIns="47113" anchor="b"/>
          <a:lstStyle/>
          <a:p>
            <a:pPr algn="r" defTabSz="942975"/>
            <a:fld id="{C4F9FFB5-C6BE-498E-9350-43F645596842}" type="slidenum">
              <a:rPr lang="en-US" sz="1200">
                <a:latin typeface="Times New Roman" pitchFamily="18" charset="0"/>
              </a:rPr>
              <a:pPr algn="r" defTabSz="942975"/>
              <a:t>47</a:t>
            </a:fld>
            <a:endParaRPr lang="en-US" sz="1200">
              <a:latin typeface="Times New Roman" pitchFamily="18"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709614" y="4459289"/>
            <a:ext cx="5683249" cy="4224337"/>
          </a:xfrm>
        </p:spPr>
        <p:txBody>
          <a:bodyPr lIns="94227" tIns="47113" rIns="94227" bIns="47113"/>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http://voices.washingtonpost.com/blog-post/tsuna.JPG</a:t>
            </a:r>
            <a:endParaRPr lang="en-GB"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48</a:t>
            </a:fld>
            <a:endParaRPr lang="fr-CH"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http://www.inveneo.org/?q=haiti-links-grow</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49</a:t>
            </a:fld>
            <a:endParaRPr lang="fr-C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203325" y="704850"/>
            <a:ext cx="4692650" cy="3519488"/>
          </a:xfrm>
          <a:ln/>
        </p:spPr>
      </p:sp>
      <p:sp>
        <p:nvSpPr>
          <p:cNvPr id="25603" name="Rectangle 3"/>
          <p:cNvSpPr>
            <a:spLocks noGrp="1" noChangeArrowheads="1"/>
          </p:cNvSpPr>
          <p:nvPr>
            <p:ph type="body" idx="1"/>
          </p:nvPr>
        </p:nvSpPr>
        <p:spPr>
          <a:xfrm>
            <a:off x="709613" y="4459288"/>
            <a:ext cx="5683250" cy="4224337"/>
          </a:xfrm>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http://www.ifrc.org/en/news-and-media/photo-galleries/2010/haitiearthquake-januaryI-2010/ </a:t>
            </a:r>
            <a:endParaRPr lang="en-GB" dirty="0"/>
          </a:p>
        </p:txBody>
      </p:sp>
      <p:sp>
        <p:nvSpPr>
          <p:cNvPr id="4" name="Slide Number Placeholder 3"/>
          <p:cNvSpPr>
            <a:spLocks noGrp="1"/>
          </p:cNvSpPr>
          <p:nvPr>
            <p:ph type="sldNum" sz="quarter" idx="10"/>
          </p:nvPr>
        </p:nvSpPr>
        <p:spPr/>
        <p:txBody>
          <a:bodyPr/>
          <a:lstStyle/>
          <a:p>
            <a:fld id="{9FFFC64C-DD67-42E5-8900-38A29D8BEF28}"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xfrm>
            <a:off x="710248" y="4460167"/>
            <a:ext cx="5681980" cy="4224494"/>
          </a:xfrm>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78C2971-A8E4-43F0-8DE6-FE8EF137F40F}" type="slidenum">
              <a:rPr lang="en-GB" smtClean="0"/>
              <a:pPr/>
              <a:t>54</a:t>
            </a:fld>
            <a:endParaRPr lang="en-GB"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A0AEF4FB-29B6-463F-9CE6-A86E6D150EC8}" type="slidenum">
              <a:rPr lang="en-US" smtClean="0">
                <a:latin typeface="Lucida Grande"/>
                <a:ea typeface="ヒラギノ角ゴ ProN W3"/>
                <a:cs typeface="ヒラギノ角ゴ ProN W3"/>
                <a:sym typeface="Lucida Grande"/>
              </a:rPr>
              <a:pPr/>
              <a:t>55</a:t>
            </a:fld>
            <a:endParaRPr lang="en-US" smtClean="0">
              <a:latin typeface="Lucida Grande"/>
              <a:ea typeface="ヒラギノ角ゴ ProN W3"/>
              <a:cs typeface="ヒラギノ角ゴ ProN W3"/>
              <a:sym typeface="Lucida Grande"/>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12850" y="709613"/>
            <a:ext cx="4678363" cy="3508375"/>
          </a:xfrm>
          <a:ln/>
        </p:spPr>
      </p:sp>
      <p:sp>
        <p:nvSpPr>
          <p:cNvPr id="53251"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smtClean="0"/>
              <a:t>What’s fundamental in ER: deployed food, water, shelter</a:t>
            </a:r>
          </a:p>
          <a:p>
            <a:r>
              <a:rPr lang="en-US" smtClean="0"/>
              <a:t>In development: sustainability</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C800B-74A2-4F20-89D1-A7C70E32CAD4}" type="slidenum">
              <a:rPr lang="en-US"/>
              <a:pPr/>
              <a:t>59</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r>
              <a:rPr lang="en-US"/>
              <a:t>Quotes from Peter Dickenson, CIO at Mercy Corps, in an email of 5/27/08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FFFC64C-DD67-42E5-8900-38A29D8BEF28}"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xfrm>
            <a:off x="709613" y="4459288"/>
            <a:ext cx="5683250" cy="4224337"/>
          </a:xfrm>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A5C6A56-C9F6-4842-9656-E4F10A388CBE}" type="slidenum">
              <a:rPr lang="en-US"/>
              <a:pPr/>
              <a:t>61</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Masai Warrior at Ikelani Using Cell Phone, Jupiter research Blog, </a:t>
            </a:r>
            <a:r>
              <a:rPr lang="en-US" smtClean="0">
                <a:hlinkClick r:id="rId3"/>
              </a:rPr>
              <a:t>Julie Ask</a:t>
            </a:r>
            <a:r>
              <a:rPr lang="en-US" smtClean="0"/>
              <a:t>, October 06, 2006; http://weblogs.jupiterresearch.com/analysts/ask/archives/007174.html</a:t>
            </a:r>
          </a:p>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709613" y="4459288"/>
            <a:ext cx="5683250" cy="4224337"/>
          </a:xfrm>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0C6E2F4-1B22-4FFE-96F6-185B465C12E4}" type="slidenum">
              <a:rPr lang="fr-CH" smtClean="0"/>
              <a:pPr/>
              <a:t>63</a:t>
            </a:fld>
            <a:endParaRPr lang="fr-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dirty="0" smtClean="0">
              <a:latin typeface="Arial" charset="0"/>
            </a:endParaRPr>
          </a:p>
        </p:txBody>
      </p:sp>
      <p:sp>
        <p:nvSpPr>
          <p:cNvPr id="4" name="Slide Number Placeholder 3"/>
          <p:cNvSpPr>
            <a:spLocks noGrp="1"/>
          </p:cNvSpPr>
          <p:nvPr>
            <p:ph type="sldNum" sz="quarter" idx="10"/>
          </p:nvPr>
        </p:nvSpPr>
        <p:spPr/>
        <p:txBody>
          <a:bodyPr/>
          <a:lstStyle/>
          <a:p>
            <a:pPr>
              <a:defRPr/>
            </a:pPr>
            <a:fld id="{3AF1FE67-47D5-479C-BA62-7137BD9ECA69}" type="slidenum">
              <a:rPr lang="en-US" smtClean="0"/>
              <a:pPr>
                <a:defRPr/>
              </a:pPr>
              <a:t>7</a:t>
            </a:fld>
            <a:endParaRPr lang="en-US"/>
          </a:p>
        </p:txBody>
      </p:sp>
    </p:spTree>
    <p:extLst>
      <p:ext uri="{BB962C8B-B14F-4D97-AF65-F5344CB8AC3E}">
        <p14:creationId xmlns:p14="http://schemas.microsoft.com/office/powerpoint/2010/main" xmlns="" val="3082352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http://media.swissre.com/documents/sigma1_2011_en.pdf</a:t>
            </a:r>
            <a:r>
              <a:rPr lang="en-US" dirty="0" smtClean="0"/>
              <a:t>  Hurricanes Katrina, Rita,</a:t>
            </a:r>
            <a:r>
              <a:rPr lang="en-US" baseline="0" dirty="0" smtClean="0"/>
              <a:t> Wilma</a:t>
            </a:r>
            <a:endParaRPr lang="en-US" dirty="0"/>
          </a:p>
        </p:txBody>
      </p:sp>
      <p:sp>
        <p:nvSpPr>
          <p:cNvPr id="4" name="Slide Number Placeholder 3"/>
          <p:cNvSpPr>
            <a:spLocks noGrp="1"/>
          </p:cNvSpPr>
          <p:nvPr>
            <p:ph type="sldNum" sz="quarter" idx="10"/>
          </p:nvPr>
        </p:nvSpPr>
        <p:spPr/>
        <p:txBody>
          <a:bodyPr/>
          <a:lstStyle/>
          <a:p>
            <a:fld id="{D0C6E2F4-1B22-4FFE-96F6-185B465C12E4}" type="slidenum">
              <a:rPr lang="fr-CH" smtClean="0"/>
              <a:pPr/>
              <a:t>8</a:t>
            </a:fld>
            <a:endParaRPr lang="fr-CH"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4022725" y="8916988"/>
            <a:ext cx="3078163" cy="469900"/>
          </a:xfrm>
          <a:prstGeom prst="rect">
            <a:avLst/>
          </a:prstGeom>
          <a:noFill/>
          <a:ln w="9525">
            <a:noFill/>
            <a:miter lim="800000"/>
            <a:headEnd/>
            <a:tailEnd/>
          </a:ln>
        </p:spPr>
        <p:txBody>
          <a:bodyPr lIns="94227" tIns="47113" rIns="94227" bIns="47113" anchor="b"/>
          <a:lstStyle/>
          <a:p>
            <a:pPr algn="r" defTabSz="942975"/>
            <a:fld id="{1E148966-394B-4424-8808-FB146A2FFA7B}" type="slidenum">
              <a:rPr lang="en-US" sz="1200">
                <a:latin typeface="Times New Roman" pitchFamily="18" charset="0"/>
              </a:rPr>
              <a:pPr algn="r" defTabSz="942975"/>
              <a:t>9</a:t>
            </a:fld>
            <a:endParaRPr lang="en-US" sz="1200">
              <a:latin typeface="Times New Roman"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709613" y="4459288"/>
            <a:ext cx="5683250" cy="4224337"/>
          </a:xfrm>
        </p:spPr>
        <p:txBody>
          <a:bodyPr lIns="94227" tIns="47113" rIns="94227" bIns="47113"/>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77537CC-E59B-4E38-A76A-838C4BAA41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C0CD301-6968-4A36-A0D6-DAFA8499A13C}" type="datetime1">
              <a:rPr lang="en-US"/>
              <a:pPr/>
              <a:t>2/16/2012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NetHope 3.0:  Connected Together : Changing the World</a:t>
            </a:r>
          </a:p>
        </p:txBody>
      </p:sp>
      <p:sp>
        <p:nvSpPr>
          <p:cNvPr id="6" name="Rectangle 6"/>
          <p:cNvSpPr>
            <a:spLocks noGrp="1" noChangeArrowheads="1"/>
          </p:cNvSpPr>
          <p:nvPr>
            <p:ph type="sldNum" sz="quarter" idx="12"/>
          </p:nvPr>
        </p:nvSpPr>
        <p:spPr>
          <a:ln/>
        </p:spPr>
        <p:txBody>
          <a:bodyPr/>
          <a:lstStyle>
            <a:lvl1pPr>
              <a:defRPr/>
            </a:lvl1pPr>
          </a:lstStyle>
          <a:p>
            <a:pPr>
              <a:defRPr/>
            </a:pPr>
            <a:fld id="{FB29CDFA-16BB-463B-AB34-334B814E6D4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FD7BD476-BCDA-4FB4-8CA5-F2FE21480CCB}" type="datetime1">
              <a:rPr lang="en-US"/>
              <a:pPr/>
              <a:t>2/16/2012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NetHope 3.0:  Connected Together : Changing the World</a:t>
            </a:r>
          </a:p>
        </p:txBody>
      </p:sp>
      <p:sp>
        <p:nvSpPr>
          <p:cNvPr id="6" name="Rectangle 6"/>
          <p:cNvSpPr>
            <a:spLocks noGrp="1" noChangeArrowheads="1"/>
          </p:cNvSpPr>
          <p:nvPr>
            <p:ph type="sldNum" sz="quarter" idx="12"/>
          </p:nvPr>
        </p:nvSpPr>
        <p:spPr>
          <a:ln/>
        </p:spPr>
        <p:txBody>
          <a:bodyPr/>
          <a:lstStyle>
            <a:lvl1pPr>
              <a:defRPr/>
            </a:lvl1pPr>
          </a:lstStyle>
          <a:p>
            <a:pPr>
              <a:defRPr/>
            </a:pPr>
            <a:fld id="{AE34432C-227B-456E-9868-13B64EF76E9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715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2E0CAFA5-E692-49D2-9945-ADD6F0458E3B}" type="datetime1">
              <a:rPr lang="en-US"/>
              <a:pPr/>
              <a:t>2/16/2012</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NetHope 3.0:  Connected Together : Changing the World</a:t>
            </a:r>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11BD390E-5F10-481C-9B66-C1ACA13F332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bg>
      <p:bgPr>
        <a:solidFill>
          <a:srgbClr val="5EB12A"/>
        </a:solidFill>
        <a:effectLst/>
      </p:bgPr>
    </p:bg>
    <p:spTree>
      <p:nvGrpSpPr>
        <p:cNvPr id="1" name=""/>
        <p:cNvGrpSpPr/>
        <p:nvPr/>
      </p:nvGrpSpPr>
      <p:grpSpPr>
        <a:xfrm>
          <a:off x="0" y="0"/>
          <a:ext cx="0" cy="0"/>
          <a:chOff x="0" y="0"/>
          <a:chExt cx="0" cy="0"/>
        </a:xfrm>
      </p:grpSpPr>
      <p:sp>
        <p:nvSpPr>
          <p:cNvPr id="3" name="Round Single Corner Rectangle 2"/>
          <p:cNvSpPr/>
          <p:nvPr userDrawn="1"/>
        </p:nvSpPr>
        <p:spPr bwMode="auto">
          <a:xfrm flipH="1">
            <a:off x="7733109" y="160735"/>
            <a:ext cx="1285875" cy="868412"/>
          </a:xfrm>
          <a:prstGeom prst="round1Rect">
            <a:avLst>
              <a:gd name="adj" fmla="val 46540"/>
            </a:avLst>
          </a:prstGeom>
          <a:solidFill>
            <a:srgbClr val="5EB12A"/>
          </a:solidFill>
          <a:ln w="12700" cap="flat" cmpd="sng" algn="ctr">
            <a:noFill/>
            <a:prstDash val="solid"/>
            <a:round/>
            <a:headEnd type="none" w="med" len="med"/>
            <a:tailEnd type="none" w="med" len="med"/>
          </a:ln>
          <a:effectLst/>
        </p:spPr>
        <p:txBody>
          <a:bodyPr lIns="64291" tIns="32146" rIns="64291" bIns="32146"/>
          <a:lstStyle/>
          <a:p>
            <a:pPr algn="ctr">
              <a:defRPr/>
            </a:pPr>
            <a:endParaRPr lang="en-US">
              <a:latin typeface="Lucida Grande" charset="0"/>
              <a:ea typeface="ヒラギノ角ゴ ProN W3" charset="-128"/>
              <a:cs typeface="ヒラギノ角ゴ ProN W3" charset="-128"/>
              <a:sym typeface="Lucida Grande" charset="0"/>
            </a:endParaRPr>
          </a:p>
        </p:txBody>
      </p:sp>
      <p:sp>
        <p:nvSpPr>
          <p:cNvPr id="2" name="Title 1"/>
          <p:cNvSpPr>
            <a:spLocks noGrp="1"/>
          </p:cNvSpPr>
          <p:nvPr>
            <p:ph type="title"/>
          </p:nvPr>
        </p:nvSpPr>
        <p:spPr>
          <a:xfrm>
            <a:off x="1139652" y="2518172"/>
            <a:ext cx="6647036" cy="1361777"/>
          </a:xfrm>
          <a:prstGeom prst="rect">
            <a:avLst/>
          </a:prstGeom>
        </p:spPr>
        <p:txBody>
          <a:bodyPr vert="horz" anchor="t"/>
          <a:lstStyle>
            <a:lvl1pPr algn="l">
              <a:defRPr sz="2800" b="1" cap="all">
                <a:solidFill>
                  <a:schemeClr val="bg1"/>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1_End contact Layout">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0"/>
            <a:ext cx="8991600" cy="6553200"/>
            <a:chOff x="152400" y="-76200"/>
            <a:chExt cx="8991600" cy="6553200"/>
          </a:xfrm>
        </p:grpSpPr>
        <p:sp>
          <p:nvSpPr>
            <p:cNvPr id="3" name="Rectangle 11"/>
            <p:cNvSpPr/>
            <p:nvPr userDrawn="1"/>
          </p:nvSpPr>
          <p:spPr>
            <a:xfrm>
              <a:off x="3048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12"/>
            <p:cNvSpPr/>
            <p:nvPr userDrawn="1"/>
          </p:nvSpPr>
          <p:spPr>
            <a:xfrm>
              <a:off x="152400" y="76200"/>
              <a:ext cx="8839200" cy="50292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15" descr="SLCM-icons logo-EN.jpg"/>
            <p:cNvPicPr>
              <a:picLocks noChangeAspect="1"/>
            </p:cNvPicPr>
            <p:nvPr userDrawn="1"/>
          </p:nvPicPr>
          <p:blipFill>
            <a:blip r:embed="rId2" cstate="print"/>
            <a:srcRect/>
            <a:stretch>
              <a:fillRect/>
            </a:stretch>
          </p:blipFill>
          <p:spPr bwMode="auto">
            <a:xfrm>
              <a:off x="457200" y="5486400"/>
              <a:ext cx="1905000" cy="983078"/>
            </a:xfrm>
            <a:prstGeom prst="rect">
              <a:avLst/>
            </a:prstGeom>
            <a:noFill/>
            <a:ln w="9525">
              <a:noFill/>
              <a:miter lim="800000"/>
              <a:headEnd/>
              <a:tailEnd/>
            </a:ln>
          </p:spPr>
        </p:pic>
        <p:pic>
          <p:nvPicPr>
            <p:cNvPr id="7" name="Picture 16" descr="IFRC_logo_EN.jpg"/>
            <p:cNvPicPr>
              <a:picLocks noChangeAspect="1"/>
            </p:cNvPicPr>
            <p:nvPr userDrawn="1"/>
          </p:nvPicPr>
          <p:blipFill>
            <a:blip r:embed="rId3" cstate="print"/>
            <a:srcRect/>
            <a:stretch>
              <a:fillRect/>
            </a:stretch>
          </p:blipFill>
          <p:spPr bwMode="auto">
            <a:xfrm>
              <a:off x="5715000" y="6096000"/>
              <a:ext cx="3157728" cy="295815"/>
            </a:xfrm>
            <a:prstGeom prst="rect">
              <a:avLst/>
            </a:prstGeom>
            <a:noFill/>
            <a:ln w="9525">
              <a:noFill/>
              <a:miter lim="800000"/>
              <a:headEnd/>
              <a:tailEnd/>
            </a:ln>
          </p:spPr>
        </p:pic>
      </p:grpSp>
      <p:sp>
        <p:nvSpPr>
          <p:cNvPr id="8" name="TextBox 13"/>
          <p:cNvSpPr txBox="1"/>
          <p:nvPr userDrawn="1"/>
        </p:nvSpPr>
        <p:spPr bwMode="auto">
          <a:xfrm>
            <a:off x="533400" y="574675"/>
            <a:ext cx="4724400" cy="3795911"/>
          </a:xfrm>
          <a:prstGeom prst="rect">
            <a:avLst/>
          </a:prstGeom>
          <a:noFill/>
        </p:spPr>
        <p:txBody>
          <a:bodyPr wrap="square" lIns="0" tIns="0" rIns="0" bIns="0">
            <a:spAutoFit/>
          </a:bodyPr>
          <a:lstStyle/>
          <a:p>
            <a:pPr fontAlgn="auto">
              <a:spcBef>
                <a:spcPts val="0"/>
              </a:spcBef>
              <a:spcAft>
                <a:spcPts val="0"/>
              </a:spcAft>
              <a:defRPr/>
            </a:pPr>
            <a:r>
              <a:rPr lang="en-US" sz="2000" b="1" baseline="30000" dirty="0">
                <a:solidFill>
                  <a:srgbClr val="E8C7B0"/>
                </a:solidFill>
                <a:latin typeface="Calibri (Body)"/>
                <a:cs typeface="Calibri (Body)"/>
              </a:rPr>
              <a:t>FOR FURTHER INFORMATION ON </a:t>
            </a:r>
            <a:r>
              <a:rPr lang="en-US" sz="2000" b="1" baseline="30000" dirty="0" smtClean="0">
                <a:solidFill>
                  <a:srgbClr val="E8C7B0"/>
                </a:solidFill>
                <a:latin typeface="Calibri (Body)"/>
                <a:cs typeface="Calibri (Body)"/>
              </a:rPr>
              <a:t>INFORMATION AND COMMUNICATION TECHNOLOGIES, PLEASE </a:t>
            </a:r>
            <a:r>
              <a:rPr lang="en-US" sz="2000" b="1" baseline="30000" dirty="0">
                <a:solidFill>
                  <a:srgbClr val="E8C7B0"/>
                </a:solidFill>
                <a:latin typeface="Calibri (Body)"/>
                <a:cs typeface="Calibri (Body)"/>
              </a:rPr>
              <a:t>CONTACT:</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IFRC </a:t>
            </a:r>
            <a:r>
              <a:rPr lang="en-US" sz="2000" b="1" baseline="30000" dirty="0" smtClean="0">
                <a:solidFill>
                  <a:srgbClr val="E8C7B0"/>
                </a:solidFill>
                <a:latin typeface="Calibri (Body)"/>
                <a:cs typeface="Calibri (Body)"/>
              </a:rPr>
              <a:t>ISD DEPARTMENT</a:t>
            </a:r>
            <a:endParaRPr lang="en-US" sz="2000" b="1" baseline="30000" dirty="0">
              <a:solidFill>
                <a:srgbClr val="E8C7B0"/>
              </a:solidFill>
              <a:latin typeface="Calibri (Body)"/>
              <a:cs typeface="Calibri (Body)"/>
            </a:endParaRPr>
          </a:p>
          <a:p>
            <a:pPr fontAlgn="auto">
              <a:spcBef>
                <a:spcPts val="0"/>
              </a:spcBef>
              <a:spcAft>
                <a:spcPts val="0"/>
              </a:spcAft>
              <a:defRPr/>
            </a:pPr>
            <a:r>
              <a:rPr lang="en-US" sz="2000" baseline="30000" dirty="0" smtClean="0">
                <a:solidFill>
                  <a:schemeClr val="bg1"/>
                </a:solidFill>
                <a:latin typeface="Calibri (Body)"/>
                <a:cs typeface="Calibri (Body)"/>
              </a:rPr>
              <a:t>NAME: EDWARD HAPP, GLOBAL CIO, </a:t>
            </a:r>
          </a:p>
          <a:p>
            <a:pPr fontAlgn="auto">
              <a:spcBef>
                <a:spcPts val="0"/>
              </a:spcBef>
              <a:spcAft>
                <a:spcPts val="0"/>
              </a:spcAft>
              <a:defRPr/>
            </a:pPr>
            <a:r>
              <a:rPr lang="en-US" sz="2000" baseline="30000" dirty="0" smtClean="0">
                <a:solidFill>
                  <a:schemeClr val="bg1"/>
                </a:solidFill>
                <a:latin typeface="Calibri (Body)"/>
                <a:cs typeface="Calibri (Body)"/>
              </a:rPr>
              <a:t>HEAD OF DEPARTMENT</a:t>
            </a:r>
            <a:r>
              <a:rPr lang="en-US" sz="2000" baseline="30000" dirty="0">
                <a:solidFill>
                  <a:schemeClr val="bg1"/>
                </a:solidFill>
                <a:latin typeface="Calibri (Body)"/>
                <a:cs typeface="Calibri (Body)"/>
              </a:rPr>
              <a:t/>
            </a:r>
            <a:br>
              <a:rPr lang="en-US" sz="2000" baseline="30000" dirty="0">
                <a:solidFill>
                  <a:schemeClr val="bg1"/>
                </a:solidFill>
                <a:latin typeface="Calibri (Body)"/>
                <a:cs typeface="Calibri (Body)"/>
              </a:rPr>
            </a:br>
            <a:r>
              <a:rPr lang="en-US" sz="2000" b="1" baseline="30000" dirty="0">
                <a:solidFill>
                  <a:schemeClr val="bg1"/>
                </a:solidFill>
                <a:latin typeface="Calibri (Body)"/>
                <a:cs typeface="Calibri (Body)"/>
              </a:rPr>
              <a:t>TEL. : +41 </a:t>
            </a:r>
            <a:r>
              <a:rPr lang="en-US" sz="2000" b="1" baseline="30000" dirty="0" smtClean="0">
                <a:solidFill>
                  <a:schemeClr val="bg1"/>
                </a:solidFill>
                <a:latin typeface="Calibri (Body)"/>
                <a:cs typeface="Calibri (Body)"/>
              </a:rPr>
              <a:t>79 250 5558 (MOBILE)</a:t>
            </a: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EMAIL: </a:t>
            </a:r>
            <a:r>
              <a:rPr lang="en-US" sz="2000" b="1" baseline="30000" dirty="0" smtClean="0">
                <a:solidFill>
                  <a:schemeClr val="bg1"/>
                </a:solidFill>
                <a:latin typeface="Calibri (Body)"/>
                <a:cs typeface="Calibri (Body)"/>
              </a:rPr>
              <a:t>edward.happ@ifrc.org</a:t>
            </a:r>
            <a:endParaRPr lang="en-US" sz="2000" b="1" baseline="30000" dirty="0">
              <a:solidFill>
                <a:schemeClr val="bg1"/>
              </a:solidFill>
              <a:latin typeface="Calibri (Body)"/>
              <a:cs typeface="Calibri (Body)"/>
            </a:endParaRP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rgbClr val="E8C7B0"/>
                </a:solidFill>
                <a:latin typeface="Calibri (Body)"/>
                <a:cs typeface="Calibri (Body)"/>
              </a:rPr>
              <a:t>THIS PRESENTATION IS PUBLISHED BY</a:t>
            </a:r>
          </a:p>
          <a:p>
            <a:pPr fontAlgn="auto">
              <a:spcBef>
                <a:spcPts val="0"/>
              </a:spcBef>
              <a:spcAft>
                <a:spcPts val="0"/>
              </a:spcAft>
              <a:defRPr/>
            </a:pPr>
            <a:r>
              <a:rPr lang="en-US" sz="2000" b="1" baseline="30000" dirty="0">
                <a:solidFill>
                  <a:schemeClr val="bg1"/>
                </a:solidFill>
                <a:latin typeface="Calibri (Body)"/>
                <a:cs typeface="Calibri (Body)"/>
              </a:rPr>
              <a:t>INTERNATIONAL FEDERATION OF </a:t>
            </a:r>
            <a:br>
              <a:rPr lang="en-US" sz="2000" b="1" baseline="30000" dirty="0">
                <a:solidFill>
                  <a:schemeClr val="bg1"/>
                </a:solidFill>
                <a:latin typeface="Calibri (Body)"/>
                <a:cs typeface="Calibri (Body)"/>
              </a:rPr>
            </a:br>
            <a:r>
              <a:rPr lang="en-US" sz="2000" b="1" baseline="30000" dirty="0">
                <a:solidFill>
                  <a:schemeClr val="bg1"/>
                </a:solidFill>
                <a:latin typeface="Calibri (Body)"/>
                <a:cs typeface="Calibri (Body)"/>
              </a:rPr>
              <a:t>RED CROSS AND RED CRESCENT SOCIETIES</a:t>
            </a:r>
          </a:p>
          <a:p>
            <a:pPr fontAlgn="auto">
              <a:spcBef>
                <a:spcPts val="0"/>
              </a:spcBef>
              <a:spcAft>
                <a:spcPts val="0"/>
              </a:spcAft>
              <a:defRPr/>
            </a:pPr>
            <a:r>
              <a:rPr lang="en-US" sz="2000" b="1" baseline="30000" dirty="0">
                <a:solidFill>
                  <a:schemeClr val="bg1"/>
                </a:solidFill>
                <a:latin typeface="Calibri (Body)"/>
                <a:cs typeface="Calibri (Body)"/>
              </a:rPr>
              <a:t>P.O. BOX 372</a:t>
            </a:r>
          </a:p>
          <a:p>
            <a:pPr fontAlgn="auto">
              <a:spcBef>
                <a:spcPts val="0"/>
              </a:spcBef>
              <a:spcAft>
                <a:spcPts val="0"/>
              </a:spcAft>
              <a:defRPr/>
            </a:pPr>
            <a:r>
              <a:rPr lang="en-US" sz="2000" b="1" baseline="30000" dirty="0">
                <a:solidFill>
                  <a:schemeClr val="bg1"/>
                </a:solidFill>
                <a:latin typeface="Calibri (Body)"/>
                <a:cs typeface="Calibri (Body)"/>
              </a:rPr>
              <a:t>CH-1211 GENEVA 19</a:t>
            </a:r>
          </a:p>
          <a:p>
            <a:pPr fontAlgn="auto">
              <a:spcBef>
                <a:spcPts val="0"/>
              </a:spcBef>
              <a:spcAft>
                <a:spcPts val="0"/>
              </a:spcAft>
              <a:defRPr/>
            </a:pPr>
            <a:r>
              <a:rPr lang="en-US" sz="2000" b="1" baseline="30000" dirty="0">
                <a:solidFill>
                  <a:schemeClr val="bg1"/>
                </a:solidFill>
                <a:latin typeface="Calibri (Body)"/>
                <a:cs typeface="Calibri (Body)"/>
              </a:rPr>
              <a:t>SWITZERLAND</a:t>
            </a:r>
          </a:p>
          <a:p>
            <a:pPr fontAlgn="auto">
              <a:spcBef>
                <a:spcPts val="0"/>
              </a:spcBef>
              <a:spcAft>
                <a:spcPts val="0"/>
              </a:spcAft>
              <a:defRPr/>
            </a:pPr>
            <a:endParaRPr lang="en-US" sz="2000" b="1" baseline="30000" dirty="0">
              <a:solidFill>
                <a:schemeClr val="bg1"/>
              </a:solidFill>
              <a:latin typeface="Calibri (Body)"/>
              <a:cs typeface="Calibri (Body)"/>
            </a:endParaRPr>
          </a:p>
          <a:p>
            <a:pPr fontAlgn="auto">
              <a:spcBef>
                <a:spcPts val="0"/>
              </a:spcBef>
              <a:spcAft>
                <a:spcPts val="0"/>
              </a:spcAft>
              <a:defRPr/>
            </a:pPr>
            <a:r>
              <a:rPr lang="en-US" sz="2000" b="1" baseline="30000" dirty="0">
                <a:solidFill>
                  <a:schemeClr val="bg1"/>
                </a:solidFill>
                <a:latin typeface="Calibri (Body)"/>
                <a:cs typeface="Calibri (Body)"/>
              </a:rPr>
              <a:t>TEL.: +41 22 730 42 22</a:t>
            </a:r>
          </a:p>
          <a:p>
            <a:pPr fontAlgn="auto">
              <a:spcBef>
                <a:spcPts val="0"/>
              </a:spcBef>
              <a:spcAft>
                <a:spcPts val="0"/>
              </a:spcAft>
              <a:defRPr/>
            </a:pPr>
            <a:r>
              <a:rPr lang="en-US" sz="2000" b="1" baseline="30000" dirty="0">
                <a:solidFill>
                  <a:schemeClr val="bg1"/>
                </a:solidFill>
                <a:latin typeface="Calibri (Body)"/>
                <a:cs typeface="Calibri (Body)"/>
              </a:rPr>
              <a:t>FAX.: +41 22 733 03 95</a:t>
            </a:r>
            <a:endParaRPr lang="en-US" sz="2000" dirty="0">
              <a:solidFill>
                <a:schemeClr val="bg1"/>
              </a:solidFill>
              <a:latin typeface="Calibri (Body)"/>
              <a:cs typeface="Calibri (Body)"/>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34D8B51-0BA7-4A57-9827-01154C6D873C}" type="datetime1">
              <a:rPr lang="en-US"/>
              <a:pPr/>
              <a:t>2/16/2012</a:t>
            </a:fld>
            <a:endParaRPr lang="en-US"/>
          </a:p>
        </p:txBody>
      </p:sp>
      <p:sp>
        <p:nvSpPr>
          <p:cNvPr id="5" name="Footer Placeholder 4"/>
          <p:cNvSpPr>
            <a:spLocks noGrp="1"/>
          </p:cNvSpPr>
          <p:nvPr>
            <p:ph type="ftr" sz="quarter" idx="11"/>
          </p:nvPr>
        </p:nvSpPr>
        <p:spPr/>
        <p:txBody>
          <a:bodyPr/>
          <a:lstStyle>
            <a:lvl1pPr>
              <a:defRPr/>
            </a:lvl1pPr>
          </a:lstStyle>
          <a:p>
            <a:r>
              <a:rPr lang="en-US"/>
              <a:t>NetHope 3.0:  Connected Together : Changing the World</a:t>
            </a:r>
          </a:p>
        </p:txBody>
      </p:sp>
      <p:sp>
        <p:nvSpPr>
          <p:cNvPr id="6" name="Slide Number Placeholder 5"/>
          <p:cNvSpPr>
            <a:spLocks noGrp="1"/>
          </p:cNvSpPr>
          <p:nvPr>
            <p:ph type="sldNum" sz="quarter" idx="12"/>
          </p:nvPr>
        </p:nvSpPr>
        <p:spPr/>
        <p:txBody>
          <a:bodyPr/>
          <a:lstStyle>
            <a:lvl1pPr>
              <a:defRPr smtClean="0"/>
            </a:lvl1pPr>
          </a:lstStyle>
          <a:p>
            <a:pPr>
              <a:defRPr/>
            </a:pPr>
            <a:fld id="{C1FD0EEE-819E-402F-AEB2-6860FDA4EC5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53CBD3-4D42-4043-860B-ECCBA70E2EA6}" type="datetime1">
              <a:rPr lang="en-US"/>
              <a:pPr/>
              <a:t>2/16/2012</a:t>
            </a:fld>
            <a:endParaRPr lang="en-US"/>
          </a:p>
        </p:txBody>
      </p:sp>
      <p:sp>
        <p:nvSpPr>
          <p:cNvPr id="5" name="Footer Placeholder 4"/>
          <p:cNvSpPr>
            <a:spLocks noGrp="1"/>
          </p:cNvSpPr>
          <p:nvPr>
            <p:ph type="ftr" sz="quarter" idx="11"/>
          </p:nvPr>
        </p:nvSpPr>
        <p:spPr/>
        <p:txBody>
          <a:bodyPr/>
          <a:lstStyle>
            <a:lvl1pPr>
              <a:defRPr/>
            </a:lvl1pPr>
          </a:lstStyle>
          <a:p>
            <a:r>
              <a:rPr lang="en-US"/>
              <a:t>NetHope 3.0:  Connected Together : Changing the World</a:t>
            </a:r>
          </a:p>
        </p:txBody>
      </p:sp>
      <p:sp>
        <p:nvSpPr>
          <p:cNvPr id="6" name="Slide Number Placeholder 5"/>
          <p:cNvSpPr>
            <a:spLocks noGrp="1"/>
          </p:cNvSpPr>
          <p:nvPr>
            <p:ph type="sldNum" sz="quarter" idx="12"/>
          </p:nvPr>
        </p:nvSpPr>
        <p:spPr/>
        <p:txBody>
          <a:bodyPr/>
          <a:lstStyle>
            <a:lvl1pPr>
              <a:defRPr smtClean="0"/>
            </a:lvl1pPr>
          </a:lstStyle>
          <a:p>
            <a:pPr>
              <a:defRPr/>
            </a:pPr>
            <a:fld id="{FD19EA6C-7A2D-4E6C-BEF2-079ED183332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180F0AF-6737-4E1C-A455-7C4D6F8C3673}" type="datetime1">
              <a:rPr lang="en-US"/>
              <a:pPr/>
              <a:t>2/16/2012</a:t>
            </a:fld>
            <a:endParaRPr lang="en-US"/>
          </a:p>
        </p:txBody>
      </p:sp>
      <p:sp>
        <p:nvSpPr>
          <p:cNvPr id="5" name="Footer Placeholder 4"/>
          <p:cNvSpPr>
            <a:spLocks noGrp="1"/>
          </p:cNvSpPr>
          <p:nvPr>
            <p:ph type="ftr" sz="quarter" idx="11"/>
          </p:nvPr>
        </p:nvSpPr>
        <p:spPr/>
        <p:txBody>
          <a:bodyPr/>
          <a:lstStyle>
            <a:lvl1pPr>
              <a:defRPr/>
            </a:lvl1pPr>
          </a:lstStyle>
          <a:p>
            <a:r>
              <a:rPr lang="en-US"/>
              <a:t>NetHope 3.0:  Connected Together : Changing the World</a:t>
            </a:r>
          </a:p>
        </p:txBody>
      </p:sp>
      <p:sp>
        <p:nvSpPr>
          <p:cNvPr id="6" name="Slide Number Placeholder 5"/>
          <p:cNvSpPr>
            <a:spLocks noGrp="1"/>
          </p:cNvSpPr>
          <p:nvPr>
            <p:ph type="sldNum" sz="quarter" idx="12"/>
          </p:nvPr>
        </p:nvSpPr>
        <p:spPr/>
        <p:txBody>
          <a:bodyPr/>
          <a:lstStyle>
            <a:lvl1pPr>
              <a:defRPr smtClean="0"/>
            </a:lvl1pPr>
          </a:lstStyle>
          <a:p>
            <a:pPr>
              <a:defRPr/>
            </a:pPr>
            <a:fld id="{C4E989CB-7304-4430-8A46-83FEED29FB8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D9B34FE-E78B-4CC1-B10F-14C7A82D873A}" type="datetime1">
              <a:rPr lang="en-US"/>
              <a:pPr/>
              <a:t>2/16/2012</a:t>
            </a:fld>
            <a:endParaRPr lang="en-US"/>
          </a:p>
        </p:txBody>
      </p:sp>
      <p:sp>
        <p:nvSpPr>
          <p:cNvPr id="6" name="Footer Placeholder 5"/>
          <p:cNvSpPr>
            <a:spLocks noGrp="1"/>
          </p:cNvSpPr>
          <p:nvPr>
            <p:ph type="ftr" sz="quarter" idx="11"/>
          </p:nvPr>
        </p:nvSpPr>
        <p:spPr/>
        <p:txBody>
          <a:bodyPr/>
          <a:lstStyle>
            <a:lvl1pPr>
              <a:defRPr/>
            </a:lvl1pPr>
          </a:lstStyle>
          <a:p>
            <a:r>
              <a:rPr lang="en-US"/>
              <a:t>NetHope 3.0:  Connected Together : Changing the World</a:t>
            </a:r>
          </a:p>
        </p:txBody>
      </p:sp>
      <p:sp>
        <p:nvSpPr>
          <p:cNvPr id="7" name="Slide Number Placeholder 6"/>
          <p:cNvSpPr>
            <a:spLocks noGrp="1"/>
          </p:cNvSpPr>
          <p:nvPr>
            <p:ph type="sldNum" sz="quarter" idx="12"/>
          </p:nvPr>
        </p:nvSpPr>
        <p:spPr/>
        <p:txBody>
          <a:bodyPr/>
          <a:lstStyle>
            <a:lvl1pPr>
              <a:defRPr smtClean="0"/>
            </a:lvl1pPr>
          </a:lstStyle>
          <a:p>
            <a:pPr>
              <a:defRPr/>
            </a:pPr>
            <a:fld id="{0947C977-FBD6-4AE2-9ADF-1EBFA601E5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8E3A0E54-7FC3-4934-8DC1-E4FAAB9EC8DA}" type="datetime1">
              <a:rPr lang="en-US"/>
              <a:pPr/>
              <a:t>2/16/2012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NetHope 3.0:  Connected Together : Changing the World</a:t>
            </a:r>
          </a:p>
        </p:txBody>
      </p:sp>
      <p:sp>
        <p:nvSpPr>
          <p:cNvPr id="6" name="Rectangle 6"/>
          <p:cNvSpPr>
            <a:spLocks noGrp="1" noChangeArrowheads="1"/>
          </p:cNvSpPr>
          <p:nvPr>
            <p:ph type="sldNum" sz="quarter" idx="12"/>
          </p:nvPr>
        </p:nvSpPr>
        <p:spPr>
          <a:ln/>
        </p:spPr>
        <p:txBody>
          <a:bodyPr/>
          <a:lstStyle>
            <a:lvl1pPr>
              <a:defRPr/>
            </a:lvl1pPr>
          </a:lstStyle>
          <a:p>
            <a:pPr>
              <a:defRPr/>
            </a:pPr>
            <a:fld id="{01486445-6D6E-4263-99DE-5B2DCD7927F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57CE592-7656-4ECA-A9F3-34DA47C4AACD}" type="datetime1">
              <a:rPr lang="en-US"/>
              <a:pPr/>
              <a:t>2/16/2012</a:t>
            </a:fld>
            <a:endParaRPr lang="en-US"/>
          </a:p>
        </p:txBody>
      </p:sp>
      <p:sp>
        <p:nvSpPr>
          <p:cNvPr id="8" name="Footer Placeholder 7"/>
          <p:cNvSpPr>
            <a:spLocks noGrp="1"/>
          </p:cNvSpPr>
          <p:nvPr>
            <p:ph type="ftr" sz="quarter" idx="11"/>
          </p:nvPr>
        </p:nvSpPr>
        <p:spPr/>
        <p:txBody>
          <a:bodyPr/>
          <a:lstStyle>
            <a:lvl1pPr>
              <a:defRPr/>
            </a:lvl1pPr>
          </a:lstStyle>
          <a:p>
            <a:r>
              <a:rPr lang="en-US"/>
              <a:t>NetHope 3.0:  Connected Together : Changing the World</a:t>
            </a:r>
          </a:p>
        </p:txBody>
      </p:sp>
      <p:sp>
        <p:nvSpPr>
          <p:cNvPr id="9" name="Slide Number Placeholder 8"/>
          <p:cNvSpPr>
            <a:spLocks noGrp="1"/>
          </p:cNvSpPr>
          <p:nvPr>
            <p:ph type="sldNum" sz="quarter" idx="12"/>
          </p:nvPr>
        </p:nvSpPr>
        <p:spPr/>
        <p:txBody>
          <a:bodyPr/>
          <a:lstStyle>
            <a:lvl1pPr>
              <a:defRPr smtClean="0"/>
            </a:lvl1pPr>
          </a:lstStyle>
          <a:p>
            <a:pPr>
              <a:defRPr/>
            </a:pPr>
            <a:fld id="{F1847801-0576-4CD8-B0B1-8F646018FFA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F50CCF9-A157-4EC0-B441-682AB2020E01}" type="datetime1">
              <a:rPr lang="en-US"/>
              <a:pPr/>
              <a:t>2/16/2012</a:t>
            </a:fld>
            <a:endParaRPr lang="en-US"/>
          </a:p>
        </p:txBody>
      </p:sp>
      <p:sp>
        <p:nvSpPr>
          <p:cNvPr id="4" name="Footer Placeholder 3"/>
          <p:cNvSpPr>
            <a:spLocks noGrp="1"/>
          </p:cNvSpPr>
          <p:nvPr>
            <p:ph type="ftr" sz="quarter" idx="11"/>
          </p:nvPr>
        </p:nvSpPr>
        <p:spPr/>
        <p:txBody>
          <a:bodyPr/>
          <a:lstStyle>
            <a:lvl1pPr>
              <a:defRPr/>
            </a:lvl1pPr>
          </a:lstStyle>
          <a:p>
            <a:r>
              <a:rPr lang="en-US"/>
              <a:t>NetHope 3.0:  Connected Together : Changing the World</a:t>
            </a:r>
          </a:p>
        </p:txBody>
      </p:sp>
      <p:sp>
        <p:nvSpPr>
          <p:cNvPr id="5" name="Slide Number Placeholder 4"/>
          <p:cNvSpPr>
            <a:spLocks noGrp="1"/>
          </p:cNvSpPr>
          <p:nvPr>
            <p:ph type="sldNum" sz="quarter" idx="12"/>
          </p:nvPr>
        </p:nvSpPr>
        <p:spPr/>
        <p:txBody>
          <a:bodyPr/>
          <a:lstStyle>
            <a:lvl1pPr>
              <a:defRPr smtClean="0"/>
            </a:lvl1pPr>
          </a:lstStyle>
          <a:p>
            <a:pPr>
              <a:defRPr/>
            </a:pPr>
            <a:fld id="{C19A4428-B8AA-4FC9-9628-05D18638286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600EDF4-7BB8-4B8C-B9A1-6856D1A3ED57}" type="datetime1">
              <a:rPr lang="en-US"/>
              <a:pPr/>
              <a:t>2/16/2012</a:t>
            </a:fld>
            <a:endParaRPr lang="en-US"/>
          </a:p>
        </p:txBody>
      </p:sp>
      <p:sp>
        <p:nvSpPr>
          <p:cNvPr id="3" name="Footer Placeholder 2"/>
          <p:cNvSpPr>
            <a:spLocks noGrp="1"/>
          </p:cNvSpPr>
          <p:nvPr>
            <p:ph type="ftr" sz="quarter" idx="11"/>
          </p:nvPr>
        </p:nvSpPr>
        <p:spPr/>
        <p:txBody>
          <a:bodyPr/>
          <a:lstStyle>
            <a:lvl1pPr>
              <a:defRPr/>
            </a:lvl1pPr>
          </a:lstStyle>
          <a:p>
            <a:r>
              <a:rPr lang="en-US"/>
              <a:t>NetHope 3.0:  Connected Together : Changing the World</a:t>
            </a:r>
          </a:p>
        </p:txBody>
      </p:sp>
      <p:sp>
        <p:nvSpPr>
          <p:cNvPr id="4" name="Slide Number Placeholder 3"/>
          <p:cNvSpPr>
            <a:spLocks noGrp="1"/>
          </p:cNvSpPr>
          <p:nvPr>
            <p:ph type="sldNum" sz="quarter" idx="12"/>
          </p:nvPr>
        </p:nvSpPr>
        <p:spPr/>
        <p:txBody>
          <a:bodyPr/>
          <a:lstStyle>
            <a:lvl1pPr>
              <a:defRPr smtClean="0"/>
            </a:lvl1pPr>
          </a:lstStyle>
          <a:p>
            <a:pPr>
              <a:defRPr/>
            </a:pPr>
            <a:fld id="{EC16C746-D5E1-47F0-91F9-8EDDF16C72D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10A7BC6-1747-4AFA-A400-3C4AE34B5BAF}" type="datetime1">
              <a:rPr lang="en-US"/>
              <a:pPr/>
              <a:t>2/16/2012</a:t>
            </a:fld>
            <a:endParaRPr lang="en-US"/>
          </a:p>
        </p:txBody>
      </p:sp>
      <p:sp>
        <p:nvSpPr>
          <p:cNvPr id="6" name="Footer Placeholder 5"/>
          <p:cNvSpPr>
            <a:spLocks noGrp="1"/>
          </p:cNvSpPr>
          <p:nvPr>
            <p:ph type="ftr" sz="quarter" idx="11"/>
          </p:nvPr>
        </p:nvSpPr>
        <p:spPr/>
        <p:txBody>
          <a:bodyPr/>
          <a:lstStyle>
            <a:lvl1pPr>
              <a:defRPr/>
            </a:lvl1pPr>
          </a:lstStyle>
          <a:p>
            <a:r>
              <a:rPr lang="en-US"/>
              <a:t>NetHope 3.0:  Connected Together : Changing the World</a:t>
            </a:r>
          </a:p>
        </p:txBody>
      </p:sp>
      <p:sp>
        <p:nvSpPr>
          <p:cNvPr id="7" name="Slide Number Placeholder 6"/>
          <p:cNvSpPr>
            <a:spLocks noGrp="1"/>
          </p:cNvSpPr>
          <p:nvPr>
            <p:ph type="sldNum" sz="quarter" idx="12"/>
          </p:nvPr>
        </p:nvSpPr>
        <p:spPr/>
        <p:txBody>
          <a:bodyPr/>
          <a:lstStyle>
            <a:lvl1pPr>
              <a:defRPr smtClean="0"/>
            </a:lvl1pPr>
          </a:lstStyle>
          <a:p>
            <a:pPr>
              <a:defRPr/>
            </a:pPr>
            <a:fld id="{118FC4F4-77C7-4D8B-90E4-15B18C2791E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99F5C2E-7711-41EE-8757-E3F0A1EE77DA}" type="datetime1">
              <a:rPr lang="en-US"/>
              <a:pPr/>
              <a:t>2/16/2012</a:t>
            </a:fld>
            <a:endParaRPr lang="en-US"/>
          </a:p>
        </p:txBody>
      </p:sp>
      <p:sp>
        <p:nvSpPr>
          <p:cNvPr id="6" name="Footer Placeholder 5"/>
          <p:cNvSpPr>
            <a:spLocks noGrp="1"/>
          </p:cNvSpPr>
          <p:nvPr>
            <p:ph type="ftr" sz="quarter" idx="11"/>
          </p:nvPr>
        </p:nvSpPr>
        <p:spPr/>
        <p:txBody>
          <a:bodyPr/>
          <a:lstStyle>
            <a:lvl1pPr>
              <a:defRPr/>
            </a:lvl1pPr>
          </a:lstStyle>
          <a:p>
            <a:r>
              <a:rPr lang="en-US"/>
              <a:t>NetHope 3.0:  Connected Together : Changing the World</a:t>
            </a:r>
          </a:p>
        </p:txBody>
      </p:sp>
      <p:sp>
        <p:nvSpPr>
          <p:cNvPr id="7" name="Slide Number Placeholder 6"/>
          <p:cNvSpPr>
            <a:spLocks noGrp="1"/>
          </p:cNvSpPr>
          <p:nvPr>
            <p:ph type="sldNum" sz="quarter" idx="12"/>
          </p:nvPr>
        </p:nvSpPr>
        <p:spPr/>
        <p:txBody>
          <a:bodyPr/>
          <a:lstStyle>
            <a:lvl1pPr>
              <a:defRPr smtClean="0"/>
            </a:lvl1pPr>
          </a:lstStyle>
          <a:p>
            <a:pPr>
              <a:defRPr/>
            </a:pPr>
            <a:fld id="{1DCBF4EF-F434-42A2-BBA6-9B7338A144F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0F011C-5338-4FFB-82CF-BBD091B252E1}" type="datetime1">
              <a:rPr lang="en-US"/>
              <a:pPr/>
              <a:t>2/16/2012</a:t>
            </a:fld>
            <a:endParaRPr lang="en-US"/>
          </a:p>
        </p:txBody>
      </p:sp>
      <p:sp>
        <p:nvSpPr>
          <p:cNvPr id="5" name="Footer Placeholder 4"/>
          <p:cNvSpPr>
            <a:spLocks noGrp="1"/>
          </p:cNvSpPr>
          <p:nvPr>
            <p:ph type="ftr" sz="quarter" idx="11"/>
          </p:nvPr>
        </p:nvSpPr>
        <p:spPr/>
        <p:txBody>
          <a:bodyPr/>
          <a:lstStyle>
            <a:lvl1pPr>
              <a:defRPr/>
            </a:lvl1pPr>
          </a:lstStyle>
          <a:p>
            <a:r>
              <a:rPr lang="en-US"/>
              <a:t>NetHope 3.0:  Connected Together : Changing the World</a:t>
            </a:r>
          </a:p>
        </p:txBody>
      </p:sp>
      <p:sp>
        <p:nvSpPr>
          <p:cNvPr id="6" name="Slide Number Placeholder 5"/>
          <p:cNvSpPr>
            <a:spLocks noGrp="1"/>
          </p:cNvSpPr>
          <p:nvPr>
            <p:ph type="sldNum" sz="quarter" idx="12"/>
          </p:nvPr>
        </p:nvSpPr>
        <p:spPr/>
        <p:txBody>
          <a:bodyPr/>
          <a:lstStyle>
            <a:lvl1pPr>
              <a:defRPr smtClean="0"/>
            </a:lvl1pPr>
          </a:lstStyle>
          <a:p>
            <a:pPr>
              <a:defRPr/>
            </a:pPr>
            <a:fld id="{39A4D9C4-A08A-4F04-BB19-3C2D138AE43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E392BC3-1314-40D5-980F-689AD3676064}" type="datetime1">
              <a:rPr lang="en-US"/>
              <a:pPr/>
              <a:t>2/16/2012</a:t>
            </a:fld>
            <a:endParaRPr lang="en-US"/>
          </a:p>
        </p:txBody>
      </p:sp>
      <p:sp>
        <p:nvSpPr>
          <p:cNvPr id="5" name="Footer Placeholder 4"/>
          <p:cNvSpPr>
            <a:spLocks noGrp="1"/>
          </p:cNvSpPr>
          <p:nvPr>
            <p:ph type="ftr" sz="quarter" idx="11"/>
          </p:nvPr>
        </p:nvSpPr>
        <p:spPr/>
        <p:txBody>
          <a:bodyPr/>
          <a:lstStyle>
            <a:lvl1pPr>
              <a:defRPr/>
            </a:lvl1pPr>
          </a:lstStyle>
          <a:p>
            <a:r>
              <a:rPr lang="en-US"/>
              <a:t>NetHope 3.0:  Connected Together : Changing the World</a:t>
            </a:r>
          </a:p>
        </p:txBody>
      </p:sp>
      <p:sp>
        <p:nvSpPr>
          <p:cNvPr id="6" name="Slide Number Placeholder 5"/>
          <p:cNvSpPr>
            <a:spLocks noGrp="1"/>
          </p:cNvSpPr>
          <p:nvPr>
            <p:ph type="sldNum" sz="quarter" idx="12"/>
          </p:nvPr>
        </p:nvSpPr>
        <p:spPr/>
        <p:txBody>
          <a:bodyPr/>
          <a:lstStyle>
            <a:lvl1pPr>
              <a:defRPr smtClean="0"/>
            </a:lvl1pPr>
          </a:lstStyle>
          <a:p>
            <a:pPr>
              <a:defRPr/>
            </a:pPr>
            <a:fld id="{41922DDD-3F05-48C7-85CB-EEC7E7E9329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674522D-6708-4E22-9A0B-C03EA6C4E557}" type="datetime1">
              <a:rPr lang="en-US"/>
              <a:pPr/>
              <a:t>2/16/2012</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a:t>NetHope 3.0:  Connected Together : Changing the World</a:t>
            </a:r>
          </a:p>
        </p:txBody>
      </p:sp>
      <p:sp>
        <p:nvSpPr>
          <p:cNvPr id="6" name="Rectangle 6"/>
          <p:cNvSpPr>
            <a:spLocks noGrp="1" noChangeArrowheads="1"/>
          </p:cNvSpPr>
          <p:nvPr>
            <p:ph type="sldNum" sz="quarter" idx="12"/>
          </p:nvPr>
        </p:nvSpPr>
        <p:spPr>
          <a:ln/>
        </p:spPr>
        <p:txBody>
          <a:bodyPr/>
          <a:lstStyle>
            <a:lvl1pPr>
              <a:defRPr/>
            </a:lvl1pPr>
          </a:lstStyle>
          <a:p>
            <a:pPr>
              <a:defRPr/>
            </a:pPr>
            <a:fld id="{7B52F573-3644-4000-833C-5C674FC0E66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70C06E3D-6953-4454-867A-0BB6C86A7BA3}" type="datetime1">
              <a:rPr lang="en-US"/>
              <a:pPr/>
              <a:t>2/16/2012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NetHope 3.0:  Connected Together : Changing the World</a:t>
            </a:r>
          </a:p>
        </p:txBody>
      </p:sp>
      <p:sp>
        <p:nvSpPr>
          <p:cNvPr id="7" name="Rectangle 6"/>
          <p:cNvSpPr>
            <a:spLocks noGrp="1" noChangeArrowheads="1"/>
          </p:cNvSpPr>
          <p:nvPr>
            <p:ph type="sldNum" sz="quarter" idx="12"/>
          </p:nvPr>
        </p:nvSpPr>
        <p:spPr>
          <a:ln/>
        </p:spPr>
        <p:txBody>
          <a:bodyPr/>
          <a:lstStyle>
            <a:lvl1pPr>
              <a:defRPr/>
            </a:lvl1pPr>
          </a:lstStyle>
          <a:p>
            <a:pPr>
              <a:defRPr/>
            </a:pPr>
            <a:fld id="{99985A50-1E09-420A-ACC1-079C7BBCDD2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322CF3A-DFBE-46BB-A93A-0F85762AFD7A}" type="datetime1">
              <a:rPr lang="en-US"/>
              <a:pPr/>
              <a:t>2/16/2012</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a:t>NetHope 3.0:  Connected Together : Changing the World</a:t>
            </a:r>
          </a:p>
        </p:txBody>
      </p:sp>
      <p:sp>
        <p:nvSpPr>
          <p:cNvPr id="9" name="Rectangle 6"/>
          <p:cNvSpPr>
            <a:spLocks noGrp="1" noChangeArrowheads="1"/>
          </p:cNvSpPr>
          <p:nvPr>
            <p:ph type="sldNum" sz="quarter" idx="12"/>
          </p:nvPr>
        </p:nvSpPr>
        <p:spPr>
          <a:ln/>
        </p:spPr>
        <p:txBody>
          <a:bodyPr/>
          <a:lstStyle>
            <a:lvl1pPr>
              <a:defRPr/>
            </a:lvl1pPr>
          </a:lstStyle>
          <a:p>
            <a:pPr>
              <a:defRPr/>
            </a:pPr>
            <a:fld id="{849B0B5E-6E61-4BBE-AF92-0C8FE2DF7FD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267FE32-DF9E-4F22-B4E1-AB6E8C5CACE7}" type="datetime1">
              <a:rPr lang="en-US"/>
              <a:pPr/>
              <a:t>2/16/2012</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a:t>NetHope 3.0:  Connected Together : Changing the World</a:t>
            </a:r>
          </a:p>
        </p:txBody>
      </p:sp>
      <p:sp>
        <p:nvSpPr>
          <p:cNvPr id="5" name="Rectangle 6"/>
          <p:cNvSpPr>
            <a:spLocks noGrp="1" noChangeArrowheads="1"/>
          </p:cNvSpPr>
          <p:nvPr>
            <p:ph type="sldNum" sz="quarter" idx="12"/>
          </p:nvPr>
        </p:nvSpPr>
        <p:spPr>
          <a:ln/>
        </p:spPr>
        <p:txBody>
          <a:bodyPr/>
          <a:lstStyle>
            <a:lvl1pPr>
              <a:defRPr/>
            </a:lvl1pPr>
          </a:lstStyle>
          <a:p>
            <a:pPr>
              <a:defRPr/>
            </a:pPr>
            <a:fld id="{6F15F06D-3534-4F4A-89AC-FE2E62A944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E144D2E-FD49-4BA4-A9EC-2ECE9BBDDF4C}" type="datetime1">
              <a:rPr lang="en-US"/>
              <a:pPr/>
              <a:t>2/16/2012</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a:t>NetHope 3.0:  Connected Together : Changing the World</a:t>
            </a:r>
          </a:p>
        </p:txBody>
      </p:sp>
      <p:sp>
        <p:nvSpPr>
          <p:cNvPr id="4" name="Rectangle 6"/>
          <p:cNvSpPr>
            <a:spLocks noGrp="1" noChangeArrowheads="1"/>
          </p:cNvSpPr>
          <p:nvPr>
            <p:ph type="sldNum" sz="quarter" idx="12"/>
          </p:nvPr>
        </p:nvSpPr>
        <p:spPr>
          <a:ln/>
        </p:spPr>
        <p:txBody>
          <a:bodyPr/>
          <a:lstStyle>
            <a:lvl1pPr>
              <a:defRPr/>
            </a:lvl1pPr>
          </a:lstStyle>
          <a:p>
            <a:pPr>
              <a:defRPr/>
            </a:pPr>
            <a:fld id="{7AB0AC61-63B6-4C89-84C1-59D36F4757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CDA5845-7A44-40ED-82CD-8734AED4BA73}" type="datetime1">
              <a:rPr lang="en-US"/>
              <a:pPr/>
              <a:t>2/16/2012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NetHope 3.0:  Connected Together : Changing the World</a:t>
            </a:r>
          </a:p>
        </p:txBody>
      </p:sp>
      <p:sp>
        <p:nvSpPr>
          <p:cNvPr id="7" name="Rectangle 6"/>
          <p:cNvSpPr>
            <a:spLocks noGrp="1" noChangeArrowheads="1"/>
          </p:cNvSpPr>
          <p:nvPr>
            <p:ph type="sldNum" sz="quarter" idx="12"/>
          </p:nvPr>
        </p:nvSpPr>
        <p:spPr>
          <a:ln/>
        </p:spPr>
        <p:txBody>
          <a:bodyPr/>
          <a:lstStyle>
            <a:lvl1pPr>
              <a:defRPr/>
            </a:lvl1pPr>
          </a:lstStyle>
          <a:p>
            <a:pPr>
              <a:defRPr/>
            </a:pPr>
            <a:fld id="{47643F05-F9E0-4438-B325-1827FDCDAE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07B2C1E-611C-4FA1-9575-AE7C7AC6DC0A}" type="datetime1">
              <a:rPr lang="en-US"/>
              <a:pPr/>
              <a:t>2/16/2012</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a:t>NetHope 3.0:  Connected Together : Changing the World</a:t>
            </a:r>
          </a:p>
        </p:txBody>
      </p:sp>
      <p:sp>
        <p:nvSpPr>
          <p:cNvPr id="7" name="Rectangle 6"/>
          <p:cNvSpPr>
            <a:spLocks noGrp="1" noChangeArrowheads="1"/>
          </p:cNvSpPr>
          <p:nvPr>
            <p:ph type="sldNum" sz="quarter" idx="12"/>
          </p:nvPr>
        </p:nvSpPr>
        <p:spPr>
          <a:ln/>
        </p:spPr>
        <p:txBody>
          <a:bodyPr/>
          <a:lstStyle>
            <a:lvl1pPr>
              <a:defRPr/>
            </a:lvl1pPr>
          </a:lstStyle>
          <a:p>
            <a:pPr>
              <a:defRPr/>
            </a:pPr>
            <a:fld id="{4FFE053E-EA4C-4C6F-9FC7-02ED17C38C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153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E96764A-F9BC-4420-BF51-F8EA13FDE32A}" type="datetime1">
              <a:rPr lang="en-US"/>
              <a:pPr/>
              <a:t>2/16/2012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403EC0C-51B3-4255-B9A3-E6655C46206C}" type="slidenum">
              <a:rPr lang="en-US"/>
              <a:pPr>
                <a:defRPr/>
              </a:pPr>
              <a:t>‹#›</a:t>
            </a:fld>
            <a:endParaRPr lang="en-US"/>
          </a:p>
        </p:txBody>
      </p:sp>
      <p:sp>
        <p:nvSpPr>
          <p:cNvPr id="1034" name="Line 10"/>
          <p:cNvSpPr>
            <a:spLocks noChangeShapeType="1"/>
          </p:cNvSpPr>
          <p:nvPr userDrawn="1"/>
        </p:nvSpPr>
        <p:spPr bwMode="auto">
          <a:xfrm>
            <a:off x="457200" y="1066800"/>
            <a:ext cx="8229600" cy="0"/>
          </a:xfrm>
          <a:prstGeom prst="line">
            <a:avLst/>
          </a:prstGeom>
          <a:noFill/>
          <a:ln w="57150">
            <a:solidFill>
              <a:srgbClr val="5FB12B"/>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72" r:id="rId12"/>
    <p:sldLayoutId id="2147483674" r:id="rId13"/>
    <p:sldLayoutId id="2147483675" r:id="rId14"/>
    <p:sldLayoutId id="2147483676" r:id="rId15"/>
  </p:sldLayoutIdLst>
  <p:hf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4638"/>
            <a:ext cx="8153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14DCA15-9BAB-4759-BEC5-D40563134EDD}" type="datetime1">
              <a:rPr lang="en-US"/>
              <a:pPr/>
              <a:t>2/16/2012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dirty="0" smtClean="0"/>
              <a:t> </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5522C37-B66C-4C2B-9847-5B626348EF61}" type="slidenum">
              <a:rPr lang="en-US"/>
              <a:pPr>
                <a:defRPr/>
              </a:pPr>
              <a:t>‹#›</a:t>
            </a:fld>
            <a:endParaRPr lang="en-US"/>
          </a:p>
        </p:txBody>
      </p:sp>
      <p:sp>
        <p:nvSpPr>
          <p:cNvPr id="1034" name="Line 10"/>
          <p:cNvSpPr>
            <a:spLocks noChangeShapeType="1"/>
          </p:cNvSpPr>
          <p:nvPr userDrawn="1"/>
        </p:nvSpPr>
        <p:spPr bwMode="auto">
          <a:xfrm>
            <a:off x="457200" y="1066800"/>
            <a:ext cx="8229600" cy="0"/>
          </a:xfrm>
          <a:prstGeom prst="line">
            <a:avLst/>
          </a:prstGeom>
          <a:noFill/>
          <a:ln w="57150">
            <a:solidFill>
              <a:srgbClr val="5FB12B"/>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defRPr>
      </a:lvl2pPr>
      <a:lvl3pPr algn="l" rtl="0" fontAlgn="base">
        <a:spcBef>
          <a:spcPct val="0"/>
        </a:spcBef>
        <a:spcAft>
          <a:spcPct val="0"/>
        </a:spcAft>
        <a:defRPr sz="3600">
          <a:solidFill>
            <a:schemeClr val="tx2"/>
          </a:solidFill>
          <a:latin typeface="Arial" charset="0"/>
        </a:defRPr>
      </a:lvl3pPr>
      <a:lvl4pPr algn="l" rtl="0" fontAlgn="base">
        <a:spcBef>
          <a:spcPct val="0"/>
        </a:spcBef>
        <a:spcAft>
          <a:spcPct val="0"/>
        </a:spcAft>
        <a:defRPr sz="3600">
          <a:solidFill>
            <a:schemeClr val="tx2"/>
          </a:solidFill>
          <a:latin typeface="Arial" charset="0"/>
        </a:defRPr>
      </a:lvl4pPr>
      <a:lvl5pPr algn="l" rtl="0" fontAlgn="base">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3.xml"/><Relationship Id="rId7"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9.xml"/><Relationship Id="rId7"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hyperlink" Target="http://www.eghapp.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5.xml"/><Relationship Id="rId7"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21.xml"/><Relationship Id="rId7"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5giXXW_Uda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notesSlide" Target="../notesSlides/notesSlide28.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5" Type="http://schemas.openxmlformats.org/officeDocument/2006/relationships/tags" Target="../tags/tag29.xml"/><Relationship Id="rId4"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8.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ghapp.blogspot.co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mailto:ehapp@savechildren.org" TargetMode="External"/><Relationship Id="rId5" Type="http://schemas.openxmlformats.org/officeDocument/2006/relationships/hyperlink" Target="http://www.eghapp.com/" TargetMode="External"/><Relationship Id="rId4" Type="http://schemas.openxmlformats.org/officeDocument/2006/relationships/hyperlink" Target="http://granger-happ.blogspot.com/"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notesSlide" Target="../notesSlides/notesSlide56.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5" Type="http://schemas.openxmlformats.org/officeDocument/2006/relationships/tags" Target="../tags/tag34.xml"/><Relationship Id="rId10" Type="http://schemas.openxmlformats.org/officeDocument/2006/relationships/tags" Target="../tags/tag39.xml"/><Relationship Id="rId4" Type="http://schemas.openxmlformats.org/officeDocument/2006/relationships/tags" Target="../tags/tag33.xml"/><Relationship Id="rId9" Type="http://schemas.openxmlformats.org/officeDocument/2006/relationships/tags" Target="../tags/tag3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jpeg"/><Relationship Id="rId39" Type="http://schemas.openxmlformats.org/officeDocument/2006/relationships/image" Target="../media/image38.png"/><Relationship Id="rId3" Type="http://schemas.openxmlformats.org/officeDocument/2006/relationships/hyperlink" Target="http://images.google.com/imgres?imgurl=http://newsinfo.nd.edu/assets/crs_logo.jpg&amp;imgrefurl=http://al.nd.edu/about-arts-and-letters/news/kroc-institute-hosts-catholic-relief-services-staff/&amp;h=149&amp;w=216&amp;sz=41&amp;hl=en&amp;start=4&amp;tbnid=5WCxI7NAoDJEMM:&amp;tbnh=74&amp;tbnw=107&amp;prev=/images?q=catholic+relief+services&amp;ndsp=20&amp;svnum=10&amp;hl=en&amp;rls=com.microsoft:en-us&amp;sa=N" TargetMode="External"/><Relationship Id="rId21" Type="http://schemas.openxmlformats.org/officeDocument/2006/relationships/image" Target="../media/image20.png"/><Relationship Id="rId34" Type="http://schemas.openxmlformats.org/officeDocument/2006/relationships/image" Target="../media/image33.jpeg"/><Relationship Id="rId7" Type="http://schemas.openxmlformats.org/officeDocument/2006/relationships/hyperlink" Target="http://www.wcs.org/sw-home" TargetMode="External"/><Relationship Id="rId12" Type="http://schemas.openxmlformats.org/officeDocument/2006/relationships/image" Target="../media/image11.png"/><Relationship Id="rId17" Type="http://schemas.openxmlformats.org/officeDocument/2006/relationships/image" Target="../media/image16.jpe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notesSlide" Target="../notesSlides/notesSlide7.xml"/><Relationship Id="rId16" Type="http://schemas.openxmlformats.org/officeDocument/2006/relationships/image" Target="../media/image15.jpeg"/><Relationship Id="rId20" Type="http://schemas.openxmlformats.org/officeDocument/2006/relationships/image" Target="../media/image19.jpeg"/><Relationship Id="rId29"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hyperlink" Target="http://images.google.com/imgres?imgurl=http://www.ccpartnersltd.com/antivirus/Trendmicro-big.gif&amp;imgrefurl=http://www.ccpartnersltd.com/antivirus/antivirus.html&amp;h=401&amp;w=1064&amp;sz=93&amp;hl=en&amp;start=15&amp;tbnid=KlbTb2pTZpv28M:&amp;tbnh=57&amp;tbnw=150&amp;prev=/images?q=trendmicro&amp;gbv=2&amp;svnum=10&amp;hl=en&amp;sa=G" TargetMode="External"/><Relationship Id="rId24" Type="http://schemas.openxmlformats.org/officeDocument/2006/relationships/image" Target="../media/image23.jpeg"/><Relationship Id="rId32" Type="http://schemas.openxmlformats.org/officeDocument/2006/relationships/image" Target="../media/image31.png"/><Relationship Id="rId37" Type="http://schemas.openxmlformats.org/officeDocument/2006/relationships/image" Target="../media/image36.png"/><Relationship Id="rId5" Type="http://schemas.openxmlformats.org/officeDocument/2006/relationships/image" Target="../media/image6.jpeg"/><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jpeg"/><Relationship Id="rId36" Type="http://schemas.openxmlformats.org/officeDocument/2006/relationships/image" Target="../media/image35.png"/><Relationship Id="rId10" Type="http://schemas.openxmlformats.org/officeDocument/2006/relationships/image" Target="../media/image10.jpeg"/><Relationship Id="rId19" Type="http://schemas.openxmlformats.org/officeDocument/2006/relationships/image" Target="../media/image18.jpeg"/><Relationship Id="rId31" Type="http://schemas.openxmlformats.org/officeDocument/2006/relationships/image" Target="../media/image30.jpe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3.jpeg"/><Relationship Id="rId22" Type="http://schemas.openxmlformats.org/officeDocument/2006/relationships/image" Target="../media/image21.png"/><Relationship Id="rId27" Type="http://schemas.openxmlformats.org/officeDocument/2006/relationships/image" Target="../media/image26.jpeg"/><Relationship Id="rId30" Type="http://schemas.openxmlformats.org/officeDocument/2006/relationships/image" Target="../media/image29.png"/><Relationship Id="rId35"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512763" y="1905000"/>
            <a:ext cx="7627937" cy="3857083"/>
          </a:xfrm>
          <a:prstGeom prst="rect">
            <a:avLst/>
          </a:prstGeom>
          <a:noFill/>
          <a:ln w="9525">
            <a:noFill/>
            <a:miter lim="800000"/>
            <a:headEnd/>
            <a:tailEnd/>
          </a:ln>
          <a:effectLst/>
        </p:spPr>
        <p:txBody>
          <a:bodyPr wrap="square" lIns="92075" tIns="46038" rIns="92075" bIns="46038">
            <a:spAutoFit/>
          </a:bodyPr>
          <a:lstStyle/>
          <a:p>
            <a:pPr eaLnBrk="0" hangingPunct="0">
              <a:spcBef>
                <a:spcPct val="50000"/>
              </a:spcBef>
              <a:spcAft>
                <a:spcPct val="40000"/>
              </a:spcAft>
            </a:pPr>
            <a:r>
              <a:rPr lang="en-US" sz="3600" b="1" dirty="0" smtClean="0"/>
              <a:t>Collaboration, Crisis and Scarcity </a:t>
            </a:r>
          </a:p>
          <a:p>
            <a:pPr eaLnBrk="0" hangingPunct="0">
              <a:spcBef>
                <a:spcPct val="50000"/>
              </a:spcBef>
              <a:spcAft>
                <a:spcPct val="40000"/>
              </a:spcAft>
            </a:pPr>
            <a:endParaRPr lang="en-US" b="1" dirty="0"/>
          </a:p>
          <a:p>
            <a:endParaRPr lang="en-US" sz="2000" b="1" dirty="0">
              <a:solidFill>
                <a:schemeClr val="tx2"/>
              </a:solidFill>
            </a:endParaRPr>
          </a:p>
          <a:p>
            <a:r>
              <a:rPr lang="en-US" sz="2000" b="1" dirty="0">
                <a:solidFill>
                  <a:schemeClr val="tx2"/>
                </a:solidFill>
              </a:rPr>
              <a:t>The Tuck School of Business at Dartmouth</a:t>
            </a:r>
          </a:p>
          <a:p>
            <a:r>
              <a:rPr lang="en-US" sz="2000" b="1" dirty="0">
                <a:solidFill>
                  <a:schemeClr val="tx2"/>
                </a:solidFill>
              </a:rPr>
              <a:t>Hanover, NH</a:t>
            </a:r>
          </a:p>
          <a:p>
            <a:r>
              <a:rPr lang="en-US" sz="2000" b="1" dirty="0" smtClean="0">
                <a:solidFill>
                  <a:schemeClr val="tx2"/>
                </a:solidFill>
              </a:rPr>
              <a:t>February 16, 2012</a:t>
            </a:r>
            <a:endParaRPr lang="en-US" sz="2000" b="1" dirty="0">
              <a:solidFill>
                <a:schemeClr val="tx2"/>
              </a:solidFill>
            </a:endParaRPr>
          </a:p>
          <a:p>
            <a:endParaRPr lang="en-US" sz="2000" dirty="0">
              <a:solidFill>
                <a:schemeClr val="tx2"/>
              </a:solidFill>
            </a:endParaRPr>
          </a:p>
          <a:p>
            <a:r>
              <a:rPr lang="en-US" sz="2000" b="1" dirty="0" smtClean="0">
                <a:solidFill>
                  <a:schemeClr val="tx2"/>
                </a:solidFill>
              </a:rPr>
              <a:t>Edward G. Happ</a:t>
            </a:r>
          </a:p>
          <a:p>
            <a:r>
              <a:rPr lang="en-US" sz="2000" b="1" dirty="0" smtClean="0">
                <a:solidFill>
                  <a:schemeClr val="tx2"/>
                </a:solidFill>
              </a:rPr>
              <a:t>Chairman</a:t>
            </a:r>
          </a:p>
          <a:p>
            <a:r>
              <a:rPr lang="en-US" sz="2000" b="1" dirty="0" smtClean="0">
                <a:solidFill>
                  <a:schemeClr val="tx2"/>
                </a:solidFill>
              </a:rPr>
              <a:t>Global CIO, International Red Cross/Red Crescent</a:t>
            </a:r>
            <a:endParaRPr lang="en-US" sz="2000" b="1" dirty="0">
              <a:solidFill>
                <a:schemeClr val="tx2"/>
              </a:solidFill>
            </a:endParaRPr>
          </a:p>
        </p:txBody>
      </p:sp>
      <p:sp>
        <p:nvSpPr>
          <p:cNvPr id="90115" name="Rectangle 3"/>
          <p:cNvSpPr>
            <a:spLocks noChangeArrowheads="1"/>
          </p:cNvSpPr>
          <p:nvPr/>
        </p:nvSpPr>
        <p:spPr bwMode="auto">
          <a:xfrm>
            <a:off x="1601788" y="950913"/>
            <a:ext cx="184150" cy="396875"/>
          </a:xfrm>
          <a:prstGeom prst="rect">
            <a:avLst/>
          </a:prstGeom>
          <a:noFill/>
          <a:ln w="12700">
            <a:noFill/>
            <a:miter lim="800000"/>
            <a:headEnd type="none" w="sm" len="sm"/>
            <a:tailEnd type="none" w="sm" len="sm"/>
          </a:ln>
          <a:effectLst/>
        </p:spPr>
        <p:txBody>
          <a:bodyPr wrap="none">
            <a:spAutoFit/>
          </a:bodyPr>
          <a:lstStyle/>
          <a:p>
            <a:pPr eaLnBrk="0" hangingPunct="0"/>
            <a:endParaRPr lang="en-US" sz="2000" b="1" i="1"/>
          </a:p>
        </p:txBody>
      </p:sp>
      <p:sp>
        <p:nvSpPr>
          <p:cNvPr id="90116" name="Line 4"/>
          <p:cNvSpPr>
            <a:spLocks noChangeShapeType="1"/>
          </p:cNvSpPr>
          <p:nvPr/>
        </p:nvSpPr>
        <p:spPr bwMode="auto">
          <a:xfrm>
            <a:off x="577850" y="3213100"/>
            <a:ext cx="7867650" cy="0"/>
          </a:xfrm>
          <a:prstGeom prst="line">
            <a:avLst/>
          </a:prstGeom>
          <a:noFill/>
          <a:ln w="101600">
            <a:solidFill>
              <a:srgbClr val="008A00"/>
            </a:solidFill>
            <a:round/>
            <a:headEnd/>
            <a:tailEnd/>
          </a:ln>
          <a:effectLst/>
        </p:spPr>
        <p:txBody>
          <a:bodyPr wrap="none" anchor="ctr"/>
          <a:lstStyle/>
          <a:p>
            <a:endParaRPr lang="en-US"/>
          </a:p>
        </p:txBody>
      </p:sp>
      <p:sp>
        <p:nvSpPr>
          <p:cNvPr id="90117" name="Rectangle 5"/>
          <p:cNvSpPr>
            <a:spLocks noChangeArrowheads="1"/>
          </p:cNvSpPr>
          <p:nvPr/>
        </p:nvSpPr>
        <p:spPr bwMode="auto">
          <a:xfrm>
            <a:off x="7019925" y="488950"/>
            <a:ext cx="184150" cy="396875"/>
          </a:xfrm>
          <a:prstGeom prst="rect">
            <a:avLst/>
          </a:prstGeom>
          <a:noFill/>
          <a:ln w="12700">
            <a:noFill/>
            <a:miter lim="800000"/>
            <a:headEnd type="none" w="sm" len="sm"/>
            <a:tailEnd type="none" w="sm" len="sm"/>
          </a:ln>
          <a:effectLst/>
        </p:spPr>
        <p:txBody>
          <a:bodyPr wrap="none">
            <a:spAutoFit/>
          </a:bodyPr>
          <a:lstStyle/>
          <a:p>
            <a:pPr eaLnBrk="0" hangingPunct="0"/>
            <a:endParaRPr lang="en-US" sz="2000" b="1" i="1"/>
          </a:p>
        </p:txBody>
      </p:sp>
      <p:pic>
        <p:nvPicPr>
          <p:cNvPr id="90118" name="Picture 6" descr="nh_logo"/>
          <p:cNvPicPr>
            <a:picLocks noChangeAspect="1" noChangeArrowheads="1"/>
          </p:cNvPicPr>
          <p:nvPr/>
        </p:nvPicPr>
        <p:blipFill>
          <a:blip r:embed="rId3" cstate="print"/>
          <a:srcRect/>
          <a:stretch>
            <a:fillRect/>
          </a:stretch>
        </p:blipFill>
        <p:spPr bwMode="auto">
          <a:xfrm>
            <a:off x="5651500" y="254000"/>
            <a:ext cx="2997200" cy="1328738"/>
          </a:xfrm>
          <a:prstGeom prst="rect">
            <a:avLst/>
          </a:prstGeom>
          <a:noFill/>
        </p:spPr>
      </p:pic>
      <p:sp>
        <p:nvSpPr>
          <p:cNvPr id="90119" name="Rectangle 7"/>
          <p:cNvSpPr>
            <a:spLocks noChangeArrowheads="1"/>
          </p:cNvSpPr>
          <p:nvPr/>
        </p:nvSpPr>
        <p:spPr bwMode="auto">
          <a:xfrm>
            <a:off x="2346325" y="6051550"/>
            <a:ext cx="184150" cy="396875"/>
          </a:xfrm>
          <a:prstGeom prst="rect">
            <a:avLst/>
          </a:prstGeom>
          <a:noFill/>
          <a:ln w="12700">
            <a:noFill/>
            <a:miter lim="800000"/>
            <a:headEnd type="none" w="sm" len="sm"/>
            <a:tailEnd type="none" w="sm" len="sm"/>
          </a:ln>
          <a:effectLst/>
        </p:spPr>
        <p:txBody>
          <a:bodyPr wrap="none">
            <a:spAutoFit/>
          </a:bodyPr>
          <a:lstStyle/>
          <a:p>
            <a:pPr eaLnBrk="0" hangingPunct="0"/>
            <a:endParaRPr lang="en-US" sz="2000" b="1" i="1"/>
          </a:p>
        </p:txBody>
      </p:sp>
      <p:sp>
        <p:nvSpPr>
          <p:cNvPr id="90120" name="Line 8"/>
          <p:cNvSpPr>
            <a:spLocks noChangeShapeType="1"/>
          </p:cNvSpPr>
          <p:nvPr/>
        </p:nvSpPr>
        <p:spPr bwMode="auto">
          <a:xfrm>
            <a:off x="590550" y="6172200"/>
            <a:ext cx="7867650" cy="0"/>
          </a:xfrm>
          <a:prstGeom prst="line">
            <a:avLst/>
          </a:prstGeom>
          <a:noFill/>
          <a:ln w="19050">
            <a:solidFill>
              <a:srgbClr val="008A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F42E5C13-A58A-4557-8A07-872DED1E2A48}" type="slidenum">
              <a:rPr lang="en-US"/>
              <a:pPr>
                <a:defRPr/>
              </a:pPr>
              <a:t>10</a:t>
            </a:fld>
            <a:endParaRPr lang="en-US"/>
          </a:p>
        </p:txBody>
      </p:sp>
      <p:sp>
        <p:nvSpPr>
          <p:cNvPr id="120834" name="Rectangle 2"/>
          <p:cNvSpPr>
            <a:spLocks noGrp="1" noChangeArrowheads="1"/>
          </p:cNvSpPr>
          <p:nvPr>
            <p:ph type="title"/>
          </p:nvPr>
        </p:nvSpPr>
        <p:spPr/>
        <p:txBody>
          <a:bodyPr/>
          <a:lstStyle/>
          <a:p>
            <a:r>
              <a:rPr lang="en-US" b="1" dirty="0" smtClean="0"/>
              <a:t>Stages of a Disaster</a:t>
            </a:r>
          </a:p>
        </p:txBody>
      </p:sp>
      <p:sp>
        <p:nvSpPr>
          <p:cNvPr id="120835" name="Rectangle 3"/>
          <p:cNvSpPr>
            <a:spLocks noGrp="1" noChangeArrowheads="1"/>
          </p:cNvSpPr>
          <p:nvPr>
            <p:ph type="body" idx="1"/>
          </p:nvPr>
        </p:nvSpPr>
        <p:spPr>
          <a:xfrm>
            <a:off x="457200" y="1219200"/>
            <a:ext cx="8229600" cy="5181600"/>
          </a:xfrm>
        </p:spPr>
        <p:txBody>
          <a:bodyPr/>
          <a:lstStyle/>
          <a:p>
            <a:pPr>
              <a:buFontTx/>
              <a:buNone/>
            </a:pPr>
            <a:r>
              <a:rPr lang="en-US" sz="2800" b="1" u="sng" smtClean="0"/>
              <a:t>Stage 1:</a:t>
            </a:r>
            <a:r>
              <a:rPr lang="en-US" sz="2800" b="1" smtClean="0"/>
              <a:t> Within hours of disaster striking</a:t>
            </a:r>
            <a:endParaRPr lang="en-US" sz="2800" smtClean="0"/>
          </a:p>
          <a:p>
            <a:pPr lvl="1"/>
            <a:r>
              <a:rPr lang="en-US" sz="2400" smtClean="0"/>
              <a:t>First relief workers arrive on the ground.  </a:t>
            </a:r>
          </a:p>
          <a:p>
            <a:pPr lvl="1"/>
            <a:r>
              <a:rPr lang="en-US" sz="2400" smtClean="0"/>
              <a:t>Survey and assess damage, transmit pictures, security information, relief material and personnel requirements to Head Offices. </a:t>
            </a:r>
          </a:p>
          <a:p>
            <a:pPr lvl="1"/>
            <a:r>
              <a:rPr lang="en-US" sz="2400" smtClean="0"/>
              <a:t>Agencies decide how deeply involved they will be with relief efforts.  </a:t>
            </a:r>
          </a:p>
          <a:p>
            <a:pPr lvl="1"/>
            <a:r>
              <a:rPr lang="en-US" sz="2400" i="1" smtClean="0"/>
              <a:t>Example: CRS in sectarian fighting in eastern Congo</a:t>
            </a:r>
            <a:r>
              <a:rPr lang="en-US" sz="2400" smtClean="0"/>
              <a:t>  </a:t>
            </a:r>
          </a:p>
          <a:p>
            <a:pPr lvl="1"/>
            <a:r>
              <a:rPr lang="en-US" sz="2400" b="1" smtClean="0">
                <a:solidFill>
                  <a:srgbClr val="FF0000"/>
                </a:solidFill>
              </a:rPr>
              <a:t>This is the Highly Individual, Highly Mobile ICT stage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D3C32528-9DB6-46A9-B99B-46C4E5014D22}" type="slidenum">
              <a:rPr lang="en-US"/>
              <a:pPr>
                <a:defRPr/>
              </a:pPr>
              <a:t>11</a:t>
            </a:fld>
            <a:endParaRPr lang="en-US"/>
          </a:p>
        </p:txBody>
      </p:sp>
      <p:sp>
        <p:nvSpPr>
          <p:cNvPr id="124930" name="Rectangle 2"/>
          <p:cNvSpPr>
            <a:spLocks noGrp="1" noChangeArrowheads="1"/>
          </p:cNvSpPr>
          <p:nvPr>
            <p:ph type="title"/>
          </p:nvPr>
        </p:nvSpPr>
        <p:spPr/>
        <p:txBody>
          <a:bodyPr/>
          <a:lstStyle/>
          <a:p>
            <a:r>
              <a:rPr lang="en-US" b="1" dirty="0" smtClean="0"/>
              <a:t>Stages of a Disaster </a:t>
            </a:r>
            <a:r>
              <a:rPr lang="en-US" sz="2400" i="1" dirty="0" smtClean="0"/>
              <a:t>(cont.)</a:t>
            </a:r>
          </a:p>
        </p:txBody>
      </p:sp>
      <p:sp>
        <p:nvSpPr>
          <p:cNvPr id="124931" name="Rectangle 3"/>
          <p:cNvSpPr>
            <a:spLocks noGrp="1" noChangeArrowheads="1"/>
          </p:cNvSpPr>
          <p:nvPr>
            <p:ph type="body" idx="1"/>
          </p:nvPr>
        </p:nvSpPr>
        <p:spPr>
          <a:xfrm>
            <a:off x="457200" y="1219200"/>
            <a:ext cx="8229600" cy="5181600"/>
          </a:xfrm>
        </p:spPr>
        <p:txBody>
          <a:bodyPr/>
          <a:lstStyle/>
          <a:p>
            <a:pPr>
              <a:buFontTx/>
              <a:buNone/>
            </a:pPr>
            <a:r>
              <a:rPr lang="en-US" sz="2800" b="1" u="sng" smtClean="0"/>
              <a:t>Stage 2: </a:t>
            </a:r>
            <a:r>
              <a:rPr lang="en-US" sz="2800" b="1" smtClean="0"/>
              <a:t>Within two weeks of disaster striking</a:t>
            </a:r>
            <a:endParaRPr lang="en-US" sz="2800" smtClean="0"/>
          </a:p>
          <a:p>
            <a:pPr lvl="1"/>
            <a:r>
              <a:rPr lang="en-US" sz="2400" smtClean="0"/>
              <a:t>Teams begin to arrive on the scene as risk of disease and malnutrition escalates.</a:t>
            </a:r>
          </a:p>
          <a:p>
            <a:pPr lvl="1"/>
            <a:r>
              <a:rPr lang="en-US" sz="2400" smtClean="0"/>
              <a:t>Requirements are continuous monitoring of disaster, assessment of victim needs, management of relief material deployment between and across aid agencies, personnel security, application and reporting of donated funds, uploading of case studies, pictures and relief reports. </a:t>
            </a:r>
          </a:p>
          <a:p>
            <a:pPr lvl="1"/>
            <a:r>
              <a:rPr lang="en-US" sz="2400" i="1" smtClean="0"/>
              <a:t>Example: Relief International in Bam, Iran earthquake </a:t>
            </a:r>
            <a:endParaRPr lang="en-US" sz="2400" smtClean="0"/>
          </a:p>
          <a:p>
            <a:pPr lvl="1"/>
            <a:r>
              <a:rPr lang="en-US" sz="2400" b="1" smtClean="0">
                <a:solidFill>
                  <a:srgbClr val="FF0000"/>
                </a:solidFill>
              </a:rPr>
              <a:t>Small Group, Highly Mobile/Temporary ICT stage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D319CB64-1079-4302-9903-C5779A6E6754}" type="slidenum">
              <a:rPr lang="en-US"/>
              <a:pPr>
                <a:defRPr/>
              </a:pPr>
              <a:t>12</a:t>
            </a:fld>
            <a:endParaRPr lang="en-US"/>
          </a:p>
        </p:txBody>
      </p:sp>
      <p:sp>
        <p:nvSpPr>
          <p:cNvPr id="122882" name="Rectangle 2"/>
          <p:cNvSpPr>
            <a:spLocks noGrp="1" noChangeArrowheads="1"/>
          </p:cNvSpPr>
          <p:nvPr>
            <p:ph type="title"/>
          </p:nvPr>
        </p:nvSpPr>
        <p:spPr/>
        <p:txBody>
          <a:bodyPr/>
          <a:lstStyle/>
          <a:p>
            <a:r>
              <a:rPr lang="en-US" b="1" dirty="0" smtClean="0"/>
              <a:t>Stages of a Disaster</a:t>
            </a:r>
            <a:r>
              <a:rPr lang="en-US" sz="2400" b="1" dirty="0" smtClean="0"/>
              <a:t> </a:t>
            </a:r>
            <a:r>
              <a:rPr lang="en-US" sz="2400" i="1" dirty="0" smtClean="0"/>
              <a:t>(cont.)</a:t>
            </a:r>
            <a:endParaRPr lang="en-US" dirty="0" smtClean="0"/>
          </a:p>
        </p:txBody>
      </p:sp>
      <p:sp>
        <p:nvSpPr>
          <p:cNvPr id="122883" name="Rectangle 3"/>
          <p:cNvSpPr>
            <a:spLocks noGrp="1" noChangeArrowheads="1"/>
          </p:cNvSpPr>
          <p:nvPr>
            <p:ph type="body" idx="1"/>
          </p:nvPr>
        </p:nvSpPr>
        <p:spPr>
          <a:xfrm>
            <a:off x="457200" y="1219200"/>
            <a:ext cx="8229600" cy="4906963"/>
          </a:xfrm>
        </p:spPr>
        <p:txBody>
          <a:bodyPr/>
          <a:lstStyle/>
          <a:p>
            <a:r>
              <a:rPr lang="en-US" sz="2800" b="1" u="sng" smtClean="0"/>
              <a:t>Stage 3</a:t>
            </a:r>
            <a:r>
              <a:rPr lang="en-US" sz="2800" b="1" smtClean="0"/>
              <a:t>  – From one-six months following a disaster striking to multi-year</a:t>
            </a:r>
            <a:r>
              <a:rPr lang="en-US" sz="2800" smtClean="0"/>
              <a:t>.</a:t>
            </a:r>
          </a:p>
          <a:p>
            <a:pPr lvl="1"/>
            <a:r>
              <a:rPr lang="en-US" sz="2400" smtClean="0"/>
              <a:t>Agencies provide resources for building reconstruction, counseling, family reunification, food distribution, water purification, etc.</a:t>
            </a:r>
          </a:p>
          <a:p>
            <a:pPr lvl="1"/>
            <a:r>
              <a:rPr lang="en-US" sz="2400" smtClean="0"/>
              <a:t>Agencies become part of the community over a long period of time. </a:t>
            </a:r>
          </a:p>
          <a:p>
            <a:pPr lvl="1"/>
            <a:r>
              <a:rPr lang="en-US" sz="2400" i="1" smtClean="0"/>
              <a:t>Example: Actionaid in tsunami relief in southern India</a:t>
            </a:r>
            <a:r>
              <a:rPr lang="en-US" sz="2400" smtClean="0"/>
              <a:t> </a:t>
            </a:r>
          </a:p>
          <a:p>
            <a:pPr lvl="1"/>
            <a:r>
              <a:rPr lang="en-US" sz="2400" b="1" smtClean="0">
                <a:solidFill>
                  <a:srgbClr val="FF0000"/>
                </a:solidFill>
              </a:rPr>
              <a:t>Large Group - Permanent ICT stage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7772400" y="6248400"/>
            <a:ext cx="1219200" cy="476250"/>
          </a:xfrm>
          <a:prstGeom prst="rect">
            <a:avLst/>
          </a:prstGeom>
        </p:spPr>
        <p:txBody>
          <a:bodyPr/>
          <a:lstStyle/>
          <a:p>
            <a:pPr algn="r"/>
            <a:fld id="{898B672C-6AAC-4221-B289-983B7F1601F5}" type="slidenum">
              <a:rPr lang="en-US"/>
              <a:pPr algn="r"/>
              <a:t>13</a:t>
            </a:fld>
            <a:endParaRPr lang="en-US" dirty="0"/>
          </a:p>
        </p:txBody>
      </p:sp>
      <p:sp>
        <p:nvSpPr>
          <p:cNvPr id="728066" name="Rectangle 2"/>
          <p:cNvSpPr>
            <a:spLocks noGrp="1" noChangeArrowheads="1"/>
          </p:cNvSpPr>
          <p:nvPr>
            <p:ph type="title"/>
          </p:nvPr>
        </p:nvSpPr>
        <p:spPr/>
        <p:txBody>
          <a:bodyPr/>
          <a:lstStyle/>
          <a:p>
            <a:r>
              <a:rPr lang="en-US" b="1" dirty="0"/>
              <a:t>What is this large object?</a:t>
            </a:r>
          </a:p>
        </p:txBody>
      </p:sp>
      <p:pic>
        <p:nvPicPr>
          <p:cNvPr id="728068" name="Picture 4"/>
          <p:cNvPicPr>
            <a:picLocks noChangeAspect="1" noChangeArrowheads="1"/>
          </p:cNvPicPr>
          <p:nvPr/>
        </p:nvPicPr>
        <p:blipFill>
          <a:blip r:embed="rId3" cstate="print"/>
          <a:srcRect/>
          <a:stretch>
            <a:fillRect/>
          </a:stretch>
        </p:blipFill>
        <p:spPr bwMode="auto">
          <a:xfrm>
            <a:off x="1763688" y="1700808"/>
            <a:ext cx="6238875" cy="4676775"/>
          </a:xfrm>
          <a:prstGeom prst="rect">
            <a:avLst/>
          </a:prstGeom>
          <a:noFill/>
          <a:ln w="9525">
            <a:noFill/>
            <a:miter lim="800000"/>
            <a:headEnd/>
            <a:tailEnd/>
          </a:ln>
          <a:effectLst/>
        </p:spPr>
      </p:pic>
      <p:sp>
        <p:nvSpPr>
          <p:cNvPr id="8" name="TextBox 7"/>
          <p:cNvSpPr txBox="1"/>
          <p:nvPr/>
        </p:nvSpPr>
        <p:spPr>
          <a:xfrm>
            <a:off x="1752600" y="6400800"/>
            <a:ext cx="6340197" cy="646331"/>
          </a:xfrm>
          <a:prstGeom prst="rect">
            <a:avLst/>
          </a:prstGeom>
          <a:noFill/>
        </p:spPr>
        <p:txBody>
          <a:bodyPr wrap="none" rtlCol="0">
            <a:spAutoFit/>
          </a:bodyPr>
          <a:lstStyle/>
          <a:p>
            <a:r>
              <a:rPr lang="en-US" b="1" dirty="0" smtClean="0">
                <a:solidFill>
                  <a:srgbClr val="0070C0"/>
                </a:solidFill>
              </a:rPr>
              <a:t>a very large ship 5 miles inland in the middle of the road</a:t>
            </a:r>
          </a:p>
          <a:p>
            <a:endParaRPr lang="en-GB"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69A29D2D-5810-44C0-BA8C-571DE78D24ED}" type="slidenum">
              <a:rPr lang="en-US"/>
              <a:pPr>
                <a:defRPr/>
              </a:pPr>
              <a:t>14</a:t>
            </a:fld>
            <a:endParaRPr lang="en-US"/>
          </a:p>
        </p:txBody>
      </p:sp>
      <p:sp>
        <p:nvSpPr>
          <p:cNvPr id="104450" name="Rectangle 2"/>
          <p:cNvSpPr>
            <a:spLocks noGrp="1" noChangeArrowheads="1"/>
          </p:cNvSpPr>
          <p:nvPr>
            <p:ph type="title"/>
          </p:nvPr>
        </p:nvSpPr>
        <p:spPr>
          <a:xfrm>
            <a:off x="457200" y="0"/>
            <a:ext cx="8686800" cy="990600"/>
          </a:xfrm>
        </p:spPr>
        <p:txBody>
          <a:bodyPr/>
          <a:lstStyle/>
          <a:p>
            <a:r>
              <a:rPr lang="en-US" sz="2800" b="1" smtClean="0"/>
              <a:t>NetHope Value Proposition –</a:t>
            </a:r>
            <a:br>
              <a:rPr lang="en-US" sz="2800" b="1" smtClean="0"/>
            </a:br>
            <a:r>
              <a:rPr lang="en-US" sz="2400" b="1" smtClean="0"/>
              <a:t>Top 5 for Members</a:t>
            </a:r>
          </a:p>
        </p:txBody>
      </p:sp>
      <p:sp>
        <p:nvSpPr>
          <p:cNvPr id="104451" name="Rectangle 3"/>
          <p:cNvSpPr>
            <a:spLocks noGrp="1" noChangeArrowheads="1"/>
          </p:cNvSpPr>
          <p:nvPr>
            <p:ph type="body" idx="1"/>
          </p:nvPr>
        </p:nvSpPr>
        <p:spPr>
          <a:xfrm>
            <a:off x="260350" y="1706563"/>
            <a:ext cx="8731250" cy="4922837"/>
          </a:xfrm>
          <a:noFill/>
          <a:ln/>
        </p:spPr>
        <p:txBody>
          <a:bodyPr lIns="90488" tIns="46038" rIns="90488" bIns="46038"/>
          <a:lstStyle/>
          <a:p>
            <a:pPr marL="671513" lvl="1" indent="-381000">
              <a:buFontTx/>
              <a:buNone/>
            </a:pPr>
            <a:r>
              <a:rPr lang="en-US" dirty="0" smtClean="0"/>
              <a:t>Why NGOs want to be members:</a:t>
            </a:r>
          </a:p>
          <a:p>
            <a:pPr marL="922338" lvl="2" indent="-342900">
              <a:lnSpc>
                <a:spcPct val="80000"/>
              </a:lnSpc>
              <a:buClr>
                <a:schemeClr val="tx1"/>
              </a:buClr>
              <a:buSzPct val="75000"/>
              <a:buFontTx/>
              <a:buAutoNum type="arabicPeriod"/>
            </a:pPr>
            <a:r>
              <a:rPr lang="en-US" sz="2800" b="1" dirty="0" smtClean="0">
                <a:solidFill>
                  <a:srgbClr val="FFC000"/>
                </a:solidFill>
              </a:rPr>
              <a:t>Increase Staff </a:t>
            </a:r>
            <a:r>
              <a:rPr lang="en-US" dirty="0" smtClean="0"/>
              <a:t>– NetHope’s virtual team and PM’s extend NGO IT departments</a:t>
            </a:r>
          </a:p>
          <a:p>
            <a:pPr marL="922338" lvl="2" indent="-342900">
              <a:lnSpc>
                <a:spcPct val="80000"/>
              </a:lnSpc>
              <a:buClr>
                <a:schemeClr val="tx1"/>
              </a:buClr>
              <a:buSzPct val="75000"/>
              <a:buFontTx/>
              <a:buAutoNum type="arabicPeriod"/>
            </a:pPr>
            <a:r>
              <a:rPr lang="en-US" dirty="0" smtClean="0"/>
              <a:t>Share Knowledge/</a:t>
            </a:r>
            <a:r>
              <a:rPr lang="en-US" sz="2800" b="1" dirty="0" smtClean="0">
                <a:solidFill>
                  <a:srgbClr val="FFC000"/>
                </a:solidFill>
              </a:rPr>
              <a:t>Gain </a:t>
            </a:r>
            <a:r>
              <a:rPr lang="en-US" sz="2800" b="1" dirty="0" smtClean="0">
                <a:solidFill>
                  <a:srgbClr val="FFC000"/>
                </a:solidFill>
              </a:rPr>
              <a:t>consulting and access</a:t>
            </a:r>
            <a:r>
              <a:rPr lang="en-US" dirty="0" smtClean="0"/>
              <a:t> </a:t>
            </a:r>
            <a:r>
              <a:rPr lang="en-US" dirty="0" smtClean="0"/>
              <a:t>– advice through members and partners estimated at $75K per year (500% ROI)</a:t>
            </a:r>
            <a:endParaRPr lang="en-US" b="1" dirty="0" smtClean="0"/>
          </a:p>
          <a:p>
            <a:pPr marL="922338" lvl="2" indent="-342900">
              <a:lnSpc>
                <a:spcPct val="80000"/>
              </a:lnSpc>
              <a:buClr>
                <a:schemeClr val="tx1"/>
              </a:buClr>
              <a:buSzPct val="75000"/>
              <a:buFontTx/>
              <a:buAutoNum type="arabicPeriod"/>
            </a:pPr>
            <a:r>
              <a:rPr lang="en-US" dirty="0" smtClean="0"/>
              <a:t>Realize </a:t>
            </a:r>
            <a:r>
              <a:rPr lang="en-US" sz="2800" b="1" dirty="0" smtClean="0">
                <a:solidFill>
                  <a:srgbClr val="FFC000"/>
                </a:solidFill>
              </a:rPr>
              <a:t>E</a:t>
            </a:r>
            <a:r>
              <a:rPr lang="en-US" sz="2800" b="1" dirty="0" smtClean="0">
                <a:solidFill>
                  <a:srgbClr val="FFC000"/>
                </a:solidFill>
              </a:rPr>
              <a:t>conomies </a:t>
            </a:r>
            <a:r>
              <a:rPr lang="en-US" sz="2800" b="1" dirty="0" smtClean="0">
                <a:solidFill>
                  <a:srgbClr val="FFC000"/>
                </a:solidFill>
              </a:rPr>
              <a:t>of scale</a:t>
            </a:r>
            <a:r>
              <a:rPr lang="en-US" dirty="0" smtClean="0"/>
              <a:t> – grants, purchasing</a:t>
            </a:r>
          </a:p>
          <a:p>
            <a:pPr marL="922338" lvl="2" indent="-342900">
              <a:lnSpc>
                <a:spcPct val="80000"/>
              </a:lnSpc>
              <a:buClr>
                <a:schemeClr val="tx1"/>
              </a:buClr>
              <a:buSzPct val="75000"/>
              <a:buFontTx/>
              <a:buAutoNum type="arabicPeriod"/>
            </a:pPr>
            <a:r>
              <a:rPr lang="en-US" sz="2800" b="1" dirty="0" smtClean="0">
                <a:solidFill>
                  <a:srgbClr val="FFC000"/>
                </a:solidFill>
              </a:rPr>
              <a:t>Greater impact </a:t>
            </a:r>
            <a:r>
              <a:rPr lang="en-US" dirty="0" smtClean="0"/>
              <a:t>thru leverage of ICT, building local networking expertise, eliminating duplication of effort and resources </a:t>
            </a:r>
          </a:p>
          <a:p>
            <a:pPr marL="922338" lvl="2" indent="-342900">
              <a:lnSpc>
                <a:spcPct val="80000"/>
              </a:lnSpc>
              <a:buClr>
                <a:schemeClr val="tx1"/>
              </a:buClr>
              <a:buSzPct val="75000"/>
              <a:buFontTx/>
              <a:buAutoNum type="arabicPeriod"/>
            </a:pPr>
            <a:r>
              <a:rPr lang="en-US" dirty="0" smtClean="0"/>
              <a:t>Present </a:t>
            </a:r>
            <a:r>
              <a:rPr lang="en-US" sz="2800" b="1" dirty="0" smtClean="0">
                <a:solidFill>
                  <a:srgbClr val="FFC000"/>
                </a:solidFill>
              </a:rPr>
              <a:t>U</a:t>
            </a:r>
            <a:r>
              <a:rPr lang="en-US" sz="2800" b="1" dirty="0" smtClean="0">
                <a:solidFill>
                  <a:srgbClr val="FFC000"/>
                </a:solidFill>
              </a:rPr>
              <a:t>nified </a:t>
            </a:r>
            <a:r>
              <a:rPr lang="en-US" sz="2800" b="1" dirty="0" smtClean="0">
                <a:solidFill>
                  <a:srgbClr val="FFC000"/>
                </a:solidFill>
              </a:rPr>
              <a:t>face </a:t>
            </a:r>
            <a:r>
              <a:rPr lang="en-US" dirty="0" smtClean="0"/>
              <a:t>to donors and funding </a:t>
            </a:r>
            <a:r>
              <a:rPr lang="en-US" dirty="0" smtClean="0"/>
              <a:t>organizations </a:t>
            </a:r>
            <a:endParaRPr lang="en-US" b="1" dirty="0" smtClean="0"/>
          </a:p>
          <a:p>
            <a:pPr marL="1270000" lvl="3" indent="-304800">
              <a:lnSpc>
                <a:spcPct val="80000"/>
              </a:lnSpc>
              <a:buSzPct val="75000"/>
              <a:buFontTx/>
              <a:buBlip>
                <a:blip r:embed="rId3"/>
              </a:buBlip>
            </a:pPr>
            <a:endParaRPr lang="en-US" sz="2400" dirty="0" smtClean="0"/>
          </a:p>
        </p:txBody>
      </p:sp>
      <p:sp>
        <p:nvSpPr>
          <p:cNvPr id="104452" name="Rectangle 4"/>
          <p:cNvSpPr>
            <a:spLocks noChangeArrowheads="1"/>
          </p:cNvSpPr>
          <p:nvPr/>
        </p:nvSpPr>
        <p:spPr bwMode="auto">
          <a:xfrm>
            <a:off x="4700588" y="3011488"/>
            <a:ext cx="184150" cy="396875"/>
          </a:xfrm>
          <a:prstGeom prst="rect">
            <a:avLst/>
          </a:prstGeom>
          <a:noFill/>
          <a:ln w="12700">
            <a:noFill/>
            <a:miter lim="800000"/>
            <a:headEnd type="none" w="sm" len="sm"/>
            <a:tailEnd type="none" w="sm" len="sm"/>
          </a:ln>
          <a:effectLst/>
        </p:spPr>
        <p:txBody>
          <a:bodyPr wrap="none">
            <a:spAutoFit/>
          </a:bodyPr>
          <a:lstStyle/>
          <a:p>
            <a:pPr eaLnBrk="0" hangingPunct="0"/>
            <a:endParaRPr lang="en-US" sz="2000" b="1" i="1"/>
          </a:p>
        </p:txBody>
      </p:sp>
      <p:sp>
        <p:nvSpPr>
          <p:cNvPr id="104453" name="Rectangle 5"/>
          <p:cNvSpPr>
            <a:spLocks noChangeArrowheads="1"/>
          </p:cNvSpPr>
          <p:nvPr/>
        </p:nvSpPr>
        <p:spPr bwMode="auto">
          <a:xfrm>
            <a:off x="4289425" y="4692650"/>
            <a:ext cx="184150" cy="396875"/>
          </a:xfrm>
          <a:prstGeom prst="rect">
            <a:avLst/>
          </a:prstGeom>
          <a:noFill/>
          <a:ln w="12700">
            <a:noFill/>
            <a:miter lim="800000"/>
            <a:headEnd type="none" w="sm" len="sm"/>
            <a:tailEnd type="none" w="sm" len="sm"/>
          </a:ln>
          <a:effectLst/>
        </p:spPr>
        <p:txBody>
          <a:bodyPr wrap="none">
            <a:spAutoFit/>
          </a:bodyPr>
          <a:lstStyle/>
          <a:p>
            <a:pPr eaLnBrk="0" hangingPunct="0"/>
            <a:endParaRPr lang="en-US" sz="2000" b="1" i="1"/>
          </a:p>
        </p:txBody>
      </p:sp>
      <p:sp>
        <p:nvSpPr>
          <p:cNvPr id="104454" name="Rectangle 6"/>
          <p:cNvSpPr>
            <a:spLocks noChangeArrowheads="1"/>
          </p:cNvSpPr>
          <p:nvPr/>
        </p:nvSpPr>
        <p:spPr bwMode="auto">
          <a:xfrm>
            <a:off x="5432425" y="3028950"/>
            <a:ext cx="184150" cy="396875"/>
          </a:xfrm>
          <a:prstGeom prst="rect">
            <a:avLst/>
          </a:prstGeom>
          <a:noFill/>
          <a:ln w="12700">
            <a:noFill/>
            <a:miter lim="800000"/>
            <a:headEnd type="none" w="sm" len="sm"/>
            <a:tailEnd type="none" w="sm" len="sm"/>
          </a:ln>
          <a:effectLst/>
        </p:spPr>
        <p:txBody>
          <a:bodyPr wrap="none">
            <a:spAutoFit/>
          </a:bodyPr>
          <a:lstStyle/>
          <a:p>
            <a:pPr eaLnBrk="0" hangingPunct="0"/>
            <a:endParaRPr lang="en-US" sz="2000" b="1" i="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338C9DFE-2D4C-4460-9093-A82FA422BE09}" type="slidenum">
              <a:rPr lang="en-US"/>
              <a:pPr>
                <a:defRPr/>
              </a:pPr>
              <a:t>15</a:t>
            </a:fld>
            <a:endParaRPr lang="en-US"/>
          </a:p>
        </p:txBody>
      </p:sp>
      <p:sp>
        <p:nvSpPr>
          <p:cNvPr id="102402" name="Rectangle 2"/>
          <p:cNvSpPr>
            <a:spLocks noGrp="1" noChangeArrowheads="1"/>
          </p:cNvSpPr>
          <p:nvPr>
            <p:ph type="title"/>
          </p:nvPr>
        </p:nvSpPr>
        <p:spPr/>
        <p:txBody>
          <a:bodyPr/>
          <a:lstStyle/>
          <a:p>
            <a:r>
              <a:rPr lang="en-US" sz="2800" b="1" dirty="0" smtClean="0"/>
              <a:t>NetHope Value Proposition –</a:t>
            </a:r>
            <a:br>
              <a:rPr lang="en-US" sz="2800" b="1" dirty="0" smtClean="0"/>
            </a:br>
            <a:r>
              <a:rPr lang="en-US" sz="2400" b="1" dirty="0" smtClean="0"/>
              <a:t>Top 5 for Corporate Partners</a:t>
            </a:r>
          </a:p>
        </p:txBody>
      </p:sp>
      <p:sp>
        <p:nvSpPr>
          <p:cNvPr id="102403" name="Rectangle 3"/>
          <p:cNvSpPr>
            <a:spLocks noGrp="1" noChangeArrowheads="1"/>
          </p:cNvSpPr>
          <p:nvPr>
            <p:ph type="body" idx="1"/>
          </p:nvPr>
        </p:nvSpPr>
        <p:spPr>
          <a:xfrm>
            <a:off x="304800" y="1219200"/>
            <a:ext cx="8458200" cy="5562600"/>
          </a:xfrm>
        </p:spPr>
        <p:txBody>
          <a:bodyPr/>
          <a:lstStyle/>
          <a:p>
            <a:pPr marL="457200" indent="-457200">
              <a:lnSpc>
                <a:spcPct val="90000"/>
              </a:lnSpc>
              <a:buFontTx/>
              <a:buNone/>
            </a:pPr>
            <a:r>
              <a:rPr lang="en-US" sz="2800" dirty="0" smtClean="0"/>
              <a:t>Why corporations work with NetHope?</a:t>
            </a:r>
          </a:p>
          <a:p>
            <a:pPr marL="838200" lvl="1" indent="-381000">
              <a:lnSpc>
                <a:spcPct val="90000"/>
              </a:lnSpc>
              <a:buClr>
                <a:schemeClr val="tx1"/>
              </a:buClr>
              <a:buFontTx/>
              <a:buAutoNum type="arabicPeriod"/>
            </a:pPr>
            <a:r>
              <a:rPr lang="en-US" b="1" dirty="0" smtClean="0">
                <a:solidFill>
                  <a:srgbClr val="FFC000"/>
                </a:solidFill>
              </a:rPr>
              <a:t>Broader impact</a:t>
            </a:r>
            <a:r>
              <a:rPr lang="en-US" sz="2400" dirty="0" smtClean="0"/>
              <a:t>: reaching greater number of beneficiaries thru single point of focus </a:t>
            </a:r>
          </a:p>
          <a:p>
            <a:pPr marL="838200" lvl="1" indent="-381000">
              <a:lnSpc>
                <a:spcPct val="90000"/>
              </a:lnSpc>
              <a:buClr>
                <a:schemeClr val="tx1"/>
              </a:buClr>
              <a:buFontTx/>
              <a:buAutoNum type="arabicPeriod"/>
            </a:pPr>
            <a:r>
              <a:rPr lang="en-US" b="1" dirty="0" smtClean="0">
                <a:solidFill>
                  <a:srgbClr val="FFC000"/>
                </a:solidFill>
              </a:rPr>
              <a:t>Better philanthropy leverage</a:t>
            </a:r>
            <a:r>
              <a:rPr lang="en-US" sz="2400" dirty="0" smtClean="0"/>
              <a:t>: Lower cost of admin thru single point of focus </a:t>
            </a:r>
          </a:p>
          <a:p>
            <a:pPr marL="838200" lvl="1" indent="-381000">
              <a:lnSpc>
                <a:spcPct val="90000"/>
              </a:lnSpc>
              <a:buClr>
                <a:schemeClr val="tx1"/>
              </a:buClr>
              <a:buFontTx/>
              <a:buAutoNum type="arabicPeriod"/>
            </a:pPr>
            <a:r>
              <a:rPr lang="en-US" b="1" dirty="0" smtClean="0">
                <a:solidFill>
                  <a:srgbClr val="FFC000"/>
                </a:solidFill>
              </a:rPr>
              <a:t>Work through NGO CIOs</a:t>
            </a:r>
            <a:r>
              <a:rPr lang="en-US" sz="2400" dirty="0" smtClean="0"/>
              <a:t>: leveraging the IT heads of largest international nonprofits who have the on-the-ground reach and experience </a:t>
            </a:r>
          </a:p>
          <a:p>
            <a:pPr marL="838200" lvl="1" indent="-381000">
              <a:lnSpc>
                <a:spcPct val="90000"/>
              </a:lnSpc>
              <a:buClr>
                <a:schemeClr val="tx1"/>
              </a:buClr>
              <a:buFontTx/>
              <a:buAutoNum type="arabicPeriod"/>
            </a:pPr>
            <a:r>
              <a:rPr lang="en-US" b="1" dirty="0" smtClean="0">
                <a:solidFill>
                  <a:srgbClr val="FFC000"/>
                </a:solidFill>
              </a:rPr>
              <a:t>Lower risk </a:t>
            </a:r>
            <a:r>
              <a:rPr lang="en-US" sz="2400" dirty="0" smtClean="0"/>
              <a:t>thru collaborations; better deployment of grants; members help each other implement and execute</a:t>
            </a:r>
          </a:p>
          <a:p>
            <a:pPr marL="838200" lvl="1" indent="-381000">
              <a:lnSpc>
                <a:spcPct val="90000"/>
              </a:lnSpc>
              <a:buClr>
                <a:schemeClr val="tx1"/>
              </a:buClr>
              <a:buFontTx/>
              <a:buAutoNum type="arabicPeriod"/>
            </a:pPr>
            <a:r>
              <a:rPr lang="en-US" b="1" dirty="0" smtClean="0">
                <a:solidFill>
                  <a:srgbClr val="FFC000"/>
                </a:solidFill>
              </a:rPr>
              <a:t>Support the model </a:t>
            </a:r>
            <a:r>
              <a:rPr lang="en-US" sz="2400" dirty="0" smtClean="0"/>
              <a:t>of NGO collaboration, leverage technology for capacity building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990600"/>
          </a:xfrm>
        </p:spPr>
        <p:txBody>
          <a:bodyPr/>
          <a:lstStyle/>
          <a:p>
            <a:pPr algn="ctr"/>
            <a:r>
              <a:rPr lang="en-US" sz="2800" b="1" dirty="0" smtClean="0"/>
              <a:t>Why has NetHope been successful with collaboration?</a:t>
            </a:r>
            <a:endParaRPr lang="en-US" sz="2800" b="1" dirty="0"/>
          </a:p>
        </p:txBody>
      </p:sp>
      <p:sp>
        <p:nvSpPr>
          <p:cNvPr id="466947" name="Rectangle 3"/>
          <p:cNvSpPr>
            <a:spLocks noGrp="1" noChangeArrowheads="1"/>
          </p:cNvSpPr>
          <p:nvPr>
            <p:ph idx="1"/>
          </p:nvPr>
        </p:nvSpPr>
        <p:spPr>
          <a:xfrm>
            <a:off x="827584" y="1219200"/>
            <a:ext cx="7859216" cy="4632920"/>
          </a:xfrm>
          <a:ln>
            <a:solidFill>
              <a:schemeClr val="accent1"/>
            </a:solidFill>
          </a:ln>
        </p:spPr>
        <p:txBody>
          <a:bodyPr/>
          <a:lstStyle/>
          <a:p>
            <a:pPr>
              <a:lnSpc>
                <a:spcPct val="90000"/>
              </a:lnSpc>
              <a:buClr>
                <a:schemeClr val="tx1"/>
              </a:buClr>
              <a:buFont typeface="Wingdings" pitchFamily="2" charset="2"/>
              <a:buChar char="Ø"/>
            </a:pPr>
            <a:r>
              <a:rPr lang="en-US" sz="2800" dirty="0" smtClean="0"/>
              <a:t>Trust &amp; </a:t>
            </a:r>
            <a:r>
              <a:rPr lang="en-US" sz="2800" b="1" dirty="0" smtClean="0">
                <a:solidFill>
                  <a:srgbClr val="FFC000"/>
                </a:solidFill>
              </a:rPr>
              <a:t>Relationship</a:t>
            </a:r>
            <a:r>
              <a:rPr lang="en-US" sz="2800" dirty="0" smtClean="0"/>
              <a:t>: </a:t>
            </a:r>
            <a:r>
              <a:rPr lang="en-US" sz="2800" dirty="0"/>
              <a:t>we know each other well as colleagues, not competitors</a:t>
            </a:r>
          </a:p>
          <a:p>
            <a:pPr>
              <a:lnSpc>
                <a:spcPct val="90000"/>
              </a:lnSpc>
              <a:buClr>
                <a:schemeClr val="tx1"/>
              </a:buClr>
              <a:buFont typeface="Wingdings" pitchFamily="2" charset="2"/>
              <a:buChar char="Ø"/>
            </a:pPr>
            <a:r>
              <a:rPr lang="en-US" sz="2800" b="1" dirty="0" smtClean="0">
                <a:solidFill>
                  <a:srgbClr val="FFC000"/>
                </a:solidFill>
              </a:rPr>
              <a:t>Hunger (Scarcity)</a:t>
            </a:r>
            <a:r>
              <a:rPr lang="en-US" sz="2800" b="1" dirty="0" smtClean="0"/>
              <a:t> </a:t>
            </a:r>
            <a:r>
              <a:rPr lang="en-US" sz="2800" dirty="0"/>
              <a:t>– IT departments are among the most under-funded areas of nonprofits</a:t>
            </a:r>
          </a:p>
          <a:p>
            <a:pPr>
              <a:lnSpc>
                <a:spcPct val="90000"/>
              </a:lnSpc>
              <a:buClr>
                <a:schemeClr val="tx1"/>
              </a:buClr>
              <a:buFont typeface="Wingdings" pitchFamily="2" charset="2"/>
              <a:buChar char="Ø"/>
            </a:pPr>
            <a:r>
              <a:rPr lang="en-US" sz="2800" b="1" dirty="0">
                <a:solidFill>
                  <a:srgbClr val="FFC000"/>
                </a:solidFill>
              </a:rPr>
              <a:t>Common Need</a:t>
            </a:r>
            <a:r>
              <a:rPr lang="en-US" sz="2800" dirty="0">
                <a:solidFill>
                  <a:srgbClr val="FFC000"/>
                </a:solidFill>
              </a:rPr>
              <a:t>: </a:t>
            </a:r>
            <a:r>
              <a:rPr lang="en-US" sz="2800" dirty="0"/>
              <a:t>we are all trying to deliver ICT out to the </a:t>
            </a:r>
            <a:r>
              <a:rPr lang="en-US" sz="2800" dirty="0" smtClean="0"/>
              <a:t>most </a:t>
            </a:r>
            <a:r>
              <a:rPr lang="en-US" sz="2800" dirty="0"/>
              <a:t>challenged areas of the world in which we work</a:t>
            </a:r>
          </a:p>
          <a:p>
            <a:pPr>
              <a:lnSpc>
                <a:spcPct val="90000"/>
              </a:lnSpc>
              <a:buClr>
                <a:schemeClr val="tx1"/>
              </a:buClr>
              <a:buFont typeface="Wingdings" pitchFamily="2" charset="2"/>
              <a:buChar char="Ø"/>
            </a:pPr>
            <a:r>
              <a:rPr lang="en-US" sz="2800" b="1" dirty="0">
                <a:solidFill>
                  <a:srgbClr val="FFC000"/>
                </a:solidFill>
              </a:rPr>
              <a:t>Value:</a:t>
            </a:r>
            <a:r>
              <a:rPr lang="en-US" sz="2800" dirty="0"/>
              <a:t> We deliver member value </a:t>
            </a:r>
            <a:r>
              <a:rPr lang="en-US" sz="2800" dirty="0" smtClean="0"/>
              <a:t>10-fold+ </a:t>
            </a:r>
            <a:r>
              <a:rPr lang="en-US" sz="2800" dirty="0"/>
              <a:t>over member contributions</a:t>
            </a:r>
          </a:p>
          <a:p>
            <a:pPr>
              <a:lnSpc>
                <a:spcPct val="90000"/>
              </a:lnSpc>
              <a:buClr>
                <a:schemeClr val="tx1"/>
              </a:buClr>
              <a:buFont typeface="Wingdings" pitchFamily="2" charset="2"/>
              <a:buChar char="Ø"/>
            </a:pPr>
            <a:r>
              <a:rPr lang="en-US" sz="2800" b="1" dirty="0">
                <a:solidFill>
                  <a:srgbClr val="FFC000"/>
                </a:solidFill>
              </a:rPr>
              <a:t>Time: </a:t>
            </a:r>
            <a:r>
              <a:rPr lang="en-US" sz="2800" dirty="0" smtClean="0"/>
              <a:t>ten </a:t>
            </a:r>
            <a:r>
              <a:rPr lang="en-US" sz="2800" dirty="0"/>
              <a:t>years of working together</a:t>
            </a:r>
          </a:p>
        </p:txBody>
      </p:sp>
      <p:sp>
        <p:nvSpPr>
          <p:cNvPr id="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5FB12B"/>
        </a:solidFill>
        <a:effectLst/>
      </p:bgPr>
    </p:bg>
    <p:spTree>
      <p:nvGrpSpPr>
        <p:cNvPr id="1" name=""/>
        <p:cNvGrpSpPr/>
        <p:nvPr/>
      </p:nvGrpSpPr>
      <p:grpSpPr>
        <a:xfrm>
          <a:off x="0" y="0"/>
          <a:ext cx="0" cy="0"/>
          <a:chOff x="0" y="0"/>
          <a:chExt cx="0" cy="0"/>
        </a:xfrm>
      </p:grpSpPr>
      <p:sp>
        <p:nvSpPr>
          <p:cNvPr id="2" name="TextBox 1"/>
          <p:cNvSpPr txBox="1"/>
          <p:nvPr/>
        </p:nvSpPr>
        <p:spPr>
          <a:xfrm>
            <a:off x="1066800" y="2590800"/>
            <a:ext cx="6934200" cy="1015663"/>
          </a:xfrm>
          <a:prstGeom prst="rect">
            <a:avLst/>
          </a:prstGeom>
          <a:noFill/>
        </p:spPr>
        <p:txBody>
          <a:bodyPr wrap="square" rtlCol="0">
            <a:spAutoFit/>
          </a:bodyPr>
          <a:lstStyle/>
          <a:p>
            <a:r>
              <a:rPr lang="en-US" sz="6000" b="1" dirty="0" smtClean="0">
                <a:solidFill>
                  <a:schemeClr val="bg1"/>
                </a:solidFill>
              </a:rPr>
              <a:t>An Evolving Strategy</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404938" y="1676400"/>
            <a:ext cx="1873250" cy="1873250"/>
          </a:xfrm>
          <a:prstGeom prst="rect">
            <a:avLst/>
          </a:prstGeom>
          <a:solidFill>
            <a:srgbClr val="FF7C80"/>
          </a:solidFill>
          <a:ln w="9525">
            <a:solidFill>
              <a:schemeClr val="tx1"/>
            </a:solidFill>
            <a:miter lim="800000"/>
            <a:headEnd/>
            <a:tailEnd/>
          </a:ln>
          <a:effectLst>
            <a:innerShdw blurRad="63500" dist="50800" dir="13500000">
              <a:prstClr val="black">
                <a:alpha val="50000"/>
              </a:prstClr>
            </a:innerShdw>
          </a:effectLst>
        </p:spPr>
        <p:txBody>
          <a:bodyPr wrap="none" anchor="t" anchorCtr="0"/>
          <a:lstStyle/>
          <a:p>
            <a:pPr marL="457200" indent="-457200" algn="ctr" eaLnBrk="0" hangingPunct="0">
              <a:lnSpc>
                <a:spcPct val="80000"/>
              </a:lnSpc>
            </a:pPr>
            <a:endParaRPr lang="en-US" sz="1400" dirty="0" smtClean="0"/>
          </a:p>
          <a:p>
            <a:pPr marL="457200" indent="-457200" algn="ctr" eaLnBrk="0" hangingPunct="0">
              <a:lnSpc>
                <a:spcPct val="80000"/>
              </a:lnSpc>
            </a:pPr>
            <a:endParaRPr lang="en-US" sz="1400" dirty="0" smtClean="0"/>
          </a:p>
          <a:p>
            <a:pPr marL="457200" indent="-457200" algn="ctr" eaLnBrk="0" hangingPunct="0">
              <a:lnSpc>
                <a:spcPct val="80000"/>
              </a:lnSpc>
            </a:pPr>
            <a:endParaRPr lang="en-US" sz="1400" dirty="0" smtClean="0"/>
          </a:p>
          <a:p>
            <a:pPr marL="457200" indent="-457200" algn="ctr" eaLnBrk="0" hangingPunct="0">
              <a:lnSpc>
                <a:spcPct val="80000"/>
              </a:lnSpc>
            </a:pPr>
            <a:r>
              <a:rPr lang="en-US" sz="1600" dirty="0" smtClean="0"/>
              <a:t>Prime </a:t>
            </a:r>
          </a:p>
          <a:p>
            <a:pPr marL="457200" indent="-457200" algn="ctr" eaLnBrk="0" hangingPunct="0">
              <a:lnSpc>
                <a:spcPct val="80000"/>
              </a:lnSpc>
            </a:pPr>
            <a:r>
              <a:rPr lang="en-US" sz="2000" b="1" dirty="0" smtClean="0"/>
              <a:t>Members</a:t>
            </a:r>
            <a:endParaRPr lang="en-US" sz="2000" b="1" dirty="0"/>
          </a:p>
          <a:p>
            <a:pPr marL="457200" indent="-457200" algn="ctr" eaLnBrk="0" hangingPunct="0">
              <a:lnSpc>
                <a:spcPct val="80000"/>
              </a:lnSpc>
            </a:pPr>
            <a:r>
              <a:rPr lang="en-US" sz="1600" dirty="0" smtClean="0"/>
              <a:t>Domain</a:t>
            </a:r>
            <a:endParaRPr lang="en-US" sz="1600" dirty="0"/>
          </a:p>
        </p:txBody>
      </p:sp>
      <p:sp>
        <p:nvSpPr>
          <p:cNvPr id="23557" name="Rectangle 5"/>
          <p:cNvSpPr>
            <a:spLocks noChangeArrowheads="1"/>
          </p:cNvSpPr>
          <p:nvPr/>
        </p:nvSpPr>
        <p:spPr bwMode="auto">
          <a:xfrm>
            <a:off x="1404938" y="3548063"/>
            <a:ext cx="1873250" cy="1873250"/>
          </a:xfrm>
          <a:prstGeom prst="rect">
            <a:avLst/>
          </a:prstGeom>
          <a:solidFill>
            <a:schemeClr val="bg1"/>
          </a:solidFill>
          <a:ln w="9525">
            <a:solidFill>
              <a:schemeClr val="tx1"/>
            </a:solidFill>
            <a:miter lim="800000"/>
            <a:headEnd/>
            <a:tailEnd/>
          </a:ln>
          <a:effectLst>
            <a:innerShdw blurRad="63500" dist="50800" dir="8100000">
              <a:prstClr val="black">
                <a:alpha val="50000"/>
              </a:prstClr>
            </a:innerShdw>
          </a:effectLst>
        </p:spPr>
        <p:txBody>
          <a:bodyPr wrap="none" anchor="ctr"/>
          <a:lstStyle/>
          <a:p>
            <a:pPr marL="457200" indent="-457200" algn="ctr" eaLnBrk="0" hangingPunct="0">
              <a:lnSpc>
                <a:spcPct val="80000"/>
              </a:lnSpc>
            </a:pPr>
            <a:r>
              <a:rPr lang="en-US" sz="1600" dirty="0" smtClean="0"/>
              <a:t>The Vertical</a:t>
            </a:r>
          </a:p>
          <a:p>
            <a:pPr marL="457200" indent="-457200" algn="ctr" eaLnBrk="0" hangingPunct="0">
              <a:lnSpc>
                <a:spcPct val="80000"/>
              </a:lnSpc>
            </a:pPr>
            <a:r>
              <a:rPr lang="en-US" sz="1600" dirty="0" smtClean="0"/>
              <a:t>Frontier</a:t>
            </a:r>
            <a:endParaRPr lang="en-US" sz="1600" dirty="0"/>
          </a:p>
        </p:txBody>
      </p:sp>
      <p:sp>
        <p:nvSpPr>
          <p:cNvPr id="23558" name="Rectangle 6"/>
          <p:cNvSpPr>
            <a:spLocks noChangeArrowheads="1"/>
          </p:cNvSpPr>
          <p:nvPr/>
        </p:nvSpPr>
        <p:spPr bwMode="auto">
          <a:xfrm>
            <a:off x="3276600" y="3548063"/>
            <a:ext cx="1873250" cy="1873250"/>
          </a:xfrm>
          <a:prstGeom prst="rect">
            <a:avLst/>
          </a:prstGeom>
          <a:solidFill>
            <a:srgbClr val="009900"/>
          </a:solidFill>
          <a:ln w="9525">
            <a:solidFill>
              <a:schemeClr val="tx1"/>
            </a:solidFill>
            <a:miter lim="800000"/>
            <a:headEnd/>
            <a:tailEnd/>
          </a:ln>
          <a:effectLst>
            <a:innerShdw blurRad="63500" dist="50800" dir="2700000">
              <a:prstClr val="black">
                <a:alpha val="50000"/>
              </a:prstClr>
            </a:innerShdw>
          </a:effectLst>
        </p:spPr>
        <p:txBody>
          <a:bodyPr wrap="none" anchor="ctr"/>
          <a:lstStyle/>
          <a:p>
            <a:pPr marL="457200" indent="-457200" algn="ctr" eaLnBrk="0" hangingPunct="0">
              <a:lnSpc>
                <a:spcPct val="80000"/>
              </a:lnSpc>
            </a:pPr>
            <a:r>
              <a:rPr lang="en-US" sz="1600" dirty="0"/>
              <a:t>Primary </a:t>
            </a:r>
            <a:endParaRPr lang="en-US" sz="1600" dirty="0" smtClean="0"/>
          </a:p>
          <a:p>
            <a:pPr marL="457200" indent="-457200" algn="ctr" eaLnBrk="0" hangingPunct="0">
              <a:lnSpc>
                <a:spcPct val="80000"/>
              </a:lnSpc>
            </a:pPr>
            <a:r>
              <a:rPr lang="en-US" sz="2000" b="1" dirty="0" smtClean="0"/>
              <a:t>NetHope</a:t>
            </a:r>
            <a:r>
              <a:rPr lang="en-US" sz="2000" dirty="0" smtClean="0"/>
              <a:t> </a:t>
            </a:r>
            <a:endParaRPr lang="en-US" sz="2000" dirty="0"/>
          </a:p>
          <a:p>
            <a:pPr marL="457200" indent="-457200" algn="ctr" eaLnBrk="0" hangingPunct="0">
              <a:lnSpc>
                <a:spcPct val="80000"/>
              </a:lnSpc>
            </a:pPr>
            <a:r>
              <a:rPr lang="en-US" sz="1600" dirty="0"/>
              <a:t>Domain</a:t>
            </a:r>
          </a:p>
          <a:p>
            <a:pPr marL="457200" indent="-457200" algn="ctr" eaLnBrk="0" hangingPunct="0">
              <a:lnSpc>
                <a:spcPct val="80000"/>
              </a:lnSpc>
            </a:pPr>
            <a:r>
              <a:rPr lang="en-US" sz="1600" dirty="0"/>
              <a:t>(e.g. Phase </a:t>
            </a:r>
            <a:r>
              <a:rPr lang="en-US" sz="1600" dirty="0" smtClean="0"/>
              <a:t>I </a:t>
            </a:r>
            <a:r>
              <a:rPr lang="en-US" sz="1600" dirty="0"/>
              <a:t>VSATs)</a:t>
            </a:r>
          </a:p>
        </p:txBody>
      </p:sp>
      <p:sp>
        <p:nvSpPr>
          <p:cNvPr id="23559" name="Rectangle 7"/>
          <p:cNvSpPr>
            <a:spLocks noChangeArrowheads="1"/>
          </p:cNvSpPr>
          <p:nvPr/>
        </p:nvSpPr>
        <p:spPr bwMode="auto">
          <a:xfrm>
            <a:off x="3276600" y="1676400"/>
            <a:ext cx="1873250" cy="1873250"/>
          </a:xfrm>
          <a:prstGeom prst="rect">
            <a:avLst/>
          </a:prstGeom>
          <a:solidFill>
            <a:schemeClr val="bg1"/>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marL="457200" indent="-457200" algn="ctr" eaLnBrk="0" hangingPunct="0">
              <a:lnSpc>
                <a:spcPct val="80000"/>
              </a:lnSpc>
            </a:pPr>
            <a:r>
              <a:rPr lang="en-US" sz="1600" dirty="0" smtClean="0"/>
              <a:t>The Horizontal </a:t>
            </a:r>
          </a:p>
          <a:p>
            <a:pPr marL="457200" indent="-457200" algn="ctr" eaLnBrk="0" hangingPunct="0">
              <a:lnSpc>
                <a:spcPct val="80000"/>
              </a:lnSpc>
            </a:pPr>
            <a:r>
              <a:rPr lang="en-US" sz="1600" dirty="0" smtClean="0"/>
              <a:t>Frontier</a:t>
            </a:r>
            <a:endParaRPr lang="en-US" sz="1600" dirty="0"/>
          </a:p>
        </p:txBody>
      </p:sp>
      <p:sp>
        <p:nvSpPr>
          <p:cNvPr id="23566" name="Text Box 14"/>
          <p:cNvSpPr txBox="1">
            <a:spLocks noChangeArrowheads="1"/>
          </p:cNvSpPr>
          <p:nvPr/>
        </p:nvSpPr>
        <p:spPr bwMode="gray">
          <a:xfrm>
            <a:off x="6300788" y="1687512"/>
            <a:ext cx="2663825" cy="63817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dirty="0"/>
              <a:t>NetHope began in quadrant 1, for example providing connectivity to members</a:t>
            </a:r>
          </a:p>
        </p:txBody>
      </p:sp>
      <p:sp>
        <p:nvSpPr>
          <p:cNvPr id="23567" name="Oval 15"/>
          <p:cNvSpPr>
            <a:spLocks noChangeArrowheads="1"/>
          </p:cNvSpPr>
          <p:nvPr/>
        </p:nvSpPr>
        <p:spPr bwMode="auto">
          <a:xfrm>
            <a:off x="4068763" y="4892675"/>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68" name="Oval 16"/>
          <p:cNvSpPr>
            <a:spLocks noChangeArrowheads="1"/>
          </p:cNvSpPr>
          <p:nvPr/>
        </p:nvSpPr>
        <p:spPr bwMode="auto">
          <a:xfrm>
            <a:off x="4068763" y="2971800"/>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US" sz="1800"/>
              <a:t>2</a:t>
            </a:r>
          </a:p>
        </p:txBody>
      </p:sp>
      <p:sp>
        <p:nvSpPr>
          <p:cNvPr id="23569" name="Oval 17"/>
          <p:cNvSpPr>
            <a:spLocks noChangeArrowheads="1"/>
          </p:cNvSpPr>
          <p:nvPr/>
        </p:nvSpPr>
        <p:spPr bwMode="auto">
          <a:xfrm>
            <a:off x="2151062" y="29876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dirty="0"/>
              <a:t>3</a:t>
            </a:r>
            <a:endParaRPr lang="en-US" sz="1800" dirty="0"/>
          </a:p>
        </p:txBody>
      </p:sp>
      <p:sp>
        <p:nvSpPr>
          <p:cNvPr id="23570" name="Oval 18"/>
          <p:cNvSpPr>
            <a:spLocks noChangeArrowheads="1"/>
          </p:cNvSpPr>
          <p:nvPr/>
        </p:nvSpPr>
        <p:spPr bwMode="auto">
          <a:xfrm>
            <a:off x="2197100" y="48926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1" name="Oval 19"/>
          <p:cNvSpPr>
            <a:spLocks noChangeArrowheads="1"/>
          </p:cNvSpPr>
          <p:nvPr/>
        </p:nvSpPr>
        <p:spPr bwMode="auto">
          <a:xfrm>
            <a:off x="5867400" y="1676400"/>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72" name="Oval 20"/>
          <p:cNvSpPr>
            <a:spLocks noChangeArrowheads="1"/>
          </p:cNvSpPr>
          <p:nvPr/>
        </p:nvSpPr>
        <p:spPr bwMode="auto">
          <a:xfrm>
            <a:off x="5867400" y="2611437"/>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2</a:t>
            </a:r>
            <a:endParaRPr lang="en-US" sz="1800"/>
          </a:p>
        </p:txBody>
      </p:sp>
      <p:sp>
        <p:nvSpPr>
          <p:cNvPr id="23573" name="Text Box 21"/>
          <p:cNvSpPr txBox="1">
            <a:spLocks noChangeArrowheads="1"/>
          </p:cNvSpPr>
          <p:nvPr/>
        </p:nvSpPr>
        <p:spPr bwMode="gray">
          <a:xfrm>
            <a:off x="6300788" y="2751593"/>
            <a:ext cx="2663825" cy="215444"/>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dirty="0" smtClean="0"/>
              <a:t>The Horizontal Frontier</a:t>
            </a:r>
            <a:endParaRPr lang="en-US" sz="1400" dirty="0"/>
          </a:p>
        </p:txBody>
      </p:sp>
      <p:sp>
        <p:nvSpPr>
          <p:cNvPr id="23574" name="Oval 22"/>
          <p:cNvSpPr>
            <a:spLocks noChangeArrowheads="1"/>
          </p:cNvSpPr>
          <p:nvPr/>
        </p:nvSpPr>
        <p:spPr bwMode="auto">
          <a:xfrm>
            <a:off x="5867400" y="326072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5" name="Text Box 23"/>
          <p:cNvSpPr txBox="1">
            <a:spLocks noChangeArrowheads="1"/>
          </p:cNvSpPr>
          <p:nvPr/>
        </p:nvSpPr>
        <p:spPr bwMode="gray">
          <a:xfrm>
            <a:off x="6300788" y="3278187"/>
            <a:ext cx="2663825" cy="106362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NetHope’s supports and enables through technology but does not provide programs to the beneficiary since this is the members’ role</a:t>
            </a:r>
          </a:p>
        </p:txBody>
      </p:sp>
      <p:sp>
        <p:nvSpPr>
          <p:cNvPr id="23576" name="Oval 24"/>
          <p:cNvSpPr>
            <a:spLocks noChangeArrowheads="1"/>
          </p:cNvSpPr>
          <p:nvPr/>
        </p:nvSpPr>
        <p:spPr bwMode="auto">
          <a:xfrm>
            <a:off x="5868988" y="4484687"/>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7" name="Text Box 25"/>
          <p:cNvSpPr txBox="1">
            <a:spLocks noChangeArrowheads="1"/>
          </p:cNvSpPr>
          <p:nvPr/>
        </p:nvSpPr>
        <p:spPr bwMode="gray">
          <a:xfrm>
            <a:off x="6300788" y="4694693"/>
            <a:ext cx="2663825" cy="215444"/>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dirty="0" smtClean="0"/>
              <a:t>The Vertical Frontier</a:t>
            </a:r>
            <a:endParaRPr lang="en-US" sz="1400" dirty="0"/>
          </a:p>
        </p:txBody>
      </p:sp>
      <p:sp>
        <p:nvSpPr>
          <p:cNvPr id="27" name="Title 26"/>
          <p:cNvSpPr>
            <a:spLocks noGrp="1"/>
          </p:cNvSpPr>
          <p:nvPr>
            <p:ph type="title"/>
          </p:nvPr>
        </p:nvSpPr>
        <p:spPr/>
        <p:txBody>
          <a:bodyPr>
            <a:normAutofit/>
          </a:bodyPr>
          <a:lstStyle/>
          <a:p>
            <a:r>
              <a:rPr lang="en-US" sz="3600" b="1" dirty="0" smtClean="0">
                <a:ea typeface="ＭＳ Ｐゴシック" pitchFamily="34" charset="-128"/>
              </a:rPr>
              <a:t>NetHope Strategic Direction - 2002 </a:t>
            </a:r>
            <a:endParaRPr lang="en-US" sz="3600" b="1" dirty="0"/>
          </a:p>
        </p:txBody>
      </p:sp>
      <p:sp>
        <p:nvSpPr>
          <p:cNvPr id="29"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18</a:t>
            </a:fld>
            <a:endParaRPr lang="en-US" sz="1800" dirty="0">
              <a:solidFill>
                <a:schemeClr val="tx1"/>
              </a:solidFill>
            </a:endParaRPr>
          </a:p>
        </p:txBody>
      </p:sp>
      <p:sp>
        <p:nvSpPr>
          <p:cNvPr id="31" name="AcnFootnote_ID_987167"/>
          <p:cNvSpPr txBox="1">
            <a:spLocks noChangeArrowheads="1"/>
          </p:cNvSpPr>
          <p:nvPr>
            <p:custDataLst>
              <p:tags r:id="rId1"/>
            </p:custDataLst>
          </p:nvPr>
        </p:nvSpPr>
        <p:spPr bwMode="gray">
          <a:xfrm rot="-5400000">
            <a:off x="259844" y="4259361"/>
            <a:ext cx="1584325" cy="307777"/>
          </a:xfrm>
          <a:prstGeom prst="rect">
            <a:avLst/>
          </a:prstGeom>
          <a:noFill/>
          <a:ln w="12700">
            <a:noFill/>
            <a:miter lim="800000"/>
            <a:headEnd/>
            <a:tailEnd/>
          </a:ln>
        </p:spPr>
        <p:txBody>
          <a:bodyPr wrap="square" lIns="0" tIns="0" rIns="0" bIns="0" anchor="b">
            <a:spAutoFit/>
          </a:bodyPr>
          <a:lstStyle/>
          <a:p>
            <a:pPr marL="538163" indent="-538163" algn="ctr" eaLnBrk="0" hangingPunct="0">
              <a:spcBef>
                <a:spcPct val="20000"/>
              </a:spcBef>
              <a:buClr>
                <a:schemeClr val="accent2"/>
              </a:buClr>
              <a:tabLst>
                <a:tab pos="2400300" algn="l"/>
              </a:tabLst>
            </a:pPr>
            <a:r>
              <a:rPr lang="en-GB" sz="2000" dirty="0">
                <a:ea typeface="ＭＳ Ｐゴシック" pitchFamily="-111" charset="-128"/>
              </a:rPr>
              <a:t>Members</a:t>
            </a:r>
            <a:endParaRPr lang="en-US" sz="2000" dirty="0">
              <a:ea typeface="ＭＳ Ｐゴシック" pitchFamily="-111" charset="-128"/>
            </a:endParaRPr>
          </a:p>
        </p:txBody>
      </p:sp>
      <p:sp>
        <p:nvSpPr>
          <p:cNvPr id="32" name="AcnFootnote_ID_987167"/>
          <p:cNvSpPr txBox="1">
            <a:spLocks noChangeArrowheads="1"/>
          </p:cNvSpPr>
          <p:nvPr>
            <p:custDataLst>
              <p:tags r:id="rId2"/>
            </p:custDataLst>
          </p:nvPr>
        </p:nvSpPr>
        <p:spPr bwMode="gray">
          <a:xfrm rot="-5400000">
            <a:off x="271463" y="2459137"/>
            <a:ext cx="1584325" cy="307777"/>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GB" sz="2000" dirty="0">
                <a:ea typeface="ＭＳ Ｐゴシック" pitchFamily="-111" charset="-128"/>
              </a:rPr>
              <a:t>Beneficiaries</a:t>
            </a:r>
            <a:endParaRPr lang="en-US" sz="2000" dirty="0">
              <a:ea typeface="ＭＳ Ｐゴシック" pitchFamily="-111" charset="-128"/>
            </a:endParaRPr>
          </a:p>
        </p:txBody>
      </p:sp>
      <p:sp>
        <p:nvSpPr>
          <p:cNvPr id="33" name="AcnFootnote_ID_987167"/>
          <p:cNvSpPr txBox="1">
            <a:spLocks noChangeArrowheads="1"/>
          </p:cNvSpPr>
          <p:nvPr>
            <p:custDataLst>
              <p:tags r:id="rId3"/>
            </p:custDataLst>
          </p:nvPr>
        </p:nvSpPr>
        <p:spPr bwMode="gray">
          <a:xfrm rot="-5400000">
            <a:off x="-119519" y="3363397"/>
            <a:ext cx="1584325" cy="369332"/>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US" sz="2400" b="1" dirty="0">
                <a:ea typeface="ＭＳ Ｐゴシック" pitchFamily="-111" charset="-128"/>
              </a:rPr>
              <a:t>Customer</a:t>
            </a:r>
          </a:p>
        </p:txBody>
      </p:sp>
      <p:sp>
        <p:nvSpPr>
          <p:cNvPr id="34" name="AcnFootnote_ID_987167"/>
          <p:cNvSpPr txBox="1">
            <a:spLocks noChangeArrowheads="1"/>
          </p:cNvSpPr>
          <p:nvPr>
            <p:custDataLst>
              <p:tags r:id="rId4"/>
            </p:custDataLst>
          </p:nvPr>
        </p:nvSpPr>
        <p:spPr bwMode="gray">
          <a:xfrm>
            <a:off x="1371600" y="5496580"/>
            <a:ext cx="1871663" cy="523220"/>
          </a:xfrm>
          <a:prstGeom prst="rect">
            <a:avLst/>
          </a:prstGeom>
          <a:noFill/>
          <a:ln w="12700">
            <a:noFill/>
            <a:miter lim="800000"/>
            <a:headEnd/>
            <a:tailEnd/>
          </a:ln>
        </p:spPr>
        <p:txBody>
          <a:bodyPr lIns="0" tIns="0" rIns="0" bIns="0" anchor="b">
            <a:spAutoFit/>
          </a:bodyPr>
          <a:lstStyle/>
          <a:p>
            <a:pPr algn="ctr" eaLnBrk="0" hangingPunct="0">
              <a:spcBef>
                <a:spcPct val="20000"/>
              </a:spcBef>
              <a:buClr>
                <a:schemeClr val="accent2"/>
              </a:buClr>
              <a:tabLst>
                <a:tab pos="2400300" algn="l"/>
              </a:tabLst>
            </a:pPr>
            <a:r>
              <a:rPr lang="en-GB" sz="2000" dirty="0">
                <a:ea typeface="ＭＳ Ｐゴシック" pitchFamily="-111" charset="-128"/>
              </a:rPr>
              <a:t>Vertical</a:t>
            </a:r>
            <a:r>
              <a:rPr lang="en-GB" dirty="0">
                <a:ea typeface="ＭＳ Ｐゴシック" pitchFamily="-111" charset="-128"/>
              </a:rPr>
              <a:t> </a:t>
            </a:r>
            <a:br>
              <a:rPr lang="en-GB" dirty="0">
                <a:ea typeface="ＭＳ Ｐゴシック" pitchFamily="-111" charset="-128"/>
              </a:rPr>
            </a:br>
            <a:r>
              <a:rPr lang="en-GB" sz="1400" dirty="0">
                <a:ea typeface="ＭＳ Ｐゴシック" pitchFamily="-111" charset="-128"/>
              </a:rPr>
              <a:t>(e.g. program sectors)</a:t>
            </a:r>
            <a:endParaRPr lang="en-US" sz="1400" dirty="0">
              <a:ea typeface="ＭＳ Ｐゴシック" pitchFamily="-111" charset="-128"/>
            </a:endParaRPr>
          </a:p>
        </p:txBody>
      </p:sp>
      <p:sp>
        <p:nvSpPr>
          <p:cNvPr id="35" name="AcnFootnote_ID_987167"/>
          <p:cNvSpPr txBox="1">
            <a:spLocks noChangeArrowheads="1"/>
          </p:cNvSpPr>
          <p:nvPr>
            <p:custDataLst>
              <p:tags r:id="rId5"/>
            </p:custDataLst>
          </p:nvPr>
        </p:nvSpPr>
        <p:spPr bwMode="gray">
          <a:xfrm>
            <a:off x="3192463" y="5496580"/>
            <a:ext cx="2141537" cy="523220"/>
          </a:xfrm>
          <a:prstGeom prst="rect">
            <a:avLst/>
          </a:prstGeom>
          <a:noFill/>
          <a:ln w="12700">
            <a:noFill/>
            <a:miter lim="800000"/>
            <a:headEnd/>
            <a:tailEnd/>
          </a:ln>
        </p:spPr>
        <p:txBody>
          <a:bodyPr wrap="square" lIns="0" tIns="0" rIns="0" bIns="0" anchor="b">
            <a:spAutoFit/>
          </a:bodyPr>
          <a:lstStyle/>
          <a:p>
            <a:pPr algn="ctr" eaLnBrk="0" hangingPunct="0">
              <a:spcBef>
                <a:spcPct val="20000"/>
              </a:spcBef>
              <a:buClr>
                <a:schemeClr val="accent2"/>
              </a:buClr>
              <a:tabLst>
                <a:tab pos="2400300" algn="l"/>
              </a:tabLst>
            </a:pPr>
            <a:r>
              <a:rPr lang="en-GB" sz="2000" dirty="0">
                <a:ea typeface="ＭＳ Ｐゴシック" pitchFamily="-111" charset="-128"/>
              </a:rPr>
              <a:t>Horizontal </a:t>
            </a:r>
            <a:br>
              <a:rPr lang="en-GB" sz="2000" dirty="0">
                <a:ea typeface="ＭＳ Ｐゴシック" pitchFamily="-111" charset="-128"/>
              </a:rPr>
            </a:br>
            <a:r>
              <a:rPr lang="en-GB" sz="1400" dirty="0">
                <a:ea typeface="ＭＳ Ｐゴシック" pitchFamily="-111" charset="-128"/>
              </a:rPr>
              <a:t>(e.g. tools &amp; platforms)</a:t>
            </a:r>
            <a:endParaRPr lang="en-US" sz="1400" dirty="0">
              <a:ea typeface="ＭＳ Ｐゴシック" pitchFamily="-111" charset="-128"/>
            </a:endParaRPr>
          </a:p>
        </p:txBody>
      </p:sp>
      <p:sp>
        <p:nvSpPr>
          <p:cNvPr id="36" name="AcnFootnote_ID_987167"/>
          <p:cNvSpPr txBox="1">
            <a:spLocks noChangeArrowheads="1"/>
          </p:cNvSpPr>
          <p:nvPr>
            <p:custDataLst>
              <p:tags r:id="rId6"/>
            </p:custDataLst>
          </p:nvPr>
        </p:nvSpPr>
        <p:spPr bwMode="gray">
          <a:xfrm>
            <a:off x="1947862" y="6183868"/>
            <a:ext cx="2700338" cy="369332"/>
          </a:xfrm>
          <a:prstGeom prst="rect">
            <a:avLst/>
          </a:prstGeom>
          <a:noFill/>
          <a:ln w="12700">
            <a:noFill/>
            <a:miter lim="800000"/>
            <a:headEnd/>
            <a:tailEnd/>
          </a:ln>
        </p:spPr>
        <p:txBody>
          <a:bodyPr wrap="square" lIns="0" tIns="0" rIns="0" bIns="0" anchor="b">
            <a:spAutoFit/>
          </a:bodyPr>
          <a:lstStyle/>
          <a:p>
            <a:pPr eaLnBrk="0" hangingPunct="0">
              <a:spcBef>
                <a:spcPct val="20000"/>
              </a:spcBef>
              <a:buClr>
                <a:schemeClr val="accent2"/>
              </a:buClr>
              <a:tabLst>
                <a:tab pos="2400300" algn="l"/>
              </a:tabLst>
            </a:pPr>
            <a:r>
              <a:rPr lang="en-GB" sz="2400" b="1" dirty="0">
                <a:ea typeface="ＭＳ Ｐゴシック" pitchFamily="-111" charset="-128"/>
              </a:rPr>
              <a:t>Strategic Thrust</a:t>
            </a:r>
            <a:endParaRPr lang="en-US" sz="2400" b="1" dirty="0">
              <a:ea typeface="ＭＳ Ｐゴシック" pitchFamily="-111"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6"/>
          <p:cNvSpPr>
            <a:spLocks noChangeArrowheads="1"/>
          </p:cNvSpPr>
          <p:nvPr/>
        </p:nvSpPr>
        <p:spPr bwMode="auto">
          <a:xfrm>
            <a:off x="3276600" y="3548063"/>
            <a:ext cx="1873250" cy="1873250"/>
          </a:xfrm>
          <a:prstGeom prst="rect">
            <a:avLst/>
          </a:prstGeom>
          <a:solidFill>
            <a:srgbClr val="009900"/>
          </a:solidFill>
          <a:ln w="9525">
            <a:solidFill>
              <a:schemeClr val="tx1"/>
            </a:solidFill>
            <a:miter lim="800000"/>
            <a:headEnd/>
            <a:tailEnd/>
          </a:ln>
          <a:effectLst>
            <a:innerShdw blurRad="63500" dist="50800" dir="2700000">
              <a:prstClr val="black">
                <a:alpha val="50000"/>
              </a:prstClr>
            </a:innerShdw>
          </a:effectLst>
        </p:spPr>
        <p:txBody>
          <a:bodyPr wrap="none" anchor="ctr"/>
          <a:lstStyle/>
          <a:p>
            <a:pPr marL="457200" indent="-457200" algn="ctr" eaLnBrk="0" hangingPunct="0">
              <a:lnSpc>
                <a:spcPct val="80000"/>
              </a:lnSpc>
            </a:pPr>
            <a:r>
              <a:rPr lang="en-US" sz="1600" dirty="0"/>
              <a:t>Primary </a:t>
            </a:r>
            <a:endParaRPr lang="en-US" sz="1600" dirty="0" smtClean="0"/>
          </a:p>
          <a:p>
            <a:pPr marL="457200" indent="-457200" algn="ctr" eaLnBrk="0" hangingPunct="0">
              <a:lnSpc>
                <a:spcPct val="80000"/>
              </a:lnSpc>
            </a:pPr>
            <a:r>
              <a:rPr lang="en-US" sz="2000" b="1" dirty="0" smtClean="0"/>
              <a:t>NetHope</a:t>
            </a:r>
            <a:r>
              <a:rPr lang="en-US" sz="2000" dirty="0" smtClean="0"/>
              <a:t> </a:t>
            </a:r>
            <a:endParaRPr lang="en-US" sz="2000" dirty="0"/>
          </a:p>
          <a:p>
            <a:pPr marL="457200" indent="-457200" algn="ctr" eaLnBrk="0" hangingPunct="0">
              <a:lnSpc>
                <a:spcPct val="80000"/>
              </a:lnSpc>
            </a:pPr>
            <a:r>
              <a:rPr lang="en-US" sz="1600" dirty="0"/>
              <a:t>Domain</a:t>
            </a:r>
          </a:p>
          <a:p>
            <a:pPr marL="457200" indent="-457200" algn="ctr" eaLnBrk="0" hangingPunct="0">
              <a:lnSpc>
                <a:spcPct val="80000"/>
              </a:lnSpc>
            </a:pPr>
            <a:r>
              <a:rPr lang="en-US" sz="1600" dirty="0"/>
              <a:t>(e.g. Phase </a:t>
            </a:r>
            <a:r>
              <a:rPr lang="en-US" sz="1600" dirty="0" smtClean="0"/>
              <a:t>I </a:t>
            </a:r>
            <a:r>
              <a:rPr lang="en-US" sz="1600" dirty="0"/>
              <a:t>VSATs)</a:t>
            </a:r>
          </a:p>
        </p:txBody>
      </p:sp>
      <p:sp>
        <p:nvSpPr>
          <p:cNvPr id="28" name="Rectangle 4"/>
          <p:cNvSpPr>
            <a:spLocks noChangeArrowheads="1"/>
          </p:cNvSpPr>
          <p:nvPr/>
        </p:nvSpPr>
        <p:spPr bwMode="auto">
          <a:xfrm>
            <a:off x="1404938" y="1676400"/>
            <a:ext cx="1873250" cy="1873250"/>
          </a:xfrm>
          <a:prstGeom prst="rect">
            <a:avLst/>
          </a:prstGeom>
          <a:solidFill>
            <a:srgbClr val="FF7C80"/>
          </a:solidFill>
          <a:ln w="9525">
            <a:solidFill>
              <a:schemeClr val="tx1"/>
            </a:solidFill>
            <a:miter lim="800000"/>
            <a:headEnd/>
            <a:tailEnd/>
          </a:ln>
          <a:effectLst>
            <a:innerShdw blurRad="63500" dist="50800" dir="13500000">
              <a:prstClr val="black">
                <a:alpha val="50000"/>
              </a:prstClr>
            </a:innerShdw>
          </a:effectLst>
        </p:spPr>
        <p:txBody>
          <a:bodyPr wrap="none" anchor="t" anchorCtr="0"/>
          <a:lstStyle/>
          <a:p>
            <a:pPr marL="457200" indent="-457200" algn="ctr" eaLnBrk="0" hangingPunct="0">
              <a:lnSpc>
                <a:spcPct val="80000"/>
              </a:lnSpc>
            </a:pPr>
            <a:endParaRPr lang="en-US" sz="1400" dirty="0" smtClean="0"/>
          </a:p>
          <a:p>
            <a:pPr marL="457200" indent="-457200" algn="ctr" eaLnBrk="0" hangingPunct="0">
              <a:lnSpc>
                <a:spcPct val="80000"/>
              </a:lnSpc>
            </a:pPr>
            <a:endParaRPr lang="en-US" sz="1400" dirty="0" smtClean="0"/>
          </a:p>
          <a:p>
            <a:pPr marL="457200" indent="-457200" algn="ctr" eaLnBrk="0" hangingPunct="0">
              <a:lnSpc>
                <a:spcPct val="80000"/>
              </a:lnSpc>
            </a:pPr>
            <a:endParaRPr lang="en-US" sz="1400" dirty="0" smtClean="0"/>
          </a:p>
          <a:p>
            <a:pPr marL="457200" indent="-457200" algn="ctr" eaLnBrk="0" hangingPunct="0">
              <a:lnSpc>
                <a:spcPct val="80000"/>
              </a:lnSpc>
            </a:pPr>
            <a:endParaRPr lang="en-US" sz="1400" dirty="0" smtClean="0"/>
          </a:p>
          <a:p>
            <a:pPr marL="457200" indent="-457200" algn="ctr" eaLnBrk="0" hangingPunct="0">
              <a:lnSpc>
                <a:spcPct val="80000"/>
              </a:lnSpc>
            </a:pPr>
            <a:r>
              <a:rPr lang="en-US" sz="1600" dirty="0" smtClean="0"/>
              <a:t>Prime </a:t>
            </a:r>
          </a:p>
          <a:p>
            <a:pPr marL="457200" indent="-457200" algn="ctr" eaLnBrk="0" hangingPunct="0">
              <a:lnSpc>
                <a:spcPct val="80000"/>
              </a:lnSpc>
            </a:pPr>
            <a:r>
              <a:rPr lang="en-US" sz="2000" b="1" dirty="0" smtClean="0"/>
              <a:t>Members</a:t>
            </a:r>
            <a:endParaRPr lang="en-US" sz="2000" b="1" dirty="0"/>
          </a:p>
          <a:p>
            <a:pPr marL="457200" indent="-457200" algn="ctr" eaLnBrk="0" hangingPunct="0">
              <a:lnSpc>
                <a:spcPct val="80000"/>
              </a:lnSpc>
            </a:pPr>
            <a:r>
              <a:rPr lang="en-US" sz="1600" dirty="0" smtClean="0"/>
              <a:t>Domain</a:t>
            </a:r>
            <a:endParaRPr lang="en-US" sz="1600" dirty="0"/>
          </a:p>
        </p:txBody>
      </p:sp>
      <p:sp>
        <p:nvSpPr>
          <p:cNvPr id="71683" name="Rectangle 2"/>
          <p:cNvSpPr>
            <a:spLocks noGrp="1" noChangeArrowheads="1"/>
          </p:cNvSpPr>
          <p:nvPr>
            <p:ph type="title" idx="4294967295"/>
          </p:nvPr>
        </p:nvSpPr>
        <p:spPr>
          <a:xfrm>
            <a:off x="457200" y="152400"/>
            <a:ext cx="8229600" cy="685800"/>
          </a:xfrm>
          <a:noFill/>
        </p:spPr>
        <p:txBody>
          <a:bodyPr lIns="45720" rIns="45720" anchor="b"/>
          <a:lstStyle/>
          <a:p>
            <a:pPr defTabSz="814388"/>
            <a:r>
              <a:rPr lang="en-US" sz="3600" b="1" dirty="0" smtClean="0">
                <a:ea typeface="ＭＳ Ｐゴシック" pitchFamily="34" charset="-128"/>
              </a:rPr>
              <a:t>NetHope Strategic Direction - 2008 </a:t>
            </a:r>
            <a:endParaRPr lang="en-US" sz="3600" b="1" dirty="0" smtClean="0"/>
          </a:p>
        </p:txBody>
      </p:sp>
      <p:sp>
        <p:nvSpPr>
          <p:cNvPr id="71684" name="Rectangle 3"/>
          <p:cNvSpPr>
            <a:spLocks noChangeArrowheads="1"/>
          </p:cNvSpPr>
          <p:nvPr/>
        </p:nvSpPr>
        <p:spPr bwMode="auto">
          <a:xfrm>
            <a:off x="323850" y="1054100"/>
            <a:ext cx="8569325" cy="622300"/>
          </a:xfrm>
          <a:prstGeom prst="rect">
            <a:avLst/>
          </a:prstGeom>
          <a:noFill/>
          <a:ln w="9525">
            <a:noFill/>
            <a:miter lim="800000"/>
            <a:headEnd/>
            <a:tailEnd/>
          </a:ln>
        </p:spPr>
        <p:txBody>
          <a:bodyPr lIns="73025" tIns="36512" rIns="73025" bIns="36512">
            <a:spAutoFit/>
          </a:bodyPr>
          <a:lstStyle/>
          <a:p>
            <a:pPr algn="ctr" eaLnBrk="0" hangingPunct="0"/>
            <a:r>
              <a:rPr lang="en-GB" b="1" i="1" dirty="0">
                <a:solidFill>
                  <a:srgbClr val="FF0000"/>
                </a:solidFill>
                <a:ea typeface="ＭＳ Ｐゴシック" pitchFamily="-111" charset="-128"/>
              </a:rPr>
              <a:t>With NetHope’s extension of impact to the beneficiary</a:t>
            </a:r>
            <a:r>
              <a:rPr lang="en-GB" b="1" i="1" dirty="0" smtClean="0">
                <a:solidFill>
                  <a:srgbClr val="FF0000"/>
                </a:solidFill>
                <a:ea typeface="ＭＳ Ｐゴシック" pitchFamily="-111" charset="-128"/>
              </a:rPr>
              <a:t>,</a:t>
            </a:r>
          </a:p>
          <a:p>
            <a:pPr algn="ctr" eaLnBrk="0" hangingPunct="0"/>
            <a:r>
              <a:rPr lang="en-GB" b="1" i="1" dirty="0" smtClean="0">
                <a:solidFill>
                  <a:srgbClr val="FF0000"/>
                </a:solidFill>
                <a:ea typeface="ＭＳ Ｐゴシック" pitchFamily="-111" charset="-128"/>
              </a:rPr>
              <a:t>it </a:t>
            </a:r>
            <a:r>
              <a:rPr lang="en-GB" b="1" i="1" dirty="0">
                <a:solidFill>
                  <a:srgbClr val="FF0000"/>
                </a:solidFill>
                <a:ea typeface="ＭＳ Ｐゴシック" pitchFamily="-111" charset="-128"/>
              </a:rPr>
              <a:t>is important to define how NetHope complements member NGOs</a:t>
            </a:r>
            <a:endParaRPr lang="en-US" b="1" i="1" dirty="0">
              <a:solidFill>
                <a:srgbClr val="FF0000"/>
              </a:solidFill>
              <a:ea typeface="ＭＳ Ｐゴシック" pitchFamily="-111" charset="-128"/>
            </a:endParaRPr>
          </a:p>
        </p:txBody>
      </p:sp>
      <p:sp>
        <p:nvSpPr>
          <p:cNvPr id="71686" name="Rectangle 5"/>
          <p:cNvSpPr>
            <a:spLocks noChangeArrowheads="1"/>
          </p:cNvSpPr>
          <p:nvPr/>
        </p:nvSpPr>
        <p:spPr bwMode="auto">
          <a:xfrm>
            <a:off x="1404938" y="3548063"/>
            <a:ext cx="1873250" cy="1873250"/>
          </a:xfrm>
          <a:prstGeom prst="rect">
            <a:avLst/>
          </a:prstGeom>
          <a:solidFill>
            <a:srgbClr val="66FF66"/>
          </a:solidFill>
          <a:ln w="9525">
            <a:solidFill>
              <a:schemeClr val="tx1"/>
            </a:solidFill>
            <a:miter lim="800000"/>
            <a:headEnd/>
            <a:tailEnd/>
          </a:ln>
          <a:effectLst>
            <a:innerShdw blurRad="63500" dist="50800" dir="8100000">
              <a:prstClr val="black">
                <a:alpha val="50000"/>
              </a:prstClr>
            </a:innerShdw>
          </a:effectLst>
        </p:spPr>
        <p:txBody>
          <a:bodyPr wrap="none" anchor="ctr"/>
          <a:lstStyle/>
          <a:p>
            <a:pPr marL="457200" indent="-457200" algn="ctr" eaLnBrk="0" hangingPunct="0">
              <a:lnSpc>
                <a:spcPct val="80000"/>
              </a:lnSpc>
            </a:pPr>
            <a:r>
              <a:rPr lang="en-US" sz="1600" dirty="0">
                <a:ea typeface="ＭＳ Ｐゴシック" pitchFamily="-111" charset="-128"/>
              </a:rPr>
              <a:t>Secondary </a:t>
            </a:r>
          </a:p>
          <a:p>
            <a:pPr marL="457200" indent="-457200" algn="ctr" eaLnBrk="0" hangingPunct="0">
              <a:lnSpc>
                <a:spcPct val="80000"/>
              </a:lnSpc>
            </a:pPr>
            <a:r>
              <a:rPr lang="en-US" sz="1600" dirty="0">
                <a:ea typeface="ＭＳ Ｐゴシック" pitchFamily="-111" charset="-128"/>
              </a:rPr>
              <a:t>NetHope Domain </a:t>
            </a:r>
          </a:p>
          <a:p>
            <a:pPr marL="457200" indent="-457200" algn="ctr" eaLnBrk="0" hangingPunct="0">
              <a:lnSpc>
                <a:spcPct val="80000"/>
              </a:lnSpc>
            </a:pPr>
            <a:r>
              <a:rPr lang="en-US" sz="1600" dirty="0">
                <a:ea typeface="ＭＳ Ｐゴシック" pitchFamily="-111" charset="-128"/>
              </a:rPr>
              <a:t>(e.g. ICT Skill </a:t>
            </a:r>
            <a:endParaRPr lang="en-US" sz="1600" dirty="0" smtClean="0">
              <a:ea typeface="ＭＳ Ｐゴシック" pitchFamily="-111" charset="-128"/>
            </a:endParaRPr>
          </a:p>
          <a:p>
            <a:pPr marL="457200" indent="-457200" algn="ctr" eaLnBrk="0" hangingPunct="0">
              <a:lnSpc>
                <a:spcPct val="80000"/>
              </a:lnSpc>
            </a:pPr>
            <a:r>
              <a:rPr lang="en-US" sz="1600" dirty="0" smtClean="0">
                <a:ea typeface="ＭＳ Ｐゴシック" pitchFamily="-111" charset="-128"/>
              </a:rPr>
              <a:t>Building</a:t>
            </a:r>
            <a:r>
              <a:rPr lang="en-US" sz="1600" dirty="0">
                <a:ea typeface="ＭＳ Ｐゴシック" pitchFamily="-111" charset="-128"/>
              </a:rPr>
              <a:t>,</a:t>
            </a:r>
          </a:p>
          <a:p>
            <a:pPr marL="457200" indent="-457200" algn="ctr" eaLnBrk="0" hangingPunct="0">
              <a:lnSpc>
                <a:spcPct val="80000"/>
              </a:lnSpc>
            </a:pPr>
            <a:r>
              <a:rPr lang="en-US" sz="1600" dirty="0">
                <a:ea typeface="ＭＳ Ｐゴシック" pitchFamily="-111" charset="-128"/>
              </a:rPr>
              <a:t>Shared Services)</a:t>
            </a:r>
          </a:p>
        </p:txBody>
      </p:sp>
      <p:sp>
        <p:nvSpPr>
          <p:cNvPr id="71688" name="Rectangle 7"/>
          <p:cNvSpPr>
            <a:spLocks noChangeArrowheads="1"/>
          </p:cNvSpPr>
          <p:nvPr/>
        </p:nvSpPr>
        <p:spPr bwMode="auto">
          <a:xfrm>
            <a:off x="3276600" y="1676400"/>
            <a:ext cx="1873250" cy="1873250"/>
          </a:xfrm>
          <a:prstGeom prst="rect">
            <a:avLst/>
          </a:prstGeom>
          <a:solidFill>
            <a:srgbClr val="66FF66"/>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marL="457200" indent="-457200" algn="ctr" eaLnBrk="0" hangingPunct="0">
              <a:lnSpc>
                <a:spcPct val="80000"/>
              </a:lnSpc>
            </a:pPr>
            <a:r>
              <a:rPr lang="en-US" b="1" dirty="0">
                <a:solidFill>
                  <a:srgbClr val="FF0000"/>
                </a:solidFill>
                <a:ea typeface="ＭＳ Ｐゴシック" pitchFamily="-111" charset="-128"/>
              </a:rPr>
              <a:t>New</a:t>
            </a:r>
            <a:r>
              <a:rPr lang="en-US" sz="1600" dirty="0">
                <a:ea typeface="ＭＳ Ｐゴシック" pitchFamily="-111" charset="-128"/>
              </a:rPr>
              <a:t> </a:t>
            </a:r>
            <a:r>
              <a:rPr lang="en-US" sz="1600" b="1" dirty="0">
                <a:ea typeface="ＭＳ Ｐゴシック" pitchFamily="-111" charset="-128"/>
              </a:rPr>
              <a:t>NetHope</a:t>
            </a:r>
            <a:r>
              <a:rPr lang="en-US" sz="1600" dirty="0">
                <a:ea typeface="ＭＳ Ｐゴシック" pitchFamily="-111" charset="-128"/>
              </a:rPr>
              <a:t> </a:t>
            </a:r>
          </a:p>
          <a:p>
            <a:pPr marL="457200" indent="-457200" algn="ctr" eaLnBrk="0" hangingPunct="0">
              <a:lnSpc>
                <a:spcPct val="80000"/>
              </a:lnSpc>
            </a:pPr>
            <a:r>
              <a:rPr lang="en-US" sz="1600" dirty="0">
                <a:ea typeface="ＭＳ Ｐゴシック" pitchFamily="-111" charset="-128"/>
              </a:rPr>
              <a:t>growth area </a:t>
            </a:r>
          </a:p>
          <a:p>
            <a:pPr marL="457200" indent="-457200" algn="ctr" eaLnBrk="0" hangingPunct="0">
              <a:lnSpc>
                <a:spcPct val="80000"/>
              </a:lnSpc>
            </a:pPr>
            <a:r>
              <a:rPr lang="en-US" sz="1600" dirty="0">
                <a:ea typeface="ＭＳ Ｐゴシック" pitchFamily="-111" charset="-128"/>
              </a:rPr>
              <a:t>(e.g. VNK)</a:t>
            </a:r>
          </a:p>
        </p:txBody>
      </p:sp>
      <p:sp>
        <p:nvSpPr>
          <p:cNvPr id="71689" name="AcnFootnote_ID_987167"/>
          <p:cNvSpPr txBox="1">
            <a:spLocks noChangeArrowheads="1"/>
          </p:cNvSpPr>
          <p:nvPr>
            <p:custDataLst>
              <p:tags r:id="rId1"/>
            </p:custDataLst>
          </p:nvPr>
        </p:nvSpPr>
        <p:spPr bwMode="gray">
          <a:xfrm>
            <a:off x="1371600" y="5496580"/>
            <a:ext cx="1871663" cy="523220"/>
          </a:xfrm>
          <a:prstGeom prst="rect">
            <a:avLst/>
          </a:prstGeom>
          <a:noFill/>
          <a:ln w="12700">
            <a:noFill/>
            <a:miter lim="800000"/>
            <a:headEnd/>
            <a:tailEnd/>
          </a:ln>
        </p:spPr>
        <p:txBody>
          <a:bodyPr lIns="0" tIns="0" rIns="0" bIns="0" anchor="b">
            <a:spAutoFit/>
          </a:bodyPr>
          <a:lstStyle/>
          <a:p>
            <a:pPr algn="ctr" eaLnBrk="0" hangingPunct="0">
              <a:spcBef>
                <a:spcPct val="20000"/>
              </a:spcBef>
              <a:buClr>
                <a:schemeClr val="accent2"/>
              </a:buClr>
              <a:tabLst>
                <a:tab pos="2400300" algn="l"/>
              </a:tabLst>
            </a:pPr>
            <a:r>
              <a:rPr lang="en-GB" sz="2000" dirty="0">
                <a:ea typeface="ＭＳ Ｐゴシック" pitchFamily="-111" charset="-128"/>
              </a:rPr>
              <a:t>Vertical</a:t>
            </a:r>
            <a:r>
              <a:rPr lang="en-GB" dirty="0">
                <a:ea typeface="ＭＳ Ｐゴシック" pitchFamily="-111" charset="-128"/>
              </a:rPr>
              <a:t> </a:t>
            </a:r>
            <a:br>
              <a:rPr lang="en-GB" dirty="0">
                <a:ea typeface="ＭＳ Ｐゴシック" pitchFamily="-111" charset="-128"/>
              </a:rPr>
            </a:br>
            <a:r>
              <a:rPr lang="en-GB" sz="1400" dirty="0">
                <a:ea typeface="ＭＳ Ｐゴシック" pitchFamily="-111" charset="-128"/>
              </a:rPr>
              <a:t>(e.g. program sectors)</a:t>
            </a:r>
            <a:endParaRPr lang="en-US" sz="1400" dirty="0">
              <a:ea typeface="ＭＳ Ｐゴシック" pitchFamily="-111" charset="-128"/>
            </a:endParaRPr>
          </a:p>
        </p:txBody>
      </p:sp>
      <p:sp>
        <p:nvSpPr>
          <p:cNvPr id="71690" name="AcnFootnote_ID_987167"/>
          <p:cNvSpPr txBox="1">
            <a:spLocks noChangeArrowheads="1"/>
          </p:cNvSpPr>
          <p:nvPr>
            <p:custDataLst>
              <p:tags r:id="rId2"/>
            </p:custDataLst>
          </p:nvPr>
        </p:nvSpPr>
        <p:spPr bwMode="gray">
          <a:xfrm rot="-5400000">
            <a:off x="259844" y="4259361"/>
            <a:ext cx="1584325" cy="307777"/>
          </a:xfrm>
          <a:prstGeom prst="rect">
            <a:avLst/>
          </a:prstGeom>
          <a:noFill/>
          <a:ln w="12700">
            <a:noFill/>
            <a:miter lim="800000"/>
            <a:headEnd/>
            <a:tailEnd/>
          </a:ln>
        </p:spPr>
        <p:txBody>
          <a:bodyPr wrap="square" lIns="0" tIns="0" rIns="0" bIns="0" anchor="b">
            <a:spAutoFit/>
          </a:bodyPr>
          <a:lstStyle/>
          <a:p>
            <a:pPr marL="538163" indent="-538163" algn="ctr" eaLnBrk="0" hangingPunct="0">
              <a:spcBef>
                <a:spcPct val="20000"/>
              </a:spcBef>
              <a:buClr>
                <a:schemeClr val="accent2"/>
              </a:buClr>
              <a:tabLst>
                <a:tab pos="2400300" algn="l"/>
              </a:tabLst>
            </a:pPr>
            <a:r>
              <a:rPr lang="en-GB" sz="2000" dirty="0">
                <a:ea typeface="ＭＳ Ｐゴシック" pitchFamily="-111" charset="-128"/>
              </a:rPr>
              <a:t>Members</a:t>
            </a:r>
            <a:endParaRPr lang="en-US" sz="2000" dirty="0">
              <a:ea typeface="ＭＳ Ｐゴシック" pitchFamily="-111" charset="-128"/>
            </a:endParaRPr>
          </a:p>
        </p:txBody>
      </p:sp>
      <p:sp>
        <p:nvSpPr>
          <p:cNvPr id="71691" name="AcnFootnote_ID_987167"/>
          <p:cNvSpPr txBox="1">
            <a:spLocks noChangeArrowheads="1"/>
          </p:cNvSpPr>
          <p:nvPr>
            <p:custDataLst>
              <p:tags r:id="rId3"/>
            </p:custDataLst>
          </p:nvPr>
        </p:nvSpPr>
        <p:spPr bwMode="gray">
          <a:xfrm rot="-5400000">
            <a:off x="271463" y="2459137"/>
            <a:ext cx="1584325" cy="307777"/>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GB" sz="2000" dirty="0">
                <a:ea typeface="ＭＳ Ｐゴシック" pitchFamily="-111" charset="-128"/>
              </a:rPr>
              <a:t>Beneficiaries</a:t>
            </a:r>
            <a:endParaRPr lang="en-US" sz="2000" dirty="0">
              <a:ea typeface="ＭＳ Ｐゴシック" pitchFamily="-111" charset="-128"/>
            </a:endParaRPr>
          </a:p>
        </p:txBody>
      </p:sp>
      <p:sp>
        <p:nvSpPr>
          <p:cNvPr id="71692" name="AcnFootnote_ID_987167"/>
          <p:cNvSpPr txBox="1">
            <a:spLocks noChangeArrowheads="1"/>
          </p:cNvSpPr>
          <p:nvPr>
            <p:custDataLst>
              <p:tags r:id="rId4"/>
            </p:custDataLst>
          </p:nvPr>
        </p:nvSpPr>
        <p:spPr bwMode="gray">
          <a:xfrm rot="-5400000">
            <a:off x="-119519" y="3363397"/>
            <a:ext cx="1584325" cy="369332"/>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US" sz="2400" b="1" dirty="0">
                <a:ea typeface="ＭＳ Ｐゴシック" pitchFamily="-111" charset="-128"/>
              </a:rPr>
              <a:t>Customer</a:t>
            </a:r>
          </a:p>
        </p:txBody>
      </p:sp>
      <p:sp>
        <p:nvSpPr>
          <p:cNvPr id="71693" name="AcnFootnote_ID_987167"/>
          <p:cNvSpPr txBox="1">
            <a:spLocks noChangeArrowheads="1"/>
          </p:cNvSpPr>
          <p:nvPr>
            <p:custDataLst>
              <p:tags r:id="rId5"/>
            </p:custDataLst>
          </p:nvPr>
        </p:nvSpPr>
        <p:spPr bwMode="gray">
          <a:xfrm>
            <a:off x="3192463" y="5496580"/>
            <a:ext cx="2141537" cy="523220"/>
          </a:xfrm>
          <a:prstGeom prst="rect">
            <a:avLst/>
          </a:prstGeom>
          <a:noFill/>
          <a:ln w="12700">
            <a:noFill/>
            <a:miter lim="800000"/>
            <a:headEnd/>
            <a:tailEnd/>
          </a:ln>
        </p:spPr>
        <p:txBody>
          <a:bodyPr wrap="square" lIns="0" tIns="0" rIns="0" bIns="0" anchor="b">
            <a:spAutoFit/>
          </a:bodyPr>
          <a:lstStyle/>
          <a:p>
            <a:pPr algn="ctr" eaLnBrk="0" hangingPunct="0">
              <a:spcBef>
                <a:spcPct val="20000"/>
              </a:spcBef>
              <a:buClr>
                <a:schemeClr val="accent2"/>
              </a:buClr>
              <a:tabLst>
                <a:tab pos="2400300" algn="l"/>
              </a:tabLst>
            </a:pPr>
            <a:r>
              <a:rPr lang="en-GB" sz="2000" dirty="0">
                <a:ea typeface="ＭＳ Ｐゴシック" pitchFamily="-111" charset="-128"/>
              </a:rPr>
              <a:t>Horizontal </a:t>
            </a:r>
            <a:br>
              <a:rPr lang="en-GB" sz="2000" dirty="0">
                <a:ea typeface="ＭＳ Ｐゴシック" pitchFamily="-111" charset="-128"/>
              </a:rPr>
            </a:br>
            <a:r>
              <a:rPr lang="en-GB" sz="1400" dirty="0">
                <a:ea typeface="ＭＳ Ｐゴシック" pitchFamily="-111" charset="-128"/>
              </a:rPr>
              <a:t>(e.g. tools &amp; platforms)</a:t>
            </a:r>
            <a:endParaRPr lang="en-US" sz="1400" dirty="0">
              <a:ea typeface="ＭＳ Ｐゴシック" pitchFamily="-111" charset="-128"/>
            </a:endParaRPr>
          </a:p>
        </p:txBody>
      </p:sp>
      <p:sp>
        <p:nvSpPr>
          <p:cNvPr id="71694" name="AcnFootnote_ID_987167"/>
          <p:cNvSpPr txBox="1">
            <a:spLocks noChangeArrowheads="1"/>
          </p:cNvSpPr>
          <p:nvPr>
            <p:custDataLst>
              <p:tags r:id="rId6"/>
            </p:custDataLst>
          </p:nvPr>
        </p:nvSpPr>
        <p:spPr bwMode="gray">
          <a:xfrm>
            <a:off x="1947862" y="6183868"/>
            <a:ext cx="2700338" cy="369332"/>
          </a:xfrm>
          <a:prstGeom prst="rect">
            <a:avLst/>
          </a:prstGeom>
          <a:noFill/>
          <a:ln w="12700">
            <a:noFill/>
            <a:miter lim="800000"/>
            <a:headEnd/>
            <a:tailEnd/>
          </a:ln>
        </p:spPr>
        <p:txBody>
          <a:bodyPr wrap="square" lIns="0" tIns="0" rIns="0" bIns="0" anchor="b">
            <a:spAutoFit/>
          </a:bodyPr>
          <a:lstStyle/>
          <a:p>
            <a:pPr eaLnBrk="0" hangingPunct="0">
              <a:spcBef>
                <a:spcPct val="20000"/>
              </a:spcBef>
              <a:buClr>
                <a:schemeClr val="accent2"/>
              </a:buClr>
              <a:tabLst>
                <a:tab pos="2400300" algn="l"/>
              </a:tabLst>
            </a:pPr>
            <a:r>
              <a:rPr lang="en-GB" sz="2400" b="1" dirty="0">
                <a:ea typeface="ＭＳ Ｐゴシック" pitchFamily="-111" charset="-128"/>
              </a:rPr>
              <a:t>Strategic Thrust</a:t>
            </a:r>
            <a:endParaRPr lang="en-US" sz="2400" b="1" dirty="0">
              <a:ea typeface="ＭＳ Ｐゴシック" pitchFamily="-111" charset="-128"/>
            </a:endParaRPr>
          </a:p>
        </p:txBody>
      </p:sp>
      <p:sp>
        <p:nvSpPr>
          <p:cNvPr id="71695" name="Text Box 14"/>
          <p:cNvSpPr txBox="1">
            <a:spLocks noChangeArrowheads="1"/>
          </p:cNvSpPr>
          <p:nvPr/>
        </p:nvSpPr>
        <p:spPr bwMode="gray">
          <a:xfrm>
            <a:off x="6300788" y="1687512"/>
            <a:ext cx="2663825" cy="63817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dirty="0">
                <a:ea typeface="ＭＳ Ｐゴシック" pitchFamily="-111" charset="-128"/>
              </a:rPr>
              <a:t>NetHope began in quadrant 1, for example providing connectivity to members</a:t>
            </a:r>
          </a:p>
        </p:txBody>
      </p:sp>
      <p:sp>
        <p:nvSpPr>
          <p:cNvPr id="71696" name="Oval 15"/>
          <p:cNvSpPr>
            <a:spLocks noChangeArrowheads="1"/>
          </p:cNvSpPr>
          <p:nvPr/>
        </p:nvSpPr>
        <p:spPr bwMode="auto">
          <a:xfrm>
            <a:off x="4068763" y="4968875"/>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dirty="0">
                <a:ea typeface="ＭＳ Ｐゴシック" pitchFamily="-111" charset="-128"/>
              </a:rPr>
              <a:t>1</a:t>
            </a:r>
            <a:endParaRPr lang="en-US" dirty="0">
              <a:ea typeface="ＭＳ Ｐゴシック" pitchFamily="-111" charset="-128"/>
            </a:endParaRPr>
          </a:p>
        </p:txBody>
      </p:sp>
      <p:sp>
        <p:nvSpPr>
          <p:cNvPr id="71697" name="Oval 16"/>
          <p:cNvSpPr>
            <a:spLocks noChangeArrowheads="1"/>
          </p:cNvSpPr>
          <p:nvPr/>
        </p:nvSpPr>
        <p:spPr bwMode="auto">
          <a:xfrm>
            <a:off x="4068763" y="2987675"/>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US">
                <a:ea typeface="ＭＳ Ｐゴシック" pitchFamily="-111" charset="-128"/>
              </a:rPr>
              <a:t>2</a:t>
            </a:r>
          </a:p>
        </p:txBody>
      </p:sp>
      <p:sp>
        <p:nvSpPr>
          <p:cNvPr id="71698" name="Oval 17"/>
          <p:cNvSpPr>
            <a:spLocks noChangeArrowheads="1"/>
          </p:cNvSpPr>
          <p:nvPr/>
        </p:nvSpPr>
        <p:spPr bwMode="auto">
          <a:xfrm>
            <a:off x="2124075" y="29876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3</a:t>
            </a:r>
            <a:endParaRPr lang="en-US">
              <a:ea typeface="ＭＳ Ｐゴシック" pitchFamily="-111" charset="-128"/>
            </a:endParaRPr>
          </a:p>
        </p:txBody>
      </p:sp>
      <p:sp>
        <p:nvSpPr>
          <p:cNvPr id="71699" name="Oval 18"/>
          <p:cNvSpPr>
            <a:spLocks noChangeArrowheads="1"/>
          </p:cNvSpPr>
          <p:nvPr/>
        </p:nvSpPr>
        <p:spPr bwMode="auto">
          <a:xfrm>
            <a:off x="2197100" y="49688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dirty="0">
                <a:ea typeface="ＭＳ Ｐゴシック" pitchFamily="-111" charset="-128"/>
              </a:rPr>
              <a:t>4</a:t>
            </a:r>
            <a:endParaRPr lang="en-US" dirty="0">
              <a:ea typeface="ＭＳ Ｐゴシック" pitchFamily="-111" charset="-128"/>
            </a:endParaRPr>
          </a:p>
        </p:txBody>
      </p:sp>
      <p:sp>
        <p:nvSpPr>
          <p:cNvPr id="71700" name="Oval 19"/>
          <p:cNvSpPr>
            <a:spLocks noChangeArrowheads="1"/>
          </p:cNvSpPr>
          <p:nvPr/>
        </p:nvSpPr>
        <p:spPr bwMode="auto">
          <a:xfrm>
            <a:off x="5867400" y="1676400"/>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1</a:t>
            </a:r>
            <a:endParaRPr lang="en-US">
              <a:ea typeface="ＭＳ Ｐゴシック" pitchFamily="-111" charset="-128"/>
            </a:endParaRPr>
          </a:p>
        </p:txBody>
      </p:sp>
      <p:sp>
        <p:nvSpPr>
          <p:cNvPr id="71701" name="Oval 20"/>
          <p:cNvSpPr>
            <a:spLocks noChangeArrowheads="1"/>
          </p:cNvSpPr>
          <p:nvPr/>
        </p:nvSpPr>
        <p:spPr bwMode="auto">
          <a:xfrm>
            <a:off x="5867400" y="2611437"/>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2</a:t>
            </a:r>
            <a:endParaRPr lang="en-US">
              <a:ea typeface="ＭＳ Ｐゴシック" pitchFamily="-111" charset="-128"/>
            </a:endParaRPr>
          </a:p>
        </p:txBody>
      </p:sp>
      <p:sp>
        <p:nvSpPr>
          <p:cNvPr id="71702" name="Text Box 21"/>
          <p:cNvSpPr txBox="1">
            <a:spLocks noChangeArrowheads="1"/>
          </p:cNvSpPr>
          <p:nvPr/>
        </p:nvSpPr>
        <p:spPr bwMode="gray">
          <a:xfrm>
            <a:off x="6300788" y="25415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ea typeface="ＭＳ Ｐゴシック" pitchFamily="-111" charset="-128"/>
              </a:rPr>
              <a:t>Primary growth area for NetHope leveraging strength in quadrant 1</a:t>
            </a:r>
          </a:p>
        </p:txBody>
      </p:sp>
      <p:sp>
        <p:nvSpPr>
          <p:cNvPr id="71703" name="Oval 22"/>
          <p:cNvSpPr>
            <a:spLocks noChangeArrowheads="1"/>
          </p:cNvSpPr>
          <p:nvPr/>
        </p:nvSpPr>
        <p:spPr bwMode="auto">
          <a:xfrm>
            <a:off x="5867400" y="326072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3</a:t>
            </a:r>
            <a:endParaRPr lang="en-US">
              <a:ea typeface="ＭＳ Ｐゴシック" pitchFamily="-111" charset="-128"/>
            </a:endParaRPr>
          </a:p>
        </p:txBody>
      </p:sp>
      <p:sp>
        <p:nvSpPr>
          <p:cNvPr id="71704" name="Text Box 23"/>
          <p:cNvSpPr txBox="1">
            <a:spLocks noChangeArrowheads="1"/>
          </p:cNvSpPr>
          <p:nvPr/>
        </p:nvSpPr>
        <p:spPr bwMode="gray">
          <a:xfrm>
            <a:off x="6300788" y="3278187"/>
            <a:ext cx="2663825" cy="106362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ea typeface="ＭＳ Ｐゴシック" pitchFamily="-111" charset="-128"/>
              </a:rPr>
              <a:t>NetHope’s supports and enables through technology but does not provide programs to the beneficiary since this is the members’ role</a:t>
            </a:r>
          </a:p>
        </p:txBody>
      </p:sp>
      <p:sp>
        <p:nvSpPr>
          <p:cNvPr id="71705" name="Oval 24"/>
          <p:cNvSpPr>
            <a:spLocks noChangeArrowheads="1"/>
          </p:cNvSpPr>
          <p:nvPr/>
        </p:nvSpPr>
        <p:spPr bwMode="auto">
          <a:xfrm>
            <a:off x="5868988" y="4484687"/>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a:ea typeface="ＭＳ Ｐゴシック" pitchFamily="-111" charset="-128"/>
              </a:rPr>
              <a:t>4</a:t>
            </a:r>
            <a:endParaRPr lang="en-US">
              <a:ea typeface="ＭＳ Ｐゴシック" pitchFamily="-111" charset="-128"/>
            </a:endParaRPr>
          </a:p>
        </p:txBody>
      </p:sp>
      <p:sp>
        <p:nvSpPr>
          <p:cNvPr id="71706" name="Text Box 25"/>
          <p:cNvSpPr txBox="1">
            <a:spLocks noChangeArrowheads="1"/>
          </p:cNvSpPr>
          <p:nvPr/>
        </p:nvSpPr>
        <p:spPr bwMode="gray">
          <a:xfrm>
            <a:off x="6300788" y="44846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ea typeface="ＭＳ Ｐゴシック" pitchFamily="-111" charset="-128"/>
              </a:rPr>
              <a:t>Secondary growth area for NetHope</a:t>
            </a:r>
          </a:p>
        </p:txBody>
      </p:sp>
      <p:sp>
        <p:nvSpPr>
          <p:cNvPr id="27"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19</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Brief Introduction</a:t>
            </a:r>
            <a:endParaRPr lang="en-GB" b="1" dirty="0"/>
          </a:p>
        </p:txBody>
      </p:sp>
      <p:sp>
        <p:nvSpPr>
          <p:cNvPr id="3" name="Content Placeholder 2"/>
          <p:cNvSpPr>
            <a:spLocks noGrp="1"/>
          </p:cNvSpPr>
          <p:nvPr>
            <p:ph idx="1"/>
          </p:nvPr>
        </p:nvSpPr>
        <p:spPr>
          <a:xfrm>
            <a:off x="1600200" y="1772816"/>
            <a:ext cx="7292280" cy="3916362"/>
          </a:xfrm>
        </p:spPr>
        <p:txBody>
          <a:bodyPr/>
          <a:lstStyle/>
          <a:p>
            <a:pPr>
              <a:buFont typeface="Wingdings" pitchFamily="2" charset="2"/>
              <a:buChar char="Ø"/>
            </a:pPr>
            <a:r>
              <a:rPr lang="en-US" sz="2400" dirty="0" smtClean="0"/>
              <a:t>13 Years on Wall Street</a:t>
            </a:r>
          </a:p>
          <a:p>
            <a:pPr>
              <a:buFont typeface="Wingdings" pitchFamily="2" charset="2"/>
              <a:buChar char="Ø"/>
            </a:pPr>
            <a:r>
              <a:rPr lang="en-US" sz="2400" dirty="0" smtClean="0"/>
              <a:t>10 Years in management consulting</a:t>
            </a:r>
          </a:p>
          <a:p>
            <a:pPr>
              <a:buFont typeface="Wingdings" pitchFamily="2" charset="2"/>
              <a:buChar char="Ø"/>
            </a:pPr>
            <a:r>
              <a:rPr lang="en-US" sz="2400" dirty="0" smtClean="0"/>
              <a:t>12 years in NGOs</a:t>
            </a:r>
          </a:p>
          <a:p>
            <a:pPr>
              <a:buFont typeface="Wingdings" pitchFamily="2" charset="2"/>
              <a:buChar char="Ø"/>
            </a:pPr>
            <a:r>
              <a:rPr lang="en-US" sz="2400" dirty="0" smtClean="0"/>
              <a:t>Former CIO at STC/US &amp; UK</a:t>
            </a:r>
          </a:p>
          <a:p>
            <a:pPr>
              <a:buFont typeface="Wingdings" pitchFamily="2" charset="2"/>
              <a:buChar char="Ø"/>
            </a:pPr>
            <a:r>
              <a:rPr lang="en-US" sz="2400" dirty="0" smtClean="0"/>
              <a:t>Co-founder and Chairman of NetHope.org</a:t>
            </a:r>
          </a:p>
          <a:p>
            <a:pPr>
              <a:buFont typeface="Wingdings" pitchFamily="2" charset="2"/>
              <a:buChar char="Ø"/>
            </a:pPr>
            <a:r>
              <a:rPr lang="en-US" sz="2400" dirty="0" smtClean="0"/>
              <a:t>More at </a:t>
            </a:r>
            <a:r>
              <a:rPr lang="en-US" sz="2400" dirty="0" smtClean="0">
                <a:hlinkClick r:id="rId3"/>
              </a:rPr>
              <a:t>www.eghapp.com</a:t>
            </a:r>
            <a:r>
              <a:rPr lang="en-US" sz="2400" dirty="0" smtClean="0"/>
              <a:t> </a:t>
            </a:r>
          </a:p>
          <a:p>
            <a:pPr>
              <a:buFont typeface="Wingdings" pitchFamily="2" charset="2"/>
              <a:buChar char="Ø"/>
            </a:pPr>
            <a:r>
              <a:rPr lang="en-US" sz="2400" dirty="0" smtClean="0"/>
              <a:t>Connect with me via LinkedIn</a:t>
            </a:r>
          </a:p>
          <a:p>
            <a:pPr lvl="1">
              <a:buNone/>
            </a:pPr>
            <a:r>
              <a:rPr lang="en-US" i="1" dirty="0" smtClean="0"/>
              <a:t> </a:t>
            </a:r>
            <a:endParaRPr lang="en-GB" i="1" dirty="0" smtClean="0"/>
          </a:p>
        </p:txBody>
      </p:sp>
      <p:sp>
        <p:nvSpPr>
          <p:cNvPr id="4"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404938" y="1676400"/>
            <a:ext cx="1873250" cy="1873250"/>
          </a:xfrm>
          <a:prstGeom prst="rect">
            <a:avLst/>
          </a:prstGeom>
          <a:solidFill>
            <a:srgbClr val="FF7C80"/>
          </a:solidFill>
          <a:ln w="9525">
            <a:solidFill>
              <a:schemeClr val="tx1"/>
            </a:solidFill>
            <a:miter lim="800000"/>
            <a:headEnd/>
            <a:tailEnd/>
          </a:ln>
          <a:effectLst>
            <a:innerShdw blurRad="63500" dist="50800" dir="13500000">
              <a:prstClr val="black">
                <a:alpha val="50000"/>
              </a:prstClr>
            </a:innerShdw>
          </a:effectLst>
        </p:spPr>
        <p:txBody>
          <a:bodyPr wrap="none" anchor="t" anchorCtr="0"/>
          <a:lstStyle/>
          <a:p>
            <a:pPr marL="457200" indent="-457200" algn="ctr" eaLnBrk="0" hangingPunct="0">
              <a:lnSpc>
                <a:spcPct val="80000"/>
              </a:lnSpc>
            </a:pPr>
            <a:endParaRPr lang="en-US" sz="1400" dirty="0" smtClean="0"/>
          </a:p>
          <a:p>
            <a:pPr marL="457200" indent="-457200" eaLnBrk="0" hangingPunct="0">
              <a:lnSpc>
                <a:spcPct val="80000"/>
              </a:lnSpc>
            </a:pPr>
            <a:r>
              <a:rPr lang="en-US" sz="1600" dirty="0" smtClean="0"/>
              <a:t>Prime </a:t>
            </a:r>
            <a:r>
              <a:rPr lang="en-US" sz="1600" b="1" dirty="0"/>
              <a:t>Members</a:t>
            </a:r>
          </a:p>
          <a:p>
            <a:pPr marL="457200" indent="-457200" eaLnBrk="0" hangingPunct="0">
              <a:lnSpc>
                <a:spcPct val="80000"/>
              </a:lnSpc>
            </a:pPr>
            <a:r>
              <a:rPr lang="en-US" sz="1600" dirty="0" smtClean="0"/>
              <a:t>Domain</a:t>
            </a:r>
            <a:endParaRPr lang="en-US" sz="1600" dirty="0"/>
          </a:p>
        </p:txBody>
      </p:sp>
      <p:sp>
        <p:nvSpPr>
          <p:cNvPr id="23557" name="Rectangle 5"/>
          <p:cNvSpPr>
            <a:spLocks noChangeArrowheads="1"/>
          </p:cNvSpPr>
          <p:nvPr/>
        </p:nvSpPr>
        <p:spPr bwMode="auto">
          <a:xfrm>
            <a:off x="1404938" y="3548063"/>
            <a:ext cx="1873250" cy="1873250"/>
          </a:xfrm>
          <a:prstGeom prst="rect">
            <a:avLst/>
          </a:prstGeom>
          <a:solidFill>
            <a:srgbClr val="66FF66"/>
          </a:solidFill>
          <a:ln w="9525">
            <a:solidFill>
              <a:schemeClr val="tx1"/>
            </a:solidFill>
            <a:miter lim="800000"/>
            <a:headEnd/>
            <a:tailEnd/>
          </a:ln>
          <a:effectLst>
            <a:innerShdw blurRad="63500" dist="50800" dir="8100000">
              <a:prstClr val="black">
                <a:alpha val="50000"/>
              </a:prstClr>
            </a:innerShdw>
          </a:effectLst>
        </p:spPr>
        <p:txBody>
          <a:bodyPr wrap="none" anchor="ctr"/>
          <a:lstStyle/>
          <a:p>
            <a:pPr marL="457200" indent="-457200" algn="ctr" eaLnBrk="0" hangingPunct="0">
              <a:lnSpc>
                <a:spcPct val="80000"/>
              </a:lnSpc>
            </a:pPr>
            <a:r>
              <a:rPr lang="en-US" sz="1600" b="1" dirty="0" smtClean="0"/>
              <a:t>NetHope</a:t>
            </a:r>
            <a:r>
              <a:rPr lang="en-US" sz="1600" dirty="0" smtClean="0"/>
              <a:t> </a:t>
            </a:r>
          </a:p>
          <a:p>
            <a:pPr marL="457200" indent="-457200" algn="ctr" eaLnBrk="0" hangingPunct="0">
              <a:lnSpc>
                <a:spcPct val="80000"/>
              </a:lnSpc>
            </a:pPr>
            <a:r>
              <a:rPr lang="en-US" sz="1600" dirty="0" smtClean="0"/>
              <a:t>Domain </a:t>
            </a:r>
            <a:endParaRPr lang="en-US" sz="1600" dirty="0"/>
          </a:p>
          <a:p>
            <a:pPr marL="457200" indent="-457200" algn="ctr" eaLnBrk="0" hangingPunct="0">
              <a:lnSpc>
                <a:spcPct val="80000"/>
              </a:lnSpc>
            </a:pPr>
            <a:r>
              <a:rPr lang="en-US" sz="1600" dirty="0"/>
              <a:t>(e.g.</a:t>
            </a:r>
          </a:p>
          <a:p>
            <a:pPr marL="457200" indent="-457200" algn="ctr" eaLnBrk="0" hangingPunct="0">
              <a:lnSpc>
                <a:spcPct val="80000"/>
              </a:lnSpc>
            </a:pPr>
            <a:r>
              <a:rPr lang="en-US" sz="1600" dirty="0"/>
              <a:t>Shared Services)</a:t>
            </a:r>
          </a:p>
        </p:txBody>
      </p:sp>
      <p:sp>
        <p:nvSpPr>
          <p:cNvPr id="23558" name="Rectangle 6"/>
          <p:cNvSpPr>
            <a:spLocks noChangeArrowheads="1"/>
          </p:cNvSpPr>
          <p:nvPr/>
        </p:nvSpPr>
        <p:spPr bwMode="auto">
          <a:xfrm>
            <a:off x="3276600" y="3548063"/>
            <a:ext cx="1873250" cy="1873250"/>
          </a:xfrm>
          <a:prstGeom prst="rect">
            <a:avLst/>
          </a:prstGeom>
          <a:solidFill>
            <a:srgbClr val="009900"/>
          </a:solidFill>
          <a:ln w="9525">
            <a:solidFill>
              <a:schemeClr val="tx1"/>
            </a:solidFill>
            <a:miter lim="800000"/>
            <a:headEnd/>
            <a:tailEnd/>
          </a:ln>
          <a:effectLst>
            <a:innerShdw blurRad="63500" dist="50800" dir="2700000">
              <a:prstClr val="black">
                <a:alpha val="50000"/>
              </a:prstClr>
            </a:innerShdw>
          </a:effectLst>
        </p:spPr>
        <p:txBody>
          <a:bodyPr wrap="none" anchor="ctr"/>
          <a:lstStyle/>
          <a:p>
            <a:pPr marL="457200" indent="-457200" algn="ctr" eaLnBrk="0" hangingPunct="0">
              <a:lnSpc>
                <a:spcPct val="80000"/>
              </a:lnSpc>
            </a:pPr>
            <a:r>
              <a:rPr lang="en-US" sz="1400" dirty="0"/>
              <a:t>Primary </a:t>
            </a:r>
            <a:endParaRPr lang="en-US" sz="1400" dirty="0" smtClean="0"/>
          </a:p>
          <a:p>
            <a:pPr marL="457200" indent="-457200" algn="ctr" eaLnBrk="0" hangingPunct="0">
              <a:lnSpc>
                <a:spcPct val="80000"/>
              </a:lnSpc>
            </a:pPr>
            <a:r>
              <a:rPr lang="en-US" b="1" dirty="0" smtClean="0"/>
              <a:t>NetHope</a:t>
            </a:r>
            <a:r>
              <a:rPr lang="en-US" dirty="0" smtClean="0"/>
              <a:t> </a:t>
            </a:r>
            <a:endParaRPr lang="en-US" dirty="0"/>
          </a:p>
          <a:p>
            <a:pPr marL="457200" indent="-457200" algn="ctr" eaLnBrk="0" hangingPunct="0">
              <a:lnSpc>
                <a:spcPct val="80000"/>
              </a:lnSpc>
            </a:pPr>
            <a:r>
              <a:rPr lang="en-US" sz="1400" dirty="0"/>
              <a:t>Domain</a:t>
            </a:r>
          </a:p>
          <a:p>
            <a:pPr marL="457200" indent="-457200" algn="ctr" eaLnBrk="0" hangingPunct="0">
              <a:lnSpc>
                <a:spcPct val="80000"/>
              </a:lnSpc>
            </a:pPr>
            <a:r>
              <a:rPr lang="en-US" sz="1400" dirty="0"/>
              <a:t>(e.g. Phase II VSATs)</a:t>
            </a:r>
          </a:p>
        </p:txBody>
      </p:sp>
      <p:sp>
        <p:nvSpPr>
          <p:cNvPr id="23559" name="Rectangle 7"/>
          <p:cNvSpPr>
            <a:spLocks noChangeArrowheads="1"/>
          </p:cNvSpPr>
          <p:nvPr/>
        </p:nvSpPr>
        <p:spPr bwMode="auto">
          <a:xfrm>
            <a:off x="3276600" y="1676400"/>
            <a:ext cx="1873250" cy="1873250"/>
          </a:xfrm>
          <a:prstGeom prst="rect">
            <a:avLst/>
          </a:prstGeom>
          <a:solidFill>
            <a:srgbClr val="66FF66"/>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marL="457200" indent="-457200" algn="ctr" eaLnBrk="0" hangingPunct="0">
              <a:lnSpc>
                <a:spcPct val="80000"/>
              </a:lnSpc>
            </a:pPr>
            <a:r>
              <a:rPr lang="en-US" sz="1600" b="1" dirty="0" smtClean="0"/>
              <a:t>NetHope</a:t>
            </a:r>
            <a:r>
              <a:rPr lang="en-US" sz="1600" dirty="0" smtClean="0"/>
              <a:t> </a:t>
            </a:r>
            <a:endParaRPr lang="en-US" sz="1600" dirty="0"/>
          </a:p>
          <a:p>
            <a:pPr marL="457200" indent="-457200" algn="ctr" eaLnBrk="0" hangingPunct="0">
              <a:lnSpc>
                <a:spcPct val="80000"/>
              </a:lnSpc>
            </a:pPr>
            <a:r>
              <a:rPr lang="en-US" sz="1600" dirty="0"/>
              <a:t>growth area </a:t>
            </a:r>
          </a:p>
          <a:p>
            <a:pPr marL="457200" indent="-457200" algn="ctr" eaLnBrk="0" hangingPunct="0">
              <a:lnSpc>
                <a:spcPct val="80000"/>
              </a:lnSpc>
            </a:pPr>
            <a:r>
              <a:rPr lang="en-US" sz="1600" dirty="0"/>
              <a:t>(e.g. ICT4D)</a:t>
            </a:r>
          </a:p>
        </p:txBody>
      </p:sp>
      <p:sp>
        <p:nvSpPr>
          <p:cNvPr id="23566" name="Text Box 14"/>
          <p:cNvSpPr txBox="1">
            <a:spLocks noChangeArrowheads="1"/>
          </p:cNvSpPr>
          <p:nvPr/>
        </p:nvSpPr>
        <p:spPr bwMode="gray">
          <a:xfrm>
            <a:off x="6300788" y="1687512"/>
            <a:ext cx="2663825" cy="63817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 began in quadrant 1, for example providing connectivity to members</a:t>
            </a:r>
          </a:p>
        </p:txBody>
      </p:sp>
      <p:sp>
        <p:nvSpPr>
          <p:cNvPr id="23567" name="Oval 15"/>
          <p:cNvSpPr>
            <a:spLocks noChangeArrowheads="1"/>
          </p:cNvSpPr>
          <p:nvPr/>
        </p:nvSpPr>
        <p:spPr bwMode="auto">
          <a:xfrm>
            <a:off x="4068763" y="4892675"/>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68" name="Oval 16"/>
          <p:cNvSpPr>
            <a:spLocks noChangeArrowheads="1"/>
          </p:cNvSpPr>
          <p:nvPr/>
        </p:nvSpPr>
        <p:spPr bwMode="auto">
          <a:xfrm>
            <a:off x="4068763" y="2971800"/>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US" sz="1800"/>
              <a:t>2</a:t>
            </a:r>
          </a:p>
        </p:txBody>
      </p:sp>
      <p:sp>
        <p:nvSpPr>
          <p:cNvPr id="23569" name="Oval 17"/>
          <p:cNvSpPr>
            <a:spLocks noChangeArrowheads="1"/>
          </p:cNvSpPr>
          <p:nvPr/>
        </p:nvSpPr>
        <p:spPr bwMode="auto">
          <a:xfrm>
            <a:off x="1541462" y="23018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0" name="Oval 18"/>
          <p:cNvSpPr>
            <a:spLocks noChangeArrowheads="1"/>
          </p:cNvSpPr>
          <p:nvPr/>
        </p:nvSpPr>
        <p:spPr bwMode="auto">
          <a:xfrm>
            <a:off x="2197100" y="48926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1" name="Oval 19"/>
          <p:cNvSpPr>
            <a:spLocks noChangeArrowheads="1"/>
          </p:cNvSpPr>
          <p:nvPr/>
        </p:nvSpPr>
        <p:spPr bwMode="auto">
          <a:xfrm>
            <a:off x="5867400" y="1676400"/>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72" name="Oval 20"/>
          <p:cNvSpPr>
            <a:spLocks noChangeArrowheads="1"/>
          </p:cNvSpPr>
          <p:nvPr/>
        </p:nvSpPr>
        <p:spPr bwMode="auto">
          <a:xfrm>
            <a:off x="5867400" y="2611437"/>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2</a:t>
            </a:r>
            <a:endParaRPr lang="en-US" sz="1800"/>
          </a:p>
        </p:txBody>
      </p:sp>
      <p:sp>
        <p:nvSpPr>
          <p:cNvPr id="23573" name="Text Box 21"/>
          <p:cNvSpPr txBox="1">
            <a:spLocks noChangeArrowheads="1"/>
          </p:cNvSpPr>
          <p:nvPr/>
        </p:nvSpPr>
        <p:spPr bwMode="gray">
          <a:xfrm>
            <a:off x="6300788" y="25415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Primary growth area for NetHope leveraging strength in quadrant 1</a:t>
            </a:r>
          </a:p>
        </p:txBody>
      </p:sp>
      <p:sp>
        <p:nvSpPr>
          <p:cNvPr id="23574" name="Oval 22"/>
          <p:cNvSpPr>
            <a:spLocks noChangeArrowheads="1"/>
          </p:cNvSpPr>
          <p:nvPr/>
        </p:nvSpPr>
        <p:spPr bwMode="auto">
          <a:xfrm>
            <a:off x="5867400" y="326072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5" name="Text Box 23"/>
          <p:cNvSpPr txBox="1">
            <a:spLocks noChangeArrowheads="1"/>
          </p:cNvSpPr>
          <p:nvPr/>
        </p:nvSpPr>
        <p:spPr bwMode="gray">
          <a:xfrm>
            <a:off x="6300788" y="3278187"/>
            <a:ext cx="2663825" cy="106362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NetHope’s supports and enables through technology but does not provide programs to the beneficiary since this is the members’ role</a:t>
            </a:r>
          </a:p>
        </p:txBody>
      </p:sp>
      <p:sp>
        <p:nvSpPr>
          <p:cNvPr id="23576" name="Oval 24"/>
          <p:cNvSpPr>
            <a:spLocks noChangeArrowheads="1"/>
          </p:cNvSpPr>
          <p:nvPr/>
        </p:nvSpPr>
        <p:spPr bwMode="auto">
          <a:xfrm>
            <a:off x="5868988" y="4484687"/>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7" name="Text Box 25"/>
          <p:cNvSpPr txBox="1">
            <a:spLocks noChangeArrowheads="1"/>
          </p:cNvSpPr>
          <p:nvPr/>
        </p:nvSpPr>
        <p:spPr bwMode="gray">
          <a:xfrm>
            <a:off x="6300788" y="44846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Secondary growth area for NetHope</a:t>
            </a:r>
          </a:p>
        </p:txBody>
      </p:sp>
      <p:sp>
        <p:nvSpPr>
          <p:cNvPr id="25" name="Right Triangle 24"/>
          <p:cNvSpPr/>
          <p:nvPr/>
        </p:nvSpPr>
        <p:spPr>
          <a:xfrm rot="16200000">
            <a:off x="1421892" y="1691640"/>
            <a:ext cx="1874520" cy="1828800"/>
          </a:xfrm>
          <a:prstGeom prst="rtTriangle">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nchorCtr="0"/>
          <a:lstStyle/>
          <a:p>
            <a:pPr marL="457200" indent="-457200" algn="ctr" eaLnBrk="0" hangingPunct="0">
              <a:lnSpc>
                <a:spcPct val="80000"/>
              </a:lnSpc>
            </a:pPr>
            <a:endParaRPr lang="en-US" sz="1400" dirty="0">
              <a:solidFill>
                <a:schemeClr val="tx1"/>
              </a:solidFill>
            </a:endParaRPr>
          </a:p>
        </p:txBody>
      </p:sp>
      <p:sp>
        <p:nvSpPr>
          <p:cNvPr id="26" name="TextBox 25"/>
          <p:cNvSpPr txBox="1"/>
          <p:nvPr/>
        </p:nvSpPr>
        <p:spPr>
          <a:xfrm>
            <a:off x="1545164" y="2504182"/>
            <a:ext cx="1731436" cy="1077218"/>
          </a:xfrm>
          <a:prstGeom prst="rect">
            <a:avLst/>
          </a:prstGeom>
          <a:noFill/>
        </p:spPr>
        <p:txBody>
          <a:bodyPr wrap="none" rtlCol="0">
            <a:spAutoFit/>
          </a:bodyPr>
          <a:lstStyle/>
          <a:p>
            <a:pPr algn="r"/>
            <a:r>
              <a:rPr lang="en-US" sz="1600" b="1" dirty="0" smtClean="0">
                <a:solidFill>
                  <a:srgbClr val="FF0000"/>
                </a:solidFill>
              </a:rPr>
              <a:t>New </a:t>
            </a:r>
          </a:p>
          <a:p>
            <a:pPr algn="r"/>
            <a:r>
              <a:rPr lang="en-US" sz="1600" b="1" dirty="0" smtClean="0"/>
              <a:t>NetHope</a:t>
            </a:r>
            <a:r>
              <a:rPr lang="en-US" sz="1600" dirty="0" smtClean="0"/>
              <a:t> </a:t>
            </a:r>
          </a:p>
          <a:p>
            <a:pPr algn="r"/>
            <a:r>
              <a:rPr lang="en-US" sz="1600" dirty="0" smtClean="0"/>
              <a:t>growth area </a:t>
            </a:r>
          </a:p>
          <a:p>
            <a:pPr algn="r"/>
            <a:r>
              <a:rPr lang="en-US" sz="1600" dirty="0" smtClean="0"/>
              <a:t>(e.g. NH Academy)</a:t>
            </a:r>
            <a:endParaRPr lang="en-US" sz="1600" dirty="0"/>
          </a:p>
        </p:txBody>
      </p:sp>
      <p:sp>
        <p:nvSpPr>
          <p:cNvPr id="27" name="Title 26"/>
          <p:cNvSpPr>
            <a:spLocks noGrp="1"/>
          </p:cNvSpPr>
          <p:nvPr>
            <p:ph type="title"/>
          </p:nvPr>
        </p:nvSpPr>
        <p:spPr/>
        <p:txBody>
          <a:bodyPr>
            <a:normAutofit/>
          </a:bodyPr>
          <a:lstStyle/>
          <a:p>
            <a:r>
              <a:rPr lang="en-US" sz="3600" b="1" dirty="0" smtClean="0">
                <a:ea typeface="ＭＳ Ｐゴシック" pitchFamily="34" charset="-128"/>
              </a:rPr>
              <a:t>NetHope Strategic Direction - 2011 </a:t>
            </a:r>
            <a:endParaRPr lang="en-US" sz="3600" b="1" dirty="0"/>
          </a:p>
        </p:txBody>
      </p:sp>
      <p:sp>
        <p:nvSpPr>
          <p:cNvPr id="29"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20</a:t>
            </a:fld>
            <a:endParaRPr lang="en-US" sz="1800" dirty="0">
              <a:solidFill>
                <a:schemeClr val="tx1"/>
              </a:solidFill>
            </a:endParaRPr>
          </a:p>
        </p:txBody>
      </p:sp>
      <p:sp>
        <p:nvSpPr>
          <p:cNvPr id="31" name="AcnFootnote_ID_987167"/>
          <p:cNvSpPr txBox="1">
            <a:spLocks noChangeArrowheads="1"/>
          </p:cNvSpPr>
          <p:nvPr>
            <p:custDataLst>
              <p:tags r:id="rId1"/>
            </p:custDataLst>
          </p:nvPr>
        </p:nvSpPr>
        <p:spPr bwMode="gray">
          <a:xfrm rot="-5400000">
            <a:off x="410160" y="4243973"/>
            <a:ext cx="1584325" cy="338554"/>
          </a:xfrm>
          <a:prstGeom prst="rect">
            <a:avLst/>
          </a:prstGeom>
          <a:noFill/>
          <a:ln w="12700">
            <a:noFill/>
            <a:miter lim="800000"/>
            <a:headEnd/>
            <a:tailEnd/>
          </a:ln>
        </p:spPr>
        <p:txBody>
          <a:bodyPr wrap="square" lIns="0" tIns="0" rIns="0" bIns="0" anchor="b">
            <a:spAutoFit/>
          </a:bodyPr>
          <a:lstStyle/>
          <a:p>
            <a:pPr marL="538163" indent="-538163" algn="ctr" eaLnBrk="0" hangingPunct="0">
              <a:spcBef>
                <a:spcPct val="20000"/>
              </a:spcBef>
              <a:buClr>
                <a:schemeClr val="accent2"/>
              </a:buClr>
              <a:tabLst>
                <a:tab pos="2400300" algn="l"/>
              </a:tabLst>
            </a:pPr>
            <a:r>
              <a:rPr lang="en-GB" sz="2200" dirty="0">
                <a:ea typeface="ＭＳ Ｐゴシック" pitchFamily="-111" charset="-128"/>
              </a:rPr>
              <a:t>Members</a:t>
            </a:r>
            <a:endParaRPr lang="en-US" sz="2200" dirty="0">
              <a:ea typeface="ＭＳ Ｐゴシック" pitchFamily="-111" charset="-128"/>
            </a:endParaRPr>
          </a:p>
        </p:txBody>
      </p:sp>
      <p:sp>
        <p:nvSpPr>
          <p:cNvPr id="33" name="AcnFootnote_ID_987167"/>
          <p:cNvSpPr txBox="1">
            <a:spLocks noChangeArrowheads="1"/>
          </p:cNvSpPr>
          <p:nvPr>
            <p:custDataLst>
              <p:tags r:id="rId2"/>
            </p:custDataLst>
          </p:nvPr>
        </p:nvSpPr>
        <p:spPr bwMode="gray">
          <a:xfrm rot="-5400000">
            <a:off x="-119519" y="3363397"/>
            <a:ext cx="1584325" cy="369332"/>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US" sz="2400" b="1" dirty="0">
                <a:ea typeface="ＭＳ Ｐゴシック" pitchFamily="-111" charset="-128"/>
              </a:rPr>
              <a:t>Customer</a:t>
            </a:r>
          </a:p>
        </p:txBody>
      </p:sp>
      <p:sp>
        <p:nvSpPr>
          <p:cNvPr id="34" name="AcnFootnote_ID_987167"/>
          <p:cNvSpPr txBox="1">
            <a:spLocks noChangeArrowheads="1"/>
          </p:cNvSpPr>
          <p:nvPr>
            <p:custDataLst>
              <p:tags r:id="rId3"/>
            </p:custDataLst>
          </p:nvPr>
        </p:nvSpPr>
        <p:spPr bwMode="gray">
          <a:xfrm>
            <a:off x="1371600" y="5496580"/>
            <a:ext cx="1871663" cy="523220"/>
          </a:xfrm>
          <a:prstGeom prst="rect">
            <a:avLst/>
          </a:prstGeom>
          <a:noFill/>
          <a:ln w="12700">
            <a:noFill/>
            <a:miter lim="800000"/>
            <a:headEnd/>
            <a:tailEnd/>
          </a:ln>
        </p:spPr>
        <p:txBody>
          <a:bodyPr lIns="0" tIns="0" rIns="0" bIns="0" anchor="b">
            <a:spAutoFit/>
          </a:bodyPr>
          <a:lstStyle/>
          <a:p>
            <a:pPr algn="ctr" eaLnBrk="0" hangingPunct="0">
              <a:spcBef>
                <a:spcPct val="20000"/>
              </a:spcBef>
              <a:buClr>
                <a:schemeClr val="accent2"/>
              </a:buClr>
              <a:tabLst>
                <a:tab pos="2400300" algn="l"/>
              </a:tabLst>
            </a:pPr>
            <a:r>
              <a:rPr lang="en-GB" sz="2000" dirty="0">
                <a:ea typeface="ＭＳ Ｐゴシック" pitchFamily="-111" charset="-128"/>
              </a:rPr>
              <a:t>Vertical</a:t>
            </a:r>
            <a:r>
              <a:rPr lang="en-GB" dirty="0">
                <a:ea typeface="ＭＳ Ｐゴシック" pitchFamily="-111" charset="-128"/>
              </a:rPr>
              <a:t> </a:t>
            </a:r>
            <a:br>
              <a:rPr lang="en-GB" dirty="0">
                <a:ea typeface="ＭＳ Ｐゴシック" pitchFamily="-111" charset="-128"/>
              </a:rPr>
            </a:br>
            <a:r>
              <a:rPr lang="en-GB" sz="1400" dirty="0">
                <a:ea typeface="ＭＳ Ｐゴシック" pitchFamily="-111" charset="-128"/>
              </a:rPr>
              <a:t>(e.g. program sectors)</a:t>
            </a:r>
            <a:endParaRPr lang="en-US" sz="1400" dirty="0">
              <a:ea typeface="ＭＳ Ｐゴシック" pitchFamily="-111" charset="-128"/>
            </a:endParaRPr>
          </a:p>
        </p:txBody>
      </p:sp>
      <p:sp>
        <p:nvSpPr>
          <p:cNvPr id="35" name="AcnFootnote_ID_987167"/>
          <p:cNvSpPr txBox="1">
            <a:spLocks noChangeArrowheads="1"/>
          </p:cNvSpPr>
          <p:nvPr>
            <p:custDataLst>
              <p:tags r:id="rId4"/>
            </p:custDataLst>
          </p:nvPr>
        </p:nvSpPr>
        <p:spPr bwMode="gray">
          <a:xfrm>
            <a:off x="3192463" y="5496580"/>
            <a:ext cx="2141537" cy="523220"/>
          </a:xfrm>
          <a:prstGeom prst="rect">
            <a:avLst/>
          </a:prstGeom>
          <a:noFill/>
          <a:ln w="12700">
            <a:noFill/>
            <a:miter lim="800000"/>
            <a:headEnd/>
            <a:tailEnd/>
          </a:ln>
        </p:spPr>
        <p:txBody>
          <a:bodyPr wrap="square" lIns="0" tIns="0" rIns="0" bIns="0" anchor="b">
            <a:spAutoFit/>
          </a:bodyPr>
          <a:lstStyle/>
          <a:p>
            <a:pPr algn="ctr" eaLnBrk="0" hangingPunct="0">
              <a:spcBef>
                <a:spcPct val="20000"/>
              </a:spcBef>
              <a:buClr>
                <a:schemeClr val="accent2"/>
              </a:buClr>
              <a:tabLst>
                <a:tab pos="2400300" algn="l"/>
              </a:tabLst>
            </a:pPr>
            <a:r>
              <a:rPr lang="en-GB" sz="2000" dirty="0">
                <a:ea typeface="ＭＳ Ｐゴシック" pitchFamily="-111" charset="-128"/>
              </a:rPr>
              <a:t>Horizontal </a:t>
            </a:r>
            <a:br>
              <a:rPr lang="en-GB" sz="2000" dirty="0">
                <a:ea typeface="ＭＳ Ｐゴシック" pitchFamily="-111" charset="-128"/>
              </a:rPr>
            </a:br>
            <a:r>
              <a:rPr lang="en-GB" sz="1400" dirty="0">
                <a:ea typeface="ＭＳ Ｐゴシック" pitchFamily="-111" charset="-128"/>
              </a:rPr>
              <a:t>(e.g. tools &amp; platforms)</a:t>
            </a:r>
            <a:endParaRPr lang="en-US" sz="1400" dirty="0">
              <a:ea typeface="ＭＳ Ｐゴシック" pitchFamily="-111" charset="-128"/>
            </a:endParaRPr>
          </a:p>
        </p:txBody>
      </p:sp>
      <p:sp>
        <p:nvSpPr>
          <p:cNvPr id="36" name="AcnFootnote_ID_987167"/>
          <p:cNvSpPr txBox="1">
            <a:spLocks noChangeArrowheads="1"/>
          </p:cNvSpPr>
          <p:nvPr>
            <p:custDataLst>
              <p:tags r:id="rId5"/>
            </p:custDataLst>
          </p:nvPr>
        </p:nvSpPr>
        <p:spPr bwMode="gray">
          <a:xfrm>
            <a:off x="1947862" y="6183868"/>
            <a:ext cx="2700338" cy="369332"/>
          </a:xfrm>
          <a:prstGeom prst="rect">
            <a:avLst/>
          </a:prstGeom>
          <a:noFill/>
          <a:ln w="12700">
            <a:noFill/>
            <a:miter lim="800000"/>
            <a:headEnd/>
            <a:tailEnd/>
          </a:ln>
        </p:spPr>
        <p:txBody>
          <a:bodyPr wrap="square" lIns="0" tIns="0" rIns="0" bIns="0" anchor="b">
            <a:spAutoFit/>
          </a:bodyPr>
          <a:lstStyle/>
          <a:p>
            <a:pPr eaLnBrk="0" hangingPunct="0">
              <a:spcBef>
                <a:spcPct val="20000"/>
              </a:spcBef>
              <a:buClr>
                <a:schemeClr val="accent2"/>
              </a:buClr>
              <a:tabLst>
                <a:tab pos="2400300" algn="l"/>
              </a:tabLst>
            </a:pPr>
            <a:r>
              <a:rPr lang="en-GB" sz="2400" b="1" dirty="0">
                <a:ea typeface="ＭＳ Ｐゴシック" pitchFamily="-111" charset="-128"/>
              </a:rPr>
              <a:t>Strategic Thrust</a:t>
            </a:r>
            <a:endParaRPr lang="en-US" sz="2400" b="1" dirty="0">
              <a:ea typeface="ＭＳ Ｐゴシック" pitchFamily="-111" charset="-128"/>
            </a:endParaRPr>
          </a:p>
        </p:txBody>
      </p:sp>
      <p:sp>
        <p:nvSpPr>
          <p:cNvPr id="38" name="AcnFootnote_ID_987167"/>
          <p:cNvSpPr txBox="1">
            <a:spLocks noChangeArrowheads="1"/>
          </p:cNvSpPr>
          <p:nvPr>
            <p:custDataLst>
              <p:tags r:id="rId6"/>
            </p:custDataLst>
          </p:nvPr>
        </p:nvSpPr>
        <p:spPr bwMode="gray">
          <a:xfrm rot="-5400000">
            <a:off x="399386" y="2427385"/>
            <a:ext cx="1584325" cy="307777"/>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GB" sz="2000" dirty="0">
                <a:ea typeface="ＭＳ Ｐゴシック" pitchFamily="-111" charset="-128"/>
              </a:rPr>
              <a:t>Beneficiaries</a:t>
            </a:r>
            <a:endParaRPr lang="en-US" sz="2000" dirty="0">
              <a:ea typeface="ＭＳ Ｐゴシック" pitchFamily="-111"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404938" y="1676400"/>
            <a:ext cx="1873250" cy="1873250"/>
          </a:xfrm>
          <a:prstGeom prst="rect">
            <a:avLst/>
          </a:prstGeom>
          <a:solidFill>
            <a:srgbClr val="FF7C80"/>
          </a:solidFill>
          <a:ln w="9525">
            <a:solidFill>
              <a:schemeClr val="tx1"/>
            </a:solidFill>
            <a:miter lim="800000"/>
            <a:headEnd/>
            <a:tailEnd/>
          </a:ln>
          <a:effectLst>
            <a:innerShdw blurRad="63500" dist="50800" dir="13500000">
              <a:prstClr val="black">
                <a:alpha val="50000"/>
              </a:prstClr>
            </a:innerShdw>
          </a:effectLst>
        </p:spPr>
        <p:txBody>
          <a:bodyPr wrap="none" anchor="t" anchorCtr="0"/>
          <a:lstStyle/>
          <a:p>
            <a:pPr marL="457200" indent="-457200" algn="ctr" eaLnBrk="0" hangingPunct="0">
              <a:lnSpc>
                <a:spcPct val="80000"/>
              </a:lnSpc>
            </a:pPr>
            <a:endParaRPr lang="en-US" sz="1600" dirty="0" smtClean="0"/>
          </a:p>
          <a:p>
            <a:pPr marL="457200" indent="-457200" eaLnBrk="0" hangingPunct="0">
              <a:lnSpc>
                <a:spcPct val="80000"/>
              </a:lnSpc>
            </a:pPr>
            <a:r>
              <a:rPr lang="en-US" sz="1600" dirty="0" smtClean="0"/>
              <a:t>Prime </a:t>
            </a:r>
            <a:r>
              <a:rPr lang="en-US" sz="1600" b="1" dirty="0"/>
              <a:t>Members</a:t>
            </a:r>
          </a:p>
          <a:p>
            <a:pPr marL="457200" indent="-457200" eaLnBrk="0" hangingPunct="0">
              <a:lnSpc>
                <a:spcPct val="80000"/>
              </a:lnSpc>
            </a:pPr>
            <a:r>
              <a:rPr lang="en-US" sz="1600" dirty="0" smtClean="0"/>
              <a:t>Domain</a:t>
            </a:r>
            <a:endParaRPr lang="en-US" sz="1600" dirty="0"/>
          </a:p>
        </p:txBody>
      </p:sp>
      <p:sp>
        <p:nvSpPr>
          <p:cNvPr id="23557" name="Rectangle 5"/>
          <p:cNvSpPr>
            <a:spLocks noChangeArrowheads="1"/>
          </p:cNvSpPr>
          <p:nvPr/>
        </p:nvSpPr>
        <p:spPr bwMode="auto">
          <a:xfrm>
            <a:off x="1404938" y="3548063"/>
            <a:ext cx="1873250" cy="1873250"/>
          </a:xfrm>
          <a:prstGeom prst="rect">
            <a:avLst/>
          </a:prstGeom>
          <a:solidFill>
            <a:srgbClr val="66FF66"/>
          </a:solidFill>
          <a:ln w="9525">
            <a:solidFill>
              <a:schemeClr val="tx1"/>
            </a:solidFill>
            <a:miter lim="800000"/>
            <a:headEnd/>
            <a:tailEnd/>
          </a:ln>
          <a:effectLst>
            <a:innerShdw blurRad="63500" dist="50800" dir="8100000">
              <a:prstClr val="black">
                <a:alpha val="50000"/>
              </a:prstClr>
            </a:innerShdw>
          </a:effectLst>
        </p:spPr>
        <p:txBody>
          <a:bodyPr wrap="none" anchor="ctr"/>
          <a:lstStyle/>
          <a:p>
            <a:pPr marL="457200" indent="-457200" algn="ctr" eaLnBrk="0" hangingPunct="0">
              <a:lnSpc>
                <a:spcPct val="80000"/>
              </a:lnSpc>
            </a:pPr>
            <a:r>
              <a:rPr lang="en-US" sz="1600" b="1" dirty="0" smtClean="0"/>
              <a:t>NetHope</a:t>
            </a:r>
            <a:r>
              <a:rPr lang="en-US" sz="1600" dirty="0" smtClean="0"/>
              <a:t> </a:t>
            </a:r>
          </a:p>
          <a:p>
            <a:pPr marL="457200" indent="-457200" algn="ctr" eaLnBrk="0" hangingPunct="0">
              <a:lnSpc>
                <a:spcPct val="80000"/>
              </a:lnSpc>
            </a:pPr>
            <a:r>
              <a:rPr lang="en-US" sz="1600" dirty="0" smtClean="0"/>
              <a:t>Domain </a:t>
            </a:r>
            <a:endParaRPr lang="en-US" sz="1600" dirty="0"/>
          </a:p>
          <a:p>
            <a:pPr marL="457200" indent="-457200" algn="ctr" eaLnBrk="0" hangingPunct="0">
              <a:lnSpc>
                <a:spcPct val="80000"/>
              </a:lnSpc>
            </a:pPr>
            <a:r>
              <a:rPr lang="en-US" sz="1600" dirty="0"/>
              <a:t>(e.g.</a:t>
            </a:r>
          </a:p>
          <a:p>
            <a:pPr marL="457200" indent="-457200" algn="ctr" eaLnBrk="0" hangingPunct="0">
              <a:lnSpc>
                <a:spcPct val="80000"/>
              </a:lnSpc>
            </a:pPr>
            <a:r>
              <a:rPr lang="en-US" sz="1600" dirty="0"/>
              <a:t>Shared Services)</a:t>
            </a:r>
          </a:p>
        </p:txBody>
      </p:sp>
      <p:sp>
        <p:nvSpPr>
          <p:cNvPr id="23558" name="Rectangle 6"/>
          <p:cNvSpPr>
            <a:spLocks noChangeArrowheads="1"/>
          </p:cNvSpPr>
          <p:nvPr/>
        </p:nvSpPr>
        <p:spPr bwMode="auto">
          <a:xfrm>
            <a:off x="3276600" y="3548063"/>
            <a:ext cx="1873250" cy="1873250"/>
          </a:xfrm>
          <a:prstGeom prst="rect">
            <a:avLst/>
          </a:prstGeom>
          <a:solidFill>
            <a:schemeClr val="bg1"/>
          </a:solidFill>
          <a:ln w="9525">
            <a:solidFill>
              <a:schemeClr val="tx1"/>
            </a:solidFill>
            <a:miter lim="800000"/>
            <a:headEnd/>
            <a:tailEnd/>
          </a:ln>
          <a:effectLst>
            <a:innerShdw blurRad="63500" dist="50800" dir="2700000">
              <a:prstClr val="black">
                <a:alpha val="50000"/>
              </a:prstClr>
            </a:innerShdw>
          </a:effectLst>
        </p:spPr>
        <p:txBody>
          <a:bodyPr wrap="none" anchor="ctr"/>
          <a:lstStyle/>
          <a:p>
            <a:pPr marL="457200" indent="-457200" algn="ctr" eaLnBrk="0" hangingPunct="0">
              <a:lnSpc>
                <a:spcPct val="80000"/>
              </a:lnSpc>
            </a:pPr>
            <a:endParaRPr lang="en-US" sz="1400" dirty="0"/>
          </a:p>
        </p:txBody>
      </p:sp>
      <p:sp>
        <p:nvSpPr>
          <p:cNvPr id="23559" name="Rectangle 7"/>
          <p:cNvSpPr>
            <a:spLocks noChangeArrowheads="1"/>
          </p:cNvSpPr>
          <p:nvPr/>
        </p:nvSpPr>
        <p:spPr bwMode="auto">
          <a:xfrm>
            <a:off x="3276600" y="1676400"/>
            <a:ext cx="1873250" cy="1873250"/>
          </a:xfrm>
          <a:prstGeom prst="rect">
            <a:avLst/>
          </a:prstGeom>
          <a:solidFill>
            <a:srgbClr val="66FF66"/>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marL="457200" indent="-457200" algn="ctr" eaLnBrk="0" hangingPunct="0">
              <a:lnSpc>
                <a:spcPct val="80000"/>
              </a:lnSpc>
            </a:pPr>
            <a:r>
              <a:rPr lang="en-US" sz="1600" b="1" dirty="0" smtClean="0"/>
              <a:t>NetHope</a:t>
            </a:r>
            <a:r>
              <a:rPr lang="en-US" sz="1600" dirty="0" smtClean="0"/>
              <a:t> </a:t>
            </a:r>
            <a:endParaRPr lang="en-US" sz="1600" dirty="0"/>
          </a:p>
          <a:p>
            <a:pPr marL="457200" indent="-457200" algn="ctr" eaLnBrk="0" hangingPunct="0">
              <a:lnSpc>
                <a:spcPct val="80000"/>
              </a:lnSpc>
            </a:pPr>
            <a:r>
              <a:rPr lang="en-US" sz="1600" dirty="0" smtClean="0"/>
              <a:t>Domain</a:t>
            </a:r>
            <a:endParaRPr lang="en-US" sz="1600" dirty="0"/>
          </a:p>
          <a:p>
            <a:pPr marL="457200" indent="-457200" algn="ctr" eaLnBrk="0" hangingPunct="0">
              <a:lnSpc>
                <a:spcPct val="80000"/>
              </a:lnSpc>
            </a:pPr>
            <a:r>
              <a:rPr lang="en-US" sz="1600" dirty="0"/>
              <a:t>(e.g. ICT4D)</a:t>
            </a:r>
          </a:p>
        </p:txBody>
      </p:sp>
      <p:sp>
        <p:nvSpPr>
          <p:cNvPr id="23566" name="Text Box 14"/>
          <p:cNvSpPr txBox="1">
            <a:spLocks noChangeArrowheads="1"/>
          </p:cNvSpPr>
          <p:nvPr/>
        </p:nvSpPr>
        <p:spPr bwMode="gray">
          <a:xfrm>
            <a:off x="6300788" y="1687512"/>
            <a:ext cx="2663825" cy="63817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 began in quadrant 1, for example providing connectivity to members</a:t>
            </a:r>
          </a:p>
        </p:txBody>
      </p:sp>
      <p:sp>
        <p:nvSpPr>
          <p:cNvPr id="23568" name="Oval 16"/>
          <p:cNvSpPr>
            <a:spLocks noChangeArrowheads="1"/>
          </p:cNvSpPr>
          <p:nvPr/>
        </p:nvSpPr>
        <p:spPr bwMode="auto">
          <a:xfrm>
            <a:off x="4068763" y="2971800"/>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US" sz="1800"/>
              <a:t>2</a:t>
            </a:r>
          </a:p>
        </p:txBody>
      </p:sp>
      <p:sp>
        <p:nvSpPr>
          <p:cNvPr id="23569" name="Oval 17"/>
          <p:cNvSpPr>
            <a:spLocks noChangeArrowheads="1"/>
          </p:cNvSpPr>
          <p:nvPr/>
        </p:nvSpPr>
        <p:spPr bwMode="auto">
          <a:xfrm>
            <a:off x="1541462" y="23018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0" name="Oval 18"/>
          <p:cNvSpPr>
            <a:spLocks noChangeArrowheads="1"/>
          </p:cNvSpPr>
          <p:nvPr/>
        </p:nvSpPr>
        <p:spPr bwMode="auto">
          <a:xfrm>
            <a:off x="2197100" y="489267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1" name="Oval 19"/>
          <p:cNvSpPr>
            <a:spLocks noChangeArrowheads="1"/>
          </p:cNvSpPr>
          <p:nvPr/>
        </p:nvSpPr>
        <p:spPr bwMode="auto">
          <a:xfrm>
            <a:off x="5867400" y="1676400"/>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1</a:t>
            </a:r>
            <a:endParaRPr lang="en-US" sz="1800"/>
          </a:p>
        </p:txBody>
      </p:sp>
      <p:sp>
        <p:nvSpPr>
          <p:cNvPr id="23572" name="Oval 20"/>
          <p:cNvSpPr>
            <a:spLocks noChangeArrowheads="1"/>
          </p:cNvSpPr>
          <p:nvPr/>
        </p:nvSpPr>
        <p:spPr bwMode="auto">
          <a:xfrm>
            <a:off x="5867400" y="2611437"/>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2</a:t>
            </a:r>
            <a:endParaRPr lang="en-US" sz="1800"/>
          </a:p>
        </p:txBody>
      </p:sp>
      <p:sp>
        <p:nvSpPr>
          <p:cNvPr id="23573" name="Text Box 21"/>
          <p:cNvSpPr txBox="1">
            <a:spLocks noChangeArrowheads="1"/>
          </p:cNvSpPr>
          <p:nvPr/>
        </p:nvSpPr>
        <p:spPr bwMode="gray">
          <a:xfrm>
            <a:off x="6300788" y="25415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Primary growth area for NetHope leveraging strength in quadrant 1</a:t>
            </a:r>
          </a:p>
        </p:txBody>
      </p:sp>
      <p:sp>
        <p:nvSpPr>
          <p:cNvPr id="23574" name="Oval 22"/>
          <p:cNvSpPr>
            <a:spLocks noChangeArrowheads="1"/>
          </p:cNvSpPr>
          <p:nvPr/>
        </p:nvSpPr>
        <p:spPr bwMode="auto">
          <a:xfrm>
            <a:off x="5867400" y="3260725"/>
            <a:ext cx="287338"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3</a:t>
            </a:r>
            <a:endParaRPr lang="en-US" sz="1800"/>
          </a:p>
        </p:txBody>
      </p:sp>
      <p:sp>
        <p:nvSpPr>
          <p:cNvPr id="23575" name="Text Box 23"/>
          <p:cNvSpPr txBox="1">
            <a:spLocks noChangeArrowheads="1"/>
          </p:cNvSpPr>
          <p:nvPr/>
        </p:nvSpPr>
        <p:spPr bwMode="gray">
          <a:xfrm>
            <a:off x="6300788" y="3278187"/>
            <a:ext cx="2663825" cy="1063625"/>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NetHope’s supports and enables through technology but does not provide programs to the beneficiary since this is the members’ role</a:t>
            </a:r>
          </a:p>
        </p:txBody>
      </p:sp>
      <p:sp>
        <p:nvSpPr>
          <p:cNvPr id="23576" name="Oval 24"/>
          <p:cNvSpPr>
            <a:spLocks noChangeArrowheads="1"/>
          </p:cNvSpPr>
          <p:nvPr/>
        </p:nvSpPr>
        <p:spPr bwMode="auto">
          <a:xfrm>
            <a:off x="5868988" y="4484687"/>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a:t>4</a:t>
            </a:r>
            <a:endParaRPr lang="en-US" sz="1800"/>
          </a:p>
        </p:txBody>
      </p:sp>
      <p:sp>
        <p:nvSpPr>
          <p:cNvPr id="23577" name="Text Box 25"/>
          <p:cNvSpPr txBox="1">
            <a:spLocks noChangeArrowheads="1"/>
          </p:cNvSpPr>
          <p:nvPr/>
        </p:nvSpPr>
        <p:spPr bwMode="gray">
          <a:xfrm>
            <a:off x="6300788" y="4484687"/>
            <a:ext cx="2663825" cy="425450"/>
          </a:xfrm>
          <a:prstGeom prst="rect">
            <a:avLst/>
          </a:prstGeom>
          <a:noFill/>
          <a:ln w="12700">
            <a:noFill/>
            <a:miter lim="800000"/>
            <a:headEnd/>
            <a:tailEnd/>
          </a:ln>
        </p:spPr>
        <p:txBody>
          <a:bodyPr lIns="0" tIns="0" rIns="0" bIns="0" anchor="b">
            <a:spAutoFit/>
          </a:bodyPr>
          <a:lstStyle/>
          <a:p>
            <a:pPr eaLnBrk="0" hangingPunct="0">
              <a:spcBef>
                <a:spcPct val="20000"/>
              </a:spcBef>
              <a:buClr>
                <a:schemeClr val="accent2"/>
              </a:buClr>
              <a:tabLst>
                <a:tab pos="2400300" algn="l"/>
              </a:tabLst>
            </a:pPr>
            <a:r>
              <a:rPr lang="en-US" sz="1400"/>
              <a:t>Secondary growth area for NetHope</a:t>
            </a:r>
          </a:p>
        </p:txBody>
      </p:sp>
      <p:sp>
        <p:nvSpPr>
          <p:cNvPr id="25" name="Right Triangle 24"/>
          <p:cNvSpPr/>
          <p:nvPr/>
        </p:nvSpPr>
        <p:spPr>
          <a:xfrm rot="16200000">
            <a:off x="1421892" y="1691640"/>
            <a:ext cx="1874520" cy="1828800"/>
          </a:xfrm>
          <a:prstGeom prst="rtTriangle">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nchorCtr="0"/>
          <a:lstStyle/>
          <a:p>
            <a:pPr marL="457200" indent="-457200" algn="ctr" eaLnBrk="0" hangingPunct="0">
              <a:lnSpc>
                <a:spcPct val="80000"/>
              </a:lnSpc>
            </a:pPr>
            <a:endParaRPr lang="en-US" sz="1400" dirty="0">
              <a:solidFill>
                <a:schemeClr val="tx1"/>
              </a:solidFill>
            </a:endParaRPr>
          </a:p>
        </p:txBody>
      </p:sp>
      <p:sp>
        <p:nvSpPr>
          <p:cNvPr id="26" name="TextBox 25"/>
          <p:cNvSpPr txBox="1"/>
          <p:nvPr/>
        </p:nvSpPr>
        <p:spPr>
          <a:xfrm>
            <a:off x="1621364" y="2438400"/>
            <a:ext cx="1731436" cy="1077218"/>
          </a:xfrm>
          <a:prstGeom prst="rect">
            <a:avLst/>
          </a:prstGeom>
          <a:noFill/>
        </p:spPr>
        <p:txBody>
          <a:bodyPr wrap="none" rtlCol="0">
            <a:spAutoFit/>
          </a:bodyPr>
          <a:lstStyle/>
          <a:p>
            <a:pPr algn="r"/>
            <a:r>
              <a:rPr lang="en-US" sz="1600" b="1" dirty="0" smtClean="0"/>
              <a:t> </a:t>
            </a:r>
          </a:p>
          <a:p>
            <a:pPr algn="r"/>
            <a:r>
              <a:rPr lang="en-US" sz="1600" b="1" dirty="0" smtClean="0"/>
              <a:t>NetHope</a:t>
            </a:r>
            <a:r>
              <a:rPr lang="en-US" sz="1600" dirty="0" smtClean="0"/>
              <a:t> </a:t>
            </a:r>
          </a:p>
          <a:p>
            <a:pPr algn="r"/>
            <a:r>
              <a:rPr lang="en-US" sz="1600" dirty="0" smtClean="0"/>
              <a:t>growth area </a:t>
            </a:r>
          </a:p>
          <a:p>
            <a:pPr algn="r"/>
            <a:r>
              <a:rPr lang="en-US" sz="1600" dirty="0" smtClean="0"/>
              <a:t>(e.g. NH Academy)</a:t>
            </a:r>
            <a:endParaRPr lang="en-US" sz="1600" dirty="0"/>
          </a:p>
        </p:txBody>
      </p:sp>
      <p:sp>
        <p:nvSpPr>
          <p:cNvPr id="27" name="Title 26"/>
          <p:cNvSpPr>
            <a:spLocks noGrp="1"/>
          </p:cNvSpPr>
          <p:nvPr>
            <p:ph type="title"/>
          </p:nvPr>
        </p:nvSpPr>
        <p:spPr/>
        <p:txBody>
          <a:bodyPr>
            <a:normAutofit/>
          </a:bodyPr>
          <a:lstStyle/>
          <a:p>
            <a:r>
              <a:rPr lang="en-US" sz="3600" b="1" dirty="0" smtClean="0">
                <a:ea typeface="ＭＳ Ｐゴシック" pitchFamily="34" charset="-128"/>
              </a:rPr>
              <a:t>NetHope Strategic Direction – 2014? </a:t>
            </a:r>
            <a:endParaRPr lang="en-US" sz="3600" b="1" dirty="0"/>
          </a:p>
        </p:txBody>
      </p:sp>
      <p:sp>
        <p:nvSpPr>
          <p:cNvPr id="29" name="Right Triangle 28"/>
          <p:cNvSpPr/>
          <p:nvPr/>
        </p:nvSpPr>
        <p:spPr>
          <a:xfrm rot="5400000">
            <a:off x="3275965" y="3536315"/>
            <a:ext cx="1874520" cy="1873250"/>
          </a:xfrm>
          <a:prstGeom prst="rtTriangle">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365760" tIns="2286000" rIns="182880" bIns="1645920" rtlCol="0" anchor="b" anchorCtr="0"/>
          <a:lstStyle/>
          <a:p>
            <a:pPr marL="457200" indent="-457200" eaLnBrk="0" hangingPunct="0">
              <a:lnSpc>
                <a:spcPct val="80000"/>
              </a:lnSpc>
            </a:pPr>
            <a:r>
              <a:rPr lang="en-US" sz="1600" b="1" dirty="0" smtClean="0">
                <a:solidFill>
                  <a:schemeClr val="tx1"/>
                </a:solidFill>
              </a:rPr>
              <a:t>NetHope</a:t>
            </a:r>
            <a:r>
              <a:rPr lang="en-US" sz="1600" dirty="0" smtClean="0">
                <a:solidFill>
                  <a:schemeClr val="tx1"/>
                </a:solidFill>
              </a:rPr>
              <a:t> </a:t>
            </a:r>
          </a:p>
          <a:p>
            <a:pPr marL="457200" indent="-457200" eaLnBrk="0" hangingPunct="0">
              <a:lnSpc>
                <a:spcPct val="80000"/>
              </a:lnSpc>
            </a:pPr>
            <a:r>
              <a:rPr lang="en-US" sz="1600" dirty="0" smtClean="0">
                <a:solidFill>
                  <a:schemeClr val="tx1"/>
                </a:solidFill>
              </a:rPr>
              <a:t>Domain</a:t>
            </a:r>
          </a:p>
          <a:p>
            <a:pPr marL="457200" indent="-457200" eaLnBrk="0" hangingPunct="0">
              <a:lnSpc>
                <a:spcPct val="80000"/>
              </a:lnSpc>
            </a:pPr>
            <a:r>
              <a:rPr lang="en-US" sz="1600" dirty="0" smtClean="0">
                <a:solidFill>
                  <a:schemeClr val="tx1"/>
                </a:solidFill>
              </a:rPr>
              <a:t>(e.g. Phase II </a:t>
            </a:r>
          </a:p>
          <a:p>
            <a:pPr marL="457200" indent="-457200" eaLnBrk="0" hangingPunct="0">
              <a:lnSpc>
                <a:spcPct val="80000"/>
              </a:lnSpc>
            </a:pPr>
            <a:r>
              <a:rPr lang="en-US" sz="1600" dirty="0" smtClean="0">
                <a:solidFill>
                  <a:schemeClr val="tx1"/>
                </a:solidFill>
              </a:rPr>
              <a:t>VSATs)</a:t>
            </a:r>
            <a:endParaRPr lang="en-US" sz="1600" dirty="0">
              <a:solidFill>
                <a:schemeClr val="tx1"/>
              </a:solidFill>
            </a:endParaRPr>
          </a:p>
        </p:txBody>
      </p:sp>
      <p:sp>
        <p:nvSpPr>
          <p:cNvPr id="23567" name="Oval 15"/>
          <p:cNvSpPr>
            <a:spLocks noChangeArrowheads="1"/>
          </p:cNvSpPr>
          <p:nvPr/>
        </p:nvSpPr>
        <p:spPr bwMode="auto">
          <a:xfrm>
            <a:off x="3505200" y="4587875"/>
            <a:ext cx="287337" cy="288925"/>
          </a:xfrm>
          <a:prstGeom prst="ellipse">
            <a:avLst/>
          </a:prstGeom>
          <a:solidFill>
            <a:srgbClr val="FFFF99"/>
          </a:solidFill>
          <a:ln w="9525">
            <a:solidFill>
              <a:schemeClr val="tx1"/>
            </a:solidFill>
            <a:round/>
            <a:headEnd/>
            <a:tailEnd/>
          </a:ln>
        </p:spPr>
        <p:txBody>
          <a:bodyPr wrap="none" anchor="ctr"/>
          <a:lstStyle/>
          <a:p>
            <a:pPr algn="ctr" eaLnBrk="0" hangingPunct="0">
              <a:lnSpc>
                <a:spcPct val="80000"/>
              </a:lnSpc>
            </a:pPr>
            <a:r>
              <a:rPr lang="en-GB" sz="1800" dirty="0"/>
              <a:t>1</a:t>
            </a:r>
            <a:endParaRPr lang="en-US" sz="1800" dirty="0"/>
          </a:p>
        </p:txBody>
      </p:sp>
      <p:sp>
        <p:nvSpPr>
          <p:cNvPr id="31"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21</a:t>
            </a:fld>
            <a:endParaRPr lang="en-US" sz="1800" dirty="0">
              <a:solidFill>
                <a:schemeClr val="tx1"/>
              </a:solidFill>
            </a:endParaRPr>
          </a:p>
        </p:txBody>
      </p:sp>
      <p:sp>
        <p:nvSpPr>
          <p:cNvPr id="32" name="AcnFootnote_ID_987167"/>
          <p:cNvSpPr txBox="1">
            <a:spLocks noChangeArrowheads="1"/>
          </p:cNvSpPr>
          <p:nvPr>
            <p:custDataLst>
              <p:tags r:id="rId1"/>
            </p:custDataLst>
          </p:nvPr>
        </p:nvSpPr>
        <p:spPr bwMode="gray">
          <a:xfrm>
            <a:off x="1371600" y="5496580"/>
            <a:ext cx="1871663" cy="523220"/>
          </a:xfrm>
          <a:prstGeom prst="rect">
            <a:avLst/>
          </a:prstGeom>
          <a:noFill/>
          <a:ln w="12700">
            <a:noFill/>
            <a:miter lim="800000"/>
            <a:headEnd/>
            <a:tailEnd/>
          </a:ln>
        </p:spPr>
        <p:txBody>
          <a:bodyPr lIns="0" tIns="0" rIns="0" bIns="0" anchor="b">
            <a:spAutoFit/>
          </a:bodyPr>
          <a:lstStyle/>
          <a:p>
            <a:pPr algn="ctr" eaLnBrk="0" hangingPunct="0">
              <a:spcBef>
                <a:spcPct val="20000"/>
              </a:spcBef>
              <a:buClr>
                <a:schemeClr val="accent2"/>
              </a:buClr>
              <a:tabLst>
                <a:tab pos="2400300" algn="l"/>
              </a:tabLst>
            </a:pPr>
            <a:r>
              <a:rPr lang="en-GB" sz="2000" dirty="0">
                <a:ea typeface="ＭＳ Ｐゴシック" pitchFamily="-111" charset="-128"/>
              </a:rPr>
              <a:t>Vertical</a:t>
            </a:r>
            <a:r>
              <a:rPr lang="en-GB" dirty="0">
                <a:ea typeface="ＭＳ Ｐゴシック" pitchFamily="-111" charset="-128"/>
              </a:rPr>
              <a:t> </a:t>
            </a:r>
            <a:br>
              <a:rPr lang="en-GB" dirty="0">
                <a:ea typeface="ＭＳ Ｐゴシック" pitchFamily="-111" charset="-128"/>
              </a:rPr>
            </a:br>
            <a:r>
              <a:rPr lang="en-GB" sz="1400" dirty="0">
                <a:ea typeface="ＭＳ Ｐゴシック" pitchFamily="-111" charset="-128"/>
              </a:rPr>
              <a:t>(e.g. program sectors)</a:t>
            </a:r>
            <a:endParaRPr lang="en-US" sz="1400" dirty="0">
              <a:ea typeface="ＭＳ Ｐゴシック" pitchFamily="-111" charset="-128"/>
            </a:endParaRPr>
          </a:p>
        </p:txBody>
      </p:sp>
      <p:sp>
        <p:nvSpPr>
          <p:cNvPr id="33" name="AcnFootnote_ID_987167"/>
          <p:cNvSpPr txBox="1">
            <a:spLocks noChangeArrowheads="1"/>
          </p:cNvSpPr>
          <p:nvPr>
            <p:custDataLst>
              <p:tags r:id="rId2"/>
            </p:custDataLst>
          </p:nvPr>
        </p:nvSpPr>
        <p:spPr bwMode="gray">
          <a:xfrm>
            <a:off x="3192463" y="5496580"/>
            <a:ext cx="2141537" cy="523220"/>
          </a:xfrm>
          <a:prstGeom prst="rect">
            <a:avLst/>
          </a:prstGeom>
          <a:noFill/>
          <a:ln w="12700">
            <a:noFill/>
            <a:miter lim="800000"/>
            <a:headEnd/>
            <a:tailEnd/>
          </a:ln>
        </p:spPr>
        <p:txBody>
          <a:bodyPr wrap="square" lIns="0" tIns="0" rIns="0" bIns="0" anchor="b">
            <a:spAutoFit/>
          </a:bodyPr>
          <a:lstStyle/>
          <a:p>
            <a:pPr algn="ctr" eaLnBrk="0" hangingPunct="0">
              <a:spcBef>
                <a:spcPct val="20000"/>
              </a:spcBef>
              <a:buClr>
                <a:schemeClr val="accent2"/>
              </a:buClr>
              <a:tabLst>
                <a:tab pos="2400300" algn="l"/>
              </a:tabLst>
            </a:pPr>
            <a:r>
              <a:rPr lang="en-GB" sz="2000" dirty="0">
                <a:ea typeface="ＭＳ Ｐゴシック" pitchFamily="-111" charset="-128"/>
              </a:rPr>
              <a:t>Horizontal </a:t>
            </a:r>
            <a:br>
              <a:rPr lang="en-GB" sz="2000" dirty="0">
                <a:ea typeface="ＭＳ Ｐゴシック" pitchFamily="-111" charset="-128"/>
              </a:rPr>
            </a:br>
            <a:r>
              <a:rPr lang="en-GB" sz="1400" dirty="0">
                <a:ea typeface="ＭＳ Ｐゴシック" pitchFamily="-111" charset="-128"/>
              </a:rPr>
              <a:t>(e.g. tools &amp; platforms)</a:t>
            </a:r>
            <a:endParaRPr lang="en-US" sz="1400" dirty="0">
              <a:ea typeface="ＭＳ Ｐゴシック" pitchFamily="-111" charset="-128"/>
            </a:endParaRPr>
          </a:p>
        </p:txBody>
      </p:sp>
      <p:sp>
        <p:nvSpPr>
          <p:cNvPr id="34" name="AcnFootnote_ID_987167"/>
          <p:cNvSpPr txBox="1">
            <a:spLocks noChangeArrowheads="1"/>
          </p:cNvSpPr>
          <p:nvPr>
            <p:custDataLst>
              <p:tags r:id="rId3"/>
            </p:custDataLst>
          </p:nvPr>
        </p:nvSpPr>
        <p:spPr bwMode="gray">
          <a:xfrm>
            <a:off x="1981200" y="6183868"/>
            <a:ext cx="2700338" cy="369332"/>
          </a:xfrm>
          <a:prstGeom prst="rect">
            <a:avLst/>
          </a:prstGeom>
          <a:noFill/>
          <a:ln w="12700">
            <a:noFill/>
            <a:miter lim="800000"/>
            <a:headEnd/>
            <a:tailEnd/>
          </a:ln>
        </p:spPr>
        <p:txBody>
          <a:bodyPr wrap="square" lIns="0" tIns="0" rIns="0" bIns="0" anchor="b">
            <a:spAutoFit/>
          </a:bodyPr>
          <a:lstStyle/>
          <a:p>
            <a:pPr eaLnBrk="0" hangingPunct="0">
              <a:spcBef>
                <a:spcPct val="20000"/>
              </a:spcBef>
              <a:buClr>
                <a:schemeClr val="accent2"/>
              </a:buClr>
              <a:tabLst>
                <a:tab pos="2400300" algn="l"/>
              </a:tabLst>
            </a:pPr>
            <a:r>
              <a:rPr lang="en-GB" sz="2400" b="1" dirty="0">
                <a:ea typeface="ＭＳ Ｐゴシック" pitchFamily="-111" charset="-128"/>
              </a:rPr>
              <a:t>Strategic Thrust</a:t>
            </a:r>
            <a:endParaRPr lang="en-US" sz="2400" b="1" dirty="0">
              <a:ea typeface="ＭＳ Ｐゴシック" pitchFamily="-111" charset="-128"/>
            </a:endParaRPr>
          </a:p>
        </p:txBody>
      </p:sp>
      <p:sp>
        <p:nvSpPr>
          <p:cNvPr id="35" name="AcnFootnote_ID_987167"/>
          <p:cNvSpPr txBox="1">
            <a:spLocks noChangeArrowheads="1"/>
          </p:cNvSpPr>
          <p:nvPr>
            <p:custDataLst>
              <p:tags r:id="rId4"/>
            </p:custDataLst>
          </p:nvPr>
        </p:nvSpPr>
        <p:spPr bwMode="gray">
          <a:xfrm rot="-5400000">
            <a:off x="293182" y="4259361"/>
            <a:ext cx="1584325" cy="307777"/>
          </a:xfrm>
          <a:prstGeom prst="rect">
            <a:avLst/>
          </a:prstGeom>
          <a:noFill/>
          <a:ln w="12700">
            <a:noFill/>
            <a:miter lim="800000"/>
            <a:headEnd/>
            <a:tailEnd/>
          </a:ln>
        </p:spPr>
        <p:txBody>
          <a:bodyPr wrap="square" lIns="0" tIns="0" rIns="0" bIns="0" anchor="b">
            <a:spAutoFit/>
          </a:bodyPr>
          <a:lstStyle/>
          <a:p>
            <a:pPr marL="538163" indent="-538163" algn="ctr" eaLnBrk="0" hangingPunct="0">
              <a:spcBef>
                <a:spcPct val="20000"/>
              </a:spcBef>
              <a:buClr>
                <a:schemeClr val="accent2"/>
              </a:buClr>
              <a:tabLst>
                <a:tab pos="2400300" algn="l"/>
              </a:tabLst>
            </a:pPr>
            <a:r>
              <a:rPr lang="en-GB" sz="2000" dirty="0">
                <a:ea typeface="ＭＳ Ｐゴシック" pitchFamily="-111" charset="-128"/>
              </a:rPr>
              <a:t>Members</a:t>
            </a:r>
            <a:endParaRPr lang="en-US" sz="2000" dirty="0">
              <a:ea typeface="ＭＳ Ｐゴシック" pitchFamily="-111" charset="-128"/>
            </a:endParaRPr>
          </a:p>
        </p:txBody>
      </p:sp>
      <p:sp>
        <p:nvSpPr>
          <p:cNvPr id="36" name="AcnFootnote_ID_987167"/>
          <p:cNvSpPr txBox="1">
            <a:spLocks noChangeArrowheads="1"/>
          </p:cNvSpPr>
          <p:nvPr>
            <p:custDataLst>
              <p:tags r:id="rId5"/>
            </p:custDataLst>
          </p:nvPr>
        </p:nvSpPr>
        <p:spPr bwMode="gray">
          <a:xfrm rot="-5400000">
            <a:off x="304801" y="2459137"/>
            <a:ext cx="1584325" cy="307777"/>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GB" sz="2000" dirty="0">
                <a:ea typeface="ＭＳ Ｐゴシック" pitchFamily="-111" charset="-128"/>
              </a:rPr>
              <a:t>Beneficiaries</a:t>
            </a:r>
            <a:endParaRPr lang="en-US" sz="2000" dirty="0">
              <a:ea typeface="ＭＳ Ｐゴシック" pitchFamily="-111" charset="-128"/>
            </a:endParaRPr>
          </a:p>
        </p:txBody>
      </p:sp>
      <p:sp>
        <p:nvSpPr>
          <p:cNvPr id="37" name="AcnFootnote_ID_987167"/>
          <p:cNvSpPr txBox="1">
            <a:spLocks noChangeArrowheads="1"/>
          </p:cNvSpPr>
          <p:nvPr>
            <p:custDataLst>
              <p:tags r:id="rId6"/>
            </p:custDataLst>
          </p:nvPr>
        </p:nvSpPr>
        <p:spPr bwMode="gray">
          <a:xfrm rot="-5400000">
            <a:off x="-86181" y="3363397"/>
            <a:ext cx="1584325" cy="369332"/>
          </a:xfrm>
          <a:prstGeom prst="rect">
            <a:avLst/>
          </a:prstGeom>
          <a:noFill/>
          <a:ln w="12700">
            <a:noFill/>
            <a:miter lim="800000"/>
            <a:headEnd/>
            <a:tailEnd/>
          </a:ln>
        </p:spPr>
        <p:txBody>
          <a:bodyPr lIns="0" tIns="0" rIns="0" bIns="0" anchor="b">
            <a:spAutoFit/>
          </a:bodyPr>
          <a:lstStyle/>
          <a:p>
            <a:pPr marL="538163" indent="-538163" algn="ctr" eaLnBrk="0" hangingPunct="0">
              <a:spcBef>
                <a:spcPct val="20000"/>
              </a:spcBef>
              <a:buClr>
                <a:schemeClr val="accent2"/>
              </a:buClr>
              <a:tabLst>
                <a:tab pos="2400300" algn="l"/>
              </a:tabLst>
            </a:pPr>
            <a:r>
              <a:rPr lang="en-US" sz="2400" b="1" dirty="0">
                <a:ea typeface="ＭＳ Ｐゴシック" pitchFamily="-111" charset="-128"/>
              </a:rPr>
              <a:t>Customer</a:t>
            </a:r>
          </a:p>
        </p:txBody>
      </p:sp>
      <p:sp>
        <p:nvSpPr>
          <p:cNvPr id="38" name="Cloud Callout 37"/>
          <p:cNvSpPr/>
          <p:nvPr/>
        </p:nvSpPr>
        <p:spPr>
          <a:xfrm>
            <a:off x="5105400" y="3621089"/>
            <a:ext cx="3962400" cy="3236912"/>
          </a:xfrm>
          <a:prstGeom prst="cloudCallout">
            <a:avLst>
              <a:gd name="adj1" fmla="val -72328"/>
              <a:gd name="adj2" fmla="val -10105"/>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2800" b="1" dirty="0" smtClean="0">
                <a:solidFill>
                  <a:schemeClr val="tx1"/>
                </a:solidFill>
              </a:rPr>
              <a:t>Loss</a:t>
            </a:r>
          </a:p>
          <a:p>
            <a:pPr algn="ctr"/>
            <a:r>
              <a:rPr lang="en-US" sz="2800" b="1" dirty="0" smtClean="0">
                <a:solidFill>
                  <a:schemeClr val="tx1"/>
                </a:solidFill>
              </a:rPr>
              <a:t>or </a:t>
            </a:r>
            <a:r>
              <a:rPr lang="en-US" sz="2800" b="1" dirty="0" smtClean="0">
                <a:solidFill>
                  <a:schemeClr val="tx1"/>
                </a:solidFill>
              </a:rPr>
              <a:t>Fulfillment</a:t>
            </a:r>
          </a:p>
          <a:p>
            <a:pPr algn="ctr"/>
            <a:r>
              <a:rPr lang="en-US" sz="2800" b="1" dirty="0" smtClean="0">
                <a:solidFill>
                  <a:schemeClr val="tx1"/>
                </a:solidFill>
              </a:rPr>
              <a:t>of  Infrastructure</a:t>
            </a:r>
          </a:p>
          <a:p>
            <a:pPr algn="ctr"/>
            <a:r>
              <a:rPr lang="en-US" sz="2800" b="1" dirty="0" smtClean="0">
                <a:solidFill>
                  <a:schemeClr val="tx1"/>
                </a:solidFill>
              </a:rPr>
              <a:t>Foundation?</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74638"/>
            <a:ext cx="8763000" cy="715962"/>
          </a:xfrm>
        </p:spPr>
        <p:txBody>
          <a:bodyPr/>
          <a:lstStyle/>
          <a:p>
            <a:pPr algn="ctr"/>
            <a:r>
              <a:rPr lang="en-US" b="1" dirty="0" smtClean="0"/>
              <a:t>NetHope Values – Guiding Principles</a:t>
            </a:r>
            <a:endParaRPr lang="en-US" b="1" dirty="0"/>
          </a:p>
        </p:txBody>
      </p:sp>
      <p:sp>
        <p:nvSpPr>
          <p:cNvPr id="26627" name="Rectangle 3"/>
          <p:cNvSpPr>
            <a:spLocks noGrp="1" noChangeArrowheads="1"/>
          </p:cNvSpPr>
          <p:nvPr>
            <p:ph idx="1"/>
          </p:nvPr>
        </p:nvSpPr>
        <p:spPr>
          <a:xfrm>
            <a:off x="611560" y="1295400"/>
            <a:ext cx="8303840" cy="4632920"/>
          </a:xfrm>
        </p:spPr>
        <p:txBody>
          <a:bodyPr/>
          <a:lstStyle/>
          <a:p>
            <a:pPr>
              <a:lnSpc>
                <a:spcPct val="90000"/>
              </a:lnSpc>
            </a:pPr>
            <a:r>
              <a:rPr lang="en-US" sz="2400" b="1" dirty="0" smtClean="0">
                <a:solidFill>
                  <a:srgbClr val="3B8123"/>
                </a:solidFill>
              </a:rPr>
              <a:t>Technology Matters</a:t>
            </a:r>
          </a:p>
          <a:p>
            <a:pPr lvl="1">
              <a:lnSpc>
                <a:spcPct val="90000"/>
              </a:lnSpc>
            </a:pPr>
            <a:r>
              <a:rPr lang="en-US" sz="2000" dirty="0" smtClean="0"/>
              <a:t>NGO Effectiveness depends on technology and capacity building</a:t>
            </a:r>
          </a:p>
          <a:p>
            <a:pPr>
              <a:lnSpc>
                <a:spcPct val="90000"/>
              </a:lnSpc>
            </a:pPr>
            <a:r>
              <a:rPr lang="en-US" sz="2400" b="1" dirty="0" smtClean="0">
                <a:solidFill>
                  <a:srgbClr val="3B8123"/>
                </a:solidFill>
              </a:rPr>
              <a:t>Benefiting all benefits one</a:t>
            </a:r>
          </a:p>
          <a:p>
            <a:pPr lvl="1">
              <a:lnSpc>
                <a:spcPct val="90000"/>
              </a:lnSpc>
            </a:pPr>
            <a:r>
              <a:rPr lang="en-US" sz="2000" dirty="0" smtClean="0"/>
              <a:t>Benefiting one also Benefits All </a:t>
            </a:r>
          </a:p>
          <a:p>
            <a:pPr>
              <a:lnSpc>
                <a:spcPct val="90000"/>
              </a:lnSpc>
            </a:pPr>
            <a:r>
              <a:rPr lang="en-US" sz="2400" b="1" dirty="0" smtClean="0">
                <a:solidFill>
                  <a:srgbClr val="3B8123"/>
                </a:solidFill>
              </a:rPr>
              <a:t>Learn through collaboration</a:t>
            </a:r>
          </a:p>
          <a:p>
            <a:pPr lvl="1">
              <a:lnSpc>
                <a:spcPct val="90000"/>
              </a:lnSpc>
            </a:pPr>
            <a:r>
              <a:rPr lang="en-US" sz="2000" dirty="0" smtClean="0"/>
              <a:t>Learn by doing together</a:t>
            </a:r>
          </a:p>
          <a:p>
            <a:pPr>
              <a:lnSpc>
                <a:spcPct val="90000"/>
              </a:lnSpc>
            </a:pPr>
            <a:r>
              <a:rPr lang="en-US" sz="2400" b="1" dirty="0" smtClean="0">
                <a:solidFill>
                  <a:srgbClr val="3B8123"/>
                </a:solidFill>
              </a:rPr>
              <a:t>Build for the Field</a:t>
            </a:r>
          </a:p>
          <a:p>
            <a:pPr lvl="1">
              <a:lnSpc>
                <a:spcPct val="90000"/>
              </a:lnSpc>
            </a:pPr>
            <a:r>
              <a:rPr lang="en-US" sz="2000" dirty="0" smtClean="0"/>
              <a:t>IT solutions are deployed solutions</a:t>
            </a:r>
          </a:p>
          <a:p>
            <a:pPr>
              <a:lnSpc>
                <a:spcPct val="90000"/>
              </a:lnSpc>
            </a:pPr>
            <a:r>
              <a:rPr lang="en-US" sz="2400" b="1" dirty="0" smtClean="0">
                <a:solidFill>
                  <a:srgbClr val="3B8123"/>
                </a:solidFill>
              </a:rPr>
              <a:t>Bias for action</a:t>
            </a:r>
          </a:p>
          <a:p>
            <a:pPr lvl="1">
              <a:lnSpc>
                <a:spcPct val="90000"/>
              </a:lnSpc>
            </a:pPr>
            <a:r>
              <a:rPr lang="en-US" sz="2000" dirty="0" smtClean="0"/>
              <a:t>The need for speed, especially for emergencies</a:t>
            </a:r>
          </a:p>
          <a:p>
            <a:pPr>
              <a:lnSpc>
                <a:spcPct val="90000"/>
              </a:lnSpc>
            </a:pPr>
            <a:r>
              <a:rPr lang="en-US" sz="2400" b="1" dirty="0" smtClean="0">
                <a:solidFill>
                  <a:srgbClr val="3B8123"/>
                </a:solidFill>
              </a:rPr>
              <a:t>Trust above all else</a:t>
            </a:r>
          </a:p>
          <a:p>
            <a:pPr lvl="1">
              <a:lnSpc>
                <a:spcPct val="90000"/>
              </a:lnSpc>
            </a:pPr>
            <a:r>
              <a:rPr lang="en-US" sz="2000" dirty="0" smtClean="0"/>
              <a:t>Trust comes through open dialog and working together over time</a:t>
            </a:r>
          </a:p>
          <a:p>
            <a:pPr marL="635000" lvl="1" indent="-457200"/>
            <a:endParaRPr lang="en-US" sz="2200" dirty="0" smtClean="0"/>
          </a:p>
          <a:p>
            <a:pPr lvl="1">
              <a:lnSpc>
                <a:spcPct val="90000"/>
              </a:lnSpc>
            </a:pPr>
            <a:endParaRPr lang="en-US" sz="2000" dirty="0" smtClean="0"/>
          </a:p>
        </p:txBody>
      </p:sp>
      <p:sp>
        <p:nvSpPr>
          <p:cNvPr id="4" name="Rectangle 6"/>
          <p:cNvSpPr>
            <a:spLocks noGrp="1" noChangeArrowheads="1"/>
          </p:cNvSpPr>
          <p:nvPr>
            <p:ph type="sldNum" sz="quarter" idx="4294967295"/>
          </p:nvPr>
        </p:nvSpPr>
        <p:spPr>
          <a:xfrm>
            <a:off x="6804248" y="6245225"/>
            <a:ext cx="2133600" cy="476250"/>
          </a:xfrm>
          <a:prstGeom prst="rect">
            <a:avLst/>
          </a:prstGeom>
          <a:ln/>
        </p:spPr>
        <p:txBody>
          <a:bodyPr/>
          <a:lstStyle/>
          <a:p>
            <a:pPr algn="r">
              <a:defRPr/>
            </a:pPr>
            <a:fld id="{0A941D07-DB76-4EAA-9F3F-DF8372CB7AC4}" type="slidenum">
              <a:rPr lang="en-US"/>
              <a:pPr algn="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b="1" dirty="0" smtClean="0"/>
              <a:t>The Innovation Mutual Fund</a:t>
            </a:r>
          </a:p>
        </p:txBody>
      </p:sp>
      <p:sp>
        <p:nvSpPr>
          <p:cNvPr id="29699" name="Content Placeholder 2"/>
          <p:cNvSpPr>
            <a:spLocks noGrp="1"/>
          </p:cNvSpPr>
          <p:nvPr>
            <p:ph idx="1"/>
          </p:nvPr>
        </p:nvSpPr>
        <p:spPr>
          <a:xfrm>
            <a:off x="745232" y="1556792"/>
            <a:ext cx="8219256" cy="4704928"/>
          </a:xfrm>
        </p:spPr>
        <p:txBody>
          <a:bodyPr/>
          <a:lstStyle/>
          <a:p>
            <a:pPr eaLnBrk="1" hangingPunct="1"/>
            <a:r>
              <a:rPr lang="en-US" sz="2400" b="1" dirty="0" smtClean="0">
                <a:solidFill>
                  <a:schemeClr val="accent2"/>
                </a:solidFill>
              </a:rPr>
              <a:t>I4 Health </a:t>
            </a:r>
            <a:r>
              <a:rPr lang="en-US" sz="2400" dirty="0" smtClean="0">
                <a:solidFill>
                  <a:schemeClr val="accent2"/>
                </a:solidFill>
              </a:rPr>
              <a:t>- </a:t>
            </a:r>
            <a:r>
              <a:rPr lang="en-US" sz="2400" i="1" dirty="0" err="1" smtClean="0"/>
              <a:t>MedCheck</a:t>
            </a:r>
            <a:r>
              <a:rPr lang="en-US" sz="2400" i="1" dirty="0" smtClean="0"/>
              <a:t>, a NetHope/Accenture initiative for battling the counterfeit drug trade. </a:t>
            </a:r>
          </a:p>
          <a:p>
            <a:pPr eaLnBrk="1" hangingPunct="1"/>
            <a:r>
              <a:rPr lang="en-US" sz="2400" b="1" dirty="0" smtClean="0">
                <a:solidFill>
                  <a:schemeClr val="accent2"/>
                </a:solidFill>
              </a:rPr>
              <a:t>I4 Microfinance </a:t>
            </a:r>
            <a:r>
              <a:rPr lang="en-US" sz="2400" i="1" dirty="0" smtClean="0"/>
              <a:t>- Mobile Banking pilot between NetHope, </a:t>
            </a:r>
            <a:r>
              <a:rPr lang="en-US" sz="2400" i="1" dirty="0" err="1" smtClean="0"/>
              <a:t>Accion</a:t>
            </a:r>
            <a:r>
              <a:rPr lang="en-US" sz="2400" i="1" dirty="0" smtClean="0"/>
              <a:t> and Microsoft, using Microsoft’s </a:t>
            </a:r>
            <a:r>
              <a:rPr lang="en-US" sz="2400" i="1" dirty="0" err="1" smtClean="0"/>
              <a:t>OneApp</a:t>
            </a:r>
            <a:r>
              <a:rPr lang="en-US" sz="2400" i="1" dirty="0" smtClean="0"/>
              <a:t> and PDAs/cell phones for Loan Approvals and Credit Scoring</a:t>
            </a:r>
          </a:p>
          <a:p>
            <a:pPr eaLnBrk="1" hangingPunct="1"/>
            <a:r>
              <a:rPr lang="en-US" sz="2400" b="1" dirty="0" smtClean="0">
                <a:solidFill>
                  <a:schemeClr val="accent2"/>
                </a:solidFill>
              </a:rPr>
              <a:t>I4 Education </a:t>
            </a:r>
            <a:r>
              <a:rPr lang="en-US" sz="2400" dirty="0" smtClean="0"/>
              <a:t>- </a:t>
            </a:r>
            <a:r>
              <a:rPr lang="en-US" sz="2400" i="1" dirty="0" smtClean="0"/>
              <a:t>eLearning and ICT Program for secondary schools with the Tanzanian government, NetHope Members, Accenture and others to reach 1.5M secondary school children.   </a:t>
            </a:r>
          </a:p>
          <a:p>
            <a:pPr eaLnBrk="1" hangingPunct="1"/>
            <a:r>
              <a:rPr lang="en-US" sz="2400" b="1" dirty="0" smtClean="0">
                <a:solidFill>
                  <a:schemeClr val="accent2"/>
                </a:solidFill>
              </a:rPr>
              <a:t>I4 Geographic Information Systems </a:t>
            </a:r>
            <a:r>
              <a:rPr lang="en-US" sz="2400" dirty="0" smtClean="0"/>
              <a:t>- </a:t>
            </a:r>
            <a:r>
              <a:rPr lang="en-US" sz="2400" i="1" dirty="0" smtClean="0"/>
              <a:t>A hydrology/ water dataset sharing project in East Africa and a Disaster Preparedness pilot with partner ESRI.</a:t>
            </a:r>
          </a:p>
        </p:txBody>
      </p:sp>
      <p:sp>
        <p:nvSpPr>
          <p:cNvPr id="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5FB12B"/>
        </a:solidFill>
        <a:effectLst/>
      </p:bgPr>
    </p:bg>
    <p:spTree>
      <p:nvGrpSpPr>
        <p:cNvPr id="1" name=""/>
        <p:cNvGrpSpPr/>
        <p:nvPr/>
      </p:nvGrpSpPr>
      <p:grpSpPr>
        <a:xfrm>
          <a:off x="0" y="0"/>
          <a:ext cx="0" cy="0"/>
          <a:chOff x="0" y="0"/>
          <a:chExt cx="0" cy="0"/>
        </a:xfrm>
      </p:grpSpPr>
      <p:sp>
        <p:nvSpPr>
          <p:cNvPr id="2" name="TextBox 1"/>
          <p:cNvSpPr txBox="1"/>
          <p:nvPr/>
        </p:nvSpPr>
        <p:spPr>
          <a:xfrm>
            <a:off x="990600" y="2175808"/>
            <a:ext cx="6324600" cy="1938992"/>
          </a:xfrm>
          <a:prstGeom prst="rect">
            <a:avLst/>
          </a:prstGeom>
          <a:noFill/>
        </p:spPr>
        <p:txBody>
          <a:bodyPr wrap="square" rtlCol="0">
            <a:spAutoFit/>
          </a:bodyPr>
          <a:lstStyle/>
          <a:p>
            <a:r>
              <a:rPr lang="en-US" sz="6000" b="1" dirty="0" smtClean="0">
                <a:solidFill>
                  <a:schemeClr val="bg1"/>
                </a:solidFill>
              </a:rPr>
              <a:t>The Future of Collaboration</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Context</a:t>
            </a:r>
            <a:endParaRPr lang="en-US" sz="3600" b="1" dirty="0"/>
          </a:p>
        </p:txBody>
      </p:sp>
      <p:sp>
        <p:nvSpPr>
          <p:cNvPr id="3" name="Content Placeholder 2"/>
          <p:cNvSpPr>
            <a:spLocks noGrp="1"/>
          </p:cNvSpPr>
          <p:nvPr>
            <p:ph idx="1"/>
          </p:nvPr>
        </p:nvSpPr>
        <p:spPr>
          <a:xfrm>
            <a:off x="457200" y="1143000"/>
            <a:ext cx="8229600" cy="5213350"/>
          </a:xfrm>
        </p:spPr>
        <p:txBody>
          <a:bodyPr>
            <a:noAutofit/>
          </a:bodyPr>
          <a:lstStyle/>
          <a:p>
            <a:pPr>
              <a:buNone/>
            </a:pPr>
            <a:r>
              <a:rPr lang="en-US" sz="3600" dirty="0" smtClean="0"/>
              <a:t>	</a:t>
            </a:r>
            <a:r>
              <a:rPr lang="en-US" sz="2800" dirty="0" smtClean="0"/>
              <a:t>The Apollo 13 story was featured in the 1995 film with Tom Hanks and Kevin Bacon.  The incredible events that unfolded in April 1970 gripped the nation and the world.  On April 13, 56 hours into the mission, an oxygen tank in the service module that contained the astronauts’ support systems exploded.  What followed was a remarkable story of collaboration between the astronauts and mission control in Houston.  While the world watched, they were able to bring a damaged spacecraft back to earth safely …</a:t>
            </a:r>
          </a:p>
          <a:p>
            <a:pPr>
              <a:buNone/>
            </a:pPr>
            <a:r>
              <a:rPr lang="en-US" sz="2000" dirty="0" smtClean="0"/>
              <a:t>	</a:t>
            </a:r>
            <a:endParaRPr lang="en-US" sz="3600" dirty="0"/>
          </a:p>
        </p:txBody>
      </p:sp>
      <p:sp>
        <p:nvSpPr>
          <p:cNvPr id="5"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25</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Movie Clip… </a:t>
            </a:r>
            <a:endParaRPr lang="en-US" sz="3600" b="1" dirty="0"/>
          </a:p>
        </p:txBody>
      </p:sp>
      <p:sp>
        <p:nvSpPr>
          <p:cNvPr id="6" name="TextBox 5"/>
          <p:cNvSpPr txBox="1"/>
          <p:nvPr/>
        </p:nvSpPr>
        <p:spPr>
          <a:xfrm>
            <a:off x="2743200" y="1371600"/>
            <a:ext cx="3648371" cy="461665"/>
          </a:xfrm>
          <a:prstGeom prst="rect">
            <a:avLst/>
          </a:prstGeom>
          <a:noFill/>
        </p:spPr>
        <p:txBody>
          <a:bodyPr wrap="none" rtlCol="0">
            <a:spAutoFit/>
          </a:bodyPr>
          <a:lstStyle/>
          <a:p>
            <a:r>
              <a:rPr lang="en-US" sz="2400" b="1" dirty="0" smtClean="0">
                <a:solidFill>
                  <a:srgbClr val="FF0000"/>
                </a:solidFill>
              </a:rPr>
              <a:t>watch for the collaboration</a:t>
            </a:r>
            <a:endParaRPr lang="en-US" sz="2400" b="1" dirty="0">
              <a:solidFill>
                <a:srgbClr val="FF0000"/>
              </a:solidFill>
            </a:endParaRPr>
          </a:p>
        </p:txBody>
      </p:sp>
      <p:sp>
        <p:nvSpPr>
          <p:cNvPr id="7" name="TextBox 6"/>
          <p:cNvSpPr txBox="1"/>
          <p:nvPr/>
        </p:nvSpPr>
        <p:spPr>
          <a:xfrm>
            <a:off x="1905000" y="6183868"/>
            <a:ext cx="4989828" cy="369332"/>
          </a:xfrm>
          <a:prstGeom prst="rect">
            <a:avLst/>
          </a:prstGeom>
          <a:noFill/>
        </p:spPr>
        <p:txBody>
          <a:bodyPr wrap="none" rtlCol="0">
            <a:spAutoFit/>
          </a:bodyPr>
          <a:lstStyle/>
          <a:p>
            <a:r>
              <a:rPr lang="en-US" dirty="0" smtClean="0">
                <a:hlinkClick r:id="rId3"/>
              </a:rPr>
              <a:t>http://www.youtube.com/watch?v=5giXXW_UdaM</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1514493" y="1828800"/>
            <a:ext cx="6181725" cy="3810000"/>
          </a:xfrm>
          <a:prstGeom prst="rect">
            <a:avLst/>
          </a:prstGeom>
          <a:noFill/>
          <a:ln w="9525">
            <a:noFill/>
            <a:miter lim="800000"/>
            <a:headEnd/>
            <a:tailEnd/>
          </a:ln>
        </p:spPr>
      </p:pic>
      <p:sp>
        <p:nvSpPr>
          <p:cNvPr id="8"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26</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The Elements of a Collaboration</a:t>
            </a:r>
            <a:endParaRPr lang="en-US" sz="3600" b="1" dirty="0"/>
          </a:p>
        </p:txBody>
      </p:sp>
      <p:sp>
        <p:nvSpPr>
          <p:cNvPr id="3" name="Content Placeholder 2"/>
          <p:cNvSpPr>
            <a:spLocks noGrp="1"/>
          </p:cNvSpPr>
          <p:nvPr>
            <p:ph idx="1"/>
          </p:nvPr>
        </p:nvSpPr>
        <p:spPr>
          <a:xfrm>
            <a:off x="457200" y="1722437"/>
            <a:ext cx="8229600" cy="4830763"/>
          </a:xfrm>
        </p:spPr>
        <p:txBody>
          <a:bodyPr>
            <a:normAutofit fontScale="85000" lnSpcReduction="20000"/>
          </a:bodyPr>
          <a:lstStyle/>
          <a:p>
            <a:pPr marL="457200" indent="-457200">
              <a:buFont typeface="+mj-lt"/>
              <a:buAutoNum type="arabicPeriod"/>
            </a:pPr>
            <a:r>
              <a:rPr lang="en-US" dirty="0" smtClean="0"/>
              <a:t>First, there was a </a:t>
            </a:r>
            <a:r>
              <a:rPr lang="en-US" sz="5200" b="1" dirty="0" smtClean="0">
                <a:solidFill>
                  <a:srgbClr val="FFC000"/>
                </a:solidFill>
              </a:rPr>
              <a:t>shared</a:t>
            </a:r>
            <a:r>
              <a:rPr lang="en-US" dirty="0" smtClean="0"/>
              <a:t> burning </a:t>
            </a:r>
            <a:r>
              <a:rPr lang="en-US" sz="5200" b="1" dirty="0" smtClean="0">
                <a:solidFill>
                  <a:srgbClr val="FFC000"/>
                </a:solidFill>
              </a:rPr>
              <a:t>need</a:t>
            </a:r>
            <a:r>
              <a:rPr lang="en-US" dirty="0" smtClean="0"/>
              <a:t>—there was a clear and present problem that had to be solved.  </a:t>
            </a:r>
          </a:p>
          <a:p>
            <a:pPr marL="457200" indent="-457200">
              <a:buFont typeface="+mj-lt"/>
              <a:buAutoNum type="arabicPeriod"/>
            </a:pPr>
            <a:r>
              <a:rPr lang="en-US" dirty="0" smtClean="0"/>
              <a:t>Second, there was </a:t>
            </a:r>
            <a:r>
              <a:rPr lang="en-US" sz="5200" b="1" dirty="0" smtClean="0">
                <a:solidFill>
                  <a:srgbClr val="FFC000"/>
                </a:solidFill>
              </a:rPr>
              <a:t>scarcity</a:t>
            </a:r>
            <a:r>
              <a:rPr lang="en-US" dirty="0" smtClean="0"/>
              <a:t>—only a few resources were available.  </a:t>
            </a:r>
          </a:p>
          <a:p>
            <a:pPr marL="457200" indent="-457200">
              <a:buFont typeface="+mj-lt"/>
              <a:buAutoNum type="arabicPeriod"/>
            </a:pPr>
            <a:r>
              <a:rPr lang="en-US" dirty="0" smtClean="0"/>
              <a:t>Third, there was a strong </a:t>
            </a:r>
            <a:r>
              <a:rPr lang="en-US" sz="5200" b="1" dirty="0" smtClean="0">
                <a:solidFill>
                  <a:srgbClr val="FFC000"/>
                </a:solidFill>
              </a:rPr>
              <a:t>social desire</a:t>
            </a:r>
            <a:r>
              <a:rPr lang="en-US" sz="5200" dirty="0" smtClean="0">
                <a:solidFill>
                  <a:srgbClr val="FFC000"/>
                </a:solidFill>
              </a:rPr>
              <a:t> </a:t>
            </a:r>
            <a:r>
              <a:rPr lang="en-US" dirty="0" smtClean="0"/>
              <a:t>to band together as a team and solve the problem.  </a:t>
            </a:r>
          </a:p>
          <a:p>
            <a:pPr marL="457200" indent="-457200">
              <a:buFont typeface="+mj-lt"/>
              <a:buAutoNum type="arabicPeriod"/>
            </a:pPr>
            <a:endParaRPr lang="en-US" dirty="0" smtClean="0"/>
          </a:p>
          <a:p>
            <a:pPr marL="457200" indent="-457200">
              <a:buNone/>
            </a:pPr>
            <a:r>
              <a:rPr lang="en-US" dirty="0" smtClean="0"/>
              <a:t>	</a:t>
            </a:r>
            <a:endParaRPr lang="en-US" dirty="0"/>
          </a:p>
        </p:txBody>
      </p:sp>
      <p:sp>
        <p:nvSpPr>
          <p:cNvPr id="5"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27</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0"/>
            <a:ext cx="8839200" cy="914400"/>
          </a:xfrm>
        </p:spPr>
        <p:txBody>
          <a:bodyPr/>
          <a:lstStyle/>
          <a:p>
            <a:pPr algn="ctr" eaLnBrk="1" hangingPunct="1"/>
            <a:r>
              <a:rPr lang="en-US" sz="3200" b="1" dirty="0" smtClean="0"/>
              <a:t>The New Collaboration</a:t>
            </a:r>
          </a:p>
        </p:txBody>
      </p:sp>
      <p:sp>
        <p:nvSpPr>
          <p:cNvPr id="28675" name="AutoShape 3"/>
          <p:cNvSpPr>
            <a:spLocks noChangeArrowheads="1"/>
          </p:cNvSpPr>
          <p:nvPr/>
        </p:nvSpPr>
        <p:spPr bwMode="gray">
          <a:xfrm>
            <a:off x="7878763" y="1514475"/>
            <a:ext cx="808037" cy="4505325"/>
          </a:xfrm>
          <a:prstGeom prst="upArrow">
            <a:avLst>
              <a:gd name="adj1" fmla="val 50102"/>
              <a:gd name="adj2" fmla="val 75736"/>
            </a:avLst>
          </a:prstGeom>
          <a:solidFill>
            <a:srgbClr val="0099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charset="2"/>
              <a:buNone/>
            </a:pPr>
            <a:endParaRPr lang="en-US" sz="900" b="1" dirty="0">
              <a:solidFill>
                <a:schemeClr val="bg1"/>
              </a:solidFill>
            </a:endParaRPr>
          </a:p>
        </p:txBody>
      </p:sp>
      <p:sp>
        <p:nvSpPr>
          <p:cNvPr id="28676" name="AcnBodyText_ID_307207"/>
          <p:cNvSpPr>
            <a:spLocks noChangeArrowheads="1"/>
          </p:cNvSpPr>
          <p:nvPr>
            <p:custDataLst>
              <p:tags r:id="rId1"/>
            </p:custDataLst>
          </p:nvPr>
        </p:nvSpPr>
        <p:spPr bwMode="gray">
          <a:xfrm rot="-5400000">
            <a:off x="6442868" y="3767932"/>
            <a:ext cx="3636963" cy="24765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600" b="1" dirty="0">
                <a:solidFill>
                  <a:schemeClr val="bg1"/>
                </a:solidFill>
              </a:rPr>
              <a:t>Increasing Level of Trust</a:t>
            </a:r>
          </a:p>
        </p:txBody>
      </p:sp>
      <p:sp>
        <p:nvSpPr>
          <p:cNvPr id="28677" name="Freeform 5"/>
          <p:cNvSpPr>
            <a:spLocks/>
          </p:cNvSpPr>
          <p:nvPr/>
        </p:nvSpPr>
        <p:spPr bwMode="auto">
          <a:xfrm>
            <a:off x="1524000" y="5294313"/>
            <a:ext cx="6248400" cy="10144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28678" name="Freeform 6"/>
          <p:cNvSpPr>
            <a:spLocks/>
          </p:cNvSpPr>
          <p:nvPr/>
        </p:nvSpPr>
        <p:spPr bwMode="auto">
          <a:xfrm>
            <a:off x="3505200" y="1447800"/>
            <a:ext cx="2286000" cy="1676400"/>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28679" name="Freeform 7"/>
          <p:cNvSpPr>
            <a:spLocks/>
          </p:cNvSpPr>
          <p:nvPr/>
        </p:nvSpPr>
        <p:spPr bwMode="auto">
          <a:xfrm>
            <a:off x="2819400" y="3108325"/>
            <a:ext cx="3657600" cy="1066800"/>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28680" name="Freeform 8"/>
          <p:cNvSpPr>
            <a:spLocks/>
          </p:cNvSpPr>
          <p:nvPr/>
        </p:nvSpPr>
        <p:spPr bwMode="auto">
          <a:xfrm>
            <a:off x="2133600" y="4175125"/>
            <a:ext cx="5029200" cy="11430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7177" name="AcnBodyText_ID_307217"/>
          <p:cNvSpPr>
            <a:spLocks noChangeArrowheads="1"/>
          </p:cNvSpPr>
          <p:nvPr>
            <p:custDataLst>
              <p:tags r:id="rId2"/>
            </p:custDataLst>
          </p:nvPr>
        </p:nvSpPr>
        <p:spPr bwMode="gray">
          <a:xfrm>
            <a:off x="2863850" y="5418138"/>
            <a:ext cx="361315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BASIC INFO SHARING</a:t>
            </a:r>
          </a:p>
          <a:p>
            <a:pPr algn="ctr">
              <a:defRPr/>
            </a:pPr>
            <a:r>
              <a:rPr lang="en-US" sz="1800" i="1" dirty="0">
                <a:solidFill>
                  <a:schemeClr val="tx1"/>
                </a:solidFill>
                <a:latin typeface="Arial" pitchFamily="34" charset="0"/>
                <a:cs typeface="Arial" pitchFamily="34" charset="0"/>
              </a:rPr>
              <a:t>“What are my peers doing?”</a:t>
            </a:r>
          </a:p>
          <a:p>
            <a:pPr algn="ctr">
              <a:defRPr/>
            </a:pPr>
            <a:r>
              <a:rPr lang="en-US" sz="1800" dirty="0">
                <a:solidFill>
                  <a:schemeClr val="tx1"/>
                </a:solidFill>
                <a:latin typeface="Arial" pitchFamily="34" charset="0"/>
                <a:cs typeface="Arial" pitchFamily="34" charset="0"/>
              </a:rPr>
              <a:t>Meetings, Conference Calls</a:t>
            </a:r>
          </a:p>
        </p:txBody>
      </p:sp>
      <p:sp>
        <p:nvSpPr>
          <p:cNvPr id="7178" name="AcnBodyText_ID_307217"/>
          <p:cNvSpPr>
            <a:spLocks noChangeArrowheads="1"/>
          </p:cNvSpPr>
          <p:nvPr>
            <p:custDataLst>
              <p:tags r:id="rId3"/>
            </p:custDataLst>
          </p:nvPr>
        </p:nvSpPr>
        <p:spPr bwMode="gray">
          <a:xfrm>
            <a:off x="2679700" y="4335463"/>
            <a:ext cx="3949700" cy="83026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PARTNERING</a:t>
            </a:r>
          </a:p>
          <a:p>
            <a:pPr algn="ctr">
              <a:defRPr/>
            </a:pPr>
            <a:r>
              <a:rPr lang="en-US" sz="1800" i="1" dirty="0">
                <a:solidFill>
                  <a:schemeClr val="tx1"/>
                </a:solidFill>
                <a:latin typeface="Arial" pitchFamily="34" charset="0"/>
                <a:cs typeface="Arial" pitchFamily="34" charset="0"/>
              </a:rPr>
              <a:t>“How can we work with corporations?”</a:t>
            </a:r>
          </a:p>
          <a:p>
            <a:pPr algn="ctr">
              <a:defRPr/>
            </a:pPr>
            <a:r>
              <a:rPr lang="en-US" sz="1800" dirty="0">
                <a:solidFill>
                  <a:schemeClr val="tx1"/>
                </a:solidFill>
                <a:latin typeface="Arial" pitchFamily="34" charset="0"/>
                <a:cs typeface="Arial" pitchFamily="34" charset="0"/>
              </a:rPr>
              <a:t>Cisco, Microsoft, Intel Grants</a:t>
            </a:r>
          </a:p>
        </p:txBody>
      </p:sp>
      <p:sp>
        <p:nvSpPr>
          <p:cNvPr id="7179" name="AcnBodyText_ID_307217"/>
          <p:cNvSpPr>
            <a:spLocks noChangeArrowheads="1"/>
          </p:cNvSpPr>
          <p:nvPr>
            <p:custDataLst>
              <p:tags r:id="rId4"/>
            </p:custDataLst>
          </p:nvPr>
        </p:nvSpPr>
        <p:spPr bwMode="gray">
          <a:xfrm>
            <a:off x="3017838" y="3336925"/>
            <a:ext cx="3306762" cy="83026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defRPr/>
            </a:pPr>
            <a:r>
              <a:rPr lang="en-US" sz="1800" b="1" dirty="0">
                <a:solidFill>
                  <a:schemeClr val="tx1"/>
                </a:solidFill>
                <a:latin typeface="Arial" pitchFamily="34" charset="0"/>
                <a:cs typeface="Arial" pitchFamily="34" charset="0"/>
              </a:rPr>
              <a:t>JOINT PROJECTS</a:t>
            </a:r>
          </a:p>
          <a:p>
            <a:pPr algn="ctr">
              <a:defRPr/>
            </a:pPr>
            <a:r>
              <a:rPr lang="en-US" sz="1800" i="1" dirty="0">
                <a:solidFill>
                  <a:schemeClr val="tx1"/>
                </a:solidFill>
                <a:latin typeface="Arial" pitchFamily="34" charset="0"/>
                <a:cs typeface="Arial" pitchFamily="34" charset="0"/>
              </a:rPr>
              <a:t>“What can we build together?”</a:t>
            </a:r>
          </a:p>
          <a:p>
            <a:pPr algn="ctr">
              <a:defRPr/>
            </a:pPr>
            <a:r>
              <a:rPr lang="en-US" sz="1800" dirty="0">
                <a:solidFill>
                  <a:schemeClr val="tx1"/>
                </a:solidFill>
                <a:latin typeface="Arial" pitchFamily="34" charset="0"/>
                <a:cs typeface="Arial" pitchFamily="34" charset="0"/>
              </a:rPr>
              <a:t>NRK, Phase 2 Satellites</a:t>
            </a:r>
          </a:p>
        </p:txBody>
      </p:sp>
      <p:sp>
        <p:nvSpPr>
          <p:cNvPr id="28684" name="AcnBodyText_ID_307217"/>
          <p:cNvSpPr>
            <a:spLocks noChangeArrowheads="1"/>
          </p:cNvSpPr>
          <p:nvPr>
            <p:custDataLst>
              <p:tags r:id="rId5"/>
            </p:custDataLst>
          </p:nvPr>
        </p:nvSpPr>
        <p:spPr bwMode="gray">
          <a:xfrm>
            <a:off x="3325813" y="2422525"/>
            <a:ext cx="2693987" cy="609600"/>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800" b="1">
                <a:solidFill>
                  <a:schemeClr val="tx1"/>
                </a:solidFill>
                <a:latin typeface="Arial" charset="0"/>
                <a:cs typeface="Arial" charset="0"/>
              </a:rPr>
              <a:t>SHARED</a:t>
            </a:r>
          </a:p>
          <a:p>
            <a:pPr marL="342900" indent="-342900" algn="ctr" eaLnBrk="0" hangingPunct="0">
              <a:spcBef>
                <a:spcPct val="20000"/>
              </a:spcBef>
            </a:pPr>
            <a:r>
              <a:rPr lang="en-US" sz="1800" b="1">
                <a:solidFill>
                  <a:schemeClr val="tx1"/>
                </a:solidFill>
                <a:latin typeface="Arial" charset="0"/>
                <a:cs typeface="Arial" charset="0"/>
              </a:rPr>
              <a:t>SPECIALIZATION</a:t>
            </a:r>
          </a:p>
        </p:txBody>
      </p:sp>
      <p:sp>
        <p:nvSpPr>
          <p:cNvPr id="28685" name="Text Box 14"/>
          <p:cNvSpPr txBox="1">
            <a:spLocks noChangeArrowheads="1"/>
          </p:cNvSpPr>
          <p:nvPr/>
        </p:nvSpPr>
        <p:spPr bwMode="auto">
          <a:xfrm>
            <a:off x="5624513" y="1524000"/>
            <a:ext cx="2681287" cy="1477328"/>
          </a:xfrm>
          <a:prstGeom prst="rect">
            <a:avLst/>
          </a:prstGeom>
          <a:noFill/>
          <a:ln w="9525" algn="ctr">
            <a:noFill/>
            <a:miter lim="800000"/>
            <a:headEnd/>
            <a:tailEnd/>
          </a:ln>
        </p:spPr>
        <p:txBody>
          <a:bodyPr wrap="square">
            <a:spAutoFit/>
          </a:bodyPr>
          <a:lstStyle/>
          <a:p>
            <a:r>
              <a:rPr lang="en-US" sz="1800" i="1" dirty="0">
                <a:latin typeface="Arial" charset="0"/>
                <a:cs typeface="Arial" charset="0"/>
              </a:rPr>
              <a:t>“Who has expertise I can trust?”</a:t>
            </a:r>
          </a:p>
          <a:p>
            <a:r>
              <a:rPr lang="en-US" sz="1800" dirty="0">
                <a:latin typeface="Arial" charset="0"/>
                <a:cs typeface="Arial" charset="0"/>
              </a:rPr>
              <a:t>Shared Services &amp; Assessments</a:t>
            </a:r>
          </a:p>
          <a:p>
            <a:endParaRPr lang="en-US" sz="1800" i="1" dirty="0">
              <a:latin typeface="Arial" charset="0"/>
              <a:cs typeface="Arial" charset="0"/>
            </a:endParaRPr>
          </a:p>
        </p:txBody>
      </p:sp>
      <p:sp>
        <p:nvSpPr>
          <p:cNvPr id="28686" name="Slide Number Placeholder 5"/>
          <p:cNvSpPr>
            <a:spLocks noGrp="1"/>
          </p:cNvSpPr>
          <p:nvPr>
            <p:ph type="sldNum" sz="quarter" idx="4294967295"/>
          </p:nvPr>
        </p:nvSpPr>
        <p:spPr>
          <a:xfrm>
            <a:off x="6553200" y="6457950"/>
            <a:ext cx="2133600" cy="476250"/>
          </a:xfrm>
          <a:prstGeom prst="rect">
            <a:avLst/>
          </a:prstGeom>
          <a:noFill/>
        </p:spPr>
        <p:txBody>
          <a:bodyPr/>
          <a:lstStyle/>
          <a:p>
            <a:pPr algn="r"/>
            <a:fld id="{3EC956A3-06DF-4DF3-A6E7-69D119F1470D}" type="slidenum">
              <a:rPr lang="en-US" sz="1400"/>
              <a:pPr algn="r"/>
              <a:t>28</a:t>
            </a:fld>
            <a:endParaRPr lang="en-US" sz="1400" dirty="0"/>
          </a:p>
        </p:txBody>
      </p:sp>
      <p:sp>
        <p:nvSpPr>
          <p:cNvPr id="16" name="Rectangle 2"/>
          <p:cNvSpPr txBox="1">
            <a:spLocks noChangeArrowheads="1"/>
          </p:cNvSpPr>
          <p:nvPr/>
        </p:nvSpPr>
        <p:spPr bwMode="auto">
          <a:xfrm>
            <a:off x="0" y="76200"/>
            <a:ext cx="9220200" cy="1447800"/>
          </a:xfrm>
          <a:prstGeom prst="rect">
            <a:avLst/>
          </a:prstGeom>
          <a:noFill/>
          <a:ln w="9525">
            <a:noFill/>
            <a:miter lim="800000"/>
            <a:headEnd/>
            <a:tailEnd/>
          </a:ln>
        </p:spPr>
        <p:txBody>
          <a:bodyPr anchor="ctr"/>
          <a:lstStyle/>
          <a:p>
            <a:pPr algn="ctr" eaLnBrk="0" hangingPunct="0">
              <a:defRPr/>
            </a:pPr>
            <a:r>
              <a:rPr lang="en-US" sz="2400" i="1" kern="0" dirty="0">
                <a:solidFill>
                  <a:srgbClr val="FF0000"/>
                </a:solidFill>
                <a:latin typeface="+mj-lt"/>
                <a:ea typeface="+mj-ea"/>
                <a:cs typeface="Calibri" pitchFamily="34" charset="0"/>
              </a:rPr>
              <a:t>Who Are You Partnering With?</a:t>
            </a:r>
          </a:p>
        </p:txBody>
      </p:sp>
      <p:sp>
        <p:nvSpPr>
          <p:cNvPr id="17" name="Oval Callout 16"/>
          <p:cNvSpPr/>
          <p:nvPr/>
        </p:nvSpPr>
        <p:spPr>
          <a:xfrm>
            <a:off x="228600" y="4495800"/>
            <a:ext cx="1752600" cy="1292225"/>
          </a:xfrm>
          <a:prstGeom prst="wedgeEllipseCallout">
            <a:avLst>
              <a:gd name="adj1" fmla="val 56186"/>
              <a:gd name="adj2" fmla="val 288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Do and Share</a:t>
            </a:r>
            <a:endParaRPr lang="en-US" sz="2000" dirty="0"/>
          </a:p>
        </p:txBody>
      </p:sp>
      <p:sp>
        <p:nvSpPr>
          <p:cNvPr id="18" name="Oval Callout 17"/>
          <p:cNvSpPr/>
          <p:nvPr/>
        </p:nvSpPr>
        <p:spPr>
          <a:xfrm>
            <a:off x="990600" y="1908175"/>
            <a:ext cx="1752600" cy="1292225"/>
          </a:xfrm>
          <a:prstGeom prst="wedgeEllipseCallout">
            <a:avLst>
              <a:gd name="adj1" fmla="val 77718"/>
              <a:gd name="adj2" fmla="val 669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Share </a:t>
            </a:r>
          </a:p>
          <a:p>
            <a:pPr algn="ctr"/>
            <a:r>
              <a:rPr lang="en-US" dirty="0" smtClean="0"/>
              <a:t>and Do</a:t>
            </a:r>
            <a:endParaRPr lang="en-US" dirty="0"/>
          </a:p>
        </p:txBody>
      </p:sp>
      <p:sp>
        <p:nvSpPr>
          <p:cNvPr id="19" name="Oval Callout 18"/>
          <p:cNvSpPr/>
          <p:nvPr/>
        </p:nvSpPr>
        <p:spPr>
          <a:xfrm>
            <a:off x="990600" y="1905000"/>
            <a:ext cx="1752600" cy="1292225"/>
          </a:xfrm>
          <a:prstGeom prst="wedgeEllipseCallout">
            <a:avLst>
              <a:gd name="adj1" fmla="val 102563"/>
              <a:gd name="adj2" fmla="val 184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Share </a:t>
            </a:r>
          </a:p>
          <a:p>
            <a:pPr algn="ctr"/>
            <a:r>
              <a:rPr lang="en-US" dirty="0" smtClean="0"/>
              <a:t>and Do</a:t>
            </a:r>
            <a:endParaRPr lang="en-US" dirty="0"/>
          </a:p>
        </p:txBody>
      </p:sp>
      <p:sp>
        <p:nvSpPr>
          <p:cNvPr id="20" name="Oval Callout 19"/>
          <p:cNvSpPr/>
          <p:nvPr/>
        </p:nvSpPr>
        <p:spPr>
          <a:xfrm>
            <a:off x="990600" y="1905000"/>
            <a:ext cx="1752600" cy="1292225"/>
          </a:xfrm>
          <a:prstGeom prst="wedgeEllipseCallout">
            <a:avLst>
              <a:gd name="adj1" fmla="val 48733"/>
              <a:gd name="adj2" fmla="val 13101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Share </a:t>
            </a:r>
          </a:p>
          <a:p>
            <a:pPr algn="ctr"/>
            <a:r>
              <a:rPr lang="en-US" sz="2000" dirty="0" smtClean="0"/>
              <a:t>and Do</a:t>
            </a:r>
            <a:endParaRPr lang="en-US"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6000" kern="1200" cap="none" dirty="0" smtClean="0">
                <a:latin typeface="Arial" charset="0"/>
                <a:ea typeface="+mn-ea"/>
                <a:cs typeface="+mn-cs"/>
                <a:sym typeface="Lucida Grande" charset="0"/>
              </a:rPr>
              <a:t>The paradox of plenty and scarcity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I’d like to do four things today</a:t>
            </a:r>
          </a:p>
        </p:txBody>
      </p:sp>
      <p:sp>
        <p:nvSpPr>
          <p:cNvPr id="3" name="Content Placeholder 2"/>
          <p:cNvSpPr>
            <a:spLocks noGrp="1"/>
          </p:cNvSpPr>
          <p:nvPr>
            <p:ph idx="1"/>
          </p:nvPr>
        </p:nvSpPr>
        <p:spPr>
          <a:xfrm>
            <a:off x="457200" y="1371600"/>
            <a:ext cx="8229600" cy="4953000"/>
          </a:xfrm>
        </p:spPr>
        <p:txBody>
          <a:bodyPr>
            <a:normAutofit/>
          </a:bodyPr>
          <a:lstStyle/>
          <a:p>
            <a:pPr marL="514350" indent="-514350">
              <a:buFont typeface="+mj-lt"/>
              <a:buAutoNum type="arabicParenR"/>
            </a:pPr>
            <a:r>
              <a:rPr lang="en-US" dirty="0" smtClean="0"/>
              <a:t>Introduce NetHope and our model of collaboration</a:t>
            </a:r>
          </a:p>
          <a:p>
            <a:pPr marL="514350" indent="-514350">
              <a:buFont typeface="+mj-lt"/>
              <a:buAutoNum type="arabicParenR"/>
            </a:pPr>
            <a:r>
              <a:rPr lang="en-US" dirty="0" smtClean="0"/>
              <a:t>Offer some thoughts on the future of collaboration</a:t>
            </a:r>
          </a:p>
          <a:p>
            <a:pPr marL="514350" indent="-514350">
              <a:buFont typeface="+mj-lt"/>
              <a:buAutoNum type="arabicParenR"/>
            </a:pPr>
            <a:r>
              <a:rPr lang="en-US" dirty="0" smtClean="0"/>
              <a:t>Think out loud about the value and role of scarcity</a:t>
            </a:r>
          </a:p>
          <a:p>
            <a:pPr marL="514350" indent="-514350">
              <a:buFont typeface="+mj-lt"/>
              <a:buAutoNum type="arabicParenR"/>
            </a:pPr>
            <a:r>
              <a:rPr lang="en-US" dirty="0" smtClean="0"/>
              <a:t>Apply this to Disaster Response</a:t>
            </a:r>
          </a:p>
          <a:p>
            <a:pPr marL="514350" indent="-514350">
              <a:buFont typeface="+mj-lt"/>
              <a:buAutoNum type="arabicParenR"/>
            </a:pPr>
            <a:endParaRPr lang="en-US" dirty="0" smtClean="0"/>
          </a:p>
          <a:p>
            <a:pPr marL="514350" indent="-514350">
              <a:buFont typeface="+mj-lt"/>
              <a:buAutoNum type="arabicParenR"/>
            </a:pPr>
            <a:endParaRPr lang="en-US" dirty="0" smtClean="0"/>
          </a:p>
        </p:txBody>
      </p:sp>
      <p:sp>
        <p:nvSpPr>
          <p:cNvPr id="4"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3</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More is Better</a:t>
            </a:r>
            <a:endParaRPr lang="en-US" b="1" dirty="0"/>
          </a:p>
        </p:txBody>
      </p:sp>
      <p:sp>
        <p:nvSpPr>
          <p:cNvPr id="3" name="Content Placeholder 2"/>
          <p:cNvSpPr>
            <a:spLocks noGrp="1"/>
          </p:cNvSpPr>
          <p:nvPr>
            <p:ph idx="1"/>
          </p:nvPr>
        </p:nvSpPr>
        <p:spPr/>
        <p:txBody>
          <a:bodyPr/>
          <a:lstStyle/>
          <a:p>
            <a:pPr>
              <a:buFont typeface="Wingdings" pitchFamily="2" charset="2"/>
              <a:buChar char="Ø"/>
            </a:pPr>
            <a:r>
              <a:rPr lang="en-US" sz="2800" b="0" dirty="0" smtClean="0"/>
              <a:t>Apple app store: over </a:t>
            </a:r>
            <a:r>
              <a:rPr lang="en-US" b="1" dirty="0" smtClean="0">
                <a:solidFill>
                  <a:srgbClr val="FFC000"/>
                </a:solidFill>
              </a:rPr>
              <a:t>100,000</a:t>
            </a:r>
            <a:r>
              <a:rPr lang="en-US" sz="2800" b="0" dirty="0" smtClean="0"/>
              <a:t> apps</a:t>
            </a:r>
            <a:endParaRPr lang="en-US" sz="2800" b="0" dirty="0" smtClean="0"/>
          </a:p>
          <a:p>
            <a:pPr>
              <a:buFont typeface="Wingdings" pitchFamily="2" charset="2"/>
              <a:buChar char="Ø"/>
            </a:pPr>
            <a:r>
              <a:rPr lang="en-US" sz="2800" b="0" dirty="0" smtClean="0"/>
              <a:t>Android app store: </a:t>
            </a:r>
            <a:r>
              <a:rPr lang="en-US" b="1" dirty="0" smtClean="0">
                <a:solidFill>
                  <a:srgbClr val="FFC000"/>
                </a:solidFill>
              </a:rPr>
              <a:t>50,000</a:t>
            </a:r>
            <a:r>
              <a:rPr lang="en-US" sz="2800" b="0" dirty="0" smtClean="0"/>
              <a:t> apps</a:t>
            </a:r>
            <a:endParaRPr lang="en-US" sz="2800" b="0" dirty="0" smtClean="0"/>
          </a:p>
          <a:p>
            <a:pPr>
              <a:buFont typeface="Wingdings" pitchFamily="2" charset="2"/>
              <a:buChar char="Ø"/>
            </a:pPr>
            <a:r>
              <a:rPr lang="en-US" sz="2800" b="0" dirty="0" smtClean="0"/>
              <a:t>How to get </a:t>
            </a:r>
            <a:r>
              <a:rPr lang="en-US" b="1" dirty="0" smtClean="0">
                <a:solidFill>
                  <a:srgbClr val="FFC000"/>
                </a:solidFill>
              </a:rPr>
              <a:t>50</a:t>
            </a:r>
            <a:r>
              <a:rPr lang="en-US" sz="2800" b="0" dirty="0" smtClean="0"/>
              <a:t> really useful humanitarian applications?</a:t>
            </a:r>
          </a:p>
          <a:p>
            <a:pPr>
              <a:buFont typeface="Wingdings" pitchFamily="2" charset="2"/>
              <a:buChar char="Ø"/>
            </a:pPr>
            <a:r>
              <a:rPr lang="en-US" sz="2800" b="0" dirty="0" smtClean="0"/>
              <a:t>Increase the size of the funnel </a:t>
            </a:r>
            <a:endParaRPr lang="en-US" sz="2800" b="0" dirty="0"/>
          </a:p>
        </p:txBody>
      </p:sp>
      <p:sp>
        <p:nvSpPr>
          <p:cNvPr id="4" name="Slide Number Placeholder 5"/>
          <p:cNvSpPr>
            <a:spLocks noGrp="1"/>
          </p:cNvSpPr>
          <p:nvPr>
            <p:ph type="sldNum" sz="quarter" idx="4294967295"/>
          </p:nvPr>
        </p:nvSpPr>
        <p:spPr>
          <a:xfrm>
            <a:off x="6553200" y="6457950"/>
            <a:ext cx="2133600" cy="476250"/>
          </a:xfrm>
          <a:prstGeom prst="rect">
            <a:avLst/>
          </a:prstGeom>
          <a:noFill/>
        </p:spPr>
        <p:txBody>
          <a:bodyPr/>
          <a:lstStyle/>
          <a:p>
            <a:pPr algn="r"/>
            <a:fld id="{3EC956A3-06DF-4DF3-A6E7-69D119F1470D}" type="slidenum">
              <a:rPr lang="en-US" sz="1400"/>
              <a:pPr algn="r"/>
              <a:t>30</a:t>
            </a:fld>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1828800" y="304800"/>
            <a:ext cx="6858000" cy="1143000"/>
          </a:xfrm>
          <a:noFill/>
          <a:ln>
            <a:miter lim="800000"/>
            <a:headEnd/>
            <a:tailEnd/>
          </a:ln>
        </p:spPr>
        <p:txBody>
          <a:bodyPr wrap="square" lIns="64291" tIns="32146" rIns="64291" bIns="32146" numCol="1" anchor="t" anchorCtr="0" compatLnSpc="1">
            <a:prstTxWarp prst="textNoShape">
              <a:avLst/>
            </a:prstTxWarp>
          </a:bodyPr>
          <a:lstStyle/>
          <a:p>
            <a:r>
              <a:rPr lang="en-US" b="1" dirty="0" smtClean="0"/>
              <a:t>The Imagine Cup Funnel</a:t>
            </a:r>
          </a:p>
        </p:txBody>
      </p:sp>
      <p:graphicFrame>
        <p:nvGraphicFramePr>
          <p:cNvPr id="4" name="Diagram 3"/>
          <p:cNvGraphicFramePr/>
          <p:nvPr/>
        </p:nvGraphicFramePr>
        <p:xfrm>
          <a:off x="2339752" y="2060848"/>
          <a:ext cx="6536531" cy="45462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534666" y="3964781"/>
            <a:ext cx="3230045" cy="803584"/>
          </a:xfrm>
          <a:prstGeom prst="rect">
            <a:avLst/>
          </a:prstGeom>
          <a:noFill/>
          <a:ln w="9525">
            <a:noFill/>
            <a:miter lim="800000"/>
            <a:headEnd/>
            <a:tailEnd/>
          </a:ln>
        </p:spPr>
        <p:txBody>
          <a:bodyPr wrap="none" lIns="64291" tIns="32146" rIns="64291" bIns="32146">
            <a:spAutoFit/>
          </a:bodyPr>
          <a:lstStyle/>
          <a:p>
            <a:r>
              <a:rPr lang="en-US" sz="2400" dirty="0">
                <a:solidFill>
                  <a:srgbClr val="FF0000"/>
                </a:solidFill>
                <a:cs typeface="ヒラギノ角ゴ ProN W3"/>
              </a:rPr>
              <a:t>How are you gathering</a:t>
            </a:r>
          </a:p>
          <a:p>
            <a:r>
              <a:rPr lang="en-US" sz="2400" dirty="0">
                <a:solidFill>
                  <a:srgbClr val="FF0000"/>
                </a:solidFill>
                <a:cs typeface="ヒラギノ角ゴ ProN W3"/>
              </a:rPr>
              <a:t> the good ideas?</a:t>
            </a: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715962"/>
          </a:xfrm>
        </p:spPr>
        <p:txBody>
          <a:bodyPr/>
          <a:lstStyle/>
          <a:p>
            <a:r>
              <a:rPr lang="en-US" sz="3200" b="1" dirty="0" smtClean="0"/>
              <a:t>Story on the </a:t>
            </a:r>
            <a:br>
              <a:rPr lang="en-US" sz="3200" b="1" dirty="0" smtClean="0"/>
            </a:br>
            <a:r>
              <a:rPr lang="en-US" sz="3200" b="1" dirty="0" smtClean="0"/>
              <a:t>Value of Scarcity </a:t>
            </a:r>
            <a:endParaRPr lang="en-US" sz="3200" b="1" dirty="0"/>
          </a:p>
        </p:txBody>
      </p:sp>
      <p:pic>
        <p:nvPicPr>
          <p:cNvPr id="23554" name="Picture 2"/>
          <p:cNvPicPr>
            <a:picLocks noChangeAspect="1" noChangeArrowheads="1"/>
          </p:cNvPicPr>
          <p:nvPr/>
        </p:nvPicPr>
        <p:blipFill>
          <a:blip r:embed="rId3" cstate="print"/>
          <a:srcRect/>
          <a:stretch>
            <a:fillRect/>
          </a:stretch>
        </p:blipFill>
        <p:spPr bwMode="auto">
          <a:xfrm>
            <a:off x="4833304" y="396576"/>
            <a:ext cx="4203192" cy="6272784"/>
          </a:xfrm>
          <a:prstGeom prst="rect">
            <a:avLst/>
          </a:prstGeom>
          <a:noFill/>
          <a:ln w="9525">
            <a:noFill/>
            <a:miter lim="800000"/>
            <a:headEnd/>
            <a:tailEnd/>
          </a:ln>
        </p:spPr>
      </p:pic>
      <p:sp>
        <p:nvSpPr>
          <p:cNvPr id="4" name="TextBox 3"/>
          <p:cNvSpPr txBox="1"/>
          <p:nvPr/>
        </p:nvSpPr>
        <p:spPr>
          <a:xfrm>
            <a:off x="467544" y="2132856"/>
            <a:ext cx="3746538" cy="2677656"/>
          </a:xfrm>
          <a:prstGeom prst="rect">
            <a:avLst/>
          </a:prstGeom>
          <a:noFill/>
        </p:spPr>
        <p:txBody>
          <a:bodyPr wrap="none" rtlCol="0">
            <a:spAutoFit/>
          </a:bodyPr>
          <a:lstStyle/>
          <a:p>
            <a:r>
              <a:rPr lang="en-US" sz="2400" dirty="0" smtClean="0"/>
              <a:t>Paul </a:t>
            </a:r>
            <a:r>
              <a:rPr lang="en-US" sz="2400" dirty="0" err="1" smtClean="0"/>
              <a:t>Pholeros</a:t>
            </a:r>
            <a:r>
              <a:rPr lang="en-US" sz="2400" dirty="0" smtClean="0"/>
              <a:t>, Architect, </a:t>
            </a:r>
          </a:p>
          <a:p>
            <a:r>
              <a:rPr lang="en-US" sz="2400" dirty="0" smtClean="0"/>
              <a:t>Professor and Director </a:t>
            </a:r>
          </a:p>
          <a:p>
            <a:r>
              <a:rPr lang="en-US" sz="2400" dirty="0" smtClean="0"/>
              <a:t>of </a:t>
            </a:r>
            <a:r>
              <a:rPr lang="en-US" sz="2400" dirty="0" err="1" smtClean="0"/>
              <a:t>Healthabitat</a:t>
            </a:r>
            <a:r>
              <a:rPr lang="en-US" sz="2400" dirty="0" smtClean="0"/>
              <a:t>…</a:t>
            </a:r>
          </a:p>
          <a:p>
            <a:r>
              <a:rPr lang="en-US" sz="2400" dirty="0" smtClean="0"/>
              <a:t>A Class in the Australian </a:t>
            </a:r>
          </a:p>
          <a:p>
            <a:r>
              <a:rPr lang="en-US" sz="2400" dirty="0" smtClean="0"/>
              <a:t>Outback</a:t>
            </a:r>
          </a:p>
          <a:p>
            <a:r>
              <a:rPr lang="en-US" sz="2400" dirty="0" smtClean="0"/>
              <a:t>Building “muscle memory”</a:t>
            </a:r>
          </a:p>
          <a:p>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4294967295"/>
          </p:nvPr>
        </p:nvSpPr>
        <p:spPr>
          <a:xfrm>
            <a:off x="5791200" y="6305550"/>
            <a:ext cx="2895600" cy="476250"/>
          </a:xfrm>
          <a:prstGeom prst="rect">
            <a:avLst/>
          </a:prstGeom>
          <a:noFill/>
        </p:spPr>
        <p:txBody>
          <a:bodyPr/>
          <a:lstStyle/>
          <a:p>
            <a:pPr algn="r"/>
            <a:fld id="{6FAD0234-2987-4DBA-9A26-6A7FFDAD01C3}" type="slidenum">
              <a:rPr lang="en-US" sz="1400"/>
              <a:pPr algn="r"/>
              <a:t>33</a:t>
            </a:fld>
            <a:endParaRPr lang="en-US" sz="1400" dirty="0"/>
          </a:p>
        </p:txBody>
      </p:sp>
      <p:sp>
        <p:nvSpPr>
          <p:cNvPr id="10243" name="Rectangle 4"/>
          <p:cNvSpPr>
            <a:spLocks noGrp="1" noChangeArrowheads="1"/>
          </p:cNvSpPr>
          <p:nvPr>
            <p:ph type="title" idx="4294967295"/>
          </p:nvPr>
        </p:nvSpPr>
        <p:spPr>
          <a:xfrm>
            <a:off x="228600" y="-76200"/>
            <a:ext cx="8686800" cy="914400"/>
          </a:xfrm>
        </p:spPr>
        <p:txBody>
          <a:bodyPr/>
          <a:lstStyle/>
          <a:p>
            <a:pPr algn="ctr" eaLnBrk="1" hangingPunct="1"/>
            <a:r>
              <a:rPr lang="en-US" sz="3200" b="1" dirty="0" smtClean="0">
                <a:ea typeface="ＭＳ Ｐゴシック" charset="-128"/>
              </a:rPr>
              <a:t>The Problem: NGOs invest a fifth of corp. IT</a:t>
            </a:r>
          </a:p>
        </p:txBody>
      </p:sp>
      <p:pic>
        <p:nvPicPr>
          <p:cNvPr id="32772" name="Picture 9"/>
          <p:cNvPicPr>
            <a:picLocks noChangeAspect="1" noChangeArrowheads="1"/>
          </p:cNvPicPr>
          <p:nvPr/>
        </p:nvPicPr>
        <p:blipFill>
          <a:blip r:embed="rId3" cstate="print"/>
          <a:srcRect/>
          <a:stretch>
            <a:fillRect/>
          </a:stretch>
        </p:blipFill>
        <p:spPr bwMode="auto">
          <a:xfrm>
            <a:off x="457200" y="1150937"/>
            <a:ext cx="7194550" cy="5478463"/>
          </a:xfrm>
          <a:prstGeom prst="rect">
            <a:avLst/>
          </a:prstGeom>
          <a:noFill/>
          <a:ln w="9525" algn="ctr">
            <a:noFill/>
            <a:miter lim="800000"/>
            <a:headEnd/>
            <a:tailEnd/>
          </a:ln>
        </p:spPr>
      </p:pic>
      <p:sp>
        <p:nvSpPr>
          <p:cNvPr id="32773" name="AutoShape 10"/>
          <p:cNvSpPr>
            <a:spLocks/>
          </p:cNvSpPr>
          <p:nvPr/>
        </p:nvSpPr>
        <p:spPr bwMode="auto">
          <a:xfrm>
            <a:off x="3733800" y="4884737"/>
            <a:ext cx="152400" cy="381000"/>
          </a:xfrm>
          <a:prstGeom prst="leftBrace">
            <a:avLst>
              <a:gd name="adj1" fmla="val 20833"/>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4" name="AutoShape 11"/>
          <p:cNvSpPr>
            <a:spLocks/>
          </p:cNvSpPr>
          <p:nvPr/>
        </p:nvSpPr>
        <p:spPr bwMode="auto">
          <a:xfrm>
            <a:off x="5562600" y="2446337"/>
            <a:ext cx="381000" cy="2438400"/>
          </a:xfrm>
          <a:prstGeom prst="leftBrace">
            <a:avLst>
              <a:gd name="adj1" fmla="val 62489"/>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5" name="Text Box 12"/>
          <p:cNvSpPr txBox="1">
            <a:spLocks noChangeArrowheads="1"/>
          </p:cNvSpPr>
          <p:nvPr/>
        </p:nvSpPr>
        <p:spPr bwMode="auto">
          <a:xfrm>
            <a:off x="4876800" y="3513137"/>
            <a:ext cx="523875" cy="457200"/>
          </a:xfrm>
          <a:prstGeom prst="rect">
            <a:avLst/>
          </a:prstGeom>
          <a:noFill/>
          <a:ln w="9525" algn="ctr">
            <a:noFill/>
            <a:miter lim="800000"/>
            <a:headEnd/>
            <a:tailEnd/>
          </a:ln>
        </p:spPr>
        <p:txBody>
          <a:bodyPr wrap="none">
            <a:spAutoFit/>
          </a:bodyPr>
          <a:lstStyle/>
          <a:p>
            <a:r>
              <a:rPr lang="en-US" b="1">
                <a:solidFill>
                  <a:srgbClr val="FF3300"/>
                </a:solidFill>
              </a:rPr>
              <a:t>5x</a:t>
            </a:r>
          </a:p>
        </p:txBody>
      </p:sp>
      <p:sp>
        <p:nvSpPr>
          <p:cNvPr id="32776" name="Text Box 13"/>
          <p:cNvSpPr txBox="1">
            <a:spLocks noChangeArrowheads="1"/>
          </p:cNvSpPr>
          <p:nvPr/>
        </p:nvSpPr>
        <p:spPr bwMode="auto">
          <a:xfrm>
            <a:off x="3200400" y="4884737"/>
            <a:ext cx="523875" cy="457200"/>
          </a:xfrm>
          <a:prstGeom prst="rect">
            <a:avLst/>
          </a:prstGeom>
          <a:noFill/>
          <a:ln w="9525" algn="ctr">
            <a:noFill/>
            <a:miter lim="800000"/>
            <a:headEnd/>
            <a:tailEnd/>
          </a:ln>
        </p:spPr>
        <p:txBody>
          <a:bodyPr wrap="none">
            <a:spAutoFit/>
          </a:bodyPr>
          <a:lstStyle/>
          <a:p>
            <a:r>
              <a:rPr lang="en-US" b="1">
                <a:solidFill>
                  <a:srgbClr val="FF3300"/>
                </a:solidFill>
              </a:rPr>
              <a:t>4x</a:t>
            </a:r>
          </a:p>
        </p:txBody>
      </p:sp>
      <p:sp>
        <p:nvSpPr>
          <p:cNvPr id="32777" name="AutoShape 14"/>
          <p:cNvSpPr>
            <a:spLocks/>
          </p:cNvSpPr>
          <p:nvPr/>
        </p:nvSpPr>
        <p:spPr bwMode="auto">
          <a:xfrm>
            <a:off x="7086600" y="2446337"/>
            <a:ext cx="304800" cy="2743200"/>
          </a:xfrm>
          <a:prstGeom prst="leftBrace">
            <a:avLst>
              <a:gd name="adj1" fmla="val 75000"/>
              <a:gd name="adj2" fmla="val 50000"/>
            </a:avLst>
          </a:prstGeom>
          <a:noFill/>
          <a:ln w="41275">
            <a:solidFill>
              <a:srgbClr val="FF0000"/>
            </a:solidFill>
            <a:round/>
            <a:headEnd/>
            <a:tailEnd/>
          </a:ln>
        </p:spPr>
        <p:txBody>
          <a:bodyPr wrap="none" anchor="ctr"/>
          <a:lstStyle/>
          <a:p>
            <a:pPr algn="ctr"/>
            <a:endParaRPr lang="de-DE">
              <a:solidFill>
                <a:srgbClr val="FF3300"/>
              </a:solidFill>
            </a:endParaRPr>
          </a:p>
        </p:txBody>
      </p:sp>
      <p:sp>
        <p:nvSpPr>
          <p:cNvPr id="32778" name="Text Box 15"/>
          <p:cNvSpPr txBox="1">
            <a:spLocks noChangeArrowheads="1"/>
          </p:cNvSpPr>
          <p:nvPr/>
        </p:nvSpPr>
        <p:spPr bwMode="auto">
          <a:xfrm>
            <a:off x="7696200" y="3589337"/>
            <a:ext cx="693738" cy="457200"/>
          </a:xfrm>
          <a:prstGeom prst="rect">
            <a:avLst/>
          </a:prstGeom>
          <a:noFill/>
          <a:ln w="9525" algn="ctr">
            <a:noFill/>
            <a:miter lim="800000"/>
            <a:headEnd/>
            <a:tailEnd/>
          </a:ln>
        </p:spPr>
        <p:txBody>
          <a:bodyPr wrap="none">
            <a:spAutoFit/>
          </a:bodyPr>
          <a:lstStyle/>
          <a:p>
            <a:r>
              <a:rPr lang="en-US" b="1">
                <a:solidFill>
                  <a:srgbClr val="FF3300"/>
                </a:solidFill>
              </a:rPr>
              <a:t>18x</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9552" y="-27384"/>
            <a:ext cx="8147248" cy="1143000"/>
          </a:xfrm>
        </p:spPr>
        <p:txBody>
          <a:bodyPr/>
          <a:lstStyle/>
          <a:p>
            <a:pPr algn="ctr" eaLnBrk="1" hangingPunct="1"/>
            <a:r>
              <a:rPr lang="en-US" sz="2800" b="1" dirty="0" smtClean="0">
                <a:ea typeface="ＭＳ Ｐゴシック" charset="-128"/>
              </a:rPr>
              <a:t>Closing the Productivity Gap: A New Calculus</a:t>
            </a:r>
          </a:p>
        </p:txBody>
      </p:sp>
      <p:sp>
        <p:nvSpPr>
          <p:cNvPr id="11267" name="Slide Number Placeholder 3"/>
          <p:cNvSpPr>
            <a:spLocks noGrp="1"/>
          </p:cNvSpPr>
          <p:nvPr>
            <p:ph type="sldNum" sz="quarter" idx="4294967295"/>
          </p:nvPr>
        </p:nvSpPr>
        <p:spPr>
          <a:xfrm>
            <a:off x="6553200" y="6245225"/>
            <a:ext cx="2133600" cy="476250"/>
          </a:xfrm>
          <a:prstGeom prst="rect">
            <a:avLst/>
          </a:prstGeom>
          <a:noFill/>
        </p:spPr>
        <p:txBody>
          <a:bodyPr/>
          <a:lstStyle/>
          <a:p>
            <a:pPr algn="r"/>
            <a:fld id="{32F90D76-3651-434D-B6E2-0302B4B73255}" type="slidenum">
              <a:rPr lang="en-US" sz="1400">
                <a:ea typeface="ＭＳ Ｐゴシック" charset="-128"/>
              </a:rPr>
              <a:pPr algn="r"/>
              <a:t>34</a:t>
            </a:fld>
            <a:endParaRPr lang="en-US" sz="1400">
              <a:ea typeface="ＭＳ Ｐゴシック" charset="-128"/>
            </a:endParaRPr>
          </a:p>
        </p:txBody>
      </p:sp>
      <p:sp>
        <p:nvSpPr>
          <p:cNvPr id="11268" name="TextBox 5"/>
          <p:cNvSpPr txBox="1">
            <a:spLocks noChangeArrowheads="1"/>
          </p:cNvSpPr>
          <p:nvPr/>
        </p:nvSpPr>
        <p:spPr bwMode="auto">
          <a:xfrm>
            <a:off x="685800" y="1143000"/>
            <a:ext cx="7543800" cy="708025"/>
          </a:xfrm>
          <a:prstGeom prst="rect">
            <a:avLst/>
          </a:prstGeom>
          <a:noFill/>
          <a:ln w="9525">
            <a:noFill/>
            <a:miter lim="800000"/>
            <a:headEnd/>
            <a:tailEnd/>
          </a:ln>
        </p:spPr>
        <p:txBody>
          <a:bodyPr>
            <a:spAutoFit/>
          </a:bodyPr>
          <a:lstStyle/>
          <a:p>
            <a:r>
              <a:rPr lang="en-US" sz="2000">
                <a:solidFill>
                  <a:schemeClr val="tx1"/>
                </a:solidFill>
              </a:rPr>
              <a:t>A back of the envelop calculation for taking a $5M IT </a:t>
            </a:r>
          </a:p>
          <a:p>
            <a:r>
              <a:rPr lang="en-US" sz="2000">
                <a:solidFill>
                  <a:schemeClr val="tx1"/>
                </a:solidFill>
              </a:rPr>
              <a:t>department in a $200M NGO to $23M</a:t>
            </a:r>
          </a:p>
        </p:txBody>
      </p:sp>
      <p:pic>
        <p:nvPicPr>
          <p:cNvPr id="11269" name="Picture 4"/>
          <p:cNvPicPr>
            <a:picLocks noChangeAspect="1" noChangeArrowheads="1"/>
          </p:cNvPicPr>
          <p:nvPr/>
        </p:nvPicPr>
        <p:blipFill>
          <a:blip r:embed="rId3" cstate="print"/>
          <a:srcRect/>
          <a:stretch>
            <a:fillRect/>
          </a:stretch>
        </p:blipFill>
        <p:spPr bwMode="auto">
          <a:xfrm>
            <a:off x="914400" y="2057400"/>
            <a:ext cx="7575550" cy="3228975"/>
          </a:xfrm>
          <a:prstGeom prst="rect">
            <a:avLst/>
          </a:prstGeom>
          <a:noFill/>
          <a:ln w="9525">
            <a:noFill/>
            <a:miter lim="800000"/>
            <a:headEnd/>
            <a:tailEnd/>
          </a:ln>
        </p:spPr>
      </p:pic>
      <p:sp>
        <p:nvSpPr>
          <p:cNvPr id="10" name="Oval Callout 9"/>
          <p:cNvSpPr/>
          <p:nvPr/>
        </p:nvSpPr>
        <p:spPr>
          <a:xfrm>
            <a:off x="7162800" y="4724400"/>
            <a:ext cx="1752600" cy="1371600"/>
          </a:xfrm>
          <a:prstGeom prst="wedgeEllipseCallout">
            <a:avLst>
              <a:gd name="adj1" fmla="val -97708"/>
              <a:gd name="adj2" fmla="val -42279"/>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000" dirty="0"/>
              <a:t>56%</a:t>
            </a:r>
          </a:p>
          <a:p>
            <a:pPr algn="ctr">
              <a:defRPr/>
            </a:pPr>
            <a:r>
              <a:rPr lang="en-US" sz="2000" dirty="0"/>
              <a:t>Gap Remains</a:t>
            </a:r>
          </a:p>
        </p:txBody>
      </p:sp>
      <p:sp>
        <p:nvSpPr>
          <p:cNvPr id="7" name="Left Brace 6"/>
          <p:cNvSpPr/>
          <p:nvPr/>
        </p:nvSpPr>
        <p:spPr>
          <a:xfrm>
            <a:off x="639763" y="2438400"/>
            <a:ext cx="198437" cy="6858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FF3300"/>
              </a:solidFill>
            </a:endParaRPr>
          </a:p>
        </p:txBody>
      </p:sp>
      <p:sp>
        <p:nvSpPr>
          <p:cNvPr id="8" name="TextBox 7"/>
          <p:cNvSpPr txBox="1">
            <a:spLocks noChangeArrowheads="1"/>
          </p:cNvSpPr>
          <p:nvPr/>
        </p:nvSpPr>
        <p:spPr bwMode="auto">
          <a:xfrm rot="-5400000">
            <a:off x="-619919" y="2591594"/>
            <a:ext cx="1914525" cy="369888"/>
          </a:xfrm>
          <a:prstGeom prst="rect">
            <a:avLst/>
          </a:prstGeom>
          <a:noFill/>
          <a:ln w="9525">
            <a:noFill/>
            <a:miter lim="800000"/>
            <a:headEnd/>
            <a:tailEnd/>
          </a:ln>
        </p:spPr>
        <p:txBody>
          <a:bodyPr>
            <a:spAutoFit/>
          </a:bodyPr>
          <a:lstStyle/>
          <a:p>
            <a:pPr algn="ctr"/>
            <a:r>
              <a:rPr lang="en-US" sz="1800" b="1">
                <a:solidFill>
                  <a:srgbClr val="FF3300"/>
                </a:solidFill>
              </a:rPr>
              <a:t>Charity Factor</a:t>
            </a:r>
          </a:p>
        </p:txBody>
      </p:sp>
      <p:sp>
        <p:nvSpPr>
          <p:cNvPr id="9" name="TextBox 8"/>
          <p:cNvSpPr txBox="1">
            <a:spLocks noChangeArrowheads="1"/>
          </p:cNvSpPr>
          <p:nvPr/>
        </p:nvSpPr>
        <p:spPr bwMode="auto">
          <a:xfrm rot="-5400000">
            <a:off x="7511257" y="3548856"/>
            <a:ext cx="2743200" cy="369887"/>
          </a:xfrm>
          <a:prstGeom prst="rect">
            <a:avLst/>
          </a:prstGeom>
          <a:noFill/>
          <a:ln w="9525">
            <a:noFill/>
            <a:miter lim="800000"/>
            <a:headEnd/>
            <a:tailEnd/>
          </a:ln>
        </p:spPr>
        <p:txBody>
          <a:bodyPr>
            <a:spAutoFit/>
          </a:bodyPr>
          <a:lstStyle/>
          <a:p>
            <a:pPr algn="ctr"/>
            <a:r>
              <a:rPr lang="en-US" sz="1800" b="1" dirty="0">
                <a:solidFill>
                  <a:srgbClr val="FF3300"/>
                </a:solidFill>
              </a:rPr>
              <a:t>Collaboration Factor</a:t>
            </a:r>
          </a:p>
        </p:txBody>
      </p:sp>
      <p:sp>
        <p:nvSpPr>
          <p:cNvPr id="11" name="Right Brace 10"/>
          <p:cNvSpPr/>
          <p:nvPr/>
        </p:nvSpPr>
        <p:spPr>
          <a:xfrm>
            <a:off x="8458200" y="3124200"/>
            <a:ext cx="228600" cy="1066800"/>
          </a:xfrm>
          <a:prstGeom prst="rightBrace">
            <a:avLst/>
          </a:prstGeom>
          <a:ln w="25400">
            <a:solidFill>
              <a:srgbClr val="FF33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p:txBody>
          <a:bodyPr/>
          <a:lstStyle/>
          <a:p>
            <a:pPr algn="ctr" eaLnBrk="1" hangingPunct="1"/>
            <a:r>
              <a:rPr lang="en-US" sz="3200" b="1" dirty="0" smtClean="0"/>
              <a:t>Leveling the NGO - Corp IT Playing Field</a:t>
            </a:r>
          </a:p>
        </p:txBody>
      </p:sp>
      <p:sp>
        <p:nvSpPr>
          <p:cNvPr id="12291" name="Slide Number Placeholder 4"/>
          <p:cNvSpPr>
            <a:spLocks noGrp="1"/>
          </p:cNvSpPr>
          <p:nvPr>
            <p:ph type="sldNum" sz="quarter" idx="4294967295"/>
          </p:nvPr>
        </p:nvSpPr>
        <p:spPr>
          <a:prstGeom prst="rect">
            <a:avLst/>
          </a:prstGeom>
          <a:noFill/>
        </p:spPr>
        <p:txBody>
          <a:bodyPr/>
          <a:lstStyle/>
          <a:p>
            <a:pPr algn="r"/>
            <a:fld id="{58E15776-5B1A-485E-9A4B-E30A0D5E60B8}" type="slidenum">
              <a:rPr lang="en-US" sz="1400"/>
              <a:pPr algn="r"/>
              <a:t>35</a:t>
            </a:fld>
            <a:endParaRPr lang="en-US" sz="1400" dirty="0"/>
          </a:p>
        </p:txBody>
      </p:sp>
      <p:graphicFrame>
        <p:nvGraphicFramePr>
          <p:cNvPr id="8" name="Chart 7"/>
          <p:cNvGraphicFramePr/>
          <p:nvPr/>
        </p:nvGraphicFramePr>
        <p:xfrm>
          <a:off x="1219200" y="1066800"/>
          <a:ext cx="6896100" cy="5153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title"/>
          </p:nvPr>
        </p:nvSpPr>
        <p:spPr/>
        <p:txBody>
          <a:bodyPr/>
          <a:lstStyle/>
          <a:p>
            <a:pPr algn="ctr" eaLnBrk="1" hangingPunct="1"/>
            <a:r>
              <a:rPr lang="en-US" sz="3200" b="1" dirty="0" smtClean="0">
                <a:latin typeface="Calibri" pitchFamily="34" charset="0"/>
                <a:ea typeface="ＭＳ Ｐゴシック" charset="-128"/>
                <a:cs typeface="Calibri" pitchFamily="34" charset="0"/>
              </a:rPr>
              <a:t>Non Profit IT Departments Can’t Play the Odds</a:t>
            </a:r>
          </a:p>
        </p:txBody>
      </p:sp>
      <p:sp>
        <p:nvSpPr>
          <p:cNvPr id="13315" name="Rectangle 2"/>
          <p:cNvSpPr>
            <a:spLocks noGrp="1" noChangeArrowheads="1"/>
          </p:cNvSpPr>
          <p:nvPr>
            <p:ph idx="1"/>
          </p:nvPr>
        </p:nvSpPr>
        <p:spPr>
          <a:xfrm>
            <a:off x="601216" y="1892424"/>
            <a:ext cx="8291264" cy="4704928"/>
          </a:xfrm>
        </p:spPr>
        <p:txBody>
          <a:bodyPr/>
          <a:lstStyle/>
          <a:p>
            <a:pPr eaLnBrk="1" hangingPunct="1">
              <a:buFontTx/>
              <a:buNone/>
            </a:pPr>
            <a:r>
              <a:rPr lang="en-US" sz="3600" b="1" dirty="0" smtClean="0">
                <a:solidFill>
                  <a:srgbClr val="FFC000"/>
                </a:solidFill>
                <a:latin typeface="Calibri" pitchFamily="34" charset="0"/>
                <a:ea typeface="ＭＳ Ｐゴシック" charset="-128"/>
                <a:cs typeface="Calibri" pitchFamily="34" charset="0"/>
              </a:rPr>
              <a:t>IF</a:t>
            </a:r>
          </a:p>
          <a:p>
            <a:pPr eaLnBrk="1" hangingPunct="1"/>
            <a:r>
              <a:rPr lang="en-US" sz="2400" dirty="0" smtClean="0">
                <a:latin typeface="Calibri" pitchFamily="34" charset="0"/>
                <a:ea typeface="ＭＳ Ｐゴシック" charset="-128"/>
                <a:cs typeface="Calibri" pitchFamily="34" charset="0"/>
              </a:rPr>
              <a:t>57% of ERP projects don't realize their ROI </a:t>
            </a:r>
            <a:r>
              <a:rPr lang="en-US" sz="2400" i="1" dirty="0" smtClean="0">
                <a:latin typeface="Calibri" pitchFamily="34" charset="0"/>
                <a:ea typeface="ＭＳ Ｐゴシック" charset="-128"/>
                <a:cs typeface="Calibri" pitchFamily="34" charset="0"/>
              </a:rPr>
              <a:t>(Nucleus Research) </a:t>
            </a:r>
            <a:endParaRPr lang="en-US" sz="3200" i="1" dirty="0" smtClean="0">
              <a:latin typeface="Calibri" pitchFamily="34" charset="0"/>
              <a:ea typeface="ＭＳ Ｐゴシック" charset="-128"/>
              <a:cs typeface="Calibri" pitchFamily="34" charset="0"/>
            </a:endParaRPr>
          </a:p>
          <a:p>
            <a:pPr eaLnBrk="1" hangingPunct="1"/>
            <a:r>
              <a:rPr lang="en-US" sz="2400" dirty="0" smtClean="0">
                <a:latin typeface="Calibri" pitchFamily="34" charset="0"/>
                <a:ea typeface="ＭＳ Ｐゴシック" charset="-128"/>
                <a:cs typeface="Calibri" pitchFamily="34" charset="0"/>
              </a:rPr>
              <a:t>66% IT projects fail </a:t>
            </a:r>
            <a:r>
              <a:rPr lang="en-US" sz="2400" i="1" dirty="0" smtClean="0">
                <a:latin typeface="Calibri" pitchFamily="34" charset="0"/>
                <a:ea typeface="ＭＳ Ｐゴシック" charset="-128"/>
                <a:cs typeface="Calibri" pitchFamily="34" charset="0"/>
              </a:rPr>
              <a:t>(Standish Chaos DB)</a:t>
            </a:r>
            <a:r>
              <a:rPr lang="en-US" sz="2000" dirty="0" smtClean="0">
                <a:latin typeface="Calibri" pitchFamily="34" charset="0"/>
                <a:ea typeface="ＭＳ Ｐゴシック" charset="-128"/>
                <a:cs typeface="Calibri" pitchFamily="34" charset="0"/>
              </a:rPr>
              <a:t> </a:t>
            </a:r>
            <a:endParaRPr lang="en-US" sz="2400" dirty="0" smtClean="0">
              <a:latin typeface="Calibri" pitchFamily="34" charset="0"/>
              <a:ea typeface="ＭＳ Ｐゴシック" charset="-128"/>
              <a:cs typeface="Calibri" pitchFamily="34" charset="0"/>
            </a:endParaRPr>
          </a:p>
          <a:p>
            <a:pPr eaLnBrk="1" hangingPunct="1"/>
            <a:r>
              <a:rPr lang="en-US" sz="2400" dirty="0" smtClean="0">
                <a:latin typeface="Calibri" pitchFamily="34" charset="0"/>
                <a:ea typeface="ＭＳ Ｐゴシック" charset="-128"/>
                <a:cs typeface="Calibri" pitchFamily="34" charset="0"/>
              </a:rPr>
              <a:t>NGOs spend a 20th what corporations do </a:t>
            </a:r>
            <a:r>
              <a:rPr lang="en-US" sz="2400" i="1" dirty="0" smtClean="0">
                <a:latin typeface="Calibri" pitchFamily="34" charset="0"/>
                <a:ea typeface="ＭＳ Ｐゴシック" charset="-128"/>
                <a:cs typeface="Calibri" pitchFamily="34" charset="0"/>
              </a:rPr>
              <a:t>(Tuck survey)</a:t>
            </a:r>
            <a:endParaRPr lang="en-US" sz="3200" i="1" dirty="0" smtClean="0">
              <a:latin typeface="Calibri" pitchFamily="34" charset="0"/>
              <a:ea typeface="ＭＳ Ｐゴシック" charset="-128"/>
              <a:cs typeface="Calibri" pitchFamily="34" charset="0"/>
            </a:endParaRPr>
          </a:p>
          <a:p>
            <a:pPr eaLnBrk="1" hangingPunct="1"/>
            <a:r>
              <a:rPr lang="en-US" sz="2400" dirty="0" smtClean="0">
                <a:latin typeface="Calibri" pitchFamily="34" charset="0"/>
                <a:ea typeface="ＭＳ Ｐゴシック" charset="-128"/>
                <a:cs typeface="Calibri" pitchFamily="34" charset="0"/>
              </a:rPr>
              <a:t>And we are spending donors’ dollars</a:t>
            </a:r>
          </a:p>
          <a:p>
            <a:pPr eaLnBrk="1" hangingPunct="1">
              <a:buFontTx/>
              <a:buNone/>
            </a:pPr>
            <a:r>
              <a:rPr lang="en-US" sz="3600" b="1" dirty="0" smtClean="0">
                <a:solidFill>
                  <a:srgbClr val="FFC000"/>
                </a:solidFill>
                <a:latin typeface="Calibri" pitchFamily="34" charset="0"/>
                <a:ea typeface="ＭＳ Ｐゴシック" charset="-128"/>
                <a:cs typeface="Calibri" pitchFamily="34" charset="0"/>
              </a:rPr>
              <a:t>THEN </a:t>
            </a:r>
          </a:p>
          <a:p>
            <a:pPr eaLnBrk="1" hangingPunct="1"/>
            <a:r>
              <a:rPr lang="en-US" sz="2400" dirty="0" smtClean="0">
                <a:latin typeface="Calibri" pitchFamily="34" charset="0"/>
                <a:ea typeface="ＭＳ Ｐゴシック" charset="-128"/>
                <a:cs typeface="Calibri" pitchFamily="34" charset="0"/>
              </a:rPr>
              <a:t>We must find a better way... </a:t>
            </a:r>
          </a:p>
        </p:txBody>
      </p:sp>
      <p:sp>
        <p:nvSpPr>
          <p:cNvPr id="13317" name="Slide Number Placeholder 3"/>
          <p:cNvSpPr txBox="1">
            <a:spLocks noGrp="1"/>
          </p:cNvSpPr>
          <p:nvPr/>
        </p:nvSpPr>
        <p:spPr bwMode="auto">
          <a:xfrm>
            <a:off x="7543800" y="6248400"/>
            <a:ext cx="1219200" cy="476250"/>
          </a:xfrm>
          <a:prstGeom prst="rect">
            <a:avLst/>
          </a:prstGeom>
          <a:noFill/>
          <a:ln w="9525">
            <a:noFill/>
            <a:miter lim="800000"/>
            <a:headEnd/>
            <a:tailEnd/>
          </a:ln>
        </p:spPr>
        <p:txBody>
          <a:bodyPr/>
          <a:lstStyle/>
          <a:p>
            <a:pPr algn="r"/>
            <a:fld id="{ED764E31-E6C9-473C-8356-47B1D224618B}" type="slidenum">
              <a:rPr lang="en-US" sz="1400">
                <a:solidFill>
                  <a:schemeClr val="tx1"/>
                </a:solidFill>
                <a:latin typeface="Arial" charset="0"/>
              </a:rPr>
              <a:pPr algn="r"/>
              <a:t>36</a:t>
            </a:fld>
            <a:endParaRPr lang="en-US" sz="1400">
              <a:solidFill>
                <a:schemeClr val="tx1"/>
              </a:solidFill>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0000FF"/>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57200" y="304800"/>
            <a:ext cx="8229600" cy="1325563"/>
          </a:xfrm>
        </p:spPr>
        <p:txBody>
          <a:bodyPr/>
          <a:lstStyle/>
          <a:p>
            <a:pPr algn="ctr" eaLnBrk="1" hangingPunct="1"/>
            <a:r>
              <a:rPr lang="en-US" sz="3600" b="1" dirty="0" smtClean="0">
                <a:solidFill>
                  <a:schemeClr val="bg1"/>
                </a:solidFill>
                <a:latin typeface="Calibri" pitchFamily="34" charset="0"/>
                <a:ea typeface="ＭＳ Ｐゴシック" charset="-128"/>
                <a:cs typeface="Calibri" pitchFamily="34" charset="0"/>
              </a:rPr>
              <a:t>Key Conclusion: </a:t>
            </a:r>
            <a:r>
              <a:rPr lang="en-US" sz="3600" b="1" i="1" dirty="0" smtClean="0">
                <a:solidFill>
                  <a:schemeClr val="bg1"/>
                </a:solidFill>
                <a:latin typeface="Calibri" pitchFamily="34" charset="0"/>
                <a:ea typeface="ＭＳ Ｐゴシック" charset="-128"/>
                <a:cs typeface="Calibri" pitchFamily="34" charset="0"/>
              </a:rPr>
              <a:t>we can’t do it alone</a:t>
            </a:r>
            <a:endParaRPr lang="en-US" sz="3600" b="1" dirty="0" smtClean="0">
              <a:solidFill>
                <a:schemeClr val="bg1"/>
              </a:solidFill>
              <a:ea typeface="ＭＳ Ｐゴシック" charset="-128"/>
              <a:cs typeface="Calibri" pitchFamily="34" charset="0"/>
            </a:endParaRPr>
          </a:p>
        </p:txBody>
      </p:sp>
      <p:sp>
        <p:nvSpPr>
          <p:cNvPr id="14339" name="Rectangle 3"/>
          <p:cNvSpPr>
            <a:spLocks noGrp="1" noChangeArrowheads="1"/>
          </p:cNvSpPr>
          <p:nvPr>
            <p:ph type="body" idx="4294967295"/>
          </p:nvPr>
        </p:nvSpPr>
        <p:spPr/>
        <p:txBody>
          <a:bodyPr/>
          <a:lstStyle/>
          <a:p>
            <a:pPr eaLnBrk="1" hangingPunct="1">
              <a:buFontTx/>
              <a:buNone/>
            </a:pPr>
            <a:r>
              <a:rPr lang="en-US" sz="2800" dirty="0" smtClean="0">
                <a:ea typeface="ＭＳ Ｐゴシック" charset="-128"/>
              </a:rPr>
              <a:t>	</a:t>
            </a:r>
          </a:p>
          <a:p>
            <a:pPr eaLnBrk="1" hangingPunct="1">
              <a:buFontTx/>
              <a:buNone/>
            </a:pPr>
            <a:r>
              <a:rPr lang="en-US" sz="2800" dirty="0" smtClean="0">
                <a:ea typeface="ＭＳ Ｐゴシック" charset="-128"/>
              </a:rPr>
              <a:t>	</a:t>
            </a:r>
          </a:p>
          <a:p>
            <a:pPr eaLnBrk="1" hangingPunct="1">
              <a:buFontTx/>
              <a:buNone/>
            </a:pPr>
            <a:r>
              <a:rPr lang="en-US" sz="2800" dirty="0" smtClean="0">
                <a:ea typeface="ＭＳ Ｐゴシック" charset="-128"/>
              </a:rPr>
              <a:t>	</a:t>
            </a:r>
            <a:r>
              <a:rPr lang="en-US" sz="2800" dirty="0" smtClean="0">
                <a:solidFill>
                  <a:schemeClr val="bg1"/>
                </a:solidFill>
                <a:ea typeface="ＭＳ Ｐゴシック" charset="-128"/>
              </a:rPr>
              <a:t>Even if we tripled IT spending, we will still be playing catch-up for just keeping the lights on.</a:t>
            </a:r>
          </a:p>
          <a:p>
            <a:pPr eaLnBrk="1" hangingPunct="1">
              <a:buFontTx/>
              <a:buNone/>
            </a:pPr>
            <a:endParaRPr lang="en-US" sz="2800" dirty="0" smtClean="0">
              <a:solidFill>
                <a:schemeClr val="bg1"/>
              </a:solidFill>
              <a:ea typeface="ＭＳ Ｐゴシック" charset="-128"/>
            </a:endParaRPr>
          </a:p>
          <a:p>
            <a:pPr eaLnBrk="1" hangingPunct="1">
              <a:buFontTx/>
              <a:buNone/>
            </a:pPr>
            <a:r>
              <a:rPr lang="en-US" sz="2800" dirty="0" smtClean="0">
                <a:solidFill>
                  <a:schemeClr val="bg1"/>
                </a:solidFill>
                <a:ea typeface="ＭＳ Ｐゴシック" charset="-128"/>
              </a:rPr>
              <a:t>	</a:t>
            </a:r>
          </a:p>
          <a:p>
            <a:pPr eaLnBrk="1" hangingPunct="1"/>
            <a:endParaRPr lang="en-US" sz="2800" dirty="0" smtClean="0">
              <a:solidFill>
                <a:schemeClr val="bg1"/>
              </a:solidFill>
              <a:ea typeface="ＭＳ Ｐゴシック" charset="-128"/>
            </a:endParaRPr>
          </a:p>
        </p:txBody>
      </p:sp>
      <p:sp>
        <p:nvSpPr>
          <p:cNvPr id="14340" name="Slide Number Placeholder 3"/>
          <p:cNvSpPr>
            <a:spLocks noGrp="1"/>
          </p:cNvSpPr>
          <p:nvPr>
            <p:ph type="sldNum" sz="quarter" idx="4294967295"/>
          </p:nvPr>
        </p:nvSpPr>
        <p:spPr>
          <a:xfrm>
            <a:off x="7543800" y="6248400"/>
            <a:ext cx="1219200" cy="476250"/>
          </a:xfrm>
          <a:prstGeom prst="rect">
            <a:avLst/>
          </a:prstGeom>
          <a:noFill/>
        </p:spPr>
        <p:txBody>
          <a:bodyPr/>
          <a:lstStyle/>
          <a:p>
            <a:pPr algn="r"/>
            <a:fld id="{ECF52494-2B4B-4267-9053-51CCB2F37B0D}" type="slidenum">
              <a:rPr lang="en-US" sz="1400">
                <a:solidFill>
                  <a:schemeClr val="bg1"/>
                </a:solidFill>
              </a:rPr>
              <a:pPr algn="r"/>
              <a:t>37</a:t>
            </a:fld>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Grp="1" noChangeArrowheads="1"/>
          </p:cNvSpPr>
          <p:nvPr>
            <p:ph type="title"/>
          </p:nvPr>
        </p:nvSpPr>
        <p:spPr>
          <a:xfrm>
            <a:off x="381000" y="274638"/>
            <a:ext cx="8458200" cy="715962"/>
          </a:xfrm>
        </p:spPr>
        <p:txBody>
          <a:bodyPr/>
          <a:lstStyle/>
          <a:p>
            <a:r>
              <a:rPr lang="en-US" b="1" dirty="0"/>
              <a:t>What else is possible for nonprofits?</a:t>
            </a:r>
          </a:p>
        </p:txBody>
      </p:sp>
      <p:sp>
        <p:nvSpPr>
          <p:cNvPr id="1007619" name="Rectangle 3"/>
          <p:cNvSpPr>
            <a:spLocks noGrp="1" noChangeArrowheads="1"/>
          </p:cNvSpPr>
          <p:nvPr>
            <p:ph type="body" idx="1"/>
          </p:nvPr>
        </p:nvSpPr>
        <p:spPr/>
        <p:txBody>
          <a:bodyPr/>
          <a:lstStyle/>
          <a:p>
            <a:r>
              <a:rPr lang="en-US" sz="2800" dirty="0"/>
              <a:t>Collaborate or Perish</a:t>
            </a:r>
          </a:p>
          <a:p>
            <a:pPr lvl="1"/>
            <a:r>
              <a:rPr lang="en-US" sz="2400" dirty="0"/>
              <a:t>Shared consulting/support</a:t>
            </a:r>
          </a:p>
          <a:p>
            <a:pPr lvl="1"/>
            <a:r>
              <a:rPr lang="en-US" sz="2400" dirty="0"/>
              <a:t>Shared web/file server hosting &amp; backup</a:t>
            </a:r>
          </a:p>
          <a:p>
            <a:pPr lvl="1"/>
            <a:r>
              <a:rPr lang="en-US" sz="2400" dirty="0"/>
              <a:t>Shared fundraising systems guru</a:t>
            </a:r>
          </a:p>
          <a:p>
            <a:pPr lvl="1"/>
            <a:r>
              <a:rPr lang="en-US" sz="2400" dirty="0"/>
              <a:t>Shared technology procurement</a:t>
            </a:r>
          </a:p>
          <a:p>
            <a:pPr lvl="1"/>
            <a:r>
              <a:rPr lang="en-US" sz="2400" dirty="0"/>
              <a:t>Shared technology training</a:t>
            </a:r>
          </a:p>
          <a:p>
            <a:pPr lvl="1"/>
            <a:endParaRPr lang="en-US" sz="2400" dirty="0"/>
          </a:p>
          <a:p>
            <a:pPr lvl="1">
              <a:buFontTx/>
              <a:buNone/>
            </a:pPr>
            <a:r>
              <a:rPr lang="en-US" sz="2400" i="1" dirty="0"/>
              <a:t>The operative word here is </a:t>
            </a:r>
            <a:r>
              <a:rPr lang="en-US" sz="2400" b="1" i="1" dirty="0">
                <a:solidFill>
                  <a:srgbClr val="FF3300"/>
                </a:solidFill>
              </a:rPr>
              <a:t>Shared</a:t>
            </a:r>
          </a:p>
          <a:p>
            <a:pPr lvl="1"/>
            <a:endParaRPr lang="en-US" sz="2400" dirty="0"/>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istockphoto.com/file_thumbview_approve/4237972/2/istockphoto_4237972-funnel.jpg"/>
          <p:cNvPicPr>
            <a:picLocks noChangeAspect="1" noChangeArrowheads="1"/>
          </p:cNvPicPr>
          <p:nvPr/>
        </p:nvPicPr>
        <p:blipFill>
          <a:blip r:embed="rId3" cstate="print"/>
          <a:srcRect/>
          <a:stretch>
            <a:fillRect/>
          </a:stretch>
        </p:blipFill>
        <p:spPr bwMode="auto">
          <a:xfrm rot="16200000">
            <a:off x="1316732" y="1696616"/>
            <a:ext cx="4403204" cy="4123556"/>
          </a:xfrm>
          <a:prstGeom prst="rect">
            <a:avLst/>
          </a:prstGeom>
        </p:spPr>
      </p:pic>
      <p:sp>
        <p:nvSpPr>
          <p:cNvPr id="9" name="TextBox 8"/>
          <p:cNvSpPr txBox="1"/>
          <p:nvPr/>
        </p:nvSpPr>
        <p:spPr>
          <a:xfrm>
            <a:off x="5620072" y="4869160"/>
            <a:ext cx="3200400" cy="523220"/>
          </a:xfrm>
          <a:prstGeom prst="rect">
            <a:avLst/>
          </a:prstGeom>
          <a:solidFill>
            <a:srgbClr val="5FB12B"/>
          </a:solidFill>
          <a:ln>
            <a:solidFill>
              <a:schemeClr val="bg1">
                <a:lumMod val="65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400" dirty="0" smtClean="0">
                <a:solidFill>
                  <a:schemeClr val="bg1"/>
                </a:solidFill>
                <a:latin typeface="Times New Roman" pitchFamily="18" charset="0"/>
                <a:cs typeface="Times New Roman" pitchFamily="18" charset="0"/>
              </a:rPr>
              <a:t>Application Catalogue is the window for NSs into supported applications</a:t>
            </a:r>
            <a:endParaRPr lang="en-US" sz="1400" dirty="0">
              <a:solidFill>
                <a:schemeClr val="bg1"/>
              </a:solidFill>
              <a:latin typeface="Times New Roman" pitchFamily="18" charset="0"/>
              <a:cs typeface="Times New Roman" pitchFamily="18" charset="0"/>
            </a:endParaRPr>
          </a:p>
        </p:txBody>
      </p:sp>
      <p:sp>
        <p:nvSpPr>
          <p:cNvPr id="11" name="Flowchart: Punched Tape 10"/>
          <p:cNvSpPr/>
          <p:nvPr/>
        </p:nvSpPr>
        <p:spPr bwMode="auto">
          <a:xfrm>
            <a:off x="5486400" y="30557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cxnSp>
        <p:nvCxnSpPr>
          <p:cNvPr id="13" name="Straight Arrow Connector 12"/>
          <p:cNvCxnSpPr/>
          <p:nvPr/>
        </p:nvCxnSpPr>
        <p:spPr bwMode="auto">
          <a:xfrm rot="5400000" flipH="1" flipV="1">
            <a:off x="5940152" y="4653136"/>
            <a:ext cx="432048" cy="15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4" name="Right Arrow 13"/>
          <p:cNvSpPr/>
          <p:nvPr/>
        </p:nvSpPr>
        <p:spPr bwMode="auto">
          <a:xfrm rot="20133551">
            <a:off x="1602485" y="4482019"/>
            <a:ext cx="914400" cy="457200"/>
          </a:xfrm>
          <a:prstGeom prst="rightArrow">
            <a:avLst/>
          </a:prstGeom>
          <a:solidFill>
            <a:srgbClr val="5FB12B"/>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16" name="TextBox 15"/>
          <p:cNvSpPr txBox="1"/>
          <p:nvPr/>
        </p:nvSpPr>
        <p:spPr>
          <a:xfrm>
            <a:off x="5416061" y="2257014"/>
            <a:ext cx="1477108" cy="646331"/>
          </a:xfrm>
          <a:prstGeom prst="rect">
            <a:avLst/>
          </a:prstGeom>
          <a:noFill/>
        </p:spPr>
        <p:txBody>
          <a:bodyPr wrap="square" rtlCol="0">
            <a:spAutoFit/>
          </a:bodyPr>
          <a:lstStyle/>
          <a:p>
            <a:r>
              <a:rPr lang="en-US" sz="1800" dirty="0" smtClean="0"/>
              <a:t>Application Catalogue</a:t>
            </a:r>
            <a:endParaRPr lang="en-US" sz="1800" dirty="0"/>
          </a:p>
        </p:txBody>
      </p:sp>
      <p:sp>
        <p:nvSpPr>
          <p:cNvPr id="17" name="TextBox 16"/>
          <p:cNvSpPr txBox="1"/>
          <p:nvPr/>
        </p:nvSpPr>
        <p:spPr>
          <a:xfrm>
            <a:off x="7668344" y="3993237"/>
            <a:ext cx="1551003" cy="276999"/>
          </a:xfrm>
          <a:prstGeom prst="rect">
            <a:avLst/>
          </a:prstGeom>
          <a:noFill/>
        </p:spPr>
        <p:txBody>
          <a:bodyPr wrap="square" rtlCol="0">
            <a:spAutoFit/>
          </a:bodyPr>
          <a:lstStyle/>
          <a:p>
            <a:r>
              <a:rPr lang="en-US" sz="1200" b="1" dirty="0" smtClean="0"/>
              <a:t>National Societies</a:t>
            </a:r>
            <a:endParaRPr lang="en-US" sz="1200" b="1" dirty="0"/>
          </a:p>
        </p:txBody>
      </p:sp>
      <p:sp>
        <p:nvSpPr>
          <p:cNvPr id="19" name="TextBox 18"/>
          <p:cNvSpPr txBox="1"/>
          <p:nvPr/>
        </p:nvSpPr>
        <p:spPr>
          <a:xfrm>
            <a:off x="2806860" y="2257014"/>
            <a:ext cx="1477108" cy="646331"/>
          </a:xfrm>
          <a:prstGeom prst="rect">
            <a:avLst/>
          </a:prstGeom>
          <a:noFill/>
        </p:spPr>
        <p:txBody>
          <a:bodyPr wrap="square" rtlCol="0">
            <a:spAutoFit/>
          </a:bodyPr>
          <a:lstStyle/>
          <a:p>
            <a:r>
              <a:rPr lang="en-US" sz="1800" dirty="0" smtClean="0"/>
              <a:t>Application Inventory</a:t>
            </a:r>
            <a:endParaRPr lang="en-US" sz="1800" dirty="0"/>
          </a:p>
        </p:txBody>
      </p:sp>
      <p:sp>
        <p:nvSpPr>
          <p:cNvPr id="23" name="TextBox 22"/>
          <p:cNvSpPr txBox="1"/>
          <p:nvPr/>
        </p:nvSpPr>
        <p:spPr>
          <a:xfrm>
            <a:off x="140677" y="2420888"/>
            <a:ext cx="1623011" cy="584775"/>
          </a:xfrm>
          <a:prstGeom prst="rect">
            <a:avLst/>
          </a:prstGeom>
          <a:noFill/>
        </p:spPr>
        <p:txBody>
          <a:bodyPr wrap="square" rtlCol="0">
            <a:spAutoFit/>
          </a:bodyPr>
          <a:lstStyle/>
          <a:p>
            <a:r>
              <a:rPr lang="en-US" sz="1600" dirty="0" smtClean="0"/>
              <a:t>NS IT Survey -  Applications</a:t>
            </a:r>
            <a:endParaRPr lang="en-US" sz="1600" dirty="0"/>
          </a:p>
        </p:txBody>
      </p:sp>
      <p:sp>
        <p:nvSpPr>
          <p:cNvPr id="24" name="TextBox 23"/>
          <p:cNvSpPr txBox="1"/>
          <p:nvPr/>
        </p:nvSpPr>
        <p:spPr>
          <a:xfrm>
            <a:off x="356701" y="3360544"/>
            <a:ext cx="1262971" cy="830997"/>
          </a:xfrm>
          <a:prstGeom prst="rect">
            <a:avLst/>
          </a:prstGeom>
          <a:noFill/>
        </p:spPr>
        <p:txBody>
          <a:bodyPr wrap="square" rtlCol="0">
            <a:spAutoFit/>
          </a:bodyPr>
          <a:lstStyle/>
          <a:p>
            <a:r>
              <a:rPr lang="en-US" sz="1600" dirty="0" smtClean="0"/>
              <a:t>Application Portfolio </a:t>
            </a:r>
            <a:br>
              <a:rPr lang="en-US" sz="1600" dirty="0" smtClean="0"/>
            </a:br>
            <a:r>
              <a:rPr lang="en-US" sz="1600" dirty="0" smtClean="0"/>
              <a:t>Review</a:t>
            </a:r>
            <a:endParaRPr lang="en-US" sz="1600" dirty="0"/>
          </a:p>
        </p:txBody>
      </p:sp>
      <p:sp>
        <p:nvSpPr>
          <p:cNvPr id="25" name="TextBox 24"/>
          <p:cNvSpPr txBox="1"/>
          <p:nvPr/>
        </p:nvSpPr>
        <p:spPr>
          <a:xfrm>
            <a:off x="356701" y="4655945"/>
            <a:ext cx="1334979" cy="584775"/>
          </a:xfrm>
          <a:prstGeom prst="rect">
            <a:avLst/>
          </a:prstGeom>
          <a:noFill/>
        </p:spPr>
        <p:txBody>
          <a:bodyPr wrap="square" rtlCol="0">
            <a:spAutoFit/>
          </a:bodyPr>
          <a:lstStyle/>
          <a:p>
            <a:r>
              <a:rPr lang="en-US" sz="1600" dirty="0" smtClean="0"/>
              <a:t>Application Contest</a:t>
            </a:r>
            <a:endParaRPr lang="en-US" sz="1600" dirty="0"/>
          </a:p>
        </p:txBody>
      </p:sp>
      <p:sp>
        <p:nvSpPr>
          <p:cNvPr id="26" name="Flowchart: Punched Tape 25"/>
          <p:cNvSpPr/>
          <p:nvPr/>
        </p:nvSpPr>
        <p:spPr bwMode="auto">
          <a:xfrm>
            <a:off x="2532185" y="29033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sp>
        <p:nvSpPr>
          <p:cNvPr id="27" name="Flowchart: Punched Tape 26"/>
          <p:cNvSpPr/>
          <p:nvPr/>
        </p:nvSpPr>
        <p:spPr bwMode="auto">
          <a:xfrm>
            <a:off x="2672861" y="31319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ndParaRPr>
          </a:p>
        </p:txBody>
      </p:sp>
      <p:sp>
        <p:nvSpPr>
          <p:cNvPr id="28" name="Flowchart: Punched Tape 27"/>
          <p:cNvSpPr/>
          <p:nvPr/>
        </p:nvSpPr>
        <p:spPr bwMode="auto">
          <a:xfrm>
            <a:off x="2813538" y="3360544"/>
            <a:ext cx="1195754" cy="1371600"/>
          </a:xfrm>
          <a:prstGeom prst="flowChartPunchedTape">
            <a:avLst/>
          </a:prstGeom>
          <a:solidFill>
            <a:srgbClr val="C0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bg1"/>
              </a:solidFill>
              <a:effectLst/>
              <a:latin typeface="Times New Roman"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Times New Roman" pitchFamily="18" charset="0"/>
              </a:rPr>
              <a:t>500+</a:t>
            </a:r>
          </a:p>
        </p:txBody>
      </p:sp>
      <p:sp>
        <p:nvSpPr>
          <p:cNvPr id="29" name="Right Arrow 28"/>
          <p:cNvSpPr/>
          <p:nvPr/>
        </p:nvSpPr>
        <p:spPr bwMode="auto">
          <a:xfrm>
            <a:off x="4220308" y="3990628"/>
            <a:ext cx="914400" cy="457200"/>
          </a:xfrm>
          <a:prstGeom prst="rightArrow">
            <a:avLst/>
          </a:prstGeom>
          <a:solidFill>
            <a:srgbClr val="5FB12B"/>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0" name="Right Arrow 29"/>
          <p:cNvSpPr/>
          <p:nvPr/>
        </p:nvSpPr>
        <p:spPr bwMode="auto">
          <a:xfrm>
            <a:off x="1547664" y="3645024"/>
            <a:ext cx="842392" cy="457200"/>
          </a:xfrm>
          <a:prstGeom prst="rightArrow">
            <a:avLst/>
          </a:prstGeom>
          <a:solidFill>
            <a:srgbClr val="5FB12B"/>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1" name="Right Arrow 30"/>
          <p:cNvSpPr/>
          <p:nvPr/>
        </p:nvSpPr>
        <p:spPr bwMode="auto">
          <a:xfrm rot="2000971">
            <a:off x="1524646" y="2823204"/>
            <a:ext cx="990600" cy="422031"/>
          </a:xfrm>
          <a:prstGeom prst="rightArrow">
            <a:avLst/>
          </a:prstGeom>
          <a:solidFill>
            <a:srgbClr val="5FB12B"/>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2" name="TextBox 31"/>
          <p:cNvSpPr txBox="1"/>
          <p:nvPr/>
        </p:nvSpPr>
        <p:spPr>
          <a:xfrm>
            <a:off x="4149969" y="2863652"/>
            <a:ext cx="1125415" cy="307777"/>
          </a:xfrm>
          <a:prstGeom prst="rect">
            <a:avLst/>
          </a:prstGeom>
          <a:noFill/>
        </p:spPr>
        <p:txBody>
          <a:bodyPr wrap="square" rtlCol="0">
            <a:spAutoFit/>
          </a:bodyPr>
          <a:lstStyle/>
          <a:p>
            <a:r>
              <a:rPr lang="en-US" sz="1400" dirty="0" smtClean="0">
                <a:solidFill>
                  <a:schemeClr val="tx2"/>
                </a:solidFill>
              </a:rPr>
              <a:t>Scale up</a:t>
            </a:r>
            <a:endParaRPr lang="en-US" sz="1400" dirty="0">
              <a:solidFill>
                <a:schemeClr val="tx2"/>
              </a:solidFill>
            </a:endParaRPr>
          </a:p>
        </p:txBody>
      </p:sp>
      <p:sp>
        <p:nvSpPr>
          <p:cNvPr id="33" name="TextBox 32"/>
          <p:cNvSpPr txBox="1"/>
          <p:nvPr/>
        </p:nvSpPr>
        <p:spPr>
          <a:xfrm>
            <a:off x="4149969" y="4429244"/>
            <a:ext cx="1477108" cy="738664"/>
          </a:xfrm>
          <a:prstGeom prst="rect">
            <a:avLst/>
          </a:prstGeom>
          <a:noFill/>
        </p:spPr>
        <p:txBody>
          <a:bodyPr wrap="square" rtlCol="0">
            <a:spAutoFit/>
          </a:bodyPr>
          <a:lstStyle/>
          <a:p>
            <a:r>
              <a:rPr lang="en-US" sz="1400" dirty="0" smtClean="0">
                <a:solidFill>
                  <a:schemeClr val="tx2"/>
                </a:solidFill>
              </a:rPr>
              <a:t>De facto </a:t>
            </a:r>
            <a:br>
              <a:rPr lang="en-US" sz="1400" dirty="0" smtClean="0">
                <a:solidFill>
                  <a:schemeClr val="tx2"/>
                </a:solidFill>
              </a:rPr>
            </a:br>
            <a:r>
              <a:rPr lang="en-US" sz="1400" dirty="0" smtClean="0">
                <a:solidFill>
                  <a:schemeClr val="tx2"/>
                </a:solidFill>
              </a:rPr>
              <a:t>vendor standards </a:t>
            </a:r>
            <a:endParaRPr lang="en-US" sz="1400" dirty="0">
              <a:solidFill>
                <a:schemeClr val="tx2"/>
              </a:solidFill>
            </a:endParaRPr>
          </a:p>
        </p:txBody>
      </p:sp>
      <p:sp>
        <p:nvSpPr>
          <p:cNvPr id="34" name="Right Arrow 33"/>
          <p:cNvSpPr/>
          <p:nvPr/>
        </p:nvSpPr>
        <p:spPr bwMode="auto">
          <a:xfrm>
            <a:off x="4220308" y="3151684"/>
            <a:ext cx="914400" cy="457200"/>
          </a:xfrm>
          <a:prstGeom prst="rightArrow">
            <a:avLst/>
          </a:prstGeom>
          <a:solidFill>
            <a:srgbClr val="5FB12B"/>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100" b="1" i="0" u="none" strike="noStrike" cap="none" normalizeH="0" baseline="0" smtClean="0">
              <a:ln>
                <a:noFill/>
              </a:ln>
              <a:solidFill>
                <a:schemeClr val="tx1"/>
              </a:solidFill>
              <a:effectLst/>
              <a:latin typeface="Times New Roman" pitchFamily="18" charset="0"/>
            </a:endParaRPr>
          </a:p>
        </p:txBody>
      </p:sp>
      <p:sp>
        <p:nvSpPr>
          <p:cNvPr id="36" name="TextBox 35"/>
          <p:cNvSpPr txBox="1"/>
          <p:nvPr/>
        </p:nvSpPr>
        <p:spPr>
          <a:xfrm>
            <a:off x="4149969" y="3655740"/>
            <a:ext cx="1125415" cy="338554"/>
          </a:xfrm>
          <a:prstGeom prst="rect">
            <a:avLst/>
          </a:prstGeom>
          <a:noFill/>
        </p:spPr>
        <p:txBody>
          <a:bodyPr wrap="square" rtlCol="0">
            <a:spAutoFit/>
          </a:bodyPr>
          <a:lstStyle/>
          <a:p>
            <a:r>
              <a:rPr lang="en-US" sz="1600" b="1" dirty="0" smtClean="0">
                <a:solidFill>
                  <a:srgbClr val="FF0000"/>
                </a:solidFill>
                <a:latin typeface="Times New Roman" pitchFamily="18" charset="0"/>
                <a:cs typeface="Times New Roman" pitchFamily="18" charset="0"/>
              </a:rPr>
              <a:t>Criteria</a:t>
            </a:r>
            <a:endParaRPr lang="en-US" sz="1600" b="1" dirty="0">
              <a:solidFill>
                <a:srgbClr val="FF0000"/>
              </a:solidFill>
              <a:latin typeface="Times New Roman" pitchFamily="18" charset="0"/>
              <a:cs typeface="Times New Roman" pitchFamily="18" charset="0"/>
            </a:endParaRPr>
          </a:p>
        </p:txBody>
      </p:sp>
      <p:sp>
        <p:nvSpPr>
          <p:cNvPr id="7" name="Pentagon 6"/>
          <p:cNvSpPr/>
          <p:nvPr/>
        </p:nvSpPr>
        <p:spPr bwMode="auto">
          <a:xfrm>
            <a:off x="140677" y="1644452"/>
            <a:ext cx="1477108" cy="414754"/>
          </a:xfrm>
          <a:prstGeom prst="homePlate">
            <a:avLst/>
          </a:prstGeom>
          <a:solidFill>
            <a:srgbClr val="5FB12B"/>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Times New Roman" pitchFamily="18" charset="0"/>
                <a:cs typeface="Times New Roman" pitchFamily="18" charset="0"/>
              </a:rPr>
              <a:t>‘Discover’</a:t>
            </a:r>
          </a:p>
        </p:txBody>
      </p:sp>
      <p:sp>
        <p:nvSpPr>
          <p:cNvPr id="38" name="Pentagon 37"/>
          <p:cNvSpPr/>
          <p:nvPr/>
        </p:nvSpPr>
        <p:spPr bwMode="auto">
          <a:xfrm>
            <a:off x="3959050" y="1679089"/>
            <a:ext cx="1477108" cy="414754"/>
          </a:xfrm>
          <a:prstGeom prst="homePlate">
            <a:avLst/>
          </a:prstGeom>
          <a:solidFill>
            <a:srgbClr val="5FB12B"/>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1"/>
                </a:solidFill>
                <a:latin typeface="Times New Roman" pitchFamily="18" charset="0"/>
                <a:cs typeface="Times New Roman" pitchFamily="18" charset="0"/>
              </a:rPr>
              <a:t>‘Harvest’</a:t>
            </a:r>
            <a:endParaRPr kumimoji="0" lang="en-US" sz="1600" b="1"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cstate="print"/>
          <a:srcRect l="8001" t="10804" r="8001" b="11659"/>
          <a:stretch>
            <a:fillRect/>
          </a:stretch>
        </p:blipFill>
        <p:spPr bwMode="auto">
          <a:xfrm>
            <a:off x="7812360" y="3439716"/>
            <a:ext cx="1152128" cy="576064"/>
          </a:xfrm>
          <a:prstGeom prst="rect">
            <a:avLst/>
          </a:prstGeom>
          <a:noFill/>
          <a:ln w="9525">
            <a:noFill/>
            <a:miter lim="800000"/>
            <a:headEnd/>
            <a:tailEnd/>
          </a:ln>
          <a:effectLst/>
        </p:spPr>
      </p:pic>
      <p:sp>
        <p:nvSpPr>
          <p:cNvPr id="39" name="Title 1"/>
          <p:cNvSpPr>
            <a:spLocks noGrp="1"/>
          </p:cNvSpPr>
          <p:nvPr>
            <p:ph type="title"/>
          </p:nvPr>
        </p:nvSpPr>
        <p:spPr>
          <a:xfrm>
            <a:off x="152400" y="274638"/>
            <a:ext cx="8839200" cy="715962"/>
          </a:xfrm>
        </p:spPr>
        <p:txBody>
          <a:bodyPr/>
          <a:lstStyle/>
          <a:p>
            <a:pPr marL="457200" lvl="0" indent="-457200" algn="ctr"/>
            <a:r>
              <a:rPr lang="en-US" sz="2800" b="1" dirty="0" smtClean="0"/>
              <a:t>Application Catalog of Standards &amp; Choices</a:t>
            </a:r>
          </a:p>
        </p:txBody>
      </p:sp>
      <p:sp>
        <p:nvSpPr>
          <p:cNvPr id="37" name="TextBox 36"/>
          <p:cNvSpPr txBox="1"/>
          <p:nvPr/>
        </p:nvSpPr>
        <p:spPr>
          <a:xfrm>
            <a:off x="2726080" y="5709999"/>
            <a:ext cx="1584176" cy="276999"/>
          </a:xfrm>
          <a:prstGeom prst="rect">
            <a:avLst/>
          </a:prstGeom>
          <a:noFill/>
        </p:spPr>
        <p:txBody>
          <a:bodyPr wrap="square" rtlCol="0">
            <a:spAutoFit/>
          </a:bodyPr>
          <a:lstStyle/>
          <a:p>
            <a:r>
              <a:rPr lang="en-US" sz="1200" b="1" dirty="0" smtClean="0"/>
              <a:t>National Societies</a:t>
            </a:r>
            <a:endParaRPr lang="en-US" sz="1200" b="1" dirty="0"/>
          </a:p>
        </p:txBody>
      </p:sp>
      <p:pic>
        <p:nvPicPr>
          <p:cNvPr id="40" name="Picture 2"/>
          <p:cNvPicPr>
            <a:picLocks noChangeAspect="1" noChangeArrowheads="1"/>
          </p:cNvPicPr>
          <p:nvPr/>
        </p:nvPicPr>
        <p:blipFill>
          <a:blip r:embed="rId4" cstate="print"/>
          <a:srcRect l="8001" t="10804" r="8001" b="11659"/>
          <a:stretch>
            <a:fillRect/>
          </a:stretch>
        </p:blipFill>
        <p:spPr bwMode="auto">
          <a:xfrm>
            <a:off x="2915816" y="5157192"/>
            <a:ext cx="1152128" cy="576064"/>
          </a:xfrm>
          <a:prstGeom prst="rect">
            <a:avLst/>
          </a:prstGeom>
          <a:noFill/>
          <a:ln w="9525">
            <a:noFill/>
            <a:miter lim="800000"/>
            <a:headEnd/>
            <a:tailEnd/>
          </a:ln>
          <a:effectLst/>
        </p:spPr>
      </p:pic>
      <p:sp>
        <p:nvSpPr>
          <p:cNvPr id="43" name="Up-Down Arrow 42"/>
          <p:cNvSpPr/>
          <p:nvPr/>
        </p:nvSpPr>
        <p:spPr>
          <a:xfrm>
            <a:off x="3419872" y="4591844"/>
            <a:ext cx="288032" cy="565348"/>
          </a:xfrm>
          <a:prstGeom prst="upDownArrow">
            <a:avLst/>
          </a:prstGeom>
          <a:solidFill>
            <a:srgbClr val="5FB12B"/>
          </a:solidFill>
          <a:ln>
            <a:noFill/>
          </a:ln>
          <a:effectLst>
            <a:outerShdw blurRad="40005" dist="22860" dir="5400000" algn="tl" rotWithShape="0">
              <a:schemeClr val="tx2">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Up-Down Arrow 43"/>
          <p:cNvSpPr/>
          <p:nvPr/>
        </p:nvSpPr>
        <p:spPr>
          <a:xfrm rot="16200000">
            <a:off x="6858254" y="3241695"/>
            <a:ext cx="684076" cy="936104"/>
          </a:xfrm>
          <a:prstGeom prst="upDownArrow">
            <a:avLst/>
          </a:prstGeom>
          <a:solidFill>
            <a:srgbClr val="5FB12B"/>
          </a:solidFill>
          <a:ln>
            <a:noFill/>
          </a:ln>
          <a:effectLst>
            <a:outerShdw blurRad="40005" dist="22860" dir="5400000" algn="tl" rotWithShape="0">
              <a:schemeClr val="tx2">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5FB12B"/>
        </a:solidFill>
        <a:effectLst/>
      </p:bgPr>
    </p:bg>
    <p:spTree>
      <p:nvGrpSpPr>
        <p:cNvPr id="1" name=""/>
        <p:cNvGrpSpPr/>
        <p:nvPr/>
      </p:nvGrpSpPr>
      <p:grpSpPr>
        <a:xfrm>
          <a:off x="0" y="0"/>
          <a:ext cx="0" cy="0"/>
          <a:chOff x="0" y="0"/>
          <a:chExt cx="0" cy="0"/>
        </a:xfrm>
      </p:grpSpPr>
      <p:sp>
        <p:nvSpPr>
          <p:cNvPr id="2" name="TextBox 1"/>
          <p:cNvSpPr txBox="1"/>
          <p:nvPr/>
        </p:nvSpPr>
        <p:spPr>
          <a:xfrm>
            <a:off x="685800" y="3048000"/>
            <a:ext cx="6781800" cy="1015663"/>
          </a:xfrm>
          <a:prstGeom prst="rect">
            <a:avLst/>
          </a:prstGeom>
          <a:noFill/>
        </p:spPr>
        <p:txBody>
          <a:bodyPr wrap="square" rtlCol="0">
            <a:spAutoFit/>
          </a:bodyPr>
          <a:lstStyle/>
          <a:p>
            <a:r>
              <a:rPr lang="en-US" sz="6000" b="1" dirty="0" smtClean="0">
                <a:solidFill>
                  <a:schemeClr val="bg1"/>
                </a:solidFill>
              </a:rPr>
              <a:t>NetHope Intro</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5400" cap="none" dirty="0" smtClean="0">
                <a:ea typeface="ＭＳ Ｐゴシック" pitchFamily="-65" charset="-128"/>
                <a:sym typeface="Lucida Grande" charset="0"/>
              </a:rPr>
              <a:t>Anatomy of </a:t>
            </a:r>
            <a:br>
              <a:rPr lang="en-US" sz="5400" cap="none" dirty="0" smtClean="0">
                <a:ea typeface="ＭＳ Ｐゴシック" pitchFamily="-65" charset="-128"/>
                <a:sym typeface="Lucida Grande" charset="0"/>
              </a:rPr>
            </a:br>
            <a:r>
              <a:rPr lang="en-US" sz="5400" cap="none" dirty="0" smtClean="0">
                <a:ea typeface="ＭＳ Ｐゴシック" pitchFamily="-65" charset="-128"/>
                <a:sym typeface="Lucida Grande" charset="0"/>
              </a:rPr>
              <a:t>Disaster Response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Japan Tsunami Aftermath </a:t>
            </a:r>
            <a:r>
              <a:rPr lang="en-US" b="1" i="1" dirty="0" smtClean="0"/>
              <a:t>– </a:t>
            </a:r>
            <a:r>
              <a:rPr lang="en-US" sz="2400" b="1" i="1" dirty="0" smtClean="0"/>
              <a:t>14 Mar 11</a:t>
            </a:r>
            <a:endParaRPr lang="en-GB" b="1" i="1" dirty="0"/>
          </a:p>
        </p:txBody>
      </p:sp>
      <p:pic>
        <p:nvPicPr>
          <p:cNvPr id="67586" name="Picture 2" descr="http://l.yimg.com/a/p/us/news/editorial/b/3c/b3c493d410cf9e10fb6dcafa4c3f3fad.jpeg"/>
          <p:cNvPicPr>
            <a:picLocks noChangeAspect="1" noChangeArrowheads="1"/>
          </p:cNvPicPr>
          <p:nvPr/>
        </p:nvPicPr>
        <p:blipFill>
          <a:blip r:embed="rId3" cstate="print"/>
          <a:srcRect/>
          <a:stretch>
            <a:fillRect/>
          </a:stretch>
        </p:blipFill>
        <p:spPr bwMode="auto">
          <a:xfrm>
            <a:off x="935831" y="1556805"/>
            <a:ext cx="7750969" cy="3571875"/>
          </a:xfrm>
          <a:prstGeom prst="rect">
            <a:avLst/>
          </a:prstGeom>
          <a:noFill/>
        </p:spPr>
      </p:pic>
      <p:sp>
        <p:nvSpPr>
          <p:cNvPr id="6" name="TextBox 5"/>
          <p:cNvSpPr txBox="1"/>
          <p:nvPr/>
        </p:nvSpPr>
        <p:spPr>
          <a:xfrm>
            <a:off x="3851920" y="5157192"/>
            <a:ext cx="5012911" cy="584775"/>
          </a:xfrm>
          <a:prstGeom prst="rect">
            <a:avLst/>
          </a:prstGeom>
          <a:noFill/>
        </p:spPr>
        <p:txBody>
          <a:bodyPr wrap="none" rtlCol="0">
            <a:spAutoFit/>
          </a:bodyPr>
          <a:lstStyle/>
          <a:p>
            <a:pPr algn="r"/>
            <a:r>
              <a:rPr lang="en-GB" sz="1600" i="1" dirty="0" smtClean="0"/>
              <a:t>A destroyed landscape in </a:t>
            </a:r>
            <a:r>
              <a:rPr lang="en-GB" sz="1600" i="1" dirty="0" err="1" smtClean="0"/>
              <a:t>Otsuchi</a:t>
            </a:r>
            <a:r>
              <a:rPr lang="en-GB" sz="1600" i="1" dirty="0" smtClean="0"/>
              <a:t> village, </a:t>
            </a:r>
          </a:p>
          <a:p>
            <a:pPr algn="r"/>
            <a:r>
              <a:rPr lang="en-GB" sz="1600" i="1" dirty="0" smtClean="0"/>
              <a:t>Iwate Prefecture in northern Japan” -- Reuters/Kyodo</a:t>
            </a:r>
            <a:endParaRPr lang="en-GB" sz="1600" i="1" dirty="0"/>
          </a:p>
        </p:txBody>
      </p:sp>
      <p:sp>
        <p:nvSpPr>
          <p:cNvPr id="5" name="Slide Number Placeholder 3"/>
          <p:cNvSpPr txBox="1">
            <a:spLocks/>
          </p:cNvSpPr>
          <p:nvPr/>
        </p:nvSpPr>
        <p:spPr>
          <a:xfrm>
            <a:off x="7740352"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r>
              <a:rPr lang="en-US" b="1" dirty="0"/>
              <a:t>Stages of a </a:t>
            </a:r>
            <a:r>
              <a:rPr lang="en-US" b="1" dirty="0" smtClean="0"/>
              <a:t>Disaster Response</a:t>
            </a:r>
            <a:endParaRPr lang="en-US" b="1" dirty="0"/>
          </a:p>
        </p:txBody>
      </p:sp>
      <p:sp>
        <p:nvSpPr>
          <p:cNvPr id="707587" name="Rectangle 3"/>
          <p:cNvSpPr>
            <a:spLocks noGrp="1" noChangeArrowheads="1"/>
          </p:cNvSpPr>
          <p:nvPr>
            <p:ph sz="half" idx="1"/>
          </p:nvPr>
        </p:nvSpPr>
        <p:spPr>
          <a:xfrm>
            <a:off x="251520" y="1676400"/>
            <a:ext cx="4244280" cy="5181600"/>
          </a:xfrm>
        </p:spPr>
        <p:txBody>
          <a:bodyPr/>
          <a:lstStyle/>
          <a:p>
            <a:r>
              <a:rPr lang="en-US" sz="2400" u="sng" dirty="0"/>
              <a:t>Stage 0:</a:t>
            </a:r>
            <a:r>
              <a:rPr lang="en-US" sz="2400" dirty="0"/>
              <a:t> Preparedness</a:t>
            </a:r>
          </a:p>
          <a:p>
            <a:pPr lvl="1"/>
            <a:r>
              <a:rPr lang="en-US" sz="1800" i="1" dirty="0" smtClean="0"/>
              <a:t>Example</a:t>
            </a:r>
            <a:r>
              <a:rPr lang="en-US" sz="1800" i="1" dirty="0"/>
              <a:t>: </a:t>
            </a:r>
            <a:r>
              <a:rPr lang="en-US" sz="1800" i="1" dirty="0" smtClean="0"/>
              <a:t>Typhoon preparedness </a:t>
            </a:r>
            <a:r>
              <a:rPr lang="en-US" sz="1800" i="1" dirty="0"/>
              <a:t>in </a:t>
            </a:r>
            <a:r>
              <a:rPr lang="en-US" sz="1800" i="1" dirty="0" smtClean="0"/>
              <a:t>Bangladesh</a:t>
            </a:r>
          </a:p>
          <a:p>
            <a:pPr lvl="1"/>
            <a:r>
              <a:rPr lang="en-US" sz="1800" dirty="0" smtClean="0">
                <a:solidFill>
                  <a:srgbClr val="FF0000"/>
                </a:solidFill>
              </a:rPr>
              <a:t>This is the best investment (4:1)</a:t>
            </a:r>
          </a:p>
          <a:p>
            <a:r>
              <a:rPr lang="en-US" sz="2400" u="sng" dirty="0" smtClean="0"/>
              <a:t>Stage 1:</a:t>
            </a:r>
            <a:r>
              <a:rPr lang="en-US" sz="2400" dirty="0" smtClean="0"/>
              <a:t> Within hours of disaster striking</a:t>
            </a:r>
          </a:p>
          <a:p>
            <a:pPr lvl="1"/>
            <a:r>
              <a:rPr lang="en-US" sz="1800" i="1" dirty="0" smtClean="0"/>
              <a:t>Example: CRS in sectarian fighting in eastern Congo</a:t>
            </a:r>
            <a:r>
              <a:rPr lang="en-US" sz="1800" dirty="0" smtClean="0"/>
              <a:t>  </a:t>
            </a:r>
          </a:p>
          <a:p>
            <a:pPr lvl="1"/>
            <a:r>
              <a:rPr lang="en-US" sz="1800" dirty="0" smtClean="0">
                <a:solidFill>
                  <a:srgbClr val="FF0000"/>
                </a:solidFill>
              </a:rPr>
              <a:t>This is the Highly Individual, Highly Mobile ICT stage</a:t>
            </a:r>
          </a:p>
          <a:p>
            <a:r>
              <a:rPr lang="en-US" sz="2400" u="sng" dirty="0" smtClean="0"/>
              <a:t>Stage 2: </a:t>
            </a:r>
            <a:r>
              <a:rPr lang="en-US" sz="2400" dirty="0" smtClean="0"/>
              <a:t>Within two weeks of disaster striking</a:t>
            </a:r>
            <a:endParaRPr lang="en-US" sz="2000" dirty="0" smtClean="0">
              <a:solidFill>
                <a:srgbClr val="FF0000"/>
              </a:solidFill>
            </a:endParaRPr>
          </a:p>
          <a:p>
            <a:pPr lvl="1"/>
            <a:r>
              <a:rPr lang="en-US" sz="2000" i="1" dirty="0" smtClean="0"/>
              <a:t>Example: Relief International in Bam, Iran earthquake </a:t>
            </a:r>
            <a:endParaRPr lang="en-US" sz="2000" dirty="0" smtClean="0"/>
          </a:p>
          <a:p>
            <a:pPr lvl="1">
              <a:buNone/>
            </a:pPr>
            <a:endParaRPr lang="en-US" sz="1800" dirty="0"/>
          </a:p>
        </p:txBody>
      </p:sp>
      <p:sp>
        <p:nvSpPr>
          <p:cNvPr id="5" name="Content Placeholder 4"/>
          <p:cNvSpPr>
            <a:spLocks noGrp="1"/>
          </p:cNvSpPr>
          <p:nvPr>
            <p:ph sz="half" idx="2"/>
          </p:nvPr>
        </p:nvSpPr>
        <p:spPr>
          <a:xfrm>
            <a:off x="4648200" y="1676400"/>
            <a:ext cx="4495800" cy="4191000"/>
          </a:xfrm>
        </p:spPr>
        <p:txBody>
          <a:bodyPr/>
          <a:lstStyle/>
          <a:p>
            <a:pPr marL="273050" lvl="1" indent="-273050"/>
            <a:r>
              <a:rPr lang="en-US" sz="1800" dirty="0" smtClean="0">
                <a:solidFill>
                  <a:srgbClr val="FF0000"/>
                </a:solidFill>
              </a:rPr>
              <a:t>Small Group, Highly Mobile/Temporary ICT stage</a:t>
            </a:r>
          </a:p>
          <a:p>
            <a:r>
              <a:rPr lang="en-US" sz="2400" u="sng" dirty="0" smtClean="0"/>
              <a:t>Stage 3</a:t>
            </a:r>
            <a:r>
              <a:rPr lang="en-US" sz="2400" dirty="0" smtClean="0"/>
              <a:t>  – From one-six months following a disaster striking to multi-year.</a:t>
            </a:r>
          </a:p>
          <a:p>
            <a:pPr lvl="1"/>
            <a:r>
              <a:rPr lang="en-US" sz="1800" dirty="0" smtClean="0">
                <a:solidFill>
                  <a:srgbClr val="FF0000"/>
                </a:solidFill>
              </a:rPr>
              <a:t>Large Group - Permanent ICT stage</a:t>
            </a:r>
          </a:p>
          <a:p>
            <a:r>
              <a:rPr lang="en-US" sz="2400" u="sng" dirty="0" smtClean="0"/>
              <a:t>Stage 4</a:t>
            </a:r>
            <a:r>
              <a:rPr lang="en-US" sz="2400" dirty="0" smtClean="0"/>
              <a:t>  – Learning </a:t>
            </a:r>
          </a:p>
          <a:p>
            <a:pPr lvl="1"/>
            <a:r>
              <a:rPr lang="en-US" sz="2000" i="1" dirty="0" smtClean="0"/>
              <a:t>Example: NetHope members in Pakistan earthquake response </a:t>
            </a:r>
          </a:p>
          <a:p>
            <a:pPr lvl="1"/>
            <a:r>
              <a:rPr lang="en-US" sz="1800" dirty="0" smtClean="0">
                <a:solidFill>
                  <a:srgbClr val="FF0000"/>
                </a:solidFill>
              </a:rPr>
              <a:t>Don’t waste mistakes</a:t>
            </a:r>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Stages of a Disaster Response</a:t>
            </a:r>
            <a:endParaRPr lang="en-GB" dirty="0"/>
          </a:p>
        </p:txBody>
      </p:sp>
      <p:graphicFrame>
        <p:nvGraphicFramePr>
          <p:cNvPr id="9" name="Content Placeholder 8"/>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99985A50-1E09-420A-ACC1-079C7BBCDD2B}" type="slidenum">
              <a:rPr lang="en-US" smtClean="0"/>
              <a:pPr>
                <a:defRPr/>
              </a:pPr>
              <a:t>43</a:t>
            </a:fld>
            <a:endParaRPr lang="en-US"/>
          </a:p>
        </p:txBody>
      </p:sp>
      <p:sp>
        <p:nvSpPr>
          <p:cNvPr id="10" name="TextBox 9"/>
          <p:cNvSpPr txBox="1"/>
          <p:nvPr/>
        </p:nvSpPr>
        <p:spPr>
          <a:xfrm>
            <a:off x="4099997" y="2590800"/>
            <a:ext cx="1005403" cy="369332"/>
          </a:xfrm>
          <a:prstGeom prst="rect">
            <a:avLst/>
          </a:prstGeom>
          <a:noFill/>
        </p:spPr>
        <p:txBody>
          <a:bodyPr wrap="none" rtlCol="0">
            <a:spAutoFit/>
          </a:bodyPr>
          <a:lstStyle/>
          <a:p>
            <a:r>
              <a:rPr lang="en-US" b="1" dirty="0" smtClean="0"/>
              <a:t>Stage 0</a:t>
            </a:r>
            <a:endParaRPr lang="en-GB" b="1" dirty="0"/>
          </a:p>
        </p:txBody>
      </p:sp>
      <p:sp>
        <p:nvSpPr>
          <p:cNvPr id="11" name="TextBox 10"/>
          <p:cNvSpPr txBox="1"/>
          <p:nvPr/>
        </p:nvSpPr>
        <p:spPr>
          <a:xfrm>
            <a:off x="6538397" y="3897868"/>
            <a:ext cx="1005403" cy="369332"/>
          </a:xfrm>
          <a:prstGeom prst="rect">
            <a:avLst/>
          </a:prstGeom>
          <a:noFill/>
        </p:spPr>
        <p:txBody>
          <a:bodyPr wrap="none" rtlCol="0">
            <a:spAutoFit/>
          </a:bodyPr>
          <a:lstStyle/>
          <a:p>
            <a:r>
              <a:rPr lang="en-US" b="1" dirty="0" smtClean="0"/>
              <a:t>Stage </a:t>
            </a:r>
            <a:r>
              <a:rPr lang="en-US" b="1" dirty="0" smtClean="0"/>
              <a:t>1</a:t>
            </a:r>
            <a:endParaRPr lang="en-GB" b="1" dirty="0"/>
          </a:p>
        </p:txBody>
      </p:sp>
      <p:sp>
        <p:nvSpPr>
          <p:cNvPr id="12" name="TextBox 11"/>
          <p:cNvSpPr txBox="1"/>
          <p:nvPr/>
        </p:nvSpPr>
        <p:spPr>
          <a:xfrm>
            <a:off x="5242997" y="6096000"/>
            <a:ext cx="1005403" cy="369332"/>
          </a:xfrm>
          <a:prstGeom prst="rect">
            <a:avLst/>
          </a:prstGeom>
          <a:noFill/>
        </p:spPr>
        <p:txBody>
          <a:bodyPr wrap="none" rtlCol="0">
            <a:spAutoFit/>
          </a:bodyPr>
          <a:lstStyle/>
          <a:p>
            <a:r>
              <a:rPr lang="en-US" b="1" dirty="0" smtClean="0"/>
              <a:t>Stage </a:t>
            </a:r>
            <a:r>
              <a:rPr lang="en-US" b="1" dirty="0" smtClean="0"/>
              <a:t>2</a:t>
            </a:r>
            <a:endParaRPr lang="en-GB" b="1" dirty="0"/>
          </a:p>
        </p:txBody>
      </p:sp>
      <p:sp>
        <p:nvSpPr>
          <p:cNvPr id="13" name="TextBox 12"/>
          <p:cNvSpPr txBox="1"/>
          <p:nvPr/>
        </p:nvSpPr>
        <p:spPr>
          <a:xfrm>
            <a:off x="2956997" y="6107668"/>
            <a:ext cx="1005403" cy="369332"/>
          </a:xfrm>
          <a:prstGeom prst="rect">
            <a:avLst/>
          </a:prstGeom>
          <a:noFill/>
        </p:spPr>
        <p:txBody>
          <a:bodyPr wrap="none" rtlCol="0">
            <a:spAutoFit/>
          </a:bodyPr>
          <a:lstStyle/>
          <a:p>
            <a:r>
              <a:rPr lang="en-US" b="1" dirty="0" smtClean="0"/>
              <a:t>Stage </a:t>
            </a:r>
            <a:r>
              <a:rPr lang="en-US" b="1" dirty="0" smtClean="0"/>
              <a:t>3</a:t>
            </a:r>
            <a:endParaRPr lang="en-GB" b="1" dirty="0"/>
          </a:p>
        </p:txBody>
      </p:sp>
      <p:sp>
        <p:nvSpPr>
          <p:cNvPr id="14" name="TextBox 13"/>
          <p:cNvSpPr txBox="1"/>
          <p:nvPr/>
        </p:nvSpPr>
        <p:spPr>
          <a:xfrm>
            <a:off x="1447800" y="3974068"/>
            <a:ext cx="1005403" cy="369332"/>
          </a:xfrm>
          <a:prstGeom prst="rect">
            <a:avLst/>
          </a:prstGeom>
          <a:noFill/>
        </p:spPr>
        <p:txBody>
          <a:bodyPr wrap="none" rtlCol="0">
            <a:spAutoFit/>
          </a:bodyPr>
          <a:lstStyle/>
          <a:p>
            <a:r>
              <a:rPr lang="en-US" b="1" dirty="0" smtClean="0"/>
              <a:t>Stage </a:t>
            </a:r>
            <a:r>
              <a:rPr lang="en-US" b="1" dirty="0" smtClean="0"/>
              <a:t>4</a:t>
            </a:r>
            <a:endParaRPr lang="en-GB"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Bangladesh Cyclone Fatalities</a:t>
            </a:r>
            <a:endParaRPr lang="en-US" b="1" dirty="0"/>
          </a:p>
        </p:txBody>
      </p:sp>
      <p:graphicFrame>
        <p:nvGraphicFramePr>
          <p:cNvPr id="5" name="Content Placeholder 4"/>
          <p:cNvGraphicFramePr>
            <a:graphicFrameLocks noGrp="1"/>
          </p:cNvGraphicFramePr>
          <p:nvPr>
            <p:ph idx="1"/>
          </p:nvPr>
        </p:nvGraphicFramePr>
        <p:xfrm>
          <a:off x="1547664" y="1340768"/>
          <a:ext cx="6858000" cy="551723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6" name="Cloud Callout 5"/>
          <p:cNvSpPr/>
          <p:nvPr/>
        </p:nvSpPr>
        <p:spPr>
          <a:xfrm>
            <a:off x="5410200" y="1066800"/>
            <a:ext cx="3733800" cy="3236912"/>
          </a:xfrm>
          <a:prstGeom prst="cloudCallout">
            <a:avLst>
              <a:gd name="adj1" fmla="val -7859"/>
              <a:gd name="adj2" fmla="val 69262"/>
            </a:avLst>
          </a:prstGeom>
        </p:spPr>
        <p:style>
          <a:lnRef idx="0">
            <a:schemeClr val="accent3"/>
          </a:lnRef>
          <a:fillRef idx="3">
            <a:schemeClr val="accent3"/>
          </a:fillRef>
          <a:effectRef idx="3">
            <a:schemeClr val="accent3"/>
          </a:effectRef>
          <a:fontRef idx="minor">
            <a:schemeClr val="lt1"/>
          </a:fontRef>
        </p:style>
        <p:txBody>
          <a:bodyPr wrap="none" rtlCol="0" anchor="ctr"/>
          <a:lstStyle/>
          <a:p>
            <a:pPr algn="ctr"/>
            <a:r>
              <a:rPr lang="en-US" sz="2800" b="1" dirty="0" smtClean="0">
                <a:solidFill>
                  <a:schemeClr val="tx1"/>
                </a:solidFill>
              </a:rPr>
              <a:t>Preparedness</a:t>
            </a:r>
          </a:p>
          <a:p>
            <a:pPr algn="ctr"/>
            <a:r>
              <a:rPr lang="en-US" sz="2800" b="1" dirty="0" smtClean="0">
                <a:solidFill>
                  <a:schemeClr val="tx1"/>
                </a:solidFill>
              </a:rPr>
              <a:t>Works</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a:xfrm>
            <a:off x="381000" y="274638"/>
            <a:ext cx="8534400" cy="715962"/>
          </a:xfrm>
        </p:spPr>
        <p:txBody>
          <a:bodyPr/>
          <a:lstStyle/>
          <a:p>
            <a:r>
              <a:rPr lang="en-US" b="1" dirty="0"/>
              <a:t>Changing Priorities By Program Type</a:t>
            </a:r>
          </a:p>
        </p:txBody>
      </p:sp>
      <p:sp>
        <p:nvSpPr>
          <p:cNvPr id="705539" name="Text Box 3"/>
          <p:cNvSpPr txBox="1">
            <a:spLocks noChangeArrowheads="1"/>
          </p:cNvSpPr>
          <p:nvPr/>
        </p:nvSpPr>
        <p:spPr bwMode="auto">
          <a:xfrm>
            <a:off x="1795983" y="5552405"/>
            <a:ext cx="3632200" cy="396875"/>
          </a:xfrm>
          <a:prstGeom prst="rect">
            <a:avLst/>
          </a:prstGeom>
          <a:noFill/>
          <a:ln w="9525">
            <a:noFill/>
            <a:miter lim="800000"/>
            <a:headEnd/>
            <a:tailEnd/>
          </a:ln>
          <a:effectLst/>
        </p:spPr>
        <p:txBody>
          <a:bodyPr wrap="none">
            <a:spAutoFit/>
          </a:bodyPr>
          <a:lstStyle/>
          <a:p>
            <a:r>
              <a:rPr lang="en-US" sz="2000" i="1">
                <a:solidFill>
                  <a:schemeClr val="tx1"/>
                </a:solidFill>
                <a:latin typeface="Arial" charset="0"/>
              </a:rPr>
              <a:t>Ranking factors 1-4, 1=highest</a:t>
            </a:r>
          </a:p>
        </p:txBody>
      </p:sp>
      <p:pic>
        <p:nvPicPr>
          <p:cNvPr id="705540" name="Picture 4"/>
          <p:cNvPicPr>
            <a:picLocks noChangeAspect="1" noChangeArrowheads="1"/>
          </p:cNvPicPr>
          <p:nvPr/>
        </p:nvPicPr>
        <p:blipFill>
          <a:blip r:embed="rId3" cstate="print"/>
          <a:srcRect/>
          <a:stretch>
            <a:fillRect/>
          </a:stretch>
        </p:blipFill>
        <p:spPr bwMode="auto">
          <a:xfrm>
            <a:off x="1735658" y="3026692"/>
            <a:ext cx="6508750" cy="2149475"/>
          </a:xfrm>
          <a:prstGeom prst="rect">
            <a:avLst/>
          </a:prstGeom>
          <a:noFill/>
          <a:ln w="9525">
            <a:noFill/>
            <a:miter lim="800000"/>
            <a:headEnd/>
            <a:tailEnd/>
          </a:ln>
          <a:effectLst/>
        </p:spPr>
      </p:pic>
      <p:sp>
        <p:nvSpPr>
          <p:cNvPr id="7" name="Text Box 5"/>
          <p:cNvSpPr txBox="1">
            <a:spLocks noChangeArrowheads="1"/>
          </p:cNvSpPr>
          <p:nvPr/>
        </p:nvSpPr>
        <p:spPr bwMode="auto">
          <a:xfrm>
            <a:off x="1763688" y="1772816"/>
            <a:ext cx="6543675" cy="1098550"/>
          </a:xfrm>
          <a:prstGeom prst="rect">
            <a:avLst/>
          </a:prstGeom>
          <a:noFill/>
          <a:ln w="9525">
            <a:noFill/>
            <a:miter lim="800000"/>
            <a:headEnd/>
            <a:tailEnd/>
          </a:ln>
          <a:effectLst/>
        </p:spPr>
        <p:txBody>
          <a:bodyPr wrap="none">
            <a:spAutoFit/>
          </a:bodyPr>
          <a:lstStyle/>
          <a:p>
            <a:pPr eaLnBrk="0" hangingPunct="0">
              <a:spcBef>
                <a:spcPct val="30000"/>
              </a:spcBef>
            </a:pPr>
            <a:r>
              <a:rPr lang="en-US" sz="2000" b="1" i="1">
                <a:solidFill>
                  <a:srgbClr val="0000FF"/>
                </a:solidFill>
                <a:latin typeface="Arial" charset="0"/>
              </a:rPr>
              <a:t>For emergency response, time and volume are king; </a:t>
            </a:r>
          </a:p>
          <a:p>
            <a:pPr eaLnBrk="0" hangingPunct="0">
              <a:spcBef>
                <a:spcPct val="30000"/>
              </a:spcBef>
            </a:pPr>
            <a:r>
              <a:rPr lang="en-US" sz="2000" b="1" i="1">
                <a:solidFill>
                  <a:srgbClr val="0000FF"/>
                </a:solidFill>
                <a:latin typeface="Arial" charset="0"/>
              </a:rPr>
              <a:t>for development, cost and quality reign</a:t>
            </a:r>
          </a:p>
          <a:p>
            <a:endParaRPr lang="en-US" sz="2000" b="1" i="1">
              <a:solidFill>
                <a:srgbClr val="0000FF"/>
              </a:solidFill>
              <a:latin typeface="Arial" charset="0"/>
            </a:endParaRPr>
          </a:p>
        </p:txBody>
      </p:sp>
      <p:sp>
        <p:nvSpPr>
          <p:cNvPr id="8" name="Slide Number Placeholder 3"/>
          <p:cNvSpPr txBox="1">
            <a:spLocks/>
          </p:cNvSpPr>
          <p:nvPr/>
        </p:nvSpPr>
        <p:spPr>
          <a:xfrm>
            <a:off x="7740352" y="6265118"/>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a:xfrm>
            <a:off x="457200" y="76200"/>
            <a:ext cx="6858000" cy="1143000"/>
          </a:xfrm>
        </p:spPr>
        <p:txBody>
          <a:bodyPr/>
          <a:lstStyle/>
          <a:p>
            <a:r>
              <a:rPr lang="en-US" b="1" dirty="0"/>
              <a:t>An NGO Supply Chain</a:t>
            </a:r>
          </a:p>
        </p:txBody>
      </p:sp>
      <p:sp>
        <p:nvSpPr>
          <p:cNvPr id="713731" name="AutoShape 3"/>
          <p:cNvSpPr>
            <a:spLocks noChangeArrowheads="1"/>
          </p:cNvSpPr>
          <p:nvPr/>
        </p:nvSpPr>
        <p:spPr bwMode="auto">
          <a:xfrm>
            <a:off x="304800" y="3204418"/>
            <a:ext cx="1295400" cy="1066800"/>
          </a:xfrm>
          <a:prstGeom prst="homePlate">
            <a:avLst>
              <a:gd name="adj" fmla="val 30357"/>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Plan</a:t>
            </a:r>
          </a:p>
        </p:txBody>
      </p:sp>
      <p:sp>
        <p:nvSpPr>
          <p:cNvPr id="713732" name="AutoShape 4"/>
          <p:cNvSpPr>
            <a:spLocks noChangeArrowheads="1"/>
          </p:cNvSpPr>
          <p:nvPr/>
        </p:nvSpPr>
        <p:spPr bwMode="auto">
          <a:xfrm>
            <a:off x="2514600" y="3204418"/>
            <a:ext cx="1905000" cy="1066800"/>
          </a:xfrm>
          <a:prstGeom prst="chevron">
            <a:avLst>
              <a:gd name="adj" fmla="val 44643"/>
            </a:avLst>
          </a:prstGeom>
          <a:solidFill>
            <a:srgbClr val="99CC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       Ship</a:t>
            </a:r>
          </a:p>
        </p:txBody>
      </p:sp>
      <p:sp>
        <p:nvSpPr>
          <p:cNvPr id="713733" name="AutoShape 5"/>
          <p:cNvSpPr>
            <a:spLocks noChangeArrowheads="1"/>
          </p:cNvSpPr>
          <p:nvPr/>
        </p:nvSpPr>
        <p:spPr bwMode="auto">
          <a:xfrm>
            <a:off x="3886200" y="3204418"/>
            <a:ext cx="2057400" cy="1066800"/>
          </a:xfrm>
          <a:prstGeom prst="chevron">
            <a:avLst>
              <a:gd name="adj" fmla="val 48214"/>
            </a:avLst>
          </a:prstGeom>
          <a:solidFill>
            <a:srgbClr val="FF99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Warehouse</a:t>
            </a:r>
          </a:p>
        </p:txBody>
      </p:sp>
      <p:sp>
        <p:nvSpPr>
          <p:cNvPr id="713734" name="AutoShape 6"/>
          <p:cNvSpPr>
            <a:spLocks noChangeArrowheads="1"/>
          </p:cNvSpPr>
          <p:nvPr/>
        </p:nvSpPr>
        <p:spPr bwMode="auto">
          <a:xfrm>
            <a:off x="5410200" y="3204418"/>
            <a:ext cx="1905000" cy="1066800"/>
          </a:xfrm>
          <a:prstGeom prst="chevron">
            <a:avLst>
              <a:gd name="adj" fmla="val 44643"/>
            </a:avLst>
          </a:prstGeom>
          <a:solidFill>
            <a:srgbClr val="99CC00"/>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dirty="0">
                <a:solidFill>
                  <a:schemeClr val="tx1"/>
                </a:solidFill>
                <a:latin typeface="Arial" charset="0"/>
              </a:rPr>
              <a:t>       Ship</a:t>
            </a:r>
          </a:p>
        </p:txBody>
      </p:sp>
      <p:sp>
        <p:nvSpPr>
          <p:cNvPr id="713735" name="AutoShape 7"/>
          <p:cNvSpPr>
            <a:spLocks noChangeArrowheads="1"/>
          </p:cNvSpPr>
          <p:nvPr/>
        </p:nvSpPr>
        <p:spPr bwMode="auto">
          <a:xfrm>
            <a:off x="6781800" y="3204418"/>
            <a:ext cx="2133600" cy="1066800"/>
          </a:xfrm>
          <a:prstGeom prst="chevron">
            <a:avLst>
              <a:gd name="adj" fmla="val 50000"/>
            </a:avLst>
          </a:prstGeom>
          <a:solidFill>
            <a:schemeClr val="accent1"/>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Ben. Track</a:t>
            </a:r>
          </a:p>
        </p:txBody>
      </p:sp>
      <p:sp>
        <p:nvSpPr>
          <p:cNvPr id="713736" name="Line 8"/>
          <p:cNvSpPr>
            <a:spLocks noChangeShapeType="1"/>
          </p:cNvSpPr>
          <p:nvPr/>
        </p:nvSpPr>
        <p:spPr bwMode="auto">
          <a:xfrm flipV="1">
            <a:off x="6248400" y="2831058"/>
            <a:ext cx="0" cy="304800"/>
          </a:xfrm>
          <a:prstGeom prst="line">
            <a:avLst/>
          </a:prstGeom>
          <a:noFill/>
          <a:ln w="38100">
            <a:solidFill>
              <a:schemeClr val="tx1"/>
            </a:solidFill>
            <a:round/>
            <a:headEnd/>
            <a:tailEnd/>
          </a:ln>
          <a:effectLst/>
        </p:spPr>
        <p:txBody>
          <a:bodyPr/>
          <a:lstStyle/>
          <a:p>
            <a:endParaRPr lang="en-US"/>
          </a:p>
        </p:txBody>
      </p:sp>
      <p:sp>
        <p:nvSpPr>
          <p:cNvPr id="713737" name="Line 9"/>
          <p:cNvSpPr>
            <a:spLocks noChangeShapeType="1"/>
          </p:cNvSpPr>
          <p:nvPr/>
        </p:nvSpPr>
        <p:spPr bwMode="auto">
          <a:xfrm flipH="1">
            <a:off x="4724400" y="2831058"/>
            <a:ext cx="1524000" cy="0"/>
          </a:xfrm>
          <a:prstGeom prst="line">
            <a:avLst/>
          </a:prstGeom>
          <a:noFill/>
          <a:ln w="38100">
            <a:solidFill>
              <a:schemeClr val="tx1"/>
            </a:solidFill>
            <a:round/>
            <a:headEnd/>
            <a:tailEnd/>
          </a:ln>
          <a:effectLst/>
        </p:spPr>
        <p:txBody>
          <a:bodyPr/>
          <a:lstStyle/>
          <a:p>
            <a:endParaRPr lang="en-US"/>
          </a:p>
        </p:txBody>
      </p:sp>
      <p:sp>
        <p:nvSpPr>
          <p:cNvPr id="713738" name="Line 10"/>
          <p:cNvSpPr>
            <a:spLocks noChangeShapeType="1"/>
          </p:cNvSpPr>
          <p:nvPr/>
        </p:nvSpPr>
        <p:spPr bwMode="auto">
          <a:xfrm flipV="1">
            <a:off x="4724400" y="2831058"/>
            <a:ext cx="0" cy="304800"/>
          </a:xfrm>
          <a:prstGeom prst="line">
            <a:avLst/>
          </a:prstGeom>
          <a:noFill/>
          <a:ln w="38100">
            <a:solidFill>
              <a:schemeClr val="tx1"/>
            </a:solidFill>
            <a:round/>
            <a:headEnd type="triangle" w="med" len="med"/>
            <a:tailEnd/>
          </a:ln>
          <a:effectLst/>
        </p:spPr>
        <p:txBody>
          <a:bodyPr/>
          <a:lstStyle/>
          <a:p>
            <a:endParaRPr lang="en-US"/>
          </a:p>
        </p:txBody>
      </p:sp>
      <p:sp>
        <p:nvSpPr>
          <p:cNvPr id="713739" name="Text Box 11"/>
          <p:cNvSpPr txBox="1">
            <a:spLocks noChangeArrowheads="1"/>
          </p:cNvSpPr>
          <p:nvPr/>
        </p:nvSpPr>
        <p:spPr bwMode="auto">
          <a:xfrm>
            <a:off x="4067944" y="2420888"/>
            <a:ext cx="2492990" cy="369332"/>
          </a:xfrm>
          <a:prstGeom prst="rect">
            <a:avLst/>
          </a:prstGeom>
          <a:noFill/>
          <a:ln w="9525">
            <a:noFill/>
            <a:miter lim="800000"/>
            <a:headEnd/>
            <a:tailEnd/>
          </a:ln>
          <a:effectLst/>
        </p:spPr>
        <p:txBody>
          <a:bodyPr wrap="none">
            <a:spAutoFit/>
          </a:bodyPr>
          <a:lstStyle/>
          <a:p>
            <a:r>
              <a:rPr lang="en-US" b="1" dirty="0">
                <a:solidFill>
                  <a:schemeClr val="tx1"/>
                </a:solidFill>
                <a:latin typeface="Arial" charset="0"/>
              </a:rPr>
              <a:t>Country – Sub-Office</a:t>
            </a:r>
          </a:p>
        </p:txBody>
      </p:sp>
      <p:sp>
        <p:nvSpPr>
          <p:cNvPr id="713740" name="Text Box 12"/>
          <p:cNvSpPr txBox="1">
            <a:spLocks noChangeArrowheads="1"/>
          </p:cNvSpPr>
          <p:nvPr/>
        </p:nvSpPr>
        <p:spPr bwMode="auto">
          <a:xfrm>
            <a:off x="539552" y="4689718"/>
            <a:ext cx="8401446" cy="2123658"/>
          </a:xfrm>
          <a:prstGeom prst="rect">
            <a:avLst/>
          </a:prstGeom>
          <a:noFill/>
          <a:ln w="9525">
            <a:noFill/>
            <a:miter lim="800000"/>
            <a:headEnd/>
            <a:tailEnd/>
          </a:ln>
          <a:effectLst/>
        </p:spPr>
        <p:txBody>
          <a:bodyPr wrap="square">
            <a:spAutoFit/>
          </a:bodyPr>
          <a:lstStyle/>
          <a:p>
            <a:pPr marL="288925" indent="-288925" eaLnBrk="0" hangingPunct="0">
              <a:spcBef>
                <a:spcPct val="30000"/>
              </a:spcBef>
              <a:buFontTx/>
              <a:buChar char="•"/>
            </a:pPr>
            <a:r>
              <a:rPr lang="en-US" sz="2000" b="1" i="1" dirty="0">
                <a:solidFill>
                  <a:srgbClr val="0000FF"/>
                </a:solidFill>
                <a:latin typeface="Arial" charset="0"/>
              </a:rPr>
              <a:t>For development, procurement is competitive; for emergency response, procurement is pre-determined and agile</a:t>
            </a:r>
          </a:p>
          <a:p>
            <a:pPr marL="288925" indent="-288925" eaLnBrk="0" hangingPunct="0">
              <a:spcBef>
                <a:spcPct val="30000"/>
              </a:spcBef>
              <a:buFontTx/>
              <a:buChar char="•"/>
            </a:pPr>
            <a:r>
              <a:rPr lang="en-US" sz="2000" b="1" i="1" dirty="0">
                <a:solidFill>
                  <a:srgbClr val="0000FF"/>
                </a:solidFill>
                <a:latin typeface="Arial" charset="0"/>
              </a:rPr>
              <a:t>Beneficiary tracking is key in the NGO supply chain; commercial SCM applications lack </a:t>
            </a:r>
            <a:r>
              <a:rPr lang="en-US" sz="2000" b="1" i="1" dirty="0" smtClean="0">
                <a:solidFill>
                  <a:srgbClr val="0000FF"/>
                </a:solidFill>
                <a:latin typeface="Arial" charset="0"/>
              </a:rPr>
              <a:t>this</a:t>
            </a:r>
          </a:p>
          <a:p>
            <a:pPr marL="288925" indent="-288925" eaLnBrk="0" hangingPunct="0">
              <a:spcBef>
                <a:spcPct val="30000"/>
              </a:spcBef>
              <a:buFontTx/>
              <a:buChar char="•"/>
            </a:pPr>
            <a:r>
              <a:rPr lang="en-US" sz="2000" b="1" i="1" dirty="0" smtClean="0">
                <a:solidFill>
                  <a:srgbClr val="0000FF"/>
                </a:solidFill>
              </a:rPr>
              <a:t>Beneficiary engagement is increasing in the supply chain</a:t>
            </a:r>
            <a:endParaRPr lang="en-US" sz="2000" b="1" i="1" dirty="0">
              <a:solidFill>
                <a:srgbClr val="0000FF"/>
              </a:solidFill>
              <a:latin typeface="Arial" charset="0"/>
            </a:endParaRPr>
          </a:p>
          <a:p>
            <a:pPr marL="288925" indent="-288925">
              <a:buFontTx/>
              <a:buChar char="•"/>
            </a:pPr>
            <a:endParaRPr lang="en-US" sz="2000" b="1" i="1" dirty="0">
              <a:solidFill>
                <a:srgbClr val="0000FF"/>
              </a:solidFill>
              <a:latin typeface="Arial" charset="0"/>
            </a:endParaRPr>
          </a:p>
        </p:txBody>
      </p:sp>
      <p:sp>
        <p:nvSpPr>
          <p:cNvPr id="713741" name="AutoShape 13"/>
          <p:cNvSpPr>
            <a:spLocks noChangeArrowheads="1"/>
          </p:cNvSpPr>
          <p:nvPr/>
        </p:nvSpPr>
        <p:spPr bwMode="auto">
          <a:xfrm>
            <a:off x="1143000" y="3204418"/>
            <a:ext cx="1905000" cy="1066800"/>
          </a:xfrm>
          <a:prstGeom prst="chevron">
            <a:avLst>
              <a:gd name="adj" fmla="val 44643"/>
            </a:avLst>
          </a:prstGeom>
          <a:solidFill>
            <a:srgbClr val="CC99FF"/>
          </a:solidFill>
          <a:ln w="9525">
            <a:solidFill>
              <a:schemeClr val="tx1"/>
            </a:solidFill>
            <a:miter lim="800000"/>
            <a:headEnd/>
            <a:tailEnd/>
          </a:ln>
          <a:effectLst/>
          <a:scene3d>
            <a:camera prst="orthographicFront"/>
            <a:lightRig rig="threePt" dir="t"/>
          </a:scene3d>
          <a:sp3d>
            <a:bevelT/>
          </a:sp3d>
        </p:spPr>
        <p:txBody>
          <a:bodyPr wrap="none" anchor="ctr"/>
          <a:lstStyle/>
          <a:p>
            <a:pPr algn="ctr"/>
            <a:r>
              <a:rPr lang="en-US" sz="1800" b="1">
                <a:solidFill>
                  <a:schemeClr val="tx1"/>
                </a:solidFill>
                <a:latin typeface="Arial" charset="0"/>
              </a:rPr>
              <a:t>    Procure</a:t>
            </a:r>
          </a:p>
        </p:txBody>
      </p:sp>
      <p:sp>
        <p:nvSpPr>
          <p:cNvPr id="713743" name="Text Box 15"/>
          <p:cNvSpPr txBox="1">
            <a:spLocks noChangeArrowheads="1"/>
          </p:cNvSpPr>
          <p:nvPr/>
        </p:nvSpPr>
        <p:spPr bwMode="auto">
          <a:xfrm>
            <a:off x="1135063" y="2486868"/>
            <a:ext cx="1379537" cy="336550"/>
          </a:xfrm>
          <a:prstGeom prst="rect">
            <a:avLst/>
          </a:prstGeom>
          <a:noFill/>
          <a:ln w="9525">
            <a:noFill/>
            <a:miter lim="800000"/>
            <a:headEnd/>
            <a:tailEnd/>
          </a:ln>
          <a:effectLst/>
        </p:spPr>
        <p:txBody>
          <a:bodyPr wrap="none">
            <a:spAutoFit/>
          </a:bodyPr>
          <a:lstStyle/>
          <a:p>
            <a:r>
              <a:rPr lang="en-US" sz="1600" b="1">
                <a:solidFill>
                  <a:schemeClr val="tx1"/>
                </a:solidFill>
                <a:latin typeface="Arial" charset="0"/>
              </a:rPr>
              <a:t>Assessment</a:t>
            </a:r>
          </a:p>
        </p:txBody>
      </p:sp>
      <p:sp>
        <p:nvSpPr>
          <p:cNvPr id="713744" name="Line 16"/>
          <p:cNvSpPr>
            <a:spLocks noChangeShapeType="1"/>
          </p:cNvSpPr>
          <p:nvPr/>
        </p:nvSpPr>
        <p:spPr bwMode="auto">
          <a:xfrm flipV="1">
            <a:off x="1828800" y="2831058"/>
            <a:ext cx="0" cy="304800"/>
          </a:xfrm>
          <a:prstGeom prst="line">
            <a:avLst/>
          </a:prstGeom>
          <a:noFill/>
          <a:ln w="38100">
            <a:solidFill>
              <a:schemeClr val="tx1"/>
            </a:solidFill>
            <a:round/>
            <a:headEnd type="triangle" w="med" len="med"/>
            <a:tailEnd/>
          </a:ln>
          <a:effectLst/>
        </p:spPr>
        <p:txBody>
          <a:bodyPr/>
          <a:lstStyle/>
          <a:p>
            <a:endParaRPr lang="en-US"/>
          </a:p>
        </p:txBody>
      </p:sp>
      <p:sp>
        <p:nvSpPr>
          <p:cNvPr id="713745" name="Text Box 17"/>
          <p:cNvSpPr txBox="1">
            <a:spLocks noChangeArrowheads="1"/>
          </p:cNvSpPr>
          <p:nvPr/>
        </p:nvSpPr>
        <p:spPr bwMode="auto">
          <a:xfrm>
            <a:off x="7078663" y="2486868"/>
            <a:ext cx="1143000" cy="336550"/>
          </a:xfrm>
          <a:prstGeom prst="rect">
            <a:avLst/>
          </a:prstGeom>
          <a:noFill/>
          <a:ln w="9525">
            <a:noFill/>
            <a:miter lim="800000"/>
            <a:headEnd/>
            <a:tailEnd/>
          </a:ln>
          <a:effectLst/>
        </p:spPr>
        <p:txBody>
          <a:bodyPr wrap="none">
            <a:spAutoFit/>
          </a:bodyPr>
          <a:lstStyle/>
          <a:p>
            <a:r>
              <a:rPr lang="en-US" sz="1600" b="1">
                <a:solidFill>
                  <a:schemeClr val="tx1"/>
                </a:solidFill>
                <a:latin typeface="Arial" charset="0"/>
              </a:rPr>
              <a:t>Reporting</a:t>
            </a:r>
          </a:p>
        </p:txBody>
      </p:sp>
      <p:sp>
        <p:nvSpPr>
          <p:cNvPr id="19" name="Oval 18"/>
          <p:cNvSpPr/>
          <p:nvPr/>
        </p:nvSpPr>
        <p:spPr>
          <a:xfrm>
            <a:off x="6948264" y="3119090"/>
            <a:ext cx="1979712" cy="1440160"/>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827584" y="2182986"/>
            <a:ext cx="2051720" cy="1080120"/>
          </a:xfrm>
          <a:prstGeom prst="ellipse">
            <a:avLst/>
          </a:prstGeom>
          <a:no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552728" y="2182986"/>
            <a:ext cx="2051720" cy="1080120"/>
          </a:xfrm>
          <a:prstGeom prst="ellipse">
            <a:avLst/>
          </a:prstGeom>
          <a:noFill/>
          <a:ln w="381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1"/>
          <p:cNvSpPr txBox="1">
            <a:spLocks noChangeArrowheads="1"/>
          </p:cNvSpPr>
          <p:nvPr/>
        </p:nvSpPr>
        <p:spPr bwMode="auto">
          <a:xfrm>
            <a:off x="3131840" y="1844824"/>
            <a:ext cx="3148619" cy="400110"/>
          </a:xfrm>
          <a:prstGeom prst="rect">
            <a:avLst/>
          </a:prstGeom>
          <a:noFill/>
          <a:ln w="9525">
            <a:noFill/>
            <a:miter lim="800000"/>
            <a:headEnd/>
            <a:tailEnd/>
          </a:ln>
          <a:effectLst/>
        </p:spPr>
        <p:txBody>
          <a:bodyPr wrap="none">
            <a:spAutoFit/>
          </a:bodyPr>
          <a:lstStyle/>
          <a:p>
            <a:r>
              <a:rPr lang="en-US" sz="2000" b="1" dirty="0" smtClean="0">
                <a:solidFill>
                  <a:srgbClr val="0070C0"/>
                </a:solidFill>
                <a:latin typeface="Arial" charset="0"/>
              </a:rPr>
              <a:t>Beneficiary engagement</a:t>
            </a:r>
            <a:endParaRPr lang="en-US" sz="2000" b="1" dirty="0">
              <a:solidFill>
                <a:srgbClr val="0070C0"/>
              </a:solidFill>
              <a:latin typeface="Arial" charset="0"/>
            </a:endParaRPr>
          </a:p>
        </p:txBody>
      </p:sp>
      <p:sp>
        <p:nvSpPr>
          <p:cNvPr id="23" name="Striped Right Arrow 22"/>
          <p:cNvSpPr/>
          <p:nvPr/>
        </p:nvSpPr>
        <p:spPr>
          <a:xfrm>
            <a:off x="6228184" y="1844824"/>
            <a:ext cx="648072"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riped Right Arrow 23"/>
          <p:cNvSpPr/>
          <p:nvPr/>
        </p:nvSpPr>
        <p:spPr>
          <a:xfrm rot="10800000">
            <a:off x="2483769" y="1844824"/>
            <a:ext cx="648072"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ChangeArrowheads="1"/>
          </p:cNvSpPr>
          <p:nvPr>
            <p:ph type="title" idx="4294967295"/>
          </p:nvPr>
        </p:nvSpPr>
        <p:spPr/>
        <p:txBody>
          <a:bodyPr/>
          <a:lstStyle/>
          <a:p>
            <a:pPr eaLnBrk="1" hangingPunct="1"/>
            <a:r>
              <a:rPr lang="en-US" b="1" dirty="0" smtClean="0"/>
              <a:t>Crisis Needs?</a:t>
            </a:r>
          </a:p>
        </p:txBody>
      </p:sp>
      <p:sp>
        <p:nvSpPr>
          <p:cNvPr id="142340" name="Rectangle 3"/>
          <p:cNvSpPr>
            <a:spLocks noGrp="1" noChangeArrowheads="1"/>
          </p:cNvSpPr>
          <p:nvPr>
            <p:ph type="body" idx="4294967295"/>
          </p:nvPr>
        </p:nvSpPr>
        <p:spPr>
          <a:xfrm>
            <a:off x="1143000" y="1828800"/>
            <a:ext cx="7620000" cy="3276600"/>
          </a:xfrm>
        </p:spPr>
        <p:txBody>
          <a:bodyPr/>
          <a:lstStyle/>
          <a:p>
            <a:pPr marL="457200" indent="-457200" eaLnBrk="1" hangingPunct="1">
              <a:buFont typeface="+mj-lt"/>
              <a:buAutoNum type="arabicPeriod"/>
            </a:pPr>
            <a:r>
              <a:rPr lang="en-US" sz="2800" dirty="0" smtClean="0"/>
              <a:t>First: is my family OK?</a:t>
            </a:r>
          </a:p>
          <a:p>
            <a:pPr marL="457200" indent="-457200" eaLnBrk="1" hangingPunct="1">
              <a:buFont typeface="+mj-lt"/>
              <a:buAutoNum type="arabicPeriod"/>
            </a:pPr>
            <a:r>
              <a:rPr lang="en-US" sz="2800" dirty="0" smtClean="0"/>
              <a:t>Second: can I get food, water, shelter?</a:t>
            </a:r>
          </a:p>
          <a:p>
            <a:pPr marL="457200" indent="-457200" eaLnBrk="1" hangingPunct="1">
              <a:buFont typeface="+mj-lt"/>
              <a:buAutoNum type="arabicPeriod"/>
            </a:pPr>
            <a:r>
              <a:rPr lang="en-US" sz="2800" dirty="0" smtClean="0"/>
              <a:t>Third: can we communicate? (Voice / Data)</a:t>
            </a:r>
            <a:endParaRPr lang="en-US" sz="2400" dirty="0" smtClean="0"/>
          </a:p>
        </p:txBody>
      </p:sp>
      <p:sp>
        <p:nvSpPr>
          <p:cNvPr id="6"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53400" cy="715962"/>
          </a:xfrm>
        </p:spPr>
        <p:txBody>
          <a:bodyPr>
            <a:noAutofit/>
          </a:bodyPr>
          <a:lstStyle/>
          <a:p>
            <a:r>
              <a:rPr lang="en-US" sz="3200" b="1" dirty="0" smtClean="0"/>
              <a:t>People need to know </a:t>
            </a:r>
            <a:br>
              <a:rPr lang="en-US" sz="3200" b="1" dirty="0" smtClean="0"/>
            </a:br>
            <a:r>
              <a:rPr lang="en-US" sz="3200" b="1" dirty="0" smtClean="0"/>
              <a:t>their loved ones are safe</a:t>
            </a:r>
            <a:endParaRPr lang="en-GB" sz="3200" b="1" dirty="0"/>
          </a:p>
        </p:txBody>
      </p:sp>
      <p:pic>
        <p:nvPicPr>
          <p:cNvPr id="145410" name="Picture 2"/>
          <p:cNvPicPr>
            <a:picLocks noChangeAspect="1" noChangeArrowheads="1"/>
          </p:cNvPicPr>
          <p:nvPr/>
        </p:nvPicPr>
        <p:blipFill>
          <a:blip r:embed="rId3" cstate="print"/>
          <a:srcRect/>
          <a:stretch>
            <a:fillRect/>
          </a:stretch>
        </p:blipFill>
        <p:spPr bwMode="auto">
          <a:xfrm>
            <a:off x="1744160" y="1903045"/>
            <a:ext cx="6144781" cy="4550977"/>
          </a:xfrm>
          <a:prstGeom prst="rect">
            <a:avLst/>
          </a:prstGeom>
          <a:noFill/>
          <a:ln w="9525">
            <a:noFill/>
            <a:miter lim="800000"/>
            <a:headEnd/>
            <a:tailEnd/>
          </a:ln>
        </p:spPr>
      </p:pic>
      <p:sp>
        <p:nvSpPr>
          <p:cNvPr id="4"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
        <p:nvSpPr>
          <p:cNvPr id="5" name="Cloud Callout 4"/>
          <p:cNvSpPr/>
          <p:nvPr/>
        </p:nvSpPr>
        <p:spPr>
          <a:xfrm>
            <a:off x="4495800" y="1066800"/>
            <a:ext cx="4648200" cy="4495800"/>
          </a:xfrm>
          <a:prstGeom prst="cloudCallout">
            <a:avLst>
              <a:gd name="adj1" fmla="val -64739"/>
              <a:gd name="adj2" fmla="val 23113"/>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pPr>
            <a:r>
              <a:rPr lang="en-GB" b="1" i="1" dirty="0" smtClean="0">
                <a:ea typeface="Times" pitchFamily="18" charset="0"/>
                <a:cs typeface="Times New Roman" pitchFamily="18" charset="0"/>
              </a:rPr>
              <a:t>“People </a:t>
            </a:r>
            <a:r>
              <a:rPr lang="en-GB" b="1" i="1" dirty="0" smtClean="0">
                <a:ea typeface="Times" pitchFamily="18" charset="0"/>
                <a:cs typeface="Times New Roman" pitchFamily="18" charset="0"/>
              </a:rPr>
              <a:t>need </a:t>
            </a:r>
            <a:r>
              <a:rPr lang="en-GB" sz="2800" b="1" i="1" dirty="0" smtClean="0">
                <a:solidFill>
                  <a:schemeClr val="accent6">
                    <a:lumMod val="50000"/>
                  </a:schemeClr>
                </a:solidFill>
                <a:ea typeface="Times" pitchFamily="18" charset="0"/>
                <a:cs typeface="Times New Roman" pitchFamily="18" charset="0"/>
              </a:rPr>
              <a:t>Information</a:t>
            </a:r>
            <a:r>
              <a:rPr lang="en-GB" b="1" i="1" dirty="0" smtClean="0">
                <a:solidFill>
                  <a:schemeClr val="tx2">
                    <a:lumMod val="50000"/>
                  </a:schemeClr>
                </a:solidFill>
                <a:ea typeface="Times" pitchFamily="18" charset="0"/>
                <a:cs typeface="Times New Roman" pitchFamily="18" charset="0"/>
              </a:rPr>
              <a:t> </a:t>
            </a:r>
            <a:r>
              <a:rPr lang="en-GB" b="1" i="1" dirty="0" smtClean="0">
                <a:solidFill>
                  <a:schemeClr val="bg1"/>
                </a:solidFill>
                <a:ea typeface="Times" pitchFamily="18" charset="0"/>
                <a:cs typeface="Times New Roman" pitchFamily="18" charset="0"/>
              </a:rPr>
              <a:t>a</a:t>
            </a:r>
            <a:r>
              <a:rPr lang="en-GB" b="1" i="1" dirty="0" smtClean="0">
                <a:ea typeface="Times" pitchFamily="18" charset="0"/>
                <a:cs typeface="Times New Roman" pitchFamily="18" charset="0"/>
              </a:rPr>
              <a:t>s </a:t>
            </a:r>
            <a:r>
              <a:rPr lang="en-GB" b="1" i="1" dirty="0" smtClean="0">
                <a:ea typeface="Times" pitchFamily="18" charset="0"/>
                <a:cs typeface="Times New Roman" pitchFamily="18" charset="0"/>
              </a:rPr>
              <a:t>much </a:t>
            </a:r>
            <a:r>
              <a:rPr lang="en-GB" b="1" i="1" dirty="0" smtClean="0">
                <a:ea typeface="Times" pitchFamily="18" charset="0"/>
                <a:cs typeface="Times New Roman" pitchFamily="18" charset="0"/>
              </a:rPr>
              <a:t>as water, food, </a:t>
            </a:r>
            <a:br>
              <a:rPr lang="en-GB" b="1" i="1" dirty="0" smtClean="0">
                <a:ea typeface="Times" pitchFamily="18" charset="0"/>
                <a:cs typeface="Times New Roman" pitchFamily="18" charset="0"/>
              </a:rPr>
            </a:br>
            <a:r>
              <a:rPr lang="en-GB" b="1" i="1" dirty="0" smtClean="0">
                <a:ea typeface="Times" pitchFamily="18" charset="0"/>
                <a:cs typeface="Times New Roman" pitchFamily="18" charset="0"/>
              </a:rPr>
              <a:t>medicine or shelter. </a:t>
            </a:r>
          </a:p>
          <a:p>
            <a:pPr lvl="0">
              <a:lnSpc>
                <a:spcPct val="100000"/>
              </a:lnSpc>
            </a:pPr>
            <a:r>
              <a:rPr lang="en-GB" sz="2800" b="1" i="1" dirty="0" smtClean="0">
                <a:solidFill>
                  <a:schemeClr val="accent6">
                    <a:lumMod val="50000"/>
                  </a:schemeClr>
                </a:solidFill>
                <a:ea typeface="Times" pitchFamily="18" charset="0"/>
                <a:cs typeface="Times New Roman" pitchFamily="18" charset="0"/>
              </a:rPr>
              <a:t>Information</a:t>
            </a:r>
            <a:r>
              <a:rPr lang="en-GB" b="1" i="1" dirty="0" smtClean="0">
                <a:ea typeface="Times" pitchFamily="18" charset="0"/>
                <a:cs typeface="Times New Roman" pitchFamily="18" charset="0"/>
              </a:rPr>
              <a:t> </a:t>
            </a:r>
            <a:r>
              <a:rPr lang="en-GB" b="1" i="1" dirty="0" smtClean="0">
                <a:ea typeface="Times" pitchFamily="18" charset="0"/>
                <a:cs typeface="Times New Roman" pitchFamily="18" charset="0"/>
              </a:rPr>
              <a:t>can save lives, livelihoods and resources. </a:t>
            </a:r>
          </a:p>
          <a:p>
            <a:pPr lvl="0">
              <a:lnSpc>
                <a:spcPct val="100000"/>
              </a:lnSpc>
            </a:pPr>
            <a:r>
              <a:rPr lang="en-GB" sz="2800" b="1" i="1" dirty="0" smtClean="0">
                <a:solidFill>
                  <a:schemeClr val="accent6">
                    <a:lumMod val="50000"/>
                  </a:schemeClr>
                </a:solidFill>
                <a:ea typeface="Times" pitchFamily="18" charset="0"/>
                <a:cs typeface="Times New Roman" pitchFamily="18" charset="0"/>
              </a:rPr>
              <a:t>Information</a:t>
            </a:r>
            <a:r>
              <a:rPr lang="en-GB" b="1" i="1" dirty="0" smtClean="0">
                <a:ea typeface="Times" pitchFamily="18" charset="0"/>
                <a:cs typeface="Times New Roman" pitchFamily="18" charset="0"/>
              </a:rPr>
              <a:t> </a:t>
            </a:r>
            <a:r>
              <a:rPr lang="en-GB" b="1" i="1" dirty="0" smtClean="0">
                <a:ea typeface="Times" pitchFamily="18" charset="0"/>
                <a:cs typeface="Times New Roman" pitchFamily="18" charset="0"/>
              </a:rPr>
              <a:t>bestows power.” </a:t>
            </a:r>
            <a:r>
              <a:rPr lang="en-GB" sz="1600" b="1" i="1" dirty="0" smtClean="0">
                <a:solidFill>
                  <a:schemeClr val="tx1"/>
                </a:solidFill>
                <a:ea typeface="Times" pitchFamily="18" charset="0"/>
                <a:cs typeface="Times New Roman" pitchFamily="18" charset="0"/>
              </a:rPr>
              <a:t>–World Disasters Report 2005</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Shared Wi-Fi Network in Haiti</a:t>
            </a:r>
            <a:endParaRPr lang="en-US" b="1" dirty="0"/>
          </a:p>
        </p:txBody>
      </p:sp>
      <p:pic>
        <p:nvPicPr>
          <p:cNvPr id="337922" name="Picture 2" descr="http://inveneo.org/img/mark-tent.jpg"/>
          <p:cNvPicPr>
            <a:picLocks noChangeAspect="1" noChangeArrowheads="1"/>
          </p:cNvPicPr>
          <p:nvPr/>
        </p:nvPicPr>
        <p:blipFill>
          <a:blip r:embed="rId3" cstate="print"/>
          <a:srcRect/>
          <a:stretch>
            <a:fillRect/>
          </a:stretch>
        </p:blipFill>
        <p:spPr bwMode="auto">
          <a:xfrm>
            <a:off x="914400" y="1168527"/>
            <a:ext cx="7658100" cy="5079873"/>
          </a:xfrm>
          <a:prstGeom prst="rect">
            <a:avLst/>
          </a:prstGeom>
          <a:noFill/>
        </p:spPr>
      </p:pic>
      <p:sp>
        <p:nvSpPr>
          <p:cNvPr id="4" name="TextBox 3"/>
          <p:cNvSpPr txBox="1"/>
          <p:nvPr/>
        </p:nvSpPr>
        <p:spPr>
          <a:xfrm>
            <a:off x="1547664" y="6237312"/>
            <a:ext cx="6789038" cy="369332"/>
          </a:xfrm>
          <a:prstGeom prst="rect">
            <a:avLst/>
          </a:prstGeom>
          <a:noFill/>
        </p:spPr>
        <p:txBody>
          <a:bodyPr wrap="square" rtlCol="0">
            <a:spAutoFit/>
          </a:bodyPr>
          <a:lstStyle/>
          <a:p>
            <a:r>
              <a:rPr lang="en-US" dirty="0" smtClean="0"/>
              <a:t>Mark Summer configuring networks at NetHope/Inveneo tent city</a:t>
            </a:r>
            <a:endParaRPr lang="en-US" dirty="0"/>
          </a:p>
        </p:txBody>
      </p:sp>
      <p:sp>
        <p:nvSpPr>
          <p:cNvPr id="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pPr>
              <a:defRPr/>
            </a:pPr>
            <a:fld id="{E227B8B7-3E9C-4A31-A299-96172FF9A4BD}" type="slidenum">
              <a:rPr lang="en-US"/>
              <a:pPr>
                <a:defRPr/>
              </a:pPr>
              <a:t>5</a:t>
            </a:fld>
            <a:endParaRPr lang="en-US"/>
          </a:p>
        </p:txBody>
      </p:sp>
      <p:sp>
        <p:nvSpPr>
          <p:cNvPr id="24578" name="Rectangle 2"/>
          <p:cNvSpPr>
            <a:spLocks noGrp="1" noChangeArrowheads="1"/>
          </p:cNvSpPr>
          <p:nvPr>
            <p:ph type="title"/>
          </p:nvPr>
        </p:nvSpPr>
        <p:spPr>
          <a:xfrm>
            <a:off x="457200" y="274638"/>
            <a:ext cx="8229600" cy="639762"/>
          </a:xfrm>
        </p:spPr>
        <p:txBody>
          <a:bodyPr/>
          <a:lstStyle/>
          <a:p>
            <a:r>
              <a:rPr lang="en-US" sz="3200" b="1" dirty="0" smtClean="0"/>
              <a:t>NetHope Vision</a:t>
            </a:r>
            <a:r>
              <a:rPr lang="en-US" sz="2800" b="1" dirty="0" smtClean="0"/>
              <a:t/>
            </a:r>
            <a:br>
              <a:rPr lang="en-US" sz="2800" b="1" dirty="0" smtClean="0"/>
            </a:br>
            <a:r>
              <a:rPr lang="en-US" sz="2400" b="1" dirty="0" smtClean="0"/>
              <a:t>Connected Together, Changing the World</a:t>
            </a:r>
          </a:p>
        </p:txBody>
      </p:sp>
      <p:sp>
        <p:nvSpPr>
          <p:cNvPr id="24579" name="Rectangle 3"/>
          <p:cNvSpPr>
            <a:spLocks noGrp="1" noChangeArrowheads="1"/>
          </p:cNvSpPr>
          <p:nvPr>
            <p:ph type="body" sz="half" idx="1"/>
          </p:nvPr>
        </p:nvSpPr>
        <p:spPr>
          <a:xfrm>
            <a:off x="304800" y="4306888"/>
            <a:ext cx="8445500" cy="1560512"/>
          </a:xfrm>
        </p:spPr>
        <p:txBody>
          <a:bodyPr/>
          <a:lstStyle/>
          <a:p>
            <a:pPr>
              <a:buFontTx/>
              <a:buNone/>
            </a:pPr>
            <a:r>
              <a:rPr lang="en-US" sz="2800" dirty="0" smtClean="0"/>
              <a:t>	</a:t>
            </a:r>
            <a:r>
              <a:rPr lang="en-US" sz="2400" dirty="0" smtClean="0"/>
              <a:t>To be a catalyst for </a:t>
            </a:r>
            <a:r>
              <a:rPr lang="en-US" sz="2800" b="1" dirty="0" smtClean="0">
                <a:solidFill>
                  <a:srgbClr val="FFC000"/>
                </a:solidFill>
              </a:rPr>
              <a:t>collaboration</a:t>
            </a:r>
            <a:r>
              <a:rPr lang="en-US" sz="2400" dirty="0" smtClean="0"/>
              <a:t> in the International NGO community and enable best use of technology for </a:t>
            </a:r>
            <a:r>
              <a:rPr lang="en-US" sz="2800" b="1" dirty="0" smtClean="0">
                <a:solidFill>
                  <a:srgbClr val="FFC000"/>
                </a:solidFill>
              </a:rPr>
              <a:t>connectivity</a:t>
            </a:r>
            <a:r>
              <a:rPr lang="en-US" sz="2400" dirty="0" smtClean="0"/>
              <a:t> in the developing parts of the world</a:t>
            </a:r>
            <a:endParaRPr lang="en-US" sz="2400" dirty="0" smtClean="0">
              <a:solidFill>
                <a:srgbClr val="990000"/>
              </a:solidFill>
            </a:endParaRPr>
          </a:p>
        </p:txBody>
      </p:sp>
      <p:pic>
        <p:nvPicPr>
          <p:cNvPr id="24581" name="Picture 5" descr="50188-152"/>
          <p:cNvPicPr>
            <a:picLocks noGrp="1" noChangeAspect="1" noChangeArrowheads="1"/>
          </p:cNvPicPr>
          <p:nvPr>
            <p:ph sz="half" idx="2"/>
          </p:nvPr>
        </p:nvPicPr>
        <p:blipFill>
          <a:blip r:embed="rId3" cstate="print"/>
          <a:srcRect/>
          <a:stretch>
            <a:fillRect/>
          </a:stretch>
        </p:blipFill>
        <p:spPr>
          <a:xfrm>
            <a:off x="1747838" y="1631950"/>
            <a:ext cx="5724525" cy="2524125"/>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Haiti </a:t>
            </a:r>
            <a:r>
              <a:rPr lang="en-US" sz="1600" b="1" i="1" dirty="0" smtClean="0"/>
              <a:t> </a:t>
            </a:r>
            <a:r>
              <a:rPr lang="en-US" sz="1600" b="1" i="1" dirty="0" smtClean="0"/>
              <a:t>– </a:t>
            </a:r>
            <a:r>
              <a:rPr lang="en-US" sz="1800" b="1" i="1" dirty="0" smtClean="0"/>
              <a:t>19 Jan 10</a:t>
            </a:r>
            <a:r>
              <a:rPr lang="en-GB" sz="1800" b="1" i="1" dirty="0" smtClean="0"/>
              <a:t> </a:t>
            </a:r>
            <a:endParaRPr lang="en-GB" b="1" i="1" dirty="0"/>
          </a:p>
        </p:txBody>
      </p:sp>
      <p:sp>
        <p:nvSpPr>
          <p:cNvPr id="4" name="Slide Number Placeholder 3"/>
          <p:cNvSpPr>
            <a:spLocks noGrp="1"/>
          </p:cNvSpPr>
          <p:nvPr>
            <p:ph type="sldNum" sz="quarter" idx="12"/>
          </p:nvPr>
        </p:nvSpPr>
        <p:spPr/>
        <p:txBody>
          <a:bodyPr/>
          <a:lstStyle/>
          <a:p>
            <a:pPr>
              <a:defRPr/>
            </a:pPr>
            <a:fld id="{6F15F06D-3534-4F4A-89AC-FE2E62A944BE}" type="slidenum">
              <a:rPr lang="en-US" smtClean="0"/>
              <a:pPr>
                <a:defRPr/>
              </a:pPr>
              <a:t>50</a:t>
            </a:fld>
            <a:endParaRPr lang="en-US"/>
          </a:p>
        </p:txBody>
      </p:sp>
      <p:pic>
        <p:nvPicPr>
          <p:cNvPr id="371716" name="Picture 4" descr="Judith Betrand, 10, attended by a Dominican Red Cross volunteer in Cite Soleil, Port-au-Prince. (p-HTI0167)Photo: Talia Frenkel/American Red Cross"/>
          <p:cNvPicPr>
            <a:picLocks noChangeAspect="1" noChangeArrowheads="1"/>
          </p:cNvPicPr>
          <p:nvPr/>
        </p:nvPicPr>
        <p:blipFill>
          <a:blip r:embed="rId3" cstate="print"/>
          <a:srcRect/>
          <a:stretch>
            <a:fillRect/>
          </a:stretch>
        </p:blipFill>
        <p:spPr bwMode="auto">
          <a:xfrm>
            <a:off x="838200" y="1295400"/>
            <a:ext cx="7467600" cy="4981956"/>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Take-aways</a:t>
            </a:r>
            <a:endParaRPr lang="en-US" b="1" dirty="0"/>
          </a:p>
        </p:txBody>
      </p:sp>
      <p:sp>
        <p:nvSpPr>
          <p:cNvPr id="3" name="Content Placeholder 2"/>
          <p:cNvSpPr>
            <a:spLocks noGrp="1"/>
          </p:cNvSpPr>
          <p:nvPr>
            <p:ph idx="1"/>
          </p:nvPr>
        </p:nvSpPr>
        <p:spPr>
          <a:xfrm>
            <a:off x="533400" y="1676400"/>
            <a:ext cx="8028384" cy="4191000"/>
          </a:xfrm>
        </p:spPr>
        <p:txBody>
          <a:bodyPr/>
          <a:lstStyle/>
          <a:p>
            <a:pPr marL="514350" indent="-514350">
              <a:buFont typeface="+mj-lt"/>
              <a:buAutoNum type="arabicParenR"/>
            </a:pPr>
            <a:r>
              <a:rPr lang="en-US" sz="2800" dirty="0" smtClean="0"/>
              <a:t>NetHope collaboration is built on </a:t>
            </a:r>
            <a:r>
              <a:rPr lang="en-US" b="1" dirty="0" smtClean="0">
                <a:solidFill>
                  <a:srgbClr val="FFC000"/>
                </a:solidFill>
              </a:rPr>
              <a:t>scarcity</a:t>
            </a:r>
            <a:endParaRPr lang="en-US" sz="2800" b="1" dirty="0" smtClean="0">
              <a:solidFill>
                <a:srgbClr val="FFC000"/>
              </a:solidFill>
            </a:endParaRPr>
          </a:p>
          <a:p>
            <a:pPr marL="514350" indent="-514350">
              <a:buFont typeface="+mj-lt"/>
              <a:buAutoNum type="arabicParenR"/>
            </a:pPr>
            <a:r>
              <a:rPr lang="en-US" sz="2800" dirty="0" smtClean="0"/>
              <a:t>Nonprofits must </a:t>
            </a:r>
            <a:r>
              <a:rPr lang="en-US" b="1" dirty="0" smtClean="0">
                <a:solidFill>
                  <a:srgbClr val="FFC000"/>
                </a:solidFill>
              </a:rPr>
              <a:t>collaborate or perish </a:t>
            </a:r>
            <a:endParaRPr lang="en-US" sz="2800" b="1" dirty="0" smtClean="0">
              <a:solidFill>
                <a:srgbClr val="FFC000"/>
              </a:solidFill>
            </a:endParaRPr>
          </a:p>
          <a:p>
            <a:pPr marL="514350" indent="-514350">
              <a:buFont typeface="+mj-lt"/>
              <a:buAutoNum type="arabicParenR"/>
            </a:pPr>
            <a:r>
              <a:rPr lang="en-US" sz="2800" dirty="0" smtClean="0"/>
              <a:t>The </a:t>
            </a:r>
            <a:r>
              <a:rPr lang="en-US" b="1" dirty="0" smtClean="0">
                <a:solidFill>
                  <a:srgbClr val="FFC000"/>
                </a:solidFill>
              </a:rPr>
              <a:t>urgency of crisis </a:t>
            </a:r>
            <a:r>
              <a:rPr lang="en-US" sz="2800" dirty="0" smtClean="0"/>
              <a:t>can drive collaboration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b="1" dirty="0" smtClean="0">
                <a:ea typeface="ＭＳ Ｐゴシック" pitchFamily="34" charset="-128"/>
              </a:rPr>
              <a:t>Further Reading</a:t>
            </a:r>
            <a:endParaRPr lang="en-US" sz="2800" b="1" i="1" dirty="0" smtClean="0">
              <a:ea typeface="ＭＳ Ｐゴシック" pitchFamily="34" charset="-128"/>
            </a:endParaRPr>
          </a:p>
        </p:txBody>
      </p:sp>
      <p:sp>
        <p:nvSpPr>
          <p:cNvPr id="72707" name="Rectangle 3"/>
          <p:cNvSpPr>
            <a:spLocks noGrp="1"/>
          </p:cNvSpPr>
          <p:nvPr>
            <p:ph idx="1"/>
          </p:nvPr>
        </p:nvSpPr>
        <p:spPr>
          <a:xfrm>
            <a:off x="533400" y="1219200"/>
            <a:ext cx="8153400" cy="4632920"/>
          </a:xfrm>
        </p:spPr>
        <p:txBody>
          <a:bodyPr/>
          <a:lstStyle/>
          <a:p>
            <a:r>
              <a:rPr lang="en-US" sz="2800" dirty="0" smtClean="0">
                <a:ea typeface="ＭＳ Ｐゴシック" pitchFamily="34" charset="-128"/>
              </a:rPr>
              <a:t>Blogs:</a:t>
            </a:r>
            <a:r>
              <a:rPr lang="en-US" sz="2800" dirty="0" smtClean="0">
                <a:solidFill>
                  <a:srgbClr val="FF3300"/>
                </a:solidFill>
                <a:ea typeface="ＭＳ Ｐゴシック" pitchFamily="34" charset="-128"/>
              </a:rPr>
              <a:t> </a:t>
            </a:r>
          </a:p>
          <a:p>
            <a:pPr>
              <a:buFontTx/>
              <a:buNone/>
            </a:pPr>
            <a:r>
              <a:rPr lang="en-US" sz="2800" dirty="0" smtClean="0">
                <a:solidFill>
                  <a:srgbClr val="FF3300"/>
                </a:solidFill>
                <a:ea typeface="ＭＳ Ｐゴシック" pitchFamily="34" charset="-128"/>
              </a:rPr>
              <a:t>	</a:t>
            </a:r>
            <a:r>
              <a:rPr lang="en-US" sz="2400" dirty="0" smtClean="0">
                <a:solidFill>
                  <a:srgbClr val="FF3300"/>
                </a:solidFill>
                <a:ea typeface="ＭＳ Ｐゴシック" pitchFamily="34" charset="-128"/>
                <a:hlinkClick r:id="rId3"/>
              </a:rPr>
              <a:t>http://eghapp.blogspot.com/</a:t>
            </a:r>
            <a:r>
              <a:rPr lang="en-US" sz="2400" dirty="0" smtClean="0">
                <a:solidFill>
                  <a:srgbClr val="FF3300"/>
                </a:solidFill>
                <a:ea typeface="ＭＳ Ｐゴシック" pitchFamily="34" charset="-128"/>
              </a:rPr>
              <a:t> </a:t>
            </a:r>
          </a:p>
          <a:p>
            <a:pPr>
              <a:buFontTx/>
              <a:buNone/>
            </a:pPr>
            <a:r>
              <a:rPr lang="en-US" sz="2800" dirty="0" smtClean="0">
                <a:solidFill>
                  <a:srgbClr val="FF3300"/>
                </a:solidFill>
                <a:ea typeface="ＭＳ Ｐゴシック" pitchFamily="34" charset="-128"/>
              </a:rPr>
              <a:t>	</a:t>
            </a:r>
            <a:r>
              <a:rPr lang="en-US" sz="2400" dirty="0" smtClean="0">
                <a:solidFill>
                  <a:srgbClr val="FF3300"/>
                </a:solidFill>
                <a:ea typeface="ＭＳ Ｐゴシック" pitchFamily="34" charset="-128"/>
                <a:hlinkClick r:id="rId4"/>
              </a:rPr>
              <a:t>http://granger-happ.blogspot.com/</a:t>
            </a:r>
            <a:r>
              <a:rPr lang="en-US" sz="2400" dirty="0" smtClean="0">
                <a:solidFill>
                  <a:srgbClr val="FF3300"/>
                </a:solidFill>
                <a:ea typeface="ＭＳ Ｐゴシック" pitchFamily="34" charset="-128"/>
              </a:rPr>
              <a:t>  </a:t>
            </a:r>
            <a:r>
              <a:rPr lang="en-US" sz="2000" i="1" dirty="0" smtClean="0">
                <a:solidFill>
                  <a:srgbClr val="FF3300"/>
                </a:solidFill>
                <a:ea typeface="ＭＳ Ｐゴシック" pitchFamily="34" charset="-128"/>
              </a:rPr>
              <a:t>(Dartmouth)</a:t>
            </a:r>
          </a:p>
          <a:p>
            <a:r>
              <a:rPr lang="en-US" sz="2800" dirty="0" smtClean="0">
                <a:ea typeface="ＭＳ Ｐゴシック" pitchFamily="34" charset="-128"/>
              </a:rPr>
              <a:t>Web site </a:t>
            </a:r>
            <a:r>
              <a:rPr lang="en-US" sz="2000" i="1" dirty="0" smtClean="0">
                <a:ea typeface="ＭＳ Ｐゴシック" pitchFamily="34" charset="-128"/>
              </a:rPr>
              <a:t>(see the articles &amp; presentations link)</a:t>
            </a:r>
            <a:r>
              <a:rPr lang="en-US" sz="2800" dirty="0" smtClean="0">
                <a:ea typeface="ＭＳ Ｐゴシック" pitchFamily="34" charset="-128"/>
              </a:rPr>
              <a:t> </a:t>
            </a:r>
            <a:r>
              <a:rPr lang="en-US" sz="2400" dirty="0" smtClean="0">
                <a:ea typeface="ＭＳ Ｐゴシック" pitchFamily="34" charset="-128"/>
                <a:hlinkClick r:id="rId5"/>
              </a:rPr>
              <a:t>http://www.eghapp.com</a:t>
            </a:r>
            <a:r>
              <a:rPr lang="en-US" sz="2400" dirty="0" smtClean="0">
                <a:ea typeface="ＭＳ Ｐゴシック" pitchFamily="34" charset="-128"/>
              </a:rPr>
              <a:t> </a:t>
            </a:r>
          </a:p>
          <a:p>
            <a:r>
              <a:rPr lang="en-US" sz="2800" dirty="0" smtClean="0">
                <a:ea typeface="ＭＳ Ｐゴシック" pitchFamily="34" charset="-128"/>
              </a:rPr>
              <a:t>Email:  </a:t>
            </a:r>
            <a:r>
              <a:rPr lang="en-US" sz="2400" dirty="0" smtClean="0">
                <a:ea typeface="ＭＳ Ｐゴシック" pitchFamily="34" charset="-128"/>
                <a:hlinkClick r:id="rId6"/>
              </a:rPr>
              <a:t>ehapp@ifrc.org</a:t>
            </a:r>
            <a:r>
              <a:rPr lang="en-US" sz="2400" dirty="0" smtClean="0">
                <a:ea typeface="ＭＳ Ｐゴシック" pitchFamily="34" charset="-128"/>
              </a:rPr>
              <a:t> </a:t>
            </a:r>
          </a:p>
          <a:p>
            <a:r>
              <a:rPr lang="en-US" sz="2800" dirty="0" smtClean="0">
                <a:ea typeface="ＭＳ Ｐゴシック" pitchFamily="34" charset="-128"/>
              </a:rPr>
              <a:t>Twitter: </a:t>
            </a:r>
            <a:r>
              <a:rPr lang="en-US" sz="2400" u="sng" dirty="0" smtClean="0">
                <a:solidFill>
                  <a:srgbClr val="009999"/>
                </a:solidFill>
                <a:ea typeface="ＭＳ Ｐゴシック" pitchFamily="34" charset="-128"/>
              </a:rPr>
              <a:t>@</a:t>
            </a:r>
            <a:r>
              <a:rPr lang="en-US" sz="2400" u="sng" dirty="0" err="1" smtClean="0">
                <a:solidFill>
                  <a:srgbClr val="009999"/>
                </a:solidFill>
                <a:ea typeface="ＭＳ Ｐゴシック" pitchFamily="34" charset="-128"/>
              </a:rPr>
              <a:t>ehapp</a:t>
            </a:r>
            <a:r>
              <a:rPr lang="en-US" sz="2800" dirty="0" smtClean="0">
                <a:solidFill>
                  <a:srgbClr val="009999"/>
                </a:solidFill>
                <a:ea typeface="ＭＳ Ｐゴシック" pitchFamily="34" charset="-128"/>
              </a:rPr>
              <a:t> </a:t>
            </a:r>
          </a:p>
          <a:p>
            <a:r>
              <a:rPr lang="en-US" sz="2800" dirty="0" smtClean="0"/>
              <a:t>LinkedIn: </a:t>
            </a:r>
            <a:r>
              <a:rPr lang="en-US" sz="2400" dirty="0" smtClean="0">
                <a:ea typeface="ＭＳ Ｐゴシック" pitchFamily="34" charset="-128"/>
                <a:hlinkClick r:id="rId5"/>
              </a:rPr>
              <a:t>http://www.linkedin.com/profile/view?id=1906312</a:t>
            </a:r>
          </a:p>
          <a:p>
            <a:r>
              <a:rPr lang="en-US" sz="2800" dirty="0" smtClean="0">
                <a:ea typeface="ＭＳ Ｐゴシック" pitchFamily="34" charset="-128"/>
              </a:rPr>
              <a:t>Book:  </a:t>
            </a:r>
            <a:r>
              <a:rPr lang="en-US" sz="2400" u="sng" dirty="0" smtClean="0">
                <a:ea typeface="ＭＳ Ｐゴシック" pitchFamily="34" charset="-128"/>
              </a:rPr>
              <a:t>Managing Technology to Meet Your Mission</a:t>
            </a:r>
            <a:r>
              <a:rPr lang="en-US" sz="2400" dirty="0" smtClean="0">
                <a:ea typeface="ＭＳ Ｐゴシック" pitchFamily="34" charset="-128"/>
              </a:rPr>
              <a:t>, chap. 11</a:t>
            </a:r>
          </a:p>
        </p:txBody>
      </p:sp>
      <p:sp>
        <p:nvSpPr>
          <p:cNvPr id="72709" name="Slide Number Placeholder 5"/>
          <p:cNvSpPr>
            <a:spLocks noGrp="1"/>
          </p:cNvSpPr>
          <p:nvPr>
            <p:ph type="sldNum" sz="quarter" idx="4294967295"/>
          </p:nvPr>
        </p:nvSpPr>
        <p:spPr>
          <a:xfrm>
            <a:off x="6804248" y="6245225"/>
            <a:ext cx="2133600" cy="476250"/>
          </a:xfrm>
          <a:prstGeom prst="rect">
            <a:avLst/>
          </a:prstGeom>
          <a:noFill/>
        </p:spPr>
        <p:txBody>
          <a:bodyPr/>
          <a:lstStyle/>
          <a:p>
            <a:pPr algn="r"/>
            <a:fld id="{BB0092D6-B9A8-42EF-ADCE-8FBF9679466A}" type="slidenum">
              <a:rPr lang="en-US">
                <a:latin typeface="Arial" pitchFamily="34" charset="0"/>
              </a:rPr>
              <a:pPr algn="r"/>
              <a:t>52</a:t>
            </a:fld>
            <a:endParaRPr lang="en-US" dirty="0">
              <a:latin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5FB12B"/>
        </a:solidFill>
        <a:effectLst/>
      </p:bgPr>
    </p:bg>
    <p:spTree>
      <p:nvGrpSpPr>
        <p:cNvPr id="1" name=""/>
        <p:cNvGrpSpPr/>
        <p:nvPr/>
      </p:nvGrpSpPr>
      <p:grpSpPr>
        <a:xfrm>
          <a:off x="0" y="0"/>
          <a:ext cx="0" cy="0"/>
          <a:chOff x="0" y="0"/>
          <a:chExt cx="0" cy="0"/>
        </a:xfrm>
      </p:grpSpPr>
      <p:sp>
        <p:nvSpPr>
          <p:cNvPr id="2" name="TextBox 1"/>
          <p:cNvSpPr txBox="1"/>
          <p:nvPr/>
        </p:nvSpPr>
        <p:spPr>
          <a:xfrm>
            <a:off x="1447800" y="2667000"/>
            <a:ext cx="6324600" cy="1107996"/>
          </a:xfrm>
          <a:prstGeom prst="rect">
            <a:avLst/>
          </a:prstGeom>
          <a:noFill/>
        </p:spPr>
        <p:txBody>
          <a:bodyPr wrap="square" rtlCol="0">
            <a:spAutoFit/>
          </a:bodyPr>
          <a:lstStyle/>
          <a:p>
            <a:r>
              <a:rPr lang="en-US" sz="6600" b="1" dirty="0" smtClean="0">
                <a:solidFill>
                  <a:schemeClr val="bg1"/>
                </a:solidFill>
              </a:rPr>
              <a:t>Questions?</a:t>
            </a:r>
            <a:endParaRPr lang="en-US" sz="6600" b="1"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75110" y="2518172"/>
            <a:ext cx="7718599" cy="1361777"/>
          </a:xfrm>
        </p:spPr>
        <p:txBody>
          <a:bodyPr lIns="91435" tIns="45718" rIns="91435" bIns="45718"/>
          <a:lstStyle/>
          <a:p>
            <a:pPr>
              <a:defRPr/>
            </a:pPr>
            <a:r>
              <a:rPr lang="en-US" sz="5400" dirty="0" smtClean="0">
                <a:ea typeface="ＭＳ Ｐゴシック" pitchFamily="-65" charset="-128"/>
                <a:sym typeface="Lucida Grande" charset="0"/>
              </a:rPr>
              <a:t>Appendix</a:t>
            </a:r>
            <a:endParaRPr lang="en-US" sz="5400" dirty="0" smtClean="0">
              <a:ea typeface="ＭＳ Ｐゴシック" pitchFamily="-65" charset="-128"/>
              <a:sym typeface="Lucida Grande"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76200"/>
            <a:ext cx="9220200" cy="914400"/>
          </a:xfrm>
        </p:spPr>
        <p:txBody>
          <a:bodyPr/>
          <a:lstStyle/>
          <a:p>
            <a:r>
              <a:rPr lang="en-US" sz="2800" smtClean="0">
                <a:ea typeface="ＭＳ Ｐゴシック" pitchFamily="34" charset="-128"/>
              </a:rPr>
              <a:t>NGO IT Strategy: Moving the Agenda Up the Pyramid</a:t>
            </a:r>
          </a:p>
        </p:txBody>
      </p:sp>
      <p:sp>
        <p:nvSpPr>
          <p:cNvPr id="22531" name="AutoShape 3"/>
          <p:cNvSpPr>
            <a:spLocks noChangeArrowheads="1"/>
          </p:cNvSpPr>
          <p:nvPr/>
        </p:nvSpPr>
        <p:spPr bwMode="gray">
          <a:xfrm>
            <a:off x="338138" y="1193800"/>
            <a:ext cx="808037" cy="4505325"/>
          </a:xfrm>
          <a:prstGeom prst="upArrow">
            <a:avLst>
              <a:gd name="adj1" fmla="val 50102"/>
              <a:gd name="adj2" fmla="val 75736"/>
            </a:avLst>
          </a:prstGeom>
          <a:solidFill>
            <a:srgbClr val="CC0000"/>
          </a:solidFill>
          <a:ln w="9525" algn="ctr">
            <a:noFill/>
            <a:miter lim="800000"/>
            <a:headEnd/>
            <a:tailEnd/>
          </a:ln>
        </p:spPr>
        <p:txBody>
          <a:bodyPr wrap="none" lIns="72000" tIns="72000" rIns="72000" bIns="72000" anchor="ctr"/>
          <a:lstStyle/>
          <a:p>
            <a:pPr algn="ctr" eaLnBrk="0" hangingPunct="0">
              <a:spcBef>
                <a:spcPct val="20000"/>
              </a:spcBef>
              <a:buSzPct val="100000"/>
              <a:buFont typeface="Wingdings" pitchFamily="2" charset="2"/>
              <a:buNone/>
            </a:pPr>
            <a:endParaRPr lang="en-US" sz="900" b="1"/>
          </a:p>
        </p:txBody>
      </p:sp>
      <p:sp>
        <p:nvSpPr>
          <p:cNvPr id="22532" name="AcnBodyText_ID_307207"/>
          <p:cNvSpPr>
            <a:spLocks noChangeArrowheads="1"/>
          </p:cNvSpPr>
          <p:nvPr>
            <p:custDataLst>
              <p:tags r:id="rId1"/>
            </p:custDataLst>
          </p:nvPr>
        </p:nvSpPr>
        <p:spPr bwMode="gray">
          <a:xfrm rot="-5400000">
            <a:off x="-546893" y="3320256"/>
            <a:ext cx="2544762" cy="212725"/>
          </a:xfrm>
          <a:prstGeom prst="rect">
            <a:avLst/>
          </a:prstGeom>
          <a:noFill/>
          <a:ln w="12700">
            <a:noFill/>
            <a:miter lim="800000"/>
            <a:headEnd/>
            <a:tailEnd/>
          </a:ln>
        </p:spPr>
        <p:txBody>
          <a:bodyPr wrap="none" lIns="0" tIns="0" rIns="0" bIns="0">
            <a:spAutoFit/>
          </a:bodyPr>
          <a:lstStyle/>
          <a:p>
            <a:pPr marL="342900" indent="-342900" eaLnBrk="0" hangingPunct="0">
              <a:spcBef>
                <a:spcPct val="20000"/>
              </a:spcBef>
            </a:pPr>
            <a:r>
              <a:rPr lang="en-US" sz="1400" b="1">
                <a:solidFill>
                  <a:schemeClr val="bg1"/>
                </a:solidFill>
              </a:rPr>
              <a:t>Increasing Impact for Beneficiaries</a:t>
            </a:r>
          </a:p>
        </p:txBody>
      </p:sp>
      <p:sp>
        <p:nvSpPr>
          <p:cNvPr id="22533" name="Freeform 5"/>
          <p:cNvSpPr>
            <a:spLocks/>
          </p:cNvSpPr>
          <p:nvPr/>
        </p:nvSpPr>
        <p:spPr bwMode="auto">
          <a:xfrm>
            <a:off x="1558925" y="4852988"/>
            <a:ext cx="5664200" cy="862012"/>
          </a:xfrm>
          <a:custGeom>
            <a:avLst/>
            <a:gdLst>
              <a:gd name="T0" fmla="*/ 2147483647 w 2676"/>
              <a:gd name="T1" fmla="*/ 0 h 484"/>
              <a:gd name="T2" fmla="*/ 0 w 2676"/>
              <a:gd name="T3" fmla="*/ 2147483647 h 484"/>
              <a:gd name="T4" fmla="*/ 2147483647 w 2676"/>
              <a:gd name="T5" fmla="*/ 2147483647 h 484"/>
              <a:gd name="T6" fmla="*/ 2147483647 w 2676"/>
              <a:gd name="T7" fmla="*/ 0 h 484"/>
              <a:gd name="T8" fmla="*/ 2147483647 w 2676"/>
              <a:gd name="T9" fmla="*/ 0 h 484"/>
              <a:gd name="T10" fmla="*/ 0 60000 65536"/>
              <a:gd name="T11" fmla="*/ 0 60000 65536"/>
              <a:gd name="T12" fmla="*/ 0 60000 65536"/>
              <a:gd name="T13" fmla="*/ 0 60000 65536"/>
              <a:gd name="T14" fmla="*/ 0 60000 65536"/>
              <a:gd name="T15" fmla="*/ 0 w 2676"/>
              <a:gd name="T16" fmla="*/ 0 h 484"/>
              <a:gd name="T17" fmla="*/ 2676 w 2676"/>
              <a:gd name="T18" fmla="*/ 484 h 484"/>
            </a:gdLst>
            <a:ahLst/>
            <a:cxnLst>
              <a:cxn ang="T10">
                <a:pos x="T0" y="T1"/>
              </a:cxn>
              <a:cxn ang="T11">
                <a:pos x="T2" y="T3"/>
              </a:cxn>
              <a:cxn ang="T12">
                <a:pos x="T4" y="T5"/>
              </a:cxn>
              <a:cxn ang="T13">
                <a:pos x="T6" y="T7"/>
              </a:cxn>
              <a:cxn ang="T14">
                <a:pos x="T8" y="T9"/>
              </a:cxn>
            </a:cxnLst>
            <a:rect l="T15" t="T16" r="T17" b="T18"/>
            <a:pathLst>
              <a:path w="2676" h="484">
                <a:moveTo>
                  <a:pt x="271" y="0"/>
                </a:moveTo>
                <a:lnTo>
                  <a:pt x="0" y="483"/>
                </a:lnTo>
                <a:lnTo>
                  <a:pt x="2675" y="483"/>
                </a:lnTo>
                <a:lnTo>
                  <a:pt x="2404" y="0"/>
                </a:lnTo>
                <a:lnTo>
                  <a:pt x="271" y="0"/>
                </a:lnTo>
              </a:path>
            </a:pathLst>
          </a:custGeom>
          <a:solidFill>
            <a:srgbClr val="969696"/>
          </a:solidFill>
          <a:ln w="6350" cap="rnd" cmpd="sng">
            <a:noFill/>
            <a:prstDash val="solid"/>
            <a:round/>
            <a:headEnd type="none" w="sm" len="sm"/>
            <a:tailEnd type="none" w="sm" len="sm"/>
          </a:ln>
        </p:spPr>
        <p:txBody>
          <a:bodyPr lIns="45720" rIns="45720"/>
          <a:lstStyle/>
          <a:p>
            <a:endParaRPr lang="en-US"/>
          </a:p>
        </p:txBody>
      </p:sp>
      <p:sp>
        <p:nvSpPr>
          <p:cNvPr id="22534" name="Freeform 6"/>
          <p:cNvSpPr>
            <a:spLocks/>
          </p:cNvSpPr>
          <p:nvPr/>
        </p:nvSpPr>
        <p:spPr bwMode="auto">
          <a:xfrm>
            <a:off x="3397250" y="1473200"/>
            <a:ext cx="1987550" cy="1493838"/>
          </a:xfrm>
          <a:custGeom>
            <a:avLst/>
            <a:gdLst>
              <a:gd name="T0" fmla="*/ 0 w 939"/>
              <a:gd name="T1" fmla="*/ 2147483647 h 839"/>
              <a:gd name="T2" fmla="*/ 2147483647 w 939"/>
              <a:gd name="T3" fmla="*/ 2147483647 h 839"/>
              <a:gd name="T4" fmla="*/ 2147483647 w 939"/>
              <a:gd name="T5" fmla="*/ 0 h 839"/>
              <a:gd name="T6" fmla="*/ 0 w 939"/>
              <a:gd name="T7" fmla="*/ 2147483647 h 839"/>
              <a:gd name="T8" fmla="*/ 0 60000 65536"/>
              <a:gd name="T9" fmla="*/ 0 60000 65536"/>
              <a:gd name="T10" fmla="*/ 0 60000 65536"/>
              <a:gd name="T11" fmla="*/ 0 60000 65536"/>
              <a:gd name="T12" fmla="*/ 0 w 939"/>
              <a:gd name="T13" fmla="*/ 0 h 839"/>
              <a:gd name="T14" fmla="*/ 939 w 939"/>
              <a:gd name="T15" fmla="*/ 839 h 839"/>
            </a:gdLst>
            <a:ahLst/>
            <a:cxnLst>
              <a:cxn ang="T8">
                <a:pos x="T0" y="T1"/>
              </a:cxn>
              <a:cxn ang="T9">
                <a:pos x="T2" y="T3"/>
              </a:cxn>
              <a:cxn ang="T10">
                <a:pos x="T4" y="T5"/>
              </a:cxn>
              <a:cxn ang="T11">
                <a:pos x="T6" y="T7"/>
              </a:cxn>
            </a:cxnLst>
            <a:rect l="T12" t="T13" r="T14" b="T15"/>
            <a:pathLst>
              <a:path w="939" h="839">
                <a:moveTo>
                  <a:pt x="0" y="838"/>
                </a:moveTo>
                <a:lnTo>
                  <a:pt x="938" y="838"/>
                </a:lnTo>
                <a:lnTo>
                  <a:pt x="469" y="0"/>
                </a:lnTo>
                <a:lnTo>
                  <a:pt x="0" y="838"/>
                </a:lnTo>
              </a:path>
            </a:pathLst>
          </a:custGeom>
          <a:solidFill>
            <a:srgbClr val="EAEAEA"/>
          </a:solidFill>
          <a:ln w="6350" cap="rnd" cmpd="sng">
            <a:noFill/>
            <a:prstDash val="solid"/>
            <a:round/>
            <a:headEnd type="none" w="sm" len="sm"/>
            <a:tailEnd type="none" w="sm" len="sm"/>
          </a:ln>
        </p:spPr>
        <p:txBody>
          <a:bodyPr lIns="45720" rIns="45720"/>
          <a:lstStyle/>
          <a:p>
            <a:endParaRPr lang="en-US"/>
          </a:p>
        </p:txBody>
      </p:sp>
      <p:sp>
        <p:nvSpPr>
          <p:cNvPr id="22535" name="Freeform 7"/>
          <p:cNvSpPr>
            <a:spLocks/>
          </p:cNvSpPr>
          <p:nvPr/>
        </p:nvSpPr>
        <p:spPr bwMode="auto">
          <a:xfrm>
            <a:off x="2765425" y="2962275"/>
            <a:ext cx="3251200" cy="950913"/>
          </a:xfrm>
          <a:custGeom>
            <a:avLst/>
            <a:gdLst>
              <a:gd name="T0" fmla="*/ 0 w 1536"/>
              <a:gd name="T1" fmla="*/ 2147483647 h 533"/>
              <a:gd name="T2" fmla="*/ 2147483647 w 1536"/>
              <a:gd name="T3" fmla="*/ 2147483647 h 533"/>
              <a:gd name="T4" fmla="*/ 2147483647 w 1536"/>
              <a:gd name="T5" fmla="*/ 0 h 533"/>
              <a:gd name="T6" fmla="*/ 2147483647 w 1536"/>
              <a:gd name="T7" fmla="*/ 0 h 533"/>
              <a:gd name="T8" fmla="*/ 0 w 1536"/>
              <a:gd name="T9" fmla="*/ 2147483647 h 533"/>
              <a:gd name="T10" fmla="*/ 0 60000 65536"/>
              <a:gd name="T11" fmla="*/ 0 60000 65536"/>
              <a:gd name="T12" fmla="*/ 0 60000 65536"/>
              <a:gd name="T13" fmla="*/ 0 60000 65536"/>
              <a:gd name="T14" fmla="*/ 0 60000 65536"/>
              <a:gd name="T15" fmla="*/ 0 w 1536"/>
              <a:gd name="T16" fmla="*/ 0 h 533"/>
              <a:gd name="T17" fmla="*/ 1536 w 1536"/>
              <a:gd name="T18" fmla="*/ 533 h 533"/>
            </a:gdLst>
            <a:ahLst/>
            <a:cxnLst>
              <a:cxn ang="T10">
                <a:pos x="T0" y="T1"/>
              </a:cxn>
              <a:cxn ang="T11">
                <a:pos x="T2" y="T3"/>
              </a:cxn>
              <a:cxn ang="T12">
                <a:pos x="T4" y="T5"/>
              </a:cxn>
              <a:cxn ang="T13">
                <a:pos x="T6" y="T7"/>
              </a:cxn>
              <a:cxn ang="T14">
                <a:pos x="T8" y="T9"/>
              </a:cxn>
            </a:cxnLst>
            <a:rect l="T15" t="T16" r="T17" b="T18"/>
            <a:pathLst>
              <a:path w="1536" h="533">
                <a:moveTo>
                  <a:pt x="0" y="532"/>
                </a:moveTo>
                <a:lnTo>
                  <a:pt x="1535" y="532"/>
                </a:lnTo>
                <a:lnTo>
                  <a:pt x="1237" y="0"/>
                </a:lnTo>
                <a:lnTo>
                  <a:pt x="299" y="0"/>
                </a:lnTo>
                <a:lnTo>
                  <a:pt x="0" y="532"/>
                </a:lnTo>
              </a:path>
            </a:pathLst>
          </a:custGeom>
          <a:solidFill>
            <a:srgbClr val="DDDDDD"/>
          </a:solidFill>
          <a:ln w="6350" cap="rnd" cmpd="sng">
            <a:noFill/>
            <a:prstDash val="solid"/>
            <a:round/>
            <a:headEnd type="none" w="sm" len="sm"/>
            <a:tailEnd type="none" w="sm" len="sm"/>
          </a:ln>
        </p:spPr>
        <p:txBody>
          <a:bodyPr lIns="45720" rIns="45720"/>
          <a:lstStyle/>
          <a:p>
            <a:endParaRPr lang="en-US"/>
          </a:p>
        </p:txBody>
      </p:sp>
      <p:sp>
        <p:nvSpPr>
          <p:cNvPr id="22536" name="Freeform 8"/>
          <p:cNvSpPr>
            <a:spLocks/>
          </p:cNvSpPr>
          <p:nvPr/>
        </p:nvSpPr>
        <p:spPr bwMode="auto">
          <a:xfrm>
            <a:off x="2132013" y="3906838"/>
            <a:ext cx="4516437" cy="952500"/>
          </a:xfrm>
          <a:custGeom>
            <a:avLst/>
            <a:gdLst>
              <a:gd name="T0" fmla="*/ 2147483647 w 2134"/>
              <a:gd name="T1" fmla="*/ 0 h 535"/>
              <a:gd name="T2" fmla="*/ 0 w 2134"/>
              <a:gd name="T3" fmla="*/ 2147483647 h 535"/>
              <a:gd name="T4" fmla="*/ 2147483647 w 2134"/>
              <a:gd name="T5" fmla="*/ 2147483647 h 535"/>
              <a:gd name="T6" fmla="*/ 2147483647 w 2134"/>
              <a:gd name="T7" fmla="*/ 0 h 535"/>
              <a:gd name="T8" fmla="*/ 2147483647 w 2134"/>
              <a:gd name="T9" fmla="*/ 0 h 535"/>
              <a:gd name="T10" fmla="*/ 0 60000 65536"/>
              <a:gd name="T11" fmla="*/ 0 60000 65536"/>
              <a:gd name="T12" fmla="*/ 0 60000 65536"/>
              <a:gd name="T13" fmla="*/ 0 60000 65536"/>
              <a:gd name="T14" fmla="*/ 0 60000 65536"/>
              <a:gd name="T15" fmla="*/ 0 w 2134"/>
              <a:gd name="T16" fmla="*/ 0 h 535"/>
              <a:gd name="T17" fmla="*/ 2134 w 2134"/>
              <a:gd name="T18" fmla="*/ 535 h 535"/>
            </a:gdLst>
            <a:ahLst/>
            <a:cxnLst>
              <a:cxn ang="T10">
                <a:pos x="T0" y="T1"/>
              </a:cxn>
              <a:cxn ang="T11">
                <a:pos x="T2" y="T3"/>
              </a:cxn>
              <a:cxn ang="T12">
                <a:pos x="T4" y="T5"/>
              </a:cxn>
              <a:cxn ang="T13">
                <a:pos x="T6" y="T7"/>
              </a:cxn>
              <a:cxn ang="T14">
                <a:pos x="T8" y="T9"/>
              </a:cxn>
            </a:cxnLst>
            <a:rect l="T15" t="T16" r="T17" b="T18"/>
            <a:pathLst>
              <a:path w="2134" h="535">
                <a:moveTo>
                  <a:pt x="299" y="0"/>
                </a:moveTo>
                <a:lnTo>
                  <a:pt x="0" y="534"/>
                </a:lnTo>
                <a:lnTo>
                  <a:pt x="2133" y="534"/>
                </a:lnTo>
                <a:lnTo>
                  <a:pt x="1834" y="0"/>
                </a:lnTo>
                <a:lnTo>
                  <a:pt x="299" y="0"/>
                </a:lnTo>
              </a:path>
            </a:pathLst>
          </a:custGeom>
          <a:solidFill>
            <a:srgbClr val="C0C0C0"/>
          </a:solidFill>
          <a:ln w="6350" cap="rnd" cmpd="sng">
            <a:noFill/>
            <a:prstDash val="solid"/>
            <a:round/>
            <a:headEnd type="none" w="sm" len="sm"/>
            <a:tailEnd type="none" w="sm" len="sm"/>
          </a:ln>
        </p:spPr>
        <p:txBody>
          <a:bodyPr lIns="45720" rIns="45720"/>
          <a:lstStyle/>
          <a:p>
            <a:endParaRPr lang="en-US"/>
          </a:p>
        </p:txBody>
      </p:sp>
      <p:sp>
        <p:nvSpPr>
          <p:cNvPr id="22537" name="AcnBodyText_ID_307217"/>
          <p:cNvSpPr>
            <a:spLocks noChangeArrowheads="1"/>
          </p:cNvSpPr>
          <p:nvPr>
            <p:custDataLst>
              <p:tags r:id="rId2"/>
            </p:custDataLst>
          </p:nvPr>
        </p:nvSpPr>
        <p:spPr bwMode="gray">
          <a:xfrm>
            <a:off x="3330575" y="5045075"/>
            <a:ext cx="2065338" cy="468313"/>
          </a:xfrm>
          <a:prstGeom prst="rect">
            <a:avLst/>
          </a:prstGeom>
          <a:noFill/>
          <a:ln w="12700">
            <a:noFill/>
            <a:miter lim="800000"/>
            <a:headEnd/>
            <a:tailEnd/>
          </a:ln>
        </p:spPr>
        <p:txBody>
          <a:bodyPr wrap="none" lIns="0" tIns="0" rIns="0" bIns="0">
            <a:spAutoFit/>
          </a:bodyPr>
          <a:lstStyle/>
          <a:p>
            <a:pPr marL="342900" indent="-342900" algn="ctr" eaLnBrk="0" hangingPunct="0">
              <a:spcBef>
                <a:spcPct val="20000"/>
              </a:spcBef>
            </a:pPr>
            <a:r>
              <a:rPr lang="en-US" sz="1400" b="1"/>
              <a:t>FOUNDATIONAL</a:t>
            </a:r>
          </a:p>
          <a:p>
            <a:pPr marL="342900" indent="-342900" algn="ctr" eaLnBrk="0" hangingPunct="0">
              <a:spcBef>
                <a:spcPct val="20000"/>
              </a:spcBef>
            </a:pPr>
            <a:r>
              <a:rPr lang="en-US" sz="1400" b="1"/>
              <a:t>“Keeping the Lights On”</a:t>
            </a:r>
          </a:p>
        </p:txBody>
      </p:sp>
      <p:sp>
        <p:nvSpPr>
          <p:cNvPr id="22538" name="AcnBodyText_ID_307217"/>
          <p:cNvSpPr>
            <a:spLocks noChangeArrowheads="1"/>
          </p:cNvSpPr>
          <p:nvPr>
            <p:custDataLst>
              <p:tags r:id="rId3"/>
            </p:custDataLst>
          </p:nvPr>
        </p:nvSpPr>
        <p:spPr bwMode="gray">
          <a:xfrm>
            <a:off x="3054350" y="4176713"/>
            <a:ext cx="2667000" cy="468312"/>
          </a:xfrm>
          <a:prstGeom prst="rect">
            <a:avLst/>
          </a:prstGeom>
          <a:noFill/>
          <a:ln w="12700">
            <a:noFill/>
            <a:miter lim="800000"/>
            <a:headEnd/>
            <a:tailEnd/>
          </a:ln>
        </p:spPr>
        <p:txBody>
          <a:bodyPr wrap="none" lIns="0" tIns="0" rIns="0" bIns="0">
            <a:spAutoFit/>
          </a:bodyPr>
          <a:lstStyle/>
          <a:p>
            <a:pPr marL="342900" indent="-342900" algn="ctr" eaLnBrk="0" hangingPunct="0">
              <a:spcBef>
                <a:spcPct val="20000"/>
              </a:spcBef>
            </a:pPr>
            <a:r>
              <a:rPr lang="en-US" sz="1400" b="1"/>
              <a:t>OPERATIONAL</a:t>
            </a:r>
          </a:p>
          <a:p>
            <a:pPr marL="342900" indent="-342900" algn="ctr" eaLnBrk="0" hangingPunct="0">
              <a:spcBef>
                <a:spcPct val="20000"/>
              </a:spcBef>
            </a:pPr>
            <a:r>
              <a:rPr lang="en-US" sz="1400" b="1"/>
              <a:t>“Helping the Organization Run”</a:t>
            </a:r>
          </a:p>
        </p:txBody>
      </p:sp>
      <p:sp>
        <p:nvSpPr>
          <p:cNvPr id="22539" name="AcnBodyText_ID_307217"/>
          <p:cNvSpPr>
            <a:spLocks noChangeArrowheads="1"/>
          </p:cNvSpPr>
          <p:nvPr>
            <p:custDataLst>
              <p:tags r:id="rId4"/>
            </p:custDataLst>
          </p:nvPr>
        </p:nvSpPr>
        <p:spPr bwMode="gray">
          <a:xfrm>
            <a:off x="3017838" y="3263900"/>
            <a:ext cx="2693987" cy="468313"/>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400" b="1"/>
              <a:t>PROGRAM</a:t>
            </a:r>
          </a:p>
          <a:p>
            <a:pPr marL="342900" indent="-342900" algn="ctr" eaLnBrk="0" hangingPunct="0">
              <a:spcBef>
                <a:spcPct val="20000"/>
              </a:spcBef>
            </a:pPr>
            <a:r>
              <a:rPr lang="en-US" sz="1400" b="1"/>
              <a:t>“Improving Program Delivery”</a:t>
            </a:r>
          </a:p>
        </p:txBody>
      </p:sp>
      <p:sp>
        <p:nvSpPr>
          <p:cNvPr id="22540" name="AcnBodyText_ID_307217"/>
          <p:cNvSpPr>
            <a:spLocks noChangeArrowheads="1"/>
          </p:cNvSpPr>
          <p:nvPr>
            <p:custDataLst>
              <p:tags r:id="rId5"/>
            </p:custDataLst>
          </p:nvPr>
        </p:nvSpPr>
        <p:spPr bwMode="gray">
          <a:xfrm>
            <a:off x="3040063" y="2427288"/>
            <a:ext cx="2693987" cy="468312"/>
          </a:xfrm>
          <a:prstGeom prst="rect">
            <a:avLst/>
          </a:prstGeom>
          <a:noFill/>
          <a:ln w="12700">
            <a:noFill/>
            <a:miter lim="800000"/>
            <a:headEnd/>
            <a:tailEnd/>
          </a:ln>
        </p:spPr>
        <p:txBody>
          <a:bodyPr lIns="0" tIns="0" rIns="0" bIns="0">
            <a:spAutoFit/>
          </a:bodyPr>
          <a:lstStyle/>
          <a:p>
            <a:pPr marL="342900" indent="-342900" algn="ctr" eaLnBrk="0" hangingPunct="0">
              <a:spcBef>
                <a:spcPct val="20000"/>
              </a:spcBef>
            </a:pPr>
            <a:r>
              <a:rPr lang="en-US" sz="1400" b="1"/>
              <a:t>BENEFICIARY</a:t>
            </a:r>
          </a:p>
          <a:p>
            <a:pPr marL="342900" indent="-342900" algn="ctr" eaLnBrk="0" hangingPunct="0">
              <a:spcBef>
                <a:spcPct val="20000"/>
              </a:spcBef>
            </a:pPr>
            <a:r>
              <a:rPr lang="en-US" sz="1400" b="1"/>
              <a:t>“Differentiating”</a:t>
            </a:r>
          </a:p>
        </p:txBody>
      </p:sp>
      <p:sp>
        <p:nvSpPr>
          <p:cNvPr id="22541" name="AutoShape 13"/>
          <p:cNvSpPr>
            <a:spLocks/>
          </p:cNvSpPr>
          <p:nvPr/>
        </p:nvSpPr>
        <p:spPr bwMode="gray">
          <a:xfrm rot="1994430">
            <a:off x="3314700" y="1155700"/>
            <a:ext cx="311150" cy="2895600"/>
          </a:xfrm>
          <a:prstGeom prst="leftBrace">
            <a:avLst>
              <a:gd name="adj1" fmla="val 77551"/>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22542" name="AutoShape 14"/>
          <p:cNvSpPr>
            <a:spLocks/>
          </p:cNvSpPr>
          <p:nvPr/>
        </p:nvSpPr>
        <p:spPr bwMode="gray">
          <a:xfrm rot="1994430">
            <a:off x="1814513" y="3714750"/>
            <a:ext cx="366712" cy="2049463"/>
          </a:xfrm>
          <a:prstGeom prst="leftBrace">
            <a:avLst>
              <a:gd name="adj1" fmla="val 46573"/>
              <a:gd name="adj2" fmla="val 50000"/>
            </a:avLst>
          </a:prstGeom>
          <a:noFill/>
          <a:ln w="9525">
            <a:solidFill>
              <a:schemeClr val="tx1"/>
            </a:solidFill>
            <a:round/>
            <a:headEnd/>
            <a:tailEnd/>
          </a:ln>
        </p:spPr>
        <p:txBody>
          <a:bodyPr wrap="none" lIns="72000" tIns="72000" rIns="72000" bIns="72000" anchor="ctr"/>
          <a:lstStyle/>
          <a:p>
            <a:endParaRPr lang="en-US"/>
          </a:p>
        </p:txBody>
      </p:sp>
      <p:sp>
        <p:nvSpPr>
          <p:cNvPr id="22543" name="AcnBodyText_ID_531484"/>
          <p:cNvSpPr>
            <a:spLocks noChangeArrowheads="1"/>
          </p:cNvSpPr>
          <p:nvPr>
            <p:custDataLst>
              <p:tags r:id="rId6"/>
            </p:custDataLst>
          </p:nvPr>
        </p:nvSpPr>
        <p:spPr bwMode="gray">
          <a:xfrm>
            <a:off x="1146175" y="4359275"/>
            <a:ext cx="698500" cy="212725"/>
          </a:xfrm>
          <a:prstGeom prst="rect">
            <a:avLst/>
          </a:prstGeom>
          <a:noFill/>
          <a:ln w="12700">
            <a:noFill/>
            <a:miter lim="800000"/>
            <a:headEnd/>
            <a:tailEnd/>
          </a:ln>
        </p:spPr>
        <p:txBody>
          <a:bodyPr wrap="none" lIns="0" tIns="0" rIns="0" bIns="0">
            <a:spAutoFit/>
          </a:bodyPr>
          <a:lstStyle/>
          <a:p>
            <a:pPr marL="342900" indent="-342900" eaLnBrk="0" hangingPunct="0">
              <a:spcBef>
                <a:spcPct val="20000"/>
              </a:spcBef>
            </a:pPr>
            <a:r>
              <a:rPr lang="en-US" sz="1400" b="1"/>
              <a:t>Efficient</a:t>
            </a:r>
          </a:p>
        </p:txBody>
      </p:sp>
      <p:sp>
        <p:nvSpPr>
          <p:cNvPr id="22544" name="AcnBodyText_ID_531484"/>
          <p:cNvSpPr>
            <a:spLocks noChangeArrowheads="1"/>
          </p:cNvSpPr>
          <p:nvPr>
            <p:custDataLst>
              <p:tags r:id="rId7"/>
            </p:custDataLst>
          </p:nvPr>
        </p:nvSpPr>
        <p:spPr bwMode="gray">
          <a:xfrm>
            <a:off x="2081213" y="2241550"/>
            <a:ext cx="1216025" cy="425450"/>
          </a:xfrm>
          <a:prstGeom prst="rect">
            <a:avLst/>
          </a:prstGeom>
          <a:noFill/>
          <a:ln w="12700">
            <a:noFill/>
            <a:miter lim="800000"/>
            <a:headEnd/>
            <a:tailEnd/>
          </a:ln>
        </p:spPr>
        <p:txBody>
          <a:bodyPr lIns="0" tIns="0" rIns="0" bIns="0">
            <a:spAutoFit/>
          </a:bodyPr>
          <a:lstStyle/>
          <a:p>
            <a:pPr eaLnBrk="0" hangingPunct="0">
              <a:spcBef>
                <a:spcPct val="20000"/>
              </a:spcBef>
            </a:pPr>
            <a:r>
              <a:rPr lang="en-US" sz="1400" b="1"/>
              <a:t>Competitive </a:t>
            </a:r>
            <a:br>
              <a:rPr lang="en-US" sz="1400" b="1"/>
            </a:br>
            <a:r>
              <a:rPr lang="en-US" sz="1400" b="1"/>
              <a:t>or Leading</a:t>
            </a:r>
          </a:p>
        </p:txBody>
      </p:sp>
      <p:sp>
        <p:nvSpPr>
          <p:cNvPr id="22545" name="AcnBodyText_ID_531484"/>
          <p:cNvSpPr>
            <a:spLocks noChangeArrowheads="1"/>
          </p:cNvSpPr>
          <p:nvPr>
            <p:custDataLst>
              <p:tags r:id="rId8"/>
            </p:custDataLst>
          </p:nvPr>
        </p:nvSpPr>
        <p:spPr bwMode="gray">
          <a:xfrm>
            <a:off x="7175500" y="4572000"/>
            <a:ext cx="1435100" cy="541338"/>
          </a:xfrm>
          <a:prstGeom prst="rect">
            <a:avLst/>
          </a:prstGeom>
          <a:noFill/>
          <a:ln w="12700">
            <a:noFill/>
            <a:miter lim="800000"/>
            <a:headEnd/>
            <a:tailEnd/>
          </a:ln>
        </p:spPr>
        <p:txBody>
          <a:bodyPr lIns="0" tIns="0" rIns="0" bIns="0">
            <a:spAutoFit/>
          </a:bodyPr>
          <a:lstStyle/>
          <a:p>
            <a:pPr marL="342900" indent="-342900" eaLnBrk="0" hangingPunct="0">
              <a:spcBef>
                <a:spcPct val="20000"/>
              </a:spcBef>
            </a:pPr>
            <a:r>
              <a:rPr lang="en-US" sz="1600" b="1">
                <a:solidFill>
                  <a:srgbClr val="0000FF"/>
                </a:solidFill>
              </a:rPr>
              <a:t>Donor &amp; HQ</a:t>
            </a:r>
          </a:p>
          <a:p>
            <a:pPr marL="342900" indent="-342900" eaLnBrk="0" hangingPunct="0">
              <a:spcBef>
                <a:spcPct val="20000"/>
              </a:spcBef>
            </a:pPr>
            <a:r>
              <a:rPr lang="en-US" sz="1600" b="1">
                <a:solidFill>
                  <a:srgbClr val="0000FF"/>
                </a:solidFill>
              </a:rPr>
              <a:t> Facing</a:t>
            </a:r>
          </a:p>
        </p:txBody>
      </p:sp>
      <p:sp>
        <p:nvSpPr>
          <p:cNvPr id="22546" name="AcnBodyText_ID_531484"/>
          <p:cNvSpPr>
            <a:spLocks noChangeArrowheads="1"/>
          </p:cNvSpPr>
          <p:nvPr>
            <p:custDataLst>
              <p:tags r:id="rId9"/>
            </p:custDataLst>
          </p:nvPr>
        </p:nvSpPr>
        <p:spPr bwMode="gray">
          <a:xfrm>
            <a:off x="6099175" y="2622550"/>
            <a:ext cx="1597025" cy="492125"/>
          </a:xfrm>
          <a:prstGeom prst="rect">
            <a:avLst/>
          </a:prstGeom>
          <a:noFill/>
          <a:ln w="12700">
            <a:noFill/>
            <a:miter lim="800000"/>
            <a:headEnd/>
            <a:tailEnd/>
          </a:ln>
        </p:spPr>
        <p:txBody>
          <a:bodyPr lIns="0" tIns="0" rIns="0" bIns="0">
            <a:spAutoFit/>
          </a:bodyPr>
          <a:lstStyle/>
          <a:p>
            <a:pPr eaLnBrk="0" hangingPunct="0">
              <a:spcBef>
                <a:spcPct val="20000"/>
              </a:spcBef>
            </a:pPr>
            <a:r>
              <a:rPr lang="en-US" sz="1600" b="1">
                <a:solidFill>
                  <a:srgbClr val="FF0000"/>
                </a:solidFill>
              </a:rPr>
              <a:t>Beneficiary &amp; Field Facing</a:t>
            </a:r>
          </a:p>
        </p:txBody>
      </p:sp>
      <p:sp>
        <p:nvSpPr>
          <p:cNvPr id="22" name="AutoShape 19"/>
          <p:cNvSpPr>
            <a:spLocks noChangeArrowheads="1"/>
          </p:cNvSpPr>
          <p:nvPr/>
        </p:nvSpPr>
        <p:spPr bwMode="auto">
          <a:xfrm rot="-5400000">
            <a:off x="4191000" y="1235075"/>
            <a:ext cx="381000" cy="3810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p>
        </p:txBody>
      </p:sp>
      <p:sp>
        <p:nvSpPr>
          <p:cNvPr id="23" name="AcnBodyText_ID_531484"/>
          <p:cNvSpPr>
            <a:spLocks noChangeArrowheads="1"/>
          </p:cNvSpPr>
          <p:nvPr>
            <p:custDataLst>
              <p:tags r:id="rId10"/>
            </p:custDataLst>
          </p:nvPr>
        </p:nvSpPr>
        <p:spPr bwMode="gray">
          <a:xfrm>
            <a:off x="3660775" y="8382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a:solidFill>
                  <a:srgbClr val="0000CC"/>
                </a:solidFill>
                <a:latin typeface="Calibri" pitchFamily="34" charset="0"/>
              </a:rPr>
              <a:t>Get in</a:t>
            </a:r>
          </a:p>
        </p:txBody>
      </p:sp>
      <p:sp>
        <p:nvSpPr>
          <p:cNvPr id="24" name="AutoShape 22"/>
          <p:cNvSpPr>
            <a:spLocks noChangeArrowheads="1"/>
          </p:cNvSpPr>
          <p:nvPr/>
        </p:nvSpPr>
        <p:spPr bwMode="auto">
          <a:xfrm rot="-5400000">
            <a:off x="4191000" y="5715000"/>
            <a:ext cx="533400" cy="533400"/>
          </a:xfrm>
          <a:prstGeom prst="leftArrow">
            <a:avLst>
              <a:gd name="adj1" fmla="val 50000"/>
              <a:gd name="adj2" fmla="val 25000"/>
            </a:avLst>
          </a:prstGeom>
          <a:solidFill>
            <a:srgbClr val="CC0000"/>
          </a:solidFill>
          <a:ln w="9525" algn="ctr">
            <a:noFill/>
            <a:miter lim="800000"/>
            <a:headEnd/>
            <a:tailEnd/>
          </a:ln>
        </p:spPr>
        <p:txBody>
          <a:bodyPr wrap="none" anchor="ctr"/>
          <a:lstStyle/>
          <a:p>
            <a:endParaRPr lang="en-US"/>
          </a:p>
        </p:txBody>
      </p:sp>
      <p:sp>
        <p:nvSpPr>
          <p:cNvPr id="25" name="AcnBodyText_ID_531484"/>
          <p:cNvSpPr>
            <a:spLocks noChangeArrowheads="1"/>
          </p:cNvSpPr>
          <p:nvPr>
            <p:custDataLst>
              <p:tags r:id="rId11"/>
            </p:custDataLst>
          </p:nvPr>
        </p:nvSpPr>
        <p:spPr bwMode="gray">
          <a:xfrm>
            <a:off x="3736975" y="6248400"/>
            <a:ext cx="1444625" cy="427038"/>
          </a:xfrm>
          <a:prstGeom prst="rect">
            <a:avLst/>
          </a:prstGeom>
          <a:noFill/>
          <a:ln w="12700">
            <a:noFill/>
            <a:miter lim="800000"/>
            <a:headEnd/>
            <a:tailEnd/>
          </a:ln>
        </p:spPr>
        <p:txBody>
          <a:bodyPr lIns="0" tIns="0" rIns="0" bIns="0">
            <a:spAutoFit/>
          </a:bodyPr>
          <a:lstStyle/>
          <a:p>
            <a:pPr algn="ctr" eaLnBrk="0" hangingPunct="0">
              <a:spcBef>
                <a:spcPct val="20000"/>
              </a:spcBef>
              <a:buFont typeface="Arial" pitchFamily="34" charset="0"/>
              <a:buNone/>
            </a:pPr>
            <a:r>
              <a:rPr lang="en-US" sz="2800" b="1" dirty="0">
                <a:solidFill>
                  <a:srgbClr val="0000CC"/>
                </a:solidFill>
                <a:latin typeface="Calibri" pitchFamily="34" charset="0"/>
              </a:rPr>
              <a:t>Get 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259CE9F5-5E2C-4666-A81E-0EAE24B0061B}" type="slidenum">
              <a:rPr lang="en-US"/>
              <a:pPr>
                <a:defRPr/>
              </a:pPr>
              <a:t>57</a:t>
            </a:fld>
            <a:endParaRPr lang="en-US"/>
          </a:p>
        </p:txBody>
      </p:sp>
      <p:sp>
        <p:nvSpPr>
          <p:cNvPr id="112642" name="Rectangle 2"/>
          <p:cNvSpPr>
            <a:spLocks noGrp="1" noChangeArrowheads="1"/>
          </p:cNvSpPr>
          <p:nvPr>
            <p:ph type="title"/>
          </p:nvPr>
        </p:nvSpPr>
        <p:spPr/>
        <p:txBody>
          <a:bodyPr/>
          <a:lstStyle/>
          <a:p>
            <a:r>
              <a:rPr lang="en-US" sz="3200" b="1" dirty="0" smtClean="0"/>
              <a:t>What are the key questions?</a:t>
            </a:r>
          </a:p>
        </p:txBody>
      </p:sp>
      <p:sp>
        <p:nvSpPr>
          <p:cNvPr id="112643" name="Rectangle 3"/>
          <p:cNvSpPr>
            <a:spLocks noGrp="1" noChangeArrowheads="1"/>
          </p:cNvSpPr>
          <p:nvPr>
            <p:ph type="body" idx="1"/>
          </p:nvPr>
        </p:nvSpPr>
        <p:spPr>
          <a:xfrm>
            <a:off x="457200" y="1371600"/>
            <a:ext cx="8229600" cy="4724400"/>
          </a:xfrm>
        </p:spPr>
        <p:txBody>
          <a:bodyPr/>
          <a:lstStyle/>
          <a:p>
            <a:pPr marL="609600" indent="-609600">
              <a:lnSpc>
                <a:spcPct val="90000"/>
              </a:lnSpc>
              <a:buFontTx/>
              <a:buAutoNum type="arabicPeriod"/>
            </a:pPr>
            <a:r>
              <a:rPr lang="en-US" sz="2800" dirty="0" smtClean="0"/>
              <a:t>What is fundamental in disaster relief?</a:t>
            </a:r>
          </a:p>
          <a:p>
            <a:pPr marL="609600" indent="-609600">
              <a:lnSpc>
                <a:spcPct val="90000"/>
              </a:lnSpc>
              <a:buFontTx/>
              <a:buAutoNum type="arabicPeriod"/>
            </a:pPr>
            <a:r>
              <a:rPr lang="en-US" sz="2800" dirty="0" smtClean="0"/>
              <a:t>What is fundamental in long-term development?</a:t>
            </a:r>
          </a:p>
          <a:p>
            <a:pPr marL="609600" indent="-609600">
              <a:lnSpc>
                <a:spcPct val="90000"/>
              </a:lnSpc>
              <a:buFontTx/>
              <a:buAutoNum type="arabicPeriod"/>
            </a:pPr>
            <a:r>
              <a:rPr lang="en-US" sz="2800" dirty="0" smtClean="0"/>
              <a:t>Is technology a benefit to communities in crisis?</a:t>
            </a:r>
          </a:p>
          <a:p>
            <a:pPr marL="609600" indent="-609600">
              <a:lnSpc>
                <a:spcPct val="90000"/>
              </a:lnSpc>
              <a:buFontTx/>
              <a:buAutoNum type="arabicPeriod"/>
            </a:pPr>
            <a:r>
              <a:rPr lang="en-US" sz="2800" dirty="0" smtClean="0"/>
              <a:t>Can SCM be a competitive advantage for nonprofits?</a:t>
            </a:r>
          </a:p>
          <a:p>
            <a:pPr marL="609600" indent="-609600">
              <a:lnSpc>
                <a:spcPct val="90000"/>
              </a:lnSpc>
              <a:buFontTx/>
              <a:buAutoNum type="arabicPeriod"/>
            </a:pPr>
            <a:r>
              <a:rPr lang="en-US" sz="2800" dirty="0" smtClean="0"/>
              <a:t>What is commodity and what is value-added for a non-profit?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Questions for NetHope Members</a:t>
            </a:r>
            <a:endParaRPr lang="en-US" sz="3600" b="1" dirty="0"/>
          </a:p>
        </p:txBody>
      </p:sp>
      <p:sp>
        <p:nvSpPr>
          <p:cNvPr id="3" name="Content Placeholder 2"/>
          <p:cNvSpPr>
            <a:spLocks noGrp="1"/>
          </p:cNvSpPr>
          <p:nvPr>
            <p:ph idx="1"/>
          </p:nvPr>
        </p:nvSpPr>
        <p:spPr>
          <a:xfrm>
            <a:off x="457200" y="1265237"/>
            <a:ext cx="8229600" cy="4830763"/>
          </a:xfrm>
        </p:spPr>
        <p:txBody>
          <a:bodyPr>
            <a:normAutofit lnSpcReduction="10000"/>
          </a:bodyPr>
          <a:lstStyle/>
          <a:p>
            <a:r>
              <a:rPr lang="en-US" dirty="0" smtClean="0"/>
              <a:t>What are the back-to-basics and embrace-the-future opportunities?</a:t>
            </a:r>
          </a:p>
          <a:p>
            <a:r>
              <a:rPr lang="en-US" dirty="0" smtClean="0"/>
              <a:t>Where on the IT stack are you?</a:t>
            </a:r>
          </a:p>
          <a:p>
            <a:r>
              <a:rPr lang="en-US" dirty="0" smtClean="0"/>
              <a:t>Where can you value scarcity to drive innovation</a:t>
            </a:r>
          </a:p>
          <a:p>
            <a:r>
              <a:rPr lang="en-US" dirty="0" smtClean="0"/>
              <a:t>What’s the next level of collaboration you are willing to commit to?</a:t>
            </a:r>
          </a:p>
          <a:p>
            <a:r>
              <a:rPr lang="en-US" dirty="0" smtClean="0"/>
              <a:t>What are you ready to “</a:t>
            </a:r>
            <a:r>
              <a:rPr lang="en-US" i="1" dirty="0" smtClean="0"/>
              <a:t>share and do”</a:t>
            </a:r>
            <a:r>
              <a:rPr lang="en-US" dirty="0" smtClean="0"/>
              <a:t> rather than “</a:t>
            </a:r>
            <a:r>
              <a:rPr lang="en-US" i="1" dirty="0" smtClean="0"/>
              <a:t>do and share?”</a:t>
            </a:r>
            <a:endParaRPr lang="en-US" dirty="0"/>
          </a:p>
        </p:txBody>
      </p:sp>
      <p:sp>
        <p:nvSpPr>
          <p:cNvPr id="5"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58</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2"/>
          <p:cNvSpPr>
            <a:spLocks noGrp="1" noChangeArrowheads="1"/>
          </p:cNvSpPr>
          <p:nvPr>
            <p:ph type="title"/>
          </p:nvPr>
        </p:nvSpPr>
        <p:spPr/>
        <p:txBody>
          <a:bodyPr/>
          <a:lstStyle/>
          <a:p>
            <a:r>
              <a:rPr lang="en-US" b="1" dirty="0"/>
              <a:t>Consider Mercy Corps	</a:t>
            </a:r>
          </a:p>
        </p:txBody>
      </p:sp>
      <p:sp>
        <p:nvSpPr>
          <p:cNvPr id="1029123" name="Rectangle 3"/>
          <p:cNvSpPr>
            <a:spLocks noGrp="1" noChangeArrowheads="1"/>
          </p:cNvSpPr>
          <p:nvPr>
            <p:ph type="body" idx="1"/>
          </p:nvPr>
        </p:nvSpPr>
        <p:spPr>
          <a:xfrm>
            <a:off x="251520" y="1628800"/>
            <a:ext cx="8610600" cy="4547592"/>
          </a:xfrm>
        </p:spPr>
        <p:txBody>
          <a:bodyPr/>
          <a:lstStyle/>
          <a:p>
            <a:pPr>
              <a:lnSpc>
                <a:spcPct val="90000"/>
              </a:lnSpc>
              <a:buFontTx/>
              <a:buNone/>
            </a:pPr>
            <a:r>
              <a:rPr lang="en-US" altLang="ja-JP" sz="2400" dirty="0">
                <a:ea typeface="ＭＳ Ｐゴシック" pitchFamily="-108" charset="-128"/>
              </a:rPr>
              <a:t>	“Many of Mercy Corps’ field offices are located in austere environments with limited local IT support.  In order to improve shared services within these offices, we adopted a server appliance strategy with two stretch goals: 100% reliability and 0% administration.”</a:t>
            </a:r>
          </a:p>
          <a:p>
            <a:pPr>
              <a:lnSpc>
                <a:spcPct val="90000"/>
              </a:lnSpc>
              <a:buFontTx/>
              <a:buNone/>
            </a:pPr>
            <a:r>
              <a:rPr lang="en-US" altLang="ja-JP" sz="2400" dirty="0">
                <a:solidFill>
                  <a:srgbClr val="0000FF"/>
                </a:solidFill>
                <a:ea typeface="ＭＳ Ｐゴシック" pitchFamily="-108" charset="-128"/>
              </a:rPr>
              <a:t>	That’s zero% administration!</a:t>
            </a:r>
          </a:p>
          <a:p>
            <a:pPr>
              <a:lnSpc>
                <a:spcPct val="90000"/>
              </a:lnSpc>
              <a:buFontTx/>
              <a:buNone/>
            </a:pPr>
            <a:endParaRPr lang="en-US" altLang="ja-JP" sz="2400" dirty="0">
              <a:solidFill>
                <a:srgbClr val="0000FF"/>
              </a:solidFill>
              <a:ea typeface="ＭＳ Ｐゴシック" pitchFamily="-108" charset="-128"/>
            </a:endParaRPr>
          </a:p>
          <a:p>
            <a:pPr>
              <a:lnSpc>
                <a:spcPct val="90000"/>
              </a:lnSpc>
              <a:buFontTx/>
              <a:buNone/>
            </a:pPr>
            <a:r>
              <a:rPr lang="en-US" altLang="ja-JP" sz="2400" dirty="0">
                <a:ea typeface="ＭＳ Ｐゴシック" pitchFamily="-108" charset="-128"/>
              </a:rPr>
              <a:t>	They also follow the 80/5 Rule for network hardware: “80% of the functionality at 5% of the cost”</a:t>
            </a:r>
          </a:p>
          <a:p>
            <a:pPr marL="465138" lvl="1" indent="-7938">
              <a:lnSpc>
                <a:spcPct val="90000"/>
              </a:lnSpc>
              <a:buFontTx/>
              <a:buNone/>
            </a:pPr>
            <a:endParaRPr lang="en-US" altLang="ja-JP" sz="2400" dirty="0">
              <a:solidFill>
                <a:srgbClr val="0000FF"/>
              </a:solidFill>
              <a:ea typeface="ＭＳ Ｐゴシック" pitchFamily="-108" charset="-128"/>
            </a:endParaRPr>
          </a:p>
          <a:p>
            <a:pPr marL="465138" lvl="1" indent="-7938">
              <a:lnSpc>
                <a:spcPct val="90000"/>
              </a:lnSpc>
              <a:buFontTx/>
              <a:buNone/>
            </a:pPr>
            <a:r>
              <a:rPr lang="en-US" altLang="ja-JP" sz="2400" dirty="0">
                <a:solidFill>
                  <a:srgbClr val="0000FF"/>
                </a:solidFill>
                <a:ea typeface="ＭＳ Ｐゴシック" pitchFamily="-108" charset="-128"/>
              </a:rPr>
              <a:t>Note the order of magnitude here: that’s 95% less for a “good enough” 80% solution. </a:t>
            </a:r>
            <a:endParaRPr lang="en-US" sz="2400" dirty="0">
              <a:solidFill>
                <a:srgbClr val="0000FF"/>
              </a:solidFill>
            </a:endParaRPr>
          </a:p>
        </p:txBody>
      </p:sp>
      <p:sp>
        <p:nvSpPr>
          <p:cNvPr id="5" name="Slide Number Placeholder 3"/>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1D980-2FCA-466C-82E9-62FCB155818B}"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Two Hypotheses - 2001</a:t>
            </a:r>
            <a:endParaRPr lang="en-US" sz="3600" b="1" dirty="0"/>
          </a:p>
        </p:txBody>
      </p:sp>
      <p:sp>
        <p:nvSpPr>
          <p:cNvPr id="3" name="Content Placeholder 2"/>
          <p:cNvSpPr>
            <a:spLocks noGrp="1"/>
          </p:cNvSpPr>
          <p:nvPr>
            <p:ph idx="1"/>
          </p:nvPr>
        </p:nvSpPr>
        <p:spPr>
          <a:xfrm>
            <a:off x="457200" y="1493837"/>
            <a:ext cx="8458200" cy="4830763"/>
          </a:xfrm>
        </p:spPr>
        <p:txBody>
          <a:bodyPr/>
          <a:lstStyle/>
          <a:p>
            <a:pPr marL="514350" indent="-514350">
              <a:buFont typeface="+mj-lt"/>
              <a:buAutoNum type="arabicPeriod"/>
            </a:pPr>
            <a:r>
              <a:rPr lang="en-US" sz="2800" dirty="0" smtClean="0"/>
              <a:t>We had to be able to solve the “last mile” problem (connectivity) faster, cheaper, better if we did it </a:t>
            </a:r>
            <a:r>
              <a:rPr lang="en-US" sz="4000" b="1" dirty="0" smtClean="0">
                <a:solidFill>
                  <a:srgbClr val="FFC000"/>
                </a:solidFill>
              </a:rPr>
              <a:t>together</a:t>
            </a:r>
            <a:endParaRPr lang="en-US" sz="3600" dirty="0" smtClean="0">
              <a:solidFill>
                <a:srgbClr val="FFC000"/>
              </a:solidFill>
            </a:endParaRPr>
          </a:p>
          <a:p>
            <a:pPr marL="514350" indent="-514350">
              <a:buFont typeface="+mj-lt"/>
              <a:buAutoNum type="arabicPeriod"/>
            </a:pPr>
            <a:r>
              <a:rPr lang="en-US" sz="2800" dirty="0" smtClean="0"/>
              <a:t>We would be a much more interesting </a:t>
            </a:r>
            <a:r>
              <a:rPr lang="en-US" sz="4400" b="1" dirty="0" smtClean="0">
                <a:solidFill>
                  <a:srgbClr val="FFC000"/>
                </a:solidFill>
              </a:rPr>
              <a:t>partner</a:t>
            </a:r>
            <a:r>
              <a:rPr lang="en-US" sz="5400" dirty="0" smtClean="0">
                <a:solidFill>
                  <a:schemeClr val="accent3">
                    <a:lumMod val="50000"/>
                  </a:schemeClr>
                </a:solidFill>
              </a:rPr>
              <a:t> </a:t>
            </a:r>
            <a:r>
              <a:rPr lang="en-US" sz="2800" dirty="0" smtClean="0"/>
              <a:t>to the technology companies on whom we depend, if we came as a group rather than the one-off, </a:t>
            </a:r>
            <a:r>
              <a:rPr lang="en-US" sz="2800" dirty="0" smtClean="0"/>
              <a:t>hat-in-hand </a:t>
            </a:r>
            <a:r>
              <a:rPr lang="en-US" sz="2800" dirty="0" smtClean="0"/>
              <a:t>organizations we </a:t>
            </a:r>
            <a:r>
              <a:rPr lang="en-US" sz="2800" dirty="0" smtClean="0"/>
              <a:t>have </a:t>
            </a:r>
            <a:r>
              <a:rPr lang="en-US" sz="2800" dirty="0" smtClean="0"/>
              <a:t>been.</a:t>
            </a:r>
            <a:endParaRPr lang="en-US" sz="2800" dirty="0"/>
          </a:p>
        </p:txBody>
      </p:sp>
      <p:sp>
        <p:nvSpPr>
          <p:cNvPr id="4" name="Slide Number Placeholder 4"/>
          <p:cNvSpPr>
            <a:spLocks noGrp="1"/>
          </p:cNvSpPr>
          <p:nvPr>
            <p:ph type="sldNum" sz="quarter" idx="4294967295"/>
          </p:nvPr>
        </p:nvSpPr>
        <p:spPr>
          <a:xfrm>
            <a:off x="6781800" y="6356350"/>
            <a:ext cx="2133600" cy="365125"/>
          </a:xfrm>
          <a:prstGeom prst="rect">
            <a:avLst/>
          </a:prstGeom>
          <a:noFill/>
        </p:spPr>
        <p:txBody>
          <a:bodyPr lIns="91435" tIns="45718" rIns="91435" bIns="45718"/>
          <a:lstStyle/>
          <a:p>
            <a:pPr algn="r"/>
            <a:fld id="{76999270-999B-41EE-8096-361AA579F9C3}" type="slidenum">
              <a:rPr lang="en-US" sz="1800">
                <a:solidFill>
                  <a:schemeClr val="tx1"/>
                </a:solidFill>
              </a:rPr>
              <a:pPr algn="r"/>
              <a:t>6</a:t>
            </a:fld>
            <a:endParaRPr lang="en-US" sz="1800"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6C495373-FCDA-40BF-8DF5-AD22D95B79FA}" type="slidenum">
              <a:rPr lang="en-US"/>
              <a:pPr>
                <a:defRPr/>
              </a:pPr>
              <a:t>60</a:t>
            </a:fld>
            <a:endParaRPr lang="en-US"/>
          </a:p>
        </p:txBody>
      </p:sp>
      <p:sp>
        <p:nvSpPr>
          <p:cNvPr id="173058" name="Rectangle 2"/>
          <p:cNvSpPr>
            <a:spLocks noGrp="1" noChangeArrowheads="1"/>
          </p:cNvSpPr>
          <p:nvPr>
            <p:ph type="title"/>
          </p:nvPr>
        </p:nvSpPr>
        <p:spPr>
          <a:xfrm>
            <a:off x="152400" y="228600"/>
            <a:ext cx="8991600" cy="609600"/>
          </a:xfrm>
        </p:spPr>
        <p:txBody>
          <a:bodyPr/>
          <a:lstStyle/>
          <a:p>
            <a:r>
              <a:rPr lang="en-US" sz="2800" smtClean="0"/>
              <a:t>Interesting relationship between connectivity &amp; poverty</a:t>
            </a:r>
          </a:p>
        </p:txBody>
      </p:sp>
      <p:graphicFrame>
        <p:nvGraphicFramePr>
          <p:cNvPr id="173059" name="Object 3"/>
          <p:cNvGraphicFramePr>
            <a:graphicFrameLocks noChangeAspect="1"/>
          </p:cNvGraphicFramePr>
          <p:nvPr>
            <p:ph idx="1"/>
          </p:nvPr>
        </p:nvGraphicFramePr>
        <p:xfrm>
          <a:off x="2800350" y="1600200"/>
          <a:ext cx="5886450" cy="5092700"/>
        </p:xfrm>
        <a:graphic>
          <a:graphicData uri="http://schemas.openxmlformats.org/presentationml/2006/ole">
            <p:oleObj spid="_x0000_s173059" name="Chart" r:id="rId4" imgW="3810000" imgH="3295802" progId="Excel.Sheet.8">
              <p:embed/>
            </p:oleObj>
          </a:graphicData>
        </a:graphic>
      </p:graphicFrame>
      <p:sp>
        <p:nvSpPr>
          <p:cNvPr id="173060" name="Text Box 4"/>
          <p:cNvSpPr txBox="1">
            <a:spLocks noChangeArrowheads="1"/>
          </p:cNvSpPr>
          <p:nvPr/>
        </p:nvSpPr>
        <p:spPr bwMode="auto">
          <a:xfrm>
            <a:off x="517525" y="4724400"/>
            <a:ext cx="1801813" cy="1155700"/>
          </a:xfrm>
          <a:prstGeom prst="rect">
            <a:avLst/>
          </a:prstGeom>
          <a:noFill/>
          <a:ln w="9525" algn="ctr">
            <a:noFill/>
            <a:miter lim="800000"/>
            <a:headEnd/>
            <a:tailEnd/>
          </a:ln>
          <a:effectLst/>
        </p:spPr>
        <p:txBody>
          <a:bodyPr wrap="none">
            <a:spAutoFit/>
          </a:bodyPr>
          <a:lstStyle/>
          <a:p>
            <a:r>
              <a:rPr lang="en-US" sz="1400">
                <a:latin typeface="GillSans" charset="0"/>
              </a:rPr>
              <a:t>U.S. Census Bureau</a:t>
            </a:r>
          </a:p>
          <a:p>
            <a:r>
              <a:rPr lang="en-US" sz="1400">
                <a:latin typeface="GillSans" charset="0"/>
              </a:rPr>
              <a:t>and Telegeography </a:t>
            </a:r>
          </a:p>
          <a:p>
            <a:r>
              <a:rPr lang="en-US" sz="1400">
                <a:latin typeface="GillSans" charset="0"/>
              </a:rPr>
              <a:t>Global  Bandwidth</a:t>
            </a:r>
          </a:p>
          <a:p>
            <a:r>
              <a:rPr lang="en-US" sz="1400">
                <a:latin typeface="GillSans" charset="0"/>
              </a:rPr>
              <a:t>report</a:t>
            </a:r>
          </a:p>
          <a:p>
            <a:endParaRPr lang="en-US" sz="1400">
              <a:latin typeface="GillSans"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3" descr="AMB%20Single%20Masai%20on%20Cell%20Phone"/>
          <p:cNvPicPr>
            <a:picLocks noChangeAspect="1" noChangeArrowheads="1"/>
          </p:cNvPicPr>
          <p:nvPr/>
        </p:nvPicPr>
        <p:blipFill>
          <a:blip r:embed="rId3" cstate="print"/>
          <a:srcRect/>
          <a:stretch>
            <a:fillRect/>
          </a:stretch>
        </p:blipFill>
        <p:spPr bwMode="auto">
          <a:xfrm>
            <a:off x="467544" y="620608"/>
            <a:ext cx="3844766" cy="5760720"/>
          </a:xfrm>
          <a:prstGeom prst="rect">
            <a:avLst/>
          </a:prstGeom>
          <a:noFill/>
          <a:ln w="9525">
            <a:noFill/>
            <a:miter lim="800000"/>
            <a:headEnd/>
            <a:tailEnd/>
          </a:ln>
        </p:spPr>
      </p:pic>
      <p:sp>
        <p:nvSpPr>
          <p:cNvPr id="33798" name="Slide Number Placeholder 4"/>
          <p:cNvSpPr txBox="1">
            <a:spLocks noGrp="1"/>
          </p:cNvSpPr>
          <p:nvPr/>
        </p:nvSpPr>
        <p:spPr bwMode="auto">
          <a:xfrm>
            <a:off x="6705600" y="6397625"/>
            <a:ext cx="2133600" cy="476250"/>
          </a:xfrm>
          <a:prstGeom prst="rect">
            <a:avLst/>
          </a:prstGeom>
          <a:noFill/>
          <a:ln w="9525">
            <a:noFill/>
            <a:miter lim="800000"/>
            <a:headEnd/>
            <a:tailEnd/>
          </a:ln>
        </p:spPr>
        <p:txBody>
          <a:bodyPr/>
          <a:lstStyle/>
          <a:p>
            <a:pPr algn="r"/>
            <a:fld id="{2FC27F1D-5B3A-4675-A4C1-320D397B814A}" type="slidenum">
              <a:rPr lang="en-US" sz="1400">
                <a:solidFill>
                  <a:schemeClr val="tx1"/>
                </a:solidFill>
                <a:latin typeface="Arial" charset="0"/>
              </a:rPr>
              <a:pPr algn="r"/>
              <a:t>61</a:t>
            </a:fld>
            <a:endParaRPr lang="en-US" sz="1400">
              <a:solidFill>
                <a:schemeClr val="tx1"/>
              </a:solidFill>
              <a:latin typeface="Arial" charset="0"/>
            </a:endParaRPr>
          </a:p>
        </p:txBody>
      </p:sp>
      <p:sp>
        <p:nvSpPr>
          <p:cNvPr id="7" name="TextBox 6"/>
          <p:cNvSpPr txBox="1"/>
          <p:nvPr/>
        </p:nvSpPr>
        <p:spPr>
          <a:xfrm>
            <a:off x="4860032" y="2060848"/>
            <a:ext cx="3419872" cy="2123658"/>
          </a:xfrm>
          <a:prstGeom prst="rect">
            <a:avLst/>
          </a:prstGeom>
          <a:noFill/>
        </p:spPr>
        <p:txBody>
          <a:bodyPr wrap="square" rtlCol="0">
            <a:spAutoFit/>
          </a:bodyPr>
          <a:lstStyle/>
          <a:p>
            <a:r>
              <a:rPr lang="en-US" sz="3200" b="1" i="1" dirty="0" smtClean="0"/>
              <a:t>For the rest </a:t>
            </a:r>
          </a:p>
          <a:p>
            <a:r>
              <a:rPr lang="en-US" sz="3200" b="1" i="1" dirty="0" smtClean="0"/>
              <a:t>of the world, </a:t>
            </a:r>
          </a:p>
          <a:p>
            <a:r>
              <a:rPr lang="en-US" sz="3600" b="1" i="1" dirty="0" smtClean="0">
                <a:solidFill>
                  <a:srgbClr val="FFC000"/>
                </a:solidFill>
              </a:rPr>
              <a:t>this</a:t>
            </a:r>
            <a:r>
              <a:rPr lang="en-US" sz="3200" b="1" i="1" dirty="0" smtClean="0"/>
              <a:t> is the Internet</a:t>
            </a:r>
            <a:endParaRPr lang="en-GB" sz="3200" b="1" i="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0D356DEE-A135-42D1-A6D1-7E0129F70D86}" type="slidenum">
              <a:rPr lang="en-US"/>
              <a:pPr>
                <a:defRPr/>
              </a:pPr>
              <a:t>62</a:t>
            </a:fld>
            <a:endParaRPr lang="en-US"/>
          </a:p>
        </p:txBody>
      </p:sp>
      <p:sp>
        <p:nvSpPr>
          <p:cNvPr id="71682" name="Rectangle 2"/>
          <p:cNvSpPr>
            <a:spLocks noGrp="1" noChangeArrowheads="1"/>
          </p:cNvSpPr>
          <p:nvPr>
            <p:ph type="title"/>
          </p:nvPr>
        </p:nvSpPr>
        <p:spPr/>
        <p:txBody>
          <a:bodyPr/>
          <a:lstStyle/>
          <a:p>
            <a:endParaRPr lang="en-US" smtClean="0"/>
          </a:p>
        </p:txBody>
      </p:sp>
      <p:pic>
        <p:nvPicPr>
          <p:cNvPr id="71683" name="Picture 3" descr="Manila 010"/>
          <p:cNvPicPr>
            <a:picLocks noChangeAspect="1" noChangeArrowheads="1"/>
          </p:cNvPicPr>
          <p:nvPr/>
        </p:nvPicPr>
        <p:blipFill>
          <a:blip r:embed="rId3" cstate="print"/>
          <a:srcRect/>
          <a:stretch>
            <a:fillRect/>
          </a:stretch>
        </p:blipFill>
        <p:spPr bwMode="auto">
          <a:xfrm>
            <a:off x="161925" y="152400"/>
            <a:ext cx="8829675" cy="6621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Bottle-caps</a:t>
            </a:r>
            <a:endParaRPr lang="en-US" sz="3200" dirty="0"/>
          </a:p>
        </p:txBody>
      </p:sp>
      <p:sp>
        <p:nvSpPr>
          <p:cNvPr id="4" name="Content Placeholder 3"/>
          <p:cNvSpPr>
            <a:spLocks noGrp="1"/>
          </p:cNvSpPr>
          <p:nvPr>
            <p:ph idx="1"/>
          </p:nvPr>
        </p:nvSpPr>
        <p:spPr>
          <a:xfrm>
            <a:off x="755576" y="1676400"/>
            <a:ext cx="7931224" cy="4632920"/>
          </a:xfrm>
        </p:spPr>
        <p:txBody>
          <a:bodyPr/>
          <a:lstStyle/>
          <a:p>
            <a:pPr marL="457200" lvl="0" indent="-457200">
              <a:buFont typeface="+mj-lt"/>
              <a:buAutoNum type="arabicPeriod"/>
            </a:pPr>
            <a:r>
              <a:rPr lang="en-US" sz="2800" dirty="0" smtClean="0"/>
              <a:t>Simple, basic </a:t>
            </a:r>
            <a:r>
              <a:rPr lang="en-US" sz="2800" i="1" u="sng" dirty="0" smtClean="0"/>
              <a:t>toys</a:t>
            </a:r>
            <a:r>
              <a:rPr lang="en-US" sz="2800" dirty="0" smtClean="0"/>
              <a:t> are good enough</a:t>
            </a:r>
          </a:p>
          <a:p>
            <a:pPr marL="457200" lvl="0" indent="-457200">
              <a:buFont typeface="+mj-lt"/>
              <a:buAutoNum type="arabicPeriod"/>
            </a:pPr>
            <a:r>
              <a:rPr lang="en-US" sz="2800" dirty="0" smtClean="0"/>
              <a:t>She brought her </a:t>
            </a:r>
            <a:r>
              <a:rPr lang="en-US" sz="2800" i="1" u="sng" dirty="0" smtClean="0"/>
              <a:t>toys</a:t>
            </a:r>
            <a:r>
              <a:rPr lang="en-US" sz="2800" dirty="0" smtClean="0"/>
              <a:t> with her to the center</a:t>
            </a:r>
          </a:p>
          <a:p>
            <a:pPr marL="457200" lvl="0" indent="-457200">
              <a:buFont typeface="+mj-lt"/>
              <a:buAutoNum type="arabicPeriod"/>
            </a:pPr>
            <a:r>
              <a:rPr lang="en-US" sz="2800" dirty="0" smtClean="0"/>
              <a:t>She had already adopted these </a:t>
            </a:r>
            <a:r>
              <a:rPr lang="en-US" sz="2800" i="1" u="sng" dirty="0" smtClean="0"/>
              <a:t>toys</a:t>
            </a:r>
            <a:r>
              <a:rPr lang="en-US" sz="2800" dirty="0" smtClean="0"/>
              <a:t> as hers</a:t>
            </a:r>
          </a:p>
          <a:p>
            <a:pPr>
              <a:buNone/>
            </a:pPr>
            <a:r>
              <a:rPr lang="en-US" sz="2800" dirty="0" smtClean="0"/>
              <a:t> </a:t>
            </a:r>
          </a:p>
          <a:p>
            <a:pPr>
              <a:buNone/>
            </a:pPr>
            <a:r>
              <a:rPr lang="en-US" sz="2800" dirty="0" smtClean="0">
                <a:solidFill>
                  <a:srgbClr val="FFC000"/>
                </a:solidFill>
              </a:rPr>
              <a:t>Now change the word </a:t>
            </a:r>
          </a:p>
          <a:p>
            <a:pPr>
              <a:buNone/>
            </a:pPr>
            <a:r>
              <a:rPr lang="en-US" sz="5400" dirty="0" smtClean="0">
                <a:solidFill>
                  <a:srgbClr val="FFC000"/>
                </a:solidFill>
              </a:rPr>
              <a:t>“toys” </a:t>
            </a:r>
            <a:r>
              <a:rPr lang="en-US" sz="3200" dirty="0" smtClean="0">
                <a:solidFill>
                  <a:srgbClr val="FFC000"/>
                </a:solidFill>
                <a:sym typeface="Wingdings" pitchFamily="2" charset="2"/>
              </a:rPr>
              <a:t></a:t>
            </a:r>
            <a:r>
              <a:rPr lang="en-US" sz="3200" dirty="0" smtClean="0">
                <a:solidFill>
                  <a:srgbClr val="FFC000"/>
                </a:solidFill>
              </a:rPr>
              <a:t> </a:t>
            </a:r>
            <a:r>
              <a:rPr lang="en-US" sz="4800" dirty="0" smtClean="0">
                <a:solidFill>
                  <a:srgbClr val="FFC000"/>
                </a:solidFill>
              </a:rPr>
              <a:t>“technologies” </a:t>
            </a:r>
            <a:endParaRPr lang="en-US" sz="3200" dirty="0">
              <a:solidFill>
                <a:srgbClr val="FFC000"/>
              </a:solidFill>
            </a:endParaRPr>
          </a:p>
        </p:txBody>
      </p:sp>
      <p:sp>
        <p:nvSpPr>
          <p:cNvPr id="5"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971600" y="274638"/>
            <a:ext cx="7124700" cy="528637"/>
          </a:xfrm>
        </p:spPr>
        <p:txBody>
          <a:bodyPr/>
          <a:lstStyle/>
          <a:p>
            <a:pPr algn="ctr"/>
            <a:r>
              <a:rPr lang="en-US" b="1" dirty="0" smtClean="0">
                <a:latin typeface="Calibri" pitchFamily="34" charset="0"/>
                <a:cs typeface="Calibri" pitchFamily="34" charset="0"/>
              </a:rPr>
              <a:t>Collaboration: 34 Member NGOs</a:t>
            </a:r>
            <a:endParaRPr lang="en-US" b="1" dirty="0">
              <a:latin typeface="Calibri" pitchFamily="34" charset="0"/>
              <a:cs typeface="Calibri" pitchFamily="34" charset="0"/>
            </a:endParaRPr>
          </a:p>
        </p:txBody>
      </p:sp>
      <p:grpSp>
        <p:nvGrpSpPr>
          <p:cNvPr id="2" name="Group 1"/>
          <p:cNvGrpSpPr/>
          <p:nvPr/>
        </p:nvGrpSpPr>
        <p:grpSpPr>
          <a:xfrm>
            <a:off x="191989" y="1171848"/>
            <a:ext cx="8843615" cy="4457850"/>
            <a:chOff x="273050" y="1087581"/>
            <a:chExt cx="12577588" cy="6494688"/>
          </a:xfrm>
        </p:grpSpPr>
        <p:sp>
          <p:nvSpPr>
            <p:cNvPr id="125" name="Rectangle 7"/>
            <p:cNvSpPr>
              <a:spLocks noChangeArrowheads="1"/>
            </p:cNvSpPr>
            <p:nvPr/>
          </p:nvSpPr>
          <p:spPr bwMode="auto">
            <a:xfrm>
              <a:off x="273050" y="3416639"/>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spAutoFit/>
            </a:bodyPr>
            <a:lstStyle/>
            <a:p>
              <a:endParaRPr lang="en-US"/>
            </a:p>
          </p:txBody>
        </p:sp>
        <p:grpSp>
          <p:nvGrpSpPr>
            <p:cNvPr id="4" name="Group 41"/>
            <p:cNvGrpSpPr>
              <a:grpSpLocks/>
            </p:cNvGrpSpPr>
            <p:nvPr/>
          </p:nvGrpSpPr>
          <p:grpSpPr bwMode="auto">
            <a:xfrm>
              <a:off x="664951" y="1087581"/>
              <a:ext cx="5850878" cy="1796874"/>
              <a:chOff x="391611" y="883807"/>
              <a:chExt cx="4113955" cy="1263471"/>
            </a:xfrm>
          </p:grpSpPr>
          <p:pic>
            <p:nvPicPr>
              <p:cNvPr id="144" name="Picture 4" descr="Care Logo">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20050" y="883807"/>
                <a:ext cx="585516" cy="7150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 name="Picture 24" descr="Children International"/>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1611" y="1459891"/>
                <a:ext cx="1268412"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28" name="Picture 27" descr="Plan"/>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417888" y="2009283"/>
              <a:ext cx="825505" cy="1169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0"/>
            <p:cNvGrpSpPr>
              <a:grpSpLocks/>
            </p:cNvGrpSpPr>
            <p:nvPr/>
          </p:nvGrpSpPr>
          <p:grpSpPr bwMode="auto">
            <a:xfrm>
              <a:off x="357717" y="1292404"/>
              <a:ext cx="8132676" cy="2765106"/>
              <a:chOff x="175584" y="1027828"/>
              <a:chExt cx="5718364" cy="1944282"/>
            </a:xfrm>
          </p:grpSpPr>
          <p:pic>
            <p:nvPicPr>
              <p:cNvPr id="142" name="Picture 17" descr=" Save the Children logo ">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5584" y="1027828"/>
                <a:ext cx="1983531" cy="400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 name="Picture 25" descr="HEIFER LOGO"/>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000185" y="2410135"/>
                <a:ext cx="893763"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3" name="Picture 12" descr="AAi_199pos"/>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613481" y="2214106"/>
              <a:ext cx="1882961" cy="435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 name="Rectangle 13"/>
            <p:cNvSpPr>
              <a:spLocks noChangeArrowheads="1"/>
            </p:cNvSpPr>
            <p:nvPr/>
          </p:nvSpPr>
          <p:spPr bwMode="auto">
            <a:xfrm>
              <a:off x="8324177" y="6804690"/>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endParaRPr lang="en-US">
                <a:latin typeface="Times New Roman" charset="0"/>
              </a:endParaRPr>
            </a:p>
          </p:txBody>
        </p:sp>
        <p:sp>
          <p:nvSpPr>
            <p:cNvPr id="135" name="Rectangle 15"/>
            <p:cNvSpPr>
              <a:spLocks noChangeArrowheads="1"/>
            </p:cNvSpPr>
            <p:nvPr/>
          </p:nvSpPr>
          <p:spPr bwMode="auto">
            <a:xfrm>
              <a:off x="6542814" y="6757277"/>
              <a:ext cx="262729" cy="525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endParaRPr lang="en-US">
                <a:latin typeface="Times New Roman" charset="0"/>
              </a:endParaRPr>
            </a:p>
          </p:txBody>
        </p:sp>
        <p:pic>
          <p:nvPicPr>
            <p:cNvPr id="136" name="Picture 21" descr="International Rescue Committee.">
              <a:hlinkClick r:id="rId11"/>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682021" y="3033397"/>
              <a:ext cx="772150" cy="10272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7" name="Picture 23" descr="Blue Horizontal - No Tag Line"/>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0598854" y="1394815"/>
              <a:ext cx="1842322" cy="3928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Picture 28" descr="WCSLogo"/>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8960274" y="3238219"/>
              <a:ext cx="866975" cy="878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9" name="Picture 35" descr="WATERAID.jpg"/>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0189210" y="4467156"/>
              <a:ext cx="2004880" cy="4334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0" name="Picture 36" descr="Mercy Corps.jpg"/>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707222" y="1087581"/>
              <a:ext cx="2033877" cy="7044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1" name="Picture 37" descr="PATH_2c_tag [Converted].jpg"/>
            <p:cNvPicPr>
              <a:picLocks noChangeAspect="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2713178" y="5491269"/>
              <a:ext cx="1976091" cy="553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 name="Picture 43" descr="World_Vision.jpg"/>
            <p:cNvPicPr>
              <a:picLocks noChangeAspect="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3430058" y="1189992"/>
              <a:ext cx="1960809" cy="907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2" name="Picture 42" descr="Ashoka.jpg"/>
            <p:cNvPicPr>
              <a:picLocks noChangeAspect="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8550628" y="5184035"/>
              <a:ext cx="1247174" cy="109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Picture 43" descr="252.jpg"/>
            <p:cNvPicPr>
              <a:picLocks noChangeAspect="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10701267" y="5286447"/>
              <a:ext cx="1341439" cy="65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9" name="Picture 43" descr="OI_Master_RGB.eps"/>
            <p:cNvPicPr>
              <a:picLocks noChangeAspect="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10086799" y="3443042"/>
              <a:ext cx="2763839" cy="45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Picture 45" descr="RI-Logo-Star-Basic-DoubleBoldEurostile (Aug-8-07).eps"/>
            <p:cNvPicPr>
              <a:picLocks noChangeAspect="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60128" y="3208939"/>
              <a:ext cx="1924051"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41" descr="FINCA.jpg"/>
            <p:cNvPicPr>
              <a:picLocks noChangeAspect="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869773" y="6333041"/>
              <a:ext cx="1674812"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 name="Picture 41" descr="ACCION_Logo_ReflexBlue.jpg"/>
            <p:cNvPicPr>
              <a:picLocks noChangeAspect="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3020413" y="6496040"/>
              <a:ext cx="1843088" cy="676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 name="Picture 42"/>
            <p:cNvPicPr>
              <a:picLocks noChangeAspect="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5171051" y="2280110"/>
              <a:ext cx="2065337" cy="65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Picture 43" descr="CA_red_CMYK_WBILBD-bl.jpg"/>
            <p:cNvPicPr>
              <a:picLocks noChangeAspect="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5068641" y="5491269"/>
              <a:ext cx="3294064"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 name="Picture 44" descr="TNCLogoPrimary_2C_Blk349.jpg"/>
            <p:cNvPicPr>
              <a:picLocks noChangeAspect="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10803677" y="1906872"/>
              <a:ext cx="1949450" cy="974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Picture 45" descr="crslogo1.jpg"/>
            <p:cNvPicPr>
              <a:picLocks noChangeAspect="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8960272" y="1087581"/>
              <a:ext cx="1192213"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 name="Picture 46" descr="logoFEDgbVECT [Converted].jpg"/>
            <p:cNvPicPr>
              <a:picLocks noChangeAspect="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2610767" y="4467156"/>
              <a:ext cx="5202237"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9" name="Picture 43" descr="concern-logo.png"/>
            <p:cNvPicPr>
              <a:picLocks noChangeAspect="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767362" y="4262333"/>
              <a:ext cx="1454150" cy="87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 name="Picture 44" descr="SOS-128-75.jpg"/>
            <p:cNvPicPr>
              <a:picLocks noChangeAspect="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4966229" y="6228132"/>
              <a:ext cx="2311400" cy="135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1" name="Picture 43" descr="habitat4humanity.eps"/>
            <p:cNvPicPr>
              <a:picLocks noChangeAspect="1"/>
            </p:cNvPicPr>
            <p:nvPr/>
          </p:nvPicPr>
          <p:blipFill>
            <a:blip r:embed="rId32" cstate="print">
              <a:extLst>
                <a:ext uri="{28A0092B-C50C-407E-A947-70E740481C1C}">
                  <a14:useLocalDpi xmlns:a14="http://schemas.microsoft.com/office/drawing/2010/main" xmlns="" val="0"/>
                </a:ext>
              </a:extLst>
            </a:blip>
            <a:srcRect/>
            <a:stretch>
              <a:fillRect/>
            </a:stretch>
          </p:blipFill>
          <p:spPr bwMode="auto">
            <a:xfrm>
              <a:off x="4863817" y="3223262"/>
              <a:ext cx="216693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 name="Picture 44" descr="Pact_Logo_2010.eps"/>
            <p:cNvPicPr>
              <a:picLocks noChangeAspect="1"/>
            </p:cNvPicPr>
            <p:nvPr/>
          </p:nvPicPr>
          <p:blipFill>
            <a:blip r:embed="rId33" cstate="print">
              <a:extLst>
                <a:ext uri="{28A0092B-C50C-407E-A947-70E740481C1C}">
                  <a14:useLocalDpi xmlns:a14="http://schemas.microsoft.com/office/drawing/2010/main" xmlns="" val="0"/>
                </a:ext>
              </a:extLst>
            </a:blip>
            <a:srcRect/>
            <a:stretch>
              <a:fillRect/>
            </a:stretch>
          </p:blipFill>
          <p:spPr bwMode="auto">
            <a:xfrm>
              <a:off x="7731337" y="6647769"/>
              <a:ext cx="1308100" cy="6524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026" name="Picture 2"/>
          <p:cNvPicPr>
            <a:picLocks noChangeAspect="1" noChangeArrowheads="1"/>
          </p:cNvPicPr>
          <p:nvPr/>
        </p:nvPicPr>
        <p:blipFill>
          <a:blip r:embed="rId34" cstate="print"/>
          <a:srcRect/>
          <a:stretch>
            <a:fillRect/>
          </a:stretch>
        </p:blipFill>
        <p:spPr bwMode="auto">
          <a:xfrm>
            <a:off x="7148825" y="4935185"/>
            <a:ext cx="1311607" cy="557143"/>
          </a:xfrm>
          <a:prstGeom prst="rect">
            <a:avLst/>
          </a:prstGeom>
          <a:noFill/>
          <a:ln w="9525">
            <a:noFill/>
            <a:miter lim="800000"/>
            <a:headEnd/>
            <a:tailEnd/>
          </a:ln>
        </p:spPr>
      </p:pic>
      <p:pic>
        <p:nvPicPr>
          <p:cNvPr id="13315" name="Picture 3"/>
          <p:cNvPicPr>
            <a:picLocks noChangeAspect="1" noChangeArrowheads="1"/>
          </p:cNvPicPr>
          <p:nvPr/>
        </p:nvPicPr>
        <p:blipFill>
          <a:blip r:embed="rId35" cstate="print"/>
          <a:srcRect/>
          <a:stretch>
            <a:fillRect/>
          </a:stretch>
        </p:blipFill>
        <p:spPr bwMode="auto">
          <a:xfrm>
            <a:off x="5707856" y="3260080"/>
            <a:ext cx="1168400" cy="635000"/>
          </a:xfrm>
          <a:prstGeom prst="rect">
            <a:avLst/>
          </a:prstGeom>
          <a:noFill/>
          <a:ln w="9525">
            <a:noFill/>
            <a:miter lim="800000"/>
            <a:headEnd/>
            <a:tailEnd/>
          </a:ln>
        </p:spPr>
      </p:pic>
      <p:pic>
        <p:nvPicPr>
          <p:cNvPr id="13316" name="Picture 4"/>
          <p:cNvPicPr>
            <a:picLocks noChangeAspect="1" noChangeArrowheads="1"/>
          </p:cNvPicPr>
          <p:nvPr/>
        </p:nvPicPr>
        <p:blipFill>
          <a:blip r:embed="rId36" cstate="print"/>
          <a:srcRect/>
          <a:stretch>
            <a:fillRect/>
          </a:stretch>
        </p:blipFill>
        <p:spPr bwMode="auto">
          <a:xfrm>
            <a:off x="611560" y="3980160"/>
            <a:ext cx="1003300" cy="736600"/>
          </a:xfrm>
          <a:prstGeom prst="rect">
            <a:avLst/>
          </a:prstGeom>
          <a:noFill/>
          <a:ln w="9525">
            <a:noFill/>
            <a:miter lim="800000"/>
            <a:headEnd/>
            <a:tailEnd/>
          </a:ln>
        </p:spPr>
      </p:pic>
      <p:pic>
        <p:nvPicPr>
          <p:cNvPr id="13317" name="Picture 5"/>
          <p:cNvPicPr>
            <a:picLocks noChangeAspect="1" noChangeArrowheads="1"/>
          </p:cNvPicPr>
          <p:nvPr/>
        </p:nvPicPr>
        <p:blipFill>
          <a:blip r:embed="rId37" cstate="print"/>
          <a:srcRect/>
          <a:stretch>
            <a:fillRect/>
          </a:stretch>
        </p:blipFill>
        <p:spPr bwMode="auto">
          <a:xfrm>
            <a:off x="2051720" y="1819920"/>
            <a:ext cx="1574800" cy="647700"/>
          </a:xfrm>
          <a:prstGeom prst="rect">
            <a:avLst/>
          </a:prstGeom>
          <a:noFill/>
          <a:ln w="9525">
            <a:noFill/>
            <a:miter lim="800000"/>
            <a:headEnd/>
            <a:tailEnd/>
          </a:ln>
        </p:spPr>
      </p:pic>
      <p:pic>
        <p:nvPicPr>
          <p:cNvPr id="13318" name="Picture 6"/>
          <p:cNvPicPr>
            <a:picLocks noChangeAspect="1" noChangeArrowheads="1"/>
          </p:cNvPicPr>
          <p:nvPr/>
        </p:nvPicPr>
        <p:blipFill>
          <a:blip r:embed="rId38" cstate="print"/>
          <a:srcRect/>
          <a:stretch>
            <a:fillRect/>
          </a:stretch>
        </p:blipFill>
        <p:spPr bwMode="auto">
          <a:xfrm>
            <a:off x="611560" y="5636344"/>
            <a:ext cx="1676400" cy="889000"/>
          </a:xfrm>
          <a:prstGeom prst="rect">
            <a:avLst/>
          </a:prstGeom>
          <a:noFill/>
          <a:ln w="9525">
            <a:noFill/>
            <a:miter lim="800000"/>
            <a:headEnd/>
            <a:tailEnd/>
          </a:ln>
        </p:spPr>
      </p:pic>
      <p:pic>
        <p:nvPicPr>
          <p:cNvPr id="13319" name="Picture 7"/>
          <p:cNvPicPr>
            <a:picLocks noChangeAspect="1" noChangeArrowheads="1"/>
          </p:cNvPicPr>
          <p:nvPr/>
        </p:nvPicPr>
        <p:blipFill>
          <a:blip r:embed="rId39" cstate="print"/>
          <a:srcRect/>
          <a:stretch>
            <a:fillRect/>
          </a:stretch>
        </p:blipFill>
        <p:spPr bwMode="auto">
          <a:xfrm>
            <a:off x="2555776" y="5708352"/>
            <a:ext cx="1612900" cy="584200"/>
          </a:xfrm>
          <a:prstGeom prst="rect">
            <a:avLst/>
          </a:prstGeom>
          <a:noFill/>
          <a:ln w="9525">
            <a:noFill/>
            <a:miter lim="800000"/>
            <a:headEnd/>
            <a:tailEnd/>
          </a:ln>
        </p:spPr>
      </p:pic>
      <p:sp>
        <p:nvSpPr>
          <p:cNvPr id="43" name="Slide Number Placeholder 2"/>
          <p:cNvSpPr txBox="1">
            <a:spLocks/>
          </p:cNvSpPr>
          <p:nvPr/>
        </p:nvSpPr>
        <p:spPr>
          <a:xfrm>
            <a:off x="7772400"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BBEE195-3372-4109-8B3F-1F80207D2C02}"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extLst>
      <p:ext uri="{BB962C8B-B14F-4D97-AF65-F5344CB8AC3E}">
        <p14:creationId xmlns:p14="http://schemas.microsoft.com/office/powerpoint/2010/main" xmlns="" val="31319994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Catastrophic events are on the rise</a:t>
            </a:r>
            <a:endParaRPr lang="en-US" b="1" dirty="0"/>
          </a:p>
        </p:txBody>
      </p:sp>
      <p:pic>
        <p:nvPicPr>
          <p:cNvPr id="1027" name="Picture 3"/>
          <p:cNvPicPr>
            <a:picLocks noChangeAspect="1" noChangeArrowheads="1"/>
          </p:cNvPicPr>
          <p:nvPr/>
        </p:nvPicPr>
        <p:blipFill>
          <a:blip r:embed="rId3" cstate="print"/>
          <a:srcRect/>
          <a:stretch>
            <a:fillRect/>
          </a:stretch>
        </p:blipFill>
        <p:spPr bwMode="auto">
          <a:xfrm>
            <a:off x="179512" y="1844824"/>
            <a:ext cx="8817778" cy="5013334"/>
          </a:xfrm>
          <a:prstGeom prst="rect">
            <a:avLst/>
          </a:prstGeom>
          <a:noFill/>
          <a:ln w="9525">
            <a:noFill/>
            <a:miter lim="800000"/>
            <a:headEnd/>
            <a:tailEnd/>
          </a:ln>
        </p:spPr>
      </p:pic>
      <p:sp>
        <p:nvSpPr>
          <p:cNvPr id="8" name="TextBox 7"/>
          <p:cNvSpPr txBox="1"/>
          <p:nvPr/>
        </p:nvSpPr>
        <p:spPr>
          <a:xfrm>
            <a:off x="2051720" y="1916832"/>
            <a:ext cx="5553123" cy="400110"/>
          </a:xfrm>
          <a:prstGeom prst="rect">
            <a:avLst/>
          </a:prstGeom>
          <a:noFill/>
        </p:spPr>
        <p:txBody>
          <a:bodyPr wrap="none" rtlCol="0">
            <a:spAutoFit/>
          </a:bodyPr>
          <a:lstStyle/>
          <a:p>
            <a:r>
              <a:rPr lang="en-US" sz="2000" dirty="0" smtClean="0">
                <a:solidFill>
                  <a:srgbClr val="FF0000"/>
                </a:solidFill>
              </a:rPr>
              <a:t>From less than 100 in 1970 to over 300 in 2010</a:t>
            </a:r>
            <a:endParaRPr lang="en-US" sz="2000" dirty="0">
              <a:solidFill>
                <a:srgbClr val="FF0000"/>
              </a:solidFill>
            </a:endParaRPr>
          </a:p>
        </p:txBody>
      </p:sp>
      <p:sp>
        <p:nvSpPr>
          <p:cNvPr id="11" name="Slide Number Placeholder 3"/>
          <p:cNvSpPr txBox="1">
            <a:spLocks/>
          </p:cNvSpPr>
          <p:nvPr/>
        </p:nvSpPr>
        <p:spPr>
          <a:xfrm>
            <a:off x="7740352" y="6248400"/>
            <a:ext cx="12192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496861-99FD-48BD-9883-6D6E11302FF0}" type="slidenum">
              <a:rPr kumimoji="0" lang="en-US" sz="1800" b="0" i="0" u="none" strike="noStrike" kern="1200" cap="none" spc="0" normalizeH="0" baseline="0" noProof="0" smtClean="0">
                <a:ln>
                  <a:noFill/>
                </a:ln>
                <a:solidFill>
                  <a:schemeClr val="tx1"/>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schemeClr val="tx1"/>
              </a:solidFill>
              <a:effectLst/>
              <a:uLnTx/>
              <a:uFillTx/>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0C5A7150-2F7D-4FF7-B2F8-3E948FCDEB2A}" type="slidenum">
              <a:rPr lang="en-US"/>
              <a:pPr>
                <a:defRPr/>
              </a:pPr>
              <a:t>9</a:t>
            </a:fld>
            <a:endParaRPr lang="en-US"/>
          </a:p>
        </p:txBody>
      </p:sp>
      <p:sp>
        <p:nvSpPr>
          <p:cNvPr id="136195" name="Rectangle 4"/>
          <p:cNvSpPr>
            <a:spLocks noGrp="1" noChangeArrowheads="1"/>
          </p:cNvSpPr>
          <p:nvPr>
            <p:ph type="title" idx="4294967295"/>
          </p:nvPr>
        </p:nvSpPr>
        <p:spPr/>
        <p:txBody>
          <a:bodyPr/>
          <a:lstStyle/>
          <a:p>
            <a:pPr eaLnBrk="1" hangingPunct="1"/>
            <a:r>
              <a:rPr lang="en-US" b="1" dirty="0" smtClean="0"/>
              <a:t>Banda Aceh – Ground Zero </a:t>
            </a:r>
            <a:r>
              <a:rPr lang="en-US" sz="2000" b="1" i="1" dirty="0" smtClean="0"/>
              <a:t>– </a:t>
            </a:r>
            <a:r>
              <a:rPr lang="en-US" sz="2400" b="1" i="1" dirty="0" smtClean="0"/>
              <a:t>26 Dec 04</a:t>
            </a:r>
            <a:endParaRPr lang="en-US" sz="4000" b="1" i="1" dirty="0" smtClean="0"/>
          </a:p>
        </p:txBody>
      </p:sp>
      <p:pic>
        <p:nvPicPr>
          <p:cNvPr id="136196" name="Picture 6" descr="DSC00052.JPG"/>
          <p:cNvPicPr>
            <a:picLocks noChangeAspect="1"/>
          </p:cNvPicPr>
          <p:nvPr/>
        </p:nvPicPr>
        <p:blipFill>
          <a:blip r:embed="rId3" cstate="print"/>
          <a:srcRect/>
          <a:stretch>
            <a:fillRect/>
          </a:stretch>
        </p:blipFill>
        <p:spPr bwMode="auto">
          <a:xfrm>
            <a:off x="1447800" y="1295400"/>
            <a:ext cx="655320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1.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3.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4.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5.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6.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7.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8.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19.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0.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1.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2.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3.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4.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25.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26.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7.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8.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29.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30.xml><?xml version="1.0" encoding="utf-8"?>
<p:tagLst xmlns:a="http://schemas.openxmlformats.org/drawingml/2006/main" xmlns:r="http://schemas.openxmlformats.org/officeDocument/2006/relationships" xmlns:p="http://schemas.openxmlformats.org/presentationml/2006/main">
  <p:tag name="STYLE" val="AcnBodyText"/>
  <p:tag name="DATE" val="1/13/2009 1:01:20 PM"/>
</p:tagLst>
</file>

<file path=ppt/tags/tag31.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2.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3.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4.xml><?xml version="1.0" encoding="utf-8"?>
<p:tagLst xmlns:a="http://schemas.openxmlformats.org/drawingml/2006/main" xmlns:r="http://schemas.openxmlformats.org/officeDocument/2006/relationships" xmlns:p="http://schemas.openxmlformats.org/presentationml/2006/main">
  <p:tag name="STYLE" val="AcnBodyText"/>
  <p:tag name="DATE" val="1/13/2009 1:07:39 PM"/>
</p:tagLst>
</file>

<file path=ppt/tags/tag35.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36.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37.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38.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39.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40.xml><?xml version="1.0" encoding="utf-8"?>
<p:tagLst xmlns:a="http://schemas.openxmlformats.org/drawingml/2006/main" xmlns:r="http://schemas.openxmlformats.org/officeDocument/2006/relationships" xmlns:p="http://schemas.openxmlformats.org/presentationml/2006/main">
  <p:tag name="STYLE" val="AcnBodyText"/>
  <p:tag name="DATE" val="1/29/2009 10:57:18 AM"/>
</p:tagLst>
</file>

<file path=ppt/tags/tag5.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7.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8.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ags/tag9.xml><?xml version="1.0" encoding="utf-8"?>
<p:tagLst xmlns:a="http://schemas.openxmlformats.org/drawingml/2006/main" xmlns:r="http://schemas.openxmlformats.org/officeDocument/2006/relationships" xmlns:p="http://schemas.openxmlformats.org/presentationml/2006/main">
  <p:tag name="STYLE" val="AcnFootnote"/>
  <p:tag name="DATE" val="30/01/2008 13:23:5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TC-Large Head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C-Large Heading">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5184</TotalTime>
  <Words>2655</Words>
  <Application>Microsoft Office PowerPoint</Application>
  <PresentationFormat>On-screen Show (4:3)</PresentationFormat>
  <Paragraphs>605</Paragraphs>
  <Slides>63</Slides>
  <Notes>63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63</vt:i4>
      </vt:variant>
    </vt:vector>
  </HeadingPairs>
  <TitlesOfParts>
    <vt:vector size="66" baseType="lpstr">
      <vt:lpstr>Default Design</vt:lpstr>
      <vt:lpstr>1_Default Design</vt:lpstr>
      <vt:lpstr>Chart</vt:lpstr>
      <vt:lpstr>Slide 1</vt:lpstr>
      <vt:lpstr>A Brief Introduction</vt:lpstr>
      <vt:lpstr>I’d like to do four things today</vt:lpstr>
      <vt:lpstr>Slide 4</vt:lpstr>
      <vt:lpstr>NetHope Vision Connected Together, Changing the World</vt:lpstr>
      <vt:lpstr>Two Hypotheses - 2001</vt:lpstr>
      <vt:lpstr>Collaboration: 34 Member NGOs</vt:lpstr>
      <vt:lpstr>Catastrophic events are on the rise</vt:lpstr>
      <vt:lpstr>Banda Aceh – Ground Zero – 26 Dec 04</vt:lpstr>
      <vt:lpstr>Stages of a Disaster</vt:lpstr>
      <vt:lpstr>Stages of a Disaster (cont.)</vt:lpstr>
      <vt:lpstr>Stages of a Disaster (cont.)</vt:lpstr>
      <vt:lpstr>What is this large object?</vt:lpstr>
      <vt:lpstr>NetHope Value Proposition – Top 5 for Members</vt:lpstr>
      <vt:lpstr>NetHope Value Proposition – Top 5 for Corporate Partners</vt:lpstr>
      <vt:lpstr>Why has NetHope been successful with collaboration?</vt:lpstr>
      <vt:lpstr>Slide 17</vt:lpstr>
      <vt:lpstr>NetHope Strategic Direction - 2002 </vt:lpstr>
      <vt:lpstr>NetHope Strategic Direction - 2008 </vt:lpstr>
      <vt:lpstr>NetHope Strategic Direction - 2011 </vt:lpstr>
      <vt:lpstr>NetHope Strategic Direction – 2014? </vt:lpstr>
      <vt:lpstr>NetHope Values – Guiding Principles</vt:lpstr>
      <vt:lpstr>The Innovation Mutual Fund</vt:lpstr>
      <vt:lpstr>Slide 24</vt:lpstr>
      <vt:lpstr>The Context</vt:lpstr>
      <vt:lpstr>The Movie Clip… </vt:lpstr>
      <vt:lpstr>The Elements of a Collaboration</vt:lpstr>
      <vt:lpstr>The New Collaboration</vt:lpstr>
      <vt:lpstr>The paradox of plenty and scarcity</vt:lpstr>
      <vt:lpstr>More is Better</vt:lpstr>
      <vt:lpstr>The Imagine Cup Funnel</vt:lpstr>
      <vt:lpstr>Story on the  Value of Scarcity </vt:lpstr>
      <vt:lpstr>The Problem: NGOs invest a fifth of corp. IT</vt:lpstr>
      <vt:lpstr>Closing the Productivity Gap: A New Calculus</vt:lpstr>
      <vt:lpstr>Leveling the NGO - Corp IT Playing Field</vt:lpstr>
      <vt:lpstr>Non Profit IT Departments Can’t Play the Odds</vt:lpstr>
      <vt:lpstr>Key Conclusion: we can’t do it alone</vt:lpstr>
      <vt:lpstr>What else is possible for nonprofits?</vt:lpstr>
      <vt:lpstr>Application Catalog of Standards &amp; Choices</vt:lpstr>
      <vt:lpstr>Anatomy of  Disaster Response</vt:lpstr>
      <vt:lpstr>Japan Tsunami Aftermath – 14 Mar 11</vt:lpstr>
      <vt:lpstr>Stages of a Disaster Response</vt:lpstr>
      <vt:lpstr>Stages of a Disaster Response</vt:lpstr>
      <vt:lpstr>Bangladesh Cyclone Fatalities</vt:lpstr>
      <vt:lpstr>Changing Priorities By Program Type</vt:lpstr>
      <vt:lpstr>An NGO Supply Chain</vt:lpstr>
      <vt:lpstr>Crisis Needs?</vt:lpstr>
      <vt:lpstr>People need to know  their loved ones are safe</vt:lpstr>
      <vt:lpstr>Shared Wi-Fi Network in Haiti</vt:lpstr>
      <vt:lpstr>Haiti  – 19 Jan 10 </vt:lpstr>
      <vt:lpstr>Three Take-aways</vt:lpstr>
      <vt:lpstr>Further Reading</vt:lpstr>
      <vt:lpstr>Slide 53</vt:lpstr>
      <vt:lpstr>Slide 54</vt:lpstr>
      <vt:lpstr>Appendix</vt:lpstr>
      <vt:lpstr>NGO IT Strategy: Moving the Agenda Up the Pyramid</vt:lpstr>
      <vt:lpstr>What are the key questions?</vt:lpstr>
      <vt:lpstr>Questions for NetHope Members</vt:lpstr>
      <vt:lpstr>Consider Mercy Corps </vt:lpstr>
      <vt:lpstr>Interesting relationship between connectivity &amp; poverty</vt:lpstr>
      <vt:lpstr>Slide 61</vt:lpstr>
      <vt:lpstr>Slide 62</vt:lpstr>
      <vt:lpstr>Bottle-caps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 presentations longer than 15 minutes and more than 2 slides, use this slide and the one that follows For presentations 15 mins or less, just use the slide template that follows</dc:title>
  <dc:creator>Frank Schott</dc:creator>
  <cp:lastModifiedBy>edward.happ</cp:lastModifiedBy>
  <cp:revision>101</cp:revision>
  <dcterms:created xsi:type="dcterms:W3CDTF">2007-05-02T17:43:08Z</dcterms:created>
  <dcterms:modified xsi:type="dcterms:W3CDTF">2012-02-16T10:52:02Z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template, summit, panama, presentations</vt:lpwstr>
  </property>
  <property fmtid="{D5CDD505-2E9C-101B-9397-08002B2CF9AE}" pid="3" name="Summary">
    <vt:lpwstr>Presentation template to be used for October 2007 Panama Summit</vt:lpwstr>
  </property>
  <property fmtid="{D5CDD505-2E9C-101B-9397-08002B2CF9AE}" pid="4" name="ContentType">
    <vt:lpwstr>Document</vt:lpwstr>
  </property>
</Properties>
</file>