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5" r:id="rId1"/>
    <p:sldMasterId id="2147483697" r:id="rId2"/>
  </p:sldMasterIdLst>
  <p:notesMasterIdLst>
    <p:notesMasterId r:id="rId7"/>
  </p:notesMasterIdLst>
  <p:handoutMasterIdLst>
    <p:handoutMasterId r:id="rId8"/>
  </p:handoutMasterIdLst>
  <p:sldIdLst>
    <p:sldId id="301" r:id="rId3"/>
    <p:sldId id="302" r:id="rId4"/>
    <p:sldId id="303" r:id="rId5"/>
    <p:sldId id="304" r:id="rId6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dward.happ" initials="EGH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181"/>
    <a:srgbClr val="FF9900"/>
    <a:srgbClr val="F986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29" autoAdjust="0"/>
    <p:restoredTop sz="92189" autoAdjust="0"/>
  </p:normalViewPr>
  <p:slideViewPr>
    <p:cSldViewPr>
      <p:cViewPr>
        <p:scale>
          <a:sx n="100" d="100"/>
          <a:sy n="100" d="100"/>
        </p:scale>
        <p:origin x="-40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682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25E28E-7EC9-4B3A-8219-0AA17DB93A76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14DDF3-C145-41C5-B2B0-4B0D7B9E1B60}">
      <dgm:prSet phldrT="[Text]"/>
      <dgm:spPr>
        <a:solidFill>
          <a:schemeClr val="accent2"/>
        </a:solidFill>
      </dgm:spPr>
      <dgm:t>
        <a:bodyPr/>
        <a:lstStyle/>
        <a:p>
          <a:r>
            <a:rPr lang="en-US" smtClean="0"/>
            <a:t>User Devices</a:t>
          </a:r>
          <a:endParaRPr lang="en-US" dirty="0"/>
        </a:p>
      </dgm:t>
    </dgm:pt>
    <dgm:pt modelId="{DD507CF2-4B1D-483A-BF6E-29D7FADD267B}" type="parTrans" cxnId="{34FFD25D-F460-4BE3-ADCC-CEE7FBCB9C7B}">
      <dgm:prSet/>
      <dgm:spPr/>
      <dgm:t>
        <a:bodyPr/>
        <a:lstStyle/>
        <a:p>
          <a:endParaRPr lang="en-US"/>
        </a:p>
      </dgm:t>
    </dgm:pt>
    <dgm:pt modelId="{C5047360-AC64-4CC4-AFC8-29F2884EA4C1}" type="sibTrans" cxnId="{34FFD25D-F460-4BE3-ADCC-CEE7FBCB9C7B}">
      <dgm:prSet/>
      <dgm:spPr/>
      <dgm:t>
        <a:bodyPr/>
        <a:lstStyle/>
        <a:p>
          <a:endParaRPr lang="en-US"/>
        </a:p>
      </dgm:t>
    </dgm:pt>
    <dgm:pt modelId="{85ADFAAE-0430-4BBC-BB70-1D87134BD607}">
      <dgm:prSet phldrT="[Text]"/>
      <dgm:spPr>
        <a:solidFill>
          <a:schemeClr val="bg2">
            <a:lumMod val="25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en-US" dirty="0" smtClean="0"/>
            <a:t>Network</a:t>
          </a:r>
          <a:endParaRPr lang="en-US" dirty="0"/>
        </a:p>
      </dgm:t>
    </dgm:pt>
    <dgm:pt modelId="{6A6D6E2B-F524-4F01-B78D-49C94A7EEF06}" type="parTrans" cxnId="{98A1C6F1-2ACB-4D7B-A8C6-2525DD0E3AD0}">
      <dgm:prSet/>
      <dgm:spPr/>
      <dgm:t>
        <a:bodyPr/>
        <a:lstStyle/>
        <a:p>
          <a:endParaRPr lang="en-US"/>
        </a:p>
      </dgm:t>
    </dgm:pt>
    <dgm:pt modelId="{76997817-A930-4392-A0E7-3D92CF36102E}" type="sibTrans" cxnId="{98A1C6F1-2ACB-4D7B-A8C6-2525DD0E3AD0}">
      <dgm:prSet/>
      <dgm:spPr/>
      <dgm:t>
        <a:bodyPr/>
        <a:lstStyle/>
        <a:p>
          <a:endParaRPr lang="en-US"/>
        </a:p>
      </dgm:t>
    </dgm:pt>
    <dgm:pt modelId="{A57FA769-5CAE-44BA-A023-D7AE8E71730F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dirty="0" smtClean="0"/>
            <a:t>Enterprise apps</a:t>
          </a:r>
          <a:endParaRPr lang="en-US" dirty="0"/>
        </a:p>
      </dgm:t>
    </dgm:pt>
    <dgm:pt modelId="{CA2D8009-F473-43FB-825B-5DEB9A1265BD}" type="parTrans" cxnId="{C309C0D6-39A2-41FD-8B7B-95D17E4317C8}">
      <dgm:prSet/>
      <dgm:spPr/>
      <dgm:t>
        <a:bodyPr/>
        <a:lstStyle/>
        <a:p>
          <a:endParaRPr lang="en-US"/>
        </a:p>
      </dgm:t>
    </dgm:pt>
    <dgm:pt modelId="{576FF28B-A8CA-4726-98C2-53750CE6A227}" type="sibTrans" cxnId="{C309C0D6-39A2-41FD-8B7B-95D17E4317C8}">
      <dgm:prSet/>
      <dgm:spPr/>
      <dgm:t>
        <a:bodyPr/>
        <a:lstStyle/>
        <a:p>
          <a:endParaRPr lang="en-US"/>
        </a:p>
      </dgm:t>
    </dgm:pt>
    <dgm:pt modelId="{FC66B409-180C-4549-81BE-C894471833A2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/>
            <a:t>Data</a:t>
          </a:r>
          <a:endParaRPr lang="en-US" dirty="0"/>
        </a:p>
      </dgm:t>
    </dgm:pt>
    <dgm:pt modelId="{A05B0C40-D511-4D59-B752-E87B1EF9D661}" type="parTrans" cxnId="{39329362-D9EA-489F-84A2-37D9F7E7080E}">
      <dgm:prSet/>
      <dgm:spPr/>
      <dgm:t>
        <a:bodyPr/>
        <a:lstStyle/>
        <a:p>
          <a:endParaRPr lang="en-US"/>
        </a:p>
      </dgm:t>
    </dgm:pt>
    <dgm:pt modelId="{3D383CE4-C5A4-453A-A521-67AAE1834BF4}" type="sibTrans" cxnId="{39329362-D9EA-489F-84A2-37D9F7E7080E}">
      <dgm:prSet/>
      <dgm:spPr/>
      <dgm:t>
        <a:bodyPr/>
        <a:lstStyle/>
        <a:p>
          <a:endParaRPr lang="en-US"/>
        </a:p>
      </dgm:t>
    </dgm:pt>
    <dgm:pt modelId="{BF1E1FF5-7A79-4A1E-93E8-B027758353EC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 smtClean="0"/>
            <a:t>User apps</a:t>
          </a:r>
          <a:endParaRPr lang="en-US" dirty="0"/>
        </a:p>
      </dgm:t>
    </dgm:pt>
    <dgm:pt modelId="{F18AF0FF-B926-4924-9AD9-68F25F4E760D}" type="parTrans" cxnId="{7CDA47B5-1543-4FAA-91D4-D8D597B39492}">
      <dgm:prSet/>
      <dgm:spPr/>
      <dgm:t>
        <a:bodyPr/>
        <a:lstStyle/>
        <a:p>
          <a:endParaRPr lang="en-US"/>
        </a:p>
      </dgm:t>
    </dgm:pt>
    <dgm:pt modelId="{F2119434-78E9-429B-9D3F-A9EBE1BF9DA9}" type="sibTrans" cxnId="{7CDA47B5-1543-4FAA-91D4-D8D597B39492}">
      <dgm:prSet/>
      <dgm:spPr/>
      <dgm:t>
        <a:bodyPr/>
        <a:lstStyle/>
        <a:p>
          <a:endParaRPr lang="en-US"/>
        </a:p>
      </dgm:t>
    </dgm:pt>
    <dgm:pt modelId="{8052E49C-14FE-42F2-B303-229B2D07A242}" type="pres">
      <dgm:prSet presAssocID="{8A25E28E-7EC9-4B3A-8219-0AA17DB93A76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0784BAF-C009-45BD-B9A9-C2D724B3A29A}" type="pres">
      <dgm:prSet presAssocID="{8A25E28E-7EC9-4B3A-8219-0AA17DB93A76}" presName="comp1" presStyleCnt="0"/>
      <dgm:spPr/>
    </dgm:pt>
    <dgm:pt modelId="{682BAAC9-11B4-4F96-BF55-2814683DD283}" type="pres">
      <dgm:prSet presAssocID="{8A25E28E-7EC9-4B3A-8219-0AA17DB93A76}" presName="circle1" presStyleLbl="node1" presStyleIdx="0" presStyleCnt="5"/>
      <dgm:spPr/>
      <dgm:t>
        <a:bodyPr/>
        <a:lstStyle/>
        <a:p>
          <a:endParaRPr lang="en-US"/>
        </a:p>
      </dgm:t>
    </dgm:pt>
    <dgm:pt modelId="{F39B4203-7566-4089-829F-698A4242BFC3}" type="pres">
      <dgm:prSet presAssocID="{8A25E28E-7EC9-4B3A-8219-0AA17DB93A76}" presName="c1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79AFBB-940D-45B0-BFCC-C064926B958A}" type="pres">
      <dgm:prSet presAssocID="{8A25E28E-7EC9-4B3A-8219-0AA17DB93A76}" presName="comp2" presStyleCnt="0"/>
      <dgm:spPr/>
    </dgm:pt>
    <dgm:pt modelId="{2651D043-376D-4E76-819D-536E1238A79C}" type="pres">
      <dgm:prSet presAssocID="{8A25E28E-7EC9-4B3A-8219-0AA17DB93A76}" presName="circle2" presStyleLbl="node1" presStyleIdx="1" presStyleCnt="5"/>
      <dgm:spPr/>
      <dgm:t>
        <a:bodyPr/>
        <a:lstStyle/>
        <a:p>
          <a:endParaRPr lang="en-US"/>
        </a:p>
      </dgm:t>
    </dgm:pt>
    <dgm:pt modelId="{C130EB78-7A7B-4059-B727-DDFC14A35939}" type="pres">
      <dgm:prSet presAssocID="{8A25E28E-7EC9-4B3A-8219-0AA17DB93A76}" presName="c2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F8AA3D-6184-4EA5-8AD8-903648B3623F}" type="pres">
      <dgm:prSet presAssocID="{8A25E28E-7EC9-4B3A-8219-0AA17DB93A76}" presName="comp3" presStyleCnt="0"/>
      <dgm:spPr/>
    </dgm:pt>
    <dgm:pt modelId="{E02E96E0-C9C0-4D00-845D-4832823EDED4}" type="pres">
      <dgm:prSet presAssocID="{8A25E28E-7EC9-4B3A-8219-0AA17DB93A76}" presName="circle3" presStyleLbl="node1" presStyleIdx="2" presStyleCnt="5"/>
      <dgm:spPr/>
      <dgm:t>
        <a:bodyPr/>
        <a:lstStyle/>
        <a:p>
          <a:endParaRPr lang="en-US"/>
        </a:p>
      </dgm:t>
    </dgm:pt>
    <dgm:pt modelId="{17765F76-6E77-4CA4-987A-E85EC41C5474}" type="pres">
      <dgm:prSet presAssocID="{8A25E28E-7EC9-4B3A-8219-0AA17DB93A76}" presName="c3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3C1A66-A7A6-4BC9-8380-DE606F802941}" type="pres">
      <dgm:prSet presAssocID="{8A25E28E-7EC9-4B3A-8219-0AA17DB93A76}" presName="comp4" presStyleCnt="0"/>
      <dgm:spPr/>
    </dgm:pt>
    <dgm:pt modelId="{0CB58B17-2BE6-41D3-B383-6BA57BB6282C}" type="pres">
      <dgm:prSet presAssocID="{8A25E28E-7EC9-4B3A-8219-0AA17DB93A76}" presName="circle4" presStyleLbl="node1" presStyleIdx="3" presStyleCnt="5"/>
      <dgm:spPr/>
      <dgm:t>
        <a:bodyPr/>
        <a:lstStyle/>
        <a:p>
          <a:endParaRPr lang="en-US"/>
        </a:p>
      </dgm:t>
    </dgm:pt>
    <dgm:pt modelId="{23D88F18-AD2A-4A43-AB21-8A6D2D7B6D79}" type="pres">
      <dgm:prSet presAssocID="{8A25E28E-7EC9-4B3A-8219-0AA17DB93A76}" presName="c4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26892D-3F61-4AB8-9465-8E830FEB8180}" type="pres">
      <dgm:prSet presAssocID="{8A25E28E-7EC9-4B3A-8219-0AA17DB93A76}" presName="comp5" presStyleCnt="0"/>
      <dgm:spPr/>
    </dgm:pt>
    <dgm:pt modelId="{FEAED20C-C82E-4A0E-95B7-3FE961703A0F}" type="pres">
      <dgm:prSet presAssocID="{8A25E28E-7EC9-4B3A-8219-0AA17DB93A76}" presName="circle5" presStyleLbl="node1" presStyleIdx="4" presStyleCnt="5"/>
      <dgm:spPr/>
      <dgm:t>
        <a:bodyPr/>
        <a:lstStyle/>
        <a:p>
          <a:endParaRPr lang="en-US"/>
        </a:p>
      </dgm:t>
    </dgm:pt>
    <dgm:pt modelId="{FBF45BEE-1AFA-4327-B7DC-FDD152C23D3C}" type="pres">
      <dgm:prSet presAssocID="{8A25E28E-7EC9-4B3A-8219-0AA17DB93A76}" presName="c5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47D7ACA-9A59-4070-820A-45530CF61ABD}" type="presOf" srcId="{BE14DDF3-C145-41C5-B2B0-4B0D7B9E1B60}" destId="{682BAAC9-11B4-4F96-BF55-2814683DD283}" srcOrd="0" destOrd="0" presId="urn:microsoft.com/office/officeart/2005/8/layout/venn2"/>
    <dgm:cxn modelId="{98A1C6F1-2ACB-4D7B-A8C6-2525DD0E3AD0}" srcId="{8A25E28E-7EC9-4B3A-8219-0AA17DB93A76}" destId="{85ADFAAE-0430-4BBC-BB70-1D87134BD607}" srcOrd="2" destOrd="0" parTransId="{6A6D6E2B-F524-4F01-B78D-49C94A7EEF06}" sibTransId="{76997817-A930-4392-A0E7-3D92CF36102E}"/>
    <dgm:cxn modelId="{7B5E37CE-8BDC-425C-A021-4BBC5E543ACE}" type="presOf" srcId="{8A25E28E-7EC9-4B3A-8219-0AA17DB93A76}" destId="{8052E49C-14FE-42F2-B303-229B2D07A242}" srcOrd="0" destOrd="0" presId="urn:microsoft.com/office/officeart/2005/8/layout/venn2"/>
    <dgm:cxn modelId="{DFFB8CF7-A3FF-4F34-B0E4-F7D62E699217}" type="presOf" srcId="{FC66B409-180C-4549-81BE-C894471833A2}" destId="{FBF45BEE-1AFA-4327-B7DC-FDD152C23D3C}" srcOrd="1" destOrd="0" presId="urn:microsoft.com/office/officeart/2005/8/layout/venn2"/>
    <dgm:cxn modelId="{7CDA47B5-1543-4FAA-91D4-D8D597B39492}" srcId="{8A25E28E-7EC9-4B3A-8219-0AA17DB93A76}" destId="{BF1E1FF5-7A79-4A1E-93E8-B027758353EC}" srcOrd="1" destOrd="0" parTransId="{F18AF0FF-B926-4924-9AD9-68F25F4E760D}" sibTransId="{F2119434-78E9-429B-9D3F-A9EBE1BF9DA9}"/>
    <dgm:cxn modelId="{5F16B1B1-0793-4FD8-8C02-21BD5445240A}" type="presOf" srcId="{A57FA769-5CAE-44BA-A023-D7AE8E71730F}" destId="{23D88F18-AD2A-4A43-AB21-8A6D2D7B6D79}" srcOrd="1" destOrd="0" presId="urn:microsoft.com/office/officeart/2005/8/layout/venn2"/>
    <dgm:cxn modelId="{12975920-4C4F-4217-8B57-A6A1FA4BFC46}" type="presOf" srcId="{BE14DDF3-C145-41C5-B2B0-4B0D7B9E1B60}" destId="{F39B4203-7566-4089-829F-698A4242BFC3}" srcOrd="1" destOrd="0" presId="urn:microsoft.com/office/officeart/2005/8/layout/venn2"/>
    <dgm:cxn modelId="{C4A3E995-F028-458E-9FD4-B1F12F3F1869}" type="presOf" srcId="{BF1E1FF5-7A79-4A1E-93E8-B027758353EC}" destId="{C130EB78-7A7B-4059-B727-DDFC14A35939}" srcOrd="1" destOrd="0" presId="urn:microsoft.com/office/officeart/2005/8/layout/venn2"/>
    <dgm:cxn modelId="{589DB71A-DF93-4145-B261-6B5D28F24969}" type="presOf" srcId="{A57FA769-5CAE-44BA-A023-D7AE8E71730F}" destId="{0CB58B17-2BE6-41D3-B383-6BA57BB6282C}" srcOrd="0" destOrd="0" presId="urn:microsoft.com/office/officeart/2005/8/layout/venn2"/>
    <dgm:cxn modelId="{7F73387D-1549-4E45-9945-CFB782110A0B}" type="presOf" srcId="{BF1E1FF5-7A79-4A1E-93E8-B027758353EC}" destId="{2651D043-376D-4E76-819D-536E1238A79C}" srcOrd="0" destOrd="0" presId="urn:microsoft.com/office/officeart/2005/8/layout/venn2"/>
    <dgm:cxn modelId="{30592D5D-3595-441F-84D6-0303506CCDC2}" type="presOf" srcId="{FC66B409-180C-4549-81BE-C894471833A2}" destId="{FEAED20C-C82E-4A0E-95B7-3FE961703A0F}" srcOrd="0" destOrd="0" presId="urn:microsoft.com/office/officeart/2005/8/layout/venn2"/>
    <dgm:cxn modelId="{34FFD25D-F460-4BE3-ADCC-CEE7FBCB9C7B}" srcId="{8A25E28E-7EC9-4B3A-8219-0AA17DB93A76}" destId="{BE14DDF3-C145-41C5-B2B0-4B0D7B9E1B60}" srcOrd="0" destOrd="0" parTransId="{DD507CF2-4B1D-483A-BF6E-29D7FADD267B}" sibTransId="{C5047360-AC64-4CC4-AFC8-29F2884EA4C1}"/>
    <dgm:cxn modelId="{39329362-D9EA-489F-84A2-37D9F7E7080E}" srcId="{8A25E28E-7EC9-4B3A-8219-0AA17DB93A76}" destId="{FC66B409-180C-4549-81BE-C894471833A2}" srcOrd="4" destOrd="0" parTransId="{A05B0C40-D511-4D59-B752-E87B1EF9D661}" sibTransId="{3D383CE4-C5A4-453A-A521-67AAE1834BF4}"/>
    <dgm:cxn modelId="{D8385162-CCA9-48DA-A405-6D47943F67D7}" type="presOf" srcId="{85ADFAAE-0430-4BBC-BB70-1D87134BD607}" destId="{E02E96E0-C9C0-4D00-845D-4832823EDED4}" srcOrd="0" destOrd="0" presId="urn:microsoft.com/office/officeart/2005/8/layout/venn2"/>
    <dgm:cxn modelId="{C309C0D6-39A2-41FD-8B7B-95D17E4317C8}" srcId="{8A25E28E-7EC9-4B3A-8219-0AA17DB93A76}" destId="{A57FA769-5CAE-44BA-A023-D7AE8E71730F}" srcOrd="3" destOrd="0" parTransId="{CA2D8009-F473-43FB-825B-5DEB9A1265BD}" sibTransId="{576FF28B-A8CA-4726-98C2-53750CE6A227}"/>
    <dgm:cxn modelId="{5DE256D9-4F85-4E6D-82D7-6F31E230DEF8}" type="presOf" srcId="{85ADFAAE-0430-4BBC-BB70-1D87134BD607}" destId="{17765F76-6E77-4CA4-987A-E85EC41C5474}" srcOrd="1" destOrd="0" presId="urn:microsoft.com/office/officeart/2005/8/layout/venn2"/>
    <dgm:cxn modelId="{72E09453-36D0-4462-9BCE-B9E6F71FA78D}" type="presParOf" srcId="{8052E49C-14FE-42F2-B303-229B2D07A242}" destId="{A0784BAF-C009-45BD-B9A9-C2D724B3A29A}" srcOrd="0" destOrd="0" presId="urn:microsoft.com/office/officeart/2005/8/layout/venn2"/>
    <dgm:cxn modelId="{C29B6759-4980-44B8-8F9A-78B07F55EA77}" type="presParOf" srcId="{A0784BAF-C009-45BD-B9A9-C2D724B3A29A}" destId="{682BAAC9-11B4-4F96-BF55-2814683DD283}" srcOrd="0" destOrd="0" presId="urn:microsoft.com/office/officeart/2005/8/layout/venn2"/>
    <dgm:cxn modelId="{2141E28E-0C0B-46B5-A79B-2FAB712CE9DC}" type="presParOf" srcId="{A0784BAF-C009-45BD-B9A9-C2D724B3A29A}" destId="{F39B4203-7566-4089-829F-698A4242BFC3}" srcOrd="1" destOrd="0" presId="urn:microsoft.com/office/officeart/2005/8/layout/venn2"/>
    <dgm:cxn modelId="{6D11097D-DD75-4A72-8E9F-7E045BDCD030}" type="presParOf" srcId="{8052E49C-14FE-42F2-B303-229B2D07A242}" destId="{1579AFBB-940D-45B0-BFCC-C064926B958A}" srcOrd="1" destOrd="0" presId="urn:microsoft.com/office/officeart/2005/8/layout/venn2"/>
    <dgm:cxn modelId="{08ED65BC-BF62-4881-B80F-1C43C9AC35C0}" type="presParOf" srcId="{1579AFBB-940D-45B0-BFCC-C064926B958A}" destId="{2651D043-376D-4E76-819D-536E1238A79C}" srcOrd="0" destOrd="0" presId="urn:microsoft.com/office/officeart/2005/8/layout/venn2"/>
    <dgm:cxn modelId="{29C0B1CB-00F2-4B0C-AD8E-07AA80161888}" type="presParOf" srcId="{1579AFBB-940D-45B0-BFCC-C064926B958A}" destId="{C130EB78-7A7B-4059-B727-DDFC14A35939}" srcOrd="1" destOrd="0" presId="urn:microsoft.com/office/officeart/2005/8/layout/venn2"/>
    <dgm:cxn modelId="{BBA7FBD3-0ED7-46DE-A878-EE145AEB3ADC}" type="presParOf" srcId="{8052E49C-14FE-42F2-B303-229B2D07A242}" destId="{11F8AA3D-6184-4EA5-8AD8-903648B3623F}" srcOrd="2" destOrd="0" presId="urn:microsoft.com/office/officeart/2005/8/layout/venn2"/>
    <dgm:cxn modelId="{1A4FF82A-8D83-4D07-86AA-78D56A9DC572}" type="presParOf" srcId="{11F8AA3D-6184-4EA5-8AD8-903648B3623F}" destId="{E02E96E0-C9C0-4D00-845D-4832823EDED4}" srcOrd="0" destOrd="0" presId="urn:microsoft.com/office/officeart/2005/8/layout/venn2"/>
    <dgm:cxn modelId="{95E36B2D-2445-4B43-A0ED-0404A4D062E0}" type="presParOf" srcId="{11F8AA3D-6184-4EA5-8AD8-903648B3623F}" destId="{17765F76-6E77-4CA4-987A-E85EC41C5474}" srcOrd="1" destOrd="0" presId="urn:microsoft.com/office/officeart/2005/8/layout/venn2"/>
    <dgm:cxn modelId="{8F5F4B09-9FE0-4D8A-AAC6-F688A97A9782}" type="presParOf" srcId="{8052E49C-14FE-42F2-B303-229B2D07A242}" destId="{433C1A66-A7A6-4BC9-8380-DE606F802941}" srcOrd="3" destOrd="0" presId="urn:microsoft.com/office/officeart/2005/8/layout/venn2"/>
    <dgm:cxn modelId="{27CABA0F-37FC-4717-972E-98F69CC054C1}" type="presParOf" srcId="{433C1A66-A7A6-4BC9-8380-DE606F802941}" destId="{0CB58B17-2BE6-41D3-B383-6BA57BB6282C}" srcOrd="0" destOrd="0" presId="urn:microsoft.com/office/officeart/2005/8/layout/venn2"/>
    <dgm:cxn modelId="{F8A86B87-00C6-45AF-9D6C-A94F64551554}" type="presParOf" srcId="{433C1A66-A7A6-4BC9-8380-DE606F802941}" destId="{23D88F18-AD2A-4A43-AB21-8A6D2D7B6D79}" srcOrd="1" destOrd="0" presId="urn:microsoft.com/office/officeart/2005/8/layout/venn2"/>
    <dgm:cxn modelId="{BD7230A8-49AE-46F4-A023-1298534FB449}" type="presParOf" srcId="{8052E49C-14FE-42F2-B303-229B2D07A242}" destId="{8326892D-3F61-4AB8-9465-8E830FEB8180}" srcOrd="4" destOrd="0" presId="urn:microsoft.com/office/officeart/2005/8/layout/venn2"/>
    <dgm:cxn modelId="{65781BB2-6A68-407A-BA87-1F241C1B2153}" type="presParOf" srcId="{8326892D-3F61-4AB8-9465-8E830FEB8180}" destId="{FEAED20C-C82E-4A0E-95B7-3FE961703A0F}" srcOrd="0" destOrd="0" presId="urn:microsoft.com/office/officeart/2005/8/layout/venn2"/>
    <dgm:cxn modelId="{32AC8342-C7E7-488F-AF06-76FF2009648F}" type="presParOf" srcId="{8326892D-3F61-4AB8-9465-8E830FEB8180}" destId="{FBF45BEE-1AFA-4327-B7DC-FDD152C23D3C}" srcOrd="1" destOrd="0" presId="urn:microsoft.com/office/officeart/2005/8/layout/venn2"/>
  </dgm:cxnLst>
  <dgm:bg>
    <a:effectLst>
      <a:innerShdw blurRad="63500" dist="50800" dir="18900000">
        <a:prstClr val="black">
          <a:alpha val="50000"/>
        </a:prstClr>
      </a:innerShd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2BAAC9-11B4-4F96-BF55-2814683DD283}">
      <dsp:nvSpPr>
        <dsp:cNvPr id="0" name=""/>
        <dsp:cNvSpPr/>
      </dsp:nvSpPr>
      <dsp:spPr>
        <a:xfrm>
          <a:off x="1016000" y="0"/>
          <a:ext cx="4064000" cy="4064000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/>
            <a:t>User Devices</a:t>
          </a:r>
          <a:endParaRPr lang="en-US" sz="1200" kern="1200" dirty="0"/>
        </a:p>
      </dsp:txBody>
      <dsp:txXfrm>
        <a:off x="2286000" y="203200"/>
        <a:ext cx="1524000" cy="406400"/>
      </dsp:txXfrm>
    </dsp:sp>
    <dsp:sp modelId="{2651D043-376D-4E76-819D-536E1238A79C}">
      <dsp:nvSpPr>
        <dsp:cNvPr id="0" name=""/>
        <dsp:cNvSpPr/>
      </dsp:nvSpPr>
      <dsp:spPr>
        <a:xfrm>
          <a:off x="1320800" y="609599"/>
          <a:ext cx="3454400" cy="3454400"/>
        </a:xfrm>
        <a:prstGeom prst="ellipse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User apps</a:t>
          </a:r>
          <a:endParaRPr lang="en-US" sz="1200" kern="1200" dirty="0"/>
        </a:p>
      </dsp:txBody>
      <dsp:txXfrm>
        <a:off x="2303145" y="808227"/>
        <a:ext cx="1489710" cy="397256"/>
      </dsp:txXfrm>
    </dsp:sp>
    <dsp:sp modelId="{E02E96E0-C9C0-4D00-845D-4832823EDED4}">
      <dsp:nvSpPr>
        <dsp:cNvPr id="0" name=""/>
        <dsp:cNvSpPr/>
      </dsp:nvSpPr>
      <dsp:spPr>
        <a:xfrm>
          <a:off x="1625600" y="1219199"/>
          <a:ext cx="2844800" cy="2844800"/>
        </a:xfrm>
        <a:prstGeom prst="ellipse">
          <a:avLst/>
        </a:prstGeom>
        <a:solidFill>
          <a:schemeClr val="bg2">
            <a:lumMod val="25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Network</a:t>
          </a:r>
          <a:endParaRPr lang="en-US" sz="1200" kern="1200" dirty="0"/>
        </a:p>
      </dsp:txBody>
      <dsp:txXfrm>
        <a:off x="2311908" y="1415491"/>
        <a:ext cx="1472184" cy="392582"/>
      </dsp:txXfrm>
    </dsp:sp>
    <dsp:sp modelId="{0CB58B17-2BE6-41D3-B383-6BA57BB6282C}">
      <dsp:nvSpPr>
        <dsp:cNvPr id="0" name=""/>
        <dsp:cNvSpPr/>
      </dsp:nvSpPr>
      <dsp:spPr>
        <a:xfrm>
          <a:off x="1930400" y="1828799"/>
          <a:ext cx="2235200" cy="2235200"/>
        </a:xfrm>
        <a:prstGeom prst="ellipse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Enterprise apps</a:t>
          </a:r>
          <a:endParaRPr lang="en-US" sz="1200" kern="1200" dirty="0"/>
        </a:p>
      </dsp:txBody>
      <dsp:txXfrm>
        <a:off x="2444495" y="2029967"/>
        <a:ext cx="1207008" cy="402336"/>
      </dsp:txXfrm>
    </dsp:sp>
    <dsp:sp modelId="{FEAED20C-C82E-4A0E-95B7-3FE961703A0F}">
      <dsp:nvSpPr>
        <dsp:cNvPr id="0" name=""/>
        <dsp:cNvSpPr/>
      </dsp:nvSpPr>
      <dsp:spPr>
        <a:xfrm>
          <a:off x="2235200" y="2438399"/>
          <a:ext cx="1625600" cy="1625600"/>
        </a:xfrm>
        <a:prstGeom prst="ellipse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Data</a:t>
          </a:r>
          <a:endParaRPr lang="en-US" sz="1200" kern="1200" dirty="0"/>
        </a:p>
      </dsp:txBody>
      <dsp:txXfrm>
        <a:off x="2473263" y="2844799"/>
        <a:ext cx="1149472" cy="812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577170-1442-4B1E-93D1-428E87CB24A0}" type="datetimeFigureOut">
              <a:rPr lang="en-GB" smtClean="0"/>
              <a:pPr/>
              <a:t>05/11/2013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932427-7FB0-420D-A1B2-C2E5B136B36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59052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CF551A-6A5D-4D6F-A038-F48D0C703E73}" type="datetimeFigureOut">
              <a:rPr lang="en-GB" smtClean="0"/>
              <a:pPr/>
              <a:t>05/11/2013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8C2971-A8E4-43F0-8DE6-FE8EF137F40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40872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hievemax.com/blog/2008/01/10/horse-dismount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answers.yahoo.com/question/index?qid=20090121141525AAzkRdv" TargetMode="Externa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ol.com/fool/free-report/18/sa-cabletvaudio-253366.aspx?source=isaspodft0000782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6E2F4-1B22-4FFE-96F6-185B465C12E4}" type="slidenum">
              <a:rPr lang="fr-CH" smtClean="0"/>
              <a:pPr/>
              <a:t>1</a:t>
            </a:fld>
            <a:endParaRPr lang="fr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http://www.caseconsultingservices.com/tips/if-the-horse-is-dead-you-should-dismount-bernard-ross/</a:t>
            </a:r>
          </a:p>
          <a:p>
            <a:r>
              <a:rPr lang="en-US" dirty="0" smtClean="0"/>
              <a:t>Also cited by Harry Jones, here: </a:t>
            </a:r>
            <a:r>
              <a:rPr lang="en-US" dirty="0" smtClean="0">
                <a:hlinkClick r:id="rId3"/>
              </a:rPr>
              <a:t>http://www.achievemax.com/blog/2008/01/10/horse-dismount/</a:t>
            </a:r>
            <a:r>
              <a:rPr lang="en-US" dirty="0" smtClean="0"/>
              <a:t> for a longer list</a:t>
            </a:r>
          </a:p>
          <a:p>
            <a:r>
              <a:rPr lang="en-US" dirty="0" smtClean="0"/>
              <a:t>Cf. </a:t>
            </a:r>
            <a:r>
              <a:rPr lang="en-US" dirty="0" smtClean="0">
                <a:hlinkClick r:id="rId4"/>
              </a:rPr>
              <a:t>http://answers.yahoo.com/question/index?qid=20090121141525AAzkRdv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8C2971-A8E4-43F0-8DE6-FE8EF137F40F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248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Motley </a:t>
            </a:r>
            <a:r>
              <a:rPr lang="en-US" smtClean="0"/>
              <a:t>Fool</a:t>
            </a:r>
            <a:r>
              <a:rPr lang="en-US" baseline="0" smtClean="0"/>
              <a:t> Newsletter, </a:t>
            </a:r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August 3, 2013, at 15:36 here: </a:t>
            </a:r>
            <a:r>
              <a:rPr lang="en-US" sz="1200" u="sng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http://www.fool.com/fool/free-report/18/sa-cabletvaudio-253366.aspx?source=isaspodft0000782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8C2971-A8E4-43F0-8DE6-FE8EF137F40F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907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withou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152400" y="152400"/>
            <a:ext cx="8839200" cy="5753100"/>
          </a:xfrm>
          <a:prstGeom prst="rect">
            <a:avLst/>
          </a:prstGeom>
          <a:solidFill>
            <a:srgbClr val="66584E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819400"/>
            <a:ext cx="7239000" cy="647591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54181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8" name="Oval 7"/>
          <p:cNvSpPr/>
          <p:nvPr userDrawn="1"/>
        </p:nvSpPr>
        <p:spPr bwMode="auto">
          <a:xfrm>
            <a:off x="339725" y="339725"/>
            <a:ext cx="1260475" cy="1260475"/>
          </a:xfrm>
          <a:prstGeom prst="ellipse">
            <a:avLst/>
          </a:prstGeom>
          <a:solidFill>
            <a:srgbClr val="CF1C21"/>
          </a:solidFill>
          <a:ln w="31750">
            <a:solidFill>
              <a:schemeClr val="bg1"/>
            </a:solidFill>
            <a:rou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 bwMode="auto">
          <a:xfrm>
            <a:off x="393700" y="764704"/>
            <a:ext cx="1144588" cy="430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kern="1200" dirty="0" smtClean="0">
                <a:solidFill>
                  <a:schemeClr val="bg1"/>
                </a:solidFill>
                <a:latin typeface="Arial" charset="0"/>
                <a:ea typeface="+mn-ea"/>
                <a:cs typeface="Arial"/>
              </a:rPr>
              <a:t>Disruptive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kern="1200" dirty="0" smtClean="0">
                <a:solidFill>
                  <a:schemeClr val="bg1"/>
                </a:solidFill>
                <a:latin typeface="Arial" charset="0"/>
                <a:ea typeface="+mn-ea"/>
                <a:cs typeface="Arial"/>
              </a:rPr>
              <a:t>Innovation</a:t>
            </a:r>
            <a:endParaRPr lang="en-US" sz="1400" b="1" dirty="0">
              <a:solidFill>
                <a:schemeClr val="bg1"/>
              </a:solidFill>
              <a:latin typeface="+mn-lt"/>
              <a:cs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58762" y="1403368"/>
            <a:ext cx="8555038" cy="4525963"/>
          </a:xfrm>
        </p:spPr>
        <p:txBody>
          <a:bodyPr/>
          <a:lstStyle>
            <a:lvl1pPr>
              <a:buClrTx/>
              <a:defRPr>
                <a:solidFill>
                  <a:schemeClr val="tx1"/>
                </a:solidFill>
              </a:defRPr>
            </a:lvl1pPr>
            <a:lvl2pPr>
              <a:buClrTx/>
              <a:defRPr>
                <a:solidFill>
                  <a:schemeClr val="tx1"/>
                </a:solidFill>
              </a:defRPr>
            </a:lvl2pPr>
            <a:lvl3pPr>
              <a:buClrTx/>
              <a:buSzPct val="100000"/>
              <a:buFont typeface="Lucida Grande"/>
              <a:buChar char="−"/>
              <a:defRPr>
                <a:solidFill>
                  <a:schemeClr val="tx1"/>
                </a:solidFill>
              </a:defRPr>
            </a:lvl3pPr>
            <a:lvl4pPr>
              <a:buClrTx/>
              <a:defRPr baseline="0">
                <a:solidFill>
                  <a:schemeClr val="tx1"/>
                </a:solidFill>
              </a:defRPr>
            </a:lvl4pPr>
            <a:lvl5pPr>
              <a:buClrTx/>
              <a:buFont typeface="Lucida Grande"/>
              <a:buChar char="−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Slide copy uses this color (26pt)</a:t>
            </a:r>
          </a:p>
          <a:p>
            <a:pPr lvl="1"/>
            <a:r>
              <a:rPr lang="en-US" dirty="0" smtClean="0"/>
              <a:t>Bullet point level 1 (26pt)</a:t>
            </a:r>
          </a:p>
          <a:p>
            <a:pPr lvl="2"/>
            <a:r>
              <a:rPr lang="en-US" dirty="0" smtClean="0"/>
              <a:t>Bullet point level 2 (24pt)</a:t>
            </a:r>
          </a:p>
          <a:p>
            <a:pPr lvl="3"/>
            <a:r>
              <a:rPr lang="en-US" dirty="0" smtClean="0"/>
              <a:t>Bullet point level 3 (22pt)</a:t>
            </a:r>
          </a:p>
          <a:p>
            <a:pPr lvl="4"/>
            <a:r>
              <a:rPr lang="en-US" dirty="0" smtClean="0"/>
              <a:t>Bullet point level 4 (20pt)</a:t>
            </a:r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2386056" y="285306"/>
            <a:ext cx="5472070" cy="843390"/>
          </a:xfrm>
        </p:spPr>
        <p:txBody>
          <a:bodyPr>
            <a:no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title: can span two lines of the slide and uses this font color (26pt)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0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1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 userDrawn="1">
            <p:ph type="sldNum" sz="quarter" idx="4294967295"/>
          </p:nvPr>
        </p:nvSpPr>
        <p:spPr>
          <a:xfrm>
            <a:off x="6732240" y="6381328"/>
            <a:ext cx="2133600" cy="476250"/>
          </a:xfrm>
          <a:prstGeom prst="rect">
            <a:avLst/>
          </a:prstGeom>
        </p:spPr>
        <p:txBody>
          <a:bodyPr/>
          <a:lstStyle/>
          <a:p>
            <a:pPr algn="r"/>
            <a:fld id="{1F50F67D-38A0-4D08-A381-58302F5F568C}" type="slidenum">
              <a:rPr lang="en-GB" sz="1600" noProof="0" smtClean="0"/>
              <a:pPr algn="r"/>
              <a:t>‹#›</a:t>
            </a:fld>
            <a:endParaRPr lang="en-GB" sz="1600" noProof="0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0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1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57200" y="1676400"/>
            <a:ext cx="3352800" cy="4191000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Click icon to add chart</a:t>
            </a:r>
            <a:endParaRPr lang="en-GB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59770" y="1676400"/>
            <a:ext cx="47244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10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11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828800" y="2895600"/>
            <a:ext cx="6858000" cy="2971800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828800" y="1631732"/>
            <a:ext cx="6858000" cy="114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10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11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1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399"/>
            <a:ext cx="4040188" cy="5746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51075"/>
            <a:ext cx="4040188" cy="3616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399"/>
            <a:ext cx="4041775" cy="5746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51075"/>
            <a:ext cx="4041775" cy="3616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nd contac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52400" y="0"/>
            <a:ext cx="8991600" cy="6553200"/>
            <a:chOff x="152400" y="-76200"/>
            <a:chExt cx="8991600" cy="6553200"/>
          </a:xfrm>
        </p:grpSpPr>
        <p:sp>
          <p:nvSpPr>
            <p:cNvPr id="3" name="Rectangle 11"/>
            <p:cNvSpPr/>
            <p:nvPr userDrawn="1"/>
          </p:nvSpPr>
          <p:spPr>
            <a:xfrm>
              <a:off x="304800" y="-76200"/>
              <a:ext cx="8839200" cy="6553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4" name="Rectangle 12"/>
            <p:cNvSpPr/>
            <p:nvPr userDrawn="1"/>
          </p:nvSpPr>
          <p:spPr>
            <a:xfrm>
              <a:off x="152400" y="76200"/>
              <a:ext cx="8839200" cy="5029200"/>
            </a:xfrm>
            <a:prstGeom prst="rect">
              <a:avLst/>
            </a:prstGeom>
            <a:solidFill>
              <a:srgbClr val="CF1C2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" name="TextBox 13"/>
            <p:cNvSpPr txBox="1"/>
            <p:nvPr userDrawn="1"/>
          </p:nvSpPr>
          <p:spPr>
            <a:xfrm>
              <a:off x="533400" y="498475"/>
              <a:ext cx="4724400" cy="379591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Calibri (Body)"/>
                  <a:cs typeface="Calibri (Body)"/>
                </a:rPr>
                <a:t>FOR FURTHER INFORMATION ON </a:t>
              </a:r>
              <a:r>
                <a:rPr lang="en-US" sz="2000" b="1" baseline="30000" dirty="0" smtClean="0">
                  <a:solidFill>
                    <a:srgbClr val="E8C7B0"/>
                  </a:solidFill>
                  <a:latin typeface="Calibri (Body)"/>
                  <a:cs typeface="Calibri (Body)"/>
                </a:rPr>
                <a:t>INFORMATION AND COMMUNICATION TECHNOLOGIES, PLEASE </a:t>
              </a:r>
              <a:r>
                <a:rPr lang="en-US" sz="2000" b="1" baseline="30000" dirty="0">
                  <a:solidFill>
                    <a:srgbClr val="E8C7B0"/>
                  </a:solidFill>
                  <a:latin typeface="Calibri (Body)"/>
                  <a:cs typeface="Calibri (Body)"/>
                </a:rPr>
                <a:t>CONTACT: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Calibri (Body)"/>
                <a:cs typeface="Calibri (Body)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Calibri (Body)"/>
                  <a:cs typeface="Calibri (Body)"/>
                </a:rPr>
                <a:t>IFRC </a:t>
              </a:r>
              <a:r>
                <a:rPr lang="en-US" sz="2000" b="1" baseline="30000" dirty="0" smtClean="0">
                  <a:solidFill>
                    <a:srgbClr val="E8C7B0"/>
                  </a:solidFill>
                  <a:latin typeface="Calibri (Body)"/>
                  <a:cs typeface="Calibri (Body)"/>
                </a:rPr>
                <a:t>ISD DEPARTMENT</a:t>
              </a:r>
              <a:endParaRPr lang="en-US" sz="2000" b="1" baseline="30000" dirty="0">
                <a:solidFill>
                  <a:srgbClr val="E8C7B0"/>
                </a:solidFill>
                <a:latin typeface="Calibri (Body)"/>
                <a:cs typeface="Calibri (Body)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aseline="30000" dirty="0" smtClean="0">
                  <a:solidFill>
                    <a:schemeClr val="bg1"/>
                  </a:solidFill>
                  <a:latin typeface="Calibri (Body)"/>
                  <a:cs typeface="Calibri (Body)"/>
                </a:rPr>
                <a:t>NAME: EDWARD HAPP,</a:t>
              </a:r>
              <a:r>
                <a:rPr lang="en-US" sz="2000" baseline="0" dirty="0" smtClean="0">
                  <a:solidFill>
                    <a:schemeClr val="bg1"/>
                  </a:solidFill>
                  <a:latin typeface="Calibri (Body)"/>
                  <a:cs typeface="Calibri (Body)"/>
                </a:rPr>
                <a:t> </a:t>
              </a:r>
              <a:r>
                <a:rPr lang="en-US" sz="2000" baseline="30000" dirty="0" smtClean="0">
                  <a:solidFill>
                    <a:schemeClr val="bg1"/>
                  </a:solidFill>
                  <a:latin typeface="Calibri (Body)"/>
                  <a:cs typeface="Calibri (Body)"/>
                </a:rPr>
                <a:t>HEAD OF DEPARTMENT</a:t>
              </a:r>
              <a:r>
                <a:rPr lang="en-US" sz="2000" baseline="30000" dirty="0">
                  <a:solidFill>
                    <a:schemeClr val="bg1"/>
                  </a:solidFill>
                  <a:latin typeface="Calibri (Body)"/>
                  <a:cs typeface="Calibri (Body)"/>
                </a:rPr>
                <a:t/>
              </a:r>
              <a:br>
                <a:rPr lang="en-US" sz="2000" baseline="30000" dirty="0">
                  <a:solidFill>
                    <a:schemeClr val="bg1"/>
                  </a:solidFill>
                  <a:latin typeface="Calibri (Body)"/>
                  <a:cs typeface="Calibri (Body)"/>
                </a:rPr>
              </a:br>
              <a:r>
                <a:rPr lang="en-US" sz="2000" b="1" baseline="30000" dirty="0">
                  <a:solidFill>
                    <a:schemeClr val="bg1"/>
                  </a:solidFill>
                  <a:latin typeface="Calibri (Body)"/>
                  <a:cs typeface="Calibri (Body)"/>
                </a:rPr>
                <a:t>TEL. : +41 </a:t>
              </a:r>
              <a:r>
                <a:rPr lang="en-US" sz="2000" b="1" baseline="30000" dirty="0" smtClean="0">
                  <a:solidFill>
                    <a:schemeClr val="bg1"/>
                  </a:solidFill>
                  <a:latin typeface="Calibri (Body)"/>
                  <a:cs typeface="Calibri (Body)"/>
                </a:rPr>
                <a:t>79 250 5558 (MOBILE)</a:t>
              </a:r>
              <a:endParaRPr lang="en-US" sz="2000" b="1" baseline="30000" dirty="0">
                <a:solidFill>
                  <a:schemeClr val="bg1"/>
                </a:solidFill>
                <a:latin typeface="Calibri (Body)"/>
                <a:cs typeface="Calibri (Body)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Calibri (Body)"/>
                  <a:cs typeface="Calibri (Body)"/>
                </a:rPr>
                <a:t>EMAIL: </a:t>
              </a:r>
              <a:r>
                <a:rPr lang="en-US" sz="2000" b="1" baseline="30000" dirty="0" smtClean="0">
                  <a:solidFill>
                    <a:schemeClr val="bg1"/>
                  </a:solidFill>
                  <a:latin typeface="Calibri (Body)"/>
                  <a:cs typeface="Calibri (Body)"/>
                </a:rPr>
                <a:t>edward.happ@ifrc.org</a:t>
              </a:r>
              <a:endParaRPr lang="en-US" sz="2000" b="1" baseline="30000" dirty="0">
                <a:solidFill>
                  <a:schemeClr val="bg1"/>
                </a:solidFill>
                <a:latin typeface="Calibri (Body)"/>
                <a:cs typeface="Calibri (Body)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Calibri (Body)"/>
                <a:cs typeface="Calibri (Body)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Calibri (Body)"/>
                  <a:cs typeface="Calibri (Body)"/>
                </a:rPr>
                <a:t>THIS PRESENTATION IS PUBLISHED BY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Calibri (Body)"/>
                  <a:cs typeface="Calibri (Body)"/>
                </a:rPr>
                <a:t>INTERNATIONAL FEDERATION OF </a:t>
              </a:r>
              <a:br>
                <a:rPr lang="en-US" sz="2000" b="1" baseline="30000" dirty="0">
                  <a:solidFill>
                    <a:schemeClr val="bg1"/>
                  </a:solidFill>
                  <a:latin typeface="Calibri (Body)"/>
                  <a:cs typeface="Calibri (Body)"/>
                </a:rPr>
              </a:br>
              <a:r>
                <a:rPr lang="en-US" sz="2000" b="1" baseline="30000" dirty="0">
                  <a:solidFill>
                    <a:schemeClr val="bg1"/>
                  </a:solidFill>
                  <a:latin typeface="Calibri (Body)"/>
                  <a:cs typeface="Calibri (Body)"/>
                </a:rPr>
                <a:t>RED CROSS AND RED CRESCENT SOCIETIES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Calibri (Body)"/>
                  <a:cs typeface="Calibri (Body)"/>
                </a:rPr>
                <a:t>P.O. BOX 372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Calibri (Body)"/>
                  <a:cs typeface="Calibri (Body)"/>
                </a:rPr>
                <a:t>CH-1211 GENEVA 19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Calibri (Body)"/>
                  <a:cs typeface="Calibri (Body)"/>
                </a:rPr>
                <a:t>SWITZERLAND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Calibri (Body)"/>
                <a:cs typeface="Calibri (Body)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Calibri (Body)"/>
                  <a:cs typeface="Calibri (Body)"/>
                </a:rPr>
                <a:t>TEL.: +41 22 730 42 22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Calibri (Body)"/>
                  <a:cs typeface="Calibri (Body)"/>
                </a:rPr>
                <a:t>FAX.: +41 22 733 03 95</a:t>
              </a:r>
              <a:endParaRPr lang="en-US" sz="2000" dirty="0">
                <a:solidFill>
                  <a:schemeClr val="bg1"/>
                </a:solidFill>
                <a:latin typeface="Calibri (Body)"/>
                <a:cs typeface="Calibri (Body)"/>
              </a:endParaRPr>
            </a:p>
          </p:txBody>
        </p:sp>
        <p:pic>
          <p:nvPicPr>
            <p:cNvPr id="6" name="Picture 15" descr="SLCM-icons logo-EN.jpg"/>
            <p:cNvPicPr>
              <a:picLocks noChangeAspect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7200" y="5486400"/>
              <a:ext cx="1905000" cy="9830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6" descr="IFRC_logo_EN.jp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715000" y="6096000"/>
              <a:ext cx="3157728" cy="2958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10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11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C9A04E6-A5C7-4091-A9DA-ED0AB495CD1E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0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1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58762" y="1403368"/>
            <a:ext cx="8555038" cy="4525963"/>
          </a:xfrm>
        </p:spPr>
        <p:txBody>
          <a:bodyPr/>
          <a:lstStyle>
            <a:lvl1pPr>
              <a:buClrTx/>
              <a:defRPr>
                <a:solidFill>
                  <a:schemeClr val="tx1"/>
                </a:solidFill>
              </a:defRPr>
            </a:lvl1pPr>
            <a:lvl2pPr>
              <a:buClrTx/>
              <a:defRPr>
                <a:solidFill>
                  <a:schemeClr val="tx1"/>
                </a:solidFill>
              </a:defRPr>
            </a:lvl2pPr>
            <a:lvl3pPr>
              <a:buClrTx/>
              <a:buSzPct val="100000"/>
              <a:buFont typeface="Lucida Grande"/>
              <a:buChar char="−"/>
              <a:defRPr>
                <a:solidFill>
                  <a:schemeClr val="tx1"/>
                </a:solidFill>
              </a:defRPr>
            </a:lvl3pPr>
            <a:lvl4pPr>
              <a:buClrTx/>
              <a:defRPr baseline="0">
                <a:solidFill>
                  <a:schemeClr val="tx1"/>
                </a:solidFill>
              </a:defRPr>
            </a:lvl4pPr>
            <a:lvl5pPr>
              <a:buClrTx/>
              <a:buFont typeface="Lucida Grande"/>
              <a:buChar char="−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Slide copy uses this color (26pt)</a:t>
            </a:r>
          </a:p>
          <a:p>
            <a:pPr lvl="1"/>
            <a:r>
              <a:rPr lang="en-US" dirty="0" smtClean="0"/>
              <a:t>Bullet point level 1 (26pt)</a:t>
            </a:r>
          </a:p>
          <a:p>
            <a:pPr lvl="2"/>
            <a:r>
              <a:rPr lang="en-US" dirty="0" smtClean="0"/>
              <a:t>Bullet point level 2 (24pt)</a:t>
            </a:r>
          </a:p>
          <a:p>
            <a:pPr lvl="3"/>
            <a:r>
              <a:rPr lang="en-US" dirty="0" smtClean="0"/>
              <a:t>Bullet point level 3 (22pt)</a:t>
            </a:r>
          </a:p>
          <a:p>
            <a:pPr lvl="4"/>
            <a:r>
              <a:rPr lang="en-US" dirty="0" smtClean="0"/>
              <a:t>Bullet point level 4 (20pt)</a:t>
            </a:r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2386056" y="285306"/>
            <a:ext cx="5472070" cy="843390"/>
          </a:xfrm>
        </p:spPr>
        <p:txBody>
          <a:bodyPr>
            <a:no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title: can span two lines of the slide and uses this font color (26pt)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0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1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57200" y="1676400"/>
            <a:ext cx="3352800" cy="4191000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Click icon to add chart</a:t>
            </a:r>
            <a:endParaRPr lang="en-GB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59770" y="1676400"/>
            <a:ext cx="47244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10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11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828800" y="2895600"/>
            <a:ext cx="6858000" cy="2971800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828800" y="1631732"/>
            <a:ext cx="6858000" cy="114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10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11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1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399"/>
            <a:ext cx="4040188" cy="5746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51075"/>
            <a:ext cx="4040188" cy="3616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399"/>
            <a:ext cx="4041775" cy="5746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51075"/>
            <a:ext cx="4041775" cy="3616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nd contac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52400" y="152400"/>
            <a:ext cx="8839200" cy="6553200"/>
            <a:chOff x="152400" y="76200"/>
            <a:chExt cx="8839200" cy="6553200"/>
          </a:xfrm>
        </p:grpSpPr>
        <p:sp>
          <p:nvSpPr>
            <p:cNvPr id="3" name="Rectangle 11"/>
            <p:cNvSpPr/>
            <p:nvPr userDrawn="1"/>
          </p:nvSpPr>
          <p:spPr>
            <a:xfrm>
              <a:off x="152400" y="76200"/>
              <a:ext cx="8839200" cy="6553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4" name="Rectangle 12"/>
            <p:cNvSpPr/>
            <p:nvPr userDrawn="1"/>
          </p:nvSpPr>
          <p:spPr>
            <a:xfrm>
              <a:off x="152400" y="76200"/>
              <a:ext cx="8839200" cy="5029200"/>
            </a:xfrm>
            <a:prstGeom prst="rect">
              <a:avLst/>
            </a:prstGeom>
            <a:solidFill>
              <a:srgbClr val="CF1C2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" name="TextBox 13"/>
            <p:cNvSpPr txBox="1"/>
            <p:nvPr userDrawn="1"/>
          </p:nvSpPr>
          <p:spPr>
            <a:xfrm>
              <a:off x="533400" y="498475"/>
              <a:ext cx="4724400" cy="3693319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Calibri (Body)"/>
                  <a:cs typeface="Calibri (Body)"/>
                </a:rPr>
                <a:t>FOR FURTHER INFORMATION ON </a:t>
              </a:r>
              <a:r>
                <a:rPr lang="en-US" sz="2000" b="1" baseline="30000" dirty="0" smtClean="0">
                  <a:solidFill>
                    <a:srgbClr val="E8C7B0"/>
                  </a:solidFill>
                  <a:latin typeface="Calibri (Body)"/>
                  <a:cs typeface="Calibri (Body)"/>
                </a:rPr>
                <a:t>ORGANISATIONAL CAPACITY ASSESSMENT, </a:t>
              </a:r>
              <a:r>
                <a:rPr lang="en-US" sz="2000" b="1" baseline="30000" dirty="0">
                  <a:solidFill>
                    <a:srgbClr val="E8C7B0"/>
                  </a:solidFill>
                  <a:latin typeface="Calibri (Body)"/>
                  <a:cs typeface="Calibri (Body)"/>
                </a:rPr>
                <a:t>PLEASE CONTACT: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Calibri (Body)"/>
                <a:cs typeface="Calibri (Body)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Calibri (Body)"/>
                  <a:cs typeface="Calibri (Body)"/>
                </a:rPr>
                <a:t>IFRC </a:t>
              </a:r>
              <a:r>
                <a:rPr lang="en-US" sz="2000" b="1" baseline="30000" dirty="0" smtClean="0">
                  <a:solidFill>
                    <a:srgbClr val="E8C7B0"/>
                  </a:solidFill>
                  <a:latin typeface="Calibri (Body)"/>
                  <a:cs typeface="Calibri (Body)"/>
                </a:rPr>
                <a:t>PERFORMANCE DEVELOPMENT DEPARTMENT</a:t>
              </a:r>
              <a:endParaRPr lang="en-US" sz="2000" b="1" baseline="30000" dirty="0">
                <a:solidFill>
                  <a:srgbClr val="E8C7B0"/>
                </a:solidFill>
                <a:latin typeface="Calibri (Body)"/>
                <a:cs typeface="Calibri (Body)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aseline="30000" dirty="0" smtClean="0">
                  <a:solidFill>
                    <a:schemeClr val="bg1"/>
                  </a:solidFill>
                  <a:latin typeface="Calibri (Body)"/>
                  <a:cs typeface="Calibri (Body)"/>
                </a:rPr>
                <a:t>NAME: ROGER BRACKE,</a:t>
              </a:r>
              <a:r>
                <a:rPr lang="en-US" sz="2000" baseline="0" dirty="0" smtClean="0">
                  <a:solidFill>
                    <a:schemeClr val="bg1"/>
                  </a:solidFill>
                  <a:latin typeface="Calibri (Body)"/>
                  <a:cs typeface="Calibri (Body)"/>
                </a:rPr>
                <a:t> </a:t>
              </a:r>
              <a:r>
                <a:rPr lang="en-US" sz="2000" baseline="30000" dirty="0" smtClean="0">
                  <a:solidFill>
                    <a:schemeClr val="bg1"/>
                  </a:solidFill>
                  <a:latin typeface="Calibri (Body)"/>
                  <a:cs typeface="Calibri (Body)"/>
                </a:rPr>
                <a:t>HEAD OF DEPARTMENT</a:t>
              </a:r>
              <a:r>
                <a:rPr lang="en-US" sz="2000" baseline="30000" dirty="0">
                  <a:solidFill>
                    <a:schemeClr val="bg1"/>
                  </a:solidFill>
                  <a:latin typeface="Calibri (Body)"/>
                  <a:cs typeface="Calibri (Body)"/>
                </a:rPr>
                <a:t/>
              </a:r>
              <a:br>
                <a:rPr lang="en-US" sz="2000" baseline="30000" dirty="0">
                  <a:solidFill>
                    <a:schemeClr val="bg1"/>
                  </a:solidFill>
                  <a:latin typeface="Calibri (Body)"/>
                  <a:cs typeface="Calibri (Body)"/>
                </a:rPr>
              </a:br>
              <a:r>
                <a:rPr lang="en-US" sz="2000" b="1" baseline="30000" dirty="0">
                  <a:solidFill>
                    <a:schemeClr val="bg1"/>
                  </a:solidFill>
                  <a:latin typeface="Calibri (Body)"/>
                  <a:cs typeface="Calibri (Body)"/>
                </a:rPr>
                <a:t>TEL. : +41 022 730 </a:t>
              </a:r>
              <a:r>
                <a:rPr lang="en-US" sz="2000" b="1" baseline="30000" dirty="0" smtClean="0">
                  <a:solidFill>
                    <a:schemeClr val="bg1"/>
                  </a:solidFill>
                  <a:latin typeface="Calibri (Body)"/>
                  <a:cs typeface="Calibri (Body)"/>
                </a:rPr>
                <a:t>4322</a:t>
              </a:r>
              <a:endParaRPr lang="en-US" sz="2000" b="1" baseline="30000" dirty="0">
                <a:solidFill>
                  <a:schemeClr val="bg1"/>
                </a:solidFill>
                <a:latin typeface="Calibri (Body)"/>
                <a:cs typeface="Calibri (Body)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Calibri (Body)"/>
                  <a:cs typeface="Calibri (Body)"/>
                </a:rPr>
                <a:t>EMAIL: </a:t>
              </a:r>
              <a:r>
                <a:rPr lang="en-US" sz="2000" b="1" baseline="30000" dirty="0" smtClean="0">
                  <a:solidFill>
                    <a:schemeClr val="bg1"/>
                  </a:solidFill>
                  <a:latin typeface="Calibri (Body)"/>
                  <a:cs typeface="Calibri (Body)"/>
                </a:rPr>
                <a:t>roger.bracke@ifrc.org</a:t>
              </a:r>
              <a:endParaRPr lang="en-US" sz="2000" b="1" baseline="30000" dirty="0">
                <a:solidFill>
                  <a:schemeClr val="bg1"/>
                </a:solidFill>
                <a:latin typeface="Calibri (Body)"/>
                <a:cs typeface="Calibri (Body)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Calibri (Body)"/>
                <a:cs typeface="Calibri (Body)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Calibri (Body)"/>
                  <a:cs typeface="Calibri (Body)"/>
                </a:rPr>
                <a:t>THIS PRESENTATION IS PUBLISHED BY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Calibri (Body)"/>
                  <a:cs typeface="Calibri (Body)"/>
                </a:rPr>
                <a:t>INTERNATIONAL FEDERATION OF </a:t>
              </a:r>
              <a:br>
                <a:rPr lang="en-US" sz="2000" b="1" baseline="30000" dirty="0">
                  <a:solidFill>
                    <a:schemeClr val="bg1"/>
                  </a:solidFill>
                  <a:latin typeface="Calibri (Body)"/>
                  <a:cs typeface="Calibri (Body)"/>
                </a:rPr>
              </a:br>
              <a:r>
                <a:rPr lang="en-US" sz="2000" b="1" baseline="30000" dirty="0">
                  <a:solidFill>
                    <a:schemeClr val="bg1"/>
                  </a:solidFill>
                  <a:latin typeface="Calibri (Body)"/>
                  <a:cs typeface="Calibri (Body)"/>
                </a:rPr>
                <a:t>RED CROSS AND RED CRESCENT SOCIETIES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Calibri (Body)"/>
                  <a:cs typeface="Calibri (Body)"/>
                </a:rPr>
                <a:t>P.O. BOX 372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Calibri (Body)"/>
                  <a:cs typeface="Calibri (Body)"/>
                </a:rPr>
                <a:t>CH-1211 GENEVA 19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Calibri (Body)"/>
                  <a:cs typeface="Calibri (Body)"/>
                </a:rPr>
                <a:t>SWITZERLAND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Calibri (Body)"/>
                <a:cs typeface="Calibri (Body)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Calibri (Body)"/>
                  <a:cs typeface="Calibri (Body)"/>
                </a:rPr>
                <a:t>TEL.: +41 22 730 42 22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Calibri (Body)"/>
                  <a:cs typeface="Calibri (Body)"/>
                </a:rPr>
                <a:t>FAX.: +41 22 733 03 95</a:t>
              </a:r>
              <a:endParaRPr lang="en-US" sz="2000" dirty="0">
                <a:solidFill>
                  <a:schemeClr val="bg1"/>
                </a:solidFill>
                <a:latin typeface="Calibri (Body)"/>
                <a:cs typeface="Calibri (Body)"/>
              </a:endParaRPr>
            </a:p>
          </p:txBody>
        </p:sp>
        <p:pic>
          <p:nvPicPr>
            <p:cNvPr id="6" name="Picture 15" descr="SLCM-icons logo-EN.jpg"/>
            <p:cNvPicPr>
              <a:picLocks noChangeAspect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7200" y="5486400"/>
              <a:ext cx="1905000" cy="9830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6" descr="IFRC_logo_EN.jp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715000" y="6096000"/>
              <a:ext cx="3157728" cy="2958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10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11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152400" y="5943600"/>
            <a:ext cx="8839200" cy="787400"/>
            <a:chOff x="152400" y="5918015"/>
            <a:chExt cx="8839200" cy="787585"/>
          </a:xfrm>
        </p:grpSpPr>
        <p:sp>
          <p:nvSpPr>
            <p:cNvPr id="9" name="Rectangle 8"/>
            <p:cNvSpPr/>
            <p:nvPr userDrawn="1"/>
          </p:nvSpPr>
          <p:spPr bwMode="auto">
            <a:xfrm>
              <a:off x="152400" y="5918015"/>
              <a:ext cx="8839200" cy="787585"/>
            </a:xfrm>
            <a:prstGeom prst="rect">
              <a:avLst/>
            </a:prstGeom>
            <a:solidFill>
              <a:srgbClr val="DB000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 fontAlgn="auto">
                <a:spcBef>
                  <a:spcPct val="20000"/>
                </a:spcBef>
                <a:spcAft>
                  <a:spcPts val="0"/>
                </a:spcAft>
                <a:buFontTx/>
                <a:buChar char="•"/>
                <a:defRPr/>
              </a:pPr>
              <a:endParaRPr lang="en-US" sz="3200" dirty="0"/>
            </a:p>
          </p:txBody>
        </p:sp>
        <p:sp>
          <p:nvSpPr>
            <p:cNvPr id="10" name="TextBox 9"/>
            <p:cNvSpPr txBox="1"/>
            <p:nvPr userDrawn="1"/>
          </p:nvSpPr>
          <p:spPr bwMode="auto">
            <a:xfrm>
              <a:off x="304800" y="6106972"/>
              <a:ext cx="3124200" cy="369974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rgbClr val="551C15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www.ifrc.org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Saving lives, changing minds.</a:t>
              </a:r>
              <a:endParaRPr lang="en-US" sz="1200" dirty="0">
                <a:solidFill>
                  <a:schemeClr val="bg1"/>
                </a:solidFill>
                <a:latin typeface="Arial Rounded MT Bold" pitchFamily="-110" charset="0"/>
                <a:ea typeface="Arial Rounded MT Bold" pitchFamily="-110" charset="0"/>
                <a:cs typeface="Arial Rounded MT Bold" pitchFamily="-110" charset="0"/>
              </a:endParaRPr>
            </a:p>
          </p:txBody>
        </p:sp>
        <p:pic>
          <p:nvPicPr>
            <p:cNvPr id="1034" name="Picture 14" descr="IFRC_logo_EN.gif"/>
            <p:cNvPicPr>
              <a:picLocks noChangeAspect="1"/>
            </p:cNvPicPr>
            <p:nvPr userDrawn="1"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5613869" y="6172201"/>
              <a:ext cx="3225331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350838"/>
            <a:ext cx="6858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1676400"/>
            <a:ext cx="6858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8" name="Oval 17"/>
          <p:cNvSpPr/>
          <p:nvPr userDrawn="1"/>
        </p:nvSpPr>
        <p:spPr bwMode="auto">
          <a:xfrm>
            <a:off x="339725" y="339725"/>
            <a:ext cx="1260475" cy="1260475"/>
          </a:xfrm>
          <a:prstGeom prst="ellipse">
            <a:avLst/>
          </a:prstGeom>
          <a:solidFill>
            <a:srgbClr val="CF1C21"/>
          </a:solidFill>
          <a:ln w="31750">
            <a:solidFill>
              <a:schemeClr val="bg1"/>
            </a:solidFill>
            <a:rou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TextBox 18"/>
          <p:cNvSpPr txBox="1"/>
          <p:nvPr userDrawn="1"/>
        </p:nvSpPr>
        <p:spPr bwMode="auto">
          <a:xfrm>
            <a:off x="393700" y="764704"/>
            <a:ext cx="1144588" cy="430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kern="1200" dirty="0" smtClean="0">
                <a:solidFill>
                  <a:schemeClr val="bg1"/>
                </a:solidFill>
                <a:latin typeface="Arial" charset="0"/>
                <a:ea typeface="+mn-ea"/>
                <a:cs typeface="Arial"/>
              </a:rPr>
              <a:t>Disruptive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kern="1200" dirty="0" smtClean="0">
                <a:solidFill>
                  <a:schemeClr val="bg1"/>
                </a:solidFill>
                <a:latin typeface="Arial" charset="0"/>
                <a:ea typeface="+mn-ea"/>
                <a:cs typeface="Arial"/>
              </a:rPr>
              <a:t>Innovation</a:t>
            </a:r>
            <a:endParaRPr lang="en-US" sz="1400" b="1" dirty="0">
              <a:solidFill>
                <a:schemeClr val="bg1"/>
              </a:solidFill>
              <a:latin typeface="+mn-lt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6" r:id="rId10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 i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0850" indent="-17780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350838"/>
            <a:ext cx="6858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536" y="1676400"/>
            <a:ext cx="8291264" cy="4704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7" name="Oval 6"/>
          <p:cNvSpPr/>
          <p:nvPr userDrawn="1"/>
        </p:nvSpPr>
        <p:spPr bwMode="auto">
          <a:xfrm>
            <a:off x="339725" y="339725"/>
            <a:ext cx="1260475" cy="1260475"/>
          </a:xfrm>
          <a:prstGeom prst="ellipse">
            <a:avLst/>
          </a:prstGeom>
          <a:solidFill>
            <a:srgbClr val="CF1C21"/>
          </a:solidFill>
          <a:ln w="31750">
            <a:solidFill>
              <a:schemeClr val="bg1"/>
            </a:solidFill>
            <a:rou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 bwMode="auto">
          <a:xfrm>
            <a:off x="393700" y="764704"/>
            <a:ext cx="1144588" cy="430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kern="1200" dirty="0" smtClean="0">
                <a:solidFill>
                  <a:schemeClr val="bg1"/>
                </a:solidFill>
                <a:latin typeface="Arial" charset="0"/>
                <a:ea typeface="+mn-ea"/>
                <a:cs typeface="Arial"/>
              </a:rPr>
              <a:t>Disruptive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kern="1200" dirty="0" smtClean="0">
                <a:solidFill>
                  <a:schemeClr val="bg1"/>
                </a:solidFill>
                <a:latin typeface="Arial" charset="0"/>
                <a:ea typeface="+mn-ea"/>
                <a:cs typeface="Arial"/>
              </a:rPr>
              <a:t>Innovation</a:t>
            </a:r>
            <a:endParaRPr lang="en-US" sz="1400" b="1" dirty="0">
              <a:solidFill>
                <a:schemeClr val="bg1"/>
              </a:solidFill>
              <a:latin typeface="+mn-lt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 i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0850" indent="-17780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2130425"/>
            <a:ext cx="8064896" cy="1874639"/>
          </a:xfrm>
        </p:spPr>
        <p:txBody>
          <a:bodyPr/>
          <a:lstStyle/>
          <a:p>
            <a:r>
              <a:rPr lang="en-US" sz="3600" dirty="0" smtClean="0"/>
              <a:t>Disruptive Innovation</a:t>
            </a:r>
            <a:endParaRPr lang="en-GB" sz="2800" b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1560" y="4412704"/>
            <a:ext cx="6400800" cy="1752600"/>
          </a:xfrm>
        </p:spPr>
        <p:txBody>
          <a:bodyPr/>
          <a:lstStyle/>
          <a:p>
            <a:r>
              <a:rPr lang="en-US" dirty="0" smtClean="0"/>
              <a:t>Edward G. Happ, CIO</a:t>
            </a:r>
          </a:p>
          <a:p>
            <a:r>
              <a:rPr lang="en-US" dirty="0" smtClean="0"/>
              <a:t>2013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If the Horse is Dead, You Should </a:t>
            </a:r>
            <a:r>
              <a:rPr lang="en-GB" dirty="0" smtClean="0"/>
              <a:t>Dismount*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 smtClean="0"/>
              <a:t>How </a:t>
            </a:r>
            <a:r>
              <a:rPr lang="en-GB" i="1" dirty="0"/>
              <a:t>a charity might </a:t>
            </a:r>
            <a:r>
              <a:rPr lang="en-GB" i="1" dirty="0" smtClean="0"/>
              <a:t>respond:</a:t>
            </a:r>
          </a:p>
          <a:p>
            <a:pPr lvl="1"/>
            <a:r>
              <a:rPr lang="en-GB" dirty="0" smtClean="0"/>
              <a:t>Buy </a:t>
            </a:r>
            <a:r>
              <a:rPr lang="en-GB" dirty="0"/>
              <a:t>a stronger whip to see if we can improve performance.</a:t>
            </a:r>
          </a:p>
          <a:p>
            <a:pPr lvl="1"/>
            <a:r>
              <a:rPr lang="en-GB" dirty="0"/>
              <a:t>Change riders to get a better match of styles.</a:t>
            </a:r>
          </a:p>
          <a:p>
            <a:pPr lvl="1"/>
            <a:r>
              <a:rPr lang="en-GB" dirty="0"/>
              <a:t>Declare as a core value, “This is the way we have always ridden this horse, and it fits with our culture.”</a:t>
            </a:r>
          </a:p>
          <a:p>
            <a:pPr lvl="1"/>
            <a:r>
              <a:rPr lang="en-GB" dirty="0"/>
              <a:t>Appoint consultants to study the horse and come up with creative uses for it. Arrange to visit other charities to see how they ride dead horses.</a:t>
            </a:r>
          </a:p>
          <a:p>
            <a:pPr lvl="1"/>
            <a:r>
              <a:rPr lang="en-GB" dirty="0"/>
              <a:t>Rewrite the performance standards to incorporate riding dead horses.</a:t>
            </a:r>
          </a:p>
          <a:p>
            <a:pPr lvl="1"/>
            <a:r>
              <a:rPr lang="en-GB" dirty="0"/>
              <a:t>Create a training program to help people ride dead horses.</a:t>
            </a:r>
          </a:p>
          <a:p>
            <a:pPr lvl="1"/>
            <a:r>
              <a:rPr lang="en-GB" dirty="0"/>
              <a:t>Form a project team to find uses for dead horses.</a:t>
            </a:r>
          </a:p>
          <a:p>
            <a:pPr lvl="1"/>
            <a:r>
              <a:rPr lang="en-GB" dirty="0"/>
              <a:t>Promote the dead horse to a management position.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6381328"/>
            <a:ext cx="54345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i="1" dirty="0"/>
              <a:t>*Purportedly </a:t>
            </a:r>
            <a:r>
              <a:rPr lang="en-GB" sz="1600" i="1" dirty="0" smtClean="0"/>
              <a:t>from the tribal </a:t>
            </a:r>
            <a:r>
              <a:rPr lang="en-GB" sz="1600" i="1" dirty="0"/>
              <a:t>wisdom of the Dakota Indians </a:t>
            </a:r>
          </a:p>
          <a:p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2634342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Industries RIP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700808"/>
            <a:ext cx="6324600" cy="481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2789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Innovation at the margins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03004446"/>
              </p:ext>
            </p:extLst>
          </p:nvPr>
        </p:nvGraphicFramePr>
        <p:xfrm>
          <a:off x="1547664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4499992" y="1844824"/>
            <a:ext cx="237626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876256" y="1556792"/>
            <a:ext cx="19447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Historical IT – all </a:t>
            </a:r>
          </a:p>
          <a:p>
            <a:r>
              <a:rPr lang="en-US" sz="1400" i="1" dirty="0" smtClean="0"/>
              <a:t>components provided </a:t>
            </a:r>
            <a:endParaRPr lang="en-US" sz="1400" i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499992" y="3068960"/>
            <a:ext cx="230425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804248" y="2833772"/>
            <a:ext cx="23535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Current Era – Users bring </a:t>
            </a:r>
          </a:p>
          <a:p>
            <a:r>
              <a:rPr lang="en-US" sz="1400" i="1" dirty="0" smtClean="0"/>
              <a:t>their own devices and apps</a:t>
            </a:r>
            <a:endParaRPr lang="en-US" sz="1400" i="1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572000" y="3664188"/>
            <a:ext cx="230425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876256" y="3429000"/>
            <a:ext cx="21932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Future Era – Users bring </a:t>
            </a:r>
          </a:p>
          <a:p>
            <a:r>
              <a:rPr lang="en-US" sz="1400" i="1" dirty="0" smtClean="0"/>
              <a:t>their own networks</a:t>
            </a:r>
            <a:endParaRPr lang="en-US" sz="14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6372200" y="4706560"/>
            <a:ext cx="265329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rgbClr val="FF0000"/>
                </a:solidFill>
              </a:rPr>
              <a:t>Standard core – it is unlikely</a:t>
            </a:r>
          </a:p>
          <a:p>
            <a:r>
              <a:rPr lang="en-US" sz="1400" i="1" dirty="0" smtClean="0">
                <a:solidFill>
                  <a:srgbClr val="FF0000"/>
                </a:solidFill>
              </a:rPr>
              <a:t>users will have or should have</a:t>
            </a:r>
          </a:p>
          <a:p>
            <a:r>
              <a:rPr lang="en-US" sz="1400" i="1" dirty="0" smtClean="0">
                <a:solidFill>
                  <a:srgbClr val="FF0000"/>
                </a:solidFill>
              </a:rPr>
              <a:t>their own Finance, HR, Supply </a:t>
            </a:r>
          </a:p>
          <a:p>
            <a:r>
              <a:rPr lang="en-US" sz="1400" i="1" dirty="0" smtClean="0">
                <a:solidFill>
                  <a:srgbClr val="FF0000"/>
                </a:solidFill>
              </a:rPr>
              <a:t>Chain, and Legal </a:t>
            </a:r>
          </a:p>
          <a:p>
            <a:r>
              <a:rPr lang="en-US" sz="1400" i="1" dirty="0" smtClean="0">
                <a:solidFill>
                  <a:srgbClr val="FF0000"/>
                </a:solidFill>
              </a:rPr>
              <a:t>applications and data</a:t>
            </a:r>
            <a:endParaRPr lang="en-US" sz="1400" i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9512" y="1916832"/>
            <a:ext cx="261321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rgbClr val="FF0000"/>
                </a:solidFill>
              </a:rPr>
              <a:t>Local innovation is more likely </a:t>
            </a:r>
          </a:p>
          <a:p>
            <a:r>
              <a:rPr lang="en-US" sz="1400" i="1" dirty="0" smtClean="0">
                <a:solidFill>
                  <a:srgbClr val="FF0000"/>
                </a:solidFill>
              </a:rPr>
              <a:t>and sustainable at the outer</a:t>
            </a:r>
          </a:p>
          <a:p>
            <a:r>
              <a:rPr lang="en-US" sz="1400" i="1" dirty="0">
                <a:solidFill>
                  <a:srgbClr val="FF0000"/>
                </a:solidFill>
              </a:rPr>
              <a:t>l</a:t>
            </a:r>
            <a:r>
              <a:rPr lang="en-US" sz="1400" i="1" dirty="0" smtClean="0">
                <a:solidFill>
                  <a:srgbClr val="FF0000"/>
                </a:solidFill>
              </a:rPr>
              <a:t>ayers of IT delivery</a:t>
            </a:r>
            <a:endParaRPr lang="en-US" sz="1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314288"/>
      </p:ext>
    </p:extLst>
  </p:cSld>
  <p:clrMapOvr>
    <a:masterClrMapping/>
  </p:clrMapOvr>
</p:sld>
</file>

<file path=ppt/theme/theme1.xml><?xml version="1.0" encoding="utf-8"?>
<a:theme xmlns:a="http://schemas.openxmlformats.org/drawingml/2006/main" name="201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201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RB_Presentation1</Template>
  <TotalTime>6623</TotalTime>
  <Words>270</Words>
  <Application>Microsoft Office PowerPoint</Application>
  <PresentationFormat>On-screen Show (4:3)</PresentationFormat>
  <Paragraphs>42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2010</vt:lpstr>
      <vt:lpstr>1_2010</vt:lpstr>
      <vt:lpstr>Disruptive Innovation</vt:lpstr>
      <vt:lpstr>If the Horse is Dead, You Should Dismount*</vt:lpstr>
      <vt:lpstr>Industries RIP</vt:lpstr>
      <vt:lpstr>Innovation at the margins</vt:lpstr>
    </vt:vector>
  </TitlesOfParts>
  <Company>IFRC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strong National Societies</dc:title>
  <dc:creator>Customer</dc:creator>
  <cp:lastModifiedBy>Edward Happ</cp:lastModifiedBy>
  <cp:revision>278</cp:revision>
  <dcterms:created xsi:type="dcterms:W3CDTF">2010-10-05T08:04:46Z</dcterms:created>
  <dcterms:modified xsi:type="dcterms:W3CDTF">2013-11-05T21:51:22Z</dcterms:modified>
</cp:coreProperties>
</file>