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365" r:id="rId2"/>
    <p:sldId id="412" r:id="rId3"/>
    <p:sldId id="366" r:id="rId4"/>
    <p:sldId id="368" r:id="rId5"/>
    <p:sldId id="397" r:id="rId6"/>
    <p:sldId id="395" r:id="rId7"/>
    <p:sldId id="396" r:id="rId8"/>
    <p:sldId id="367" r:id="rId9"/>
    <p:sldId id="398" r:id="rId10"/>
    <p:sldId id="374" r:id="rId11"/>
    <p:sldId id="375" r:id="rId12"/>
    <p:sldId id="376" r:id="rId13"/>
    <p:sldId id="406" r:id="rId14"/>
    <p:sldId id="378" r:id="rId15"/>
    <p:sldId id="379" r:id="rId16"/>
    <p:sldId id="380" r:id="rId17"/>
    <p:sldId id="381" r:id="rId18"/>
    <p:sldId id="385" r:id="rId19"/>
    <p:sldId id="382" r:id="rId20"/>
    <p:sldId id="407" r:id="rId21"/>
    <p:sldId id="401" r:id="rId22"/>
    <p:sldId id="399" r:id="rId23"/>
    <p:sldId id="405" r:id="rId24"/>
    <p:sldId id="383" r:id="rId25"/>
    <p:sldId id="415" r:id="rId26"/>
    <p:sldId id="393" r:id="rId27"/>
    <p:sldId id="402" r:id="rId28"/>
    <p:sldId id="414" r:id="rId29"/>
    <p:sldId id="384" r:id="rId30"/>
    <p:sldId id="392" r:id="rId31"/>
    <p:sldId id="388" r:id="rId32"/>
    <p:sldId id="408" r:id="rId33"/>
    <p:sldId id="410" r:id="rId34"/>
    <p:sldId id="413" r:id="rId35"/>
    <p:sldId id="394" r:id="rId36"/>
    <p:sldId id="386" r:id="rId37"/>
    <p:sldId id="389" r:id="rId38"/>
    <p:sldId id="404" r:id="rId39"/>
    <p:sldId id="403" r:id="rId40"/>
    <p:sldId id="409" r:id="rId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8123"/>
    <a:srgbClr val="060606"/>
    <a:srgbClr val="FF3300"/>
    <a:srgbClr val="5B5B5B"/>
    <a:srgbClr val="549C25"/>
    <a:srgbClr val="5FB12B"/>
    <a:srgbClr val="439328"/>
    <a:srgbClr val="4AA2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76" autoAdjust="0"/>
    <p:restoredTop sz="93855" autoAdjust="0"/>
  </p:normalViewPr>
  <p:slideViewPr>
    <p:cSldViewPr>
      <p:cViewPr varScale="1">
        <p:scale>
          <a:sx n="70" d="100"/>
          <a:sy n="70" d="100"/>
        </p:scale>
        <p:origin x="-8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US"/>
          </a:p>
        </p:txBody>
      </p:sp>
      <p:sp>
        <p:nvSpPr>
          <p:cNvPr id="5123"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US"/>
          </a:p>
        </p:txBody>
      </p:sp>
      <p:sp>
        <p:nvSpPr>
          <p:cNvPr id="512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a:lvl1pPr>
          </a:lstStyle>
          <a:p>
            <a:pPr>
              <a:defRPr/>
            </a:pPr>
            <a:endParaRPr lang="en-US"/>
          </a:p>
        </p:txBody>
      </p:sp>
      <p:sp>
        <p:nvSpPr>
          <p:cNvPr id="512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3CF9CE9C-3FFB-40CD-873F-B5648A36776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US"/>
          </a:p>
        </p:txBody>
      </p:sp>
      <p:sp>
        <p:nvSpPr>
          <p:cNvPr id="7171"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923925">
              <a:defRPr sz="1200"/>
            </a:lvl1pPr>
          </a:lstStyle>
          <a:p>
            <a:pPr>
              <a:defRPr/>
            </a:pPr>
            <a:endParaRPr lang="en-US"/>
          </a:p>
        </p:txBody>
      </p:sp>
      <p:sp>
        <p:nvSpPr>
          <p:cNvPr id="717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7A3EF250-FB4B-4FB7-94C2-D1867BE9820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vetheworldblog.files.wordpress.com/2009/10/2606613587_44ea042f60.jp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uncultured.co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eblogs.jupiterresearch.com/analysts/ask/"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dclassix.com/a3/27frigidairerefrigerator.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eingamydietrich.files.wordpress.com/2009/04/verizon.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l.maximumpc.com/galleries/25oldpcs/IBM_PC_01_full.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820443B8-1A5E-4D88-9707-A0662BD1E0E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9CA4708-7C27-4EE1-9A4D-CFC08A305D0F}" type="slidenum">
              <a:rPr lang="en-US" smtClean="0"/>
              <a:pPr/>
              <a:t>10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F502E6A-EA35-4E4D-B42E-5EF051B6E43D}" type="slidenum">
              <a:rPr lang="en-US" smtClean="0"/>
              <a:pPr/>
              <a:t>11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14425" y="703263"/>
            <a:ext cx="4630738" cy="3473450"/>
          </a:xfrm>
          <a:ln/>
        </p:spPr>
      </p:sp>
      <p:sp>
        <p:nvSpPr>
          <p:cNvPr id="59395" name="Rectangle 3"/>
          <p:cNvSpPr>
            <a:spLocks noGrp="1" noChangeArrowheads="1"/>
          </p:cNvSpPr>
          <p:nvPr>
            <p:ph type="body" idx="1"/>
          </p:nvPr>
        </p:nvSpPr>
        <p:spPr>
          <a:noFill/>
          <a:ln/>
        </p:spPr>
        <p:txBody>
          <a:bodyPr/>
          <a:lstStyle/>
          <a:p>
            <a:endParaRPr lang="en-US" smtClean="0">
              <a:ea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defTabSz="923925"/>
            <a:fld id="{FE96BED9-F0C5-4F4E-80A0-A14A2A9B8AAA}" type="slidenum">
              <a:rPr lang="en-US" sz="1200"/>
              <a:pPr algn="r" defTabSz="923925"/>
              <a:t>13</a:t>
            </a:fld>
            <a:endParaRPr lang="en-US" sz="1200"/>
          </a:p>
        </p:txBody>
      </p:sp>
      <p:sp>
        <p:nvSpPr>
          <p:cNvPr id="10137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defTabSz="923925"/>
            <a:fld id="{463EEA95-F41E-4227-8CAA-E54BE9996588}" type="slidenum">
              <a:rPr lang="en-US" sz="1200"/>
              <a:pPr algn="r" defTabSz="923925"/>
              <a:t>13</a:t>
            </a:fld>
            <a:endParaRPr lang="en-US" sz="1200"/>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xfrm>
            <a:off x="685800" y="4416425"/>
            <a:ext cx="5486400" cy="4183063"/>
          </a:xfrm>
          <a:noFill/>
          <a:ln/>
        </p:spPr>
        <p:txBody>
          <a:bodyPr/>
          <a:lstStyle/>
          <a:p>
            <a:endParaRPr lang="de-DE" smtClean="0">
              <a:ea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defTabSz="923925"/>
            <a:fld id="{CD04CEB8-2A4A-4475-97C1-F21F8727A2CB}" type="slidenum">
              <a:rPr lang="en-US" sz="1200"/>
              <a:pPr algn="r" defTabSz="923925"/>
              <a:t>14</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416425"/>
            <a:ext cx="5486400" cy="4183063"/>
          </a:xfrm>
          <a:noFill/>
          <a:ln/>
        </p:spPr>
        <p:txBody>
          <a:bodyPr/>
          <a:lstStyle/>
          <a:p>
            <a:endParaRPr lang="de-DE" smtClean="0">
              <a:ea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8" tIns="45719" rIns="91438" bIns="45719" anchor="b"/>
          <a:lstStyle/>
          <a:p>
            <a:pPr algn="r"/>
            <a:fld id="{88EF8199-FA5A-4E88-BBF0-A410535FD096}" type="slidenum">
              <a:rPr lang="en-US" sz="1200"/>
              <a:pPr algn="r"/>
              <a:t>15</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685800" y="4416425"/>
            <a:ext cx="5486400" cy="4183063"/>
          </a:xfrm>
          <a:noFill/>
          <a:ln/>
        </p:spPr>
        <p:txBody>
          <a:bodyPr lIns="91438" tIns="45719" rIns="91438" bIns="45719"/>
          <a:lstStyle/>
          <a:p>
            <a:endParaRPr lang="en-US" smtClean="0">
              <a:ea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14425" y="703263"/>
            <a:ext cx="4630738" cy="3473450"/>
          </a:xfrm>
          <a:ln/>
        </p:spPr>
      </p:sp>
      <p:sp>
        <p:nvSpPr>
          <p:cNvPr id="64515" name="Rectangle 3"/>
          <p:cNvSpPr>
            <a:spLocks noGrp="1" noChangeArrowheads="1"/>
          </p:cNvSpPr>
          <p:nvPr>
            <p:ph type="body" idx="1"/>
          </p:nvPr>
        </p:nvSpPr>
        <p:spPr>
          <a:noFill/>
          <a:ln/>
        </p:spPr>
        <p:txBody>
          <a:bodyPr/>
          <a:lstStyle/>
          <a:p>
            <a:endParaRPr lang="en-US" smtClean="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FBAF13B-749C-4688-ABDD-EB8DACE506DC}" type="slidenum">
              <a:rPr lang="en-US" smtClean="0"/>
              <a:pPr/>
              <a:t>18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83093495-A46C-4DF9-B624-0BA35B9381C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D635D-AB83-45C8-ADD9-C782EBAFCEF1}" type="slidenum">
              <a:rPr lang="en-US"/>
              <a:pPr/>
              <a:t>2</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FF807C3-BFAE-4675-A30B-81532E64125D}" type="slidenum">
              <a:rPr lang="en-US" smtClean="0"/>
              <a:pPr/>
              <a:t>20</a:t>
            </a:fld>
            <a:endParaRPr lang="en-US" smtClean="0"/>
          </a:p>
        </p:txBody>
      </p:sp>
      <p:sp>
        <p:nvSpPr>
          <p:cNvPr id="67587" name="Rectangle 2"/>
          <p:cNvSpPr>
            <a:spLocks noGrp="1" noRot="1" noChangeAspect="1" noChangeArrowheads="1" noTextEdit="1"/>
          </p:cNvSpPr>
          <p:nvPr>
            <p:ph type="sldImg"/>
          </p:nvPr>
        </p:nvSpPr>
        <p:spPr>
          <a:xfrm>
            <a:off x="1104900" y="696913"/>
            <a:ext cx="4648200" cy="3486150"/>
          </a:xfrm>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30F1FFA-B2B6-42FF-852D-927B262F316E}" type="slidenum">
              <a:rPr lang="en-US" smtClean="0"/>
              <a:pPr/>
              <a:t>21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3C7CF6D-7C3A-47BB-A313-82001D942CEC}" type="slidenum">
              <a:rPr lang="en-US" smtClean="0"/>
              <a:pPr/>
              <a:t>22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mtClean="0"/>
              <a:t>Gary Hamel interview, CIO Magazine, November 15, 2007, p. 50-55.</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http://savetheworldblog.files.wordpress.com/2009/10/2606613587_44ea042f60.jpg</a:t>
            </a:r>
            <a:endParaRPr lang="en-US" dirty="0" smtClean="0"/>
          </a:p>
          <a:p>
            <a:r>
              <a:rPr lang="en-US" dirty="0" smtClean="0">
                <a:hlinkClick r:id="rId4"/>
              </a:rPr>
              <a:t>http://uncultured.com/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3EF250-FB4B-4FB7-94C2-D1867BE98207}"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FB87C3F2-5B66-44DD-839E-58FD5518DD93}"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1A8CF04-C970-42BB-AF86-D1A64B89B4B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2EB0A13-BF4B-4C26-A76D-192B0C8A50F3}" type="slidenum">
              <a:rPr lang="en-US" smtClean="0"/>
              <a:pPr/>
              <a:t>26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a:lnSpc>
                <a:spcPct val="80000"/>
              </a:lnSpc>
            </a:pPr>
            <a:r>
              <a:rPr lang="en-US" sz="900" smtClean="0"/>
              <a:t>http://www.developingtelecoms.com/content/view/687/59/</a:t>
            </a:r>
          </a:p>
          <a:p>
            <a:pPr>
              <a:lnSpc>
                <a:spcPct val="80000"/>
              </a:lnSpc>
            </a:pPr>
            <a:r>
              <a:rPr lang="en-GB" sz="900" b="1" smtClean="0"/>
              <a:t>Internet Village Motoman</a:t>
            </a:r>
            <a:r>
              <a:rPr lang="en-US" sz="900" smtClean="0"/>
              <a:t> </a:t>
            </a:r>
            <a:r>
              <a:rPr lang="en-GB" sz="900" smtClean="0"/>
              <a:t>“Already, innovative ICT projects in Cambodia have helped connect remote rural schools to the internet,” said Tony Bates. “With NGN technology things can only get better.”</a:t>
            </a:r>
            <a:endParaRPr lang="en-US" sz="900" smtClean="0"/>
          </a:p>
          <a:p>
            <a:pPr>
              <a:lnSpc>
                <a:spcPct val="80000"/>
              </a:lnSpc>
            </a:pPr>
            <a:r>
              <a:rPr lang="en-GB" sz="900" smtClean="0"/>
              <a:t>Cambodia was picking itself up and could show the way to several developing nations. Mr Bates went on to cite the example of a First Mile Solutions project called “Internet Village Motoman”, which used new ICT to provide internet access for 15 solar-powered village schools, telemedicine clinics, and the governor’s office in a remote province of Cambodia - using five Honda motorcycles.</a:t>
            </a:r>
          </a:p>
          <a:p>
            <a:pPr>
              <a:lnSpc>
                <a:spcPct val="80000"/>
              </a:lnSpc>
            </a:pPr>
            <a:r>
              <a:rPr lang="en-GB" sz="900" smtClean="0"/>
              <a:t>The project worked by equipping new schools in the villages with solar panels on the roof to provide sufficient energy to run a computer for six hours and providing an e-mail link via a motorcycle delivery system.</a:t>
            </a:r>
          </a:p>
          <a:p>
            <a:pPr>
              <a:lnSpc>
                <a:spcPct val="80000"/>
              </a:lnSpc>
            </a:pPr>
            <a:r>
              <a:rPr lang="en-GB" sz="900" smtClean="0"/>
              <a:t> Early every morning, five Honda motorcycles leave the hub in the provincial capital of Banlung, where a satellite dish donated by Shin Satellite links the provincial hospital and a special skills school to the Internet for telemedicine and computer training.</a:t>
            </a:r>
            <a:endParaRPr lang="en-US" sz="900" smtClean="0"/>
          </a:p>
          <a:p>
            <a:pPr>
              <a:lnSpc>
                <a:spcPct val="80000"/>
              </a:lnSpc>
            </a:pPr>
            <a:r>
              <a:rPr lang="en-GB" sz="900" smtClean="0"/>
              <a:t>The motorcycle drivers, equipped with a small box and antenna at the rear of their vehicle that downloads and delivers e-mail through a wi-fi (wireless) card, begin the day by collecting the e-mail from the hub's dish, which takes just a few seconds.</a:t>
            </a:r>
            <a:endParaRPr lang="en-US" sz="900" smtClean="0"/>
          </a:p>
          <a:p>
            <a:pPr>
              <a:lnSpc>
                <a:spcPct val="80000"/>
              </a:lnSpc>
            </a:pPr>
            <a:r>
              <a:rPr lang="en-GB" sz="900" smtClean="0"/>
              <a:t>Then, as they pass each school and one health centre, they transmit the messages they have downloaded and retrieve any outgoing mail queued in the school or health centre computer, also equipped with a similar book-sized transmission box. They then go on to the next school. At the end of the day they return to the hub to transmit all the collected e-mail to the Internet for any point on the globe.</a:t>
            </a:r>
            <a:endParaRPr lang="en-US" sz="900" smtClean="0"/>
          </a:p>
          <a:p>
            <a:pPr>
              <a:lnSpc>
                <a:spcPct val="80000"/>
              </a:lnSpc>
            </a:pPr>
            <a:r>
              <a:rPr lang="en-GB" sz="900" smtClean="0"/>
              <a:t>“This is an example of technology changing the quality of life, it is testament to the power of engineering.” While the telecoms industry is “not inventing technology for technology’s sake, we respond to consumer demand across the broadest possible consumer base.”</a:t>
            </a:r>
            <a:endParaRPr lang="en-US" sz="900" smtClean="0"/>
          </a:p>
          <a:p>
            <a:pPr>
              <a:lnSpc>
                <a:spcPct val="80000"/>
              </a:lnSpc>
            </a:pPr>
            <a:r>
              <a:rPr lang="en-GB" sz="900" smtClean="0"/>
              <a:t>TDS helped to highlight the fact that developing nations are now a major part of that consumer base, and have now become the primary focus of the telecommunication industry’s attention, particularly with regards to NGN technology, this also being the conclusion expressed elsewhere in this review, of Fernando Lagraña, Executive Manager of ITU Telecom World.</a:t>
            </a:r>
            <a:endParaRPr lang="en-US" sz="900" smtClean="0"/>
          </a:p>
          <a:p>
            <a:pPr>
              <a:lnSpc>
                <a:spcPct val="80000"/>
              </a:lnSpc>
            </a:pPr>
            <a:r>
              <a:rPr lang="en-GB" sz="900" smtClean="0"/>
              <a:t>“The industry has the potential of benefiting the developing world in ways we hadn’t even deemed possible a few years ago,” he said. “We must ensure that the future of the industry is shaped by the needs of the least developed and developing world.”</a:t>
            </a:r>
            <a:endParaRPr lang="en-US" sz="900" smtClean="0"/>
          </a:p>
          <a:p>
            <a:pPr>
              <a:lnSpc>
                <a:spcPct val="80000"/>
              </a:lnSpc>
            </a:pPr>
            <a:endParaRPr lang="en-US" sz="9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829DCD41-F0EB-48A2-B3AE-52577A89F73D}"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3EF250-FB4B-4FB7-94C2-D1867BE98207}"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14425" y="703263"/>
            <a:ext cx="4630738" cy="3473450"/>
          </a:xfrm>
          <a:ln/>
        </p:spPr>
      </p:sp>
      <p:sp>
        <p:nvSpPr>
          <p:cNvPr id="73731" name="Rectangle 3"/>
          <p:cNvSpPr>
            <a:spLocks noGrp="1" noChangeArrowheads="1"/>
          </p:cNvSpPr>
          <p:nvPr>
            <p:ph type="body" idx="1"/>
          </p:nvPr>
        </p:nvSpPr>
        <p:spPr>
          <a:noFill/>
          <a:ln/>
        </p:spPr>
        <p:txBody>
          <a:bodyPr/>
          <a:lstStyle/>
          <a:p>
            <a:endParaRPr lang="en-US" smtClean="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t>Clayton M Christensen, </a:t>
            </a:r>
            <a:r>
              <a:rPr lang="en-US" u="sng" smtClean="0"/>
              <a:t>The Innovator’s Dilemma</a:t>
            </a:r>
            <a:r>
              <a:rPr lang="en-US" smtClean="0"/>
              <a:t>, p. xviii, emphasis added.</a:t>
            </a:r>
          </a:p>
        </p:txBody>
      </p:sp>
      <p:sp>
        <p:nvSpPr>
          <p:cNvPr id="50180" name="Slide Number Placeholder 3"/>
          <p:cNvSpPr>
            <a:spLocks noGrp="1"/>
          </p:cNvSpPr>
          <p:nvPr>
            <p:ph type="sldNum" sz="quarter" idx="5"/>
          </p:nvPr>
        </p:nvSpPr>
        <p:spPr>
          <a:noFill/>
        </p:spPr>
        <p:txBody>
          <a:bodyPr/>
          <a:lstStyle/>
          <a:p>
            <a:fld id="{66F7BD57-0901-402E-B89B-DB75B82457AC}"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2CEDA203-72B4-4627-9CC4-B88921E17269}"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E5071F62-5820-4080-862F-C3514A1D6446}"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79E90-9070-4C79-985D-09B8D41654D3}" type="slidenum">
              <a:rPr lang="en-US"/>
              <a:pPr/>
              <a:t>32</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3EF250-FB4B-4FB7-94C2-D1867BE98207}"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D635D-AB83-45C8-ADD9-C782EBAFCEF1}" type="slidenum">
              <a:rPr lang="en-US"/>
              <a:pPr/>
              <a:t>34</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35D6ACF-A747-42E8-9D9A-806B1DA69444}" type="slidenum">
              <a:rPr lang="en-US" smtClean="0"/>
              <a:pPr/>
              <a:t>35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mtClean="0"/>
              <a:t>Masai Warrior at Ikelani Using Cell Phone, Jupiter research Blog, </a:t>
            </a:r>
            <a:r>
              <a:rPr lang="en-US" smtClean="0">
                <a:hlinkClick r:id="rId3"/>
              </a:rPr>
              <a:t>Julie Ask</a:t>
            </a:r>
            <a:r>
              <a:rPr lang="en-US" smtClean="0"/>
              <a:t>, October 06, 2006; http://weblogs.jupiterresearch.com/analysts/ask/archives/007174.html</a:t>
            </a:r>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685800" y="4416425"/>
            <a:ext cx="5486400" cy="4183063"/>
          </a:xfrm>
          <a:noFill/>
          <a:ln/>
        </p:spPr>
        <p:txBody>
          <a:bodyPr/>
          <a:lstStyle/>
          <a:p>
            <a:endParaRPr lang="en-US" smtClean="0">
              <a:ea typeface="ＭＳ Ｐゴシック" pitchFamily="-65"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685800" y="4416425"/>
            <a:ext cx="5486400" cy="4183063"/>
          </a:xfrm>
          <a:noFill/>
          <a:ln/>
        </p:spPr>
        <p:txBody>
          <a:bodyPr/>
          <a:lstStyle/>
          <a:p>
            <a:endParaRPr lang="en-US" smtClean="0">
              <a:ea typeface="ＭＳ Ｐゴシック" pitchFamily="-65"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3EF250-FB4B-4FB7-94C2-D1867BE98207}"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8C63E4C6-957A-4304-9F9B-4ECD320C8CDD}"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5B102D69-2C3C-45DE-A571-AF9A3C56788D}"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DA30F544-73DA-456A-BCD2-836801F28BBA}" type="slidenum">
              <a:rPr lang="en-US" smtClean="0"/>
              <a:pPr/>
              <a:t>40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hlinkClick r:id="rId3"/>
              </a:rPr>
              <a:t>http://www.adclassix.com/a3/27frigidairerefrigerator.htm</a:t>
            </a:r>
            <a:endParaRPr lang="en-US" smtClean="0"/>
          </a:p>
        </p:txBody>
      </p:sp>
      <p:sp>
        <p:nvSpPr>
          <p:cNvPr id="52228" name="Slide Number Placeholder 3"/>
          <p:cNvSpPr>
            <a:spLocks noGrp="1"/>
          </p:cNvSpPr>
          <p:nvPr>
            <p:ph type="sldNum" sz="quarter" idx="5"/>
          </p:nvPr>
        </p:nvSpPr>
        <p:spPr>
          <a:noFill/>
        </p:spPr>
        <p:txBody>
          <a:bodyPr/>
          <a:lstStyle/>
          <a:p>
            <a:fld id="{D3D6CF88-DD6E-42BB-AC50-7371CC9BE293}"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Verizon 2004 Ad Campaign, </a:t>
            </a:r>
            <a:r>
              <a:rPr lang="en-US" smtClean="0">
                <a:hlinkClick r:id="rId3"/>
              </a:rPr>
              <a:t>http://beingamydietrich.files.wordpress.com/2009/04/verizon.jpg</a:t>
            </a:r>
            <a:endParaRPr lang="en-US" smtClean="0"/>
          </a:p>
        </p:txBody>
      </p:sp>
      <p:sp>
        <p:nvSpPr>
          <p:cNvPr id="53252" name="Slide Number Placeholder 3"/>
          <p:cNvSpPr>
            <a:spLocks noGrp="1"/>
          </p:cNvSpPr>
          <p:nvPr>
            <p:ph type="sldNum" sz="quarter" idx="5"/>
          </p:nvPr>
        </p:nvSpPr>
        <p:spPr>
          <a:noFill/>
        </p:spPr>
        <p:txBody>
          <a:bodyPr/>
          <a:lstStyle/>
          <a:p>
            <a:fld id="{81192500-86C1-475F-8ADB-92F7B26A1C4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hlinkClick r:id="rId3"/>
              </a:rPr>
              <a:t>http://dl.maximumpc.com/galleries/25oldpcs/IBM_PC_01_full.jpg</a:t>
            </a:r>
            <a:endParaRPr lang="en-US" smtClean="0"/>
          </a:p>
        </p:txBody>
      </p:sp>
      <p:sp>
        <p:nvSpPr>
          <p:cNvPr id="54276" name="Slide Number Placeholder 3"/>
          <p:cNvSpPr>
            <a:spLocks noGrp="1"/>
          </p:cNvSpPr>
          <p:nvPr>
            <p:ph type="sldNum" sz="quarter" idx="5"/>
          </p:nvPr>
        </p:nvSpPr>
        <p:spPr>
          <a:noFill/>
        </p:spPr>
        <p:txBody>
          <a:bodyPr/>
          <a:lstStyle/>
          <a:p>
            <a:fld id="{FFCB3332-0601-4C02-88A4-DD29765CC45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t>The music industry value chain</a:t>
            </a:r>
          </a:p>
        </p:txBody>
      </p:sp>
      <p:sp>
        <p:nvSpPr>
          <p:cNvPr id="55300" name="Slide Number Placeholder 3"/>
          <p:cNvSpPr>
            <a:spLocks noGrp="1"/>
          </p:cNvSpPr>
          <p:nvPr>
            <p:ph type="sldNum" sz="quarter" idx="5"/>
          </p:nvPr>
        </p:nvSpPr>
        <p:spPr>
          <a:noFill/>
        </p:spPr>
        <p:txBody>
          <a:bodyPr/>
          <a:lstStyle/>
          <a:p>
            <a:fld id="{6C8748E7-7EB5-4048-B7DB-048268657747}"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416425"/>
            <a:ext cx="5486400" cy="4183063"/>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a:p>
          <a:p>
            <a:pPr>
              <a:defRPr/>
            </a:pPr>
            <a:r>
              <a:rPr lang="en-US"/>
              <a:t>The Power of Collaboration</a:t>
            </a:r>
            <a:endParaRPr lang="en-US" sz="1400" b="0" i="0">
              <a:solidFill>
                <a:schemeClr val="tx1"/>
              </a:solidFill>
            </a:endParaRPr>
          </a:p>
        </p:txBody>
      </p:sp>
      <p:sp>
        <p:nvSpPr>
          <p:cNvPr id="5" name="Rectangle 6"/>
          <p:cNvSpPr>
            <a:spLocks noGrp="1" noChangeArrowheads="1"/>
          </p:cNvSpPr>
          <p:nvPr>
            <p:ph type="sldNum" sz="quarter" idx="11"/>
          </p:nvPr>
        </p:nvSpPr>
        <p:spPr/>
        <p:txBody>
          <a:bodyPr/>
          <a:lstStyle>
            <a:lvl1pPr>
              <a:defRPr/>
            </a:lvl1pPr>
          </a:lstStyle>
          <a:p>
            <a:pPr>
              <a:defRPr/>
            </a:pPr>
            <a:fld id="{0F1AD538-8DE2-43ED-BC31-FA6796228D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p:txBody>
          <a:bodyPr/>
          <a:lstStyle>
            <a:lvl1pPr>
              <a:defRPr sz="3600"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a:p>
            <a:pPr>
              <a:defRPr/>
            </a:pPr>
            <a:r>
              <a:rPr lang="en-US"/>
              <a:t>The Power of Collaboration</a:t>
            </a:r>
            <a:endParaRPr lang="en-US" sz="1400" b="0" i="0">
              <a:solidFill>
                <a:schemeClr val="tx1"/>
              </a:solidFill>
            </a:endParaRPr>
          </a:p>
        </p:txBody>
      </p:sp>
      <p:sp>
        <p:nvSpPr>
          <p:cNvPr id="6" name="Rectangle 6"/>
          <p:cNvSpPr>
            <a:spLocks noGrp="1" noChangeArrowheads="1"/>
          </p:cNvSpPr>
          <p:nvPr>
            <p:ph type="sldNum" sz="quarter" idx="11"/>
          </p:nvPr>
        </p:nvSpPr>
        <p:spPr/>
        <p:txBody>
          <a:bodyPr/>
          <a:lstStyle>
            <a:lvl1pPr>
              <a:defRPr/>
            </a:lvl1pPr>
          </a:lstStyle>
          <a:p>
            <a:pPr>
              <a:defRPr/>
            </a:pPr>
            <a:fld id="{B1B3C393-79CE-464B-8015-5B8A1EFBD8C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a:p>
            <a:pPr>
              <a:defRPr/>
            </a:pPr>
            <a:r>
              <a:rPr lang="en-US"/>
              <a:t>The Power of Collaboration</a:t>
            </a:r>
            <a:endParaRPr lang="en-US" sz="1400" b="0" i="0">
              <a:solidFill>
                <a:schemeClr val="tx1"/>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7F53EBD-5BF8-4802-A0C7-F0BF4625751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a:xfrm>
            <a:off x="457200" y="274638"/>
            <a:ext cx="8229600" cy="411162"/>
          </a:xfrm>
        </p:spPr>
        <p:txBody>
          <a:bodyPr/>
          <a:lstStyle>
            <a:lvl1pPr>
              <a:defRPr sz="3600" b="1"/>
            </a:lvl1pPr>
          </a:lstStyle>
          <a:p>
            <a:r>
              <a:rPr lang="en-US" dirty="0" smtClean="0"/>
              <a:t>Click to edit Master title style</a:t>
            </a:r>
            <a:endParaRPr lang="en-US" dirty="0"/>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200400" y="6245225"/>
            <a:ext cx="2895600" cy="476250"/>
          </a:xfrm>
        </p:spPr>
        <p:txBody>
          <a:bodyPr/>
          <a:lstStyle>
            <a:lvl1pPr>
              <a:defRPr/>
            </a:lvl1pPr>
          </a:lstStyle>
          <a:p>
            <a:pPr>
              <a:defRPr/>
            </a:pPr>
            <a:endParaRPr lang="en-US"/>
          </a:p>
          <a:p>
            <a:pPr>
              <a:defRPr/>
            </a:pPr>
            <a:r>
              <a:rPr lang="en-US"/>
              <a:t>The Power of Collaboration</a:t>
            </a:r>
            <a:endParaRPr lang="en-US" sz="1400" b="0" i="0">
              <a:solidFill>
                <a:schemeClr val="tx1"/>
              </a:solidFill>
            </a:endParaRPr>
          </a:p>
        </p:txBody>
      </p:sp>
      <p:sp>
        <p:nvSpPr>
          <p:cNvPr id="7" name="Slide Number Placeholder 6"/>
          <p:cNvSpPr>
            <a:spLocks noGrp="1"/>
          </p:cNvSpPr>
          <p:nvPr>
            <p:ph type="sldNum" sz="quarter" idx="11"/>
          </p:nvPr>
        </p:nvSpPr>
        <p:spPr/>
        <p:txBody>
          <a:bodyPr/>
          <a:lstStyle>
            <a:lvl1pPr>
              <a:defRPr/>
            </a:lvl1pPr>
          </a:lstStyle>
          <a:p>
            <a:pPr>
              <a:defRPr/>
            </a:pPr>
            <a:fld id="{F897C38E-2E94-4706-8EBD-049B41CEE98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p:txBody>
          <a:bodyPr/>
          <a:lstStyle>
            <a:lvl1pPr algn="ctr">
              <a:defRPr sz="3600" b="1">
                <a:latin typeface="+mj-lt"/>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p:txBody>
          <a:bodyPr/>
          <a:lstStyle>
            <a:lvl1pPr>
              <a:defRPr sz="1200"/>
            </a:lvl1pPr>
          </a:lstStyle>
          <a:p>
            <a:pPr>
              <a:defRPr/>
            </a:pPr>
            <a:endParaRPr lang="en-US"/>
          </a:p>
          <a:p>
            <a:pPr>
              <a:defRPr/>
            </a:pPr>
            <a:r>
              <a:rPr lang="en-US"/>
              <a:t>The Power of Collaboration</a:t>
            </a:r>
            <a:endParaRPr lang="en-US" b="0" i="0">
              <a:solidFill>
                <a:schemeClr val="tx1"/>
              </a:solidFill>
            </a:endParaRPr>
          </a:p>
        </p:txBody>
      </p:sp>
      <p:sp>
        <p:nvSpPr>
          <p:cNvPr id="6" name="Rectangle 6"/>
          <p:cNvSpPr>
            <a:spLocks noGrp="1" noChangeArrowheads="1"/>
          </p:cNvSpPr>
          <p:nvPr>
            <p:ph type="sldNum" sz="quarter" idx="11"/>
          </p:nvPr>
        </p:nvSpPr>
        <p:spPr/>
        <p:txBody>
          <a:bodyPr/>
          <a:lstStyle>
            <a:lvl1pPr>
              <a:defRPr sz="1200" b="1"/>
            </a:lvl1pPr>
          </a:lstStyle>
          <a:p>
            <a:pPr>
              <a:defRPr/>
            </a:pPr>
            <a:fld id="{E053E51F-C3ED-43DD-AA06-27F547D4E90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endParaRPr lang="en-US"/>
          </a:p>
          <a:p>
            <a:pPr>
              <a:defRPr/>
            </a:pPr>
            <a:r>
              <a:rPr lang="en-US"/>
              <a:t>The Power of Collaboration</a:t>
            </a:r>
            <a:endParaRPr lang="en-US" sz="1400" b="0" i="0">
              <a:solidFill>
                <a:schemeClr val="tx1"/>
              </a:solidFill>
            </a:endParaRPr>
          </a:p>
        </p:txBody>
      </p:sp>
      <p:sp>
        <p:nvSpPr>
          <p:cNvPr id="5" name="Rectangle 6"/>
          <p:cNvSpPr>
            <a:spLocks noGrp="1" noChangeArrowheads="1"/>
          </p:cNvSpPr>
          <p:nvPr>
            <p:ph type="sldNum" sz="quarter" idx="11"/>
          </p:nvPr>
        </p:nvSpPr>
        <p:spPr/>
        <p:txBody>
          <a:bodyPr/>
          <a:lstStyle>
            <a:lvl1pPr>
              <a:defRPr/>
            </a:lvl1pPr>
          </a:lstStyle>
          <a:p>
            <a:pPr>
              <a:defRPr/>
            </a:pPr>
            <a:fld id="{945620DA-F588-4AF2-8851-7F6B9511BD0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p:txBody>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p:txBody>
          <a:bodyPr/>
          <a:lstStyle>
            <a:lvl1pPr>
              <a:defRPr/>
            </a:lvl1pPr>
          </a:lstStyle>
          <a:p>
            <a:pPr>
              <a:defRPr/>
            </a:pPr>
            <a:endParaRPr lang="en-US"/>
          </a:p>
          <a:p>
            <a:pPr>
              <a:defRPr/>
            </a:pPr>
            <a:r>
              <a:rPr lang="en-US"/>
              <a:t>The Power of Collaboration</a:t>
            </a:r>
            <a:endParaRPr lang="en-US" sz="1400" b="0" i="0">
              <a:solidFill>
                <a:schemeClr val="tx1"/>
              </a:solidFill>
            </a:endParaRPr>
          </a:p>
        </p:txBody>
      </p:sp>
      <p:sp>
        <p:nvSpPr>
          <p:cNvPr id="7" name="Rectangle 6"/>
          <p:cNvSpPr>
            <a:spLocks noGrp="1" noChangeArrowheads="1"/>
          </p:cNvSpPr>
          <p:nvPr>
            <p:ph type="sldNum" sz="quarter" idx="11"/>
          </p:nvPr>
        </p:nvSpPr>
        <p:spPr/>
        <p:txBody>
          <a:bodyPr/>
          <a:lstStyle>
            <a:lvl1pPr>
              <a:defRPr/>
            </a:lvl1pPr>
          </a:lstStyle>
          <a:p>
            <a:pPr>
              <a:defRPr/>
            </a:pPr>
            <a:fld id="{57F8E8BE-691E-48C4-818C-319543F364C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a:xfrm>
            <a:off x="457200" y="152400"/>
            <a:ext cx="8229600" cy="655638"/>
          </a:xfrm>
        </p:spPr>
        <p:txBody>
          <a:bodyPr/>
          <a:lstStyle>
            <a:lvl1pPr algn="ctr">
              <a:defRPr sz="36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0"/>
          </p:nvPr>
        </p:nvSpPr>
        <p:spPr/>
        <p:txBody>
          <a:bodyPr/>
          <a:lstStyle>
            <a:lvl1pPr>
              <a:defRPr/>
            </a:lvl1pPr>
          </a:lstStyle>
          <a:p>
            <a:pPr>
              <a:defRPr/>
            </a:pPr>
            <a:endParaRPr lang="en-US"/>
          </a:p>
          <a:p>
            <a:pPr>
              <a:defRPr/>
            </a:pPr>
            <a:r>
              <a:rPr lang="en-US"/>
              <a:t>The Power of Collaboration</a:t>
            </a:r>
            <a:endParaRPr lang="en-US" sz="1400" b="0" i="0">
              <a:solidFill>
                <a:schemeClr val="tx1"/>
              </a:solidFill>
            </a:endParaRPr>
          </a:p>
        </p:txBody>
      </p:sp>
      <p:sp>
        <p:nvSpPr>
          <p:cNvPr id="9" name="Rectangle 6"/>
          <p:cNvSpPr>
            <a:spLocks noGrp="1" noChangeArrowheads="1"/>
          </p:cNvSpPr>
          <p:nvPr>
            <p:ph type="sldNum" sz="quarter" idx="11"/>
          </p:nvPr>
        </p:nvSpPr>
        <p:spPr/>
        <p:txBody>
          <a:bodyPr/>
          <a:lstStyle>
            <a:lvl1pPr>
              <a:defRPr/>
            </a:lvl1pPr>
          </a:lstStyle>
          <a:p>
            <a:pPr>
              <a:defRPr/>
            </a:pPr>
            <a:fld id="{A1B22179-CC3F-4CBD-BF8E-D5AE1415A42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p:txBody>
          <a:bodyPr/>
          <a:lstStyle>
            <a:lvl1pPr algn="ctr">
              <a:defRPr sz="3600" b="1"/>
            </a:lvl1pPr>
          </a:lstStyle>
          <a:p>
            <a:r>
              <a:rPr lang="en-US" dirty="0" smtClean="0"/>
              <a:t>Click to edit Master title style</a:t>
            </a:r>
            <a:endParaRPr lang="en-US" dirty="0"/>
          </a:p>
        </p:txBody>
      </p:sp>
      <p:sp>
        <p:nvSpPr>
          <p:cNvPr id="4" name="Rectangle 5"/>
          <p:cNvSpPr>
            <a:spLocks noGrp="1" noChangeArrowheads="1"/>
          </p:cNvSpPr>
          <p:nvPr>
            <p:ph type="ftr" sz="quarter" idx="10"/>
          </p:nvPr>
        </p:nvSpPr>
        <p:spPr/>
        <p:txBody>
          <a:bodyPr/>
          <a:lstStyle>
            <a:lvl1pPr>
              <a:defRPr/>
            </a:lvl1pPr>
          </a:lstStyle>
          <a:p>
            <a:pPr>
              <a:defRPr/>
            </a:pPr>
            <a:endParaRPr lang="en-US"/>
          </a:p>
          <a:p>
            <a:pPr>
              <a:defRPr/>
            </a:pPr>
            <a:r>
              <a:rPr lang="en-US"/>
              <a:t>The Power of Collaboration</a:t>
            </a:r>
            <a:endParaRPr lang="en-US" sz="1400" b="0" i="0">
              <a:solidFill>
                <a:schemeClr val="tx1"/>
              </a:solidFill>
            </a:endParaRPr>
          </a:p>
        </p:txBody>
      </p:sp>
      <p:sp>
        <p:nvSpPr>
          <p:cNvPr id="5" name="Rectangle 6"/>
          <p:cNvSpPr>
            <a:spLocks noGrp="1" noChangeArrowheads="1"/>
          </p:cNvSpPr>
          <p:nvPr>
            <p:ph type="sldNum" sz="quarter" idx="11"/>
          </p:nvPr>
        </p:nvSpPr>
        <p:spPr/>
        <p:txBody>
          <a:bodyPr/>
          <a:lstStyle>
            <a:lvl1pPr>
              <a:defRPr/>
            </a:lvl1pPr>
          </a:lstStyle>
          <a:p>
            <a:pPr>
              <a:defRPr/>
            </a:pPr>
            <a:fld id="{DE852CFE-B53C-44F1-A55F-53915A1EFF5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3" name="Rectangle 5"/>
          <p:cNvSpPr>
            <a:spLocks noGrp="1" noChangeArrowheads="1"/>
          </p:cNvSpPr>
          <p:nvPr>
            <p:ph type="ftr" sz="quarter" idx="10"/>
          </p:nvPr>
        </p:nvSpPr>
        <p:spPr/>
        <p:txBody>
          <a:bodyPr/>
          <a:lstStyle>
            <a:lvl1pPr>
              <a:defRPr sz="1100"/>
            </a:lvl1pPr>
          </a:lstStyle>
          <a:p>
            <a:pPr>
              <a:defRPr/>
            </a:pPr>
            <a:endParaRPr lang="en-US"/>
          </a:p>
          <a:p>
            <a:pPr>
              <a:defRPr/>
            </a:pPr>
            <a:r>
              <a:rPr lang="en-US"/>
              <a:t>The Power of Collaboration</a:t>
            </a:r>
            <a:endParaRPr lang="en-US" b="0" i="0">
              <a:solidFill>
                <a:schemeClr val="tx1"/>
              </a:solidFill>
            </a:endParaRPr>
          </a:p>
        </p:txBody>
      </p:sp>
      <p:sp>
        <p:nvSpPr>
          <p:cNvPr id="4" name="Rectangle 6"/>
          <p:cNvSpPr>
            <a:spLocks noGrp="1" noChangeArrowheads="1"/>
          </p:cNvSpPr>
          <p:nvPr>
            <p:ph type="sldNum" sz="quarter" idx="11"/>
          </p:nvPr>
        </p:nvSpPr>
        <p:spPr/>
        <p:txBody>
          <a:bodyPr/>
          <a:lstStyle>
            <a:lvl1pPr>
              <a:defRPr>
                <a:solidFill>
                  <a:srgbClr val="3B8123"/>
                </a:solidFill>
              </a:defRPr>
            </a:lvl1pPr>
          </a:lstStyle>
          <a:p>
            <a:pPr>
              <a:defRPr/>
            </a:pPr>
            <a:fld id="{0DF63345-9AE2-43C5-925B-91EA9C6FF06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0"/>
          </p:nvPr>
        </p:nvSpPr>
        <p:spPr/>
        <p:txBody>
          <a:bodyPr/>
          <a:lstStyle>
            <a:lvl1pPr>
              <a:defRPr/>
            </a:lvl1pPr>
          </a:lstStyle>
          <a:p>
            <a:pPr>
              <a:defRPr/>
            </a:pPr>
            <a:endParaRPr lang="en-US"/>
          </a:p>
          <a:p>
            <a:pPr>
              <a:defRPr/>
            </a:pPr>
            <a:r>
              <a:rPr lang="en-US"/>
              <a:t>The Power of Collaboration</a:t>
            </a:r>
            <a:endParaRPr lang="en-US" sz="1400" b="0" i="0">
              <a:solidFill>
                <a:schemeClr val="tx1"/>
              </a:solidFill>
            </a:endParaRPr>
          </a:p>
        </p:txBody>
      </p:sp>
      <p:sp>
        <p:nvSpPr>
          <p:cNvPr id="7" name="Rectangle 6"/>
          <p:cNvSpPr>
            <a:spLocks noGrp="1" noChangeArrowheads="1"/>
          </p:cNvSpPr>
          <p:nvPr>
            <p:ph type="sldNum" sz="quarter" idx="11"/>
          </p:nvPr>
        </p:nvSpPr>
        <p:spPr/>
        <p:txBody>
          <a:bodyPr/>
          <a:lstStyle>
            <a:lvl1pPr>
              <a:defRPr/>
            </a:lvl1pPr>
          </a:lstStyle>
          <a:p>
            <a:pPr>
              <a:defRPr/>
            </a:pPr>
            <a:fld id="{DD9BFA3B-A5DD-442E-8FAB-AF3CC3CFC24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0" descr="nh_logo"/>
          <p:cNvPicPr>
            <a:picLocks noChangeAspect="1" noChangeArrowheads="1"/>
          </p:cNvPicPr>
          <p:nvPr userDrawn="1"/>
        </p:nvPicPr>
        <p:blipFill>
          <a:blip r:embed="rId2" cstate="print"/>
          <a:srcRect/>
          <a:stretch>
            <a:fillRect/>
          </a:stretch>
        </p:blipFill>
        <p:spPr bwMode="auto">
          <a:xfrm>
            <a:off x="228600" y="6064250"/>
            <a:ext cx="1793875" cy="79375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0"/>
          </p:nvPr>
        </p:nvSpPr>
        <p:spPr/>
        <p:txBody>
          <a:bodyPr/>
          <a:lstStyle>
            <a:lvl1pPr>
              <a:defRPr/>
            </a:lvl1pPr>
          </a:lstStyle>
          <a:p>
            <a:pPr>
              <a:defRPr/>
            </a:pPr>
            <a:endParaRPr lang="en-US"/>
          </a:p>
          <a:p>
            <a:pPr>
              <a:defRPr/>
            </a:pPr>
            <a:r>
              <a:rPr lang="en-US"/>
              <a:t>The Power of Collaboration</a:t>
            </a:r>
            <a:endParaRPr lang="en-US" sz="1400" b="0" i="0">
              <a:solidFill>
                <a:schemeClr val="tx1"/>
              </a:solidFill>
            </a:endParaRPr>
          </a:p>
        </p:txBody>
      </p:sp>
      <p:sp>
        <p:nvSpPr>
          <p:cNvPr id="7" name="Rectangle 6"/>
          <p:cNvSpPr>
            <a:spLocks noGrp="1" noChangeArrowheads="1"/>
          </p:cNvSpPr>
          <p:nvPr>
            <p:ph type="sldNum" sz="quarter" idx="11"/>
          </p:nvPr>
        </p:nvSpPr>
        <p:spPr/>
        <p:txBody>
          <a:bodyPr/>
          <a:lstStyle>
            <a:lvl1pPr>
              <a:defRPr/>
            </a:lvl1pPr>
          </a:lstStyle>
          <a:p>
            <a:pPr>
              <a:defRPr/>
            </a:pPr>
            <a:fld id="{5C9BEE47-F839-4FCC-9096-B47757908EC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411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200400" y="62293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i="1">
                <a:solidFill>
                  <a:srgbClr val="3B8123"/>
                </a:solidFill>
              </a:defRPr>
            </a:lvl1pPr>
          </a:lstStyle>
          <a:p>
            <a:pPr>
              <a:defRPr/>
            </a:pPr>
            <a:endParaRPr lang="en-US"/>
          </a:p>
          <a:p>
            <a:pPr>
              <a:defRPr/>
            </a:pPr>
            <a:r>
              <a:rPr lang="en-US"/>
              <a:t>The Power of Collaboration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3B8123"/>
                </a:solidFill>
              </a:defRPr>
            </a:lvl1pPr>
          </a:lstStyle>
          <a:p>
            <a:pPr>
              <a:defRPr/>
            </a:pPr>
            <a:fld id="{749F35B9-5AF2-4E8E-A655-8E68304732CF}" type="slidenum">
              <a:rPr lang="en-US"/>
              <a:pPr>
                <a:defRPr/>
              </a:pPr>
              <a:t>‹#›</a:t>
            </a:fld>
            <a:endParaRPr lang="en-US" dirty="0"/>
          </a:p>
        </p:txBody>
      </p:sp>
      <p:sp>
        <p:nvSpPr>
          <p:cNvPr id="1034" name="Line 10"/>
          <p:cNvSpPr>
            <a:spLocks noChangeShapeType="1"/>
          </p:cNvSpPr>
          <p:nvPr userDrawn="1"/>
        </p:nvSpPr>
        <p:spPr bwMode="auto">
          <a:xfrm>
            <a:off x="457200" y="838200"/>
            <a:ext cx="8229600" cy="0"/>
          </a:xfrm>
          <a:prstGeom prst="line">
            <a:avLst/>
          </a:prstGeom>
          <a:noFill/>
          <a:ln w="57150">
            <a:solidFill>
              <a:srgbClr val="5FB12B"/>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2.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notesSlide" Target="../notesSlides/notesSlide1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notesSlide" Target="../notesSlides/notesSlide29.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eghapp.blogspot.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mailto:ehapp@savechildren.org" TargetMode="External"/><Relationship Id="rId5" Type="http://schemas.openxmlformats.org/officeDocument/2006/relationships/hyperlink" Target="http://www.fairfieldreview.org/hpmd/EGHprofile.nsf" TargetMode="External"/><Relationship Id="rId4" Type="http://schemas.openxmlformats.org/officeDocument/2006/relationships/hyperlink" Target="http://granger-happ.blogspot.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ctrTitle"/>
          </p:nvPr>
        </p:nvSpPr>
        <p:spPr/>
        <p:txBody>
          <a:bodyPr/>
          <a:lstStyle/>
          <a:p>
            <a:r>
              <a:rPr lang="en-US" smtClean="0"/>
              <a:t>The Coming Wave of Disruptive Innovation for Nonprofits</a:t>
            </a:r>
          </a:p>
        </p:txBody>
      </p:sp>
      <p:sp>
        <p:nvSpPr>
          <p:cNvPr id="14339" name="Subtitle 6"/>
          <p:cNvSpPr>
            <a:spLocks noGrp="1"/>
          </p:cNvSpPr>
          <p:nvPr>
            <p:ph type="subTitle" idx="1"/>
          </p:nvPr>
        </p:nvSpPr>
        <p:spPr>
          <a:xfrm>
            <a:off x="838200" y="3886200"/>
            <a:ext cx="6400800" cy="1752600"/>
          </a:xfrm>
        </p:spPr>
        <p:txBody>
          <a:bodyPr/>
          <a:lstStyle/>
          <a:p>
            <a:pPr algn="l"/>
            <a:r>
              <a:rPr lang="en-US" sz="2000" b="1" smtClean="0">
                <a:solidFill>
                  <a:schemeClr val="tx2"/>
                </a:solidFill>
              </a:rPr>
              <a:t>July  14, 2010</a:t>
            </a:r>
            <a:endParaRPr lang="en-US" sz="2000" smtClean="0">
              <a:solidFill>
                <a:schemeClr val="tx2"/>
              </a:solidFill>
            </a:endParaRPr>
          </a:p>
          <a:p>
            <a:pPr algn="l"/>
            <a:r>
              <a:rPr lang="en-US" sz="2000" b="1" smtClean="0">
                <a:solidFill>
                  <a:schemeClr val="tx2"/>
                </a:solidFill>
              </a:rPr>
              <a:t>Edward G. Happ</a:t>
            </a:r>
          </a:p>
          <a:p>
            <a:pPr algn="l"/>
            <a:r>
              <a:rPr lang="en-US" sz="2000" b="1" smtClean="0">
                <a:solidFill>
                  <a:schemeClr val="tx2"/>
                </a:solidFill>
              </a:rPr>
              <a:t>Global CIO, IFRC</a:t>
            </a:r>
          </a:p>
          <a:p>
            <a:pPr algn="l"/>
            <a:r>
              <a:rPr lang="en-US" sz="2000" b="1" smtClean="0">
                <a:solidFill>
                  <a:schemeClr val="tx2"/>
                </a:solidFill>
              </a:rPr>
              <a:t>Chairman, NetHope</a:t>
            </a:r>
          </a:p>
          <a:p>
            <a:pPr algn="l"/>
            <a:endParaRPr lang="en-US" sz="2000" smtClean="0"/>
          </a:p>
        </p:txBody>
      </p:sp>
      <p:sp>
        <p:nvSpPr>
          <p:cNvPr id="14340"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14341" name="Slide Number Placeholder 4"/>
          <p:cNvSpPr>
            <a:spLocks noGrp="1"/>
          </p:cNvSpPr>
          <p:nvPr>
            <p:ph type="sldNum" sz="quarter" idx="11"/>
          </p:nvPr>
        </p:nvSpPr>
        <p:spPr>
          <a:noFill/>
        </p:spPr>
        <p:txBody>
          <a:bodyPr/>
          <a:lstStyle/>
          <a:p>
            <a:fld id="{F5EE1CDD-D3F6-4CB9-A83A-8023198EB071}" type="slidenum">
              <a:rPr lang="en-US" smtClean="0"/>
              <a:pPr/>
              <a:t>1</a:t>
            </a:fld>
            <a:endParaRPr lang="en-US" smtClean="0"/>
          </a:p>
        </p:txBody>
      </p:sp>
      <p:pic>
        <p:nvPicPr>
          <p:cNvPr id="14342" name="Picture 6" descr="nh_logo"/>
          <p:cNvPicPr>
            <a:picLocks noChangeAspect="1" noChangeArrowheads="1"/>
          </p:cNvPicPr>
          <p:nvPr/>
        </p:nvPicPr>
        <p:blipFill>
          <a:blip r:embed="rId3" cstate="print"/>
          <a:srcRect/>
          <a:stretch>
            <a:fillRect/>
          </a:stretch>
        </p:blipFill>
        <p:spPr bwMode="auto">
          <a:xfrm>
            <a:off x="5651500" y="254000"/>
            <a:ext cx="2997200" cy="1328738"/>
          </a:xfrm>
          <a:prstGeom prst="rect">
            <a:avLst/>
          </a:prstGeom>
          <a:noFill/>
          <a:ln w="9525">
            <a:noFill/>
            <a:miter lim="800000"/>
            <a:headEnd/>
            <a:tailEnd/>
          </a:ln>
        </p:spPr>
      </p:pic>
      <p:sp>
        <p:nvSpPr>
          <p:cNvPr id="14343" name="Line 4"/>
          <p:cNvSpPr>
            <a:spLocks noChangeShapeType="1"/>
          </p:cNvSpPr>
          <p:nvPr/>
        </p:nvSpPr>
        <p:spPr bwMode="auto">
          <a:xfrm>
            <a:off x="577850" y="3581400"/>
            <a:ext cx="7867650" cy="0"/>
          </a:xfrm>
          <a:prstGeom prst="line">
            <a:avLst/>
          </a:prstGeom>
          <a:noFill/>
          <a:ln w="101600">
            <a:solidFill>
              <a:srgbClr val="008A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3554" name="Rectangle 4"/>
          <p:cNvSpPr>
            <a:spLocks noGrp="1" noChangeArrowheads="1"/>
          </p:cNvSpPr>
          <p:nvPr>
            <p:ph type="body" idx="1"/>
          </p:nvPr>
        </p:nvSpPr>
        <p:spPr/>
        <p:txBody>
          <a:bodyPr/>
          <a:lstStyle/>
          <a:p>
            <a:pPr>
              <a:buFontTx/>
              <a:buNone/>
            </a:pPr>
            <a:endParaRPr lang="en-US" smtClean="0"/>
          </a:p>
          <a:p>
            <a:pPr>
              <a:buFontTx/>
              <a:buNone/>
            </a:pPr>
            <a:endParaRPr lang="en-US" smtClean="0"/>
          </a:p>
          <a:p>
            <a:pPr>
              <a:buFontTx/>
              <a:buNone/>
            </a:pPr>
            <a:endParaRPr lang="en-US" smtClean="0"/>
          </a:p>
          <a:p>
            <a:pPr algn="ctr">
              <a:buFontTx/>
              <a:buNone/>
            </a:pPr>
            <a:r>
              <a:rPr lang="en-US" sz="4000" smtClean="0">
                <a:solidFill>
                  <a:schemeClr val="bg1"/>
                </a:solidFill>
              </a:rPr>
              <a:t>What’s the single most important strategic question?</a:t>
            </a:r>
          </a:p>
        </p:txBody>
      </p:sp>
      <p:sp>
        <p:nvSpPr>
          <p:cNvPr id="23555" name="Slide Number Placeholder 4"/>
          <p:cNvSpPr>
            <a:spLocks noGrp="1"/>
          </p:cNvSpPr>
          <p:nvPr>
            <p:ph type="sldNum" sz="quarter" idx="11"/>
          </p:nvPr>
        </p:nvSpPr>
        <p:spPr>
          <a:noFill/>
        </p:spPr>
        <p:txBody>
          <a:bodyPr/>
          <a:lstStyle/>
          <a:p>
            <a:fld id="{0363F315-0E38-4E51-893B-B5FF3DC318CF}" type="slidenum">
              <a:rPr lang="en-US" smtClean="0">
                <a:solidFill>
                  <a:schemeClr val="bg1"/>
                </a:solidFill>
              </a:rPr>
              <a:pPr/>
              <a:t>10</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p:txBody>
          <a:bodyPr/>
          <a:lstStyle/>
          <a:p>
            <a:pPr algn="ctr">
              <a:buFontTx/>
              <a:buNone/>
            </a:pPr>
            <a:endParaRPr lang="en-US" smtClean="0"/>
          </a:p>
          <a:p>
            <a:pPr algn="ctr">
              <a:buFontTx/>
              <a:buNone/>
            </a:pPr>
            <a:endParaRPr lang="en-US" smtClean="0"/>
          </a:p>
          <a:p>
            <a:pPr algn="ctr">
              <a:buFontTx/>
              <a:buNone/>
            </a:pPr>
            <a:endParaRPr lang="en-US" smtClean="0"/>
          </a:p>
          <a:p>
            <a:pPr algn="ctr">
              <a:buFontTx/>
              <a:buNone/>
            </a:pPr>
            <a:r>
              <a:rPr lang="en-US" sz="4000" b="1" smtClean="0">
                <a:solidFill>
                  <a:srgbClr val="FF3300"/>
                </a:solidFill>
              </a:rPr>
              <a:t>What’s my destination?</a:t>
            </a:r>
          </a:p>
        </p:txBody>
      </p:sp>
      <p:sp>
        <p:nvSpPr>
          <p:cNvPr id="24579" name="Slide Number Placeholder 4"/>
          <p:cNvSpPr>
            <a:spLocks noGrp="1"/>
          </p:cNvSpPr>
          <p:nvPr>
            <p:ph type="sldNum" sz="quarter" idx="11"/>
          </p:nvPr>
        </p:nvSpPr>
        <p:spPr>
          <a:noFill/>
        </p:spPr>
        <p:txBody>
          <a:bodyPr/>
          <a:lstStyle/>
          <a:p>
            <a:fld id="{A6366D82-7A6B-46B2-A1CB-A97B00EB32C4}" type="slidenum">
              <a:rPr lang="en-US" smtClean="0">
                <a:solidFill>
                  <a:schemeClr val="tx1"/>
                </a:solidFill>
              </a:rPr>
              <a:pPr/>
              <a:t>11</a:t>
            </a:fld>
            <a:endParaRPr lang="en-US"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 y="76200"/>
            <a:ext cx="9220200" cy="914400"/>
          </a:xfrm>
        </p:spPr>
        <p:txBody>
          <a:bodyPr/>
          <a:lstStyle/>
          <a:p>
            <a:r>
              <a:rPr lang="en-US" sz="2800" smtClean="0">
                <a:ea typeface="ＭＳ Ｐゴシック" pitchFamily="-65" charset="-128"/>
              </a:rPr>
              <a:t>NGO IT Strategy: </a:t>
            </a:r>
            <a:r>
              <a:rPr lang="en-US" sz="2400" smtClean="0">
                <a:ea typeface="ＭＳ Ｐゴシック" pitchFamily="-65" charset="-128"/>
              </a:rPr>
              <a:t>Moving the Agenda Up the Pyramid</a:t>
            </a:r>
          </a:p>
        </p:txBody>
      </p:sp>
      <p:sp>
        <p:nvSpPr>
          <p:cNvPr id="25603"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a:p>
        </p:txBody>
      </p:sp>
      <p:sp>
        <p:nvSpPr>
          <p:cNvPr id="25604" name="AcnBodyText_ID_307207"/>
          <p:cNvSpPr>
            <a:spLocks noChangeArrowheads="1"/>
          </p:cNvSpPr>
          <p:nvPr>
            <p:custDataLst>
              <p:tags r:id="rId1"/>
            </p:custDataLst>
          </p:nvPr>
        </p:nvSpPr>
        <p:spPr bwMode="gray">
          <a:xfrm rot="-5400000">
            <a:off x="-1097757" y="3447257"/>
            <a:ext cx="3636963" cy="247650"/>
          </a:xfrm>
          <a:prstGeom prst="rect">
            <a:avLst/>
          </a:prstGeom>
          <a:noFill/>
          <a:ln w="12700">
            <a:noFill/>
            <a:miter lim="800000"/>
            <a:headEnd/>
            <a:tailEnd/>
          </a:ln>
        </p:spPr>
        <p:txBody>
          <a:bodyPr lIns="0" tIns="0" rIns="0" bIns="0">
            <a:spAutoFit/>
          </a:bodyPr>
          <a:lstStyle/>
          <a:p>
            <a:pPr marL="342900" indent="-342900" eaLnBrk="0" hangingPunct="0">
              <a:spcBef>
                <a:spcPct val="20000"/>
              </a:spcBef>
            </a:pPr>
            <a:r>
              <a:rPr lang="en-US" sz="1600" b="1">
                <a:solidFill>
                  <a:schemeClr val="bg1"/>
                </a:solidFill>
              </a:rPr>
              <a:t>Increasing Impact for Beneficiaries</a:t>
            </a:r>
          </a:p>
        </p:txBody>
      </p:sp>
      <p:sp>
        <p:nvSpPr>
          <p:cNvPr id="25605" name="Freeform 5"/>
          <p:cNvSpPr>
            <a:spLocks/>
          </p:cNvSpPr>
          <p:nvPr/>
        </p:nvSpPr>
        <p:spPr bwMode="auto">
          <a:xfrm>
            <a:off x="1558925" y="4852988"/>
            <a:ext cx="5664200" cy="8620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25606" name="Freeform 6"/>
          <p:cNvSpPr>
            <a:spLocks/>
          </p:cNvSpPr>
          <p:nvPr/>
        </p:nvSpPr>
        <p:spPr bwMode="auto">
          <a:xfrm>
            <a:off x="3397250" y="1473200"/>
            <a:ext cx="1987550" cy="1493838"/>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25607" name="Freeform 7"/>
          <p:cNvSpPr>
            <a:spLocks/>
          </p:cNvSpPr>
          <p:nvPr/>
        </p:nvSpPr>
        <p:spPr bwMode="auto">
          <a:xfrm>
            <a:off x="2765425" y="2962275"/>
            <a:ext cx="3251200" cy="950913"/>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25608" name="Freeform 8"/>
          <p:cNvSpPr>
            <a:spLocks/>
          </p:cNvSpPr>
          <p:nvPr/>
        </p:nvSpPr>
        <p:spPr bwMode="auto">
          <a:xfrm>
            <a:off x="2132013" y="3906838"/>
            <a:ext cx="4516437" cy="9525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25609" name="AcnBodyText_ID_307217"/>
          <p:cNvSpPr>
            <a:spLocks noChangeArrowheads="1"/>
          </p:cNvSpPr>
          <p:nvPr>
            <p:custDataLst>
              <p:tags r:id="rId2"/>
            </p:custDataLst>
          </p:nvPr>
        </p:nvSpPr>
        <p:spPr bwMode="gray">
          <a:xfrm>
            <a:off x="3330575" y="5045075"/>
            <a:ext cx="2065338" cy="468313"/>
          </a:xfrm>
          <a:prstGeom prst="rect">
            <a:avLst/>
          </a:prstGeom>
          <a:noFill/>
          <a:ln w="12700">
            <a:noFill/>
            <a:miter lim="800000"/>
            <a:headEnd/>
            <a:tailEnd/>
          </a:ln>
        </p:spPr>
        <p:txBody>
          <a:bodyPr wrap="none" lIns="0" tIns="0" rIns="0" bIns="0">
            <a:spAutoFit/>
          </a:bodyPr>
          <a:lstStyle/>
          <a:p>
            <a:pPr marL="342900" indent="-342900" algn="ctr" eaLnBrk="0" hangingPunct="0">
              <a:spcBef>
                <a:spcPct val="20000"/>
              </a:spcBef>
            </a:pPr>
            <a:r>
              <a:rPr lang="en-US" sz="1400" b="1"/>
              <a:t>FOUNDATIONAL</a:t>
            </a:r>
          </a:p>
          <a:p>
            <a:pPr marL="342900" indent="-342900" algn="ctr" eaLnBrk="0" hangingPunct="0">
              <a:spcBef>
                <a:spcPct val="20000"/>
              </a:spcBef>
            </a:pPr>
            <a:r>
              <a:rPr lang="en-US" sz="1400" b="1"/>
              <a:t>“Keeping the Lights On”</a:t>
            </a:r>
          </a:p>
        </p:txBody>
      </p:sp>
      <p:sp>
        <p:nvSpPr>
          <p:cNvPr id="25610" name="AcnBodyText_ID_307217"/>
          <p:cNvSpPr>
            <a:spLocks noChangeArrowheads="1"/>
          </p:cNvSpPr>
          <p:nvPr>
            <p:custDataLst>
              <p:tags r:id="rId3"/>
            </p:custDataLst>
          </p:nvPr>
        </p:nvSpPr>
        <p:spPr bwMode="gray">
          <a:xfrm>
            <a:off x="3054350" y="4176713"/>
            <a:ext cx="2667000" cy="468312"/>
          </a:xfrm>
          <a:prstGeom prst="rect">
            <a:avLst/>
          </a:prstGeom>
          <a:noFill/>
          <a:ln w="12700">
            <a:noFill/>
            <a:miter lim="800000"/>
            <a:headEnd/>
            <a:tailEnd/>
          </a:ln>
        </p:spPr>
        <p:txBody>
          <a:bodyPr wrap="none" lIns="0" tIns="0" rIns="0" bIns="0">
            <a:spAutoFit/>
          </a:bodyPr>
          <a:lstStyle/>
          <a:p>
            <a:pPr marL="342900" indent="-342900" algn="ctr" eaLnBrk="0" hangingPunct="0">
              <a:spcBef>
                <a:spcPct val="20000"/>
              </a:spcBef>
            </a:pPr>
            <a:r>
              <a:rPr lang="en-US" sz="1400" b="1"/>
              <a:t>OPERATIONAL</a:t>
            </a:r>
          </a:p>
          <a:p>
            <a:pPr marL="342900" indent="-342900" algn="ctr" eaLnBrk="0" hangingPunct="0">
              <a:spcBef>
                <a:spcPct val="20000"/>
              </a:spcBef>
            </a:pPr>
            <a:r>
              <a:rPr lang="en-US" sz="1400" b="1"/>
              <a:t>“Helping the Organization Run”</a:t>
            </a:r>
          </a:p>
        </p:txBody>
      </p:sp>
      <p:sp>
        <p:nvSpPr>
          <p:cNvPr id="25611" name="AcnBodyText_ID_307217"/>
          <p:cNvSpPr>
            <a:spLocks noChangeArrowheads="1"/>
          </p:cNvSpPr>
          <p:nvPr>
            <p:custDataLst>
              <p:tags r:id="rId4"/>
            </p:custDataLst>
          </p:nvPr>
        </p:nvSpPr>
        <p:spPr bwMode="gray">
          <a:xfrm>
            <a:off x="3017838" y="3263900"/>
            <a:ext cx="2693987" cy="46831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400" b="1"/>
              <a:t>PROGRAM</a:t>
            </a:r>
          </a:p>
          <a:p>
            <a:pPr marL="342900" indent="-342900" algn="ctr" eaLnBrk="0" hangingPunct="0">
              <a:spcBef>
                <a:spcPct val="20000"/>
              </a:spcBef>
            </a:pPr>
            <a:r>
              <a:rPr lang="en-US" sz="1400" b="1"/>
              <a:t>“Improving Program Delivery”</a:t>
            </a:r>
          </a:p>
        </p:txBody>
      </p:sp>
      <p:sp>
        <p:nvSpPr>
          <p:cNvPr id="25612" name="AcnBodyText_ID_307217"/>
          <p:cNvSpPr>
            <a:spLocks noChangeArrowheads="1"/>
          </p:cNvSpPr>
          <p:nvPr>
            <p:custDataLst>
              <p:tags r:id="rId5"/>
            </p:custDataLst>
          </p:nvPr>
        </p:nvSpPr>
        <p:spPr bwMode="gray">
          <a:xfrm>
            <a:off x="3040063" y="2427288"/>
            <a:ext cx="2693987" cy="46831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400" b="1"/>
              <a:t>BENEFICIARY</a:t>
            </a:r>
          </a:p>
          <a:p>
            <a:pPr marL="342900" indent="-342900" algn="ctr" eaLnBrk="0" hangingPunct="0">
              <a:spcBef>
                <a:spcPct val="20000"/>
              </a:spcBef>
            </a:pPr>
            <a:r>
              <a:rPr lang="en-US" sz="1400" b="1"/>
              <a:t>“Differentiating”</a:t>
            </a:r>
          </a:p>
        </p:txBody>
      </p:sp>
      <p:sp>
        <p:nvSpPr>
          <p:cNvPr id="25613" name="AutoShape 13"/>
          <p:cNvSpPr>
            <a:spLocks/>
          </p:cNvSpPr>
          <p:nvPr/>
        </p:nvSpPr>
        <p:spPr bwMode="gray">
          <a:xfrm rot="1994430">
            <a:off x="3314700" y="1155700"/>
            <a:ext cx="311150" cy="2895600"/>
          </a:xfrm>
          <a:prstGeom prst="leftBrace">
            <a:avLst>
              <a:gd name="adj1" fmla="val 77551"/>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25614" name="AutoShape 14"/>
          <p:cNvSpPr>
            <a:spLocks/>
          </p:cNvSpPr>
          <p:nvPr/>
        </p:nvSpPr>
        <p:spPr bwMode="gray">
          <a:xfrm rot="1994430">
            <a:off x="1814513" y="3714750"/>
            <a:ext cx="366712" cy="2049463"/>
          </a:xfrm>
          <a:prstGeom prst="leftBrace">
            <a:avLst>
              <a:gd name="adj1" fmla="val 46573"/>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25615" name="AcnBodyText_ID_531484"/>
          <p:cNvSpPr>
            <a:spLocks noChangeArrowheads="1"/>
          </p:cNvSpPr>
          <p:nvPr>
            <p:custDataLst>
              <p:tags r:id="rId6"/>
            </p:custDataLst>
          </p:nvPr>
        </p:nvSpPr>
        <p:spPr bwMode="gray">
          <a:xfrm>
            <a:off x="1146175" y="4359275"/>
            <a:ext cx="698500" cy="212725"/>
          </a:xfrm>
          <a:prstGeom prst="rect">
            <a:avLst/>
          </a:prstGeom>
          <a:noFill/>
          <a:ln w="12700">
            <a:noFill/>
            <a:miter lim="800000"/>
            <a:headEnd/>
            <a:tailEnd/>
          </a:ln>
        </p:spPr>
        <p:txBody>
          <a:bodyPr wrap="none" lIns="0" tIns="0" rIns="0" bIns="0">
            <a:spAutoFit/>
          </a:bodyPr>
          <a:lstStyle/>
          <a:p>
            <a:pPr marL="342900" indent="-342900" eaLnBrk="0" hangingPunct="0">
              <a:spcBef>
                <a:spcPct val="20000"/>
              </a:spcBef>
            </a:pPr>
            <a:r>
              <a:rPr lang="en-US" sz="1400" b="1"/>
              <a:t>Efficient</a:t>
            </a:r>
          </a:p>
        </p:txBody>
      </p:sp>
      <p:sp>
        <p:nvSpPr>
          <p:cNvPr id="25616" name="AcnBodyText_ID_531484"/>
          <p:cNvSpPr>
            <a:spLocks noChangeArrowheads="1"/>
          </p:cNvSpPr>
          <p:nvPr>
            <p:custDataLst>
              <p:tags r:id="rId7"/>
            </p:custDataLst>
          </p:nvPr>
        </p:nvSpPr>
        <p:spPr bwMode="gray">
          <a:xfrm>
            <a:off x="2081213" y="2241550"/>
            <a:ext cx="1216025" cy="425450"/>
          </a:xfrm>
          <a:prstGeom prst="rect">
            <a:avLst/>
          </a:prstGeom>
          <a:noFill/>
          <a:ln w="12700">
            <a:noFill/>
            <a:miter lim="800000"/>
            <a:headEnd/>
            <a:tailEnd/>
          </a:ln>
        </p:spPr>
        <p:txBody>
          <a:bodyPr lIns="0" tIns="0" rIns="0" bIns="0">
            <a:spAutoFit/>
          </a:bodyPr>
          <a:lstStyle/>
          <a:p>
            <a:pPr eaLnBrk="0" hangingPunct="0">
              <a:spcBef>
                <a:spcPct val="20000"/>
              </a:spcBef>
            </a:pPr>
            <a:r>
              <a:rPr lang="en-US" sz="1400" b="1"/>
              <a:t>Competitive </a:t>
            </a:r>
            <a:br>
              <a:rPr lang="en-US" sz="1400" b="1"/>
            </a:br>
            <a:r>
              <a:rPr lang="en-US" sz="1400" b="1"/>
              <a:t>or Leading</a:t>
            </a:r>
          </a:p>
        </p:txBody>
      </p:sp>
      <p:sp>
        <p:nvSpPr>
          <p:cNvPr id="25617" name="AcnBodyText_ID_531484"/>
          <p:cNvSpPr>
            <a:spLocks noChangeArrowheads="1"/>
          </p:cNvSpPr>
          <p:nvPr>
            <p:custDataLst>
              <p:tags r:id="rId8"/>
            </p:custDataLst>
          </p:nvPr>
        </p:nvSpPr>
        <p:spPr bwMode="gray">
          <a:xfrm>
            <a:off x="7175500" y="4572000"/>
            <a:ext cx="1435100" cy="541338"/>
          </a:xfrm>
          <a:prstGeom prst="rect">
            <a:avLst/>
          </a:prstGeom>
          <a:noFill/>
          <a:ln w="12700">
            <a:noFill/>
            <a:miter lim="800000"/>
            <a:headEnd/>
            <a:tailEnd/>
          </a:ln>
        </p:spPr>
        <p:txBody>
          <a:bodyPr lIns="0" tIns="0" rIns="0" bIns="0">
            <a:spAutoFit/>
          </a:bodyPr>
          <a:lstStyle/>
          <a:p>
            <a:pPr marL="342900" indent="-342900" eaLnBrk="0" hangingPunct="0">
              <a:spcBef>
                <a:spcPct val="20000"/>
              </a:spcBef>
            </a:pPr>
            <a:r>
              <a:rPr lang="en-US" sz="1600" b="1">
                <a:solidFill>
                  <a:srgbClr val="0000FF"/>
                </a:solidFill>
              </a:rPr>
              <a:t>Donor &amp; HQ</a:t>
            </a:r>
          </a:p>
          <a:p>
            <a:pPr marL="342900" indent="-342900" eaLnBrk="0" hangingPunct="0">
              <a:spcBef>
                <a:spcPct val="20000"/>
              </a:spcBef>
            </a:pPr>
            <a:r>
              <a:rPr lang="en-US" sz="1600" b="1">
                <a:solidFill>
                  <a:srgbClr val="0000FF"/>
                </a:solidFill>
              </a:rPr>
              <a:t> Facing</a:t>
            </a:r>
          </a:p>
        </p:txBody>
      </p:sp>
      <p:sp>
        <p:nvSpPr>
          <p:cNvPr id="25618" name="AcnBodyText_ID_531484"/>
          <p:cNvSpPr>
            <a:spLocks noChangeArrowheads="1"/>
          </p:cNvSpPr>
          <p:nvPr>
            <p:custDataLst>
              <p:tags r:id="rId9"/>
            </p:custDataLst>
          </p:nvPr>
        </p:nvSpPr>
        <p:spPr bwMode="gray">
          <a:xfrm>
            <a:off x="6099175" y="2622550"/>
            <a:ext cx="1597025" cy="492125"/>
          </a:xfrm>
          <a:prstGeom prst="rect">
            <a:avLst/>
          </a:prstGeom>
          <a:noFill/>
          <a:ln w="12700">
            <a:noFill/>
            <a:miter lim="800000"/>
            <a:headEnd/>
            <a:tailEnd/>
          </a:ln>
        </p:spPr>
        <p:txBody>
          <a:bodyPr lIns="0" tIns="0" rIns="0" bIns="0">
            <a:spAutoFit/>
          </a:bodyPr>
          <a:lstStyle/>
          <a:p>
            <a:pPr eaLnBrk="0" hangingPunct="0">
              <a:spcBef>
                <a:spcPct val="20000"/>
              </a:spcBef>
            </a:pPr>
            <a:r>
              <a:rPr lang="en-US" sz="1600" b="1">
                <a:solidFill>
                  <a:srgbClr val="FF0000"/>
                </a:solidFill>
              </a:rPr>
              <a:t>Beneficiary &amp; Field Facing</a:t>
            </a:r>
          </a:p>
        </p:txBody>
      </p:sp>
      <p:sp>
        <p:nvSpPr>
          <p:cNvPr id="25619" name="Slide Number Placeholder 5"/>
          <p:cNvSpPr>
            <a:spLocks noGrp="1"/>
          </p:cNvSpPr>
          <p:nvPr>
            <p:ph type="sldNum" sz="quarter" idx="11"/>
          </p:nvPr>
        </p:nvSpPr>
        <p:spPr>
          <a:xfrm>
            <a:off x="5791200" y="6229350"/>
            <a:ext cx="2895600" cy="476250"/>
          </a:xfrm>
          <a:noFill/>
        </p:spPr>
        <p:txBody>
          <a:bodyPr/>
          <a:lstStyle/>
          <a:p>
            <a:fld id="{2E60A69D-C952-47FF-87F7-64C64B6007F2}" type="slidenum">
              <a:rPr lang="en-US" smtClean="0"/>
              <a:pPr/>
              <a:t>12</a:t>
            </a:fld>
            <a:endParaRPr lang="en-US" smtClean="0"/>
          </a:p>
        </p:txBody>
      </p:sp>
      <p:sp>
        <p:nvSpPr>
          <p:cNvPr id="25620" name="Footer Placeholder 19"/>
          <p:cNvSpPr>
            <a:spLocks noGrp="1"/>
          </p:cNvSpPr>
          <p:nvPr>
            <p:ph type="ftr" sz="quarter" idx="10"/>
          </p:nvPr>
        </p:nvSpPr>
        <p:spPr>
          <a:xfrm>
            <a:off x="3200400" y="6172200"/>
            <a:ext cx="2895600" cy="476250"/>
          </a:xfrm>
          <a:noFill/>
        </p:spPr>
        <p:txBody>
          <a:bodyPr/>
          <a:lstStyle/>
          <a:p>
            <a:endParaRPr lang="en-US" smtClean="0"/>
          </a:p>
          <a:p>
            <a:r>
              <a:rPr lang="en-US" smtClean="0"/>
              <a:t>The Power of Collaboration</a:t>
            </a:r>
            <a:endParaRPr lang="en-US" b="0" i="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1"/>
          </p:nvPr>
        </p:nvSpPr>
        <p:spPr>
          <a:xfrm>
            <a:off x="5791200" y="6305550"/>
            <a:ext cx="2895600" cy="476250"/>
          </a:xfrm>
          <a:noFill/>
        </p:spPr>
        <p:txBody>
          <a:bodyPr/>
          <a:lstStyle/>
          <a:p>
            <a:fld id="{769F238F-BCED-4251-ADE9-59CF05451F26}" type="slidenum">
              <a:rPr lang="en-US"/>
              <a:pPr/>
              <a:t>13</a:t>
            </a:fld>
            <a:endParaRPr lang="en-US"/>
          </a:p>
        </p:txBody>
      </p:sp>
      <p:sp>
        <p:nvSpPr>
          <p:cNvPr id="32771" name="Rectangle 4"/>
          <p:cNvSpPr>
            <a:spLocks noGrp="1" noChangeArrowheads="1"/>
          </p:cNvSpPr>
          <p:nvPr>
            <p:ph type="title" idx="4294967295"/>
          </p:nvPr>
        </p:nvSpPr>
        <p:spPr>
          <a:xfrm>
            <a:off x="228600" y="-76200"/>
            <a:ext cx="8686800" cy="914400"/>
          </a:xfrm>
        </p:spPr>
        <p:txBody>
          <a:bodyPr anchor="b"/>
          <a:lstStyle/>
          <a:p>
            <a:r>
              <a:rPr lang="en-US" sz="3200" smtClean="0">
                <a:ea typeface="ＭＳ Ｐゴシック" pitchFamily="-65" charset="-128"/>
              </a:rPr>
              <a:t>The Problem: NGOs invest a fifth of corp. IT</a:t>
            </a:r>
          </a:p>
        </p:txBody>
      </p:sp>
      <p:pic>
        <p:nvPicPr>
          <p:cNvPr id="32772" name="Picture 9"/>
          <p:cNvPicPr>
            <a:picLocks noChangeAspect="1" noChangeArrowheads="1"/>
          </p:cNvPicPr>
          <p:nvPr/>
        </p:nvPicPr>
        <p:blipFill>
          <a:blip r:embed="rId3" cstate="print"/>
          <a:srcRect/>
          <a:stretch>
            <a:fillRect/>
          </a:stretch>
        </p:blipFill>
        <p:spPr bwMode="auto">
          <a:xfrm>
            <a:off x="457200" y="838200"/>
            <a:ext cx="7194550" cy="5478463"/>
          </a:xfrm>
          <a:prstGeom prst="rect">
            <a:avLst/>
          </a:prstGeom>
          <a:noFill/>
          <a:ln w="9525" algn="ctr">
            <a:noFill/>
            <a:miter lim="800000"/>
            <a:headEnd/>
            <a:tailEnd/>
          </a:ln>
        </p:spPr>
      </p:pic>
      <p:sp>
        <p:nvSpPr>
          <p:cNvPr id="32773" name="AutoShape 10"/>
          <p:cNvSpPr>
            <a:spLocks/>
          </p:cNvSpPr>
          <p:nvPr/>
        </p:nvSpPr>
        <p:spPr bwMode="auto">
          <a:xfrm>
            <a:off x="3733800" y="4572000"/>
            <a:ext cx="152400" cy="381000"/>
          </a:xfrm>
          <a:prstGeom prst="leftBrace">
            <a:avLst>
              <a:gd name="adj1" fmla="val 20833"/>
              <a:gd name="adj2" fmla="val 50000"/>
            </a:avLst>
          </a:prstGeom>
          <a:noFill/>
          <a:ln w="41275">
            <a:solidFill>
              <a:srgbClr val="FF0000"/>
            </a:solidFill>
            <a:round/>
            <a:headEnd/>
            <a:tailEnd/>
          </a:ln>
        </p:spPr>
        <p:txBody>
          <a:bodyPr wrap="none" anchor="ctr"/>
          <a:lstStyle/>
          <a:p>
            <a:pPr algn="ctr"/>
            <a:endParaRPr lang="de-DE" sz="3200">
              <a:solidFill>
                <a:srgbClr val="FF3300"/>
              </a:solidFill>
              <a:latin typeface="GillSans" charset="0"/>
            </a:endParaRPr>
          </a:p>
        </p:txBody>
      </p:sp>
      <p:sp>
        <p:nvSpPr>
          <p:cNvPr id="32774" name="AutoShape 11"/>
          <p:cNvSpPr>
            <a:spLocks/>
          </p:cNvSpPr>
          <p:nvPr/>
        </p:nvSpPr>
        <p:spPr bwMode="auto">
          <a:xfrm>
            <a:off x="5562600" y="2133600"/>
            <a:ext cx="381000" cy="2438400"/>
          </a:xfrm>
          <a:prstGeom prst="leftBrace">
            <a:avLst>
              <a:gd name="adj1" fmla="val 62500"/>
              <a:gd name="adj2" fmla="val 50000"/>
            </a:avLst>
          </a:prstGeom>
          <a:noFill/>
          <a:ln w="41275">
            <a:solidFill>
              <a:srgbClr val="FF0000"/>
            </a:solidFill>
            <a:round/>
            <a:headEnd/>
            <a:tailEnd/>
          </a:ln>
        </p:spPr>
        <p:txBody>
          <a:bodyPr wrap="none" anchor="ctr"/>
          <a:lstStyle/>
          <a:p>
            <a:pPr algn="ctr"/>
            <a:endParaRPr lang="de-DE" sz="3200">
              <a:solidFill>
                <a:srgbClr val="FF3300"/>
              </a:solidFill>
              <a:latin typeface="GillSans" charset="0"/>
            </a:endParaRPr>
          </a:p>
        </p:txBody>
      </p:sp>
      <p:sp>
        <p:nvSpPr>
          <p:cNvPr id="32775" name="Text Box 12"/>
          <p:cNvSpPr txBox="1">
            <a:spLocks noChangeArrowheads="1"/>
          </p:cNvSpPr>
          <p:nvPr/>
        </p:nvSpPr>
        <p:spPr bwMode="auto">
          <a:xfrm>
            <a:off x="4876800" y="3200400"/>
            <a:ext cx="523875" cy="457200"/>
          </a:xfrm>
          <a:prstGeom prst="rect">
            <a:avLst/>
          </a:prstGeom>
          <a:noFill/>
          <a:ln w="9525" algn="ctr">
            <a:noFill/>
            <a:miter lim="800000"/>
            <a:headEnd/>
            <a:tailEnd/>
          </a:ln>
        </p:spPr>
        <p:txBody>
          <a:bodyPr wrap="none">
            <a:spAutoFit/>
          </a:bodyPr>
          <a:lstStyle/>
          <a:p>
            <a:r>
              <a:rPr lang="en-US" b="1" dirty="0">
                <a:solidFill>
                  <a:srgbClr val="FF3300"/>
                </a:solidFill>
                <a:latin typeface="GillSans" charset="0"/>
              </a:rPr>
              <a:t>5x</a:t>
            </a:r>
          </a:p>
        </p:txBody>
      </p:sp>
      <p:sp>
        <p:nvSpPr>
          <p:cNvPr id="32776" name="Text Box 13"/>
          <p:cNvSpPr txBox="1">
            <a:spLocks noChangeArrowheads="1"/>
          </p:cNvSpPr>
          <p:nvPr/>
        </p:nvSpPr>
        <p:spPr bwMode="auto">
          <a:xfrm>
            <a:off x="3200400" y="4572000"/>
            <a:ext cx="523875" cy="457200"/>
          </a:xfrm>
          <a:prstGeom prst="rect">
            <a:avLst/>
          </a:prstGeom>
          <a:noFill/>
          <a:ln w="9525" algn="ctr">
            <a:noFill/>
            <a:miter lim="800000"/>
            <a:headEnd/>
            <a:tailEnd/>
          </a:ln>
        </p:spPr>
        <p:txBody>
          <a:bodyPr wrap="none">
            <a:spAutoFit/>
          </a:bodyPr>
          <a:lstStyle/>
          <a:p>
            <a:r>
              <a:rPr lang="en-US" b="1" dirty="0">
                <a:solidFill>
                  <a:srgbClr val="FF3300"/>
                </a:solidFill>
                <a:latin typeface="GillSans" charset="0"/>
              </a:rPr>
              <a:t>4x</a:t>
            </a:r>
          </a:p>
        </p:txBody>
      </p:sp>
      <p:sp>
        <p:nvSpPr>
          <p:cNvPr id="32777" name="AutoShape 14"/>
          <p:cNvSpPr>
            <a:spLocks/>
          </p:cNvSpPr>
          <p:nvPr/>
        </p:nvSpPr>
        <p:spPr bwMode="auto">
          <a:xfrm>
            <a:off x="7086600" y="2133600"/>
            <a:ext cx="304800" cy="2743200"/>
          </a:xfrm>
          <a:prstGeom prst="leftBrace">
            <a:avLst>
              <a:gd name="adj1" fmla="val 75000"/>
              <a:gd name="adj2" fmla="val 50000"/>
            </a:avLst>
          </a:prstGeom>
          <a:noFill/>
          <a:ln w="41275">
            <a:solidFill>
              <a:srgbClr val="FF0000"/>
            </a:solidFill>
            <a:round/>
            <a:headEnd/>
            <a:tailEnd/>
          </a:ln>
        </p:spPr>
        <p:txBody>
          <a:bodyPr wrap="none" anchor="ctr"/>
          <a:lstStyle/>
          <a:p>
            <a:pPr algn="ctr"/>
            <a:endParaRPr lang="de-DE" sz="3200">
              <a:solidFill>
                <a:srgbClr val="FF3300"/>
              </a:solidFill>
              <a:latin typeface="GillSans" charset="0"/>
            </a:endParaRPr>
          </a:p>
        </p:txBody>
      </p:sp>
      <p:sp>
        <p:nvSpPr>
          <p:cNvPr id="32778" name="Text Box 15"/>
          <p:cNvSpPr txBox="1">
            <a:spLocks noChangeArrowheads="1"/>
          </p:cNvSpPr>
          <p:nvPr/>
        </p:nvSpPr>
        <p:spPr bwMode="auto">
          <a:xfrm>
            <a:off x="7696200" y="3276600"/>
            <a:ext cx="693738" cy="457200"/>
          </a:xfrm>
          <a:prstGeom prst="rect">
            <a:avLst/>
          </a:prstGeom>
          <a:noFill/>
          <a:ln w="9525" algn="ctr">
            <a:noFill/>
            <a:miter lim="800000"/>
            <a:headEnd/>
            <a:tailEnd/>
          </a:ln>
        </p:spPr>
        <p:txBody>
          <a:bodyPr wrap="none">
            <a:spAutoFit/>
          </a:bodyPr>
          <a:lstStyle/>
          <a:p>
            <a:r>
              <a:rPr lang="en-US" b="1" dirty="0">
                <a:solidFill>
                  <a:srgbClr val="FF3300"/>
                </a:solidFill>
                <a:latin typeface="GillSans" charset="0"/>
              </a:rPr>
              <a:t>18x</a:t>
            </a:r>
          </a:p>
        </p:txBody>
      </p:sp>
      <p:sp>
        <p:nvSpPr>
          <p:cNvPr id="32779" name="Footer Placeholder 12"/>
          <p:cNvSpPr>
            <a:spLocks noGrp="1"/>
          </p:cNvSpPr>
          <p:nvPr>
            <p:ph type="ftr" sz="quarter" idx="10"/>
          </p:nvPr>
        </p:nvSpPr>
        <p:spPr>
          <a:xfrm>
            <a:off x="3200400" y="6248400"/>
            <a:ext cx="2895600" cy="476250"/>
          </a:xfrm>
          <a:noFill/>
        </p:spPr>
        <p:txBody>
          <a:bodyPr/>
          <a:lstStyle/>
          <a:p>
            <a:endParaRPr lang="en-US" sz="1200"/>
          </a:p>
          <a:p>
            <a:r>
              <a:rPr lang="en-US" sz="1400"/>
              <a:t>The Power of Collaboration</a:t>
            </a:r>
            <a:endParaRPr lang="en-US" sz="1400" b="0" i="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additive="base">
                                        <p:cTn id="13" dur="500" fill="hold"/>
                                        <p:tgtEl>
                                          <p:spTgt spid="32774"/>
                                        </p:tgtEl>
                                        <p:attrNameLst>
                                          <p:attrName>ppt_x</p:attrName>
                                        </p:attrNameLst>
                                      </p:cBhvr>
                                      <p:tavLst>
                                        <p:tav tm="0">
                                          <p:val>
                                            <p:strVal val="#ppt_x"/>
                                          </p:val>
                                        </p:tav>
                                        <p:tav tm="100000">
                                          <p:val>
                                            <p:strVal val="#ppt_x"/>
                                          </p:val>
                                        </p:tav>
                                      </p:tavLst>
                                    </p:anim>
                                    <p:anim calcmode="lin" valueType="num">
                                      <p:cBhvr additive="base">
                                        <p:cTn id="14" dur="500" fill="hold"/>
                                        <p:tgtEl>
                                          <p:spTgt spid="3277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32775"/>
                                        </p:tgtEl>
                                        <p:attrNameLst>
                                          <p:attrName>style.visibility</p:attrName>
                                        </p:attrNameLst>
                                      </p:cBhvr>
                                      <p:to>
                                        <p:strVal val="visible"/>
                                      </p:to>
                                    </p:set>
                                    <p:anim calcmode="lin" valueType="num">
                                      <p:cBhvr additive="base">
                                        <p:cTn id="17" dur="500" fill="hold"/>
                                        <p:tgtEl>
                                          <p:spTgt spid="32775"/>
                                        </p:tgtEl>
                                        <p:attrNameLst>
                                          <p:attrName>ppt_x</p:attrName>
                                        </p:attrNameLst>
                                      </p:cBhvr>
                                      <p:tavLst>
                                        <p:tav tm="0">
                                          <p:val>
                                            <p:strVal val="#ppt_x"/>
                                          </p:val>
                                        </p:tav>
                                        <p:tav tm="100000">
                                          <p:val>
                                            <p:strVal val="#ppt_x"/>
                                          </p:val>
                                        </p:tav>
                                      </p:tavLst>
                                    </p:anim>
                                    <p:anim calcmode="lin" valueType="num">
                                      <p:cBhvr additive="base">
                                        <p:cTn id="18" dur="500" fill="hold"/>
                                        <p:tgtEl>
                                          <p:spTgt spid="3277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2778"/>
                                        </p:tgtEl>
                                        <p:attrNameLst>
                                          <p:attrName>style.visibility</p:attrName>
                                        </p:attrNameLst>
                                      </p:cBhvr>
                                      <p:to>
                                        <p:strVal val="visible"/>
                                      </p:to>
                                    </p:set>
                                    <p:anim calcmode="lin" valueType="num">
                                      <p:cBhvr additive="base">
                                        <p:cTn id="23" dur="500" fill="hold"/>
                                        <p:tgtEl>
                                          <p:spTgt spid="32778"/>
                                        </p:tgtEl>
                                        <p:attrNameLst>
                                          <p:attrName>ppt_x</p:attrName>
                                        </p:attrNameLst>
                                      </p:cBhvr>
                                      <p:tavLst>
                                        <p:tav tm="0">
                                          <p:val>
                                            <p:strVal val="#ppt_x"/>
                                          </p:val>
                                        </p:tav>
                                        <p:tav tm="100000">
                                          <p:val>
                                            <p:strVal val="#ppt_x"/>
                                          </p:val>
                                        </p:tav>
                                      </p:tavLst>
                                    </p:anim>
                                    <p:anim calcmode="lin" valueType="num">
                                      <p:cBhvr additive="base">
                                        <p:cTn id="24" dur="500" fill="hold"/>
                                        <p:tgtEl>
                                          <p:spTgt spid="3277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2777"/>
                                        </p:tgtEl>
                                        <p:attrNameLst>
                                          <p:attrName>style.visibility</p:attrName>
                                        </p:attrNameLst>
                                      </p:cBhvr>
                                      <p:to>
                                        <p:strVal val="visible"/>
                                      </p:to>
                                    </p:set>
                                    <p:anim calcmode="lin" valueType="num">
                                      <p:cBhvr additive="base">
                                        <p:cTn id="27" dur="500" fill="hold"/>
                                        <p:tgtEl>
                                          <p:spTgt spid="32777"/>
                                        </p:tgtEl>
                                        <p:attrNameLst>
                                          <p:attrName>ppt_x</p:attrName>
                                        </p:attrNameLst>
                                      </p:cBhvr>
                                      <p:tavLst>
                                        <p:tav tm="0">
                                          <p:val>
                                            <p:strVal val="#ppt_x"/>
                                          </p:val>
                                        </p:tav>
                                        <p:tav tm="100000">
                                          <p:val>
                                            <p:strVal val="#ppt_x"/>
                                          </p:val>
                                        </p:tav>
                                      </p:tavLst>
                                    </p:anim>
                                    <p:anim calcmode="lin" valueType="num">
                                      <p:cBhvr additive="base">
                                        <p:cTn id="28" dur="500" fill="hold"/>
                                        <p:tgtEl>
                                          <p:spTgt spid="32777"/>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776"/>
                                        </p:tgtEl>
                                        <p:attrNameLst>
                                          <p:attrName>style.visibility</p:attrName>
                                        </p:attrNameLst>
                                      </p:cBhvr>
                                      <p:to>
                                        <p:strVal val="visible"/>
                                      </p:to>
                                    </p:set>
                                    <p:anim calcmode="lin" valueType="num">
                                      <p:cBhvr additive="base">
                                        <p:cTn id="33" dur="500" fill="hold"/>
                                        <p:tgtEl>
                                          <p:spTgt spid="32776"/>
                                        </p:tgtEl>
                                        <p:attrNameLst>
                                          <p:attrName>ppt_x</p:attrName>
                                        </p:attrNameLst>
                                      </p:cBhvr>
                                      <p:tavLst>
                                        <p:tav tm="0">
                                          <p:val>
                                            <p:strVal val="#ppt_x"/>
                                          </p:val>
                                        </p:tav>
                                        <p:tav tm="100000">
                                          <p:val>
                                            <p:strVal val="#ppt_x"/>
                                          </p:val>
                                        </p:tav>
                                      </p:tavLst>
                                    </p:anim>
                                    <p:anim calcmode="lin" valueType="num">
                                      <p:cBhvr additive="base">
                                        <p:cTn id="34" dur="500" fill="hold"/>
                                        <p:tgtEl>
                                          <p:spTgt spid="3277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773"/>
                                        </p:tgtEl>
                                        <p:attrNameLst>
                                          <p:attrName>style.visibility</p:attrName>
                                        </p:attrNameLst>
                                      </p:cBhvr>
                                      <p:to>
                                        <p:strVal val="visible"/>
                                      </p:to>
                                    </p:set>
                                    <p:anim calcmode="lin" valueType="num">
                                      <p:cBhvr additive="base">
                                        <p:cTn id="37" dur="500" fill="hold"/>
                                        <p:tgtEl>
                                          <p:spTgt spid="32773"/>
                                        </p:tgtEl>
                                        <p:attrNameLst>
                                          <p:attrName>ppt_x</p:attrName>
                                        </p:attrNameLst>
                                      </p:cBhvr>
                                      <p:tavLst>
                                        <p:tav tm="0">
                                          <p:val>
                                            <p:strVal val="#ppt_x"/>
                                          </p:val>
                                        </p:tav>
                                        <p:tav tm="100000">
                                          <p:val>
                                            <p:strVal val="#ppt_x"/>
                                          </p:val>
                                        </p:tav>
                                      </p:tavLst>
                                    </p:anim>
                                    <p:anim calcmode="lin" valueType="num">
                                      <p:cBhvr additive="base">
                                        <p:cTn id="38"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p:bldP spid="32776" grpId="0"/>
      <p:bldP spid="32777" grpId="0" animBg="1"/>
      <p:bldP spid="327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1"/>
          </p:nvPr>
        </p:nvSpPr>
        <p:spPr>
          <a:xfrm>
            <a:off x="6019800" y="6229350"/>
            <a:ext cx="2895600" cy="476250"/>
          </a:xfrm>
          <a:noFill/>
        </p:spPr>
        <p:txBody>
          <a:bodyPr/>
          <a:lstStyle/>
          <a:p>
            <a:fld id="{9ACF2477-4017-4175-A78B-C51371CB6386}" type="slidenum">
              <a:rPr lang="en-US" smtClean="0"/>
              <a:pPr/>
              <a:t>14</a:t>
            </a:fld>
            <a:endParaRPr lang="en-US" smtClean="0"/>
          </a:p>
        </p:txBody>
      </p:sp>
      <p:sp>
        <p:nvSpPr>
          <p:cNvPr id="27651" name="Rectangle 2"/>
          <p:cNvSpPr>
            <a:spLocks noGrp="1" noChangeArrowheads="1"/>
          </p:cNvSpPr>
          <p:nvPr>
            <p:ph type="body" idx="4294967295"/>
          </p:nvPr>
        </p:nvSpPr>
        <p:spPr>
          <a:xfrm>
            <a:off x="530225" y="914400"/>
            <a:ext cx="8156575" cy="5059363"/>
          </a:xfrm>
        </p:spPr>
        <p:txBody>
          <a:bodyPr/>
          <a:lstStyle/>
          <a:p>
            <a:pPr>
              <a:buFontTx/>
              <a:buNone/>
            </a:pPr>
            <a:r>
              <a:rPr lang="en-US" smtClean="0">
                <a:latin typeface="Calibri" pitchFamily="34" charset="0"/>
                <a:ea typeface="ＭＳ Ｐゴシック" pitchFamily="-65" charset="-128"/>
                <a:cs typeface="Calibri" pitchFamily="34" charset="0"/>
              </a:rPr>
              <a:t>IF</a:t>
            </a:r>
          </a:p>
          <a:p>
            <a:r>
              <a:rPr lang="en-US" smtClean="0">
                <a:latin typeface="Calibri" pitchFamily="34" charset="0"/>
                <a:ea typeface="ＭＳ Ｐゴシック" pitchFamily="-65" charset="-128"/>
                <a:cs typeface="Calibri" pitchFamily="34" charset="0"/>
              </a:rPr>
              <a:t>57% of ERP projects don't realize their ROI </a:t>
            </a:r>
            <a:r>
              <a:rPr lang="en-US" sz="2800" i="1" smtClean="0">
                <a:latin typeface="Calibri" pitchFamily="34" charset="0"/>
                <a:ea typeface="ＭＳ Ｐゴシック" pitchFamily="-65" charset="-128"/>
                <a:cs typeface="Calibri" pitchFamily="34" charset="0"/>
              </a:rPr>
              <a:t>(Nucleus Research) </a:t>
            </a:r>
          </a:p>
          <a:p>
            <a:r>
              <a:rPr lang="en-US" smtClean="0">
                <a:latin typeface="Calibri" pitchFamily="34" charset="0"/>
                <a:ea typeface="ＭＳ Ｐゴシック" pitchFamily="-65" charset="-128"/>
                <a:cs typeface="Calibri" pitchFamily="34" charset="0"/>
              </a:rPr>
              <a:t>66% IT projects fail </a:t>
            </a:r>
            <a:r>
              <a:rPr lang="en-US" sz="2800" i="1" smtClean="0">
                <a:latin typeface="Calibri" pitchFamily="34" charset="0"/>
                <a:ea typeface="ＭＳ Ｐゴシック" pitchFamily="-65" charset="-128"/>
                <a:cs typeface="Calibri" pitchFamily="34" charset="0"/>
              </a:rPr>
              <a:t>(Standish Chaos DB)</a:t>
            </a:r>
            <a:r>
              <a:rPr lang="en-US" smtClean="0">
                <a:latin typeface="Calibri" pitchFamily="34" charset="0"/>
                <a:ea typeface="ＭＳ Ｐゴシック" pitchFamily="-65" charset="-128"/>
                <a:cs typeface="Calibri" pitchFamily="34" charset="0"/>
              </a:rPr>
              <a:t> </a:t>
            </a:r>
          </a:p>
          <a:p>
            <a:r>
              <a:rPr lang="en-US" smtClean="0">
                <a:latin typeface="Calibri" pitchFamily="34" charset="0"/>
                <a:ea typeface="ＭＳ Ｐゴシック" pitchFamily="-65" charset="-128"/>
                <a:cs typeface="Calibri" pitchFamily="34" charset="0"/>
              </a:rPr>
              <a:t>NGOs spend a 20th what corporations do </a:t>
            </a:r>
            <a:r>
              <a:rPr lang="en-US" sz="2800" i="1" smtClean="0">
                <a:latin typeface="Calibri" pitchFamily="34" charset="0"/>
                <a:ea typeface="ＭＳ Ｐゴシック" pitchFamily="-65" charset="-128"/>
                <a:cs typeface="Calibri" pitchFamily="34" charset="0"/>
              </a:rPr>
              <a:t>(Tuck survey)</a:t>
            </a:r>
          </a:p>
          <a:p>
            <a:r>
              <a:rPr lang="en-US" smtClean="0">
                <a:latin typeface="Calibri" pitchFamily="34" charset="0"/>
                <a:ea typeface="ＭＳ Ｐゴシック" pitchFamily="-65" charset="-128"/>
                <a:cs typeface="Calibri" pitchFamily="34" charset="0"/>
              </a:rPr>
              <a:t>And we are spending donors’ dollars</a:t>
            </a:r>
          </a:p>
          <a:p>
            <a:pPr>
              <a:buFontTx/>
              <a:buNone/>
            </a:pPr>
            <a:r>
              <a:rPr lang="en-US" smtClean="0">
                <a:latin typeface="Calibri" pitchFamily="34" charset="0"/>
                <a:ea typeface="ＭＳ Ｐゴシック" pitchFamily="-65" charset="-128"/>
                <a:cs typeface="Calibri" pitchFamily="34" charset="0"/>
              </a:rPr>
              <a:t>THEN </a:t>
            </a:r>
          </a:p>
          <a:p>
            <a:r>
              <a:rPr lang="en-US" smtClean="0">
                <a:latin typeface="Calibri" pitchFamily="34" charset="0"/>
                <a:ea typeface="ＭＳ Ｐゴシック" pitchFamily="-65" charset="-128"/>
                <a:cs typeface="Calibri" pitchFamily="34" charset="0"/>
              </a:rPr>
              <a:t>We must find a better way... </a:t>
            </a:r>
          </a:p>
        </p:txBody>
      </p:sp>
      <p:sp>
        <p:nvSpPr>
          <p:cNvPr id="27652" name="Rectangle 3"/>
          <p:cNvSpPr>
            <a:spLocks noGrp="1" noChangeArrowheads="1"/>
          </p:cNvSpPr>
          <p:nvPr>
            <p:ph type="title" idx="4294967295"/>
          </p:nvPr>
        </p:nvSpPr>
        <p:spPr>
          <a:xfrm>
            <a:off x="0" y="-76200"/>
            <a:ext cx="9220200" cy="914400"/>
          </a:xfrm>
        </p:spPr>
        <p:txBody>
          <a:bodyPr anchor="b"/>
          <a:lstStyle/>
          <a:p>
            <a:pPr algn="ctr"/>
            <a:r>
              <a:rPr lang="en-US" sz="3200" smtClean="0">
                <a:latin typeface="Calibri" pitchFamily="34" charset="0"/>
                <a:ea typeface="ＭＳ Ｐゴシック" pitchFamily="-65" charset="-128"/>
                <a:cs typeface="Calibri" pitchFamily="34" charset="0"/>
              </a:rPr>
              <a:t>Non Profit IT Departments Can’t Play the Odds</a:t>
            </a:r>
          </a:p>
        </p:txBody>
      </p:sp>
      <p:sp>
        <p:nvSpPr>
          <p:cNvPr id="27653" name="Footer Placeholder 5"/>
          <p:cNvSpPr>
            <a:spLocks noGrp="1"/>
          </p:cNvSpPr>
          <p:nvPr>
            <p:ph type="ftr" sz="quarter" idx="10"/>
          </p:nvPr>
        </p:nvSpPr>
        <p:spPr>
          <a:noFill/>
        </p:spPr>
        <p:txBody>
          <a:bodyPr/>
          <a:lstStyle/>
          <a:p>
            <a:endParaRPr lang="en-US" sz="1200" smtClean="0"/>
          </a:p>
          <a:p>
            <a:r>
              <a:rPr lang="en-US" sz="1200" smtClean="0"/>
              <a:t>The Power of Collaboration</a:t>
            </a:r>
            <a:endParaRPr lang="en-US" sz="1200" b="0" i="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304800"/>
            <a:ext cx="8229600" cy="1325563"/>
          </a:xfrm>
        </p:spPr>
        <p:txBody>
          <a:bodyPr anchor="b"/>
          <a:lstStyle/>
          <a:p>
            <a:pPr algn="ctr"/>
            <a:r>
              <a:rPr lang="en-US" smtClean="0">
                <a:solidFill>
                  <a:schemeClr val="bg1"/>
                </a:solidFill>
                <a:latin typeface="Calibri" pitchFamily="34" charset="0"/>
                <a:ea typeface="ＭＳ Ｐゴシック" pitchFamily="-65" charset="-128"/>
                <a:cs typeface="Calibri" pitchFamily="34" charset="0"/>
              </a:rPr>
              <a:t>Key Conclusion: </a:t>
            </a:r>
            <a:r>
              <a:rPr lang="en-US" i="1" smtClean="0">
                <a:solidFill>
                  <a:schemeClr val="bg1"/>
                </a:solidFill>
                <a:latin typeface="Calibri" pitchFamily="34" charset="0"/>
                <a:ea typeface="ＭＳ Ｐゴシック" pitchFamily="-65" charset="-128"/>
                <a:cs typeface="Calibri" pitchFamily="34" charset="0"/>
              </a:rPr>
              <a:t>we can’t do it alone</a:t>
            </a:r>
            <a:endParaRPr lang="en-US" smtClean="0">
              <a:solidFill>
                <a:schemeClr val="bg1"/>
              </a:solidFill>
              <a:ea typeface="ＭＳ Ｐゴシック" pitchFamily="-65" charset="-128"/>
              <a:cs typeface="Calibri" pitchFamily="34" charset="0"/>
            </a:endParaRPr>
          </a:p>
        </p:txBody>
      </p:sp>
      <p:sp>
        <p:nvSpPr>
          <p:cNvPr id="28675" name="Rectangle 3"/>
          <p:cNvSpPr>
            <a:spLocks noGrp="1" noChangeArrowheads="1"/>
          </p:cNvSpPr>
          <p:nvPr>
            <p:ph type="body" idx="4294967295"/>
          </p:nvPr>
        </p:nvSpPr>
        <p:spPr/>
        <p:txBody>
          <a:bodyPr/>
          <a:lstStyle/>
          <a:p>
            <a:pPr>
              <a:buFontTx/>
              <a:buNone/>
            </a:pPr>
            <a:r>
              <a:rPr lang="en-US" smtClean="0">
                <a:ea typeface="ＭＳ Ｐゴシック" pitchFamily="-65" charset="-128"/>
              </a:rPr>
              <a:t>	</a:t>
            </a:r>
          </a:p>
          <a:p>
            <a:pPr>
              <a:buFontTx/>
              <a:buNone/>
            </a:pPr>
            <a:r>
              <a:rPr lang="en-US" smtClean="0">
                <a:ea typeface="ＭＳ Ｐゴシック" pitchFamily="-65" charset="-128"/>
              </a:rPr>
              <a:t>	</a:t>
            </a:r>
          </a:p>
          <a:p>
            <a:pPr>
              <a:buFontTx/>
              <a:buNone/>
            </a:pPr>
            <a:r>
              <a:rPr lang="en-US" smtClean="0">
                <a:ea typeface="ＭＳ Ｐゴシック" pitchFamily="-65" charset="-128"/>
              </a:rPr>
              <a:t>	</a:t>
            </a:r>
            <a:r>
              <a:rPr lang="en-US" smtClean="0">
                <a:solidFill>
                  <a:schemeClr val="bg1"/>
                </a:solidFill>
                <a:ea typeface="ＭＳ Ｐゴシック" pitchFamily="-65" charset="-128"/>
              </a:rPr>
              <a:t>Even if we tripled IT spending, we will still be playing catch-up for just keeping the lights on.</a:t>
            </a:r>
          </a:p>
          <a:p>
            <a:pPr>
              <a:buFontTx/>
              <a:buNone/>
            </a:pPr>
            <a:endParaRPr lang="en-US" smtClean="0">
              <a:solidFill>
                <a:schemeClr val="bg1"/>
              </a:solidFill>
              <a:ea typeface="ＭＳ Ｐゴシック" pitchFamily="-65" charset="-128"/>
            </a:endParaRPr>
          </a:p>
          <a:p>
            <a:pPr>
              <a:buFontTx/>
              <a:buNone/>
            </a:pPr>
            <a:r>
              <a:rPr lang="en-US" smtClean="0">
                <a:solidFill>
                  <a:schemeClr val="bg1"/>
                </a:solidFill>
                <a:ea typeface="ＭＳ Ｐゴシック" pitchFamily="-65" charset="-128"/>
              </a:rPr>
              <a:t>	And</a:t>
            </a:r>
            <a:r>
              <a:rPr lang="en-US" smtClean="0">
                <a:solidFill>
                  <a:schemeClr val="bg1"/>
                </a:solidFill>
                <a:latin typeface="Gill Sans MT" pitchFamily="34" charset="0"/>
                <a:ea typeface="ＭＳ Ｐゴシック" pitchFamily="-65" charset="-128"/>
              </a:rPr>
              <a:t>…</a:t>
            </a:r>
            <a:endParaRPr lang="en-US" smtClean="0">
              <a:solidFill>
                <a:schemeClr val="bg1"/>
              </a:solidFill>
              <a:ea typeface="ＭＳ Ｐゴシック" pitchFamily="-65" charset="-128"/>
            </a:endParaRPr>
          </a:p>
          <a:p>
            <a:endParaRPr lang="en-US" smtClean="0">
              <a:solidFill>
                <a:schemeClr val="bg1"/>
              </a:solidFill>
              <a:ea typeface="ＭＳ Ｐゴシック" pitchFamily="-65" charset="-128"/>
            </a:endParaRPr>
          </a:p>
        </p:txBody>
      </p:sp>
      <p:sp>
        <p:nvSpPr>
          <p:cNvPr id="28676" name="Slide Number Placeholder 4"/>
          <p:cNvSpPr>
            <a:spLocks noGrp="1"/>
          </p:cNvSpPr>
          <p:nvPr>
            <p:ph type="sldNum" sz="quarter" idx="11"/>
          </p:nvPr>
        </p:nvSpPr>
        <p:spPr>
          <a:noFill/>
        </p:spPr>
        <p:txBody>
          <a:bodyPr/>
          <a:lstStyle/>
          <a:p>
            <a:fld id="{08426D75-0D37-4543-BD94-1A0E63520204}" type="slidenum">
              <a:rPr lang="en-US" smtClean="0">
                <a:solidFill>
                  <a:schemeClr val="bg1"/>
                </a:solidFill>
              </a:rPr>
              <a:pPr/>
              <a:t>15</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type="body" idx="1"/>
          </p:nvPr>
        </p:nvSpPr>
        <p:spPr/>
        <p:txBody>
          <a:bodyPr/>
          <a:lstStyle/>
          <a:p>
            <a:pPr>
              <a:buFontTx/>
              <a:buNone/>
            </a:pPr>
            <a:endParaRPr lang="en-US" b="1" smtClean="0">
              <a:solidFill>
                <a:srgbClr val="FF0000"/>
              </a:solidFill>
              <a:ea typeface="ＭＳ Ｐゴシック" pitchFamily="-65" charset="-128"/>
            </a:endParaRPr>
          </a:p>
          <a:p>
            <a:pPr>
              <a:spcAft>
                <a:spcPct val="25000"/>
              </a:spcAft>
              <a:buFontTx/>
              <a:buNone/>
            </a:pPr>
            <a:r>
              <a:rPr lang="en-US" smtClean="0">
                <a:solidFill>
                  <a:srgbClr val="FF0000"/>
                </a:solidFill>
                <a:ea typeface="ＭＳ Ｐゴシック" pitchFamily="-65" charset="-128"/>
              </a:rPr>
              <a:t>	</a:t>
            </a:r>
            <a:r>
              <a:rPr lang="en-US" smtClean="0">
                <a:solidFill>
                  <a:srgbClr val="0049DA"/>
                </a:solidFill>
                <a:ea typeface="ＭＳ Ｐゴシック" pitchFamily="-65" charset="-128"/>
              </a:rPr>
              <a:t>It’s more a commodity each day</a:t>
            </a:r>
          </a:p>
          <a:p>
            <a:pPr>
              <a:spcAft>
                <a:spcPct val="25000"/>
              </a:spcAft>
              <a:buFontTx/>
              <a:buNone/>
            </a:pPr>
            <a:r>
              <a:rPr lang="en-US" smtClean="0">
                <a:solidFill>
                  <a:srgbClr val="0049DA"/>
                </a:solidFill>
                <a:ea typeface="ＭＳ Ｐゴシック" pitchFamily="-65" charset="-128"/>
              </a:rPr>
              <a:t>	“We can't get close to what Google and Amazon can do in their data centers” </a:t>
            </a:r>
          </a:p>
          <a:p>
            <a:pPr>
              <a:spcAft>
                <a:spcPct val="25000"/>
              </a:spcAft>
              <a:buFontTx/>
              <a:buNone/>
            </a:pPr>
            <a:r>
              <a:rPr lang="en-US" sz="2800" i="1" smtClean="0">
                <a:solidFill>
                  <a:srgbClr val="0049DA"/>
                </a:solidFill>
                <a:ea typeface="ＭＳ Ｐゴシック" pitchFamily="-65" charset="-128"/>
              </a:rPr>
              <a:t>	–Peter Cochrane</a:t>
            </a:r>
          </a:p>
          <a:p>
            <a:pPr>
              <a:buFontTx/>
              <a:buNone/>
            </a:pPr>
            <a:r>
              <a:rPr lang="en-US" smtClean="0">
                <a:solidFill>
                  <a:srgbClr val="FF0000"/>
                </a:solidFill>
                <a:ea typeface="ＭＳ Ｐゴシック" pitchFamily="-65" charset="-128"/>
              </a:rPr>
              <a:t>	</a:t>
            </a:r>
          </a:p>
          <a:p>
            <a:pPr>
              <a:buFontTx/>
              <a:buNone/>
            </a:pPr>
            <a:endParaRPr lang="en-US" smtClean="0">
              <a:solidFill>
                <a:srgbClr val="FF0000"/>
              </a:solidFill>
              <a:ea typeface="ＭＳ Ｐゴシック" pitchFamily="-65" charset="-128"/>
            </a:endParaRPr>
          </a:p>
        </p:txBody>
      </p:sp>
      <p:sp>
        <p:nvSpPr>
          <p:cNvPr id="29699" name="Rectangle 5"/>
          <p:cNvSpPr>
            <a:spLocks noGrp="1"/>
          </p:cNvSpPr>
          <p:nvPr>
            <p:ph type="title"/>
          </p:nvPr>
        </p:nvSpPr>
        <p:spPr/>
        <p:txBody>
          <a:bodyPr/>
          <a:lstStyle/>
          <a:p>
            <a:r>
              <a:rPr lang="en-US" smtClean="0">
                <a:solidFill>
                  <a:srgbClr val="FF0000"/>
                </a:solidFill>
                <a:latin typeface="Calibri" pitchFamily="34" charset="0"/>
                <a:ea typeface="ＭＳ Ｐゴシック" pitchFamily="-65" charset="-128"/>
              </a:rPr>
              <a:t>Keeping the Lights-On is Irrelevant</a:t>
            </a:r>
          </a:p>
        </p:txBody>
      </p:sp>
      <p:sp>
        <p:nvSpPr>
          <p:cNvPr id="29700" name="Slide Number Placeholder 3"/>
          <p:cNvSpPr>
            <a:spLocks noGrp="1"/>
          </p:cNvSpPr>
          <p:nvPr>
            <p:ph type="sldNum" sz="quarter" idx="11"/>
          </p:nvPr>
        </p:nvSpPr>
        <p:spPr>
          <a:noFill/>
        </p:spPr>
        <p:txBody>
          <a:bodyPr/>
          <a:lstStyle/>
          <a:p>
            <a:fld id="{5B36DCED-F8AF-4243-91E8-8553FFBE679A}" type="slidenum">
              <a:rPr lang="en-US" smtClean="0"/>
              <a:pPr/>
              <a:t>16</a:t>
            </a:fld>
            <a:endParaRPr lang="en-US" smtClean="0"/>
          </a:p>
        </p:txBody>
      </p:sp>
      <p:sp>
        <p:nvSpPr>
          <p:cNvPr id="29701" name="Footer Placeholder 4"/>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0" y="76200"/>
            <a:ext cx="9220200" cy="914400"/>
          </a:xfrm>
        </p:spPr>
        <p:txBody>
          <a:bodyPr/>
          <a:lstStyle/>
          <a:p>
            <a:r>
              <a:rPr lang="en-US" smtClean="0">
                <a:latin typeface="Calibri" pitchFamily="34" charset="0"/>
                <a:ea typeface="ＭＳ Ｐゴシック" pitchFamily="-65" charset="-128"/>
              </a:rPr>
              <a:t>We Need to Push the Pyramid at Both Ends</a:t>
            </a:r>
          </a:p>
        </p:txBody>
      </p:sp>
      <p:sp>
        <p:nvSpPr>
          <p:cNvPr id="30723"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a:p>
        </p:txBody>
      </p:sp>
      <p:sp>
        <p:nvSpPr>
          <p:cNvPr id="30724" name="AcnBodyText_ID_307207"/>
          <p:cNvSpPr>
            <a:spLocks noChangeArrowheads="1"/>
          </p:cNvSpPr>
          <p:nvPr>
            <p:custDataLst>
              <p:tags r:id="rId1"/>
            </p:custDataLst>
          </p:nvPr>
        </p:nvSpPr>
        <p:spPr bwMode="gray">
          <a:xfrm rot="-5400000">
            <a:off x="-546893" y="3320256"/>
            <a:ext cx="2544762" cy="212725"/>
          </a:xfrm>
          <a:prstGeom prst="rect">
            <a:avLst/>
          </a:prstGeom>
          <a:noFill/>
          <a:ln w="12700">
            <a:noFill/>
            <a:miter lim="800000"/>
            <a:headEnd/>
            <a:tailEnd/>
          </a:ln>
        </p:spPr>
        <p:txBody>
          <a:bodyPr wrap="none" lIns="0" tIns="0" rIns="0" bIns="0">
            <a:spAutoFit/>
          </a:bodyPr>
          <a:lstStyle/>
          <a:p>
            <a:pPr marL="342900" indent="-342900" defTabSz="457200" eaLnBrk="0" hangingPunct="0">
              <a:spcBef>
                <a:spcPct val="20000"/>
              </a:spcBef>
              <a:buFont typeface="Arial" charset="0"/>
              <a:buNone/>
            </a:pPr>
            <a:r>
              <a:rPr lang="en-US" sz="1400" b="1">
                <a:solidFill>
                  <a:schemeClr val="bg1"/>
                </a:solidFill>
                <a:latin typeface="Calibri" pitchFamily="34" charset="0"/>
              </a:rPr>
              <a:t>Increasing Impact for Beneficiaries</a:t>
            </a:r>
          </a:p>
        </p:txBody>
      </p:sp>
      <p:sp>
        <p:nvSpPr>
          <p:cNvPr id="30725" name="Freeform 5"/>
          <p:cNvSpPr>
            <a:spLocks/>
          </p:cNvSpPr>
          <p:nvPr/>
        </p:nvSpPr>
        <p:spPr bwMode="auto">
          <a:xfrm>
            <a:off x="1558925" y="4852988"/>
            <a:ext cx="5664200" cy="8620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30726" name="Freeform 6"/>
          <p:cNvSpPr>
            <a:spLocks/>
          </p:cNvSpPr>
          <p:nvPr/>
        </p:nvSpPr>
        <p:spPr bwMode="auto">
          <a:xfrm>
            <a:off x="3397250" y="1473200"/>
            <a:ext cx="1987550" cy="1493838"/>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30727" name="Freeform 7"/>
          <p:cNvSpPr>
            <a:spLocks/>
          </p:cNvSpPr>
          <p:nvPr/>
        </p:nvSpPr>
        <p:spPr bwMode="auto">
          <a:xfrm>
            <a:off x="2765425" y="2962275"/>
            <a:ext cx="3251200" cy="950913"/>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30728" name="Freeform 8"/>
          <p:cNvSpPr>
            <a:spLocks/>
          </p:cNvSpPr>
          <p:nvPr/>
        </p:nvSpPr>
        <p:spPr bwMode="auto">
          <a:xfrm>
            <a:off x="2132013" y="3906838"/>
            <a:ext cx="4516437" cy="9525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30729" name="AcnBodyText_ID_307217"/>
          <p:cNvSpPr>
            <a:spLocks noChangeArrowheads="1"/>
          </p:cNvSpPr>
          <p:nvPr>
            <p:custDataLst>
              <p:tags r:id="rId2"/>
            </p:custDataLst>
          </p:nvPr>
        </p:nvSpPr>
        <p:spPr bwMode="gray">
          <a:xfrm>
            <a:off x="3330575" y="5045075"/>
            <a:ext cx="2065338" cy="468313"/>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pPr>
            <a:r>
              <a:rPr lang="en-US" sz="1400" b="1">
                <a:latin typeface="Calibri" pitchFamily="34" charset="0"/>
              </a:rPr>
              <a:t>FOUNDATIONAL</a:t>
            </a:r>
          </a:p>
          <a:p>
            <a:pPr marL="342900" indent="-342900" algn="ctr" defTabSz="457200" eaLnBrk="0" hangingPunct="0">
              <a:spcBef>
                <a:spcPct val="20000"/>
              </a:spcBef>
              <a:buFont typeface="Arial" charset="0"/>
              <a:buNone/>
            </a:pPr>
            <a:r>
              <a:rPr lang="en-US" sz="1400" b="1">
                <a:latin typeface="Calibri" pitchFamily="34" charset="0"/>
              </a:rPr>
              <a:t>“Keeping the Lights On”</a:t>
            </a:r>
          </a:p>
        </p:txBody>
      </p:sp>
      <p:sp>
        <p:nvSpPr>
          <p:cNvPr id="30730" name="AcnBodyText_ID_307217"/>
          <p:cNvSpPr>
            <a:spLocks noChangeArrowheads="1"/>
          </p:cNvSpPr>
          <p:nvPr>
            <p:custDataLst>
              <p:tags r:id="rId3"/>
            </p:custDataLst>
          </p:nvPr>
        </p:nvSpPr>
        <p:spPr bwMode="gray">
          <a:xfrm>
            <a:off x="3054350" y="4176713"/>
            <a:ext cx="2667000" cy="468312"/>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pPr>
            <a:r>
              <a:rPr lang="en-US" sz="1400" b="1">
                <a:latin typeface="Calibri" pitchFamily="34" charset="0"/>
              </a:rPr>
              <a:t>OPERATIONAL</a:t>
            </a:r>
          </a:p>
          <a:p>
            <a:pPr marL="342900" indent="-342900" algn="ctr" defTabSz="457200" eaLnBrk="0" hangingPunct="0">
              <a:spcBef>
                <a:spcPct val="20000"/>
              </a:spcBef>
              <a:buFont typeface="Arial" charset="0"/>
              <a:buNone/>
            </a:pPr>
            <a:r>
              <a:rPr lang="en-US" sz="1400" b="1">
                <a:latin typeface="Calibri" pitchFamily="34" charset="0"/>
              </a:rPr>
              <a:t>“Helping the Organization Run”</a:t>
            </a:r>
          </a:p>
        </p:txBody>
      </p:sp>
      <p:sp>
        <p:nvSpPr>
          <p:cNvPr id="30731" name="AcnBodyText_ID_307217"/>
          <p:cNvSpPr>
            <a:spLocks noChangeArrowheads="1"/>
          </p:cNvSpPr>
          <p:nvPr>
            <p:custDataLst>
              <p:tags r:id="rId4"/>
            </p:custDataLst>
          </p:nvPr>
        </p:nvSpPr>
        <p:spPr bwMode="gray">
          <a:xfrm>
            <a:off x="3017838" y="3263900"/>
            <a:ext cx="2693987" cy="468313"/>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pPr>
            <a:r>
              <a:rPr lang="en-US" sz="1400" b="1">
                <a:latin typeface="Calibri" pitchFamily="34" charset="0"/>
              </a:rPr>
              <a:t>PROGRAM</a:t>
            </a:r>
          </a:p>
          <a:p>
            <a:pPr marL="342900" indent="-342900" algn="ctr" defTabSz="457200" eaLnBrk="0" hangingPunct="0">
              <a:spcBef>
                <a:spcPct val="20000"/>
              </a:spcBef>
              <a:buFont typeface="Arial" charset="0"/>
              <a:buNone/>
            </a:pPr>
            <a:r>
              <a:rPr lang="en-US" sz="1400" b="1">
                <a:latin typeface="Calibri" pitchFamily="34" charset="0"/>
              </a:rPr>
              <a:t>“Improving Program Delivery”</a:t>
            </a:r>
          </a:p>
        </p:txBody>
      </p:sp>
      <p:sp>
        <p:nvSpPr>
          <p:cNvPr id="30732" name="AcnBodyText_ID_307217"/>
          <p:cNvSpPr>
            <a:spLocks noChangeArrowheads="1"/>
          </p:cNvSpPr>
          <p:nvPr>
            <p:custDataLst>
              <p:tags r:id="rId5"/>
            </p:custDataLst>
          </p:nvPr>
        </p:nvSpPr>
        <p:spPr bwMode="gray">
          <a:xfrm>
            <a:off x="3040063" y="2290763"/>
            <a:ext cx="2693987" cy="468312"/>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pPr>
            <a:r>
              <a:rPr lang="en-US" sz="1400" b="1">
                <a:latin typeface="Calibri" pitchFamily="34" charset="0"/>
              </a:rPr>
              <a:t>BENEFICIARY</a:t>
            </a:r>
          </a:p>
          <a:p>
            <a:pPr marL="342900" indent="-342900" algn="ctr" defTabSz="457200" eaLnBrk="0" hangingPunct="0">
              <a:spcBef>
                <a:spcPct val="20000"/>
              </a:spcBef>
              <a:buFont typeface="Arial" charset="0"/>
              <a:buNone/>
            </a:pPr>
            <a:r>
              <a:rPr lang="en-US" sz="1400" b="1">
                <a:latin typeface="Calibri" pitchFamily="34" charset="0"/>
              </a:rPr>
              <a:t>“Differentiating”</a:t>
            </a:r>
          </a:p>
        </p:txBody>
      </p:sp>
      <p:sp>
        <p:nvSpPr>
          <p:cNvPr id="30733" name="AutoShape 13"/>
          <p:cNvSpPr>
            <a:spLocks/>
          </p:cNvSpPr>
          <p:nvPr/>
        </p:nvSpPr>
        <p:spPr bwMode="gray">
          <a:xfrm rot="1994430">
            <a:off x="3314700" y="1155700"/>
            <a:ext cx="311150" cy="2895600"/>
          </a:xfrm>
          <a:prstGeom prst="leftBrace">
            <a:avLst>
              <a:gd name="adj1" fmla="val 77551"/>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30734" name="AutoShape 14"/>
          <p:cNvSpPr>
            <a:spLocks/>
          </p:cNvSpPr>
          <p:nvPr/>
        </p:nvSpPr>
        <p:spPr bwMode="gray">
          <a:xfrm rot="1994430">
            <a:off x="1814513" y="3714750"/>
            <a:ext cx="366712" cy="2049463"/>
          </a:xfrm>
          <a:prstGeom prst="leftBrace">
            <a:avLst>
              <a:gd name="adj1" fmla="val 46573"/>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30735" name="AcnBodyText_ID_531484"/>
          <p:cNvSpPr>
            <a:spLocks noChangeArrowheads="1"/>
          </p:cNvSpPr>
          <p:nvPr>
            <p:custDataLst>
              <p:tags r:id="rId6"/>
            </p:custDataLst>
          </p:nvPr>
        </p:nvSpPr>
        <p:spPr bwMode="gray">
          <a:xfrm>
            <a:off x="1146175" y="4359275"/>
            <a:ext cx="698500" cy="212725"/>
          </a:xfrm>
          <a:prstGeom prst="rect">
            <a:avLst/>
          </a:prstGeom>
          <a:noFill/>
          <a:ln w="12700">
            <a:noFill/>
            <a:miter lim="800000"/>
            <a:headEnd/>
            <a:tailEnd/>
          </a:ln>
        </p:spPr>
        <p:txBody>
          <a:bodyPr wrap="none" lIns="0" tIns="0" rIns="0" bIns="0">
            <a:spAutoFit/>
          </a:bodyPr>
          <a:lstStyle/>
          <a:p>
            <a:pPr marL="342900" indent="-342900" defTabSz="457200" eaLnBrk="0" hangingPunct="0">
              <a:spcBef>
                <a:spcPct val="20000"/>
              </a:spcBef>
              <a:buFont typeface="Arial" charset="0"/>
              <a:buNone/>
            </a:pPr>
            <a:r>
              <a:rPr lang="en-US" sz="1400" b="1">
                <a:latin typeface="Calibri" pitchFamily="34" charset="0"/>
              </a:rPr>
              <a:t>Efficient</a:t>
            </a:r>
          </a:p>
        </p:txBody>
      </p:sp>
      <p:sp>
        <p:nvSpPr>
          <p:cNvPr id="30736" name="AcnBodyText_ID_531484"/>
          <p:cNvSpPr>
            <a:spLocks noChangeArrowheads="1"/>
          </p:cNvSpPr>
          <p:nvPr>
            <p:custDataLst>
              <p:tags r:id="rId7"/>
            </p:custDataLst>
          </p:nvPr>
        </p:nvSpPr>
        <p:spPr bwMode="gray">
          <a:xfrm>
            <a:off x="2081213" y="2241550"/>
            <a:ext cx="1216025" cy="425450"/>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pPr>
            <a:r>
              <a:rPr lang="en-US" sz="1400" b="1">
                <a:latin typeface="Calibri" pitchFamily="34" charset="0"/>
              </a:rPr>
              <a:t>Competitive </a:t>
            </a:r>
            <a:br>
              <a:rPr lang="en-US" sz="1400" b="1">
                <a:latin typeface="Calibri" pitchFamily="34" charset="0"/>
              </a:rPr>
            </a:br>
            <a:r>
              <a:rPr lang="en-US" sz="1400" b="1">
                <a:latin typeface="Calibri" pitchFamily="34" charset="0"/>
              </a:rPr>
              <a:t>or Leading</a:t>
            </a:r>
          </a:p>
        </p:txBody>
      </p:sp>
      <p:sp>
        <p:nvSpPr>
          <p:cNvPr id="30737" name="AcnBodyText_ID_531484"/>
          <p:cNvSpPr>
            <a:spLocks noChangeArrowheads="1"/>
          </p:cNvSpPr>
          <p:nvPr>
            <p:custDataLst>
              <p:tags r:id="rId8"/>
            </p:custDataLst>
          </p:nvPr>
        </p:nvSpPr>
        <p:spPr bwMode="gray">
          <a:xfrm>
            <a:off x="7175500" y="4572000"/>
            <a:ext cx="1130300" cy="468313"/>
          </a:xfrm>
          <a:prstGeom prst="rect">
            <a:avLst/>
          </a:prstGeom>
          <a:noFill/>
          <a:ln w="12700">
            <a:noFill/>
            <a:miter lim="800000"/>
            <a:headEnd/>
            <a:tailEnd/>
          </a:ln>
        </p:spPr>
        <p:txBody>
          <a:bodyPr lIns="0" tIns="0" rIns="0" bIns="0">
            <a:spAutoFit/>
          </a:bodyPr>
          <a:lstStyle/>
          <a:p>
            <a:pPr marL="342900" indent="-342900" defTabSz="457200" eaLnBrk="0" hangingPunct="0">
              <a:spcBef>
                <a:spcPct val="20000"/>
              </a:spcBef>
              <a:buFont typeface="Arial" charset="0"/>
              <a:buNone/>
            </a:pPr>
            <a:r>
              <a:rPr lang="en-US" sz="1400" b="1">
                <a:solidFill>
                  <a:srgbClr val="0000FF"/>
                </a:solidFill>
                <a:latin typeface="Calibri" pitchFamily="34" charset="0"/>
              </a:rPr>
              <a:t>Donor &amp; HQ</a:t>
            </a:r>
          </a:p>
          <a:p>
            <a:pPr marL="342900" indent="-342900" defTabSz="457200" eaLnBrk="0" hangingPunct="0">
              <a:spcBef>
                <a:spcPct val="20000"/>
              </a:spcBef>
              <a:buFont typeface="Arial" charset="0"/>
              <a:buNone/>
            </a:pPr>
            <a:r>
              <a:rPr lang="en-US" sz="1400" b="1">
                <a:solidFill>
                  <a:srgbClr val="0000FF"/>
                </a:solidFill>
                <a:latin typeface="Calibri" pitchFamily="34" charset="0"/>
              </a:rPr>
              <a:t> Facing</a:t>
            </a:r>
          </a:p>
        </p:txBody>
      </p:sp>
      <p:sp>
        <p:nvSpPr>
          <p:cNvPr id="30738" name="AcnBodyText_ID_531484"/>
          <p:cNvSpPr>
            <a:spLocks noChangeArrowheads="1"/>
          </p:cNvSpPr>
          <p:nvPr>
            <p:custDataLst>
              <p:tags r:id="rId9"/>
            </p:custDataLst>
          </p:nvPr>
        </p:nvSpPr>
        <p:spPr bwMode="gray">
          <a:xfrm>
            <a:off x="6099175" y="2622550"/>
            <a:ext cx="1216025" cy="425450"/>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pPr>
            <a:r>
              <a:rPr lang="en-US" sz="1400" b="1">
                <a:solidFill>
                  <a:srgbClr val="0000CC"/>
                </a:solidFill>
                <a:latin typeface="Calibri" pitchFamily="34" charset="0"/>
              </a:rPr>
              <a:t>Beneficiary &amp; Field Facing</a:t>
            </a:r>
          </a:p>
        </p:txBody>
      </p:sp>
      <p:sp>
        <p:nvSpPr>
          <p:cNvPr id="253971" name="AutoShape 19"/>
          <p:cNvSpPr>
            <a:spLocks noChangeArrowheads="1"/>
          </p:cNvSpPr>
          <p:nvPr/>
        </p:nvSpPr>
        <p:spPr bwMode="auto">
          <a:xfrm rot="-5400000">
            <a:off x="4191000" y="1235075"/>
            <a:ext cx="381000" cy="3810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p>
        </p:txBody>
      </p:sp>
      <p:sp>
        <p:nvSpPr>
          <p:cNvPr id="253972" name="AcnBodyText_ID_531484"/>
          <p:cNvSpPr>
            <a:spLocks noChangeArrowheads="1"/>
          </p:cNvSpPr>
          <p:nvPr>
            <p:custDataLst>
              <p:tags r:id="rId10"/>
            </p:custDataLst>
          </p:nvPr>
        </p:nvSpPr>
        <p:spPr bwMode="gray">
          <a:xfrm>
            <a:off x="3660775" y="8382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a:solidFill>
                  <a:srgbClr val="0000CC"/>
                </a:solidFill>
                <a:latin typeface="Calibri" pitchFamily="34" charset="0"/>
              </a:rPr>
              <a:t>Get in</a:t>
            </a:r>
          </a:p>
        </p:txBody>
      </p:sp>
      <p:sp>
        <p:nvSpPr>
          <p:cNvPr id="253973" name="AcnBodyText_ID_531484"/>
          <p:cNvSpPr>
            <a:spLocks noChangeArrowheads="1"/>
          </p:cNvSpPr>
          <p:nvPr>
            <p:custDataLst>
              <p:tags r:id="rId11"/>
            </p:custDataLst>
          </p:nvPr>
        </p:nvSpPr>
        <p:spPr bwMode="gray">
          <a:xfrm>
            <a:off x="3733800" y="64008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a:solidFill>
                  <a:srgbClr val="0000CC"/>
                </a:solidFill>
                <a:latin typeface="Calibri" pitchFamily="34" charset="0"/>
              </a:rPr>
              <a:t>Get out</a:t>
            </a:r>
          </a:p>
        </p:txBody>
      </p:sp>
      <p:sp>
        <p:nvSpPr>
          <p:cNvPr id="253974" name="AutoShape 22"/>
          <p:cNvSpPr>
            <a:spLocks noChangeArrowheads="1"/>
          </p:cNvSpPr>
          <p:nvPr/>
        </p:nvSpPr>
        <p:spPr bwMode="auto">
          <a:xfrm rot="-5400000">
            <a:off x="4191000" y="5715000"/>
            <a:ext cx="533400" cy="5334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p>
        </p:txBody>
      </p:sp>
      <p:sp>
        <p:nvSpPr>
          <p:cNvPr id="30743" name="Slide Number Placeholder 22"/>
          <p:cNvSpPr>
            <a:spLocks noGrp="1"/>
          </p:cNvSpPr>
          <p:nvPr>
            <p:ph type="sldNum" sz="quarter" idx="11"/>
          </p:nvPr>
        </p:nvSpPr>
        <p:spPr>
          <a:noFill/>
        </p:spPr>
        <p:txBody>
          <a:bodyPr/>
          <a:lstStyle/>
          <a:p>
            <a:fld id="{918F85D5-CE53-4774-A6DD-7DB352E7735C}" type="slidenum">
              <a:rPr lang="en-US" smtClean="0"/>
              <a:pPr/>
              <a:t>17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3971"/>
                                        </p:tgtEl>
                                        <p:attrNameLst>
                                          <p:attrName>style.visibility</p:attrName>
                                        </p:attrNameLst>
                                      </p:cBhvr>
                                      <p:to>
                                        <p:strVal val="visible"/>
                                      </p:to>
                                    </p:set>
                                    <p:anim calcmode="lin" valueType="num">
                                      <p:cBhvr additive="base">
                                        <p:cTn id="7" dur="500" fill="hold"/>
                                        <p:tgtEl>
                                          <p:spTgt spid="253971"/>
                                        </p:tgtEl>
                                        <p:attrNameLst>
                                          <p:attrName>ppt_x</p:attrName>
                                        </p:attrNameLst>
                                      </p:cBhvr>
                                      <p:tavLst>
                                        <p:tav tm="0">
                                          <p:val>
                                            <p:strVal val="#ppt_x"/>
                                          </p:val>
                                        </p:tav>
                                        <p:tav tm="100000">
                                          <p:val>
                                            <p:strVal val="#ppt_x"/>
                                          </p:val>
                                        </p:tav>
                                      </p:tavLst>
                                    </p:anim>
                                    <p:anim calcmode="lin" valueType="num">
                                      <p:cBhvr additive="base">
                                        <p:cTn id="8" dur="500" fill="hold"/>
                                        <p:tgtEl>
                                          <p:spTgt spid="2539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3972"/>
                                        </p:tgtEl>
                                        <p:attrNameLst>
                                          <p:attrName>style.visibility</p:attrName>
                                        </p:attrNameLst>
                                      </p:cBhvr>
                                      <p:to>
                                        <p:strVal val="visible"/>
                                      </p:to>
                                    </p:set>
                                    <p:anim calcmode="lin" valueType="num">
                                      <p:cBhvr additive="base">
                                        <p:cTn id="11" dur="500" fill="hold"/>
                                        <p:tgtEl>
                                          <p:spTgt spid="253972"/>
                                        </p:tgtEl>
                                        <p:attrNameLst>
                                          <p:attrName>ppt_x</p:attrName>
                                        </p:attrNameLst>
                                      </p:cBhvr>
                                      <p:tavLst>
                                        <p:tav tm="0">
                                          <p:val>
                                            <p:strVal val="#ppt_x"/>
                                          </p:val>
                                        </p:tav>
                                        <p:tav tm="100000">
                                          <p:val>
                                            <p:strVal val="#ppt_x"/>
                                          </p:val>
                                        </p:tav>
                                      </p:tavLst>
                                    </p:anim>
                                    <p:anim calcmode="lin" valueType="num">
                                      <p:cBhvr additive="base">
                                        <p:cTn id="12" dur="500" fill="hold"/>
                                        <p:tgtEl>
                                          <p:spTgt spid="2539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3973"/>
                                        </p:tgtEl>
                                        <p:attrNameLst>
                                          <p:attrName>style.visibility</p:attrName>
                                        </p:attrNameLst>
                                      </p:cBhvr>
                                      <p:to>
                                        <p:strVal val="visible"/>
                                      </p:to>
                                    </p:set>
                                    <p:anim calcmode="lin" valueType="num">
                                      <p:cBhvr additive="base">
                                        <p:cTn id="17" dur="500" fill="hold"/>
                                        <p:tgtEl>
                                          <p:spTgt spid="253973"/>
                                        </p:tgtEl>
                                        <p:attrNameLst>
                                          <p:attrName>ppt_x</p:attrName>
                                        </p:attrNameLst>
                                      </p:cBhvr>
                                      <p:tavLst>
                                        <p:tav tm="0">
                                          <p:val>
                                            <p:strVal val="#ppt_x"/>
                                          </p:val>
                                        </p:tav>
                                        <p:tav tm="100000">
                                          <p:val>
                                            <p:strVal val="#ppt_x"/>
                                          </p:val>
                                        </p:tav>
                                      </p:tavLst>
                                    </p:anim>
                                    <p:anim calcmode="lin" valueType="num">
                                      <p:cBhvr additive="base">
                                        <p:cTn id="18" dur="500" fill="hold"/>
                                        <p:tgtEl>
                                          <p:spTgt spid="25397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53974"/>
                                        </p:tgtEl>
                                        <p:attrNameLst>
                                          <p:attrName>style.visibility</p:attrName>
                                        </p:attrNameLst>
                                      </p:cBhvr>
                                      <p:to>
                                        <p:strVal val="visible"/>
                                      </p:to>
                                    </p:set>
                                    <p:anim calcmode="lin" valueType="num">
                                      <p:cBhvr additive="base">
                                        <p:cTn id="21" dur="500" fill="hold"/>
                                        <p:tgtEl>
                                          <p:spTgt spid="253974"/>
                                        </p:tgtEl>
                                        <p:attrNameLst>
                                          <p:attrName>ppt_x</p:attrName>
                                        </p:attrNameLst>
                                      </p:cBhvr>
                                      <p:tavLst>
                                        <p:tav tm="0">
                                          <p:val>
                                            <p:strVal val="#ppt_x"/>
                                          </p:val>
                                        </p:tav>
                                        <p:tav tm="100000">
                                          <p:val>
                                            <p:strVal val="#ppt_x"/>
                                          </p:val>
                                        </p:tav>
                                      </p:tavLst>
                                    </p:anim>
                                    <p:anim calcmode="lin" valueType="num">
                                      <p:cBhvr additive="base">
                                        <p:cTn id="22" dur="500" fill="hold"/>
                                        <p:tgtEl>
                                          <p:spTgt spid="2539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1" grpId="0" animBg="1"/>
      <p:bldP spid="253972" grpId="0"/>
      <p:bldP spid="253973" grpId="0"/>
      <p:bldP spid="2539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 Advice from a Hockey Legend</a:t>
            </a:r>
          </a:p>
        </p:txBody>
      </p:sp>
      <p:pic>
        <p:nvPicPr>
          <p:cNvPr id="31747" name="Picture 3" descr="300px-waynegretzky_oilers"/>
          <p:cNvPicPr>
            <a:picLocks noChangeAspect="1" noChangeArrowheads="1"/>
          </p:cNvPicPr>
          <p:nvPr/>
        </p:nvPicPr>
        <p:blipFill>
          <a:blip r:embed="rId3" cstate="print"/>
          <a:srcRect/>
          <a:stretch>
            <a:fillRect/>
          </a:stretch>
        </p:blipFill>
        <p:spPr bwMode="auto">
          <a:xfrm>
            <a:off x="3143250" y="1219200"/>
            <a:ext cx="2857500" cy="3705225"/>
          </a:xfrm>
          <a:prstGeom prst="rect">
            <a:avLst/>
          </a:prstGeom>
          <a:noFill/>
          <a:ln w="9525">
            <a:noFill/>
            <a:miter lim="800000"/>
            <a:headEnd/>
            <a:tailEnd/>
          </a:ln>
        </p:spPr>
      </p:pic>
      <p:sp>
        <p:nvSpPr>
          <p:cNvPr id="31748" name="Text Box 4"/>
          <p:cNvSpPr txBox="1">
            <a:spLocks noChangeArrowheads="1"/>
          </p:cNvSpPr>
          <p:nvPr/>
        </p:nvSpPr>
        <p:spPr bwMode="auto">
          <a:xfrm>
            <a:off x="1747838" y="5029200"/>
            <a:ext cx="5875337" cy="830263"/>
          </a:xfrm>
          <a:prstGeom prst="rect">
            <a:avLst/>
          </a:prstGeom>
          <a:noFill/>
          <a:ln w="9525" algn="ctr">
            <a:noFill/>
            <a:miter lim="800000"/>
            <a:headEnd/>
            <a:tailEnd/>
          </a:ln>
        </p:spPr>
        <p:txBody>
          <a:bodyPr wrap="none">
            <a:spAutoFit/>
          </a:bodyPr>
          <a:lstStyle/>
          <a:p>
            <a:r>
              <a:rPr lang="en-US" sz="2400"/>
              <a:t>“I skate to where the puck is going to be, </a:t>
            </a:r>
          </a:p>
          <a:p>
            <a:r>
              <a:rPr lang="en-US" sz="2400"/>
              <a:t>not where it has been.”  </a:t>
            </a:r>
            <a:r>
              <a:rPr lang="en-US" sz="2400" i="1"/>
              <a:t>--Wayne Gretzky </a:t>
            </a:r>
          </a:p>
        </p:txBody>
      </p:sp>
      <p:sp>
        <p:nvSpPr>
          <p:cNvPr id="31749" name="Footer Placeholder 5"/>
          <p:cNvSpPr>
            <a:spLocks noGrp="1"/>
          </p:cNvSpPr>
          <p:nvPr>
            <p:ph type="ftr" sz="quarter" idx="10"/>
          </p:nvPr>
        </p:nvSpPr>
        <p:spPr>
          <a:noFill/>
        </p:spPr>
        <p:txBody>
          <a:bodyPr/>
          <a:lstStyle/>
          <a:p>
            <a:endParaRPr lang="en-US" smtClean="0"/>
          </a:p>
          <a:p>
            <a:r>
              <a:rPr lang="en-US" smtClean="0"/>
              <a:t>The Power of Collaboration</a:t>
            </a:r>
            <a:endParaRPr lang="en-US" sz="1400" b="0" i="0" smtClean="0">
              <a:solidFill>
                <a:schemeClr val="tx1"/>
              </a:solidFill>
            </a:endParaRPr>
          </a:p>
        </p:txBody>
      </p:sp>
      <p:sp>
        <p:nvSpPr>
          <p:cNvPr id="3175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2EBF049-CBB3-4044-AC95-9539E275D79B}" type="slidenum">
              <a:rPr lang="en-US" sz="1200" b="1">
                <a:solidFill>
                  <a:srgbClr val="3B8123"/>
                </a:solidFill>
              </a:rPr>
              <a:pPr algn="r"/>
              <a:t>18</a:t>
            </a:fld>
            <a:endParaRPr lang="en-US" sz="1200" b="1">
              <a:solidFill>
                <a:srgbClr val="3B8123"/>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3048000"/>
            <a:ext cx="8229600" cy="411163"/>
          </a:xfrm>
        </p:spPr>
        <p:txBody>
          <a:bodyPr/>
          <a:lstStyle/>
          <a:p>
            <a:r>
              <a:rPr lang="en-US" smtClean="0">
                <a:solidFill>
                  <a:schemeClr val="bg1"/>
                </a:solidFill>
              </a:rPr>
              <a:t>Looking to the Future</a:t>
            </a:r>
          </a:p>
        </p:txBody>
      </p:sp>
      <p:sp>
        <p:nvSpPr>
          <p:cNvPr id="32771" name="Slide Number Placeholder 4"/>
          <p:cNvSpPr>
            <a:spLocks noGrp="1"/>
          </p:cNvSpPr>
          <p:nvPr>
            <p:ph type="sldNum" sz="quarter" idx="11"/>
          </p:nvPr>
        </p:nvSpPr>
        <p:spPr>
          <a:noFill/>
        </p:spPr>
        <p:txBody>
          <a:bodyPr/>
          <a:lstStyle/>
          <a:p>
            <a:fld id="{34EA2099-7AE6-449F-829E-5B81FFCADCCD}" type="slidenum">
              <a:rPr lang="en-US" smtClean="0">
                <a:solidFill>
                  <a:schemeClr val="bg1"/>
                </a:solidFill>
              </a:rPr>
              <a:pPr/>
              <a:t>19</a:t>
            </a:fld>
            <a:endParaRPr lang="en-US"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791200" y="6305550"/>
            <a:ext cx="2895600" cy="476250"/>
          </a:xfrm>
        </p:spPr>
        <p:txBody>
          <a:bodyPr/>
          <a:lstStyle/>
          <a:p>
            <a:pPr algn="r"/>
            <a:fld id="{409BC601-F587-4276-965F-C6930D8AE156}" type="slidenum">
              <a:rPr lang="en-US" i="0">
                <a:solidFill>
                  <a:schemeClr val="tx1"/>
                </a:solidFill>
              </a:rPr>
              <a:pPr algn="r"/>
              <a:t>2</a:t>
            </a:fld>
            <a:endParaRPr lang="en-US" i="0" dirty="0">
              <a:solidFill>
                <a:schemeClr val="tx1"/>
              </a:solidFill>
            </a:endParaRPr>
          </a:p>
        </p:txBody>
      </p:sp>
      <p:sp>
        <p:nvSpPr>
          <p:cNvPr id="103426" name="Rectangle 2"/>
          <p:cNvSpPr>
            <a:spLocks noGrp="1" noChangeArrowheads="1"/>
          </p:cNvSpPr>
          <p:nvPr>
            <p:ph type="title"/>
          </p:nvPr>
        </p:nvSpPr>
        <p:spPr/>
        <p:txBody>
          <a:bodyPr/>
          <a:lstStyle/>
          <a:p>
            <a:r>
              <a:rPr lang="en-US"/>
              <a:t>Three Take-aways</a:t>
            </a:r>
          </a:p>
        </p:txBody>
      </p:sp>
      <p:sp>
        <p:nvSpPr>
          <p:cNvPr id="103427" name="Rectangle 3"/>
          <p:cNvSpPr>
            <a:spLocks noGrp="1" noChangeArrowheads="1"/>
          </p:cNvSpPr>
          <p:nvPr>
            <p:ph type="body" idx="1"/>
          </p:nvPr>
        </p:nvSpPr>
        <p:spPr>
          <a:xfrm>
            <a:off x="304800" y="1066800"/>
            <a:ext cx="8534400" cy="5029200"/>
          </a:xfrm>
        </p:spPr>
        <p:txBody>
          <a:bodyPr/>
          <a:lstStyle/>
          <a:p>
            <a:pPr>
              <a:lnSpc>
                <a:spcPct val="90000"/>
              </a:lnSpc>
            </a:pPr>
            <a:r>
              <a:rPr lang="en-US" dirty="0" smtClean="0"/>
              <a:t>Disruptions fly under the radar screen of requirements</a:t>
            </a:r>
          </a:p>
          <a:p>
            <a:pPr>
              <a:lnSpc>
                <a:spcPct val="90000"/>
              </a:lnSpc>
            </a:pPr>
            <a:r>
              <a:rPr lang="en-US" dirty="0" smtClean="0"/>
              <a:t>Strategy </a:t>
            </a:r>
            <a:r>
              <a:rPr lang="en-US" dirty="0" smtClean="0"/>
              <a:t>means we need to look in new directions</a:t>
            </a:r>
            <a:endParaRPr lang="en-US" dirty="0"/>
          </a:p>
          <a:p>
            <a:pPr>
              <a:lnSpc>
                <a:spcPct val="90000"/>
              </a:lnSpc>
            </a:pPr>
            <a:r>
              <a:rPr lang="en-US" dirty="0" smtClean="0"/>
              <a:t>Anticipating disruptions and embracing them as opportunities requires partnering </a:t>
            </a:r>
            <a:r>
              <a:rPr lang="en-US" dirty="0" smtClean="0"/>
              <a:t>and </a:t>
            </a:r>
            <a:r>
              <a:rPr lang="en-US" dirty="0" smtClean="0"/>
              <a:t>experiments</a:t>
            </a:r>
            <a:endParaRPr lang="en-US" dirty="0"/>
          </a:p>
        </p:txBody>
      </p:sp>
      <p:sp>
        <p:nvSpPr>
          <p:cNvPr id="5" name="Footer Placeholder 4"/>
          <p:cNvSpPr txBox="1">
            <a:spLocks/>
          </p:cNvSpPr>
          <p:nvPr/>
        </p:nvSpPr>
        <p:spPr bwMode="auto">
          <a:xfrm>
            <a:off x="3200400" y="62293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smtClean="0">
              <a:ln>
                <a:noFill/>
              </a:ln>
              <a:solidFill>
                <a:srgbClr val="3B8123"/>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smtClean="0">
                <a:ln>
                  <a:noFill/>
                </a:ln>
                <a:solidFill>
                  <a:srgbClr val="3B8123"/>
                </a:solidFill>
                <a:effectLst/>
                <a:uLnTx/>
                <a:uFillTx/>
                <a:latin typeface="Arial" charset="0"/>
                <a:ea typeface="+mn-ea"/>
                <a:cs typeface="+mn-cs"/>
              </a:rPr>
              <a:t>The Power of Collaboration</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1"/>
          </p:nvPr>
        </p:nvSpPr>
        <p:spPr>
          <a:xfrm>
            <a:off x="5715000" y="6229350"/>
            <a:ext cx="2895600" cy="476250"/>
          </a:xfrm>
          <a:noFill/>
        </p:spPr>
        <p:txBody>
          <a:bodyPr/>
          <a:lstStyle/>
          <a:p>
            <a:fld id="{76A1F741-3661-479B-AACA-4BC1D78667E0}" type="slidenum">
              <a:rPr lang="en-US" i="1" smtClean="0"/>
              <a:pPr/>
              <a:t>20</a:t>
            </a:fld>
            <a:endParaRPr lang="en-US" i="1" smtClean="0"/>
          </a:p>
        </p:txBody>
      </p:sp>
      <p:sp>
        <p:nvSpPr>
          <p:cNvPr id="33795" name="Rectangle 2"/>
          <p:cNvSpPr>
            <a:spLocks noGrp="1" noChangeArrowheads="1"/>
          </p:cNvSpPr>
          <p:nvPr>
            <p:ph type="title"/>
          </p:nvPr>
        </p:nvSpPr>
        <p:spPr/>
        <p:txBody>
          <a:bodyPr/>
          <a:lstStyle/>
          <a:p>
            <a:r>
              <a:rPr lang="en-US" sz="3200" dirty="0" smtClean="0">
                <a:solidFill>
                  <a:schemeClr val="tx1"/>
                </a:solidFill>
              </a:rPr>
              <a:t> </a:t>
            </a:r>
            <a:r>
              <a:rPr lang="en-US" sz="3200" dirty="0" smtClean="0">
                <a:solidFill>
                  <a:schemeClr val="tx1"/>
                </a:solidFill>
              </a:rPr>
              <a:t>It’s More about Practices than Forecasts</a:t>
            </a:r>
            <a:endParaRPr lang="en-US" sz="3200" dirty="0" smtClean="0">
              <a:solidFill>
                <a:schemeClr val="tx1"/>
              </a:solidFill>
            </a:endParaRPr>
          </a:p>
        </p:txBody>
      </p:sp>
      <p:sp>
        <p:nvSpPr>
          <p:cNvPr id="33796" name="Rectangle 3"/>
          <p:cNvSpPr>
            <a:spLocks noGrp="1" noChangeArrowheads="1"/>
          </p:cNvSpPr>
          <p:nvPr>
            <p:ph type="body" sz="half" idx="4294967295"/>
          </p:nvPr>
        </p:nvSpPr>
        <p:spPr>
          <a:xfrm>
            <a:off x="4648200" y="1371600"/>
            <a:ext cx="4229100" cy="4419600"/>
          </a:xfrm>
        </p:spPr>
        <p:txBody>
          <a:bodyPr/>
          <a:lstStyle/>
          <a:p>
            <a:pPr marL="0" indent="0">
              <a:buFontTx/>
              <a:buNone/>
            </a:pPr>
            <a:r>
              <a:rPr lang="en-US" sz="2800" i="1" smtClean="0"/>
              <a:t>"The art of prophecy is very difficult-- especially with respect to the future." --Mark Twain</a:t>
            </a:r>
          </a:p>
        </p:txBody>
      </p:sp>
      <p:pic>
        <p:nvPicPr>
          <p:cNvPr id="33797" name="Picture 7"/>
          <p:cNvPicPr>
            <a:picLocks noChangeAspect="1" noChangeArrowheads="1"/>
          </p:cNvPicPr>
          <p:nvPr/>
        </p:nvPicPr>
        <p:blipFill>
          <a:blip r:embed="rId3" cstate="print"/>
          <a:srcRect/>
          <a:stretch>
            <a:fillRect/>
          </a:stretch>
        </p:blipFill>
        <p:spPr bwMode="auto">
          <a:xfrm>
            <a:off x="304800" y="1252538"/>
            <a:ext cx="3873500" cy="54530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1"/>
          </p:nvPr>
        </p:nvSpPr>
        <p:spPr>
          <a:xfrm>
            <a:off x="3200400" y="6229350"/>
            <a:ext cx="2895600" cy="476250"/>
          </a:xfrm>
          <a:noFill/>
        </p:spPr>
        <p:txBody>
          <a:bodyPr/>
          <a:lstStyle/>
          <a:p>
            <a:pPr algn="ctr"/>
            <a:fld id="{29D878F8-1254-4320-B5DE-D0DAA423A639}" type="slidenum">
              <a:rPr lang="en-US" i="1" smtClean="0"/>
              <a:pPr algn="ctr"/>
              <a:t>21</a:t>
            </a:fld>
            <a:endParaRPr lang="en-US" i="1" smtClean="0"/>
          </a:p>
        </p:txBody>
      </p:sp>
      <p:sp>
        <p:nvSpPr>
          <p:cNvPr id="34819" name="Rectangle 2"/>
          <p:cNvSpPr>
            <a:spLocks noGrp="1" noChangeArrowheads="1"/>
          </p:cNvSpPr>
          <p:nvPr>
            <p:ph type="title"/>
          </p:nvPr>
        </p:nvSpPr>
        <p:spPr/>
        <p:txBody>
          <a:bodyPr/>
          <a:lstStyle/>
          <a:p>
            <a:r>
              <a:rPr lang="en-US" u="sng" smtClean="0"/>
              <a:t>Who</a:t>
            </a:r>
            <a:r>
              <a:rPr lang="en-US" smtClean="0"/>
              <a:t> is Your Leading Indicator?</a:t>
            </a:r>
          </a:p>
        </p:txBody>
      </p:sp>
      <p:pic>
        <p:nvPicPr>
          <p:cNvPr id="34820" name="Picture 4"/>
          <p:cNvPicPr>
            <a:picLocks noChangeAspect="1" noChangeArrowheads="1"/>
          </p:cNvPicPr>
          <p:nvPr/>
        </p:nvPicPr>
        <p:blipFill>
          <a:blip r:embed="rId3" cstate="print"/>
          <a:srcRect/>
          <a:stretch>
            <a:fillRect/>
          </a:stretch>
        </p:blipFill>
        <p:spPr bwMode="auto">
          <a:xfrm>
            <a:off x="304800" y="1254125"/>
            <a:ext cx="7267575" cy="5451475"/>
          </a:xfrm>
          <a:prstGeom prst="rect">
            <a:avLst/>
          </a:prstGeom>
          <a:noFill/>
          <a:ln w="9525" algn="ctr">
            <a:noFill/>
            <a:miter lim="800000"/>
            <a:headEnd/>
            <a:tailEnd/>
          </a:ln>
        </p:spPr>
      </p:pic>
      <p:sp>
        <p:nvSpPr>
          <p:cNvPr id="34821" name="Slide Number Placeholder 3"/>
          <p:cNvSpPr txBox="1">
            <a:spLocks noGrp="1"/>
          </p:cNvSpPr>
          <p:nvPr/>
        </p:nvSpPr>
        <p:spPr bwMode="auto">
          <a:xfrm>
            <a:off x="5791200" y="6229350"/>
            <a:ext cx="2895600" cy="476250"/>
          </a:xfrm>
          <a:prstGeom prst="rect">
            <a:avLst/>
          </a:prstGeom>
          <a:noFill/>
          <a:ln w="9525">
            <a:noFill/>
            <a:miter lim="800000"/>
            <a:headEnd/>
            <a:tailEnd/>
          </a:ln>
        </p:spPr>
        <p:txBody>
          <a:bodyPr/>
          <a:lstStyle/>
          <a:p>
            <a:pPr algn="r"/>
            <a:fld id="{D599A6DB-ABE5-41BD-A372-EB9DB1181974}" type="slidenum">
              <a:rPr lang="en-US" sz="1200" b="1" i="1">
                <a:solidFill>
                  <a:srgbClr val="3B8123"/>
                </a:solidFill>
              </a:rPr>
              <a:pPr algn="r"/>
              <a:t>21</a:t>
            </a:fld>
            <a:endParaRPr lang="en-US" sz="1200" b="1" i="1">
              <a:solidFill>
                <a:srgbClr val="3B8123"/>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5842" name="Slide Number Placeholder 3"/>
          <p:cNvSpPr>
            <a:spLocks noGrp="1"/>
          </p:cNvSpPr>
          <p:nvPr>
            <p:ph type="sldNum" sz="quarter" idx="11"/>
          </p:nvPr>
        </p:nvSpPr>
        <p:spPr>
          <a:xfrm>
            <a:off x="5791200" y="6229350"/>
            <a:ext cx="2895600" cy="476250"/>
          </a:xfrm>
          <a:noFill/>
        </p:spPr>
        <p:txBody>
          <a:bodyPr/>
          <a:lstStyle/>
          <a:p>
            <a:fld id="{639D5A09-6BC2-47D9-B8D0-801613802C6A}" type="slidenum">
              <a:rPr lang="en-US" i="1" smtClean="0"/>
              <a:pPr/>
              <a:t>22</a:t>
            </a:fld>
            <a:endParaRPr lang="en-US" i="1" smtClean="0"/>
          </a:p>
        </p:txBody>
      </p:sp>
      <p:sp>
        <p:nvSpPr>
          <p:cNvPr id="35843" name="Rectangle 2"/>
          <p:cNvSpPr>
            <a:spLocks noGrp="1" noChangeArrowheads="1"/>
          </p:cNvSpPr>
          <p:nvPr>
            <p:ph type="title"/>
          </p:nvPr>
        </p:nvSpPr>
        <p:spPr/>
        <p:txBody>
          <a:bodyPr/>
          <a:lstStyle/>
          <a:p>
            <a:r>
              <a:rPr lang="en-US" smtClean="0"/>
              <a:t> </a:t>
            </a:r>
          </a:p>
        </p:txBody>
      </p:sp>
      <p:sp>
        <p:nvSpPr>
          <p:cNvPr id="35844" name="Rectangle 3"/>
          <p:cNvSpPr>
            <a:spLocks noGrp="1" noChangeArrowheads="1"/>
          </p:cNvSpPr>
          <p:nvPr>
            <p:ph type="body" idx="1"/>
          </p:nvPr>
        </p:nvSpPr>
        <p:spPr>
          <a:xfrm>
            <a:off x="685800" y="1066800"/>
            <a:ext cx="7772400" cy="4572000"/>
          </a:xfrm>
        </p:spPr>
        <p:txBody>
          <a:bodyPr/>
          <a:lstStyle/>
          <a:p>
            <a:pPr>
              <a:buFontTx/>
              <a:buNone/>
            </a:pPr>
            <a:endParaRPr lang="en-US" smtClean="0">
              <a:solidFill>
                <a:schemeClr val="bg1"/>
              </a:solidFill>
            </a:endParaRPr>
          </a:p>
          <a:p>
            <a:pPr>
              <a:buFontTx/>
              <a:buNone/>
            </a:pPr>
            <a:endParaRPr lang="en-US" smtClean="0">
              <a:solidFill>
                <a:schemeClr val="bg1"/>
              </a:solidFill>
            </a:endParaRPr>
          </a:p>
          <a:p>
            <a:pPr>
              <a:buFontTx/>
              <a:buNone/>
            </a:pPr>
            <a:r>
              <a:rPr lang="en-US" smtClean="0">
                <a:solidFill>
                  <a:schemeClr val="bg1"/>
                </a:solidFill>
              </a:rPr>
              <a:t>	“If you’re a CIO, you need to spend a lot of time out on the fringes of the Web because that’s where the innovation’s taking place.  You need to spend a lot of time with people under 25 years old.” </a:t>
            </a:r>
          </a:p>
          <a:p>
            <a:pPr>
              <a:buFontTx/>
              <a:buNone/>
            </a:pPr>
            <a:r>
              <a:rPr lang="en-US" smtClean="0">
                <a:solidFill>
                  <a:schemeClr val="bg1"/>
                </a:solidFill>
              </a:rPr>
              <a:t>	</a:t>
            </a:r>
            <a:r>
              <a:rPr lang="en-US" sz="2800" i="1" smtClean="0">
                <a:solidFill>
                  <a:schemeClr val="bg1"/>
                </a:solidFill>
              </a:rPr>
              <a:t>–Gary Hamel</a:t>
            </a:r>
          </a:p>
        </p:txBody>
      </p:sp>
      <p:sp>
        <p:nvSpPr>
          <p:cNvPr id="60420" name="Rectangle 4"/>
          <p:cNvSpPr>
            <a:spLocks noChangeArrowheads="1"/>
          </p:cNvSpPr>
          <p:nvPr/>
        </p:nvSpPr>
        <p:spPr bwMode="auto">
          <a:xfrm>
            <a:off x="304800" y="228600"/>
            <a:ext cx="8534400" cy="838200"/>
          </a:xfrm>
          <a:prstGeom prst="rect">
            <a:avLst/>
          </a:prstGeom>
          <a:noFill/>
          <a:ln w="9525">
            <a:noFill/>
            <a:miter lim="800000"/>
            <a:headEnd/>
            <a:tailEnd/>
          </a:ln>
          <a:effectLst/>
        </p:spPr>
        <p:txBody>
          <a:bodyPr anchor="b"/>
          <a:lstStyle/>
          <a:p>
            <a:pPr algn="ctr">
              <a:defRPr/>
            </a:pPr>
            <a:r>
              <a:rPr lang="en-US" sz="3600" dirty="0">
                <a:solidFill>
                  <a:schemeClr val="bg1"/>
                </a:solidFill>
                <a:latin typeface="+mj-lt"/>
                <a:cs typeface="Calibri" pitchFamily="34" charset="0"/>
              </a:rPr>
              <a:t>Who are you spending time with?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Uncultured Project</a:t>
            </a:r>
            <a:endParaRPr lang="en-US" dirty="0"/>
          </a:p>
        </p:txBody>
      </p:sp>
      <p:sp>
        <p:nvSpPr>
          <p:cNvPr id="4" name="Footer Placeholder 3"/>
          <p:cNvSpPr>
            <a:spLocks noGrp="1"/>
          </p:cNvSpPr>
          <p:nvPr>
            <p:ph type="ftr" sz="quarter" idx="10"/>
          </p:nvPr>
        </p:nvSpPr>
        <p:spPr/>
        <p:txBody>
          <a:bodyPr/>
          <a:lstStyle/>
          <a:p>
            <a:pPr>
              <a:defRPr/>
            </a:pPr>
            <a:endParaRPr lang="en-US" smtClean="0"/>
          </a:p>
          <a:p>
            <a:pPr>
              <a:defRPr/>
            </a:pPr>
            <a:r>
              <a:rPr lang="en-US" smtClean="0"/>
              <a:t>The Power of Collaboration</a:t>
            </a:r>
            <a:endParaRPr lang="en-US" b="0" i="0">
              <a:solidFill>
                <a:schemeClr val="tx1"/>
              </a:solidFill>
            </a:endParaRPr>
          </a:p>
        </p:txBody>
      </p:sp>
      <p:sp>
        <p:nvSpPr>
          <p:cNvPr id="5" name="Slide Number Placeholder 4"/>
          <p:cNvSpPr>
            <a:spLocks noGrp="1"/>
          </p:cNvSpPr>
          <p:nvPr>
            <p:ph type="sldNum" sz="quarter" idx="11"/>
          </p:nvPr>
        </p:nvSpPr>
        <p:spPr/>
        <p:txBody>
          <a:bodyPr/>
          <a:lstStyle/>
          <a:p>
            <a:pPr>
              <a:defRPr/>
            </a:pPr>
            <a:fld id="{E053E51F-C3ED-43DD-AA06-27F547D4E905}" type="slidenum">
              <a:rPr lang="en-US" smtClean="0"/>
              <a:pPr>
                <a:defRPr/>
              </a:pPr>
              <a:t>23</a:t>
            </a:fld>
            <a:endParaRPr lang="en-US" dirty="0"/>
          </a:p>
        </p:txBody>
      </p:sp>
      <p:pic>
        <p:nvPicPr>
          <p:cNvPr id="94210" name="Picture 2"/>
          <p:cNvPicPr>
            <a:picLocks noChangeAspect="1" noChangeArrowheads="1"/>
          </p:cNvPicPr>
          <p:nvPr/>
        </p:nvPicPr>
        <p:blipFill>
          <a:blip r:embed="rId3" cstate="print"/>
          <a:srcRect/>
          <a:stretch>
            <a:fillRect/>
          </a:stretch>
        </p:blipFill>
        <p:spPr bwMode="auto">
          <a:xfrm>
            <a:off x="933450" y="890587"/>
            <a:ext cx="7143750"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solidFill>
                  <a:schemeClr val="tx1"/>
                </a:solidFill>
              </a:rPr>
              <a:t>Turning 3 things upside down</a:t>
            </a:r>
            <a:endParaRPr lang="en-US" sz="2400" smtClean="0"/>
          </a:p>
        </p:txBody>
      </p:sp>
      <p:sp>
        <p:nvSpPr>
          <p:cNvPr id="36867" name="Content Placeholder 2"/>
          <p:cNvSpPr>
            <a:spLocks noGrp="1"/>
          </p:cNvSpPr>
          <p:nvPr>
            <p:ph idx="1"/>
          </p:nvPr>
        </p:nvSpPr>
        <p:spPr>
          <a:xfrm>
            <a:off x="457200" y="1524000"/>
            <a:ext cx="8229600" cy="4602163"/>
          </a:xfrm>
        </p:spPr>
        <p:txBody>
          <a:bodyPr/>
          <a:lstStyle/>
          <a:p>
            <a:pPr marL="514350" indent="-514350">
              <a:buFontTx/>
              <a:buAutoNum type="arabicPeriod"/>
            </a:pPr>
            <a:r>
              <a:rPr lang="en-US" smtClean="0">
                <a:solidFill>
                  <a:srgbClr val="0070C0"/>
                </a:solidFill>
              </a:rPr>
              <a:t>Bottoms-up KM </a:t>
            </a:r>
            <a:r>
              <a:rPr lang="en-US" sz="2400" i="1" smtClean="0">
                <a:solidFill>
                  <a:srgbClr val="0070C0"/>
                </a:solidFill>
              </a:rPr>
              <a:t>(Gmail case, Guru connecting)</a:t>
            </a:r>
            <a:endParaRPr lang="en-US" i="1" smtClean="0">
              <a:solidFill>
                <a:srgbClr val="0070C0"/>
              </a:solidFill>
            </a:endParaRPr>
          </a:p>
          <a:p>
            <a:pPr marL="514350" indent="-514350">
              <a:buFontTx/>
              <a:buAutoNum type="arabicPeriod"/>
            </a:pPr>
            <a:r>
              <a:rPr lang="en-US" smtClean="0">
                <a:solidFill>
                  <a:srgbClr val="0070C0"/>
                </a:solidFill>
              </a:rPr>
              <a:t>Emerging countries leading </a:t>
            </a:r>
            <a:r>
              <a:rPr lang="en-US" sz="2400" i="1" smtClean="0">
                <a:solidFill>
                  <a:srgbClr val="0070C0"/>
                </a:solidFill>
              </a:rPr>
              <a:t>(design for other 90%)</a:t>
            </a:r>
            <a:endParaRPr lang="en-US" i="1" smtClean="0">
              <a:solidFill>
                <a:srgbClr val="0070C0"/>
              </a:solidFill>
            </a:endParaRPr>
          </a:p>
          <a:p>
            <a:pPr marL="514350" indent="-514350">
              <a:buFontTx/>
              <a:buAutoNum type="arabicPeriod"/>
            </a:pPr>
            <a:r>
              <a:rPr lang="en-US" smtClean="0">
                <a:solidFill>
                  <a:srgbClr val="0070C0"/>
                </a:solidFill>
              </a:rPr>
              <a:t>Children as forecasters </a:t>
            </a:r>
            <a:r>
              <a:rPr lang="en-US" sz="2400" i="1" smtClean="0">
                <a:solidFill>
                  <a:srgbClr val="0070C0"/>
                </a:solidFill>
              </a:rPr>
              <a:t>(the technology is conversation, the safe conversation—like driving)</a:t>
            </a:r>
          </a:p>
          <a:p>
            <a:pPr marL="514350" indent="-514350">
              <a:buFontTx/>
              <a:buNone/>
            </a:pPr>
            <a:r>
              <a:rPr lang="en-US" smtClean="0">
                <a:solidFill>
                  <a:srgbClr val="0070C0"/>
                </a:solidFill>
              </a:rPr>
              <a:t> </a:t>
            </a:r>
          </a:p>
        </p:txBody>
      </p:sp>
      <p:sp>
        <p:nvSpPr>
          <p:cNvPr id="36868" name="Footer Placeholder 3"/>
          <p:cNvSpPr>
            <a:spLocks noGrp="1"/>
          </p:cNvSpPr>
          <p:nvPr>
            <p:ph type="ftr" sz="quarter" idx="10"/>
          </p:nvPr>
        </p:nvSpPr>
        <p:spPr>
          <a:noFill/>
        </p:spPr>
        <p:txBody>
          <a:bodyPr/>
          <a:lstStyle/>
          <a:p>
            <a:endParaRPr lang="en-US" smtClean="0"/>
          </a:p>
          <a:p>
            <a:r>
              <a:rPr lang="en-US" smtClean="0"/>
              <a:t>The Power of Collaboration</a:t>
            </a:r>
            <a:endParaRPr lang="en-US" sz="1400" b="0" i="0" smtClean="0">
              <a:solidFill>
                <a:schemeClr val="tx1"/>
              </a:solidFill>
            </a:endParaRPr>
          </a:p>
        </p:txBody>
      </p:sp>
      <p:sp>
        <p:nvSpPr>
          <p:cNvPr id="36869" name="Slide Number Placeholder 4"/>
          <p:cNvSpPr>
            <a:spLocks noGrp="1"/>
          </p:cNvSpPr>
          <p:nvPr>
            <p:ph type="sldNum" sz="quarter" idx="11"/>
          </p:nvPr>
        </p:nvSpPr>
        <p:spPr>
          <a:noFill/>
        </p:spPr>
        <p:txBody>
          <a:bodyPr/>
          <a:lstStyle/>
          <a:p>
            <a:fld id="{60E84604-7A6E-4E11-A56B-F145CA83AFE0}"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Potential Disruptive Themes</a:t>
            </a:r>
            <a:endParaRPr lang="en-US" dirty="0"/>
          </a:p>
        </p:txBody>
      </p:sp>
      <p:sp>
        <p:nvSpPr>
          <p:cNvPr id="3" name="Content Placeholder 2"/>
          <p:cNvSpPr>
            <a:spLocks noGrp="1"/>
          </p:cNvSpPr>
          <p:nvPr>
            <p:ph idx="1"/>
          </p:nvPr>
        </p:nvSpPr>
        <p:spPr>
          <a:xfrm>
            <a:off x="228600" y="990600"/>
            <a:ext cx="8686800" cy="5059363"/>
          </a:xfrm>
        </p:spPr>
        <p:txBody>
          <a:bodyPr/>
          <a:lstStyle/>
          <a:p>
            <a:r>
              <a:rPr lang="en-US" sz="2800" u="sng" dirty="0" smtClean="0"/>
              <a:t>In-country corporations and the rise of CSR</a:t>
            </a:r>
            <a:r>
              <a:rPr lang="en-US" sz="2800" dirty="0" smtClean="0"/>
              <a:t> - supply-chain savvy corporations inviting NGOs to join their relief efforts</a:t>
            </a:r>
          </a:p>
          <a:p>
            <a:r>
              <a:rPr lang="en-US" sz="2800" u="sng" dirty="0" smtClean="0"/>
              <a:t>Beneficiary driven relief</a:t>
            </a:r>
            <a:r>
              <a:rPr lang="en-US" sz="2800" dirty="0" smtClean="0"/>
              <a:t> - The </a:t>
            </a:r>
            <a:r>
              <a:rPr lang="en-US" sz="2800" dirty="0" smtClean="0"/>
              <a:t>beneficiary </a:t>
            </a:r>
            <a:r>
              <a:rPr lang="en-US" sz="2800" dirty="0" smtClean="0"/>
              <a:t>kiosk</a:t>
            </a:r>
            <a:r>
              <a:rPr lang="en-US" sz="2800" dirty="0" smtClean="0"/>
              <a:t> </a:t>
            </a:r>
            <a:r>
              <a:rPr lang="en-US" sz="2800" dirty="0" smtClean="0"/>
              <a:t>– beneficiaries ordering relief supplies</a:t>
            </a:r>
          </a:p>
          <a:p>
            <a:r>
              <a:rPr lang="en-US" sz="2800" u="sng" dirty="0" smtClean="0"/>
              <a:t>Survivor assessments</a:t>
            </a:r>
            <a:r>
              <a:rPr lang="en-US" sz="2800" dirty="0" smtClean="0"/>
              <a:t> – survivors as sources for assessment and demand data (Ushahidi)</a:t>
            </a:r>
            <a:endParaRPr lang="en-US" sz="2800" dirty="0" smtClean="0"/>
          </a:p>
          <a:p>
            <a:r>
              <a:rPr lang="en-US" sz="2800" u="sng" dirty="0" smtClean="0"/>
              <a:t>Renegade partners</a:t>
            </a:r>
            <a:r>
              <a:rPr lang="en-US" sz="2800" dirty="0" smtClean="0"/>
              <a:t> – in-country partners who decide to go it alone</a:t>
            </a:r>
          </a:p>
          <a:p>
            <a:r>
              <a:rPr lang="en-US" sz="2800" u="sng" dirty="0" smtClean="0"/>
              <a:t>Direct funders</a:t>
            </a:r>
            <a:r>
              <a:rPr lang="en-US" sz="2800" dirty="0" smtClean="0"/>
              <a:t> – direct connections to people and projects (</a:t>
            </a:r>
            <a:r>
              <a:rPr lang="en-US" sz="2800" dirty="0" err="1" smtClean="0"/>
              <a:t>Kiva</a:t>
            </a:r>
            <a:r>
              <a:rPr lang="en-US" sz="2800" dirty="0" smtClean="0"/>
              <a:t>, Uncultured)</a:t>
            </a:r>
          </a:p>
        </p:txBody>
      </p:sp>
      <p:sp>
        <p:nvSpPr>
          <p:cNvPr id="4" name="Footer Placeholder 3"/>
          <p:cNvSpPr>
            <a:spLocks noGrp="1"/>
          </p:cNvSpPr>
          <p:nvPr>
            <p:ph type="ftr" sz="quarter" idx="10"/>
          </p:nvPr>
        </p:nvSpPr>
        <p:spPr/>
        <p:txBody>
          <a:bodyPr/>
          <a:lstStyle/>
          <a:p>
            <a:pPr>
              <a:defRPr/>
            </a:pPr>
            <a:endParaRPr lang="en-US" smtClean="0"/>
          </a:p>
          <a:p>
            <a:pPr>
              <a:defRPr/>
            </a:pPr>
            <a:r>
              <a:rPr lang="en-US" smtClean="0"/>
              <a:t>The Power of Collaboration</a:t>
            </a:r>
            <a:endParaRPr lang="en-US" b="0" i="0">
              <a:solidFill>
                <a:schemeClr val="tx1"/>
              </a:solidFill>
            </a:endParaRPr>
          </a:p>
        </p:txBody>
      </p:sp>
      <p:sp>
        <p:nvSpPr>
          <p:cNvPr id="5" name="Slide Number Placeholder 4"/>
          <p:cNvSpPr>
            <a:spLocks noGrp="1"/>
          </p:cNvSpPr>
          <p:nvPr>
            <p:ph type="sldNum" sz="quarter" idx="11"/>
          </p:nvPr>
        </p:nvSpPr>
        <p:spPr/>
        <p:txBody>
          <a:bodyPr/>
          <a:lstStyle/>
          <a:p>
            <a:pPr>
              <a:defRPr/>
            </a:pPr>
            <a:fld id="{F14ACA4E-B4F7-46BE-BC88-E48C2816F639}"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1"/>
          </p:nvPr>
        </p:nvSpPr>
        <p:spPr>
          <a:xfrm>
            <a:off x="5943600" y="6305550"/>
            <a:ext cx="2895600" cy="476250"/>
          </a:xfrm>
          <a:noFill/>
        </p:spPr>
        <p:txBody>
          <a:bodyPr/>
          <a:lstStyle/>
          <a:p>
            <a:fld id="{AC764FE3-B189-49F0-BC3A-E306870C3E9C}" type="slidenum">
              <a:rPr lang="en-US" i="1" smtClean="0"/>
              <a:pPr/>
              <a:t>26</a:t>
            </a:fld>
            <a:endParaRPr lang="en-US" i="1" smtClean="0"/>
          </a:p>
        </p:txBody>
      </p:sp>
      <p:sp>
        <p:nvSpPr>
          <p:cNvPr id="37891" name="Rectangle 4"/>
          <p:cNvSpPr>
            <a:spLocks noGrp="1" noChangeArrowheads="1"/>
          </p:cNvSpPr>
          <p:nvPr>
            <p:ph type="title"/>
          </p:nvPr>
        </p:nvSpPr>
        <p:spPr>
          <a:xfrm>
            <a:off x="381000" y="-76200"/>
            <a:ext cx="8534400" cy="914400"/>
          </a:xfrm>
        </p:spPr>
        <p:txBody>
          <a:bodyPr/>
          <a:lstStyle/>
          <a:p>
            <a:r>
              <a:rPr lang="en-US" smtClean="0"/>
              <a:t>The Sometimes Connected Internet</a:t>
            </a:r>
          </a:p>
        </p:txBody>
      </p:sp>
      <p:pic>
        <p:nvPicPr>
          <p:cNvPr id="37892" name="Picture 7" descr="Image"/>
          <p:cNvPicPr>
            <a:picLocks noChangeAspect="1" noChangeArrowheads="1"/>
          </p:cNvPicPr>
          <p:nvPr/>
        </p:nvPicPr>
        <p:blipFill>
          <a:blip r:embed="rId3" cstate="print"/>
          <a:srcRect/>
          <a:stretch>
            <a:fillRect/>
          </a:stretch>
        </p:blipFill>
        <p:spPr bwMode="auto">
          <a:xfrm>
            <a:off x="685800" y="1008063"/>
            <a:ext cx="7861300" cy="5240337"/>
          </a:xfrm>
          <a:prstGeom prst="rect">
            <a:avLst/>
          </a:prstGeom>
          <a:noFill/>
          <a:ln w="9525">
            <a:noFill/>
            <a:miter lim="800000"/>
            <a:headEnd/>
            <a:tailEnd/>
          </a:ln>
        </p:spPr>
      </p:pic>
      <p:sp>
        <p:nvSpPr>
          <p:cNvPr id="5" name="Rectangle 4"/>
          <p:cNvSpPr txBox="1">
            <a:spLocks noChangeArrowheads="1"/>
          </p:cNvSpPr>
          <p:nvPr/>
        </p:nvSpPr>
        <p:spPr bwMode="auto">
          <a:xfrm>
            <a:off x="533400" y="6019800"/>
            <a:ext cx="8534400" cy="914400"/>
          </a:xfrm>
          <a:prstGeom prst="rect">
            <a:avLst/>
          </a:prstGeom>
          <a:noFill/>
          <a:ln w="9525">
            <a:noFill/>
            <a:miter lim="800000"/>
            <a:headEnd/>
            <a:tailEnd/>
          </a:ln>
        </p:spPr>
        <p:txBody>
          <a:bodyPr anchor="ctr"/>
          <a:lstStyle/>
          <a:p>
            <a:pPr algn="ctr" eaLnBrk="0" hangingPunct="0">
              <a:defRPr/>
            </a:pPr>
            <a:r>
              <a:rPr lang="en-GB" sz="2000" b="1" kern="0" dirty="0">
                <a:solidFill>
                  <a:schemeClr val="tx2"/>
                </a:solidFill>
                <a:latin typeface="+mj-lt"/>
                <a:ea typeface="+mj-ea"/>
                <a:cs typeface="+mj-cs"/>
              </a:rPr>
              <a:t>Internet Village </a:t>
            </a:r>
            <a:r>
              <a:rPr lang="en-GB" sz="2000" b="1" kern="0" dirty="0" err="1">
                <a:solidFill>
                  <a:schemeClr val="tx2"/>
                </a:solidFill>
                <a:latin typeface="+mj-lt"/>
                <a:ea typeface="+mj-ea"/>
                <a:cs typeface="+mj-cs"/>
              </a:rPr>
              <a:t>Motoman</a:t>
            </a:r>
            <a:r>
              <a:rPr lang="en-US" sz="2000" b="1" kern="0" dirty="0">
                <a:solidFill>
                  <a:schemeClr val="tx2"/>
                </a:solidFill>
                <a:latin typeface="+mj-lt"/>
                <a:ea typeface="+mj-ea"/>
                <a:cs typeface="+mj-cs"/>
              </a:rPr>
              <a:t> Network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What’s your software platform?</a:t>
            </a:r>
          </a:p>
        </p:txBody>
      </p:sp>
      <p:sp>
        <p:nvSpPr>
          <p:cNvPr id="38915" name="Footer Placeholder 2"/>
          <p:cNvSpPr>
            <a:spLocks noGrp="1"/>
          </p:cNvSpPr>
          <p:nvPr>
            <p:ph type="ftr" sz="quarter" idx="10"/>
          </p:nvPr>
        </p:nvSpPr>
        <p:spPr>
          <a:noFill/>
        </p:spPr>
        <p:txBody>
          <a:bodyPr/>
          <a:lstStyle/>
          <a:p>
            <a:endParaRPr lang="en-US" smtClean="0"/>
          </a:p>
          <a:p>
            <a:r>
              <a:rPr lang="en-US" smtClean="0"/>
              <a:t>The Power of Collaboration</a:t>
            </a:r>
            <a:endParaRPr lang="en-US" sz="1400" b="0" i="0" smtClean="0">
              <a:solidFill>
                <a:schemeClr val="tx1"/>
              </a:solidFill>
            </a:endParaRPr>
          </a:p>
        </p:txBody>
      </p:sp>
      <p:sp>
        <p:nvSpPr>
          <p:cNvPr id="38916" name="Slide Number Placeholder 3"/>
          <p:cNvSpPr>
            <a:spLocks noGrp="1"/>
          </p:cNvSpPr>
          <p:nvPr>
            <p:ph type="sldNum" sz="quarter" idx="11"/>
          </p:nvPr>
        </p:nvSpPr>
        <p:spPr>
          <a:noFill/>
        </p:spPr>
        <p:txBody>
          <a:bodyPr/>
          <a:lstStyle/>
          <a:p>
            <a:fld id="{E3525CD6-F1EF-457E-8932-596E85310C97}" type="slidenum">
              <a:rPr lang="en-US" smtClean="0"/>
              <a:pPr/>
              <a:t>27</a:t>
            </a:fld>
            <a:endParaRPr lang="en-US" smtClean="0"/>
          </a:p>
        </p:txBody>
      </p:sp>
      <p:pic>
        <p:nvPicPr>
          <p:cNvPr id="38917" name="Picture 2"/>
          <p:cNvPicPr>
            <a:picLocks noChangeAspect="1" noChangeArrowheads="1"/>
          </p:cNvPicPr>
          <p:nvPr/>
        </p:nvPicPr>
        <p:blipFill>
          <a:blip r:embed="rId3" cstate="print"/>
          <a:srcRect/>
          <a:stretch>
            <a:fillRect/>
          </a:stretch>
        </p:blipFill>
        <p:spPr bwMode="auto">
          <a:xfrm>
            <a:off x="814388" y="1600200"/>
            <a:ext cx="7110412" cy="428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Peters Law of Proximity</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	</a:t>
            </a:r>
          </a:p>
          <a:p>
            <a:pPr>
              <a:buNone/>
            </a:pPr>
            <a:endParaRPr lang="en-US" dirty="0" smtClean="0">
              <a:solidFill>
                <a:schemeClr val="bg1"/>
              </a:solidFill>
            </a:endParaRPr>
          </a:p>
          <a:p>
            <a:pPr>
              <a:buNone/>
            </a:pPr>
            <a:r>
              <a:rPr lang="en-US" dirty="0" smtClean="0">
                <a:solidFill>
                  <a:schemeClr val="bg1"/>
                </a:solidFill>
              </a:rPr>
              <a:t>	The amount of innovation is directly proportional to the distance from headquarters.</a:t>
            </a:r>
            <a:endParaRPr lang="en-US" dirty="0">
              <a:solidFill>
                <a:schemeClr val="bg1"/>
              </a:solidFill>
            </a:endParaRPr>
          </a:p>
        </p:txBody>
      </p:sp>
      <p:sp>
        <p:nvSpPr>
          <p:cNvPr id="5" name="Slide Number Placeholder 4"/>
          <p:cNvSpPr>
            <a:spLocks noGrp="1"/>
          </p:cNvSpPr>
          <p:nvPr>
            <p:ph type="sldNum" sz="quarter" idx="11"/>
          </p:nvPr>
        </p:nvSpPr>
        <p:spPr/>
        <p:txBody>
          <a:bodyPr/>
          <a:lstStyle/>
          <a:p>
            <a:pPr>
              <a:defRPr/>
            </a:pPr>
            <a:fld id="{E053E51F-C3ED-43DD-AA06-27F547D4E905}" type="slidenum">
              <a:rPr lang="en-US" smtClean="0">
                <a:solidFill>
                  <a:schemeClr val="bg1"/>
                </a:solidFill>
              </a:rPr>
              <a:pPr>
                <a:defRPr/>
              </a:pPr>
              <a:t>28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76200"/>
            <a:ext cx="8839200" cy="914400"/>
          </a:xfrm>
        </p:spPr>
        <p:txBody>
          <a:bodyPr/>
          <a:lstStyle/>
          <a:p>
            <a:r>
              <a:rPr lang="en-US" sz="3200" dirty="0" smtClean="0">
                <a:solidFill>
                  <a:schemeClr val="tx1"/>
                </a:solidFill>
              </a:rPr>
              <a:t>The New Collaboration</a:t>
            </a:r>
          </a:p>
        </p:txBody>
      </p:sp>
      <p:sp>
        <p:nvSpPr>
          <p:cNvPr id="39939"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a:p>
        </p:txBody>
      </p:sp>
      <p:sp>
        <p:nvSpPr>
          <p:cNvPr id="39940" name="AcnBodyText_ID_307207"/>
          <p:cNvSpPr>
            <a:spLocks noChangeArrowheads="1"/>
          </p:cNvSpPr>
          <p:nvPr>
            <p:custDataLst>
              <p:tags r:id="rId1"/>
            </p:custDataLst>
          </p:nvPr>
        </p:nvSpPr>
        <p:spPr bwMode="gray">
          <a:xfrm rot="-5400000">
            <a:off x="-1097757" y="3447257"/>
            <a:ext cx="3636963" cy="2476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600" b="1">
                <a:solidFill>
                  <a:schemeClr val="bg1"/>
                </a:solidFill>
              </a:rPr>
              <a:t>Increasing Level of Trust</a:t>
            </a:r>
          </a:p>
        </p:txBody>
      </p:sp>
      <p:sp>
        <p:nvSpPr>
          <p:cNvPr id="39941" name="Freeform 5"/>
          <p:cNvSpPr>
            <a:spLocks/>
          </p:cNvSpPr>
          <p:nvPr/>
        </p:nvSpPr>
        <p:spPr bwMode="auto">
          <a:xfrm>
            <a:off x="1524000" y="5081588"/>
            <a:ext cx="6248400" cy="10144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39942" name="Freeform 6"/>
          <p:cNvSpPr>
            <a:spLocks/>
          </p:cNvSpPr>
          <p:nvPr/>
        </p:nvSpPr>
        <p:spPr bwMode="auto">
          <a:xfrm>
            <a:off x="3505200" y="1219200"/>
            <a:ext cx="2286000" cy="167640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39943" name="Freeform 7"/>
          <p:cNvSpPr>
            <a:spLocks/>
          </p:cNvSpPr>
          <p:nvPr/>
        </p:nvSpPr>
        <p:spPr bwMode="auto">
          <a:xfrm>
            <a:off x="2819400" y="2895600"/>
            <a:ext cx="3657600" cy="1066800"/>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39944" name="Freeform 8"/>
          <p:cNvSpPr>
            <a:spLocks/>
          </p:cNvSpPr>
          <p:nvPr/>
        </p:nvSpPr>
        <p:spPr bwMode="auto">
          <a:xfrm>
            <a:off x="2133600" y="3962400"/>
            <a:ext cx="5029200" cy="11430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7177" name="AcnBodyText_ID_307217"/>
          <p:cNvSpPr>
            <a:spLocks noChangeArrowheads="1"/>
          </p:cNvSpPr>
          <p:nvPr>
            <p:custDataLst>
              <p:tags r:id="rId2"/>
            </p:custDataLst>
          </p:nvPr>
        </p:nvSpPr>
        <p:spPr bwMode="gray">
          <a:xfrm>
            <a:off x="2863850" y="5205413"/>
            <a:ext cx="361315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b="1" dirty="0">
                <a:solidFill>
                  <a:srgbClr val="060606"/>
                </a:solidFill>
                <a:latin typeface="+mn-lt"/>
              </a:rPr>
              <a:t>BASIC INFO SHARING</a:t>
            </a:r>
          </a:p>
          <a:p>
            <a:pPr algn="ctr">
              <a:defRPr/>
            </a:pPr>
            <a:r>
              <a:rPr lang="en-US" i="1" dirty="0">
                <a:solidFill>
                  <a:srgbClr val="060606"/>
                </a:solidFill>
                <a:latin typeface="+mn-lt"/>
              </a:rPr>
              <a:t>“What are my peers doing?”</a:t>
            </a:r>
          </a:p>
          <a:p>
            <a:pPr algn="ctr">
              <a:defRPr/>
            </a:pPr>
            <a:r>
              <a:rPr lang="en-US" dirty="0">
                <a:solidFill>
                  <a:srgbClr val="060606"/>
                </a:solidFill>
                <a:latin typeface="+mn-lt"/>
              </a:rPr>
              <a:t>Meetings, Conference Calls</a:t>
            </a:r>
          </a:p>
        </p:txBody>
      </p:sp>
      <p:sp>
        <p:nvSpPr>
          <p:cNvPr id="7178" name="AcnBodyText_ID_307217"/>
          <p:cNvSpPr>
            <a:spLocks noChangeArrowheads="1"/>
          </p:cNvSpPr>
          <p:nvPr>
            <p:custDataLst>
              <p:tags r:id="rId3"/>
            </p:custDataLst>
          </p:nvPr>
        </p:nvSpPr>
        <p:spPr bwMode="gray">
          <a:xfrm>
            <a:off x="2679700" y="4122738"/>
            <a:ext cx="394970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b="1" dirty="0">
                <a:solidFill>
                  <a:schemeClr val="tx1">
                    <a:lumMod val="95000"/>
                    <a:lumOff val="5000"/>
                  </a:schemeClr>
                </a:solidFill>
                <a:latin typeface="+mn-lt"/>
              </a:rPr>
              <a:t>PARTNERING</a:t>
            </a:r>
          </a:p>
          <a:p>
            <a:pPr algn="ctr">
              <a:defRPr/>
            </a:pPr>
            <a:r>
              <a:rPr lang="en-US" i="1" dirty="0">
                <a:solidFill>
                  <a:schemeClr val="tx1">
                    <a:lumMod val="95000"/>
                    <a:lumOff val="5000"/>
                  </a:schemeClr>
                </a:solidFill>
                <a:latin typeface="+mn-lt"/>
              </a:rPr>
              <a:t>“How can we work with corporations?”</a:t>
            </a:r>
          </a:p>
          <a:p>
            <a:pPr algn="ctr">
              <a:defRPr/>
            </a:pPr>
            <a:r>
              <a:rPr lang="en-US" dirty="0">
                <a:solidFill>
                  <a:schemeClr val="tx1">
                    <a:lumMod val="95000"/>
                    <a:lumOff val="5000"/>
                  </a:schemeClr>
                </a:solidFill>
                <a:latin typeface="+mn-lt"/>
              </a:rPr>
              <a:t>Cisco, Microsoft, Intel Grants</a:t>
            </a:r>
          </a:p>
        </p:txBody>
      </p:sp>
      <p:sp>
        <p:nvSpPr>
          <p:cNvPr id="7179" name="AcnBodyText_ID_307217"/>
          <p:cNvSpPr>
            <a:spLocks noChangeArrowheads="1"/>
          </p:cNvSpPr>
          <p:nvPr>
            <p:custDataLst>
              <p:tags r:id="rId4"/>
            </p:custDataLst>
          </p:nvPr>
        </p:nvSpPr>
        <p:spPr bwMode="gray">
          <a:xfrm>
            <a:off x="3017838" y="3124200"/>
            <a:ext cx="3306762" cy="8302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b="1" dirty="0">
                <a:solidFill>
                  <a:schemeClr val="tx1">
                    <a:lumMod val="95000"/>
                    <a:lumOff val="5000"/>
                  </a:schemeClr>
                </a:solidFill>
                <a:latin typeface="+mn-lt"/>
              </a:rPr>
              <a:t>JOINT PROJECTS</a:t>
            </a:r>
          </a:p>
          <a:p>
            <a:pPr algn="ctr">
              <a:defRPr/>
            </a:pPr>
            <a:r>
              <a:rPr lang="en-US" i="1" dirty="0">
                <a:solidFill>
                  <a:schemeClr val="tx1">
                    <a:lumMod val="95000"/>
                    <a:lumOff val="5000"/>
                  </a:schemeClr>
                </a:solidFill>
                <a:latin typeface="+mn-lt"/>
              </a:rPr>
              <a:t>“What can we build together?”</a:t>
            </a:r>
          </a:p>
          <a:p>
            <a:pPr algn="ctr">
              <a:defRPr/>
            </a:pPr>
            <a:r>
              <a:rPr lang="en-US" dirty="0">
                <a:solidFill>
                  <a:schemeClr val="tx1">
                    <a:lumMod val="95000"/>
                    <a:lumOff val="5000"/>
                  </a:schemeClr>
                </a:solidFill>
                <a:latin typeface="+mn-lt"/>
              </a:rPr>
              <a:t>NRK, Phase 2 Satellites</a:t>
            </a:r>
          </a:p>
        </p:txBody>
      </p:sp>
      <p:sp>
        <p:nvSpPr>
          <p:cNvPr id="39948" name="AcnBodyText_ID_307217"/>
          <p:cNvSpPr>
            <a:spLocks noChangeArrowheads="1"/>
          </p:cNvSpPr>
          <p:nvPr>
            <p:custDataLst>
              <p:tags r:id="rId5"/>
            </p:custDataLst>
          </p:nvPr>
        </p:nvSpPr>
        <p:spPr bwMode="gray">
          <a:xfrm>
            <a:off x="3325813" y="2209800"/>
            <a:ext cx="2693987" cy="60960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b="1"/>
              <a:t>SHARED</a:t>
            </a:r>
          </a:p>
          <a:p>
            <a:pPr marL="342900" indent="-342900" algn="ctr" eaLnBrk="0" hangingPunct="0">
              <a:spcBef>
                <a:spcPct val="20000"/>
              </a:spcBef>
            </a:pPr>
            <a:r>
              <a:rPr lang="en-US" b="1"/>
              <a:t>SPECIALIZATION</a:t>
            </a:r>
          </a:p>
        </p:txBody>
      </p:sp>
      <p:sp>
        <p:nvSpPr>
          <p:cNvPr id="20" name="Text Box 14"/>
          <p:cNvSpPr txBox="1">
            <a:spLocks noChangeArrowheads="1"/>
          </p:cNvSpPr>
          <p:nvPr/>
        </p:nvSpPr>
        <p:spPr bwMode="auto">
          <a:xfrm>
            <a:off x="5624513" y="1828800"/>
            <a:ext cx="3519487" cy="923925"/>
          </a:xfrm>
          <a:prstGeom prst="rect">
            <a:avLst/>
          </a:prstGeom>
          <a:noFill/>
          <a:ln w="9525" algn="ctr">
            <a:noFill/>
            <a:miter lim="800000"/>
            <a:headEnd/>
            <a:tailEnd/>
          </a:ln>
          <a:effectLst/>
        </p:spPr>
        <p:txBody>
          <a:bodyPr wrap="none">
            <a:spAutoFit/>
          </a:bodyPr>
          <a:lstStyle/>
          <a:p>
            <a:pPr algn="ctr">
              <a:defRPr/>
            </a:pPr>
            <a:r>
              <a:rPr lang="en-US" i="1" dirty="0">
                <a:solidFill>
                  <a:schemeClr val="tx1">
                    <a:lumMod val="95000"/>
                    <a:lumOff val="5000"/>
                  </a:schemeClr>
                </a:solidFill>
                <a:latin typeface="+mn-lt"/>
              </a:rPr>
              <a:t>“Who has expertise I can trust?”</a:t>
            </a:r>
          </a:p>
          <a:p>
            <a:pPr algn="ctr">
              <a:defRPr/>
            </a:pPr>
            <a:r>
              <a:rPr lang="en-US" dirty="0">
                <a:solidFill>
                  <a:schemeClr val="tx1">
                    <a:lumMod val="95000"/>
                    <a:lumOff val="5000"/>
                  </a:schemeClr>
                </a:solidFill>
                <a:latin typeface="+mn-lt"/>
              </a:rPr>
              <a:t>Shared Services &amp; Assessments</a:t>
            </a:r>
          </a:p>
          <a:p>
            <a:pPr algn="ctr">
              <a:defRPr/>
            </a:pPr>
            <a:endParaRPr lang="en-US" i="1" dirty="0">
              <a:solidFill>
                <a:schemeClr val="tx1">
                  <a:lumMod val="95000"/>
                  <a:lumOff val="5000"/>
                </a:schemeClr>
              </a:solidFill>
              <a:latin typeface="+mn-lt"/>
            </a:endParaRPr>
          </a:p>
        </p:txBody>
      </p:sp>
      <p:sp>
        <p:nvSpPr>
          <p:cNvPr id="39950" name="Footer Placeholder 20"/>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39951" name="Slide Number Placeholder 5"/>
          <p:cNvSpPr>
            <a:spLocks noGrp="1"/>
          </p:cNvSpPr>
          <p:nvPr>
            <p:ph type="sldNum" sz="quarter" idx="11"/>
          </p:nvPr>
        </p:nvSpPr>
        <p:spPr>
          <a:noFill/>
        </p:spPr>
        <p:txBody>
          <a:bodyPr/>
          <a:lstStyle/>
          <a:p>
            <a:fld id="{9EDA91C8-D026-4224-8596-6C0B9DD6D4DC}" type="slidenum">
              <a:rPr lang="en-US" smtClean="0"/>
              <a:pPr/>
              <a:t>29</a:t>
            </a:fld>
            <a:endParaRPr lang="en-US" smtClean="0"/>
          </a:p>
        </p:txBody>
      </p:sp>
      <p:sp>
        <p:nvSpPr>
          <p:cNvPr id="16" name="Rectangle 2"/>
          <p:cNvSpPr txBox="1">
            <a:spLocks noChangeArrowheads="1"/>
          </p:cNvSpPr>
          <p:nvPr/>
        </p:nvSpPr>
        <p:spPr bwMode="auto">
          <a:xfrm>
            <a:off x="0" y="685800"/>
            <a:ext cx="9220200" cy="914400"/>
          </a:xfrm>
          <a:prstGeom prst="rect">
            <a:avLst/>
          </a:prstGeom>
          <a:noFill/>
          <a:ln w="9525">
            <a:noFill/>
            <a:miter lim="800000"/>
            <a:headEnd/>
            <a:tailEnd/>
          </a:ln>
        </p:spPr>
        <p:txBody>
          <a:bodyPr anchor="ctr"/>
          <a:lstStyle/>
          <a:p>
            <a:pPr algn="ctr" eaLnBrk="0" hangingPunct="0">
              <a:defRPr/>
            </a:pPr>
            <a:r>
              <a:rPr lang="en-US" sz="2800" b="1" kern="0" dirty="0">
                <a:solidFill>
                  <a:srgbClr val="FF0000"/>
                </a:solidFill>
                <a:latin typeface="+mj-lt"/>
                <a:ea typeface="+mj-ea"/>
                <a:cs typeface="Calibri" pitchFamily="34" charset="0"/>
              </a:rPr>
              <a:t>Who Are You Partnering With?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Good Enough Technology</a:t>
            </a:r>
          </a:p>
        </p:txBody>
      </p:sp>
      <p:sp>
        <p:nvSpPr>
          <p:cNvPr id="16387" name="Content Placeholder 2"/>
          <p:cNvSpPr>
            <a:spLocks noGrp="1"/>
          </p:cNvSpPr>
          <p:nvPr>
            <p:ph idx="1"/>
          </p:nvPr>
        </p:nvSpPr>
        <p:spPr/>
        <p:txBody>
          <a:bodyPr/>
          <a:lstStyle/>
          <a:p>
            <a:pPr>
              <a:buFontTx/>
              <a:buNone/>
            </a:pPr>
            <a:r>
              <a:rPr lang="en-US" smtClean="0"/>
              <a:t>	“Generally, disruptive technologies </a:t>
            </a:r>
            <a:r>
              <a:rPr lang="en-US" i="1" smtClean="0"/>
              <a:t>underperform</a:t>
            </a:r>
            <a:r>
              <a:rPr lang="en-US" smtClean="0"/>
              <a:t> established products in mainstream markets. But they have other features that a few fringe (and generally new) customers value.  Products based on disruptive technologies are typically cheaper, simpler, smaller, and frequently, more convenient to use</a:t>
            </a:r>
            <a:r>
              <a:rPr lang="en-US" i="1" smtClean="0"/>
              <a:t>.”—Clay Christensen</a:t>
            </a:r>
          </a:p>
        </p:txBody>
      </p:sp>
      <p:sp>
        <p:nvSpPr>
          <p:cNvPr id="16388"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16389" name="Slide Number Placeholder 4"/>
          <p:cNvSpPr>
            <a:spLocks noGrp="1"/>
          </p:cNvSpPr>
          <p:nvPr>
            <p:ph type="sldNum" sz="quarter" idx="11"/>
          </p:nvPr>
        </p:nvSpPr>
        <p:spPr>
          <a:noFill/>
        </p:spPr>
        <p:txBody>
          <a:bodyPr/>
          <a:lstStyle/>
          <a:p>
            <a:fld id="{7CD25F2B-9201-48A8-BDBA-C1046BD8750A}"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The Innovation Mutual Fund</a:t>
            </a:r>
          </a:p>
        </p:txBody>
      </p:sp>
      <p:sp>
        <p:nvSpPr>
          <p:cNvPr id="40963" name="Content Placeholder 2"/>
          <p:cNvSpPr>
            <a:spLocks noGrp="1"/>
          </p:cNvSpPr>
          <p:nvPr>
            <p:ph idx="1"/>
          </p:nvPr>
        </p:nvSpPr>
        <p:spPr>
          <a:xfrm>
            <a:off x="457200" y="990600"/>
            <a:ext cx="8229600" cy="5059363"/>
          </a:xfrm>
        </p:spPr>
        <p:txBody>
          <a:bodyPr/>
          <a:lstStyle/>
          <a:p>
            <a:r>
              <a:rPr lang="en-US" sz="2400" b="1" dirty="0" smtClean="0">
                <a:solidFill>
                  <a:schemeClr val="accent2"/>
                </a:solidFill>
              </a:rPr>
              <a:t>I4 Health </a:t>
            </a:r>
            <a:r>
              <a:rPr lang="en-US" sz="2400" dirty="0" smtClean="0">
                <a:solidFill>
                  <a:schemeClr val="accent2"/>
                </a:solidFill>
              </a:rPr>
              <a:t>- </a:t>
            </a:r>
            <a:r>
              <a:rPr lang="en-US" sz="2400" i="1" dirty="0" err="1" smtClean="0"/>
              <a:t>MedCheck</a:t>
            </a:r>
            <a:r>
              <a:rPr lang="en-US" sz="2400" i="1" dirty="0" smtClean="0"/>
              <a:t>, a NetHope/Accenture initiative for battling the counterfeit drug trade. </a:t>
            </a:r>
          </a:p>
          <a:p>
            <a:r>
              <a:rPr lang="en-US" sz="2400" b="1" dirty="0" smtClean="0">
                <a:solidFill>
                  <a:schemeClr val="accent2"/>
                </a:solidFill>
              </a:rPr>
              <a:t>I4 Microfinance </a:t>
            </a:r>
            <a:r>
              <a:rPr lang="en-US" sz="2400" i="1" dirty="0" smtClean="0"/>
              <a:t>- Mobile Banking pilot between NetHope, </a:t>
            </a:r>
            <a:r>
              <a:rPr lang="en-US" sz="2400" i="1" dirty="0" err="1" smtClean="0"/>
              <a:t>Accion</a:t>
            </a:r>
            <a:r>
              <a:rPr lang="en-US" sz="2400" i="1" dirty="0" smtClean="0"/>
              <a:t> and Microsoft, using Microsoft’s OneApp and PDAs/cell phones for Loan Approvals and Credit Scoring</a:t>
            </a:r>
          </a:p>
          <a:p>
            <a:r>
              <a:rPr lang="en-US" sz="2400" b="1" dirty="0" smtClean="0">
                <a:solidFill>
                  <a:schemeClr val="accent2"/>
                </a:solidFill>
              </a:rPr>
              <a:t>I4 Education </a:t>
            </a:r>
            <a:r>
              <a:rPr lang="en-US" sz="2400" dirty="0" smtClean="0"/>
              <a:t>- </a:t>
            </a:r>
            <a:r>
              <a:rPr lang="en-US" sz="2400" i="1" dirty="0" smtClean="0"/>
              <a:t>eLearning and ICT Program for secondary schools with the Tanzanian government, NetHope Members, Accenture and others to reach 1.5M secondary school children.   </a:t>
            </a:r>
          </a:p>
          <a:p>
            <a:r>
              <a:rPr lang="en-US" sz="2400" b="1" dirty="0" smtClean="0">
                <a:solidFill>
                  <a:schemeClr val="accent2"/>
                </a:solidFill>
              </a:rPr>
              <a:t>I4 Geographic Information Systems </a:t>
            </a:r>
            <a:r>
              <a:rPr lang="en-US" sz="2400" dirty="0" smtClean="0"/>
              <a:t>- </a:t>
            </a:r>
            <a:r>
              <a:rPr lang="en-US" sz="2400" i="1" dirty="0" smtClean="0"/>
              <a:t>A hydrology/ water dataset sharing project in East Africa and a Disaster Preparedness pilot with partner ESRI.</a:t>
            </a:r>
          </a:p>
        </p:txBody>
      </p:sp>
      <p:sp>
        <p:nvSpPr>
          <p:cNvPr id="40964"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40965" name="Slide Number Placeholder 4"/>
          <p:cNvSpPr>
            <a:spLocks noGrp="1"/>
          </p:cNvSpPr>
          <p:nvPr>
            <p:ph type="sldNum" sz="quarter" idx="11"/>
          </p:nvPr>
        </p:nvSpPr>
        <p:spPr>
          <a:noFill/>
        </p:spPr>
        <p:txBody>
          <a:bodyPr/>
          <a:lstStyle/>
          <a:p>
            <a:fld id="{38DB86D6-8CCD-4985-BE04-80A95876922E}"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Toward Relevant IT – A Manifesto</a:t>
            </a:r>
          </a:p>
        </p:txBody>
      </p:sp>
      <p:sp>
        <p:nvSpPr>
          <p:cNvPr id="41987" name="Content Placeholder 2"/>
          <p:cNvSpPr>
            <a:spLocks noGrp="1"/>
          </p:cNvSpPr>
          <p:nvPr>
            <p:ph idx="1"/>
          </p:nvPr>
        </p:nvSpPr>
        <p:spPr>
          <a:xfrm>
            <a:off x="457200" y="990600"/>
            <a:ext cx="8229600" cy="5059363"/>
          </a:xfrm>
        </p:spPr>
        <p:txBody>
          <a:bodyPr/>
          <a:lstStyle/>
          <a:p>
            <a:pPr marL="457200" indent="-457200">
              <a:buFontTx/>
              <a:buAutoNum type="arabicPeriod"/>
            </a:pPr>
            <a:r>
              <a:rPr lang="en-US" sz="2400" b="1" smtClean="0">
                <a:solidFill>
                  <a:srgbClr val="FF0000"/>
                </a:solidFill>
              </a:rPr>
              <a:t>Mission-Moving Projects.  </a:t>
            </a:r>
            <a:r>
              <a:rPr lang="en-US" sz="2400" i="1" smtClean="0"/>
              <a:t>Technology matters. We believe ICT can </a:t>
            </a:r>
            <a:r>
              <a:rPr lang="en-US" sz="2400" i="1" u="sng" smtClean="0"/>
              <a:t>move missions</a:t>
            </a:r>
            <a:r>
              <a:rPr lang="en-US" sz="2400" i="1" smtClean="0"/>
              <a:t>, which is the most strategic application of ICT to which we can aspire</a:t>
            </a:r>
          </a:p>
          <a:p>
            <a:pPr marL="457200" indent="-457200">
              <a:buFontTx/>
              <a:buAutoNum type="arabicPeriod"/>
            </a:pPr>
            <a:r>
              <a:rPr lang="en-US" sz="2400" b="1" smtClean="0">
                <a:solidFill>
                  <a:srgbClr val="FF0000"/>
                </a:solidFill>
              </a:rPr>
              <a:t>Good Enough Applications.</a:t>
            </a:r>
            <a:r>
              <a:rPr lang="en-US" sz="2400" b="1" smtClean="0"/>
              <a:t>  </a:t>
            </a:r>
            <a:r>
              <a:rPr lang="en-US" sz="2400" i="1" smtClean="0"/>
              <a:t>Small is beautiful, faster to change, and fit for purpose</a:t>
            </a:r>
            <a:endParaRPr lang="en-US" sz="2400" smtClean="0"/>
          </a:p>
          <a:p>
            <a:pPr marL="457200" indent="-457200">
              <a:buFontTx/>
              <a:buAutoNum type="arabicPeriod"/>
            </a:pPr>
            <a:r>
              <a:rPr lang="en-US" sz="2400" b="1" smtClean="0">
                <a:solidFill>
                  <a:srgbClr val="FF0000"/>
                </a:solidFill>
              </a:rPr>
              <a:t>Shared Services</a:t>
            </a:r>
            <a:r>
              <a:rPr lang="en-US" sz="2400" smtClean="0">
                <a:solidFill>
                  <a:srgbClr val="FF0000"/>
                </a:solidFill>
              </a:rPr>
              <a:t>.  </a:t>
            </a:r>
            <a:r>
              <a:rPr lang="en-US" sz="2400" i="1" u="sng" smtClean="0"/>
              <a:t>Sharing resources</a:t>
            </a:r>
            <a:r>
              <a:rPr lang="en-US" sz="2400" i="1" smtClean="0"/>
              <a:t> stretches and enhances what we do as individual organizations.</a:t>
            </a:r>
            <a:r>
              <a:rPr lang="en-US" sz="2400" smtClean="0"/>
              <a:t> </a:t>
            </a:r>
          </a:p>
          <a:p>
            <a:pPr marL="457200" indent="-457200">
              <a:buFontTx/>
              <a:buAutoNum type="arabicPeriod"/>
            </a:pPr>
            <a:r>
              <a:rPr lang="en-US" sz="2400" b="1" smtClean="0">
                <a:solidFill>
                  <a:srgbClr val="FF0000"/>
                </a:solidFill>
              </a:rPr>
              <a:t>Lights-Out Infrastructure.  </a:t>
            </a:r>
            <a:r>
              <a:rPr lang="en-US" sz="2400" i="1" smtClean="0"/>
              <a:t>To get in to mission moving app’s, we need to get out of basic IT operations. We need to </a:t>
            </a:r>
            <a:r>
              <a:rPr lang="en-US" sz="2400" i="1" u="sng" smtClean="0"/>
              <a:t>shift the IT agenda</a:t>
            </a:r>
            <a:r>
              <a:rPr lang="en-US" sz="2400" i="1" smtClean="0"/>
              <a:t> from "lights-on" technology to “impact” technology.</a:t>
            </a:r>
            <a:r>
              <a:rPr lang="en-US" sz="2400" smtClean="0"/>
              <a:t> </a:t>
            </a:r>
          </a:p>
          <a:p>
            <a:pPr marL="457200" indent="-457200">
              <a:buFontTx/>
              <a:buAutoNum type="arabicPeriod"/>
            </a:pPr>
            <a:r>
              <a:rPr lang="en-US" sz="2400" b="1" smtClean="0">
                <a:solidFill>
                  <a:srgbClr val="FF0000"/>
                </a:solidFill>
              </a:rPr>
              <a:t>Increased Experiments.</a:t>
            </a:r>
            <a:r>
              <a:rPr lang="en-US" sz="2400" smtClean="0">
                <a:solidFill>
                  <a:srgbClr val="FF0000"/>
                </a:solidFill>
              </a:rPr>
              <a:t>  </a:t>
            </a:r>
            <a:r>
              <a:rPr lang="en-US" sz="2400" i="1" smtClean="0"/>
              <a:t>Vary like mad.  Pilot, prototype, trials.  Partner to pilot: share the risks..</a:t>
            </a:r>
          </a:p>
        </p:txBody>
      </p:sp>
      <p:sp>
        <p:nvSpPr>
          <p:cNvPr id="41988"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41989" name="Slide Number Placeholder 4"/>
          <p:cNvSpPr>
            <a:spLocks noGrp="1"/>
          </p:cNvSpPr>
          <p:nvPr>
            <p:ph type="sldNum" sz="quarter" idx="11"/>
          </p:nvPr>
        </p:nvSpPr>
        <p:spPr>
          <a:noFill/>
        </p:spPr>
        <p:txBody>
          <a:bodyPr/>
          <a:lstStyle/>
          <a:p>
            <a:fld id="{0157226D-CA29-41D0-A944-375691EB9719}"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a:lstStyle/>
          <a:p>
            <a:r>
              <a:rPr lang="en-US" dirty="0"/>
              <a:t>Six questions for Nonprofit </a:t>
            </a:r>
            <a:r>
              <a:rPr lang="en-US" dirty="0" smtClean="0"/>
              <a:t>Leaders   </a:t>
            </a:r>
            <a:endParaRPr lang="en-US" dirty="0"/>
          </a:p>
        </p:txBody>
      </p:sp>
      <p:sp>
        <p:nvSpPr>
          <p:cNvPr id="1052675" name="Rectangle 3"/>
          <p:cNvSpPr>
            <a:spLocks noGrp="1" noChangeArrowheads="1"/>
          </p:cNvSpPr>
          <p:nvPr>
            <p:ph type="body" idx="1"/>
          </p:nvPr>
        </p:nvSpPr>
        <p:spPr>
          <a:xfrm>
            <a:off x="304800" y="1066800"/>
            <a:ext cx="8610600" cy="5105400"/>
          </a:xfrm>
        </p:spPr>
        <p:txBody>
          <a:bodyPr/>
          <a:lstStyle/>
          <a:p>
            <a:pPr marL="609600" indent="-609600">
              <a:lnSpc>
                <a:spcPct val="80000"/>
              </a:lnSpc>
              <a:buFontTx/>
              <a:buAutoNum type="arabicPeriod"/>
            </a:pPr>
            <a:r>
              <a:rPr lang="en-US" altLang="ja-JP" sz="2400">
                <a:ea typeface="ＭＳ Ｐゴシック" pitchFamily="-65" charset="-128"/>
              </a:rPr>
              <a:t>What </a:t>
            </a:r>
            <a:r>
              <a:rPr lang="en-US" altLang="ja-JP" sz="2400" u="sng">
                <a:ea typeface="ＭＳ Ｐゴシック" pitchFamily="-65" charset="-128"/>
              </a:rPr>
              <a:t>new programs</a:t>
            </a:r>
            <a:r>
              <a:rPr lang="en-US" altLang="ja-JP" sz="2400">
                <a:ea typeface="ＭＳ Ｐゴシック" pitchFamily="-65" charset="-128"/>
              </a:rPr>
              <a:t> (that directly serve beneficiaries) have you helped engender that would not have been possible without the new use of technology?</a:t>
            </a:r>
          </a:p>
          <a:p>
            <a:pPr marL="609600" indent="-609600">
              <a:lnSpc>
                <a:spcPct val="80000"/>
              </a:lnSpc>
              <a:buFontTx/>
              <a:buAutoNum type="arabicPeriod"/>
            </a:pPr>
            <a:r>
              <a:rPr lang="en-US" altLang="ja-JP" sz="2400">
                <a:ea typeface="ＭＳ Ｐゴシック" pitchFamily="-65" charset="-128"/>
              </a:rPr>
              <a:t>What have you done to help </a:t>
            </a:r>
            <a:r>
              <a:rPr lang="en-US" altLang="ja-JP" sz="2400" u="sng">
                <a:ea typeface="ＭＳ Ｐゴシック" pitchFamily="-65" charset="-128"/>
              </a:rPr>
              <a:t>close the "productivity gap"</a:t>
            </a:r>
            <a:r>
              <a:rPr lang="en-US" altLang="ja-JP" sz="2400">
                <a:ea typeface="ＭＳ Ｐゴシック" pitchFamily="-65" charset="-128"/>
              </a:rPr>
              <a:t> in the way your nonprofit delivers programs and operates as an organization?</a:t>
            </a:r>
          </a:p>
          <a:p>
            <a:pPr marL="609600" indent="-609600">
              <a:lnSpc>
                <a:spcPct val="80000"/>
              </a:lnSpc>
              <a:buFontTx/>
              <a:buAutoNum type="arabicPeriod"/>
            </a:pPr>
            <a:r>
              <a:rPr lang="en-US" altLang="ja-JP" sz="2400">
                <a:ea typeface="ＭＳ Ｐゴシック" pitchFamily="-65" charset="-128"/>
              </a:rPr>
              <a:t>How have you helped </a:t>
            </a:r>
            <a:r>
              <a:rPr lang="en-US" altLang="ja-JP" sz="2400" u="sng">
                <a:ea typeface="ＭＳ Ｐゴシック" pitchFamily="-65" charset="-128"/>
              </a:rPr>
              <a:t>bridge the divide</a:t>
            </a:r>
            <a:r>
              <a:rPr lang="en-US" altLang="ja-JP" sz="2400">
                <a:ea typeface="ＭＳ Ｐゴシック" pitchFamily="-65" charset="-128"/>
              </a:rPr>
              <a:t> that will be caused by disruptive innovations in the nonprofit space?</a:t>
            </a:r>
          </a:p>
          <a:p>
            <a:pPr marL="609600" indent="-609600">
              <a:lnSpc>
                <a:spcPct val="80000"/>
              </a:lnSpc>
              <a:buFontTx/>
              <a:buAutoNum type="arabicPeriod"/>
            </a:pPr>
            <a:r>
              <a:rPr lang="en-US" altLang="ja-JP" sz="2400">
                <a:ea typeface="ＭＳ Ｐゴシック" pitchFamily="-65" charset="-128"/>
              </a:rPr>
              <a:t>For relief organizations: How have you helped disaster response </a:t>
            </a:r>
            <a:r>
              <a:rPr lang="en-US" altLang="ja-JP" sz="2400" u="sng">
                <a:ea typeface="ＭＳ Ｐゴシック" pitchFamily="-65" charset="-128"/>
              </a:rPr>
              <a:t>be 50% faster</a:t>
            </a:r>
            <a:r>
              <a:rPr lang="en-US" altLang="ja-JP" sz="2400">
                <a:ea typeface="ＭＳ Ｐゴシック" pitchFamily="-65" charset="-128"/>
              </a:rPr>
              <a:t> with 50% greater impact?</a:t>
            </a:r>
          </a:p>
          <a:p>
            <a:pPr marL="609600" indent="-609600">
              <a:lnSpc>
                <a:spcPct val="80000"/>
              </a:lnSpc>
              <a:buFontTx/>
              <a:buAutoNum type="arabicPeriod"/>
            </a:pPr>
            <a:r>
              <a:rPr lang="en-US" altLang="ja-JP" sz="2400">
                <a:ea typeface="ＭＳ Ｐゴシック" pitchFamily="-65" charset="-128"/>
              </a:rPr>
              <a:t>How have you helped your organization </a:t>
            </a:r>
            <a:r>
              <a:rPr lang="en-US" altLang="ja-JP" sz="2400" u="sng">
                <a:ea typeface="ＭＳ Ｐゴシック" pitchFamily="-65" charset="-128"/>
              </a:rPr>
              <a:t>attract and retain</a:t>
            </a:r>
            <a:r>
              <a:rPr lang="en-US" altLang="ja-JP" sz="2400">
                <a:ea typeface="ＭＳ Ｐゴシック" pitchFamily="-65" charset="-128"/>
              </a:rPr>
              <a:t> knowledge workers (and IT professionals) in the face of crisis of the baby boom generation retirement wave?</a:t>
            </a:r>
          </a:p>
          <a:p>
            <a:pPr marL="609600" indent="-609600">
              <a:lnSpc>
                <a:spcPct val="80000"/>
              </a:lnSpc>
              <a:buFontTx/>
              <a:buAutoNum type="arabicPeriod"/>
            </a:pPr>
            <a:r>
              <a:rPr lang="en-US" altLang="ja-JP" sz="2400">
                <a:ea typeface="ＭＳ Ｐゴシック" pitchFamily="-65" charset="-128"/>
              </a:rPr>
              <a:t>What are you doing to </a:t>
            </a:r>
            <a:r>
              <a:rPr lang="en-US" altLang="ja-JP" sz="2400" u="sng">
                <a:ea typeface="ＭＳ Ｐゴシック" pitchFamily="-65" charset="-128"/>
              </a:rPr>
              <a:t>move commodity functions out</a:t>
            </a:r>
            <a:r>
              <a:rPr lang="en-US" altLang="ja-JP" sz="2400">
                <a:ea typeface="ＭＳ Ｐゴシック" pitchFamily="-65" charset="-128"/>
              </a:rPr>
              <a:t> of your organization and contribute time, dollars and support to the truly value-added functions of your agency? </a:t>
            </a:r>
            <a:endParaRPr lang="en-US" sz="2400"/>
          </a:p>
        </p:txBody>
      </p:sp>
      <p:sp>
        <p:nvSpPr>
          <p:cNvPr id="5" name="Footer Placeholder 3"/>
          <p:cNvSpPr>
            <a:spLocks noGrp="1"/>
          </p:cNvSpPr>
          <p:nvPr>
            <p:ph type="ftr" sz="quarter" idx="10"/>
          </p:nvPr>
        </p:nvSpPr>
        <p:spPr>
          <a:xfrm>
            <a:off x="3200400" y="6229350"/>
            <a:ext cx="2895600" cy="476250"/>
          </a:xfrm>
          <a:noFill/>
        </p:spPr>
        <p:txBody>
          <a:bodyPr/>
          <a:lstStyle/>
          <a:p>
            <a:endParaRPr lang="en-US" dirty="0" smtClean="0"/>
          </a:p>
          <a:p>
            <a:r>
              <a:rPr lang="en-US" dirty="0" smtClean="0"/>
              <a:t>The Power of Collaboration</a:t>
            </a:r>
            <a:endParaRPr lang="en-US" b="0" i="0" dirty="0" smtClean="0">
              <a:solidFill>
                <a:schemeClr val="tx1"/>
              </a:solidFill>
            </a:endParaRPr>
          </a:p>
        </p:txBody>
      </p:sp>
      <p:sp>
        <p:nvSpPr>
          <p:cNvPr id="6" name="Slide Number Placeholder 4"/>
          <p:cNvSpPr>
            <a:spLocks noGrp="1"/>
          </p:cNvSpPr>
          <p:nvPr>
            <p:ph type="sldNum" sz="quarter" idx="11"/>
          </p:nvPr>
        </p:nvSpPr>
        <p:spPr>
          <a:xfrm>
            <a:off x="6553200" y="6245225"/>
            <a:ext cx="2133600" cy="476250"/>
          </a:xfrm>
          <a:noFill/>
        </p:spPr>
        <p:txBody>
          <a:bodyPr/>
          <a:lstStyle/>
          <a:p>
            <a:fld id="{0157226D-CA29-41D0-A944-375691EB9719}"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 Fundamental Law of Disruption</a:t>
            </a:r>
            <a:endParaRPr lang="en-US" dirty="0">
              <a:solidFill>
                <a:schemeClr val="bg1"/>
              </a:solidFill>
            </a:endParaRPr>
          </a:p>
        </p:txBody>
      </p:sp>
      <p:sp>
        <p:nvSpPr>
          <p:cNvPr id="3" name="Content Placeholder 2"/>
          <p:cNvSpPr>
            <a:spLocks noGrp="1"/>
          </p:cNvSpPr>
          <p:nvPr>
            <p:ph idx="1"/>
          </p:nvPr>
        </p:nvSpPr>
        <p:spPr>
          <a:xfrm>
            <a:off x="685800" y="1600200"/>
            <a:ext cx="8229600" cy="838200"/>
          </a:xfrm>
        </p:spPr>
        <p:txBody>
          <a:bodyPr/>
          <a:lstStyle/>
          <a:p>
            <a:pPr>
              <a:buNone/>
            </a:pPr>
            <a:r>
              <a:rPr lang="en-US" dirty="0" smtClean="0">
                <a:solidFill>
                  <a:schemeClr val="bg1"/>
                </a:solidFill>
              </a:rPr>
              <a:t>If you don’t answer these questions</a:t>
            </a:r>
          </a:p>
        </p:txBody>
      </p:sp>
      <p:sp>
        <p:nvSpPr>
          <p:cNvPr id="5" name="Slide Number Placeholder 4"/>
          <p:cNvSpPr>
            <a:spLocks noGrp="1"/>
          </p:cNvSpPr>
          <p:nvPr>
            <p:ph type="sldNum" sz="quarter" idx="11"/>
          </p:nvPr>
        </p:nvSpPr>
        <p:spPr/>
        <p:txBody>
          <a:bodyPr/>
          <a:lstStyle/>
          <a:p>
            <a:pPr>
              <a:defRPr/>
            </a:pPr>
            <a:fld id="{E053E51F-C3ED-43DD-AA06-27F547D4E905}" type="slidenum">
              <a:rPr lang="en-US" smtClean="0">
                <a:solidFill>
                  <a:schemeClr val="bg1"/>
                </a:solidFill>
              </a:rPr>
              <a:pPr>
                <a:defRPr/>
              </a:pPr>
              <a:t>33</a:t>
            </a:fld>
            <a:endParaRPr lang="en-US" dirty="0">
              <a:solidFill>
                <a:schemeClr val="bg1"/>
              </a:solidFill>
            </a:endParaRPr>
          </a:p>
        </p:txBody>
      </p:sp>
      <p:sp>
        <p:nvSpPr>
          <p:cNvPr id="7" name="TextBox 6"/>
          <p:cNvSpPr txBox="1"/>
          <p:nvPr/>
        </p:nvSpPr>
        <p:spPr>
          <a:xfrm>
            <a:off x="685800" y="2895600"/>
            <a:ext cx="6400800" cy="1077218"/>
          </a:xfrm>
          <a:prstGeom prst="rect">
            <a:avLst/>
          </a:prstGeom>
          <a:noFill/>
        </p:spPr>
        <p:txBody>
          <a:bodyPr wrap="square" rtlCol="0">
            <a:spAutoFit/>
          </a:bodyPr>
          <a:lstStyle/>
          <a:p>
            <a:r>
              <a:rPr lang="en-US" sz="3200" dirty="0" smtClean="0">
                <a:solidFill>
                  <a:schemeClr val="bg1"/>
                </a:solidFill>
                <a:latin typeface="+mn-lt"/>
              </a:rPr>
              <a:t>Someone else will</a:t>
            </a:r>
          </a:p>
          <a:p>
            <a:endParaRPr lang="en-US"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791200" y="6305550"/>
            <a:ext cx="2895600" cy="476250"/>
          </a:xfrm>
        </p:spPr>
        <p:txBody>
          <a:bodyPr/>
          <a:lstStyle/>
          <a:p>
            <a:pPr algn="r"/>
            <a:fld id="{409BC601-F587-4276-965F-C6930D8AE156}" type="slidenum">
              <a:rPr lang="en-US" i="0">
                <a:solidFill>
                  <a:schemeClr val="tx1"/>
                </a:solidFill>
              </a:rPr>
              <a:pPr algn="r"/>
              <a:t>34</a:t>
            </a:fld>
            <a:endParaRPr lang="en-US" i="0" dirty="0">
              <a:solidFill>
                <a:schemeClr val="tx1"/>
              </a:solidFill>
            </a:endParaRPr>
          </a:p>
        </p:txBody>
      </p:sp>
      <p:sp>
        <p:nvSpPr>
          <p:cNvPr id="103426" name="Rectangle 2"/>
          <p:cNvSpPr>
            <a:spLocks noGrp="1" noChangeArrowheads="1"/>
          </p:cNvSpPr>
          <p:nvPr>
            <p:ph type="title"/>
          </p:nvPr>
        </p:nvSpPr>
        <p:spPr/>
        <p:txBody>
          <a:bodyPr/>
          <a:lstStyle/>
          <a:p>
            <a:r>
              <a:rPr lang="en-US"/>
              <a:t>Three Take-aways</a:t>
            </a:r>
          </a:p>
        </p:txBody>
      </p:sp>
      <p:sp>
        <p:nvSpPr>
          <p:cNvPr id="103427" name="Rectangle 3"/>
          <p:cNvSpPr>
            <a:spLocks noGrp="1" noChangeArrowheads="1"/>
          </p:cNvSpPr>
          <p:nvPr>
            <p:ph type="body" idx="1"/>
          </p:nvPr>
        </p:nvSpPr>
        <p:spPr>
          <a:xfrm>
            <a:off x="304800" y="1066800"/>
            <a:ext cx="8534400" cy="5029200"/>
          </a:xfrm>
        </p:spPr>
        <p:txBody>
          <a:bodyPr/>
          <a:lstStyle/>
          <a:p>
            <a:pPr>
              <a:lnSpc>
                <a:spcPct val="90000"/>
              </a:lnSpc>
            </a:pPr>
            <a:r>
              <a:rPr lang="en-US" dirty="0" smtClean="0"/>
              <a:t>Disruptions fly under the radar screen of requirements</a:t>
            </a:r>
          </a:p>
          <a:p>
            <a:pPr>
              <a:lnSpc>
                <a:spcPct val="90000"/>
              </a:lnSpc>
            </a:pPr>
            <a:r>
              <a:rPr lang="en-US" dirty="0" smtClean="0"/>
              <a:t>Strategy </a:t>
            </a:r>
            <a:r>
              <a:rPr lang="en-US" dirty="0" smtClean="0"/>
              <a:t>means we need to look in new directions</a:t>
            </a:r>
            <a:endParaRPr lang="en-US" dirty="0"/>
          </a:p>
          <a:p>
            <a:pPr>
              <a:lnSpc>
                <a:spcPct val="90000"/>
              </a:lnSpc>
            </a:pPr>
            <a:r>
              <a:rPr lang="en-US" dirty="0" smtClean="0"/>
              <a:t>Anticipating disruptions and embracing them as opportunities requires partnering </a:t>
            </a:r>
            <a:r>
              <a:rPr lang="en-US" dirty="0" smtClean="0"/>
              <a:t>and </a:t>
            </a:r>
            <a:r>
              <a:rPr lang="en-US" dirty="0" smtClean="0"/>
              <a:t>experiments</a:t>
            </a:r>
            <a:endParaRPr lang="en-US" dirty="0"/>
          </a:p>
        </p:txBody>
      </p:sp>
      <p:sp>
        <p:nvSpPr>
          <p:cNvPr id="5" name="Footer Placeholder 4"/>
          <p:cNvSpPr txBox="1">
            <a:spLocks/>
          </p:cNvSpPr>
          <p:nvPr/>
        </p:nvSpPr>
        <p:spPr bwMode="auto">
          <a:xfrm>
            <a:off x="3200400" y="62293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smtClean="0">
              <a:ln>
                <a:noFill/>
              </a:ln>
              <a:solidFill>
                <a:srgbClr val="3B8123"/>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smtClean="0">
                <a:ln>
                  <a:noFill/>
                </a:ln>
                <a:solidFill>
                  <a:srgbClr val="3B8123"/>
                </a:solidFill>
                <a:effectLst/>
                <a:uLnTx/>
                <a:uFillTx/>
                <a:latin typeface="Arial" charset="0"/>
                <a:ea typeface="+mn-ea"/>
                <a:cs typeface="+mn-cs"/>
              </a:rPr>
              <a:t>The Power of Collaboration</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1"/>
          </p:nvPr>
        </p:nvSpPr>
        <p:spPr>
          <a:xfrm>
            <a:off x="3200400" y="6229350"/>
            <a:ext cx="2895600" cy="476250"/>
          </a:xfrm>
          <a:noFill/>
        </p:spPr>
        <p:txBody>
          <a:bodyPr/>
          <a:lstStyle/>
          <a:p>
            <a:pPr algn="ctr"/>
            <a:fld id="{BFF7E053-7CE0-49A9-B2E3-F379B0C907AE}" type="slidenum">
              <a:rPr lang="en-US" i="1" smtClean="0"/>
              <a:pPr algn="ctr"/>
              <a:t>35</a:t>
            </a:fld>
            <a:endParaRPr lang="en-US" i="1" smtClean="0"/>
          </a:p>
        </p:txBody>
      </p:sp>
      <p:sp>
        <p:nvSpPr>
          <p:cNvPr id="45059" name="Rectangle 2"/>
          <p:cNvSpPr>
            <a:spLocks noGrp="1" noChangeArrowheads="1"/>
          </p:cNvSpPr>
          <p:nvPr>
            <p:ph type="title"/>
          </p:nvPr>
        </p:nvSpPr>
        <p:spPr>
          <a:xfrm>
            <a:off x="228600" y="-76200"/>
            <a:ext cx="8686800" cy="914400"/>
          </a:xfrm>
        </p:spPr>
        <p:txBody>
          <a:bodyPr/>
          <a:lstStyle/>
          <a:p>
            <a:r>
              <a:rPr lang="en-US" sz="3200" smtClean="0"/>
              <a:t>For the rest of the world, this is the Internet</a:t>
            </a:r>
          </a:p>
        </p:txBody>
      </p:sp>
      <p:pic>
        <p:nvPicPr>
          <p:cNvPr id="45060" name="Picture 3" descr="AMB%20Single%20Masai%20on%20Cell%20Phone"/>
          <p:cNvPicPr>
            <a:picLocks noChangeAspect="1" noChangeArrowheads="1"/>
          </p:cNvPicPr>
          <p:nvPr/>
        </p:nvPicPr>
        <p:blipFill>
          <a:blip r:embed="rId3" cstate="print"/>
          <a:srcRect/>
          <a:stretch>
            <a:fillRect/>
          </a:stretch>
        </p:blipFill>
        <p:spPr bwMode="auto">
          <a:xfrm>
            <a:off x="2759075" y="1060450"/>
            <a:ext cx="3565525" cy="5340350"/>
          </a:xfrm>
          <a:prstGeom prst="rect">
            <a:avLst/>
          </a:prstGeom>
          <a:noFill/>
          <a:ln w="9525">
            <a:noFill/>
            <a:miter lim="800000"/>
            <a:headEnd/>
            <a:tailEnd/>
          </a:ln>
        </p:spPr>
      </p:pic>
      <p:sp>
        <p:nvSpPr>
          <p:cNvPr id="45061"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9FCADD5-5A88-498E-A0C7-D655E8A751AD}" type="slidenum">
              <a:rPr lang="en-US" sz="1200" b="1"/>
              <a:pPr algn="r"/>
              <a:t>35</a:t>
            </a:fld>
            <a:endParaRPr lang="en-US" sz="1200"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smtClean="0">
                <a:ea typeface="ＭＳ Ｐゴシック" pitchFamily="-65" charset="-128"/>
              </a:rPr>
              <a:t>Further Reading</a:t>
            </a:r>
            <a:endParaRPr lang="en-US" sz="2800" i="1" smtClean="0">
              <a:ea typeface="ＭＳ Ｐゴシック" pitchFamily="-65" charset="-128"/>
            </a:endParaRPr>
          </a:p>
        </p:txBody>
      </p:sp>
      <p:sp>
        <p:nvSpPr>
          <p:cNvPr id="44035" name="Rectangle 3"/>
          <p:cNvSpPr>
            <a:spLocks noGrp="1"/>
          </p:cNvSpPr>
          <p:nvPr>
            <p:ph type="body" idx="1"/>
          </p:nvPr>
        </p:nvSpPr>
        <p:spPr>
          <a:xfrm>
            <a:off x="457200" y="1143000"/>
            <a:ext cx="8156575" cy="4565650"/>
          </a:xfrm>
        </p:spPr>
        <p:txBody>
          <a:bodyPr/>
          <a:lstStyle/>
          <a:p>
            <a:r>
              <a:rPr lang="en-US" sz="2800" smtClean="0">
                <a:ea typeface="ＭＳ Ｐゴシック" pitchFamily="-65" charset="-128"/>
              </a:rPr>
              <a:t>Blogs:</a:t>
            </a:r>
            <a:r>
              <a:rPr lang="en-US" sz="2800" smtClean="0">
                <a:solidFill>
                  <a:srgbClr val="FF3300"/>
                </a:solidFill>
                <a:ea typeface="ＭＳ Ｐゴシック" pitchFamily="-65" charset="-128"/>
              </a:rPr>
              <a:t> </a:t>
            </a:r>
          </a:p>
          <a:p>
            <a:pPr>
              <a:buFontTx/>
              <a:buNone/>
            </a:pPr>
            <a:r>
              <a:rPr lang="en-US" sz="2800" smtClean="0">
                <a:solidFill>
                  <a:srgbClr val="FF3300"/>
                </a:solidFill>
                <a:ea typeface="ＭＳ Ｐゴシック" pitchFamily="-65" charset="-128"/>
              </a:rPr>
              <a:t>	</a:t>
            </a:r>
            <a:r>
              <a:rPr lang="en-US" sz="2400" smtClean="0">
                <a:solidFill>
                  <a:srgbClr val="FF3300"/>
                </a:solidFill>
                <a:ea typeface="ＭＳ Ｐゴシック" pitchFamily="-65" charset="-128"/>
                <a:hlinkClick r:id="rId3"/>
              </a:rPr>
              <a:t>http://eghapp.blogspot.com/</a:t>
            </a:r>
            <a:r>
              <a:rPr lang="en-US" sz="2400" smtClean="0">
                <a:solidFill>
                  <a:srgbClr val="FF3300"/>
                </a:solidFill>
                <a:ea typeface="ＭＳ Ｐゴシック" pitchFamily="-65" charset="-128"/>
              </a:rPr>
              <a:t> </a:t>
            </a:r>
          </a:p>
          <a:p>
            <a:pPr>
              <a:buFontTx/>
              <a:buNone/>
            </a:pPr>
            <a:r>
              <a:rPr lang="en-US" sz="2800" smtClean="0">
                <a:solidFill>
                  <a:srgbClr val="FF3300"/>
                </a:solidFill>
                <a:ea typeface="ＭＳ Ｐゴシック" pitchFamily="-65" charset="-128"/>
              </a:rPr>
              <a:t>	</a:t>
            </a:r>
            <a:r>
              <a:rPr lang="en-US" sz="2400" smtClean="0">
                <a:solidFill>
                  <a:srgbClr val="FF3300"/>
                </a:solidFill>
                <a:ea typeface="ＭＳ Ｐゴシック" pitchFamily="-65" charset="-128"/>
                <a:hlinkClick r:id="rId4"/>
              </a:rPr>
              <a:t>http://granger-happ.blogspot.com/</a:t>
            </a:r>
            <a:r>
              <a:rPr lang="en-US" sz="2400" smtClean="0">
                <a:solidFill>
                  <a:srgbClr val="FF3300"/>
                </a:solidFill>
                <a:ea typeface="ＭＳ Ｐゴシック" pitchFamily="-65" charset="-128"/>
              </a:rPr>
              <a:t>  </a:t>
            </a:r>
            <a:r>
              <a:rPr lang="en-US" sz="2000" i="1" smtClean="0">
                <a:solidFill>
                  <a:srgbClr val="FF3300"/>
                </a:solidFill>
                <a:ea typeface="ＭＳ Ｐゴシック" pitchFamily="-65" charset="-128"/>
              </a:rPr>
              <a:t>(Dartmouth Fellowship)</a:t>
            </a:r>
          </a:p>
          <a:p>
            <a:r>
              <a:rPr lang="en-US" sz="2800" smtClean="0">
                <a:ea typeface="ＭＳ Ｐゴシック" pitchFamily="-65" charset="-128"/>
              </a:rPr>
              <a:t>Web site </a:t>
            </a:r>
            <a:r>
              <a:rPr lang="en-US" sz="2000" i="1" smtClean="0">
                <a:ea typeface="ＭＳ Ｐゴシック" pitchFamily="-65" charset="-128"/>
              </a:rPr>
              <a:t>(see the articles &amp; presentations link)</a:t>
            </a:r>
            <a:r>
              <a:rPr lang="en-US" sz="2800" smtClean="0">
                <a:ea typeface="ＭＳ Ｐゴシック" pitchFamily="-65" charset="-128"/>
              </a:rPr>
              <a:t> </a:t>
            </a:r>
            <a:r>
              <a:rPr lang="en-US" sz="2400" smtClean="0">
                <a:ea typeface="ＭＳ Ｐゴシック" pitchFamily="-65" charset="-128"/>
                <a:hlinkClick r:id="rId5"/>
              </a:rPr>
              <a:t>http://www.fairfieldreview.org/hpmd/EGHprofile.nsf</a:t>
            </a:r>
            <a:r>
              <a:rPr lang="en-US" sz="2400" smtClean="0">
                <a:ea typeface="ＭＳ Ｐゴシック" pitchFamily="-65" charset="-128"/>
              </a:rPr>
              <a:t> </a:t>
            </a:r>
          </a:p>
          <a:p>
            <a:r>
              <a:rPr lang="en-US" sz="2800" smtClean="0">
                <a:ea typeface="ＭＳ Ｐゴシック" pitchFamily="-65" charset="-128"/>
              </a:rPr>
              <a:t>Email:  </a:t>
            </a:r>
            <a:r>
              <a:rPr lang="en-US" sz="2400" smtClean="0">
                <a:ea typeface="ＭＳ Ｐゴシック" pitchFamily="-65" charset="-128"/>
                <a:hlinkClick r:id="rId6"/>
              </a:rPr>
              <a:t>ehapp@ifrc.org</a:t>
            </a:r>
            <a:r>
              <a:rPr lang="en-US" sz="2400" smtClean="0">
                <a:ea typeface="ＭＳ Ｐゴシック" pitchFamily="-65" charset="-128"/>
              </a:rPr>
              <a:t> </a:t>
            </a:r>
          </a:p>
          <a:p>
            <a:r>
              <a:rPr lang="en-US" sz="2800" smtClean="0">
                <a:ea typeface="ＭＳ Ｐゴシック" pitchFamily="-65" charset="-128"/>
              </a:rPr>
              <a:t>Twitter: </a:t>
            </a:r>
            <a:r>
              <a:rPr lang="en-US" sz="2400" u="sng" smtClean="0">
                <a:solidFill>
                  <a:srgbClr val="009999"/>
                </a:solidFill>
                <a:ea typeface="ＭＳ Ｐゴシック" pitchFamily="-65" charset="-128"/>
              </a:rPr>
              <a:t>@ehapp</a:t>
            </a:r>
            <a:r>
              <a:rPr lang="en-US" sz="2800" smtClean="0">
                <a:solidFill>
                  <a:srgbClr val="009999"/>
                </a:solidFill>
                <a:ea typeface="ＭＳ Ｐゴシック" pitchFamily="-65" charset="-128"/>
              </a:rPr>
              <a:t> </a:t>
            </a:r>
          </a:p>
          <a:p>
            <a:r>
              <a:rPr lang="en-US" sz="2800" smtClean="0">
                <a:ea typeface="ＭＳ Ｐゴシック" pitchFamily="-65" charset="-128"/>
              </a:rPr>
              <a:t>And the book: </a:t>
            </a:r>
          </a:p>
          <a:p>
            <a:pPr>
              <a:buFontTx/>
              <a:buNone/>
            </a:pPr>
            <a:r>
              <a:rPr lang="en-US" sz="2400" smtClean="0">
                <a:ea typeface="ＭＳ Ｐゴシック" pitchFamily="-65" charset="-128"/>
              </a:rPr>
              <a:t>	</a:t>
            </a:r>
            <a:r>
              <a:rPr lang="en-US" sz="2400" u="sng" smtClean="0">
                <a:ea typeface="ＭＳ Ｐゴシック" pitchFamily="-65" charset="-128"/>
              </a:rPr>
              <a:t>Managing Technology to Meet Your Mission</a:t>
            </a:r>
            <a:r>
              <a:rPr lang="en-US" sz="2400" smtClean="0">
                <a:ea typeface="ＭＳ Ｐゴシック" pitchFamily="-65" charset="-128"/>
              </a:rPr>
              <a:t>, chap. 11.</a:t>
            </a:r>
          </a:p>
        </p:txBody>
      </p:sp>
      <p:sp>
        <p:nvSpPr>
          <p:cNvPr id="44036" name="Footer Placeholder 4"/>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44037" name="Slide Number Placeholder 5"/>
          <p:cNvSpPr>
            <a:spLocks noGrp="1"/>
          </p:cNvSpPr>
          <p:nvPr>
            <p:ph type="sldNum" sz="quarter" idx="11"/>
          </p:nvPr>
        </p:nvSpPr>
        <p:spPr>
          <a:noFill/>
        </p:spPr>
        <p:txBody>
          <a:bodyPr/>
          <a:lstStyle/>
          <a:p>
            <a:fld id="{050F0B2E-80B2-4BB7-94F6-868FF659D8A5}"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r>
              <a:rPr lang="en-US" smtClean="0">
                <a:ea typeface="ＭＳ Ｐゴシック" pitchFamily="-65" charset="-128"/>
              </a:rPr>
              <a:t>Questions?</a:t>
            </a:r>
          </a:p>
        </p:txBody>
      </p:sp>
      <p:sp>
        <p:nvSpPr>
          <p:cNvPr id="46083" name="Rectangle 3"/>
          <p:cNvSpPr>
            <a:spLocks noGrp="1"/>
          </p:cNvSpPr>
          <p:nvPr>
            <p:ph type="subTitle" idx="1"/>
          </p:nvPr>
        </p:nvSpPr>
        <p:spPr/>
        <p:txBody>
          <a:bodyPr/>
          <a:lstStyle/>
          <a:p>
            <a:r>
              <a:rPr lang="en-US" smtClean="0">
                <a:ea typeface="ＭＳ Ｐゴシック" pitchFamily="-65" charset="-128"/>
              </a:rPr>
              <a:t> </a:t>
            </a:r>
          </a:p>
        </p:txBody>
      </p:sp>
      <p:pic>
        <p:nvPicPr>
          <p:cNvPr id="46084" name="Picture 4"/>
          <p:cNvPicPr>
            <a:picLocks noChangeAspect="1" noChangeArrowheads="1"/>
          </p:cNvPicPr>
          <p:nvPr/>
        </p:nvPicPr>
        <p:blipFill>
          <a:blip r:embed="rId3" cstate="print"/>
          <a:srcRect/>
          <a:stretch>
            <a:fillRect/>
          </a:stretch>
        </p:blipFill>
        <p:spPr bwMode="auto">
          <a:xfrm>
            <a:off x="765175" y="3752850"/>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228725"/>
            <a:ext cx="7772400" cy="1362075"/>
          </a:xfrm>
        </p:spPr>
        <p:txBody>
          <a:bodyPr/>
          <a:lstStyle/>
          <a:p>
            <a:r>
              <a:rPr lang="en-US" dirty="0" smtClean="0"/>
              <a:t>Appendices</a:t>
            </a:r>
            <a:endParaRPr lang="en-US" dirty="0"/>
          </a:p>
        </p:txBody>
      </p:sp>
      <p:sp>
        <p:nvSpPr>
          <p:cNvPr id="7" name="Text Placeholder 6"/>
          <p:cNvSpPr>
            <a:spLocks noGrp="1"/>
          </p:cNvSpPr>
          <p:nvPr>
            <p:ph type="body" idx="1"/>
          </p:nvPr>
        </p:nvSpPr>
        <p:spPr>
          <a:xfrm>
            <a:off x="762000" y="3048000"/>
            <a:ext cx="7772400" cy="1500187"/>
          </a:xfrm>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pPr>
              <a:defRPr/>
            </a:pPr>
            <a:endParaRPr lang="en-US" smtClean="0"/>
          </a:p>
          <a:p>
            <a:pPr>
              <a:defRPr/>
            </a:pPr>
            <a:r>
              <a:rPr lang="en-US" smtClean="0"/>
              <a:t>The Power of Collaboration</a:t>
            </a:r>
            <a:endParaRPr lang="en-US" b="0" i="0">
              <a:solidFill>
                <a:schemeClr val="tx1"/>
              </a:solidFill>
            </a:endParaRPr>
          </a:p>
        </p:txBody>
      </p:sp>
      <p:sp>
        <p:nvSpPr>
          <p:cNvPr id="5" name="Slide Number Placeholder 4"/>
          <p:cNvSpPr>
            <a:spLocks noGrp="1"/>
          </p:cNvSpPr>
          <p:nvPr>
            <p:ph type="sldNum" sz="quarter" idx="11"/>
          </p:nvPr>
        </p:nvSpPr>
        <p:spPr/>
        <p:txBody>
          <a:bodyPr/>
          <a:lstStyle/>
          <a:p>
            <a:pPr>
              <a:defRPr/>
            </a:pPr>
            <a:fld id="{E053E51F-C3ED-43DD-AA06-27F547D4E905}"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381000"/>
            <a:ext cx="9144000" cy="685800"/>
          </a:xfrm>
        </p:spPr>
        <p:txBody>
          <a:bodyPr/>
          <a:lstStyle/>
          <a:p>
            <a:r>
              <a:rPr lang="en-US" sz="2800" smtClean="0">
                <a:solidFill>
                  <a:schemeClr val="tx1"/>
                </a:solidFill>
              </a:rPr>
              <a:t>Coming Wave of Disruptive Innovation for NGOs</a:t>
            </a:r>
            <a:br>
              <a:rPr lang="en-US" sz="2800" smtClean="0">
                <a:solidFill>
                  <a:schemeClr val="tx1"/>
                </a:solidFill>
              </a:rPr>
            </a:br>
            <a:endParaRPr lang="en-US" sz="2800" smtClean="0"/>
          </a:p>
        </p:txBody>
      </p:sp>
      <p:sp>
        <p:nvSpPr>
          <p:cNvPr id="15363" name="Content Placeholder 2"/>
          <p:cNvSpPr>
            <a:spLocks noGrp="1"/>
          </p:cNvSpPr>
          <p:nvPr>
            <p:ph idx="1"/>
          </p:nvPr>
        </p:nvSpPr>
        <p:spPr>
          <a:xfrm>
            <a:off x="457200" y="1066800"/>
            <a:ext cx="8229600" cy="4983163"/>
          </a:xfrm>
        </p:spPr>
        <p:txBody>
          <a:bodyPr/>
          <a:lstStyle/>
          <a:p>
            <a:pPr>
              <a:buFontTx/>
              <a:buNone/>
            </a:pPr>
            <a:r>
              <a:rPr lang="en-US" sz="2400" smtClean="0"/>
              <a:t>	Many Industries in the for-profit world have experienced wrenching change due to the disruptive innovation that technology can bring,  Traditional value-chains have been broken by “good enough” technology that call into question the common assumptions of quality and the usual way of doing things. Think about how  the music industry, or the newspaper industry has changed over the past decade.  We can expect disruptive innovations to impact NGOs in the coming years as well.   Nonprofits have not experienced this in significant ways to date, however, the signs are on the horizon. </a:t>
            </a:r>
          </a:p>
          <a:p>
            <a:endParaRPr lang="en-US" sz="2400" smtClean="0"/>
          </a:p>
        </p:txBody>
      </p:sp>
      <p:sp>
        <p:nvSpPr>
          <p:cNvPr id="15364"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15365" name="Slide Number Placeholder 4"/>
          <p:cNvSpPr>
            <a:spLocks noGrp="1"/>
          </p:cNvSpPr>
          <p:nvPr>
            <p:ph type="sldNum" sz="quarter" idx="11"/>
          </p:nvPr>
        </p:nvSpPr>
        <p:spPr>
          <a:noFill/>
        </p:spPr>
        <p:txBody>
          <a:bodyPr/>
          <a:lstStyle/>
          <a:p>
            <a:fld id="{8F98E6CA-7230-4FD1-B4C6-710638423A14}" type="slidenum">
              <a:rPr lang="en-US" smtClean="0"/>
              <a:pPr/>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200" smtClean="0"/>
              <a:t>Disruptive Technologies are Not New</a:t>
            </a:r>
          </a:p>
        </p:txBody>
      </p:sp>
      <p:sp>
        <p:nvSpPr>
          <p:cNvPr id="17411"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17412" name="Slide Number Placeholder 4"/>
          <p:cNvSpPr>
            <a:spLocks noGrp="1"/>
          </p:cNvSpPr>
          <p:nvPr>
            <p:ph type="sldNum" sz="quarter" idx="11"/>
          </p:nvPr>
        </p:nvSpPr>
        <p:spPr>
          <a:noFill/>
        </p:spPr>
        <p:txBody>
          <a:bodyPr/>
          <a:lstStyle/>
          <a:p>
            <a:fld id="{8755F5F3-D594-47CB-9A4B-55DB7BD62EB0}" type="slidenum">
              <a:rPr lang="en-US" smtClean="0"/>
              <a:pPr/>
              <a:t>4</a:t>
            </a:fld>
            <a:endParaRPr lang="en-US" smtClean="0"/>
          </a:p>
        </p:txBody>
      </p:sp>
      <p:pic>
        <p:nvPicPr>
          <p:cNvPr id="17413" name="Picture 4"/>
          <p:cNvPicPr>
            <a:picLocks noChangeAspect="1" noChangeArrowheads="1"/>
          </p:cNvPicPr>
          <p:nvPr/>
        </p:nvPicPr>
        <p:blipFill>
          <a:blip r:embed="rId3" cstate="print"/>
          <a:srcRect/>
          <a:stretch>
            <a:fillRect/>
          </a:stretch>
        </p:blipFill>
        <p:spPr bwMode="auto">
          <a:xfrm>
            <a:off x="381000" y="914400"/>
            <a:ext cx="8669338" cy="5164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Some Strategic Questions</a:t>
            </a:r>
          </a:p>
        </p:txBody>
      </p:sp>
      <p:sp>
        <p:nvSpPr>
          <p:cNvPr id="43011" name="Content Placeholder 2"/>
          <p:cNvSpPr>
            <a:spLocks noGrp="1"/>
          </p:cNvSpPr>
          <p:nvPr>
            <p:ph idx="1"/>
          </p:nvPr>
        </p:nvSpPr>
        <p:spPr>
          <a:xfrm>
            <a:off x="457200" y="1066800"/>
            <a:ext cx="8229600" cy="4983163"/>
          </a:xfrm>
        </p:spPr>
        <p:txBody>
          <a:bodyPr/>
          <a:lstStyle/>
          <a:p>
            <a:r>
              <a:rPr lang="en-US" sz="2400" smtClean="0"/>
              <a:t>How are you balancing innovation and Infrastructure?</a:t>
            </a:r>
          </a:p>
          <a:p>
            <a:r>
              <a:rPr lang="en-US" sz="2400" smtClean="0"/>
              <a:t>What’s the technology future versus technology past?</a:t>
            </a:r>
          </a:p>
          <a:p>
            <a:r>
              <a:rPr lang="en-US" sz="2400" smtClean="0"/>
              <a:t>How will you invest enough but not too much?</a:t>
            </a:r>
          </a:p>
          <a:p>
            <a:r>
              <a:rPr lang="en-US" sz="2400" smtClean="0"/>
              <a:t>How will you meet near-term business needs while building for the long term?</a:t>
            </a:r>
          </a:p>
          <a:p>
            <a:r>
              <a:rPr lang="en-US" sz="2400" smtClean="0"/>
              <a:t>Will you ensure convergence rather than divergence of technology?</a:t>
            </a:r>
          </a:p>
          <a:p>
            <a:r>
              <a:rPr lang="en-US" sz="2400" smtClean="0"/>
              <a:t>From where will disruptive Innovations for NGOs come?</a:t>
            </a:r>
          </a:p>
          <a:p>
            <a:r>
              <a:rPr lang="en-US" sz="2400" smtClean="0"/>
              <a:t>How can we better partner and collaborate to embrace innovations?</a:t>
            </a:r>
          </a:p>
          <a:p>
            <a:r>
              <a:rPr lang="en-US" sz="2400" smtClean="0"/>
              <a:t>How have you helped your organization attract and retain knowledge workers and IT professionals?</a:t>
            </a:r>
          </a:p>
        </p:txBody>
      </p:sp>
      <p:sp>
        <p:nvSpPr>
          <p:cNvPr id="43012"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43013" name="Slide Number Placeholder 4"/>
          <p:cNvSpPr>
            <a:spLocks noGrp="1"/>
          </p:cNvSpPr>
          <p:nvPr>
            <p:ph type="sldNum" sz="quarter" idx="11"/>
          </p:nvPr>
        </p:nvSpPr>
        <p:spPr>
          <a:noFill/>
        </p:spPr>
        <p:txBody>
          <a:bodyPr/>
          <a:lstStyle/>
          <a:p>
            <a:fld id="{DACC0290-A24F-412E-A3AB-8034CE831A90}" type="slidenum">
              <a:rPr lang="en-US" smtClean="0"/>
              <a:pPr/>
              <a:t>40</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The 1927 Fridge</a:t>
            </a:r>
          </a:p>
        </p:txBody>
      </p:sp>
      <p:sp>
        <p:nvSpPr>
          <p:cNvPr id="18435"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18436" name="Slide Number Placeholder 4"/>
          <p:cNvSpPr>
            <a:spLocks noGrp="1"/>
          </p:cNvSpPr>
          <p:nvPr>
            <p:ph type="sldNum" sz="quarter" idx="11"/>
          </p:nvPr>
        </p:nvSpPr>
        <p:spPr>
          <a:noFill/>
        </p:spPr>
        <p:txBody>
          <a:bodyPr/>
          <a:lstStyle/>
          <a:p>
            <a:fld id="{CFAF76CB-76C0-4DF3-85BD-896A9EB6B4E8}" type="slidenum">
              <a:rPr lang="en-US" smtClean="0"/>
              <a:pPr/>
              <a:t>5</a:t>
            </a:fld>
            <a:endParaRPr lang="en-US" smtClean="0"/>
          </a:p>
        </p:txBody>
      </p:sp>
      <p:pic>
        <p:nvPicPr>
          <p:cNvPr id="18437" name="Picture 2"/>
          <p:cNvPicPr>
            <a:picLocks noGrp="1" noChangeAspect="1" noChangeArrowheads="1"/>
          </p:cNvPicPr>
          <p:nvPr>
            <p:ph idx="1"/>
          </p:nvPr>
        </p:nvPicPr>
        <p:blipFill>
          <a:blip r:embed="rId3" cstate="print"/>
          <a:srcRect/>
          <a:stretch>
            <a:fillRect/>
          </a:stretch>
        </p:blipFill>
        <p:spPr>
          <a:xfrm>
            <a:off x="1600200" y="1219200"/>
            <a:ext cx="5700713" cy="45720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200" smtClean="0"/>
              <a:t>Cell phones started as “good enough”</a:t>
            </a:r>
          </a:p>
        </p:txBody>
      </p:sp>
      <p:sp>
        <p:nvSpPr>
          <p:cNvPr id="19459"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19460" name="Slide Number Placeholder 4"/>
          <p:cNvSpPr>
            <a:spLocks noGrp="1"/>
          </p:cNvSpPr>
          <p:nvPr>
            <p:ph type="sldNum" sz="quarter" idx="11"/>
          </p:nvPr>
        </p:nvSpPr>
        <p:spPr>
          <a:noFill/>
        </p:spPr>
        <p:txBody>
          <a:bodyPr/>
          <a:lstStyle/>
          <a:p>
            <a:fld id="{C7DB9943-A2C0-4CFD-BEE6-D59313FF9F9D}" type="slidenum">
              <a:rPr lang="en-US" smtClean="0"/>
              <a:pPr/>
              <a:t>6</a:t>
            </a:fld>
            <a:endParaRPr lang="en-US" smtClean="0"/>
          </a:p>
        </p:txBody>
      </p:sp>
      <p:pic>
        <p:nvPicPr>
          <p:cNvPr id="19461" name="Picture 2"/>
          <p:cNvPicPr>
            <a:picLocks noGrp="1" noChangeAspect="1" noChangeArrowheads="1"/>
          </p:cNvPicPr>
          <p:nvPr>
            <p:ph idx="1"/>
          </p:nvPr>
        </p:nvPicPr>
        <p:blipFill>
          <a:blip r:embed="rId3" cstate="print"/>
          <a:srcRect/>
          <a:stretch>
            <a:fillRect/>
          </a:stretch>
        </p:blipFill>
        <p:spPr>
          <a:xfrm>
            <a:off x="2895600" y="1600200"/>
            <a:ext cx="5029200" cy="414337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So did the PC</a:t>
            </a:r>
          </a:p>
        </p:txBody>
      </p:sp>
      <p:sp>
        <p:nvSpPr>
          <p:cNvPr id="20483"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20484" name="Slide Number Placeholder 4"/>
          <p:cNvSpPr>
            <a:spLocks noGrp="1"/>
          </p:cNvSpPr>
          <p:nvPr>
            <p:ph type="sldNum" sz="quarter" idx="11"/>
          </p:nvPr>
        </p:nvSpPr>
        <p:spPr>
          <a:noFill/>
        </p:spPr>
        <p:txBody>
          <a:bodyPr/>
          <a:lstStyle/>
          <a:p>
            <a:fld id="{B1FBC274-9C98-447F-9922-12D906CFAEF4}" type="slidenum">
              <a:rPr lang="en-US" smtClean="0"/>
              <a:pPr/>
              <a:t>7</a:t>
            </a:fld>
            <a:endParaRPr lang="en-US" smtClean="0"/>
          </a:p>
        </p:txBody>
      </p:sp>
      <p:pic>
        <p:nvPicPr>
          <p:cNvPr id="20485" name="Picture 2"/>
          <p:cNvPicPr>
            <a:picLocks noGrp="1" noChangeAspect="1" noChangeArrowheads="1"/>
          </p:cNvPicPr>
          <p:nvPr>
            <p:ph idx="1"/>
          </p:nvPr>
        </p:nvPicPr>
        <p:blipFill>
          <a:blip r:embed="rId3" cstate="print"/>
          <a:srcRect/>
          <a:stretch>
            <a:fillRect/>
          </a:stretch>
        </p:blipFill>
        <p:spPr>
          <a:xfrm>
            <a:off x="996950" y="1295400"/>
            <a:ext cx="7150100" cy="47545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Disintermediation</a:t>
            </a:r>
          </a:p>
        </p:txBody>
      </p:sp>
      <p:sp>
        <p:nvSpPr>
          <p:cNvPr id="21507" name="Content Placeholder 2"/>
          <p:cNvSpPr>
            <a:spLocks noGrp="1"/>
          </p:cNvSpPr>
          <p:nvPr>
            <p:ph idx="1"/>
          </p:nvPr>
        </p:nvSpPr>
        <p:spPr/>
        <p:txBody>
          <a:bodyPr/>
          <a:lstStyle/>
          <a:p>
            <a:endParaRPr lang="en-US" smtClean="0"/>
          </a:p>
          <a:p>
            <a:endParaRPr lang="en-US" smtClean="0"/>
          </a:p>
          <a:p>
            <a:endParaRPr lang="en-US" smtClean="0"/>
          </a:p>
          <a:p>
            <a:pPr algn="ctr">
              <a:buFontTx/>
              <a:buNone/>
            </a:pPr>
            <a:r>
              <a:rPr lang="en-US" smtClean="0">
                <a:solidFill>
                  <a:srgbClr val="FF0000"/>
                </a:solidFill>
              </a:rPr>
              <a:t>Let’s play a game….</a:t>
            </a:r>
          </a:p>
        </p:txBody>
      </p:sp>
      <p:sp>
        <p:nvSpPr>
          <p:cNvPr id="21508" name="Footer Placeholder 3"/>
          <p:cNvSpPr>
            <a:spLocks noGrp="1"/>
          </p:cNvSpPr>
          <p:nvPr>
            <p:ph type="ftr" sz="quarter" idx="10"/>
          </p:nvPr>
        </p:nvSpPr>
        <p:spPr>
          <a:noFill/>
        </p:spPr>
        <p:txBody>
          <a:bodyPr/>
          <a:lstStyle/>
          <a:p>
            <a:endParaRPr lang="en-US" smtClean="0"/>
          </a:p>
          <a:p>
            <a:r>
              <a:rPr lang="en-US" smtClean="0"/>
              <a:t>The Power of Collaboration</a:t>
            </a:r>
            <a:endParaRPr lang="en-US" b="0" i="0" smtClean="0">
              <a:solidFill>
                <a:schemeClr val="tx1"/>
              </a:solidFill>
            </a:endParaRPr>
          </a:p>
        </p:txBody>
      </p:sp>
      <p:sp>
        <p:nvSpPr>
          <p:cNvPr id="21509" name="Slide Number Placeholder 4"/>
          <p:cNvSpPr>
            <a:spLocks noGrp="1"/>
          </p:cNvSpPr>
          <p:nvPr>
            <p:ph type="sldNum" sz="quarter" idx="11"/>
          </p:nvPr>
        </p:nvSpPr>
        <p:spPr>
          <a:noFill/>
        </p:spPr>
        <p:txBody>
          <a:bodyPr/>
          <a:lstStyle/>
          <a:p>
            <a:fld id="{7ABFC14E-3162-4BF9-BA94-3A83537047DA}"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r>
              <a:rPr lang="en-US" sz="4000" smtClean="0"/>
              <a:t>Some Strategic Context</a:t>
            </a:r>
          </a:p>
        </p:txBody>
      </p:sp>
      <p:sp>
        <p:nvSpPr>
          <p:cNvPr id="22531" name="Rectangle 3"/>
          <p:cNvSpPr>
            <a:spLocks noGrp="1" noChangeArrowheads="1"/>
          </p:cNvSpPr>
          <p:nvPr>
            <p:ph type="subTitle" idx="1"/>
          </p:nvPr>
        </p:nvSpPr>
        <p:spPr/>
        <p:txBody>
          <a:bodyPr/>
          <a:lstStyle/>
          <a:p>
            <a:r>
              <a:rPr lang="en-US" smtClean="0"/>
              <a:t> </a:t>
            </a:r>
          </a:p>
        </p:txBody>
      </p:sp>
      <p:pic>
        <p:nvPicPr>
          <p:cNvPr id="22532" name="Picture 4"/>
          <p:cNvPicPr>
            <a:picLocks noChangeAspect="1" noChangeArrowheads="1"/>
          </p:cNvPicPr>
          <p:nvPr/>
        </p:nvPicPr>
        <p:blipFill>
          <a:blip r:embed="rId3" cstate="print"/>
          <a:srcRect/>
          <a:stretch>
            <a:fillRect/>
          </a:stretch>
        </p:blipFill>
        <p:spPr bwMode="auto">
          <a:xfrm>
            <a:off x="765175" y="3752850"/>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0.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1.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5.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10948</TotalTime>
  <Words>1795</Words>
  <Application>Microsoft Office PowerPoint</Application>
  <PresentationFormat>On-screen Show (4:3)</PresentationFormat>
  <Paragraphs>329</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The Coming Wave of Disruptive Innovation for Nonprofits</vt:lpstr>
      <vt:lpstr>Three Take-aways</vt:lpstr>
      <vt:lpstr>Good Enough Technology</vt:lpstr>
      <vt:lpstr>Disruptive Technologies are Not New</vt:lpstr>
      <vt:lpstr>The 1927 Fridge</vt:lpstr>
      <vt:lpstr>Cell phones started as “good enough”</vt:lpstr>
      <vt:lpstr>So did the PC</vt:lpstr>
      <vt:lpstr>Disintermediation</vt:lpstr>
      <vt:lpstr>Some Strategic Context</vt:lpstr>
      <vt:lpstr>Slide 10</vt:lpstr>
      <vt:lpstr>Slide 11</vt:lpstr>
      <vt:lpstr>NGO IT Strategy: Moving the Agenda Up the Pyramid</vt:lpstr>
      <vt:lpstr>The Problem: NGOs invest a fifth of corp. IT</vt:lpstr>
      <vt:lpstr>Non Profit IT Departments Can’t Play the Odds</vt:lpstr>
      <vt:lpstr>Key Conclusion: we can’t do it alone</vt:lpstr>
      <vt:lpstr>Keeping the Lights-On is Irrelevant</vt:lpstr>
      <vt:lpstr>We Need to Push the Pyramid at Both Ends</vt:lpstr>
      <vt:lpstr> Advice from a Hockey Legend</vt:lpstr>
      <vt:lpstr>Looking to the Future</vt:lpstr>
      <vt:lpstr> It’s More about Practices than Forecasts</vt:lpstr>
      <vt:lpstr>Who is Your Leading Indicator?</vt:lpstr>
      <vt:lpstr> </vt:lpstr>
      <vt:lpstr>The Uncultured Project</vt:lpstr>
      <vt:lpstr>Turning 3 things upside down</vt:lpstr>
      <vt:lpstr>Some Potential Disruptive Themes</vt:lpstr>
      <vt:lpstr>The Sometimes Connected Internet</vt:lpstr>
      <vt:lpstr>What’s your software platform?</vt:lpstr>
      <vt:lpstr>Peters Law of Proximity</vt:lpstr>
      <vt:lpstr>The New Collaboration</vt:lpstr>
      <vt:lpstr>The Innovation Mutual Fund</vt:lpstr>
      <vt:lpstr>Toward Relevant IT – A Manifesto</vt:lpstr>
      <vt:lpstr>Six questions for Nonprofit Leaders   </vt:lpstr>
      <vt:lpstr>A Fundamental Law of Disruption</vt:lpstr>
      <vt:lpstr>Three Take-aways</vt:lpstr>
      <vt:lpstr>For the rest of the world, this is the Internet</vt:lpstr>
      <vt:lpstr>Further Reading</vt:lpstr>
      <vt:lpstr>Questions?</vt:lpstr>
      <vt:lpstr>Appendices</vt:lpstr>
      <vt:lpstr>Coming Wave of Disruptive Innovation for NGOs </vt:lpstr>
      <vt:lpstr>Some Strategic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Frank Schott</dc:creator>
  <cp:lastModifiedBy>Edward G. Happ</cp:lastModifiedBy>
  <cp:revision>113</cp:revision>
  <dcterms:created xsi:type="dcterms:W3CDTF">2007-05-02T17:43:08Z</dcterms:created>
  <dcterms:modified xsi:type="dcterms:W3CDTF">2010-07-14T19:08:48Z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template, summit, san jose, presentations, 2008</vt:lpwstr>
  </property>
  <property fmtid="{D5CDD505-2E9C-101B-9397-08002B2CF9AE}" pid="3" name="Summary">
    <vt:lpwstr>Presentation template to be used for May 2008 San Jose Summit</vt:lpwstr>
  </property>
  <property fmtid="{D5CDD505-2E9C-101B-9397-08002B2CF9AE}" pid="4" name="ContentType">
    <vt:lpwstr>Document</vt:lpwstr>
  </property>
  <property fmtid="{D5CDD505-2E9C-101B-9397-08002B2CF9AE}" pid="5" name="display_urn:schemas-microsoft-com:office:office#Editor">
    <vt:lpwstr>Frank Schott</vt:lpwstr>
  </property>
  <property fmtid="{D5CDD505-2E9C-101B-9397-08002B2CF9AE}" pid="6" name="xd_Signature">
    <vt:lpwstr/>
  </property>
  <property fmtid="{D5CDD505-2E9C-101B-9397-08002B2CF9AE}" pid="7" name="Attendees">
    <vt:lpwstr/>
  </property>
  <property fmtid="{D5CDD505-2E9C-101B-9397-08002B2CF9AE}" pid="8" name="TemplateUrl">
    <vt:lpwstr/>
  </property>
  <property fmtid="{D5CDD505-2E9C-101B-9397-08002B2CF9AE}" pid="9" name="xd_ProgID">
    <vt:lpwstr/>
  </property>
  <property fmtid="{D5CDD505-2E9C-101B-9397-08002B2CF9AE}" pid="10" name="_DCDateCreated">
    <vt:lpwstr/>
  </property>
  <property fmtid="{D5CDD505-2E9C-101B-9397-08002B2CF9AE}" pid="11" name="Status - Budget">
    <vt:lpwstr/>
  </property>
  <property fmtid="{D5CDD505-2E9C-101B-9397-08002B2CF9AE}" pid="12" name="display_urn:schemas-microsoft-com:office:office#Author">
    <vt:lpwstr>Amy Gardner</vt:lpwstr>
  </property>
  <property fmtid="{D5CDD505-2E9C-101B-9397-08002B2CF9AE}" pid="13" name="Status - Overall">
    <vt:lpwstr/>
  </property>
  <property fmtid="{D5CDD505-2E9C-101B-9397-08002B2CF9AE}" pid="14" name="Status - Delivery">
    <vt:lpwstr/>
  </property>
  <property fmtid="{D5CDD505-2E9C-101B-9397-08002B2CF9AE}" pid="15" name="Meeting Date">
    <vt:lpwstr/>
  </property>
  <property fmtid="{D5CDD505-2E9C-101B-9397-08002B2CF9AE}" pid="16" name="Status - Time">
    <vt:lpwstr/>
  </property>
  <property fmtid="{D5CDD505-2E9C-101B-9397-08002B2CF9AE}" pid="17" name="_SharedFileIndex">
    <vt:lpwstr/>
  </property>
</Properties>
</file>