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324" r:id="rId2"/>
    <p:sldId id="732" r:id="rId3"/>
    <p:sldId id="733" r:id="rId4"/>
    <p:sldId id="441" r:id="rId5"/>
    <p:sldId id="263" r:id="rId6"/>
    <p:sldId id="264" r:id="rId7"/>
    <p:sldId id="734" r:id="rId8"/>
    <p:sldId id="735" r:id="rId9"/>
    <p:sldId id="736" r:id="rId10"/>
    <p:sldId id="737" r:id="rId11"/>
    <p:sldId id="753" r:id="rId12"/>
    <p:sldId id="754" r:id="rId13"/>
    <p:sldId id="780" r:id="rId14"/>
    <p:sldId id="2443" r:id="rId15"/>
    <p:sldId id="2444" r:id="rId16"/>
    <p:sldId id="2445" r:id="rId17"/>
    <p:sldId id="778" r:id="rId18"/>
    <p:sldId id="782" r:id="rId19"/>
    <p:sldId id="783" r:id="rId20"/>
    <p:sldId id="779" r:id="rId21"/>
    <p:sldId id="784" r:id="rId22"/>
    <p:sldId id="785" r:id="rId23"/>
    <p:sldId id="786" r:id="rId24"/>
    <p:sldId id="788" r:id="rId25"/>
    <p:sldId id="383" r:id="rId26"/>
    <p:sldId id="2448" r:id="rId27"/>
    <p:sldId id="792" r:id="rId28"/>
    <p:sldId id="789" r:id="rId29"/>
    <p:sldId id="381" r:id="rId30"/>
    <p:sldId id="2450" r:id="rId31"/>
    <p:sldId id="790" r:id="rId32"/>
    <p:sldId id="791" r:id="rId33"/>
    <p:sldId id="2437" r:id="rId34"/>
    <p:sldId id="787" r:id="rId35"/>
    <p:sldId id="793" r:id="rId36"/>
    <p:sldId id="259" r:id="rId37"/>
    <p:sldId id="2360" r:id="rId38"/>
    <p:sldId id="279" r:id="rId39"/>
    <p:sldId id="2280" r:id="rId40"/>
    <p:sldId id="345" r:id="rId41"/>
    <p:sldId id="2442" r:id="rId42"/>
    <p:sldId id="2421" r:id="rId43"/>
    <p:sldId id="370" r:id="rId44"/>
    <p:sldId id="371" r:id="rId45"/>
    <p:sldId id="372" r:id="rId46"/>
    <p:sldId id="373" r:id="rId47"/>
    <p:sldId id="2356" r:id="rId48"/>
    <p:sldId id="2438" r:id="rId49"/>
    <p:sldId id="2439" r:id="rId50"/>
    <p:sldId id="2430" r:id="rId51"/>
    <p:sldId id="2440" r:id="rId52"/>
    <p:sldId id="380" r:id="rId53"/>
    <p:sldId id="342" r:id="rId54"/>
    <p:sldId id="2451" r:id="rId55"/>
    <p:sldId id="366" r:id="rId5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3B8123"/>
    <a:srgbClr val="5FB12B"/>
    <a:srgbClr val="FF0000"/>
    <a:srgbClr val="5B5B5B"/>
    <a:srgbClr val="549C25"/>
    <a:srgbClr val="439328"/>
    <a:srgbClr val="4AA2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123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Dropbox\Work\NetHope\History\NetHope%20History%20v2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NetHope Members Growth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Members!$G$6</c:f>
              <c:strCache>
                <c:ptCount val="1"/>
                <c:pt idx="0">
                  <c:v>Members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numRef>
              <c:f>Members!$H$5:$Z$5</c:f>
              <c:numCache>
                <c:formatCode>General</c:formatCode>
                <c:ptCount val="19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</c:numCache>
            </c:numRef>
          </c:cat>
          <c:val>
            <c:numRef>
              <c:f>Members!$H$6:$Z$6</c:f>
              <c:numCache>
                <c:formatCode>General</c:formatCode>
                <c:ptCount val="19"/>
                <c:pt idx="0">
                  <c:v>7</c:v>
                </c:pt>
                <c:pt idx="1">
                  <c:v>9</c:v>
                </c:pt>
                <c:pt idx="2">
                  <c:v>9</c:v>
                </c:pt>
                <c:pt idx="3">
                  <c:v>15</c:v>
                </c:pt>
                <c:pt idx="4">
                  <c:v>17</c:v>
                </c:pt>
                <c:pt idx="5">
                  <c:v>19</c:v>
                </c:pt>
                <c:pt idx="6">
                  <c:v>22</c:v>
                </c:pt>
                <c:pt idx="7">
                  <c:v>25</c:v>
                </c:pt>
                <c:pt idx="8">
                  <c:v>28</c:v>
                </c:pt>
                <c:pt idx="9">
                  <c:v>32</c:v>
                </c:pt>
                <c:pt idx="10">
                  <c:v>34</c:v>
                </c:pt>
                <c:pt idx="11">
                  <c:v>36</c:v>
                </c:pt>
                <c:pt idx="12">
                  <c:v>39</c:v>
                </c:pt>
                <c:pt idx="13">
                  <c:v>44</c:v>
                </c:pt>
                <c:pt idx="14">
                  <c:v>45</c:v>
                </c:pt>
                <c:pt idx="15">
                  <c:v>51</c:v>
                </c:pt>
                <c:pt idx="16">
                  <c:v>55</c:v>
                </c:pt>
                <c:pt idx="17">
                  <c:v>56</c:v>
                </c:pt>
                <c:pt idx="18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83-4415-A656-0DCFC53094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36264840"/>
        <c:axId val="2135383384"/>
      </c:barChart>
      <c:catAx>
        <c:axId val="2136264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5383384"/>
        <c:crosses val="autoZero"/>
        <c:auto val="1"/>
        <c:lblAlgn val="ctr"/>
        <c:lblOffset val="100"/>
        <c:noMultiLvlLbl val="0"/>
      </c:catAx>
      <c:valAx>
        <c:axId val="2135383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6264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59E758FE-FAA8-4AD1-B095-858B7E8ABC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FBAFBECE-9417-4216-A35E-69CC037977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53606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nethope.org/our-partners/all-partners/" TargetMode="External"/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imcollins.com/concepts/clock-building-not-time-telling.html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708025"/>
            <a:ext cx="4578350" cy="3433763"/>
          </a:xfrm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67213"/>
            <a:ext cx="5032375" cy="40671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6:notes"/>
          <p:cNvSpPr txBox="1">
            <a:spLocks noGrp="1"/>
          </p:cNvSpPr>
          <p:nvPr>
            <p:ph type="body" idx="1"/>
          </p:nvPr>
        </p:nvSpPr>
        <p:spPr>
          <a:xfrm>
            <a:off x="698501" y="4409757"/>
            <a:ext cx="5588000" cy="4177666"/>
          </a:xfrm>
          <a:prstGeom prst="rect">
            <a:avLst/>
          </a:prstGeom>
        </p:spPr>
        <p:txBody>
          <a:bodyPr spcFirstLastPara="1" wrap="square" lIns="91875" tIns="45925" rIns="91875" bIns="45925" anchor="t" anchorCtr="0">
            <a:noAutofit/>
          </a:bodyPr>
          <a:lstStyle/>
          <a:p>
            <a:r>
              <a:rPr lang="en-US" sz="1200" dirty="0"/>
              <a:t>Dot-com bubble, 1994 to 2000</a:t>
            </a:r>
          </a:p>
          <a:p>
            <a:r>
              <a:rPr lang="en-US" sz="1200" dirty="0"/>
              <a:t>Dot-com crash, March 11, 2000, to October 9, 2004</a:t>
            </a:r>
          </a:p>
          <a:p>
            <a:pPr marL="0" lvl="0" indent="0" algn="l" rtl="0">
              <a:spcBef>
                <a:spcPts val="42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1" name="Google Shape;45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3438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41702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6:notes"/>
          <p:cNvSpPr txBox="1">
            <a:spLocks noGrp="1"/>
          </p:cNvSpPr>
          <p:nvPr>
            <p:ph type="body" idx="1"/>
          </p:nvPr>
        </p:nvSpPr>
        <p:spPr>
          <a:xfrm>
            <a:off x="698501" y="4409757"/>
            <a:ext cx="5588000" cy="4177666"/>
          </a:xfrm>
          <a:prstGeom prst="rect">
            <a:avLst/>
          </a:prstGeom>
        </p:spPr>
        <p:txBody>
          <a:bodyPr spcFirstLastPara="1" wrap="square" lIns="91875" tIns="45925" rIns="91875" bIns="45925" anchor="t" anchorCtr="0">
            <a:noAutofit/>
          </a:bodyPr>
          <a:lstStyle/>
          <a:p>
            <a:pPr marL="0" lvl="0" indent="0" algn="l" rtl="0">
              <a:spcBef>
                <a:spcPts val="42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3438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918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6:notes"/>
          <p:cNvSpPr txBox="1">
            <a:spLocks noGrp="1"/>
          </p:cNvSpPr>
          <p:nvPr>
            <p:ph type="body" idx="1"/>
          </p:nvPr>
        </p:nvSpPr>
        <p:spPr>
          <a:xfrm>
            <a:off x="698501" y="4409757"/>
            <a:ext cx="5588000" cy="4177666"/>
          </a:xfrm>
          <a:prstGeom prst="rect">
            <a:avLst/>
          </a:prstGeom>
        </p:spPr>
        <p:txBody>
          <a:bodyPr spcFirstLastPara="1" wrap="square" lIns="91875" tIns="45925" rIns="91875" bIns="45925" anchor="t" anchorCtr="0">
            <a:noAutofit/>
          </a:bodyPr>
          <a:lstStyle/>
          <a:p>
            <a:pPr marL="0" lvl="0" indent="0" algn="l" rtl="0">
              <a:spcBef>
                <a:spcPts val="42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3438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02729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6:notes"/>
          <p:cNvSpPr txBox="1">
            <a:spLocks noGrp="1"/>
          </p:cNvSpPr>
          <p:nvPr>
            <p:ph type="body" idx="1"/>
          </p:nvPr>
        </p:nvSpPr>
        <p:spPr>
          <a:xfrm>
            <a:off x="698501" y="4409757"/>
            <a:ext cx="5588000" cy="4177666"/>
          </a:xfrm>
          <a:prstGeom prst="rect">
            <a:avLst/>
          </a:prstGeom>
        </p:spPr>
        <p:txBody>
          <a:bodyPr spcFirstLastPara="1" wrap="square" lIns="91875" tIns="45925" rIns="91875" bIns="45925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pitchFamily="-112" charset="-128"/>
                <a:cs typeface="ＭＳ Ｐゴシック" pitchFamily="-112" charset="-128"/>
              </a:rPr>
              <a:t>NetHope responded to the earthquake in Bam, Iran in Dec. 2003,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pitchFamily="-112" charset="-128"/>
                <a:cs typeface="ＭＳ Ｐゴシック" pitchFamily="-112" charset="-128"/>
              </a:rPr>
              <a:t>the great Indonesia earthquake and tsunami in Dec. 2004.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pitchFamily="-112" charset="-128"/>
                <a:cs typeface="ＭＳ Ｐゴシック" pitchFamily="-112" charset="-128"/>
              </a:rPr>
              <a:t>Pakistan earthquake in Oct. 2005</a:t>
            </a:r>
          </a:p>
          <a:p>
            <a:pPr marL="0" lvl="0" indent="0" algn="l" rtl="0">
              <a:spcBef>
                <a:spcPts val="42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1" name="Google Shape;45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3438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74248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997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Thanks to Cisco, Facebook, The Patterson Foundation,</a:t>
            </a:r>
            <a:r>
              <a:rPr lang="en-GB" baseline="0" dirty="0"/>
              <a:t> Microsoft – 99 sites.  39 provided public </a:t>
            </a:r>
            <a:r>
              <a:rPr lang="en-GB" baseline="0" dirty="0" err="1"/>
              <a:t>wifi</a:t>
            </a:r>
            <a:r>
              <a:rPr lang="en-GB" baseline="0" dirty="0"/>
              <a:t>. More than a million and a half Puerto Ricans benefitted from Information as Aid 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13775-C51E-4474-B228-572E08E5B8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0257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During the drafting of the strategic plan in 2014-2015, this mission was carefully constructed.  “Committed” organizations reflects the NetHope expectation that </a:t>
            </a:r>
            <a:r>
              <a:rPr lang="en-US" i="1" dirty="0"/>
              <a:t>all </a:t>
            </a:r>
            <a:r>
              <a:rPr lang="en-US" dirty="0"/>
              <a:t>members contribute to the collective good.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13775-C51E-4474-B228-572E08E5B8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8421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next two are my slides from a decade ago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AFBECE-9417-4216-A35E-69CC03797768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04372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03148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Build the right fundamentals</a:t>
            </a:r>
          </a:p>
          <a:p>
            <a:r>
              <a:rPr lang="en-US" i="1" dirty="0"/>
              <a:t>Demand Aggregation</a:t>
            </a:r>
          </a:p>
          <a:p>
            <a:r>
              <a:rPr lang="en-US" i="1" dirty="0"/>
              <a:t>Connectivity &amp; Infrastructure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13775-C51E-4474-B228-572E08E5B8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566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When I was 38, I read a comment by Handy saying we could expect to have 5 careers;</a:t>
            </a:r>
            <a:r>
              <a:rPr lang="en-US" baseline="0" dirty="0"/>
              <a:t> </a:t>
            </a:r>
          </a:p>
          <a:p>
            <a:r>
              <a:rPr lang="en-US" baseline="0" dirty="0"/>
              <a:t>For the millennials, US Dept. of Labor estimates you can expect to have 14 jobs…by the time they are 38! (see https://www.youtube.com/watch?v=XrJjfDUzD7M at 02:15)</a:t>
            </a:r>
            <a:endParaRPr lang="en-US" dirty="0"/>
          </a:p>
          <a:p>
            <a:r>
              <a:rPr lang="en-US" dirty="0"/>
              <a:t>http://www.amazon.com/The-Age-Unreason-Charles-Handy/dp/0875843018</a:t>
            </a:r>
          </a:p>
          <a:p>
            <a:r>
              <a:rPr lang="en-US" dirty="0"/>
              <a:t>Charles Handy,</a:t>
            </a:r>
            <a:r>
              <a:rPr lang="en-US" baseline="0" dirty="0"/>
              <a:t> </a:t>
            </a:r>
            <a:r>
              <a:rPr lang="en-US" dirty="0"/>
              <a:t>http://www.texasventures.us/india/images/leader2_1.jpg  …five</a:t>
            </a:r>
            <a:r>
              <a:rPr lang="en-US" baseline="0" dirty="0"/>
              <a:t> careers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C6E2F4-1B22-4FFE-96F6-185B465C12E4}" type="slidenum">
              <a:rPr lang="fr-CH" smtClean="0"/>
              <a:pPr/>
              <a:t>4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242383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Work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13775-C51E-4474-B228-572E08E5B8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1508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13775-C51E-4474-B228-572E08E5B8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39889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LM:  Is this a slide to mostly talk from? Not sure it will be that helpful as a slide to read.  The last slide had the value proposition.  This now says NetHope Value: Improving our world, together.  I’m wondering if there will be confusion about which is the actual value proposition. NH: Improving our world, together is the distilled value proposition. </a:t>
            </a:r>
          </a:p>
          <a:p>
            <a:r>
              <a:rPr lang="en-US" i="1" dirty="0"/>
              <a:t>LW: removed the “value prop” from the prior slide.  The prior slide we decided during one of the Committee calls that we needed to explain the difference of a value prop vs. tagline or motto or mission or whatever.  Does removing from the prior slide help?  NOTE: The prior slide will NOT be in the member version presented at the Member Call on 10-1-19.</a:t>
            </a:r>
          </a:p>
          <a:p>
            <a:r>
              <a:rPr lang="en-US" dirty="0"/>
              <a:t>  </a:t>
            </a:r>
          </a:p>
          <a:p>
            <a:r>
              <a:rPr lang="en-US" dirty="0"/>
              <a:t>FW: I see it as different perspective of the same thing i.e. value proposition. </a:t>
            </a:r>
          </a:p>
          <a:p>
            <a:r>
              <a:rPr lang="en-US" dirty="0"/>
              <a:t>AA&amp;NH: This as it’s placed will require explanation/decoding.   Not intended to be linear. A simplified path to indicate a process. Drop is confusing. Ripple effect?</a:t>
            </a:r>
          </a:p>
          <a:p>
            <a:r>
              <a:rPr lang="en-US" i="1" dirty="0"/>
              <a:t>LW: yes, ripple effect.  And no, it’s not fully intended to be linear – but for our organizations that were not born digital, it *is* the typical path that they follow…..</a:t>
            </a:r>
            <a:r>
              <a:rPr lang="en-US" i="1" dirty="0" err="1"/>
              <a:t>i</a:t>
            </a:r>
            <a:r>
              <a:rPr lang="en-US" i="1" dirty="0"/>
              <a:t> wonder if we can address that in commentary – it’s also why the color coding (which is tagged to the colors we use in the program explanation) is gradient, and not sharp edges…..does that help or no?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9792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FWL Is “livelihood” missing from Enable? DONE </a:t>
            </a:r>
          </a:p>
          <a:p>
            <a:r>
              <a:rPr lang="en-US" dirty="0"/>
              <a:t>NH: I think Advance the Sector should run along the bottom as foundational. It buttresses, powers our work. </a:t>
            </a:r>
          </a:p>
          <a:p>
            <a:r>
              <a:rPr lang="en-US" i="1" dirty="0"/>
              <a:t>LW: Per Advance – Board had it at the top, and I think it would cause more trouble that it’s worth to change.  I also see it somewhat differently – i.e., that we get the right to advance the sector because of the work we do.  We don’t pontificate and then prove; we prove and then share.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13775-C51E-4474-B228-572E08E5B8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9867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Farmer &amp; Johnson, “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ＭＳ Ｐゴシック" pitchFamily="-112" charset="-128"/>
              </a:rPr>
              <a:t>NetHope—Collaborating for the Future of Relief and Development”, 2007, pp. 9-10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AFBECE-9417-4216-A35E-69CC03797768}" type="slidenum">
              <a:rPr lang="en-US" altLang="en-US" smtClean="0"/>
              <a:pPr>
                <a:defRPr/>
              </a:pPr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70187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822D3-EE6A-4E08-A338-7ED4A615E89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40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https://nethope.org/our-partners/all-partners/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AFBECE-9417-4216-A35E-69CC03797768}" type="slidenum">
              <a:rPr lang="en-US" altLang="en-US" smtClean="0"/>
              <a:pPr>
                <a:defRPr/>
              </a:pPr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49793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6:notes"/>
          <p:cNvSpPr txBox="1">
            <a:spLocks noGrp="1"/>
          </p:cNvSpPr>
          <p:nvPr>
            <p:ph type="body" idx="1"/>
          </p:nvPr>
        </p:nvSpPr>
        <p:spPr>
          <a:xfrm>
            <a:off x="698501" y="4409757"/>
            <a:ext cx="5588000" cy="4177666"/>
          </a:xfrm>
          <a:prstGeom prst="rect">
            <a:avLst/>
          </a:prstGeom>
        </p:spPr>
        <p:txBody>
          <a:bodyPr spcFirstLastPara="1" wrap="square" lIns="91875" tIns="45925" rIns="91875" bIns="45925" anchor="t" anchorCtr="0">
            <a:noAutofit/>
          </a:bodyPr>
          <a:lstStyle/>
          <a:p>
            <a:pPr marL="0" lvl="0" indent="0" algn="l" rtl="0">
              <a:spcBef>
                <a:spcPts val="42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3438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3438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88" name="Google Shape;488;p7:notes"/>
          <p:cNvSpPr txBox="1">
            <a:spLocks noGrp="1"/>
          </p:cNvSpPr>
          <p:nvPr>
            <p:ph type="body" idx="1"/>
          </p:nvPr>
        </p:nvSpPr>
        <p:spPr>
          <a:xfrm>
            <a:off x="698501" y="4409757"/>
            <a:ext cx="5588000" cy="4177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75" tIns="45925" rIns="91875" bIns="45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(see https://www.youtube.com/watch?v=XrJjfDUzD7M at 02:15)</a:t>
            </a:r>
            <a:endParaRPr/>
          </a:p>
          <a:p>
            <a:pPr marL="0" lvl="0" indent="0" algn="l" rtl="0">
              <a:spcBef>
                <a:spcPts val="420"/>
              </a:spcBef>
              <a:spcAft>
                <a:spcPts val="0"/>
              </a:spcAft>
              <a:buNone/>
            </a:pPr>
            <a:r>
              <a:rPr lang="en-US"/>
              <a:t>http://www.amazon.com/The-Age-Unreason-Charles-Handy/dp/0875843018</a:t>
            </a:r>
            <a:endParaRPr/>
          </a:p>
          <a:p>
            <a:pPr marL="0" lvl="0" indent="0" algn="l" rtl="0">
              <a:spcBef>
                <a:spcPts val="420"/>
              </a:spcBef>
              <a:spcAft>
                <a:spcPts val="0"/>
              </a:spcAft>
              <a:buNone/>
            </a:pPr>
            <a:r>
              <a:rPr lang="en-US"/>
              <a:t>Charles Handy, http://www.texasventures.us/india/images/leader2_1.jpg  …five careers</a:t>
            </a:r>
            <a:endParaRPr/>
          </a:p>
          <a:p>
            <a:pPr marL="0" lvl="0" indent="0" algn="l" rtl="0">
              <a:spcBef>
                <a:spcPts val="42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7:notes"/>
          <p:cNvSpPr txBox="1">
            <a:spLocks noGrp="1"/>
          </p:cNvSpPr>
          <p:nvPr>
            <p:ph type="sldNum" idx="12"/>
          </p:nvPr>
        </p:nvSpPr>
        <p:spPr>
          <a:xfrm>
            <a:off x="3956552" y="8817904"/>
            <a:ext cx="3026833" cy="464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75" tIns="45925" rIns="91875" bIns="459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my blog post: http://eghapp.blogspot.com/2011/07/finding-bottom-line.html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C6E2F4-1B22-4FFE-96F6-185B465C12E4}" type="slidenum">
              <a:rPr lang="fr-CH" smtClean="0"/>
              <a:pPr/>
              <a:t>12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916634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https://www.jimcollins.com/concepts/clock-building-not-time-telling.html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AFBECE-9417-4216-A35E-69CC03797768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1466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Walter Isaacson, </a:t>
            </a:r>
            <a:r>
              <a:rPr lang="en-US" u="sng" dirty="0"/>
              <a:t>The Innovators</a:t>
            </a:r>
            <a:r>
              <a:rPr lang="en-US" u="none" dirty="0"/>
              <a:t>, 2014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AFBECE-9417-4216-A35E-69CC03797768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8749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COI signed on 9/22/04 by</a:t>
            </a:r>
            <a:r>
              <a:rPr lang="en-US" baseline="0" dirty="0"/>
              <a:t> Carolyn Miles, STC</a:t>
            </a:r>
          </a:p>
          <a:p>
            <a:r>
              <a:rPr lang="en-US" baseline="0" dirty="0"/>
              <a:t>501(c)3 application approved on 2/2/06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AFBECE-9417-4216-A35E-69CC03797768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33828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/>
              <a:t>Key external factors:</a:t>
            </a:r>
          </a:p>
          <a:p>
            <a:r>
              <a:rPr lang="en-US" sz="1200" dirty="0"/>
              <a:t>Cisco Fellowship Program</a:t>
            </a:r>
          </a:p>
          <a:p>
            <a:r>
              <a:rPr lang="en-US" sz="1200" dirty="0"/>
              <a:t>Incorporation and 501(c3) status</a:t>
            </a:r>
          </a:p>
          <a:p>
            <a:r>
              <a:rPr lang="en-US" sz="1200" dirty="0"/>
              <a:t>Major disasters: Tsunami (2004) Haiti (2010)</a:t>
            </a:r>
          </a:p>
          <a:p>
            <a:r>
              <a:rPr lang="en-US" sz="1200" u="sng" dirty="0"/>
              <a:t>Key Internal factors: </a:t>
            </a:r>
          </a:p>
          <a:p>
            <a:r>
              <a:rPr lang="en-US" dirty="0"/>
              <a:t>Change from ED-Fellows to CEO (2006)</a:t>
            </a:r>
          </a:p>
          <a:p>
            <a:r>
              <a:rPr lang="en-US" dirty="0"/>
              <a:t>Change in CEOs (2013)</a:t>
            </a:r>
          </a:p>
          <a:p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AFBECE-9417-4216-A35E-69CC03797768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1790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7C4E2-5199-41AF-88BB-B251EE8EE1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1276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90650-3FD5-4C44-AECF-65902DC881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5720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AA7EF-318C-4909-A1F0-D4DE8C3262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3006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bg>
      <p:bgPr>
        <a:solidFill>
          <a:srgbClr val="5EB1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ingle Corner Rectangle 2"/>
          <p:cNvSpPr/>
          <p:nvPr userDrawn="1"/>
        </p:nvSpPr>
        <p:spPr bwMode="auto">
          <a:xfrm flipH="1">
            <a:off x="7733109" y="160735"/>
            <a:ext cx="1285875" cy="868412"/>
          </a:xfrm>
          <a:prstGeom prst="round1Rect">
            <a:avLst>
              <a:gd name="adj" fmla="val 46540"/>
            </a:avLst>
          </a:prstGeom>
          <a:solidFill>
            <a:srgbClr val="5EB12A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4291" tIns="32146" rIns="64291" bIns="32146"/>
          <a:lstStyle/>
          <a:p>
            <a:pPr algn="ctr">
              <a:defRPr/>
            </a:pPr>
            <a:endParaRPr lang="en-US">
              <a:latin typeface="Lucida Grande" charset="0"/>
              <a:ea typeface="ヒラギノ角ゴ ProN W3" charset="-128"/>
              <a:cs typeface="ヒラギノ角ゴ ProN W3" charset="-128"/>
              <a:sym typeface="Lucida Grande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39652" y="2518172"/>
            <a:ext cx="6647036" cy="1361777"/>
          </a:xfrm>
          <a:prstGeom prst="rect">
            <a:avLst/>
          </a:prstGeom>
        </p:spPr>
        <p:txBody>
          <a:bodyPr vert="horz" anchor="t"/>
          <a:lstStyle>
            <a:lvl1pPr algn="l">
              <a:defRPr sz="2800" b="1" cap="none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153513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d contac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>
            <a:grpSpLocks/>
          </p:cNvGrpSpPr>
          <p:nvPr userDrawn="1"/>
        </p:nvGrpSpPr>
        <p:grpSpPr bwMode="auto">
          <a:xfrm>
            <a:off x="152400" y="0"/>
            <a:ext cx="8991600" cy="6669360"/>
            <a:chOff x="152400" y="-76200"/>
            <a:chExt cx="8991600" cy="6669360"/>
          </a:xfrm>
        </p:grpSpPr>
        <p:sp>
          <p:nvSpPr>
            <p:cNvPr id="9" name="Rectangle 11"/>
            <p:cNvSpPr/>
            <p:nvPr userDrawn="1"/>
          </p:nvSpPr>
          <p:spPr>
            <a:xfrm>
              <a:off x="304800" y="-76200"/>
              <a:ext cx="8839200" cy="6553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Rectangle 12"/>
            <p:cNvSpPr/>
            <p:nvPr userDrawn="1"/>
          </p:nvSpPr>
          <p:spPr>
            <a:xfrm>
              <a:off x="152400" y="76200"/>
              <a:ext cx="8839200" cy="651696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11" name="TextBox 13"/>
          <p:cNvSpPr txBox="1"/>
          <p:nvPr userDrawn="1"/>
        </p:nvSpPr>
        <p:spPr bwMode="auto">
          <a:xfrm>
            <a:off x="971600" y="985366"/>
            <a:ext cx="4724400" cy="553997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b="1" baseline="30000" dirty="0">
              <a:solidFill>
                <a:schemeClr val="bg1"/>
              </a:solidFill>
              <a:latin typeface="Calibri (Body)"/>
              <a:cs typeface="Calibri (Body)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b="1" baseline="30000" dirty="0">
              <a:solidFill>
                <a:schemeClr val="bg1"/>
              </a:solidFill>
              <a:latin typeface="Calibri (Body)"/>
              <a:cs typeface="Calibri (Body)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baseline="30000" dirty="0">
                <a:solidFill>
                  <a:srgbClr val="FFFF00"/>
                </a:solidFill>
                <a:latin typeface="Calibri (Body)"/>
                <a:cs typeface="Calibri (Body)"/>
              </a:rPr>
              <a:t>FOR FURTHER INFORMATION, PLEASE CONTACT: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b="1" baseline="30000" dirty="0">
              <a:solidFill>
                <a:schemeClr val="bg1"/>
              </a:solidFill>
              <a:latin typeface="Calibri (Body)"/>
              <a:cs typeface="Calibri (Body)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baseline="30000" dirty="0">
                <a:solidFill>
                  <a:schemeClr val="bg1"/>
                </a:solidFill>
                <a:latin typeface="Calibri (Body)"/>
                <a:cs typeface="Calibri (Body)"/>
              </a:rPr>
              <a:t>Edward G. Happ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baseline="30000" dirty="0">
                <a:solidFill>
                  <a:schemeClr val="bg1"/>
                </a:solidFill>
                <a:latin typeface="Calibri (Body)"/>
                <a:cs typeface="Calibri (Body)"/>
              </a:rPr>
              <a:t>Executive Fellow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baseline="30000" dirty="0">
                <a:solidFill>
                  <a:schemeClr val="bg1"/>
                </a:solidFill>
                <a:latin typeface="Calibri (Body)"/>
                <a:cs typeface="Calibri (Body)"/>
              </a:rPr>
              <a:t>University of Michigan, School of Information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baseline="30000" dirty="0">
                <a:solidFill>
                  <a:schemeClr val="bg1"/>
                </a:solidFill>
                <a:latin typeface="Calibri (Body)"/>
                <a:cs typeface="Calibri (Body)"/>
              </a:rPr>
              <a:t>Office: +1 734-764-6367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baseline="30000" dirty="0">
                <a:solidFill>
                  <a:schemeClr val="bg1"/>
                </a:solidFill>
                <a:latin typeface="Calibri (Body)"/>
                <a:cs typeface="Calibri (Body)"/>
              </a:rPr>
              <a:t>Mobile: +1 203-979-5364 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baseline="30000" dirty="0">
                <a:solidFill>
                  <a:schemeClr val="bg1"/>
                </a:solidFill>
                <a:latin typeface="Calibri (Body)"/>
                <a:cs typeface="Calibri (Body)"/>
              </a:rPr>
              <a:t>Email: ehapp@umich.edu 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baseline="30000" dirty="0">
                <a:solidFill>
                  <a:schemeClr val="bg1"/>
                </a:solidFill>
                <a:latin typeface="Calibri (Body)"/>
                <a:cs typeface="Calibri (Body)"/>
              </a:rPr>
              <a:t>Website: www.eghapp.com 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baseline="30000" dirty="0">
                <a:solidFill>
                  <a:schemeClr val="bg1"/>
                </a:solidFill>
                <a:latin typeface="Calibri (Body)"/>
                <a:cs typeface="Calibri (Body)"/>
              </a:rPr>
              <a:t>Blog: http://eghapp.blogspot.com/  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baseline="30000" dirty="0">
                <a:solidFill>
                  <a:schemeClr val="bg1"/>
                </a:solidFill>
                <a:latin typeface="Calibri (Body)"/>
                <a:cs typeface="Calibri (Body)"/>
              </a:rPr>
              <a:t>Twitter: @ehapp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baseline="30000" dirty="0">
                <a:solidFill>
                  <a:schemeClr val="bg1"/>
                </a:solidFill>
                <a:latin typeface="Calibri (Body)"/>
                <a:cs typeface="Calibri (Body)"/>
              </a:rPr>
              <a:t>SKYPE: eghapp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b="1" baseline="30000" dirty="0">
              <a:solidFill>
                <a:srgbClr val="FF0000"/>
              </a:solidFill>
              <a:latin typeface="Calibri (Body)"/>
              <a:cs typeface="Calibri (Body)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baseline="30000" dirty="0">
                <a:solidFill>
                  <a:schemeClr val="bg1"/>
                </a:solidFill>
                <a:latin typeface="Calibri (Body)"/>
                <a:cs typeface="Calibri (Body)"/>
              </a:rPr>
              <a:t>Helping to Make Connections For Good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baseline="30000" dirty="0">
                <a:solidFill>
                  <a:schemeClr val="bg1"/>
                </a:solidFill>
                <a:latin typeface="Calibri (Body)"/>
                <a:cs typeface="Calibri (Body)"/>
              </a:rPr>
              <a:t>Join my network on LinkedIn at https://www.linkedin.com/in/edward-g-happ-23477b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b="1" baseline="30000" dirty="0">
              <a:solidFill>
                <a:schemeClr val="bg1"/>
              </a:solidFill>
              <a:latin typeface="Calibri (Body)"/>
              <a:cs typeface="Calibri (Body)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baseline="30000" dirty="0">
                <a:solidFill>
                  <a:srgbClr val="FFFF00"/>
                </a:solidFill>
                <a:latin typeface="Calibri (Body)"/>
                <a:cs typeface="Calibri (Body)"/>
              </a:rPr>
              <a:t>THIS PRESENTATION IS PUBLISHED BY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b="1" baseline="30000" dirty="0">
              <a:solidFill>
                <a:schemeClr val="bg1"/>
              </a:solidFill>
              <a:latin typeface="Calibri (Body)"/>
              <a:cs typeface="Calibri (Body)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baseline="30000" dirty="0">
                <a:solidFill>
                  <a:schemeClr val="bg1"/>
                </a:solidFill>
                <a:latin typeface="Calibri (Body)"/>
                <a:cs typeface="Calibri (Body)"/>
              </a:rPr>
              <a:t>School of Information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baseline="30000" dirty="0">
                <a:solidFill>
                  <a:schemeClr val="bg1"/>
                </a:solidFill>
                <a:latin typeface="Calibri (Body)"/>
                <a:cs typeface="Calibri (Body)"/>
              </a:rPr>
              <a:t>University of Michigan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baseline="30000" dirty="0">
                <a:solidFill>
                  <a:schemeClr val="bg1"/>
                </a:solidFill>
                <a:latin typeface="Calibri (Body)"/>
                <a:cs typeface="Calibri (Body)"/>
              </a:rPr>
              <a:t>4322 North Quad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baseline="30000" dirty="0">
                <a:solidFill>
                  <a:schemeClr val="bg1"/>
                </a:solidFill>
                <a:latin typeface="Calibri (Body)"/>
                <a:cs typeface="Calibri (Body)"/>
              </a:rPr>
              <a:t>105 S. State St.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baseline="30000" dirty="0">
                <a:solidFill>
                  <a:schemeClr val="bg1"/>
                </a:solidFill>
                <a:latin typeface="Calibri (Body)"/>
                <a:cs typeface="Calibri (Body)"/>
              </a:rPr>
              <a:t>Ann Arbor, MI 48109-1285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baseline="30000" dirty="0">
                <a:solidFill>
                  <a:schemeClr val="bg1"/>
                </a:solidFill>
                <a:latin typeface="Calibri (Body)"/>
                <a:cs typeface="Calibri (Body)"/>
              </a:rPr>
              <a:t>Phone: +1 (734) 763-2285</a:t>
            </a:r>
          </a:p>
        </p:txBody>
      </p:sp>
      <p:pic>
        <p:nvPicPr>
          <p:cNvPr id="12" name="Picture 2" descr="UMSI 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5386"/>
            <a:ext cx="5841270" cy="5333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673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8DCE01-F897-4478-9A9A-F20F99CC44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0414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44417-FF6A-45CC-94CA-AF8DB6E6C2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882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1D8F17-28A6-4003-885C-1006DDA3CD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050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2517C5-F2AB-4CA3-A48F-38A4E3FD4E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0729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A9851D-EFAC-48FE-8D59-FAC90B0CEA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4336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E48BB-D99A-4CCA-98FF-A08E25B579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1069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8B8D5F-45C9-4145-875F-A5EAB1E7D0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9960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FE77C-E6D1-4749-BD0C-F0BB4B537B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5106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07990717-1A5F-4DB4-B88F-D2D57B06DF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" name="Line 10"/>
          <p:cNvSpPr>
            <a:spLocks noChangeShapeType="1"/>
          </p:cNvSpPr>
          <p:nvPr userDrawn="1"/>
        </p:nvSpPr>
        <p:spPr bwMode="auto">
          <a:xfrm>
            <a:off x="457200" y="838200"/>
            <a:ext cx="8229600" cy="0"/>
          </a:xfrm>
          <a:prstGeom prst="line">
            <a:avLst/>
          </a:prstGeom>
          <a:noFill/>
          <a:ln w="57150">
            <a:solidFill>
              <a:srgbClr val="5FB12B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3" name="Footer Placeholder 7"/>
          <p:cNvSpPr txBox="1">
            <a:spLocks noGrp="1"/>
          </p:cNvSpPr>
          <p:nvPr userDrawn="1"/>
        </p:nvSpPr>
        <p:spPr bwMode="auto">
          <a:xfrm>
            <a:off x="3048000" y="6324600"/>
            <a:ext cx="33528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900" b="1" i="1" dirty="0">
                <a:solidFill>
                  <a:srgbClr val="3B8123"/>
                </a:solidFill>
              </a:rPr>
              <a:t>NetHope - Vision. Action. Hope.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pitchFamily="-112" charset="-128"/>
          <a:cs typeface="ＭＳ Ｐゴシック" pitchFamily="-11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eghapp.blogspot.com/2011/07/finding-bottom-line.html" TargetMode="External"/><Relationship Id="rId2" Type="http://schemas.openxmlformats.org/officeDocument/2006/relationships/hyperlink" Target="https://eghapp.blogspot.com/2018/08/working-backwards.html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ghapp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26" Type="http://schemas.openxmlformats.org/officeDocument/2006/relationships/image" Target="../media/image43.png"/><Relationship Id="rId39" Type="http://schemas.openxmlformats.org/officeDocument/2006/relationships/image" Target="../media/image56.png"/><Relationship Id="rId21" Type="http://schemas.openxmlformats.org/officeDocument/2006/relationships/image" Target="../media/image38.png"/><Relationship Id="rId34" Type="http://schemas.openxmlformats.org/officeDocument/2006/relationships/image" Target="../media/image51.png"/><Relationship Id="rId42" Type="http://schemas.openxmlformats.org/officeDocument/2006/relationships/image" Target="../media/image59.png"/><Relationship Id="rId47" Type="http://schemas.openxmlformats.org/officeDocument/2006/relationships/image" Target="../media/image64.png"/><Relationship Id="rId50" Type="http://schemas.openxmlformats.org/officeDocument/2006/relationships/image" Target="../media/image67.jpg"/><Relationship Id="rId55" Type="http://schemas.openxmlformats.org/officeDocument/2006/relationships/image" Target="../media/image71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5" Type="http://schemas.openxmlformats.org/officeDocument/2006/relationships/image" Target="../media/image42.png"/><Relationship Id="rId33" Type="http://schemas.openxmlformats.org/officeDocument/2006/relationships/image" Target="../media/image50.png"/><Relationship Id="rId38" Type="http://schemas.openxmlformats.org/officeDocument/2006/relationships/image" Target="../media/image55.png"/><Relationship Id="rId46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29" Type="http://schemas.openxmlformats.org/officeDocument/2006/relationships/image" Target="../media/image46.png"/><Relationship Id="rId41" Type="http://schemas.openxmlformats.org/officeDocument/2006/relationships/image" Target="../media/image58.png"/><Relationship Id="rId54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openxmlformats.org/officeDocument/2006/relationships/image" Target="../media/image41.png"/><Relationship Id="rId32" Type="http://schemas.openxmlformats.org/officeDocument/2006/relationships/image" Target="../media/image49.png"/><Relationship Id="rId37" Type="http://schemas.openxmlformats.org/officeDocument/2006/relationships/image" Target="../media/image54.png"/><Relationship Id="rId40" Type="http://schemas.openxmlformats.org/officeDocument/2006/relationships/image" Target="../media/image57.png"/><Relationship Id="rId45" Type="http://schemas.openxmlformats.org/officeDocument/2006/relationships/image" Target="../media/image62.png"/><Relationship Id="rId53" Type="http://schemas.openxmlformats.org/officeDocument/2006/relationships/image" Target="../media/image69.png"/><Relationship Id="rId58" Type="http://schemas.openxmlformats.org/officeDocument/2006/relationships/image" Target="../media/image74.jpe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28" Type="http://schemas.openxmlformats.org/officeDocument/2006/relationships/image" Target="../media/image45.png"/><Relationship Id="rId36" Type="http://schemas.openxmlformats.org/officeDocument/2006/relationships/image" Target="../media/image53.png"/><Relationship Id="rId49" Type="http://schemas.openxmlformats.org/officeDocument/2006/relationships/image" Target="../media/image66.jpg"/><Relationship Id="rId57" Type="http://schemas.openxmlformats.org/officeDocument/2006/relationships/image" Target="../media/image73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31" Type="http://schemas.openxmlformats.org/officeDocument/2006/relationships/image" Target="../media/image48.png"/><Relationship Id="rId44" Type="http://schemas.openxmlformats.org/officeDocument/2006/relationships/image" Target="../media/image61.png"/><Relationship Id="rId52" Type="http://schemas.openxmlformats.org/officeDocument/2006/relationships/image" Target="cid:image002.jpg@01D3CB46.2B69A750" TargetMode="External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9.png"/><Relationship Id="rId27" Type="http://schemas.openxmlformats.org/officeDocument/2006/relationships/image" Target="../media/image44.png"/><Relationship Id="rId30" Type="http://schemas.openxmlformats.org/officeDocument/2006/relationships/image" Target="../media/image47.png"/><Relationship Id="rId35" Type="http://schemas.openxmlformats.org/officeDocument/2006/relationships/image" Target="../media/image52.png"/><Relationship Id="rId43" Type="http://schemas.openxmlformats.org/officeDocument/2006/relationships/image" Target="../media/image60.png"/><Relationship Id="rId48" Type="http://schemas.openxmlformats.org/officeDocument/2006/relationships/image" Target="../media/image65.png"/><Relationship Id="rId56" Type="http://schemas.openxmlformats.org/officeDocument/2006/relationships/image" Target="../media/image72.png"/><Relationship Id="rId8" Type="http://schemas.openxmlformats.org/officeDocument/2006/relationships/image" Target="../media/image25.png"/><Relationship Id="rId51" Type="http://schemas.openxmlformats.org/officeDocument/2006/relationships/image" Target="../media/image68.jpeg"/><Relationship Id="rId3" Type="http://schemas.openxmlformats.org/officeDocument/2006/relationships/image" Target="../media/image2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rJjfDUzD7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512763" y="2509838"/>
            <a:ext cx="7627937" cy="293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spcAft>
                <a:spcPct val="40000"/>
              </a:spcAft>
            </a:pPr>
            <a:r>
              <a:rPr lang="en-US" altLang="en-US" sz="3200" b="1" dirty="0"/>
              <a:t>Strategy, Consulting and NetHope</a:t>
            </a:r>
            <a:endParaRPr lang="en-US" altLang="en-US" sz="1600" b="1" dirty="0"/>
          </a:p>
          <a:p>
            <a:pPr eaLnBrk="1" hangingPunct="1"/>
            <a:endParaRPr lang="en-US" altLang="en-US" sz="2000" b="1" dirty="0">
              <a:solidFill>
                <a:schemeClr val="tx2"/>
              </a:solidFill>
            </a:endParaRPr>
          </a:p>
          <a:p>
            <a:pPr eaLnBrk="1" hangingPunct="1"/>
            <a:r>
              <a:rPr lang="en-US" altLang="en-US" sz="2000" b="1" dirty="0">
                <a:solidFill>
                  <a:schemeClr val="tx2"/>
                </a:solidFill>
              </a:rPr>
              <a:t>SI-345</a:t>
            </a:r>
          </a:p>
          <a:p>
            <a:pPr eaLnBrk="1" hangingPunct="1"/>
            <a:r>
              <a:rPr lang="en-US" altLang="en-US" sz="2000" b="1" dirty="0">
                <a:solidFill>
                  <a:schemeClr val="tx2"/>
                </a:solidFill>
              </a:rPr>
              <a:t>October 15, 2020</a:t>
            </a:r>
          </a:p>
          <a:p>
            <a:pPr eaLnBrk="1" hangingPunct="1"/>
            <a:endParaRPr lang="en-US" altLang="en-US" sz="2000" dirty="0">
              <a:solidFill>
                <a:schemeClr val="tx2"/>
              </a:solidFill>
            </a:endParaRPr>
          </a:p>
          <a:p>
            <a:pPr eaLnBrk="1" hangingPunct="1"/>
            <a:r>
              <a:rPr lang="en-US" altLang="en-US" sz="2000" b="1" dirty="0">
                <a:solidFill>
                  <a:schemeClr val="tx2"/>
                </a:solidFill>
              </a:rPr>
              <a:t>Edward Happ, </a:t>
            </a:r>
          </a:p>
          <a:p>
            <a:pPr eaLnBrk="1" hangingPunct="1"/>
            <a:r>
              <a:rPr lang="en-US" altLang="en-US" sz="2000" b="1" dirty="0">
                <a:solidFill>
                  <a:schemeClr val="tx2"/>
                </a:solidFill>
              </a:rPr>
              <a:t>Executive Fellow</a:t>
            </a:r>
          </a:p>
          <a:p>
            <a:pPr eaLnBrk="1" hangingPunct="1"/>
            <a:r>
              <a:rPr lang="en-US" altLang="en-US" sz="2000" b="1" dirty="0">
                <a:solidFill>
                  <a:schemeClr val="tx2"/>
                </a:solidFill>
              </a:rPr>
              <a:t>NetHope Leadership Fellow </a:t>
            </a: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1601788" y="95091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2000" b="1" i="1"/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577850" y="3213100"/>
            <a:ext cx="7867650" cy="0"/>
          </a:xfrm>
          <a:prstGeom prst="line">
            <a:avLst/>
          </a:prstGeom>
          <a:noFill/>
          <a:ln w="101600">
            <a:solidFill>
              <a:srgbClr val="008A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7019925" y="4889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2000" b="1" i="1"/>
          </a:p>
        </p:txBody>
      </p:sp>
      <p:pic>
        <p:nvPicPr>
          <p:cNvPr id="4102" name="Picture 6" descr="nh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54000"/>
            <a:ext cx="2997200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2346325" y="60515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2000" b="1" i="1"/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590550" y="6172200"/>
            <a:ext cx="7867650" cy="0"/>
          </a:xfrm>
          <a:prstGeom prst="line">
            <a:avLst/>
          </a:prstGeom>
          <a:noFill/>
          <a:ln w="19050">
            <a:solidFill>
              <a:srgbClr val="008A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112F2-7131-4118-BA4F-B665C6056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Consulting 101…the matrix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B33949-9405-410A-B926-0AD048398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Now I may be tempted to take 6 perspectives and 3 factors and create a 3x6 matrix of topics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In fact, you cannot graduate a business  program without at least mastering the 2x2 matrix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But we don’t have the time to cover 18 topics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And it would mean violating an important law of consulting, namely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Do all the homework, but present only the bottom line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>
                <a:solidFill>
                  <a:srgbClr val="FF0000"/>
                </a:solidFill>
              </a:rPr>
              <a:t>I will now violate the rule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943E93-7DB9-49A8-BBD1-6F2C0783E5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A8DCE01-F897-4478-9A9A-F20F99CC4461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936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6845E-788D-49C7-86F4-C51371F3F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3x3 Method</a:t>
            </a:r>
          </a:p>
        </p:txBody>
      </p:sp>
    </p:spTree>
    <p:extLst>
      <p:ext uri="{BB962C8B-B14F-4D97-AF65-F5344CB8AC3E}">
        <p14:creationId xmlns:p14="http://schemas.microsoft.com/office/powerpoint/2010/main" val="397621058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C4174-D274-4122-8358-B3C76C93F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3x3 Summaries and Consulting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7D716C-7A8A-4CBB-9726-BECE261AB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1676400"/>
            <a:ext cx="7787208" cy="41910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For my course, each set of readings to be summarized with 2 slides:</a:t>
            </a:r>
          </a:p>
          <a:p>
            <a:pPr marL="635000" lvl="1" indent="-457200">
              <a:buFont typeface="+mj-lt"/>
              <a:buAutoNum type="alphaLcParenR"/>
            </a:pPr>
            <a:r>
              <a:rPr lang="en-US" sz="2400" dirty="0"/>
              <a:t>3 take-aways</a:t>
            </a:r>
          </a:p>
          <a:p>
            <a:pPr marL="635000" lvl="1" indent="-457200">
              <a:buFont typeface="+mj-lt"/>
              <a:buAutoNum type="alphaLcParenR"/>
            </a:pPr>
            <a:r>
              <a:rPr lang="en-US" sz="2400" dirty="0"/>
              <a:t>3 critical questions</a:t>
            </a:r>
          </a:p>
          <a:p>
            <a:pPr marL="635000" lvl="1" indent="-457200">
              <a:buFont typeface="+mj-lt"/>
              <a:buAutoNum type="alphaLcParenR"/>
            </a:pPr>
            <a:r>
              <a:rPr lang="en-US" sz="2400" dirty="0"/>
              <a:t>20-point font</a:t>
            </a:r>
          </a:p>
          <a:p>
            <a:pPr marL="635000" lvl="1" indent="-457200">
              <a:buFont typeface="+mj-lt"/>
              <a:buAutoNum type="alphaLcParenR"/>
            </a:pPr>
            <a:r>
              <a:rPr lang="en-US" sz="2400" dirty="0"/>
              <a:t>Think tweets</a:t>
            </a:r>
          </a:p>
          <a:p>
            <a:pPr marL="460375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91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DF25A-9B29-45F7-8E94-B1C8B7A76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76C051-1DC3-4070-BA92-863E827301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The importance of finding the bottom line.  </a:t>
            </a:r>
          </a:p>
          <a:p>
            <a:r>
              <a:rPr lang="en-US" sz="2800" dirty="0"/>
              <a:t>When you present to a senior management team, “</a:t>
            </a:r>
            <a:r>
              <a:rPr lang="en-US" sz="2800" dirty="0">
                <a:solidFill>
                  <a:srgbClr val="FF0000"/>
                </a:solidFill>
              </a:rPr>
              <a:t>please be brief!</a:t>
            </a:r>
            <a:r>
              <a:rPr lang="en-US" sz="2800" dirty="0"/>
              <a:t>  It's not that senior managers have short attention spans; they need to get to the bottom line and make a decision.  Your job is to help them do that.”  </a:t>
            </a:r>
          </a:p>
          <a:p>
            <a:pPr marL="0" indent="0">
              <a:buNone/>
            </a:pPr>
            <a:r>
              <a:rPr lang="en-US" sz="2000" dirty="0"/>
              <a:t>	--From my blog post, “Working Backwards,” </a:t>
            </a:r>
          </a:p>
          <a:p>
            <a:pPr marL="0" indent="0" algn="ctr">
              <a:buNone/>
            </a:pPr>
            <a:r>
              <a:rPr lang="en-US" sz="2000" dirty="0">
                <a:hlinkClick r:id="rId2"/>
              </a:rPr>
              <a:t>https://eghapp.blogspot.com/2018/08/working-backwards.html</a:t>
            </a:r>
            <a:endParaRPr lang="en-US" sz="2000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sz="2000" dirty="0"/>
          </a:p>
          <a:p>
            <a:pPr marL="0" indent="0">
              <a:buNone/>
              <a:tabLst>
                <a:tab pos="514350" algn="l"/>
              </a:tabLst>
            </a:pPr>
            <a:r>
              <a:rPr lang="en-US" sz="2000" dirty="0"/>
              <a:t>		--Also see my “Finding the bottom line,”  	</a:t>
            </a:r>
            <a:r>
              <a:rPr lang="en-US" sz="2000" dirty="0">
                <a:hlinkClick r:id="rId3"/>
              </a:rPr>
              <a:t>http://eghapp.blogspot.com/2011/07/finding-bottom-line.html</a:t>
            </a:r>
            <a:r>
              <a:rPr lang="en-US" sz="2000" dirty="0"/>
              <a:t> 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3E6F63-13E4-4D68-8137-619003444D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A8DCE01-F897-4478-9A9A-F20F99CC4461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149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NetHope 3x3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Takeaways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Context matters: there are internal and external factors to consider; there are changes and common threads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For a nonprofit, donors are the market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Embracing the paradoxes: most challenges are continua that beg balancing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A8DCE01-F897-4478-9A9A-F20F99CC4461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6715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NetHope 3x3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Critical Questions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Which matters more, inheritance (history) or new challenges (disruptions &amp; change)?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How can an organization that is formed by and serves its members also be a nonprofit in its own right?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Does Jim Collins metaphor of clock-builders and time-tellers hold true for NetHope?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A8DCE01-F897-4478-9A9A-F20F99CC4461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sp>
        <p:nvSpPr>
          <p:cNvPr id="5" name="Oval Callout 4"/>
          <p:cNvSpPr/>
          <p:nvPr/>
        </p:nvSpPr>
        <p:spPr>
          <a:xfrm>
            <a:off x="5181600" y="5486400"/>
            <a:ext cx="2667000" cy="1371600"/>
          </a:xfrm>
          <a:prstGeom prst="wedgeEllipseCallout">
            <a:avLst>
              <a:gd name="adj1" fmla="val -63641"/>
              <a:gd name="adj2" fmla="val -57932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Applying the NGO principle of sustainable programs</a:t>
            </a:r>
          </a:p>
        </p:txBody>
      </p:sp>
    </p:spTree>
    <p:extLst>
      <p:ext uri="{BB962C8B-B14F-4D97-AF65-F5344CB8AC3E}">
        <p14:creationId xmlns:p14="http://schemas.microsoft.com/office/powerpoint/2010/main" val="86455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3CE48BB-D99A-4CCA-98FF-A08E25B579B9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1447800" y="1447800"/>
            <a:ext cx="6553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“Leading as a charismatic visionary—a “genius with a thousand helpers”—is time telling; shaping a culture that can thrive far beyond any single leader is clock building. Searching for a single great idea on which to build success is time telling; building an organization that can generate many great ideas over a long period of time is clock building. Enduring greatness requires clock building.”  </a:t>
            </a:r>
            <a:r>
              <a:rPr lang="en-US" sz="2000" i="1" dirty="0">
                <a:solidFill>
                  <a:schemeClr val="bg1"/>
                </a:solidFill>
              </a:rPr>
              <a:t>--Jim Collins</a:t>
            </a:r>
          </a:p>
        </p:txBody>
      </p:sp>
    </p:spTree>
    <p:extLst>
      <p:ext uri="{BB962C8B-B14F-4D97-AF65-F5344CB8AC3E}">
        <p14:creationId xmlns:p14="http://schemas.microsoft.com/office/powerpoint/2010/main" val="2945727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B0F68-F593-4C56-AB8A-0261B7C29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Perspectives</a:t>
            </a:r>
          </a:p>
        </p:txBody>
      </p:sp>
    </p:spTree>
    <p:extLst>
      <p:ext uri="{BB962C8B-B14F-4D97-AF65-F5344CB8AC3E}">
        <p14:creationId xmlns:p14="http://schemas.microsoft.com/office/powerpoint/2010/main" val="249873296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D780B-2A04-42A3-9B4F-5056CF5D4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4E70C-49BD-4587-A493-514771C49711}"/>
              </a:ext>
            </a:extLst>
          </p:cNvPr>
          <p:cNvSpPr>
            <a:spLocks noGrp="1" noChangeAspect="1"/>
          </p:cNvSpPr>
          <p:nvPr>
            <p:ph idx="1"/>
          </p:nvPr>
        </p:nvSpPr>
        <p:spPr>
          <a:xfrm>
            <a:off x="152400" y="1133475"/>
            <a:ext cx="3623789" cy="3168172"/>
          </a:xfrm>
        </p:spPr>
        <p:txBody>
          <a:bodyPr/>
          <a:lstStyle/>
          <a:p>
            <a:r>
              <a:rPr lang="en-US" sz="2800" dirty="0"/>
              <a:t>Actually, co-founder</a:t>
            </a:r>
          </a:p>
          <a:p>
            <a:r>
              <a:rPr lang="en-US" sz="2800" dirty="0"/>
              <a:t>Isaacson reminds us that most IT innovations are not solo acts </a:t>
            </a:r>
            <a:r>
              <a:rPr lang="en-US" sz="2000" dirty="0"/>
              <a:t>(2014)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1432E0-8ABA-4525-9E7B-CEAAD4719A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A8DCE01-F897-4478-9A9A-F20F99CC4461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pic>
        <p:nvPicPr>
          <p:cNvPr id="1026" name="Picture 2" descr="a couple of people posing for the camera">
            <a:extLst>
              <a:ext uri="{FF2B5EF4-FFF2-40B4-BE49-F238E27FC236}">
                <a16:creationId xmlns:a16="http://schemas.microsoft.com/office/drawing/2014/main" id="{CA2FFBC8-2D66-476A-B3EE-B28D4A2C4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189" y="990600"/>
            <a:ext cx="4910611" cy="4800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676A98-BE0C-42D2-A3BD-538F7A7FF107}"/>
              </a:ext>
            </a:extLst>
          </p:cNvPr>
          <p:cNvSpPr txBox="1"/>
          <p:nvPr/>
        </p:nvSpPr>
        <p:spPr>
          <a:xfrm>
            <a:off x="3776189" y="5867400"/>
            <a:ext cx="49106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Dipak Basu &amp; Ed Happ, 26</a:t>
            </a:r>
            <a:r>
              <a:rPr lang="en-US" sz="1400" baseline="30000" dirty="0"/>
              <a:t>th</a:t>
            </a:r>
            <a:r>
              <a:rPr lang="en-US" sz="1400" dirty="0"/>
              <a:t> NetHope Summit</a:t>
            </a:r>
          </a:p>
        </p:txBody>
      </p:sp>
    </p:spTree>
    <p:extLst>
      <p:ext uri="{BB962C8B-B14F-4D97-AF65-F5344CB8AC3E}">
        <p14:creationId xmlns:p14="http://schemas.microsoft.com/office/powerpoint/2010/main" val="3143343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AF789-8FE6-4B1E-B7AB-A83434837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Founded with two compelling hypotheses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E66FF-F1AA-4D15-8CAE-00C5A59AF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If NetHope began with the observation that most international non-profit IT leaders are trying to solve the last kilometer problem, taking IT out to the most challenged areas and situations in which humanitarians work,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We can solve the last mile problem faster, cheaper, better if we do it together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We will be a stronger partner with tech company supporters if we come as a group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0" indent="0" algn="ctr">
              <a:buNone/>
              <a:tabLst>
                <a:tab pos="1600200" algn="l"/>
              </a:tabLst>
            </a:pPr>
            <a:r>
              <a:rPr lang="en-US" sz="2400" dirty="0">
                <a:solidFill>
                  <a:srgbClr val="FF0000"/>
                </a:solidFill>
              </a:rPr>
              <a:t>Collaborate &amp; Aggregate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68A97-FA7C-49C5-B36D-873CA83DF6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A8DCE01-F897-4478-9A9A-F20F99CC4461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120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for the class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820416"/>
            <a:ext cx="7920880" cy="4848944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/>
              <a:t>5:00-5:10 Introductions  (0:10 min's)</a:t>
            </a:r>
          </a:p>
          <a:p>
            <a:pPr marL="0" indent="0">
              <a:buNone/>
            </a:pPr>
            <a:r>
              <a:rPr lang="en-US" sz="2200" dirty="0"/>
              <a:t>5:10-6:00 Lecture – Strategy, Consulting &amp; NetHope (0:50 min's)</a:t>
            </a:r>
          </a:p>
        </p:txBody>
      </p:sp>
    </p:spTree>
    <p:extLst>
      <p:ext uri="{BB962C8B-B14F-4D97-AF65-F5344CB8AC3E}">
        <p14:creationId xmlns:p14="http://schemas.microsoft.com/office/powerpoint/2010/main" val="3859956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4EB02B-8291-46BB-BCCC-065277036D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3CE48BB-D99A-4CCA-98FF-A08E25B579B9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9CA8B862-F397-4F42-9538-A6CF649B36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2391879"/>
              </p:ext>
            </p:extLst>
          </p:nvPr>
        </p:nvGraphicFramePr>
        <p:xfrm>
          <a:off x="533400" y="1438275"/>
          <a:ext cx="7974332" cy="4578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4">
            <a:extLst>
              <a:ext uri="{FF2B5EF4-FFF2-40B4-BE49-F238E27FC236}">
                <a16:creationId xmlns:a16="http://schemas.microsoft.com/office/drawing/2014/main" id="{59B9BB48-F921-418C-BBC7-1C9402258594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4762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pitchFamily="-112" charset="-128"/>
                <a:cs typeface="ＭＳ Ｐゴシック" pitchFamily="-112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/>
              <a:t>Members have increased 8-fold in 20 years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A61E2EB5-8507-4DB2-B086-329556B15CC5}"/>
              </a:ext>
            </a:extLst>
          </p:cNvPr>
          <p:cNvSpPr/>
          <p:nvPr/>
        </p:nvSpPr>
        <p:spPr>
          <a:xfrm>
            <a:off x="762000" y="953630"/>
            <a:ext cx="2209800" cy="1752600"/>
          </a:xfrm>
          <a:prstGeom prst="wedgeEllipseCallout">
            <a:avLst>
              <a:gd name="adj1" fmla="val 73822"/>
              <a:gd name="adj2" fmla="val 46196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That’s an 11.9% CAGR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C50A39-D2EF-4AF1-9B56-90F242665312}"/>
              </a:ext>
            </a:extLst>
          </p:cNvPr>
          <p:cNvSpPr txBox="1"/>
          <p:nvPr/>
        </p:nvSpPr>
        <p:spPr>
          <a:xfrm>
            <a:off x="1143000" y="6016936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highlight>
                  <a:srgbClr val="0000FF"/>
                </a:highlight>
              </a:rPr>
              <a:t>Consultant tip: show the big numbers and a simple stat.</a:t>
            </a:r>
          </a:p>
        </p:txBody>
      </p:sp>
      <p:sp>
        <p:nvSpPr>
          <p:cNvPr id="7" name="Google Shape;484;p98">
            <a:extLst>
              <a:ext uri="{FF2B5EF4-FFF2-40B4-BE49-F238E27FC236}">
                <a16:creationId xmlns:a16="http://schemas.microsoft.com/office/drawing/2014/main" id="{9F247D9D-3DBC-45DD-ACF3-CBA8DF84D920}"/>
              </a:ext>
            </a:extLst>
          </p:cNvPr>
          <p:cNvSpPr/>
          <p:nvPr/>
        </p:nvSpPr>
        <p:spPr>
          <a:xfrm>
            <a:off x="2829000" y="2819095"/>
            <a:ext cx="1352400" cy="1448100"/>
          </a:xfrm>
          <a:prstGeom prst="downArrow">
            <a:avLst>
              <a:gd name="adj1" fmla="val 51879"/>
              <a:gd name="adj2" fmla="val 36848"/>
            </a:avLst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IFRC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2007</a:t>
            </a:r>
            <a:endParaRPr sz="1700" dirty="0"/>
          </a:p>
        </p:txBody>
      </p:sp>
      <p:sp>
        <p:nvSpPr>
          <p:cNvPr id="8" name="Google Shape;484;p98">
            <a:extLst>
              <a:ext uri="{FF2B5EF4-FFF2-40B4-BE49-F238E27FC236}">
                <a16:creationId xmlns:a16="http://schemas.microsoft.com/office/drawing/2014/main" id="{62F48F37-2180-48BB-8773-28032EB0945C}"/>
              </a:ext>
            </a:extLst>
          </p:cNvPr>
          <p:cNvSpPr/>
          <p:nvPr/>
        </p:nvSpPr>
        <p:spPr>
          <a:xfrm>
            <a:off x="457200" y="3581100"/>
            <a:ext cx="1352400" cy="1448100"/>
          </a:xfrm>
          <a:prstGeom prst="downArrow">
            <a:avLst>
              <a:gd name="adj1" fmla="val 51879"/>
              <a:gd name="adj2" fmla="val 36848"/>
            </a:avLst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STC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2001</a:t>
            </a:r>
            <a:endParaRPr sz="1700" dirty="0"/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1AD93920-B3E2-48D9-8DA7-E318D7EC536A}"/>
              </a:ext>
            </a:extLst>
          </p:cNvPr>
          <p:cNvSpPr/>
          <p:nvPr/>
        </p:nvSpPr>
        <p:spPr>
          <a:xfrm>
            <a:off x="6553200" y="979177"/>
            <a:ext cx="1990800" cy="1448758"/>
          </a:xfrm>
          <a:prstGeom prst="wedgeEllipseCallout">
            <a:avLst>
              <a:gd name="adj1" fmla="val -54971"/>
              <a:gd name="adj2" fmla="val -5293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Conclusion in the title</a:t>
            </a:r>
          </a:p>
        </p:txBody>
      </p:sp>
    </p:spTree>
    <p:extLst>
      <p:ext uri="{BB962C8B-B14F-4D97-AF65-F5344CB8AC3E}">
        <p14:creationId xmlns:p14="http://schemas.microsoft.com/office/powerpoint/2010/main" val="298586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4471C-37EA-4903-9946-BE983A02C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600200"/>
            <a:ext cx="7086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The key question for international NGO IT leaders: How can you afford not to be a part of this group?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D965A7-3D04-446F-B36F-0C2093DBB8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A8DCE01-F897-4478-9A9A-F20F99CC4461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52402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AB322-20ED-47C4-9CF3-D194080E4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Incorporation &amp; 501(c)3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0BB79-8E18-492A-9CB6-E156CB815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r>
              <a:rPr lang="en-US" sz="2800" dirty="0"/>
              <a:t>We were founded in 2001 with Save the Children (STC) as the incorporator/legal assurer</a:t>
            </a:r>
          </a:p>
          <a:p>
            <a:r>
              <a:rPr lang="en-US" sz="2800" dirty="0"/>
              <a:t>We incorporated in Sep. 2004 and completed the asset transfer from STC Dec. 2006</a:t>
            </a:r>
          </a:p>
          <a:p>
            <a:r>
              <a:rPr lang="en-US" sz="2800" dirty="0"/>
              <a:t>In Feb. 2006, we received our US nonprofit 501(c)3 status.</a:t>
            </a:r>
          </a:p>
          <a:p>
            <a:r>
              <a:rPr lang="en-US" sz="2800" dirty="0">
                <a:solidFill>
                  <a:srgbClr val="FF0000"/>
                </a:solidFill>
              </a:rPr>
              <a:t>These legal events are important because they establish governance, liability, tax exemption and tax-deducible donations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9027A0-8025-4A07-A679-9DC823BC3B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A8DCE01-F897-4478-9A9A-F20F99CC4461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736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DEBDF-CBCA-4C2A-AEE4-830314DEA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Here’s the key statement …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5A816-2CBC-44AB-8E41-8B2BF95EFF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0"/>
            <a:ext cx="8382000" cy="5059363"/>
          </a:xfrm>
        </p:spPr>
        <p:txBody>
          <a:bodyPr/>
          <a:lstStyle/>
          <a:p>
            <a:r>
              <a:rPr lang="en-US" sz="2400" dirty="0"/>
              <a:t>In our 501(c)3 application, we needed to state our charitable purpose (see below).  </a:t>
            </a:r>
            <a:r>
              <a:rPr lang="en-US" sz="2400" dirty="0">
                <a:solidFill>
                  <a:srgbClr val="FF0000"/>
                </a:solidFill>
              </a:rPr>
              <a:t>It can’t be based on the members charitable purpose, being a member's association, or a buying consortium</a:t>
            </a:r>
            <a:r>
              <a:rPr lang="en-US" sz="2400" dirty="0"/>
              <a:t>.</a:t>
            </a:r>
          </a:p>
          <a:p>
            <a:r>
              <a:rPr lang="en-US" sz="2400" dirty="0"/>
              <a:t>This limits the meaning of membership organization.</a:t>
            </a:r>
          </a:p>
          <a:p>
            <a:r>
              <a:rPr lang="en-US" sz="2400" dirty="0"/>
              <a:t>We must have a charitable purpose to society that merits not having to pay taxes to that society.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50C15C-02B2-4ECA-9CD0-6AF21A3C1D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A8DCE01-F897-4478-9A9A-F20F99CC4461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C61D3D-66AA-4C0B-8152-92AB8A5D8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0"/>
            <a:ext cx="9144000" cy="278746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76200" y="4648200"/>
            <a:ext cx="8991600" cy="192087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01902" y="6539472"/>
            <a:ext cx="6340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From the 501(c)3 application and Certificate of Incorporation</a:t>
            </a:r>
          </a:p>
        </p:txBody>
      </p:sp>
    </p:spTree>
    <p:extLst>
      <p:ext uri="{BB962C8B-B14F-4D97-AF65-F5344CB8AC3E}">
        <p14:creationId xmlns:p14="http://schemas.microsoft.com/office/powerpoint/2010/main" val="298388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DD8D0-3163-4BC0-965C-57E67959F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Charitable Program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C3A0F-0EA1-4DA1-80BC-71F029C5C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pPr marL="0" lvl="0" indent="0">
              <a:buNone/>
            </a:pPr>
            <a:br>
              <a:rPr lang="en-US" sz="2400" dirty="0"/>
            </a:br>
            <a:r>
              <a:rPr lang="en-US" sz="2400" dirty="0"/>
              <a:t>“Three ways we have implemented these [Charitable Programs] are the TAG SharePoint knowledgebase, the Deals and Discounts program, and the NetHope Chapters.  </a:t>
            </a:r>
            <a:r>
              <a:rPr lang="en-US" sz="2400" u="sng" dirty="0"/>
              <a:t>Note that this application does not specify a strategic intent or focus, rather leaving the programs to be developed</a:t>
            </a:r>
            <a:r>
              <a:rPr lang="en-US" sz="2400" dirty="0"/>
              <a:t> as similar to ICT knowledge sharing, communications infrastructure, and collaborating of best practices.  However, the emphasis is clearly on sharing communications and education/knowledge.  </a:t>
            </a:r>
            <a:r>
              <a:rPr lang="en-US" sz="2400" u="sng" dirty="0"/>
              <a:t>It is precisely the educational component that was deemed “most charitable” by our counsel at the time.</a:t>
            </a:r>
            <a:r>
              <a:rPr lang="en-US" sz="2400" dirty="0"/>
              <a:t>” </a:t>
            </a:r>
            <a:r>
              <a:rPr lang="en-US" sz="2400" i="1" dirty="0"/>
              <a:t>–NetHope Strategy Refresh – An Historical View, 2013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E36FF-75C5-45CA-86B3-70DB6D86C7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A8DCE01-F897-4478-9A9A-F20F99CC4461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24142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the Tuck/Dartmouth Case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“The strategy had to address both sustainable funding mechanisms and a clear direction for business activities. Should NetHope be a”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Technology funding hub?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Software services provider?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Equipment innovator?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Procurement service?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Industry association focused on networking and education?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Thought leader? </a:t>
            </a:r>
          </a:p>
          <a:p>
            <a:pPr marL="914400" lvl="1" indent="-457200">
              <a:buFont typeface="+mj-lt"/>
              <a:buAutoNum type="arabicPeriod"/>
            </a:pPr>
            <a:endParaRPr lang="en-US" sz="2400" dirty="0"/>
          </a:p>
          <a:p>
            <a:pPr marL="457200" lvl="1" indent="0">
              <a:buNone/>
            </a:pPr>
            <a:r>
              <a:rPr lang="en-US" sz="2400" i="1" dirty="0"/>
              <a:t> –Tuck/Dartmouth, 2007, p. 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A8DCE01-F897-4478-9A9A-F20F99CC4461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sp>
        <p:nvSpPr>
          <p:cNvPr id="6" name="Oval Callout 5"/>
          <p:cNvSpPr/>
          <p:nvPr/>
        </p:nvSpPr>
        <p:spPr>
          <a:xfrm>
            <a:off x="6391275" y="2209800"/>
            <a:ext cx="2743200" cy="1607573"/>
          </a:xfrm>
          <a:prstGeom prst="wedgeEllipseCallout">
            <a:avLst>
              <a:gd name="adj1" fmla="val -51389"/>
              <a:gd name="adj2" fmla="val 6487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#5 appears to have worked out in practice, if not design.  </a:t>
            </a:r>
          </a:p>
        </p:txBody>
      </p:sp>
    </p:spTree>
    <p:extLst>
      <p:ext uri="{BB962C8B-B14F-4D97-AF65-F5344CB8AC3E}">
        <p14:creationId xmlns:p14="http://schemas.microsoft.com/office/powerpoint/2010/main" val="415085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69185-25A9-44A9-90C6-A05848800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Q&amp;A Pause</a:t>
            </a:r>
          </a:p>
        </p:txBody>
      </p:sp>
    </p:spTree>
    <p:extLst>
      <p:ext uri="{BB962C8B-B14F-4D97-AF65-F5344CB8AC3E}">
        <p14:creationId xmlns:p14="http://schemas.microsoft.com/office/powerpoint/2010/main" val="1203314859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07938-37D3-4722-8FD2-F168A92A4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 Impact Factors</a:t>
            </a:r>
          </a:p>
        </p:txBody>
      </p:sp>
    </p:spTree>
    <p:extLst>
      <p:ext uri="{BB962C8B-B14F-4D97-AF65-F5344CB8AC3E}">
        <p14:creationId xmlns:p14="http://schemas.microsoft.com/office/powerpoint/2010/main" val="1276684051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" name="Google Shape;453;p98"/>
          <p:cNvGrpSpPr/>
          <p:nvPr/>
        </p:nvGrpSpPr>
        <p:grpSpPr>
          <a:xfrm>
            <a:off x="1170733" y="3053489"/>
            <a:ext cx="6909171" cy="751020"/>
            <a:chOff x="2109" y="1656489"/>
            <a:chExt cx="6909171" cy="751020"/>
          </a:xfrm>
        </p:grpSpPr>
        <p:sp>
          <p:nvSpPr>
            <p:cNvPr id="454" name="Google Shape;454;p98"/>
            <p:cNvSpPr/>
            <p:nvPr/>
          </p:nvSpPr>
          <p:spPr>
            <a:xfrm>
              <a:off x="2109" y="1656489"/>
              <a:ext cx="1877552" cy="751020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rgbClr val="759336"/>
                </a:gs>
                <a:gs pos="80000">
                  <a:srgbClr val="99C247"/>
                </a:gs>
                <a:gs pos="100000">
                  <a:srgbClr val="9BC545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98"/>
            <p:cNvSpPr txBox="1"/>
            <p:nvPr/>
          </p:nvSpPr>
          <p:spPr>
            <a:xfrm>
              <a:off x="377619" y="1656489"/>
              <a:ext cx="1126532" cy="7510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21325" rIns="21325" bIns="21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Incubator</a:t>
              </a:r>
              <a:endParaRPr dirty="0"/>
            </a:p>
          </p:txBody>
        </p:sp>
        <p:sp>
          <p:nvSpPr>
            <p:cNvPr id="456" name="Google Shape;456;p98"/>
            <p:cNvSpPr/>
            <p:nvPr/>
          </p:nvSpPr>
          <p:spPr>
            <a:xfrm>
              <a:off x="1656184" y="1656489"/>
              <a:ext cx="1877552" cy="751020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rgbClr val="388D3F"/>
                </a:gs>
                <a:gs pos="80000">
                  <a:srgbClr val="49BB54"/>
                </a:gs>
                <a:gs pos="100000">
                  <a:srgbClr val="47BE53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98"/>
            <p:cNvSpPr txBox="1"/>
            <p:nvPr/>
          </p:nvSpPr>
          <p:spPr>
            <a:xfrm>
              <a:off x="2031694" y="1656489"/>
              <a:ext cx="1218792" cy="7510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21325" rIns="21325" bIns="21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Governance</a:t>
              </a:r>
              <a:endParaRPr dirty="0"/>
            </a:p>
          </p:txBody>
        </p:sp>
        <p:sp>
          <p:nvSpPr>
            <p:cNvPr id="458" name="Google Shape;458;p98"/>
            <p:cNvSpPr/>
            <p:nvPr/>
          </p:nvSpPr>
          <p:spPr>
            <a:xfrm>
              <a:off x="3292534" y="1656489"/>
              <a:ext cx="1820033" cy="751020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rgbClr val="3A897F"/>
                </a:gs>
                <a:gs pos="80000">
                  <a:srgbClr val="4DB3A8"/>
                </a:gs>
                <a:gs pos="100000">
                  <a:srgbClr val="4CB6AA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9" name="Google Shape;459;p98"/>
            <p:cNvSpPr txBox="1"/>
            <p:nvPr/>
          </p:nvSpPr>
          <p:spPr>
            <a:xfrm>
              <a:off x="3651148" y="1656489"/>
              <a:ext cx="1126532" cy="7510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21325" rIns="21325" bIns="21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Transitions</a:t>
              </a:r>
              <a:endParaRPr dirty="0"/>
            </a:p>
          </p:txBody>
        </p:sp>
        <p:sp>
          <p:nvSpPr>
            <p:cNvPr id="462" name="Google Shape;462;p98"/>
            <p:cNvSpPr/>
            <p:nvPr/>
          </p:nvSpPr>
          <p:spPr>
            <a:xfrm>
              <a:off x="4870348" y="1656489"/>
              <a:ext cx="2040932" cy="751020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rgbClr val="5C417C"/>
                </a:gs>
                <a:gs pos="80000">
                  <a:srgbClr val="7955A4"/>
                </a:gs>
                <a:gs pos="100000">
                  <a:srgbClr val="7955A6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98"/>
            <p:cNvSpPr txBox="1"/>
            <p:nvPr/>
          </p:nvSpPr>
          <p:spPr>
            <a:xfrm>
              <a:off x="5409238" y="1656489"/>
              <a:ext cx="1126532" cy="7510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21325" rIns="21325" bIns="21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Strategic</a:t>
              </a:r>
              <a:endParaRPr dirty="0"/>
            </a:p>
          </p:txBody>
        </p:sp>
      </p:grpSp>
      <p:sp>
        <p:nvSpPr>
          <p:cNvPr id="464" name="Google Shape;464;p98"/>
          <p:cNvSpPr txBox="1"/>
          <p:nvPr/>
        </p:nvSpPr>
        <p:spPr>
          <a:xfrm>
            <a:off x="1566639" y="3789040"/>
            <a:ext cx="97013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Chapter 1</a:t>
            </a:r>
            <a:endParaRPr/>
          </a:p>
        </p:txBody>
      </p:sp>
      <p:sp>
        <p:nvSpPr>
          <p:cNvPr id="465" name="Google Shape;465;p98"/>
          <p:cNvSpPr txBox="1"/>
          <p:nvPr/>
        </p:nvSpPr>
        <p:spPr>
          <a:xfrm>
            <a:off x="3222823" y="3789040"/>
            <a:ext cx="97013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Chapter 2</a:t>
            </a:r>
            <a:endParaRPr/>
          </a:p>
        </p:txBody>
      </p:sp>
      <p:sp>
        <p:nvSpPr>
          <p:cNvPr id="466" name="Google Shape;466;p98"/>
          <p:cNvSpPr txBox="1"/>
          <p:nvPr/>
        </p:nvSpPr>
        <p:spPr>
          <a:xfrm>
            <a:off x="4727104" y="3789040"/>
            <a:ext cx="97013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Chapter 3</a:t>
            </a:r>
            <a:endParaRPr dirty="0"/>
          </a:p>
        </p:txBody>
      </p:sp>
      <p:sp>
        <p:nvSpPr>
          <p:cNvPr id="467" name="Google Shape;467;p98"/>
          <p:cNvSpPr txBox="1"/>
          <p:nvPr/>
        </p:nvSpPr>
        <p:spPr>
          <a:xfrm>
            <a:off x="6576367" y="3789040"/>
            <a:ext cx="97013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Chapter 4</a:t>
            </a:r>
            <a:endParaRPr dirty="0"/>
          </a:p>
        </p:txBody>
      </p:sp>
      <p:cxnSp>
        <p:nvCxnSpPr>
          <p:cNvPr id="469" name="Google Shape;469;p98"/>
          <p:cNvCxnSpPr>
            <a:cxnSpLocks/>
          </p:cNvCxnSpPr>
          <p:nvPr/>
        </p:nvCxnSpPr>
        <p:spPr>
          <a:xfrm flipV="1">
            <a:off x="1240632" y="4343400"/>
            <a:ext cx="6912768" cy="21704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sp>
        <p:nvSpPr>
          <p:cNvPr id="470" name="Google Shape;470;p98"/>
          <p:cNvSpPr txBox="1"/>
          <p:nvPr/>
        </p:nvSpPr>
        <p:spPr>
          <a:xfrm rot="-3638867">
            <a:off x="839930" y="4647118"/>
            <a:ext cx="72008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2001</a:t>
            </a:r>
            <a:endParaRPr dirty="0"/>
          </a:p>
        </p:txBody>
      </p:sp>
      <p:sp>
        <p:nvSpPr>
          <p:cNvPr id="471" name="Google Shape;471;p98"/>
          <p:cNvSpPr txBox="1"/>
          <p:nvPr/>
        </p:nvSpPr>
        <p:spPr>
          <a:xfrm rot="-3638867">
            <a:off x="2356762" y="4664630"/>
            <a:ext cx="72008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2006</a:t>
            </a:r>
            <a:endParaRPr dirty="0"/>
          </a:p>
        </p:txBody>
      </p:sp>
      <p:cxnSp>
        <p:nvCxnSpPr>
          <p:cNvPr id="472" name="Google Shape;472;p98"/>
          <p:cNvCxnSpPr/>
          <p:nvPr/>
        </p:nvCxnSpPr>
        <p:spPr>
          <a:xfrm>
            <a:off x="1240632" y="4365104"/>
            <a:ext cx="0" cy="21602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73" name="Google Shape;473;p98"/>
          <p:cNvCxnSpPr/>
          <p:nvPr/>
        </p:nvCxnSpPr>
        <p:spPr>
          <a:xfrm>
            <a:off x="2824808" y="4365104"/>
            <a:ext cx="0" cy="21602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74" name="Google Shape;474;p98"/>
          <p:cNvCxnSpPr/>
          <p:nvPr/>
        </p:nvCxnSpPr>
        <p:spPr>
          <a:xfrm>
            <a:off x="4553000" y="4365104"/>
            <a:ext cx="0" cy="21602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75" name="Google Shape;475;p98"/>
          <p:cNvCxnSpPr/>
          <p:nvPr/>
        </p:nvCxnSpPr>
        <p:spPr>
          <a:xfrm>
            <a:off x="6281192" y="4344516"/>
            <a:ext cx="0" cy="21602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77" name="Google Shape;477;p98"/>
          <p:cNvSpPr txBox="1"/>
          <p:nvPr/>
        </p:nvSpPr>
        <p:spPr>
          <a:xfrm rot="-3638867">
            <a:off x="4084954" y="4664630"/>
            <a:ext cx="72008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2013</a:t>
            </a:r>
            <a:endParaRPr dirty="0"/>
          </a:p>
        </p:txBody>
      </p:sp>
      <p:sp>
        <p:nvSpPr>
          <p:cNvPr id="478" name="Google Shape;478;p98"/>
          <p:cNvSpPr txBox="1"/>
          <p:nvPr/>
        </p:nvSpPr>
        <p:spPr>
          <a:xfrm rot="-3638867">
            <a:off x="5813134" y="4664630"/>
            <a:ext cx="72008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2017</a:t>
            </a:r>
            <a:endParaRPr dirty="0"/>
          </a:p>
        </p:txBody>
      </p:sp>
      <p:sp>
        <p:nvSpPr>
          <p:cNvPr id="479" name="Google Shape;479;p98"/>
          <p:cNvSpPr txBox="1"/>
          <p:nvPr/>
        </p:nvSpPr>
        <p:spPr>
          <a:xfrm rot="-3638867">
            <a:off x="6215094" y="4664630"/>
            <a:ext cx="72008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</a:t>
            </a:r>
            <a:endParaRPr dirty="0"/>
          </a:p>
        </p:txBody>
      </p:sp>
      <p:cxnSp>
        <p:nvCxnSpPr>
          <p:cNvPr id="480" name="Google Shape;480;p98"/>
          <p:cNvCxnSpPr/>
          <p:nvPr/>
        </p:nvCxnSpPr>
        <p:spPr>
          <a:xfrm>
            <a:off x="7165504" y="4344516"/>
            <a:ext cx="0" cy="216024"/>
          </a:xfrm>
          <a:prstGeom prst="straightConnector1">
            <a:avLst/>
          </a:prstGeom>
          <a:noFill/>
          <a:ln w="127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1" name="Google Shape;481;p98"/>
          <p:cNvSpPr txBox="1"/>
          <p:nvPr/>
        </p:nvSpPr>
        <p:spPr>
          <a:xfrm rot="-3638867">
            <a:off x="6653413" y="4659449"/>
            <a:ext cx="79414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Today</a:t>
            </a:r>
            <a:endParaRPr dirty="0"/>
          </a:p>
        </p:txBody>
      </p:sp>
      <p:sp>
        <p:nvSpPr>
          <p:cNvPr id="485" name="Google Shape;485;p98"/>
          <p:cNvSpPr txBox="1">
            <a:spLocks noGrp="1"/>
          </p:cNvSpPr>
          <p:nvPr>
            <p:ph type="title"/>
          </p:nvPr>
        </p:nvSpPr>
        <p:spPr>
          <a:xfrm>
            <a:off x="457200" y="3508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NetHope Timeline</a:t>
            </a:r>
            <a:endParaRPr dirty="0"/>
          </a:p>
        </p:txBody>
      </p:sp>
      <p:sp>
        <p:nvSpPr>
          <p:cNvPr id="36" name="Google Shape;470;p98">
            <a:extLst>
              <a:ext uri="{FF2B5EF4-FFF2-40B4-BE49-F238E27FC236}">
                <a16:creationId xmlns:a16="http://schemas.microsoft.com/office/drawing/2014/main" id="{0477D079-D033-4EAB-BEA0-533472D8050D}"/>
              </a:ext>
            </a:extLst>
          </p:cNvPr>
          <p:cNvSpPr txBox="1"/>
          <p:nvPr/>
        </p:nvSpPr>
        <p:spPr>
          <a:xfrm>
            <a:off x="868877" y="2328446"/>
            <a:ext cx="1569523" cy="515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Dotcom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Crash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42" name="Google Shape;478;p98">
            <a:extLst>
              <a:ext uri="{FF2B5EF4-FFF2-40B4-BE49-F238E27FC236}">
                <a16:creationId xmlns:a16="http://schemas.microsoft.com/office/drawing/2014/main" id="{83F635E4-8652-464E-83B7-60ABF01023DC}"/>
              </a:ext>
            </a:extLst>
          </p:cNvPr>
          <p:cNvSpPr txBox="1"/>
          <p:nvPr/>
        </p:nvSpPr>
        <p:spPr>
          <a:xfrm rot="-3638867">
            <a:off x="5148294" y="4647118"/>
            <a:ext cx="72008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2014</a:t>
            </a:r>
            <a:endParaRPr dirty="0"/>
          </a:p>
        </p:txBody>
      </p:sp>
      <p:cxnSp>
        <p:nvCxnSpPr>
          <p:cNvPr id="45" name="Google Shape;476;p98">
            <a:extLst>
              <a:ext uri="{FF2B5EF4-FFF2-40B4-BE49-F238E27FC236}">
                <a16:creationId xmlns:a16="http://schemas.microsoft.com/office/drawing/2014/main" id="{F1479368-ECC0-4342-BD8B-28B93DC4E15E}"/>
              </a:ext>
            </a:extLst>
          </p:cNvPr>
          <p:cNvCxnSpPr/>
          <p:nvPr/>
        </p:nvCxnSpPr>
        <p:spPr>
          <a:xfrm>
            <a:off x="5565304" y="4355976"/>
            <a:ext cx="0" cy="21602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" name="Google Shape;476;p98">
            <a:extLst>
              <a:ext uri="{FF2B5EF4-FFF2-40B4-BE49-F238E27FC236}">
                <a16:creationId xmlns:a16="http://schemas.microsoft.com/office/drawing/2014/main" id="{1DE8127B-0DF2-4300-B829-A9CFD70A89CE}"/>
              </a:ext>
            </a:extLst>
          </p:cNvPr>
          <p:cNvCxnSpPr/>
          <p:nvPr/>
        </p:nvCxnSpPr>
        <p:spPr>
          <a:xfrm>
            <a:off x="6632104" y="4343400"/>
            <a:ext cx="0" cy="21602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7AEA49D-5296-442A-8671-B24A02E27400}"/>
              </a:ext>
            </a:extLst>
          </p:cNvPr>
          <p:cNvSpPr txBox="1"/>
          <p:nvPr/>
        </p:nvSpPr>
        <p:spPr>
          <a:xfrm>
            <a:off x="2679587" y="5715000"/>
            <a:ext cx="3817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An external, economic viewpoint</a:t>
            </a:r>
          </a:p>
        </p:txBody>
      </p:sp>
      <p:sp>
        <p:nvSpPr>
          <p:cNvPr id="47" name="Google Shape;470;p98">
            <a:extLst>
              <a:ext uri="{FF2B5EF4-FFF2-40B4-BE49-F238E27FC236}">
                <a16:creationId xmlns:a16="http://schemas.microsoft.com/office/drawing/2014/main" id="{EECDBFE7-6E64-4B6F-8F34-B8BB883EDD12}"/>
              </a:ext>
            </a:extLst>
          </p:cNvPr>
          <p:cNvSpPr txBox="1"/>
          <p:nvPr/>
        </p:nvSpPr>
        <p:spPr>
          <a:xfrm>
            <a:off x="3048000" y="2252246"/>
            <a:ext cx="1264723" cy="554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Great Recession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48" name="Google Shape;470;p98">
            <a:extLst>
              <a:ext uri="{FF2B5EF4-FFF2-40B4-BE49-F238E27FC236}">
                <a16:creationId xmlns:a16="http://schemas.microsoft.com/office/drawing/2014/main" id="{1C49022A-EB00-4E59-B24E-9C90DC7A575F}"/>
              </a:ext>
            </a:extLst>
          </p:cNvPr>
          <p:cNvSpPr txBox="1"/>
          <p:nvPr/>
        </p:nvSpPr>
        <p:spPr>
          <a:xfrm>
            <a:off x="5898077" y="2252246"/>
            <a:ext cx="1417123" cy="591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Reduced NGO funding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49" name="Google Shape;470;p98">
            <a:extLst>
              <a:ext uri="{FF2B5EF4-FFF2-40B4-BE49-F238E27FC236}">
                <a16:creationId xmlns:a16="http://schemas.microsoft.com/office/drawing/2014/main" id="{6EC72F61-E128-4147-9640-D3215B2C0A74}"/>
              </a:ext>
            </a:extLst>
          </p:cNvPr>
          <p:cNvSpPr txBox="1"/>
          <p:nvPr/>
        </p:nvSpPr>
        <p:spPr>
          <a:xfrm>
            <a:off x="5898077" y="1752600"/>
            <a:ext cx="1417123" cy="591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Bull Market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2929ACBD-FC5A-4046-B778-45FD2B7B56C9}"/>
              </a:ext>
            </a:extLst>
          </p:cNvPr>
          <p:cNvSpPr/>
          <p:nvPr/>
        </p:nvSpPr>
        <p:spPr>
          <a:xfrm>
            <a:off x="457200" y="752580"/>
            <a:ext cx="1935572" cy="1280150"/>
          </a:xfrm>
          <a:prstGeom prst="wedgeEllipseCallout">
            <a:avLst>
              <a:gd name="adj1" fmla="val -8038"/>
              <a:gd name="adj2" fmla="val 77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Cisco Fellowship program driver</a:t>
            </a:r>
          </a:p>
        </p:txBody>
      </p:sp>
    </p:spTree>
    <p:extLst>
      <p:ext uri="{BB962C8B-B14F-4D97-AF65-F5344CB8AC3E}">
        <p14:creationId xmlns:p14="http://schemas.microsoft.com/office/powerpoint/2010/main" val="326308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" name="Google Shape;453;p98"/>
          <p:cNvGrpSpPr/>
          <p:nvPr/>
        </p:nvGrpSpPr>
        <p:grpSpPr>
          <a:xfrm>
            <a:off x="1170733" y="3053489"/>
            <a:ext cx="6909171" cy="751020"/>
            <a:chOff x="2109" y="1656489"/>
            <a:chExt cx="6909171" cy="751020"/>
          </a:xfrm>
        </p:grpSpPr>
        <p:sp>
          <p:nvSpPr>
            <p:cNvPr id="454" name="Google Shape;454;p98"/>
            <p:cNvSpPr/>
            <p:nvPr/>
          </p:nvSpPr>
          <p:spPr>
            <a:xfrm>
              <a:off x="2109" y="1656489"/>
              <a:ext cx="1877552" cy="751020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rgbClr val="759336"/>
                </a:gs>
                <a:gs pos="80000">
                  <a:srgbClr val="99C247"/>
                </a:gs>
                <a:gs pos="100000">
                  <a:srgbClr val="9BC545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98"/>
            <p:cNvSpPr txBox="1"/>
            <p:nvPr/>
          </p:nvSpPr>
          <p:spPr>
            <a:xfrm>
              <a:off x="377619" y="1656489"/>
              <a:ext cx="1126532" cy="7510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21325" rIns="21325" bIns="21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Incubator</a:t>
              </a:r>
              <a:endParaRPr dirty="0"/>
            </a:p>
          </p:txBody>
        </p:sp>
        <p:sp>
          <p:nvSpPr>
            <p:cNvPr id="456" name="Google Shape;456;p98"/>
            <p:cNvSpPr/>
            <p:nvPr/>
          </p:nvSpPr>
          <p:spPr>
            <a:xfrm>
              <a:off x="1656184" y="1656489"/>
              <a:ext cx="1877552" cy="751020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rgbClr val="388D3F"/>
                </a:gs>
                <a:gs pos="80000">
                  <a:srgbClr val="49BB54"/>
                </a:gs>
                <a:gs pos="100000">
                  <a:srgbClr val="47BE53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98"/>
            <p:cNvSpPr txBox="1"/>
            <p:nvPr/>
          </p:nvSpPr>
          <p:spPr>
            <a:xfrm>
              <a:off x="2031694" y="1656489"/>
              <a:ext cx="1218792" cy="7510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21325" rIns="21325" bIns="21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Governance</a:t>
              </a:r>
              <a:endParaRPr dirty="0"/>
            </a:p>
          </p:txBody>
        </p:sp>
        <p:sp>
          <p:nvSpPr>
            <p:cNvPr id="458" name="Google Shape;458;p98"/>
            <p:cNvSpPr/>
            <p:nvPr/>
          </p:nvSpPr>
          <p:spPr>
            <a:xfrm>
              <a:off x="3292534" y="1656489"/>
              <a:ext cx="1820033" cy="751020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rgbClr val="3A897F"/>
                </a:gs>
                <a:gs pos="80000">
                  <a:srgbClr val="4DB3A8"/>
                </a:gs>
                <a:gs pos="100000">
                  <a:srgbClr val="4CB6AA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9" name="Google Shape;459;p98"/>
            <p:cNvSpPr txBox="1"/>
            <p:nvPr/>
          </p:nvSpPr>
          <p:spPr>
            <a:xfrm>
              <a:off x="3651148" y="1656489"/>
              <a:ext cx="1126532" cy="7510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21325" rIns="21325" bIns="21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Transitions</a:t>
              </a:r>
              <a:endParaRPr dirty="0"/>
            </a:p>
          </p:txBody>
        </p:sp>
        <p:sp>
          <p:nvSpPr>
            <p:cNvPr id="462" name="Google Shape;462;p98"/>
            <p:cNvSpPr/>
            <p:nvPr/>
          </p:nvSpPr>
          <p:spPr>
            <a:xfrm>
              <a:off x="4870348" y="1656489"/>
              <a:ext cx="2040932" cy="751020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rgbClr val="5C417C"/>
                </a:gs>
                <a:gs pos="80000">
                  <a:srgbClr val="7955A4"/>
                </a:gs>
                <a:gs pos="100000">
                  <a:srgbClr val="7955A6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98"/>
            <p:cNvSpPr txBox="1"/>
            <p:nvPr/>
          </p:nvSpPr>
          <p:spPr>
            <a:xfrm>
              <a:off x="5409238" y="1656489"/>
              <a:ext cx="1126532" cy="7510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21325" rIns="21325" bIns="21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Strategic</a:t>
              </a:r>
              <a:endParaRPr dirty="0"/>
            </a:p>
          </p:txBody>
        </p:sp>
      </p:grpSp>
      <p:sp>
        <p:nvSpPr>
          <p:cNvPr id="464" name="Google Shape;464;p98"/>
          <p:cNvSpPr txBox="1"/>
          <p:nvPr/>
        </p:nvSpPr>
        <p:spPr>
          <a:xfrm>
            <a:off x="1566639" y="3789040"/>
            <a:ext cx="97013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Chapter 1</a:t>
            </a:r>
            <a:endParaRPr/>
          </a:p>
        </p:txBody>
      </p:sp>
      <p:sp>
        <p:nvSpPr>
          <p:cNvPr id="465" name="Google Shape;465;p98"/>
          <p:cNvSpPr txBox="1"/>
          <p:nvPr/>
        </p:nvSpPr>
        <p:spPr>
          <a:xfrm>
            <a:off x="3222823" y="3789040"/>
            <a:ext cx="97013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Chapter 2</a:t>
            </a:r>
            <a:endParaRPr/>
          </a:p>
        </p:txBody>
      </p:sp>
      <p:sp>
        <p:nvSpPr>
          <p:cNvPr id="466" name="Google Shape;466;p98"/>
          <p:cNvSpPr txBox="1"/>
          <p:nvPr/>
        </p:nvSpPr>
        <p:spPr>
          <a:xfrm>
            <a:off x="4727104" y="3789040"/>
            <a:ext cx="97013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Chapter 3</a:t>
            </a:r>
            <a:endParaRPr dirty="0"/>
          </a:p>
        </p:txBody>
      </p:sp>
      <p:sp>
        <p:nvSpPr>
          <p:cNvPr id="467" name="Google Shape;467;p98"/>
          <p:cNvSpPr txBox="1"/>
          <p:nvPr/>
        </p:nvSpPr>
        <p:spPr>
          <a:xfrm>
            <a:off x="6576367" y="3789040"/>
            <a:ext cx="97013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Chapter 4</a:t>
            </a:r>
            <a:endParaRPr dirty="0"/>
          </a:p>
        </p:txBody>
      </p:sp>
      <p:cxnSp>
        <p:nvCxnSpPr>
          <p:cNvPr id="469" name="Google Shape;469;p98"/>
          <p:cNvCxnSpPr>
            <a:cxnSpLocks/>
          </p:cNvCxnSpPr>
          <p:nvPr/>
        </p:nvCxnSpPr>
        <p:spPr>
          <a:xfrm flipV="1">
            <a:off x="1240632" y="4343400"/>
            <a:ext cx="6912768" cy="21704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sp>
        <p:nvSpPr>
          <p:cNvPr id="470" name="Google Shape;470;p98"/>
          <p:cNvSpPr txBox="1"/>
          <p:nvPr/>
        </p:nvSpPr>
        <p:spPr>
          <a:xfrm rot="-3638867">
            <a:off x="839930" y="4647118"/>
            <a:ext cx="72008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2001</a:t>
            </a:r>
            <a:endParaRPr dirty="0"/>
          </a:p>
        </p:txBody>
      </p:sp>
      <p:sp>
        <p:nvSpPr>
          <p:cNvPr id="471" name="Google Shape;471;p98"/>
          <p:cNvSpPr txBox="1"/>
          <p:nvPr/>
        </p:nvSpPr>
        <p:spPr>
          <a:xfrm rot="-3638867">
            <a:off x="2356762" y="4664630"/>
            <a:ext cx="72008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2006</a:t>
            </a:r>
            <a:endParaRPr dirty="0"/>
          </a:p>
        </p:txBody>
      </p:sp>
      <p:cxnSp>
        <p:nvCxnSpPr>
          <p:cNvPr id="472" name="Google Shape;472;p98"/>
          <p:cNvCxnSpPr/>
          <p:nvPr/>
        </p:nvCxnSpPr>
        <p:spPr>
          <a:xfrm>
            <a:off x="1240632" y="4365104"/>
            <a:ext cx="0" cy="21602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73" name="Google Shape;473;p98"/>
          <p:cNvCxnSpPr/>
          <p:nvPr/>
        </p:nvCxnSpPr>
        <p:spPr>
          <a:xfrm>
            <a:off x="2824808" y="4365104"/>
            <a:ext cx="0" cy="21602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74" name="Google Shape;474;p98"/>
          <p:cNvCxnSpPr/>
          <p:nvPr/>
        </p:nvCxnSpPr>
        <p:spPr>
          <a:xfrm>
            <a:off x="4553000" y="4365104"/>
            <a:ext cx="0" cy="21602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75" name="Google Shape;475;p98"/>
          <p:cNvCxnSpPr/>
          <p:nvPr/>
        </p:nvCxnSpPr>
        <p:spPr>
          <a:xfrm>
            <a:off x="6281192" y="4344516"/>
            <a:ext cx="0" cy="21602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77" name="Google Shape;477;p98"/>
          <p:cNvSpPr txBox="1"/>
          <p:nvPr/>
        </p:nvSpPr>
        <p:spPr>
          <a:xfrm rot="-3638867">
            <a:off x="4084954" y="4664630"/>
            <a:ext cx="72008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2013</a:t>
            </a:r>
            <a:endParaRPr dirty="0"/>
          </a:p>
        </p:txBody>
      </p:sp>
      <p:sp>
        <p:nvSpPr>
          <p:cNvPr id="478" name="Google Shape;478;p98"/>
          <p:cNvSpPr txBox="1"/>
          <p:nvPr/>
        </p:nvSpPr>
        <p:spPr>
          <a:xfrm rot="-3638867">
            <a:off x="5813134" y="4664630"/>
            <a:ext cx="72008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2017</a:t>
            </a:r>
            <a:endParaRPr dirty="0"/>
          </a:p>
        </p:txBody>
      </p:sp>
      <p:sp>
        <p:nvSpPr>
          <p:cNvPr id="479" name="Google Shape;479;p98"/>
          <p:cNvSpPr txBox="1"/>
          <p:nvPr/>
        </p:nvSpPr>
        <p:spPr>
          <a:xfrm rot="-3638867">
            <a:off x="6215094" y="4664630"/>
            <a:ext cx="72008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</a:t>
            </a:r>
            <a:endParaRPr dirty="0"/>
          </a:p>
        </p:txBody>
      </p:sp>
      <p:cxnSp>
        <p:nvCxnSpPr>
          <p:cNvPr id="480" name="Google Shape;480;p98"/>
          <p:cNvCxnSpPr/>
          <p:nvPr/>
        </p:nvCxnSpPr>
        <p:spPr>
          <a:xfrm>
            <a:off x="7165504" y="4344516"/>
            <a:ext cx="0" cy="216024"/>
          </a:xfrm>
          <a:prstGeom prst="straightConnector1">
            <a:avLst/>
          </a:prstGeom>
          <a:noFill/>
          <a:ln w="127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1" name="Google Shape;481;p98"/>
          <p:cNvSpPr txBox="1"/>
          <p:nvPr/>
        </p:nvSpPr>
        <p:spPr>
          <a:xfrm rot="-3638867">
            <a:off x="6653413" y="4659449"/>
            <a:ext cx="79414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Today</a:t>
            </a:r>
            <a:endParaRPr dirty="0"/>
          </a:p>
        </p:txBody>
      </p:sp>
      <p:sp>
        <p:nvSpPr>
          <p:cNvPr id="485" name="Google Shape;485;p98"/>
          <p:cNvSpPr txBox="1">
            <a:spLocks noGrp="1"/>
          </p:cNvSpPr>
          <p:nvPr>
            <p:ph type="title"/>
          </p:nvPr>
        </p:nvSpPr>
        <p:spPr>
          <a:xfrm>
            <a:off x="457200" y="3508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NetHope Timeline</a:t>
            </a:r>
            <a:endParaRPr dirty="0"/>
          </a:p>
        </p:txBody>
      </p:sp>
      <p:sp>
        <p:nvSpPr>
          <p:cNvPr id="36" name="Google Shape;470;p98">
            <a:extLst>
              <a:ext uri="{FF2B5EF4-FFF2-40B4-BE49-F238E27FC236}">
                <a16:creationId xmlns:a16="http://schemas.microsoft.com/office/drawing/2014/main" id="{0477D079-D033-4EAB-BEA0-533472D8050D}"/>
              </a:ext>
            </a:extLst>
          </p:cNvPr>
          <p:cNvSpPr txBox="1"/>
          <p:nvPr/>
        </p:nvSpPr>
        <p:spPr>
          <a:xfrm rot="-3638867">
            <a:off x="943178" y="2269133"/>
            <a:ext cx="93114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1600" baseline="30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st</a:t>
            </a:r>
            <a: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ED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37" name="Google Shape;470;p98">
            <a:extLst>
              <a:ext uri="{FF2B5EF4-FFF2-40B4-BE49-F238E27FC236}">
                <a16:creationId xmlns:a16="http://schemas.microsoft.com/office/drawing/2014/main" id="{B722120B-9C92-41C5-B8FC-4F2CCF6FD3D1}"/>
              </a:ext>
            </a:extLst>
          </p:cNvPr>
          <p:cNvSpPr txBox="1"/>
          <p:nvPr/>
        </p:nvSpPr>
        <p:spPr>
          <a:xfrm rot="-3638867">
            <a:off x="2209372" y="2300703"/>
            <a:ext cx="93114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600" baseline="30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nd</a:t>
            </a:r>
            <a: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ED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38" name="Google Shape;470;p98">
            <a:extLst>
              <a:ext uri="{FF2B5EF4-FFF2-40B4-BE49-F238E27FC236}">
                <a16:creationId xmlns:a16="http://schemas.microsoft.com/office/drawing/2014/main" id="{696B417F-63D0-4609-AD51-4C21800D2114}"/>
              </a:ext>
            </a:extLst>
          </p:cNvPr>
          <p:cNvSpPr txBox="1"/>
          <p:nvPr/>
        </p:nvSpPr>
        <p:spPr>
          <a:xfrm rot="-3638867">
            <a:off x="2666572" y="2300703"/>
            <a:ext cx="93114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1600" baseline="30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st</a:t>
            </a:r>
            <a: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CEO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39" name="Google Shape;470;p98">
            <a:extLst>
              <a:ext uri="{FF2B5EF4-FFF2-40B4-BE49-F238E27FC236}">
                <a16:creationId xmlns:a16="http://schemas.microsoft.com/office/drawing/2014/main" id="{E75E4EF6-0D63-47E3-ACA1-742816999754}"/>
              </a:ext>
            </a:extLst>
          </p:cNvPr>
          <p:cNvSpPr txBox="1"/>
          <p:nvPr/>
        </p:nvSpPr>
        <p:spPr>
          <a:xfrm rot="-3638867">
            <a:off x="4249528" y="2271222"/>
            <a:ext cx="99879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600" baseline="30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nd</a:t>
            </a:r>
            <a: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CEO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40" name="Google Shape;470;p98">
            <a:extLst>
              <a:ext uri="{FF2B5EF4-FFF2-40B4-BE49-F238E27FC236}">
                <a16:creationId xmlns:a16="http://schemas.microsoft.com/office/drawing/2014/main" id="{8FEC639E-F125-4B00-AF50-A279DF7F645B}"/>
              </a:ext>
            </a:extLst>
          </p:cNvPr>
          <p:cNvSpPr txBox="1"/>
          <p:nvPr/>
        </p:nvSpPr>
        <p:spPr>
          <a:xfrm rot="-3638867">
            <a:off x="4673569" y="2253984"/>
            <a:ext cx="99879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600" baseline="300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nd</a:t>
            </a:r>
            <a:r>
              <a:rPr lang="en-US" sz="16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Chair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41" name="Google Shape;470;p98">
            <a:extLst>
              <a:ext uri="{FF2B5EF4-FFF2-40B4-BE49-F238E27FC236}">
                <a16:creationId xmlns:a16="http://schemas.microsoft.com/office/drawing/2014/main" id="{5FE0E4AC-2025-48F3-9D56-5D56DA8DC263}"/>
              </a:ext>
            </a:extLst>
          </p:cNvPr>
          <p:cNvSpPr txBox="1"/>
          <p:nvPr/>
        </p:nvSpPr>
        <p:spPr>
          <a:xfrm rot="-3638867">
            <a:off x="1876847" y="2330184"/>
            <a:ext cx="99879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1600" baseline="300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st</a:t>
            </a:r>
            <a:r>
              <a:rPr lang="en-US" sz="16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Chair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42" name="Google Shape;478;p98">
            <a:extLst>
              <a:ext uri="{FF2B5EF4-FFF2-40B4-BE49-F238E27FC236}">
                <a16:creationId xmlns:a16="http://schemas.microsoft.com/office/drawing/2014/main" id="{83F635E4-8652-464E-83B7-60ABF01023DC}"/>
              </a:ext>
            </a:extLst>
          </p:cNvPr>
          <p:cNvSpPr txBox="1"/>
          <p:nvPr/>
        </p:nvSpPr>
        <p:spPr>
          <a:xfrm rot="-3638867">
            <a:off x="5148294" y="4647118"/>
            <a:ext cx="72008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2014</a:t>
            </a:r>
            <a:endParaRPr dirty="0"/>
          </a:p>
        </p:txBody>
      </p:sp>
      <p:sp>
        <p:nvSpPr>
          <p:cNvPr id="43" name="Google Shape;470;p98">
            <a:extLst>
              <a:ext uri="{FF2B5EF4-FFF2-40B4-BE49-F238E27FC236}">
                <a16:creationId xmlns:a16="http://schemas.microsoft.com/office/drawing/2014/main" id="{02A13DA6-776B-4602-A9DA-D72D29B14C1C}"/>
              </a:ext>
            </a:extLst>
          </p:cNvPr>
          <p:cNvSpPr txBox="1"/>
          <p:nvPr/>
        </p:nvSpPr>
        <p:spPr>
          <a:xfrm rot="-3638867">
            <a:off x="6045169" y="2177784"/>
            <a:ext cx="99879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-US" sz="1600" baseline="300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rd</a:t>
            </a:r>
            <a:r>
              <a:rPr lang="en-US" sz="16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Chair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44" name="Google Shape;470;p98">
            <a:extLst>
              <a:ext uri="{FF2B5EF4-FFF2-40B4-BE49-F238E27FC236}">
                <a16:creationId xmlns:a16="http://schemas.microsoft.com/office/drawing/2014/main" id="{2FB964B8-DAC7-4317-A6EF-167D8AB01CC7}"/>
              </a:ext>
            </a:extLst>
          </p:cNvPr>
          <p:cNvSpPr txBox="1"/>
          <p:nvPr/>
        </p:nvSpPr>
        <p:spPr>
          <a:xfrm rot="-3638867">
            <a:off x="6372647" y="2101584"/>
            <a:ext cx="99879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1600" baseline="300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16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Chair</a:t>
            </a:r>
            <a:endParaRPr dirty="0">
              <a:solidFill>
                <a:srgbClr val="0070C0"/>
              </a:solidFill>
            </a:endParaRPr>
          </a:p>
        </p:txBody>
      </p:sp>
      <p:cxnSp>
        <p:nvCxnSpPr>
          <p:cNvPr id="45" name="Google Shape;476;p98">
            <a:extLst>
              <a:ext uri="{FF2B5EF4-FFF2-40B4-BE49-F238E27FC236}">
                <a16:creationId xmlns:a16="http://schemas.microsoft.com/office/drawing/2014/main" id="{F1479368-ECC0-4342-BD8B-28B93DC4E15E}"/>
              </a:ext>
            </a:extLst>
          </p:cNvPr>
          <p:cNvCxnSpPr/>
          <p:nvPr/>
        </p:nvCxnSpPr>
        <p:spPr>
          <a:xfrm>
            <a:off x="5565304" y="4355976"/>
            <a:ext cx="0" cy="21602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" name="Google Shape;476;p98">
            <a:extLst>
              <a:ext uri="{FF2B5EF4-FFF2-40B4-BE49-F238E27FC236}">
                <a16:creationId xmlns:a16="http://schemas.microsoft.com/office/drawing/2014/main" id="{1DE8127B-0DF2-4300-B829-A9CFD70A89CE}"/>
              </a:ext>
            </a:extLst>
          </p:cNvPr>
          <p:cNvCxnSpPr/>
          <p:nvPr/>
        </p:nvCxnSpPr>
        <p:spPr>
          <a:xfrm>
            <a:off x="6632104" y="4343400"/>
            <a:ext cx="0" cy="21602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7AEA49D-5296-442A-8671-B24A02E27400}"/>
              </a:ext>
            </a:extLst>
          </p:cNvPr>
          <p:cNvSpPr txBox="1"/>
          <p:nvPr/>
        </p:nvSpPr>
        <p:spPr>
          <a:xfrm>
            <a:off x="2679587" y="5715000"/>
            <a:ext cx="3817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An internal, leadership viewpoint</a:t>
            </a:r>
          </a:p>
        </p:txBody>
      </p:sp>
      <p:sp>
        <p:nvSpPr>
          <p:cNvPr id="2" name="Google Shape;470;p98">
            <a:extLst>
              <a:ext uri="{FF2B5EF4-FFF2-40B4-BE49-F238E27FC236}">
                <a16:creationId xmlns:a16="http://schemas.microsoft.com/office/drawing/2014/main" id="{C9D9FCF8-7874-4F07-9F59-5C2B7B4FAE9D}"/>
              </a:ext>
            </a:extLst>
          </p:cNvPr>
          <p:cNvSpPr txBox="1"/>
          <p:nvPr/>
        </p:nvSpPr>
        <p:spPr>
          <a:xfrm rot="-3638867">
            <a:off x="6893272" y="2063000"/>
            <a:ext cx="99879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-US" sz="1600" baseline="30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rd</a:t>
            </a:r>
            <a: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CEO</a:t>
            </a:r>
            <a:endParaRPr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35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C5B0F-B232-4FD6-BD1C-B01288022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Intros</a:t>
            </a:r>
          </a:p>
        </p:txBody>
      </p:sp>
    </p:spTree>
    <p:extLst>
      <p:ext uri="{BB962C8B-B14F-4D97-AF65-F5344CB8AC3E}">
        <p14:creationId xmlns:p14="http://schemas.microsoft.com/office/powerpoint/2010/main" val="1337813660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805D7-BA4A-4B0D-95C4-D037699BC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CEOs in 14 Years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BF7C0C-67DA-4236-B384-7059FB3E6B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Represent three focal points of the organization: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Fundraising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Strategy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Member care</a:t>
            </a:r>
          </a:p>
          <a:p>
            <a:pPr marL="571500" indent="-514350"/>
            <a:r>
              <a:rPr lang="en-US" dirty="0"/>
              <a:t>The challenge of balance and history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6FCBB4-CCE3-41AC-BD81-660C8DA13E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A9851D-EFAC-48FE-8D59-FAC90B0CEA9B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93014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" name="Google Shape;453;p98"/>
          <p:cNvGrpSpPr/>
          <p:nvPr/>
        </p:nvGrpSpPr>
        <p:grpSpPr>
          <a:xfrm>
            <a:off x="1170733" y="3053489"/>
            <a:ext cx="6909171" cy="751020"/>
            <a:chOff x="2109" y="1656489"/>
            <a:chExt cx="6909171" cy="751020"/>
          </a:xfrm>
        </p:grpSpPr>
        <p:sp>
          <p:nvSpPr>
            <p:cNvPr id="454" name="Google Shape;454;p98"/>
            <p:cNvSpPr/>
            <p:nvPr/>
          </p:nvSpPr>
          <p:spPr>
            <a:xfrm>
              <a:off x="2109" y="1656489"/>
              <a:ext cx="1877552" cy="751020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rgbClr val="759336"/>
                </a:gs>
                <a:gs pos="80000">
                  <a:srgbClr val="99C247"/>
                </a:gs>
                <a:gs pos="100000">
                  <a:srgbClr val="9BC545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98"/>
            <p:cNvSpPr txBox="1"/>
            <p:nvPr/>
          </p:nvSpPr>
          <p:spPr>
            <a:xfrm>
              <a:off x="377619" y="1656489"/>
              <a:ext cx="1126532" cy="7510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21325" rIns="21325" bIns="21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Incubator</a:t>
              </a:r>
              <a:endParaRPr dirty="0"/>
            </a:p>
          </p:txBody>
        </p:sp>
        <p:sp>
          <p:nvSpPr>
            <p:cNvPr id="456" name="Google Shape;456;p98"/>
            <p:cNvSpPr/>
            <p:nvPr/>
          </p:nvSpPr>
          <p:spPr>
            <a:xfrm>
              <a:off x="1656184" y="1656489"/>
              <a:ext cx="1877552" cy="751020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rgbClr val="388D3F"/>
                </a:gs>
                <a:gs pos="80000">
                  <a:srgbClr val="49BB54"/>
                </a:gs>
                <a:gs pos="100000">
                  <a:srgbClr val="47BE53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98"/>
            <p:cNvSpPr txBox="1"/>
            <p:nvPr/>
          </p:nvSpPr>
          <p:spPr>
            <a:xfrm>
              <a:off x="2031694" y="1656489"/>
              <a:ext cx="1218792" cy="7510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21325" rIns="21325" bIns="21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Governance</a:t>
              </a:r>
              <a:endParaRPr dirty="0"/>
            </a:p>
          </p:txBody>
        </p:sp>
        <p:sp>
          <p:nvSpPr>
            <p:cNvPr id="458" name="Google Shape;458;p98"/>
            <p:cNvSpPr/>
            <p:nvPr/>
          </p:nvSpPr>
          <p:spPr>
            <a:xfrm>
              <a:off x="3292534" y="1656489"/>
              <a:ext cx="1820033" cy="751020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rgbClr val="3A897F"/>
                </a:gs>
                <a:gs pos="80000">
                  <a:srgbClr val="4DB3A8"/>
                </a:gs>
                <a:gs pos="100000">
                  <a:srgbClr val="4CB6AA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9" name="Google Shape;459;p98"/>
            <p:cNvSpPr txBox="1"/>
            <p:nvPr/>
          </p:nvSpPr>
          <p:spPr>
            <a:xfrm>
              <a:off x="3651148" y="1656489"/>
              <a:ext cx="1126532" cy="7510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21325" rIns="21325" bIns="21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Transitions</a:t>
              </a:r>
              <a:endParaRPr dirty="0"/>
            </a:p>
          </p:txBody>
        </p:sp>
        <p:sp>
          <p:nvSpPr>
            <p:cNvPr id="462" name="Google Shape;462;p98"/>
            <p:cNvSpPr/>
            <p:nvPr/>
          </p:nvSpPr>
          <p:spPr>
            <a:xfrm>
              <a:off x="4870348" y="1656489"/>
              <a:ext cx="2040932" cy="751020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rgbClr val="5C417C"/>
                </a:gs>
                <a:gs pos="80000">
                  <a:srgbClr val="7955A4"/>
                </a:gs>
                <a:gs pos="100000">
                  <a:srgbClr val="7955A6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98"/>
            <p:cNvSpPr txBox="1"/>
            <p:nvPr/>
          </p:nvSpPr>
          <p:spPr>
            <a:xfrm>
              <a:off x="5409238" y="1656489"/>
              <a:ext cx="1126532" cy="7510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21325" rIns="21325" bIns="21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Strategic</a:t>
              </a:r>
              <a:endParaRPr dirty="0"/>
            </a:p>
          </p:txBody>
        </p:sp>
      </p:grpSp>
      <p:sp>
        <p:nvSpPr>
          <p:cNvPr id="464" name="Google Shape;464;p98"/>
          <p:cNvSpPr txBox="1"/>
          <p:nvPr/>
        </p:nvSpPr>
        <p:spPr>
          <a:xfrm>
            <a:off x="1566639" y="3789040"/>
            <a:ext cx="97013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Chapter 1</a:t>
            </a:r>
            <a:endParaRPr/>
          </a:p>
        </p:txBody>
      </p:sp>
      <p:sp>
        <p:nvSpPr>
          <p:cNvPr id="465" name="Google Shape;465;p98"/>
          <p:cNvSpPr txBox="1"/>
          <p:nvPr/>
        </p:nvSpPr>
        <p:spPr>
          <a:xfrm>
            <a:off x="3222823" y="3789040"/>
            <a:ext cx="97013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Chapter 2</a:t>
            </a:r>
            <a:endParaRPr/>
          </a:p>
        </p:txBody>
      </p:sp>
      <p:sp>
        <p:nvSpPr>
          <p:cNvPr id="466" name="Google Shape;466;p98"/>
          <p:cNvSpPr txBox="1"/>
          <p:nvPr/>
        </p:nvSpPr>
        <p:spPr>
          <a:xfrm>
            <a:off x="4727104" y="3789040"/>
            <a:ext cx="97013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Chapter 3</a:t>
            </a:r>
            <a:endParaRPr dirty="0"/>
          </a:p>
        </p:txBody>
      </p:sp>
      <p:sp>
        <p:nvSpPr>
          <p:cNvPr id="467" name="Google Shape;467;p98"/>
          <p:cNvSpPr txBox="1"/>
          <p:nvPr/>
        </p:nvSpPr>
        <p:spPr>
          <a:xfrm>
            <a:off x="6576367" y="3789040"/>
            <a:ext cx="97013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Chapter 4</a:t>
            </a:r>
            <a:endParaRPr dirty="0"/>
          </a:p>
        </p:txBody>
      </p:sp>
      <p:cxnSp>
        <p:nvCxnSpPr>
          <p:cNvPr id="469" name="Google Shape;469;p98"/>
          <p:cNvCxnSpPr>
            <a:cxnSpLocks/>
          </p:cNvCxnSpPr>
          <p:nvPr/>
        </p:nvCxnSpPr>
        <p:spPr>
          <a:xfrm flipV="1">
            <a:off x="1240632" y="4343400"/>
            <a:ext cx="6912768" cy="21704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sp>
        <p:nvSpPr>
          <p:cNvPr id="470" name="Google Shape;470;p98"/>
          <p:cNvSpPr txBox="1"/>
          <p:nvPr/>
        </p:nvSpPr>
        <p:spPr>
          <a:xfrm rot="-3638867">
            <a:off x="839930" y="4647118"/>
            <a:ext cx="72008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2001</a:t>
            </a:r>
            <a:endParaRPr dirty="0"/>
          </a:p>
        </p:txBody>
      </p:sp>
      <p:sp>
        <p:nvSpPr>
          <p:cNvPr id="471" name="Google Shape;471;p98"/>
          <p:cNvSpPr txBox="1"/>
          <p:nvPr/>
        </p:nvSpPr>
        <p:spPr>
          <a:xfrm rot="-3638867">
            <a:off x="2356762" y="4664630"/>
            <a:ext cx="72008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2006</a:t>
            </a:r>
            <a:endParaRPr dirty="0"/>
          </a:p>
        </p:txBody>
      </p:sp>
      <p:cxnSp>
        <p:nvCxnSpPr>
          <p:cNvPr id="472" name="Google Shape;472;p98"/>
          <p:cNvCxnSpPr/>
          <p:nvPr/>
        </p:nvCxnSpPr>
        <p:spPr>
          <a:xfrm>
            <a:off x="1240632" y="4365104"/>
            <a:ext cx="0" cy="21602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73" name="Google Shape;473;p98"/>
          <p:cNvCxnSpPr/>
          <p:nvPr/>
        </p:nvCxnSpPr>
        <p:spPr>
          <a:xfrm>
            <a:off x="2824808" y="4365104"/>
            <a:ext cx="0" cy="21602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74" name="Google Shape;474;p98"/>
          <p:cNvCxnSpPr/>
          <p:nvPr/>
        </p:nvCxnSpPr>
        <p:spPr>
          <a:xfrm>
            <a:off x="4553000" y="4365104"/>
            <a:ext cx="0" cy="21602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75" name="Google Shape;475;p98"/>
          <p:cNvCxnSpPr/>
          <p:nvPr/>
        </p:nvCxnSpPr>
        <p:spPr>
          <a:xfrm>
            <a:off x="6281192" y="4344516"/>
            <a:ext cx="0" cy="21602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77" name="Google Shape;477;p98"/>
          <p:cNvSpPr txBox="1"/>
          <p:nvPr/>
        </p:nvSpPr>
        <p:spPr>
          <a:xfrm rot="-3638867">
            <a:off x="4084954" y="4664630"/>
            <a:ext cx="72008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2013</a:t>
            </a:r>
            <a:endParaRPr dirty="0"/>
          </a:p>
        </p:txBody>
      </p:sp>
      <p:sp>
        <p:nvSpPr>
          <p:cNvPr id="478" name="Google Shape;478;p98"/>
          <p:cNvSpPr txBox="1"/>
          <p:nvPr/>
        </p:nvSpPr>
        <p:spPr>
          <a:xfrm rot="-3638867">
            <a:off x="5813134" y="4664630"/>
            <a:ext cx="72008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2017</a:t>
            </a:r>
            <a:endParaRPr dirty="0"/>
          </a:p>
        </p:txBody>
      </p:sp>
      <p:sp>
        <p:nvSpPr>
          <p:cNvPr id="479" name="Google Shape;479;p98"/>
          <p:cNvSpPr txBox="1"/>
          <p:nvPr/>
        </p:nvSpPr>
        <p:spPr>
          <a:xfrm rot="-3638867">
            <a:off x="6215094" y="4664630"/>
            <a:ext cx="72008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</a:t>
            </a:r>
            <a:endParaRPr dirty="0"/>
          </a:p>
        </p:txBody>
      </p:sp>
      <p:cxnSp>
        <p:nvCxnSpPr>
          <p:cNvPr id="480" name="Google Shape;480;p98"/>
          <p:cNvCxnSpPr/>
          <p:nvPr/>
        </p:nvCxnSpPr>
        <p:spPr>
          <a:xfrm>
            <a:off x="7165504" y="4344516"/>
            <a:ext cx="0" cy="216024"/>
          </a:xfrm>
          <a:prstGeom prst="straightConnector1">
            <a:avLst/>
          </a:prstGeom>
          <a:noFill/>
          <a:ln w="127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1" name="Google Shape;481;p98"/>
          <p:cNvSpPr txBox="1"/>
          <p:nvPr/>
        </p:nvSpPr>
        <p:spPr>
          <a:xfrm rot="-3638867">
            <a:off x="6653413" y="4659449"/>
            <a:ext cx="79414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Today</a:t>
            </a:r>
            <a:endParaRPr dirty="0"/>
          </a:p>
        </p:txBody>
      </p:sp>
      <p:sp>
        <p:nvSpPr>
          <p:cNvPr id="485" name="Google Shape;485;p98"/>
          <p:cNvSpPr txBox="1">
            <a:spLocks noGrp="1"/>
          </p:cNvSpPr>
          <p:nvPr>
            <p:ph type="title"/>
          </p:nvPr>
        </p:nvSpPr>
        <p:spPr>
          <a:xfrm>
            <a:off x="457200" y="3508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NetHope Timeline</a:t>
            </a:r>
            <a:endParaRPr dirty="0"/>
          </a:p>
        </p:txBody>
      </p:sp>
      <p:sp>
        <p:nvSpPr>
          <p:cNvPr id="36" name="Google Shape;470;p98">
            <a:extLst>
              <a:ext uri="{FF2B5EF4-FFF2-40B4-BE49-F238E27FC236}">
                <a16:creationId xmlns:a16="http://schemas.microsoft.com/office/drawing/2014/main" id="{0477D079-D033-4EAB-BEA0-533472D8050D}"/>
              </a:ext>
            </a:extLst>
          </p:cNvPr>
          <p:cNvSpPr txBox="1"/>
          <p:nvPr/>
        </p:nvSpPr>
        <p:spPr>
          <a:xfrm rot="-3638867">
            <a:off x="775977" y="1983276"/>
            <a:ext cx="158706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Business Plan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37" name="Google Shape;470;p98">
            <a:extLst>
              <a:ext uri="{FF2B5EF4-FFF2-40B4-BE49-F238E27FC236}">
                <a16:creationId xmlns:a16="http://schemas.microsoft.com/office/drawing/2014/main" id="{B722120B-9C92-41C5-B8FC-4F2CCF6FD3D1}"/>
              </a:ext>
            </a:extLst>
          </p:cNvPr>
          <p:cNvSpPr txBox="1"/>
          <p:nvPr/>
        </p:nvSpPr>
        <p:spPr>
          <a:xfrm rot="-3638867">
            <a:off x="1437873" y="1998975"/>
            <a:ext cx="1215156" cy="513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Accenture options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38" name="Google Shape;470;p98">
            <a:extLst>
              <a:ext uri="{FF2B5EF4-FFF2-40B4-BE49-F238E27FC236}">
                <a16:creationId xmlns:a16="http://schemas.microsoft.com/office/drawing/2014/main" id="{696B417F-63D0-4609-AD51-4C21800D2114}"/>
              </a:ext>
            </a:extLst>
          </p:cNvPr>
          <p:cNvSpPr txBox="1"/>
          <p:nvPr/>
        </p:nvSpPr>
        <p:spPr>
          <a:xfrm rot="-3638867">
            <a:off x="2245675" y="2013751"/>
            <a:ext cx="1094355" cy="547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Theory of Change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39" name="Google Shape;470;p98">
            <a:extLst>
              <a:ext uri="{FF2B5EF4-FFF2-40B4-BE49-F238E27FC236}">
                <a16:creationId xmlns:a16="http://schemas.microsoft.com/office/drawing/2014/main" id="{E75E4EF6-0D63-47E3-ACA1-742816999754}"/>
              </a:ext>
            </a:extLst>
          </p:cNvPr>
          <p:cNvSpPr txBox="1"/>
          <p:nvPr/>
        </p:nvSpPr>
        <p:spPr>
          <a:xfrm rot="-3638867">
            <a:off x="2752977" y="1987864"/>
            <a:ext cx="143723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Shared </a:t>
            </a:r>
            <a:r>
              <a:rPr lang="en-US" sz="16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Svcs</a:t>
            </a:r>
            <a:endParaRPr lang="en-US" sz="1600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Tuck case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42" name="Google Shape;478;p98">
            <a:extLst>
              <a:ext uri="{FF2B5EF4-FFF2-40B4-BE49-F238E27FC236}">
                <a16:creationId xmlns:a16="http://schemas.microsoft.com/office/drawing/2014/main" id="{83F635E4-8652-464E-83B7-60ABF01023DC}"/>
              </a:ext>
            </a:extLst>
          </p:cNvPr>
          <p:cNvSpPr txBox="1"/>
          <p:nvPr/>
        </p:nvSpPr>
        <p:spPr>
          <a:xfrm rot="-3638867">
            <a:off x="5148294" y="4647118"/>
            <a:ext cx="72008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2014</a:t>
            </a:r>
            <a:endParaRPr dirty="0"/>
          </a:p>
        </p:txBody>
      </p:sp>
      <p:cxnSp>
        <p:nvCxnSpPr>
          <p:cNvPr id="45" name="Google Shape;476;p98">
            <a:extLst>
              <a:ext uri="{FF2B5EF4-FFF2-40B4-BE49-F238E27FC236}">
                <a16:creationId xmlns:a16="http://schemas.microsoft.com/office/drawing/2014/main" id="{F1479368-ECC0-4342-BD8B-28B93DC4E15E}"/>
              </a:ext>
            </a:extLst>
          </p:cNvPr>
          <p:cNvCxnSpPr/>
          <p:nvPr/>
        </p:nvCxnSpPr>
        <p:spPr>
          <a:xfrm>
            <a:off x="5565304" y="4355976"/>
            <a:ext cx="0" cy="21602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" name="Google Shape;476;p98">
            <a:extLst>
              <a:ext uri="{FF2B5EF4-FFF2-40B4-BE49-F238E27FC236}">
                <a16:creationId xmlns:a16="http://schemas.microsoft.com/office/drawing/2014/main" id="{1DE8127B-0DF2-4300-B829-A9CFD70A89CE}"/>
              </a:ext>
            </a:extLst>
          </p:cNvPr>
          <p:cNvCxnSpPr/>
          <p:nvPr/>
        </p:nvCxnSpPr>
        <p:spPr>
          <a:xfrm>
            <a:off x="6632104" y="4343400"/>
            <a:ext cx="0" cy="21602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7AEA49D-5296-442A-8671-B24A02E27400}"/>
              </a:ext>
            </a:extLst>
          </p:cNvPr>
          <p:cNvSpPr txBox="1"/>
          <p:nvPr/>
        </p:nvSpPr>
        <p:spPr>
          <a:xfrm>
            <a:off x="2468488" y="5715000"/>
            <a:ext cx="4239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An internal strategy viewpoint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and consultant strategy viewpoint</a:t>
            </a:r>
          </a:p>
        </p:txBody>
      </p:sp>
      <p:sp>
        <p:nvSpPr>
          <p:cNvPr id="47" name="Google Shape;470;p98">
            <a:extLst>
              <a:ext uri="{FF2B5EF4-FFF2-40B4-BE49-F238E27FC236}">
                <a16:creationId xmlns:a16="http://schemas.microsoft.com/office/drawing/2014/main" id="{BE696D2C-D537-4469-8B10-6600AE2B30E2}"/>
              </a:ext>
            </a:extLst>
          </p:cNvPr>
          <p:cNvSpPr txBox="1"/>
          <p:nvPr/>
        </p:nvSpPr>
        <p:spPr>
          <a:xfrm rot="-3638867">
            <a:off x="3248185" y="1900760"/>
            <a:ext cx="158706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Five Programs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48" name="Google Shape;470;p98">
            <a:extLst>
              <a:ext uri="{FF2B5EF4-FFF2-40B4-BE49-F238E27FC236}">
                <a16:creationId xmlns:a16="http://schemas.microsoft.com/office/drawing/2014/main" id="{65FD5E04-E844-4D46-AE94-AFDD18CD1883}"/>
              </a:ext>
            </a:extLst>
          </p:cNvPr>
          <p:cNvSpPr txBox="1"/>
          <p:nvPr/>
        </p:nvSpPr>
        <p:spPr>
          <a:xfrm rot="-3638867">
            <a:off x="3747771" y="1922776"/>
            <a:ext cx="1215156" cy="513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Accenture growth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49" name="Google Shape;470;p98">
            <a:extLst>
              <a:ext uri="{FF2B5EF4-FFF2-40B4-BE49-F238E27FC236}">
                <a16:creationId xmlns:a16="http://schemas.microsoft.com/office/drawing/2014/main" id="{69744F8D-23AD-4663-8064-F45FA7198201}"/>
              </a:ext>
            </a:extLst>
          </p:cNvPr>
          <p:cNvSpPr txBox="1"/>
          <p:nvPr/>
        </p:nvSpPr>
        <p:spPr>
          <a:xfrm rot="-3638867">
            <a:off x="4281171" y="1922776"/>
            <a:ext cx="1215156" cy="513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Strategy history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50" name="Google Shape;470;p98">
            <a:extLst>
              <a:ext uri="{FF2B5EF4-FFF2-40B4-BE49-F238E27FC236}">
                <a16:creationId xmlns:a16="http://schemas.microsoft.com/office/drawing/2014/main" id="{0C9A898A-C901-4635-8EAD-4B5A12DD0D2F}"/>
              </a:ext>
            </a:extLst>
          </p:cNvPr>
          <p:cNvSpPr txBox="1"/>
          <p:nvPr/>
        </p:nvSpPr>
        <p:spPr>
          <a:xfrm rot="-3638867">
            <a:off x="5119371" y="1846576"/>
            <a:ext cx="1215156" cy="513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5-year Strategy I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51" name="Google Shape;470;p98">
            <a:extLst>
              <a:ext uri="{FF2B5EF4-FFF2-40B4-BE49-F238E27FC236}">
                <a16:creationId xmlns:a16="http://schemas.microsoft.com/office/drawing/2014/main" id="{CE493550-20C9-4453-AF7C-BE6A9EED367D}"/>
              </a:ext>
            </a:extLst>
          </p:cNvPr>
          <p:cNvSpPr txBox="1"/>
          <p:nvPr/>
        </p:nvSpPr>
        <p:spPr>
          <a:xfrm rot="-3638867">
            <a:off x="6695673" y="1846576"/>
            <a:ext cx="1215156" cy="513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5-year Strategy II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52" name="Google Shape;470;p98">
            <a:extLst>
              <a:ext uri="{FF2B5EF4-FFF2-40B4-BE49-F238E27FC236}">
                <a16:creationId xmlns:a16="http://schemas.microsoft.com/office/drawing/2014/main" id="{5102B571-EF1F-4F34-8887-DC83E4383FD4}"/>
              </a:ext>
            </a:extLst>
          </p:cNvPr>
          <p:cNvSpPr txBox="1"/>
          <p:nvPr/>
        </p:nvSpPr>
        <p:spPr>
          <a:xfrm rot="-3638867">
            <a:off x="6008166" y="1827770"/>
            <a:ext cx="1257049" cy="539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CDN center</a:t>
            </a:r>
            <a:endParaRPr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29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" name="Google Shape;453;p98"/>
          <p:cNvGrpSpPr/>
          <p:nvPr/>
        </p:nvGrpSpPr>
        <p:grpSpPr>
          <a:xfrm>
            <a:off x="1170733" y="3053489"/>
            <a:ext cx="6909171" cy="751020"/>
            <a:chOff x="2109" y="1656489"/>
            <a:chExt cx="6909171" cy="751020"/>
          </a:xfrm>
        </p:grpSpPr>
        <p:sp>
          <p:nvSpPr>
            <p:cNvPr id="454" name="Google Shape;454;p98"/>
            <p:cNvSpPr/>
            <p:nvPr/>
          </p:nvSpPr>
          <p:spPr>
            <a:xfrm>
              <a:off x="2109" y="1656489"/>
              <a:ext cx="1877552" cy="751020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rgbClr val="759336"/>
                </a:gs>
                <a:gs pos="80000">
                  <a:srgbClr val="99C247"/>
                </a:gs>
                <a:gs pos="100000">
                  <a:srgbClr val="9BC545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98"/>
            <p:cNvSpPr txBox="1"/>
            <p:nvPr/>
          </p:nvSpPr>
          <p:spPr>
            <a:xfrm>
              <a:off x="377619" y="1656489"/>
              <a:ext cx="1126532" cy="7510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21325" rIns="21325" bIns="21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Incubator</a:t>
              </a:r>
              <a:endParaRPr dirty="0"/>
            </a:p>
          </p:txBody>
        </p:sp>
        <p:sp>
          <p:nvSpPr>
            <p:cNvPr id="456" name="Google Shape;456;p98"/>
            <p:cNvSpPr/>
            <p:nvPr/>
          </p:nvSpPr>
          <p:spPr>
            <a:xfrm>
              <a:off x="1656184" y="1656489"/>
              <a:ext cx="1877552" cy="751020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rgbClr val="388D3F"/>
                </a:gs>
                <a:gs pos="80000">
                  <a:srgbClr val="49BB54"/>
                </a:gs>
                <a:gs pos="100000">
                  <a:srgbClr val="47BE53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98"/>
            <p:cNvSpPr txBox="1"/>
            <p:nvPr/>
          </p:nvSpPr>
          <p:spPr>
            <a:xfrm>
              <a:off x="2031694" y="1656489"/>
              <a:ext cx="1218792" cy="7510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21325" rIns="21325" bIns="21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Governance</a:t>
              </a:r>
              <a:endParaRPr dirty="0"/>
            </a:p>
          </p:txBody>
        </p:sp>
        <p:sp>
          <p:nvSpPr>
            <p:cNvPr id="458" name="Google Shape;458;p98"/>
            <p:cNvSpPr/>
            <p:nvPr/>
          </p:nvSpPr>
          <p:spPr>
            <a:xfrm>
              <a:off x="3292534" y="1656489"/>
              <a:ext cx="1820033" cy="751020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rgbClr val="3A897F"/>
                </a:gs>
                <a:gs pos="80000">
                  <a:srgbClr val="4DB3A8"/>
                </a:gs>
                <a:gs pos="100000">
                  <a:srgbClr val="4CB6AA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9" name="Google Shape;459;p98"/>
            <p:cNvSpPr txBox="1"/>
            <p:nvPr/>
          </p:nvSpPr>
          <p:spPr>
            <a:xfrm>
              <a:off x="3651148" y="1656489"/>
              <a:ext cx="1126532" cy="7510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21325" rIns="21325" bIns="21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Transitions</a:t>
              </a:r>
              <a:endParaRPr dirty="0"/>
            </a:p>
          </p:txBody>
        </p:sp>
        <p:sp>
          <p:nvSpPr>
            <p:cNvPr id="462" name="Google Shape;462;p98"/>
            <p:cNvSpPr/>
            <p:nvPr/>
          </p:nvSpPr>
          <p:spPr>
            <a:xfrm>
              <a:off x="4870348" y="1656489"/>
              <a:ext cx="2040932" cy="751020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rgbClr val="5C417C"/>
                </a:gs>
                <a:gs pos="80000">
                  <a:srgbClr val="7955A4"/>
                </a:gs>
                <a:gs pos="100000">
                  <a:srgbClr val="7955A6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98"/>
            <p:cNvSpPr txBox="1"/>
            <p:nvPr/>
          </p:nvSpPr>
          <p:spPr>
            <a:xfrm>
              <a:off x="5409238" y="1656489"/>
              <a:ext cx="1126532" cy="7510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21325" rIns="21325" bIns="21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Strategic</a:t>
              </a:r>
              <a:endParaRPr dirty="0"/>
            </a:p>
          </p:txBody>
        </p:sp>
      </p:grpSp>
      <p:sp>
        <p:nvSpPr>
          <p:cNvPr id="464" name="Google Shape;464;p98"/>
          <p:cNvSpPr txBox="1"/>
          <p:nvPr/>
        </p:nvSpPr>
        <p:spPr>
          <a:xfrm>
            <a:off x="1566639" y="3789040"/>
            <a:ext cx="97013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Chapter 1</a:t>
            </a:r>
            <a:endParaRPr/>
          </a:p>
        </p:txBody>
      </p:sp>
      <p:sp>
        <p:nvSpPr>
          <p:cNvPr id="465" name="Google Shape;465;p98"/>
          <p:cNvSpPr txBox="1"/>
          <p:nvPr/>
        </p:nvSpPr>
        <p:spPr>
          <a:xfrm>
            <a:off x="3222823" y="3789040"/>
            <a:ext cx="97013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Chapter 2</a:t>
            </a:r>
            <a:endParaRPr/>
          </a:p>
        </p:txBody>
      </p:sp>
      <p:sp>
        <p:nvSpPr>
          <p:cNvPr id="466" name="Google Shape;466;p98"/>
          <p:cNvSpPr txBox="1"/>
          <p:nvPr/>
        </p:nvSpPr>
        <p:spPr>
          <a:xfrm>
            <a:off x="4727104" y="3789040"/>
            <a:ext cx="97013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Chapter 3</a:t>
            </a:r>
            <a:endParaRPr dirty="0"/>
          </a:p>
        </p:txBody>
      </p:sp>
      <p:sp>
        <p:nvSpPr>
          <p:cNvPr id="467" name="Google Shape;467;p98"/>
          <p:cNvSpPr txBox="1"/>
          <p:nvPr/>
        </p:nvSpPr>
        <p:spPr>
          <a:xfrm>
            <a:off x="6576367" y="3789040"/>
            <a:ext cx="97013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Chapter 4</a:t>
            </a:r>
            <a:endParaRPr dirty="0"/>
          </a:p>
        </p:txBody>
      </p:sp>
      <p:cxnSp>
        <p:nvCxnSpPr>
          <p:cNvPr id="469" name="Google Shape;469;p98"/>
          <p:cNvCxnSpPr>
            <a:cxnSpLocks/>
          </p:cNvCxnSpPr>
          <p:nvPr/>
        </p:nvCxnSpPr>
        <p:spPr>
          <a:xfrm flipV="1">
            <a:off x="1240632" y="4343400"/>
            <a:ext cx="6912768" cy="21704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sp>
        <p:nvSpPr>
          <p:cNvPr id="470" name="Google Shape;470;p98"/>
          <p:cNvSpPr txBox="1"/>
          <p:nvPr/>
        </p:nvSpPr>
        <p:spPr>
          <a:xfrm rot="-3638867">
            <a:off x="839930" y="4647118"/>
            <a:ext cx="72008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2001</a:t>
            </a:r>
            <a:endParaRPr dirty="0"/>
          </a:p>
        </p:txBody>
      </p:sp>
      <p:sp>
        <p:nvSpPr>
          <p:cNvPr id="471" name="Google Shape;471;p98"/>
          <p:cNvSpPr txBox="1"/>
          <p:nvPr/>
        </p:nvSpPr>
        <p:spPr>
          <a:xfrm rot="-3638867">
            <a:off x="2356762" y="4664630"/>
            <a:ext cx="72008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2006</a:t>
            </a:r>
            <a:endParaRPr dirty="0"/>
          </a:p>
        </p:txBody>
      </p:sp>
      <p:cxnSp>
        <p:nvCxnSpPr>
          <p:cNvPr id="472" name="Google Shape;472;p98"/>
          <p:cNvCxnSpPr/>
          <p:nvPr/>
        </p:nvCxnSpPr>
        <p:spPr>
          <a:xfrm>
            <a:off x="1240632" y="4365104"/>
            <a:ext cx="0" cy="21602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73" name="Google Shape;473;p98"/>
          <p:cNvCxnSpPr/>
          <p:nvPr/>
        </p:nvCxnSpPr>
        <p:spPr>
          <a:xfrm>
            <a:off x="2824808" y="4365104"/>
            <a:ext cx="0" cy="21602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74" name="Google Shape;474;p98"/>
          <p:cNvCxnSpPr/>
          <p:nvPr/>
        </p:nvCxnSpPr>
        <p:spPr>
          <a:xfrm>
            <a:off x="4553000" y="4365104"/>
            <a:ext cx="0" cy="21602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75" name="Google Shape;475;p98"/>
          <p:cNvCxnSpPr/>
          <p:nvPr/>
        </p:nvCxnSpPr>
        <p:spPr>
          <a:xfrm>
            <a:off x="6281192" y="4344516"/>
            <a:ext cx="0" cy="21602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77" name="Google Shape;477;p98"/>
          <p:cNvSpPr txBox="1"/>
          <p:nvPr/>
        </p:nvSpPr>
        <p:spPr>
          <a:xfrm rot="-3638867">
            <a:off x="4084954" y="4664630"/>
            <a:ext cx="72008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2013</a:t>
            </a:r>
            <a:endParaRPr dirty="0"/>
          </a:p>
        </p:txBody>
      </p:sp>
      <p:sp>
        <p:nvSpPr>
          <p:cNvPr id="478" name="Google Shape;478;p98"/>
          <p:cNvSpPr txBox="1"/>
          <p:nvPr/>
        </p:nvSpPr>
        <p:spPr>
          <a:xfrm rot="-3638867">
            <a:off x="5813134" y="4664630"/>
            <a:ext cx="72008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2017</a:t>
            </a:r>
            <a:endParaRPr dirty="0"/>
          </a:p>
        </p:txBody>
      </p:sp>
      <p:sp>
        <p:nvSpPr>
          <p:cNvPr id="479" name="Google Shape;479;p98"/>
          <p:cNvSpPr txBox="1"/>
          <p:nvPr/>
        </p:nvSpPr>
        <p:spPr>
          <a:xfrm rot="-3638867">
            <a:off x="6215094" y="4664630"/>
            <a:ext cx="72008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</a:t>
            </a:r>
            <a:endParaRPr dirty="0"/>
          </a:p>
        </p:txBody>
      </p:sp>
      <p:cxnSp>
        <p:nvCxnSpPr>
          <p:cNvPr id="480" name="Google Shape;480;p98"/>
          <p:cNvCxnSpPr/>
          <p:nvPr/>
        </p:nvCxnSpPr>
        <p:spPr>
          <a:xfrm>
            <a:off x="7165504" y="4344516"/>
            <a:ext cx="0" cy="216024"/>
          </a:xfrm>
          <a:prstGeom prst="straightConnector1">
            <a:avLst/>
          </a:prstGeom>
          <a:noFill/>
          <a:ln w="127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1" name="Google Shape;481;p98"/>
          <p:cNvSpPr txBox="1"/>
          <p:nvPr/>
        </p:nvSpPr>
        <p:spPr>
          <a:xfrm rot="-3638867">
            <a:off x="6653413" y="4659449"/>
            <a:ext cx="79414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Today</a:t>
            </a:r>
            <a:endParaRPr dirty="0"/>
          </a:p>
        </p:txBody>
      </p:sp>
      <p:sp>
        <p:nvSpPr>
          <p:cNvPr id="485" name="Google Shape;485;p98"/>
          <p:cNvSpPr txBox="1">
            <a:spLocks noGrp="1"/>
          </p:cNvSpPr>
          <p:nvPr>
            <p:ph type="title"/>
          </p:nvPr>
        </p:nvSpPr>
        <p:spPr>
          <a:xfrm>
            <a:off x="457200" y="3508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NetHope Timeline</a:t>
            </a:r>
            <a:endParaRPr dirty="0"/>
          </a:p>
        </p:txBody>
      </p:sp>
      <p:sp>
        <p:nvSpPr>
          <p:cNvPr id="38" name="Google Shape;470;p98">
            <a:extLst>
              <a:ext uri="{FF2B5EF4-FFF2-40B4-BE49-F238E27FC236}">
                <a16:creationId xmlns:a16="http://schemas.microsoft.com/office/drawing/2014/main" id="{696B417F-63D0-4609-AD51-4C21800D2114}"/>
              </a:ext>
            </a:extLst>
          </p:cNvPr>
          <p:cNvSpPr txBox="1"/>
          <p:nvPr/>
        </p:nvSpPr>
        <p:spPr>
          <a:xfrm rot="-3638867">
            <a:off x="2093275" y="2013751"/>
            <a:ext cx="1094355" cy="547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Indonesia tsunami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42" name="Google Shape;478;p98">
            <a:extLst>
              <a:ext uri="{FF2B5EF4-FFF2-40B4-BE49-F238E27FC236}">
                <a16:creationId xmlns:a16="http://schemas.microsoft.com/office/drawing/2014/main" id="{83F635E4-8652-464E-83B7-60ABF01023DC}"/>
              </a:ext>
            </a:extLst>
          </p:cNvPr>
          <p:cNvSpPr txBox="1"/>
          <p:nvPr/>
        </p:nvSpPr>
        <p:spPr>
          <a:xfrm rot="-3638867">
            <a:off x="5148294" y="4647118"/>
            <a:ext cx="72008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2014</a:t>
            </a:r>
            <a:endParaRPr dirty="0"/>
          </a:p>
        </p:txBody>
      </p:sp>
      <p:cxnSp>
        <p:nvCxnSpPr>
          <p:cNvPr id="45" name="Google Shape;476;p98">
            <a:extLst>
              <a:ext uri="{FF2B5EF4-FFF2-40B4-BE49-F238E27FC236}">
                <a16:creationId xmlns:a16="http://schemas.microsoft.com/office/drawing/2014/main" id="{F1479368-ECC0-4342-BD8B-28B93DC4E15E}"/>
              </a:ext>
            </a:extLst>
          </p:cNvPr>
          <p:cNvCxnSpPr/>
          <p:nvPr/>
        </p:nvCxnSpPr>
        <p:spPr>
          <a:xfrm>
            <a:off x="5565304" y="4355976"/>
            <a:ext cx="0" cy="21602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" name="Google Shape;476;p98">
            <a:extLst>
              <a:ext uri="{FF2B5EF4-FFF2-40B4-BE49-F238E27FC236}">
                <a16:creationId xmlns:a16="http://schemas.microsoft.com/office/drawing/2014/main" id="{1DE8127B-0DF2-4300-B829-A9CFD70A89CE}"/>
              </a:ext>
            </a:extLst>
          </p:cNvPr>
          <p:cNvCxnSpPr/>
          <p:nvPr/>
        </p:nvCxnSpPr>
        <p:spPr>
          <a:xfrm>
            <a:off x="6632104" y="4343400"/>
            <a:ext cx="0" cy="21602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7AEA49D-5296-442A-8671-B24A02E27400}"/>
              </a:ext>
            </a:extLst>
          </p:cNvPr>
          <p:cNvSpPr txBox="1"/>
          <p:nvPr/>
        </p:nvSpPr>
        <p:spPr>
          <a:xfrm>
            <a:off x="2468488" y="5715000"/>
            <a:ext cx="4239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Major external disaster response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1" name="Google Shape;470;p98">
            <a:extLst>
              <a:ext uri="{FF2B5EF4-FFF2-40B4-BE49-F238E27FC236}">
                <a16:creationId xmlns:a16="http://schemas.microsoft.com/office/drawing/2014/main" id="{400273DD-7E8C-466F-9175-4AFD2FD5095B}"/>
              </a:ext>
            </a:extLst>
          </p:cNvPr>
          <p:cNvSpPr txBox="1"/>
          <p:nvPr/>
        </p:nvSpPr>
        <p:spPr>
          <a:xfrm rot="-3638867">
            <a:off x="3224899" y="1827327"/>
            <a:ext cx="1347271" cy="547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Haiti earthquake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43" name="Google Shape;470;p98">
            <a:extLst>
              <a:ext uri="{FF2B5EF4-FFF2-40B4-BE49-F238E27FC236}">
                <a16:creationId xmlns:a16="http://schemas.microsoft.com/office/drawing/2014/main" id="{3568530B-0E97-4461-BBCD-FEF3FC62A261}"/>
              </a:ext>
            </a:extLst>
          </p:cNvPr>
          <p:cNvSpPr txBox="1"/>
          <p:nvPr/>
        </p:nvSpPr>
        <p:spPr>
          <a:xfrm rot="-3638867">
            <a:off x="4102518" y="1894720"/>
            <a:ext cx="1192632" cy="547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Philippines typhoon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52" name="Google Shape;470;p98">
            <a:extLst>
              <a:ext uri="{FF2B5EF4-FFF2-40B4-BE49-F238E27FC236}">
                <a16:creationId xmlns:a16="http://schemas.microsoft.com/office/drawing/2014/main" id="{3C52E9E9-274A-441F-8433-47326B8369BE}"/>
              </a:ext>
            </a:extLst>
          </p:cNvPr>
          <p:cNvSpPr txBox="1"/>
          <p:nvPr/>
        </p:nvSpPr>
        <p:spPr>
          <a:xfrm rot="-3638867">
            <a:off x="5386926" y="1742974"/>
            <a:ext cx="1347271" cy="547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Nepal earthquake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53" name="Google Shape;470;p98">
            <a:extLst>
              <a:ext uri="{FF2B5EF4-FFF2-40B4-BE49-F238E27FC236}">
                <a16:creationId xmlns:a16="http://schemas.microsoft.com/office/drawing/2014/main" id="{BFAEC888-3071-4BDE-B5E0-4E184DFCDBE2}"/>
              </a:ext>
            </a:extLst>
          </p:cNvPr>
          <p:cNvSpPr txBox="1"/>
          <p:nvPr/>
        </p:nvSpPr>
        <p:spPr>
          <a:xfrm rot="-3638867">
            <a:off x="4777326" y="1742974"/>
            <a:ext cx="1347271" cy="547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West Africa Ebola 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54" name="Google Shape;470;p98">
            <a:extLst>
              <a:ext uri="{FF2B5EF4-FFF2-40B4-BE49-F238E27FC236}">
                <a16:creationId xmlns:a16="http://schemas.microsoft.com/office/drawing/2014/main" id="{2CB25B2A-90B9-4302-9D24-CDE1DB6AA3DA}"/>
              </a:ext>
            </a:extLst>
          </p:cNvPr>
          <p:cNvSpPr txBox="1"/>
          <p:nvPr/>
        </p:nvSpPr>
        <p:spPr>
          <a:xfrm rot="-3638867">
            <a:off x="6143603" y="1742974"/>
            <a:ext cx="1347271" cy="547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Hurricane Maria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55" name="Google Shape;470;p98">
            <a:extLst>
              <a:ext uri="{FF2B5EF4-FFF2-40B4-BE49-F238E27FC236}">
                <a16:creationId xmlns:a16="http://schemas.microsoft.com/office/drawing/2014/main" id="{4778818D-AF33-4864-9479-F3383637BA60}"/>
              </a:ext>
            </a:extLst>
          </p:cNvPr>
          <p:cNvSpPr txBox="1"/>
          <p:nvPr/>
        </p:nvSpPr>
        <p:spPr>
          <a:xfrm rot="-3638867">
            <a:off x="6753203" y="1666774"/>
            <a:ext cx="1347271" cy="547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Hurricane Dorian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56" name="Google Shape;470;p98">
            <a:extLst>
              <a:ext uri="{FF2B5EF4-FFF2-40B4-BE49-F238E27FC236}">
                <a16:creationId xmlns:a16="http://schemas.microsoft.com/office/drawing/2014/main" id="{924F919F-52B2-44DA-8B13-4C8C36A5778B}"/>
              </a:ext>
            </a:extLst>
          </p:cNvPr>
          <p:cNvSpPr txBox="1"/>
          <p:nvPr/>
        </p:nvSpPr>
        <p:spPr>
          <a:xfrm rot="-3638867">
            <a:off x="1495403" y="1900455"/>
            <a:ext cx="1347271" cy="547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Bam, Iran earthquake</a:t>
            </a:r>
            <a:endParaRPr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97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r>
              <a:rPr lang="en-US" dirty="0"/>
              <a:t>Would NetHope have been launched without the Cisco Fellowship program that was launched in response to the dot-com bubble burst?</a:t>
            </a:r>
          </a:p>
          <a:p>
            <a:r>
              <a:rPr lang="en-US" dirty="0"/>
              <a:t>If NetHope only served its members, would it have been eligible for nonprofit status?</a:t>
            </a:r>
          </a:p>
          <a:p>
            <a:r>
              <a:rPr lang="en-US" dirty="0"/>
              <a:t>If NetHope did not strive to also meet donor needs, would it survive?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A8DCE01-F897-4478-9A9A-F20F99CC4461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AEA49D-5296-442A-8671-B24A02E27400}"/>
              </a:ext>
            </a:extLst>
          </p:cNvPr>
          <p:cNvSpPr txBox="1"/>
          <p:nvPr/>
        </p:nvSpPr>
        <p:spPr>
          <a:xfrm>
            <a:off x="0" y="5879068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A consultant is challenged to sort the signal from the noise</a:t>
            </a:r>
            <a:endParaRPr lang="en-US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74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7D80F7E-E85A-47D4-A36C-D764A8E7B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 the trade-offs, especially #2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CCF6EF-5BCC-459E-82DB-95AC971A88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A8DCE01-F897-4478-9A9A-F20F99CC4461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AB5B25-07FD-4947-8226-DF571507D9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8" y="990599"/>
            <a:ext cx="7740390" cy="579415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399647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A3128-36D7-4110-B640-A961008C6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Recent Strategy (2019)</a:t>
            </a:r>
          </a:p>
        </p:txBody>
      </p:sp>
    </p:spTree>
    <p:extLst>
      <p:ext uri="{BB962C8B-B14F-4D97-AF65-F5344CB8AC3E}">
        <p14:creationId xmlns:p14="http://schemas.microsoft.com/office/powerpoint/2010/main" val="593086023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7743D-BAE5-4181-9AC1-85B20E6F3B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Reimagining the Path </a:t>
            </a:r>
            <a:br>
              <a:rPr lang="en-US" b="1" dirty="0"/>
            </a:br>
            <a:r>
              <a:rPr lang="en-US" b="1" dirty="0"/>
              <a:t>to Greater Impact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471D96-2EFB-4EBB-887F-7AB0B6C7A4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Lauren Woodman</a:t>
            </a:r>
          </a:p>
          <a:p>
            <a:r>
              <a:rPr lang="en-US" dirty="0"/>
              <a:t>2019 NetHope Global Summit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3192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DACF7-7E70-4742-8390-030EAC819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Picture 3" descr="A close up of a brick building&#10;&#10;Description automatically generated">
            <a:extLst>
              <a:ext uri="{FF2B5EF4-FFF2-40B4-BE49-F238E27FC236}">
                <a16:creationId xmlns:a16="http://schemas.microsoft.com/office/drawing/2014/main" id="{CB10E9C9-E3CA-465C-8872-E9942F4EDE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1" b="23648"/>
          <a:stretch/>
        </p:blipFill>
        <p:spPr>
          <a:xfrm>
            <a:off x="6160" y="856580"/>
            <a:ext cx="9143999" cy="5186595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226AA85-5CD3-4EF2-BFAB-0719E908646B}"/>
              </a:ext>
            </a:extLst>
          </p:cNvPr>
          <p:cNvSpPr/>
          <p:nvPr/>
        </p:nvSpPr>
        <p:spPr>
          <a:xfrm>
            <a:off x="-6158" y="881805"/>
            <a:ext cx="3974857" cy="5192560"/>
          </a:xfrm>
          <a:custGeom>
            <a:avLst/>
            <a:gdLst>
              <a:gd name="connsiteX0" fmla="*/ 0 w 5298429"/>
              <a:gd name="connsiteY0" fmla="*/ 0 h 6921610"/>
              <a:gd name="connsiteX1" fmla="*/ 5298429 w 5298429"/>
              <a:gd name="connsiteY1" fmla="*/ 0 h 6921610"/>
              <a:gd name="connsiteX2" fmla="*/ 1203077 w 5298429"/>
              <a:gd name="connsiteY2" fmla="*/ 6921610 h 6921610"/>
              <a:gd name="connsiteX3" fmla="*/ 0 w 5298429"/>
              <a:gd name="connsiteY3" fmla="*/ 6921610 h 6921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8429" h="6921610">
                <a:moveTo>
                  <a:pt x="0" y="0"/>
                </a:moveTo>
                <a:lnTo>
                  <a:pt x="5298429" y="0"/>
                </a:lnTo>
                <a:lnTo>
                  <a:pt x="1203077" y="6921610"/>
                </a:lnTo>
                <a:lnTo>
                  <a:pt x="0" y="6921610"/>
                </a:lnTo>
                <a:close/>
              </a:path>
            </a:pathLst>
          </a:custGeom>
          <a:solidFill>
            <a:srgbClr val="007B9A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7202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2DD5F14-0A57-4F00-8619-24B08B3D5D78}"/>
              </a:ext>
            </a:extLst>
          </p:cNvPr>
          <p:cNvSpPr/>
          <p:nvPr/>
        </p:nvSpPr>
        <p:spPr>
          <a:xfrm rot="10800000">
            <a:off x="5175302" y="853597"/>
            <a:ext cx="3974857" cy="5192560"/>
          </a:xfrm>
          <a:custGeom>
            <a:avLst/>
            <a:gdLst>
              <a:gd name="connsiteX0" fmla="*/ 0 w 5298429"/>
              <a:gd name="connsiteY0" fmla="*/ 0 h 6921610"/>
              <a:gd name="connsiteX1" fmla="*/ 5298429 w 5298429"/>
              <a:gd name="connsiteY1" fmla="*/ 0 h 6921610"/>
              <a:gd name="connsiteX2" fmla="*/ 1203077 w 5298429"/>
              <a:gd name="connsiteY2" fmla="*/ 6921610 h 6921610"/>
              <a:gd name="connsiteX3" fmla="*/ 0 w 5298429"/>
              <a:gd name="connsiteY3" fmla="*/ 6921610 h 6921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8429" h="6921610">
                <a:moveTo>
                  <a:pt x="0" y="0"/>
                </a:moveTo>
                <a:lnTo>
                  <a:pt x="5298429" y="0"/>
                </a:lnTo>
                <a:lnTo>
                  <a:pt x="1203077" y="6921610"/>
                </a:lnTo>
                <a:lnTo>
                  <a:pt x="0" y="6921610"/>
                </a:lnTo>
                <a:close/>
              </a:path>
            </a:pathLst>
          </a:custGeom>
          <a:solidFill>
            <a:schemeClr val="accent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5D29FC-DA15-4E48-9B81-C689FD92C86B}"/>
              </a:ext>
            </a:extLst>
          </p:cNvPr>
          <p:cNvSpPr txBox="1"/>
          <p:nvPr/>
        </p:nvSpPr>
        <p:spPr>
          <a:xfrm>
            <a:off x="222182" y="832720"/>
            <a:ext cx="6659899" cy="11083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602" dirty="0">
                <a:solidFill>
                  <a:schemeClr val="bg1"/>
                </a:solidFill>
              </a:rPr>
              <a:t>Welcome</a:t>
            </a:r>
            <a:endParaRPr lang="en-US" sz="3601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AEB309-5077-416B-AA92-E7A7E5E00D99}"/>
              </a:ext>
            </a:extLst>
          </p:cNvPr>
          <p:cNvSpPr/>
          <p:nvPr/>
        </p:nvSpPr>
        <p:spPr>
          <a:xfrm>
            <a:off x="290068" y="1755882"/>
            <a:ext cx="3080881" cy="2308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1" b="1" dirty="0">
                <a:solidFill>
                  <a:schemeClr val="bg1"/>
                </a:solidFill>
              </a:rPr>
              <a:t>2019 NetHope </a:t>
            </a:r>
          </a:p>
          <a:p>
            <a:pPr algn="ctr"/>
            <a:r>
              <a:rPr lang="en-US" sz="3601" b="1" dirty="0">
                <a:solidFill>
                  <a:schemeClr val="bg1"/>
                </a:solidFill>
              </a:rPr>
              <a:t>Global Summit</a:t>
            </a:r>
          </a:p>
        </p:txBody>
      </p:sp>
    </p:spTree>
    <p:extLst>
      <p:ext uri="{BB962C8B-B14F-4D97-AF65-F5344CB8AC3E}">
        <p14:creationId xmlns:p14="http://schemas.microsoft.com/office/powerpoint/2010/main" val="6675727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71"/>
          <p:cNvSpPr txBox="1">
            <a:spLocks/>
          </p:cNvSpPr>
          <p:nvPr/>
        </p:nvSpPr>
        <p:spPr>
          <a:xfrm>
            <a:off x="0" y="1841816"/>
            <a:ext cx="4114799" cy="450183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txBody>
          <a:bodyPr lIns="68569" tIns="34275" rIns="68569" bIns="3427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spc="0" baseline="0">
                <a:solidFill>
                  <a:srgbClr val="69645F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spc="0" baseline="0">
                <a:solidFill>
                  <a:srgbClr val="69645F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0" baseline="0">
                <a:solidFill>
                  <a:srgbClr val="69645F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 baseline="0">
                <a:solidFill>
                  <a:srgbClr val="69645F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 baseline="0">
                <a:solidFill>
                  <a:srgbClr val="69645F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44" indent="-171444" defTabSz="685777">
              <a:lnSpc>
                <a:spcPct val="90000"/>
              </a:lnSpc>
              <a:spcBef>
                <a:spcPts val="0"/>
              </a:spcBef>
              <a:buClr>
                <a:srgbClr val="504C47"/>
              </a:buClr>
              <a:buSzPct val="100000"/>
              <a:buFont typeface="Arial"/>
              <a:buChar char="•"/>
            </a:pPr>
            <a:endParaRPr lang="en-US" sz="1800" dirty="0">
              <a:latin typeface="Calibri" panose="020F0502020204030204" pitchFamily="34" charset="0"/>
              <a:ea typeface="Segoe UI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857251"/>
            <a:ext cx="9144000" cy="680633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0" baseline="0">
                <a:solidFill>
                  <a:srgbClr val="69645F"/>
                </a:solidFill>
                <a:latin typeface="Avenir LT Std 65 Medium" panose="020B0603020203020204" pitchFamily="34" charset="0"/>
                <a:ea typeface="+mj-ea"/>
                <a:cs typeface="+mj-cs"/>
              </a:defRPr>
            </a:lvl1pPr>
          </a:lstStyle>
          <a:p>
            <a:pPr defTabSz="685777"/>
            <a:endParaRPr lang="en-US" sz="1800" dirty="0">
              <a:solidFill>
                <a:prstClr val="white"/>
              </a:solidFill>
            </a:endParaRPr>
          </a:p>
          <a:p>
            <a:pPr defTabSz="685777"/>
            <a:r>
              <a:rPr lang="en-US" sz="3300" dirty="0">
                <a:solidFill>
                  <a:prstClr val="white"/>
                </a:solidFill>
              </a:rPr>
              <a:t> </a:t>
            </a:r>
            <a:endParaRPr lang="en-US" sz="3300" dirty="0">
              <a:solidFill>
                <a:prstClr val="white"/>
              </a:solidFill>
              <a:latin typeface="Calibri" panose="020F0502020204030204" pitchFamily="34" charset="0"/>
              <a:ea typeface="Segoe UI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">
            <a:extLst>
              <a:ext uri="{FF2B5EF4-FFF2-40B4-BE49-F238E27FC236}">
                <a16:creationId xmlns:a16="http://schemas.microsoft.com/office/drawing/2014/main" id="{3A64127A-CAFA-44B7-8329-3FF5C58AF79A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8" b="7334"/>
          <a:stretch/>
        </p:blipFill>
        <p:spPr>
          <a:xfrm>
            <a:off x="1" y="1841816"/>
            <a:ext cx="9144000" cy="415893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669A65A-809F-4B9C-A2C2-C108E589D111}"/>
              </a:ext>
            </a:extLst>
          </p:cNvPr>
          <p:cNvGrpSpPr/>
          <p:nvPr/>
        </p:nvGrpSpPr>
        <p:grpSpPr>
          <a:xfrm>
            <a:off x="0" y="1424963"/>
            <a:ext cx="9144000" cy="5045413"/>
            <a:chOff x="1" y="3417463"/>
            <a:chExt cx="12801600" cy="618373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E6FC1E9-EC8F-4A4C-9F97-BE68546BBD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15" t="13336" r="7115" b="16191"/>
            <a:stretch/>
          </p:blipFill>
          <p:spPr>
            <a:xfrm>
              <a:off x="1" y="3417463"/>
              <a:ext cx="12801600" cy="6183738"/>
            </a:xfrm>
            <a:prstGeom prst="rect">
              <a:avLst/>
            </a:prstGeom>
            <a:ln>
              <a:solidFill>
                <a:schemeClr val="accent5"/>
              </a:solidFill>
            </a:ln>
          </p:spPr>
        </p:pic>
        <p:sp>
          <p:nvSpPr>
            <p:cNvPr id="9" name="Flowchart: Connector 33">
              <a:extLst>
                <a:ext uri="{FF2B5EF4-FFF2-40B4-BE49-F238E27FC236}">
                  <a16:creationId xmlns:a16="http://schemas.microsoft.com/office/drawing/2014/main" id="{59B15A45-4F78-4971-96A8-E79480C998B1}"/>
                </a:ext>
              </a:extLst>
            </p:cNvPr>
            <p:cNvSpPr/>
            <p:nvPr/>
          </p:nvSpPr>
          <p:spPr>
            <a:xfrm>
              <a:off x="8377220" y="7734168"/>
              <a:ext cx="244526" cy="223418"/>
            </a:xfrm>
            <a:prstGeom prst="flowChartConnector">
              <a:avLst/>
            </a:prstGeom>
            <a:solidFill>
              <a:schemeClr val="tx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7"/>
              <a:endParaRPr lang="en-US" sz="965" dirty="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864FF850-0A9F-467F-BC04-226CF73E2DE6}"/>
                </a:ext>
              </a:extLst>
            </p:cNvPr>
            <p:cNvSpPr txBox="1">
              <a:spLocks/>
            </p:cNvSpPr>
            <p:nvPr/>
          </p:nvSpPr>
          <p:spPr>
            <a:xfrm>
              <a:off x="8386618" y="7711936"/>
              <a:ext cx="238460" cy="281243"/>
            </a:xfrm>
            <a:prstGeom prst="rect">
              <a:avLst/>
            </a:prstGeom>
          </p:spPr>
          <p:txBody>
            <a:bodyPr vert="horz" lIns="48986" tIns="24492" rIns="48986" bIns="24492" rtlCol="0" anchor="ctr">
              <a:normAutofit/>
            </a:bodyPr>
            <a:lstStyle>
              <a:lvl1pPr algn="l" defTabSz="96012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620" b="1" kern="1200" spc="0" baseline="0">
                  <a:solidFill>
                    <a:schemeClr val="bg1"/>
                  </a:solidFill>
                  <a:latin typeface="Trebuchet MS" panose="020B0603020202020204" pitchFamily="34" charset="0"/>
                  <a:ea typeface="+mj-ea"/>
                  <a:cs typeface="+mj-cs"/>
                </a:defRPr>
              </a:lvl1pPr>
            </a:lstStyle>
            <a:p>
              <a:pPr algn="ctr" defTabSz="720066"/>
              <a:r>
                <a:rPr lang="en-US" sz="643" b="0" kern="0" dirty="0">
                  <a:solidFill>
                    <a:prstClr val="white"/>
                  </a:solidFill>
                </a:rPr>
                <a:t>2</a:t>
              </a:r>
              <a:endParaRPr lang="en-US" sz="643" b="0" dirty="0">
                <a:solidFill>
                  <a:prstClr val="white"/>
                </a:solidFill>
              </a:endParaRPr>
            </a:p>
          </p:txBody>
        </p:sp>
        <p:sp>
          <p:nvSpPr>
            <p:cNvPr id="11" name="Flowchart: Connector 33">
              <a:extLst>
                <a:ext uri="{FF2B5EF4-FFF2-40B4-BE49-F238E27FC236}">
                  <a16:creationId xmlns:a16="http://schemas.microsoft.com/office/drawing/2014/main" id="{A2792125-F813-4CFA-9D6B-1124BA3DBB98}"/>
                </a:ext>
              </a:extLst>
            </p:cNvPr>
            <p:cNvSpPr/>
            <p:nvPr/>
          </p:nvSpPr>
          <p:spPr>
            <a:xfrm>
              <a:off x="7799208" y="7759094"/>
              <a:ext cx="185509" cy="173566"/>
            </a:xfrm>
            <a:prstGeom prst="flowChartConnector">
              <a:avLst/>
            </a:prstGeom>
            <a:solidFill>
              <a:schemeClr val="tx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7"/>
              <a:endParaRPr lang="en-US" sz="965" dirty="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sp>
          <p:nvSpPr>
            <p:cNvPr id="12" name="Flowchart: Connector 33">
              <a:extLst>
                <a:ext uri="{FF2B5EF4-FFF2-40B4-BE49-F238E27FC236}">
                  <a16:creationId xmlns:a16="http://schemas.microsoft.com/office/drawing/2014/main" id="{C966BCAA-61E9-4F7B-B4A9-EDD0367B2143}"/>
                </a:ext>
              </a:extLst>
            </p:cNvPr>
            <p:cNvSpPr/>
            <p:nvPr/>
          </p:nvSpPr>
          <p:spPr>
            <a:xfrm>
              <a:off x="6915686" y="6666768"/>
              <a:ext cx="244526" cy="223418"/>
            </a:xfrm>
            <a:prstGeom prst="flowChartConnector">
              <a:avLst/>
            </a:prstGeom>
            <a:solidFill>
              <a:schemeClr val="tx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7"/>
              <a:endParaRPr lang="en-US" sz="965" dirty="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2B98E9C8-84F9-49E2-BA47-6D353188FF74}"/>
                </a:ext>
              </a:extLst>
            </p:cNvPr>
            <p:cNvSpPr txBox="1">
              <a:spLocks/>
            </p:cNvSpPr>
            <p:nvPr/>
          </p:nvSpPr>
          <p:spPr>
            <a:xfrm>
              <a:off x="6925084" y="6644536"/>
              <a:ext cx="238460" cy="281243"/>
            </a:xfrm>
            <a:prstGeom prst="rect">
              <a:avLst/>
            </a:prstGeom>
          </p:spPr>
          <p:txBody>
            <a:bodyPr vert="horz" lIns="48986" tIns="24492" rIns="48986" bIns="24492" rtlCol="0" anchor="ctr">
              <a:normAutofit/>
            </a:bodyPr>
            <a:lstStyle>
              <a:lvl1pPr algn="l" defTabSz="96012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620" b="1" kern="1200" spc="0" baseline="0">
                  <a:solidFill>
                    <a:schemeClr val="bg1"/>
                  </a:solidFill>
                  <a:latin typeface="Trebuchet MS" panose="020B0603020202020204" pitchFamily="34" charset="0"/>
                  <a:ea typeface="+mj-ea"/>
                  <a:cs typeface="+mj-cs"/>
                </a:defRPr>
              </a:lvl1pPr>
            </a:lstStyle>
            <a:p>
              <a:pPr algn="ctr" defTabSz="720066"/>
              <a:r>
                <a:rPr lang="en-US" sz="643" b="0" kern="0" dirty="0">
                  <a:solidFill>
                    <a:prstClr val="white"/>
                  </a:solidFill>
                </a:rPr>
                <a:t>2</a:t>
              </a:r>
              <a:endParaRPr lang="en-US" sz="643" b="0" dirty="0">
                <a:solidFill>
                  <a:prstClr val="white"/>
                </a:solidFill>
              </a:endParaRPr>
            </a:p>
          </p:txBody>
        </p:sp>
        <p:sp>
          <p:nvSpPr>
            <p:cNvPr id="14" name="Flowchart: Connector 33">
              <a:extLst>
                <a:ext uri="{FF2B5EF4-FFF2-40B4-BE49-F238E27FC236}">
                  <a16:creationId xmlns:a16="http://schemas.microsoft.com/office/drawing/2014/main" id="{17C14235-E736-49B0-A31B-B51EEB8608C0}"/>
                </a:ext>
              </a:extLst>
            </p:cNvPr>
            <p:cNvSpPr/>
            <p:nvPr/>
          </p:nvSpPr>
          <p:spPr>
            <a:xfrm>
              <a:off x="7161206" y="7820253"/>
              <a:ext cx="291637" cy="274666"/>
            </a:xfrm>
            <a:prstGeom prst="flowChartConnector">
              <a:avLst/>
            </a:prstGeom>
            <a:solidFill>
              <a:schemeClr val="tx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7"/>
              <a:endParaRPr lang="en-US" sz="965" dirty="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9ABBE200-5B57-418A-BDF1-C27CCF0E94DB}"/>
                </a:ext>
              </a:extLst>
            </p:cNvPr>
            <p:cNvSpPr txBox="1">
              <a:spLocks/>
            </p:cNvSpPr>
            <p:nvPr/>
          </p:nvSpPr>
          <p:spPr>
            <a:xfrm>
              <a:off x="7184206" y="7827209"/>
              <a:ext cx="238460" cy="281243"/>
            </a:xfrm>
            <a:prstGeom prst="rect">
              <a:avLst/>
            </a:prstGeom>
          </p:spPr>
          <p:txBody>
            <a:bodyPr vert="horz" lIns="48986" tIns="24492" rIns="48986" bIns="24492" rtlCol="0" anchor="ctr">
              <a:normAutofit/>
            </a:bodyPr>
            <a:lstStyle>
              <a:lvl1pPr algn="l" defTabSz="96012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620" b="1" kern="1200" spc="0" baseline="0">
                  <a:solidFill>
                    <a:schemeClr val="bg1"/>
                  </a:solidFill>
                  <a:latin typeface="Trebuchet MS" panose="020B0603020202020204" pitchFamily="34" charset="0"/>
                  <a:ea typeface="+mj-ea"/>
                  <a:cs typeface="+mj-cs"/>
                </a:defRPr>
              </a:lvl1pPr>
            </a:lstStyle>
            <a:p>
              <a:pPr algn="ctr" defTabSz="720066"/>
              <a:r>
                <a:rPr lang="en-US" sz="643" b="0" kern="0" dirty="0">
                  <a:solidFill>
                    <a:prstClr val="white"/>
                  </a:solidFill>
                </a:rPr>
                <a:t>3</a:t>
              </a:r>
              <a:endParaRPr lang="en-US" sz="643" b="0" dirty="0">
                <a:solidFill>
                  <a:prstClr val="white"/>
                </a:solidFill>
              </a:endParaRPr>
            </a:p>
          </p:txBody>
        </p:sp>
        <p:sp>
          <p:nvSpPr>
            <p:cNvPr id="16" name="Flowchart: Connector 33">
              <a:extLst>
                <a:ext uri="{FF2B5EF4-FFF2-40B4-BE49-F238E27FC236}">
                  <a16:creationId xmlns:a16="http://schemas.microsoft.com/office/drawing/2014/main" id="{B5690A6B-E206-429E-9DC2-A91A68D97D8B}"/>
                </a:ext>
              </a:extLst>
            </p:cNvPr>
            <p:cNvSpPr/>
            <p:nvPr/>
          </p:nvSpPr>
          <p:spPr>
            <a:xfrm>
              <a:off x="7533276" y="8002108"/>
              <a:ext cx="185509" cy="173566"/>
            </a:xfrm>
            <a:prstGeom prst="flowChartConnector">
              <a:avLst/>
            </a:prstGeom>
            <a:solidFill>
              <a:schemeClr val="tx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7"/>
              <a:endParaRPr lang="en-US" sz="965" dirty="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sp>
          <p:nvSpPr>
            <p:cNvPr id="17" name="Flowchart: Connector 33">
              <a:extLst>
                <a:ext uri="{FF2B5EF4-FFF2-40B4-BE49-F238E27FC236}">
                  <a16:creationId xmlns:a16="http://schemas.microsoft.com/office/drawing/2014/main" id="{94196E59-77E7-4485-9EDD-A46AF3AEE1E2}"/>
                </a:ext>
              </a:extLst>
            </p:cNvPr>
            <p:cNvSpPr/>
            <p:nvPr/>
          </p:nvSpPr>
          <p:spPr>
            <a:xfrm>
              <a:off x="6855890" y="7108052"/>
              <a:ext cx="185509" cy="173566"/>
            </a:xfrm>
            <a:prstGeom prst="flowChartConnector">
              <a:avLst/>
            </a:prstGeom>
            <a:solidFill>
              <a:schemeClr val="tx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7"/>
              <a:endParaRPr lang="en-US" sz="965" dirty="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FC144F9-0700-4511-BED1-7A0314EC6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9232" y="3863123"/>
              <a:ext cx="1371600" cy="825500"/>
            </a:xfrm>
            <a:prstGeom prst="rect">
              <a:avLst/>
            </a:prstGeom>
          </p:spPr>
        </p:pic>
        <p:sp>
          <p:nvSpPr>
            <p:cNvPr id="19" name="Flowchart: Connector 33">
              <a:extLst>
                <a:ext uri="{FF2B5EF4-FFF2-40B4-BE49-F238E27FC236}">
                  <a16:creationId xmlns:a16="http://schemas.microsoft.com/office/drawing/2014/main" id="{D8C3D2D5-6F84-48A0-A73E-40EB235CC354}"/>
                </a:ext>
              </a:extLst>
            </p:cNvPr>
            <p:cNvSpPr/>
            <p:nvPr/>
          </p:nvSpPr>
          <p:spPr>
            <a:xfrm>
              <a:off x="8713993" y="7040929"/>
              <a:ext cx="177174" cy="168059"/>
            </a:xfrm>
            <a:prstGeom prst="flowChartConnector">
              <a:avLst/>
            </a:prstGeom>
            <a:solidFill>
              <a:srgbClr val="FF66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7"/>
              <a:endParaRPr lang="en-US" sz="965" dirty="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sp>
          <p:nvSpPr>
            <p:cNvPr id="20" name="Flowchart: Connector 33">
              <a:extLst>
                <a:ext uri="{FF2B5EF4-FFF2-40B4-BE49-F238E27FC236}">
                  <a16:creationId xmlns:a16="http://schemas.microsoft.com/office/drawing/2014/main" id="{84ECFD7F-FD6B-446E-A5A8-80AD5CF351F7}"/>
                </a:ext>
              </a:extLst>
            </p:cNvPr>
            <p:cNvSpPr/>
            <p:nvPr/>
          </p:nvSpPr>
          <p:spPr>
            <a:xfrm>
              <a:off x="6032111" y="5445103"/>
              <a:ext cx="231200" cy="229237"/>
            </a:xfrm>
            <a:prstGeom prst="flowChartConnector">
              <a:avLst/>
            </a:prstGeom>
            <a:solidFill>
              <a:srgbClr val="FF66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7"/>
              <a:endParaRPr lang="en-US" sz="965" dirty="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6390874A-899C-432E-8588-F01A99E62816}"/>
                </a:ext>
              </a:extLst>
            </p:cNvPr>
            <p:cNvSpPr txBox="1">
              <a:spLocks/>
            </p:cNvSpPr>
            <p:nvPr/>
          </p:nvSpPr>
          <p:spPr>
            <a:xfrm>
              <a:off x="6031514" y="5428140"/>
              <a:ext cx="238460" cy="281243"/>
            </a:xfrm>
            <a:prstGeom prst="rect">
              <a:avLst/>
            </a:prstGeom>
          </p:spPr>
          <p:txBody>
            <a:bodyPr vert="horz" lIns="48986" tIns="24492" rIns="48986" bIns="24492" rtlCol="0" anchor="ctr">
              <a:normAutofit/>
            </a:bodyPr>
            <a:lstStyle>
              <a:lvl1pPr algn="l" defTabSz="96012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620" b="1" kern="1200" spc="0" baseline="0">
                  <a:solidFill>
                    <a:schemeClr val="bg1"/>
                  </a:solidFill>
                  <a:latin typeface="Trebuchet MS" panose="020B0603020202020204" pitchFamily="34" charset="0"/>
                  <a:ea typeface="+mj-ea"/>
                  <a:cs typeface="+mj-cs"/>
                </a:defRPr>
              </a:lvl1pPr>
            </a:lstStyle>
            <a:p>
              <a:pPr algn="ctr" defTabSz="720066"/>
              <a:r>
                <a:rPr lang="en-US" sz="643" b="0" kern="0" dirty="0">
                  <a:solidFill>
                    <a:prstClr val="white"/>
                  </a:solidFill>
                </a:rPr>
                <a:t>2</a:t>
              </a:r>
              <a:endParaRPr lang="en-US" sz="643" b="0" dirty="0">
                <a:solidFill>
                  <a:prstClr val="white"/>
                </a:solidFill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C914E27-D87B-47C8-A6FF-8CFC81AF9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75" y="3759945"/>
              <a:ext cx="787026" cy="787400"/>
            </a:xfrm>
            <a:prstGeom prst="rect">
              <a:avLst/>
            </a:prstGeom>
          </p:spPr>
        </p:pic>
        <p:sp>
          <p:nvSpPr>
            <p:cNvPr id="23" name="Flowchart: Connector 33">
              <a:extLst>
                <a:ext uri="{FF2B5EF4-FFF2-40B4-BE49-F238E27FC236}">
                  <a16:creationId xmlns:a16="http://schemas.microsoft.com/office/drawing/2014/main" id="{4C321C9D-D78A-48D8-A697-92088803ADFA}"/>
                </a:ext>
              </a:extLst>
            </p:cNvPr>
            <p:cNvSpPr/>
            <p:nvPr/>
          </p:nvSpPr>
          <p:spPr>
            <a:xfrm>
              <a:off x="8585365" y="6652123"/>
              <a:ext cx="244526" cy="223418"/>
            </a:xfrm>
            <a:prstGeom prst="flowChartConnector">
              <a:avLst/>
            </a:prstGeom>
            <a:solidFill>
              <a:schemeClr val="tx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7"/>
              <a:endParaRPr lang="en-US" sz="965" dirty="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78C1D95F-D8A7-4BC8-A8BA-D5FD83D1149B}"/>
                </a:ext>
              </a:extLst>
            </p:cNvPr>
            <p:cNvSpPr txBox="1">
              <a:spLocks/>
            </p:cNvSpPr>
            <p:nvPr/>
          </p:nvSpPr>
          <p:spPr>
            <a:xfrm>
              <a:off x="8594763" y="6629891"/>
              <a:ext cx="238460" cy="281243"/>
            </a:xfrm>
            <a:prstGeom prst="rect">
              <a:avLst/>
            </a:prstGeom>
          </p:spPr>
          <p:txBody>
            <a:bodyPr vert="horz" lIns="48986" tIns="24492" rIns="48986" bIns="24492" rtlCol="0" anchor="ctr">
              <a:normAutofit/>
            </a:bodyPr>
            <a:lstStyle>
              <a:lvl1pPr algn="l" defTabSz="96012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620" b="1" kern="1200" spc="0" baseline="0">
                  <a:solidFill>
                    <a:schemeClr val="bg1"/>
                  </a:solidFill>
                  <a:latin typeface="Trebuchet MS" panose="020B0603020202020204" pitchFamily="34" charset="0"/>
                  <a:ea typeface="+mj-ea"/>
                  <a:cs typeface="+mj-cs"/>
                </a:defRPr>
              </a:lvl1pPr>
            </a:lstStyle>
            <a:p>
              <a:pPr algn="ctr" defTabSz="720066"/>
              <a:r>
                <a:rPr lang="en-US" sz="643" b="0" kern="0" dirty="0">
                  <a:solidFill>
                    <a:prstClr val="white"/>
                  </a:solidFill>
                </a:rPr>
                <a:t>2</a:t>
              </a:r>
              <a:endParaRPr lang="en-US" sz="643" b="0" dirty="0">
                <a:solidFill>
                  <a:prstClr val="white"/>
                </a:solidFill>
              </a:endParaRPr>
            </a:p>
          </p:txBody>
        </p:sp>
        <p:sp>
          <p:nvSpPr>
            <p:cNvPr id="25" name="Flowchart: Connector 33">
              <a:extLst>
                <a:ext uri="{FF2B5EF4-FFF2-40B4-BE49-F238E27FC236}">
                  <a16:creationId xmlns:a16="http://schemas.microsoft.com/office/drawing/2014/main" id="{06DF75B3-931A-4638-A287-C8EEDD6A24E3}"/>
                </a:ext>
              </a:extLst>
            </p:cNvPr>
            <p:cNvSpPr/>
            <p:nvPr/>
          </p:nvSpPr>
          <p:spPr>
            <a:xfrm>
              <a:off x="11955062" y="5916029"/>
              <a:ext cx="244526" cy="223418"/>
            </a:xfrm>
            <a:prstGeom prst="flowChartConnector">
              <a:avLst/>
            </a:prstGeom>
            <a:solidFill>
              <a:schemeClr val="tx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7"/>
              <a:endParaRPr lang="en-US" sz="965" dirty="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sp>
          <p:nvSpPr>
            <p:cNvPr id="26" name="Title 1">
              <a:extLst>
                <a:ext uri="{FF2B5EF4-FFF2-40B4-BE49-F238E27FC236}">
                  <a16:creationId xmlns:a16="http://schemas.microsoft.com/office/drawing/2014/main" id="{279B15DA-8184-4BAF-A638-3CF101AD9201}"/>
                </a:ext>
              </a:extLst>
            </p:cNvPr>
            <p:cNvSpPr txBox="1">
              <a:spLocks/>
            </p:cNvSpPr>
            <p:nvPr/>
          </p:nvSpPr>
          <p:spPr>
            <a:xfrm>
              <a:off x="11964460" y="5893797"/>
              <a:ext cx="238460" cy="281243"/>
            </a:xfrm>
            <a:prstGeom prst="rect">
              <a:avLst/>
            </a:prstGeom>
          </p:spPr>
          <p:txBody>
            <a:bodyPr vert="horz" lIns="48986" tIns="24492" rIns="48986" bIns="24492" rtlCol="0" anchor="ctr">
              <a:normAutofit/>
            </a:bodyPr>
            <a:lstStyle>
              <a:lvl1pPr algn="l" defTabSz="96012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620" b="1" kern="1200" spc="0" baseline="0">
                  <a:solidFill>
                    <a:schemeClr val="bg1"/>
                  </a:solidFill>
                  <a:latin typeface="Trebuchet MS" panose="020B0603020202020204" pitchFamily="34" charset="0"/>
                  <a:ea typeface="+mj-ea"/>
                  <a:cs typeface="+mj-cs"/>
                </a:defRPr>
              </a:lvl1pPr>
            </a:lstStyle>
            <a:p>
              <a:pPr algn="ctr" defTabSz="720066"/>
              <a:r>
                <a:rPr lang="en-US" sz="643" b="0" kern="0" dirty="0">
                  <a:solidFill>
                    <a:prstClr val="white"/>
                  </a:solidFill>
                </a:rPr>
                <a:t>2</a:t>
              </a:r>
              <a:endParaRPr lang="en-US" sz="643" b="0" dirty="0">
                <a:solidFill>
                  <a:prstClr val="white"/>
                </a:solidFill>
              </a:endParaRPr>
            </a:p>
          </p:txBody>
        </p:sp>
        <p:sp>
          <p:nvSpPr>
            <p:cNvPr id="27" name="Flowchart: Connector 33">
              <a:extLst>
                <a:ext uri="{FF2B5EF4-FFF2-40B4-BE49-F238E27FC236}">
                  <a16:creationId xmlns:a16="http://schemas.microsoft.com/office/drawing/2014/main" id="{86D5A7F2-D803-454A-AA18-B5A78713E016}"/>
                </a:ext>
              </a:extLst>
            </p:cNvPr>
            <p:cNvSpPr/>
            <p:nvPr/>
          </p:nvSpPr>
          <p:spPr>
            <a:xfrm>
              <a:off x="11088705" y="6857750"/>
              <a:ext cx="261421" cy="256618"/>
            </a:xfrm>
            <a:prstGeom prst="flowChartConnector">
              <a:avLst/>
            </a:prstGeom>
            <a:solidFill>
              <a:srgbClr val="00B3A7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7"/>
              <a:endParaRPr lang="en-US" sz="965" dirty="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sp>
          <p:nvSpPr>
            <p:cNvPr id="28" name="Flowchart: Connector 33">
              <a:extLst>
                <a:ext uri="{FF2B5EF4-FFF2-40B4-BE49-F238E27FC236}">
                  <a16:creationId xmlns:a16="http://schemas.microsoft.com/office/drawing/2014/main" id="{E70A0919-C8D0-49E0-AF53-44ACD21CE559}"/>
                </a:ext>
              </a:extLst>
            </p:cNvPr>
            <p:cNvSpPr/>
            <p:nvPr/>
          </p:nvSpPr>
          <p:spPr>
            <a:xfrm>
              <a:off x="3680638" y="6066299"/>
              <a:ext cx="291637" cy="274666"/>
            </a:xfrm>
            <a:prstGeom prst="flowChartConnector">
              <a:avLst/>
            </a:prstGeom>
            <a:solidFill>
              <a:srgbClr val="00B3A7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7"/>
              <a:endParaRPr lang="en-US" sz="965" dirty="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sp>
          <p:nvSpPr>
            <p:cNvPr id="29" name="Title 1">
              <a:extLst>
                <a:ext uri="{FF2B5EF4-FFF2-40B4-BE49-F238E27FC236}">
                  <a16:creationId xmlns:a16="http://schemas.microsoft.com/office/drawing/2014/main" id="{D7AD29C2-2FC7-4284-A424-93F52B21DB43}"/>
                </a:ext>
              </a:extLst>
            </p:cNvPr>
            <p:cNvSpPr txBox="1">
              <a:spLocks/>
            </p:cNvSpPr>
            <p:nvPr/>
          </p:nvSpPr>
          <p:spPr>
            <a:xfrm>
              <a:off x="3703638" y="6073255"/>
              <a:ext cx="238460" cy="281243"/>
            </a:xfrm>
            <a:prstGeom prst="rect">
              <a:avLst/>
            </a:prstGeom>
          </p:spPr>
          <p:txBody>
            <a:bodyPr vert="horz" lIns="48986" tIns="24492" rIns="48986" bIns="24492" rtlCol="0" anchor="ctr">
              <a:normAutofit/>
            </a:bodyPr>
            <a:lstStyle>
              <a:lvl1pPr algn="l" defTabSz="96012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620" b="1" kern="1200" spc="0" baseline="0">
                  <a:solidFill>
                    <a:schemeClr val="bg1"/>
                  </a:solidFill>
                  <a:latin typeface="Trebuchet MS" panose="020B0603020202020204" pitchFamily="34" charset="0"/>
                  <a:ea typeface="+mj-ea"/>
                  <a:cs typeface="+mj-cs"/>
                </a:defRPr>
              </a:lvl1pPr>
            </a:lstStyle>
            <a:p>
              <a:pPr algn="ctr" defTabSz="720066"/>
              <a:r>
                <a:rPr lang="en-US" sz="643" b="0" kern="0" dirty="0">
                  <a:solidFill>
                    <a:prstClr val="white"/>
                  </a:solidFill>
                </a:rPr>
                <a:t>3</a:t>
              </a:r>
              <a:endParaRPr lang="en-US" sz="643" b="0" dirty="0">
                <a:solidFill>
                  <a:prstClr val="white"/>
                </a:solidFill>
              </a:endParaRPr>
            </a:p>
          </p:txBody>
        </p:sp>
        <p:sp>
          <p:nvSpPr>
            <p:cNvPr id="30" name="Flowchart: Connector 33">
              <a:extLst>
                <a:ext uri="{FF2B5EF4-FFF2-40B4-BE49-F238E27FC236}">
                  <a16:creationId xmlns:a16="http://schemas.microsoft.com/office/drawing/2014/main" id="{571DCA7E-122C-40CD-90B4-9940D34E78A8}"/>
                </a:ext>
              </a:extLst>
            </p:cNvPr>
            <p:cNvSpPr/>
            <p:nvPr/>
          </p:nvSpPr>
          <p:spPr>
            <a:xfrm>
              <a:off x="6551930" y="6428705"/>
              <a:ext cx="244526" cy="223418"/>
            </a:xfrm>
            <a:prstGeom prst="flowChartConnector">
              <a:avLst/>
            </a:prstGeom>
            <a:solidFill>
              <a:schemeClr val="tx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7"/>
              <a:endParaRPr lang="en-US" sz="965" dirty="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sp>
          <p:nvSpPr>
            <p:cNvPr id="31" name="Title 1">
              <a:extLst>
                <a:ext uri="{FF2B5EF4-FFF2-40B4-BE49-F238E27FC236}">
                  <a16:creationId xmlns:a16="http://schemas.microsoft.com/office/drawing/2014/main" id="{7A40FC15-0733-4605-8F59-739E051295B4}"/>
                </a:ext>
              </a:extLst>
            </p:cNvPr>
            <p:cNvSpPr txBox="1">
              <a:spLocks/>
            </p:cNvSpPr>
            <p:nvPr/>
          </p:nvSpPr>
          <p:spPr>
            <a:xfrm>
              <a:off x="6561328" y="6406473"/>
              <a:ext cx="238460" cy="281243"/>
            </a:xfrm>
            <a:prstGeom prst="rect">
              <a:avLst/>
            </a:prstGeom>
          </p:spPr>
          <p:txBody>
            <a:bodyPr vert="horz" lIns="48986" tIns="24492" rIns="48986" bIns="24492" rtlCol="0" anchor="ctr">
              <a:normAutofit/>
            </a:bodyPr>
            <a:lstStyle>
              <a:lvl1pPr algn="l" defTabSz="96012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620" b="1" kern="1200" spc="0" baseline="0">
                  <a:solidFill>
                    <a:schemeClr val="bg1"/>
                  </a:solidFill>
                  <a:latin typeface="Trebuchet MS" panose="020B0603020202020204" pitchFamily="34" charset="0"/>
                  <a:ea typeface="+mj-ea"/>
                  <a:cs typeface="+mj-cs"/>
                </a:defRPr>
              </a:lvl1pPr>
            </a:lstStyle>
            <a:p>
              <a:pPr algn="ctr" defTabSz="720066"/>
              <a:r>
                <a:rPr lang="en-US" sz="643" b="0" kern="0" dirty="0">
                  <a:solidFill>
                    <a:prstClr val="white"/>
                  </a:solidFill>
                </a:rPr>
                <a:t>2</a:t>
              </a:r>
              <a:endParaRPr lang="en-US" sz="643" b="0" dirty="0">
                <a:solidFill>
                  <a:prstClr val="white"/>
                </a:solidFill>
              </a:endParaRPr>
            </a:p>
          </p:txBody>
        </p:sp>
        <p:sp>
          <p:nvSpPr>
            <p:cNvPr id="32" name="Flowchart: Connector 33">
              <a:extLst>
                <a:ext uri="{FF2B5EF4-FFF2-40B4-BE49-F238E27FC236}">
                  <a16:creationId xmlns:a16="http://schemas.microsoft.com/office/drawing/2014/main" id="{E8B6FFC2-0F5A-4C5F-B930-6D5EAA7BFCEC}"/>
                </a:ext>
              </a:extLst>
            </p:cNvPr>
            <p:cNvSpPr/>
            <p:nvPr/>
          </p:nvSpPr>
          <p:spPr>
            <a:xfrm>
              <a:off x="6422782" y="5936300"/>
              <a:ext cx="244526" cy="223418"/>
            </a:xfrm>
            <a:prstGeom prst="flowChartConnector">
              <a:avLst/>
            </a:prstGeom>
            <a:solidFill>
              <a:schemeClr val="tx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7"/>
              <a:endParaRPr lang="en-US" sz="965" dirty="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sp>
          <p:nvSpPr>
            <p:cNvPr id="33" name="Title 1">
              <a:extLst>
                <a:ext uri="{FF2B5EF4-FFF2-40B4-BE49-F238E27FC236}">
                  <a16:creationId xmlns:a16="http://schemas.microsoft.com/office/drawing/2014/main" id="{F05C0EAD-F9E6-4A75-A2A4-B6BC953DF373}"/>
                </a:ext>
              </a:extLst>
            </p:cNvPr>
            <p:cNvSpPr txBox="1">
              <a:spLocks/>
            </p:cNvSpPr>
            <p:nvPr/>
          </p:nvSpPr>
          <p:spPr>
            <a:xfrm>
              <a:off x="6432180" y="5914068"/>
              <a:ext cx="238460" cy="281243"/>
            </a:xfrm>
            <a:prstGeom prst="rect">
              <a:avLst/>
            </a:prstGeom>
          </p:spPr>
          <p:txBody>
            <a:bodyPr vert="horz" lIns="48986" tIns="24492" rIns="48986" bIns="24492" rtlCol="0" anchor="ctr">
              <a:normAutofit/>
            </a:bodyPr>
            <a:lstStyle>
              <a:lvl1pPr algn="l" defTabSz="96012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620" b="1" kern="1200" spc="0" baseline="0">
                  <a:solidFill>
                    <a:schemeClr val="bg1"/>
                  </a:solidFill>
                  <a:latin typeface="Trebuchet MS" panose="020B0603020202020204" pitchFamily="34" charset="0"/>
                  <a:ea typeface="+mj-ea"/>
                  <a:cs typeface="+mj-cs"/>
                </a:defRPr>
              </a:lvl1pPr>
            </a:lstStyle>
            <a:p>
              <a:pPr algn="ctr" defTabSz="720066"/>
              <a:r>
                <a:rPr lang="en-US" sz="643" b="0" kern="0" dirty="0">
                  <a:solidFill>
                    <a:prstClr val="white"/>
                  </a:solidFill>
                </a:rPr>
                <a:t>2</a:t>
              </a:r>
              <a:endParaRPr lang="en-US" sz="643" b="0" dirty="0">
                <a:solidFill>
                  <a:prstClr val="white"/>
                </a:solidFill>
              </a:endParaRPr>
            </a:p>
          </p:txBody>
        </p:sp>
        <p:sp>
          <p:nvSpPr>
            <p:cNvPr id="34" name="Flowchart: Connector 33">
              <a:extLst>
                <a:ext uri="{FF2B5EF4-FFF2-40B4-BE49-F238E27FC236}">
                  <a16:creationId xmlns:a16="http://schemas.microsoft.com/office/drawing/2014/main" id="{BE1990E3-59A8-4BBB-954F-9FFA0835BBDA}"/>
                </a:ext>
              </a:extLst>
            </p:cNvPr>
            <p:cNvSpPr/>
            <p:nvPr/>
          </p:nvSpPr>
          <p:spPr>
            <a:xfrm>
              <a:off x="6275161" y="6652123"/>
              <a:ext cx="185509" cy="173566"/>
            </a:xfrm>
            <a:prstGeom prst="flowChartConnector">
              <a:avLst/>
            </a:prstGeom>
            <a:solidFill>
              <a:schemeClr val="tx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7"/>
              <a:endParaRPr lang="en-US" sz="965" dirty="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sp>
          <p:nvSpPr>
            <p:cNvPr id="35" name="Flowchart: Connector 33">
              <a:extLst>
                <a:ext uri="{FF2B5EF4-FFF2-40B4-BE49-F238E27FC236}">
                  <a16:creationId xmlns:a16="http://schemas.microsoft.com/office/drawing/2014/main" id="{B587E350-2070-4487-8DAD-5CEB93FAF535}"/>
                </a:ext>
              </a:extLst>
            </p:cNvPr>
            <p:cNvSpPr/>
            <p:nvPr/>
          </p:nvSpPr>
          <p:spPr>
            <a:xfrm>
              <a:off x="8611911" y="5166095"/>
              <a:ext cx="185509" cy="173566"/>
            </a:xfrm>
            <a:prstGeom prst="flowChartConnector">
              <a:avLst/>
            </a:prstGeom>
            <a:solidFill>
              <a:schemeClr val="tx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7"/>
              <a:endParaRPr lang="en-US" sz="965" dirty="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sp>
          <p:nvSpPr>
            <p:cNvPr id="36" name="Title 1">
              <a:extLst>
                <a:ext uri="{FF2B5EF4-FFF2-40B4-BE49-F238E27FC236}">
                  <a16:creationId xmlns:a16="http://schemas.microsoft.com/office/drawing/2014/main" id="{2F9E1D3D-86DB-499D-83D9-BCEFFE7A52CC}"/>
                </a:ext>
              </a:extLst>
            </p:cNvPr>
            <p:cNvSpPr txBox="1">
              <a:spLocks/>
            </p:cNvSpPr>
            <p:nvPr/>
          </p:nvSpPr>
          <p:spPr>
            <a:xfrm>
              <a:off x="11110347" y="6857750"/>
              <a:ext cx="238460" cy="281243"/>
            </a:xfrm>
            <a:prstGeom prst="rect">
              <a:avLst/>
            </a:prstGeom>
          </p:spPr>
          <p:txBody>
            <a:bodyPr vert="horz" lIns="48986" tIns="24492" rIns="48986" bIns="24492" rtlCol="0" anchor="ctr">
              <a:normAutofit/>
            </a:bodyPr>
            <a:lstStyle>
              <a:lvl1pPr algn="l" defTabSz="96012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620" b="1" kern="1200" spc="0" baseline="0">
                  <a:solidFill>
                    <a:schemeClr val="bg1"/>
                  </a:solidFill>
                  <a:latin typeface="Trebuchet MS" panose="020B0603020202020204" pitchFamily="34" charset="0"/>
                  <a:ea typeface="+mj-ea"/>
                  <a:cs typeface="+mj-cs"/>
                </a:defRPr>
              </a:lvl1pPr>
            </a:lstStyle>
            <a:p>
              <a:pPr algn="ctr" defTabSz="720066"/>
              <a:r>
                <a:rPr lang="en-US" sz="643" b="0" kern="0" dirty="0">
                  <a:solidFill>
                    <a:prstClr val="white"/>
                  </a:solidFill>
                </a:rPr>
                <a:t>2</a:t>
              </a:r>
              <a:endParaRPr lang="en-US" sz="643" b="0" dirty="0">
                <a:solidFill>
                  <a:prstClr val="white"/>
                </a:solidFill>
              </a:endParaRPr>
            </a:p>
          </p:txBody>
        </p:sp>
        <p:sp>
          <p:nvSpPr>
            <p:cNvPr id="37" name="Flowchart: Connector 33">
              <a:extLst>
                <a:ext uri="{FF2B5EF4-FFF2-40B4-BE49-F238E27FC236}">
                  <a16:creationId xmlns:a16="http://schemas.microsoft.com/office/drawing/2014/main" id="{25BC1057-374B-439D-B33B-77E36E40B1BB}"/>
                </a:ext>
              </a:extLst>
            </p:cNvPr>
            <p:cNvSpPr/>
            <p:nvPr/>
          </p:nvSpPr>
          <p:spPr>
            <a:xfrm>
              <a:off x="9873218" y="6139447"/>
              <a:ext cx="206141" cy="215911"/>
            </a:xfrm>
            <a:prstGeom prst="flowChartConnector">
              <a:avLst/>
            </a:prstGeom>
            <a:solidFill>
              <a:srgbClr val="00B3A7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7"/>
              <a:endParaRPr lang="en-US" sz="965" dirty="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sp>
          <p:nvSpPr>
            <p:cNvPr id="38" name="Flowchart: Connector 33">
              <a:extLst>
                <a:ext uri="{FF2B5EF4-FFF2-40B4-BE49-F238E27FC236}">
                  <a16:creationId xmlns:a16="http://schemas.microsoft.com/office/drawing/2014/main" id="{3A869EA3-AD70-40F9-832F-86750B148B08}"/>
                </a:ext>
              </a:extLst>
            </p:cNvPr>
            <p:cNvSpPr/>
            <p:nvPr/>
          </p:nvSpPr>
          <p:spPr>
            <a:xfrm>
              <a:off x="8434737" y="6751674"/>
              <a:ext cx="177174" cy="168059"/>
            </a:xfrm>
            <a:prstGeom prst="flowChartConnector">
              <a:avLst/>
            </a:prstGeom>
            <a:solidFill>
              <a:srgbClr val="FF66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7"/>
              <a:r>
                <a:rPr lang="en-US" sz="965" dirty="0">
                  <a:solidFill>
                    <a:srgbClr val="FFC000"/>
                  </a:solidFill>
                  <a:latin typeface="Calibri" panose="020F0502020204030204"/>
                </a:rPr>
                <a:t> </a:t>
              </a:r>
            </a:p>
          </p:txBody>
        </p:sp>
        <p:sp>
          <p:nvSpPr>
            <p:cNvPr id="39" name="Flowchart: Connector 33">
              <a:extLst>
                <a:ext uri="{FF2B5EF4-FFF2-40B4-BE49-F238E27FC236}">
                  <a16:creationId xmlns:a16="http://schemas.microsoft.com/office/drawing/2014/main" id="{BEB06CCA-13D0-454B-BEE1-79AF368E9A0A}"/>
                </a:ext>
              </a:extLst>
            </p:cNvPr>
            <p:cNvSpPr/>
            <p:nvPr/>
          </p:nvSpPr>
          <p:spPr>
            <a:xfrm>
              <a:off x="9396254" y="6506970"/>
              <a:ext cx="206141" cy="198554"/>
            </a:xfrm>
            <a:prstGeom prst="flowChartConnector">
              <a:avLst/>
            </a:prstGeom>
            <a:solidFill>
              <a:srgbClr val="00B3A7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7"/>
              <a:endParaRPr lang="en-US" sz="965" dirty="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sp>
          <p:nvSpPr>
            <p:cNvPr id="40" name="Flowchart: Connector 33">
              <a:extLst>
                <a:ext uri="{FF2B5EF4-FFF2-40B4-BE49-F238E27FC236}">
                  <a16:creationId xmlns:a16="http://schemas.microsoft.com/office/drawing/2014/main" id="{C778224B-5688-465A-A7F2-B9D3EAB94725}"/>
                </a:ext>
              </a:extLst>
            </p:cNvPr>
            <p:cNvSpPr/>
            <p:nvPr/>
          </p:nvSpPr>
          <p:spPr>
            <a:xfrm>
              <a:off x="6084307" y="6652123"/>
              <a:ext cx="177174" cy="168059"/>
            </a:xfrm>
            <a:prstGeom prst="flowChartConnector">
              <a:avLst/>
            </a:prstGeom>
            <a:solidFill>
              <a:srgbClr val="FF66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7"/>
              <a:endParaRPr lang="en-US" sz="965" dirty="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sp>
          <p:nvSpPr>
            <p:cNvPr id="41" name="Flowchart: Connector 33">
              <a:extLst>
                <a:ext uri="{FF2B5EF4-FFF2-40B4-BE49-F238E27FC236}">
                  <a16:creationId xmlns:a16="http://schemas.microsoft.com/office/drawing/2014/main" id="{5B082A93-7F81-4A53-A1AE-A625A4DB595B}"/>
                </a:ext>
              </a:extLst>
            </p:cNvPr>
            <p:cNvSpPr/>
            <p:nvPr/>
          </p:nvSpPr>
          <p:spPr>
            <a:xfrm>
              <a:off x="9976289" y="5665396"/>
              <a:ext cx="206141" cy="215911"/>
            </a:xfrm>
            <a:prstGeom prst="flowChartConnector">
              <a:avLst/>
            </a:prstGeom>
            <a:solidFill>
              <a:srgbClr val="00B3A7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7"/>
              <a:endParaRPr lang="en-US" sz="965" dirty="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sp>
          <p:nvSpPr>
            <p:cNvPr id="42" name="Flowchart: Connector 33">
              <a:extLst>
                <a:ext uri="{FF2B5EF4-FFF2-40B4-BE49-F238E27FC236}">
                  <a16:creationId xmlns:a16="http://schemas.microsoft.com/office/drawing/2014/main" id="{10CFB56A-7D07-4401-8972-45FC88FE3F6F}"/>
                </a:ext>
              </a:extLst>
            </p:cNvPr>
            <p:cNvSpPr/>
            <p:nvPr/>
          </p:nvSpPr>
          <p:spPr>
            <a:xfrm>
              <a:off x="805247" y="6139447"/>
              <a:ext cx="206141" cy="215911"/>
            </a:xfrm>
            <a:prstGeom prst="flowChartConnector">
              <a:avLst/>
            </a:prstGeom>
            <a:solidFill>
              <a:srgbClr val="00B3A7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7"/>
              <a:endParaRPr lang="en-US" sz="965" dirty="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sp>
          <p:nvSpPr>
            <p:cNvPr id="43" name="Flowchart: Connector 33">
              <a:extLst>
                <a:ext uri="{FF2B5EF4-FFF2-40B4-BE49-F238E27FC236}">
                  <a16:creationId xmlns:a16="http://schemas.microsoft.com/office/drawing/2014/main" id="{23E875BB-D315-436A-844D-475F892674E4}"/>
                </a:ext>
              </a:extLst>
            </p:cNvPr>
            <p:cNvSpPr/>
            <p:nvPr/>
          </p:nvSpPr>
          <p:spPr>
            <a:xfrm>
              <a:off x="908318" y="5625306"/>
              <a:ext cx="206141" cy="215911"/>
            </a:xfrm>
            <a:prstGeom prst="flowChartConnector">
              <a:avLst/>
            </a:prstGeom>
            <a:solidFill>
              <a:srgbClr val="00B3A7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7"/>
              <a:endParaRPr lang="en-US" sz="965" dirty="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sp>
          <p:nvSpPr>
            <p:cNvPr id="44" name="Flowchart: Connector 33">
              <a:extLst>
                <a:ext uri="{FF2B5EF4-FFF2-40B4-BE49-F238E27FC236}">
                  <a16:creationId xmlns:a16="http://schemas.microsoft.com/office/drawing/2014/main" id="{76B2D8E0-E7BE-4812-8192-B137A5B44368}"/>
                </a:ext>
              </a:extLst>
            </p:cNvPr>
            <p:cNvSpPr/>
            <p:nvPr/>
          </p:nvSpPr>
          <p:spPr>
            <a:xfrm>
              <a:off x="7378192" y="6803178"/>
              <a:ext cx="206141" cy="215911"/>
            </a:xfrm>
            <a:prstGeom prst="flowChartConnector">
              <a:avLst/>
            </a:prstGeom>
            <a:solidFill>
              <a:srgbClr val="00B3A7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7"/>
              <a:endParaRPr lang="en-US" sz="965" dirty="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sp>
          <p:nvSpPr>
            <p:cNvPr id="45" name="Flowchart: Connector 33">
              <a:extLst>
                <a:ext uri="{FF2B5EF4-FFF2-40B4-BE49-F238E27FC236}">
                  <a16:creationId xmlns:a16="http://schemas.microsoft.com/office/drawing/2014/main" id="{298B82AB-BD79-41CC-B749-C0545DFD19E4}"/>
                </a:ext>
              </a:extLst>
            </p:cNvPr>
            <p:cNvSpPr/>
            <p:nvPr/>
          </p:nvSpPr>
          <p:spPr>
            <a:xfrm>
              <a:off x="5792850" y="7279934"/>
              <a:ext cx="185509" cy="173566"/>
            </a:xfrm>
            <a:prstGeom prst="flowChartConnector">
              <a:avLst/>
            </a:prstGeom>
            <a:solidFill>
              <a:schemeClr val="tx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7"/>
              <a:endParaRPr lang="en-US" sz="965" dirty="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sp>
          <p:nvSpPr>
            <p:cNvPr id="46" name="Flowchart: Connector 33">
              <a:extLst>
                <a:ext uri="{FF2B5EF4-FFF2-40B4-BE49-F238E27FC236}">
                  <a16:creationId xmlns:a16="http://schemas.microsoft.com/office/drawing/2014/main" id="{797F8CC2-5D7C-4B58-B367-FAAF5F942981}"/>
                </a:ext>
              </a:extLst>
            </p:cNvPr>
            <p:cNvSpPr/>
            <p:nvPr/>
          </p:nvSpPr>
          <p:spPr>
            <a:xfrm>
              <a:off x="6283585" y="6911548"/>
              <a:ext cx="291637" cy="274666"/>
            </a:xfrm>
            <a:prstGeom prst="flowChartConnector">
              <a:avLst/>
            </a:prstGeom>
            <a:solidFill>
              <a:srgbClr val="00B3A7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7"/>
              <a:endParaRPr lang="en-US" sz="965" dirty="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sp>
          <p:nvSpPr>
            <p:cNvPr id="47" name="Title 1">
              <a:extLst>
                <a:ext uri="{FF2B5EF4-FFF2-40B4-BE49-F238E27FC236}">
                  <a16:creationId xmlns:a16="http://schemas.microsoft.com/office/drawing/2014/main" id="{3A602DCD-41CC-4F05-83AC-CD0851A9969B}"/>
                </a:ext>
              </a:extLst>
            </p:cNvPr>
            <p:cNvSpPr txBox="1">
              <a:spLocks/>
            </p:cNvSpPr>
            <p:nvPr/>
          </p:nvSpPr>
          <p:spPr>
            <a:xfrm>
              <a:off x="6306585" y="6918504"/>
              <a:ext cx="238460" cy="281243"/>
            </a:xfrm>
            <a:prstGeom prst="rect">
              <a:avLst/>
            </a:prstGeom>
          </p:spPr>
          <p:txBody>
            <a:bodyPr vert="horz" lIns="48986" tIns="24492" rIns="48986" bIns="24492" rtlCol="0" anchor="ctr">
              <a:normAutofit/>
            </a:bodyPr>
            <a:lstStyle>
              <a:lvl1pPr algn="l" defTabSz="96012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620" b="1" kern="1200" spc="0" baseline="0">
                  <a:solidFill>
                    <a:schemeClr val="bg1"/>
                  </a:solidFill>
                  <a:latin typeface="Trebuchet MS" panose="020B0603020202020204" pitchFamily="34" charset="0"/>
                  <a:ea typeface="+mj-ea"/>
                  <a:cs typeface="+mj-cs"/>
                </a:defRPr>
              </a:lvl1pPr>
            </a:lstStyle>
            <a:p>
              <a:pPr algn="ctr" defTabSz="720066"/>
              <a:r>
                <a:rPr lang="en-US" sz="643" b="0" kern="0" dirty="0">
                  <a:solidFill>
                    <a:prstClr val="white"/>
                  </a:solidFill>
                </a:rPr>
                <a:t>3</a:t>
              </a:r>
              <a:endParaRPr lang="en-US" sz="643" b="0" dirty="0">
                <a:solidFill>
                  <a:prstClr val="white"/>
                </a:solidFill>
              </a:endParaRPr>
            </a:p>
          </p:txBody>
        </p:sp>
        <p:sp>
          <p:nvSpPr>
            <p:cNvPr id="48" name="Flowchart: Connector 33">
              <a:extLst>
                <a:ext uri="{FF2B5EF4-FFF2-40B4-BE49-F238E27FC236}">
                  <a16:creationId xmlns:a16="http://schemas.microsoft.com/office/drawing/2014/main" id="{4E8F7E09-4B42-423E-813D-5BA402AE457F}"/>
                </a:ext>
              </a:extLst>
            </p:cNvPr>
            <p:cNvSpPr/>
            <p:nvPr/>
          </p:nvSpPr>
          <p:spPr>
            <a:xfrm>
              <a:off x="8583688" y="7441133"/>
              <a:ext cx="231200" cy="229237"/>
            </a:xfrm>
            <a:prstGeom prst="flowChartConnector">
              <a:avLst/>
            </a:prstGeom>
            <a:solidFill>
              <a:srgbClr val="FF66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7"/>
              <a:endParaRPr lang="en-US" sz="965" dirty="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sp>
          <p:nvSpPr>
            <p:cNvPr id="49" name="Title 1">
              <a:extLst>
                <a:ext uri="{FF2B5EF4-FFF2-40B4-BE49-F238E27FC236}">
                  <a16:creationId xmlns:a16="http://schemas.microsoft.com/office/drawing/2014/main" id="{4C092D84-443A-439B-88B1-1B9C14D66C94}"/>
                </a:ext>
              </a:extLst>
            </p:cNvPr>
            <p:cNvSpPr txBox="1">
              <a:spLocks/>
            </p:cNvSpPr>
            <p:nvPr/>
          </p:nvSpPr>
          <p:spPr>
            <a:xfrm>
              <a:off x="8583091" y="7424170"/>
              <a:ext cx="238460" cy="281243"/>
            </a:xfrm>
            <a:prstGeom prst="rect">
              <a:avLst/>
            </a:prstGeom>
          </p:spPr>
          <p:txBody>
            <a:bodyPr vert="horz" lIns="48986" tIns="24492" rIns="48986" bIns="24492" rtlCol="0" anchor="ctr">
              <a:normAutofit/>
            </a:bodyPr>
            <a:lstStyle>
              <a:lvl1pPr algn="l" defTabSz="96012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620" b="1" kern="1200" spc="0" baseline="0">
                  <a:solidFill>
                    <a:schemeClr val="bg1"/>
                  </a:solidFill>
                  <a:latin typeface="Trebuchet MS" panose="020B0603020202020204" pitchFamily="34" charset="0"/>
                  <a:ea typeface="+mj-ea"/>
                  <a:cs typeface="+mj-cs"/>
                </a:defRPr>
              </a:lvl1pPr>
            </a:lstStyle>
            <a:p>
              <a:pPr algn="ctr" defTabSz="720066"/>
              <a:r>
                <a:rPr lang="en-US" sz="643" b="0" kern="0" dirty="0">
                  <a:solidFill>
                    <a:prstClr val="white"/>
                  </a:solidFill>
                </a:rPr>
                <a:t>2</a:t>
              </a:r>
              <a:endParaRPr lang="en-US" sz="643" b="0" dirty="0">
                <a:solidFill>
                  <a:prstClr val="white"/>
                </a:solidFill>
              </a:endParaRPr>
            </a:p>
          </p:txBody>
        </p:sp>
        <p:sp>
          <p:nvSpPr>
            <p:cNvPr id="50" name="Flowchart: Connector 33">
              <a:extLst>
                <a:ext uri="{FF2B5EF4-FFF2-40B4-BE49-F238E27FC236}">
                  <a16:creationId xmlns:a16="http://schemas.microsoft.com/office/drawing/2014/main" id="{582E48D9-5AC8-4251-A251-C373EAA786C9}"/>
                </a:ext>
              </a:extLst>
            </p:cNvPr>
            <p:cNvSpPr/>
            <p:nvPr/>
          </p:nvSpPr>
          <p:spPr>
            <a:xfrm>
              <a:off x="5628721" y="6350588"/>
              <a:ext cx="244526" cy="223418"/>
            </a:xfrm>
            <a:prstGeom prst="flowChartConnector">
              <a:avLst/>
            </a:prstGeom>
            <a:solidFill>
              <a:schemeClr val="tx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7"/>
              <a:endParaRPr lang="en-US" sz="965" dirty="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sp>
          <p:nvSpPr>
            <p:cNvPr id="51" name="Title 1">
              <a:extLst>
                <a:ext uri="{FF2B5EF4-FFF2-40B4-BE49-F238E27FC236}">
                  <a16:creationId xmlns:a16="http://schemas.microsoft.com/office/drawing/2014/main" id="{1184A147-18C0-4864-94AE-9556F33C0F22}"/>
                </a:ext>
              </a:extLst>
            </p:cNvPr>
            <p:cNvSpPr txBox="1">
              <a:spLocks/>
            </p:cNvSpPr>
            <p:nvPr/>
          </p:nvSpPr>
          <p:spPr>
            <a:xfrm>
              <a:off x="5638119" y="6328356"/>
              <a:ext cx="238460" cy="281243"/>
            </a:xfrm>
            <a:prstGeom prst="rect">
              <a:avLst/>
            </a:prstGeom>
          </p:spPr>
          <p:txBody>
            <a:bodyPr vert="horz" lIns="48986" tIns="24492" rIns="48986" bIns="24492" rtlCol="0" anchor="ctr">
              <a:normAutofit/>
            </a:bodyPr>
            <a:lstStyle>
              <a:lvl1pPr algn="l" defTabSz="96012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620" b="1" kern="1200" spc="0" baseline="0">
                  <a:solidFill>
                    <a:schemeClr val="bg1"/>
                  </a:solidFill>
                  <a:latin typeface="Trebuchet MS" panose="020B0603020202020204" pitchFamily="34" charset="0"/>
                  <a:ea typeface="+mj-ea"/>
                  <a:cs typeface="+mj-cs"/>
                </a:defRPr>
              </a:lvl1pPr>
            </a:lstStyle>
            <a:p>
              <a:pPr algn="ctr" defTabSz="720066"/>
              <a:r>
                <a:rPr lang="en-US" sz="643" b="0" kern="0" dirty="0">
                  <a:solidFill>
                    <a:prstClr val="white"/>
                  </a:solidFill>
                </a:rPr>
                <a:t>2</a:t>
              </a:r>
              <a:endParaRPr lang="en-US" sz="643" b="0" dirty="0">
                <a:solidFill>
                  <a:prstClr val="white"/>
                </a:solidFill>
              </a:endParaRPr>
            </a:p>
          </p:txBody>
        </p:sp>
        <p:sp>
          <p:nvSpPr>
            <p:cNvPr id="52" name="Flowchart: Connector 33">
              <a:extLst>
                <a:ext uri="{FF2B5EF4-FFF2-40B4-BE49-F238E27FC236}">
                  <a16:creationId xmlns:a16="http://schemas.microsoft.com/office/drawing/2014/main" id="{594A9B1B-ED26-4981-8F36-640AD5CADD21}"/>
                </a:ext>
              </a:extLst>
            </p:cNvPr>
            <p:cNvSpPr/>
            <p:nvPr/>
          </p:nvSpPr>
          <p:spPr>
            <a:xfrm>
              <a:off x="3902981" y="6277424"/>
              <a:ext cx="177174" cy="168059"/>
            </a:xfrm>
            <a:prstGeom prst="flowChartConnector">
              <a:avLst/>
            </a:prstGeom>
            <a:solidFill>
              <a:srgbClr val="FF66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7"/>
              <a:endParaRPr lang="en-US" sz="965" dirty="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sp>
          <p:nvSpPr>
            <p:cNvPr id="53" name="Flowchart: Connector 33">
              <a:extLst>
                <a:ext uri="{FF2B5EF4-FFF2-40B4-BE49-F238E27FC236}">
                  <a16:creationId xmlns:a16="http://schemas.microsoft.com/office/drawing/2014/main" id="{D10E6E4B-3ED4-4C5F-B4C0-8D779B84F7BD}"/>
                </a:ext>
              </a:extLst>
            </p:cNvPr>
            <p:cNvSpPr/>
            <p:nvPr/>
          </p:nvSpPr>
          <p:spPr>
            <a:xfrm>
              <a:off x="5125960" y="5591012"/>
              <a:ext cx="177174" cy="168059"/>
            </a:xfrm>
            <a:prstGeom prst="flowChartConnector">
              <a:avLst/>
            </a:prstGeom>
            <a:solidFill>
              <a:srgbClr val="FF66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7"/>
              <a:endParaRPr lang="en-US" sz="965" dirty="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sp>
          <p:nvSpPr>
            <p:cNvPr id="54" name="Flowchart: Connector 33">
              <a:extLst>
                <a:ext uri="{FF2B5EF4-FFF2-40B4-BE49-F238E27FC236}">
                  <a16:creationId xmlns:a16="http://schemas.microsoft.com/office/drawing/2014/main" id="{2895E81A-B184-4537-B8C4-AAD87323E9E6}"/>
                </a:ext>
              </a:extLst>
            </p:cNvPr>
            <p:cNvSpPr/>
            <p:nvPr/>
          </p:nvSpPr>
          <p:spPr>
            <a:xfrm>
              <a:off x="3603147" y="6774760"/>
              <a:ext cx="244526" cy="223418"/>
            </a:xfrm>
            <a:prstGeom prst="flowChartConnector">
              <a:avLst/>
            </a:prstGeom>
            <a:solidFill>
              <a:schemeClr val="tx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7"/>
              <a:endParaRPr lang="en-US" sz="965" dirty="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sp>
          <p:nvSpPr>
            <p:cNvPr id="55" name="Title 1">
              <a:extLst>
                <a:ext uri="{FF2B5EF4-FFF2-40B4-BE49-F238E27FC236}">
                  <a16:creationId xmlns:a16="http://schemas.microsoft.com/office/drawing/2014/main" id="{CCB5AB74-580A-4A32-A805-DB2665302E78}"/>
                </a:ext>
              </a:extLst>
            </p:cNvPr>
            <p:cNvSpPr txBox="1">
              <a:spLocks/>
            </p:cNvSpPr>
            <p:nvPr/>
          </p:nvSpPr>
          <p:spPr>
            <a:xfrm>
              <a:off x="3612545" y="6752528"/>
              <a:ext cx="238460" cy="281243"/>
            </a:xfrm>
            <a:prstGeom prst="rect">
              <a:avLst/>
            </a:prstGeom>
          </p:spPr>
          <p:txBody>
            <a:bodyPr vert="horz" lIns="48986" tIns="24492" rIns="48986" bIns="24492" rtlCol="0" anchor="ctr">
              <a:normAutofit/>
            </a:bodyPr>
            <a:lstStyle>
              <a:lvl1pPr algn="l" defTabSz="96012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620" b="1" kern="1200" spc="0" baseline="0">
                  <a:solidFill>
                    <a:schemeClr val="bg1"/>
                  </a:solidFill>
                  <a:latin typeface="Trebuchet MS" panose="020B0603020202020204" pitchFamily="34" charset="0"/>
                  <a:ea typeface="+mj-ea"/>
                  <a:cs typeface="+mj-cs"/>
                </a:defRPr>
              </a:lvl1pPr>
            </a:lstStyle>
            <a:p>
              <a:pPr algn="ctr" defTabSz="720066"/>
              <a:r>
                <a:rPr lang="en-US" sz="643" b="0" kern="0" dirty="0">
                  <a:solidFill>
                    <a:prstClr val="white"/>
                  </a:solidFill>
                </a:rPr>
                <a:t>2</a:t>
              </a:r>
              <a:endParaRPr lang="en-US" sz="643" b="0" dirty="0">
                <a:solidFill>
                  <a:prstClr val="white"/>
                </a:solidFill>
              </a:endParaRPr>
            </a:p>
          </p:txBody>
        </p:sp>
        <p:sp>
          <p:nvSpPr>
            <p:cNvPr id="56" name="Flowchart: Connector 33">
              <a:extLst>
                <a:ext uri="{FF2B5EF4-FFF2-40B4-BE49-F238E27FC236}">
                  <a16:creationId xmlns:a16="http://schemas.microsoft.com/office/drawing/2014/main" id="{20A645FE-F9A7-4552-8628-D202615AC47D}"/>
                </a:ext>
              </a:extLst>
            </p:cNvPr>
            <p:cNvSpPr/>
            <p:nvPr/>
          </p:nvSpPr>
          <p:spPr>
            <a:xfrm>
              <a:off x="2140172" y="6683964"/>
              <a:ext cx="244526" cy="223418"/>
            </a:xfrm>
            <a:prstGeom prst="flowChartConnector">
              <a:avLst/>
            </a:prstGeom>
            <a:solidFill>
              <a:schemeClr val="tx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7"/>
              <a:endParaRPr lang="en-US" sz="965" dirty="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BA47A228-32C0-4B59-A81B-471AE626B081}"/>
                </a:ext>
              </a:extLst>
            </p:cNvPr>
            <p:cNvSpPr txBox="1">
              <a:spLocks/>
            </p:cNvSpPr>
            <p:nvPr/>
          </p:nvSpPr>
          <p:spPr>
            <a:xfrm>
              <a:off x="2149570" y="6661732"/>
              <a:ext cx="238460" cy="281243"/>
            </a:xfrm>
            <a:prstGeom prst="rect">
              <a:avLst/>
            </a:prstGeom>
          </p:spPr>
          <p:txBody>
            <a:bodyPr vert="horz" lIns="48986" tIns="24492" rIns="48986" bIns="24492" rtlCol="0" anchor="ctr">
              <a:normAutofit/>
            </a:bodyPr>
            <a:lstStyle>
              <a:lvl1pPr algn="l" defTabSz="96012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620" b="1" kern="1200" spc="0" baseline="0">
                  <a:solidFill>
                    <a:schemeClr val="bg1"/>
                  </a:solidFill>
                  <a:latin typeface="Trebuchet MS" panose="020B0603020202020204" pitchFamily="34" charset="0"/>
                  <a:ea typeface="+mj-ea"/>
                  <a:cs typeface="+mj-cs"/>
                </a:defRPr>
              </a:lvl1pPr>
            </a:lstStyle>
            <a:p>
              <a:pPr algn="ctr" defTabSz="720066"/>
              <a:r>
                <a:rPr lang="en-US" sz="643" b="0" kern="0" dirty="0">
                  <a:solidFill>
                    <a:prstClr val="white"/>
                  </a:solidFill>
                </a:rPr>
                <a:t>2</a:t>
              </a:r>
              <a:endParaRPr lang="en-US" sz="643" b="0" dirty="0">
                <a:solidFill>
                  <a:prstClr val="white"/>
                </a:solidFill>
              </a:endParaRPr>
            </a:p>
          </p:txBody>
        </p:sp>
        <p:sp>
          <p:nvSpPr>
            <p:cNvPr id="58" name="Flowchart: Connector 33">
              <a:extLst>
                <a:ext uri="{FF2B5EF4-FFF2-40B4-BE49-F238E27FC236}">
                  <a16:creationId xmlns:a16="http://schemas.microsoft.com/office/drawing/2014/main" id="{3F145D61-6D65-4288-969B-CFA283785FA7}"/>
                </a:ext>
              </a:extLst>
            </p:cNvPr>
            <p:cNvSpPr/>
            <p:nvPr/>
          </p:nvSpPr>
          <p:spPr>
            <a:xfrm>
              <a:off x="5204182" y="5778473"/>
              <a:ext cx="177174" cy="168059"/>
            </a:xfrm>
            <a:prstGeom prst="flowChartConnector">
              <a:avLst/>
            </a:prstGeom>
            <a:solidFill>
              <a:srgbClr val="FF66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7"/>
              <a:endParaRPr lang="en-US" sz="965" dirty="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sp>
          <p:nvSpPr>
            <p:cNvPr id="59" name="Flowchart: Connector 33">
              <a:extLst>
                <a:ext uri="{FF2B5EF4-FFF2-40B4-BE49-F238E27FC236}">
                  <a16:creationId xmlns:a16="http://schemas.microsoft.com/office/drawing/2014/main" id="{A6D0F085-D44D-45A9-AB42-69E6C60AA1AD}"/>
                </a:ext>
              </a:extLst>
            </p:cNvPr>
            <p:cNvSpPr/>
            <p:nvPr/>
          </p:nvSpPr>
          <p:spPr>
            <a:xfrm>
              <a:off x="8829385" y="6829532"/>
              <a:ext cx="261421" cy="256618"/>
            </a:xfrm>
            <a:prstGeom prst="flowChartConnector">
              <a:avLst/>
            </a:prstGeom>
            <a:solidFill>
              <a:srgbClr val="00B3A7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7"/>
              <a:endParaRPr lang="en-US" sz="965" dirty="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sp>
          <p:nvSpPr>
            <p:cNvPr id="60" name="Title 1">
              <a:extLst>
                <a:ext uri="{FF2B5EF4-FFF2-40B4-BE49-F238E27FC236}">
                  <a16:creationId xmlns:a16="http://schemas.microsoft.com/office/drawing/2014/main" id="{D6C724AA-07BE-427B-B8C0-0B5AAF57878D}"/>
                </a:ext>
              </a:extLst>
            </p:cNvPr>
            <p:cNvSpPr txBox="1">
              <a:spLocks/>
            </p:cNvSpPr>
            <p:nvPr/>
          </p:nvSpPr>
          <p:spPr>
            <a:xfrm>
              <a:off x="8851027" y="6829532"/>
              <a:ext cx="238460" cy="281243"/>
            </a:xfrm>
            <a:prstGeom prst="rect">
              <a:avLst/>
            </a:prstGeom>
          </p:spPr>
          <p:txBody>
            <a:bodyPr vert="horz" lIns="48986" tIns="24492" rIns="48986" bIns="24492" rtlCol="0" anchor="ctr">
              <a:normAutofit/>
            </a:bodyPr>
            <a:lstStyle>
              <a:lvl1pPr algn="l" defTabSz="96012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620" b="1" kern="1200" spc="0" baseline="0">
                  <a:solidFill>
                    <a:schemeClr val="bg1"/>
                  </a:solidFill>
                  <a:latin typeface="Trebuchet MS" panose="020B0603020202020204" pitchFamily="34" charset="0"/>
                  <a:ea typeface="+mj-ea"/>
                  <a:cs typeface="+mj-cs"/>
                </a:defRPr>
              </a:lvl1pPr>
            </a:lstStyle>
            <a:p>
              <a:pPr algn="ctr" defTabSz="720066"/>
              <a:r>
                <a:rPr lang="en-US" sz="643" b="0" kern="0" dirty="0">
                  <a:solidFill>
                    <a:prstClr val="white"/>
                  </a:solidFill>
                </a:rPr>
                <a:t>2</a:t>
              </a:r>
              <a:endParaRPr lang="en-US" sz="643" b="0" dirty="0">
                <a:solidFill>
                  <a:prstClr val="white"/>
                </a:solidFill>
              </a:endParaRPr>
            </a:p>
          </p:txBody>
        </p:sp>
        <p:sp>
          <p:nvSpPr>
            <p:cNvPr id="61" name="Flowchart: Connector 33">
              <a:extLst>
                <a:ext uri="{FF2B5EF4-FFF2-40B4-BE49-F238E27FC236}">
                  <a16:creationId xmlns:a16="http://schemas.microsoft.com/office/drawing/2014/main" id="{04027640-BBB8-4741-88EB-6DA86027EF93}"/>
                </a:ext>
              </a:extLst>
            </p:cNvPr>
            <p:cNvSpPr/>
            <p:nvPr/>
          </p:nvSpPr>
          <p:spPr>
            <a:xfrm>
              <a:off x="6046908" y="5674074"/>
              <a:ext cx="206141" cy="198554"/>
            </a:xfrm>
            <a:prstGeom prst="flowChartConnector">
              <a:avLst/>
            </a:prstGeom>
            <a:solidFill>
              <a:srgbClr val="00B3A7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7"/>
              <a:endParaRPr lang="en-US" sz="965" dirty="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sp>
          <p:nvSpPr>
            <p:cNvPr id="62" name="Flowchart: Connector 33">
              <a:extLst>
                <a:ext uri="{FF2B5EF4-FFF2-40B4-BE49-F238E27FC236}">
                  <a16:creationId xmlns:a16="http://schemas.microsoft.com/office/drawing/2014/main" id="{20B33D4E-F280-4E16-A591-F2FD0664A95B}"/>
                </a:ext>
              </a:extLst>
            </p:cNvPr>
            <p:cNvSpPr/>
            <p:nvPr/>
          </p:nvSpPr>
          <p:spPr>
            <a:xfrm>
              <a:off x="7307025" y="4932536"/>
              <a:ext cx="206141" cy="198554"/>
            </a:xfrm>
            <a:prstGeom prst="flowChartConnector">
              <a:avLst/>
            </a:prstGeom>
            <a:solidFill>
              <a:srgbClr val="00B3A7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7"/>
              <a:endParaRPr lang="en-US" sz="965" dirty="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sp>
          <p:nvSpPr>
            <p:cNvPr id="63" name="Flowchart: Connector 33">
              <a:extLst>
                <a:ext uri="{FF2B5EF4-FFF2-40B4-BE49-F238E27FC236}">
                  <a16:creationId xmlns:a16="http://schemas.microsoft.com/office/drawing/2014/main" id="{53048CC9-89DA-4A0C-8C03-51F70FDA7F11}"/>
                </a:ext>
              </a:extLst>
            </p:cNvPr>
            <p:cNvSpPr/>
            <p:nvPr/>
          </p:nvSpPr>
          <p:spPr>
            <a:xfrm>
              <a:off x="4006738" y="7856427"/>
              <a:ext cx="177174" cy="168059"/>
            </a:xfrm>
            <a:prstGeom prst="flowChartConnector">
              <a:avLst/>
            </a:prstGeom>
            <a:solidFill>
              <a:srgbClr val="FF66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7"/>
              <a:endParaRPr lang="en-US" sz="965" dirty="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sp>
          <p:nvSpPr>
            <p:cNvPr id="64" name="Flowchart: Connector 33">
              <a:extLst>
                <a:ext uri="{FF2B5EF4-FFF2-40B4-BE49-F238E27FC236}">
                  <a16:creationId xmlns:a16="http://schemas.microsoft.com/office/drawing/2014/main" id="{174FE4F6-1991-49B1-8E8A-01634B094C24}"/>
                </a:ext>
              </a:extLst>
            </p:cNvPr>
            <p:cNvSpPr/>
            <p:nvPr/>
          </p:nvSpPr>
          <p:spPr>
            <a:xfrm>
              <a:off x="5430999" y="5726463"/>
              <a:ext cx="261421" cy="256618"/>
            </a:xfrm>
            <a:prstGeom prst="flowChartConnector">
              <a:avLst/>
            </a:prstGeom>
            <a:solidFill>
              <a:srgbClr val="00B3A7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7"/>
              <a:endParaRPr lang="en-US" sz="965" dirty="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sp>
          <p:nvSpPr>
            <p:cNvPr id="65" name="Title 1">
              <a:extLst>
                <a:ext uri="{FF2B5EF4-FFF2-40B4-BE49-F238E27FC236}">
                  <a16:creationId xmlns:a16="http://schemas.microsoft.com/office/drawing/2014/main" id="{0CD98465-EB5F-413D-A072-FC74C9A5A3EB}"/>
                </a:ext>
              </a:extLst>
            </p:cNvPr>
            <p:cNvSpPr txBox="1">
              <a:spLocks/>
            </p:cNvSpPr>
            <p:nvPr/>
          </p:nvSpPr>
          <p:spPr>
            <a:xfrm>
              <a:off x="5452641" y="5726463"/>
              <a:ext cx="238460" cy="281243"/>
            </a:xfrm>
            <a:prstGeom prst="rect">
              <a:avLst/>
            </a:prstGeom>
          </p:spPr>
          <p:txBody>
            <a:bodyPr vert="horz" lIns="48986" tIns="24492" rIns="48986" bIns="24492" rtlCol="0" anchor="ctr">
              <a:normAutofit/>
            </a:bodyPr>
            <a:lstStyle>
              <a:lvl1pPr algn="l" defTabSz="96012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620" b="1" kern="1200" spc="0" baseline="0">
                  <a:solidFill>
                    <a:schemeClr val="bg1"/>
                  </a:solidFill>
                  <a:latin typeface="Trebuchet MS" panose="020B0603020202020204" pitchFamily="34" charset="0"/>
                  <a:ea typeface="+mj-ea"/>
                  <a:cs typeface="+mj-cs"/>
                </a:defRPr>
              </a:lvl1pPr>
            </a:lstStyle>
            <a:p>
              <a:pPr algn="ctr" defTabSz="720066"/>
              <a:r>
                <a:rPr lang="en-US" sz="643" b="0" kern="0" dirty="0">
                  <a:solidFill>
                    <a:prstClr val="white"/>
                  </a:solidFill>
                </a:rPr>
                <a:t>2</a:t>
              </a:r>
              <a:endParaRPr lang="en-US" sz="643" b="0" dirty="0">
                <a:solidFill>
                  <a:prstClr val="white"/>
                </a:solidFill>
              </a:endParaRPr>
            </a:p>
          </p:txBody>
        </p:sp>
        <p:sp>
          <p:nvSpPr>
            <p:cNvPr id="66" name="Flowchart: Connector 33">
              <a:extLst>
                <a:ext uri="{FF2B5EF4-FFF2-40B4-BE49-F238E27FC236}">
                  <a16:creationId xmlns:a16="http://schemas.microsoft.com/office/drawing/2014/main" id="{04697905-C5F6-4739-8395-C58121733968}"/>
                </a:ext>
              </a:extLst>
            </p:cNvPr>
            <p:cNvSpPr/>
            <p:nvPr/>
          </p:nvSpPr>
          <p:spPr>
            <a:xfrm>
              <a:off x="4531634" y="5524874"/>
              <a:ext cx="244526" cy="223418"/>
            </a:xfrm>
            <a:prstGeom prst="flowChartConnector">
              <a:avLst/>
            </a:prstGeom>
            <a:solidFill>
              <a:schemeClr val="tx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7"/>
              <a:endParaRPr lang="en-US" sz="965" dirty="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sp>
          <p:nvSpPr>
            <p:cNvPr id="67" name="Title 1">
              <a:extLst>
                <a:ext uri="{FF2B5EF4-FFF2-40B4-BE49-F238E27FC236}">
                  <a16:creationId xmlns:a16="http://schemas.microsoft.com/office/drawing/2014/main" id="{2CFAAC59-5910-4A4E-9EF0-FA173157A981}"/>
                </a:ext>
              </a:extLst>
            </p:cNvPr>
            <p:cNvSpPr txBox="1">
              <a:spLocks/>
            </p:cNvSpPr>
            <p:nvPr/>
          </p:nvSpPr>
          <p:spPr>
            <a:xfrm>
              <a:off x="4541032" y="5502642"/>
              <a:ext cx="238460" cy="281243"/>
            </a:xfrm>
            <a:prstGeom prst="rect">
              <a:avLst/>
            </a:prstGeom>
          </p:spPr>
          <p:txBody>
            <a:bodyPr vert="horz" lIns="48986" tIns="24492" rIns="48986" bIns="24492" rtlCol="0" anchor="ctr">
              <a:normAutofit/>
            </a:bodyPr>
            <a:lstStyle>
              <a:lvl1pPr algn="l" defTabSz="96012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620" b="1" kern="1200" spc="0" baseline="0">
                  <a:solidFill>
                    <a:schemeClr val="bg1"/>
                  </a:solidFill>
                  <a:latin typeface="Trebuchet MS" panose="020B0603020202020204" pitchFamily="34" charset="0"/>
                  <a:ea typeface="+mj-ea"/>
                  <a:cs typeface="+mj-cs"/>
                </a:defRPr>
              </a:lvl1pPr>
            </a:lstStyle>
            <a:p>
              <a:pPr algn="ctr" defTabSz="720066"/>
              <a:r>
                <a:rPr lang="en-US" sz="643" b="0" kern="0" dirty="0">
                  <a:solidFill>
                    <a:prstClr val="white"/>
                  </a:solidFill>
                </a:rPr>
                <a:t>2</a:t>
              </a:r>
              <a:endParaRPr lang="en-US" sz="643" b="0" dirty="0">
                <a:solidFill>
                  <a:prstClr val="white"/>
                </a:solidFill>
              </a:endParaRPr>
            </a:p>
          </p:txBody>
        </p:sp>
        <p:sp>
          <p:nvSpPr>
            <p:cNvPr id="68" name="Flowchart: Connector 33">
              <a:extLst>
                <a:ext uri="{FF2B5EF4-FFF2-40B4-BE49-F238E27FC236}">
                  <a16:creationId xmlns:a16="http://schemas.microsoft.com/office/drawing/2014/main" id="{4B640009-D9A5-4B89-9239-A631AC5A61B6}"/>
                </a:ext>
              </a:extLst>
            </p:cNvPr>
            <p:cNvSpPr/>
            <p:nvPr/>
          </p:nvSpPr>
          <p:spPr>
            <a:xfrm>
              <a:off x="5625904" y="5930776"/>
              <a:ext cx="185509" cy="173566"/>
            </a:xfrm>
            <a:prstGeom prst="flowChartConnector">
              <a:avLst/>
            </a:prstGeom>
            <a:solidFill>
              <a:schemeClr val="tx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7"/>
              <a:endParaRPr lang="en-US" sz="965" dirty="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sp>
          <p:nvSpPr>
            <p:cNvPr id="69" name="Flowchart: Connector 33">
              <a:extLst>
                <a:ext uri="{FF2B5EF4-FFF2-40B4-BE49-F238E27FC236}">
                  <a16:creationId xmlns:a16="http://schemas.microsoft.com/office/drawing/2014/main" id="{161CB564-11F1-4483-B9EE-A50FDB01DF18}"/>
                </a:ext>
              </a:extLst>
            </p:cNvPr>
            <p:cNvSpPr/>
            <p:nvPr/>
          </p:nvSpPr>
          <p:spPr>
            <a:xfrm>
              <a:off x="4416161" y="6767165"/>
              <a:ext cx="177174" cy="168059"/>
            </a:xfrm>
            <a:prstGeom prst="flowChartConnector">
              <a:avLst/>
            </a:prstGeom>
            <a:solidFill>
              <a:srgbClr val="FF66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7"/>
              <a:endParaRPr lang="en-US" sz="965" dirty="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sp>
          <p:nvSpPr>
            <p:cNvPr id="70" name="Flowchart: Connector 33">
              <a:extLst>
                <a:ext uri="{FF2B5EF4-FFF2-40B4-BE49-F238E27FC236}">
                  <a16:creationId xmlns:a16="http://schemas.microsoft.com/office/drawing/2014/main" id="{39B38455-4952-4335-8E2B-F853FFD3A817}"/>
                </a:ext>
              </a:extLst>
            </p:cNvPr>
            <p:cNvSpPr/>
            <p:nvPr/>
          </p:nvSpPr>
          <p:spPr>
            <a:xfrm>
              <a:off x="6158350" y="6462297"/>
              <a:ext cx="206141" cy="198554"/>
            </a:xfrm>
            <a:prstGeom prst="flowChartConnector">
              <a:avLst/>
            </a:prstGeom>
            <a:solidFill>
              <a:srgbClr val="00B3A7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7"/>
              <a:endParaRPr lang="en-US" sz="965" dirty="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sp>
          <p:nvSpPr>
            <p:cNvPr id="71" name="Flowchart: Connector 33">
              <a:extLst>
                <a:ext uri="{FF2B5EF4-FFF2-40B4-BE49-F238E27FC236}">
                  <a16:creationId xmlns:a16="http://schemas.microsoft.com/office/drawing/2014/main" id="{5872FE30-8AEF-4D4D-920D-451512FC1ADF}"/>
                </a:ext>
              </a:extLst>
            </p:cNvPr>
            <p:cNvSpPr/>
            <p:nvPr/>
          </p:nvSpPr>
          <p:spPr>
            <a:xfrm>
              <a:off x="4277968" y="5222892"/>
              <a:ext cx="185509" cy="173566"/>
            </a:xfrm>
            <a:prstGeom prst="flowChartConnector">
              <a:avLst/>
            </a:prstGeom>
            <a:solidFill>
              <a:schemeClr val="tx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7"/>
              <a:endParaRPr lang="en-US" sz="965" dirty="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sp>
          <p:nvSpPr>
            <p:cNvPr id="72" name="Flowchart: Connector 33">
              <a:extLst>
                <a:ext uri="{FF2B5EF4-FFF2-40B4-BE49-F238E27FC236}">
                  <a16:creationId xmlns:a16="http://schemas.microsoft.com/office/drawing/2014/main" id="{698C1E8E-0A25-4C19-9923-F3413019C950}"/>
                </a:ext>
              </a:extLst>
            </p:cNvPr>
            <p:cNvSpPr/>
            <p:nvPr/>
          </p:nvSpPr>
          <p:spPr>
            <a:xfrm>
              <a:off x="4653898" y="7383903"/>
              <a:ext cx="261421" cy="256618"/>
            </a:xfrm>
            <a:prstGeom prst="flowChartConnector">
              <a:avLst/>
            </a:prstGeom>
            <a:solidFill>
              <a:srgbClr val="00B3A7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7"/>
              <a:endParaRPr lang="en-US" sz="965" dirty="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sp>
          <p:nvSpPr>
            <p:cNvPr id="73" name="Title 1">
              <a:extLst>
                <a:ext uri="{FF2B5EF4-FFF2-40B4-BE49-F238E27FC236}">
                  <a16:creationId xmlns:a16="http://schemas.microsoft.com/office/drawing/2014/main" id="{CE2037BC-0400-4CFB-AE1C-58CCC3E8548A}"/>
                </a:ext>
              </a:extLst>
            </p:cNvPr>
            <p:cNvSpPr txBox="1">
              <a:spLocks/>
            </p:cNvSpPr>
            <p:nvPr/>
          </p:nvSpPr>
          <p:spPr>
            <a:xfrm>
              <a:off x="4675540" y="7383903"/>
              <a:ext cx="238460" cy="281243"/>
            </a:xfrm>
            <a:prstGeom prst="rect">
              <a:avLst/>
            </a:prstGeom>
          </p:spPr>
          <p:txBody>
            <a:bodyPr vert="horz" lIns="48986" tIns="24492" rIns="48986" bIns="24492" rtlCol="0" anchor="ctr">
              <a:normAutofit/>
            </a:bodyPr>
            <a:lstStyle>
              <a:lvl1pPr algn="l" defTabSz="96012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620" b="1" kern="1200" spc="0" baseline="0">
                  <a:solidFill>
                    <a:schemeClr val="bg1"/>
                  </a:solidFill>
                  <a:latin typeface="Trebuchet MS" panose="020B0603020202020204" pitchFamily="34" charset="0"/>
                  <a:ea typeface="+mj-ea"/>
                  <a:cs typeface="+mj-cs"/>
                </a:defRPr>
              </a:lvl1pPr>
            </a:lstStyle>
            <a:p>
              <a:pPr algn="ctr" defTabSz="720066"/>
              <a:r>
                <a:rPr lang="en-US" sz="643" b="0" kern="0" dirty="0">
                  <a:solidFill>
                    <a:prstClr val="white"/>
                  </a:solidFill>
                </a:rPr>
                <a:t>2</a:t>
              </a:r>
              <a:endParaRPr lang="en-US" sz="643" b="0" dirty="0">
                <a:solidFill>
                  <a:prstClr val="white"/>
                </a:solidFill>
              </a:endParaRPr>
            </a:p>
          </p:txBody>
        </p:sp>
        <p:sp>
          <p:nvSpPr>
            <p:cNvPr id="74" name="Flowchart: Connector 33">
              <a:extLst>
                <a:ext uri="{FF2B5EF4-FFF2-40B4-BE49-F238E27FC236}">
                  <a16:creationId xmlns:a16="http://schemas.microsoft.com/office/drawing/2014/main" id="{209199B4-FEEA-48D4-87DF-5F7B9DF31B1C}"/>
                </a:ext>
              </a:extLst>
            </p:cNvPr>
            <p:cNvSpPr/>
            <p:nvPr/>
          </p:nvSpPr>
          <p:spPr>
            <a:xfrm>
              <a:off x="4200697" y="7593405"/>
              <a:ext cx="561964" cy="561558"/>
            </a:xfrm>
            <a:prstGeom prst="flowChartConnector">
              <a:avLst/>
            </a:prstGeom>
            <a:solidFill>
              <a:srgbClr val="FF66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7"/>
              <a:endParaRPr lang="en-US" sz="965" dirty="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sp>
          <p:nvSpPr>
            <p:cNvPr id="75" name="Title 1">
              <a:extLst>
                <a:ext uri="{FF2B5EF4-FFF2-40B4-BE49-F238E27FC236}">
                  <a16:creationId xmlns:a16="http://schemas.microsoft.com/office/drawing/2014/main" id="{C25A28F4-7D77-4F29-84EF-543E3B85BC2E}"/>
                </a:ext>
              </a:extLst>
            </p:cNvPr>
            <p:cNvSpPr txBox="1">
              <a:spLocks/>
            </p:cNvSpPr>
            <p:nvPr/>
          </p:nvSpPr>
          <p:spPr>
            <a:xfrm>
              <a:off x="4295736" y="7680443"/>
              <a:ext cx="358161" cy="414476"/>
            </a:xfrm>
            <a:prstGeom prst="rect">
              <a:avLst/>
            </a:prstGeom>
          </p:spPr>
          <p:txBody>
            <a:bodyPr vert="horz" lIns="48986" tIns="24492" rIns="48986" bIns="24492" rtlCol="0" anchor="ctr">
              <a:normAutofit/>
            </a:bodyPr>
            <a:lstStyle>
              <a:lvl1pPr algn="l" defTabSz="96012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620" b="1" kern="1200" spc="0" baseline="0">
                  <a:solidFill>
                    <a:schemeClr val="bg1"/>
                  </a:solidFill>
                  <a:latin typeface="Trebuchet MS" panose="020B0603020202020204" pitchFamily="34" charset="0"/>
                  <a:ea typeface="+mj-ea"/>
                  <a:cs typeface="+mj-cs"/>
                </a:defRPr>
              </a:lvl1pPr>
            </a:lstStyle>
            <a:p>
              <a:pPr algn="ctr" defTabSz="720066"/>
              <a:r>
                <a:rPr lang="en-US" sz="643" b="0" kern="0" dirty="0">
                  <a:solidFill>
                    <a:prstClr val="white"/>
                  </a:solidFill>
                </a:rPr>
                <a:t>6</a:t>
              </a:r>
              <a:endParaRPr lang="en-US" sz="643" b="0" dirty="0">
                <a:solidFill>
                  <a:prstClr val="white"/>
                </a:solidFill>
              </a:endParaRPr>
            </a:p>
          </p:txBody>
        </p:sp>
        <p:sp>
          <p:nvSpPr>
            <p:cNvPr id="76" name="Flowchart: Connector 33">
              <a:extLst>
                <a:ext uri="{FF2B5EF4-FFF2-40B4-BE49-F238E27FC236}">
                  <a16:creationId xmlns:a16="http://schemas.microsoft.com/office/drawing/2014/main" id="{8BECE829-E92A-4DF2-AA77-A266EFAA103D}"/>
                </a:ext>
              </a:extLst>
            </p:cNvPr>
            <p:cNvSpPr/>
            <p:nvPr/>
          </p:nvSpPr>
          <p:spPr>
            <a:xfrm>
              <a:off x="4416161" y="6406473"/>
              <a:ext cx="177174" cy="168059"/>
            </a:xfrm>
            <a:prstGeom prst="flowChartConnector">
              <a:avLst/>
            </a:prstGeom>
            <a:solidFill>
              <a:srgbClr val="FF66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7"/>
              <a:endParaRPr lang="en-US" sz="965" dirty="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sp>
          <p:nvSpPr>
            <p:cNvPr id="77" name="Flowchart: Connector 33">
              <a:extLst>
                <a:ext uri="{FF2B5EF4-FFF2-40B4-BE49-F238E27FC236}">
                  <a16:creationId xmlns:a16="http://schemas.microsoft.com/office/drawing/2014/main" id="{649E06A9-F793-4ABE-9010-0CF3CA0C2B77}"/>
                </a:ext>
              </a:extLst>
            </p:cNvPr>
            <p:cNvSpPr/>
            <p:nvPr/>
          </p:nvSpPr>
          <p:spPr>
            <a:xfrm>
              <a:off x="3654901" y="4881985"/>
              <a:ext cx="185509" cy="173566"/>
            </a:xfrm>
            <a:prstGeom prst="flowChartConnector">
              <a:avLst/>
            </a:prstGeom>
            <a:solidFill>
              <a:schemeClr val="tx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7"/>
              <a:endParaRPr lang="en-US" sz="965" dirty="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sp>
          <p:nvSpPr>
            <p:cNvPr id="78" name="Flowchart: Connector 33">
              <a:extLst>
                <a:ext uri="{FF2B5EF4-FFF2-40B4-BE49-F238E27FC236}">
                  <a16:creationId xmlns:a16="http://schemas.microsoft.com/office/drawing/2014/main" id="{52063F6A-3735-4960-BDA4-04F6FCCA8F5D}"/>
                </a:ext>
              </a:extLst>
            </p:cNvPr>
            <p:cNvSpPr/>
            <p:nvPr/>
          </p:nvSpPr>
          <p:spPr>
            <a:xfrm>
              <a:off x="4996389" y="7060770"/>
              <a:ext cx="177174" cy="168059"/>
            </a:xfrm>
            <a:prstGeom prst="flowChartConnector">
              <a:avLst/>
            </a:prstGeom>
            <a:solidFill>
              <a:srgbClr val="FF66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7"/>
              <a:endParaRPr lang="en-US" sz="965" dirty="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sp>
          <p:nvSpPr>
            <p:cNvPr id="79" name="Flowchart: Connector 33">
              <a:extLst>
                <a:ext uri="{FF2B5EF4-FFF2-40B4-BE49-F238E27FC236}">
                  <a16:creationId xmlns:a16="http://schemas.microsoft.com/office/drawing/2014/main" id="{C6B2ACBD-70A4-4A27-8C43-90A3C29B80D9}"/>
                </a:ext>
              </a:extLst>
            </p:cNvPr>
            <p:cNvSpPr/>
            <p:nvPr/>
          </p:nvSpPr>
          <p:spPr>
            <a:xfrm>
              <a:off x="6709545" y="6230549"/>
              <a:ext cx="206141" cy="215911"/>
            </a:xfrm>
            <a:prstGeom prst="flowChartConnector">
              <a:avLst/>
            </a:prstGeom>
            <a:solidFill>
              <a:srgbClr val="00B3A7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7"/>
              <a:endParaRPr lang="en-US" sz="965" dirty="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sp>
          <p:nvSpPr>
            <p:cNvPr id="80" name="Flowchart: Connector 33">
              <a:extLst>
                <a:ext uri="{FF2B5EF4-FFF2-40B4-BE49-F238E27FC236}">
                  <a16:creationId xmlns:a16="http://schemas.microsoft.com/office/drawing/2014/main" id="{BBDC495A-6727-484A-BDA6-65D2F108DDFE}"/>
                </a:ext>
              </a:extLst>
            </p:cNvPr>
            <p:cNvSpPr/>
            <p:nvPr/>
          </p:nvSpPr>
          <p:spPr>
            <a:xfrm>
              <a:off x="5451301" y="6446460"/>
              <a:ext cx="177174" cy="168059"/>
            </a:xfrm>
            <a:prstGeom prst="flowChartConnector">
              <a:avLst/>
            </a:prstGeom>
            <a:solidFill>
              <a:srgbClr val="FF66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7"/>
              <a:endParaRPr lang="en-US" sz="965" dirty="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AB6C9707-5F36-4F2B-969F-6045F4138D59}"/>
                </a:ext>
              </a:extLst>
            </p:cNvPr>
            <p:cNvSpPr/>
            <p:nvPr/>
          </p:nvSpPr>
          <p:spPr>
            <a:xfrm>
              <a:off x="475511" y="3721249"/>
              <a:ext cx="2104590" cy="260483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7"/>
              <a:endParaRPr lang="en-US" sz="965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2" name="Flowchart: Connector 33">
              <a:extLst>
                <a:ext uri="{FF2B5EF4-FFF2-40B4-BE49-F238E27FC236}">
                  <a16:creationId xmlns:a16="http://schemas.microsoft.com/office/drawing/2014/main" id="{33412257-7193-4D14-86D5-88DA850647C7}"/>
                </a:ext>
              </a:extLst>
            </p:cNvPr>
            <p:cNvSpPr/>
            <p:nvPr/>
          </p:nvSpPr>
          <p:spPr>
            <a:xfrm>
              <a:off x="741265" y="4810597"/>
              <a:ext cx="350220" cy="336117"/>
            </a:xfrm>
            <a:prstGeom prst="flowChartConnector">
              <a:avLst/>
            </a:prstGeom>
            <a:solidFill>
              <a:srgbClr val="FF6600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7"/>
              <a:endParaRPr lang="en-US" sz="965" dirty="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sp>
          <p:nvSpPr>
            <p:cNvPr id="83" name="Title 1">
              <a:extLst>
                <a:ext uri="{FF2B5EF4-FFF2-40B4-BE49-F238E27FC236}">
                  <a16:creationId xmlns:a16="http://schemas.microsoft.com/office/drawing/2014/main" id="{5CD0B7C2-AAB3-4D21-9C5E-89A52ABF1C30}"/>
                </a:ext>
              </a:extLst>
            </p:cNvPr>
            <p:cNvSpPr txBox="1">
              <a:spLocks/>
            </p:cNvSpPr>
            <p:nvPr/>
          </p:nvSpPr>
          <p:spPr>
            <a:xfrm>
              <a:off x="475512" y="3961034"/>
              <a:ext cx="2104591" cy="841436"/>
            </a:xfrm>
            <a:prstGeom prst="rect">
              <a:avLst/>
            </a:prstGeom>
          </p:spPr>
          <p:txBody>
            <a:bodyPr vert="horz" lIns="48986" tIns="24492" rIns="48986" bIns="24492" rtlCol="0" anchor="ctr">
              <a:normAutofit/>
            </a:bodyPr>
            <a:lstStyle>
              <a:lvl1pPr algn="l" defTabSz="96012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620" b="1" kern="1200" spc="0" baseline="0">
                  <a:solidFill>
                    <a:schemeClr val="bg1"/>
                  </a:solidFill>
                  <a:latin typeface="Trebuchet MS" panose="020B0603020202020204" pitchFamily="34" charset="0"/>
                  <a:ea typeface="+mj-ea"/>
                  <a:cs typeface="+mj-cs"/>
                </a:defRPr>
              </a:lvl1pPr>
            </a:lstStyle>
            <a:p>
              <a:pPr algn="ctr" defTabSz="720066"/>
              <a:r>
                <a:rPr lang="en-US" sz="857" kern="0" cap="small" dirty="0">
                  <a:solidFill>
                    <a:srgbClr val="504C47"/>
                  </a:solidFill>
                </a:rPr>
                <a:t>Legend</a:t>
              </a:r>
            </a:p>
            <a:p>
              <a:pPr algn="ctr" defTabSz="720066"/>
              <a:endParaRPr lang="en-US" sz="536" kern="0" cap="small" dirty="0">
                <a:solidFill>
                  <a:srgbClr val="504C47"/>
                </a:solidFill>
              </a:endParaRPr>
            </a:p>
            <a:p>
              <a:pPr algn="ctr" defTabSz="720066"/>
              <a:r>
                <a:rPr lang="en-US" sz="643" b="0" kern="0" dirty="0">
                  <a:solidFill>
                    <a:srgbClr val="504C47"/>
                  </a:solidFill>
                </a:rPr>
                <a:t>Response Sites</a:t>
              </a:r>
            </a:p>
            <a:p>
              <a:pPr algn="ctr" defTabSz="720066"/>
              <a:r>
                <a:rPr lang="en-US" sz="643" b="0" kern="0" dirty="0">
                  <a:solidFill>
                    <a:srgbClr val="504C47"/>
                  </a:solidFill>
                </a:rPr>
                <a:t>as of October 30, 2017</a:t>
              </a:r>
              <a:endParaRPr lang="en-US" sz="697" b="0" dirty="0">
                <a:solidFill>
                  <a:srgbClr val="504C47"/>
                </a:solidFill>
              </a:endParaRPr>
            </a:p>
            <a:p>
              <a:pPr algn="ctr" defTabSz="720066"/>
              <a:endParaRPr lang="en-US" sz="750" kern="0" dirty="0">
                <a:solidFill>
                  <a:srgbClr val="504C47"/>
                </a:solidFill>
              </a:endParaRPr>
            </a:p>
          </p:txBody>
        </p:sp>
        <p:sp>
          <p:nvSpPr>
            <p:cNvPr id="84" name="Title 1">
              <a:extLst>
                <a:ext uri="{FF2B5EF4-FFF2-40B4-BE49-F238E27FC236}">
                  <a16:creationId xmlns:a16="http://schemas.microsoft.com/office/drawing/2014/main" id="{58C4D170-91A8-4FD3-8FA9-FEEC375E536E}"/>
                </a:ext>
              </a:extLst>
            </p:cNvPr>
            <p:cNvSpPr txBox="1">
              <a:spLocks/>
            </p:cNvSpPr>
            <p:nvPr/>
          </p:nvSpPr>
          <p:spPr>
            <a:xfrm>
              <a:off x="1160337" y="4703579"/>
              <a:ext cx="1359456" cy="511442"/>
            </a:xfrm>
            <a:prstGeom prst="rect">
              <a:avLst/>
            </a:prstGeom>
          </p:spPr>
          <p:txBody>
            <a:bodyPr vert="horz" lIns="48986" tIns="24492" rIns="48986" bIns="24492" rtlCol="0" anchor="ctr">
              <a:normAutofit/>
            </a:bodyPr>
            <a:lstStyle>
              <a:lvl1pPr algn="l" defTabSz="96012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620" b="1" kern="1200" spc="0" baseline="0">
                  <a:solidFill>
                    <a:schemeClr val="bg1"/>
                  </a:solidFill>
                  <a:latin typeface="Trebuchet MS" panose="020B0603020202020204" pitchFamily="34" charset="0"/>
                  <a:ea typeface="+mj-ea"/>
                  <a:cs typeface="+mj-cs"/>
                </a:defRPr>
              </a:lvl1pPr>
            </a:lstStyle>
            <a:p>
              <a:pPr defTabSz="720066"/>
              <a:r>
                <a:rPr lang="en-US" sz="643" b="0" kern="0" dirty="0">
                  <a:solidFill>
                    <a:srgbClr val="504C47"/>
                  </a:solidFill>
                </a:rPr>
                <a:t>= Planned Sites</a:t>
              </a:r>
              <a:endParaRPr lang="en-US" sz="643" b="0" dirty="0">
                <a:solidFill>
                  <a:srgbClr val="504C47"/>
                </a:solidFill>
              </a:endParaRP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CF1922A-98BF-474E-92F5-60D0F1DCE31E}"/>
                </a:ext>
              </a:extLst>
            </p:cNvPr>
            <p:cNvCxnSpPr/>
            <p:nvPr/>
          </p:nvCxnSpPr>
          <p:spPr>
            <a:xfrm flipV="1">
              <a:off x="991938" y="4602915"/>
              <a:ext cx="1097712" cy="399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6" name="Flowchart: Connector 33">
              <a:extLst>
                <a:ext uri="{FF2B5EF4-FFF2-40B4-BE49-F238E27FC236}">
                  <a16:creationId xmlns:a16="http://schemas.microsoft.com/office/drawing/2014/main" id="{DF547EEA-41C3-4A54-BF36-AF0A2A67B930}"/>
                </a:ext>
              </a:extLst>
            </p:cNvPr>
            <p:cNvSpPr/>
            <p:nvPr/>
          </p:nvSpPr>
          <p:spPr>
            <a:xfrm>
              <a:off x="735007" y="5298855"/>
              <a:ext cx="360578" cy="343101"/>
            </a:xfrm>
            <a:prstGeom prst="flowChartConnector">
              <a:avLst/>
            </a:prstGeom>
            <a:solidFill>
              <a:srgbClr val="00B3A7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7"/>
              <a:endParaRPr lang="en-US" sz="965" dirty="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sp>
          <p:nvSpPr>
            <p:cNvPr id="87" name="Title 1">
              <a:extLst>
                <a:ext uri="{FF2B5EF4-FFF2-40B4-BE49-F238E27FC236}">
                  <a16:creationId xmlns:a16="http://schemas.microsoft.com/office/drawing/2014/main" id="{AC6672F6-B760-48B5-A45D-9CDEF9575AA9}"/>
                </a:ext>
              </a:extLst>
            </p:cNvPr>
            <p:cNvSpPr txBox="1">
              <a:spLocks/>
            </p:cNvSpPr>
            <p:nvPr/>
          </p:nvSpPr>
          <p:spPr>
            <a:xfrm>
              <a:off x="1160337" y="5215021"/>
              <a:ext cx="1442475" cy="511442"/>
            </a:xfrm>
            <a:prstGeom prst="rect">
              <a:avLst/>
            </a:prstGeom>
          </p:spPr>
          <p:txBody>
            <a:bodyPr vert="horz" lIns="48986" tIns="24492" rIns="48986" bIns="24492" rtlCol="0" anchor="ctr">
              <a:normAutofit/>
            </a:bodyPr>
            <a:lstStyle>
              <a:lvl1pPr algn="l" defTabSz="96012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620" b="1" kern="1200" spc="0" baseline="0">
                  <a:solidFill>
                    <a:schemeClr val="bg1"/>
                  </a:solidFill>
                  <a:latin typeface="Trebuchet MS" panose="020B0603020202020204" pitchFamily="34" charset="0"/>
                  <a:ea typeface="+mj-ea"/>
                  <a:cs typeface="+mj-cs"/>
                </a:defRPr>
              </a:lvl1pPr>
            </a:lstStyle>
            <a:p>
              <a:pPr defTabSz="720066"/>
              <a:r>
                <a:rPr lang="en-US" sz="643" b="0" kern="0" dirty="0">
                  <a:solidFill>
                    <a:srgbClr val="504C47"/>
                  </a:solidFill>
                </a:rPr>
                <a:t>= Completed Sites</a:t>
              </a:r>
              <a:endParaRPr lang="en-US" sz="643" b="0" dirty="0">
                <a:solidFill>
                  <a:srgbClr val="504C47"/>
                </a:solidFill>
              </a:endParaRPr>
            </a:p>
          </p:txBody>
        </p:sp>
        <p:sp>
          <p:nvSpPr>
            <p:cNvPr id="88" name="Flowchart: Connector 33">
              <a:extLst>
                <a:ext uri="{FF2B5EF4-FFF2-40B4-BE49-F238E27FC236}">
                  <a16:creationId xmlns:a16="http://schemas.microsoft.com/office/drawing/2014/main" id="{6A832D3E-13E7-4523-8AB8-FC965FBD5B67}"/>
                </a:ext>
              </a:extLst>
            </p:cNvPr>
            <p:cNvSpPr/>
            <p:nvPr/>
          </p:nvSpPr>
          <p:spPr>
            <a:xfrm>
              <a:off x="749812" y="5773352"/>
              <a:ext cx="350220" cy="336117"/>
            </a:xfrm>
            <a:prstGeom prst="flowChartConnector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7"/>
              <a:endParaRPr lang="en-US" sz="965" dirty="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sp>
          <p:nvSpPr>
            <p:cNvPr id="89" name="Title 1">
              <a:extLst>
                <a:ext uri="{FF2B5EF4-FFF2-40B4-BE49-F238E27FC236}">
                  <a16:creationId xmlns:a16="http://schemas.microsoft.com/office/drawing/2014/main" id="{37410033-8D50-46B5-BABA-07DD4DBD9CD2}"/>
                </a:ext>
              </a:extLst>
            </p:cNvPr>
            <p:cNvSpPr txBox="1">
              <a:spLocks/>
            </p:cNvSpPr>
            <p:nvPr/>
          </p:nvSpPr>
          <p:spPr>
            <a:xfrm>
              <a:off x="1160337" y="5690811"/>
              <a:ext cx="1422302" cy="511442"/>
            </a:xfrm>
            <a:prstGeom prst="rect">
              <a:avLst/>
            </a:prstGeom>
          </p:spPr>
          <p:txBody>
            <a:bodyPr vert="horz" lIns="48986" tIns="24492" rIns="48986" bIns="24492" rtlCol="0" anchor="ctr">
              <a:normAutofit/>
            </a:bodyPr>
            <a:lstStyle>
              <a:lvl1pPr algn="l" defTabSz="96012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620" b="1" kern="1200" spc="0" baseline="0">
                  <a:solidFill>
                    <a:schemeClr val="bg1"/>
                  </a:solidFill>
                  <a:latin typeface="Trebuchet MS" panose="020B0603020202020204" pitchFamily="34" charset="0"/>
                  <a:ea typeface="+mj-ea"/>
                  <a:cs typeface="+mj-cs"/>
                </a:defRPr>
              </a:lvl1pPr>
            </a:lstStyle>
            <a:p>
              <a:pPr defTabSz="720066"/>
              <a:r>
                <a:rPr lang="en-US" sz="643" b="0" kern="0" dirty="0">
                  <a:solidFill>
                    <a:srgbClr val="504C47"/>
                  </a:solidFill>
                </a:rPr>
                <a:t>= Identified Sites</a:t>
              </a:r>
              <a:endParaRPr lang="en-US" sz="643" b="0" dirty="0">
                <a:solidFill>
                  <a:srgbClr val="504C47"/>
                </a:solidFill>
              </a:endParaRPr>
            </a:p>
          </p:txBody>
        </p:sp>
        <p:sp>
          <p:nvSpPr>
            <p:cNvPr id="90" name="Title 1">
              <a:extLst>
                <a:ext uri="{FF2B5EF4-FFF2-40B4-BE49-F238E27FC236}">
                  <a16:creationId xmlns:a16="http://schemas.microsoft.com/office/drawing/2014/main" id="{CE6C16C2-01D3-4C80-A34B-6EB8F1B858F2}"/>
                </a:ext>
              </a:extLst>
            </p:cNvPr>
            <p:cNvSpPr txBox="1">
              <a:spLocks/>
            </p:cNvSpPr>
            <p:nvPr/>
          </p:nvSpPr>
          <p:spPr>
            <a:xfrm>
              <a:off x="737919" y="4829245"/>
              <a:ext cx="362113" cy="331859"/>
            </a:xfrm>
            <a:prstGeom prst="rect">
              <a:avLst/>
            </a:prstGeom>
          </p:spPr>
          <p:txBody>
            <a:bodyPr vert="horz" lIns="48986" tIns="24492" rIns="48986" bIns="24492" rtlCol="0" anchor="ctr">
              <a:normAutofit/>
            </a:bodyPr>
            <a:lstStyle>
              <a:lvl1pPr algn="l" defTabSz="96012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620" b="1" kern="1200" spc="0" baseline="0">
                  <a:solidFill>
                    <a:schemeClr val="bg1"/>
                  </a:solidFill>
                  <a:latin typeface="Trebuchet MS" panose="020B0603020202020204" pitchFamily="34" charset="0"/>
                  <a:ea typeface="+mj-ea"/>
                  <a:cs typeface="+mj-cs"/>
                </a:defRPr>
              </a:lvl1pPr>
            </a:lstStyle>
            <a:p>
              <a:pPr algn="ctr" defTabSz="720066"/>
              <a:r>
                <a:rPr lang="en-US" sz="643" b="0" kern="0" dirty="0">
                  <a:solidFill>
                    <a:prstClr val="white"/>
                  </a:solidFill>
                </a:rPr>
                <a:t>23</a:t>
              </a:r>
              <a:endParaRPr lang="en-US" sz="643" b="0" dirty="0">
                <a:solidFill>
                  <a:prstClr val="white"/>
                </a:solidFill>
              </a:endParaRPr>
            </a:p>
          </p:txBody>
        </p:sp>
        <p:sp>
          <p:nvSpPr>
            <p:cNvPr id="91" name="Title 1">
              <a:extLst>
                <a:ext uri="{FF2B5EF4-FFF2-40B4-BE49-F238E27FC236}">
                  <a16:creationId xmlns:a16="http://schemas.microsoft.com/office/drawing/2014/main" id="{41277F12-688C-4D22-9E2F-B155AE87FC60}"/>
                </a:ext>
              </a:extLst>
            </p:cNvPr>
            <p:cNvSpPr txBox="1">
              <a:spLocks/>
            </p:cNvSpPr>
            <p:nvPr/>
          </p:nvSpPr>
          <p:spPr>
            <a:xfrm>
              <a:off x="737919" y="5315427"/>
              <a:ext cx="362113" cy="331859"/>
            </a:xfrm>
            <a:prstGeom prst="rect">
              <a:avLst/>
            </a:prstGeom>
          </p:spPr>
          <p:txBody>
            <a:bodyPr vert="horz" lIns="48986" tIns="24492" rIns="48986" bIns="24492" rtlCol="0" anchor="ctr">
              <a:normAutofit/>
            </a:bodyPr>
            <a:lstStyle>
              <a:lvl1pPr algn="l" defTabSz="96012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620" b="1" kern="1200" spc="0" baseline="0">
                  <a:solidFill>
                    <a:schemeClr val="bg1"/>
                  </a:solidFill>
                  <a:latin typeface="Trebuchet MS" panose="020B0603020202020204" pitchFamily="34" charset="0"/>
                  <a:ea typeface="+mj-ea"/>
                  <a:cs typeface="+mj-cs"/>
                </a:defRPr>
              </a:lvl1pPr>
            </a:lstStyle>
            <a:p>
              <a:pPr algn="ctr" defTabSz="720066"/>
              <a:r>
                <a:rPr lang="en-US" sz="643" b="0" kern="0" dirty="0">
                  <a:solidFill>
                    <a:prstClr val="white"/>
                  </a:solidFill>
                </a:rPr>
                <a:t>31</a:t>
              </a:r>
              <a:endParaRPr lang="en-US" sz="643" b="0" dirty="0">
                <a:solidFill>
                  <a:prstClr val="white"/>
                </a:solidFill>
              </a:endParaRPr>
            </a:p>
          </p:txBody>
        </p:sp>
        <p:sp>
          <p:nvSpPr>
            <p:cNvPr id="92" name="Title 1">
              <a:extLst>
                <a:ext uri="{FF2B5EF4-FFF2-40B4-BE49-F238E27FC236}">
                  <a16:creationId xmlns:a16="http://schemas.microsoft.com/office/drawing/2014/main" id="{C1CDCEBD-E70E-4A66-BD8C-6983C55BE4A6}"/>
                </a:ext>
              </a:extLst>
            </p:cNvPr>
            <p:cNvSpPr txBox="1">
              <a:spLocks/>
            </p:cNvSpPr>
            <p:nvPr/>
          </p:nvSpPr>
          <p:spPr>
            <a:xfrm>
              <a:off x="755629" y="5788568"/>
              <a:ext cx="362113" cy="331859"/>
            </a:xfrm>
            <a:prstGeom prst="rect">
              <a:avLst/>
            </a:prstGeom>
          </p:spPr>
          <p:txBody>
            <a:bodyPr vert="horz" lIns="48986" tIns="24492" rIns="48986" bIns="24492" rtlCol="0" anchor="ctr">
              <a:normAutofit/>
            </a:bodyPr>
            <a:lstStyle>
              <a:lvl1pPr algn="l" defTabSz="96012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620" b="1" kern="1200" spc="0" baseline="0">
                  <a:solidFill>
                    <a:schemeClr val="bg1"/>
                  </a:solidFill>
                  <a:latin typeface="Trebuchet MS" panose="020B0603020202020204" pitchFamily="34" charset="0"/>
                  <a:ea typeface="+mj-ea"/>
                  <a:cs typeface="+mj-cs"/>
                </a:defRPr>
              </a:lvl1pPr>
            </a:lstStyle>
            <a:p>
              <a:pPr algn="ctr" defTabSz="720066"/>
              <a:r>
                <a:rPr lang="en-US" sz="643" b="0" kern="0" dirty="0">
                  <a:solidFill>
                    <a:prstClr val="white"/>
                  </a:solidFill>
                </a:rPr>
                <a:t>39</a:t>
              </a:r>
              <a:endParaRPr lang="en-US" sz="643" b="0" dirty="0">
                <a:solidFill>
                  <a:prstClr val="white"/>
                </a:solidFill>
              </a:endParaRPr>
            </a:p>
          </p:txBody>
        </p:sp>
        <p:sp>
          <p:nvSpPr>
            <p:cNvPr id="93" name="Flowchart: Connector 33">
              <a:extLst>
                <a:ext uri="{FF2B5EF4-FFF2-40B4-BE49-F238E27FC236}">
                  <a16:creationId xmlns:a16="http://schemas.microsoft.com/office/drawing/2014/main" id="{CAFCA96C-1CBB-454B-8971-E2E82051B3DD}"/>
                </a:ext>
              </a:extLst>
            </p:cNvPr>
            <p:cNvSpPr/>
            <p:nvPr/>
          </p:nvSpPr>
          <p:spPr>
            <a:xfrm>
              <a:off x="7067704" y="5471123"/>
              <a:ext cx="206141" cy="198554"/>
            </a:xfrm>
            <a:prstGeom prst="flowChartConnector">
              <a:avLst/>
            </a:prstGeom>
            <a:solidFill>
              <a:srgbClr val="00B3A7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7"/>
              <a:endParaRPr lang="en-US" sz="965" dirty="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sp>
          <p:nvSpPr>
            <p:cNvPr id="94" name="Flowchart: Connector 33">
              <a:extLst>
                <a:ext uri="{FF2B5EF4-FFF2-40B4-BE49-F238E27FC236}">
                  <a16:creationId xmlns:a16="http://schemas.microsoft.com/office/drawing/2014/main" id="{0445EA03-79D7-4F65-9029-2B591CA885D6}"/>
                </a:ext>
              </a:extLst>
            </p:cNvPr>
            <p:cNvSpPr/>
            <p:nvPr/>
          </p:nvSpPr>
          <p:spPr>
            <a:xfrm>
              <a:off x="7458375" y="5188109"/>
              <a:ext cx="206141" cy="198554"/>
            </a:xfrm>
            <a:prstGeom prst="flowChartConnector">
              <a:avLst/>
            </a:prstGeom>
            <a:solidFill>
              <a:srgbClr val="00B3A7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7"/>
              <a:endParaRPr lang="en-US" sz="965" dirty="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sp>
          <p:nvSpPr>
            <p:cNvPr id="95" name="Flowchart: Connector 33">
              <a:extLst>
                <a:ext uri="{FF2B5EF4-FFF2-40B4-BE49-F238E27FC236}">
                  <a16:creationId xmlns:a16="http://schemas.microsoft.com/office/drawing/2014/main" id="{6BFCCB49-4278-406C-A1F2-A7F095CE75AB}"/>
                </a:ext>
              </a:extLst>
            </p:cNvPr>
            <p:cNvSpPr/>
            <p:nvPr/>
          </p:nvSpPr>
          <p:spPr>
            <a:xfrm>
              <a:off x="6729725" y="5271851"/>
              <a:ext cx="206141" cy="198554"/>
            </a:xfrm>
            <a:prstGeom prst="flowChartConnector">
              <a:avLst/>
            </a:prstGeom>
            <a:solidFill>
              <a:srgbClr val="00B3A7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7"/>
              <a:endParaRPr lang="en-US" sz="965" dirty="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sp>
          <p:nvSpPr>
            <p:cNvPr id="96" name="Flowchart: Connector 33">
              <a:extLst>
                <a:ext uri="{FF2B5EF4-FFF2-40B4-BE49-F238E27FC236}">
                  <a16:creationId xmlns:a16="http://schemas.microsoft.com/office/drawing/2014/main" id="{79E29B42-40D1-483A-81AD-7B0948C5CA48}"/>
                </a:ext>
              </a:extLst>
            </p:cNvPr>
            <p:cNvSpPr/>
            <p:nvPr/>
          </p:nvSpPr>
          <p:spPr>
            <a:xfrm>
              <a:off x="5055941" y="6870876"/>
              <a:ext cx="206141" cy="198554"/>
            </a:xfrm>
            <a:prstGeom prst="flowChartConnector">
              <a:avLst/>
            </a:prstGeom>
            <a:solidFill>
              <a:srgbClr val="00B3A7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7"/>
              <a:endParaRPr lang="en-US" sz="965" dirty="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sp>
          <p:nvSpPr>
            <p:cNvPr id="97" name="Flowchart: Connector 33">
              <a:extLst>
                <a:ext uri="{FF2B5EF4-FFF2-40B4-BE49-F238E27FC236}">
                  <a16:creationId xmlns:a16="http://schemas.microsoft.com/office/drawing/2014/main" id="{E4F278F2-96E0-484A-9B05-426148619176}"/>
                </a:ext>
              </a:extLst>
            </p:cNvPr>
            <p:cNvSpPr/>
            <p:nvPr/>
          </p:nvSpPr>
          <p:spPr>
            <a:xfrm>
              <a:off x="2976231" y="6652123"/>
              <a:ext cx="206141" cy="198554"/>
            </a:xfrm>
            <a:prstGeom prst="flowChartConnector">
              <a:avLst/>
            </a:prstGeom>
            <a:solidFill>
              <a:srgbClr val="00B3A7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7"/>
              <a:endParaRPr lang="en-US" sz="965" dirty="0">
                <a:solidFill>
                  <a:srgbClr val="FFC000"/>
                </a:solidFill>
                <a:latin typeface="Calibri" panose="020F0502020204030204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238C434-43D7-472D-B6E6-0E9449E3456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" y="932322"/>
            <a:ext cx="7887564" cy="831273"/>
          </a:xfrm>
        </p:spPr>
        <p:txBody>
          <a:bodyPr>
            <a:normAutofit/>
          </a:bodyPr>
          <a:lstStyle/>
          <a:p>
            <a:r>
              <a:rPr lang="en-US" sz="150" dirty="0">
                <a:solidFill>
                  <a:schemeClr val="accent2"/>
                </a:solidFill>
              </a:rPr>
              <a:t>NH Response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FC42D5-A5AB-48A7-843E-392DC1F5C21F}"/>
              </a:ext>
            </a:extLst>
          </p:cNvPr>
          <p:cNvSpPr txBox="1"/>
          <p:nvPr/>
        </p:nvSpPr>
        <p:spPr>
          <a:xfrm>
            <a:off x="370382" y="902522"/>
            <a:ext cx="6153782" cy="831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1" dirty="0">
                <a:solidFill>
                  <a:prstClr val="white"/>
                </a:solidFill>
              </a:rPr>
              <a:t>N</a:t>
            </a:r>
            <a:r>
              <a:rPr lang="en-US" sz="2401" dirty="0">
                <a:solidFill>
                  <a:prstClr val="white"/>
                </a:solidFill>
                <a:ea typeface="Segoe UI" panose="020B0502040204020203" pitchFamily="34" charset="0"/>
                <a:cs typeface="Calibri" panose="020F0502020204030204" pitchFamily="34" charset="0"/>
              </a:rPr>
              <a:t>etHope Response in Puerto Rico</a:t>
            </a:r>
          </a:p>
          <a:p>
            <a:endParaRPr lang="en-US" sz="2401" dirty="0"/>
          </a:p>
        </p:txBody>
      </p:sp>
    </p:spTree>
    <p:extLst>
      <p:ext uri="{BB962C8B-B14F-4D97-AF65-F5344CB8AC3E}">
        <p14:creationId xmlns:p14="http://schemas.microsoft.com/office/powerpoint/2010/main" val="158311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0138F43-FF99-472B-9236-CB7C751E9E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1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02" t="17339" r="1717" b="17711"/>
          <a:stretch/>
        </p:blipFill>
        <p:spPr>
          <a:xfrm>
            <a:off x="-43343" y="1453346"/>
            <a:ext cx="9144000" cy="45141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947833"/>
            <a:ext cx="7978776" cy="663937"/>
          </a:xfrm>
        </p:spPr>
        <p:txBody>
          <a:bodyPr>
            <a:normAutofit/>
          </a:bodyPr>
          <a:lstStyle/>
          <a:p>
            <a:r>
              <a:rPr lang="en-US" sz="300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Our Mission</a:t>
            </a:r>
            <a:endParaRPr lang="en-IN" sz="3001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914BCBC-EF3A-4C70-889F-40EDB473CB5E}"/>
              </a:ext>
            </a:extLst>
          </p:cNvPr>
          <p:cNvGrpSpPr/>
          <p:nvPr/>
        </p:nvGrpSpPr>
        <p:grpSpPr>
          <a:xfrm>
            <a:off x="2263198" y="5223358"/>
            <a:ext cx="286085" cy="263074"/>
            <a:chOff x="1322388" y="1843088"/>
            <a:chExt cx="1914525" cy="1760538"/>
          </a:xfrm>
          <a:solidFill>
            <a:schemeClr val="bg1"/>
          </a:solidFill>
        </p:grpSpPr>
        <p:sp>
          <p:nvSpPr>
            <p:cNvPr id="71" name="Freeform 5">
              <a:extLst>
                <a:ext uri="{FF2B5EF4-FFF2-40B4-BE49-F238E27FC236}">
                  <a16:creationId xmlns:a16="http://schemas.microsoft.com/office/drawing/2014/main" id="{D0DB7280-60B8-48E0-BA99-D71B33ACCA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9613" y="3430588"/>
              <a:ext cx="598488" cy="173038"/>
            </a:xfrm>
            <a:custGeom>
              <a:avLst/>
              <a:gdLst>
                <a:gd name="T0" fmla="*/ 169 w 201"/>
                <a:gd name="T1" fmla="*/ 0 h 58"/>
                <a:gd name="T2" fmla="*/ 101 w 201"/>
                <a:gd name="T3" fmla="*/ 12 h 58"/>
                <a:gd name="T4" fmla="*/ 32 w 201"/>
                <a:gd name="T5" fmla="*/ 0 h 58"/>
                <a:gd name="T6" fmla="*/ 0 w 201"/>
                <a:gd name="T7" fmla="*/ 37 h 58"/>
                <a:gd name="T8" fmla="*/ 101 w 201"/>
                <a:gd name="T9" fmla="*/ 58 h 58"/>
                <a:gd name="T10" fmla="*/ 201 w 201"/>
                <a:gd name="T11" fmla="*/ 37 h 58"/>
                <a:gd name="T12" fmla="*/ 169 w 201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1" h="58">
                  <a:moveTo>
                    <a:pt x="169" y="0"/>
                  </a:moveTo>
                  <a:cubicBezTo>
                    <a:pt x="148" y="8"/>
                    <a:pt x="125" y="12"/>
                    <a:pt x="101" y="12"/>
                  </a:cubicBezTo>
                  <a:cubicBezTo>
                    <a:pt x="77" y="12"/>
                    <a:pt x="54" y="8"/>
                    <a:pt x="32" y="0"/>
                  </a:cubicBezTo>
                  <a:cubicBezTo>
                    <a:pt x="24" y="14"/>
                    <a:pt x="13" y="27"/>
                    <a:pt x="0" y="37"/>
                  </a:cubicBezTo>
                  <a:cubicBezTo>
                    <a:pt x="31" y="51"/>
                    <a:pt x="65" y="58"/>
                    <a:pt x="101" y="58"/>
                  </a:cubicBezTo>
                  <a:cubicBezTo>
                    <a:pt x="136" y="58"/>
                    <a:pt x="170" y="51"/>
                    <a:pt x="201" y="37"/>
                  </a:cubicBezTo>
                  <a:cubicBezTo>
                    <a:pt x="188" y="27"/>
                    <a:pt x="178" y="14"/>
                    <a:pt x="16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35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76" name="Freeform 6">
              <a:extLst>
                <a:ext uri="{FF2B5EF4-FFF2-40B4-BE49-F238E27FC236}">
                  <a16:creationId xmlns:a16="http://schemas.microsoft.com/office/drawing/2014/main" id="{8A7842BD-637E-4DC5-A88C-6B5B08C40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0351" y="2243138"/>
              <a:ext cx="349250" cy="519113"/>
            </a:xfrm>
            <a:custGeom>
              <a:avLst/>
              <a:gdLst>
                <a:gd name="T0" fmla="*/ 117 w 117"/>
                <a:gd name="T1" fmla="*/ 46 h 174"/>
                <a:gd name="T2" fmla="*/ 101 w 117"/>
                <a:gd name="T3" fmla="*/ 0 h 174"/>
                <a:gd name="T4" fmla="*/ 0 w 117"/>
                <a:gd name="T5" fmla="*/ 174 h 174"/>
                <a:gd name="T6" fmla="*/ 48 w 117"/>
                <a:gd name="T7" fmla="*/ 165 h 174"/>
                <a:gd name="T8" fmla="*/ 117 w 117"/>
                <a:gd name="T9" fmla="*/ 4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74">
                  <a:moveTo>
                    <a:pt x="117" y="46"/>
                  </a:moveTo>
                  <a:cubicBezTo>
                    <a:pt x="109" y="32"/>
                    <a:pt x="104" y="17"/>
                    <a:pt x="101" y="0"/>
                  </a:cubicBezTo>
                  <a:cubicBezTo>
                    <a:pt x="46" y="41"/>
                    <a:pt x="9" y="103"/>
                    <a:pt x="0" y="174"/>
                  </a:cubicBezTo>
                  <a:cubicBezTo>
                    <a:pt x="16" y="168"/>
                    <a:pt x="32" y="165"/>
                    <a:pt x="48" y="165"/>
                  </a:cubicBezTo>
                  <a:cubicBezTo>
                    <a:pt x="57" y="118"/>
                    <a:pt x="82" y="76"/>
                    <a:pt x="117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35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77" name="Freeform 7">
              <a:extLst>
                <a:ext uri="{FF2B5EF4-FFF2-40B4-BE49-F238E27FC236}">
                  <a16:creationId xmlns:a16="http://schemas.microsoft.com/office/drawing/2014/main" id="{72BC5544-FBB0-4CF8-9D78-38A7FB049D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9701" y="2243138"/>
              <a:ext cx="347663" cy="519113"/>
            </a:xfrm>
            <a:custGeom>
              <a:avLst/>
              <a:gdLst>
                <a:gd name="T0" fmla="*/ 69 w 117"/>
                <a:gd name="T1" fmla="*/ 165 h 174"/>
                <a:gd name="T2" fmla="*/ 117 w 117"/>
                <a:gd name="T3" fmla="*/ 174 h 174"/>
                <a:gd name="T4" fmla="*/ 16 w 117"/>
                <a:gd name="T5" fmla="*/ 0 h 174"/>
                <a:gd name="T6" fmla="*/ 0 w 117"/>
                <a:gd name="T7" fmla="*/ 46 h 174"/>
                <a:gd name="T8" fmla="*/ 69 w 117"/>
                <a:gd name="T9" fmla="*/ 165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74">
                  <a:moveTo>
                    <a:pt x="69" y="165"/>
                  </a:moveTo>
                  <a:cubicBezTo>
                    <a:pt x="85" y="165"/>
                    <a:pt x="101" y="168"/>
                    <a:pt x="117" y="174"/>
                  </a:cubicBezTo>
                  <a:cubicBezTo>
                    <a:pt x="109" y="103"/>
                    <a:pt x="71" y="41"/>
                    <a:pt x="16" y="0"/>
                  </a:cubicBezTo>
                  <a:cubicBezTo>
                    <a:pt x="14" y="17"/>
                    <a:pt x="8" y="32"/>
                    <a:pt x="0" y="46"/>
                  </a:cubicBezTo>
                  <a:cubicBezTo>
                    <a:pt x="35" y="76"/>
                    <a:pt x="60" y="118"/>
                    <a:pt x="69" y="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35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78" name="Oval 8">
              <a:extLst>
                <a:ext uri="{FF2B5EF4-FFF2-40B4-BE49-F238E27FC236}">
                  <a16:creationId xmlns:a16="http://schemas.microsoft.com/office/drawing/2014/main" id="{4F3B7544-F4E6-43D1-9743-F8370317BC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976" y="1843088"/>
              <a:ext cx="639763" cy="6381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35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79" name="Freeform 9">
              <a:extLst>
                <a:ext uri="{FF2B5EF4-FFF2-40B4-BE49-F238E27FC236}">
                  <a16:creationId xmlns:a16="http://schemas.microsoft.com/office/drawing/2014/main" id="{2A2A54CC-4FB6-457D-85C8-9126D715C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2388" y="2871788"/>
              <a:ext cx="728663" cy="638175"/>
            </a:xfrm>
            <a:custGeom>
              <a:avLst/>
              <a:gdLst>
                <a:gd name="T0" fmla="*/ 69 w 245"/>
                <a:gd name="T1" fmla="*/ 14 h 214"/>
                <a:gd name="T2" fmla="*/ 30 w 245"/>
                <a:gd name="T3" fmla="*/ 161 h 214"/>
                <a:gd name="T4" fmla="*/ 123 w 245"/>
                <a:gd name="T5" fmla="*/ 214 h 214"/>
                <a:gd name="T6" fmla="*/ 176 w 245"/>
                <a:gd name="T7" fmla="*/ 200 h 214"/>
                <a:gd name="T8" fmla="*/ 215 w 245"/>
                <a:gd name="T9" fmla="*/ 53 h 214"/>
                <a:gd name="T10" fmla="*/ 122 w 245"/>
                <a:gd name="T11" fmla="*/ 0 h 214"/>
                <a:gd name="T12" fmla="*/ 69 w 245"/>
                <a:gd name="T13" fmla="*/ 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5" h="214">
                  <a:moveTo>
                    <a:pt x="69" y="14"/>
                  </a:moveTo>
                  <a:cubicBezTo>
                    <a:pt x="18" y="44"/>
                    <a:pt x="0" y="109"/>
                    <a:pt x="30" y="161"/>
                  </a:cubicBezTo>
                  <a:cubicBezTo>
                    <a:pt x="49" y="195"/>
                    <a:pt x="86" y="214"/>
                    <a:pt x="123" y="214"/>
                  </a:cubicBezTo>
                  <a:cubicBezTo>
                    <a:pt x="141" y="214"/>
                    <a:pt x="159" y="210"/>
                    <a:pt x="176" y="200"/>
                  </a:cubicBezTo>
                  <a:cubicBezTo>
                    <a:pt x="227" y="170"/>
                    <a:pt x="245" y="105"/>
                    <a:pt x="215" y="53"/>
                  </a:cubicBezTo>
                  <a:cubicBezTo>
                    <a:pt x="196" y="19"/>
                    <a:pt x="159" y="0"/>
                    <a:pt x="122" y="0"/>
                  </a:cubicBezTo>
                  <a:cubicBezTo>
                    <a:pt x="104" y="0"/>
                    <a:pt x="86" y="4"/>
                    <a:pt x="6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35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80" name="Freeform 10">
              <a:extLst>
                <a:ext uri="{FF2B5EF4-FFF2-40B4-BE49-F238E27FC236}">
                  <a16:creationId xmlns:a16="http://schemas.microsoft.com/office/drawing/2014/main" id="{BC2BCF32-0D51-419F-9D61-5F35EE08D9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6663" y="2871788"/>
              <a:ext cx="730250" cy="638175"/>
            </a:xfrm>
            <a:custGeom>
              <a:avLst/>
              <a:gdLst>
                <a:gd name="T0" fmla="*/ 30 w 245"/>
                <a:gd name="T1" fmla="*/ 53 h 214"/>
                <a:gd name="T2" fmla="*/ 69 w 245"/>
                <a:gd name="T3" fmla="*/ 200 h 214"/>
                <a:gd name="T4" fmla="*/ 123 w 245"/>
                <a:gd name="T5" fmla="*/ 214 h 214"/>
                <a:gd name="T6" fmla="*/ 216 w 245"/>
                <a:gd name="T7" fmla="*/ 161 h 214"/>
                <a:gd name="T8" fmla="*/ 176 w 245"/>
                <a:gd name="T9" fmla="*/ 14 h 214"/>
                <a:gd name="T10" fmla="*/ 123 w 245"/>
                <a:gd name="T11" fmla="*/ 0 h 214"/>
                <a:gd name="T12" fmla="*/ 30 w 245"/>
                <a:gd name="T13" fmla="*/ 53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5" h="214">
                  <a:moveTo>
                    <a:pt x="30" y="53"/>
                  </a:moveTo>
                  <a:cubicBezTo>
                    <a:pt x="0" y="105"/>
                    <a:pt x="18" y="170"/>
                    <a:pt x="69" y="200"/>
                  </a:cubicBezTo>
                  <a:cubicBezTo>
                    <a:pt x="86" y="210"/>
                    <a:pt x="104" y="214"/>
                    <a:pt x="123" y="214"/>
                  </a:cubicBezTo>
                  <a:cubicBezTo>
                    <a:pt x="160" y="214"/>
                    <a:pt x="196" y="195"/>
                    <a:pt x="216" y="161"/>
                  </a:cubicBezTo>
                  <a:cubicBezTo>
                    <a:pt x="245" y="109"/>
                    <a:pt x="228" y="44"/>
                    <a:pt x="176" y="14"/>
                  </a:cubicBezTo>
                  <a:cubicBezTo>
                    <a:pt x="159" y="4"/>
                    <a:pt x="141" y="0"/>
                    <a:pt x="123" y="0"/>
                  </a:cubicBezTo>
                  <a:cubicBezTo>
                    <a:pt x="86" y="0"/>
                    <a:pt x="50" y="19"/>
                    <a:pt x="30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35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2D800231-CA4C-4D32-9698-AFA7AA9F8444}"/>
              </a:ext>
            </a:extLst>
          </p:cNvPr>
          <p:cNvSpPr/>
          <p:nvPr/>
        </p:nvSpPr>
        <p:spPr>
          <a:xfrm>
            <a:off x="3412629" y="2471045"/>
            <a:ext cx="55467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NetHope empowers committed organizations to change the world through the power of technology. </a:t>
            </a:r>
            <a:endParaRPr lang="en-US" sz="3300" dirty="0">
              <a:solidFill>
                <a:prstClr val="black"/>
              </a:solidFill>
              <a:latin typeface="Calibri" panose="020F0502020204030204" pitchFamily="34" charset="0"/>
              <a:ea typeface="Segoe UI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BE80CA6-ABDA-41C1-987F-DD91D9369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3344" y="1971675"/>
            <a:ext cx="3360596" cy="3448316"/>
            <a:chOff x="4727870" y="2781886"/>
            <a:chExt cx="3166674" cy="329184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46E1935-102C-4E87-A97D-51D490CA0AB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727870" y="2781886"/>
              <a:ext cx="3166674" cy="3291840"/>
              <a:chOff x="6875704" y="5143201"/>
              <a:chExt cx="1300356" cy="1351752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C9B0FA8D-14ED-49E2-A4C5-2361F9805F30}"/>
                  </a:ext>
                </a:extLst>
              </p:cNvPr>
              <p:cNvSpPr/>
              <p:nvPr/>
            </p:nvSpPr>
            <p:spPr>
              <a:xfrm>
                <a:off x="6875704" y="6037753"/>
                <a:ext cx="1300356" cy="457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7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02BEDBC5-7524-4B1D-8D11-1C7F704293E0}"/>
                  </a:ext>
                </a:extLst>
              </p:cNvPr>
              <p:cNvSpPr/>
              <p:nvPr/>
            </p:nvSpPr>
            <p:spPr>
              <a:xfrm>
                <a:off x="6947372" y="5143201"/>
                <a:ext cx="1157020" cy="115702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7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C059E2-3833-4AC8-A88D-EFBB50F60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3563" y="2784912"/>
              <a:ext cx="2834640" cy="2808360"/>
            </a:xfrm>
            <a:prstGeom prst="rect">
              <a:avLst/>
            </a:prstGeom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DAC700-71DF-4A15-BEB9-EC1C21803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5301" y="6279162"/>
            <a:ext cx="18935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217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584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76ECD97-4CCD-4540-BE2C-D47004C954B5}" type="slidenum">
              <a:rPr lang="en-US" smtClean="0"/>
              <a:pPr algn="r" defTabSz="68584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39</a:t>
            </a:fld>
            <a:endParaRPr lang="en-US" sz="900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676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en-US" dirty="0"/>
              <a:t>Who I Am…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990600"/>
            <a:ext cx="4608512" cy="5795392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400" dirty="0"/>
              <a:t>40 years in IT, 38 in IT </a:t>
            </a:r>
            <a:r>
              <a:rPr lang="en-US" sz="2400" dirty="0" err="1"/>
              <a:t>mgmt</a:t>
            </a:r>
            <a:endParaRPr lang="en-US" sz="2400" dirty="0"/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13 Years on Wall Street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10 Years in management consulting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17 years in NGOs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Former Global CIO at IFRC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Former CIO at STC/US &amp; UK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Co-founder and former Chairman of NetHope.org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More on LinkedIn, Google and </a:t>
            </a:r>
            <a:r>
              <a:rPr lang="en-US" dirty="0">
                <a:hlinkClick r:id="rId3"/>
              </a:rPr>
              <a:t>www.eghapp.com</a:t>
            </a:r>
            <a:r>
              <a:rPr lang="en-US" dirty="0"/>
              <a:t>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rgbClr val="FF0000"/>
                </a:solidFill>
              </a:rPr>
              <a:t>Connect!</a:t>
            </a:r>
          </a:p>
          <a:p>
            <a:pPr lvl="1">
              <a:buNone/>
            </a:pPr>
            <a:r>
              <a:rPr lang="en-US" i="1" dirty="0"/>
              <a:t> </a:t>
            </a:r>
            <a:endParaRPr lang="en-GB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620" y="1906401"/>
            <a:ext cx="3962876" cy="35388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00598" y="5445224"/>
            <a:ext cx="330891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Making Connections for Good</a:t>
            </a:r>
          </a:p>
          <a:p>
            <a:pPr algn="ctr"/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People, Comm’s, Ideas</a:t>
            </a:r>
          </a:p>
        </p:txBody>
      </p:sp>
    </p:spTree>
    <p:extLst>
      <p:ext uri="{BB962C8B-B14F-4D97-AF65-F5344CB8AC3E}">
        <p14:creationId xmlns:p14="http://schemas.microsoft.com/office/powerpoint/2010/main" val="396206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NetHope Values </a:t>
            </a:r>
            <a:r>
              <a:rPr lang="en-US" sz="2800" dirty="0"/>
              <a:t>(2013)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867400"/>
          </a:xfrm>
        </p:spPr>
        <p:txBody>
          <a:bodyPr/>
          <a:lstStyle/>
          <a:p>
            <a:pPr lvl="0"/>
            <a:r>
              <a:rPr lang="en-US" sz="2000" dirty="0"/>
              <a:t>Technology matters</a:t>
            </a:r>
          </a:p>
          <a:p>
            <a:pPr lvl="2"/>
            <a:r>
              <a:rPr lang="en-US" sz="1800" dirty="0"/>
              <a:t>We are at the intersection of technology and nonprofit work</a:t>
            </a:r>
          </a:p>
          <a:p>
            <a:pPr lvl="2"/>
            <a:r>
              <a:rPr lang="en-US" sz="1800" dirty="0"/>
              <a:t>We advocate and interpret ICT benefits for the sector</a:t>
            </a:r>
          </a:p>
          <a:p>
            <a:pPr lvl="0"/>
            <a:r>
              <a:rPr lang="en-US" sz="2000" dirty="0"/>
              <a:t>Benefitting all benefits one</a:t>
            </a:r>
          </a:p>
          <a:p>
            <a:pPr lvl="2"/>
            <a:r>
              <a:rPr lang="en-US" sz="1800" dirty="0"/>
              <a:t>Our brand of partnering means shifting from a ‘do then share’ to a ‘share then do’ mentality</a:t>
            </a:r>
          </a:p>
          <a:p>
            <a:pPr lvl="2"/>
            <a:r>
              <a:rPr lang="en-US" sz="1800" dirty="0"/>
              <a:t>larger organizations: take a leadership position on collaboration</a:t>
            </a:r>
          </a:p>
          <a:p>
            <a:pPr lvl="0"/>
            <a:r>
              <a:rPr lang="en-US" sz="2000" dirty="0"/>
              <a:t>Learning through collaboration</a:t>
            </a:r>
          </a:p>
          <a:p>
            <a:pPr lvl="2"/>
            <a:r>
              <a:rPr lang="en-US" sz="1800" dirty="0"/>
              <a:t>Ready, fire, aim… fire, aim, fire aim, fire aim</a:t>
            </a:r>
          </a:p>
          <a:p>
            <a:pPr lvl="0"/>
            <a:r>
              <a:rPr lang="en-US" sz="2000" dirty="0"/>
              <a:t>Build for the field</a:t>
            </a:r>
          </a:p>
          <a:p>
            <a:pPr lvl="2"/>
            <a:r>
              <a:rPr lang="en-US" sz="1800" dirty="0"/>
              <a:t>Cultivate headquarters humility</a:t>
            </a:r>
          </a:p>
          <a:p>
            <a:pPr lvl="2"/>
            <a:r>
              <a:rPr lang="en-US" sz="1800" dirty="0"/>
              <a:t>Expect the pyramid to flip… discover and harvest</a:t>
            </a:r>
          </a:p>
          <a:p>
            <a:pPr lvl="0"/>
            <a:r>
              <a:rPr lang="en-US" sz="2000" dirty="0"/>
              <a:t>Bias for action</a:t>
            </a:r>
          </a:p>
          <a:p>
            <a:pPr lvl="2"/>
            <a:r>
              <a:rPr lang="en-US" sz="1800" dirty="0"/>
              <a:t>When times are uncertain, smart organizations “vary like mad”</a:t>
            </a:r>
          </a:p>
          <a:p>
            <a:pPr lvl="2"/>
            <a:r>
              <a:rPr lang="en-US" sz="1800" dirty="0"/>
              <a:t>Pilots and prototypes and agility as core competencie</a:t>
            </a:r>
            <a:r>
              <a:rPr lang="en-US" sz="1600" dirty="0"/>
              <a:t>s</a:t>
            </a:r>
          </a:p>
          <a:p>
            <a:pPr lvl="0"/>
            <a:r>
              <a:rPr lang="en-US" sz="2000" dirty="0"/>
              <a:t>Trust above all else</a:t>
            </a:r>
          </a:p>
          <a:p>
            <a:pPr lvl="2"/>
            <a:r>
              <a:rPr lang="en-US" sz="1800" dirty="0"/>
              <a:t>Value the faith and integrity we have with each other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A8DCE01-F897-4478-9A9A-F20F99CC4461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88094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/>
          <p:cNvSpPr>
            <a:spLocks noChangeArrowheads="1"/>
          </p:cNvSpPr>
          <p:nvPr/>
        </p:nvSpPr>
        <p:spPr bwMode="auto">
          <a:xfrm>
            <a:off x="1066800" y="1371600"/>
            <a:ext cx="7391400" cy="4724400"/>
          </a:xfrm>
          <a:prstGeom prst="triangle">
            <a:avLst>
              <a:gd name="adj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 flipV="1">
            <a:off x="3800475" y="1219200"/>
            <a:ext cx="1082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816350" y="1981200"/>
            <a:ext cx="19748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rgbClr val="FF3300"/>
                </a:solidFill>
                <a:latin typeface="Times New Roman" panose="02020603050405020304" pitchFamily="18" charset="0"/>
              </a:rPr>
              <a:t>Shared</a:t>
            </a:r>
          </a:p>
          <a:p>
            <a:pPr algn="ctr" eaLnBrk="1" hangingPunct="1"/>
            <a:r>
              <a:rPr lang="en-US" altLang="en-US" sz="2400">
                <a:solidFill>
                  <a:srgbClr val="FF3300"/>
                </a:solidFill>
                <a:latin typeface="Times New Roman" panose="02020603050405020304" pitchFamily="18" charset="0"/>
              </a:rPr>
              <a:t>Specialization</a:t>
            </a:r>
            <a:endParaRPr lang="en-US" altLang="en-US" sz="2000" i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293" name="Line 5"/>
          <p:cNvSpPr>
            <a:spLocks noChangeShapeType="1"/>
          </p:cNvSpPr>
          <p:nvPr/>
        </p:nvSpPr>
        <p:spPr bwMode="auto">
          <a:xfrm>
            <a:off x="3581400" y="2895600"/>
            <a:ext cx="236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1981200" y="4953000"/>
            <a:ext cx="5556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2562225" y="3989388"/>
            <a:ext cx="42957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rgbClr val="FF3300"/>
                </a:solidFill>
                <a:latin typeface="Times New Roman" panose="02020603050405020304" pitchFamily="18" charset="0"/>
              </a:rPr>
              <a:t>Partnering</a:t>
            </a:r>
          </a:p>
          <a:p>
            <a:pPr algn="ctr" eaLnBrk="1" hangingPunct="1"/>
            <a:r>
              <a:rPr lang="en-US" altLang="en-US" sz="2000" i="1">
                <a:latin typeface="Times New Roman" panose="02020603050405020304" pitchFamily="18" charset="0"/>
              </a:rPr>
              <a:t>“How can we work with corporations?”</a:t>
            </a:r>
          </a:p>
          <a:p>
            <a:pPr algn="ctr" eaLnBrk="1" hangingPunct="1"/>
            <a:r>
              <a:rPr lang="en-US" altLang="en-US" sz="1600">
                <a:latin typeface="Times New Roman" panose="02020603050405020304" pitchFamily="18" charset="0"/>
              </a:rPr>
              <a:t>Cisco, Microsoft, Intel Grants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3179763" y="4953000"/>
            <a:ext cx="31448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rgbClr val="FF3300"/>
                </a:solidFill>
                <a:latin typeface="Times New Roman" panose="02020603050405020304" pitchFamily="18" charset="0"/>
              </a:rPr>
              <a:t>Basic Info Sharing</a:t>
            </a:r>
          </a:p>
          <a:p>
            <a:pPr algn="ctr" eaLnBrk="1" hangingPunct="1"/>
            <a:r>
              <a:rPr lang="en-US" altLang="en-US" sz="2000" i="1">
                <a:latin typeface="Times New Roman" panose="02020603050405020304" pitchFamily="18" charset="0"/>
              </a:rPr>
              <a:t>“What are my peers doing?”</a:t>
            </a:r>
          </a:p>
          <a:p>
            <a:pPr algn="ctr" eaLnBrk="1" hangingPunct="1"/>
            <a:r>
              <a:rPr lang="en-US" altLang="en-US" sz="1600"/>
              <a:t>Meetings, Conference Calls</a:t>
            </a: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668705" y="228600"/>
            <a:ext cx="78764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 dirty="0">
                <a:latin typeface="GillSans" charset="0"/>
              </a:rPr>
              <a:t>NetHope’s Model of Building Collaboration</a:t>
            </a:r>
          </a:p>
        </p:txBody>
      </p:sp>
      <p:sp>
        <p:nvSpPr>
          <p:cNvPr id="12298" name="Line 10"/>
          <p:cNvSpPr>
            <a:spLocks noChangeShapeType="1"/>
          </p:cNvSpPr>
          <p:nvPr/>
        </p:nvSpPr>
        <p:spPr bwMode="auto">
          <a:xfrm flipV="1">
            <a:off x="838200" y="1447800"/>
            <a:ext cx="0" cy="464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 rot="-5400000">
            <a:off x="-1158875" y="3549650"/>
            <a:ext cx="33242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1">
                <a:latin typeface="GillSans" charset="0"/>
              </a:rPr>
              <a:t>Increasing Levels of Trust</a:t>
            </a:r>
          </a:p>
        </p:txBody>
      </p:sp>
      <p:sp>
        <p:nvSpPr>
          <p:cNvPr id="12300" name="Line 12"/>
          <p:cNvSpPr>
            <a:spLocks noChangeShapeType="1"/>
          </p:cNvSpPr>
          <p:nvPr/>
        </p:nvSpPr>
        <p:spPr bwMode="auto">
          <a:xfrm>
            <a:off x="2819400" y="3886200"/>
            <a:ext cx="388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3089275" y="2895600"/>
            <a:ext cx="33972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rgbClr val="FF3300"/>
                </a:solidFill>
                <a:latin typeface="Times New Roman" panose="02020603050405020304" pitchFamily="18" charset="0"/>
              </a:rPr>
              <a:t>Joint Projects</a:t>
            </a:r>
          </a:p>
          <a:p>
            <a:pPr algn="ctr" eaLnBrk="1" hangingPunct="1"/>
            <a:r>
              <a:rPr lang="en-US" altLang="en-US" sz="2000" i="1">
                <a:latin typeface="Times New Roman" panose="02020603050405020304" pitchFamily="18" charset="0"/>
              </a:rPr>
              <a:t>“What can we build together?”</a:t>
            </a:r>
          </a:p>
          <a:p>
            <a:pPr algn="ctr" eaLnBrk="1" hangingPunct="1"/>
            <a:r>
              <a:rPr lang="en-US" altLang="en-US" sz="1600">
                <a:latin typeface="Times New Roman" panose="02020603050405020304" pitchFamily="18" charset="0"/>
              </a:rPr>
              <a:t>NRK, Phase 2 Satellites</a:t>
            </a:r>
          </a:p>
        </p:txBody>
      </p:sp>
      <p:sp>
        <p:nvSpPr>
          <p:cNvPr id="12302" name="Text Box 14"/>
          <p:cNvSpPr txBox="1">
            <a:spLocks noChangeArrowheads="1"/>
          </p:cNvSpPr>
          <p:nvPr/>
        </p:nvSpPr>
        <p:spPr bwMode="auto">
          <a:xfrm>
            <a:off x="5562600" y="1804988"/>
            <a:ext cx="3416300" cy="97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i="1">
                <a:latin typeface="Times New Roman" panose="02020603050405020304" pitchFamily="18" charset="0"/>
              </a:rPr>
              <a:t>“Who has expertise I can trust?</a:t>
            </a:r>
          </a:p>
          <a:p>
            <a:pPr algn="ctr" eaLnBrk="1" hangingPunct="1"/>
            <a:r>
              <a:rPr lang="en-US" altLang="en-US">
                <a:latin typeface="Times New Roman" panose="02020603050405020304" pitchFamily="18" charset="0"/>
              </a:rPr>
              <a:t>Shared Assessments, Services II</a:t>
            </a:r>
          </a:p>
          <a:p>
            <a:pPr algn="ctr" eaLnBrk="1" hangingPunct="1"/>
            <a:endParaRPr lang="en-US" altLang="en-US" sz="2000" i="1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4683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0683A03-2929-45EB-B1C4-AFE2E35F3E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NetHope </a:t>
            </a:r>
            <a:br>
              <a:rPr lang="en-US" dirty="0"/>
            </a:br>
            <a:r>
              <a:rPr lang="en-US" dirty="0"/>
              <a:t>Strategic Plan 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ECD51888-C355-4BA0-9C79-375A052426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October 2019</a:t>
            </a:r>
          </a:p>
        </p:txBody>
      </p:sp>
    </p:spTree>
    <p:extLst>
      <p:ext uri="{BB962C8B-B14F-4D97-AF65-F5344CB8AC3E}">
        <p14:creationId xmlns:p14="http://schemas.microsoft.com/office/powerpoint/2010/main" val="32019978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BE3CB299-16DB-418D-B28D-746A495A6795}"/>
              </a:ext>
            </a:extLst>
          </p:cNvPr>
          <p:cNvGrpSpPr/>
          <p:nvPr/>
        </p:nvGrpSpPr>
        <p:grpSpPr>
          <a:xfrm>
            <a:off x="364219" y="1653308"/>
            <a:ext cx="2836181" cy="3834727"/>
            <a:chOff x="498941" y="1710599"/>
            <a:chExt cx="3735581" cy="466881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26BA658-ED00-4B7B-BAD4-886E18003CB2}"/>
                </a:ext>
              </a:extLst>
            </p:cNvPr>
            <p:cNvSpPr/>
            <p:nvPr/>
          </p:nvSpPr>
          <p:spPr>
            <a:xfrm>
              <a:off x="498941" y="1710599"/>
              <a:ext cx="3735581" cy="466881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9616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73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0D5176A-3D8F-4A45-91C7-1871A83F19B0}"/>
                </a:ext>
              </a:extLst>
            </p:cNvPr>
            <p:cNvSpPr/>
            <p:nvPr/>
          </p:nvSpPr>
          <p:spPr>
            <a:xfrm>
              <a:off x="920024" y="3190149"/>
              <a:ext cx="2860274" cy="14614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9616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  <a:latin typeface="Calibri" panose="020F0502020204030204" pitchFamily="34" charset="0"/>
                  <a:ea typeface="Segoe UI"/>
                  <a:cs typeface="Calibri" panose="020F0502020204030204" pitchFamily="34" charset="0"/>
                </a:rPr>
                <a:t>Connectivity</a:t>
              </a:r>
            </a:p>
            <a:p>
              <a:pPr algn="ctr" defTabSz="59616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  <a:latin typeface="Calibri" panose="020F0502020204030204" pitchFamily="34" charset="0"/>
                  <a:ea typeface="Segoe UI"/>
                  <a:cs typeface="Calibri" panose="020F0502020204030204" pitchFamily="34" charset="0"/>
                </a:rPr>
                <a:t>Infrastructure</a:t>
              </a:r>
            </a:p>
            <a:p>
              <a:pPr algn="ctr" defTabSz="59616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  <a:latin typeface="Calibri" panose="020F0502020204030204" pitchFamily="34" charset="0"/>
                  <a:ea typeface="Segoe UI"/>
                  <a:cs typeface="Calibri" panose="020F0502020204030204" pitchFamily="34" charset="0"/>
                </a:rPr>
                <a:t>Power Solutions</a:t>
              </a:r>
            </a:p>
            <a:p>
              <a:pPr algn="ctr" defTabSz="59616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dirty="0">
                <a:solidFill>
                  <a:prstClr val="white"/>
                </a:solidFill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D294198-F0F4-4C06-B271-A2645BB4973E}"/>
                </a:ext>
              </a:extLst>
            </p:cNvPr>
            <p:cNvSpPr/>
            <p:nvPr/>
          </p:nvSpPr>
          <p:spPr>
            <a:xfrm>
              <a:off x="941191" y="1933596"/>
              <a:ext cx="2872247" cy="5915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9616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557" b="1" dirty="0">
                  <a:solidFill>
                    <a:prstClr val="white"/>
                  </a:solidFill>
                  <a:latin typeface="Calibri" panose="020F0502020204030204"/>
                  <a:ea typeface="+mn-ea"/>
                  <a:cs typeface="Calibri" panose="020F0502020204030204" pitchFamily="34" charset="0"/>
                </a:rPr>
                <a:t>Connect</a:t>
              </a:r>
              <a:r>
                <a:rPr lang="en-US" sz="1565" b="1" dirty="0">
                  <a:solidFill>
                    <a:prstClr val="white"/>
                  </a:solidFill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sp>
        <p:nvSpPr>
          <p:cNvPr id="79" name="Title 3">
            <a:extLst>
              <a:ext uri="{FF2B5EF4-FFF2-40B4-BE49-F238E27FC236}">
                <a16:creationId xmlns:a16="http://schemas.microsoft.com/office/drawing/2014/main" id="{DADE181B-D0BA-4F5A-A6A9-58779D9AE4AC}"/>
              </a:ext>
            </a:extLst>
          </p:cNvPr>
          <p:cNvSpPr txBox="1">
            <a:spLocks/>
          </p:cNvSpPr>
          <p:nvPr/>
        </p:nvSpPr>
        <p:spPr>
          <a:xfrm>
            <a:off x="370382" y="980051"/>
            <a:ext cx="7396986" cy="5461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0" baseline="0">
                <a:solidFill>
                  <a:srgbClr val="69645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defTabSz="596282" fontAlgn="auto">
              <a:spcAft>
                <a:spcPts val="0"/>
              </a:spcAft>
              <a:defRPr/>
            </a:pPr>
            <a:endParaRPr lang="en-IN" sz="3001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AFF8972-0DBF-4B20-9B9D-B03D9D704882}"/>
              </a:ext>
            </a:extLst>
          </p:cNvPr>
          <p:cNvSpPr/>
          <p:nvPr/>
        </p:nvSpPr>
        <p:spPr>
          <a:xfrm>
            <a:off x="738511" y="2352728"/>
            <a:ext cx="2099922" cy="489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96164" eaLnBrk="1" fontAlgn="auto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prstClr val="white"/>
                </a:solidFill>
                <a:latin typeface="Calibri" panose="020F0502020204030204"/>
                <a:cs typeface="Calibri" panose="020F0502020204030204" pitchFamily="34" charset="0"/>
              </a:rPr>
              <a:t>Buil</a:t>
            </a:r>
            <a:r>
              <a:rPr lang="en-US" b="1" dirty="0">
                <a:solidFill>
                  <a:prstClr val="white"/>
                </a:solidFill>
                <a:latin typeface="Calibri" panose="020F0502020204030204"/>
                <a:cs typeface="Calibri" panose="020F0502020204030204" pitchFamily="34" charset="0"/>
              </a:rPr>
              <a:t>d the Right Foundation</a:t>
            </a:r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9C82812-12A5-49C5-9D94-CD851E07BFCD}"/>
              </a:ext>
            </a:extLst>
          </p:cNvPr>
          <p:cNvSpPr/>
          <p:nvPr/>
        </p:nvSpPr>
        <p:spPr>
          <a:xfrm>
            <a:off x="6344690" y="2698671"/>
            <a:ext cx="2087431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96164" eaLnBrk="1" fontAlgn="auto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Reimagine Aid</a:t>
            </a:r>
            <a:endParaRPr lang="en-US" sz="135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0F61456-55CB-4871-B890-513275851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How We Deliver on Our Mission</a:t>
            </a:r>
            <a:endParaRPr lang="en-US" dirty="0"/>
          </a:p>
        </p:txBody>
      </p:sp>
      <p:pic>
        <p:nvPicPr>
          <p:cNvPr id="5" name="Picture 4" descr="A group of people standing next to a person holding a frisbee&#10;&#10;Description automatically generated">
            <a:extLst>
              <a:ext uri="{FF2B5EF4-FFF2-40B4-BE49-F238E27FC236}">
                <a16:creationId xmlns:a16="http://schemas.microsoft.com/office/drawing/2014/main" id="{F4C0B86C-C2B6-4AC3-9295-0B2992FF179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73" y="1653308"/>
            <a:ext cx="5743743" cy="382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117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front of a crowd&#10;&#10;Description automatically generated">
            <a:extLst>
              <a:ext uri="{FF2B5EF4-FFF2-40B4-BE49-F238E27FC236}">
                <a16:creationId xmlns:a16="http://schemas.microsoft.com/office/drawing/2014/main" id="{BCBDFF1E-11C4-4BC8-BEEB-CCD2CED47D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05"/>
          <a:stretch/>
        </p:blipFill>
        <p:spPr>
          <a:xfrm>
            <a:off x="1292611" y="1671474"/>
            <a:ext cx="7653303" cy="3798391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E3CB299-16DB-418D-B28D-746A495A6795}"/>
              </a:ext>
            </a:extLst>
          </p:cNvPr>
          <p:cNvGrpSpPr/>
          <p:nvPr/>
        </p:nvGrpSpPr>
        <p:grpSpPr>
          <a:xfrm>
            <a:off x="370382" y="1653307"/>
            <a:ext cx="2836181" cy="3834726"/>
            <a:chOff x="498941" y="1710599"/>
            <a:chExt cx="3735581" cy="4668815"/>
          </a:xfrm>
          <a:solidFill>
            <a:schemeClr val="tx1"/>
          </a:solidFill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26BA658-ED00-4B7B-BAD4-886E18003CB2}"/>
                </a:ext>
              </a:extLst>
            </p:cNvPr>
            <p:cNvSpPr/>
            <p:nvPr/>
          </p:nvSpPr>
          <p:spPr>
            <a:xfrm>
              <a:off x="498941" y="1710599"/>
              <a:ext cx="3735581" cy="46688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9616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D294198-F0F4-4C06-B271-A2645BB4973E}"/>
                </a:ext>
              </a:extLst>
            </p:cNvPr>
            <p:cNvSpPr/>
            <p:nvPr/>
          </p:nvSpPr>
          <p:spPr>
            <a:xfrm>
              <a:off x="941191" y="1933596"/>
              <a:ext cx="2872247" cy="63702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defTabSz="59616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prstClr val="white"/>
                  </a:solidFill>
                  <a:latin typeface="Calibri" panose="020F0502020204030204"/>
                  <a:ea typeface="+mn-ea"/>
                  <a:cs typeface="Calibri" panose="020F0502020204030204" pitchFamily="34" charset="0"/>
                </a:rPr>
                <a:t>Enable</a:t>
              </a:r>
              <a:r>
                <a:rPr lang="en-US" sz="1600" b="1" dirty="0">
                  <a:solidFill>
                    <a:prstClr val="white"/>
                  </a:solidFill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sp>
        <p:nvSpPr>
          <p:cNvPr id="79" name="Title 3">
            <a:extLst>
              <a:ext uri="{FF2B5EF4-FFF2-40B4-BE49-F238E27FC236}">
                <a16:creationId xmlns:a16="http://schemas.microsoft.com/office/drawing/2014/main" id="{DADE181B-D0BA-4F5A-A6A9-58779D9AE4AC}"/>
              </a:ext>
            </a:extLst>
          </p:cNvPr>
          <p:cNvSpPr txBox="1">
            <a:spLocks/>
          </p:cNvSpPr>
          <p:nvPr/>
        </p:nvSpPr>
        <p:spPr>
          <a:xfrm>
            <a:off x="370382" y="980051"/>
            <a:ext cx="7396986" cy="5461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0" baseline="0">
                <a:solidFill>
                  <a:srgbClr val="69645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defTabSz="596282" fontAlgn="auto">
              <a:spcAft>
                <a:spcPts val="0"/>
              </a:spcAft>
              <a:defRPr/>
            </a:pPr>
            <a:endParaRPr lang="en-IN" sz="3001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AFF8972-0DBF-4B20-9B9D-B03D9D704882}"/>
              </a:ext>
            </a:extLst>
          </p:cNvPr>
          <p:cNvSpPr/>
          <p:nvPr/>
        </p:nvSpPr>
        <p:spPr>
          <a:xfrm>
            <a:off x="738511" y="2352728"/>
            <a:ext cx="2099922" cy="48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96164" eaLnBrk="1" fontAlgn="auto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  <a:latin typeface="Calibri" panose="020F0502020204030204"/>
                <a:cs typeface="Calibri" panose="020F0502020204030204" pitchFamily="34" charset="0"/>
              </a:rPr>
              <a:t>Collective Impact Programs</a:t>
            </a:r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0F61456-55CB-4871-B890-513275851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How We Deliver on Our Mission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273556-4A9E-4276-8403-F8B1E81157CB}"/>
              </a:ext>
            </a:extLst>
          </p:cNvPr>
          <p:cNvSpPr/>
          <p:nvPr/>
        </p:nvSpPr>
        <p:spPr>
          <a:xfrm>
            <a:off x="409620" y="3073132"/>
            <a:ext cx="27902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961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white"/>
                </a:solidFill>
                <a:latin typeface="Calibri" panose="020F0502020204030204" pitchFamily="34" charset="0"/>
                <a:ea typeface="Segoe UI"/>
                <a:cs typeface="Calibri" panose="020F0502020204030204" pitchFamily="34" charset="0"/>
              </a:rPr>
              <a:t>Emergency Response</a:t>
            </a:r>
          </a:p>
          <a:p>
            <a:pPr algn="ctr" defTabSz="5961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white"/>
                </a:solidFill>
                <a:latin typeface="Calibri" panose="020F0502020204030204" pitchFamily="34" charset="0"/>
                <a:ea typeface="Segoe UI"/>
                <a:cs typeface="Calibri" panose="020F0502020204030204" pitchFamily="34" charset="0"/>
              </a:rPr>
              <a:t>Refugees &amp; IDPs</a:t>
            </a:r>
          </a:p>
          <a:p>
            <a:pPr algn="ctr" defTabSz="5961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white"/>
                </a:solidFill>
                <a:latin typeface="Calibri" panose="020F0502020204030204" pitchFamily="34" charset="0"/>
                <a:ea typeface="Segoe UI"/>
                <a:cs typeface="Calibri" panose="020F0502020204030204" pitchFamily="34" charset="0"/>
              </a:rPr>
              <a:t>Health/Education/Livelihoods</a:t>
            </a:r>
          </a:p>
          <a:p>
            <a:pPr algn="ctr" defTabSz="5961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white"/>
                </a:solidFill>
                <a:latin typeface="Calibri" panose="020F0502020204030204" pitchFamily="34" charset="0"/>
                <a:ea typeface="Segoe UI"/>
                <a:cs typeface="Calibri" panose="020F0502020204030204" pitchFamily="34" charset="0"/>
              </a:rPr>
              <a:t>Environment/Conservation</a:t>
            </a:r>
          </a:p>
          <a:p>
            <a:pPr algn="ctr" defTabSz="5961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prstClr val="white"/>
              </a:solidFill>
              <a:latin typeface="Calibri" panose="020F0502020204030204" pitchFamily="34" charset="0"/>
              <a:ea typeface="Segoe UI"/>
              <a:cs typeface="Calibri" panose="020F0502020204030204" pitchFamily="34" charset="0"/>
            </a:endParaRPr>
          </a:p>
          <a:p>
            <a:pPr algn="ctr" defTabSz="5961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sz="1600" dirty="0">
              <a:solidFill>
                <a:prstClr val="white"/>
              </a:solidFill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4361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BE3CB299-16DB-418D-B28D-746A495A6795}"/>
              </a:ext>
            </a:extLst>
          </p:cNvPr>
          <p:cNvGrpSpPr/>
          <p:nvPr/>
        </p:nvGrpSpPr>
        <p:grpSpPr>
          <a:xfrm>
            <a:off x="370382" y="1653307"/>
            <a:ext cx="2836181" cy="3834726"/>
            <a:chOff x="498941" y="1710599"/>
            <a:chExt cx="3735581" cy="4668815"/>
          </a:xfrm>
          <a:solidFill>
            <a:schemeClr val="accent6"/>
          </a:solidFill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26BA658-ED00-4B7B-BAD4-886E18003CB2}"/>
                </a:ext>
              </a:extLst>
            </p:cNvPr>
            <p:cNvSpPr/>
            <p:nvPr/>
          </p:nvSpPr>
          <p:spPr>
            <a:xfrm>
              <a:off x="498941" y="1710599"/>
              <a:ext cx="3735581" cy="46688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9616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73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D294198-F0F4-4C06-B271-A2645BB4973E}"/>
                </a:ext>
              </a:extLst>
            </p:cNvPr>
            <p:cNvSpPr/>
            <p:nvPr/>
          </p:nvSpPr>
          <p:spPr>
            <a:xfrm>
              <a:off x="941191" y="1933596"/>
              <a:ext cx="2872247" cy="59151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defTabSz="59616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557" b="1" dirty="0">
                  <a:solidFill>
                    <a:prstClr val="white"/>
                  </a:solidFill>
                  <a:latin typeface="Calibri" panose="020F0502020204030204"/>
                  <a:ea typeface="+mn-ea"/>
                  <a:cs typeface="Calibri" panose="020F0502020204030204" pitchFamily="34" charset="0"/>
                </a:rPr>
                <a:t>Transform</a:t>
              </a:r>
              <a:r>
                <a:rPr lang="en-US" sz="1565" b="1" dirty="0">
                  <a:solidFill>
                    <a:prstClr val="white"/>
                  </a:solidFill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sp>
        <p:nvSpPr>
          <p:cNvPr id="79" name="Title 3">
            <a:extLst>
              <a:ext uri="{FF2B5EF4-FFF2-40B4-BE49-F238E27FC236}">
                <a16:creationId xmlns:a16="http://schemas.microsoft.com/office/drawing/2014/main" id="{DADE181B-D0BA-4F5A-A6A9-58779D9AE4AC}"/>
              </a:ext>
            </a:extLst>
          </p:cNvPr>
          <p:cNvSpPr txBox="1">
            <a:spLocks/>
          </p:cNvSpPr>
          <p:nvPr/>
        </p:nvSpPr>
        <p:spPr>
          <a:xfrm>
            <a:off x="370382" y="980051"/>
            <a:ext cx="7396986" cy="5461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0" baseline="0">
                <a:solidFill>
                  <a:srgbClr val="69645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defTabSz="596282" fontAlgn="auto">
              <a:spcAft>
                <a:spcPts val="0"/>
              </a:spcAft>
              <a:defRPr/>
            </a:pPr>
            <a:endParaRPr lang="en-IN" sz="3001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AFF8972-0DBF-4B20-9B9D-B03D9D704882}"/>
              </a:ext>
            </a:extLst>
          </p:cNvPr>
          <p:cNvSpPr/>
          <p:nvPr/>
        </p:nvSpPr>
        <p:spPr>
          <a:xfrm>
            <a:off x="738511" y="2352728"/>
            <a:ext cx="2099922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96164" eaLnBrk="1" fontAlgn="auto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  <a:latin typeface="Calibri" panose="020F0502020204030204"/>
                <a:cs typeface="Calibri" panose="020F0502020204030204" pitchFamily="34" charset="0"/>
              </a:rPr>
              <a:t>Reimagine Aid</a:t>
            </a: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9C82812-12A5-49C5-9D94-CD851E07BFCD}"/>
              </a:ext>
            </a:extLst>
          </p:cNvPr>
          <p:cNvSpPr/>
          <p:nvPr/>
        </p:nvSpPr>
        <p:spPr>
          <a:xfrm>
            <a:off x="6344690" y="2698671"/>
            <a:ext cx="2087431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96164" eaLnBrk="1" fontAlgn="auto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Reimagine Aid</a:t>
            </a:r>
            <a:endParaRPr lang="en-US" sz="135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0F61456-55CB-4871-B890-513275851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How We Deliver on Our Mission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273556-4A9E-4276-8403-F8B1E81157CB}"/>
              </a:ext>
            </a:extLst>
          </p:cNvPr>
          <p:cNvSpPr/>
          <p:nvPr/>
        </p:nvSpPr>
        <p:spPr>
          <a:xfrm>
            <a:off x="409620" y="3073132"/>
            <a:ext cx="27902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96164"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 pitchFamily="34" charset="0"/>
                <a:ea typeface="Segoe UI"/>
                <a:cs typeface="Calibri" panose="020F0502020204030204" pitchFamily="34" charset="0"/>
              </a:rPr>
              <a:t>Business Enablement</a:t>
            </a:r>
          </a:p>
          <a:p>
            <a:pPr algn="ctr" defTabSz="596164"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Capacity Building</a:t>
            </a:r>
          </a:p>
          <a:p>
            <a:pPr algn="ctr" defTabSz="596164"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Technology &amp; Operating Standards</a:t>
            </a:r>
          </a:p>
          <a:p>
            <a:pPr algn="ctr" defTabSz="596164"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Sector Benchmarks</a:t>
            </a:r>
            <a:endParaRPr lang="en-US" dirty="0">
              <a:solidFill>
                <a:prstClr val="white"/>
              </a:solidFill>
              <a:latin typeface="Calibri" panose="020F0502020204030204" pitchFamily="34" charset="0"/>
              <a:ea typeface="Segoe UI"/>
              <a:cs typeface="Calibri" panose="020F0502020204030204" pitchFamily="34" charset="0"/>
            </a:endParaRPr>
          </a:p>
          <a:p>
            <a:pPr algn="ctr" defTabSz="5961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>
              <a:solidFill>
                <a:prstClr val="white"/>
              </a:solidFill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 descr="A group of people standing in front of a store&#10;&#10;Description automatically generated">
            <a:extLst>
              <a:ext uri="{FF2B5EF4-FFF2-40B4-BE49-F238E27FC236}">
                <a16:creationId xmlns:a16="http://schemas.microsoft.com/office/drawing/2014/main" id="{AE53B69F-5EC8-4EDE-A508-33164D8A3D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6" r="28354"/>
          <a:stretch/>
        </p:blipFill>
        <p:spPr>
          <a:xfrm>
            <a:off x="3219220" y="1653307"/>
            <a:ext cx="5567590" cy="383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2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43C34713-CBC0-42D2-BAA0-BE34A6981EE1}"/>
              </a:ext>
            </a:extLst>
          </p:cNvPr>
          <p:cNvGrpSpPr/>
          <p:nvPr/>
        </p:nvGrpSpPr>
        <p:grpSpPr>
          <a:xfrm>
            <a:off x="2919709" y="1538249"/>
            <a:ext cx="8053091" cy="4938751"/>
            <a:chOff x="3891931" y="573533"/>
            <a:chExt cx="10677833" cy="6583286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4B19C1AE-5C0E-4BAE-A88C-E392628294A6}"/>
                </a:ext>
              </a:extLst>
            </p:cNvPr>
            <p:cNvSpPr/>
            <p:nvPr/>
          </p:nvSpPr>
          <p:spPr>
            <a:xfrm>
              <a:off x="3891931" y="3979858"/>
              <a:ext cx="10677833" cy="3176961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>
                    <a:alpha val="0"/>
                    <a:lumMod val="0"/>
                    <a:lumOff val="10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4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E802709-C7FE-46E2-BB30-674D95070B8B}"/>
                </a:ext>
              </a:extLst>
            </p:cNvPr>
            <p:cNvGrpSpPr/>
            <p:nvPr/>
          </p:nvGrpSpPr>
          <p:grpSpPr>
            <a:xfrm>
              <a:off x="6750002" y="573533"/>
              <a:ext cx="5382747" cy="5061178"/>
              <a:chOff x="6880206" y="561272"/>
              <a:chExt cx="5382747" cy="5061178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A3EC2F6A-C10A-4240-BD4C-0683628B79A7}"/>
                  </a:ext>
                </a:extLst>
              </p:cNvPr>
              <p:cNvGrpSpPr/>
              <p:nvPr/>
            </p:nvGrpSpPr>
            <p:grpSpPr>
              <a:xfrm>
                <a:off x="6880206" y="561272"/>
                <a:ext cx="5382747" cy="5061178"/>
                <a:chOff x="3625532" y="321316"/>
                <a:chExt cx="4937760" cy="4663440"/>
              </a:xfrm>
            </p:grpSpPr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89E8123A-E951-486D-948E-BE785ECAD6DB}"/>
                    </a:ext>
                  </a:extLst>
                </p:cNvPr>
                <p:cNvSpPr/>
                <p:nvPr/>
              </p:nvSpPr>
              <p:spPr>
                <a:xfrm>
                  <a:off x="3625532" y="321316"/>
                  <a:ext cx="4937760" cy="466344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46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B5424B2F-B098-416B-8DE9-E8D4A2F4DA8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8452" y="796297"/>
                  <a:ext cx="3931920" cy="3713479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46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0B8FFFAA-4A17-451B-88DF-4D621555B9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768532" y="1400816"/>
                  <a:ext cx="2651760" cy="250444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46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13B8C3E1-22BA-46E8-9973-8A7B76E0A32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501566" y="2152226"/>
                  <a:ext cx="1136773" cy="109728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46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25DC755F-FF1B-4B4C-A056-8AAA52265BED}"/>
                  </a:ext>
                </a:extLst>
              </p:cNvPr>
              <p:cNvSpPr/>
              <p:nvPr/>
            </p:nvSpPr>
            <p:spPr>
              <a:xfrm rot="2095589">
                <a:off x="8268695" y="1098350"/>
                <a:ext cx="3809320" cy="2700502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</p:spPr>
            <p:txBody>
              <a:bodyPr spcFirstLastPara="1" wrap="none" lIns="68598" tIns="34299" rIns="68598" bIns="34299" numCol="1">
                <a:prstTxWarp prst="textArchUp">
                  <a:avLst/>
                </a:prstTxWarp>
                <a:spAutoFit/>
              </a:bodyPr>
              <a:lstStyle/>
              <a:p>
                <a:pPr algn="ctr" defTabSz="68584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ln w="0"/>
                    <a:solidFill>
                      <a:prstClr val="white"/>
                    </a:solidFill>
                    <a:latin typeface="Calibri" panose="020F0502020204030204"/>
                    <a:ea typeface="+mn-ea"/>
                  </a:rPr>
                  <a:t>Sector Transformation</a:t>
                </a: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F6C0B9C3-A75A-48AE-A7AD-292A38C4FBF2}"/>
                  </a:ext>
                </a:extLst>
              </p:cNvPr>
              <p:cNvSpPr/>
              <p:nvPr/>
            </p:nvSpPr>
            <p:spPr>
              <a:xfrm rot="2833006">
                <a:off x="8308962" y="1537839"/>
                <a:ext cx="3032822" cy="2700502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</p:spPr>
            <p:txBody>
              <a:bodyPr spcFirstLastPara="1" wrap="none" lIns="68598" tIns="34299" rIns="68598" bIns="34299" numCol="1">
                <a:prstTxWarp prst="textArchUp">
                  <a:avLst/>
                </a:prstTxWarp>
                <a:spAutoFit/>
              </a:bodyPr>
              <a:lstStyle/>
              <a:p>
                <a:pPr algn="ctr" defTabSz="68584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1" dirty="0">
                    <a:ln w="0"/>
                    <a:solidFill>
                      <a:prstClr val="white"/>
                    </a:solidFill>
                    <a:latin typeface="Calibri" panose="020F0502020204030204"/>
                    <a:ea typeface="+mn-ea"/>
                  </a:rPr>
                  <a:t>Generalization/Widespread Adoption</a:t>
                </a: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4ED2114F-42DA-4234-98DE-2B94C03E3A92}"/>
                  </a:ext>
                </a:extLst>
              </p:cNvPr>
              <p:cNvSpPr/>
              <p:nvPr/>
            </p:nvSpPr>
            <p:spPr>
              <a:xfrm rot="2129340">
                <a:off x="8221503" y="2082964"/>
                <a:ext cx="2172864" cy="2949187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</p:spPr>
            <p:txBody>
              <a:bodyPr spcFirstLastPara="1" wrap="none" lIns="68598" tIns="34299" rIns="68598" bIns="34299" numCol="1">
                <a:prstTxWarp prst="textArchUp">
                  <a:avLst/>
                </a:prstTxWarp>
                <a:spAutoFit/>
              </a:bodyPr>
              <a:lstStyle/>
              <a:p>
                <a:pPr algn="ctr" defTabSz="68584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ln w="0"/>
                    <a:solidFill>
                      <a:prstClr val="white"/>
                    </a:solidFill>
                    <a:latin typeface="Calibri" panose="020F0502020204030204"/>
                    <a:ea typeface="+mn-ea"/>
                  </a:rPr>
                  <a:t>Reimagined Approach</a:t>
                </a:r>
              </a:p>
            </p:txBody>
          </p:sp>
        </p:grp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806B30-6589-4547-987D-02587711BB5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55280" y="5721481"/>
            <a:ext cx="1420513" cy="273915"/>
          </a:xfrm>
        </p:spPr>
        <p:txBody>
          <a:bodyPr/>
          <a:lstStyle/>
          <a:p>
            <a:pPr algn="r" defTabSz="68584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76ECD97-4CCD-4540-BE2C-D47004C954B5}" type="slidenum">
              <a:rPr lang="en-US"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algn="r" defTabSz="68584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46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1B8EA0-C54C-45F7-BA01-5A180A191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NetHope Value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EBC6A28-B5A2-481A-A196-50C406495154}"/>
              </a:ext>
            </a:extLst>
          </p:cNvPr>
          <p:cNvSpPr/>
          <p:nvPr/>
        </p:nvSpPr>
        <p:spPr>
          <a:xfrm>
            <a:off x="2844469" y="4470593"/>
            <a:ext cx="58942" cy="13226"/>
          </a:xfrm>
          <a:custGeom>
            <a:avLst/>
            <a:gdLst>
              <a:gd name="connsiteX0" fmla="*/ 78532 w 78569"/>
              <a:gd name="connsiteY0" fmla="*/ 0 h 17630"/>
              <a:gd name="connsiteX1" fmla="*/ 78569 w 78569"/>
              <a:gd name="connsiteY1" fmla="*/ 100 h 17630"/>
              <a:gd name="connsiteX2" fmla="*/ 0 w 78569"/>
              <a:gd name="connsiteY2" fmla="*/ 17630 h 17630"/>
              <a:gd name="connsiteX3" fmla="*/ 78532 w 78569"/>
              <a:gd name="connsiteY3" fmla="*/ 0 h 17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569" h="17630">
                <a:moveTo>
                  <a:pt x="78532" y="0"/>
                </a:moveTo>
                <a:lnTo>
                  <a:pt x="78569" y="100"/>
                </a:lnTo>
                <a:lnTo>
                  <a:pt x="0" y="17630"/>
                </a:lnTo>
                <a:lnTo>
                  <a:pt x="78532" y="0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E70D0AC-2AB4-4AC2-8273-7B7C96CFF03E}"/>
              </a:ext>
            </a:extLst>
          </p:cNvPr>
          <p:cNvGrpSpPr/>
          <p:nvPr/>
        </p:nvGrpSpPr>
        <p:grpSpPr>
          <a:xfrm>
            <a:off x="180306" y="1684654"/>
            <a:ext cx="2720584" cy="3399061"/>
            <a:chOff x="240344" y="1103810"/>
            <a:chExt cx="3626501" cy="4530901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88831CA-9D03-4AEF-81D7-09A449FC2905}"/>
                </a:ext>
              </a:extLst>
            </p:cNvPr>
            <p:cNvSpPr/>
            <p:nvPr/>
          </p:nvSpPr>
          <p:spPr>
            <a:xfrm>
              <a:off x="280944" y="1103810"/>
              <a:ext cx="3585901" cy="4530901"/>
            </a:xfrm>
            <a:custGeom>
              <a:avLst/>
              <a:gdLst>
                <a:gd name="connsiteX0" fmla="*/ 4801 w 3585901"/>
                <a:gd name="connsiteY0" fmla="*/ 0 h 4530901"/>
                <a:gd name="connsiteX1" fmla="*/ 35826 w 3585901"/>
                <a:gd name="connsiteY1" fmla="*/ 5523 h 4530901"/>
                <a:gd name="connsiteX2" fmla="*/ 234684 w 3585901"/>
                <a:gd name="connsiteY2" fmla="*/ 202545 h 4530901"/>
                <a:gd name="connsiteX3" fmla="*/ 3521580 w 3585901"/>
                <a:gd name="connsiteY3" fmla="*/ 3556469 h 4530901"/>
                <a:gd name="connsiteX4" fmla="*/ 3585901 w 3585901"/>
                <a:gd name="connsiteY4" fmla="*/ 3730727 h 4530901"/>
                <a:gd name="connsiteX5" fmla="*/ 3507369 w 3585901"/>
                <a:gd name="connsiteY5" fmla="*/ 3748357 h 4530901"/>
                <a:gd name="connsiteX6" fmla="*/ 0 w 3585901"/>
                <a:gd name="connsiteY6" fmla="*/ 4530901 h 4530901"/>
                <a:gd name="connsiteX7" fmla="*/ 0 w 3585901"/>
                <a:gd name="connsiteY7" fmla="*/ 904322 h 4530901"/>
                <a:gd name="connsiteX8" fmla="*/ 4801 w 3585901"/>
                <a:gd name="connsiteY8" fmla="*/ 0 h 4530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85901" h="4530901">
                  <a:moveTo>
                    <a:pt x="4801" y="0"/>
                  </a:moveTo>
                  <a:lnTo>
                    <a:pt x="35826" y="5523"/>
                  </a:lnTo>
                  <a:lnTo>
                    <a:pt x="234684" y="202545"/>
                  </a:lnTo>
                  <a:cubicBezTo>
                    <a:pt x="1371927" y="1270649"/>
                    <a:pt x="2869798" y="1906545"/>
                    <a:pt x="3521580" y="3556469"/>
                  </a:cubicBezTo>
                  <a:lnTo>
                    <a:pt x="3585901" y="3730727"/>
                  </a:lnTo>
                  <a:lnTo>
                    <a:pt x="3507369" y="3748357"/>
                  </a:lnTo>
                  <a:lnTo>
                    <a:pt x="0" y="4530901"/>
                  </a:lnTo>
                  <a:lnTo>
                    <a:pt x="0" y="904322"/>
                  </a:lnTo>
                  <a:lnTo>
                    <a:pt x="4801" y="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3C1980-E0E2-440E-B400-38195EBDB440}"/>
                </a:ext>
              </a:extLst>
            </p:cNvPr>
            <p:cNvSpPr txBox="1"/>
            <p:nvPr/>
          </p:nvSpPr>
          <p:spPr>
            <a:xfrm>
              <a:off x="240344" y="3545421"/>
              <a:ext cx="2372236" cy="141591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1" b="1" dirty="0">
                  <a:solidFill>
                    <a:schemeClr val="bg1"/>
                  </a:solidFill>
                </a:rPr>
                <a:t>Connect</a:t>
              </a:r>
            </a:p>
            <a:p>
              <a:pPr algn="ctr"/>
              <a:r>
                <a:rPr lang="en-US" sz="2101" dirty="0">
                  <a:solidFill>
                    <a:schemeClr val="bg1"/>
                  </a:solidFill>
                </a:rPr>
                <a:t>The Right Foundation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8AAFFDE-FCBE-4200-8614-FA624B0A754D}"/>
              </a:ext>
            </a:extLst>
          </p:cNvPr>
          <p:cNvGrpSpPr/>
          <p:nvPr/>
        </p:nvGrpSpPr>
        <p:grpSpPr>
          <a:xfrm>
            <a:off x="-73599" y="1867660"/>
            <a:ext cx="3848286" cy="2383272"/>
            <a:chOff x="-106235" y="1330246"/>
            <a:chExt cx="5129712" cy="3176869"/>
          </a:xfrm>
          <a:solidFill>
            <a:schemeClr val="bg1">
              <a:lumMod val="75000"/>
            </a:schemeClr>
          </a:solidFill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DF51962-5BB2-4511-A4D8-89EBD5E4B076}"/>
                </a:ext>
              </a:extLst>
            </p:cNvPr>
            <p:cNvSpPr/>
            <p:nvPr/>
          </p:nvSpPr>
          <p:spPr>
            <a:xfrm rot="17033600" flipH="1">
              <a:off x="870186" y="353825"/>
              <a:ext cx="3176869" cy="5129712"/>
            </a:xfrm>
            <a:custGeom>
              <a:avLst/>
              <a:gdLst>
                <a:gd name="connsiteX0" fmla="*/ 502288 w 3176869"/>
                <a:gd name="connsiteY0" fmla="*/ 287905 h 5129712"/>
                <a:gd name="connsiteX1" fmla="*/ 620451 w 3176869"/>
                <a:gd name="connsiteY1" fmla="*/ 509115 h 5129712"/>
                <a:gd name="connsiteX2" fmla="*/ 2949330 w 3176869"/>
                <a:gd name="connsiteY2" fmla="*/ 4247410 h 5129712"/>
                <a:gd name="connsiteX3" fmla="*/ 3103044 w 3176869"/>
                <a:gd name="connsiteY3" fmla="*/ 4351692 h 5129712"/>
                <a:gd name="connsiteX4" fmla="*/ 2986431 w 3176869"/>
                <a:gd name="connsiteY4" fmla="*/ 4585110 h 5129712"/>
                <a:gd name="connsiteX5" fmla="*/ 3005157 w 3176869"/>
                <a:gd name="connsiteY5" fmla="*/ 4595150 h 5129712"/>
                <a:gd name="connsiteX6" fmla="*/ 3176869 w 3176869"/>
                <a:gd name="connsiteY6" fmla="*/ 4274860 h 5129712"/>
                <a:gd name="connsiteX7" fmla="*/ 3084844 w 3176869"/>
                <a:gd name="connsiteY7" fmla="*/ 4225524 h 5129712"/>
                <a:gd name="connsiteX8" fmla="*/ 3082329 w 3176869"/>
                <a:gd name="connsiteY8" fmla="*/ 4201621 h 5129712"/>
                <a:gd name="connsiteX9" fmla="*/ 659959 w 3176869"/>
                <a:gd name="connsiteY9" fmla="*/ 521920 h 5129712"/>
                <a:gd name="connsiteX10" fmla="*/ 319902 w 3176869"/>
                <a:gd name="connsiteY10" fmla="*/ 0 h 5129712"/>
                <a:gd name="connsiteX11" fmla="*/ 0 w 3176869"/>
                <a:gd name="connsiteY11" fmla="*/ 4924331 h 5129712"/>
                <a:gd name="connsiteX12" fmla="*/ 12994 w 3176869"/>
                <a:gd name="connsiteY12" fmla="*/ 4923843 h 5129712"/>
                <a:gd name="connsiteX13" fmla="*/ 89558 w 3176869"/>
                <a:gd name="connsiteY13" fmla="*/ 4920968 h 5129712"/>
                <a:gd name="connsiteX14" fmla="*/ 2756704 w 3176869"/>
                <a:gd name="connsiteY14" fmla="*/ 4625979 h 5129712"/>
                <a:gd name="connsiteX15" fmla="*/ 2941895 w 3176869"/>
                <a:gd name="connsiteY15" fmla="*/ 4561236 h 5129712"/>
                <a:gd name="connsiteX16" fmla="*/ 2986430 w 3176869"/>
                <a:gd name="connsiteY16" fmla="*/ 4585111 h 5129712"/>
                <a:gd name="connsiteX17" fmla="*/ 3103043 w 3176869"/>
                <a:gd name="connsiteY17" fmla="*/ 4351693 h 5129712"/>
                <a:gd name="connsiteX18" fmla="*/ 2949328 w 3176869"/>
                <a:gd name="connsiteY18" fmla="*/ 4247411 h 5129712"/>
                <a:gd name="connsiteX19" fmla="*/ 620450 w 3176869"/>
                <a:gd name="connsiteY19" fmla="*/ 509116 h 5129712"/>
                <a:gd name="connsiteX20" fmla="*/ 502287 w 3176869"/>
                <a:gd name="connsiteY20" fmla="*/ 287906 h 5129712"/>
                <a:gd name="connsiteX21" fmla="*/ 479905 w 3176869"/>
                <a:gd name="connsiteY21" fmla="*/ 254688 h 5129712"/>
                <a:gd name="connsiteX22" fmla="*/ 338061 w 3176869"/>
                <a:gd name="connsiteY22" fmla="*/ 28905 h 5129712"/>
                <a:gd name="connsiteX23" fmla="*/ 338061 w 3176869"/>
                <a:gd name="connsiteY23" fmla="*/ 28904 h 512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176869" h="5129712">
                  <a:moveTo>
                    <a:pt x="502288" y="287905"/>
                  </a:moveTo>
                  <a:lnTo>
                    <a:pt x="620451" y="509115"/>
                  </a:lnTo>
                  <a:cubicBezTo>
                    <a:pt x="1283388" y="1810372"/>
                    <a:pt x="1594499" y="3282830"/>
                    <a:pt x="2949330" y="4247410"/>
                  </a:cubicBezTo>
                  <a:lnTo>
                    <a:pt x="3103044" y="4351692"/>
                  </a:lnTo>
                  <a:lnTo>
                    <a:pt x="2986431" y="4585110"/>
                  </a:lnTo>
                  <a:lnTo>
                    <a:pt x="3005157" y="4595150"/>
                  </a:lnTo>
                  <a:lnTo>
                    <a:pt x="3176869" y="4274860"/>
                  </a:lnTo>
                  <a:lnTo>
                    <a:pt x="3084844" y="4225524"/>
                  </a:lnTo>
                  <a:lnTo>
                    <a:pt x="3082329" y="4201621"/>
                  </a:lnTo>
                  <a:cubicBezTo>
                    <a:pt x="2948133" y="3396267"/>
                    <a:pt x="1540863" y="1794437"/>
                    <a:pt x="659959" y="521920"/>
                  </a:cubicBezTo>
                  <a:close/>
                  <a:moveTo>
                    <a:pt x="319902" y="0"/>
                  </a:moveTo>
                  <a:cubicBezTo>
                    <a:pt x="250705" y="1644560"/>
                    <a:pt x="6578" y="3260918"/>
                    <a:pt x="0" y="4924331"/>
                  </a:cubicBezTo>
                  <a:lnTo>
                    <a:pt x="12994" y="4923843"/>
                  </a:lnTo>
                  <a:lnTo>
                    <a:pt x="89558" y="4920968"/>
                  </a:lnTo>
                  <a:cubicBezTo>
                    <a:pt x="956225" y="4908369"/>
                    <a:pt x="58305" y="5558357"/>
                    <a:pt x="2756704" y="4625979"/>
                  </a:cubicBezTo>
                  <a:lnTo>
                    <a:pt x="2941895" y="4561236"/>
                  </a:lnTo>
                  <a:lnTo>
                    <a:pt x="2986430" y="4585111"/>
                  </a:lnTo>
                  <a:lnTo>
                    <a:pt x="3103043" y="4351693"/>
                  </a:lnTo>
                  <a:lnTo>
                    <a:pt x="2949328" y="4247411"/>
                  </a:lnTo>
                  <a:cubicBezTo>
                    <a:pt x="1594498" y="3282831"/>
                    <a:pt x="1283387" y="1810373"/>
                    <a:pt x="620450" y="509116"/>
                  </a:cubicBezTo>
                  <a:lnTo>
                    <a:pt x="502287" y="287906"/>
                  </a:lnTo>
                  <a:lnTo>
                    <a:pt x="479905" y="254688"/>
                  </a:lnTo>
                  <a:lnTo>
                    <a:pt x="338061" y="28905"/>
                  </a:lnTo>
                  <a:lnTo>
                    <a:pt x="338061" y="2890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C8AD5E4-277D-4D7F-995C-BF8645C7B7AD}"/>
                </a:ext>
              </a:extLst>
            </p:cNvPr>
            <p:cNvSpPr txBox="1"/>
            <p:nvPr/>
          </p:nvSpPr>
          <p:spPr>
            <a:xfrm>
              <a:off x="2188161" y="1943686"/>
              <a:ext cx="2372236" cy="141591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1" b="1" dirty="0">
                  <a:solidFill>
                    <a:schemeClr val="bg1"/>
                  </a:solidFill>
                </a:rPr>
                <a:t>Enable</a:t>
              </a:r>
            </a:p>
            <a:p>
              <a:pPr algn="ctr"/>
              <a:r>
                <a:rPr lang="en-US" sz="2101" dirty="0">
                  <a:solidFill>
                    <a:schemeClr val="bg1"/>
                  </a:solidFill>
                </a:rPr>
                <a:t>Collective Impact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A6899DF-1A00-4513-8852-6C736ED4D2F5}"/>
              </a:ext>
            </a:extLst>
          </p:cNvPr>
          <p:cNvGrpSpPr/>
          <p:nvPr/>
        </p:nvGrpSpPr>
        <p:grpSpPr>
          <a:xfrm>
            <a:off x="4944426" y="2003821"/>
            <a:ext cx="2065974" cy="2836481"/>
            <a:chOff x="6549031" y="1662710"/>
            <a:chExt cx="2753915" cy="3034220"/>
          </a:xfrm>
          <a:solidFill>
            <a:srgbClr val="FF3300"/>
          </a:solidFill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E676A59-9B1B-4D93-A452-03C6F4E98A08}"/>
                </a:ext>
              </a:extLst>
            </p:cNvPr>
            <p:cNvSpPr/>
            <p:nvPr/>
          </p:nvSpPr>
          <p:spPr>
            <a:xfrm>
              <a:off x="6549031" y="1662710"/>
              <a:ext cx="2753915" cy="3034220"/>
            </a:xfrm>
            <a:custGeom>
              <a:avLst/>
              <a:gdLst>
                <a:gd name="connsiteX0" fmla="*/ 1236806 w 2753915"/>
                <a:gd name="connsiteY0" fmla="*/ 0 h 3034220"/>
                <a:gd name="connsiteX1" fmla="*/ 2753915 w 2753915"/>
                <a:gd name="connsiteY1" fmla="*/ 1517110 h 3034220"/>
                <a:gd name="connsiteX2" fmla="*/ 1236806 w 2753915"/>
                <a:gd name="connsiteY2" fmla="*/ 3034220 h 3034220"/>
                <a:gd name="connsiteX3" fmla="*/ 1236806 w 2753915"/>
                <a:gd name="connsiteY3" fmla="*/ 2275665 h 3034220"/>
                <a:gd name="connsiteX4" fmla="*/ 0 w 2753915"/>
                <a:gd name="connsiteY4" fmla="*/ 2553324 h 3034220"/>
                <a:gd name="connsiteX5" fmla="*/ 466945 w 2753915"/>
                <a:gd name="connsiteY5" fmla="*/ 2445280 h 3034220"/>
                <a:gd name="connsiteX6" fmla="*/ 519106 w 2753915"/>
                <a:gd name="connsiteY6" fmla="*/ 684220 h 3034220"/>
                <a:gd name="connsiteX7" fmla="*/ 468956 w 2753915"/>
                <a:gd name="connsiteY7" fmla="*/ 621865 h 3034220"/>
                <a:gd name="connsiteX8" fmla="*/ 1236806 w 2753915"/>
                <a:gd name="connsiteY8" fmla="*/ 758556 h 3034220"/>
                <a:gd name="connsiteX9" fmla="*/ 1236806 w 2753915"/>
                <a:gd name="connsiteY9" fmla="*/ 0 h 3034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53915" h="3034220">
                  <a:moveTo>
                    <a:pt x="1236806" y="0"/>
                  </a:moveTo>
                  <a:lnTo>
                    <a:pt x="2753915" y="1517110"/>
                  </a:lnTo>
                  <a:lnTo>
                    <a:pt x="1236806" y="3034220"/>
                  </a:lnTo>
                  <a:lnTo>
                    <a:pt x="1236806" y="2275665"/>
                  </a:lnTo>
                  <a:lnTo>
                    <a:pt x="0" y="2553324"/>
                  </a:lnTo>
                  <a:lnTo>
                    <a:pt x="466945" y="2445280"/>
                  </a:lnTo>
                  <a:cubicBezTo>
                    <a:pt x="466945" y="1874681"/>
                    <a:pt x="745139" y="1041344"/>
                    <a:pt x="519106" y="684220"/>
                  </a:cubicBezTo>
                  <a:lnTo>
                    <a:pt x="468956" y="621865"/>
                  </a:lnTo>
                  <a:lnTo>
                    <a:pt x="1236806" y="758556"/>
                  </a:lnTo>
                  <a:lnTo>
                    <a:pt x="1236806" y="0"/>
                  </a:lnTo>
                  <a:close/>
                </a:path>
              </a:pathLst>
            </a:cu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68EF468-8B3D-4D3A-9A19-0838B9C4C2F0}"/>
                </a:ext>
              </a:extLst>
            </p:cNvPr>
            <p:cNvSpPr txBox="1"/>
            <p:nvPr/>
          </p:nvSpPr>
          <p:spPr>
            <a:xfrm>
              <a:off x="6982168" y="2616657"/>
              <a:ext cx="1801482" cy="1119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1" b="1" dirty="0">
                  <a:solidFill>
                    <a:schemeClr val="bg1"/>
                  </a:solidFill>
                </a:rPr>
                <a:t>Advance</a:t>
              </a:r>
            </a:p>
            <a:p>
              <a:pPr algn="ctr"/>
              <a:r>
                <a:rPr lang="en-US" sz="2101" dirty="0">
                  <a:solidFill>
                    <a:schemeClr val="bg1"/>
                  </a:solidFill>
                </a:rPr>
                <a:t>The </a:t>
              </a:r>
              <a:r>
                <a:rPr lang="en-US" sz="2000" dirty="0">
                  <a:solidFill>
                    <a:schemeClr val="bg1"/>
                  </a:solidFill>
                </a:rPr>
                <a:t>Sector</a:t>
              </a:r>
              <a:endParaRPr lang="en-US" sz="210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712D71C-F225-463E-8F08-1E441F68181C}"/>
              </a:ext>
            </a:extLst>
          </p:cNvPr>
          <p:cNvGrpSpPr/>
          <p:nvPr/>
        </p:nvGrpSpPr>
        <p:grpSpPr>
          <a:xfrm>
            <a:off x="3002166" y="2314251"/>
            <a:ext cx="2409458" cy="2156342"/>
            <a:chOff x="4001843" y="1943055"/>
            <a:chExt cx="3154809" cy="2862358"/>
          </a:xfrm>
          <a:solidFill>
            <a:schemeClr val="accent5">
              <a:lumMod val="50000"/>
            </a:schemeClr>
          </a:solidFill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7782A38-1E06-43EE-9CAA-A6D75C277B45}"/>
                </a:ext>
              </a:extLst>
            </p:cNvPr>
            <p:cNvSpPr/>
            <p:nvPr/>
          </p:nvSpPr>
          <p:spPr>
            <a:xfrm>
              <a:off x="4001843" y="1943055"/>
              <a:ext cx="3154809" cy="2862358"/>
            </a:xfrm>
            <a:custGeom>
              <a:avLst/>
              <a:gdLst>
                <a:gd name="connsiteX0" fmla="*/ 1180901 w 3154809"/>
                <a:gd name="connsiteY0" fmla="*/ 760899 h 2862358"/>
                <a:gd name="connsiteX1" fmla="*/ 1168486 w 3154809"/>
                <a:gd name="connsiteY1" fmla="*/ 855665 h 2862358"/>
                <a:gd name="connsiteX2" fmla="*/ 217749 w 3154809"/>
                <a:gd name="connsiteY2" fmla="*/ 2604026 h 2862358"/>
                <a:gd name="connsiteX3" fmla="*/ 110433 w 3154809"/>
                <a:gd name="connsiteY3" fmla="*/ 2768254 h 2862358"/>
                <a:gd name="connsiteX4" fmla="*/ 110433 w 3154809"/>
                <a:gd name="connsiteY4" fmla="*/ 2768255 h 2862358"/>
                <a:gd name="connsiteX5" fmla="*/ 217749 w 3154809"/>
                <a:gd name="connsiteY5" fmla="*/ 2604027 h 2862358"/>
                <a:gd name="connsiteX6" fmla="*/ 1180901 w 3154809"/>
                <a:gd name="connsiteY6" fmla="*/ 760900 h 2862358"/>
                <a:gd name="connsiteX7" fmla="*/ 1117956 w 3154809"/>
                <a:gd name="connsiteY7" fmla="*/ 0 h 2862358"/>
                <a:gd name="connsiteX8" fmla="*/ 3014133 w 3154809"/>
                <a:gd name="connsiteY8" fmla="*/ 339018 h 2862358"/>
                <a:gd name="connsiteX9" fmla="*/ 3016144 w 3154809"/>
                <a:gd name="connsiteY9" fmla="*/ 341519 h 2862358"/>
                <a:gd name="connsiteX10" fmla="*/ 1165705 w 3154809"/>
                <a:gd name="connsiteY10" fmla="*/ 12106 h 2862358"/>
                <a:gd name="connsiteX11" fmla="*/ 1144530 w 3154809"/>
                <a:gd name="connsiteY11" fmla="*/ 85740 h 2862358"/>
                <a:gd name="connsiteX12" fmla="*/ 1105147 w 3154809"/>
                <a:gd name="connsiteY12" fmla="*/ 336372 h 2862358"/>
                <a:gd name="connsiteX13" fmla="*/ 1105147 w 3154809"/>
                <a:gd name="connsiteY13" fmla="*/ 336372 h 2862358"/>
                <a:gd name="connsiteX14" fmla="*/ 1114875 w 3154809"/>
                <a:gd name="connsiteY14" fmla="*/ 225850 h 2862358"/>
                <a:gd name="connsiteX15" fmla="*/ 1144530 w 3154809"/>
                <a:gd name="connsiteY15" fmla="*/ 85741 h 2862358"/>
                <a:gd name="connsiteX16" fmla="*/ 1165705 w 3154809"/>
                <a:gd name="connsiteY16" fmla="*/ 12107 h 2862358"/>
                <a:gd name="connsiteX17" fmla="*/ 3016144 w 3154809"/>
                <a:gd name="connsiteY17" fmla="*/ 341520 h 2862358"/>
                <a:gd name="connsiteX18" fmla="*/ 3066294 w 3154809"/>
                <a:gd name="connsiteY18" fmla="*/ 403875 h 2862358"/>
                <a:gd name="connsiteX19" fmla="*/ 3014133 w 3154809"/>
                <a:gd name="connsiteY19" fmla="*/ 2164935 h 2862358"/>
                <a:gd name="connsiteX20" fmla="*/ 2547188 w 3154809"/>
                <a:gd name="connsiteY20" fmla="*/ 2272979 h 2862358"/>
                <a:gd name="connsiteX21" fmla="*/ 2547040 w 3154809"/>
                <a:gd name="connsiteY21" fmla="*/ 2273013 h 2862358"/>
                <a:gd name="connsiteX22" fmla="*/ 0 w 3154809"/>
                <a:gd name="connsiteY22" fmla="*/ 2862358 h 2862358"/>
                <a:gd name="connsiteX23" fmla="*/ 1117956 w 3154809"/>
                <a:gd name="connsiteY23" fmla="*/ 0 h 286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154809" h="2862358">
                  <a:moveTo>
                    <a:pt x="1180901" y="760899"/>
                  </a:moveTo>
                  <a:lnTo>
                    <a:pt x="1168486" y="855665"/>
                  </a:lnTo>
                  <a:cubicBezTo>
                    <a:pt x="1117349" y="1103390"/>
                    <a:pt x="897199" y="1555961"/>
                    <a:pt x="217749" y="2604026"/>
                  </a:cubicBezTo>
                  <a:lnTo>
                    <a:pt x="110433" y="2768254"/>
                  </a:lnTo>
                  <a:lnTo>
                    <a:pt x="110433" y="2768255"/>
                  </a:lnTo>
                  <a:lnTo>
                    <a:pt x="217749" y="2604027"/>
                  </a:lnTo>
                  <a:cubicBezTo>
                    <a:pt x="994263" y="1406238"/>
                    <a:pt x="1170876" y="986238"/>
                    <a:pt x="1180901" y="760900"/>
                  </a:cubicBezTo>
                  <a:close/>
                  <a:moveTo>
                    <a:pt x="1117956" y="0"/>
                  </a:moveTo>
                  <a:lnTo>
                    <a:pt x="3014133" y="339018"/>
                  </a:lnTo>
                  <a:lnTo>
                    <a:pt x="3016144" y="341519"/>
                  </a:lnTo>
                  <a:lnTo>
                    <a:pt x="1165705" y="12106"/>
                  </a:lnTo>
                  <a:lnTo>
                    <a:pt x="1144530" y="85740"/>
                  </a:lnTo>
                  <a:cubicBezTo>
                    <a:pt x="1116989" y="190526"/>
                    <a:pt x="1106118" y="271033"/>
                    <a:pt x="1105147" y="336372"/>
                  </a:cubicBezTo>
                  <a:lnTo>
                    <a:pt x="1105147" y="336372"/>
                  </a:lnTo>
                  <a:lnTo>
                    <a:pt x="1114875" y="225850"/>
                  </a:lnTo>
                  <a:cubicBezTo>
                    <a:pt x="1121157" y="184457"/>
                    <a:pt x="1130760" y="138134"/>
                    <a:pt x="1144530" y="85741"/>
                  </a:cubicBezTo>
                  <a:lnTo>
                    <a:pt x="1165705" y="12107"/>
                  </a:lnTo>
                  <a:lnTo>
                    <a:pt x="3016144" y="341520"/>
                  </a:lnTo>
                  <a:lnTo>
                    <a:pt x="3066294" y="403875"/>
                  </a:lnTo>
                  <a:cubicBezTo>
                    <a:pt x="3292327" y="760999"/>
                    <a:pt x="3014133" y="1594336"/>
                    <a:pt x="3014133" y="2164935"/>
                  </a:cubicBezTo>
                  <a:lnTo>
                    <a:pt x="2547188" y="2272979"/>
                  </a:lnTo>
                  <a:lnTo>
                    <a:pt x="2547040" y="2273013"/>
                  </a:lnTo>
                  <a:lnTo>
                    <a:pt x="0" y="2862358"/>
                  </a:lnTo>
                  <a:cubicBezTo>
                    <a:pt x="372652" y="1908239"/>
                    <a:pt x="616350" y="620012"/>
                    <a:pt x="1117956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DBC8EE7-FABF-49F2-9FF0-6F7524DCDC1A}"/>
                </a:ext>
              </a:extLst>
            </p:cNvPr>
            <p:cNvSpPr txBox="1"/>
            <p:nvPr/>
          </p:nvSpPr>
          <p:spPr>
            <a:xfrm>
              <a:off x="4753181" y="2732620"/>
              <a:ext cx="2372235" cy="184686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1" b="1" dirty="0">
                  <a:solidFill>
                    <a:schemeClr val="bg1"/>
                  </a:solidFill>
                </a:rPr>
                <a:t>Transform</a:t>
              </a:r>
            </a:p>
            <a:p>
              <a:pPr algn="ctr"/>
              <a:r>
                <a:rPr lang="en-US" sz="2101" dirty="0">
                  <a:solidFill>
                    <a:schemeClr val="bg1"/>
                  </a:solidFill>
                </a:rPr>
                <a:t>Reimagine Aid</a:t>
              </a:r>
            </a:p>
            <a:p>
              <a:pPr algn="ctr"/>
              <a:endParaRPr lang="en-US" sz="2101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925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3">
            <a:extLst>
              <a:ext uri="{FF2B5EF4-FFF2-40B4-BE49-F238E27FC236}">
                <a16:creationId xmlns:a16="http://schemas.microsoft.com/office/drawing/2014/main" id="{DADE181B-D0BA-4F5A-A6A9-58779D9AE4AC}"/>
              </a:ext>
            </a:extLst>
          </p:cNvPr>
          <p:cNvSpPr txBox="1">
            <a:spLocks/>
          </p:cNvSpPr>
          <p:nvPr/>
        </p:nvSpPr>
        <p:spPr>
          <a:xfrm>
            <a:off x="370382" y="980051"/>
            <a:ext cx="7396986" cy="5461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0" baseline="0">
                <a:solidFill>
                  <a:srgbClr val="69645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defTabSz="596282" fontAlgn="auto">
              <a:spcAft>
                <a:spcPts val="0"/>
              </a:spcAft>
              <a:defRPr/>
            </a:pPr>
            <a:endParaRPr lang="en-IN" sz="3001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E613061-CFDC-4B42-AC77-1EBF9A7C3758}"/>
              </a:ext>
            </a:extLst>
          </p:cNvPr>
          <p:cNvGrpSpPr/>
          <p:nvPr/>
        </p:nvGrpSpPr>
        <p:grpSpPr>
          <a:xfrm>
            <a:off x="370381" y="1592343"/>
            <a:ext cx="8403239" cy="4285606"/>
            <a:chOff x="493712" y="1153632"/>
            <a:chExt cx="10763967" cy="562302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367096D-837A-42F9-802E-A167C5B7E30F}"/>
                </a:ext>
              </a:extLst>
            </p:cNvPr>
            <p:cNvGrpSpPr/>
            <p:nvPr/>
          </p:nvGrpSpPr>
          <p:grpSpPr>
            <a:xfrm>
              <a:off x="493713" y="1153632"/>
              <a:ext cx="10763966" cy="5321266"/>
              <a:chOff x="755695" y="1333934"/>
              <a:chExt cx="10653217" cy="5305024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CCD73E9-6025-45C9-AAF4-F0D0DA1BC38D}"/>
                  </a:ext>
                </a:extLst>
              </p:cNvPr>
              <p:cNvSpPr/>
              <p:nvPr/>
            </p:nvSpPr>
            <p:spPr>
              <a:xfrm flipV="1">
                <a:off x="760666" y="1333934"/>
                <a:ext cx="10631730" cy="749522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9616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73" dirty="0">
                  <a:solidFill>
                    <a:srgbClr val="FF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4138AB4-12F0-4B2E-B183-CE0B46E10D25}"/>
                  </a:ext>
                </a:extLst>
              </p:cNvPr>
              <p:cNvSpPr/>
              <p:nvPr/>
            </p:nvSpPr>
            <p:spPr>
              <a:xfrm>
                <a:off x="7856145" y="2050129"/>
                <a:ext cx="3552766" cy="4581538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9616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7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67010497-1034-4B72-8CD7-E2333A76D2A2}"/>
                  </a:ext>
                </a:extLst>
              </p:cNvPr>
              <p:cNvSpPr/>
              <p:nvPr/>
            </p:nvSpPr>
            <p:spPr>
              <a:xfrm flipV="1">
                <a:off x="4313829" y="2039961"/>
                <a:ext cx="3552766" cy="458153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9616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7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ECC26361-0E4C-40B9-B930-55C7C4D4673A}"/>
                  </a:ext>
                </a:extLst>
              </p:cNvPr>
              <p:cNvSpPr/>
              <p:nvPr/>
            </p:nvSpPr>
            <p:spPr>
              <a:xfrm>
                <a:off x="760667" y="2050129"/>
                <a:ext cx="3552766" cy="4581538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9616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7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C8DF0BD-C1A1-413D-B06A-0CE321EE8BD5}"/>
                  </a:ext>
                </a:extLst>
              </p:cNvPr>
              <p:cNvSpPr/>
              <p:nvPr/>
            </p:nvSpPr>
            <p:spPr>
              <a:xfrm>
                <a:off x="4242339" y="3270907"/>
                <a:ext cx="3537343" cy="15387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596164" eaLnBrk="1" fontAlgn="auto" hangingPunct="1">
                  <a:lnSpc>
                    <a:spcPts val="1206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>
                    <a:solidFill>
                      <a:prstClr val="white"/>
                    </a:solidFill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Collaborative Field Programs: </a:t>
                </a:r>
                <a:endParaRPr lang="en-US" sz="105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  <a:p>
                <a:pPr algn="ctr" defTabSz="596164" eaLnBrk="1" fontAlgn="auto" hangingPunct="1">
                  <a:lnSpc>
                    <a:spcPts val="1206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44" dirty="0">
                    <a:solidFill>
                      <a:prstClr val="white"/>
                    </a:solidFill>
                    <a:latin typeface="Calibri" panose="020F0502020204030204" pitchFamily="34" charset="0"/>
                    <a:ea typeface="Segoe UI"/>
                    <a:cs typeface="Calibri" panose="020F0502020204030204" pitchFamily="34" charset="0"/>
                  </a:rPr>
                  <a:t>Emergency Response</a:t>
                </a:r>
              </a:p>
              <a:p>
                <a:pPr algn="ctr" defTabSz="596164" eaLnBrk="1" fontAlgn="auto" hangingPunct="1">
                  <a:lnSpc>
                    <a:spcPts val="1206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44" dirty="0">
                    <a:solidFill>
                      <a:prstClr val="white"/>
                    </a:solidFill>
                    <a:latin typeface="Calibri" panose="020F0502020204030204" pitchFamily="34" charset="0"/>
                    <a:ea typeface="Segoe UI"/>
                    <a:cs typeface="Calibri" panose="020F0502020204030204" pitchFamily="34" charset="0"/>
                  </a:rPr>
                  <a:t>Refugees &amp; Internally Displaced People</a:t>
                </a:r>
              </a:p>
              <a:p>
                <a:pPr algn="ctr" defTabSz="596164" eaLnBrk="1" fontAlgn="auto" hangingPunct="1">
                  <a:lnSpc>
                    <a:spcPts val="1206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44" dirty="0">
                    <a:solidFill>
                      <a:prstClr val="white"/>
                    </a:solidFill>
                    <a:latin typeface="Calibri" panose="020F0502020204030204" pitchFamily="34" charset="0"/>
                    <a:ea typeface="Segoe UI"/>
                    <a:cs typeface="Calibri" panose="020F0502020204030204" pitchFamily="34" charset="0"/>
                  </a:rPr>
                  <a:t>Health/Welfare/Education/Livelihoods</a:t>
                </a:r>
              </a:p>
              <a:p>
                <a:pPr algn="ctr" defTabSz="596164" eaLnBrk="1" fontAlgn="auto" hangingPunct="1">
                  <a:lnSpc>
                    <a:spcPts val="1206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44" dirty="0">
                    <a:solidFill>
                      <a:prstClr val="white"/>
                    </a:solidFill>
                    <a:latin typeface="Calibri" panose="020F0502020204030204" pitchFamily="34" charset="0"/>
                    <a:ea typeface="Segoe UI"/>
                    <a:cs typeface="Calibri" panose="020F0502020204030204" pitchFamily="34" charset="0"/>
                  </a:rPr>
                  <a:t>Environment/Conservation</a:t>
                </a:r>
              </a:p>
              <a:p>
                <a:pPr algn="ctr" defTabSz="596164" eaLnBrk="1" fontAlgn="auto" hangingPunct="1">
                  <a:lnSpc>
                    <a:spcPts val="1206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44" dirty="0">
                  <a:solidFill>
                    <a:prstClr val="white"/>
                  </a:solidFill>
                  <a:latin typeface="Calibri" panose="020F0502020204030204" pitchFamily="34" charset="0"/>
                  <a:ea typeface="Segoe UI"/>
                  <a:cs typeface="Calibri" panose="020F0502020204030204" pitchFamily="34" charset="0"/>
                </a:endParaRPr>
              </a:p>
              <a:p>
                <a:pPr algn="ctr" defTabSz="59616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N" sz="1044" dirty="0">
                  <a:solidFill>
                    <a:prstClr val="white"/>
                  </a:solidFill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C07D5294-4D86-425B-8F0C-EBE78A61DE82}"/>
                  </a:ext>
                </a:extLst>
              </p:cNvPr>
              <p:cNvSpPr/>
              <p:nvPr/>
            </p:nvSpPr>
            <p:spPr>
              <a:xfrm>
                <a:off x="4763324" y="2268956"/>
                <a:ext cx="2662179" cy="6355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59616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557" b="1" dirty="0">
                    <a:solidFill>
                      <a:prstClr val="white"/>
                    </a:solidFill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Enable</a:t>
                </a:r>
                <a:r>
                  <a:rPr lang="en-US" sz="1565" b="1" dirty="0">
                    <a:solidFill>
                      <a:prstClr val="white"/>
                    </a:solidFill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 </a:t>
                </a: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591EB7C-D6D5-4AD2-B663-D15F7A0892BA}"/>
                  </a:ext>
                </a:extLst>
              </p:cNvPr>
              <p:cNvSpPr/>
              <p:nvPr/>
            </p:nvSpPr>
            <p:spPr>
              <a:xfrm>
                <a:off x="1161143" y="3502021"/>
                <a:ext cx="2720295" cy="9348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596164" eaLnBrk="1" fontAlgn="auto" hangingPunct="1">
                  <a:lnSpc>
                    <a:spcPts val="1206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44" dirty="0">
                    <a:solidFill>
                      <a:prstClr val="white"/>
                    </a:solidFill>
                    <a:latin typeface="Calibri" panose="020F0502020204030204" pitchFamily="34" charset="0"/>
                    <a:ea typeface="Segoe UI"/>
                    <a:cs typeface="Calibri" panose="020F0502020204030204" pitchFamily="34" charset="0"/>
                  </a:rPr>
                  <a:t>Connectivity</a:t>
                </a:r>
              </a:p>
              <a:p>
                <a:pPr algn="ctr" defTabSz="596164" eaLnBrk="1" fontAlgn="auto" hangingPunct="1">
                  <a:lnSpc>
                    <a:spcPts val="1206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44" dirty="0">
                    <a:solidFill>
                      <a:prstClr val="white"/>
                    </a:solidFill>
                    <a:latin typeface="Calibri" panose="020F0502020204030204" pitchFamily="34" charset="0"/>
                    <a:ea typeface="Segoe UI"/>
                    <a:cs typeface="Calibri" panose="020F0502020204030204" pitchFamily="34" charset="0"/>
                  </a:rPr>
                  <a:t>Infrastructure</a:t>
                </a:r>
              </a:p>
              <a:p>
                <a:pPr algn="ctr" defTabSz="596164" eaLnBrk="1" fontAlgn="auto" hangingPunct="1">
                  <a:lnSpc>
                    <a:spcPts val="1206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44" dirty="0">
                    <a:solidFill>
                      <a:prstClr val="white"/>
                    </a:solidFill>
                    <a:latin typeface="Calibri" panose="020F0502020204030204" pitchFamily="34" charset="0"/>
                    <a:ea typeface="Segoe UI"/>
                    <a:cs typeface="Calibri" panose="020F0502020204030204" pitchFamily="34" charset="0"/>
                  </a:rPr>
                  <a:t>Power Solutions</a:t>
                </a:r>
              </a:p>
              <a:p>
                <a:pPr algn="ctr" defTabSz="59616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N" sz="1044" dirty="0">
                  <a:solidFill>
                    <a:prstClr val="white"/>
                  </a:solidFill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05BB4B47-91CA-47A6-84F9-C36EFA1261B0}"/>
                  </a:ext>
                </a:extLst>
              </p:cNvPr>
              <p:cNvSpPr/>
              <p:nvPr/>
            </p:nvSpPr>
            <p:spPr>
              <a:xfrm>
                <a:off x="1181274" y="2268956"/>
                <a:ext cx="2731682" cy="6355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59616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557" b="1" dirty="0">
                    <a:solidFill>
                      <a:prstClr val="white"/>
                    </a:solidFill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Connect</a:t>
                </a:r>
                <a:r>
                  <a:rPr lang="en-US" sz="1565" b="1" dirty="0">
                    <a:solidFill>
                      <a:prstClr val="white"/>
                    </a:solidFill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 </a:t>
                </a: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553D501E-E029-4EA0-A53E-8EA277310CE7}"/>
                  </a:ext>
                </a:extLst>
              </p:cNvPr>
              <p:cNvSpPr/>
              <p:nvPr/>
            </p:nvSpPr>
            <p:spPr>
              <a:xfrm>
                <a:off x="6158568" y="1826737"/>
                <a:ext cx="2570308" cy="4881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59616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25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A973541-84F8-43C3-BC3B-D4302CA25A0F}"/>
                  </a:ext>
                </a:extLst>
              </p:cNvPr>
              <p:cNvSpPr/>
              <p:nvPr/>
            </p:nvSpPr>
            <p:spPr>
              <a:xfrm>
                <a:off x="755695" y="1353770"/>
                <a:ext cx="10653217" cy="6355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59616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557" b="1" dirty="0">
                    <a:solidFill>
                      <a:prstClr val="white"/>
                    </a:solidFill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Advance the Sector</a:t>
                </a:r>
                <a:endParaRPr lang="en-US" sz="1565" b="1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D39237BD-D721-4432-872F-1766933D3144}"/>
                  </a:ext>
                </a:extLst>
              </p:cNvPr>
              <p:cNvSpPr/>
              <p:nvPr/>
            </p:nvSpPr>
            <p:spPr>
              <a:xfrm>
                <a:off x="8253444" y="3502021"/>
                <a:ext cx="2798722" cy="9259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596164" eaLnBrk="1" fontAlgn="auto" hangingPunct="1">
                  <a:lnSpc>
                    <a:spcPts val="1206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44" dirty="0">
                    <a:solidFill>
                      <a:prstClr val="white"/>
                    </a:solidFill>
                    <a:latin typeface="Calibri" panose="020F0502020204030204" pitchFamily="34" charset="0"/>
                    <a:ea typeface="Segoe UI"/>
                    <a:cs typeface="Calibri" panose="020F0502020204030204" pitchFamily="34" charset="0"/>
                  </a:rPr>
                  <a:t>Business Enablement</a:t>
                </a:r>
              </a:p>
              <a:p>
                <a:pPr algn="ctr" defTabSz="596164" eaLnBrk="1" fontAlgn="auto" hangingPunct="1">
                  <a:lnSpc>
                    <a:spcPts val="1206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44" dirty="0">
                    <a:solidFill>
                      <a:prstClr val="white"/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Capacity Building</a:t>
                </a:r>
              </a:p>
              <a:p>
                <a:pPr algn="ctr" defTabSz="596164" eaLnBrk="1" fontAlgn="auto" hangingPunct="1">
                  <a:lnSpc>
                    <a:spcPts val="1206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44" dirty="0">
                    <a:solidFill>
                      <a:prstClr val="white"/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Technology &amp; Operating Standards</a:t>
                </a:r>
              </a:p>
              <a:p>
                <a:pPr algn="ctr" defTabSz="596164" eaLnBrk="1" fontAlgn="auto" hangingPunct="1">
                  <a:lnSpc>
                    <a:spcPts val="1206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44" dirty="0">
                    <a:solidFill>
                      <a:prstClr val="white"/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Sector Benchmarks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707D2C-9431-44E2-8526-09C30F791B8D}"/>
                  </a:ext>
                </a:extLst>
              </p:cNvPr>
              <p:cNvSpPr/>
              <p:nvPr/>
            </p:nvSpPr>
            <p:spPr>
              <a:xfrm>
                <a:off x="8299762" y="2268956"/>
                <a:ext cx="2662179" cy="6355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59616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557" b="1" dirty="0">
                    <a:solidFill>
                      <a:prstClr val="white"/>
                    </a:solidFill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Transform</a:t>
                </a:r>
                <a:r>
                  <a:rPr lang="en-US" sz="1565" b="1" dirty="0">
                    <a:solidFill>
                      <a:prstClr val="white"/>
                    </a:solidFill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 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AFF8972-0DBF-4B20-9B9D-B03D9D704882}"/>
                  </a:ext>
                </a:extLst>
              </p:cNvPr>
              <p:cNvSpPr/>
              <p:nvPr/>
            </p:nvSpPr>
            <p:spPr>
              <a:xfrm>
                <a:off x="4724642" y="2781085"/>
                <a:ext cx="2662179" cy="3723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596164" eaLnBrk="1" fontAlgn="auto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350" dirty="0">
                    <a:solidFill>
                      <a:prstClr val="white"/>
                    </a:solidFill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Drive Collective Impact</a:t>
                </a:r>
                <a:endParaRPr lang="en-US" sz="135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E1F25BC-A196-4D29-A9C5-A1550F59FCCD}"/>
                  </a:ext>
                </a:extLst>
              </p:cNvPr>
              <p:cNvSpPr/>
              <p:nvPr/>
            </p:nvSpPr>
            <p:spPr>
              <a:xfrm>
                <a:off x="1226887" y="2781086"/>
                <a:ext cx="2731682" cy="3723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596164" eaLnBrk="1" fontAlgn="auto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350" dirty="0">
                    <a:solidFill>
                      <a:prstClr val="white"/>
                    </a:solidFill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Build the Right Foundation</a:t>
                </a:r>
                <a:endParaRPr lang="en-US" sz="135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9C82812-12A5-49C5-9D94-CD851E07BFCD}"/>
                  </a:ext>
                </a:extLst>
              </p:cNvPr>
              <p:cNvSpPr/>
              <p:nvPr/>
            </p:nvSpPr>
            <p:spPr>
              <a:xfrm>
                <a:off x="8329634" y="2781086"/>
                <a:ext cx="2646342" cy="3723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596164" eaLnBrk="1" fontAlgn="auto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350" dirty="0">
                    <a:solidFill>
                      <a:prstClr val="white"/>
                    </a:solidFill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Reimagine Aid</a:t>
                </a:r>
                <a:endParaRPr lang="en-US" sz="135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pic>
            <p:nvPicPr>
              <p:cNvPr id="26" name="Picture 25" descr="A picture containing table&#10;&#10;Description automatically generated">
                <a:extLst>
                  <a:ext uri="{FF2B5EF4-FFF2-40B4-BE49-F238E27FC236}">
                    <a16:creationId xmlns:a16="http://schemas.microsoft.com/office/drawing/2014/main" id="{38421C5A-2EEB-4022-B5F7-776646D6B0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0000"/>
              <a:stretch/>
            </p:blipFill>
            <p:spPr>
              <a:xfrm>
                <a:off x="3958568" y="4512788"/>
                <a:ext cx="4138685" cy="2126170"/>
              </a:xfrm>
              <a:prstGeom prst="rect">
                <a:avLst/>
              </a:prstGeom>
            </p:spPr>
          </p:pic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97410AA-48C4-4BA4-914C-6EC483551C11}"/>
                </a:ext>
              </a:extLst>
            </p:cNvPr>
            <p:cNvSpPr/>
            <p:nvPr/>
          </p:nvSpPr>
          <p:spPr>
            <a:xfrm rot="10800000" flipV="1">
              <a:off x="493712" y="6264453"/>
              <a:ext cx="10763965" cy="51220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9616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  <a:latin typeface="Calibri" panose="020F0502020204030204"/>
                </a:rPr>
                <a:t>Working Groups / Issue Groups / Charters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90F61456-55CB-4871-B890-513275851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How We Deliver on Our Mission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E1AD73-E921-44F8-9962-03419718C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5301" y="6279162"/>
            <a:ext cx="18935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217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584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76ECD97-4CCD-4540-BE2C-D47004C954B5}" type="slidenum">
              <a:rPr lang="en-US" smtClean="0"/>
              <a:pPr algn="r" defTabSz="68584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47</a:t>
            </a:fld>
            <a:endParaRPr lang="en-US" sz="9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1272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411162"/>
          </a:xfrm>
        </p:spPr>
        <p:txBody>
          <a:bodyPr/>
          <a:lstStyle/>
          <a:p>
            <a:pPr algn="ctr"/>
            <a:r>
              <a:rPr lang="en-US" sz="3200" dirty="0"/>
              <a:t>NetHope Strategic Plan Comparisons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A8DCE01-F897-4478-9A9A-F20F99CC4461}" type="slidenum">
              <a:rPr lang="en-US" altLang="en-US" smtClean="0"/>
              <a:pPr>
                <a:defRPr/>
              </a:pPr>
              <a:t>48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533400"/>
            <a:ext cx="6326708" cy="584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7800" y="6379800"/>
            <a:ext cx="6171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[1] 2015 NetHope Strategic Plan Draft, Jan. 2015, p. 3</a:t>
            </a:r>
          </a:p>
          <a:p>
            <a:r>
              <a:rPr lang="en-US" sz="1400" dirty="0"/>
              <a:t>[2] 2019 Summit - Reimagining the Path to Greater Impact, Oct. 2019, p. 33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7467600" y="1331307"/>
            <a:ext cx="1676400" cy="1676400"/>
          </a:xfrm>
          <a:prstGeom prst="wedgeEllipseCallout">
            <a:avLst>
              <a:gd name="adj1" fmla="val -66416"/>
              <a:gd name="adj2" fmla="val 33069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A return to connect-</a:t>
            </a:r>
            <a:r>
              <a:rPr lang="en-US" sz="2000" dirty="0" err="1"/>
              <a:t>ivity</a:t>
            </a:r>
            <a:r>
              <a:rPr lang="en-US" sz="2000" dirty="0"/>
              <a:t> roots</a:t>
            </a:r>
          </a:p>
        </p:txBody>
      </p:sp>
      <p:sp>
        <p:nvSpPr>
          <p:cNvPr id="9" name="Oval Callout 8"/>
          <p:cNvSpPr/>
          <p:nvPr/>
        </p:nvSpPr>
        <p:spPr>
          <a:xfrm>
            <a:off x="6858000" y="3120911"/>
            <a:ext cx="2209800" cy="1676400"/>
          </a:xfrm>
          <a:prstGeom prst="wedgeEllipseCallout">
            <a:avLst>
              <a:gd name="adj1" fmla="val -66416"/>
              <a:gd name="adj2" fmla="val 33069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Combines education &amp; consulting</a:t>
            </a:r>
          </a:p>
        </p:txBody>
      </p:sp>
      <p:sp>
        <p:nvSpPr>
          <p:cNvPr id="10" name="Oval Callout 9"/>
          <p:cNvSpPr/>
          <p:nvPr/>
        </p:nvSpPr>
        <p:spPr>
          <a:xfrm>
            <a:off x="6781800" y="5562600"/>
            <a:ext cx="2362200" cy="1214929"/>
          </a:xfrm>
          <a:prstGeom prst="wedgeEllipseCallout">
            <a:avLst>
              <a:gd name="adj1" fmla="val -64601"/>
              <a:gd name="adj2" fmla="val -3289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A PC form of advocacy?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0" y="5181601"/>
            <a:ext cx="1447800" cy="1676400"/>
          </a:xfrm>
          <a:prstGeom prst="wedgeEllipseCallout">
            <a:avLst>
              <a:gd name="adj1" fmla="val 42574"/>
              <a:gd name="adj2" fmla="val -8354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Where did </a:t>
            </a:r>
            <a:r>
              <a:rPr lang="en-US" dirty="0" err="1"/>
              <a:t>conven-ing</a:t>
            </a:r>
            <a:r>
              <a:rPr lang="en-US" dirty="0"/>
              <a:t> go? </a:t>
            </a:r>
          </a:p>
        </p:txBody>
      </p:sp>
    </p:spTree>
    <p:extLst>
      <p:ext uri="{BB962C8B-B14F-4D97-AF65-F5344CB8AC3E}">
        <p14:creationId xmlns:p14="http://schemas.microsoft.com/office/powerpoint/2010/main" val="342062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Threads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Bill Brindley’s five C’s:</a:t>
            </a:r>
          </a:p>
          <a:p>
            <a:r>
              <a:rPr lang="en-US" dirty="0"/>
              <a:t>Collaboration</a:t>
            </a:r>
          </a:p>
          <a:p>
            <a:r>
              <a:rPr lang="en-US" dirty="0"/>
              <a:t>Connectivity</a:t>
            </a:r>
          </a:p>
          <a:p>
            <a:r>
              <a:rPr lang="en-US" dirty="0"/>
              <a:t>Contribution (back to the members and community)</a:t>
            </a:r>
          </a:p>
          <a:p>
            <a:r>
              <a:rPr lang="en-US" dirty="0"/>
              <a:t>Customers (beneficiaries?)</a:t>
            </a:r>
          </a:p>
          <a:p>
            <a:r>
              <a:rPr lang="en-US" dirty="0"/>
              <a:t>Catalyst (for enabling IT in NGOs)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A8DCE01-F897-4478-9A9A-F20F99CC4461}" type="slidenum">
              <a:rPr lang="en-US" altLang="en-US" smtClean="0"/>
              <a:pPr>
                <a:defRPr/>
              </a:pPr>
              <a:t>49</a:t>
            </a:fld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570793" y="5785584"/>
            <a:ext cx="6002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To where would you match Lauren's focus themes?</a:t>
            </a:r>
          </a:p>
        </p:txBody>
      </p:sp>
    </p:spTree>
    <p:extLst>
      <p:ext uri="{BB962C8B-B14F-4D97-AF65-F5344CB8AC3E}">
        <p14:creationId xmlns:p14="http://schemas.microsoft.com/office/powerpoint/2010/main" val="45635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" name="Google Shape;453;p98"/>
          <p:cNvGrpSpPr/>
          <p:nvPr/>
        </p:nvGrpSpPr>
        <p:grpSpPr>
          <a:xfrm>
            <a:off x="253629" y="3053489"/>
            <a:ext cx="8636741" cy="751020"/>
            <a:chOff x="2109" y="1656489"/>
            <a:chExt cx="8636741" cy="751020"/>
          </a:xfrm>
        </p:grpSpPr>
        <p:sp>
          <p:nvSpPr>
            <p:cNvPr id="454" name="Google Shape;454;p98"/>
            <p:cNvSpPr/>
            <p:nvPr/>
          </p:nvSpPr>
          <p:spPr>
            <a:xfrm>
              <a:off x="2109" y="1656489"/>
              <a:ext cx="1877552" cy="751020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rgbClr val="759336"/>
                </a:gs>
                <a:gs pos="80000">
                  <a:srgbClr val="99C247"/>
                </a:gs>
                <a:gs pos="100000">
                  <a:srgbClr val="9BC545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98"/>
            <p:cNvSpPr txBox="1"/>
            <p:nvPr/>
          </p:nvSpPr>
          <p:spPr>
            <a:xfrm>
              <a:off x="377619" y="1656489"/>
              <a:ext cx="1126532" cy="7510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21325" rIns="21325" bIns="21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IT Manager, Wall Street</a:t>
              </a:r>
              <a:endParaRPr/>
            </a:p>
          </p:txBody>
        </p:sp>
        <p:sp>
          <p:nvSpPr>
            <p:cNvPr id="456" name="Google Shape;456;p98"/>
            <p:cNvSpPr/>
            <p:nvPr/>
          </p:nvSpPr>
          <p:spPr>
            <a:xfrm>
              <a:off x="1656184" y="1656489"/>
              <a:ext cx="1877552" cy="751020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rgbClr val="388D3F"/>
                </a:gs>
                <a:gs pos="80000">
                  <a:srgbClr val="49BB54"/>
                </a:gs>
                <a:gs pos="100000">
                  <a:srgbClr val="47BE53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98"/>
            <p:cNvSpPr txBox="1"/>
            <p:nvPr/>
          </p:nvSpPr>
          <p:spPr>
            <a:xfrm>
              <a:off x="2031694" y="1656489"/>
              <a:ext cx="1126532" cy="7510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21325" rIns="21325" bIns="21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Consulting Partner</a:t>
              </a:r>
              <a:endParaRPr/>
            </a:p>
          </p:txBody>
        </p:sp>
        <p:sp>
          <p:nvSpPr>
            <p:cNvPr id="458" name="Google Shape;458;p98"/>
            <p:cNvSpPr/>
            <p:nvPr/>
          </p:nvSpPr>
          <p:spPr>
            <a:xfrm>
              <a:off x="3381703" y="1656489"/>
              <a:ext cx="1877552" cy="751020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rgbClr val="3A897F"/>
                </a:gs>
                <a:gs pos="80000">
                  <a:srgbClr val="4DB3A8"/>
                </a:gs>
                <a:gs pos="100000">
                  <a:srgbClr val="4CB6AA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98"/>
            <p:cNvSpPr txBox="1"/>
            <p:nvPr/>
          </p:nvSpPr>
          <p:spPr>
            <a:xfrm>
              <a:off x="3757213" y="1656489"/>
              <a:ext cx="1126532" cy="7510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21325" rIns="21325" bIns="21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Global CIO</a:t>
              </a:r>
              <a:endParaRPr/>
            </a:p>
          </p:txBody>
        </p:sp>
        <p:sp>
          <p:nvSpPr>
            <p:cNvPr id="460" name="Google Shape;460;p98"/>
            <p:cNvSpPr/>
            <p:nvPr/>
          </p:nvSpPr>
          <p:spPr>
            <a:xfrm>
              <a:off x="5071500" y="1656489"/>
              <a:ext cx="1877552" cy="751020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rgbClr val="3E5582"/>
                </a:gs>
                <a:gs pos="80000">
                  <a:srgbClr val="5170AC"/>
                </a:gs>
                <a:gs pos="100000">
                  <a:srgbClr val="506FAF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98"/>
            <p:cNvSpPr txBox="1"/>
            <p:nvPr/>
          </p:nvSpPr>
          <p:spPr>
            <a:xfrm>
              <a:off x="5294604" y="1656500"/>
              <a:ext cx="1502100" cy="7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21325" rIns="21325" bIns="21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Teacher/ Researcher</a:t>
              </a:r>
              <a:endParaRPr/>
            </a:p>
          </p:txBody>
        </p:sp>
        <p:sp>
          <p:nvSpPr>
            <p:cNvPr id="462" name="Google Shape;462;p98"/>
            <p:cNvSpPr/>
            <p:nvPr/>
          </p:nvSpPr>
          <p:spPr>
            <a:xfrm>
              <a:off x="6761298" y="1656489"/>
              <a:ext cx="1877552" cy="751020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rgbClr val="5C417C"/>
                </a:gs>
                <a:gs pos="80000">
                  <a:srgbClr val="7955A4"/>
                </a:gs>
                <a:gs pos="100000">
                  <a:srgbClr val="7955A6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98"/>
            <p:cNvSpPr txBox="1"/>
            <p:nvPr/>
          </p:nvSpPr>
          <p:spPr>
            <a:xfrm>
              <a:off x="7136808" y="1656489"/>
              <a:ext cx="1126532" cy="7510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21325" rIns="21325" bIns="21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Writer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Oenophile</a:t>
              </a:r>
              <a:endParaRPr/>
            </a:p>
          </p:txBody>
        </p:sp>
      </p:grpSp>
      <p:sp>
        <p:nvSpPr>
          <p:cNvPr id="464" name="Google Shape;464;p98"/>
          <p:cNvSpPr txBox="1"/>
          <p:nvPr/>
        </p:nvSpPr>
        <p:spPr>
          <a:xfrm>
            <a:off x="649535" y="3789040"/>
            <a:ext cx="97013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Chapter 1</a:t>
            </a:r>
            <a:endParaRPr/>
          </a:p>
        </p:txBody>
      </p:sp>
      <p:sp>
        <p:nvSpPr>
          <p:cNvPr id="465" name="Google Shape;465;p98"/>
          <p:cNvSpPr txBox="1"/>
          <p:nvPr/>
        </p:nvSpPr>
        <p:spPr>
          <a:xfrm>
            <a:off x="2305719" y="3789040"/>
            <a:ext cx="97013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Chapter 2</a:t>
            </a:r>
            <a:endParaRPr/>
          </a:p>
        </p:txBody>
      </p:sp>
      <p:sp>
        <p:nvSpPr>
          <p:cNvPr id="466" name="Google Shape;466;p98"/>
          <p:cNvSpPr txBox="1"/>
          <p:nvPr/>
        </p:nvSpPr>
        <p:spPr>
          <a:xfrm>
            <a:off x="4033911" y="3789040"/>
            <a:ext cx="97013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Chapter 3</a:t>
            </a:r>
            <a:endParaRPr/>
          </a:p>
        </p:txBody>
      </p:sp>
      <p:sp>
        <p:nvSpPr>
          <p:cNvPr id="467" name="Google Shape;467;p98"/>
          <p:cNvSpPr txBox="1"/>
          <p:nvPr/>
        </p:nvSpPr>
        <p:spPr>
          <a:xfrm>
            <a:off x="5762103" y="3789040"/>
            <a:ext cx="97013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Chapter 4</a:t>
            </a:r>
            <a:endParaRPr/>
          </a:p>
        </p:txBody>
      </p:sp>
      <p:sp>
        <p:nvSpPr>
          <p:cNvPr id="468" name="Google Shape;468;p98"/>
          <p:cNvSpPr txBox="1"/>
          <p:nvPr/>
        </p:nvSpPr>
        <p:spPr>
          <a:xfrm>
            <a:off x="7346279" y="3789040"/>
            <a:ext cx="97013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Chapter 5</a:t>
            </a:r>
            <a:endParaRPr/>
          </a:p>
        </p:txBody>
      </p:sp>
      <p:cxnSp>
        <p:nvCxnSpPr>
          <p:cNvPr id="469" name="Google Shape;469;p98"/>
          <p:cNvCxnSpPr/>
          <p:nvPr/>
        </p:nvCxnSpPr>
        <p:spPr>
          <a:xfrm rot="10800000" flipH="1">
            <a:off x="323528" y="4293096"/>
            <a:ext cx="8424936" cy="72008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sp>
        <p:nvSpPr>
          <p:cNvPr id="470" name="Google Shape;470;p98"/>
          <p:cNvSpPr txBox="1"/>
          <p:nvPr/>
        </p:nvSpPr>
        <p:spPr>
          <a:xfrm rot="-3638867">
            <a:off x="-72522" y="4725144"/>
            <a:ext cx="72008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1977</a:t>
            </a:r>
            <a:endParaRPr/>
          </a:p>
        </p:txBody>
      </p:sp>
      <p:sp>
        <p:nvSpPr>
          <p:cNvPr id="471" name="Google Shape;471;p98"/>
          <p:cNvSpPr txBox="1"/>
          <p:nvPr/>
        </p:nvSpPr>
        <p:spPr>
          <a:xfrm rot="-3638867">
            <a:off x="1439658" y="4664630"/>
            <a:ext cx="72008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1991</a:t>
            </a:r>
            <a:endParaRPr/>
          </a:p>
        </p:txBody>
      </p:sp>
      <p:cxnSp>
        <p:nvCxnSpPr>
          <p:cNvPr id="472" name="Google Shape;472;p98"/>
          <p:cNvCxnSpPr/>
          <p:nvPr/>
        </p:nvCxnSpPr>
        <p:spPr>
          <a:xfrm>
            <a:off x="323528" y="4365104"/>
            <a:ext cx="0" cy="21602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73" name="Google Shape;473;p98"/>
          <p:cNvCxnSpPr/>
          <p:nvPr/>
        </p:nvCxnSpPr>
        <p:spPr>
          <a:xfrm>
            <a:off x="1907704" y="4365104"/>
            <a:ext cx="0" cy="21602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74" name="Google Shape;474;p98"/>
          <p:cNvCxnSpPr/>
          <p:nvPr/>
        </p:nvCxnSpPr>
        <p:spPr>
          <a:xfrm>
            <a:off x="3635896" y="4365104"/>
            <a:ext cx="0" cy="21602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75" name="Google Shape;475;p98"/>
          <p:cNvCxnSpPr/>
          <p:nvPr/>
        </p:nvCxnSpPr>
        <p:spPr>
          <a:xfrm>
            <a:off x="5364088" y="4344516"/>
            <a:ext cx="0" cy="21602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76" name="Google Shape;476;p98"/>
          <p:cNvCxnSpPr/>
          <p:nvPr/>
        </p:nvCxnSpPr>
        <p:spPr>
          <a:xfrm>
            <a:off x="7020272" y="4318139"/>
            <a:ext cx="0" cy="21602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77" name="Google Shape;477;p98"/>
          <p:cNvSpPr txBox="1"/>
          <p:nvPr/>
        </p:nvSpPr>
        <p:spPr>
          <a:xfrm rot="-3638867">
            <a:off x="3167850" y="4664630"/>
            <a:ext cx="72008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2000</a:t>
            </a:r>
            <a:endParaRPr/>
          </a:p>
        </p:txBody>
      </p:sp>
      <p:sp>
        <p:nvSpPr>
          <p:cNvPr id="478" name="Google Shape;478;p98"/>
          <p:cNvSpPr txBox="1"/>
          <p:nvPr/>
        </p:nvSpPr>
        <p:spPr>
          <a:xfrm rot="-3638867">
            <a:off x="4896030" y="4664630"/>
            <a:ext cx="72008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2017</a:t>
            </a:r>
            <a:endParaRPr/>
          </a:p>
        </p:txBody>
      </p:sp>
      <p:sp>
        <p:nvSpPr>
          <p:cNvPr id="479" name="Google Shape;479;p98"/>
          <p:cNvSpPr txBox="1"/>
          <p:nvPr/>
        </p:nvSpPr>
        <p:spPr>
          <a:xfrm rot="-3638867">
            <a:off x="6552226" y="4664630"/>
            <a:ext cx="72008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20??</a:t>
            </a:r>
            <a:endParaRPr/>
          </a:p>
        </p:txBody>
      </p:sp>
      <p:cxnSp>
        <p:nvCxnSpPr>
          <p:cNvPr id="480" name="Google Shape;480;p98"/>
          <p:cNvCxnSpPr/>
          <p:nvPr/>
        </p:nvCxnSpPr>
        <p:spPr>
          <a:xfrm>
            <a:off x="5868144" y="4365104"/>
            <a:ext cx="0" cy="216024"/>
          </a:xfrm>
          <a:prstGeom prst="straightConnector1">
            <a:avLst/>
          </a:prstGeom>
          <a:noFill/>
          <a:ln w="127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1" name="Google Shape;481;p98"/>
          <p:cNvSpPr txBox="1"/>
          <p:nvPr/>
        </p:nvSpPr>
        <p:spPr>
          <a:xfrm rot="-3638867">
            <a:off x="5344913" y="4696909"/>
            <a:ext cx="79414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Today</a:t>
            </a:r>
            <a:endParaRPr/>
          </a:p>
        </p:txBody>
      </p:sp>
      <p:sp>
        <p:nvSpPr>
          <p:cNvPr id="482" name="Google Shape;482;p98"/>
          <p:cNvSpPr/>
          <p:nvPr/>
        </p:nvSpPr>
        <p:spPr>
          <a:xfrm>
            <a:off x="5045075" y="1715525"/>
            <a:ext cx="1447200" cy="1309500"/>
          </a:xfrm>
          <a:prstGeom prst="downArrow">
            <a:avLst>
              <a:gd name="adj1" fmla="val 51879"/>
              <a:gd name="adj2" fmla="val 36848"/>
            </a:avLst>
          </a:prstGeom>
          <a:gradFill>
            <a:gsLst>
              <a:gs pos="0">
                <a:srgbClr val="2D5C97"/>
              </a:gs>
              <a:gs pos="80000">
                <a:srgbClr val="3C7AC5"/>
              </a:gs>
              <a:gs pos="100000">
                <a:srgbClr val="397BC9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UMSI</a:t>
            </a:r>
            <a:endParaRPr sz="1700"/>
          </a:p>
        </p:txBody>
      </p:sp>
      <p:sp>
        <p:nvSpPr>
          <p:cNvPr id="483" name="Google Shape;483;p98"/>
          <p:cNvSpPr/>
          <p:nvPr/>
        </p:nvSpPr>
        <p:spPr>
          <a:xfrm>
            <a:off x="3048800" y="1715525"/>
            <a:ext cx="1447200" cy="1309500"/>
          </a:xfrm>
          <a:prstGeom prst="downArrow">
            <a:avLst>
              <a:gd name="adj1" fmla="val 51879"/>
              <a:gd name="adj2" fmla="val 39666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Net Hope+</a:t>
            </a:r>
            <a:endParaRPr sz="1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STC</a:t>
            </a:r>
            <a:endParaRPr sz="1700"/>
          </a:p>
        </p:txBody>
      </p:sp>
      <p:sp>
        <p:nvSpPr>
          <p:cNvPr id="484" name="Google Shape;484;p98"/>
          <p:cNvSpPr/>
          <p:nvPr/>
        </p:nvSpPr>
        <p:spPr>
          <a:xfrm>
            <a:off x="4119126" y="1570049"/>
            <a:ext cx="1352400" cy="1448100"/>
          </a:xfrm>
          <a:prstGeom prst="downArrow">
            <a:avLst>
              <a:gd name="adj1" fmla="val 51879"/>
              <a:gd name="adj2" fmla="val 36848"/>
            </a:avLst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IFRC</a:t>
            </a:r>
            <a:endParaRPr sz="1700"/>
          </a:p>
        </p:txBody>
      </p:sp>
      <p:sp>
        <p:nvSpPr>
          <p:cNvPr id="485" name="Google Shape;485;p98"/>
          <p:cNvSpPr txBox="1">
            <a:spLocks noGrp="1"/>
          </p:cNvSpPr>
          <p:nvPr>
            <p:ph type="title"/>
          </p:nvPr>
        </p:nvSpPr>
        <p:spPr>
          <a:xfrm>
            <a:off x="457200" y="350838"/>
            <a:ext cx="8229600" cy="505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Personal Timeline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BED4879-5EAD-4592-99E6-477FB58DB366}"/>
              </a:ext>
            </a:extLst>
          </p:cNvPr>
          <p:cNvGrpSpPr/>
          <p:nvPr/>
        </p:nvGrpSpPr>
        <p:grpSpPr>
          <a:xfrm>
            <a:off x="697373" y="1621491"/>
            <a:ext cx="7749254" cy="4113239"/>
            <a:chOff x="595593" y="326092"/>
            <a:chExt cx="11197095" cy="604507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8016" y="547853"/>
              <a:ext cx="1003005" cy="24448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64976" y="515415"/>
              <a:ext cx="1029226" cy="21551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72037" y="5633233"/>
              <a:ext cx="497725" cy="73793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78759" y="1934364"/>
              <a:ext cx="525310" cy="69932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85389" y="3080382"/>
              <a:ext cx="936621" cy="25746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71490" y="2112222"/>
              <a:ext cx="1196215" cy="40870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5082" y="1249960"/>
              <a:ext cx="879340" cy="39570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74077" y="1926705"/>
              <a:ext cx="712851" cy="71285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07554" y="1216085"/>
              <a:ext cx="1010736" cy="41703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558068" y="4030704"/>
              <a:ext cx="946460" cy="25812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989119" y="3979507"/>
              <a:ext cx="1129579" cy="411729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753481" y="4618520"/>
              <a:ext cx="973107" cy="61459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208872" y="4734584"/>
              <a:ext cx="1262136" cy="38246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280497" y="354573"/>
              <a:ext cx="735527" cy="735527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608983" y="3664296"/>
              <a:ext cx="976266" cy="97626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062770" y="5844698"/>
              <a:ext cx="980150" cy="26954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95593" y="2924795"/>
              <a:ext cx="1291758" cy="568642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700913" y="1244778"/>
              <a:ext cx="1178915" cy="580436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839198" y="3927714"/>
              <a:ext cx="431381" cy="50084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3839732" y="5705146"/>
              <a:ext cx="975369" cy="548645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955211" y="5608041"/>
              <a:ext cx="679081" cy="56679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801348" y="3117507"/>
              <a:ext cx="701472" cy="489706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846407" y="1447589"/>
              <a:ext cx="1353514" cy="235263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7942277" y="556089"/>
              <a:ext cx="759007" cy="494174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8974389" y="645663"/>
              <a:ext cx="1160725" cy="487503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28"/>
            <a:srcRect r="12182"/>
            <a:stretch/>
          </p:blipFill>
          <p:spPr>
            <a:xfrm>
              <a:off x="8054889" y="2209438"/>
              <a:ext cx="973767" cy="239601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0683715" y="2912589"/>
              <a:ext cx="917292" cy="667185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6719357" y="5667527"/>
              <a:ext cx="609931" cy="609931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2227362" y="4693062"/>
              <a:ext cx="1227089" cy="490834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737989" y="4860800"/>
              <a:ext cx="974143" cy="27276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3935207" y="4667906"/>
              <a:ext cx="740682" cy="572348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9430231" y="1341736"/>
              <a:ext cx="930504" cy="386516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9465527" y="5631674"/>
              <a:ext cx="973767" cy="681637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10661474" y="1408771"/>
              <a:ext cx="931717" cy="319482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3974903" y="2810373"/>
              <a:ext cx="630936" cy="630936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2062002" y="5641916"/>
              <a:ext cx="1419426" cy="494264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9199921" y="4550423"/>
              <a:ext cx="1314925" cy="689830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6662866" y="2066849"/>
              <a:ext cx="703049" cy="658018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>
              <a:off x="6603300" y="1076145"/>
              <a:ext cx="899521" cy="899521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42"/>
            <a:stretch>
              <a:fillRect/>
            </a:stretch>
          </p:blipFill>
          <p:spPr>
            <a:xfrm>
              <a:off x="4306524" y="3901125"/>
              <a:ext cx="1050867" cy="404086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3"/>
            <a:stretch>
              <a:fillRect/>
            </a:stretch>
          </p:blipFill>
          <p:spPr>
            <a:xfrm>
              <a:off x="6757112" y="392984"/>
              <a:ext cx="514559" cy="645290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4"/>
            <a:stretch>
              <a:fillRect/>
            </a:stretch>
          </p:blipFill>
          <p:spPr>
            <a:xfrm>
              <a:off x="5179738" y="2177729"/>
              <a:ext cx="891362" cy="329338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45"/>
            <a:stretch>
              <a:fillRect/>
            </a:stretch>
          </p:blipFill>
          <p:spPr>
            <a:xfrm>
              <a:off x="8054889" y="4624885"/>
              <a:ext cx="957971" cy="809485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6"/>
            <a:stretch>
              <a:fillRect/>
            </a:stretch>
          </p:blipFill>
          <p:spPr>
            <a:xfrm>
              <a:off x="5179739" y="1241816"/>
              <a:ext cx="979786" cy="586358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47"/>
            <a:stretch>
              <a:fillRect/>
            </a:stretch>
          </p:blipFill>
          <p:spPr>
            <a:xfrm>
              <a:off x="2460755" y="2645562"/>
              <a:ext cx="985551" cy="985551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48"/>
            <a:srcRect l="11781" t="14402" r="8621" b="7316"/>
            <a:stretch/>
          </p:blipFill>
          <p:spPr>
            <a:xfrm>
              <a:off x="7920174" y="2962977"/>
              <a:ext cx="1108482" cy="573232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6650FE8-4D6F-40A7-AF9A-F841C327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/>
            <a:stretch>
              <a:fillRect/>
            </a:stretch>
          </p:blipFill>
          <p:spPr>
            <a:xfrm>
              <a:off x="5221516" y="2749571"/>
              <a:ext cx="1006429" cy="100642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FD95181-C2DF-4519-BC83-C2A0C7456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/>
            <a:stretch>
              <a:fillRect/>
            </a:stretch>
          </p:blipFill>
          <p:spPr>
            <a:xfrm>
              <a:off x="10833876" y="1987955"/>
              <a:ext cx="670652" cy="665289"/>
            </a:xfrm>
            <a:prstGeom prst="rect">
              <a:avLst/>
            </a:prstGeom>
          </p:spPr>
        </p:pic>
        <p:pic>
          <p:nvPicPr>
            <p:cNvPr id="62" name="Picture 61" descr="cid:image002.jpg@01D3CB46.2B69A750">
              <a:extLst>
                <a:ext uri="{FF2B5EF4-FFF2-40B4-BE49-F238E27FC236}">
                  <a16:creationId xmlns:a16="http://schemas.microsoft.com/office/drawing/2014/main" id="{64FCEBF7-C097-4847-9A2B-0BD5A8D68170}"/>
                </a:ext>
              </a:extLst>
            </p:cNvPr>
            <p:cNvPicPr/>
            <p:nvPr/>
          </p:nvPicPr>
          <p:blipFill>
            <a:blip r:embed="rId51" r:link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937" y="3830109"/>
              <a:ext cx="1088356" cy="4751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" name="Picture 62" descr="Image result for team rubicon global">
              <a:extLst>
                <a:ext uri="{FF2B5EF4-FFF2-40B4-BE49-F238E27FC236}">
                  <a16:creationId xmlns:a16="http://schemas.microsoft.com/office/drawing/2014/main" id="{3A22B7D0-2C52-4C6F-9A9B-DF5CA28F8F81}"/>
                </a:ext>
              </a:extLst>
            </p:cNvPr>
            <p:cNvPicPr/>
            <p:nvPr/>
          </p:nvPicPr>
          <p:blipFill>
            <a:blip r:embed="rId5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1125" y="4749055"/>
              <a:ext cx="1129579" cy="479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Picture 63" descr="Image result for GOAL ireland">
              <a:extLst>
                <a:ext uri="{FF2B5EF4-FFF2-40B4-BE49-F238E27FC236}">
                  <a16:creationId xmlns:a16="http://schemas.microsoft.com/office/drawing/2014/main" id="{70563485-2AA2-44C4-8835-DB84B2855BD1}"/>
                </a:ext>
              </a:extLst>
            </p:cNvPr>
            <p:cNvPicPr/>
            <p:nvPr/>
          </p:nvPicPr>
          <p:blipFill>
            <a:blip r:embed="rId5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831" y="2045970"/>
              <a:ext cx="650271" cy="5459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Picture 5">
              <a:extLst>
                <a:ext uri="{FF2B5EF4-FFF2-40B4-BE49-F238E27FC236}">
                  <a16:creationId xmlns:a16="http://schemas.microsoft.com/office/drawing/2014/main" id="{A0C434F1-1D35-4658-8360-D19ECC1E5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/>
            <a:stretch>
              <a:fillRect/>
            </a:stretch>
          </p:blipFill>
          <p:spPr>
            <a:xfrm>
              <a:off x="8977096" y="3970363"/>
              <a:ext cx="976860" cy="36413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0DB1CEC-AB40-4577-B4A0-3E1D20DAB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/>
            <a:stretch>
              <a:fillRect/>
            </a:stretch>
          </p:blipFill>
          <p:spPr>
            <a:xfrm>
              <a:off x="3904853" y="326092"/>
              <a:ext cx="771035" cy="77103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7477BE7-3EEA-4AE0-9D48-F3990D7B9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/>
            <a:stretch>
              <a:fillRect/>
            </a:stretch>
          </p:blipFill>
          <p:spPr>
            <a:xfrm>
              <a:off x="10683715" y="5729713"/>
              <a:ext cx="1108973" cy="22929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A900840-2FA9-41B0-AB52-3B158A7D3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1652" y="662477"/>
              <a:ext cx="1391036" cy="386332"/>
            </a:xfrm>
            <a:prstGeom prst="rect">
              <a:avLst/>
            </a:prstGeom>
          </p:spPr>
        </p:pic>
      </p:grpSp>
      <p:sp>
        <p:nvSpPr>
          <p:cNvPr id="59" name="Title 1">
            <a:extLst>
              <a:ext uri="{FF2B5EF4-FFF2-40B4-BE49-F238E27FC236}">
                <a16:creationId xmlns:a16="http://schemas.microsoft.com/office/drawing/2014/main" id="{9E798EF8-13DE-4EED-9D3A-40B03AE71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181" y="299199"/>
            <a:ext cx="8158648" cy="48152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+mn-lt"/>
              </a:rPr>
              <a:t>NetHope 59 Members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181491" y="5909047"/>
            <a:ext cx="51539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Plus 3 logos added after 2019 Summit vote</a:t>
            </a:r>
          </a:p>
        </p:txBody>
      </p:sp>
    </p:spTree>
    <p:extLst>
      <p:ext uri="{BB962C8B-B14F-4D97-AF65-F5344CB8AC3E}">
        <p14:creationId xmlns:p14="http://schemas.microsoft.com/office/powerpoint/2010/main" val="373115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175" y="177800"/>
            <a:ext cx="3448050" cy="6543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latin typeface="+mn-lt"/>
              </a:rPr>
              <a:t>NetHope 46+ Supporters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A9851D-EFAC-48FE-8D59-FAC90B0CEA9B}" type="slidenum">
              <a:rPr lang="en-US" altLang="en-US" smtClean="0"/>
              <a:pPr>
                <a:defRPr/>
              </a:pPr>
              <a:t>51</a:t>
            </a:fld>
            <a:endParaRPr lang="en-US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211" y="1066800"/>
            <a:ext cx="3419475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9184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67B8E-D61A-4987-8861-86F861D02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Consulting with NetHope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C2EA9-4494-4BD7-9FFD-466021C11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r>
              <a:rPr lang="en-US" dirty="0"/>
              <a:t>Why would I make a good consultant with NetHope?</a:t>
            </a:r>
          </a:p>
          <a:p>
            <a:pPr lvl="1"/>
            <a:r>
              <a:rPr lang="en-US" dirty="0"/>
              <a:t>Short learning curve</a:t>
            </a:r>
          </a:p>
          <a:p>
            <a:pPr lvl="1"/>
            <a:r>
              <a:rPr lang="en-US" dirty="0"/>
              <a:t>360-degree understanding of the context</a:t>
            </a:r>
          </a:p>
          <a:p>
            <a:pPr lvl="1"/>
            <a:r>
              <a:rPr lang="en-US" dirty="0"/>
              <a:t>Able to embrace the ambiguity</a:t>
            </a:r>
          </a:p>
          <a:p>
            <a:r>
              <a:rPr lang="en-US" dirty="0"/>
              <a:t>Why would I make a bad consultant?</a:t>
            </a:r>
          </a:p>
          <a:p>
            <a:pPr lvl="1"/>
            <a:r>
              <a:rPr lang="en-US" dirty="0"/>
              <a:t>Personally invested in the outcome</a:t>
            </a:r>
          </a:p>
          <a:p>
            <a:pPr lvl="1"/>
            <a:r>
              <a:rPr lang="en-US" dirty="0"/>
              <a:t>Questionable dispassionate analysis</a:t>
            </a:r>
          </a:p>
          <a:p>
            <a:pPr lvl="1"/>
            <a:r>
              <a:rPr lang="en-US" dirty="0"/>
              <a:t>I’d have to live with the recommendations 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176B9E-FC74-42C0-B31A-ED07351AFE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A8DCE01-F897-4478-9A9A-F20F99CC4461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82656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Open Discussion, Q&amp;A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3886200"/>
            <a:ext cx="6400800" cy="17526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3752850"/>
            <a:ext cx="77692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0618A-A219-480A-8879-33B1F8D11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Consulting Questions to Debate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727BF2-E5C1-4644-A3C9-038195CE1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458200" cy="59436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 Would you recommend that the new CEO adopt the 2019 strategy or develop a new one?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Given the pandemic is causing significant across-the-board budget cuts at NGOs, travel, training, conferences &amp; membership costs are the first to go.  What would you recommend for NetHope to retain members?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What seems to be repeating patterns at NetHope?  If past is prologue, what can the new CEO expect?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If programs are the bread-and-butter products of NGOs, and the pandemic is constraining most program delivery, what program shifts would you recommend that is consistent with NetHope’s history?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Turnover is over 70% in 2020 at NetHope.  What would you recommend the CEO do to stem the bleeding?  Should they?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8EA911-04EA-406E-A59B-5B021302CE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A8DCE01-F897-4478-9A9A-F20F99CC4461}" type="slidenum">
              <a:rPr lang="en-US" altLang="en-US" smtClean="0"/>
              <a:pPr>
                <a:defRPr/>
              </a:pPr>
              <a:t>54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19765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850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99"/>
          <p:cNvSpPr txBox="1">
            <a:spLocks noGrp="1"/>
          </p:cNvSpPr>
          <p:nvPr>
            <p:ph type="title"/>
          </p:nvPr>
        </p:nvSpPr>
        <p:spPr>
          <a:xfrm>
            <a:off x="457200" y="350838"/>
            <a:ext cx="8229600" cy="487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Why all these chapters?</a:t>
            </a:r>
            <a:endParaRPr dirty="0"/>
          </a:p>
        </p:txBody>
      </p:sp>
      <p:sp>
        <p:nvSpPr>
          <p:cNvPr id="492" name="Google Shape;492;p99"/>
          <p:cNvSpPr txBox="1">
            <a:spLocks noGrp="1"/>
          </p:cNvSpPr>
          <p:nvPr>
            <p:ph type="body" idx="1"/>
          </p:nvPr>
        </p:nvSpPr>
        <p:spPr>
          <a:xfrm>
            <a:off x="457200" y="1676400"/>
            <a:ext cx="5410944" cy="4920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Wingdings" panose="05000000000000000000" pitchFamily="2" charset="2"/>
              <a:buChar char="Ø"/>
            </a:pPr>
            <a:r>
              <a:rPr lang="en-US" sz="2400" dirty="0"/>
              <a:t>When </a:t>
            </a:r>
            <a:r>
              <a:rPr lang="en-US" sz="2400" dirty="0">
                <a:solidFill>
                  <a:srgbClr val="FF0000"/>
                </a:solidFill>
              </a:rPr>
              <a:t>I was 38</a:t>
            </a:r>
            <a:r>
              <a:rPr lang="en-US" sz="2400" dirty="0"/>
              <a:t>, I read a comment by Charles Handy saying we could expect to have 5 careers in our lifetime 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Wingdings" panose="05000000000000000000" pitchFamily="2" charset="2"/>
              <a:buChar char="Ø"/>
            </a:pPr>
            <a:r>
              <a:rPr lang="en-US" sz="2400" dirty="0"/>
              <a:t>So I started thinking in terms of 5 chapters to my career.  I’m in chapter 4 now.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Wingdings" panose="05000000000000000000" pitchFamily="2" charset="2"/>
              <a:buChar char="Ø"/>
            </a:pPr>
            <a:r>
              <a:rPr lang="en-US" sz="2400" dirty="0"/>
              <a:t>For most of you, the US Dept. of Labor estimates you can expect to have 14 jobs… </a:t>
            </a:r>
            <a:r>
              <a:rPr lang="en-US" sz="2400" dirty="0">
                <a:solidFill>
                  <a:srgbClr val="FF0000"/>
                </a:solidFill>
              </a:rPr>
              <a:t>by the time you are 38! *</a:t>
            </a:r>
            <a:endParaRPr dirty="0"/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None/>
            </a:pPr>
            <a:endParaRPr sz="1400" i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None/>
            </a:pPr>
            <a:r>
              <a:rPr lang="en-US" sz="1400" i="1" dirty="0">
                <a:solidFill>
                  <a:srgbClr val="FF0000"/>
                </a:solidFill>
              </a:rPr>
              <a:t>*</a:t>
            </a:r>
            <a:r>
              <a:rPr lang="en-US" sz="1400" b="0" i="1" dirty="0"/>
              <a:t>see </a:t>
            </a:r>
            <a:r>
              <a:rPr lang="en-US" sz="1400" b="0" i="1" dirty="0">
                <a:hlinkClick r:id="rId3"/>
              </a:rPr>
              <a:t>https://www.youtube.com/watch?v=XrJjfDUzD7M</a:t>
            </a:r>
            <a:r>
              <a:rPr lang="en-US" sz="1400" b="0" i="1" dirty="0"/>
              <a:t>  at 02:15</a:t>
            </a:r>
            <a:endParaRPr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2400" dirty="0">
              <a:solidFill>
                <a:srgbClr val="FF0000"/>
              </a:solidFill>
            </a:endParaRPr>
          </a:p>
        </p:txBody>
      </p:sp>
      <p:pic>
        <p:nvPicPr>
          <p:cNvPr id="493" name="Google Shape;493;p99" descr="https://www.texasventures.us/india/images/leader2_1.jpg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247010" y="1772816"/>
            <a:ext cx="2357438" cy="2766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C4C03-FFFE-426D-A22E-16DB4B332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– The NetHope Chapter</a:t>
            </a:r>
          </a:p>
        </p:txBody>
      </p:sp>
    </p:spTree>
    <p:extLst>
      <p:ext uri="{BB962C8B-B14F-4D97-AF65-F5344CB8AC3E}">
        <p14:creationId xmlns:p14="http://schemas.microsoft.com/office/powerpoint/2010/main" val="41461210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F68C4-7E0C-444A-9ACD-BD44365DC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I’d like to reflect on 5 Perspectives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26BF4-5E67-4427-B8C3-E49DF2C70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Founder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Member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Governor (Chairman)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Strategist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Historian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Adviser 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As a consultant, you may want to interview people in these NetHope roles. 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i="1" dirty="0">
                <a:solidFill>
                  <a:srgbClr val="FF0000"/>
                </a:solidFill>
              </a:rPr>
              <a:t>I can offer you the bias of 5 in 1.  Caveat Emptor!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1D171-F62F-4BD2-BC4D-9ABD91BD19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A8DCE01-F897-4478-9A9A-F20F99CC4461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097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D1D9A-1AB8-417F-92F3-FD40E6A1D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I’d also like to look at 3 intersections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956DEB-B408-440A-AA3B-75B3B4BEF3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External factors</a:t>
            </a:r>
          </a:p>
          <a:p>
            <a:r>
              <a:rPr lang="en-US" sz="2400" dirty="0"/>
              <a:t>Internal factors</a:t>
            </a:r>
          </a:p>
          <a:p>
            <a:r>
              <a:rPr lang="en-US" sz="2400" dirty="0"/>
              <a:t>Crisis factors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B56481-8DE7-4BF2-83CB-1D072CAC33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A8DCE01-F897-4478-9A9A-F20F99CC4461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364084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5314</TotalTime>
  <Words>3096</Words>
  <Application>Microsoft Office PowerPoint</Application>
  <PresentationFormat>On-screen Show (4:3)</PresentationFormat>
  <Paragraphs>520</Paragraphs>
  <Slides>55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6" baseType="lpstr">
      <vt:lpstr>Arial</vt:lpstr>
      <vt:lpstr>Avenir LT Std 65 Medium</vt:lpstr>
      <vt:lpstr>Calibri</vt:lpstr>
      <vt:lpstr>Calibri (Body)</vt:lpstr>
      <vt:lpstr>Calibri Light</vt:lpstr>
      <vt:lpstr>GillSans</vt:lpstr>
      <vt:lpstr>Lucida Grande</vt:lpstr>
      <vt:lpstr>Times New Roman</vt:lpstr>
      <vt:lpstr>Trebuchet MS</vt:lpstr>
      <vt:lpstr>Wingdings</vt:lpstr>
      <vt:lpstr>Default Design</vt:lpstr>
      <vt:lpstr>PowerPoint Presentation</vt:lpstr>
      <vt:lpstr>Agenda for the class </vt:lpstr>
      <vt:lpstr>Intros</vt:lpstr>
      <vt:lpstr>Who I Am…</vt:lpstr>
      <vt:lpstr>A Personal Timeline</vt:lpstr>
      <vt:lpstr>Why all these chapters?</vt:lpstr>
      <vt:lpstr>Lecture – The NetHope Chapter</vt:lpstr>
      <vt:lpstr>I’d like to reflect on 5 Perspectives </vt:lpstr>
      <vt:lpstr>I’d also like to look at 3 intersections</vt:lpstr>
      <vt:lpstr>Consulting 101…the matrix</vt:lpstr>
      <vt:lpstr>The 3x3 Method</vt:lpstr>
      <vt:lpstr>3x3 Summaries and Consulting</vt:lpstr>
      <vt:lpstr>Why?</vt:lpstr>
      <vt:lpstr>NetHope 3x3</vt:lpstr>
      <vt:lpstr>NetHope 3x3</vt:lpstr>
      <vt:lpstr>PowerPoint Presentation</vt:lpstr>
      <vt:lpstr>Perspectives</vt:lpstr>
      <vt:lpstr>Founder</vt:lpstr>
      <vt:lpstr>Founded with two compelling hypotheses</vt:lpstr>
      <vt:lpstr>PowerPoint Presentation</vt:lpstr>
      <vt:lpstr>PowerPoint Presentation</vt:lpstr>
      <vt:lpstr>Incorporation &amp; 501(c)3 Status</vt:lpstr>
      <vt:lpstr>Here’s the key statement … </vt:lpstr>
      <vt:lpstr>The Charitable Program Activities</vt:lpstr>
      <vt:lpstr>From the Tuck/Dartmouth Case</vt:lpstr>
      <vt:lpstr>Q&amp;A Pause</vt:lpstr>
      <vt:lpstr>Strategy Impact Factors</vt:lpstr>
      <vt:lpstr>A NetHope Timeline</vt:lpstr>
      <vt:lpstr>A NetHope Timeline</vt:lpstr>
      <vt:lpstr>Three CEOs in 14 Years </vt:lpstr>
      <vt:lpstr>A NetHope Timeline</vt:lpstr>
      <vt:lpstr>A NetHope Timeline</vt:lpstr>
      <vt:lpstr>Key Questions</vt:lpstr>
      <vt:lpstr>Note the trade-offs, especially #2</vt:lpstr>
      <vt:lpstr>Most Recent Strategy (2019)</vt:lpstr>
      <vt:lpstr>Reimagining the Path  to Greater Impact</vt:lpstr>
      <vt:lpstr>PowerPoint Presentation</vt:lpstr>
      <vt:lpstr>NH Response</vt:lpstr>
      <vt:lpstr>Our Mission</vt:lpstr>
      <vt:lpstr>NetHope Values (2013)</vt:lpstr>
      <vt:lpstr>PowerPoint Presentation</vt:lpstr>
      <vt:lpstr>NetHope  Strategic Plan </vt:lpstr>
      <vt:lpstr>How We Deliver on Our Mission</vt:lpstr>
      <vt:lpstr>How We Deliver on Our Mission</vt:lpstr>
      <vt:lpstr>How We Deliver on Our Mission</vt:lpstr>
      <vt:lpstr>NetHope Value</vt:lpstr>
      <vt:lpstr>How We Deliver on Our Mission</vt:lpstr>
      <vt:lpstr>NetHope Strategic Plan Comparisons</vt:lpstr>
      <vt:lpstr>Common Threads</vt:lpstr>
      <vt:lpstr>NetHope 59 Members</vt:lpstr>
      <vt:lpstr>NetHope 46+ Supporters</vt:lpstr>
      <vt:lpstr>Consulting with NetHope</vt:lpstr>
      <vt:lpstr>Open Discussion, Q&amp;A</vt:lpstr>
      <vt:lpstr>Consulting Questions to Debate</vt:lpstr>
      <vt:lpstr>PowerPoint Presentation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 presentations longer than 15 minutes and more than 2 slides, use this slide and the one that follows For presentations 15 mins or less, just use the slide template that follows</dc:title>
  <dc:creator>Frank Schott</dc:creator>
  <cp:lastModifiedBy>Edward Happ</cp:lastModifiedBy>
  <cp:revision>109</cp:revision>
  <dcterms:created xsi:type="dcterms:W3CDTF">2007-05-02T17:43:08Z</dcterms:created>
  <dcterms:modified xsi:type="dcterms:W3CDTF">2020-10-13T00:03:15Z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gs">
    <vt:lpwstr>template, summit, panama, presentations</vt:lpwstr>
  </property>
  <property fmtid="{D5CDD505-2E9C-101B-9397-08002B2CF9AE}" pid="3" name="Summary">
    <vt:lpwstr>Presentation template to be used for October 2007 Panama Summit</vt:lpwstr>
  </property>
  <property fmtid="{D5CDD505-2E9C-101B-9397-08002B2CF9AE}" pid="4" name="ContentType">
    <vt:lpwstr>Document</vt:lpwstr>
  </property>
</Properties>
</file>