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notesSlides/notesSlide41.xml" ContentType="application/vnd.openxmlformats-officedocument.presentationml.notesSlide+xml"/>
  <Override PartName="/ppt/tags/tag27.xml" ContentType="application/vnd.openxmlformats-officedocument.presentationml.tags+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diagrams/layout2.xml" ContentType="application/vnd.openxmlformats-officedocument.drawingml.diagramLayout+xml"/>
  <Default Extension="gif" ContentType="image/gif"/>
  <Override PartName="/ppt/tags/tag13.xml" ContentType="application/vnd.openxmlformats-officedocument.presentationml.tags+xml"/>
  <Override PartName="/ppt/tags/tag31.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tags/tag29.xml" ContentType="application/vnd.openxmlformats-officedocument.presentationml.tags+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84"/>
  </p:notesMasterIdLst>
  <p:sldIdLst>
    <p:sldId id="299" r:id="rId3"/>
    <p:sldId id="283" r:id="rId4"/>
    <p:sldId id="301" r:id="rId5"/>
    <p:sldId id="302" r:id="rId6"/>
    <p:sldId id="303" r:id="rId7"/>
    <p:sldId id="304" r:id="rId8"/>
    <p:sldId id="305" r:id="rId9"/>
    <p:sldId id="306" r:id="rId10"/>
    <p:sldId id="373" r:id="rId11"/>
    <p:sldId id="308" r:id="rId12"/>
    <p:sldId id="309" r:id="rId13"/>
    <p:sldId id="310" r:id="rId14"/>
    <p:sldId id="311" r:id="rId15"/>
    <p:sldId id="312" r:id="rId16"/>
    <p:sldId id="313" r:id="rId17"/>
    <p:sldId id="314" r:id="rId18"/>
    <p:sldId id="315" r:id="rId19"/>
    <p:sldId id="433" r:id="rId20"/>
    <p:sldId id="434" r:id="rId21"/>
    <p:sldId id="440" r:id="rId22"/>
    <p:sldId id="375" r:id="rId23"/>
    <p:sldId id="316" r:id="rId24"/>
    <p:sldId id="317" r:id="rId25"/>
    <p:sldId id="318" r:id="rId26"/>
    <p:sldId id="319" r:id="rId27"/>
    <p:sldId id="320" r:id="rId28"/>
    <p:sldId id="432" r:id="rId29"/>
    <p:sldId id="322" r:id="rId30"/>
    <p:sldId id="323" r:id="rId31"/>
    <p:sldId id="324" r:id="rId32"/>
    <p:sldId id="325" r:id="rId33"/>
    <p:sldId id="326" r:id="rId34"/>
    <p:sldId id="437" r:id="rId35"/>
    <p:sldId id="438" r:id="rId36"/>
    <p:sldId id="327" r:id="rId37"/>
    <p:sldId id="441"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430" r:id="rId58"/>
    <p:sldId id="374" r:id="rId59"/>
    <p:sldId id="347" r:id="rId60"/>
    <p:sldId id="439" r:id="rId61"/>
    <p:sldId id="348" r:id="rId62"/>
    <p:sldId id="349" r:id="rId63"/>
    <p:sldId id="351" r:id="rId64"/>
    <p:sldId id="358" r:id="rId65"/>
    <p:sldId id="359" r:id="rId66"/>
    <p:sldId id="442" r:id="rId67"/>
    <p:sldId id="376" r:id="rId68"/>
    <p:sldId id="435" r:id="rId69"/>
    <p:sldId id="436" r:id="rId70"/>
    <p:sldId id="361" r:id="rId71"/>
    <p:sldId id="362" r:id="rId72"/>
    <p:sldId id="431" r:id="rId73"/>
    <p:sldId id="364" r:id="rId74"/>
    <p:sldId id="365" r:id="rId75"/>
    <p:sldId id="367" r:id="rId76"/>
    <p:sldId id="368" r:id="rId77"/>
    <p:sldId id="371" r:id="rId78"/>
    <p:sldId id="381" r:id="rId79"/>
    <p:sldId id="382" r:id="rId80"/>
    <p:sldId id="383" r:id="rId81"/>
    <p:sldId id="384" r:id="rId82"/>
    <p:sldId id="372" r:id="rId83"/>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1818"/>
    <a:srgbClr val="CF1C21"/>
    <a:srgbClr val="8B4907"/>
    <a:srgbClr val="5C4F46"/>
    <a:srgbClr val="66584E"/>
    <a:srgbClr val="E8C7B0"/>
    <a:srgbClr val="F4D1B9"/>
    <a:srgbClr val="B9BFC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7" autoAdjust="0"/>
    <p:restoredTop sz="96625" autoAdjust="0"/>
  </p:normalViewPr>
  <p:slideViewPr>
    <p:cSldViewPr>
      <p:cViewPr varScale="1">
        <p:scale>
          <a:sx n="71" d="100"/>
          <a:sy n="71"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Work\NetHope\New%20NGO%20IT%20Calculus%20v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75"/>
      <c:perspective val="30"/>
    </c:view3D>
    <c:plotArea>
      <c:layout/>
      <c:pie3DChart>
        <c:varyColors val="1"/>
        <c:ser>
          <c:idx val="0"/>
          <c:order val="0"/>
          <c:explosion val="4"/>
          <c:dPt>
            <c:idx val="1"/>
            <c:spPr>
              <a:solidFill>
                <a:srgbClr val="00B050"/>
              </a:solidFill>
            </c:spPr>
          </c:dPt>
          <c:dPt>
            <c:idx val="2"/>
            <c:spPr>
              <a:solidFill>
                <a:schemeClr val="accent2">
                  <a:lumMod val="75000"/>
                </a:schemeClr>
              </a:solidFill>
            </c:spPr>
          </c:dPt>
          <c:dPt>
            <c:idx val="4"/>
            <c:explosion val="11"/>
            <c:spPr>
              <a:solidFill>
                <a:srgbClr val="FF0000"/>
              </a:solidFill>
            </c:spPr>
          </c:dPt>
          <c:dLbls>
            <c:dLbl>
              <c:idx val="1"/>
              <c:layout>
                <c:manualLayout>
                  <c:x val="-0.16497861109902726"/>
                  <c:y val="-5.5374076392022173E-2"/>
                </c:manualLayout>
              </c:layout>
              <c:dLblPos val="bestFit"/>
              <c:showPercent val="1"/>
            </c:dLbl>
            <c:dLbl>
              <c:idx val="2"/>
              <c:layout>
                <c:manualLayout>
                  <c:x val="7.6624468902713322E-3"/>
                  <c:y val="-1.6595494879221427E-2"/>
                </c:manualLayout>
              </c:layout>
              <c:dLblPos val="bestFit"/>
              <c:showPercent val="1"/>
            </c:dLbl>
            <c:dLbl>
              <c:idx val="3"/>
              <c:layout/>
              <c:showPercent val="1"/>
            </c:dLbl>
            <c:dLbl>
              <c:idx val="4"/>
              <c:layout>
                <c:manualLayout>
                  <c:x val="0.11372007366482517"/>
                  <c:y val="-4.5400323111182334E-2"/>
                </c:manualLayout>
              </c:layout>
              <c:showPercent val="1"/>
            </c:dLbl>
            <c:dLbl>
              <c:idx val="5"/>
              <c:showPercent val="1"/>
            </c:dLbl>
            <c:dLbl>
              <c:idx val="6"/>
              <c:layout>
                <c:manualLayout>
                  <c:x val="2.5280665883615553E-2"/>
                  <c:y val="-2.2169047050936808E-2"/>
                </c:manualLayout>
              </c:layout>
              <c:dLblPos val="bestFit"/>
              <c:showPercent val="1"/>
            </c:dLbl>
            <c:numFmt formatCode="0.0%" sourceLinked="0"/>
            <c:txPr>
              <a:bodyPr/>
              <a:lstStyle/>
              <a:p>
                <a:pPr>
                  <a:defRPr lang="en-US" sz="2000"/>
                </a:pPr>
                <a:endParaRPr lang="en-US"/>
              </a:p>
            </c:txPr>
            <c:dLblPos val="ctr"/>
            <c:showPercent val="1"/>
            <c:showLeaderLines val="1"/>
          </c:dLbls>
          <c:cat>
            <c:strRef>
              <c:f>'Case 2'!$C$3:$C$7</c:f>
              <c:strCache>
                <c:ptCount val="5"/>
                <c:pt idx="0">
                  <c:v>Base IT budget (22%)</c:v>
                </c:pt>
                <c:pt idx="1">
                  <c:v>Philanthropy - GIK + Volunteers (16%)</c:v>
                </c:pt>
                <c:pt idx="2">
                  <c:v>Collaboration  - NetHope, SS, I4D (2%)</c:v>
                </c:pt>
                <c:pt idx="3">
                  <c:v>Increased NGO skin-in-the-game (4%)</c:v>
                </c:pt>
                <c:pt idx="4">
                  <c:v>Remaining Gap  (56%)</c:v>
                </c:pt>
              </c:strCache>
            </c:strRef>
          </c:cat>
          <c:val>
            <c:numRef>
              <c:f>'Case 2'!$B$3:$B$7</c:f>
              <c:numCache>
                <c:formatCode>"$"#,##0_);[Red]\("$"#,##0\)</c:formatCode>
                <c:ptCount val="5"/>
                <c:pt idx="0">
                  <c:v>5000000</c:v>
                </c:pt>
                <c:pt idx="1">
                  <c:v>3500000</c:v>
                </c:pt>
                <c:pt idx="2">
                  <c:v>425657.05989110703</c:v>
                </c:pt>
                <c:pt idx="3">
                  <c:v>1000000</c:v>
                </c:pt>
                <c:pt idx="4">
                  <c:v>12574400</c:v>
                </c:pt>
              </c:numCache>
            </c:numRef>
          </c:val>
        </c:ser>
      </c:pie3DChart>
    </c:plotArea>
    <c:legend>
      <c:legendPos val="r"/>
      <c:layout>
        <c:manualLayout>
          <c:xMode val="edge"/>
          <c:yMode val="edge"/>
          <c:x val="0.65766201186177764"/>
          <c:y val="0.12655599868198292"/>
          <c:w val="0.32164078247125188"/>
          <c:h val="0.49091747080598447"/>
        </c:manualLayout>
      </c:layout>
      <c:txPr>
        <a:bodyPr/>
        <a:lstStyle/>
        <a:p>
          <a:pPr rtl="0">
            <a:defRPr lang="en-US" sz="1600"/>
          </a:pPr>
          <a:endParaRPr lang="en-US"/>
        </a:p>
      </c:txPr>
    </c:legend>
    <c:plotVisOnly val="1"/>
  </c:chart>
  <c:externalData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BAD2F-B8D5-4CAC-9BAE-F5282E745D6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600" dirty="0" smtClean="0">
              <a:latin typeface="+mj-lt"/>
            </a:rPr>
            <a:t>6M </a:t>
          </a:r>
          <a:r>
            <a:rPr lang="en-GB" sz="2000" dirty="0" smtClean="0">
              <a:latin typeface="+mj-lt"/>
            </a:rPr>
            <a:t>SMS in 7 days</a:t>
          </a:r>
          <a:endParaRPr lang="en-US" sz="20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3200" dirty="0" smtClean="0">
              <a:latin typeface="+mj-lt"/>
            </a:rPr>
            <a:t>385K</a:t>
          </a:r>
          <a:r>
            <a:rPr lang="en-US" sz="2400" dirty="0" smtClean="0">
              <a:latin typeface="+mj-lt"/>
            </a:rPr>
            <a:t> </a:t>
          </a:r>
          <a:r>
            <a:rPr lang="en-US" sz="1800" dirty="0" smtClean="0">
              <a:latin typeface="+mj-lt"/>
            </a:rPr>
            <a:t>SMS/Day received</a:t>
          </a:r>
          <a:endParaRPr lang="en-US" sz="28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1.1M </a:t>
          </a:r>
          <a:r>
            <a:rPr lang="en-GB" sz="1800" dirty="0" smtClean="0">
              <a:latin typeface="+mj-lt"/>
            </a:rPr>
            <a:t>early warning SMS</a:t>
          </a:r>
          <a:endParaRPr lang="en-US" sz="16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78BC9B15-F28A-4FFA-BD15-F7F5BA5BA4A0}">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1M </a:t>
          </a:r>
          <a:r>
            <a:rPr lang="en-GB" sz="1800" dirty="0" smtClean="0">
              <a:latin typeface="+mj-lt"/>
            </a:rPr>
            <a:t>Cholera health SMS</a:t>
          </a:r>
          <a:endParaRPr lang="en-US" sz="1800" dirty="0"/>
        </a:p>
      </dgm:t>
    </dgm:pt>
    <dgm:pt modelId="{CC518401-2362-4D1B-9FFC-32384540B130}" type="parTrans" cxnId="{CB14572D-92A1-4834-B522-AA976EDBC78E}">
      <dgm:prSet/>
      <dgm:spPr/>
      <dgm:t>
        <a:bodyPr/>
        <a:lstStyle/>
        <a:p>
          <a:endParaRPr lang="en-US"/>
        </a:p>
      </dgm:t>
    </dgm:pt>
    <dgm:pt modelId="{690F16D0-C691-4A1E-8D01-9CA5562E3D35}" type="sibTrans" cxnId="{CB14572D-92A1-4834-B522-AA976EDBC78E}">
      <dgm:prSet/>
      <dgm:spPr/>
      <dgm:t>
        <a:bodyPr/>
        <a:lstStyle/>
        <a:p>
          <a:endParaRPr lang="en-US"/>
        </a:p>
      </dgm:t>
    </dgm:pt>
    <dgm:pt modelId="{5E3537EF-8A07-4E7E-9428-D534C89BB753}">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800K </a:t>
          </a:r>
          <a:r>
            <a:rPr lang="en-GB" dirty="0" smtClean="0">
              <a:latin typeface="+mj-lt"/>
            </a:rPr>
            <a:t>IVR calls in 1 month</a:t>
          </a:r>
          <a:endParaRPr lang="en-US" sz="1800" dirty="0"/>
        </a:p>
      </dgm:t>
    </dgm:pt>
    <dgm:pt modelId="{04ABF896-3D6D-42A6-A7C1-BEB1D22A655A}" type="sibTrans" cxnId="{53435A84-E5DD-4856-BFA0-1F256E7A9F9E}">
      <dgm:prSet/>
      <dgm:spPr/>
      <dgm:t>
        <a:bodyPr/>
        <a:lstStyle/>
        <a:p>
          <a:endParaRPr lang="en-US"/>
        </a:p>
      </dgm:t>
    </dgm:pt>
    <dgm:pt modelId="{5FE31805-7552-4D4E-92E7-3B2703793F55}" type="parTrans" cxnId="{53435A84-E5DD-4856-BFA0-1F256E7A9F9E}">
      <dgm:prSet/>
      <dgm:spPr/>
      <dgm:t>
        <a:bodyPr/>
        <a:lstStyle/>
        <a:p>
          <a:endParaRPr lang="en-US"/>
        </a:p>
      </dgm:t>
    </dgm:pt>
    <dgm:pt modelId="{79446567-EAFE-4257-927D-1865F6E3FC35}" type="pres">
      <dgm:prSet presAssocID="{548BAD2F-B8D5-4CAC-9BAE-F5282E745D61}" presName="composite" presStyleCnt="0">
        <dgm:presLayoutVars>
          <dgm:chMax val="5"/>
          <dgm:dir/>
          <dgm:animLvl val="ctr"/>
          <dgm:resizeHandles val="exact"/>
        </dgm:presLayoutVars>
      </dgm:prSet>
      <dgm:spPr/>
      <dgm:t>
        <a:bodyPr/>
        <a:lstStyle/>
        <a:p>
          <a:endParaRPr lang="en-US"/>
        </a:p>
      </dgm:t>
    </dgm:pt>
    <dgm:pt modelId="{03773161-B384-4428-BBD1-075C832F4E98}" type="pres">
      <dgm:prSet presAssocID="{548BAD2F-B8D5-4CAC-9BAE-F5282E745D61}" presName="cycle" presStyleCnt="0"/>
      <dgm:spPr/>
    </dgm:pt>
    <dgm:pt modelId="{BFBC0C6C-1060-44E8-BA60-FB9B6838614F}" type="pres">
      <dgm:prSet presAssocID="{548BAD2F-B8D5-4CAC-9BAE-F5282E745D61}" presName="centerShape" presStyleCnt="0"/>
      <dgm:spPr/>
    </dgm:pt>
    <dgm:pt modelId="{B7610172-2CA1-4C16-9068-0BBB0A171D3B}" type="pres">
      <dgm:prSet presAssocID="{548BAD2F-B8D5-4CAC-9BAE-F5282E745D61}" presName="connSite" presStyleLbl="node1" presStyleIdx="0" presStyleCnt="6"/>
      <dgm:spPr/>
    </dgm:pt>
    <dgm:pt modelId="{DAE18B27-141A-415D-91B6-24278763BEBF}" type="pres">
      <dgm:prSet presAssocID="{548BAD2F-B8D5-4CAC-9BAE-F5282E745D61}" presName="visible" presStyleLbl="node1" presStyleIdx="0" presStyleCnt="6" custScaleX="332024" custScaleY="271766" custLinFactNeighborX="-26198" custLinFactNeighborY="-3236"/>
      <dgm:spPr>
        <a:blipFill rotWithShape="0">
          <a:blip xmlns:r="http://schemas.openxmlformats.org/officeDocument/2006/relationships" r:embed="rId1"/>
          <a:stretch>
            <a:fillRect/>
          </a:stretch>
        </a:blipFill>
      </dgm:spPr>
      <dgm:t>
        <a:bodyPr/>
        <a:lstStyle/>
        <a:p>
          <a:endParaRPr lang="en-US"/>
        </a:p>
      </dgm:t>
    </dgm:pt>
    <dgm:pt modelId="{B9B344B8-BD84-40E3-B8A7-A95F99DED3AC}" type="pres">
      <dgm:prSet presAssocID="{F8761FEF-3E24-437A-B581-545FDCB0FC70}" presName="Name25" presStyleLbl="parChTrans1D1" presStyleIdx="0" presStyleCnt="5"/>
      <dgm:spPr/>
      <dgm:t>
        <a:bodyPr/>
        <a:lstStyle/>
        <a:p>
          <a:endParaRPr lang="en-US"/>
        </a:p>
      </dgm:t>
    </dgm:pt>
    <dgm:pt modelId="{E4839254-6D02-4B87-971C-B2E19DB15ABD}" type="pres">
      <dgm:prSet presAssocID="{55D989BC-7E05-4F0A-8A28-21F2939BD225}" presName="node" presStyleCnt="0"/>
      <dgm:spPr/>
    </dgm:pt>
    <dgm:pt modelId="{6A258DAF-42E5-4A52-A80D-D8BD170173D6}" type="pres">
      <dgm:prSet presAssocID="{55D989BC-7E05-4F0A-8A28-21F2939BD225}" presName="parentNode" presStyleLbl="node1" presStyleIdx="1" presStyleCnt="6" custScaleX="173115" custScaleY="164153" custLinFactNeighborX="63770" custLinFactNeighborY="-17185">
        <dgm:presLayoutVars>
          <dgm:chMax val="1"/>
          <dgm:bulletEnabled val="1"/>
        </dgm:presLayoutVars>
      </dgm:prSet>
      <dgm:spPr/>
      <dgm:t>
        <a:bodyPr/>
        <a:lstStyle/>
        <a:p>
          <a:endParaRPr lang="en-US"/>
        </a:p>
      </dgm:t>
    </dgm:pt>
    <dgm:pt modelId="{C01EB9B0-F1BB-48FC-A5F6-63A5784CFB14}" type="pres">
      <dgm:prSet presAssocID="{55D989BC-7E05-4F0A-8A28-21F2939BD225}" presName="childNode" presStyleLbl="revTx" presStyleIdx="0" presStyleCnt="0">
        <dgm:presLayoutVars>
          <dgm:bulletEnabled val="1"/>
        </dgm:presLayoutVars>
      </dgm:prSet>
      <dgm:spPr/>
    </dgm:pt>
    <dgm:pt modelId="{5A27CB7C-012D-43E0-9804-BA7C18BE8448}" type="pres">
      <dgm:prSet presAssocID="{B191AE50-BA45-4EA4-B5D1-99CB60499F4F}" presName="Name25" presStyleLbl="parChTrans1D1" presStyleIdx="1" presStyleCnt="5"/>
      <dgm:spPr/>
      <dgm:t>
        <a:bodyPr/>
        <a:lstStyle/>
        <a:p>
          <a:endParaRPr lang="en-US"/>
        </a:p>
      </dgm:t>
    </dgm:pt>
    <dgm:pt modelId="{A8A64C90-FD90-42E2-B06C-6C38F18E7896}" type="pres">
      <dgm:prSet presAssocID="{271FD2EA-485D-493C-92F2-CC40C7EA25CE}" presName="node" presStyleCnt="0"/>
      <dgm:spPr/>
    </dgm:pt>
    <dgm:pt modelId="{CDC6EA8A-EC08-4111-B901-42E41CA6AD5E}" type="pres">
      <dgm:prSet presAssocID="{271FD2EA-485D-493C-92F2-CC40C7EA25CE}" presName="parentNode" presStyleLbl="node1" presStyleIdx="2" presStyleCnt="6" custScaleX="191840" custScaleY="165747" custLinFactX="45053" custLinFactNeighborX="100000" custLinFactNeighborY="-41334">
        <dgm:presLayoutVars>
          <dgm:chMax val="1"/>
          <dgm:bulletEnabled val="1"/>
        </dgm:presLayoutVars>
      </dgm:prSet>
      <dgm:spPr/>
      <dgm:t>
        <a:bodyPr/>
        <a:lstStyle/>
        <a:p>
          <a:endParaRPr lang="en-US"/>
        </a:p>
      </dgm:t>
    </dgm:pt>
    <dgm:pt modelId="{AAF173EA-5D64-4A27-8C2D-4C011E7411FE}" type="pres">
      <dgm:prSet presAssocID="{271FD2EA-485D-493C-92F2-CC40C7EA25CE}" presName="childNode" presStyleLbl="revTx" presStyleIdx="0" presStyleCnt="0">
        <dgm:presLayoutVars>
          <dgm:bulletEnabled val="1"/>
        </dgm:presLayoutVars>
      </dgm:prSet>
      <dgm:spPr/>
    </dgm:pt>
    <dgm:pt modelId="{711D0656-C40D-4809-84C3-9795449C95B7}" type="pres">
      <dgm:prSet presAssocID="{80158AE5-95C7-44F2-B515-4E18E7314445}" presName="Name25" presStyleLbl="parChTrans1D1" presStyleIdx="2" presStyleCnt="5"/>
      <dgm:spPr/>
      <dgm:t>
        <a:bodyPr/>
        <a:lstStyle/>
        <a:p>
          <a:endParaRPr lang="en-US"/>
        </a:p>
      </dgm:t>
    </dgm:pt>
    <dgm:pt modelId="{CBE84F1F-EC83-4649-942D-14E60CA760AA}" type="pres">
      <dgm:prSet presAssocID="{350BABB2-62EB-4F11-A69F-0812F5B2E1A5}" presName="node" presStyleCnt="0"/>
      <dgm:spPr/>
    </dgm:pt>
    <dgm:pt modelId="{40539677-9D87-4E29-867E-18821382797B}" type="pres">
      <dgm:prSet presAssocID="{350BABB2-62EB-4F11-A69F-0812F5B2E1A5}" presName="parentNode" presStyleLbl="node1" presStyleIdx="3" presStyleCnt="6" custScaleX="190529" custScaleY="161199" custLinFactX="57098" custLinFactNeighborX="100000" custLinFactNeighborY="-32136">
        <dgm:presLayoutVars>
          <dgm:chMax val="1"/>
          <dgm:bulletEnabled val="1"/>
        </dgm:presLayoutVars>
      </dgm:prSet>
      <dgm:spPr/>
      <dgm:t>
        <a:bodyPr/>
        <a:lstStyle/>
        <a:p>
          <a:endParaRPr lang="en-US"/>
        </a:p>
      </dgm:t>
    </dgm:pt>
    <dgm:pt modelId="{B469847D-6015-496A-81CB-FFB28CD68120}" type="pres">
      <dgm:prSet presAssocID="{350BABB2-62EB-4F11-A69F-0812F5B2E1A5}" presName="childNode" presStyleLbl="revTx" presStyleIdx="0" presStyleCnt="0">
        <dgm:presLayoutVars>
          <dgm:bulletEnabled val="1"/>
        </dgm:presLayoutVars>
      </dgm:prSet>
      <dgm:spPr/>
    </dgm:pt>
    <dgm:pt modelId="{35CA2EE4-C1B2-4EE9-BF2C-933377777221}" type="pres">
      <dgm:prSet presAssocID="{CC518401-2362-4D1B-9FFC-32384540B130}" presName="Name25" presStyleLbl="parChTrans1D1" presStyleIdx="3" presStyleCnt="5"/>
      <dgm:spPr/>
      <dgm:t>
        <a:bodyPr/>
        <a:lstStyle/>
        <a:p>
          <a:endParaRPr lang="en-US"/>
        </a:p>
      </dgm:t>
    </dgm:pt>
    <dgm:pt modelId="{3A9478BE-EAC7-4C44-8C2D-B97EC18C9B59}" type="pres">
      <dgm:prSet presAssocID="{78BC9B15-F28A-4FFA-BD15-F7F5BA5BA4A0}" presName="node" presStyleCnt="0"/>
      <dgm:spPr/>
    </dgm:pt>
    <dgm:pt modelId="{8AB87415-2EE5-4B56-B174-F174B1C124A9}" type="pres">
      <dgm:prSet presAssocID="{78BC9B15-F28A-4FFA-BD15-F7F5BA5BA4A0}" presName="parentNode" presStyleLbl="node1" presStyleIdx="4" presStyleCnt="6" custScaleX="182962" custScaleY="169541" custLinFactX="72165" custLinFactNeighborX="100000" custLinFactNeighborY="-19554">
        <dgm:presLayoutVars>
          <dgm:chMax val="1"/>
          <dgm:bulletEnabled val="1"/>
        </dgm:presLayoutVars>
      </dgm:prSet>
      <dgm:spPr/>
      <dgm:t>
        <a:bodyPr/>
        <a:lstStyle/>
        <a:p>
          <a:endParaRPr lang="en-US"/>
        </a:p>
      </dgm:t>
    </dgm:pt>
    <dgm:pt modelId="{83F8EE30-64CA-4FAD-8AAC-3E671E7E71F2}" type="pres">
      <dgm:prSet presAssocID="{78BC9B15-F28A-4FFA-BD15-F7F5BA5BA4A0}" presName="childNode" presStyleLbl="revTx" presStyleIdx="0" presStyleCnt="0">
        <dgm:presLayoutVars>
          <dgm:bulletEnabled val="1"/>
        </dgm:presLayoutVars>
      </dgm:prSet>
      <dgm:spPr/>
    </dgm:pt>
    <dgm:pt modelId="{670D1FA1-E852-462A-A1C0-98DB033780B3}" type="pres">
      <dgm:prSet presAssocID="{5FE31805-7552-4D4E-92E7-3B2703793F55}" presName="Name25" presStyleLbl="parChTrans1D1" presStyleIdx="4" presStyleCnt="5"/>
      <dgm:spPr/>
      <dgm:t>
        <a:bodyPr/>
        <a:lstStyle/>
        <a:p>
          <a:endParaRPr lang="en-US"/>
        </a:p>
      </dgm:t>
    </dgm:pt>
    <dgm:pt modelId="{C1818E41-5EE0-4454-9539-5AF1326CF679}" type="pres">
      <dgm:prSet presAssocID="{5E3537EF-8A07-4E7E-9428-D534C89BB753}" presName="node" presStyleCnt="0"/>
      <dgm:spPr/>
    </dgm:pt>
    <dgm:pt modelId="{0A2EA5CD-CB5F-45C9-AE15-A3527ECD8907}" type="pres">
      <dgm:prSet presAssocID="{5E3537EF-8A07-4E7E-9428-D534C89BB753}" presName="parentNode" presStyleLbl="node1" presStyleIdx="5" presStyleCnt="6" custScaleX="169540" custScaleY="147655" custLinFactX="11893" custLinFactNeighborX="100000" custLinFactNeighborY="-35626">
        <dgm:presLayoutVars>
          <dgm:chMax val="1"/>
          <dgm:bulletEnabled val="1"/>
        </dgm:presLayoutVars>
      </dgm:prSet>
      <dgm:spPr/>
      <dgm:t>
        <a:bodyPr/>
        <a:lstStyle/>
        <a:p>
          <a:endParaRPr lang="en-US"/>
        </a:p>
      </dgm:t>
    </dgm:pt>
    <dgm:pt modelId="{96ADD1C1-DD06-46BE-9891-218A13EBF8D6}" type="pres">
      <dgm:prSet presAssocID="{5E3537EF-8A07-4E7E-9428-D534C89BB753}" presName="childNode" presStyleLbl="revTx" presStyleIdx="0" presStyleCnt="0">
        <dgm:presLayoutVars>
          <dgm:bulletEnabled val="1"/>
        </dgm:presLayoutVars>
      </dgm:prSet>
      <dgm:spPr/>
    </dgm:pt>
  </dgm:ptLst>
  <dgm:cxnLst>
    <dgm:cxn modelId="{873A397A-BC68-4324-8B30-3B88B76F220B}" type="presOf" srcId="{55D989BC-7E05-4F0A-8A28-21F2939BD225}" destId="{6A258DAF-42E5-4A52-A80D-D8BD170173D6}" srcOrd="0" destOrd="0" presId="urn:microsoft.com/office/officeart/2005/8/layout/radial2"/>
    <dgm:cxn modelId="{B1A10489-6646-49CA-880C-D066CA6BEEE2}" srcId="{548BAD2F-B8D5-4CAC-9BAE-F5282E745D61}" destId="{350BABB2-62EB-4F11-A69F-0812F5B2E1A5}" srcOrd="2" destOrd="0" parTransId="{80158AE5-95C7-44F2-B515-4E18E7314445}" sibTransId="{CF8A344F-0512-442B-9B08-E11DE685B5AD}"/>
    <dgm:cxn modelId="{38CD374D-7D21-42F7-87E3-3753A0E015A1}" srcId="{548BAD2F-B8D5-4CAC-9BAE-F5282E745D61}" destId="{271FD2EA-485D-493C-92F2-CC40C7EA25CE}" srcOrd="1" destOrd="0" parTransId="{B191AE50-BA45-4EA4-B5D1-99CB60499F4F}" sibTransId="{96F61A4B-0EEC-4957-B94C-8A74AA955271}"/>
    <dgm:cxn modelId="{FC758AC8-05AF-41F9-ACBB-C5AF5D04E453}" type="presOf" srcId="{271FD2EA-485D-493C-92F2-CC40C7EA25CE}" destId="{CDC6EA8A-EC08-4111-B901-42E41CA6AD5E}" srcOrd="0" destOrd="0" presId="urn:microsoft.com/office/officeart/2005/8/layout/radial2"/>
    <dgm:cxn modelId="{CB14572D-92A1-4834-B522-AA976EDBC78E}" srcId="{548BAD2F-B8D5-4CAC-9BAE-F5282E745D61}" destId="{78BC9B15-F28A-4FFA-BD15-F7F5BA5BA4A0}" srcOrd="3" destOrd="0" parTransId="{CC518401-2362-4D1B-9FFC-32384540B130}" sibTransId="{690F16D0-C691-4A1E-8D01-9CA5562E3D35}"/>
    <dgm:cxn modelId="{7D838D96-F41A-46B3-90F7-F45F0A103AB3}" type="presOf" srcId="{CC518401-2362-4D1B-9FFC-32384540B130}" destId="{35CA2EE4-C1B2-4EE9-BF2C-933377777221}" srcOrd="0" destOrd="0" presId="urn:microsoft.com/office/officeart/2005/8/layout/radial2"/>
    <dgm:cxn modelId="{786298B9-1446-4F76-8C13-7B22E80C138E}" type="presOf" srcId="{5E3537EF-8A07-4E7E-9428-D534C89BB753}" destId="{0A2EA5CD-CB5F-45C9-AE15-A3527ECD8907}" srcOrd="0" destOrd="0" presId="urn:microsoft.com/office/officeart/2005/8/layout/radial2"/>
    <dgm:cxn modelId="{9EB85BEF-103C-4ADF-90DD-216BFCC5981C}" srcId="{548BAD2F-B8D5-4CAC-9BAE-F5282E745D61}" destId="{55D989BC-7E05-4F0A-8A28-21F2939BD225}" srcOrd="0" destOrd="0" parTransId="{F8761FEF-3E24-437A-B581-545FDCB0FC70}" sibTransId="{AA7C87C1-5B44-4A02-8C5D-11B605912B75}"/>
    <dgm:cxn modelId="{B5541E1B-E738-468A-AFD0-492E8B4DF728}" type="presOf" srcId="{548BAD2F-B8D5-4CAC-9BAE-F5282E745D61}" destId="{79446567-EAFE-4257-927D-1865F6E3FC35}" srcOrd="0" destOrd="0" presId="urn:microsoft.com/office/officeart/2005/8/layout/radial2"/>
    <dgm:cxn modelId="{1A584F65-EDAA-4D3D-96BB-645D87C810F5}" type="presOf" srcId="{5FE31805-7552-4D4E-92E7-3B2703793F55}" destId="{670D1FA1-E852-462A-A1C0-98DB033780B3}" srcOrd="0" destOrd="0" presId="urn:microsoft.com/office/officeart/2005/8/layout/radial2"/>
    <dgm:cxn modelId="{01E74366-6A33-48AA-8DB4-A06713871AA8}" type="presOf" srcId="{F8761FEF-3E24-437A-B581-545FDCB0FC70}" destId="{B9B344B8-BD84-40E3-B8A7-A95F99DED3AC}" srcOrd="0" destOrd="0" presId="urn:microsoft.com/office/officeart/2005/8/layout/radial2"/>
    <dgm:cxn modelId="{C982B7E7-4107-4052-B90C-8CA159FE218E}" type="presOf" srcId="{80158AE5-95C7-44F2-B515-4E18E7314445}" destId="{711D0656-C40D-4809-84C3-9795449C95B7}" srcOrd="0" destOrd="0" presId="urn:microsoft.com/office/officeart/2005/8/layout/radial2"/>
    <dgm:cxn modelId="{FFD7825F-A00A-4D8C-80D3-12935E86421B}" type="presOf" srcId="{350BABB2-62EB-4F11-A69F-0812F5B2E1A5}" destId="{40539677-9D87-4E29-867E-18821382797B}" srcOrd="0" destOrd="0" presId="urn:microsoft.com/office/officeart/2005/8/layout/radial2"/>
    <dgm:cxn modelId="{3C50E37D-C708-4849-96AE-4263ECDD63BD}" type="presOf" srcId="{78BC9B15-F28A-4FFA-BD15-F7F5BA5BA4A0}" destId="{8AB87415-2EE5-4B56-B174-F174B1C124A9}" srcOrd="0" destOrd="0" presId="urn:microsoft.com/office/officeart/2005/8/layout/radial2"/>
    <dgm:cxn modelId="{53435A84-E5DD-4856-BFA0-1F256E7A9F9E}" srcId="{548BAD2F-B8D5-4CAC-9BAE-F5282E745D61}" destId="{5E3537EF-8A07-4E7E-9428-D534C89BB753}" srcOrd="4" destOrd="0" parTransId="{5FE31805-7552-4D4E-92E7-3B2703793F55}" sibTransId="{04ABF896-3D6D-42A6-A7C1-BEB1D22A655A}"/>
    <dgm:cxn modelId="{0FD4872E-6F42-49BF-85DE-5990591A544A}" type="presOf" srcId="{B191AE50-BA45-4EA4-B5D1-99CB60499F4F}" destId="{5A27CB7C-012D-43E0-9804-BA7C18BE8448}" srcOrd="0" destOrd="0" presId="urn:microsoft.com/office/officeart/2005/8/layout/radial2"/>
    <dgm:cxn modelId="{CE9DFAC0-371F-4DE6-94B6-9E5CF4770E20}" type="presParOf" srcId="{79446567-EAFE-4257-927D-1865F6E3FC35}" destId="{03773161-B384-4428-BBD1-075C832F4E98}" srcOrd="0" destOrd="0" presId="urn:microsoft.com/office/officeart/2005/8/layout/radial2"/>
    <dgm:cxn modelId="{8EBFD1CA-33AE-478D-B1F5-4D2B35E24D14}" type="presParOf" srcId="{03773161-B384-4428-BBD1-075C832F4E98}" destId="{BFBC0C6C-1060-44E8-BA60-FB9B6838614F}" srcOrd="0" destOrd="0" presId="urn:microsoft.com/office/officeart/2005/8/layout/radial2"/>
    <dgm:cxn modelId="{99F35DBB-5774-4D5B-8E0F-B4BFFB02CA3B}" type="presParOf" srcId="{BFBC0C6C-1060-44E8-BA60-FB9B6838614F}" destId="{B7610172-2CA1-4C16-9068-0BBB0A171D3B}" srcOrd="0" destOrd="0" presId="urn:microsoft.com/office/officeart/2005/8/layout/radial2"/>
    <dgm:cxn modelId="{9E12E08B-8662-47C7-80A8-07BA918172D1}" type="presParOf" srcId="{BFBC0C6C-1060-44E8-BA60-FB9B6838614F}" destId="{DAE18B27-141A-415D-91B6-24278763BEBF}" srcOrd="1" destOrd="0" presId="urn:microsoft.com/office/officeart/2005/8/layout/radial2"/>
    <dgm:cxn modelId="{719035BF-AF79-4C76-91CA-402B16432114}" type="presParOf" srcId="{03773161-B384-4428-BBD1-075C832F4E98}" destId="{B9B344B8-BD84-40E3-B8A7-A95F99DED3AC}" srcOrd="1" destOrd="0" presId="urn:microsoft.com/office/officeart/2005/8/layout/radial2"/>
    <dgm:cxn modelId="{AA1AB8C6-5270-46DE-B783-ACF6D253F3AA}" type="presParOf" srcId="{03773161-B384-4428-BBD1-075C832F4E98}" destId="{E4839254-6D02-4B87-971C-B2E19DB15ABD}" srcOrd="2" destOrd="0" presId="urn:microsoft.com/office/officeart/2005/8/layout/radial2"/>
    <dgm:cxn modelId="{3786F258-3BF5-4236-A6AA-F539FE688F50}" type="presParOf" srcId="{E4839254-6D02-4B87-971C-B2E19DB15ABD}" destId="{6A258DAF-42E5-4A52-A80D-D8BD170173D6}" srcOrd="0" destOrd="0" presId="urn:microsoft.com/office/officeart/2005/8/layout/radial2"/>
    <dgm:cxn modelId="{8A53484E-65F1-4EB3-9BF5-D7F6EC6EBF0A}" type="presParOf" srcId="{E4839254-6D02-4B87-971C-B2E19DB15ABD}" destId="{C01EB9B0-F1BB-48FC-A5F6-63A5784CFB14}" srcOrd="1" destOrd="0" presId="urn:microsoft.com/office/officeart/2005/8/layout/radial2"/>
    <dgm:cxn modelId="{BC0BEC40-691D-4B77-9A76-60C1BBA73712}" type="presParOf" srcId="{03773161-B384-4428-BBD1-075C832F4E98}" destId="{5A27CB7C-012D-43E0-9804-BA7C18BE8448}" srcOrd="3" destOrd="0" presId="urn:microsoft.com/office/officeart/2005/8/layout/radial2"/>
    <dgm:cxn modelId="{799F5383-A04D-4808-90B3-61C955F9ECC7}" type="presParOf" srcId="{03773161-B384-4428-BBD1-075C832F4E98}" destId="{A8A64C90-FD90-42E2-B06C-6C38F18E7896}" srcOrd="4" destOrd="0" presId="urn:microsoft.com/office/officeart/2005/8/layout/radial2"/>
    <dgm:cxn modelId="{C5D8BFD6-99A8-4C67-9BC6-E41EB8CA910E}" type="presParOf" srcId="{A8A64C90-FD90-42E2-B06C-6C38F18E7896}" destId="{CDC6EA8A-EC08-4111-B901-42E41CA6AD5E}" srcOrd="0" destOrd="0" presId="urn:microsoft.com/office/officeart/2005/8/layout/radial2"/>
    <dgm:cxn modelId="{8B1F104E-C579-409A-9BF1-5E10CE346182}" type="presParOf" srcId="{A8A64C90-FD90-42E2-B06C-6C38F18E7896}" destId="{AAF173EA-5D64-4A27-8C2D-4C011E7411FE}" srcOrd="1" destOrd="0" presId="urn:microsoft.com/office/officeart/2005/8/layout/radial2"/>
    <dgm:cxn modelId="{E743DFC9-6BEB-4A7F-87C8-FF3D2927EFF5}" type="presParOf" srcId="{03773161-B384-4428-BBD1-075C832F4E98}" destId="{711D0656-C40D-4809-84C3-9795449C95B7}" srcOrd="5" destOrd="0" presId="urn:microsoft.com/office/officeart/2005/8/layout/radial2"/>
    <dgm:cxn modelId="{0FFAF164-D47B-4D1B-B5B3-24061157488F}" type="presParOf" srcId="{03773161-B384-4428-BBD1-075C832F4E98}" destId="{CBE84F1F-EC83-4649-942D-14E60CA760AA}" srcOrd="6" destOrd="0" presId="urn:microsoft.com/office/officeart/2005/8/layout/radial2"/>
    <dgm:cxn modelId="{7C8D9A54-1084-412A-97C2-B5203AC378A7}" type="presParOf" srcId="{CBE84F1F-EC83-4649-942D-14E60CA760AA}" destId="{40539677-9D87-4E29-867E-18821382797B}" srcOrd="0" destOrd="0" presId="urn:microsoft.com/office/officeart/2005/8/layout/radial2"/>
    <dgm:cxn modelId="{401E3ABC-4F39-408B-B514-E58A14BC7D81}" type="presParOf" srcId="{CBE84F1F-EC83-4649-942D-14E60CA760AA}" destId="{B469847D-6015-496A-81CB-FFB28CD68120}" srcOrd="1" destOrd="0" presId="urn:microsoft.com/office/officeart/2005/8/layout/radial2"/>
    <dgm:cxn modelId="{4F889D58-14DE-4FCD-B3E0-EC12FF7B870E}" type="presParOf" srcId="{03773161-B384-4428-BBD1-075C832F4E98}" destId="{35CA2EE4-C1B2-4EE9-BF2C-933377777221}" srcOrd="7" destOrd="0" presId="urn:microsoft.com/office/officeart/2005/8/layout/radial2"/>
    <dgm:cxn modelId="{3CC33CF4-2DFF-4D2F-8771-622ED3F49155}" type="presParOf" srcId="{03773161-B384-4428-BBD1-075C832F4E98}" destId="{3A9478BE-EAC7-4C44-8C2D-B97EC18C9B59}" srcOrd="8" destOrd="0" presId="urn:microsoft.com/office/officeart/2005/8/layout/radial2"/>
    <dgm:cxn modelId="{B6A4ADB3-3C1F-478A-8A19-D2EF0F129AD9}" type="presParOf" srcId="{3A9478BE-EAC7-4C44-8C2D-B97EC18C9B59}" destId="{8AB87415-2EE5-4B56-B174-F174B1C124A9}" srcOrd="0" destOrd="0" presId="urn:microsoft.com/office/officeart/2005/8/layout/radial2"/>
    <dgm:cxn modelId="{812655C4-5720-4778-8BD1-113F8752FBA5}" type="presParOf" srcId="{3A9478BE-EAC7-4C44-8C2D-B97EC18C9B59}" destId="{83F8EE30-64CA-4FAD-8AAC-3E671E7E71F2}" srcOrd="1" destOrd="0" presId="urn:microsoft.com/office/officeart/2005/8/layout/radial2"/>
    <dgm:cxn modelId="{13C63A5F-3157-40B3-8D08-30FF933C0D85}" type="presParOf" srcId="{03773161-B384-4428-BBD1-075C832F4E98}" destId="{670D1FA1-E852-462A-A1C0-98DB033780B3}" srcOrd="9" destOrd="0" presId="urn:microsoft.com/office/officeart/2005/8/layout/radial2"/>
    <dgm:cxn modelId="{2ADBF993-3853-450E-9453-48EEEE4F4783}" type="presParOf" srcId="{03773161-B384-4428-BBD1-075C832F4E98}" destId="{C1818E41-5EE0-4454-9539-5AF1326CF679}" srcOrd="10" destOrd="0" presId="urn:microsoft.com/office/officeart/2005/8/layout/radial2"/>
    <dgm:cxn modelId="{4CBC87EA-7411-4E74-A6E6-073A12D9F643}" type="presParOf" srcId="{C1818E41-5EE0-4454-9539-5AF1326CF679}" destId="{0A2EA5CD-CB5F-45C9-AE15-A3527ECD8907}" srcOrd="0" destOrd="0" presId="urn:microsoft.com/office/officeart/2005/8/layout/radial2"/>
    <dgm:cxn modelId="{7BAFE565-B29C-457A-A049-67F0E38BA5ED}" type="presParOf" srcId="{C1818E41-5EE0-4454-9539-5AF1326CF679}" destId="{96ADD1C1-DD06-46BE-9891-218A13EBF8D6}"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C6A1A-9969-4E14-895C-B56487DDC81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1FB2AC6-158D-4E37-94B4-3D45BAC2DDD6}">
      <dgm:prSet phldrT="[Text]" custT="1"/>
      <dgm:spPr/>
      <dgm:t>
        <a:bodyPr/>
        <a:lstStyle/>
        <a:p>
          <a:r>
            <a:rPr lang="en-US" sz="2800" dirty="0" smtClean="0"/>
            <a:t>400,000</a:t>
          </a:r>
          <a:r>
            <a:rPr lang="en-US" sz="2600" dirty="0" smtClean="0"/>
            <a:t> </a:t>
          </a:r>
          <a:endParaRPr lang="en-US" sz="2600" dirty="0"/>
        </a:p>
      </dgm:t>
    </dgm:pt>
    <dgm:pt modelId="{A0CA0053-6BAE-4E29-90FA-0D7F0B91F7E8}" type="parTrans" cxnId="{30E16FFC-872A-4C5A-A8DC-9902EAAB919C}">
      <dgm:prSet/>
      <dgm:spPr/>
      <dgm:t>
        <a:bodyPr/>
        <a:lstStyle/>
        <a:p>
          <a:endParaRPr lang="en-US"/>
        </a:p>
      </dgm:t>
    </dgm:pt>
    <dgm:pt modelId="{3F9A70EA-7B58-4FF1-9D13-A2C4ED096D41}" type="sibTrans" cxnId="{30E16FFC-872A-4C5A-A8DC-9902EAAB919C}">
      <dgm:prSet/>
      <dgm:spPr/>
      <dgm:t>
        <a:bodyPr/>
        <a:lstStyle/>
        <a:p>
          <a:endParaRPr lang="en-US"/>
        </a:p>
      </dgm:t>
    </dgm:pt>
    <dgm:pt modelId="{1D015F71-D037-453B-B8FB-DC4BF2423C1B}">
      <dgm:prSet phldrT="[Text]"/>
      <dgm:spPr/>
      <dgm:t>
        <a:bodyPr/>
        <a:lstStyle/>
        <a:p>
          <a:r>
            <a:rPr lang="en-US" dirty="0" smtClean="0"/>
            <a:t>3,000</a:t>
          </a:r>
          <a:endParaRPr lang="en-US" dirty="0"/>
        </a:p>
      </dgm:t>
    </dgm:pt>
    <dgm:pt modelId="{11AA1E60-28D6-4936-B520-53C63D3F5EFD}" type="parTrans" cxnId="{2DCC3B4E-2ECF-472F-BDDF-032149A62CB7}">
      <dgm:prSet/>
      <dgm:spPr/>
      <dgm:t>
        <a:bodyPr/>
        <a:lstStyle/>
        <a:p>
          <a:endParaRPr lang="en-US"/>
        </a:p>
      </dgm:t>
    </dgm:pt>
    <dgm:pt modelId="{2701F11C-CABC-486A-91A4-B0C8CE996C47}" type="sibTrans" cxnId="{2DCC3B4E-2ECF-472F-BDDF-032149A62CB7}">
      <dgm:prSet/>
      <dgm:spPr/>
      <dgm:t>
        <a:bodyPr/>
        <a:lstStyle/>
        <a:p>
          <a:endParaRPr lang="en-US"/>
        </a:p>
      </dgm:t>
    </dgm:pt>
    <dgm:pt modelId="{EA03FEBC-7DA4-4748-BF92-26B4B996A9FF}">
      <dgm:prSet phldrT="[Text]"/>
      <dgm:spPr/>
      <dgm:t>
        <a:bodyPr/>
        <a:lstStyle/>
        <a:p>
          <a:r>
            <a:rPr lang="en-US" dirty="0" smtClean="0"/>
            <a:t>400</a:t>
          </a:r>
          <a:endParaRPr lang="en-US" dirty="0"/>
        </a:p>
      </dgm:t>
    </dgm:pt>
    <dgm:pt modelId="{B9226B9D-4450-42A4-8E6A-073CDF4492D7}" type="parTrans" cxnId="{EFF968BB-2506-4169-9EC1-1C54C040A020}">
      <dgm:prSet/>
      <dgm:spPr/>
      <dgm:t>
        <a:bodyPr/>
        <a:lstStyle/>
        <a:p>
          <a:endParaRPr lang="en-US"/>
        </a:p>
      </dgm:t>
    </dgm:pt>
    <dgm:pt modelId="{11F80AEA-90C8-4057-B0A5-11C0EA1C5053}" type="sibTrans" cxnId="{EFF968BB-2506-4169-9EC1-1C54C040A020}">
      <dgm:prSet/>
      <dgm:spPr/>
      <dgm:t>
        <a:bodyPr/>
        <a:lstStyle/>
        <a:p>
          <a:endParaRPr lang="en-US"/>
        </a:p>
      </dgm:t>
    </dgm:pt>
    <dgm:pt modelId="{E28F6B46-8140-41AC-B842-E725E210CCF8}">
      <dgm:prSet phldrT="[Text]"/>
      <dgm:spPr/>
      <dgm:t>
        <a:bodyPr/>
        <a:lstStyle/>
        <a:p>
          <a:r>
            <a:rPr lang="en-US" dirty="0" smtClean="0"/>
            <a:t>27 Winners</a:t>
          </a:r>
          <a:endParaRPr lang="en-US" dirty="0"/>
        </a:p>
      </dgm:t>
    </dgm:pt>
    <dgm:pt modelId="{8C6B9EB6-D5B1-4D46-B32F-4BD0AD947099}" type="parTrans" cxnId="{48AD3981-EA05-43BC-A454-0DC33958736F}">
      <dgm:prSet/>
      <dgm:spPr/>
      <dgm:t>
        <a:bodyPr/>
        <a:lstStyle/>
        <a:p>
          <a:endParaRPr lang="en-US"/>
        </a:p>
      </dgm:t>
    </dgm:pt>
    <dgm:pt modelId="{CB8A6495-7C20-4E3F-BA92-0D6541F1DC94}" type="sibTrans" cxnId="{48AD3981-EA05-43BC-A454-0DC33958736F}">
      <dgm:prSet/>
      <dgm:spPr/>
      <dgm:t>
        <a:bodyPr/>
        <a:lstStyle/>
        <a:p>
          <a:endParaRPr lang="en-US"/>
        </a:p>
      </dgm:t>
    </dgm:pt>
    <dgm:pt modelId="{E34A6AA8-0FFF-4A71-B8FD-D4823B3706B3}" type="pres">
      <dgm:prSet presAssocID="{3D7C6A1A-9969-4E14-895C-B56487DDC81C}" presName="Name0" presStyleCnt="0">
        <dgm:presLayoutVars>
          <dgm:chMax val="4"/>
          <dgm:resizeHandles val="exact"/>
        </dgm:presLayoutVars>
      </dgm:prSet>
      <dgm:spPr/>
      <dgm:t>
        <a:bodyPr/>
        <a:lstStyle/>
        <a:p>
          <a:endParaRPr lang="en-US"/>
        </a:p>
      </dgm:t>
    </dgm:pt>
    <dgm:pt modelId="{30999FDE-994E-4040-AD70-A231A0D21302}" type="pres">
      <dgm:prSet presAssocID="{3D7C6A1A-9969-4E14-895C-B56487DDC81C}" presName="ellipse" presStyleLbl="trBgShp" presStyleIdx="0" presStyleCnt="1"/>
      <dgm:spPr/>
    </dgm:pt>
    <dgm:pt modelId="{40D72E29-DAD4-4C2E-8C50-2F19A699511B}" type="pres">
      <dgm:prSet presAssocID="{3D7C6A1A-9969-4E14-895C-B56487DDC81C}" presName="arrow1" presStyleLbl="fgShp" presStyleIdx="0" presStyleCnt="1"/>
      <dgm:spPr/>
    </dgm:pt>
    <dgm:pt modelId="{41A179A5-4CC3-4D9B-9AAA-687421725164}" type="pres">
      <dgm:prSet presAssocID="{3D7C6A1A-9969-4E14-895C-B56487DDC81C}" presName="rectangle" presStyleLbl="revTx" presStyleIdx="0" presStyleCnt="1">
        <dgm:presLayoutVars>
          <dgm:bulletEnabled val="1"/>
        </dgm:presLayoutVars>
      </dgm:prSet>
      <dgm:spPr/>
      <dgm:t>
        <a:bodyPr/>
        <a:lstStyle/>
        <a:p>
          <a:endParaRPr lang="en-US"/>
        </a:p>
      </dgm:t>
    </dgm:pt>
    <dgm:pt modelId="{967A3C7F-1945-4CF3-969C-68487ED0CE69}" type="pres">
      <dgm:prSet presAssocID="{1D015F71-D037-453B-B8FB-DC4BF2423C1B}" presName="item1" presStyleLbl="node1" presStyleIdx="0" presStyleCnt="3">
        <dgm:presLayoutVars>
          <dgm:bulletEnabled val="1"/>
        </dgm:presLayoutVars>
      </dgm:prSet>
      <dgm:spPr/>
      <dgm:t>
        <a:bodyPr/>
        <a:lstStyle/>
        <a:p>
          <a:endParaRPr lang="en-US"/>
        </a:p>
      </dgm:t>
    </dgm:pt>
    <dgm:pt modelId="{87C5D370-7A9B-4063-ADDC-31604364F538}" type="pres">
      <dgm:prSet presAssocID="{EA03FEBC-7DA4-4748-BF92-26B4B996A9FF}" presName="item2" presStyleLbl="node1" presStyleIdx="1" presStyleCnt="3">
        <dgm:presLayoutVars>
          <dgm:bulletEnabled val="1"/>
        </dgm:presLayoutVars>
      </dgm:prSet>
      <dgm:spPr/>
      <dgm:t>
        <a:bodyPr/>
        <a:lstStyle/>
        <a:p>
          <a:endParaRPr lang="en-US"/>
        </a:p>
      </dgm:t>
    </dgm:pt>
    <dgm:pt modelId="{7A935DE4-BA10-4E95-B509-13C1940B5F12}" type="pres">
      <dgm:prSet presAssocID="{E28F6B46-8140-41AC-B842-E725E210CCF8}" presName="item3" presStyleLbl="node1" presStyleIdx="2" presStyleCnt="3" custScaleX="147266" custLinFactNeighborX="8381" custLinFactNeighborY="-6348">
        <dgm:presLayoutVars>
          <dgm:bulletEnabled val="1"/>
        </dgm:presLayoutVars>
      </dgm:prSet>
      <dgm:spPr/>
      <dgm:t>
        <a:bodyPr/>
        <a:lstStyle/>
        <a:p>
          <a:endParaRPr lang="en-US"/>
        </a:p>
      </dgm:t>
    </dgm:pt>
    <dgm:pt modelId="{865AEA28-56FB-4AF7-A3B7-B43AEA012013}" type="pres">
      <dgm:prSet presAssocID="{3D7C6A1A-9969-4E14-895C-B56487DDC81C}" presName="funnel" presStyleLbl="trAlignAcc1" presStyleIdx="0" presStyleCnt="1" custScaleX="115356"/>
      <dgm:spPr/>
    </dgm:pt>
  </dgm:ptLst>
  <dgm:cxnLst>
    <dgm:cxn modelId="{5A134BEB-17FF-4591-BBB1-E82435279551}" type="presOf" srcId="{31FB2AC6-158D-4E37-94B4-3D45BAC2DDD6}" destId="{7A935DE4-BA10-4E95-B509-13C1940B5F12}" srcOrd="0" destOrd="0" presId="urn:microsoft.com/office/officeart/2005/8/layout/funnel1"/>
    <dgm:cxn modelId="{CE715645-CAB8-48E0-B4B2-7D717E13048B}" type="presOf" srcId="{3D7C6A1A-9969-4E14-895C-B56487DDC81C}" destId="{E34A6AA8-0FFF-4A71-B8FD-D4823B3706B3}" srcOrd="0" destOrd="0" presId="urn:microsoft.com/office/officeart/2005/8/layout/funnel1"/>
    <dgm:cxn modelId="{48AD3981-EA05-43BC-A454-0DC33958736F}" srcId="{3D7C6A1A-9969-4E14-895C-B56487DDC81C}" destId="{E28F6B46-8140-41AC-B842-E725E210CCF8}" srcOrd="3" destOrd="0" parTransId="{8C6B9EB6-D5B1-4D46-B32F-4BD0AD947099}" sibTransId="{CB8A6495-7C20-4E3F-BA92-0D6541F1DC94}"/>
    <dgm:cxn modelId="{56FF9B0B-6499-48F2-9B2E-176400ECB484}" type="presOf" srcId="{E28F6B46-8140-41AC-B842-E725E210CCF8}" destId="{41A179A5-4CC3-4D9B-9AAA-687421725164}" srcOrd="0" destOrd="0" presId="urn:microsoft.com/office/officeart/2005/8/layout/funnel1"/>
    <dgm:cxn modelId="{9A89541E-AD83-42A6-9353-97AA964AFCC5}" type="presOf" srcId="{EA03FEBC-7DA4-4748-BF92-26B4B996A9FF}" destId="{967A3C7F-1945-4CF3-969C-68487ED0CE69}" srcOrd="0" destOrd="0" presId="urn:microsoft.com/office/officeart/2005/8/layout/funnel1"/>
    <dgm:cxn modelId="{EFF968BB-2506-4169-9EC1-1C54C040A020}" srcId="{3D7C6A1A-9969-4E14-895C-B56487DDC81C}" destId="{EA03FEBC-7DA4-4748-BF92-26B4B996A9FF}" srcOrd="2" destOrd="0" parTransId="{B9226B9D-4450-42A4-8E6A-073CDF4492D7}" sibTransId="{11F80AEA-90C8-4057-B0A5-11C0EA1C5053}"/>
    <dgm:cxn modelId="{2DCC3B4E-2ECF-472F-BDDF-032149A62CB7}" srcId="{3D7C6A1A-9969-4E14-895C-B56487DDC81C}" destId="{1D015F71-D037-453B-B8FB-DC4BF2423C1B}" srcOrd="1" destOrd="0" parTransId="{11AA1E60-28D6-4936-B520-53C63D3F5EFD}" sibTransId="{2701F11C-CABC-486A-91A4-B0C8CE996C47}"/>
    <dgm:cxn modelId="{30E16FFC-872A-4C5A-A8DC-9902EAAB919C}" srcId="{3D7C6A1A-9969-4E14-895C-B56487DDC81C}" destId="{31FB2AC6-158D-4E37-94B4-3D45BAC2DDD6}" srcOrd="0" destOrd="0" parTransId="{A0CA0053-6BAE-4E29-90FA-0D7F0B91F7E8}" sibTransId="{3F9A70EA-7B58-4FF1-9D13-A2C4ED096D41}"/>
    <dgm:cxn modelId="{00D2BCBB-2ABD-4576-95D4-CEB9016BFBD3}" type="presOf" srcId="{1D015F71-D037-453B-B8FB-DC4BF2423C1B}" destId="{87C5D370-7A9B-4063-ADDC-31604364F538}" srcOrd="0" destOrd="0" presId="urn:microsoft.com/office/officeart/2005/8/layout/funnel1"/>
    <dgm:cxn modelId="{8ABDE231-36C8-40F2-865F-7AAB158F5269}" type="presParOf" srcId="{E34A6AA8-0FFF-4A71-B8FD-D4823B3706B3}" destId="{30999FDE-994E-4040-AD70-A231A0D21302}" srcOrd="0" destOrd="0" presId="urn:microsoft.com/office/officeart/2005/8/layout/funnel1"/>
    <dgm:cxn modelId="{2FE10DD6-074D-48CA-AFCE-7CC3DBACA680}" type="presParOf" srcId="{E34A6AA8-0FFF-4A71-B8FD-D4823B3706B3}" destId="{40D72E29-DAD4-4C2E-8C50-2F19A699511B}" srcOrd="1" destOrd="0" presId="urn:microsoft.com/office/officeart/2005/8/layout/funnel1"/>
    <dgm:cxn modelId="{98A7CC57-601E-4700-B161-554A80C7EA73}" type="presParOf" srcId="{E34A6AA8-0FFF-4A71-B8FD-D4823B3706B3}" destId="{41A179A5-4CC3-4D9B-9AAA-687421725164}" srcOrd="2" destOrd="0" presId="urn:microsoft.com/office/officeart/2005/8/layout/funnel1"/>
    <dgm:cxn modelId="{91A021CA-BC1C-4EC2-8789-2B97F20F159E}" type="presParOf" srcId="{E34A6AA8-0FFF-4A71-B8FD-D4823B3706B3}" destId="{967A3C7F-1945-4CF3-969C-68487ED0CE69}" srcOrd="3" destOrd="0" presId="urn:microsoft.com/office/officeart/2005/8/layout/funnel1"/>
    <dgm:cxn modelId="{3D2ABA07-445C-4246-AA19-C9D80BC87C34}" type="presParOf" srcId="{E34A6AA8-0FFF-4A71-B8FD-D4823B3706B3}" destId="{87C5D370-7A9B-4063-ADDC-31604364F538}" srcOrd="4" destOrd="0" presId="urn:microsoft.com/office/officeart/2005/8/layout/funnel1"/>
    <dgm:cxn modelId="{5E41087B-F241-4E24-AD74-4CA3A8ADFB15}" type="presParOf" srcId="{E34A6AA8-0FFF-4A71-B8FD-D4823B3706B3}" destId="{7A935DE4-BA10-4E95-B509-13C1940B5F12}" srcOrd="5" destOrd="0" presId="urn:microsoft.com/office/officeart/2005/8/layout/funnel1"/>
    <dgm:cxn modelId="{53874965-C776-4C2C-92D7-AC6C2ADA465C}" type="presParOf" srcId="{E34A6AA8-0FFF-4A71-B8FD-D4823B3706B3}" destId="{865AEA28-56FB-4AF7-A3B7-B43AEA012013}"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0D1FA1-E852-462A-A1C0-98DB033780B3}">
      <dsp:nvSpPr>
        <dsp:cNvPr id="0" name=""/>
        <dsp:cNvSpPr/>
      </dsp:nvSpPr>
      <dsp:spPr>
        <a:xfrm rot="2274211">
          <a:off x="3419166" y="3602000"/>
          <a:ext cx="1659318" cy="32343"/>
        </a:xfrm>
        <a:custGeom>
          <a:avLst/>
          <a:gdLst/>
          <a:ahLst/>
          <a:cxnLst/>
          <a:rect l="0" t="0" r="0" b="0"/>
          <a:pathLst>
            <a:path>
              <a:moveTo>
                <a:pt x="0" y="16171"/>
              </a:moveTo>
              <a:lnTo>
                <a:pt x="1659318"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A2EE4-C1B2-4EE9-BF2C-933377777221}">
      <dsp:nvSpPr>
        <dsp:cNvPr id="0" name=""/>
        <dsp:cNvSpPr/>
      </dsp:nvSpPr>
      <dsp:spPr>
        <a:xfrm rot="939042">
          <a:off x="3549996" y="3149756"/>
          <a:ext cx="2383719" cy="32343"/>
        </a:xfrm>
        <a:custGeom>
          <a:avLst/>
          <a:gdLst/>
          <a:ahLst/>
          <a:cxnLst/>
          <a:rect l="0" t="0" r="0" b="0"/>
          <a:pathLst>
            <a:path>
              <a:moveTo>
                <a:pt x="0" y="16171"/>
              </a:moveTo>
              <a:lnTo>
                <a:pt x="2383719"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1D0656-C40D-4809-84C3-9795449C95B7}">
      <dsp:nvSpPr>
        <dsp:cNvPr id="0" name=""/>
        <dsp:cNvSpPr/>
      </dsp:nvSpPr>
      <dsp:spPr>
        <a:xfrm rot="21330241">
          <a:off x="3590604" y="2546878"/>
          <a:ext cx="2327940" cy="32343"/>
        </a:xfrm>
        <a:custGeom>
          <a:avLst/>
          <a:gdLst/>
          <a:ahLst/>
          <a:cxnLst/>
          <a:rect l="0" t="0" r="0" b="0"/>
          <a:pathLst>
            <a:path>
              <a:moveTo>
                <a:pt x="0" y="16171"/>
              </a:moveTo>
              <a:lnTo>
                <a:pt x="2327940"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7CB7C-012D-43E0-9804-BA7C18BE8448}">
      <dsp:nvSpPr>
        <dsp:cNvPr id="0" name=""/>
        <dsp:cNvSpPr/>
      </dsp:nvSpPr>
      <dsp:spPr>
        <a:xfrm rot="20101154">
          <a:off x="3487496" y="1951301"/>
          <a:ext cx="2280891" cy="32343"/>
        </a:xfrm>
        <a:custGeom>
          <a:avLst/>
          <a:gdLst/>
          <a:ahLst/>
          <a:cxnLst/>
          <a:rect l="0" t="0" r="0" b="0"/>
          <a:pathLst>
            <a:path>
              <a:moveTo>
                <a:pt x="0" y="16171"/>
              </a:moveTo>
              <a:lnTo>
                <a:pt x="2280891"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344B8-BD84-40E3-B8A7-A95F99DED3AC}">
      <dsp:nvSpPr>
        <dsp:cNvPr id="0" name=""/>
        <dsp:cNvSpPr/>
      </dsp:nvSpPr>
      <dsp:spPr>
        <a:xfrm rot="18710425">
          <a:off x="3292000" y="1597797"/>
          <a:ext cx="1482233" cy="32343"/>
        </a:xfrm>
        <a:custGeom>
          <a:avLst/>
          <a:gdLst/>
          <a:ahLst/>
          <a:cxnLst/>
          <a:rect l="0" t="0" r="0" b="0"/>
          <a:pathLst>
            <a:path>
              <a:moveTo>
                <a:pt x="0" y="16171"/>
              </a:moveTo>
              <a:lnTo>
                <a:pt x="1482233"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18B27-141A-415D-91B6-24278763BEBF}">
      <dsp:nvSpPr>
        <dsp:cNvPr id="0" name=""/>
        <dsp:cNvSpPr/>
      </dsp:nvSpPr>
      <dsp:spPr>
        <a:xfrm>
          <a:off x="154554" y="589894"/>
          <a:ext cx="5026364" cy="4114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58DAF-42E5-4A52-A80D-D8BD170173D6}">
      <dsp:nvSpPr>
        <dsp:cNvPr id="0" name=""/>
        <dsp:cNvSpPr/>
      </dsp:nvSpPr>
      <dsp:spPr>
        <a:xfrm>
          <a:off x="4250121" y="-251987"/>
          <a:ext cx="1572426" cy="149102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kern="1200" dirty="0" smtClean="0">
              <a:latin typeface="+mj-lt"/>
            </a:rPr>
            <a:t>6M </a:t>
          </a:r>
          <a:r>
            <a:rPr lang="en-GB" sz="2000" kern="1200" dirty="0" smtClean="0">
              <a:latin typeface="+mj-lt"/>
            </a:rPr>
            <a:t>SMS in 7 days</a:t>
          </a:r>
          <a:endParaRPr lang="en-US" sz="2000" kern="1200" dirty="0"/>
        </a:p>
      </dsp:txBody>
      <dsp:txXfrm>
        <a:off x="4250121" y="-251987"/>
        <a:ext cx="1572426" cy="1491023"/>
      </dsp:txXfrm>
    </dsp:sp>
    <dsp:sp modelId="{CDC6EA8A-EC08-4111-B901-42E41CA6AD5E}">
      <dsp:nvSpPr>
        <dsp:cNvPr id="0" name=""/>
        <dsp:cNvSpPr/>
      </dsp:nvSpPr>
      <dsp:spPr>
        <a:xfrm>
          <a:off x="5557308" y="375814"/>
          <a:ext cx="1742508" cy="150550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385K</a:t>
          </a:r>
          <a:r>
            <a:rPr lang="en-US" sz="2400" kern="1200" dirty="0" smtClean="0">
              <a:latin typeface="+mj-lt"/>
            </a:rPr>
            <a:t> </a:t>
          </a:r>
          <a:r>
            <a:rPr lang="en-US" sz="1800" kern="1200" dirty="0" smtClean="0">
              <a:latin typeface="+mj-lt"/>
            </a:rPr>
            <a:t>SMS/Day received</a:t>
          </a:r>
          <a:endParaRPr lang="en-US" sz="2800" kern="1200" dirty="0"/>
        </a:p>
      </dsp:txBody>
      <dsp:txXfrm>
        <a:off x="5557308" y="375814"/>
        <a:ext cx="1742508" cy="1505502"/>
      </dsp:txXfrm>
    </dsp:sp>
    <dsp:sp modelId="{40539677-9D87-4E29-867E-18821382797B}">
      <dsp:nvSpPr>
        <dsp:cNvPr id="0" name=""/>
        <dsp:cNvSpPr/>
      </dsp:nvSpPr>
      <dsp:spPr>
        <a:xfrm>
          <a:off x="5911250" y="1671963"/>
          <a:ext cx="1730600" cy="146419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1.1M </a:t>
          </a:r>
          <a:r>
            <a:rPr lang="en-GB" sz="1800" kern="1200" dirty="0" smtClean="0">
              <a:latin typeface="+mj-lt"/>
            </a:rPr>
            <a:t>early warning SMS</a:t>
          </a:r>
          <a:endParaRPr lang="en-US" sz="1600" kern="1200" dirty="0"/>
        </a:p>
      </dsp:txBody>
      <dsp:txXfrm>
        <a:off x="5911250" y="1671963"/>
        <a:ext cx="1730600" cy="1464192"/>
      </dsp:txXfrm>
    </dsp:sp>
    <dsp:sp modelId="{8AB87415-2EE5-4B56-B174-F174B1C124A9}">
      <dsp:nvSpPr>
        <dsp:cNvPr id="0" name=""/>
        <dsp:cNvSpPr/>
      </dsp:nvSpPr>
      <dsp:spPr>
        <a:xfrm>
          <a:off x="5853970" y="2940309"/>
          <a:ext cx="1661868" cy="153996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1M </a:t>
          </a:r>
          <a:r>
            <a:rPr lang="en-GB" sz="1800" kern="1200" dirty="0" smtClean="0">
              <a:latin typeface="+mj-lt"/>
            </a:rPr>
            <a:t>Cholera health SMS</a:t>
          </a:r>
          <a:endParaRPr lang="en-US" sz="1800" kern="1200" dirty="0"/>
        </a:p>
      </dsp:txBody>
      <dsp:txXfrm>
        <a:off x="5853970" y="2940309"/>
        <a:ext cx="1661868" cy="1539963"/>
      </dsp:txXfrm>
    </dsp:sp>
    <dsp:sp modelId="{0A2EA5CD-CB5F-45C9-AE15-A3527ECD8907}">
      <dsp:nvSpPr>
        <dsp:cNvPr id="0" name=""/>
        <dsp:cNvSpPr/>
      </dsp:nvSpPr>
      <dsp:spPr>
        <a:xfrm>
          <a:off x="4707523" y="3904205"/>
          <a:ext cx="1539954" cy="134117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800K </a:t>
          </a:r>
          <a:r>
            <a:rPr lang="en-GB" kern="1200" dirty="0" smtClean="0">
              <a:latin typeface="+mj-lt"/>
            </a:rPr>
            <a:t>IVR calls in 1 month</a:t>
          </a:r>
          <a:endParaRPr lang="en-US" sz="1800" kern="1200" dirty="0"/>
        </a:p>
      </dsp:txBody>
      <dsp:txXfrm>
        <a:off x="4707523" y="3904205"/>
        <a:ext cx="1539954" cy="13411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99FDE-994E-4040-AD70-A231A0D21302}">
      <dsp:nvSpPr>
        <dsp:cNvPr id="0" name=""/>
        <dsp:cNvSpPr/>
      </dsp:nvSpPr>
      <dsp:spPr>
        <a:xfrm>
          <a:off x="1429894" y="184689"/>
          <a:ext cx="3665376" cy="12729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72E29-DAD4-4C2E-8C50-2F19A699511B}">
      <dsp:nvSpPr>
        <dsp:cNvPr id="0" name=""/>
        <dsp:cNvSpPr/>
      </dsp:nvSpPr>
      <dsp:spPr>
        <a:xfrm>
          <a:off x="2913093" y="3301679"/>
          <a:ext cx="710344" cy="45462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179A5-4CC3-4D9B-9AAA-687421725164}">
      <dsp:nvSpPr>
        <dsp:cNvPr id="0" name=""/>
        <dsp:cNvSpPr/>
      </dsp:nvSpPr>
      <dsp:spPr>
        <a:xfrm>
          <a:off x="1563439" y="3665376"/>
          <a:ext cx="3409652" cy="8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27 Winners</a:t>
          </a:r>
          <a:endParaRPr lang="en-US" sz="3000" kern="1200" dirty="0"/>
        </a:p>
      </dsp:txBody>
      <dsp:txXfrm>
        <a:off x="1563439" y="3665376"/>
        <a:ext cx="3409652" cy="852413"/>
      </dsp:txXfrm>
    </dsp:sp>
    <dsp:sp modelId="{967A3C7F-1945-4CF3-969C-68487ED0CE69}">
      <dsp:nvSpPr>
        <dsp:cNvPr id="0" name=""/>
        <dsp:cNvSpPr/>
      </dsp:nvSpPr>
      <dsp:spPr>
        <a:xfrm>
          <a:off x="2762500" y="1555937"/>
          <a:ext cx="1278619" cy="1278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400</a:t>
          </a:r>
          <a:endParaRPr lang="en-US" sz="2800" kern="1200" dirty="0"/>
        </a:p>
      </dsp:txBody>
      <dsp:txXfrm>
        <a:off x="2762500" y="1555937"/>
        <a:ext cx="1278619" cy="1278619"/>
      </dsp:txXfrm>
    </dsp:sp>
    <dsp:sp modelId="{87C5D370-7A9B-4063-ADDC-31604364F538}">
      <dsp:nvSpPr>
        <dsp:cNvPr id="0" name=""/>
        <dsp:cNvSpPr/>
      </dsp:nvSpPr>
      <dsp:spPr>
        <a:xfrm>
          <a:off x="1847577" y="596689"/>
          <a:ext cx="1278619" cy="1278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3,000</a:t>
          </a:r>
          <a:endParaRPr lang="en-US" sz="2800" kern="1200" dirty="0"/>
        </a:p>
      </dsp:txBody>
      <dsp:txXfrm>
        <a:off x="1847577" y="596689"/>
        <a:ext cx="1278619" cy="1278619"/>
      </dsp:txXfrm>
    </dsp:sp>
    <dsp:sp modelId="{7A935DE4-BA10-4E95-B509-13C1940B5F12}">
      <dsp:nvSpPr>
        <dsp:cNvPr id="0" name=""/>
        <dsp:cNvSpPr/>
      </dsp:nvSpPr>
      <dsp:spPr>
        <a:xfrm>
          <a:off x="2959595" y="206380"/>
          <a:ext cx="1882971" cy="1278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400,000</a:t>
          </a:r>
          <a:r>
            <a:rPr lang="en-US" sz="2600" kern="1200" dirty="0" smtClean="0"/>
            <a:t> </a:t>
          </a:r>
          <a:endParaRPr lang="en-US" sz="2600" kern="1200" dirty="0"/>
        </a:p>
      </dsp:txBody>
      <dsp:txXfrm>
        <a:off x="2959595" y="206380"/>
        <a:ext cx="1882971" cy="1278619"/>
      </dsp:txXfrm>
    </dsp:sp>
    <dsp:sp modelId="{865AEA28-56FB-4AF7-A3B7-B43AEA012013}">
      <dsp:nvSpPr>
        <dsp:cNvPr id="0" name=""/>
        <dsp:cNvSpPr/>
      </dsp:nvSpPr>
      <dsp:spPr>
        <a:xfrm>
          <a:off x="973876" y="28413"/>
          <a:ext cx="4588778" cy="318234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F9BDEB-D65E-4D4E-AA8D-EEF0F354703B}" type="datetimeFigureOut">
              <a:rPr lang="en-GB" smtClean="0"/>
              <a:pPr/>
              <a:t>07/09/2011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3A58B12-89E4-48A5-A129-7A594328C6C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frc.org/en/news-and-media/news-stories/americas/haiti/haiti-red-cross-takes-to-the-airwav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vetheworldblog.files.wordpress.com/2009/10/2606613587_44ea042f60.jp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uncultured.com/"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eblogs.jupiterresearch.com/analysts/ask/"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myclassiclyrics.com/artist_biographies/Pablo_Picasso_Biography.ht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biologycorner.com/worksheets/pendulum.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flickr.com/photos/islandspice/290682376/sizes/o/in/photostream/"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hpmd.com/hpmd/personal/LTYMstories.nsf/links/2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fastcompany.com/magazine/41/sternin.htm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istockphoto.com/stock-photo-4237972-funnel.php"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3196461C-6760-425C-933F-6FA1B3449F1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090860C-C63F-42D5-B7F8-0B296DF2999D}" type="slidenum">
              <a:rPr lang="en-US"/>
              <a:pPr/>
              <a:t>10</a:t>
            </a:fld>
            <a:endParaRPr lang="en-US"/>
          </a:p>
        </p:txBody>
      </p:sp>
      <p:sp>
        <p:nvSpPr>
          <p:cNvPr id="74755" name="Rectangle 2"/>
          <p:cNvSpPr>
            <a:spLocks noGrp="1" noRot="1" noChangeAspect="1" noChangeArrowheads="1" noTextEdit="1"/>
          </p:cNvSpPr>
          <p:nvPr>
            <p:ph type="sldImg"/>
          </p:nvPr>
        </p:nvSpPr>
        <p:spPr>
          <a:xfrm>
            <a:off x="915988" y="769938"/>
            <a:ext cx="4967287" cy="3725862"/>
          </a:xfrm>
          <a:ln/>
        </p:spPr>
      </p:sp>
      <p:sp>
        <p:nvSpPr>
          <p:cNvPr id="74756" name="Rectangle 3"/>
          <p:cNvSpPr>
            <a:spLocks noGrp="1" noChangeArrowheads="1"/>
          </p:cNvSpPr>
          <p:nvPr>
            <p:ph type="body" idx="1"/>
          </p:nvPr>
        </p:nvSpPr>
        <p:spPr>
          <a:xfrm>
            <a:off x="904784" y="4741005"/>
            <a:ext cx="4988109" cy="4413562"/>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2446" tIns="46223" rIns="92446" bIns="46223" anchor="b"/>
          <a:lstStyle/>
          <a:p>
            <a:pPr algn="r" defTabSz="923925"/>
            <a:fld id="{EDCA13B5-88FF-4F33-86FA-20BB88B9164E}" type="slidenum">
              <a:rPr lang="en-US" sz="1200"/>
              <a:pPr algn="r" defTabSz="923925"/>
              <a:t>11</a:t>
            </a:fld>
            <a:endParaRPr lang="en-US" sz="1200"/>
          </a:p>
        </p:txBody>
      </p:sp>
      <p:sp>
        <p:nvSpPr>
          <p:cNvPr id="75779"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2446" tIns="46223" rIns="92446" bIns="46223" anchor="b"/>
          <a:lstStyle/>
          <a:p>
            <a:pPr algn="r" defTabSz="923925"/>
            <a:fld id="{92143BAC-4098-41CE-8741-4176CC4BC9F7}" type="slidenum">
              <a:rPr lang="en-US" sz="1200"/>
              <a:pPr algn="r" defTabSz="923925"/>
              <a:t>11</a:t>
            </a:fld>
            <a:endParaRPr lang="en-US" sz="120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endParaRPr lang="de-DE"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smtClean="0">
                <a:ea typeface="ＭＳ Ｐゴシック" charset="-128"/>
              </a:rPr>
              <a:t>A fictitious $200M NGO; 1,700 users</a:t>
            </a:r>
          </a:p>
        </p:txBody>
      </p:sp>
      <p:sp>
        <p:nvSpPr>
          <p:cNvPr id="76804" name="Slide Number Placeholder 3"/>
          <p:cNvSpPr>
            <a:spLocks noGrp="1"/>
          </p:cNvSpPr>
          <p:nvPr>
            <p:ph type="sldNum" sz="quarter" idx="5"/>
          </p:nvPr>
        </p:nvSpPr>
        <p:spPr>
          <a:noFill/>
        </p:spPr>
        <p:txBody>
          <a:bodyPr/>
          <a:lstStyle/>
          <a:p>
            <a:fld id="{C8B6244A-281B-41BE-BAC3-647E1F52E5FA}" type="slidenum">
              <a:rPr lang="en-US">
                <a:ea typeface="ＭＳ Ｐゴシック" charset="-128"/>
              </a:rPr>
              <a:pPr/>
              <a:t>12</a:t>
            </a:fld>
            <a:endParaRPr lang="en-US">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80038830-71C2-4362-900A-E029E6889B2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2446" tIns="46223" rIns="92446" bIns="46223" anchor="b"/>
          <a:lstStyle/>
          <a:p>
            <a:pPr algn="r" defTabSz="923925"/>
            <a:fld id="{919F5D33-AA9A-4756-8516-31FB610AD7E7}" type="slidenum">
              <a:rPr lang="en-US" sz="1200"/>
              <a:pPr algn="r" defTabSz="923925"/>
              <a:t>14</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de-DE"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1438" tIns="45719" rIns="91438" bIns="45719" anchor="b"/>
          <a:lstStyle/>
          <a:p>
            <a:pPr algn="r"/>
            <a:fld id="{1329BE55-DA0D-42F6-9265-DAB1AB8BF451}" type="slidenum">
              <a:rPr lang="en-US" sz="1200"/>
              <a:pPr algn="r"/>
              <a:t>15</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lIns="91438" tIns="45719" rIns="91438" bIns="45719"/>
          <a:lstStyle/>
          <a:p>
            <a:pPr eaLnBrk="1" hangingPunct="1"/>
            <a:endParaRPr lang="en-US"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927100" y="750888"/>
            <a:ext cx="4945063" cy="3709987"/>
          </a:xfrm>
          <a:ln/>
        </p:spPr>
      </p:sp>
      <p:sp>
        <p:nvSpPr>
          <p:cNvPr id="81923"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defTabSz="931134"/>
            <a:r>
              <a:rPr lang="en-US" sz="1000" dirty="0" smtClean="0"/>
              <a:t>TERA = </a:t>
            </a:r>
            <a:r>
              <a:rPr lang="es-ES" sz="1000" dirty="0" smtClean="0">
                <a:ln w="18415" cmpd="sng">
                  <a:solidFill>
                    <a:schemeClr val="bg1">
                      <a:lumMod val="65000"/>
                    </a:schemeClr>
                  </a:solidFill>
                  <a:prstDash val="solid"/>
                </a:ln>
                <a:effectLst>
                  <a:outerShdw blurRad="63500" dir="3600000" algn="tl" rotWithShape="0">
                    <a:srgbClr val="000000">
                      <a:alpha val="70000"/>
                    </a:srgbClr>
                  </a:outerShdw>
                </a:effectLst>
              </a:rPr>
              <a:t>TRILOGY EMERGENCY RESPONSE APPLICATION</a:t>
            </a:r>
          </a:p>
          <a:p>
            <a:pPr defTabSz="931134"/>
            <a:r>
              <a:rPr lang="es-ES" sz="1000" dirty="0" err="1" smtClean="0">
                <a:ln w="18415" cmpd="sng">
                  <a:solidFill>
                    <a:schemeClr val="bg1">
                      <a:lumMod val="65000"/>
                    </a:schemeClr>
                  </a:solidFill>
                  <a:prstDash val="solid"/>
                </a:ln>
                <a:effectLst>
                  <a:outerShdw blurRad="63500" dir="3600000" algn="tl" rotWithShape="0">
                    <a:srgbClr val="000000">
                      <a:alpha val="70000"/>
                    </a:srgbClr>
                  </a:outerShdw>
                </a:effectLst>
              </a:rPr>
              <a:t>See</a:t>
            </a:r>
            <a:r>
              <a:rPr lang="es-ES" sz="1000" dirty="0" smtClean="0">
                <a:ln w="18415" cmpd="sng">
                  <a:solidFill>
                    <a:schemeClr val="bg1">
                      <a:lumMod val="65000"/>
                    </a:schemeClr>
                  </a:solidFill>
                  <a:prstDash val="solid"/>
                </a:ln>
                <a:effectLst>
                  <a:outerShdw blurRad="63500" dir="3600000" algn="tl" rotWithShape="0">
                    <a:srgbClr val="000000">
                      <a:alpha val="70000"/>
                    </a:srgbClr>
                  </a:outerShdw>
                </a:effectLst>
              </a:rPr>
              <a:t> </a:t>
            </a:r>
            <a:r>
              <a:rPr lang="en-GB" sz="1000" dirty="0" smtClean="0">
                <a:hlinkClick r:id="rId3"/>
              </a:rPr>
              <a:t>http://www.ifrc.org/en/news-and-media/news-stories/americas/haiti/haiti-red-cross-takes-to-the-airwaves/</a:t>
            </a:r>
            <a:endParaRPr lang="en-US" sz="1000" dirty="0" smtClean="0"/>
          </a:p>
        </p:txBody>
      </p:sp>
      <p:sp>
        <p:nvSpPr>
          <p:cNvPr id="57348" name="Slide Number Placeholder 3"/>
          <p:cNvSpPr>
            <a:spLocks noGrp="1"/>
          </p:cNvSpPr>
          <p:nvPr>
            <p:ph type="sldNum" sz="quarter" idx="5"/>
          </p:nvPr>
        </p:nvSpPr>
        <p:spPr>
          <a:noFill/>
        </p:spPr>
        <p:txBody>
          <a:bodyPr/>
          <a:lstStyle/>
          <a:p>
            <a:fld id="{44F67A69-DAD4-4E7A-AD8D-6D0ADB042D2E}" type="slidenum">
              <a:rPr lang="fr-CH" smtClean="0"/>
              <a:pPr/>
              <a:t>18</a:t>
            </a:fld>
            <a:endParaRPr lang="fr-CH"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US" sz="1200" dirty="0" smtClean="0"/>
              <a:t>IFRC and Trilogy partnership: targeted SMS-based communications</a:t>
            </a:r>
          </a:p>
          <a:p>
            <a:pPr>
              <a:buFont typeface="Wingdings" pitchFamily="2" charset="2"/>
              <a:buChar char="Ø"/>
            </a:pPr>
            <a:r>
              <a:rPr lang="en-GB" sz="1200" dirty="0" smtClean="0"/>
              <a:t>6 million SMS sent during 7 days disaster preparedness campaign</a:t>
            </a:r>
          </a:p>
          <a:p>
            <a:pPr>
              <a:buFont typeface="Wingdings" pitchFamily="2" charset="2"/>
              <a:buChar char="Ø"/>
            </a:pPr>
            <a:r>
              <a:rPr lang="en-US" sz="1200" dirty="0" smtClean="0"/>
              <a:t>385,000 messages received per day in </a:t>
            </a:r>
            <a:r>
              <a:rPr lang="en-US" sz="1200" dirty="0" err="1" smtClean="0"/>
              <a:t>PaP</a:t>
            </a:r>
            <a:r>
              <a:rPr lang="en-US" sz="1200" dirty="0" smtClean="0"/>
              <a:t> &amp; </a:t>
            </a:r>
            <a:r>
              <a:rPr lang="en-US" sz="1200" dirty="0" err="1" smtClean="0"/>
              <a:t>Artibonite</a:t>
            </a:r>
            <a:endParaRPr lang="en-US" sz="1200" dirty="0" smtClean="0"/>
          </a:p>
          <a:p>
            <a:pPr>
              <a:buFont typeface="Wingdings" pitchFamily="2" charset="2"/>
              <a:buChar char="Ø"/>
            </a:pPr>
            <a:r>
              <a:rPr lang="en-GB" sz="1200" dirty="0" smtClean="0"/>
              <a:t>1.1 million "early warning" SMS ahead of hurricane Tomas storm surges</a:t>
            </a:r>
          </a:p>
          <a:p>
            <a:pPr>
              <a:buFont typeface="Wingdings" pitchFamily="2" charset="2"/>
              <a:buChar char="Ø"/>
            </a:pPr>
            <a:r>
              <a:rPr lang="en-GB" sz="1200" dirty="0" smtClean="0"/>
              <a:t>Cholera: 2.1 million public health SMS sent:</a:t>
            </a:r>
            <a:r>
              <a:rPr lang="en-US" sz="1200" dirty="0" smtClean="0"/>
              <a:t>*733 IVR info-base; 800,000 calls to IVR in September</a:t>
            </a:r>
          </a:p>
          <a:p>
            <a:pPr>
              <a:buFont typeface="Wingdings" pitchFamily="2" charset="2"/>
              <a:buChar char="Ø"/>
            </a:pPr>
            <a:r>
              <a:rPr lang="en-US" sz="1200" dirty="0" smtClean="0"/>
              <a:t>Survey potential</a:t>
            </a:r>
          </a:p>
          <a:p>
            <a:pPr>
              <a:buFont typeface="Wingdings" pitchFamily="2" charset="2"/>
              <a:buChar char="Ø"/>
            </a:pPr>
            <a:r>
              <a:rPr lang="en-US" sz="1200" u="sng" dirty="0" smtClean="0">
                <a:solidFill>
                  <a:srgbClr val="FF0000"/>
                </a:solidFill>
              </a:rPr>
              <a:t>Beneficiary</a:t>
            </a:r>
            <a:r>
              <a:rPr lang="en-US" sz="1200" dirty="0" smtClean="0">
                <a:solidFill>
                  <a:srgbClr val="FF0000"/>
                </a:solidFill>
              </a:rPr>
              <a:t> at the center of communications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19</a:t>
            </a:fld>
            <a:endParaRPr lang="fr-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A58B12-89E4-48A5-A129-7A594328C6C2}"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CC74C0C9-BC66-41CE-8798-609BF8F60A0C}" type="slidenum">
              <a:rPr lang="en-US" smtClean="0">
                <a:latin typeface="Lucida Grande"/>
                <a:ea typeface="ヒラギノ角ゴ ProN W3"/>
                <a:cs typeface="ヒラギノ角ゴ ProN W3"/>
                <a:sym typeface="Lucida Grande"/>
              </a:rPr>
              <a:pPr/>
              <a:t>20</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A58B12-89E4-48A5-A129-7A594328C6C2}"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7608255-75BC-4381-8945-A055395DE6FF}" type="slidenum">
              <a:rPr lang="en-US"/>
              <a:pPr/>
              <a:t>22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780D522-79EA-43AF-9C95-806049C73DC7}" type="slidenum">
              <a:rPr lang="en-US"/>
              <a:pPr/>
              <a:t>24</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4EE5902-742D-4E3C-AAF4-88B42ACA4EFF}" type="slidenum">
              <a:rPr lang="en-US"/>
              <a:pPr/>
              <a:t>25</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DA44442-46BD-47BC-9FB8-D05DA1F0DF51}" type="slidenum">
              <a:rPr lang="en-US"/>
              <a:pPr/>
              <a:t>26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Gary Hamel interview, CIO Magazine, November 15, 2007, p. 50-55.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dirty="0" smtClean="0">
                <a:hlinkClick r:id="rId3"/>
              </a:rPr>
              <a:t>http://savetheworldblog.files.wordpress.com/2009/10/2606613587_44ea042f60.jpg</a:t>
            </a:r>
            <a:endParaRPr lang="en-US" u="sng" dirty="0" smtClean="0">
              <a:solidFill>
                <a:schemeClr val="tx1"/>
              </a:solidFill>
              <a:hlinkClick r:id="rId4"/>
            </a:endParaRPr>
          </a:p>
          <a:p>
            <a:pPr defTabSz="931134"/>
            <a:r>
              <a:rPr lang="en-US" dirty="0" smtClean="0"/>
              <a:t>See Shawn Ahmed’s YouTube</a:t>
            </a:r>
            <a:r>
              <a:rPr lang="en-US" baseline="0" dirty="0" smtClean="0"/>
              <a:t> site, here:  </a:t>
            </a:r>
            <a:r>
              <a:rPr lang="en-US" dirty="0" smtClean="0">
                <a:hlinkClick r:id="rId4"/>
              </a:rPr>
              <a:t>http://uncultured.com/</a:t>
            </a:r>
            <a:endParaRPr lang="en-US" dirty="0" smtClean="0"/>
          </a:p>
        </p:txBody>
      </p:sp>
      <p:sp>
        <p:nvSpPr>
          <p:cNvPr id="88068" name="Slide Number Placeholder 3"/>
          <p:cNvSpPr>
            <a:spLocks noGrp="1"/>
          </p:cNvSpPr>
          <p:nvPr>
            <p:ph type="sldNum" sz="quarter" idx="5"/>
          </p:nvPr>
        </p:nvSpPr>
        <p:spPr>
          <a:noFill/>
        </p:spPr>
        <p:txBody>
          <a:bodyPr/>
          <a:lstStyle/>
          <a:p>
            <a:fld id="{F4CC1CF4-71F0-4668-B716-C54941F2F80D}"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smtClean="0"/>
          </a:p>
        </p:txBody>
      </p:sp>
      <p:sp>
        <p:nvSpPr>
          <p:cNvPr id="89092" name="Slide Number Placeholder 3"/>
          <p:cNvSpPr>
            <a:spLocks noGrp="1"/>
          </p:cNvSpPr>
          <p:nvPr>
            <p:ph type="sldNum" sz="quarter" idx="5"/>
          </p:nvPr>
        </p:nvSpPr>
        <p:spPr>
          <a:noFill/>
        </p:spPr>
        <p:txBody>
          <a:bodyPr/>
          <a:lstStyle/>
          <a:p>
            <a:fld id="{C60EDA74-890A-4522-9517-D6B7EFEB2C7F}"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smtClean="0"/>
          </a:p>
        </p:txBody>
      </p:sp>
      <p:sp>
        <p:nvSpPr>
          <p:cNvPr id="90116" name="Slide Number Placeholder 3"/>
          <p:cNvSpPr>
            <a:spLocks noGrp="1"/>
          </p:cNvSpPr>
          <p:nvPr>
            <p:ph type="sldNum" sz="quarter" idx="5"/>
          </p:nvPr>
        </p:nvSpPr>
        <p:spPr>
          <a:noFill/>
        </p:spPr>
        <p:txBody>
          <a:bodyPr/>
          <a:lstStyle/>
          <a:p>
            <a:fld id="{81D283B2-1163-4555-BEA7-5A4004559EDD}"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3</a:t>
            </a:fld>
            <a:endParaRPr lang="fr-CH"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3539837-E919-403D-A2FF-21AB3AE3ACE1}" type="slidenum">
              <a:rPr lang="en-US"/>
              <a:pPr/>
              <a:t>30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lnSpc>
                <a:spcPct val="80000"/>
              </a:lnSpc>
            </a:pPr>
            <a:r>
              <a:rPr lang="en-US" sz="900" smtClean="0"/>
              <a:t>http://www.developingtelecoms.com/content/view/687/59/</a:t>
            </a:r>
          </a:p>
          <a:p>
            <a:pPr eaLnBrk="1" hangingPunct="1">
              <a:lnSpc>
                <a:spcPct val="80000"/>
              </a:lnSpc>
            </a:pPr>
            <a:r>
              <a:rPr lang="en-GB" sz="900" b="1" smtClean="0"/>
              <a:t>Internet Village Motoman</a:t>
            </a:r>
            <a:r>
              <a:rPr lang="en-US" sz="900" smtClean="0"/>
              <a:t> </a:t>
            </a:r>
            <a:r>
              <a:rPr lang="en-GB" sz="900" smtClean="0"/>
              <a:t>“Already, innovative ICT projects in Cambodia have helped connect remote rural schools to the internet,” said Tony Bates. “With NGN technology things can only get better.”</a:t>
            </a:r>
            <a:endParaRPr lang="en-US" sz="900" smtClean="0"/>
          </a:p>
          <a:p>
            <a:pPr eaLnBrk="1" hangingPunct="1">
              <a:lnSpc>
                <a:spcPct val="80000"/>
              </a:lnSpc>
            </a:pPr>
            <a:r>
              <a:rPr lang="en-GB" sz="900" smtClean="0"/>
              <a:t>Cambodia was picking itself up and could show the way to several developing nations. Mr Bates went on to cite the example of a First Mile Solutions project called “Internet Village Motoman”, which used new ICT to provide internet access for 15 solar-powered village schools, telemedicine clinics, and the governor’s office in a remote province of Cambodia - using five Honda motorcycles.</a:t>
            </a:r>
          </a:p>
          <a:p>
            <a:pPr eaLnBrk="1" hangingPunct="1">
              <a:lnSpc>
                <a:spcPct val="80000"/>
              </a:lnSpc>
            </a:pPr>
            <a:r>
              <a:rPr lang="en-GB" sz="900" smtClean="0"/>
              <a:t>The project worked by equipping new schools in the villages with solar panels on the roof to provide sufficient energy to run a computer for six hours and providing an e-mail link via a motorcycle delivery system.</a:t>
            </a:r>
          </a:p>
          <a:p>
            <a:pPr eaLnBrk="1" hangingPunct="1">
              <a:lnSpc>
                <a:spcPct val="80000"/>
              </a:lnSpc>
            </a:pPr>
            <a:r>
              <a:rPr lang="en-GB" sz="900" smtClean="0"/>
              <a:t> Early every morning, five Honda motorcycles leave the hub in the provincial capital of Banlung, where a satellite dish donated by Shin Satellite links the provincial hospital and a special skills school to the Internet for telemedicine and computer training.</a:t>
            </a:r>
            <a:endParaRPr lang="en-US" sz="900" smtClean="0"/>
          </a:p>
          <a:p>
            <a:pPr eaLnBrk="1" hangingPunct="1">
              <a:lnSpc>
                <a:spcPct val="80000"/>
              </a:lnSpc>
            </a:pPr>
            <a:r>
              <a:rPr lang="en-GB" sz="900" smtClean="0"/>
              <a:t>The motorcycle drivers, equipped with a small box and antenna at the rear of their vehicle that downloads and delivers e-mail through a wi-fi (wireless) card, begin the day by collecting the e-mail from the hub's dish, which takes just a few seconds.</a:t>
            </a:r>
            <a:endParaRPr lang="en-US" sz="900" smtClean="0"/>
          </a:p>
          <a:p>
            <a:pPr eaLnBrk="1" hangingPunct="1">
              <a:lnSpc>
                <a:spcPct val="80000"/>
              </a:lnSpc>
            </a:pPr>
            <a:r>
              <a:rPr lang="en-GB" sz="900" smtClean="0"/>
              <a:t>Then, as they pass each school and one health centre, they transmit the messages they have downloaded and retrieve any outgoing mail queued in the school or health centre computer, also equipped with a similar book-sized transmission box. They then go on to the next school. At the end of the day they return to the hub to transmit all the collected e-mail to the Internet for any point on the globe.</a:t>
            </a:r>
            <a:endParaRPr lang="en-US" sz="900" smtClean="0"/>
          </a:p>
          <a:p>
            <a:pPr eaLnBrk="1" hangingPunct="1">
              <a:lnSpc>
                <a:spcPct val="80000"/>
              </a:lnSpc>
            </a:pPr>
            <a:r>
              <a:rPr lang="en-GB" sz="900" smtClean="0"/>
              <a:t>“This is an example of technology changing the quality of life, it is testament to the power of engineering.” While the telecoms industry is “not inventing technology for technology’s sake, we respond to consumer demand across the broadest possible consumer base.”</a:t>
            </a:r>
            <a:endParaRPr lang="en-US" sz="900" smtClean="0"/>
          </a:p>
          <a:p>
            <a:pPr eaLnBrk="1" hangingPunct="1">
              <a:lnSpc>
                <a:spcPct val="80000"/>
              </a:lnSpc>
            </a:pPr>
            <a:r>
              <a:rPr lang="en-GB" sz="900" smtClean="0"/>
              <a:t>TDS helped to highlight the fact that developing nations are now a major part of that consumer base, and have now become the primary focus of the telecommunication industry’s attention, particularly with regards to NGN technology, this also being the conclusion expressed elsewhere in this review, of Fernando Lagraña, Executive Manager of ITU Telecom World.</a:t>
            </a:r>
            <a:endParaRPr lang="en-US" sz="900" smtClean="0"/>
          </a:p>
          <a:p>
            <a:pPr eaLnBrk="1" hangingPunct="1">
              <a:lnSpc>
                <a:spcPct val="80000"/>
              </a:lnSpc>
            </a:pPr>
            <a:r>
              <a:rPr lang="en-GB" sz="900" smtClean="0"/>
              <a:t>“The industry has the potential of benefiting the developing world in ways we hadn’t even deemed possible a few years ago,” he said. “We must ensure that the future of the industry is shaped by the needs of the least developed and developing world.”</a:t>
            </a:r>
            <a:endParaRPr lang="en-US" sz="900" smtClean="0"/>
          </a:p>
          <a:p>
            <a:pPr eaLnBrk="1" hangingPunct="1">
              <a:lnSpc>
                <a:spcPct val="80000"/>
              </a:lnSpc>
            </a:pPr>
            <a:endParaRPr lang="en-US" sz="9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a:spLocks noGrp="1"/>
          </p:cNvSpPr>
          <p:nvPr>
            <p:ph type="sldNum" sz="quarter" idx="5"/>
          </p:nvPr>
        </p:nvSpPr>
        <p:spPr>
          <a:noFill/>
        </p:spPr>
        <p:txBody>
          <a:bodyPr/>
          <a:lstStyle/>
          <a:p>
            <a:fld id="{47B1AAEE-DA2B-4A5A-8C18-EC0CF4CDF569}"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smtClean="0"/>
          </a:p>
        </p:txBody>
      </p:sp>
      <p:sp>
        <p:nvSpPr>
          <p:cNvPr id="93188" name="Slide Number Placeholder 3"/>
          <p:cNvSpPr>
            <a:spLocks noGrp="1"/>
          </p:cNvSpPr>
          <p:nvPr>
            <p:ph type="sldNum" sz="quarter" idx="5"/>
          </p:nvPr>
        </p:nvSpPr>
        <p:spPr>
          <a:noFill/>
        </p:spPr>
        <p:txBody>
          <a:bodyPr/>
          <a:lstStyle/>
          <a:p>
            <a:fld id="{EC96512F-00FF-40A8-B56F-9494101E809A}"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141CBD4B-EAED-41E9-AF14-C44FD6CF38F7}" type="slidenum">
              <a:rPr lang="en-US" smtClean="0">
                <a:latin typeface="Lucida Grande"/>
                <a:ea typeface="ヒラギノ角ゴ ProN W3"/>
                <a:cs typeface="ヒラギノ角ゴ ProN W3"/>
                <a:sym typeface="Lucida Grande"/>
              </a:rPr>
              <a:pPr/>
              <a:t>33</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3AF1FE67-47D5-479C-BA62-7137BD9ECA69}" type="slidenum">
              <a:rPr lang="en-US" smtClean="0"/>
              <a:pPr>
                <a:defRPr/>
              </a:pPr>
              <a:t>34</a:t>
            </a:fld>
            <a:endParaRPr lang="en-US"/>
          </a:p>
        </p:txBody>
      </p:sp>
    </p:spTree>
    <p:extLst>
      <p:ext uri="{BB962C8B-B14F-4D97-AF65-F5344CB8AC3E}">
        <p14:creationId xmlns:p14="http://schemas.microsoft.com/office/powerpoint/2010/main" xmlns="" val="3082352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927100" y="750888"/>
            <a:ext cx="4945063" cy="3709987"/>
          </a:xfrm>
          <a:ln/>
        </p:spPr>
      </p:sp>
      <p:sp>
        <p:nvSpPr>
          <p:cNvPr id="94211"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a:lstStyle/>
          <a:p>
            <a:fld id="{020A1E23-38DB-466E-88EB-DC2E94A79EFE}" type="slidenum">
              <a:rPr lang="en-US" smtClean="0">
                <a:latin typeface="Lucida Grande"/>
                <a:ea typeface="ヒラギノ角ゴ ProN W3"/>
                <a:cs typeface="ヒラギノ角ゴ ProN W3"/>
                <a:sym typeface="Lucida Grande"/>
              </a:rPr>
              <a:pPr/>
              <a:t>36</a:t>
            </a:fld>
            <a:endParaRPr lang="en-US" smtClean="0">
              <a:latin typeface="Lucida Grande"/>
              <a:ea typeface="ヒラギノ角ゴ ProN W3"/>
              <a:cs typeface="ヒラギノ角ゴ ProN W3"/>
              <a:sym typeface="Lucida Grande"/>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fld id="{007DE8A9-DDAA-427E-AA6A-6870AE44968D}"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p>
        </p:txBody>
      </p:sp>
      <p:sp>
        <p:nvSpPr>
          <p:cNvPr id="96260" name="Slide Number Placeholder 3"/>
          <p:cNvSpPr>
            <a:spLocks noGrp="1"/>
          </p:cNvSpPr>
          <p:nvPr>
            <p:ph type="sldNum" sz="quarter" idx="5"/>
          </p:nvPr>
        </p:nvSpPr>
        <p:spPr>
          <a:noFill/>
        </p:spPr>
        <p:txBody>
          <a:bodyPr/>
          <a:lstStyle/>
          <a:p>
            <a:fld id="{C928B773-065C-4F64-BB81-20F251555E89}"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7D23B3C-D907-4930-8CD0-6B6469D15746}" type="slidenum">
              <a:rPr lang="en-US"/>
              <a:pPr/>
              <a:t>39</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2876F5E4-6251-4003-9341-A81618EF55C3}"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p>
        </p:txBody>
      </p:sp>
      <p:sp>
        <p:nvSpPr>
          <p:cNvPr id="98308" name="Slide Number Placeholder 3"/>
          <p:cNvSpPr>
            <a:spLocks noGrp="1"/>
          </p:cNvSpPr>
          <p:nvPr>
            <p:ph type="sldNum" sz="quarter" idx="5"/>
          </p:nvPr>
        </p:nvSpPr>
        <p:spPr>
          <a:noFill/>
        </p:spPr>
        <p:txBody>
          <a:bodyPr/>
          <a:lstStyle/>
          <a:p>
            <a:fld id="{1FFBDCBD-00D6-4FF7-9445-CD6BB0274255}"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A5C6A56-C9F6-4842-9656-E4F10A388CBE}" type="slidenum">
              <a:rPr lang="en-US"/>
              <a:pPr/>
              <a:t>41</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Masai Warrior at Ikelani Using Cell Phone, Jupiter research Blog, </a:t>
            </a:r>
            <a:r>
              <a:rPr lang="en-US" smtClean="0">
                <a:hlinkClick r:id="rId3"/>
              </a:rPr>
              <a:t>Julie Ask</a:t>
            </a:r>
            <a:r>
              <a:rPr lang="en-US" smtClean="0"/>
              <a:t>, October 06, 2006; http://weblogs.jupiterresearch.com/analysts/ask/archives/007174.html</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23079C8-42F8-42AE-A206-18B76442E59B}" type="slidenum">
              <a:rPr lang="en-US"/>
              <a:pPr/>
              <a:t>43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102B6E2-17DD-4965-8C5B-07D56FA84779}" type="slidenum">
              <a:rPr lang="en-US"/>
              <a:pPr/>
              <a:t>44</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http://www.artlex.com/ArtLex/r/images/Luncheon%20on%20the%20Grass.jpg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1270B01-F84B-45F5-B70A-8D4F7B607D9B}" type="slidenum">
              <a:rPr lang="en-US"/>
              <a:pPr/>
              <a:t>45</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http://picasso.tamu.edu/picasso/WorksInfo?CatID=OPP.61:218</a:t>
            </a:r>
          </a:p>
          <a:p>
            <a:pPr eaLnBrk="1" hangingPunct="1"/>
            <a:r>
              <a:rPr lang="en-US" smtClean="0"/>
              <a:t>Also see: http://www.arthistoryclub.com/art_history/Pablo_Picasso</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7C65A44-372D-4D80-AB51-4861188BE150}" type="slidenum">
              <a:rPr lang="en-US"/>
              <a:pPr/>
              <a:t>46</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GB" dirty="0" smtClean="0">
                <a:hlinkClick r:id="rId3"/>
              </a:rPr>
              <a:t>http://www.myclassiclyrics.com/artist_biographies/Pablo_Picasso_Biography.htm</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9678348-1824-4A55-83F5-17ADD704FFB2}" type="slidenum">
              <a:rPr lang="en-US"/>
              <a:pPr/>
              <a:t>47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GB" dirty="0" smtClean="0">
                <a:hlinkClick r:id="rId3"/>
              </a:rPr>
              <a:t>http://www.biologycorner.com/worksheets/pendulum.html</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hlinkClick r:id="rId3"/>
              </a:rPr>
              <a:t>http://www.flickr.com/photos/islandspice/290682376/sizes/o/in/photostream/</a:t>
            </a:r>
            <a:endParaRPr lang="en-US" dirty="0" smtClean="0"/>
          </a:p>
          <a:p>
            <a:pPr rtl="0"/>
            <a:endParaRPr lang="en-US" sz="1200" kern="1200" baseline="0" dirty="0" smtClean="0">
              <a:solidFill>
                <a:schemeClr val="tx1"/>
              </a:solidFill>
              <a:latin typeface="Arial" charset="0"/>
              <a:ea typeface="+mn-ea"/>
              <a:cs typeface="Arial" charset="0"/>
            </a:endParaRPr>
          </a:p>
          <a:p>
            <a:pPr rtl="0"/>
            <a:r>
              <a:rPr lang="en-US" sz="1200" kern="1200" baseline="0" dirty="0" smtClean="0">
                <a:solidFill>
                  <a:schemeClr val="tx1"/>
                </a:solidFill>
                <a:latin typeface="Arial" charset="0"/>
                <a:ea typeface="+mn-ea"/>
                <a:cs typeface="Arial" charset="0"/>
              </a:rPr>
              <a:t>“The traffic in Cairo is, by western standards, insane.  There are few traffic lights in the city, and no one pays any attention to them.  The painted lines on the street and highways are at best guidelines; if four cars can fit in three lanes, they do.  One evening in Cairo we parked near the edge of the old city and walked to dinner.  At the first main street, we experienced the drivers of Egypt, up close and personal.  How were we ever going to cross this street?  My New York instincts were to look for a gap in the traffic, and run for it.  But there were no gaps.</a:t>
            </a:r>
          </a:p>
          <a:p>
            <a:pPr rtl="0"/>
            <a:endParaRPr lang="en-US" sz="1200" kern="1200" baseline="0" dirty="0" smtClean="0">
              <a:solidFill>
                <a:schemeClr val="tx1"/>
              </a:solidFill>
              <a:latin typeface="Arial" charset="0"/>
              <a:ea typeface="+mn-ea"/>
              <a:cs typeface="Arial" charset="0"/>
            </a:endParaRPr>
          </a:p>
          <a:p>
            <a:pPr rtl="0"/>
            <a:r>
              <a:rPr lang="en-US" sz="1200" kern="1200" baseline="0" dirty="0" smtClean="0">
                <a:solidFill>
                  <a:schemeClr val="tx1"/>
                </a:solidFill>
                <a:latin typeface="Arial" charset="0"/>
                <a:ea typeface="+mn-ea"/>
                <a:cs typeface="Arial" charset="0"/>
              </a:rPr>
              <a:t>Though I was the boss, Farouk took charge.  "Hold my hands," he said,  "follow my lead, and don't look!"  It was a strange experience, a throw-back to early childhood, grabbing Dad's hand before crossing the street; depending on him to get us safely across.  "Go now," he said, taking five steps forward and stopping, then five more.  Cars were swerving around us like a river around three rocks.  "Hold on," he admonished, "do what I say; now go."  In a dance I did not understand, he guided across the sea of chaos, to the other side.</a:t>
            </a:r>
          </a:p>
          <a:p>
            <a:pPr rtl="0"/>
            <a:endParaRPr lang="en-US" sz="1200" kern="1200" baseline="0" dirty="0" smtClean="0">
              <a:solidFill>
                <a:schemeClr val="tx1"/>
              </a:solidFill>
              <a:latin typeface="Arial" charset="0"/>
              <a:ea typeface="+mn-ea"/>
              <a:cs typeface="Arial" charset="0"/>
            </a:endParaRPr>
          </a:p>
          <a:p>
            <a:pPr rtl="0"/>
            <a:r>
              <a:rPr lang="en-US" sz="1200" kern="1200" baseline="0" dirty="0" smtClean="0">
                <a:solidFill>
                  <a:schemeClr val="tx1"/>
                </a:solidFill>
                <a:latin typeface="Arial" charset="0"/>
                <a:ea typeface="+mn-ea"/>
                <a:cs typeface="Arial" charset="0"/>
              </a:rPr>
              <a:t>When we caught our breath, and heart rates slowed down, I asked him how he got us across.  In New York, we would have been killed.  But these were Cairo rules.  "When you step out," he said, "the drivers must take responsibility not to hit you."   "...but you need to know when to step out," he added.</a:t>
            </a:r>
          </a:p>
          <a:p>
            <a:pPr rtl="0"/>
            <a:endParaRPr lang="en-US" sz="1200" kern="1200" baseline="0" dirty="0" smtClean="0">
              <a:solidFill>
                <a:schemeClr val="tx1"/>
              </a:solidFill>
              <a:latin typeface="Arial" charset="0"/>
              <a:ea typeface="+mn-ea"/>
              <a:cs typeface="Arial" charset="0"/>
            </a:endParaRPr>
          </a:p>
          <a:p>
            <a:pPr rtl="0"/>
            <a:r>
              <a:rPr lang="en-US" sz="1200" kern="1200" baseline="0" dirty="0" smtClean="0">
                <a:solidFill>
                  <a:schemeClr val="tx1"/>
                </a:solidFill>
                <a:latin typeface="Arial" charset="0"/>
                <a:ea typeface="+mn-ea"/>
                <a:cs typeface="Arial" charset="0"/>
              </a:rPr>
              <a:t>This story was a lesson I'll never forget, precisely because I needed to forget.  I had to put aside my experience and preconceived notions of how to cross a busy street, and trust someone else to guide me through their country's rules.  Letting others lead you and teach you is part of becoming a good leader.  It is especially true of learning about other cultures--we will never get it as well as those who have it in their blood.  This also applies to our areas of expertise.  Sometimes we need to let others teach us.” --</a:t>
            </a:r>
            <a:r>
              <a:rPr lang="en-US" dirty="0" smtClean="0">
                <a:hlinkClick r:id="rId4"/>
              </a:rPr>
              <a:t>http://www.hpmd.com/hpmd/personal/LTYMstories.nsf/links/289</a:t>
            </a:r>
            <a:endParaRPr lang="en-US" sz="1200"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D2C2273A-3F39-494D-9EBA-90DF4A52B3C0}"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BD59380-C19F-4E05-9208-86000A271EA6}" type="slidenum">
              <a:rPr lang="en-US"/>
              <a:pPr/>
              <a:t>50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927100" y="750888"/>
            <a:ext cx="4945063" cy="3709987"/>
          </a:xfrm>
          <a:ln/>
        </p:spPr>
      </p:sp>
      <p:sp>
        <p:nvSpPr>
          <p:cNvPr id="108547"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r>
              <a:rPr lang="en-US" sz="800" smtClean="0"/>
              <a:t>See the Fast Company article on Jerry’s work, “Positive Deviant,” by David Dorsey, November 30, 2000; here: </a:t>
            </a:r>
            <a:r>
              <a:rPr lang="en-US" sz="800" u="sng" smtClean="0">
                <a:hlinkClick r:id="rId3"/>
              </a:rPr>
              <a:t>http://www.fastcompany.com/magazine/41/sternin.html</a:t>
            </a:r>
            <a:r>
              <a:rPr lang="en-US" sz="800" smtClean="0"/>
              <a:t> </a:t>
            </a:r>
          </a:p>
          <a:p>
            <a:pPr eaLnBrk="1" hangingPunct="1"/>
            <a:r>
              <a:rPr lang="en-US" sz="800" smtClean="0"/>
              <a:t>Richard Tanner Pascale &amp; Jerry Sternin, “Your Company’s Secret Change Agents,” Harvard Business Review, May, 2005.</a:t>
            </a:r>
          </a:p>
          <a:p>
            <a:pPr eaLnBrk="1" hangingPunct="1"/>
            <a:r>
              <a:rPr lang="en-US" sz="800" smtClean="0"/>
              <a:t>“Positive Deviant,” Fast Company.</a:t>
            </a:r>
          </a:p>
        </p:txBody>
      </p:sp>
      <p:sp>
        <p:nvSpPr>
          <p:cNvPr id="109572" name="Slide Number Placeholder 3"/>
          <p:cNvSpPr>
            <a:spLocks noGrp="1"/>
          </p:cNvSpPr>
          <p:nvPr>
            <p:ph type="sldNum" sz="quarter" idx="5"/>
          </p:nvPr>
        </p:nvSpPr>
        <p:spPr>
          <a:noFill/>
        </p:spPr>
        <p:txBody>
          <a:bodyPr/>
          <a:lstStyle/>
          <a:p>
            <a:fld id="{C9BD629D-4D82-4B93-8D34-9BE7292BAFED}" type="slidenum">
              <a:rPr lang="en-US"/>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p>
        </p:txBody>
      </p:sp>
      <p:sp>
        <p:nvSpPr>
          <p:cNvPr id="110596" name="Slide Number Placeholder 3"/>
          <p:cNvSpPr>
            <a:spLocks noGrp="1"/>
          </p:cNvSpPr>
          <p:nvPr>
            <p:ph type="sldNum" sz="quarter" idx="5"/>
          </p:nvPr>
        </p:nvSpPr>
        <p:spPr>
          <a:noFill/>
        </p:spPr>
        <p:txBody>
          <a:bodyPr/>
          <a:lstStyle/>
          <a:p>
            <a:fld id="{1370AEA3-90CE-4BD0-A737-E6E634C1C54B}" type="slidenum">
              <a:rPr lang="en-US"/>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smtClean="0"/>
          </a:p>
        </p:txBody>
      </p:sp>
      <p:sp>
        <p:nvSpPr>
          <p:cNvPr id="111620" name="Slide Number Placeholder 3"/>
          <p:cNvSpPr>
            <a:spLocks noGrp="1"/>
          </p:cNvSpPr>
          <p:nvPr>
            <p:ph type="sldNum" sz="quarter" idx="5"/>
          </p:nvPr>
        </p:nvSpPr>
        <p:spPr>
          <a:noFill/>
        </p:spPr>
        <p:txBody>
          <a:bodyPr/>
          <a:lstStyle/>
          <a:p>
            <a:fld id="{8ADE8119-15B5-4BB1-87AE-91A8D0E583E5}" type="slidenum">
              <a: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p>
        </p:txBody>
      </p:sp>
      <p:sp>
        <p:nvSpPr>
          <p:cNvPr id="112644" name="Slide Number Placeholder 3"/>
          <p:cNvSpPr>
            <a:spLocks noGrp="1"/>
          </p:cNvSpPr>
          <p:nvPr>
            <p:ph type="sldNum" sz="quarter" idx="5"/>
          </p:nvPr>
        </p:nvSpPr>
        <p:spPr>
          <a:noFill/>
        </p:spPr>
        <p:txBody>
          <a:bodyPr/>
          <a:lstStyle/>
          <a:p>
            <a:fld id="{A30AF38E-8DBE-48D8-9B72-41301C424ADA}" type="slidenum">
              <a:rPr lang="en-US"/>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09CACBE-C660-4FB8-85C2-BBD02D4798F6}" type="slidenum">
              <a:rPr lang="en-US" smtClean="0"/>
              <a:pPr/>
              <a:t>56</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A58B12-89E4-48A5-A129-7A594328C6C2}"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0C43CE-CD12-42D0-AB15-858C497FFB03}"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BF5EFA57-CC05-4CC6-AFE7-252B0B6E97CB}" type="slidenum">
              <a:rPr lang="en-US" smtClean="0">
                <a:latin typeface="Lucida Grande"/>
                <a:ea typeface="ヒラギノ角ゴ ProN W3"/>
                <a:cs typeface="ヒラギノ角ゴ ProN W3"/>
                <a:sym typeface="Lucida Grande"/>
              </a:rPr>
              <a:pPr/>
              <a:t>59</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http://www.flickr.com/photos/weeping-willow/2852177218/</a:t>
            </a:r>
            <a:endParaRPr lang="en-US" dirty="0"/>
          </a:p>
        </p:txBody>
      </p:sp>
      <p:sp>
        <p:nvSpPr>
          <p:cNvPr id="4" name="Slide Number Placeholder 3"/>
          <p:cNvSpPr>
            <a:spLocks noGrp="1"/>
          </p:cNvSpPr>
          <p:nvPr>
            <p:ph type="sldNum" sz="quarter" idx="10"/>
          </p:nvPr>
        </p:nvSpPr>
        <p:spPr/>
        <p:txBody>
          <a:bodyPr/>
          <a:lstStyle/>
          <a:p>
            <a:pPr>
              <a:defRPr/>
            </a:pPr>
            <a:fld id="{D2C2273A-3F39-494D-9EBA-90DF4A52B3C0}"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smtClean="0"/>
          </a:p>
        </p:txBody>
      </p:sp>
      <p:sp>
        <p:nvSpPr>
          <p:cNvPr id="113668" name="Slide Number Placeholder 3"/>
          <p:cNvSpPr>
            <a:spLocks noGrp="1"/>
          </p:cNvSpPr>
          <p:nvPr>
            <p:ph type="sldNum" sz="quarter" idx="5"/>
          </p:nvPr>
        </p:nvSpPr>
        <p:spPr>
          <a:noFill/>
        </p:spPr>
        <p:txBody>
          <a:bodyPr/>
          <a:lstStyle/>
          <a:p>
            <a:fld id="{008AD502-049D-4473-903A-92B405FCDE97}" type="slidenum">
              <a:rPr lang="en-US"/>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http://www.istockphoto.com/stock-photo-4237972-funnel.php</a:t>
            </a:r>
            <a:endParaRPr lang="en-GB" dirty="0"/>
          </a:p>
        </p:txBody>
      </p:sp>
      <p:sp>
        <p:nvSpPr>
          <p:cNvPr id="4" name="Slide Number Placeholder 3"/>
          <p:cNvSpPr>
            <a:spLocks noGrp="1"/>
          </p:cNvSpPr>
          <p:nvPr>
            <p:ph type="sldNum" sz="quarter" idx="10"/>
          </p:nvPr>
        </p:nvSpPr>
        <p:spPr/>
        <p:txBody>
          <a:bodyPr/>
          <a:lstStyle/>
          <a:p>
            <a:fld id="{27CE0CED-C9FC-4C42-8AD7-7E9A6B171AE0}" type="slidenum">
              <a:rPr lang="en-GB" smtClean="0"/>
              <a:pPr/>
              <a:t>61</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66866E6-9288-4A4A-9A81-308B91DC9E6F}" type="slidenum">
              <a:rPr lang="en-US"/>
              <a:pPr/>
              <a:t>62</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r>
              <a:rPr lang="en-US" smtClean="0">
                <a:ea typeface="ＭＳ Ｐゴシック" charset="-128"/>
              </a:rPr>
              <a:t>http://farm3.static.flickr.com/2405/2116956923_98b45103fb.jpg</a:t>
            </a:r>
          </a:p>
        </p:txBody>
      </p:sp>
      <p:sp>
        <p:nvSpPr>
          <p:cNvPr id="122884" name="Slide Number Placeholder 3"/>
          <p:cNvSpPr>
            <a:spLocks noGrp="1"/>
          </p:cNvSpPr>
          <p:nvPr>
            <p:ph type="sldNum" sz="quarter" idx="5"/>
          </p:nvPr>
        </p:nvSpPr>
        <p:spPr>
          <a:noFill/>
        </p:spPr>
        <p:txBody>
          <a:bodyPr/>
          <a:lstStyle/>
          <a:p>
            <a:fld id="{243A51B0-C192-425B-AEFB-11517A9B99EE}" type="slidenum">
              <a:rPr lang="en-US"/>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ea typeface="ＭＳ Ｐゴシック" charset="-128"/>
            </a:endParaRPr>
          </a:p>
        </p:txBody>
      </p:sp>
      <p:sp>
        <p:nvSpPr>
          <p:cNvPr id="123908" name="Slide Number Placeholder 3"/>
          <p:cNvSpPr>
            <a:spLocks noGrp="1"/>
          </p:cNvSpPr>
          <p:nvPr>
            <p:ph type="sldNum" sz="quarter" idx="5"/>
          </p:nvPr>
        </p:nvSpPr>
        <p:spPr>
          <a:noFill/>
        </p:spPr>
        <p:txBody>
          <a:bodyPr/>
          <a:lstStyle/>
          <a:p>
            <a:fld id="{C0CEBB11-7F33-4523-BA51-103BE9734946}" type="slidenum">
              <a:rPr lang="en-US"/>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2876F5E4-6251-4003-9341-A81618EF55C3}" type="slidenum">
              <a:rPr lang="en-US"/>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3840CC0-BCB9-407D-895C-BE9BD99FF442}" type="slidenum">
              <a:rPr lang="en-US"/>
              <a:pPr/>
              <a:t>67</a:t>
            </a:fld>
            <a:endParaRPr lang="en-US"/>
          </a:p>
        </p:txBody>
      </p:sp>
      <p:sp>
        <p:nvSpPr>
          <p:cNvPr id="131075" name="Rectangle 2"/>
          <p:cNvSpPr>
            <a:spLocks noGrp="1" noRot="1" noChangeAspect="1" noChangeArrowheads="1" noTextEdit="1"/>
          </p:cNvSpPr>
          <p:nvPr>
            <p:ph type="sldImg"/>
          </p:nvPr>
        </p:nvSpPr>
        <p:spPr>
          <a:xfrm>
            <a:off x="919163" y="746125"/>
            <a:ext cx="4960937" cy="3721100"/>
          </a:xfrm>
          <a:ln/>
        </p:spPr>
      </p:sp>
      <p:sp>
        <p:nvSpPr>
          <p:cNvPr id="131076" name="Rectangle 3"/>
          <p:cNvSpPr>
            <a:spLocks noGrp="1" noChangeArrowheads="1"/>
          </p:cNvSpPr>
          <p:nvPr>
            <p:ph type="body" idx="1"/>
          </p:nvPr>
        </p:nvSpPr>
        <p:spPr>
          <a:xfrm>
            <a:off x="679768" y="4713430"/>
            <a:ext cx="5438140" cy="4466987"/>
          </a:xfrm>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68</a:t>
            </a:fld>
            <a:endParaRPr lang="fr-CH"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9B5A7C-F514-4203-B370-CA508DD2D1B4}" type="slidenum">
              <a:rPr lang="en-US"/>
              <a:pPr/>
              <a:t>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98AF7E97-7220-4286-8711-C3EC9D939CA5}" type="slidenum">
              <a:rPr lang="en-US" smtClean="0">
                <a:latin typeface="Lucida Grande"/>
                <a:ea typeface="ヒラギノ角ゴ ProN W3"/>
                <a:cs typeface="ヒラギノ角ゴ ProN W3"/>
                <a:sym typeface="Lucida Grande"/>
              </a:rPr>
              <a:pPr/>
              <a:t>71</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62AB0DB-A8EC-44DB-B90C-8344085503EF}" type="slidenum">
              <a:rPr lang="en-US"/>
              <a:pPr/>
              <a:t>72</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B99D115-A03E-451B-A5E1-3BB86E189458}" type="slidenum">
              <a:rPr lang="en-US"/>
              <a:pPr/>
              <a:t>73</a:t>
            </a:fld>
            <a:endParaRPr lang="en-US"/>
          </a:p>
        </p:txBody>
      </p:sp>
      <p:sp>
        <p:nvSpPr>
          <p:cNvPr id="130051" name="Rectangle 2"/>
          <p:cNvSpPr>
            <a:spLocks noGrp="1" noRot="1" noChangeAspect="1" noChangeArrowheads="1" noTextEdit="1"/>
          </p:cNvSpPr>
          <p:nvPr>
            <p:ph type="sldImg"/>
          </p:nvPr>
        </p:nvSpPr>
        <p:spPr>
          <a:xfrm>
            <a:off x="919163" y="744538"/>
            <a:ext cx="4962525" cy="3722687"/>
          </a:xfrm>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A8CF04-C970-42BB-AF86-D1A64B89B4B2}" type="slidenum">
              <a:rPr lang="en-US" smtClean="0"/>
              <a:pPr>
                <a:defRPr/>
              </a:pPr>
              <a:t>74</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679768" y="4715153"/>
            <a:ext cx="5438140" cy="4466987"/>
          </a:xfrm>
          <a:noFill/>
          <a:ln/>
        </p:spPr>
        <p:txBody>
          <a:bodyPr/>
          <a:lstStyle/>
          <a:p>
            <a:endParaRPr lang="en-US" smtClean="0">
              <a:ea typeface="ＭＳ Ｐゴシック" pitchFamily="-65"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76</a:t>
            </a:fld>
            <a:endParaRPr lang="fr-CH"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E1F43603-F7C0-42EF-AFBE-08A75D6ACCBC}" type="slidenum">
              <a:rPr lang="en-US" smtClean="0">
                <a:latin typeface="Lucida Grande"/>
                <a:ea typeface="ヒラギノ角ゴ ProN W3"/>
                <a:cs typeface="ヒラギノ角ゴ ProN W3"/>
                <a:sym typeface="Lucida Grande"/>
              </a:rPr>
              <a:pPr/>
              <a:t>77</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B3218936-0533-4F95-9818-6ED3098C8ACF}" type="slidenum">
              <a:rPr lang="en-US" smtClean="0">
                <a:latin typeface="Lucida Grande"/>
                <a:ea typeface="ヒラギノ角ゴ ProN W3"/>
                <a:cs typeface="ヒラギノ角ゴ ProN W3"/>
                <a:sym typeface="Lucida Grande"/>
              </a:rPr>
              <a:pPr/>
              <a:t>78</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08F931F4-972A-4CEC-B464-5041D72C11F1}" type="slidenum">
              <a:rPr lang="en-US" smtClean="0">
                <a:latin typeface="Lucida Grande"/>
                <a:ea typeface="ヒラギノ角ゴ ProN W3"/>
                <a:cs typeface="ヒラギノ角ゴ ProN W3"/>
                <a:sym typeface="Lucida Grande"/>
              </a:rPr>
              <a:pPr/>
              <a:t>79</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FA74FB77-6941-4B14-8F76-5BA69195EB0E}" type="slidenum">
              <a:rPr lang="en-US" smtClean="0">
                <a:latin typeface="Lucida Grande"/>
                <a:ea typeface="ヒラギノ角ゴ ProN W3"/>
                <a:cs typeface="ヒラギノ角ゴ ProN W3"/>
                <a:sym typeface="Lucida Grande"/>
              </a:rPr>
              <a:pPr/>
              <a:t>80</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9FC7C0C-CC55-403E-9304-FB8E3EF5E918}" type="slidenum">
              <a:rPr lang="en-US"/>
              <a:pPr/>
              <a:t>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0C43CE-CD12-42D0-AB15-858C497FFB03}" type="slidenum">
              <a:rPr lang="en-US" smtClean="0"/>
              <a:pPr>
                <a:defRPr/>
              </a:pPr>
              <a:t>81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25513" y="750888"/>
            <a:ext cx="4946650" cy="3709987"/>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TextBox 6"/>
          <p:cNvSpPr txBox="1"/>
          <p:nvPr userDrawn="1"/>
        </p:nvSpPr>
        <p:spPr bwMode="auto">
          <a:xfrm>
            <a:off x="393700" y="764704"/>
            <a:ext cx="1144588" cy="461665"/>
          </a:xfrm>
          <a:prstGeom prst="rect">
            <a:avLst/>
          </a:prstGeom>
          <a:noFill/>
        </p:spPr>
        <p:txBody>
          <a:bodyPr lIns="0" tIns="0" rIns="0" bIns="0">
            <a:spAutoFit/>
          </a:bodyPr>
          <a:lstStyle/>
          <a:p>
            <a:pPr algn="ctr" fontAlgn="auto">
              <a:spcBef>
                <a:spcPts val="0"/>
              </a:spcBef>
              <a:spcAft>
                <a:spcPts val="0"/>
              </a:spcAft>
              <a:defRPr/>
            </a:pPr>
            <a:r>
              <a:rPr lang="en-US" sz="1000" dirty="0" smtClean="0">
                <a:solidFill>
                  <a:schemeClr val="bg1"/>
                </a:solidFill>
              </a:rPr>
              <a:t>Technology</a:t>
            </a:r>
          </a:p>
          <a:p>
            <a:pPr algn="ctr" fontAlgn="auto">
              <a:spcBef>
                <a:spcPts val="0"/>
              </a:spcBef>
              <a:spcAft>
                <a:spcPts val="0"/>
              </a:spcAft>
              <a:defRPr/>
            </a:pPr>
            <a:r>
              <a:rPr lang="en-US" sz="1000" b="1" dirty="0" smtClean="0">
                <a:solidFill>
                  <a:schemeClr val="bg1"/>
                </a:solidFill>
                <a:latin typeface="+mn-lt"/>
                <a:cs typeface="Arial"/>
              </a:rPr>
              <a:t>Leadership</a:t>
            </a:r>
          </a:p>
          <a:p>
            <a:pPr algn="ctr" fontAlgn="auto">
              <a:spcBef>
                <a:spcPts val="0"/>
              </a:spcBef>
              <a:spcAft>
                <a:spcPts val="0"/>
              </a:spcAft>
              <a:defRPr/>
            </a:pPr>
            <a:r>
              <a:rPr lang="en-US" sz="1000" b="1" dirty="0" smtClean="0">
                <a:solidFill>
                  <a:schemeClr val="bg1"/>
                </a:solidFill>
                <a:latin typeface="+mn-lt"/>
                <a:cs typeface="Arial"/>
              </a:rPr>
              <a:t>Academy</a:t>
            </a:r>
            <a:endParaRPr lang="en-US" sz="1000" b="1" dirty="0">
              <a:solidFill>
                <a:schemeClr val="bg1"/>
              </a:solidFill>
              <a:latin typeface="+mn-lt"/>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0"/>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11"/>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3"/>
          <p:cNvSpPr>
            <a:spLocks noGrp="1"/>
          </p:cNvSpPr>
          <p:nvPr userDrawn="1">
            <p:ph type="sldNum" sz="quarter" idx="4294967295"/>
          </p:nvPr>
        </p:nvSpPr>
        <p:spPr>
          <a:xfrm>
            <a:off x="6732240" y="6381328"/>
            <a:ext cx="2133600" cy="476250"/>
          </a:xfrm>
          <a:prstGeom prst="rect">
            <a:avLst/>
          </a:prstGeom>
        </p:spPr>
        <p:txBody>
          <a:bodyPr/>
          <a:lstStyle/>
          <a:p>
            <a:pPr algn="r"/>
            <a:fld id="{1F50F67D-38A0-4D08-A381-58302F5F568C}" type="slidenum">
              <a:rPr lang="en-GB" sz="1600" noProof="0" smtClean="0"/>
              <a:pPr algn="r"/>
              <a:t>‹#›</a:t>
            </a:fld>
            <a:endParaRPr lang="en-GB" sz="1600"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10"/>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11"/>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10"/>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10"/>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11"/>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13"/>
            <p:cNvSpPr txBox="1"/>
            <p:nvPr userDrawn="1"/>
          </p:nvSpPr>
          <p:spPr>
            <a:xfrm>
              <a:off x="533400" y="498475"/>
              <a:ext cx="4724400" cy="3795911"/>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a:t>
              </a:r>
              <a:r>
                <a:rPr lang="en-US" sz="2000" baseline="0" dirty="0" smtClean="0">
                  <a:solidFill>
                    <a:schemeClr val="bg1"/>
                  </a:solidFill>
                  <a:latin typeface="Calibri (Body)"/>
                  <a:cs typeface="Calibri (Body)"/>
                </a:rPr>
                <a:t> </a:t>
              </a: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10"/>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1"/>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GB" noProof="0"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noProof="0"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C9A04E6-A5C7-4091-A9DA-ED0AB495CD1E}" type="slidenum">
              <a:rPr lang="en-GB" noProof="0" smtClean="0"/>
              <a:pPr/>
              <a:t>‹#›</a:t>
            </a:fld>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dirty="0" smtClean="0"/>
              <a:t>Slide copy uses this color (26pt)</a:t>
            </a:r>
          </a:p>
          <a:p>
            <a:pPr lvl="1"/>
            <a:r>
              <a:rPr lang="en-US" dirty="0" smtClean="0"/>
              <a:t>Bullet point level 1 (26pt)</a:t>
            </a:r>
          </a:p>
          <a:p>
            <a:pPr lvl="2"/>
            <a:r>
              <a:rPr lang="en-US" dirty="0" smtClean="0"/>
              <a:t>Bullet point level 2 (24pt)</a:t>
            </a:r>
          </a:p>
          <a:p>
            <a:pPr lvl="3"/>
            <a:r>
              <a:rPr lang="en-US" dirty="0" smtClean="0"/>
              <a:t>Bullet point level 3 (22pt)</a:t>
            </a:r>
          </a:p>
          <a:p>
            <a:pPr lvl="4"/>
            <a:r>
              <a:rPr lang="en-US" dirty="0" smtClean="0"/>
              <a:t>Bullet point level 4 (20pt)</a:t>
            </a:r>
            <a:endParaRPr lang="en-GB" dirty="0"/>
          </a:p>
        </p:txBody>
      </p:sp>
      <p:sp>
        <p:nvSpPr>
          <p:cNvPr id="5" name="Title 1"/>
          <p:cNvSpPr>
            <a:spLocks noGrp="1"/>
          </p:cNvSpPr>
          <p:nvPr>
            <p:ph type="title" hasCustomPrompt="1"/>
          </p:nvPr>
        </p:nvSpPr>
        <p:spPr>
          <a:xfrm>
            <a:off x="2386056" y="285306"/>
            <a:ext cx="5472070" cy="843390"/>
          </a:xfrm>
        </p:spPr>
        <p:txBody>
          <a:bodyPr>
            <a:noAutofit/>
          </a:bodyPr>
          <a:lstStyle>
            <a:lvl1pPr>
              <a:defRPr sz="2600">
                <a:solidFill>
                  <a:schemeClr val="bg1"/>
                </a:solidFill>
              </a:defRPr>
            </a:lvl1pPr>
          </a:lstStyle>
          <a:p>
            <a:r>
              <a:rPr lang="en-US" dirty="0" smtClean="0"/>
              <a:t>Slide title: can span two lines of the slide and uses this font color (26pt) </a:t>
            </a:r>
            <a:endParaRPr lang="en-GB"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685800" y="2130425"/>
            <a:ext cx="7772400" cy="1470025"/>
          </a:xfrm>
        </p:spPr>
        <p:txBody>
          <a:bodyPr/>
          <a:lstStyle>
            <a:lvl1pPr algn="ctr">
              <a:defRPr/>
            </a:lvl1pPr>
          </a:lstStyle>
          <a:p>
            <a:r>
              <a:rPr lang="en-US" noProof="0" smtClean="0"/>
              <a:t>Click to edit Master title style</a:t>
            </a:r>
            <a:endParaRPr lang="en-GB" noProof="0" dirty="0"/>
          </a:p>
        </p:txBody>
      </p:sp>
      <p:sp>
        <p:nvSpPr>
          <p:cNvPr id="14131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noProof="0" smtClean="0"/>
              <a:t>Click to edit Master subtitle style</a:t>
            </a:r>
            <a:endParaRPr lang="en-GB" noProof="0" dirty="0"/>
          </a:p>
        </p:txBody>
      </p:sp>
      <p:sp>
        <p:nvSpPr>
          <p:cNvPr id="141316" name="Rectangle 4"/>
          <p:cNvSpPr>
            <a:spLocks noGrp="1" noChangeArrowheads="1"/>
          </p:cNvSpPr>
          <p:nvPr>
            <p:ph type="dt" sz="half" idx="2"/>
          </p:nvPr>
        </p:nvSpPr>
        <p:spPr>
          <a:xfrm>
            <a:off x="457200" y="6245225"/>
            <a:ext cx="2133600" cy="476250"/>
          </a:xfrm>
          <a:prstGeom prst="rect">
            <a:avLst/>
          </a:prstGeom>
        </p:spPr>
        <p:txBody>
          <a:bodyPr/>
          <a:lstStyle>
            <a:lvl1pPr>
              <a:defRPr/>
            </a:lvl1pPr>
          </a:lstStyle>
          <a:p>
            <a:endParaRPr lang="en-GB" noProof="0" dirty="0"/>
          </a:p>
        </p:txBody>
      </p:sp>
      <p:sp>
        <p:nvSpPr>
          <p:cNvPr id="141317" name="Rectangle 5"/>
          <p:cNvSpPr>
            <a:spLocks noGrp="1" noChangeArrowheads="1"/>
          </p:cNvSpPr>
          <p:nvPr>
            <p:ph type="ftr" sz="quarter" idx="3"/>
          </p:nvPr>
        </p:nvSpPr>
        <p:spPr>
          <a:xfrm>
            <a:off x="3124200" y="6245225"/>
            <a:ext cx="2895600" cy="476250"/>
          </a:xfrm>
          <a:prstGeom prst="rect">
            <a:avLst/>
          </a:prstGeom>
        </p:spPr>
        <p:txBody>
          <a:bodyPr/>
          <a:lstStyle>
            <a:lvl1pPr>
              <a:defRPr/>
            </a:lvl1pPr>
          </a:lstStyle>
          <a:p>
            <a:endParaRPr lang="en-GB" noProof="0" dirty="0"/>
          </a:p>
        </p:txBody>
      </p:sp>
      <p:sp>
        <p:nvSpPr>
          <p:cNvPr id="141318" name="Rectangle 6"/>
          <p:cNvSpPr>
            <a:spLocks noGrp="1" noChangeArrowheads="1"/>
          </p:cNvSpPr>
          <p:nvPr>
            <p:ph type="sldNum" sz="quarter" idx="4"/>
          </p:nvPr>
        </p:nvSpPr>
        <p:spPr>
          <a:xfrm>
            <a:off x="6553200" y="6245225"/>
            <a:ext cx="2133600" cy="476250"/>
          </a:xfrm>
          <a:prstGeom prst="rect">
            <a:avLst/>
          </a:prstGeom>
        </p:spPr>
        <p:txBody>
          <a:bodyPr/>
          <a:lstStyle>
            <a:lvl1pPr>
              <a:defRPr/>
            </a:lvl1pPr>
          </a:lstStyle>
          <a:p>
            <a:fld id="{9EEF8176-8FAC-45F3-BCA2-3E2825C70F58}" type="slidenum">
              <a:rPr lang="en-GB" noProof="0" smtClean="0"/>
              <a:pPr/>
              <a:t>‹#›</a:t>
            </a:fld>
            <a:endParaRPr lang="en-GB" noProof="0" dirty="0"/>
          </a:p>
        </p:txBody>
      </p:sp>
      <p:sp>
        <p:nvSpPr>
          <p:cNvPr id="141319" name="Rectangle 7"/>
          <p:cNvSpPr>
            <a:spLocks noChangeArrowheads="1"/>
          </p:cNvSpPr>
          <p:nvPr/>
        </p:nvSpPr>
        <p:spPr bwMode="auto">
          <a:xfrm>
            <a:off x="0" y="0"/>
            <a:ext cx="9144000" cy="784225"/>
          </a:xfrm>
          <a:prstGeom prst="rect">
            <a:avLst/>
          </a:prstGeom>
          <a:solidFill>
            <a:srgbClr val="E00034"/>
          </a:solidFill>
          <a:ln w="9525">
            <a:noFill/>
            <a:miter lim="800000"/>
            <a:headEnd/>
            <a:tailEnd/>
          </a:ln>
          <a:effectLst/>
        </p:spPr>
        <p:txBody>
          <a:bodyPr wrap="none" lIns="79352" tIns="39676" rIns="79352" bIns="39676" anchor="ctr"/>
          <a:lstStyle/>
          <a:p>
            <a:pPr algn="ctr" defTabSz="793750"/>
            <a:endParaRPr lang="fr-CH" sz="3100" dirty="0"/>
          </a:p>
        </p:txBody>
      </p:sp>
      <p:sp>
        <p:nvSpPr>
          <p:cNvPr id="141321" name="Line 9"/>
          <p:cNvSpPr>
            <a:spLocks noChangeShapeType="1"/>
          </p:cNvSpPr>
          <p:nvPr/>
        </p:nvSpPr>
        <p:spPr bwMode="auto">
          <a:xfrm>
            <a:off x="1187450" y="1628775"/>
            <a:ext cx="7956550" cy="0"/>
          </a:xfrm>
          <a:prstGeom prst="line">
            <a:avLst/>
          </a:prstGeom>
          <a:noFill/>
          <a:ln w="28575">
            <a:solidFill>
              <a:srgbClr val="E00034"/>
            </a:solidFill>
            <a:round/>
            <a:headEnd/>
            <a:tailEnd/>
          </a:ln>
          <a:effectLst/>
        </p:spPr>
        <p:txBody>
          <a:bodyPr/>
          <a:lstStyle/>
          <a:p>
            <a:endParaRPr lang="en-GB" dirty="0"/>
          </a:p>
        </p:txBody>
      </p:sp>
      <p:graphicFrame>
        <p:nvGraphicFramePr>
          <p:cNvPr id="2050" name="Object 2"/>
          <p:cNvGraphicFramePr>
            <a:graphicFrameLocks noChangeAspect="1"/>
          </p:cNvGraphicFramePr>
          <p:nvPr/>
        </p:nvGraphicFramePr>
        <p:xfrm>
          <a:off x="484188" y="130175"/>
          <a:ext cx="4340225" cy="490538"/>
        </p:xfrm>
        <a:graphic>
          <a:graphicData uri="http://schemas.openxmlformats.org/presentationml/2006/ole">
            <p:oleObj spid="_x0000_s1026" name="Drawing" r:id="rId3" imgW="5029200" imgH="568800" progId="">
              <p:embed/>
            </p:oleObj>
          </a:graphicData>
        </a:graphic>
      </p:graphicFrame>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
        <p:nvSpPr>
          <p:cNvPr id="8" name="TextBox 13"/>
          <p:cNvSpPr txBox="1"/>
          <p:nvPr userDrawn="1"/>
        </p:nvSpPr>
        <p:spPr bwMode="auto">
          <a:xfrm>
            <a:off x="533400" y="5746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2"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 name="Oval 17"/>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userDrawn="1"/>
        </p:nvSpPr>
        <p:spPr bwMode="auto">
          <a:xfrm>
            <a:off x="393700" y="764704"/>
            <a:ext cx="1144588" cy="461665"/>
          </a:xfrm>
          <a:prstGeom prst="rect">
            <a:avLst/>
          </a:prstGeom>
          <a:noFill/>
        </p:spPr>
        <p:txBody>
          <a:bodyPr lIns="0" tIns="0" rIns="0" bIns="0">
            <a:spAutoFit/>
          </a:bodyPr>
          <a:lstStyle/>
          <a:p>
            <a:pPr algn="ctr" fontAlgn="auto">
              <a:spcBef>
                <a:spcPts val="0"/>
              </a:spcBef>
              <a:spcAft>
                <a:spcPts val="0"/>
              </a:spcAft>
              <a:defRPr/>
            </a:pPr>
            <a:r>
              <a:rPr lang="en-US" sz="1000" dirty="0" smtClean="0">
                <a:solidFill>
                  <a:schemeClr val="bg1"/>
                </a:solidFill>
              </a:rPr>
              <a:t>Technology</a:t>
            </a:r>
          </a:p>
          <a:p>
            <a:pPr algn="ctr" fontAlgn="auto">
              <a:spcBef>
                <a:spcPts val="0"/>
              </a:spcBef>
              <a:spcAft>
                <a:spcPts val="0"/>
              </a:spcAft>
              <a:defRPr/>
            </a:pPr>
            <a:r>
              <a:rPr lang="en-US" sz="1000" b="1" dirty="0" smtClean="0">
                <a:solidFill>
                  <a:schemeClr val="bg1"/>
                </a:solidFill>
                <a:latin typeface="+mn-lt"/>
                <a:cs typeface="Arial"/>
              </a:rPr>
              <a:t>Leadership</a:t>
            </a:r>
          </a:p>
          <a:p>
            <a:pPr algn="ctr" fontAlgn="auto">
              <a:spcBef>
                <a:spcPts val="0"/>
              </a:spcBef>
              <a:spcAft>
                <a:spcPts val="0"/>
              </a:spcAft>
              <a:defRPr/>
            </a:pPr>
            <a:r>
              <a:rPr lang="en-US" sz="1000" b="1" dirty="0" smtClean="0">
                <a:solidFill>
                  <a:schemeClr val="bg1"/>
                </a:solidFill>
                <a:latin typeface="+mn-lt"/>
                <a:cs typeface="Arial"/>
              </a:rPr>
              <a:t>Academy</a:t>
            </a:r>
            <a:endParaRPr lang="en-US" sz="1000" b="1" dirty="0">
              <a:solidFill>
                <a:schemeClr val="bg1"/>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1" r:id="rId7"/>
    <p:sldLayoutId id="2147483723" r:id="rId8"/>
    <p:sldLayoutId id="2147483744" r:id="rId9"/>
    <p:sldLayoutId id="2147483745" r:id="rId10"/>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395536" y="1676400"/>
            <a:ext cx="8291264" cy="47049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 name="Oval 17"/>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userDrawn="1"/>
        </p:nvSpPr>
        <p:spPr bwMode="auto">
          <a:xfrm>
            <a:off x="393700" y="764704"/>
            <a:ext cx="1144588" cy="461665"/>
          </a:xfrm>
          <a:prstGeom prst="rect">
            <a:avLst/>
          </a:prstGeom>
          <a:noFill/>
        </p:spPr>
        <p:txBody>
          <a:bodyPr lIns="0" tIns="0" rIns="0" bIns="0">
            <a:spAutoFit/>
          </a:bodyPr>
          <a:lstStyle/>
          <a:p>
            <a:pPr algn="ctr" fontAlgn="auto">
              <a:spcBef>
                <a:spcPts val="0"/>
              </a:spcBef>
              <a:spcAft>
                <a:spcPts val="0"/>
              </a:spcAft>
              <a:defRPr/>
            </a:pPr>
            <a:r>
              <a:rPr lang="en-US" sz="1000" dirty="0" smtClean="0">
                <a:solidFill>
                  <a:schemeClr val="bg1"/>
                </a:solidFill>
              </a:rPr>
              <a:t>Technology</a:t>
            </a:r>
          </a:p>
          <a:p>
            <a:pPr algn="ctr" fontAlgn="auto">
              <a:spcBef>
                <a:spcPts val="0"/>
              </a:spcBef>
              <a:spcAft>
                <a:spcPts val="0"/>
              </a:spcAft>
              <a:defRPr/>
            </a:pPr>
            <a:r>
              <a:rPr lang="en-US" sz="1000" b="1" dirty="0" smtClean="0">
                <a:solidFill>
                  <a:schemeClr val="bg1"/>
                </a:solidFill>
                <a:latin typeface="+mn-lt"/>
                <a:cs typeface="Arial"/>
              </a:rPr>
              <a:t>Leadership</a:t>
            </a:r>
          </a:p>
          <a:p>
            <a:pPr algn="ctr" fontAlgn="auto">
              <a:spcBef>
                <a:spcPts val="0"/>
              </a:spcBef>
              <a:spcAft>
                <a:spcPts val="0"/>
              </a:spcAft>
              <a:defRPr/>
            </a:pPr>
            <a:r>
              <a:rPr lang="en-US" sz="1000" b="1" dirty="0" smtClean="0">
                <a:solidFill>
                  <a:schemeClr val="bg1"/>
                </a:solidFill>
                <a:latin typeface="+mn-lt"/>
                <a:cs typeface="Arial"/>
              </a:rPr>
              <a:t>Academy</a:t>
            </a:r>
            <a:endParaRPr lang="en-US" sz="1000" b="1" dirty="0">
              <a:solidFill>
                <a:schemeClr val="bg1"/>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6" r:id="rId12"/>
  </p:sldLayoutIdLst>
  <p:hf hdr="0" ftr="0" dt="0"/>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notesSlide" Target="../notesSlides/notesSlide17.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images.google.com/imgres?imgurl=http://www.ccpartnersltd.com/antivirus/Trendmicro-big.gif&amp;imgrefurl=http://www.ccpartnersltd.com/antivirus/antivirus.html&amp;h=401&amp;w=1064&amp;sz=93&amp;hl=en&amp;start=15&amp;tbnid=KlbTb2pTZpv28M:&amp;tbnh=57&amp;tbnw=150&amp;prev=/images?q=trendmicro&amp;gbv=2&amp;svnum=10&amp;hl=en&amp;sa=G" TargetMode="External"/><Relationship Id="rId18" Type="http://schemas.openxmlformats.org/officeDocument/2006/relationships/image" Target="../media/image33.jpeg"/><Relationship Id="rId26" Type="http://schemas.openxmlformats.org/officeDocument/2006/relationships/image" Target="../media/image41.jpeg"/><Relationship Id="rId3" Type="http://schemas.openxmlformats.org/officeDocument/2006/relationships/hyperlink" Target="http://images.google.com/imgres?imgurl=http://www.waece.org/imageneslinks/ccf.jpg&amp;imgrefurl=http://www.waece.org/enlaces.php&amp;h=164&amp;w=161&amp;sz=9&amp;hl=en&amp;start=19&amp;tbnid=ByhbKy1dSYw70M:&amp;tbnh=98&amp;tbnw=96&amp;prev=/images?q=christian+children's+fund&amp;ndsp=20&amp;svnum=10&amp;hl=en&amp;rls=com.microsoft:en-us&amp;sa=N" TargetMode="External"/><Relationship Id="rId21" Type="http://schemas.openxmlformats.org/officeDocument/2006/relationships/image" Target="../media/image36.jpeg"/><Relationship Id="rId34" Type="http://schemas.openxmlformats.org/officeDocument/2006/relationships/image" Target="../media/image49.jpeg"/><Relationship Id="rId7" Type="http://schemas.openxmlformats.org/officeDocument/2006/relationships/image" Target="../media/image24.jpeg"/><Relationship Id="rId12" Type="http://schemas.openxmlformats.org/officeDocument/2006/relationships/image" Target="../media/image28.jpeg"/><Relationship Id="rId17" Type="http://schemas.openxmlformats.org/officeDocument/2006/relationships/image" Target="../media/image32.jpeg"/><Relationship Id="rId25" Type="http://schemas.openxmlformats.org/officeDocument/2006/relationships/image" Target="../media/image40.jpeg"/><Relationship Id="rId33" Type="http://schemas.openxmlformats.org/officeDocument/2006/relationships/image" Target="../media/image48.png"/><Relationship Id="rId38" Type="http://schemas.openxmlformats.org/officeDocument/2006/relationships/image" Target="../media/image53.png"/><Relationship Id="rId2" Type="http://schemas.openxmlformats.org/officeDocument/2006/relationships/notesSlide" Target="../notesSlides/notesSlide34.xml"/><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24" Type="http://schemas.openxmlformats.org/officeDocument/2006/relationships/image" Target="../media/image39.png"/><Relationship Id="rId32" Type="http://schemas.openxmlformats.org/officeDocument/2006/relationships/image" Target="../media/image47.jpeg"/><Relationship Id="rId37" Type="http://schemas.openxmlformats.org/officeDocument/2006/relationships/image" Target="../media/image52.png"/><Relationship Id="rId5" Type="http://schemas.openxmlformats.org/officeDocument/2006/relationships/hyperlink" Target="http://images.google.com/imgres?imgurl=http://newsinfo.nd.edu/assets/crs_logo.jpg&amp;imgrefurl=http://al.nd.edu/about-arts-and-letters/news/kroc-institute-hosts-catholic-relief-services-staff/&amp;h=149&amp;w=216&amp;sz=41&amp;hl=en&amp;start=4&amp;tbnid=5WCxI7NAoDJEMM:&amp;tbnh=74&amp;tbnw=107&amp;prev=/images?q=catholic+relief+services&amp;ndsp=20&amp;svnum=10&amp;hl=en&amp;rls=com.microsoft:en-us&amp;sa=N" TargetMode="External"/><Relationship Id="rId15" Type="http://schemas.openxmlformats.org/officeDocument/2006/relationships/image" Target="../media/image30.jpeg"/><Relationship Id="rId23" Type="http://schemas.openxmlformats.org/officeDocument/2006/relationships/image" Target="../media/image38.png"/><Relationship Id="rId28" Type="http://schemas.openxmlformats.org/officeDocument/2006/relationships/image" Target="../media/image43.jpeg"/><Relationship Id="rId36" Type="http://schemas.openxmlformats.org/officeDocument/2006/relationships/image" Target="../media/image51.jpeg"/><Relationship Id="rId10" Type="http://schemas.openxmlformats.org/officeDocument/2006/relationships/image" Target="../media/image26.png"/><Relationship Id="rId19" Type="http://schemas.openxmlformats.org/officeDocument/2006/relationships/image" Target="../media/image34.jpeg"/><Relationship Id="rId31" Type="http://schemas.openxmlformats.org/officeDocument/2006/relationships/image" Target="../media/image46.jpeg"/><Relationship Id="rId4" Type="http://schemas.openxmlformats.org/officeDocument/2006/relationships/image" Target="../media/image22.jpeg"/><Relationship Id="rId9" Type="http://schemas.openxmlformats.org/officeDocument/2006/relationships/hyperlink" Target="http://www.wcs.org/sw-home" TargetMode="External"/><Relationship Id="rId14" Type="http://schemas.openxmlformats.org/officeDocument/2006/relationships/image" Target="../media/image29.png"/><Relationship Id="rId22" Type="http://schemas.openxmlformats.org/officeDocument/2006/relationships/image" Target="../media/image37.jpeg"/><Relationship Id="rId27" Type="http://schemas.openxmlformats.org/officeDocument/2006/relationships/image" Target="../media/image42.png"/><Relationship Id="rId30" Type="http://schemas.openxmlformats.org/officeDocument/2006/relationships/image" Target="../media/image45.jpeg"/><Relationship Id="rId35"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notesSlide" Target="../notesSlides/notesSlide3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5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17.xml"/><Relationship Id="rId5" Type="http://schemas.openxmlformats.org/officeDocument/2006/relationships/tags" Target="../tags/tag31.xml"/><Relationship Id="rId4" Type="http://schemas.openxmlformats.org/officeDocument/2006/relationships/tags" Target="../tags/tag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9.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1.xml"/><Relationship Id="rId1" Type="http://schemas.openxmlformats.org/officeDocument/2006/relationships/slideLayout" Target="../slideLayouts/slideLayout17.xml"/><Relationship Id="rId4" Type="http://schemas.openxmlformats.org/officeDocument/2006/relationships/image" Target="../media/image65.gi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hyperlink" Target="http://eghapp.blogspot.co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mailto:ehapp@savechildren.org" TargetMode="External"/><Relationship Id="rId5" Type="http://schemas.openxmlformats.org/officeDocument/2006/relationships/hyperlink" Target="http://www.fairfieldreview.org/hpmd/EGHprofile.nsf" TargetMode="External"/><Relationship Id="rId4" Type="http://schemas.openxmlformats.org/officeDocument/2006/relationships/hyperlink" Target="http://granger-happ.blogspot.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8" descr="logo_with_name.psd"/>
          <p:cNvPicPr>
            <a:picLocks noChangeAspect="1"/>
          </p:cNvPicPr>
          <p:nvPr/>
        </p:nvPicPr>
        <p:blipFill>
          <a:blip r:embed="rId3" cstate="print"/>
          <a:srcRect/>
          <a:stretch>
            <a:fillRect/>
          </a:stretch>
        </p:blipFill>
        <p:spPr bwMode="auto">
          <a:xfrm>
            <a:off x="5105400" y="3586163"/>
            <a:ext cx="1981200" cy="742950"/>
          </a:xfrm>
          <a:prstGeom prst="rect">
            <a:avLst/>
          </a:prstGeom>
          <a:noFill/>
          <a:ln w="9525">
            <a:noFill/>
            <a:miter lim="800000"/>
            <a:headEnd/>
            <a:tailEnd/>
          </a:ln>
        </p:spPr>
      </p:pic>
      <p:sp>
        <p:nvSpPr>
          <p:cNvPr id="2051" name="Rectangle 8"/>
          <p:cNvSpPr txBox="1">
            <a:spLocks noChangeArrowheads="1"/>
          </p:cNvSpPr>
          <p:nvPr/>
        </p:nvSpPr>
        <p:spPr bwMode="auto">
          <a:xfrm>
            <a:off x="893763" y="2843213"/>
            <a:ext cx="6261100" cy="685800"/>
          </a:xfrm>
          <a:prstGeom prst="rect">
            <a:avLst/>
          </a:prstGeom>
          <a:noFill/>
          <a:ln w="9525">
            <a:noFill/>
            <a:miter lim="800000"/>
            <a:headEnd/>
            <a:tailEnd/>
          </a:ln>
        </p:spPr>
        <p:txBody>
          <a:bodyPr anchor="b"/>
          <a:lstStyle/>
          <a:p>
            <a:pPr algn="r"/>
            <a:r>
              <a:rPr lang="en-US" sz="2000" b="1">
                <a:solidFill>
                  <a:srgbClr val="8DC02F"/>
                </a:solidFill>
                <a:latin typeface="Calibri" pitchFamily="34" charset="0"/>
                <a:cs typeface="Calibri" pitchFamily="34" charset="0"/>
              </a:rPr>
              <a:t>The Tech Leadership Academy is made possible by generous funding from Microsoft Community Affairs</a:t>
            </a:r>
          </a:p>
        </p:txBody>
      </p:sp>
      <p:sp>
        <p:nvSpPr>
          <p:cNvPr id="2052" name="TextBox 8"/>
          <p:cNvSpPr txBox="1">
            <a:spLocks noChangeArrowheads="1"/>
          </p:cNvSpPr>
          <p:nvPr/>
        </p:nvSpPr>
        <p:spPr bwMode="auto">
          <a:xfrm>
            <a:off x="0" y="6781800"/>
            <a:ext cx="2286000" cy="76200"/>
          </a:xfrm>
          <a:prstGeom prst="rect">
            <a:avLst/>
          </a:prstGeom>
          <a:solidFill>
            <a:srgbClr val="D6D3DF"/>
          </a:solidFill>
          <a:ln w="9525">
            <a:noFill/>
            <a:miter lim="800000"/>
            <a:headEnd/>
            <a:tailEnd/>
          </a:ln>
        </p:spPr>
        <p:txBody>
          <a:bodyPr>
            <a:spAutoFit/>
          </a:bodyPr>
          <a:lstStyle/>
          <a:p>
            <a:pPr>
              <a:spcBef>
                <a:spcPct val="20000"/>
              </a:spcBef>
              <a:buClr>
                <a:schemeClr val="accent2"/>
              </a:buClr>
              <a:buSzPct val="70000"/>
              <a:buFont typeface="Wingdings" charset="2"/>
              <a:buChar char="l"/>
            </a:pPr>
            <a:endParaRPr lang="en-US" baseline="-25000">
              <a:latin typeface="Calibri" pitchFamily="34" charset="0"/>
            </a:endParaRPr>
          </a:p>
        </p:txBody>
      </p:sp>
      <p:sp>
        <p:nvSpPr>
          <p:cNvPr id="2053" name="TextBox 9"/>
          <p:cNvSpPr txBox="1">
            <a:spLocks noChangeArrowheads="1"/>
          </p:cNvSpPr>
          <p:nvPr/>
        </p:nvSpPr>
        <p:spPr bwMode="auto">
          <a:xfrm>
            <a:off x="2286000" y="6781800"/>
            <a:ext cx="2286000" cy="76200"/>
          </a:xfrm>
          <a:prstGeom prst="rect">
            <a:avLst/>
          </a:prstGeom>
          <a:solidFill>
            <a:srgbClr val="B7D482"/>
          </a:solidFill>
          <a:ln w="9525">
            <a:noFill/>
            <a:miter lim="800000"/>
            <a:headEnd/>
            <a:tailEnd/>
          </a:ln>
        </p:spPr>
        <p:txBody>
          <a:bodyPr>
            <a:spAutoFit/>
          </a:bodyPr>
          <a:lstStyle/>
          <a:p>
            <a:pPr>
              <a:spcBef>
                <a:spcPct val="20000"/>
              </a:spcBef>
              <a:buClr>
                <a:schemeClr val="accent2"/>
              </a:buClr>
              <a:buSzPct val="70000"/>
              <a:buFont typeface="Wingdings" charset="2"/>
              <a:buChar char="l"/>
            </a:pPr>
            <a:endParaRPr lang="en-US">
              <a:latin typeface="Calibri" pitchFamily="34" charset="0"/>
            </a:endParaRPr>
          </a:p>
        </p:txBody>
      </p:sp>
      <p:sp>
        <p:nvSpPr>
          <p:cNvPr id="2054" name="TextBox 10"/>
          <p:cNvSpPr txBox="1">
            <a:spLocks noChangeArrowheads="1"/>
          </p:cNvSpPr>
          <p:nvPr/>
        </p:nvSpPr>
        <p:spPr bwMode="auto">
          <a:xfrm>
            <a:off x="4572000" y="6781800"/>
            <a:ext cx="2286000" cy="76200"/>
          </a:xfrm>
          <a:prstGeom prst="rect">
            <a:avLst/>
          </a:prstGeom>
          <a:solidFill>
            <a:srgbClr val="8EC02F"/>
          </a:solidFill>
          <a:ln w="9525">
            <a:noFill/>
            <a:miter lim="800000"/>
            <a:headEnd/>
            <a:tailEnd/>
          </a:ln>
        </p:spPr>
        <p:txBody>
          <a:bodyPr>
            <a:spAutoFit/>
          </a:bodyPr>
          <a:lstStyle/>
          <a:p>
            <a:pPr>
              <a:spcBef>
                <a:spcPct val="20000"/>
              </a:spcBef>
              <a:buClr>
                <a:schemeClr val="accent2"/>
              </a:buClr>
              <a:buSzPct val="70000"/>
              <a:buFont typeface="Wingdings" charset="2"/>
              <a:buChar char="l"/>
            </a:pPr>
            <a:endParaRPr lang="en-US">
              <a:latin typeface="Calibri" pitchFamily="34" charset="0"/>
            </a:endParaRPr>
          </a:p>
        </p:txBody>
      </p:sp>
      <p:sp>
        <p:nvSpPr>
          <p:cNvPr id="2055" name="TextBox 11"/>
          <p:cNvSpPr txBox="1">
            <a:spLocks noChangeArrowheads="1"/>
          </p:cNvSpPr>
          <p:nvPr/>
        </p:nvSpPr>
        <p:spPr bwMode="auto">
          <a:xfrm>
            <a:off x="6858000" y="6781800"/>
            <a:ext cx="2286000" cy="76200"/>
          </a:xfrm>
          <a:prstGeom prst="rect">
            <a:avLst/>
          </a:prstGeom>
          <a:solidFill>
            <a:srgbClr val="232269"/>
          </a:solidFill>
          <a:ln w="9525">
            <a:noFill/>
            <a:miter lim="800000"/>
            <a:headEnd/>
            <a:tailEnd/>
          </a:ln>
        </p:spPr>
        <p:txBody>
          <a:bodyPr>
            <a:spAutoFit/>
          </a:bodyPr>
          <a:lstStyle/>
          <a:p>
            <a:pPr>
              <a:spcBef>
                <a:spcPct val="20000"/>
              </a:spcBef>
              <a:buClr>
                <a:schemeClr val="accent2"/>
              </a:buClr>
              <a:buSzPct val="70000"/>
              <a:buFont typeface="Wingdings" charset="2"/>
              <a:buChar char="l"/>
            </a:pPr>
            <a:endParaRPr lang="en-US">
              <a:latin typeface="Calibri" pitchFamily="34" charset="0"/>
            </a:endParaRPr>
          </a:p>
        </p:txBody>
      </p:sp>
      <p:pic>
        <p:nvPicPr>
          <p:cNvPr id="2056" name="Picture 12" descr="logo_with_name.psd"/>
          <p:cNvPicPr>
            <a:picLocks noChangeAspect="1"/>
          </p:cNvPicPr>
          <p:nvPr/>
        </p:nvPicPr>
        <p:blipFill>
          <a:blip r:embed="rId4" cstate="print"/>
          <a:srcRect/>
          <a:stretch>
            <a:fillRect/>
          </a:stretch>
        </p:blipFill>
        <p:spPr bwMode="auto">
          <a:xfrm>
            <a:off x="8329613" y="6502400"/>
            <a:ext cx="674687" cy="252413"/>
          </a:xfrm>
          <a:prstGeom prst="rect">
            <a:avLst/>
          </a:prstGeom>
          <a:noFill/>
          <a:ln w="9525">
            <a:noFill/>
            <a:miter lim="800000"/>
            <a:headEnd/>
            <a:tailEnd/>
          </a:ln>
        </p:spPr>
      </p:pic>
      <p:pic>
        <p:nvPicPr>
          <p:cNvPr id="2057" name="Picture 15" descr="somerights20.png"/>
          <p:cNvPicPr>
            <a:picLocks noChangeAspect="1"/>
          </p:cNvPicPr>
          <p:nvPr/>
        </p:nvPicPr>
        <p:blipFill>
          <a:blip r:embed="rId5" cstate="print"/>
          <a:srcRect/>
          <a:stretch>
            <a:fillRect/>
          </a:stretch>
        </p:blipFill>
        <p:spPr bwMode="auto">
          <a:xfrm>
            <a:off x="342900" y="6508750"/>
            <a:ext cx="660400" cy="233363"/>
          </a:xfrm>
          <a:prstGeom prst="rect">
            <a:avLst/>
          </a:prstGeom>
          <a:noFill/>
          <a:ln w="9525">
            <a:noFill/>
            <a:miter lim="800000"/>
            <a:headEnd/>
            <a:tailEnd/>
          </a:ln>
        </p:spPr>
      </p:pic>
      <p:sp>
        <p:nvSpPr>
          <p:cNvPr id="2058" name="TextBox 16"/>
          <p:cNvSpPr txBox="1">
            <a:spLocks noChangeArrowheads="1"/>
          </p:cNvSpPr>
          <p:nvPr/>
        </p:nvSpPr>
        <p:spPr bwMode="auto">
          <a:xfrm>
            <a:off x="984250" y="6507163"/>
            <a:ext cx="5359400" cy="246062"/>
          </a:xfrm>
          <a:prstGeom prst="rect">
            <a:avLst/>
          </a:prstGeom>
          <a:noFill/>
          <a:ln w="9525">
            <a:noFill/>
            <a:miter lim="800000"/>
            <a:headEnd/>
            <a:tailEnd/>
          </a:ln>
        </p:spPr>
        <p:txBody>
          <a:bodyPr>
            <a:spAutoFit/>
          </a:bodyPr>
          <a:lstStyle/>
          <a:p>
            <a:pPr>
              <a:spcBef>
                <a:spcPct val="20000"/>
              </a:spcBef>
              <a:buClr>
                <a:schemeClr val="accent2"/>
              </a:buClr>
              <a:buSzPct val="70000"/>
              <a:buFont typeface="Wingdings" charset="2"/>
              <a:buNone/>
            </a:pPr>
            <a:r>
              <a:rPr lang="en-US" sz="1000">
                <a:latin typeface="Calibri" pitchFamily="34" charset="0"/>
                <a:cs typeface="Calibri" pitchFamily="34" charset="0"/>
              </a:rPr>
              <a:t>These materials are available under the Creative Commons Attribution-NonCommercial 3.0 License.</a:t>
            </a:r>
          </a:p>
        </p:txBody>
      </p:sp>
      <p:pic>
        <p:nvPicPr>
          <p:cNvPr id="2059" name="Picture 17" descr="tech_leadership_academy.jpg"/>
          <p:cNvPicPr>
            <a:picLocks noChangeAspect="1"/>
          </p:cNvPicPr>
          <p:nvPr/>
        </p:nvPicPr>
        <p:blipFill>
          <a:blip r:embed="rId6" cstate="print"/>
          <a:srcRect/>
          <a:stretch>
            <a:fillRect/>
          </a:stretch>
        </p:blipFill>
        <p:spPr bwMode="auto">
          <a:xfrm>
            <a:off x="1371600" y="1066800"/>
            <a:ext cx="5715000" cy="1574800"/>
          </a:xfrm>
          <a:prstGeom prst="rect">
            <a:avLst/>
          </a:prstGeom>
          <a:noFill/>
          <a:ln w="9525">
            <a:noFill/>
            <a:miter lim="800000"/>
            <a:headEnd/>
            <a:tailEnd/>
          </a:ln>
        </p:spPr>
      </p:pic>
      <p:sp>
        <p:nvSpPr>
          <p:cNvPr id="2060"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endParaRPr lang="en-US"/>
          </a:p>
        </p:txBody>
      </p:sp>
      <p:sp>
        <p:nvSpPr>
          <p:cNvPr id="2061" name="Oval 9"/>
          <p:cNvSpPr>
            <a:spLocks noChangeArrowheads="1"/>
          </p:cNvSpPr>
          <p:nvPr/>
        </p:nvSpPr>
        <p:spPr bwMode="auto">
          <a:xfrm>
            <a:off x="7493000" y="2992438"/>
            <a:ext cx="201613"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2" name="Oval 10"/>
          <p:cNvSpPr>
            <a:spLocks noChangeArrowheads="1"/>
          </p:cNvSpPr>
          <p:nvPr/>
        </p:nvSpPr>
        <p:spPr bwMode="auto">
          <a:xfrm>
            <a:off x="7777163" y="2992438"/>
            <a:ext cx="201612"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3" name="Oval 11"/>
          <p:cNvSpPr>
            <a:spLocks noChangeArrowheads="1"/>
          </p:cNvSpPr>
          <p:nvPr/>
        </p:nvSpPr>
        <p:spPr bwMode="auto">
          <a:xfrm>
            <a:off x="8061325" y="2992438"/>
            <a:ext cx="201613"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4" name="Oval 12"/>
          <p:cNvSpPr>
            <a:spLocks noChangeArrowheads="1"/>
          </p:cNvSpPr>
          <p:nvPr/>
        </p:nvSpPr>
        <p:spPr bwMode="auto">
          <a:xfrm>
            <a:off x="7493000" y="3276600"/>
            <a:ext cx="201613" cy="201613"/>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5" name="Oval 13"/>
          <p:cNvSpPr>
            <a:spLocks noChangeArrowheads="1"/>
          </p:cNvSpPr>
          <p:nvPr/>
        </p:nvSpPr>
        <p:spPr bwMode="auto">
          <a:xfrm>
            <a:off x="7777163" y="3276600"/>
            <a:ext cx="201612" cy="201613"/>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6" name="Oval 14"/>
          <p:cNvSpPr>
            <a:spLocks noChangeArrowheads="1"/>
          </p:cNvSpPr>
          <p:nvPr/>
        </p:nvSpPr>
        <p:spPr bwMode="auto">
          <a:xfrm>
            <a:off x="8061325" y="3276600"/>
            <a:ext cx="201613" cy="201613"/>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7" name="Oval 15"/>
          <p:cNvSpPr>
            <a:spLocks noChangeArrowheads="1"/>
          </p:cNvSpPr>
          <p:nvPr/>
        </p:nvSpPr>
        <p:spPr bwMode="auto">
          <a:xfrm>
            <a:off x="8345488" y="3276600"/>
            <a:ext cx="201612" cy="201613"/>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68" name="Oval 16"/>
          <p:cNvSpPr>
            <a:spLocks noChangeArrowheads="1"/>
          </p:cNvSpPr>
          <p:nvPr/>
        </p:nvSpPr>
        <p:spPr bwMode="auto">
          <a:xfrm>
            <a:off x="7493000" y="3560763"/>
            <a:ext cx="201613"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69" name="Oval 17"/>
          <p:cNvSpPr>
            <a:spLocks noChangeArrowheads="1"/>
          </p:cNvSpPr>
          <p:nvPr/>
        </p:nvSpPr>
        <p:spPr bwMode="auto">
          <a:xfrm>
            <a:off x="7777163" y="3560763"/>
            <a:ext cx="201612" cy="201612"/>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70" name="Oval 18"/>
          <p:cNvSpPr>
            <a:spLocks noChangeArrowheads="1"/>
          </p:cNvSpPr>
          <p:nvPr/>
        </p:nvSpPr>
        <p:spPr bwMode="auto">
          <a:xfrm>
            <a:off x="8061325" y="3560763"/>
            <a:ext cx="201613" cy="201612"/>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1" name="Oval 19"/>
          <p:cNvSpPr>
            <a:spLocks noChangeArrowheads="1"/>
          </p:cNvSpPr>
          <p:nvPr/>
        </p:nvSpPr>
        <p:spPr bwMode="auto">
          <a:xfrm>
            <a:off x="8345488" y="3560763"/>
            <a:ext cx="201612" cy="201612"/>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2" name="Oval 20"/>
          <p:cNvSpPr>
            <a:spLocks noChangeArrowheads="1"/>
          </p:cNvSpPr>
          <p:nvPr/>
        </p:nvSpPr>
        <p:spPr bwMode="auto">
          <a:xfrm>
            <a:off x="8629650" y="3560763"/>
            <a:ext cx="201613" cy="201612"/>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73" name="Oval 21"/>
          <p:cNvSpPr>
            <a:spLocks noChangeArrowheads="1"/>
          </p:cNvSpPr>
          <p:nvPr/>
        </p:nvSpPr>
        <p:spPr bwMode="auto">
          <a:xfrm>
            <a:off x="7493000" y="3843338"/>
            <a:ext cx="201613" cy="203200"/>
          </a:xfrm>
          <a:prstGeom prst="ellipse">
            <a:avLst/>
          </a:prstGeom>
          <a:solidFill>
            <a:srgbClr val="D5D4E0"/>
          </a:solidFill>
          <a:ln w="9525">
            <a:noFill/>
            <a:round/>
            <a:headEnd/>
            <a:tailEnd/>
          </a:ln>
        </p:spPr>
        <p:txBody>
          <a:bodyPr wrap="none" anchor="ctr"/>
          <a:lstStyle/>
          <a:p>
            <a:endParaRPr lang="en-US">
              <a:latin typeface="Calibri" pitchFamily="34" charset="0"/>
            </a:endParaRPr>
          </a:p>
        </p:txBody>
      </p:sp>
      <p:sp>
        <p:nvSpPr>
          <p:cNvPr id="2074" name="Oval 22"/>
          <p:cNvSpPr>
            <a:spLocks noChangeArrowheads="1"/>
          </p:cNvSpPr>
          <p:nvPr/>
        </p:nvSpPr>
        <p:spPr bwMode="auto">
          <a:xfrm>
            <a:off x="7777163" y="3843338"/>
            <a:ext cx="201612" cy="203200"/>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5" name="Oval 23"/>
          <p:cNvSpPr>
            <a:spLocks noChangeArrowheads="1"/>
          </p:cNvSpPr>
          <p:nvPr/>
        </p:nvSpPr>
        <p:spPr bwMode="auto">
          <a:xfrm>
            <a:off x="8061325" y="3843338"/>
            <a:ext cx="201613" cy="203200"/>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6" name="Oval 24"/>
          <p:cNvSpPr>
            <a:spLocks noChangeArrowheads="1"/>
          </p:cNvSpPr>
          <p:nvPr/>
        </p:nvSpPr>
        <p:spPr bwMode="auto">
          <a:xfrm>
            <a:off x="8345488" y="3843338"/>
            <a:ext cx="201612" cy="203200"/>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77" name="Oval 25"/>
          <p:cNvSpPr>
            <a:spLocks noChangeArrowheads="1"/>
          </p:cNvSpPr>
          <p:nvPr/>
        </p:nvSpPr>
        <p:spPr bwMode="auto">
          <a:xfrm>
            <a:off x="7493000" y="4127500"/>
            <a:ext cx="201613" cy="203200"/>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8" name="Oval 26"/>
          <p:cNvSpPr>
            <a:spLocks noChangeArrowheads="1"/>
          </p:cNvSpPr>
          <p:nvPr/>
        </p:nvSpPr>
        <p:spPr bwMode="auto">
          <a:xfrm>
            <a:off x="7777163" y="4127500"/>
            <a:ext cx="201612" cy="203200"/>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79" name="Oval 27"/>
          <p:cNvSpPr>
            <a:spLocks noChangeArrowheads="1"/>
          </p:cNvSpPr>
          <p:nvPr/>
        </p:nvSpPr>
        <p:spPr bwMode="auto">
          <a:xfrm>
            <a:off x="8061325" y="4127500"/>
            <a:ext cx="201613" cy="203200"/>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0" name="Oval 28"/>
          <p:cNvSpPr>
            <a:spLocks noChangeArrowheads="1"/>
          </p:cNvSpPr>
          <p:nvPr/>
        </p:nvSpPr>
        <p:spPr bwMode="auto">
          <a:xfrm>
            <a:off x="8345488" y="4127500"/>
            <a:ext cx="201612" cy="203200"/>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1" name="Oval 29"/>
          <p:cNvSpPr>
            <a:spLocks noChangeArrowheads="1"/>
          </p:cNvSpPr>
          <p:nvPr/>
        </p:nvSpPr>
        <p:spPr bwMode="auto">
          <a:xfrm>
            <a:off x="8629650" y="4127500"/>
            <a:ext cx="201613" cy="203200"/>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82" name="Oval 30"/>
          <p:cNvSpPr>
            <a:spLocks noChangeArrowheads="1"/>
          </p:cNvSpPr>
          <p:nvPr/>
        </p:nvSpPr>
        <p:spPr bwMode="auto">
          <a:xfrm>
            <a:off x="7493000" y="4411663"/>
            <a:ext cx="201613" cy="201612"/>
          </a:xfrm>
          <a:prstGeom prst="ellipse">
            <a:avLst/>
          </a:prstGeom>
          <a:solidFill>
            <a:srgbClr val="B7D482"/>
          </a:solidFill>
          <a:ln w="9525">
            <a:noFill/>
            <a:round/>
            <a:headEnd/>
            <a:tailEnd/>
          </a:ln>
        </p:spPr>
        <p:txBody>
          <a:bodyPr wrap="none" anchor="ctr"/>
          <a:lstStyle/>
          <a:p>
            <a:endParaRPr lang="en-US">
              <a:latin typeface="Calibri" pitchFamily="34" charset="0"/>
            </a:endParaRPr>
          </a:p>
        </p:txBody>
      </p:sp>
      <p:sp>
        <p:nvSpPr>
          <p:cNvPr id="2083" name="Oval 31"/>
          <p:cNvSpPr>
            <a:spLocks noChangeArrowheads="1"/>
          </p:cNvSpPr>
          <p:nvPr/>
        </p:nvSpPr>
        <p:spPr bwMode="auto">
          <a:xfrm>
            <a:off x="7777163" y="4411663"/>
            <a:ext cx="201612" cy="201612"/>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4" name="Oval 32"/>
          <p:cNvSpPr>
            <a:spLocks noChangeArrowheads="1"/>
          </p:cNvSpPr>
          <p:nvPr/>
        </p:nvSpPr>
        <p:spPr bwMode="auto">
          <a:xfrm>
            <a:off x="8061325" y="4411663"/>
            <a:ext cx="201613" cy="201612"/>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5" name="Oval 33"/>
          <p:cNvSpPr>
            <a:spLocks noChangeArrowheads="1"/>
          </p:cNvSpPr>
          <p:nvPr/>
        </p:nvSpPr>
        <p:spPr bwMode="auto">
          <a:xfrm>
            <a:off x="8345488" y="4411663"/>
            <a:ext cx="201612" cy="201612"/>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86" name="Oval 34"/>
          <p:cNvSpPr>
            <a:spLocks noChangeArrowheads="1"/>
          </p:cNvSpPr>
          <p:nvPr/>
        </p:nvSpPr>
        <p:spPr bwMode="auto">
          <a:xfrm>
            <a:off x="7493000" y="4695825"/>
            <a:ext cx="201613" cy="201613"/>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7" name="Oval 35"/>
          <p:cNvSpPr>
            <a:spLocks noChangeArrowheads="1"/>
          </p:cNvSpPr>
          <p:nvPr/>
        </p:nvSpPr>
        <p:spPr bwMode="auto">
          <a:xfrm>
            <a:off x="7777163" y="4695825"/>
            <a:ext cx="201612" cy="201613"/>
          </a:xfrm>
          <a:prstGeom prst="ellipse">
            <a:avLst/>
          </a:prstGeom>
          <a:solidFill>
            <a:srgbClr val="8EC02F"/>
          </a:solidFill>
          <a:ln w="9525">
            <a:noFill/>
            <a:round/>
            <a:headEnd/>
            <a:tailEnd/>
          </a:ln>
        </p:spPr>
        <p:txBody>
          <a:bodyPr wrap="none" anchor="ctr"/>
          <a:lstStyle/>
          <a:p>
            <a:endParaRPr lang="en-US">
              <a:latin typeface="Calibri" pitchFamily="34" charset="0"/>
            </a:endParaRPr>
          </a:p>
        </p:txBody>
      </p:sp>
      <p:sp>
        <p:nvSpPr>
          <p:cNvPr id="2088" name="Oval 36"/>
          <p:cNvSpPr>
            <a:spLocks noChangeArrowheads="1"/>
          </p:cNvSpPr>
          <p:nvPr/>
        </p:nvSpPr>
        <p:spPr bwMode="auto">
          <a:xfrm>
            <a:off x="8061325" y="4695825"/>
            <a:ext cx="201613" cy="201613"/>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89" name="Oval 37"/>
          <p:cNvSpPr>
            <a:spLocks noChangeArrowheads="1"/>
          </p:cNvSpPr>
          <p:nvPr/>
        </p:nvSpPr>
        <p:spPr bwMode="auto">
          <a:xfrm>
            <a:off x="8345488" y="4695825"/>
            <a:ext cx="201612" cy="201613"/>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90" name="Oval 38"/>
          <p:cNvSpPr>
            <a:spLocks noChangeArrowheads="1"/>
          </p:cNvSpPr>
          <p:nvPr/>
        </p:nvSpPr>
        <p:spPr bwMode="auto">
          <a:xfrm>
            <a:off x="7777163" y="4979988"/>
            <a:ext cx="201612" cy="201612"/>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91" name="Oval 39"/>
          <p:cNvSpPr>
            <a:spLocks noChangeArrowheads="1"/>
          </p:cNvSpPr>
          <p:nvPr/>
        </p:nvSpPr>
        <p:spPr bwMode="auto">
          <a:xfrm>
            <a:off x="8345488" y="4979988"/>
            <a:ext cx="201612" cy="201612"/>
          </a:xfrm>
          <a:prstGeom prst="ellipse">
            <a:avLst/>
          </a:prstGeom>
          <a:solidFill>
            <a:srgbClr val="232269"/>
          </a:solidFill>
          <a:ln w="9525">
            <a:noFill/>
            <a:round/>
            <a:headEnd/>
            <a:tailEnd/>
          </a:ln>
        </p:spPr>
        <p:txBody>
          <a:bodyPr wrap="none" anchor="ctr"/>
          <a:lstStyle/>
          <a:p>
            <a:endParaRPr lang="en-US">
              <a:latin typeface="Calibri" pitchFamily="34" charset="0"/>
            </a:endParaRPr>
          </a:p>
        </p:txBody>
      </p:sp>
      <p:sp>
        <p:nvSpPr>
          <p:cNvPr id="2092"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115616" y="-18256"/>
            <a:ext cx="6858000" cy="1143000"/>
          </a:xfrm>
        </p:spPr>
        <p:txBody>
          <a:bodyPr/>
          <a:lstStyle/>
          <a:p>
            <a:pPr algn="ctr" eaLnBrk="1" hangingPunct="1"/>
            <a:r>
              <a:rPr lang="en-US" dirty="0" smtClean="0"/>
              <a:t>Technology is a Key to Building Capacity</a:t>
            </a:r>
          </a:p>
        </p:txBody>
      </p:sp>
      <p:sp>
        <p:nvSpPr>
          <p:cNvPr id="9218" name="Slide Number Placeholder 3"/>
          <p:cNvSpPr>
            <a:spLocks noGrp="1"/>
          </p:cNvSpPr>
          <p:nvPr>
            <p:ph type="sldNum" sz="quarter" idx="4294967295"/>
          </p:nvPr>
        </p:nvSpPr>
        <p:spPr>
          <a:xfrm>
            <a:off x="6732240" y="6381750"/>
            <a:ext cx="2133600" cy="476250"/>
          </a:xfrm>
          <a:prstGeom prst="rect">
            <a:avLst/>
          </a:prstGeom>
          <a:noFill/>
        </p:spPr>
        <p:txBody>
          <a:bodyPr/>
          <a:lstStyle/>
          <a:p>
            <a:pPr algn="r"/>
            <a:fld id="{1A665EC1-719A-4D43-B94A-2BE01C91E5F8}" type="slidenum">
              <a:rPr lang="en-US" sz="1400"/>
              <a:pPr algn="r"/>
              <a:t>10</a:t>
            </a:fld>
            <a:endParaRPr lang="en-US" sz="1400" dirty="0"/>
          </a:p>
        </p:txBody>
      </p:sp>
      <p:sp>
        <p:nvSpPr>
          <p:cNvPr id="9220" name="Rectangle 3"/>
          <p:cNvSpPr>
            <a:spLocks noChangeArrowheads="1"/>
          </p:cNvSpPr>
          <p:nvPr/>
        </p:nvSpPr>
        <p:spPr bwMode="auto">
          <a:xfrm>
            <a:off x="2544763" y="996950"/>
            <a:ext cx="3992562" cy="7143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More Effective Impact</a:t>
            </a:r>
          </a:p>
          <a:p>
            <a:pPr algn="ctr" eaLnBrk="0" hangingPunct="0"/>
            <a:r>
              <a:rPr lang="en-US" sz="2000" b="1" i="1">
                <a:solidFill>
                  <a:schemeClr val="tx1"/>
                </a:solidFill>
                <a:latin typeface="Arial" charset="0"/>
              </a:rPr>
              <a:t>At Greater Scale</a:t>
            </a:r>
            <a:endParaRPr lang="en-US" sz="2000" b="1">
              <a:solidFill>
                <a:schemeClr val="tx1"/>
              </a:solidFill>
              <a:latin typeface="Arial" charset="0"/>
            </a:endParaRPr>
          </a:p>
        </p:txBody>
      </p:sp>
      <p:sp>
        <p:nvSpPr>
          <p:cNvPr id="9221" name="Rectangle 4"/>
          <p:cNvSpPr>
            <a:spLocks noChangeArrowheads="1"/>
          </p:cNvSpPr>
          <p:nvPr/>
        </p:nvSpPr>
        <p:spPr bwMode="auto">
          <a:xfrm>
            <a:off x="715963" y="22161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Effective, Efficient, Scalable Programs</a:t>
            </a:r>
            <a:endParaRPr lang="en-US" sz="2000" b="1">
              <a:solidFill>
                <a:schemeClr val="tx1"/>
              </a:solidFill>
              <a:latin typeface="Arial" charset="0"/>
            </a:endParaRPr>
          </a:p>
        </p:txBody>
      </p:sp>
      <p:sp>
        <p:nvSpPr>
          <p:cNvPr id="9222" name="AutoShape 5"/>
          <p:cNvSpPr>
            <a:spLocks noChangeArrowheads="1"/>
          </p:cNvSpPr>
          <p:nvPr/>
        </p:nvSpPr>
        <p:spPr bwMode="auto">
          <a:xfrm>
            <a:off x="4318000" y="17653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3" name="AutoShape 6"/>
          <p:cNvSpPr>
            <a:spLocks noChangeArrowheads="1"/>
          </p:cNvSpPr>
          <p:nvPr/>
        </p:nvSpPr>
        <p:spPr bwMode="auto">
          <a:xfrm>
            <a:off x="10922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4" name="AutoShape 7"/>
          <p:cNvSpPr>
            <a:spLocks noChangeArrowheads="1"/>
          </p:cNvSpPr>
          <p:nvPr/>
        </p:nvSpPr>
        <p:spPr bwMode="auto">
          <a:xfrm>
            <a:off x="21336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5" name="AutoShape 8"/>
          <p:cNvSpPr>
            <a:spLocks noChangeArrowheads="1"/>
          </p:cNvSpPr>
          <p:nvPr/>
        </p:nvSpPr>
        <p:spPr bwMode="auto">
          <a:xfrm>
            <a:off x="54229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6" name="AutoShape 9"/>
          <p:cNvSpPr>
            <a:spLocks noChangeArrowheads="1"/>
          </p:cNvSpPr>
          <p:nvPr/>
        </p:nvSpPr>
        <p:spPr bwMode="auto">
          <a:xfrm>
            <a:off x="64770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7" name="AutoShape 10"/>
          <p:cNvSpPr>
            <a:spLocks noChangeArrowheads="1"/>
          </p:cNvSpPr>
          <p:nvPr/>
        </p:nvSpPr>
        <p:spPr bwMode="auto">
          <a:xfrm>
            <a:off x="75438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8" name="Rectangle 11"/>
          <p:cNvSpPr>
            <a:spLocks noChangeArrowheads="1"/>
          </p:cNvSpPr>
          <p:nvPr/>
        </p:nvSpPr>
        <p:spPr bwMode="auto">
          <a:xfrm rot="-5400000">
            <a:off x="334170" y="39552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Hiring</a:t>
            </a:r>
            <a:endParaRPr lang="en-US" sz="2000" b="1">
              <a:solidFill>
                <a:schemeClr val="tx1"/>
              </a:solidFill>
              <a:latin typeface="Arial" charset="0"/>
            </a:endParaRPr>
          </a:p>
        </p:txBody>
      </p:sp>
      <p:sp>
        <p:nvSpPr>
          <p:cNvPr id="9229" name="Rectangle 12"/>
          <p:cNvSpPr>
            <a:spLocks noChangeArrowheads="1"/>
          </p:cNvSpPr>
          <p:nvPr/>
        </p:nvSpPr>
        <p:spPr bwMode="auto">
          <a:xfrm rot="-5400000">
            <a:off x="1369220" y="3961606"/>
            <a:ext cx="19478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Training</a:t>
            </a:r>
            <a:endParaRPr lang="en-US" sz="2000" b="1">
              <a:solidFill>
                <a:schemeClr val="tx1"/>
              </a:solidFill>
              <a:latin typeface="Arial" charset="0"/>
            </a:endParaRPr>
          </a:p>
        </p:txBody>
      </p:sp>
      <p:sp>
        <p:nvSpPr>
          <p:cNvPr id="9230" name="Rectangle 13"/>
          <p:cNvSpPr>
            <a:spLocks noChangeArrowheads="1"/>
          </p:cNvSpPr>
          <p:nvPr/>
        </p:nvSpPr>
        <p:spPr bwMode="auto">
          <a:xfrm rot="-5400000">
            <a:off x="4664870" y="4009231"/>
            <a:ext cx="19351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Tools</a:t>
            </a:r>
            <a:endParaRPr lang="en-US" sz="2000" b="1">
              <a:solidFill>
                <a:schemeClr val="tx1"/>
              </a:solidFill>
              <a:latin typeface="Arial" charset="0"/>
            </a:endParaRPr>
          </a:p>
        </p:txBody>
      </p:sp>
      <p:sp>
        <p:nvSpPr>
          <p:cNvPr id="9231" name="Rectangle 14"/>
          <p:cNvSpPr>
            <a:spLocks noChangeArrowheads="1"/>
          </p:cNvSpPr>
          <p:nvPr/>
        </p:nvSpPr>
        <p:spPr bwMode="auto">
          <a:xfrm rot="-5400000">
            <a:off x="5712620" y="3987006"/>
            <a:ext cx="19732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Processes</a:t>
            </a:r>
            <a:endParaRPr lang="en-US" sz="2000" b="1">
              <a:solidFill>
                <a:schemeClr val="tx1"/>
              </a:solidFill>
              <a:latin typeface="Arial" charset="0"/>
            </a:endParaRPr>
          </a:p>
        </p:txBody>
      </p:sp>
      <p:sp>
        <p:nvSpPr>
          <p:cNvPr id="9232" name="Rectangle 15"/>
          <p:cNvSpPr>
            <a:spLocks noChangeArrowheads="1"/>
          </p:cNvSpPr>
          <p:nvPr/>
        </p:nvSpPr>
        <p:spPr bwMode="auto">
          <a:xfrm rot="-5400000">
            <a:off x="6792120" y="3987006"/>
            <a:ext cx="19732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Standards</a:t>
            </a:r>
            <a:endParaRPr lang="en-US" sz="2000" b="1">
              <a:solidFill>
                <a:schemeClr val="tx1"/>
              </a:solidFill>
              <a:latin typeface="Arial" charset="0"/>
            </a:endParaRPr>
          </a:p>
        </p:txBody>
      </p:sp>
      <p:sp>
        <p:nvSpPr>
          <p:cNvPr id="9233" name="Rectangle 16"/>
          <p:cNvSpPr>
            <a:spLocks noChangeArrowheads="1"/>
          </p:cNvSpPr>
          <p:nvPr/>
        </p:nvSpPr>
        <p:spPr bwMode="auto">
          <a:xfrm>
            <a:off x="677863" y="57213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Funding Support</a:t>
            </a:r>
            <a:endParaRPr lang="en-US" sz="2000" b="1">
              <a:solidFill>
                <a:schemeClr val="tx1"/>
              </a:solidFill>
              <a:latin typeface="Arial" charset="0"/>
            </a:endParaRPr>
          </a:p>
        </p:txBody>
      </p:sp>
      <p:sp>
        <p:nvSpPr>
          <p:cNvPr id="9234" name="AutoShape 17"/>
          <p:cNvSpPr>
            <a:spLocks/>
          </p:cNvSpPr>
          <p:nvPr/>
        </p:nvSpPr>
        <p:spPr bwMode="auto">
          <a:xfrm rot="5400000">
            <a:off x="6623050" y="3752850"/>
            <a:ext cx="330200" cy="3136900"/>
          </a:xfrm>
          <a:prstGeom prst="rightBrace">
            <a:avLst>
              <a:gd name="adj1" fmla="val 79167"/>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9235" name="Text Box 18"/>
          <p:cNvSpPr txBox="1">
            <a:spLocks noChangeArrowheads="1"/>
          </p:cNvSpPr>
          <p:nvPr/>
        </p:nvSpPr>
        <p:spPr bwMode="auto">
          <a:xfrm>
            <a:off x="5867400" y="5440363"/>
            <a:ext cx="1828800" cy="338137"/>
          </a:xfrm>
          <a:prstGeom prst="rect">
            <a:avLst/>
          </a:prstGeom>
          <a:noFill/>
          <a:ln w="12700">
            <a:noFill/>
            <a:miter lim="800000"/>
            <a:headEnd type="none" w="sm" len="sm"/>
            <a:tailEnd type="none" w="sm" len="sm"/>
          </a:ln>
        </p:spPr>
        <p:txBody>
          <a:bodyPr>
            <a:spAutoFit/>
          </a:bodyPr>
          <a:lstStyle/>
          <a:p>
            <a:pPr algn="ctr" eaLnBrk="0" hangingPunct="0"/>
            <a:r>
              <a:rPr lang="en-US" sz="1600" b="1" i="1">
                <a:solidFill>
                  <a:srgbClr val="FF0000"/>
                </a:solidFill>
                <a:latin typeface="Arial" charset="0"/>
              </a:rPr>
              <a:t>Systems Impact</a:t>
            </a:r>
          </a:p>
        </p:txBody>
      </p:sp>
      <p:sp>
        <p:nvSpPr>
          <p:cNvPr id="9236" name="AutoShape 19"/>
          <p:cNvSpPr>
            <a:spLocks noChangeArrowheads="1"/>
          </p:cNvSpPr>
          <p:nvPr/>
        </p:nvSpPr>
        <p:spPr bwMode="auto">
          <a:xfrm>
            <a:off x="3200400" y="27178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37" name="Rectangle 20"/>
          <p:cNvSpPr>
            <a:spLocks noChangeArrowheads="1"/>
          </p:cNvSpPr>
          <p:nvPr/>
        </p:nvSpPr>
        <p:spPr bwMode="auto">
          <a:xfrm rot="-5400000">
            <a:off x="2442370" y="39679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Partnering</a:t>
            </a:r>
            <a:endParaRPr lang="en-US" sz="2000" b="1">
              <a:solidFill>
                <a:schemeClr val="tx1"/>
              </a:solidFill>
              <a:latin typeface="Arial" charset="0"/>
            </a:endParaRPr>
          </a:p>
        </p:txBody>
      </p:sp>
      <p:sp>
        <p:nvSpPr>
          <p:cNvPr id="9238" name="AutoShape 21"/>
          <p:cNvSpPr>
            <a:spLocks noChangeArrowheads="1"/>
          </p:cNvSpPr>
          <p:nvPr/>
        </p:nvSpPr>
        <p:spPr bwMode="auto">
          <a:xfrm>
            <a:off x="43434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39" name="Rectangle 22"/>
          <p:cNvSpPr>
            <a:spLocks noChangeArrowheads="1"/>
          </p:cNvSpPr>
          <p:nvPr/>
        </p:nvSpPr>
        <p:spPr bwMode="auto">
          <a:xfrm rot="-5400000">
            <a:off x="3585370" y="4006056"/>
            <a:ext cx="19351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Advocacy</a:t>
            </a:r>
            <a:endParaRPr lang="en-US" sz="2000" b="1">
              <a:solidFill>
                <a:schemeClr val="tx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4294967295"/>
          </p:nvPr>
        </p:nvSpPr>
        <p:spPr>
          <a:xfrm>
            <a:off x="5791200" y="6305550"/>
            <a:ext cx="2895600" cy="476250"/>
          </a:xfrm>
          <a:prstGeom prst="rect">
            <a:avLst/>
          </a:prstGeom>
          <a:noFill/>
        </p:spPr>
        <p:txBody>
          <a:bodyPr/>
          <a:lstStyle/>
          <a:p>
            <a:pPr algn="r"/>
            <a:fld id="{6FAD0234-2987-4DBA-9A26-6A7FFDAD01C3}" type="slidenum">
              <a:rPr lang="en-US" sz="1400"/>
              <a:pPr algn="r"/>
              <a:t>11</a:t>
            </a:fld>
            <a:endParaRPr lang="en-US" sz="1400" dirty="0"/>
          </a:p>
        </p:txBody>
      </p:sp>
      <p:sp>
        <p:nvSpPr>
          <p:cNvPr id="10243" name="Rectangle 4"/>
          <p:cNvSpPr>
            <a:spLocks noGrp="1" noChangeArrowheads="1"/>
          </p:cNvSpPr>
          <p:nvPr>
            <p:ph type="title" idx="4294967295"/>
          </p:nvPr>
        </p:nvSpPr>
        <p:spPr>
          <a:xfrm>
            <a:off x="228600" y="-76200"/>
            <a:ext cx="8686800" cy="914400"/>
          </a:xfrm>
        </p:spPr>
        <p:txBody>
          <a:bodyPr/>
          <a:lstStyle/>
          <a:p>
            <a:pPr algn="ctr" eaLnBrk="1" hangingPunct="1"/>
            <a:r>
              <a:rPr lang="en-US" smtClean="0">
                <a:ea typeface="ＭＳ Ｐゴシック" charset="-128"/>
              </a:rPr>
              <a:t>The Problem: NGOs invest a fifth of corp. IT</a:t>
            </a:r>
          </a:p>
        </p:txBody>
      </p:sp>
      <p:pic>
        <p:nvPicPr>
          <p:cNvPr id="32772" name="Picture 9"/>
          <p:cNvPicPr>
            <a:picLocks noChangeAspect="1" noChangeArrowheads="1"/>
          </p:cNvPicPr>
          <p:nvPr/>
        </p:nvPicPr>
        <p:blipFill>
          <a:blip r:embed="rId3" cstate="print"/>
          <a:srcRect/>
          <a:stretch>
            <a:fillRect/>
          </a:stretch>
        </p:blipFill>
        <p:spPr bwMode="auto">
          <a:xfrm>
            <a:off x="457200" y="838200"/>
            <a:ext cx="7194550" cy="5478463"/>
          </a:xfrm>
          <a:prstGeom prst="rect">
            <a:avLst/>
          </a:prstGeom>
          <a:noFill/>
          <a:ln w="9525" algn="ctr">
            <a:noFill/>
            <a:miter lim="800000"/>
            <a:headEnd/>
            <a:tailEnd/>
          </a:ln>
        </p:spPr>
      </p:pic>
      <p:sp>
        <p:nvSpPr>
          <p:cNvPr id="32773" name="AutoShape 10"/>
          <p:cNvSpPr>
            <a:spLocks/>
          </p:cNvSpPr>
          <p:nvPr/>
        </p:nvSpPr>
        <p:spPr bwMode="auto">
          <a:xfrm>
            <a:off x="3733800" y="4572000"/>
            <a:ext cx="152400" cy="381000"/>
          </a:xfrm>
          <a:prstGeom prst="leftBrace">
            <a:avLst>
              <a:gd name="adj1" fmla="val 20833"/>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4" name="AutoShape 11"/>
          <p:cNvSpPr>
            <a:spLocks/>
          </p:cNvSpPr>
          <p:nvPr/>
        </p:nvSpPr>
        <p:spPr bwMode="auto">
          <a:xfrm>
            <a:off x="5562600" y="2133600"/>
            <a:ext cx="381000" cy="2438400"/>
          </a:xfrm>
          <a:prstGeom prst="leftBrace">
            <a:avLst>
              <a:gd name="adj1" fmla="val 62489"/>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5" name="Text Box 12"/>
          <p:cNvSpPr txBox="1">
            <a:spLocks noChangeArrowheads="1"/>
          </p:cNvSpPr>
          <p:nvPr/>
        </p:nvSpPr>
        <p:spPr bwMode="auto">
          <a:xfrm>
            <a:off x="4876800" y="3200400"/>
            <a:ext cx="523875" cy="457200"/>
          </a:xfrm>
          <a:prstGeom prst="rect">
            <a:avLst/>
          </a:prstGeom>
          <a:noFill/>
          <a:ln w="9525" algn="ctr">
            <a:noFill/>
            <a:miter lim="800000"/>
            <a:headEnd/>
            <a:tailEnd/>
          </a:ln>
        </p:spPr>
        <p:txBody>
          <a:bodyPr wrap="none">
            <a:spAutoFit/>
          </a:bodyPr>
          <a:lstStyle/>
          <a:p>
            <a:r>
              <a:rPr lang="en-US" b="1">
                <a:solidFill>
                  <a:srgbClr val="FF3300"/>
                </a:solidFill>
              </a:rPr>
              <a:t>5x</a:t>
            </a:r>
          </a:p>
        </p:txBody>
      </p:sp>
      <p:sp>
        <p:nvSpPr>
          <p:cNvPr id="32776" name="Text Box 13"/>
          <p:cNvSpPr txBox="1">
            <a:spLocks noChangeArrowheads="1"/>
          </p:cNvSpPr>
          <p:nvPr/>
        </p:nvSpPr>
        <p:spPr bwMode="auto">
          <a:xfrm>
            <a:off x="3200400" y="4572000"/>
            <a:ext cx="523875" cy="457200"/>
          </a:xfrm>
          <a:prstGeom prst="rect">
            <a:avLst/>
          </a:prstGeom>
          <a:noFill/>
          <a:ln w="9525" algn="ctr">
            <a:noFill/>
            <a:miter lim="800000"/>
            <a:headEnd/>
            <a:tailEnd/>
          </a:ln>
        </p:spPr>
        <p:txBody>
          <a:bodyPr wrap="none">
            <a:spAutoFit/>
          </a:bodyPr>
          <a:lstStyle/>
          <a:p>
            <a:r>
              <a:rPr lang="en-US" b="1">
                <a:solidFill>
                  <a:srgbClr val="FF3300"/>
                </a:solidFill>
              </a:rPr>
              <a:t>4x</a:t>
            </a:r>
          </a:p>
        </p:txBody>
      </p:sp>
      <p:sp>
        <p:nvSpPr>
          <p:cNvPr id="32777" name="AutoShape 14"/>
          <p:cNvSpPr>
            <a:spLocks/>
          </p:cNvSpPr>
          <p:nvPr/>
        </p:nvSpPr>
        <p:spPr bwMode="auto">
          <a:xfrm>
            <a:off x="7086600" y="2133600"/>
            <a:ext cx="304800" cy="2743200"/>
          </a:xfrm>
          <a:prstGeom prst="leftBrace">
            <a:avLst>
              <a:gd name="adj1" fmla="val 75000"/>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8" name="Text Box 15"/>
          <p:cNvSpPr txBox="1">
            <a:spLocks noChangeArrowheads="1"/>
          </p:cNvSpPr>
          <p:nvPr/>
        </p:nvSpPr>
        <p:spPr bwMode="auto">
          <a:xfrm>
            <a:off x="7696200" y="3276600"/>
            <a:ext cx="693738" cy="457200"/>
          </a:xfrm>
          <a:prstGeom prst="rect">
            <a:avLst/>
          </a:prstGeom>
          <a:noFill/>
          <a:ln w="9525" algn="ctr">
            <a:noFill/>
            <a:miter lim="800000"/>
            <a:headEnd/>
            <a:tailEnd/>
          </a:ln>
        </p:spPr>
        <p:txBody>
          <a:bodyPr wrap="none">
            <a:spAutoFit/>
          </a:bodyPr>
          <a:lstStyle/>
          <a:p>
            <a:r>
              <a:rPr lang="en-US" b="1">
                <a:solidFill>
                  <a:srgbClr val="FF3300"/>
                </a:solidFill>
              </a:rPr>
              <a:t>18x</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552" y="-27384"/>
            <a:ext cx="8147248" cy="1143000"/>
          </a:xfrm>
        </p:spPr>
        <p:txBody>
          <a:bodyPr/>
          <a:lstStyle/>
          <a:p>
            <a:pPr algn="ctr" eaLnBrk="1" hangingPunct="1"/>
            <a:r>
              <a:rPr lang="en-US" sz="2800" b="1" dirty="0" smtClean="0">
                <a:ea typeface="ＭＳ Ｐゴシック" charset="-128"/>
              </a:rPr>
              <a:t>Closing the Productivity Gap: A New Calculus</a:t>
            </a:r>
          </a:p>
        </p:txBody>
      </p:sp>
      <p:sp>
        <p:nvSpPr>
          <p:cNvPr id="11267" name="Slide Number Placeholder 3"/>
          <p:cNvSpPr>
            <a:spLocks noGrp="1"/>
          </p:cNvSpPr>
          <p:nvPr>
            <p:ph type="sldNum" sz="quarter" idx="4294967295"/>
          </p:nvPr>
        </p:nvSpPr>
        <p:spPr>
          <a:xfrm>
            <a:off x="6553200" y="6245225"/>
            <a:ext cx="2133600" cy="476250"/>
          </a:xfrm>
          <a:prstGeom prst="rect">
            <a:avLst/>
          </a:prstGeom>
          <a:noFill/>
        </p:spPr>
        <p:txBody>
          <a:bodyPr/>
          <a:lstStyle/>
          <a:p>
            <a:pPr algn="r"/>
            <a:fld id="{32F90D76-3651-434D-B6E2-0302B4B73255}" type="slidenum">
              <a:rPr lang="en-US" sz="1400">
                <a:ea typeface="ＭＳ Ｐゴシック" charset="-128"/>
              </a:rPr>
              <a:pPr algn="r"/>
              <a:t>12</a:t>
            </a:fld>
            <a:endParaRPr lang="en-US" sz="1400">
              <a:ea typeface="ＭＳ Ｐゴシック" charset="-128"/>
            </a:endParaRPr>
          </a:p>
        </p:txBody>
      </p:sp>
      <p:sp>
        <p:nvSpPr>
          <p:cNvPr id="11268" name="TextBox 5"/>
          <p:cNvSpPr txBox="1">
            <a:spLocks noChangeArrowheads="1"/>
          </p:cNvSpPr>
          <p:nvPr/>
        </p:nvSpPr>
        <p:spPr bwMode="auto">
          <a:xfrm>
            <a:off x="685800" y="1143000"/>
            <a:ext cx="7543800" cy="708025"/>
          </a:xfrm>
          <a:prstGeom prst="rect">
            <a:avLst/>
          </a:prstGeom>
          <a:noFill/>
          <a:ln w="9525">
            <a:noFill/>
            <a:miter lim="800000"/>
            <a:headEnd/>
            <a:tailEnd/>
          </a:ln>
        </p:spPr>
        <p:txBody>
          <a:bodyPr>
            <a:spAutoFit/>
          </a:bodyPr>
          <a:lstStyle/>
          <a:p>
            <a:r>
              <a:rPr lang="en-US" sz="2000">
                <a:solidFill>
                  <a:schemeClr val="tx1"/>
                </a:solidFill>
              </a:rPr>
              <a:t>A back of the envelop calculation for taking a $5M IT </a:t>
            </a:r>
          </a:p>
          <a:p>
            <a:r>
              <a:rPr lang="en-US" sz="2000">
                <a:solidFill>
                  <a:schemeClr val="tx1"/>
                </a:solidFill>
              </a:rPr>
              <a:t>department in a $200M NGO to $23M</a:t>
            </a:r>
          </a:p>
        </p:txBody>
      </p:sp>
      <p:pic>
        <p:nvPicPr>
          <p:cNvPr id="11269" name="Picture 4"/>
          <p:cNvPicPr>
            <a:picLocks noChangeAspect="1" noChangeArrowheads="1"/>
          </p:cNvPicPr>
          <p:nvPr/>
        </p:nvPicPr>
        <p:blipFill>
          <a:blip r:embed="rId3" cstate="print"/>
          <a:srcRect/>
          <a:stretch>
            <a:fillRect/>
          </a:stretch>
        </p:blipFill>
        <p:spPr bwMode="auto">
          <a:xfrm>
            <a:off x="914400" y="2057400"/>
            <a:ext cx="7575550" cy="3228975"/>
          </a:xfrm>
          <a:prstGeom prst="rect">
            <a:avLst/>
          </a:prstGeom>
          <a:noFill/>
          <a:ln w="9525">
            <a:noFill/>
            <a:miter lim="800000"/>
            <a:headEnd/>
            <a:tailEnd/>
          </a:ln>
        </p:spPr>
      </p:pic>
      <p:sp>
        <p:nvSpPr>
          <p:cNvPr id="10" name="Oval Callout 9"/>
          <p:cNvSpPr/>
          <p:nvPr/>
        </p:nvSpPr>
        <p:spPr>
          <a:xfrm>
            <a:off x="7239000" y="4724400"/>
            <a:ext cx="1676400" cy="1371600"/>
          </a:xfrm>
          <a:prstGeom prst="wedgeEllipseCallout">
            <a:avLst>
              <a:gd name="adj1" fmla="val -97708"/>
              <a:gd name="adj2" fmla="val -42279"/>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a:t>56%</a:t>
            </a:r>
          </a:p>
          <a:p>
            <a:pPr algn="ctr">
              <a:defRPr/>
            </a:pPr>
            <a:r>
              <a:rPr lang="en-US" sz="2000" dirty="0"/>
              <a:t>Gap Remains</a:t>
            </a:r>
          </a:p>
        </p:txBody>
      </p:sp>
      <p:sp>
        <p:nvSpPr>
          <p:cNvPr id="7" name="Left Brace 6"/>
          <p:cNvSpPr/>
          <p:nvPr/>
        </p:nvSpPr>
        <p:spPr>
          <a:xfrm>
            <a:off x="639763" y="2438400"/>
            <a:ext cx="198437" cy="6858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3300"/>
              </a:solidFill>
            </a:endParaRPr>
          </a:p>
        </p:txBody>
      </p:sp>
      <p:sp>
        <p:nvSpPr>
          <p:cNvPr id="8" name="TextBox 7"/>
          <p:cNvSpPr txBox="1">
            <a:spLocks noChangeArrowheads="1"/>
          </p:cNvSpPr>
          <p:nvPr/>
        </p:nvSpPr>
        <p:spPr bwMode="auto">
          <a:xfrm rot="-5400000">
            <a:off x="-619919" y="2591594"/>
            <a:ext cx="1914525" cy="369888"/>
          </a:xfrm>
          <a:prstGeom prst="rect">
            <a:avLst/>
          </a:prstGeom>
          <a:noFill/>
          <a:ln w="9525">
            <a:noFill/>
            <a:miter lim="800000"/>
            <a:headEnd/>
            <a:tailEnd/>
          </a:ln>
        </p:spPr>
        <p:txBody>
          <a:bodyPr>
            <a:spAutoFit/>
          </a:bodyPr>
          <a:lstStyle/>
          <a:p>
            <a:pPr algn="ctr"/>
            <a:r>
              <a:rPr lang="en-US" sz="1800" b="1">
                <a:solidFill>
                  <a:srgbClr val="FF3300"/>
                </a:solidFill>
              </a:rPr>
              <a:t>Charity Factor</a:t>
            </a:r>
          </a:p>
        </p:txBody>
      </p:sp>
      <p:sp>
        <p:nvSpPr>
          <p:cNvPr id="9" name="TextBox 8"/>
          <p:cNvSpPr txBox="1">
            <a:spLocks noChangeArrowheads="1"/>
          </p:cNvSpPr>
          <p:nvPr/>
        </p:nvSpPr>
        <p:spPr bwMode="auto">
          <a:xfrm rot="-5400000">
            <a:off x="7511257" y="3548856"/>
            <a:ext cx="2743200" cy="369887"/>
          </a:xfrm>
          <a:prstGeom prst="rect">
            <a:avLst/>
          </a:prstGeom>
          <a:noFill/>
          <a:ln w="9525">
            <a:noFill/>
            <a:miter lim="800000"/>
            <a:headEnd/>
            <a:tailEnd/>
          </a:ln>
        </p:spPr>
        <p:txBody>
          <a:bodyPr>
            <a:spAutoFit/>
          </a:bodyPr>
          <a:lstStyle/>
          <a:p>
            <a:pPr algn="ctr"/>
            <a:r>
              <a:rPr lang="en-US" sz="1800" b="1" dirty="0">
                <a:solidFill>
                  <a:srgbClr val="FF3300"/>
                </a:solidFill>
              </a:rPr>
              <a:t>Collaboration Factor</a:t>
            </a:r>
          </a:p>
        </p:txBody>
      </p:sp>
      <p:sp>
        <p:nvSpPr>
          <p:cNvPr id="11" name="Right Brace 10"/>
          <p:cNvSpPr/>
          <p:nvPr/>
        </p:nvSpPr>
        <p:spPr>
          <a:xfrm>
            <a:off x="8458200" y="3124200"/>
            <a:ext cx="228600" cy="1066800"/>
          </a:xfrm>
          <a:prstGeom prst="rightBrace">
            <a:avLst/>
          </a:prstGeom>
          <a:ln w="25400">
            <a:solidFill>
              <a:srgbClr val="FF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pPr algn="ctr" eaLnBrk="1" hangingPunct="1"/>
            <a:r>
              <a:rPr lang="en-US" b="1" smtClean="0"/>
              <a:t>Leveling the NGO - Corp IT Playing Field</a:t>
            </a:r>
          </a:p>
        </p:txBody>
      </p:sp>
      <p:sp>
        <p:nvSpPr>
          <p:cNvPr id="12291" name="Slide Number Placeholder 4"/>
          <p:cNvSpPr>
            <a:spLocks noGrp="1"/>
          </p:cNvSpPr>
          <p:nvPr>
            <p:ph type="sldNum" sz="quarter" idx="4294967295"/>
          </p:nvPr>
        </p:nvSpPr>
        <p:spPr>
          <a:prstGeom prst="rect">
            <a:avLst/>
          </a:prstGeom>
          <a:noFill/>
        </p:spPr>
        <p:txBody>
          <a:bodyPr/>
          <a:lstStyle/>
          <a:p>
            <a:pPr algn="r"/>
            <a:fld id="{58E15776-5B1A-485E-9A4B-E30A0D5E60B8}" type="slidenum">
              <a:rPr lang="en-US" sz="1400"/>
              <a:pPr algn="r"/>
              <a:t>13</a:t>
            </a:fld>
            <a:endParaRPr lang="en-US" sz="1400" dirty="0"/>
          </a:p>
        </p:txBody>
      </p:sp>
      <p:graphicFrame>
        <p:nvGraphicFramePr>
          <p:cNvPr id="8" name="Chart 7"/>
          <p:cNvGraphicFramePr/>
          <p:nvPr/>
        </p:nvGraphicFramePr>
        <p:xfrm>
          <a:off x="1219200" y="1066800"/>
          <a:ext cx="6896100" cy="5153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title"/>
          </p:nvPr>
        </p:nvSpPr>
        <p:spPr/>
        <p:txBody>
          <a:bodyPr/>
          <a:lstStyle/>
          <a:p>
            <a:pPr algn="ctr" eaLnBrk="1" hangingPunct="1"/>
            <a:r>
              <a:rPr lang="en-US" smtClean="0">
                <a:latin typeface="Calibri" pitchFamily="34" charset="0"/>
                <a:ea typeface="ＭＳ Ｐゴシック" charset="-128"/>
                <a:cs typeface="Calibri" pitchFamily="34" charset="0"/>
              </a:rPr>
              <a:t>Non Profit IT Departments Can’t Play the Odds</a:t>
            </a:r>
          </a:p>
        </p:txBody>
      </p:sp>
      <p:sp>
        <p:nvSpPr>
          <p:cNvPr id="13315" name="Rectangle 2"/>
          <p:cNvSpPr>
            <a:spLocks noGrp="1" noChangeArrowheads="1"/>
          </p:cNvSpPr>
          <p:nvPr>
            <p:ph idx="1"/>
          </p:nvPr>
        </p:nvSpPr>
        <p:spPr>
          <a:xfrm>
            <a:off x="601216" y="1892424"/>
            <a:ext cx="8291264" cy="4704928"/>
          </a:xfrm>
        </p:spPr>
        <p:txBody>
          <a:bodyPr/>
          <a:lstStyle/>
          <a:p>
            <a:pPr eaLnBrk="1" hangingPunct="1">
              <a:buFontTx/>
              <a:buNone/>
            </a:pPr>
            <a:r>
              <a:rPr lang="en-US" sz="2800" dirty="0" smtClean="0">
                <a:latin typeface="Calibri" pitchFamily="34" charset="0"/>
                <a:ea typeface="ＭＳ Ｐゴシック" charset="-128"/>
                <a:cs typeface="Calibri" pitchFamily="34" charset="0"/>
              </a:rPr>
              <a:t>IF</a:t>
            </a:r>
          </a:p>
          <a:p>
            <a:pPr eaLnBrk="1" hangingPunct="1"/>
            <a:r>
              <a:rPr lang="en-US" sz="2400" dirty="0" smtClean="0">
                <a:latin typeface="Calibri" pitchFamily="34" charset="0"/>
                <a:ea typeface="ＭＳ Ｐゴシック" charset="-128"/>
                <a:cs typeface="Calibri" pitchFamily="34" charset="0"/>
              </a:rPr>
              <a:t>57% of ERP projects don't realize their ROI </a:t>
            </a:r>
            <a:r>
              <a:rPr lang="en-US" sz="2400" i="1" dirty="0" smtClean="0">
                <a:latin typeface="Calibri" pitchFamily="34" charset="0"/>
                <a:ea typeface="ＭＳ Ｐゴシック" charset="-128"/>
                <a:cs typeface="Calibri" pitchFamily="34" charset="0"/>
              </a:rPr>
              <a:t>(Nucleus Research) </a:t>
            </a:r>
            <a:endParaRPr lang="en-US" sz="3200" i="1" dirty="0" smtClean="0">
              <a:latin typeface="Calibri" pitchFamily="34" charset="0"/>
              <a:ea typeface="ＭＳ Ｐゴシック" charset="-128"/>
              <a:cs typeface="Calibri" pitchFamily="34" charset="0"/>
            </a:endParaRPr>
          </a:p>
          <a:p>
            <a:pPr eaLnBrk="1" hangingPunct="1"/>
            <a:r>
              <a:rPr lang="en-US" sz="2400" dirty="0" smtClean="0">
                <a:latin typeface="Calibri" pitchFamily="34" charset="0"/>
                <a:ea typeface="ＭＳ Ｐゴシック" charset="-128"/>
                <a:cs typeface="Calibri" pitchFamily="34" charset="0"/>
              </a:rPr>
              <a:t>66% IT projects fail </a:t>
            </a:r>
            <a:r>
              <a:rPr lang="en-US" sz="2400" i="1" dirty="0" smtClean="0">
                <a:latin typeface="Calibri" pitchFamily="34" charset="0"/>
                <a:ea typeface="ＭＳ Ｐゴシック" charset="-128"/>
                <a:cs typeface="Calibri" pitchFamily="34" charset="0"/>
              </a:rPr>
              <a:t>(Standish Chaos DB)</a:t>
            </a:r>
            <a:r>
              <a:rPr lang="en-US" sz="2000" dirty="0" smtClean="0">
                <a:latin typeface="Calibri" pitchFamily="34" charset="0"/>
                <a:ea typeface="ＭＳ Ｐゴシック" charset="-128"/>
                <a:cs typeface="Calibri" pitchFamily="34" charset="0"/>
              </a:rPr>
              <a:t> </a:t>
            </a:r>
            <a:endParaRPr lang="en-US" sz="2400" dirty="0" smtClean="0">
              <a:latin typeface="Calibri" pitchFamily="34" charset="0"/>
              <a:ea typeface="ＭＳ Ｐゴシック" charset="-128"/>
              <a:cs typeface="Calibri" pitchFamily="34" charset="0"/>
            </a:endParaRPr>
          </a:p>
          <a:p>
            <a:pPr eaLnBrk="1" hangingPunct="1"/>
            <a:r>
              <a:rPr lang="en-US" sz="2400" dirty="0" smtClean="0">
                <a:latin typeface="Calibri" pitchFamily="34" charset="0"/>
                <a:ea typeface="ＭＳ Ｐゴシック" charset="-128"/>
                <a:cs typeface="Calibri" pitchFamily="34" charset="0"/>
              </a:rPr>
              <a:t>NGOs spend a 20th what corporations do </a:t>
            </a:r>
            <a:r>
              <a:rPr lang="en-US" sz="2400" i="1" dirty="0" smtClean="0">
                <a:latin typeface="Calibri" pitchFamily="34" charset="0"/>
                <a:ea typeface="ＭＳ Ｐゴシック" charset="-128"/>
                <a:cs typeface="Calibri" pitchFamily="34" charset="0"/>
              </a:rPr>
              <a:t>(Tuck survey)</a:t>
            </a:r>
            <a:endParaRPr lang="en-US" sz="3200" i="1" dirty="0" smtClean="0">
              <a:latin typeface="Calibri" pitchFamily="34" charset="0"/>
              <a:ea typeface="ＭＳ Ｐゴシック" charset="-128"/>
              <a:cs typeface="Calibri" pitchFamily="34" charset="0"/>
            </a:endParaRPr>
          </a:p>
          <a:p>
            <a:pPr eaLnBrk="1" hangingPunct="1"/>
            <a:r>
              <a:rPr lang="en-US" sz="2400" dirty="0" smtClean="0">
                <a:latin typeface="Calibri" pitchFamily="34" charset="0"/>
                <a:ea typeface="ＭＳ Ｐゴシック" charset="-128"/>
                <a:cs typeface="Calibri" pitchFamily="34" charset="0"/>
              </a:rPr>
              <a:t>And we are spending donors’ dollars</a:t>
            </a:r>
          </a:p>
          <a:p>
            <a:pPr eaLnBrk="1" hangingPunct="1">
              <a:buFontTx/>
              <a:buNone/>
            </a:pPr>
            <a:r>
              <a:rPr lang="en-US" sz="2800" dirty="0" smtClean="0">
                <a:latin typeface="Calibri" pitchFamily="34" charset="0"/>
                <a:ea typeface="ＭＳ Ｐゴシック" charset="-128"/>
                <a:cs typeface="Calibri" pitchFamily="34" charset="0"/>
              </a:rPr>
              <a:t>THEN </a:t>
            </a:r>
          </a:p>
          <a:p>
            <a:pPr eaLnBrk="1" hangingPunct="1"/>
            <a:r>
              <a:rPr lang="en-US" sz="2400" dirty="0" smtClean="0">
                <a:latin typeface="Calibri" pitchFamily="34" charset="0"/>
                <a:ea typeface="ＭＳ Ｐゴシック" charset="-128"/>
                <a:cs typeface="Calibri" pitchFamily="34" charset="0"/>
              </a:rPr>
              <a:t>We must find a better way... </a:t>
            </a:r>
          </a:p>
        </p:txBody>
      </p:sp>
      <p:sp>
        <p:nvSpPr>
          <p:cNvPr id="13317"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ED764E31-E6C9-473C-8356-47B1D224618B}" type="slidenum">
              <a:rPr lang="en-US" sz="1400">
                <a:solidFill>
                  <a:schemeClr val="tx1"/>
                </a:solidFill>
                <a:latin typeface="Arial" charset="0"/>
              </a:rPr>
              <a:pPr algn="r"/>
              <a:t>14</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304800"/>
            <a:ext cx="8229600" cy="1325563"/>
          </a:xfrm>
        </p:spPr>
        <p:txBody>
          <a:bodyPr/>
          <a:lstStyle/>
          <a:p>
            <a:pPr algn="ctr" eaLnBrk="1" hangingPunct="1"/>
            <a:r>
              <a:rPr lang="en-US" sz="3600" dirty="0" smtClean="0">
                <a:solidFill>
                  <a:schemeClr val="bg1"/>
                </a:solidFill>
                <a:latin typeface="Calibri" pitchFamily="34" charset="0"/>
                <a:ea typeface="ＭＳ Ｐゴシック" charset="-128"/>
                <a:cs typeface="Calibri" pitchFamily="34" charset="0"/>
              </a:rPr>
              <a:t>Key Conclusion: </a:t>
            </a:r>
            <a:r>
              <a:rPr lang="en-US" sz="3600" i="1" dirty="0" smtClean="0">
                <a:solidFill>
                  <a:schemeClr val="bg1"/>
                </a:solidFill>
                <a:latin typeface="Calibri" pitchFamily="34" charset="0"/>
                <a:ea typeface="ＭＳ Ｐゴシック" charset="-128"/>
                <a:cs typeface="Calibri" pitchFamily="34" charset="0"/>
              </a:rPr>
              <a:t>we can’t do it alone</a:t>
            </a:r>
            <a:endParaRPr lang="en-US" sz="3600" dirty="0" smtClean="0">
              <a:solidFill>
                <a:schemeClr val="bg1"/>
              </a:solidFill>
              <a:ea typeface="ＭＳ Ｐゴシック" charset="-128"/>
              <a:cs typeface="Calibri" pitchFamily="34" charset="0"/>
            </a:endParaRPr>
          </a:p>
        </p:txBody>
      </p:sp>
      <p:sp>
        <p:nvSpPr>
          <p:cNvPr id="14339" name="Rectangle 3"/>
          <p:cNvSpPr>
            <a:spLocks noGrp="1" noChangeArrowheads="1"/>
          </p:cNvSpPr>
          <p:nvPr>
            <p:ph type="body" idx="4294967295"/>
          </p:nvPr>
        </p:nvSpPr>
        <p:spPr/>
        <p:txBody>
          <a:bodyPr/>
          <a:lstStyle/>
          <a:p>
            <a:pPr eaLnBrk="1" hangingPunct="1">
              <a:buFontTx/>
              <a:buNone/>
            </a:pPr>
            <a:r>
              <a:rPr lang="en-US" sz="2400" dirty="0" smtClean="0">
                <a:ea typeface="ＭＳ Ｐゴシック" charset="-128"/>
              </a:rPr>
              <a:t>	</a:t>
            </a:r>
          </a:p>
          <a:p>
            <a:pPr eaLnBrk="1" hangingPunct="1">
              <a:buFontTx/>
              <a:buNone/>
            </a:pPr>
            <a:r>
              <a:rPr lang="en-US" sz="2400" dirty="0" smtClean="0">
                <a:ea typeface="ＭＳ Ｐゴシック" charset="-128"/>
              </a:rPr>
              <a:t>	</a:t>
            </a:r>
          </a:p>
          <a:p>
            <a:pPr eaLnBrk="1" hangingPunct="1">
              <a:buFontTx/>
              <a:buNone/>
            </a:pPr>
            <a:r>
              <a:rPr lang="en-US" sz="2400" dirty="0" smtClean="0">
                <a:ea typeface="ＭＳ Ｐゴシック" charset="-128"/>
              </a:rPr>
              <a:t>	</a:t>
            </a:r>
            <a:r>
              <a:rPr lang="en-US" sz="2400" dirty="0" smtClean="0">
                <a:solidFill>
                  <a:schemeClr val="bg1"/>
                </a:solidFill>
                <a:ea typeface="ＭＳ Ｐゴシック" charset="-128"/>
              </a:rPr>
              <a:t>Even if we tripled IT spending, we will still be playing catch-up for just keeping the lights on.</a:t>
            </a:r>
          </a:p>
          <a:p>
            <a:pPr eaLnBrk="1" hangingPunct="1">
              <a:buFontTx/>
              <a:buNone/>
            </a:pPr>
            <a:endParaRPr lang="en-US" sz="2400" dirty="0" smtClean="0">
              <a:solidFill>
                <a:schemeClr val="bg1"/>
              </a:solidFill>
              <a:ea typeface="ＭＳ Ｐゴシック" charset="-128"/>
            </a:endParaRPr>
          </a:p>
          <a:p>
            <a:pPr eaLnBrk="1" hangingPunct="1">
              <a:buFontTx/>
              <a:buNone/>
            </a:pPr>
            <a:r>
              <a:rPr lang="en-US" sz="2400" dirty="0" smtClean="0">
                <a:solidFill>
                  <a:schemeClr val="bg1"/>
                </a:solidFill>
                <a:ea typeface="ＭＳ Ｐゴシック" charset="-128"/>
              </a:rPr>
              <a:t>	And…</a:t>
            </a:r>
          </a:p>
          <a:p>
            <a:pPr eaLnBrk="1" hangingPunct="1"/>
            <a:endParaRPr lang="en-US" sz="2400" dirty="0" smtClean="0">
              <a:solidFill>
                <a:schemeClr val="bg1"/>
              </a:solidFill>
              <a:ea typeface="ＭＳ Ｐゴシック" charset="-128"/>
            </a:endParaRPr>
          </a:p>
        </p:txBody>
      </p:sp>
      <p:sp>
        <p:nvSpPr>
          <p:cNvPr id="14340" name="Slide Number Placeholder 3"/>
          <p:cNvSpPr>
            <a:spLocks noGrp="1"/>
          </p:cNvSpPr>
          <p:nvPr>
            <p:ph type="sldNum" sz="quarter" idx="4294967295"/>
          </p:nvPr>
        </p:nvSpPr>
        <p:spPr>
          <a:xfrm>
            <a:off x="7543800" y="6248400"/>
            <a:ext cx="1219200" cy="476250"/>
          </a:xfrm>
          <a:prstGeom prst="rect">
            <a:avLst/>
          </a:prstGeom>
          <a:noFill/>
        </p:spPr>
        <p:txBody>
          <a:bodyPr/>
          <a:lstStyle/>
          <a:p>
            <a:pPr algn="r"/>
            <a:fld id="{ECF52494-2B4B-4267-9053-51CCB2F37B0D}" type="slidenum">
              <a:rPr lang="en-US" sz="1400">
                <a:solidFill>
                  <a:schemeClr val="bg1"/>
                </a:solidFill>
              </a:rPr>
              <a:pPr algn="r"/>
              <a:t>15</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5363" name="Rectangle 5"/>
          <p:cNvSpPr>
            <a:spLocks noGrp="1"/>
          </p:cNvSpPr>
          <p:nvPr>
            <p:ph type="title"/>
          </p:nvPr>
        </p:nvSpPr>
        <p:spPr>
          <a:xfrm>
            <a:off x="539552" y="350838"/>
            <a:ext cx="8147248" cy="1143000"/>
          </a:xfrm>
        </p:spPr>
        <p:txBody>
          <a:bodyPr/>
          <a:lstStyle/>
          <a:p>
            <a:pPr algn="ctr" eaLnBrk="1" hangingPunct="1"/>
            <a:r>
              <a:rPr lang="en-US" sz="3600" dirty="0" smtClean="0">
                <a:solidFill>
                  <a:schemeClr val="bg1"/>
                </a:solidFill>
                <a:latin typeface="Calibri" pitchFamily="34" charset="0"/>
                <a:ea typeface="ＭＳ Ｐゴシック" charset="-128"/>
              </a:rPr>
              <a:t>Keeping the Lights-On is Irrelevant!</a:t>
            </a:r>
          </a:p>
        </p:txBody>
      </p:sp>
      <p:sp>
        <p:nvSpPr>
          <p:cNvPr id="15362" name="Rectangle 3"/>
          <p:cNvSpPr>
            <a:spLocks noGrp="1"/>
          </p:cNvSpPr>
          <p:nvPr>
            <p:ph idx="1"/>
          </p:nvPr>
        </p:nvSpPr>
        <p:spPr/>
        <p:txBody>
          <a:bodyPr/>
          <a:lstStyle/>
          <a:p>
            <a:pPr eaLnBrk="1" hangingPunct="1">
              <a:buFontTx/>
              <a:buNone/>
            </a:pPr>
            <a:endParaRPr lang="en-US" sz="2800" b="1" dirty="0" smtClean="0">
              <a:solidFill>
                <a:srgbClr val="FF0000"/>
              </a:solidFill>
              <a:ea typeface="ＭＳ Ｐゴシック" charset="-128"/>
            </a:endParaRPr>
          </a:p>
          <a:p>
            <a:pPr eaLnBrk="1" hangingPunct="1">
              <a:spcAft>
                <a:spcPct val="25000"/>
              </a:spcAft>
              <a:buFontTx/>
              <a:buNone/>
            </a:pPr>
            <a:r>
              <a:rPr lang="en-US" sz="2800" dirty="0" smtClean="0">
                <a:solidFill>
                  <a:srgbClr val="FF0000"/>
                </a:solidFill>
                <a:ea typeface="ＭＳ Ｐゴシック" charset="-128"/>
              </a:rPr>
              <a:t>	</a:t>
            </a:r>
            <a:r>
              <a:rPr lang="en-US" sz="2400" dirty="0" smtClean="0">
                <a:solidFill>
                  <a:schemeClr val="bg1"/>
                </a:solidFill>
                <a:ea typeface="ＭＳ Ｐゴシック" charset="-128"/>
              </a:rPr>
              <a:t>It’s more a commodity each day; consider that:</a:t>
            </a:r>
          </a:p>
          <a:p>
            <a:pPr eaLnBrk="1" hangingPunct="1">
              <a:spcAft>
                <a:spcPct val="25000"/>
              </a:spcAft>
              <a:buFontTx/>
              <a:buNone/>
            </a:pPr>
            <a:r>
              <a:rPr lang="en-US" sz="2400" dirty="0" smtClean="0">
                <a:solidFill>
                  <a:schemeClr val="bg1"/>
                </a:solidFill>
                <a:ea typeface="ＭＳ Ｐゴシック" charset="-128"/>
              </a:rPr>
              <a:t>	</a:t>
            </a:r>
            <a:r>
              <a:rPr lang="en-US" sz="2400" dirty="0" smtClean="0">
                <a:solidFill>
                  <a:srgbClr val="92D050"/>
                </a:solidFill>
                <a:ea typeface="ＭＳ Ｐゴシック" charset="-128"/>
              </a:rPr>
              <a:t>“We can't get close to what Google and Amazon can do in their data centers”  </a:t>
            </a:r>
            <a:r>
              <a:rPr lang="en-US" sz="2400" i="1" dirty="0" smtClean="0">
                <a:solidFill>
                  <a:srgbClr val="92D050"/>
                </a:solidFill>
                <a:ea typeface="ＭＳ Ｐゴシック" charset="-128"/>
              </a:rPr>
              <a:t>–Peter Cochrane</a:t>
            </a:r>
          </a:p>
          <a:p>
            <a:pPr eaLnBrk="1" hangingPunct="1">
              <a:spcAft>
                <a:spcPct val="25000"/>
              </a:spcAft>
              <a:buFontTx/>
              <a:buNone/>
            </a:pPr>
            <a:endParaRPr lang="en-US" sz="2400" i="1" dirty="0" smtClean="0">
              <a:solidFill>
                <a:schemeClr val="bg1"/>
              </a:solidFill>
              <a:ea typeface="ＭＳ Ｐゴシック" charset="-128"/>
            </a:endParaRPr>
          </a:p>
          <a:p>
            <a:pPr eaLnBrk="1" hangingPunct="1">
              <a:spcAft>
                <a:spcPct val="25000"/>
              </a:spcAft>
              <a:buFontTx/>
              <a:buNone/>
            </a:pPr>
            <a:r>
              <a:rPr lang="en-US" sz="2400" i="1" dirty="0" smtClean="0">
                <a:solidFill>
                  <a:srgbClr val="92D050"/>
                </a:solidFill>
                <a:ea typeface="ＭＳ Ｐゴシック" charset="-128"/>
              </a:rPr>
              <a:t>	</a:t>
            </a:r>
            <a:r>
              <a:rPr lang="en-US" sz="2400" i="1" dirty="0" smtClean="0">
                <a:solidFill>
                  <a:schemeClr val="bg1"/>
                </a:solidFill>
                <a:ea typeface="ＭＳ Ｐゴシック" charset="-128"/>
              </a:rPr>
              <a:t>Why then are we in the data center business?</a:t>
            </a:r>
          </a:p>
          <a:p>
            <a:pPr eaLnBrk="1" hangingPunct="1">
              <a:buFontTx/>
              <a:buNone/>
            </a:pPr>
            <a:r>
              <a:rPr lang="en-US" sz="2800" dirty="0" smtClean="0">
                <a:solidFill>
                  <a:srgbClr val="FF0000"/>
                </a:solidFill>
                <a:ea typeface="ＭＳ Ｐゴシック" charset="-128"/>
              </a:rPr>
              <a:t>	</a:t>
            </a:r>
          </a:p>
          <a:p>
            <a:pPr eaLnBrk="1" hangingPunct="1">
              <a:buFontTx/>
              <a:buNone/>
            </a:pPr>
            <a:endParaRPr lang="en-US" sz="2800" dirty="0" smtClean="0">
              <a:solidFill>
                <a:srgbClr val="FF0000"/>
              </a:solidFill>
              <a:ea typeface="ＭＳ Ｐゴシック" charset="-128"/>
            </a:endParaRPr>
          </a:p>
        </p:txBody>
      </p:sp>
      <p:sp>
        <p:nvSpPr>
          <p:cNvPr id="15364" name="Slide Number Placeholder 3"/>
          <p:cNvSpPr>
            <a:spLocks noGrp="1"/>
          </p:cNvSpPr>
          <p:nvPr>
            <p:ph type="sldNum" sz="quarter" idx="4294967295"/>
          </p:nvPr>
        </p:nvSpPr>
        <p:spPr>
          <a:prstGeom prst="rect">
            <a:avLst/>
          </a:prstGeom>
          <a:noFill/>
        </p:spPr>
        <p:txBody>
          <a:bodyPr/>
          <a:lstStyle/>
          <a:p>
            <a:pPr algn="r"/>
            <a:fld id="{3BC9ABAC-E524-4344-BA4B-0D33F01FE0F6}" type="slidenum">
              <a:rPr lang="en-US" sz="1400">
                <a:solidFill>
                  <a:schemeClr val="bg1"/>
                </a:solidFill>
              </a:rPr>
              <a:pPr algn="r"/>
              <a:t>16</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0" y="76200"/>
            <a:ext cx="9220200" cy="914400"/>
          </a:xfrm>
        </p:spPr>
        <p:txBody>
          <a:bodyPr/>
          <a:lstStyle/>
          <a:p>
            <a:pPr algn="ctr" eaLnBrk="1" hangingPunct="1"/>
            <a:r>
              <a:rPr lang="en-US" sz="2800" dirty="0" smtClean="0">
                <a:latin typeface="Calibri" pitchFamily="34" charset="0"/>
                <a:ea typeface="ＭＳ Ｐゴシック" charset="-128"/>
              </a:rPr>
              <a:t>We Need to Push the Pyramid at Both Ends</a:t>
            </a:r>
          </a:p>
        </p:txBody>
      </p:sp>
      <p:sp>
        <p:nvSpPr>
          <p:cNvPr id="16389" name="Freeform 5"/>
          <p:cNvSpPr>
            <a:spLocks/>
          </p:cNvSpPr>
          <p:nvPr/>
        </p:nvSpPr>
        <p:spPr bwMode="auto">
          <a:xfrm>
            <a:off x="1558925"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30726" name="Freeform 6"/>
          <p:cNvSpPr>
            <a:spLocks/>
          </p:cNvSpPr>
          <p:nvPr/>
        </p:nvSpPr>
        <p:spPr bwMode="auto">
          <a:xfrm>
            <a:off x="3397250"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pPr>
              <a:defRPr/>
            </a:pPr>
            <a:endParaRPr lang="en-US">
              <a:solidFill>
                <a:schemeClr val="tx1"/>
              </a:solidFill>
              <a:latin typeface="+mj-lt"/>
              <a:cs typeface="Calibri" pitchFamily="34" charset="0"/>
            </a:endParaRPr>
          </a:p>
        </p:txBody>
      </p:sp>
      <p:sp>
        <p:nvSpPr>
          <p:cNvPr id="30727" name="Freeform 7"/>
          <p:cNvSpPr>
            <a:spLocks/>
          </p:cNvSpPr>
          <p:nvPr/>
        </p:nvSpPr>
        <p:spPr bwMode="auto">
          <a:xfrm>
            <a:off x="2765425"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pPr>
              <a:defRPr/>
            </a:pPr>
            <a:endParaRPr lang="en-US">
              <a:solidFill>
                <a:schemeClr val="tx1"/>
              </a:solidFill>
              <a:latin typeface="+mj-lt"/>
              <a:cs typeface="Calibri" pitchFamily="34" charset="0"/>
            </a:endParaRPr>
          </a:p>
        </p:txBody>
      </p:sp>
      <p:sp>
        <p:nvSpPr>
          <p:cNvPr id="16392" name="Freeform 8"/>
          <p:cNvSpPr>
            <a:spLocks/>
          </p:cNvSpPr>
          <p:nvPr/>
        </p:nvSpPr>
        <p:spPr bwMode="auto">
          <a:xfrm>
            <a:off x="2132013"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16393" name="AcnBodyText_ID_307217"/>
          <p:cNvSpPr>
            <a:spLocks noChangeArrowheads="1"/>
          </p:cNvSpPr>
          <p:nvPr>
            <p:custDataLst>
              <p:tags r:id="rId1"/>
            </p:custDataLst>
          </p:nvPr>
        </p:nvSpPr>
        <p:spPr bwMode="gray">
          <a:xfrm>
            <a:off x="3328988" y="5045075"/>
            <a:ext cx="2068512" cy="474663"/>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pPr>
            <a:r>
              <a:rPr lang="en-US" sz="1400" b="1">
                <a:solidFill>
                  <a:schemeClr val="tx1"/>
                </a:solidFill>
                <a:latin typeface="Gill Sans MT" pitchFamily="34" charset="0"/>
                <a:cs typeface="Calibri" pitchFamily="34" charset="0"/>
              </a:rPr>
              <a:t>FOUNDATIONAL</a:t>
            </a:r>
          </a:p>
          <a:p>
            <a:pPr marL="342900" indent="-342900" algn="ctr" defTabSz="457200" eaLnBrk="0" hangingPunct="0">
              <a:spcBef>
                <a:spcPct val="20000"/>
              </a:spcBef>
              <a:buFont typeface="Arial" charset="0"/>
              <a:buNone/>
            </a:pPr>
            <a:r>
              <a:rPr lang="en-US" sz="1400" b="1">
                <a:solidFill>
                  <a:schemeClr val="tx1"/>
                </a:solidFill>
                <a:latin typeface="Gill Sans MT" pitchFamily="34" charset="0"/>
                <a:cs typeface="Calibri" pitchFamily="34" charset="0"/>
              </a:rPr>
              <a:t>“Keeping the Lights On”</a:t>
            </a:r>
          </a:p>
        </p:txBody>
      </p:sp>
      <p:sp>
        <p:nvSpPr>
          <p:cNvPr id="30730" name="AcnBodyText_ID_307217"/>
          <p:cNvSpPr>
            <a:spLocks noChangeArrowheads="1"/>
          </p:cNvSpPr>
          <p:nvPr>
            <p:custDataLst>
              <p:tags r:id="rId2"/>
            </p:custDataLst>
          </p:nvPr>
        </p:nvSpPr>
        <p:spPr bwMode="gray">
          <a:xfrm>
            <a:off x="3033713" y="4176713"/>
            <a:ext cx="2708275" cy="474662"/>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OPERATIONAL</a:t>
            </a:r>
          </a:p>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“Helping the Organization Run”</a:t>
            </a:r>
          </a:p>
        </p:txBody>
      </p:sp>
      <p:sp>
        <p:nvSpPr>
          <p:cNvPr id="30731" name="AcnBodyText_ID_307217"/>
          <p:cNvSpPr>
            <a:spLocks noChangeArrowheads="1"/>
          </p:cNvSpPr>
          <p:nvPr>
            <p:custDataLst>
              <p:tags r:id="rId3"/>
            </p:custDataLst>
          </p:nvPr>
        </p:nvSpPr>
        <p:spPr bwMode="gray">
          <a:xfrm>
            <a:off x="3017838" y="3263900"/>
            <a:ext cx="2693987" cy="474663"/>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PROGRAM</a:t>
            </a:r>
          </a:p>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“Improving Program Delivery”</a:t>
            </a:r>
          </a:p>
        </p:txBody>
      </p:sp>
      <p:sp>
        <p:nvSpPr>
          <p:cNvPr id="30732" name="AcnBodyText_ID_307217"/>
          <p:cNvSpPr>
            <a:spLocks noChangeArrowheads="1"/>
          </p:cNvSpPr>
          <p:nvPr>
            <p:custDataLst>
              <p:tags r:id="rId4"/>
            </p:custDataLst>
          </p:nvPr>
        </p:nvSpPr>
        <p:spPr bwMode="gray">
          <a:xfrm>
            <a:off x="3040063" y="2290763"/>
            <a:ext cx="2693987" cy="474662"/>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BENEFICIARY</a:t>
            </a:r>
          </a:p>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“Differentiating”</a:t>
            </a:r>
          </a:p>
        </p:txBody>
      </p:sp>
      <p:sp>
        <p:nvSpPr>
          <p:cNvPr id="30733" name="AutoShape 13"/>
          <p:cNvSpPr>
            <a:spLocks/>
          </p:cNvSpPr>
          <p:nvPr/>
        </p:nvSpPr>
        <p:spPr bwMode="gray">
          <a:xfrm rot="1994430">
            <a:off x="3314700"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pPr>
              <a:defRPr/>
            </a:pPr>
            <a:endParaRPr lang="en-US">
              <a:solidFill>
                <a:schemeClr val="tx1"/>
              </a:solidFill>
              <a:latin typeface="+mj-lt"/>
              <a:cs typeface="Calibri" pitchFamily="34" charset="0"/>
            </a:endParaRPr>
          </a:p>
        </p:txBody>
      </p:sp>
      <p:sp>
        <p:nvSpPr>
          <p:cNvPr id="16398" name="AutoShape 14"/>
          <p:cNvSpPr>
            <a:spLocks/>
          </p:cNvSpPr>
          <p:nvPr/>
        </p:nvSpPr>
        <p:spPr bwMode="gray">
          <a:xfrm rot="1994430">
            <a:off x="1814513"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0735" name="AcnBodyText_ID_531484"/>
          <p:cNvSpPr>
            <a:spLocks noChangeArrowheads="1"/>
          </p:cNvSpPr>
          <p:nvPr>
            <p:custDataLst>
              <p:tags r:id="rId5"/>
            </p:custDataLst>
          </p:nvPr>
        </p:nvSpPr>
        <p:spPr bwMode="gray">
          <a:xfrm>
            <a:off x="1146175" y="4359275"/>
            <a:ext cx="684213" cy="215900"/>
          </a:xfrm>
          <a:prstGeom prst="rect">
            <a:avLst/>
          </a:prstGeom>
          <a:noFill/>
          <a:ln w="12700">
            <a:noFill/>
            <a:miter lim="800000"/>
            <a:headEnd/>
            <a:tailEnd/>
          </a:ln>
        </p:spPr>
        <p:txBody>
          <a:bodyPr wrap="none" lIns="0" tIns="0" rIns="0" bIns="0">
            <a:spAutoFit/>
          </a:bodyPr>
          <a:lstStyle/>
          <a:p>
            <a:pPr marL="342900" indent="-342900" defTabSz="457200" eaLnBrk="0" hangingPunct="0">
              <a:spcBef>
                <a:spcPct val="20000"/>
              </a:spcBef>
              <a:buFont typeface="Arial" charset="0"/>
              <a:buNone/>
              <a:defRPr/>
            </a:pPr>
            <a:r>
              <a:rPr lang="en-US" sz="1400" b="1" dirty="0">
                <a:solidFill>
                  <a:schemeClr val="tx1"/>
                </a:solidFill>
                <a:latin typeface="+mj-lt"/>
              </a:rPr>
              <a:t>Efficient</a:t>
            </a:r>
          </a:p>
        </p:txBody>
      </p:sp>
      <p:sp>
        <p:nvSpPr>
          <p:cNvPr id="30736" name="AcnBodyText_ID_531484"/>
          <p:cNvSpPr>
            <a:spLocks noChangeArrowheads="1"/>
          </p:cNvSpPr>
          <p:nvPr>
            <p:custDataLst>
              <p:tags r:id="rId6"/>
            </p:custDataLst>
          </p:nvPr>
        </p:nvSpPr>
        <p:spPr bwMode="gray">
          <a:xfrm>
            <a:off x="2081213" y="2241550"/>
            <a:ext cx="1216025" cy="430213"/>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defRPr/>
            </a:pPr>
            <a:r>
              <a:rPr lang="en-US" sz="1400" b="1">
                <a:solidFill>
                  <a:schemeClr val="tx1"/>
                </a:solidFill>
                <a:latin typeface="+mj-lt"/>
                <a:cs typeface="Calibri" pitchFamily="34" charset="0"/>
              </a:rPr>
              <a:t>Competitive </a:t>
            </a:r>
            <a:br>
              <a:rPr lang="en-US" sz="1400" b="1">
                <a:solidFill>
                  <a:schemeClr val="tx1"/>
                </a:solidFill>
                <a:latin typeface="+mj-lt"/>
                <a:cs typeface="Calibri" pitchFamily="34" charset="0"/>
              </a:rPr>
            </a:br>
            <a:r>
              <a:rPr lang="en-US" sz="1400" b="1">
                <a:solidFill>
                  <a:schemeClr val="tx1"/>
                </a:solidFill>
                <a:latin typeface="+mj-lt"/>
                <a:cs typeface="Calibri" pitchFamily="34" charset="0"/>
              </a:rPr>
              <a:t>or Leading</a:t>
            </a:r>
          </a:p>
        </p:txBody>
      </p:sp>
      <p:sp>
        <p:nvSpPr>
          <p:cNvPr id="30737" name="AcnBodyText_ID_531484"/>
          <p:cNvSpPr>
            <a:spLocks noChangeArrowheads="1"/>
          </p:cNvSpPr>
          <p:nvPr>
            <p:custDataLst>
              <p:tags r:id="rId7"/>
            </p:custDataLst>
          </p:nvPr>
        </p:nvSpPr>
        <p:spPr bwMode="gray">
          <a:xfrm>
            <a:off x="7175500" y="4572000"/>
            <a:ext cx="1358900" cy="541338"/>
          </a:xfrm>
          <a:prstGeom prst="rect">
            <a:avLst/>
          </a:prstGeom>
          <a:noFill/>
          <a:ln w="12700">
            <a:noFill/>
            <a:miter lim="800000"/>
            <a:headEnd/>
            <a:tailEnd/>
          </a:ln>
        </p:spPr>
        <p:txBody>
          <a:bodyPr lIns="0" tIns="0" rIns="0" bIns="0">
            <a:spAutoFit/>
          </a:bodyPr>
          <a:lstStyle/>
          <a:p>
            <a:pPr marL="342900" indent="-342900" defTabSz="457200" eaLnBrk="0" hangingPunct="0">
              <a:spcBef>
                <a:spcPct val="20000"/>
              </a:spcBef>
              <a:buFont typeface="Arial" charset="0"/>
              <a:buNone/>
              <a:defRPr/>
            </a:pPr>
            <a:r>
              <a:rPr lang="en-US" sz="1600" b="1" dirty="0">
                <a:solidFill>
                  <a:srgbClr val="0000FF"/>
                </a:solidFill>
                <a:latin typeface="+mj-lt"/>
              </a:rPr>
              <a:t>Donor &amp; HQ</a:t>
            </a:r>
          </a:p>
          <a:p>
            <a:pPr marL="342900" indent="-342900" defTabSz="457200" eaLnBrk="0" hangingPunct="0">
              <a:spcBef>
                <a:spcPct val="20000"/>
              </a:spcBef>
              <a:buFont typeface="Arial" charset="0"/>
              <a:buNone/>
              <a:defRPr/>
            </a:pPr>
            <a:r>
              <a:rPr lang="en-US" sz="1600" b="1" dirty="0">
                <a:solidFill>
                  <a:srgbClr val="0000FF"/>
                </a:solidFill>
                <a:latin typeface="+mj-lt"/>
              </a:rPr>
              <a:t> Facing</a:t>
            </a:r>
          </a:p>
        </p:txBody>
      </p:sp>
      <p:sp>
        <p:nvSpPr>
          <p:cNvPr id="30738" name="AcnBodyText_ID_531484"/>
          <p:cNvSpPr>
            <a:spLocks noChangeArrowheads="1"/>
          </p:cNvSpPr>
          <p:nvPr>
            <p:custDataLst>
              <p:tags r:id="rId8"/>
            </p:custDataLst>
          </p:nvPr>
        </p:nvSpPr>
        <p:spPr bwMode="gray">
          <a:xfrm>
            <a:off x="6099175" y="2622550"/>
            <a:ext cx="1749425" cy="492125"/>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defRPr/>
            </a:pPr>
            <a:r>
              <a:rPr lang="en-US" sz="1600" b="1" dirty="0">
                <a:solidFill>
                  <a:srgbClr val="FF0000"/>
                </a:solidFill>
                <a:latin typeface="+mj-lt"/>
              </a:rPr>
              <a:t>Beneficiary &amp; Field Facing</a:t>
            </a:r>
          </a:p>
        </p:txBody>
      </p:sp>
      <p:sp>
        <p:nvSpPr>
          <p:cNvPr id="253971" name="AutoShape 19"/>
          <p:cNvSpPr>
            <a:spLocks noChangeArrowheads="1"/>
          </p:cNvSpPr>
          <p:nvPr/>
        </p:nvSpPr>
        <p:spPr bwMode="auto">
          <a:xfrm rot="-5400000">
            <a:off x="4191000" y="1235075"/>
            <a:ext cx="381000" cy="3810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solidFill>
                <a:schemeClr val="tx1"/>
              </a:solidFill>
            </a:endParaRPr>
          </a:p>
        </p:txBody>
      </p:sp>
      <p:sp>
        <p:nvSpPr>
          <p:cNvPr id="253972" name="AcnBodyText_ID_531484"/>
          <p:cNvSpPr>
            <a:spLocks noChangeArrowheads="1"/>
          </p:cNvSpPr>
          <p:nvPr>
            <p:custDataLst>
              <p:tags r:id="rId9"/>
            </p:custDataLst>
          </p:nvPr>
        </p:nvSpPr>
        <p:spPr bwMode="gray">
          <a:xfrm>
            <a:off x="3660775" y="8382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in</a:t>
            </a:r>
          </a:p>
        </p:txBody>
      </p:sp>
      <p:sp>
        <p:nvSpPr>
          <p:cNvPr id="253973" name="AcnBodyText_ID_531484"/>
          <p:cNvSpPr>
            <a:spLocks noChangeArrowheads="1"/>
          </p:cNvSpPr>
          <p:nvPr>
            <p:custDataLst>
              <p:tags r:id="rId10"/>
            </p:custDataLst>
          </p:nvPr>
        </p:nvSpPr>
        <p:spPr bwMode="gray">
          <a:xfrm>
            <a:off x="3733800" y="64008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out</a:t>
            </a:r>
          </a:p>
        </p:txBody>
      </p:sp>
      <p:sp>
        <p:nvSpPr>
          <p:cNvPr id="253974" name="AutoShape 22"/>
          <p:cNvSpPr>
            <a:spLocks noChangeArrowheads="1"/>
          </p:cNvSpPr>
          <p:nvPr/>
        </p:nvSpPr>
        <p:spPr bwMode="auto">
          <a:xfrm rot="-5400000">
            <a:off x="4191000" y="5715000"/>
            <a:ext cx="533400" cy="5334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16407" name="Slide Number Placeholder 3"/>
          <p:cNvSpPr>
            <a:spLocks noGrp="1"/>
          </p:cNvSpPr>
          <p:nvPr>
            <p:ph type="sldNum" sz="quarter" idx="4294967295"/>
          </p:nvPr>
        </p:nvSpPr>
        <p:spPr>
          <a:xfrm>
            <a:off x="7543800" y="6248400"/>
            <a:ext cx="1219200" cy="476250"/>
          </a:xfrm>
          <a:prstGeom prst="rect">
            <a:avLst/>
          </a:prstGeom>
          <a:noFill/>
        </p:spPr>
        <p:txBody>
          <a:bodyPr/>
          <a:lstStyle/>
          <a:p>
            <a:pPr algn="r"/>
            <a:fld id="{AB103410-6B26-4D1B-BF0D-934A7728AB9C}" type="slidenum">
              <a:rPr lang="en-US" sz="1400"/>
              <a:pPr algn="r"/>
              <a:t>17</a:t>
            </a:fld>
            <a:endParaRPr lang="en-US" sz="1400" dirty="0"/>
          </a:p>
        </p:txBody>
      </p:sp>
      <p:sp>
        <p:nvSpPr>
          <p:cNvPr id="24" name="AutoShape 3"/>
          <p:cNvSpPr>
            <a:spLocks noChangeArrowheads="1"/>
          </p:cNvSpPr>
          <p:nvPr/>
        </p:nvSpPr>
        <p:spPr bwMode="gray">
          <a:xfrm>
            <a:off x="539552" y="1196752"/>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25" name="AcnBodyText_ID_307207"/>
          <p:cNvSpPr>
            <a:spLocks noChangeArrowheads="1"/>
          </p:cNvSpPr>
          <p:nvPr>
            <p:custDataLst>
              <p:tags r:id="rId11"/>
            </p:custDataLst>
          </p:nvPr>
        </p:nvSpPr>
        <p:spPr bwMode="gray">
          <a:xfrm rot="-5400000">
            <a:off x="-621964" y="3438389"/>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a:stretch>
            <a:fillRect/>
          </a:stretch>
        </p:blipFill>
        <p:spPr bwMode="auto">
          <a:xfrm>
            <a:off x="0" y="0"/>
            <a:ext cx="9137650" cy="6858000"/>
          </a:xfrm>
          <a:prstGeom prst="rect">
            <a:avLst/>
          </a:prstGeom>
          <a:noFill/>
          <a:ln w="9525">
            <a:noFill/>
            <a:miter lim="800000"/>
            <a:headEnd/>
            <a:tailEnd/>
          </a:ln>
        </p:spPr>
      </p:pic>
      <p:sp>
        <p:nvSpPr>
          <p:cNvPr id="4" name="Oval Callout 3"/>
          <p:cNvSpPr/>
          <p:nvPr/>
        </p:nvSpPr>
        <p:spPr>
          <a:xfrm>
            <a:off x="107504" y="620688"/>
            <a:ext cx="4248472" cy="3096344"/>
          </a:xfrm>
          <a:prstGeom prst="wedgeEllipseCallout">
            <a:avLst>
              <a:gd name="adj1" fmla="val 43754"/>
              <a:gd name="adj2" fmla="val 4754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600" dirty="0" smtClean="0"/>
              <a:t>IFRC – Trilogy</a:t>
            </a:r>
          </a:p>
          <a:p>
            <a:pPr algn="ctr"/>
            <a:r>
              <a:rPr lang="en-GB" sz="3600" dirty="0" smtClean="0"/>
              <a:t>TERA  Application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Texting</a:t>
            </a:r>
            <a:r>
              <a:rPr lang="en-US" sz="3200" dirty="0" smtClean="0"/>
              <a:t> Survivors in Haiti</a:t>
            </a:r>
            <a:endParaRPr lang="en-US" sz="3200" dirty="0"/>
          </a:p>
        </p:txBody>
      </p:sp>
      <p:graphicFrame>
        <p:nvGraphicFramePr>
          <p:cNvPr id="5" name="Diagram 4"/>
          <p:cNvGraphicFramePr/>
          <p:nvPr/>
        </p:nvGraphicFramePr>
        <p:xfrm>
          <a:off x="467544" y="1541016"/>
          <a:ext cx="8424936" cy="531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6512" y="2348880"/>
            <a:ext cx="8573144" cy="1046212"/>
          </a:xfrm>
        </p:spPr>
        <p:txBody>
          <a:bodyPr/>
          <a:lstStyle/>
          <a:p>
            <a:r>
              <a:rPr lang="en-US" sz="3600" dirty="0" smtClean="0"/>
              <a:t>Turning the Pyramid Upside Down </a:t>
            </a:r>
            <a:br>
              <a:rPr lang="en-US" sz="3600" dirty="0" smtClean="0"/>
            </a:br>
            <a:r>
              <a:rPr lang="en-US" sz="2400" dirty="0" smtClean="0"/>
              <a:t>The Impact and Future of Technology in Nonprofits</a:t>
            </a:r>
            <a:br>
              <a:rPr lang="en-US" sz="2400" dirty="0" smtClean="0"/>
            </a:br>
            <a:endParaRPr lang="en-GB" sz="2400" dirty="0" smtClean="0">
              <a:latin typeface="Arial" charset="0"/>
              <a:cs typeface="Arial" charset="0"/>
            </a:endParaRPr>
          </a:p>
        </p:txBody>
      </p:sp>
      <p:sp>
        <p:nvSpPr>
          <p:cNvPr id="10243" name="Subtitle 2"/>
          <p:cNvSpPr>
            <a:spLocks noGrp="1"/>
          </p:cNvSpPr>
          <p:nvPr>
            <p:ph type="subTitle" idx="1"/>
          </p:nvPr>
        </p:nvSpPr>
        <p:spPr/>
        <p:txBody>
          <a:bodyPr>
            <a:normAutofit lnSpcReduction="10000"/>
          </a:bodyPr>
          <a:lstStyle/>
          <a:p>
            <a:r>
              <a:rPr lang="en-US" dirty="0" smtClean="0"/>
              <a:t>Edward G. Happ</a:t>
            </a:r>
          </a:p>
          <a:p>
            <a:r>
              <a:rPr lang="en-US" dirty="0" smtClean="0"/>
              <a:t>Global CIO, IFRC</a:t>
            </a:r>
          </a:p>
          <a:p>
            <a:r>
              <a:rPr lang="en-US" dirty="0" smtClean="0"/>
              <a:t>Chairman, NetHope</a:t>
            </a:r>
          </a:p>
          <a:p>
            <a:r>
              <a:rPr lang="en-US" dirty="0" smtClean="0"/>
              <a:t>September 7,</a:t>
            </a:r>
            <a:r>
              <a:rPr lang="en-US" dirty="0" smtClean="0"/>
              <a:t> </a:t>
            </a:r>
            <a:r>
              <a:rPr lang="en-US" dirty="0" smtClean="0"/>
              <a:t>2011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1828800" y="548680"/>
            <a:ext cx="6858000" cy="945158"/>
          </a:xfrm>
          <a:noFill/>
          <a:ln>
            <a:miter lim="800000"/>
            <a:headEnd/>
            <a:tailEnd/>
          </a:ln>
        </p:spPr>
        <p:txBody>
          <a:bodyPr wrap="square" lIns="64291" tIns="32146" rIns="64291" bIns="32146" numCol="1" anchor="t" anchorCtr="0" compatLnSpc="1">
            <a:prstTxWarp prst="textNoShape">
              <a:avLst/>
            </a:prstTxWarp>
          </a:bodyPr>
          <a:lstStyle/>
          <a:p>
            <a:r>
              <a:rPr lang="en-US" sz="3200" dirty="0" smtClean="0"/>
              <a:t>Getting Out:  BPOS/Office365</a:t>
            </a:r>
          </a:p>
        </p:txBody>
      </p:sp>
      <p:sp>
        <p:nvSpPr>
          <p:cNvPr id="27651" name="Content Placeholder 2"/>
          <p:cNvSpPr>
            <a:spLocks noGrp="1"/>
          </p:cNvSpPr>
          <p:nvPr>
            <p:ph idx="1"/>
          </p:nvPr>
        </p:nvSpPr>
        <p:spPr bwMode="auto">
          <a:noFill/>
          <a:ln>
            <a:miter lim="800000"/>
            <a:headEnd/>
            <a:tailEnd/>
          </a:ln>
        </p:spPr>
        <p:txBody>
          <a:bodyPr wrap="square" lIns="64291" tIns="32146" rIns="64291" bIns="32146" numCol="1" anchor="t" anchorCtr="0" compatLnSpc="1">
            <a:prstTxWarp prst="textNoShape">
              <a:avLst/>
            </a:prstTxWarp>
          </a:bodyPr>
          <a:lstStyle/>
          <a:p>
            <a:r>
              <a:rPr lang="en-US" smtClean="0"/>
              <a:t>We are not in the data center business</a:t>
            </a:r>
          </a:p>
          <a:p>
            <a:r>
              <a:rPr lang="en-US" smtClean="0"/>
              <a:t>We need to redeploy people, time and money up-the-pyramid</a:t>
            </a:r>
          </a:p>
          <a:p>
            <a:r>
              <a:rPr lang="en-US" smtClean="0"/>
              <a:t>We need to have impact on 60+ National Societies who have little to no IT</a:t>
            </a:r>
          </a:p>
          <a:p>
            <a:r>
              <a:rPr lang="en-US" smtClean="0"/>
              <a:t>We are a Microsoft-centric shop with many inter-application and platform dependencies</a:t>
            </a:r>
          </a:p>
          <a:p>
            <a:r>
              <a:rPr lang="en-US" smtClean="0"/>
              <a:t>We need a more fluid path from premises to off-premises computing</a:t>
            </a:r>
          </a:p>
          <a:p>
            <a:r>
              <a:rPr lang="en-US" smtClean="0">
                <a:solidFill>
                  <a:srgbClr val="FF0000"/>
                </a:solidFill>
              </a:rPr>
              <a:t>We are about partnering with those whose business it is to do things that it is not our business to do</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 - The IT Portfolio for the Next 5 Years</a:t>
            </a:r>
            <a:endParaRPr lang="en-GB" dirty="0"/>
          </a:p>
        </p:txBody>
      </p:sp>
      <p:pic>
        <p:nvPicPr>
          <p:cNvPr id="179202" name="Picture 2"/>
          <p:cNvPicPr>
            <a:picLocks noChangeAspect="1" noChangeArrowheads="1"/>
          </p:cNvPicPr>
          <p:nvPr/>
        </p:nvPicPr>
        <p:blipFill>
          <a:blip r:embed="rId3" cstate="print"/>
          <a:srcRect/>
          <a:stretch>
            <a:fillRect/>
          </a:stretch>
        </p:blipFill>
        <p:spPr bwMode="auto">
          <a:xfrm>
            <a:off x="323528" y="1700808"/>
            <a:ext cx="8465626" cy="4668750"/>
          </a:xfrm>
          <a:prstGeom prst="rect">
            <a:avLst/>
          </a:prstGeom>
          <a:noFill/>
          <a:ln w="9525">
            <a:noFill/>
            <a:miter lim="800000"/>
            <a:headEnd/>
            <a:tailEnd/>
          </a:ln>
          <a:effectLst/>
        </p:spPr>
      </p:pic>
      <p:sp>
        <p:nvSpPr>
          <p:cNvPr id="4" name="Slide Number Placeholder 3"/>
          <p:cNvSpPr txBox="1">
            <a:spLocks/>
          </p:cNvSpPr>
          <p:nvPr/>
        </p:nvSpPr>
        <p:spPr>
          <a:xfrm>
            <a:off x="7745288" y="6409134"/>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103410-6B26-4D1B-BF0D-934A7728AB9C}"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15616" y="44624"/>
            <a:ext cx="6858000" cy="1143000"/>
          </a:xfrm>
        </p:spPr>
        <p:txBody>
          <a:bodyPr/>
          <a:lstStyle/>
          <a:p>
            <a:pPr algn="ctr" eaLnBrk="1" hangingPunct="1"/>
            <a:r>
              <a:rPr lang="en-US" sz="3200" dirty="0" smtClean="0"/>
              <a:t> Advice from a Hockey Legend</a:t>
            </a:r>
          </a:p>
        </p:txBody>
      </p:sp>
      <p:pic>
        <p:nvPicPr>
          <p:cNvPr id="17411" name="Picture 3" descr="300px-waynegretzky_oilers"/>
          <p:cNvPicPr>
            <a:picLocks noChangeAspect="1" noChangeArrowheads="1"/>
          </p:cNvPicPr>
          <p:nvPr/>
        </p:nvPicPr>
        <p:blipFill>
          <a:blip r:embed="rId3" cstate="print"/>
          <a:srcRect/>
          <a:stretch>
            <a:fillRect/>
          </a:stretch>
        </p:blipFill>
        <p:spPr bwMode="auto">
          <a:xfrm>
            <a:off x="3143250" y="1219200"/>
            <a:ext cx="2857500" cy="3705225"/>
          </a:xfrm>
          <a:prstGeom prst="rect">
            <a:avLst/>
          </a:prstGeom>
          <a:noFill/>
          <a:ln w="9525">
            <a:noFill/>
            <a:miter lim="800000"/>
            <a:headEnd/>
            <a:tailEnd/>
          </a:ln>
        </p:spPr>
      </p:pic>
      <p:sp>
        <p:nvSpPr>
          <p:cNvPr id="17412" name="Text Box 4"/>
          <p:cNvSpPr txBox="1">
            <a:spLocks noChangeArrowheads="1"/>
          </p:cNvSpPr>
          <p:nvPr/>
        </p:nvSpPr>
        <p:spPr bwMode="auto">
          <a:xfrm>
            <a:off x="1747838" y="5029200"/>
            <a:ext cx="5875337" cy="830263"/>
          </a:xfrm>
          <a:prstGeom prst="rect">
            <a:avLst/>
          </a:prstGeom>
          <a:noFill/>
          <a:ln w="9525" algn="ctr">
            <a:noFill/>
            <a:miter lim="800000"/>
            <a:headEnd/>
            <a:tailEnd/>
          </a:ln>
        </p:spPr>
        <p:txBody>
          <a:bodyPr wrap="none">
            <a:spAutoFit/>
          </a:bodyPr>
          <a:lstStyle/>
          <a:p>
            <a:r>
              <a:rPr lang="en-US" sz="2400" dirty="0">
                <a:solidFill>
                  <a:srgbClr val="FF0000"/>
                </a:solidFill>
              </a:rPr>
              <a:t>“I skate to where the puck is going to be, </a:t>
            </a:r>
          </a:p>
          <a:p>
            <a:r>
              <a:rPr lang="en-US" sz="2400" dirty="0">
                <a:solidFill>
                  <a:srgbClr val="FF0000"/>
                </a:solidFill>
              </a:rPr>
              <a:t>not where it has been.”  </a:t>
            </a:r>
            <a:r>
              <a:rPr lang="en-US" sz="2400" i="1" dirty="0">
                <a:solidFill>
                  <a:srgbClr val="FF0000"/>
                </a:solidFill>
              </a:rPr>
              <a:t>--Wayne Gretzky </a:t>
            </a:r>
          </a:p>
        </p:txBody>
      </p:sp>
      <p:sp>
        <p:nvSpPr>
          <p:cNvPr id="17413" name="Slide Number Placeholder 3"/>
          <p:cNvSpPr>
            <a:spLocks noGrp="1"/>
          </p:cNvSpPr>
          <p:nvPr>
            <p:ph type="sldNum" sz="quarter" idx="4294967295"/>
          </p:nvPr>
        </p:nvSpPr>
        <p:spPr>
          <a:xfrm>
            <a:off x="7543800" y="6248400"/>
            <a:ext cx="1219200" cy="476250"/>
          </a:xfrm>
          <a:prstGeom prst="rect">
            <a:avLst/>
          </a:prstGeom>
          <a:noFill/>
        </p:spPr>
        <p:txBody>
          <a:bodyPr/>
          <a:lstStyle/>
          <a:p>
            <a:pPr algn="r"/>
            <a:fld id="{412E07B9-4F5D-4836-9784-1222117F44A3}" type="slidenum">
              <a:rPr lang="en-US" sz="1400"/>
              <a:pPr algn="r"/>
              <a:t>22</a:t>
            </a:fld>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z="3200" b="1" dirty="0" smtClean="0"/>
              <a:t>II.  Looking to the Future – </a:t>
            </a:r>
            <a:r>
              <a:rPr lang="en-US" sz="2400" b="1" i="1" dirty="0" smtClean="0"/>
              <a:t>Part 1</a:t>
            </a:r>
            <a:endParaRPr lang="en-US" sz="3200" b="1" dirty="0" smtClean="0"/>
          </a:p>
        </p:txBody>
      </p:sp>
      <p:pic>
        <p:nvPicPr>
          <p:cNvPr id="18436" name="Picture 4"/>
          <p:cNvPicPr>
            <a:picLocks noChangeAspect="1" noChangeArrowheads="1"/>
          </p:cNvPicPr>
          <p:nvPr/>
        </p:nvPicPr>
        <p:blipFill>
          <a:blip r:embed="rId3" cstate="print"/>
          <a:srcRect/>
          <a:stretch>
            <a:fillRect/>
          </a:stretch>
        </p:blipFill>
        <p:spPr bwMode="auto">
          <a:xfrm>
            <a:off x="907231" y="306896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691680" y="350838"/>
            <a:ext cx="7135688" cy="1143000"/>
          </a:xfrm>
        </p:spPr>
        <p:txBody>
          <a:bodyPr/>
          <a:lstStyle/>
          <a:p>
            <a:pPr eaLnBrk="1" hangingPunct="1"/>
            <a:r>
              <a:rPr lang="en-US" sz="2800" dirty="0" smtClean="0"/>
              <a:t> It’s More about Practices than Forecasts</a:t>
            </a:r>
          </a:p>
        </p:txBody>
      </p:sp>
      <p:sp>
        <p:nvSpPr>
          <p:cNvPr id="19460" name="Rectangle 3"/>
          <p:cNvSpPr>
            <a:spLocks noGrp="1" noChangeArrowheads="1"/>
          </p:cNvSpPr>
          <p:nvPr>
            <p:ph type="body" sz="half" idx="4294967295"/>
          </p:nvPr>
        </p:nvSpPr>
        <p:spPr>
          <a:xfrm>
            <a:off x="4914900" y="1745704"/>
            <a:ext cx="4229100" cy="4419600"/>
          </a:xfrm>
        </p:spPr>
        <p:txBody>
          <a:bodyPr/>
          <a:lstStyle/>
          <a:p>
            <a:pPr marL="0" indent="0" eaLnBrk="1" hangingPunct="1">
              <a:buFontTx/>
              <a:buNone/>
            </a:pPr>
            <a:r>
              <a:rPr lang="en-US" sz="2800" i="1" dirty="0" smtClean="0"/>
              <a:t>"The art of prophecy is very difficult-- especially with respect to the future." --Mark Twain</a:t>
            </a:r>
          </a:p>
        </p:txBody>
      </p:sp>
      <p:pic>
        <p:nvPicPr>
          <p:cNvPr id="19461" name="Picture 7"/>
          <p:cNvPicPr>
            <a:picLocks noChangeAspect="1" noChangeArrowheads="1"/>
          </p:cNvPicPr>
          <p:nvPr/>
        </p:nvPicPr>
        <p:blipFill>
          <a:blip r:embed="rId3" cstate="print"/>
          <a:srcRect/>
          <a:stretch>
            <a:fillRect/>
          </a:stretch>
        </p:blipFill>
        <p:spPr bwMode="auto">
          <a:xfrm>
            <a:off x="554484" y="1556792"/>
            <a:ext cx="4089524" cy="5256584"/>
          </a:xfrm>
          <a:prstGeom prst="rect">
            <a:avLst/>
          </a:prstGeom>
          <a:noFill/>
          <a:ln w="9525" algn="ctr">
            <a:noFill/>
            <a:miter lim="800000"/>
            <a:headEnd/>
            <a:tailEnd/>
          </a:ln>
        </p:spPr>
      </p:pic>
      <p:sp>
        <p:nvSpPr>
          <p:cNvPr id="19462"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3E3B40C6-8F8A-4A62-8498-04C801614962}" type="slidenum">
              <a:rPr lang="en-US" sz="1400">
                <a:solidFill>
                  <a:schemeClr val="tx1"/>
                </a:solidFill>
                <a:latin typeface="Arial" charset="0"/>
              </a:rPr>
              <a:pPr algn="r"/>
              <a:t>24</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z="3200" u="sng" dirty="0" smtClean="0"/>
              <a:t>Who</a:t>
            </a:r>
            <a:r>
              <a:rPr lang="en-US" sz="3200" dirty="0" smtClean="0"/>
              <a:t> is Your Leading Indicator?</a:t>
            </a:r>
          </a:p>
        </p:txBody>
      </p:sp>
      <p:pic>
        <p:nvPicPr>
          <p:cNvPr id="20484" name="Picture 4"/>
          <p:cNvPicPr>
            <a:picLocks noChangeAspect="1" noChangeArrowheads="1"/>
          </p:cNvPicPr>
          <p:nvPr/>
        </p:nvPicPr>
        <p:blipFill>
          <a:blip r:embed="rId3" cstate="print"/>
          <a:srcRect/>
          <a:stretch>
            <a:fillRect/>
          </a:stretch>
        </p:blipFill>
        <p:spPr bwMode="auto">
          <a:xfrm>
            <a:off x="1480889" y="1361901"/>
            <a:ext cx="7267575" cy="5451475"/>
          </a:xfrm>
          <a:prstGeom prst="rect">
            <a:avLst/>
          </a:prstGeom>
          <a:noFill/>
          <a:ln w="9525" algn="ctr">
            <a:noFill/>
            <a:miter lim="800000"/>
            <a:headEnd/>
            <a:tailEnd/>
          </a:ln>
        </p:spPr>
      </p:pic>
      <p:sp>
        <p:nvSpPr>
          <p:cNvPr id="20485" name="Slide Number Placeholder 3"/>
          <p:cNvSpPr txBox="1">
            <a:spLocks noGrp="1"/>
          </p:cNvSpPr>
          <p:nvPr/>
        </p:nvSpPr>
        <p:spPr bwMode="auto">
          <a:xfrm>
            <a:off x="7889304" y="6409134"/>
            <a:ext cx="1219200" cy="476250"/>
          </a:xfrm>
          <a:prstGeom prst="rect">
            <a:avLst/>
          </a:prstGeom>
          <a:noFill/>
          <a:ln w="9525">
            <a:noFill/>
            <a:miter lim="800000"/>
            <a:headEnd/>
            <a:tailEnd/>
          </a:ln>
        </p:spPr>
        <p:txBody>
          <a:bodyPr/>
          <a:lstStyle/>
          <a:p>
            <a:pPr algn="r"/>
            <a:fld id="{7FEC9576-F52B-49C3-BE1D-076AC9CF8FA7}" type="slidenum">
              <a:rPr lang="en-US" sz="1400">
                <a:solidFill>
                  <a:schemeClr val="tx1"/>
                </a:solidFill>
                <a:latin typeface="Arial" charset="0"/>
              </a:rPr>
              <a:pPr algn="r"/>
              <a:t>25</a:t>
            </a:fld>
            <a:endParaRPr lang="en-US" sz="14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xfrm>
            <a:off x="5791200" y="6229350"/>
            <a:ext cx="2895600" cy="476250"/>
          </a:xfrm>
          <a:prstGeom prst="rect">
            <a:avLst/>
          </a:prstGeom>
          <a:noFill/>
        </p:spPr>
        <p:txBody>
          <a:bodyPr/>
          <a:lstStyle/>
          <a:p>
            <a:pPr algn="r"/>
            <a:fld id="{4E6C8547-F96E-45D3-866F-3A358897CBE9}" type="slidenum">
              <a:rPr lang="en-US" sz="1400">
                <a:solidFill>
                  <a:schemeClr val="bg1"/>
                </a:solidFill>
              </a:rPr>
              <a:pPr algn="r"/>
              <a:t>26</a:t>
            </a:fld>
            <a:endParaRPr lang="en-US" sz="1400" dirty="0">
              <a:solidFill>
                <a:schemeClr val="bg1"/>
              </a:solidFill>
            </a:endParaRPr>
          </a:p>
        </p:txBody>
      </p:sp>
      <p:sp>
        <p:nvSpPr>
          <p:cNvPr id="21507" name="Rectangle 2"/>
          <p:cNvSpPr>
            <a:spLocks noGrp="1" noChangeArrowheads="1"/>
          </p:cNvSpPr>
          <p:nvPr>
            <p:ph type="title"/>
          </p:nvPr>
        </p:nvSpPr>
        <p:spPr/>
        <p:txBody>
          <a:bodyPr/>
          <a:lstStyle/>
          <a:p>
            <a:pPr eaLnBrk="1" hangingPunct="1"/>
            <a:r>
              <a:rPr lang="en-US" smtClean="0"/>
              <a:t> </a:t>
            </a:r>
          </a:p>
        </p:txBody>
      </p:sp>
      <p:sp>
        <p:nvSpPr>
          <p:cNvPr id="21508" name="Rectangle 3"/>
          <p:cNvSpPr>
            <a:spLocks noGrp="1" noChangeArrowheads="1"/>
          </p:cNvSpPr>
          <p:nvPr>
            <p:ph type="body" idx="1"/>
          </p:nvPr>
        </p:nvSpPr>
        <p:spPr>
          <a:xfrm>
            <a:off x="685800" y="1066800"/>
            <a:ext cx="7772400" cy="4572000"/>
          </a:xfrm>
        </p:spPr>
        <p:txBody>
          <a:bodyPr/>
          <a:lstStyle/>
          <a:p>
            <a:pPr eaLnBrk="1" hangingPunct="1">
              <a:buFontTx/>
              <a:buNone/>
            </a:pPr>
            <a:endParaRPr lang="en-US" dirty="0" smtClean="0">
              <a:solidFill>
                <a:schemeClr val="bg1"/>
              </a:solidFill>
            </a:endParaRP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	</a:t>
            </a:r>
            <a:r>
              <a:rPr lang="en-US" sz="2800" dirty="0" smtClean="0">
                <a:solidFill>
                  <a:schemeClr val="bg1"/>
                </a:solidFill>
              </a:rPr>
              <a:t>“If you’re a CIO, you need to spend a lot of time out on the fringes of the Web because that’s where the innovation’s taking place.  You need to spend a lot of time with people under 25 years old.” </a:t>
            </a:r>
            <a:endParaRPr lang="en-US" dirty="0" smtClean="0">
              <a:solidFill>
                <a:schemeClr val="bg1"/>
              </a:solidFill>
            </a:endParaRPr>
          </a:p>
          <a:p>
            <a:pPr eaLnBrk="1" hangingPunct="1">
              <a:buFontTx/>
              <a:buNone/>
            </a:pPr>
            <a:r>
              <a:rPr lang="en-US" dirty="0" smtClean="0">
                <a:solidFill>
                  <a:schemeClr val="bg1"/>
                </a:solidFill>
              </a:rPr>
              <a:t>	</a:t>
            </a:r>
            <a:r>
              <a:rPr lang="en-US" sz="2800" i="1" dirty="0" smtClean="0">
                <a:solidFill>
                  <a:schemeClr val="bg1"/>
                </a:solidFill>
              </a:rPr>
              <a:t>–Gary Hamel</a:t>
            </a:r>
          </a:p>
        </p:txBody>
      </p:sp>
      <p:sp>
        <p:nvSpPr>
          <p:cNvPr id="60420" name="Rectangle 4"/>
          <p:cNvSpPr>
            <a:spLocks noChangeArrowheads="1"/>
          </p:cNvSpPr>
          <p:nvPr/>
        </p:nvSpPr>
        <p:spPr bwMode="auto">
          <a:xfrm>
            <a:off x="304800" y="228600"/>
            <a:ext cx="8534400" cy="838200"/>
          </a:xfrm>
          <a:prstGeom prst="rect">
            <a:avLst/>
          </a:prstGeom>
          <a:noFill/>
          <a:ln w="9525">
            <a:noFill/>
            <a:miter lim="800000"/>
            <a:headEnd/>
            <a:tailEnd/>
          </a:ln>
          <a:effectLst/>
        </p:spPr>
        <p:txBody>
          <a:bodyPr anchor="b"/>
          <a:lstStyle/>
          <a:p>
            <a:pPr algn="ctr">
              <a:defRPr/>
            </a:pPr>
            <a:r>
              <a:rPr lang="en-US" sz="3200" b="1" i="1" dirty="0">
                <a:solidFill>
                  <a:schemeClr val="bg1"/>
                </a:solidFill>
                <a:latin typeface="Arial" pitchFamily="34" charset="0"/>
                <a:cs typeface="Arial" pitchFamily="34" charset="0"/>
              </a:rPr>
              <a:t>Who are you spending time with?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200" dirty="0" smtClean="0"/>
              <a:t>The Uncultured Project</a:t>
            </a:r>
          </a:p>
        </p:txBody>
      </p:sp>
      <p:pic>
        <p:nvPicPr>
          <p:cNvPr id="22532" name="Picture 2"/>
          <p:cNvPicPr>
            <a:picLocks noChangeAspect="1" noChangeArrowheads="1"/>
          </p:cNvPicPr>
          <p:nvPr/>
        </p:nvPicPr>
        <p:blipFill>
          <a:blip r:embed="rId3" cstate="print"/>
          <a:srcRect/>
          <a:stretch>
            <a:fillRect/>
          </a:stretch>
        </p:blipFill>
        <p:spPr bwMode="auto">
          <a:xfrm>
            <a:off x="1992952" y="1620728"/>
            <a:ext cx="6827520" cy="5120640"/>
          </a:xfrm>
          <a:prstGeom prst="rect">
            <a:avLst/>
          </a:prstGeom>
          <a:noFill/>
          <a:ln w="9525">
            <a:noFill/>
            <a:miter lim="800000"/>
            <a:headEnd/>
            <a:tailEnd/>
          </a:ln>
        </p:spPr>
      </p:pic>
      <p:sp>
        <p:nvSpPr>
          <p:cNvPr id="22533"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2ED6BF77-5B3A-46E1-83DD-4FCBF85E8F8F}" type="slidenum">
              <a:rPr lang="en-US" sz="1400">
                <a:solidFill>
                  <a:schemeClr val="tx1"/>
                </a:solidFill>
                <a:latin typeface="Arial" charset="0"/>
              </a:rPr>
              <a:pPr algn="r"/>
              <a:t>27</a:t>
            </a:fld>
            <a:endParaRPr lang="en-US" sz="1400">
              <a:solidFill>
                <a:schemeClr val="tx1"/>
              </a:solidFill>
              <a:latin typeface="Arial" charset="0"/>
            </a:endParaRPr>
          </a:p>
        </p:txBody>
      </p:sp>
      <p:sp>
        <p:nvSpPr>
          <p:cNvPr id="6" name="Oval Callout 5"/>
          <p:cNvSpPr/>
          <p:nvPr/>
        </p:nvSpPr>
        <p:spPr>
          <a:xfrm>
            <a:off x="107504" y="3284984"/>
            <a:ext cx="2952328" cy="2592288"/>
          </a:xfrm>
          <a:prstGeom prst="wedgeEllipseCallout">
            <a:avLst>
              <a:gd name="adj1" fmla="val 59918"/>
              <a:gd name="adj2" fmla="val 2146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6000" dirty="0" smtClean="0"/>
              <a:t>2.2 M</a:t>
            </a:r>
            <a:r>
              <a:rPr lang="en-GB" sz="4800" dirty="0" smtClean="0"/>
              <a:t> </a:t>
            </a:r>
            <a:r>
              <a:rPr lang="en-GB" sz="2400" dirty="0" smtClean="0"/>
              <a:t>Views</a:t>
            </a:r>
            <a:endParaRPr lang="en-GB"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200" b="1" dirty="0" smtClean="0"/>
              <a:t>Turning 3 things upside down</a:t>
            </a:r>
          </a:p>
        </p:txBody>
      </p:sp>
      <p:sp>
        <p:nvSpPr>
          <p:cNvPr id="23555" name="Content Placeholder 2"/>
          <p:cNvSpPr>
            <a:spLocks noGrp="1"/>
          </p:cNvSpPr>
          <p:nvPr>
            <p:ph idx="1"/>
          </p:nvPr>
        </p:nvSpPr>
        <p:spPr>
          <a:xfrm>
            <a:off x="395536" y="2060848"/>
            <a:ext cx="8291264" cy="4320480"/>
          </a:xfrm>
        </p:spPr>
        <p:txBody>
          <a:bodyPr/>
          <a:lstStyle/>
          <a:p>
            <a:pPr marL="514350" indent="-514350" eaLnBrk="1" hangingPunct="1">
              <a:buFontTx/>
              <a:buAutoNum type="arabicPeriod"/>
            </a:pPr>
            <a:r>
              <a:rPr lang="en-US" dirty="0" smtClean="0"/>
              <a:t>Bottoms-up KM </a:t>
            </a:r>
            <a:r>
              <a:rPr lang="en-US" sz="2000" i="1" dirty="0" smtClean="0"/>
              <a:t>(Gmail case, Guru connecting)</a:t>
            </a:r>
            <a:endParaRPr lang="en-US" i="1" dirty="0" smtClean="0"/>
          </a:p>
          <a:p>
            <a:pPr marL="514350" indent="-514350" eaLnBrk="1" hangingPunct="1">
              <a:buFontTx/>
              <a:buAutoNum type="arabicPeriod"/>
            </a:pPr>
            <a:r>
              <a:rPr lang="en-US" dirty="0" smtClean="0"/>
              <a:t>Emerging countries leading </a:t>
            </a:r>
            <a:r>
              <a:rPr lang="en-US" sz="2000" i="1" dirty="0" smtClean="0"/>
              <a:t>(design for other 90%)</a:t>
            </a:r>
            <a:endParaRPr lang="en-US" i="1" dirty="0" smtClean="0"/>
          </a:p>
          <a:p>
            <a:pPr marL="514350" indent="-514350" eaLnBrk="1" hangingPunct="1">
              <a:buFontTx/>
              <a:buAutoNum type="arabicPeriod"/>
            </a:pPr>
            <a:r>
              <a:rPr lang="en-US" dirty="0" smtClean="0"/>
              <a:t>Children as forecasters </a:t>
            </a:r>
            <a:r>
              <a:rPr lang="en-US" sz="2000" i="1" dirty="0" smtClean="0"/>
              <a:t>(the technology is the conversation, the safe conversation—like driving)</a:t>
            </a:r>
            <a:endParaRPr lang="en-US" sz="2400" i="1" dirty="0" smtClean="0"/>
          </a:p>
          <a:p>
            <a:pPr marL="514350" indent="-514350" eaLnBrk="1" hangingPunct="1">
              <a:buFontTx/>
              <a:buNone/>
            </a:pPr>
            <a:r>
              <a:rPr lang="en-US" dirty="0" smtClean="0"/>
              <a:t> </a:t>
            </a:r>
          </a:p>
        </p:txBody>
      </p:sp>
      <p:sp>
        <p:nvSpPr>
          <p:cNvPr id="23556" name="Slide Number Placeholder 4"/>
          <p:cNvSpPr>
            <a:spLocks noGrp="1"/>
          </p:cNvSpPr>
          <p:nvPr>
            <p:ph type="sldNum" sz="quarter" idx="4294967295"/>
          </p:nvPr>
        </p:nvSpPr>
        <p:spPr>
          <a:prstGeom prst="rect">
            <a:avLst/>
          </a:prstGeom>
          <a:noFill/>
        </p:spPr>
        <p:txBody>
          <a:bodyPr/>
          <a:lstStyle/>
          <a:p>
            <a:pPr algn="r"/>
            <a:fld id="{E754505B-5E48-45CF-8157-D14E5AD5623A}" type="slidenum">
              <a:rPr lang="en-US" sz="1400"/>
              <a:pPr algn="r"/>
              <a:t>28</a:t>
            </a:fld>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28800" y="350838"/>
            <a:ext cx="7063680" cy="1143000"/>
          </a:xfrm>
        </p:spPr>
        <p:txBody>
          <a:bodyPr/>
          <a:lstStyle/>
          <a:p>
            <a:pPr eaLnBrk="1" hangingPunct="1"/>
            <a:r>
              <a:rPr lang="en-US" sz="3200" b="1" dirty="0" smtClean="0"/>
              <a:t>Some Potential Disruptive Themes</a:t>
            </a:r>
          </a:p>
        </p:txBody>
      </p:sp>
      <p:sp>
        <p:nvSpPr>
          <p:cNvPr id="24579" name="Content Placeholder 2"/>
          <p:cNvSpPr>
            <a:spLocks noGrp="1"/>
          </p:cNvSpPr>
          <p:nvPr>
            <p:ph idx="1"/>
          </p:nvPr>
        </p:nvSpPr>
        <p:spPr/>
        <p:txBody>
          <a:bodyPr/>
          <a:lstStyle/>
          <a:p>
            <a:pPr eaLnBrk="1" hangingPunct="1"/>
            <a:r>
              <a:rPr lang="en-US" sz="2400" u="sng" dirty="0" smtClean="0"/>
              <a:t>In-country corporations and the rise of CSR</a:t>
            </a:r>
            <a:r>
              <a:rPr lang="en-US" sz="2400" dirty="0" smtClean="0"/>
              <a:t> - supply-chain savvy corporations inviting NGOs to join their relief efforts</a:t>
            </a:r>
          </a:p>
          <a:p>
            <a:pPr eaLnBrk="1" hangingPunct="1"/>
            <a:r>
              <a:rPr lang="en-US" sz="2400" u="sng" dirty="0" smtClean="0"/>
              <a:t>Beneficiary driven relief</a:t>
            </a:r>
            <a:r>
              <a:rPr lang="en-US" sz="2400" dirty="0" smtClean="0"/>
              <a:t> - The beneficiary kiosk – beneficiaries ordering relief supplies</a:t>
            </a:r>
          </a:p>
          <a:p>
            <a:pPr eaLnBrk="1" hangingPunct="1"/>
            <a:r>
              <a:rPr lang="en-US" sz="2400" u="sng" dirty="0" smtClean="0"/>
              <a:t>Survivor assessments</a:t>
            </a:r>
            <a:r>
              <a:rPr lang="en-US" sz="2400" dirty="0" smtClean="0"/>
              <a:t> – survivors as sources for assessment and demand data (Ushahidi)</a:t>
            </a:r>
          </a:p>
          <a:p>
            <a:pPr eaLnBrk="1" hangingPunct="1"/>
            <a:r>
              <a:rPr lang="en-US" sz="2400" u="sng" dirty="0" smtClean="0"/>
              <a:t>Renegade partners</a:t>
            </a:r>
            <a:r>
              <a:rPr lang="en-US" sz="2400" dirty="0" smtClean="0"/>
              <a:t> – in-country partners who decide to go it alone</a:t>
            </a:r>
          </a:p>
          <a:p>
            <a:pPr eaLnBrk="1" hangingPunct="1"/>
            <a:r>
              <a:rPr lang="en-US" sz="2400" u="sng" dirty="0" smtClean="0"/>
              <a:t>Direct funders</a:t>
            </a:r>
            <a:r>
              <a:rPr lang="en-US" sz="2400" dirty="0" smtClean="0"/>
              <a:t> – direct connections to people and projects (</a:t>
            </a:r>
            <a:r>
              <a:rPr lang="en-US" sz="2400" dirty="0" err="1" smtClean="0"/>
              <a:t>Kiva</a:t>
            </a:r>
            <a:r>
              <a:rPr lang="en-US" sz="2400" dirty="0" smtClean="0"/>
              <a:t>, Uncultured)</a:t>
            </a:r>
          </a:p>
        </p:txBody>
      </p:sp>
      <p:sp>
        <p:nvSpPr>
          <p:cNvPr id="24580" name="Slide Number Placeholder 4"/>
          <p:cNvSpPr>
            <a:spLocks noGrp="1"/>
          </p:cNvSpPr>
          <p:nvPr>
            <p:ph type="sldNum" sz="quarter" idx="4294967295"/>
          </p:nvPr>
        </p:nvSpPr>
        <p:spPr>
          <a:prstGeom prst="rect">
            <a:avLst/>
          </a:prstGeom>
          <a:noFill/>
        </p:spPr>
        <p:txBody>
          <a:bodyPr/>
          <a:lstStyle/>
          <a:p>
            <a:pPr algn="r"/>
            <a:fld id="{288F0EAE-8DC8-489F-AAE5-87FCEAFA2C49}" type="slidenum">
              <a:rPr lang="en-US" sz="1400"/>
              <a:pPr algn="r"/>
              <a:t>29</a:t>
            </a:fld>
            <a:endParaRPr 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Brief Introduction</a:t>
            </a:r>
            <a:endParaRPr lang="en-GB" sz="3200" dirty="0"/>
          </a:p>
        </p:txBody>
      </p:sp>
      <p:sp>
        <p:nvSpPr>
          <p:cNvPr id="3" name="Content Placeholder 2"/>
          <p:cNvSpPr>
            <a:spLocks noGrp="1"/>
          </p:cNvSpPr>
          <p:nvPr>
            <p:ph idx="1"/>
          </p:nvPr>
        </p:nvSpPr>
        <p:spPr>
          <a:xfrm>
            <a:off x="1600200" y="1772816"/>
            <a:ext cx="7292280" cy="3916362"/>
          </a:xfrm>
        </p:spPr>
        <p:txBody>
          <a:bodyPr/>
          <a:lstStyle/>
          <a:p>
            <a:pPr>
              <a:buFont typeface="Wingdings" pitchFamily="2" charset="2"/>
              <a:buChar char="Ø"/>
            </a:pPr>
            <a:r>
              <a:rPr lang="en-US" sz="2400" dirty="0" smtClean="0"/>
              <a:t>13 Years on Wall Street</a:t>
            </a:r>
          </a:p>
          <a:p>
            <a:pPr>
              <a:buFont typeface="Wingdings" pitchFamily="2" charset="2"/>
              <a:buChar char="Ø"/>
            </a:pPr>
            <a:r>
              <a:rPr lang="en-US" sz="2400" dirty="0" smtClean="0"/>
              <a:t>10 Years in management consulting</a:t>
            </a:r>
          </a:p>
          <a:p>
            <a:pPr>
              <a:buFont typeface="Wingdings" pitchFamily="2" charset="2"/>
              <a:buChar char="Ø"/>
            </a:pPr>
            <a:r>
              <a:rPr lang="en-US" sz="2400" dirty="0" smtClean="0"/>
              <a:t>11 years in NGOs</a:t>
            </a:r>
          </a:p>
          <a:p>
            <a:pPr>
              <a:buFont typeface="Wingdings" pitchFamily="2" charset="2"/>
              <a:buChar char="Ø"/>
            </a:pPr>
            <a:r>
              <a:rPr lang="en-US" sz="2400" dirty="0" smtClean="0"/>
              <a:t>Former CIO at STC/US &amp; UK</a:t>
            </a:r>
          </a:p>
          <a:p>
            <a:pPr>
              <a:buFont typeface="Wingdings" pitchFamily="2" charset="2"/>
              <a:buChar char="Ø"/>
            </a:pPr>
            <a:r>
              <a:rPr lang="en-US" sz="2400" dirty="0" smtClean="0"/>
              <a:t>Co-founder and Chairman of NetHope.org</a:t>
            </a:r>
          </a:p>
          <a:p>
            <a:pPr>
              <a:buFont typeface="Wingdings" pitchFamily="2" charset="2"/>
              <a:buChar char="Ø"/>
            </a:pPr>
            <a:r>
              <a:rPr lang="en-US" sz="2400" dirty="0" smtClean="0"/>
              <a:t>More on </a:t>
            </a:r>
            <a:r>
              <a:rPr lang="en-US" sz="2400" dirty="0" smtClean="0"/>
              <a:t>LinkedIn, Google and </a:t>
            </a:r>
            <a:r>
              <a:rPr lang="en-US" sz="2400" dirty="0" smtClean="0">
                <a:hlinkClick r:id="rId3"/>
              </a:rPr>
              <a:t>www.eghapp.com</a:t>
            </a:r>
            <a:r>
              <a:rPr lang="en-US" sz="2400" dirty="0" smtClean="0"/>
              <a:t> </a:t>
            </a:r>
            <a:endParaRPr lang="en-US" sz="2400" dirty="0" smtClean="0"/>
          </a:p>
          <a:p>
            <a:pPr lvl="1">
              <a:buNone/>
            </a:pPr>
            <a:r>
              <a:rPr lang="en-US" i="1" dirty="0" smtClean="0"/>
              <a:t> </a:t>
            </a:r>
            <a:endParaRPr lang="en-GB" i="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2"/>
          <p:cNvSpPr>
            <a:spLocks noGrp="1"/>
          </p:cNvSpPr>
          <p:nvPr>
            <p:ph type="sldNum" sz="quarter" idx="4294967295"/>
          </p:nvPr>
        </p:nvSpPr>
        <p:spPr>
          <a:xfrm>
            <a:off x="7236296" y="6337126"/>
            <a:ext cx="1602904" cy="476250"/>
          </a:xfrm>
          <a:prstGeom prst="rect">
            <a:avLst/>
          </a:prstGeom>
          <a:noFill/>
        </p:spPr>
        <p:txBody>
          <a:bodyPr/>
          <a:lstStyle/>
          <a:p>
            <a:pPr algn="r"/>
            <a:fld id="{EE438ACD-6537-485F-B4BE-E38E839C79F5}" type="slidenum">
              <a:rPr lang="en-US" sz="1400"/>
              <a:pPr algn="r"/>
              <a:t>30</a:t>
            </a:fld>
            <a:endParaRPr lang="en-US" sz="1400" dirty="0"/>
          </a:p>
        </p:txBody>
      </p:sp>
      <p:sp>
        <p:nvSpPr>
          <p:cNvPr id="25603" name="Rectangle 4"/>
          <p:cNvSpPr>
            <a:spLocks noGrp="1" noChangeArrowheads="1"/>
          </p:cNvSpPr>
          <p:nvPr>
            <p:ph type="title"/>
          </p:nvPr>
        </p:nvSpPr>
        <p:spPr>
          <a:xfrm>
            <a:off x="381000" y="-76200"/>
            <a:ext cx="8534400" cy="914400"/>
          </a:xfrm>
        </p:spPr>
        <p:txBody>
          <a:bodyPr/>
          <a:lstStyle/>
          <a:p>
            <a:pPr algn="ctr" eaLnBrk="1" hangingPunct="1"/>
            <a:r>
              <a:rPr lang="en-US" sz="3200" b="1" dirty="0" smtClean="0"/>
              <a:t>The Sometimes Connected Internet</a:t>
            </a:r>
          </a:p>
        </p:txBody>
      </p:sp>
      <p:pic>
        <p:nvPicPr>
          <p:cNvPr id="25604" name="Picture 7" descr="Image"/>
          <p:cNvPicPr>
            <a:picLocks noChangeAspect="1" noChangeArrowheads="1"/>
          </p:cNvPicPr>
          <p:nvPr/>
        </p:nvPicPr>
        <p:blipFill>
          <a:blip r:embed="rId3" cstate="print"/>
          <a:srcRect/>
          <a:stretch>
            <a:fillRect/>
          </a:stretch>
        </p:blipFill>
        <p:spPr bwMode="auto">
          <a:xfrm>
            <a:off x="685800" y="1008063"/>
            <a:ext cx="7861300" cy="5240337"/>
          </a:xfrm>
          <a:prstGeom prst="rect">
            <a:avLst/>
          </a:prstGeom>
          <a:noFill/>
          <a:ln w="9525">
            <a:noFill/>
            <a:miter lim="800000"/>
            <a:headEnd/>
            <a:tailEnd/>
          </a:ln>
        </p:spPr>
      </p:pic>
      <p:sp>
        <p:nvSpPr>
          <p:cNvPr id="5" name="Rectangle 4"/>
          <p:cNvSpPr txBox="1">
            <a:spLocks noChangeArrowheads="1"/>
          </p:cNvSpPr>
          <p:nvPr/>
        </p:nvSpPr>
        <p:spPr bwMode="auto">
          <a:xfrm>
            <a:off x="533400" y="6019800"/>
            <a:ext cx="8534400" cy="914400"/>
          </a:xfrm>
          <a:prstGeom prst="rect">
            <a:avLst/>
          </a:prstGeom>
          <a:noFill/>
          <a:ln w="9525">
            <a:noFill/>
            <a:miter lim="800000"/>
            <a:headEnd/>
            <a:tailEnd/>
          </a:ln>
        </p:spPr>
        <p:txBody>
          <a:bodyPr anchor="ctr"/>
          <a:lstStyle/>
          <a:p>
            <a:pPr algn="ctr" eaLnBrk="0" hangingPunct="0">
              <a:defRPr/>
            </a:pPr>
            <a:r>
              <a:rPr lang="en-GB" sz="2000" b="1" kern="0" dirty="0">
                <a:solidFill>
                  <a:schemeClr val="tx2"/>
                </a:solidFill>
                <a:latin typeface="+mj-lt"/>
                <a:ea typeface="+mj-ea"/>
                <a:cs typeface="+mj-cs"/>
              </a:rPr>
              <a:t>Internet Village </a:t>
            </a:r>
            <a:r>
              <a:rPr lang="en-GB" sz="2000" b="1" kern="0" dirty="0" err="1">
                <a:solidFill>
                  <a:schemeClr val="tx2"/>
                </a:solidFill>
                <a:latin typeface="+mj-lt"/>
                <a:ea typeface="+mj-ea"/>
                <a:cs typeface="+mj-cs"/>
              </a:rPr>
              <a:t>Motoman</a:t>
            </a:r>
            <a:r>
              <a:rPr lang="en-US" sz="2000" b="1" kern="0" dirty="0">
                <a:solidFill>
                  <a:schemeClr val="tx2"/>
                </a:solidFill>
                <a:latin typeface="+mj-lt"/>
                <a:ea typeface="+mj-ea"/>
                <a:cs typeface="+mj-cs"/>
              </a:rPr>
              <a:t> Network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sz="3200" b="1" dirty="0" smtClean="0"/>
              <a:t>What’s your software platform?</a:t>
            </a:r>
          </a:p>
        </p:txBody>
      </p:sp>
      <p:pic>
        <p:nvPicPr>
          <p:cNvPr id="26628" name="Picture 2"/>
          <p:cNvPicPr>
            <a:picLocks noChangeAspect="1" noChangeArrowheads="1"/>
          </p:cNvPicPr>
          <p:nvPr/>
        </p:nvPicPr>
        <p:blipFill>
          <a:blip r:embed="rId3" cstate="print"/>
          <a:srcRect/>
          <a:stretch>
            <a:fillRect/>
          </a:stretch>
        </p:blipFill>
        <p:spPr bwMode="auto">
          <a:xfrm>
            <a:off x="1566044" y="1877466"/>
            <a:ext cx="7110412" cy="4287838"/>
          </a:xfrm>
          <a:prstGeom prst="rect">
            <a:avLst/>
          </a:prstGeom>
          <a:noFill/>
          <a:ln w="9525">
            <a:noFill/>
            <a:miter lim="800000"/>
            <a:headEnd/>
            <a:tailEnd/>
          </a:ln>
        </p:spPr>
      </p:pic>
      <p:sp>
        <p:nvSpPr>
          <p:cNvPr id="26629" name="Slide Number Placeholder 3"/>
          <p:cNvSpPr txBox="1">
            <a:spLocks noGrp="1"/>
          </p:cNvSpPr>
          <p:nvPr/>
        </p:nvSpPr>
        <p:spPr bwMode="auto">
          <a:xfrm>
            <a:off x="7745288" y="6409134"/>
            <a:ext cx="1219200" cy="476250"/>
          </a:xfrm>
          <a:prstGeom prst="rect">
            <a:avLst/>
          </a:prstGeom>
          <a:noFill/>
          <a:ln w="9525">
            <a:noFill/>
            <a:miter lim="800000"/>
            <a:headEnd/>
            <a:tailEnd/>
          </a:ln>
        </p:spPr>
        <p:txBody>
          <a:bodyPr/>
          <a:lstStyle/>
          <a:p>
            <a:pPr algn="r"/>
            <a:fld id="{7231865E-CF45-4A46-B93F-3DBC626826C3}" type="slidenum">
              <a:rPr lang="en-US" sz="1400">
                <a:solidFill>
                  <a:schemeClr val="tx1"/>
                </a:solidFill>
                <a:latin typeface="Arial" charset="0"/>
              </a:rPr>
              <a:pPr algn="r"/>
              <a:t>31</a:t>
            </a:fld>
            <a:endParaRPr lang="en-US" sz="14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1187624" y="350838"/>
            <a:ext cx="6858000" cy="1143000"/>
          </a:xfrm>
        </p:spPr>
        <p:txBody>
          <a:bodyPr/>
          <a:lstStyle/>
          <a:p>
            <a:pPr algn="ctr" eaLnBrk="1" hangingPunct="1"/>
            <a:r>
              <a:rPr lang="en-US" sz="3200" b="1" dirty="0" smtClean="0">
                <a:solidFill>
                  <a:schemeClr val="bg1"/>
                </a:solidFill>
              </a:rPr>
              <a:t>Peters Law of Proximity</a:t>
            </a:r>
          </a:p>
        </p:txBody>
      </p:sp>
      <p:sp>
        <p:nvSpPr>
          <p:cNvPr id="27651" name="Content Placeholder 2"/>
          <p:cNvSpPr>
            <a:spLocks noGrp="1"/>
          </p:cNvSpPr>
          <p:nvPr>
            <p:ph idx="1"/>
          </p:nvPr>
        </p:nvSpPr>
        <p:spPr>
          <a:xfrm>
            <a:off x="1187624" y="1676400"/>
            <a:ext cx="6858000" cy="4191000"/>
          </a:xfrm>
        </p:spPr>
        <p:txBody>
          <a:bodyPr/>
          <a:lstStyle/>
          <a:p>
            <a:pPr algn="ctr" eaLnBrk="1" hangingPunct="1">
              <a:buFontTx/>
              <a:buNone/>
            </a:pPr>
            <a:r>
              <a:rPr lang="en-US" sz="2400" dirty="0" smtClean="0">
                <a:solidFill>
                  <a:schemeClr val="bg1"/>
                </a:solidFill>
              </a:rPr>
              <a:t>	</a:t>
            </a:r>
          </a:p>
          <a:p>
            <a:pPr algn="ctr" eaLnBrk="1" hangingPunct="1">
              <a:buFontTx/>
              <a:buNone/>
            </a:pPr>
            <a:endParaRPr lang="en-US" sz="2400" dirty="0" smtClean="0">
              <a:solidFill>
                <a:schemeClr val="bg1"/>
              </a:solidFill>
            </a:endParaRPr>
          </a:p>
          <a:p>
            <a:pPr algn="ctr" eaLnBrk="1" hangingPunct="1">
              <a:buFontTx/>
              <a:buNone/>
            </a:pPr>
            <a:r>
              <a:rPr lang="en-US" sz="2400" dirty="0" smtClean="0">
                <a:solidFill>
                  <a:schemeClr val="bg1"/>
                </a:solidFill>
              </a:rPr>
              <a:t>	The amount of innovation is directly proportional to the distance from headquarters.</a:t>
            </a:r>
          </a:p>
        </p:txBody>
      </p:sp>
      <p:sp>
        <p:nvSpPr>
          <p:cNvPr id="27652" name="Slide Number Placeholder 4"/>
          <p:cNvSpPr>
            <a:spLocks noGrp="1"/>
          </p:cNvSpPr>
          <p:nvPr>
            <p:ph type="sldNum" sz="quarter" idx="4294967295"/>
          </p:nvPr>
        </p:nvSpPr>
        <p:spPr>
          <a:xfrm>
            <a:off x="6553200" y="6245225"/>
            <a:ext cx="2133600" cy="476250"/>
          </a:xfrm>
          <a:prstGeom prst="rect">
            <a:avLst/>
          </a:prstGeom>
          <a:noFill/>
        </p:spPr>
        <p:txBody>
          <a:bodyPr/>
          <a:lstStyle/>
          <a:p>
            <a:pPr algn="r"/>
            <a:fld id="{94C0CE75-78E2-4BE6-AC53-6304029ED2F3}" type="slidenum">
              <a:rPr lang="en-US" sz="1400">
                <a:solidFill>
                  <a:schemeClr val="bg1"/>
                </a:solidFill>
              </a:rPr>
              <a:pPr algn="r"/>
              <a:t>32</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539552" y="350838"/>
            <a:ext cx="8147248" cy="1143000"/>
          </a:xfrm>
          <a:noFill/>
          <a:ln>
            <a:miter lim="800000"/>
            <a:headEnd/>
            <a:tailEnd/>
          </a:ln>
        </p:spPr>
        <p:txBody>
          <a:bodyPr wrap="square" lIns="64291" tIns="32146" rIns="64291" bIns="32146" numCol="1" anchor="t" anchorCtr="0" compatLnSpc="1">
            <a:prstTxWarp prst="textNoShape">
              <a:avLst/>
            </a:prstTxWarp>
          </a:bodyPr>
          <a:lstStyle/>
          <a:p>
            <a:r>
              <a:rPr lang="en-US" sz="3200" dirty="0" smtClean="0">
                <a:solidFill>
                  <a:schemeClr val="bg1"/>
                </a:solidFill>
              </a:rPr>
              <a:t>What’s our far country?</a:t>
            </a:r>
          </a:p>
        </p:txBody>
      </p:sp>
      <p:sp>
        <p:nvSpPr>
          <p:cNvPr id="3" name="Content Placeholder 2"/>
          <p:cNvSpPr>
            <a:spLocks noGrp="1"/>
          </p:cNvSpPr>
          <p:nvPr>
            <p:ph idx="1"/>
          </p:nvPr>
        </p:nvSpPr>
        <p:spPr bwMode="auto">
          <a:xfrm>
            <a:off x="611560" y="1676400"/>
            <a:ext cx="8075240" cy="4191000"/>
          </a:xfrm>
          <a:noFill/>
          <a:ln>
            <a:miter lim="800000"/>
            <a:headEnd/>
            <a:tailEnd/>
          </a:ln>
        </p:spPr>
        <p:txBody>
          <a:bodyPr wrap="square" lIns="64291" tIns="32146" rIns="64291" bIns="32146" numCol="1" anchor="t" anchorCtr="0" compatLnSpc="1">
            <a:prstTxWarp prst="textNoShape">
              <a:avLst/>
            </a:prstTxWarp>
          </a:bodyPr>
          <a:lstStyle/>
          <a:p>
            <a:endParaRPr lang="en-US" b="1" dirty="0" smtClean="0"/>
          </a:p>
          <a:p>
            <a:endParaRPr lang="en-US" b="1" dirty="0" smtClean="0"/>
          </a:p>
          <a:p>
            <a:endParaRPr lang="en-US" b="1" dirty="0" smtClean="0"/>
          </a:p>
          <a:p>
            <a:pPr algn="ctr">
              <a:buFont typeface="Wingdings" pitchFamily="2" charset="2"/>
              <a:buNone/>
            </a:pPr>
            <a:r>
              <a:rPr lang="en-US" sz="5600" b="1" dirty="0" smtClean="0">
                <a:solidFill>
                  <a:srgbClr val="92D050"/>
                </a:solidFill>
              </a:rPr>
              <a:t>The Field!</a:t>
            </a:r>
          </a:p>
        </p:txBody>
      </p:sp>
      <p:sp>
        <p:nvSpPr>
          <p:cNvPr id="4" name="Slide Number Placeholder 3"/>
          <p:cNvSpPr txBox="1">
            <a:spLocks noGrp="1"/>
          </p:cNvSpPr>
          <p:nvPr/>
        </p:nvSpPr>
        <p:spPr bwMode="auto">
          <a:xfrm>
            <a:off x="7745288" y="6409134"/>
            <a:ext cx="1219200" cy="476250"/>
          </a:xfrm>
          <a:prstGeom prst="rect">
            <a:avLst/>
          </a:prstGeom>
          <a:noFill/>
          <a:ln w="9525">
            <a:noFill/>
            <a:miter lim="800000"/>
            <a:headEnd/>
            <a:tailEnd/>
          </a:ln>
        </p:spPr>
        <p:txBody>
          <a:bodyPr/>
          <a:lstStyle/>
          <a:p>
            <a:pPr algn="r"/>
            <a:fld id="{7231865E-CF45-4A46-B93F-3DBC626826C3}" type="slidenum">
              <a:rPr lang="en-US" sz="1400">
                <a:solidFill>
                  <a:schemeClr val="bg1"/>
                </a:solidFill>
                <a:latin typeface="Arial" charset="0"/>
              </a:rPr>
              <a:pPr algn="r"/>
              <a:t>33</a:t>
            </a:fld>
            <a:endParaRPr lang="en-US" sz="1400" dirty="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588"/>
            <a:ext cx="8695457" cy="529084"/>
          </a:xfrm>
        </p:spPr>
        <p:txBody>
          <a:bodyPr/>
          <a:lstStyle/>
          <a:p>
            <a:pPr algn="ctr"/>
            <a:r>
              <a:rPr lang="en-US" sz="3200" dirty="0" smtClean="0">
                <a:latin typeface="Calibri" pitchFamily="34" charset="0"/>
                <a:cs typeface="Calibri" pitchFamily="34" charset="0"/>
              </a:rPr>
              <a:t>The NetHope Collaboration: 33 Member NGOs</a:t>
            </a:r>
            <a:endParaRPr lang="en-US" sz="3200" dirty="0">
              <a:latin typeface="Calibri" pitchFamily="34" charset="0"/>
              <a:cs typeface="Calibri" pitchFamily="34" charset="0"/>
            </a:endParaRPr>
          </a:p>
        </p:txBody>
      </p:sp>
      <p:grpSp>
        <p:nvGrpSpPr>
          <p:cNvPr id="2" name="Group 1"/>
          <p:cNvGrpSpPr/>
          <p:nvPr/>
        </p:nvGrpSpPr>
        <p:grpSpPr>
          <a:xfrm>
            <a:off x="191989" y="1060400"/>
            <a:ext cx="8723189" cy="5644679"/>
            <a:chOff x="273050" y="1508125"/>
            <a:chExt cx="12406313" cy="8027988"/>
          </a:xfrm>
        </p:grpSpPr>
        <p:sp>
          <p:nvSpPr>
            <p:cNvPr id="125" name="Rectangle 7"/>
            <p:cNvSpPr>
              <a:spLocks noChangeArrowheads="1"/>
            </p:cNvSpPr>
            <p:nvPr/>
          </p:nvSpPr>
          <p:spPr bwMode="auto">
            <a:xfrm>
              <a:off x="273050" y="3356085"/>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p>
              <a:endParaRPr lang="en-US"/>
            </a:p>
          </p:txBody>
        </p:sp>
        <p:pic>
          <p:nvPicPr>
            <p:cNvPr id="126" name="Picture 16" descr="oxfam">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2055" y="7153009"/>
              <a:ext cx="955028" cy="988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41"/>
            <p:cNvGrpSpPr>
              <a:grpSpLocks/>
            </p:cNvGrpSpPr>
            <p:nvPr/>
          </p:nvGrpSpPr>
          <p:grpSpPr bwMode="auto">
            <a:xfrm>
              <a:off x="4806489" y="1508125"/>
              <a:ext cx="5705398" cy="2395578"/>
              <a:chOff x="3303669" y="1179513"/>
              <a:chExt cx="4011662" cy="1684449"/>
            </a:xfrm>
          </p:grpSpPr>
          <p:pic>
            <p:nvPicPr>
              <p:cNvPr id="144" name="Picture 4" descr="Care Logo">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29815" y="1179513"/>
                <a:ext cx="585516" cy="715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 name="Picture 24" descr="Children Internationa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03669" y="2176575"/>
                <a:ext cx="1268412"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8" name="Picture 27" descr="Pla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252886" y="2926120"/>
              <a:ext cx="825504" cy="1169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0"/>
            <p:cNvGrpSpPr>
              <a:grpSpLocks/>
            </p:cNvGrpSpPr>
            <p:nvPr/>
          </p:nvGrpSpPr>
          <p:grpSpPr bwMode="auto">
            <a:xfrm>
              <a:off x="545958" y="1742926"/>
              <a:ext cx="2921629" cy="2092887"/>
              <a:chOff x="307943" y="1344613"/>
              <a:chExt cx="2054298" cy="1471612"/>
            </a:xfrm>
          </p:grpSpPr>
          <p:pic>
            <p:nvPicPr>
              <p:cNvPr id="142" name="Picture 17" descr=" Save the Children logo ">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78710" y="1344613"/>
                <a:ext cx="1983531" cy="40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25" descr="HEIFER LOGO"/>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07943" y="2254250"/>
                <a:ext cx="893763"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3" name="Picture 12" descr="AAi_199pos"/>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0541273" y="3280419"/>
              <a:ext cx="1882961" cy="43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 name="Rectangle 13"/>
            <p:cNvSpPr>
              <a:spLocks noChangeArrowheads="1"/>
            </p:cNvSpPr>
            <p:nvPr/>
          </p:nvSpPr>
          <p:spPr bwMode="auto">
            <a:xfrm>
              <a:off x="8324177" y="6804690"/>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sp>
          <p:nvSpPr>
            <p:cNvPr id="135" name="Rectangle 15"/>
            <p:cNvSpPr>
              <a:spLocks noChangeArrowheads="1"/>
            </p:cNvSpPr>
            <p:nvPr/>
          </p:nvSpPr>
          <p:spPr bwMode="auto">
            <a:xfrm>
              <a:off x="6542814" y="6757277"/>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pic>
          <p:nvPicPr>
            <p:cNvPr id="136" name="Picture 21" descr="International Rescue Committee.">
              <a:hlinkClick r:id="rId13"/>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359214" y="5885807"/>
              <a:ext cx="772150" cy="1027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7" name="Picture 23" descr="Blue Horizontal - No Tag Line"/>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58122" y="6177573"/>
              <a:ext cx="1842322" cy="392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Picture 28" descr="WCSLogo"/>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1595640" y="8334017"/>
              <a:ext cx="866975" cy="878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9" name="Picture 35" descr="WATERAID.jp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684335" y="7478155"/>
              <a:ext cx="2004880" cy="433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 name="Picture 36" descr="Mercy Corps.jpg"/>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55093" y="7369768"/>
              <a:ext cx="2033878" cy="704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 name="Picture 37" descr="PATH_2c_tag [Converted].jpg"/>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10486524" y="5960810"/>
              <a:ext cx="1976091" cy="553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 name="Picture 43" descr="World_Vision.jp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0718554" y="1516884"/>
              <a:ext cx="1960809" cy="907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 name="Picture 42" descr="Ashoka.jpg"/>
            <p:cNvPicPr>
              <a:picLocks noChangeAspect="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11074400" y="4343400"/>
              <a:ext cx="1247174" cy="109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Picture 43" descr="252.jpg"/>
            <p:cNvPicPr>
              <a:picLocks noChangeAspect="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8653038" y="6270978"/>
              <a:ext cx="1341439"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 name="Picture 43" descr="OI_Master_RGB.eps"/>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7112000" y="4635500"/>
              <a:ext cx="2763838"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45" descr="RI-Logo-Star-Basic-DoubleBoldEurostile (Aug-8-07).eps"/>
            <p:cNvPicPr>
              <a:picLocks noChangeAspect="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8128000" y="7369175"/>
              <a:ext cx="1924050"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41" descr="FINCA.jpg"/>
            <p:cNvPicPr>
              <a:picLocks noChangeAspect="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9212263" y="8345488"/>
              <a:ext cx="1674812"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Picture 41" descr="ACCION_Logo_ReflexBlue.jpg"/>
            <p:cNvPicPr>
              <a:picLocks noChangeAspect="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492375" y="3143250"/>
              <a:ext cx="1843088"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42"/>
            <p:cNvPicPr>
              <a:picLocks noChangeAspect="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2463800" y="4551363"/>
              <a:ext cx="2065337"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43" descr="CA_red_CMYK_WBILBD-bl.jpg"/>
            <p:cNvPicPr>
              <a:picLocks noChangeAspect="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4876800" y="6069013"/>
              <a:ext cx="3294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Picture 44" descr="TNCLogoPrimary_2C_Blk349.jpg"/>
            <p:cNvPicPr>
              <a:picLocks noChangeAspect="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5527675" y="1625600"/>
              <a:ext cx="1949450"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45" descr="crslogo1.jpg"/>
            <p:cNvPicPr>
              <a:picLocks noChangeAspect="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8020050" y="1625600"/>
              <a:ext cx="1192213"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 name="Picture 46" descr="logoFEDgbVECT [Converted].jpg"/>
            <p:cNvPicPr>
              <a:picLocks noChangeAspect="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3684588" y="8669338"/>
              <a:ext cx="520223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 name="Picture 47" descr="VSO logo (black).JPG"/>
            <p:cNvPicPr>
              <a:picLocks noChangeAspect="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5511800" y="4443413"/>
              <a:ext cx="78105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43" descr="concern-logo.png"/>
            <p:cNvPicPr>
              <a:picLocks noChangeAspect="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7107238" y="3143250"/>
              <a:ext cx="1454150" cy="87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Picture 44" descr="SOS-128-75.jpg"/>
            <p:cNvPicPr>
              <a:picLocks noChangeAspect="1"/>
            </p:cNvPicPr>
            <p:nvPr/>
          </p:nvPicPr>
          <p:blipFill>
            <a:blip r:embed="rId34" cstate="print">
              <a:extLst>
                <a:ext uri="{28A0092B-C50C-407E-A947-70E740481C1C}">
                  <a14:useLocalDpi xmlns:a14="http://schemas.microsoft.com/office/drawing/2010/main" xmlns="" val="0"/>
                </a:ext>
              </a:extLst>
            </a:blip>
            <a:srcRect/>
            <a:stretch>
              <a:fillRect/>
            </a:stretch>
          </p:blipFill>
          <p:spPr bwMode="auto">
            <a:xfrm>
              <a:off x="722313" y="8181975"/>
              <a:ext cx="2311400"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 name="Picture 43" descr="habitat4humanity.eps"/>
            <p:cNvPicPr>
              <a:picLocks noChangeAspect="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10512425" y="7043738"/>
              <a:ext cx="216693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 name="Picture 44" descr="FHI_wtag_ctr_cmyk.jpg"/>
            <p:cNvPicPr>
              <a:picLocks noChangeAspect="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711200" y="4443413"/>
              <a:ext cx="969962"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 name="Picture 44" descr="Pact_Logo_2010.eps"/>
            <p:cNvPicPr>
              <a:picLocks noChangeAspect="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3902075" y="1843088"/>
              <a:ext cx="1308100" cy="65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26" name="Picture 2"/>
          <p:cNvPicPr>
            <a:picLocks noChangeAspect="1" noChangeArrowheads="1"/>
          </p:cNvPicPr>
          <p:nvPr/>
        </p:nvPicPr>
        <p:blipFill>
          <a:blip r:embed="rId38" cstate="print"/>
          <a:srcRect/>
          <a:stretch>
            <a:fillRect/>
          </a:stretch>
        </p:blipFill>
        <p:spPr bwMode="auto">
          <a:xfrm>
            <a:off x="5564649" y="3663945"/>
            <a:ext cx="1311607" cy="557143"/>
          </a:xfrm>
          <a:prstGeom prst="rect">
            <a:avLst/>
          </a:prstGeom>
          <a:noFill/>
          <a:ln w="9525">
            <a:noFill/>
            <a:miter lim="800000"/>
            <a:headEnd/>
            <a:tailEnd/>
          </a:ln>
        </p:spPr>
      </p:pic>
    </p:spTree>
    <p:extLst>
      <p:ext uri="{BB962C8B-B14F-4D97-AF65-F5344CB8AC3E}">
        <p14:creationId xmlns:p14="http://schemas.microsoft.com/office/powerpoint/2010/main" xmlns="" val="3131999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76200"/>
            <a:ext cx="8839200" cy="914400"/>
          </a:xfrm>
        </p:spPr>
        <p:txBody>
          <a:bodyPr/>
          <a:lstStyle/>
          <a:p>
            <a:pPr algn="ctr" eaLnBrk="1" hangingPunct="1"/>
            <a:r>
              <a:rPr lang="en-US" sz="3200" b="1" dirty="0" smtClean="0"/>
              <a:t>The New Collaboration</a:t>
            </a:r>
          </a:p>
        </p:txBody>
      </p:sp>
      <p:sp>
        <p:nvSpPr>
          <p:cNvPr id="28675"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a:p>
        </p:txBody>
      </p:sp>
      <p:sp>
        <p:nvSpPr>
          <p:cNvPr id="28676" name="AcnBodyText_ID_307207"/>
          <p:cNvSpPr>
            <a:spLocks noChangeArrowheads="1"/>
          </p:cNvSpPr>
          <p:nvPr>
            <p:custDataLst>
              <p:tags r:id="rId1"/>
            </p:custDataLst>
          </p:nvPr>
        </p:nvSpPr>
        <p:spPr bwMode="gray">
          <a:xfrm rot="-5400000">
            <a:off x="-1097757" y="3447257"/>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a:t>Increasing Level of Trust</a:t>
            </a:r>
          </a:p>
        </p:txBody>
      </p:sp>
      <p:sp>
        <p:nvSpPr>
          <p:cNvPr id="28677" name="Freeform 5"/>
          <p:cNvSpPr>
            <a:spLocks/>
          </p:cNvSpPr>
          <p:nvPr/>
        </p:nvSpPr>
        <p:spPr bwMode="auto">
          <a:xfrm>
            <a:off x="1524000" y="5081588"/>
            <a:ext cx="6248400" cy="10144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28678" name="Freeform 6"/>
          <p:cNvSpPr>
            <a:spLocks/>
          </p:cNvSpPr>
          <p:nvPr/>
        </p:nvSpPr>
        <p:spPr bwMode="auto">
          <a:xfrm>
            <a:off x="3505200" y="12192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28679" name="Freeform 7"/>
          <p:cNvSpPr>
            <a:spLocks/>
          </p:cNvSpPr>
          <p:nvPr/>
        </p:nvSpPr>
        <p:spPr bwMode="auto">
          <a:xfrm>
            <a:off x="2819400" y="2895600"/>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28680" name="Freeform 8"/>
          <p:cNvSpPr>
            <a:spLocks/>
          </p:cNvSpPr>
          <p:nvPr/>
        </p:nvSpPr>
        <p:spPr bwMode="auto">
          <a:xfrm>
            <a:off x="2133600" y="3962400"/>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7177" name="AcnBodyText_ID_307217"/>
          <p:cNvSpPr>
            <a:spLocks noChangeArrowheads="1"/>
          </p:cNvSpPr>
          <p:nvPr>
            <p:custDataLst>
              <p:tags r:id="rId2"/>
            </p:custDataLst>
          </p:nvPr>
        </p:nvSpPr>
        <p:spPr bwMode="gray">
          <a:xfrm>
            <a:off x="2863850" y="5205413"/>
            <a:ext cx="361315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BASIC INFO SHARING</a:t>
            </a:r>
          </a:p>
          <a:p>
            <a:pPr algn="ctr">
              <a:defRPr/>
            </a:pPr>
            <a:r>
              <a:rPr lang="en-US" sz="1800" i="1" dirty="0">
                <a:solidFill>
                  <a:schemeClr val="tx1"/>
                </a:solidFill>
                <a:latin typeface="Arial" pitchFamily="34" charset="0"/>
                <a:cs typeface="Arial" pitchFamily="34" charset="0"/>
              </a:rPr>
              <a:t>“What are my peers doing?”</a:t>
            </a:r>
          </a:p>
          <a:p>
            <a:pPr algn="ctr">
              <a:defRPr/>
            </a:pPr>
            <a:r>
              <a:rPr lang="en-US" sz="1800" dirty="0">
                <a:solidFill>
                  <a:schemeClr val="tx1"/>
                </a:solidFill>
                <a:latin typeface="Arial" pitchFamily="34" charset="0"/>
                <a:cs typeface="Arial" pitchFamily="34" charset="0"/>
              </a:rPr>
              <a:t>Meetings, Conference Calls</a:t>
            </a:r>
          </a:p>
        </p:txBody>
      </p:sp>
      <p:sp>
        <p:nvSpPr>
          <p:cNvPr id="7178" name="AcnBodyText_ID_307217"/>
          <p:cNvSpPr>
            <a:spLocks noChangeArrowheads="1"/>
          </p:cNvSpPr>
          <p:nvPr>
            <p:custDataLst>
              <p:tags r:id="rId3"/>
            </p:custDataLst>
          </p:nvPr>
        </p:nvSpPr>
        <p:spPr bwMode="gray">
          <a:xfrm>
            <a:off x="2679700" y="4122738"/>
            <a:ext cx="394970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PARTNERING</a:t>
            </a:r>
          </a:p>
          <a:p>
            <a:pPr algn="ctr">
              <a:defRPr/>
            </a:pPr>
            <a:r>
              <a:rPr lang="en-US" sz="1800" i="1" dirty="0">
                <a:solidFill>
                  <a:schemeClr val="tx1"/>
                </a:solidFill>
                <a:latin typeface="Arial" pitchFamily="34" charset="0"/>
                <a:cs typeface="Arial" pitchFamily="34" charset="0"/>
              </a:rPr>
              <a:t>“How can we work with corporations?”</a:t>
            </a:r>
          </a:p>
          <a:p>
            <a:pPr algn="ctr">
              <a:defRPr/>
            </a:pPr>
            <a:r>
              <a:rPr lang="en-US" sz="1800" dirty="0">
                <a:solidFill>
                  <a:schemeClr val="tx1"/>
                </a:solidFill>
                <a:latin typeface="Arial" pitchFamily="34" charset="0"/>
                <a:cs typeface="Arial" pitchFamily="34" charset="0"/>
              </a:rPr>
              <a:t>Cisco, Microsoft, Intel Grants</a:t>
            </a:r>
          </a:p>
        </p:txBody>
      </p:sp>
      <p:sp>
        <p:nvSpPr>
          <p:cNvPr id="7179" name="AcnBodyText_ID_307217"/>
          <p:cNvSpPr>
            <a:spLocks noChangeArrowheads="1"/>
          </p:cNvSpPr>
          <p:nvPr>
            <p:custDataLst>
              <p:tags r:id="rId4"/>
            </p:custDataLst>
          </p:nvPr>
        </p:nvSpPr>
        <p:spPr bwMode="gray">
          <a:xfrm>
            <a:off x="3017838" y="3124200"/>
            <a:ext cx="3306762" cy="8302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JOINT PROJECTS</a:t>
            </a:r>
          </a:p>
          <a:p>
            <a:pPr algn="ctr">
              <a:defRPr/>
            </a:pPr>
            <a:r>
              <a:rPr lang="en-US" sz="1800" i="1" dirty="0">
                <a:solidFill>
                  <a:schemeClr val="tx1"/>
                </a:solidFill>
                <a:latin typeface="Arial" pitchFamily="34" charset="0"/>
                <a:cs typeface="Arial" pitchFamily="34" charset="0"/>
              </a:rPr>
              <a:t>“What can we build together?”</a:t>
            </a:r>
          </a:p>
          <a:p>
            <a:pPr algn="ctr">
              <a:defRPr/>
            </a:pPr>
            <a:r>
              <a:rPr lang="en-US" sz="1800" dirty="0">
                <a:solidFill>
                  <a:schemeClr val="tx1"/>
                </a:solidFill>
                <a:latin typeface="Arial" pitchFamily="34" charset="0"/>
                <a:cs typeface="Arial" pitchFamily="34" charset="0"/>
              </a:rPr>
              <a:t>NRK, Phase 2 Satellites</a:t>
            </a:r>
          </a:p>
        </p:txBody>
      </p:sp>
      <p:sp>
        <p:nvSpPr>
          <p:cNvPr id="28684" name="AcnBodyText_ID_307217"/>
          <p:cNvSpPr>
            <a:spLocks noChangeArrowheads="1"/>
          </p:cNvSpPr>
          <p:nvPr>
            <p:custDataLst>
              <p:tags r:id="rId5"/>
            </p:custDataLst>
          </p:nvPr>
        </p:nvSpPr>
        <p:spPr bwMode="gray">
          <a:xfrm>
            <a:off x="3325813" y="2209800"/>
            <a:ext cx="2693987" cy="60960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SHARED</a:t>
            </a:r>
          </a:p>
          <a:p>
            <a:pPr marL="342900" indent="-342900" algn="ctr" eaLnBrk="0" hangingPunct="0">
              <a:spcBef>
                <a:spcPct val="20000"/>
              </a:spcBef>
            </a:pPr>
            <a:r>
              <a:rPr lang="en-US" sz="1800" b="1">
                <a:solidFill>
                  <a:schemeClr val="tx1"/>
                </a:solidFill>
                <a:latin typeface="Arial" charset="0"/>
                <a:cs typeface="Arial" charset="0"/>
              </a:rPr>
              <a:t>SPECIALIZATION</a:t>
            </a:r>
          </a:p>
        </p:txBody>
      </p:sp>
      <p:sp>
        <p:nvSpPr>
          <p:cNvPr id="28685" name="Text Box 14"/>
          <p:cNvSpPr txBox="1">
            <a:spLocks noChangeArrowheads="1"/>
          </p:cNvSpPr>
          <p:nvPr/>
        </p:nvSpPr>
        <p:spPr bwMode="auto">
          <a:xfrm>
            <a:off x="5624513" y="1828800"/>
            <a:ext cx="3519487" cy="923925"/>
          </a:xfrm>
          <a:prstGeom prst="rect">
            <a:avLst/>
          </a:prstGeom>
          <a:noFill/>
          <a:ln w="9525" algn="ctr">
            <a:noFill/>
            <a:miter lim="800000"/>
            <a:headEnd/>
            <a:tailEnd/>
          </a:ln>
        </p:spPr>
        <p:txBody>
          <a:bodyPr wrap="none">
            <a:spAutoFit/>
          </a:bodyPr>
          <a:lstStyle/>
          <a:p>
            <a:pPr algn="ctr"/>
            <a:r>
              <a:rPr lang="en-US" sz="1800" i="1" dirty="0">
                <a:latin typeface="Arial" charset="0"/>
                <a:cs typeface="Arial" charset="0"/>
              </a:rPr>
              <a:t>“Who has expertise I can trust?”</a:t>
            </a:r>
          </a:p>
          <a:p>
            <a:pPr algn="ctr"/>
            <a:r>
              <a:rPr lang="en-US" sz="1800" dirty="0">
                <a:latin typeface="Arial" charset="0"/>
                <a:cs typeface="Arial" charset="0"/>
              </a:rPr>
              <a:t>Shared Services &amp; Assessments</a:t>
            </a:r>
          </a:p>
          <a:p>
            <a:pPr algn="ctr"/>
            <a:endParaRPr lang="en-US" sz="1800" i="1" dirty="0">
              <a:latin typeface="Arial" charset="0"/>
              <a:cs typeface="Arial" charset="0"/>
            </a:endParaRPr>
          </a:p>
        </p:txBody>
      </p:sp>
      <p:sp>
        <p:nvSpPr>
          <p:cNvPr id="28686" name="Slide Number Placeholder 5"/>
          <p:cNvSpPr>
            <a:spLocks noGrp="1"/>
          </p:cNvSpPr>
          <p:nvPr>
            <p:ph type="sldNum" sz="quarter" idx="4294967295"/>
          </p:nvPr>
        </p:nvSpPr>
        <p:spPr>
          <a:xfrm>
            <a:off x="6553200" y="6245225"/>
            <a:ext cx="2133600" cy="476250"/>
          </a:xfrm>
          <a:prstGeom prst="rect">
            <a:avLst/>
          </a:prstGeom>
          <a:noFill/>
        </p:spPr>
        <p:txBody>
          <a:bodyPr/>
          <a:lstStyle/>
          <a:p>
            <a:pPr algn="r"/>
            <a:fld id="{3EC956A3-06DF-4DF3-A6E7-69D119F1470D}" type="slidenum">
              <a:rPr lang="en-US" sz="1400"/>
              <a:pPr algn="r"/>
              <a:t>35</a:t>
            </a:fld>
            <a:endParaRPr lang="en-US" sz="1400" dirty="0"/>
          </a:p>
        </p:txBody>
      </p:sp>
      <p:sp>
        <p:nvSpPr>
          <p:cNvPr id="16" name="Rectangle 2"/>
          <p:cNvSpPr txBox="1">
            <a:spLocks noChangeArrowheads="1"/>
          </p:cNvSpPr>
          <p:nvPr/>
        </p:nvSpPr>
        <p:spPr bwMode="auto">
          <a:xfrm>
            <a:off x="0" y="609600"/>
            <a:ext cx="9220200" cy="914400"/>
          </a:xfrm>
          <a:prstGeom prst="rect">
            <a:avLst/>
          </a:prstGeom>
          <a:noFill/>
          <a:ln w="9525">
            <a:noFill/>
            <a:miter lim="800000"/>
            <a:headEnd/>
            <a:tailEnd/>
          </a:ln>
        </p:spPr>
        <p:txBody>
          <a:bodyPr anchor="ctr"/>
          <a:lstStyle/>
          <a:p>
            <a:pPr algn="ctr" eaLnBrk="0" hangingPunct="0">
              <a:defRPr/>
            </a:pPr>
            <a:r>
              <a:rPr lang="en-US" sz="2400" i="1" kern="0" dirty="0">
                <a:solidFill>
                  <a:srgbClr val="FF0000"/>
                </a:solidFill>
                <a:latin typeface="+mj-lt"/>
                <a:ea typeface="+mj-ea"/>
                <a:cs typeface="Calibri" pitchFamily="34" charset="0"/>
              </a:rPr>
              <a:t>Who Are You Partnering With?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bwMode="auto">
          <a:noFill/>
          <a:ln>
            <a:miter lim="800000"/>
            <a:headEnd/>
            <a:tailEnd/>
          </a:ln>
        </p:spPr>
        <p:txBody>
          <a:bodyPr wrap="square" lIns="91435" tIns="45718" rIns="91435" bIns="45718" numCol="1" anchor="t" anchorCtr="0" compatLnSpc="1">
            <a:prstTxWarp prst="textNoShape">
              <a:avLst/>
            </a:prstTxWarp>
          </a:bodyPr>
          <a:lstStyle/>
          <a:p>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Why NetHope Works?</a:t>
            </a:r>
          </a:p>
        </p:txBody>
      </p:sp>
      <p:sp>
        <p:nvSpPr>
          <p:cNvPr id="48132" name="Rectangle 3"/>
          <p:cNvSpPr>
            <a:spLocks noGrp="1" noChangeArrowheads="1"/>
          </p:cNvSpPr>
          <p:nvPr>
            <p:ph idx="1"/>
          </p:nvPr>
        </p:nvSpPr>
        <p:spPr bwMode="auto">
          <a:noFill/>
          <a:ln>
            <a:miter lim="800000"/>
            <a:headEnd/>
            <a:tailEnd/>
          </a:ln>
        </p:spPr>
        <p:txBody>
          <a:bodyPr wrap="square" lIns="91435" tIns="45718" rIns="91435" bIns="45718" numCol="1" anchor="t" anchorCtr="0" compatLnSpc="1">
            <a:prstTxWarp prst="textNoShape">
              <a:avLst/>
            </a:prstTxWarp>
          </a:bodyPr>
          <a:lstStyle/>
          <a:p>
            <a:pPr marL="609430" indent="-609430">
              <a:buNone/>
            </a:pPr>
            <a:r>
              <a:rPr lang="en-US" sz="3200" i="1" dirty="0" smtClean="0">
                <a:ea typeface="ＭＳ Ｐゴシック" pitchFamily="34" charset="-128"/>
              </a:rPr>
              <a:t>We have…</a:t>
            </a:r>
          </a:p>
          <a:p>
            <a:pPr marL="990044" lvl="1" indent="-532414"/>
            <a:r>
              <a:rPr lang="en-US" sz="2400" u="sng" dirty="0" smtClean="0">
                <a:ea typeface="ＭＳ Ｐゴシック" pitchFamily="34" charset="-128"/>
              </a:rPr>
              <a:t>History</a:t>
            </a:r>
            <a:r>
              <a:rPr lang="en-US" sz="2400" dirty="0" smtClean="0">
                <a:ea typeface="ＭＳ Ｐゴシック" pitchFamily="34" charset="-128"/>
              </a:rPr>
              <a:t>: NetHope has been at it for almost 10 years: building trust since 2001</a:t>
            </a:r>
          </a:p>
          <a:p>
            <a:pPr marL="990044" lvl="1" indent="-532414"/>
            <a:r>
              <a:rPr lang="en-US" sz="2400" u="sng" dirty="0" smtClean="0">
                <a:ea typeface="ＭＳ Ｐゴシック" pitchFamily="34" charset="-128"/>
              </a:rPr>
              <a:t>Hunger:</a:t>
            </a:r>
            <a:r>
              <a:rPr lang="en-US" sz="2400" dirty="0" smtClean="0">
                <a:ea typeface="ＭＳ Ｐゴシック" pitchFamily="34" charset="-128"/>
              </a:rPr>
              <a:t> NGO IT are beggars – </a:t>
            </a:r>
            <a:r>
              <a:rPr lang="en-US" sz="2400" i="1" dirty="0" smtClean="0">
                <a:ea typeface="ＭＳ Ｐゴシック" pitchFamily="34" charset="-128"/>
              </a:rPr>
              <a:t>don’t underestimate value of under-funding</a:t>
            </a:r>
          </a:p>
          <a:p>
            <a:pPr marL="990044" lvl="1" indent="-532414"/>
            <a:r>
              <a:rPr lang="en-US" sz="2400" u="sng" dirty="0" smtClean="0">
                <a:ea typeface="ＭＳ Ｐゴシック" pitchFamily="34" charset="-128"/>
              </a:rPr>
              <a:t>Humility:</a:t>
            </a:r>
            <a:r>
              <a:rPr lang="en-US" sz="2400" dirty="0" smtClean="0">
                <a:ea typeface="ＭＳ Ｐゴシック" pitchFamily="34" charset="-128"/>
              </a:rPr>
              <a:t> extending trust to centers of excellence in other members</a:t>
            </a:r>
          </a:p>
          <a:p>
            <a:pPr marL="990044" lvl="1" indent="-532414"/>
            <a:r>
              <a:rPr lang="en-US" sz="2400" u="sng" dirty="0" smtClean="0">
                <a:ea typeface="ＭＳ Ｐゴシック" pitchFamily="34" charset="-128"/>
              </a:rPr>
              <a:t>Partnering:</a:t>
            </a:r>
            <a:r>
              <a:rPr lang="en-US" sz="2400" dirty="0" smtClean="0">
                <a:ea typeface="ＭＳ Ｐゴシック" pitchFamily="34" charset="-128"/>
              </a:rPr>
              <a:t> corporate partners buy-in to the leverage of collaboration and </a:t>
            </a:r>
            <a:r>
              <a:rPr lang="en-US" sz="2400" i="1" dirty="0" smtClean="0">
                <a:ea typeface="ＭＳ Ｐゴシック" pitchFamily="34" charset="-128"/>
              </a:rPr>
              <a:t>having impact with technology</a:t>
            </a:r>
            <a:endParaRPr lang="en-US" sz="2400" dirty="0" smtClean="0">
              <a:ea typeface="ＭＳ Ｐゴシック" pitchFamily="34" charset="-128"/>
            </a:endParaRPr>
          </a:p>
        </p:txBody>
      </p:sp>
      <p:sp>
        <p:nvSpPr>
          <p:cNvPr id="48130" name="Slide Number Placeholder 3"/>
          <p:cNvSpPr>
            <a:spLocks noGrp="1"/>
          </p:cNvSpPr>
          <p:nvPr>
            <p:ph type="sldNum" sz="quarter" idx="4294967295"/>
          </p:nvPr>
        </p:nvSpPr>
        <p:spPr bwMode="auto">
          <a:prstGeom prst="rect">
            <a:avLst/>
          </a:prstGeom>
          <a:noFill/>
          <a:ln>
            <a:miter lim="800000"/>
            <a:headEnd/>
            <a:tailEnd/>
          </a:ln>
        </p:spPr>
        <p:txBody>
          <a:bodyPr lIns="91435" tIns="45718" rIns="91435" bIns="45718"/>
          <a:lstStyle/>
          <a:p>
            <a:fld id="{4D282817-7989-4C5E-9599-098B2895C34F}" type="slidenum">
              <a:rPr lang="en-US">
                <a:solidFill>
                  <a:srgbClr val="898989"/>
                </a:solidFill>
                <a:cs typeface="ヒラギノ角ゴ ProN W3"/>
              </a:rPr>
              <a:pPr/>
              <a:t>36</a:t>
            </a:fld>
            <a:endParaRPr lang="en-US">
              <a:solidFill>
                <a:srgbClr val="898989"/>
              </a:solidFill>
              <a:cs typeface="ヒラギノ角ゴ ProN W3"/>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3200" b="1" dirty="0" smtClean="0"/>
              <a:t>The Innovation Mutual Fund</a:t>
            </a:r>
          </a:p>
        </p:txBody>
      </p:sp>
      <p:sp>
        <p:nvSpPr>
          <p:cNvPr id="29699" name="Content Placeholder 2"/>
          <p:cNvSpPr>
            <a:spLocks noGrp="1"/>
          </p:cNvSpPr>
          <p:nvPr>
            <p:ph idx="1"/>
          </p:nvPr>
        </p:nvSpPr>
        <p:spPr>
          <a:xfrm>
            <a:off x="745232" y="1556792"/>
            <a:ext cx="8219256" cy="4704928"/>
          </a:xfrm>
        </p:spPr>
        <p:txBody>
          <a:bodyPr/>
          <a:lstStyle/>
          <a:p>
            <a:pPr eaLnBrk="1" hangingPunct="1"/>
            <a:r>
              <a:rPr lang="en-US" sz="2400" b="1" dirty="0" smtClean="0">
                <a:solidFill>
                  <a:schemeClr val="accent2"/>
                </a:solidFill>
              </a:rPr>
              <a:t>I4 Health </a:t>
            </a:r>
            <a:r>
              <a:rPr lang="en-US" sz="2400" dirty="0" smtClean="0">
                <a:solidFill>
                  <a:schemeClr val="accent2"/>
                </a:solidFill>
              </a:rPr>
              <a:t>- </a:t>
            </a:r>
            <a:r>
              <a:rPr lang="en-US" sz="2400" i="1" dirty="0" err="1" smtClean="0"/>
              <a:t>MedCheck</a:t>
            </a:r>
            <a:r>
              <a:rPr lang="en-US" sz="2400" i="1" dirty="0" smtClean="0"/>
              <a:t>, a NetHope/Accenture initiative for battling the counterfeit drug trade. </a:t>
            </a:r>
          </a:p>
          <a:p>
            <a:pPr eaLnBrk="1" hangingPunct="1"/>
            <a:r>
              <a:rPr lang="en-US" sz="2400" b="1" dirty="0" smtClean="0">
                <a:solidFill>
                  <a:schemeClr val="accent2"/>
                </a:solidFill>
              </a:rPr>
              <a:t>I4 Microfinance </a:t>
            </a:r>
            <a:r>
              <a:rPr lang="en-US" sz="2400" i="1" dirty="0" smtClean="0"/>
              <a:t>- Mobile Banking pilot between NetHope, </a:t>
            </a:r>
            <a:r>
              <a:rPr lang="en-US" sz="2400" i="1" dirty="0" err="1" smtClean="0"/>
              <a:t>Accion</a:t>
            </a:r>
            <a:r>
              <a:rPr lang="en-US" sz="2400" i="1" dirty="0" smtClean="0"/>
              <a:t> and Microsoft, using Microsoft’s </a:t>
            </a:r>
            <a:r>
              <a:rPr lang="en-US" sz="2400" i="1" dirty="0" err="1" smtClean="0"/>
              <a:t>OneApp</a:t>
            </a:r>
            <a:r>
              <a:rPr lang="en-US" sz="2400" i="1" dirty="0" smtClean="0"/>
              <a:t> and PDAs/cell phones for Loan Approvals and Credit Scoring</a:t>
            </a:r>
          </a:p>
          <a:p>
            <a:pPr eaLnBrk="1" hangingPunct="1"/>
            <a:r>
              <a:rPr lang="en-US" sz="2400" b="1" dirty="0" smtClean="0">
                <a:solidFill>
                  <a:schemeClr val="accent2"/>
                </a:solidFill>
              </a:rPr>
              <a:t>I4 Education </a:t>
            </a:r>
            <a:r>
              <a:rPr lang="en-US" sz="2400" dirty="0" smtClean="0"/>
              <a:t>- </a:t>
            </a:r>
            <a:r>
              <a:rPr lang="en-US" sz="2400" i="1" dirty="0" smtClean="0"/>
              <a:t>eLearning and ICT Program for secondary schools with the Tanzanian government, NetHope Members, Accenture and others to reach 1.5M secondary school children.   </a:t>
            </a:r>
          </a:p>
          <a:p>
            <a:pPr eaLnBrk="1" hangingPunct="1"/>
            <a:r>
              <a:rPr lang="en-US" sz="2400" b="1" dirty="0" smtClean="0">
                <a:solidFill>
                  <a:schemeClr val="accent2"/>
                </a:solidFill>
              </a:rPr>
              <a:t>I4 Geographic Information Systems </a:t>
            </a:r>
            <a:r>
              <a:rPr lang="en-US" sz="2400" dirty="0" smtClean="0"/>
              <a:t>- </a:t>
            </a:r>
            <a:r>
              <a:rPr lang="en-US" sz="2400" i="1" dirty="0" smtClean="0"/>
              <a:t>A hydrology/ water dataset sharing project in East Africa and a Disaster Preparedness pilot with partner ESRI.</a:t>
            </a:r>
          </a:p>
        </p:txBody>
      </p:sp>
      <p:sp>
        <p:nvSpPr>
          <p:cNvPr id="29701" name="Slide Number Placeholder 4"/>
          <p:cNvSpPr txBox="1">
            <a:spLocks noGrp="1"/>
          </p:cNvSpPr>
          <p:nvPr/>
        </p:nvSpPr>
        <p:spPr bwMode="auto">
          <a:xfrm>
            <a:off x="6705600" y="6397625"/>
            <a:ext cx="2133600" cy="476250"/>
          </a:xfrm>
          <a:prstGeom prst="rect">
            <a:avLst/>
          </a:prstGeom>
          <a:noFill/>
          <a:ln w="9525">
            <a:noFill/>
            <a:miter lim="800000"/>
            <a:headEnd/>
            <a:tailEnd/>
          </a:ln>
        </p:spPr>
        <p:txBody>
          <a:bodyPr/>
          <a:lstStyle/>
          <a:p>
            <a:pPr algn="r"/>
            <a:fld id="{CC00B7CB-ACEB-42EB-A6EA-D02F5568DE9F}" type="slidenum">
              <a:rPr lang="en-US" sz="1400">
                <a:solidFill>
                  <a:schemeClr val="tx1"/>
                </a:solidFill>
                <a:latin typeface="Arial" charset="0"/>
              </a:rPr>
              <a:pPr algn="r"/>
              <a:t>37</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3200" b="1" dirty="0" smtClean="0"/>
              <a:t>Toward Relevant IT – A Manifesto</a:t>
            </a:r>
          </a:p>
        </p:txBody>
      </p:sp>
      <p:sp>
        <p:nvSpPr>
          <p:cNvPr id="30723" name="Content Placeholder 2"/>
          <p:cNvSpPr>
            <a:spLocks noGrp="1"/>
          </p:cNvSpPr>
          <p:nvPr>
            <p:ph idx="1"/>
          </p:nvPr>
        </p:nvSpPr>
        <p:spPr/>
        <p:txBody>
          <a:bodyPr/>
          <a:lstStyle/>
          <a:p>
            <a:pPr marL="457200" indent="-457200" eaLnBrk="1" hangingPunct="1">
              <a:buFontTx/>
              <a:buAutoNum type="arabicPeriod"/>
            </a:pPr>
            <a:r>
              <a:rPr lang="en-US" sz="2000" b="1" dirty="0" smtClean="0">
                <a:solidFill>
                  <a:srgbClr val="FF0000"/>
                </a:solidFill>
              </a:rPr>
              <a:t>Mission-Moving Projects.  </a:t>
            </a:r>
            <a:r>
              <a:rPr lang="en-US" sz="2000" i="1" dirty="0" smtClean="0"/>
              <a:t>Technology matters. We believe ICT can </a:t>
            </a:r>
            <a:r>
              <a:rPr lang="en-US" sz="2000" i="1" u="sng" dirty="0" smtClean="0"/>
              <a:t>move missions</a:t>
            </a:r>
            <a:r>
              <a:rPr lang="en-US" sz="2000" i="1" dirty="0" smtClean="0"/>
              <a:t>, which is the most strategic application of ICT to which we can aspire</a:t>
            </a:r>
          </a:p>
          <a:p>
            <a:pPr marL="457200" indent="-457200" eaLnBrk="1" hangingPunct="1">
              <a:buFontTx/>
              <a:buAutoNum type="arabicPeriod"/>
            </a:pPr>
            <a:r>
              <a:rPr lang="en-US" sz="2000" b="1" dirty="0" smtClean="0">
                <a:solidFill>
                  <a:srgbClr val="FF0000"/>
                </a:solidFill>
              </a:rPr>
              <a:t>Good Enough Applications.</a:t>
            </a:r>
            <a:r>
              <a:rPr lang="en-US" sz="2000" b="1" dirty="0" smtClean="0"/>
              <a:t>  </a:t>
            </a:r>
            <a:r>
              <a:rPr lang="en-US" sz="2000" i="1" dirty="0" smtClean="0"/>
              <a:t>Small is beautiful, faster to change, and fit for purpose</a:t>
            </a:r>
            <a:endParaRPr lang="en-US" sz="2000" dirty="0" smtClean="0"/>
          </a:p>
          <a:p>
            <a:pPr marL="457200" indent="-457200" eaLnBrk="1" hangingPunct="1">
              <a:buFontTx/>
              <a:buAutoNum type="arabicPeriod"/>
            </a:pPr>
            <a:r>
              <a:rPr lang="en-US" sz="2000" b="1" dirty="0" smtClean="0">
                <a:solidFill>
                  <a:srgbClr val="FF0000"/>
                </a:solidFill>
              </a:rPr>
              <a:t>Shared Services</a:t>
            </a:r>
            <a:r>
              <a:rPr lang="en-US" sz="2000" dirty="0" smtClean="0">
                <a:solidFill>
                  <a:srgbClr val="FF0000"/>
                </a:solidFill>
              </a:rPr>
              <a:t>.  </a:t>
            </a:r>
            <a:r>
              <a:rPr lang="en-US" sz="2000" i="1" u="sng" dirty="0" smtClean="0"/>
              <a:t>Sharing resources</a:t>
            </a:r>
            <a:r>
              <a:rPr lang="en-US" sz="2000" i="1" dirty="0" smtClean="0"/>
              <a:t> stretches and enhances what we do as individual organizations.</a:t>
            </a:r>
            <a:r>
              <a:rPr lang="en-US" sz="2000" dirty="0" smtClean="0"/>
              <a:t> </a:t>
            </a:r>
          </a:p>
          <a:p>
            <a:pPr marL="457200" indent="-457200" eaLnBrk="1" hangingPunct="1">
              <a:buFontTx/>
              <a:buAutoNum type="arabicPeriod"/>
            </a:pPr>
            <a:r>
              <a:rPr lang="en-US" sz="2000" b="1" dirty="0" smtClean="0">
                <a:solidFill>
                  <a:srgbClr val="FF0000"/>
                </a:solidFill>
              </a:rPr>
              <a:t>Lights-Out Infrastructure.  </a:t>
            </a:r>
            <a:r>
              <a:rPr lang="en-US" sz="2000" i="1" dirty="0" smtClean="0"/>
              <a:t>To get in to mission moving app’s, we need to get out of basic IT operations. We need to </a:t>
            </a:r>
            <a:r>
              <a:rPr lang="en-US" sz="2000" i="1" u="sng" dirty="0" smtClean="0"/>
              <a:t>shift the IT agenda</a:t>
            </a:r>
            <a:r>
              <a:rPr lang="en-US" sz="2000" i="1" dirty="0" smtClean="0"/>
              <a:t> from "lights-on" technology to “impact” technology.</a:t>
            </a:r>
            <a:r>
              <a:rPr lang="en-US" sz="2000" dirty="0" smtClean="0"/>
              <a:t> </a:t>
            </a:r>
          </a:p>
          <a:p>
            <a:pPr marL="457200" indent="-457200" eaLnBrk="1" hangingPunct="1">
              <a:buFontTx/>
              <a:buAutoNum type="arabicPeriod"/>
            </a:pPr>
            <a:r>
              <a:rPr lang="en-US" sz="2000" b="1" dirty="0" smtClean="0">
                <a:solidFill>
                  <a:srgbClr val="FF0000"/>
                </a:solidFill>
              </a:rPr>
              <a:t>Increased Experiments.</a:t>
            </a:r>
            <a:r>
              <a:rPr lang="en-US" sz="2000" dirty="0" smtClean="0">
                <a:solidFill>
                  <a:srgbClr val="FF0000"/>
                </a:solidFill>
              </a:rPr>
              <a:t>  </a:t>
            </a:r>
            <a:r>
              <a:rPr lang="en-US" sz="2000" i="1" dirty="0" smtClean="0"/>
              <a:t>Vary like mad.  Pilot, prototype, trials.  Partner to pilot: share the risks..</a:t>
            </a:r>
          </a:p>
        </p:txBody>
      </p:sp>
      <p:sp>
        <p:nvSpPr>
          <p:cNvPr id="30725" name="Slide Number Placeholder 4"/>
          <p:cNvSpPr txBox="1">
            <a:spLocks noGrp="1"/>
          </p:cNvSpPr>
          <p:nvPr/>
        </p:nvSpPr>
        <p:spPr bwMode="auto">
          <a:xfrm>
            <a:off x="6705600" y="6397625"/>
            <a:ext cx="2133600" cy="476250"/>
          </a:xfrm>
          <a:prstGeom prst="rect">
            <a:avLst/>
          </a:prstGeom>
          <a:noFill/>
          <a:ln w="9525">
            <a:noFill/>
            <a:miter lim="800000"/>
            <a:headEnd/>
            <a:tailEnd/>
          </a:ln>
        </p:spPr>
        <p:txBody>
          <a:bodyPr/>
          <a:lstStyle/>
          <a:p>
            <a:pPr algn="r"/>
            <a:fld id="{449DFD00-17F0-459D-A6FA-C2326B90A44B}" type="slidenum">
              <a:rPr lang="en-US" sz="1400">
                <a:solidFill>
                  <a:schemeClr val="tx1"/>
                </a:solidFill>
                <a:latin typeface="Arial" charset="0"/>
              </a:rPr>
              <a:pPr algn="r"/>
              <a:t>38</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28800" y="350838"/>
            <a:ext cx="7315200" cy="1143000"/>
          </a:xfrm>
        </p:spPr>
        <p:txBody>
          <a:bodyPr/>
          <a:lstStyle/>
          <a:p>
            <a:pPr eaLnBrk="1" hangingPunct="1"/>
            <a:r>
              <a:rPr lang="en-US" sz="3200" b="1" dirty="0" smtClean="0"/>
              <a:t>Six questions for Nonprofit Leaders   </a:t>
            </a:r>
          </a:p>
        </p:txBody>
      </p:sp>
      <p:sp>
        <p:nvSpPr>
          <p:cNvPr id="31747" name="Rectangle 3"/>
          <p:cNvSpPr>
            <a:spLocks noGrp="1" noChangeArrowheads="1"/>
          </p:cNvSpPr>
          <p:nvPr>
            <p:ph idx="1"/>
          </p:nvPr>
        </p:nvSpPr>
        <p:spPr/>
        <p:txBody>
          <a:bodyPr/>
          <a:lstStyle/>
          <a:p>
            <a:pPr marL="609600" indent="-609600" eaLnBrk="1" hangingPunct="1">
              <a:lnSpc>
                <a:spcPct val="80000"/>
              </a:lnSpc>
              <a:buFontTx/>
              <a:buAutoNum type="arabicPeriod"/>
            </a:pPr>
            <a:r>
              <a:rPr lang="en-US" altLang="ja-JP" sz="2000" dirty="0" smtClean="0">
                <a:ea typeface="ＭＳ Ｐゴシック" charset="-128"/>
              </a:rPr>
              <a:t>What </a:t>
            </a:r>
            <a:r>
              <a:rPr lang="en-US" altLang="ja-JP" sz="2000" b="1" dirty="0" smtClean="0">
                <a:solidFill>
                  <a:srgbClr val="FFC000"/>
                </a:solidFill>
                <a:ea typeface="ＭＳ Ｐゴシック" charset="-128"/>
              </a:rPr>
              <a:t>new programs </a:t>
            </a:r>
            <a:r>
              <a:rPr lang="en-US" altLang="ja-JP" sz="2000" dirty="0" smtClean="0">
                <a:ea typeface="ＭＳ Ｐゴシック" charset="-128"/>
              </a:rPr>
              <a:t>(that directly serve beneficiaries) have you helped engender that would not have been possible without the new use of technology?</a:t>
            </a:r>
          </a:p>
          <a:p>
            <a:pPr marL="609600" indent="-609600" eaLnBrk="1" hangingPunct="1">
              <a:lnSpc>
                <a:spcPct val="80000"/>
              </a:lnSpc>
              <a:buFontTx/>
              <a:buAutoNum type="arabicPeriod"/>
            </a:pPr>
            <a:r>
              <a:rPr lang="en-US" altLang="ja-JP" sz="2000" dirty="0" smtClean="0">
                <a:ea typeface="ＭＳ Ｐゴシック" charset="-128"/>
              </a:rPr>
              <a:t>What have you done to help </a:t>
            </a:r>
            <a:r>
              <a:rPr lang="en-US" altLang="ja-JP" sz="2000" b="1" dirty="0" smtClean="0">
                <a:solidFill>
                  <a:srgbClr val="FFC000"/>
                </a:solidFill>
                <a:ea typeface="ＭＳ Ｐゴシック" charset="-128"/>
              </a:rPr>
              <a:t>close the "productivity gap"</a:t>
            </a:r>
            <a:r>
              <a:rPr lang="en-US" altLang="ja-JP" sz="2000" dirty="0" smtClean="0">
                <a:ea typeface="ＭＳ Ｐゴシック" charset="-128"/>
              </a:rPr>
              <a:t> in the way your nonprofit delivers programs and operates as an organization?</a:t>
            </a:r>
          </a:p>
          <a:p>
            <a:pPr marL="609600" indent="-609600" eaLnBrk="1" hangingPunct="1">
              <a:lnSpc>
                <a:spcPct val="80000"/>
              </a:lnSpc>
              <a:buFontTx/>
              <a:buAutoNum type="arabicPeriod"/>
            </a:pPr>
            <a:r>
              <a:rPr lang="en-US" altLang="ja-JP" sz="2000" dirty="0" smtClean="0">
                <a:ea typeface="ＭＳ Ｐゴシック" charset="-128"/>
              </a:rPr>
              <a:t>How have you helped </a:t>
            </a:r>
            <a:r>
              <a:rPr lang="en-US" altLang="ja-JP" sz="2000" b="1" dirty="0" smtClean="0">
                <a:solidFill>
                  <a:srgbClr val="FFC000"/>
                </a:solidFill>
                <a:ea typeface="ＭＳ Ｐゴシック" charset="-128"/>
              </a:rPr>
              <a:t>bridge the divide </a:t>
            </a:r>
            <a:r>
              <a:rPr lang="en-US" altLang="ja-JP" sz="2000" dirty="0" smtClean="0">
                <a:ea typeface="ＭＳ Ｐゴシック" charset="-128"/>
              </a:rPr>
              <a:t>that will be caused by disruptive innovations in the nonprofit space?</a:t>
            </a:r>
          </a:p>
          <a:p>
            <a:pPr marL="609600" indent="-609600" eaLnBrk="1" hangingPunct="1">
              <a:lnSpc>
                <a:spcPct val="80000"/>
              </a:lnSpc>
              <a:buFontTx/>
              <a:buAutoNum type="arabicPeriod"/>
            </a:pPr>
            <a:r>
              <a:rPr lang="en-US" altLang="ja-JP" sz="2000" dirty="0" smtClean="0">
                <a:ea typeface="ＭＳ Ｐゴシック" charset="-128"/>
              </a:rPr>
              <a:t>For relief organizations: How have you helped disaster response </a:t>
            </a:r>
            <a:r>
              <a:rPr lang="en-US" altLang="ja-JP" sz="2000" b="1" dirty="0" smtClean="0">
                <a:solidFill>
                  <a:srgbClr val="FFC000"/>
                </a:solidFill>
                <a:ea typeface="ＭＳ Ｐゴシック" charset="-128"/>
              </a:rPr>
              <a:t>be 50% faster </a:t>
            </a:r>
            <a:r>
              <a:rPr lang="en-US" altLang="ja-JP" sz="2000" dirty="0" smtClean="0">
                <a:ea typeface="ＭＳ Ｐゴシック" charset="-128"/>
              </a:rPr>
              <a:t>with 50% greater impact?</a:t>
            </a:r>
          </a:p>
          <a:p>
            <a:pPr marL="609600" indent="-609600" eaLnBrk="1" hangingPunct="1">
              <a:lnSpc>
                <a:spcPct val="80000"/>
              </a:lnSpc>
              <a:buFontTx/>
              <a:buAutoNum type="arabicPeriod"/>
            </a:pPr>
            <a:r>
              <a:rPr lang="en-US" altLang="ja-JP" sz="2000" dirty="0" smtClean="0">
                <a:ea typeface="ＭＳ Ｐゴシック" charset="-128"/>
              </a:rPr>
              <a:t>How have you helped your organization </a:t>
            </a:r>
            <a:r>
              <a:rPr lang="en-US" altLang="ja-JP" sz="2000" b="1" dirty="0" smtClean="0">
                <a:solidFill>
                  <a:srgbClr val="FFC000"/>
                </a:solidFill>
                <a:ea typeface="ＭＳ Ｐゴシック" charset="-128"/>
              </a:rPr>
              <a:t>attract and retain </a:t>
            </a:r>
            <a:r>
              <a:rPr lang="en-US" altLang="ja-JP" sz="2000" dirty="0" smtClean="0">
                <a:ea typeface="ＭＳ Ｐゴシック" charset="-128"/>
              </a:rPr>
              <a:t>knowledge workers (and IT professionals) in the face of crisis of the baby boom generation retirement wave?</a:t>
            </a:r>
          </a:p>
          <a:p>
            <a:pPr marL="609600" indent="-609600" eaLnBrk="1" hangingPunct="1">
              <a:lnSpc>
                <a:spcPct val="80000"/>
              </a:lnSpc>
              <a:buFontTx/>
              <a:buAutoNum type="arabicPeriod"/>
            </a:pPr>
            <a:r>
              <a:rPr lang="en-US" altLang="ja-JP" sz="2000" dirty="0" smtClean="0">
                <a:ea typeface="ＭＳ Ｐゴシック" charset="-128"/>
              </a:rPr>
              <a:t>What are you doing to </a:t>
            </a:r>
            <a:r>
              <a:rPr lang="en-US" altLang="ja-JP" sz="2000" b="1" dirty="0" smtClean="0">
                <a:solidFill>
                  <a:srgbClr val="FFC000"/>
                </a:solidFill>
                <a:ea typeface="ＭＳ Ｐゴシック" charset="-128"/>
              </a:rPr>
              <a:t>move commodity functions out </a:t>
            </a:r>
            <a:r>
              <a:rPr lang="en-US" altLang="ja-JP" sz="2000" dirty="0" smtClean="0">
                <a:ea typeface="ＭＳ Ｐゴシック" charset="-128"/>
              </a:rPr>
              <a:t>of your organization and contribute time, dollars and support to the truly value-added functions of your agency? </a:t>
            </a:r>
            <a:endParaRPr lang="en-US" sz="2000" dirty="0" smtClean="0"/>
          </a:p>
        </p:txBody>
      </p:sp>
      <p:sp>
        <p:nvSpPr>
          <p:cNvPr id="31748" name="Slide Number Placeholder 4"/>
          <p:cNvSpPr>
            <a:spLocks noGrp="1"/>
          </p:cNvSpPr>
          <p:nvPr>
            <p:ph type="sldNum" sz="quarter" idx="4294967295"/>
          </p:nvPr>
        </p:nvSpPr>
        <p:spPr>
          <a:prstGeom prst="rect">
            <a:avLst/>
          </a:prstGeom>
          <a:noFill/>
        </p:spPr>
        <p:txBody>
          <a:bodyPr/>
          <a:lstStyle/>
          <a:p>
            <a:pPr algn="r"/>
            <a:fld id="{76999270-999B-41EE-8096-361AA579F9C3}" type="slidenum">
              <a:rPr lang="en-US" sz="1400"/>
              <a:pPr algn="r"/>
              <a:t>39</a:t>
            </a:fld>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3200" dirty="0" smtClean="0"/>
              <a:t>Session 1: </a:t>
            </a:r>
            <a:br>
              <a:rPr lang="en-US" sz="3200" dirty="0" smtClean="0"/>
            </a:br>
            <a:r>
              <a:rPr lang="en-US" sz="3200" dirty="0" smtClean="0"/>
              <a:t>Future of IT in Nonprofits</a:t>
            </a:r>
          </a:p>
        </p:txBody>
      </p:sp>
      <p:sp>
        <p:nvSpPr>
          <p:cNvPr id="4099" name="Content Placeholder 2"/>
          <p:cNvSpPr>
            <a:spLocks noGrp="1"/>
          </p:cNvSpPr>
          <p:nvPr>
            <p:ph idx="1"/>
          </p:nvPr>
        </p:nvSpPr>
        <p:spPr/>
        <p:txBody>
          <a:bodyPr/>
          <a:lstStyle/>
          <a:p>
            <a:pPr marL="457200" indent="-457200" eaLnBrk="1" hangingPunct="1">
              <a:buFont typeface="+mj-lt"/>
              <a:buAutoNum type="arabicPeriod"/>
            </a:pPr>
            <a:r>
              <a:rPr lang="en-US" sz="2400" b="0" dirty="0" smtClean="0"/>
              <a:t>Recognize the role of technology in moving missions forward</a:t>
            </a:r>
          </a:p>
          <a:p>
            <a:pPr marL="457200" indent="-457200" eaLnBrk="1" hangingPunct="1">
              <a:buFont typeface="+mj-lt"/>
              <a:buAutoNum type="arabicPeriod"/>
            </a:pPr>
            <a:r>
              <a:rPr lang="en-US" sz="2400" b="0" dirty="0" smtClean="0"/>
              <a:t>Use pyramid framework to strategically understand different roles of technology in organizations</a:t>
            </a:r>
          </a:p>
          <a:p>
            <a:pPr marL="457200" indent="-457200" eaLnBrk="1" hangingPunct="1">
              <a:buFont typeface="+mj-lt"/>
              <a:buAutoNum type="arabicPeriod"/>
            </a:pPr>
            <a:r>
              <a:rPr lang="en-US" sz="2400" b="0" dirty="0" smtClean="0"/>
              <a:t>Learn where to look for future trends before they disrupt you</a:t>
            </a:r>
          </a:p>
          <a:p>
            <a:pPr marL="457200" indent="-457200" eaLnBrk="1" hangingPunct="1">
              <a:buFont typeface="+mj-lt"/>
              <a:buAutoNum type="arabicPeriod"/>
            </a:pPr>
            <a:r>
              <a:rPr lang="en-US" sz="2400" b="0" dirty="0" smtClean="0"/>
              <a:t>Use the “discover and harvest approach” to discover and amplify pockets of innovation</a:t>
            </a:r>
          </a:p>
          <a:p>
            <a:pPr eaLnBrk="1" hangingPunct="1">
              <a:buFontTx/>
              <a:buNone/>
            </a:pPr>
            <a:endParaRPr lang="en-US" sz="2800" dirty="0" smtClean="0"/>
          </a:p>
        </p:txBody>
      </p:sp>
      <p:sp>
        <p:nvSpPr>
          <p:cNvPr id="5"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1403648" y="350838"/>
            <a:ext cx="6858000" cy="1143000"/>
          </a:xfrm>
        </p:spPr>
        <p:txBody>
          <a:bodyPr/>
          <a:lstStyle/>
          <a:p>
            <a:pPr algn="ctr" eaLnBrk="1" hangingPunct="1"/>
            <a:r>
              <a:rPr lang="en-US" sz="3200" b="1" dirty="0" smtClean="0">
                <a:solidFill>
                  <a:schemeClr val="bg1"/>
                </a:solidFill>
              </a:rPr>
              <a:t>A Fundamental Law of Disruption</a:t>
            </a:r>
          </a:p>
        </p:txBody>
      </p:sp>
      <p:sp>
        <p:nvSpPr>
          <p:cNvPr id="3" name="Content Placeholder 2"/>
          <p:cNvSpPr>
            <a:spLocks noGrp="1"/>
          </p:cNvSpPr>
          <p:nvPr>
            <p:ph idx="1"/>
          </p:nvPr>
        </p:nvSpPr>
        <p:spPr>
          <a:xfrm>
            <a:off x="467544" y="2248272"/>
            <a:ext cx="8236903" cy="2980928"/>
          </a:xfrm>
        </p:spPr>
        <p:txBody>
          <a:bodyPr/>
          <a:lstStyle/>
          <a:p>
            <a:pPr algn="ctr" eaLnBrk="1" hangingPunct="1">
              <a:buFontTx/>
              <a:buNone/>
            </a:pPr>
            <a:r>
              <a:rPr lang="en-US" sz="3200" dirty="0" smtClean="0">
                <a:solidFill>
                  <a:schemeClr val="bg1"/>
                </a:solidFill>
              </a:rPr>
              <a:t>If you don’t answer these questions</a:t>
            </a:r>
          </a:p>
          <a:p>
            <a:pPr algn="ctr" eaLnBrk="1" hangingPunct="1">
              <a:buFontTx/>
              <a:buNone/>
            </a:pPr>
            <a:endParaRPr lang="en-US" sz="1600" dirty="0" smtClean="0">
              <a:solidFill>
                <a:schemeClr val="bg1"/>
              </a:solidFill>
            </a:endParaRPr>
          </a:p>
          <a:p>
            <a:pPr algn="ctr">
              <a:buNone/>
            </a:pPr>
            <a:r>
              <a:rPr lang="en-US" sz="3200" dirty="0" smtClean="0">
                <a:solidFill>
                  <a:schemeClr val="bg1"/>
                </a:solidFill>
              </a:rPr>
              <a:t>Someone else will</a:t>
            </a:r>
          </a:p>
          <a:p>
            <a:pPr algn="ctr" eaLnBrk="1" hangingPunct="1">
              <a:buFontTx/>
              <a:buNone/>
            </a:pPr>
            <a:endParaRPr lang="en-US" sz="3200" dirty="0" smtClean="0">
              <a:solidFill>
                <a:schemeClr val="bg1"/>
              </a:solidFill>
            </a:endParaRPr>
          </a:p>
        </p:txBody>
      </p:sp>
      <p:sp>
        <p:nvSpPr>
          <p:cNvPr id="32773" name="Slide Number Placeholder 4"/>
          <p:cNvSpPr>
            <a:spLocks noGrp="1"/>
          </p:cNvSpPr>
          <p:nvPr>
            <p:ph type="sldNum" sz="quarter" idx="4294967295"/>
          </p:nvPr>
        </p:nvSpPr>
        <p:spPr>
          <a:xfrm>
            <a:off x="6705600" y="6397625"/>
            <a:ext cx="2133600" cy="476250"/>
          </a:xfrm>
          <a:prstGeom prst="rect">
            <a:avLst/>
          </a:prstGeom>
          <a:noFill/>
        </p:spPr>
        <p:txBody>
          <a:bodyPr/>
          <a:lstStyle/>
          <a:p>
            <a:fld id="{042964F3-EE44-47C2-97A8-26B64D50ABF0}" type="slidenum">
              <a:rPr lang="en-US">
                <a:solidFill>
                  <a:schemeClr val="bg1"/>
                </a:solidFill>
              </a:rPr>
              <a:pPr/>
              <a:t>40</a:t>
            </a:fld>
            <a:endParaRPr lang="en-US">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6" name="Picture 3" descr="AMB%20Single%20Masai%20on%20Cell%20Phone"/>
          <p:cNvPicPr>
            <a:picLocks noChangeAspect="1" noChangeArrowheads="1"/>
          </p:cNvPicPr>
          <p:nvPr/>
        </p:nvPicPr>
        <p:blipFill>
          <a:blip r:embed="rId3" cstate="print"/>
          <a:srcRect/>
          <a:stretch>
            <a:fillRect/>
          </a:stretch>
        </p:blipFill>
        <p:spPr bwMode="auto">
          <a:xfrm>
            <a:off x="467544" y="620608"/>
            <a:ext cx="3844766" cy="5760720"/>
          </a:xfrm>
          <a:prstGeom prst="rect">
            <a:avLst/>
          </a:prstGeom>
          <a:noFill/>
          <a:ln w="9525">
            <a:noFill/>
            <a:miter lim="800000"/>
            <a:headEnd/>
            <a:tailEnd/>
          </a:ln>
        </p:spPr>
      </p:pic>
      <p:sp>
        <p:nvSpPr>
          <p:cNvPr id="33798" name="Slide Number Placeholder 4"/>
          <p:cNvSpPr txBox="1">
            <a:spLocks noGrp="1"/>
          </p:cNvSpPr>
          <p:nvPr/>
        </p:nvSpPr>
        <p:spPr bwMode="auto">
          <a:xfrm>
            <a:off x="6705600" y="6397625"/>
            <a:ext cx="2133600" cy="476250"/>
          </a:xfrm>
          <a:prstGeom prst="rect">
            <a:avLst/>
          </a:prstGeom>
          <a:noFill/>
          <a:ln w="9525">
            <a:noFill/>
            <a:miter lim="800000"/>
            <a:headEnd/>
            <a:tailEnd/>
          </a:ln>
        </p:spPr>
        <p:txBody>
          <a:bodyPr/>
          <a:lstStyle/>
          <a:p>
            <a:pPr algn="r"/>
            <a:fld id="{2FC27F1D-5B3A-4675-A4C1-320D397B814A}" type="slidenum">
              <a:rPr lang="en-US" sz="1400">
                <a:solidFill>
                  <a:schemeClr val="tx1"/>
                </a:solidFill>
                <a:latin typeface="Arial" charset="0"/>
              </a:rPr>
              <a:pPr algn="r"/>
              <a:t>41</a:t>
            </a:fld>
            <a:endParaRPr lang="en-US" sz="1400">
              <a:solidFill>
                <a:schemeClr val="tx1"/>
              </a:solidFill>
              <a:latin typeface="Arial" charset="0"/>
            </a:endParaRPr>
          </a:p>
        </p:txBody>
      </p:sp>
      <p:sp>
        <p:nvSpPr>
          <p:cNvPr id="7" name="TextBox 6"/>
          <p:cNvSpPr txBox="1"/>
          <p:nvPr/>
        </p:nvSpPr>
        <p:spPr>
          <a:xfrm>
            <a:off x="4860032" y="2060848"/>
            <a:ext cx="3419872" cy="2123658"/>
          </a:xfrm>
          <a:prstGeom prst="rect">
            <a:avLst/>
          </a:prstGeom>
          <a:noFill/>
        </p:spPr>
        <p:txBody>
          <a:bodyPr wrap="square" rtlCol="0">
            <a:spAutoFit/>
          </a:bodyPr>
          <a:lstStyle/>
          <a:p>
            <a:r>
              <a:rPr lang="en-US" sz="3200" b="1" i="1" dirty="0" smtClean="0"/>
              <a:t>For the rest </a:t>
            </a:r>
          </a:p>
          <a:p>
            <a:r>
              <a:rPr lang="en-US" sz="3200" b="1" i="1" dirty="0" smtClean="0"/>
              <a:t>of the world, </a:t>
            </a:r>
          </a:p>
          <a:p>
            <a:r>
              <a:rPr lang="en-US" sz="3600" b="1" i="1" dirty="0" smtClean="0">
                <a:solidFill>
                  <a:srgbClr val="FFC000"/>
                </a:solidFill>
              </a:rPr>
              <a:t>this</a:t>
            </a:r>
            <a:r>
              <a:rPr lang="en-US" sz="3200" b="1" i="1" dirty="0" smtClean="0"/>
              <a:t> is the Internet</a:t>
            </a:r>
            <a:endParaRPr lang="en-GB" sz="3200" b="1"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b="1" dirty="0" smtClean="0"/>
              <a:t>III.  Looking to the Future </a:t>
            </a:r>
            <a:r>
              <a:rPr lang="en-US" sz="2400" b="1" dirty="0" smtClean="0"/>
              <a:t>– </a:t>
            </a:r>
            <a:r>
              <a:rPr lang="en-US" sz="2400" b="1" i="1" dirty="0" smtClean="0"/>
              <a:t>Part 2</a:t>
            </a:r>
          </a:p>
        </p:txBody>
      </p:sp>
      <p:pic>
        <p:nvPicPr>
          <p:cNvPr id="34820" name="Picture 4"/>
          <p:cNvPicPr>
            <a:picLocks noChangeAspect="1" noChangeArrowheads="1"/>
          </p:cNvPicPr>
          <p:nvPr/>
        </p:nvPicPr>
        <p:blipFill>
          <a:blip r:embed="rId3" cstate="print"/>
          <a:srcRect/>
          <a:stretch>
            <a:fillRect/>
          </a:stretch>
        </p:blipFill>
        <p:spPr bwMode="auto">
          <a:xfrm>
            <a:off x="979239" y="270892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dirty="0" smtClean="0"/>
              <a:t>A metaphor to ponder</a:t>
            </a:r>
          </a:p>
        </p:txBody>
      </p:sp>
      <p:sp>
        <p:nvSpPr>
          <p:cNvPr id="35843" name="Rectangle 3"/>
          <p:cNvSpPr>
            <a:spLocks noGrp="1" noChangeArrowheads="1"/>
          </p:cNvSpPr>
          <p:nvPr>
            <p:ph idx="1"/>
          </p:nvPr>
        </p:nvSpPr>
        <p:spPr/>
        <p:txBody>
          <a:bodyPr/>
          <a:lstStyle/>
          <a:p>
            <a:pPr eaLnBrk="1" hangingPunct="1">
              <a:buNone/>
            </a:pPr>
            <a:endParaRPr lang="en-US" sz="2800" b="1" dirty="0" smtClean="0"/>
          </a:p>
          <a:p>
            <a:pPr eaLnBrk="1" hangingPunct="1">
              <a:buNone/>
            </a:pPr>
            <a:endParaRPr lang="en-US" sz="2800" b="1" dirty="0" smtClean="0"/>
          </a:p>
          <a:p>
            <a:pPr eaLnBrk="1" hangingPunct="1">
              <a:buNone/>
            </a:pPr>
            <a:endParaRPr lang="en-US" sz="2800" b="1" dirty="0" smtClean="0"/>
          </a:p>
          <a:p>
            <a:pPr eaLnBrk="1" hangingPunct="1">
              <a:buNone/>
            </a:pPr>
            <a:endParaRPr lang="en-US" sz="2800" b="1" dirty="0" smtClean="0"/>
          </a:p>
          <a:p>
            <a:pPr algn="ctr" eaLnBrk="1" hangingPunct="1">
              <a:buNone/>
            </a:pPr>
            <a:r>
              <a:rPr lang="en-US" sz="2800" b="1" i="1" dirty="0" smtClean="0">
                <a:solidFill>
                  <a:srgbClr val="FFC000"/>
                </a:solidFill>
              </a:rPr>
              <a:t>What</a:t>
            </a:r>
            <a:r>
              <a:rPr lang="en-US" sz="2800" b="1" dirty="0" smtClean="0">
                <a:solidFill>
                  <a:srgbClr val="FFC000"/>
                </a:solidFill>
              </a:rPr>
              <a:t> </a:t>
            </a:r>
            <a:r>
              <a:rPr lang="en-US" sz="2800" b="1" dirty="0" smtClean="0"/>
              <a:t>was Picasso up to?...</a:t>
            </a:r>
          </a:p>
        </p:txBody>
      </p:sp>
      <p:sp>
        <p:nvSpPr>
          <p:cNvPr id="35844" name="Slide Number Placeholder 3"/>
          <p:cNvSpPr>
            <a:spLocks noGrp="1"/>
          </p:cNvSpPr>
          <p:nvPr>
            <p:ph type="sldNum" sz="quarter" idx="4294967295"/>
          </p:nvPr>
        </p:nvSpPr>
        <p:spPr>
          <a:prstGeom prst="rect">
            <a:avLst/>
          </a:prstGeom>
          <a:noFill/>
        </p:spPr>
        <p:txBody>
          <a:bodyPr/>
          <a:lstStyle/>
          <a:p>
            <a:pPr algn="r"/>
            <a:fld id="{932EB616-1D9C-4620-801A-C4512D380D90}" type="slidenum">
              <a:rPr lang="en-US" sz="1400"/>
              <a:pPr algn="r"/>
              <a:t>43</a:t>
            </a:fld>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912440" y="1126951"/>
            <a:ext cx="7620000" cy="5686425"/>
          </a:xfrm>
          <a:prstGeom prst="rect">
            <a:avLst/>
          </a:prstGeom>
          <a:noFill/>
          <a:ln w="9525">
            <a:noFill/>
            <a:miter lim="800000"/>
            <a:headEnd/>
            <a:tailEnd/>
          </a:ln>
        </p:spPr>
      </p:pic>
      <p:sp>
        <p:nvSpPr>
          <p:cNvPr id="36867" name="Rectangle 5"/>
          <p:cNvSpPr>
            <a:spLocks noGrp="1" noChangeArrowheads="1"/>
          </p:cNvSpPr>
          <p:nvPr>
            <p:ph type="title"/>
          </p:nvPr>
        </p:nvSpPr>
        <p:spPr>
          <a:xfrm>
            <a:off x="1314400" y="116632"/>
            <a:ext cx="6858000" cy="1143000"/>
          </a:xfrm>
        </p:spPr>
        <p:txBody>
          <a:bodyPr/>
          <a:lstStyle/>
          <a:p>
            <a:pPr algn="ctr" eaLnBrk="1" hangingPunct="1"/>
            <a:r>
              <a:rPr lang="en-US" sz="2800" b="1" dirty="0" err="1" smtClean="0"/>
              <a:t>Manet’s</a:t>
            </a:r>
            <a:r>
              <a:rPr lang="en-US" sz="2800" b="1" dirty="0" smtClean="0"/>
              <a:t> </a:t>
            </a:r>
            <a:r>
              <a:rPr lang="en-US" sz="2800" b="1" i="1" dirty="0" smtClean="0"/>
              <a:t>Luncheon on the Grass,</a:t>
            </a:r>
            <a:r>
              <a:rPr lang="en-US" sz="2800" b="1" dirty="0" smtClean="0"/>
              <a:t> 1863</a:t>
            </a:r>
          </a:p>
        </p:txBody>
      </p:sp>
      <p:sp>
        <p:nvSpPr>
          <p:cNvPr id="36868" name="Slide Number Placeholder 3"/>
          <p:cNvSpPr>
            <a:spLocks noGrp="1"/>
          </p:cNvSpPr>
          <p:nvPr>
            <p:ph type="sldNum" sz="quarter" idx="4294967295"/>
          </p:nvPr>
        </p:nvSpPr>
        <p:spPr>
          <a:xfrm>
            <a:off x="7772400" y="6248400"/>
            <a:ext cx="1219200" cy="476250"/>
          </a:xfrm>
          <a:prstGeom prst="rect">
            <a:avLst/>
          </a:prstGeom>
          <a:noFill/>
        </p:spPr>
        <p:txBody>
          <a:bodyPr/>
          <a:lstStyle/>
          <a:p>
            <a:fld id="{5CB8A5E6-1021-4203-A68B-4F000F7C21CB}" type="slidenum">
              <a:rPr lang="en-US"/>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37891" name="Picture 6"/>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37892" name="Picture 7"/>
          <p:cNvPicPr>
            <a:picLocks noChangeAspect="1" noChangeArrowheads="1"/>
          </p:cNvPicPr>
          <p:nvPr/>
        </p:nvPicPr>
        <p:blipFill>
          <a:blip r:embed="rId5" cstate="print"/>
          <a:srcRect/>
          <a:stretch>
            <a:fillRect/>
          </a:stretch>
        </p:blipFill>
        <p:spPr bwMode="auto">
          <a:xfrm>
            <a:off x="0" y="0"/>
            <a:ext cx="5054600" cy="6761163"/>
          </a:xfrm>
          <a:prstGeom prst="rect">
            <a:avLst/>
          </a:prstGeom>
          <a:noFill/>
          <a:ln w="9525">
            <a:noFill/>
            <a:miter lim="800000"/>
            <a:headEnd/>
            <a:tailEnd/>
          </a:ln>
        </p:spPr>
      </p:pic>
      <p:sp>
        <p:nvSpPr>
          <p:cNvPr id="37893" name="Rectangle 8"/>
          <p:cNvSpPr>
            <a:spLocks noGrp="1" noChangeArrowheads="1"/>
          </p:cNvSpPr>
          <p:nvPr>
            <p:ph type="title"/>
          </p:nvPr>
        </p:nvSpPr>
        <p:spPr>
          <a:xfrm>
            <a:off x="5292080" y="1412776"/>
            <a:ext cx="3581400" cy="2057400"/>
          </a:xfrm>
        </p:spPr>
        <p:txBody>
          <a:bodyPr/>
          <a:lstStyle/>
          <a:p>
            <a:pPr eaLnBrk="1" hangingPunct="1"/>
            <a:r>
              <a:rPr lang="en-US" sz="2800" b="1" dirty="0" smtClean="0"/>
              <a:t>Picasso’s</a:t>
            </a:r>
            <a:br>
              <a:rPr lang="en-US" sz="2800" b="1" dirty="0" smtClean="0"/>
            </a:br>
            <a:r>
              <a:rPr lang="en-US" sz="2800" b="1" i="1" dirty="0" smtClean="0"/>
              <a:t>Luncheon on the Grass (after </a:t>
            </a:r>
            <a:r>
              <a:rPr lang="en-US" sz="2800" b="1" i="1" dirty="0" err="1" smtClean="0"/>
              <a:t>Manet</a:t>
            </a:r>
            <a:r>
              <a:rPr lang="en-US" sz="2800" b="1" i="1" dirty="0" smtClean="0"/>
              <a:t>),</a:t>
            </a:r>
            <a:r>
              <a:rPr lang="en-US" sz="2800" b="1" dirty="0" smtClean="0"/>
              <a:t> 1961</a:t>
            </a:r>
          </a:p>
        </p:txBody>
      </p:sp>
      <p:sp>
        <p:nvSpPr>
          <p:cNvPr id="37894" name="Slide Number Placeholder 5"/>
          <p:cNvSpPr>
            <a:spLocks noGrp="1"/>
          </p:cNvSpPr>
          <p:nvPr>
            <p:ph type="sldNum" sz="quarter" idx="4294967295"/>
          </p:nvPr>
        </p:nvSpPr>
        <p:spPr>
          <a:xfrm>
            <a:off x="7772400" y="6248400"/>
            <a:ext cx="1219200" cy="476250"/>
          </a:xfrm>
          <a:prstGeom prst="rect">
            <a:avLst/>
          </a:prstGeom>
          <a:noFill/>
        </p:spPr>
        <p:txBody>
          <a:bodyPr/>
          <a:lstStyle/>
          <a:p>
            <a:pPr algn="r"/>
            <a:fld id="{D5D009D7-A6E6-4926-A52D-FF596A74C25A}" type="slidenum">
              <a:rPr lang="en-US" sz="1400"/>
              <a:pPr algn="r"/>
              <a:t>45</a:t>
            </a:fld>
            <a:endParaRPr lang="en-US" sz="1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dirty="0" smtClean="0"/>
              <a:t>Picasso on technology?</a:t>
            </a:r>
          </a:p>
        </p:txBody>
      </p:sp>
      <p:sp>
        <p:nvSpPr>
          <p:cNvPr id="38915" name="Rectangle 3"/>
          <p:cNvSpPr>
            <a:spLocks noGrp="1" noChangeArrowheads="1"/>
          </p:cNvSpPr>
          <p:nvPr>
            <p:ph idx="1"/>
          </p:nvPr>
        </p:nvSpPr>
        <p:spPr>
          <a:xfrm>
            <a:off x="3995936" y="1676400"/>
            <a:ext cx="4896544" cy="4704928"/>
          </a:xfrm>
        </p:spPr>
        <p:txBody>
          <a:bodyPr/>
          <a:lstStyle/>
          <a:p>
            <a:pPr eaLnBrk="1" hangingPunct="1">
              <a:buNone/>
            </a:pPr>
            <a:r>
              <a:rPr lang="en-US" sz="2800" b="1" dirty="0" smtClean="0"/>
              <a:t>Three take-</a:t>
            </a:r>
            <a:r>
              <a:rPr lang="en-US" sz="2800" b="1" dirty="0" err="1" smtClean="0"/>
              <a:t>aways</a:t>
            </a:r>
            <a:r>
              <a:rPr lang="en-US" sz="2800" b="1" dirty="0" smtClean="0"/>
              <a:t>:</a:t>
            </a:r>
          </a:p>
          <a:p>
            <a:pPr eaLnBrk="1" hangingPunct="1">
              <a:buNone/>
            </a:pPr>
            <a:endParaRPr lang="en-US" sz="2800" b="1" dirty="0" smtClean="0"/>
          </a:p>
          <a:p>
            <a:pPr marL="457200" indent="-457200" eaLnBrk="1" hangingPunct="1">
              <a:buFont typeface="+mj-lt"/>
              <a:buAutoNum type="arabicPeriod"/>
            </a:pPr>
            <a:r>
              <a:rPr lang="en-US" sz="2800" b="1" dirty="0" smtClean="0">
                <a:solidFill>
                  <a:srgbClr val="FFC000"/>
                </a:solidFill>
              </a:rPr>
              <a:t>Dialog</a:t>
            </a:r>
            <a:r>
              <a:rPr lang="en-US" sz="2800" dirty="0" smtClean="0"/>
              <a:t> with the past </a:t>
            </a:r>
          </a:p>
          <a:p>
            <a:pPr marL="457200" indent="-457200" eaLnBrk="1" hangingPunct="1">
              <a:buFont typeface="+mj-lt"/>
              <a:buAutoNum type="arabicPeriod"/>
            </a:pPr>
            <a:r>
              <a:rPr lang="en-US" sz="2800" b="1" dirty="0" smtClean="0">
                <a:solidFill>
                  <a:srgbClr val="FFC000"/>
                </a:solidFill>
              </a:rPr>
              <a:t>Change</a:t>
            </a:r>
            <a:r>
              <a:rPr lang="en-US" sz="2800" dirty="0" smtClean="0"/>
              <a:t> the focus for the future</a:t>
            </a:r>
          </a:p>
          <a:p>
            <a:pPr marL="457200" indent="-457200" eaLnBrk="1" hangingPunct="1">
              <a:buFont typeface="+mj-lt"/>
              <a:buAutoNum type="arabicPeriod"/>
            </a:pPr>
            <a:r>
              <a:rPr lang="en-US" sz="2800" b="1" dirty="0" smtClean="0">
                <a:solidFill>
                  <a:srgbClr val="FFC000"/>
                </a:solidFill>
              </a:rPr>
              <a:t>Embrace</a:t>
            </a:r>
            <a:r>
              <a:rPr lang="en-US" sz="2800" dirty="0" smtClean="0"/>
              <a:t> uncertainty</a:t>
            </a:r>
          </a:p>
        </p:txBody>
      </p:sp>
      <p:sp>
        <p:nvSpPr>
          <p:cNvPr id="38916" name="Slide Number Placeholder 3"/>
          <p:cNvSpPr>
            <a:spLocks noGrp="1"/>
          </p:cNvSpPr>
          <p:nvPr>
            <p:ph type="sldNum" sz="quarter" idx="4294967295"/>
          </p:nvPr>
        </p:nvSpPr>
        <p:spPr>
          <a:prstGeom prst="rect">
            <a:avLst/>
          </a:prstGeom>
          <a:noFill/>
        </p:spPr>
        <p:txBody>
          <a:bodyPr/>
          <a:lstStyle/>
          <a:p>
            <a:pPr algn="r"/>
            <a:fld id="{E730F849-7324-48BF-AEC8-E3EB93FB954C}" type="slidenum">
              <a:rPr lang="en-US" sz="1400"/>
              <a:pPr algn="r"/>
              <a:t>46</a:t>
            </a:fld>
            <a:endParaRPr lang="en-US" sz="1400" dirty="0"/>
          </a:p>
        </p:txBody>
      </p:sp>
      <p:pic>
        <p:nvPicPr>
          <p:cNvPr id="99330" name="Picture 2" descr="Pablo Picasso Biography"/>
          <p:cNvPicPr>
            <a:picLocks noChangeAspect="1" noChangeArrowheads="1"/>
          </p:cNvPicPr>
          <p:nvPr/>
        </p:nvPicPr>
        <p:blipFill>
          <a:blip r:embed="rId3" cstate="print"/>
          <a:srcRect/>
          <a:stretch>
            <a:fillRect/>
          </a:stretch>
        </p:blipFill>
        <p:spPr bwMode="auto">
          <a:xfrm>
            <a:off x="374154" y="1772816"/>
            <a:ext cx="3333750" cy="385762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biologycorner.com/resources/pendulum.jpg"/>
          <p:cNvPicPr>
            <a:picLocks noChangeAspect="1" noChangeArrowheads="1"/>
          </p:cNvPicPr>
          <p:nvPr/>
        </p:nvPicPr>
        <p:blipFill>
          <a:blip r:embed="rId3" cstate="print"/>
          <a:srcRect/>
          <a:stretch>
            <a:fillRect/>
          </a:stretch>
        </p:blipFill>
        <p:spPr bwMode="auto">
          <a:xfrm>
            <a:off x="2483767" y="2420888"/>
            <a:ext cx="3405188" cy="3925253"/>
          </a:xfrm>
          <a:prstGeom prst="rect">
            <a:avLst/>
          </a:prstGeom>
          <a:noFill/>
        </p:spPr>
      </p:pic>
      <p:sp>
        <p:nvSpPr>
          <p:cNvPr id="39938" name="Rectangle 2"/>
          <p:cNvSpPr>
            <a:spLocks noGrp="1" noChangeArrowheads="1"/>
          </p:cNvSpPr>
          <p:nvPr>
            <p:ph type="title"/>
          </p:nvPr>
        </p:nvSpPr>
        <p:spPr/>
        <p:txBody>
          <a:bodyPr/>
          <a:lstStyle/>
          <a:p>
            <a:pPr eaLnBrk="1" hangingPunct="1"/>
            <a:r>
              <a:rPr lang="en-US" sz="3600" dirty="0" smtClean="0"/>
              <a:t>Everything Old is New </a:t>
            </a:r>
          </a:p>
        </p:txBody>
      </p:sp>
      <p:sp>
        <p:nvSpPr>
          <p:cNvPr id="39939" name="Rectangle 3"/>
          <p:cNvSpPr>
            <a:spLocks noGrp="1" noChangeArrowheads="1"/>
          </p:cNvSpPr>
          <p:nvPr>
            <p:ph sz="half" idx="1"/>
          </p:nvPr>
        </p:nvSpPr>
        <p:spPr>
          <a:xfrm>
            <a:off x="457200" y="2046312"/>
            <a:ext cx="3682752" cy="4046984"/>
          </a:xfrm>
        </p:spPr>
        <p:txBody>
          <a:bodyPr/>
          <a:lstStyle/>
          <a:p>
            <a:pPr eaLnBrk="1" hangingPunct="1">
              <a:lnSpc>
                <a:spcPct val="90000"/>
              </a:lnSpc>
              <a:buFontTx/>
              <a:buNone/>
            </a:pPr>
            <a:r>
              <a:rPr lang="en-US" sz="2400" u="sng" dirty="0" smtClean="0"/>
              <a:t>Left Brain</a:t>
            </a:r>
            <a:r>
              <a:rPr lang="en-US" sz="2400" dirty="0" smtClean="0"/>
              <a:t> (60s, 90s)</a:t>
            </a:r>
          </a:p>
          <a:p>
            <a:pPr eaLnBrk="1" hangingPunct="1">
              <a:lnSpc>
                <a:spcPct val="90000"/>
              </a:lnSpc>
            </a:pPr>
            <a:r>
              <a:rPr lang="en-US" sz="2400" dirty="0" smtClean="0"/>
              <a:t>Centralized</a:t>
            </a:r>
          </a:p>
          <a:p>
            <a:pPr eaLnBrk="1" hangingPunct="1">
              <a:lnSpc>
                <a:spcPct val="90000"/>
              </a:lnSpc>
            </a:pPr>
            <a:r>
              <a:rPr lang="en-US" sz="2400" dirty="0" smtClean="0"/>
              <a:t>Standardized</a:t>
            </a:r>
          </a:p>
          <a:p>
            <a:pPr eaLnBrk="1" hangingPunct="1">
              <a:lnSpc>
                <a:spcPct val="90000"/>
              </a:lnSpc>
            </a:pPr>
            <a:r>
              <a:rPr lang="en-US" sz="2400" dirty="0" smtClean="0"/>
              <a:t>Generalized</a:t>
            </a:r>
          </a:p>
          <a:p>
            <a:pPr eaLnBrk="1" hangingPunct="1">
              <a:lnSpc>
                <a:spcPct val="90000"/>
              </a:lnSpc>
            </a:pPr>
            <a:r>
              <a:rPr lang="en-US" sz="2400" dirty="0" smtClean="0"/>
              <a:t>Rationale</a:t>
            </a:r>
          </a:p>
          <a:p>
            <a:pPr eaLnBrk="1" hangingPunct="1">
              <a:lnSpc>
                <a:spcPct val="90000"/>
              </a:lnSpc>
            </a:pPr>
            <a:r>
              <a:rPr lang="en-US" sz="2400" dirty="0" smtClean="0"/>
              <a:t>Autocratic</a:t>
            </a:r>
          </a:p>
          <a:p>
            <a:pPr eaLnBrk="1" hangingPunct="1">
              <a:lnSpc>
                <a:spcPct val="90000"/>
              </a:lnSpc>
            </a:pPr>
            <a:r>
              <a:rPr lang="en-US" sz="2400" dirty="0" smtClean="0"/>
              <a:t>Big is Better</a:t>
            </a:r>
          </a:p>
          <a:p>
            <a:pPr eaLnBrk="1" hangingPunct="1">
              <a:lnSpc>
                <a:spcPct val="90000"/>
              </a:lnSpc>
            </a:pPr>
            <a:r>
              <a:rPr lang="en-US" sz="2400" dirty="0" smtClean="0"/>
              <a:t>In-source</a:t>
            </a:r>
          </a:p>
          <a:p>
            <a:pPr eaLnBrk="1" hangingPunct="1">
              <a:lnSpc>
                <a:spcPct val="90000"/>
              </a:lnSpc>
            </a:pPr>
            <a:r>
              <a:rPr lang="en-US" sz="2400" dirty="0" smtClean="0"/>
              <a:t>Tight</a:t>
            </a:r>
          </a:p>
        </p:txBody>
      </p:sp>
      <p:sp>
        <p:nvSpPr>
          <p:cNvPr id="39940" name="Rectangle 4"/>
          <p:cNvSpPr>
            <a:spLocks noGrp="1" noChangeArrowheads="1"/>
          </p:cNvSpPr>
          <p:nvPr>
            <p:ph sz="half" idx="2"/>
          </p:nvPr>
        </p:nvSpPr>
        <p:spPr>
          <a:xfrm>
            <a:off x="4648200" y="2046312"/>
            <a:ext cx="4038600" cy="4191000"/>
          </a:xfrm>
        </p:spPr>
        <p:txBody>
          <a:bodyPr/>
          <a:lstStyle/>
          <a:p>
            <a:pPr eaLnBrk="1" hangingPunct="1">
              <a:lnSpc>
                <a:spcPct val="90000"/>
              </a:lnSpc>
              <a:buFontTx/>
              <a:buNone/>
            </a:pPr>
            <a:r>
              <a:rPr lang="en-US" sz="2400" u="sng" dirty="0" smtClean="0"/>
              <a:t>Right Brain</a:t>
            </a:r>
            <a:r>
              <a:rPr lang="en-US" sz="2400" dirty="0" smtClean="0"/>
              <a:t> (70s, 80s)</a:t>
            </a:r>
            <a:endParaRPr lang="en-US" sz="2400" u="sng" dirty="0" smtClean="0"/>
          </a:p>
          <a:p>
            <a:pPr eaLnBrk="1" hangingPunct="1">
              <a:lnSpc>
                <a:spcPct val="90000"/>
              </a:lnSpc>
            </a:pPr>
            <a:r>
              <a:rPr lang="en-US" sz="2400" dirty="0" smtClean="0"/>
              <a:t>Decentralized</a:t>
            </a:r>
          </a:p>
          <a:p>
            <a:pPr eaLnBrk="1" hangingPunct="1">
              <a:lnSpc>
                <a:spcPct val="90000"/>
              </a:lnSpc>
            </a:pPr>
            <a:r>
              <a:rPr lang="en-US" sz="2400" dirty="0" smtClean="0"/>
              <a:t>Customized</a:t>
            </a:r>
          </a:p>
          <a:p>
            <a:pPr eaLnBrk="1" hangingPunct="1">
              <a:lnSpc>
                <a:spcPct val="90000"/>
              </a:lnSpc>
            </a:pPr>
            <a:r>
              <a:rPr lang="en-US" sz="2400" dirty="0" smtClean="0"/>
              <a:t>Specialized</a:t>
            </a:r>
          </a:p>
          <a:p>
            <a:pPr eaLnBrk="1" hangingPunct="1">
              <a:lnSpc>
                <a:spcPct val="90000"/>
              </a:lnSpc>
            </a:pPr>
            <a:r>
              <a:rPr lang="en-US" sz="2400" dirty="0" smtClean="0"/>
              <a:t>Creative</a:t>
            </a:r>
          </a:p>
          <a:p>
            <a:pPr eaLnBrk="1" hangingPunct="1">
              <a:lnSpc>
                <a:spcPct val="90000"/>
              </a:lnSpc>
            </a:pPr>
            <a:r>
              <a:rPr lang="en-US" sz="2400" dirty="0" smtClean="0"/>
              <a:t>Democratized</a:t>
            </a:r>
          </a:p>
          <a:p>
            <a:pPr eaLnBrk="1" hangingPunct="1">
              <a:lnSpc>
                <a:spcPct val="90000"/>
              </a:lnSpc>
            </a:pPr>
            <a:r>
              <a:rPr lang="en-US" sz="2400" dirty="0" smtClean="0"/>
              <a:t>Small is Beautiful</a:t>
            </a:r>
          </a:p>
          <a:p>
            <a:pPr eaLnBrk="1" hangingPunct="1">
              <a:lnSpc>
                <a:spcPct val="90000"/>
              </a:lnSpc>
            </a:pPr>
            <a:r>
              <a:rPr lang="en-US" sz="2400" dirty="0" smtClean="0"/>
              <a:t>Outsource</a:t>
            </a:r>
          </a:p>
          <a:p>
            <a:pPr eaLnBrk="1" hangingPunct="1">
              <a:lnSpc>
                <a:spcPct val="90000"/>
              </a:lnSpc>
            </a:pPr>
            <a:r>
              <a:rPr lang="en-US" sz="2400" dirty="0" smtClean="0"/>
              <a:t>Loose</a:t>
            </a:r>
          </a:p>
        </p:txBody>
      </p:sp>
      <p:sp>
        <p:nvSpPr>
          <p:cNvPr id="39943" name="Slide Number Placeholder 6"/>
          <p:cNvSpPr>
            <a:spLocks noGrp="1"/>
          </p:cNvSpPr>
          <p:nvPr>
            <p:ph type="sldNum" sz="quarter" idx="4294967295"/>
          </p:nvPr>
        </p:nvSpPr>
        <p:spPr>
          <a:xfrm>
            <a:off x="7668344" y="6409134"/>
            <a:ext cx="1219200" cy="476250"/>
          </a:xfrm>
          <a:prstGeom prst="rect">
            <a:avLst/>
          </a:prstGeom>
          <a:noFill/>
        </p:spPr>
        <p:txBody>
          <a:bodyPr/>
          <a:lstStyle/>
          <a:p>
            <a:pPr algn="r"/>
            <a:fld id="{A15AE3B3-EADC-4BD9-A960-52D025D86BD4}" type="slidenum">
              <a:rPr lang="en-US" sz="1400"/>
              <a:pPr algn="r"/>
              <a:t>47</a:t>
            </a:fld>
            <a:endParaRPr lang="en-US" sz="1400" dirty="0"/>
          </a:p>
        </p:txBody>
      </p:sp>
      <p:sp>
        <p:nvSpPr>
          <p:cNvPr id="39941" name="Text Box 5"/>
          <p:cNvSpPr txBox="1">
            <a:spLocks noChangeArrowheads="1"/>
          </p:cNvSpPr>
          <p:nvPr/>
        </p:nvSpPr>
        <p:spPr bwMode="auto">
          <a:xfrm>
            <a:off x="2699792" y="6207695"/>
            <a:ext cx="2475358" cy="461665"/>
          </a:xfrm>
          <a:prstGeom prst="rect">
            <a:avLst/>
          </a:prstGeom>
          <a:noFill/>
          <a:ln w="9525" algn="ctr">
            <a:noFill/>
            <a:miter lim="800000"/>
            <a:headEnd/>
            <a:tailEnd/>
          </a:ln>
        </p:spPr>
        <p:txBody>
          <a:bodyPr wrap="none">
            <a:spAutoFit/>
          </a:bodyPr>
          <a:lstStyle/>
          <a:p>
            <a:r>
              <a:rPr lang="en-US" sz="2400" b="1" dirty="0">
                <a:solidFill>
                  <a:srgbClr val="FFC000"/>
                </a:solidFill>
              </a:rPr>
              <a:t>The next wave?</a:t>
            </a:r>
          </a:p>
        </p:txBody>
      </p:sp>
      <p:sp>
        <p:nvSpPr>
          <p:cNvPr id="39942" name="Text Box 6"/>
          <p:cNvSpPr txBox="1">
            <a:spLocks noChangeArrowheads="1"/>
          </p:cNvSpPr>
          <p:nvPr/>
        </p:nvSpPr>
        <p:spPr bwMode="auto">
          <a:xfrm>
            <a:off x="1752600" y="1531640"/>
            <a:ext cx="5448928" cy="461665"/>
          </a:xfrm>
          <a:prstGeom prst="rect">
            <a:avLst/>
          </a:prstGeom>
          <a:noFill/>
          <a:ln w="9525" algn="ctr">
            <a:noFill/>
            <a:miter lim="800000"/>
            <a:headEnd/>
            <a:tailEnd/>
          </a:ln>
        </p:spPr>
        <p:txBody>
          <a:bodyPr wrap="none">
            <a:spAutoFit/>
          </a:bodyPr>
          <a:lstStyle/>
          <a:p>
            <a:r>
              <a:rPr lang="en-US" sz="2400" b="1" dirty="0">
                <a:solidFill>
                  <a:srgbClr val="FFC000"/>
                </a:solidFill>
              </a:rPr>
              <a:t>IT Pendulum between the Extremes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600" b="1" dirty="0" smtClean="0"/>
              <a:t>IV.  Discover and Harvest</a:t>
            </a:r>
            <a:endParaRPr lang="en-US" b="1" i="1" dirty="0" smtClean="0"/>
          </a:p>
        </p:txBody>
      </p:sp>
      <p:pic>
        <p:nvPicPr>
          <p:cNvPr id="40964" name="Picture 4"/>
          <p:cNvPicPr>
            <a:picLocks noChangeAspect="1" noChangeArrowheads="1"/>
          </p:cNvPicPr>
          <p:nvPr/>
        </p:nvPicPr>
        <p:blipFill>
          <a:blip r:embed="rId3" cstate="print"/>
          <a:srcRect/>
          <a:stretch>
            <a:fillRect/>
          </a:stretch>
        </p:blipFill>
        <p:spPr bwMode="auto">
          <a:xfrm>
            <a:off x="907231" y="3212976"/>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Parable of Crossing the Street</a:t>
            </a:r>
            <a:endParaRPr lang="en-US" sz="3200" dirty="0"/>
          </a:p>
        </p:txBody>
      </p:sp>
      <p:pic>
        <p:nvPicPr>
          <p:cNvPr id="52227" name="Picture 3"/>
          <p:cNvPicPr>
            <a:picLocks noChangeAspect="1" noChangeArrowheads="1"/>
          </p:cNvPicPr>
          <p:nvPr/>
        </p:nvPicPr>
        <p:blipFill>
          <a:blip r:embed="rId3" cstate="print"/>
          <a:srcRect/>
          <a:stretch>
            <a:fillRect/>
          </a:stretch>
        </p:blipFill>
        <p:spPr bwMode="auto">
          <a:xfrm>
            <a:off x="1627584" y="1484784"/>
            <a:ext cx="6400800" cy="5276850"/>
          </a:xfrm>
          <a:prstGeom prst="rect">
            <a:avLst/>
          </a:prstGeom>
          <a:noFill/>
          <a:ln w="9525">
            <a:noFill/>
            <a:miter lim="800000"/>
            <a:headEnd/>
            <a:tailEnd/>
          </a:ln>
        </p:spPr>
      </p:pic>
      <p:sp>
        <p:nvSpPr>
          <p:cNvPr id="4" name="Slide Number Placeholder 3"/>
          <p:cNvSpPr txBox="1">
            <a:spLocks/>
          </p:cNvSpPr>
          <p:nvPr/>
        </p:nvSpPr>
        <p:spPr>
          <a:xfrm>
            <a:off x="7745288" y="6409134"/>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b="1" dirty="0" smtClean="0"/>
              <a:t>I.  Some Strategic Context</a:t>
            </a:r>
          </a:p>
        </p:txBody>
      </p:sp>
      <p:pic>
        <p:nvPicPr>
          <p:cNvPr id="5124" name="Picture 4"/>
          <p:cNvPicPr>
            <a:picLocks noChangeAspect="1" noChangeArrowheads="1"/>
          </p:cNvPicPr>
          <p:nvPr/>
        </p:nvPicPr>
        <p:blipFill>
          <a:blip r:embed="rId3" cstate="print"/>
          <a:srcRect/>
          <a:stretch>
            <a:fillRect/>
          </a:stretch>
        </p:blipFill>
        <p:spPr bwMode="auto">
          <a:xfrm>
            <a:off x="765175" y="2895600"/>
            <a:ext cx="776922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sz="3200" dirty="0" smtClean="0"/>
              <a:t>For The </a:t>
            </a:r>
            <a:r>
              <a:rPr lang="en-US" sz="3200" dirty="0" err="1" smtClean="0"/>
              <a:t>Da</a:t>
            </a:r>
            <a:r>
              <a:rPr lang="en-US" sz="3200" dirty="0" smtClean="0"/>
              <a:t> Vinci Code Fans</a:t>
            </a:r>
          </a:p>
        </p:txBody>
      </p:sp>
      <p:sp>
        <p:nvSpPr>
          <p:cNvPr id="41988" name="Slide Number Placeholder 3"/>
          <p:cNvSpPr>
            <a:spLocks noGrp="1"/>
          </p:cNvSpPr>
          <p:nvPr>
            <p:ph type="sldNum" sz="quarter" idx="4294967295"/>
          </p:nvPr>
        </p:nvSpPr>
        <p:spPr>
          <a:xfrm>
            <a:off x="7740352" y="6409134"/>
            <a:ext cx="1219200" cy="476250"/>
          </a:xfrm>
          <a:prstGeom prst="rect">
            <a:avLst/>
          </a:prstGeom>
          <a:noFill/>
        </p:spPr>
        <p:txBody>
          <a:bodyPr/>
          <a:lstStyle/>
          <a:p>
            <a:pPr algn="r"/>
            <a:fld id="{30BC3E3B-DFA2-4594-9FDD-CE683110B1C6}" type="slidenum">
              <a:rPr lang="en-US" sz="1400"/>
              <a:pPr algn="r"/>
              <a:t>50</a:t>
            </a:fld>
            <a:endParaRPr lang="en-US" sz="1400" dirty="0"/>
          </a:p>
        </p:txBody>
      </p:sp>
      <p:pic>
        <p:nvPicPr>
          <p:cNvPr id="41987" name="Picture 3" descr="P7070489"/>
          <p:cNvPicPr>
            <a:picLocks noChangeAspect="1" noChangeArrowheads="1"/>
          </p:cNvPicPr>
          <p:nvPr/>
        </p:nvPicPr>
        <p:blipFill>
          <a:blip r:embed="rId3" cstate="print"/>
          <a:srcRect/>
          <a:stretch>
            <a:fillRect/>
          </a:stretch>
        </p:blipFill>
        <p:spPr bwMode="auto">
          <a:xfrm>
            <a:off x="1874787" y="1556792"/>
            <a:ext cx="6297613" cy="472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59632" y="332656"/>
            <a:ext cx="6480720" cy="1143000"/>
          </a:xfrm>
        </p:spPr>
        <p:txBody>
          <a:bodyPr/>
          <a:lstStyle/>
          <a:p>
            <a:pPr algn="ctr" eaLnBrk="1" hangingPunct="1"/>
            <a:r>
              <a:rPr lang="en-US" sz="3200" dirty="0" smtClean="0"/>
              <a:t>Where should we look </a:t>
            </a:r>
            <a:br>
              <a:rPr lang="en-US" sz="3200" dirty="0" smtClean="0"/>
            </a:br>
            <a:r>
              <a:rPr lang="en-US" sz="3200" dirty="0" smtClean="0"/>
              <a:t>for innovation and ideas?</a:t>
            </a:r>
            <a:endParaRPr lang="en-US" sz="3200" b="1" dirty="0" smtClean="0"/>
          </a:p>
        </p:txBody>
      </p:sp>
      <p:sp>
        <p:nvSpPr>
          <p:cNvPr id="43021" name="Slide Number Placeholder 5"/>
          <p:cNvSpPr>
            <a:spLocks noGrp="1"/>
          </p:cNvSpPr>
          <p:nvPr>
            <p:ph type="sldNum" sz="quarter" idx="4294967295"/>
          </p:nvPr>
        </p:nvSpPr>
        <p:spPr>
          <a:xfrm>
            <a:off x="6732240" y="6337126"/>
            <a:ext cx="2133600" cy="476250"/>
          </a:xfrm>
          <a:prstGeom prst="rect">
            <a:avLst/>
          </a:prstGeom>
          <a:noFill/>
        </p:spPr>
        <p:txBody>
          <a:bodyPr/>
          <a:lstStyle/>
          <a:p>
            <a:pPr algn="r"/>
            <a:fld id="{8AC62392-C9CF-48BB-B125-BD3D049D6EF1}" type="slidenum">
              <a:rPr lang="en-US" sz="1400"/>
              <a:pPr algn="r"/>
              <a:t>51</a:t>
            </a:fld>
            <a:endParaRPr lang="en-US" sz="1400" dirty="0"/>
          </a:p>
        </p:txBody>
      </p:sp>
      <p:sp>
        <p:nvSpPr>
          <p:cNvPr id="43011" name="AutoShape 3"/>
          <p:cNvSpPr>
            <a:spLocks noChangeArrowheads="1"/>
          </p:cNvSpPr>
          <p:nvPr/>
        </p:nvSpPr>
        <p:spPr bwMode="gray">
          <a:xfrm>
            <a:off x="595611" y="1803995"/>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a:p>
        </p:txBody>
      </p:sp>
      <p:sp>
        <p:nvSpPr>
          <p:cNvPr id="43012" name="AcnBodyText_ID_307207"/>
          <p:cNvSpPr>
            <a:spLocks noChangeArrowheads="1"/>
          </p:cNvSpPr>
          <p:nvPr>
            <p:custDataLst>
              <p:tags r:id="rId1"/>
            </p:custDataLst>
          </p:nvPr>
        </p:nvSpPr>
        <p:spPr bwMode="gray">
          <a:xfrm rot="-5400000">
            <a:off x="-840284" y="4057452"/>
            <a:ext cx="3636963" cy="247650"/>
          </a:xfrm>
          <a:prstGeom prst="rect">
            <a:avLst/>
          </a:prstGeom>
          <a:noFill/>
          <a:ln w="12700">
            <a:noFill/>
            <a:miter lim="800000"/>
            <a:headEnd/>
            <a:tailEnd/>
          </a:ln>
        </p:spPr>
        <p:txBody>
          <a:bodyPr lIns="0" tIns="0" rIns="0" bIns="0">
            <a:spAutoFit/>
          </a:bodyPr>
          <a:lstStyle/>
          <a:p>
            <a:pPr algn="ctr"/>
            <a:r>
              <a:rPr lang="en-US" sz="1600" b="1"/>
              <a:t>Increasing Distance from HQ</a:t>
            </a:r>
          </a:p>
        </p:txBody>
      </p:sp>
      <p:sp>
        <p:nvSpPr>
          <p:cNvPr id="43013" name="Freeform 5"/>
          <p:cNvSpPr>
            <a:spLocks/>
          </p:cNvSpPr>
          <p:nvPr/>
        </p:nvSpPr>
        <p:spPr bwMode="auto">
          <a:xfrm rot="10800000">
            <a:off x="1295400" y="1524000"/>
            <a:ext cx="6248400" cy="1014413"/>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43014" name="Freeform 6"/>
          <p:cNvSpPr>
            <a:spLocks/>
          </p:cNvSpPr>
          <p:nvPr/>
        </p:nvSpPr>
        <p:spPr bwMode="auto">
          <a:xfrm rot="10800000">
            <a:off x="3276600" y="45720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43015" name="Freeform 7"/>
          <p:cNvSpPr>
            <a:spLocks/>
          </p:cNvSpPr>
          <p:nvPr/>
        </p:nvSpPr>
        <p:spPr bwMode="auto">
          <a:xfrm rot="10800000">
            <a:off x="2590800" y="3581400"/>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43016" name="Freeform 8"/>
          <p:cNvSpPr>
            <a:spLocks/>
          </p:cNvSpPr>
          <p:nvPr/>
        </p:nvSpPr>
        <p:spPr bwMode="auto">
          <a:xfrm rot="10800000">
            <a:off x="1905000" y="2514600"/>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43017" name="AcnBodyText_ID_307217"/>
          <p:cNvSpPr>
            <a:spLocks noChangeArrowheads="1"/>
          </p:cNvSpPr>
          <p:nvPr>
            <p:custDataLst>
              <p:tags r:id="rId2"/>
            </p:custDataLst>
          </p:nvPr>
        </p:nvSpPr>
        <p:spPr bwMode="gray">
          <a:xfrm>
            <a:off x="3352800" y="5105400"/>
            <a:ext cx="2209800" cy="276225"/>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HQ</a:t>
            </a:r>
          </a:p>
        </p:txBody>
      </p:sp>
      <p:sp>
        <p:nvSpPr>
          <p:cNvPr id="43018" name="AcnBodyText_ID_307217"/>
          <p:cNvSpPr>
            <a:spLocks noChangeArrowheads="1"/>
          </p:cNvSpPr>
          <p:nvPr>
            <p:custDataLst>
              <p:tags r:id="rId3"/>
            </p:custDataLst>
          </p:nvPr>
        </p:nvSpPr>
        <p:spPr bwMode="gray">
          <a:xfrm>
            <a:off x="2971800" y="3886200"/>
            <a:ext cx="3200400" cy="276225"/>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Corporations</a:t>
            </a:r>
            <a:endParaRPr lang="en-US" sz="1800" i="1">
              <a:solidFill>
                <a:schemeClr val="tx1"/>
              </a:solidFill>
              <a:latin typeface="Arial" charset="0"/>
              <a:cs typeface="Arial" charset="0"/>
            </a:endParaRPr>
          </a:p>
        </p:txBody>
      </p:sp>
      <p:sp>
        <p:nvSpPr>
          <p:cNvPr id="43019" name="AcnBodyText_ID_307217"/>
          <p:cNvSpPr>
            <a:spLocks noChangeArrowheads="1"/>
          </p:cNvSpPr>
          <p:nvPr>
            <p:custDataLst>
              <p:tags r:id="rId4"/>
            </p:custDataLst>
          </p:nvPr>
        </p:nvSpPr>
        <p:spPr bwMode="gray">
          <a:xfrm>
            <a:off x="2636838" y="2667000"/>
            <a:ext cx="3611562" cy="6159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2000" b="1">
                <a:solidFill>
                  <a:schemeClr val="tx1"/>
                </a:solidFill>
                <a:latin typeface="Arial" charset="0"/>
                <a:cs typeface="Arial" charset="0"/>
              </a:rPr>
              <a:t>Field Tech’s, Field Workers, Partners</a:t>
            </a:r>
          </a:p>
        </p:txBody>
      </p:sp>
      <p:sp>
        <p:nvSpPr>
          <p:cNvPr id="43020" name="AcnBodyText_ID_307217"/>
          <p:cNvSpPr>
            <a:spLocks noChangeArrowheads="1"/>
          </p:cNvSpPr>
          <p:nvPr>
            <p:custDataLst>
              <p:tags r:id="rId5"/>
            </p:custDataLst>
          </p:nvPr>
        </p:nvSpPr>
        <p:spPr bwMode="gray">
          <a:xfrm>
            <a:off x="3200400" y="1600200"/>
            <a:ext cx="2693988" cy="6778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2000" b="1">
                <a:solidFill>
                  <a:schemeClr val="tx1"/>
                </a:solidFill>
                <a:latin typeface="Arial" charset="0"/>
                <a:cs typeface="Arial" charset="0"/>
              </a:rPr>
              <a:t>Children, Students,</a:t>
            </a:r>
          </a:p>
          <a:p>
            <a:pPr marL="342900" indent="-342900" algn="ctr" eaLnBrk="0" hangingPunct="0">
              <a:spcBef>
                <a:spcPct val="20000"/>
              </a:spcBef>
            </a:pPr>
            <a:r>
              <a:rPr lang="en-US" sz="2000" b="1">
                <a:solidFill>
                  <a:schemeClr val="tx1"/>
                </a:solidFill>
                <a:latin typeface="Arial" charset="0"/>
                <a:cs typeface="Arial" charset="0"/>
              </a:rPr>
              <a:t>Emerging Countries</a:t>
            </a:r>
          </a:p>
        </p:txBody>
      </p:sp>
      <p:sp>
        <p:nvSpPr>
          <p:cNvPr id="43022" name="Text Box 18"/>
          <p:cNvSpPr txBox="1">
            <a:spLocks noChangeArrowheads="1"/>
          </p:cNvSpPr>
          <p:nvPr/>
        </p:nvSpPr>
        <p:spPr bwMode="auto">
          <a:xfrm>
            <a:off x="2971800" y="6223000"/>
            <a:ext cx="3282950" cy="519113"/>
          </a:xfrm>
          <a:prstGeom prst="rect">
            <a:avLst/>
          </a:prstGeom>
          <a:noFill/>
          <a:ln w="9525" algn="ctr">
            <a:noFill/>
            <a:miter lim="800000"/>
            <a:headEnd/>
            <a:tailEnd/>
          </a:ln>
        </p:spPr>
        <p:txBody>
          <a:bodyPr wrap="none">
            <a:spAutoFit/>
          </a:bodyPr>
          <a:lstStyle/>
          <a:p>
            <a:r>
              <a:rPr lang="en-US" sz="2800" i="1">
                <a:solidFill>
                  <a:srgbClr val="FF3300"/>
                </a:solidFill>
                <a:latin typeface="Times New Roman" pitchFamily="18" charset="0"/>
              </a:rPr>
              <a:t>Inverting the pyramid</a:t>
            </a:r>
          </a:p>
        </p:txBody>
      </p:sp>
      <p:sp>
        <p:nvSpPr>
          <p:cNvPr id="43023" name="Text Box 16"/>
          <p:cNvSpPr txBox="1">
            <a:spLocks noChangeArrowheads="1"/>
          </p:cNvSpPr>
          <p:nvPr/>
        </p:nvSpPr>
        <p:spPr bwMode="auto">
          <a:xfrm>
            <a:off x="6096000" y="4052888"/>
            <a:ext cx="1746250" cy="366712"/>
          </a:xfrm>
          <a:prstGeom prst="rect">
            <a:avLst/>
          </a:prstGeom>
          <a:noFill/>
          <a:ln w="9525" algn="ctr">
            <a:noFill/>
            <a:miter lim="800000"/>
            <a:headEnd/>
            <a:tailEnd/>
          </a:ln>
        </p:spPr>
        <p:txBody>
          <a:bodyPr wrap="none">
            <a:spAutoFit/>
          </a:bodyPr>
          <a:lstStyle/>
          <a:p>
            <a:r>
              <a:rPr lang="en-US" sz="1800">
                <a:solidFill>
                  <a:srgbClr val="0000FF"/>
                </a:solidFill>
              </a:rPr>
              <a:t>3. Donor-facing</a:t>
            </a:r>
          </a:p>
        </p:txBody>
      </p:sp>
      <p:sp>
        <p:nvSpPr>
          <p:cNvPr id="43024" name="Text Box 17"/>
          <p:cNvSpPr txBox="1">
            <a:spLocks noChangeArrowheads="1"/>
          </p:cNvSpPr>
          <p:nvPr/>
        </p:nvSpPr>
        <p:spPr bwMode="auto">
          <a:xfrm>
            <a:off x="6781800" y="2986088"/>
            <a:ext cx="1619250" cy="366712"/>
          </a:xfrm>
          <a:prstGeom prst="rect">
            <a:avLst/>
          </a:prstGeom>
          <a:noFill/>
          <a:ln w="9525" algn="ctr">
            <a:noFill/>
            <a:miter lim="800000"/>
            <a:headEnd/>
            <a:tailEnd/>
          </a:ln>
        </p:spPr>
        <p:txBody>
          <a:bodyPr wrap="none">
            <a:spAutoFit/>
          </a:bodyPr>
          <a:lstStyle/>
          <a:p>
            <a:r>
              <a:rPr lang="en-US" sz="1800">
                <a:solidFill>
                  <a:srgbClr val="0000FF"/>
                </a:solidFill>
              </a:rPr>
              <a:t>2. Field-facing</a:t>
            </a:r>
          </a:p>
        </p:txBody>
      </p:sp>
      <p:sp>
        <p:nvSpPr>
          <p:cNvPr id="43025" name="Text Box 18"/>
          <p:cNvSpPr txBox="1">
            <a:spLocks noChangeArrowheads="1"/>
          </p:cNvSpPr>
          <p:nvPr/>
        </p:nvSpPr>
        <p:spPr bwMode="auto">
          <a:xfrm>
            <a:off x="7239000" y="2057400"/>
            <a:ext cx="1838325" cy="369888"/>
          </a:xfrm>
          <a:prstGeom prst="rect">
            <a:avLst/>
          </a:prstGeom>
          <a:noFill/>
          <a:ln w="9525" algn="ctr">
            <a:noFill/>
            <a:miter lim="800000"/>
            <a:headEnd/>
            <a:tailEnd/>
          </a:ln>
        </p:spPr>
        <p:txBody>
          <a:bodyPr>
            <a:spAutoFit/>
          </a:bodyPr>
          <a:lstStyle/>
          <a:p>
            <a:r>
              <a:rPr lang="en-US" sz="1800">
                <a:solidFill>
                  <a:srgbClr val="0000FF"/>
                </a:solidFill>
              </a:rPr>
              <a:t>1. Citizen-facing</a:t>
            </a:r>
          </a:p>
        </p:txBody>
      </p:sp>
      <p:sp>
        <p:nvSpPr>
          <p:cNvPr id="43026" name="Text Box 19"/>
          <p:cNvSpPr txBox="1">
            <a:spLocks noChangeArrowheads="1"/>
          </p:cNvSpPr>
          <p:nvPr/>
        </p:nvSpPr>
        <p:spPr bwMode="auto">
          <a:xfrm>
            <a:off x="5410200" y="5043488"/>
            <a:ext cx="1543050" cy="366712"/>
          </a:xfrm>
          <a:prstGeom prst="rect">
            <a:avLst/>
          </a:prstGeom>
          <a:noFill/>
          <a:ln w="9525" algn="ctr">
            <a:noFill/>
            <a:miter lim="800000"/>
            <a:headEnd/>
            <a:tailEnd/>
          </a:ln>
        </p:spPr>
        <p:txBody>
          <a:bodyPr wrap="none">
            <a:spAutoFit/>
          </a:bodyPr>
          <a:lstStyle/>
          <a:p>
            <a:r>
              <a:rPr lang="en-US" sz="1800">
                <a:solidFill>
                  <a:srgbClr val="0000FF"/>
                </a:solidFill>
              </a:rPr>
              <a:t>4. Supporting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3600" dirty="0" smtClean="0"/>
              <a:t>Discover and Harvest</a:t>
            </a:r>
          </a:p>
        </p:txBody>
      </p:sp>
      <p:sp>
        <p:nvSpPr>
          <p:cNvPr id="3" name="Content Placeholder 2"/>
          <p:cNvSpPr>
            <a:spLocks noGrp="1"/>
          </p:cNvSpPr>
          <p:nvPr>
            <p:ph idx="1"/>
          </p:nvPr>
        </p:nvSpPr>
        <p:spPr>
          <a:xfrm>
            <a:off x="539552" y="1820416"/>
            <a:ext cx="8496944" cy="4704928"/>
          </a:xfrm>
        </p:spPr>
        <p:txBody>
          <a:bodyPr/>
          <a:lstStyle/>
          <a:p>
            <a:pPr eaLnBrk="1" hangingPunct="1">
              <a:buFont typeface="Wingdings" pitchFamily="2" charset="2"/>
              <a:buChar char="Ø"/>
              <a:defRPr/>
            </a:pPr>
            <a:r>
              <a:rPr lang="en-US" sz="2400" dirty="0" smtClean="0"/>
              <a:t>Jerry </a:t>
            </a:r>
            <a:r>
              <a:rPr lang="en-US" sz="2400" dirty="0" err="1" smtClean="0"/>
              <a:t>Sternin</a:t>
            </a:r>
            <a:r>
              <a:rPr lang="en-US" sz="2400" dirty="0" smtClean="0"/>
              <a:t> and </a:t>
            </a:r>
            <a:r>
              <a:rPr lang="en-US" sz="2400" b="1" dirty="0" smtClean="0">
                <a:solidFill>
                  <a:srgbClr val="FFC000"/>
                </a:solidFill>
              </a:rPr>
              <a:t>“bright spots”</a:t>
            </a:r>
          </a:p>
          <a:p>
            <a:pPr lvl="1" eaLnBrk="1" hangingPunct="1">
              <a:defRPr/>
            </a:pPr>
            <a:r>
              <a:rPr lang="en-US" dirty="0" smtClean="0">
                <a:ea typeface="+mn-ea"/>
                <a:cs typeface="+mn-cs"/>
              </a:rPr>
              <a:t>The case of Vietnam malnutrition</a:t>
            </a:r>
          </a:p>
          <a:p>
            <a:pPr lvl="1" eaLnBrk="1" hangingPunct="1">
              <a:defRPr/>
            </a:pPr>
            <a:r>
              <a:rPr lang="en-US" dirty="0" smtClean="0">
                <a:ea typeface="+mn-ea"/>
                <a:cs typeface="+mn-cs"/>
              </a:rPr>
              <a:t>The value of discovering the exceptions</a:t>
            </a:r>
          </a:p>
          <a:p>
            <a:pPr eaLnBrk="1" hangingPunct="1">
              <a:buFont typeface="Wingdings" pitchFamily="2" charset="2"/>
              <a:buChar char="Ø"/>
              <a:defRPr/>
            </a:pPr>
            <a:r>
              <a:rPr lang="en-US" sz="2400" dirty="0" smtClean="0"/>
              <a:t>Traditional approach is more an </a:t>
            </a:r>
            <a:r>
              <a:rPr lang="en-US" sz="2400" b="1" dirty="0" smtClean="0">
                <a:solidFill>
                  <a:srgbClr val="FFC000"/>
                </a:solidFill>
              </a:rPr>
              <a:t>“assess and build” </a:t>
            </a:r>
            <a:r>
              <a:rPr lang="en-US" sz="2400" dirty="0" smtClean="0"/>
              <a:t>approach: </a:t>
            </a:r>
          </a:p>
          <a:p>
            <a:pPr lvl="1" eaLnBrk="1" hangingPunct="1">
              <a:defRPr/>
            </a:pPr>
            <a:r>
              <a:rPr lang="en-US" dirty="0" smtClean="0">
                <a:ea typeface="+mn-ea"/>
                <a:cs typeface="+mn-cs"/>
              </a:rPr>
              <a:t>assess the situation, gather requirements, specify the project, build it, test it and deliver it.  </a:t>
            </a:r>
          </a:p>
          <a:p>
            <a:pPr lvl="1" eaLnBrk="1" hangingPunct="1">
              <a:defRPr/>
            </a:pPr>
            <a:r>
              <a:rPr lang="en-US" dirty="0" smtClean="0">
                <a:ea typeface="+mn-ea"/>
                <a:cs typeface="+mn-cs"/>
              </a:rPr>
              <a:t>problem is that this approach has a dismal history</a:t>
            </a:r>
          </a:p>
          <a:p>
            <a:pPr eaLnBrk="1" hangingPunct="1">
              <a:buFont typeface="Wingdings" pitchFamily="2" charset="2"/>
              <a:buChar char="Ø"/>
              <a:defRPr/>
            </a:pPr>
            <a:r>
              <a:rPr lang="en-US" sz="2400" dirty="0" smtClean="0"/>
              <a:t> The </a:t>
            </a:r>
            <a:r>
              <a:rPr lang="en-US" sz="2400" b="1" dirty="0" smtClean="0">
                <a:solidFill>
                  <a:srgbClr val="FFC000"/>
                </a:solidFill>
              </a:rPr>
              <a:t>“discover and harvest” </a:t>
            </a:r>
            <a:r>
              <a:rPr lang="en-US" sz="2400" dirty="0" smtClean="0"/>
              <a:t>approach: </a:t>
            </a:r>
          </a:p>
          <a:p>
            <a:pPr lvl="1" eaLnBrk="1" hangingPunct="1">
              <a:defRPr/>
            </a:pPr>
            <a:r>
              <a:rPr lang="en-US" dirty="0" smtClean="0">
                <a:ea typeface="+mn-ea"/>
                <a:cs typeface="+mn-cs"/>
              </a:rPr>
              <a:t>finding those applications and uses of technology in the far reaches of your organization that are already working.  </a:t>
            </a:r>
          </a:p>
        </p:txBody>
      </p:sp>
      <p:sp>
        <p:nvSpPr>
          <p:cNvPr id="44036" name="Slide Number Placeholder 3"/>
          <p:cNvSpPr>
            <a:spLocks noGrp="1"/>
          </p:cNvSpPr>
          <p:nvPr>
            <p:ph type="sldNum" sz="quarter" idx="4294967295"/>
          </p:nvPr>
        </p:nvSpPr>
        <p:spPr>
          <a:prstGeom prst="rect">
            <a:avLst/>
          </a:prstGeom>
          <a:noFill/>
        </p:spPr>
        <p:txBody>
          <a:bodyPr/>
          <a:lstStyle/>
          <a:p>
            <a:pPr algn="r"/>
            <a:fld id="{3D1A4A2B-B45A-4C24-AD5F-4674295AAB7F}" type="slidenum">
              <a:rPr lang="en-US" sz="1400"/>
              <a:pPr algn="r"/>
              <a:t>52</a:t>
            </a:fld>
            <a:endParaRPr lang="en-US" sz="1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304800" y="1600200"/>
            <a:ext cx="8610600" cy="4495800"/>
          </a:xfrm>
        </p:spPr>
        <p:txBody>
          <a:bodyPr/>
          <a:lstStyle/>
          <a:p>
            <a:pPr eaLnBrk="1" hangingPunct="1">
              <a:buFontTx/>
              <a:buNone/>
            </a:pPr>
            <a:r>
              <a:rPr lang="en-US" sz="3200" dirty="0" smtClean="0">
                <a:solidFill>
                  <a:schemeClr val="bg1"/>
                </a:solidFill>
              </a:rPr>
              <a:t>	</a:t>
            </a:r>
            <a:r>
              <a:rPr lang="en-US" sz="3200" b="1" dirty="0" smtClean="0">
                <a:solidFill>
                  <a:srgbClr val="92D050"/>
                </a:solidFill>
              </a:rPr>
              <a:t>As Jerry would say </a:t>
            </a:r>
            <a:r>
              <a:rPr lang="en-US" sz="3200" dirty="0" smtClean="0">
                <a:solidFill>
                  <a:schemeClr val="bg1"/>
                </a:solidFill>
              </a:rPr>
              <a:t>“somewhere in your organization, groups of people are already doing things differently and better. To create lasting change, find these areas of positive deviance and </a:t>
            </a:r>
            <a:r>
              <a:rPr lang="en-US" sz="3200" b="1" dirty="0" smtClean="0">
                <a:solidFill>
                  <a:srgbClr val="92D050"/>
                </a:solidFill>
              </a:rPr>
              <a:t>fan the flames</a:t>
            </a:r>
            <a:r>
              <a:rPr lang="en-US" sz="3200" dirty="0" smtClean="0">
                <a:solidFill>
                  <a:srgbClr val="92D050"/>
                </a:solidFill>
              </a:rPr>
              <a:t>.”</a:t>
            </a:r>
          </a:p>
          <a:p>
            <a:pPr eaLnBrk="1" hangingPunct="1">
              <a:buFontTx/>
              <a:buNone/>
            </a:pPr>
            <a:r>
              <a:rPr lang="en-US" sz="3200" dirty="0" smtClean="0">
                <a:solidFill>
                  <a:schemeClr val="bg1"/>
                </a:solidFill>
              </a:rPr>
              <a:t> </a:t>
            </a:r>
          </a:p>
        </p:txBody>
      </p:sp>
      <p:sp>
        <p:nvSpPr>
          <p:cNvPr id="45059" name="Slide Number Placeholder 3"/>
          <p:cNvSpPr>
            <a:spLocks noGrp="1"/>
          </p:cNvSpPr>
          <p:nvPr>
            <p:ph type="sldNum" sz="quarter" idx="4294967295"/>
          </p:nvPr>
        </p:nvSpPr>
        <p:spPr>
          <a:xfrm>
            <a:off x="7668344" y="6337126"/>
            <a:ext cx="1219200" cy="476250"/>
          </a:xfrm>
          <a:prstGeom prst="rect">
            <a:avLst/>
          </a:prstGeom>
          <a:noFill/>
        </p:spPr>
        <p:txBody>
          <a:bodyPr/>
          <a:lstStyle/>
          <a:p>
            <a:pPr algn="r"/>
            <a:fld id="{55FB3F3A-1FF4-4B5D-BADC-874CA615BD07}" type="slidenum">
              <a:rPr lang="en-US" sz="1400">
                <a:solidFill>
                  <a:schemeClr val="bg1"/>
                </a:solidFill>
              </a:rPr>
              <a:pPr algn="r"/>
              <a:t>53</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35696" y="404664"/>
            <a:ext cx="6984776" cy="1143000"/>
          </a:xfrm>
        </p:spPr>
        <p:txBody>
          <a:bodyPr/>
          <a:lstStyle/>
          <a:p>
            <a:pPr eaLnBrk="1" hangingPunct="1"/>
            <a:r>
              <a:rPr lang="en-US" sz="3200" dirty="0" smtClean="0"/>
              <a:t>Discover and Harvest </a:t>
            </a:r>
            <a:br>
              <a:rPr lang="en-US" sz="3200" dirty="0" smtClean="0"/>
            </a:br>
            <a:r>
              <a:rPr lang="en-US" sz="3200" dirty="0" smtClean="0"/>
              <a:t>has a number of benefits</a:t>
            </a:r>
          </a:p>
        </p:txBody>
      </p:sp>
      <p:sp>
        <p:nvSpPr>
          <p:cNvPr id="3" name="Content Placeholder 2"/>
          <p:cNvSpPr>
            <a:spLocks noGrp="1"/>
          </p:cNvSpPr>
          <p:nvPr>
            <p:ph idx="1"/>
          </p:nvPr>
        </p:nvSpPr>
        <p:spPr>
          <a:xfrm>
            <a:off x="1259632" y="1676400"/>
            <a:ext cx="7427168" cy="4704928"/>
          </a:xfrm>
        </p:spPr>
        <p:txBody>
          <a:bodyPr/>
          <a:lstStyle/>
          <a:p>
            <a:pPr marL="514350" indent="-514350" eaLnBrk="1" hangingPunct="1">
              <a:buFont typeface="+mj-lt"/>
              <a:buAutoNum type="arabicPeriod"/>
              <a:defRPr/>
            </a:pPr>
            <a:r>
              <a:rPr lang="en-US" dirty="0" smtClean="0"/>
              <a:t>It’s </a:t>
            </a:r>
            <a:r>
              <a:rPr lang="en-US" sz="2400" b="1" dirty="0" smtClean="0">
                <a:solidFill>
                  <a:srgbClr val="FFC000"/>
                </a:solidFill>
              </a:rPr>
              <a:t>already working </a:t>
            </a:r>
            <a:r>
              <a:rPr lang="en-US" dirty="0" smtClean="0"/>
              <a:t>somewhere; it leapfrogs over getting a new system to work.  The pilot has already been run. </a:t>
            </a:r>
          </a:p>
          <a:p>
            <a:pPr marL="514350" indent="-514350" eaLnBrk="1" hangingPunct="1">
              <a:buFont typeface="+mj-lt"/>
              <a:buAutoNum type="arabicPeriod"/>
              <a:defRPr/>
            </a:pPr>
            <a:r>
              <a:rPr lang="en-US" dirty="0" smtClean="0"/>
              <a:t>Some group has </a:t>
            </a:r>
            <a:r>
              <a:rPr lang="en-US" sz="2400" b="1" dirty="0" smtClean="0">
                <a:solidFill>
                  <a:srgbClr val="FFC000"/>
                </a:solidFill>
              </a:rPr>
              <a:t>already adopted </a:t>
            </a:r>
            <a:r>
              <a:rPr lang="en-US" dirty="0" smtClean="0"/>
              <a:t>it; it doesn’t need to be sold. </a:t>
            </a:r>
          </a:p>
          <a:p>
            <a:pPr marL="514350" indent="-514350" eaLnBrk="1" hangingPunct="1">
              <a:buFont typeface="+mj-lt"/>
              <a:buAutoNum type="arabicPeriod"/>
              <a:defRPr/>
            </a:pPr>
            <a:r>
              <a:rPr lang="en-US" dirty="0" smtClean="0"/>
              <a:t>It’s </a:t>
            </a:r>
            <a:r>
              <a:rPr lang="en-US" sz="2400" b="1" dirty="0" smtClean="0">
                <a:solidFill>
                  <a:srgbClr val="FFC000"/>
                </a:solidFill>
              </a:rPr>
              <a:t>field-tested</a:t>
            </a:r>
            <a:r>
              <a:rPr lang="en-US" b="1" dirty="0" smtClean="0">
                <a:solidFill>
                  <a:srgbClr val="FFC000"/>
                </a:solidFill>
              </a:rPr>
              <a:t>.</a:t>
            </a:r>
            <a:r>
              <a:rPr lang="en-US" dirty="0" smtClean="0"/>
              <a:t>  Especially for international NGOs working in challenged rural settings, it works where technology is rare.</a:t>
            </a:r>
          </a:p>
          <a:p>
            <a:pPr eaLnBrk="1" hangingPunct="1">
              <a:defRPr/>
            </a:pPr>
            <a:endParaRPr lang="en-US" dirty="0" smtClean="0"/>
          </a:p>
        </p:txBody>
      </p:sp>
      <p:sp>
        <p:nvSpPr>
          <p:cNvPr id="46084" name="Slide Number Placeholder 3"/>
          <p:cNvSpPr>
            <a:spLocks noGrp="1"/>
          </p:cNvSpPr>
          <p:nvPr>
            <p:ph type="sldNum" sz="quarter" idx="4294967295"/>
          </p:nvPr>
        </p:nvSpPr>
        <p:spPr>
          <a:prstGeom prst="rect">
            <a:avLst/>
          </a:prstGeom>
          <a:noFill/>
        </p:spPr>
        <p:txBody>
          <a:bodyPr/>
          <a:lstStyle/>
          <a:p>
            <a:pPr algn="r"/>
            <a:fld id="{C3A5D5D1-6FD2-437C-90A9-FBCD31E05799}" type="slidenum">
              <a:rPr lang="en-US" sz="1400"/>
              <a:pPr algn="r"/>
              <a:t>54</a:t>
            </a:fld>
            <a:endParaRPr lang="en-US" sz="1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z="3200" dirty="0" smtClean="0"/>
              <a:t>Why Don’t We See More D&amp;H Approaches? </a:t>
            </a:r>
          </a:p>
        </p:txBody>
      </p:sp>
      <p:sp>
        <p:nvSpPr>
          <p:cNvPr id="3" name="Content Placeholder 2"/>
          <p:cNvSpPr>
            <a:spLocks noGrp="1"/>
          </p:cNvSpPr>
          <p:nvPr>
            <p:ph idx="1"/>
          </p:nvPr>
        </p:nvSpPr>
        <p:spPr>
          <a:xfrm>
            <a:off x="971600" y="2420888"/>
            <a:ext cx="7715200" cy="3960440"/>
          </a:xfrm>
        </p:spPr>
        <p:txBody>
          <a:bodyPr/>
          <a:lstStyle/>
          <a:p>
            <a:pPr marL="514350" indent="-514350" eaLnBrk="1" hangingPunct="1">
              <a:buFont typeface="+mj-lt"/>
              <a:buAutoNum type="arabicPeriod"/>
              <a:defRPr/>
            </a:pPr>
            <a:r>
              <a:rPr lang="en-US" sz="2800" dirty="0" smtClean="0"/>
              <a:t>It requires headquarters </a:t>
            </a:r>
            <a:r>
              <a:rPr lang="en-US" sz="3200" b="1" dirty="0" smtClean="0">
                <a:solidFill>
                  <a:srgbClr val="FFC000"/>
                </a:solidFill>
              </a:rPr>
              <a:t>humility</a:t>
            </a:r>
            <a:endParaRPr lang="en-US" sz="2800" b="1" dirty="0" smtClean="0">
              <a:solidFill>
                <a:srgbClr val="FFC000"/>
              </a:solidFill>
            </a:endParaRPr>
          </a:p>
          <a:p>
            <a:pPr marL="514350" indent="-514350" eaLnBrk="1" hangingPunct="1">
              <a:buFont typeface="+mj-lt"/>
              <a:buAutoNum type="arabicPeriod"/>
              <a:defRPr/>
            </a:pPr>
            <a:r>
              <a:rPr lang="en-US" sz="2800" dirty="0" smtClean="0"/>
              <a:t>It means accepting </a:t>
            </a:r>
            <a:r>
              <a:rPr lang="en-US" sz="3200" b="1" dirty="0" smtClean="0">
                <a:solidFill>
                  <a:srgbClr val="FFC000"/>
                </a:solidFill>
              </a:rPr>
              <a:t>“good enough” </a:t>
            </a:r>
            <a:r>
              <a:rPr lang="en-US" sz="2800" dirty="0" smtClean="0"/>
              <a:t>solutions.</a:t>
            </a:r>
          </a:p>
        </p:txBody>
      </p:sp>
      <p:sp>
        <p:nvSpPr>
          <p:cNvPr id="5" name="Slide Number Placeholder 3"/>
          <p:cNvSpPr txBox="1">
            <a:spLocks/>
          </p:cNvSpPr>
          <p:nvPr/>
        </p:nvSpPr>
        <p:spPr>
          <a:xfrm>
            <a:off x="6804248" y="6381328"/>
            <a:ext cx="21336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A73DC-CFDC-4952-A15F-6E98BD4E5284}"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xfrm>
            <a:off x="5364088" y="980728"/>
            <a:ext cx="3110880" cy="3870176"/>
          </a:xfrm>
        </p:spPr>
        <p:txBody>
          <a:bodyPr/>
          <a:lstStyle/>
          <a:p>
            <a:r>
              <a:rPr lang="en-US" sz="2400" dirty="0" smtClean="0">
                <a:solidFill>
                  <a:srgbClr val="0070C0"/>
                </a:solidFill>
                <a:latin typeface="Arial" charset="0"/>
                <a:ea typeface="ＭＳ Ｐゴシック" pitchFamily="-65" charset="-128"/>
                <a:cs typeface="Arial" charset="0"/>
              </a:rPr>
              <a:t>Seven International Nonprofits Agreed on a “Good Enough” Approach to M&amp;E in Emergency Response</a:t>
            </a:r>
          </a:p>
        </p:txBody>
      </p:sp>
      <p:pic>
        <p:nvPicPr>
          <p:cNvPr id="9220" name="Picture 7"/>
          <p:cNvPicPr>
            <a:picLocks noChangeAspect="1" noChangeArrowheads="1"/>
          </p:cNvPicPr>
          <p:nvPr/>
        </p:nvPicPr>
        <p:blipFill>
          <a:blip r:embed="rId3" cstate="print"/>
          <a:srcRect/>
          <a:stretch>
            <a:fillRect/>
          </a:stretch>
        </p:blipFill>
        <p:spPr bwMode="auto">
          <a:xfrm>
            <a:off x="35510" y="44636"/>
            <a:ext cx="4357074" cy="6835512"/>
          </a:xfrm>
          <a:prstGeom prst="rect">
            <a:avLst/>
          </a:prstGeom>
          <a:noFill/>
          <a:ln w="9525" algn="ctr">
            <a:noFill/>
            <a:miter lim="800000"/>
            <a:headEnd/>
            <a:tailEnd/>
          </a:ln>
        </p:spPr>
      </p:pic>
      <p:sp>
        <p:nvSpPr>
          <p:cNvPr id="5"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2286000" y="951399"/>
            <a:ext cx="5310336" cy="4524315"/>
          </a:xfrm>
          <a:prstGeom prst="rect">
            <a:avLst/>
          </a:prstGeom>
        </p:spPr>
        <p:txBody>
          <a:bodyPr wrap="square">
            <a:spAutoFit/>
          </a:bodyPr>
          <a:lstStyle/>
          <a:p>
            <a:pPr eaLnBrk="1" hangingPunct="1">
              <a:defRPr/>
            </a:pPr>
            <a:r>
              <a:rPr lang="en-US" sz="2800" dirty="0" smtClean="0">
                <a:solidFill>
                  <a:schemeClr val="bg1"/>
                </a:solidFill>
              </a:rPr>
              <a:t>The best answers, especially if it involves change, need to be from the inside out.</a:t>
            </a:r>
          </a:p>
          <a:p>
            <a:pPr eaLnBrk="1" hangingPunct="1">
              <a:buNone/>
              <a:defRPr/>
            </a:pPr>
            <a:r>
              <a:rPr lang="en-US" sz="1200" dirty="0" smtClean="0"/>
              <a:t> </a:t>
            </a:r>
          </a:p>
          <a:p>
            <a:pPr lvl="1" eaLnBrk="1" hangingPunct="1">
              <a:buNone/>
              <a:defRPr/>
            </a:pPr>
            <a:r>
              <a:rPr lang="en-US" sz="2400" dirty="0" smtClean="0">
                <a:solidFill>
                  <a:srgbClr val="FFC000"/>
                </a:solidFill>
              </a:rPr>
              <a:t>“Maybe the problem is that you can't import change from the outside in. Instead, you have to find small, successful but "deviant" practices that are already working in the organization and amplify them.”  </a:t>
            </a:r>
            <a:r>
              <a:rPr lang="en-US" sz="2400" i="1" dirty="0" smtClean="0">
                <a:solidFill>
                  <a:srgbClr val="FFC000"/>
                </a:solidFill>
              </a:rPr>
              <a:t>--</a:t>
            </a:r>
            <a:r>
              <a:rPr lang="en-US" sz="2400" i="1" dirty="0" err="1" smtClean="0">
                <a:solidFill>
                  <a:srgbClr val="FFC000"/>
                </a:solidFill>
              </a:rPr>
              <a:t>Sternin</a:t>
            </a:r>
            <a:endParaRPr lang="en-US" sz="2400" i="1" dirty="0" smtClean="0">
              <a:solidFill>
                <a:srgbClr val="FFC000"/>
              </a:solidFill>
            </a:endParaRPr>
          </a:p>
        </p:txBody>
      </p:sp>
      <p:sp>
        <p:nvSpPr>
          <p:cNvPr id="3" name="Slide Number Placeholder 3"/>
          <p:cNvSpPr txBox="1">
            <a:spLocks/>
          </p:cNvSpPr>
          <p:nvPr/>
        </p:nvSpPr>
        <p:spPr>
          <a:xfrm>
            <a:off x="6732240" y="6381328"/>
            <a:ext cx="21336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A73DC-CFDC-4952-A15F-6E98BD4E5284}"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1"/>
                </a:solidFill>
              </a:rPr>
              <a:t>What’s Needed?</a:t>
            </a:r>
            <a:endParaRPr lang="en-US" sz="3200" dirty="0">
              <a:solidFill>
                <a:schemeClr val="bg1"/>
              </a:solidFill>
            </a:endParaRPr>
          </a:p>
        </p:txBody>
      </p:sp>
      <p:sp>
        <p:nvSpPr>
          <p:cNvPr id="3" name="Content Placeholder 2"/>
          <p:cNvSpPr>
            <a:spLocks noGrp="1"/>
          </p:cNvSpPr>
          <p:nvPr>
            <p:ph idx="1"/>
          </p:nvPr>
        </p:nvSpPr>
        <p:spPr>
          <a:xfrm>
            <a:off x="1763688" y="1676400"/>
            <a:ext cx="6923112" cy="4704928"/>
          </a:xfrm>
        </p:spPr>
        <p:txBody>
          <a:bodyPr/>
          <a:lstStyle/>
          <a:p>
            <a:pPr>
              <a:buNone/>
            </a:pPr>
            <a:r>
              <a:rPr lang="en-US" sz="3600" i="1" dirty="0" smtClean="0">
                <a:solidFill>
                  <a:schemeClr val="bg1"/>
                </a:solidFill>
              </a:rPr>
              <a:t>	</a:t>
            </a:r>
            <a:r>
              <a:rPr lang="en-US" sz="3200" i="1" dirty="0" smtClean="0">
                <a:solidFill>
                  <a:schemeClr val="bg1"/>
                </a:solidFill>
              </a:rPr>
              <a:t>For leaders to become </a:t>
            </a:r>
            <a:r>
              <a:rPr lang="en-US" sz="3200" b="1" i="1" dirty="0" smtClean="0">
                <a:solidFill>
                  <a:srgbClr val="FFC000"/>
                </a:solidFill>
              </a:rPr>
              <a:t>chief amplifiers</a:t>
            </a:r>
            <a:r>
              <a:rPr lang="en-US" sz="3200" i="1" dirty="0" smtClean="0">
                <a:solidFill>
                  <a:srgbClr val="FFC000"/>
                </a:solidFill>
              </a:rPr>
              <a:t>.  </a:t>
            </a:r>
            <a:endParaRPr lang="en-US" sz="3600" i="1" dirty="0" smtClean="0">
              <a:solidFill>
                <a:srgbClr val="FFC000"/>
              </a:solidFill>
            </a:endParaRPr>
          </a:p>
          <a:p>
            <a:endParaRPr lang="en-US" dirty="0" smtClean="0">
              <a:solidFill>
                <a:schemeClr val="bg1"/>
              </a:solidFill>
            </a:endParaRPr>
          </a:p>
          <a:p>
            <a:pPr>
              <a:buNone/>
            </a:pPr>
            <a:r>
              <a:rPr lang="en-US" dirty="0" smtClean="0">
                <a:solidFill>
                  <a:schemeClr val="bg1"/>
                </a:solidFill>
              </a:rPr>
              <a:t>	</a:t>
            </a:r>
          </a:p>
          <a:p>
            <a:pPr>
              <a:buNone/>
            </a:pPr>
            <a:endParaRPr lang="en-US" dirty="0" smtClean="0">
              <a:solidFill>
                <a:schemeClr val="bg1"/>
              </a:solidFill>
            </a:endParaRPr>
          </a:p>
          <a:p>
            <a:pPr>
              <a:buNone/>
            </a:pPr>
            <a:r>
              <a:rPr lang="en-US" dirty="0" smtClean="0">
                <a:solidFill>
                  <a:schemeClr val="bg1"/>
                </a:solidFill>
              </a:rPr>
              <a:t>	</a:t>
            </a:r>
            <a:r>
              <a:rPr lang="en-US" sz="2400" dirty="0" smtClean="0">
                <a:solidFill>
                  <a:schemeClr val="bg1"/>
                </a:solidFill>
              </a:rPr>
              <a:t>CIO’s should become adept at finding what’s working around them (</a:t>
            </a:r>
            <a:r>
              <a:rPr lang="en-US" sz="2400" i="1" dirty="0" smtClean="0">
                <a:solidFill>
                  <a:schemeClr val="bg1"/>
                </a:solidFill>
              </a:rPr>
              <a:t>Discovery</a:t>
            </a:r>
            <a:r>
              <a:rPr lang="en-US" sz="2400" dirty="0" smtClean="0">
                <a:solidFill>
                  <a:schemeClr val="bg1"/>
                </a:solidFill>
              </a:rPr>
              <a:t> --outside their headquarter walls), can be taken to scale (</a:t>
            </a:r>
            <a:r>
              <a:rPr lang="en-US" sz="2400" i="1" dirty="0" smtClean="0">
                <a:solidFill>
                  <a:schemeClr val="bg1"/>
                </a:solidFill>
              </a:rPr>
              <a:t>Harvesting</a:t>
            </a:r>
            <a:r>
              <a:rPr lang="en-US" sz="2400" dirty="0" smtClean="0">
                <a:solidFill>
                  <a:schemeClr val="bg1"/>
                </a:solidFill>
              </a:rPr>
              <a:t>); and then shine the spotlight on it.</a:t>
            </a:r>
          </a:p>
          <a:p>
            <a:endParaRPr lang="en-US" dirty="0">
              <a:solidFill>
                <a:schemeClr val="bg1"/>
              </a:solidFill>
            </a:endParaRPr>
          </a:p>
        </p:txBody>
      </p:sp>
      <p:sp>
        <p:nvSpPr>
          <p:cNvPr id="5" name="Slide Number Placeholder 3"/>
          <p:cNvSpPr>
            <a:spLocks noGrp="1"/>
          </p:cNvSpPr>
          <p:nvPr>
            <p:ph type="sldNum" sz="quarter" idx="4294967295"/>
          </p:nvPr>
        </p:nvSpPr>
        <p:spPr>
          <a:xfrm>
            <a:off x="6732240" y="6381328"/>
            <a:ext cx="2133600" cy="476250"/>
          </a:xfrm>
          <a:prstGeom prst="rect">
            <a:avLst/>
          </a:prstGeom>
          <a:noFill/>
        </p:spPr>
        <p:txBody>
          <a:bodyPr/>
          <a:lstStyle/>
          <a:p>
            <a:pPr algn="r"/>
            <a:fld id="{616A73DC-CFDC-4952-A15F-6E98BD4E5284}" type="slidenum">
              <a:rPr lang="en-US" sz="1400"/>
              <a:pPr algn="r"/>
              <a:t>58</a:t>
            </a:fld>
            <a:endParaRPr lang="en-US" sz="1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828800" y="620688"/>
            <a:ext cx="6858000" cy="873150"/>
          </a:xfrm>
          <a:noFill/>
          <a:ln>
            <a:miter lim="800000"/>
            <a:headEnd/>
            <a:tailEnd/>
          </a:ln>
        </p:spPr>
        <p:txBody>
          <a:bodyPr wrap="square" lIns="64291" tIns="32146" rIns="64291" bIns="32146" numCol="1" anchor="t" anchorCtr="0" compatLnSpc="1">
            <a:prstTxWarp prst="textNoShape">
              <a:avLst/>
            </a:prstTxWarp>
          </a:bodyPr>
          <a:lstStyle/>
          <a:p>
            <a:r>
              <a:rPr lang="en-US" sz="3200" dirty="0" smtClean="0"/>
              <a:t>The Imagine Cup Funnel</a:t>
            </a:r>
          </a:p>
        </p:txBody>
      </p:sp>
      <p:graphicFrame>
        <p:nvGraphicFramePr>
          <p:cNvPr id="4" name="Diagram 3"/>
          <p:cNvGraphicFramePr/>
          <p:nvPr/>
        </p:nvGraphicFramePr>
        <p:xfrm>
          <a:off x="2321719" y="1561704"/>
          <a:ext cx="6536531" cy="4546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534666" y="3964781"/>
            <a:ext cx="3230045" cy="803584"/>
          </a:xfrm>
          <a:prstGeom prst="rect">
            <a:avLst/>
          </a:prstGeom>
          <a:noFill/>
          <a:ln w="9525">
            <a:noFill/>
            <a:miter lim="800000"/>
            <a:headEnd/>
            <a:tailEnd/>
          </a:ln>
        </p:spPr>
        <p:txBody>
          <a:bodyPr wrap="none" lIns="64291" tIns="32146" rIns="64291" bIns="32146">
            <a:spAutoFit/>
          </a:bodyPr>
          <a:lstStyle/>
          <a:p>
            <a:r>
              <a:rPr lang="en-US" sz="2400" dirty="0">
                <a:solidFill>
                  <a:srgbClr val="FF0000"/>
                </a:solidFill>
                <a:cs typeface="ヒラギノ角ゴ ProN W3"/>
              </a:rPr>
              <a:t>How are you gathering</a:t>
            </a:r>
          </a:p>
          <a:p>
            <a:r>
              <a:rPr lang="en-US" sz="2400" dirty="0">
                <a:solidFill>
                  <a:srgbClr val="FF0000"/>
                </a:solidFill>
                <a:cs typeface="ヒラギノ角ゴ ProN W3"/>
              </a:rPr>
              <a:t> the good ideas?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Parable of the Rocks</a:t>
            </a:r>
            <a:endParaRPr lang="en-US" sz="3200" dirty="0"/>
          </a:p>
        </p:txBody>
      </p:sp>
      <p:pic>
        <p:nvPicPr>
          <p:cNvPr id="6" name="Content Placeholder 5" descr="rock pile.jpg"/>
          <p:cNvPicPr>
            <a:picLocks noGrp="1" noChangeAspect="1"/>
          </p:cNvPicPr>
          <p:nvPr>
            <p:ph idx="4294967295"/>
          </p:nvPr>
        </p:nvPicPr>
        <p:blipFill>
          <a:blip r:embed="rId3" cstate="print"/>
          <a:stretch>
            <a:fillRect/>
          </a:stretch>
        </p:blipFill>
        <p:spPr>
          <a:xfrm>
            <a:off x="3059832" y="1782763"/>
            <a:ext cx="3416300" cy="4525962"/>
          </a:xfrm>
        </p:spPr>
      </p:pic>
      <p:sp>
        <p:nvSpPr>
          <p:cNvPr id="5"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z="3200" dirty="0" smtClean="0">
                <a:cs typeface="Calibri" pitchFamily="34" charset="0"/>
              </a:rPr>
              <a:t>How to take a “discover and harvest” approach </a:t>
            </a:r>
          </a:p>
        </p:txBody>
      </p:sp>
      <p:sp>
        <p:nvSpPr>
          <p:cNvPr id="48131" name="Content Placeholder 2"/>
          <p:cNvSpPr>
            <a:spLocks noGrp="1"/>
          </p:cNvSpPr>
          <p:nvPr>
            <p:ph idx="1"/>
          </p:nvPr>
        </p:nvSpPr>
        <p:spPr>
          <a:xfrm>
            <a:off x="971600" y="1676400"/>
            <a:ext cx="7715200" cy="4704928"/>
          </a:xfrm>
        </p:spPr>
        <p:txBody>
          <a:bodyPr/>
          <a:lstStyle/>
          <a:p>
            <a:pPr eaLnBrk="1" hangingPunct="1"/>
            <a:r>
              <a:rPr lang="en-US" sz="2400" dirty="0" smtClean="0"/>
              <a:t>Run a </a:t>
            </a:r>
            <a:r>
              <a:rPr lang="en-US" sz="2800" b="1" dirty="0" smtClean="0">
                <a:solidFill>
                  <a:srgbClr val="FFC000"/>
                </a:solidFill>
              </a:rPr>
              <a:t>contest</a:t>
            </a:r>
            <a:r>
              <a:rPr lang="en-US" sz="2400" dirty="0" smtClean="0"/>
              <a:t> for people to submit their applications and uses of technology</a:t>
            </a:r>
          </a:p>
          <a:p>
            <a:pPr eaLnBrk="1" hangingPunct="1"/>
            <a:r>
              <a:rPr lang="en-US" sz="2400" dirty="0" smtClean="0"/>
              <a:t>Include </a:t>
            </a:r>
            <a:r>
              <a:rPr lang="en-US" sz="2800" b="1" dirty="0" smtClean="0">
                <a:solidFill>
                  <a:srgbClr val="FFC000"/>
                </a:solidFill>
              </a:rPr>
              <a:t>everybody</a:t>
            </a:r>
            <a:r>
              <a:rPr lang="en-US" sz="2400" dirty="0" smtClean="0"/>
              <a:t>: Field-workers, volunteers, donors, supporters, youth</a:t>
            </a:r>
          </a:p>
          <a:p>
            <a:pPr eaLnBrk="1" hangingPunct="1"/>
            <a:r>
              <a:rPr lang="en-US" sz="2800" b="1" dirty="0" smtClean="0">
                <a:solidFill>
                  <a:srgbClr val="FFC000"/>
                </a:solidFill>
              </a:rPr>
              <a:t>Recognize</a:t>
            </a:r>
            <a:r>
              <a:rPr lang="en-US" sz="2400" dirty="0" smtClean="0"/>
              <a:t> and reward them (it doesn’t need to be a cash award.)  </a:t>
            </a:r>
          </a:p>
          <a:p>
            <a:pPr eaLnBrk="1" hangingPunct="1"/>
            <a:r>
              <a:rPr lang="en-US" sz="2400" dirty="0" smtClean="0"/>
              <a:t>Put their </a:t>
            </a:r>
            <a:r>
              <a:rPr lang="en-US" sz="2800" b="1" dirty="0" smtClean="0">
                <a:solidFill>
                  <a:srgbClr val="FFC000"/>
                </a:solidFill>
              </a:rPr>
              <a:t>name</a:t>
            </a:r>
            <a:r>
              <a:rPr lang="en-US" sz="2400" dirty="0" smtClean="0"/>
              <a:t> on the application.  Most people take pride in what they do and want to be recognized for what they achieve.</a:t>
            </a:r>
          </a:p>
          <a:p>
            <a:pPr eaLnBrk="1" hangingPunct="1"/>
            <a:endParaRPr lang="en-US" sz="2400" dirty="0" smtClean="0"/>
          </a:p>
        </p:txBody>
      </p:sp>
      <p:sp>
        <p:nvSpPr>
          <p:cNvPr id="48132" name="Slide Number Placeholder 3"/>
          <p:cNvSpPr>
            <a:spLocks noGrp="1"/>
          </p:cNvSpPr>
          <p:nvPr>
            <p:ph type="sldNum" sz="quarter" idx="4294967295"/>
          </p:nvPr>
        </p:nvSpPr>
        <p:spPr>
          <a:prstGeom prst="rect">
            <a:avLst/>
          </a:prstGeom>
          <a:noFill/>
        </p:spPr>
        <p:txBody>
          <a:bodyPr/>
          <a:lstStyle/>
          <a:p>
            <a:pPr algn="r"/>
            <a:fld id="{616A73DC-CFDC-4952-A15F-6E98BD4E5284}" type="slidenum">
              <a:rPr lang="en-US" sz="1400"/>
              <a:pPr algn="r"/>
              <a:t>60</a:t>
            </a:fld>
            <a:endParaRPr lang="en-US" sz="1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istockphoto.com/file_thumbview_approve/4237972/2/istockphoto_4237972-funnel.jpg"/>
          <p:cNvPicPr>
            <a:picLocks noChangeAspect="1" noChangeArrowheads="1"/>
          </p:cNvPicPr>
          <p:nvPr/>
        </p:nvPicPr>
        <p:blipFill>
          <a:blip r:embed="rId3" cstate="print"/>
          <a:srcRect/>
          <a:stretch>
            <a:fillRect/>
          </a:stretch>
        </p:blipFill>
        <p:spPr bwMode="auto">
          <a:xfrm rot="16200000">
            <a:off x="1316732" y="2261964"/>
            <a:ext cx="4403204" cy="4123556"/>
          </a:xfrm>
          <a:prstGeom prst="rect">
            <a:avLst/>
          </a:prstGeom>
        </p:spPr>
      </p:pic>
      <p:sp>
        <p:nvSpPr>
          <p:cNvPr id="9" name="TextBox 8"/>
          <p:cNvSpPr txBox="1"/>
          <p:nvPr/>
        </p:nvSpPr>
        <p:spPr>
          <a:xfrm>
            <a:off x="4572000" y="5766137"/>
            <a:ext cx="3200400" cy="1015663"/>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Times New Roman" pitchFamily="18" charset="0"/>
                <a:cs typeface="Times New Roman" pitchFamily="18" charset="0"/>
              </a:rPr>
              <a:t>Application Catalogue is the window for NSs into supported applications</a:t>
            </a:r>
            <a:endParaRPr lang="en-US" sz="1800" dirty="0">
              <a:latin typeface="Times New Roman" pitchFamily="18" charset="0"/>
              <a:cs typeface="Times New Roman" pitchFamily="18" charset="0"/>
            </a:endParaRPr>
          </a:p>
        </p:txBody>
      </p:sp>
      <p:sp>
        <p:nvSpPr>
          <p:cNvPr id="11" name="Flowchart: Punched Tape 10"/>
          <p:cNvSpPr/>
          <p:nvPr/>
        </p:nvSpPr>
        <p:spPr bwMode="auto">
          <a:xfrm>
            <a:off x="5486400" y="3621092"/>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cxnSp>
        <p:nvCxnSpPr>
          <p:cNvPr id="13" name="Straight Arrow Connector 12"/>
          <p:cNvCxnSpPr/>
          <p:nvPr/>
        </p:nvCxnSpPr>
        <p:spPr bwMode="auto">
          <a:xfrm flipV="1">
            <a:off x="6119446" y="5175408"/>
            <a:ext cx="0" cy="5907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Right Arrow 13"/>
          <p:cNvSpPr/>
          <p:nvPr/>
        </p:nvSpPr>
        <p:spPr bwMode="auto">
          <a:xfrm rot="-2700000">
            <a:off x="1602485" y="5047367"/>
            <a:ext cx="914400" cy="457200"/>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eaLnBrk="1" latinLnBrk="0" hangingPunct="1">
              <a:lnSpc>
                <a:spcPct val="100000"/>
              </a:lnSpc>
              <a:buClrTx/>
              <a:buSzTx/>
              <a:buFontTx/>
              <a:buNone/>
              <a:tabLst/>
            </a:pPr>
            <a:endParaRPr lang="en-US" sz="2000" smtClean="0">
              <a:solidFill>
                <a:schemeClr val="tx1"/>
              </a:solidFill>
            </a:endParaRPr>
          </a:p>
        </p:txBody>
      </p:sp>
      <p:sp>
        <p:nvSpPr>
          <p:cNvPr id="16" name="TextBox 15"/>
          <p:cNvSpPr txBox="1"/>
          <p:nvPr/>
        </p:nvSpPr>
        <p:spPr>
          <a:xfrm>
            <a:off x="5416061" y="2822362"/>
            <a:ext cx="1477108" cy="646331"/>
          </a:xfrm>
          <a:prstGeom prst="rect">
            <a:avLst/>
          </a:prstGeom>
          <a:noFill/>
        </p:spPr>
        <p:txBody>
          <a:bodyPr wrap="square" rtlCol="0">
            <a:spAutoFit/>
          </a:bodyPr>
          <a:lstStyle/>
          <a:p>
            <a:r>
              <a:rPr lang="en-US" sz="1800" dirty="0" smtClean="0"/>
              <a:t>Application Catalogue</a:t>
            </a:r>
            <a:endParaRPr lang="en-US" sz="1800" dirty="0"/>
          </a:p>
        </p:txBody>
      </p:sp>
      <p:sp>
        <p:nvSpPr>
          <p:cNvPr id="17" name="TextBox 16"/>
          <p:cNvSpPr txBox="1"/>
          <p:nvPr/>
        </p:nvSpPr>
        <p:spPr>
          <a:xfrm>
            <a:off x="7807569" y="4787428"/>
            <a:ext cx="1195754" cy="646331"/>
          </a:xfrm>
          <a:prstGeom prst="rect">
            <a:avLst/>
          </a:prstGeom>
          <a:noFill/>
        </p:spPr>
        <p:txBody>
          <a:bodyPr wrap="square" rtlCol="0">
            <a:spAutoFit/>
          </a:bodyPr>
          <a:lstStyle/>
          <a:p>
            <a:r>
              <a:rPr lang="en-US" sz="1800" dirty="0" smtClean="0">
                <a:solidFill>
                  <a:schemeClr val="tx1"/>
                </a:solidFill>
              </a:rPr>
              <a:t>National Societies</a:t>
            </a:r>
            <a:endParaRPr lang="en-US" sz="1800" dirty="0">
              <a:solidFill>
                <a:schemeClr val="tx1"/>
              </a:solidFill>
            </a:endParaRPr>
          </a:p>
        </p:txBody>
      </p:sp>
      <p:sp>
        <p:nvSpPr>
          <p:cNvPr id="19" name="TextBox 18"/>
          <p:cNvSpPr txBox="1"/>
          <p:nvPr/>
        </p:nvSpPr>
        <p:spPr>
          <a:xfrm>
            <a:off x="2662844" y="2708920"/>
            <a:ext cx="1477108" cy="646331"/>
          </a:xfrm>
          <a:prstGeom prst="rect">
            <a:avLst/>
          </a:prstGeom>
          <a:noFill/>
        </p:spPr>
        <p:txBody>
          <a:bodyPr wrap="square" rtlCol="0">
            <a:spAutoFit/>
          </a:bodyPr>
          <a:lstStyle/>
          <a:p>
            <a:r>
              <a:rPr lang="en-US" sz="1800" dirty="0" smtClean="0"/>
              <a:t>Application Inventory</a:t>
            </a:r>
            <a:endParaRPr lang="en-US" sz="1800" dirty="0"/>
          </a:p>
        </p:txBody>
      </p:sp>
      <p:sp>
        <p:nvSpPr>
          <p:cNvPr id="23" name="TextBox 22"/>
          <p:cNvSpPr txBox="1"/>
          <p:nvPr/>
        </p:nvSpPr>
        <p:spPr>
          <a:xfrm>
            <a:off x="140677" y="2822362"/>
            <a:ext cx="1969477" cy="646331"/>
          </a:xfrm>
          <a:prstGeom prst="rect">
            <a:avLst/>
          </a:prstGeom>
          <a:noFill/>
        </p:spPr>
        <p:txBody>
          <a:bodyPr wrap="square" rtlCol="0">
            <a:spAutoFit/>
          </a:bodyPr>
          <a:lstStyle/>
          <a:p>
            <a:r>
              <a:rPr lang="en-US" sz="1800" dirty="0" smtClean="0">
                <a:solidFill>
                  <a:schemeClr val="tx1"/>
                </a:solidFill>
              </a:rPr>
              <a:t>NS IT Survey -  Applications</a:t>
            </a:r>
            <a:endParaRPr lang="en-US" sz="1800" dirty="0">
              <a:solidFill>
                <a:schemeClr val="tx1"/>
              </a:solidFill>
            </a:endParaRPr>
          </a:p>
        </p:txBody>
      </p:sp>
      <p:sp>
        <p:nvSpPr>
          <p:cNvPr id="24" name="TextBox 23"/>
          <p:cNvSpPr txBox="1"/>
          <p:nvPr/>
        </p:nvSpPr>
        <p:spPr>
          <a:xfrm>
            <a:off x="140677" y="3925892"/>
            <a:ext cx="1828800" cy="923330"/>
          </a:xfrm>
          <a:prstGeom prst="rect">
            <a:avLst/>
          </a:prstGeom>
          <a:noFill/>
        </p:spPr>
        <p:txBody>
          <a:bodyPr wrap="square" rtlCol="0">
            <a:spAutoFit/>
          </a:bodyPr>
          <a:lstStyle/>
          <a:p>
            <a:r>
              <a:rPr lang="en-US" sz="1800" dirty="0" smtClean="0">
                <a:solidFill>
                  <a:schemeClr val="tx1"/>
                </a:solidFill>
              </a:rPr>
              <a:t>Application Portfolio </a:t>
            </a:r>
            <a:br>
              <a:rPr lang="en-US" sz="1800" dirty="0" smtClean="0">
                <a:solidFill>
                  <a:schemeClr val="tx1"/>
                </a:solidFill>
              </a:rPr>
            </a:br>
            <a:r>
              <a:rPr lang="en-US" sz="1800" dirty="0" smtClean="0">
                <a:solidFill>
                  <a:schemeClr val="tx1"/>
                </a:solidFill>
              </a:rPr>
              <a:t>Review</a:t>
            </a:r>
            <a:endParaRPr lang="en-US" sz="1800" dirty="0">
              <a:solidFill>
                <a:schemeClr val="tx1"/>
              </a:solidFill>
            </a:endParaRPr>
          </a:p>
        </p:txBody>
      </p:sp>
      <p:sp>
        <p:nvSpPr>
          <p:cNvPr id="25" name="TextBox 24"/>
          <p:cNvSpPr txBox="1"/>
          <p:nvPr/>
        </p:nvSpPr>
        <p:spPr>
          <a:xfrm>
            <a:off x="140677" y="5221293"/>
            <a:ext cx="1828800" cy="646331"/>
          </a:xfrm>
          <a:prstGeom prst="rect">
            <a:avLst/>
          </a:prstGeom>
          <a:noFill/>
        </p:spPr>
        <p:txBody>
          <a:bodyPr wrap="square" rtlCol="0">
            <a:spAutoFit/>
          </a:bodyPr>
          <a:lstStyle/>
          <a:p>
            <a:r>
              <a:rPr lang="en-US" sz="1800" dirty="0" smtClean="0">
                <a:solidFill>
                  <a:schemeClr val="tx1"/>
                </a:solidFill>
                <a:latin typeface="GillSans" pitchFamily="34" charset="0"/>
              </a:rPr>
              <a:t>Application Contest</a:t>
            </a:r>
          </a:p>
        </p:txBody>
      </p:sp>
      <p:sp>
        <p:nvSpPr>
          <p:cNvPr id="26" name="Flowchart: Punched Tape 25"/>
          <p:cNvSpPr/>
          <p:nvPr/>
        </p:nvSpPr>
        <p:spPr bwMode="auto">
          <a:xfrm>
            <a:off x="2532185" y="3468692"/>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sp>
        <p:nvSpPr>
          <p:cNvPr id="27" name="Flowchart: Punched Tape 26"/>
          <p:cNvSpPr/>
          <p:nvPr/>
        </p:nvSpPr>
        <p:spPr bwMode="auto">
          <a:xfrm>
            <a:off x="2672861" y="3697292"/>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sp>
        <p:nvSpPr>
          <p:cNvPr id="28" name="Flowchart: Punched Tape 27"/>
          <p:cNvSpPr/>
          <p:nvPr/>
        </p:nvSpPr>
        <p:spPr bwMode="auto">
          <a:xfrm>
            <a:off x="2813538" y="3925892"/>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rPr>
              <a:t>500+</a:t>
            </a:r>
          </a:p>
        </p:txBody>
      </p:sp>
      <p:sp>
        <p:nvSpPr>
          <p:cNvPr id="29" name="Right Arrow 28"/>
          <p:cNvSpPr/>
          <p:nvPr/>
        </p:nvSpPr>
        <p:spPr bwMode="auto">
          <a:xfrm>
            <a:off x="4220308" y="4555976"/>
            <a:ext cx="914400" cy="457200"/>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mtClean="0"/>
          </a:p>
        </p:txBody>
      </p:sp>
      <p:sp>
        <p:nvSpPr>
          <p:cNvPr id="30" name="Right Arrow 29"/>
          <p:cNvSpPr/>
          <p:nvPr/>
        </p:nvSpPr>
        <p:spPr bwMode="auto">
          <a:xfrm>
            <a:off x="1477108" y="4230692"/>
            <a:ext cx="914400" cy="457200"/>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mtClean="0">
              <a:solidFill>
                <a:schemeClr val="tx1"/>
              </a:solidFill>
            </a:endParaRPr>
          </a:p>
        </p:txBody>
      </p:sp>
      <p:sp>
        <p:nvSpPr>
          <p:cNvPr id="31" name="Right Arrow 30"/>
          <p:cNvSpPr/>
          <p:nvPr/>
        </p:nvSpPr>
        <p:spPr bwMode="auto">
          <a:xfrm rot="2700000">
            <a:off x="1524646" y="3388552"/>
            <a:ext cx="990600" cy="422031"/>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eaLnBrk="1" latinLnBrk="0" hangingPunct="1">
              <a:lnSpc>
                <a:spcPct val="100000"/>
              </a:lnSpc>
              <a:buClrTx/>
              <a:buSzTx/>
              <a:buFontTx/>
              <a:buNone/>
              <a:tabLst/>
            </a:pPr>
            <a:endParaRPr lang="en-US" sz="2000" smtClean="0"/>
          </a:p>
        </p:txBody>
      </p:sp>
      <p:sp>
        <p:nvSpPr>
          <p:cNvPr id="32" name="TextBox 31"/>
          <p:cNvSpPr txBox="1"/>
          <p:nvPr/>
        </p:nvSpPr>
        <p:spPr>
          <a:xfrm>
            <a:off x="4149969" y="3429000"/>
            <a:ext cx="1125415" cy="307777"/>
          </a:xfrm>
          <a:prstGeom prst="rect">
            <a:avLst/>
          </a:prstGeom>
          <a:noFill/>
        </p:spPr>
        <p:txBody>
          <a:bodyPr wrap="square" rtlCol="0">
            <a:spAutoFit/>
          </a:bodyPr>
          <a:lstStyle/>
          <a:p>
            <a:r>
              <a:rPr lang="en-US" sz="1400" dirty="0" smtClean="0">
                <a:solidFill>
                  <a:schemeClr val="tx2"/>
                </a:solidFill>
              </a:rPr>
              <a:t>Scale up</a:t>
            </a:r>
            <a:endParaRPr lang="en-US" sz="1400" dirty="0">
              <a:solidFill>
                <a:schemeClr val="tx2"/>
              </a:solidFill>
            </a:endParaRPr>
          </a:p>
        </p:txBody>
      </p:sp>
      <p:sp>
        <p:nvSpPr>
          <p:cNvPr id="33" name="TextBox 32"/>
          <p:cNvSpPr txBox="1"/>
          <p:nvPr/>
        </p:nvSpPr>
        <p:spPr>
          <a:xfrm>
            <a:off x="4149969" y="4994592"/>
            <a:ext cx="1477108" cy="738664"/>
          </a:xfrm>
          <a:prstGeom prst="rect">
            <a:avLst/>
          </a:prstGeom>
          <a:noFill/>
        </p:spPr>
        <p:txBody>
          <a:bodyPr wrap="square" rtlCol="0">
            <a:spAutoFit/>
          </a:bodyPr>
          <a:lstStyle/>
          <a:p>
            <a:r>
              <a:rPr lang="en-US" sz="1400" dirty="0" smtClean="0">
                <a:solidFill>
                  <a:schemeClr val="tx2"/>
                </a:solidFill>
              </a:rPr>
              <a:t>De facto </a:t>
            </a:r>
            <a:br>
              <a:rPr lang="en-US" sz="1400" dirty="0" smtClean="0">
                <a:solidFill>
                  <a:schemeClr val="tx2"/>
                </a:solidFill>
              </a:rPr>
            </a:br>
            <a:r>
              <a:rPr lang="en-US" sz="1400" dirty="0" smtClean="0">
                <a:solidFill>
                  <a:schemeClr val="tx2"/>
                </a:solidFill>
              </a:rPr>
              <a:t>vendor standards </a:t>
            </a:r>
            <a:endParaRPr lang="en-US" sz="1400" dirty="0">
              <a:solidFill>
                <a:schemeClr val="tx2"/>
              </a:solidFill>
            </a:endParaRPr>
          </a:p>
        </p:txBody>
      </p:sp>
      <p:sp>
        <p:nvSpPr>
          <p:cNvPr id="34" name="Right Arrow 33"/>
          <p:cNvSpPr/>
          <p:nvPr/>
        </p:nvSpPr>
        <p:spPr bwMode="auto">
          <a:xfrm>
            <a:off x="4220308" y="3717032"/>
            <a:ext cx="914400" cy="457200"/>
          </a:xfrm>
          <a:prstGeom prst="right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eaLnBrk="1" latinLnBrk="0" hangingPunct="1">
              <a:lnSpc>
                <a:spcPct val="100000"/>
              </a:lnSpc>
              <a:buClrTx/>
              <a:buSzTx/>
              <a:buFontTx/>
              <a:buNone/>
              <a:tabLst/>
            </a:pPr>
            <a:endParaRPr lang="en-US" sz="2000" smtClean="0"/>
          </a:p>
        </p:txBody>
      </p:sp>
      <p:sp>
        <p:nvSpPr>
          <p:cNvPr id="36" name="TextBox 35"/>
          <p:cNvSpPr txBox="1"/>
          <p:nvPr/>
        </p:nvSpPr>
        <p:spPr>
          <a:xfrm>
            <a:off x="4149969" y="4221088"/>
            <a:ext cx="1125415"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Criteria</a:t>
            </a:r>
            <a:endParaRPr lang="en-US" sz="1600" b="1" dirty="0">
              <a:solidFill>
                <a:srgbClr val="FF0000"/>
              </a:solidFill>
              <a:latin typeface="Times New Roman" pitchFamily="18" charset="0"/>
              <a:cs typeface="Times New Roman" pitchFamily="18" charset="0"/>
            </a:endParaRPr>
          </a:p>
        </p:txBody>
      </p:sp>
      <p:sp>
        <p:nvSpPr>
          <p:cNvPr id="7" name="Pentagon 6"/>
          <p:cNvSpPr/>
          <p:nvPr/>
        </p:nvSpPr>
        <p:spPr bwMode="auto">
          <a:xfrm>
            <a:off x="140677" y="2209800"/>
            <a:ext cx="1477108" cy="414754"/>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‘Discover’</a:t>
            </a:r>
          </a:p>
        </p:txBody>
      </p:sp>
      <p:sp>
        <p:nvSpPr>
          <p:cNvPr id="38" name="Pentagon 37"/>
          <p:cNvSpPr/>
          <p:nvPr/>
        </p:nvSpPr>
        <p:spPr bwMode="auto">
          <a:xfrm>
            <a:off x="3959050" y="2244437"/>
            <a:ext cx="1477108" cy="414754"/>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eaLnBrk="1" latinLnBrk="0" hangingPunct="1">
              <a:lnSpc>
                <a:spcPct val="100000"/>
              </a:lnSpc>
              <a:buClrTx/>
              <a:buSzTx/>
              <a:buFontTx/>
              <a:buNone/>
              <a:tabLst/>
            </a:pPr>
            <a:r>
              <a:rPr lang="en-US" sz="2000" dirty="0" smtClean="0"/>
              <a:t>‘Harvest’</a:t>
            </a:r>
          </a:p>
        </p:txBody>
      </p:sp>
      <p:sp>
        <p:nvSpPr>
          <p:cNvPr id="35" name="Rounded Rectangular Callout 34"/>
          <p:cNvSpPr/>
          <p:nvPr/>
        </p:nvSpPr>
        <p:spPr bwMode="auto">
          <a:xfrm>
            <a:off x="7487380" y="2348880"/>
            <a:ext cx="1477108" cy="1296144"/>
          </a:xfrm>
          <a:prstGeom prst="wedgeRoundRectCallout">
            <a:avLst>
              <a:gd name="adj1" fmla="val -21459"/>
              <a:gd name="adj2" fmla="val 73768"/>
              <a:gd name="adj3" fmla="val 16667"/>
            </a:avLst>
          </a:prstGeom>
          <a:solidFill>
            <a:srgbClr val="FFFFCC"/>
          </a:solidFill>
          <a:ln>
            <a:solidFill>
              <a:srgbClr val="FFFF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r>
              <a:rPr lang="en-US" sz="2000" b="0" i="1" dirty="0">
                <a:solidFill>
                  <a:schemeClr val="tx1"/>
                </a:solidFill>
                <a:latin typeface="+mj-lt"/>
              </a:rPr>
              <a:t>15 </a:t>
            </a:r>
            <a:r>
              <a:rPr lang="en-US" sz="2000" b="0" i="1" dirty="0" smtClean="0">
                <a:solidFill>
                  <a:schemeClr val="tx1"/>
                </a:solidFill>
                <a:latin typeface="+mj-lt"/>
              </a:rPr>
              <a:t>NSs cross </a:t>
            </a:r>
            <a:r>
              <a:rPr lang="en-US" sz="2000" b="0" i="1" dirty="0">
                <a:solidFill>
                  <a:schemeClr val="tx1"/>
                </a:solidFill>
                <a:latin typeface="+mj-lt"/>
              </a:rPr>
              <a:t>the digital divide</a:t>
            </a:r>
            <a:endParaRPr lang="en-GB" sz="2000" b="0" i="1" dirty="0">
              <a:solidFill>
                <a:schemeClr val="tx1"/>
              </a:solidFill>
              <a:latin typeface="+mj-lt"/>
            </a:endParaRPr>
          </a:p>
        </p:txBody>
      </p:sp>
      <p:pic>
        <p:nvPicPr>
          <p:cNvPr id="3074" name="Picture 2"/>
          <p:cNvPicPr>
            <a:picLocks noChangeAspect="1" noChangeArrowheads="1"/>
          </p:cNvPicPr>
          <p:nvPr/>
        </p:nvPicPr>
        <p:blipFill>
          <a:blip r:embed="rId4" cstate="print"/>
          <a:srcRect l="8001" t="10804" r="8001" b="11659"/>
          <a:stretch>
            <a:fillRect/>
          </a:stretch>
        </p:blipFill>
        <p:spPr bwMode="auto">
          <a:xfrm>
            <a:off x="7668344" y="4005064"/>
            <a:ext cx="1152128" cy="576064"/>
          </a:xfrm>
          <a:prstGeom prst="rect">
            <a:avLst/>
          </a:prstGeom>
          <a:noFill/>
          <a:ln w="9525">
            <a:noFill/>
            <a:miter lim="800000"/>
            <a:headEnd/>
            <a:tailEnd/>
          </a:ln>
          <a:effectLst/>
        </p:spPr>
      </p:pic>
      <p:sp>
        <p:nvSpPr>
          <p:cNvPr id="39" name="Title 1"/>
          <p:cNvSpPr>
            <a:spLocks noGrp="1"/>
          </p:cNvSpPr>
          <p:nvPr>
            <p:ph type="title"/>
          </p:nvPr>
        </p:nvSpPr>
        <p:spPr/>
        <p:txBody>
          <a:bodyPr/>
          <a:lstStyle/>
          <a:p>
            <a:r>
              <a:rPr lang="en-US" sz="3000" dirty="0" smtClean="0"/>
              <a:t>A Tech Catalog of Standards &amp; Choices  </a:t>
            </a:r>
            <a:r>
              <a:rPr lang="en-US" sz="2800" dirty="0" smtClean="0"/>
              <a:t>- “crossing the street”</a:t>
            </a:r>
          </a:p>
        </p:txBody>
      </p:sp>
      <p:sp>
        <p:nvSpPr>
          <p:cNvPr id="37" name="TextBox 36"/>
          <p:cNvSpPr txBox="1"/>
          <p:nvPr/>
        </p:nvSpPr>
        <p:spPr>
          <a:xfrm>
            <a:off x="2872190" y="6172200"/>
            <a:ext cx="1395010" cy="707886"/>
          </a:xfrm>
          <a:prstGeom prst="rect">
            <a:avLst/>
          </a:prstGeom>
          <a:noFill/>
        </p:spPr>
        <p:txBody>
          <a:bodyPr wrap="square" rtlCol="0">
            <a:spAutoFit/>
          </a:bodyPr>
          <a:lstStyle/>
          <a:p>
            <a:r>
              <a:rPr lang="en-US" sz="2000" dirty="0" smtClean="0">
                <a:solidFill>
                  <a:schemeClr val="tx1"/>
                </a:solidFill>
              </a:rPr>
              <a:t>National Societies</a:t>
            </a:r>
            <a:endParaRPr lang="en-US" sz="2000" dirty="0">
              <a:solidFill>
                <a:schemeClr val="tx1"/>
              </a:solidFill>
            </a:endParaRPr>
          </a:p>
        </p:txBody>
      </p:sp>
      <p:pic>
        <p:nvPicPr>
          <p:cNvPr id="40" name="Picture 2"/>
          <p:cNvPicPr>
            <a:picLocks noChangeAspect="1" noChangeArrowheads="1"/>
          </p:cNvPicPr>
          <p:nvPr/>
        </p:nvPicPr>
        <p:blipFill>
          <a:blip r:embed="rId4" cstate="print"/>
          <a:srcRect l="8001" t="10804" r="8001" b="11659"/>
          <a:stretch>
            <a:fillRect/>
          </a:stretch>
        </p:blipFill>
        <p:spPr bwMode="auto">
          <a:xfrm>
            <a:off x="1619672" y="6237312"/>
            <a:ext cx="1152128" cy="576064"/>
          </a:xfrm>
          <a:prstGeom prst="rect">
            <a:avLst/>
          </a:prstGeom>
          <a:noFill/>
          <a:ln w="9525">
            <a:noFill/>
            <a:miter lim="800000"/>
            <a:headEnd/>
            <a:tailEnd/>
          </a:ln>
          <a:effectLst/>
        </p:spPr>
      </p:pic>
      <p:sp>
        <p:nvSpPr>
          <p:cNvPr id="44" name="Up-Down Arrow 43"/>
          <p:cNvSpPr/>
          <p:nvPr/>
        </p:nvSpPr>
        <p:spPr>
          <a:xfrm rot="16200000">
            <a:off x="6858254" y="3807043"/>
            <a:ext cx="684076" cy="936104"/>
          </a:xfrm>
          <a:prstGeom prst="up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Up-Down Arrow 41"/>
          <p:cNvSpPr/>
          <p:nvPr/>
        </p:nvSpPr>
        <p:spPr>
          <a:xfrm>
            <a:off x="3131840" y="5157192"/>
            <a:ext cx="720080" cy="1080120"/>
          </a:xfrm>
          <a:prstGeom prst="upDownArrow">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609600" indent="-609600" eaLnBrk="1" hangingPunct="1"/>
            <a:r>
              <a:rPr lang="en-US" sz="2800" dirty="0" smtClean="0"/>
              <a:t>Bottoms-up Knowledge Management</a:t>
            </a:r>
          </a:p>
        </p:txBody>
      </p:sp>
      <p:sp>
        <p:nvSpPr>
          <p:cNvPr id="50179" name="Rectangle 3"/>
          <p:cNvSpPr>
            <a:spLocks noGrp="1" noChangeArrowheads="1"/>
          </p:cNvSpPr>
          <p:nvPr>
            <p:ph idx="1"/>
          </p:nvPr>
        </p:nvSpPr>
        <p:spPr>
          <a:xfrm>
            <a:off x="1331640" y="1676400"/>
            <a:ext cx="7355160" cy="4704928"/>
          </a:xfrm>
        </p:spPr>
        <p:txBody>
          <a:bodyPr/>
          <a:lstStyle/>
          <a:p>
            <a:pPr marL="457200" indent="-457200" eaLnBrk="1" hangingPunct="1">
              <a:buFont typeface="Wingdings" pitchFamily="2" charset="2"/>
              <a:buChar char="Ø"/>
            </a:pPr>
            <a:r>
              <a:rPr lang="en-US" sz="2400" b="1" dirty="0" smtClean="0">
                <a:solidFill>
                  <a:srgbClr val="FFC000"/>
                </a:solidFill>
              </a:rPr>
              <a:t>“There is no shelf” </a:t>
            </a:r>
            <a:r>
              <a:rPr lang="en-US" sz="2400" dirty="0" smtClean="0"/>
              <a:t>–Clay </a:t>
            </a:r>
            <a:r>
              <a:rPr lang="en-US" sz="2400" dirty="0" err="1" smtClean="0"/>
              <a:t>Shirkey</a:t>
            </a:r>
            <a:endParaRPr lang="en-US" sz="2400" dirty="0" smtClean="0"/>
          </a:p>
          <a:p>
            <a:pPr marL="1227138" lvl="1" indent="-533400" eaLnBrk="1" hangingPunct="1"/>
            <a:r>
              <a:rPr lang="en-US" dirty="0" smtClean="0"/>
              <a:t>The triumph of </a:t>
            </a:r>
            <a:r>
              <a:rPr lang="en-US" dirty="0" err="1" smtClean="0"/>
              <a:t>folksonomies</a:t>
            </a:r>
            <a:endParaRPr lang="en-US" dirty="0" smtClean="0"/>
          </a:p>
          <a:p>
            <a:pPr marL="1227138" lvl="1" indent="-533400" eaLnBrk="1" hangingPunct="1"/>
            <a:r>
              <a:rPr lang="en-US" dirty="0" smtClean="0"/>
              <a:t>And deep-indexing</a:t>
            </a:r>
          </a:p>
          <a:p>
            <a:pPr marL="457200" indent="-457200" eaLnBrk="1" hangingPunct="1">
              <a:buFont typeface="Wingdings" pitchFamily="2" charset="2"/>
              <a:buChar char="Ø"/>
            </a:pPr>
            <a:r>
              <a:rPr lang="en-US" sz="2400" b="1" dirty="0" smtClean="0">
                <a:solidFill>
                  <a:srgbClr val="FFC000"/>
                </a:solidFill>
              </a:rPr>
              <a:t>Finding the person </a:t>
            </a:r>
            <a:r>
              <a:rPr lang="en-US" sz="2400" dirty="0" smtClean="0"/>
              <a:t>rather than the content</a:t>
            </a:r>
          </a:p>
          <a:p>
            <a:pPr marL="1227138" lvl="1" indent="-533400" eaLnBrk="1" hangingPunct="1"/>
            <a:r>
              <a:rPr lang="en-US" dirty="0" smtClean="0"/>
              <a:t>Connecting the front-line</a:t>
            </a:r>
          </a:p>
          <a:p>
            <a:pPr marL="1227138" lvl="1" indent="-533400" eaLnBrk="1" hangingPunct="1"/>
            <a:r>
              <a:rPr lang="en-US" dirty="0" smtClean="0"/>
              <a:t>What’s the de facto social network?</a:t>
            </a:r>
          </a:p>
          <a:p>
            <a:pPr marL="457200" indent="-457200" eaLnBrk="1" hangingPunct="1">
              <a:buFont typeface="Wingdings" pitchFamily="2" charset="2"/>
              <a:buChar char="Ø"/>
            </a:pPr>
            <a:r>
              <a:rPr lang="en-US" sz="2400" dirty="0" smtClean="0"/>
              <a:t>The need for </a:t>
            </a:r>
            <a:r>
              <a:rPr lang="en-US" sz="2400" b="1" dirty="0" smtClean="0">
                <a:solidFill>
                  <a:srgbClr val="FFC000"/>
                </a:solidFill>
              </a:rPr>
              <a:t>tech to learn</a:t>
            </a:r>
            <a:r>
              <a:rPr lang="en-US" sz="2400" dirty="0" smtClean="0"/>
              <a:t> from what I do</a:t>
            </a:r>
            <a:endParaRPr lang="en-US" dirty="0" smtClean="0"/>
          </a:p>
          <a:p>
            <a:pPr marL="1227138" lvl="1" indent="-533400" eaLnBrk="1" hangingPunct="1"/>
            <a:r>
              <a:rPr lang="en-US" dirty="0" smtClean="0"/>
              <a:t>The problem of managing email </a:t>
            </a:r>
          </a:p>
          <a:p>
            <a:pPr marL="1227138" lvl="1" indent="-533400" eaLnBrk="1" hangingPunct="1"/>
            <a:r>
              <a:rPr lang="en-US" dirty="0" smtClean="0"/>
              <a:t>The case of the email sabbatical</a:t>
            </a:r>
          </a:p>
          <a:p>
            <a:pPr marL="1227138" lvl="1" indent="-533400" eaLnBrk="1" hangingPunct="1"/>
            <a:r>
              <a:rPr lang="en-US" dirty="0" smtClean="0"/>
              <a:t>All this technology is supposed to make my job easier, right?</a:t>
            </a:r>
          </a:p>
        </p:txBody>
      </p:sp>
      <p:sp>
        <p:nvSpPr>
          <p:cNvPr id="50180" name="Slide Number Placeholder 3"/>
          <p:cNvSpPr>
            <a:spLocks noGrp="1"/>
          </p:cNvSpPr>
          <p:nvPr>
            <p:ph type="sldNum" sz="quarter" idx="4294967295"/>
          </p:nvPr>
        </p:nvSpPr>
        <p:spPr>
          <a:prstGeom prst="rect">
            <a:avLst/>
          </a:prstGeom>
          <a:noFill/>
        </p:spPr>
        <p:txBody>
          <a:bodyPr/>
          <a:lstStyle/>
          <a:p>
            <a:pPr algn="r"/>
            <a:fld id="{F3CF3137-91E7-4D81-8DBB-FB9F3CDD7AC0}" type="slidenum">
              <a:rPr lang="en-US" sz="1400"/>
              <a:pPr algn="r"/>
              <a:t>62</a:t>
            </a:fld>
            <a:endParaRPr lang="en-US" sz="1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p:txBody>
          <a:bodyPr/>
          <a:lstStyle/>
          <a:p>
            <a:pPr algn="ctr" eaLnBrk="1" hangingPunct="1"/>
            <a:r>
              <a:rPr lang="en-US" sz="3600" dirty="0" smtClean="0">
                <a:latin typeface="Calibri" pitchFamily="34" charset="0"/>
                <a:ea typeface="ＭＳ Ｐゴシック" charset="-128"/>
                <a:cs typeface="Calibri" pitchFamily="34" charset="0"/>
              </a:rPr>
              <a:t>Stuck?</a:t>
            </a:r>
          </a:p>
        </p:txBody>
      </p:sp>
      <p:pic>
        <p:nvPicPr>
          <p:cNvPr id="57348" name="Picture 2" descr="http://static.flickr.com/2405/2116956923_98b45103fb.jpg"/>
          <p:cNvPicPr>
            <a:picLocks noChangeAspect="1" noChangeArrowheads="1"/>
          </p:cNvPicPr>
          <p:nvPr/>
        </p:nvPicPr>
        <p:blipFill>
          <a:blip r:embed="rId3" cstate="print"/>
          <a:srcRect/>
          <a:stretch>
            <a:fillRect/>
          </a:stretch>
        </p:blipFill>
        <p:spPr bwMode="auto">
          <a:xfrm>
            <a:off x="1403424" y="1628800"/>
            <a:ext cx="6985000" cy="5029200"/>
          </a:xfrm>
          <a:prstGeom prst="rect">
            <a:avLst/>
          </a:prstGeom>
          <a:noFill/>
          <a:ln w="9525">
            <a:noFill/>
            <a:miter lim="800000"/>
            <a:headEnd/>
            <a:tailEnd/>
          </a:ln>
        </p:spPr>
      </p:pic>
      <p:sp>
        <p:nvSpPr>
          <p:cNvPr id="57349" name="Slide Number Placeholder 4"/>
          <p:cNvSpPr txBox="1">
            <a:spLocks noGrp="1"/>
          </p:cNvSpPr>
          <p:nvPr/>
        </p:nvSpPr>
        <p:spPr bwMode="auto">
          <a:xfrm>
            <a:off x="7772400" y="6248400"/>
            <a:ext cx="1219200" cy="476250"/>
          </a:xfrm>
          <a:prstGeom prst="rect">
            <a:avLst/>
          </a:prstGeom>
          <a:noFill/>
          <a:ln w="9525">
            <a:noFill/>
            <a:miter lim="800000"/>
            <a:headEnd/>
            <a:tailEnd/>
          </a:ln>
        </p:spPr>
        <p:txBody>
          <a:bodyPr/>
          <a:lstStyle/>
          <a:p>
            <a:pPr algn="r"/>
            <a:fld id="{7B582DCB-6628-4BC3-86A4-189959C8CBC2}" type="slidenum">
              <a:rPr lang="en-US" sz="1400">
                <a:solidFill>
                  <a:schemeClr val="tx1"/>
                </a:solidFill>
                <a:latin typeface="Arial" charset="0"/>
              </a:rPr>
              <a:pPr algn="r"/>
              <a:t>63</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a:xfrm>
            <a:off x="611560" y="350838"/>
            <a:ext cx="8075240" cy="1143000"/>
          </a:xfrm>
        </p:spPr>
        <p:txBody>
          <a:bodyPr/>
          <a:lstStyle/>
          <a:p>
            <a:pPr algn="ctr" eaLnBrk="1" hangingPunct="1"/>
            <a:r>
              <a:rPr lang="en-US" sz="3600" dirty="0" smtClean="0">
                <a:solidFill>
                  <a:schemeClr val="bg1"/>
                </a:solidFill>
                <a:latin typeface="Calibri" pitchFamily="34" charset="0"/>
                <a:ea typeface="ＭＳ Ｐゴシック" charset="-128"/>
              </a:rPr>
              <a:t>Moral of the Story</a:t>
            </a:r>
          </a:p>
        </p:txBody>
      </p:sp>
      <p:sp>
        <p:nvSpPr>
          <p:cNvPr id="58371" name="Content Placeholder 2"/>
          <p:cNvSpPr>
            <a:spLocks noGrp="1"/>
          </p:cNvSpPr>
          <p:nvPr>
            <p:ph idx="1"/>
          </p:nvPr>
        </p:nvSpPr>
        <p:spPr/>
        <p:txBody>
          <a:bodyPr/>
          <a:lstStyle/>
          <a:p>
            <a:pPr eaLnBrk="1" hangingPunct="1">
              <a:buFontTx/>
              <a:buNone/>
            </a:pPr>
            <a:r>
              <a:rPr lang="en-US" sz="2800" dirty="0" smtClean="0">
                <a:solidFill>
                  <a:schemeClr val="bg1"/>
                </a:solidFill>
                <a:ea typeface="ＭＳ Ｐゴシック" charset="-128"/>
              </a:rPr>
              <a:t>	We cannot get the capacity gains we need in NGOs without working together more and sharing commodity resources</a:t>
            </a:r>
          </a:p>
          <a:p>
            <a:pPr eaLnBrk="1" hangingPunct="1">
              <a:buFontTx/>
              <a:buNone/>
            </a:pPr>
            <a:endParaRPr lang="en-US" sz="2800" dirty="0" smtClean="0">
              <a:solidFill>
                <a:schemeClr val="bg1"/>
              </a:solidFill>
              <a:ea typeface="ＭＳ Ｐゴシック" charset="-128"/>
            </a:endParaRPr>
          </a:p>
          <a:p>
            <a:pPr eaLnBrk="1" hangingPunct="1">
              <a:buFontTx/>
              <a:buNone/>
            </a:pPr>
            <a:r>
              <a:rPr lang="en-US" sz="2800" dirty="0" smtClean="0">
                <a:solidFill>
                  <a:schemeClr val="bg1"/>
                </a:solidFill>
                <a:ea typeface="ＭＳ Ｐゴシック" charset="-128"/>
              </a:rPr>
              <a:t>	We cannot go it alone!</a:t>
            </a:r>
          </a:p>
          <a:p>
            <a:pPr eaLnBrk="1" hangingPunct="1">
              <a:buFontTx/>
              <a:buNone/>
            </a:pPr>
            <a:endParaRPr lang="en-US" sz="2800" dirty="0" smtClean="0">
              <a:solidFill>
                <a:schemeClr val="bg1"/>
              </a:solidFill>
              <a:ea typeface="ＭＳ Ｐゴシック" charset="-128"/>
            </a:endParaRPr>
          </a:p>
          <a:p>
            <a:pPr eaLnBrk="1" hangingPunct="1">
              <a:buFontTx/>
              <a:buNone/>
            </a:pPr>
            <a:r>
              <a:rPr lang="en-US" sz="2800" dirty="0" smtClean="0">
                <a:solidFill>
                  <a:schemeClr val="bg1"/>
                </a:solidFill>
                <a:ea typeface="ＭＳ Ｐゴシック" charset="-128"/>
              </a:rPr>
              <a:t>	</a:t>
            </a:r>
            <a:r>
              <a:rPr lang="en-US" sz="2800" b="1" dirty="0" smtClean="0">
                <a:solidFill>
                  <a:schemeClr val="bg1"/>
                </a:solidFill>
                <a:ea typeface="ＭＳ Ｐゴシック" charset="-128"/>
              </a:rPr>
              <a:t>Think Collaborations, partnerships, co-ops</a:t>
            </a:r>
          </a:p>
        </p:txBody>
      </p:sp>
      <p:sp>
        <p:nvSpPr>
          <p:cNvPr id="58372" name="Slide Number Placeholder 4"/>
          <p:cNvSpPr>
            <a:spLocks noGrp="1"/>
          </p:cNvSpPr>
          <p:nvPr>
            <p:ph type="sldNum" sz="quarter" idx="4294967295"/>
          </p:nvPr>
        </p:nvSpPr>
        <p:spPr>
          <a:xfrm>
            <a:off x="6732240" y="6309320"/>
            <a:ext cx="2133600" cy="476250"/>
          </a:xfrm>
          <a:prstGeom prst="rect">
            <a:avLst/>
          </a:prstGeom>
          <a:noFill/>
        </p:spPr>
        <p:txBody>
          <a:bodyPr/>
          <a:lstStyle/>
          <a:p>
            <a:pPr algn="r"/>
            <a:fld id="{A7D1911C-C0BD-433F-BC5D-F601041B3A93}" type="slidenum">
              <a:rPr lang="en-US" sz="1400">
                <a:solidFill>
                  <a:schemeClr val="bg1"/>
                </a:solidFill>
              </a:rPr>
              <a:pPr algn="r"/>
              <a:t>64</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Things you can do if you’re small</a:t>
            </a:r>
            <a:endParaRPr lang="en-US" sz="2800" dirty="0"/>
          </a:p>
        </p:txBody>
      </p:sp>
      <p:sp>
        <p:nvSpPr>
          <p:cNvPr id="7" name="Content Placeholder 6"/>
          <p:cNvSpPr>
            <a:spLocks noGrp="1"/>
          </p:cNvSpPr>
          <p:nvPr>
            <p:ph idx="1"/>
          </p:nvPr>
        </p:nvSpPr>
        <p:spPr>
          <a:xfrm>
            <a:off x="395536" y="1604392"/>
            <a:ext cx="8291264" cy="5253608"/>
          </a:xfrm>
        </p:spPr>
        <p:txBody>
          <a:bodyPr/>
          <a:lstStyle/>
          <a:p>
            <a:pPr lvl="0">
              <a:buNone/>
            </a:pPr>
            <a:r>
              <a:rPr lang="en-US" sz="2400" b="1" dirty="0" smtClean="0">
                <a:solidFill>
                  <a:srgbClr val="FFC000"/>
                </a:solidFill>
              </a:rPr>
              <a:t>Get Out:</a:t>
            </a:r>
            <a:r>
              <a:rPr lang="en-US" dirty="0" smtClean="0"/>
              <a:t> </a:t>
            </a:r>
          </a:p>
          <a:p>
            <a:pPr lvl="0">
              <a:buFont typeface="Wingdings" pitchFamily="2" charset="2"/>
              <a:buChar char="Ø"/>
            </a:pPr>
            <a:r>
              <a:rPr lang="en-US" dirty="0" smtClean="0"/>
              <a:t>Get </a:t>
            </a:r>
            <a:r>
              <a:rPr lang="en-US" dirty="0" smtClean="0"/>
              <a:t>the hardware and software free or near free </a:t>
            </a:r>
            <a:r>
              <a:rPr lang="en-US" dirty="0" smtClean="0"/>
              <a:t>(</a:t>
            </a:r>
            <a:r>
              <a:rPr lang="en-US" dirty="0" err="1" smtClean="0"/>
              <a:t>Techsoup</a:t>
            </a:r>
            <a:r>
              <a:rPr lang="en-US" dirty="0" smtClean="0"/>
              <a:t>, </a:t>
            </a:r>
            <a:r>
              <a:rPr lang="en-US" dirty="0" smtClean="0"/>
              <a:t>corporate </a:t>
            </a:r>
            <a:r>
              <a:rPr lang="en-US" dirty="0" smtClean="0"/>
              <a:t>donations off-lease, etc.) </a:t>
            </a:r>
          </a:p>
          <a:p>
            <a:pPr lvl="0">
              <a:buFont typeface="Wingdings" pitchFamily="2" charset="2"/>
              <a:buChar char="Ø"/>
            </a:pPr>
            <a:r>
              <a:rPr lang="en-US" dirty="0" smtClean="0"/>
              <a:t>Get seats in training classes from partners (e.g., corps, larger organizations)</a:t>
            </a:r>
          </a:p>
          <a:p>
            <a:pPr lvl="0">
              <a:buFont typeface="Wingdings" pitchFamily="2" charset="2"/>
              <a:buChar char="Ø"/>
            </a:pPr>
            <a:r>
              <a:rPr lang="en-US" dirty="0" smtClean="0"/>
              <a:t>Form a cooperative for basic things like </a:t>
            </a:r>
            <a:r>
              <a:rPr lang="en-US" dirty="0" smtClean="0"/>
              <a:t>support</a:t>
            </a:r>
            <a:endParaRPr lang="en-US" dirty="0" smtClean="0"/>
          </a:p>
          <a:p>
            <a:pPr lvl="0">
              <a:buNone/>
            </a:pPr>
            <a:r>
              <a:rPr lang="en-US" sz="2400" b="1" dirty="0" smtClean="0">
                <a:solidFill>
                  <a:srgbClr val="FFC000"/>
                </a:solidFill>
              </a:rPr>
              <a:t>Get Out: </a:t>
            </a:r>
            <a:endParaRPr lang="en-US" sz="2400" b="1" dirty="0" smtClean="0">
              <a:solidFill>
                <a:srgbClr val="FFC000"/>
              </a:solidFill>
            </a:endParaRPr>
          </a:p>
          <a:p>
            <a:pPr>
              <a:buFont typeface="Wingdings" pitchFamily="2" charset="2"/>
              <a:buChar char="Ø"/>
            </a:pPr>
            <a:r>
              <a:rPr lang="en-US" dirty="0" smtClean="0"/>
              <a:t>Develop </a:t>
            </a:r>
            <a:r>
              <a:rPr lang="en-US" dirty="0" smtClean="0"/>
              <a:t>a strategy and plan with an informal board of IT </a:t>
            </a:r>
            <a:r>
              <a:rPr lang="en-US" dirty="0" smtClean="0"/>
              <a:t>advisors</a:t>
            </a:r>
          </a:p>
          <a:p>
            <a:pPr lvl="0">
              <a:buFont typeface="Wingdings" pitchFamily="2" charset="2"/>
              <a:buChar char="Ø"/>
            </a:pPr>
            <a:r>
              <a:rPr lang="en-US" dirty="0" smtClean="0"/>
              <a:t>Form a cooperative </a:t>
            </a:r>
            <a:r>
              <a:rPr lang="en-US" dirty="0" smtClean="0"/>
              <a:t>for </a:t>
            </a:r>
            <a:r>
              <a:rPr lang="en-US" dirty="0" smtClean="0"/>
              <a:t>experiments like I4D  </a:t>
            </a:r>
          </a:p>
          <a:p>
            <a:pPr lvl="0">
              <a:buNone/>
            </a:pPr>
            <a:r>
              <a:rPr lang="en-US" sz="2400" b="1" dirty="0" smtClean="0">
                <a:solidFill>
                  <a:srgbClr val="FFC000"/>
                </a:solidFill>
              </a:rPr>
              <a:t>Move Up:</a:t>
            </a:r>
            <a:r>
              <a:rPr lang="en-US" sz="2000" b="1" dirty="0" smtClean="0">
                <a:solidFill>
                  <a:srgbClr val="FFC000"/>
                </a:solidFill>
              </a:rPr>
              <a:t> </a:t>
            </a:r>
            <a:endParaRPr lang="en-US" u="sng" dirty="0" smtClean="0"/>
          </a:p>
          <a:p>
            <a:pPr>
              <a:buFont typeface="Wingdings" pitchFamily="2" charset="2"/>
              <a:buChar char="Ø"/>
            </a:pPr>
            <a:r>
              <a:rPr lang="en-US" dirty="0" smtClean="0"/>
              <a:t>Connect with beneficiaries through their phones (see MobileActive.org)</a:t>
            </a:r>
            <a:endParaRPr lang="en-US" dirty="0"/>
          </a:p>
        </p:txBody>
      </p:sp>
      <p:sp>
        <p:nvSpPr>
          <p:cNvPr id="8"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3200" dirty="0" smtClean="0"/>
              <a:t>Session 1: </a:t>
            </a:r>
            <a:br>
              <a:rPr lang="en-US" sz="3200" dirty="0" smtClean="0"/>
            </a:br>
            <a:r>
              <a:rPr lang="en-US" sz="3200" dirty="0" smtClean="0"/>
              <a:t>Future of IT in Nonprofits</a:t>
            </a:r>
          </a:p>
        </p:txBody>
      </p:sp>
      <p:sp>
        <p:nvSpPr>
          <p:cNvPr id="4099" name="Content Placeholder 2"/>
          <p:cNvSpPr>
            <a:spLocks noGrp="1"/>
          </p:cNvSpPr>
          <p:nvPr>
            <p:ph idx="1"/>
          </p:nvPr>
        </p:nvSpPr>
        <p:spPr/>
        <p:txBody>
          <a:bodyPr/>
          <a:lstStyle/>
          <a:p>
            <a:pPr marL="457200" indent="-457200" eaLnBrk="1" hangingPunct="1">
              <a:buFont typeface="+mj-lt"/>
              <a:buAutoNum type="arabicPeriod"/>
            </a:pPr>
            <a:r>
              <a:rPr lang="en-US" sz="2400" b="0" dirty="0" smtClean="0"/>
              <a:t>Recognize the role of technology in moving missions forward</a:t>
            </a:r>
          </a:p>
          <a:p>
            <a:pPr marL="457200" indent="-457200" eaLnBrk="1" hangingPunct="1">
              <a:buFont typeface="+mj-lt"/>
              <a:buAutoNum type="arabicPeriod"/>
            </a:pPr>
            <a:r>
              <a:rPr lang="en-US" sz="2400" b="0" dirty="0" smtClean="0"/>
              <a:t>Use pyramid framework to strategically understand different roles of technology in organizations</a:t>
            </a:r>
          </a:p>
          <a:p>
            <a:pPr marL="457200" indent="-457200" eaLnBrk="1" hangingPunct="1">
              <a:buFont typeface="+mj-lt"/>
              <a:buAutoNum type="arabicPeriod"/>
            </a:pPr>
            <a:r>
              <a:rPr lang="en-US" sz="2400" b="0" dirty="0" smtClean="0"/>
              <a:t>Learn where to look for future trends before they disrupt you</a:t>
            </a:r>
          </a:p>
          <a:p>
            <a:pPr marL="457200" indent="-457200" eaLnBrk="1" hangingPunct="1">
              <a:buFont typeface="+mj-lt"/>
              <a:buAutoNum type="arabicPeriod"/>
            </a:pPr>
            <a:r>
              <a:rPr lang="en-US" sz="2400" b="0" dirty="0" smtClean="0"/>
              <a:t>Use the “discover and harvest approach” to discover and amplify pockets of innovation</a:t>
            </a:r>
          </a:p>
          <a:p>
            <a:pPr eaLnBrk="1" hangingPunct="1">
              <a:buFontTx/>
              <a:buNone/>
            </a:pPr>
            <a:endParaRPr lang="en-US" sz="2800" dirty="0" smtClean="0"/>
          </a:p>
        </p:txBody>
      </p:sp>
      <p:sp>
        <p:nvSpPr>
          <p:cNvPr id="5"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smtClean="0"/>
          </a:p>
        </p:txBody>
      </p:sp>
      <p:pic>
        <p:nvPicPr>
          <p:cNvPr id="65539" name="Picture 3" descr="Manila 010"/>
          <p:cNvPicPr>
            <a:picLocks noChangeAspect="1" noChangeArrowheads="1"/>
          </p:cNvPicPr>
          <p:nvPr/>
        </p:nvPicPr>
        <p:blipFill>
          <a:blip r:embed="rId3" cstate="print"/>
          <a:srcRect/>
          <a:stretch>
            <a:fillRect/>
          </a:stretch>
        </p:blipFill>
        <p:spPr bwMode="auto">
          <a:xfrm>
            <a:off x="161925" y="152400"/>
            <a:ext cx="8829675" cy="6621463"/>
          </a:xfrm>
          <a:prstGeom prst="rect">
            <a:avLst/>
          </a:prstGeom>
          <a:noFill/>
          <a:ln w="9525">
            <a:noFill/>
            <a:miter lim="800000"/>
            <a:headEnd/>
            <a:tailEnd/>
          </a:ln>
        </p:spPr>
      </p:pic>
      <p:sp>
        <p:nvSpPr>
          <p:cNvPr id="65540" name="Slide Number Placeholder 3"/>
          <p:cNvSpPr>
            <a:spLocks noGrp="1"/>
          </p:cNvSpPr>
          <p:nvPr>
            <p:ph type="sldNum" sz="quarter" idx="4294967295"/>
          </p:nvPr>
        </p:nvSpPr>
        <p:spPr>
          <a:xfrm>
            <a:off x="7772400" y="6248400"/>
            <a:ext cx="1219200" cy="476250"/>
          </a:xfrm>
          <a:prstGeom prst="rect">
            <a:avLst/>
          </a:prstGeom>
          <a:noFill/>
        </p:spPr>
        <p:txBody>
          <a:bodyPr/>
          <a:lstStyle/>
          <a:p>
            <a:fld id="{1E737205-B65C-4D94-89B8-4469649FEDF4}" type="slidenum">
              <a:rPr lang="en-US"/>
              <a:pPr/>
              <a:t>67</a:t>
            </a:fld>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Bottle-caps</a:t>
            </a:r>
            <a:endParaRPr lang="en-US" sz="3200" dirty="0"/>
          </a:p>
        </p:txBody>
      </p:sp>
      <p:sp>
        <p:nvSpPr>
          <p:cNvPr id="4" name="Content Placeholder 3"/>
          <p:cNvSpPr>
            <a:spLocks noGrp="1"/>
          </p:cNvSpPr>
          <p:nvPr>
            <p:ph idx="1"/>
          </p:nvPr>
        </p:nvSpPr>
        <p:spPr/>
        <p:txBody>
          <a:bodyPr/>
          <a:lstStyle/>
          <a:p>
            <a:pPr marL="457200" lvl="0" indent="-457200">
              <a:buFont typeface="+mj-lt"/>
              <a:buAutoNum type="arabicPeriod"/>
            </a:pPr>
            <a:r>
              <a:rPr lang="en-US" sz="2800" dirty="0" smtClean="0"/>
              <a:t>Simple, basic </a:t>
            </a:r>
            <a:r>
              <a:rPr lang="en-US" sz="2800" i="1" u="sng" dirty="0" smtClean="0"/>
              <a:t>toys</a:t>
            </a:r>
            <a:r>
              <a:rPr lang="en-US" sz="2800" dirty="0" smtClean="0"/>
              <a:t> are good enough</a:t>
            </a:r>
          </a:p>
          <a:p>
            <a:pPr marL="457200" lvl="0" indent="-457200">
              <a:buFont typeface="+mj-lt"/>
              <a:buAutoNum type="arabicPeriod"/>
            </a:pPr>
            <a:r>
              <a:rPr lang="en-US" sz="2800" dirty="0" smtClean="0"/>
              <a:t>She brought her </a:t>
            </a:r>
            <a:r>
              <a:rPr lang="en-US" sz="2800" i="1" u="sng" dirty="0" smtClean="0"/>
              <a:t>toys</a:t>
            </a:r>
            <a:r>
              <a:rPr lang="en-US" sz="2800" dirty="0" smtClean="0"/>
              <a:t> with her to the center</a:t>
            </a:r>
          </a:p>
          <a:p>
            <a:pPr marL="457200" lvl="0" indent="-457200">
              <a:buFont typeface="+mj-lt"/>
              <a:buAutoNum type="arabicPeriod"/>
            </a:pPr>
            <a:r>
              <a:rPr lang="en-US" sz="2800" dirty="0" smtClean="0"/>
              <a:t>She had already adopted these </a:t>
            </a:r>
            <a:r>
              <a:rPr lang="en-US" sz="2800" i="1" u="sng" dirty="0" smtClean="0"/>
              <a:t>toys</a:t>
            </a:r>
            <a:r>
              <a:rPr lang="en-US" sz="2800" dirty="0" smtClean="0"/>
              <a:t> as hers</a:t>
            </a:r>
          </a:p>
          <a:p>
            <a:pPr>
              <a:buNone/>
            </a:pPr>
            <a:r>
              <a:rPr lang="en-US" sz="2800" dirty="0" smtClean="0"/>
              <a:t> </a:t>
            </a:r>
          </a:p>
          <a:p>
            <a:pPr algn="ctr">
              <a:buNone/>
            </a:pPr>
            <a:r>
              <a:rPr lang="en-US" sz="2800" dirty="0" smtClean="0">
                <a:solidFill>
                  <a:schemeClr val="accent3">
                    <a:lumMod val="50000"/>
                  </a:schemeClr>
                </a:solidFill>
              </a:rPr>
              <a:t>Now change the word </a:t>
            </a:r>
          </a:p>
          <a:p>
            <a:pPr>
              <a:buNone/>
            </a:pPr>
            <a:r>
              <a:rPr lang="en-US" sz="5400" dirty="0" smtClean="0">
                <a:solidFill>
                  <a:srgbClr val="FFC000"/>
                </a:solidFill>
              </a:rPr>
              <a:t>“toys” 	</a:t>
            </a:r>
            <a:r>
              <a:rPr lang="en-US" sz="3200" dirty="0" smtClean="0"/>
              <a:t>to</a:t>
            </a:r>
          </a:p>
          <a:p>
            <a:pPr algn="r">
              <a:buNone/>
            </a:pPr>
            <a:r>
              <a:rPr lang="en-US" sz="4800" dirty="0" smtClean="0">
                <a:solidFill>
                  <a:schemeClr val="accent3">
                    <a:lumMod val="50000"/>
                  </a:schemeClr>
                </a:solidFill>
              </a:rPr>
              <a:t>“technologies” </a:t>
            </a:r>
            <a:endParaRPr lang="en-US" sz="32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pPr eaLnBrk="1" hangingPunct="1"/>
            <a:r>
              <a:rPr lang="en-US" sz="3200" dirty="0" smtClean="0">
                <a:ea typeface="ＭＳ Ｐゴシック" charset="-128"/>
              </a:rPr>
              <a:t>Further Reading</a:t>
            </a:r>
            <a:endParaRPr lang="en-US" sz="3600" i="1" dirty="0" smtClean="0">
              <a:ea typeface="ＭＳ Ｐゴシック" charset="-128"/>
            </a:endParaRPr>
          </a:p>
        </p:txBody>
      </p:sp>
      <p:sp>
        <p:nvSpPr>
          <p:cNvPr id="60419" name="Rectangle 3"/>
          <p:cNvSpPr>
            <a:spLocks noGrp="1"/>
          </p:cNvSpPr>
          <p:nvPr>
            <p:ph type="body" idx="1"/>
          </p:nvPr>
        </p:nvSpPr>
        <p:spPr>
          <a:xfrm>
            <a:off x="1547664" y="1581398"/>
            <a:ext cx="7066111" cy="4295874"/>
          </a:xfrm>
        </p:spPr>
        <p:txBody>
          <a:bodyPr/>
          <a:lstStyle/>
          <a:p>
            <a:pPr eaLnBrk="1" hangingPunct="1"/>
            <a:r>
              <a:rPr lang="en-US" sz="2400" dirty="0" smtClean="0">
                <a:ea typeface="ＭＳ Ｐゴシック" charset="-128"/>
              </a:rPr>
              <a:t>Blogs:</a:t>
            </a:r>
            <a:r>
              <a:rPr lang="en-US" sz="2400" dirty="0" smtClean="0">
                <a:solidFill>
                  <a:srgbClr val="FF3300"/>
                </a:solidFill>
                <a:ea typeface="ＭＳ Ｐゴシック" charset="-128"/>
              </a:rPr>
              <a:t> </a:t>
            </a:r>
          </a:p>
          <a:p>
            <a:pPr eaLnBrk="1" hangingPunct="1">
              <a:buFontTx/>
              <a:buNone/>
            </a:pPr>
            <a:r>
              <a:rPr lang="en-US" sz="2400" dirty="0" smtClean="0">
                <a:solidFill>
                  <a:srgbClr val="FF3300"/>
                </a:solidFill>
                <a:ea typeface="ＭＳ Ｐゴシック" charset="-128"/>
              </a:rPr>
              <a:t>	</a:t>
            </a:r>
            <a:r>
              <a:rPr lang="en-US" sz="2000" dirty="0" smtClean="0">
                <a:solidFill>
                  <a:srgbClr val="FF3300"/>
                </a:solidFill>
                <a:ea typeface="ＭＳ Ｐゴシック" charset="-128"/>
                <a:hlinkClick r:id="rId3"/>
              </a:rPr>
              <a:t>http://eghapp.blogspot.com/</a:t>
            </a:r>
            <a:r>
              <a:rPr lang="en-US" sz="2000" dirty="0" smtClean="0">
                <a:solidFill>
                  <a:srgbClr val="FF3300"/>
                </a:solidFill>
                <a:ea typeface="ＭＳ Ｐゴシック" charset="-128"/>
              </a:rPr>
              <a:t> </a:t>
            </a:r>
          </a:p>
          <a:p>
            <a:pPr eaLnBrk="1" hangingPunct="1">
              <a:buFontTx/>
              <a:buNone/>
            </a:pPr>
            <a:r>
              <a:rPr lang="en-US" sz="2400" dirty="0" smtClean="0">
                <a:solidFill>
                  <a:srgbClr val="FF3300"/>
                </a:solidFill>
                <a:ea typeface="ＭＳ Ｐゴシック" charset="-128"/>
              </a:rPr>
              <a:t>	</a:t>
            </a:r>
            <a:r>
              <a:rPr lang="en-US" sz="2000" dirty="0" smtClean="0">
                <a:solidFill>
                  <a:srgbClr val="FF3300"/>
                </a:solidFill>
                <a:ea typeface="ＭＳ Ｐゴシック" charset="-128"/>
                <a:hlinkClick r:id="rId4"/>
              </a:rPr>
              <a:t>http://granger-happ.blogspot.com/</a:t>
            </a:r>
            <a:r>
              <a:rPr lang="en-US" sz="2000" dirty="0" smtClean="0">
                <a:solidFill>
                  <a:srgbClr val="FF3300"/>
                </a:solidFill>
                <a:ea typeface="ＭＳ Ｐゴシック" charset="-128"/>
              </a:rPr>
              <a:t>  </a:t>
            </a:r>
            <a:r>
              <a:rPr lang="en-US" sz="1800" i="1" dirty="0" smtClean="0">
                <a:solidFill>
                  <a:srgbClr val="FF3300"/>
                </a:solidFill>
                <a:ea typeface="ＭＳ Ｐゴシック" charset="-128"/>
              </a:rPr>
              <a:t>(Dartmouth Fellowship)</a:t>
            </a:r>
          </a:p>
          <a:p>
            <a:pPr eaLnBrk="1" hangingPunct="1"/>
            <a:r>
              <a:rPr lang="en-US" sz="2400" dirty="0" smtClean="0">
                <a:ea typeface="ＭＳ Ｐゴシック" charset="-128"/>
              </a:rPr>
              <a:t>Web site </a:t>
            </a:r>
            <a:r>
              <a:rPr lang="en-US" sz="1800" i="1" dirty="0" smtClean="0">
                <a:ea typeface="ＭＳ Ｐゴシック" charset="-128"/>
              </a:rPr>
              <a:t>(see the articles &amp; presentations link)</a:t>
            </a:r>
            <a:r>
              <a:rPr lang="en-US" sz="2400" dirty="0" smtClean="0">
                <a:ea typeface="ＭＳ Ｐゴシック" charset="-128"/>
              </a:rPr>
              <a:t> </a:t>
            </a:r>
            <a:r>
              <a:rPr lang="en-US" sz="2000" dirty="0" smtClean="0">
                <a:ea typeface="ＭＳ Ｐゴシック" charset="-128"/>
                <a:hlinkClick r:id="rId5"/>
              </a:rPr>
              <a:t>http://www.eghapp.com</a:t>
            </a:r>
            <a:r>
              <a:rPr lang="en-US" sz="2000" dirty="0" smtClean="0">
                <a:ea typeface="ＭＳ Ｐゴシック" charset="-128"/>
              </a:rPr>
              <a:t> </a:t>
            </a:r>
          </a:p>
          <a:p>
            <a:pPr eaLnBrk="1" hangingPunct="1"/>
            <a:r>
              <a:rPr lang="en-US" sz="2400" dirty="0" smtClean="0">
                <a:ea typeface="ＭＳ Ｐゴシック" charset="-128"/>
              </a:rPr>
              <a:t>Email:  </a:t>
            </a:r>
            <a:r>
              <a:rPr lang="en-US" sz="2000" dirty="0" smtClean="0">
                <a:ea typeface="ＭＳ Ｐゴシック" charset="-128"/>
                <a:hlinkClick r:id="rId6"/>
              </a:rPr>
              <a:t>ehapp@ifrc.org</a:t>
            </a:r>
            <a:r>
              <a:rPr lang="en-US" sz="2000" dirty="0" smtClean="0">
                <a:ea typeface="ＭＳ Ｐゴシック" charset="-128"/>
              </a:rPr>
              <a:t> </a:t>
            </a:r>
          </a:p>
          <a:p>
            <a:pPr eaLnBrk="1" hangingPunct="1"/>
            <a:r>
              <a:rPr lang="en-US" sz="2400" dirty="0" smtClean="0">
                <a:ea typeface="ＭＳ Ｐゴシック" charset="-128"/>
              </a:rPr>
              <a:t>Twitter: </a:t>
            </a:r>
            <a:r>
              <a:rPr lang="en-US" sz="2000" u="sng" dirty="0" smtClean="0">
                <a:solidFill>
                  <a:srgbClr val="009999"/>
                </a:solidFill>
                <a:ea typeface="ＭＳ Ｐゴシック" charset="-128"/>
              </a:rPr>
              <a:t>@</a:t>
            </a:r>
            <a:r>
              <a:rPr lang="en-US" sz="2000" u="sng" dirty="0" err="1" smtClean="0">
                <a:solidFill>
                  <a:srgbClr val="009999"/>
                </a:solidFill>
                <a:ea typeface="ＭＳ Ｐゴシック" charset="-128"/>
              </a:rPr>
              <a:t>ehapp</a:t>
            </a:r>
            <a:r>
              <a:rPr lang="en-US" sz="2400" dirty="0" smtClean="0">
                <a:solidFill>
                  <a:srgbClr val="009999"/>
                </a:solidFill>
                <a:ea typeface="ＭＳ Ｐゴシック" charset="-128"/>
              </a:rPr>
              <a:t> </a:t>
            </a:r>
          </a:p>
          <a:p>
            <a:pPr eaLnBrk="1" hangingPunct="1"/>
            <a:r>
              <a:rPr lang="en-US" sz="2400" dirty="0" smtClean="0">
                <a:ea typeface="ＭＳ Ｐゴシック" charset="-128"/>
              </a:rPr>
              <a:t>And the book: </a:t>
            </a:r>
          </a:p>
          <a:p>
            <a:pPr eaLnBrk="1" hangingPunct="1">
              <a:buFontTx/>
              <a:buNone/>
            </a:pPr>
            <a:r>
              <a:rPr lang="en-US" sz="2000" dirty="0" smtClean="0">
                <a:ea typeface="ＭＳ Ｐゴシック" charset="-128"/>
              </a:rPr>
              <a:t>	</a:t>
            </a:r>
            <a:r>
              <a:rPr lang="en-US" sz="2000" u="sng" dirty="0" smtClean="0">
                <a:ea typeface="ＭＳ Ｐゴシック" charset="-128"/>
              </a:rPr>
              <a:t>Managing Technology to Meet Your Mission</a:t>
            </a:r>
            <a:r>
              <a:rPr lang="en-US" sz="2000" dirty="0" smtClean="0">
                <a:ea typeface="ＭＳ Ｐゴシック" charset="-128"/>
              </a:rPr>
              <a:t>, chap. 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a:xfrm>
            <a:off x="1115616" y="980728"/>
            <a:ext cx="6858000" cy="4191000"/>
          </a:xfrm>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algn="ctr" eaLnBrk="1" hangingPunct="1">
              <a:buFontTx/>
              <a:buNone/>
            </a:pPr>
            <a:r>
              <a:rPr lang="en-US" sz="4000" dirty="0" smtClean="0">
                <a:solidFill>
                  <a:schemeClr val="bg1"/>
                </a:solidFill>
              </a:rPr>
              <a:t>What’s the single most important strategic question?</a:t>
            </a:r>
          </a:p>
        </p:txBody>
      </p:sp>
      <p:sp>
        <p:nvSpPr>
          <p:cNvPr id="6147" name="Slide Number Placeholder 4"/>
          <p:cNvSpPr>
            <a:spLocks noGrp="1"/>
          </p:cNvSpPr>
          <p:nvPr>
            <p:ph type="sldNum" sz="quarter" idx="4294967295"/>
          </p:nvPr>
        </p:nvSpPr>
        <p:spPr>
          <a:xfrm>
            <a:off x="6553200" y="6245225"/>
            <a:ext cx="2133600" cy="476250"/>
          </a:xfrm>
          <a:prstGeom prst="rect">
            <a:avLst/>
          </a:prstGeom>
          <a:noFill/>
        </p:spPr>
        <p:txBody>
          <a:bodyPr/>
          <a:lstStyle/>
          <a:p>
            <a:pPr algn="r"/>
            <a:fld id="{2FD2C5C6-D83D-4F4B-AF68-00C9DEE276EC}" type="slidenum">
              <a:rPr lang="en-US" sz="1600">
                <a:solidFill>
                  <a:schemeClr val="bg1"/>
                </a:solidFill>
              </a:rPr>
              <a:pPr algn="r"/>
              <a:t>7</a:t>
            </a:fld>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pPr eaLnBrk="1" hangingPunct="1"/>
            <a:r>
              <a:rPr lang="en-US" sz="3200" dirty="0" smtClean="0">
                <a:ea typeface="ＭＳ Ｐゴシック" charset="-128"/>
              </a:rPr>
              <a:t>Questions?</a:t>
            </a:r>
          </a:p>
        </p:txBody>
      </p:sp>
      <p:pic>
        <p:nvPicPr>
          <p:cNvPr id="61444" name="Picture 4"/>
          <p:cNvPicPr>
            <a:picLocks noChangeAspect="1" noChangeArrowheads="1"/>
          </p:cNvPicPr>
          <p:nvPr/>
        </p:nvPicPr>
        <p:blipFill>
          <a:blip r:embed="rId3" cstate="print"/>
          <a:srcRect/>
          <a:stretch>
            <a:fillRect/>
          </a:stretch>
        </p:blipFill>
        <p:spPr bwMode="auto">
          <a:xfrm>
            <a:off x="979239" y="2636912"/>
            <a:ext cx="7769225" cy="971550"/>
          </a:xfrm>
          <a:prstGeom prst="rect">
            <a:avLst/>
          </a:prstGeom>
          <a:noFill/>
          <a:ln w="9525">
            <a:noFill/>
            <a:miter lim="800000"/>
            <a:headEnd/>
            <a:tailEnd/>
          </a:ln>
        </p:spPr>
      </p:pic>
      <p:sp>
        <p:nvSpPr>
          <p:cNvPr id="5"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189" y="2571750"/>
            <a:ext cx="7772176" cy="1361777"/>
          </a:xfrm>
        </p:spPr>
        <p:txBody>
          <a:bodyPr/>
          <a:lstStyle/>
          <a:p>
            <a:pPr>
              <a:defRPr/>
            </a:pPr>
            <a:r>
              <a:rPr lang="en-US" dirty="0" smtClean="0">
                <a:sym typeface="Lucida Grande" charset="0"/>
              </a:rPr>
              <a:t>APPENDIX</a:t>
            </a:r>
            <a:endParaRPr lang="en-US" dirty="0">
              <a:sym typeface="Lucida Grande"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000" smtClean="0"/>
              <a:t>Key Questions We Cannot Yet Answer In Nonprofits</a:t>
            </a:r>
          </a:p>
        </p:txBody>
      </p:sp>
      <p:sp>
        <p:nvSpPr>
          <p:cNvPr id="63491" name="Rectangle 3"/>
          <p:cNvSpPr>
            <a:spLocks noGrp="1" noChangeArrowheads="1"/>
          </p:cNvSpPr>
          <p:nvPr>
            <p:ph idx="1"/>
          </p:nvPr>
        </p:nvSpPr>
        <p:spPr>
          <a:xfrm>
            <a:off x="395536" y="1676400"/>
            <a:ext cx="8748464" cy="4704928"/>
          </a:xfrm>
        </p:spPr>
        <p:txBody>
          <a:bodyPr/>
          <a:lstStyle/>
          <a:p>
            <a:pPr marL="609600" indent="-609600" eaLnBrk="1" hangingPunct="1">
              <a:lnSpc>
                <a:spcPct val="90000"/>
              </a:lnSpc>
              <a:buFontTx/>
              <a:buAutoNum type="arabicPeriod"/>
            </a:pPr>
            <a:r>
              <a:rPr lang="en-US" sz="2800" dirty="0" smtClean="0"/>
              <a:t>How can we seamlessly operate disconnected?</a:t>
            </a:r>
          </a:p>
          <a:p>
            <a:pPr marL="609600" indent="-609600" eaLnBrk="1" hangingPunct="1">
              <a:lnSpc>
                <a:spcPct val="90000"/>
              </a:lnSpc>
              <a:buFontTx/>
              <a:buAutoNum type="arabicPeriod"/>
            </a:pPr>
            <a:r>
              <a:rPr lang="en-US" sz="2800" dirty="0" smtClean="0"/>
              <a:t>How do we co-</a:t>
            </a:r>
            <a:r>
              <a:rPr lang="en-US" sz="2800" u="sng" dirty="0" smtClean="0"/>
              <a:t>operate</a:t>
            </a:r>
            <a:r>
              <a:rPr lang="en-US" sz="2800" dirty="0" smtClean="0"/>
              <a:t> with technology partners? (i.e., shared services)</a:t>
            </a:r>
          </a:p>
          <a:p>
            <a:pPr marL="609600" indent="-609600" eaLnBrk="1" hangingPunct="1">
              <a:lnSpc>
                <a:spcPct val="90000"/>
              </a:lnSpc>
              <a:buFontTx/>
              <a:buAutoNum type="arabicPeriod"/>
            </a:pPr>
            <a:r>
              <a:rPr lang="en-US" sz="2800" dirty="0" smtClean="0"/>
              <a:t>How can we deliver programs in new ways with technology? (changing the delivery model)</a:t>
            </a:r>
          </a:p>
          <a:p>
            <a:pPr marL="609600" indent="-609600" eaLnBrk="1" hangingPunct="1">
              <a:lnSpc>
                <a:spcPct val="90000"/>
              </a:lnSpc>
              <a:buFontTx/>
              <a:buAutoNum type="arabicPeriod"/>
            </a:pPr>
            <a:r>
              <a:rPr lang="en-US" sz="2800" dirty="0" smtClean="0"/>
              <a:t>What is the portfolio of basic phone-based applications that works in the field?</a:t>
            </a:r>
          </a:p>
          <a:p>
            <a:pPr marL="609600" indent="-609600" eaLnBrk="1" hangingPunct="1">
              <a:lnSpc>
                <a:spcPct val="90000"/>
              </a:lnSpc>
              <a:buFontTx/>
              <a:buAutoNum type="arabicPeriod"/>
            </a:pPr>
            <a:r>
              <a:rPr lang="en-US" sz="2800" dirty="0" smtClean="0"/>
              <a:t>What is the portfolio of bite-sized operating applications that works in an underfunded HQ business model?</a:t>
            </a:r>
          </a:p>
        </p:txBody>
      </p:sp>
      <p:sp>
        <p:nvSpPr>
          <p:cNvPr id="63492" name="Slide Number Placeholder 3"/>
          <p:cNvSpPr>
            <a:spLocks noGrp="1"/>
          </p:cNvSpPr>
          <p:nvPr>
            <p:ph type="sldNum" sz="quarter" idx="4294967295"/>
          </p:nvPr>
        </p:nvSpPr>
        <p:spPr>
          <a:prstGeom prst="rect">
            <a:avLst/>
          </a:prstGeom>
          <a:noFill/>
        </p:spPr>
        <p:txBody>
          <a:bodyPr/>
          <a:lstStyle/>
          <a:p>
            <a:pPr algn="r"/>
            <a:fld id="{8B1D7B07-DF26-4319-9460-01102DE4CF57}" type="slidenum">
              <a:rPr lang="en-US" sz="1400"/>
              <a:pPr algn="r"/>
              <a:t>72</a:t>
            </a:fld>
            <a:endParaRPr lang="en-US" sz="1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42392" y="-27384"/>
            <a:ext cx="6858000" cy="1143000"/>
          </a:xfrm>
        </p:spPr>
        <p:txBody>
          <a:bodyPr/>
          <a:lstStyle/>
          <a:p>
            <a:pPr algn="ctr" eaLnBrk="1" hangingPunct="1"/>
            <a:r>
              <a:rPr lang="en-US" sz="3200" dirty="0" smtClean="0"/>
              <a:t>A Triad of IT Drivers</a:t>
            </a:r>
          </a:p>
        </p:txBody>
      </p:sp>
      <p:sp>
        <p:nvSpPr>
          <p:cNvPr id="64515" name="AutoShape 3"/>
          <p:cNvSpPr>
            <a:spLocks noChangeArrowheads="1"/>
          </p:cNvSpPr>
          <p:nvPr/>
        </p:nvSpPr>
        <p:spPr bwMode="auto">
          <a:xfrm>
            <a:off x="2590800" y="4648200"/>
            <a:ext cx="3810000" cy="2133600"/>
          </a:xfrm>
          <a:prstGeom prst="upArrow">
            <a:avLst>
              <a:gd name="adj1" fmla="val 50000"/>
              <a:gd name="adj2" fmla="val 25000"/>
            </a:avLst>
          </a:prstGeom>
          <a:noFill/>
          <a:ln w="12700" algn="ctr">
            <a:solidFill>
              <a:schemeClr val="tx1"/>
            </a:solidFill>
            <a:miter lim="800000"/>
            <a:headEnd/>
            <a:tailEnd/>
          </a:ln>
        </p:spPr>
        <p:txBody>
          <a:bodyPr wrap="none" anchor="ctr"/>
          <a:lstStyle/>
          <a:p>
            <a:endParaRPr lang="en-US"/>
          </a:p>
        </p:txBody>
      </p:sp>
      <p:sp>
        <p:nvSpPr>
          <p:cNvPr id="64516" name="Text Box 4"/>
          <p:cNvSpPr txBox="1">
            <a:spLocks noChangeArrowheads="1"/>
          </p:cNvSpPr>
          <p:nvPr/>
        </p:nvSpPr>
        <p:spPr bwMode="auto">
          <a:xfrm>
            <a:off x="3543300" y="5068888"/>
            <a:ext cx="1914525" cy="1006475"/>
          </a:xfrm>
          <a:prstGeom prst="rect">
            <a:avLst/>
          </a:prstGeom>
          <a:noFill/>
          <a:ln w="9525" algn="ctr">
            <a:noFill/>
            <a:miter lim="800000"/>
            <a:headEnd/>
            <a:tailEnd/>
          </a:ln>
        </p:spPr>
        <p:txBody>
          <a:bodyPr wrap="none">
            <a:spAutoFit/>
          </a:bodyPr>
          <a:lstStyle/>
          <a:p>
            <a:pPr algn="ctr"/>
            <a:r>
              <a:rPr lang="en-US" sz="2400">
                <a:solidFill>
                  <a:srgbClr val="FF3300"/>
                </a:solidFill>
              </a:rPr>
              <a:t>Moore’s Law</a:t>
            </a:r>
          </a:p>
          <a:p>
            <a:pPr algn="ctr"/>
            <a:r>
              <a:rPr lang="en-US" sz="1800">
                <a:solidFill>
                  <a:srgbClr val="FF3300"/>
                </a:solidFill>
              </a:rPr>
              <a:t>CPUs double </a:t>
            </a:r>
          </a:p>
          <a:p>
            <a:pPr algn="ctr"/>
            <a:r>
              <a:rPr lang="en-US" sz="1800">
                <a:solidFill>
                  <a:srgbClr val="FF3300"/>
                </a:solidFill>
              </a:rPr>
              <a:t>every 18 months</a:t>
            </a:r>
          </a:p>
        </p:txBody>
      </p:sp>
      <p:sp>
        <p:nvSpPr>
          <p:cNvPr id="64517" name="AutoShape 5"/>
          <p:cNvSpPr>
            <a:spLocks noChangeArrowheads="1"/>
          </p:cNvSpPr>
          <p:nvPr/>
        </p:nvSpPr>
        <p:spPr bwMode="auto">
          <a:xfrm>
            <a:off x="990600" y="2438400"/>
            <a:ext cx="7010400" cy="2895600"/>
          </a:xfrm>
          <a:prstGeom prst="leftRightArrow">
            <a:avLst>
              <a:gd name="adj1" fmla="val 50000"/>
              <a:gd name="adj2" fmla="val 48421"/>
            </a:avLst>
          </a:prstGeom>
          <a:noFill/>
          <a:ln w="12700" algn="ctr">
            <a:solidFill>
              <a:schemeClr val="tx1"/>
            </a:solidFill>
            <a:miter lim="800000"/>
            <a:headEnd/>
            <a:tailEnd/>
          </a:ln>
        </p:spPr>
        <p:txBody>
          <a:bodyPr wrap="none" anchor="ctr"/>
          <a:lstStyle/>
          <a:p>
            <a:pPr algn="ctr"/>
            <a:endParaRPr lang="en-US"/>
          </a:p>
        </p:txBody>
      </p:sp>
      <p:sp>
        <p:nvSpPr>
          <p:cNvPr id="64518" name="Text Box 6"/>
          <p:cNvSpPr txBox="1">
            <a:spLocks noChangeArrowheads="1"/>
          </p:cNvSpPr>
          <p:nvPr/>
        </p:nvSpPr>
        <p:spPr bwMode="auto">
          <a:xfrm>
            <a:off x="1524000" y="3459163"/>
            <a:ext cx="5981700" cy="731837"/>
          </a:xfrm>
          <a:prstGeom prst="rect">
            <a:avLst/>
          </a:prstGeom>
          <a:noFill/>
          <a:ln w="9525" algn="ctr">
            <a:noFill/>
            <a:miter lim="800000"/>
            <a:headEnd/>
            <a:tailEnd/>
          </a:ln>
        </p:spPr>
        <p:txBody>
          <a:bodyPr wrap="none">
            <a:spAutoFit/>
          </a:bodyPr>
          <a:lstStyle/>
          <a:p>
            <a:pPr algn="ctr"/>
            <a:r>
              <a:rPr lang="en-US" sz="2400">
                <a:solidFill>
                  <a:srgbClr val="008000"/>
                </a:solidFill>
              </a:rPr>
              <a:t>Nielsen’s Law</a:t>
            </a:r>
          </a:p>
          <a:p>
            <a:pPr algn="ctr"/>
            <a:r>
              <a:rPr lang="en-US" sz="1800">
                <a:solidFill>
                  <a:srgbClr val="008000"/>
                </a:solidFill>
              </a:rPr>
              <a:t>high-end user's connection speed grows by 50% per year</a:t>
            </a:r>
          </a:p>
        </p:txBody>
      </p:sp>
      <p:sp>
        <p:nvSpPr>
          <p:cNvPr id="64519" name="AutoShape 7"/>
          <p:cNvSpPr>
            <a:spLocks noChangeArrowheads="1"/>
          </p:cNvSpPr>
          <p:nvPr/>
        </p:nvSpPr>
        <p:spPr bwMode="auto">
          <a:xfrm>
            <a:off x="914400" y="990600"/>
            <a:ext cx="7315200" cy="2133600"/>
          </a:xfrm>
          <a:custGeom>
            <a:avLst/>
            <a:gdLst>
              <a:gd name="T0" fmla="*/ 7315200 w 21600"/>
              <a:gd name="T1" fmla="*/ 1066800 h 21600"/>
              <a:gd name="T2" fmla="*/ 3657600 w 21600"/>
              <a:gd name="T3" fmla="*/ 2133600 h 21600"/>
              <a:gd name="T4" fmla="*/ 0 w 21600"/>
              <a:gd name="T5" fmla="*/ 1066800 h 21600"/>
              <a:gd name="T6" fmla="*/ 3657600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noFill/>
          <a:ln w="12700" algn="ctr">
            <a:solidFill>
              <a:schemeClr val="tx1"/>
            </a:solidFill>
            <a:miter lim="800000"/>
            <a:headEnd/>
            <a:tailEnd/>
          </a:ln>
        </p:spPr>
        <p:txBody>
          <a:bodyPr wrap="none" anchor="ctr"/>
          <a:lstStyle/>
          <a:p>
            <a:endParaRPr lang="en-US"/>
          </a:p>
        </p:txBody>
      </p:sp>
      <p:sp>
        <p:nvSpPr>
          <p:cNvPr id="64520" name="Text Box 8"/>
          <p:cNvSpPr txBox="1">
            <a:spLocks noChangeArrowheads="1"/>
          </p:cNvSpPr>
          <p:nvPr/>
        </p:nvSpPr>
        <p:spPr bwMode="auto">
          <a:xfrm>
            <a:off x="2790825" y="1600200"/>
            <a:ext cx="3446463" cy="731838"/>
          </a:xfrm>
          <a:prstGeom prst="rect">
            <a:avLst/>
          </a:prstGeom>
          <a:noFill/>
          <a:ln w="9525" algn="ctr">
            <a:noFill/>
            <a:miter lim="800000"/>
            <a:headEnd/>
            <a:tailEnd/>
          </a:ln>
        </p:spPr>
        <p:txBody>
          <a:bodyPr wrap="none">
            <a:spAutoFit/>
          </a:bodyPr>
          <a:lstStyle/>
          <a:p>
            <a:pPr algn="ctr"/>
            <a:r>
              <a:rPr lang="en-US" sz="2400">
                <a:solidFill>
                  <a:srgbClr val="0000FF"/>
                </a:solidFill>
              </a:rPr>
              <a:t>Metcalf’s Law</a:t>
            </a:r>
          </a:p>
          <a:p>
            <a:pPr algn="ctr"/>
            <a:r>
              <a:rPr lang="en-US" sz="1800">
                <a:solidFill>
                  <a:srgbClr val="0000FF"/>
                </a:solidFill>
              </a:rPr>
              <a:t>the network effect is exponential</a:t>
            </a:r>
          </a:p>
        </p:txBody>
      </p:sp>
      <p:sp>
        <p:nvSpPr>
          <p:cNvPr id="64521" name="Slide Number Placeholder 8"/>
          <p:cNvSpPr>
            <a:spLocks noGrp="1"/>
          </p:cNvSpPr>
          <p:nvPr>
            <p:ph type="sldNum" sz="quarter" idx="4294967295"/>
          </p:nvPr>
        </p:nvSpPr>
        <p:spPr>
          <a:xfrm>
            <a:off x="7772400" y="6248400"/>
            <a:ext cx="1219200" cy="476250"/>
          </a:xfrm>
          <a:prstGeom prst="rect">
            <a:avLst/>
          </a:prstGeom>
          <a:noFill/>
        </p:spPr>
        <p:txBody>
          <a:bodyPr/>
          <a:lstStyle/>
          <a:p>
            <a:pPr algn="r"/>
            <a:fld id="{59A5831F-925D-4CFF-A620-45DB05914B92}" type="slidenum">
              <a:rPr lang="en-US" sz="1400"/>
              <a:pPr algn="r"/>
              <a:t>73</a:t>
            </a:fld>
            <a:endParaRPr lang="en-US" sz="1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latin typeface="Arial" pitchFamily="34" charset="0"/>
                <a:cs typeface="Arial" pitchFamily="34" charset="0"/>
              </a:rPr>
              <a:t>One Final Word</a:t>
            </a:r>
            <a:endParaRPr lang="en-US"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lstStyle/>
          <a:p>
            <a:pPr>
              <a:buNone/>
            </a:pPr>
            <a:r>
              <a:rPr lang="en-US" dirty="0" smtClean="0">
                <a:solidFill>
                  <a:schemeClr val="bg1"/>
                </a:solidFill>
                <a:latin typeface="Arial" pitchFamily="34" charset="0"/>
                <a:cs typeface="Arial" pitchFamily="34" charset="0"/>
              </a:rPr>
              <a:t>	Before you make your bets: when there is rapid change and uncertainty, smart organizations vary like mad*.  Run pilots, experiments and test ideas.  Throw away what doesn’t work.  Take to scale that which succeeds. </a:t>
            </a:r>
          </a:p>
          <a:p>
            <a:endParaRPr lang="en-US" dirty="0" smtClean="0">
              <a:solidFill>
                <a:schemeClr val="bg1"/>
              </a:solidFill>
              <a:latin typeface="Arial" pitchFamily="34" charset="0"/>
              <a:cs typeface="Arial" pitchFamily="34" charset="0"/>
            </a:endParaRPr>
          </a:p>
          <a:p>
            <a:endParaRPr lang="en-US" dirty="0" smtClean="0">
              <a:solidFill>
                <a:schemeClr val="bg1"/>
              </a:solidFill>
              <a:latin typeface="Arial" pitchFamily="34" charset="0"/>
              <a:cs typeface="Arial" pitchFamily="34" charset="0"/>
            </a:endParaRPr>
          </a:p>
          <a:p>
            <a:pPr>
              <a:buNone/>
            </a:pPr>
            <a:r>
              <a:rPr lang="en-US" sz="2800" baseline="30000" dirty="0" smtClean="0">
                <a:solidFill>
                  <a:schemeClr val="bg1"/>
                </a:solidFill>
                <a:latin typeface="Arial" pitchFamily="34" charset="0"/>
                <a:cs typeface="Arial" pitchFamily="34" charset="0"/>
              </a:rPr>
              <a:t>	* See Jim Collins, </a:t>
            </a:r>
            <a:r>
              <a:rPr lang="en-US" sz="2800" u="sng" baseline="30000" dirty="0" smtClean="0">
                <a:solidFill>
                  <a:schemeClr val="bg1"/>
                </a:solidFill>
                <a:latin typeface="Arial" pitchFamily="34" charset="0"/>
                <a:cs typeface="Arial" pitchFamily="34" charset="0"/>
              </a:rPr>
              <a:t>Built to Last</a:t>
            </a:r>
            <a:r>
              <a:rPr lang="en-US" sz="2800" baseline="30000" dirty="0" smtClean="0">
                <a:solidFill>
                  <a:schemeClr val="bg1"/>
                </a:solidFill>
                <a:latin typeface="Arial" pitchFamily="34" charset="0"/>
                <a:cs typeface="Arial" pitchFamily="34" charset="0"/>
              </a:rPr>
              <a:t>, Harper Collins, 1995, pp. 146-47.</a:t>
            </a:r>
          </a:p>
          <a:p>
            <a:endParaRPr lang="en-US" dirty="0">
              <a:solidFill>
                <a:schemeClr val="bg1"/>
              </a:solidFill>
              <a:latin typeface="Arial" pitchFamily="34" charset="0"/>
              <a:cs typeface="Arial" pitchFamily="34" charset="0"/>
            </a:endParaRPr>
          </a:p>
        </p:txBody>
      </p:sp>
      <p:sp>
        <p:nvSpPr>
          <p:cNvPr id="6"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bg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400" b="0"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p:cNvSpPr>
          <p:nvPr>
            <p:ph type="title"/>
          </p:nvPr>
        </p:nvSpPr>
        <p:spPr/>
        <p:txBody>
          <a:bodyPr/>
          <a:lstStyle/>
          <a:p>
            <a:r>
              <a:rPr lang="en-US" dirty="0" smtClean="0">
                <a:ea typeface="ＭＳ Ｐゴシック" pitchFamily="-65" charset="-128"/>
              </a:rPr>
              <a:t>NetHope Values – Guiding Principles</a:t>
            </a:r>
          </a:p>
        </p:txBody>
      </p:sp>
      <p:sp>
        <p:nvSpPr>
          <p:cNvPr id="6148" name="Rectangle 3"/>
          <p:cNvSpPr>
            <a:spLocks noGrp="1"/>
          </p:cNvSpPr>
          <p:nvPr>
            <p:ph idx="1"/>
          </p:nvPr>
        </p:nvSpPr>
        <p:spPr/>
        <p:txBody>
          <a:bodyPr/>
          <a:lstStyle/>
          <a:p>
            <a:pPr>
              <a:lnSpc>
                <a:spcPct val="90000"/>
              </a:lnSpc>
            </a:pPr>
            <a:r>
              <a:rPr lang="en-US" sz="2400" dirty="0" smtClean="0">
                <a:ea typeface="ＭＳ Ｐゴシック" pitchFamily="-65" charset="-128"/>
              </a:rPr>
              <a:t>Technology (ICT) Matters</a:t>
            </a:r>
          </a:p>
          <a:p>
            <a:pPr lvl="1">
              <a:lnSpc>
                <a:spcPct val="90000"/>
              </a:lnSpc>
            </a:pPr>
            <a:r>
              <a:rPr lang="en-US" sz="2000" dirty="0" smtClean="0">
                <a:ea typeface="ＭＳ Ｐゴシック" pitchFamily="-65" charset="-128"/>
              </a:rPr>
              <a:t>NGO Missions depend on effective technology &amp; capacity building</a:t>
            </a:r>
          </a:p>
          <a:p>
            <a:pPr>
              <a:lnSpc>
                <a:spcPct val="90000"/>
              </a:lnSpc>
            </a:pPr>
            <a:r>
              <a:rPr lang="en-US" sz="2400" dirty="0" smtClean="0">
                <a:ea typeface="ＭＳ Ｐゴシック" pitchFamily="-65" charset="-128"/>
              </a:rPr>
              <a:t>Benefiting all benefits one</a:t>
            </a:r>
          </a:p>
          <a:p>
            <a:pPr lvl="1">
              <a:lnSpc>
                <a:spcPct val="90000"/>
              </a:lnSpc>
            </a:pPr>
            <a:r>
              <a:rPr lang="en-US" sz="2000" dirty="0" smtClean="0">
                <a:ea typeface="ＭＳ Ｐゴシック" pitchFamily="-65" charset="-128"/>
              </a:rPr>
              <a:t>Benefiting one also Benefits All </a:t>
            </a:r>
          </a:p>
          <a:p>
            <a:pPr>
              <a:lnSpc>
                <a:spcPct val="90000"/>
              </a:lnSpc>
            </a:pPr>
            <a:r>
              <a:rPr lang="en-US" sz="2400" dirty="0" smtClean="0">
                <a:ea typeface="ＭＳ Ｐゴシック" pitchFamily="-65" charset="-128"/>
              </a:rPr>
              <a:t>Learn through collaboration</a:t>
            </a:r>
          </a:p>
          <a:p>
            <a:pPr lvl="1">
              <a:lnSpc>
                <a:spcPct val="90000"/>
              </a:lnSpc>
            </a:pPr>
            <a:r>
              <a:rPr lang="en-US" sz="2000" dirty="0" smtClean="0">
                <a:ea typeface="ＭＳ Ｐゴシック" pitchFamily="-65" charset="-128"/>
              </a:rPr>
              <a:t>Learn by doing</a:t>
            </a:r>
          </a:p>
          <a:p>
            <a:pPr>
              <a:lnSpc>
                <a:spcPct val="90000"/>
              </a:lnSpc>
            </a:pPr>
            <a:r>
              <a:rPr lang="en-US" sz="2400" dirty="0" smtClean="0">
                <a:ea typeface="ＭＳ Ｐゴシック" pitchFamily="-65" charset="-128"/>
              </a:rPr>
              <a:t>Build for the Field</a:t>
            </a:r>
          </a:p>
          <a:p>
            <a:pPr lvl="1">
              <a:lnSpc>
                <a:spcPct val="90000"/>
              </a:lnSpc>
            </a:pPr>
            <a:r>
              <a:rPr lang="en-US" sz="2000" dirty="0" smtClean="0">
                <a:ea typeface="ＭＳ Ｐゴシック" pitchFamily="-65" charset="-128"/>
              </a:rPr>
              <a:t>IT solutions are deployed solutions</a:t>
            </a:r>
          </a:p>
          <a:p>
            <a:pPr>
              <a:lnSpc>
                <a:spcPct val="90000"/>
              </a:lnSpc>
            </a:pPr>
            <a:r>
              <a:rPr lang="en-US" sz="2400" dirty="0" smtClean="0">
                <a:ea typeface="ＭＳ Ｐゴシック" pitchFamily="-65" charset="-128"/>
              </a:rPr>
              <a:t>Bias for action</a:t>
            </a:r>
          </a:p>
          <a:p>
            <a:pPr lvl="1">
              <a:lnSpc>
                <a:spcPct val="90000"/>
              </a:lnSpc>
            </a:pPr>
            <a:r>
              <a:rPr lang="en-US" sz="2000" dirty="0" smtClean="0">
                <a:ea typeface="ＭＳ Ｐゴシック" pitchFamily="-65" charset="-128"/>
              </a:rPr>
              <a:t>The need for speed, especially for emergencies</a:t>
            </a:r>
          </a:p>
          <a:p>
            <a:pPr>
              <a:lnSpc>
                <a:spcPct val="90000"/>
              </a:lnSpc>
            </a:pPr>
            <a:r>
              <a:rPr lang="en-US" sz="2400" dirty="0" smtClean="0">
                <a:ea typeface="ＭＳ Ｐゴシック" pitchFamily="-65" charset="-128"/>
              </a:rPr>
              <a:t>Trust above all else</a:t>
            </a:r>
          </a:p>
          <a:p>
            <a:pPr lvl="1">
              <a:lnSpc>
                <a:spcPct val="90000"/>
              </a:lnSpc>
            </a:pPr>
            <a:r>
              <a:rPr lang="en-US" sz="2000" dirty="0" smtClean="0">
                <a:ea typeface="ＭＳ Ｐゴシック" pitchFamily="-65" charset="-128"/>
              </a:rPr>
              <a:t>Trust comes through open dialog and working together over time</a:t>
            </a:r>
          </a:p>
        </p:txBody>
      </p:sp>
      <p:sp>
        <p:nvSpPr>
          <p:cNvPr id="5"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Summary Strategy in Ten Questions</a:t>
            </a:r>
            <a:endParaRPr lang="en-US" sz="3200" dirty="0"/>
          </a:p>
        </p:txBody>
      </p:sp>
      <p:sp>
        <p:nvSpPr>
          <p:cNvPr id="3" name="Content Placeholder 2"/>
          <p:cNvSpPr>
            <a:spLocks noGrp="1"/>
          </p:cNvSpPr>
          <p:nvPr>
            <p:ph idx="1"/>
          </p:nvPr>
        </p:nvSpPr>
        <p:spPr/>
        <p:txBody>
          <a:bodyPr/>
          <a:lstStyle/>
          <a:p>
            <a:pPr marL="808037" lvl="0" indent="-514350" fontAlgn="ctr">
              <a:buFont typeface="+mj-lt"/>
              <a:buAutoNum type="arabicPeriod"/>
            </a:pPr>
            <a:r>
              <a:rPr lang="en-US" sz="2400" dirty="0" smtClean="0"/>
              <a:t>From where have we come?</a:t>
            </a:r>
          </a:p>
          <a:p>
            <a:pPr marL="808037" lvl="0" indent="-514350" fontAlgn="ctr">
              <a:buFont typeface="+mj-lt"/>
              <a:buAutoNum type="arabicPeriod"/>
            </a:pPr>
            <a:r>
              <a:rPr lang="en-US" sz="2400" dirty="0" smtClean="0"/>
              <a:t>Who are we?</a:t>
            </a:r>
          </a:p>
          <a:p>
            <a:pPr marL="808037" lvl="0" indent="-514350" fontAlgn="ctr">
              <a:buFont typeface="+mj-lt"/>
              <a:buAutoNum type="arabicPeriod"/>
            </a:pPr>
            <a:r>
              <a:rPr lang="en-US" sz="2400" dirty="0" smtClean="0"/>
              <a:t>What do we do?</a:t>
            </a:r>
          </a:p>
          <a:p>
            <a:pPr marL="808037" lvl="0" indent="-514350" fontAlgn="ctr">
              <a:buFont typeface="+mj-lt"/>
              <a:buAutoNum type="arabicPeriod"/>
            </a:pPr>
            <a:r>
              <a:rPr lang="en-US" sz="2400" dirty="0" smtClean="0"/>
              <a:t>Why do we do it?</a:t>
            </a:r>
          </a:p>
          <a:p>
            <a:pPr marL="808037" lvl="0" indent="-514350" fontAlgn="ctr">
              <a:buFont typeface="+mj-lt"/>
              <a:buAutoNum type="arabicPeriod"/>
            </a:pPr>
            <a:r>
              <a:rPr lang="en-US" sz="2400" dirty="0" smtClean="0"/>
              <a:t>Where we are going?</a:t>
            </a:r>
          </a:p>
          <a:p>
            <a:pPr marL="808037" lvl="0" indent="-514350" fontAlgn="ctr">
              <a:buFont typeface="+mj-lt"/>
              <a:buAutoNum type="arabicPeriod"/>
            </a:pPr>
            <a:r>
              <a:rPr lang="en-US" sz="2400" dirty="0" smtClean="0"/>
              <a:t>How will we get there?</a:t>
            </a:r>
          </a:p>
          <a:p>
            <a:pPr marL="808037" lvl="0" indent="-514350" fontAlgn="ctr">
              <a:buFont typeface="+mj-lt"/>
              <a:buAutoNum type="arabicPeriod"/>
            </a:pPr>
            <a:r>
              <a:rPr lang="en-US" sz="2400" dirty="0" smtClean="0"/>
              <a:t>What will it cost and how long will it take?</a:t>
            </a:r>
          </a:p>
          <a:p>
            <a:pPr marL="808037" lvl="0" indent="-514350" fontAlgn="ctr">
              <a:buFont typeface="+mj-lt"/>
              <a:buAutoNum type="arabicPeriod"/>
            </a:pPr>
            <a:r>
              <a:rPr lang="en-US" sz="2400" dirty="0" smtClean="0"/>
              <a:t>What are the existing resources? (What is the capacity we have to get there?)</a:t>
            </a:r>
          </a:p>
          <a:p>
            <a:pPr marL="808037" lvl="0" indent="-514350" fontAlgn="ctr">
              <a:buFont typeface="+mj-lt"/>
              <a:buAutoNum type="arabicPeriod"/>
            </a:pPr>
            <a:r>
              <a:rPr lang="en-US" sz="2400" dirty="0" smtClean="0"/>
              <a:t>What investment is required to close the gap?</a:t>
            </a:r>
          </a:p>
          <a:p>
            <a:pPr marL="808037" lvl="0" indent="-514350" fontAlgn="ctr">
              <a:buFont typeface="+mj-lt"/>
              <a:buAutoNum type="arabicPeriod"/>
            </a:pPr>
            <a:r>
              <a:rPr lang="en-US" sz="2400" dirty="0" smtClean="0"/>
              <a:t>What’s the impact on departments?</a:t>
            </a:r>
            <a:endParaRPr lang="en-US" sz="2400" dirty="0"/>
          </a:p>
        </p:txBody>
      </p:sp>
      <p:sp>
        <p:nvSpPr>
          <p:cNvPr id="4" name="Slide Number Placeholder 3"/>
          <p:cNvSpPr>
            <a:spLocks noGrp="1"/>
          </p:cNvSpPr>
          <p:nvPr>
            <p:ph type="sldNum" sz="quarter" idx="4294967295"/>
          </p:nvPr>
        </p:nvSpPr>
        <p:spPr>
          <a:prstGeom prst="rect">
            <a:avLst/>
          </a:prstGeom>
        </p:spPr>
        <p:txBody>
          <a:bodyPr/>
          <a:lstStyle/>
          <a:p>
            <a:pPr algn="r"/>
            <a:fld id="{1F50F67D-38A0-4D08-A381-58302F5F568C}" type="slidenum">
              <a:rPr lang="en-GB" sz="1600" noProof="0" smtClean="0"/>
              <a:pPr algn="r"/>
              <a:t>76</a:t>
            </a:fld>
            <a:endParaRPr lang="en-GB" sz="1600" noProof="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bwMode="auto">
          <a:xfrm>
            <a:off x="1828800" y="692696"/>
            <a:ext cx="6858000" cy="801142"/>
          </a:xfrm>
          <a:noFill/>
          <a:ln>
            <a:miter lim="800000"/>
            <a:headEnd/>
            <a:tailEnd/>
          </a:ln>
        </p:spPr>
        <p:txBody>
          <a:bodyPr wrap="square" lIns="64291" tIns="32146" rIns="64291" bIns="32146" numCol="1" anchor="t" anchorCtr="0" compatLnSpc="1">
            <a:prstTxWarp prst="textNoShape">
              <a:avLst/>
            </a:prstTxWarp>
          </a:bodyPr>
          <a:lstStyle/>
          <a:p>
            <a:r>
              <a:rPr lang="en-US" sz="3200" dirty="0" smtClean="0"/>
              <a:t>Connecting the Dots</a:t>
            </a:r>
          </a:p>
        </p:txBody>
      </p:sp>
      <p:sp>
        <p:nvSpPr>
          <p:cNvPr id="7171" name="Content Placeholder 3"/>
          <p:cNvSpPr>
            <a:spLocks noGrp="1"/>
          </p:cNvSpPr>
          <p:nvPr>
            <p:ph idx="1"/>
          </p:nvPr>
        </p:nvSpPr>
        <p:spPr bwMode="auto">
          <a:noFill/>
          <a:ln>
            <a:miter lim="800000"/>
            <a:headEnd/>
            <a:tailEnd/>
          </a:ln>
        </p:spPr>
        <p:txBody>
          <a:bodyPr wrap="square" lIns="64291" tIns="32146" rIns="64291" bIns="32146" numCol="1" anchor="t" anchorCtr="0" compatLnSpc="1">
            <a:prstTxWarp prst="textNoShape">
              <a:avLst/>
            </a:prstTxWarp>
          </a:bodyPr>
          <a:lstStyle/>
          <a:p>
            <a:pPr algn="ctr">
              <a:buFont typeface="Wingdings" pitchFamily="2" charset="2"/>
              <a:buNone/>
            </a:pPr>
            <a:endParaRPr lang="en-US" dirty="0" smtClean="0"/>
          </a:p>
          <a:p>
            <a:pPr algn="ctr">
              <a:buFont typeface="Wingdings" pitchFamily="2" charset="2"/>
              <a:buNone/>
            </a:pPr>
            <a:endParaRPr lang="en-US" dirty="0" smtClean="0"/>
          </a:p>
          <a:p>
            <a:pPr algn="ctr">
              <a:buFont typeface="Wingdings" pitchFamily="2" charset="2"/>
              <a:buNone/>
            </a:pPr>
            <a:endParaRPr lang="en-US" dirty="0" smtClean="0"/>
          </a:p>
          <a:p>
            <a:pPr algn="ctr">
              <a:buFont typeface="Wingdings" pitchFamily="2" charset="2"/>
              <a:buNone/>
            </a:pPr>
            <a:endParaRPr lang="en-US" dirty="0" smtClean="0"/>
          </a:p>
          <a:p>
            <a:pPr algn="ctr">
              <a:buFont typeface="Wingdings" pitchFamily="2" charset="2"/>
              <a:buNone/>
            </a:pPr>
            <a:r>
              <a:rPr lang="en-US" sz="3100" dirty="0" smtClean="0"/>
              <a:t>What does the NGO Data Center </a:t>
            </a:r>
          </a:p>
          <a:p>
            <a:pPr algn="ctr">
              <a:buFont typeface="Wingdings" pitchFamily="2" charset="2"/>
              <a:buNone/>
            </a:pPr>
            <a:r>
              <a:rPr lang="en-US" sz="3100" dirty="0" smtClean="0"/>
              <a:t>of the future look like?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1828800" y="620688"/>
            <a:ext cx="6858000" cy="873150"/>
          </a:xfrm>
          <a:noFill/>
          <a:ln>
            <a:miter lim="800000"/>
            <a:headEnd/>
            <a:tailEnd/>
          </a:ln>
        </p:spPr>
        <p:txBody>
          <a:bodyPr wrap="square" lIns="64291" tIns="32146" rIns="64291" bIns="32146" numCol="1" anchor="t" anchorCtr="0" compatLnSpc="1">
            <a:prstTxWarp prst="textNoShape">
              <a:avLst/>
            </a:prstTxWarp>
          </a:bodyPr>
          <a:lstStyle/>
          <a:p>
            <a:r>
              <a:rPr lang="en-US" sz="3200" dirty="0" smtClean="0"/>
              <a:t>Who will pull your chain?</a:t>
            </a:r>
          </a:p>
        </p:txBody>
      </p:sp>
      <p:pic>
        <p:nvPicPr>
          <p:cNvPr id="8195" name="Picture 2" descr="http://s3.images.com/huge.1.5309.JPG"/>
          <p:cNvPicPr>
            <a:picLocks noChangeAspect="1" noChangeArrowheads="1"/>
          </p:cNvPicPr>
          <p:nvPr/>
        </p:nvPicPr>
        <p:blipFill>
          <a:blip r:embed="rId3" cstate="print"/>
          <a:srcRect/>
          <a:stretch>
            <a:fillRect/>
          </a:stretch>
        </p:blipFill>
        <p:spPr bwMode="auto">
          <a:xfrm>
            <a:off x="5054203" y="1646411"/>
            <a:ext cx="3772793" cy="5022949"/>
          </a:xfrm>
          <a:prstGeom prst="rect">
            <a:avLst/>
          </a:prstGeom>
          <a:noFill/>
          <a:ln w="9525">
            <a:noFill/>
            <a:miter lim="800000"/>
            <a:headEnd/>
            <a:tailEnd/>
          </a:ln>
        </p:spPr>
      </p:pic>
      <p:sp>
        <p:nvSpPr>
          <p:cNvPr id="4" name="TextBox 3"/>
          <p:cNvSpPr txBox="1">
            <a:spLocks noChangeArrowheads="1"/>
          </p:cNvSpPr>
          <p:nvPr/>
        </p:nvSpPr>
        <p:spPr bwMode="auto">
          <a:xfrm>
            <a:off x="1303735" y="1713385"/>
            <a:ext cx="2155404" cy="497830"/>
          </a:xfrm>
          <a:prstGeom prst="rect">
            <a:avLst/>
          </a:prstGeom>
          <a:noFill/>
          <a:ln w="9525">
            <a:noFill/>
            <a:miter lim="800000"/>
            <a:headEnd/>
            <a:tailEnd/>
          </a:ln>
        </p:spPr>
        <p:txBody>
          <a:bodyPr wrap="none" lIns="64291" tIns="32146" rIns="64291" bIns="32146">
            <a:spAutoFit/>
          </a:bodyPr>
          <a:lstStyle/>
          <a:p>
            <a:r>
              <a:rPr lang="en-US" sz="2800" dirty="0">
                <a:cs typeface="ヒラギノ角ゴ ProN W3"/>
              </a:rPr>
              <a:t>The Market?</a:t>
            </a:r>
          </a:p>
        </p:txBody>
      </p:sp>
      <p:sp>
        <p:nvSpPr>
          <p:cNvPr id="5" name="TextBox 4"/>
          <p:cNvSpPr txBox="1">
            <a:spLocks noChangeArrowheads="1"/>
          </p:cNvSpPr>
          <p:nvPr/>
        </p:nvSpPr>
        <p:spPr bwMode="auto">
          <a:xfrm>
            <a:off x="1250156" y="4105424"/>
            <a:ext cx="936853" cy="926694"/>
          </a:xfrm>
          <a:prstGeom prst="rect">
            <a:avLst/>
          </a:prstGeom>
          <a:noFill/>
          <a:ln w="9525">
            <a:noFill/>
            <a:miter lim="800000"/>
            <a:headEnd/>
            <a:tailEnd/>
          </a:ln>
        </p:spPr>
        <p:txBody>
          <a:bodyPr wrap="none" lIns="64291" tIns="32146" rIns="64291" bIns="32146">
            <a:spAutoFit/>
          </a:bodyPr>
          <a:lstStyle/>
          <a:p>
            <a:r>
              <a:rPr lang="en-US" sz="2800" dirty="0">
                <a:cs typeface="ヒラギノ角ゴ ProN W3"/>
              </a:rPr>
              <a:t>You?</a:t>
            </a:r>
          </a:p>
          <a:p>
            <a:r>
              <a:rPr lang="en-US" sz="2800" dirty="0">
                <a:cs typeface="ヒラギノ角ゴ ProN W3"/>
              </a:rPr>
              <a:t> </a:t>
            </a:r>
          </a:p>
        </p:txBody>
      </p:sp>
      <p:sp>
        <p:nvSpPr>
          <p:cNvPr id="6" name="TextBox 5"/>
          <p:cNvSpPr txBox="1">
            <a:spLocks noChangeArrowheads="1"/>
          </p:cNvSpPr>
          <p:nvPr/>
        </p:nvSpPr>
        <p:spPr bwMode="auto">
          <a:xfrm>
            <a:off x="1303734" y="3244826"/>
            <a:ext cx="450949" cy="497830"/>
          </a:xfrm>
          <a:prstGeom prst="rect">
            <a:avLst/>
          </a:prstGeom>
          <a:noFill/>
          <a:ln w="9525">
            <a:noFill/>
            <a:miter lim="800000"/>
            <a:headEnd/>
            <a:tailEnd/>
          </a:ln>
        </p:spPr>
        <p:txBody>
          <a:bodyPr wrap="none" lIns="64291" tIns="32146" rIns="64291" bIns="32146">
            <a:spAutoFit/>
          </a:bodyPr>
          <a:lstStyle/>
          <a:p>
            <a:r>
              <a:rPr lang="en-US" sz="2800" dirty="0">
                <a:cs typeface="ヒラギノ角ゴ ProN W3"/>
              </a:rPr>
              <a:t>or</a:t>
            </a:r>
          </a:p>
        </p:txBody>
      </p:sp>
      <p:sp>
        <p:nvSpPr>
          <p:cNvPr id="7" name="TextBox 6"/>
          <p:cNvSpPr txBox="1">
            <a:spLocks noChangeArrowheads="1"/>
          </p:cNvSpPr>
          <p:nvPr/>
        </p:nvSpPr>
        <p:spPr bwMode="auto">
          <a:xfrm>
            <a:off x="1310432" y="2196704"/>
            <a:ext cx="1493490" cy="497830"/>
          </a:xfrm>
          <a:prstGeom prst="rect">
            <a:avLst/>
          </a:prstGeom>
          <a:noFill/>
          <a:ln w="9525">
            <a:noFill/>
            <a:miter lim="800000"/>
            <a:headEnd/>
            <a:tailEnd/>
          </a:ln>
        </p:spPr>
        <p:txBody>
          <a:bodyPr wrap="none" lIns="64291" tIns="32146" rIns="64291" bIns="32146">
            <a:spAutoFit/>
          </a:bodyPr>
          <a:lstStyle/>
          <a:p>
            <a:r>
              <a:rPr lang="en-US" sz="2800" dirty="0">
                <a:cs typeface="ヒラギノ角ゴ ProN W3"/>
              </a:rPr>
              <a:t>Donors?</a:t>
            </a:r>
          </a:p>
        </p:txBody>
      </p:sp>
      <p:sp>
        <p:nvSpPr>
          <p:cNvPr id="9" name="TextBox 8"/>
          <p:cNvSpPr txBox="1">
            <a:spLocks noChangeArrowheads="1"/>
          </p:cNvSpPr>
          <p:nvPr/>
        </p:nvSpPr>
        <p:spPr bwMode="auto">
          <a:xfrm>
            <a:off x="1291457" y="2678907"/>
            <a:ext cx="1961182" cy="497830"/>
          </a:xfrm>
          <a:prstGeom prst="rect">
            <a:avLst/>
          </a:prstGeom>
          <a:noFill/>
          <a:ln w="9525">
            <a:noFill/>
            <a:miter lim="800000"/>
            <a:headEnd/>
            <a:tailEnd/>
          </a:ln>
        </p:spPr>
        <p:txBody>
          <a:bodyPr wrap="none" lIns="64291" tIns="32146" rIns="64291" bIns="32146">
            <a:spAutoFit/>
          </a:bodyPr>
          <a:lstStyle/>
          <a:p>
            <a:r>
              <a:rPr lang="en-US" sz="2800" dirty="0">
                <a:cs typeface="ヒラギノ角ゴ ProN W3"/>
              </a:rPr>
              <a:t>Your Boss?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533400" y="1066800"/>
            <a:ext cx="8610600" cy="5029200"/>
          </a:xfrm>
        </p:spPr>
        <p:txBody>
          <a:bodyPr/>
          <a:lstStyle/>
          <a:p>
            <a:pPr algn="ctr" eaLnBrk="1" hangingPunct="1">
              <a:buFontTx/>
              <a:buNone/>
            </a:pPr>
            <a:endParaRPr lang="en-US" dirty="0" smtClean="0">
              <a:solidFill>
                <a:srgbClr val="C00000"/>
              </a:solidFill>
            </a:endParaRPr>
          </a:p>
          <a:p>
            <a:pPr algn="ctr" eaLnBrk="1" hangingPunct="1">
              <a:buFontTx/>
              <a:buNone/>
            </a:pPr>
            <a:endParaRPr lang="en-US" dirty="0" smtClean="0">
              <a:solidFill>
                <a:srgbClr val="C00000"/>
              </a:solidFill>
            </a:endParaRPr>
          </a:p>
          <a:p>
            <a:pPr algn="ctr" eaLnBrk="1" hangingPunct="1">
              <a:buFontTx/>
              <a:buNone/>
            </a:pPr>
            <a:endParaRPr lang="en-US" dirty="0" smtClean="0">
              <a:solidFill>
                <a:srgbClr val="C00000"/>
              </a:solidFill>
            </a:endParaRPr>
          </a:p>
          <a:p>
            <a:pPr algn="ctr" eaLnBrk="1" hangingPunct="1">
              <a:buFontTx/>
              <a:buNone/>
            </a:pPr>
            <a:endParaRPr lang="en-US" dirty="0" smtClean="0">
              <a:solidFill>
                <a:srgbClr val="C00000"/>
              </a:solidFill>
            </a:endParaRPr>
          </a:p>
          <a:p>
            <a:pPr algn="ctr" eaLnBrk="1" hangingPunct="1">
              <a:buFontTx/>
              <a:buNone/>
            </a:pPr>
            <a:endParaRPr lang="en-US" dirty="0" smtClean="0">
              <a:solidFill>
                <a:srgbClr val="C00000"/>
              </a:solidFill>
            </a:endParaRPr>
          </a:p>
          <a:p>
            <a:pPr algn="ctr" eaLnBrk="1" hangingPunct="1">
              <a:buFontTx/>
              <a:buNone/>
            </a:pPr>
            <a:r>
              <a:rPr lang="en-US" sz="4000" b="1" dirty="0" smtClean="0">
                <a:solidFill>
                  <a:srgbClr val="C00000"/>
                </a:solidFill>
              </a:rPr>
              <a:t>What’s my destination?</a:t>
            </a:r>
          </a:p>
        </p:txBody>
      </p:sp>
      <p:sp>
        <p:nvSpPr>
          <p:cNvPr id="7171" name="Slide Number Placeholder 3"/>
          <p:cNvSpPr>
            <a:spLocks noGrp="1"/>
          </p:cNvSpPr>
          <p:nvPr>
            <p:ph type="sldNum" sz="quarter" idx="4294967295"/>
          </p:nvPr>
        </p:nvSpPr>
        <p:spPr>
          <a:xfrm>
            <a:off x="7524328" y="6248400"/>
            <a:ext cx="1219200" cy="476250"/>
          </a:xfrm>
          <a:prstGeom prst="rect">
            <a:avLst/>
          </a:prstGeom>
          <a:noFill/>
        </p:spPr>
        <p:txBody>
          <a:bodyPr/>
          <a:lstStyle/>
          <a:p>
            <a:pPr algn="r"/>
            <a:fld id="{9C5F2C08-B6F3-4FA1-A942-B6DDCBDED5DE}" type="slidenum">
              <a:rPr lang="en-US" sz="1400"/>
              <a:pPr algn="r"/>
              <a:t>8</a:t>
            </a:fld>
            <a:endParaRPr lang="en-US" sz="1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bwMode="auto">
          <a:xfrm>
            <a:off x="1828800" y="692696"/>
            <a:ext cx="6858000" cy="801142"/>
          </a:xfrm>
          <a:noFill/>
          <a:ln>
            <a:miter lim="800000"/>
            <a:headEnd/>
            <a:tailEnd/>
          </a:ln>
        </p:spPr>
        <p:txBody>
          <a:bodyPr wrap="square" lIns="64291" tIns="32146" rIns="64291" bIns="32146" numCol="1" anchor="t" anchorCtr="0" compatLnSpc="1">
            <a:prstTxWarp prst="textNoShape">
              <a:avLst/>
            </a:prstTxWarp>
          </a:bodyPr>
          <a:lstStyle/>
          <a:p>
            <a:r>
              <a:rPr lang="en-US" sz="3200" dirty="0" smtClean="0"/>
              <a:t>Conclusion?</a:t>
            </a:r>
          </a:p>
        </p:txBody>
      </p:sp>
      <p:sp>
        <p:nvSpPr>
          <p:cNvPr id="9219" name="Content Placeholder 3"/>
          <p:cNvSpPr>
            <a:spLocks noGrp="1"/>
          </p:cNvSpPr>
          <p:nvPr>
            <p:ph idx="1"/>
          </p:nvPr>
        </p:nvSpPr>
        <p:spPr bwMode="auto">
          <a:noFill/>
          <a:ln>
            <a:miter lim="800000"/>
            <a:headEnd/>
            <a:tailEnd/>
          </a:ln>
        </p:spPr>
        <p:txBody>
          <a:bodyPr wrap="square" lIns="64291" tIns="32146" rIns="64291" bIns="32146" numCol="1" anchor="t" anchorCtr="0" compatLnSpc="1">
            <a:prstTxWarp prst="textNoShape">
              <a:avLst/>
            </a:prstTxWarp>
          </a:bodyPr>
          <a:lstStyle/>
          <a:p>
            <a:pPr>
              <a:buFont typeface="Wingdings" pitchFamily="2" charset="2"/>
              <a:buNone/>
            </a:pPr>
            <a:endParaRPr lang="en-US" dirty="0" smtClean="0"/>
          </a:p>
          <a:p>
            <a:pPr>
              <a:buFont typeface="Wingdings" pitchFamily="2" charset="2"/>
              <a:buNone/>
            </a:pPr>
            <a:endParaRPr lang="en-US" dirty="0" smtClean="0"/>
          </a:p>
          <a:p>
            <a:pPr algn="ctr">
              <a:buFont typeface="Wingdings" pitchFamily="2" charset="2"/>
              <a:buNone/>
            </a:pPr>
            <a:r>
              <a:rPr lang="en-US" sz="3400" b="1" dirty="0" smtClean="0">
                <a:solidFill>
                  <a:srgbClr val="FF0000"/>
                </a:solidFill>
              </a:rPr>
              <a:t>Change is not an option</a:t>
            </a:r>
          </a:p>
        </p:txBody>
      </p:sp>
      <p:sp>
        <p:nvSpPr>
          <p:cNvPr id="6" name="Content Placeholder 3"/>
          <p:cNvSpPr txBox="1">
            <a:spLocks/>
          </p:cNvSpPr>
          <p:nvPr/>
        </p:nvSpPr>
        <p:spPr>
          <a:xfrm>
            <a:off x="683121" y="3214688"/>
            <a:ext cx="8228707" cy="2143125"/>
          </a:xfrm>
          <a:prstGeom prst="rect">
            <a:avLst/>
          </a:prstGeom>
        </p:spPr>
        <p:txBody>
          <a:bodyPr lIns="64291" tIns="32146" rIns="64291" bIns="32146"/>
          <a:lstStyle/>
          <a:p>
            <a:pPr marL="321457" indent="-321457" eaLnBrk="0" hangingPunct="0">
              <a:spcAft>
                <a:spcPts val="1266"/>
              </a:spcAft>
              <a:defRPr/>
            </a:pPr>
            <a:endParaRPr lang="en-US" sz="2200" kern="0" dirty="0">
              <a:latin typeface="Arial" pitchFamily="34" charset="0"/>
              <a:sym typeface="Lucida Grande" charset="0"/>
            </a:endParaRPr>
          </a:p>
          <a:p>
            <a:pPr marL="321457" indent="-321457" eaLnBrk="0" hangingPunct="0">
              <a:spcAft>
                <a:spcPts val="1266"/>
              </a:spcAft>
              <a:defRPr/>
            </a:pPr>
            <a:endParaRPr lang="en-US" sz="2200" kern="0" dirty="0">
              <a:latin typeface="Arial" pitchFamily="34" charset="0"/>
              <a:sym typeface="Lucida Grande" charset="0"/>
            </a:endParaRPr>
          </a:p>
          <a:p>
            <a:pPr marL="321457" indent="-321457" algn="ctr" eaLnBrk="0" hangingPunct="0">
              <a:spcAft>
                <a:spcPts val="1266"/>
              </a:spcAft>
              <a:defRPr/>
            </a:pPr>
            <a:r>
              <a:rPr lang="en-US" sz="3400" b="1" kern="0" dirty="0">
                <a:solidFill>
                  <a:srgbClr val="FF0000"/>
                </a:solidFill>
                <a:latin typeface="Arial" pitchFamily="34" charset="0"/>
                <a:sym typeface="Lucida Grande" charset="0"/>
              </a:rPr>
              <a:t>Change is a </a:t>
            </a:r>
            <a:r>
              <a:rPr lang="en-US" sz="3400" b="1" u="sng" kern="0" dirty="0">
                <a:solidFill>
                  <a:srgbClr val="FF0000"/>
                </a:solidFill>
                <a:latin typeface="Arial" pitchFamily="34" charset="0"/>
                <a:sym typeface="Lucida Grande" charset="0"/>
              </a:rPr>
              <a:t>must </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AcnBodyText_ID_307207"/>
          <p:cNvSpPr>
            <a:spLocks noChangeArrowheads="1"/>
          </p:cNvSpPr>
          <p:nvPr>
            <p:custDataLst>
              <p:tags r:id="rId1"/>
            </p:custDataLst>
          </p:nvPr>
        </p:nvSpPr>
        <p:spPr bwMode="gray">
          <a:xfrm rot="-5400000">
            <a:off x="-770743" y="3317938"/>
            <a:ext cx="2992561"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solidFill>
                  <a:schemeClr val="bg1"/>
                </a:solidFill>
                <a:cs typeface="ヒラギノ角ゴ ProN W3"/>
              </a:rPr>
              <a:t>Increasing Impact for Beneficiaries</a:t>
            </a:r>
          </a:p>
        </p:txBody>
      </p:sp>
      <p:sp>
        <p:nvSpPr>
          <p:cNvPr id="25605" name="Freeform 5"/>
          <p:cNvSpPr>
            <a:spLocks/>
          </p:cNvSpPr>
          <p:nvPr/>
        </p:nvSpPr>
        <p:spPr bwMode="auto">
          <a:xfrm>
            <a:off x="1559348" y="4853285"/>
            <a:ext cx="5663654" cy="861715"/>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18" tIns="45718" rIns="45718" bIns="45718"/>
          <a:lstStyle/>
          <a:p>
            <a:endParaRPr lang="en-US"/>
          </a:p>
        </p:txBody>
      </p:sp>
      <p:sp>
        <p:nvSpPr>
          <p:cNvPr id="25606" name="Freeform 6"/>
          <p:cNvSpPr>
            <a:spLocks/>
          </p:cNvSpPr>
          <p:nvPr/>
        </p:nvSpPr>
        <p:spPr bwMode="auto">
          <a:xfrm>
            <a:off x="3397746" y="1473399"/>
            <a:ext cx="1986855" cy="149349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18" tIns="45718" rIns="45718" bIns="45718"/>
          <a:lstStyle/>
          <a:p>
            <a:endParaRPr lang="en-US"/>
          </a:p>
        </p:txBody>
      </p:sp>
      <p:sp>
        <p:nvSpPr>
          <p:cNvPr id="25607" name="Freeform 7"/>
          <p:cNvSpPr>
            <a:spLocks/>
          </p:cNvSpPr>
          <p:nvPr/>
        </p:nvSpPr>
        <p:spPr bwMode="auto">
          <a:xfrm>
            <a:off x="2765971" y="2962424"/>
            <a:ext cx="3250406" cy="951012"/>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18" tIns="45718" rIns="45718" bIns="45718"/>
          <a:lstStyle/>
          <a:p>
            <a:endParaRPr lang="en-US"/>
          </a:p>
        </p:txBody>
      </p:sp>
      <p:sp>
        <p:nvSpPr>
          <p:cNvPr id="25608" name="Freeform 8"/>
          <p:cNvSpPr>
            <a:spLocks/>
          </p:cNvSpPr>
          <p:nvPr/>
        </p:nvSpPr>
        <p:spPr bwMode="auto">
          <a:xfrm>
            <a:off x="2131963" y="3906738"/>
            <a:ext cx="4516189" cy="952128"/>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18" tIns="45718" rIns="45718" bIns="45718"/>
          <a:lstStyle/>
          <a:p>
            <a:endParaRPr lang="en-US"/>
          </a:p>
        </p:txBody>
      </p:sp>
      <p:sp>
        <p:nvSpPr>
          <p:cNvPr id="25609" name="AcnBodyText_ID_307217"/>
          <p:cNvSpPr>
            <a:spLocks noChangeArrowheads="1"/>
          </p:cNvSpPr>
          <p:nvPr>
            <p:custDataLst>
              <p:tags r:id="rId2"/>
            </p:custDataLst>
          </p:nvPr>
        </p:nvSpPr>
        <p:spPr bwMode="gray">
          <a:xfrm>
            <a:off x="3320516" y="5045274"/>
            <a:ext cx="2085506"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FOUNDATIONAL</a:t>
            </a:r>
          </a:p>
          <a:p>
            <a:pPr marL="342665" indent="-342665" algn="ctr" eaLnBrk="0" hangingPunct="0">
              <a:spcBef>
                <a:spcPct val="20000"/>
              </a:spcBef>
            </a:pPr>
            <a:r>
              <a:rPr lang="en-US" sz="1400" b="1" dirty="0">
                <a:cs typeface="ヒラギノ角ゴ ProN W3"/>
              </a:rPr>
              <a:t>“Keeping the Lights On”</a:t>
            </a:r>
          </a:p>
        </p:txBody>
      </p:sp>
      <p:sp>
        <p:nvSpPr>
          <p:cNvPr id="25610" name="AcnBodyText_ID_307217"/>
          <p:cNvSpPr>
            <a:spLocks noChangeArrowheads="1"/>
          </p:cNvSpPr>
          <p:nvPr>
            <p:custDataLst>
              <p:tags r:id="rId3"/>
            </p:custDataLst>
          </p:nvPr>
        </p:nvSpPr>
        <p:spPr bwMode="gray">
          <a:xfrm>
            <a:off x="3041303" y="4176862"/>
            <a:ext cx="2693045"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OPERATIONAL</a:t>
            </a:r>
          </a:p>
          <a:p>
            <a:pPr marL="342665" indent="-342665" algn="ctr" eaLnBrk="0" hangingPunct="0">
              <a:spcBef>
                <a:spcPct val="20000"/>
              </a:spcBef>
            </a:pPr>
            <a:r>
              <a:rPr lang="en-US" sz="1400" b="1" dirty="0">
                <a:cs typeface="ヒラギノ角ゴ ProN W3"/>
              </a:rPr>
              <a:t>“Helping the Organization Run”</a:t>
            </a:r>
          </a:p>
        </p:txBody>
      </p:sp>
      <p:sp>
        <p:nvSpPr>
          <p:cNvPr id="25611" name="AcnBodyText_ID_307217"/>
          <p:cNvSpPr>
            <a:spLocks noChangeArrowheads="1"/>
          </p:cNvSpPr>
          <p:nvPr>
            <p:custDataLst>
              <p:tags r:id="rId4"/>
            </p:custDataLst>
          </p:nvPr>
        </p:nvSpPr>
        <p:spPr bwMode="gray">
          <a:xfrm>
            <a:off x="3018235" y="3263801"/>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PROGRAM</a:t>
            </a:r>
          </a:p>
          <a:p>
            <a:pPr marL="342665" indent="-342665" algn="ctr" eaLnBrk="0" hangingPunct="0">
              <a:spcBef>
                <a:spcPct val="20000"/>
              </a:spcBef>
            </a:pPr>
            <a:r>
              <a:rPr lang="en-US" sz="1400" b="1" dirty="0">
                <a:cs typeface="ヒラギノ角ゴ ProN W3"/>
              </a:rPr>
              <a:t>“Improving Program Delivery”</a:t>
            </a:r>
          </a:p>
        </p:txBody>
      </p:sp>
      <p:sp>
        <p:nvSpPr>
          <p:cNvPr id="25612" name="AcnBodyText_ID_307217"/>
          <p:cNvSpPr>
            <a:spLocks noChangeArrowheads="1"/>
          </p:cNvSpPr>
          <p:nvPr>
            <p:custDataLst>
              <p:tags r:id="rId5"/>
            </p:custDataLst>
          </p:nvPr>
        </p:nvSpPr>
        <p:spPr bwMode="gray">
          <a:xfrm>
            <a:off x="3040559" y="2427759"/>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BENEFICIARY</a:t>
            </a:r>
          </a:p>
          <a:p>
            <a:pPr marL="342665" indent="-342665" algn="ctr" eaLnBrk="0" hangingPunct="0">
              <a:spcBef>
                <a:spcPct val="20000"/>
              </a:spcBef>
            </a:pPr>
            <a:r>
              <a:rPr lang="en-US" sz="1400" b="1" dirty="0">
                <a:cs typeface="ヒラギノ角ゴ ProN W3"/>
              </a:rPr>
              <a:t>“Differentiating”</a:t>
            </a:r>
          </a:p>
        </p:txBody>
      </p:sp>
      <p:sp>
        <p:nvSpPr>
          <p:cNvPr id="25613" name="AutoShape 13"/>
          <p:cNvSpPr>
            <a:spLocks/>
          </p:cNvSpPr>
          <p:nvPr/>
        </p:nvSpPr>
        <p:spPr bwMode="gray">
          <a:xfrm rot="1994430">
            <a:off x="3315147" y="1155279"/>
            <a:ext cx="310307" cy="2896567"/>
          </a:xfrm>
          <a:prstGeom prst="leftBrace">
            <a:avLst>
              <a:gd name="adj1" fmla="val 77788"/>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4" name="AutoShape 14"/>
          <p:cNvSpPr>
            <a:spLocks/>
          </p:cNvSpPr>
          <p:nvPr/>
        </p:nvSpPr>
        <p:spPr bwMode="gray">
          <a:xfrm rot="1994430">
            <a:off x="1814959" y="3714750"/>
            <a:ext cx="366117" cy="2049363"/>
          </a:xfrm>
          <a:prstGeom prst="leftBrace">
            <a:avLst>
              <a:gd name="adj1" fmla="val 46646"/>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5" name="AcnBodyText_ID_531484"/>
          <p:cNvSpPr>
            <a:spLocks noChangeArrowheads="1"/>
          </p:cNvSpPr>
          <p:nvPr>
            <p:custDataLst>
              <p:tags r:id="rId6"/>
            </p:custDataLst>
          </p:nvPr>
        </p:nvSpPr>
        <p:spPr bwMode="gray">
          <a:xfrm>
            <a:off x="1140768" y="4358804"/>
            <a:ext cx="709910"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Efficient</a:t>
            </a:r>
          </a:p>
        </p:txBody>
      </p:sp>
      <p:sp>
        <p:nvSpPr>
          <p:cNvPr id="25616" name="AcnBodyText_ID_531484"/>
          <p:cNvSpPr>
            <a:spLocks noChangeArrowheads="1"/>
          </p:cNvSpPr>
          <p:nvPr>
            <p:custDataLst>
              <p:tags r:id="rId7"/>
            </p:custDataLst>
          </p:nvPr>
        </p:nvSpPr>
        <p:spPr bwMode="gray">
          <a:xfrm>
            <a:off x="2081734" y="2241351"/>
            <a:ext cx="1215553" cy="433090"/>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400" b="1" dirty="0">
                <a:cs typeface="ヒラギノ角ゴ ProN W3"/>
              </a:rPr>
              <a:t>Competitive </a:t>
            </a:r>
            <a:br>
              <a:rPr lang="en-US" sz="1400" b="1" dirty="0">
                <a:cs typeface="ヒラギノ角ゴ ProN W3"/>
              </a:rPr>
            </a:br>
            <a:r>
              <a:rPr lang="en-US" sz="1400" b="1" dirty="0">
                <a:cs typeface="ヒラギノ角ゴ ProN W3"/>
              </a:rPr>
              <a:t>or Leading</a:t>
            </a:r>
          </a:p>
        </p:txBody>
      </p:sp>
      <p:sp>
        <p:nvSpPr>
          <p:cNvPr id="25617" name="AcnBodyText_ID_531484"/>
          <p:cNvSpPr>
            <a:spLocks noChangeArrowheads="1"/>
          </p:cNvSpPr>
          <p:nvPr>
            <p:custDataLst>
              <p:tags r:id="rId8"/>
            </p:custDataLst>
          </p:nvPr>
        </p:nvSpPr>
        <p:spPr bwMode="gray">
          <a:xfrm>
            <a:off x="7175004" y="4572000"/>
            <a:ext cx="1435447" cy="541687"/>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600" b="1" dirty="0">
                <a:solidFill>
                  <a:srgbClr val="0000FF"/>
                </a:solidFill>
                <a:cs typeface="ヒラギノ角ゴ ProN W3"/>
              </a:rPr>
              <a:t>Donor &amp; HQ</a:t>
            </a:r>
          </a:p>
          <a:p>
            <a:pPr marL="342665" indent="-342665" algn="ctr" eaLnBrk="0" hangingPunct="0">
              <a:spcBef>
                <a:spcPct val="20000"/>
              </a:spcBef>
            </a:pPr>
            <a:r>
              <a:rPr lang="en-US" sz="1600" b="1" dirty="0">
                <a:solidFill>
                  <a:srgbClr val="0000FF"/>
                </a:solidFill>
                <a:cs typeface="ヒラギノ角ゴ ProN W3"/>
              </a:rPr>
              <a:t> Facing</a:t>
            </a:r>
          </a:p>
        </p:txBody>
      </p:sp>
      <p:sp>
        <p:nvSpPr>
          <p:cNvPr id="25618" name="AcnBodyText_ID_531484"/>
          <p:cNvSpPr>
            <a:spLocks noChangeArrowheads="1"/>
          </p:cNvSpPr>
          <p:nvPr>
            <p:custDataLst>
              <p:tags r:id="rId9"/>
            </p:custDataLst>
          </p:nvPr>
        </p:nvSpPr>
        <p:spPr bwMode="gray">
          <a:xfrm>
            <a:off x="6098977" y="2623096"/>
            <a:ext cx="1597298" cy="496714"/>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600" b="1" dirty="0">
                <a:solidFill>
                  <a:srgbClr val="FF0000"/>
                </a:solidFill>
                <a:cs typeface="ヒラギノ角ゴ ProN W3"/>
              </a:rPr>
              <a:t>Beneficiary &amp; Field Facing</a:t>
            </a:r>
          </a:p>
        </p:txBody>
      </p:sp>
      <p:sp>
        <p:nvSpPr>
          <p:cNvPr id="27" name="Rectangle 2"/>
          <p:cNvSpPr>
            <a:spLocks noGrp="1" noChangeArrowheads="1"/>
          </p:cNvSpPr>
          <p:nvPr>
            <p:ph type="title"/>
          </p:nvPr>
        </p:nvSpPr>
        <p:spPr/>
        <p:txBody>
          <a:bodyPr/>
          <a:lstStyle/>
          <a:p>
            <a:r>
              <a:rPr lang="en-US" sz="2800" dirty="0" smtClean="0"/>
              <a:t>Moving the IT Agenda Up the Pyramid</a:t>
            </a:r>
          </a:p>
        </p:txBody>
      </p:sp>
      <p:sp>
        <p:nvSpPr>
          <p:cNvPr id="26" name="AutoShape 3"/>
          <p:cNvSpPr>
            <a:spLocks noChangeArrowheads="1"/>
          </p:cNvSpPr>
          <p:nvPr/>
        </p:nvSpPr>
        <p:spPr bwMode="gray">
          <a:xfrm>
            <a:off x="539552" y="1754832"/>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30" name="AcnBodyText_ID_307207"/>
          <p:cNvSpPr>
            <a:spLocks noChangeArrowheads="1"/>
          </p:cNvSpPr>
          <p:nvPr>
            <p:custDataLst>
              <p:tags r:id="rId10"/>
            </p:custDataLst>
          </p:nvPr>
        </p:nvSpPr>
        <p:spPr bwMode="gray">
          <a:xfrm rot="-5400000">
            <a:off x="-621964" y="3801280"/>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
        <p:nvSpPr>
          <p:cNvPr id="29" name="Oval 28"/>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extBox 31"/>
          <p:cNvSpPr txBox="1"/>
          <p:nvPr/>
        </p:nvSpPr>
        <p:spPr bwMode="auto">
          <a:xfrm>
            <a:off x="393700" y="764704"/>
            <a:ext cx="1144588" cy="461665"/>
          </a:xfrm>
          <a:prstGeom prst="rect">
            <a:avLst/>
          </a:prstGeom>
          <a:noFill/>
        </p:spPr>
        <p:txBody>
          <a:bodyPr lIns="0" tIns="0" rIns="0" bIns="0">
            <a:spAutoFit/>
          </a:bodyPr>
          <a:lstStyle/>
          <a:p>
            <a:pPr algn="ctr" fontAlgn="auto">
              <a:spcBef>
                <a:spcPts val="0"/>
              </a:spcBef>
              <a:spcAft>
                <a:spcPts val="0"/>
              </a:spcAft>
              <a:defRPr/>
            </a:pPr>
            <a:r>
              <a:rPr lang="en-US" sz="1000" dirty="0" smtClean="0">
                <a:solidFill>
                  <a:schemeClr val="bg1"/>
                </a:solidFill>
              </a:rPr>
              <a:t>Technology</a:t>
            </a:r>
          </a:p>
          <a:p>
            <a:pPr algn="ctr" fontAlgn="auto">
              <a:spcBef>
                <a:spcPts val="0"/>
              </a:spcBef>
              <a:spcAft>
                <a:spcPts val="0"/>
              </a:spcAft>
              <a:defRPr/>
            </a:pPr>
            <a:r>
              <a:rPr lang="en-US" sz="1000" b="1" dirty="0" smtClean="0">
                <a:solidFill>
                  <a:schemeClr val="bg1"/>
                </a:solidFill>
                <a:latin typeface="+mn-lt"/>
                <a:cs typeface="Arial"/>
              </a:rPr>
              <a:t>Leadership</a:t>
            </a:r>
          </a:p>
          <a:p>
            <a:pPr algn="ctr" fontAlgn="auto">
              <a:spcBef>
                <a:spcPts val="0"/>
              </a:spcBef>
              <a:spcAft>
                <a:spcPts val="0"/>
              </a:spcAft>
              <a:defRPr/>
            </a:pPr>
            <a:r>
              <a:rPr lang="en-US" sz="1000" b="1" dirty="0" smtClean="0">
                <a:solidFill>
                  <a:schemeClr val="bg1"/>
                </a:solidFill>
                <a:latin typeface="+mn-lt"/>
                <a:cs typeface="Arial"/>
              </a:rPr>
              <a:t>Academy</a:t>
            </a:r>
            <a:endParaRPr lang="en-US" sz="1000" b="1" dirty="0">
              <a:solidFill>
                <a:schemeClr val="bg1"/>
              </a:solidFill>
              <a:latin typeface="+mn-lt"/>
              <a:cs typeface="Arial"/>
            </a:endParaRPr>
          </a:p>
        </p:txBody>
      </p:sp>
      <p:sp>
        <p:nvSpPr>
          <p:cNvPr id="33" name="Slide Number Placeholder 3"/>
          <p:cNvSpPr txBox="1">
            <a:spLocks/>
          </p:cNvSpPr>
          <p:nvPr/>
        </p:nvSpPr>
        <p:spPr>
          <a:xfrm>
            <a:off x="7524328"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F2C08-B6F3-4FA1-A942-B6DDCBDED5DE}"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5.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2.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6.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7.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8.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9.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0.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1.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C-Large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C-Large Heading">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IFRC_2011 presentation-EN</Template>
  <TotalTime>497</TotalTime>
  <Words>3592</Words>
  <Application>Microsoft Office PowerPoint</Application>
  <PresentationFormat>On-screen Show (4:3)</PresentationFormat>
  <Paragraphs>618</Paragraphs>
  <Slides>81</Slides>
  <Notes>80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81</vt:i4>
      </vt:variant>
    </vt:vector>
  </HeadingPairs>
  <TitlesOfParts>
    <vt:vector size="84" baseType="lpstr">
      <vt:lpstr>IFRC_2011 presentation-EN</vt:lpstr>
      <vt:lpstr>1_2010</vt:lpstr>
      <vt:lpstr>Drawing</vt:lpstr>
      <vt:lpstr>Slide 1</vt:lpstr>
      <vt:lpstr>Turning the Pyramid Upside Down  The Impact and Future of Technology in Nonprofits </vt:lpstr>
      <vt:lpstr>A Brief Introduction</vt:lpstr>
      <vt:lpstr>Session 1:  Future of IT in Nonprofits</vt:lpstr>
      <vt:lpstr>I.  Some Strategic Context</vt:lpstr>
      <vt:lpstr>Parable of the Rocks</vt:lpstr>
      <vt:lpstr>Slide 7</vt:lpstr>
      <vt:lpstr>Slide 8</vt:lpstr>
      <vt:lpstr>Moving the IT Agenda Up the Pyramid</vt:lpstr>
      <vt:lpstr>Technology is a Key to Building Capacity</vt:lpstr>
      <vt:lpstr>The Problem: NGOs invest a fifth of corp. IT</vt:lpstr>
      <vt:lpstr>Closing the Productivity Gap: A New Calculus</vt:lpstr>
      <vt:lpstr>Leveling the NGO - Corp IT Playing Field</vt:lpstr>
      <vt:lpstr>Non Profit IT Departments Can’t Play the Odds</vt:lpstr>
      <vt:lpstr>Key Conclusion: we can’t do it alone</vt:lpstr>
      <vt:lpstr>Keeping the Lights-On is Irrelevant!</vt:lpstr>
      <vt:lpstr>We Need to Push the Pyramid at Both Ends</vt:lpstr>
      <vt:lpstr>Slide 18</vt:lpstr>
      <vt:lpstr>Texting Survivors in Haiti</vt:lpstr>
      <vt:lpstr>Getting Out:  BPOS/Office365</vt:lpstr>
      <vt:lpstr>IFRC - The IT Portfolio for the Next 5 Years</vt:lpstr>
      <vt:lpstr> Advice from a Hockey Legend</vt:lpstr>
      <vt:lpstr>II.  Looking to the Future – Part 1</vt:lpstr>
      <vt:lpstr> It’s More about Practices than Forecasts</vt:lpstr>
      <vt:lpstr>Who is Your Leading Indicator?</vt:lpstr>
      <vt:lpstr> </vt:lpstr>
      <vt:lpstr>The Uncultured Project</vt:lpstr>
      <vt:lpstr>Turning 3 things upside down</vt:lpstr>
      <vt:lpstr>Some Potential Disruptive Themes</vt:lpstr>
      <vt:lpstr>The Sometimes Connected Internet</vt:lpstr>
      <vt:lpstr>What’s your software platform?</vt:lpstr>
      <vt:lpstr>Peters Law of Proximity</vt:lpstr>
      <vt:lpstr>What’s our far country?</vt:lpstr>
      <vt:lpstr>The NetHope Collaboration: 33 Member NGOs</vt:lpstr>
      <vt:lpstr>The New Collaboration</vt:lpstr>
      <vt:lpstr> Why NetHope Works?</vt:lpstr>
      <vt:lpstr>The Innovation Mutual Fund</vt:lpstr>
      <vt:lpstr>Toward Relevant IT – A Manifesto</vt:lpstr>
      <vt:lpstr>Six questions for Nonprofit Leaders   </vt:lpstr>
      <vt:lpstr>A Fundamental Law of Disruption</vt:lpstr>
      <vt:lpstr>Slide 41</vt:lpstr>
      <vt:lpstr>III.  Looking to the Future – Part 2</vt:lpstr>
      <vt:lpstr>A metaphor to ponder</vt:lpstr>
      <vt:lpstr>Manet’s Luncheon on the Grass, 1863</vt:lpstr>
      <vt:lpstr>Picasso’s Luncheon on the Grass (after Manet), 1961</vt:lpstr>
      <vt:lpstr>Picasso on technology?</vt:lpstr>
      <vt:lpstr>Everything Old is New </vt:lpstr>
      <vt:lpstr>IV.  Discover and Harvest</vt:lpstr>
      <vt:lpstr>Parable of Crossing the Street</vt:lpstr>
      <vt:lpstr>For The Da Vinci Code Fans</vt:lpstr>
      <vt:lpstr>Where should we look  for innovation and ideas?</vt:lpstr>
      <vt:lpstr>Discover and Harvest</vt:lpstr>
      <vt:lpstr>Slide 53</vt:lpstr>
      <vt:lpstr>Discover and Harvest  has a number of benefits</vt:lpstr>
      <vt:lpstr>Why Don’t We See More D&amp;H Approaches? </vt:lpstr>
      <vt:lpstr>Seven International Nonprofits Agreed on a “Good Enough” Approach to M&amp;E in Emergency Response</vt:lpstr>
      <vt:lpstr>Slide 57</vt:lpstr>
      <vt:lpstr>What’s Needed?</vt:lpstr>
      <vt:lpstr>The Imagine Cup Funnel</vt:lpstr>
      <vt:lpstr>How to take a “discover and harvest” approach </vt:lpstr>
      <vt:lpstr>A Tech Catalog of Standards &amp; Choices  - “crossing the street”</vt:lpstr>
      <vt:lpstr>Bottoms-up Knowledge Management</vt:lpstr>
      <vt:lpstr>Stuck?</vt:lpstr>
      <vt:lpstr>Moral of the Story</vt:lpstr>
      <vt:lpstr>Things you can do if you’re small</vt:lpstr>
      <vt:lpstr>Session 1:  Future of IT in Nonprofits</vt:lpstr>
      <vt:lpstr>Slide 67</vt:lpstr>
      <vt:lpstr>Bottle-caps</vt:lpstr>
      <vt:lpstr>Further Reading</vt:lpstr>
      <vt:lpstr>Questions?</vt:lpstr>
      <vt:lpstr>APPENDIX</vt:lpstr>
      <vt:lpstr>Key Questions We Cannot Yet Answer In Nonprofits</vt:lpstr>
      <vt:lpstr>A Triad of IT Drivers</vt:lpstr>
      <vt:lpstr>One Final Word</vt:lpstr>
      <vt:lpstr>NetHope Values – Guiding Principles</vt:lpstr>
      <vt:lpstr>A Summary Strategy in Ten Questions</vt:lpstr>
      <vt:lpstr>Connecting the Dots</vt:lpstr>
      <vt:lpstr>Slide 78</vt:lpstr>
      <vt:lpstr>Who will pull your chain?</vt:lpstr>
      <vt:lpstr>Conclusion?</vt:lpstr>
      <vt:lpstr>Slide 81</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denise.kappel</dc:creator>
  <cp:lastModifiedBy>Edward G. Happ</cp:lastModifiedBy>
  <cp:revision>30</cp:revision>
  <dcterms:created xsi:type="dcterms:W3CDTF">2011-04-12T12:11:10Z</dcterms:created>
  <dcterms:modified xsi:type="dcterms:W3CDTF">2011-09-06T23:34:26Z</dcterms:modified>
</cp:coreProperties>
</file>