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2"/>
  </p:sldMasterIdLst>
  <p:notesMasterIdLst>
    <p:notesMasterId r:id="rId23"/>
  </p:notesMasterIdLst>
  <p:sldIdLst>
    <p:sldId id="256" r:id="rId3"/>
    <p:sldId id="257" r:id="rId4"/>
    <p:sldId id="273" r:id="rId5"/>
    <p:sldId id="258" r:id="rId6"/>
    <p:sldId id="268" r:id="rId7"/>
    <p:sldId id="259" r:id="rId8"/>
    <p:sldId id="265" r:id="rId9"/>
    <p:sldId id="270" r:id="rId10"/>
    <p:sldId id="263" r:id="rId11"/>
    <p:sldId id="278" r:id="rId12"/>
    <p:sldId id="282" r:id="rId13"/>
    <p:sldId id="271" r:id="rId14"/>
    <p:sldId id="274" r:id="rId15"/>
    <p:sldId id="275" r:id="rId16"/>
    <p:sldId id="276" r:id="rId17"/>
    <p:sldId id="277" r:id="rId18"/>
    <p:sldId id="279" r:id="rId19"/>
    <p:sldId id="280" r:id="rId20"/>
    <p:sldId id="281" r:id="rId21"/>
    <p:sldId id="267" r:id="rId22"/>
  </p:sldIdLst>
  <p:sldSz cx="9144000" cy="6858000" type="screen4x3"/>
  <p:notesSz cx="6946900" cy="9283700"/>
  <p:custDataLst>
    <p:tags r:id="rId24"/>
  </p:custDataLst>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CC9900"/>
    <a:srgbClr val="FFCC00"/>
    <a:srgbClr val="996633"/>
    <a:srgbClr val="993300"/>
    <a:srgbClr val="FFCC99"/>
    <a:srgbClr val="FFCC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251" autoAdjust="0"/>
  </p:normalViewPr>
  <p:slideViewPr>
    <p:cSldViewPr>
      <p:cViewPr varScale="1">
        <p:scale>
          <a:sx n="113" d="100"/>
          <a:sy n="113" d="100"/>
        </p:scale>
        <p:origin x="184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738" tIns="46369" rIns="92738" bIns="46369" numCol="1" anchor="t" anchorCtr="0" compatLnSpc="1">
            <a:prstTxWarp prst="textNoShape">
              <a:avLst/>
            </a:prstTxWarp>
          </a:bodyPr>
          <a:lstStyle>
            <a:lvl1pPr defTabSz="927100" eaLnBrk="0" hangingPunct="0">
              <a:defRPr sz="1200">
                <a:latin typeface="Times New Roman" pitchFamily="18" charset="0"/>
              </a:defRPr>
            </a:lvl1pPr>
          </a:lstStyle>
          <a:p>
            <a:endParaRPr lang="en-US"/>
          </a:p>
        </p:txBody>
      </p:sp>
      <p:sp>
        <p:nvSpPr>
          <p:cNvPr id="2057" name="Rectangle 9"/>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8" name="Rectangle 10"/>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738" tIns="46369" rIns="92738" bIns="4636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9" name="Rectangle 11"/>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738" tIns="46369" rIns="92738" bIns="46369" numCol="1" anchor="t" anchorCtr="0" compatLnSpc="1">
            <a:prstTxWarp prst="textNoShape">
              <a:avLst/>
            </a:prstTxWarp>
          </a:bodyPr>
          <a:lstStyle>
            <a:lvl1pPr algn="r" defTabSz="927100" eaLnBrk="0" hangingPunct="0">
              <a:defRPr sz="1200">
                <a:latin typeface="Times New Roman" pitchFamily="18" charset="0"/>
              </a:defRPr>
            </a:lvl1pPr>
          </a:lstStyle>
          <a:p>
            <a:endParaRPr lang="en-US"/>
          </a:p>
        </p:txBody>
      </p:sp>
      <p:sp>
        <p:nvSpPr>
          <p:cNvPr id="2060" name="Rectangle 12"/>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738" tIns="46369" rIns="92738" bIns="46369" numCol="1" anchor="b" anchorCtr="0" compatLnSpc="1">
            <a:prstTxWarp prst="textNoShape">
              <a:avLst/>
            </a:prstTxWarp>
          </a:bodyPr>
          <a:lstStyle>
            <a:lvl1pPr defTabSz="927100" eaLnBrk="0" hangingPunct="0">
              <a:defRPr sz="1200">
                <a:latin typeface="Times New Roman" pitchFamily="18" charset="0"/>
              </a:defRPr>
            </a:lvl1pPr>
          </a:lstStyle>
          <a:p>
            <a:endParaRPr lang="en-US"/>
          </a:p>
        </p:txBody>
      </p:sp>
      <p:sp>
        <p:nvSpPr>
          <p:cNvPr id="2061" name="Rectangle 13"/>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738" tIns="46369" rIns="92738" bIns="46369" numCol="1" anchor="b" anchorCtr="0" compatLnSpc="1">
            <a:prstTxWarp prst="textNoShape">
              <a:avLst/>
            </a:prstTxWarp>
          </a:bodyPr>
          <a:lstStyle>
            <a:lvl1pPr algn="r" defTabSz="927100" eaLnBrk="0" hangingPunct="0">
              <a:defRPr sz="1200">
                <a:latin typeface="Times New Roman" pitchFamily="18" charset="0"/>
              </a:defRPr>
            </a:lvl1pPr>
          </a:lstStyle>
          <a:p>
            <a:fld id="{C5AD84BD-B57F-44ED-B432-012949432F91}" type="slidenum">
              <a:rPr lang="en-US"/>
              <a:pPr/>
              <a:t>‹#›</a:t>
            </a:fld>
            <a:endParaRPr lang="en-US"/>
          </a:p>
        </p:txBody>
      </p:sp>
    </p:spTree>
    <p:extLst>
      <p:ext uri="{BB962C8B-B14F-4D97-AF65-F5344CB8AC3E}">
        <p14:creationId xmlns:p14="http://schemas.microsoft.com/office/powerpoint/2010/main" val="3480004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i.umich.edu/aboutsi/history-and-mission"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www.si.umich.edu/" TargetMode="External"/><Relationship Id="rId4" Type="http://schemas.openxmlformats.org/officeDocument/2006/relationships/hyperlink" Target="https://www.si.umich.edu/content/bsi"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https://www.si.umich.edu/aboutsi/history-and-mission</a:t>
            </a:r>
            <a:r>
              <a:rPr lang="en-US" dirty="0"/>
              <a:t> </a:t>
            </a:r>
          </a:p>
          <a:p>
            <a:r>
              <a:rPr lang="en-US" dirty="0">
                <a:hlinkClick r:id="rId4"/>
              </a:rPr>
              <a:t>https://www.si.umich.edu/content/bsi</a:t>
            </a:r>
            <a:r>
              <a:rPr lang="en-US" dirty="0"/>
              <a:t> </a:t>
            </a:r>
          </a:p>
          <a:p>
            <a:r>
              <a:rPr lang="en-US" dirty="0">
                <a:hlinkClick r:id="rId5"/>
              </a:rPr>
              <a:t>https://www.si.umich.edu/</a:t>
            </a:r>
            <a:r>
              <a:rPr lang="en-US" dirty="0"/>
              <a:t> </a:t>
            </a:r>
          </a:p>
        </p:txBody>
      </p:sp>
      <p:sp>
        <p:nvSpPr>
          <p:cNvPr id="4" name="Slide Number Placeholder 3"/>
          <p:cNvSpPr>
            <a:spLocks noGrp="1"/>
          </p:cNvSpPr>
          <p:nvPr>
            <p:ph type="sldNum" sz="quarter" idx="10"/>
          </p:nvPr>
        </p:nvSpPr>
        <p:spPr/>
        <p:txBody>
          <a:bodyPr/>
          <a:lstStyle/>
          <a:p>
            <a:fld id="{9F511DC5-8CE9-452F-A9E6-C919812FE96A}" type="slidenum">
              <a:rPr lang="en-US" smtClean="0"/>
              <a:t>3</a:t>
            </a:fld>
            <a:endParaRPr lang="en-US"/>
          </a:p>
        </p:txBody>
      </p:sp>
    </p:spTree>
    <p:extLst>
      <p:ext uri="{BB962C8B-B14F-4D97-AF65-F5344CB8AC3E}">
        <p14:creationId xmlns:p14="http://schemas.microsoft.com/office/powerpoint/2010/main" val="2454346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Walter Isaacson, "The Innovators: How a Group of Hackers, Geniuses, and Geeks Created the Digital Revolution", New York, 2014, pp 46-47</a:t>
            </a:r>
          </a:p>
        </p:txBody>
      </p:sp>
      <p:sp>
        <p:nvSpPr>
          <p:cNvPr id="4" name="Slide Number Placeholder 3"/>
          <p:cNvSpPr>
            <a:spLocks noGrp="1"/>
          </p:cNvSpPr>
          <p:nvPr>
            <p:ph type="sldNum" sz="quarter" idx="10"/>
          </p:nvPr>
        </p:nvSpPr>
        <p:spPr/>
        <p:txBody>
          <a:bodyPr/>
          <a:lstStyle/>
          <a:p>
            <a:fld id="{C5AD84BD-B57F-44ED-B432-012949432F91}" type="slidenum">
              <a:rPr lang="en-US" smtClean="0"/>
              <a:pPr/>
              <a:t>5</a:t>
            </a:fld>
            <a:endParaRPr lang="en-US"/>
          </a:p>
        </p:txBody>
      </p:sp>
    </p:spTree>
    <p:extLst>
      <p:ext uri="{BB962C8B-B14F-4D97-AF65-F5344CB8AC3E}">
        <p14:creationId xmlns:p14="http://schemas.microsoft.com/office/powerpoint/2010/main" val="4227849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941388" y="747713"/>
            <a:ext cx="4916487" cy="3687762"/>
          </a:xfrm>
          <a:ln/>
        </p:spPr>
      </p:sp>
      <p:sp>
        <p:nvSpPr>
          <p:cNvPr id="94211"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2783173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23" name="Rectangle 3"/>
          <p:cNvSpPr>
            <a:spLocks noGrp="1" noChangeArrowheads="1"/>
          </p:cNvSpPr>
          <p:nvPr>
            <p:ph type="ctrTitle"/>
          </p:nvPr>
        </p:nvSpPr>
        <p:spPr>
          <a:xfrm>
            <a:off x="2438400" y="3352800"/>
            <a:ext cx="6324600" cy="1371600"/>
          </a:xfrm>
        </p:spPr>
        <p:txBody>
          <a:bodyPr/>
          <a:lstStyle>
            <a:lvl1pPr>
              <a:lnSpc>
                <a:spcPct val="90000"/>
              </a:lnSpc>
              <a:defRPr sz="4800"/>
            </a:lvl1pPr>
          </a:lstStyle>
          <a:p>
            <a:pPr lvl="0"/>
            <a:r>
              <a:rPr lang="en-US" noProof="0"/>
              <a:t>Click to edit Master title style</a:t>
            </a:r>
            <a:endParaRPr lang="en-US" noProof="0" dirty="0"/>
          </a:p>
        </p:txBody>
      </p:sp>
      <p:sp>
        <p:nvSpPr>
          <p:cNvPr id="30724" name="Rectangle 4"/>
          <p:cNvSpPr>
            <a:spLocks noGrp="1" noChangeArrowheads="1"/>
          </p:cNvSpPr>
          <p:nvPr>
            <p:ph type="subTitle" idx="1"/>
          </p:nvPr>
        </p:nvSpPr>
        <p:spPr>
          <a:xfrm>
            <a:off x="2438400" y="4724400"/>
            <a:ext cx="6324600" cy="685800"/>
          </a:xfrm>
        </p:spPr>
        <p:txBody>
          <a:bodyPr/>
          <a:lstStyle>
            <a:lvl1pPr marL="0" indent="0">
              <a:lnSpc>
                <a:spcPct val="80000"/>
              </a:lnSpc>
              <a:buFont typeface="Wingdings" pitchFamily="2" charset="2"/>
              <a:buNone/>
              <a:defRPr sz="3200"/>
            </a:lvl1pPr>
          </a:lstStyle>
          <a:p>
            <a:pPr lvl="0"/>
            <a:r>
              <a:rPr lang="en-US" noProof="0"/>
              <a:t>Click to edit Master subtitle style</a:t>
            </a:r>
            <a:endParaRPr lang="en-US" noProof="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682201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685800"/>
            <a:ext cx="177165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685800"/>
            <a:ext cx="5162550" cy="4876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47906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5127081F-19E4-4623-8F55-D9D3E5D7E660}" type="slidenum">
              <a:rPr lang="en-US" smtClean="0"/>
              <a:pPr/>
              <a:t>‹#›</a:t>
            </a:fld>
            <a:endParaRPr lang="en-US"/>
          </a:p>
        </p:txBody>
      </p:sp>
    </p:spTree>
    <p:extLst>
      <p:ext uri="{BB962C8B-B14F-4D97-AF65-F5344CB8AC3E}">
        <p14:creationId xmlns:p14="http://schemas.microsoft.com/office/powerpoint/2010/main" val="198924260"/>
      </p:ext>
    </p:extLst>
  </p:cSld>
  <p:clrMapOvr>
    <a:masterClrMapping/>
  </p:clrMapOvr>
  <p:transition/>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5127081F-19E4-4623-8F55-D9D3E5D7E660}" type="slidenum">
              <a:rPr lang="en-US" smtClean="0"/>
              <a:pPr/>
              <a:t>‹#›</a:t>
            </a:fld>
            <a:endParaRPr lang="en-US"/>
          </a:p>
        </p:txBody>
      </p:sp>
    </p:spTree>
    <p:extLst>
      <p:ext uri="{BB962C8B-B14F-4D97-AF65-F5344CB8AC3E}">
        <p14:creationId xmlns:p14="http://schemas.microsoft.com/office/powerpoint/2010/main" val="7063111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2057400"/>
            <a:ext cx="34671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3500" y="2057400"/>
            <a:ext cx="34671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5127081F-19E4-4623-8F55-D9D3E5D7E660}" type="slidenum">
              <a:rPr lang="en-US" smtClean="0"/>
              <a:pPr/>
              <a:t>‹#›</a:t>
            </a:fld>
            <a:endParaRPr lang="en-US"/>
          </a:p>
        </p:txBody>
      </p:sp>
    </p:spTree>
    <p:extLst>
      <p:ext uri="{BB962C8B-B14F-4D97-AF65-F5344CB8AC3E}">
        <p14:creationId xmlns:p14="http://schemas.microsoft.com/office/powerpoint/2010/main" val="276245203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5127081F-19E4-4623-8F55-D9D3E5D7E660}" type="slidenum">
              <a:rPr lang="en-US" smtClean="0"/>
              <a:pPr/>
              <a:t>‹#›</a:t>
            </a:fld>
            <a:endParaRPr lang="en-US"/>
          </a:p>
        </p:txBody>
      </p:sp>
    </p:spTree>
    <p:extLst>
      <p:ext uri="{BB962C8B-B14F-4D97-AF65-F5344CB8AC3E}">
        <p14:creationId xmlns:p14="http://schemas.microsoft.com/office/powerpoint/2010/main" val="17173938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5127081F-19E4-4623-8F55-D9D3E5D7E660}" type="slidenum">
              <a:rPr lang="en-US" smtClean="0"/>
              <a:pPr/>
              <a:t>‹#›</a:t>
            </a:fld>
            <a:endParaRPr lang="en-US"/>
          </a:p>
        </p:txBody>
      </p:sp>
    </p:spTree>
    <p:extLst>
      <p:ext uri="{BB962C8B-B14F-4D97-AF65-F5344CB8AC3E}">
        <p14:creationId xmlns:p14="http://schemas.microsoft.com/office/powerpoint/2010/main" val="22759809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5127081F-19E4-4623-8F55-D9D3E5D7E660}" type="slidenum">
              <a:rPr lang="en-US" smtClean="0"/>
              <a:pPr/>
              <a:t>‹#›</a:t>
            </a:fld>
            <a:endParaRPr lang="en-US"/>
          </a:p>
        </p:txBody>
      </p:sp>
    </p:spTree>
    <p:extLst>
      <p:ext uri="{BB962C8B-B14F-4D97-AF65-F5344CB8AC3E}">
        <p14:creationId xmlns:p14="http://schemas.microsoft.com/office/powerpoint/2010/main" val="26170908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t>‹#›</a:t>
            </a:fld>
            <a:endParaRPr lang="en-US"/>
          </a:p>
        </p:txBody>
      </p:sp>
    </p:spTree>
    <p:extLst>
      <p:ext uri="{BB962C8B-B14F-4D97-AF65-F5344CB8AC3E}">
        <p14:creationId xmlns:p14="http://schemas.microsoft.com/office/powerpoint/2010/main" val="1364900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t>‹#›</a:t>
            </a:fld>
            <a:endParaRPr lang="en-US"/>
          </a:p>
        </p:txBody>
      </p:sp>
    </p:spTree>
    <p:extLst>
      <p:ext uri="{BB962C8B-B14F-4D97-AF65-F5344CB8AC3E}">
        <p14:creationId xmlns:p14="http://schemas.microsoft.com/office/powerpoint/2010/main" val="26297089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bwMode="auto">
          <a:xfrm>
            <a:off x="1524000" y="2057400"/>
            <a:ext cx="70866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713" name="Rectangle 17"/>
          <p:cNvSpPr>
            <a:spLocks noGrp="1" noChangeArrowheads="1"/>
          </p:cNvSpPr>
          <p:nvPr>
            <p:ph type="title"/>
          </p:nvPr>
        </p:nvSpPr>
        <p:spPr bwMode="auto">
          <a:xfrm>
            <a:off x="1524000" y="685800"/>
            <a:ext cx="7086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en-US" dirty="0"/>
          </a:p>
        </p:txBody>
      </p:sp>
      <p:sp>
        <p:nvSpPr>
          <p:cNvPr id="2"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dt="0"/>
  <p:txStyles>
    <p:titleStyle>
      <a:lvl1pPr algn="l" rtl="0" eaLnBrk="1" fontAlgn="base" hangingPunct="1">
        <a:spcBef>
          <a:spcPct val="0"/>
        </a:spcBef>
        <a:spcAft>
          <a:spcPct val="0"/>
        </a:spcAft>
        <a:defRPr sz="4000" b="1">
          <a:solidFill>
            <a:schemeClr val="accent1">
              <a:lumMod val="50000"/>
            </a:schemeClr>
          </a:solidFill>
          <a:latin typeface="+mj-lt"/>
          <a:ea typeface="+mj-ea"/>
          <a:cs typeface="+mj-cs"/>
        </a:defRPr>
      </a:lvl1pPr>
      <a:lvl2pPr algn="l" rtl="0" eaLnBrk="1" fontAlgn="base" hangingPunct="1">
        <a:spcBef>
          <a:spcPct val="0"/>
        </a:spcBef>
        <a:spcAft>
          <a:spcPct val="0"/>
        </a:spcAft>
        <a:defRPr sz="4000" b="1">
          <a:solidFill>
            <a:srgbClr val="000000"/>
          </a:solidFill>
          <a:latin typeface="Arial Narrow" pitchFamily="34" charset="0"/>
        </a:defRPr>
      </a:lvl2pPr>
      <a:lvl3pPr algn="l" rtl="0" eaLnBrk="1" fontAlgn="base" hangingPunct="1">
        <a:spcBef>
          <a:spcPct val="0"/>
        </a:spcBef>
        <a:spcAft>
          <a:spcPct val="0"/>
        </a:spcAft>
        <a:defRPr sz="4000" b="1">
          <a:solidFill>
            <a:srgbClr val="000000"/>
          </a:solidFill>
          <a:latin typeface="Arial Narrow" pitchFamily="34" charset="0"/>
        </a:defRPr>
      </a:lvl3pPr>
      <a:lvl4pPr algn="l" rtl="0" eaLnBrk="1" fontAlgn="base" hangingPunct="1">
        <a:spcBef>
          <a:spcPct val="0"/>
        </a:spcBef>
        <a:spcAft>
          <a:spcPct val="0"/>
        </a:spcAft>
        <a:defRPr sz="4000" b="1">
          <a:solidFill>
            <a:srgbClr val="000000"/>
          </a:solidFill>
          <a:latin typeface="Arial Narrow" pitchFamily="34" charset="0"/>
        </a:defRPr>
      </a:lvl4pPr>
      <a:lvl5pPr algn="l" rtl="0" eaLnBrk="1" fontAlgn="base" hangingPunct="1">
        <a:spcBef>
          <a:spcPct val="0"/>
        </a:spcBef>
        <a:spcAft>
          <a:spcPct val="0"/>
        </a:spcAft>
        <a:defRPr sz="4000" b="1">
          <a:solidFill>
            <a:srgbClr val="000000"/>
          </a:solidFill>
          <a:latin typeface="Arial Narrow" pitchFamily="34" charset="0"/>
        </a:defRPr>
      </a:lvl5pPr>
      <a:lvl6pPr marL="457200" algn="l" rtl="0" eaLnBrk="1" fontAlgn="base" hangingPunct="1">
        <a:spcBef>
          <a:spcPct val="0"/>
        </a:spcBef>
        <a:spcAft>
          <a:spcPct val="0"/>
        </a:spcAft>
        <a:defRPr sz="4000" b="1">
          <a:solidFill>
            <a:srgbClr val="000000"/>
          </a:solidFill>
          <a:latin typeface="Arial Narrow" pitchFamily="34" charset="0"/>
        </a:defRPr>
      </a:lvl6pPr>
      <a:lvl7pPr marL="914400" algn="l" rtl="0" eaLnBrk="1" fontAlgn="base" hangingPunct="1">
        <a:spcBef>
          <a:spcPct val="0"/>
        </a:spcBef>
        <a:spcAft>
          <a:spcPct val="0"/>
        </a:spcAft>
        <a:defRPr sz="4000" b="1">
          <a:solidFill>
            <a:srgbClr val="000000"/>
          </a:solidFill>
          <a:latin typeface="Arial Narrow" pitchFamily="34" charset="0"/>
        </a:defRPr>
      </a:lvl7pPr>
      <a:lvl8pPr marL="1371600" algn="l" rtl="0" eaLnBrk="1" fontAlgn="base" hangingPunct="1">
        <a:spcBef>
          <a:spcPct val="0"/>
        </a:spcBef>
        <a:spcAft>
          <a:spcPct val="0"/>
        </a:spcAft>
        <a:defRPr sz="4000" b="1">
          <a:solidFill>
            <a:srgbClr val="000000"/>
          </a:solidFill>
          <a:latin typeface="Arial Narrow" pitchFamily="34" charset="0"/>
        </a:defRPr>
      </a:lvl8pPr>
      <a:lvl9pPr marL="1828800" algn="l" rtl="0" eaLnBrk="1" fontAlgn="base" hangingPunct="1">
        <a:spcBef>
          <a:spcPct val="0"/>
        </a:spcBef>
        <a:spcAft>
          <a:spcPct val="0"/>
        </a:spcAft>
        <a:defRPr sz="4000" b="1">
          <a:solidFill>
            <a:srgbClr val="000000"/>
          </a:solidFill>
          <a:latin typeface="Arial Narrow" pitchFamily="34" charset="0"/>
        </a:defRPr>
      </a:lvl9pPr>
    </p:titleStyle>
    <p:bodyStyle>
      <a:lvl1pPr marL="342900" indent="-342900" algn="l" rtl="0" eaLnBrk="1" fontAlgn="base" hangingPunct="1">
        <a:spcBef>
          <a:spcPct val="20000"/>
        </a:spcBef>
        <a:spcAft>
          <a:spcPct val="0"/>
        </a:spcAft>
        <a:buClr>
          <a:schemeClr val="accent1">
            <a:lumMod val="50000"/>
          </a:schemeClr>
        </a:buClr>
        <a:buSzPct val="50000"/>
        <a:buFont typeface="Wingdings" pitchFamily="2" charset="2"/>
        <a:buChar char="n"/>
        <a:defRPr sz="2800">
          <a:solidFill>
            <a:schemeClr val="accent1">
              <a:lumMod val="50000"/>
            </a:schemeClr>
          </a:solidFill>
          <a:latin typeface="+mn-lt"/>
          <a:ea typeface="+mn-ea"/>
          <a:cs typeface="+mn-cs"/>
        </a:defRPr>
      </a:lvl1pPr>
      <a:lvl2pPr marL="742950" indent="-285750" algn="l" rtl="0" eaLnBrk="1" fontAlgn="base" hangingPunct="1">
        <a:spcBef>
          <a:spcPct val="20000"/>
        </a:spcBef>
        <a:spcAft>
          <a:spcPct val="0"/>
        </a:spcAft>
        <a:buClr>
          <a:schemeClr val="accent1">
            <a:lumMod val="50000"/>
          </a:schemeClr>
        </a:buClr>
        <a:buSzPct val="50000"/>
        <a:buFont typeface="Wingdings" pitchFamily="2" charset="2"/>
        <a:buChar char="n"/>
        <a:defRPr sz="2400">
          <a:solidFill>
            <a:schemeClr val="accent1">
              <a:lumMod val="50000"/>
            </a:schemeClr>
          </a:solidFill>
          <a:latin typeface="+mn-lt"/>
        </a:defRPr>
      </a:lvl2pPr>
      <a:lvl3pPr marL="1143000" indent="-228600" algn="l" rtl="0" eaLnBrk="1" fontAlgn="base" hangingPunct="1">
        <a:spcBef>
          <a:spcPct val="20000"/>
        </a:spcBef>
        <a:spcAft>
          <a:spcPct val="0"/>
        </a:spcAft>
        <a:buClr>
          <a:schemeClr val="accent1">
            <a:lumMod val="50000"/>
          </a:schemeClr>
        </a:buClr>
        <a:buSzPct val="50000"/>
        <a:buFont typeface="Wingdings" pitchFamily="2" charset="2"/>
        <a:buChar char="n"/>
        <a:defRPr sz="2000">
          <a:solidFill>
            <a:schemeClr val="accent1">
              <a:lumMod val="50000"/>
            </a:schemeClr>
          </a:solidFill>
          <a:latin typeface="+mn-lt"/>
        </a:defRPr>
      </a:lvl3pPr>
      <a:lvl4pPr marL="16002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accent1">
              <a:lumMod val="50000"/>
            </a:schemeClr>
          </a:solidFill>
          <a:latin typeface="+mn-lt"/>
        </a:defRPr>
      </a:lvl4pPr>
      <a:lvl5pPr marL="20574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accent1">
              <a:lumMod val="50000"/>
            </a:schemeClr>
          </a:solidFill>
          <a:latin typeface="+mn-lt"/>
        </a:defRPr>
      </a:lvl5pPr>
      <a:lvl6pPr marL="25146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6pPr>
      <a:lvl7pPr marL="29718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7pPr>
      <a:lvl8pPr marL="34290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8pPr>
      <a:lvl9pPr marL="38862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notesSlide" Target="../notesSlides/notesSlide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2.xml"/><Relationship Id="rId5" Type="http://schemas.openxmlformats.org/officeDocument/2006/relationships/tags" Target="../tags/tag6.xml"/><Relationship Id="rId4" Type="http://schemas.openxmlformats.org/officeDocument/2006/relationships/tags" Target="../tags/tag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lstStyle/>
          <a:p>
            <a:r>
              <a:rPr lang="en-US" sz="4400" dirty="0"/>
              <a:t>Humanitarian Data Centre </a:t>
            </a:r>
          </a:p>
        </p:txBody>
      </p:sp>
      <p:sp>
        <p:nvSpPr>
          <p:cNvPr id="4103" name="Rectangle 7"/>
          <p:cNvSpPr>
            <a:spLocks noGrp="1" noChangeArrowheads="1"/>
          </p:cNvSpPr>
          <p:nvPr>
            <p:ph type="subTitle" idx="1"/>
          </p:nvPr>
        </p:nvSpPr>
        <p:spPr>
          <a:xfrm>
            <a:off x="2438400" y="4724400"/>
            <a:ext cx="6324600" cy="1066800"/>
          </a:xfrm>
        </p:spPr>
        <p:txBody>
          <a:bodyPr/>
          <a:lstStyle/>
          <a:p>
            <a:r>
              <a:rPr lang="en-US" dirty="0"/>
              <a:t>Some Observations</a:t>
            </a:r>
          </a:p>
          <a:p>
            <a:r>
              <a:rPr lang="en-US" dirty="0"/>
              <a:t>Edward G. Happ, October 4-5, 2016</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077200" cy="1371600"/>
          </a:xfrm>
        </p:spPr>
        <p:txBody>
          <a:bodyPr/>
          <a:lstStyle/>
          <a:p>
            <a:r>
              <a:rPr lang="en-US" dirty="0"/>
              <a:t>Five things UM can bring to the table..</a:t>
            </a:r>
          </a:p>
        </p:txBody>
      </p:sp>
      <p:sp>
        <p:nvSpPr>
          <p:cNvPr id="3" name="Content Placeholder 2"/>
          <p:cNvSpPr>
            <a:spLocks noGrp="1"/>
          </p:cNvSpPr>
          <p:nvPr>
            <p:ph idx="1"/>
          </p:nvPr>
        </p:nvSpPr>
        <p:spPr>
          <a:xfrm>
            <a:off x="1524000" y="1447800"/>
            <a:ext cx="7239000" cy="4679950"/>
          </a:xfrm>
        </p:spPr>
        <p:txBody>
          <a:bodyPr/>
          <a:lstStyle/>
          <a:p>
            <a:pPr marL="514350" indent="-514350">
              <a:buFont typeface="+mj-lt"/>
              <a:buAutoNum type="arabicPeriod"/>
            </a:pPr>
            <a:r>
              <a:rPr lang="en-US" dirty="0">
                <a:latin typeface="Arial" panose="020B0604020202020204" pitchFamily="34" charset="0"/>
                <a:cs typeface="Arial" panose="020B0604020202020204" pitchFamily="34" charset="0"/>
              </a:rPr>
              <a:t>Help define the operating model</a:t>
            </a:r>
          </a:p>
          <a:p>
            <a:pPr marL="514350" indent="-514350">
              <a:buFont typeface="+mj-lt"/>
              <a:buAutoNum type="arabicPeriod"/>
            </a:pPr>
            <a:r>
              <a:rPr lang="en-US" dirty="0">
                <a:latin typeface="Arial" panose="020B0604020202020204" pitchFamily="34" charset="0"/>
                <a:cs typeface="Arial" panose="020B0604020202020204" pitchFamily="34" charset="0"/>
              </a:rPr>
              <a:t>Contribute to the core and advisory groups with faculty experts</a:t>
            </a:r>
          </a:p>
          <a:p>
            <a:pPr marL="514350" indent="-514350">
              <a:buFont typeface="+mj-lt"/>
              <a:buAutoNum type="arabicPeriod"/>
            </a:pPr>
            <a:r>
              <a:rPr lang="en-US" dirty="0">
                <a:latin typeface="Arial" panose="020B0604020202020204" pitchFamily="34" charset="0"/>
                <a:cs typeface="Arial" panose="020B0604020202020204" pitchFamily="34" charset="0"/>
              </a:rPr>
              <a:t>Develop instructional materials</a:t>
            </a:r>
          </a:p>
          <a:p>
            <a:pPr marL="514350" indent="-514350">
              <a:buFont typeface="+mj-lt"/>
              <a:buAutoNum type="arabicPeriod"/>
            </a:pPr>
            <a:r>
              <a:rPr lang="en-US" dirty="0">
                <a:latin typeface="Arial" panose="020B0604020202020204" pitchFamily="34" charset="0"/>
                <a:cs typeface="Arial" panose="020B0604020202020204" pitchFamily="34" charset="0"/>
              </a:rPr>
              <a:t>Conduct a summer “boot camp” for students</a:t>
            </a:r>
          </a:p>
          <a:p>
            <a:pPr marL="514350" indent="-514350">
              <a:buFont typeface="+mj-lt"/>
              <a:buAutoNum type="arabicPeriod"/>
            </a:pPr>
            <a:r>
              <a:rPr lang="en-US" dirty="0">
                <a:latin typeface="Arial" panose="020B0604020202020204" pitchFamily="34" charset="0"/>
                <a:cs typeface="Arial" panose="020B0604020202020204" pitchFamily="34" charset="0"/>
              </a:rPr>
              <a:t>Provide data research and researchers</a:t>
            </a:r>
          </a:p>
          <a:p>
            <a:pPr marL="514350" indent="-514350">
              <a:buFont typeface="+mj-lt"/>
              <a:buAutoNum type="arabicPeriod"/>
            </a:pPr>
            <a:r>
              <a:rPr lang="en-US" dirty="0">
                <a:latin typeface="Arial" panose="020B0604020202020204" pitchFamily="34" charset="0"/>
                <a:cs typeface="Arial" panose="020B0604020202020204" pitchFamily="34" charset="0"/>
              </a:rPr>
              <a:t>Data Science mastery curriculum and potential MOOC’s &amp; certification program</a:t>
            </a:r>
          </a:p>
        </p:txBody>
      </p:sp>
      <p:sp>
        <p:nvSpPr>
          <p:cNvPr id="4" name="Slide Number Placeholder 3"/>
          <p:cNvSpPr>
            <a:spLocks noGrp="1"/>
          </p:cNvSpPr>
          <p:nvPr>
            <p:ph type="sldNum" sz="quarter" idx="4"/>
          </p:nvPr>
        </p:nvSpPr>
        <p:spPr/>
        <p:txBody>
          <a:bodyPr/>
          <a:lstStyle/>
          <a:p>
            <a:fld id="{5127081F-19E4-4623-8F55-D9D3E5D7E660}" type="slidenum">
              <a:rPr lang="en-US" smtClean="0"/>
              <a:pPr/>
              <a:t>10</a:t>
            </a:fld>
            <a:endParaRPr lang="en-US"/>
          </a:p>
        </p:txBody>
      </p:sp>
    </p:spTree>
    <p:extLst>
      <p:ext uri="{BB962C8B-B14F-4D97-AF65-F5344CB8AC3E}">
        <p14:creationId xmlns:p14="http://schemas.microsoft.com/office/powerpoint/2010/main" val="192248336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086600" cy="1371600"/>
          </a:xfrm>
        </p:spPr>
        <p:txBody>
          <a:bodyPr/>
          <a:lstStyle/>
          <a:p>
            <a:pPr algn="ctr"/>
            <a:r>
              <a:rPr lang="en-US" dirty="0"/>
              <a:t>UMSI Audiences for HDC</a:t>
            </a:r>
          </a:p>
        </p:txBody>
      </p:sp>
      <p:pic>
        <p:nvPicPr>
          <p:cNvPr id="5" name="Content Placeholder 4"/>
          <p:cNvPicPr>
            <a:picLocks noGrp="1" noChangeAspect="1"/>
          </p:cNvPicPr>
          <p:nvPr>
            <p:ph idx="1"/>
          </p:nvPr>
        </p:nvPicPr>
        <p:blipFill>
          <a:blip r:embed="rId2"/>
          <a:stretch>
            <a:fillRect/>
          </a:stretch>
        </p:blipFill>
        <p:spPr>
          <a:xfrm>
            <a:off x="2460628" y="1696614"/>
            <a:ext cx="5213344" cy="4366895"/>
          </a:xfrm>
          <a:prstGeom prst="rect">
            <a:avLst/>
          </a:prstGeom>
        </p:spPr>
      </p:pic>
      <p:sp>
        <p:nvSpPr>
          <p:cNvPr id="4" name="Slide Number Placeholder 3"/>
          <p:cNvSpPr>
            <a:spLocks noGrp="1"/>
          </p:cNvSpPr>
          <p:nvPr>
            <p:ph type="sldNum" sz="quarter" idx="4"/>
          </p:nvPr>
        </p:nvSpPr>
        <p:spPr/>
        <p:txBody>
          <a:bodyPr/>
          <a:lstStyle/>
          <a:p>
            <a:fld id="{5127081F-19E4-4623-8F55-D9D3E5D7E660}" type="slidenum">
              <a:rPr lang="en-US" smtClean="0"/>
              <a:pPr/>
              <a:t>11</a:t>
            </a:fld>
            <a:endParaRPr lang="en-US"/>
          </a:p>
        </p:txBody>
      </p:sp>
    </p:spTree>
    <p:extLst>
      <p:ext uri="{BB962C8B-B14F-4D97-AF65-F5344CB8AC3E}">
        <p14:creationId xmlns:p14="http://schemas.microsoft.com/office/powerpoint/2010/main" val="386022907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086600" cy="1371600"/>
          </a:xfrm>
        </p:spPr>
        <p:txBody>
          <a:bodyPr/>
          <a:lstStyle/>
          <a:p>
            <a:r>
              <a:rPr lang="en-US" dirty="0"/>
              <a:t>Technical Aspects</a:t>
            </a:r>
          </a:p>
        </p:txBody>
      </p:sp>
      <p:sp>
        <p:nvSpPr>
          <p:cNvPr id="3" name="Content Placeholder 2"/>
          <p:cNvSpPr>
            <a:spLocks noGrp="1"/>
          </p:cNvSpPr>
          <p:nvPr>
            <p:ph idx="1"/>
          </p:nvPr>
        </p:nvSpPr>
        <p:spPr>
          <a:xfrm>
            <a:off x="1524000" y="1295400"/>
            <a:ext cx="7086600" cy="5060950"/>
          </a:xfrm>
        </p:spPr>
        <p:txBody>
          <a:bodyPr/>
          <a:lstStyle/>
          <a:p>
            <a:r>
              <a:rPr lang="en-US" dirty="0"/>
              <a:t>Some "technical aspects" of the </a:t>
            </a:r>
            <a:r>
              <a:rPr lang="en-US" dirty="0" err="1"/>
              <a:t>centre</a:t>
            </a:r>
            <a:r>
              <a:rPr lang="en-US" dirty="0"/>
              <a:t> (meaning the Core) include both humanitarian needs and what the academic community may provide</a:t>
            </a:r>
          </a:p>
          <a:p>
            <a:r>
              <a:rPr lang="en-US" dirty="0"/>
              <a:t>Some of the things that cause data to lend itself more to research as well as pragmatic applications are</a:t>
            </a:r>
          </a:p>
          <a:p>
            <a:pPr marL="914400" lvl="1" indent="-514350">
              <a:buFont typeface="+mj-lt"/>
              <a:buAutoNum type="arabicPeriod"/>
            </a:pPr>
            <a:r>
              <a:rPr lang="en-US" dirty="0"/>
              <a:t>a level of quality assurance, </a:t>
            </a:r>
          </a:p>
          <a:p>
            <a:pPr marL="914400" lvl="1" indent="-514350">
              <a:buFont typeface="+mj-lt"/>
              <a:buAutoNum type="arabicPeriod"/>
            </a:pPr>
            <a:r>
              <a:rPr lang="en-US" dirty="0"/>
              <a:t>standardizing definitions, and </a:t>
            </a:r>
          </a:p>
          <a:p>
            <a:pPr marL="914400" lvl="1" indent="-514350">
              <a:buFont typeface="+mj-lt"/>
              <a:buAutoNum type="arabicPeriod"/>
            </a:pPr>
            <a:r>
              <a:rPr lang="en-US" dirty="0"/>
              <a:t>collecting in time series</a:t>
            </a:r>
          </a:p>
          <a:p>
            <a:r>
              <a:rPr lang="en-US" dirty="0"/>
              <a:t>Quantitative/Qualitative data skills to lead and train people in conducting various forms of analysis.</a:t>
            </a:r>
            <a:br>
              <a:rPr lang="en-US" dirty="0"/>
            </a:br>
            <a:endParaRPr lang="en-US" dirty="0"/>
          </a:p>
          <a:p>
            <a:endParaRPr lang="en-US" dirty="0"/>
          </a:p>
        </p:txBody>
      </p:sp>
      <p:sp>
        <p:nvSpPr>
          <p:cNvPr id="4" name="Slide Number Placeholder 3"/>
          <p:cNvSpPr>
            <a:spLocks noGrp="1"/>
          </p:cNvSpPr>
          <p:nvPr>
            <p:ph type="sldNum" sz="quarter" idx="4"/>
          </p:nvPr>
        </p:nvSpPr>
        <p:spPr/>
        <p:txBody>
          <a:bodyPr/>
          <a:lstStyle/>
          <a:p>
            <a:fld id="{5127081F-19E4-4623-8F55-D9D3E5D7E660}" type="slidenum">
              <a:rPr lang="en-US" smtClean="0"/>
              <a:pPr/>
              <a:t>12</a:t>
            </a:fld>
            <a:endParaRPr lang="en-US"/>
          </a:p>
        </p:txBody>
      </p:sp>
    </p:spTree>
    <p:extLst>
      <p:ext uri="{BB962C8B-B14F-4D97-AF65-F5344CB8AC3E}">
        <p14:creationId xmlns:p14="http://schemas.microsoft.com/office/powerpoint/2010/main" val="77449241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772400" cy="1371600"/>
          </a:xfrm>
        </p:spPr>
        <p:txBody>
          <a:bodyPr/>
          <a:lstStyle/>
          <a:p>
            <a:r>
              <a:rPr lang="en-US" dirty="0"/>
              <a:t>Changing Priorities By Data Domain</a:t>
            </a:r>
          </a:p>
        </p:txBody>
      </p:sp>
      <p:sp>
        <p:nvSpPr>
          <p:cNvPr id="3" name="Slide Number Placeholder 2"/>
          <p:cNvSpPr>
            <a:spLocks noGrp="1"/>
          </p:cNvSpPr>
          <p:nvPr>
            <p:ph type="sldNum" sz="quarter" idx="4"/>
          </p:nvPr>
        </p:nvSpPr>
        <p:spPr/>
        <p:txBody>
          <a:bodyPr/>
          <a:lstStyle/>
          <a:p>
            <a:fld id="{5127081F-19E4-4623-8F55-D9D3E5D7E660}" type="slidenum">
              <a:rPr lang="en-US" smtClean="0"/>
              <a:pPr/>
              <a:t>13</a:t>
            </a:fld>
            <a:endParaRPr lang="en-US"/>
          </a:p>
        </p:txBody>
      </p:sp>
      <p:pic>
        <p:nvPicPr>
          <p:cNvPr id="5" name="Picture 4"/>
          <p:cNvPicPr>
            <a:picLocks noChangeAspect="1"/>
          </p:cNvPicPr>
          <p:nvPr/>
        </p:nvPicPr>
        <p:blipFill>
          <a:blip r:embed="rId2"/>
          <a:stretch>
            <a:fillRect/>
          </a:stretch>
        </p:blipFill>
        <p:spPr>
          <a:xfrm>
            <a:off x="1676398" y="2619866"/>
            <a:ext cx="6677658" cy="3341062"/>
          </a:xfrm>
          <a:prstGeom prst="rect">
            <a:avLst/>
          </a:prstGeom>
        </p:spPr>
      </p:pic>
    </p:spTree>
    <p:extLst>
      <p:ext uri="{BB962C8B-B14F-4D97-AF65-F5344CB8AC3E}">
        <p14:creationId xmlns:p14="http://schemas.microsoft.com/office/powerpoint/2010/main" val="212173563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Standards</a:t>
            </a:r>
          </a:p>
        </p:txBody>
      </p:sp>
      <p:sp>
        <p:nvSpPr>
          <p:cNvPr id="3" name="Content Placeholder 2"/>
          <p:cNvSpPr>
            <a:spLocks noGrp="1"/>
          </p:cNvSpPr>
          <p:nvPr>
            <p:ph idx="1"/>
          </p:nvPr>
        </p:nvSpPr>
        <p:spPr>
          <a:xfrm>
            <a:off x="1524000" y="2057400"/>
            <a:ext cx="7086600" cy="3276600"/>
          </a:xfrm>
        </p:spPr>
        <p:txBody>
          <a:bodyPr/>
          <a:lstStyle/>
          <a:p>
            <a:pPr marL="0" indent="0">
              <a:buNone/>
            </a:pPr>
            <a:r>
              <a:rPr lang="en-US" dirty="0"/>
              <a:t>“Specific data work areas include using common standards to publish open data on humanitarian funding, supporting the capacity of partners to access data and improve decision making, and streamlining data collection to ensure quality and comparability with minimal intrusion into the lives of affected people.” </a:t>
            </a:r>
            <a:r>
              <a:rPr lang="en-US" sz="2400" i="1" dirty="0"/>
              <a:t>HDC Business Plan, p.4</a:t>
            </a:r>
          </a:p>
          <a:p>
            <a:pPr marL="0" indent="0">
              <a:buNone/>
            </a:pPr>
            <a:endParaRPr lang="en-US" sz="2400" i="1" dirty="0"/>
          </a:p>
          <a:p>
            <a:pPr marL="0" indent="0">
              <a:buNone/>
            </a:pPr>
            <a:r>
              <a:rPr lang="en-US" sz="2400" i="1" dirty="0"/>
              <a:t>Data aggregation and trends are key research needs, and part of OCHA’s mandate</a:t>
            </a:r>
            <a:endParaRPr lang="en-US" dirty="0"/>
          </a:p>
        </p:txBody>
      </p:sp>
      <p:sp>
        <p:nvSpPr>
          <p:cNvPr id="4" name="Slide Number Placeholder 3"/>
          <p:cNvSpPr>
            <a:spLocks noGrp="1"/>
          </p:cNvSpPr>
          <p:nvPr>
            <p:ph type="sldNum" sz="quarter" idx="4"/>
          </p:nvPr>
        </p:nvSpPr>
        <p:spPr/>
        <p:txBody>
          <a:bodyPr/>
          <a:lstStyle/>
          <a:p>
            <a:fld id="{5127081F-19E4-4623-8F55-D9D3E5D7E660}" type="slidenum">
              <a:rPr lang="en-US" smtClean="0"/>
              <a:pPr/>
              <a:t>14</a:t>
            </a:fld>
            <a:endParaRPr lang="en-US"/>
          </a:p>
        </p:txBody>
      </p:sp>
    </p:spTree>
    <p:extLst>
      <p:ext uri="{BB962C8B-B14F-4D97-AF65-F5344CB8AC3E}">
        <p14:creationId xmlns:p14="http://schemas.microsoft.com/office/powerpoint/2010/main" val="41547007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Sharing</a:t>
            </a:r>
          </a:p>
        </p:txBody>
      </p:sp>
      <p:sp>
        <p:nvSpPr>
          <p:cNvPr id="3" name="Content Placeholder 2"/>
          <p:cNvSpPr>
            <a:spLocks noGrp="1"/>
          </p:cNvSpPr>
          <p:nvPr>
            <p:ph idx="1"/>
          </p:nvPr>
        </p:nvSpPr>
        <p:spPr/>
        <p:txBody>
          <a:bodyPr/>
          <a:lstStyle/>
          <a:p>
            <a:pPr marL="0" indent="0">
              <a:buNone/>
            </a:pPr>
            <a:r>
              <a:rPr lang="en-US" dirty="0"/>
              <a:t>“The [OCHA Network enabler] role …is to connect partners to one another through the provision of data services such as common standards and cloud-based infrastructure for storing and sharing data. Without these crucial interoperability services, data remains in silos and is fragmented across crises and partner products and systems.” </a:t>
            </a:r>
            <a:r>
              <a:rPr lang="en-US" sz="2400" i="1" dirty="0"/>
              <a:t>HDC Business Plan p. 4</a:t>
            </a:r>
            <a:endParaRPr lang="en-US" dirty="0"/>
          </a:p>
        </p:txBody>
      </p:sp>
      <p:sp>
        <p:nvSpPr>
          <p:cNvPr id="4" name="Slide Number Placeholder 3"/>
          <p:cNvSpPr>
            <a:spLocks noGrp="1"/>
          </p:cNvSpPr>
          <p:nvPr>
            <p:ph type="sldNum" sz="quarter" idx="4"/>
          </p:nvPr>
        </p:nvSpPr>
        <p:spPr/>
        <p:txBody>
          <a:bodyPr/>
          <a:lstStyle/>
          <a:p>
            <a:fld id="{5127081F-19E4-4623-8F55-D9D3E5D7E660}" type="slidenum">
              <a:rPr lang="en-US" smtClean="0"/>
              <a:pPr/>
              <a:t>15</a:t>
            </a:fld>
            <a:endParaRPr lang="en-US"/>
          </a:p>
        </p:txBody>
      </p:sp>
    </p:spTree>
    <p:extLst>
      <p:ext uri="{BB962C8B-B14F-4D97-AF65-F5344CB8AC3E}">
        <p14:creationId xmlns:p14="http://schemas.microsoft.com/office/powerpoint/2010/main" val="408025861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57200"/>
            <a:ext cx="8219256" cy="914400"/>
          </a:xfrm>
        </p:spPr>
        <p:txBody>
          <a:bodyPr/>
          <a:lstStyle/>
          <a:p>
            <a:pPr algn="ctr"/>
            <a:r>
              <a:rPr lang="en-US" sz="3200" b="1" dirty="0"/>
              <a:t>NetHope’s Model of Collaboration</a:t>
            </a:r>
            <a:br>
              <a:rPr lang="en-US" sz="3200" b="1" dirty="0"/>
            </a:br>
            <a:r>
              <a:rPr lang="en-US" sz="2800" i="1" dirty="0">
                <a:solidFill>
                  <a:srgbClr val="FF0000"/>
                </a:solidFill>
                <a:cs typeface="Calibri" pitchFamily="34" charset="0"/>
              </a:rPr>
              <a:t>Who Are You Partnering With?</a:t>
            </a:r>
            <a:endParaRPr lang="en-US" sz="3200" b="1" dirty="0"/>
          </a:p>
        </p:txBody>
      </p:sp>
      <p:sp>
        <p:nvSpPr>
          <p:cNvPr id="28675" name="AutoShape 3"/>
          <p:cNvSpPr>
            <a:spLocks noChangeArrowheads="1"/>
          </p:cNvSpPr>
          <p:nvPr/>
        </p:nvSpPr>
        <p:spPr bwMode="gray">
          <a:xfrm>
            <a:off x="7878763" y="2019126"/>
            <a:ext cx="808037" cy="4505325"/>
          </a:xfrm>
          <a:prstGeom prst="upArrow">
            <a:avLst>
              <a:gd name="adj1" fmla="val 50102"/>
              <a:gd name="adj2" fmla="val 75736"/>
            </a:avLst>
          </a:prstGeom>
          <a:solidFill>
            <a:srgbClr val="009900"/>
          </a:solidFill>
          <a:ln w="9525" algn="ctr">
            <a:noFill/>
            <a:miter lim="800000"/>
            <a:headEnd/>
            <a:tailEnd/>
          </a:ln>
        </p:spPr>
        <p:txBody>
          <a:bodyPr wrap="none" lIns="72000" tIns="72000" rIns="72000" bIns="72000" anchor="ctr"/>
          <a:lstStyle/>
          <a:p>
            <a:pPr algn="ctr" eaLnBrk="0" hangingPunct="0">
              <a:spcBef>
                <a:spcPct val="20000"/>
              </a:spcBef>
              <a:buSzPct val="100000"/>
              <a:buFont typeface="Wingdings" charset="2"/>
              <a:buNone/>
            </a:pPr>
            <a:endParaRPr lang="en-US" sz="900" b="1" dirty="0">
              <a:solidFill>
                <a:schemeClr val="bg1"/>
              </a:solidFill>
            </a:endParaRPr>
          </a:p>
        </p:txBody>
      </p:sp>
      <p:sp>
        <p:nvSpPr>
          <p:cNvPr id="28676" name="AcnBodyText_ID_307207"/>
          <p:cNvSpPr>
            <a:spLocks noChangeArrowheads="1"/>
          </p:cNvSpPr>
          <p:nvPr>
            <p:custDataLst>
              <p:tags r:id="rId1"/>
            </p:custDataLst>
          </p:nvPr>
        </p:nvSpPr>
        <p:spPr bwMode="gray">
          <a:xfrm rot="-5400000">
            <a:off x="6442868" y="4272583"/>
            <a:ext cx="3636963" cy="247650"/>
          </a:xfrm>
          <a:prstGeom prst="rect">
            <a:avLst/>
          </a:prstGeom>
          <a:noFill/>
          <a:ln w="12700">
            <a:noFill/>
            <a:miter lim="800000"/>
            <a:headEnd/>
            <a:tailEnd/>
          </a:ln>
        </p:spPr>
        <p:txBody>
          <a:bodyPr lIns="0" tIns="0" rIns="0" bIns="0">
            <a:spAutoFit/>
          </a:bodyPr>
          <a:lstStyle/>
          <a:p>
            <a:pPr marL="342900" indent="-342900" algn="ctr" eaLnBrk="0" hangingPunct="0">
              <a:spcBef>
                <a:spcPct val="20000"/>
              </a:spcBef>
            </a:pPr>
            <a:r>
              <a:rPr lang="en-US" sz="1600" b="1" dirty="0">
                <a:solidFill>
                  <a:schemeClr val="bg1"/>
                </a:solidFill>
              </a:rPr>
              <a:t>Increasing Level of Trust</a:t>
            </a:r>
          </a:p>
        </p:txBody>
      </p:sp>
      <p:sp>
        <p:nvSpPr>
          <p:cNvPr id="28677" name="Freeform 5"/>
          <p:cNvSpPr>
            <a:spLocks/>
          </p:cNvSpPr>
          <p:nvPr/>
        </p:nvSpPr>
        <p:spPr bwMode="auto">
          <a:xfrm>
            <a:off x="1524000" y="5798964"/>
            <a:ext cx="6248400" cy="1014412"/>
          </a:xfrm>
          <a:custGeom>
            <a:avLst/>
            <a:gdLst>
              <a:gd name="T0" fmla="*/ 2147483647 w 2676"/>
              <a:gd name="T1" fmla="*/ 0 h 484"/>
              <a:gd name="T2" fmla="*/ 0 w 2676"/>
              <a:gd name="T3" fmla="*/ 2147483647 h 484"/>
              <a:gd name="T4" fmla="*/ 2147483647 w 2676"/>
              <a:gd name="T5" fmla="*/ 2147483647 h 484"/>
              <a:gd name="T6" fmla="*/ 2147483647 w 2676"/>
              <a:gd name="T7" fmla="*/ 0 h 484"/>
              <a:gd name="T8" fmla="*/ 2147483647 w 2676"/>
              <a:gd name="T9" fmla="*/ 0 h 484"/>
              <a:gd name="T10" fmla="*/ 0 60000 65536"/>
              <a:gd name="T11" fmla="*/ 0 60000 65536"/>
              <a:gd name="T12" fmla="*/ 0 60000 65536"/>
              <a:gd name="T13" fmla="*/ 0 60000 65536"/>
              <a:gd name="T14" fmla="*/ 0 60000 65536"/>
              <a:gd name="T15" fmla="*/ 0 w 2676"/>
              <a:gd name="T16" fmla="*/ 0 h 484"/>
              <a:gd name="T17" fmla="*/ 2676 w 2676"/>
              <a:gd name="T18" fmla="*/ 484 h 484"/>
            </a:gdLst>
            <a:ahLst/>
            <a:cxnLst>
              <a:cxn ang="T10">
                <a:pos x="T0" y="T1"/>
              </a:cxn>
              <a:cxn ang="T11">
                <a:pos x="T2" y="T3"/>
              </a:cxn>
              <a:cxn ang="T12">
                <a:pos x="T4" y="T5"/>
              </a:cxn>
              <a:cxn ang="T13">
                <a:pos x="T6" y="T7"/>
              </a:cxn>
              <a:cxn ang="T14">
                <a:pos x="T8" y="T9"/>
              </a:cxn>
            </a:cxnLst>
            <a:rect l="T15" t="T16" r="T17" b="T18"/>
            <a:pathLst>
              <a:path w="2676" h="484">
                <a:moveTo>
                  <a:pt x="271" y="0"/>
                </a:moveTo>
                <a:lnTo>
                  <a:pt x="0" y="483"/>
                </a:lnTo>
                <a:lnTo>
                  <a:pt x="2675" y="483"/>
                </a:lnTo>
                <a:lnTo>
                  <a:pt x="2404" y="0"/>
                </a:lnTo>
                <a:lnTo>
                  <a:pt x="271" y="0"/>
                </a:lnTo>
              </a:path>
            </a:pathLst>
          </a:custGeom>
          <a:solidFill>
            <a:srgbClr val="969696"/>
          </a:solidFill>
          <a:ln w="6350" cap="rnd" cmpd="sng">
            <a:noFill/>
            <a:prstDash val="solid"/>
            <a:round/>
            <a:headEnd type="none" w="sm" len="sm"/>
            <a:tailEnd type="none" w="sm" len="sm"/>
          </a:ln>
        </p:spPr>
        <p:txBody>
          <a:bodyPr lIns="45720" rIns="45720"/>
          <a:lstStyle/>
          <a:p>
            <a:endParaRPr lang="en-US"/>
          </a:p>
        </p:txBody>
      </p:sp>
      <p:sp>
        <p:nvSpPr>
          <p:cNvPr id="28678" name="Freeform 6"/>
          <p:cNvSpPr>
            <a:spLocks/>
          </p:cNvSpPr>
          <p:nvPr/>
        </p:nvSpPr>
        <p:spPr bwMode="auto">
          <a:xfrm>
            <a:off x="3505200" y="1952451"/>
            <a:ext cx="2286000" cy="1676400"/>
          </a:xfrm>
          <a:custGeom>
            <a:avLst/>
            <a:gdLst>
              <a:gd name="T0" fmla="*/ 0 w 939"/>
              <a:gd name="T1" fmla="*/ 2147483647 h 839"/>
              <a:gd name="T2" fmla="*/ 2147483647 w 939"/>
              <a:gd name="T3" fmla="*/ 2147483647 h 839"/>
              <a:gd name="T4" fmla="*/ 2147483647 w 939"/>
              <a:gd name="T5" fmla="*/ 0 h 839"/>
              <a:gd name="T6" fmla="*/ 0 w 939"/>
              <a:gd name="T7" fmla="*/ 2147483647 h 839"/>
              <a:gd name="T8" fmla="*/ 0 60000 65536"/>
              <a:gd name="T9" fmla="*/ 0 60000 65536"/>
              <a:gd name="T10" fmla="*/ 0 60000 65536"/>
              <a:gd name="T11" fmla="*/ 0 60000 65536"/>
              <a:gd name="T12" fmla="*/ 0 w 939"/>
              <a:gd name="T13" fmla="*/ 0 h 839"/>
              <a:gd name="T14" fmla="*/ 939 w 939"/>
              <a:gd name="T15" fmla="*/ 839 h 839"/>
            </a:gdLst>
            <a:ahLst/>
            <a:cxnLst>
              <a:cxn ang="T8">
                <a:pos x="T0" y="T1"/>
              </a:cxn>
              <a:cxn ang="T9">
                <a:pos x="T2" y="T3"/>
              </a:cxn>
              <a:cxn ang="T10">
                <a:pos x="T4" y="T5"/>
              </a:cxn>
              <a:cxn ang="T11">
                <a:pos x="T6" y="T7"/>
              </a:cxn>
            </a:cxnLst>
            <a:rect l="T12" t="T13" r="T14" b="T15"/>
            <a:pathLst>
              <a:path w="939" h="839">
                <a:moveTo>
                  <a:pt x="0" y="838"/>
                </a:moveTo>
                <a:lnTo>
                  <a:pt x="938" y="838"/>
                </a:lnTo>
                <a:lnTo>
                  <a:pt x="469" y="0"/>
                </a:lnTo>
                <a:lnTo>
                  <a:pt x="0" y="838"/>
                </a:lnTo>
              </a:path>
            </a:pathLst>
          </a:custGeom>
          <a:solidFill>
            <a:srgbClr val="EAEAEA"/>
          </a:solidFill>
          <a:ln w="6350" cap="rnd" cmpd="sng">
            <a:noFill/>
            <a:prstDash val="solid"/>
            <a:round/>
            <a:headEnd type="none" w="sm" len="sm"/>
            <a:tailEnd type="none" w="sm" len="sm"/>
          </a:ln>
        </p:spPr>
        <p:txBody>
          <a:bodyPr lIns="45720" rIns="45720"/>
          <a:lstStyle/>
          <a:p>
            <a:endParaRPr lang="en-US"/>
          </a:p>
        </p:txBody>
      </p:sp>
      <p:sp>
        <p:nvSpPr>
          <p:cNvPr id="28679" name="Freeform 7"/>
          <p:cNvSpPr>
            <a:spLocks/>
          </p:cNvSpPr>
          <p:nvPr/>
        </p:nvSpPr>
        <p:spPr bwMode="auto">
          <a:xfrm>
            <a:off x="2819400" y="3612976"/>
            <a:ext cx="3657600" cy="1066800"/>
          </a:xfrm>
          <a:custGeom>
            <a:avLst/>
            <a:gdLst>
              <a:gd name="T0" fmla="*/ 0 w 1536"/>
              <a:gd name="T1" fmla="*/ 2147483647 h 533"/>
              <a:gd name="T2" fmla="*/ 2147483647 w 1536"/>
              <a:gd name="T3" fmla="*/ 2147483647 h 533"/>
              <a:gd name="T4" fmla="*/ 2147483647 w 1536"/>
              <a:gd name="T5" fmla="*/ 0 h 533"/>
              <a:gd name="T6" fmla="*/ 2147483647 w 1536"/>
              <a:gd name="T7" fmla="*/ 0 h 533"/>
              <a:gd name="T8" fmla="*/ 0 w 1536"/>
              <a:gd name="T9" fmla="*/ 2147483647 h 533"/>
              <a:gd name="T10" fmla="*/ 0 60000 65536"/>
              <a:gd name="T11" fmla="*/ 0 60000 65536"/>
              <a:gd name="T12" fmla="*/ 0 60000 65536"/>
              <a:gd name="T13" fmla="*/ 0 60000 65536"/>
              <a:gd name="T14" fmla="*/ 0 60000 65536"/>
              <a:gd name="T15" fmla="*/ 0 w 1536"/>
              <a:gd name="T16" fmla="*/ 0 h 533"/>
              <a:gd name="T17" fmla="*/ 1536 w 1536"/>
              <a:gd name="T18" fmla="*/ 533 h 533"/>
            </a:gdLst>
            <a:ahLst/>
            <a:cxnLst>
              <a:cxn ang="T10">
                <a:pos x="T0" y="T1"/>
              </a:cxn>
              <a:cxn ang="T11">
                <a:pos x="T2" y="T3"/>
              </a:cxn>
              <a:cxn ang="T12">
                <a:pos x="T4" y="T5"/>
              </a:cxn>
              <a:cxn ang="T13">
                <a:pos x="T6" y="T7"/>
              </a:cxn>
              <a:cxn ang="T14">
                <a:pos x="T8" y="T9"/>
              </a:cxn>
            </a:cxnLst>
            <a:rect l="T15" t="T16" r="T17" b="T18"/>
            <a:pathLst>
              <a:path w="1536" h="533">
                <a:moveTo>
                  <a:pt x="0" y="532"/>
                </a:moveTo>
                <a:lnTo>
                  <a:pt x="1535" y="532"/>
                </a:lnTo>
                <a:lnTo>
                  <a:pt x="1237" y="0"/>
                </a:lnTo>
                <a:lnTo>
                  <a:pt x="299" y="0"/>
                </a:lnTo>
                <a:lnTo>
                  <a:pt x="0" y="532"/>
                </a:lnTo>
              </a:path>
            </a:pathLst>
          </a:custGeom>
          <a:solidFill>
            <a:srgbClr val="DDDDDD"/>
          </a:solidFill>
          <a:ln w="6350" cap="rnd" cmpd="sng">
            <a:noFill/>
            <a:prstDash val="solid"/>
            <a:round/>
            <a:headEnd type="none" w="sm" len="sm"/>
            <a:tailEnd type="none" w="sm" len="sm"/>
          </a:ln>
        </p:spPr>
        <p:txBody>
          <a:bodyPr lIns="45720" rIns="45720"/>
          <a:lstStyle/>
          <a:p>
            <a:endParaRPr lang="en-US"/>
          </a:p>
        </p:txBody>
      </p:sp>
      <p:sp>
        <p:nvSpPr>
          <p:cNvPr id="28680" name="Freeform 8"/>
          <p:cNvSpPr>
            <a:spLocks/>
          </p:cNvSpPr>
          <p:nvPr/>
        </p:nvSpPr>
        <p:spPr bwMode="auto">
          <a:xfrm>
            <a:off x="2133600" y="4679776"/>
            <a:ext cx="5029200" cy="1143000"/>
          </a:xfrm>
          <a:custGeom>
            <a:avLst/>
            <a:gdLst>
              <a:gd name="T0" fmla="*/ 2147483647 w 2134"/>
              <a:gd name="T1" fmla="*/ 0 h 535"/>
              <a:gd name="T2" fmla="*/ 0 w 2134"/>
              <a:gd name="T3" fmla="*/ 2147483647 h 535"/>
              <a:gd name="T4" fmla="*/ 2147483647 w 2134"/>
              <a:gd name="T5" fmla="*/ 2147483647 h 535"/>
              <a:gd name="T6" fmla="*/ 2147483647 w 2134"/>
              <a:gd name="T7" fmla="*/ 0 h 535"/>
              <a:gd name="T8" fmla="*/ 2147483647 w 2134"/>
              <a:gd name="T9" fmla="*/ 0 h 535"/>
              <a:gd name="T10" fmla="*/ 0 60000 65536"/>
              <a:gd name="T11" fmla="*/ 0 60000 65536"/>
              <a:gd name="T12" fmla="*/ 0 60000 65536"/>
              <a:gd name="T13" fmla="*/ 0 60000 65536"/>
              <a:gd name="T14" fmla="*/ 0 60000 65536"/>
              <a:gd name="T15" fmla="*/ 0 w 2134"/>
              <a:gd name="T16" fmla="*/ 0 h 535"/>
              <a:gd name="T17" fmla="*/ 2134 w 2134"/>
              <a:gd name="T18" fmla="*/ 535 h 535"/>
            </a:gdLst>
            <a:ahLst/>
            <a:cxnLst>
              <a:cxn ang="T10">
                <a:pos x="T0" y="T1"/>
              </a:cxn>
              <a:cxn ang="T11">
                <a:pos x="T2" y="T3"/>
              </a:cxn>
              <a:cxn ang="T12">
                <a:pos x="T4" y="T5"/>
              </a:cxn>
              <a:cxn ang="T13">
                <a:pos x="T6" y="T7"/>
              </a:cxn>
              <a:cxn ang="T14">
                <a:pos x="T8" y="T9"/>
              </a:cxn>
            </a:cxnLst>
            <a:rect l="T15" t="T16" r="T17" b="T18"/>
            <a:pathLst>
              <a:path w="2134" h="535">
                <a:moveTo>
                  <a:pt x="299" y="0"/>
                </a:moveTo>
                <a:lnTo>
                  <a:pt x="0" y="534"/>
                </a:lnTo>
                <a:lnTo>
                  <a:pt x="2133" y="534"/>
                </a:lnTo>
                <a:lnTo>
                  <a:pt x="1834" y="0"/>
                </a:lnTo>
                <a:lnTo>
                  <a:pt x="299" y="0"/>
                </a:lnTo>
              </a:path>
            </a:pathLst>
          </a:custGeom>
          <a:solidFill>
            <a:srgbClr val="C0C0C0"/>
          </a:solidFill>
          <a:ln w="6350" cap="rnd" cmpd="sng">
            <a:noFill/>
            <a:prstDash val="solid"/>
            <a:round/>
            <a:headEnd type="none" w="sm" len="sm"/>
            <a:tailEnd type="none" w="sm" len="sm"/>
          </a:ln>
        </p:spPr>
        <p:txBody>
          <a:bodyPr lIns="45720" rIns="45720"/>
          <a:lstStyle/>
          <a:p>
            <a:endParaRPr lang="en-US"/>
          </a:p>
        </p:txBody>
      </p:sp>
      <p:sp>
        <p:nvSpPr>
          <p:cNvPr id="7177" name="AcnBodyText_ID_307217"/>
          <p:cNvSpPr>
            <a:spLocks noChangeArrowheads="1"/>
          </p:cNvSpPr>
          <p:nvPr>
            <p:custDataLst>
              <p:tags r:id="rId2"/>
            </p:custDataLst>
          </p:nvPr>
        </p:nvSpPr>
        <p:spPr bwMode="gray">
          <a:xfrm>
            <a:off x="2863850" y="5922789"/>
            <a:ext cx="3613150" cy="830262"/>
          </a:xfrm>
          <a:prstGeom prst="rect">
            <a:avLst/>
          </a:prstGeom>
          <a:noFill/>
          <a:ln w="12700">
            <a:noFill/>
            <a:miter lim="800000"/>
            <a:headEnd/>
            <a:tailEnd/>
          </a:ln>
        </p:spPr>
        <p:txBody>
          <a:bodyPr lIns="0" tIns="0" rIns="0" bIns="0">
            <a:spAutoFit/>
          </a:bodyPr>
          <a:lstStyle/>
          <a:p>
            <a:pPr marL="342900" indent="-342900" algn="ctr" eaLnBrk="0" hangingPunct="0">
              <a:spcBef>
                <a:spcPct val="20000"/>
              </a:spcBef>
              <a:defRPr/>
            </a:pPr>
            <a:r>
              <a:rPr lang="en-US" sz="1800" b="1" dirty="0">
                <a:solidFill>
                  <a:schemeClr val="bg2"/>
                </a:solidFill>
                <a:latin typeface="Arial" pitchFamily="34" charset="0"/>
                <a:cs typeface="Arial" pitchFamily="34" charset="0"/>
              </a:rPr>
              <a:t>BASIC INFO SHARING</a:t>
            </a:r>
          </a:p>
          <a:p>
            <a:pPr algn="ctr">
              <a:defRPr/>
            </a:pPr>
            <a:r>
              <a:rPr lang="en-US" sz="1800" i="1" dirty="0">
                <a:solidFill>
                  <a:schemeClr val="bg2"/>
                </a:solidFill>
                <a:latin typeface="Arial" pitchFamily="34" charset="0"/>
                <a:cs typeface="Arial" pitchFamily="34" charset="0"/>
              </a:rPr>
              <a:t>“What are my peers doing?”</a:t>
            </a:r>
          </a:p>
          <a:p>
            <a:pPr algn="ctr">
              <a:defRPr/>
            </a:pPr>
            <a:r>
              <a:rPr lang="en-US" sz="1800" dirty="0">
                <a:solidFill>
                  <a:schemeClr val="bg2"/>
                </a:solidFill>
                <a:latin typeface="Arial" pitchFamily="34" charset="0"/>
                <a:cs typeface="Arial" pitchFamily="34" charset="0"/>
              </a:rPr>
              <a:t>Meetings, Conference Calls</a:t>
            </a:r>
          </a:p>
        </p:txBody>
      </p:sp>
      <p:sp>
        <p:nvSpPr>
          <p:cNvPr id="7178" name="AcnBodyText_ID_307217"/>
          <p:cNvSpPr>
            <a:spLocks noChangeArrowheads="1"/>
          </p:cNvSpPr>
          <p:nvPr>
            <p:custDataLst>
              <p:tags r:id="rId3"/>
            </p:custDataLst>
          </p:nvPr>
        </p:nvSpPr>
        <p:spPr bwMode="gray">
          <a:xfrm>
            <a:off x="2679700" y="4840114"/>
            <a:ext cx="3949700" cy="830262"/>
          </a:xfrm>
          <a:prstGeom prst="rect">
            <a:avLst/>
          </a:prstGeom>
          <a:noFill/>
          <a:ln w="12700">
            <a:noFill/>
            <a:miter lim="800000"/>
            <a:headEnd/>
            <a:tailEnd/>
          </a:ln>
        </p:spPr>
        <p:txBody>
          <a:bodyPr lIns="0" tIns="0" rIns="0" bIns="0">
            <a:spAutoFit/>
          </a:bodyPr>
          <a:lstStyle/>
          <a:p>
            <a:pPr marL="342900" indent="-342900" algn="ctr" eaLnBrk="0" hangingPunct="0">
              <a:spcBef>
                <a:spcPct val="20000"/>
              </a:spcBef>
              <a:defRPr/>
            </a:pPr>
            <a:r>
              <a:rPr lang="en-US" sz="1800" b="1" dirty="0">
                <a:solidFill>
                  <a:schemeClr val="bg2"/>
                </a:solidFill>
                <a:latin typeface="Arial" pitchFamily="34" charset="0"/>
                <a:cs typeface="Arial" pitchFamily="34" charset="0"/>
              </a:rPr>
              <a:t>PARTNERING</a:t>
            </a:r>
          </a:p>
          <a:p>
            <a:pPr algn="ctr">
              <a:defRPr/>
            </a:pPr>
            <a:r>
              <a:rPr lang="en-US" sz="1800" i="1" dirty="0">
                <a:solidFill>
                  <a:schemeClr val="bg2"/>
                </a:solidFill>
                <a:latin typeface="Arial" pitchFamily="34" charset="0"/>
                <a:cs typeface="Arial" pitchFamily="34" charset="0"/>
              </a:rPr>
              <a:t>“How can we work with corporations?”</a:t>
            </a:r>
          </a:p>
          <a:p>
            <a:pPr algn="ctr">
              <a:defRPr/>
            </a:pPr>
            <a:r>
              <a:rPr lang="en-US" sz="1800" dirty="0">
                <a:solidFill>
                  <a:schemeClr val="bg2"/>
                </a:solidFill>
                <a:latin typeface="Arial" pitchFamily="34" charset="0"/>
                <a:cs typeface="Arial" pitchFamily="34" charset="0"/>
              </a:rPr>
              <a:t>Cisco, Microsoft, Intel Grants</a:t>
            </a:r>
          </a:p>
        </p:txBody>
      </p:sp>
      <p:sp>
        <p:nvSpPr>
          <p:cNvPr id="7179" name="AcnBodyText_ID_307217"/>
          <p:cNvSpPr>
            <a:spLocks noChangeArrowheads="1"/>
          </p:cNvSpPr>
          <p:nvPr>
            <p:custDataLst>
              <p:tags r:id="rId4"/>
            </p:custDataLst>
          </p:nvPr>
        </p:nvSpPr>
        <p:spPr bwMode="gray">
          <a:xfrm>
            <a:off x="3017838" y="3841576"/>
            <a:ext cx="3306762" cy="830263"/>
          </a:xfrm>
          <a:prstGeom prst="rect">
            <a:avLst/>
          </a:prstGeom>
          <a:noFill/>
          <a:ln w="12700">
            <a:noFill/>
            <a:miter lim="800000"/>
            <a:headEnd/>
            <a:tailEnd/>
          </a:ln>
        </p:spPr>
        <p:txBody>
          <a:bodyPr lIns="0" tIns="0" rIns="0" bIns="0">
            <a:spAutoFit/>
          </a:bodyPr>
          <a:lstStyle/>
          <a:p>
            <a:pPr marL="342900" indent="-342900" algn="ctr" eaLnBrk="0" hangingPunct="0">
              <a:spcBef>
                <a:spcPct val="20000"/>
              </a:spcBef>
              <a:defRPr/>
            </a:pPr>
            <a:r>
              <a:rPr lang="en-US" sz="1800" b="1" dirty="0">
                <a:solidFill>
                  <a:schemeClr val="bg2"/>
                </a:solidFill>
                <a:latin typeface="Arial" pitchFamily="34" charset="0"/>
                <a:cs typeface="Arial" pitchFamily="34" charset="0"/>
              </a:rPr>
              <a:t>JOINT PROJECTS</a:t>
            </a:r>
          </a:p>
          <a:p>
            <a:pPr algn="ctr">
              <a:defRPr/>
            </a:pPr>
            <a:r>
              <a:rPr lang="en-US" sz="1800" i="1" dirty="0">
                <a:solidFill>
                  <a:schemeClr val="bg2"/>
                </a:solidFill>
                <a:latin typeface="Arial" pitchFamily="34" charset="0"/>
                <a:cs typeface="Arial" pitchFamily="34" charset="0"/>
              </a:rPr>
              <a:t>“What can we build together?”</a:t>
            </a:r>
          </a:p>
          <a:p>
            <a:pPr algn="ctr">
              <a:defRPr/>
            </a:pPr>
            <a:r>
              <a:rPr lang="en-US" sz="1800" dirty="0">
                <a:solidFill>
                  <a:schemeClr val="bg2"/>
                </a:solidFill>
                <a:latin typeface="Arial" pitchFamily="34" charset="0"/>
                <a:cs typeface="Arial" pitchFamily="34" charset="0"/>
              </a:rPr>
              <a:t>NRK, Phase 2 Satellites</a:t>
            </a:r>
          </a:p>
        </p:txBody>
      </p:sp>
      <p:sp>
        <p:nvSpPr>
          <p:cNvPr id="28684" name="AcnBodyText_ID_307217"/>
          <p:cNvSpPr>
            <a:spLocks noChangeArrowheads="1"/>
          </p:cNvSpPr>
          <p:nvPr>
            <p:custDataLst>
              <p:tags r:id="rId5"/>
            </p:custDataLst>
          </p:nvPr>
        </p:nvSpPr>
        <p:spPr bwMode="gray">
          <a:xfrm>
            <a:off x="3325813" y="2927176"/>
            <a:ext cx="2693987" cy="609600"/>
          </a:xfrm>
          <a:prstGeom prst="rect">
            <a:avLst/>
          </a:prstGeom>
          <a:noFill/>
          <a:ln w="12700">
            <a:noFill/>
            <a:miter lim="800000"/>
            <a:headEnd/>
            <a:tailEnd/>
          </a:ln>
        </p:spPr>
        <p:txBody>
          <a:bodyPr lIns="0" tIns="0" rIns="0" bIns="0">
            <a:spAutoFit/>
          </a:bodyPr>
          <a:lstStyle/>
          <a:p>
            <a:pPr marL="342900" indent="-342900" algn="ctr" eaLnBrk="0" hangingPunct="0">
              <a:spcBef>
                <a:spcPct val="20000"/>
              </a:spcBef>
            </a:pPr>
            <a:r>
              <a:rPr lang="en-US" sz="1800" b="1">
                <a:solidFill>
                  <a:schemeClr val="bg2"/>
                </a:solidFill>
                <a:latin typeface="Arial" charset="0"/>
                <a:cs typeface="Arial" charset="0"/>
              </a:rPr>
              <a:t>SHARED</a:t>
            </a:r>
          </a:p>
          <a:p>
            <a:pPr marL="342900" indent="-342900" algn="ctr" eaLnBrk="0" hangingPunct="0">
              <a:spcBef>
                <a:spcPct val="20000"/>
              </a:spcBef>
            </a:pPr>
            <a:r>
              <a:rPr lang="en-US" sz="1800" b="1">
                <a:solidFill>
                  <a:schemeClr val="bg2"/>
                </a:solidFill>
                <a:latin typeface="Arial" charset="0"/>
                <a:cs typeface="Arial" charset="0"/>
              </a:rPr>
              <a:t>SPECIALIZATION</a:t>
            </a:r>
          </a:p>
        </p:txBody>
      </p:sp>
      <p:sp>
        <p:nvSpPr>
          <p:cNvPr id="28685" name="Text Box 14"/>
          <p:cNvSpPr txBox="1">
            <a:spLocks noChangeArrowheads="1"/>
          </p:cNvSpPr>
          <p:nvPr/>
        </p:nvSpPr>
        <p:spPr bwMode="auto">
          <a:xfrm>
            <a:off x="5624513" y="2028651"/>
            <a:ext cx="2681287" cy="1477328"/>
          </a:xfrm>
          <a:prstGeom prst="rect">
            <a:avLst/>
          </a:prstGeom>
          <a:noFill/>
          <a:ln w="9525" algn="ctr">
            <a:noFill/>
            <a:miter lim="800000"/>
            <a:headEnd/>
            <a:tailEnd/>
          </a:ln>
        </p:spPr>
        <p:txBody>
          <a:bodyPr wrap="square">
            <a:spAutoFit/>
          </a:bodyPr>
          <a:lstStyle/>
          <a:p>
            <a:r>
              <a:rPr lang="en-US" sz="1800" i="1" dirty="0">
                <a:solidFill>
                  <a:schemeClr val="bg2"/>
                </a:solidFill>
                <a:latin typeface="Arial" charset="0"/>
                <a:cs typeface="Arial" charset="0"/>
              </a:rPr>
              <a:t>“Who has expertise I can trust?”</a:t>
            </a:r>
          </a:p>
          <a:p>
            <a:r>
              <a:rPr lang="en-US" sz="1800" dirty="0">
                <a:solidFill>
                  <a:schemeClr val="bg2"/>
                </a:solidFill>
                <a:latin typeface="Arial" charset="0"/>
                <a:cs typeface="Arial" charset="0"/>
              </a:rPr>
              <a:t>Shared Services &amp; Assessments</a:t>
            </a:r>
          </a:p>
          <a:p>
            <a:endParaRPr lang="en-US" sz="1800" i="1" dirty="0">
              <a:solidFill>
                <a:schemeClr val="bg2"/>
              </a:solidFill>
              <a:latin typeface="Arial" charset="0"/>
              <a:cs typeface="Arial" charset="0"/>
            </a:endParaRPr>
          </a:p>
        </p:txBody>
      </p:sp>
      <p:sp>
        <p:nvSpPr>
          <p:cNvPr id="17" name="Oval Callout 16"/>
          <p:cNvSpPr/>
          <p:nvPr/>
        </p:nvSpPr>
        <p:spPr>
          <a:xfrm>
            <a:off x="142523" y="4840114"/>
            <a:ext cx="1752600" cy="1292225"/>
          </a:xfrm>
          <a:prstGeom prst="wedgeEllipseCallout">
            <a:avLst>
              <a:gd name="adj1" fmla="val 55572"/>
              <a:gd name="adj2" fmla="val 4878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Do and Share</a:t>
            </a:r>
          </a:p>
        </p:txBody>
      </p:sp>
      <p:sp>
        <p:nvSpPr>
          <p:cNvPr id="18" name="Oval Callout 17"/>
          <p:cNvSpPr/>
          <p:nvPr/>
        </p:nvSpPr>
        <p:spPr>
          <a:xfrm>
            <a:off x="990600" y="2412826"/>
            <a:ext cx="1752600" cy="1292225"/>
          </a:xfrm>
          <a:prstGeom prst="wedgeEllipseCallout">
            <a:avLst>
              <a:gd name="adj1" fmla="val 77718"/>
              <a:gd name="adj2" fmla="val 6699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Share </a:t>
            </a:r>
          </a:p>
          <a:p>
            <a:pPr algn="ctr"/>
            <a:r>
              <a:rPr lang="en-US" dirty="0"/>
              <a:t>and Do</a:t>
            </a:r>
          </a:p>
        </p:txBody>
      </p:sp>
      <p:sp>
        <p:nvSpPr>
          <p:cNvPr id="19" name="Oval Callout 18"/>
          <p:cNvSpPr/>
          <p:nvPr/>
        </p:nvSpPr>
        <p:spPr>
          <a:xfrm>
            <a:off x="990600" y="2409651"/>
            <a:ext cx="1752600" cy="1292225"/>
          </a:xfrm>
          <a:prstGeom prst="wedgeEllipseCallout">
            <a:avLst>
              <a:gd name="adj1" fmla="val 102563"/>
              <a:gd name="adj2" fmla="val 184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Share </a:t>
            </a:r>
          </a:p>
          <a:p>
            <a:pPr algn="ctr"/>
            <a:r>
              <a:rPr lang="en-US" dirty="0"/>
              <a:t>and Do</a:t>
            </a:r>
          </a:p>
        </p:txBody>
      </p:sp>
      <p:sp>
        <p:nvSpPr>
          <p:cNvPr id="20" name="Oval Callout 19"/>
          <p:cNvSpPr/>
          <p:nvPr/>
        </p:nvSpPr>
        <p:spPr>
          <a:xfrm>
            <a:off x="990600" y="2409651"/>
            <a:ext cx="1752600" cy="1292225"/>
          </a:xfrm>
          <a:prstGeom prst="wedgeEllipseCallout">
            <a:avLst>
              <a:gd name="adj1" fmla="val 48733"/>
              <a:gd name="adj2" fmla="val 13101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Share </a:t>
            </a:r>
          </a:p>
          <a:p>
            <a:pPr algn="ctr"/>
            <a:r>
              <a:rPr lang="en-US" sz="2000" dirty="0"/>
              <a:t>and Do</a:t>
            </a:r>
          </a:p>
        </p:txBody>
      </p:sp>
    </p:spTree>
    <p:extLst>
      <p:ext uri="{BB962C8B-B14F-4D97-AF65-F5344CB8AC3E}">
        <p14:creationId xmlns:p14="http://schemas.microsoft.com/office/powerpoint/2010/main" val="117522544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086600" cy="1371600"/>
          </a:xfrm>
        </p:spPr>
        <p:txBody>
          <a:bodyPr/>
          <a:lstStyle/>
          <a:p>
            <a:r>
              <a:rPr lang="en-US" dirty="0"/>
              <a:t>Workshop - Shared Opportunities</a:t>
            </a:r>
          </a:p>
        </p:txBody>
      </p:sp>
      <p:sp>
        <p:nvSpPr>
          <p:cNvPr id="3" name="Content Placeholder 2"/>
          <p:cNvSpPr>
            <a:spLocks noGrp="1"/>
          </p:cNvSpPr>
          <p:nvPr>
            <p:ph idx="1"/>
          </p:nvPr>
        </p:nvSpPr>
        <p:spPr>
          <a:xfrm>
            <a:off x="1066800" y="1828800"/>
            <a:ext cx="8077200" cy="3505200"/>
          </a:xfrm>
        </p:spPr>
        <p:txBody>
          <a:bodyPr/>
          <a:lstStyle/>
          <a:p>
            <a:pPr lvl="0"/>
            <a:r>
              <a:rPr lang="en-US" dirty="0"/>
              <a:t>Diverse group of idea people, problem solvers and tech’s in the room were model for what HDC can be</a:t>
            </a:r>
          </a:p>
          <a:p>
            <a:pPr lvl="0"/>
            <a:r>
              <a:rPr lang="en-US" dirty="0"/>
              <a:t>Need for a quick win, then later phases; need to prove value and win political battles first, then university/student opportunities will come  </a:t>
            </a:r>
          </a:p>
          <a:p>
            <a:pPr lvl="0"/>
            <a:r>
              <a:rPr lang="en-US" dirty="0"/>
              <a:t>Biggest academic opportunity is data literacy (MOOCs, etc.)</a:t>
            </a:r>
          </a:p>
          <a:p>
            <a:pPr lvl="0"/>
            <a:r>
              <a:rPr lang="en-US" dirty="0"/>
              <a:t>Helping with advisory group and advising on strategy</a:t>
            </a:r>
          </a:p>
          <a:p>
            <a:pPr lvl="0"/>
            <a:r>
              <a:rPr lang="en-US" dirty="0"/>
              <a:t>Helping create disaster simulators (because you can’t experiment during relief operations!)</a:t>
            </a:r>
          </a:p>
        </p:txBody>
      </p:sp>
      <p:sp>
        <p:nvSpPr>
          <p:cNvPr id="4" name="Slide Number Placeholder 3"/>
          <p:cNvSpPr>
            <a:spLocks noGrp="1"/>
          </p:cNvSpPr>
          <p:nvPr>
            <p:ph type="sldNum" sz="quarter" idx="4"/>
          </p:nvPr>
        </p:nvSpPr>
        <p:spPr/>
        <p:txBody>
          <a:bodyPr/>
          <a:lstStyle/>
          <a:p>
            <a:fld id="{5127081F-19E4-4623-8F55-D9D3E5D7E660}" type="slidenum">
              <a:rPr lang="en-US" smtClean="0"/>
              <a:pPr/>
              <a:t>17</a:t>
            </a:fld>
            <a:endParaRPr lang="en-US"/>
          </a:p>
        </p:txBody>
      </p:sp>
    </p:spTree>
    <p:extLst>
      <p:ext uri="{BB962C8B-B14F-4D97-AF65-F5344CB8AC3E}">
        <p14:creationId xmlns:p14="http://schemas.microsoft.com/office/powerpoint/2010/main" val="189704834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to Mitigate</a:t>
            </a:r>
          </a:p>
        </p:txBody>
      </p:sp>
      <p:sp>
        <p:nvSpPr>
          <p:cNvPr id="3" name="Content Placeholder 2"/>
          <p:cNvSpPr>
            <a:spLocks noGrp="1"/>
          </p:cNvSpPr>
          <p:nvPr>
            <p:ph idx="1"/>
          </p:nvPr>
        </p:nvSpPr>
        <p:spPr>
          <a:xfrm>
            <a:off x="762000" y="2057400"/>
            <a:ext cx="7848600" cy="3505200"/>
          </a:xfrm>
        </p:spPr>
        <p:txBody>
          <a:bodyPr/>
          <a:lstStyle/>
          <a:p>
            <a:pPr lvl="0"/>
            <a:r>
              <a:rPr lang="en-US" dirty="0"/>
              <a:t>Embattled OCHA departments due to 20% budget cuts</a:t>
            </a:r>
          </a:p>
          <a:p>
            <a:pPr lvl="0"/>
            <a:r>
              <a:rPr lang="en-US" dirty="0"/>
              <a:t>Get HDX (data exchange initiative) out of  survival mode (making it part of HDC allows growth)</a:t>
            </a:r>
          </a:p>
          <a:p>
            <a:pPr lvl="0"/>
            <a:r>
              <a:rPr lang="en-US" dirty="0"/>
              <a:t>Business plan focus needs to be stronger for phase one; big umbrella approach may hurt short term win</a:t>
            </a:r>
          </a:p>
          <a:p>
            <a:pPr lvl="0"/>
            <a:r>
              <a:rPr lang="en-US" dirty="0"/>
              <a:t>Working Group was more team building than pragmatic, operational solutions </a:t>
            </a:r>
          </a:p>
          <a:p>
            <a:endParaRPr lang="en-US" dirty="0"/>
          </a:p>
        </p:txBody>
      </p:sp>
      <p:sp>
        <p:nvSpPr>
          <p:cNvPr id="4" name="Slide Number Placeholder 3"/>
          <p:cNvSpPr>
            <a:spLocks noGrp="1"/>
          </p:cNvSpPr>
          <p:nvPr>
            <p:ph type="sldNum" sz="quarter" idx="4"/>
          </p:nvPr>
        </p:nvSpPr>
        <p:spPr/>
        <p:txBody>
          <a:bodyPr/>
          <a:lstStyle/>
          <a:p>
            <a:fld id="{5127081F-19E4-4623-8F55-D9D3E5D7E660}" type="slidenum">
              <a:rPr lang="en-US" smtClean="0"/>
              <a:pPr/>
              <a:t>18</a:t>
            </a:fld>
            <a:endParaRPr lang="en-US"/>
          </a:p>
        </p:txBody>
      </p:sp>
    </p:spTree>
    <p:extLst>
      <p:ext uri="{BB962C8B-B14F-4D97-AF65-F5344CB8AC3E}">
        <p14:creationId xmlns:p14="http://schemas.microsoft.com/office/powerpoint/2010/main" val="81156067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Next edition of business plan (</a:t>
            </a:r>
            <a:r>
              <a:rPr lang="en-US" i="1" dirty="0"/>
              <a:t>get clarity on the short-term-win phase</a:t>
            </a:r>
            <a:r>
              <a:rPr lang="en-US" dirty="0"/>
              <a:t>)</a:t>
            </a:r>
          </a:p>
          <a:p>
            <a:r>
              <a:rPr lang="en-US" dirty="0"/>
              <a:t>New York Workshop and feedback</a:t>
            </a:r>
          </a:p>
          <a:p>
            <a:r>
              <a:rPr lang="en-US" dirty="0"/>
              <a:t>Potential universities consortium (explore </a:t>
            </a:r>
            <a:r>
              <a:rPr lang="en-US" i="1" dirty="0"/>
              <a:t>NetHope and ISCRAM Models</a:t>
            </a:r>
            <a:r>
              <a:rPr lang="en-US" dirty="0"/>
              <a:t>)</a:t>
            </a:r>
          </a:p>
        </p:txBody>
      </p:sp>
      <p:sp>
        <p:nvSpPr>
          <p:cNvPr id="4" name="Slide Number Placeholder 3"/>
          <p:cNvSpPr>
            <a:spLocks noGrp="1"/>
          </p:cNvSpPr>
          <p:nvPr>
            <p:ph type="sldNum" sz="quarter" idx="4"/>
          </p:nvPr>
        </p:nvSpPr>
        <p:spPr/>
        <p:txBody>
          <a:bodyPr/>
          <a:lstStyle/>
          <a:p>
            <a:fld id="{5127081F-19E4-4623-8F55-D9D3E5D7E660}" type="slidenum">
              <a:rPr lang="en-US" smtClean="0"/>
              <a:pPr/>
              <a:t>19</a:t>
            </a:fld>
            <a:endParaRPr lang="en-US"/>
          </a:p>
        </p:txBody>
      </p:sp>
    </p:spTree>
    <p:extLst>
      <p:ext uri="{BB962C8B-B14F-4D97-AF65-F5344CB8AC3E}">
        <p14:creationId xmlns:p14="http://schemas.microsoft.com/office/powerpoint/2010/main" val="24987028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1524000" y="0"/>
            <a:ext cx="7086600" cy="1371600"/>
          </a:xfrm>
        </p:spPr>
        <p:txBody>
          <a:bodyPr/>
          <a:lstStyle/>
          <a:p>
            <a:r>
              <a:rPr lang="en-US" dirty="0"/>
              <a:t>HDC Mission and Vision</a:t>
            </a:r>
          </a:p>
        </p:txBody>
      </p:sp>
      <p:sp>
        <p:nvSpPr>
          <p:cNvPr id="5127" name="Rectangle 7"/>
          <p:cNvSpPr>
            <a:spLocks noGrp="1" noChangeArrowheads="1"/>
          </p:cNvSpPr>
          <p:nvPr>
            <p:ph type="body" idx="1"/>
          </p:nvPr>
        </p:nvSpPr>
        <p:spPr>
          <a:xfrm>
            <a:off x="1524000" y="1371599"/>
            <a:ext cx="7086600" cy="5349875"/>
          </a:xfrm>
        </p:spPr>
        <p:txBody>
          <a:bodyPr/>
          <a:lstStyle/>
          <a:p>
            <a:r>
              <a:rPr lang="en-US" dirty="0"/>
              <a:t>Coming together for  Data Services, Data Policy and Data Literacy  </a:t>
            </a:r>
            <a:r>
              <a:rPr lang="en-US" sz="2400" i="1" dirty="0"/>
              <a:t>--HDC Concept Note</a:t>
            </a:r>
          </a:p>
          <a:p>
            <a:endParaRPr lang="en-US" sz="2400" i="1" dirty="0"/>
          </a:p>
          <a:p>
            <a:r>
              <a:rPr lang="en-US" dirty="0"/>
              <a:t>“The Center’s </a:t>
            </a:r>
            <a:r>
              <a:rPr lang="en-US" u="sng" dirty="0"/>
              <a:t>mission</a:t>
            </a:r>
            <a:r>
              <a:rPr lang="en-US" dirty="0"/>
              <a:t> is to increase the use and impact of data in the humanitarian sector. The </a:t>
            </a:r>
            <a:r>
              <a:rPr lang="en-US" u="sng" dirty="0"/>
              <a:t>vision</a:t>
            </a:r>
            <a:r>
              <a:rPr lang="en-US" dirty="0"/>
              <a:t> is to create a future where all people involved in a humanitarian situation have access to the data they need, when and how they need it, to make responsible and informed decisions. The Center will focus on four areas: 1) data services; 2) data policy; 3) data literacy; and 4) community engagement.” </a:t>
            </a:r>
            <a:r>
              <a:rPr lang="en-US" sz="2400" i="1" dirty="0"/>
              <a:t>HDC Business Plan, p.3</a:t>
            </a:r>
            <a:endParaRPr lang="en-US" i="1" dirty="0"/>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2</a:t>
            </a:fld>
            <a:endParaRPr lang="en-US">
              <a:solidFill>
                <a:schemeClr val="bg2"/>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590800"/>
            <a:ext cx="7772400" cy="1362075"/>
          </a:xfrm>
        </p:spPr>
        <p:txBody>
          <a:bodyPr/>
          <a:lstStyle/>
          <a:p>
            <a:pPr algn="ctr"/>
            <a:r>
              <a:rPr lang="en-US" dirty="0"/>
              <a:t>Questions?</a:t>
            </a:r>
          </a:p>
        </p:txBody>
      </p:sp>
      <p:sp>
        <p:nvSpPr>
          <p:cNvPr id="3" name="Text Placeholder 2"/>
          <p:cNvSpPr>
            <a:spLocks noGrp="1"/>
          </p:cNvSpPr>
          <p:nvPr>
            <p:ph type="body" idx="1"/>
          </p:nvPr>
        </p:nvSpPr>
        <p:spPr/>
        <p:txBody>
          <a:bodyPr/>
          <a:lstStyle/>
          <a:p>
            <a:r>
              <a:rPr lang="en-US" dirty="0"/>
              <a:t> </a:t>
            </a:r>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20</a:t>
            </a:fld>
            <a:endParaRPr lang="en-US">
              <a:solidFill>
                <a:schemeClr val="bg2"/>
              </a:solidFill>
            </a:endParaRPr>
          </a:p>
        </p:txBody>
      </p:sp>
    </p:spTree>
    <p:extLst>
      <p:ext uri="{BB962C8B-B14F-4D97-AF65-F5344CB8AC3E}">
        <p14:creationId xmlns:p14="http://schemas.microsoft.com/office/powerpoint/2010/main" val="2658792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65126"/>
            <a:ext cx="7223760" cy="1325563"/>
          </a:xfrm>
        </p:spPr>
        <p:txBody>
          <a:bodyPr/>
          <a:lstStyle/>
          <a:p>
            <a:r>
              <a:rPr lang="en-US" dirty="0"/>
              <a:t>Intersects with UMSI Mission</a:t>
            </a:r>
          </a:p>
        </p:txBody>
      </p:sp>
      <p:sp>
        <p:nvSpPr>
          <p:cNvPr id="3" name="Content Placeholder 2"/>
          <p:cNvSpPr>
            <a:spLocks noGrp="1"/>
          </p:cNvSpPr>
          <p:nvPr>
            <p:ph idx="1"/>
          </p:nvPr>
        </p:nvSpPr>
        <p:spPr/>
        <p:txBody>
          <a:bodyPr/>
          <a:lstStyle/>
          <a:p>
            <a:pPr marL="0" indent="0">
              <a:buNone/>
            </a:pPr>
            <a:r>
              <a:rPr lang="en-US" dirty="0"/>
              <a:t>“We create and share knowledge so that people will use information -- with technology -- to build a better world…examining major issues at the intersection of people, information, and technology.” </a:t>
            </a:r>
          </a:p>
          <a:p>
            <a:pPr marL="0" indent="0">
              <a:buNone/>
            </a:pPr>
            <a:endParaRPr lang="en-US" dirty="0"/>
          </a:p>
        </p:txBody>
      </p:sp>
    </p:spTree>
    <p:extLst>
      <p:ext uri="{BB962C8B-B14F-4D97-AF65-F5344CB8AC3E}">
        <p14:creationId xmlns:p14="http://schemas.microsoft.com/office/powerpoint/2010/main" val="238609826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p:txBody>
          <a:bodyPr/>
          <a:lstStyle/>
          <a:p>
            <a:r>
              <a:rPr lang="en-US" dirty="0"/>
              <a:t>Goals and Objectives</a:t>
            </a:r>
          </a:p>
        </p:txBody>
      </p:sp>
      <p:sp>
        <p:nvSpPr>
          <p:cNvPr id="6151" name="Rectangle 7"/>
          <p:cNvSpPr>
            <a:spLocks noGrp="1" noChangeArrowheads="1"/>
          </p:cNvSpPr>
          <p:nvPr>
            <p:ph type="body" idx="1"/>
          </p:nvPr>
        </p:nvSpPr>
        <p:spPr>
          <a:xfrm>
            <a:off x="1524000" y="2057400"/>
            <a:ext cx="7086600" cy="3962400"/>
          </a:xfrm>
        </p:spPr>
        <p:txBody>
          <a:bodyPr/>
          <a:lstStyle/>
          <a:p>
            <a:r>
              <a:rPr lang="en-US" dirty="0"/>
              <a:t>Create a place where those working with humanitarian data can come together and achieve this 3-part vision </a:t>
            </a:r>
          </a:p>
          <a:p>
            <a:r>
              <a:rPr lang="en-US" dirty="0"/>
              <a:t>Create a cross-organization, shared data Hub</a:t>
            </a:r>
          </a:p>
          <a:p>
            <a:r>
              <a:rPr lang="en-US" dirty="0"/>
              <a:t>Amass relevant, timely, accurate data for decision-making and research, where the whole is more than the sum of the parts</a:t>
            </a:r>
          </a:p>
          <a:p>
            <a:r>
              <a:rPr lang="en-US" dirty="0"/>
              <a:t>Build upon the HDX initiative</a:t>
            </a:r>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4</a:t>
            </a:fld>
            <a:endParaRPr lang="en-US">
              <a:solidFill>
                <a:schemeClr val="bg2"/>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7086600" cy="685800"/>
          </a:xfrm>
        </p:spPr>
        <p:txBody>
          <a:bodyPr/>
          <a:lstStyle/>
          <a:p>
            <a:r>
              <a:rPr lang="en-US" dirty="0"/>
              <a:t>Potential Metaphors</a:t>
            </a:r>
          </a:p>
        </p:txBody>
      </p:sp>
      <p:sp>
        <p:nvSpPr>
          <p:cNvPr id="3" name="Content Placeholder 2"/>
          <p:cNvSpPr>
            <a:spLocks noGrp="1"/>
          </p:cNvSpPr>
          <p:nvPr>
            <p:ph idx="1"/>
          </p:nvPr>
        </p:nvSpPr>
        <p:spPr>
          <a:xfrm>
            <a:off x="1295400" y="1447800"/>
            <a:ext cx="7543800" cy="5257800"/>
          </a:xfrm>
        </p:spPr>
        <p:txBody>
          <a:bodyPr/>
          <a:lstStyle/>
          <a:p>
            <a:pPr marL="0" indent="0">
              <a:buNone/>
            </a:pPr>
            <a:r>
              <a:rPr lang="en-US" sz="2400" dirty="0"/>
              <a:t>"Located then in Manhattan on the Hudson River edge of Greenwich Village, [Bell Labs] was a haven for turning ideas into inventions. </a:t>
            </a:r>
            <a:r>
              <a:rPr lang="en-US" sz="2400" u="sng" dirty="0"/>
              <a:t>Abstract theories intersected with practical problems there, and in the corridors and cafeterias eccentric theorists mingled with hands-on engineers, gnarly mechanics, and business-like problem-solvers, encouraging the cross-fertilization of theory with engineering</a:t>
            </a:r>
            <a:r>
              <a:rPr lang="en-US" sz="2400" dirty="0"/>
              <a:t>. This made Bell Labs an archetype of one of the most important underpinnings of digital-age innovation, what the Harvard science historian Peter </a:t>
            </a:r>
            <a:r>
              <a:rPr lang="en-US" sz="2400" dirty="0" err="1"/>
              <a:t>Galison</a:t>
            </a:r>
            <a:r>
              <a:rPr lang="en-US" sz="2400" dirty="0"/>
              <a:t> has called a </a:t>
            </a:r>
            <a:r>
              <a:rPr lang="en-US" sz="2400" b="1" dirty="0">
                <a:solidFill>
                  <a:srgbClr val="CC6600"/>
                </a:solidFill>
              </a:rPr>
              <a:t>“trading zone.”</a:t>
            </a:r>
            <a:r>
              <a:rPr lang="en-US" sz="2400" dirty="0">
                <a:solidFill>
                  <a:srgbClr val="CC6600"/>
                </a:solidFill>
              </a:rPr>
              <a:t> When these disparate practitioners and theoreticians came together, they learned how to find a common parlance to trade ideas and exchange information.” </a:t>
            </a:r>
            <a:r>
              <a:rPr lang="en-US" sz="2400" dirty="0"/>
              <a:t>--</a:t>
            </a:r>
            <a:r>
              <a:rPr lang="en-US" sz="2000" i="1" dirty="0"/>
              <a:t>Isaacson</a:t>
            </a:r>
            <a:endParaRPr lang="en-US" sz="2400" dirty="0"/>
          </a:p>
        </p:txBody>
      </p:sp>
      <p:sp>
        <p:nvSpPr>
          <p:cNvPr id="4" name="Slide Number Placeholder 1"/>
          <p:cNvSpPr>
            <a:spLocks noGrp="1"/>
          </p:cNvSpPr>
          <p:nvPr>
            <p:ph type="sldNum" sz="quarter" idx="4"/>
          </p:nvPr>
        </p:nvSpPr>
        <p:spPr>
          <a:xfrm>
            <a:off x="6781800" y="63404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5</a:t>
            </a:fld>
            <a:endParaRPr lang="en-US">
              <a:solidFill>
                <a:schemeClr val="bg2"/>
              </a:solidFill>
            </a:endParaRPr>
          </a:p>
        </p:txBody>
      </p:sp>
    </p:spTree>
    <p:extLst>
      <p:ext uri="{BB962C8B-B14F-4D97-AF65-F5344CB8AC3E}">
        <p14:creationId xmlns:p14="http://schemas.microsoft.com/office/powerpoint/2010/main" val="5158005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Grp="1" noChangeArrowheads="1"/>
          </p:cNvSpPr>
          <p:nvPr>
            <p:ph type="title"/>
          </p:nvPr>
        </p:nvSpPr>
        <p:spPr/>
        <p:txBody>
          <a:bodyPr/>
          <a:lstStyle/>
          <a:p>
            <a:r>
              <a:rPr lang="en-US"/>
              <a:t>Today’s Situation</a:t>
            </a:r>
          </a:p>
        </p:txBody>
      </p:sp>
      <p:sp>
        <p:nvSpPr>
          <p:cNvPr id="7175" name="Rectangle 7"/>
          <p:cNvSpPr>
            <a:spLocks noGrp="1" noChangeArrowheads="1"/>
          </p:cNvSpPr>
          <p:nvPr>
            <p:ph type="body" idx="1"/>
          </p:nvPr>
        </p:nvSpPr>
        <p:spPr/>
        <p:txBody>
          <a:bodyPr/>
          <a:lstStyle/>
          <a:p>
            <a:r>
              <a:rPr lang="en-US" dirty="0"/>
              <a:t>Fragmented data silos</a:t>
            </a:r>
          </a:p>
          <a:p>
            <a:r>
              <a:rPr lang="en-US" dirty="0"/>
              <a:t>Efforts toward standardization not bearing much fruit</a:t>
            </a:r>
          </a:p>
          <a:p>
            <a:r>
              <a:rPr lang="en-US" dirty="0"/>
              <a:t>Impatience among funding organizations that effective collaboration is still lacking</a:t>
            </a:r>
          </a:p>
          <a:p>
            <a:endParaRPr lang="en-US" dirty="0"/>
          </a:p>
          <a:p>
            <a:endParaRPr lang="en-US" dirty="0"/>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6</a:t>
            </a:fld>
            <a:endParaRPr lang="en-US">
              <a:solidFill>
                <a:schemeClr val="bg2"/>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Focus Question</a:t>
            </a:r>
          </a:p>
        </p:txBody>
      </p:sp>
      <p:sp>
        <p:nvSpPr>
          <p:cNvPr id="3" name="Content Placeholder 2"/>
          <p:cNvSpPr>
            <a:spLocks noGrp="1"/>
          </p:cNvSpPr>
          <p:nvPr>
            <p:ph idx="1"/>
          </p:nvPr>
        </p:nvSpPr>
        <p:spPr/>
        <p:txBody>
          <a:bodyPr/>
          <a:lstStyle/>
          <a:p>
            <a:r>
              <a:rPr lang="en-US" dirty="0"/>
              <a:t>What questions can't we answer today, or are difficult to answer, for which the HDC will provide the answers? </a:t>
            </a:r>
          </a:p>
        </p:txBody>
      </p:sp>
      <p:sp>
        <p:nvSpPr>
          <p:cNvPr id="4"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7</a:t>
            </a:fld>
            <a:endParaRPr lang="en-US">
              <a:solidFill>
                <a:schemeClr val="bg2"/>
              </a:solidFill>
            </a:endParaRPr>
          </a:p>
        </p:txBody>
      </p:sp>
    </p:spTree>
    <p:extLst>
      <p:ext uri="{BB962C8B-B14F-4D97-AF65-F5344CB8AC3E}">
        <p14:creationId xmlns:p14="http://schemas.microsoft.com/office/powerpoint/2010/main" val="268619029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086600" cy="1371600"/>
          </a:xfrm>
        </p:spPr>
        <p:txBody>
          <a:bodyPr/>
          <a:lstStyle/>
          <a:p>
            <a:r>
              <a:rPr lang="en-US" dirty="0"/>
              <a:t>Observations</a:t>
            </a:r>
          </a:p>
        </p:txBody>
      </p:sp>
      <p:sp>
        <p:nvSpPr>
          <p:cNvPr id="3" name="Content Placeholder 2"/>
          <p:cNvSpPr>
            <a:spLocks noGrp="1"/>
          </p:cNvSpPr>
          <p:nvPr>
            <p:ph idx="1"/>
          </p:nvPr>
        </p:nvSpPr>
        <p:spPr>
          <a:xfrm>
            <a:off x="1524000" y="1600200"/>
            <a:ext cx="7391400" cy="4298950"/>
          </a:xfrm>
        </p:spPr>
        <p:txBody>
          <a:bodyPr/>
          <a:lstStyle/>
          <a:p>
            <a:r>
              <a:rPr lang="en-US" dirty="0"/>
              <a:t>The Humanitarian Data Center appears to us at this juncture to be more about bringing a critical mass of people together rather than about technology</a:t>
            </a:r>
          </a:p>
          <a:p>
            <a:r>
              <a:rPr lang="en-US" dirty="0">
                <a:solidFill>
                  <a:srgbClr val="FF0000"/>
                </a:solidFill>
              </a:rPr>
              <a:t>The Workshop itself may be a model of the possible diversity of HDC</a:t>
            </a:r>
          </a:p>
          <a:p>
            <a:r>
              <a:rPr lang="en-US" dirty="0"/>
              <a:t>Technology may be an application, in its broadest sense, built on this new, collaborative reality</a:t>
            </a:r>
          </a:p>
          <a:p>
            <a:r>
              <a:rPr lang="en-US" dirty="0"/>
              <a:t>Technology provides the data flows: among the sources of information, the decision-making at all levels, and the research into the results</a:t>
            </a:r>
          </a:p>
        </p:txBody>
      </p:sp>
      <p:sp>
        <p:nvSpPr>
          <p:cNvPr id="4" name="Slide Number Placeholder 3"/>
          <p:cNvSpPr>
            <a:spLocks noGrp="1"/>
          </p:cNvSpPr>
          <p:nvPr>
            <p:ph type="sldNum" sz="quarter" idx="4"/>
          </p:nvPr>
        </p:nvSpPr>
        <p:spPr/>
        <p:txBody>
          <a:bodyPr/>
          <a:lstStyle/>
          <a:p>
            <a:fld id="{5127081F-19E4-4623-8F55-D9D3E5D7E660}" type="slidenum">
              <a:rPr lang="en-US" smtClean="0"/>
              <a:pPr/>
              <a:t>8</a:t>
            </a:fld>
            <a:endParaRPr lang="en-US"/>
          </a:p>
        </p:txBody>
      </p:sp>
    </p:spTree>
    <p:extLst>
      <p:ext uri="{BB962C8B-B14F-4D97-AF65-F5344CB8AC3E}">
        <p14:creationId xmlns:p14="http://schemas.microsoft.com/office/powerpoint/2010/main" val="5107060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228600" y="914400"/>
            <a:ext cx="8672944" cy="5597235"/>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Resources</a:t>
            </a:r>
          </a:p>
        </p:txBody>
      </p:sp>
      <p:sp>
        <p:nvSpPr>
          <p:cNvPr id="6" name="Cloud 5"/>
          <p:cNvSpPr/>
          <p:nvPr/>
        </p:nvSpPr>
        <p:spPr>
          <a:xfrm>
            <a:off x="1392381" y="1344325"/>
            <a:ext cx="6442364" cy="504262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28650" y="115739"/>
            <a:ext cx="7886700" cy="715527"/>
          </a:xfrm>
        </p:spPr>
        <p:txBody>
          <a:bodyPr>
            <a:normAutofit/>
          </a:bodyPr>
          <a:lstStyle/>
          <a:p>
            <a:pPr algn="ctr"/>
            <a:r>
              <a:rPr lang="en-US" sz="3600" b="1" dirty="0">
                <a:latin typeface="+mn-lt"/>
              </a:rPr>
              <a:t>UMSI Proposal – A Social Architecture</a:t>
            </a:r>
          </a:p>
        </p:txBody>
      </p:sp>
      <p:sp>
        <p:nvSpPr>
          <p:cNvPr id="7" name="TextBox 6"/>
          <p:cNvSpPr txBox="1"/>
          <p:nvPr/>
        </p:nvSpPr>
        <p:spPr>
          <a:xfrm>
            <a:off x="5548745" y="1981200"/>
            <a:ext cx="1856509" cy="830997"/>
          </a:xfrm>
          <a:prstGeom prst="rect">
            <a:avLst/>
          </a:prstGeom>
          <a:noFill/>
        </p:spPr>
        <p:txBody>
          <a:bodyPr wrap="square" rtlCol="0">
            <a:spAutoFit/>
          </a:bodyPr>
          <a:lstStyle/>
          <a:p>
            <a:r>
              <a:rPr lang="en-US" dirty="0">
                <a:latin typeface="+mn-lt"/>
              </a:rPr>
              <a:t>Cloud Resources</a:t>
            </a:r>
          </a:p>
        </p:txBody>
      </p:sp>
      <p:sp>
        <p:nvSpPr>
          <p:cNvPr id="8" name="Oval 7"/>
          <p:cNvSpPr/>
          <p:nvPr/>
        </p:nvSpPr>
        <p:spPr>
          <a:xfrm>
            <a:off x="2639295" y="2798614"/>
            <a:ext cx="1335229" cy="1274619"/>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Cadre</a:t>
            </a:r>
          </a:p>
        </p:txBody>
      </p:sp>
      <p:sp>
        <p:nvSpPr>
          <p:cNvPr id="9" name="Oval 8"/>
          <p:cNvSpPr/>
          <p:nvPr/>
        </p:nvSpPr>
        <p:spPr>
          <a:xfrm>
            <a:off x="3512134" y="3519053"/>
            <a:ext cx="1335229" cy="1274619"/>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Cadre</a:t>
            </a:r>
          </a:p>
        </p:txBody>
      </p:sp>
      <p:sp>
        <p:nvSpPr>
          <p:cNvPr id="10" name="Oval 9"/>
          <p:cNvSpPr/>
          <p:nvPr/>
        </p:nvSpPr>
        <p:spPr>
          <a:xfrm>
            <a:off x="4606636" y="3532903"/>
            <a:ext cx="1335229" cy="1274619"/>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Cadre</a:t>
            </a:r>
          </a:p>
        </p:txBody>
      </p:sp>
      <p:sp>
        <p:nvSpPr>
          <p:cNvPr id="11" name="Oval 10"/>
          <p:cNvSpPr/>
          <p:nvPr/>
        </p:nvSpPr>
        <p:spPr>
          <a:xfrm>
            <a:off x="5243940" y="2881739"/>
            <a:ext cx="1335229" cy="1274619"/>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Cadre</a:t>
            </a:r>
          </a:p>
        </p:txBody>
      </p:sp>
      <p:sp>
        <p:nvSpPr>
          <p:cNvPr id="5" name="Oval 4"/>
          <p:cNvSpPr/>
          <p:nvPr/>
        </p:nvSpPr>
        <p:spPr>
          <a:xfrm>
            <a:off x="3581399" y="2230578"/>
            <a:ext cx="1967346" cy="1690255"/>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Resources</a:t>
            </a:r>
          </a:p>
        </p:txBody>
      </p:sp>
      <p:sp>
        <p:nvSpPr>
          <p:cNvPr id="13" name="TextBox 12"/>
          <p:cNvSpPr txBox="1"/>
          <p:nvPr/>
        </p:nvSpPr>
        <p:spPr>
          <a:xfrm>
            <a:off x="685802" y="2521524"/>
            <a:ext cx="1066798" cy="461665"/>
          </a:xfrm>
          <a:prstGeom prst="rect">
            <a:avLst/>
          </a:prstGeom>
          <a:noFill/>
        </p:spPr>
        <p:txBody>
          <a:bodyPr wrap="square" rtlCol="0">
            <a:spAutoFit/>
          </a:bodyPr>
          <a:lstStyle/>
          <a:p>
            <a:pPr algn="ctr"/>
            <a:r>
              <a:rPr lang="en-US" sz="2400" b="1" dirty="0"/>
              <a:t>HDC</a:t>
            </a:r>
          </a:p>
        </p:txBody>
      </p:sp>
      <p:sp>
        <p:nvSpPr>
          <p:cNvPr id="15"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7081F-19E4-4623-8F55-D9D3E5D7E660}" type="slidenum">
              <a:rPr lang="en-US" smtClean="0">
                <a:solidFill>
                  <a:schemeClr val="bg2"/>
                </a:solidFill>
              </a:rPr>
              <a:t>9</a:t>
            </a:fld>
            <a:endParaRPr lang="en-US">
              <a:solidFill>
                <a:schemeClr val="bg2"/>
              </a:solidFill>
            </a:endParaRPr>
          </a:p>
        </p:txBody>
      </p:sp>
      <p:sp>
        <p:nvSpPr>
          <p:cNvPr id="16" name="Oval 15"/>
          <p:cNvSpPr/>
          <p:nvPr/>
        </p:nvSpPr>
        <p:spPr>
          <a:xfrm>
            <a:off x="5181600" y="4343400"/>
            <a:ext cx="1368131" cy="1274619"/>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rPr>
              <a:t>Data Science</a:t>
            </a:r>
          </a:p>
          <a:p>
            <a:pPr algn="ctr"/>
            <a:r>
              <a:rPr lang="en-US" sz="1800" dirty="0" err="1">
                <a:solidFill>
                  <a:schemeClr val="tx1"/>
                </a:solidFill>
              </a:rPr>
              <a:t>Certific’n</a:t>
            </a:r>
            <a:endParaRPr lang="en-US" sz="1800" dirty="0">
              <a:solidFill>
                <a:schemeClr val="tx1"/>
              </a:solidFill>
            </a:endParaRPr>
          </a:p>
        </p:txBody>
      </p:sp>
      <p:sp>
        <p:nvSpPr>
          <p:cNvPr id="17" name="Oval 16"/>
          <p:cNvSpPr/>
          <p:nvPr/>
        </p:nvSpPr>
        <p:spPr>
          <a:xfrm>
            <a:off x="2819400" y="4343400"/>
            <a:ext cx="1368131" cy="1274619"/>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rPr>
              <a:t>MOOC’s</a:t>
            </a:r>
          </a:p>
        </p:txBody>
      </p:sp>
      <p:sp>
        <p:nvSpPr>
          <p:cNvPr id="14" name="Oval 13"/>
          <p:cNvSpPr/>
          <p:nvPr/>
        </p:nvSpPr>
        <p:spPr>
          <a:xfrm>
            <a:off x="3969332" y="4544283"/>
            <a:ext cx="1368131" cy="1274619"/>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Boot Camp</a:t>
            </a:r>
          </a:p>
        </p:txBody>
      </p:sp>
    </p:spTree>
    <p:extLst>
      <p:ext uri="{BB962C8B-B14F-4D97-AF65-F5344CB8AC3E}">
        <p14:creationId xmlns:p14="http://schemas.microsoft.com/office/powerpoint/2010/main" val="185345480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ags/tag2.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3.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4.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5.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6.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heme/theme1.xml><?xml version="1.0" encoding="utf-8"?>
<a:theme xmlns:a="http://schemas.openxmlformats.org/drawingml/2006/main" name="01018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Office Theme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ffice Theme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Office Theme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Office Theme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759EEC4-39D7-42D0-88BB-59F0EA0849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strategy presentation</Template>
  <TotalTime>1370</TotalTime>
  <Words>944</Words>
  <Application>Microsoft Office PowerPoint</Application>
  <PresentationFormat>On-screen Show (4:3)</PresentationFormat>
  <Paragraphs>124</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ＭＳ Ｐゴシック</vt:lpstr>
      <vt:lpstr>Arial</vt:lpstr>
      <vt:lpstr>Arial Narrow</vt:lpstr>
      <vt:lpstr>Calibri</vt:lpstr>
      <vt:lpstr>Times New Roman</vt:lpstr>
      <vt:lpstr>Wingdings</vt:lpstr>
      <vt:lpstr>01018438</vt:lpstr>
      <vt:lpstr>Humanitarian Data Centre </vt:lpstr>
      <vt:lpstr>HDC Mission and Vision</vt:lpstr>
      <vt:lpstr>Intersects with UMSI Mission</vt:lpstr>
      <vt:lpstr>Goals and Objectives</vt:lpstr>
      <vt:lpstr>Potential Metaphors</vt:lpstr>
      <vt:lpstr>Today’s Situation</vt:lpstr>
      <vt:lpstr>A Focus Question</vt:lpstr>
      <vt:lpstr>Observations</vt:lpstr>
      <vt:lpstr>UMSI Proposal – A Social Architecture</vt:lpstr>
      <vt:lpstr>Five things UM can bring to the table..</vt:lpstr>
      <vt:lpstr>UMSI Audiences for HDC</vt:lpstr>
      <vt:lpstr>Technical Aspects</vt:lpstr>
      <vt:lpstr>Changing Priorities By Data Domain</vt:lpstr>
      <vt:lpstr>The Role of Standards</vt:lpstr>
      <vt:lpstr>Data Sharing</vt:lpstr>
      <vt:lpstr>NetHope’s Model of Collaboration Who Are You Partnering With?</vt:lpstr>
      <vt:lpstr>Workshop - Shared Opportunities</vt:lpstr>
      <vt:lpstr>Risks to Mitigate</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Humanitarian Data Centre</dc:title>
  <dc:creator>Edward Happ</dc:creator>
  <cp:keywords/>
  <cp:lastModifiedBy>Happ, Edward</cp:lastModifiedBy>
  <cp:revision>29</cp:revision>
  <cp:lastPrinted>1601-01-01T00:00:00Z</cp:lastPrinted>
  <dcterms:created xsi:type="dcterms:W3CDTF">2016-09-28T14:29:52Z</dcterms:created>
  <dcterms:modified xsi:type="dcterms:W3CDTF">2017-04-21T17:20:15Z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TC010184381033</vt:lpwstr>
  </property>
</Properties>
</file>