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</p:sldMasterIdLst>
  <p:notesMasterIdLst>
    <p:notesMasterId r:id="rId28"/>
  </p:notesMasterIdLst>
  <p:handoutMasterIdLst>
    <p:handoutMasterId r:id="rId29"/>
  </p:handoutMasterIdLst>
  <p:sldIdLst>
    <p:sldId id="257" r:id="rId5"/>
    <p:sldId id="441" r:id="rId6"/>
    <p:sldId id="566" r:id="rId7"/>
    <p:sldId id="568" r:id="rId8"/>
    <p:sldId id="569" r:id="rId9"/>
    <p:sldId id="625" r:id="rId10"/>
    <p:sldId id="492" r:id="rId11"/>
    <p:sldId id="570" r:id="rId12"/>
    <p:sldId id="571" r:id="rId13"/>
    <p:sldId id="573" r:id="rId14"/>
    <p:sldId id="574" r:id="rId15"/>
    <p:sldId id="575" r:id="rId16"/>
    <p:sldId id="626" r:id="rId17"/>
    <p:sldId id="587" r:id="rId18"/>
    <p:sldId id="628" r:id="rId19"/>
    <p:sldId id="629" r:id="rId20"/>
    <p:sldId id="623" r:id="rId21"/>
    <p:sldId id="476" r:id="rId22"/>
    <p:sldId id="461" r:id="rId23"/>
    <p:sldId id="463" r:id="rId24"/>
    <p:sldId id="624" r:id="rId25"/>
    <p:sldId id="598" r:id="rId26"/>
    <p:sldId id="581" r:id="rId27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FF00"/>
    <a:srgbClr val="FF9900"/>
    <a:srgbClr val="48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1" autoAdjust="0"/>
    <p:restoredTop sz="89621" autoAdjust="0"/>
  </p:normalViewPr>
  <p:slideViewPr>
    <p:cSldViewPr>
      <p:cViewPr varScale="1">
        <p:scale>
          <a:sx n="62" d="100"/>
          <a:sy n="62" d="100"/>
        </p:scale>
        <p:origin x="-17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1970</c:v>
                </c:pt>
                <c:pt idx="1">
                  <c:v>1991</c:v>
                </c:pt>
                <c:pt idx="2">
                  <c:v>2007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500000</c:v>
                </c:pt>
                <c:pt idx="1">
                  <c:v>138000</c:v>
                </c:pt>
                <c:pt idx="2">
                  <c:v>3000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79296"/>
        <c:axId val="251098624"/>
      </c:barChart>
      <c:catAx>
        <c:axId val="2510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098624"/>
        <c:crosses val="autoZero"/>
        <c:auto val="1"/>
        <c:lblAlgn val="ctr"/>
        <c:lblOffset val="100"/>
        <c:noMultiLvlLbl val="0"/>
      </c:catAx>
      <c:valAx>
        <c:axId val="251098624"/>
        <c:scaling>
          <c:orientation val="minMax"/>
          <c:max val="52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107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FF1DC-6433-4FF0-83FF-087A65BBAD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D800DA-BE89-4E10-94B8-5BEB74763598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Preparedness</a:t>
          </a:r>
          <a:endParaRPr lang="en-GB" b="1" dirty="0"/>
        </a:p>
      </dgm:t>
    </dgm:pt>
    <dgm:pt modelId="{3FCCAC94-F301-4998-9800-54EDDE211C11}" type="parTrans" cxnId="{E3691439-A8FD-44FC-A01C-08AF3ACB9460}">
      <dgm:prSet/>
      <dgm:spPr/>
      <dgm:t>
        <a:bodyPr/>
        <a:lstStyle/>
        <a:p>
          <a:endParaRPr lang="en-GB"/>
        </a:p>
      </dgm:t>
    </dgm:pt>
    <dgm:pt modelId="{BECA2908-BE82-48B5-B9E0-89DE4DD2F341}" type="sibTrans" cxnId="{E3691439-A8FD-44FC-A01C-08AF3ACB9460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BE89959B-D869-442F-A702-77B22D01AB39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First Response</a:t>
          </a:r>
          <a:endParaRPr lang="en-GB" b="1" dirty="0"/>
        </a:p>
      </dgm:t>
    </dgm:pt>
    <dgm:pt modelId="{E63CD5EF-33A3-4D9F-A39A-F21984D5A2F5}" type="parTrans" cxnId="{5EC57801-7CA2-4D53-90E7-6F532D261B57}">
      <dgm:prSet/>
      <dgm:spPr/>
      <dgm:t>
        <a:bodyPr/>
        <a:lstStyle/>
        <a:p>
          <a:endParaRPr lang="en-GB"/>
        </a:p>
      </dgm:t>
    </dgm:pt>
    <dgm:pt modelId="{D1342EE7-FD1F-4CE0-B582-7F4ED3225AE7}" type="sibTrans" cxnId="{5EC57801-7CA2-4D53-90E7-6F532D261B57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1C543719-0C4F-47D1-9259-750DA6FF78CA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Scaling up</a:t>
          </a:r>
          <a:endParaRPr lang="en-GB" b="1" dirty="0"/>
        </a:p>
      </dgm:t>
    </dgm:pt>
    <dgm:pt modelId="{22C21986-C3CC-4CD5-A9BB-9774E4D037F1}" type="parTrans" cxnId="{301F9527-013D-4D91-9115-F8DF1B7C06A1}">
      <dgm:prSet/>
      <dgm:spPr/>
      <dgm:t>
        <a:bodyPr/>
        <a:lstStyle/>
        <a:p>
          <a:endParaRPr lang="en-GB"/>
        </a:p>
      </dgm:t>
    </dgm:pt>
    <dgm:pt modelId="{B4E48DB5-5488-432C-BF65-06AC0A457E6B}" type="sibTrans" cxnId="{301F9527-013D-4D91-9115-F8DF1B7C06A1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2A60B7F1-1CC5-44CA-A511-61B70DAC55BE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Transition</a:t>
          </a:r>
          <a:endParaRPr lang="en-GB" b="1" dirty="0"/>
        </a:p>
      </dgm:t>
    </dgm:pt>
    <dgm:pt modelId="{4D4AD9CF-D2D6-45B1-90BE-4E8E7B5E515E}" type="parTrans" cxnId="{9D9C4752-ADB5-4F64-9E53-803E48BEDF46}">
      <dgm:prSet/>
      <dgm:spPr/>
      <dgm:t>
        <a:bodyPr/>
        <a:lstStyle/>
        <a:p>
          <a:endParaRPr lang="en-GB"/>
        </a:p>
      </dgm:t>
    </dgm:pt>
    <dgm:pt modelId="{9A5CA411-50CF-42CF-8CBA-9B57C3B6C6EB}" type="sibTrans" cxnId="{9D9C4752-ADB5-4F64-9E53-803E48BEDF46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4DC76FE-7923-4E1B-8F9C-26BDE9CF5B3F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/>
            <a:t>Learning</a:t>
          </a:r>
          <a:endParaRPr lang="en-GB" b="1" dirty="0"/>
        </a:p>
      </dgm:t>
    </dgm:pt>
    <dgm:pt modelId="{AD753FAC-0BA3-4C00-92A1-F4E4FDE3C17D}" type="parTrans" cxnId="{CF6EAD2E-5A96-4114-BAFF-524CE03C9A83}">
      <dgm:prSet/>
      <dgm:spPr/>
      <dgm:t>
        <a:bodyPr/>
        <a:lstStyle/>
        <a:p>
          <a:endParaRPr lang="en-GB"/>
        </a:p>
      </dgm:t>
    </dgm:pt>
    <dgm:pt modelId="{728D163D-3AD9-46E0-B8DA-D773F1D8A547}" type="sibTrans" cxnId="{CF6EAD2E-5A96-4114-BAFF-524CE03C9A83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7DEA324F-C1C4-4F1C-877C-81FF3CABF120}" type="pres">
      <dgm:prSet presAssocID="{430FF1DC-6433-4FF0-83FF-087A65BBA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781C3-A828-4444-90B8-DA225A0073D8}" type="pres">
      <dgm:prSet presAssocID="{C3D800DA-BE89-4E10-94B8-5BEB74763598}" presName="node" presStyleLbl="node1" presStyleIdx="0" presStyleCnt="5" custScaleX="165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27397-63B4-468D-924D-7FC370BC2805}" type="pres">
      <dgm:prSet presAssocID="{C3D800DA-BE89-4E10-94B8-5BEB74763598}" presName="spNode" presStyleCnt="0"/>
      <dgm:spPr/>
    </dgm:pt>
    <dgm:pt modelId="{1BB3658A-EA84-4E8C-8F4C-C08C747F7067}" type="pres">
      <dgm:prSet presAssocID="{BECA2908-BE82-48B5-B9E0-89DE4DD2F34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1CDCB655-71FD-40BA-BB47-BF159BC909C9}" type="pres">
      <dgm:prSet presAssocID="{BE89959B-D869-442F-A702-77B22D01AB39}" presName="node" presStyleLbl="node1" presStyleIdx="1" presStyleCnt="5" custScaleX="171462" custRadScaleRad="156707" custRadScaleInc="41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B5F99-3C21-4E67-A99A-33C3611B38E2}" type="pres">
      <dgm:prSet presAssocID="{BE89959B-D869-442F-A702-77B22D01AB39}" presName="spNode" presStyleCnt="0"/>
      <dgm:spPr/>
    </dgm:pt>
    <dgm:pt modelId="{0C25A45F-5540-4FE5-B6D6-25802871528C}" type="pres">
      <dgm:prSet presAssocID="{D1342EE7-FD1F-4CE0-B582-7F4ED3225AE7}" presName="sibTrans" presStyleLbl="sibTrans1D1" presStyleIdx="1" presStyleCnt="5"/>
      <dgm:spPr/>
      <dgm:t>
        <a:bodyPr/>
        <a:lstStyle/>
        <a:p>
          <a:endParaRPr lang="en-GB"/>
        </a:p>
      </dgm:t>
    </dgm:pt>
    <dgm:pt modelId="{755CBBFF-6C00-4EF1-A1C4-84D51D893C93}" type="pres">
      <dgm:prSet presAssocID="{1C543719-0C4F-47D1-9259-750DA6FF78CA}" presName="node" presStyleLbl="node1" presStyleIdx="2" presStyleCnt="5" custScaleX="192771" custRadScaleRad="133528" custRadScaleInc="-6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1A33-74F4-438B-8B92-2330C01DD185}" type="pres">
      <dgm:prSet presAssocID="{1C543719-0C4F-47D1-9259-750DA6FF78CA}" presName="spNode" presStyleCnt="0"/>
      <dgm:spPr/>
    </dgm:pt>
    <dgm:pt modelId="{6F15FF38-ECFD-4225-B027-D0A8803F7A59}" type="pres">
      <dgm:prSet presAssocID="{B4E48DB5-5488-432C-BF65-06AC0A457E6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54CABDF-74AE-4218-A9A4-93C3BF5EE99C}" type="pres">
      <dgm:prSet presAssocID="{2A60B7F1-1CC5-44CA-A511-61B70DAC55BE}" presName="node" presStyleLbl="node1" presStyleIdx="3" presStyleCnt="5" custScaleX="145395" custRadScaleRad="124436" custRadScaleInc="56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71C0-DB77-4657-BFD0-CC905E2F846D}" type="pres">
      <dgm:prSet presAssocID="{2A60B7F1-1CC5-44CA-A511-61B70DAC55BE}" presName="spNode" presStyleCnt="0"/>
      <dgm:spPr/>
    </dgm:pt>
    <dgm:pt modelId="{D52AF91B-39A9-43E0-8F13-00D0F79C7A97}" type="pres">
      <dgm:prSet presAssocID="{9A5CA411-50CF-42CF-8CBA-9B57C3B6C6E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E4825F6-3794-471A-A7BE-92AB6A3F8CA3}" type="pres">
      <dgm:prSet presAssocID="{F4DC76FE-7923-4E1B-8F9C-26BDE9CF5B3F}" presName="node" presStyleLbl="node1" presStyleIdx="4" presStyleCnt="5" custScaleX="185406" custRadScaleRad="162238" custRadScaleInc="-3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208E5-D73E-4FE2-9AF6-55A967F233A2}" type="pres">
      <dgm:prSet presAssocID="{F4DC76FE-7923-4E1B-8F9C-26BDE9CF5B3F}" presName="spNode" presStyleCnt="0"/>
      <dgm:spPr/>
    </dgm:pt>
    <dgm:pt modelId="{C6CC0990-C7EC-4F1E-8A62-39F2619AC283}" type="pres">
      <dgm:prSet presAssocID="{728D163D-3AD9-46E0-B8DA-D773F1D8A547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A1473C34-28CF-4565-A623-8E9AAF6DC17E}" type="presOf" srcId="{F4DC76FE-7923-4E1B-8F9C-26BDE9CF5B3F}" destId="{5E4825F6-3794-471A-A7BE-92AB6A3F8CA3}" srcOrd="0" destOrd="0" presId="urn:microsoft.com/office/officeart/2005/8/layout/cycle5"/>
    <dgm:cxn modelId="{A619B55B-E5EE-44BE-82CB-4E06DA923600}" type="presOf" srcId="{BECA2908-BE82-48B5-B9E0-89DE4DD2F341}" destId="{1BB3658A-EA84-4E8C-8F4C-C08C747F7067}" srcOrd="0" destOrd="0" presId="urn:microsoft.com/office/officeart/2005/8/layout/cycle5"/>
    <dgm:cxn modelId="{351EEFBB-A343-4EAD-8B90-4F4CCEC58BCB}" type="presOf" srcId="{B4E48DB5-5488-432C-BF65-06AC0A457E6B}" destId="{6F15FF38-ECFD-4225-B027-D0A8803F7A59}" srcOrd="0" destOrd="0" presId="urn:microsoft.com/office/officeart/2005/8/layout/cycle5"/>
    <dgm:cxn modelId="{6FC5171A-94E5-4D93-8A03-D97EDE9D1C32}" type="presOf" srcId="{BE89959B-D869-442F-A702-77B22D01AB39}" destId="{1CDCB655-71FD-40BA-BB47-BF159BC909C9}" srcOrd="0" destOrd="0" presId="urn:microsoft.com/office/officeart/2005/8/layout/cycle5"/>
    <dgm:cxn modelId="{6D08549F-E84C-45CB-A087-9C4B632C1D65}" type="presOf" srcId="{430FF1DC-6433-4FF0-83FF-087A65BBADD3}" destId="{7DEA324F-C1C4-4F1C-877C-81FF3CABF120}" srcOrd="0" destOrd="0" presId="urn:microsoft.com/office/officeart/2005/8/layout/cycle5"/>
    <dgm:cxn modelId="{5EC57801-7CA2-4D53-90E7-6F532D261B57}" srcId="{430FF1DC-6433-4FF0-83FF-087A65BBADD3}" destId="{BE89959B-D869-442F-A702-77B22D01AB39}" srcOrd="1" destOrd="0" parTransId="{E63CD5EF-33A3-4D9F-A39A-F21984D5A2F5}" sibTransId="{D1342EE7-FD1F-4CE0-B582-7F4ED3225AE7}"/>
    <dgm:cxn modelId="{69A875A2-7734-4E2B-814F-D3C79C57257A}" type="presOf" srcId="{D1342EE7-FD1F-4CE0-B582-7F4ED3225AE7}" destId="{0C25A45F-5540-4FE5-B6D6-25802871528C}" srcOrd="0" destOrd="0" presId="urn:microsoft.com/office/officeart/2005/8/layout/cycle5"/>
    <dgm:cxn modelId="{372D1EFD-0CB7-462D-B2DD-DAFBF3677177}" type="presOf" srcId="{1C543719-0C4F-47D1-9259-750DA6FF78CA}" destId="{755CBBFF-6C00-4EF1-A1C4-84D51D893C93}" srcOrd="0" destOrd="0" presId="urn:microsoft.com/office/officeart/2005/8/layout/cycle5"/>
    <dgm:cxn modelId="{4F8D8D1B-2240-4382-BEC0-03B4B7ECF178}" type="presOf" srcId="{2A60B7F1-1CC5-44CA-A511-61B70DAC55BE}" destId="{554CABDF-74AE-4218-A9A4-93C3BF5EE99C}" srcOrd="0" destOrd="0" presId="urn:microsoft.com/office/officeart/2005/8/layout/cycle5"/>
    <dgm:cxn modelId="{971FA4BE-6047-4633-AB59-C7EEEDD47714}" type="presOf" srcId="{C3D800DA-BE89-4E10-94B8-5BEB74763598}" destId="{288781C3-A828-4444-90B8-DA225A0073D8}" srcOrd="0" destOrd="0" presId="urn:microsoft.com/office/officeart/2005/8/layout/cycle5"/>
    <dgm:cxn modelId="{CF6EAD2E-5A96-4114-BAFF-524CE03C9A83}" srcId="{430FF1DC-6433-4FF0-83FF-087A65BBADD3}" destId="{F4DC76FE-7923-4E1B-8F9C-26BDE9CF5B3F}" srcOrd="4" destOrd="0" parTransId="{AD753FAC-0BA3-4C00-92A1-F4E4FDE3C17D}" sibTransId="{728D163D-3AD9-46E0-B8DA-D773F1D8A547}"/>
    <dgm:cxn modelId="{03DF53EF-F331-4FDB-8CE6-898BB18B023B}" type="presOf" srcId="{9A5CA411-50CF-42CF-8CBA-9B57C3B6C6EB}" destId="{D52AF91B-39A9-43E0-8F13-00D0F79C7A97}" srcOrd="0" destOrd="0" presId="urn:microsoft.com/office/officeart/2005/8/layout/cycle5"/>
    <dgm:cxn modelId="{9D9C4752-ADB5-4F64-9E53-803E48BEDF46}" srcId="{430FF1DC-6433-4FF0-83FF-087A65BBADD3}" destId="{2A60B7F1-1CC5-44CA-A511-61B70DAC55BE}" srcOrd="3" destOrd="0" parTransId="{4D4AD9CF-D2D6-45B1-90BE-4E8E7B5E515E}" sibTransId="{9A5CA411-50CF-42CF-8CBA-9B57C3B6C6EB}"/>
    <dgm:cxn modelId="{301F9527-013D-4D91-9115-F8DF1B7C06A1}" srcId="{430FF1DC-6433-4FF0-83FF-087A65BBADD3}" destId="{1C543719-0C4F-47D1-9259-750DA6FF78CA}" srcOrd="2" destOrd="0" parTransId="{22C21986-C3CC-4CD5-A9BB-9774E4D037F1}" sibTransId="{B4E48DB5-5488-432C-BF65-06AC0A457E6B}"/>
    <dgm:cxn modelId="{E3691439-A8FD-44FC-A01C-08AF3ACB9460}" srcId="{430FF1DC-6433-4FF0-83FF-087A65BBADD3}" destId="{C3D800DA-BE89-4E10-94B8-5BEB74763598}" srcOrd="0" destOrd="0" parTransId="{3FCCAC94-F301-4998-9800-54EDDE211C11}" sibTransId="{BECA2908-BE82-48B5-B9E0-89DE4DD2F341}"/>
    <dgm:cxn modelId="{B7D65961-F9C1-463E-A5EB-254C0B25B051}" type="presOf" srcId="{728D163D-3AD9-46E0-B8DA-D773F1D8A547}" destId="{C6CC0990-C7EC-4F1E-8A62-39F2619AC283}" srcOrd="0" destOrd="0" presId="urn:microsoft.com/office/officeart/2005/8/layout/cycle5"/>
    <dgm:cxn modelId="{BCA97010-16A7-42A8-BB5D-67990C9EF87F}" type="presParOf" srcId="{7DEA324F-C1C4-4F1C-877C-81FF3CABF120}" destId="{288781C3-A828-4444-90B8-DA225A0073D8}" srcOrd="0" destOrd="0" presId="urn:microsoft.com/office/officeart/2005/8/layout/cycle5"/>
    <dgm:cxn modelId="{393C6E13-1F9E-46BF-B319-4A99C15C6BA0}" type="presParOf" srcId="{7DEA324F-C1C4-4F1C-877C-81FF3CABF120}" destId="{7A127397-63B4-468D-924D-7FC370BC2805}" srcOrd="1" destOrd="0" presId="urn:microsoft.com/office/officeart/2005/8/layout/cycle5"/>
    <dgm:cxn modelId="{0AE370CD-814D-43BF-B886-A5E37E34623D}" type="presParOf" srcId="{7DEA324F-C1C4-4F1C-877C-81FF3CABF120}" destId="{1BB3658A-EA84-4E8C-8F4C-C08C747F7067}" srcOrd="2" destOrd="0" presId="urn:microsoft.com/office/officeart/2005/8/layout/cycle5"/>
    <dgm:cxn modelId="{08EE02CE-0D83-4E8E-BA82-A2CAD4F9EFA0}" type="presParOf" srcId="{7DEA324F-C1C4-4F1C-877C-81FF3CABF120}" destId="{1CDCB655-71FD-40BA-BB47-BF159BC909C9}" srcOrd="3" destOrd="0" presId="urn:microsoft.com/office/officeart/2005/8/layout/cycle5"/>
    <dgm:cxn modelId="{4B88C1D7-3D7A-4C6C-A450-34563EADAFE1}" type="presParOf" srcId="{7DEA324F-C1C4-4F1C-877C-81FF3CABF120}" destId="{52CB5F99-3C21-4E67-A99A-33C3611B38E2}" srcOrd="4" destOrd="0" presId="urn:microsoft.com/office/officeart/2005/8/layout/cycle5"/>
    <dgm:cxn modelId="{39355DAF-16BB-4444-B3B5-DD4FCC3FEBAE}" type="presParOf" srcId="{7DEA324F-C1C4-4F1C-877C-81FF3CABF120}" destId="{0C25A45F-5540-4FE5-B6D6-25802871528C}" srcOrd="5" destOrd="0" presId="urn:microsoft.com/office/officeart/2005/8/layout/cycle5"/>
    <dgm:cxn modelId="{7FC9C033-E454-49EF-A2F9-A2D17F0210F6}" type="presParOf" srcId="{7DEA324F-C1C4-4F1C-877C-81FF3CABF120}" destId="{755CBBFF-6C00-4EF1-A1C4-84D51D893C93}" srcOrd="6" destOrd="0" presId="urn:microsoft.com/office/officeart/2005/8/layout/cycle5"/>
    <dgm:cxn modelId="{A02680ED-7884-4798-9715-64CB6AA30708}" type="presParOf" srcId="{7DEA324F-C1C4-4F1C-877C-81FF3CABF120}" destId="{2C871A33-74F4-438B-8B92-2330C01DD185}" srcOrd="7" destOrd="0" presId="urn:microsoft.com/office/officeart/2005/8/layout/cycle5"/>
    <dgm:cxn modelId="{D67A589E-87FE-431E-A98C-6689D32013E3}" type="presParOf" srcId="{7DEA324F-C1C4-4F1C-877C-81FF3CABF120}" destId="{6F15FF38-ECFD-4225-B027-D0A8803F7A59}" srcOrd="8" destOrd="0" presId="urn:microsoft.com/office/officeart/2005/8/layout/cycle5"/>
    <dgm:cxn modelId="{D0CE6113-CDA3-4097-950D-79F8DF7F27ED}" type="presParOf" srcId="{7DEA324F-C1C4-4F1C-877C-81FF3CABF120}" destId="{554CABDF-74AE-4218-A9A4-93C3BF5EE99C}" srcOrd="9" destOrd="0" presId="urn:microsoft.com/office/officeart/2005/8/layout/cycle5"/>
    <dgm:cxn modelId="{D815C702-9184-467D-8638-DB534C928F02}" type="presParOf" srcId="{7DEA324F-C1C4-4F1C-877C-81FF3CABF120}" destId="{9A7771C0-DB77-4657-BFD0-CC905E2F846D}" srcOrd="10" destOrd="0" presId="urn:microsoft.com/office/officeart/2005/8/layout/cycle5"/>
    <dgm:cxn modelId="{39BE93C5-9B2E-4367-A288-95E50F95FAF2}" type="presParOf" srcId="{7DEA324F-C1C4-4F1C-877C-81FF3CABF120}" destId="{D52AF91B-39A9-43E0-8F13-00D0F79C7A97}" srcOrd="11" destOrd="0" presId="urn:microsoft.com/office/officeart/2005/8/layout/cycle5"/>
    <dgm:cxn modelId="{7BE232F6-FED1-4892-A4D0-85DD68FBCD76}" type="presParOf" srcId="{7DEA324F-C1C4-4F1C-877C-81FF3CABF120}" destId="{5E4825F6-3794-471A-A7BE-92AB6A3F8CA3}" srcOrd="12" destOrd="0" presId="urn:microsoft.com/office/officeart/2005/8/layout/cycle5"/>
    <dgm:cxn modelId="{F02C901C-52BF-4FFD-9174-BB0B3C8199F4}" type="presParOf" srcId="{7DEA324F-C1C4-4F1C-877C-81FF3CABF120}" destId="{AB0208E5-D73E-4FE2-9AF6-55A967F233A2}" srcOrd="13" destOrd="0" presId="urn:microsoft.com/office/officeart/2005/8/layout/cycle5"/>
    <dgm:cxn modelId="{3D6A4616-0B34-4772-994B-C47D734C8A17}" type="presParOf" srcId="{7DEA324F-C1C4-4F1C-877C-81FF3CABF120}" destId="{C6CC0990-C7EC-4F1E-8A62-39F2619AC28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781C3-A828-4444-90B8-DA225A0073D8}">
      <dsp:nvSpPr>
        <dsp:cNvPr id="0" name=""/>
        <dsp:cNvSpPr/>
      </dsp:nvSpPr>
      <dsp:spPr>
        <a:xfrm>
          <a:off x="3281258" y="2707"/>
          <a:ext cx="2456529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Preparedness</a:t>
          </a:r>
          <a:endParaRPr lang="en-GB" sz="2900" b="1" kern="1200" dirty="0"/>
        </a:p>
      </dsp:txBody>
      <dsp:txXfrm>
        <a:off x="3328429" y="49878"/>
        <a:ext cx="2362187" cy="871964"/>
      </dsp:txXfrm>
    </dsp:sp>
    <dsp:sp modelId="{1BB3658A-EA84-4E8C-8F4C-C08C747F7067}">
      <dsp:nvSpPr>
        <dsp:cNvPr id="0" name=""/>
        <dsp:cNvSpPr/>
      </dsp:nvSpPr>
      <dsp:spPr>
        <a:xfrm>
          <a:off x="4066035" y="910003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2022289" y="2232"/>
              </a:moveTo>
              <a:arcTo wR="1929499" hR="1929499" stAng="16365385" swAng="1997585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B655-71FD-40BA-BB47-BF159BC909C9}">
      <dsp:nvSpPr>
        <dsp:cNvPr id="0" name=""/>
        <dsp:cNvSpPr/>
      </dsp:nvSpPr>
      <dsp:spPr>
        <a:xfrm>
          <a:off x="6229190" y="1510897"/>
          <a:ext cx="2548997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First Response</a:t>
          </a:r>
          <a:endParaRPr lang="en-GB" sz="2900" b="1" kern="1200" dirty="0"/>
        </a:p>
      </dsp:txBody>
      <dsp:txXfrm>
        <a:off x="6276361" y="1558068"/>
        <a:ext cx="2454655" cy="871964"/>
      </dsp:txXfrm>
    </dsp:sp>
    <dsp:sp modelId="{0C25A45F-5540-4FE5-B6D6-25802871528C}">
      <dsp:nvSpPr>
        <dsp:cNvPr id="0" name=""/>
        <dsp:cNvSpPr/>
      </dsp:nvSpPr>
      <dsp:spPr>
        <a:xfrm>
          <a:off x="3742931" y="34949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3709776" y="2673533"/>
              </a:moveTo>
              <a:arcTo wR="1929499" hR="1929499" stAng="1360895" swAng="1347014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CBBFF-6C00-4EF1-A1C4-84D51D893C93}">
      <dsp:nvSpPr>
        <dsp:cNvPr id="0" name=""/>
        <dsp:cNvSpPr/>
      </dsp:nvSpPr>
      <dsp:spPr>
        <a:xfrm>
          <a:off x="5126315" y="3493217"/>
          <a:ext cx="2865782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Scaling up</a:t>
          </a:r>
          <a:endParaRPr lang="en-GB" sz="2900" b="1" kern="1200" dirty="0"/>
        </a:p>
      </dsp:txBody>
      <dsp:txXfrm>
        <a:off x="5173486" y="3540388"/>
        <a:ext cx="2771440" cy="871964"/>
      </dsp:txXfrm>
    </dsp:sp>
    <dsp:sp modelId="{6F15FF38-ECFD-4225-B027-D0A8803F7A59}">
      <dsp:nvSpPr>
        <dsp:cNvPr id="0" name=""/>
        <dsp:cNvSpPr/>
      </dsp:nvSpPr>
      <dsp:spPr>
        <a:xfrm>
          <a:off x="2734416" y="1217000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2903678" y="3595016"/>
              </a:moveTo>
              <a:arcTo wR="1929499" hR="1929499" stAng="3580571" swAng="363891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ABDF-74AE-4218-A9A4-93C3BF5EE99C}">
      <dsp:nvSpPr>
        <dsp:cNvPr id="0" name=""/>
        <dsp:cNvSpPr/>
      </dsp:nvSpPr>
      <dsp:spPr>
        <a:xfrm>
          <a:off x="1604479" y="3493193"/>
          <a:ext cx="2161479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Transition</a:t>
          </a:r>
          <a:endParaRPr lang="en-GB" sz="2900" b="1" kern="1200" dirty="0"/>
        </a:p>
      </dsp:txBody>
      <dsp:txXfrm>
        <a:off x="1651650" y="3540364"/>
        <a:ext cx="2067137" cy="871964"/>
      </dsp:txXfrm>
    </dsp:sp>
    <dsp:sp modelId="{D52AF91B-39A9-43E0-8F13-00D0F79C7A97}">
      <dsp:nvSpPr>
        <dsp:cNvPr id="0" name=""/>
        <dsp:cNvSpPr/>
      </dsp:nvSpPr>
      <dsp:spPr>
        <a:xfrm>
          <a:off x="1251690" y="-184235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860596" y="3535866"/>
              </a:moveTo>
              <a:arcTo wR="1929499" hR="1929499" stAng="7418428" swAng="160967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25F6-3794-471A-A7BE-92AB6A3F8CA3}">
      <dsp:nvSpPr>
        <dsp:cNvPr id="0" name=""/>
        <dsp:cNvSpPr/>
      </dsp:nvSpPr>
      <dsp:spPr>
        <a:xfrm>
          <a:off x="35492" y="1468750"/>
          <a:ext cx="2756292" cy="96630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Learning</a:t>
          </a:r>
          <a:endParaRPr lang="en-GB" sz="2900" b="1" kern="1200" dirty="0"/>
        </a:p>
      </dsp:txBody>
      <dsp:txXfrm>
        <a:off x="82663" y="1515921"/>
        <a:ext cx="2661950" cy="871964"/>
      </dsp:txXfrm>
    </dsp:sp>
    <dsp:sp modelId="{C6CC0990-C7EC-4F1E-8A62-39F2619AC283}">
      <dsp:nvSpPr>
        <dsp:cNvPr id="0" name=""/>
        <dsp:cNvSpPr/>
      </dsp:nvSpPr>
      <dsp:spPr>
        <a:xfrm>
          <a:off x="974068" y="889969"/>
          <a:ext cx="3858999" cy="3858999"/>
        </a:xfrm>
        <a:custGeom>
          <a:avLst/>
          <a:gdLst/>
          <a:ahLst/>
          <a:cxnLst/>
          <a:rect l="0" t="0" r="0" b="0"/>
          <a:pathLst>
            <a:path>
              <a:moveTo>
                <a:pt x="832200" y="342394"/>
              </a:moveTo>
              <a:arcTo wR="1929499" hR="1929499" stAng="14120438" swAng="2102211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0.73616</cdr:x>
      <cdr:y>0.62784</cdr:y>
    </cdr:from>
    <cdr:to>
      <cdr:x>1</cdr:x>
      <cdr:y>0.83273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584" y="3251721"/>
          <a:ext cx="1809416" cy="1061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b="1" dirty="0" smtClean="0">
              <a:latin typeface="+mj-lt"/>
            </a:rPr>
            <a:t>200:1</a:t>
          </a:r>
          <a:endParaRPr lang="en-US" sz="48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4"/>
            <a:ext cx="5438140" cy="44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s.washingtonpost.com/blog-post/tsuna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e4.news.re3.yahoo.com/s/time/20071119/wl_time/howbangladeshsurvivedthecyclon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50093" y="9376861"/>
            <a:ext cx="2946065" cy="4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7" tIns="47113" rIns="94227" bIns="47113" anchor="b"/>
          <a:lstStyle/>
          <a:p>
            <a:pPr algn="r" defTabSz="942975"/>
            <a:fld id="{C4F9FFB5-C6BE-498E-9350-43F645596842}" type="slidenum">
              <a:rPr lang="en-US" sz="1200">
                <a:latin typeface="Times New Roman" pitchFamily="18" charset="0"/>
              </a:rPr>
              <a:pPr algn="r" defTabSz="942975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689267"/>
            <a:ext cx="5439355" cy="4442197"/>
          </a:xfrm>
        </p:spPr>
        <p:txBody>
          <a:bodyPr lIns="94227" tIns="47113" rIns="94227" bIns="471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http://voices.washingtonpost.com/blog-post/tsuna.JPG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https://www.ifrc.org/publications-and-reports/world-disasters-report/world-disasters-report-2013/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1961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189"/>
            <a:ext cx="5438140" cy="4442362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Bangladesh cyclone:  3,000 fatalities in 2007 versus 138 000 in 1991 and 500,000 in 1970</a:t>
            </a:r>
          </a:p>
          <a:p>
            <a:r>
              <a:rPr lang="en-US" dirty="0" smtClean="0"/>
              <a:t>Factor of 50-100 reduction due to advance evacuation of 3.2M people and stockpiles of relief supplies, i.e. disaster preparedness!  (see </a:t>
            </a:r>
            <a:r>
              <a:rPr lang="en-US" dirty="0" smtClean="0">
                <a:hlinkClick r:id="rId3"/>
              </a:rPr>
              <a:t>http://fe4.news.re3.yahoo.com/s/time/20071119/wl_time/howbangladeshsurvivedthecyclone</a:t>
            </a:r>
            <a:r>
              <a:rPr lang="en-US" dirty="0" smtClean="0"/>
              <a:t>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Satisficing: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deciding on and pursuing a course of action that will satisfy the minimum requirements necessary to achieve a particular goal.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was 38, I read a comment by Handy saying we could expect to have 5 careers;</a:t>
            </a:r>
            <a:r>
              <a:rPr lang="en-US" baseline="0" dirty="0" smtClean="0"/>
              <a:t> for the millennials, they can expect to have 14 jobs…by the time they are 38! (see https://www.youtube.com/watch?v=XrJjfDUzD7M at 02:15)</a:t>
            </a:r>
            <a:endParaRPr lang="en-US" dirty="0" smtClean="0"/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</a:t>
            </a:r>
            <a:r>
              <a:rPr lang="en-US" baseline="0" dirty="0" smtClean="0"/>
              <a:t> </a:t>
            </a:r>
            <a:r>
              <a:rPr lang="en-US" dirty="0" smtClean="0"/>
              <a:t>http://www.texasventures.us/india/images/leader2_1.jpg  …five</a:t>
            </a:r>
            <a:r>
              <a:rPr lang="en-US" baseline="0" dirty="0" smtClean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http://www.swissre.com/sigma/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127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http://www.washingtonpost.com/blogs/worldviews/wp/2013/11/15/8-maps-that-explain-why-typhoon-haiyan-hit-the-philippines-so-hard/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434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IFRC: Philippines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Typhoon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Haiyan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FACT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SitRep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20, 29 January 2014, pg.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40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http://ictemergency.wfp.org/web/ictepr/countries-nepal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2985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C64C-DD67-42E5-8900-38A29D8BEF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00763-A34D-4943-9ACA-7C9860B16150}" type="slidenum">
              <a:rPr lang="en-US"/>
              <a:pPr/>
              <a:t>9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/>
              <a:t>For emergency response, time and volume are king; for development, cost and cost reign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3522B-9E8E-4880-B429-607E125C4EFD}" type="slidenum">
              <a:rPr lang="en-US"/>
              <a:pPr/>
              <a:t>10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For development, operational budget planning happens first; competitive bids are &lt; 3 days due to relationships with suppliers; so often the same process for ER</a:t>
            </a:r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95536" y="837292"/>
            <a:ext cx="115212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IBM ODDR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3"/>
          <p:cNvSpPr txBox="1"/>
          <p:nvPr userDrawn="1"/>
        </p:nvSpPr>
        <p:spPr bwMode="auto">
          <a:xfrm>
            <a:off x="533400" y="574675"/>
            <a:ext cx="4724400" cy="37959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FOR FURTHER INFORMATION ON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INFORMATION AND COMMUNICATION TECHNOLOGIES, PLEASE </a:t>
            </a: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IFRC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ISD DEPARTMENT</a:t>
            </a:r>
            <a:endParaRPr lang="en-US" sz="2000" b="1" baseline="30000" dirty="0">
              <a:solidFill>
                <a:srgbClr val="E8C7B0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NAME: EDWARD HAPP, GLOBAL CIO,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HEAD OF DEPARTMENT</a:t>
            </a:r>
            <a: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  <a:t/>
            </a:r>
            <a:b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 : +41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79 250 5558 (MOBILE)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edward.happ@ifrc.org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INTERNATIONAL FEDERATION OF </a:t>
            </a:r>
            <a:b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RED CROSS AND RED CRESCENT SOCIETIES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P.O. BOX 372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CH-1211 GENEVA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SWITZERLAND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TEL.: +41 22 730 42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FAX.: +41 22 733 03 95</a:t>
            </a:r>
            <a:endParaRPr lang="en-US" sz="20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5790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remy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622776" cy="38989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JEREMY MORTIMER, DIGITAL DIVIDE ADVISOR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4497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jeremy.mortimer@ifrc.org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5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remy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622776" cy="38989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JEREMY MORTIMER, DIGITAL DIVIDE ADVISOR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4497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jeremy.mortimer@ifrc.org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95536" y="837292"/>
            <a:ext cx="115212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IBM ODDR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1520" y="332656"/>
            <a:ext cx="1357064" cy="1260475"/>
            <a:chOff x="395536" y="512341"/>
            <a:chExt cx="1357064" cy="1260475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95536" y="736600"/>
              <a:ext cx="1152128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/>
                </a:rPr>
                <a:t>Bridging 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/>
                </a:rPr>
                <a:t>the Digital </a:t>
              </a: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/>
                </a:rPr>
                <a:t>Divide</a:t>
              </a:r>
            </a:p>
          </p:txBody>
        </p:sp>
        <p:sp>
          <p:nvSpPr>
            <p:cNvPr id="5" name="Oval 4"/>
            <p:cNvSpPr/>
            <p:nvPr userDrawn="1"/>
          </p:nvSpPr>
          <p:spPr bwMode="auto">
            <a:xfrm>
              <a:off x="492125" y="512341"/>
              <a:ext cx="1260475" cy="1260475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 bwMode="auto">
          <a:xfrm>
            <a:off x="395536" y="837292"/>
            <a:ext cx="115212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IBM ODDR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  <p:sldLayoutId id="2147483683" r:id="rId8"/>
    <p:sldLayoutId id="2147483684" r:id="rId9"/>
    <p:sldLayoutId id="2147483685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ghapp.blogspot.com/" TargetMode="External"/><Relationship Id="rId7" Type="http://schemas.openxmlformats.org/officeDocument/2006/relationships/hyperlink" Target="http://collaboration-book-project.blogspo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happ@savechildren.org" TargetMode="External"/><Relationship Id="rId5" Type="http://schemas.openxmlformats.org/officeDocument/2006/relationships/hyperlink" Target="http://www.eghapp.com/" TargetMode="External"/><Relationship Id="rId4" Type="http://schemas.openxmlformats.org/officeDocument/2006/relationships/hyperlink" Target="http://granger-happ.blog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85112" cy="974204"/>
          </a:xfrm>
        </p:spPr>
        <p:txBody>
          <a:bodyPr/>
          <a:lstStyle/>
          <a:p>
            <a:pPr eaLnBrk="1" hangingPunct="1"/>
            <a:r>
              <a:rPr lang="en-US" dirty="0" smtClean="0"/>
              <a:t>IBM Open Development for Disaster Response</a:t>
            </a:r>
            <a:br>
              <a:rPr lang="en-US" dirty="0" smtClean="0"/>
            </a:br>
            <a:r>
              <a:rPr lang="en-US" sz="2400" dirty="0" smtClean="0"/>
              <a:t>Communication Networks, the Changing Landscape</a:t>
            </a:r>
            <a:endParaRPr lang="en-GB" sz="2400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990600" y="3908648"/>
            <a:ext cx="7239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Edward G. Happ</a:t>
            </a:r>
          </a:p>
          <a:p>
            <a:pPr eaLnBrk="1" hangingPunct="1"/>
            <a:r>
              <a:rPr lang="en-GB" dirty="0"/>
              <a:t>Global CIO, IFRC</a:t>
            </a:r>
          </a:p>
          <a:p>
            <a:pPr eaLnBrk="1" hangingPunct="1"/>
            <a:r>
              <a:rPr lang="en-GB" dirty="0" smtClean="0"/>
              <a:t>June 2015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 NGO Supply Chain</a:t>
            </a:r>
          </a:p>
        </p:txBody>
      </p:sp>
      <p:sp>
        <p:nvSpPr>
          <p:cNvPr id="713731" name="AutoShape 3"/>
          <p:cNvSpPr>
            <a:spLocks noChangeArrowheads="1"/>
          </p:cNvSpPr>
          <p:nvPr/>
        </p:nvSpPr>
        <p:spPr bwMode="auto">
          <a:xfrm>
            <a:off x="304800" y="3204418"/>
            <a:ext cx="1295400" cy="1066800"/>
          </a:xfrm>
          <a:prstGeom prst="homePlate">
            <a:avLst>
              <a:gd name="adj" fmla="val 30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Plan</a:t>
            </a:r>
          </a:p>
        </p:txBody>
      </p:sp>
      <p:sp>
        <p:nvSpPr>
          <p:cNvPr id="713732" name="AutoShape 4"/>
          <p:cNvSpPr>
            <a:spLocks noChangeArrowheads="1"/>
          </p:cNvSpPr>
          <p:nvPr/>
        </p:nvSpPr>
        <p:spPr bwMode="auto">
          <a:xfrm>
            <a:off x="2514600" y="3204418"/>
            <a:ext cx="1905000" cy="1066800"/>
          </a:xfrm>
          <a:prstGeom prst="chevron">
            <a:avLst>
              <a:gd name="adj" fmla="val 4464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      Ship</a:t>
            </a:r>
          </a:p>
        </p:txBody>
      </p:sp>
      <p:sp>
        <p:nvSpPr>
          <p:cNvPr id="713733" name="AutoShape 5"/>
          <p:cNvSpPr>
            <a:spLocks noChangeArrowheads="1"/>
          </p:cNvSpPr>
          <p:nvPr/>
        </p:nvSpPr>
        <p:spPr bwMode="auto">
          <a:xfrm>
            <a:off x="3886200" y="3204418"/>
            <a:ext cx="2057400" cy="1066800"/>
          </a:xfrm>
          <a:prstGeom prst="chevron">
            <a:avLst>
              <a:gd name="adj" fmla="val 482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 charset="0"/>
              </a:rPr>
              <a:t>       Warehouse</a:t>
            </a:r>
          </a:p>
        </p:txBody>
      </p:sp>
      <p:sp>
        <p:nvSpPr>
          <p:cNvPr id="713734" name="AutoShape 6"/>
          <p:cNvSpPr>
            <a:spLocks noChangeArrowheads="1"/>
          </p:cNvSpPr>
          <p:nvPr/>
        </p:nvSpPr>
        <p:spPr bwMode="auto">
          <a:xfrm>
            <a:off x="5410200" y="3204418"/>
            <a:ext cx="1905000" cy="1066800"/>
          </a:xfrm>
          <a:prstGeom prst="chevron">
            <a:avLst>
              <a:gd name="adj" fmla="val 4464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      Ship</a:t>
            </a:r>
          </a:p>
        </p:txBody>
      </p:sp>
      <p:sp>
        <p:nvSpPr>
          <p:cNvPr id="713735" name="AutoShape 7"/>
          <p:cNvSpPr>
            <a:spLocks noChangeArrowheads="1"/>
          </p:cNvSpPr>
          <p:nvPr/>
        </p:nvSpPr>
        <p:spPr bwMode="auto">
          <a:xfrm>
            <a:off x="6781800" y="3204418"/>
            <a:ext cx="2133600" cy="10668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 charset="0"/>
              </a:rPr>
              <a:t>        Ben. Track</a:t>
            </a:r>
          </a:p>
        </p:txBody>
      </p:sp>
      <p:sp>
        <p:nvSpPr>
          <p:cNvPr id="713736" name="Line 8"/>
          <p:cNvSpPr>
            <a:spLocks noChangeShapeType="1"/>
          </p:cNvSpPr>
          <p:nvPr/>
        </p:nvSpPr>
        <p:spPr bwMode="auto">
          <a:xfrm flipV="1">
            <a:off x="6248400" y="28310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H="1">
            <a:off x="4724400" y="283105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38" name="Line 10"/>
          <p:cNvSpPr>
            <a:spLocks noChangeShapeType="1"/>
          </p:cNvSpPr>
          <p:nvPr/>
        </p:nvSpPr>
        <p:spPr bwMode="auto">
          <a:xfrm flipV="1">
            <a:off x="4724400" y="28310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39" name="Text Box 11"/>
          <p:cNvSpPr txBox="1">
            <a:spLocks noChangeArrowheads="1"/>
          </p:cNvSpPr>
          <p:nvPr/>
        </p:nvSpPr>
        <p:spPr bwMode="auto">
          <a:xfrm>
            <a:off x="4067944" y="2420888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</a:rPr>
              <a:t>Country – Sub-Office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539552" y="4689718"/>
            <a:ext cx="84014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925" indent="-288925" eaLnBrk="0" hangingPunct="0">
              <a:spcBef>
                <a:spcPct val="30000"/>
              </a:spcBef>
              <a:buFontTx/>
              <a:buChar char="•"/>
            </a:pPr>
            <a:r>
              <a:rPr lang="en-US" sz="2000" b="1" i="1" dirty="0">
                <a:solidFill>
                  <a:srgbClr val="0000FF"/>
                </a:solidFill>
                <a:latin typeface="Arial" charset="0"/>
              </a:rPr>
              <a:t>For development, procurement is competitive; for emergency response, procurement is pre-determined and agile</a:t>
            </a:r>
          </a:p>
          <a:p>
            <a:pPr marL="288925" indent="-288925" eaLnBrk="0" hangingPunct="0">
              <a:spcBef>
                <a:spcPct val="30000"/>
              </a:spcBef>
              <a:buFontTx/>
              <a:buChar char="•"/>
            </a:pPr>
            <a:r>
              <a:rPr lang="en-US" sz="2000" b="1" i="1" dirty="0">
                <a:solidFill>
                  <a:srgbClr val="0000FF"/>
                </a:solidFill>
                <a:latin typeface="Arial" charset="0"/>
              </a:rPr>
              <a:t>Beneficiary tracking is key in the NGO supply chain; commercial SCM applications lack </a:t>
            </a:r>
            <a:r>
              <a:rPr lang="en-US" sz="2000" b="1" i="1" dirty="0" smtClean="0">
                <a:solidFill>
                  <a:srgbClr val="0000FF"/>
                </a:solidFill>
                <a:latin typeface="Arial" charset="0"/>
              </a:rPr>
              <a:t>this</a:t>
            </a:r>
          </a:p>
          <a:p>
            <a:pPr marL="288925" indent="-288925" eaLnBrk="0" hangingPunct="0">
              <a:spcBef>
                <a:spcPct val="30000"/>
              </a:spcBef>
              <a:buFontTx/>
              <a:buChar char="•"/>
            </a:pPr>
            <a:r>
              <a:rPr lang="en-US" sz="2000" b="1" i="1" dirty="0" smtClean="0">
                <a:solidFill>
                  <a:srgbClr val="0000FF"/>
                </a:solidFill>
              </a:rPr>
              <a:t>Beneficiary engagement is increasing in the supply chain</a:t>
            </a:r>
            <a:endParaRPr lang="en-US" sz="2000" b="1" i="1" dirty="0">
              <a:solidFill>
                <a:srgbClr val="0000FF"/>
              </a:solidFill>
              <a:latin typeface="Arial" charset="0"/>
            </a:endParaRPr>
          </a:p>
          <a:p>
            <a:pPr marL="288925" indent="-288925">
              <a:buFontTx/>
              <a:buChar char="•"/>
            </a:pPr>
            <a:endParaRPr lang="en-US" sz="20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3741" name="AutoShape 13"/>
          <p:cNvSpPr>
            <a:spLocks noChangeArrowheads="1"/>
          </p:cNvSpPr>
          <p:nvPr/>
        </p:nvSpPr>
        <p:spPr bwMode="auto">
          <a:xfrm>
            <a:off x="1143000" y="3204418"/>
            <a:ext cx="1905000" cy="1066800"/>
          </a:xfrm>
          <a:prstGeom prst="chevron">
            <a:avLst>
              <a:gd name="adj" fmla="val 4464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 charset="0"/>
              </a:rPr>
              <a:t>    Procure</a:t>
            </a:r>
          </a:p>
        </p:txBody>
      </p:sp>
      <p:sp>
        <p:nvSpPr>
          <p:cNvPr id="713743" name="Text Box 15"/>
          <p:cNvSpPr txBox="1">
            <a:spLocks noChangeArrowheads="1"/>
          </p:cNvSpPr>
          <p:nvPr/>
        </p:nvSpPr>
        <p:spPr bwMode="auto">
          <a:xfrm>
            <a:off x="1135063" y="2486868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Assessment</a:t>
            </a:r>
          </a:p>
        </p:txBody>
      </p:sp>
      <p:sp>
        <p:nvSpPr>
          <p:cNvPr id="713744" name="Line 16"/>
          <p:cNvSpPr>
            <a:spLocks noChangeShapeType="1"/>
          </p:cNvSpPr>
          <p:nvPr/>
        </p:nvSpPr>
        <p:spPr bwMode="auto">
          <a:xfrm flipV="1">
            <a:off x="1828800" y="28310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45" name="Text Box 17"/>
          <p:cNvSpPr txBox="1">
            <a:spLocks noChangeArrowheads="1"/>
          </p:cNvSpPr>
          <p:nvPr/>
        </p:nvSpPr>
        <p:spPr bwMode="auto">
          <a:xfrm>
            <a:off x="7078663" y="248686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Reporting</a:t>
            </a:r>
          </a:p>
        </p:txBody>
      </p:sp>
      <p:sp>
        <p:nvSpPr>
          <p:cNvPr id="19" name="Oval 18"/>
          <p:cNvSpPr/>
          <p:nvPr/>
        </p:nvSpPr>
        <p:spPr>
          <a:xfrm>
            <a:off x="6948264" y="3119090"/>
            <a:ext cx="1979712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584" y="2182986"/>
            <a:ext cx="2051720" cy="1080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52728" y="2182986"/>
            <a:ext cx="2051720" cy="1080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131840" y="1844824"/>
            <a:ext cx="3148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charset="0"/>
              </a:rPr>
              <a:t>Beneficiary engagement</a:t>
            </a:r>
            <a:endParaRPr lang="en-US" sz="2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6228184" y="1844824"/>
            <a:ext cx="64807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 rot="10800000">
            <a:off x="2483769" y="1844824"/>
            <a:ext cx="64807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40768"/>
            <a:ext cx="7620000" cy="3276600"/>
          </a:xfrm>
        </p:spPr>
        <p:txBody>
          <a:bodyPr/>
          <a:lstStyle/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Crisis Needs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marL="0" indent="0" eaLnBrk="1" hangingPunct="1"/>
            <a:endParaRPr lang="en-US" sz="3200" dirty="0" smtClean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 smtClean="0">
                <a:solidFill>
                  <a:schemeClr val="bg1"/>
                </a:solidFill>
              </a:rPr>
              <a:t>First: is my family OK?</a:t>
            </a:r>
          </a:p>
          <a:p>
            <a:pPr marL="0" indent="0" eaLnBrk="1" hangingPunct="1"/>
            <a:r>
              <a:rPr lang="en-US" sz="3200" dirty="0" smtClean="0">
                <a:solidFill>
                  <a:schemeClr val="bg1"/>
                </a:solidFill>
              </a:rPr>
              <a:t>Second: can I get food, water, shelter?</a:t>
            </a:r>
          </a:p>
          <a:p>
            <a:pPr marL="0" indent="0" eaLnBrk="1" hangingPunct="1"/>
            <a:r>
              <a:rPr lang="en-US" sz="3200" dirty="0" smtClean="0">
                <a:solidFill>
                  <a:schemeClr val="bg1"/>
                </a:solidFill>
              </a:rPr>
              <a:t>Third: can we communicate? (Voice/Data)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People need to know </a:t>
            </a:r>
            <a:br>
              <a:rPr lang="en-US" sz="3200" b="1" dirty="0" smtClean="0"/>
            </a:br>
            <a:r>
              <a:rPr lang="en-US" sz="3200" b="1" dirty="0" smtClean="0"/>
              <a:t>their loved ones are safe</a:t>
            </a:r>
            <a:endParaRPr lang="en-GB" sz="3200" b="1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03045"/>
            <a:ext cx="6144781" cy="455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635896" y="1351856"/>
            <a:ext cx="5432916" cy="4896544"/>
          </a:xfrm>
          <a:prstGeom prst="cloudCallout">
            <a:avLst>
              <a:gd name="adj1" fmla="val -69498"/>
              <a:gd name="adj2" fmla="val 1799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00000"/>
              </a:lnSpc>
            </a:pPr>
            <a:r>
              <a:rPr lang="en-GB" sz="2000" b="1" i="1" dirty="0" smtClean="0">
                <a:ea typeface="Times" pitchFamily="18" charset="0"/>
                <a:cs typeface="Times New Roman" pitchFamily="18" charset="0"/>
              </a:rPr>
              <a:t>  </a:t>
            </a:r>
            <a:r>
              <a:rPr lang="en-GB" sz="2400" b="1" i="1" dirty="0" smtClean="0">
                <a:ea typeface="Times" pitchFamily="18" charset="0"/>
                <a:cs typeface="Times New Roman" pitchFamily="18" charset="0"/>
              </a:rPr>
              <a:t>“People need </a:t>
            </a:r>
            <a:r>
              <a:rPr lang="en-GB" sz="3200" b="1" i="1" dirty="0" smtClean="0">
                <a:solidFill>
                  <a:srgbClr val="FFFF00"/>
                </a:solidFill>
                <a:ea typeface="Times" pitchFamily="18" charset="0"/>
                <a:cs typeface="Times New Roman" pitchFamily="18" charset="0"/>
              </a:rPr>
              <a:t>Information</a:t>
            </a:r>
            <a:r>
              <a:rPr lang="en-GB" sz="2000" b="1" i="1" dirty="0" smtClean="0">
                <a:solidFill>
                  <a:schemeClr val="tx2">
                    <a:lumMod val="50000"/>
                  </a:schemeClr>
                </a:solidFill>
                <a:ea typeface="Times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solidFill>
                  <a:schemeClr val="bg1"/>
                </a:solidFill>
                <a:ea typeface="Times" pitchFamily="18" charset="0"/>
                <a:cs typeface="Times New Roman" pitchFamily="18" charset="0"/>
              </a:rPr>
              <a:t>a</a:t>
            </a:r>
            <a:r>
              <a:rPr lang="en-GB" sz="2400" b="1" i="1" dirty="0" smtClean="0">
                <a:ea typeface="Times" pitchFamily="18" charset="0"/>
                <a:cs typeface="Times New Roman" pitchFamily="18" charset="0"/>
              </a:rPr>
              <a:t>s much as water, food, </a:t>
            </a:r>
            <a:br>
              <a:rPr lang="en-GB" sz="2400" b="1" i="1" dirty="0" smtClean="0">
                <a:ea typeface="Times" pitchFamily="18" charset="0"/>
                <a:cs typeface="Times New Roman" pitchFamily="18" charset="0"/>
              </a:rPr>
            </a:br>
            <a:r>
              <a:rPr lang="en-GB" sz="2400" b="1" i="1" dirty="0" smtClean="0">
                <a:ea typeface="Times" pitchFamily="18" charset="0"/>
                <a:cs typeface="Times New Roman" pitchFamily="18" charset="0"/>
              </a:rPr>
              <a:t>medicine or shelter. </a:t>
            </a:r>
          </a:p>
          <a:p>
            <a:pPr lvl="0">
              <a:lnSpc>
                <a:spcPct val="100000"/>
              </a:lnSpc>
            </a:pPr>
            <a:r>
              <a:rPr lang="en-GB" sz="3200" b="1" i="1" dirty="0" smtClean="0">
                <a:solidFill>
                  <a:srgbClr val="FFFF00"/>
                </a:solidFill>
                <a:ea typeface="Times" pitchFamily="18" charset="0"/>
                <a:cs typeface="Times New Roman" pitchFamily="18" charset="0"/>
              </a:rPr>
              <a:t>Information</a:t>
            </a:r>
            <a:r>
              <a:rPr lang="en-GB" sz="2000" b="1" i="1" dirty="0" smtClean="0">
                <a:ea typeface="Times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ea typeface="Times" pitchFamily="18" charset="0"/>
                <a:cs typeface="Times New Roman" pitchFamily="18" charset="0"/>
              </a:rPr>
              <a:t>can save lives, livelihoods and resources. </a:t>
            </a:r>
          </a:p>
          <a:p>
            <a:pPr lvl="0">
              <a:lnSpc>
                <a:spcPct val="100000"/>
              </a:lnSpc>
            </a:pPr>
            <a:r>
              <a:rPr lang="en-GB" sz="3200" b="1" i="1" dirty="0" smtClean="0">
                <a:solidFill>
                  <a:srgbClr val="FFFF00"/>
                </a:solidFill>
                <a:ea typeface="Times" pitchFamily="18" charset="0"/>
                <a:cs typeface="Times New Roman" pitchFamily="18" charset="0"/>
              </a:rPr>
              <a:t>Information</a:t>
            </a:r>
            <a:r>
              <a:rPr lang="en-GB" sz="2000" b="1" i="1" dirty="0" smtClean="0">
                <a:solidFill>
                  <a:srgbClr val="FFFF00"/>
                </a:solidFill>
                <a:ea typeface="Times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ea typeface="Times" pitchFamily="18" charset="0"/>
                <a:cs typeface="Times New Roman" pitchFamily="18" charset="0"/>
              </a:rPr>
              <a:t>bestows power.” </a:t>
            </a:r>
            <a:r>
              <a:rPr lang="en-GB" b="1" i="1" dirty="0" smtClean="0">
                <a:solidFill>
                  <a:schemeClr val="tx1"/>
                </a:solidFill>
                <a:ea typeface="Times" pitchFamily="18" charset="0"/>
                <a:cs typeface="Times New Roman" pitchFamily="18" charset="0"/>
              </a:rPr>
              <a:t>–World Disasters Report 2005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28811"/>
            <a:ext cx="90392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6438649" y="1407217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403648" y="6226195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5447" y="0"/>
            <a:ext cx="8946165" cy="9087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dirty="0" smtClean="0"/>
              <a:t>Major Disasters Over Past Decade - ICT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4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2013 World Disasters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976946" cy="4191000"/>
          </a:xfrm>
        </p:spPr>
        <p:txBody>
          <a:bodyPr/>
          <a:lstStyle/>
          <a:p>
            <a:pPr marL="0" indent="0"/>
            <a:r>
              <a:rPr lang="en-GB" sz="2400" dirty="0"/>
              <a:t>A mere </a:t>
            </a:r>
            <a:r>
              <a:rPr lang="en-GB" sz="2800" dirty="0">
                <a:solidFill>
                  <a:srgbClr val="FFC000"/>
                </a:solidFill>
              </a:rPr>
              <a:t>six per cent</a:t>
            </a:r>
            <a:r>
              <a:rPr lang="en-GB" sz="2400" dirty="0">
                <a:solidFill>
                  <a:srgbClr val="FFC000"/>
                </a:solidFill>
              </a:rPr>
              <a:t> </a:t>
            </a:r>
            <a:r>
              <a:rPr lang="en-GB" sz="2400" dirty="0"/>
              <a:t>in low-income countries have access to the Internet, compared to a massive </a:t>
            </a:r>
            <a:r>
              <a:rPr lang="en-GB" sz="2800" dirty="0">
                <a:solidFill>
                  <a:srgbClr val="FFC000"/>
                </a:solidFill>
              </a:rPr>
              <a:t>76 per cent</a:t>
            </a:r>
            <a:r>
              <a:rPr lang="en-GB" sz="2400" dirty="0">
                <a:solidFill>
                  <a:srgbClr val="FFC000"/>
                </a:solidFill>
              </a:rPr>
              <a:t> </a:t>
            </a:r>
            <a:r>
              <a:rPr lang="en-GB" sz="2400" dirty="0"/>
              <a:t>in high-income countries. </a:t>
            </a:r>
          </a:p>
          <a:p>
            <a:pPr marL="0" indent="0"/>
            <a:endParaRPr lang="en-GB" sz="2400" dirty="0"/>
          </a:p>
          <a:p>
            <a:pPr marL="0" indent="0"/>
            <a:r>
              <a:rPr lang="en-GB" sz="2400" dirty="0"/>
              <a:t>Welcome to the </a:t>
            </a:r>
            <a:r>
              <a:rPr lang="en-GB" sz="2800" dirty="0">
                <a:solidFill>
                  <a:srgbClr val="FFC000"/>
                </a:solidFill>
              </a:rPr>
              <a:t>digital divide</a:t>
            </a:r>
            <a:r>
              <a:rPr lang="en-GB" sz="2400" dirty="0"/>
              <a:t>.</a:t>
            </a:r>
            <a:endParaRPr lang="en-US" sz="2400" dirty="0"/>
          </a:p>
          <a:p>
            <a:pPr marL="0" indent="0"/>
            <a:endParaRPr lang="en-GB" sz="2000" i="1" dirty="0"/>
          </a:p>
          <a:p>
            <a:pPr marL="0" indent="0"/>
            <a:r>
              <a:rPr lang="en-GB" sz="2000" i="1" dirty="0"/>
              <a:t>--IFRC, World Disasters Report, October 2013</a:t>
            </a:r>
            <a:endParaRPr lang="en-US" sz="2000" i="1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6" y="1538286"/>
            <a:ext cx="3242310" cy="43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309320"/>
            <a:ext cx="6099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i="1" dirty="0">
                <a:solidFill>
                  <a:srgbClr val="FF0000"/>
                </a:solidFill>
              </a:rPr>
              <a:t>95% of first responders are local people 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10211" b="9844"/>
          <a:stretch/>
        </p:blipFill>
        <p:spPr bwMode="auto">
          <a:xfrm>
            <a:off x="4320270" y="34343"/>
            <a:ext cx="4716226" cy="677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38600" cy="40324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Feature phones account for 43% of Facebook usage in India.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Only 17% access via smartphone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Feature </a:t>
            </a:r>
            <a:r>
              <a:rPr lang="en-US" dirty="0"/>
              <a:t>phone usage is 2.2x the world’s mobile phone average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404664"/>
            <a:ext cx="2642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Poster seen</a:t>
            </a:r>
          </a:p>
          <a:p>
            <a:r>
              <a:rPr lang="en-US" sz="3200" b="1" dirty="0" smtClean="0"/>
              <a:t>At Facebook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91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Four Take-aways…	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676400"/>
            <a:ext cx="8064896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value of speed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value of local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value of good-enough (feature phones)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value of improvising (ready, fire, aim)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635000" lvl="1" indent="-45720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830888" y="6376243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Unsolved Problems-projects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76400"/>
            <a:ext cx="7859216" cy="4992960"/>
          </a:xfrm>
        </p:spPr>
        <p:txBody>
          <a:bodyPr/>
          <a:lstStyle/>
          <a:p>
            <a:pPr marL="0" indent="0"/>
            <a:r>
              <a:rPr lang="en-US" sz="2400" dirty="0" smtClean="0"/>
              <a:t>Here are 5 problems for which we do not have a robust solution: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“Find </a:t>
            </a:r>
            <a:r>
              <a:rPr lang="en-US" sz="2400" dirty="0"/>
              <a:t>the </a:t>
            </a:r>
            <a:r>
              <a:rPr lang="en-US" sz="2400" dirty="0" smtClean="0"/>
              <a:t>guru” enterprise search to </a:t>
            </a:r>
            <a:r>
              <a:rPr lang="en-US" sz="2400" u="sng" dirty="0"/>
              <a:t>find the expertise </a:t>
            </a:r>
            <a:r>
              <a:rPr lang="en-US" sz="2400" u="sng" dirty="0" smtClean="0"/>
              <a:t>network</a:t>
            </a:r>
            <a:endParaRPr lang="en-US" sz="2400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Simple </a:t>
            </a:r>
            <a:r>
              <a:rPr lang="en-US" sz="2400" u="sng" dirty="0"/>
              <a:t>feature phone development platform</a:t>
            </a:r>
            <a:r>
              <a:rPr lang="en-US" sz="2400" dirty="0"/>
              <a:t> for </a:t>
            </a:r>
            <a:r>
              <a:rPr lang="en-US" sz="2400" dirty="0" smtClean="0"/>
              <a:t>encouraging vulnerable population creativity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Mesh </a:t>
            </a:r>
            <a:r>
              <a:rPr lang="en-US" sz="2400" dirty="0"/>
              <a:t>nets that work easily for </a:t>
            </a:r>
            <a:r>
              <a:rPr lang="en-US" sz="2400" u="sng" dirty="0"/>
              <a:t>feature </a:t>
            </a:r>
            <a:r>
              <a:rPr lang="en-US" sz="2400" u="sng" dirty="0" smtClean="0"/>
              <a:t>phone users</a:t>
            </a:r>
            <a:endParaRPr lang="en-US" sz="2400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Auto </a:t>
            </a:r>
            <a:r>
              <a:rPr lang="en-US" sz="2400" dirty="0"/>
              <a:t>porting of content apps from smart to </a:t>
            </a:r>
            <a:r>
              <a:rPr lang="en-US" sz="2400" u="sng" dirty="0"/>
              <a:t>feature phones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s</a:t>
            </a:r>
            <a:r>
              <a:rPr lang="en-US" sz="2400" dirty="0" smtClean="0"/>
              <a:t>harable tech </a:t>
            </a:r>
            <a:r>
              <a:rPr lang="en-US" sz="2400" dirty="0"/>
              <a:t>catalog on </a:t>
            </a:r>
            <a:r>
              <a:rPr lang="en-US" sz="2400" dirty="0" smtClean="0"/>
              <a:t>network solutions: an </a:t>
            </a:r>
            <a:r>
              <a:rPr lang="en-US" sz="2400" u="sng" dirty="0" smtClean="0"/>
              <a:t>apps store </a:t>
            </a:r>
            <a:r>
              <a:rPr lang="en-US" sz="2400" dirty="0" smtClean="0"/>
              <a:t>for vulnerable populations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94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ea typeface="MS PGothic" pitchFamily="34" charset="-128"/>
              </a:rPr>
              <a:t>Questions?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MS PGothic" pitchFamily="34" charset="-128"/>
              </a:rPr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1" y="3752702"/>
            <a:ext cx="7768828" cy="9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Further Reading</a:t>
            </a:r>
            <a:endParaRPr lang="en-US" sz="3200" b="1" i="1" dirty="0" smtClean="0"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467544" y="1676400"/>
            <a:ext cx="8219256" cy="41910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Blogs:</a:t>
            </a:r>
            <a:r>
              <a:rPr lang="en-US" sz="24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solidFill>
                  <a:srgbClr val="FF3300"/>
                </a:solidFill>
                <a:ea typeface="ＭＳ Ｐゴシック" pitchFamily="34" charset="-128"/>
                <a:hlinkClick r:id="rId3"/>
              </a:rPr>
              <a:t>http://eghapp.blogspot.com/</a:t>
            </a:r>
            <a:r>
              <a:rPr lang="en-US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FF3300"/>
                </a:solidFill>
                <a:ea typeface="ＭＳ Ｐゴシック" pitchFamily="34" charset="-128"/>
              </a:rPr>
              <a:t>(Current)</a:t>
            </a:r>
            <a:endParaRPr lang="en-US" dirty="0" smtClean="0">
              <a:solidFill>
                <a:srgbClr val="FF33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solidFill>
                  <a:srgbClr val="FF3300"/>
                </a:solidFill>
                <a:ea typeface="ＭＳ Ｐゴシック" pitchFamily="34" charset="-128"/>
                <a:hlinkClick r:id="rId4"/>
              </a:rPr>
              <a:t>http://granger-happ.blogspot.com/</a:t>
            </a:r>
            <a:r>
              <a:rPr lang="en-US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sz="1800" i="1" dirty="0" smtClean="0">
                <a:solidFill>
                  <a:srgbClr val="FF3300"/>
                </a:solidFill>
                <a:ea typeface="ＭＳ Ｐゴシック" pitchFamily="34" charset="-128"/>
              </a:rPr>
              <a:t>(Dartmouth Sabbatical)</a:t>
            </a:r>
          </a:p>
          <a:p>
            <a:r>
              <a:rPr lang="en-US" sz="2400" dirty="0" smtClean="0">
                <a:ea typeface="ＭＳ Ｐゴシック" pitchFamily="34" charset="-128"/>
              </a:rPr>
              <a:t>Web site </a:t>
            </a:r>
            <a:r>
              <a:rPr lang="en-US" sz="1800" i="1" dirty="0" smtClean="0">
                <a:ea typeface="ＭＳ Ｐゴシック" pitchFamily="34" charset="-128"/>
              </a:rPr>
              <a:t>(see the articles &amp; presentations link)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hlinkClick r:id="rId5"/>
              </a:rPr>
              <a:t>http://www.eghapp.com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ea typeface="ＭＳ Ｐゴシック" pitchFamily="34" charset="-128"/>
              </a:rPr>
              <a:t>Email:  </a:t>
            </a:r>
            <a:r>
              <a:rPr lang="en-US" dirty="0" smtClean="0">
                <a:ea typeface="ＭＳ Ｐゴシック" pitchFamily="34" charset="-128"/>
                <a:hlinkClick r:id="rId6"/>
              </a:rPr>
              <a:t>ehapp@ifrc.org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ea typeface="ＭＳ Ｐゴシック" pitchFamily="34" charset="-128"/>
              </a:rPr>
              <a:t>Twitter: </a:t>
            </a:r>
            <a:r>
              <a:rPr lang="en-US" u="sng" dirty="0" smtClean="0">
                <a:solidFill>
                  <a:srgbClr val="009999"/>
                </a:solidFill>
                <a:ea typeface="ＭＳ Ｐゴシック" pitchFamily="34" charset="-128"/>
              </a:rPr>
              <a:t>@</a:t>
            </a:r>
            <a:r>
              <a:rPr lang="en-US" u="sng" dirty="0" err="1" smtClean="0">
                <a:solidFill>
                  <a:srgbClr val="009999"/>
                </a:solidFill>
                <a:ea typeface="ＭＳ Ｐゴシック" pitchFamily="34" charset="-128"/>
              </a:rPr>
              <a:t>ehapp</a:t>
            </a:r>
            <a:r>
              <a:rPr lang="en-US" sz="2400" dirty="0" smtClean="0">
                <a:solidFill>
                  <a:srgbClr val="009999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 smtClean="0"/>
              <a:t>LinkedIn: </a:t>
            </a:r>
            <a:r>
              <a:rPr lang="en-US" dirty="0" smtClean="0">
                <a:ea typeface="ＭＳ Ｐゴシック" pitchFamily="34" charset="-128"/>
                <a:hlinkClick r:id="rId5"/>
              </a:rPr>
              <a:t>http://www.linkedin.com/profile/view?id=1906312</a:t>
            </a:r>
          </a:p>
          <a:p>
            <a:r>
              <a:rPr lang="en-US" sz="2400" dirty="0" smtClean="0">
                <a:ea typeface="ＭＳ Ｐゴシック" pitchFamily="34" charset="-128"/>
              </a:rPr>
              <a:t>Books:  </a:t>
            </a:r>
            <a:r>
              <a:rPr lang="en-US" u="sng" dirty="0" smtClean="0">
                <a:ea typeface="ＭＳ Ｐゴシック" pitchFamily="34" charset="-128"/>
              </a:rPr>
              <a:t>Managing Technology to Meet Your Mission</a:t>
            </a:r>
            <a:r>
              <a:rPr lang="en-US" dirty="0" smtClean="0">
                <a:ea typeface="ＭＳ Ｐゴシック" pitchFamily="34" charset="-128"/>
              </a:rPr>
              <a:t>, chap. 11</a:t>
            </a:r>
          </a:p>
          <a:p>
            <a:pPr lvl="1"/>
            <a:r>
              <a:rPr lang="en-US" sz="2000" b="1" u="sng" dirty="0">
                <a:ea typeface="ＭＳ Ｐゴシック" pitchFamily="34" charset="-128"/>
              </a:rPr>
              <a:t>We are Better Together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>
                <a:ea typeface="ＭＳ Ｐゴシック" pitchFamily="34" charset="-128"/>
                <a:hlinkClick r:id="rId7"/>
              </a:rPr>
              <a:t>http://collaboration-book-project.blogspot.com</a:t>
            </a:r>
            <a:r>
              <a:rPr lang="en-US" dirty="0" smtClean="0">
                <a:ea typeface="ＭＳ Ｐゴシック" pitchFamily="34" charset="-128"/>
                <a:hlinkClick r:id="rId7"/>
              </a:rPr>
              <a:t>/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04248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BB0092D6-B9A8-42EF-ADCE-8FBF9679466A}" type="slidenum">
              <a:rPr lang="en-US">
                <a:latin typeface="Arial" pitchFamily="34" charset="0"/>
              </a:rPr>
              <a:pPr algn="r"/>
              <a:t>19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Brief Introduction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5184576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3 careers: Wall Street,  management consulting,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Current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Former CIO of Save the Children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More on LinkedIn, Google and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</a:p>
          <a:p>
            <a:pPr marL="0" indent="0" algn="ctr"/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/>
            <a:r>
              <a:rPr lang="en-US" sz="2800" dirty="0" smtClean="0">
                <a:solidFill>
                  <a:srgbClr val="FF0000"/>
                </a:solidFill>
              </a:rPr>
              <a:t>Connect!</a:t>
            </a:r>
          </a:p>
          <a:p>
            <a:pPr lvl="1">
              <a:buNone/>
            </a:pPr>
            <a:r>
              <a:rPr lang="en-US" i="1" dirty="0" smtClean="0"/>
              <a:t> </a:t>
            </a:r>
            <a:endParaRPr lang="en-GB" i="1" dirty="0" smtClean="0"/>
          </a:p>
        </p:txBody>
      </p:sp>
      <p:pic>
        <p:nvPicPr>
          <p:cNvPr id="5" name="Picture 2" descr="http://www.texasventures.us/india/images/leader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05" y="1844824"/>
            <a:ext cx="3343275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Deep Dive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8496944" cy="4704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5 </a:t>
            </a:r>
            <a:r>
              <a:rPr lang="en-GB" b="0" dirty="0" err="1"/>
              <a:t>mins</a:t>
            </a:r>
            <a:r>
              <a:rPr lang="en-GB" b="0" dirty="0"/>
              <a:t>: Welcome – Diane </a:t>
            </a:r>
            <a:r>
              <a:rPr lang="en-GB" b="0" dirty="0" err="1"/>
              <a:t>Melley</a:t>
            </a:r>
            <a:r>
              <a:rPr lang="en-GB" b="0" dirty="0"/>
              <a:t> – introduce topic and external 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20-30 </a:t>
            </a:r>
            <a:r>
              <a:rPr lang="en-GB" b="0" dirty="0" err="1"/>
              <a:t>mins</a:t>
            </a:r>
            <a:r>
              <a:rPr lang="en-GB" b="0" dirty="0"/>
              <a:t>: SME presentation </a:t>
            </a:r>
            <a:r>
              <a:rPr lang="en-GB" b="0" dirty="0" smtClean="0"/>
              <a:t>– </a:t>
            </a:r>
            <a:r>
              <a:rPr lang="en-GB" b="0" i="1" dirty="0"/>
              <a:t>it will be helpful if you have slides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Share </a:t>
            </a:r>
            <a:r>
              <a:rPr lang="en-GB" b="0" dirty="0"/>
              <a:t>additional details on your background – </a:t>
            </a:r>
            <a:r>
              <a:rPr lang="en-GB" b="0" dirty="0" err="1"/>
              <a:t>IBMers</a:t>
            </a:r>
            <a:r>
              <a:rPr lang="en-GB" b="0" dirty="0"/>
              <a:t> are interested in who you are.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Share </a:t>
            </a:r>
            <a:r>
              <a:rPr lang="en-GB" b="0" dirty="0"/>
              <a:t>your experiences pertaining to the topic; include actual scenarios, and your observations </a:t>
            </a:r>
            <a:r>
              <a:rPr lang="en-GB" b="0" dirty="0" smtClean="0"/>
              <a:t>about the </a:t>
            </a:r>
            <a:r>
              <a:rPr lang="en-GB" b="0" dirty="0"/>
              <a:t>greatest needs and challenges, the highest potential for improvement.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The </a:t>
            </a:r>
            <a:r>
              <a:rPr lang="en-GB" b="0" dirty="0"/>
              <a:t>more concrete, the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5-10 </a:t>
            </a:r>
            <a:r>
              <a:rPr lang="en-GB" b="0" dirty="0" err="1"/>
              <a:t>mins</a:t>
            </a:r>
            <a:r>
              <a:rPr lang="en-GB" b="0" dirty="0"/>
              <a:t>: Comments from an IBM SME on the related technology, given your remarks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10-15 </a:t>
            </a:r>
            <a:r>
              <a:rPr lang="en-GB" b="0" dirty="0" err="1"/>
              <a:t>mins</a:t>
            </a:r>
            <a:r>
              <a:rPr lang="en-GB" b="0" dirty="0"/>
              <a:t>: Q&amp;A from </a:t>
            </a:r>
            <a:r>
              <a:rPr lang="en-GB" b="0" dirty="0" err="1"/>
              <a:t>IBMers</a:t>
            </a:r>
            <a:r>
              <a:rPr lang="en-GB" b="0" dirty="0"/>
              <a:t>, submitted via the web conference, moderated by Rebecca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5 </a:t>
            </a:r>
            <a:r>
              <a:rPr lang="en-GB" b="0" dirty="0" err="1"/>
              <a:t>mins</a:t>
            </a:r>
            <a:r>
              <a:rPr lang="en-GB" b="0" dirty="0"/>
              <a:t> before end: Closing remarks from Diane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3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Bangladesh Cyclone Fatalities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2929322"/>
              </p:ext>
            </p:extLst>
          </p:nvPr>
        </p:nvGraphicFramePr>
        <p:xfrm>
          <a:off x="1259632" y="1545431"/>
          <a:ext cx="6858000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Callout 5"/>
          <p:cNvSpPr/>
          <p:nvPr/>
        </p:nvSpPr>
        <p:spPr>
          <a:xfrm>
            <a:off x="4860032" y="1412776"/>
            <a:ext cx="4283968" cy="2736304"/>
          </a:xfrm>
          <a:prstGeom prst="wedgeEllipseCallout">
            <a:avLst>
              <a:gd name="adj1" fmla="val -2356"/>
              <a:gd name="adj2" fmla="val 7247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Preparedness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Works!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2160" y="5517232"/>
            <a:ext cx="1979712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3808" y="1988840"/>
            <a:ext cx="3816424" cy="4176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Six Lessons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680520"/>
          </a:xfrm>
        </p:spPr>
        <p:txBody>
          <a:bodyPr/>
          <a:lstStyle/>
          <a:p>
            <a:pPr marL="0" indent="0"/>
            <a:r>
              <a:rPr lang="en-US" sz="2800" b="0" i="1" dirty="0" smtClean="0"/>
              <a:t>What we </a:t>
            </a:r>
            <a:r>
              <a:rPr lang="en-US" sz="2800" b="0" i="1" dirty="0"/>
              <a:t>can learn from disaster relief </a:t>
            </a:r>
            <a:r>
              <a:rPr lang="en-US" sz="2800" b="0" i="1" dirty="0" smtClean="0"/>
              <a:t>…</a:t>
            </a:r>
            <a:endParaRPr lang="en-US" sz="2800" b="0" i="1" dirty="0"/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/>
              <a:t>Fast/Agile:</a:t>
            </a:r>
            <a:r>
              <a:rPr lang="en-US" sz="2400" b="0" dirty="0" smtClean="0"/>
              <a:t> </a:t>
            </a:r>
            <a:r>
              <a:rPr lang="en-US" sz="2400" b="0" dirty="0"/>
              <a:t>people need attention </a:t>
            </a:r>
            <a:r>
              <a:rPr lang="en-US" sz="2400" b="0" dirty="0" smtClean="0"/>
              <a:t>immediately; cut the red tape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/>
              <a:t>Improvising:</a:t>
            </a:r>
            <a:r>
              <a:rPr lang="en-US" sz="2400" dirty="0"/>
              <a:t> Apollo 13: make do, get in done, opportunity to shine, all hands on 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/>
              <a:t>Resourceful/Satisficing: </a:t>
            </a:r>
            <a:r>
              <a:rPr lang="en-US" sz="2400" dirty="0" smtClean="0"/>
              <a:t>good enough is good enough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/>
              <a:t>Collaboration: </a:t>
            </a:r>
            <a:r>
              <a:rPr lang="en-US" sz="2400" dirty="0" smtClean="0"/>
              <a:t>No soloists; no redundancy </a:t>
            </a:r>
            <a:endParaRPr lang="en-US" sz="24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/>
              <a:t>Preparing is not executing:</a:t>
            </a:r>
            <a:r>
              <a:rPr lang="en-US" sz="2400" b="0" dirty="0" smtClean="0"/>
              <a:t> Planning </a:t>
            </a:r>
            <a:r>
              <a:rPr lang="en-US" sz="2400" b="0" dirty="0"/>
              <a:t>is </a:t>
            </a:r>
            <a:r>
              <a:rPr lang="en-US" sz="2400" b="0" dirty="0" smtClean="0"/>
              <a:t>preparedness, </a:t>
            </a:r>
            <a:r>
              <a:rPr lang="en-US" sz="2400" b="0" dirty="0"/>
              <a:t>not execution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/>
              <a:t>Values:</a:t>
            </a:r>
            <a:r>
              <a:rPr lang="en-US" sz="2400" dirty="0" smtClean="0"/>
              <a:t> Humanitarian</a:t>
            </a:r>
            <a:r>
              <a:rPr lang="en-US" sz="2400" dirty="0"/>
              <a:t> </a:t>
            </a:r>
            <a:r>
              <a:rPr lang="en-US" sz="2400" dirty="0" smtClean="0"/>
              <a:t>focus on care, trust, and humility</a:t>
            </a:r>
          </a:p>
          <a:p>
            <a:pPr marL="177800" lvl="1" indent="0">
              <a:buNone/>
            </a:pPr>
            <a:endParaRPr lang="en-US" sz="2400" dirty="0"/>
          </a:p>
          <a:p>
            <a:pPr marL="520700" lvl="1" indent="-342900">
              <a:buFont typeface="+mj-lt"/>
              <a:buAutoNum type="arabicPeriod"/>
            </a:pPr>
            <a:endParaRPr lang="en-US" sz="2000" b="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50838"/>
            <a:ext cx="7315200" cy="1143000"/>
          </a:xfrm>
        </p:spPr>
        <p:txBody>
          <a:bodyPr/>
          <a:lstStyle/>
          <a:p>
            <a:r>
              <a:rPr lang="en-US" sz="3200" dirty="0" smtClean="0"/>
              <a:t>Disasters Losses Continue to Rise </a:t>
            </a:r>
            <a:r>
              <a:rPr lang="en-US" sz="2400" dirty="0" smtClean="0"/>
              <a:t>(1970-2014)</a:t>
            </a:r>
            <a:endParaRPr lang="en-US" sz="32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" y="1642468"/>
            <a:ext cx="8988247" cy="50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8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Maps of the Worl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67800" cy="60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6309320"/>
            <a:ext cx="831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We continue to learn: </a:t>
            </a:r>
            <a:r>
              <a:rPr lang="en-US" sz="2400" b="1" i="1" dirty="0"/>
              <a:t>recent </a:t>
            </a:r>
            <a:r>
              <a:rPr lang="en-US" sz="2400" b="1" i="1" dirty="0" smtClean="0"/>
              <a:t>example, </a:t>
            </a:r>
            <a:r>
              <a:rPr lang="en-US" sz="2400" b="1" i="1" dirty="0"/>
              <a:t>typhoon Haiyan</a:t>
            </a:r>
          </a:p>
        </p:txBody>
      </p:sp>
    </p:spTree>
    <p:extLst>
      <p:ext uri="{BB962C8B-B14F-4D97-AF65-F5344CB8AC3E}">
        <p14:creationId xmlns:p14="http://schemas.microsoft.com/office/powerpoint/2010/main" val="40953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RC Philippines Response - details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74840" cy="4191000"/>
          </a:xfrm>
        </p:spPr>
        <p:txBody>
          <a:bodyPr/>
          <a:lstStyle/>
          <a:p>
            <a:pPr marL="0" indent="0"/>
            <a:r>
              <a:rPr lang="en-US" sz="2800" dirty="0" smtClean="0"/>
              <a:t>By the Numbers: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16 million people affected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6,201 deaths reported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4 million people displaced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1.14 million houses damaged</a:t>
            </a:r>
            <a:endParaRPr lang="en-US" sz="2800" dirty="0"/>
          </a:p>
          <a:p>
            <a:pPr marL="0" indent="0"/>
            <a:endParaRPr lang="en-US" sz="1400" i="1" dirty="0" smtClean="0"/>
          </a:p>
          <a:p>
            <a:pPr marL="0" indent="0"/>
            <a:r>
              <a:rPr lang="en-US" sz="2000" i="1" dirty="0" smtClean="0"/>
              <a:t>Source: NDRRMC, 14 Jan. 2014</a:t>
            </a:r>
            <a:endParaRPr lang="en-US" sz="2000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10476" r="-666" b="21492"/>
          <a:stretch/>
        </p:blipFill>
        <p:spPr bwMode="auto">
          <a:xfrm>
            <a:off x="5555160" y="1519084"/>
            <a:ext cx="3625352" cy="53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0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" y="1196752"/>
            <a:ext cx="9026843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6858000" cy="1143000"/>
          </a:xfrm>
        </p:spPr>
        <p:txBody>
          <a:bodyPr/>
          <a:lstStyle/>
          <a:p>
            <a:r>
              <a:rPr lang="en-US" sz="3200" dirty="0" smtClean="0"/>
              <a:t>ETC Services in Nepal </a:t>
            </a:r>
            <a:r>
              <a:rPr lang="en-US" sz="2400" dirty="0" smtClean="0"/>
              <a:t>(08-May-15)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82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Disaster Response </a:t>
            </a:r>
            <a:r>
              <a:rPr lang="en-US" sz="3200" b="1" dirty="0" smtClean="0"/>
              <a:t>is Changing…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9833382"/>
              </p:ext>
            </p:extLst>
          </p:nvPr>
        </p:nvGraphicFramePr>
        <p:xfrm>
          <a:off x="186308" y="1610127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2590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0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40677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853" y="62280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6107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3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1397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4</a:t>
            </a:r>
            <a:endParaRPr lang="en-GB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493943" y="3501008"/>
            <a:ext cx="2230185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Citizens</a:t>
            </a:r>
          </a:p>
          <a:p>
            <a:pPr algn="ctr"/>
            <a:r>
              <a:rPr lang="en-US" sz="2000" b="1" dirty="0" smtClean="0"/>
              <a:t>Beneficiaries</a:t>
            </a:r>
          </a:p>
          <a:p>
            <a:pPr algn="ctr"/>
            <a:r>
              <a:rPr lang="en-US" sz="2000" b="1" dirty="0" smtClean="0"/>
              <a:t>Volunteers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 rot="16200000">
            <a:off x="4445040" y="2960132"/>
            <a:ext cx="362749" cy="39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653272">
            <a:off x="5562411" y="4651400"/>
            <a:ext cx="362749" cy="39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201893">
            <a:off x="5801735" y="3466375"/>
            <a:ext cx="362749" cy="39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819519">
            <a:off x="3329885" y="4620067"/>
            <a:ext cx="362749" cy="39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1939702">
            <a:off x="3042534" y="3477230"/>
            <a:ext cx="362749" cy="39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sz="3200" dirty="0" smtClean="0"/>
              <a:t>What We Learned in Haiyan DR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76400"/>
            <a:ext cx="7859216" cy="4191000"/>
          </a:xfrm>
        </p:spPr>
        <p:txBody>
          <a:bodyPr/>
          <a:lstStyle/>
          <a:p>
            <a:pPr marL="0" indent="0"/>
            <a:r>
              <a:rPr lang="en-US" sz="2800" i="1" dirty="0" smtClean="0"/>
              <a:t>Technology use is changing…</a:t>
            </a:r>
          </a:p>
          <a:p>
            <a:pPr marL="0" indent="0"/>
            <a:endParaRPr lang="en-US" sz="12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Telco networks recovered before NGO VSATs were set up</a:t>
            </a:r>
          </a:p>
          <a:p>
            <a:pPr marL="738188" lvl="1" indent="-280988">
              <a:buFont typeface="Wingdings" pitchFamily="2" charset="2"/>
              <a:buChar char="Ø"/>
            </a:pPr>
            <a:r>
              <a:rPr lang="en-US" sz="2400" dirty="0"/>
              <a:t>Telco DRP is part of our DRP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BYOT extended to relief workers</a:t>
            </a:r>
          </a:p>
          <a:p>
            <a:pPr marL="738188" lvl="1" indent="-280988">
              <a:buFont typeface="Wingdings" panose="05000000000000000000" pitchFamily="2" charset="2"/>
              <a:buChar char="Ø"/>
            </a:pPr>
            <a:r>
              <a:rPr lang="en-US" sz="2400" dirty="0" smtClean="0"/>
              <a:t>“Just give me an IP address”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ICT </a:t>
            </a:r>
            <a:r>
              <a:rPr lang="en-US" sz="2800" dirty="0" smtClean="0"/>
              <a:t>Collaboration worked</a:t>
            </a:r>
          </a:p>
          <a:p>
            <a:pPr marL="738188" lvl="1" indent="-280988">
              <a:buFont typeface="Wingdings" pitchFamily="2" charset="2"/>
              <a:buChar char="Ø"/>
            </a:pPr>
            <a:r>
              <a:rPr lang="en-US" sz="2400" dirty="0"/>
              <a:t>NetHope members and UN ETC were in synch</a:t>
            </a:r>
          </a:p>
        </p:txBody>
      </p:sp>
    </p:spTree>
    <p:extLst>
      <p:ext uri="{BB962C8B-B14F-4D97-AF65-F5344CB8AC3E}">
        <p14:creationId xmlns:p14="http://schemas.microsoft.com/office/powerpoint/2010/main" val="5858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64" y="552798"/>
            <a:ext cx="6945288" cy="715962"/>
          </a:xfrm>
        </p:spPr>
        <p:txBody>
          <a:bodyPr/>
          <a:lstStyle/>
          <a:p>
            <a:r>
              <a:rPr lang="en-US" b="1" dirty="0"/>
              <a:t>Changing Priorities By Program Type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1795983" y="5552405"/>
            <a:ext cx="363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charset="0"/>
              </a:rPr>
              <a:t>Ranking factors 1-4, 1=highest</a:t>
            </a:r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658" y="3026692"/>
            <a:ext cx="6508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1700808"/>
            <a:ext cx="789511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emergency response, time and volume are king; 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development, cost and quality reign</a:t>
            </a:r>
          </a:p>
          <a:p>
            <a:endParaRPr lang="en-US" sz="24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40352" y="6265118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96861-99FD-48BD-9883-6D6E11302F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1640" y="3026692"/>
            <a:ext cx="3672408" cy="23465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35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4B6FA-71D9-417B-899C-4C80569698B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27485</TotalTime>
  <Words>964</Words>
  <Application>Microsoft Office PowerPoint</Application>
  <PresentationFormat>On-screen Show (4:3)</PresentationFormat>
  <Paragraphs>174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IBM Open Development for Disaster Response Communication Networks, the Changing Landscape</vt:lpstr>
      <vt:lpstr>A Brief Introduction</vt:lpstr>
      <vt:lpstr>Disasters Losses Continue to Rise (1970-2014)</vt:lpstr>
      <vt:lpstr>PowerPoint Presentation</vt:lpstr>
      <vt:lpstr>RC Philippines Response - details</vt:lpstr>
      <vt:lpstr>ETC Services in Nepal (08-May-15)</vt:lpstr>
      <vt:lpstr>Disaster Response is Changing…</vt:lpstr>
      <vt:lpstr>What We Learned in Haiyan DR</vt:lpstr>
      <vt:lpstr>Changing Priorities By Program Type</vt:lpstr>
      <vt:lpstr>An NGO Supply Chain</vt:lpstr>
      <vt:lpstr>PowerPoint Presentation</vt:lpstr>
      <vt:lpstr>People need to know  their loved ones are safe</vt:lpstr>
      <vt:lpstr>PowerPoint Presentation</vt:lpstr>
      <vt:lpstr>2013 World Disasters Report</vt:lpstr>
      <vt:lpstr>PowerPoint Presentation</vt:lpstr>
      <vt:lpstr>Four Take-aways… </vt:lpstr>
      <vt:lpstr>Unsolved Problems-projects</vt:lpstr>
      <vt:lpstr>Questions?</vt:lpstr>
      <vt:lpstr>Further Reading</vt:lpstr>
      <vt:lpstr>PowerPoint Presentation</vt:lpstr>
      <vt:lpstr>Agenda – Deep Dive Session</vt:lpstr>
      <vt:lpstr>Bangladesh Cyclone Fatalities</vt:lpstr>
      <vt:lpstr>Six Lessons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Divide Initiative</dc:title>
  <dc:creator>Jeremy Mortimer</dc:creator>
  <cp:lastModifiedBy>Edward Happ</cp:lastModifiedBy>
  <cp:revision>664</cp:revision>
  <dcterms:created xsi:type="dcterms:W3CDTF">2010-03-04T15:12:21Z</dcterms:created>
  <dcterms:modified xsi:type="dcterms:W3CDTF">2015-07-10T13:37:24Z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0x010100D46D6E3A9E70BF4C9F7CBB65C45C8143</vt:lpwstr>
  </property>
</Properties>
</file>