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3"/>
    <p:sldMasterId id="2147483673" r:id="rId4"/>
  </p:sldMasterIdLst>
  <p:notesMasterIdLst>
    <p:notesMasterId r:id="rId36"/>
  </p:notesMasterIdLst>
  <p:handoutMasterIdLst>
    <p:handoutMasterId r:id="rId37"/>
  </p:handoutMasterIdLst>
  <p:sldIdLst>
    <p:sldId id="257" r:id="rId5"/>
    <p:sldId id="441" r:id="rId6"/>
    <p:sldId id="596" r:id="rId7"/>
    <p:sldId id="665" r:id="rId8"/>
    <p:sldId id="666" r:id="rId9"/>
    <p:sldId id="662" r:id="rId10"/>
    <p:sldId id="667" r:id="rId11"/>
    <p:sldId id="668" r:id="rId12"/>
    <p:sldId id="573" r:id="rId13"/>
    <p:sldId id="496" r:id="rId14"/>
    <p:sldId id="623" r:id="rId15"/>
    <p:sldId id="658" r:id="rId16"/>
    <p:sldId id="669" r:id="rId17"/>
    <p:sldId id="661" r:id="rId18"/>
    <p:sldId id="672" r:id="rId19"/>
    <p:sldId id="673" r:id="rId20"/>
    <p:sldId id="678" r:id="rId21"/>
    <p:sldId id="674" r:id="rId22"/>
    <p:sldId id="682" r:id="rId23"/>
    <p:sldId id="676" r:id="rId24"/>
    <p:sldId id="677" r:id="rId25"/>
    <p:sldId id="681" r:id="rId26"/>
    <p:sldId id="684" r:id="rId27"/>
    <p:sldId id="685" r:id="rId28"/>
    <p:sldId id="679" r:id="rId29"/>
    <p:sldId id="683" r:id="rId30"/>
    <p:sldId id="670" r:id="rId31"/>
    <p:sldId id="671" r:id="rId32"/>
    <p:sldId id="680" r:id="rId33"/>
    <p:sldId id="461" r:id="rId34"/>
    <p:sldId id="463" r:id="rId35"/>
  </p:sldIdLst>
  <p:sldSz cx="9144000" cy="6858000" type="screen4x3"/>
  <p:notesSz cx="6797675" cy="9872663"/>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AE0F"/>
    <a:srgbClr val="FE860E"/>
    <a:srgbClr val="FF0000"/>
    <a:srgbClr val="068427"/>
    <a:srgbClr val="DDDDDD"/>
    <a:srgbClr val="FFFF00"/>
    <a:srgbClr val="FF9900"/>
    <a:srgbClr val="48E4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11" autoAdjust="0"/>
    <p:restoredTop sz="89668" autoAdjust="0"/>
  </p:normalViewPr>
  <p:slideViewPr>
    <p:cSldViewPr>
      <p:cViewPr varScale="1">
        <p:scale>
          <a:sx n="110" d="100"/>
          <a:sy n="110" d="100"/>
        </p:scale>
        <p:origin x="2064" y="82"/>
      </p:cViewPr>
      <p:guideLst>
        <p:guide orient="horz" pos="2160"/>
        <p:guide pos="2880"/>
      </p:guideLst>
    </p:cSldViewPr>
  </p:slideViewPr>
  <p:outlineViewPr>
    <p:cViewPr>
      <p:scale>
        <a:sx n="33" d="100"/>
        <a:sy n="33" d="100"/>
      </p:scale>
      <p:origin x="0" y="607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D63FB5-5535-41A2-B206-3640A00815E6}" type="doc">
      <dgm:prSet loTypeId="urn:microsoft.com/office/officeart/2005/8/layout/chevron1" loCatId="process" qsTypeId="urn:microsoft.com/office/officeart/2005/8/quickstyle/simple1" qsCatId="simple" csTypeId="urn:microsoft.com/office/officeart/2005/8/colors/accent1_2" csCatId="accent1" phldr="1"/>
      <dgm:spPr/>
    </dgm:pt>
    <dgm:pt modelId="{894C85D4-AA8B-4C74-9742-23654ED7AB91}">
      <dgm:prSet phldrT="[Text]"/>
      <dgm:spPr>
        <a:solidFill>
          <a:srgbClr val="C00000"/>
        </a:solidFill>
      </dgm:spPr>
      <dgm:t>
        <a:bodyPr/>
        <a:lstStyle/>
        <a:p>
          <a:r>
            <a:rPr lang="en-US" dirty="0" smtClean="0"/>
            <a:t>Individual</a:t>
          </a:r>
          <a:endParaRPr lang="en-US" dirty="0"/>
        </a:p>
      </dgm:t>
    </dgm:pt>
    <dgm:pt modelId="{2AA46536-56AF-4579-8A56-D1060639B3D6}" type="parTrans" cxnId="{D59EADF6-1E26-4936-B6D9-32A11D216A52}">
      <dgm:prSet/>
      <dgm:spPr/>
      <dgm:t>
        <a:bodyPr/>
        <a:lstStyle/>
        <a:p>
          <a:endParaRPr lang="en-US"/>
        </a:p>
      </dgm:t>
    </dgm:pt>
    <dgm:pt modelId="{B1CBF1CD-DA1A-4F5F-82AA-613A8E17B975}" type="sibTrans" cxnId="{D59EADF6-1E26-4936-B6D9-32A11D216A52}">
      <dgm:prSet/>
      <dgm:spPr/>
      <dgm:t>
        <a:bodyPr/>
        <a:lstStyle/>
        <a:p>
          <a:endParaRPr lang="en-US"/>
        </a:p>
      </dgm:t>
    </dgm:pt>
    <dgm:pt modelId="{312F264C-5AF9-4062-AF15-417F2AC947B4}">
      <dgm:prSet phldrT="[Text]" custT="1"/>
      <dgm:spPr>
        <a:solidFill>
          <a:srgbClr val="FE860E"/>
        </a:solidFill>
      </dgm:spPr>
      <dgm:t>
        <a:bodyPr/>
        <a:lstStyle/>
        <a:p>
          <a:r>
            <a:rPr lang="en-US" sz="1800" dirty="0" smtClean="0"/>
            <a:t>Organizational</a:t>
          </a:r>
          <a:endParaRPr lang="en-US" sz="1800" dirty="0"/>
        </a:p>
      </dgm:t>
    </dgm:pt>
    <dgm:pt modelId="{5208865C-7584-4AA4-9029-6871AEFFD658}" type="parTrans" cxnId="{13B0F81C-40F0-40A9-80D8-9FC3DAEFD9CE}">
      <dgm:prSet/>
      <dgm:spPr/>
      <dgm:t>
        <a:bodyPr/>
        <a:lstStyle/>
        <a:p>
          <a:endParaRPr lang="en-US"/>
        </a:p>
      </dgm:t>
    </dgm:pt>
    <dgm:pt modelId="{B3D6A6CF-CB0F-410C-8159-C0134B06621C}" type="sibTrans" cxnId="{13B0F81C-40F0-40A9-80D8-9FC3DAEFD9CE}">
      <dgm:prSet/>
      <dgm:spPr/>
      <dgm:t>
        <a:bodyPr/>
        <a:lstStyle/>
        <a:p>
          <a:endParaRPr lang="en-US"/>
        </a:p>
      </dgm:t>
    </dgm:pt>
    <dgm:pt modelId="{7AAE83FF-E510-4585-9D1A-499A88A34885}">
      <dgm:prSet phldrT="[Text]"/>
      <dgm:spPr>
        <a:solidFill>
          <a:srgbClr val="FDAE0F"/>
        </a:solidFill>
      </dgm:spPr>
      <dgm:t>
        <a:bodyPr/>
        <a:lstStyle/>
        <a:p>
          <a:r>
            <a:rPr lang="en-US" dirty="0" smtClean="0"/>
            <a:t>Community/ Regional</a:t>
          </a:r>
          <a:endParaRPr lang="en-US" dirty="0"/>
        </a:p>
      </dgm:t>
    </dgm:pt>
    <dgm:pt modelId="{61CDE697-7183-49A9-860D-F3D64C341385}" type="parTrans" cxnId="{12218B6A-3289-4912-845D-964CD2A2DFEC}">
      <dgm:prSet/>
      <dgm:spPr/>
      <dgm:t>
        <a:bodyPr/>
        <a:lstStyle/>
        <a:p>
          <a:endParaRPr lang="en-US"/>
        </a:p>
      </dgm:t>
    </dgm:pt>
    <dgm:pt modelId="{6E4A4E80-EA91-42FE-8AC5-4F4EDEB9ECB6}" type="sibTrans" cxnId="{12218B6A-3289-4912-845D-964CD2A2DFEC}">
      <dgm:prSet/>
      <dgm:spPr/>
      <dgm:t>
        <a:bodyPr/>
        <a:lstStyle/>
        <a:p>
          <a:endParaRPr lang="en-US"/>
        </a:p>
      </dgm:t>
    </dgm:pt>
    <dgm:pt modelId="{CEB66B47-EBDE-4512-8CE6-F1DA3E08E62C}">
      <dgm:prSet phldrT="[Text]"/>
      <dgm:spPr>
        <a:solidFill>
          <a:srgbClr val="FF0000"/>
        </a:solidFill>
      </dgm:spPr>
      <dgm:t>
        <a:bodyPr/>
        <a:lstStyle/>
        <a:p>
          <a:r>
            <a:rPr lang="en-US" dirty="0" smtClean="0"/>
            <a:t>International</a:t>
          </a:r>
          <a:endParaRPr lang="en-US" dirty="0"/>
        </a:p>
      </dgm:t>
    </dgm:pt>
    <dgm:pt modelId="{B5304457-E1A3-42A5-9573-8CFDC214738A}" type="parTrans" cxnId="{5CA25009-021A-4108-B9D1-5B6D4327A551}">
      <dgm:prSet/>
      <dgm:spPr/>
      <dgm:t>
        <a:bodyPr/>
        <a:lstStyle/>
        <a:p>
          <a:endParaRPr lang="en-US"/>
        </a:p>
      </dgm:t>
    </dgm:pt>
    <dgm:pt modelId="{548227FC-F849-4910-AC14-9A33E1CBF64A}" type="sibTrans" cxnId="{5CA25009-021A-4108-B9D1-5B6D4327A551}">
      <dgm:prSet/>
      <dgm:spPr/>
      <dgm:t>
        <a:bodyPr/>
        <a:lstStyle/>
        <a:p>
          <a:endParaRPr lang="en-US"/>
        </a:p>
      </dgm:t>
    </dgm:pt>
    <dgm:pt modelId="{57EE2DB2-EB6F-4399-B411-5A763BF67525}" type="pres">
      <dgm:prSet presAssocID="{5CD63FB5-5535-41A2-B206-3640A00815E6}" presName="Name0" presStyleCnt="0">
        <dgm:presLayoutVars>
          <dgm:dir/>
          <dgm:animLvl val="lvl"/>
          <dgm:resizeHandles val="exact"/>
        </dgm:presLayoutVars>
      </dgm:prSet>
      <dgm:spPr/>
    </dgm:pt>
    <dgm:pt modelId="{FF7E435B-EFE6-4BC8-B425-539CB1E6488F}" type="pres">
      <dgm:prSet presAssocID="{894C85D4-AA8B-4C74-9742-23654ED7AB91}" presName="parTxOnly" presStyleLbl="node1" presStyleIdx="0" presStyleCnt="4">
        <dgm:presLayoutVars>
          <dgm:chMax val="0"/>
          <dgm:chPref val="0"/>
          <dgm:bulletEnabled val="1"/>
        </dgm:presLayoutVars>
      </dgm:prSet>
      <dgm:spPr/>
      <dgm:t>
        <a:bodyPr/>
        <a:lstStyle/>
        <a:p>
          <a:endParaRPr lang="en-US"/>
        </a:p>
      </dgm:t>
    </dgm:pt>
    <dgm:pt modelId="{C509D61F-9164-49B6-962C-6D01AD2442C1}" type="pres">
      <dgm:prSet presAssocID="{B1CBF1CD-DA1A-4F5F-82AA-613A8E17B975}" presName="parTxOnlySpace" presStyleCnt="0"/>
      <dgm:spPr/>
    </dgm:pt>
    <dgm:pt modelId="{6CCFE890-2BD0-4F44-B2E9-65A7DBD15B2B}" type="pres">
      <dgm:prSet presAssocID="{312F264C-5AF9-4062-AF15-417F2AC947B4}" presName="parTxOnly" presStyleLbl="node1" presStyleIdx="1" presStyleCnt="4" custScaleX="113740">
        <dgm:presLayoutVars>
          <dgm:chMax val="0"/>
          <dgm:chPref val="0"/>
          <dgm:bulletEnabled val="1"/>
        </dgm:presLayoutVars>
      </dgm:prSet>
      <dgm:spPr/>
      <dgm:t>
        <a:bodyPr/>
        <a:lstStyle/>
        <a:p>
          <a:endParaRPr lang="en-US"/>
        </a:p>
      </dgm:t>
    </dgm:pt>
    <dgm:pt modelId="{5FF46907-BBCB-4678-ABC4-235BE8958290}" type="pres">
      <dgm:prSet presAssocID="{B3D6A6CF-CB0F-410C-8159-C0134B06621C}" presName="parTxOnlySpace" presStyleCnt="0"/>
      <dgm:spPr/>
    </dgm:pt>
    <dgm:pt modelId="{2BF7403B-8A10-4D68-8675-265A7499644F}" type="pres">
      <dgm:prSet presAssocID="{7AAE83FF-E510-4585-9D1A-499A88A34885}" presName="parTxOnly" presStyleLbl="node1" presStyleIdx="2" presStyleCnt="4">
        <dgm:presLayoutVars>
          <dgm:chMax val="0"/>
          <dgm:chPref val="0"/>
          <dgm:bulletEnabled val="1"/>
        </dgm:presLayoutVars>
      </dgm:prSet>
      <dgm:spPr/>
      <dgm:t>
        <a:bodyPr/>
        <a:lstStyle/>
        <a:p>
          <a:endParaRPr lang="en-US"/>
        </a:p>
      </dgm:t>
    </dgm:pt>
    <dgm:pt modelId="{0E1D0DB4-D971-4094-AF20-FFD5DEE7C997}" type="pres">
      <dgm:prSet presAssocID="{6E4A4E80-EA91-42FE-8AC5-4F4EDEB9ECB6}" presName="parTxOnlySpace" presStyleCnt="0"/>
      <dgm:spPr/>
    </dgm:pt>
    <dgm:pt modelId="{21D399F4-0042-4324-9F50-5FD432146BAF}" type="pres">
      <dgm:prSet presAssocID="{CEB66B47-EBDE-4512-8CE6-F1DA3E08E62C}" presName="parTxOnly" presStyleLbl="node1" presStyleIdx="3" presStyleCnt="4">
        <dgm:presLayoutVars>
          <dgm:chMax val="0"/>
          <dgm:chPref val="0"/>
          <dgm:bulletEnabled val="1"/>
        </dgm:presLayoutVars>
      </dgm:prSet>
      <dgm:spPr/>
      <dgm:t>
        <a:bodyPr/>
        <a:lstStyle/>
        <a:p>
          <a:endParaRPr lang="en-US"/>
        </a:p>
      </dgm:t>
    </dgm:pt>
  </dgm:ptLst>
  <dgm:cxnLst>
    <dgm:cxn modelId="{452C5D5A-884C-44BB-ABAD-F9C6917FF83D}" type="presOf" srcId="{5CD63FB5-5535-41A2-B206-3640A00815E6}" destId="{57EE2DB2-EB6F-4399-B411-5A763BF67525}" srcOrd="0" destOrd="0" presId="urn:microsoft.com/office/officeart/2005/8/layout/chevron1"/>
    <dgm:cxn modelId="{EEEA0BBC-52FE-4966-9800-6EA0A9B72A7C}" type="presOf" srcId="{7AAE83FF-E510-4585-9D1A-499A88A34885}" destId="{2BF7403B-8A10-4D68-8675-265A7499644F}" srcOrd="0" destOrd="0" presId="urn:microsoft.com/office/officeart/2005/8/layout/chevron1"/>
    <dgm:cxn modelId="{DC31CD0D-AD24-4C05-A78B-0066B6BA504E}" type="presOf" srcId="{CEB66B47-EBDE-4512-8CE6-F1DA3E08E62C}" destId="{21D399F4-0042-4324-9F50-5FD432146BAF}" srcOrd="0" destOrd="0" presId="urn:microsoft.com/office/officeart/2005/8/layout/chevron1"/>
    <dgm:cxn modelId="{5CA25009-021A-4108-B9D1-5B6D4327A551}" srcId="{5CD63FB5-5535-41A2-B206-3640A00815E6}" destId="{CEB66B47-EBDE-4512-8CE6-F1DA3E08E62C}" srcOrd="3" destOrd="0" parTransId="{B5304457-E1A3-42A5-9573-8CFDC214738A}" sibTransId="{548227FC-F849-4910-AC14-9A33E1CBF64A}"/>
    <dgm:cxn modelId="{A8F34138-65EF-4ED8-A8A9-D8BE57001701}" type="presOf" srcId="{312F264C-5AF9-4062-AF15-417F2AC947B4}" destId="{6CCFE890-2BD0-4F44-B2E9-65A7DBD15B2B}" srcOrd="0" destOrd="0" presId="urn:microsoft.com/office/officeart/2005/8/layout/chevron1"/>
    <dgm:cxn modelId="{D18109D5-6423-4C61-B771-B8A5DA4ABDCF}" type="presOf" srcId="{894C85D4-AA8B-4C74-9742-23654ED7AB91}" destId="{FF7E435B-EFE6-4BC8-B425-539CB1E6488F}" srcOrd="0" destOrd="0" presId="urn:microsoft.com/office/officeart/2005/8/layout/chevron1"/>
    <dgm:cxn modelId="{12218B6A-3289-4912-845D-964CD2A2DFEC}" srcId="{5CD63FB5-5535-41A2-B206-3640A00815E6}" destId="{7AAE83FF-E510-4585-9D1A-499A88A34885}" srcOrd="2" destOrd="0" parTransId="{61CDE697-7183-49A9-860D-F3D64C341385}" sibTransId="{6E4A4E80-EA91-42FE-8AC5-4F4EDEB9ECB6}"/>
    <dgm:cxn modelId="{D59EADF6-1E26-4936-B6D9-32A11D216A52}" srcId="{5CD63FB5-5535-41A2-B206-3640A00815E6}" destId="{894C85D4-AA8B-4C74-9742-23654ED7AB91}" srcOrd="0" destOrd="0" parTransId="{2AA46536-56AF-4579-8A56-D1060639B3D6}" sibTransId="{B1CBF1CD-DA1A-4F5F-82AA-613A8E17B975}"/>
    <dgm:cxn modelId="{13B0F81C-40F0-40A9-80D8-9FC3DAEFD9CE}" srcId="{5CD63FB5-5535-41A2-B206-3640A00815E6}" destId="{312F264C-5AF9-4062-AF15-417F2AC947B4}" srcOrd="1" destOrd="0" parTransId="{5208865C-7584-4AA4-9029-6871AEFFD658}" sibTransId="{B3D6A6CF-CB0F-410C-8159-C0134B06621C}"/>
    <dgm:cxn modelId="{9B3637A8-E3A1-413F-90B0-54429A495E7F}" type="presParOf" srcId="{57EE2DB2-EB6F-4399-B411-5A763BF67525}" destId="{FF7E435B-EFE6-4BC8-B425-539CB1E6488F}" srcOrd="0" destOrd="0" presId="urn:microsoft.com/office/officeart/2005/8/layout/chevron1"/>
    <dgm:cxn modelId="{215B893F-3298-4F08-B715-B5AC23FF3EF2}" type="presParOf" srcId="{57EE2DB2-EB6F-4399-B411-5A763BF67525}" destId="{C509D61F-9164-49B6-962C-6D01AD2442C1}" srcOrd="1" destOrd="0" presId="urn:microsoft.com/office/officeart/2005/8/layout/chevron1"/>
    <dgm:cxn modelId="{D44E7E02-EAE1-4204-A7F0-17519092A0FC}" type="presParOf" srcId="{57EE2DB2-EB6F-4399-B411-5A763BF67525}" destId="{6CCFE890-2BD0-4F44-B2E9-65A7DBD15B2B}" srcOrd="2" destOrd="0" presId="urn:microsoft.com/office/officeart/2005/8/layout/chevron1"/>
    <dgm:cxn modelId="{D07E7B9C-22B7-4452-9894-0A475FF9FBA5}" type="presParOf" srcId="{57EE2DB2-EB6F-4399-B411-5A763BF67525}" destId="{5FF46907-BBCB-4678-ABC4-235BE8958290}" srcOrd="3" destOrd="0" presId="urn:microsoft.com/office/officeart/2005/8/layout/chevron1"/>
    <dgm:cxn modelId="{47A27244-B7AB-49BA-A898-4D5CAE89CE73}" type="presParOf" srcId="{57EE2DB2-EB6F-4399-B411-5A763BF67525}" destId="{2BF7403B-8A10-4D68-8675-265A7499644F}" srcOrd="4" destOrd="0" presId="urn:microsoft.com/office/officeart/2005/8/layout/chevron1"/>
    <dgm:cxn modelId="{6477E51B-D10F-4341-88F0-FB73E5B3B219}" type="presParOf" srcId="{57EE2DB2-EB6F-4399-B411-5A763BF67525}" destId="{0E1D0DB4-D971-4094-AF20-FFD5DEE7C997}" srcOrd="5" destOrd="0" presId="urn:microsoft.com/office/officeart/2005/8/layout/chevron1"/>
    <dgm:cxn modelId="{4813E9C3-C739-4FEE-99EA-10946C30D64E}" type="presParOf" srcId="{57EE2DB2-EB6F-4399-B411-5A763BF67525}" destId="{21D399F4-0042-4324-9F50-5FD432146BAF}" srcOrd="6"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0FF1DC-6433-4FF0-83FF-087A65BBADD3}"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C3D800DA-BE89-4E10-94B8-5BEB74763598}">
      <dgm:prSet phldrT="[Text]"/>
      <dgm:spPr>
        <a:solidFill>
          <a:schemeClr val="accent2"/>
        </a:solidFill>
        <a:effectLst>
          <a:outerShdw blurRad="50800" dist="38100" dir="2700000" algn="tl" rotWithShape="0">
            <a:prstClr val="black">
              <a:alpha val="40000"/>
            </a:prstClr>
          </a:outerShdw>
        </a:effectLst>
      </dgm:spPr>
      <dgm:t>
        <a:bodyPr/>
        <a:lstStyle/>
        <a:p>
          <a:r>
            <a:rPr lang="en-US" b="1" dirty="0"/>
            <a:t>Preparedness</a:t>
          </a:r>
          <a:endParaRPr lang="en-GB" b="1" dirty="0"/>
        </a:p>
      </dgm:t>
    </dgm:pt>
    <dgm:pt modelId="{3FCCAC94-F301-4998-9800-54EDDE211C11}" type="parTrans" cxnId="{E3691439-A8FD-44FC-A01C-08AF3ACB9460}">
      <dgm:prSet/>
      <dgm:spPr/>
      <dgm:t>
        <a:bodyPr/>
        <a:lstStyle/>
        <a:p>
          <a:endParaRPr lang="en-GB"/>
        </a:p>
      </dgm:t>
    </dgm:pt>
    <dgm:pt modelId="{BECA2908-BE82-48B5-B9E0-89DE4DD2F341}" type="sibTrans" cxnId="{E3691439-A8FD-44FC-A01C-08AF3ACB9460}">
      <dgm:prSet/>
      <dgm:spPr>
        <a:ln w="25400">
          <a:solidFill>
            <a:schemeClr val="accent2"/>
          </a:solidFill>
        </a:ln>
      </dgm:spPr>
      <dgm:t>
        <a:bodyPr/>
        <a:lstStyle/>
        <a:p>
          <a:endParaRPr lang="en-GB"/>
        </a:p>
      </dgm:t>
    </dgm:pt>
    <dgm:pt modelId="{BE89959B-D869-442F-A702-77B22D01AB39}">
      <dgm:prSet phldrT="[Text]"/>
      <dgm:spPr>
        <a:solidFill>
          <a:schemeClr val="accent2"/>
        </a:solidFill>
        <a:effectLst>
          <a:outerShdw blurRad="50800" dist="38100" dir="2700000" algn="tl" rotWithShape="0">
            <a:prstClr val="black">
              <a:alpha val="40000"/>
            </a:prstClr>
          </a:outerShdw>
        </a:effectLst>
      </dgm:spPr>
      <dgm:t>
        <a:bodyPr/>
        <a:lstStyle/>
        <a:p>
          <a:r>
            <a:rPr lang="en-US" b="1" dirty="0"/>
            <a:t>First Response</a:t>
          </a:r>
          <a:endParaRPr lang="en-GB" b="1" dirty="0"/>
        </a:p>
      </dgm:t>
    </dgm:pt>
    <dgm:pt modelId="{E63CD5EF-33A3-4D9F-A39A-F21984D5A2F5}" type="parTrans" cxnId="{5EC57801-7CA2-4D53-90E7-6F532D261B57}">
      <dgm:prSet/>
      <dgm:spPr/>
      <dgm:t>
        <a:bodyPr/>
        <a:lstStyle/>
        <a:p>
          <a:endParaRPr lang="en-GB"/>
        </a:p>
      </dgm:t>
    </dgm:pt>
    <dgm:pt modelId="{D1342EE7-FD1F-4CE0-B582-7F4ED3225AE7}" type="sibTrans" cxnId="{5EC57801-7CA2-4D53-90E7-6F532D261B57}">
      <dgm:prSet/>
      <dgm:spPr>
        <a:ln w="25400">
          <a:solidFill>
            <a:schemeClr val="accent2"/>
          </a:solidFill>
        </a:ln>
      </dgm:spPr>
      <dgm:t>
        <a:bodyPr/>
        <a:lstStyle/>
        <a:p>
          <a:endParaRPr lang="en-GB"/>
        </a:p>
      </dgm:t>
    </dgm:pt>
    <dgm:pt modelId="{1C543719-0C4F-47D1-9259-750DA6FF78CA}">
      <dgm:prSet phldrT="[Text]"/>
      <dgm:spPr>
        <a:solidFill>
          <a:schemeClr val="accent2"/>
        </a:solidFill>
        <a:effectLst>
          <a:outerShdw blurRad="50800" dist="38100" dir="2700000" algn="tl" rotWithShape="0">
            <a:prstClr val="black">
              <a:alpha val="40000"/>
            </a:prstClr>
          </a:outerShdw>
        </a:effectLst>
      </dgm:spPr>
      <dgm:t>
        <a:bodyPr/>
        <a:lstStyle/>
        <a:p>
          <a:r>
            <a:rPr lang="en-US" b="1" dirty="0"/>
            <a:t>Scaling up</a:t>
          </a:r>
          <a:endParaRPr lang="en-GB" b="1" dirty="0"/>
        </a:p>
      </dgm:t>
    </dgm:pt>
    <dgm:pt modelId="{22C21986-C3CC-4CD5-A9BB-9774E4D037F1}" type="parTrans" cxnId="{301F9527-013D-4D91-9115-F8DF1B7C06A1}">
      <dgm:prSet/>
      <dgm:spPr/>
      <dgm:t>
        <a:bodyPr/>
        <a:lstStyle/>
        <a:p>
          <a:endParaRPr lang="en-GB"/>
        </a:p>
      </dgm:t>
    </dgm:pt>
    <dgm:pt modelId="{B4E48DB5-5488-432C-BF65-06AC0A457E6B}" type="sibTrans" cxnId="{301F9527-013D-4D91-9115-F8DF1B7C06A1}">
      <dgm:prSet/>
      <dgm:spPr>
        <a:ln w="25400">
          <a:solidFill>
            <a:schemeClr val="accent2"/>
          </a:solidFill>
        </a:ln>
      </dgm:spPr>
      <dgm:t>
        <a:bodyPr/>
        <a:lstStyle/>
        <a:p>
          <a:endParaRPr lang="en-GB"/>
        </a:p>
      </dgm:t>
    </dgm:pt>
    <dgm:pt modelId="{2A60B7F1-1CC5-44CA-A511-61B70DAC55BE}">
      <dgm:prSet phldrT="[Text]"/>
      <dgm:spPr>
        <a:solidFill>
          <a:schemeClr val="accent2"/>
        </a:solidFill>
        <a:effectLst>
          <a:outerShdw blurRad="50800" dist="38100" dir="2700000" algn="tl" rotWithShape="0">
            <a:prstClr val="black">
              <a:alpha val="40000"/>
            </a:prstClr>
          </a:outerShdw>
        </a:effectLst>
      </dgm:spPr>
      <dgm:t>
        <a:bodyPr/>
        <a:lstStyle/>
        <a:p>
          <a:r>
            <a:rPr lang="en-US" b="1" dirty="0"/>
            <a:t>Transition</a:t>
          </a:r>
          <a:endParaRPr lang="en-GB" b="1" dirty="0"/>
        </a:p>
      </dgm:t>
    </dgm:pt>
    <dgm:pt modelId="{4D4AD9CF-D2D6-45B1-90BE-4E8E7B5E515E}" type="parTrans" cxnId="{9D9C4752-ADB5-4F64-9E53-803E48BEDF46}">
      <dgm:prSet/>
      <dgm:spPr/>
      <dgm:t>
        <a:bodyPr/>
        <a:lstStyle/>
        <a:p>
          <a:endParaRPr lang="en-GB"/>
        </a:p>
      </dgm:t>
    </dgm:pt>
    <dgm:pt modelId="{9A5CA411-50CF-42CF-8CBA-9B57C3B6C6EB}" type="sibTrans" cxnId="{9D9C4752-ADB5-4F64-9E53-803E48BEDF46}">
      <dgm:prSet/>
      <dgm:spPr>
        <a:ln w="25400">
          <a:solidFill>
            <a:schemeClr val="accent2"/>
          </a:solidFill>
        </a:ln>
      </dgm:spPr>
      <dgm:t>
        <a:bodyPr/>
        <a:lstStyle/>
        <a:p>
          <a:endParaRPr lang="en-GB"/>
        </a:p>
      </dgm:t>
    </dgm:pt>
    <dgm:pt modelId="{F4DC76FE-7923-4E1B-8F9C-26BDE9CF5B3F}">
      <dgm:prSet phldrT="[Text]"/>
      <dgm:spPr>
        <a:solidFill>
          <a:schemeClr val="accent2"/>
        </a:solidFill>
        <a:effectLst>
          <a:outerShdw blurRad="50800" dist="38100" dir="2700000" algn="tl" rotWithShape="0">
            <a:prstClr val="black">
              <a:alpha val="40000"/>
            </a:prstClr>
          </a:outerShdw>
        </a:effectLst>
      </dgm:spPr>
      <dgm:t>
        <a:bodyPr/>
        <a:lstStyle/>
        <a:p>
          <a:r>
            <a:rPr lang="en-US" b="1" dirty="0"/>
            <a:t>Learning</a:t>
          </a:r>
          <a:endParaRPr lang="en-GB" b="1" dirty="0"/>
        </a:p>
      </dgm:t>
    </dgm:pt>
    <dgm:pt modelId="{AD753FAC-0BA3-4C00-92A1-F4E4FDE3C17D}" type="parTrans" cxnId="{CF6EAD2E-5A96-4114-BAFF-524CE03C9A83}">
      <dgm:prSet/>
      <dgm:spPr/>
      <dgm:t>
        <a:bodyPr/>
        <a:lstStyle/>
        <a:p>
          <a:endParaRPr lang="en-GB"/>
        </a:p>
      </dgm:t>
    </dgm:pt>
    <dgm:pt modelId="{728D163D-3AD9-46E0-B8DA-D773F1D8A547}" type="sibTrans" cxnId="{CF6EAD2E-5A96-4114-BAFF-524CE03C9A83}">
      <dgm:prSet/>
      <dgm:spPr>
        <a:ln w="25400">
          <a:solidFill>
            <a:schemeClr val="accent2"/>
          </a:solidFill>
        </a:ln>
      </dgm:spPr>
      <dgm:t>
        <a:bodyPr/>
        <a:lstStyle/>
        <a:p>
          <a:endParaRPr lang="en-GB"/>
        </a:p>
      </dgm:t>
    </dgm:pt>
    <dgm:pt modelId="{7DEA324F-C1C4-4F1C-877C-81FF3CABF120}" type="pres">
      <dgm:prSet presAssocID="{430FF1DC-6433-4FF0-83FF-087A65BBADD3}" presName="cycle" presStyleCnt="0">
        <dgm:presLayoutVars>
          <dgm:dir/>
          <dgm:resizeHandles val="exact"/>
        </dgm:presLayoutVars>
      </dgm:prSet>
      <dgm:spPr/>
      <dgm:t>
        <a:bodyPr/>
        <a:lstStyle/>
        <a:p>
          <a:endParaRPr lang="en-US"/>
        </a:p>
      </dgm:t>
    </dgm:pt>
    <dgm:pt modelId="{288781C3-A828-4444-90B8-DA225A0073D8}" type="pres">
      <dgm:prSet presAssocID="{C3D800DA-BE89-4E10-94B8-5BEB74763598}" presName="node" presStyleLbl="node1" presStyleIdx="0" presStyleCnt="5" custScaleX="165242">
        <dgm:presLayoutVars>
          <dgm:bulletEnabled val="1"/>
        </dgm:presLayoutVars>
      </dgm:prSet>
      <dgm:spPr/>
      <dgm:t>
        <a:bodyPr/>
        <a:lstStyle/>
        <a:p>
          <a:endParaRPr lang="en-US"/>
        </a:p>
      </dgm:t>
    </dgm:pt>
    <dgm:pt modelId="{7A127397-63B4-468D-924D-7FC370BC2805}" type="pres">
      <dgm:prSet presAssocID="{C3D800DA-BE89-4E10-94B8-5BEB74763598}" presName="spNode" presStyleCnt="0"/>
      <dgm:spPr/>
    </dgm:pt>
    <dgm:pt modelId="{1BB3658A-EA84-4E8C-8F4C-C08C747F7067}" type="pres">
      <dgm:prSet presAssocID="{BECA2908-BE82-48B5-B9E0-89DE4DD2F341}" presName="sibTrans" presStyleLbl="sibTrans1D1" presStyleIdx="0" presStyleCnt="5"/>
      <dgm:spPr/>
      <dgm:t>
        <a:bodyPr/>
        <a:lstStyle/>
        <a:p>
          <a:endParaRPr lang="en-US"/>
        </a:p>
      </dgm:t>
    </dgm:pt>
    <dgm:pt modelId="{1CDCB655-71FD-40BA-BB47-BF159BC909C9}" type="pres">
      <dgm:prSet presAssocID="{BE89959B-D869-442F-A702-77B22D01AB39}" presName="node" presStyleLbl="node1" presStyleIdx="1" presStyleCnt="5" custScaleX="171462" custRadScaleRad="106387" custRadScaleInc="25653">
        <dgm:presLayoutVars>
          <dgm:bulletEnabled val="1"/>
        </dgm:presLayoutVars>
      </dgm:prSet>
      <dgm:spPr/>
      <dgm:t>
        <a:bodyPr/>
        <a:lstStyle/>
        <a:p>
          <a:endParaRPr lang="en-US"/>
        </a:p>
      </dgm:t>
    </dgm:pt>
    <dgm:pt modelId="{52CB5F99-3C21-4E67-A99A-33C3611B38E2}" type="pres">
      <dgm:prSet presAssocID="{BE89959B-D869-442F-A702-77B22D01AB39}" presName="spNode" presStyleCnt="0"/>
      <dgm:spPr/>
    </dgm:pt>
    <dgm:pt modelId="{0C25A45F-5540-4FE5-B6D6-25802871528C}" type="pres">
      <dgm:prSet presAssocID="{D1342EE7-FD1F-4CE0-B582-7F4ED3225AE7}" presName="sibTrans" presStyleLbl="sibTrans1D1" presStyleIdx="1" presStyleCnt="5"/>
      <dgm:spPr/>
      <dgm:t>
        <a:bodyPr/>
        <a:lstStyle/>
        <a:p>
          <a:endParaRPr lang="en-US"/>
        </a:p>
      </dgm:t>
    </dgm:pt>
    <dgm:pt modelId="{755CBBFF-6C00-4EF1-A1C4-84D51D893C93}" type="pres">
      <dgm:prSet presAssocID="{1C543719-0C4F-47D1-9259-750DA6FF78CA}" presName="node" presStyleLbl="node1" presStyleIdx="2" presStyleCnt="5" custScaleX="192771" custRadScaleRad="133528" custRadScaleInc="-69615">
        <dgm:presLayoutVars>
          <dgm:bulletEnabled val="1"/>
        </dgm:presLayoutVars>
      </dgm:prSet>
      <dgm:spPr/>
      <dgm:t>
        <a:bodyPr/>
        <a:lstStyle/>
        <a:p>
          <a:endParaRPr lang="en-US"/>
        </a:p>
      </dgm:t>
    </dgm:pt>
    <dgm:pt modelId="{2C871A33-74F4-438B-8B92-2330C01DD185}" type="pres">
      <dgm:prSet presAssocID="{1C543719-0C4F-47D1-9259-750DA6FF78CA}" presName="spNode" presStyleCnt="0"/>
      <dgm:spPr/>
    </dgm:pt>
    <dgm:pt modelId="{6F15FF38-ECFD-4225-B027-D0A8803F7A59}" type="pres">
      <dgm:prSet presAssocID="{B4E48DB5-5488-432C-BF65-06AC0A457E6B}" presName="sibTrans" presStyleLbl="sibTrans1D1" presStyleIdx="2" presStyleCnt="5"/>
      <dgm:spPr/>
      <dgm:t>
        <a:bodyPr/>
        <a:lstStyle/>
        <a:p>
          <a:endParaRPr lang="en-US"/>
        </a:p>
      </dgm:t>
    </dgm:pt>
    <dgm:pt modelId="{554CABDF-74AE-4218-A9A4-93C3BF5EE99C}" type="pres">
      <dgm:prSet presAssocID="{2A60B7F1-1CC5-44CA-A511-61B70DAC55BE}" presName="node" presStyleLbl="node1" presStyleIdx="3" presStyleCnt="5" custScaleX="145395" custRadScaleRad="124436" custRadScaleInc="56032">
        <dgm:presLayoutVars>
          <dgm:bulletEnabled val="1"/>
        </dgm:presLayoutVars>
      </dgm:prSet>
      <dgm:spPr/>
      <dgm:t>
        <a:bodyPr/>
        <a:lstStyle/>
        <a:p>
          <a:endParaRPr lang="en-US"/>
        </a:p>
      </dgm:t>
    </dgm:pt>
    <dgm:pt modelId="{9A7771C0-DB77-4657-BFD0-CC905E2F846D}" type="pres">
      <dgm:prSet presAssocID="{2A60B7F1-1CC5-44CA-A511-61B70DAC55BE}" presName="spNode" presStyleCnt="0"/>
      <dgm:spPr/>
    </dgm:pt>
    <dgm:pt modelId="{D52AF91B-39A9-43E0-8F13-00D0F79C7A97}" type="pres">
      <dgm:prSet presAssocID="{9A5CA411-50CF-42CF-8CBA-9B57C3B6C6EB}" presName="sibTrans" presStyleLbl="sibTrans1D1" presStyleIdx="3" presStyleCnt="5"/>
      <dgm:spPr/>
      <dgm:t>
        <a:bodyPr/>
        <a:lstStyle/>
        <a:p>
          <a:endParaRPr lang="en-US"/>
        </a:p>
      </dgm:t>
    </dgm:pt>
    <dgm:pt modelId="{5E4825F6-3794-471A-A7BE-92AB6A3F8CA3}" type="pres">
      <dgm:prSet presAssocID="{F4DC76FE-7923-4E1B-8F9C-26BDE9CF5B3F}" presName="node" presStyleLbl="node1" presStyleIdx="4" presStyleCnt="5" custScaleX="185406" custRadScaleRad="107487" custRadScaleInc="-26166">
        <dgm:presLayoutVars>
          <dgm:bulletEnabled val="1"/>
        </dgm:presLayoutVars>
      </dgm:prSet>
      <dgm:spPr/>
      <dgm:t>
        <a:bodyPr/>
        <a:lstStyle/>
        <a:p>
          <a:endParaRPr lang="en-US"/>
        </a:p>
      </dgm:t>
    </dgm:pt>
    <dgm:pt modelId="{AB0208E5-D73E-4FE2-9AF6-55A967F233A2}" type="pres">
      <dgm:prSet presAssocID="{F4DC76FE-7923-4E1B-8F9C-26BDE9CF5B3F}" presName="spNode" presStyleCnt="0"/>
      <dgm:spPr/>
    </dgm:pt>
    <dgm:pt modelId="{C6CC0990-C7EC-4F1E-8A62-39F2619AC283}" type="pres">
      <dgm:prSet presAssocID="{728D163D-3AD9-46E0-B8DA-D773F1D8A547}" presName="sibTrans" presStyleLbl="sibTrans1D1" presStyleIdx="4" presStyleCnt="5"/>
      <dgm:spPr/>
      <dgm:t>
        <a:bodyPr/>
        <a:lstStyle/>
        <a:p>
          <a:endParaRPr lang="en-US"/>
        </a:p>
      </dgm:t>
    </dgm:pt>
  </dgm:ptLst>
  <dgm:cxnLst>
    <dgm:cxn modelId="{CB2C8627-0C32-954D-8712-D83AC4DAA088}" type="presOf" srcId="{C3D800DA-BE89-4E10-94B8-5BEB74763598}" destId="{288781C3-A828-4444-90B8-DA225A0073D8}" srcOrd="0" destOrd="0" presId="urn:microsoft.com/office/officeart/2005/8/layout/cycle5"/>
    <dgm:cxn modelId="{5EC57801-7CA2-4D53-90E7-6F532D261B57}" srcId="{430FF1DC-6433-4FF0-83FF-087A65BBADD3}" destId="{BE89959B-D869-442F-A702-77B22D01AB39}" srcOrd="1" destOrd="0" parTransId="{E63CD5EF-33A3-4D9F-A39A-F21984D5A2F5}" sibTransId="{D1342EE7-FD1F-4CE0-B582-7F4ED3225AE7}"/>
    <dgm:cxn modelId="{6EFFDADE-54FB-5746-BF02-B56A5506A9EF}" type="presOf" srcId="{F4DC76FE-7923-4E1B-8F9C-26BDE9CF5B3F}" destId="{5E4825F6-3794-471A-A7BE-92AB6A3F8CA3}" srcOrd="0" destOrd="0" presId="urn:microsoft.com/office/officeart/2005/8/layout/cycle5"/>
    <dgm:cxn modelId="{73EA7B1C-31BC-F84C-B5EA-E56B3433069A}" type="presOf" srcId="{B4E48DB5-5488-432C-BF65-06AC0A457E6B}" destId="{6F15FF38-ECFD-4225-B027-D0A8803F7A59}" srcOrd="0" destOrd="0" presId="urn:microsoft.com/office/officeart/2005/8/layout/cycle5"/>
    <dgm:cxn modelId="{E7F0E0C0-4142-3E49-B8C5-F181A505187D}" type="presOf" srcId="{BE89959B-D869-442F-A702-77B22D01AB39}" destId="{1CDCB655-71FD-40BA-BB47-BF159BC909C9}" srcOrd="0" destOrd="0" presId="urn:microsoft.com/office/officeart/2005/8/layout/cycle5"/>
    <dgm:cxn modelId="{472FE6AC-0614-3942-8816-F5E1E32D813A}" type="presOf" srcId="{9A5CA411-50CF-42CF-8CBA-9B57C3B6C6EB}" destId="{D52AF91B-39A9-43E0-8F13-00D0F79C7A97}" srcOrd="0" destOrd="0" presId="urn:microsoft.com/office/officeart/2005/8/layout/cycle5"/>
    <dgm:cxn modelId="{AC4409C5-F85D-224B-9739-AABA556C188B}" type="presOf" srcId="{1C543719-0C4F-47D1-9259-750DA6FF78CA}" destId="{755CBBFF-6C00-4EF1-A1C4-84D51D893C93}" srcOrd="0" destOrd="0" presId="urn:microsoft.com/office/officeart/2005/8/layout/cycle5"/>
    <dgm:cxn modelId="{92BFBD9F-3D12-6E41-8815-F48F32EF4501}" type="presOf" srcId="{BECA2908-BE82-48B5-B9E0-89DE4DD2F341}" destId="{1BB3658A-EA84-4E8C-8F4C-C08C747F7067}" srcOrd="0" destOrd="0" presId="urn:microsoft.com/office/officeart/2005/8/layout/cycle5"/>
    <dgm:cxn modelId="{C2B27415-3967-604B-A890-24709FD1BDFB}" type="presOf" srcId="{728D163D-3AD9-46E0-B8DA-D773F1D8A547}" destId="{C6CC0990-C7EC-4F1E-8A62-39F2619AC283}" srcOrd="0" destOrd="0" presId="urn:microsoft.com/office/officeart/2005/8/layout/cycle5"/>
    <dgm:cxn modelId="{57696D5B-D72E-5B44-BAFF-11E7FE7AB480}" type="presOf" srcId="{2A60B7F1-1CC5-44CA-A511-61B70DAC55BE}" destId="{554CABDF-74AE-4218-A9A4-93C3BF5EE99C}" srcOrd="0" destOrd="0" presId="urn:microsoft.com/office/officeart/2005/8/layout/cycle5"/>
    <dgm:cxn modelId="{CF6EAD2E-5A96-4114-BAFF-524CE03C9A83}" srcId="{430FF1DC-6433-4FF0-83FF-087A65BBADD3}" destId="{F4DC76FE-7923-4E1B-8F9C-26BDE9CF5B3F}" srcOrd="4" destOrd="0" parTransId="{AD753FAC-0BA3-4C00-92A1-F4E4FDE3C17D}" sibTransId="{728D163D-3AD9-46E0-B8DA-D773F1D8A547}"/>
    <dgm:cxn modelId="{415F8BC0-16CC-9943-9564-E0703D8CB26D}" type="presOf" srcId="{430FF1DC-6433-4FF0-83FF-087A65BBADD3}" destId="{7DEA324F-C1C4-4F1C-877C-81FF3CABF120}" srcOrd="0" destOrd="0" presId="urn:microsoft.com/office/officeart/2005/8/layout/cycle5"/>
    <dgm:cxn modelId="{9D9C4752-ADB5-4F64-9E53-803E48BEDF46}" srcId="{430FF1DC-6433-4FF0-83FF-087A65BBADD3}" destId="{2A60B7F1-1CC5-44CA-A511-61B70DAC55BE}" srcOrd="3" destOrd="0" parTransId="{4D4AD9CF-D2D6-45B1-90BE-4E8E7B5E515E}" sibTransId="{9A5CA411-50CF-42CF-8CBA-9B57C3B6C6EB}"/>
    <dgm:cxn modelId="{301F9527-013D-4D91-9115-F8DF1B7C06A1}" srcId="{430FF1DC-6433-4FF0-83FF-087A65BBADD3}" destId="{1C543719-0C4F-47D1-9259-750DA6FF78CA}" srcOrd="2" destOrd="0" parTransId="{22C21986-C3CC-4CD5-A9BB-9774E4D037F1}" sibTransId="{B4E48DB5-5488-432C-BF65-06AC0A457E6B}"/>
    <dgm:cxn modelId="{E3691439-A8FD-44FC-A01C-08AF3ACB9460}" srcId="{430FF1DC-6433-4FF0-83FF-087A65BBADD3}" destId="{C3D800DA-BE89-4E10-94B8-5BEB74763598}" srcOrd="0" destOrd="0" parTransId="{3FCCAC94-F301-4998-9800-54EDDE211C11}" sibTransId="{BECA2908-BE82-48B5-B9E0-89DE4DD2F341}"/>
    <dgm:cxn modelId="{05B0ED98-3561-504D-AA66-10F53446C525}" type="presOf" srcId="{D1342EE7-FD1F-4CE0-B582-7F4ED3225AE7}" destId="{0C25A45F-5540-4FE5-B6D6-25802871528C}" srcOrd="0" destOrd="0" presId="urn:microsoft.com/office/officeart/2005/8/layout/cycle5"/>
    <dgm:cxn modelId="{E484140F-B988-C741-A6DF-EFB40672FD0F}" type="presParOf" srcId="{7DEA324F-C1C4-4F1C-877C-81FF3CABF120}" destId="{288781C3-A828-4444-90B8-DA225A0073D8}" srcOrd="0" destOrd="0" presId="urn:microsoft.com/office/officeart/2005/8/layout/cycle5"/>
    <dgm:cxn modelId="{C69F98C1-245E-844D-8831-90162BB4C644}" type="presParOf" srcId="{7DEA324F-C1C4-4F1C-877C-81FF3CABF120}" destId="{7A127397-63B4-468D-924D-7FC370BC2805}" srcOrd="1" destOrd="0" presId="urn:microsoft.com/office/officeart/2005/8/layout/cycle5"/>
    <dgm:cxn modelId="{B8F3A55B-2201-954F-8F40-998C64934329}" type="presParOf" srcId="{7DEA324F-C1C4-4F1C-877C-81FF3CABF120}" destId="{1BB3658A-EA84-4E8C-8F4C-C08C747F7067}" srcOrd="2" destOrd="0" presId="urn:microsoft.com/office/officeart/2005/8/layout/cycle5"/>
    <dgm:cxn modelId="{7B4E508E-A550-1244-B365-817BF6794C0E}" type="presParOf" srcId="{7DEA324F-C1C4-4F1C-877C-81FF3CABF120}" destId="{1CDCB655-71FD-40BA-BB47-BF159BC909C9}" srcOrd="3" destOrd="0" presId="urn:microsoft.com/office/officeart/2005/8/layout/cycle5"/>
    <dgm:cxn modelId="{D750E572-4BE3-424F-9B3A-9D39730E5429}" type="presParOf" srcId="{7DEA324F-C1C4-4F1C-877C-81FF3CABF120}" destId="{52CB5F99-3C21-4E67-A99A-33C3611B38E2}" srcOrd="4" destOrd="0" presId="urn:microsoft.com/office/officeart/2005/8/layout/cycle5"/>
    <dgm:cxn modelId="{7E9ACDAB-DD30-0046-847C-5464C63CDB93}" type="presParOf" srcId="{7DEA324F-C1C4-4F1C-877C-81FF3CABF120}" destId="{0C25A45F-5540-4FE5-B6D6-25802871528C}" srcOrd="5" destOrd="0" presId="urn:microsoft.com/office/officeart/2005/8/layout/cycle5"/>
    <dgm:cxn modelId="{E1BFCEEC-C031-544F-A448-FD74A8E8778D}" type="presParOf" srcId="{7DEA324F-C1C4-4F1C-877C-81FF3CABF120}" destId="{755CBBFF-6C00-4EF1-A1C4-84D51D893C93}" srcOrd="6" destOrd="0" presId="urn:microsoft.com/office/officeart/2005/8/layout/cycle5"/>
    <dgm:cxn modelId="{3590FA65-D092-FF43-BA5E-87F4DB8029E0}" type="presParOf" srcId="{7DEA324F-C1C4-4F1C-877C-81FF3CABF120}" destId="{2C871A33-74F4-438B-8B92-2330C01DD185}" srcOrd="7" destOrd="0" presId="urn:microsoft.com/office/officeart/2005/8/layout/cycle5"/>
    <dgm:cxn modelId="{0BB729EB-66B4-AE4B-8823-1DD204B5D0AE}" type="presParOf" srcId="{7DEA324F-C1C4-4F1C-877C-81FF3CABF120}" destId="{6F15FF38-ECFD-4225-B027-D0A8803F7A59}" srcOrd="8" destOrd="0" presId="urn:microsoft.com/office/officeart/2005/8/layout/cycle5"/>
    <dgm:cxn modelId="{A62E1D88-6449-0142-ACFA-DA45D8527111}" type="presParOf" srcId="{7DEA324F-C1C4-4F1C-877C-81FF3CABF120}" destId="{554CABDF-74AE-4218-A9A4-93C3BF5EE99C}" srcOrd="9" destOrd="0" presId="urn:microsoft.com/office/officeart/2005/8/layout/cycle5"/>
    <dgm:cxn modelId="{727A69F3-404B-524C-88BE-89DB5672E210}" type="presParOf" srcId="{7DEA324F-C1C4-4F1C-877C-81FF3CABF120}" destId="{9A7771C0-DB77-4657-BFD0-CC905E2F846D}" srcOrd="10" destOrd="0" presId="urn:microsoft.com/office/officeart/2005/8/layout/cycle5"/>
    <dgm:cxn modelId="{2EA80E3A-6752-D24F-8131-77871338B0B2}" type="presParOf" srcId="{7DEA324F-C1C4-4F1C-877C-81FF3CABF120}" destId="{D52AF91B-39A9-43E0-8F13-00D0F79C7A97}" srcOrd="11" destOrd="0" presId="urn:microsoft.com/office/officeart/2005/8/layout/cycle5"/>
    <dgm:cxn modelId="{B8559611-43C5-CE4A-B030-E8AF8855ABCF}" type="presParOf" srcId="{7DEA324F-C1C4-4F1C-877C-81FF3CABF120}" destId="{5E4825F6-3794-471A-A7BE-92AB6A3F8CA3}" srcOrd="12" destOrd="0" presId="urn:microsoft.com/office/officeart/2005/8/layout/cycle5"/>
    <dgm:cxn modelId="{D375010D-78D0-0240-B82A-307F3610DEF4}" type="presParOf" srcId="{7DEA324F-C1C4-4F1C-877C-81FF3CABF120}" destId="{AB0208E5-D73E-4FE2-9AF6-55A967F233A2}" srcOrd="13" destOrd="0" presId="urn:microsoft.com/office/officeart/2005/8/layout/cycle5"/>
    <dgm:cxn modelId="{C7DC7D51-199B-EE4C-9D54-789BE5065C3A}" type="presParOf" srcId="{7DEA324F-C1C4-4F1C-877C-81FF3CABF120}" destId="{C6CC0990-C7EC-4F1E-8A62-39F2619AC283}"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E435B-EFE6-4BC8-B425-539CB1E6488F}">
      <dsp:nvSpPr>
        <dsp:cNvPr id="0" name=""/>
        <dsp:cNvSpPr/>
      </dsp:nvSpPr>
      <dsp:spPr>
        <a:xfrm>
          <a:off x="5489" y="2138398"/>
          <a:ext cx="2195330" cy="878132"/>
        </a:xfrm>
        <a:prstGeom prst="chevron">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Individual</a:t>
          </a:r>
          <a:endParaRPr lang="en-US" sz="1800" kern="1200" dirty="0"/>
        </a:p>
      </dsp:txBody>
      <dsp:txXfrm>
        <a:off x="444555" y="2138398"/>
        <a:ext cx="1317198" cy="878132"/>
      </dsp:txXfrm>
    </dsp:sp>
    <dsp:sp modelId="{6CCFE890-2BD0-4F44-B2E9-65A7DBD15B2B}">
      <dsp:nvSpPr>
        <dsp:cNvPr id="0" name=""/>
        <dsp:cNvSpPr/>
      </dsp:nvSpPr>
      <dsp:spPr>
        <a:xfrm>
          <a:off x="1981287" y="2138398"/>
          <a:ext cx="2496968" cy="878132"/>
        </a:xfrm>
        <a:prstGeom prst="chevron">
          <a:avLst/>
        </a:prstGeom>
        <a:solidFill>
          <a:srgbClr val="FE860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Organizational</a:t>
          </a:r>
          <a:endParaRPr lang="en-US" sz="1800" kern="1200" dirty="0"/>
        </a:p>
      </dsp:txBody>
      <dsp:txXfrm>
        <a:off x="2420353" y="2138398"/>
        <a:ext cx="1618836" cy="878132"/>
      </dsp:txXfrm>
    </dsp:sp>
    <dsp:sp modelId="{2BF7403B-8A10-4D68-8675-265A7499644F}">
      <dsp:nvSpPr>
        <dsp:cNvPr id="0" name=""/>
        <dsp:cNvSpPr/>
      </dsp:nvSpPr>
      <dsp:spPr>
        <a:xfrm>
          <a:off x="4258722" y="2138398"/>
          <a:ext cx="2195330" cy="878132"/>
        </a:xfrm>
        <a:prstGeom prst="chevron">
          <a:avLst/>
        </a:prstGeom>
        <a:solidFill>
          <a:srgbClr val="FDAE0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Community/ Regional</a:t>
          </a:r>
          <a:endParaRPr lang="en-US" sz="1800" kern="1200" dirty="0"/>
        </a:p>
      </dsp:txBody>
      <dsp:txXfrm>
        <a:off x="4697788" y="2138398"/>
        <a:ext cx="1317198" cy="878132"/>
      </dsp:txXfrm>
    </dsp:sp>
    <dsp:sp modelId="{21D399F4-0042-4324-9F50-5FD432146BAF}">
      <dsp:nvSpPr>
        <dsp:cNvPr id="0" name=""/>
        <dsp:cNvSpPr/>
      </dsp:nvSpPr>
      <dsp:spPr>
        <a:xfrm>
          <a:off x="6234519" y="2138398"/>
          <a:ext cx="2195330" cy="878132"/>
        </a:xfrm>
        <a:prstGeom prst="chevron">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International</a:t>
          </a:r>
          <a:endParaRPr lang="en-US" sz="1800" kern="1200" dirty="0"/>
        </a:p>
      </dsp:txBody>
      <dsp:txXfrm>
        <a:off x="6673585" y="2138398"/>
        <a:ext cx="1317198" cy="8781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781C3-A828-4444-90B8-DA225A0073D8}">
      <dsp:nvSpPr>
        <dsp:cNvPr id="0" name=""/>
        <dsp:cNvSpPr/>
      </dsp:nvSpPr>
      <dsp:spPr>
        <a:xfrm>
          <a:off x="2938226" y="736"/>
          <a:ext cx="2456806" cy="966415"/>
        </a:xfrm>
        <a:prstGeom prst="roundRect">
          <a:avLst/>
        </a:prstGeom>
        <a:solidFill>
          <a:schemeClr val="accent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a:t>Preparedness</a:t>
          </a:r>
          <a:endParaRPr lang="en-GB" sz="2900" b="1" kern="1200" dirty="0"/>
        </a:p>
      </dsp:txBody>
      <dsp:txXfrm>
        <a:off x="2985402" y="47912"/>
        <a:ext cx="2362454" cy="872063"/>
      </dsp:txXfrm>
    </dsp:sp>
    <dsp:sp modelId="{1BB3658A-EA84-4E8C-8F4C-C08C747F7067}">
      <dsp:nvSpPr>
        <dsp:cNvPr id="0" name=""/>
        <dsp:cNvSpPr/>
      </dsp:nvSpPr>
      <dsp:spPr>
        <a:xfrm>
          <a:off x="2474195" y="652256"/>
          <a:ext cx="3862868" cy="3862868"/>
        </a:xfrm>
        <a:custGeom>
          <a:avLst/>
          <a:gdLst/>
          <a:ahLst/>
          <a:cxnLst/>
          <a:rect l="0" t="0" r="0" b="0"/>
          <a:pathLst>
            <a:path>
              <a:moveTo>
                <a:pt x="3062847" y="366077"/>
              </a:moveTo>
              <a:arcTo wR="1931434" hR="1931434" stAng="18351527" swAng="920422"/>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sp>
    <dsp:sp modelId="{1CDCB655-71FD-40BA-BB47-BF159BC909C9}">
      <dsp:nvSpPr>
        <dsp:cNvPr id="0" name=""/>
        <dsp:cNvSpPr/>
      </dsp:nvSpPr>
      <dsp:spPr>
        <a:xfrm>
          <a:off x="4903040" y="1510453"/>
          <a:ext cx="2549284" cy="966415"/>
        </a:xfrm>
        <a:prstGeom prst="roundRect">
          <a:avLst/>
        </a:prstGeom>
        <a:solidFill>
          <a:schemeClr val="accent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a:t>First Response</a:t>
          </a:r>
          <a:endParaRPr lang="en-GB" sz="2900" b="1" kern="1200" dirty="0"/>
        </a:p>
      </dsp:txBody>
      <dsp:txXfrm>
        <a:off x="4950216" y="1557629"/>
        <a:ext cx="2454932" cy="872063"/>
      </dsp:txXfrm>
    </dsp:sp>
    <dsp:sp modelId="{0C25A45F-5540-4FE5-B6D6-25802871528C}">
      <dsp:nvSpPr>
        <dsp:cNvPr id="0" name=""/>
        <dsp:cNvSpPr/>
      </dsp:nvSpPr>
      <dsp:spPr>
        <a:xfrm>
          <a:off x="2646034" y="1560753"/>
          <a:ext cx="3862868" cy="3862868"/>
        </a:xfrm>
        <a:custGeom>
          <a:avLst/>
          <a:gdLst/>
          <a:ahLst/>
          <a:cxnLst/>
          <a:rect l="0" t="0" r="0" b="0"/>
          <a:pathLst>
            <a:path>
              <a:moveTo>
                <a:pt x="3675626" y="1101837"/>
              </a:moveTo>
              <a:arcTo wR="1931434" hR="1931434" stAng="20073759" swAng="1154188"/>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sp>
    <dsp:sp modelId="{755CBBFF-6C00-4EF1-A1C4-84D51D893C93}">
      <dsp:nvSpPr>
        <dsp:cNvPr id="0" name=""/>
        <dsp:cNvSpPr/>
      </dsp:nvSpPr>
      <dsp:spPr>
        <a:xfrm>
          <a:off x="4785314" y="3494745"/>
          <a:ext cx="2866105" cy="966415"/>
        </a:xfrm>
        <a:prstGeom prst="roundRect">
          <a:avLst/>
        </a:prstGeom>
        <a:solidFill>
          <a:schemeClr val="accent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a:t>Scaling up</a:t>
          </a:r>
          <a:endParaRPr lang="en-GB" sz="2900" b="1" kern="1200" dirty="0"/>
        </a:p>
      </dsp:txBody>
      <dsp:txXfrm>
        <a:off x="4832490" y="3541921"/>
        <a:ext cx="2771753" cy="872063"/>
      </dsp:txXfrm>
    </dsp:sp>
    <dsp:sp modelId="{6F15FF38-ECFD-4225-B027-D0A8803F7A59}">
      <dsp:nvSpPr>
        <dsp:cNvPr id="0" name=""/>
        <dsp:cNvSpPr/>
      </dsp:nvSpPr>
      <dsp:spPr>
        <a:xfrm>
          <a:off x="2389674" y="1216063"/>
          <a:ext cx="3862868" cy="3862868"/>
        </a:xfrm>
        <a:custGeom>
          <a:avLst/>
          <a:gdLst/>
          <a:ahLst/>
          <a:cxnLst/>
          <a:rect l="0" t="0" r="0" b="0"/>
          <a:pathLst>
            <a:path>
              <a:moveTo>
                <a:pt x="2907169" y="3598280"/>
              </a:moveTo>
              <a:arcTo wR="1931434" hR="1931434" stAng="3579374" swAng="3641311"/>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sp>
    <dsp:sp modelId="{554CABDF-74AE-4218-A9A4-93C3BF5EE99C}">
      <dsp:nvSpPr>
        <dsp:cNvPr id="0" name=""/>
        <dsp:cNvSpPr/>
      </dsp:nvSpPr>
      <dsp:spPr>
        <a:xfrm>
          <a:off x="1259635" y="3494721"/>
          <a:ext cx="2161722" cy="966415"/>
        </a:xfrm>
        <a:prstGeom prst="roundRect">
          <a:avLst/>
        </a:prstGeom>
        <a:solidFill>
          <a:schemeClr val="accent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a:t>Transition</a:t>
          </a:r>
          <a:endParaRPr lang="en-GB" sz="2900" b="1" kern="1200" dirty="0"/>
        </a:p>
      </dsp:txBody>
      <dsp:txXfrm>
        <a:off x="1306811" y="3541897"/>
        <a:ext cx="2067370" cy="872063"/>
      </dsp:txXfrm>
    </dsp:sp>
    <dsp:sp modelId="{D52AF91B-39A9-43E0-8F13-00D0F79C7A97}">
      <dsp:nvSpPr>
        <dsp:cNvPr id="0" name=""/>
        <dsp:cNvSpPr/>
      </dsp:nvSpPr>
      <dsp:spPr>
        <a:xfrm>
          <a:off x="1982078" y="1186307"/>
          <a:ext cx="3862868" cy="3862868"/>
        </a:xfrm>
        <a:custGeom>
          <a:avLst/>
          <a:gdLst/>
          <a:ahLst/>
          <a:cxnLst/>
          <a:rect l="0" t="0" r="0" b="0"/>
          <a:pathLst>
            <a:path>
              <a:moveTo>
                <a:pt x="7952" y="2106526"/>
              </a:moveTo>
              <a:arcTo wR="1931434" hR="1931434" stAng="10487925" swAng="1111546"/>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sp>
    <dsp:sp modelId="{5E4825F6-3794-471A-A7BE-92AB6A3F8CA3}">
      <dsp:nvSpPr>
        <dsp:cNvPr id="0" name=""/>
        <dsp:cNvSpPr/>
      </dsp:nvSpPr>
      <dsp:spPr>
        <a:xfrm>
          <a:off x="755569" y="1510460"/>
          <a:ext cx="2756603" cy="966415"/>
        </a:xfrm>
        <a:prstGeom prst="roundRect">
          <a:avLst/>
        </a:prstGeom>
        <a:solidFill>
          <a:schemeClr val="accent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a:t>Learning</a:t>
          </a:r>
          <a:endParaRPr lang="en-GB" sz="2900" b="1" kern="1200" dirty="0"/>
        </a:p>
      </dsp:txBody>
      <dsp:txXfrm>
        <a:off x="802745" y="1557636"/>
        <a:ext cx="2662251" cy="872063"/>
      </dsp:txXfrm>
    </dsp:sp>
    <dsp:sp modelId="{C6CC0990-C7EC-4F1E-8A62-39F2619AC283}">
      <dsp:nvSpPr>
        <dsp:cNvPr id="0" name=""/>
        <dsp:cNvSpPr/>
      </dsp:nvSpPr>
      <dsp:spPr>
        <a:xfrm>
          <a:off x="1957188" y="674910"/>
          <a:ext cx="3862868" cy="3862868"/>
        </a:xfrm>
        <a:custGeom>
          <a:avLst/>
          <a:gdLst/>
          <a:ahLst/>
          <a:cxnLst/>
          <a:rect l="0" t="0" r="0" b="0"/>
          <a:pathLst>
            <a:path>
              <a:moveTo>
                <a:pt x="445720" y="697297"/>
              </a:moveTo>
              <a:arcTo wR="1931434" hR="1931434" stAng="13182922" swAng="939683"/>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1" y="1"/>
            <a:ext cx="2945659" cy="493634"/>
          </a:xfrm>
          <a:prstGeom prst="rect">
            <a:avLst/>
          </a:prstGeom>
          <a:noFill/>
          <a:ln w="9525">
            <a:noFill/>
            <a:miter lim="800000"/>
            <a:headEnd/>
            <a:tailEnd/>
          </a:ln>
          <a:effectLst/>
        </p:spPr>
        <p:txBody>
          <a:bodyPr vert="horz" wrap="square" lIns="91884" tIns="45942" rIns="91884" bIns="45942" numCol="1" anchor="t" anchorCtr="0" compatLnSpc="1">
            <a:prstTxWarp prst="textNoShape">
              <a:avLst/>
            </a:prstTxWarp>
          </a:bodyPr>
          <a:lstStyle>
            <a:lvl1pPr>
              <a:defRPr sz="1200"/>
            </a:lvl1pPr>
          </a:lstStyle>
          <a:p>
            <a:endParaRPr lang="fr-CH" dirty="0"/>
          </a:p>
        </p:txBody>
      </p:sp>
      <p:sp>
        <p:nvSpPr>
          <p:cNvPr id="154627" name="Rectangle 3"/>
          <p:cNvSpPr>
            <a:spLocks noGrp="1" noChangeArrowheads="1"/>
          </p:cNvSpPr>
          <p:nvPr>
            <p:ph type="dt" sz="quarter" idx="1"/>
          </p:nvPr>
        </p:nvSpPr>
        <p:spPr bwMode="auto">
          <a:xfrm>
            <a:off x="3850444" y="1"/>
            <a:ext cx="2945659" cy="493634"/>
          </a:xfrm>
          <a:prstGeom prst="rect">
            <a:avLst/>
          </a:prstGeom>
          <a:noFill/>
          <a:ln w="9525">
            <a:noFill/>
            <a:miter lim="800000"/>
            <a:headEnd/>
            <a:tailEnd/>
          </a:ln>
          <a:effectLst/>
        </p:spPr>
        <p:txBody>
          <a:bodyPr vert="horz" wrap="square" lIns="91884" tIns="45942" rIns="91884" bIns="45942" numCol="1" anchor="t" anchorCtr="0" compatLnSpc="1">
            <a:prstTxWarp prst="textNoShape">
              <a:avLst/>
            </a:prstTxWarp>
          </a:bodyPr>
          <a:lstStyle>
            <a:lvl1pPr algn="r">
              <a:defRPr sz="1200"/>
            </a:lvl1pPr>
          </a:lstStyle>
          <a:p>
            <a:endParaRPr lang="fr-CH" dirty="0"/>
          </a:p>
        </p:txBody>
      </p:sp>
      <p:sp>
        <p:nvSpPr>
          <p:cNvPr id="154628" name="Rectangle 4"/>
          <p:cNvSpPr>
            <a:spLocks noGrp="1" noChangeArrowheads="1"/>
          </p:cNvSpPr>
          <p:nvPr>
            <p:ph type="ftr" sz="quarter" idx="2"/>
          </p:nvPr>
        </p:nvSpPr>
        <p:spPr bwMode="auto">
          <a:xfrm>
            <a:off x="1" y="9377317"/>
            <a:ext cx="2945659" cy="493634"/>
          </a:xfrm>
          <a:prstGeom prst="rect">
            <a:avLst/>
          </a:prstGeom>
          <a:noFill/>
          <a:ln w="9525">
            <a:noFill/>
            <a:miter lim="800000"/>
            <a:headEnd/>
            <a:tailEnd/>
          </a:ln>
          <a:effectLst/>
        </p:spPr>
        <p:txBody>
          <a:bodyPr vert="horz" wrap="square" lIns="91884" tIns="45942" rIns="91884" bIns="45942" numCol="1" anchor="b" anchorCtr="0" compatLnSpc="1">
            <a:prstTxWarp prst="textNoShape">
              <a:avLst/>
            </a:prstTxWarp>
          </a:bodyPr>
          <a:lstStyle>
            <a:lvl1pPr>
              <a:defRPr sz="1200"/>
            </a:lvl1pPr>
          </a:lstStyle>
          <a:p>
            <a:endParaRPr lang="fr-CH" dirty="0"/>
          </a:p>
        </p:txBody>
      </p:sp>
      <p:sp>
        <p:nvSpPr>
          <p:cNvPr id="154629" name="Rectangle 5"/>
          <p:cNvSpPr>
            <a:spLocks noGrp="1" noChangeArrowheads="1"/>
          </p:cNvSpPr>
          <p:nvPr>
            <p:ph type="sldNum" sz="quarter" idx="3"/>
          </p:nvPr>
        </p:nvSpPr>
        <p:spPr bwMode="auto">
          <a:xfrm>
            <a:off x="3850444" y="9377317"/>
            <a:ext cx="2945659" cy="493634"/>
          </a:xfrm>
          <a:prstGeom prst="rect">
            <a:avLst/>
          </a:prstGeom>
          <a:noFill/>
          <a:ln w="9525">
            <a:noFill/>
            <a:miter lim="800000"/>
            <a:headEnd/>
            <a:tailEnd/>
          </a:ln>
          <a:effectLst/>
        </p:spPr>
        <p:txBody>
          <a:bodyPr vert="horz" wrap="square" lIns="91884" tIns="45942" rIns="91884" bIns="45942" numCol="1" anchor="b" anchorCtr="0" compatLnSpc="1">
            <a:prstTxWarp prst="textNoShape">
              <a:avLst/>
            </a:prstTxWarp>
          </a:bodyPr>
          <a:lstStyle>
            <a:lvl1pPr algn="r">
              <a:defRPr sz="1200"/>
            </a:lvl1pPr>
          </a:lstStyle>
          <a:p>
            <a:fld id="{B1ABDA29-B1DF-4991-9E03-21DD18B5652A}" type="slidenum">
              <a:rPr lang="fr-CH"/>
              <a:pPr/>
              <a:t>‹#›</a:t>
            </a:fld>
            <a:endParaRPr lang="fr-CH" dirty="0"/>
          </a:p>
        </p:txBody>
      </p:sp>
    </p:spTree>
    <p:extLst>
      <p:ext uri="{BB962C8B-B14F-4D97-AF65-F5344CB8AC3E}">
        <p14:creationId xmlns:p14="http://schemas.microsoft.com/office/powerpoint/2010/main" val="3494892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xfrm>
            <a:off x="1" y="1"/>
            <a:ext cx="2945659" cy="493634"/>
          </a:xfrm>
          <a:prstGeom prst="rect">
            <a:avLst/>
          </a:prstGeom>
          <a:noFill/>
          <a:ln w="9525">
            <a:noFill/>
            <a:miter lim="800000"/>
            <a:headEnd/>
            <a:tailEnd/>
          </a:ln>
          <a:effectLst/>
        </p:spPr>
        <p:txBody>
          <a:bodyPr vert="horz" wrap="square" lIns="91884" tIns="45942" rIns="91884" bIns="45942" numCol="1" anchor="t" anchorCtr="0" compatLnSpc="1">
            <a:prstTxWarp prst="textNoShape">
              <a:avLst/>
            </a:prstTxWarp>
          </a:bodyPr>
          <a:lstStyle>
            <a:lvl1pPr>
              <a:defRPr sz="1200"/>
            </a:lvl1pPr>
          </a:lstStyle>
          <a:p>
            <a:endParaRPr lang="fr-CH" dirty="0"/>
          </a:p>
        </p:txBody>
      </p:sp>
      <p:sp>
        <p:nvSpPr>
          <p:cNvPr id="155651" name="Rectangle 3"/>
          <p:cNvSpPr>
            <a:spLocks noGrp="1" noChangeArrowheads="1"/>
          </p:cNvSpPr>
          <p:nvPr>
            <p:ph type="dt" idx="1"/>
          </p:nvPr>
        </p:nvSpPr>
        <p:spPr bwMode="auto">
          <a:xfrm>
            <a:off x="3850444" y="1"/>
            <a:ext cx="2945659" cy="493634"/>
          </a:xfrm>
          <a:prstGeom prst="rect">
            <a:avLst/>
          </a:prstGeom>
          <a:noFill/>
          <a:ln w="9525">
            <a:noFill/>
            <a:miter lim="800000"/>
            <a:headEnd/>
            <a:tailEnd/>
          </a:ln>
          <a:effectLst/>
        </p:spPr>
        <p:txBody>
          <a:bodyPr vert="horz" wrap="square" lIns="91884" tIns="45942" rIns="91884" bIns="45942" numCol="1" anchor="t" anchorCtr="0" compatLnSpc="1">
            <a:prstTxWarp prst="textNoShape">
              <a:avLst/>
            </a:prstTxWarp>
          </a:bodyPr>
          <a:lstStyle>
            <a:lvl1pPr algn="r">
              <a:defRPr sz="1200"/>
            </a:lvl1pPr>
          </a:lstStyle>
          <a:p>
            <a:endParaRPr lang="fr-CH" dirty="0"/>
          </a:p>
        </p:txBody>
      </p:sp>
      <p:sp>
        <p:nvSpPr>
          <p:cNvPr id="155652" name="Rectangle 4"/>
          <p:cNvSpPr>
            <a:spLocks noGrp="1" noRot="1" noChangeAspect="1" noChangeArrowheads="1" noTextEdit="1"/>
          </p:cNvSpPr>
          <p:nvPr>
            <p:ph type="sldImg" idx="2"/>
          </p:nvPr>
        </p:nvSpPr>
        <p:spPr bwMode="auto">
          <a:xfrm>
            <a:off x="931863" y="741363"/>
            <a:ext cx="4935537" cy="3702050"/>
          </a:xfrm>
          <a:prstGeom prst="rect">
            <a:avLst/>
          </a:prstGeom>
          <a:noFill/>
          <a:ln w="9525">
            <a:solidFill>
              <a:srgbClr val="000000"/>
            </a:solidFill>
            <a:miter lim="800000"/>
            <a:headEnd/>
            <a:tailEnd/>
          </a:ln>
          <a:effectLst/>
        </p:spPr>
      </p:sp>
      <p:sp>
        <p:nvSpPr>
          <p:cNvPr id="155653" name="Rectangle 5"/>
          <p:cNvSpPr>
            <a:spLocks noGrp="1" noChangeArrowheads="1"/>
          </p:cNvSpPr>
          <p:nvPr>
            <p:ph type="body" sz="quarter" idx="3"/>
          </p:nvPr>
        </p:nvSpPr>
        <p:spPr bwMode="auto">
          <a:xfrm>
            <a:off x="679768" y="4689514"/>
            <a:ext cx="5438140" cy="4442699"/>
          </a:xfrm>
          <a:prstGeom prst="rect">
            <a:avLst/>
          </a:prstGeom>
          <a:noFill/>
          <a:ln w="9525">
            <a:noFill/>
            <a:miter lim="800000"/>
            <a:headEnd/>
            <a:tailEnd/>
          </a:ln>
          <a:effectLst/>
        </p:spPr>
        <p:txBody>
          <a:bodyPr vert="horz" wrap="square" lIns="91884" tIns="45942" rIns="91884" bIns="45942"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p>
        </p:txBody>
      </p:sp>
      <p:sp>
        <p:nvSpPr>
          <p:cNvPr id="155654" name="Rectangle 6"/>
          <p:cNvSpPr>
            <a:spLocks noGrp="1" noChangeArrowheads="1"/>
          </p:cNvSpPr>
          <p:nvPr>
            <p:ph type="ftr" sz="quarter" idx="4"/>
          </p:nvPr>
        </p:nvSpPr>
        <p:spPr bwMode="auto">
          <a:xfrm>
            <a:off x="1" y="9377317"/>
            <a:ext cx="2945659" cy="493634"/>
          </a:xfrm>
          <a:prstGeom prst="rect">
            <a:avLst/>
          </a:prstGeom>
          <a:noFill/>
          <a:ln w="9525">
            <a:noFill/>
            <a:miter lim="800000"/>
            <a:headEnd/>
            <a:tailEnd/>
          </a:ln>
          <a:effectLst/>
        </p:spPr>
        <p:txBody>
          <a:bodyPr vert="horz" wrap="square" lIns="91884" tIns="45942" rIns="91884" bIns="45942" numCol="1" anchor="b" anchorCtr="0" compatLnSpc="1">
            <a:prstTxWarp prst="textNoShape">
              <a:avLst/>
            </a:prstTxWarp>
          </a:bodyPr>
          <a:lstStyle>
            <a:lvl1pPr>
              <a:defRPr sz="1200"/>
            </a:lvl1pPr>
          </a:lstStyle>
          <a:p>
            <a:endParaRPr lang="fr-CH" dirty="0"/>
          </a:p>
        </p:txBody>
      </p:sp>
      <p:sp>
        <p:nvSpPr>
          <p:cNvPr id="155655" name="Rectangle 7"/>
          <p:cNvSpPr>
            <a:spLocks noGrp="1" noChangeArrowheads="1"/>
          </p:cNvSpPr>
          <p:nvPr>
            <p:ph type="sldNum" sz="quarter" idx="5"/>
          </p:nvPr>
        </p:nvSpPr>
        <p:spPr bwMode="auto">
          <a:xfrm>
            <a:off x="3850444" y="9377317"/>
            <a:ext cx="2945659" cy="493634"/>
          </a:xfrm>
          <a:prstGeom prst="rect">
            <a:avLst/>
          </a:prstGeom>
          <a:noFill/>
          <a:ln w="9525">
            <a:noFill/>
            <a:miter lim="800000"/>
            <a:headEnd/>
            <a:tailEnd/>
          </a:ln>
          <a:effectLst/>
        </p:spPr>
        <p:txBody>
          <a:bodyPr vert="horz" wrap="square" lIns="91884" tIns="45942" rIns="91884" bIns="45942" numCol="1" anchor="b" anchorCtr="0" compatLnSpc="1">
            <a:prstTxWarp prst="textNoShape">
              <a:avLst/>
            </a:prstTxWarp>
          </a:bodyPr>
          <a:lstStyle>
            <a:lvl1pPr algn="r">
              <a:defRPr sz="1200"/>
            </a:lvl1pPr>
          </a:lstStyle>
          <a:p>
            <a:fld id="{D0C6E2F4-1B22-4FFE-96F6-185B465C12E4}" type="slidenum">
              <a:rPr lang="fr-CH"/>
              <a:pPr/>
              <a:t>‹#›</a:t>
            </a:fld>
            <a:endParaRPr lang="fr-CH" dirty="0"/>
          </a:p>
        </p:txBody>
      </p:sp>
    </p:spTree>
    <p:extLst>
      <p:ext uri="{BB962C8B-B14F-4D97-AF65-F5344CB8AC3E}">
        <p14:creationId xmlns:p14="http://schemas.microsoft.com/office/powerpoint/2010/main" val="16543107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oogle.com/trends/explore?date=all&amp;q=resilience,informatics,/m/01yz51"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fe4.news.re3.yahoo.com/s/time/20071119/wl_time/howbangladeshsurvivedthecyclon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ytimes.com/1984/08/16/nyregion/ticker-tape-and-cheers-greet-olympic-medalists.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C6E2F4-1B22-4FFE-96F6-185B465C12E4}" type="slidenum">
              <a:rPr lang="fr-CH" smtClean="0"/>
              <a:pPr/>
              <a:t>1</a:t>
            </a:fld>
            <a:endParaRPr lang="fr-CH" dirty="0"/>
          </a:p>
        </p:txBody>
      </p:sp>
    </p:spTree>
    <p:extLst>
      <p:ext uri="{BB962C8B-B14F-4D97-AF65-F5344CB8AC3E}">
        <p14:creationId xmlns:p14="http://schemas.microsoft.com/office/powerpoint/2010/main" val="1957747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https://www.google.com/trends/explore?date=all&amp;q=resilience,informatics,%2Fm%2F01yz51</a:t>
            </a:r>
            <a:r>
              <a:rPr lang="en-US" dirty="0" smtClean="0"/>
              <a:t> </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14</a:t>
            </a:fld>
            <a:endParaRPr lang="fr-CH" dirty="0"/>
          </a:p>
        </p:txBody>
      </p:sp>
    </p:spTree>
    <p:extLst>
      <p:ext uri="{BB962C8B-B14F-4D97-AF65-F5344CB8AC3E}">
        <p14:creationId xmlns:p14="http://schemas.microsoft.com/office/powerpoint/2010/main" val="2713457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http://www.ifrc.org/Global/Documents/Secretariat/201501/1284000-Framework%20for%20Community%20Resilience-EN-LR.pdf </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15</a:t>
            </a:fld>
            <a:endParaRPr lang="fr-CH" dirty="0"/>
          </a:p>
        </p:txBody>
      </p:sp>
    </p:spTree>
    <p:extLst>
      <p:ext uri="{BB962C8B-B14F-4D97-AF65-F5344CB8AC3E}">
        <p14:creationId xmlns:p14="http://schemas.microsoft.com/office/powerpoint/2010/main" val="1455949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http://ecx.images-amazon.com/images/I/51ILWP8TZqL.jpg </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19</a:t>
            </a:fld>
            <a:endParaRPr lang="fr-CH" dirty="0"/>
          </a:p>
        </p:txBody>
      </p:sp>
    </p:spTree>
    <p:extLst>
      <p:ext uri="{BB962C8B-B14F-4D97-AF65-F5344CB8AC3E}">
        <p14:creationId xmlns:p14="http://schemas.microsoft.com/office/powerpoint/2010/main" val="1383232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700763-A34D-4943-9ACA-7C9860B16150}" type="slidenum">
              <a:rPr lang="en-US"/>
              <a:pPr/>
              <a:t>22</a:t>
            </a:fld>
            <a:endParaRPr lang="en-US"/>
          </a:p>
        </p:txBody>
      </p:sp>
      <p:sp>
        <p:nvSpPr>
          <p:cNvPr id="706562" name="Rectangle 2"/>
          <p:cNvSpPr>
            <a:spLocks noGrp="1" noRot="1" noChangeAspect="1" noChangeArrowheads="1" noTextEdit="1"/>
          </p:cNvSpPr>
          <p:nvPr>
            <p:ph type="sldImg"/>
          </p:nvPr>
        </p:nvSpPr>
        <p:spPr>
          <a:xfrm>
            <a:off x="935038" y="742950"/>
            <a:ext cx="4929187" cy="3698875"/>
          </a:xfrm>
          <a:ln/>
        </p:spPr>
      </p:sp>
      <p:sp>
        <p:nvSpPr>
          <p:cNvPr id="706563" name="Rectangle 3"/>
          <p:cNvSpPr>
            <a:spLocks noGrp="1" noChangeArrowheads="1"/>
          </p:cNvSpPr>
          <p:nvPr>
            <p:ph type="body" idx="1"/>
          </p:nvPr>
        </p:nvSpPr>
        <p:spPr>
          <a:xfrm>
            <a:off x="906357" y="4688504"/>
            <a:ext cx="4984962" cy="4442361"/>
          </a:xfrm>
        </p:spPr>
        <p:txBody>
          <a:bodyPr/>
          <a:lstStyle/>
          <a:p>
            <a:r>
              <a:rPr lang="en-US" dirty="0" smtClean="0"/>
              <a:t>Changing Priorities by Program Type v3.xls</a:t>
            </a:r>
            <a:endParaRPr lang="en-US" dirty="0"/>
          </a:p>
        </p:txBody>
      </p:sp>
    </p:spTree>
    <p:extLst>
      <p:ext uri="{BB962C8B-B14F-4D97-AF65-F5344CB8AC3E}">
        <p14:creationId xmlns:p14="http://schemas.microsoft.com/office/powerpoint/2010/main" val="18371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D33D00-A579-4515-B567-8DDE3E2BDBD0}" type="slidenum">
              <a:rPr lang="en-US"/>
              <a:pPr/>
              <a:t>23</a:t>
            </a:fld>
            <a:endParaRPr lang="en-US"/>
          </a:p>
        </p:txBody>
      </p:sp>
      <p:sp>
        <p:nvSpPr>
          <p:cNvPr id="708610" name="Rectangle 2"/>
          <p:cNvSpPr>
            <a:spLocks noGrp="1" noRot="1" noChangeAspect="1" noChangeArrowheads="1" noTextEdit="1"/>
          </p:cNvSpPr>
          <p:nvPr>
            <p:ph type="sldImg"/>
          </p:nvPr>
        </p:nvSpPr>
        <p:spPr>
          <a:xfrm>
            <a:off x="935038" y="742950"/>
            <a:ext cx="4929187" cy="3698875"/>
          </a:xfrm>
          <a:ln/>
        </p:spPr>
      </p:sp>
      <p:sp>
        <p:nvSpPr>
          <p:cNvPr id="708611" name="Rectangle 3"/>
          <p:cNvSpPr>
            <a:spLocks noGrp="1" noChangeArrowheads="1"/>
          </p:cNvSpPr>
          <p:nvPr>
            <p:ph type="body" idx="1"/>
          </p:nvPr>
        </p:nvSpPr>
        <p:spPr>
          <a:xfrm>
            <a:off x="906357" y="4688504"/>
            <a:ext cx="4984962" cy="4442361"/>
          </a:xfrm>
        </p:spPr>
        <p:txBody>
          <a:bodyPr/>
          <a:lstStyle/>
          <a:p>
            <a:r>
              <a:rPr lang="en-US" dirty="0"/>
              <a:t>Bangladesh cyclone:  3,000 fatalities in 2007 versus 138 000 in 1991 and 500,000 in 1970</a:t>
            </a:r>
          </a:p>
          <a:p>
            <a:r>
              <a:rPr lang="en-US" dirty="0"/>
              <a:t>Factor of 50-100 reduction due to advance evacuation of 3.2M people and stockpiles of relief supplies, i.e. disaster preparedness!  (see </a:t>
            </a:r>
            <a:r>
              <a:rPr lang="en-US" dirty="0">
                <a:hlinkClick r:id="rId3"/>
              </a:rPr>
              <a:t>http://fe4.news.re3.yahoo.com/s/time/20071119/wl_time/howbangladeshsurvivedthecyclone</a:t>
            </a:r>
            <a:r>
              <a:rPr lang="en-US" dirty="0"/>
              <a:t> )</a:t>
            </a:r>
          </a:p>
        </p:txBody>
      </p:sp>
    </p:spTree>
    <p:extLst>
      <p:ext uri="{BB962C8B-B14F-4D97-AF65-F5344CB8AC3E}">
        <p14:creationId xmlns:p14="http://schemas.microsoft.com/office/powerpoint/2010/main" val="111982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FFFC64C-DD67-42E5-8900-38A29D8BEF28}" type="slidenum">
              <a:rPr lang="en-US" smtClean="0"/>
              <a:pPr/>
              <a:t>24</a:t>
            </a:fld>
            <a:endParaRPr lang="en-US"/>
          </a:p>
        </p:txBody>
      </p:sp>
    </p:spTree>
    <p:extLst>
      <p:ext uri="{BB962C8B-B14F-4D97-AF65-F5344CB8AC3E}">
        <p14:creationId xmlns:p14="http://schemas.microsoft.com/office/powerpoint/2010/main" val="1874628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xfrm>
            <a:off x="679768" y="4690189"/>
            <a:ext cx="5438140" cy="4442362"/>
          </a:xfrm>
          <a:noFill/>
          <a:ln/>
        </p:spPr>
        <p:txBody>
          <a:bodyPr/>
          <a:lstStyle/>
          <a:p>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1125898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https://www.si.umich.edu/</a:t>
            </a:r>
          </a:p>
        </p:txBody>
      </p:sp>
      <p:sp>
        <p:nvSpPr>
          <p:cNvPr id="4" name="Slide Number Placeholder 3"/>
          <p:cNvSpPr>
            <a:spLocks noGrp="1"/>
          </p:cNvSpPr>
          <p:nvPr>
            <p:ph type="sldNum" sz="quarter" idx="10"/>
          </p:nvPr>
        </p:nvSpPr>
        <p:spPr/>
        <p:txBody>
          <a:bodyPr/>
          <a:lstStyle/>
          <a:p>
            <a:fld id="{C78C2971-A8E4-43F0-8DE6-FE8EF137F40F}" type="slidenum">
              <a:rPr lang="en-GB" smtClean="0"/>
              <a:pPr/>
              <a:t>31</a:t>
            </a:fld>
            <a:endParaRPr lang="en-GB" dirty="0"/>
          </a:p>
        </p:txBody>
      </p:sp>
    </p:spTree>
    <p:extLst>
      <p:ext uri="{BB962C8B-B14F-4D97-AF65-F5344CB8AC3E}">
        <p14:creationId xmlns:p14="http://schemas.microsoft.com/office/powerpoint/2010/main" val="208901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I was 38, I read a comment by Handy saying we could expect to have 5 careers;</a:t>
            </a:r>
            <a:r>
              <a:rPr lang="en-US" baseline="0" dirty="0"/>
              <a:t> for the millennials, they can expect to have 14 jobs…by the time they are 38! (see https://www.youtube.com/watch?v=XrJjfDUzD7M at 02:15)</a:t>
            </a:r>
            <a:endParaRPr lang="en-US" dirty="0"/>
          </a:p>
          <a:p>
            <a:r>
              <a:rPr lang="en-US" dirty="0"/>
              <a:t>http://www.amazon.com/The-Age-Unreason-Charles-Handy/dp/0875843018</a:t>
            </a:r>
          </a:p>
          <a:p>
            <a:r>
              <a:rPr lang="en-US" dirty="0"/>
              <a:t>Charles Handy,</a:t>
            </a:r>
            <a:r>
              <a:rPr lang="en-US" baseline="0" dirty="0"/>
              <a:t> </a:t>
            </a:r>
            <a:r>
              <a:rPr lang="en-US" dirty="0"/>
              <a:t>http://www.texasventures.us/india/images/leader2_1.jpg  …five</a:t>
            </a:r>
            <a:r>
              <a:rPr lang="en-US" baseline="0" dirty="0"/>
              <a:t> careers</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2</a:t>
            </a:fld>
            <a:endParaRPr lang="fr-CH" dirty="0"/>
          </a:p>
        </p:txBody>
      </p:sp>
    </p:spTree>
    <p:extLst>
      <p:ext uri="{BB962C8B-B14F-4D97-AF65-F5344CB8AC3E}">
        <p14:creationId xmlns:p14="http://schemas.microsoft.com/office/powerpoint/2010/main" val="424238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34" charset="-128"/>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A0AEF4FB-29B6-463F-9CE6-A86E6D150EC8}" type="slidenum">
              <a:rPr lang="en-US" smtClean="0">
                <a:latin typeface="Lucida Grande"/>
                <a:ea typeface="ヒラギノ角ゴ ProN W3"/>
                <a:cs typeface="ヒラギノ角ゴ ProN W3"/>
                <a:sym typeface="Lucida Grande"/>
              </a:rPr>
              <a:pPr/>
              <a:t>3</a:t>
            </a:fld>
            <a:endParaRPr lang="en-US">
              <a:latin typeface="Lucida Grande"/>
              <a:ea typeface="ヒラギノ角ゴ ProN W3"/>
              <a:cs typeface="ヒラギノ角ゴ ProN W3"/>
              <a:sym typeface="Lucida Grande"/>
            </a:endParaRPr>
          </a:p>
        </p:txBody>
      </p:sp>
    </p:spTree>
    <p:extLst>
      <p:ext uri="{BB962C8B-B14F-4D97-AF65-F5344CB8AC3E}">
        <p14:creationId xmlns:p14="http://schemas.microsoft.com/office/powerpoint/2010/main" val="130719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dirty="0" smtClean="0"/>
              <a:t>… the construction roof collapsing on Carolyn and me on Broadway as we awaited seeing Marylou </a:t>
            </a:r>
            <a:r>
              <a:rPr lang="en-US" dirty="0" err="1" smtClean="0"/>
              <a:t>Retton</a:t>
            </a:r>
            <a:r>
              <a:rPr lang="en-US" dirty="0" smtClean="0"/>
              <a:t>. Handling personal crisis.</a:t>
            </a:r>
          </a:p>
          <a:p>
            <a:r>
              <a:rPr lang="en-US" dirty="0" smtClean="0"/>
              <a:t/>
            </a:r>
            <a:br>
              <a:rPr lang="en-US" dirty="0" smtClean="0"/>
            </a:br>
            <a:r>
              <a:rPr lang="en-US" dirty="0" smtClean="0"/>
              <a:t>TICKER TAPE AND CHEERS GREET OLYMPIC MEDALISTS</a:t>
            </a:r>
          </a:p>
          <a:p>
            <a:r>
              <a:rPr lang="en-US" dirty="0" smtClean="0"/>
              <a:t>By DAVID W. DUNLAP</a:t>
            </a:r>
          </a:p>
          <a:p>
            <a:r>
              <a:rPr lang="en-US" i="1" dirty="0" smtClean="0"/>
              <a:t>NY Times, </a:t>
            </a:r>
            <a:r>
              <a:rPr lang="en-US" dirty="0" smtClean="0"/>
              <a:t>Published: August 16, 1984</a:t>
            </a:r>
            <a:br>
              <a:rPr lang="en-US" dirty="0" smtClean="0"/>
            </a:br>
            <a:endParaRPr lang="en-US" dirty="0" smtClean="0"/>
          </a:p>
          <a:p>
            <a:r>
              <a:rPr lang="en-US" dirty="0" smtClean="0">
                <a:hlinkClick r:id="rId3"/>
              </a:rPr>
              <a:t>http://www.nytimes.com/1984/08/16/nyregion/ticker-tape-and-cheers-greet-olympic-medalists.html</a:t>
            </a:r>
            <a:endParaRPr lang="en-US" dirty="0" smtClean="0"/>
          </a:p>
          <a:p>
            <a:endParaRPr lang="en-US" dirty="0" smtClean="0"/>
          </a:p>
          <a:p>
            <a:pPr marL="0" indent="0"/>
            <a:r>
              <a:rPr lang="en-US" dirty="0" smtClean="0"/>
              <a:t>“…what was meant to be an unalloyed celebration was frozen for a terrible half hour of panic and confusion when part of a sidewalk scaffold on lower Broadway collapsed, injuring about 100 spectators as they awaited the athletes."</a:t>
            </a:r>
          </a:p>
          <a:p>
            <a:endParaRPr lang="en-US" dirty="0" smtClean="0"/>
          </a:p>
          <a:p>
            <a:r>
              <a:rPr lang="en-US" dirty="0" smtClean="0"/>
              <a:t>"Pure patriotism was not the only sentiment coming from the crowd. By their shouts and signs, it was clear that the first among equals in New York's affection was Mary Lou </a:t>
            </a:r>
            <a:r>
              <a:rPr lang="en-US" dirty="0" err="1" smtClean="0"/>
              <a:t>Retton</a:t>
            </a:r>
            <a:r>
              <a:rPr lang="en-US" dirty="0" smtClean="0"/>
              <a:t>, the winner of four individual medals - one gold - and a gold team medal in gymnastics.“</a:t>
            </a:r>
          </a:p>
          <a:p>
            <a:endParaRPr lang="en-US" dirty="0" smtClean="0"/>
          </a:p>
          <a:p>
            <a:r>
              <a:rPr lang="en-US" dirty="0" smtClean="0"/>
              <a:t>Note that the photo is for the Apollo 11 parade, August</a:t>
            </a:r>
            <a:r>
              <a:rPr lang="en-US" baseline="0" dirty="0" smtClean="0"/>
              <a:t> 1969 https://en.wikipedia.org/wiki/List_of_ticker-tape_parades_in_New_York_City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0C6E2F4-1B22-4FFE-96F6-185B465C12E4}" type="slidenum">
              <a:rPr lang="fr-CH" smtClean="0"/>
              <a:pPr/>
              <a:t>4</a:t>
            </a:fld>
            <a:endParaRPr lang="fr-CH" dirty="0"/>
          </a:p>
        </p:txBody>
      </p:sp>
    </p:spTree>
    <p:extLst>
      <p:ext uri="{BB962C8B-B14F-4D97-AF65-F5344CB8AC3E}">
        <p14:creationId xmlns:p14="http://schemas.microsoft.com/office/powerpoint/2010/main" val="542399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smtClean="0"/>
              <a:t>Benjamin Zimmer,</a:t>
            </a:r>
            <a:r>
              <a:rPr lang="en-US" b="0" baseline="0" dirty="0" smtClean="0"/>
              <a:t> </a:t>
            </a:r>
            <a:r>
              <a:rPr lang="en-US" b="0" dirty="0" smtClean="0"/>
              <a:t> “</a:t>
            </a:r>
            <a:r>
              <a:rPr lang="en-US" sz="1200" b="0" kern="1200" cap="all" dirty="0" smtClean="0">
                <a:solidFill>
                  <a:schemeClr val="tx1"/>
                </a:solidFill>
                <a:effectLst/>
                <a:latin typeface="Arial" charset="0"/>
                <a:ea typeface="+mn-ea"/>
                <a:cs typeface="Arial" charset="0"/>
              </a:rPr>
              <a:t>Crisis = danger + opportunity: The plot thickens,” </a:t>
            </a:r>
            <a:r>
              <a:rPr lang="en-US" sz="1200" b="0" kern="1200" dirty="0" smtClean="0">
                <a:solidFill>
                  <a:schemeClr val="tx1"/>
                </a:solidFill>
                <a:effectLst/>
                <a:latin typeface="Arial" charset="0"/>
                <a:ea typeface="+mn-ea"/>
                <a:cs typeface="Arial" charset="0"/>
              </a:rPr>
              <a:t>March 27, 2007</a:t>
            </a:r>
          </a:p>
          <a:p>
            <a:endParaRPr lang="en-US" sz="1200" b="1" kern="1200" cap="all" dirty="0" smtClean="0">
              <a:solidFill>
                <a:schemeClr val="tx1"/>
              </a:solidFill>
              <a:effectLst/>
              <a:latin typeface="Arial" charset="0"/>
              <a:ea typeface="+mn-ea"/>
              <a:cs typeface="Arial" charset="0"/>
            </a:endParaRPr>
          </a:p>
          <a:p>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8</a:t>
            </a:fld>
            <a:endParaRPr lang="fr-CH" dirty="0"/>
          </a:p>
        </p:txBody>
      </p:sp>
    </p:spTree>
    <p:extLst>
      <p:ext uri="{BB962C8B-B14F-4D97-AF65-F5344CB8AC3E}">
        <p14:creationId xmlns:p14="http://schemas.microsoft.com/office/powerpoint/2010/main" val="1115282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https://en.wikipedia.org/wiki/Maslow%27s_hierarchy_of_needs</a:t>
            </a:r>
          </a:p>
        </p:txBody>
      </p:sp>
      <p:sp>
        <p:nvSpPr>
          <p:cNvPr id="4" name="Slide Number Placeholder 3"/>
          <p:cNvSpPr>
            <a:spLocks noGrp="1"/>
          </p:cNvSpPr>
          <p:nvPr>
            <p:ph type="sldNum" sz="quarter" idx="10"/>
          </p:nvPr>
        </p:nvSpPr>
        <p:spPr/>
        <p:txBody>
          <a:bodyPr/>
          <a:lstStyle/>
          <a:p>
            <a:fld id="{D0C6E2F4-1B22-4FFE-96F6-185B465C12E4}" type="slidenum">
              <a:rPr lang="fr-CH" smtClean="0"/>
              <a:pPr/>
              <a:t>9</a:t>
            </a:fld>
            <a:endParaRPr lang="fr-CH" dirty="0"/>
          </a:p>
        </p:txBody>
      </p:sp>
    </p:spTree>
    <p:extLst>
      <p:ext uri="{BB962C8B-B14F-4D97-AF65-F5344CB8AC3E}">
        <p14:creationId xmlns:p14="http://schemas.microsoft.com/office/powerpoint/2010/main" val="1068711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3850093" y="9376861"/>
            <a:ext cx="2946065" cy="494134"/>
          </a:xfrm>
          <a:prstGeom prst="rect">
            <a:avLst/>
          </a:prstGeom>
          <a:noFill/>
          <a:ln w="9525">
            <a:noFill/>
            <a:miter lim="800000"/>
            <a:headEnd/>
            <a:tailEnd/>
          </a:ln>
        </p:spPr>
        <p:txBody>
          <a:bodyPr lIns="94227" tIns="47113" rIns="94227" bIns="47113" anchor="b"/>
          <a:lstStyle/>
          <a:p>
            <a:pPr algn="r" defTabSz="942975"/>
            <a:fld id="{C4F9FFB5-C6BE-498E-9350-43F645596842}" type="slidenum">
              <a:rPr lang="en-US" sz="1200">
                <a:latin typeface="Times New Roman" pitchFamily="18" charset="0"/>
              </a:rPr>
              <a:pPr algn="r" defTabSz="942975"/>
              <a:t>10</a:t>
            </a:fld>
            <a:endParaRPr lang="en-US" sz="1200">
              <a:latin typeface="Times New Roman" pitchFamily="18"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xfrm>
            <a:off x="679161" y="4689267"/>
            <a:ext cx="5439355" cy="4442197"/>
          </a:xfrm>
        </p:spPr>
        <p:txBody>
          <a:bodyPr lIns="94227" tIns="47113" rIns="94227" bIns="47113"/>
          <a:lstStyle/>
          <a:p>
            <a:pPr eaLnBrk="1" hangingPunct="1"/>
            <a:endParaRPr lang="en-US"/>
          </a:p>
        </p:txBody>
      </p:sp>
    </p:spTree>
    <p:extLst>
      <p:ext uri="{BB962C8B-B14F-4D97-AF65-F5344CB8AC3E}">
        <p14:creationId xmlns:p14="http://schemas.microsoft.com/office/powerpoint/2010/main" val="468703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Work\2017\Crisis Management Matrix v1.xlsx</a:t>
            </a:r>
          </a:p>
        </p:txBody>
      </p:sp>
      <p:sp>
        <p:nvSpPr>
          <p:cNvPr id="4" name="Slide Number Placeholder 3"/>
          <p:cNvSpPr>
            <a:spLocks noGrp="1"/>
          </p:cNvSpPr>
          <p:nvPr>
            <p:ph type="sldNum" sz="quarter" idx="10"/>
          </p:nvPr>
        </p:nvSpPr>
        <p:spPr/>
        <p:txBody>
          <a:bodyPr/>
          <a:lstStyle/>
          <a:p>
            <a:fld id="{D0C6E2F4-1B22-4FFE-96F6-185B465C12E4}" type="slidenum">
              <a:rPr lang="fr-CH" smtClean="0"/>
              <a:pPr/>
              <a:t>11</a:t>
            </a:fld>
            <a:endParaRPr lang="fr-CH" dirty="0"/>
          </a:p>
        </p:txBody>
      </p:sp>
    </p:spTree>
    <p:extLst>
      <p:ext uri="{BB962C8B-B14F-4D97-AF65-F5344CB8AC3E}">
        <p14:creationId xmlns:p14="http://schemas.microsoft.com/office/powerpoint/2010/main" val="3832928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http://www.dictionary.com/browse/resilience</a:t>
            </a:r>
          </a:p>
          <a:p>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13</a:t>
            </a:fld>
            <a:endParaRPr lang="fr-CH" dirty="0"/>
          </a:p>
        </p:txBody>
      </p:sp>
    </p:spTree>
    <p:extLst>
      <p:ext uri="{BB962C8B-B14F-4D97-AF65-F5344CB8AC3E}">
        <p14:creationId xmlns:p14="http://schemas.microsoft.com/office/powerpoint/2010/main" val="2962375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without photo">
    <p:bg>
      <p:bgPr>
        <a:solidFill>
          <a:schemeClr val="tx2">
            <a:lumMod val="7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152400" y="152400"/>
            <a:ext cx="8839200" cy="6705600"/>
          </a:xfrm>
          <a:prstGeom prst="rect">
            <a:avLst/>
          </a:prstGeom>
          <a:solidFill>
            <a:schemeClr val="tx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8" name="Picture 2" descr="UMSI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89465" y="650583"/>
            <a:ext cx="5841270" cy="5333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762" y="1403368"/>
            <a:ext cx="8555038" cy="4525963"/>
          </a:xfrm>
        </p:spPr>
        <p:txBody>
          <a:bodyPr/>
          <a:lstStyle>
            <a:lvl1pPr>
              <a:buClrTx/>
              <a:defRPr>
                <a:solidFill>
                  <a:schemeClr val="tx1"/>
                </a:solidFill>
              </a:defRPr>
            </a:lvl1pPr>
            <a:lvl2pPr>
              <a:buClrTx/>
              <a:defRPr>
                <a:solidFill>
                  <a:schemeClr val="tx1"/>
                </a:solidFill>
              </a:defRPr>
            </a:lvl2pPr>
            <a:lvl3pPr>
              <a:buClrTx/>
              <a:buSzPct val="100000"/>
              <a:buFont typeface="Lucida Grande"/>
              <a:buChar char="−"/>
              <a:defRPr>
                <a:solidFill>
                  <a:schemeClr val="tx1"/>
                </a:solidFill>
              </a:defRPr>
            </a:lvl3pPr>
            <a:lvl4pPr>
              <a:buClrTx/>
              <a:defRPr baseline="0">
                <a:solidFill>
                  <a:schemeClr val="tx1"/>
                </a:solidFill>
              </a:defRPr>
            </a:lvl4pPr>
            <a:lvl5pPr>
              <a:buClrTx/>
              <a:buFont typeface="Lucida Grande"/>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itle 1"/>
          <p:cNvSpPr>
            <a:spLocks noGrp="1"/>
          </p:cNvSpPr>
          <p:nvPr>
            <p:ph type="title"/>
          </p:nvPr>
        </p:nvSpPr>
        <p:spPr>
          <a:xfrm>
            <a:off x="2386056" y="285306"/>
            <a:ext cx="5472070" cy="843390"/>
          </a:xfrm>
        </p:spPr>
        <p:txBody>
          <a:bodyPr>
            <a:noAutofit/>
          </a:bodyPr>
          <a:lstStyle>
            <a:lvl1pPr>
              <a:defRPr sz="2600">
                <a:solidFill>
                  <a:schemeClr val="bg1"/>
                </a:solidFill>
              </a:defRPr>
            </a:lvl1pPr>
          </a:lstStyle>
          <a:p>
            <a:r>
              <a:rPr lang="en-US"/>
              <a:t>Click to edit Master title style</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9652" y="2518172"/>
            <a:ext cx="6647036" cy="1361777"/>
          </a:xfrm>
          <a:prstGeom prst="rect">
            <a:avLst/>
          </a:prstGeom>
        </p:spPr>
        <p:txBody>
          <a:bodyPr vert="horz" anchor="t"/>
          <a:lstStyle>
            <a:lvl1pPr algn="l">
              <a:defRPr sz="2800" b="1" cap="all">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422561416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0"/>
            <a:ext cx="8991600" cy="6669360"/>
            <a:chOff x="152400" y="-76200"/>
            <a:chExt cx="8991600" cy="6669360"/>
          </a:xfrm>
        </p:grpSpPr>
        <p:sp>
          <p:nvSpPr>
            <p:cNvPr id="3" name="Rectangle 11"/>
            <p:cNvSpPr/>
            <p:nvPr userDrawn="1"/>
          </p:nvSpPr>
          <p:spPr>
            <a:xfrm>
              <a:off x="3048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12"/>
            <p:cNvSpPr/>
            <p:nvPr userDrawn="1"/>
          </p:nvSpPr>
          <p:spPr>
            <a:xfrm>
              <a:off x="152400" y="76200"/>
              <a:ext cx="8839200" cy="6516960"/>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8" name="TextBox 13"/>
          <p:cNvSpPr txBox="1"/>
          <p:nvPr userDrawn="1"/>
        </p:nvSpPr>
        <p:spPr bwMode="auto">
          <a:xfrm>
            <a:off x="971600" y="985366"/>
            <a:ext cx="4724400" cy="5539978"/>
          </a:xfrm>
          <a:prstGeom prst="rect">
            <a:avLst/>
          </a:prstGeom>
          <a:noFill/>
        </p:spPr>
        <p:txBody>
          <a:bodyPr wrap="square" lIns="0" tIns="0" rIns="0" bIns="0">
            <a:spAutoFit/>
          </a:bodyPr>
          <a:lstStyle/>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fontAlgn="auto">
              <a:lnSpc>
                <a:spcPct val="100000"/>
              </a:lnSpc>
              <a:spcBef>
                <a:spcPts val="0"/>
              </a:spcBef>
              <a:spcAft>
                <a:spcPts val="0"/>
              </a:spcAft>
              <a:defRPr/>
            </a:pPr>
            <a:r>
              <a:rPr lang="en-US" sz="2000" b="1" baseline="30000" dirty="0">
                <a:solidFill>
                  <a:srgbClr val="FFFF00"/>
                </a:solidFill>
                <a:latin typeface="Calibri (Body)"/>
                <a:cs typeface="Calibri (Body)"/>
              </a:rPr>
              <a:t>FOR FURTHER INFORMATION, PLEASE CONTACT:</a:t>
            </a:r>
          </a:p>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fontAlgn="auto">
              <a:lnSpc>
                <a:spcPct val="100000"/>
              </a:lnSpc>
              <a:spcBef>
                <a:spcPts val="0"/>
              </a:spcBef>
              <a:spcAft>
                <a:spcPts val="0"/>
              </a:spcAft>
              <a:defRPr/>
            </a:pPr>
            <a:r>
              <a:rPr lang="en-US" sz="2000" b="1" baseline="30000" dirty="0">
                <a:solidFill>
                  <a:schemeClr val="bg1"/>
                </a:solidFill>
                <a:latin typeface="Calibri (Body)"/>
                <a:cs typeface="Calibri (Body)"/>
              </a:rPr>
              <a:t>Edward G. Happ</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Executive Fellow</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University of Michigan, School of Information</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Office: +1 734-764-6367</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Mobile: +1 203-979-5364 </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Email: ehapp@umich.edu </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Website: www.eghapp.com </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Blog: http://eghapp.blogspot.com/  </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Twitter: @ehapp</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SKYPE: eghapp</a:t>
            </a:r>
          </a:p>
          <a:p>
            <a:pPr fontAlgn="auto">
              <a:lnSpc>
                <a:spcPct val="100000"/>
              </a:lnSpc>
              <a:spcBef>
                <a:spcPts val="0"/>
              </a:spcBef>
              <a:spcAft>
                <a:spcPts val="0"/>
              </a:spcAft>
              <a:defRPr/>
            </a:pPr>
            <a:endParaRPr lang="en-US" sz="2000" b="1" baseline="30000" dirty="0">
              <a:solidFill>
                <a:srgbClr val="FF0000"/>
              </a:solidFill>
              <a:latin typeface="Calibri (Body)"/>
              <a:cs typeface="Calibri (Body)"/>
            </a:endParaRPr>
          </a:p>
          <a:p>
            <a:pPr fontAlgn="auto">
              <a:lnSpc>
                <a:spcPct val="100000"/>
              </a:lnSpc>
              <a:spcBef>
                <a:spcPts val="0"/>
              </a:spcBef>
              <a:spcAft>
                <a:spcPts val="0"/>
              </a:spcAft>
              <a:defRPr/>
            </a:pPr>
            <a:r>
              <a:rPr lang="en-US" sz="2000" b="1" baseline="30000" dirty="0">
                <a:solidFill>
                  <a:schemeClr val="bg1"/>
                </a:solidFill>
                <a:latin typeface="Calibri (Body)"/>
                <a:cs typeface="Calibri (Body)"/>
              </a:rPr>
              <a:t>Helping to Make Connections For Good</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Join my network on LinkedIn at https://www.linkedin.com/in/edward-g-happ-23477b</a:t>
            </a:r>
          </a:p>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fontAlgn="auto">
              <a:lnSpc>
                <a:spcPct val="100000"/>
              </a:lnSpc>
              <a:spcBef>
                <a:spcPts val="0"/>
              </a:spcBef>
              <a:spcAft>
                <a:spcPts val="0"/>
              </a:spcAft>
              <a:defRPr/>
            </a:pPr>
            <a:r>
              <a:rPr lang="en-US" sz="2000" b="1" baseline="30000" dirty="0">
                <a:solidFill>
                  <a:srgbClr val="FFFF00"/>
                </a:solidFill>
                <a:latin typeface="Calibri (Body)"/>
                <a:cs typeface="Calibri (Body)"/>
              </a:rPr>
              <a:t>THIS PRESENTATION IS PUBLISHED BY</a:t>
            </a:r>
          </a:p>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fontAlgn="auto">
              <a:lnSpc>
                <a:spcPct val="100000"/>
              </a:lnSpc>
              <a:spcBef>
                <a:spcPts val="0"/>
              </a:spcBef>
              <a:spcAft>
                <a:spcPts val="0"/>
              </a:spcAft>
              <a:defRPr/>
            </a:pPr>
            <a:r>
              <a:rPr lang="en-US" sz="2000" b="1" baseline="30000" dirty="0">
                <a:solidFill>
                  <a:schemeClr val="bg1"/>
                </a:solidFill>
                <a:latin typeface="Calibri (Body)"/>
                <a:cs typeface="Calibri (Body)"/>
              </a:rPr>
              <a:t>School of Information</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University of Michigan</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4322 North Quad</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105 S. State St.</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Ann Arbor, MI 48109-1285</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Phone: +1 (734) 763-2285</a:t>
            </a:r>
          </a:p>
        </p:txBody>
      </p:sp>
      <p:pic>
        <p:nvPicPr>
          <p:cNvPr id="2050" name="Picture 2" descr="UMSI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1600" y="375386"/>
            <a:ext cx="5841270" cy="533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904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buNone/>
              <a:defRPr sz="2000" b="1"/>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endParaRPr lang="en-GB" noProof="0" dirty="0"/>
          </a:p>
        </p:txBody>
      </p:sp>
      <p:sp>
        <p:nvSpPr>
          <p:cNvPr id="5" name="Title 4"/>
          <p:cNvSpPr>
            <a:spLocks noGrp="1"/>
          </p:cNvSpPr>
          <p:nvPr>
            <p:ph type="title"/>
          </p:nvPr>
        </p:nvSpPr>
        <p:spPr/>
        <p:txBody>
          <a:bodyPr/>
          <a:lstStyle/>
          <a:p>
            <a:r>
              <a:rPr lang="en-US" dirty="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dirty="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d contact page">
    <p:spTree>
      <p:nvGrpSpPr>
        <p:cNvPr id="1" name=""/>
        <p:cNvGrpSpPr/>
        <p:nvPr/>
      </p:nvGrpSpPr>
      <p:grpSpPr>
        <a:xfrm>
          <a:off x="0" y="0"/>
          <a:ext cx="0" cy="0"/>
          <a:chOff x="0" y="0"/>
          <a:chExt cx="0" cy="0"/>
        </a:xfrm>
      </p:grpSpPr>
      <p:grpSp>
        <p:nvGrpSpPr>
          <p:cNvPr id="8" name="Group 7"/>
          <p:cNvGrpSpPr>
            <a:grpSpLocks/>
          </p:cNvGrpSpPr>
          <p:nvPr userDrawn="1"/>
        </p:nvGrpSpPr>
        <p:grpSpPr bwMode="auto">
          <a:xfrm>
            <a:off x="152400" y="0"/>
            <a:ext cx="8991600" cy="6669360"/>
            <a:chOff x="152400" y="-76200"/>
            <a:chExt cx="8991600" cy="6669360"/>
          </a:xfrm>
        </p:grpSpPr>
        <p:sp>
          <p:nvSpPr>
            <p:cNvPr id="9" name="Rectangle 11"/>
            <p:cNvSpPr/>
            <p:nvPr userDrawn="1"/>
          </p:nvSpPr>
          <p:spPr>
            <a:xfrm>
              <a:off x="3048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12"/>
            <p:cNvSpPr/>
            <p:nvPr userDrawn="1"/>
          </p:nvSpPr>
          <p:spPr>
            <a:xfrm>
              <a:off x="152400" y="76200"/>
              <a:ext cx="8839200" cy="6516960"/>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1" name="TextBox 13"/>
          <p:cNvSpPr txBox="1"/>
          <p:nvPr userDrawn="1"/>
        </p:nvSpPr>
        <p:spPr bwMode="auto">
          <a:xfrm>
            <a:off x="971600" y="985366"/>
            <a:ext cx="4724400" cy="5539978"/>
          </a:xfrm>
          <a:prstGeom prst="rect">
            <a:avLst/>
          </a:prstGeom>
          <a:noFill/>
        </p:spPr>
        <p:txBody>
          <a:bodyPr wrap="square" lIns="0" tIns="0" rIns="0" bIns="0">
            <a:spAutoFit/>
          </a:bodyPr>
          <a:lstStyle/>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fontAlgn="auto">
              <a:lnSpc>
                <a:spcPct val="100000"/>
              </a:lnSpc>
              <a:spcBef>
                <a:spcPts val="0"/>
              </a:spcBef>
              <a:spcAft>
                <a:spcPts val="0"/>
              </a:spcAft>
              <a:defRPr/>
            </a:pPr>
            <a:r>
              <a:rPr lang="en-US" sz="2000" b="1" baseline="30000" dirty="0">
                <a:solidFill>
                  <a:srgbClr val="FFFF00"/>
                </a:solidFill>
                <a:latin typeface="Calibri (Body)"/>
                <a:cs typeface="Calibri (Body)"/>
              </a:rPr>
              <a:t>FOR FURTHER INFORMATION, PLEASE CONTACT:</a:t>
            </a:r>
          </a:p>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fontAlgn="auto">
              <a:lnSpc>
                <a:spcPct val="100000"/>
              </a:lnSpc>
              <a:spcBef>
                <a:spcPts val="0"/>
              </a:spcBef>
              <a:spcAft>
                <a:spcPts val="0"/>
              </a:spcAft>
              <a:defRPr/>
            </a:pPr>
            <a:r>
              <a:rPr lang="en-US" sz="2000" b="1" baseline="30000" dirty="0">
                <a:solidFill>
                  <a:schemeClr val="bg1"/>
                </a:solidFill>
                <a:latin typeface="Calibri (Body)"/>
                <a:cs typeface="Calibri (Body)"/>
              </a:rPr>
              <a:t>Edward G. Happ</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Executive Fellow</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University of Michigan, School of Information</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Office: +1 734-764-6367</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Mobile: +1 203-979-5364 </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Email: ehapp@umich.edu </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Website: www.eghapp.com </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Blog: http://eghapp.blogspot.com/  </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Twitter: @ehapp</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SKYPE: eghapp</a:t>
            </a:r>
          </a:p>
          <a:p>
            <a:pPr fontAlgn="auto">
              <a:lnSpc>
                <a:spcPct val="100000"/>
              </a:lnSpc>
              <a:spcBef>
                <a:spcPts val="0"/>
              </a:spcBef>
              <a:spcAft>
                <a:spcPts val="0"/>
              </a:spcAft>
              <a:defRPr/>
            </a:pPr>
            <a:endParaRPr lang="en-US" sz="2000" b="1" baseline="30000" dirty="0">
              <a:solidFill>
                <a:srgbClr val="FF0000"/>
              </a:solidFill>
              <a:latin typeface="Calibri (Body)"/>
              <a:cs typeface="Calibri (Body)"/>
            </a:endParaRPr>
          </a:p>
          <a:p>
            <a:pPr fontAlgn="auto">
              <a:lnSpc>
                <a:spcPct val="100000"/>
              </a:lnSpc>
              <a:spcBef>
                <a:spcPts val="0"/>
              </a:spcBef>
              <a:spcAft>
                <a:spcPts val="0"/>
              </a:spcAft>
              <a:defRPr/>
            </a:pPr>
            <a:r>
              <a:rPr lang="en-US" sz="2000" b="1" baseline="30000" dirty="0">
                <a:solidFill>
                  <a:schemeClr val="bg1"/>
                </a:solidFill>
                <a:latin typeface="Calibri (Body)"/>
                <a:cs typeface="Calibri (Body)"/>
              </a:rPr>
              <a:t>Helping to Make Connections For Good</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Join my network on LinkedIn at https://www.linkedin.com/in/edward-g-happ-23477b</a:t>
            </a:r>
          </a:p>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fontAlgn="auto">
              <a:lnSpc>
                <a:spcPct val="100000"/>
              </a:lnSpc>
              <a:spcBef>
                <a:spcPts val="0"/>
              </a:spcBef>
              <a:spcAft>
                <a:spcPts val="0"/>
              </a:spcAft>
              <a:defRPr/>
            </a:pPr>
            <a:r>
              <a:rPr lang="en-US" sz="2000" b="1" baseline="30000" dirty="0">
                <a:solidFill>
                  <a:srgbClr val="FFFF00"/>
                </a:solidFill>
                <a:latin typeface="Calibri (Body)"/>
                <a:cs typeface="Calibri (Body)"/>
              </a:rPr>
              <a:t>THIS PRESENTATION IS PUBLISHED BY</a:t>
            </a:r>
          </a:p>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fontAlgn="auto">
              <a:lnSpc>
                <a:spcPct val="100000"/>
              </a:lnSpc>
              <a:spcBef>
                <a:spcPts val="0"/>
              </a:spcBef>
              <a:spcAft>
                <a:spcPts val="0"/>
              </a:spcAft>
              <a:defRPr/>
            </a:pPr>
            <a:r>
              <a:rPr lang="en-US" sz="2000" b="1" baseline="30000" dirty="0">
                <a:solidFill>
                  <a:schemeClr val="bg1"/>
                </a:solidFill>
                <a:latin typeface="Calibri (Body)"/>
                <a:cs typeface="Calibri (Body)"/>
              </a:rPr>
              <a:t>School of Information</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University of Michigan</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4322 North Quad</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105 S. State St.</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Ann Arbor, MI 48109-1285</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Phone: +1 (734) 763-2285</a:t>
            </a:r>
          </a:p>
        </p:txBody>
      </p:sp>
      <p:pic>
        <p:nvPicPr>
          <p:cNvPr id="12" name="Picture 2" descr="UMSI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1600" y="375386"/>
            <a:ext cx="5841270" cy="5333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buNone/>
              <a:defRPr sz="2000" b="1"/>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Jeremy contact page">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userDrawn="1"/>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userDrawn="1"/>
          </p:nvSpPr>
          <p:spPr>
            <a:xfrm>
              <a:off x="533400" y="623888"/>
              <a:ext cx="5622776" cy="3898900"/>
            </a:xfrm>
            <a:prstGeom prst="rect">
              <a:avLst/>
            </a:prstGeom>
            <a:noFill/>
          </p:spPr>
          <p:txBody>
            <a:bodyPr wrap="square" lIns="0" tIns="0" rIns="0" bIns="0">
              <a:spAutoFit/>
            </a:bodyPr>
            <a:lstStyle/>
            <a:p>
              <a:pPr fontAlgn="auto">
                <a:spcBef>
                  <a:spcPts val="0"/>
                </a:spcBef>
                <a:spcAft>
                  <a:spcPts val="0"/>
                </a:spcAft>
                <a:defRPr/>
              </a:pPr>
              <a:r>
                <a:rPr lang="en-US" sz="2000" b="1" baseline="30000" dirty="0">
                  <a:solidFill>
                    <a:srgbClr val="E8C7B0"/>
                  </a:solidFill>
                  <a:latin typeface="Calibri (Body)"/>
                  <a:cs typeface="Calibri (Body)"/>
                </a:rPr>
                <a:t>FOR FURTHER INFORMATION ON THE DIGITAL DIVIDE INITIATIVE</a:t>
              </a:r>
              <a:r>
                <a:rPr lang="en-US" sz="2000" b="1" baseline="0" dirty="0">
                  <a:solidFill>
                    <a:srgbClr val="E8C7B0"/>
                  </a:solidFill>
                  <a:latin typeface="Calibri (Body)"/>
                  <a:cs typeface="Calibri (Body)"/>
                </a:rPr>
                <a:t> </a:t>
              </a:r>
              <a:r>
                <a:rPr lang="en-US" sz="2000" b="1" baseline="30000" dirty="0">
                  <a:solidFill>
                    <a:srgbClr val="E8C7B0"/>
                  </a:solidFill>
                  <a:latin typeface="Calibri (Body)"/>
                  <a:cs typeface="Calibri (Body)"/>
                </a:rPr>
                <a:t>, PLEASE CONTACT:</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IFRC  INFORMATION SERVICES</a:t>
              </a:r>
              <a:r>
                <a:rPr lang="en-US" sz="2000" b="1" dirty="0">
                  <a:solidFill>
                    <a:srgbClr val="E8C7B0"/>
                  </a:solidFill>
                  <a:latin typeface="Calibri (Body)"/>
                  <a:cs typeface="Calibri (Body)"/>
                </a:rPr>
                <a:t> </a:t>
              </a:r>
              <a:r>
                <a:rPr lang="en-US" sz="2000" b="1" baseline="30000" dirty="0">
                  <a:solidFill>
                    <a:srgbClr val="E8C7B0"/>
                  </a:solidFill>
                  <a:latin typeface="Calibri (Body)"/>
                  <a:cs typeface="Calibri (Body)"/>
                </a:rPr>
                <a:t>DEPARTMENT</a:t>
              </a:r>
            </a:p>
            <a:p>
              <a:pPr fontAlgn="auto">
                <a:spcBef>
                  <a:spcPts val="0"/>
                </a:spcBef>
                <a:spcAft>
                  <a:spcPts val="0"/>
                </a:spcAft>
                <a:defRPr/>
              </a:pPr>
              <a:r>
                <a:rPr lang="en-US" sz="2000" baseline="30000" dirty="0">
                  <a:solidFill>
                    <a:schemeClr val="bg1"/>
                  </a:solidFill>
                  <a:latin typeface="Calibri (Body)"/>
                  <a:cs typeface="Calibri (Body)"/>
                </a:rPr>
                <a:t>JEREMY MORTIMER, DIGITAL DIVIDE ADVISOR</a:t>
              </a:r>
              <a:br>
                <a:rPr lang="en-US" sz="2000" baseline="30000" dirty="0">
                  <a:solidFill>
                    <a:schemeClr val="bg1"/>
                  </a:solidFill>
                  <a:latin typeface="Calibri (Body)"/>
                  <a:cs typeface="Calibri (Body)"/>
                </a:rPr>
              </a:br>
              <a:r>
                <a:rPr lang="en-US" sz="2000" b="1" baseline="30000" dirty="0">
                  <a:solidFill>
                    <a:schemeClr val="bg1"/>
                  </a:solidFill>
                  <a:latin typeface="Calibri (Body)"/>
                  <a:cs typeface="Calibri (Body)"/>
                </a:rPr>
                <a:t>TEL. : +41 022 730 4497</a:t>
              </a:r>
            </a:p>
            <a:p>
              <a:pPr fontAlgn="auto">
                <a:spcBef>
                  <a:spcPts val="0"/>
                </a:spcBef>
                <a:spcAft>
                  <a:spcPts val="0"/>
                </a:spcAft>
                <a:defRPr/>
              </a:pPr>
              <a:r>
                <a:rPr lang="en-US" sz="2000" b="1" baseline="30000" dirty="0">
                  <a:solidFill>
                    <a:schemeClr val="bg1"/>
                  </a:solidFill>
                  <a:latin typeface="Calibri (Body)"/>
                  <a:cs typeface="Calibri (Body)"/>
                </a:rPr>
                <a:t>EMAIL: jeremy.mortimer@ifrc.org</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THIS PRESENTATION IS PUBLISHED BY</a:t>
              </a:r>
            </a:p>
            <a:p>
              <a:pPr fontAlgn="auto">
                <a:spcBef>
                  <a:spcPts val="0"/>
                </a:spcBef>
                <a:spcAft>
                  <a:spcPts val="0"/>
                </a:spcAft>
                <a:defRPr/>
              </a:pPr>
              <a:r>
                <a:rPr lang="en-US" sz="2000" b="1" baseline="30000" dirty="0">
                  <a:solidFill>
                    <a:schemeClr val="bg1"/>
                  </a:solidFill>
                  <a:latin typeface="Calibri (Body)"/>
                  <a:cs typeface="Calibri (Body)"/>
                </a:rPr>
                <a:t>INTERNATIONAL FEDERATION OF </a:t>
              </a:r>
              <a:br>
                <a:rPr lang="en-US" sz="2000" b="1" baseline="30000" dirty="0">
                  <a:solidFill>
                    <a:schemeClr val="bg1"/>
                  </a:solidFill>
                  <a:latin typeface="Calibri (Body)"/>
                  <a:cs typeface="Calibri (Body)"/>
                </a:rPr>
              </a:br>
              <a:r>
                <a:rPr lang="en-US" sz="2000" b="1" baseline="30000" dirty="0">
                  <a:solidFill>
                    <a:schemeClr val="bg1"/>
                  </a:solidFill>
                  <a:latin typeface="Calibri (Body)"/>
                  <a:cs typeface="Calibri (Body)"/>
                </a:rPr>
                <a:t>RED CROSS AND RED CRESCENT SOCIETIES</a:t>
              </a:r>
            </a:p>
            <a:p>
              <a:pPr fontAlgn="auto">
                <a:spcBef>
                  <a:spcPts val="0"/>
                </a:spcBef>
                <a:spcAft>
                  <a:spcPts val="0"/>
                </a:spcAft>
                <a:defRPr/>
              </a:pPr>
              <a:r>
                <a:rPr lang="en-US" sz="2000" b="1" baseline="30000" dirty="0">
                  <a:solidFill>
                    <a:schemeClr val="bg1"/>
                  </a:solidFill>
                  <a:latin typeface="Calibri (Body)"/>
                  <a:cs typeface="Calibri (Body)"/>
                </a:rPr>
                <a:t>P.O. BOX 372</a:t>
              </a:r>
            </a:p>
            <a:p>
              <a:pPr fontAlgn="auto">
                <a:spcBef>
                  <a:spcPts val="0"/>
                </a:spcBef>
                <a:spcAft>
                  <a:spcPts val="0"/>
                </a:spcAft>
                <a:defRPr/>
              </a:pPr>
              <a:r>
                <a:rPr lang="en-US" sz="2000" b="1" baseline="30000" dirty="0">
                  <a:solidFill>
                    <a:schemeClr val="bg1"/>
                  </a:solidFill>
                  <a:latin typeface="Calibri (Body)"/>
                  <a:cs typeface="Calibri (Body)"/>
                </a:rPr>
                <a:t>CH-1211 GENEVA 19</a:t>
              </a:r>
            </a:p>
            <a:p>
              <a:pPr fontAlgn="auto">
                <a:spcBef>
                  <a:spcPts val="0"/>
                </a:spcBef>
                <a:spcAft>
                  <a:spcPts val="0"/>
                </a:spcAft>
                <a:defRPr/>
              </a:pPr>
              <a:r>
                <a:rPr lang="en-US" sz="2000" b="1" baseline="30000" dirty="0">
                  <a:solidFill>
                    <a:schemeClr val="bg1"/>
                  </a:solidFill>
                  <a:latin typeface="Calibri (Body)"/>
                  <a:cs typeface="Calibri (Body)"/>
                </a:rPr>
                <a:t>SWITZERLAND</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TEL.: +41 22 730 42 22</a:t>
              </a:r>
            </a:p>
            <a:p>
              <a:pPr fontAlgn="auto">
                <a:spcBef>
                  <a:spcPts val="0"/>
                </a:spcBef>
                <a:spcAft>
                  <a:spcPts val="0"/>
                </a:spcAft>
                <a:defRPr/>
              </a:pPr>
              <a:r>
                <a:rPr lang="en-US" sz="2000" b="1" baseline="30000" dirty="0">
                  <a:solidFill>
                    <a:schemeClr val="bg1"/>
                  </a:solidFill>
                  <a:latin typeface="Calibri (Body)"/>
                  <a:cs typeface="Calibri (Body)"/>
                </a:rPr>
                <a:t>FAX.: +41 22 733 03 95</a:t>
              </a:r>
              <a:endParaRPr lang="en-US" sz="2000" dirty="0">
                <a:solidFill>
                  <a:schemeClr val="bg1"/>
                </a:solidFill>
                <a:latin typeface="Calibri (Body)"/>
                <a:cs typeface="Calibri (Body)"/>
              </a:endParaRPr>
            </a:p>
          </p:txBody>
        </p:sp>
        <p:pic>
          <p:nvPicPr>
            <p:cNvPr id="6" name="Picture 15" descr="SLCM-icons logo-EN.jpg"/>
            <p:cNvPicPr>
              <a:picLocks noChangeAspect="1"/>
            </p:cNvPicPr>
            <p:nvPr userDrawn="1"/>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userDrawn="1"/>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762" y="1403368"/>
            <a:ext cx="8555038" cy="4525963"/>
          </a:xfrm>
        </p:spPr>
        <p:txBody>
          <a:bodyPr/>
          <a:lstStyle>
            <a:lvl1pPr>
              <a:buClrTx/>
              <a:defRPr>
                <a:solidFill>
                  <a:schemeClr val="tx1"/>
                </a:solidFill>
              </a:defRPr>
            </a:lvl1pPr>
            <a:lvl2pPr>
              <a:buClrTx/>
              <a:defRPr>
                <a:solidFill>
                  <a:schemeClr val="tx1"/>
                </a:solidFill>
              </a:defRPr>
            </a:lvl2pPr>
            <a:lvl3pPr>
              <a:buClrTx/>
              <a:buSzPct val="100000"/>
              <a:buFont typeface="Lucida Grande"/>
              <a:buChar char="−"/>
              <a:defRPr>
                <a:solidFill>
                  <a:schemeClr val="tx1"/>
                </a:solidFill>
              </a:defRPr>
            </a:lvl3pPr>
            <a:lvl4pPr>
              <a:buClrTx/>
              <a:defRPr baseline="0">
                <a:solidFill>
                  <a:schemeClr val="tx1"/>
                </a:solidFill>
              </a:defRPr>
            </a:lvl4pPr>
            <a:lvl5pPr>
              <a:buClrTx/>
              <a:buFont typeface="Lucida Grande"/>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itle 1"/>
          <p:cNvSpPr>
            <a:spLocks noGrp="1"/>
          </p:cNvSpPr>
          <p:nvPr>
            <p:ph type="title"/>
          </p:nvPr>
        </p:nvSpPr>
        <p:spPr>
          <a:xfrm>
            <a:off x="2386056" y="285306"/>
            <a:ext cx="5472070" cy="843390"/>
          </a:xfrm>
        </p:spPr>
        <p:txBody>
          <a:bodyPr>
            <a:noAutofit/>
          </a:bodyPr>
          <a:lstStyle>
            <a:lvl1pPr>
              <a:defRPr sz="2600">
                <a:solidFill>
                  <a:schemeClr val="bg1"/>
                </a:solidFill>
              </a:defRPr>
            </a:lvl1pPr>
          </a:lstStyle>
          <a:p>
            <a:r>
              <a:rPr lang="en-US"/>
              <a:t>Click to edit Master title style</a:t>
            </a:r>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5EB12A"/>
        </a:solidFill>
        <a:effectLst/>
      </p:bgPr>
    </p:bg>
    <p:spTree>
      <p:nvGrpSpPr>
        <p:cNvPr id="1" name=""/>
        <p:cNvGrpSpPr/>
        <p:nvPr/>
      </p:nvGrpSpPr>
      <p:grpSpPr>
        <a:xfrm>
          <a:off x="0" y="0"/>
          <a:ext cx="0" cy="0"/>
          <a:chOff x="0" y="0"/>
          <a:chExt cx="0" cy="0"/>
        </a:xfrm>
      </p:grpSpPr>
      <p:sp>
        <p:nvSpPr>
          <p:cNvPr id="3" name="Round Single Corner Rectangle 2"/>
          <p:cNvSpPr/>
          <p:nvPr userDrawn="1"/>
        </p:nvSpPr>
        <p:spPr bwMode="auto">
          <a:xfrm flipH="1">
            <a:off x="7733109" y="160735"/>
            <a:ext cx="1285875" cy="868412"/>
          </a:xfrm>
          <a:prstGeom prst="round1Rect">
            <a:avLst>
              <a:gd name="adj" fmla="val 46540"/>
            </a:avLst>
          </a:prstGeom>
          <a:solidFill>
            <a:srgbClr val="5EB12A"/>
          </a:solidFill>
          <a:ln w="12700" cap="flat" cmpd="sng" algn="ctr">
            <a:noFill/>
            <a:prstDash val="solid"/>
            <a:round/>
            <a:headEnd type="none" w="med" len="med"/>
            <a:tailEnd type="none" w="med" len="med"/>
          </a:ln>
          <a:effectLst/>
        </p:spPr>
        <p:txBody>
          <a:bodyPr lIns="64291" tIns="32146" rIns="64291" bIns="32146"/>
          <a:lstStyle/>
          <a:p>
            <a:pPr algn="ctr">
              <a:defRPr/>
            </a:pPr>
            <a:endParaRPr lang="en-US">
              <a:latin typeface="Lucida Grande" charset="0"/>
              <a:ea typeface="ヒラギノ角ゴ ProN W3" charset="-128"/>
              <a:cs typeface="ヒラギノ角ゴ ProN W3" charset="-128"/>
              <a:sym typeface="Lucida Grande" charset="0"/>
            </a:endParaRPr>
          </a:p>
        </p:txBody>
      </p:sp>
      <p:sp>
        <p:nvSpPr>
          <p:cNvPr id="2" name="Title 1"/>
          <p:cNvSpPr>
            <a:spLocks noGrp="1"/>
          </p:cNvSpPr>
          <p:nvPr>
            <p:ph type="title"/>
          </p:nvPr>
        </p:nvSpPr>
        <p:spPr>
          <a:xfrm>
            <a:off x="1139652" y="2518172"/>
            <a:ext cx="6647036" cy="1361777"/>
          </a:xfrm>
          <a:prstGeom prst="rect">
            <a:avLst/>
          </a:prstGeom>
        </p:spPr>
        <p:txBody>
          <a:bodyPr vert="horz" anchor="t"/>
          <a:lstStyle>
            <a:lvl1pPr algn="l">
              <a:defRPr sz="2800" b="1" cap="all">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5052128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9652" y="2518172"/>
            <a:ext cx="6647036" cy="1361777"/>
          </a:xfrm>
          <a:prstGeom prst="rect">
            <a:avLst/>
          </a:prstGeom>
        </p:spPr>
        <p:txBody>
          <a:bodyPr vert="horz" anchor="t"/>
          <a:lstStyle>
            <a:lvl1pPr algn="l">
              <a:defRPr sz="2800" b="1" cap="all">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4867781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Photo Layout">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395536" y="3212976"/>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cxnSp>
        <p:nvCxnSpPr>
          <p:cNvPr id="12" name="Straight Connector 4"/>
          <p:cNvCxnSpPr/>
          <p:nvPr userDrawn="1"/>
        </p:nvCxnSpPr>
        <p:spPr>
          <a:xfrm>
            <a:off x="395536" y="4365104"/>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4"/>
          <p:cNvCxnSpPr/>
          <p:nvPr userDrawn="1"/>
        </p:nvCxnSpPr>
        <p:spPr>
          <a:xfrm>
            <a:off x="395536" y="3212976"/>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152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endParaRPr lang="en-GB" noProof="0" dirty="0"/>
          </a:p>
        </p:txBody>
      </p:sp>
      <p:sp>
        <p:nvSpPr>
          <p:cNvPr id="5" name="Title 4"/>
          <p:cNvSpPr>
            <a:spLocks noGrp="1"/>
          </p:cNvSpPr>
          <p:nvPr>
            <p:ph type="title"/>
          </p:nvPr>
        </p:nvSpPr>
        <p:spPr/>
        <p:txBody>
          <a:bodyPr/>
          <a:lstStyle/>
          <a:p>
            <a:r>
              <a:rPr lang="en-US" dirty="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dirty="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d contact page">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userDrawn="1"/>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userDrawn="1"/>
          </p:nvSpPr>
          <p:spPr>
            <a:xfrm>
              <a:off x="533400" y="623888"/>
              <a:ext cx="5910808" cy="3898503"/>
            </a:xfrm>
            <a:prstGeom prst="rect">
              <a:avLst/>
            </a:prstGeom>
            <a:noFill/>
          </p:spPr>
          <p:txBody>
            <a:bodyPr wrap="square" lIns="0" tIns="0" rIns="0" bIns="0">
              <a:spAutoFit/>
            </a:bodyPr>
            <a:lstStyle/>
            <a:p>
              <a:pPr fontAlgn="auto">
                <a:spcBef>
                  <a:spcPts val="0"/>
                </a:spcBef>
                <a:spcAft>
                  <a:spcPts val="0"/>
                </a:spcAft>
                <a:defRPr/>
              </a:pPr>
              <a:r>
                <a:rPr lang="en-US" sz="2000" b="1" baseline="30000" dirty="0">
                  <a:solidFill>
                    <a:srgbClr val="E8C7B0"/>
                  </a:solidFill>
                  <a:latin typeface="Calibri (Body)"/>
                  <a:cs typeface="Calibri (Body)"/>
                </a:rPr>
                <a:t>FOR FURTHER INFORMATION ON THE DIGITAL DIVIDE INITIATIVE</a:t>
              </a:r>
              <a:r>
                <a:rPr lang="en-US" sz="2000" b="1" baseline="0" dirty="0">
                  <a:solidFill>
                    <a:srgbClr val="E8C7B0"/>
                  </a:solidFill>
                  <a:latin typeface="Calibri (Body)"/>
                  <a:cs typeface="Calibri (Body)"/>
                </a:rPr>
                <a:t> </a:t>
              </a:r>
              <a:r>
                <a:rPr lang="en-US" sz="2000" b="1" baseline="30000" dirty="0">
                  <a:solidFill>
                    <a:srgbClr val="E8C7B0"/>
                  </a:solidFill>
                  <a:latin typeface="Calibri (Body)"/>
                  <a:cs typeface="Calibri (Body)"/>
                </a:rPr>
                <a:t>, PLEASE CONTACT:</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IFRC  INFORMATION SERVICES</a:t>
              </a:r>
              <a:r>
                <a:rPr lang="en-US" sz="2000" b="1" dirty="0">
                  <a:solidFill>
                    <a:srgbClr val="E8C7B0"/>
                  </a:solidFill>
                  <a:latin typeface="Calibri (Body)"/>
                  <a:cs typeface="Calibri (Body)"/>
                </a:rPr>
                <a:t> </a:t>
              </a:r>
              <a:r>
                <a:rPr lang="en-US" sz="2000" b="1" baseline="30000" dirty="0">
                  <a:solidFill>
                    <a:srgbClr val="E8C7B0"/>
                  </a:solidFill>
                  <a:latin typeface="Calibri (Body)"/>
                  <a:cs typeface="Calibri (Body)"/>
                </a:rPr>
                <a:t>DEPARTMENT</a:t>
              </a:r>
            </a:p>
            <a:p>
              <a:pPr fontAlgn="auto">
                <a:spcBef>
                  <a:spcPts val="0"/>
                </a:spcBef>
                <a:spcAft>
                  <a:spcPts val="0"/>
                </a:spcAft>
                <a:defRPr/>
              </a:pPr>
              <a:r>
                <a:rPr lang="en-US" sz="2000" baseline="30000" dirty="0">
                  <a:solidFill>
                    <a:schemeClr val="bg1"/>
                  </a:solidFill>
                  <a:latin typeface="Calibri (Body)"/>
                  <a:cs typeface="Calibri (Body)"/>
                </a:rPr>
                <a:t>ED HAPP, HEAD OF ISD &amp; GLOBAL CIO</a:t>
              </a:r>
              <a:br>
                <a:rPr lang="en-US" sz="2000" baseline="30000" dirty="0">
                  <a:solidFill>
                    <a:schemeClr val="bg1"/>
                  </a:solidFill>
                  <a:latin typeface="Calibri (Body)"/>
                  <a:cs typeface="Calibri (Body)"/>
                </a:rPr>
              </a:br>
              <a:r>
                <a:rPr lang="en-US" sz="2000" b="1" baseline="30000" dirty="0">
                  <a:solidFill>
                    <a:schemeClr val="bg1"/>
                  </a:solidFill>
                  <a:latin typeface="Calibri (Body)"/>
                  <a:cs typeface="Calibri (Body)"/>
                </a:rPr>
                <a:t>TEL. : +41 022 730 4365</a:t>
              </a:r>
            </a:p>
            <a:p>
              <a:pPr fontAlgn="auto">
                <a:spcBef>
                  <a:spcPts val="0"/>
                </a:spcBef>
                <a:spcAft>
                  <a:spcPts val="0"/>
                </a:spcAft>
                <a:defRPr/>
              </a:pPr>
              <a:r>
                <a:rPr lang="en-US" sz="2000" b="1" baseline="30000" dirty="0">
                  <a:solidFill>
                    <a:schemeClr val="bg1"/>
                  </a:solidFill>
                  <a:latin typeface="Calibri (Body)"/>
                  <a:cs typeface="Calibri (Body)"/>
                </a:rPr>
                <a:t>EMAIL: edward.happ@ifrc.org</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THIS PRESENTATION IS PUBLISHED BY</a:t>
              </a:r>
            </a:p>
            <a:p>
              <a:pPr fontAlgn="auto">
                <a:spcBef>
                  <a:spcPts val="0"/>
                </a:spcBef>
                <a:spcAft>
                  <a:spcPts val="0"/>
                </a:spcAft>
                <a:defRPr/>
              </a:pPr>
              <a:r>
                <a:rPr lang="en-US" sz="2000" b="1" baseline="30000" dirty="0">
                  <a:solidFill>
                    <a:schemeClr val="bg1"/>
                  </a:solidFill>
                  <a:latin typeface="Calibri (Body)"/>
                  <a:cs typeface="Calibri (Body)"/>
                </a:rPr>
                <a:t>INTERNATIONAL FEDERATION OF </a:t>
              </a:r>
              <a:br>
                <a:rPr lang="en-US" sz="2000" b="1" baseline="30000" dirty="0">
                  <a:solidFill>
                    <a:schemeClr val="bg1"/>
                  </a:solidFill>
                  <a:latin typeface="Calibri (Body)"/>
                  <a:cs typeface="Calibri (Body)"/>
                </a:rPr>
              </a:br>
              <a:r>
                <a:rPr lang="en-US" sz="2000" b="1" baseline="30000" dirty="0">
                  <a:solidFill>
                    <a:schemeClr val="bg1"/>
                  </a:solidFill>
                  <a:latin typeface="Calibri (Body)"/>
                  <a:cs typeface="Calibri (Body)"/>
                </a:rPr>
                <a:t>RED CROSS AND RED CRESCENT SOCIETIES</a:t>
              </a:r>
            </a:p>
            <a:p>
              <a:pPr fontAlgn="auto">
                <a:spcBef>
                  <a:spcPts val="0"/>
                </a:spcBef>
                <a:spcAft>
                  <a:spcPts val="0"/>
                </a:spcAft>
                <a:defRPr/>
              </a:pPr>
              <a:r>
                <a:rPr lang="en-US" sz="2000" b="1" baseline="30000" dirty="0">
                  <a:solidFill>
                    <a:schemeClr val="bg1"/>
                  </a:solidFill>
                  <a:latin typeface="Calibri (Body)"/>
                  <a:cs typeface="Calibri (Body)"/>
                </a:rPr>
                <a:t>P.O. BOX 372</a:t>
              </a:r>
            </a:p>
            <a:p>
              <a:pPr fontAlgn="auto">
                <a:spcBef>
                  <a:spcPts val="0"/>
                </a:spcBef>
                <a:spcAft>
                  <a:spcPts val="0"/>
                </a:spcAft>
                <a:defRPr/>
              </a:pPr>
              <a:r>
                <a:rPr lang="en-US" sz="2000" b="1" baseline="30000" dirty="0">
                  <a:solidFill>
                    <a:schemeClr val="bg1"/>
                  </a:solidFill>
                  <a:latin typeface="Calibri (Body)"/>
                  <a:cs typeface="Calibri (Body)"/>
                </a:rPr>
                <a:t>CH-1211 GENEVA 19</a:t>
              </a:r>
            </a:p>
            <a:p>
              <a:pPr fontAlgn="auto">
                <a:spcBef>
                  <a:spcPts val="0"/>
                </a:spcBef>
                <a:spcAft>
                  <a:spcPts val="0"/>
                </a:spcAft>
                <a:defRPr/>
              </a:pPr>
              <a:r>
                <a:rPr lang="en-US" sz="2000" b="1" baseline="30000" dirty="0">
                  <a:solidFill>
                    <a:schemeClr val="bg1"/>
                  </a:solidFill>
                  <a:latin typeface="Calibri (Body)"/>
                  <a:cs typeface="Calibri (Body)"/>
                </a:rPr>
                <a:t>SWITZERLAND</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TEL.: +41 22 730 42 22</a:t>
              </a:r>
            </a:p>
            <a:p>
              <a:pPr fontAlgn="auto">
                <a:spcBef>
                  <a:spcPts val="0"/>
                </a:spcBef>
                <a:spcAft>
                  <a:spcPts val="0"/>
                </a:spcAft>
                <a:defRPr/>
              </a:pPr>
              <a:r>
                <a:rPr lang="en-US" sz="2000" b="1" baseline="30000" dirty="0">
                  <a:solidFill>
                    <a:schemeClr val="bg1"/>
                  </a:solidFill>
                  <a:latin typeface="Calibri (Body)"/>
                  <a:cs typeface="Calibri (Body)"/>
                </a:rPr>
                <a:t>FAX.: +41 22 733 03 95</a:t>
              </a:r>
              <a:endParaRPr lang="en-US" sz="2000" dirty="0">
                <a:solidFill>
                  <a:schemeClr val="bg1"/>
                </a:solidFill>
                <a:latin typeface="Calibri (Body)"/>
                <a:cs typeface="Calibri (Body)"/>
              </a:endParaRPr>
            </a:p>
          </p:txBody>
        </p:sp>
        <p:pic>
          <p:nvPicPr>
            <p:cNvPr id="6" name="Picture 15" descr="SLCM-icons logo-EN.jpg"/>
            <p:cNvPicPr>
              <a:picLocks noChangeAspect="1"/>
            </p:cNvPicPr>
            <p:nvPr userDrawn="1"/>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userDrawn="1"/>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Jeremy contact page">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userDrawn="1"/>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userDrawn="1"/>
          </p:nvSpPr>
          <p:spPr>
            <a:xfrm>
              <a:off x="533400" y="623888"/>
              <a:ext cx="5622776" cy="3898900"/>
            </a:xfrm>
            <a:prstGeom prst="rect">
              <a:avLst/>
            </a:prstGeom>
            <a:noFill/>
          </p:spPr>
          <p:txBody>
            <a:bodyPr wrap="square" lIns="0" tIns="0" rIns="0" bIns="0">
              <a:spAutoFit/>
            </a:bodyPr>
            <a:lstStyle/>
            <a:p>
              <a:pPr fontAlgn="auto">
                <a:spcBef>
                  <a:spcPts val="0"/>
                </a:spcBef>
                <a:spcAft>
                  <a:spcPts val="0"/>
                </a:spcAft>
                <a:defRPr/>
              </a:pPr>
              <a:r>
                <a:rPr lang="en-US" sz="2000" b="1" baseline="30000" dirty="0">
                  <a:solidFill>
                    <a:srgbClr val="E8C7B0"/>
                  </a:solidFill>
                  <a:latin typeface="Calibri (Body)"/>
                  <a:cs typeface="Calibri (Body)"/>
                </a:rPr>
                <a:t>FOR FURTHER INFORMATION ON THE DIGITAL DIVIDE INITIATIVE</a:t>
              </a:r>
              <a:r>
                <a:rPr lang="en-US" sz="2000" b="1" baseline="0" dirty="0">
                  <a:solidFill>
                    <a:srgbClr val="E8C7B0"/>
                  </a:solidFill>
                  <a:latin typeface="Calibri (Body)"/>
                  <a:cs typeface="Calibri (Body)"/>
                </a:rPr>
                <a:t> </a:t>
              </a:r>
              <a:r>
                <a:rPr lang="en-US" sz="2000" b="1" baseline="30000" dirty="0">
                  <a:solidFill>
                    <a:srgbClr val="E8C7B0"/>
                  </a:solidFill>
                  <a:latin typeface="Calibri (Body)"/>
                  <a:cs typeface="Calibri (Body)"/>
                </a:rPr>
                <a:t>, PLEASE CONTACT:</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IFRC  INFORMATION SERVICES</a:t>
              </a:r>
              <a:r>
                <a:rPr lang="en-US" sz="2000" b="1" dirty="0">
                  <a:solidFill>
                    <a:srgbClr val="E8C7B0"/>
                  </a:solidFill>
                  <a:latin typeface="Calibri (Body)"/>
                  <a:cs typeface="Calibri (Body)"/>
                </a:rPr>
                <a:t> </a:t>
              </a:r>
              <a:r>
                <a:rPr lang="en-US" sz="2000" b="1" baseline="30000" dirty="0">
                  <a:solidFill>
                    <a:srgbClr val="E8C7B0"/>
                  </a:solidFill>
                  <a:latin typeface="Calibri (Body)"/>
                  <a:cs typeface="Calibri (Body)"/>
                </a:rPr>
                <a:t>DEPARTMENT</a:t>
              </a:r>
            </a:p>
            <a:p>
              <a:pPr fontAlgn="auto">
                <a:spcBef>
                  <a:spcPts val="0"/>
                </a:spcBef>
                <a:spcAft>
                  <a:spcPts val="0"/>
                </a:spcAft>
                <a:defRPr/>
              </a:pPr>
              <a:r>
                <a:rPr lang="en-US" sz="2000" baseline="30000" dirty="0">
                  <a:solidFill>
                    <a:schemeClr val="bg1"/>
                  </a:solidFill>
                  <a:latin typeface="Calibri (Body)"/>
                  <a:cs typeface="Calibri (Body)"/>
                </a:rPr>
                <a:t>JEREMY MORTIMER, DIGITAL DIVIDE ADVISOR</a:t>
              </a:r>
              <a:br>
                <a:rPr lang="en-US" sz="2000" baseline="30000" dirty="0">
                  <a:solidFill>
                    <a:schemeClr val="bg1"/>
                  </a:solidFill>
                  <a:latin typeface="Calibri (Body)"/>
                  <a:cs typeface="Calibri (Body)"/>
                </a:rPr>
              </a:br>
              <a:r>
                <a:rPr lang="en-US" sz="2000" b="1" baseline="30000" dirty="0">
                  <a:solidFill>
                    <a:schemeClr val="bg1"/>
                  </a:solidFill>
                  <a:latin typeface="Calibri (Body)"/>
                  <a:cs typeface="Calibri (Body)"/>
                </a:rPr>
                <a:t>TEL. : +41 022 730 4497</a:t>
              </a:r>
            </a:p>
            <a:p>
              <a:pPr fontAlgn="auto">
                <a:spcBef>
                  <a:spcPts val="0"/>
                </a:spcBef>
                <a:spcAft>
                  <a:spcPts val="0"/>
                </a:spcAft>
                <a:defRPr/>
              </a:pPr>
              <a:r>
                <a:rPr lang="en-US" sz="2000" b="1" baseline="30000" dirty="0">
                  <a:solidFill>
                    <a:schemeClr val="bg1"/>
                  </a:solidFill>
                  <a:latin typeface="Calibri (Body)"/>
                  <a:cs typeface="Calibri (Body)"/>
                </a:rPr>
                <a:t>EMAIL: jeremy.mortimer@ifrc.org</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THIS PRESENTATION IS PUBLISHED BY</a:t>
              </a:r>
            </a:p>
            <a:p>
              <a:pPr fontAlgn="auto">
                <a:spcBef>
                  <a:spcPts val="0"/>
                </a:spcBef>
                <a:spcAft>
                  <a:spcPts val="0"/>
                </a:spcAft>
                <a:defRPr/>
              </a:pPr>
              <a:r>
                <a:rPr lang="en-US" sz="2000" b="1" baseline="30000" dirty="0">
                  <a:solidFill>
                    <a:schemeClr val="bg1"/>
                  </a:solidFill>
                  <a:latin typeface="Calibri (Body)"/>
                  <a:cs typeface="Calibri (Body)"/>
                </a:rPr>
                <a:t>INTERNATIONAL FEDERATION OF </a:t>
              </a:r>
              <a:br>
                <a:rPr lang="en-US" sz="2000" b="1" baseline="30000" dirty="0">
                  <a:solidFill>
                    <a:schemeClr val="bg1"/>
                  </a:solidFill>
                  <a:latin typeface="Calibri (Body)"/>
                  <a:cs typeface="Calibri (Body)"/>
                </a:rPr>
              </a:br>
              <a:r>
                <a:rPr lang="en-US" sz="2000" b="1" baseline="30000" dirty="0">
                  <a:solidFill>
                    <a:schemeClr val="bg1"/>
                  </a:solidFill>
                  <a:latin typeface="Calibri (Body)"/>
                  <a:cs typeface="Calibri (Body)"/>
                </a:rPr>
                <a:t>RED CROSS AND RED CRESCENT SOCIETIES</a:t>
              </a:r>
            </a:p>
            <a:p>
              <a:pPr fontAlgn="auto">
                <a:spcBef>
                  <a:spcPts val="0"/>
                </a:spcBef>
                <a:spcAft>
                  <a:spcPts val="0"/>
                </a:spcAft>
                <a:defRPr/>
              </a:pPr>
              <a:r>
                <a:rPr lang="en-US" sz="2000" b="1" baseline="30000" dirty="0">
                  <a:solidFill>
                    <a:schemeClr val="bg1"/>
                  </a:solidFill>
                  <a:latin typeface="Calibri (Body)"/>
                  <a:cs typeface="Calibri (Body)"/>
                </a:rPr>
                <a:t>P.O. BOX 372</a:t>
              </a:r>
            </a:p>
            <a:p>
              <a:pPr fontAlgn="auto">
                <a:spcBef>
                  <a:spcPts val="0"/>
                </a:spcBef>
                <a:spcAft>
                  <a:spcPts val="0"/>
                </a:spcAft>
                <a:defRPr/>
              </a:pPr>
              <a:r>
                <a:rPr lang="en-US" sz="2000" b="1" baseline="30000" dirty="0">
                  <a:solidFill>
                    <a:schemeClr val="bg1"/>
                  </a:solidFill>
                  <a:latin typeface="Calibri (Body)"/>
                  <a:cs typeface="Calibri (Body)"/>
                </a:rPr>
                <a:t>CH-1211 GENEVA 19</a:t>
              </a:r>
            </a:p>
            <a:p>
              <a:pPr fontAlgn="auto">
                <a:spcBef>
                  <a:spcPts val="0"/>
                </a:spcBef>
                <a:spcAft>
                  <a:spcPts val="0"/>
                </a:spcAft>
                <a:defRPr/>
              </a:pPr>
              <a:r>
                <a:rPr lang="en-US" sz="2000" b="1" baseline="30000" dirty="0">
                  <a:solidFill>
                    <a:schemeClr val="bg1"/>
                  </a:solidFill>
                  <a:latin typeface="Calibri (Body)"/>
                  <a:cs typeface="Calibri (Body)"/>
                </a:rPr>
                <a:t>SWITZERLAND</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TEL.: +41 22 730 42 22</a:t>
              </a:r>
            </a:p>
            <a:p>
              <a:pPr fontAlgn="auto">
                <a:spcBef>
                  <a:spcPts val="0"/>
                </a:spcBef>
                <a:spcAft>
                  <a:spcPts val="0"/>
                </a:spcAft>
                <a:defRPr/>
              </a:pPr>
              <a:r>
                <a:rPr lang="en-US" sz="2000" b="1" baseline="30000" dirty="0">
                  <a:solidFill>
                    <a:schemeClr val="bg1"/>
                  </a:solidFill>
                  <a:latin typeface="Calibri (Body)"/>
                  <a:cs typeface="Calibri (Body)"/>
                </a:rPr>
                <a:t>FAX.: +41 22 733 03 95</a:t>
              </a:r>
              <a:endParaRPr lang="en-US" sz="2000" dirty="0">
                <a:solidFill>
                  <a:schemeClr val="bg1"/>
                </a:solidFill>
                <a:latin typeface="Calibri (Body)"/>
                <a:cs typeface="Calibri (Body)"/>
              </a:endParaRPr>
            </a:p>
          </p:txBody>
        </p:sp>
        <p:pic>
          <p:nvPicPr>
            <p:cNvPr id="6" name="Picture 15" descr="SLCM-icons logo-EN.jpg"/>
            <p:cNvPicPr>
              <a:picLocks noChangeAspect="1"/>
            </p:cNvPicPr>
            <p:nvPr userDrawn="1"/>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userDrawn="1"/>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br>
              <a:rPr lang="en-US" dirty="0"/>
            </a:br>
            <a:r>
              <a:rPr lang="en-US" dirty="0"/>
              <a:t>(possible two lines)</a:t>
            </a:r>
            <a:endParaRPr lang="en-GB" dirty="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Oval 17"/>
          <p:cNvSpPr/>
          <p:nvPr/>
        </p:nvSpPr>
        <p:spPr bwMode="auto">
          <a:xfrm>
            <a:off x="339725" y="339725"/>
            <a:ext cx="1260475" cy="1260475"/>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Box 11"/>
          <p:cNvSpPr txBox="1"/>
          <p:nvPr userDrawn="1"/>
        </p:nvSpPr>
        <p:spPr bwMode="auto">
          <a:xfrm>
            <a:off x="395536" y="693857"/>
            <a:ext cx="1152128" cy="430887"/>
          </a:xfrm>
          <a:prstGeom prst="rect">
            <a:avLst/>
          </a:prstGeom>
          <a:noFill/>
        </p:spPr>
        <p:txBody>
          <a:bodyPr wrap="square" lIns="0" tIns="0" rIns="0" bIns="0">
            <a:spAutoFit/>
          </a:bodyPr>
          <a:lstStyle/>
          <a:p>
            <a:pPr algn="ctr" fontAlgn="auto">
              <a:spcBef>
                <a:spcPts val="0"/>
              </a:spcBef>
              <a:spcAft>
                <a:spcPts val="0"/>
              </a:spcAft>
              <a:defRPr/>
            </a:pPr>
            <a:r>
              <a:rPr lang="en-US" sz="1400" b="1" dirty="0">
                <a:solidFill>
                  <a:schemeClr val="bg1"/>
                </a:solidFill>
                <a:latin typeface="+mn-lt"/>
                <a:cs typeface="Arial"/>
              </a:rPr>
              <a:t>UMSI</a:t>
            </a:r>
          </a:p>
          <a:p>
            <a:pPr algn="ctr" fontAlgn="auto">
              <a:spcBef>
                <a:spcPts val="0"/>
              </a:spcBef>
              <a:spcAft>
                <a:spcPts val="0"/>
              </a:spcAft>
              <a:defRPr/>
            </a:pPr>
            <a:r>
              <a:rPr lang="en-US" sz="1400" b="1" dirty="0">
                <a:solidFill>
                  <a:schemeClr val="bg1"/>
                </a:solidFill>
                <a:latin typeface="+mn-lt"/>
                <a:cs typeface="Arial"/>
              </a:rPr>
              <a:t>2017</a:t>
            </a:r>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90" r:id="rId12"/>
    <p:sldLayoutId id="2147483687" r:id="rId13"/>
  </p:sldLayoutIdLst>
  <p:hf hdr="0" dt="0"/>
  <p:txStyles>
    <p:titleStyle>
      <a:lvl1pPr algn="l" rtl="0" eaLnBrk="0" fontAlgn="base" hangingPunct="0">
        <a:spcBef>
          <a:spcPct val="0"/>
        </a:spcBef>
        <a:spcAft>
          <a:spcPct val="0"/>
        </a:spcAft>
        <a:defRPr sz="28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0" fontAlgn="base" hangingPunct="0">
        <a:spcBef>
          <a:spcPct val="20000"/>
        </a:spcBef>
        <a:spcAft>
          <a:spcPct val="0"/>
        </a:spcAft>
        <a:buClr>
          <a:srgbClr val="CF1C21"/>
        </a:buClr>
        <a:buSzPct val="80000"/>
        <a:buFont typeface="Wingdings" pitchFamily="2" charset="2"/>
        <a:buNone/>
        <a:defRPr sz="2000" b="1"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br>
              <a:rPr lang="en-US" dirty="0"/>
            </a:br>
            <a:r>
              <a:rPr lang="en-US" dirty="0"/>
              <a:t>(possible two lines)</a:t>
            </a:r>
            <a:endParaRPr lang="en-GB" dirty="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Oval 13"/>
          <p:cNvSpPr/>
          <p:nvPr userDrawn="1"/>
        </p:nvSpPr>
        <p:spPr bwMode="auto">
          <a:xfrm>
            <a:off x="339725" y="339725"/>
            <a:ext cx="1260475" cy="1260475"/>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TextBox 14"/>
          <p:cNvSpPr txBox="1"/>
          <p:nvPr userDrawn="1"/>
        </p:nvSpPr>
        <p:spPr bwMode="auto">
          <a:xfrm>
            <a:off x="395536" y="693857"/>
            <a:ext cx="1152128" cy="430887"/>
          </a:xfrm>
          <a:prstGeom prst="rect">
            <a:avLst/>
          </a:prstGeom>
          <a:noFill/>
        </p:spPr>
        <p:txBody>
          <a:bodyPr wrap="square" lIns="0" tIns="0" rIns="0" bIns="0">
            <a:spAutoFit/>
          </a:bodyPr>
          <a:lstStyle/>
          <a:p>
            <a:pPr algn="ctr" fontAlgn="auto">
              <a:spcBef>
                <a:spcPts val="0"/>
              </a:spcBef>
              <a:spcAft>
                <a:spcPts val="0"/>
              </a:spcAft>
              <a:defRPr/>
            </a:pPr>
            <a:r>
              <a:rPr lang="en-US" sz="1400" b="1" dirty="0">
                <a:solidFill>
                  <a:schemeClr val="bg1"/>
                </a:solidFill>
                <a:latin typeface="+mn-lt"/>
                <a:cs typeface="Arial"/>
              </a:rPr>
              <a:t>UMSI</a:t>
            </a:r>
          </a:p>
          <a:p>
            <a:pPr algn="ctr" fontAlgn="auto">
              <a:spcBef>
                <a:spcPts val="0"/>
              </a:spcBef>
              <a:spcAft>
                <a:spcPts val="0"/>
              </a:spcAft>
              <a:defRPr/>
            </a:pPr>
            <a:r>
              <a:rPr lang="en-US" sz="1400" b="1" dirty="0">
                <a:solidFill>
                  <a:schemeClr val="bg1"/>
                </a:solidFill>
                <a:latin typeface="+mn-lt"/>
                <a:cs typeface="Arial"/>
              </a:rPr>
              <a:t>2017</a:t>
            </a:r>
          </a:p>
        </p:txBody>
      </p:sp>
    </p:spTree>
    <p:extLst>
      <p:ext uri="{BB962C8B-B14F-4D97-AF65-F5344CB8AC3E}">
        <p14:creationId xmlns:p14="http://schemas.microsoft.com/office/powerpoint/2010/main" val="8469308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2" r:id="rId7"/>
    <p:sldLayoutId id="2147483683" r:id="rId8"/>
    <p:sldLayoutId id="2147483684" r:id="rId9"/>
    <p:sldLayoutId id="2147483685" r:id="rId10"/>
    <p:sldLayoutId id="2147483688" r:id="rId11"/>
    <p:sldLayoutId id="2147483691" r:id="rId12"/>
    <p:sldLayoutId id="2147483692" r:id="rId13"/>
  </p:sldLayoutIdLst>
  <p:txStyles>
    <p:titleStyle>
      <a:lvl1pPr algn="l" rtl="0" eaLnBrk="0" fontAlgn="base" hangingPunct="0">
        <a:spcBef>
          <a:spcPct val="0"/>
        </a:spcBef>
        <a:spcAft>
          <a:spcPct val="0"/>
        </a:spcAft>
        <a:defRPr sz="28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0" fontAlgn="base" hangingPunct="0">
        <a:spcBef>
          <a:spcPct val="20000"/>
        </a:spcBef>
        <a:spcAft>
          <a:spcPct val="0"/>
        </a:spcAft>
        <a:buClr>
          <a:srgbClr val="CF1C21"/>
        </a:buClr>
        <a:buSzPct val="80000"/>
        <a:buFont typeface="Wingdings" pitchFamily="2" charset="2"/>
        <a:buNone/>
        <a:defRPr sz="2000" b="1"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hyperlink" Target="http://www.dictionary.com/browse/resilient"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hyperlink" Target="http://www.dictionary.com/browse/-enc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www.eghapp.com/"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hyperlink" Target="mailto:ehapp@umich.edu"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hyperlink" Target="http://eghapp.blogspot.com/" TargetMode="External"/><Relationship Id="rId7" Type="http://schemas.openxmlformats.org/officeDocument/2006/relationships/hyperlink" Target="http://collaboration-book-project.blogspot.com/"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hyperlink" Target="mailto:ehapp@savechildren.org" TargetMode="External"/><Relationship Id="rId5" Type="http://schemas.openxmlformats.org/officeDocument/2006/relationships/hyperlink" Target="http://www.eghapp.com/" TargetMode="External"/><Relationship Id="rId4" Type="http://schemas.openxmlformats.org/officeDocument/2006/relationships/hyperlink" Target="http://granger-happ.blogspot.com/"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10242" name="Title 1"/>
          <p:cNvSpPr>
            <a:spLocks noGrp="1"/>
          </p:cNvSpPr>
          <p:nvPr>
            <p:ph type="ctrTitle"/>
          </p:nvPr>
        </p:nvSpPr>
        <p:spPr>
          <a:xfrm>
            <a:off x="539552" y="2492896"/>
            <a:ext cx="8136904" cy="974204"/>
          </a:xfrm>
        </p:spPr>
        <p:txBody>
          <a:bodyPr/>
          <a:lstStyle/>
          <a:p>
            <a:pPr eaLnBrk="1" hangingPunct="1"/>
            <a:r>
              <a:rPr lang="en-US" sz="3200" dirty="0"/>
              <a:t>Crisis and </a:t>
            </a:r>
            <a:r>
              <a:rPr lang="en-US" sz="3200" dirty="0" smtClean="0"/>
              <a:t>Resilience</a:t>
            </a:r>
            <a:br>
              <a:rPr lang="en-US" sz="3200" dirty="0" smtClean="0"/>
            </a:br>
            <a:r>
              <a:rPr lang="en-US" dirty="0" smtClean="0"/>
              <a:t>some </a:t>
            </a:r>
            <a:r>
              <a:rPr lang="en-US" dirty="0"/>
              <a:t>working </a:t>
            </a:r>
            <a:r>
              <a:rPr lang="en-US" dirty="0" smtClean="0"/>
              <a:t>definitions</a:t>
            </a:r>
            <a:endParaRPr lang="en-GB" dirty="0"/>
          </a:p>
        </p:txBody>
      </p:sp>
      <p:sp>
        <p:nvSpPr>
          <p:cNvPr id="10243" name="Subtitle 2"/>
          <p:cNvSpPr>
            <a:spLocks noGrp="1"/>
          </p:cNvSpPr>
          <p:nvPr>
            <p:ph type="subTitle" idx="1"/>
          </p:nvPr>
        </p:nvSpPr>
        <p:spPr/>
        <p:txBody>
          <a:bodyPr>
            <a:normAutofit/>
          </a:bodyPr>
          <a:lstStyle/>
          <a:p>
            <a:pPr eaLnBrk="1" hangingPunct="1"/>
            <a:r>
              <a:rPr lang="en-GB" dirty="0" smtClean="0">
                <a:solidFill>
                  <a:schemeClr val="bg1"/>
                </a:solidFill>
              </a:rPr>
              <a:t>Edward G. Happ</a:t>
            </a:r>
          </a:p>
          <a:p>
            <a:pPr eaLnBrk="1" hangingPunct="1"/>
            <a:r>
              <a:rPr lang="en-GB" dirty="0" smtClean="0">
                <a:solidFill>
                  <a:schemeClr val="bg1"/>
                </a:solidFill>
              </a:rPr>
              <a:t>ICT4D Confab</a:t>
            </a:r>
            <a:endParaRPr lang="en-GB" dirty="0">
              <a:solidFill>
                <a:schemeClr val="bg1"/>
              </a:solidFill>
            </a:endParaRPr>
          </a:p>
          <a:p>
            <a:pPr eaLnBrk="1" hangingPunct="1"/>
            <a:r>
              <a:rPr lang="en-GB" dirty="0" smtClean="0">
                <a:solidFill>
                  <a:schemeClr val="bg1"/>
                </a:solidFill>
              </a:rPr>
              <a:t>24 Feb. </a:t>
            </a:r>
            <a:r>
              <a:rPr lang="en-GB" dirty="0">
                <a:solidFill>
                  <a:schemeClr val="bg1"/>
                </a:solidFill>
              </a:rPr>
              <a:t>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142340" name="Rectangle 3"/>
          <p:cNvSpPr>
            <a:spLocks noGrp="1" noChangeArrowheads="1"/>
          </p:cNvSpPr>
          <p:nvPr>
            <p:ph type="body" idx="4294967295"/>
          </p:nvPr>
        </p:nvSpPr>
        <p:spPr>
          <a:xfrm>
            <a:off x="1143000" y="1340768"/>
            <a:ext cx="7620000" cy="3276600"/>
          </a:xfrm>
        </p:spPr>
        <p:txBody>
          <a:bodyPr/>
          <a:lstStyle/>
          <a:p>
            <a:pPr marL="0" indent="0" eaLnBrk="1" hangingPunct="1"/>
            <a:r>
              <a:rPr lang="en-US" sz="4800" dirty="0">
                <a:solidFill>
                  <a:schemeClr val="bg1"/>
                </a:solidFill>
              </a:rPr>
              <a:t>Crisis Needs</a:t>
            </a:r>
          </a:p>
          <a:p>
            <a:pPr marL="0" indent="0" eaLnBrk="1" hangingPunct="1"/>
            <a:endParaRPr lang="en-US" sz="3200" dirty="0">
              <a:solidFill>
                <a:schemeClr val="bg1"/>
              </a:solidFill>
            </a:endParaRPr>
          </a:p>
          <a:p>
            <a:pPr marL="0" indent="0" eaLnBrk="1" hangingPunct="1"/>
            <a:r>
              <a:rPr lang="en-US" sz="3200" dirty="0">
                <a:solidFill>
                  <a:schemeClr val="bg1"/>
                </a:solidFill>
              </a:rPr>
              <a:t>1) Is my family OK?</a:t>
            </a:r>
          </a:p>
          <a:p>
            <a:pPr marL="0" indent="0" eaLnBrk="1" hangingPunct="1"/>
            <a:endParaRPr lang="en-US" sz="3200" dirty="0">
              <a:solidFill>
                <a:schemeClr val="bg1"/>
              </a:solidFill>
            </a:endParaRPr>
          </a:p>
          <a:p>
            <a:pPr marL="0" indent="0" eaLnBrk="1" hangingPunct="1"/>
            <a:r>
              <a:rPr lang="en-US" sz="3200" dirty="0">
                <a:solidFill>
                  <a:schemeClr val="bg1"/>
                </a:solidFill>
              </a:rPr>
              <a:t>2) Can I get food, water, shelter?</a:t>
            </a:r>
          </a:p>
          <a:p>
            <a:pPr marL="0" indent="0" eaLnBrk="1" hangingPunct="1"/>
            <a:endParaRPr lang="en-US" sz="3200" dirty="0">
              <a:solidFill>
                <a:schemeClr val="bg1"/>
              </a:solidFill>
            </a:endParaRPr>
          </a:p>
          <a:p>
            <a:pPr marL="0" indent="0" eaLnBrk="1" hangingPunct="1"/>
            <a:r>
              <a:rPr lang="en-US" sz="3200" dirty="0">
                <a:solidFill>
                  <a:schemeClr val="bg1"/>
                </a:solidFill>
              </a:rPr>
              <a:t>3) Can we communicate? (Voice/Data)</a:t>
            </a:r>
            <a:endParaRPr lang="en-US" sz="2800" dirty="0">
              <a:solidFill>
                <a:schemeClr val="bg1"/>
              </a:solidFill>
            </a:endParaRPr>
          </a:p>
        </p:txBody>
      </p:sp>
    </p:spTree>
    <p:extLst>
      <p:ext uri="{BB962C8B-B14F-4D97-AF65-F5344CB8AC3E}">
        <p14:creationId xmlns:p14="http://schemas.microsoft.com/office/powerpoint/2010/main" val="4119936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350838"/>
            <a:ext cx="7207696" cy="1143000"/>
          </a:xfrm>
        </p:spPr>
        <p:txBody>
          <a:bodyPr/>
          <a:lstStyle/>
          <a:p>
            <a:r>
              <a:rPr lang="en-US" sz="3200" dirty="0"/>
              <a:t>Crisis Management Changes Things</a:t>
            </a:r>
          </a:p>
        </p:txBody>
      </p:sp>
      <p:pic>
        <p:nvPicPr>
          <p:cNvPr id="4" name="Picture 3"/>
          <p:cNvPicPr>
            <a:picLocks noChangeAspect="1"/>
          </p:cNvPicPr>
          <p:nvPr/>
        </p:nvPicPr>
        <p:blipFill>
          <a:blip r:embed="rId3"/>
          <a:stretch>
            <a:fillRect/>
          </a:stretch>
        </p:blipFill>
        <p:spPr>
          <a:xfrm>
            <a:off x="690696" y="1772816"/>
            <a:ext cx="7985760" cy="4937760"/>
          </a:xfrm>
          <a:prstGeom prst="rect">
            <a:avLst/>
          </a:prstGeom>
        </p:spPr>
      </p:pic>
      <p:sp>
        <p:nvSpPr>
          <p:cNvPr id="5" name="Left Arrow 4"/>
          <p:cNvSpPr/>
          <p:nvPr/>
        </p:nvSpPr>
        <p:spPr>
          <a:xfrm>
            <a:off x="4716016" y="3068960"/>
            <a:ext cx="648072" cy="648072"/>
          </a:xfrm>
          <a:prstGeom prst="lef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2748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cap="none" dirty="0" smtClean="0"/>
              <a:t>Resilience</a:t>
            </a:r>
            <a:endParaRPr lang="en-US" sz="4000" cap="none" dirty="0"/>
          </a:p>
        </p:txBody>
      </p:sp>
    </p:spTree>
    <p:extLst>
      <p:ext uri="{BB962C8B-B14F-4D97-AF65-F5344CB8AC3E}">
        <p14:creationId xmlns:p14="http://schemas.microsoft.com/office/powerpoint/2010/main" val="395379354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Resilience – A Definition</a:t>
            </a:r>
            <a:endParaRPr lang="en-US" dirty="0"/>
          </a:p>
        </p:txBody>
      </p:sp>
      <p:sp>
        <p:nvSpPr>
          <p:cNvPr id="3" name="Content Placeholder 2"/>
          <p:cNvSpPr>
            <a:spLocks noGrp="1"/>
          </p:cNvSpPr>
          <p:nvPr>
            <p:ph idx="1"/>
          </p:nvPr>
        </p:nvSpPr>
        <p:spPr>
          <a:xfrm>
            <a:off x="827584" y="1676400"/>
            <a:ext cx="7859216" cy="4191000"/>
          </a:xfrm>
        </p:spPr>
        <p:txBody>
          <a:bodyPr/>
          <a:lstStyle/>
          <a:p>
            <a:r>
              <a:rPr lang="en-US" sz="2800" dirty="0"/>
              <a:t>resilience</a:t>
            </a:r>
          </a:p>
          <a:p>
            <a:endParaRPr lang="en-US" dirty="0"/>
          </a:p>
          <a:p>
            <a:r>
              <a:rPr lang="en-US" dirty="0"/>
              <a:t>or resiliency</a:t>
            </a:r>
          </a:p>
          <a:p>
            <a:r>
              <a:rPr lang="en-US" dirty="0"/>
              <a:t>[</a:t>
            </a:r>
            <a:r>
              <a:rPr lang="en-US" dirty="0" err="1"/>
              <a:t>ri-zil-y</a:t>
            </a:r>
            <a:r>
              <a:rPr lang="en-US" i="1" dirty="0" err="1"/>
              <a:t>uh</a:t>
            </a:r>
            <a:r>
              <a:rPr lang="en-US" dirty="0"/>
              <a:t> ns, -</a:t>
            </a:r>
            <a:r>
              <a:rPr lang="en-US" dirty="0" err="1"/>
              <a:t>zil</a:t>
            </a:r>
            <a:r>
              <a:rPr lang="en-US" dirty="0"/>
              <a:t>-</a:t>
            </a:r>
            <a:r>
              <a:rPr lang="en-US" dirty="0" err="1"/>
              <a:t>ee</a:t>
            </a:r>
            <a:r>
              <a:rPr lang="en-US" dirty="0"/>
              <a:t>-</a:t>
            </a:r>
            <a:r>
              <a:rPr lang="en-US" i="1" dirty="0"/>
              <a:t>uh</a:t>
            </a:r>
            <a:r>
              <a:rPr lang="en-US" dirty="0"/>
              <a:t> ns]</a:t>
            </a:r>
          </a:p>
          <a:p>
            <a:r>
              <a:rPr lang="en-US" dirty="0" smtClean="0"/>
              <a:t>noun</a:t>
            </a:r>
            <a:endParaRPr lang="en-US" dirty="0"/>
          </a:p>
          <a:p>
            <a:pPr marL="457200" indent="-457200">
              <a:buFont typeface="+mj-lt"/>
              <a:buAutoNum type="arabicPeriod"/>
            </a:pPr>
            <a:r>
              <a:rPr lang="en-US" dirty="0"/>
              <a:t>the power or ability to return to the original form, position, etc., after being bent, compressed, or stretched; </a:t>
            </a:r>
            <a:r>
              <a:rPr lang="en-US" dirty="0">
                <a:solidFill>
                  <a:srgbClr val="FF0000"/>
                </a:solidFill>
              </a:rPr>
              <a:t>elasticity.</a:t>
            </a:r>
          </a:p>
          <a:p>
            <a:pPr marL="457200" indent="-457200">
              <a:buFont typeface="+mj-lt"/>
              <a:buAutoNum type="arabicPeriod"/>
            </a:pPr>
            <a:r>
              <a:rPr lang="en-US" dirty="0"/>
              <a:t>ability to recover readily from illness, depression, adversity, or the like; </a:t>
            </a:r>
            <a:r>
              <a:rPr lang="en-US" dirty="0">
                <a:solidFill>
                  <a:srgbClr val="FF0000"/>
                </a:solidFill>
              </a:rPr>
              <a:t>buoyancy.</a:t>
            </a:r>
          </a:p>
          <a:p>
            <a:endParaRPr lang="en-US" dirty="0"/>
          </a:p>
          <a:p>
            <a:r>
              <a:rPr lang="en-US" dirty="0"/>
              <a:t>Origin of resilience</a:t>
            </a:r>
          </a:p>
          <a:p>
            <a:r>
              <a:rPr lang="en-US" dirty="0" smtClean="0"/>
              <a:t>1620-30</a:t>
            </a:r>
            <a:r>
              <a:rPr lang="en-US" dirty="0"/>
              <a:t>; &lt; Latin </a:t>
            </a:r>
            <a:r>
              <a:rPr lang="en-US" i="1" dirty="0" err="1"/>
              <a:t>resili</a:t>
            </a:r>
            <a:r>
              <a:rPr lang="en-US" dirty="0"/>
              <a:t> (</a:t>
            </a:r>
            <a:r>
              <a:rPr lang="en-US" i="1" dirty="0" err="1"/>
              <a:t>ēns</a:t>
            </a:r>
            <a:r>
              <a:rPr lang="en-US" dirty="0"/>
              <a:t>), present participle of </a:t>
            </a:r>
            <a:r>
              <a:rPr lang="en-US" i="1" dirty="0" err="1"/>
              <a:t>resilīre</a:t>
            </a:r>
            <a:r>
              <a:rPr lang="en-US" dirty="0"/>
              <a:t> </a:t>
            </a:r>
            <a:r>
              <a:rPr lang="en-US" dirty="0">
                <a:solidFill>
                  <a:srgbClr val="FF0000"/>
                </a:solidFill>
              </a:rPr>
              <a:t>to spring back, rebound </a:t>
            </a:r>
            <a:r>
              <a:rPr lang="en-US" dirty="0"/>
              <a:t>(see </a:t>
            </a:r>
            <a:r>
              <a:rPr lang="en-US" dirty="0">
                <a:hlinkClick r:id="rId3"/>
              </a:rPr>
              <a:t>resilient</a:t>
            </a:r>
            <a:r>
              <a:rPr lang="en-US" dirty="0"/>
              <a:t> ) + </a:t>
            </a:r>
            <a:r>
              <a:rPr lang="en-US" dirty="0">
                <a:hlinkClick r:id="rId4"/>
              </a:rPr>
              <a:t>-</a:t>
            </a:r>
            <a:r>
              <a:rPr lang="en-US" dirty="0" err="1">
                <a:hlinkClick r:id="rId4"/>
              </a:rPr>
              <a:t>ence</a:t>
            </a:r>
            <a:endParaRPr lang="en-US" dirty="0"/>
          </a:p>
          <a:p>
            <a:endParaRPr lang="en-US" dirty="0"/>
          </a:p>
        </p:txBody>
      </p:sp>
    </p:spTree>
    <p:extLst>
      <p:ext uri="{BB962C8B-B14F-4D97-AF65-F5344CB8AC3E}">
        <p14:creationId xmlns:p14="http://schemas.microsoft.com/office/powerpoint/2010/main" val="1131616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trends, courtesy of Google</a:t>
            </a:r>
            <a:endParaRPr lang="en-US" dirty="0"/>
          </a:p>
        </p:txBody>
      </p:sp>
      <p:pic>
        <p:nvPicPr>
          <p:cNvPr id="6" name="Picture 5"/>
          <p:cNvPicPr>
            <a:picLocks noChangeAspect="1"/>
          </p:cNvPicPr>
          <p:nvPr/>
        </p:nvPicPr>
        <p:blipFill>
          <a:blip r:embed="rId3"/>
          <a:stretch>
            <a:fillRect/>
          </a:stretch>
        </p:blipFill>
        <p:spPr>
          <a:xfrm>
            <a:off x="90140" y="1695499"/>
            <a:ext cx="8946356" cy="5045869"/>
          </a:xfrm>
          <a:prstGeom prst="rect">
            <a:avLst/>
          </a:prstGeom>
        </p:spPr>
      </p:pic>
    </p:spTree>
    <p:extLst>
      <p:ext uri="{BB962C8B-B14F-4D97-AF65-F5344CB8AC3E}">
        <p14:creationId xmlns:p14="http://schemas.microsoft.com/office/powerpoint/2010/main" val="4285604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Red Cross/Red Crescent…</a:t>
            </a:r>
            <a:endParaRPr lang="en-US" dirty="0"/>
          </a:p>
        </p:txBody>
      </p:sp>
      <p:sp>
        <p:nvSpPr>
          <p:cNvPr id="3" name="Content Placeholder 2"/>
          <p:cNvSpPr>
            <a:spLocks noGrp="1"/>
          </p:cNvSpPr>
          <p:nvPr>
            <p:ph idx="1"/>
          </p:nvPr>
        </p:nvSpPr>
        <p:spPr/>
        <p:txBody>
          <a:bodyPr/>
          <a:lstStyle/>
          <a:p>
            <a:pPr marL="0" indent="0"/>
            <a:r>
              <a:rPr lang="en-US" sz="2400" dirty="0"/>
              <a:t>“The IFRC defines resilience as, “the ability of individuals, communities, organizations or countries exposed to disasters, crises and underlying vulnerabilities to anticipate, prepare for, reduce the impact of, cope with and recover from</a:t>
            </a:r>
            <a:r>
              <a:rPr lang="en-US" sz="2400" dirty="0">
                <a:solidFill>
                  <a:srgbClr val="FF0000"/>
                </a:solidFill>
              </a:rPr>
              <a:t> the effects of shocks and stresses </a:t>
            </a:r>
            <a:r>
              <a:rPr lang="en-US" sz="2400" dirty="0"/>
              <a:t>without compromising their long-term </a:t>
            </a:r>
            <a:r>
              <a:rPr lang="en-US" sz="2400" dirty="0" smtClean="0"/>
              <a:t>pros</a:t>
            </a:r>
            <a:r>
              <a:rPr lang="en-US" sz="2400" dirty="0"/>
              <a:t>pects.”</a:t>
            </a:r>
          </a:p>
          <a:p>
            <a:pPr marL="0" indent="0"/>
            <a:endParaRPr lang="en-US" sz="2400" dirty="0"/>
          </a:p>
          <a:p>
            <a:pPr marL="0" indent="0"/>
            <a:r>
              <a:rPr lang="en-US" i="1" dirty="0" smtClean="0"/>
              <a:t>--IFRC Framework for Community Resilience, 2014, p. 6</a:t>
            </a:r>
            <a:endParaRPr lang="en-US" i="1" dirty="0"/>
          </a:p>
        </p:txBody>
      </p:sp>
    </p:spTree>
    <p:extLst>
      <p:ext uri="{BB962C8B-B14F-4D97-AF65-F5344CB8AC3E}">
        <p14:creationId xmlns:p14="http://schemas.microsoft.com/office/powerpoint/2010/main" val="2233196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type="chart" sz="quarter" idx="10"/>
          </p:nvPr>
        </p:nvPicPr>
        <p:blipFill>
          <a:blip r:embed="rId2"/>
          <a:stretch>
            <a:fillRect/>
          </a:stretch>
        </p:blipFill>
        <p:spPr>
          <a:xfrm>
            <a:off x="107504" y="1632252"/>
            <a:ext cx="3866198" cy="5181124"/>
          </a:xfrm>
          <a:prstGeom prst="rect">
            <a:avLst/>
          </a:prstGeom>
        </p:spPr>
      </p:pic>
      <p:sp>
        <p:nvSpPr>
          <p:cNvPr id="2" name="Title 1"/>
          <p:cNvSpPr>
            <a:spLocks noGrp="1"/>
          </p:cNvSpPr>
          <p:nvPr>
            <p:ph type="title"/>
          </p:nvPr>
        </p:nvSpPr>
        <p:spPr/>
        <p:txBody>
          <a:bodyPr/>
          <a:lstStyle/>
          <a:p>
            <a:r>
              <a:rPr lang="en-US" dirty="0" smtClean="0"/>
              <a:t>Resilience at Multiple Levels</a:t>
            </a:r>
            <a:endParaRPr lang="en-US" dirty="0"/>
          </a:p>
        </p:txBody>
      </p:sp>
      <p:sp>
        <p:nvSpPr>
          <p:cNvPr id="5" name="Text Placeholder 4"/>
          <p:cNvSpPr>
            <a:spLocks noGrp="1"/>
          </p:cNvSpPr>
          <p:nvPr>
            <p:ph type="body" sz="quarter" idx="11"/>
          </p:nvPr>
        </p:nvSpPr>
        <p:spPr>
          <a:xfrm>
            <a:off x="4139952" y="1676400"/>
            <a:ext cx="4544218" cy="4191000"/>
          </a:xfrm>
        </p:spPr>
        <p:txBody>
          <a:bodyPr/>
          <a:lstStyle/>
          <a:p>
            <a:pPr marL="457200" indent="-457200">
              <a:buFont typeface="+mj-lt"/>
              <a:buAutoNum type="arabicPeriod"/>
            </a:pPr>
            <a:r>
              <a:rPr lang="en-US" dirty="0" smtClean="0"/>
              <a:t>Individual level</a:t>
            </a:r>
          </a:p>
          <a:p>
            <a:pPr marL="457200" indent="-457200">
              <a:buFont typeface="+mj-lt"/>
              <a:buAutoNum type="arabicPeriod"/>
            </a:pPr>
            <a:r>
              <a:rPr lang="en-US" dirty="0" smtClean="0"/>
              <a:t>Household level</a:t>
            </a:r>
          </a:p>
          <a:p>
            <a:pPr marL="457200" indent="-457200">
              <a:buFont typeface="+mj-lt"/>
              <a:buAutoNum type="arabicPeriod"/>
            </a:pPr>
            <a:r>
              <a:rPr lang="en-US" dirty="0" smtClean="0"/>
              <a:t>Community level</a:t>
            </a:r>
          </a:p>
          <a:p>
            <a:pPr marL="457200" indent="-457200">
              <a:buFont typeface="+mj-lt"/>
              <a:buAutoNum type="arabicPeriod"/>
            </a:pPr>
            <a:r>
              <a:rPr lang="en-US" dirty="0" smtClean="0"/>
              <a:t>Local government</a:t>
            </a:r>
          </a:p>
          <a:p>
            <a:pPr marL="457200" indent="-457200">
              <a:buFont typeface="+mj-lt"/>
              <a:buAutoNum type="arabicPeriod"/>
            </a:pPr>
            <a:r>
              <a:rPr lang="en-US" dirty="0" smtClean="0"/>
              <a:t>National government</a:t>
            </a:r>
          </a:p>
          <a:p>
            <a:pPr marL="457200" indent="-457200">
              <a:buFont typeface="+mj-lt"/>
              <a:buAutoNum type="arabicPeriod"/>
            </a:pPr>
            <a:r>
              <a:rPr lang="en-US" dirty="0" smtClean="0"/>
              <a:t>Organizations </a:t>
            </a:r>
            <a:r>
              <a:rPr lang="en-US" dirty="0"/>
              <a:t>such as National Societies including their branches and </a:t>
            </a:r>
            <a:r>
              <a:rPr lang="en-US" dirty="0" smtClean="0"/>
              <a:t>volunteers</a:t>
            </a:r>
          </a:p>
          <a:p>
            <a:pPr marL="457200" indent="-457200">
              <a:buFont typeface="+mj-lt"/>
              <a:buAutoNum type="arabicPeriod"/>
            </a:pPr>
            <a:r>
              <a:rPr lang="en-US" dirty="0" smtClean="0"/>
              <a:t>Regional </a:t>
            </a:r>
            <a:r>
              <a:rPr lang="en-US" dirty="0"/>
              <a:t>and global </a:t>
            </a:r>
            <a:r>
              <a:rPr lang="en-US" dirty="0" smtClean="0"/>
              <a:t>levels</a:t>
            </a:r>
            <a:endParaRPr lang="en-US" dirty="0"/>
          </a:p>
        </p:txBody>
      </p:sp>
    </p:spTree>
    <p:extLst>
      <p:ext uri="{BB962C8B-B14F-4D97-AF65-F5344CB8AC3E}">
        <p14:creationId xmlns:p14="http://schemas.microsoft.com/office/powerpoint/2010/main" val="1213657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cap="none" dirty="0" smtClean="0"/>
              <a:t>Crisis Informatics – </a:t>
            </a:r>
            <a:br>
              <a:rPr lang="en-US" sz="3600" cap="none" dirty="0" smtClean="0"/>
            </a:br>
            <a:r>
              <a:rPr lang="en-US" sz="3600" cap="none" dirty="0" smtClean="0"/>
              <a:t>A Preview</a:t>
            </a:r>
            <a:endParaRPr lang="en-US" sz="3600" cap="none" dirty="0"/>
          </a:p>
        </p:txBody>
      </p:sp>
    </p:spTree>
    <p:extLst>
      <p:ext uri="{BB962C8B-B14F-4D97-AF65-F5344CB8AC3E}">
        <p14:creationId xmlns:p14="http://schemas.microsoft.com/office/powerpoint/2010/main" val="285022598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propose to look at crisis and resilience as a continuum </a:t>
            </a:r>
            <a:endParaRPr lang="en-US" dirty="0"/>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204613688"/>
              </p:ext>
            </p:extLst>
          </p:nvPr>
        </p:nvGraphicFramePr>
        <p:xfrm>
          <a:off x="467544" y="1676400"/>
          <a:ext cx="8435340" cy="5154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99300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and Crisis – a Framework</a:t>
            </a:r>
            <a:endParaRPr lang="en-US" dirty="0"/>
          </a:p>
        </p:txBody>
      </p:sp>
      <p:pic>
        <p:nvPicPr>
          <p:cNvPr id="1026" name="Picture 2" descr="Image result for a 4x4x3 cub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93850" y="1902296"/>
            <a:ext cx="4698430" cy="4191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8944560">
            <a:off x="5329508" y="5223585"/>
            <a:ext cx="1584176" cy="369332"/>
          </a:xfrm>
          <a:prstGeom prst="rect">
            <a:avLst/>
          </a:prstGeom>
          <a:noFill/>
        </p:spPr>
        <p:txBody>
          <a:bodyPr wrap="square" rtlCol="0">
            <a:spAutoFit/>
          </a:bodyPr>
          <a:lstStyle/>
          <a:p>
            <a:pPr algn="ctr"/>
            <a:r>
              <a:rPr lang="en-US" dirty="0" smtClean="0"/>
              <a:t>Severity</a:t>
            </a:r>
            <a:endParaRPr lang="en-US" dirty="0"/>
          </a:p>
        </p:txBody>
      </p:sp>
      <p:sp>
        <p:nvSpPr>
          <p:cNvPr id="6" name="TextBox 5"/>
          <p:cNvSpPr txBox="1"/>
          <p:nvPr/>
        </p:nvSpPr>
        <p:spPr>
          <a:xfrm rot="894371">
            <a:off x="5113484" y="1921971"/>
            <a:ext cx="1584176" cy="369332"/>
          </a:xfrm>
          <a:prstGeom prst="rect">
            <a:avLst/>
          </a:prstGeom>
          <a:noFill/>
        </p:spPr>
        <p:txBody>
          <a:bodyPr wrap="square" rtlCol="0">
            <a:spAutoFit/>
          </a:bodyPr>
          <a:lstStyle/>
          <a:p>
            <a:pPr algn="ctr"/>
            <a:r>
              <a:rPr lang="en-US" dirty="0" smtClean="0"/>
              <a:t>Scope</a:t>
            </a:r>
            <a:endParaRPr lang="en-US" dirty="0"/>
          </a:p>
        </p:txBody>
      </p:sp>
      <p:sp>
        <p:nvSpPr>
          <p:cNvPr id="7" name="TextBox 6"/>
          <p:cNvSpPr txBox="1"/>
          <p:nvPr/>
        </p:nvSpPr>
        <p:spPr>
          <a:xfrm rot="4965088">
            <a:off x="1480557" y="3515396"/>
            <a:ext cx="1584176" cy="369332"/>
          </a:xfrm>
          <a:prstGeom prst="rect">
            <a:avLst/>
          </a:prstGeom>
          <a:noFill/>
        </p:spPr>
        <p:txBody>
          <a:bodyPr wrap="square" rtlCol="0">
            <a:spAutoFit/>
          </a:bodyPr>
          <a:lstStyle/>
          <a:p>
            <a:pPr algn="ctr"/>
            <a:r>
              <a:rPr lang="en-US" dirty="0" smtClean="0"/>
              <a:t>Time</a:t>
            </a:r>
            <a:endParaRPr lang="en-US" dirty="0"/>
          </a:p>
        </p:txBody>
      </p:sp>
    </p:spTree>
    <p:extLst>
      <p:ext uri="{BB962C8B-B14F-4D97-AF65-F5344CB8AC3E}">
        <p14:creationId xmlns:p14="http://schemas.microsoft.com/office/powerpoint/2010/main" val="266419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 Brief Introduction</a:t>
            </a:r>
            <a:endParaRPr lang="en-GB" sz="3200" dirty="0"/>
          </a:p>
        </p:txBody>
      </p:sp>
      <p:sp>
        <p:nvSpPr>
          <p:cNvPr id="3" name="Content Placeholder 2"/>
          <p:cNvSpPr>
            <a:spLocks noGrp="1"/>
          </p:cNvSpPr>
          <p:nvPr>
            <p:ph idx="1"/>
          </p:nvPr>
        </p:nvSpPr>
        <p:spPr>
          <a:xfrm>
            <a:off x="251520" y="1772816"/>
            <a:ext cx="4608512" cy="4608512"/>
          </a:xfrm>
        </p:spPr>
        <p:txBody>
          <a:bodyPr/>
          <a:lstStyle/>
          <a:p>
            <a:pPr>
              <a:buFont typeface="Wingdings" pitchFamily="2" charset="2"/>
              <a:buChar char="Ø"/>
            </a:pPr>
            <a:r>
              <a:rPr lang="en-US" sz="2400" dirty="0"/>
              <a:t>13 Years on Wall Street</a:t>
            </a:r>
          </a:p>
          <a:p>
            <a:pPr>
              <a:buFont typeface="Wingdings" pitchFamily="2" charset="2"/>
              <a:buChar char="Ø"/>
            </a:pPr>
            <a:r>
              <a:rPr lang="en-US" sz="2400" dirty="0"/>
              <a:t>10 Years in management consulting</a:t>
            </a:r>
          </a:p>
          <a:p>
            <a:pPr>
              <a:buFont typeface="Wingdings" pitchFamily="2" charset="2"/>
              <a:buChar char="Ø"/>
            </a:pPr>
            <a:r>
              <a:rPr lang="en-US" sz="2400" dirty="0"/>
              <a:t>17 years in NGOs</a:t>
            </a:r>
          </a:p>
          <a:p>
            <a:pPr>
              <a:buFont typeface="Wingdings" pitchFamily="2" charset="2"/>
              <a:buChar char="Ø"/>
            </a:pPr>
            <a:r>
              <a:rPr lang="en-US" sz="2400" dirty="0"/>
              <a:t>Former Global CIO at IFRC</a:t>
            </a:r>
          </a:p>
          <a:p>
            <a:pPr>
              <a:buFont typeface="Wingdings" pitchFamily="2" charset="2"/>
              <a:buChar char="Ø"/>
            </a:pPr>
            <a:r>
              <a:rPr lang="en-US" sz="2400" dirty="0"/>
              <a:t>Former CIO at STC/US &amp; UK</a:t>
            </a:r>
          </a:p>
          <a:p>
            <a:pPr>
              <a:buFont typeface="Wingdings" pitchFamily="2" charset="2"/>
              <a:buChar char="Ø"/>
            </a:pPr>
            <a:r>
              <a:rPr lang="en-US" sz="2400" dirty="0"/>
              <a:t>Co-founder and former Chairman of NetHope.org</a:t>
            </a:r>
          </a:p>
          <a:p>
            <a:pPr>
              <a:buFont typeface="Wingdings" pitchFamily="2" charset="2"/>
              <a:buChar char="Ø"/>
            </a:pPr>
            <a:r>
              <a:rPr lang="en-US" sz="2400" dirty="0"/>
              <a:t>More on LinkedIn, Google and </a:t>
            </a:r>
            <a:r>
              <a:rPr lang="en-US" sz="2400" dirty="0">
                <a:hlinkClick r:id="rId3"/>
              </a:rPr>
              <a:t>www.eghapp.com</a:t>
            </a:r>
            <a:r>
              <a:rPr lang="en-US" sz="2400" dirty="0"/>
              <a:t> </a:t>
            </a:r>
          </a:p>
          <a:p>
            <a:pPr marL="0" indent="0" algn="ctr"/>
            <a:r>
              <a:rPr lang="en-US" sz="2800" dirty="0">
                <a:solidFill>
                  <a:srgbClr val="FF0000"/>
                </a:solidFill>
              </a:rPr>
              <a:t>Connect!</a:t>
            </a:r>
          </a:p>
          <a:p>
            <a:pPr lvl="1">
              <a:buNone/>
            </a:pPr>
            <a:r>
              <a:rPr lang="en-US" i="1" dirty="0"/>
              <a:t> </a:t>
            </a:r>
            <a:endParaRPr lang="en-GB" i="1"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3620" y="1906401"/>
            <a:ext cx="3962876" cy="3538823"/>
          </a:xfrm>
          <a:prstGeom prst="rect">
            <a:avLst/>
          </a:prstGeom>
        </p:spPr>
      </p:pic>
    </p:spTree>
    <p:extLst>
      <p:ext uri="{BB962C8B-B14F-4D97-AF65-F5344CB8AC3E}">
        <p14:creationId xmlns:p14="http://schemas.microsoft.com/office/powerpoint/2010/main" val="3962064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IT and Crisis – a Framework</a:t>
            </a:r>
            <a:endParaRPr lang="en-US" sz="3200" dirty="0"/>
          </a:p>
        </p:txBody>
      </p:sp>
      <p:graphicFrame>
        <p:nvGraphicFramePr>
          <p:cNvPr id="4" name="Table 3"/>
          <p:cNvGraphicFramePr>
            <a:graphicFrameLocks noGrp="1" noChangeAspect="1"/>
          </p:cNvGraphicFramePr>
          <p:nvPr>
            <p:extLst/>
          </p:nvPr>
        </p:nvGraphicFramePr>
        <p:xfrm>
          <a:off x="1115616" y="2420877"/>
          <a:ext cx="7190093" cy="4191001"/>
        </p:xfrm>
        <a:graphic>
          <a:graphicData uri="http://schemas.openxmlformats.org/drawingml/2006/table">
            <a:tbl>
              <a:tblPr/>
              <a:tblGrid>
                <a:gridCol w="1554480">
                  <a:extLst>
                    <a:ext uri="{9D8B030D-6E8A-4147-A177-3AD203B41FA5}">
                      <a16:colId xmlns:a16="http://schemas.microsoft.com/office/drawing/2014/main" val="3901074640"/>
                    </a:ext>
                  </a:extLst>
                </a:gridCol>
                <a:gridCol w="1399486">
                  <a:extLst>
                    <a:ext uri="{9D8B030D-6E8A-4147-A177-3AD203B41FA5}">
                      <a16:colId xmlns:a16="http://schemas.microsoft.com/office/drawing/2014/main" val="2441731284"/>
                    </a:ext>
                  </a:extLst>
                </a:gridCol>
                <a:gridCol w="1399486">
                  <a:extLst>
                    <a:ext uri="{9D8B030D-6E8A-4147-A177-3AD203B41FA5}">
                      <a16:colId xmlns:a16="http://schemas.microsoft.com/office/drawing/2014/main" val="893882367"/>
                    </a:ext>
                  </a:extLst>
                </a:gridCol>
                <a:gridCol w="1463040">
                  <a:extLst>
                    <a:ext uri="{9D8B030D-6E8A-4147-A177-3AD203B41FA5}">
                      <a16:colId xmlns:a16="http://schemas.microsoft.com/office/drawing/2014/main" val="3211712038"/>
                    </a:ext>
                  </a:extLst>
                </a:gridCol>
                <a:gridCol w="1373601">
                  <a:extLst>
                    <a:ext uri="{9D8B030D-6E8A-4147-A177-3AD203B41FA5}">
                      <a16:colId xmlns:a16="http://schemas.microsoft.com/office/drawing/2014/main" val="2969920752"/>
                    </a:ext>
                  </a:extLst>
                </a:gridCol>
              </a:tblGrid>
              <a:tr h="678824">
                <a:tc>
                  <a:txBody>
                    <a:bodyPr/>
                    <a:lstStyle/>
                    <a:p>
                      <a:r>
                        <a:rPr lang="en-US" sz="1700" b="1">
                          <a:effectLst/>
                        </a:rPr>
                        <a:t>Scope vs. Severity</a:t>
                      </a:r>
                      <a:endParaRPr lang="en-US" sz="1700">
                        <a:effectLst/>
                      </a:endParaRPr>
                    </a:p>
                  </a:txBody>
                  <a:tcPr marL="73785" marR="73785" marT="73785" marB="73785"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tc>
                  <a:txBody>
                    <a:bodyPr/>
                    <a:lstStyle/>
                    <a:p>
                      <a:pPr algn="ctr"/>
                      <a:r>
                        <a:rPr lang="en-US" sz="1700" dirty="0">
                          <a:solidFill>
                            <a:srgbClr val="FF0000"/>
                          </a:solidFill>
                          <a:effectLst/>
                        </a:rPr>
                        <a:t>Mild</a:t>
                      </a:r>
                      <a:endParaRPr lang="en-US" sz="1700" dirty="0">
                        <a:effectLst/>
                      </a:endParaRPr>
                    </a:p>
                  </a:txBody>
                  <a:tcPr marL="73785" marR="73785" marT="73785" marB="73785"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tc>
                  <a:txBody>
                    <a:bodyPr/>
                    <a:lstStyle/>
                    <a:p>
                      <a:pPr algn="ctr"/>
                      <a:r>
                        <a:rPr lang="en-US" sz="1700">
                          <a:solidFill>
                            <a:srgbClr val="FF0000"/>
                          </a:solidFill>
                          <a:effectLst/>
                        </a:rPr>
                        <a:t>Moderate</a:t>
                      </a:r>
                      <a:endParaRPr lang="en-US" sz="1700">
                        <a:effectLst/>
                      </a:endParaRPr>
                    </a:p>
                  </a:txBody>
                  <a:tcPr marL="73785" marR="73785" marT="73785" marB="73785"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tc>
                  <a:txBody>
                    <a:bodyPr/>
                    <a:lstStyle/>
                    <a:p>
                      <a:pPr algn="ctr"/>
                      <a:r>
                        <a:rPr lang="en-US" sz="1700" dirty="0">
                          <a:solidFill>
                            <a:srgbClr val="FF0000"/>
                          </a:solidFill>
                          <a:effectLst/>
                        </a:rPr>
                        <a:t>Severe</a:t>
                      </a:r>
                      <a:endParaRPr lang="en-US" sz="1700" dirty="0">
                        <a:effectLst/>
                      </a:endParaRPr>
                    </a:p>
                  </a:txBody>
                  <a:tcPr marL="73785" marR="73785" marT="73785" marB="73785"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tc>
                  <a:txBody>
                    <a:bodyPr/>
                    <a:lstStyle/>
                    <a:p>
                      <a:pPr algn="ctr"/>
                      <a:r>
                        <a:rPr lang="en-US" sz="1700" dirty="0">
                          <a:solidFill>
                            <a:srgbClr val="FF0000"/>
                          </a:solidFill>
                          <a:effectLst/>
                        </a:rPr>
                        <a:t>Catastrophic</a:t>
                      </a:r>
                      <a:endParaRPr lang="en-US" sz="1700" dirty="0">
                        <a:effectLst/>
                      </a:endParaRPr>
                    </a:p>
                  </a:txBody>
                  <a:tcPr marL="73785" marR="73785" marT="73785" marB="73785"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extLst>
                  <a:ext uri="{0D108BD9-81ED-4DB2-BD59-A6C34878D82A}">
                    <a16:rowId xmlns:a16="http://schemas.microsoft.com/office/drawing/2014/main" val="1437085864"/>
                  </a:ext>
                </a:extLst>
              </a:tr>
              <a:tr h="944451">
                <a:tc>
                  <a:txBody>
                    <a:bodyPr/>
                    <a:lstStyle/>
                    <a:p>
                      <a:r>
                        <a:rPr lang="en-US" sz="1700" dirty="0">
                          <a:solidFill>
                            <a:srgbClr val="0070C0"/>
                          </a:solidFill>
                          <a:effectLst/>
                        </a:rPr>
                        <a:t>Individual</a:t>
                      </a:r>
                    </a:p>
                  </a:txBody>
                  <a:tcPr marL="73785" marR="73785" marT="73785" marB="73785"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tc>
                  <a:txBody>
                    <a:bodyPr/>
                    <a:lstStyle/>
                    <a:p>
                      <a:r>
                        <a:rPr lang="en-US" sz="1700">
                          <a:effectLst/>
                        </a:rPr>
                        <a:t>Finals?</a:t>
                      </a:r>
                    </a:p>
                  </a:txBody>
                  <a:tcPr marL="73785" marR="73785" marT="73785" marB="73785"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tc>
                  <a:txBody>
                    <a:bodyPr/>
                    <a:lstStyle/>
                    <a:p>
                      <a:r>
                        <a:rPr lang="en-US" sz="1700" dirty="0">
                          <a:effectLst/>
                        </a:rPr>
                        <a:t>Lost in </a:t>
                      </a:r>
                      <a:r>
                        <a:rPr lang="en-US" sz="1700" dirty="0" smtClean="0">
                          <a:effectLst/>
                        </a:rPr>
                        <a:t> </a:t>
                      </a:r>
                      <a:r>
                        <a:rPr lang="en-US" sz="1700" dirty="0">
                          <a:effectLst/>
                        </a:rPr>
                        <a:t>wilderness hike</a:t>
                      </a:r>
                    </a:p>
                  </a:txBody>
                  <a:tcPr marL="73785" marR="73785" marT="73785" marB="73785"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tc>
                  <a:txBody>
                    <a:bodyPr/>
                    <a:lstStyle/>
                    <a:p>
                      <a:r>
                        <a:rPr lang="en-US" sz="1700">
                          <a:effectLst/>
                        </a:rPr>
                        <a:t>House burns down</a:t>
                      </a:r>
                    </a:p>
                  </a:txBody>
                  <a:tcPr marL="73785" marR="73785" marT="73785" marB="73785"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tc>
                  <a:txBody>
                    <a:bodyPr/>
                    <a:lstStyle/>
                    <a:p>
                      <a:r>
                        <a:rPr lang="en-US" sz="1700">
                          <a:effectLst/>
                        </a:rPr>
                        <a:t>Incapacitating car accident</a:t>
                      </a:r>
                    </a:p>
                  </a:txBody>
                  <a:tcPr marL="73785" marR="73785" marT="73785" marB="73785"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extLst>
                  <a:ext uri="{0D108BD9-81ED-4DB2-BD59-A6C34878D82A}">
                    <a16:rowId xmlns:a16="http://schemas.microsoft.com/office/drawing/2014/main" val="3731582060"/>
                  </a:ext>
                </a:extLst>
              </a:tr>
              <a:tr h="944451">
                <a:tc>
                  <a:txBody>
                    <a:bodyPr/>
                    <a:lstStyle/>
                    <a:p>
                      <a:r>
                        <a:rPr lang="en-US" sz="1700" dirty="0">
                          <a:solidFill>
                            <a:srgbClr val="0070C0"/>
                          </a:solidFill>
                          <a:effectLst/>
                        </a:rPr>
                        <a:t>Organizational</a:t>
                      </a:r>
                    </a:p>
                  </a:txBody>
                  <a:tcPr marL="73785" marR="73785" marT="73785" marB="73785"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tc>
                  <a:txBody>
                    <a:bodyPr/>
                    <a:lstStyle/>
                    <a:p>
                      <a:r>
                        <a:rPr lang="en-US" sz="1700">
                          <a:effectLst/>
                        </a:rPr>
                        <a:t>Short-term network outage</a:t>
                      </a:r>
                    </a:p>
                  </a:txBody>
                  <a:tcPr marL="73785" marR="73785" marT="73785" marB="73785"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tc>
                  <a:txBody>
                    <a:bodyPr/>
                    <a:lstStyle/>
                    <a:p>
                      <a:r>
                        <a:rPr lang="en-US" sz="1700">
                          <a:effectLst/>
                        </a:rPr>
                        <a:t>Payroll system failure</a:t>
                      </a:r>
                    </a:p>
                  </a:txBody>
                  <a:tcPr marL="73785" marR="73785" marT="73785" marB="73785"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tc>
                  <a:txBody>
                    <a:bodyPr/>
                    <a:lstStyle/>
                    <a:p>
                      <a:r>
                        <a:rPr lang="en-US" sz="1700">
                          <a:effectLst/>
                        </a:rPr>
                        <a:t>Denver Airport Baggage System</a:t>
                      </a:r>
                    </a:p>
                  </a:txBody>
                  <a:tcPr marL="73785" marR="73785" marT="73785" marB="73785"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tc>
                  <a:txBody>
                    <a:bodyPr/>
                    <a:lstStyle/>
                    <a:p>
                      <a:r>
                        <a:rPr lang="en-US" sz="1700">
                          <a:effectLst/>
                        </a:rPr>
                        <a:t>911 (Cantor Fitzgerald)</a:t>
                      </a:r>
                    </a:p>
                  </a:txBody>
                  <a:tcPr marL="73785" marR="73785" marT="73785" marB="73785"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extLst>
                  <a:ext uri="{0D108BD9-81ED-4DB2-BD59-A6C34878D82A}">
                    <a16:rowId xmlns:a16="http://schemas.microsoft.com/office/drawing/2014/main" val="2945682065"/>
                  </a:ext>
                </a:extLst>
              </a:tr>
              <a:tr h="944451">
                <a:tc>
                  <a:txBody>
                    <a:bodyPr/>
                    <a:lstStyle/>
                    <a:p>
                      <a:r>
                        <a:rPr lang="en-US" sz="1700" dirty="0">
                          <a:solidFill>
                            <a:srgbClr val="0070C0"/>
                          </a:solidFill>
                          <a:effectLst/>
                        </a:rPr>
                        <a:t>Community</a:t>
                      </a:r>
                      <a:r>
                        <a:rPr lang="en-US" sz="1700" dirty="0" smtClean="0">
                          <a:solidFill>
                            <a:srgbClr val="0070C0"/>
                          </a:solidFill>
                          <a:effectLst/>
                        </a:rPr>
                        <a:t>/</a:t>
                      </a:r>
                    </a:p>
                    <a:p>
                      <a:r>
                        <a:rPr lang="en-US" sz="1700" dirty="0" smtClean="0">
                          <a:solidFill>
                            <a:srgbClr val="0070C0"/>
                          </a:solidFill>
                          <a:effectLst/>
                        </a:rPr>
                        <a:t>Regional</a:t>
                      </a:r>
                      <a:endParaRPr lang="en-US" sz="1700" dirty="0">
                        <a:solidFill>
                          <a:srgbClr val="0070C0"/>
                        </a:solidFill>
                        <a:effectLst/>
                      </a:endParaRPr>
                    </a:p>
                  </a:txBody>
                  <a:tcPr marL="73785" marR="73785" marT="73785" marB="73785"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tc>
                  <a:txBody>
                    <a:bodyPr/>
                    <a:lstStyle/>
                    <a:p>
                      <a:r>
                        <a:rPr lang="en-US" sz="1700">
                          <a:effectLst/>
                        </a:rPr>
                        <a:t>One-day taxi strike</a:t>
                      </a:r>
                    </a:p>
                  </a:txBody>
                  <a:tcPr marL="73785" marR="73785" marT="73785" marB="73785"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tc>
                  <a:txBody>
                    <a:bodyPr/>
                    <a:lstStyle/>
                    <a:p>
                      <a:r>
                        <a:rPr lang="en-US" sz="1700">
                          <a:effectLst/>
                        </a:rPr>
                        <a:t>Blizzard of '78</a:t>
                      </a:r>
                    </a:p>
                  </a:txBody>
                  <a:tcPr marL="73785" marR="73785" marT="73785" marB="73785"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tc>
                  <a:txBody>
                    <a:bodyPr/>
                    <a:lstStyle/>
                    <a:p>
                      <a:r>
                        <a:rPr lang="en-US" sz="1700">
                          <a:effectLst/>
                        </a:rPr>
                        <a:t>Hurricane Katrina, Sandy</a:t>
                      </a:r>
                    </a:p>
                  </a:txBody>
                  <a:tcPr marL="73785" marR="73785" marT="73785" marB="73785"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tc>
                  <a:txBody>
                    <a:bodyPr/>
                    <a:lstStyle/>
                    <a:p>
                      <a:r>
                        <a:rPr lang="en-US" sz="1700">
                          <a:effectLst/>
                        </a:rPr>
                        <a:t>Haiti Earthquake</a:t>
                      </a:r>
                    </a:p>
                  </a:txBody>
                  <a:tcPr marL="73785" marR="73785" marT="73785" marB="73785"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extLst>
                  <a:ext uri="{0D108BD9-81ED-4DB2-BD59-A6C34878D82A}">
                    <a16:rowId xmlns:a16="http://schemas.microsoft.com/office/drawing/2014/main" val="2751826300"/>
                  </a:ext>
                </a:extLst>
              </a:tr>
              <a:tr h="678824">
                <a:tc>
                  <a:txBody>
                    <a:bodyPr/>
                    <a:lstStyle/>
                    <a:p>
                      <a:r>
                        <a:rPr lang="en-US" sz="1700" dirty="0">
                          <a:solidFill>
                            <a:srgbClr val="0070C0"/>
                          </a:solidFill>
                          <a:effectLst/>
                        </a:rPr>
                        <a:t>International</a:t>
                      </a:r>
                    </a:p>
                  </a:txBody>
                  <a:tcPr marL="73785" marR="73785" marT="73785" marB="73785"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tc>
                  <a:txBody>
                    <a:bodyPr/>
                    <a:lstStyle/>
                    <a:p>
                      <a:r>
                        <a:rPr lang="en-US" sz="1700">
                          <a:effectLst/>
                        </a:rPr>
                        <a:t>Seasonal Flu</a:t>
                      </a:r>
                    </a:p>
                  </a:txBody>
                  <a:tcPr marL="73785" marR="73785" marT="73785" marB="73785"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tc>
                  <a:txBody>
                    <a:bodyPr/>
                    <a:lstStyle/>
                    <a:p>
                      <a:r>
                        <a:rPr lang="en-US" sz="1700">
                          <a:effectLst/>
                        </a:rPr>
                        <a:t>2016 US Elections?</a:t>
                      </a:r>
                    </a:p>
                  </a:txBody>
                  <a:tcPr marL="73785" marR="73785" marT="73785" marB="73785"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tc>
                  <a:txBody>
                    <a:bodyPr/>
                    <a:lstStyle/>
                    <a:p>
                      <a:r>
                        <a:rPr lang="en-US" sz="1700">
                          <a:effectLst/>
                        </a:rPr>
                        <a:t>Syrian Refugees</a:t>
                      </a:r>
                    </a:p>
                  </a:txBody>
                  <a:tcPr marL="73785" marR="73785" marT="73785" marB="73785"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tc>
                  <a:txBody>
                    <a:bodyPr/>
                    <a:lstStyle/>
                    <a:p>
                      <a:r>
                        <a:rPr lang="en-US" sz="1700" dirty="0">
                          <a:effectLst/>
                        </a:rPr>
                        <a:t>WWII</a:t>
                      </a:r>
                    </a:p>
                  </a:txBody>
                  <a:tcPr marL="73785" marR="73785" marT="73785" marB="73785"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extLst>
                  <a:ext uri="{0D108BD9-81ED-4DB2-BD59-A6C34878D82A}">
                    <a16:rowId xmlns:a16="http://schemas.microsoft.com/office/drawing/2014/main" val="3952319228"/>
                  </a:ext>
                </a:extLst>
              </a:tr>
            </a:tbl>
          </a:graphicData>
        </a:graphic>
      </p:graphicFrame>
      <p:sp>
        <p:nvSpPr>
          <p:cNvPr id="5" name="Rectangle 1"/>
          <p:cNvSpPr>
            <a:spLocks noChangeArrowheads="1"/>
          </p:cNvSpPr>
          <p:nvPr/>
        </p:nvSpPr>
        <p:spPr bwMode="auto">
          <a:xfrm>
            <a:off x="1603024" y="1916832"/>
            <a:ext cx="66413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smtClean="0">
                <a:ln>
                  <a:noFill/>
                </a:ln>
                <a:solidFill>
                  <a:schemeClr val="tx1"/>
                </a:solidFill>
                <a:effectLst/>
                <a:latin typeface="Arial" panose="020B0604020202020204" pitchFamily="34" charset="0"/>
              </a:rPr>
              <a:t>Sample disasters</a:t>
            </a:r>
          </a:p>
        </p:txBody>
      </p:sp>
    </p:spTree>
    <p:extLst>
      <p:ext uri="{BB962C8B-B14F-4D97-AF65-F5344CB8AC3E}">
        <p14:creationId xmlns:p14="http://schemas.microsoft.com/office/powerpoint/2010/main" val="6873716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IT and Crisis – a Framework</a:t>
            </a:r>
            <a:endParaRPr lang="en-US" sz="3200" dirty="0"/>
          </a:p>
        </p:txBody>
      </p:sp>
      <p:graphicFrame>
        <p:nvGraphicFramePr>
          <p:cNvPr id="4" name="Table 3"/>
          <p:cNvGraphicFramePr>
            <a:graphicFrameLocks noGrp="1"/>
          </p:cNvGraphicFramePr>
          <p:nvPr>
            <p:extLst/>
          </p:nvPr>
        </p:nvGraphicFramePr>
        <p:xfrm>
          <a:off x="251520" y="1916832"/>
          <a:ext cx="8645999" cy="4845891"/>
        </p:xfrm>
        <a:graphic>
          <a:graphicData uri="http://schemas.openxmlformats.org/drawingml/2006/table">
            <a:tbl>
              <a:tblPr/>
              <a:tblGrid>
                <a:gridCol w="1787999">
                  <a:extLst>
                    <a:ext uri="{9D8B030D-6E8A-4147-A177-3AD203B41FA5}">
                      <a16:colId xmlns:a16="http://schemas.microsoft.com/office/drawing/2014/main" val="3901074640"/>
                    </a:ext>
                  </a:extLst>
                </a:gridCol>
                <a:gridCol w="1371600">
                  <a:extLst>
                    <a:ext uri="{9D8B030D-6E8A-4147-A177-3AD203B41FA5}">
                      <a16:colId xmlns:a16="http://schemas.microsoft.com/office/drawing/2014/main" val="2441731284"/>
                    </a:ext>
                  </a:extLst>
                </a:gridCol>
                <a:gridCol w="1371600">
                  <a:extLst>
                    <a:ext uri="{9D8B030D-6E8A-4147-A177-3AD203B41FA5}">
                      <a16:colId xmlns:a16="http://schemas.microsoft.com/office/drawing/2014/main" val="893882367"/>
                    </a:ext>
                  </a:extLst>
                </a:gridCol>
                <a:gridCol w="2011680">
                  <a:extLst>
                    <a:ext uri="{9D8B030D-6E8A-4147-A177-3AD203B41FA5}">
                      <a16:colId xmlns:a16="http://schemas.microsoft.com/office/drawing/2014/main" val="3211712038"/>
                    </a:ext>
                  </a:extLst>
                </a:gridCol>
                <a:gridCol w="2103120">
                  <a:extLst>
                    <a:ext uri="{9D8B030D-6E8A-4147-A177-3AD203B41FA5}">
                      <a16:colId xmlns:a16="http://schemas.microsoft.com/office/drawing/2014/main" val="2969920752"/>
                    </a:ext>
                  </a:extLst>
                </a:gridCol>
              </a:tblGrid>
              <a:tr h="678824">
                <a:tc>
                  <a:txBody>
                    <a:bodyPr/>
                    <a:lstStyle/>
                    <a:p>
                      <a:r>
                        <a:rPr lang="en-US" b="1">
                          <a:effectLst/>
                        </a:rPr>
                        <a:t>Scope vs. Severity</a:t>
                      </a:r>
                      <a:endParaRPr lang="en-US">
                        <a:effectLst/>
                      </a:endParaRPr>
                    </a:p>
                  </a:txBody>
                  <a:tcPr marL="76200" marR="76200" marT="76200" marB="76200"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tc>
                  <a:txBody>
                    <a:bodyPr/>
                    <a:lstStyle/>
                    <a:p>
                      <a:pPr algn="ctr"/>
                      <a:r>
                        <a:rPr lang="en-US" dirty="0">
                          <a:solidFill>
                            <a:srgbClr val="FF0000"/>
                          </a:solidFill>
                          <a:effectLst/>
                        </a:rPr>
                        <a:t>Mild</a:t>
                      </a:r>
                      <a:endParaRPr lang="en-US" dirty="0">
                        <a:effectLst/>
                      </a:endParaRPr>
                    </a:p>
                  </a:txBody>
                  <a:tcPr marL="76200" marR="76200" marT="76200" marB="76200"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tc>
                  <a:txBody>
                    <a:bodyPr/>
                    <a:lstStyle/>
                    <a:p>
                      <a:pPr algn="ctr"/>
                      <a:r>
                        <a:rPr lang="en-US" dirty="0">
                          <a:solidFill>
                            <a:srgbClr val="FF0000"/>
                          </a:solidFill>
                          <a:effectLst/>
                        </a:rPr>
                        <a:t>Moderate</a:t>
                      </a:r>
                      <a:endParaRPr lang="en-US" dirty="0">
                        <a:effectLst/>
                      </a:endParaRPr>
                    </a:p>
                  </a:txBody>
                  <a:tcPr marL="76200" marR="76200" marT="76200" marB="76200"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tc>
                  <a:txBody>
                    <a:bodyPr/>
                    <a:lstStyle/>
                    <a:p>
                      <a:pPr algn="ctr"/>
                      <a:r>
                        <a:rPr lang="en-US" dirty="0">
                          <a:solidFill>
                            <a:srgbClr val="FF0000"/>
                          </a:solidFill>
                          <a:effectLst/>
                        </a:rPr>
                        <a:t>Severe</a:t>
                      </a:r>
                      <a:endParaRPr lang="en-US" dirty="0">
                        <a:effectLst/>
                      </a:endParaRPr>
                    </a:p>
                  </a:txBody>
                  <a:tcPr marL="76200" marR="76200" marT="76200" marB="76200"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tc>
                  <a:txBody>
                    <a:bodyPr/>
                    <a:lstStyle/>
                    <a:p>
                      <a:pPr algn="ctr"/>
                      <a:r>
                        <a:rPr lang="en-US" dirty="0">
                          <a:solidFill>
                            <a:srgbClr val="FF0000"/>
                          </a:solidFill>
                          <a:effectLst/>
                        </a:rPr>
                        <a:t>Catastrophic</a:t>
                      </a:r>
                      <a:endParaRPr lang="en-US" dirty="0">
                        <a:effectLst/>
                      </a:endParaRPr>
                    </a:p>
                  </a:txBody>
                  <a:tcPr marL="76200" marR="76200" marT="76200" marB="76200"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extLst>
                  <a:ext uri="{0D108BD9-81ED-4DB2-BD59-A6C34878D82A}">
                    <a16:rowId xmlns:a16="http://schemas.microsoft.com/office/drawing/2014/main" val="1437085864"/>
                  </a:ext>
                </a:extLst>
              </a:tr>
              <a:tr h="944451">
                <a:tc>
                  <a:txBody>
                    <a:bodyPr/>
                    <a:lstStyle/>
                    <a:p>
                      <a:r>
                        <a:rPr lang="en-US" dirty="0">
                          <a:solidFill>
                            <a:srgbClr val="0070C0"/>
                          </a:solidFill>
                          <a:effectLst/>
                        </a:rPr>
                        <a:t>Individual</a:t>
                      </a:r>
                    </a:p>
                  </a:txBody>
                  <a:tcPr marL="76200" marR="76200" marT="76200" marB="76200"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tc>
                  <a:txBody>
                    <a:bodyPr/>
                    <a:lstStyle/>
                    <a:p>
                      <a:r>
                        <a:rPr lang="en-US">
                          <a:effectLst/>
                        </a:rPr>
                        <a:t>ebooks</a:t>
                      </a:r>
                    </a:p>
                  </a:txBody>
                  <a:tcPr marL="76200" marR="76200" marT="76200" marB="76200"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tc>
                  <a:txBody>
                    <a:bodyPr/>
                    <a:lstStyle/>
                    <a:p>
                      <a:r>
                        <a:rPr lang="en-US">
                          <a:effectLst/>
                        </a:rPr>
                        <a:t>GPS</a:t>
                      </a:r>
                    </a:p>
                  </a:txBody>
                  <a:tcPr marL="76200" marR="76200" marT="76200" marB="76200"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tc>
                  <a:txBody>
                    <a:bodyPr/>
                    <a:lstStyle/>
                    <a:p>
                      <a:r>
                        <a:rPr lang="en-US">
                          <a:effectLst/>
                        </a:rPr>
                        <a:t>First Aid app; Airbnb</a:t>
                      </a:r>
                    </a:p>
                  </a:txBody>
                  <a:tcPr marL="76200" marR="76200" marT="76200" marB="76200"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tc>
                  <a:txBody>
                    <a:bodyPr/>
                    <a:lstStyle/>
                    <a:p>
                      <a:r>
                        <a:rPr lang="en-US" dirty="0">
                          <a:effectLst/>
                        </a:rPr>
                        <a:t>??</a:t>
                      </a:r>
                    </a:p>
                  </a:txBody>
                  <a:tcPr marL="76200" marR="76200" marT="76200" marB="76200"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extLst>
                  <a:ext uri="{0D108BD9-81ED-4DB2-BD59-A6C34878D82A}">
                    <a16:rowId xmlns:a16="http://schemas.microsoft.com/office/drawing/2014/main" val="3731582060"/>
                  </a:ext>
                </a:extLst>
              </a:tr>
              <a:tr h="944451">
                <a:tc>
                  <a:txBody>
                    <a:bodyPr/>
                    <a:lstStyle/>
                    <a:p>
                      <a:r>
                        <a:rPr lang="en-US">
                          <a:solidFill>
                            <a:srgbClr val="0070C0"/>
                          </a:solidFill>
                          <a:effectLst/>
                        </a:rPr>
                        <a:t>Organizational</a:t>
                      </a:r>
                    </a:p>
                  </a:txBody>
                  <a:tcPr marL="76200" marR="76200" marT="76200" marB="76200"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tc>
                  <a:txBody>
                    <a:bodyPr/>
                    <a:lstStyle/>
                    <a:p>
                      <a:r>
                        <a:rPr lang="en-US" dirty="0">
                          <a:effectLst/>
                        </a:rPr>
                        <a:t>4G/LTE</a:t>
                      </a:r>
                    </a:p>
                  </a:txBody>
                  <a:tcPr marL="76200" marR="76200" marT="76200" marB="76200"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tc>
                  <a:txBody>
                    <a:bodyPr/>
                    <a:lstStyle/>
                    <a:p>
                      <a:r>
                        <a:rPr lang="en-US" dirty="0">
                          <a:effectLst/>
                        </a:rPr>
                        <a:t>Manual system</a:t>
                      </a:r>
                    </a:p>
                  </a:txBody>
                  <a:tcPr marL="76200" marR="76200" marT="76200" marB="76200"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tc>
                  <a:txBody>
                    <a:bodyPr/>
                    <a:lstStyle/>
                    <a:p>
                      <a:r>
                        <a:rPr lang="en-US" dirty="0" smtClean="0">
                          <a:effectLst/>
                        </a:rPr>
                        <a:t>Pull the plug;</a:t>
                      </a:r>
                    </a:p>
                    <a:p>
                      <a:r>
                        <a:rPr lang="en-US" dirty="0" smtClean="0">
                          <a:effectLst/>
                        </a:rPr>
                        <a:t>cut </a:t>
                      </a:r>
                      <a:r>
                        <a:rPr lang="en-US" dirty="0">
                          <a:effectLst/>
                        </a:rPr>
                        <a:t>your losses</a:t>
                      </a:r>
                    </a:p>
                  </a:txBody>
                  <a:tcPr marL="76200" marR="76200" marT="76200" marB="76200"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tc>
                  <a:txBody>
                    <a:bodyPr/>
                    <a:lstStyle/>
                    <a:p>
                      <a:r>
                        <a:rPr lang="en-US">
                          <a:effectLst/>
                        </a:rPr>
                        <a:t>BCP geographic diversity; cloud systems and data</a:t>
                      </a:r>
                    </a:p>
                  </a:txBody>
                  <a:tcPr marL="76200" marR="76200" marT="76200" marB="76200"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extLst>
                  <a:ext uri="{0D108BD9-81ED-4DB2-BD59-A6C34878D82A}">
                    <a16:rowId xmlns:a16="http://schemas.microsoft.com/office/drawing/2014/main" val="2945682065"/>
                  </a:ext>
                </a:extLst>
              </a:tr>
              <a:tr h="944451">
                <a:tc>
                  <a:txBody>
                    <a:bodyPr/>
                    <a:lstStyle/>
                    <a:p>
                      <a:r>
                        <a:rPr lang="en-US" dirty="0">
                          <a:solidFill>
                            <a:srgbClr val="0070C0"/>
                          </a:solidFill>
                          <a:effectLst/>
                        </a:rPr>
                        <a:t>Community</a:t>
                      </a:r>
                      <a:r>
                        <a:rPr lang="en-US" dirty="0" smtClean="0">
                          <a:solidFill>
                            <a:srgbClr val="0070C0"/>
                          </a:solidFill>
                          <a:effectLst/>
                        </a:rPr>
                        <a:t>/</a:t>
                      </a:r>
                    </a:p>
                    <a:p>
                      <a:r>
                        <a:rPr lang="en-US" dirty="0" smtClean="0">
                          <a:solidFill>
                            <a:srgbClr val="0070C0"/>
                          </a:solidFill>
                          <a:effectLst/>
                        </a:rPr>
                        <a:t>Regional</a:t>
                      </a:r>
                      <a:endParaRPr lang="en-US" dirty="0">
                        <a:solidFill>
                          <a:srgbClr val="0070C0"/>
                        </a:solidFill>
                        <a:effectLst/>
                      </a:endParaRPr>
                    </a:p>
                  </a:txBody>
                  <a:tcPr marL="76200" marR="76200" marT="76200" marB="76200"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tc>
                  <a:txBody>
                    <a:bodyPr/>
                    <a:lstStyle/>
                    <a:p>
                      <a:r>
                        <a:rPr lang="en-US">
                          <a:effectLst/>
                        </a:rPr>
                        <a:t>Uber</a:t>
                      </a:r>
                    </a:p>
                  </a:txBody>
                  <a:tcPr marL="76200" marR="76200" marT="76200" marB="76200"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tc>
                  <a:txBody>
                    <a:bodyPr/>
                    <a:lstStyle/>
                    <a:p>
                      <a:r>
                        <a:rPr lang="en-US">
                          <a:effectLst/>
                        </a:rPr>
                        <a:t>Facebook warnings</a:t>
                      </a:r>
                    </a:p>
                  </a:txBody>
                  <a:tcPr marL="76200" marR="76200" marT="76200" marB="76200"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tc>
                  <a:txBody>
                    <a:bodyPr/>
                    <a:lstStyle/>
                    <a:p>
                      <a:r>
                        <a:rPr lang="en-US">
                          <a:effectLst/>
                        </a:rPr>
                        <a:t>IPAWS -  Integrated Public Alert and Warning System</a:t>
                      </a:r>
                      <a:br>
                        <a:rPr lang="en-US">
                          <a:effectLst/>
                        </a:rPr>
                      </a:br>
                      <a:endParaRPr lang="en-US">
                        <a:effectLst/>
                      </a:endParaRPr>
                    </a:p>
                  </a:txBody>
                  <a:tcPr marL="76200" marR="76200" marT="76200" marB="76200"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tc>
                  <a:txBody>
                    <a:bodyPr/>
                    <a:lstStyle/>
                    <a:p>
                      <a:r>
                        <a:rPr lang="en-US">
                          <a:effectLst/>
                        </a:rPr>
                        <a:t>Help Me apps??</a:t>
                      </a:r>
                    </a:p>
                  </a:txBody>
                  <a:tcPr marL="76200" marR="76200" marT="76200" marB="76200"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extLst>
                  <a:ext uri="{0D108BD9-81ED-4DB2-BD59-A6C34878D82A}">
                    <a16:rowId xmlns:a16="http://schemas.microsoft.com/office/drawing/2014/main" val="2751826300"/>
                  </a:ext>
                </a:extLst>
              </a:tr>
              <a:tr h="678824">
                <a:tc>
                  <a:txBody>
                    <a:bodyPr/>
                    <a:lstStyle/>
                    <a:p>
                      <a:r>
                        <a:rPr lang="en-US" dirty="0">
                          <a:solidFill>
                            <a:srgbClr val="0070C0"/>
                          </a:solidFill>
                          <a:effectLst/>
                        </a:rPr>
                        <a:t>International</a:t>
                      </a:r>
                    </a:p>
                  </a:txBody>
                  <a:tcPr marL="76200" marR="76200" marT="76200" marB="76200"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tc>
                  <a:txBody>
                    <a:bodyPr/>
                    <a:lstStyle/>
                    <a:p>
                      <a:r>
                        <a:rPr lang="en-US">
                          <a:effectLst/>
                        </a:rPr>
                        <a:t>Flu shot, travel masks</a:t>
                      </a:r>
                    </a:p>
                  </a:txBody>
                  <a:tcPr marL="76200" marR="76200" marT="76200" marB="76200"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tc>
                  <a:txBody>
                    <a:bodyPr/>
                    <a:lstStyle/>
                    <a:p>
                      <a:r>
                        <a:rPr lang="en-US">
                          <a:effectLst/>
                        </a:rPr>
                        <a:t>Canada</a:t>
                      </a:r>
                    </a:p>
                  </a:txBody>
                  <a:tcPr marL="76200" marR="76200" marT="76200" marB="76200"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tc>
                  <a:txBody>
                    <a:bodyPr/>
                    <a:lstStyle/>
                    <a:p>
                      <a:r>
                        <a:rPr lang="en-US">
                          <a:effectLst/>
                        </a:rPr>
                        <a:t>Smartphone info-flow; Whatsapp, etc.</a:t>
                      </a:r>
                    </a:p>
                  </a:txBody>
                  <a:tcPr marL="76200" marR="76200" marT="76200" marB="76200"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tc>
                  <a:txBody>
                    <a:bodyPr/>
                    <a:lstStyle/>
                    <a:p>
                      <a:r>
                        <a:rPr lang="en-US" dirty="0">
                          <a:effectLst/>
                        </a:rPr>
                        <a:t>??</a:t>
                      </a:r>
                    </a:p>
                  </a:txBody>
                  <a:tcPr marL="76200" marR="76200" marT="76200" marB="76200"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D3D3D3"/>
                      </a:solidFill>
                      <a:prstDash val="solid"/>
                      <a:round/>
                      <a:headEnd type="none" w="med" len="med"/>
                      <a:tailEnd type="none" w="med" len="med"/>
                    </a:lnB>
                  </a:tcPr>
                </a:tc>
                <a:extLst>
                  <a:ext uri="{0D108BD9-81ED-4DB2-BD59-A6C34878D82A}">
                    <a16:rowId xmlns:a16="http://schemas.microsoft.com/office/drawing/2014/main" val="3952319228"/>
                  </a:ext>
                </a:extLst>
              </a:tr>
            </a:tbl>
          </a:graphicData>
        </a:graphic>
      </p:graphicFrame>
      <p:sp>
        <p:nvSpPr>
          <p:cNvPr id="5" name="Rectangle 1"/>
          <p:cNvSpPr>
            <a:spLocks noChangeArrowheads="1"/>
          </p:cNvSpPr>
          <p:nvPr/>
        </p:nvSpPr>
        <p:spPr bwMode="auto">
          <a:xfrm>
            <a:off x="1259632" y="1547500"/>
            <a:ext cx="66413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smtClean="0">
                <a:ln>
                  <a:noFill/>
                </a:ln>
                <a:solidFill>
                  <a:schemeClr val="tx1"/>
                </a:solidFill>
                <a:effectLst/>
                <a:latin typeface="Arial" panose="020B0604020202020204" pitchFamily="34" charset="0"/>
              </a:rPr>
              <a:t>Technology Overlay</a:t>
            </a:r>
          </a:p>
        </p:txBody>
      </p:sp>
    </p:spTree>
    <p:extLst>
      <p:ext uri="{BB962C8B-B14F-4D97-AF65-F5344CB8AC3E}">
        <p14:creationId xmlns:p14="http://schemas.microsoft.com/office/powerpoint/2010/main" val="3575056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222176" y="2540132"/>
            <a:ext cx="5368592" cy="2517962"/>
          </a:xfrm>
          <a:prstGeom prst="rect">
            <a:avLst/>
          </a:prstGeom>
        </p:spPr>
      </p:pic>
      <p:sp>
        <p:nvSpPr>
          <p:cNvPr id="705538" name="Rectangle 2"/>
          <p:cNvSpPr>
            <a:spLocks noGrp="1" noChangeArrowheads="1"/>
          </p:cNvSpPr>
          <p:nvPr>
            <p:ph type="title"/>
          </p:nvPr>
        </p:nvSpPr>
        <p:spPr>
          <a:xfrm>
            <a:off x="2014264" y="552798"/>
            <a:ext cx="6945288" cy="715962"/>
          </a:xfrm>
        </p:spPr>
        <p:txBody>
          <a:bodyPr/>
          <a:lstStyle/>
          <a:p>
            <a:r>
              <a:rPr lang="en-US" sz="3600" dirty="0" smtClean="0"/>
              <a:t>IT and Crisis – Time &amp; </a:t>
            </a:r>
            <a:r>
              <a:rPr lang="en-US" sz="3600" b="1" dirty="0" smtClean="0"/>
              <a:t> Shifts</a:t>
            </a:r>
            <a:endParaRPr lang="en-US" sz="3600" b="1" dirty="0"/>
          </a:p>
        </p:txBody>
      </p:sp>
      <p:sp>
        <p:nvSpPr>
          <p:cNvPr id="705539" name="Text Box 3"/>
          <p:cNvSpPr txBox="1">
            <a:spLocks noChangeArrowheads="1"/>
          </p:cNvSpPr>
          <p:nvPr/>
        </p:nvSpPr>
        <p:spPr bwMode="auto">
          <a:xfrm>
            <a:off x="3347864" y="5085184"/>
            <a:ext cx="2973891" cy="338554"/>
          </a:xfrm>
          <a:prstGeom prst="rect">
            <a:avLst/>
          </a:prstGeom>
          <a:noFill/>
          <a:ln w="9525">
            <a:noFill/>
            <a:miter lim="800000"/>
            <a:headEnd/>
            <a:tailEnd/>
          </a:ln>
          <a:effectLst/>
        </p:spPr>
        <p:txBody>
          <a:bodyPr wrap="none">
            <a:spAutoFit/>
          </a:bodyPr>
          <a:lstStyle/>
          <a:p>
            <a:r>
              <a:rPr lang="en-US" sz="1600" i="1" dirty="0">
                <a:solidFill>
                  <a:schemeClr val="tx1"/>
                </a:solidFill>
                <a:latin typeface="Arial" charset="0"/>
              </a:rPr>
              <a:t>Ranking factors 1-4, 1=highest</a:t>
            </a:r>
          </a:p>
        </p:txBody>
      </p:sp>
      <p:sp>
        <p:nvSpPr>
          <p:cNvPr id="8" name="Slide Number Placeholder 3"/>
          <p:cNvSpPr txBox="1">
            <a:spLocks/>
          </p:cNvSpPr>
          <p:nvPr/>
        </p:nvSpPr>
        <p:spPr>
          <a:xfrm>
            <a:off x="7740352" y="6265118"/>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496861-99FD-48BD-9883-6D6E11302FF0}"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3" name="Oval Callout 2"/>
          <p:cNvSpPr/>
          <p:nvPr/>
        </p:nvSpPr>
        <p:spPr>
          <a:xfrm>
            <a:off x="6732240" y="1604028"/>
            <a:ext cx="2339168" cy="1872208"/>
          </a:xfrm>
          <a:prstGeom prst="wedgeEllipseCallout">
            <a:avLst>
              <a:gd name="adj1" fmla="val -59661"/>
              <a:gd name="adj2" fmla="val 251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time is another dimension to the framework </a:t>
            </a:r>
          </a:p>
        </p:txBody>
      </p:sp>
      <p:sp>
        <p:nvSpPr>
          <p:cNvPr id="4" name="TextBox 3"/>
          <p:cNvSpPr txBox="1"/>
          <p:nvPr/>
        </p:nvSpPr>
        <p:spPr>
          <a:xfrm>
            <a:off x="1331640" y="5949280"/>
            <a:ext cx="6746399" cy="369332"/>
          </a:xfrm>
          <a:prstGeom prst="rect">
            <a:avLst/>
          </a:prstGeom>
          <a:noFill/>
        </p:spPr>
        <p:txBody>
          <a:bodyPr wrap="none" rtlCol="0">
            <a:spAutoFit/>
          </a:bodyPr>
          <a:lstStyle/>
          <a:p>
            <a:r>
              <a:rPr lang="en-US" b="1" i="1" dirty="0" smtClean="0"/>
              <a:t>Emergency Response, Transition, and Development phases</a:t>
            </a:r>
            <a:endParaRPr lang="en-US" b="1" i="1" dirty="0"/>
          </a:p>
        </p:txBody>
      </p:sp>
    </p:spTree>
    <p:extLst>
      <p:ext uri="{BB962C8B-B14F-4D97-AF65-F5344CB8AC3E}">
        <p14:creationId xmlns:p14="http://schemas.microsoft.com/office/powerpoint/2010/main" val="4079871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ChangeArrowheads="1"/>
          </p:cNvSpPr>
          <p:nvPr>
            <p:ph type="title"/>
          </p:nvPr>
        </p:nvSpPr>
        <p:spPr/>
        <p:txBody>
          <a:bodyPr/>
          <a:lstStyle/>
          <a:p>
            <a:r>
              <a:rPr lang="en-US" sz="3200" b="1" dirty="0"/>
              <a:t>Timeline of a Disaster Response</a:t>
            </a:r>
          </a:p>
        </p:txBody>
      </p:sp>
      <p:sp>
        <p:nvSpPr>
          <p:cNvPr id="707587" name="Rectangle 3"/>
          <p:cNvSpPr>
            <a:spLocks noGrp="1" noChangeArrowheads="1"/>
          </p:cNvSpPr>
          <p:nvPr>
            <p:ph sz="half" idx="1"/>
          </p:nvPr>
        </p:nvSpPr>
        <p:spPr>
          <a:xfrm>
            <a:off x="251520" y="1686272"/>
            <a:ext cx="4464496" cy="5038378"/>
          </a:xfrm>
        </p:spPr>
        <p:txBody>
          <a:bodyPr/>
          <a:lstStyle/>
          <a:p>
            <a:pPr marL="342900" indent="-342900">
              <a:buFont typeface="Wingdings" panose="05000000000000000000" pitchFamily="2" charset="2"/>
              <a:buChar char="Ø"/>
            </a:pPr>
            <a:r>
              <a:rPr lang="en-US" sz="2400" u="sng" dirty="0"/>
              <a:t>Stage 0:</a:t>
            </a:r>
            <a:r>
              <a:rPr lang="en-US" sz="2400" dirty="0"/>
              <a:t> Preparedness</a:t>
            </a:r>
          </a:p>
          <a:p>
            <a:pPr lvl="1"/>
            <a:r>
              <a:rPr lang="en-US" sz="1800" i="1" dirty="0"/>
              <a:t>Example: Typhoon preparedness in Bangladesh</a:t>
            </a:r>
          </a:p>
          <a:p>
            <a:pPr lvl="1"/>
            <a:r>
              <a:rPr lang="en-US" sz="1800" dirty="0">
                <a:solidFill>
                  <a:srgbClr val="FF0000"/>
                </a:solidFill>
              </a:rPr>
              <a:t>This is the best investment (5:1)</a:t>
            </a:r>
          </a:p>
          <a:p>
            <a:pPr marL="342900" indent="-342900">
              <a:buFont typeface="Wingdings" panose="05000000000000000000" pitchFamily="2" charset="2"/>
              <a:buChar char="Ø"/>
            </a:pPr>
            <a:r>
              <a:rPr lang="en-US" sz="2400" u="sng" dirty="0"/>
              <a:t>Stage 1:</a:t>
            </a:r>
            <a:r>
              <a:rPr lang="en-US" sz="2400" dirty="0"/>
              <a:t> Within hours of disaster striking</a:t>
            </a:r>
          </a:p>
          <a:p>
            <a:pPr lvl="1"/>
            <a:r>
              <a:rPr lang="en-US" sz="1800" i="1" dirty="0"/>
              <a:t>Example: CRS in sectarian fighting in eastern Congo</a:t>
            </a:r>
            <a:r>
              <a:rPr lang="en-US" sz="1800" dirty="0"/>
              <a:t>  </a:t>
            </a:r>
          </a:p>
          <a:p>
            <a:pPr lvl="1"/>
            <a:r>
              <a:rPr lang="en-US" sz="1800" dirty="0">
                <a:solidFill>
                  <a:srgbClr val="FF0000"/>
                </a:solidFill>
              </a:rPr>
              <a:t>This is the Highly Individual, Highly Mobile ICT stage</a:t>
            </a:r>
          </a:p>
          <a:p>
            <a:pPr marL="342900" indent="-342900">
              <a:buFont typeface="Wingdings" panose="05000000000000000000" pitchFamily="2" charset="2"/>
              <a:buChar char="Ø"/>
            </a:pPr>
            <a:r>
              <a:rPr lang="en-US" sz="2400" u="sng" dirty="0"/>
              <a:t>Stage 2: </a:t>
            </a:r>
            <a:r>
              <a:rPr lang="en-US" sz="2400" dirty="0"/>
              <a:t>Within two weeks of disaster striking</a:t>
            </a:r>
            <a:endParaRPr lang="en-US" sz="2000" dirty="0">
              <a:solidFill>
                <a:srgbClr val="FF0000"/>
              </a:solidFill>
            </a:endParaRPr>
          </a:p>
          <a:p>
            <a:pPr lvl="1"/>
            <a:r>
              <a:rPr lang="en-US" sz="1800" i="1" dirty="0"/>
              <a:t>Example: Relief International in Bam, Iran earthquake </a:t>
            </a:r>
            <a:endParaRPr lang="en-US" sz="1800" dirty="0"/>
          </a:p>
          <a:p>
            <a:pPr lvl="1">
              <a:buNone/>
            </a:pPr>
            <a:endParaRPr lang="en-US" sz="1800" dirty="0"/>
          </a:p>
        </p:txBody>
      </p:sp>
      <p:sp>
        <p:nvSpPr>
          <p:cNvPr id="5" name="Content Placeholder 4"/>
          <p:cNvSpPr>
            <a:spLocks noGrp="1"/>
          </p:cNvSpPr>
          <p:nvPr>
            <p:ph sz="half" idx="2"/>
          </p:nvPr>
        </p:nvSpPr>
        <p:spPr/>
        <p:txBody>
          <a:bodyPr/>
          <a:lstStyle/>
          <a:p>
            <a:pPr marL="273050" lvl="1" indent="-273050"/>
            <a:r>
              <a:rPr lang="en-US" sz="1800" dirty="0">
                <a:solidFill>
                  <a:srgbClr val="FF0000"/>
                </a:solidFill>
              </a:rPr>
              <a:t>Small Group, Highly Mobile/Temporary ICT stage</a:t>
            </a:r>
          </a:p>
          <a:p>
            <a:pPr marL="342900" indent="-342900">
              <a:buFont typeface="Wingdings" panose="05000000000000000000" pitchFamily="2" charset="2"/>
              <a:buChar char="Ø"/>
            </a:pPr>
            <a:r>
              <a:rPr lang="en-US" sz="2400" u="sng" dirty="0"/>
              <a:t>Stage 3</a:t>
            </a:r>
            <a:r>
              <a:rPr lang="en-US" sz="2400" dirty="0"/>
              <a:t>  – From one-six months following a disaster striking to multi-year.</a:t>
            </a:r>
          </a:p>
          <a:p>
            <a:pPr lvl="1"/>
            <a:r>
              <a:rPr lang="en-US" sz="1800" dirty="0">
                <a:solidFill>
                  <a:srgbClr val="FF0000"/>
                </a:solidFill>
              </a:rPr>
              <a:t>Large Group - Permanent ICT stage</a:t>
            </a:r>
          </a:p>
          <a:p>
            <a:pPr marL="342900" indent="-342900">
              <a:buFont typeface="Wingdings" panose="05000000000000000000" pitchFamily="2" charset="2"/>
              <a:buChar char="Ø"/>
            </a:pPr>
            <a:r>
              <a:rPr lang="en-US" sz="2400" u="sng" dirty="0"/>
              <a:t>Stage 4</a:t>
            </a:r>
            <a:r>
              <a:rPr lang="en-US" sz="2400" dirty="0"/>
              <a:t>  – Learning </a:t>
            </a:r>
          </a:p>
          <a:p>
            <a:pPr lvl="1"/>
            <a:r>
              <a:rPr lang="en-US" sz="1800" i="1" dirty="0"/>
              <a:t>Example: NetHope members in Pakistan earthquake response </a:t>
            </a:r>
          </a:p>
          <a:p>
            <a:pPr lvl="1"/>
            <a:r>
              <a:rPr lang="en-US" sz="1800" dirty="0">
                <a:solidFill>
                  <a:srgbClr val="FF0000"/>
                </a:solidFill>
              </a:rPr>
              <a:t>Don’t waste mistakes</a:t>
            </a:r>
          </a:p>
        </p:txBody>
      </p:sp>
      <p:sp>
        <p:nvSpPr>
          <p:cNvPr id="6"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4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4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val="1975452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Phases </a:t>
            </a:r>
            <a:r>
              <a:rPr lang="en-US" b="1" dirty="0"/>
              <a:t>of a Disaster Response</a:t>
            </a:r>
            <a:endParaRPr lang="en-GB" dirty="0"/>
          </a:p>
        </p:txBody>
      </p:sp>
      <p:graphicFrame>
        <p:nvGraphicFramePr>
          <p:cNvPr id="9" name="Content Placeholder 8"/>
          <p:cNvGraphicFramePr>
            <a:graphicFrameLocks noGrp="1"/>
          </p:cNvGraphicFramePr>
          <p:nvPr>
            <p:ph idx="4294967295"/>
            <p:extLst/>
          </p:nvPr>
        </p:nvGraphicFramePr>
        <p:xfrm>
          <a:off x="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3779912" y="2590800"/>
            <a:ext cx="1005403" cy="369332"/>
          </a:xfrm>
          <a:prstGeom prst="rect">
            <a:avLst/>
          </a:prstGeom>
          <a:noFill/>
        </p:spPr>
        <p:txBody>
          <a:bodyPr wrap="none" rtlCol="0">
            <a:spAutoFit/>
          </a:bodyPr>
          <a:lstStyle/>
          <a:p>
            <a:r>
              <a:rPr lang="en-US" b="1" dirty="0"/>
              <a:t>Stage 0</a:t>
            </a:r>
            <a:endParaRPr lang="en-GB" b="1" dirty="0"/>
          </a:p>
        </p:txBody>
      </p:sp>
      <p:sp>
        <p:nvSpPr>
          <p:cNvPr id="11" name="TextBox 10"/>
          <p:cNvSpPr txBox="1"/>
          <p:nvPr/>
        </p:nvSpPr>
        <p:spPr>
          <a:xfrm>
            <a:off x="7164288" y="4067780"/>
            <a:ext cx="1005403" cy="369332"/>
          </a:xfrm>
          <a:prstGeom prst="rect">
            <a:avLst/>
          </a:prstGeom>
          <a:noFill/>
        </p:spPr>
        <p:txBody>
          <a:bodyPr wrap="none" rtlCol="0">
            <a:spAutoFit/>
          </a:bodyPr>
          <a:lstStyle/>
          <a:p>
            <a:r>
              <a:rPr lang="en-US" b="1" dirty="0"/>
              <a:t>Stage 1</a:t>
            </a:r>
            <a:endParaRPr lang="en-GB" b="1" dirty="0"/>
          </a:p>
        </p:txBody>
      </p:sp>
      <p:sp>
        <p:nvSpPr>
          <p:cNvPr id="12" name="TextBox 11"/>
          <p:cNvSpPr txBox="1"/>
          <p:nvPr/>
        </p:nvSpPr>
        <p:spPr>
          <a:xfrm>
            <a:off x="5870853" y="6228020"/>
            <a:ext cx="1005403" cy="369332"/>
          </a:xfrm>
          <a:prstGeom prst="rect">
            <a:avLst/>
          </a:prstGeom>
          <a:noFill/>
        </p:spPr>
        <p:txBody>
          <a:bodyPr wrap="none" rtlCol="0">
            <a:spAutoFit/>
          </a:bodyPr>
          <a:lstStyle/>
          <a:p>
            <a:r>
              <a:rPr lang="en-US" b="1" dirty="0"/>
              <a:t>Stage 2</a:t>
            </a:r>
            <a:endParaRPr lang="en-GB" b="1" dirty="0"/>
          </a:p>
        </p:txBody>
      </p:sp>
      <p:sp>
        <p:nvSpPr>
          <p:cNvPr id="13" name="TextBox 12"/>
          <p:cNvSpPr txBox="1"/>
          <p:nvPr/>
        </p:nvSpPr>
        <p:spPr>
          <a:xfrm>
            <a:off x="1763688" y="6107668"/>
            <a:ext cx="1005403" cy="369332"/>
          </a:xfrm>
          <a:prstGeom prst="rect">
            <a:avLst/>
          </a:prstGeom>
          <a:noFill/>
        </p:spPr>
        <p:txBody>
          <a:bodyPr wrap="none" rtlCol="0">
            <a:spAutoFit/>
          </a:bodyPr>
          <a:lstStyle/>
          <a:p>
            <a:r>
              <a:rPr lang="en-US" b="1" dirty="0"/>
              <a:t>Stage 3</a:t>
            </a:r>
            <a:endParaRPr lang="en-GB" b="1" dirty="0"/>
          </a:p>
        </p:txBody>
      </p:sp>
      <p:sp>
        <p:nvSpPr>
          <p:cNvPr id="14" name="TextBox 13"/>
          <p:cNvSpPr txBox="1"/>
          <p:nvPr/>
        </p:nvSpPr>
        <p:spPr>
          <a:xfrm>
            <a:off x="755576" y="4139788"/>
            <a:ext cx="1005403" cy="369332"/>
          </a:xfrm>
          <a:prstGeom prst="rect">
            <a:avLst/>
          </a:prstGeom>
          <a:noFill/>
        </p:spPr>
        <p:txBody>
          <a:bodyPr wrap="none" rtlCol="0">
            <a:spAutoFit/>
          </a:bodyPr>
          <a:lstStyle/>
          <a:p>
            <a:r>
              <a:rPr lang="en-US" b="1" dirty="0"/>
              <a:t>Stage 4</a:t>
            </a:r>
            <a:endParaRPr lang="en-GB" b="1" dirty="0"/>
          </a:p>
        </p:txBody>
      </p:sp>
      <p:sp>
        <p:nvSpPr>
          <p:cNvPr id="15"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z="1400" smtClean="0"/>
              <a:pPr algn="r"/>
              <a:t>24</a:t>
            </a:fld>
            <a:endParaRPr lang="en-US" sz="1400" dirty="0"/>
          </a:p>
        </p:txBody>
      </p:sp>
    </p:spTree>
    <p:extLst>
      <p:ext uri="{BB962C8B-B14F-4D97-AF65-F5344CB8AC3E}">
        <p14:creationId xmlns:p14="http://schemas.microsoft.com/office/powerpoint/2010/main" val="2275519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Some questions</a:t>
            </a:r>
            <a:endParaRPr lang="en-US" dirty="0"/>
          </a:p>
        </p:txBody>
      </p:sp>
      <p:sp>
        <p:nvSpPr>
          <p:cNvPr id="6" name="Content Placeholder 5"/>
          <p:cNvSpPr>
            <a:spLocks noGrp="1"/>
          </p:cNvSpPr>
          <p:nvPr>
            <p:ph idx="1"/>
          </p:nvPr>
        </p:nvSpPr>
        <p:spPr>
          <a:xfrm>
            <a:off x="755576" y="1902296"/>
            <a:ext cx="7931224" cy="4191000"/>
          </a:xfrm>
        </p:spPr>
        <p:txBody>
          <a:bodyPr/>
          <a:lstStyle/>
          <a:p>
            <a:pPr marL="457200" indent="-457200">
              <a:buFont typeface="+mj-lt"/>
              <a:buAutoNum type="arabicPeriod"/>
            </a:pPr>
            <a:r>
              <a:rPr lang="en-US" sz="2400" dirty="0" smtClean="0"/>
              <a:t>Are the low/high technology solutions fit-for-purpose?</a:t>
            </a:r>
          </a:p>
          <a:p>
            <a:pPr marL="457200" indent="-457200">
              <a:buFont typeface="+mj-lt"/>
              <a:buAutoNum type="arabicPeriod"/>
            </a:pPr>
            <a:r>
              <a:rPr lang="en-US" sz="2400" dirty="0" smtClean="0"/>
              <a:t>Are these solutions in search of a problem?</a:t>
            </a:r>
          </a:p>
          <a:p>
            <a:pPr marL="457200" indent="-457200">
              <a:buFont typeface="+mj-lt"/>
              <a:buAutoNum type="arabicPeriod"/>
            </a:pPr>
            <a:r>
              <a:rPr lang="en-US" sz="2400" dirty="0" smtClean="0"/>
              <a:t>What other examples come to mind?</a:t>
            </a:r>
          </a:p>
          <a:p>
            <a:pPr marL="457200" indent="-457200">
              <a:buFont typeface="+mj-lt"/>
              <a:buAutoNum type="arabicPeriod"/>
            </a:pPr>
            <a:r>
              <a:rPr lang="en-US" sz="2400" dirty="0" smtClean="0"/>
              <a:t>Do the cultural and infrastructure contexts matter?</a:t>
            </a:r>
            <a:endParaRPr lang="en-US" sz="2400" dirty="0"/>
          </a:p>
        </p:txBody>
      </p:sp>
    </p:spTree>
    <p:extLst>
      <p:ext uri="{BB962C8B-B14F-4D97-AF65-F5344CB8AC3E}">
        <p14:creationId xmlns:p14="http://schemas.microsoft.com/office/powerpoint/2010/main" val="21442625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and Crisis – Questions and Factors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sz="2400" dirty="0" smtClean="0"/>
              <a:t>How many? -&gt; Scope</a:t>
            </a:r>
          </a:p>
          <a:p>
            <a:pPr marL="457200" indent="-457200">
              <a:buFont typeface="+mj-lt"/>
              <a:buAutoNum type="arabicPeriod"/>
            </a:pPr>
            <a:r>
              <a:rPr lang="en-US" sz="2400" dirty="0" smtClean="0"/>
              <a:t>How much? -&gt; Severity</a:t>
            </a:r>
          </a:p>
          <a:p>
            <a:pPr marL="457200" indent="-457200">
              <a:buFont typeface="+mj-lt"/>
              <a:buAutoNum type="arabicPeriod"/>
            </a:pPr>
            <a:r>
              <a:rPr lang="en-US" sz="2400" dirty="0" smtClean="0"/>
              <a:t>When? -&gt; DR Phase</a:t>
            </a:r>
          </a:p>
          <a:p>
            <a:pPr marL="457200" indent="-457200">
              <a:buFont typeface="+mj-lt"/>
              <a:buAutoNum type="arabicPeriod"/>
            </a:pPr>
            <a:r>
              <a:rPr lang="en-US" sz="2400" dirty="0" smtClean="0"/>
              <a:t>Where?-&gt; geo-political </a:t>
            </a:r>
            <a:r>
              <a:rPr lang="en-US" dirty="0" smtClean="0"/>
              <a:t>context</a:t>
            </a:r>
            <a:endParaRPr lang="en-US" dirty="0"/>
          </a:p>
        </p:txBody>
      </p:sp>
    </p:spTree>
    <p:extLst>
      <p:ext uri="{BB962C8B-B14F-4D97-AF65-F5344CB8AC3E}">
        <p14:creationId xmlns:p14="http://schemas.microsoft.com/office/powerpoint/2010/main" val="75036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Questions For You…</a:t>
            </a:r>
            <a:endParaRPr lang="en-US" cap="none" dirty="0"/>
          </a:p>
        </p:txBody>
      </p:sp>
    </p:spTree>
    <p:extLst>
      <p:ext uri="{BB962C8B-B14F-4D97-AF65-F5344CB8AC3E}">
        <p14:creationId xmlns:p14="http://schemas.microsoft.com/office/powerpoint/2010/main" val="254708503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the Crisis Informatics Course…</a:t>
            </a:r>
            <a:endParaRPr lang="en-US" dirty="0"/>
          </a:p>
        </p:txBody>
      </p:sp>
      <p:sp>
        <p:nvSpPr>
          <p:cNvPr id="3" name="Content Placeholder 2"/>
          <p:cNvSpPr>
            <a:spLocks noGrp="1"/>
          </p:cNvSpPr>
          <p:nvPr>
            <p:ph idx="1"/>
          </p:nvPr>
        </p:nvSpPr>
        <p:spPr>
          <a:xfrm>
            <a:off x="323528" y="1676400"/>
            <a:ext cx="8640960" cy="4776936"/>
          </a:xfrm>
        </p:spPr>
        <p:txBody>
          <a:bodyPr/>
          <a:lstStyle/>
          <a:p>
            <a:pPr marL="457200" indent="-457200">
              <a:buFont typeface="+mj-lt"/>
              <a:buAutoNum type="arabicPeriod"/>
            </a:pPr>
            <a:r>
              <a:rPr lang="en-US" dirty="0"/>
              <a:t>What types of crises are more interesting?</a:t>
            </a:r>
          </a:p>
          <a:p>
            <a:pPr marL="457200" indent="-457200">
              <a:buFont typeface="+mj-lt"/>
              <a:buAutoNum type="arabicPeriod"/>
            </a:pPr>
            <a:r>
              <a:rPr lang="en-US" dirty="0"/>
              <a:t>What types of crisis response would you want to be involved in?</a:t>
            </a:r>
          </a:p>
          <a:p>
            <a:pPr marL="457200" indent="-457200">
              <a:buFont typeface="+mj-lt"/>
              <a:buAutoNum type="arabicPeriod"/>
            </a:pPr>
            <a:r>
              <a:rPr lang="en-US" dirty="0"/>
              <a:t>How many of you have experienced personal crises?  What types?</a:t>
            </a:r>
          </a:p>
          <a:p>
            <a:pPr marL="457200" indent="-457200">
              <a:buFont typeface="+mj-lt"/>
              <a:buAutoNum type="arabicPeriod"/>
            </a:pPr>
            <a:r>
              <a:rPr lang="en-US" dirty="0"/>
              <a:t>What are your coping strategies? How have you stayed resilient?</a:t>
            </a:r>
          </a:p>
          <a:p>
            <a:pPr marL="457200" indent="-457200">
              <a:buFont typeface="+mj-lt"/>
              <a:buAutoNum type="arabicPeriod"/>
            </a:pPr>
            <a:r>
              <a:rPr lang="en-US" dirty="0"/>
              <a:t>What mix of projects, discussions, lectures and small group work feels right?</a:t>
            </a:r>
          </a:p>
          <a:p>
            <a:pPr marL="457200" indent="-457200">
              <a:buFont typeface="+mj-lt"/>
              <a:buAutoNum type="arabicPeriod"/>
            </a:pPr>
            <a:r>
              <a:rPr lang="en-US" dirty="0"/>
              <a:t>What is the right mix of reading: cases, stories, texts, articles?</a:t>
            </a:r>
          </a:p>
          <a:p>
            <a:pPr marL="457200" indent="-457200">
              <a:buFont typeface="+mj-lt"/>
              <a:buAutoNum type="arabicPeriod"/>
            </a:pPr>
            <a:r>
              <a:rPr lang="en-US" dirty="0"/>
              <a:t>How should the grading be structured?</a:t>
            </a:r>
          </a:p>
          <a:p>
            <a:pPr marL="457200" indent="-457200">
              <a:buFont typeface="+mj-lt"/>
              <a:buAutoNum type="arabicPeriod"/>
            </a:pPr>
            <a:r>
              <a:rPr lang="en-US" dirty="0"/>
              <a:t>What would you need to know and be able to do for you to feel this course was a success?</a:t>
            </a:r>
          </a:p>
          <a:p>
            <a:pPr marL="457200" indent="-457200">
              <a:buFont typeface="+mj-lt"/>
              <a:buAutoNum type="arabicPeriod"/>
            </a:pPr>
            <a:r>
              <a:rPr lang="en-US" dirty="0"/>
              <a:t>What one thing would make you want take this course?</a:t>
            </a:r>
          </a:p>
          <a:p>
            <a:pPr marL="457200" indent="-457200">
              <a:buFont typeface="+mj-lt"/>
              <a:buAutoNum type="arabicPeriod"/>
            </a:pPr>
            <a:r>
              <a:rPr lang="en-US" dirty="0"/>
              <a:t>How would you market this course to your peers?</a:t>
            </a:r>
          </a:p>
          <a:p>
            <a:pPr marL="457200" indent="-457200">
              <a:buFont typeface="+mj-lt"/>
              <a:buAutoNum type="arabicPeriod"/>
            </a:pPr>
            <a:endParaRPr lang="en-US" dirty="0"/>
          </a:p>
        </p:txBody>
      </p:sp>
    </p:spTree>
    <p:extLst>
      <p:ext uri="{BB962C8B-B14F-4D97-AF65-F5344CB8AC3E}">
        <p14:creationId xmlns:p14="http://schemas.microsoft.com/office/powerpoint/2010/main" val="32950613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ACCI</a:t>
            </a:r>
            <a:endParaRPr lang="en-US" dirty="0"/>
          </a:p>
        </p:txBody>
      </p:sp>
      <p:sp>
        <p:nvSpPr>
          <p:cNvPr id="3" name="Content Placeholder 2"/>
          <p:cNvSpPr>
            <a:spLocks noGrp="1"/>
          </p:cNvSpPr>
          <p:nvPr>
            <p:ph idx="1"/>
          </p:nvPr>
        </p:nvSpPr>
        <p:spPr>
          <a:xfrm>
            <a:off x="827584" y="1628800"/>
            <a:ext cx="7866143" cy="4191000"/>
          </a:xfrm>
        </p:spPr>
        <p:txBody>
          <a:bodyPr/>
          <a:lstStyle/>
          <a:p>
            <a:pPr marL="342900" indent="-342900">
              <a:buFont typeface="Arial" panose="020B0604020202020204" pitchFamily="34" charset="0"/>
              <a:buChar char="•"/>
            </a:pPr>
            <a:r>
              <a:rPr lang="en-US" sz="2400" dirty="0"/>
              <a:t>A Student Advisory Committee for Crisis Informatics (ACCI) is </a:t>
            </a:r>
            <a:r>
              <a:rPr lang="en-US" sz="2400" dirty="0" smtClean="0"/>
              <a:t>being </a:t>
            </a:r>
            <a:r>
              <a:rPr lang="en-US" sz="2400" dirty="0"/>
              <a:t>created. </a:t>
            </a:r>
            <a:endParaRPr lang="en-US" sz="2400" dirty="0" smtClean="0"/>
          </a:p>
          <a:p>
            <a:pPr marL="342900" indent="-342900">
              <a:buFont typeface="Arial" panose="020B0604020202020204" pitchFamily="34" charset="0"/>
              <a:buChar char="•"/>
            </a:pPr>
            <a:r>
              <a:rPr lang="en-US" sz="2400" dirty="0" smtClean="0"/>
              <a:t>This </a:t>
            </a:r>
            <a:r>
              <a:rPr lang="en-US" sz="2400" dirty="0"/>
              <a:t>ad hoc committee of students will help to create the syllabus for this new course. </a:t>
            </a:r>
            <a:endParaRPr lang="en-US" sz="2400" dirty="0" smtClean="0"/>
          </a:p>
          <a:p>
            <a:pPr marL="342900" indent="-342900">
              <a:buFont typeface="Arial" panose="020B0604020202020204" pitchFamily="34" charset="0"/>
              <a:buChar char="•"/>
            </a:pPr>
            <a:r>
              <a:rPr lang="en-US" sz="2400" dirty="0" smtClean="0"/>
              <a:t>The </a:t>
            </a:r>
            <a:r>
              <a:rPr lang="en-US" sz="2400" dirty="0"/>
              <a:t>ACCI will begin small group meetings (initially weekly, then as needed) </a:t>
            </a:r>
            <a:endParaRPr lang="en-US" sz="2400" dirty="0" smtClean="0"/>
          </a:p>
          <a:p>
            <a:pPr marL="342900" indent="-342900">
              <a:buFont typeface="Arial" panose="020B0604020202020204" pitchFamily="34" charset="0"/>
              <a:buChar char="•"/>
            </a:pPr>
            <a:r>
              <a:rPr lang="en-US" sz="2400" dirty="0" smtClean="0"/>
              <a:t>And </a:t>
            </a:r>
            <a:r>
              <a:rPr lang="en-US" sz="2400" dirty="0"/>
              <a:t>start a wiki to develop relevant materials. </a:t>
            </a:r>
            <a:endParaRPr lang="en-US" sz="2400" dirty="0" smtClean="0"/>
          </a:p>
          <a:p>
            <a:pPr marL="342900" indent="-342900">
              <a:buFont typeface="Arial" panose="020B0604020202020204" pitchFamily="34" charset="0"/>
              <a:buChar char="•"/>
            </a:pPr>
            <a:r>
              <a:rPr lang="en-US" sz="2400" dirty="0"/>
              <a:t>Prospective members should express their interest </a:t>
            </a:r>
            <a:r>
              <a:rPr lang="en-US" sz="2400" dirty="0" smtClean="0"/>
              <a:t>to Ed</a:t>
            </a:r>
            <a:r>
              <a:rPr lang="en-US" sz="2400" dirty="0"/>
              <a:t> </a:t>
            </a:r>
            <a:r>
              <a:rPr lang="en-US" sz="2400" dirty="0" smtClean="0"/>
              <a:t>Happ </a:t>
            </a:r>
            <a:r>
              <a:rPr lang="en-US" sz="2400" dirty="0" smtClean="0">
                <a:hlinkClick r:id="rId2"/>
              </a:rPr>
              <a:t>ehapp@umich.edu</a:t>
            </a:r>
            <a:r>
              <a:rPr lang="en-US" sz="2400" dirty="0" smtClean="0"/>
              <a:t> </a:t>
            </a:r>
          </a:p>
          <a:p>
            <a:pPr marL="342900" indent="-342900">
              <a:buFont typeface="Arial" panose="020B0604020202020204" pitchFamily="34" charset="0"/>
              <a:buChar char="•"/>
            </a:pPr>
            <a:endParaRPr lang="en-US" sz="2400" dirty="0"/>
          </a:p>
          <a:p>
            <a:r>
              <a:rPr lang="en-US" i="1" dirty="0" smtClean="0"/>
              <a:t>--Terms </a:t>
            </a:r>
            <a:r>
              <a:rPr lang="en-US" i="1" dirty="0"/>
              <a:t>of </a:t>
            </a:r>
            <a:r>
              <a:rPr lang="en-US" i="1" dirty="0" smtClean="0"/>
              <a:t>Reference, “ACCI,” February, </a:t>
            </a:r>
            <a:r>
              <a:rPr lang="en-US" i="1" dirty="0"/>
              <a:t>2017</a:t>
            </a:r>
          </a:p>
        </p:txBody>
      </p:sp>
    </p:spTree>
    <p:extLst>
      <p:ext uri="{BB962C8B-B14F-4D97-AF65-F5344CB8AC3E}">
        <p14:creationId xmlns:p14="http://schemas.microsoft.com/office/powerpoint/2010/main" val="290523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lIns="91435" tIns="45718" rIns="91435" bIns="45718"/>
          <a:lstStyle/>
          <a:p>
            <a:pPr>
              <a:defRPr/>
            </a:pPr>
            <a:r>
              <a:rPr lang="en-US" sz="4800" cap="none" dirty="0" smtClean="0">
                <a:ea typeface="ＭＳ Ｐゴシック" pitchFamily="-65" charset="-128"/>
                <a:sym typeface="Lucida Grande" charset="0"/>
              </a:rPr>
              <a:t>Crisis</a:t>
            </a:r>
            <a:endParaRPr lang="en-US" sz="4800" cap="none" dirty="0">
              <a:ea typeface="ＭＳ Ｐゴシック" pitchFamily="-65" charset="-128"/>
              <a:sym typeface="Lucida Grande" charset="0"/>
            </a:endParaRPr>
          </a:p>
        </p:txBody>
      </p:sp>
    </p:spTree>
    <p:extLst>
      <p:ext uri="{BB962C8B-B14F-4D97-AF65-F5344CB8AC3E}">
        <p14:creationId xmlns:p14="http://schemas.microsoft.com/office/powerpoint/2010/main" val="3616121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p:txBody>
          <a:bodyPr/>
          <a:lstStyle/>
          <a:p>
            <a:r>
              <a:rPr lang="en-US" sz="3200" b="1" dirty="0">
                <a:ea typeface="ＭＳ Ｐゴシック" pitchFamily="34" charset="-128"/>
              </a:rPr>
              <a:t>Further Reading</a:t>
            </a:r>
            <a:endParaRPr lang="en-US" sz="3200" b="1" i="1" dirty="0">
              <a:ea typeface="ＭＳ Ｐゴシック" pitchFamily="34" charset="-128"/>
            </a:endParaRPr>
          </a:p>
        </p:txBody>
      </p:sp>
      <p:sp>
        <p:nvSpPr>
          <p:cNvPr id="72707" name="Rectangle 3"/>
          <p:cNvSpPr>
            <a:spLocks noGrp="1"/>
          </p:cNvSpPr>
          <p:nvPr>
            <p:ph idx="1"/>
          </p:nvPr>
        </p:nvSpPr>
        <p:spPr>
          <a:xfrm>
            <a:off x="467544" y="1676400"/>
            <a:ext cx="8219256" cy="4191000"/>
          </a:xfrm>
        </p:spPr>
        <p:txBody>
          <a:bodyPr/>
          <a:lstStyle/>
          <a:p>
            <a:r>
              <a:rPr lang="en-US" sz="2400" dirty="0">
                <a:ea typeface="ＭＳ Ｐゴシック" pitchFamily="34" charset="-128"/>
              </a:rPr>
              <a:t>Blogs:</a:t>
            </a:r>
            <a:r>
              <a:rPr lang="en-US" sz="2400" dirty="0">
                <a:solidFill>
                  <a:srgbClr val="FF3300"/>
                </a:solidFill>
                <a:ea typeface="ＭＳ Ｐゴシック" pitchFamily="34" charset="-128"/>
              </a:rPr>
              <a:t> </a:t>
            </a:r>
          </a:p>
          <a:p>
            <a:r>
              <a:rPr lang="en-US" sz="2400" dirty="0">
                <a:solidFill>
                  <a:srgbClr val="FF3300"/>
                </a:solidFill>
                <a:ea typeface="ＭＳ Ｐゴシック" pitchFamily="34" charset="-128"/>
              </a:rPr>
              <a:t>	</a:t>
            </a:r>
            <a:r>
              <a:rPr lang="en-US" dirty="0">
                <a:solidFill>
                  <a:srgbClr val="FF3300"/>
                </a:solidFill>
                <a:ea typeface="ＭＳ Ｐゴシック" pitchFamily="34" charset="-128"/>
                <a:hlinkClick r:id="rId3"/>
              </a:rPr>
              <a:t>http://eghapp.blogspot.com/</a:t>
            </a:r>
            <a:r>
              <a:rPr lang="en-US" dirty="0">
                <a:solidFill>
                  <a:srgbClr val="FF3300"/>
                </a:solidFill>
                <a:ea typeface="ＭＳ Ｐゴシック" pitchFamily="34" charset="-128"/>
              </a:rPr>
              <a:t> </a:t>
            </a:r>
            <a:r>
              <a:rPr lang="en-US" i="1" dirty="0">
                <a:solidFill>
                  <a:srgbClr val="FF3300"/>
                </a:solidFill>
                <a:ea typeface="ＭＳ Ｐゴシック" pitchFamily="34" charset="-128"/>
              </a:rPr>
              <a:t>(Current)</a:t>
            </a:r>
            <a:endParaRPr lang="en-US" dirty="0">
              <a:solidFill>
                <a:srgbClr val="FF3300"/>
              </a:solidFill>
              <a:ea typeface="ＭＳ Ｐゴシック" pitchFamily="34" charset="-128"/>
            </a:endParaRPr>
          </a:p>
          <a:p>
            <a:pPr>
              <a:buFontTx/>
              <a:buNone/>
            </a:pPr>
            <a:r>
              <a:rPr lang="en-US" sz="2400" dirty="0">
                <a:solidFill>
                  <a:srgbClr val="FF3300"/>
                </a:solidFill>
                <a:ea typeface="ＭＳ Ｐゴシック" pitchFamily="34" charset="-128"/>
              </a:rPr>
              <a:t>	</a:t>
            </a:r>
            <a:r>
              <a:rPr lang="en-US" dirty="0">
                <a:solidFill>
                  <a:srgbClr val="FF3300"/>
                </a:solidFill>
                <a:ea typeface="ＭＳ Ｐゴシック" pitchFamily="34" charset="-128"/>
                <a:hlinkClick r:id="rId4"/>
              </a:rPr>
              <a:t>http://granger-happ.blogspot.com/</a:t>
            </a:r>
            <a:r>
              <a:rPr lang="en-US" dirty="0">
                <a:solidFill>
                  <a:srgbClr val="FF3300"/>
                </a:solidFill>
                <a:ea typeface="ＭＳ Ｐゴシック" pitchFamily="34" charset="-128"/>
              </a:rPr>
              <a:t> </a:t>
            </a:r>
            <a:r>
              <a:rPr lang="en-US" sz="1800" i="1" dirty="0">
                <a:solidFill>
                  <a:srgbClr val="FF3300"/>
                </a:solidFill>
                <a:ea typeface="ＭＳ Ｐゴシック" pitchFamily="34" charset="-128"/>
              </a:rPr>
              <a:t>(Dartmouth Sabbatical)</a:t>
            </a:r>
          </a:p>
          <a:p>
            <a:r>
              <a:rPr lang="en-US" sz="2400" dirty="0">
                <a:ea typeface="ＭＳ Ｐゴシック" pitchFamily="34" charset="-128"/>
              </a:rPr>
              <a:t>Web site </a:t>
            </a:r>
            <a:r>
              <a:rPr lang="en-US" sz="1800" i="1" dirty="0">
                <a:ea typeface="ＭＳ Ｐゴシック" pitchFamily="34" charset="-128"/>
              </a:rPr>
              <a:t>(see the articles &amp; presentations link)</a:t>
            </a:r>
            <a:r>
              <a:rPr lang="en-US" sz="2400" dirty="0">
                <a:ea typeface="ＭＳ Ｐゴシック" pitchFamily="34" charset="-128"/>
              </a:rPr>
              <a:t> </a:t>
            </a:r>
            <a:r>
              <a:rPr lang="en-US" dirty="0">
                <a:ea typeface="ＭＳ Ｐゴシック" pitchFamily="34" charset="-128"/>
                <a:hlinkClick r:id="rId5"/>
              </a:rPr>
              <a:t>http://www.eghapp.com</a:t>
            </a:r>
            <a:r>
              <a:rPr lang="en-US" dirty="0">
                <a:ea typeface="ＭＳ Ｐゴシック" pitchFamily="34" charset="-128"/>
              </a:rPr>
              <a:t> </a:t>
            </a:r>
          </a:p>
          <a:p>
            <a:r>
              <a:rPr lang="en-US" sz="2400" dirty="0">
                <a:ea typeface="ＭＳ Ｐゴシック" pitchFamily="34" charset="-128"/>
              </a:rPr>
              <a:t>Email:  </a:t>
            </a:r>
            <a:r>
              <a:rPr lang="en-US" dirty="0">
                <a:ea typeface="ＭＳ Ｐゴシック" pitchFamily="34" charset="-128"/>
                <a:hlinkClick r:id="rId6"/>
              </a:rPr>
              <a:t>ehapp@ifrc.org</a:t>
            </a:r>
            <a:r>
              <a:rPr lang="en-US" dirty="0">
                <a:ea typeface="ＭＳ Ｐゴシック" pitchFamily="34" charset="-128"/>
              </a:rPr>
              <a:t> </a:t>
            </a:r>
          </a:p>
          <a:p>
            <a:r>
              <a:rPr lang="en-US" sz="2400" dirty="0">
                <a:ea typeface="ＭＳ Ｐゴシック" pitchFamily="34" charset="-128"/>
              </a:rPr>
              <a:t>Twitter: </a:t>
            </a:r>
            <a:r>
              <a:rPr lang="en-US" u="sng" dirty="0">
                <a:solidFill>
                  <a:srgbClr val="009999"/>
                </a:solidFill>
                <a:ea typeface="ＭＳ Ｐゴシック" pitchFamily="34" charset="-128"/>
              </a:rPr>
              <a:t>@</a:t>
            </a:r>
            <a:r>
              <a:rPr lang="en-US" u="sng" dirty="0" err="1">
                <a:solidFill>
                  <a:srgbClr val="009999"/>
                </a:solidFill>
                <a:ea typeface="ＭＳ Ｐゴシック" pitchFamily="34" charset="-128"/>
              </a:rPr>
              <a:t>ehapp</a:t>
            </a:r>
            <a:r>
              <a:rPr lang="en-US" sz="2400" dirty="0">
                <a:solidFill>
                  <a:srgbClr val="009999"/>
                </a:solidFill>
                <a:ea typeface="ＭＳ Ｐゴシック" pitchFamily="34" charset="-128"/>
              </a:rPr>
              <a:t> </a:t>
            </a:r>
          </a:p>
          <a:p>
            <a:r>
              <a:rPr lang="en-US" sz="2400" dirty="0"/>
              <a:t>LinkedIn: </a:t>
            </a:r>
            <a:r>
              <a:rPr lang="en-US" dirty="0">
                <a:ea typeface="ＭＳ Ｐゴシック" pitchFamily="34" charset="-128"/>
                <a:hlinkClick r:id="rId5"/>
              </a:rPr>
              <a:t>http://www.linkedin.com/profile/view?id=1906312</a:t>
            </a:r>
          </a:p>
          <a:p>
            <a:r>
              <a:rPr lang="en-US" sz="2400" dirty="0">
                <a:ea typeface="ＭＳ Ｐゴシック" pitchFamily="34" charset="-128"/>
              </a:rPr>
              <a:t>Books:  </a:t>
            </a:r>
            <a:r>
              <a:rPr lang="en-US" u="sng" dirty="0">
                <a:ea typeface="ＭＳ Ｐゴシック" pitchFamily="34" charset="-128"/>
              </a:rPr>
              <a:t>Managing Technology to Meet Your Mission</a:t>
            </a:r>
            <a:r>
              <a:rPr lang="en-US" dirty="0">
                <a:ea typeface="ＭＳ Ｐゴシック" pitchFamily="34" charset="-128"/>
              </a:rPr>
              <a:t>, chap. 11</a:t>
            </a:r>
          </a:p>
          <a:p>
            <a:pPr lvl="1"/>
            <a:r>
              <a:rPr lang="en-US" sz="2000" b="1" u="sng" dirty="0">
                <a:ea typeface="ＭＳ Ｐゴシック" pitchFamily="34" charset="-128"/>
              </a:rPr>
              <a:t>We are Better Together</a:t>
            </a:r>
            <a:r>
              <a:rPr lang="en-US" dirty="0">
                <a:ea typeface="ＭＳ Ｐゴシック" pitchFamily="34" charset="-128"/>
              </a:rPr>
              <a:t>, </a:t>
            </a:r>
            <a:r>
              <a:rPr lang="en-US" dirty="0">
                <a:ea typeface="ＭＳ Ｐゴシック" pitchFamily="34" charset="-128"/>
                <a:hlinkClick r:id="rId7"/>
              </a:rPr>
              <a:t>http://collaboration-book-project.blogspot.com/</a:t>
            </a:r>
            <a:endParaRPr lang="en-US" dirty="0">
              <a:ea typeface="ＭＳ Ｐゴシック" pitchFamily="34" charset="-128"/>
            </a:endParaRPr>
          </a:p>
          <a:p>
            <a:pPr lvl="1"/>
            <a:endParaRPr lang="en-US" dirty="0">
              <a:ea typeface="ＭＳ Ｐゴシック" pitchFamily="34" charset="-128"/>
            </a:endParaRPr>
          </a:p>
        </p:txBody>
      </p:sp>
      <p:sp>
        <p:nvSpPr>
          <p:cNvPr id="72709" name="Slide Number Placeholder 5"/>
          <p:cNvSpPr>
            <a:spLocks noGrp="1"/>
          </p:cNvSpPr>
          <p:nvPr>
            <p:ph type="sldNum" sz="quarter" idx="4294967295"/>
          </p:nvPr>
        </p:nvSpPr>
        <p:spPr>
          <a:xfrm>
            <a:off x="6804248" y="6245225"/>
            <a:ext cx="2133600" cy="476250"/>
          </a:xfrm>
          <a:prstGeom prst="rect">
            <a:avLst/>
          </a:prstGeom>
          <a:noFill/>
        </p:spPr>
        <p:txBody>
          <a:bodyPr/>
          <a:lstStyle/>
          <a:p>
            <a:pPr algn="r"/>
            <a:fld id="{BB0092D6-B9A8-42EF-ADCE-8FBF9679466A}" type="slidenum">
              <a:rPr lang="en-US">
                <a:latin typeface="Arial" pitchFamily="34" charset="0"/>
              </a:rPr>
              <a:pPr algn="r"/>
              <a:t>30</a:t>
            </a:fld>
            <a:endParaRPr lang="en-US" dirty="0">
              <a:latin typeface="Arial" pitchFamily="34" charset="0"/>
            </a:endParaRPr>
          </a:p>
        </p:txBody>
      </p:sp>
    </p:spTree>
    <p:extLst>
      <p:ext uri="{BB962C8B-B14F-4D97-AF65-F5344CB8AC3E}">
        <p14:creationId xmlns:p14="http://schemas.microsoft.com/office/powerpoint/2010/main" val="3088276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357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Story…</a:t>
            </a:r>
            <a:endParaRPr lang="en-US" dirty="0"/>
          </a:p>
        </p:txBody>
      </p:sp>
      <p:sp>
        <p:nvSpPr>
          <p:cNvPr id="3" name="Content Placeholder 2"/>
          <p:cNvSpPr>
            <a:spLocks noGrp="1"/>
          </p:cNvSpPr>
          <p:nvPr>
            <p:ph idx="1"/>
          </p:nvPr>
        </p:nvSpPr>
        <p:spPr>
          <a:xfrm>
            <a:off x="3995936" y="3140968"/>
            <a:ext cx="4690864" cy="2726432"/>
          </a:xfrm>
        </p:spPr>
        <p:txBody>
          <a:bodyPr/>
          <a:lstStyle/>
          <a:p>
            <a:pPr marL="0" indent="0"/>
            <a:r>
              <a:rPr lang="en-US" sz="2400" dirty="0" smtClean="0"/>
              <a:t>“…what </a:t>
            </a:r>
            <a:r>
              <a:rPr lang="en-US" sz="2400" dirty="0"/>
              <a:t>was meant to be an unalloyed celebration was frozen for a terrible half hour of panic and confusion when part of a sidewalk scaffold on lower Broadway collapsed, injuring about 100 spectators as they awaited the athletes</a:t>
            </a:r>
            <a:r>
              <a:rPr lang="en-US" sz="2400" dirty="0" smtClean="0"/>
              <a:t>.“ </a:t>
            </a:r>
            <a:r>
              <a:rPr lang="en-US" i="1" dirty="0" smtClean="0"/>
              <a:t>–NY Times, </a:t>
            </a:r>
            <a:r>
              <a:rPr lang="en-US" i="1" dirty="0"/>
              <a:t>August 16, 1984</a:t>
            </a:r>
            <a:br>
              <a:rPr lang="en-US" i="1" dirty="0"/>
            </a:br>
            <a:endParaRPr lang="en-US" i="1" dirty="0"/>
          </a:p>
          <a:p>
            <a:r>
              <a:rPr lang="en-US" dirty="0"/>
              <a:t/>
            </a:r>
            <a:br>
              <a:rPr lang="en-US" dirty="0"/>
            </a:br>
            <a:endParaRPr lang="en-US" dirty="0"/>
          </a:p>
          <a:p>
            <a:endParaRPr lang="en-US" dirty="0"/>
          </a:p>
        </p:txBody>
      </p:sp>
      <p:pic>
        <p:nvPicPr>
          <p:cNvPr id="3074" name="Picture 2" descr="https://upload.wikimedia.org/wikipedia/commons/thumb/c/cc/Apollo_11_ticker_tape_parade_2.jpg/1920px-Apollo_11_ticker_tape_parade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404462"/>
            <a:ext cx="3657600" cy="2457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512" y="1988840"/>
            <a:ext cx="8352928" cy="1384995"/>
          </a:xfrm>
          <a:prstGeom prst="rect">
            <a:avLst/>
          </a:prstGeom>
          <a:noFill/>
        </p:spPr>
        <p:txBody>
          <a:bodyPr wrap="square" rtlCol="0">
            <a:spAutoFit/>
          </a:bodyPr>
          <a:lstStyle/>
          <a:p>
            <a:r>
              <a:rPr lang="en-US" sz="2800" b="1" dirty="0"/>
              <a:t>About the 1984 Olympics tickertape </a:t>
            </a:r>
            <a:r>
              <a:rPr lang="en-US" sz="2800" b="1" dirty="0" smtClean="0"/>
              <a:t>parade</a:t>
            </a:r>
          </a:p>
          <a:p>
            <a:r>
              <a:rPr lang="en-US" sz="2800" b="1" dirty="0" smtClean="0"/>
              <a:t>in </a:t>
            </a:r>
            <a:r>
              <a:rPr lang="en-US" sz="2800" b="1" dirty="0"/>
              <a:t>downtown </a:t>
            </a:r>
            <a:r>
              <a:rPr lang="en-US" sz="2800" b="1" dirty="0" smtClean="0"/>
              <a:t>NYC…</a:t>
            </a:r>
            <a:endParaRPr lang="en-US" sz="2800" b="1" dirty="0"/>
          </a:p>
          <a:p>
            <a:endParaRPr lang="en-US" sz="2800" b="1" dirty="0"/>
          </a:p>
        </p:txBody>
      </p:sp>
    </p:spTree>
    <p:extLst>
      <p:ext uri="{BB962C8B-B14F-4D97-AF65-F5344CB8AC3E}">
        <p14:creationId xmlns:p14="http://schemas.microsoft.com/office/powerpoint/2010/main" val="4263465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Crisis – a definition</a:t>
            </a:r>
            <a:endParaRPr lang="en-US" dirty="0"/>
          </a:p>
        </p:txBody>
      </p:sp>
      <p:sp>
        <p:nvSpPr>
          <p:cNvPr id="6" name="Content Placeholder 5"/>
          <p:cNvSpPr>
            <a:spLocks noGrp="1"/>
          </p:cNvSpPr>
          <p:nvPr>
            <p:ph idx="1"/>
          </p:nvPr>
        </p:nvSpPr>
        <p:spPr>
          <a:xfrm>
            <a:off x="683568" y="1676400"/>
            <a:ext cx="8003232" cy="4191000"/>
          </a:xfrm>
        </p:spPr>
        <p:txBody>
          <a:bodyPr/>
          <a:lstStyle/>
          <a:p>
            <a:r>
              <a:rPr lang="en-US" sz="2400" dirty="0">
                <a:solidFill>
                  <a:srgbClr val="0070C0"/>
                </a:solidFill>
              </a:rPr>
              <a:t>crisis</a:t>
            </a:r>
          </a:p>
          <a:p>
            <a:r>
              <a:rPr lang="en-US" dirty="0"/>
              <a:t>[</a:t>
            </a:r>
            <a:r>
              <a:rPr lang="en-US" dirty="0" err="1"/>
              <a:t>krahy</a:t>
            </a:r>
            <a:r>
              <a:rPr lang="en-US" dirty="0"/>
              <a:t>-sis] </a:t>
            </a:r>
          </a:p>
          <a:p>
            <a:r>
              <a:rPr lang="en-US" dirty="0" smtClean="0"/>
              <a:t>noun</a:t>
            </a:r>
            <a:r>
              <a:rPr lang="en-US" dirty="0"/>
              <a:t>, plural crises  [</a:t>
            </a:r>
            <a:r>
              <a:rPr lang="en-US" dirty="0" err="1"/>
              <a:t>krahy-seez</a:t>
            </a:r>
            <a:r>
              <a:rPr lang="en-US" dirty="0"/>
              <a:t>] (Show IPA)</a:t>
            </a:r>
          </a:p>
          <a:p>
            <a:pPr marL="457200" indent="-457200">
              <a:buFont typeface="+mj-lt"/>
              <a:buAutoNum type="arabicPeriod"/>
            </a:pPr>
            <a:r>
              <a:rPr lang="en-US" b="0" dirty="0" smtClean="0"/>
              <a:t>a </a:t>
            </a:r>
            <a:r>
              <a:rPr lang="en-US" b="0" dirty="0"/>
              <a:t>stage in a sequence of events at which the trend of all future events, especially for better or for worse, is determined; turning point.</a:t>
            </a:r>
          </a:p>
          <a:p>
            <a:pPr marL="457200" indent="-457200">
              <a:buFont typeface="+mj-lt"/>
              <a:buAutoNum type="arabicPeriod"/>
            </a:pPr>
            <a:r>
              <a:rPr lang="en-US" b="0" dirty="0" smtClean="0"/>
              <a:t>a </a:t>
            </a:r>
            <a:r>
              <a:rPr lang="en-US" b="0" dirty="0"/>
              <a:t>condition of instability or danger, as in social, economic, political, or international affairs, leading to a decisive change.</a:t>
            </a:r>
          </a:p>
          <a:p>
            <a:pPr marL="457200" indent="-457200">
              <a:buFont typeface="+mj-lt"/>
              <a:buAutoNum type="arabicPeriod"/>
            </a:pPr>
            <a:r>
              <a:rPr lang="en-US" b="0" dirty="0" smtClean="0">
                <a:solidFill>
                  <a:srgbClr val="FF0000"/>
                </a:solidFill>
              </a:rPr>
              <a:t>a </a:t>
            </a:r>
            <a:r>
              <a:rPr lang="en-US" b="0" dirty="0">
                <a:solidFill>
                  <a:srgbClr val="FF0000"/>
                </a:solidFill>
              </a:rPr>
              <a:t>dramatic emotional or circumstantial upheaval in a person's life</a:t>
            </a:r>
            <a:r>
              <a:rPr lang="en-US" b="0" dirty="0" smtClean="0">
                <a:solidFill>
                  <a:srgbClr val="FF0000"/>
                </a:solidFill>
              </a:rPr>
              <a:t>.</a:t>
            </a:r>
          </a:p>
          <a:p>
            <a:pPr marL="457200" indent="-457200">
              <a:buFont typeface="+mj-lt"/>
              <a:buAutoNum type="arabicPeriod"/>
            </a:pPr>
            <a:r>
              <a:rPr lang="en-US" b="0" i="1" dirty="0"/>
              <a:t>Medicine/Medical</a:t>
            </a:r>
            <a:r>
              <a:rPr lang="en-US" b="0" i="1" dirty="0" smtClean="0"/>
              <a:t>.  </a:t>
            </a:r>
            <a:r>
              <a:rPr lang="en-US" b="0" dirty="0" smtClean="0"/>
              <a:t>a. the </a:t>
            </a:r>
            <a:r>
              <a:rPr lang="en-US" b="0" dirty="0"/>
              <a:t>point in the course of a serious disease at which a decisive change occurs, leading either to recovery or to death</a:t>
            </a:r>
            <a:r>
              <a:rPr lang="en-US" b="0" dirty="0" smtClean="0"/>
              <a:t>. b. the </a:t>
            </a:r>
            <a:r>
              <a:rPr lang="en-US" b="0" dirty="0"/>
              <a:t>change itself.</a:t>
            </a:r>
          </a:p>
          <a:p>
            <a:pPr marL="457200" indent="-457200">
              <a:buFont typeface="+mj-lt"/>
              <a:buAutoNum type="arabicPeriod"/>
            </a:pPr>
            <a:r>
              <a:rPr lang="en-US" b="0" dirty="0" smtClean="0"/>
              <a:t>the </a:t>
            </a:r>
            <a:r>
              <a:rPr lang="en-US" b="0" dirty="0"/>
              <a:t>point in a play or story at which hostile elements are most tensely opposed to each other.</a:t>
            </a:r>
            <a:endParaRPr lang="en-US" b="0" dirty="0" smtClean="0"/>
          </a:p>
          <a:p>
            <a:endParaRPr lang="en-US" dirty="0"/>
          </a:p>
        </p:txBody>
      </p:sp>
    </p:spTree>
    <p:extLst>
      <p:ext uri="{BB962C8B-B14F-4D97-AF65-F5344CB8AC3E}">
        <p14:creationId xmlns:p14="http://schemas.microsoft.com/office/powerpoint/2010/main" val="1188457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Semantic Change…</a:t>
            </a:r>
            <a:endParaRPr lang="en-US" dirty="0"/>
          </a:p>
        </p:txBody>
      </p:sp>
      <p:sp>
        <p:nvSpPr>
          <p:cNvPr id="6" name="Content Placeholder 5"/>
          <p:cNvSpPr>
            <a:spLocks noGrp="1"/>
          </p:cNvSpPr>
          <p:nvPr>
            <p:ph idx="1"/>
          </p:nvPr>
        </p:nvSpPr>
        <p:spPr>
          <a:xfrm>
            <a:off x="971600" y="2132856"/>
            <a:ext cx="7715200" cy="3734544"/>
          </a:xfrm>
        </p:spPr>
        <p:txBody>
          <a:bodyPr/>
          <a:lstStyle/>
          <a:p>
            <a:pPr marL="0" indent="0"/>
            <a:r>
              <a:rPr lang="en-US" sz="2400" dirty="0" smtClean="0"/>
              <a:t>“Originally</a:t>
            </a:r>
            <a:r>
              <a:rPr lang="en-US" sz="2400" dirty="0"/>
              <a:t>, </a:t>
            </a:r>
            <a:r>
              <a:rPr lang="en-US" sz="2400" i="1" dirty="0"/>
              <a:t>crisis</a:t>
            </a:r>
            <a:r>
              <a:rPr lang="en-US" sz="2400" dirty="0"/>
              <a:t> denoted </a:t>
            </a:r>
            <a:r>
              <a:rPr lang="en-US" sz="2400" dirty="0" smtClean="0"/>
              <a:t>‘the </a:t>
            </a:r>
            <a:r>
              <a:rPr lang="en-US" sz="2400" dirty="0"/>
              <a:t>turning point for better or worse in an acute disease or fever</a:t>
            </a:r>
            <a:r>
              <a:rPr lang="en-US" sz="2400" dirty="0" smtClean="0"/>
              <a:t>.’ </a:t>
            </a:r>
            <a:r>
              <a:rPr lang="en-US" sz="2400" dirty="0"/>
              <a:t>Now it most commonly means </a:t>
            </a:r>
            <a:r>
              <a:rPr lang="en-US" sz="2400" dirty="0" smtClean="0"/>
              <a:t>‘a </a:t>
            </a:r>
            <a:r>
              <a:rPr lang="en-US" sz="2400" dirty="0"/>
              <a:t>difficult or dangerous situation that needs serious </a:t>
            </a:r>
            <a:r>
              <a:rPr lang="en-US" sz="2400" dirty="0" smtClean="0"/>
              <a:t>attention’”  </a:t>
            </a:r>
            <a:r>
              <a:rPr lang="en-US" b="0" i="1" dirty="0" smtClean="0"/>
              <a:t>-- Merriam Webster</a:t>
            </a:r>
            <a:endParaRPr lang="en-US" b="0" i="1" dirty="0"/>
          </a:p>
        </p:txBody>
      </p:sp>
    </p:spTree>
    <p:extLst>
      <p:ext uri="{BB962C8B-B14F-4D97-AF65-F5344CB8AC3E}">
        <p14:creationId xmlns:p14="http://schemas.microsoft.com/office/powerpoint/2010/main" val="1775690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331640" y="2518172"/>
            <a:ext cx="6455048" cy="1361777"/>
          </a:xfrm>
        </p:spPr>
        <p:txBody>
          <a:bodyPr/>
          <a:lstStyle/>
          <a:p>
            <a:r>
              <a:rPr lang="en-US" dirty="0" smtClean="0"/>
              <a:t>In short</a:t>
            </a:r>
            <a:endParaRPr lang="en-US" dirty="0"/>
          </a:p>
        </p:txBody>
      </p:sp>
      <p:sp>
        <p:nvSpPr>
          <p:cNvPr id="6" name="Content Placeholder 5"/>
          <p:cNvSpPr>
            <a:spLocks noGrp="1"/>
          </p:cNvSpPr>
          <p:nvPr>
            <p:ph idx="4294967295"/>
          </p:nvPr>
        </p:nvSpPr>
        <p:spPr>
          <a:xfrm>
            <a:off x="1258888" y="3213100"/>
            <a:ext cx="7273552" cy="2654300"/>
          </a:xfrm>
        </p:spPr>
        <p:txBody>
          <a:bodyPr/>
          <a:lstStyle/>
          <a:p>
            <a:pPr marL="0" indent="0"/>
            <a:r>
              <a:rPr lang="en-US" sz="2800" dirty="0" smtClean="0">
                <a:solidFill>
                  <a:schemeClr val="bg1"/>
                </a:solidFill>
              </a:rPr>
              <a:t>A crisis is a </a:t>
            </a:r>
            <a:r>
              <a:rPr lang="en-US" sz="3200" dirty="0" smtClean="0">
                <a:solidFill>
                  <a:srgbClr val="FFC000"/>
                </a:solidFill>
              </a:rPr>
              <a:t>shock</a:t>
            </a:r>
            <a:r>
              <a:rPr lang="en-US" sz="2800" dirty="0" smtClean="0">
                <a:solidFill>
                  <a:schemeClr val="bg1"/>
                </a:solidFill>
              </a:rPr>
              <a:t> to the system, whether personal, economic, political or a natural disaster</a:t>
            </a:r>
            <a:endParaRPr lang="en-US" sz="2800" dirty="0">
              <a:solidFill>
                <a:schemeClr val="bg1"/>
              </a:solidFill>
            </a:endParaRPr>
          </a:p>
        </p:txBody>
      </p:sp>
    </p:spTree>
    <p:extLst>
      <p:ext uri="{BB962C8B-B14F-4D97-AF65-F5344CB8AC3E}">
        <p14:creationId xmlns:p14="http://schemas.microsoft.com/office/powerpoint/2010/main" val="31583325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Crisis misunderstood</a:t>
            </a:r>
            <a:endParaRPr lang="en-US" dirty="0"/>
          </a:p>
        </p:txBody>
      </p:sp>
      <p:sp>
        <p:nvSpPr>
          <p:cNvPr id="6" name="Text Placeholder 5"/>
          <p:cNvSpPr>
            <a:spLocks noGrp="1"/>
          </p:cNvSpPr>
          <p:nvPr>
            <p:ph type="body" sz="quarter" idx="11"/>
          </p:nvPr>
        </p:nvSpPr>
        <p:spPr>
          <a:xfrm>
            <a:off x="3959770" y="1676400"/>
            <a:ext cx="4724400" cy="4344888"/>
          </a:xfrm>
        </p:spPr>
        <p:txBody>
          <a:bodyPr/>
          <a:lstStyle/>
          <a:p>
            <a:pPr marL="0" indent="0"/>
            <a:r>
              <a:rPr lang="en-US" dirty="0" smtClean="0"/>
              <a:t>“In </a:t>
            </a:r>
            <a:r>
              <a:rPr lang="en-US" dirty="0"/>
              <a:t>the Chinese language, the word "crisis" is composed of two characters</a:t>
            </a:r>
            <a:r>
              <a:rPr lang="en-US" dirty="0" smtClean="0"/>
              <a:t>, one </a:t>
            </a:r>
            <a:r>
              <a:rPr lang="en-US" dirty="0"/>
              <a:t>representing danger and the other, </a:t>
            </a:r>
            <a:r>
              <a:rPr lang="en-US" dirty="0" smtClean="0"/>
              <a:t>opportunity.” –JFK, April 1959</a:t>
            </a:r>
          </a:p>
          <a:p>
            <a:pPr marL="0" indent="0"/>
            <a:endParaRPr lang="en-US" dirty="0"/>
          </a:p>
          <a:p>
            <a:pPr marL="0" indent="0"/>
            <a:r>
              <a:rPr lang="en-US" b="0" dirty="0" smtClean="0"/>
              <a:t>…while </a:t>
            </a:r>
            <a:r>
              <a:rPr lang="en-US" b="0" i="1" dirty="0" err="1" smtClean="0"/>
              <a:t>wei</a:t>
            </a:r>
            <a:r>
              <a:rPr lang="en-US" b="0" i="1" dirty="0" smtClean="0"/>
              <a:t> means danger, </a:t>
            </a:r>
            <a:r>
              <a:rPr lang="en-US" i="1" dirty="0" smtClean="0"/>
              <a:t>“</a:t>
            </a:r>
            <a:r>
              <a:rPr lang="en-US" b="0" dirty="0" err="1" smtClean="0"/>
              <a:t>Mair</a:t>
            </a:r>
            <a:r>
              <a:rPr lang="en-US" b="0" dirty="0" smtClean="0"/>
              <a:t> </a:t>
            </a:r>
            <a:r>
              <a:rPr lang="en-US" b="0" dirty="0"/>
              <a:t>says that the </a:t>
            </a:r>
            <a:r>
              <a:rPr lang="en-US" b="0" i="1" dirty="0" err="1"/>
              <a:t>jī</a:t>
            </a:r>
            <a:r>
              <a:rPr lang="en-US" b="0" dirty="0"/>
              <a:t> element of </a:t>
            </a:r>
            <a:r>
              <a:rPr lang="en-US" b="0" i="1" dirty="0" err="1"/>
              <a:t>wēijī</a:t>
            </a:r>
            <a:r>
              <a:rPr lang="en-US" b="0" dirty="0"/>
              <a:t> is semantically neutral and better understood as "incipient </a:t>
            </a:r>
            <a:r>
              <a:rPr lang="en-US" b="0" dirty="0" smtClean="0"/>
              <a:t>moment…” </a:t>
            </a:r>
            <a:r>
              <a:rPr lang="de-DE" b="0" dirty="0"/>
              <a:t>Benjamin Zimmer, March </a:t>
            </a:r>
            <a:r>
              <a:rPr lang="de-DE" b="0" dirty="0" smtClean="0"/>
              <a:t>2007</a:t>
            </a:r>
          </a:p>
          <a:p>
            <a:pPr marL="0" indent="0"/>
            <a:endParaRPr lang="de-DE" b="0" dirty="0"/>
          </a:p>
          <a:p>
            <a:pPr marL="0" indent="0"/>
            <a:r>
              <a:rPr lang="en-US" b="0" dirty="0" smtClean="0"/>
              <a:t>or in short, a “dawning danger”</a:t>
            </a:r>
            <a:endParaRPr lang="en-US" dirty="0"/>
          </a:p>
        </p:txBody>
      </p:sp>
      <p:pic>
        <p:nvPicPr>
          <p:cNvPr id="2050" name="Picture 2" descr="C:\Users\ehapp\AppData\Local\Temp\enhtmlclip\Image.jpg"/>
          <p:cNvPicPr>
            <a:picLocks noGrp="1" noChangeAspect="1" noChangeArrowheads="1"/>
          </p:cNvPicPr>
          <p:nvPr>
            <p:ph type="chart" sz="quarter" idx="10"/>
          </p:nvPr>
        </p:nvPicPr>
        <p:blipFill>
          <a:blip r:embed="rId3">
            <a:extLst>
              <a:ext uri="{28A0092B-C50C-407E-A947-70E740481C1C}">
                <a14:useLocalDpi xmlns:a14="http://schemas.microsoft.com/office/drawing/2010/main" val="0"/>
              </a:ext>
            </a:extLst>
          </a:blip>
          <a:srcRect/>
          <a:stretch>
            <a:fillRect/>
          </a:stretch>
        </p:blipFill>
        <p:spPr bwMode="auto">
          <a:xfrm>
            <a:off x="881863" y="1676400"/>
            <a:ext cx="2503473"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743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 implied definition from Maslow’s </a:t>
            </a:r>
            <a:r>
              <a:rPr lang="en-US" dirty="0"/>
              <a:t>Hierarchy of Needs</a:t>
            </a:r>
          </a:p>
        </p:txBody>
      </p:sp>
      <p:pic>
        <p:nvPicPr>
          <p:cNvPr id="3074" name="Picture 2" descr="https://upload.wikimedia.org/wikipedia/commons/thumb/3/33/MaslowsHierarchyOfNeeds.svg/450px-MaslowsHierarchyOfNeeds.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0419" y="1916836"/>
            <a:ext cx="6257925" cy="4422267"/>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3"/>
          <p:cNvSpPr>
            <a:spLocks noChangeAspect="1" noChangeArrowheads="1"/>
          </p:cNvSpPr>
          <p:nvPr/>
        </p:nvSpPr>
        <p:spPr bwMode="gray">
          <a:xfrm rot="10800000">
            <a:off x="539553" y="2276872"/>
            <a:ext cx="731520" cy="3478105"/>
          </a:xfrm>
          <a:prstGeom prst="upArrow">
            <a:avLst>
              <a:gd name="adj1" fmla="val 50102"/>
              <a:gd name="adj2" fmla="val 75736"/>
            </a:avLst>
          </a:prstGeom>
          <a:solidFill>
            <a:srgbClr val="FF0000"/>
          </a:solidFill>
          <a:ln w="9525" algn="ctr">
            <a:noFill/>
            <a:miter lim="800000"/>
            <a:headEnd/>
            <a:tailEnd/>
          </a:ln>
        </p:spPr>
        <p:txBody>
          <a:bodyPr wrap="none" lIns="72000" tIns="72000" rIns="72000" bIns="72000" anchor="ctr"/>
          <a:lstStyle/>
          <a:p>
            <a:pPr algn="ctr" eaLnBrk="0" hangingPunct="0">
              <a:spcBef>
                <a:spcPct val="20000"/>
              </a:spcBef>
              <a:buSzPct val="100000"/>
              <a:buFont typeface="Wingdings" pitchFamily="2" charset="2"/>
              <a:buNone/>
            </a:pPr>
            <a:endParaRPr lang="en-US" sz="900" b="1" dirty="0">
              <a:ea typeface="MS PGothic" charset="-128"/>
            </a:endParaRPr>
          </a:p>
        </p:txBody>
      </p:sp>
      <p:sp>
        <p:nvSpPr>
          <p:cNvPr id="8" name="AcnBodyText_ID_531484"/>
          <p:cNvSpPr>
            <a:spLocks noChangeArrowheads="1"/>
          </p:cNvSpPr>
          <p:nvPr>
            <p:custDataLst>
              <p:tags r:id="rId1"/>
            </p:custDataLst>
          </p:nvPr>
        </p:nvSpPr>
        <p:spPr bwMode="gray">
          <a:xfrm rot="5400000">
            <a:off x="208761" y="3750498"/>
            <a:ext cx="1444377" cy="369332"/>
          </a:xfrm>
          <a:prstGeom prst="rect">
            <a:avLst/>
          </a:prstGeom>
          <a:noFill/>
          <a:ln w="12700">
            <a:noFill/>
            <a:miter lim="800000"/>
            <a:headEnd/>
            <a:tailEnd/>
          </a:ln>
        </p:spPr>
        <p:txBody>
          <a:bodyPr lIns="0" tIns="0" rIns="0" bIns="0">
            <a:spAutoFit/>
          </a:bodyPr>
          <a:lstStyle/>
          <a:p>
            <a:pPr algn="ctr" eaLnBrk="0" hangingPunct="0">
              <a:spcBef>
                <a:spcPct val="20000"/>
              </a:spcBef>
              <a:buFont typeface="Arial" pitchFamily="34" charset="0"/>
              <a:buNone/>
            </a:pPr>
            <a:r>
              <a:rPr lang="en-US" sz="2400" b="1" dirty="0">
                <a:solidFill>
                  <a:schemeClr val="bg1"/>
                </a:solidFill>
                <a:latin typeface="Calibri" pitchFamily="34" charset="0"/>
                <a:cs typeface="ヒラギノ角ゴ ProN W3"/>
              </a:rPr>
              <a:t>Crisis</a:t>
            </a:r>
          </a:p>
        </p:txBody>
      </p:sp>
      <p:sp>
        <p:nvSpPr>
          <p:cNvPr id="9" name="AutoShape 3"/>
          <p:cNvSpPr>
            <a:spLocks noChangeAspect="1" noChangeArrowheads="1"/>
          </p:cNvSpPr>
          <p:nvPr/>
        </p:nvSpPr>
        <p:spPr bwMode="gray">
          <a:xfrm>
            <a:off x="7751534" y="2204863"/>
            <a:ext cx="731520" cy="3478109"/>
          </a:xfrm>
          <a:prstGeom prst="upArrow">
            <a:avLst>
              <a:gd name="adj1" fmla="val 50102"/>
              <a:gd name="adj2" fmla="val 75736"/>
            </a:avLst>
          </a:prstGeom>
          <a:solidFill>
            <a:srgbClr val="068427"/>
          </a:solidFill>
          <a:ln w="9525" algn="ctr">
            <a:noFill/>
            <a:miter lim="800000"/>
            <a:headEnd/>
            <a:tailEnd/>
          </a:ln>
        </p:spPr>
        <p:txBody>
          <a:bodyPr wrap="none" lIns="72000" tIns="72000" rIns="72000" bIns="72000" anchor="ctr"/>
          <a:lstStyle/>
          <a:p>
            <a:pPr algn="ctr" eaLnBrk="0" hangingPunct="0">
              <a:spcBef>
                <a:spcPct val="20000"/>
              </a:spcBef>
              <a:buSzPct val="100000"/>
              <a:buFont typeface="Wingdings" pitchFamily="2" charset="2"/>
              <a:buNone/>
            </a:pPr>
            <a:endParaRPr lang="en-US" sz="900" b="1" dirty="0">
              <a:ea typeface="MS PGothic" charset="-128"/>
            </a:endParaRPr>
          </a:p>
        </p:txBody>
      </p:sp>
      <p:sp>
        <p:nvSpPr>
          <p:cNvPr id="10" name="AcnBodyText_ID_531484"/>
          <p:cNvSpPr>
            <a:spLocks noChangeArrowheads="1"/>
          </p:cNvSpPr>
          <p:nvPr>
            <p:custDataLst>
              <p:tags r:id="rId2"/>
            </p:custDataLst>
          </p:nvPr>
        </p:nvSpPr>
        <p:spPr bwMode="gray">
          <a:xfrm rot="16200000">
            <a:off x="7082359" y="4005693"/>
            <a:ext cx="2098781" cy="369332"/>
          </a:xfrm>
          <a:prstGeom prst="rect">
            <a:avLst/>
          </a:prstGeom>
          <a:noFill/>
          <a:ln w="12700">
            <a:noFill/>
            <a:miter lim="800000"/>
            <a:headEnd/>
            <a:tailEnd/>
          </a:ln>
        </p:spPr>
        <p:txBody>
          <a:bodyPr wrap="square" lIns="0" tIns="0" rIns="0" bIns="0">
            <a:spAutoFit/>
          </a:bodyPr>
          <a:lstStyle/>
          <a:p>
            <a:pPr algn="ctr" eaLnBrk="0" hangingPunct="0">
              <a:spcBef>
                <a:spcPct val="20000"/>
              </a:spcBef>
              <a:buFont typeface="Arial" pitchFamily="34" charset="0"/>
              <a:buNone/>
            </a:pPr>
            <a:r>
              <a:rPr lang="en-US" sz="2400" b="1" dirty="0">
                <a:solidFill>
                  <a:schemeClr val="bg1"/>
                </a:solidFill>
                <a:latin typeface="Calibri" pitchFamily="34" charset="0"/>
                <a:cs typeface="ヒラギノ角ゴ ProN W3"/>
              </a:rPr>
              <a:t>Development</a:t>
            </a:r>
          </a:p>
        </p:txBody>
      </p:sp>
      <p:sp>
        <p:nvSpPr>
          <p:cNvPr id="2" name="TextBox 1"/>
          <p:cNvSpPr txBox="1"/>
          <p:nvPr/>
        </p:nvSpPr>
        <p:spPr>
          <a:xfrm>
            <a:off x="755576" y="6381328"/>
            <a:ext cx="7879145" cy="369332"/>
          </a:xfrm>
          <a:prstGeom prst="rect">
            <a:avLst/>
          </a:prstGeom>
          <a:noFill/>
        </p:spPr>
        <p:txBody>
          <a:bodyPr wrap="none" rtlCol="0">
            <a:spAutoFit/>
          </a:bodyPr>
          <a:lstStyle/>
          <a:p>
            <a:r>
              <a:rPr lang="en-US" dirty="0" smtClean="0">
                <a:solidFill>
                  <a:srgbClr val="0070C0"/>
                </a:solidFill>
              </a:rPr>
              <a:t>A crisis is the absence of need fulfilment beyond safety and physiological</a:t>
            </a:r>
            <a:endParaRPr lang="en-US" dirty="0">
              <a:solidFill>
                <a:srgbClr val="0070C0"/>
              </a:solidFill>
            </a:endParaRPr>
          </a:p>
        </p:txBody>
      </p:sp>
    </p:spTree>
    <p:extLst>
      <p:ext uri="{BB962C8B-B14F-4D97-AF65-F5344CB8AC3E}">
        <p14:creationId xmlns:p14="http://schemas.microsoft.com/office/powerpoint/2010/main" val="136519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2.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46D6E3A9E70BF4C9F7CBB65C45C8143" ma:contentTypeVersion="0" ma:contentTypeDescription="Create a new document." ma:contentTypeScope="" ma:versionID="e217719a970581a934402205edb9f14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94B6FA-71D9-417B-899C-4C80569698B6}">
  <ds:schemaRefs>
    <ds:schemaRef ds:uri="http://schemas.microsoft.com/office/2006/documentManagement/types"/>
    <ds:schemaRef ds:uri="http://schemas.microsoft.com/office/2006/metadata/properties"/>
    <ds:schemaRef ds:uri="http://purl.org/dc/terms/"/>
    <ds:schemaRef ds:uri="http://www.w3.org/XML/1998/namespace"/>
    <ds:schemaRef ds:uri="http://purl.org/dc/dcmitype/"/>
    <ds:schemaRef ds:uri="http://purl.org/dc/elements/1.1/"/>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4F4B74D2-8896-4C44-B710-F16083910C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IFRC_English</Template>
  <TotalTime>31518</TotalTime>
  <Words>1308</Words>
  <Application>Microsoft Office PowerPoint</Application>
  <PresentationFormat>On-screen Show (4:3)</PresentationFormat>
  <Paragraphs>258</Paragraphs>
  <Slides>31</Slides>
  <Notes>17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ＭＳ Ｐゴシック</vt:lpstr>
      <vt:lpstr>ＭＳ Ｐゴシック</vt:lpstr>
      <vt:lpstr>Arial</vt:lpstr>
      <vt:lpstr>Calibri</vt:lpstr>
      <vt:lpstr>Calibri (Body)</vt:lpstr>
      <vt:lpstr>Lucida Grande</vt:lpstr>
      <vt:lpstr>Times New Roman</vt:lpstr>
      <vt:lpstr>Wingdings</vt:lpstr>
      <vt:lpstr>ヒラギノ角ゴ ProN W3</vt:lpstr>
      <vt:lpstr>Office Theme</vt:lpstr>
      <vt:lpstr>1_Office Theme</vt:lpstr>
      <vt:lpstr>Crisis and Resilience some working definitions</vt:lpstr>
      <vt:lpstr>A Brief Introduction</vt:lpstr>
      <vt:lpstr>Crisis</vt:lpstr>
      <vt:lpstr>A Story…</vt:lpstr>
      <vt:lpstr>Crisis – a definition</vt:lpstr>
      <vt:lpstr>Semantic Change…</vt:lpstr>
      <vt:lpstr>In short</vt:lpstr>
      <vt:lpstr>Crisis misunderstood</vt:lpstr>
      <vt:lpstr>An implied definition from Maslow’s Hierarchy of Needs</vt:lpstr>
      <vt:lpstr>PowerPoint Presentation</vt:lpstr>
      <vt:lpstr>Crisis Management Changes Things</vt:lpstr>
      <vt:lpstr>Resilience</vt:lpstr>
      <vt:lpstr>Resilience – A Definition</vt:lpstr>
      <vt:lpstr>Some trends, courtesy of Google</vt:lpstr>
      <vt:lpstr>The Red Cross/Red Crescent…</vt:lpstr>
      <vt:lpstr>Resilience at Multiple Levels</vt:lpstr>
      <vt:lpstr>Crisis Informatics –  A Preview</vt:lpstr>
      <vt:lpstr>We propose to look at crisis and resilience as a continuum </vt:lpstr>
      <vt:lpstr>IT and Crisis – a Framework</vt:lpstr>
      <vt:lpstr>IT and Crisis – a Framework</vt:lpstr>
      <vt:lpstr>IT and Crisis – a Framework</vt:lpstr>
      <vt:lpstr>IT and Crisis – Time &amp;  Shifts</vt:lpstr>
      <vt:lpstr>Timeline of a Disaster Response</vt:lpstr>
      <vt:lpstr>Phases of a Disaster Response</vt:lpstr>
      <vt:lpstr>Some questions</vt:lpstr>
      <vt:lpstr>IT and Crisis – Questions and Factors</vt:lpstr>
      <vt:lpstr>Questions For You…</vt:lpstr>
      <vt:lpstr>For the Crisis Informatics Course…</vt:lpstr>
      <vt:lpstr>The ACCI</vt:lpstr>
      <vt:lpstr>Further Reading</vt:lpstr>
      <vt:lpstr>PowerPoint Presentation</vt:lpstr>
    </vt:vector>
  </TitlesOfParts>
  <Company>IFRC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Digital Divide Initiative</dc:title>
  <dc:creator>Jeremy Mortimer</dc:creator>
  <cp:lastModifiedBy>Happ, Edward</cp:lastModifiedBy>
  <cp:revision>672</cp:revision>
  <dcterms:created xsi:type="dcterms:W3CDTF">2010-03-04T15:12:21Z</dcterms:created>
  <dcterms:modified xsi:type="dcterms:W3CDTF">2017-02-24T19:19:42Z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0x010100D46D6E3A9E70BF4C9F7CBB65C45C8143</vt:lpwstr>
  </property>
</Properties>
</file>