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73" r:id="rId5"/>
  </p:sldMasterIdLst>
  <p:notesMasterIdLst>
    <p:notesMasterId r:id="rId19"/>
  </p:notesMasterIdLst>
  <p:handoutMasterIdLst>
    <p:handoutMasterId r:id="rId20"/>
  </p:handoutMasterIdLst>
  <p:sldIdLst>
    <p:sldId id="438" r:id="rId6"/>
    <p:sldId id="440" r:id="rId7"/>
    <p:sldId id="441" r:id="rId8"/>
    <p:sldId id="442" r:id="rId9"/>
    <p:sldId id="444" r:id="rId10"/>
    <p:sldId id="439" r:id="rId11"/>
    <p:sldId id="445" r:id="rId12"/>
    <p:sldId id="446" r:id="rId13"/>
    <p:sldId id="449" r:id="rId14"/>
    <p:sldId id="447" r:id="rId15"/>
    <p:sldId id="450" r:id="rId16"/>
    <p:sldId id="451" r:id="rId17"/>
    <p:sldId id="443" r:id="rId18"/>
  </p:sldIdLst>
  <p:sldSz cx="9144000" cy="6858000" type="screen4x3"/>
  <p:notesSz cx="6797675" cy="987266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Mortimer" initials="J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0000"/>
    <a:srgbClr val="FF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98043" autoAdjust="0"/>
  </p:normalViewPr>
  <p:slideViewPr>
    <p:cSldViewPr>
      <p:cViewPr varScale="1">
        <p:scale>
          <a:sx n="103" d="100"/>
          <a:sy n="103" d="100"/>
        </p:scale>
        <p:origin x="-144" y="-96"/>
      </p:cViewPr>
      <p:guideLst>
        <p:guide orient="horz" pos="2160"/>
        <p:guide pos="2880"/>
      </p:guideLst>
    </p:cSldViewPr>
  </p:slideViewPr>
  <p:outlineViewPr>
    <p:cViewPr>
      <p:scale>
        <a:sx n="33" d="100"/>
        <a:sy n="33" d="100"/>
      </p:scale>
      <p:origin x="0" y="6078"/>
    </p:cViewPr>
  </p:outlineViewPr>
  <p:notesTextViewPr>
    <p:cViewPr>
      <p:scale>
        <a:sx n="100" d="100"/>
        <a:sy n="100" d="100"/>
      </p:scale>
      <p:origin x="0" y="24"/>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25E28E-7EC9-4B3A-8219-0AA17DB93A76}"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BE14DDF3-C145-41C5-B2B0-4B0D7B9E1B60}">
      <dgm:prSet phldrT="[Text]"/>
      <dgm:spPr>
        <a:solidFill>
          <a:schemeClr val="accent2"/>
        </a:solidFill>
      </dgm:spPr>
      <dgm:t>
        <a:bodyPr/>
        <a:lstStyle/>
        <a:p>
          <a:r>
            <a:rPr lang="en-US" smtClean="0"/>
            <a:t>User Devices</a:t>
          </a:r>
          <a:endParaRPr lang="en-US" dirty="0"/>
        </a:p>
      </dgm:t>
    </dgm:pt>
    <dgm:pt modelId="{DD507CF2-4B1D-483A-BF6E-29D7FADD267B}" type="parTrans" cxnId="{34FFD25D-F460-4BE3-ADCC-CEE7FBCB9C7B}">
      <dgm:prSet/>
      <dgm:spPr/>
      <dgm:t>
        <a:bodyPr/>
        <a:lstStyle/>
        <a:p>
          <a:endParaRPr lang="en-US"/>
        </a:p>
      </dgm:t>
    </dgm:pt>
    <dgm:pt modelId="{C5047360-AC64-4CC4-AFC8-29F2884EA4C1}" type="sibTrans" cxnId="{34FFD25D-F460-4BE3-ADCC-CEE7FBCB9C7B}">
      <dgm:prSet/>
      <dgm:spPr/>
      <dgm:t>
        <a:bodyPr/>
        <a:lstStyle/>
        <a:p>
          <a:endParaRPr lang="en-US"/>
        </a:p>
      </dgm:t>
    </dgm:pt>
    <dgm:pt modelId="{85ADFAAE-0430-4BBC-BB70-1D87134BD607}">
      <dgm:prSet phldrT="[Text]"/>
      <dgm:spPr>
        <a:solidFill>
          <a:schemeClr val="bg2">
            <a:lumMod val="25000"/>
          </a:schemeClr>
        </a:solidFill>
        <a:ln>
          <a:solidFill>
            <a:schemeClr val="bg1"/>
          </a:solidFill>
        </a:ln>
      </dgm:spPr>
      <dgm:t>
        <a:bodyPr/>
        <a:lstStyle/>
        <a:p>
          <a:r>
            <a:rPr lang="en-US" dirty="0" smtClean="0"/>
            <a:t>Network</a:t>
          </a:r>
          <a:endParaRPr lang="en-US" dirty="0"/>
        </a:p>
      </dgm:t>
    </dgm:pt>
    <dgm:pt modelId="{6A6D6E2B-F524-4F01-B78D-49C94A7EEF06}" type="parTrans" cxnId="{98A1C6F1-2ACB-4D7B-A8C6-2525DD0E3AD0}">
      <dgm:prSet/>
      <dgm:spPr/>
      <dgm:t>
        <a:bodyPr/>
        <a:lstStyle/>
        <a:p>
          <a:endParaRPr lang="en-US"/>
        </a:p>
      </dgm:t>
    </dgm:pt>
    <dgm:pt modelId="{76997817-A930-4392-A0E7-3D92CF36102E}" type="sibTrans" cxnId="{98A1C6F1-2ACB-4D7B-A8C6-2525DD0E3AD0}">
      <dgm:prSet/>
      <dgm:spPr/>
      <dgm:t>
        <a:bodyPr/>
        <a:lstStyle/>
        <a:p>
          <a:endParaRPr lang="en-US"/>
        </a:p>
      </dgm:t>
    </dgm:pt>
    <dgm:pt modelId="{A57FA769-5CAE-44BA-A023-D7AE8E71730F}">
      <dgm:prSet phldrT="[Text]"/>
      <dgm:spPr>
        <a:solidFill>
          <a:schemeClr val="accent4">
            <a:lumMod val="75000"/>
          </a:schemeClr>
        </a:solidFill>
      </dgm:spPr>
      <dgm:t>
        <a:bodyPr/>
        <a:lstStyle/>
        <a:p>
          <a:r>
            <a:rPr lang="en-US" dirty="0" smtClean="0"/>
            <a:t>Enterprise apps</a:t>
          </a:r>
          <a:endParaRPr lang="en-US" dirty="0"/>
        </a:p>
      </dgm:t>
    </dgm:pt>
    <dgm:pt modelId="{CA2D8009-F473-43FB-825B-5DEB9A1265BD}" type="parTrans" cxnId="{C309C0D6-39A2-41FD-8B7B-95D17E4317C8}">
      <dgm:prSet/>
      <dgm:spPr/>
      <dgm:t>
        <a:bodyPr/>
        <a:lstStyle/>
        <a:p>
          <a:endParaRPr lang="en-US"/>
        </a:p>
      </dgm:t>
    </dgm:pt>
    <dgm:pt modelId="{576FF28B-A8CA-4726-98C2-53750CE6A227}" type="sibTrans" cxnId="{C309C0D6-39A2-41FD-8B7B-95D17E4317C8}">
      <dgm:prSet/>
      <dgm:spPr/>
      <dgm:t>
        <a:bodyPr/>
        <a:lstStyle/>
        <a:p>
          <a:endParaRPr lang="en-US"/>
        </a:p>
      </dgm:t>
    </dgm:pt>
    <dgm:pt modelId="{FC66B409-180C-4549-81BE-C894471833A2}">
      <dgm:prSet phldrT="[Text]"/>
      <dgm:spPr>
        <a:solidFill>
          <a:schemeClr val="accent3">
            <a:lumMod val="75000"/>
          </a:schemeClr>
        </a:solidFill>
      </dgm:spPr>
      <dgm:t>
        <a:bodyPr/>
        <a:lstStyle/>
        <a:p>
          <a:r>
            <a:rPr lang="en-US" dirty="0" smtClean="0"/>
            <a:t>Data</a:t>
          </a:r>
          <a:endParaRPr lang="en-US" dirty="0"/>
        </a:p>
      </dgm:t>
    </dgm:pt>
    <dgm:pt modelId="{A05B0C40-D511-4D59-B752-E87B1EF9D661}" type="parTrans" cxnId="{39329362-D9EA-489F-84A2-37D9F7E7080E}">
      <dgm:prSet/>
      <dgm:spPr/>
      <dgm:t>
        <a:bodyPr/>
        <a:lstStyle/>
        <a:p>
          <a:endParaRPr lang="en-US"/>
        </a:p>
      </dgm:t>
    </dgm:pt>
    <dgm:pt modelId="{3D383CE4-C5A4-453A-A521-67AAE1834BF4}" type="sibTrans" cxnId="{39329362-D9EA-489F-84A2-37D9F7E7080E}">
      <dgm:prSet/>
      <dgm:spPr/>
      <dgm:t>
        <a:bodyPr/>
        <a:lstStyle/>
        <a:p>
          <a:endParaRPr lang="en-US"/>
        </a:p>
      </dgm:t>
    </dgm:pt>
    <dgm:pt modelId="{BF1E1FF5-7A79-4A1E-93E8-B027758353EC}">
      <dgm:prSet phldrT="[Text]"/>
      <dgm:spPr>
        <a:solidFill>
          <a:schemeClr val="accent1">
            <a:lumMod val="75000"/>
          </a:schemeClr>
        </a:solidFill>
      </dgm:spPr>
      <dgm:t>
        <a:bodyPr/>
        <a:lstStyle/>
        <a:p>
          <a:r>
            <a:rPr lang="en-US" dirty="0" smtClean="0"/>
            <a:t>User apps</a:t>
          </a:r>
          <a:endParaRPr lang="en-US" dirty="0"/>
        </a:p>
      </dgm:t>
    </dgm:pt>
    <dgm:pt modelId="{F18AF0FF-B926-4924-9AD9-68F25F4E760D}" type="parTrans" cxnId="{7CDA47B5-1543-4FAA-91D4-D8D597B39492}">
      <dgm:prSet/>
      <dgm:spPr/>
      <dgm:t>
        <a:bodyPr/>
        <a:lstStyle/>
        <a:p>
          <a:endParaRPr lang="en-US"/>
        </a:p>
      </dgm:t>
    </dgm:pt>
    <dgm:pt modelId="{F2119434-78E9-429B-9D3F-A9EBE1BF9DA9}" type="sibTrans" cxnId="{7CDA47B5-1543-4FAA-91D4-D8D597B39492}">
      <dgm:prSet/>
      <dgm:spPr/>
      <dgm:t>
        <a:bodyPr/>
        <a:lstStyle/>
        <a:p>
          <a:endParaRPr lang="en-US"/>
        </a:p>
      </dgm:t>
    </dgm:pt>
    <dgm:pt modelId="{8052E49C-14FE-42F2-B303-229B2D07A242}" type="pres">
      <dgm:prSet presAssocID="{8A25E28E-7EC9-4B3A-8219-0AA17DB93A76}" presName="Name0" presStyleCnt="0">
        <dgm:presLayoutVars>
          <dgm:chMax val="7"/>
          <dgm:resizeHandles val="exact"/>
        </dgm:presLayoutVars>
      </dgm:prSet>
      <dgm:spPr/>
      <dgm:t>
        <a:bodyPr/>
        <a:lstStyle/>
        <a:p>
          <a:endParaRPr lang="en-US"/>
        </a:p>
      </dgm:t>
    </dgm:pt>
    <dgm:pt modelId="{A0784BAF-C009-45BD-B9A9-C2D724B3A29A}" type="pres">
      <dgm:prSet presAssocID="{8A25E28E-7EC9-4B3A-8219-0AA17DB93A76}" presName="comp1" presStyleCnt="0"/>
      <dgm:spPr/>
    </dgm:pt>
    <dgm:pt modelId="{682BAAC9-11B4-4F96-BF55-2814683DD283}" type="pres">
      <dgm:prSet presAssocID="{8A25E28E-7EC9-4B3A-8219-0AA17DB93A76}" presName="circle1" presStyleLbl="node1" presStyleIdx="0" presStyleCnt="5"/>
      <dgm:spPr/>
      <dgm:t>
        <a:bodyPr/>
        <a:lstStyle/>
        <a:p>
          <a:endParaRPr lang="en-US"/>
        </a:p>
      </dgm:t>
    </dgm:pt>
    <dgm:pt modelId="{F39B4203-7566-4089-829F-698A4242BFC3}" type="pres">
      <dgm:prSet presAssocID="{8A25E28E-7EC9-4B3A-8219-0AA17DB93A76}" presName="c1text" presStyleLbl="node1" presStyleIdx="0" presStyleCnt="5">
        <dgm:presLayoutVars>
          <dgm:bulletEnabled val="1"/>
        </dgm:presLayoutVars>
      </dgm:prSet>
      <dgm:spPr/>
      <dgm:t>
        <a:bodyPr/>
        <a:lstStyle/>
        <a:p>
          <a:endParaRPr lang="en-US"/>
        </a:p>
      </dgm:t>
    </dgm:pt>
    <dgm:pt modelId="{1579AFBB-940D-45B0-BFCC-C064926B958A}" type="pres">
      <dgm:prSet presAssocID="{8A25E28E-7EC9-4B3A-8219-0AA17DB93A76}" presName="comp2" presStyleCnt="0"/>
      <dgm:spPr/>
    </dgm:pt>
    <dgm:pt modelId="{2651D043-376D-4E76-819D-536E1238A79C}" type="pres">
      <dgm:prSet presAssocID="{8A25E28E-7EC9-4B3A-8219-0AA17DB93A76}" presName="circle2" presStyleLbl="node1" presStyleIdx="1" presStyleCnt="5"/>
      <dgm:spPr/>
      <dgm:t>
        <a:bodyPr/>
        <a:lstStyle/>
        <a:p>
          <a:endParaRPr lang="en-US"/>
        </a:p>
      </dgm:t>
    </dgm:pt>
    <dgm:pt modelId="{C130EB78-7A7B-4059-B727-DDFC14A35939}" type="pres">
      <dgm:prSet presAssocID="{8A25E28E-7EC9-4B3A-8219-0AA17DB93A76}" presName="c2text" presStyleLbl="node1" presStyleIdx="1" presStyleCnt="5">
        <dgm:presLayoutVars>
          <dgm:bulletEnabled val="1"/>
        </dgm:presLayoutVars>
      </dgm:prSet>
      <dgm:spPr/>
      <dgm:t>
        <a:bodyPr/>
        <a:lstStyle/>
        <a:p>
          <a:endParaRPr lang="en-US"/>
        </a:p>
      </dgm:t>
    </dgm:pt>
    <dgm:pt modelId="{11F8AA3D-6184-4EA5-8AD8-903648B3623F}" type="pres">
      <dgm:prSet presAssocID="{8A25E28E-7EC9-4B3A-8219-0AA17DB93A76}" presName="comp3" presStyleCnt="0"/>
      <dgm:spPr/>
    </dgm:pt>
    <dgm:pt modelId="{E02E96E0-C9C0-4D00-845D-4832823EDED4}" type="pres">
      <dgm:prSet presAssocID="{8A25E28E-7EC9-4B3A-8219-0AA17DB93A76}" presName="circle3" presStyleLbl="node1" presStyleIdx="2" presStyleCnt="5"/>
      <dgm:spPr/>
      <dgm:t>
        <a:bodyPr/>
        <a:lstStyle/>
        <a:p>
          <a:endParaRPr lang="en-US"/>
        </a:p>
      </dgm:t>
    </dgm:pt>
    <dgm:pt modelId="{17765F76-6E77-4CA4-987A-E85EC41C5474}" type="pres">
      <dgm:prSet presAssocID="{8A25E28E-7EC9-4B3A-8219-0AA17DB93A76}" presName="c3text" presStyleLbl="node1" presStyleIdx="2" presStyleCnt="5">
        <dgm:presLayoutVars>
          <dgm:bulletEnabled val="1"/>
        </dgm:presLayoutVars>
      </dgm:prSet>
      <dgm:spPr/>
      <dgm:t>
        <a:bodyPr/>
        <a:lstStyle/>
        <a:p>
          <a:endParaRPr lang="en-US"/>
        </a:p>
      </dgm:t>
    </dgm:pt>
    <dgm:pt modelId="{433C1A66-A7A6-4BC9-8380-DE606F802941}" type="pres">
      <dgm:prSet presAssocID="{8A25E28E-7EC9-4B3A-8219-0AA17DB93A76}" presName="comp4" presStyleCnt="0"/>
      <dgm:spPr/>
    </dgm:pt>
    <dgm:pt modelId="{0CB58B17-2BE6-41D3-B383-6BA57BB6282C}" type="pres">
      <dgm:prSet presAssocID="{8A25E28E-7EC9-4B3A-8219-0AA17DB93A76}" presName="circle4" presStyleLbl="node1" presStyleIdx="3" presStyleCnt="5"/>
      <dgm:spPr/>
      <dgm:t>
        <a:bodyPr/>
        <a:lstStyle/>
        <a:p>
          <a:endParaRPr lang="en-US"/>
        </a:p>
      </dgm:t>
    </dgm:pt>
    <dgm:pt modelId="{23D88F18-AD2A-4A43-AB21-8A6D2D7B6D79}" type="pres">
      <dgm:prSet presAssocID="{8A25E28E-7EC9-4B3A-8219-0AA17DB93A76}" presName="c4text" presStyleLbl="node1" presStyleIdx="3" presStyleCnt="5">
        <dgm:presLayoutVars>
          <dgm:bulletEnabled val="1"/>
        </dgm:presLayoutVars>
      </dgm:prSet>
      <dgm:spPr/>
      <dgm:t>
        <a:bodyPr/>
        <a:lstStyle/>
        <a:p>
          <a:endParaRPr lang="en-US"/>
        </a:p>
      </dgm:t>
    </dgm:pt>
    <dgm:pt modelId="{8326892D-3F61-4AB8-9465-8E830FEB8180}" type="pres">
      <dgm:prSet presAssocID="{8A25E28E-7EC9-4B3A-8219-0AA17DB93A76}" presName="comp5" presStyleCnt="0"/>
      <dgm:spPr/>
    </dgm:pt>
    <dgm:pt modelId="{FEAED20C-C82E-4A0E-95B7-3FE961703A0F}" type="pres">
      <dgm:prSet presAssocID="{8A25E28E-7EC9-4B3A-8219-0AA17DB93A76}" presName="circle5" presStyleLbl="node1" presStyleIdx="4" presStyleCnt="5"/>
      <dgm:spPr/>
      <dgm:t>
        <a:bodyPr/>
        <a:lstStyle/>
        <a:p>
          <a:endParaRPr lang="en-US"/>
        </a:p>
      </dgm:t>
    </dgm:pt>
    <dgm:pt modelId="{FBF45BEE-1AFA-4327-B7DC-FDD152C23D3C}" type="pres">
      <dgm:prSet presAssocID="{8A25E28E-7EC9-4B3A-8219-0AA17DB93A76}" presName="c5text" presStyleLbl="node1" presStyleIdx="4" presStyleCnt="5">
        <dgm:presLayoutVars>
          <dgm:bulletEnabled val="1"/>
        </dgm:presLayoutVars>
      </dgm:prSet>
      <dgm:spPr/>
      <dgm:t>
        <a:bodyPr/>
        <a:lstStyle/>
        <a:p>
          <a:endParaRPr lang="en-US"/>
        </a:p>
      </dgm:t>
    </dgm:pt>
  </dgm:ptLst>
  <dgm:cxnLst>
    <dgm:cxn modelId="{C309C0D6-39A2-41FD-8B7B-95D17E4317C8}" srcId="{8A25E28E-7EC9-4B3A-8219-0AA17DB93A76}" destId="{A57FA769-5CAE-44BA-A023-D7AE8E71730F}" srcOrd="3" destOrd="0" parTransId="{CA2D8009-F473-43FB-825B-5DEB9A1265BD}" sibTransId="{576FF28B-A8CA-4726-98C2-53750CE6A227}"/>
    <dgm:cxn modelId="{5D9152C1-C71D-4871-A65C-7079405E1923}" type="presOf" srcId="{BF1E1FF5-7A79-4A1E-93E8-B027758353EC}" destId="{C130EB78-7A7B-4059-B727-DDFC14A35939}" srcOrd="1" destOrd="0" presId="urn:microsoft.com/office/officeart/2005/8/layout/venn2"/>
    <dgm:cxn modelId="{CE6ED2AB-84C9-4516-9ED3-89412AA90417}" type="presOf" srcId="{A57FA769-5CAE-44BA-A023-D7AE8E71730F}" destId="{0CB58B17-2BE6-41D3-B383-6BA57BB6282C}" srcOrd="0" destOrd="0" presId="urn:microsoft.com/office/officeart/2005/8/layout/venn2"/>
    <dgm:cxn modelId="{9D434BA2-7D55-40BD-930B-49063868EB27}" type="presOf" srcId="{85ADFAAE-0430-4BBC-BB70-1D87134BD607}" destId="{17765F76-6E77-4CA4-987A-E85EC41C5474}" srcOrd="1" destOrd="0" presId="urn:microsoft.com/office/officeart/2005/8/layout/venn2"/>
    <dgm:cxn modelId="{98A1C6F1-2ACB-4D7B-A8C6-2525DD0E3AD0}" srcId="{8A25E28E-7EC9-4B3A-8219-0AA17DB93A76}" destId="{85ADFAAE-0430-4BBC-BB70-1D87134BD607}" srcOrd="2" destOrd="0" parTransId="{6A6D6E2B-F524-4F01-B78D-49C94A7EEF06}" sibTransId="{76997817-A930-4392-A0E7-3D92CF36102E}"/>
    <dgm:cxn modelId="{39329362-D9EA-489F-84A2-37D9F7E7080E}" srcId="{8A25E28E-7EC9-4B3A-8219-0AA17DB93A76}" destId="{FC66B409-180C-4549-81BE-C894471833A2}" srcOrd="4" destOrd="0" parTransId="{A05B0C40-D511-4D59-B752-E87B1EF9D661}" sibTransId="{3D383CE4-C5A4-453A-A521-67AAE1834BF4}"/>
    <dgm:cxn modelId="{1E168C74-9979-40C6-B8E1-BF230EC0EB05}" type="presOf" srcId="{85ADFAAE-0430-4BBC-BB70-1D87134BD607}" destId="{E02E96E0-C9C0-4D00-845D-4832823EDED4}" srcOrd="0" destOrd="0" presId="urn:microsoft.com/office/officeart/2005/8/layout/venn2"/>
    <dgm:cxn modelId="{50CA4B98-970E-40E4-8AF5-8371C1460ACB}" type="presOf" srcId="{8A25E28E-7EC9-4B3A-8219-0AA17DB93A76}" destId="{8052E49C-14FE-42F2-B303-229B2D07A242}" srcOrd="0" destOrd="0" presId="urn:microsoft.com/office/officeart/2005/8/layout/venn2"/>
    <dgm:cxn modelId="{88548295-B33F-4E27-B803-A2A863ED764C}" type="presOf" srcId="{BF1E1FF5-7A79-4A1E-93E8-B027758353EC}" destId="{2651D043-376D-4E76-819D-536E1238A79C}" srcOrd="0" destOrd="0" presId="urn:microsoft.com/office/officeart/2005/8/layout/venn2"/>
    <dgm:cxn modelId="{E01D6864-2940-45E9-9681-4A55C9133D81}" type="presOf" srcId="{FC66B409-180C-4549-81BE-C894471833A2}" destId="{FBF45BEE-1AFA-4327-B7DC-FDD152C23D3C}" srcOrd="1" destOrd="0" presId="urn:microsoft.com/office/officeart/2005/8/layout/venn2"/>
    <dgm:cxn modelId="{34FFD25D-F460-4BE3-ADCC-CEE7FBCB9C7B}" srcId="{8A25E28E-7EC9-4B3A-8219-0AA17DB93A76}" destId="{BE14DDF3-C145-41C5-B2B0-4B0D7B9E1B60}" srcOrd="0" destOrd="0" parTransId="{DD507CF2-4B1D-483A-BF6E-29D7FADD267B}" sibTransId="{C5047360-AC64-4CC4-AFC8-29F2884EA4C1}"/>
    <dgm:cxn modelId="{331BC6BF-E1FD-4B39-93F7-E74C6A907183}" type="presOf" srcId="{BE14DDF3-C145-41C5-B2B0-4B0D7B9E1B60}" destId="{F39B4203-7566-4089-829F-698A4242BFC3}" srcOrd="1" destOrd="0" presId="urn:microsoft.com/office/officeart/2005/8/layout/venn2"/>
    <dgm:cxn modelId="{BDF5C89B-1469-4516-BA5F-8B253FB8FDA8}" type="presOf" srcId="{BE14DDF3-C145-41C5-B2B0-4B0D7B9E1B60}" destId="{682BAAC9-11B4-4F96-BF55-2814683DD283}" srcOrd="0" destOrd="0" presId="urn:microsoft.com/office/officeart/2005/8/layout/venn2"/>
    <dgm:cxn modelId="{F090C338-2E55-4123-A89C-7B9778CA15AF}" type="presOf" srcId="{A57FA769-5CAE-44BA-A023-D7AE8E71730F}" destId="{23D88F18-AD2A-4A43-AB21-8A6D2D7B6D79}" srcOrd="1" destOrd="0" presId="urn:microsoft.com/office/officeart/2005/8/layout/venn2"/>
    <dgm:cxn modelId="{6F81A08F-C27A-49B8-B94D-D0EEC0578907}" type="presOf" srcId="{FC66B409-180C-4549-81BE-C894471833A2}" destId="{FEAED20C-C82E-4A0E-95B7-3FE961703A0F}" srcOrd="0" destOrd="0" presId="urn:microsoft.com/office/officeart/2005/8/layout/venn2"/>
    <dgm:cxn modelId="{7CDA47B5-1543-4FAA-91D4-D8D597B39492}" srcId="{8A25E28E-7EC9-4B3A-8219-0AA17DB93A76}" destId="{BF1E1FF5-7A79-4A1E-93E8-B027758353EC}" srcOrd="1" destOrd="0" parTransId="{F18AF0FF-B926-4924-9AD9-68F25F4E760D}" sibTransId="{F2119434-78E9-429B-9D3F-A9EBE1BF9DA9}"/>
    <dgm:cxn modelId="{DBDD78F7-A9D0-406B-B6A5-BEBB564DB8C2}" type="presParOf" srcId="{8052E49C-14FE-42F2-B303-229B2D07A242}" destId="{A0784BAF-C009-45BD-B9A9-C2D724B3A29A}" srcOrd="0" destOrd="0" presId="urn:microsoft.com/office/officeart/2005/8/layout/venn2"/>
    <dgm:cxn modelId="{F3415757-F227-46D8-951C-72AF11BCCAF3}" type="presParOf" srcId="{A0784BAF-C009-45BD-B9A9-C2D724B3A29A}" destId="{682BAAC9-11B4-4F96-BF55-2814683DD283}" srcOrd="0" destOrd="0" presId="urn:microsoft.com/office/officeart/2005/8/layout/venn2"/>
    <dgm:cxn modelId="{B790976D-FD1A-469B-BC70-8B227E0DF7AB}" type="presParOf" srcId="{A0784BAF-C009-45BD-B9A9-C2D724B3A29A}" destId="{F39B4203-7566-4089-829F-698A4242BFC3}" srcOrd="1" destOrd="0" presId="urn:microsoft.com/office/officeart/2005/8/layout/venn2"/>
    <dgm:cxn modelId="{ECF4C189-E33E-40E9-BB49-DCE24657A985}" type="presParOf" srcId="{8052E49C-14FE-42F2-B303-229B2D07A242}" destId="{1579AFBB-940D-45B0-BFCC-C064926B958A}" srcOrd="1" destOrd="0" presId="urn:microsoft.com/office/officeart/2005/8/layout/venn2"/>
    <dgm:cxn modelId="{C1C1256E-A4C7-40E8-A859-289C9BDEB1F3}" type="presParOf" srcId="{1579AFBB-940D-45B0-BFCC-C064926B958A}" destId="{2651D043-376D-4E76-819D-536E1238A79C}" srcOrd="0" destOrd="0" presId="urn:microsoft.com/office/officeart/2005/8/layout/venn2"/>
    <dgm:cxn modelId="{39925892-EAA3-4B30-93CA-CE98614F8E88}" type="presParOf" srcId="{1579AFBB-940D-45B0-BFCC-C064926B958A}" destId="{C130EB78-7A7B-4059-B727-DDFC14A35939}" srcOrd="1" destOrd="0" presId="urn:microsoft.com/office/officeart/2005/8/layout/venn2"/>
    <dgm:cxn modelId="{9401F7BC-38A0-4EC6-B4F8-3EE282188499}" type="presParOf" srcId="{8052E49C-14FE-42F2-B303-229B2D07A242}" destId="{11F8AA3D-6184-4EA5-8AD8-903648B3623F}" srcOrd="2" destOrd="0" presId="urn:microsoft.com/office/officeart/2005/8/layout/venn2"/>
    <dgm:cxn modelId="{9FFE377C-0101-4F6F-A55E-2B130E861614}" type="presParOf" srcId="{11F8AA3D-6184-4EA5-8AD8-903648B3623F}" destId="{E02E96E0-C9C0-4D00-845D-4832823EDED4}" srcOrd="0" destOrd="0" presId="urn:microsoft.com/office/officeart/2005/8/layout/venn2"/>
    <dgm:cxn modelId="{AD0235AA-16CD-4859-B7C4-7678B079FAB0}" type="presParOf" srcId="{11F8AA3D-6184-4EA5-8AD8-903648B3623F}" destId="{17765F76-6E77-4CA4-987A-E85EC41C5474}" srcOrd="1" destOrd="0" presId="urn:microsoft.com/office/officeart/2005/8/layout/venn2"/>
    <dgm:cxn modelId="{4EB7043E-34C4-4FF5-8D02-340E7033B5C3}" type="presParOf" srcId="{8052E49C-14FE-42F2-B303-229B2D07A242}" destId="{433C1A66-A7A6-4BC9-8380-DE606F802941}" srcOrd="3" destOrd="0" presId="urn:microsoft.com/office/officeart/2005/8/layout/venn2"/>
    <dgm:cxn modelId="{DB293112-1DBD-4021-9DDE-50BF108F2BA7}" type="presParOf" srcId="{433C1A66-A7A6-4BC9-8380-DE606F802941}" destId="{0CB58B17-2BE6-41D3-B383-6BA57BB6282C}" srcOrd="0" destOrd="0" presId="urn:microsoft.com/office/officeart/2005/8/layout/venn2"/>
    <dgm:cxn modelId="{13EDB683-8846-4BBC-BEFC-21C83E7175C0}" type="presParOf" srcId="{433C1A66-A7A6-4BC9-8380-DE606F802941}" destId="{23D88F18-AD2A-4A43-AB21-8A6D2D7B6D79}" srcOrd="1" destOrd="0" presId="urn:microsoft.com/office/officeart/2005/8/layout/venn2"/>
    <dgm:cxn modelId="{74B43C0F-6979-4281-B801-7D08D50DA2AA}" type="presParOf" srcId="{8052E49C-14FE-42F2-B303-229B2D07A242}" destId="{8326892D-3F61-4AB8-9465-8E830FEB8180}" srcOrd="4" destOrd="0" presId="urn:microsoft.com/office/officeart/2005/8/layout/venn2"/>
    <dgm:cxn modelId="{483E429D-8B3F-4C9E-A5D7-6A4400AA9A3E}" type="presParOf" srcId="{8326892D-3F61-4AB8-9465-8E830FEB8180}" destId="{FEAED20C-C82E-4A0E-95B7-3FE961703A0F}" srcOrd="0" destOrd="0" presId="urn:microsoft.com/office/officeart/2005/8/layout/venn2"/>
    <dgm:cxn modelId="{87FBA814-9E7E-40BA-8BF3-69A9B2B6185F}" type="presParOf" srcId="{8326892D-3F61-4AB8-9465-8E830FEB8180}" destId="{FBF45BEE-1AFA-4327-B7DC-FDD152C23D3C}" srcOrd="1" destOrd="0" presId="urn:microsoft.com/office/officeart/2005/8/layout/venn2"/>
  </dgm:cxnLst>
  <dgm:bg>
    <a:effectLst>
      <a:innerShdw blurRad="63500" dist="50800" dir="18900000">
        <a:prstClr val="black">
          <a:alpha val="50000"/>
        </a:prstClr>
      </a:inn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2BAAC9-11B4-4F96-BF55-2814683DD283}">
      <dsp:nvSpPr>
        <dsp:cNvPr id="0" name=""/>
        <dsp:cNvSpPr/>
      </dsp:nvSpPr>
      <dsp:spPr>
        <a:xfrm>
          <a:off x="1016000" y="0"/>
          <a:ext cx="4064000" cy="4064000"/>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smtClean="0"/>
            <a:t>User Devices</a:t>
          </a:r>
          <a:endParaRPr lang="en-US" sz="1200" kern="1200" dirty="0"/>
        </a:p>
      </dsp:txBody>
      <dsp:txXfrm>
        <a:off x="2286000" y="203200"/>
        <a:ext cx="1524000" cy="406400"/>
      </dsp:txXfrm>
    </dsp:sp>
    <dsp:sp modelId="{2651D043-376D-4E76-819D-536E1238A79C}">
      <dsp:nvSpPr>
        <dsp:cNvPr id="0" name=""/>
        <dsp:cNvSpPr/>
      </dsp:nvSpPr>
      <dsp:spPr>
        <a:xfrm>
          <a:off x="1320800" y="609599"/>
          <a:ext cx="3454400" cy="3454400"/>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User apps</a:t>
          </a:r>
          <a:endParaRPr lang="en-US" sz="1200" kern="1200" dirty="0"/>
        </a:p>
      </dsp:txBody>
      <dsp:txXfrm>
        <a:off x="2303145" y="808227"/>
        <a:ext cx="1489710" cy="397256"/>
      </dsp:txXfrm>
    </dsp:sp>
    <dsp:sp modelId="{E02E96E0-C9C0-4D00-845D-4832823EDED4}">
      <dsp:nvSpPr>
        <dsp:cNvPr id="0" name=""/>
        <dsp:cNvSpPr/>
      </dsp:nvSpPr>
      <dsp:spPr>
        <a:xfrm>
          <a:off x="1625600" y="1219199"/>
          <a:ext cx="2844800" cy="2844800"/>
        </a:xfrm>
        <a:prstGeom prst="ellipse">
          <a:avLst/>
        </a:prstGeom>
        <a:solidFill>
          <a:schemeClr val="bg2">
            <a:lumMod val="2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Network</a:t>
          </a:r>
          <a:endParaRPr lang="en-US" sz="1200" kern="1200" dirty="0"/>
        </a:p>
      </dsp:txBody>
      <dsp:txXfrm>
        <a:off x="2311908" y="1415491"/>
        <a:ext cx="1472184" cy="392582"/>
      </dsp:txXfrm>
    </dsp:sp>
    <dsp:sp modelId="{0CB58B17-2BE6-41D3-B383-6BA57BB6282C}">
      <dsp:nvSpPr>
        <dsp:cNvPr id="0" name=""/>
        <dsp:cNvSpPr/>
      </dsp:nvSpPr>
      <dsp:spPr>
        <a:xfrm>
          <a:off x="1930400" y="1828799"/>
          <a:ext cx="2235200" cy="2235200"/>
        </a:xfrm>
        <a:prstGeom prst="ellipse">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Enterprise apps</a:t>
          </a:r>
          <a:endParaRPr lang="en-US" sz="1200" kern="1200" dirty="0"/>
        </a:p>
      </dsp:txBody>
      <dsp:txXfrm>
        <a:off x="2444496" y="2029967"/>
        <a:ext cx="1207008" cy="402336"/>
      </dsp:txXfrm>
    </dsp:sp>
    <dsp:sp modelId="{FEAED20C-C82E-4A0E-95B7-3FE961703A0F}">
      <dsp:nvSpPr>
        <dsp:cNvPr id="0" name=""/>
        <dsp:cNvSpPr/>
      </dsp:nvSpPr>
      <dsp:spPr>
        <a:xfrm>
          <a:off x="2235200" y="2438399"/>
          <a:ext cx="1625600" cy="1625600"/>
        </a:xfrm>
        <a:prstGeom prst="ellipse">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Data</a:t>
          </a:r>
          <a:endParaRPr lang="en-US" sz="1200" kern="1200" dirty="0"/>
        </a:p>
      </dsp:txBody>
      <dsp:txXfrm>
        <a:off x="2473263" y="2844799"/>
        <a:ext cx="1149472" cy="812800"/>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1" y="1"/>
            <a:ext cx="2945659" cy="493634"/>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lvl1pPr>
              <a:defRPr sz="1200"/>
            </a:lvl1pPr>
          </a:lstStyle>
          <a:p>
            <a:endParaRPr lang="fr-CH" dirty="0"/>
          </a:p>
        </p:txBody>
      </p:sp>
      <p:sp>
        <p:nvSpPr>
          <p:cNvPr id="154627" name="Rectangle 3"/>
          <p:cNvSpPr>
            <a:spLocks noGrp="1" noChangeArrowheads="1"/>
          </p:cNvSpPr>
          <p:nvPr>
            <p:ph type="dt" sz="quarter" idx="1"/>
          </p:nvPr>
        </p:nvSpPr>
        <p:spPr bwMode="auto">
          <a:xfrm>
            <a:off x="3850444" y="1"/>
            <a:ext cx="2945659" cy="493634"/>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lvl1pPr algn="r">
              <a:defRPr sz="1200"/>
            </a:lvl1pPr>
          </a:lstStyle>
          <a:p>
            <a:endParaRPr lang="fr-CH" dirty="0"/>
          </a:p>
        </p:txBody>
      </p:sp>
      <p:sp>
        <p:nvSpPr>
          <p:cNvPr id="154628" name="Rectangle 4"/>
          <p:cNvSpPr>
            <a:spLocks noGrp="1" noChangeArrowheads="1"/>
          </p:cNvSpPr>
          <p:nvPr>
            <p:ph type="ftr" sz="quarter" idx="2"/>
          </p:nvPr>
        </p:nvSpPr>
        <p:spPr bwMode="auto">
          <a:xfrm>
            <a:off x="1" y="9377317"/>
            <a:ext cx="2945659" cy="493634"/>
          </a:xfrm>
          <a:prstGeom prst="rect">
            <a:avLst/>
          </a:prstGeom>
          <a:noFill/>
          <a:ln w="9525">
            <a:noFill/>
            <a:miter lim="800000"/>
            <a:headEnd/>
            <a:tailEnd/>
          </a:ln>
          <a:effectLst/>
        </p:spPr>
        <p:txBody>
          <a:bodyPr vert="horz" wrap="square" lIns="91884" tIns="45942" rIns="91884" bIns="45942" numCol="1" anchor="b" anchorCtr="0" compatLnSpc="1">
            <a:prstTxWarp prst="textNoShape">
              <a:avLst/>
            </a:prstTxWarp>
          </a:bodyPr>
          <a:lstStyle>
            <a:lvl1pPr>
              <a:defRPr sz="1200"/>
            </a:lvl1pPr>
          </a:lstStyle>
          <a:p>
            <a:endParaRPr lang="fr-CH" dirty="0"/>
          </a:p>
        </p:txBody>
      </p:sp>
      <p:sp>
        <p:nvSpPr>
          <p:cNvPr id="154629" name="Rectangle 5"/>
          <p:cNvSpPr>
            <a:spLocks noGrp="1" noChangeArrowheads="1"/>
          </p:cNvSpPr>
          <p:nvPr>
            <p:ph type="sldNum" sz="quarter" idx="3"/>
          </p:nvPr>
        </p:nvSpPr>
        <p:spPr bwMode="auto">
          <a:xfrm>
            <a:off x="3850444" y="9377317"/>
            <a:ext cx="2945659" cy="493634"/>
          </a:xfrm>
          <a:prstGeom prst="rect">
            <a:avLst/>
          </a:prstGeom>
          <a:noFill/>
          <a:ln w="9525">
            <a:noFill/>
            <a:miter lim="800000"/>
            <a:headEnd/>
            <a:tailEnd/>
          </a:ln>
          <a:effectLst/>
        </p:spPr>
        <p:txBody>
          <a:bodyPr vert="horz" wrap="square" lIns="91884" tIns="45942" rIns="91884" bIns="45942" numCol="1" anchor="b" anchorCtr="0" compatLnSpc="1">
            <a:prstTxWarp prst="textNoShape">
              <a:avLst/>
            </a:prstTxWarp>
          </a:bodyPr>
          <a:lstStyle>
            <a:lvl1pPr algn="r">
              <a:defRPr sz="1200"/>
            </a:lvl1pPr>
          </a:lstStyle>
          <a:p>
            <a:fld id="{B1ABDA29-B1DF-4991-9E03-21DD18B5652A}" type="slidenum">
              <a:rPr lang="fr-CH"/>
              <a:pPr/>
              <a:t>‹#›</a:t>
            </a:fld>
            <a:endParaRPr lang="fr-CH" dirty="0"/>
          </a:p>
        </p:txBody>
      </p:sp>
    </p:spTree>
    <p:extLst>
      <p:ext uri="{BB962C8B-B14F-4D97-AF65-F5344CB8AC3E}">
        <p14:creationId xmlns:p14="http://schemas.microsoft.com/office/powerpoint/2010/main" val="3494892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0" name="Rectangle 2"/>
          <p:cNvSpPr>
            <a:spLocks noGrp="1" noChangeArrowheads="1"/>
          </p:cNvSpPr>
          <p:nvPr>
            <p:ph type="hdr" sz="quarter"/>
          </p:nvPr>
        </p:nvSpPr>
        <p:spPr bwMode="auto">
          <a:xfrm>
            <a:off x="1" y="1"/>
            <a:ext cx="2945659" cy="493634"/>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lvl1pPr>
              <a:defRPr sz="1200"/>
            </a:lvl1pPr>
          </a:lstStyle>
          <a:p>
            <a:endParaRPr lang="fr-CH" dirty="0"/>
          </a:p>
        </p:txBody>
      </p:sp>
      <p:sp>
        <p:nvSpPr>
          <p:cNvPr id="155651" name="Rectangle 3"/>
          <p:cNvSpPr>
            <a:spLocks noGrp="1" noChangeArrowheads="1"/>
          </p:cNvSpPr>
          <p:nvPr>
            <p:ph type="dt" idx="1"/>
          </p:nvPr>
        </p:nvSpPr>
        <p:spPr bwMode="auto">
          <a:xfrm>
            <a:off x="3850444" y="1"/>
            <a:ext cx="2945659" cy="493634"/>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lvl1pPr algn="r">
              <a:defRPr sz="1200"/>
            </a:lvl1pPr>
          </a:lstStyle>
          <a:p>
            <a:endParaRPr lang="fr-CH" dirty="0"/>
          </a:p>
        </p:txBody>
      </p:sp>
      <p:sp>
        <p:nvSpPr>
          <p:cNvPr id="155652"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ffectLst/>
        </p:spPr>
      </p:sp>
      <p:sp>
        <p:nvSpPr>
          <p:cNvPr id="155653" name="Rectangle 5"/>
          <p:cNvSpPr>
            <a:spLocks noGrp="1" noChangeArrowheads="1"/>
          </p:cNvSpPr>
          <p:nvPr>
            <p:ph type="body" sz="quarter" idx="3"/>
          </p:nvPr>
        </p:nvSpPr>
        <p:spPr bwMode="auto">
          <a:xfrm>
            <a:off x="679768" y="4689514"/>
            <a:ext cx="5438140" cy="4442699"/>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p>
        </p:txBody>
      </p:sp>
      <p:sp>
        <p:nvSpPr>
          <p:cNvPr id="155654" name="Rectangle 6"/>
          <p:cNvSpPr>
            <a:spLocks noGrp="1" noChangeArrowheads="1"/>
          </p:cNvSpPr>
          <p:nvPr>
            <p:ph type="ftr" sz="quarter" idx="4"/>
          </p:nvPr>
        </p:nvSpPr>
        <p:spPr bwMode="auto">
          <a:xfrm>
            <a:off x="1" y="9377317"/>
            <a:ext cx="2945659" cy="493634"/>
          </a:xfrm>
          <a:prstGeom prst="rect">
            <a:avLst/>
          </a:prstGeom>
          <a:noFill/>
          <a:ln w="9525">
            <a:noFill/>
            <a:miter lim="800000"/>
            <a:headEnd/>
            <a:tailEnd/>
          </a:ln>
          <a:effectLst/>
        </p:spPr>
        <p:txBody>
          <a:bodyPr vert="horz" wrap="square" lIns="91884" tIns="45942" rIns="91884" bIns="45942" numCol="1" anchor="b" anchorCtr="0" compatLnSpc="1">
            <a:prstTxWarp prst="textNoShape">
              <a:avLst/>
            </a:prstTxWarp>
          </a:bodyPr>
          <a:lstStyle>
            <a:lvl1pPr>
              <a:defRPr sz="1200"/>
            </a:lvl1pPr>
          </a:lstStyle>
          <a:p>
            <a:endParaRPr lang="fr-CH" dirty="0"/>
          </a:p>
        </p:txBody>
      </p:sp>
      <p:sp>
        <p:nvSpPr>
          <p:cNvPr id="155655" name="Rectangle 7"/>
          <p:cNvSpPr>
            <a:spLocks noGrp="1" noChangeArrowheads="1"/>
          </p:cNvSpPr>
          <p:nvPr>
            <p:ph type="sldNum" sz="quarter" idx="5"/>
          </p:nvPr>
        </p:nvSpPr>
        <p:spPr bwMode="auto">
          <a:xfrm>
            <a:off x="3850444" y="9377317"/>
            <a:ext cx="2945659" cy="493634"/>
          </a:xfrm>
          <a:prstGeom prst="rect">
            <a:avLst/>
          </a:prstGeom>
          <a:noFill/>
          <a:ln w="9525">
            <a:noFill/>
            <a:miter lim="800000"/>
            <a:headEnd/>
            <a:tailEnd/>
          </a:ln>
          <a:effectLst/>
        </p:spPr>
        <p:txBody>
          <a:bodyPr vert="horz" wrap="square" lIns="91884" tIns="45942" rIns="91884" bIns="45942" numCol="1" anchor="b" anchorCtr="0" compatLnSpc="1">
            <a:prstTxWarp prst="textNoShape">
              <a:avLst/>
            </a:prstTxWarp>
          </a:bodyPr>
          <a:lstStyle>
            <a:lvl1pPr algn="r">
              <a:defRPr sz="1200"/>
            </a:lvl1pPr>
          </a:lstStyle>
          <a:p>
            <a:fld id="{D0C6E2F4-1B22-4FFE-96F6-185B465C12E4}" type="slidenum">
              <a:rPr lang="fr-CH"/>
              <a:pPr/>
              <a:t>‹#›</a:t>
            </a:fld>
            <a:endParaRPr lang="fr-CH" dirty="0"/>
          </a:p>
        </p:txBody>
      </p:sp>
    </p:spTree>
    <p:extLst>
      <p:ext uri="{BB962C8B-B14F-4D97-AF65-F5344CB8AC3E}">
        <p14:creationId xmlns:p14="http://schemas.microsoft.com/office/powerpoint/2010/main" val="16543107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https://www.ifrc.org/Global/Governance/Statutory/Constitution_revised-en.pdf</a:t>
            </a:r>
            <a:endParaRPr lang="en-US"/>
          </a:p>
        </p:txBody>
      </p:sp>
      <p:sp>
        <p:nvSpPr>
          <p:cNvPr id="4" name="Slide Number Placeholder 3"/>
          <p:cNvSpPr>
            <a:spLocks noGrp="1"/>
          </p:cNvSpPr>
          <p:nvPr>
            <p:ph type="sldNum" sz="quarter" idx="10"/>
          </p:nvPr>
        </p:nvSpPr>
        <p:spPr/>
        <p:txBody>
          <a:bodyPr/>
          <a:lstStyle/>
          <a:p>
            <a:fld id="{D0C6E2F4-1B22-4FFE-96F6-185B465C12E4}" type="slidenum">
              <a:rPr lang="fr-CH" smtClean="0"/>
              <a:pPr/>
              <a:t>9</a:t>
            </a:fld>
            <a:endParaRPr lang="fr-CH" dirty="0"/>
          </a:p>
        </p:txBody>
      </p:sp>
    </p:spTree>
    <p:extLst>
      <p:ext uri="{BB962C8B-B14F-4D97-AF65-F5344CB8AC3E}">
        <p14:creationId xmlns:p14="http://schemas.microsoft.com/office/powerpoint/2010/main" val="783409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userDrawn="1"/>
        </p:nvGrpSpPr>
        <p:grpSpPr bwMode="auto">
          <a:xfrm>
            <a:off x="339725" y="339725"/>
            <a:ext cx="1260475" cy="1260475"/>
            <a:chOff x="228600" y="228600"/>
            <a:chExt cx="1260000" cy="1260000"/>
          </a:xfrm>
        </p:grpSpPr>
        <p:sp>
          <p:nvSpPr>
            <p:cNvPr id="6" name="Oval 5"/>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userDrawn="1"/>
          </p:nvSpPr>
          <p:spPr>
            <a:xfrm>
              <a:off x="284390" y="509457"/>
              <a:ext cx="1151694" cy="646087"/>
            </a:xfrm>
            <a:prstGeom prst="rect">
              <a:avLst/>
            </a:prstGeom>
            <a:noFill/>
          </p:spPr>
          <p:txBody>
            <a:bodyPr wrap="square" lIns="0" tIns="0" rIns="0" bIns="0">
              <a:spAutoFit/>
            </a:bodyPr>
            <a:lstStyle/>
            <a:p>
              <a:pPr algn="ctr" fontAlgn="auto">
                <a:spcBef>
                  <a:spcPts val="0"/>
                </a:spcBef>
                <a:spcAft>
                  <a:spcPts val="0"/>
                </a:spcAft>
                <a:defRPr/>
              </a:pPr>
              <a:r>
                <a:rPr lang="en-US" sz="1400" b="1" dirty="0" smtClean="0">
                  <a:solidFill>
                    <a:schemeClr val="bg1"/>
                  </a:solidFill>
                  <a:latin typeface="+mn-lt"/>
                  <a:cs typeface="Arial"/>
                </a:rPr>
                <a:t>New</a:t>
              </a:r>
            </a:p>
            <a:p>
              <a:pPr algn="ctr" fontAlgn="auto">
                <a:spcBef>
                  <a:spcPts val="0"/>
                </a:spcBef>
                <a:spcAft>
                  <a:spcPts val="0"/>
                </a:spcAft>
                <a:defRPr/>
              </a:pPr>
              <a:r>
                <a:rPr lang="en-US" sz="1400" b="1" dirty="0" smtClean="0">
                  <a:solidFill>
                    <a:schemeClr val="bg1"/>
                  </a:solidFill>
                  <a:latin typeface="+mn-lt"/>
                  <a:cs typeface="Arial"/>
                </a:rPr>
                <a:t>IT Operating Models</a:t>
              </a:r>
              <a:endParaRPr lang="en-US" sz="1400" b="1" dirty="0">
                <a:solidFill>
                  <a:schemeClr val="bg1"/>
                </a:solidFill>
                <a:latin typeface="+mn-lt"/>
                <a:cs typeface="Arial"/>
              </a:endParaRP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762" y="1403368"/>
            <a:ext cx="8555038" cy="4525963"/>
          </a:xfrm>
        </p:spPr>
        <p:txBody>
          <a:bodyPr/>
          <a:lstStyle>
            <a:lvl1pPr>
              <a:buClrTx/>
              <a:defRPr>
                <a:solidFill>
                  <a:schemeClr val="tx1"/>
                </a:solidFill>
              </a:defRPr>
            </a:lvl1pPr>
            <a:lvl2pPr>
              <a:buClrTx/>
              <a:defRPr>
                <a:solidFill>
                  <a:schemeClr val="tx1"/>
                </a:solidFill>
              </a:defRPr>
            </a:lvl2pPr>
            <a:lvl3pPr>
              <a:buClrTx/>
              <a:buSzPct val="100000"/>
              <a:buFont typeface="Lucida Grande"/>
              <a:buChar char="−"/>
              <a:defRPr>
                <a:solidFill>
                  <a:schemeClr val="tx1"/>
                </a:solidFill>
              </a:defRPr>
            </a:lvl3pPr>
            <a:lvl4pPr>
              <a:buClrTx/>
              <a:defRPr baseline="0">
                <a:solidFill>
                  <a:schemeClr val="tx1"/>
                </a:solidFill>
              </a:defRPr>
            </a:lvl4pPr>
            <a:lvl5pPr>
              <a:buClrTx/>
              <a:buFont typeface="Lucida Grande"/>
              <a:buChar cha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itle 1"/>
          <p:cNvSpPr>
            <a:spLocks noGrp="1"/>
          </p:cNvSpPr>
          <p:nvPr>
            <p:ph type="title"/>
          </p:nvPr>
        </p:nvSpPr>
        <p:spPr>
          <a:xfrm>
            <a:off x="2386056" y="285306"/>
            <a:ext cx="5472070" cy="843390"/>
          </a:xfrm>
        </p:spPr>
        <p:txBody>
          <a:bodyPr>
            <a:noAutofit/>
          </a:bodyPr>
          <a:lstStyle>
            <a:lvl1pPr>
              <a:defRPr sz="2600">
                <a:solidFill>
                  <a:schemeClr val="bg1"/>
                </a:solidFill>
              </a:defRPr>
            </a:lvl1pPr>
          </a:lstStyle>
          <a:p>
            <a:r>
              <a:rPr lang="en-US" smtClean="0"/>
              <a:t>Click to edit Master title style</a:t>
            </a:r>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28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None/>
              <a:defRPr sz="2000" b="1"/>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Ed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910808" cy="3898503"/>
            </a:xfrm>
            <a:prstGeom prst="rect">
              <a:avLst/>
            </a:prstGeom>
            <a:noFill/>
          </p:spPr>
          <p:txBody>
            <a:bodyPr wrap="square" lIns="0" tIns="0" rIns="0" bIns="0">
              <a:spAutoFit/>
            </a:bodyPr>
            <a:lstStyle/>
            <a:p>
              <a:pPr fontAlgn="auto">
                <a:spcBef>
                  <a:spcPts val="0"/>
                </a:spcBef>
                <a:spcAft>
                  <a:spcPts val="0"/>
                </a:spcAft>
                <a:defRPr/>
              </a:pPr>
              <a:r>
                <a:rPr lang="en-US" sz="2000" b="1" baseline="30000" dirty="0">
                  <a:solidFill>
                    <a:srgbClr val="E8C7B0"/>
                  </a:solidFill>
                  <a:latin typeface="Calibri (Body)"/>
                  <a:cs typeface="Calibri (Body)"/>
                </a:rPr>
                <a:t>FOR FURTHER INFORMATION ON </a:t>
              </a:r>
              <a:r>
                <a:rPr lang="en-US" sz="2000" b="1" baseline="30000" dirty="0" smtClean="0">
                  <a:solidFill>
                    <a:srgbClr val="E8C7B0"/>
                  </a:solidFill>
                  <a:latin typeface="Calibri (Body)"/>
                  <a:cs typeface="Calibri (Body)"/>
                </a:rPr>
                <a:t>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a:t>
              </a:r>
              <a:r>
                <a:rPr lang="en-US" sz="2000" b="1" baseline="30000" dirty="0">
                  <a:solidFill>
                    <a:srgbClr val="E8C7B0"/>
                  </a:solidFill>
                  <a:latin typeface="Calibri (Body)"/>
                  <a:cs typeface="Calibri (Body)"/>
                </a:rPr>
                <a:t>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smtClean="0">
                  <a:solidFill>
                    <a:schemeClr val="bg1"/>
                  </a:solidFill>
                  <a:latin typeface="Calibri (Body)"/>
                  <a:cs typeface="Calibri (Body)"/>
                </a:rPr>
                <a:t>ED HAPP, HEAD OF ISD &amp; GLOBAL CIO</a:t>
              </a:r>
              <a:r>
                <a:rPr lang="en-US" sz="2000" baseline="30000" dirty="0">
                  <a:solidFill>
                    <a:schemeClr val="bg1"/>
                  </a:solidFill>
                  <a:latin typeface="Calibri (Body)"/>
                  <a:cs typeface="Calibri (Body)"/>
                </a:rPr>
                <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a:t>
              </a:r>
              <a:r>
                <a:rPr lang="en-US" sz="2000" b="1" baseline="30000" dirty="0" smtClean="0">
                  <a:solidFill>
                    <a:schemeClr val="bg1"/>
                  </a:solidFill>
                  <a:latin typeface="Calibri (Body)"/>
                  <a:cs typeface="Calibri (Body)"/>
                </a:rPr>
                <a:t>4365</a:t>
              </a: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EMAIL: </a:t>
              </a:r>
              <a:r>
                <a:rPr lang="en-US" sz="2000" b="1" baseline="30000" dirty="0" smtClean="0">
                  <a:solidFill>
                    <a:schemeClr val="bg1"/>
                  </a:solidFill>
                  <a:latin typeface="Calibri (Body)"/>
                  <a:cs typeface="Calibri (Body)"/>
                </a:rPr>
                <a:t>edward.happ@ifrc.org</a:t>
              </a:r>
              <a:endParaRPr lang="en-US" sz="2000" b="1" baseline="30000" dirty="0">
                <a:solidFill>
                  <a:schemeClr val="bg1"/>
                </a:solidFill>
                <a:latin typeface="Calibri (Body)"/>
                <a:cs typeface="Calibri (Body)"/>
              </a:endParaRP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Jeremy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622776" cy="3898900"/>
            </a:xfrm>
            <a:prstGeom prst="rect">
              <a:avLst/>
            </a:prstGeom>
            <a:noFill/>
          </p:spPr>
          <p:txBody>
            <a:bodyPr wrap="square" lIns="0" tIns="0" rIns="0" bIns="0">
              <a:spAutoFit/>
            </a:bodyPr>
            <a:lstStyle/>
            <a:p>
              <a:pPr fontAlgn="auto">
                <a:spcBef>
                  <a:spcPts val="0"/>
                </a:spcBef>
                <a:spcAft>
                  <a:spcPts val="0"/>
                </a:spcAft>
                <a:defRPr/>
              </a:pPr>
              <a:r>
                <a:rPr lang="en-US" sz="2000" b="1" baseline="30000" dirty="0" smtClean="0">
                  <a:solidFill>
                    <a:srgbClr val="E8C7B0"/>
                  </a:solidFill>
                  <a:latin typeface="Calibri (Body)"/>
                  <a:cs typeface="Calibri (Body)"/>
                </a:rPr>
                <a:t>FOR FURTHER INFORMATION ON 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smtClean="0">
                  <a:solidFill>
                    <a:schemeClr val="bg1"/>
                  </a:solidFill>
                  <a:latin typeface="Calibri (Body)"/>
                  <a:cs typeface="Calibri (Body)"/>
                </a:rPr>
                <a:t>JEREMY MORTIMER, DIGITAL DIVIDE ADVISOR</a:t>
              </a:r>
              <a:r>
                <a:rPr lang="en-US" sz="2000" baseline="30000" dirty="0">
                  <a:solidFill>
                    <a:schemeClr val="bg1"/>
                  </a:solidFill>
                  <a:latin typeface="Calibri (Body)"/>
                  <a:cs typeface="Calibri (Body)"/>
                </a:rPr>
                <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a:t>
              </a:r>
              <a:r>
                <a:rPr lang="en-US" sz="2000" b="1" baseline="30000" dirty="0" smtClean="0">
                  <a:solidFill>
                    <a:schemeClr val="bg1"/>
                  </a:solidFill>
                  <a:latin typeface="Calibri (Body)"/>
                  <a:cs typeface="Calibri (Body)"/>
                </a:rPr>
                <a:t>4497</a:t>
              </a: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EMAIL: </a:t>
              </a:r>
              <a:r>
                <a:rPr lang="en-US" sz="2000" b="1" baseline="30000" dirty="0" smtClean="0">
                  <a:solidFill>
                    <a:schemeClr val="bg1"/>
                  </a:solidFill>
                  <a:latin typeface="Calibri (Body)"/>
                  <a:cs typeface="Calibri (Body)"/>
                </a:rPr>
                <a:t>jeremy.mortimer@ifrc.org</a:t>
              </a:r>
              <a:endParaRPr lang="en-US" sz="2000" b="1" baseline="30000" dirty="0">
                <a:solidFill>
                  <a:schemeClr val="bg1"/>
                </a:solidFill>
                <a:latin typeface="Calibri (Body)"/>
                <a:cs typeface="Calibri (Body)"/>
              </a:endParaRP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28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None/>
              <a:defRPr sz="2000" b="1"/>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762" y="1403368"/>
            <a:ext cx="8555038" cy="4525963"/>
          </a:xfrm>
        </p:spPr>
        <p:txBody>
          <a:bodyPr/>
          <a:lstStyle>
            <a:lvl1pPr>
              <a:buClrTx/>
              <a:defRPr>
                <a:solidFill>
                  <a:schemeClr val="tx1"/>
                </a:solidFill>
              </a:defRPr>
            </a:lvl1pPr>
            <a:lvl2pPr>
              <a:buClrTx/>
              <a:defRPr>
                <a:solidFill>
                  <a:schemeClr val="tx1"/>
                </a:solidFill>
              </a:defRPr>
            </a:lvl2pPr>
            <a:lvl3pPr>
              <a:buClrTx/>
              <a:buSzPct val="100000"/>
              <a:buFont typeface="Lucida Grande"/>
              <a:buChar char="−"/>
              <a:defRPr>
                <a:solidFill>
                  <a:schemeClr val="tx1"/>
                </a:solidFill>
              </a:defRPr>
            </a:lvl3pPr>
            <a:lvl4pPr>
              <a:buClrTx/>
              <a:defRPr baseline="0">
                <a:solidFill>
                  <a:schemeClr val="tx1"/>
                </a:solidFill>
              </a:defRPr>
            </a:lvl4pPr>
            <a:lvl5pPr>
              <a:buClrTx/>
              <a:buFont typeface="Lucida Grande"/>
              <a:buChar cha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itle 1"/>
          <p:cNvSpPr>
            <a:spLocks noGrp="1"/>
          </p:cNvSpPr>
          <p:nvPr>
            <p:ph type="title"/>
          </p:nvPr>
        </p:nvSpPr>
        <p:spPr>
          <a:xfrm>
            <a:off x="2386056" y="285306"/>
            <a:ext cx="5472070" cy="843390"/>
          </a:xfrm>
        </p:spPr>
        <p:txBody>
          <a:bodyPr>
            <a:noAutofit/>
          </a:bodyPr>
          <a:lstStyle>
            <a:lvl1pPr>
              <a:defRPr sz="2600">
                <a:solidFill>
                  <a:schemeClr val="bg1"/>
                </a:solidFill>
              </a:defRPr>
            </a:lvl1pPr>
          </a:lstStyle>
          <a:p>
            <a:r>
              <a:rPr lang="en-US" smtClean="0"/>
              <a:t>Click to edit Master title style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d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910808" cy="3898503"/>
            </a:xfrm>
            <a:prstGeom prst="rect">
              <a:avLst/>
            </a:prstGeom>
            <a:noFill/>
          </p:spPr>
          <p:txBody>
            <a:bodyPr wrap="square" lIns="0" tIns="0" rIns="0" bIns="0">
              <a:spAutoFit/>
            </a:bodyPr>
            <a:lstStyle/>
            <a:p>
              <a:pPr fontAlgn="auto">
                <a:spcBef>
                  <a:spcPts val="0"/>
                </a:spcBef>
                <a:spcAft>
                  <a:spcPts val="0"/>
                </a:spcAft>
                <a:defRPr/>
              </a:pPr>
              <a:r>
                <a:rPr lang="en-US" sz="2000" b="1" baseline="30000" dirty="0">
                  <a:solidFill>
                    <a:srgbClr val="E8C7B0"/>
                  </a:solidFill>
                  <a:latin typeface="Calibri (Body)"/>
                  <a:cs typeface="Calibri (Body)"/>
                </a:rPr>
                <a:t>FOR FURTHER INFORMATION ON </a:t>
              </a:r>
              <a:r>
                <a:rPr lang="en-US" sz="2000" b="1" baseline="30000" dirty="0" smtClean="0">
                  <a:solidFill>
                    <a:srgbClr val="E8C7B0"/>
                  </a:solidFill>
                  <a:latin typeface="Calibri (Body)"/>
                  <a:cs typeface="Calibri (Body)"/>
                </a:rPr>
                <a:t>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a:t>
              </a:r>
              <a:r>
                <a:rPr lang="en-US" sz="2000" b="1" baseline="30000" dirty="0">
                  <a:solidFill>
                    <a:srgbClr val="E8C7B0"/>
                  </a:solidFill>
                  <a:latin typeface="Calibri (Body)"/>
                  <a:cs typeface="Calibri (Body)"/>
                </a:rPr>
                <a:t>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smtClean="0">
                  <a:solidFill>
                    <a:schemeClr val="bg1"/>
                  </a:solidFill>
                  <a:latin typeface="Calibri (Body)"/>
                  <a:cs typeface="Calibri (Body)"/>
                </a:rPr>
                <a:t>ED HAPP, HEAD OF ISD &amp; GLOBAL CIO</a:t>
              </a:r>
              <a:r>
                <a:rPr lang="en-US" sz="2000" baseline="30000" dirty="0">
                  <a:solidFill>
                    <a:schemeClr val="bg1"/>
                  </a:solidFill>
                  <a:latin typeface="Calibri (Body)"/>
                  <a:cs typeface="Calibri (Body)"/>
                </a:rPr>
                <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a:t>
              </a:r>
              <a:r>
                <a:rPr lang="en-US" sz="2000" b="1" baseline="30000" dirty="0" smtClean="0">
                  <a:solidFill>
                    <a:schemeClr val="bg1"/>
                  </a:solidFill>
                  <a:latin typeface="Calibri (Body)"/>
                  <a:cs typeface="Calibri (Body)"/>
                </a:rPr>
                <a:t>4365</a:t>
              </a: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EMAIL: </a:t>
              </a:r>
              <a:r>
                <a:rPr lang="en-US" sz="2000" b="1" baseline="30000" dirty="0" smtClean="0">
                  <a:solidFill>
                    <a:schemeClr val="bg1"/>
                  </a:solidFill>
                  <a:latin typeface="Calibri (Body)"/>
                  <a:cs typeface="Calibri (Body)"/>
                </a:rPr>
                <a:t>edward.happ@ifrc.org</a:t>
              </a:r>
              <a:endParaRPr lang="en-US" sz="2000" b="1" baseline="30000" dirty="0">
                <a:solidFill>
                  <a:schemeClr val="bg1"/>
                </a:solidFill>
                <a:latin typeface="Calibri (Body)"/>
                <a:cs typeface="Calibri (Body)"/>
              </a:endParaRP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Jeremy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622776" cy="3898900"/>
            </a:xfrm>
            <a:prstGeom prst="rect">
              <a:avLst/>
            </a:prstGeom>
            <a:noFill/>
          </p:spPr>
          <p:txBody>
            <a:bodyPr wrap="square" lIns="0" tIns="0" rIns="0" bIns="0">
              <a:spAutoFit/>
            </a:bodyPr>
            <a:lstStyle/>
            <a:p>
              <a:pPr fontAlgn="auto">
                <a:spcBef>
                  <a:spcPts val="0"/>
                </a:spcBef>
                <a:spcAft>
                  <a:spcPts val="0"/>
                </a:spcAft>
                <a:defRPr/>
              </a:pPr>
              <a:r>
                <a:rPr lang="en-US" sz="2000" b="1" baseline="30000" dirty="0" smtClean="0">
                  <a:solidFill>
                    <a:srgbClr val="E8C7B0"/>
                  </a:solidFill>
                  <a:latin typeface="Calibri (Body)"/>
                  <a:cs typeface="Calibri (Body)"/>
                </a:rPr>
                <a:t>FOR FURTHER INFORMATION ON 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smtClean="0">
                  <a:solidFill>
                    <a:schemeClr val="bg1"/>
                  </a:solidFill>
                  <a:latin typeface="Calibri (Body)"/>
                  <a:cs typeface="Calibri (Body)"/>
                </a:rPr>
                <a:t>JEREMY MORTIMER, DIGITAL DIVIDE ADVISOR</a:t>
              </a:r>
              <a:r>
                <a:rPr lang="en-US" sz="2000" baseline="30000" dirty="0">
                  <a:solidFill>
                    <a:schemeClr val="bg1"/>
                  </a:solidFill>
                  <a:latin typeface="Calibri (Body)"/>
                  <a:cs typeface="Calibri (Body)"/>
                </a:rPr>
                <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a:t>
              </a:r>
              <a:r>
                <a:rPr lang="en-US" sz="2000" b="1" baseline="30000" dirty="0" smtClean="0">
                  <a:solidFill>
                    <a:schemeClr val="bg1"/>
                  </a:solidFill>
                  <a:latin typeface="Calibri (Body)"/>
                  <a:cs typeface="Calibri (Body)"/>
                </a:rPr>
                <a:t>4497</a:t>
              </a: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EMAIL: </a:t>
              </a:r>
              <a:r>
                <a:rPr lang="en-US" sz="2000" b="1" baseline="30000" dirty="0" smtClean="0">
                  <a:solidFill>
                    <a:schemeClr val="bg1"/>
                  </a:solidFill>
                  <a:latin typeface="Calibri (Body)"/>
                  <a:cs typeface="Calibri (Body)"/>
                </a:rPr>
                <a:t>jeremy.mortimer@ifrc.org</a:t>
              </a:r>
              <a:endParaRPr lang="en-US" sz="2000" b="1" baseline="30000" dirty="0">
                <a:solidFill>
                  <a:schemeClr val="bg1"/>
                </a:solidFill>
                <a:latin typeface="Calibri (Body)"/>
                <a:cs typeface="Calibri (Body)"/>
              </a:endParaRP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Group 14"/>
          <p:cNvGrpSpPr>
            <a:grpSpLocks/>
          </p:cNvGrpSpPr>
          <p:nvPr/>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latin typeface="Arial" charset="0"/>
                <a:cs typeface="Arial" charset="0"/>
              </a:endParaRPr>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userDrawn="1"/>
          </p:nvPicPr>
          <p:blipFill>
            <a:blip r:embed="rId13"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br>
              <a:rPr lang="en-US" dirty="0" smtClean="0"/>
            </a:br>
            <a:r>
              <a:rPr lang="en-US" dirty="0" smtClean="0"/>
              <a:t>(possible two lines)</a:t>
            </a:r>
            <a:endParaRPr lang="en-GB" dirty="0"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8" name="Oval 17"/>
          <p:cNvSpPr/>
          <p:nvPr/>
        </p:nvSpPr>
        <p:spPr bwMode="auto">
          <a:xfrm>
            <a:off x="339725" y="339725"/>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TextBox 10"/>
          <p:cNvSpPr txBox="1"/>
          <p:nvPr userDrawn="1"/>
        </p:nvSpPr>
        <p:spPr bwMode="auto">
          <a:xfrm>
            <a:off x="395536" y="622429"/>
            <a:ext cx="1152128" cy="646331"/>
          </a:xfrm>
          <a:prstGeom prst="rect">
            <a:avLst/>
          </a:prstGeom>
          <a:noFill/>
        </p:spPr>
        <p:txBody>
          <a:bodyPr wrap="square" lIns="0" tIns="0" rIns="0" bIns="0">
            <a:spAutoFit/>
          </a:bodyPr>
          <a:lstStyle/>
          <a:p>
            <a:pPr algn="ctr" fontAlgn="auto">
              <a:spcBef>
                <a:spcPts val="0"/>
              </a:spcBef>
              <a:spcAft>
                <a:spcPts val="0"/>
              </a:spcAft>
              <a:defRPr/>
            </a:pPr>
            <a:r>
              <a:rPr lang="en-US" sz="1400" b="1" kern="1200" dirty="0" smtClean="0">
                <a:solidFill>
                  <a:schemeClr val="bg1"/>
                </a:solidFill>
                <a:latin typeface="Arial" charset="0"/>
                <a:ea typeface="+mn-ea"/>
                <a:cs typeface="Arial"/>
              </a:rPr>
              <a:t>New</a:t>
            </a:r>
          </a:p>
          <a:p>
            <a:pPr algn="ctr" fontAlgn="auto">
              <a:spcBef>
                <a:spcPts val="0"/>
              </a:spcBef>
              <a:spcAft>
                <a:spcPts val="0"/>
              </a:spcAft>
              <a:defRPr/>
            </a:pPr>
            <a:r>
              <a:rPr lang="en-US" sz="1400" b="1" kern="1200" dirty="0" smtClean="0">
                <a:solidFill>
                  <a:schemeClr val="bg1"/>
                </a:solidFill>
                <a:latin typeface="Arial" charset="0"/>
                <a:ea typeface="+mn-ea"/>
                <a:cs typeface="Arial"/>
              </a:rPr>
              <a:t>IT Operating Models</a:t>
            </a:r>
            <a:endParaRPr lang="en-US" sz="1400" b="1" kern="1200" dirty="0">
              <a:solidFill>
                <a:schemeClr val="bg1"/>
              </a:solidFill>
              <a:latin typeface="Arial" charset="0"/>
              <a:ea typeface="+mn-ea"/>
              <a:cs typeface="Aria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2" r:id="rId8"/>
    <p:sldLayoutId id="2147483668" r:id="rId9"/>
    <p:sldLayoutId id="2147483669" r:id="rId10"/>
    <p:sldLayoutId id="2147483670" r:id="rId11"/>
  </p:sldLayoutIdLst>
  <p:txStyles>
    <p:title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None/>
        <a:defRPr sz="2000" b="1"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br>
              <a:rPr lang="en-US" dirty="0" smtClean="0"/>
            </a:br>
            <a:r>
              <a:rPr lang="en-US" dirty="0" smtClean="0"/>
              <a:t>(possible two lines)</a:t>
            </a:r>
            <a:endParaRPr lang="en-GB" dirty="0"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grpSp>
        <p:nvGrpSpPr>
          <p:cNvPr id="7" name="Group 6"/>
          <p:cNvGrpSpPr/>
          <p:nvPr userDrawn="1"/>
        </p:nvGrpSpPr>
        <p:grpSpPr>
          <a:xfrm>
            <a:off x="251520" y="332656"/>
            <a:ext cx="1357064" cy="1260475"/>
            <a:chOff x="395536" y="512341"/>
            <a:chExt cx="1357064" cy="1260475"/>
          </a:xfrm>
        </p:grpSpPr>
        <p:sp>
          <p:nvSpPr>
            <p:cNvPr id="12" name="TextBox 11"/>
            <p:cNvSpPr txBox="1"/>
            <p:nvPr/>
          </p:nvSpPr>
          <p:spPr bwMode="auto">
            <a:xfrm>
              <a:off x="395536" y="736600"/>
              <a:ext cx="1152128" cy="430887"/>
            </a:xfrm>
            <a:prstGeom prst="rect">
              <a:avLst/>
            </a:prstGeom>
            <a:noFill/>
          </p:spPr>
          <p:txBody>
            <a:bodyPr wrap="square" lIns="0" tIns="0" rIns="0" bIns="0">
              <a:spAutoFit/>
            </a:bodyPr>
            <a:lstStyle/>
            <a:p>
              <a:pPr algn="ctr" fontAlgn="auto">
                <a:spcBef>
                  <a:spcPts val="0"/>
                </a:spcBef>
                <a:spcAft>
                  <a:spcPts val="0"/>
                </a:spcAft>
                <a:defRPr/>
              </a:pPr>
              <a:r>
                <a:rPr lang="en-US" sz="1400" b="1" dirty="0">
                  <a:solidFill>
                    <a:schemeClr val="bg1"/>
                  </a:solidFill>
                  <a:latin typeface="+mn-lt"/>
                  <a:cs typeface="Arial"/>
                </a:rPr>
                <a:t>Bridging </a:t>
              </a:r>
              <a:r>
                <a:rPr lang="en-US" sz="1400" b="1" dirty="0" smtClean="0">
                  <a:solidFill>
                    <a:schemeClr val="bg1"/>
                  </a:solidFill>
                  <a:latin typeface="+mn-lt"/>
                  <a:cs typeface="Arial"/>
                </a:rPr>
                <a:t>the Digital </a:t>
              </a:r>
              <a:r>
                <a:rPr lang="en-US" sz="1400" b="1" dirty="0">
                  <a:solidFill>
                    <a:schemeClr val="bg1"/>
                  </a:solidFill>
                  <a:latin typeface="+mn-lt"/>
                  <a:cs typeface="Arial"/>
                </a:rPr>
                <a:t>Divide</a:t>
              </a:r>
            </a:p>
          </p:txBody>
        </p:sp>
        <p:sp>
          <p:nvSpPr>
            <p:cNvPr id="5" name="Oval 4"/>
            <p:cNvSpPr/>
            <p:nvPr userDrawn="1"/>
          </p:nvSpPr>
          <p:spPr bwMode="auto">
            <a:xfrm>
              <a:off x="492125" y="512341"/>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TextBox 7"/>
          <p:cNvSpPr txBox="1"/>
          <p:nvPr userDrawn="1"/>
        </p:nvSpPr>
        <p:spPr bwMode="auto">
          <a:xfrm>
            <a:off x="395536" y="622429"/>
            <a:ext cx="1152128" cy="646331"/>
          </a:xfrm>
          <a:prstGeom prst="rect">
            <a:avLst/>
          </a:prstGeom>
          <a:noFill/>
        </p:spPr>
        <p:txBody>
          <a:bodyPr wrap="square" lIns="0" tIns="0" rIns="0" bIns="0">
            <a:spAutoFit/>
          </a:bodyPr>
          <a:lstStyle/>
          <a:p>
            <a:pPr algn="ctr" fontAlgn="auto">
              <a:spcBef>
                <a:spcPts val="0"/>
              </a:spcBef>
              <a:spcAft>
                <a:spcPts val="0"/>
              </a:spcAft>
              <a:defRPr/>
            </a:pPr>
            <a:r>
              <a:rPr lang="en-US" sz="1400" b="1" kern="1200" dirty="0" smtClean="0">
                <a:solidFill>
                  <a:schemeClr val="bg1"/>
                </a:solidFill>
                <a:latin typeface="Arial" charset="0"/>
                <a:ea typeface="+mn-ea"/>
                <a:cs typeface="Arial"/>
              </a:rPr>
              <a:t>New</a:t>
            </a:r>
          </a:p>
          <a:p>
            <a:pPr algn="ctr" fontAlgn="auto">
              <a:spcBef>
                <a:spcPts val="0"/>
              </a:spcBef>
              <a:spcAft>
                <a:spcPts val="0"/>
              </a:spcAft>
              <a:defRPr/>
            </a:pPr>
            <a:r>
              <a:rPr lang="en-US" sz="1400" b="1" kern="1200" dirty="0" smtClean="0">
                <a:solidFill>
                  <a:schemeClr val="bg1"/>
                </a:solidFill>
                <a:latin typeface="Arial" charset="0"/>
                <a:ea typeface="+mn-ea"/>
                <a:cs typeface="Arial"/>
              </a:rPr>
              <a:t>IT Operating Models</a:t>
            </a:r>
            <a:endParaRPr lang="en-US" sz="1400" b="1" kern="1200" dirty="0">
              <a:solidFill>
                <a:schemeClr val="bg1"/>
              </a:solidFill>
              <a:latin typeface="Arial" charset="0"/>
              <a:ea typeface="+mn-ea"/>
              <a:cs typeface="Aria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2" r:id="rId7"/>
    <p:sldLayoutId id="2147483683" r:id="rId8"/>
    <p:sldLayoutId id="2147483684" r:id="rId9"/>
    <p:sldLayoutId id="2147483685" r:id="rId10"/>
  </p:sldLayoutIdLst>
  <p:timing>
    <p:tnLst>
      <p:par>
        <p:cTn id="1" dur="indefinite" restart="never" nodeType="tmRoot"/>
      </p:par>
    </p:tnLst>
  </p:timing>
  <p:txStyles>
    <p:title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None/>
        <a:defRPr sz="2000" b="1"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http://www.forbes.com/sites/ciocentral/2012/05/14/brokerintegrateorchestrate-the-new-it-operating-mode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IT Operating Models</a:t>
            </a:r>
            <a:endParaRPr lang="en-US" dirty="0"/>
          </a:p>
        </p:txBody>
      </p:sp>
      <p:sp>
        <p:nvSpPr>
          <p:cNvPr id="3" name="Subtitle 2"/>
          <p:cNvSpPr>
            <a:spLocks noGrp="1"/>
          </p:cNvSpPr>
          <p:nvPr>
            <p:ph type="subTitle" idx="1"/>
          </p:nvPr>
        </p:nvSpPr>
        <p:spPr/>
        <p:txBody>
          <a:bodyPr/>
          <a:lstStyle/>
          <a:p>
            <a:r>
              <a:rPr lang="en-US" dirty="0" smtClean="0"/>
              <a:t>Edward G. Happ</a:t>
            </a:r>
          </a:p>
          <a:p>
            <a:r>
              <a:rPr lang="en-US" dirty="0" smtClean="0"/>
              <a:t>Global CIO</a:t>
            </a:r>
          </a:p>
          <a:p>
            <a:r>
              <a:rPr lang="en-US" dirty="0"/>
              <a:t>March 2014</a:t>
            </a:r>
          </a:p>
        </p:txBody>
      </p:sp>
    </p:spTree>
    <p:extLst>
      <p:ext uri="{BB962C8B-B14F-4D97-AF65-F5344CB8AC3E}">
        <p14:creationId xmlns:p14="http://schemas.microsoft.com/office/powerpoint/2010/main" val="1244312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838"/>
            <a:ext cx="7135688" cy="1143000"/>
          </a:xfrm>
        </p:spPr>
        <p:txBody>
          <a:bodyPr/>
          <a:lstStyle/>
          <a:p>
            <a:r>
              <a:rPr lang="en-US" dirty="0" smtClean="0"/>
              <a:t>How do we organize to deliver this shift?</a:t>
            </a:r>
            <a:endParaRPr lang="en-US" dirty="0"/>
          </a:p>
        </p:txBody>
      </p:sp>
      <p:sp>
        <p:nvSpPr>
          <p:cNvPr id="3" name="Content Placeholder 2"/>
          <p:cNvSpPr>
            <a:spLocks noGrp="1"/>
          </p:cNvSpPr>
          <p:nvPr>
            <p:ph idx="1"/>
          </p:nvPr>
        </p:nvSpPr>
        <p:spPr>
          <a:xfrm>
            <a:off x="1259632" y="1676400"/>
            <a:ext cx="7427168" cy="4191000"/>
          </a:xfrm>
        </p:spPr>
        <p:txBody>
          <a:bodyPr/>
          <a:lstStyle/>
          <a:p>
            <a:r>
              <a:rPr lang="en-US" dirty="0" smtClean="0">
                <a:solidFill>
                  <a:srgbClr val="FF0000"/>
                </a:solidFill>
              </a:rPr>
              <a:t>IF…</a:t>
            </a:r>
          </a:p>
          <a:p>
            <a:endParaRPr lang="en-US" dirty="0" smtClean="0"/>
          </a:p>
          <a:p>
            <a:r>
              <a:rPr lang="en-US" dirty="0" smtClean="0"/>
              <a:t>Plan 	&gt; Broker</a:t>
            </a:r>
          </a:p>
          <a:p>
            <a:r>
              <a:rPr lang="en-US" dirty="0" smtClean="0"/>
              <a:t>Build 	&gt; Integrate</a:t>
            </a:r>
          </a:p>
          <a:p>
            <a:r>
              <a:rPr lang="en-US" dirty="0" smtClean="0"/>
              <a:t>Run 	&gt; Orchestrate</a:t>
            </a:r>
            <a:endParaRPr lang="en-US" dirty="0"/>
          </a:p>
          <a:p>
            <a:endParaRPr lang="en-US" dirty="0" smtClean="0"/>
          </a:p>
          <a:p>
            <a:r>
              <a:rPr lang="en-US" dirty="0" smtClean="0">
                <a:solidFill>
                  <a:srgbClr val="FF0000"/>
                </a:solidFill>
              </a:rPr>
              <a:t>THEN…</a:t>
            </a:r>
          </a:p>
          <a:p>
            <a:endParaRPr lang="en-US" dirty="0"/>
          </a:p>
          <a:p>
            <a:r>
              <a:rPr lang="en-US" dirty="0" smtClean="0"/>
              <a:t>What does the IT organization look like?</a:t>
            </a:r>
          </a:p>
          <a:p>
            <a:endParaRPr lang="en-US" dirty="0" smtClean="0"/>
          </a:p>
          <a:p>
            <a:r>
              <a:rPr lang="en-US" i="1" dirty="0" smtClean="0">
                <a:solidFill>
                  <a:srgbClr val="FF0000"/>
                </a:solidFill>
              </a:rPr>
              <a:t>Does the </a:t>
            </a:r>
            <a:r>
              <a:rPr lang="en-US" i="1" dirty="0" err="1" smtClean="0">
                <a:solidFill>
                  <a:srgbClr val="FF0000"/>
                </a:solidFill>
              </a:rPr>
              <a:t>ISops</a:t>
            </a:r>
            <a:r>
              <a:rPr lang="en-US" i="1" dirty="0" smtClean="0">
                <a:solidFill>
                  <a:srgbClr val="FF0000"/>
                </a:solidFill>
              </a:rPr>
              <a:t>, ISapps, ISplan, </a:t>
            </a:r>
            <a:r>
              <a:rPr lang="en-US" i="1" dirty="0" err="1" smtClean="0">
                <a:solidFill>
                  <a:srgbClr val="FF0000"/>
                </a:solidFill>
              </a:rPr>
              <a:t>SDesk</a:t>
            </a:r>
            <a:r>
              <a:rPr lang="en-US" i="1" dirty="0" smtClean="0">
                <a:solidFill>
                  <a:srgbClr val="FF0000"/>
                </a:solidFill>
              </a:rPr>
              <a:t> model make sense?</a:t>
            </a:r>
            <a:endParaRPr lang="en-US" i="1" dirty="0">
              <a:solidFill>
                <a:srgbClr val="FF0000"/>
              </a:solidFill>
            </a:endParaRPr>
          </a:p>
        </p:txBody>
      </p:sp>
    </p:spTree>
    <p:extLst>
      <p:ext uri="{BB962C8B-B14F-4D97-AF65-F5344CB8AC3E}">
        <p14:creationId xmlns:p14="http://schemas.microsoft.com/office/powerpoint/2010/main" val="888796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Future is Already Here, It’s Just Unevenly Distributed</a:t>
            </a:r>
            <a:r>
              <a:rPr lang="en-GB" dirty="0" smtClean="0"/>
              <a:t>” </a:t>
            </a:r>
            <a:r>
              <a:rPr lang="en-GB" sz="1800" dirty="0" smtClean="0"/>
              <a:t>–William Gibson</a:t>
            </a:r>
            <a:endParaRPr lang="en-US" dirty="0"/>
          </a:p>
        </p:txBody>
      </p:sp>
      <p:sp>
        <p:nvSpPr>
          <p:cNvPr id="3" name="Content Placeholder 2"/>
          <p:cNvSpPr>
            <a:spLocks noGrp="1"/>
          </p:cNvSpPr>
          <p:nvPr>
            <p:ph idx="1"/>
          </p:nvPr>
        </p:nvSpPr>
        <p:spPr>
          <a:xfrm>
            <a:off x="1187624" y="1676400"/>
            <a:ext cx="7499176" cy="4191000"/>
          </a:xfrm>
        </p:spPr>
        <p:txBody>
          <a:bodyPr/>
          <a:lstStyle/>
          <a:p>
            <a:pPr marL="0" indent="0"/>
            <a:r>
              <a:rPr lang="en-GB" dirty="0" smtClean="0"/>
              <a:t>“Many </a:t>
            </a:r>
            <a:r>
              <a:rPr lang="en-GB" dirty="0"/>
              <a:t>small start-up companies have no internal data </a:t>
            </a:r>
            <a:r>
              <a:rPr lang="en-GB" dirty="0" err="1"/>
              <a:t>centers</a:t>
            </a:r>
            <a:r>
              <a:rPr lang="en-GB" dirty="0"/>
              <a:t>, licensed software or custom-built applications. They rely almost exclusively on SaaS tools and infrastructure providers such as Amazon.com and </a:t>
            </a:r>
            <a:r>
              <a:rPr lang="en-GB" dirty="0" err="1"/>
              <a:t>Rackspace</a:t>
            </a:r>
            <a:r>
              <a:rPr lang="en-GB" dirty="0"/>
              <a:t> to support their daily business operations and product development activities.</a:t>
            </a:r>
          </a:p>
          <a:p>
            <a:endParaRPr lang="en-US" dirty="0"/>
          </a:p>
        </p:txBody>
      </p:sp>
    </p:spTree>
    <p:extLst>
      <p:ext uri="{BB962C8B-B14F-4D97-AF65-F5344CB8AC3E}">
        <p14:creationId xmlns:p14="http://schemas.microsoft.com/office/powerpoint/2010/main" val="59454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“Think Week” Question</a:t>
            </a:r>
            <a:endParaRPr lang="en-US" dirty="0"/>
          </a:p>
        </p:txBody>
      </p:sp>
      <p:sp>
        <p:nvSpPr>
          <p:cNvPr id="3" name="Content Placeholder 2"/>
          <p:cNvSpPr>
            <a:spLocks noGrp="1"/>
          </p:cNvSpPr>
          <p:nvPr>
            <p:ph idx="1"/>
          </p:nvPr>
        </p:nvSpPr>
        <p:spPr>
          <a:xfrm>
            <a:off x="627296" y="1628800"/>
            <a:ext cx="8280920" cy="4920952"/>
          </a:xfrm>
        </p:spPr>
        <p:txBody>
          <a:bodyPr/>
          <a:lstStyle/>
          <a:p>
            <a:pPr marL="0" lvl="0" indent="0"/>
            <a:r>
              <a:rPr lang="en-US" dirty="0" smtClean="0"/>
              <a:t>“If </a:t>
            </a:r>
            <a:r>
              <a:rPr lang="en-US" dirty="0"/>
              <a:t>we started with a clean slate of no technology, what would we create that would be new or different, and what would we do the same</a:t>
            </a:r>
            <a:r>
              <a:rPr lang="en-US" dirty="0" smtClean="0"/>
              <a:t>?  How far could we get for free”</a:t>
            </a:r>
          </a:p>
          <a:p>
            <a:pPr marL="0" lvl="0" indent="0"/>
            <a:endParaRPr lang="en-US" dirty="0"/>
          </a:p>
          <a:p>
            <a:pPr marL="342900" indent="-342900">
              <a:buFont typeface="Wingdings" panose="05000000000000000000" pitchFamily="2" charset="2"/>
              <a:buChar char="Ø"/>
            </a:pPr>
            <a:r>
              <a:rPr lang="en-US" dirty="0"/>
              <a:t>Use what is readily </a:t>
            </a:r>
            <a:r>
              <a:rPr lang="en-US" dirty="0" smtClean="0"/>
              <a:t>available</a:t>
            </a:r>
          </a:p>
          <a:p>
            <a:pPr marL="342900" indent="-342900">
              <a:buFont typeface="Wingdings" panose="05000000000000000000" pitchFamily="2" charset="2"/>
              <a:buChar char="Ø"/>
            </a:pPr>
            <a:r>
              <a:rPr lang="en-US" dirty="0" smtClean="0"/>
              <a:t>Rent </a:t>
            </a:r>
            <a:r>
              <a:rPr lang="en-US" dirty="0"/>
              <a:t>all infrastructure and SaaS apps so that we pay for what we need when we need </a:t>
            </a:r>
            <a:r>
              <a:rPr lang="en-US" dirty="0" smtClean="0"/>
              <a:t>it</a:t>
            </a:r>
          </a:p>
          <a:p>
            <a:pPr marL="520700" lvl="1" indent="-342900">
              <a:buFont typeface="Wingdings" panose="05000000000000000000" pitchFamily="2" charset="2"/>
              <a:buChar char="ü"/>
            </a:pPr>
            <a:r>
              <a:rPr lang="en-US" dirty="0" smtClean="0"/>
              <a:t>Take </a:t>
            </a:r>
            <a:r>
              <a:rPr lang="en-US" dirty="0"/>
              <a:t>advantage of world class technology managed by organizations whose business it is to do so.  </a:t>
            </a:r>
            <a:endParaRPr lang="en-US" dirty="0" smtClean="0"/>
          </a:p>
          <a:p>
            <a:pPr marL="342900" indent="-342900">
              <a:buFont typeface="Wingdings" panose="05000000000000000000" pitchFamily="2" charset="2"/>
              <a:buChar char="Ø"/>
            </a:pPr>
            <a:r>
              <a:rPr lang="en-US" dirty="0" smtClean="0"/>
              <a:t>Cut </a:t>
            </a:r>
            <a:r>
              <a:rPr lang="en-US" dirty="0"/>
              <a:t>customization 80</a:t>
            </a:r>
            <a:r>
              <a:rPr lang="en-US" dirty="0" smtClean="0"/>
              <a:t>%</a:t>
            </a:r>
          </a:p>
          <a:p>
            <a:pPr marL="520700" lvl="1" indent="-342900">
              <a:buFont typeface="Wingdings" panose="05000000000000000000" pitchFamily="2" charset="2"/>
              <a:buChar char="ü"/>
            </a:pPr>
            <a:r>
              <a:rPr lang="en-US" dirty="0" smtClean="0"/>
              <a:t>modify business </a:t>
            </a:r>
            <a:r>
              <a:rPr lang="en-US" dirty="0"/>
              <a:t>processes to match apps with best practices from a broad customer base</a:t>
            </a:r>
            <a:r>
              <a:rPr lang="en-US" dirty="0" smtClean="0"/>
              <a:t>;</a:t>
            </a:r>
          </a:p>
          <a:p>
            <a:pPr marL="520700" lvl="1" indent="-342900">
              <a:buFont typeface="Wingdings" panose="05000000000000000000" pitchFamily="2" charset="2"/>
              <a:buChar char="ü"/>
            </a:pPr>
            <a:r>
              <a:rPr lang="en-US" dirty="0" smtClean="0"/>
              <a:t>reduce </a:t>
            </a:r>
            <a:r>
              <a:rPr lang="en-US" dirty="0"/>
              <a:t>app size to specific functions.  </a:t>
            </a:r>
            <a:endParaRPr lang="en-US" dirty="0" smtClean="0"/>
          </a:p>
          <a:p>
            <a:pPr marL="342900" indent="-342900">
              <a:buFont typeface="Wingdings" panose="05000000000000000000" pitchFamily="2" charset="2"/>
              <a:buChar char="Ø"/>
            </a:pPr>
            <a:r>
              <a:rPr lang="en-US" dirty="0" smtClean="0"/>
              <a:t>Focus </a:t>
            </a:r>
            <a:r>
              <a:rPr lang="en-US" dirty="0"/>
              <a:t>on 80% solutions instead of 98% </a:t>
            </a:r>
            <a:r>
              <a:rPr lang="en-US" dirty="0" smtClean="0"/>
              <a:t>solutions</a:t>
            </a:r>
            <a:endParaRPr lang="en-US" dirty="0"/>
          </a:p>
        </p:txBody>
      </p:sp>
    </p:spTree>
    <p:extLst>
      <p:ext uri="{BB962C8B-B14F-4D97-AF65-F5344CB8AC3E}">
        <p14:creationId xmlns:p14="http://schemas.microsoft.com/office/powerpoint/2010/main" val="1531968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7339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IT Operating Model</a:t>
            </a:r>
            <a:endParaRPr lang="en-US" dirty="0"/>
          </a:p>
        </p:txBody>
      </p:sp>
      <p:sp>
        <p:nvSpPr>
          <p:cNvPr id="3" name="Content Placeholder 2"/>
          <p:cNvSpPr>
            <a:spLocks noGrp="1"/>
          </p:cNvSpPr>
          <p:nvPr>
            <p:ph idx="1"/>
          </p:nvPr>
        </p:nvSpPr>
        <p:spPr/>
        <p:txBody>
          <a:bodyPr/>
          <a:lstStyle/>
          <a:p>
            <a:pPr marL="0" indent="0"/>
            <a:endParaRPr lang="en-GB" dirty="0" smtClean="0"/>
          </a:p>
          <a:p>
            <a:pPr marL="0" indent="0"/>
            <a:r>
              <a:rPr lang="en-GB" dirty="0" smtClean="0"/>
              <a:t>“Plan/Build/Run is a mantra espoused by IT research firms as the ideal operating model for successful IT shops</a:t>
            </a:r>
            <a:r>
              <a:rPr lang="en-GB" dirty="0"/>
              <a:t>.”  </a:t>
            </a:r>
            <a:r>
              <a:rPr lang="en-GB" sz="1600" i="1" dirty="0"/>
              <a:t>--Mark Settle, chief information officer at BMC </a:t>
            </a:r>
            <a:r>
              <a:rPr lang="en-GB" sz="1600" i="1" dirty="0" smtClean="0"/>
              <a:t>Software</a:t>
            </a:r>
            <a:r>
              <a:rPr lang="en-GB" sz="1600" i="1" dirty="0"/>
              <a:t>*</a:t>
            </a:r>
            <a:endParaRPr lang="en-GB" i="1" dirty="0" smtClean="0"/>
          </a:p>
          <a:p>
            <a:pPr marL="0" indent="0"/>
            <a:endParaRPr lang="en-GB" dirty="0"/>
          </a:p>
          <a:p>
            <a:pPr marL="0" indent="0"/>
            <a:endParaRPr lang="en-GB" sz="1600" dirty="0" smtClean="0"/>
          </a:p>
          <a:p>
            <a:pPr marL="0" indent="0"/>
            <a:endParaRPr lang="en-GB" sz="1600" dirty="0"/>
          </a:p>
          <a:p>
            <a:pPr marL="0" indent="0"/>
            <a:endParaRPr lang="en-GB" sz="1600" dirty="0" smtClean="0"/>
          </a:p>
          <a:p>
            <a:pPr marL="0" indent="0"/>
            <a:endParaRPr lang="en-GB" sz="1600" dirty="0"/>
          </a:p>
          <a:p>
            <a:pPr marL="0" indent="0"/>
            <a:r>
              <a:rPr lang="en-GB" sz="1600" dirty="0" smtClean="0"/>
              <a:t>*Mark Settle, “</a:t>
            </a:r>
            <a:r>
              <a:rPr lang="en-GB" sz="1600" dirty="0"/>
              <a:t>Broker/Integrate/Orchestrate: The New IT Operating </a:t>
            </a:r>
            <a:r>
              <a:rPr lang="en-GB" sz="1600" dirty="0" smtClean="0"/>
              <a:t>Model,” </a:t>
            </a:r>
            <a:r>
              <a:rPr lang="en-GB" sz="1600" i="1" dirty="0" smtClean="0"/>
              <a:t>Forbes</a:t>
            </a:r>
            <a:r>
              <a:rPr lang="en-GB" sz="1600" i="1" dirty="0"/>
              <a:t>,</a:t>
            </a:r>
            <a:r>
              <a:rPr lang="en-GB" sz="1600" dirty="0"/>
              <a:t> 14 May 2012. </a:t>
            </a:r>
          </a:p>
          <a:p>
            <a:pPr marL="0" indent="0"/>
            <a:r>
              <a:rPr lang="en-GB" sz="1600" dirty="0" smtClean="0">
                <a:hlinkClick r:id="rId2"/>
              </a:rPr>
              <a:t>http</a:t>
            </a:r>
            <a:r>
              <a:rPr lang="en-GB" sz="1600" dirty="0">
                <a:hlinkClick r:id="rId2"/>
              </a:rPr>
              <a:t>://www.forbes.com/sites/ciocentral/2012/05/14/brokerintegrateorchestrate-the-new-it-operating-model</a:t>
            </a:r>
            <a:r>
              <a:rPr lang="en-GB" sz="1600" dirty="0" smtClean="0">
                <a:hlinkClick r:id="rId2"/>
              </a:rPr>
              <a:t>/</a:t>
            </a:r>
            <a:endParaRPr lang="en-GB" sz="1600" dirty="0" smtClean="0"/>
          </a:p>
          <a:p>
            <a:pPr marL="0" indent="0"/>
            <a:endParaRPr lang="en-GB" sz="1600" dirty="0"/>
          </a:p>
          <a:p>
            <a:pPr marL="0" indent="0"/>
            <a:endParaRPr lang="en-US" dirty="0"/>
          </a:p>
        </p:txBody>
      </p:sp>
    </p:spTree>
    <p:extLst>
      <p:ext uri="{BB962C8B-B14F-4D97-AF65-F5344CB8AC3E}">
        <p14:creationId xmlns:p14="http://schemas.microsoft.com/office/powerpoint/2010/main" val="3602982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of the IT Stack has Changed </a:t>
            </a:r>
            <a:endParaRPr lang="en-US" dirty="0"/>
          </a:p>
        </p:txBody>
      </p:sp>
      <p:sp>
        <p:nvSpPr>
          <p:cNvPr id="3" name="Content Placeholder 2"/>
          <p:cNvSpPr>
            <a:spLocks noGrp="1"/>
          </p:cNvSpPr>
          <p:nvPr>
            <p:ph idx="1"/>
          </p:nvPr>
        </p:nvSpPr>
        <p:spPr/>
        <p:txBody>
          <a:bodyPr/>
          <a:lstStyle/>
          <a:p>
            <a:pPr marL="0" indent="0"/>
            <a:endParaRPr lang="en-GB" dirty="0" smtClean="0"/>
          </a:p>
          <a:p>
            <a:pPr marL="0" indent="0"/>
            <a:endParaRPr lang="en-GB" dirty="0"/>
          </a:p>
          <a:p>
            <a:pPr marL="0" indent="0"/>
            <a:r>
              <a:rPr lang="en-GB" dirty="0" smtClean="0"/>
              <a:t>“Historically</a:t>
            </a:r>
            <a:r>
              <a:rPr lang="en-GB" dirty="0"/>
              <a:t>, IT has not only controlled the hardware and software in the data </a:t>
            </a:r>
            <a:r>
              <a:rPr lang="en-GB" dirty="0" err="1"/>
              <a:t>center</a:t>
            </a:r>
            <a:r>
              <a:rPr lang="en-GB" dirty="0"/>
              <a:t>, but also the delivery channels for connecting end users to data </a:t>
            </a:r>
            <a:r>
              <a:rPr lang="en-GB" dirty="0" err="1"/>
              <a:t>center</a:t>
            </a:r>
            <a:r>
              <a:rPr lang="en-GB" dirty="0"/>
              <a:t> resources</a:t>
            </a:r>
            <a:r>
              <a:rPr lang="en-GB" dirty="0" smtClean="0"/>
              <a:t>.” </a:t>
            </a:r>
            <a:r>
              <a:rPr lang="en-GB" sz="1600" i="1" dirty="0"/>
              <a:t>--Mark Settle</a:t>
            </a:r>
            <a:endParaRPr lang="en-US" sz="1600" dirty="0"/>
          </a:p>
        </p:txBody>
      </p:sp>
    </p:spTree>
    <p:extLst>
      <p:ext uri="{BB962C8B-B14F-4D97-AF65-F5344CB8AC3E}">
        <p14:creationId xmlns:p14="http://schemas.microsoft.com/office/powerpoint/2010/main" val="3306178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at the margins</a:t>
            </a:r>
            <a:endParaRPr lang="en-US" dirty="0"/>
          </a:p>
        </p:txBody>
      </p:sp>
      <p:graphicFrame>
        <p:nvGraphicFramePr>
          <p:cNvPr id="4" name="Diagram 3"/>
          <p:cNvGraphicFramePr/>
          <p:nvPr>
            <p:extLst>
              <p:ext uri="{D42A27DB-BD31-4B8C-83A1-F6EECF244321}">
                <p14:modId xmlns:p14="http://schemas.microsoft.com/office/powerpoint/2010/main" val="2835911686"/>
              </p:ext>
            </p:extLst>
          </p:nvPr>
        </p:nvGraphicFramePr>
        <p:xfrm>
          <a:off x="1547664" y="18448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4499992" y="1844824"/>
            <a:ext cx="237626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876256" y="1556792"/>
            <a:ext cx="1944763" cy="523220"/>
          </a:xfrm>
          <a:prstGeom prst="rect">
            <a:avLst/>
          </a:prstGeom>
          <a:noFill/>
        </p:spPr>
        <p:txBody>
          <a:bodyPr wrap="none" rtlCol="0">
            <a:spAutoFit/>
          </a:bodyPr>
          <a:lstStyle/>
          <a:p>
            <a:r>
              <a:rPr lang="en-US" sz="1400" i="1" dirty="0" smtClean="0"/>
              <a:t>Historical IT – all </a:t>
            </a:r>
          </a:p>
          <a:p>
            <a:r>
              <a:rPr lang="en-US" sz="1400" i="1" dirty="0" smtClean="0"/>
              <a:t>components provided </a:t>
            </a:r>
            <a:endParaRPr lang="en-US" sz="1400" i="1" dirty="0"/>
          </a:p>
        </p:txBody>
      </p:sp>
      <p:cxnSp>
        <p:nvCxnSpPr>
          <p:cNvPr id="8" name="Straight Connector 7"/>
          <p:cNvCxnSpPr/>
          <p:nvPr/>
        </p:nvCxnSpPr>
        <p:spPr>
          <a:xfrm>
            <a:off x="4499992" y="3068960"/>
            <a:ext cx="23042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804248" y="2833772"/>
            <a:ext cx="2353529" cy="523220"/>
          </a:xfrm>
          <a:prstGeom prst="rect">
            <a:avLst/>
          </a:prstGeom>
          <a:noFill/>
        </p:spPr>
        <p:txBody>
          <a:bodyPr wrap="none" rtlCol="0">
            <a:spAutoFit/>
          </a:bodyPr>
          <a:lstStyle/>
          <a:p>
            <a:r>
              <a:rPr lang="en-US" sz="1400" i="1" dirty="0" smtClean="0"/>
              <a:t>Current Era – Users bring </a:t>
            </a:r>
          </a:p>
          <a:p>
            <a:r>
              <a:rPr lang="en-US" sz="1400" i="1" dirty="0" smtClean="0"/>
              <a:t>their own devices and apps</a:t>
            </a:r>
            <a:endParaRPr lang="en-US" sz="1400" i="1" dirty="0"/>
          </a:p>
        </p:txBody>
      </p:sp>
      <p:cxnSp>
        <p:nvCxnSpPr>
          <p:cNvPr id="12" name="Straight Connector 11"/>
          <p:cNvCxnSpPr/>
          <p:nvPr/>
        </p:nvCxnSpPr>
        <p:spPr>
          <a:xfrm>
            <a:off x="4572000" y="3664188"/>
            <a:ext cx="23042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76256" y="3429000"/>
            <a:ext cx="2193229" cy="523220"/>
          </a:xfrm>
          <a:prstGeom prst="rect">
            <a:avLst/>
          </a:prstGeom>
          <a:noFill/>
        </p:spPr>
        <p:txBody>
          <a:bodyPr wrap="none" rtlCol="0">
            <a:spAutoFit/>
          </a:bodyPr>
          <a:lstStyle/>
          <a:p>
            <a:r>
              <a:rPr lang="en-US" sz="1400" i="1" dirty="0" smtClean="0"/>
              <a:t>Future Era – Users bring </a:t>
            </a:r>
          </a:p>
          <a:p>
            <a:r>
              <a:rPr lang="en-US" sz="1400" i="1" dirty="0" smtClean="0"/>
              <a:t>their own networks</a:t>
            </a:r>
            <a:endParaRPr lang="en-US" sz="1400" i="1" dirty="0"/>
          </a:p>
        </p:txBody>
      </p:sp>
      <p:sp>
        <p:nvSpPr>
          <p:cNvPr id="14" name="TextBox 13"/>
          <p:cNvSpPr txBox="1"/>
          <p:nvPr/>
        </p:nvSpPr>
        <p:spPr>
          <a:xfrm>
            <a:off x="6372200" y="4706560"/>
            <a:ext cx="2653290" cy="1169551"/>
          </a:xfrm>
          <a:prstGeom prst="rect">
            <a:avLst/>
          </a:prstGeom>
          <a:noFill/>
        </p:spPr>
        <p:txBody>
          <a:bodyPr wrap="none" rtlCol="0">
            <a:spAutoFit/>
          </a:bodyPr>
          <a:lstStyle/>
          <a:p>
            <a:r>
              <a:rPr lang="en-US" sz="1400" i="1" dirty="0" smtClean="0">
                <a:solidFill>
                  <a:srgbClr val="FF0000"/>
                </a:solidFill>
              </a:rPr>
              <a:t>Standard core – it is unlikely</a:t>
            </a:r>
          </a:p>
          <a:p>
            <a:r>
              <a:rPr lang="en-US" sz="1400" i="1" dirty="0" smtClean="0">
                <a:solidFill>
                  <a:srgbClr val="FF0000"/>
                </a:solidFill>
              </a:rPr>
              <a:t>users will have or should have</a:t>
            </a:r>
          </a:p>
          <a:p>
            <a:r>
              <a:rPr lang="en-US" sz="1400" i="1" dirty="0" smtClean="0">
                <a:solidFill>
                  <a:srgbClr val="FF0000"/>
                </a:solidFill>
              </a:rPr>
              <a:t>their own Finance, HR, Supply </a:t>
            </a:r>
          </a:p>
          <a:p>
            <a:r>
              <a:rPr lang="en-US" sz="1400" i="1" dirty="0" smtClean="0">
                <a:solidFill>
                  <a:srgbClr val="FF0000"/>
                </a:solidFill>
              </a:rPr>
              <a:t>Chain, and Legal </a:t>
            </a:r>
          </a:p>
          <a:p>
            <a:r>
              <a:rPr lang="en-US" sz="1400" i="1" dirty="0" smtClean="0">
                <a:solidFill>
                  <a:srgbClr val="FF0000"/>
                </a:solidFill>
              </a:rPr>
              <a:t>applications and data</a:t>
            </a:r>
            <a:endParaRPr lang="en-US" sz="1400" i="1" dirty="0">
              <a:solidFill>
                <a:srgbClr val="FF0000"/>
              </a:solidFill>
            </a:endParaRPr>
          </a:p>
        </p:txBody>
      </p:sp>
      <p:sp>
        <p:nvSpPr>
          <p:cNvPr id="15" name="TextBox 14"/>
          <p:cNvSpPr txBox="1"/>
          <p:nvPr/>
        </p:nvSpPr>
        <p:spPr>
          <a:xfrm>
            <a:off x="179512" y="1916832"/>
            <a:ext cx="2613216" cy="738664"/>
          </a:xfrm>
          <a:prstGeom prst="rect">
            <a:avLst/>
          </a:prstGeom>
          <a:noFill/>
        </p:spPr>
        <p:txBody>
          <a:bodyPr wrap="none" rtlCol="0">
            <a:spAutoFit/>
          </a:bodyPr>
          <a:lstStyle/>
          <a:p>
            <a:r>
              <a:rPr lang="en-US" sz="1400" i="1" dirty="0" smtClean="0">
                <a:solidFill>
                  <a:srgbClr val="FF0000"/>
                </a:solidFill>
              </a:rPr>
              <a:t>Local innovation is more likely </a:t>
            </a:r>
          </a:p>
          <a:p>
            <a:r>
              <a:rPr lang="en-US" sz="1400" i="1" dirty="0" smtClean="0">
                <a:solidFill>
                  <a:srgbClr val="FF0000"/>
                </a:solidFill>
              </a:rPr>
              <a:t>and sustainable at the outer</a:t>
            </a:r>
          </a:p>
          <a:p>
            <a:r>
              <a:rPr lang="en-US" sz="1400" i="1" dirty="0">
                <a:solidFill>
                  <a:srgbClr val="FF0000"/>
                </a:solidFill>
              </a:rPr>
              <a:t>l</a:t>
            </a:r>
            <a:r>
              <a:rPr lang="en-US" sz="1400" i="1" dirty="0" smtClean="0">
                <a:solidFill>
                  <a:srgbClr val="FF0000"/>
                </a:solidFill>
              </a:rPr>
              <a:t>ayers of IT delivery</a:t>
            </a:r>
            <a:endParaRPr lang="en-US" sz="1400" i="1" dirty="0">
              <a:solidFill>
                <a:srgbClr val="FF0000"/>
              </a:solidFill>
            </a:endParaRPr>
          </a:p>
        </p:txBody>
      </p:sp>
      <p:sp>
        <p:nvSpPr>
          <p:cNvPr id="3" name="TextBox 2"/>
          <p:cNvSpPr txBox="1"/>
          <p:nvPr/>
        </p:nvSpPr>
        <p:spPr>
          <a:xfrm>
            <a:off x="206398" y="5373216"/>
            <a:ext cx="2988319" cy="523220"/>
          </a:xfrm>
          <a:prstGeom prst="rect">
            <a:avLst/>
          </a:prstGeom>
          <a:noFill/>
        </p:spPr>
        <p:txBody>
          <a:bodyPr wrap="none" rtlCol="0">
            <a:spAutoFit/>
          </a:bodyPr>
          <a:lstStyle/>
          <a:p>
            <a:r>
              <a:rPr lang="en-US" sz="1400" i="1" dirty="0" smtClean="0">
                <a:solidFill>
                  <a:srgbClr val="FF0000"/>
                </a:solidFill>
              </a:rPr>
              <a:t>External crowd-sourced data is</a:t>
            </a:r>
          </a:p>
          <a:p>
            <a:r>
              <a:rPr lang="en-US" sz="1400" i="1" dirty="0" smtClean="0">
                <a:solidFill>
                  <a:srgbClr val="FF0000"/>
                </a:solidFill>
              </a:rPr>
              <a:t>pushing the internal data paradigm</a:t>
            </a:r>
            <a:endParaRPr lang="en-US" sz="1400" i="1" dirty="0">
              <a:solidFill>
                <a:srgbClr val="FF0000"/>
              </a:solidFill>
            </a:endParaRPr>
          </a:p>
        </p:txBody>
      </p:sp>
      <p:cxnSp>
        <p:nvCxnSpPr>
          <p:cNvPr id="16" name="Straight Connector 15"/>
          <p:cNvCxnSpPr/>
          <p:nvPr/>
        </p:nvCxnSpPr>
        <p:spPr>
          <a:xfrm>
            <a:off x="3131840" y="5733256"/>
            <a:ext cx="194421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4697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Competencies</a:t>
            </a:r>
            <a:endParaRPr lang="en-US" dirty="0"/>
          </a:p>
        </p:txBody>
      </p:sp>
      <p:sp>
        <p:nvSpPr>
          <p:cNvPr id="3" name="Content Placeholder 2"/>
          <p:cNvSpPr>
            <a:spLocks noGrp="1"/>
          </p:cNvSpPr>
          <p:nvPr>
            <p:ph idx="1"/>
          </p:nvPr>
        </p:nvSpPr>
        <p:spPr>
          <a:xfrm>
            <a:off x="1043608" y="1676400"/>
            <a:ext cx="7643192" cy="4191000"/>
          </a:xfrm>
        </p:spPr>
        <p:txBody>
          <a:bodyPr/>
          <a:lstStyle/>
          <a:p>
            <a:pPr marL="0" indent="0"/>
            <a:endParaRPr lang="en-GB" dirty="0" smtClean="0"/>
          </a:p>
          <a:p>
            <a:pPr marL="0" indent="0"/>
            <a:r>
              <a:rPr lang="en-GB" dirty="0" smtClean="0"/>
              <a:t>“Employing </a:t>
            </a:r>
            <a:r>
              <a:rPr lang="en-GB" dirty="0"/>
              <a:t>a Plan/Build/Run model to deploy critical business systems in the 21</a:t>
            </a:r>
            <a:r>
              <a:rPr lang="en-GB" baseline="30000" dirty="0"/>
              <a:t>st</a:t>
            </a:r>
            <a:r>
              <a:rPr lang="en-GB" dirty="0"/>
              <a:t> century is a little like employing horse cavalry units to fight battles in World War II. These legacy competencies are simply not relevant in a world of virtualized business applications, ubiquitous personal devices and infrastructure-as-a-service</a:t>
            </a:r>
            <a:r>
              <a:rPr lang="en-GB" dirty="0" smtClean="0"/>
              <a:t>.”  </a:t>
            </a:r>
            <a:r>
              <a:rPr lang="en-GB" sz="1600" i="1" dirty="0" smtClean="0"/>
              <a:t>--Mark Settle</a:t>
            </a:r>
            <a:endParaRPr lang="en-US" i="1" dirty="0"/>
          </a:p>
        </p:txBody>
      </p:sp>
    </p:spTree>
    <p:extLst>
      <p:ext uri="{BB962C8B-B14F-4D97-AF65-F5344CB8AC3E}">
        <p14:creationId xmlns:p14="http://schemas.microsoft.com/office/powerpoint/2010/main" val="3015412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A New IT Operating Model?</a:t>
            </a:r>
            <a:endParaRPr lang="en-US" dirty="0">
              <a:solidFill>
                <a:schemeClr val="tx1"/>
              </a:solidFill>
            </a:endParaRPr>
          </a:p>
        </p:txBody>
      </p:sp>
      <p:sp>
        <p:nvSpPr>
          <p:cNvPr id="2" name="Content Placeholder 1"/>
          <p:cNvSpPr>
            <a:spLocks noGrp="1"/>
          </p:cNvSpPr>
          <p:nvPr>
            <p:ph idx="1"/>
          </p:nvPr>
        </p:nvSpPr>
        <p:spPr/>
        <p:txBody>
          <a:bodyPr/>
          <a:lstStyle/>
          <a:p>
            <a:endParaRPr lang="en-GB" dirty="0"/>
          </a:p>
          <a:p>
            <a:pPr marL="0" indent="0"/>
            <a:r>
              <a:rPr lang="en-GB" dirty="0" smtClean="0"/>
              <a:t>“</a:t>
            </a:r>
            <a:r>
              <a:rPr lang="en-GB" dirty="0" smtClean="0">
                <a:solidFill>
                  <a:srgbClr val="FF0000"/>
                </a:solidFill>
              </a:rPr>
              <a:t>Broker</a:t>
            </a:r>
            <a:r>
              <a:rPr lang="en-GB" dirty="0" smtClean="0"/>
              <a:t>/Integrate/Orchestrate”</a:t>
            </a:r>
          </a:p>
          <a:p>
            <a:pPr marL="0" indent="0"/>
            <a:endParaRPr lang="en-GB" dirty="0"/>
          </a:p>
          <a:p>
            <a:pPr marL="0" indent="0"/>
            <a:r>
              <a:rPr lang="en-GB" i="1" dirty="0"/>
              <a:t>Brokering will replace Planning.</a:t>
            </a:r>
            <a:r>
              <a:rPr lang="en-GB" dirty="0"/>
              <a:t> </a:t>
            </a:r>
            <a:r>
              <a:rPr lang="en-GB" dirty="0" smtClean="0"/>
              <a:t>“In </a:t>
            </a:r>
            <a:r>
              <a:rPr lang="en-GB" dirty="0"/>
              <a:t>the new world, software and infrastructure service vendors will offer preassembled capabilities that can be inspected or tested at the convenience of the planning team</a:t>
            </a:r>
            <a:r>
              <a:rPr lang="en-GB" dirty="0" smtClean="0"/>
              <a:t>.”</a:t>
            </a:r>
          </a:p>
          <a:p>
            <a:pPr marL="0" indent="0"/>
            <a:endParaRPr lang="en-GB" dirty="0"/>
          </a:p>
        </p:txBody>
      </p:sp>
    </p:spTree>
    <p:extLst>
      <p:ext uri="{BB962C8B-B14F-4D97-AF65-F5344CB8AC3E}">
        <p14:creationId xmlns:p14="http://schemas.microsoft.com/office/powerpoint/2010/main" val="2854256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A New IT Operating Model?</a:t>
            </a:r>
            <a:endParaRPr lang="en-US" dirty="0">
              <a:solidFill>
                <a:schemeClr val="tx1"/>
              </a:solidFill>
            </a:endParaRPr>
          </a:p>
        </p:txBody>
      </p:sp>
      <p:sp>
        <p:nvSpPr>
          <p:cNvPr id="2" name="Content Placeholder 1"/>
          <p:cNvSpPr>
            <a:spLocks noGrp="1"/>
          </p:cNvSpPr>
          <p:nvPr>
            <p:ph idx="1"/>
          </p:nvPr>
        </p:nvSpPr>
        <p:spPr/>
        <p:txBody>
          <a:bodyPr/>
          <a:lstStyle/>
          <a:p>
            <a:endParaRPr lang="en-GB" dirty="0"/>
          </a:p>
          <a:p>
            <a:pPr marL="0" indent="0"/>
            <a:r>
              <a:rPr lang="en-GB" dirty="0" smtClean="0"/>
              <a:t>“Broker/</a:t>
            </a:r>
            <a:r>
              <a:rPr lang="en-GB" dirty="0" smtClean="0">
                <a:solidFill>
                  <a:srgbClr val="FF0000"/>
                </a:solidFill>
              </a:rPr>
              <a:t>Integrate</a:t>
            </a:r>
            <a:r>
              <a:rPr lang="en-GB" dirty="0" smtClean="0"/>
              <a:t>/Orchestrate”</a:t>
            </a:r>
          </a:p>
          <a:p>
            <a:pPr marL="0" indent="0"/>
            <a:endParaRPr lang="en-GB" dirty="0"/>
          </a:p>
          <a:p>
            <a:pPr marL="0" indent="0"/>
            <a:r>
              <a:rPr lang="en-US" i="1" dirty="0"/>
              <a:t>Integrate will replace Build</a:t>
            </a:r>
            <a:r>
              <a:rPr lang="en-US" i="1" dirty="0" smtClean="0"/>
              <a:t>.</a:t>
            </a:r>
            <a:r>
              <a:rPr lang="en-GB" dirty="0"/>
              <a:t> “Progressive IT shops will adopt cellular manufacturing models in which security engineers, data warehousing specialists and SOA technologists work in concert to integrate new SaaS and IaaS capabilities into the fabric of a company’s business systems portfolio.”</a:t>
            </a:r>
            <a:endParaRPr lang="en-GB" dirty="0" smtClean="0"/>
          </a:p>
          <a:p>
            <a:pPr marL="0" indent="0"/>
            <a:endParaRPr lang="en-GB" dirty="0"/>
          </a:p>
        </p:txBody>
      </p:sp>
    </p:spTree>
    <p:extLst>
      <p:ext uri="{BB962C8B-B14F-4D97-AF65-F5344CB8AC3E}">
        <p14:creationId xmlns:p14="http://schemas.microsoft.com/office/powerpoint/2010/main" val="3316240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A New IT Operating Model?</a:t>
            </a:r>
            <a:endParaRPr lang="en-US" dirty="0">
              <a:solidFill>
                <a:schemeClr val="tx1"/>
              </a:solidFill>
            </a:endParaRPr>
          </a:p>
        </p:txBody>
      </p:sp>
      <p:sp>
        <p:nvSpPr>
          <p:cNvPr id="2" name="Content Placeholder 1"/>
          <p:cNvSpPr>
            <a:spLocks noGrp="1"/>
          </p:cNvSpPr>
          <p:nvPr>
            <p:ph idx="1"/>
          </p:nvPr>
        </p:nvSpPr>
        <p:spPr/>
        <p:txBody>
          <a:bodyPr/>
          <a:lstStyle/>
          <a:p>
            <a:endParaRPr lang="en-GB" dirty="0"/>
          </a:p>
          <a:p>
            <a:pPr marL="0" indent="0"/>
            <a:r>
              <a:rPr lang="en-GB" dirty="0" smtClean="0"/>
              <a:t>“Broker/Integrate/</a:t>
            </a:r>
            <a:r>
              <a:rPr lang="en-GB" dirty="0" smtClean="0">
                <a:solidFill>
                  <a:srgbClr val="FF0000"/>
                </a:solidFill>
              </a:rPr>
              <a:t>Orchestrate</a:t>
            </a:r>
            <a:r>
              <a:rPr lang="en-GB" dirty="0" smtClean="0"/>
              <a:t>”</a:t>
            </a:r>
          </a:p>
          <a:p>
            <a:pPr marL="0" indent="0"/>
            <a:endParaRPr lang="en-GB" dirty="0"/>
          </a:p>
          <a:p>
            <a:pPr marL="0" indent="0"/>
            <a:r>
              <a:rPr lang="en-US" i="1" dirty="0"/>
              <a:t>Orchestrate will replace Run.</a:t>
            </a:r>
            <a:r>
              <a:rPr lang="en-US" dirty="0"/>
              <a:t> </a:t>
            </a:r>
            <a:r>
              <a:rPr lang="en-GB" dirty="0"/>
              <a:t>“Successful IT shops of the future won’t have as many internal assets to monitor, so they will be forced to do a better job of monitoring end user experience (which, ironically, is what end users have wanted them doing all along</a:t>
            </a:r>
            <a:r>
              <a:rPr lang="en-GB" dirty="0" smtClean="0"/>
              <a:t>!)”</a:t>
            </a:r>
          </a:p>
          <a:p>
            <a:pPr marL="0" indent="0"/>
            <a:endParaRPr lang="en-GB" dirty="0"/>
          </a:p>
        </p:txBody>
      </p:sp>
    </p:spTree>
    <p:extLst>
      <p:ext uri="{BB962C8B-B14F-4D97-AF65-F5344CB8AC3E}">
        <p14:creationId xmlns:p14="http://schemas.microsoft.com/office/powerpoint/2010/main" val="3031431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838"/>
            <a:ext cx="7135688" cy="1143000"/>
          </a:xfrm>
        </p:spPr>
        <p:txBody>
          <a:bodyPr/>
          <a:lstStyle/>
          <a:p>
            <a:r>
              <a:rPr lang="en-US" dirty="0" smtClean="0"/>
              <a:t>Sounds Like the NSKD Secretariat Model</a:t>
            </a:r>
            <a:endParaRPr lang="en-US" dirty="0"/>
          </a:p>
        </p:txBody>
      </p:sp>
      <p:sp>
        <p:nvSpPr>
          <p:cNvPr id="3" name="Content Placeholder 2"/>
          <p:cNvSpPr>
            <a:spLocks noGrp="1"/>
          </p:cNvSpPr>
          <p:nvPr>
            <p:ph idx="1"/>
          </p:nvPr>
        </p:nvSpPr>
        <p:spPr>
          <a:xfrm>
            <a:off x="1547664" y="1676400"/>
            <a:ext cx="6858000" cy="4191000"/>
          </a:xfrm>
        </p:spPr>
        <p:txBody>
          <a:bodyPr/>
          <a:lstStyle/>
          <a:p>
            <a:endParaRPr lang="en-US" dirty="0" smtClean="0"/>
          </a:p>
          <a:p>
            <a:endParaRPr lang="en-US" dirty="0" smtClean="0"/>
          </a:p>
          <a:p>
            <a:endParaRPr lang="en-US" dirty="0"/>
          </a:p>
          <a:p>
            <a:pPr marL="914400" indent="-914400"/>
            <a:r>
              <a:rPr lang="en-US" dirty="0" smtClean="0"/>
              <a:t>	Broker		&gt; Mediate/Coordinate</a:t>
            </a:r>
          </a:p>
          <a:p>
            <a:pPr marL="914400" indent="-914400"/>
            <a:r>
              <a:rPr lang="en-US" dirty="0" smtClean="0"/>
              <a:t>	Integrate</a:t>
            </a:r>
            <a:r>
              <a:rPr lang="en-US" dirty="0"/>
              <a:t>	&gt; </a:t>
            </a:r>
            <a:r>
              <a:rPr lang="en-US" dirty="0" smtClean="0"/>
              <a:t>Consult/Advise</a:t>
            </a:r>
            <a:r>
              <a:rPr lang="en-US" dirty="0"/>
              <a:t>	</a:t>
            </a:r>
          </a:p>
          <a:p>
            <a:pPr marL="914400" indent="-914400"/>
            <a:r>
              <a:rPr lang="en-US" dirty="0" smtClean="0"/>
              <a:t>	Orchestrate</a:t>
            </a:r>
            <a:r>
              <a:rPr lang="en-US" dirty="0"/>
              <a:t>	&gt; </a:t>
            </a:r>
            <a:r>
              <a:rPr lang="en-US" dirty="0" smtClean="0"/>
              <a:t>Convene/Assure/Amplify</a:t>
            </a:r>
            <a:endParaRPr lang="en-US" dirty="0"/>
          </a:p>
          <a:p>
            <a:endParaRPr lang="en-US" dirty="0"/>
          </a:p>
        </p:txBody>
      </p:sp>
      <p:sp>
        <p:nvSpPr>
          <p:cNvPr id="4" name="TextBox 3"/>
          <p:cNvSpPr txBox="1"/>
          <p:nvPr/>
        </p:nvSpPr>
        <p:spPr>
          <a:xfrm>
            <a:off x="683568" y="4437112"/>
            <a:ext cx="7763728" cy="923330"/>
          </a:xfrm>
          <a:prstGeom prst="rect">
            <a:avLst/>
          </a:prstGeom>
          <a:noFill/>
        </p:spPr>
        <p:txBody>
          <a:bodyPr wrap="none" rtlCol="0">
            <a:spAutoFit/>
          </a:bodyPr>
          <a:lstStyle/>
          <a:p>
            <a:r>
              <a:rPr lang="en-US" i="1" dirty="0" smtClean="0"/>
              <a:t>A function of the International Federation is to “</a:t>
            </a:r>
            <a:r>
              <a:rPr lang="en-GB" i="1" dirty="0"/>
              <a:t>act as the permanent body </a:t>
            </a:r>
            <a:endParaRPr lang="en-GB" i="1" dirty="0" smtClean="0"/>
          </a:p>
          <a:p>
            <a:r>
              <a:rPr lang="en-GB" i="1" dirty="0" smtClean="0"/>
              <a:t>of </a:t>
            </a:r>
            <a:r>
              <a:rPr lang="en-GB" i="1" dirty="0"/>
              <a:t>liaison, co-ordination and </a:t>
            </a:r>
            <a:r>
              <a:rPr lang="en-GB" i="1" dirty="0" smtClean="0"/>
              <a:t>study among </a:t>
            </a:r>
            <a:r>
              <a:rPr lang="en-GB" i="1" dirty="0"/>
              <a:t>the National Societies and to </a:t>
            </a:r>
            <a:endParaRPr lang="en-GB" i="1" dirty="0" smtClean="0"/>
          </a:p>
          <a:p>
            <a:r>
              <a:rPr lang="en-GB" i="1" dirty="0" smtClean="0"/>
              <a:t>give </a:t>
            </a:r>
            <a:r>
              <a:rPr lang="en-GB" i="1" dirty="0"/>
              <a:t>them </a:t>
            </a:r>
            <a:r>
              <a:rPr lang="en-GB" i="1" dirty="0" smtClean="0"/>
              <a:t>assistance” –Constitution, article 5, 1.A.a</a:t>
            </a:r>
            <a:endParaRPr lang="en-US" i="1" dirty="0"/>
          </a:p>
        </p:txBody>
      </p:sp>
    </p:spTree>
    <p:extLst>
      <p:ext uri="{BB962C8B-B14F-4D97-AF65-F5344CB8AC3E}">
        <p14:creationId xmlns:p14="http://schemas.microsoft.com/office/powerpoint/2010/main" val="1876181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46D6E3A9E70BF4C9F7CBB65C45C8143" ma:contentTypeVersion="0" ma:contentTypeDescription="Create a new document." ma:contentTypeScope="" ma:versionID="e217719a970581a934402205edb9f14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94B6FA-71D9-417B-899C-4C80569698B6}">
  <ds:schemaRefs>
    <ds:schemaRef ds:uri="http://purl.org/dc/terms/"/>
    <ds:schemaRef ds:uri="http://schemas.microsoft.com/office/2006/documentManagement/types"/>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2178CC82-F58E-403E-A4AF-7C0AA5E3850E}">
  <ds:schemaRefs>
    <ds:schemaRef ds:uri="http://schemas.microsoft.com/sharepoint/v3/contenttype/forms"/>
  </ds:schemaRefs>
</ds:datastoreItem>
</file>

<file path=customXml/itemProps3.xml><?xml version="1.0" encoding="utf-8"?>
<ds:datastoreItem xmlns:ds="http://schemas.openxmlformats.org/officeDocument/2006/customXml" ds:itemID="{4F4B74D2-8896-4C44-B710-F16083910C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IFRC_English</Template>
  <TotalTime>18016</TotalTime>
  <Words>648</Words>
  <Application>Microsoft Office PowerPoint</Application>
  <PresentationFormat>On-screen Show (4:3)</PresentationFormat>
  <Paragraphs>94</Paragraphs>
  <Slides>13</Slides>
  <Notes>1</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1_Office Theme</vt:lpstr>
      <vt:lpstr>New IT Operating Models</vt:lpstr>
      <vt:lpstr>Traditional IT Operating Model</vt:lpstr>
      <vt:lpstr>Control of the IT Stack has Changed </vt:lpstr>
      <vt:lpstr>Innovation at the margins</vt:lpstr>
      <vt:lpstr>Legacy Competencies</vt:lpstr>
      <vt:lpstr>A New IT Operating Model?</vt:lpstr>
      <vt:lpstr>A New IT Operating Model?</vt:lpstr>
      <vt:lpstr>A New IT Operating Model?</vt:lpstr>
      <vt:lpstr>Sounds Like the NSKD Secretariat Model</vt:lpstr>
      <vt:lpstr>How do we organize to deliver this shift?</vt:lpstr>
      <vt:lpstr>“The Future is Already Here, It’s Just Unevenly Distributed” –William Gibson</vt:lpstr>
      <vt:lpstr>A “Think Week” Question</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Digital Divide Initiative</dc:title>
  <dc:creator>Jeremy Mortimer</dc:creator>
  <cp:lastModifiedBy>Edward HAPP</cp:lastModifiedBy>
  <cp:revision>495</cp:revision>
  <cp:lastPrinted>2014-02-20T13:54:01Z</cp:lastPrinted>
  <dcterms:created xsi:type="dcterms:W3CDTF">2010-03-04T15:12:21Z</dcterms:created>
  <dcterms:modified xsi:type="dcterms:W3CDTF">2014-08-15T08:35:53Z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0x010100D46D6E3A9E70BF4C9F7CBB65C45C8143</vt:lpwstr>
  </property>
</Properties>
</file>