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32" r:id="rId2"/>
  </p:sldMasterIdLst>
  <p:notesMasterIdLst>
    <p:notesMasterId r:id="rId19"/>
  </p:notesMasterIdLst>
  <p:sldIdLst>
    <p:sldId id="313" r:id="rId3"/>
    <p:sldId id="317" r:id="rId4"/>
    <p:sldId id="326" r:id="rId5"/>
    <p:sldId id="314" r:id="rId6"/>
    <p:sldId id="316" r:id="rId7"/>
    <p:sldId id="318" r:id="rId8"/>
    <p:sldId id="320" r:id="rId9"/>
    <p:sldId id="321" r:id="rId10"/>
    <p:sldId id="322" r:id="rId11"/>
    <p:sldId id="323" r:id="rId12"/>
    <p:sldId id="327" r:id="rId13"/>
    <p:sldId id="324" r:id="rId14"/>
    <p:sldId id="312" r:id="rId15"/>
    <p:sldId id="329" r:id="rId16"/>
    <p:sldId id="330" r:id="rId17"/>
    <p:sldId id="331" r:id="rId1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1818"/>
    <a:srgbClr val="CF1C21"/>
    <a:srgbClr val="8B4907"/>
    <a:srgbClr val="5C4F46"/>
    <a:srgbClr val="66584E"/>
    <a:srgbClr val="E8C7B0"/>
    <a:srgbClr val="F4D1B9"/>
    <a:srgbClr val="B9BF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67" autoAdjust="0"/>
    <p:restoredTop sz="93773" autoAdjust="0"/>
  </p:normalViewPr>
  <p:slideViewPr>
    <p:cSldViewPr>
      <p:cViewPr>
        <p:scale>
          <a:sx n="90" d="100"/>
          <a:sy n="90" d="100"/>
        </p:scale>
        <p:origin x="-76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25E28E-7EC9-4B3A-8219-0AA17DB93A76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14DDF3-C145-41C5-B2B0-4B0D7B9E1B60}">
      <dgm:prSet phldrT="[Text]"/>
      <dgm:spPr>
        <a:solidFill>
          <a:schemeClr val="accent2"/>
        </a:solidFill>
      </dgm:spPr>
      <dgm:t>
        <a:bodyPr/>
        <a:lstStyle/>
        <a:p>
          <a:r>
            <a:rPr lang="en-US" smtClean="0"/>
            <a:t>User Devices</a:t>
          </a:r>
          <a:endParaRPr lang="en-US" dirty="0"/>
        </a:p>
      </dgm:t>
    </dgm:pt>
    <dgm:pt modelId="{DD507CF2-4B1D-483A-BF6E-29D7FADD267B}" type="parTrans" cxnId="{34FFD25D-F460-4BE3-ADCC-CEE7FBCB9C7B}">
      <dgm:prSet/>
      <dgm:spPr/>
      <dgm:t>
        <a:bodyPr/>
        <a:lstStyle/>
        <a:p>
          <a:endParaRPr lang="en-US"/>
        </a:p>
      </dgm:t>
    </dgm:pt>
    <dgm:pt modelId="{C5047360-AC64-4CC4-AFC8-29F2884EA4C1}" type="sibTrans" cxnId="{34FFD25D-F460-4BE3-ADCC-CEE7FBCB9C7B}">
      <dgm:prSet/>
      <dgm:spPr/>
      <dgm:t>
        <a:bodyPr/>
        <a:lstStyle/>
        <a:p>
          <a:endParaRPr lang="en-US"/>
        </a:p>
      </dgm:t>
    </dgm:pt>
    <dgm:pt modelId="{85ADFAAE-0430-4BBC-BB70-1D87134BD607}">
      <dgm:prSet phldrT="[Text]"/>
      <dgm:spPr>
        <a:solidFill>
          <a:schemeClr val="bg2">
            <a:lumMod val="25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en-US" dirty="0" smtClean="0"/>
            <a:t>Network</a:t>
          </a:r>
          <a:endParaRPr lang="en-US" dirty="0"/>
        </a:p>
      </dgm:t>
    </dgm:pt>
    <dgm:pt modelId="{6A6D6E2B-F524-4F01-B78D-49C94A7EEF06}" type="parTrans" cxnId="{98A1C6F1-2ACB-4D7B-A8C6-2525DD0E3AD0}">
      <dgm:prSet/>
      <dgm:spPr/>
      <dgm:t>
        <a:bodyPr/>
        <a:lstStyle/>
        <a:p>
          <a:endParaRPr lang="en-US"/>
        </a:p>
      </dgm:t>
    </dgm:pt>
    <dgm:pt modelId="{76997817-A930-4392-A0E7-3D92CF36102E}" type="sibTrans" cxnId="{98A1C6F1-2ACB-4D7B-A8C6-2525DD0E3AD0}">
      <dgm:prSet/>
      <dgm:spPr/>
      <dgm:t>
        <a:bodyPr/>
        <a:lstStyle/>
        <a:p>
          <a:endParaRPr lang="en-US"/>
        </a:p>
      </dgm:t>
    </dgm:pt>
    <dgm:pt modelId="{A57FA769-5CAE-44BA-A023-D7AE8E71730F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dirty="0" smtClean="0"/>
            <a:t>Enterprise apps</a:t>
          </a:r>
          <a:endParaRPr lang="en-US" dirty="0"/>
        </a:p>
      </dgm:t>
    </dgm:pt>
    <dgm:pt modelId="{CA2D8009-F473-43FB-825B-5DEB9A1265BD}" type="parTrans" cxnId="{C309C0D6-39A2-41FD-8B7B-95D17E4317C8}">
      <dgm:prSet/>
      <dgm:spPr/>
      <dgm:t>
        <a:bodyPr/>
        <a:lstStyle/>
        <a:p>
          <a:endParaRPr lang="en-US"/>
        </a:p>
      </dgm:t>
    </dgm:pt>
    <dgm:pt modelId="{576FF28B-A8CA-4726-98C2-53750CE6A227}" type="sibTrans" cxnId="{C309C0D6-39A2-41FD-8B7B-95D17E4317C8}">
      <dgm:prSet/>
      <dgm:spPr/>
      <dgm:t>
        <a:bodyPr/>
        <a:lstStyle/>
        <a:p>
          <a:endParaRPr lang="en-US"/>
        </a:p>
      </dgm:t>
    </dgm:pt>
    <dgm:pt modelId="{FC66B409-180C-4549-81BE-C894471833A2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/>
            <a:t>Data</a:t>
          </a:r>
          <a:endParaRPr lang="en-US" dirty="0"/>
        </a:p>
      </dgm:t>
    </dgm:pt>
    <dgm:pt modelId="{A05B0C40-D511-4D59-B752-E87B1EF9D661}" type="parTrans" cxnId="{39329362-D9EA-489F-84A2-37D9F7E7080E}">
      <dgm:prSet/>
      <dgm:spPr/>
      <dgm:t>
        <a:bodyPr/>
        <a:lstStyle/>
        <a:p>
          <a:endParaRPr lang="en-US"/>
        </a:p>
      </dgm:t>
    </dgm:pt>
    <dgm:pt modelId="{3D383CE4-C5A4-453A-A521-67AAE1834BF4}" type="sibTrans" cxnId="{39329362-D9EA-489F-84A2-37D9F7E7080E}">
      <dgm:prSet/>
      <dgm:spPr/>
      <dgm:t>
        <a:bodyPr/>
        <a:lstStyle/>
        <a:p>
          <a:endParaRPr lang="en-US"/>
        </a:p>
      </dgm:t>
    </dgm:pt>
    <dgm:pt modelId="{BF1E1FF5-7A79-4A1E-93E8-B027758353EC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 smtClean="0"/>
            <a:t>User apps</a:t>
          </a:r>
          <a:endParaRPr lang="en-US" dirty="0"/>
        </a:p>
      </dgm:t>
    </dgm:pt>
    <dgm:pt modelId="{F18AF0FF-B926-4924-9AD9-68F25F4E760D}" type="parTrans" cxnId="{7CDA47B5-1543-4FAA-91D4-D8D597B39492}">
      <dgm:prSet/>
      <dgm:spPr/>
      <dgm:t>
        <a:bodyPr/>
        <a:lstStyle/>
        <a:p>
          <a:endParaRPr lang="en-US"/>
        </a:p>
      </dgm:t>
    </dgm:pt>
    <dgm:pt modelId="{F2119434-78E9-429B-9D3F-A9EBE1BF9DA9}" type="sibTrans" cxnId="{7CDA47B5-1543-4FAA-91D4-D8D597B39492}">
      <dgm:prSet/>
      <dgm:spPr/>
      <dgm:t>
        <a:bodyPr/>
        <a:lstStyle/>
        <a:p>
          <a:endParaRPr lang="en-US"/>
        </a:p>
      </dgm:t>
    </dgm:pt>
    <dgm:pt modelId="{8052E49C-14FE-42F2-B303-229B2D07A242}" type="pres">
      <dgm:prSet presAssocID="{8A25E28E-7EC9-4B3A-8219-0AA17DB93A76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0784BAF-C009-45BD-B9A9-C2D724B3A29A}" type="pres">
      <dgm:prSet presAssocID="{8A25E28E-7EC9-4B3A-8219-0AA17DB93A76}" presName="comp1" presStyleCnt="0"/>
      <dgm:spPr/>
    </dgm:pt>
    <dgm:pt modelId="{682BAAC9-11B4-4F96-BF55-2814683DD283}" type="pres">
      <dgm:prSet presAssocID="{8A25E28E-7EC9-4B3A-8219-0AA17DB93A76}" presName="circle1" presStyleLbl="node1" presStyleIdx="0" presStyleCnt="5"/>
      <dgm:spPr/>
      <dgm:t>
        <a:bodyPr/>
        <a:lstStyle/>
        <a:p>
          <a:endParaRPr lang="en-US"/>
        </a:p>
      </dgm:t>
    </dgm:pt>
    <dgm:pt modelId="{F39B4203-7566-4089-829F-698A4242BFC3}" type="pres">
      <dgm:prSet presAssocID="{8A25E28E-7EC9-4B3A-8219-0AA17DB93A76}" presName="c1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79AFBB-940D-45B0-BFCC-C064926B958A}" type="pres">
      <dgm:prSet presAssocID="{8A25E28E-7EC9-4B3A-8219-0AA17DB93A76}" presName="comp2" presStyleCnt="0"/>
      <dgm:spPr/>
    </dgm:pt>
    <dgm:pt modelId="{2651D043-376D-4E76-819D-536E1238A79C}" type="pres">
      <dgm:prSet presAssocID="{8A25E28E-7EC9-4B3A-8219-0AA17DB93A76}" presName="circle2" presStyleLbl="node1" presStyleIdx="1" presStyleCnt="5"/>
      <dgm:spPr/>
      <dgm:t>
        <a:bodyPr/>
        <a:lstStyle/>
        <a:p>
          <a:endParaRPr lang="en-US"/>
        </a:p>
      </dgm:t>
    </dgm:pt>
    <dgm:pt modelId="{C130EB78-7A7B-4059-B727-DDFC14A35939}" type="pres">
      <dgm:prSet presAssocID="{8A25E28E-7EC9-4B3A-8219-0AA17DB93A76}" presName="c2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F8AA3D-6184-4EA5-8AD8-903648B3623F}" type="pres">
      <dgm:prSet presAssocID="{8A25E28E-7EC9-4B3A-8219-0AA17DB93A76}" presName="comp3" presStyleCnt="0"/>
      <dgm:spPr/>
    </dgm:pt>
    <dgm:pt modelId="{E02E96E0-C9C0-4D00-845D-4832823EDED4}" type="pres">
      <dgm:prSet presAssocID="{8A25E28E-7EC9-4B3A-8219-0AA17DB93A76}" presName="circle3" presStyleLbl="node1" presStyleIdx="2" presStyleCnt="5"/>
      <dgm:spPr/>
      <dgm:t>
        <a:bodyPr/>
        <a:lstStyle/>
        <a:p>
          <a:endParaRPr lang="en-US"/>
        </a:p>
      </dgm:t>
    </dgm:pt>
    <dgm:pt modelId="{17765F76-6E77-4CA4-987A-E85EC41C5474}" type="pres">
      <dgm:prSet presAssocID="{8A25E28E-7EC9-4B3A-8219-0AA17DB93A76}" presName="c3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3C1A66-A7A6-4BC9-8380-DE606F802941}" type="pres">
      <dgm:prSet presAssocID="{8A25E28E-7EC9-4B3A-8219-0AA17DB93A76}" presName="comp4" presStyleCnt="0"/>
      <dgm:spPr/>
    </dgm:pt>
    <dgm:pt modelId="{0CB58B17-2BE6-41D3-B383-6BA57BB6282C}" type="pres">
      <dgm:prSet presAssocID="{8A25E28E-7EC9-4B3A-8219-0AA17DB93A76}" presName="circle4" presStyleLbl="node1" presStyleIdx="3" presStyleCnt="5"/>
      <dgm:spPr/>
      <dgm:t>
        <a:bodyPr/>
        <a:lstStyle/>
        <a:p>
          <a:endParaRPr lang="en-US"/>
        </a:p>
      </dgm:t>
    </dgm:pt>
    <dgm:pt modelId="{23D88F18-AD2A-4A43-AB21-8A6D2D7B6D79}" type="pres">
      <dgm:prSet presAssocID="{8A25E28E-7EC9-4B3A-8219-0AA17DB93A76}" presName="c4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26892D-3F61-4AB8-9465-8E830FEB8180}" type="pres">
      <dgm:prSet presAssocID="{8A25E28E-7EC9-4B3A-8219-0AA17DB93A76}" presName="comp5" presStyleCnt="0"/>
      <dgm:spPr/>
    </dgm:pt>
    <dgm:pt modelId="{FEAED20C-C82E-4A0E-95B7-3FE961703A0F}" type="pres">
      <dgm:prSet presAssocID="{8A25E28E-7EC9-4B3A-8219-0AA17DB93A76}" presName="circle5" presStyleLbl="node1" presStyleIdx="4" presStyleCnt="5"/>
      <dgm:spPr/>
      <dgm:t>
        <a:bodyPr/>
        <a:lstStyle/>
        <a:p>
          <a:endParaRPr lang="en-US"/>
        </a:p>
      </dgm:t>
    </dgm:pt>
    <dgm:pt modelId="{FBF45BEE-1AFA-4327-B7DC-FDD152C23D3C}" type="pres">
      <dgm:prSet presAssocID="{8A25E28E-7EC9-4B3A-8219-0AA17DB93A76}" presName="c5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36E9B64-030C-481F-9646-7CBCA48F5F05}" type="presOf" srcId="{85ADFAAE-0430-4BBC-BB70-1D87134BD607}" destId="{E02E96E0-C9C0-4D00-845D-4832823EDED4}" srcOrd="0" destOrd="0" presId="urn:microsoft.com/office/officeart/2005/8/layout/venn2"/>
    <dgm:cxn modelId="{98A1C6F1-2ACB-4D7B-A8C6-2525DD0E3AD0}" srcId="{8A25E28E-7EC9-4B3A-8219-0AA17DB93A76}" destId="{85ADFAAE-0430-4BBC-BB70-1D87134BD607}" srcOrd="2" destOrd="0" parTransId="{6A6D6E2B-F524-4F01-B78D-49C94A7EEF06}" sibTransId="{76997817-A930-4392-A0E7-3D92CF36102E}"/>
    <dgm:cxn modelId="{7CDA47B5-1543-4FAA-91D4-D8D597B39492}" srcId="{8A25E28E-7EC9-4B3A-8219-0AA17DB93A76}" destId="{BF1E1FF5-7A79-4A1E-93E8-B027758353EC}" srcOrd="1" destOrd="0" parTransId="{F18AF0FF-B926-4924-9AD9-68F25F4E760D}" sibTransId="{F2119434-78E9-429B-9D3F-A9EBE1BF9DA9}"/>
    <dgm:cxn modelId="{6BEB703C-101D-4805-ADA4-5118F8978C72}" type="presOf" srcId="{FC66B409-180C-4549-81BE-C894471833A2}" destId="{FBF45BEE-1AFA-4327-B7DC-FDD152C23D3C}" srcOrd="1" destOrd="0" presId="urn:microsoft.com/office/officeart/2005/8/layout/venn2"/>
    <dgm:cxn modelId="{E52225E4-2612-4134-90D7-7D66AB2F1E7C}" type="presOf" srcId="{BE14DDF3-C145-41C5-B2B0-4B0D7B9E1B60}" destId="{F39B4203-7566-4089-829F-698A4242BFC3}" srcOrd="1" destOrd="0" presId="urn:microsoft.com/office/officeart/2005/8/layout/venn2"/>
    <dgm:cxn modelId="{3A832EA8-12B4-4E04-A0CD-82A317C36F28}" type="presOf" srcId="{BE14DDF3-C145-41C5-B2B0-4B0D7B9E1B60}" destId="{682BAAC9-11B4-4F96-BF55-2814683DD283}" srcOrd="0" destOrd="0" presId="urn:microsoft.com/office/officeart/2005/8/layout/venn2"/>
    <dgm:cxn modelId="{C3EA10C0-A778-4C7B-88A9-A621D1BAF01E}" type="presOf" srcId="{A57FA769-5CAE-44BA-A023-D7AE8E71730F}" destId="{0CB58B17-2BE6-41D3-B383-6BA57BB6282C}" srcOrd="0" destOrd="0" presId="urn:microsoft.com/office/officeart/2005/8/layout/venn2"/>
    <dgm:cxn modelId="{C99B1107-25FF-4FF9-BAFD-A81AE7F8E542}" type="presOf" srcId="{BF1E1FF5-7A79-4A1E-93E8-B027758353EC}" destId="{2651D043-376D-4E76-819D-536E1238A79C}" srcOrd="0" destOrd="0" presId="urn:microsoft.com/office/officeart/2005/8/layout/venn2"/>
    <dgm:cxn modelId="{5D1276EE-E217-4856-9140-330ABA8BD04F}" type="presOf" srcId="{85ADFAAE-0430-4BBC-BB70-1D87134BD607}" destId="{17765F76-6E77-4CA4-987A-E85EC41C5474}" srcOrd="1" destOrd="0" presId="urn:microsoft.com/office/officeart/2005/8/layout/venn2"/>
    <dgm:cxn modelId="{34FFD25D-F460-4BE3-ADCC-CEE7FBCB9C7B}" srcId="{8A25E28E-7EC9-4B3A-8219-0AA17DB93A76}" destId="{BE14DDF3-C145-41C5-B2B0-4B0D7B9E1B60}" srcOrd="0" destOrd="0" parTransId="{DD507CF2-4B1D-483A-BF6E-29D7FADD267B}" sibTransId="{C5047360-AC64-4CC4-AFC8-29F2884EA4C1}"/>
    <dgm:cxn modelId="{39329362-D9EA-489F-84A2-37D9F7E7080E}" srcId="{8A25E28E-7EC9-4B3A-8219-0AA17DB93A76}" destId="{FC66B409-180C-4549-81BE-C894471833A2}" srcOrd="4" destOrd="0" parTransId="{A05B0C40-D511-4D59-B752-E87B1EF9D661}" sibTransId="{3D383CE4-C5A4-453A-A521-67AAE1834BF4}"/>
    <dgm:cxn modelId="{3C15D647-74E7-41B3-BE1B-28AF1D8C6543}" type="presOf" srcId="{FC66B409-180C-4549-81BE-C894471833A2}" destId="{FEAED20C-C82E-4A0E-95B7-3FE961703A0F}" srcOrd="0" destOrd="0" presId="urn:microsoft.com/office/officeart/2005/8/layout/venn2"/>
    <dgm:cxn modelId="{7DCB7842-786C-4BC1-B993-16A0B5533AE8}" type="presOf" srcId="{BF1E1FF5-7A79-4A1E-93E8-B027758353EC}" destId="{C130EB78-7A7B-4059-B727-DDFC14A35939}" srcOrd="1" destOrd="0" presId="urn:microsoft.com/office/officeart/2005/8/layout/venn2"/>
    <dgm:cxn modelId="{C309C0D6-39A2-41FD-8B7B-95D17E4317C8}" srcId="{8A25E28E-7EC9-4B3A-8219-0AA17DB93A76}" destId="{A57FA769-5CAE-44BA-A023-D7AE8E71730F}" srcOrd="3" destOrd="0" parTransId="{CA2D8009-F473-43FB-825B-5DEB9A1265BD}" sibTransId="{576FF28B-A8CA-4726-98C2-53750CE6A227}"/>
    <dgm:cxn modelId="{838EA7C4-2E29-4DF0-8CF0-77BFB619EC7E}" type="presOf" srcId="{8A25E28E-7EC9-4B3A-8219-0AA17DB93A76}" destId="{8052E49C-14FE-42F2-B303-229B2D07A242}" srcOrd="0" destOrd="0" presId="urn:microsoft.com/office/officeart/2005/8/layout/venn2"/>
    <dgm:cxn modelId="{EB8501AF-8CB3-4F51-95E9-AEB15FDC91FC}" type="presOf" srcId="{A57FA769-5CAE-44BA-A023-D7AE8E71730F}" destId="{23D88F18-AD2A-4A43-AB21-8A6D2D7B6D79}" srcOrd="1" destOrd="0" presId="urn:microsoft.com/office/officeart/2005/8/layout/venn2"/>
    <dgm:cxn modelId="{231553FF-CD10-4ECD-8098-B8F4B1FD8E0F}" type="presParOf" srcId="{8052E49C-14FE-42F2-B303-229B2D07A242}" destId="{A0784BAF-C009-45BD-B9A9-C2D724B3A29A}" srcOrd="0" destOrd="0" presId="urn:microsoft.com/office/officeart/2005/8/layout/venn2"/>
    <dgm:cxn modelId="{5D2F9671-6766-43D6-B8D6-1D7E8B671FA5}" type="presParOf" srcId="{A0784BAF-C009-45BD-B9A9-C2D724B3A29A}" destId="{682BAAC9-11B4-4F96-BF55-2814683DD283}" srcOrd="0" destOrd="0" presId="urn:microsoft.com/office/officeart/2005/8/layout/venn2"/>
    <dgm:cxn modelId="{00C09F2E-1B3A-42C6-AEA2-65C487E5FC7B}" type="presParOf" srcId="{A0784BAF-C009-45BD-B9A9-C2D724B3A29A}" destId="{F39B4203-7566-4089-829F-698A4242BFC3}" srcOrd="1" destOrd="0" presId="urn:microsoft.com/office/officeart/2005/8/layout/venn2"/>
    <dgm:cxn modelId="{13BDB929-D54F-4E1A-83F9-2A7EDB0F98EB}" type="presParOf" srcId="{8052E49C-14FE-42F2-B303-229B2D07A242}" destId="{1579AFBB-940D-45B0-BFCC-C064926B958A}" srcOrd="1" destOrd="0" presId="urn:microsoft.com/office/officeart/2005/8/layout/venn2"/>
    <dgm:cxn modelId="{431433A6-BA99-4514-9468-4698EBC6151E}" type="presParOf" srcId="{1579AFBB-940D-45B0-BFCC-C064926B958A}" destId="{2651D043-376D-4E76-819D-536E1238A79C}" srcOrd="0" destOrd="0" presId="urn:microsoft.com/office/officeart/2005/8/layout/venn2"/>
    <dgm:cxn modelId="{D751954E-C0A6-48F9-87E8-D983AFF7DEA1}" type="presParOf" srcId="{1579AFBB-940D-45B0-BFCC-C064926B958A}" destId="{C130EB78-7A7B-4059-B727-DDFC14A35939}" srcOrd="1" destOrd="0" presId="urn:microsoft.com/office/officeart/2005/8/layout/venn2"/>
    <dgm:cxn modelId="{8399EEFD-7A95-40FC-AEF0-5BD347D03340}" type="presParOf" srcId="{8052E49C-14FE-42F2-B303-229B2D07A242}" destId="{11F8AA3D-6184-4EA5-8AD8-903648B3623F}" srcOrd="2" destOrd="0" presId="urn:microsoft.com/office/officeart/2005/8/layout/venn2"/>
    <dgm:cxn modelId="{7257ED90-4C8C-4CEC-A7AD-384E70FB6FC8}" type="presParOf" srcId="{11F8AA3D-6184-4EA5-8AD8-903648B3623F}" destId="{E02E96E0-C9C0-4D00-845D-4832823EDED4}" srcOrd="0" destOrd="0" presId="urn:microsoft.com/office/officeart/2005/8/layout/venn2"/>
    <dgm:cxn modelId="{2674D759-F97A-4565-9376-28B8AF2B1263}" type="presParOf" srcId="{11F8AA3D-6184-4EA5-8AD8-903648B3623F}" destId="{17765F76-6E77-4CA4-987A-E85EC41C5474}" srcOrd="1" destOrd="0" presId="urn:microsoft.com/office/officeart/2005/8/layout/venn2"/>
    <dgm:cxn modelId="{A4B5DAE8-8B3C-4FDE-AA4A-474A9F94166C}" type="presParOf" srcId="{8052E49C-14FE-42F2-B303-229B2D07A242}" destId="{433C1A66-A7A6-4BC9-8380-DE606F802941}" srcOrd="3" destOrd="0" presId="urn:microsoft.com/office/officeart/2005/8/layout/venn2"/>
    <dgm:cxn modelId="{ACB45090-902B-40C5-9057-46EC44410597}" type="presParOf" srcId="{433C1A66-A7A6-4BC9-8380-DE606F802941}" destId="{0CB58B17-2BE6-41D3-B383-6BA57BB6282C}" srcOrd="0" destOrd="0" presId="urn:microsoft.com/office/officeart/2005/8/layout/venn2"/>
    <dgm:cxn modelId="{682C94C6-B2B3-4497-89E3-6B6B01983613}" type="presParOf" srcId="{433C1A66-A7A6-4BC9-8380-DE606F802941}" destId="{23D88F18-AD2A-4A43-AB21-8A6D2D7B6D79}" srcOrd="1" destOrd="0" presId="urn:microsoft.com/office/officeart/2005/8/layout/venn2"/>
    <dgm:cxn modelId="{3EB9F278-429D-4D2A-8083-EBE1940658F1}" type="presParOf" srcId="{8052E49C-14FE-42F2-B303-229B2D07A242}" destId="{8326892D-3F61-4AB8-9465-8E830FEB8180}" srcOrd="4" destOrd="0" presId="urn:microsoft.com/office/officeart/2005/8/layout/venn2"/>
    <dgm:cxn modelId="{18E2025C-EE10-43BD-A0AD-296FB8985815}" type="presParOf" srcId="{8326892D-3F61-4AB8-9465-8E830FEB8180}" destId="{FEAED20C-C82E-4A0E-95B7-3FE961703A0F}" srcOrd="0" destOrd="0" presId="urn:microsoft.com/office/officeart/2005/8/layout/venn2"/>
    <dgm:cxn modelId="{25E57174-C6D9-4582-833C-E8BFF4F46477}" type="presParOf" srcId="{8326892D-3F61-4AB8-9465-8E830FEB8180}" destId="{FBF45BEE-1AFA-4327-B7DC-FDD152C23D3C}" srcOrd="1" destOrd="0" presId="urn:microsoft.com/office/officeart/2005/8/layout/venn2"/>
  </dgm:cxnLst>
  <dgm:bg>
    <a:effectLst>
      <a:innerShdw blurRad="63500" dist="50800" dir="18900000">
        <a:prstClr val="black">
          <a:alpha val="50000"/>
        </a:prstClr>
      </a:inn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2BAAC9-11B4-4F96-BF55-2814683DD283}">
      <dsp:nvSpPr>
        <dsp:cNvPr id="0" name=""/>
        <dsp:cNvSpPr/>
      </dsp:nvSpPr>
      <dsp:spPr>
        <a:xfrm>
          <a:off x="1016000" y="0"/>
          <a:ext cx="4064000" cy="4064000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User Devices</a:t>
          </a:r>
          <a:endParaRPr lang="en-US" sz="1200" kern="1200" dirty="0"/>
        </a:p>
      </dsp:txBody>
      <dsp:txXfrm>
        <a:off x="2286000" y="203200"/>
        <a:ext cx="1524000" cy="406400"/>
      </dsp:txXfrm>
    </dsp:sp>
    <dsp:sp modelId="{2651D043-376D-4E76-819D-536E1238A79C}">
      <dsp:nvSpPr>
        <dsp:cNvPr id="0" name=""/>
        <dsp:cNvSpPr/>
      </dsp:nvSpPr>
      <dsp:spPr>
        <a:xfrm>
          <a:off x="1320800" y="609599"/>
          <a:ext cx="3454400" cy="3454400"/>
        </a:xfrm>
        <a:prstGeom prst="ellipse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User apps</a:t>
          </a:r>
          <a:endParaRPr lang="en-US" sz="1200" kern="1200" dirty="0"/>
        </a:p>
      </dsp:txBody>
      <dsp:txXfrm>
        <a:off x="2303145" y="808227"/>
        <a:ext cx="1489710" cy="397256"/>
      </dsp:txXfrm>
    </dsp:sp>
    <dsp:sp modelId="{E02E96E0-C9C0-4D00-845D-4832823EDED4}">
      <dsp:nvSpPr>
        <dsp:cNvPr id="0" name=""/>
        <dsp:cNvSpPr/>
      </dsp:nvSpPr>
      <dsp:spPr>
        <a:xfrm>
          <a:off x="1625600" y="1219199"/>
          <a:ext cx="2844800" cy="2844800"/>
        </a:xfrm>
        <a:prstGeom prst="ellipse">
          <a:avLst/>
        </a:prstGeom>
        <a:solidFill>
          <a:schemeClr val="bg2">
            <a:lumMod val="25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Network</a:t>
          </a:r>
          <a:endParaRPr lang="en-US" sz="1200" kern="1200" dirty="0"/>
        </a:p>
      </dsp:txBody>
      <dsp:txXfrm>
        <a:off x="2311908" y="1415491"/>
        <a:ext cx="1472184" cy="392582"/>
      </dsp:txXfrm>
    </dsp:sp>
    <dsp:sp modelId="{0CB58B17-2BE6-41D3-B383-6BA57BB6282C}">
      <dsp:nvSpPr>
        <dsp:cNvPr id="0" name=""/>
        <dsp:cNvSpPr/>
      </dsp:nvSpPr>
      <dsp:spPr>
        <a:xfrm>
          <a:off x="1930400" y="1828799"/>
          <a:ext cx="2235200" cy="2235200"/>
        </a:xfrm>
        <a:prstGeom prst="ellipse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Enterprise apps</a:t>
          </a:r>
          <a:endParaRPr lang="en-US" sz="1200" kern="1200" dirty="0"/>
        </a:p>
      </dsp:txBody>
      <dsp:txXfrm>
        <a:off x="2444496" y="2029967"/>
        <a:ext cx="1207008" cy="402336"/>
      </dsp:txXfrm>
    </dsp:sp>
    <dsp:sp modelId="{FEAED20C-C82E-4A0E-95B7-3FE961703A0F}">
      <dsp:nvSpPr>
        <dsp:cNvPr id="0" name=""/>
        <dsp:cNvSpPr/>
      </dsp:nvSpPr>
      <dsp:spPr>
        <a:xfrm>
          <a:off x="2235200" y="2438399"/>
          <a:ext cx="1625600" cy="1625600"/>
        </a:xfrm>
        <a:prstGeom prst="ellipse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Data</a:t>
          </a:r>
          <a:endParaRPr lang="en-US" sz="1200" kern="1200" dirty="0"/>
        </a:p>
      </dsp:txBody>
      <dsp:txXfrm>
        <a:off x="2473263" y="2844799"/>
        <a:ext cx="1149472" cy="812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C2B185-44AE-415D-A29E-51D8DFB1A8AA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026D0-44AF-46C1-9F3F-3777E0548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201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vidkhurst.com/clayton-christensen-at-davos-an-ecological-perspective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wired.com/business/2013/02/mf-clayton-christensen-wants-to-transform-capitalism/all/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 </a:t>
            </a:r>
            <a:r>
              <a:rPr lang="en-US" dirty="0" smtClean="0">
                <a:hlinkClick r:id="rId3"/>
              </a:rPr>
              <a:t>http://www.davidkhurst.com/clayton-christensen-at-davos-an-ecological-perspective/</a:t>
            </a:r>
            <a:endParaRPr lang="en-US" dirty="0" smtClean="0"/>
          </a:p>
          <a:p>
            <a:r>
              <a:rPr lang="en-US" dirty="0" smtClean="0"/>
              <a:t>and </a:t>
            </a:r>
            <a:r>
              <a:rPr lang="en-US" dirty="0" smtClean="0">
                <a:hlinkClick r:id="rId4"/>
              </a:rPr>
              <a:t>http://www.wired.com/business/2013/02/mf-clayton-christensen-wants-to-transform-capitalism/all/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026D0-44AF-46C1-9F3F-3777E054889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438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6E2F4-1B22-4FFE-96F6-185B465C12E4}" type="slidenum">
              <a:rPr lang="fr-CH" smtClean="0"/>
              <a:pPr/>
              <a:t>13</a:t>
            </a:fld>
            <a:endParaRPr lang="fr-CH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339725" y="339725"/>
            <a:ext cx="1260475" cy="1260475"/>
          </a:xfrm>
          <a:prstGeom prst="ellipse">
            <a:avLst/>
          </a:prstGeom>
          <a:solidFill>
            <a:srgbClr val="CF1C21"/>
          </a:solidFill>
          <a:ln w="31750">
            <a:solidFill>
              <a:schemeClr val="bg1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8" name="TextBox 7"/>
          <p:cNvSpPr txBox="1"/>
          <p:nvPr userDrawn="1"/>
        </p:nvSpPr>
        <p:spPr bwMode="auto">
          <a:xfrm>
            <a:off x="393700" y="816967"/>
            <a:ext cx="1144588" cy="30777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Innovation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Framework</a:t>
            </a:r>
            <a:endParaRPr lang="en-US" sz="1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103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Ed contac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 userDrawn="1"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" name="Rectangle 3"/>
            <p:cNvSpPr/>
            <p:nvPr userDrawn="1"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" name="TextBox 4"/>
            <p:cNvSpPr txBox="1"/>
            <p:nvPr userDrawn="1"/>
          </p:nvSpPr>
          <p:spPr>
            <a:xfrm>
              <a:off x="533400" y="623888"/>
              <a:ext cx="5910808" cy="3898503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Calibri (Body)"/>
                  <a:cs typeface="Calibri (Body)"/>
                </a:rPr>
                <a:t>FOR FURTHER INFORMATION ON </a:t>
              </a:r>
              <a:r>
                <a:rPr lang="en-US" sz="2000" b="1" baseline="30000" dirty="0" smtClean="0">
                  <a:solidFill>
                    <a:srgbClr val="E8C7B0"/>
                  </a:solidFill>
                  <a:latin typeface="Calibri (Body)"/>
                  <a:cs typeface="Calibri (Body)"/>
                </a:rPr>
                <a:t>THE DIGITAL DIVIDE INITIATIVE</a:t>
              </a:r>
              <a:r>
                <a:rPr lang="en-US" sz="2000" b="1" baseline="0" dirty="0" smtClean="0">
                  <a:solidFill>
                    <a:srgbClr val="E8C7B0"/>
                  </a:solidFill>
                  <a:latin typeface="Calibri (Body)"/>
                  <a:cs typeface="Calibri (Body)"/>
                </a:rPr>
                <a:t> </a:t>
              </a:r>
              <a:r>
                <a:rPr lang="en-US" sz="2000" b="1" baseline="30000" dirty="0" smtClean="0">
                  <a:solidFill>
                    <a:srgbClr val="E8C7B0"/>
                  </a:solidFill>
                  <a:latin typeface="Calibri (Body)"/>
                  <a:cs typeface="Calibri (Body)"/>
                </a:rPr>
                <a:t>, </a:t>
              </a:r>
              <a:r>
                <a:rPr lang="en-US" sz="2000" b="1" baseline="30000" dirty="0">
                  <a:solidFill>
                    <a:srgbClr val="E8C7B0"/>
                  </a:solidFill>
                  <a:latin typeface="Calibri (Body)"/>
                  <a:cs typeface="Calibri (Body)"/>
                </a:rPr>
                <a:t>PLEASE CONTACT: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Calibri (Body)"/>
                <a:cs typeface="Calibri (Body)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Calibri (Body)"/>
                  <a:cs typeface="Calibri (Body)"/>
                </a:rPr>
                <a:t>IFRC  INFORMATION SERVICES</a:t>
              </a:r>
              <a:r>
                <a:rPr lang="en-US" sz="2000" b="1" dirty="0">
                  <a:solidFill>
                    <a:srgbClr val="E8C7B0"/>
                  </a:solidFill>
                  <a:latin typeface="Calibri (Body)"/>
                  <a:cs typeface="Calibri (Body)"/>
                </a:rPr>
                <a:t> </a:t>
              </a:r>
              <a:r>
                <a:rPr lang="en-US" sz="2000" b="1" baseline="30000" dirty="0">
                  <a:solidFill>
                    <a:srgbClr val="E8C7B0"/>
                  </a:solidFill>
                  <a:latin typeface="Calibri (Body)"/>
                  <a:cs typeface="Calibri (Body)"/>
                </a:rPr>
                <a:t>DEPARTMENT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aseline="30000" dirty="0" smtClean="0">
                  <a:solidFill>
                    <a:schemeClr val="bg1"/>
                  </a:solidFill>
                  <a:latin typeface="Calibri (Body)"/>
                  <a:cs typeface="Calibri (Body)"/>
                </a:rPr>
                <a:t>ED HAPP, HEAD OF ISD &amp; GLOBAL CIO</a:t>
              </a:r>
              <a:r>
                <a:rPr lang="en-US" sz="2000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  <a:t/>
              </a:r>
              <a:br>
                <a:rPr lang="en-US" sz="2000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</a:br>
              <a:r>
                <a:rPr lang="en-US" sz="2000" b="1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  <a:t>TEL. : +41 022 730 </a:t>
              </a:r>
              <a:r>
                <a:rPr lang="en-US" sz="2000" b="1" baseline="30000" dirty="0" smtClean="0">
                  <a:solidFill>
                    <a:schemeClr val="bg1"/>
                  </a:solidFill>
                  <a:latin typeface="Calibri (Body)"/>
                  <a:cs typeface="Calibri (Body)"/>
                </a:rPr>
                <a:t>4365</a:t>
              </a:r>
              <a:endParaRPr lang="en-US" sz="2000" b="1" baseline="30000" dirty="0">
                <a:solidFill>
                  <a:schemeClr val="bg1"/>
                </a:solidFill>
                <a:latin typeface="Calibri (Body)"/>
                <a:cs typeface="Calibri (Body)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  <a:t>EMAIL: </a:t>
              </a:r>
              <a:r>
                <a:rPr lang="en-US" sz="2000" b="1" baseline="30000" dirty="0" smtClean="0">
                  <a:solidFill>
                    <a:schemeClr val="bg1"/>
                  </a:solidFill>
                  <a:latin typeface="Calibri (Body)"/>
                  <a:cs typeface="Calibri (Body)"/>
                </a:rPr>
                <a:t>edward.happ@ifrc.org</a:t>
              </a:r>
              <a:endParaRPr lang="en-US" sz="2000" b="1" baseline="30000" dirty="0">
                <a:solidFill>
                  <a:schemeClr val="bg1"/>
                </a:solidFill>
                <a:latin typeface="Calibri (Body)"/>
                <a:cs typeface="Calibri (Body)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Calibri (Body)"/>
                <a:cs typeface="Calibri (Body)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Calibri (Body)"/>
                  <a:cs typeface="Calibri (Body)"/>
                </a:rPr>
                <a:t>THIS PRESENTATION IS PUBLISHED BY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  <a:t>INTERNATIONAL FEDERATION OF </a:t>
              </a:r>
              <a:br>
                <a:rPr lang="en-US" sz="2000" b="1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</a:br>
              <a:r>
                <a:rPr lang="en-US" sz="2000" b="1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  <a:t>RED CROSS AND RED CRESCENT SOCIETIES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  <a:t>P.O. BOX 372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  <a:t>CH-1211 GENEVA 19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  <a:t>SWITZERLAND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Calibri (Body)"/>
                <a:cs typeface="Calibri (Body)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  <a:t>TEL.: +41 22 730 42 22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  <a:t>FAX.: +41 22 733 03 95</a:t>
              </a:r>
              <a:endParaRPr lang="en-US" sz="2000" dirty="0">
                <a:solidFill>
                  <a:schemeClr val="bg1"/>
                </a:solidFill>
                <a:latin typeface="Calibri (Body)"/>
                <a:cs typeface="Calibri (Body)"/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6" descr="IFRC_logo_EN.jp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05616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339725" y="339725"/>
            <a:ext cx="1260475" cy="1260475"/>
          </a:xfrm>
          <a:prstGeom prst="ellipse">
            <a:avLst/>
          </a:prstGeom>
          <a:solidFill>
            <a:srgbClr val="CF1C21"/>
          </a:solidFill>
          <a:ln w="31750">
            <a:solidFill>
              <a:schemeClr val="bg1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 bwMode="auto">
          <a:xfrm>
            <a:off x="393700" y="816967"/>
            <a:ext cx="1144588" cy="30777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Innovation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Framework</a:t>
            </a:r>
            <a:endParaRPr lang="en-US" sz="1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6783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595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chart</a:t>
            </a:r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4016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9766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3124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86453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3400" y="498475"/>
              <a:ext cx="4724400" cy="3589338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FOR FURTHER INFORMATION ON XXXXXXXXX XXXXXXXX XXXXXXXXX XXXX, PLEASE CONTACT: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IFRC XXXXXXXXXXXXX DEPARTMENT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NAME SURNAME, TITLE</a:t>
              </a:r>
              <a:br>
                <a:rPr lang="en-US" sz="2000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TEL. : +41 022 730 XXXX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EMAIL: name.surname@ifrc.org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THIS PRESENTATION IS PUBLISHED BY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INTERNATIONAL FEDERATION OF </a:t>
              </a:r>
              <a:b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RED CROSS AND RED CRESCENT SOCIETIES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P.O. BOX 372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CH-1211 GENEVA 19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SWITZERLAND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TEL.: +41 22 730 42 22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FAX.: +41 22 733 03 95</a:t>
              </a:r>
              <a:endPara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6" descr="IFRC_logo_EN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273891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44626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5512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2300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chart</a:t>
            </a:r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620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7945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8170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19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3400" y="498475"/>
              <a:ext cx="4724400" cy="3589338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FOR FURTHER INFORMATION ON XXXXXXXXX XXXXXXXX XXXXXXXXX XXXX, PLEASE CONTACT: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IFRC XXXXXXXXXXXXX DEPARTMENT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NAME SURNAME, TITLE</a:t>
              </a:r>
              <a:br>
                <a:rPr lang="en-US" sz="2000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TEL. : +41 022 730 XXXX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EMAIL: name.surname@ifrc.org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THIS PRESENTATION IS PUBLISHED BY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INTERNATIONAL FEDERATION OF </a:t>
              </a:r>
              <a:b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RED CROSS AND RED CRESCENT SOCIETIES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P.O. BOX 372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CH-1211 GENEVA 19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SWITZERLAND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TEL.: +41 22 730 42 22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FAX.: +41 22 733 03 95</a:t>
              </a:r>
              <a:endPara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6" descr="IFRC_logo_EN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32253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4342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9269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 fontAlgn="auto">
                <a:spcBef>
                  <a:spcPct val="20000"/>
                </a:spcBef>
                <a:spcAft>
                  <a:spcPts val="0"/>
                </a:spcAft>
                <a:buFontTx/>
                <a:buChar char="•"/>
                <a:defRPr/>
              </a:pPr>
              <a:endParaRPr lang="en-US" sz="3200"/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>
                  <a:solidFill>
                    <a:srgbClr val="551C15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www.ifrc.org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>
                  <a:solidFill>
                    <a:schemeClr val="bg1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Saving lives, changing minds.</a:t>
              </a:r>
              <a:endParaRPr lang="en-US" sz="1200">
                <a:solidFill>
                  <a:schemeClr val="bg1"/>
                </a:solidFill>
                <a:latin typeface="Arial Rounded MT Bold" pitchFamily="-110" charset="0"/>
                <a:ea typeface="Arial Rounded MT Bold" pitchFamily="-110" charset="0"/>
                <a:cs typeface="Arial Rounded MT Bold" pitchFamily="-110" charset="0"/>
              </a:endParaRPr>
            </a:p>
          </p:txBody>
        </p:sp>
        <p:pic>
          <p:nvPicPr>
            <p:cNvPr id="1034" name="Picture 14" descr="IFRC_logo_EN.gif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3869" y="6172201"/>
              <a:ext cx="3225331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grpSp>
        <p:nvGrpSpPr>
          <p:cNvPr id="1029" name="Group 16"/>
          <p:cNvGrpSpPr>
            <a:grpSpLocks/>
          </p:cNvGrpSpPr>
          <p:nvPr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18" name="Oval 17"/>
            <p:cNvSpPr/>
            <p:nvPr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82555" y="705662"/>
              <a:ext cx="1144157" cy="30766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Innovation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Framework</a:t>
              </a:r>
              <a:endParaRPr lang="en-US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23" r:id="rId9"/>
    <p:sldLayoutId id="2147483742" r:id="rId1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8" name="Oval 17"/>
          <p:cNvSpPr/>
          <p:nvPr/>
        </p:nvSpPr>
        <p:spPr bwMode="auto">
          <a:xfrm>
            <a:off x="339725" y="339725"/>
            <a:ext cx="1260475" cy="1260475"/>
          </a:xfrm>
          <a:prstGeom prst="ellipse">
            <a:avLst/>
          </a:prstGeom>
          <a:solidFill>
            <a:srgbClr val="CF1C21"/>
          </a:solidFill>
          <a:ln w="31750">
            <a:solidFill>
              <a:schemeClr val="bg1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Box 5"/>
          <p:cNvSpPr txBox="1"/>
          <p:nvPr userDrawn="1"/>
        </p:nvSpPr>
        <p:spPr bwMode="auto">
          <a:xfrm>
            <a:off x="393700" y="816967"/>
            <a:ext cx="1144588" cy="30777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Innovation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Framework</a:t>
            </a:r>
            <a:endParaRPr lang="en-US" sz="1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496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Models of </a:t>
            </a:r>
            <a:r>
              <a:rPr lang="en-US" dirty="0" smtClean="0"/>
              <a:t>Innovation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Edward G. Happ, Global CIO</a:t>
            </a:r>
          </a:p>
          <a:p>
            <a:r>
              <a:rPr lang="en-US" sz="2000" dirty="0" smtClean="0"/>
              <a:t>September 2013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2867285" y="1850215"/>
            <a:ext cx="3962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FF0000"/>
                </a:solidFill>
              </a:rPr>
              <a:t>DRAFT FOR DISCUSSION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861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8045" y="350838"/>
            <a:ext cx="7236443" cy="1143000"/>
          </a:xfrm>
        </p:spPr>
        <p:txBody>
          <a:bodyPr/>
          <a:lstStyle/>
          <a:p>
            <a:r>
              <a:rPr lang="en-US" dirty="0" smtClean="0"/>
              <a:t>6. Crowd-sourced </a:t>
            </a:r>
            <a:r>
              <a:rPr lang="en-US" dirty="0" err="1"/>
              <a:t>ideagoria</a:t>
            </a:r>
            <a:r>
              <a:rPr lang="en-US" dirty="0"/>
              <a:t>, </a:t>
            </a:r>
            <a:r>
              <a:rPr lang="en-US" dirty="0" err="1" smtClean="0"/>
              <a:t>Tapscott</a:t>
            </a:r>
            <a:r>
              <a:rPr lang="en-US" dirty="0" smtClean="0"/>
              <a:t> </a:t>
            </a:r>
            <a:r>
              <a:rPr lang="en-US" dirty="0"/>
              <a:t>model</a:t>
            </a:r>
            <a:br>
              <a:rPr lang="en-US" dirty="0"/>
            </a:br>
            <a:r>
              <a:rPr lang="en-US" dirty="0" smtClean="0"/>
              <a:t>  </a:t>
            </a: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3" name="Trapezoid 2"/>
          <p:cNvSpPr/>
          <p:nvPr/>
        </p:nvSpPr>
        <p:spPr>
          <a:xfrm rot="5400000">
            <a:off x="1763688" y="2780928"/>
            <a:ext cx="2304256" cy="1944216"/>
          </a:xfrm>
          <a:prstGeom prst="trapezoid">
            <a:avLst>
              <a:gd name="adj" fmla="val 425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rapezoid 3"/>
          <p:cNvSpPr/>
          <p:nvPr/>
        </p:nvSpPr>
        <p:spPr>
          <a:xfrm rot="16200000">
            <a:off x="5184068" y="2780928"/>
            <a:ext cx="2304256" cy="1944216"/>
          </a:xfrm>
          <a:prstGeom prst="trapezoid">
            <a:avLst>
              <a:gd name="adj" fmla="val 425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87925" y="3429000"/>
            <a:ext cx="1476163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Wide Filter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731243" y="4427820"/>
            <a:ext cx="1826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 volume model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83052" y="2132856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Demand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55660" y="2132856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Supply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9512" y="3563724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 needs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1619672" y="3645024"/>
            <a:ext cx="123398" cy="2566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7400930" y="3573016"/>
            <a:ext cx="123398" cy="2566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452320" y="3492297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Surviving apps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53873" y="2915652"/>
            <a:ext cx="1813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Crowd Capacity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452929" y="6093296"/>
            <a:ext cx="4429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Strategy: harvest the best of the solutions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88224" y="4942909"/>
            <a:ext cx="2555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solidFill>
                  <a:srgbClr val="FFC000"/>
                </a:solidFill>
              </a:rPr>
              <a:t>Problems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dirty="0" smtClean="0">
                <a:solidFill>
                  <a:srgbClr val="FFC000"/>
                </a:solidFill>
              </a:rPr>
              <a:t>Takes significant humility</a:t>
            </a:r>
            <a:endParaRPr lang="en-US" sz="1200" b="1" dirty="0">
              <a:solidFill>
                <a:srgbClr val="FFC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49235" y="1196752"/>
            <a:ext cx="27349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An External Model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22" name="Arc 21"/>
          <p:cNvSpPr/>
          <p:nvPr/>
        </p:nvSpPr>
        <p:spPr>
          <a:xfrm rot="10800000">
            <a:off x="2267744" y="1997224"/>
            <a:ext cx="4536504" cy="472698"/>
          </a:xfrm>
          <a:prstGeom prst="arc">
            <a:avLst>
              <a:gd name="adj1" fmla="val 39305"/>
              <a:gd name="adj2" fmla="val 10803666"/>
            </a:avLst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978479" y="1997224"/>
            <a:ext cx="11641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Shadow IT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399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9552" y="1676400"/>
            <a:ext cx="8352928" cy="41910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traditional approach is not working</a:t>
            </a:r>
          </a:p>
          <a:p>
            <a:pPr marL="917575" lvl="4" indent="-457200">
              <a:buFont typeface="Wingdings" panose="05000000000000000000" pitchFamily="2" charset="2"/>
              <a:buChar char="Ø"/>
            </a:pPr>
            <a:r>
              <a:rPr lang="en-US" dirty="0" smtClean="0"/>
              <a:t>As must-do, compliant and continuing projects dominate, we have a declining number of new projects approved for </a:t>
            </a:r>
            <a:r>
              <a:rPr lang="en-US" dirty="0" smtClean="0"/>
              <a:t>funding</a:t>
            </a:r>
            <a:endParaRPr lang="en-US" dirty="0" smtClean="0"/>
          </a:p>
          <a:p>
            <a:pPr marL="917575" lvl="4" indent="-457200">
              <a:buFont typeface="Wingdings" panose="05000000000000000000" pitchFamily="2" charset="2"/>
              <a:buChar char="Ø"/>
            </a:pPr>
            <a:r>
              <a:rPr lang="en-US" dirty="0" smtClean="0"/>
              <a:t>Funding to “widen” the filter is an </a:t>
            </a:r>
            <a:r>
              <a:rPr lang="en-US" dirty="0" smtClean="0"/>
              <a:t>issue, </a:t>
            </a:r>
            <a:r>
              <a:rPr lang="en-US" dirty="0" smtClean="0"/>
              <a:t>as is human capacity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R&amp;D </a:t>
            </a:r>
            <a:r>
              <a:rPr lang="en-US" dirty="0" smtClean="0"/>
              <a:t>lab approach is too expensive and time consuming 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crowdsource-</a:t>
            </a:r>
            <a:r>
              <a:rPr lang="en-US" dirty="0" err="1" smtClean="0"/>
              <a:t>ideagoria</a:t>
            </a:r>
            <a:r>
              <a:rPr lang="en-US" dirty="0" smtClean="0"/>
              <a:t> may be too radical for a humanitarian organization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Disruptive innovation may first be an </a:t>
            </a:r>
            <a:r>
              <a:rPr lang="en-US" dirty="0" smtClean="0"/>
              <a:t>awareness, over coming denial </a:t>
            </a:r>
            <a:r>
              <a:rPr lang="en-US" dirty="0" smtClean="0"/>
              <a:t>issue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Discover and harvest plus controlled experiments may be best suited for the next step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631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55576" y="1676400"/>
            <a:ext cx="7931224" cy="4191000"/>
          </a:xfrm>
        </p:spPr>
        <p:txBody>
          <a:bodyPr/>
          <a:lstStyle/>
          <a:p>
            <a:r>
              <a:rPr lang="en-US" dirty="0" smtClean="0"/>
              <a:t>Combining the Discover and Harvest model (option 2) with Controlled Experiments (option 5) may be best suited for a nonprofit organization budget and culture</a:t>
            </a:r>
          </a:p>
          <a:p>
            <a:pPr marL="449263" lvl="3" indent="-273050"/>
            <a:r>
              <a:rPr lang="en-GB" dirty="0" smtClean="0"/>
              <a:t>Use a </a:t>
            </a:r>
            <a:r>
              <a:rPr lang="en-GB" u="sng" dirty="0" smtClean="0"/>
              <a:t>project review panel</a:t>
            </a:r>
            <a:r>
              <a:rPr lang="en-GB" dirty="0" smtClean="0"/>
              <a:t>, </a:t>
            </a:r>
            <a:r>
              <a:rPr lang="en-GB" dirty="0"/>
              <a:t>pilots and contests to create an ecosystem for innovation to take </a:t>
            </a:r>
            <a:r>
              <a:rPr lang="en-GB" dirty="0" smtClean="0"/>
              <a:t>root, flourish </a:t>
            </a:r>
            <a:r>
              <a:rPr lang="en-GB" dirty="0"/>
              <a:t>and </a:t>
            </a:r>
            <a:r>
              <a:rPr lang="en-GB" dirty="0" smtClean="0"/>
              <a:t>scale</a:t>
            </a:r>
          </a:p>
          <a:p>
            <a:pPr marL="449263" lvl="3" indent="-273050"/>
            <a:r>
              <a:rPr lang="en-GB" dirty="0" smtClean="0"/>
              <a:t>Disciplined experimenting to </a:t>
            </a:r>
            <a:r>
              <a:rPr lang="en-GB" u="sng" dirty="0" smtClean="0"/>
              <a:t>take projects </a:t>
            </a:r>
            <a:r>
              <a:rPr lang="en-GB" u="sng" dirty="0" smtClean="0"/>
              <a:t>from Pilot to Scale to </a:t>
            </a:r>
            <a:r>
              <a:rPr lang="en-GB" u="sng" dirty="0" smtClean="0"/>
              <a:t>Mainstream,</a:t>
            </a:r>
            <a:r>
              <a:rPr lang="en-GB" dirty="0" smtClean="0"/>
              <a:t> with try-learn-do investment levels</a:t>
            </a:r>
            <a:endParaRPr lang="en-GB" dirty="0"/>
          </a:p>
          <a:p>
            <a:r>
              <a:rPr lang="en-US" dirty="0" smtClean="0"/>
              <a:t>Create an innovation fund to get started</a:t>
            </a:r>
          </a:p>
          <a:p>
            <a:pPr lvl="1"/>
            <a:r>
              <a:rPr lang="en-US" u="sng" dirty="0" smtClean="0"/>
              <a:t>Reallocate existing budget to create an initial </a:t>
            </a:r>
            <a:r>
              <a:rPr lang="en-US" u="sng" dirty="0" smtClean="0"/>
              <a:t>budget </a:t>
            </a:r>
            <a:r>
              <a:rPr lang="en-US" dirty="0" smtClean="0"/>
              <a:t>of 1.5M CHF and evaluate after one year (See the IT Think paper for details)</a:t>
            </a:r>
          </a:p>
        </p:txBody>
      </p:sp>
    </p:spTree>
    <p:extLst>
      <p:ext uri="{BB962C8B-B14F-4D97-AF65-F5344CB8AC3E}">
        <p14:creationId xmlns:p14="http://schemas.microsoft.com/office/powerpoint/2010/main" val="571906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394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4097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916832"/>
            <a:ext cx="7992888" cy="3950568"/>
          </a:xfrm>
        </p:spPr>
        <p:txBody>
          <a:bodyPr/>
          <a:lstStyle/>
          <a:p>
            <a:r>
              <a:rPr lang="en-US" dirty="0" smtClean="0"/>
              <a:t>Supply side – </a:t>
            </a:r>
            <a:r>
              <a:rPr lang="en-US" i="1" dirty="0" smtClean="0"/>
              <a:t>the aggregation of solutions (apps, ideas)</a:t>
            </a:r>
            <a:endParaRPr lang="en-US" dirty="0" smtClean="0"/>
          </a:p>
          <a:p>
            <a:r>
              <a:rPr lang="en-US" dirty="0" smtClean="0"/>
              <a:t>Demand side – </a:t>
            </a:r>
            <a:r>
              <a:rPr lang="en-US" i="1" dirty="0" smtClean="0"/>
              <a:t>the aggregation of needs</a:t>
            </a:r>
          </a:p>
          <a:p>
            <a:r>
              <a:rPr lang="en-US" dirty="0" smtClean="0"/>
              <a:t>Capacity side – </a:t>
            </a:r>
            <a:r>
              <a:rPr lang="en-US" i="1" dirty="0" smtClean="0"/>
              <a:t>the ability to deliver on needs and solutions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289399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Innovation at the margins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9920281"/>
              </p:ext>
            </p:extLst>
          </p:nvPr>
        </p:nvGraphicFramePr>
        <p:xfrm>
          <a:off x="1547664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4499992" y="1844824"/>
            <a:ext cx="237626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876256" y="1556792"/>
            <a:ext cx="19447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Historical IT – all </a:t>
            </a:r>
          </a:p>
          <a:p>
            <a:r>
              <a:rPr lang="en-US" sz="1400" i="1" dirty="0" smtClean="0"/>
              <a:t>components provided </a:t>
            </a:r>
            <a:endParaRPr lang="en-US" sz="1400" i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499992" y="3068960"/>
            <a:ext cx="23042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804248" y="2833772"/>
            <a:ext cx="23535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Current Era – Users bring </a:t>
            </a:r>
          </a:p>
          <a:p>
            <a:r>
              <a:rPr lang="en-US" sz="1400" i="1" dirty="0" smtClean="0"/>
              <a:t>their own devices and apps</a:t>
            </a:r>
            <a:endParaRPr lang="en-US" sz="1400" i="1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572000" y="3664188"/>
            <a:ext cx="23042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876256" y="3429000"/>
            <a:ext cx="21932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Future Era – Users bring </a:t>
            </a:r>
          </a:p>
          <a:p>
            <a:r>
              <a:rPr lang="en-US" sz="1400" i="1" dirty="0" smtClean="0"/>
              <a:t>their own networks</a:t>
            </a:r>
            <a:endParaRPr lang="en-US" sz="14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6372200" y="4706560"/>
            <a:ext cx="265329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rgbClr val="FF0000"/>
                </a:solidFill>
              </a:rPr>
              <a:t>Standard core – it is unlikely</a:t>
            </a:r>
          </a:p>
          <a:p>
            <a:r>
              <a:rPr lang="en-US" sz="1400" i="1" dirty="0" smtClean="0">
                <a:solidFill>
                  <a:srgbClr val="FF0000"/>
                </a:solidFill>
              </a:rPr>
              <a:t>users will have or should have</a:t>
            </a:r>
          </a:p>
          <a:p>
            <a:r>
              <a:rPr lang="en-US" sz="1400" i="1" dirty="0" smtClean="0">
                <a:solidFill>
                  <a:srgbClr val="FF0000"/>
                </a:solidFill>
              </a:rPr>
              <a:t>their own Finance, HR, Supply </a:t>
            </a:r>
          </a:p>
          <a:p>
            <a:r>
              <a:rPr lang="en-US" sz="1400" i="1" dirty="0" smtClean="0">
                <a:solidFill>
                  <a:srgbClr val="FF0000"/>
                </a:solidFill>
              </a:rPr>
              <a:t>Chain, and Legal </a:t>
            </a:r>
          </a:p>
          <a:p>
            <a:r>
              <a:rPr lang="en-US" sz="1400" i="1" dirty="0" smtClean="0">
                <a:solidFill>
                  <a:srgbClr val="FF0000"/>
                </a:solidFill>
              </a:rPr>
              <a:t>applications and data</a:t>
            </a:r>
            <a:endParaRPr lang="en-US" sz="1400" i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9512" y="1916832"/>
            <a:ext cx="261321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rgbClr val="FF0000"/>
                </a:solidFill>
              </a:rPr>
              <a:t>Local innovation is more likely </a:t>
            </a:r>
          </a:p>
          <a:p>
            <a:r>
              <a:rPr lang="en-US" sz="1400" i="1" dirty="0" smtClean="0">
                <a:solidFill>
                  <a:srgbClr val="FF0000"/>
                </a:solidFill>
              </a:rPr>
              <a:t>and sustainable at the outer</a:t>
            </a:r>
          </a:p>
          <a:p>
            <a:r>
              <a:rPr lang="en-US" sz="1400" i="1" dirty="0">
                <a:solidFill>
                  <a:srgbClr val="FF0000"/>
                </a:solidFill>
              </a:rPr>
              <a:t>l</a:t>
            </a:r>
            <a:r>
              <a:rPr lang="en-US" sz="1400" i="1" dirty="0" smtClean="0">
                <a:solidFill>
                  <a:srgbClr val="FF0000"/>
                </a:solidFill>
              </a:rPr>
              <a:t>ayers of IT delivery</a:t>
            </a:r>
            <a:endParaRPr lang="en-US" sz="1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320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Types of Innovation*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676400"/>
            <a:ext cx="7715200" cy="4191000"/>
          </a:xfrm>
        </p:spPr>
        <p:txBody>
          <a:bodyPr/>
          <a:lstStyle/>
          <a:p>
            <a:r>
              <a:rPr lang="en-GB" sz="2400" dirty="0" smtClean="0"/>
              <a:t>Empowering </a:t>
            </a:r>
            <a:r>
              <a:rPr lang="en-GB" sz="2400" dirty="0"/>
              <a:t>(or disruptive) </a:t>
            </a:r>
            <a:r>
              <a:rPr lang="en-GB" sz="2400" dirty="0" smtClean="0"/>
              <a:t>innovation – </a:t>
            </a:r>
            <a:r>
              <a:rPr lang="en-GB" sz="2000" dirty="0" smtClean="0"/>
              <a:t>“</a:t>
            </a:r>
            <a:r>
              <a:rPr lang="en-GB" sz="2000" i="1" dirty="0" smtClean="0"/>
              <a:t>transmutes </a:t>
            </a:r>
            <a:r>
              <a:rPr lang="en-GB" sz="2000" i="1" dirty="0"/>
              <a:t>complicated and costly products available to a few into simpler, cheaper products accessible to </a:t>
            </a:r>
            <a:r>
              <a:rPr lang="en-GB" sz="2000" i="1" dirty="0" smtClean="0"/>
              <a:t>many”  “</a:t>
            </a:r>
            <a:r>
              <a:rPr lang="en-GB" sz="2000" i="1" dirty="0"/>
              <a:t>creating new markets and wreaking havoc within </a:t>
            </a:r>
            <a:r>
              <a:rPr lang="en-GB" sz="2000" i="1" dirty="0" smtClean="0"/>
              <a:t>industries” (e.g., Ford </a:t>
            </a:r>
            <a:r>
              <a:rPr lang="en-GB" sz="2000" i="1" dirty="0"/>
              <a:t>Model T </a:t>
            </a:r>
            <a:r>
              <a:rPr lang="en-GB" sz="2000" i="1" dirty="0" smtClean="0"/>
              <a:t>car)</a:t>
            </a:r>
          </a:p>
          <a:p>
            <a:r>
              <a:rPr lang="en-GB" sz="2400" dirty="0"/>
              <a:t>Sustaining innovation </a:t>
            </a:r>
            <a:r>
              <a:rPr lang="en-GB" sz="2400" dirty="0" smtClean="0"/>
              <a:t>– </a:t>
            </a:r>
            <a:r>
              <a:rPr lang="en-GB" sz="2000" i="1" dirty="0" smtClean="0"/>
              <a:t>“replaces </a:t>
            </a:r>
            <a:r>
              <a:rPr lang="en-GB" sz="2000" i="1" dirty="0"/>
              <a:t>old models with new products that often incorporate new technology and novel design features</a:t>
            </a:r>
            <a:r>
              <a:rPr lang="en-GB" sz="2000" i="1" dirty="0" smtClean="0"/>
              <a:t>.”  “</a:t>
            </a:r>
            <a:r>
              <a:rPr lang="en-GB" sz="2000" i="1" dirty="0"/>
              <a:t>making things incrementally bigger, more powerful, and more </a:t>
            </a:r>
            <a:r>
              <a:rPr lang="en-GB" sz="2000" i="1" dirty="0" smtClean="0"/>
              <a:t>efficient” (ex. </a:t>
            </a:r>
            <a:r>
              <a:rPr lang="en-GB" sz="2000" i="1" dirty="0"/>
              <a:t>Toyota </a:t>
            </a:r>
            <a:r>
              <a:rPr lang="en-GB" sz="2000" i="1" dirty="0" smtClean="0"/>
              <a:t>Prius)</a:t>
            </a:r>
          </a:p>
          <a:p>
            <a:r>
              <a:rPr lang="en-GB" sz="2400" dirty="0" smtClean="0"/>
              <a:t>Efficiency innovation – </a:t>
            </a:r>
            <a:r>
              <a:rPr lang="en-GB" sz="2000" i="1" dirty="0" smtClean="0"/>
              <a:t>“makes </a:t>
            </a:r>
            <a:r>
              <a:rPr lang="en-GB" sz="2000" i="1" dirty="0"/>
              <a:t>existing products more </a:t>
            </a:r>
            <a:r>
              <a:rPr lang="en-GB" sz="2000" i="1" dirty="0" smtClean="0"/>
              <a:t>proficiently” (ex. Lean production)  </a:t>
            </a:r>
          </a:p>
          <a:p>
            <a:endParaRPr lang="en-GB" sz="1000" i="1" dirty="0"/>
          </a:p>
          <a:p>
            <a:pPr marL="0" indent="0">
              <a:buNone/>
            </a:pPr>
            <a:r>
              <a:rPr lang="en-GB" sz="2000" b="1" i="1" dirty="0" smtClean="0">
                <a:solidFill>
                  <a:srgbClr val="FF0000"/>
                </a:solidFill>
              </a:rPr>
              <a:t>Only disruptive innovations create new jobs </a:t>
            </a:r>
          </a:p>
          <a:p>
            <a:pPr marL="0" indent="0">
              <a:buNone/>
            </a:pPr>
            <a:r>
              <a:rPr lang="en-GB" sz="1400" i="1" dirty="0" smtClean="0"/>
              <a:t>*Clay Christensen, Davos interview, January 2013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1883299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we trying to optimize?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8352928" cy="41910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Thinking </a:t>
            </a:r>
            <a:r>
              <a:rPr lang="en-US" dirty="0"/>
              <a:t>outside the box; </a:t>
            </a:r>
            <a:r>
              <a:rPr lang="en-US" dirty="0" smtClean="0"/>
              <a:t>engage </a:t>
            </a:r>
            <a:r>
              <a:rPr lang="en-US" dirty="0"/>
              <a:t>the creativity of our people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Investing small amounts for big returns 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Delivering new program/services </a:t>
            </a:r>
            <a:r>
              <a:rPr lang="en-US" dirty="0"/>
              <a:t>that demonstrate impact and scale </a:t>
            </a:r>
          </a:p>
          <a:p>
            <a:pPr marL="0" indent="0">
              <a:buNone/>
            </a:pPr>
            <a:r>
              <a:rPr lang="en-US" dirty="0"/>
              <a:t> </a:t>
            </a:r>
            <a:endParaRPr lang="en-US" dirty="0" smtClean="0"/>
          </a:p>
          <a:p>
            <a:pPr marL="95250" indent="0">
              <a:buNone/>
            </a:pPr>
            <a:r>
              <a:rPr lang="en-US" i="1" dirty="0" smtClean="0"/>
              <a:t>In short, engaging our creativity to </a:t>
            </a:r>
            <a:r>
              <a:rPr lang="en-GB" i="1" dirty="0" smtClean="0"/>
              <a:t>maximize </a:t>
            </a:r>
            <a:r>
              <a:rPr lang="en-GB" i="1" dirty="0"/>
              <a:t>supply and minimize </a:t>
            </a:r>
            <a:r>
              <a:rPr lang="en-GB" i="1" dirty="0" smtClean="0"/>
              <a:t>constraints</a:t>
            </a:r>
            <a:endParaRPr lang="en-GB" i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42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Models of Innovation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Traditional, top-down innovation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Discovery innovation, an inverted model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Disruptive Innovation, Clay Christensen model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R&amp;D lab, corporate model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Controlled experiments, the Dartmouth model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Crowdsource </a:t>
            </a:r>
            <a:r>
              <a:rPr lang="en-US" dirty="0" err="1" smtClean="0"/>
              <a:t>ideagoria</a:t>
            </a:r>
            <a:r>
              <a:rPr lang="en-US" dirty="0" smtClean="0"/>
              <a:t>, the </a:t>
            </a:r>
            <a:r>
              <a:rPr lang="en-US" dirty="0" err="1" smtClean="0"/>
              <a:t>Tapscott</a:t>
            </a:r>
            <a:r>
              <a:rPr lang="en-US" dirty="0" smtClean="0"/>
              <a:t>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463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Traditional, top-down innovation</a:t>
            </a:r>
            <a:endParaRPr lang="en-US" dirty="0"/>
          </a:p>
        </p:txBody>
      </p:sp>
      <p:sp>
        <p:nvSpPr>
          <p:cNvPr id="3" name="Trapezoid 2"/>
          <p:cNvSpPr/>
          <p:nvPr/>
        </p:nvSpPr>
        <p:spPr>
          <a:xfrm rot="5400000">
            <a:off x="1763688" y="2780928"/>
            <a:ext cx="2304256" cy="1944216"/>
          </a:xfrm>
          <a:prstGeom prst="trapezoid">
            <a:avLst>
              <a:gd name="adj" fmla="val 425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rapezoid 3"/>
          <p:cNvSpPr/>
          <p:nvPr/>
        </p:nvSpPr>
        <p:spPr>
          <a:xfrm rot="16200000">
            <a:off x="5184068" y="2780928"/>
            <a:ext cx="2304256" cy="1944216"/>
          </a:xfrm>
          <a:prstGeom prst="trapezoid">
            <a:avLst>
              <a:gd name="adj" fmla="val 425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87925" y="3429000"/>
            <a:ext cx="1476163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ITSG Filter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786577" y="4293096"/>
            <a:ext cx="17155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 “do” model</a:t>
            </a:r>
          </a:p>
          <a:p>
            <a:pPr algn="ctr"/>
            <a:r>
              <a:rPr lang="en-US" sz="1400" dirty="0" smtClean="0"/>
              <a:t>12-20 projects/year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283052" y="2132856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Demand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55660" y="2132856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Supply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3528" y="3563724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 needs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1619672" y="3645024"/>
            <a:ext cx="123398" cy="2566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7400930" y="3573016"/>
            <a:ext cx="123398" cy="2566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600012" y="3501008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Internal apps</a:t>
            </a:r>
          </a:p>
          <a:p>
            <a:r>
              <a:rPr lang="en-US" sz="1400" dirty="0" smtClean="0"/>
              <a:t>(5 years, 60 apps)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4019356" y="2915652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Capacity</a:t>
            </a:r>
            <a:endParaRPr lang="en-US" dirty="0"/>
          </a:p>
        </p:txBody>
      </p:sp>
      <p:sp>
        <p:nvSpPr>
          <p:cNvPr id="15" name="Arc 14"/>
          <p:cNvSpPr/>
          <p:nvPr/>
        </p:nvSpPr>
        <p:spPr>
          <a:xfrm rot="10800000">
            <a:off x="2267744" y="1997224"/>
            <a:ext cx="4536504" cy="472698"/>
          </a:xfrm>
          <a:prstGeom prst="arc">
            <a:avLst>
              <a:gd name="adj1" fmla="val 39305"/>
              <a:gd name="adj2" fmla="val 10803666"/>
            </a:avLst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978479" y="1997224"/>
            <a:ext cx="11641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Shadow IT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7" name="Arc 16"/>
          <p:cNvSpPr/>
          <p:nvPr/>
        </p:nvSpPr>
        <p:spPr>
          <a:xfrm>
            <a:off x="2448450" y="4869160"/>
            <a:ext cx="4536504" cy="472698"/>
          </a:xfrm>
          <a:prstGeom prst="arc">
            <a:avLst>
              <a:gd name="adj1" fmla="val 39305"/>
              <a:gd name="adj2" fmla="val 10803666"/>
            </a:avLst>
          </a:prstGeom>
          <a:ln w="28575" cmpd="sng">
            <a:solidFill>
              <a:srgbClr val="FF0000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179078" y="4941168"/>
            <a:ext cx="2977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Incremental, Sustainable, BPR</a:t>
            </a:r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58305" y="6093296"/>
            <a:ext cx="5818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Strategy: grow the apps by widening the capacity filter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20272" y="5302949"/>
            <a:ext cx="18356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solidFill>
                  <a:srgbClr val="FFC000"/>
                </a:solidFill>
              </a:rPr>
              <a:t>Problems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dirty="0" smtClean="0">
                <a:solidFill>
                  <a:srgbClr val="FFC000"/>
                </a:solidFill>
              </a:rPr>
              <a:t>Getting to new apps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dirty="0" smtClean="0">
                <a:solidFill>
                  <a:srgbClr val="FFC000"/>
                </a:solidFill>
              </a:rPr>
              <a:t>ISD cost bottleneck</a:t>
            </a:r>
            <a:endParaRPr lang="en-US" sz="1200" b="1" dirty="0">
              <a:solidFill>
                <a:srgbClr val="FFC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98853" y="1196752"/>
            <a:ext cx="18356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An Internal Model</a:t>
            </a:r>
            <a:endParaRPr lang="en-US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142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50838"/>
            <a:ext cx="6991672" cy="1143000"/>
          </a:xfrm>
        </p:spPr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. </a:t>
            </a:r>
            <a:r>
              <a:rPr lang="en-GB" dirty="0"/>
              <a:t>Discovery innovation, an inverted </a:t>
            </a:r>
            <a:r>
              <a:rPr lang="en-GB" dirty="0" smtClean="0"/>
              <a:t>model</a:t>
            </a:r>
            <a:endParaRPr lang="en-US" dirty="0"/>
          </a:p>
        </p:txBody>
      </p:sp>
      <p:sp>
        <p:nvSpPr>
          <p:cNvPr id="3" name="Trapezoid 2"/>
          <p:cNvSpPr/>
          <p:nvPr/>
        </p:nvSpPr>
        <p:spPr>
          <a:xfrm rot="5400000">
            <a:off x="1763688" y="2780928"/>
            <a:ext cx="2304256" cy="1944216"/>
          </a:xfrm>
          <a:prstGeom prst="trapezoid">
            <a:avLst>
              <a:gd name="adj" fmla="val 425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rapezoid 3"/>
          <p:cNvSpPr/>
          <p:nvPr/>
        </p:nvSpPr>
        <p:spPr>
          <a:xfrm rot="16200000">
            <a:off x="5184068" y="2780928"/>
            <a:ext cx="2304256" cy="1944216"/>
          </a:xfrm>
          <a:prstGeom prst="trapezoid">
            <a:avLst>
              <a:gd name="adj" fmla="val 425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87925" y="3429000"/>
            <a:ext cx="1476163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Quality Filter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90042" y="4427820"/>
            <a:ext cx="31086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 “harvest” and polish model</a:t>
            </a:r>
          </a:p>
          <a:p>
            <a:pPr algn="ctr"/>
            <a:r>
              <a:rPr lang="en-US" sz="1400" dirty="0" smtClean="0"/>
              <a:t>Contests, consultations, criteria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83052" y="2132856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Supply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55660" y="2132856"/>
            <a:ext cx="1749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Scaled Sharing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3528" y="3563724"/>
            <a:ext cx="12619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User, local</a:t>
            </a:r>
          </a:p>
          <a:p>
            <a:r>
              <a:rPr lang="en-US" dirty="0" smtClean="0"/>
              <a:t>apps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1619672" y="3645024"/>
            <a:ext cx="123398" cy="2566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7400930" y="3573016"/>
            <a:ext cx="123398" cy="2566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524328" y="3492297"/>
            <a:ext cx="17251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Shared apps</a:t>
            </a:r>
          </a:p>
          <a:p>
            <a:r>
              <a:rPr lang="en-US" sz="1400" dirty="0" smtClean="0"/>
              <a:t>(3 years, 900 apps)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4019356" y="2915652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Capacity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472159" y="6093296"/>
            <a:ext cx="4390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Strategy: widen the supply scan and filter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88224" y="4942909"/>
            <a:ext cx="25557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solidFill>
                  <a:srgbClr val="FFC000"/>
                </a:solidFill>
              </a:rPr>
              <a:t>Problems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dirty="0" smtClean="0">
                <a:solidFill>
                  <a:srgbClr val="FFC000"/>
                </a:solidFill>
              </a:rPr>
              <a:t>Freeing up resources to run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dirty="0" smtClean="0">
                <a:solidFill>
                  <a:srgbClr val="FFC000"/>
                </a:solidFill>
              </a:rPr>
              <a:t>Reallocation 20% of project budget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dirty="0" smtClean="0">
                <a:solidFill>
                  <a:srgbClr val="FFC000"/>
                </a:solidFill>
              </a:rPr>
              <a:t>Does not work for enterprise apps and systems</a:t>
            </a:r>
            <a:endParaRPr lang="en-US" sz="1200" b="1" dirty="0">
              <a:solidFill>
                <a:srgbClr val="FFC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49235" y="1196752"/>
            <a:ext cx="27349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An External/Internal Model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22" name="Arc 21"/>
          <p:cNvSpPr/>
          <p:nvPr/>
        </p:nvSpPr>
        <p:spPr>
          <a:xfrm rot="10800000">
            <a:off x="2267744" y="1997224"/>
            <a:ext cx="4536504" cy="472698"/>
          </a:xfrm>
          <a:prstGeom prst="arc">
            <a:avLst>
              <a:gd name="adj1" fmla="val 39305"/>
              <a:gd name="adj2" fmla="val 10803666"/>
            </a:avLst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978479" y="1997224"/>
            <a:ext cx="11641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Shadow IT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806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50838"/>
            <a:ext cx="7207696" cy="1143000"/>
          </a:xfrm>
        </p:spPr>
        <p:txBody>
          <a:bodyPr/>
          <a:lstStyle/>
          <a:p>
            <a:r>
              <a:rPr lang="en-US" dirty="0" smtClean="0"/>
              <a:t>3. </a:t>
            </a:r>
            <a:r>
              <a:rPr lang="en-US" dirty="0"/>
              <a:t>Disruptive Innovation, </a:t>
            </a:r>
            <a:r>
              <a:rPr lang="en-US" dirty="0" smtClean="0"/>
              <a:t>Christensen </a:t>
            </a:r>
            <a:r>
              <a:rPr lang="en-US" dirty="0"/>
              <a:t>model</a:t>
            </a:r>
            <a:br>
              <a:rPr lang="en-US" dirty="0"/>
            </a:br>
            <a:endParaRPr lang="en-US" dirty="0"/>
          </a:p>
        </p:txBody>
      </p:sp>
      <p:sp>
        <p:nvSpPr>
          <p:cNvPr id="3" name="Trapezoid 2"/>
          <p:cNvSpPr/>
          <p:nvPr/>
        </p:nvSpPr>
        <p:spPr>
          <a:xfrm rot="5400000">
            <a:off x="1763688" y="2780928"/>
            <a:ext cx="2304256" cy="1944216"/>
          </a:xfrm>
          <a:prstGeom prst="trapezoid">
            <a:avLst>
              <a:gd name="adj" fmla="val 425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rapezoid 3"/>
          <p:cNvSpPr/>
          <p:nvPr/>
        </p:nvSpPr>
        <p:spPr>
          <a:xfrm rot="16200000">
            <a:off x="5184068" y="2780928"/>
            <a:ext cx="2304256" cy="1944216"/>
          </a:xfrm>
          <a:prstGeom prst="trapezoid">
            <a:avLst>
              <a:gd name="adj" fmla="val 425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87925" y="3429000"/>
            <a:ext cx="1476163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751595" y="4443113"/>
            <a:ext cx="17236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 Filter Bypass</a:t>
            </a:r>
          </a:p>
          <a:p>
            <a:pPr algn="ctr"/>
            <a:r>
              <a:rPr lang="en-US" sz="1400" dirty="0" smtClean="0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83052" y="2132856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Demand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55660" y="2132856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 Supply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 rot="10800000">
            <a:off x="2413920" y="2242262"/>
            <a:ext cx="339422" cy="2566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524328" y="3492297"/>
            <a:ext cx="8226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BYOD,</a:t>
            </a:r>
          </a:p>
          <a:p>
            <a:r>
              <a:rPr lang="en-US" sz="1600" dirty="0" smtClean="0"/>
              <a:t>BYOA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2747880" y="6093296"/>
            <a:ext cx="383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Strategy: scan horizons and partner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88224" y="4942909"/>
            <a:ext cx="25557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solidFill>
                  <a:srgbClr val="FFC000"/>
                </a:solidFill>
              </a:rPr>
              <a:t>Problems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dirty="0" smtClean="0">
                <a:solidFill>
                  <a:srgbClr val="FFC000"/>
                </a:solidFill>
              </a:rPr>
              <a:t>Rarely embraced in HQ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dirty="0" smtClean="0">
                <a:solidFill>
                  <a:srgbClr val="FFC000"/>
                </a:solidFill>
              </a:rPr>
              <a:t>Radical change is hard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dirty="0" smtClean="0">
                <a:solidFill>
                  <a:srgbClr val="FFC000"/>
                </a:solidFill>
              </a:rPr>
              <a:t>Challenges letting go of core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dirty="0" smtClean="0">
                <a:solidFill>
                  <a:srgbClr val="FFC000"/>
                </a:solidFill>
              </a:rPr>
              <a:t>Risky bets</a:t>
            </a:r>
            <a:endParaRPr lang="en-US" sz="1200" b="1" dirty="0">
              <a:solidFill>
                <a:srgbClr val="FFC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49235" y="1196752"/>
            <a:ext cx="27349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An External Model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22" name="Arc 21"/>
          <p:cNvSpPr/>
          <p:nvPr/>
        </p:nvSpPr>
        <p:spPr>
          <a:xfrm rot="10800000">
            <a:off x="2267744" y="1997224"/>
            <a:ext cx="4536504" cy="472698"/>
          </a:xfrm>
          <a:prstGeom prst="arc">
            <a:avLst>
              <a:gd name="adj1" fmla="val 39305"/>
              <a:gd name="adj2" fmla="val 10803666"/>
            </a:avLst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508806" y="1997224"/>
            <a:ext cx="210346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User self-selection </a:t>
            </a:r>
          </a:p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(variation on shadow IT)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 rot="1343717">
            <a:off x="4427984" y="3140968"/>
            <a:ext cx="432048" cy="115212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399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50838"/>
            <a:ext cx="6991672" cy="1143000"/>
          </a:xfrm>
        </p:spPr>
        <p:txBody>
          <a:bodyPr/>
          <a:lstStyle/>
          <a:p>
            <a:r>
              <a:rPr lang="en-US" dirty="0" smtClean="0"/>
              <a:t>4. </a:t>
            </a:r>
            <a:r>
              <a:rPr lang="en-US" dirty="0"/>
              <a:t>The R&amp;D lab, corporate </a:t>
            </a:r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" name="Trapezoid 2"/>
          <p:cNvSpPr/>
          <p:nvPr/>
        </p:nvSpPr>
        <p:spPr>
          <a:xfrm rot="5400000">
            <a:off x="2241032" y="2780928"/>
            <a:ext cx="1349568" cy="1944216"/>
          </a:xfrm>
          <a:prstGeom prst="trapezoid">
            <a:avLst>
              <a:gd name="adj" fmla="val 259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rapezoid 3"/>
          <p:cNvSpPr/>
          <p:nvPr/>
        </p:nvSpPr>
        <p:spPr>
          <a:xfrm rot="16200000">
            <a:off x="5184068" y="2780928"/>
            <a:ext cx="2304256" cy="1944216"/>
          </a:xfrm>
          <a:prstGeom prst="trapezoid">
            <a:avLst>
              <a:gd name="adj" fmla="val 425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87925" y="3429000"/>
            <a:ext cx="1476163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Funding Filter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03003" y="4427820"/>
            <a:ext cx="2082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 traditional model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83052" y="2132856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Demand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55660" y="2132856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Supply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3528" y="3563724"/>
            <a:ext cx="15440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Research,</a:t>
            </a:r>
          </a:p>
          <a:p>
            <a:r>
              <a:rPr lang="en-US" dirty="0" smtClean="0"/>
              <a:t>Tech. context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1619672" y="3645024"/>
            <a:ext cx="123398" cy="2566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7400930" y="2996952"/>
            <a:ext cx="123398" cy="2566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638237" y="2844225"/>
            <a:ext cx="11705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Winners:</a:t>
            </a:r>
          </a:p>
          <a:p>
            <a:r>
              <a:rPr lang="en-US" sz="1400" dirty="0" smtClean="0"/>
              <a:t>Scaled apps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275837" y="2915652"/>
            <a:ext cx="569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Lab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145154" y="6093296"/>
            <a:ext cx="5044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Strategy: invest in experiments; tolerate failures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88224" y="4942909"/>
            <a:ext cx="25557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solidFill>
                  <a:srgbClr val="FFC000"/>
                </a:solidFill>
              </a:rPr>
              <a:t>Problems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dirty="0" smtClean="0">
                <a:solidFill>
                  <a:srgbClr val="FFC000"/>
                </a:solidFill>
              </a:rPr>
              <a:t>Expensive investment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dirty="0" smtClean="0">
                <a:solidFill>
                  <a:srgbClr val="FFC000"/>
                </a:solidFill>
              </a:rPr>
              <a:t>Long development cycles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dirty="0" smtClean="0">
                <a:solidFill>
                  <a:srgbClr val="FFC000"/>
                </a:solidFill>
              </a:rPr>
              <a:t>Costly failures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dirty="0" smtClean="0">
                <a:solidFill>
                  <a:srgbClr val="FFC000"/>
                </a:solidFill>
              </a:rPr>
              <a:t>Elitist</a:t>
            </a:r>
            <a:endParaRPr lang="en-US" sz="1200" b="1" dirty="0">
              <a:solidFill>
                <a:srgbClr val="FFC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49235" y="1196752"/>
            <a:ext cx="27349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An Internal Model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7400930" y="4365104"/>
            <a:ext cx="123398" cy="2566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4" idx="0"/>
          </p:cNvCxnSpPr>
          <p:nvPr/>
        </p:nvCxnSpPr>
        <p:spPr>
          <a:xfrm>
            <a:off x="5364088" y="3753036"/>
            <a:ext cx="3528392" cy="20325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668344" y="4149080"/>
            <a:ext cx="13948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Losers:</a:t>
            </a:r>
          </a:p>
          <a:p>
            <a:r>
              <a:rPr lang="en-US" sz="1400" dirty="0" smtClean="0"/>
              <a:t>Learning </a:t>
            </a:r>
            <a:r>
              <a:rPr lang="en-US" sz="1400" dirty="0" err="1" smtClean="0"/>
              <a:t>Opp’s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724399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50838"/>
            <a:ext cx="7207696" cy="1143000"/>
          </a:xfrm>
        </p:spPr>
        <p:txBody>
          <a:bodyPr/>
          <a:lstStyle/>
          <a:p>
            <a:r>
              <a:rPr lang="en-US" dirty="0" smtClean="0"/>
              <a:t>5. </a:t>
            </a:r>
            <a:r>
              <a:rPr lang="en-US" dirty="0"/>
              <a:t>Controlled experiments, </a:t>
            </a:r>
            <a:r>
              <a:rPr lang="en-US" dirty="0" smtClean="0"/>
              <a:t>Dartmouth </a:t>
            </a:r>
            <a:r>
              <a:rPr lang="en-US" dirty="0"/>
              <a:t>model</a:t>
            </a:r>
            <a:br>
              <a:rPr lang="en-US" dirty="0"/>
            </a:br>
            <a:endParaRPr lang="en-US" dirty="0"/>
          </a:p>
        </p:txBody>
      </p:sp>
      <p:sp>
        <p:nvSpPr>
          <p:cNvPr id="3" name="Trapezoid 2"/>
          <p:cNvSpPr/>
          <p:nvPr/>
        </p:nvSpPr>
        <p:spPr>
          <a:xfrm rot="5400000">
            <a:off x="1763688" y="2780928"/>
            <a:ext cx="2304256" cy="1944216"/>
          </a:xfrm>
          <a:prstGeom prst="trapezoid">
            <a:avLst>
              <a:gd name="adj" fmla="val 425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rapezoid 3"/>
          <p:cNvSpPr/>
          <p:nvPr/>
        </p:nvSpPr>
        <p:spPr>
          <a:xfrm rot="16200000">
            <a:off x="5184068" y="2780928"/>
            <a:ext cx="2304256" cy="1944216"/>
          </a:xfrm>
          <a:prstGeom prst="trapezoid">
            <a:avLst>
              <a:gd name="adj" fmla="val 425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87925" y="3429000"/>
            <a:ext cx="1476163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13235" y="4427820"/>
            <a:ext cx="2262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 try-learn-do model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83052" y="2132856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Supply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55660" y="2132856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3528" y="3563724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Ideas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1619672" y="3645024"/>
            <a:ext cx="123398" cy="2566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7400930" y="3573016"/>
            <a:ext cx="123398" cy="2566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524328" y="3492297"/>
            <a:ext cx="14542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Scaled apps</a:t>
            </a:r>
          </a:p>
          <a:p>
            <a:r>
              <a:rPr lang="en-US" sz="1400" dirty="0" smtClean="0"/>
              <a:t> 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4275837" y="2915652"/>
            <a:ext cx="569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Lab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331102" y="6093296"/>
            <a:ext cx="4673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Strategy: limited experiments, clear learning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88224" y="4942909"/>
            <a:ext cx="25557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solidFill>
                  <a:srgbClr val="FFC000"/>
                </a:solidFill>
              </a:rPr>
              <a:t>Problems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dirty="0" smtClean="0">
                <a:solidFill>
                  <a:srgbClr val="FFC000"/>
                </a:solidFill>
              </a:rPr>
              <a:t>Lab size limit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dirty="0" smtClean="0">
                <a:solidFill>
                  <a:srgbClr val="FFC000"/>
                </a:solidFill>
              </a:rPr>
              <a:t>Lab speed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dirty="0" smtClean="0">
                <a:solidFill>
                  <a:srgbClr val="FFC000"/>
                </a:solidFill>
              </a:rPr>
              <a:t>Idea self-dependence, myopia</a:t>
            </a:r>
            <a:endParaRPr lang="en-US" sz="1200" b="1" dirty="0">
              <a:solidFill>
                <a:srgbClr val="FFC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49235" y="1196752"/>
            <a:ext cx="27349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An Internal Model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22" name="Arc 21"/>
          <p:cNvSpPr/>
          <p:nvPr/>
        </p:nvSpPr>
        <p:spPr>
          <a:xfrm rot="10800000">
            <a:off x="2267744" y="1997224"/>
            <a:ext cx="4536504" cy="472698"/>
          </a:xfrm>
          <a:prstGeom prst="arc">
            <a:avLst>
              <a:gd name="adj1" fmla="val 39305"/>
              <a:gd name="adj2" fmla="val 10803666"/>
            </a:avLst>
          </a:prstGeom>
          <a:ln w="28575">
            <a:solidFill>
              <a:srgbClr val="FF0000"/>
            </a:solidFill>
            <a:prstDash val="dash"/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13374" y="1997224"/>
            <a:ext cx="14943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Learning Loop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399629"/>
      </p:ext>
    </p:extLst>
  </p:cSld>
  <p:clrMapOvr>
    <a:masterClrMapping/>
  </p:clrMapOvr>
</p:sld>
</file>

<file path=ppt/theme/theme1.xml><?xml version="1.0" encoding="utf-8"?>
<a:theme xmlns:a="http://schemas.openxmlformats.org/drawingml/2006/main" name="IFRC_2011 presentation-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IFRC_2011 presentation-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IFRC_2011 presentation-EN</Template>
  <TotalTime>977</TotalTime>
  <Words>815</Words>
  <Application>Microsoft Office PowerPoint</Application>
  <PresentationFormat>On-screen Show (4:3)</PresentationFormat>
  <Paragraphs>165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IFRC_2011 presentation-EN</vt:lpstr>
      <vt:lpstr>1_IFRC_2011 presentation-EN</vt:lpstr>
      <vt:lpstr>Models of Innovation</vt:lpstr>
      <vt:lpstr>Three Types of Innovation*</vt:lpstr>
      <vt:lpstr>What are we trying to optimize?</vt:lpstr>
      <vt:lpstr>Models of Innovation</vt:lpstr>
      <vt:lpstr>1. Traditional, top-down innovation</vt:lpstr>
      <vt:lpstr>2. Discovery innovation, an inverted model</vt:lpstr>
      <vt:lpstr>3. Disruptive Innovation, Christensen model </vt:lpstr>
      <vt:lpstr>4. The R&amp;D lab, corporate model</vt:lpstr>
      <vt:lpstr>5. Controlled experiments, Dartmouth model </vt:lpstr>
      <vt:lpstr>6. Crowd-sourced ideagoria, Tapscott model    </vt:lpstr>
      <vt:lpstr>Conclusions</vt:lpstr>
      <vt:lpstr>Recommendation</vt:lpstr>
      <vt:lpstr>PowerPoint Presentation</vt:lpstr>
      <vt:lpstr>Appendix</vt:lpstr>
      <vt:lpstr>Model factors</vt:lpstr>
      <vt:lpstr>Innovation at the margins</vt:lpstr>
    </vt:vector>
  </TitlesOfParts>
  <Company>IFRC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 Computing Strategy</dc:title>
  <dc:creator>Alvaro Alvarez</dc:creator>
  <cp:lastModifiedBy>Edward Happ</cp:lastModifiedBy>
  <cp:revision>59</cp:revision>
  <dcterms:created xsi:type="dcterms:W3CDTF">2013-05-26T18:23:48Z</dcterms:created>
  <dcterms:modified xsi:type="dcterms:W3CDTF">2013-11-05T22:02:17Z</dcterms:modified>
</cp:coreProperties>
</file>