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61" r:id="rId5"/>
    <p:sldId id="324" r:id="rId6"/>
    <p:sldId id="258" r:id="rId7"/>
    <p:sldId id="275" r:id="rId8"/>
    <p:sldId id="278" r:id="rId9"/>
    <p:sldId id="276" r:id="rId10"/>
    <p:sldId id="304" r:id="rId11"/>
    <p:sldId id="305" r:id="rId12"/>
    <p:sldId id="306" r:id="rId13"/>
    <p:sldId id="307" r:id="rId14"/>
    <p:sldId id="283" r:id="rId15"/>
    <p:sldId id="260" r:id="rId16"/>
    <p:sldId id="302" r:id="rId17"/>
    <p:sldId id="300" r:id="rId18"/>
    <p:sldId id="301" r:id="rId19"/>
    <p:sldId id="314" r:id="rId20"/>
    <p:sldId id="289" r:id="rId21"/>
    <p:sldId id="315" r:id="rId22"/>
    <p:sldId id="323" r:id="rId23"/>
    <p:sldId id="290" r:id="rId24"/>
    <p:sldId id="291" r:id="rId25"/>
    <p:sldId id="296" r:id="rId26"/>
    <p:sldId id="297" r:id="rId27"/>
    <p:sldId id="298" r:id="rId28"/>
    <p:sldId id="325" r:id="rId29"/>
    <p:sldId id="312"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58C94F"/>
    <a:srgbClr val="2B9346"/>
    <a:srgbClr val="66FF66"/>
    <a:srgbClr val="40FF35"/>
    <a:srgbClr val="26FF2F"/>
    <a:srgbClr val="7F9E4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1" autoAdjust="0"/>
    <p:restoredTop sz="91017" autoAdjust="0"/>
  </p:normalViewPr>
  <p:slideViewPr>
    <p:cSldViewPr snapToObjects="1">
      <p:cViewPr varScale="1">
        <p:scale>
          <a:sx n="66" d="100"/>
          <a:sy n="66" d="100"/>
        </p:scale>
        <p:origin x="-9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8D906-3D04-47B6-A6CC-975169275F4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E7BD3C-63C6-46A9-BBF6-29E00F10339F}">
      <dgm:prSet custT="1"/>
      <dgm:spPr/>
      <dgm:t>
        <a:bodyPr/>
        <a:lstStyle/>
        <a:p>
          <a:pPr rtl="0"/>
          <a:r>
            <a:rPr lang="en-US" sz="3200" b="1" dirty="0" smtClean="0">
              <a:solidFill>
                <a:schemeClr val="tx1"/>
              </a:solidFill>
            </a:rPr>
            <a:t>New beneficiary impact programs		B+</a:t>
          </a:r>
          <a:endParaRPr lang="en-US" sz="3200" dirty="0">
            <a:solidFill>
              <a:schemeClr val="tx1"/>
            </a:solidFill>
          </a:endParaRPr>
        </a:p>
      </dgm:t>
    </dgm:pt>
    <dgm:pt modelId="{4EDA6189-1E1D-4235-838B-D1B9E2BC98A9}" type="parTrans" cxnId="{1FF0A690-62F0-4FCF-BA29-F3BEB79B8906}">
      <dgm:prSet/>
      <dgm:spPr/>
      <dgm:t>
        <a:bodyPr/>
        <a:lstStyle/>
        <a:p>
          <a:endParaRPr lang="en-US"/>
        </a:p>
      </dgm:t>
    </dgm:pt>
    <dgm:pt modelId="{7370B2FF-2E35-4D03-989B-3E2D810BB2BD}" type="sibTrans" cxnId="{1FF0A690-62F0-4FCF-BA29-F3BEB79B8906}">
      <dgm:prSet/>
      <dgm:spPr/>
      <dgm:t>
        <a:bodyPr/>
        <a:lstStyle/>
        <a:p>
          <a:endParaRPr lang="en-US"/>
        </a:p>
      </dgm:t>
    </dgm:pt>
    <dgm:pt modelId="{CBE1A90D-91CC-43E7-8D43-F6884BBE72C6}">
      <dgm:prSet custT="1"/>
      <dgm:spPr/>
      <dgm:t>
        <a:bodyPr/>
        <a:lstStyle/>
        <a:p>
          <a:pPr rtl="0"/>
          <a:r>
            <a:rPr lang="en-US" sz="3200" b="1" dirty="0" smtClean="0">
              <a:solidFill>
                <a:schemeClr val="tx1"/>
              </a:solidFill>
            </a:rPr>
            <a:t>Close the NGO "productivity gap"		A-</a:t>
          </a:r>
          <a:endParaRPr lang="en-US" sz="3200" dirty="0">
            <a:solidFill>
              <a:schemeClr val="tx1"/>
            </a:solidFill>
          </a:endParaRPr>
        </a:p>
      </dgm:t>
    </dgm:pt>
    <dgm:pt modelId="{6FC518B2-BC2C-4BD8-872D-EF4345DFF387}" type="parTrans" cxnId="{9B7E1766-C307-4A01-AABD-41DA77757C76}">
      <dgm:prSet/>
      <dgm:spPr/>
      <dgm:t>
        <a:bodyPr/>
        <a:lstStyle/>
        <a:p>
          <a:endParaRPr lang="en-US"/>
        </a:p>
      </dgm:t>
    </dgm:pt>
    <dgm:pt modelId="{40D5E58A-23D2-4173-BCD0-368AACAF180D}" type="sibTrans" cxnId="{9B7E1766-C307-4A01-AABD-41DA77757C76}">
      <dgm:prSet/>
      <dgm:spPr/>
      <dgm:t>
        <a:bodyPr/>
        <a:lstStyle/>
        <a:p>
          <a:endParaRPr lang="en-US"/>
        </a:p>
      </dgm:t>
    </dgm:pt>
    <dgm:pt modelId="{A9718433-BDC1-4CB4-9F2C-46C8A645FCFC}">
      <dgm:prSet custT="1"/>
      <dgm:spPr/>
      <dgm:t>
        <a:bodyPr/>
        <a:lstStyle/>
        <a:p>
          <a:pPr rtl="0"/>
          <a:r>
            <a:rPr lang="en-US" sz="3200" b="1" dirty="0" smtClean="0">
              <a:solidFill>
                <a:schemeClr val="tx1"/>
              </a:solidFill>
            </a:rPr>
            <a:t>Bridge the disruptive divide		C+</a:t>
          </a:r>
          <a:endParaRPr lang="en-US" sz="3200" dirty="0">
            <a:solidFill>
              <a:schemeClr val="tx1"/>
            </a:solidFill>
          </a:endParaRPr>
        </a:p>
      </dgm:t>
    </dgm:pt>
    <dgm:pt modelId="{D511464B-7EDF-4B64-B5ED-06B6E822A460}" type="parTrans" cxnId="{2F1BFE0E-0F17-4C59-A436-250D0B55BF82}">
      <dgm:prSet/>
      <dgm:spPr/>
      <dgm:t>
        <a:bodyPr/>
        <a:lstStyle/>
        <a:p>
          <a:endParaRPr lang="en-US"/>
        </a:p>
      </dgm:t>
    </dgm:pt>
    <dgm:pt modelId="{CA40D64C-D7DD-41FC-A8CA-4BBDE0E0F000}" type="sibTrans" cxnId="{2F1BFE0E-0F17-4C59-A436-250D0B55BF82}">
      <dgm:prSet/>
      <dgm:spPr/>
      <dgm:t>
        <a:bodyPr/>
        <a:lstStyle/>
        <a:p>
          <a:endParaRPr lang="en-US"/>
        </a:p>
      </dgm:t>
    </dgm:pt>
    <dgm:pt modelId="{CB51D5A2-EB42-423E-BE14-B694841E15BE}">
      <dgm:prSet custT="1"/>
      <dgm:spPr/>
      <dgm:t>
        <a:bodyPr/>
        <a:lstStyle/>
        <a:p>
          <a:pPr rtl="0"/>
          <a:r>
            <a:rPr lang="en-US" sz="3200" b="1" dirty="0" smtClean="0">
              <a:solidFill>
                <a:schemeClr val="tx1"/>
              </a:solidFill>
            </a:rPr>
            <a:t>50% faster disaster response		B-</a:t>
          </a:r>
          <a:endParaRPr lang="en-US" sz="3200" dirty="0">
            <a:solidFill>
              <a:schemeClr val="tx1"/>
            </a:solidFill>
          </a:endParaRPr>
        </a:p>
      </dgm:t>
    </dgm:pt>
    <dgm:pt modelId="{C46A66AC-64F9-433D-9FDE-5633868765B2}" type="parTrans" cxnId="{7FFA5E39-EC75-40CB-AF5D-30BA8FC725B0}">
      <dgm:prSet/>
      <dgm:spPr/>
      <dgm:t>
        <a:bodyPr/>
        <a:lstStyle/>
        <a:p>
          <a:endParaRPr lang="en-US"/>
        </a:p>
      </dgm:t>
    </dgm:pt>
    <dgm:pt modelId="{9DA9DFAA-603E-48DE-86F3-B36D4BD8A22B}" type="sibTrans" cxnId="{7FFA5E39-EC75-40CB-AF5D-30BA8FC725B0}">
      <dgm:prSet/>
      <dgm:spPr/>
      <dgm:t>
        <a:bodyPr/>
        <a:lstStyle/>
        <a:p>
          <a:endParaRPr lang="en-US"/>
        </a:p>
      </dgm:t>
    </dgm:pt>
    <dgm:pt modelId="{A812BE9C-CA96-48BC-89BA-273A9F85420E}">
      <dgm:prSet custT="1"/>
      <dgm:spPr/>
      <dgm:t>
        <a:bodyPr/>
        <a:lstStyle/>
        <a:p>
          <a:pPr rtl="0"/>
          <a:r>
            <a:rPr lang="en-US" sz="3200" b="1" dirty="0" smtClean="0">
              <a:solidFill>
                <a:schemeClr val="tx1"/>
              </a:solidFill>
            </a:rPr>
            <a:t>Attract new consumer-workers		C</a:t>
          </a:r>
          <a:endParaRPr lang="en-US" sz="3200" dirty="0">
            <a:solidFill>
              <a:schemeClr val="tx1"/>
            </a:solidFill>
          </a:endParaRPr>
        </a:p>
      </dgm:t>
    </dgm:pt>
    <dgm:pt modelId="{D5975F9F-86EA-4AFC-8B5D-64A41A8F3531}" type="parTrans" cxnId="{EF373269-CE17-4F05-8FFB-61D92489A6B1}">
      <dgm:prSet/>
      <dgm:spPr/>
      <dgm:t>
        <a:bodyPr/>
        <a:lstStyle/>
        <a:p>
          <a:endParaRPr lang="en-US"/>
        </a:p>
      </dgm:t>
    </dgm:pt>
    <dgm:pt modelId="{E91D2F0D-5C8E-4EA2-A4D2-0D8EAD7C1A4F}" type="sibTrans" cxnId="{EF373269-CE17-4F05-8FFB-61D92489A6B1}">
      <dgm:prSet/>
      <dgm:spPr/>
      <dgm:t>
        <a:bodyPr/>
        <a:lstStyle/>
        <a:p>
          <a:endParaRPr lang="en-US"/>
        </a:p>
      </dgm:t>
    </dgm:pt>
    <dgm:pt modelId="{3CBD0E97-CF95-46FF-8934-ABB477989EB2}">
      <dgm:prSet custT="1"/>
      <dgm:spPr/>
      <dgm:t>
        <a:bodyPr/>
        <a:lstStyle/>
        <a:p>
          <a:pPr rtl="0"/>
          <a:r>
            <a:rPr lang="en-US" sz="3200" b="1" dirty="0" smtClean="0">
              <a:solidFill>
                <a:schemeClr val="tx1"/>
              </a:solidFill>
            </a:rPr>
            <a:t>Move commodity functions out		C+ </a:t>
          </a:r>
          <a:endParaRPr lang="en-US" sz="3200" b="1" dirty="0">
            <a:solidFill>
              <a:schemeClr val="tx1"/>
            </a:solidFill>
          </a:endParaRPr>
        </a:p>
      </dgm:t>
    </dgm:pt>
    <dgm:pt modelId="{35F78EEC-DC6F-4E26-9EAD-E284283CE52B}" type="parTrans" cxnId="{8C6A8C60-EE80-484B-B795-57018AB51E3A}">
      <dgm:prSet/>
      <dgm:spPr/>
      <dgm:t>
        <a:bodyPr/>
        <a:lstStyle/>
        <a:p>
          <a:endParaRPr lang="en-US"/>
        </a:p>
      </dgm:t>
    </dgm:pt>
    <dgm:pt modelId="{92E0B0DC-3AC3-4CE2-AEAD-9AABD1153B26}" type="sibTrans" cxnId="{8C6A8C60-EE80-484B-B795-57018AB51E3A}">
      <dgm:prSet/>
      <dgm:spPr/>
      <dgm:t>
        <a:bodyPr/>
        <a:lstStyle/>
        <a:p>
          <a:endParaRPr lang="en-US"/>
        </a:p>
      </dgm:t>
    </dgm:pt>
    <dgm:pt modelId="{597FF8D4-3EEA-4129-BC56-9B6242AF33EC}" type="pres">
      <dgm:prSet presAssocID="{5E78D906-3D04-47B6-A6CC-975169275F48}" presName="linear" presStyleCnt="0">
        <dgm:presLayoutVars>
          <dgm:animLvl val="lvl"/>
          <dgm:resizeHandles val="exact"/>
        </dgm:presLayoutVars>
      </dgm:prSet>
      <dgm:spPr/>
      <dgm:t>
        <a:bodyPr/>
        <a:lstStyle/>
        <a:p>
          <a:endParaRPr lang="en-US"/>
        </a:p>
      </dgm:t>
    </dgm:pt>
    <dgm:pt modelId="{B81B8D85-7869-4274-8FD7-BA46F6B4AACA}" type="pres">
      <dgm:prSet presAssocID="{8DE7BD3C-63C6-46A9-BBF6-29E00F10339F}" presName="parentText" presStyleLbl="node1" presStyleIdx="0" presStyleCnt="6">
        <dgm:presLayoutVars>
          <dgm:chMax val="0"/>
          <dgm:bulletEnabled val="1"/>
        </dgm:presLayoutVars>
      </dgm:prSet>
      <dgm:spPr/>
      <dgm:t>
        <a:bodyPr/>
        <a:lstStyle/>
        <a:p>
          <a:endParaRPr lang="en-US"/>
        </a:p>
      </dgm:t>
    </dgm:pt>
    <dgm:pt modelId="{7CDD0CBF-BE1F-4B29-A673-1798E55EC5E1}" type="pres">
      <dgm:prSet presAssocID="{7370B2FF-2E35-4D03-989B-3E2D810BB2BD}" presName="spacer" presStyleCnt="0"/>
      <dgm:spPr/>
    </dgm:pt>
    <dgm:pt modelId="{302FA6CF-98FB-485E-893F-5EC017B06AE4}" type="pres">
      <dgm:prSet presAssocID="{CBE1A90D-91CC-43E7-8D43-F6884BBE72C6}" presName="parentText" presStyleLbl="node1" presStyleIdx="1" presStyleCnt="6">
        <dgm:presLayoutVars>
          <dgm:chMax val="0"/>
          <dgm:bulletEnabled val="1"/>
        </dgm:presLayoutVars>
      </dgm:prSet>
      <dgm:spPr/>
      <dgm:t>
        <a:bodyPr/>
        <a:lstStyle/>
        <a:p>
          <a:endParaRPr lang="en-US"/>
        </a:p>
      </dgm:t>
    </dgm:pt>
    <dgm:pt modelId="{DC477831-B301-4A9D-97F5-CD767707D464}" type="pres">
      <dgm:prSet presAssocID="{40D5E58A-23D2-4173-BCD0-368AACAF180D}" presName="spacer" presStyleCnt="0"/>
      <dgm:spPr/>
    </dgm:pt>
    <dgm:pt modelId="{1D29BE7E-CEA9-4618-B915-99E8D6633937}" type="pres">
      <dgm:prSet presAssocID="{A9718433-BDC1-4CB4-9F2C-46C8A645FCFC}" presName="parentText" presStyleLbl="node1" presStyleIdx="2" presStyleCnt="6">
        <dgm:presLayoutVars>
          <dgm:chMax val="0"/>
          <dgm:bulletEnabled val="1"/>
        </dgm:presLayoutVars>
      </dgm:prSet>
      <dgm:spPr/>
      <dgm:t>
        <a:bodyPr/>
        <a:lstStyle/>
        <a:p>
          <a:endParaRPr lang="en-US"/>
        </a:p>
      </dgm:t>
    </dgm:pt>
    <dgm:pt modelId="{F5BCE8C1-B5EB-4FDD-B62F-3DCF0E684E05}" type="pres">
      <dgm:prSet presAssocID="{CA40D64C-D7DD-41FC-A8CA-4BBDE0E0F000}" presName="spacer" presStyleCnt="0"/>
      <dgm:spPr/>
    </dgm:pt>
    <dgm:pt modelId="{387B4385-1C44-46C9-9034-9AC244E04C8B}" type="pres">
      <dgm:prSet presAssocID="{CB51D5A2-EB42-423E-BE14-B694841E15BE}" presName="parentText" presStyleLbl="node1" presStyleIdx="3" presStyleCnt="6">
        <dgm:presLayoutVars>
          <dgm:chMax val="0"/>
          <dgm:bulletEnabled val="1"/>
        </dgm:presLayoutVars>
      </dgm:prSet>
      <dgm:spPr/>
      <dgm:t>
        <a:bodyPr/>
        <a:lstStyle/>
        <a:p>
          <a:endParaRPr lang="en-US"/>
        </a:p>
      </dgm:t>
    </dgm:pt>
    <dgm:pt modelId="{D66EB28A-3819-453C-91A9-C4987B2009C0}" type="pres">
      <dgm:prSet presAssocID="{9DA9DFAA-603E-48DE-86F3-B36D4BD8A22B}" presName="spacer" presStyleCnt="0"/>
      <dgm:spPr/>
    </dgm:pt>
    <dgm:pt modelId="{30F8BEB5-3148-41A9-BC0D-A4EE10B7BEAD}" type="pres">
      <dgm:prSet presAssocID="{A812BE9C-CA96-48BC-89BA-273A9F85420E}" presName="parentText" presStyleLbl="node1" presStyleIdx="4" presStyleCnt="6">
        <dgm:presLayoutVars>
          <dgm:chMax val="0"/>
          <dgm:bulletEnabled val="1"/>
        </dgm:presLayoutVars>
      </dgm:prSet>
      <dgm:spPr/>
      <dgm:t>
        <a:bodyPr/>
        <a:lstStyle/>
        <a:p>
          <a:endParaRPr lang="en-US"/>
        </a:p>
      </dgm:t>
    </dgm:pt>
    <dgm:pt modelId="{172E9ACE-2226-4CA8-A118-481A76D1B78E}" type="pres">
      <dgm:prSet presAssocID="{E91D2F0D-5C8E-4EA2-A4D2-0D8EAD7C1A4F}" presName="spacer" presStyleCnt="0"/>
      <dgm:spPr/>
    </dgm:pt>
    <dgm:pt modelId="{C09C84E2-1C2F-46B2-B30A-443A2D36C43E}" type="pres">
      <dgm:prSet presAssocID="{3CBD0E97-CF95-46FF-8934-ABB477989EB2}" presName="parentText" presStyleLbl="node1" presStyleIdx="5" presStyleCnt="6">
        <dgm:presLayoutVars>
          <dgm:chMax val="0"/>
          <dgm:bulletEnabled val="1"/>
        </dgm:presLayoutVars>
      </dgm:prSet>
      <dgm:spPr/>
      <dgm:t>
        <a:bodyPr/>
        <a:lstStyle/>
        <a:p>
          <a:endParaRPr lang="en-US"/>
        </a:p>
      </dgm:t>
    </dgm:pt>
  </dgm:ptLst>
  <dgm:cxnLst>
    <dgm:cxn modelId="{83999B4E-2DA1-4F49-BDB7-1B0FA8D1B443}" type="presOf" srcId="{CB51D5A2-EB42-423E-BE14-B694841E15BE}" destId="{387B4385-1C44-46C9-9034-9AC244E04C8B}" srcOrd="0" destOrd="0" presId="urn:microsoft.com/office/officeart/2005/8/layout/vList2"/>
    <dgm:cxn modelId="{9A8C253D-9191-4A25-B099-5B165A990AE6}" type="presOf" srcId="{3CBD0E97-CF95-46FF-8934-ABB477989EB2}" destId="{C09C84E2-1C2F-46B2-B30A-443A2D36C43E}" srcOrd="0" destOrd="0" presId="urn:microsoft.com/office/officeart/2005/8/layout/vList2"/>
    <dgm:cxn modelId="{4381FE61-7115-46EC-A411-4BBA6C51CEBC}" type="presOf" srcId="{A812BE9C-CA96-48BC-89BA-273A9F85420E}" destId="{30F8BEB5-3148-41A9-BC0D-A4EE10B7BEAD}" srcOrd="0" destOrd="0" presId="urn:microsoft.com/office/officeart/2005/8/layout/vList2"/>
    <dgm:cxn modelId="{EF373269-CE17-4F05-8FFB-61D92489A6B1}" srcId="{5E78D906-3D04-47B6-A6CC-975169275F48}" destId="{A812BE9C-CA96-48BC-89BA-273A9F85420E}" srcOrd="4" destOrd="0" parTransId="{D5975F9F-86EA-4AFC-8B5D-64A41A8F3531}" sibTransId="{E91D2F0D-5C8E-4EA2-A4D2-0D8EAD7C1A4F}"/>
    <dgm:cxn modelId="{87652B9C-DC74-471D-8CD0-C6866B9A6CE1}" type="presOf" srcId="{CBE1A90D-91CC-43E7-8D43-F6884BBE72C6}" destId="{302FA6CF-98FB-485E-893F-5EC017B06AE4}" srcOrd="0" destOrd="0" presId="urn:microsoft.com/office/officeart/2005/8/layout/vList2"/>
    <dgm:cxn modelId="{E9E47EBC-8885-4B9C-9C90-D8E525F471CC}" type="presOf" srcId="{8DE7BD3C-63C6-46A9-BBF6-29E00F10339F}" destId="{B81B8D85-7869-4274-8FD7-BA46F6B4AACA}" srcOrd="0" destOrd="0" presId="urn:microsoft.com/office/officeart/2005/8/layout/vList2"/>
    <dgm:cxn modelId="{1FF0A690-62F0-4FCF-BA29-F3BEB79B8906}" srcId="{5E78D906-3D04-47B6-A6CC-975169275F48}" destId="{8DE7BD3C-63C6-46A9-BBF6-29E00F10339F}" srcOrd="0" destOrd="0" parTransId="{4EDA6189-1E1D-4235-838B-D1B9E2BC98A9}" sibTransId="{7370B2FF-2E35-4D03-989B-3E2D810BB2BD}"/>
    <dgm:cxn modelId="{2F1BFE0E-0F17-4C59-A436-250D0B55BF82}" srcId="{5E78D906-3D04-47B6-A6CC-975169275F48}" destId="{A9718433-BDC1-4CB4-9F2C-46C8A645FCFC}" srcOrd="2" destOrd="0" parTransId="{D511464B-7EDF-4B64-B5ED-06B6E822A460}" sibTransId="{CA40D64C-D7DD-41FC-A8CA-4BBDE0E0F000}"/>
    <dgm:cxn modelId="{11077C95-2D03-4B9D-9D18-67D3BEBB7437}" type="presOf" srcId="{5E78D906-3D04-47B6-A6CC-975169275F48}" destId="{597FF8D4-3EEA-4129-BC56-9B6242AF33EC}" srcOrd="0" destOrd="0" presId="urn:microsoft.com/office/officeart/2005/8/layout/vList2"/>
    <dgm:cxn modelId="{7FFA5E39-EC75-40CB-AF5D-30BA8FC725B0}" srcId="{5E78D906-3D04-47B6-A6CC-975169275F48}" destId="{CB51D5A2-EB42-423E-BE14-B694841E15BE}" srcOrd="3" destOrd="0" parTransId="{C46A66AC-64F9-433D-9FDE-5633868765B2}" sibTransId="{9DA9DFAA-603E-48DE-86F3-B36D4BD8A22B}"/>
    <dgm:cxn modelId="{8C6A8C60-EE80-484B-B795-57018AB51E3A}" srcId="{5E78D906-3D04-47B6-A6CC-975169275F48}" destId="{3CBD0E97-CF95-46FF-8934-ABB477989EB2}" srcOrd="5" destOrd="0" parTransId="{35F78EEC-DC6F-4E26-9EAD-E284283CE52B}" sibTransId="{92E0B0DC-3AC3-4CE2-AEAD-9AABD1153B26}"/>
    <dgm:cxn modelId="{07ECC9DB-6C59-4451-8028-E35B9E226D8D}" type="presOf" srcId="{A9718433-BDC1-4CB4-9F2C-46C8A645FCFC}" destId="{1D29BE7E-CEA9-4618-B915-99E8D6633937}" srcOrd="0" destOrd="0" presId="urn:microsoft.com/office/officeart/2005/8/layout/vList2"/>
    <dgm:cxn modelId="{9B7E1766-C307-4A01-AABD-41DA77757C76}" srcId="{5E78D906-3D04-47B6-A6CC-975169275F48}" destId="{CBE1A90D-91CC-43E7-8D43-F6884BBE72C6}" srcOrd="1" destOrd="0" parTransId="{6FC518B2-BC2C-4BD8-872D-EF4345DFF387}" sibTransId="{40D5E58A-23D2-4173-BCD0-368AACAF180D}"/>
    <dgm:cxn modelId="{6EAD2A3F-FAF9-41B0-A336-C4C6B4E6C842}" type="presParOf" srcId="{597FF8D4-3EEA-4129-BC56-9B6242AF33EC}" destId="{B81B8D85-7869-4274-8FD7-BA46F6B4AACA}" srcOrd="0" destOrd="0" presId="urn:microsoft.com/office/officeart/2005/8/layout/vList2"/>
    <dgm:cxn modelId="{E3D0A9BF-2779-4117-9A2F-03660A6EF08F}" type="presParOf" srcId="{597FF8D4-3EEA-4129-BC56-9B6242AF33EC}" destId="{7CDD0CBF-BE1F-4B29-A673-1798E55EC5E1}" srcOrd="1" destOrd="0" presId="urn:microsoft.com/office/officeart/2005/8/layout/vList2"/>
    <dgm:cxn modelId="{EF041D62-A2BA-4FE2-9EB2-9A7B7A747429}" type="presParOf" srcId="{597FF8D4-3EEA-4129-BC56-9B6242AF33EC}" destId="{302FA6CF-98FB-485E-893F-5EC017B06AE4}" srcOrd="2" destOrd="0" presId="urn:microsoft.com/office/officeart/2005/8/layout/vList2"/>
    <dgm:cxn modelId="{68FC1533-230B-4CE2-9954-2DCB67C7CE63}" type="presParOf" srcId="{597FF8D4-3EEA-4129-BC56-9B6242AF33EC}" destId="{DC477831-B301-4A9D-97F5-CD767707D464}" srcOrd="3" destOrd="0" presId="urn:microsoft.com/office/officeart/2005/8/layout/vList2"/>
    <dgm:cxn modelId="{3431C7C7-5BF0-44D8-9634-665099BFB90D}" type="presParOf" srcId="{597FF8D4-3EEA-4129-BC56-9B6242AF33EC}" destId="{1D29BE7E-CEA9-4618-B915-99E8D6633937}" srcOrd="4" destOrd="0" presId="urn:microsoft.com/office/officeart/2005/8/layout/vList2"/>
    <dgm:cxn modelId="{ED77CEE0-022E-485C-9345-03580B5412F7}" type="presParOf" srcId="{597FF8D4-3EEA-4129-BC56-9B6242AF33EC}" destId="{F5BCE8C1-B5EB-4FDD-B62F-3DCF0E684E05}" srcOrd="5" destOrd="0" presId="urn:microsoft.com/office/officeart/2005/8/layout/vList2"/>
    <dgm:cxn modelId="{143B6531-075F-4224-A771-9EF164E9C461}" type="presParOf" srcId="{597FF8D4-3EEA-4129-BC56-9B6242AF33EC}" destId="{387B4385-1C44-46C9-9034-9AC244E04C8B}" srcOrd="6" destOrd="0" presId="urn:microsoft.com/office/officeart/2005/8/layout/vList2"/>
    <dgm:cxn modelId="{CEF315DF-26B5-40B2-9ED2-1A9C392D558C}" type="presParOf" srcId="{597FF8D4-3EEA-4129-BC56-9B6242AF33EC}" destId="{D66EB28A-3819-453C-91A9-C4987B2009C0}" srcOrd="7" destOrd="0" presId="urn:microsoft.com/office/officeart/2005/8/layout/vList2"/>
    <dgm:cxn modelId="{EE6AF9D7-4EEB-4405-B234-68E69A2B502F}" type="presParOf" srcId="{597FF8D4-3EEA-4129-BC56-9B6242AF33EC}" destId="{30F8BEB5-3148-41A9-BC0D-A4EE10B7BEAD}" srcOrd="8" destOrd="0" presId="urn:microsoft.com/office/officeart/2005/8/layout/vList2"/>
    <dgm:cxn modelId="{BA505340-E82E-4092-B34A-4AB54AA85307}" type="presParOf" srcId="{597FF8D4-3EEA-4129-BC56-9B6242AF33EC}" destId="{172E9ACE-2226-4CA8-A118-481A76D1B78E}" srcOrd="9" destOrd="0" presId="urn:microsoft.com/office/officeart/2005/8/layout/vList2"/>
    <dgm:cxn modelId="{1EBB6F56-C251-40D4-92C1-75D11FD9AF0D}" type="presParOf" srcId="{597FF8D4-3EEA-4129-BC56-9B6242AF33EC}" destId="{C09C84E2-1C2F-46B2-B30A-443A2D36C43E}"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1B8D85-7869-4274-8FD7-BA46F6B4AACA}">
      <dsp:nvSpPr>
        <dsp:cNvPr id="0" name=""/>
        <dsp:cNvSpPr/>
      </dsp:nvSpPr>
      <dsp:spPr>
        <a:xfrm>
          <a:off x="0" y="2615"/>
          <a:ext cx="8458200" cy="7792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New beneficiary impact programs		B+</a:t>
          </a:r>
          <a:endParaRPr lang="en-US" sz="3200" kern="1200" dirty="0">
            <a:solidFill>
              <a:schemeClr val="tx1"/>
            </a:solidFill>
          </a:endParaRPr>
        </a:p>
      </dsp:txBody>
      <dsp:txXfrm>
        <a:off x="0" y="2615"/>
        <a:ext cx="8458200" cy="779220"/>
      </dsp:txXfrm>
    </dsp:sp>
    <dsp:sp modelId="{302FA6CF-98FB-485E-893F-5EC017B06AE4}">
      <dsp:nvSpPr>
        <dsp:cNvPr id="0" name=""/>
        <dsp:cNvSpPr/>
      </dsp:nvSpPr>
      <dsp:spPr>
        <a:xfrm>
          <a:off x="0" y="888395"/>
          <a:ext cx="8458200" cy="779220"/>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Close the NGO "productivity gap"		A-</a:t>
          </a:r>
          <a:endParaRPr lang="en-US" sz="3200" kern="1200" dirty="0">
            <a:solidFill>
              <a:schemeClr val="tx1"/>
            </a:solidFill>
          </a:endParaRPr>
        </a:p>
      </dsp:txBody>
      <dsp:txXfrm>
        <a:off x="0" y="888395"/>
        <a:ext cx="8458200" cy="779220"/>
      </dsp:txXfrm>
    </dsp:sp>
    <dsp:sp modelId="{1D29BE7E-CEA9-4618-B915-99E8D6633937}">
      <dsp:nvSpPr>
        <dsp:cNvPr id="0" name=""/>
        <dsp:cNvSpPr/>
      </dsp:nvSpPr>
      <dsp:spPr>
        <a:xfrm>
          <a:off x="0" y="1774175"/>
          <a:ext cx="8458200" cy="779220"/>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Bridge the disruptive divide		C+</a:t>
          </a:r>
          <a:endParaRPr lang="en-US" sz="3200" kern="1200" dirty="0">
            <a:solidFill>
              <a:schemeClr val="tx1"/>
            </a:solidFill>
          </a:endParaRPr>
        </a:p>
      </dsp:txBody>
      <dsp:txXfrm>
        <a:off x="0" y="1774175"/>
        <a:ext cx="8458200" cy="779220"/>
      </dsp:txXfrm>
    </dsp:sp>
    <dsp:sp modelId="{387B4385-1C44-46C9-9034-9AC244E04C8B}">
      <dsp:nvSpPr>
        <dsp:cNvPr id="0" name=""/>
        <dsp:cNvSpPr/>
      </dsp:nvSpPr>
      <dsp:spPr>
        <a:xfrm>
          <a:off x="0" y="2659955"/>
          <a:ext cx="8458200" cy="779220"/>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50% faster disaster response		B-</a:t>
          </a:r>
          <a:endParaRPr lang="en-US" sz="3200" kern="1200" dirty="0">
            <a:solidFill>
              <a:schemeClr val="tx1"/>
            </a:solidFill>
          </a:endParaRPr>
        </a:p>
      </dsp:txBody>
      <dsp:txXfrm>
        <a:off x="0" y="2659955"/>
        <a:ext cx="8458200" cy="779220"/>
      </dsp:txXfrm>
    </dsp:sp>
    <dsp:sp modelId="{30F8BEB5-3148-41A9-BC0D-A4EE10B7BEAD}">
      <dsp:nvSpPr>
        <dsp:cNvPr id="0" name=""/>
        <dsp:cNvSpPr/>
      </dsp:nvSpPr>
      <dsp:spPr>
        <a:xfrm>
          <a:off x="0" y="3545735"/>
          <a:ext cx="8458200" cy="779220"/>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Attract new consumer-workers		C</a:t>
          </a:r>
          <a:endParaRPr lang="en-US" sz="3200" kern="1200" dirty="0">
            <a:solidFill>
              <a:schemeClr val="tx1"/>
            </a:solidFill>
          </a:endParaRPr>
        </a:p>
      </dsp:txBody>
      <dsp:txXfrm>
        <a:off x="0" y="3545735"/>
        <a:ext cx="8458200" cy="779220"/>
      </dsp:txXfrm>
    </dsp:sp>
    <dsp:sp modelId="{C09C84E2-1C2F-46B2-B30A-443A2D36C43E}">
      <dsp:nvSpPr>
        <dsp:cNvPr id="0" name=""/>
        <dsp:cNvSpPr/>
      </dsp:nvSpPr>
      <dsp:spPr>
        <a:xfrm>
          <a:off x="0" y="4431515"/>
          <a:ext cx="8458200" cy="7792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tx1"/>
              </a:solidFill>
            </a:rPr>
            <a:t>Move commodity functions out		C+ </a:t>
          </a:r>
          <a:endParaRPr lang="en-US" sz="3200" b="1" kern="1200" dirty="0">
            <a:solidFill>
              <a:schemeClr val="tx1"/>
            </a:solidFill>
          </a:endParaRPr>
        </a:p>
      </dsp:txBody>
      <dsp:txXfrm>
        <a:off x="0" y="4431515"/>
        <a:ext cx="8458200" cy="779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51493-9C43-4C44-AD11-775B73C6600F}" type="datetimeFigureOut">
              <a:rPr lang="en-US" smtClean="0"/>
              <a:pPr/>
              <a:t>11/13/2011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F36642-BB39-4383-818C-07D69F4A00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nssdc.gsfc.nasa.gov/planetary/lunar/ap13acc.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youtube.com/watch?v=5giXXW_Uda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imdb.com/media/rm1413254656/tt011238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ghapp.blogspot.com/2011/07/relevant-it-manifesto.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job is to remind us of our origins, our stories and to ask some poke-in-the-eye questions; if I stimulate your imagination and make you uncomfortable, then I’ve done my job. </a:t>
            </a:r>
            <a:r>
              <a:rPr lang="en-US" sz="1200" b="0" i="0" kern="1200" dirty="0" smtClean="0">
                <a:solidFill>
                  <a:schemeClr val="tx1"/>
                </a:solidFill>
                <a:latin typeface="+mn-lt"/>
                <a:ea typeface="+mn-ea"/>
                <a:cs typeface="+mn-cs"/>
              </a:rPr>
              <a:t> I’d like to do 3 things: (a) Remind us of our roots and branches (as unofficial historian) (b)</a:t>
            </a:r>
            <a:r>
              <a:rPr lang="en-US" dirty="0" smtClean="0"/>
              <a:t/>
            </a:r>
            <a:br>
              <a:rPr lang="en-US" dirty="0" smtClean="0"/>
            </a:br>
            <a:r>
              <a:rPr lang="en-US" sz="1200" b="0" i="0" kern="1200" dirty="0" smtClean="0">
                <a:solidFill>
                  <a:schemeClr val="tx1"/>
                </a:solidFill>
                <a:latin typeface="+mn-lt"/>
                <a:ea typeface="+mn-ea"/>
                <a:cs typeface="+mn-cs"/>
              </a:rPr>
              <a:t>Challenge us to do more and do better in our second decade, and (c) Spark our imagination about collaboration</a:t>
            </a:r>
            <a:endParaRPr lang="en-US" dirty="0"/>
          </a:p>
        </p:txBody>
      </p:sp>
      <p:sp>
        <p:nvSpPr>
          <p:cNvPr id="4" name="Slide Number Placeholder 3"/>
          <p:cNvSpPr>
            <a:spLocks noGrp="1"/>
          </p:cNvSpPr>
          <p:nvPr>
            <p:ph type="sldNum" sz="quarter" idx="10"/>
          </p:nvPr>
        </p:nvSpPr>
        <p:spPr/>
        <p:txBody>
          <a:bodyPr/>
          <a:lstStyle/>
          <a:p>
            <a:fld id="{50F36642-BB39-4383-818C-07D69F4A002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NASA account of the accident is here: </a:t>
            </a:r>
            <a:r>
              <a:rPr lang="en-US" sz="1200" u="sng" dirty="0" smtClean="0">
                <a:hlinkClick r:id="rId3"/>
              </a:rPr>
              <a:t>http://nssdc.gsfc.nasa.gov/planetary/lunar/ap13acc.html</a:t>
            </a:r>
            <a:r>
              <a:rPr lang="en-US" sz="1200" dirty="0" smtClean="0"/>
              <a:t> </a:t>
            </a:r>
          </a:p>
        </p:txBody>
      </p:sp>
      <p:sp>
        <p:nvSpPr>
          <p:cNvPr id="4" name="Slide Number Placeholder 3"/>
          <p:cNvSpPr>
            <a:spLocks noGrp="1"/>
          </p:cNvSpPr>
          <p:nvPr>
            <p:ph type="sldNum" sz="quarter" idx="10"/>
          </p:nvPr>
        </p:nvSpPr>
        <p:spPr/>
        <p:txBody>
          <a:bodyPr/>
          <a:lstStyle/>
          <a:p>
            <a:fld id="{50F36642-BB39-4383-818C-07D69F4A0022}"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http://www.youtube.com/watch?v=5giXXW_UdaM</a:t>
            </a:r>
            <a:endParaRPr lang="en-US" dirty="0" smtClean="0"/>
          </a:p>
          <a:p>
            <a:r>
              <a:rPr lang="en-US" dirty="0" smtClean="0"/>
              <a:t>Photo:</a:t>
            </a:r>
            <a:r>
              <a:rPr lang="en-US" baseline="0" dirty="0" smtClean="0"/>
              <a:t> </a:t>
            </a:r>
            <a:r>
              <a:rPr lang="en-US" dirty="0" smtClean="0">
                <a:hlinkClick r:id="rId4"/>
              </a:rPr>
              <a:t>http://www.imdb.com/media/rm1413254656/tt0112384</a:t>
            </a:r>
            <a:endParaRPr lang="en-US" dirty="0"/>
          </a:p>
        </p:txBody>
      </p:sp>
      <p:sp>
        <p:nvSpPr>
          <p:cNvPr id="4" name="Slide Number Placeholder 3"/>
          <p:cNvSpPr>
            <a:spLocks noGrp="1"/>
          </p:cNvSpPr>
          <p:nvPr>
            <p:ph type="sldNum" sz="quarter" idx="10"/>
          </p:nvPr>
        </p:nvSpPr>
        <p:spPr/>
        <p:txBody>
          <a:bodyPr/>
          <a:lstStyle/>
          <a:p>
            <a:fld id="{50F36642-BB39-4383-818C-07D69F4A0022}"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These three factors: </a:t>
            </a:r>
            <a:r>
              <a:rPr lang="en-US" sz="1200" i="1" u="sng" dirty="0" smtClean="0"/>
              <a:t>need, scarcity and social desire</a:t>
            </a:r>
            <a:r>
              <a:rPr lang="en-US" sz="1200" u="sng" dirty="0" smtClean="0"/>
              <a:t> </a:t>
            </a:r>
            <a:r>
              <a:rPr lang="en-US" sz="1200" dirty="0" smtClean="0"/>
              <a:t>are the glue that makes collaboration work</a:t>
            </a:r>
            <a:r>
              <a:rPr lang="en-US"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Yet</a:t>
            </a:r>
            <a:r>
              <a:rPr lang="en-US" sz="1200" baseline="0" dirty="0" smtClean="0"/>
              <a:t> it is the valued of scarcity that is perhaps the most powerful.</a:t>
            </a:r>
            <a:endParaRPr lang="en-US" dirty="0" smtClean="0"/>
          </a:p>
        </p:txBody>
      </p:sp>
      <p:sp>
        <p:nvSpPr>
          <p:cNvPr id="4" name="Slide Number Placeholder 3"/>
          <p:cNvSpPr>
            <a:spLocks noGrp="1"/>
          </p:cNvSpPr>
          <p:nvPr>
            <p:ph type="sldNum" sz="quarter" idx="10"/>
          </p:nvPr>
        </p:nvSpPr>
        <p:spPr/>
        <p:txBody>
          <a:bodyPr/>
          <a:lstStyle/>
          <a:p>
            <a:fld id="{50F36642-BB39-4383-818C-07D69F4A0022}"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2525" y="692150"/>
            <a:ext cx="4554538" cy="3416300"/>
          </a:xfrm>
          <a:ln/>
        </p:spPr>
      </p:sp>
      <p:sp>
        <p:nvSpPr>
          <p:cNvPr id="94211"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2525" y="692150"/>
            <a:ext cx="4554538" cy="3416300"/>
          </a:xfrm>
          <a:ln/>
        </p:spPr>
      </p:sp>
      <p:sp>
        <p:nvSpPr>
          <p:cNvPr id="54275" name="Rectangle 3"/>
          <p:cNvSpPr>
            <a:spLocks noGrp="1" noChangeArrowheads="1"/>
          </p:cNvSpPr>
          <p:nvPr>
            <p:ph type="body" idx="1"/>
          </p:nvPr>
        </p:nvSpPr>
        <p:spPr>
          <a:xfrm>
            <a:off x="914401" y="4341814"/>
            <a:ext cx="5029200" cy="4114800"/>
          </a:xfrm>
          <a:noFill/>
          <a:ln/>
        </p:spPr>
        <p:txBody>
          <a:bodyPr lIns="91375" tIns="44887" rIns="91375" bIns="44887"/>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2525" y="692150"/>
            <a:ext cx="4554538" cy="3416300"/>
          </a:xfrm>
          <a:ln/>
        </p:spPr>
      </p:sp>
      <p:sp>
        <p:nvSpPr>
          <p:cNvPr id="72707" name="Rectangle 3"/>
          <p:cNvSpPr>
            <a:spLocks noGrp="1" noChangeArrowheads="1"/>
          </p:cNvSpPr>
          <p:nvPr>
            <p:ph type="body" idx="1"/>
          </p:nvPr>
        </p:nvSpPr>
        <p:spPr>
          <a:xfrm>
            <a:off x="914400" y="4341813"/>
            <a:ext cx="5029200" cy="4114800"/>
          </a:xfrm>
          <a:noFill/>
          <a:ln/>
        </p:spPr>
        <p:txBody>
          <a:bodyPr lIns="91375" tIns="44887" rIns="91375" bIns="44887"/>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2525" y="692150"/>
            <a:ext cx="4554538" cy="3416300"/>
          </a:xfrm>
          <a:ln/>
        </p:spPr>
      </p:sp>
      <p:sp>
        <p:nvSpPr>
          <p:cNvPr id="54275" name="Rectangle 3"/>
          <p:cNvSpPr>
            <a:spLocks noGrp="1" noChangeArrowheads="1"/>
          </p:cNvSpPr>
          <p:nvPr>
            <p:ph type="body" idx="1"/>
          </p:nvPr>
        </p:nvSpPr>
        <p:spPr>
          <a:xfrm>
            <a:off x="914401" y="4341814"/>
            <a:ext cx="5029200" cy="4114800"/>
          </a:xfrm>
          <a:noFill/>
          <a:ln/>
        </p:spPr>
        <p:txBody>
          <a:bodyPr lIns="91375" tIns="44887" rIns="91375" bIns="44887"/>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52525" y="692150"/>
            <a:ext cx="4554538" cy="3416300"/>
          </a:xfrm>
          <a:ln/>
        </p:spPr>
      </p:sp>
      <p:sp>
        <p:nvSpPr>
          <p:cNvPr id="54275" name="Rectangle 3"/>
          <p:cNvSpPr>
            <a:spLocks noGrp="1" noChangeArrowheads="1"/>
          </p:cNvSpPr>
          <p:nvPr>
            <p:ph type="body" idx="1"/>
          </p:nvPr>
        </p:nvSpPr>
        <p:spPr>
          <a:xfrm>
            <a:off x="914401" y="4341814"/>
            <a:ext cx="5029200" cy="4114800"/>
          </a:xfrm>
          <a:noFill/>
          <a:ln/>
        </p:spPr>
        <p:txBody>
          <a:bodyPr lIns="91375" tIns="44887" rIns="91375" bIns="44887"/>
          <a:lstStyle/>
          <a:p>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7D23B3C-D907-4930-8CD0-6B6469D15746}" type="slidenum">
              <a:rPr lang="en-US"/>
              <a:pPr/>
              <a:t>12</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7D23B3C-D907-4930-8CD0-6B6469D15746}" type="slidenum">
              <a:rPr lang="en-US"/>
              <a:pPr/>
              <a:t>13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7D23B3C-D907-4930-8CD0-6B6469D15746}" type="slidenum">
              <a:rPr lang="en-US"/>
              <a:pPr/>
              <a:t>14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t>Examples:</a:t>
            </a:r>
          </a:p>
          <a:p>
            <a:pPr marL="228600" indent="-228600" eaLnBrk="1" hangingPunct="1">
              <a:buAutoNum type="arabicParenR"/>
            </a:pPr>
            <a:r>
              <a:rPr lang="en-US" dirty="0" smtClean="0"/>
              <a:t>NetHope Academy, TERA</a:t>
            </a:r>
            <a:r>
              <a:rPr lang="en-US" baseline="0" dirty="0" smtClean="0"/>
              <a:t> system –both in Haiti</a:t>
            </a:r>
          </a:p>
          <a:p>
            <a:pPr marL="228600" indent="-228600" eaLnBrk="1" hangingPunct="1">
              <a:buAutoNum type="arabicParenR"/>
            </a:pPr>
            <a:r>
              <a:rPr lang="en-US" baseline="0" dirty="0" smtClean="0"/>
              <a:t>Growth in IT use and application (855 at IFRC)</a:t>
            </a:r>
          </a:p>
          <a:p>
            <a:pPr marL="228600" indent="-228600" eaLnBrk="1" hangingPunct="1">
              <a:buAutoNum type="arabicParenR"/>
            </a:pPr>
            <a:r>
              <a:rPr lang="en-US" baseline="0" dirty="0" smtClean="0"/>
              <a:t>Back office Cloud (</a:t>
            </a:r>
            <a:r>
              <a:rPr lang="en-US" baseline="0" dirty="0" err="1" smtClean="0"/>
              <a:t>ServiceNow</a:t>
            </a:r>
            <a:r>
              <a:rPr lang="en-US" baseline="0" dirty="0" smtClean="0"/>
              <a:t>?)</a:t>
            </a:r>
          </a:p>
          <a:p>
            <a:pPr marL="228600" indent="-228600" eaLnBrk="1" hangingPunct="1">
              <a:buAutoNum type="arabicParenR"/>
            </a:pPr>
            <a:r>
              <a:rPr lang="en-US" baseline="0" dirty="0" smtClean="0"/>
              <a:t>NetHope – Inveneo </a:t>
            </a:r>
            <a:r>
              <a:rPr lang="en-US" baseline="0" dirty="0" err="1" smtClean="0"/>
              <a:t>Wifi</a:t>
            </a:r>
            <a:r>
              <a:rPr lang="en-US" baseline="0" dirty="0" smtClean="0"/>
              <a:t> in Haiti (Day 8)</a:t>
            </a:r>
          </a:p>
          <a:p>
            <a:pPr marL="228600" indent="-228600" eaLnBrk="1" hangingPunct="1">
              <a:buAutoNum type="arabicParenR"/>
            </a:pPr>
            <a:r>
              <a:rPr lang="en-US" baseline="0" dirty="0" err="1" smtClean="0"/>
              <a:t>Consumerization</a:t>
            </a:r>
            <a:r>
              <a:rPr lang="en-US" baseline="0" dirty="0" smtClean="0"/>
              <a:t> of tech in new generation (NH social media use is good)</a:t>
            </a:r>
          </a:p>
          <a:p>
            <a:pPr marL="228600" indent="-228600" eaLnBrk="1" hangingPunct="1">
              <a:buAutoNum type="arabicParenR"/>
            </a:pPr>
            <a:r>
              <a:rPr lang="en-US" baseline="0" dirty="0" smtClean="0"/>
              <a:t>Get out of data center business (server-less NGO projects - Ashoka)</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4488" indent="-344488">
              <a:buFont typeface="+mj-lt"/>
              <a:buAutoNum type="arabicPeriod"/>
            </a:pPr>
            <a:r>
              <a:rPr lang="en-US" dirty="0" smtClean="0"/>
              <a:t>Delivering the </a:t>
            </a:r>
            <a:r>
              <a:rPr lang="en-US" b="1" dirty="0" smtClean="0">
                <a:solidFill>
                  <a:srgbClr val="FFC000"/>
                </a:solidFill>
              </a:rPr>
              <a:t>“Relevant IT Manifesto</a:t>
            </a:r>
            <a:r>
              <a:rPr lang="en-US" b="1" dirty="0" smtClean="0">
                <a:solidFill>
                  <a:srgbClr val="FFC000"/>
                </a:solidFill>
              </a:rPr>
              <a:t>”</a:t>
            </a:r>
            <a:r>
              <a:rPr lang="en-US" b="0" dirty="0" smtClean="0">
                <a:solidFill>
                  <a:srgbClr val="FFC000"/>
                </a:solidFill>
              </a:rPr>
              <a:t> (see </a:t>
            </a:r>
            <a:r>
              <a:rPr lang="en-US" dirty="0" smtClean="0">
                <a:hlinkClick r:id="rId3"/>
              </a:rPr>
              <a:t>http://eghapp.blogspot.com/2011/07/relevant-it-manifesto.html</a:t>
            </a:r>
            <a:r>
              <a:rPr lang="en-US" dirty="0" smtClean="0"/>
              <a:t>)</a:t>
            </a:r>
            <a:endParaRPr lang="en-US" b="0" dirty="0" smtClean="0">
              <a:solidFill>
                <a:srgbClr val="FFC000"/>
              </a:solidFill>
            </a:endParaRPr>
          </a:p>
          <a:p>
            <a:pPr marL="688975" lvl="1" indent="-288925">
              <a:buFont typeface="+mj-lt"/>
              <a:buAutoNum type="alphaLcParenR"/>
            </a:pPr>
            <a:r>
              <a:rPr lang="en-US" dirty="0" smtClean="0"/>
              <a:t>mission-moving projects such as I4D, </a:t>
            </a:r>
          </a:p>
          <a:p>
            <a:pPr marL="688975" lvl="1" indent="-288925">
              <a:buFont typeface="+mj-lt"/>
              <a:buAutoNum type="alphaLcParenR"/>
            </a:pPr>
            <a:r>
              <a:rPr lang="en-US" dirty="0" smtClean="0"/>
              <a:t>“good enough” applications such as smaller, fit-for-purpose applications, </a:t>
            </a:r>
          </a:p>
          <a:p>
            <a:pPr marL="688975" lvl="1" indent="-288925">
              <a:buFont typeface="+mj-lt"/>
              <a:buAutoNum type="alphaLcParenR"/>
            </a:pPr>
            <a:r>
              <a:rPr lang="en-US" dirty="0" smtClean="0"/>
              <a:t>“lights-out” infrastructure such as cloud computing and shared services</a:t>
            </a:r>
          </a:p>
          <a:p>
            <a:pPr marL="288925" indent="-288925">
              <a:buFont typeface="+mj-lt"/>
              <a:buAutoNum type="arabicPeriod"/>
            </a:pPr>
            <a:r>
              <a:rPr lang="en-US" dirty="0" smtClean="0"/>
              <a:t> </a:t>
            </a:r>
            <a:r>
              <a:rPr lang="en-US" b="1" dirty="0" smtClean="0">
                <a:solidFill>
                  <a:srgbClr val="FFC000"/>
                </a:solidFill>
              </a:rPr>
              <a:t>Empowering</a:t>
            </a:r>
            <a:r>
              <a:rPr lang="en-US" dirty="0" smtClean="0"/>
              <a:t> others in emerging countries</a:t>
            </a:r>
          </a:p>
          <a:p>
            <a:pPr marL="688975" lvl="1" indent="-288925">
              <a:buFont typeface="+mj-lt"/>
              <a:buAutoNum type="alphaLcParenR"/>
            </a:pPr>
            <a:r>
              <a:rPr lang="en-US" dirty="0" smtClean="0"/>
              <a:t>gain the skills to support their own social-benefit technology.</a:t>
            </a:r>
          </a:p>
          <a:p>
            <a:pPr marL="688975" lvl="1" indent="-288925">
              <a:buFont typeface="+mj-lt"/>
              <a:buAutoNum type="alphaLcParenR"/>
            </a:pPr>
            <a:r>
              <a:rPr lang="en-US" dirty="0" smtClean="0"/>
              <a:t>Share technology knowledge locally (</a:t>
            </a:r>
            <a:r>
              <a:rPr lang="en-US" dirty="0" err="1" smtClean="0"/>
              <a:t>NetHope’s</a:t>
            </a:r>
            <a:r>
              <a:rPr lang="en-US" dirty="0" smtClean="0"/>
              <a:t> charitable purpose)</a:t>
            </a:r>
          </a:p>
          <a:p>
            <a:pPr marL="688975" lvl="1" indent="-288925">
              <a:buFont typeface="+mj-lt"/>
              <a:buAutoNum type="alphaLcParenR"/>
            </a:pPr>
            <a:r>
              <a:rPr lang="en-US" dirty="0" smtClean="0"/>
              <a:t>move from a provider of technology to an enabler of communities</a:t>
            </a:r>
          </a:p>
          <a:p>
            <a:pPr marL="688975" lvl="1" indent="-288925">
              <a:buFont typeface="+mj-lt"/>
              <a:buAutoNum type="alphaLcParenR"/>
            </a:pPr>
            <a:r>
              <a:rPr lang="en-US" dirty="0" smtClean="0"/>
              <a:t>working ourselves out of some jobs: a goal of charitable organizations</a:t>
            </a:r>
          </a:p>
          <a:p>
            <a:pPr marL="292100" indent="-292100">
              <a:buFont typeface="+mj-lt"/>
              <a:buAutoNum type="arabicPeriod"/>
            </a:pPr>
            <a:r>
              <a:rPr lang="en-US" dirty="0" smtClean="0"/>
              <a:t>Become a leading economical </a:t>
            </a:r>
            <a:r>
              <a:rPr lang="en-US" b="1" dirty="0" smtClean="0">
                <a:solidFill>
                  <a:srgbClr val="FFC000"/>
                </a:solidFill>
              </a:rPr>
              <a:t>self-sustaining</a:t>
            </a:r>
            <a:r>
              <a:rPr lang="en-US" dirty="0" smtClean="0"/>
              <a:t> organization in our sector</a:t>
            </a:r>
          </a:p>
          <a:p>
            <a:pPr marL="688975" lvl="1" indent="-288925">
              <a:buFont typeface="+mj-lt"/>
              <a:buAutoNum type="alphaLcParenR"/>
            </a:pPr>
            <a:r>
              <a:rPr lang="en-US" dirty="0" smtClean="0"/>
              <a:t>shift from dependence on the generosity of our partners to more services that fuel our programs</a:t>
            </a:r>
          </a:p>
          <a:p>
            <a:pPr marL="688975" lvl="1" indent="-288925">
              <a:buFont typeface="+mj-lt"/>
              <a:buAutoNum type="alphaLcParenR"/>
            </a:pPr>
            <a:r>
              <a:rPr lang="en-US" dirty="0" smtClean="0"/>
              <a:t>balancing member-serving activities with member-services that come at a cost, and potentially compete with vendors</a:t>
            </a:r>
          </a:p>
          <a:p>
            <a:pPr marL="688975" lvl="1" indent="-288925">
              <a:buFont typeface="+mj-lt"/>
              <a:buAutoNum type="alphaLcParenR"/>
            </a:pPr>
            <a:r>
              <a:rPr lang="en-US" dirty="0" smtClean="0"/>
              <a:t>applying alternative economic models</a:t>
            </a:r>
          </a:p>
          <a:p>
            <a:pPr marL="288925" indent="-288925">
              <a:buFont typeface="+mj-lt"/>
              <a:buAutoNum type="arabicPeriod"/>
            </a:pPr>
            <a:r>
              <a:rPr lang="en-US" dirty="0" smtClean="0"/>
              <a:t>End the NGO </a:t>
            </a:r>
            <a:r>
              <a:rPr lang="en-US" b="1" dirty="0" smtClean="0">
                <a:solidFill>
                  <a:srgbClr val="FFC000"/>
                </a:solidFill>
              </a:rPr>
              <a:t>Digital Divide</a:t>
            </a:r>
          </a:p>
          <a:p>
            <a:endParaRPr lang="en-US" dirty="0"/>
          </a:p>
        </p:txBody>
      </p:sp>
      <p:sp>
        <p:nvSpPr>
          <p:cNvPr id="4" name="Slide Number Placeholder 3"/>
          <p:cNvSpPr>
            <a:spLocks noGrp="1"/>
          </p:cNvSpPr>
          <p:nvPr>
            <p:ph type="sldNum" sz="quarter" idx="10"/>
          </p:nvPr>
        </p:nvSpPr>
        <p:spPr/>
        <p:txBody>
          <a:bodyPr/>
          <a:lstStyle/>
          <a:p>
            <a:fld id="{50F36642-BB39-4383-818C-07D69F4A0022}"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311775"/>
            <a:ext cx="6096000" cy="936625"/>
          </a:xfrm>
        </p:spPr>
        <p:txBody>
          <a:bodyPr>
            <a:normAutofit/>
          </a:bodyPr>
          <a:lstStyle>
            <a:lvl1pPr>
              <a:defRPr sz="3600" b="1">
                <a:solidFill>
                  <a:srgbClr val="008000"/>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048000" y="6248400"/>
            <a:ext cx="6096000" cy="609600"/>
          </a:xfrm>
        </p:spPr>
        <p:txBody>
          <a:bodyPr/>
          <a:lstStyle>
            <a:lvl1pPr marL="0" indent="0" algn="ctr">
              <a:buNone/>
              <a:defRPr b="1">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descr="FINAL-2011SummitLogo-368369.png"/>
          <p:cNvPicPr>
            <a:picLocks noChangeAspect="1"/>
          </p:cNvPicPr>
          <p:nvPr userDrawn="1"/>
        </p:nvPicPr>
        <p:blipFill>
          <a:blip r:embed="rId2">
            <a:alphaModFix/>
            <a:lum bright="-31000" contrast="73000"/>
          </a:blip>
          <a:stretch>
            <a:fillRect/>
          </a:stretch>
        </p:blipFill>
        <p:spPr>
          <a:xfrm>
            <a:off x="301402" y="5387975"/>
            <a:ext cx="2060798" cy="14700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830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447800" y="6356350"/>
            <a:ext cx="1752600" cy="365125"/>
          </a:xfrm>
        </p:spPr>
        <p:txBody>
          <a:bodyPr/>
          <a:lstStyle>
            <a:lvl1pPr algn="l">
              <a:defRPr/>
            </a:lvl1pPr>
          </a:lstStyle>
          <a:p>
            <a:fld id="{9DDF3E49-F457-CD45-860D-01362CFC0E30}" type="datetimeFigureOut">
              <a:rPr lang="en-US" smtClean="0"/>
              <a:pPr/>
              <a:t>11/13/2011</a:t>
            </a:fld>
            <a:endParaRPr lang="en-US" dirty="0"/>
          </a:p>
        </p:txBody>
      </p:sp>
      <p:sp>
        <p:nvSpPr>
          <p:cNvPr id="5" name="Footer Placeholder 4"/>
          <p:cNvSpPr>
            <a:spLocks noGrp="1"/>
          </p:cNvSpPr>
          <p:nvPr>
            <p:ph type="ftr" sz="quarter" idx="11"/>
          </p:nvPr>
        </p:nvSpPr>
        <p:spPr>
          <a:xfrm>
            <a:off x="3352800" y="6356350"/>
            <a:ext cx="4876800" cy="365125"/>
          </a:xfrm>
        </p:spPr>
        <p:txBody>
          <a:bodyPr/>
          <a:lstStyle/>
          <a:p>
            <a:endParaRPr lang="en-US" dirty="0"/>
          </a:p>
        </p:txBody>
      </p:sp>
      <p:sp>
        <p:nvSpPr>
          <p:cNvPr id="6" name="Slide Number Placeholder 5"/>
          <p:cNvSpPr>
            <a:spLocks noGrp="1"/>
          </p:cNvSpPr>
          <p:nvPr>
            <p:ph type="sldNum" sz="quarter" idx="12"/>
          </p:nvPr>
        </p:nvSpPr>
        <p:spPr>
          <a:xfrm>
            <a:off x="8382000" y="6356350"/>
            <a:ext cx="609600" cy="365125"/>
          </a:xfrm>
        </p:spPr>
        <p:txBody>
          <a:bodyPr/>
          <a:lstStyle/>
          <a:p>
            <a:fld id="{06FAF86E-414A-4846-9309-03959B049353}" type="slidenum">
              <a:rPr lang="en-US" smtClean="0"/>
              <a:pPr/>
              <a:t>‹#›</a:t>
            </a:fld>
            <a:endParaRPr lang="en-US"/>
          </a:p>
        </p:txBody>
      </p:sp>
      <p:pic>
        <p:nvPicPr>
          <p:cNvPr id="9" name="Picture 8" descr="FINAL-2011SummitLogo-368369.png"/>
          <p:cNvPicPr>
            <a:picLocks noChangeAspect="1"/>
          </p:cNvPicPr>
          <p:nvPr userDrawn="1"/>
        </p:nvPicPr>
        <p:blipFill>
          <a:blip r:embed="rId2">
            <a:alphaModFix/>
            <a:lum bright="-31000" contrast="73000"/>
          </a:blip>
          <a:stretch>
            <a:fillRect/>
          </a:stretch>
        </p:blipFill>
        <p:spPr>
          <a:xfrm>
            <a:off x="402329" y="266681"/>
            <a:ext cx="1228494" cy="876319"/>
          </a:xfrm>
          <a:prstGeom prst="rect">
            <a:avLst/>
          </a:prstGeom>
        </p:spPr>
      </p:pic>
      <p:cxnSp>
        <p:nvCxnSpPr>
          <p:cNvPr id="8" name="Straight Connector 7"/>
          <p:cNvCxnSpPr/>
          <p:nvPr userDrawn="1"/>
        </p:nvCxnSpPr>
        <p:spPr>
          <a:xfrm>
            <a:off x="2209800" y="1066800"/>
            <a:ext cx="6477000" cy="1588"/>
          </a:xfrm>
          <a:prstGeom prst="line">
            <a:avLst/>
          </a:prstGeom>
          <a:ln w="38100"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F3E49-F457-CD45-860D-01362CFC0E30}" type="datetimeFigureOut">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F86E-414A-4846-9309-03959B0493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E08A8-490B-8243-B22C-B6BFE521ABE3}" type="datetimeFigureOut">
              <a:rPr lang="en-US" smtClean="0"/>
              <a:pPr/>
              <a:t>11/13/2011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98A09-D4A1-7449-BF08-092C581E4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1.xml"/><Relationship Id="rId7"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5giXXW_Uda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1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9.xml"/><Relationship Id="rId7"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5.xml"/><Relationship Id="rId7"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502852"/>
            <a:ext cx="6858000" cy="669348"/>
          </a:xfrm>
        </p:spPr>
        <p:txBody>
          <a:bodyPr>
            <a:noAutofit/>
          </a:bodyPr>
          <a:lstStyle/>
          <a:p>
            <a:r>
              <a:rPr lang="en-US" dirty="0" smtClean="0"/>
              <a:t>NetHope Chairman’s Report</a:t>
            </a:r>
            <a:endParaRPr lang="en-US" dirty="0"/>
          </a:p>
        </p:txBody>
      </p:sp>
      <p:sp>
        <p:nvSpPr>
          <p:cNvPr id="3" name="Subtitle 2"/>
          <p:cNvSpPr>
            <a:spLocks noGrp="1"/>
          </p:cNvSpPr>
          <p:nvPr>
            <p:ph type="subTitle" idx="1"/>
          </p:nvPr>
        </p:nvSpPr>
        <p:spPr>
          <a:xfrm>
            <a:off x="2286000" y="6172200"/>
            <a:ext cx="6858000" cy="685800"/>
          </a:xfrm>
        </p:spPr>
        <p:txBody>
          <a:bodyPr>
            <a:normAutofit/>
          </a:bodyPr>
          <a:lstStyle/>
          <a:p>
            <a:r>
              <a:rPr lang="en-US" sz="2800" dirty="0" smtClean="0"/>
              <a:t>Edward G. Happ, November 8, 2011</a:t>
            </a:r>
            <a:endParaRPr lang="en-US" sz="2800" dirty="0"/>
          </a:p>
        </p:txBody>
      </p:sp>
      <p:pic>
        <p:nvPicPr>
          <p:cNvPr id="4" name="Picture 3" descr="slidebg.jpg"/>
          <p:cNvPicPr>
            <a:picLocks noChangeAspect="1"/>
          </p:cNvPicPr>
          <p:nvPr/>
        </p:nvPicPr>
        <p:blipFill>
          <a:blip r:embed="rId2"/>
          <a:stretch>
            <a:fillRect/>
          </a:stretch>
        </p:blipFill>
        <p:spPr>
          <a:xfrm>
            <a:off x="0" y="0"/>
            <a:ext cx="7467600" cy="533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600" dirty="0" smtClean="0"/>
          </a:p>
          <a:p>
            <a:pPr marL="457200" indent="-457200" eaLnBrk="0" hangingPunct="0">
              <a:lnSpc>
                <a:spcPct val="80000"/>
              </a:lnSpc>
            </a:pPr>
            <a:r>
              <a:rPr lang="en-US" sz="1600" dirty="0" smtClean="0"/>
              <a:t>Prime </a:t>
            </a:r>
            <a:r>
              <a:rPr lang="en-US" sz="1600" b="1" dirty="0"/>
              <a:t>Members</a:t>
            </a:r>
          </a:p>
          <a:p>
            <a:pPr marL="457200" indent="-457200" eaLnBrk="0" hangingPunct="0">
              <a:lnSpc>
                <a:spcPct val="80000"/>
              </a:lnSpc>
            </a:pPr>
            <a:r>
              <a:rPr lang="en-US" sz="1600" dirty="0" smtClean="0"/>
              <a:t>Domain</a:t>
            </a:r>
            <a:endParaRPr lang="en-US" sz="1600" dirty="0"/>
          </a:p>
        </p:txBody>
      </p:sp>
      <p:sp>
        <p:nvSpPr>
          <p:cNvPr id="23557" name="Rectangle 5"/>
          <p:cNvSpPr>
            <a:spLocks noChangeArrowheads="1"/>
          </p:cNvSpPr>
          <p:nvPr/>
        </p:nvSpPr>
        <p:spPr bwMode="auto">
          <a:xfrm>
            <a:off x="1404938" y="3548063"/>
            <a:ext cx="1873250" cy="1873250"/>
          </a:xfrm>
          <a:prstGeom prst="rect">
            <a:avLst/>
          </a:prstGeom>
          <a:solidFill>
            <a:srgbClr val="66FF66"/>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p>
          <a:p>
            <a:pPr marL="457200" indent="-457200" algn="ctr" eaLnBrk="0" hangingPunct="0">
              <a:lnSpc>
                <a:spcPct val="80000"/>
              </a:lnSpc>
            </a:pPr>
            <a:r>
              <a:rPr lang="en-US" sz="1600" dirty="0" smtClean="0"/>
              <a:t>Domain </a:t>
            </a:r>
            <a:endParaRPr lang="en-US" sz="1600" dirty="0"/>
          </a:p>
          <a:p>
            <a:pPr marL="457200" indent="-457200" algn="ctr" eaLnBrk="0" hangingPunct="0">
              <a:lnSpc>
                <a:spcPct val="80000"/>
              </a:lnSpc>
            </a:pPr>
            <a:r>
              <a:rPr lang="en-US" sz="1600" dirty="0"/>
              <a:t>(e.g.</a:t>
            </a:r>
          </a:p>
          <a:p>
            <a:pPr marL="457200" indent="-457200" algn="ctr" eaLnBrk="0" hangingPunct="0">
              <a:lnSpc>
                <a:spcPct val="80000"/>
              </a:lnSpc>
            </a:pPr>
            <a:r>
              <a:rPr lang="en-US" sz="1600" dirty="0"/>
              <a:t>Shared Services)</a:t>
            </a:r>
          </a:p>
        </p:txBody>
      </p:sp>
      <p:sp>
        <p:nvSpPr>
          <p:cNvPr id="23558" name="Rectangle 6"/>
          <p:cNvSpPr>
            <a:spLocks noChangeArrowheads="1"/>
          </p:cNvSpPr>
          <p:nvPr/>
        </p:nvSpPr>
        <p:spPr bwMode="auto">
          <a:xfrm>
            <a:off x="3276600" y="3548063"/>
            <a:ext cx="1873250" cy="1873250"/>
          </a:xfrm>
          <a:prstGeom prst="rect">
            <a:avLst/>
          </a:prstGeom>
          <a:solidFill>
            <a:schemeClr val="bg1"/>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endParaRPr lang="en-US" sz="1400" dirty="0"/>
          </a:p>
        </p:txBody>
      </p:sp>
      <p:sp>
        <p:nvSpPr>
          <p:cNvPr id="23559" name="Rectangle 7"/>
          <p:cNvSpPr>
            <a:spLocks noChangeArrowheads="1"/>
          </p:cNvSpPr>
          <p:nvPr/>
        </p:nvSpPr>
        <p:spPr bwMode="auto">
          <a:xfrm>
            <a:off x="3276600" y="1676400"/>
            <a:ext cx="1873250" cy="1873250"/>
          </a:xfrm>
          <a:prstGeom prst="rect">
            <a:avLst/>
          </a:prstGeom>
          <a:solidFill>
            <a:srgbClr val="66FF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endParaRPr lang="en-US" sz="1600" dirty="0"/>
          </a:p>
          <a:p>
            <a:pPr marL="457200" indent="-457200" algn="ctr" eaLnBrk="0" hangingPunct="0">
              <a:lnSpc>
                <a:spcPct val="80000"/>
              </a:lnSpc>
            </a:pPr>
            <a:r>
              <a:rPr lang="en-US" sz="1600" dirty="0" smtClean="0"/>
              <a:t>Domain</a:t>
            </a:r>
            <a:endParaRPr lang="en-US" sz="1600" dirty="0"/>
          </a:p>
          <a:p>
            <a:pPr marL="457200" indent="-457200" algn="ctr" eaLnBrk="0" hangingPunct="0">
              <a:lnSpc>
                <a:spcPct val="80000"/>
              </a:lnSpc>
            </a:pPr>
            <a:r>
              <a:rPr lang="en-US" sz="1600" dirty="0"/>
              <a:t>(e.g. ICT4D)</a:t>
            </a:r>
          </a:p>
        </p:txBody>
      </p:sp>
      <p:sp>
        <p:nvSpPr>
          <p:cNvPr id="23566"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 began in quadrant 1, for example providing connectivity to members</a:t>
            </a:r>
          </a:p>
        </p:txBody>
      </p:sp>
      <p:sp>
        <p:nvSpPr>
          <p:cNvPr id="23568"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sz="1800"/>
              <a:t>2</a:t>
            </a:r>
          </a:p>
        </p:txBody>
      </p:sp>
      <p:sp>
        <p:nvSpPr>
          <p:cNvPr id="23569" name="Oval 17"/>
          <p:cNvSpPr>
            <a:spLocks noChangeArrowheads="1"/>
          </p:cNvSpPr>
          <p:nvPr/>
        </p:nvSpPr>
        <p:spPr bwMode="auto">
          <a:xfrm>
            <a:off x="1541462" y="23018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0"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1"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72"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2</a:t>
            </a:r>
            <a:endParaRPr lang="en-US" sz="1800"/>
          </a:p>
        </p:txBody>
      </p:sp>
      <p:sp>
        <p:nvSpPr>
          <p:cNvPr id="23573" name="Text Box 21"/>
          <p:cNvSpPr txBox="1">
            <a:spLocks noChangeArrowheads="1"/>
          </p:cNvSpPr>
          <p:nvPr/>
        </p:nvSpPr>
        <p:spPr bwMode="gray">
          <a:xfrm>
            <a:off x="6300788" y="25415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Primary growth area for NetHope leveraging strength in quadrant 1</a:t>
            </a:r>
          </a:p>
        </p:txBody>
      </p:sp>
      <p:sp>
        <p:nvSpPr>
          <p:cNvPr id="23574"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5"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NetHope’s supports and enables through technology but does not provide programs to the beneficiary since this is the members’ role</a:t>
            </a:r>
          </a:p>
        </p:txBody>
      </p:sp>
      <p:sp>
        <p:nvSpPr>
          <p:cNvPr id="23576"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7" name="Text Box 25"/>
          <p:cNvSpPr txBox="1">
            <a:spLocks noChangeArrowheads="1"/>
          </p:cNvSpPr>
          <p:nvPr/>
        </p:nvSpPr>
        <p:spPr bwMode="gray">
          <a:xfrm>
            <a:off x="6300788" y="44846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Secondary growth area for NetHope</a:t>
            </a:r>
          </a:p>
        </p:txBody>
      </p:sp>
      <p:sp>
        <p:nvSpPr>
          <p:cNvPr id="25" name="Right Triangle 24"/>
          <p:cNvSpPr/>
          <p:nvPr/>
        </p:nvSpPr>
        <p:spPr>
          <a:xfrm rot="16200000">
            <a:off x="1421892" y="1691640"/>
            <a:ext cx="1874520" cy="1828800"/>
          </a:xfrm>
          <a:prstGeom prst="rtTriangle">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lstStyle/>
          <a:p>
            <a:pPr marL="457200" indent="-457200" algn="ctr" eaLnBrk="0" hangingPunct="0">
              <a:lnSpc>
                <a:spcPct val="80000"/>
              </a:lnSpc>
            </a:pPr>
            <a:endParaRPr lang="en-US" sz="1400" dirty="0">
              <a:solidFill>
                <a:schemeClr val="tx1"/>
              </a:solidFill>
            </a:endParaRPr>
          </a:p>
        </p:txBody>
      </p:sp>
      <p:sp>
        <p:nvSpPr>
          <p:cNvPr id="26" name="TextBox 25"/>
          <p:cNvSpPr txBox="1"/>
          <p:nvPr/>
        </p:nvSpPr>
        <p:spPr>
          <a:xfrm>
            <a:off x="1621364" y="2438400"/>
            <a:ext cx="1731436" cy="1077218"/>
          </a:xfrm>
          <a:prstGeom prst="rect">
            <a:avLst/>
          </a:prstGeom>
          <a:noFill/>
        </p:spPr>
        <p:txBody>
          <a:bodyPr wrap="none" rtlCol="0">
            <a:spAutoFit/>
          </a:bodyPr>
          <a:lstStyle/>
          <a:p>
            <a:pPr algn="r"/>
            <a:r>
              <a:rPr lang="en-US" sz="1600" b="1" dirty="0" smtClean="0"/>
              <a:t> </a:t>
            </a:r>
          </a:p>
          <a:p>
            <a:pPr algn="r"/>
            <a:r>
              <a:rPr lang="en-US" sz="1600" b="1" dirty="0" smtClean="0"/>
              <a:t>NetHope</a:t>
            </a:r>
            <a:r>
              <a:rPr lang="en-US" sz="1600" dirty="0" smtClean="0"/>
              <a:t> </a:t>
            </a:r>
          </a:p>
          <a:p>
            <a:pPr algn="r"/>
            <a:r>
              <a:rPr lang="en-US" sz="1600" dirty="0" smtClean="0"/>
              <a:t>growth area </a:t>
            </a:r>
          </a:p>
          <a:p>
            <a:pPr algn="r"/>
            <a:r>
              <a:rPr lang="en-US" sz="1600" dirty="0" smtClean="0"/>
              <a:t>(e.g. NH Academy)</a:t>
            </a:r>
            <a:endParaRPr lang="en-US" sz="1600" dirty="0"/>
          </a:p>
        </p:txBody>
      </p:sp>
      <p:sp>
        <p:nvSpPr>
          <p:cNvPr id="27" name="Title 26"/>
          <p:cNvSpPr>
            <a:spLocks noGrp="1"/>
          </p:cNvSpPr>
          <p:nvPr>
            <p:ph type="title"/>
          </p:nvPr>
        </p:nvSpPr>
        <p:spPr/>
        <p:txBody>
          <a:bodyPr>
            <a:normAutofit/>
          </a:bodyPr>
          <a:lstStyle/>
          <a:p>
            <a:r>
              <a:rPr lang="en-US" sz="3600" b="1" dirty="0" smtClean="0">
                <a:ea typeface="ＭＳ Ｐゴシック" pitchFamily="34" charset="-128"/>
              </a:rPr>
              <a:t>NetHope Strategic Direction – 2014? </a:t>
            </a:r>
            <a:endParaRPr lang="en-US" sz="3600" b="1" dirty="0"/>
          </a:p>
        </p:txBody>
      </p:sp>
      <p:sp>
        <p:nvSpPr>
          <p:cNvPr id="29" name="Right Triangle 28"/>
          <p:cNvSpPr/>
          <p:nvPr/>
        </p:nvSpPr>
        <p:spPr>
          <a:xfrm rot="5400000">
            <a:off x="3275965" y="3536315"/>
            <a:ext cx="1874520" cy="1873250"/>
          </a:xfrm>
          <a:prstGeom prst="rtTriangle">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365760" tIns="2286000" rIns="182880" bIns="1645920" rtlCol="0" anchor="b" anchorCtr="0"/>
          <a:lstStyle/>
          <a:p>
            <a:pPr marL="457200" indent="-457200" eaLnBrk="0" hangingPunct="0">
              <a:lnSpc>
                <a:spcPct val="80000"/>
              </a:lnSpc>
            </a:pPr>
            <a:r>
              <a:rPr lang="en-US" sz="1600" b="1" dirty="0" smtClean="0">
                <a:solidFill>
                  <a:schemeClr val="tx1"/>
                </a:solidFill>
              </a:rPr>
              <a:t>NetHope</a:t>
            </a:r>
            <a:r>
              <a:rPr lang="en-US" sz="1600" dirty="0" smtClean="0">
                <a:solidFill>
                  <a:schemeClr val="tx1"/>
                </a:solidFill>
              </a:rPr>
              <a:t> </a:t>
            </a:r>
          </a:p>
          <a:p>
            <a:pPr marL="457200" indent="-457200" eaLnBrk="0" hangingPunct="0">
              <a:lnSpc>
                <a:spcPct val="80000"/>
              </a:lnSpc>
            </a:pPr>
            <a:r>
              <a:rPr lang="en-US" sz="1600" dirty="0" smtClean="0">
                <a:solidFill>
                  <a:schemeClr val="tx1"/>
                </a:solidFill>
              </a:rPr>
              <a:t>Domain</a:t>
            </a:r>
          </a:p>
          <a:p>
            <a:pPr marL="457200" indent="-457200" eaLnBrk="0" hangingPunct="0">
              <a:lnSpc>
                <a:spcPct val="80000"/>
              </a:lnSpc>
            </a:pPr>
            <a:r>
              <a:rPr lang="en-US" sz="1600" dirty="0" smtClean="0">
                <a:solidFill>
                  <a:schemeClr val="tx1"/>
                </a:solidFill>
              </a:rPr>
              <a:t>(e.g. Phase II </a:t>
            </a:r>
          </a:p>
          <a:p>
            <a:pPr marL="457200" indent="-457200" eaLnBrk="0" hangingPunct="0">
              <a:lnSpc>
                <a:spcPct val="80000"/>
              </a:lnSpc>
            </a:pPr>
            <a:r>
              <a:rPr lang="en-US" sz="1600" dirty="0" smtClean="0">
                <a:solidFill>
                  <a:schemeClr val="tx1"/>
                </a:solidFill>
              </a:rPr>
              <a:t>VSATs)</a:t>
            </a:r>
            <a:endParaRPr lang="en-US" sz="1600" dirty="0">
              <a:solidFill>
                <a:schemeClr val="tx1"/>
              </a:solidFill>
            </a:endParaRPr>
          </a:p>
        </p:txBody>
      </p:sp>
      <p:sp>
        <p:nvSpPr>
          <p:cNvPr id="23567" name="Oval 15"/>
          <p:cNvSpPr>
            <a:spLocks noChangeArrowheads="1"/>
          </p:cNvSpPr>
          <p:nvPr/>
        </p:nvSpPr>
        <p:spPr bwMode="auto">
          <a:xfrm>
            <a:off x="3505200" y="45878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dirty="0"/>
              <a:t>1</a:t>
            </a:r>
            <a:endParaRPr lang="en-US" sz="1800" dirty="0"/>
          </a:p>
        </p:txBody>
      </p:sp>
      <p:sp>
        <p:nvSpPr>
          <p:cNvPr id="31"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10</a:t>
            </a:fld>
            <a:endParaRPr lang="en-US" sz="1800" dirty="0">
              <a:solidFill>
                <a:schemeClr val="tx1"/>
              </a:solidFill>
            </a:endParaRPr>
          </a:p>
        </p:txBody>
      </p:sp>
      <p:sp>
        <p:nvSpPr>
          <p:cNvPr id="32" name="AcnFootnote_ID_987167"/>
          <p:cNvSpPr txBox="1">
            <a:spLocks noChangeArrowheads="1"/>
          </p:cNvSpPr>
          <p:nvPr>
            <p:custDataLst>
              <p:tags r:id="rId1"/>
            </p:custDataLst>
          </p:nvPr>
        </p:nvSpPr>
        <p:spPr bwMode="gray">
          <a:xfrm>
            <a:off x="1371600" y="5435025"/>
            <a:ext cx="1871663" cy="584775"/>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Vertical</a:t>
            </a:r>
            <a:r>
              <a:rPr lang="en-GB" sz="2000" dirty="0">
                <a:ea typeface="ＭＳ Ｐゴシック" pitchFamily="-111" charset="-128"/>
              </a:rPr>
              <a:t> </a:t>
            </a:r>
            <a:br>
              <a:rPr lang="en-GB" sz="2000" dirty="0">
                <a:ea typeface="ＭＳ Ｐゴシック" pitchFamily="-111" charset="-128"/>
              </a:rPr>
            </a:br>
            <a:r>
              <a:rPr lang="en-GB" sz="1600" dirty="0">
                <a:ea typeface="ＭＳ Ｐゴシック" pitchFamily="-111" charset="-128"/>
              </a:rPr>
              <a:t>(e.g. program sectors)</a:t>
            </a:r>
            <a:endParaRPr lang="en-US" sz="1600" dirty="0">
              <a:ea typeface="ＭＳ Ｐゴシック" pitchFamily="-111" charset="-128"/>
            </a:endParaRPr>
          </a:p>
        </p:txBody>
      </p:sp>
      <p:sp>
        <p:nvSpPr>
          <p:cNvPr id="33" name="AcnFootnote_ID_987167"/>
          <p:cNvSpPr txBox="1">
            <a:spLocks noChangeArrowheads="1"/>
          </p:cNvSpPr>
          <p:nvPr>
            <p:custDataLst>
              <p:tags r:id="rId2"/>
            </p:custDataLst>
          </p:nvPr>
        </p:nvSpPr>
        <p:spPr bwMode="gray">
          <a:xfrm>
            <a:off x="3192463" y="5435025"/>
            <a:ext cx="2141537" cy="584775"/>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Horizontal </a:t>
            </a:r>
            <a:br>
              <a:rPr lang="en-GB" sz="2200" dirty="0">
                <a:ea typeface="ＭＳ Ｐゴシック" pitchFamily="-111" charset="-128"/>
              </a:rPr>
            </a:br>
            <a:r>
              <a:rPr lang="en-GB" sz="1600" dirty="0">
                <a:ea typeface="ＭＳ Ｐゴシック" pitchFamily="-111" charset="-128"/>
              </a:rPr>
              <a:t>(e.g. tools &amp; platforms)</a:t>
            </a:r>
            <a:endParaRPr lang="en-US" sz="1600" dirty="0">
              <a:ea typeface="ＭＳ Ｐゴシック" pitchFamily="-111" charset="-128"/>
            </a:endParaRPr>
          </a:p>
        </p:txBody>
      </p:sp>
      <p:sp>
        <p:nvSpPr>
          <p:cNvPr id="34" name="AcnFootnote_ID_987167"/>
          <p:cNvSpPr txBox="1">
            <a:spLocks noChangeArrowheads="1"/>
          </p:cNvSpPr>
          <p:nvPr>
            <p:custDataLst>
              <p:tags r:id="rId3"/>
            </p:custDataLst>
          </p:nvPr>
        </p:nvSpPr>
        <p:spPr bwMode="gray">
          <a:xfrm>
            <a:off x="1947862" y="6122313"/>
            <a:ext cx="2700338" cy="430887"/>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800" b="1" dirty="0">
                <a:ea typeface="ＭＳ Ｐゴシック" pitchFamily="-111" charset="-128"/>
              </a:rPr>
              <a:t>Strategic Thrust</a:t>
            </a:r>
            <a:endParaRPr lang="en-US" sz="2800" b="1" dirty="0">
              <a:ea typeface="ＭＳ Ｐゴシック" pitchFamily="-111" charset="-128"/>
            </a:endParaRPr>
          </a:p>
        </p:txBody>
      </p:sp>
      <p:sp>
        <p:nvSpPr>
          <p:cNvPr id="35" name="AcnFootnote_ID_987167"/>
          <p:cNvSpPr txBox="1">
            <a:spLocks noChangeArrowheads="1"/>
          </p:cNvSpPr>
          <p:nvPr>
            <p:custDataLst>
              <p:tags r:id="rId4"/>
            </p:custDataLst>
          </p:nvPr>
        </p:nvSpPr>
        <p:spPr bwMode="gray">
          <a:xfrm rot="-5400000">
            <a:off x="259844" y="4243973"/>
            <a:ext cx="1584325" cy="338554"/>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Members</a:t>
            </a:r>
            <a:endParaRPr lang="en-US" sz="2200" dirty="0">
              <a:ea typeface="ＭＳ Ｐゴシック" pitchFamily="-111" charset="-128"/>
            </a:endParaRPr>
          </a:p>
        </p:txBody>
      </p:sp>
      <p:sp>
        <p:nvSpPr>
          <p:cNvPr id="36" name="AcnFootnote_ID_987167"/>
          <p:cNvSpPr txBox="1">
            <a:spLocks noChangeArrowheads="1"/>
          </p:cNvSpPr>
          <p:nvPr>
            <p:custDataLst>
              <p:tags r:id="rId5"/>
            </p:custDataLst>
          </p:nvPr>
        </p:nvSpPr>
        <p:spPr bwMode="gray">
          <a:xfrm rot="-5400000">
            <a:off x="271463" y="2443749"/>
            <a:ext cx="1584325" cy="338554"/>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Beneficiaries</a:t>
            </a:r>
            <a:endParaRPr lang="en-US" sz="2200" dirty="0">
              <a:ea typeface="ＭＳ Ｐゴシック" pitchFamily="-111" charset="-128"/>
            </a:endParaRPr>
          </a:p>
        </p:txBody>
      </p:sp>
      <p:sp>
        <p:nvSpPr>
          <p:cNvPr id="37" name="AcnFootnote_ID_987167"/>
          <p:cNvSpPr txBox="1">
            <a:spLocks noChangeArrowheads="1"/>
          </p:cNvSpPr>
          <p:nvPr>
            <p:custDataLst>
              <p:tags r:id="rId6"/>
            </p:custDataLst>
          </p:nvPr>
        </p:nvSpPr>
        <p:spPr bwMode="gray">
          <a:xfrm rot="-5400000">
            <a:off x="-119519" y="3332620"/>
            <a:ext cx="1584325" cy="43088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800" b="1" dirty="0">
                <a:ea typeface="ＭＳ Ｐゴシック" pitchFamily="-111" charset="-128"/>
              </a:rPr>
              <a:t>Customer</a:t>
            </a:r>
          </a:p>
        </p:txBody>
      </p:sp>
      <p:sp>
        <p:nvSpPr>
          <p:cNvPr id="38" name="Cloud Callout 37"/>
          <p:cNvSpPr/>
          <p:nvPr/>
        </p:nvSpPr>
        <p:spPr>
          <a:xfrm>
            <a:off x="5410200" y="3621089"/>
            <a:ext cx="3962400" cy="3236912"/>
          </a:xfrm>
          <a:prstGeom prst="cloudCallout">
            <a:avLst>
              <a:gd name="adj1" fmla="val -72328"/>
              <a:gd name="adj2" fmla="val -10105"/>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2800" b="1" dirty="0" smtClean="0">
                <a:solidFill>
                  <a:schemeClr val="tx1"/>
                </a:solidFill>
              </a:rPr>
              <a:t>Loss or Fulfillment</a:t>
            </a:r>
          </a:p>
          <a:p>
            <a:pPr algn="ctr"/>
            <a:r>
              <a:rPr lang="en-US" sz="2800" b="1" dirty="0" smtClean="0">
                <a:solidFill>
                  <a:schemeClr val="tx1"/>
                </a:solidFill>
              </a:rPr>
              <a:t>of  Infrastructure</a:t>
            </a:r>
          </a:p>
          <a:p>
            <a:pPr algn="ctr"/>
            <a:r>
              <a:rPr lang="en-US" sz="2800" b="1" dirty="0" smtClean="0">
                <a:solidFill>
                  <a:schemeClr val="tx1"/>
                </a:solidFill>
              </a:rPr>
              <a:t>Foundation?</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8C94F"/>
        </a:solidFill>
        <a:effectLst/>
      </p:bgPr>
    </p:bg>
    <p:spTree>
      <p:nvGrpSpPr>
        <p:cNvPr id="1" name=""/>
        <p:cNvGrpSpPr/>
        <p:nvPr/>
      </p:nvGrpSpPr>
      <p:grpSpPr>
        <a:xfrm>
          <a:off x="0" y="0"/>
          <a:ext cx="0" cy="0"/>
          <a:chOff x="0" y="0"/>
          <a:chExt cx="0" cy="0"/>
        </a:xfrm>
      </p:grpSpPr>
      <p:sp>
        <p:nvSpPr>
          <p:cNvPr id="2" name="TextBox 1"/>
          <p:cNvSpPr txBox="1"/>
          <p:nvPr/>
        </p:nvSpPr>
        <p:spPr>
          <a:xfrm>
            <a:off x="1447800" y="3048000"/>
            <a:ext cx="6324600" cy="1015663"/>
          </a:xfrm>
          <a:prstGeom prst="rect">
            <a:avLst/>
          </a:prstGeom>
          <a:noFill/>
        </p:spPr>
        <p:txBody>
          <a:bodyPr wrap="square" rtlCol="0">
            <a:spAutoFit/>
          </a:bodyPr>
          <a:lstStyle/>
          <a:p>
            <a:r>
              <a:rPr lang="en-US" sz="6000" b="1" dirty="0" smtClean="0">
                <a:solidFill>
                  <a:schemeClr val="bg1"/>
                </a:solidFill>
              </a:rPr>
              <a:t>Six Questions</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62" y="152400"/>
            <a:ext cx="8186738" cy="1143000"/>
          </a:xfrm>
        </p:spPr>
        <p:txBody>
          <a:bodyPr lIns="91435" tIns="45718" rIns="91435" bIns="45718"/>
          <a:lstStyle/>
          <a:p>
            <a:pPr eaLnBrk="1" hangingPunct="1"/>
            <a:r>
              <a:rPr lang="en-US" sz="3200" b="1" dirty="0" smtClean="0"/>
              <a:t>Six questions for Nonprofit Leaders   </a:t>
            </a:r>
          </a:p>
        </p:txBody>
      </p:sp>
      <p:sp>
        <p:nvSpPr>
          <p:cNvPr id="31747" name="Rectangle 3"/>
          <p:cNvSpPr>
            <a:spLocks noGrp="1" noChangeArrowheads="1"/>
          </p:cNvSpPr>
          <p:nvPr>
            <p:ph idx="1"/>
          </p:nvPr>
        </p:nvSpPr>
        <p:spPr>
          <a:xfrm>
            <a:off x="457200" y="1263650"/>
            <a:ext cx="8229600" cy="5213350"/>
          </a:xfrm>
        </p:spPr>
        <p:txBody>
          <a:bodyPr lIns="91435" tIns="45718" rIns="91435" bIns="45718">
            <a:normAutofit/>
          </a:bodyPr>
          <a:lstStyle/>
          <a:p>
            <a:pPr marL="609569" indent="-609569">
              <a:lnSpc>
                <a:spcPct val="80000"/>
              </a:lnSpc>
              <a:buFontTx/>
              <a:buAutoNum type="arabicPeriod"/>
            </a:pPr>
            <a:r>
              <a:rPr lang="en-US" altLang="ja-JP" sz="2400" dirty="0" smtClean="0">
                <a:ea typeface="ＭＳ Ｐゴシック" charset="-128"/>
              </a:rPr>
              <a:t>What </a:t>
            </a:r>
            <a:r>
              <a:rPr lang="en-US" altLang="ja-JP" sz="4800" b="1" dirty="0" smtClean="0">
                <a:solidFill>
                  <a:schemeClr val="accent3">
                    <a:lumMod val="50000"/>
                  </a:schemeClr>
                </a:solidFill>
                <a:ea typeface="ＭＳ Ｐゴシック" charset="-128"/>
              </a:rPr>
              <a:t>new programs </a:t>
            </a:r>
            <a:r>
              <a:rPr lang="en-US" altLang="ja-JP" sz="2400" dirty="0" smtClean="0">
                <a:ea typeface="ＭＳ Ｐゴシック" charset="-128"/>
              </a:rPr>
              <a:t>(that directly serve beneficiaries) have we helped engender that would not have been possible without the new use of technology?</a:t>
            </a:r>
          </a:p>
          <a:p>
            <a:pPr marL="609569" indent="-609569">
              <a:lnSpc>
                <a:spcPct val="80000"/>
              </a:lnSpc>
              <a:buFontTx/>
              <a:buAutoNum type="arabicPeriod"/>
            </a:pPr>
            <a:r>
              <a:rPr lang="en-US" altLang="ja-JP" sz="2400" dirty="0" smtClean="0">
                <a:ea typeface="ＭＳ Ｐゴシック" charset="-128"/>
              </a:rPr>
              <a:t>What have we done to help </a:t>
            </a:r>
            <a:r>
              <a:rPr lang="en-US" altLang="ja-JP" sz="4800" b="1" dirty="0" smtClean="0">
                <a:solidFill>
                  <a:schemeClr val="accent3">
                    <a:lumMod val="50000"/>
                  </a:schemeClr>
                </a:solidFill>
                <a:ea typeface="ＭＳ Ｐゴシック" charset="-128"/>
              </a:rPr>
              <a:t>close the "productivity gap"</a:t>
            </a:r>
            <a:r>
              <a:rPr lang="en-US" altLang="ja-JP" sz="4800" dirty="0" smtClean="0">
                <a:solidFill>
                  <a:schemeClr val="accent3">
                    <a:lumMod val="50000"/>
                  </a:schemeClr>
                </a:solidFill>
                <a:ea typeface="ＭＳ Ｐゴシック" charset="-128"/>
              </a:rPr>
              <a:t> </a:t>
            </a:r>
            <a:r>
              <a:rPr lang="en-US" altLang="ja-JP" sz="2400" dirty="0" smtClean="0">
                <a:ea typeface="ＭＳ Ｐゴシック" charset="-128"/>
              </a:rPr>
              <a:t>in the way our nonprofit delivers programs and operates as an organization?</a:t>
            </a:r>
          </a:p>
          <a:p>
            <a:pPr marL="609569" indent="-609569">
              <a:lnSpc>
                <a:spcPct val="80000"/>
              </a:lnSpc>
              <a:buFontTx/>
              <a:buAutoNum type="arabicPeriod"/>
            </a:pPr>
            <a:r>
              <a:rPr lang="en-US" altLang="ja-JP" sz="2400" dirty="0" smtClean="0">
                <a:ea typeface="ＭＳ Ｐゴシック" charset="-128"/>
              </a:rPr>
              <a:t>How have we helped </a:t>
            </a:r>
            <a:r>
              <a:rPr lang="en-US" altLang="ja-JP" sz="4800" b="1" dirty="0" smtClean="0">
                <a:solidFill>
                  <a:schemeClr val="accent3">
                    <a:lumMod val="50000"/>
                  </a:schemeClr>
                </a:solidFill>
                <a:ea typeface="ＭＳ Ｐゴシック" charset="-128"/>
              </a:rPr>
              <a:t>bridge the disruptive divide </a:t>
            </a:r>
            <a:r>
              <a:rPr lang="en-US" altLang="ja-JP" sz="2400" dirty="0" smtClean="0">
                <a:ea typeface="ＭＳ Ｐゴシック" charset="-128"/>
              </a:rPr>
              <a:t>that will be caused by disruptive innovations in the nonprofit space?</a:t>
            </a:r>
          </a:p>
        </p:txBody>
      </p:sp>
      <p:sp>
        <p:nvSpPr>
          <p:cNvPr id="31748"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12</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62" y="152400"/>
            <a:ext cx="8186738" cy="1143000"/>
          </a:xfrm>
        </p:spPr>
        <p:txBody>
          <a:bodyPr lIns="91435" tIns="45718" rIns="91435" bIns="45718"/>
          <a:lstStyle/>
          <a:p>
            <a:pPr eaLnBrk="1" hangingPunct="1"/>
            <a:r>
              <a:rPr lang="en-US" sz="3200" b="1" dirty="0" smtClean="0"/>
              <a:t>Six questions for Nonprofit Leaders   </a:t>
            </a:r>
          </a:p>
        </p:txBody>
      </p:sp>
      <p:sp>
        <p:nvSpPr>
          <p:cNvPr id="31747" name="Rectangle 3"/>
          <p:cNvSpPr>
            <a:spLocks noGrp="1" noChangeArrowheads="1"/>
          </p:cNvSpPr>
          <p:nvPr>
            <p:ph idx="1"/>
          </p:nvPr>
        </p:nvSpPr>
        <p:spPr>
          <a:xfrm>
            <a:off x="457200" y="1263650"/>
            <a:ext cx="8229600" cy="5213350"/>
          </a:xfrm>
        </p:spPr>
        <p:txBody>
          <a:bodyPr lIns="91435" tIns="45718" rIns="91435" bIns="45718">
            <a:normAutofit/>
          </a:bodyPr>
          <a:lstStyle/>
          <a:p>
            <a:pPr marL="609569" indent="-609569">
              <a:lnSpc>
                <a:spcPct val="80000"/>
              </a:lnSpc>
              <a:buFont typeface="+mj-lt"/>
              <a:buAutoNum type="arabicPeriod" startAt="4"/>
            </a:pPr>
            <a:r>
              <a:rPr lang="en-US" altLang="ja-JP" sz="2400" dirty="0" smtClean="0">
                <a:ea typeface="ＭＳ Ｐゴシック" charset="-128"/>
              </a:rPr>
              <a:t>For relief organizations: How have we helped disaster response </a:t>
            </a:r>
            <a:r>
              <a:rPr lang="en-US" altLang="ja-JP" sz="4800" b="1" dirty="0" smtClean="0">
                <a:solidFill>
                  <a:schemeClr val="accent3">
                    <a:lumMod val="50000"/>
                  </a:schemeClr>
                </a:solidFill>
                <a:ea typeface="ＭＳ Ｐゴシック" charset="-128"/>
              </a:rPr>
              <a:t>be 50% faster </a:t>
            </a:r>
            <a:r>
              <a:rPr lang="en-US" altLang="ja-JP" sz="2400" dirty="0" smtClean="0">
                <a:ea typeface="ＭＳ Ｐゴシック" charset="-128"/>
              </a:rPr>
              <a:t>with 50% greater impact?</a:t>
            </a:r>
          </a:p>
          <a:p>
            <a:pPr marL="609569" indent="-609569">
              <a:lnSpc>
                <a:spcPct val="80000"/>
              </a:lnSpc>
              <a:buFontTx/>
              <a:buAutoNum type="arabicPeriod" startAt="4"/>
            </a:pPr>
            <a:r>
              <a:rPr lang="en-US" altLang="ja-JP" sz="2400" dirty="0" smtClean="0">
                <a:ea typeface="ＭＳ Ｐゴシック" charset="-128"/>
              </a:rPr>
              <a:t>How have we helped our organizations </a:t>
            </a:r>
            <a:r>
              <a:rPr lang="en-US" altLang="ja-JP" sz="4800" b="1" dirty="0" smtClean="0">
                <a:solidFill>
                  <a:schemeClr val="accent3">
                    <a:lumMod val="50000"/>
                  </a:schemeClr>
                </a:solidFill>
                <a:ea typeface="ＭＳ Ｐゴシック" charset="-128"/>
              </a:rPr>
              <a:t>attract and retain </a:t>
            </a:r>
            <a:r>
              <a:rPr lang="en-US" altLang="ja-JP" sz="2400" dirty="0" smtClean="0">
                <a:ea typeface="ＭＳ Ｐゴシック" charset="-128"/>
              </a:rPr>
              <a:t>knowledge workers (and IT professionals) in the face of crisis of the baby boom generation retirement wave?</a:t>
            </a:r>
          </a:p>
          <a:p>
            <a:pPr marL="609569" indent="-609569">
              <a:lnSpc>
                <a:spcPct val="80000"/>
              </a:lnSpc>
              <a:buFontTx/>
              <a:buAutoNum type="arabicPeriod" startAt="4"/>
            </a:pPr>
            <a:r>
              <a:rPr lang="en-US" altLang="ja-JP" sz="2400" dirty="0" smtClean="0">
                <a:ea typeface="ＭＳ Ｐゴシック" charset="-128"/>
              </a:rPr>
              <a:t>What are we doing to </a:t>
            </a:r>
            <a:r>
              <a:rPr lang="en-US" altLang="ja-JP" sz="4800" b="1" dirty="0" smtClean="0">
                <a:solidFill>
                  <a:schemeClr val="accent3">
                    <a:lumMod val="50000"/>
                  </a:schemeClr>
                </a:solidFill>
                <a:ea typeface="ＭＳ Ｐゴシック" charset="-128"/>
              </a:rPr>
              <a:t>move commodity functions out </a:t>
            </a:r>
            <a:r>
              <a:rPr lang="en-US" altLang="ja-JP" sz="2400" dirty="0" smtClean="0">
                <a:ea typeface="ＭＳ Ｐゴシック" charset="-128"/>
              </a:rPr>
              <a:t>of our organizations and contribute time, dollars and support to the truly value-added functions of our agencies? </a:t>
            </a:r>
            <a:endParaRPr lang="en-US" sz="2400" dirty="0" smtClean="0"/>
          </a:p>
        </p:txBody>
      </p:sp>
      <p:sp>
        <p:nvSpPr>
          <p:cNvPr id="31748"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13</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0062" y="152400"/>
            <a:ext cx="8186738" cy="1143000"/>
          </a:xfrm>
        </p:spPr>
        <p:txBody>
          <a:bodyPr lIns="91435" tIns="45718" rIns="91435" bIns="45718">
            <a:normAutofit/>
          </a:bodyPr>
          <a:lstStyle/>
          <a:p>
            <a:pPr eaLnBrk="1" hangingPunct="1"/>
            <a:r>
              <a:rPr lang="en-US" sz="3600" b="1" dirty="0" smtClean="0"/>
              <a:t>A Strawman NGO Report Card</a:t>
            </a:r>
          </a:p>
        </p:txBody>
      </p:sp>
      <p:graphicFrame>
        <p:nvGraphicFramePr>
          <p:cNvPr id="5" name="Content Placeholder 4"/>
          <p:cNvGraphicFramePr>
            <a:graphicFrameLocks noGrp="1"/>
          </p:cNvGraphicFramePr>
          <p:nvPr>
            <p:ph idx="1"/>
          </p:nvPr>
        </p:nvGraphicFramePr>
        <p:xfrm>
          <a:off x="457200" y="1492250"/>
          <a:ext cx="8458200" cy="521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14</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Professor Moreno</a:t>
            </a:r>
            <a:endParaRPr lang="en-US" sz="3600" b="1" dirty="0"/>
          </a:p>
        </p:txBody>
      </p:sp>
      <p:pic>
        <p:nvPicPr>
          <p:cNvPr id="4" name="Content Placeholder 3" descr="DSCF1115.JPG"/>
          <p:cNvPicPr>
            <a:picLocks noGrp="1" noChangeAspect="1"/>
          </p:cNvPicPr>
          <p:nvPr>
            <p:ph idx="1"/>
          </p:nvPr>
        </p:nvPicPr>
        <p:blipFill>
          <a:blip r:embed="rId2" cstate="print"/>
          <a:srcRect r="18080" b="16154"/>
          <a:stretch>
            <a:fillRect/>
          </a:stretch>
        </p:blipFill>
        <p:spPr>
          <a:xfrm>
            <a:off x="1828802" y="1295403"/>
            <a:ext cx="5409014" cy="4130845"/>
          </a:xfrm>
          <a:prstGeom prst="rect">
            <a:avLst/>
          </a:prstGeom>
          <a:ln>
            <a:noFill/>
          </a:ln>
          <a:effectLst>
            <a:softEdge rad="112500"/>
          </a:effectLst>
        </p:spPr>
      </p:pic>
      <p:sp>
        <p:nvSpPr>
          <p:cNvPr id="5" name="TextBox 4"/>
          <p:cNvSpPr txBox="1"/>
          <p:nvPr/>
        </p:nvSpPr>
        <p:spPr>
          <a:xfrm>
            <a:off x="914400" y="5399782"/>
            <a:ext cx="7467600" cy="1077218"/>
          </a:xfrm>
          <a:prstGeom prst="rect">
            <a:avLst/>
          </a:prstGeom>
          <a:noFill/>
        </p:spPr>
        <p:txBody>
          <a:bodyPr wrap="square" rtlCol="0">
            <a:spAutoFit/>
          </a:bodyPr>
          <a:lstStyle/>
          <a:p>
            <a:pPr algn="ctr"/>
            <a:r>
              <a:rPr lang="en-US" sz="3200" b="1" dirty="0" smtClean="0"/>
              <a:t>“Not </a:t>
            </a:r>
            <a:r>
              <a:rPr lang="en-US" sz="3200" b="1" dirty="0" err="1" smtClean="0"/>
              <a:t>Perfetto</a:t>
            </a:r>
            <a:r>
              <a:rPr lang="en-US" sz="3200" b="1" dirty="0" smtClean="0"/>
              <a:t>! Everything can be good; </a:t>
            </a:r>
          </a:p>
          <a:p>
            <a:pPr algn="ctr"/>
            <a:r>
              <a:rPr lang="en-US" sz="3200" b="1" dirty="0" smtClean="0"/>
              <a:t>but it can also be better.”</a:t>
            </a:r>
            <a:endParaRPr lang="en-US" sz="3200" b="1" dirty="0"/>
          </a:p>
        </p:txBody>
      </p:sp>
      <p:sp>
        <p:nvSpPr>
          <p:cNvPr id="6"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15</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Which means …</a:t>
            </a:r>
            <a:endParaRPr lang="en-US" b="1" dirty="0"/>
          </a:p>
        </p:txBody>
      </p:sp>
      <p:sp>
        <p:nvSpPr>
          <p:cNvPr id="3" name="Content Placeholder 2"/>
          <p:cNvSpPr>
            <a:spLocks noGrp="1"/>
          </p:cNvSpPr>
          <p:nvPr>
            <p:ph idx="1"/>
          </p:nvPr>
        </p:nvSpPr>
        <p:spPr/>
        <p:txBody>
          <a:bodyPr/>
          <a:lstStyle/>
          <a:p>
            <a:endParaRPr lang="en-US" dirty="0" smtClean="0"/>
          </a:p>
          <a:p>
            <a:pPr algn="ctr">
              <a:buNone/>
            </a:pPr>
            <a:r>
              <a:rPr lang="en-US" b="1" dirty="0" smtClean="0"/>
              <a:t>As we look out the next ten years,</a:t>
            </a:r>
          </a:p>
          <a:p>
            <a:pPr algn="ctr">
              <a:buNone/>
            </a:pPr>
            <a:endParaRPr lang="en-US" dirty="0" smtClean="0"/>
          </a:p>
          <a:p>
            <a:pPr algn="ctr">
              <a:buNone/>
            </a:pPr>
            <a:r>
              <a:rPr lang="en-US" sz="4000" b="1" dirty="0" smtClean="0">
                <a:solidFill>
                  <a:srgbClr val="2B9346"/>
                </a:solidFill>
              </a:rPr>
              <a:t>The Best is Yet to Come!</a:t>
            </a:r>
            <a:endParaRPr lang="en-US" sz="4000" b="1" dirty="0">
              <a:solidFill>
                <a:srgbClr val="2B9346"/>
              </a:solidFill>
            </a:endParaRPr>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16</a:t>
            </a:fld>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C94F"/>
        </a:solidFill>
        <a:effectLst/>
      </p:bgPr>
    </p:bg>
    <p:spTree>
      <p:nvGrpSpPr>
        <p:cNvPr id="1" name=""/>
        <p:cNvGrpSpPr/>
        <p:nvPr/>
      </p:nvGrpSpPr>
      <p:grpSpPr>
        <a:xfrm>
          <a:off x="0" y="0"/>
          <a:ext cx="0" cy="0"/>
          <a:chOff x="0" y="0"/>
          <a:chExt cx="0" cy="0"/>
        </a:xfrm>
      </p:grpSpPr>
      <p:sp>
        <p:nvSpPr>
          <p:cNvPr id="2" name="TextBox 1"/>
          <p:cNvSpPr txBox="1"/>
          <p:nvPr/>
        </p:nvSpPr>
        <p:spPr>
          <a:xfrm>
            <a:off x="838200" y="3048000"/>
            <a:ext cx="6324600" cy="1015663"/>
          </a:xfrm>
          <a:prstGeom prst="rect">
            <a:avLst/>
          </a:prstGeom>
          <a:noFill/>
        </p:spPr>
        <p:txBody>
          <a:bodyPr wrap="square" rtlCol="0">
            <a:spAutoFit/>
          </a:bodyPr>
          <a:lstStyle/>
          <a:p>
            <a:r>
              <a:rPr lang="en-US" sz="6000" b="1" dirty="0" smtClean="0">
                <a:solidFill>
                  <a:schemeClr val="bg1"/>
                </a:solidFill>
              </a:rPr>
              <a:t>Next Challenges </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Board Accomplishments - 2011</a:t>
            </a:r>
            <a:endParaRPr lang="en-US" sz="3600" b="1" dirty="0"/>
          </a:p>
        </p:txBody>
      </p:sp>
      <p:sp>
        <p:nvSpPr>
          <p:cNvPr id="3" name="Content Placeholder 2"/>
          <p:cNvSpPr>
            <a:spLocks noGrp="1"/>
          </p:cNvSpPr>
          <p:nvPr>
            <p:ph idx="1"/>
          </p:nvPr>
        </p:nvSpPr>
        <p:spPr/>
        <p:txBody>
          <a:bodyPr>
            <a:normAutofit lnSpcReduction="10000"/>
          </a:bodyPr>
          <a:lstStyle/>
          <a:p>
            <a:r>
              <a:rPr lang="en-US" dirty="0" smtClean="0"/>
              <a:t>Welcomed two </a:t>
            </a:r>
            <a:r>
              <a:rPr lang="en-US" sz="3600" b="1" dirty="0" smtClean="0">
                <a:solidFill>
                  <a:schemeClr val="accent3">
                    <a:lumMod val="50000"/>
                  </a:schemeClr>
                </a:solidFill>
              </a:rPr>
              <a:t>new Board members</a:t>
            </a:r>
            <a:endParaRPr lang="en-US" b="1" dirty="0" smtClean="0">
              <a:solidFill>
                <a:schemeClr val="accent3">
                  <a:lumMod val="50000"/>
                </a:schemeClr>
              </a:solidFill>
            </a:endParaRPr>
          </a:p>
          <a:p>
            <a:r>
              <a:rPr lang="en-US" dirty="0" smtClean="0"/>
              <a:t>Commissioned </a:t>
            </a:r>
            <a:r>
              <a:rPr lang="en-GB" dirty="0" smtClean="0"/>
              <a:t> Task Force to make recommendations on </a:t>
            </a:r>
            <a:r>
              <a:rPr lang="en-GB" sz="3600" b="1" dirty="0" smtClean="0">
                <a:solidFill>
                  <a:schemeClr val="accent3">
                    <a:lumMod val="50000"/>
                  </a:schemeClr>
                </a:solidFill>
              </a:rPr>
              <a:t>Board Succession </a:t>
            </a:r>
            <a:r>
              <a:rPr lang="en-GB" dirty="0" smtClean="0"/>
              <a:t>at the 2011 Annual Meeting</a:t>
            </a:r>
            <a:endParaRPr lang="en-US" dirty="0" smtClean="0"/>
          </a:p>
          <a:p>
            <a:pPr lvl="0"/>
            <a:r>
              <a:rPr lang="en-GB" dirty="0" smtClean="0"/>
              <a:t>Increased </a:t>
            </a:r>
            <a:r>
              <a:rPr lang="en-GB" sz="3600" b="1" dirty="0" smtClean="0">
                <a:solidFill>
                  <a:schemeClr val="accent3">
                    <a:lumMod val="50000"/>
                  </a:schemeClr>
                </a:solidFill>
              </a:rPr>
              <a:t>Nominating Committee </a:t>
            </a:r>
            <a:r>
              <a:rPr lang="en-GB" dirty="0" smtClean="0"/>
              <a:t>transparency and action to ensure continuity  </a:t>
            </a:r>
          </a:p>
          <a:p>
            <a:pPr lvl="0"/>
            <a:r>
              <a:rPr lang="en-GB" dirty="0" smtClean="0"/>
              <a:t>Improve </a:t>
            </a:r>
            <a:r>
              <a:rPr lang="en-GB" sz="3600" b="1" dirty="0" smtClean="0">
                <a:solidFill>
                  <a:schemeClr val="accent3">
                    <a:lumMod val="50000"/>
                  </a:schemeClr>
                </a:solidFill>
              </a:rPr>
              <a:t>member voting </a:t>
            </a:r>
            <a:r>
              <a:rPr lang="en-GB" dirty="0" smtClean="0"/>
              <a:t>to best practice</a:t>
            </a:r>
            <a:endParaRPr lang="en-US" dirty="0" smtClean="0"/>
          </a:p>
          <a:p>
            <a:pPr lvl="0"/>
            <a:r>
              <a:rPr lang="en-GB" dirty="0" smtClean="0"/>
              <a:t>Executed a long-term </a:t>
            </a:r>
            <a:r>
              <a:rPr lang="en-GB" sz="3600" b="1" dirty="0" smtClean="0">
                <a:solidFill>
                  <a:schemeClr val="accent3">
                    <a:lumMod val="50000"/>
                  </a:schemeClr>
                </a:solidFill>
              </a:rPr>
              <a:t>CEO contract </a:t>
            </a:r>
            <a:r>
              <a:rPr lang="en-GB" dirty="0" smtClean="0"/>
              <a:t>to ensure solid foundation for the future </a:t>
            </a:r>
            <a:r>
              <a:rPr lang="en-US" dirty="0" smtClean="0"/>
              <a:t> </a:t>
            </a:r>
          </a:p>
          <a:p>
            <a:pPr lvl="0"/>
            <a:endParaRPr lang="en-US" dirty="0" smtClean="0"/>
          </a:p>
          <a:p>
            <a:endParaRPr lang="en-US" dirty="0" smtClean="0"/>
          </a:p>
          <a:p>
            <a:endParaRPr lang="en-US" dirty="0" smtClean="0"/>
          </a:p>
          <a:p>
            <a:endParaRPr lang="en-US" dirty="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18</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Challenges for the Board - 2012</a:t>
            </a:r>
            <a:endParaRPr lang="en-US" sz="3600" b="1" dirty="0"/>
          </a:p>
        </p:txBody>
      </p:sp>
      <p:sp>
        <p:nvSpPr>
          <p:cNvPr id="3" name="Content Placeholder 2"/>
          <p:cNvSpPr>
            <a:spLocks noGrp="1"/>
          </p:cNvSpPr>
          <p:nvPr>
            <p:ph idx="1"/>
          </p:nvPr>
        </p:nvSpPr>
        <p:spPr>
          <a:xfrm>
            <a:off x="457200" y="1143000"/>
            <a:ext cx="8229600" cy="5181600"/>
          </a:xfrm>
        </p:spPr>
        <p:txBody>
          <a:bodyPr>
            <a:normAutofit fontScale="92500"/>
          </a:bodyPr>
          <a:lstStyle/>
          <a:p>
            <a:r>
              <a:rPr lang="en-US" dirty="0" smtClean="0"/>
              <a:t>Succession plan implementation  for the Board  </a:t>
            </a:r>
          </a:p>
          <a:p>
            <a:pPr lvl="0"/>
            <a:r>
              <a:rPr lang="en-GB" dirty="0" smtClean="0"/>
              <a:t>Management succession plan to present to the Board and Members to support NetHope’s next decade of growth [CEO]</a:t>
            </a:r>
            <a:endParaRPr lang="en-US" dirty="0" smtClean="0"/>
          </a:p>
          <a:p>
            <a:pPr lvl="0"/>
            <a:r>
              <a:rPr lang="en-GB" dirty="0" smtClean="0"/>
              <a:t>Review the need for further Bylaws reform [Task Force]</a:t>
            </a:r>
          </a:p>
          <a:p>
            <a:r>
              <a:rPr lang="en-US" dirty="0" smtClean="0"/>
              <a:t>Capacity building for and growth of the senior management team [CEO]</a:t>
            </a:r>
          </a:p>
          <a:p>
            <a:r>
              <a:rPr lang="en-US" dirty="0" smtClean="0"/>
              <a:t>Board commitment and fundraising leadership,  with increasing funding diversity</a:t>
            </a:r>
          </a:p>
          <a:p>
            <a:pPr lvl="0"/>
            <a:endParaRPr lang="en-US" dirty="0" smtClean="0"/>
          </a:p>
          <a:p>
            <a:endParaRPr lang="en-US" dirty="0" smtClean="0"/>
          </a:p>
          <a:p>
            <a:endParaRPr lang="en-US" dirty="0" smtClean="0"/>
          </a:p>
          <a:p>
            <a:endParaRPr lang="en-US" dirty="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19</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What’s My Goal? </a:t>
            </a:r>
            <a:endParaRPr lang="en-US" sz="3600" b="1" dirty="0"/>
          </a:p>
        </p:txBody>
      </p:sp>
      <p:sp>
        <p:nvSpPr>
          <p:cNvPr id="3" name="Content Placeholder 2"/>
          <p:cNvSpPr>
            <a:spLocks noGrp="1"/>
          </p:cNvSpPr>
          <p:nvPr>
            <p:ph idx="1"/>
          </p:nvPr>
        </p:nvSpPr>
        <p:spPr>
          <a:xfrm>
            <a:off x="457200" y="1143000"/>
            <a:ext cx="8229600" cy="5181600"/>
          </a:xfrm>
        </p:spPr>
        <p:txBody>
          <a:bodyPr>
            <a:normAutofit/>
          </a:bodyPr>
          <a:lstStyle/>
          <a:p>
            <a:r>
              <a:rPr lang="en-US" dirty="0" smtClean="0"/>
              <a:t>I’d </a:t>
            </a:r>
            <a:r>
              <a:rPr lang="en-US" dirty="0" smtClean="0"/>
              <a:t>like to do 3 </a:t>
            </a:r>
            <a:r>
              <a:rPr lang="en-US" dirty="0" smtClean="0"/>
              <a:t>things today: </a:t>
            </a:r>
            <a:endParaRPr lang="en-US" dirty="0" smtClean="0"/>
          </a:p>
          <a:p>
            <a:pPr marL="914400" lvl="1" indent="-514350">
              <a:buFont typeface="+mj-lt"/>
              <a:buAutoNum type="alphaLcParenR"/>
            </a:pPr>
            <a:r>
              <a:rPr lang="en-US" dirty="0" smtClean="0"/>
              <a:t>Remind us of our roots and branches (as historian) </a:t>
            </a:r>
          </a:p>
          <a:p>
            <a:pPr marL="914400" lvl="1" indent="-514350">
              <a:buFont typeface="+mj-lt"/>
              <a:buAutoNum type="alphaLcParenR"/>
            </a:pPr>
            <a:r>
              <a:rPr lang="en-US" dirty="0" smtClean="0"/>
              <a:t>Challenge us to do more and do better in our second decade (as strategist)</a:t>
            </a:r>
          </a:p>
          <a:p>
            <a:pPr marL="914400" lvl="1" indent="-514350">
              <a:buFont typeface="+mj-lt"/>
              <a:buAutoNum type="alphaLcParenR"/>
            </a:pPr>
            <a:r>
              <a:rPr lang="en-US" dirty="0" smtClean="0"/>
              <a:t>Spark our imagination about collaboration (as storyteller)</a:t>
            </a:r>
          </a:p>
          <a:p>
            <a:r>
              <a:rPr lang="en-US" dirty="0" smtClean="0"/>
              <a:t>If I stimulate your imagination and make you uncomfortable with some poke-in-the-eye questions, then I’ve done my job.</a:t>
            </a:r>
            <a:endParaRPr lang="en-US" dirty="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a:t>
            </a:fld>
            <a:endParaRPr lang="en-US" sz="1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Next Ten Years - 2010</a:t>
            </a:r>
            <a:endParaRPr lang="en-US" sz="3600" b="1" dirty="0"/>
          </a:p>
        </p:txBody>
      </p:sp>
      <p:sp>
        <p:nvSpPr>
          <p:cNvPr id="3" name="Content Placeholder 2"/>
          <p:cNvSpPr>
            <a:spLocks noGrp="1"/>
          </p:cNvSpPr>
          <p:nvPr>
            <p:ph idx="1"/>
          </p:nvPr>
        </p:nvSpPr>
        <p:spPr>
          <a:xfrm>
            <a:off x="457200" y="1143000"/>
            <a:ext cx="8458200" cy="5486400"/>
          </a:xfrm>
        </p:spPr>
        <p:txBody>
          <a:bodyPr>
            <a:normAutofit/>
          </a:bodyPr>
          <a:lstStyle/>
          <a:p>
            <a:pPr marL="344488" indent="-344488">
              <a:buFont typeface="+mj-lt"/>
              <a:buAutoNum type="arabicPeriod"/>
            </a:pPr>
            <a:r>
              <a:rPr lang="en-US" dirty="0" smtClean="0"/>
              <a:t> Delivering the </a:t>
            </a:r>
          </a:p>
          <a:p>
            <a:pPr marL="344488" indent="-344488">
              <a:buNone/>
            </a:pPr>
            <a:r>
              <a:rPr lang="en-US" sz="4400" b="1" dirty="0" smtClean="0">
                <a:solidFill>
                  <a:schemeClr val="accent3">
                    <a:lumMod val="50000"/>
                  </a:schemeClr>
                </a:solidFill>
              </a:rPr>
              <a:t>  “Relevant IT Manifesto”</a:t>
            </a:r>
          </a:p>
          <a:p>
            <a:pPr marL="288925" indent="-288925">
              <a:buNone/>
            </a:pPr>
            <a:r>
              <a:rPr lang="en-US" dirty="0" smtClean="0"/>
              <a:t>2.</a:t>
            </a:r>
            <a:r>
              <a:rPr lang="en-US" sz="3600" dirty="0" smtClean="0"/>
              <a:t>  </a:t>
            </a:r>
            <a:r>
              <a:rPr lang="en-US" sz="4400" b="1" dirty="0" smtClean="0">
                <a:solidFill>
                  <a:schemeClr val="accent3">
                    <a:lumMod val="50000"/>
                  </a:schemeClr>
                </a:solidFill>
              </a:rPr>
              <a:t>Empowering</a:t>
            </a:r>
            <a:r>
              <a:rPr lang="en-US" dirty="0" smtClean="0"/>
              <a:t> others in emerging countries</a:t>
            </a:r>
          </a:p>
          <a:p>
            <a:pPr marL="292100" indent="-292100">
              <a:buNone/>
            </a:pPr>
            <a:r>
              <a:rPr lang="en-US" dirty="0" smtClean="0"/>
              <a:t>3.  Become a leading economically </a:t>
            </a:r>
          </a:p>
          <a:p>
            <a:pPr marL="292100" indent="-292100">
              <a:buNone/>
            </a:pPr>
            <a:r>
              <a:rPr lang="en-US" sz="4400" b="1" dirty="0" smtClean="0">
                <a:solidFill>
                  <a:schemeClr val="accent3">
                    <a:lumMod val="50000"/>
                  </a:schemeClr>
                </a:solidFill>
              </a:rPr>
              <a:t>  Self-sustaining</a:t>
            </a:r>
            <a:r>
              <a:rPr lang="en-US" sz="4400" dirty="0" smtClean="0"/>
              <a:t>  </a:t>
            </a:r>
            <a:r>
              <a:rPr lang="en-US" dirty="0" smtClean="0"/>
              <a:t>organization</a:t>
            </a:r>
          </a:p>
          <a:p>
            <a:pPr marL="288925" indent="-288925">
              <a:buNone/>
            </a:pPr>
            <a:r>
              <a:rPr lang="en-US" dirty="0" smtClean="0"/>
              <a:t>4.  End the NGO </a:t>
            </a:r>
            <a:r>
              <a:rPr lang="en-US" sz="4400" b="1" dirty="0" smtClean="0">
                <a:solidFill>
                  <a:schemeClr val="accent3">
                    <a:lumMod val="50000"/>
                  </a:schemeClr>
                </a:solidFill>
              </a:rPr>
              <a:t>Digital Divide</a:t>
            </a:r>
            <a:endParaRPr lang="en-US" sz="2400" b="1" dirty="0">
              <a:solidFill>
                <a:schemeClr val="accent3">
                  <a:lumMod val="50000"/>
                </a:schemeClr>
              </a:solidFill>
            </a:endParaRPr>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20</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8C94F"/>
        </a:solidFill>
        <a:effectLst/>
      </p:bgPr>
    </p:bg>
    <p:spTree>
      <p:nvGrpSpPr>
        <p:cNvPr id="1" name=""/>
        <p:cNvGrpSpPr/>
        <p:nvPr/>
      </p:nvGrpSpPr>
      <p:grpSpPr>
        <a:xfrm>
          <a:off x="0" y="0"/>
          <a:ext cx="0" cy="0"/>
          <a:chOff x="0" y="0"/>
          <a:chExt cx="0" cy="0"/>
        </a:xfrm>
      </p:grpSpPr>
      <p:sp>
        <p:nvSpPr>
          <p:cNvPr id="2" name="TextBox 1"/>
          <p:cNvSpPr txBox="1"/>
          <p:nvPr/>
        </p:nvSpPr>
        <p:spPr>
          <a:xfrm>
            <a:off x="990600" y="2175808"/>
            <a:ext cx="6324600" cy="1938992"/>
          </a:xfrm>
          <a:prstGeom prst="rect">
            <a:avLst/>
          </a:prstGeom>
          <a:noFill/>
        </p:spPr>
        <p:txBody>
          <a:bodyPr wrap="square" rtlCol="0">
            <a:spAutoFit/>
          </a:bodyPr>
          <a:lstStyle/>
          <a:p>
            <a:r>
              <a:rPr lang="en-US" sz="6000" b="1" dirty="0" smtClean="0">
                <a:solidFill>
                  <a:schemeClr val="bg1"/>
                </a:solidFill>
              </a:rPr>
              <a:t>The Future of Collaboration</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Context</a:t>
            </a:r>
            <a:endParaRPr lang="en-US" sz="3600" b="1" dirty="0"/>
          </a:p>
        </p:txBody>
      </p:sp>
      <p:sp>
        <p:nvSpPr>
          <p:cNvPr id="3" name="Content Placeholder 2"/>
          <p:cNvSpPr>
            <a:spLocks noGrp="1"/>
          </p:cNvSpPr>
          <p:nvPr>
            <p:ph idx="1"/>
          </p:nvPr>
        </p:nvSpPr>
        <p:spPr>
          <a:xfrm>
            <a:off x="457200" y="1143000"/>
            <a:ext cx="8229600" cy="5213350"/>
          </a:xfrm>
        </p:spPr>
        <p:txBody>
          <a:bodyPr>
            <a:noAutofit/>
          </a:bodyPr>
          <a:lstStyle/>
          <a:p>
            <a:pPr>
              <a:buNone/>
            </a:pPr>
            <a:r>
              <a:rPr lang="en-US" sz="3600" dirty="0" smtClean="0"/>
              <a:t>	</a:t>
            </a:r>
            <a:r>
              <a:rPr lang="en-US" sz="2800" dirty="0" smtClean="0"/>
              <a:t>The Apollo 13 story was featured in the 1995 film with Tom Hanks and Kevin Bacon.  The incredible events that unfolded in April 1970 gripped the nation and the world.  On April 13, 56 hours into the mission, an oxygen tank in the service module that contained the astronauts’ support systems exploded.  What followed was a remarkable story of collaboration between the astronauts and mission control in Houston.  While the world watched, they were able to bring a damaged spacecraft back to earth safely …</a:t>
            </a:r>
          </a:p>
          <a:p>
            <a:pPr>
              <a:buNone/>
            </a:pPr>
            <a:r>
              <a:rPr lang="en-US" sz="2000" dirty="0" smtClean="0"/>
              <a:t>	</a:t>
            </a:r>
            <a:endParaRPr lang="en-US" sz="3600" dirty="0"/>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22</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Movie Clip… </a:t>
            </a:r>
            <a:endParaRPr lang="en-US" sz="3600" b="1" dirty="0"/>
          </a:p>
        </p:txBody>
      </p:sp>
      <p:sp>
        <p:nvSpPr>
          <p:cNvPr id="6" name="TextBox 5"/>
          <p:cNvSpPr txBox="1"/>
          <p:nvPr/>
        </p:nvSpPr>
        <p:spPr>
          <a:xfrm>
            <a:off x="2743200" y="1371600"/>
            <a:ext cx="3648371" cy="461665"/>
          </a:xfrm>
          <a:prstGeom prst="rect">
            <a:avLst/>
          </a:prstGeom>
          <a:noFill/>
        </p:spPr>
        <p:txBody>
          <a:bodyPr wrap="none" rtlCol="0">
            <a:spAutoFit/>
          </a:bodyPr>
          <a:lstStyle/>
          <a:p>
            <a:r>
              <a:rPr lang="en-US" sz="2400" b="1" dirty="0" smtClean="0">
                <a:solidFill>
                  <a:srgbClr val="FF0000"/>
                </a:solidFill>
              </a:rPr>
              <a:t>watch for the collaboration</a:t>
            </a:r>
            <a:endParaRPr lang="en-US" sz="2400" b="1" dirty="0">
              <a:solidFill>
                <a:srgbClr val="FF0000"/>
              </a:solidFill>
            </a:endParaRPr>
          </a:p>
        </p:txBody>
      </p:sp>
      <p:sp>
        <p:nvSpPr>
          <p:cNvPr id="7" name="TextBox 6"/>
          <p:cNvSpPr txBox="1"/>
          <p:nvPr/>
        </p:nvSpPr>
        <p:spPr>
          <a:xfrm>
            <a:off x="1905000" y="6183868"/>
            <a:ext cx="4989828" cy="369332"/>
          </a:xfrm>
          <a:prstGeom prst="rect">
            <a:avLst/>
          </a:prstGeom>
          <a:noFill/>
        </p:spPr>
        <p:txBody>
          <a:bodyPr wrap="none" rtlCol="0">
            <a:spAutoFit/>
          </a:bodyPr>
          <a:lstStyle/>
          <a:p>
            <a:r>
              <a:rPr lang="en-US" dirty="0" smtClean="0">
                <a:hlinkClick r:id="rId3"/>
              </a:rPr>
              <a:t>http://www.youtube.com/watch?v=5giXXW_UdaM</a:t>
            </a:r>
            <a:endParaRPr lang="en-US" dirty="0"/>
          </a:p>
        </p:txBody>
      </p:sp>
      <p:pic>
        <p:nvPicPr>
          <p:cNvPr id="1026" name="Picture 2"/>
          <p:cNvPicPr>
            <a:picLocks noChangeAspect="1" noChangeArrowheads="1"/>
          </p:cNvPicPr>
          <p:nvPr/>
        </p:nvPicPr>
        <p:blipFill>
          <a:blip r:embed="rId4"/>
          <a:srcRect/>
          <a:stretch>
            <a:fillRect/>
          </a:stretch>
        </p:blipFill>
        <p:spPr bwMode="auto">
          <a:xfrm>
            <a:off x="1514493" y="1828800"/>
            <a:ext cx="6181725" cy="3810000"/>
          </a:xfrm>
          <a:prstGeom prst="rect">
            <a:avLst/>
          </a:prstGeom>
          <a:noFill/>
          <a:ln w="9525">
            <a:noFill/>
            <a:miter lim="800000"/>
            <a:headEnd/>
            <a:tailEnd/>
          </a:ln>
        </p:spPr>
      </p:pic>
      <p:sp>
        <p:nvSpPr>
          <p:cNvPr id="8"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23</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Elements of a Collaboration</a:t>
            </a:r>
            <a:endParaRPr lang="en-US" sz="3600" b="1" dirty="0"/>
          </a:p>
        </p:txBody>
      </p:sp>
      <p:sp>
        <p:nvSpPr>
          <p:cNvPr id="3" name="Content Placeholder 2"/>
          <p:cNvSpPr>
            <a:spLocks noGrp="1"/>
          </p:cNvSpPr>
          <p:nvPr>
            <p:ph idx="1"/>
          </p:nvPr>
        </p:nvSpPr>
        <p:spPr>
          <a:xfrm>
            <a:off x="457200" y="1722437"/>
            <a:ext cx="8229600" cy="4830763"/>
          </a:xfrm>
        </p:spPr>
        <p:txBody>
          <a:bodyPr>
            <a:normAutofit fontScale="92500" lnSpcReduction="20000"/>
          </a:bodyPr>
          <a:lstStyle/>
          <a:p>
            <a:pPr marL="457200" indent="-457200">
              <a:buFont typeface="+mj-lt"/>
              <a:buAutoNum type="arabicPeriod"/>
            </a:pPr>
            <a:r>
              <a:rPr lang="en-US" dirty="0" smtClean="0"/>
              <a:t>First, there was a </a:t>
            </a:r>
            <a:r>
              <a:rPr lang="en-US" sz="5200" b="1" dirty="0" smtClean="0">
                <a:solidFill>
                  <a:schemeClr val="accent3">
                    <a:lumMod val="50000"/>
                  </a:schemeClr>
                </a:solidFill>
              </a:rPr>
              <a:t>shared</a:t>
            </a:r>
            <a:r>
              <a:rPr lang="en-US" dirty="0" smtClean="0"/>
              <a:t> burning </a:t>
            </a:r>
            <a:r>
              <a:rPr lang="en-US" sz="5200" b="1" dirty="0" smtClean="0">
                <a:solidFill>
                  <a:schemeClr val="accent3">
                    <a:lumMod val="50000"/>
                  </a:schemeClr>
                </a:solidFill>
              </a:rPr>
              <a:t>need</a:t>
            </a:r>
            <a:r>
              <a:rPr lang="en-US" dirty="0" smtClean="0"/>
              <a:t>—there was a clear and present problem that had to be solved.  </a:t>
            </a:r>
          </a:p>
          <a:p>
            <a:pPr marL="457200" indent="-457200">
              <a:buFont typeface="+mj-lt"/>
              <a:buAutoNum type="arabicPeriod"/>
            </a:pPr>
            <a:r>
              <a:rPr lang="en-US" dirty="0" smtClean="0"/>
              <a:t>Second, there was </a:t>
            </a:r>
            <a:r>
              <a:rPr lang="en-US" sz="5200" b="1" dirty="0" smtClean="0">
                <a:solidFill>
                  <a:schemeClr val="accent3">
                    <a:lumMod val="50000"/>
                  </a:schemeClr>
                </a:solidFill>
              </a:rPr>
              <a:t>scarcity</a:t>
            </a:r>
            <a:r>
              <a:rPr lang="en-US" dirty="0" smtClean="0"/>
              <a:t>—only a few resources were available.  </a:t>
            </a:r>
          </a:p>
          <a:p>
            <a:pPr marL="457200" indent="-457200">
              <a:buFont typeface="+mj-lt"/>
              <a:buAutoNum type="arabicPeriod"/>
            </a:pPr>
            <a:r>
              <a:rPr lang="en-US" dirty="0" smtClean="0"/>
              <a:t>Third, there was a strong </a:t>
            </a:r>
            <a:r>
              <a:rPr lang="en-US" sz="5200" b="1" dirty="0" smtClean="0">
                <a:solidFill>
                  <a:schemeClr val="accent3">
                    <a:lumMod val="50000"/>
                  </a:schemeClr>
                </a:solidFill>
              </a:rPr>
              <a:t>social desire</a:t>
            </a:r>
            <a:r>
              <a:rPr lang="en-US" sz="5200" dirty="0" smtClean="0">
                <a:solidFill>
                  <a:schemeClr val="accent3">
                    <a:lumMod val="50000"/>
                  </a:schemeClr>
                </a:solidFill>
              </a:rPr>
              <a:t> </a:t>
            </a:r>
            <a:r>
              <a:rPr lang="en-US" dirty="0" smtClean="0"/>
              <a:t>to band together as a team and solve the problem.  </a:t>
            </a:r>
          </a:p>
          <a:p>
            <a:pPr marL="457200" indent="-457200">
              <a:buFont typeface="+mj-lt"/>
              <a:buAutoNum type="arabicPeriod"/>
            </a:pPr>
            <a:endParaRPr lang="en-US" dirty="0" smtClean="0"/>
          </a:p>
          <a:p>
            <a:pPr marL="457200" indent="-457200">
              <a:buNone/>
            </a:pPr>
            <a:r>
              <a:rPr lang="en-US" dirty="0" smtClean="0"/>
              <a:t>	</a:t>
            </a:r>
            <a:endParaRPr lang="en-US" dirty="0"/>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24</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76200"/>
            <a:ext cx="8839200" cy="914400"/>
          </a:xfrm>
        </p:spPr>
        <p:txBody>
          <a:bodyPr/>
          <a:lstStyle/>
          <a:p>
            <a:pPr algn="ctr" eaLnBrk="1" hangingPunct="1"/>
            <a:r>
              <a:rPr lang="en-US" sz="3200" b="1" dirty="0" smtClean="0"/>
              <a:t>The New Collaboration</a:t>
            </a:r>
          </a:p>
        </p:txBody>
      </p:sp>
      <p:sp>
        <p:nvSpPr>
          <p:cNvPr id="28675" name="AutoShape 3"/>
          <p:cNvSpPr>
            <a:spLocks noChangeArrowheads="1"/>
          </p:cNvSpPr>
          <p:nvPr/>
        </p:nvSpPr>
        <p:spPr bwMode="gray">
          <a:xfrm>
            <a:off x="7878763" y="1514475"/>
            <a:ext cx="808037" cy="4505325"/>
          </a:xfrm>
          <a:prstGeom prst="upArrow">
            <a:avLst>
              <a:gd name="adj1" fmla="val 50102"/>
              <a:gd name="adj2" fmla="val 75736"/>
            </a:avLst>
          </a:prstGeom>
          <a:solidFill>
            <a:srgbClr val="0099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dirty="0">
              <a:solidFill>
                <a:schemeClr val="bg1"/>
              </a:solidFill>
            </a:endParaRPr>
          </a:p>
        </p:txBody>
      </p:sp>
      <p:sp>
        <p:nvSpPr>
          <p:cNvPr id="28676" name="AcnBodyText_ID_307207"/>
          <p:cNvSpPr>
            <a:spLocks noChangeArrowheads="1"/>
          </p:cNvSpPr>
          <p:nvPr>
            <p:custDataLst>
              <p:tags r:id="rId1"/>
            </p:custDataLst>
          </p:nvPr>
        </p:nvSpPr>
        <p:spPr bwMode="gray">
          <a:xfrm rot="-5400000">
            <a:off x="6442868" y="3767932"/>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dirty="0">
                <a:solidFill>
                  <a:schemeClr val="bg1"/>
                </a:solidFill>
              </a:rPr>
              <a:t>Increasing Level of Trust</a:t>
            </a:r>
          </a:p>
        </p:txBody>
      </p:sp>
      <p:sp>
        <p:nvSpPr>
          <p:cNvPr id="28677" name="Freeform 5"/>
          <p:cNvSpPr>
            <a:spLocks/>
          </p:cNvSpPr>
          <p:nvPr/>
        </p:nvSpPr>
        <p:spPr bwMode="auto">
          <a:xfrm>
            <a:off x="1524000" y="5294313"/>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8678" name="Freeform 6"/>
          <p:cNvSpPr>
            <a:spLocks/>
          </p:cNvSpPr>
          <p:nvPr/>
        </p:nvSpPr>
        <p:spPr bwMode="auto">
          <a:xfrm>
            <a:off x="3505200" y="14478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8679" name="Freeform 7"/>
          <p:cNvSpPr>
            <a:spLocks/>
          </p:cNvSpPr>
          <p:nvPr/>
        </p:nvSpPr>
        <p:spPr bwMode="auto">
          <a:xfrm>
            <a:off x="2819400" y="3108325"/>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8680" name="Freeform 8"/>
          <p:cNvSpPr>
            <a:spLocks/>
          </p:cNvSpPr>
          <p:nvPr/>
        </p:nvSpPr>
        <p:spPr bwMode="auto">
          <a:xfrm>
            <a:off x="2133600" y="4175125"/>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418138"/>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335463"/>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Intel Grants</a:t>
            </a:r>
          </a:p>
        </p:txBody>
      </p:sp>
      <p:sp>
        <p:nvSpPr>
          <p:cNvPr id="7179" name="AcnBodyText_ID_307217"/>
          <p:cNvSpPr>
            <a:spLocks noChangeArrowheads="1"/>
          </p:cNvSpPr>
          <p:nvPr>
            <p:custDataLst>
              <p:tags r:id="rId4"/>
            </p:custDataLst>
          </p:nvPr>
        </p:nvSpPr>
        <p:spPr bwMode="gray">
          <a:xfrm>
            <a:off x="3017838" y="3336925"/>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NRK, Phase 2 Satellites</a:t>
            </a:r>
          </a:p>
        </p:txBody>
      </p:sp>
      <p:sp>
        <p:nvSpPr>
          <p:cNvPr id="28684" name="AcnBodyText_ID_307217"/>
          <p:cNvSpPr>
            <a:spLocks noChangeArrowheads="1"/>
          </p:cNvSpPr>
          <p:nvPr>
            <p:custDataLst>
              <p:tags r:id="rId5"/>
            </p:custDataLst>
          </p:nvPr>
        </p:nvSpPr>
        <p:spPr bwMode="gray">
          <a:xfrm>
            <a:off x="3325813" y="2422525"/>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28685" name="Text Box 14"/>
          <p:cNvSpPr txBox="1">
            <a:spLocks noChangeArrowheads="1"/>
          </p:cNvSpPr>
          <p:nvPr/>
        </p:nvSpPr>
        <p:spPr bwMode="auto">
          <a:xfrm>
            <a:off x="5624513" y="1524000"/>
            <a:ext cx="2681287" cy="1477328"/>
          </a:xfrm>
          <a:prstGeom prst="rect">
            <a:avLst/>
          </a:prstGeom>
          <a:noFill/>
          <a:ln w="9525" algn="ctr">
            <a:noFill/>
            <a:miter lim="800000"/>
            <a:headEnd/>
            <a:tailEnd/>
          </a:ln>
        </p:spPr>
        <p:txBody>
          <a:bodyPr wrap="square">
            <a:spAutoFit/>
          </a:bodyPr>
          <a:lstStyle/>
          <a:p>
            <a:r>
              <a:rPr lang="en-US" sz="1800" i="1" dirty="0">
                <a:latin typeface="Arial" charset="0"/>
                <a:cs typeface="Arial" charset="0"/>
              </a:rPr>
              <a:t>“Who has expertise I can trust?”</a:t>
            </a:r>
          </a:p>
          <a:p>
            <a:r>
              <a:rPr lang="en-US" sz="1800" dirty="0">
                <a:latin typeface="Arial" charset="0"/>
                <a:cs typeface="Arial" charset="0"/>
              </a:rPr>
              <a:t>Shared Services &amp; Assessments</a:t>
            </a:r>
          </a:p>
          <a:p>
            <a:endParaRPr lang="en-US" sz="1800" i="1" dirty="0">
              <a:latin typeface="Arial" charset="0"/>
              <a:cs typeface="Arial" charset="0"/>
            </a:endParaRPr>
          </a:p>
        </p:txBody>
      </p:sp>
      <p:sp>
        <p:nvSpPr>
          <p:cNvPr id="28686" name="Slide Number Placeholder 5"/>
          <p:cNvSpPr>
            <a:spLocks noGrp="1"/>
          </p:cNvSpPr>
          <p:nvPr>
            <p:ph type="sldNum" sz="quarter" idx="4294967295"/>
          </p:nvPr>
        </p:nvSpPr>
        <p:spPr>
          <a:xfrm>
            <a:off x="6553200" y="6457950"/>
            <a:ext cx="2133600" cy="476250"/>
          </a:xfrm>
          <a:prstGeom prst="rect">
            <a:avLst/>
          </a:prstGeom>
          <a:noFill/>
        </p:spPr>
        <p:txBody>
          <a:bodyPr/>
          <a:lstStyle/>
          <a:p>
            <a:pPr algn="r"/>
            <a:fld id="{3EC956A3-06DF-4DF3-A6E7-69D119F1470D}" type="slidenum">
              <a:rPr lang="en-US" sz="1400"/>
              <a:pPr algn="r"/>
              <a:t>25</a:t>
            </a:fld>
            <a:endParaRPr lang="en-US" sz="1400" dirty="0"/>
          </a:p>
        </p:txBody>
      </p:sp>
      <p:sp>
        <p:nvSpPr>
          <p:cNvPr id="16" name="Rectangle 2"/>
          <p:cNvSpPr txBox="1">
            <a:spLocks noChangeArrowheads="1"/>
          </p:cNvSpPr>
          <p:nvPr/>
        </p:nvSpPr>
        <p:spPr bwMode="auto">
          <a:xfrm>
            <a:off x="0" y="76200"/>
            <a:ext cx="9220200" cy="1447800"/>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
        <p:nvSpPr>
          <p:cNvPr id="17" name="Oval Callout 16"/>
          <p:cNvSpPr/>
          <p:nvPr/>
        </p:nvSpPr>
        <p:spPr>
          <a:xfrm>
            <a:off x="228600" y="4495800"/>
            <a:ext cx="1752600" cy="1292225"/>
          </a:xfrm>
          <a:prstGeom prst="wedgeEllipseCallout">
            <a:avLst>
              <a:gd name="adj1" fmla="val 56186"/>
              <a:gd name="adj2" fmla="val 288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Do and Share</a:t>
            </a:r>
            <a:endParaRPr lang="en-US" sz="2000" dirty="0"/>
          </a:p>
        </p:txBody>
      </p:sp>
      <p:sp>
        <p:nvSpPr>
          <p:cNvPr id="18" name="Oval Callout 17"/>
          <p:cNvSpPr/>
          <p:nvPr/>
        </p:nvSpPr>
        <p:spPr>
          <a:xfrm>
            <a:off x="990600" y="1908175"/>
            <a:ext cx="1752600" cy="1292225"/>
          </a:xfrm>
          <a:prstGeom prst="wedgeEllipseCallout">
            <a:avLst>
              <a:gd name="adj1" fmla="val 77718"/>
              <a:gd name="adj2" fmla="val 669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 </a:t>
            </a:r>
          </a:p>
          <a:p>
            <a:pPr algn="ctr"/>
            <a:r>
              <a:rPr lang="en-US" dirty="0" smtClean="0"/>
              <a:t>and Do</a:t>
            </a:r>
            <a:endParaRPr lang="en-US" dirty="0"/>
          </a:p>
        </p:txBody>
      </p:sp>
      <p:sp>
        <p:nvSpPr>
          <p:cNvPr id="19" name="Oval Callout 18"/>
          <p:cNvSpPr/>
          <p:nvPr/>
        </p:nvSpPr>
        <p:spPr>
          <a:xfrm>
            <a:off x="990600" y="1905000"/>
            <a:ext cx="1752600" cy="1292225"/>
          </a:xfrm>
          <a:prstGeom prst="wedgeEllipseCallout">
            <a:avLst>
              <a:gd name="adj1" fmla="val 102563"/>
              <a:gd name="adj2" fmla="val 1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 </a:t>
            </a:r>
          </a:p>
          <a:p>
            <a:pPr algn="ctr"/>
            <a:r>
              <a:rPr lang="en-US" dirty="0" smtClean="0"/>
              <a:t>and Do</a:t>
            </a:r>
            <a:endParaRPr lang="en-US" dirty="0"/>
          </a:p>
        </p:txBody>
      </p:sp>
      <p:sp>
        <p:nvSpPr>
          <p:cNvPr id="20" name="Oval Callout 19"/>
          <p:cNvSpPr/>
          <p:nvPr/>
        </p:nvSpPr>
        <p:spPr>
          <a:xfrm>
            <a:off x="990600" y="1905000"/>
            <a:ext cx="1752600" cy="1292225"/>
          </a:xfrm>
          <a:prstGeom prst="wedgeEllipseCallout">
            <a:avLst>
              <a:gd name="adj1" fmla="val 48733"/>
              <a:gd name="adj2" fmla="val 1310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Share </a:t>
            </a:r>
          </a:p>
          <a:p>
            <a:pPr algn="ctr"/>
            <a:r>
              <a:rPr lang="en-US" sz="2000" dirty="0" smtClean="0"/>
              <a:t>and Do</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Questions to Ask Yourself</a:t>
            </a:r>
            <a:endParaRPr lang="en-US" sz="3600" b="1" dirty="0"/>
          </a:p>
        </p:txBody>
      </p:sp>
      <p:sp>
        <p:nvSpPr>
          <p:cNvPr id="3" name="Content Placeholder 2"/>
          <p:cNvSpPr>
            <a:spLocks noGrp="1"/>
          </p:cNvSpPr>
          <p:nvPr>
            <p:ph idx="1"/>
          </p:nvPr>
        </p:nvSpPr>
        <p:spPr>
          <a:xfrm>
            <a:off x="457200" y="1265237"/>
            <a:ext cx="8229600" cy="4830763"/>
          </a:xfrm>
        </p:spPr>
        <p:txBody>
          <a:bodyPr>
            <a:normAutofit lnSpcReduction="10000"/>
          </a:bodyPr>
          <a:lstStyle/>
          <a:p>
            <a:r>
              <a:rPr lang="en-US" dirty="0" smtClean="0"/>
              <a:t>What are the back-to-basics and embrace-the-future opportunities?</a:t>
            </a:r>
          </a:p>
          <a:p>
            <a:r>
              <a:rPr lang="en-US" dirty="0" smtClean="0"/>
              <a:t>Where on the IT stack are you?</a:t>
            </a:r>
          </a:p>
          <a:p>
            <a:r>
              <a:rPr lang="en-US" dirty="0" smtClean="0"/>
              <a:t>Where can you value scarcity to drive innovation</a:t>
            </a:r>
          </a:p>
          <a:p>
            <a:r>
              <a:rPr lang="en-US" dirty="0" smtClean="0"/>
              <a:t>What’s the next level of collaboration you are willing to commit to?</a:t>
            </a:r>
          </a:p>
          <a:p>
            <a:r>
              <a:rPr lang="en-US" dirty="0" smtClean="0"/>
              <a:t>What are you ready to “</a:t>
            </a:r>
            <a:r>
              <a:rPr lang="en-US" i="1" dirty="0" smtClean="0"/>
              <a:t>share and do”</a:t>
            </a:r>
            <a:r>
              <a:rPr lang="en-US" dirty="0" smtClean="0"/>
              <a:t> rather than “</a:t>
            </a:r>
            <a:r>
              <a:rPr lang="en-US" i="1" dirty="0" smtClean="0"/>
              <a:t>do and share?”</a:t>
            </a:r>
            <a:endParaRPr lang="en-US" dirty="0"/>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26</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8C94F"/>
        </a:solidFill>
        <a:effectLst/>
      </p:bgPr>
    </p:bg>
    <p:spTree>
      <p:nvGrpSpPr>
        <p:cNvPr id="1" name=""/>
        <p:cNvGrpSpPr/>
        <p:nvPr/>
      </p:nvGrpSpPr>
      <p:grpSpPr>
        <a:xfrm>
          <a:off x="0" y="0"/>
          <a:ext cx="0" cy="0"/>
          <a:chOff x="0" y="0"/>
          <a:chExt cx="0" cy="0"/>
        </a:xfrm>
      </p:grpSpPr>
      <p:sp>
        <p:nvSpPr>
          <p:cNvPr id="2" name="TextBox 1"/>
          <p:cNvSpPr txBox="1"/>
          <p:nvPr/>
        </p:nvSpPr>
        <p:spPr>
          <a:xfrm>
            <a:off x="1447800" y="3048000"/>
            <a:ext cx="6324600" cy="1200329"/>
          </a:xfrm>
          <a:prstGeom prst="rect">
            <a:avLst/>
          </a:prstGeom>
          <a:noFill/>
        </p:spPr>
        <p:txBody>
          <a:bodyPr wrap="square" rtlCol="0">
            <a:spAutoFit/>
          </a:bodyPr>
          <a:lstStyle/>
          <a:p>
            <a:r>
              <a:rPr lang="en-US" sz="7200" b="1" dirty="0" smtClean="0">
                <a:solidFill>
                  <a:schemeClr val="bg1"/>
                </a:solidFill>
              </a:rPr>
              <a:t>Questions?</a:t>
            </a:r>
            <a:endParaRPr lang="en-US" sz="72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 Look Back &amp; Look Forward</a:t>
            </a:r>
            <a:endParaRPr lang="en-US" sz="3600" b="1" dirty="0"/>
          </a:p>
        </p:txBody>
      </p:sp>
      <p:sp>
        <p:nvSpPr>
          <p:cNvPr id="3" name="Content Placeholder 2"/>
          <p:cNvSpPr>
            <a:spLocks noGrp="1"/>
          </p:cNvSpPr>
          <p:nvPr>
            <p:ph idx="1"/>
          </p:nvPr>
        </p:nvSpPr>
        <p:spPr>
          <a:xfrm>
            <a:off x="457200" y="1295400"/>
            <a:ext cx="8458200" cy="5060950"/>
          </a:xfrm>
        </p:spPr>
        <p:txBody>
          <a:bodyPr>
            <a:normAutofit/>
          </a:bodyPr>
          <a:lstStyle/>
          <a:p>
            <a:r>
              <a:rPr lang="en-US" b="1" dirty="0" smtClean="0"/>
              <a:t>Founding Hypotheses </a:t>
            </a:r>
          </a:p>
          <a:p>
            <a:pPr lvl="1"/>
            <a:r>
              <a:rPr lang="en-US" sz="2200" b="1" dirty="0" smtClean="0"/>
              <a:t>Connecting, Collaborating and Partnering are still at our core</a:t>
            </a:r>
            <a:endParaRPr lang="en-US" sz="2200" dirty="0" smtClean="0"/>
          </a:p>
          <a:p>
            <a:r>
              <a:rPr lang="en-US" b="1" dirty="0" smtClean="0"/>
              <a:t>An Evolving Strategy</a:t>
            </a:r>
            <a:r>
              <a:rPr lang="en-US" sz="2000" dirty="0" smtClean="0"/>
              <a:t>  </a:t>
            </a:r>
          </a:p>
          <a:p>
            <a:pPr lvl="1"/>
            <a:r>
              <a:rPr lang="en-US" sz="2200" b="1" dirty="0" smtClean="0"/>
              <a:t>Our strategy has gotten more complex; so have the drivers</a:t>
            </a:r>
          </a:p>
          <a:p>
            <a:r>
              <a:rPr lang="en-US" b="1" dirty="0" smtClean="0"/>
              <a:t>Six Questions</a:t>
            </a:r>
          </a:p>
          <a:p>
            <a:pPr lvl="1"/>
            <a:r>
              <a:rPr lang="en-US" sz="2200" b="1" dirty="0" smtClean="0"/>
              <a:t>We’ve done well; we can do better</a:t>
            </a:r>
            <a:endParaRPr lang="en-US" sz="2200" dirty="0" smtClean="0"/>
          </a:p>
          <a:p>
            <a:r>
              <a:rPr lang="en-US" b="1" dirty="0" smtClean="0"/>
              <a:t>Next Challenges </a:t>
            </a:r>
          </a:p>
          <a:p>
            <a:pPr lvl="1"/>
            <a:r>
              <a:rPr lang="en-US" sz="2200" b="1" dirty="0" smtClean="0"/>
              <a:t>More “mission moving”, more empowering, more sustainable</a:t>
            </a:r>
            <a:endParaRPr lang="en-US" sz="2200" dirty="0" smtClean="0"/>
          </a:p>
          <a:p>
            <a:r>
              <a:rPr lang="en-US" b="1" dirty="0" smtClean="0"/>
              <a:t>The Future of Collaboration</a:t>
            </a:r>
            <a:r>
              <a:rPr lang="en-US" sz="2000" dirty="0" smtClean="0"/>
              <a:t> </a:t>
            </a:r>
          </a:p>
          <a:p>
            <a:pPr lvl="1"/>
            <a:r>
              <a:rPr lang="en-US" sz="2200" b="1" dirty="0" smtClean="0"/>
              <a:t>Amplify the need, value the scarcity, build on the social desire</a:t>
            </a:r>
            <a:endParaRPr lang="en-US" sz="2200" b="1" dirty="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3</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8C94F"/>
        </a:solidFill>
        <a:effectLst/>
      </p:bgPr>
    </p:bg>
    <p:spTree>
      <p:nvGrpSpPr>
        <p:cNvPr id="1" name=""/>
        <p:cNvGrpSpPr/>
        <p:nvPr/>
      </p:nvGrpSpPr>
      <p:grpSpPr>
        <a:xfrm>
          <a:off x="0" y="0"/>
          <a:ext cx="0" cy="0"/>
          <a:chOff x="0" y="0"/>
          <a:chExt cx="0" cy="0"/>
        </a:xfrm>
      </p:grpSpPr>
      <p:sp>
        <p:nvSpPr>
          <p:cNvPr id="2" name="TextBox 1"/>
          <p:cNvSpPr txBox="1"/>
          <p:nvPr/>
        </p:nvSpPr>
        <p:spPr>
          <a:xfrm>
            <a:off x="685800" y="3048000"/>
            <a:ext cx="6781800" cy="1015663"/>
          </a:xfrm>
          <a:prstGeom prst="rect">
            <a:avLst/>
          </a:prstGeom>
          <a:noFill/>
        </p:spPr>
        <p:txBody>
          <a:bodyPr wrap="square" rtlCol="0">
            <a:spAutoFit/>
          </a:bodyPr>
          <a:lstStyle/>
          <a:p>
            <a:r>
              <a:rPr lang="en-US" sz="6000" b="1" dirty="0" smtClean="0">
                <a:solidFill>
                  <a:schemeClr val="bg1"/>
                </a:solidFill>
              </a:rPr>
              <a:t>Two Hypotheses</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Two Hypotheses - 2001</a:t>
            </a:r>
            <a:endParaRPr lang="en-US" sz="3600" b="1" dirty="0"/>
          </a:p>
        </p:txBody>
      </p:sp>
      <p:sp>
        <p:nvSpPr>
          <p:cNvPr id="3" name="Content Placeholder 2"/>
          <p:cNvSpPr>
            <a:spLocks noGrp="1"/>
          </p:cNvSpPr>
          <p:nvPr>
            <p:ph idx="1"/>
          </p:nvPr>
        </p:nvSpPr>
        <p:spPr>
          <a:xfrm>
            <a:off x="457200" y="1493837"/>
            <a:ext cx="8458200" cy="4830763"/>
          </a:xfrm>
        </p:spPr>
        <p:txBody>
          <a:bodyPr/>
          <a:lstStyle/>
          <a:p>
            <a:pPr marL="514350" indent="-514350">
              <a:buFont typeface="+mj-lt"/>
              <a:buAutoNum type="arabicPeriod"/>
            </a:pPr>
            <a:r>
              <a:rPr lang="en-US" sz="2800" dirty="0" smtClean="0"/>
              <a:t>We had to be able to solve the “last mile” problem (connectivity) faster, cheaper, better if we did it </a:t>
            </a:r>
            <a:r>
              <a:rPr lang="en-US" sz="5400" b="1" dirty="0" smtClean="0">
                <a:solidFill>
                  <a:schemeClr val="accent3">
                    <a:lumMod val="50000"/>
                  </a:schemeClr>
                </a:solidFill>
              </a:rPr>
              <a:t>together.</a:t>
            </a:r>
            <a:r>
              <a:rPr lang="en-US" dirty="0" smtClean="0"/>
              <a:t>  </a:t>
            </a:r>
          </a:p>
          <a:p>
            <a:pPr marL="514350" indent="-514350">
              <a:buFont typeface="+mj-lt"/>
              <a:buAutoNum type="arabicPeriod"/>
            </a:pPr>
            <a:r>
              <a:rPr lang="en-US" sz="2800" dirty="0" smtClean="0"/>
              <a:t>We would be a much more interesting </a:t>
            </a:r>
            <a:r>
              <a:rPr lang="en-US" sz="5400" b="1" dirty="0" smtClean="0">
                <a:solidFill>
                  <a:schemeClr val="accent3">
                    <a:lumMod val="50000"/>
                  </a:schemeClr>
                </a:solidFill>
              </a:rPr>
              <a:t>partner</a:t>
            </a:r>
            <a:r>
              <a:rPr lang="en-US" sz="5400" dirty="0" smtClean="0">
                <a:solidFill>
                  <a:schemeClr val="accent3">
                    <a:lumMod val="50000"/>
                  </a:schemeClr>
                </a:solidFill>
              </a:rPr>
              <a:t> </a:t>
            </a:r>
            <a:r>
              <a:rPr lang="en-US" sz="2800" dirty="0" smtClean="0"/>
              <a:t>to the technology companies on whom we depend, if we came as a group rather than the one-off, hat-in-hat organizations we had been.</a:t>
            </a:r>
            <a:endParaRPr lang="en-US" sz="2800" dirty="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5</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8C94F"/>
        </a:solidFill>
        <a:effectLst/>
      </p:bgPr>
    </p:bg>
    <p:spTree>
      <p:nvGrpSpPr>
        <p:cNvPr id="1" name=""/>
        <p:cNvGrpSpPr/>
        <p:nvPr/>
      </p:nvGrpSpPr>
      <p:grpSpPr>
        <a:xfrm>
          <a:off x="0" y="0"/>
          <a:ext cx="0" cy="0"/>
          <a:chOff x="0" y="0"/>
          <a:chExt cx="0" cy="0"/>
        </a:xfrm>
      </p:grpSpPr>
      <p:sp>
        <p:nvSpPr>
          <p:cNvPr id="2" name="TextBox 1"/>
          <p:cNvSpPr txBox="1"/>
          <p:nvPr/>
        </p:nvSpPr>
        <p:spPr>
          <a:xfrm>
            <a:off x="1066800" y="2590800"/>
            <a:ext cx="6934200" cy="1015663"/>
          </a:xfrm>
          <a:prstGeom prst="rect">
            <a:avLst/>
          </a:prstGeom>
          <a:noFill/>
        </p:spPr>
        <p:txBody>
          <a:bodyPr wrap="square" rtlCol="0">
            <a:spAutoFit/>
          </a:bodyPr>
          <a:lstStyle/>
          <a:p>
            <a:r>
              <a:rPr lang="en-US" sz="6000" b="1" dirty="0" smtClean="0">
                <a:solidFill>
                  <a:schemeClr val="bg1"/>
                </a:solidFill>
              </a:rPr>
              <a:t>An Evolving Strategy</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r>
              <a:rPr lang="en-US" sz="1600" dirty="0" smtClean="0"/>
              <a:t>Prime </a:t>
            </a:r>
          </a:p>
          <a:p>
            <a:pPr marL="457200" indent="-457200" algn="ctr" eaLnBrk="0" hangingPunct="0">
              <a:lnSpc>
                <a:spcPct val="80000"/>
              </a:lnSpc>
            </a:pPr>
            <a:r>
              <a:rPr lang="en-US" sz="2000" b="1" dirty="0" smtClean="0"/>
              <a:t>Members</a:t>
            </a:r>
            <a:endParaRPr lang="en-US" sz="2000" b="1" dirty="0"/>
          </a:p>
          <a:p>
            <a:pPr marL="457200" indent="-457200" algn="ctr" eaLnBrk="0" hangingPunct="0">
              <a:lnSpc>
                <a:spcPct val="80000"/>
              </a:lnSpc>
            </a:pPr>
            <a:r>
              <a:rPr lang="en-US" sz="1600" dirty="0" smtClean="0"/>
              <a:t>Domain</a:t>
            </a:r>
            <a:endParaRPr lang="en-US" sz="1600" dirty="0"/>
          </a:p>
        </p:txBody>
      </p:sp>
      <p:sp>
        <p:nvSpPr>
          <p:cNvPr id="23557" name="Rectangle 5"/>
          <p:cNvSpPr>
            <a:spLocks noChangeArrowheads="1"/>
          </p:cNvSpPr>
          <p:nvPr/>
        </p:nvSpPr>
        <p:spPr bwMode="auto">
          <a:xfrm>
            <a:off x="1404938" y="3548063"/>
            <a:ext cx="1873250" cy="1873250"/>
          </a:xfrm>
          <a:prstGeom prst="rect">
            <a:avLst/>
          </a:prstGeom>
          <a:solidFill>
            <a:schemeClr val="bg1"/>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dirty="0" smtClean="0"/>
              <a:t>The Vertical</a:t>
            </a:r>
          </a:p>
          <a:p>
            <a:pPr marL="457200" indent="-457200" algn="ctr" eaLnBrk="0" hangingPunct="0">
              <a:lnSpc>
                <a:spcPct val="80000"/>
              </a:lnSpc>
            </a:pPr>
            <a:r>
              <a:rPr lang="en-US" sz="1600" dirty="0" smtClean="0"/>
              <a:t>Frontier</a:t>
            </a:r>
            <a:endParaRPr lang="en-US" sz="1600" dirty="0"/>
          </a:p>
        </p:txBody>
      </p:sp>
      <p:sp>
        <p:nvSpPr>
          <p:cNvPr id="23558" name="Rectangle 6"/>
          <p:cNvSpPr>
            <a:spLocks noChangeArrowheads="1"/>
          </p:cNvSpPr>
          <p:nvPr/>
        </p:nvSpPr>
        <p:spPr bwMode="auto">
          <a:xfrm>
            <a:off x="3276600" y="3548063"/>
            <a:ext cx="1873250" cy="1873250"/>
          </a:xfrm>
          <a:prstGeom prst="rect">
            <a:avLst/>
          </a:prstGeom>
          <a:solidFill>
            <a:srgbClr val="009900"/>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r>
              <a:rPr lang="en-US" sz="1600" dirty="0"/>
              <a:t>Primary </a:t>
            </a:r>
            <a:endParaRPr lang="en-US" sz="1600" dirty="0" smtClean="0"/>
          </a:p>
          <a:p>
            <a:pPr marL="457200" indent="-457200" algn="ctr" eaLnBrk="0" hangingPunct="0">
              <a:lnSpc>
                <a:spcPct val="80000"/>
              </a:lnSpc>
            </a:pPr>
            <a:r>
              <a:rPr lang="en-US" sz="2000" b="1" dirty="0" smtClean="0"/>
              <a:t>NetHope</a:t>
            </a:r>
            <a:r>
              <a:rPr lang="en-US" sz="2000" dirty="0" smtClean="0"/>
              <a:t> </a:t>
            </a:r>
            <a:endParaRPr lang="en-US" sz="2000" dirty="0"/>
          </a:p>
          <a:p>
            <a:pPr marL="457200" indent="-457200" algn="ctr" eaLnBrk="0" hangingPunct="0">
              <a:lnSpc>
                <a:spcPct val="80000"/>
              </a:lnSpc>
            </a:pPr>
            <a:r>
              <a:rPr lang="en-US" sz="1600" dirty="0"/>
              <a:t>Domain</a:t>
            </a:r>
          </a:p>
          <a:p>
            <a:pPr marL="457200" indent="-457200" algn="ctr" eaLnBrk="0" hangingPunct="0">
              <a:lnSpc>
                <a:spcPct val="80000"/>
              </a:lnSpc>
            </a:pPr>
            <a:r>
              <a:rPr lang="en-US" sz="1600" dirty="0"/>
              <a:t>(e.g. Phase </a:t>
            </a:r>
            <a:r>
              <a:rPr lang="en-US" sz="1600" dirty="0" smtClean="0"/>
              <a:t>I </a:t>
            </a:r>
            <a:r>
              <a:rPr lang="en-US" sz="1600" dirty="0"/>
              <a:t>VSATs)</a:t>
            </a:r>
          </a:p>
        </p:txBody>
      </p:sp>
      <p:sp>
        <p:nvSpPr>
          <p:cNvPr id="23559" name="Rectangle 7"/>
          <p:cNvSpPr>
            <a:spLocks noChangeArrowheads="1"/>
          </p:cNvSpPr>
          <p:nvPr/>
        </p:nvSpPr>
        <p:spPr bwMode="auto">
          <a:xfrm>
            <a:off x="3276600" y="1676400"/>
            <a:ext cx="1873250" cy="1873250"/>
          </a:xfrm>
          <a:prstGeom prst="rect">
            <a:avLst/>
          </a:prstGeom>
          <a:solidFill>
            <a:schemeClr val="bg1"/>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sz="1600" dirty="0" smtClean="0"/>
              <a:t>The Horizontal </a:t>
            </a:r>
          </a:p>
          <a:p>
            <a:pPr marL="457200" indent="-457200" algn="ctr" eaLnBrk="0" hangingPunct="0">
              <a:lnSpc>
                <a:spcPct val="80000"/>
              </a:lnSpc>
            </a:pPr>
            <a:r>
              <a:rPr lang="en-US" sz="1600" dirty="0" smtClean="0"/>
              <a:t>Frontier</a:t>
            </a:r>
            <a:endParaRPr lang="en-US" sz="1600" dirty="0"/>
          </a:p>
        </p:txBody>
      </p:sp>
      <p:sp>
        <p:nvSpPr>
          <p:cNvPr id="23566"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a:t>NetHope began in quadrant 1, for example providing connectivity to members</a:t>
            </a:r>
          </a:p>
        </p:txBody>
      </p:sp>
      <p:sp>
        <p:nvSpPr>
          <p:cNvPr id="23567" name="Oval 15"/>
          <p:cNvSpPr>
            <a:spLocks noChangeArrowheads="1"/>
          </p:cNvSpPr>
          <p:nvPr/>
        </p:nvSpPr>
        <p:spPr bwMode="auto">
          <a:xfrm>
            <a:off x="4068763" y="48926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68"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sz="1800"/>
              <a:t>2</a:t>
            </a:r>
          </a:p>
        </p:txBody>
      </p:sp>
      <p:sp>
        <p:nvSpPr>
          <p:cNvPr id="23569" name="Oval 17"/>
          <p:cNvSpPr>
            <a:spLocks noChangeArrowheads="1"/>
          </p:cNvSpPr>
          <p:nvPr/>
        </p:nvSpPr>
        <p:spPr bwMode="auto">
          <a:xfrm>
            <a:off x="2151062" y="2987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dirty="0"/>
              <a:t>3</a:t>
            </a:r>
            <a:endParaRPr lang="en-US" sz="1800" dirty="0"/>
          </a:p>
        </p:txBody>
      </p:sp>
      <p:sp>
        <p:nvSpPr>
          <p:cNvPr id="23570"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1"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72"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2</a:t>
            </a:r>
            <a:endParaRPr lang="en-US" sz="1800"/>
          </a:p>
        </p:txBody>
      </p:sp>
      <p:sp>
        <p:nvSpPr>
          <p:cNvPr id="23573" name="Text Box 21"/>
          <p:cNvSpPr txBox="1">
            <a:spLocks noChangeArrowheads="1"/>
          </p:cNvSpPr>
          <p:nvPr/>
        </p:nvSpPr>
        <p:spPr bwMode="gray">
          <a:xfrm>
            <a:off x="6300788" y="2751593"/>
            <a:ext cx="2663825" cy="215444"/>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smtClean="0"/>
              <a:t>The Horizontal Frontier</a:t>
            </a:r>
            <a:endParaRPr lang="en-US" sz="1400" dirty="0"/>
          </a:p>
        </p:txBody>
      </p:sp>
      <p:sp>
        <p:nvSpPr>
          <p:cNvPr id="23574"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5"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NetHope’s supports and enables through technology but does not provide programs to the beneficiary since this is the members’ role</a:t>
            </a:r>
          </a:p>
        </p:txBody>
      </p:sp>
      <p:sp>
        <p:nvSpPr>
          <p:cNvPr id="23576"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7" name="Text Box 25"/>
          <p:cNvSpPr txBox="1">
            <a:spLocks noChangeArrowheads="1"/>
          </p:cNvSpPr>
          <p:nvPr/>
        </p:nvSpPr>
        <p:spPr bwMode="gray">
          <a:xfrm>
            <a:off x="6300788" y="4694693"/>
            <a:ext cx="2663825" cy="215444"/>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smtClean="0"/>
              <a:t>The Vertical Frontier</a:t>
            </a:r>
            <a:endParaRPr lang="en-US" sz="1400" dirty="0"/>
          </a:p>
        </p:txBody>
      </p:sp>
      <p:sp>
        <p:nvSpPr>
          <p:cNvPr id="27" name="Title 26"/>
          <p:cNvSpPr>
            <a:spLocks noGrp="1"/>
          </p:cNvSpPr>
          <p:nvPr>
            <p:ph type="title"/>
          </p:nvPr>
        </p:nvSpPr>
        <p:spPr/>
        <p:txBody>
          <a:bodyPr>
            <a:normAutofit/>
          </a:bodyPr>
          <a:lstStyle/>
          <a:p>
            <a:r>
              <a:rPr lang="en-US" sz="3600" b="1" dirty="0" smtClean="0">
                <a:ea typeface="ＭＳ Ｐゴシック" pitchFamily="34" charset="-128"/>
              </a:rPr>
              <a:t>NetHope Strategic Direction - 2002 </a:t>
            </a:r>
            <a:endParaRPr lang="en-US" sz="3600" b="1" dirty="0"/>
          </a:p>
        </p:txBody>
      </p:sp>
      <p:sp>
        <p:nvSpPr>
          <p:cNvPr id="29"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7</a:t>
            </a:fld>
            <a:endParaRPr lang="en-US" sz="1800" dirty="0">
              <a:solidFill>
                <a:schemeClr val="tx1"/>
              </a:solidFill>
            </a:endParaRPr>
          </a:p>
        </p:txBody>
      </p:sp>
      <p:sp>
        <p:nvSpPr>
          <p:cNvPr id="31" name="AcnFootnote_ID_987167"/>
          <p:cNvSpPr txBox="1">
            <a:spLocks noChangeArrowheads="1"/>
          </p:cNvSpPr>
          <p:nvPr>
            <p:custDataLst>
              <p:tags r:id="rId1"/>
            </p:custDataLst>
          </p:nvPr>
        </p:nvSpPr>
        <p:spPr bwMode="gray">
          <a:xfrm rot="-5400000">
            <a:off x="259844" y="4243973"/>
            <a:ext cx="1584325" cy="338554"/>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Members</a:t>
            </a:r>
            <a:endParaRPr lang="en-US" sz="2200" dirty="0">
              <a:ea typeface="ＭＳ Ｐゴシック" pitchFamily="-111" charset="-128"/>
            </a:endParaRPr>
          </a:p>
        </p:txBody>
      </p:sp>
      <p:sp>
        <p:nvSpPr>
          <p:cNvPr id="32" name="AcnFootnote_ID_987167"/>
          <p:cNvSpPr txBox="1">
            <a:spLocks noChangeArrowheads="1"/>
          </p:cNvSpPr>
          <p:nvPr>
            <p:custDataLst>
              <p:tags r:id="rId2"/>
            </p:custDataLst>
          </p:nvPr>
        </p:nvSpPr>
        <p:spPr bwMode="gray">
          <a:xfrm rot="-5400000">
            <a:off x="271463" y="2443749"/>
            <a:ext cx="1584325" cy="338554"/>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Beneficiaries</a:t>
            </a:r>
            <a:endParaRPr lang="en-US" sz="2200" dirty="0">
              <a:ea typeface="ＭＳ Ｐゴシック" pitchFamily="-111" charset="-128"/>
            </a:endParaRPr>
          </a:p>
        </p:txBody>
      </p:sp>
      <p:sp>
        <p:nvSpPr>
          <p:cNvPr id="33" name="AcnFootnote_ID_987167"/>
          <p:cNvSpPr txBox="1">
            <a:spLocks noChangeArrowheads="1"/>
          </p:cNvSpPr>
          <p:nvPr>
            <p:custDataLst>
              <p:tags r:id="rId3"/>
            </p:custDataLst>
          </p:nvPr>
        </p:nvSpPr>
        <p:spPr bwMode="gray">
          <a:xfrm rot="-5400000">
            <a:off x="-119519" y="3332620"/>
            <a:ext cx="1584325" cy="43088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800" b="1" dirty="0">
                <a:ea typeface="ＭＳ Ｐゴシック" pitchFamily="-111" charset="-128"/>
              </a:rPr>
              <a:t>Customer</a:t>
            </a:r>
          </a:p>
        </p:txBody>
      </p:sp>
      <p:sp>
        <p:nvSpPr>
          <p:cNvPr id="34" name="AcnFootnote_ID_987167"/>
          <p:cNvSpPr txBox="1">
            <a:spLocks noChangeArrowheads="1"/>
          </p:cNvSpPr>
          <p:nvPr>
            <p:custDataLst>
              <p:tags r:id="rId4"/>
            </p:custDataLst>
          </p:nvPr>
        </p:nvSpPr>
        <p:spPr bwMode="gray">
          <a:xfrm>
            <a:off x="1371600" y="5435025"/>
            <a:ext cx="1871663" cy="584775"/>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Vertical</a:t>
            </a:r>
            <a:r>
              <a:rPr lang="en-GB" sz="2000" dirty="0">
                <a:ea typeface="ＭＳ Ｐゴシック" pitchFamily="-111" charset="-128"/>
              </a:rPr>
              <a:t> </a:t>
            </a:r>
            <a:br>
              <a:rPr lang="en-GB" sz="2000" dirty="0">
                <a:ea typeface="ＭＳ Ｐゴシック" pitchFamily="-111" charset="-128"/>
              </a:rPr>
            </a:br>
            <a:r>
              <a:rPr lang="en-GB" sz="1600" dirty="0">
                <a:ea typeface="ＭＳ Ｐゴシック" pitchFamily="-111" charset="-128"/>
              </a:rPr>
              <a:t>(e.g. program sectors)</a:t>
            </a:r>
            <a:endParaRPr lang="en-US" sz="1600" dirty="0">
              <a:ea typeface="ＭＳ Ｐゴシック" pitchFamily="-111" charset="-128"/>
            </a:endParaRPr>
          </a:p>
        </p:txBody>
      </p:sp>
      <p:sp>
        <p:nvSpPr>
          <p:cNvPr id="35" name="AcnFootnote_ID_987167"/>
          <p:cNvSpPr txBox="1">
            <a:spLocks noChangeArrowheads="1"/>
          </p:cNvSpPr>
          <p:nvPr>
            <p:custDataLst>
              <p:tags r:id="rId5"/>
            </p:custDataLst>
          </p:nvPr>
        </p:nvSpPr>
        <p:spPr bwMode="gray">
          <a:xfrm>
            <a:off x="3192463" y="5435025"/>
            <a:ext cx="2141537" cy="584775"/>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Horizontal </a:t>
            </a:r>
            <a:br>
              <a:rPr lang="en-GB" sz="2200" dirty="0">
                <a:ea typeface="ＭＳ Ｐゴシック" pitchFamily="-111" charset="-128"/>
              </a:rPr>
            </a:br>
            <a:r>
              <a:rPr lang="en-GB" sz="1600" dirty="0">
                <a:ea typeface="ＭＳ Ｐゴシック" pitchFamily="-111" charset="-128"/>
              </a:rPr>
              <a:t>(e.g. tools &amp; platforms)</a:t>
            </a:r>
            <a:endParaRPr lang="en-US" sz="1600" dirty="0">
              <a:ea typeface="ＭＳ Ｐゴシック" pitchFamily="-111" charset="-128"/>
            </a:endParaRPr>
          </a:p>
        </p:txBody>
      </p:sp>
      <p:sp>
        <p:nvSpPr>
          <p:cNvPr id="36" name="AcnFootnote_ID_987167"/>
          <p:cNvSpPr txBox="1">
            <a:spLocks noChangeArrowheads="1"/>
          </p:cNvSpPr>
          <p:nvPr>
            <p:custDataLst>
              <p:tags r:id="rId6"/>
            </p:custDataLst>
          </p:nvPr>
        </p:nvSpPr>
        <p:spPr bwMode="gray">
          <a:xfrm>
            <a:off x="1947862" y="6122313"/>
            <a:ext cx="2700338" cy="430887"/>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800" b="1" dirty="0">
                <a:ea typeface="ＭＳ Ｐゴシック" pitchFamily="-111" charset="-128"/>
              </a:rPr>
              <a:t>Strategic Thrust</a:t>
            </a:r>
            <a:endParaRPr lang="en-US" sz="2800" b="1" dirty="0">
              <a:ea typeface="ＭＳ Ｐゴシック" pitchFamily="-111"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6"/>
          <p:cNvSpPr>
            <a:spLocks noChangeArrowheads="1"/>
          </p:cNvSpPr>
          <p:nvPr/>
        </p:nvSpPr>
        <p:spPr bwMode="auto">
          <a:xfrm>
            <a:off x="3276600" y="3548063"/>
            <a:ext cx="1873250" cy="1873250"/>
          </a:xfrm>
          <a:prstGeom prst="rect">
            <a:avLst/>
          </a:prstGeom>
          <a:solidFill>
            <a:srgbClr val="009900"/>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r>
              <a:rPr lang="en-US" sz="1600" dirty="0"/>
              <a:t>Primary </a:t>
            </a:r>
            <a:endParaRPr lang="en-US" sz="1600" dirty="0" smtClean="0"/>
          </a:p>
          <a:p>
            <a:pPr marL="457200" indent="-457200" algn="ctr" eaLnBrk="0" hangingPunct="0">
              <a:lnSpc>
                <a:spcPct val="80000"/>
              </a:lnSpc>
            </a:pPr>
            <a:r>
              <a:rPr lang="en-US" sz="2000" b="1" dirty="0" smtClean="0"/>
              <a:t>NetHope</a:t>
            </a:r>
            <a:r>
              <a:rPr lang="en-US" sz="2000" dirty="0" smtClean="0"/>
              <a:t> </a:t>
            </a:r>
            <a:endParaRPr lang="en-US" sz="2000" dirty="0"/>
          </a:p>
          <a:p>
            <a:pPr marL="457200" indent="-457200" algn="ctr" eaLnBrk="0" hangingPunct="0">
              <a:lnSpc>
                <a:spcPct val="80000"/>
              </a:lnSpc>
            </a:pPr>
            <a:r>
              <a:rPr lang="en-US" sz="1600" dirty="0"/>
              <a:t>Domain</a:t>
            </a:r>
          </a:p>
          <a:p>
            <a:pPr marL="457200" indent="-457200" algn="ctr" eaLnBrk="0" hangingPunct="0">
              <a:lnSpc>
                <a:spcPct val="80000"/>
              </a:lnSpc>
            </a:pPr>
            <a:r>
              <a:rPr lang="en-US" sz="1600" dirty="0"/>
              <a:t>(e.g. Phase </a:t>
            </a:r>
            <a:r>
              <a:rPr lang="en-US" sz="1600" dirty="0" smtClean="0"/>
              <a:t>I </a:t>
            </a:r>
            <a:r>
              <a:rPr lang="en-US" sz="1600" dirty="0"/>
              <a:t>VSATs)</a:t>
            </a:r>
          </a:p>
        </p:txBody>
      </p:sp>
      <p:sp>
        <p:nvSpPr>
          <p:cNvPr id="28"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r>
              <a:rPr lang="en-US" sz="1600" dirty="0" smtClean="0"/>
              <a:t>Prime </a:t>
            </a:r>
          </a:p>
          <a:p>
            <a:pPr marL="457200" indent="-457200" algn="ctr" eaLnBrk="0" hangingPunct="0">
              <a:lnSpc>
                <a:spcPct val="80000"/>
              </a:lnSpc>
            </a:pPr>
            <a:r>
              <a:rPr lang="en-US" sz="2000" b="1" dirty="0" smtClean="0"/>
              <a:t>Members</a:t>
            </a:r>
            <a:endParaRPr lang="en-US" sz="2000" b="1" dirty="0"/>
          </a:p>
          <a:p>
            <a:pPr marL="457200" indent="-457200" algn="ctr" eaLnBrk="0" hangingPunct="0">
              <a:lnSpc>
                <a:spcPct val="80000"/>
              </a:lnSpc>
            </a:pPr>
            <a:r>
              <a:rPr lang="en-US" sz="1600" dirty="0" smtClean="0"/>
              <a:t>Domain</a:t>
            </a:r>
            <a:endParaRPr lang="en-US" sz="1600" dirty="0"/>
          </a:p>
        </p:txBody>
      </p:sp>
      <p:sp>
        <p:nvSpPr>
          <p:cNvPr id="71683" name="Rectangle 2"/>
          <p:cNvSpPr>
            <a:spLocks noGrp="1" noChangeArrowheads="1"/>
          </p:cNvSpPr>
          <p:nvPr>
            <p:ph type="title" idx="4294967295"/>
          </p:nvPr>
        </p:nvSpPr>
        <p:spPr>
          <a:xfrm>
            <a:off x="457200" y="152400"/>
            <a:ext cx="8229600" cy="685800"/>
          </a:xfrm>
          <a:noFill/>
        </p:spPr>
        <p:txBody>
          <a:bodyPr lIns="45720" rIns="45720" anchor="b"/>
          <a:lstStyle/>
          <a:p>
            <a:pPr defTabSz="814388"/>
            <a:r>
              <a:rPr lang="en-US" sz="3600" b="1" dirty="0" smtClean="0">
                <a:ea typeface="ＭＳ Ｐゴシック" pitchFamily="34" charset="-128"/>
              </a:rPr>
              <a:t>NetHope Strategic Direction - 2008 </a:t>
            </a:r>
            <a:endParaRPr lang="en-US" sz="3600" b="1" dirty="0" smtClean="0"/>
          </a:p>
        </p:txBody>
      </p:sp>
      <p:sp>
        <p:nvSpPr>
          <p:cNvPr id="71684" name="Rectangle 3"/>
          <p:cNvSpPr>
            <a:spLocks noChangeArrowheads="1"/>
          </p:cNvSpPr>
          <p:nvPr/>
        </p:nvSpPr>
        <p:spPr bwMode="auto">
          <a:xfrm>
            <a:off x="323850" y="990600"/>
            <a:ext cx="8569325" cy="622300"/>
          </a:xfrm>
          <a:prstGeom prst="rect">
            <a:avLst/>
          </a:prstGeom>
          <a:noFill/>
          <a:ln w="9525">
            <a:noFill/>
            <a:miter lim="800000"/>
            <a:headEnd/>
            <a:tailEnd/>
          </a:ln>
        </p:spPr>
        <p:txBody>
          <a:bodyPr lIns="73025" tIns="36512" rIns="73025" bIns="36512">
            <a:spAutoFit/>
          </a:bodyPr>
          <a:lstStyle/>
          <a:p>
            <a:pPr algn="ctr" eaLnBrk="0" hangingPunct="0"/>
            <a:r>
              <a:rPr lang="en-GB" b="1" i="1" dirty="0">
                <a:solidFill>
                  <a:srgbClr val="FF0000"/>
                </a:solidFill>
                <a:ea typeface="ＭＳ Ｐゴシック" pitchFamily="-111" charset="-128"/>
              </a:rPr>
              <a:t>With NetHope’s extension of impact to the beneficiary</a:t>
            </a:r>
            <a:r>
              <a:rPr lang="en-GB" b="1" i="1" dirty="0" smtClean="0">
                <a:solidFill>
                  <a:srgbClr val="FF0000"/>
                </a:solidFill>
                <a:ea typeface="ＭＳ Ｐゴシック" pitchFamily="-111" charset="-128"/>
              </a:rPr>
              <a:t>,</a:t>
            </a:r>
          </a:p>
          <a:p>
            <a:pPr algn="ctr" eaLnBrk="0" hangingPunct="0"/>
            <a:r>
              <a:rPr lang="en-GB" b="1" i="1" dirty="0" smtClean="0">
                <a:solidFill>
                  <a:srgbClr val="FF0000"/>
                </a:solidFill>
                <a:ea typeface="ＭＳ Ｐゴシック" pitchFamily="-111" charset="-128"/>
              </a:rPr>
              <a:t>it </a:t>
            </a:r>
            <a:r>
              <a:rPr lang="en-GB" b="1" i="1" dirty="0">
                <a:solidFill>
                  <a:srgbClr val="FF0000"/>
                </a:solidFill>
                <a:ea typeface="ＭＳ Ｐゴシック" pitchFamily="-111" charset="-128"/>
              </a:rPr>
              <a:t>is important to define how NetHope complements member NGOs</a:t>
            </a:r>
            <a:endParaRPr lang="en-US" b="1" i="1" dirty="0">
              <a:solidFill>
                <a:srgbClr val="FF0000"/>
              </a:solidFill>
              <a:ea typeface="ＭＳ Ｐゴシック" pitchFamily="-111" charset="-128"/>
            </a:endParaRPr>
          </a:p>
        </p:txBody>
      </p:sp>
      <p:sp>
        <p:nvSpPr>
          <p:cNvPr id="71686" name="Rectangle 5"/>
          <p:cNvSpPr>
            <a:spLocks noChangeArrowheads="1"/>
          </p:cNvSpPr>
          <p:nvPr/>
        </p:nvSpPr>
        <p:spPr bwMode="auto">
          <a:xfrm>
            <a:off x="1404938" y="3548063"/>
            <a:ext cx="1873250" cy="1873250"/>
          </a:xfrm>
          <a:prstGeom prst="rect">
            <a:avLst/>
          </a:prstGeom>
          <a:solidFill>
            <a:srgbClr val="66FF66"/>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dirty="0">
                <a:ea typeface="ＭＳ Ｐゴシック" pitchFamily="-111" charset="-128"/>
              </a:rPr>
              <a:t>Secondary </a:t>
            </a:r>
          </a:p>
          <a:p>
            <a:pPr marL="457200" indent="-457200" algn="ctr" eaLnBrk="0" hangingPunct="0">
              <a:lnSpc>
                <a:spcPct val="80000"/>
              </a:lnSpc>
            </a:pPr>
            <a:r>
              <a:rPr lang="en-US" sz="1600" dirty="0">
                <a:ea typeface="ＭＳ Ｐゴシック" pitchFamily="-111" charset="-128"/>
              </a:rPr>
              <a:t>NetHope Domain </a:t>
            </a:r>
          </a:p>
          <a:p>
            <a:pPr marL="457200" indent="-457200" algn="ctr" eaLnBrk="0" hangingPunct="0">
              <a:lnSpc>
                <a:spcPct val="80000"/>
              </a:lnSpc>
            </a:pPr>
            <a:r>
              <a:rPr lang="en-US" sz="1600" dirty="0">
                <a:ea typeface="ＭＳ Ｐゴシック" pitchFamily="-111" charset="-128"/>
              </a:rPr>
              <a:t>(e.g. ICT Skill Building,</a:t>
            </a:r>
          </a:p>
          <a:p>
            <a:pPr marL="457200" indent="-457200" algn="ctr" eaLnBrk="0" hangingPunct="0">
              <a:lnSpc>
                <a:spcPct val="80000"/>
              </a:lnSpc>
            </a:pPr>
            <a:r>
              <a:rPr lang="en-US" sz="1600" dirty="0">
                <a:ea typeface="ＭＳ Ｐゴシック" pitchFamily="-111" charset="-128"/>
              </a:rPr>
              <a:t>Shared Services)</a:t>
            </a:r>
          </a:p>
        </p:txBody>
      </p:sp>
      <p:sp>
        <p:nvSpPr>
          <p:cNvPr id="71688" name="Rectangle 7"/>
          <p:cNvSpPr>
            <a:spLocks noChangeArrowheads="1"/>
          </p:cNvSpPr>
          <p:nvPr/>
        </p:nvSpPr>
        <p:spPr bwMode="auto">
          <a:xfrm>
            <a:off x="3276600" y="1676400"/>
            <a:ext cx="1873250" cy="1873250"/>
          </a:xfrm>
          <a:prstGeom prst="rect">
            <a:avLst/>
          </a:prstGeom>
          <a:solidFill>
            <a:srgbClr val="66FF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b="1" dirty="0">
                <a:solidFill>
                  <a:srgbClr val="FF0000"/>
                </a:solidFill>
                <a:ea typeface="ＭＳ Ｐゴシック" pitchFamily="-111" charset="-128"/>
              </a:rPr>
              <a:t>New</a:t>
            </a:r>
            <a:r>
              <a:rPr lang="en-US" sz="1600" dirty="0">
                <a:ea typeface="ＭＳ Ｐゴシック" pitchFamily="-111" charset="-128"/>
              </a:rPr>
              <a:t> </a:t>
            </a:r>
            <a:r>
              <a:rPr lang="en-US" sz="1600" b="1" dirty="0">
                <a:ea typeface="ＭＳ Ｐゴシック" pitchFamily="-111" charset="-128"/>
              </a:rPr>
              <a:t>NetHope</a:t>
            </a:r>
            <a:r>
              <a:rPr lang="en-US" sz="1600" dirty="0">
                <a:ea typeface="ＭＳ Ｐゴシック" pitchFamily="-111" charset="-128"/>
              </a:rPr>
              <a:t> </a:t>
            </a:r>
          </a:p>
          <a:p>
            <a:pPr marL="457200" indent="-457200" algn="ctr" eaLnBrk="0" hangingPunct="0">
              <a:lnSpc>
                <a:spcPct val="80000"/>
              </a:lnSpc>
            </a:pPr>
            <a:r>
              <a:rPr lang="en-US" sz="1600" dirty="0">
                <a:ea typeface="ＭＳ Ｐゴシック" pitchFamily="-111" charset="-128"/>
              </a:rPr>
              <a:t>growth area </a:t>
            </a:r>
          </a:p>
          <a:p>
            <a:pPr marL="457200" indent="-457200" algn="ctr" eaLnBrk="0" hangingPunct="0">
              <a:lnSpc>
                <a:spcPct val="80000"/>
              </a:lnSpc>
            </a:pPr>
            <a:r>
              <a:rPr lang="en-US" sz="1600" dirty="0">
                <a:ea typeface="ＭＳ Ｐゴシック" pitchFamily="-111" charset="-128"/>
              </a:rPr>
              <a:t>(e.g. VNK)</a:t>
            </a:r>
          </a:p>
        </p:txBody>
      </p:sp>
      <p:sp>
        <p:nvSpPr>
          <p:cNvPr id="71689" name="AcnFootnote_ID_987167"/>
          <p:cNvSpPr txBox="1">
            <a:spLocks noChangeArrowheads="1"/>
          </p:cNvSpPr>
          <p:nvPr>
            <p:custDataLst>
              <p:tags r:id="rId1"/>
            </p:custDataLst>
          </p:nvPr>
        </p:nvSpPr>
        <p:spPr bwMode="gray">
          <a:xfrm>
            <a:off x="1371600" y="5435025"/>
            <a:ext cx="1871663" cy="584775"/>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Vertical</a:t>
            </a:r>
            <a:r>
              <a:rPr lang="en-GB" sz="2000" dirty="0">
                <a:ea typeface="ＭＳ Ｐゴシック" pitchFamily="-111" charset="-128"/>
              </a:rPr>
              <a:t> </a:t>
            </a:r>
            <a:br>
              <a:rPr lang="en-GB" sz="2000" dirty="0">
                <a:ea typeface="ＭＳ Ｐゴシック" pitchFamily="-111" charset="-128"/>
              </a:rPr>
            </a:br>
            <a:r>
              <a:rPr lang="en-GB" sz="1600" dirty="0">
                <a:ea typeface="ＭＳ Ｐゴシック" pitchFamily="-111" charset="-128"/>
              </a:rPr>
              <a:t>(e.g. program sectors)</a:t>
            </a:r>
            <a:endParaRPr lang="en-US" sz="1600" dirty="0">
              <a:ea typeface="ＭＳ Ｐゴシック" pitchFamily="-111" charset="-128"/>
            </a:endParaRPr>
          </a:p>
        </p:txBody>
      </p:sp>
      <p:sp>
        <p:nvSpPr>
          <p:cNvPr id="71690" name="AcnFootnote_ID_987167"/>
          <p:cNvSpPr txBox="1">
            <a:spLocks noChangeArrowheads="1"/>
          </p:cNvSpPr>
          <p:nvPr>
            <p:custDataLst>
              <p:tags r:id="rId2"/>
            </p:custDataLst>
          </p:nvPr>
        </p:nvSpPr>
        <p:spPr bwMode="gray">
          <a:xfrm rot="-5400000">
            <a:off x="259844" y="4243973"/>
            <a:ext cx="1584325" cy="338554"/>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Members</a:t>
            </a:r>
            <a:endParaRPr lang="en-US" sz="2200" dirty="0">
              <a:ea typeface="ＭＳ Ｐゴシック" pitchFamily="-111" charset="-128"/>
            </a:endParaRPr>
          </a:p>
        </p:txBody>
      </p:sp>
      <p:sp>
        <p:nvSpPr>
          <p:cNvPr id="71691" name="AcnFootnote_ID_987167"/>
          <p:cNvSpPr txBox="1">
            <a:spLocks noChangeArrowheads="1"/>
          </p:cNvSpPr>
          <p:nvPr>
            <p:custDataLst>
              <p:tags r:id="rId3"/>
            </p:custDataLst>
          </p:nvPr>
        </p:nvSpPr>
        <p:spPr bwMode="gray">
          <a:xfrm rot="-5400000">
            <a:off x="271463" y="2443749"/>
            <a:ext cx="1584325" cy="338554"/>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Beneficiaries</a:t>
            </a:r>
            <a:endParaRPr lang="en-US" sz="2200" dirty="0">
              <a:ea typeface="ＭＳ Ｐゴシック" pitchFamily="-111" charset="-128"/>
            </a:endParaRPr>
          </a:p>
        </p:txBody>
      </p:sp>
      <p:sp>
        <p:nvSpPr>
          <p:cNvPr id="71692" name="AcnFootnote_ID_987167"/>
          <p:cNvSpPr txBox="1">
            <a:spLocks noChangeArrowheads="1"/>
          </p:cNvSpPr>
          <p:nvPr>
            <p:custDataLst>
              <p:tags r:id="rId4"/>
            </p:custDataLst>
          </p:nvPr>
        </p:nvSpPr>
        <p:spPr bwMode="gray">
          <a:xfrm rot="-5400000">
            <a:off x="-119519" y="3332620"/>
            <a:ext cx="1584325" cy="43088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800" b="1" dirty="0">
                <a:ea typeface="ＭＳ Ｐゴシック" pitchFamily="-111" charset="-128"/>
              </a:rPr>
              <a:t>Customer</a:t>
            </a:r>
          </a:p>
        </p:txBody>
      </p:sp>
      <p:sp>
        <p:nvSpPr>
          <p:cNvPr id="71693" name="AcnFootnote_ID_987167"/>
          <p:cNvSpPr txBox="1">
            <a:spLocks noChangeArrowheads="1"/>
          </p:cNvSpPr>
          <p:nvPr>
            <p:custDataLst>
              <p:tags r:id="rId5"/>
            </p:custDataLst>
          </p:nvPr>
        </p:nvSpPr>
        <p:spPr bwMode="gray">
          <a:xfrm>
            <a:off x="3192463" y="5435025"/>
            <a:ext cx="2141537" cy="584775"/>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Horizontal </a:t>
            </a:r>
            <a:br>
              <a:rPr lang="en-GB" sz="2200" dirty="0">
                <a:ea typeface="ＭＳ Ｐゴシック" pitchFamily="-111" charset="-128"/>
              </a:rPr>
            </a:br>
            <a:r>
              <a:rPr lang="en-GB" sz="1600" dirty="0">
                <a:ea typeface="ＭＳ Ｐゴシック" pitchFamily="-111" charset="-128"/>
              </a:rPr>
              <a:t>(e.g. tools &amp; platforms)</a:t>
            </a:r>
            <a:endParaRPr lang="en-US" sz="1600" dirty="0">
              <a:ea typeface="ＭＳ Ｐゴシック" pitchFamily="-111" charset="-128"/>
            </a:endParaRPr>
          </a:p>
        </p:txBody>
      </p:sp>
      <p:sp>
        <p:nvSpPr>
          <p:cNvPr id="71694" name="AcnFootnote_ID_987167"/>
          <p:cNvSpPr txBox="1">
            <a:spLocks noChangeArrowheads="1"/>
          </p:cNvSpPr>
          <p:nvPr>
            <p:custDataLst>
              <p:tags r:id="rId6"/>
            </p:custDataLst>
          </p:nvPr>
        </p:nvSpPr>
        <p:spPr bwMode="gray">
          <a:xfrm>
            <a:off x="1947862" y="6122313"/>
            <a:ext cx="2700338" cy="430887"/>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800" b="1" dirty="0">
                <a:ea typeface="ＭＳ Ｐゴシック" pitchFamily="-111" charset="-128"/>
              </a:rPr>
              <a:t>Strategic Thrust</a:t>
            </a:r>
            <a:endParaRPr lang="en-US" sz="2800" b="1" dirty="0">
              <a:ea typeface="ＭＳ Ｐゴシック" pitchFamily="-111" charset="-128"/>
            </a:endParaRPr>
          </a:p>
        </p:txBody>
      </p:sp>
      <p:sp>
        <p:nvSpPr>
          <p:cNvPr id="71695"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a:ea typeface="ＭＳ Ｐゴシック" pitchFamily="-111" charset="-128"/>
              </a:rPr>
              <a:t>NetHope began in quadrant 1, for example providing connectivity to members</a:t>
            </a:r>
          </a:p>
        </p:txBody>
      </p:sp>
      <p:sp>
        <p:nvSpPr>
          <p:cNvPr id="71696" name="Oval 15"/>
          <p:cNvSpPr>
            <a:spLocks noChangeArrowheads="1"/>
          </p:cNvSpPr>
          <p:nvPr/>
        </p:nvSpPr>
        <p:spPr bwMode="auto">
          <a:xfrm>
            <a:off x="4068763" y="48926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1</a:t>
            </a:r>
            <a:endParaRPr lang="en-US">
              <a:ea typeface="ＭＳ Ｐゴシック" pitchFamily="-111" charset="-128"/>
            </a:endParaRPr>
          </a:p>
        </p:txBody>
      </p:sp>
      <p:sp>
        <p:nvSpPr>
          <p:cNvPr id="71697"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a:ea typeface="ＭＳ Ｐゴシック" pitchFamily="-111" charset="-128"/>
              </a:rPr>
              <a:t>2</a:t>
            </a:r>
          </a:p>
        </p:txBody>
      </p:sp>
      <p:sp>
        <p:nvSpPr>
          <p:cNvPr id="71698" name="Oval 17"/>
          <p:cNvSpPr>
            <a:spLocks noChangeArrowheads="1"/>
          </p:cNvSpPr>
          <p:nvPr/>
        </p:nvSpPr>
        <p:spPr bwMode="auto">
          <a:xfrm>
            <a:off x="2124075" y="29718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3</a:t>
            </a:r>
            <a:endParaRPr lang="en-US">
              <a:ea typeface="ＭＳ Ｐゴシック" pitchFamily="-111" charset="-128"/>
            </a:endParaRPr>
          </a:p>
        </p:txBody>
      </p:sp>
      <p:sp>
        <p:nvSpPr>
          <p:cNvPr id="71699"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4</a:t>
            </a:r>
            <a:endParaRPr lang="en-US">
              <a:ea typeface="ＭＳ Ｐゴシック" pitchFamily="-111" charset="-128"/>
            </a:endParaRPr>
          </a:p>
        </p:txBody>
      </p:sp>
      <p:sp>
        <p:nvSpPr>
          <p:cNvPr id="71700"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1</a:t>
            </a:r>
            <a:endParaRPr lang="en-US">
              <a:ea typeface="ＭＳ Ｐゴシック" pitchFamily="-111" charset="-128"/>
            </a:endParaRPr>
          </a:p>
        </p:txBody>
      </p:sp>
      <p:sp>
        <p:nvSpPr>
          <p:cNvPr id="71701"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2</a:t>
            </a:r>
            <a:endParaRPr lang="en-US">
              <a:ea typeface="ＭＳ Ｐゴシック" pitchFamily="-111" charset="-128"/>
            </a:endParaRPr>
          </a:p>
        </p:txBody>
      </p:sp>
      <p:sp>
        <p:nvSpPr>
          <p:cNvPr id="71702" name="Text Box 21"/>
          <p:cNvSpPr txBox="1">
            <a:spLocks noChangeArrowheads="1"/>
          </p:cNvSpPr>
          <p:nvPr/>
        </p:nvSpPr>
        <p:spPr bwMode="gray">
          <a:xfrm>
            <a:off x="6300788" y="25415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ea typeface="ＭＳ Ｐゴシック" pitchFamily="-111" charset="-128"/>
              </a:rPr>
              <a:t>Primary growth area for NetHope leveraging strength in quadrant 1</a:t>
            </a:r>
          </a:p>
        </p:txBody>
      </p:sp>
      <p:sp>
        <p:nvSpPr>
          <p:cNvPr id="71703"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3</a:t>
            </a:r>
            <a:endParaRPr lang="en-US">
              <a:ea typeface="ＭＳ Ｐゴシック" pitchFamily="-111" charset="-128"/>
            </a:endParaRPr>
          </a:p>
        </p:txBody>
      </p:sp>
      <p:sp>
        <p:nvSpPr>
          <p:cNvPr id="71704"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ea typeface="ＭＳ Ｐゴシック" pitchFamily="-111" charset="-128"/>
              </a:rPr>
              <a:t>NetHope’s supports and enables through technology but does not provide programs to the beneficiary since this is the members’ role</a:t>
            </a:r>
          </a:p>
        </p:txBody>
      </p:sp>
      <p:sp>
        <p:nvSpPr>
          <p:cNvPr id="71705"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4</a:t>
            </a:r>
            <a:endParaRPr lang="en-US">
              <a:ea typeface="ＭＳ Ｐゴシック" pitchFamily="-111" charset="-128"/>
            </a:endParaRPr>
          </a:p>
        </p:txBody>
      </p:sp>
      <p:sp>
        <p:nvSpPr>
          <p:cNvPr id="71706" name="Text Box 25"/>
          <p:cNvSpPr txBox="1">
            <a:spLocks noChangeArrowheads="1"/>
          </p:cNvSpPr>
          <p:nvPr/>
        </p:nvSpPr>
        <p:spPr bwMode="gray">
          <a:xfrm>
            <a:off x="6300788" y="44846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ea typeface="ＭＳ Ｐゴシック" pitchFamily="-111" charset="-128"/>
              </a:rPr>
              <a:t>Secondary growth area for NetHope</a:t>
            </a:r>
          </a:p>
        </p:txBody>
      </p:sp>
      <p:sp>
        <p:nvSpPr>
          <p:cNvPr id="27"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8</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400" dirty="0" smtClean="0"/>
          </a:p>
          <a:p>
            <a:pPr marL="457200" indent="-457200" eaLnBrk="0" hangingPunct="0">
              <a:lnSpc>
                <a:spcPct val="80000"/>
              </a:lnSpc>
            </a:pPr>
            <a:r>
              <a:rPr lang="en-US" sz="1600" dirty="0" smtClean="0"/>
              <a:t>Prime </a:t>
            </a:r>
            <a:r>
              <a:rPr lang="en-US" sz="1600" b="1" dirty="0"/>
              <a:t>Members</a:t>
            </a:r>
          </a:p>
          <a:p>
            <a:pPr marL="457200" indent="-457200" eaLnBrk="0" hangingPunct="0">
              <a:lnSpc>
                <a:spcPct val="80000"/>
              </a:lnSpc>
            </a:pPr>
            <a:r>
              <a:rPr lang="en-US" sz="1600" dirty="0" smtClean="0"/>
              <a:t>Domain</a:t>
            </a:r>
            <a:endParaRPr lang="en-US" sz="1600" dirty="0"/>
          </a:p>
        </p:txBody>
      </p:sp>
      <p:sp>
        <p:nvSpPr>
          <p:cNvPr id="23557" name="Rectangle 5"/>
          <p:cNvSpPr>
            <a:spLocks noChangeArrowheads="1"/>
          </p:cNvSpPr>
          <p:nvPr/>
        </p:nvSpPr>
        <p:spPr bwMode="auto">
          <a:xfrm>
            <a:off x="1404938" y="3548063"/>
            <a:ext cx="1873250" cy="1873250"/>
          </a:xfrm>
          <a:prstGeom prst="rect">
            <a:avLst/>
          </a:prstGeom>
          <a:solidFill>
            <a:srgbClr val="66FF66"/>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p>
          <a:p>
            <a:pPr marL="457200" indent="-457200" algn="ctr" eaLnBrk="0" hangingPunct="0">
              <a:lnSpc>
                <a:spcPct val="80000"/>
              </a:lnSpc>
            </a:pPr>
            <a:r>
              <a:rPr lang="en-US" sz="1600" dirty="0" smtClean="0"/>
              <a:t>Domain </a:t>
            </a:r>
            <a:endParaRPr lang="en-US" sz="1600" dirty="0"/>
          </a:p>
          <a:p>
            <a:pPr marL="457200" indent="-457200" algn="ctr" eaLnBrk="0" hangingPunct="0">
              <a:lnSpc>
                <a:spcPct val="80000"/>
              </a:lnSpc>
            </a:pPr>
            <a:r>
              <a:rPr lang="en-US" sz="1600" dirty="0"/>
              <a:t>(e.g.</a:t>
            </a:r>
          </a:p>
          <a:p>
            <a:pPr marL="457200" indent="-457200" algn="ctr" eaLnBrk="0" hangingPunct="0">
              <a:lnSpc>
                <a:spcPct val="80000"/>
              </a:lnSpc>
            </a:pPr>
            <a:r>
              <a:rPr lang="en-US" sz="1600" dirty="0"/>
              <a:t>Shared Services)</a:t>
            </a:r>
          </a:p>
        </p:txBody>
      </p:sp>
      <p:sp>
        <p:nvSpPr>
          <p:cNvPr id="23558" name="Rectangle 6"/>
          <p:cNvSpPr>
            <a:spLocks noChangeArrowheads="1"/>
          </p:cNvSpPr>
          <p:nvPr/>
        </p:nvSpPr>
        <p:spPr bwMode="auto">
          <a:xfrm>
            <a:off x="3276600" y="3548063"/>
            <a:ext cx="1873250" cy="1873250"/>
          </a:xfrm>
          <a:prstGeom prst="rect">
            <a:avLst/>
          </a:prstGeom>
          <a:solidFill>
            <a:srgbClr val="009900"/>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r>
              <a:rPr lang="en-US" sz="1400" dirty="0"/>
              <a:t>Primary </a:t>
            </a:r>
            <a:endParaRPr lang="en-US" sz="1400" dirty="0" smtClean="0"/>
          </a:p>
          <a:p>
            <a:pPr marL="457200" indent="-457200" algn="ctr" eaLnBrk="0" hangingPunct="0">
              <a:lnSpc>
                <a:spcPct val="80000"/>
              </a:lnSpc>
            </a:pPr>
            <a:r>
              <a:rPr lang="en-US" b="1" dirty="0" smtClean="0"/>
              <a:t>NetHope</a:t>
            </a:r>
            <a:r>
              <a:rPr lang="en-US" dirty="0" smtClean="0"/>
              <a:t> </a:t>
            </a:r>
            <a:endParaRPr lang="en-US" dirty="0"/>
          </a:p>
          <a:p>
            <a:pPr marL="457200" indent="-457200" algn="ctr" eaLnBrk="0" hangingPunct="0">
              <a:lnSpc>
                <a:spcPct val="80000"/>
              </a:lnSpc>
            </a:pPr>
            <a:r>
              <a:rPr lang="en-US" sz="1400" dirty="0"/>
              <a:t>Domain</a:t>
            </a:r>
          </a:p>
          <a:p>
            <a:pPr marL="457200" indent="-457200" algn="ctr" eaLnBrk="0" hangingPunct="0">
              <a:lnSpc>
                <a:spcPct val="80000"/>
              </a:lnSpc>
            </a:pPr>
            <a:r>
              <a:rPr lang="en-US" sz="1400" dirty="0"/>
              <a:t>(e.g. Phase II VSATs)</a:t>
            </a:r>
          </a:p>
        </p:txBody>
      </p:sp>
      <p:sp>
        <p:nvSpPr>
          <p:cNvPr id="23559" name="Rectangle 7"/>
          <p:cNvSpPr>
            <a:spLocks noChangeArrowheads="1"/>
          </p:cNvSpPr>
          <p:nvPr/>
        </p:nvSpPr>
        <p:spPr bwMode="auto">
          <a:xfrm>
            <a:off x="3276600" y="1676400"/>
            <a:ext cx="1873250" cy="1873250"/>
          </a:xfrm>
          <a:prstGeom prst="rect">
            <a:avLst/>
          </a:prstGeom>
          <a:solidFill>
            <a:srgbClr val="66FF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endParaRPr lang="en-US" sz="1600" dirty="0"/>
          </a:p>
          <a:p>
            <a:pPr marL="457200" indent="-457200" algn="ctr" eaLnBrk="0" hangingPunct="0">
              <a:lnSpc>
                <a:spcPct val="80000"/>
              </a:lnSpc>
            </a:pPr>
            <a:r>
              <a:rPr lang="en-US" sz="1600" dirty="0"/>
              <a:t>growth area </a:t>
            </a:r>
          </a:p>
          <a:p>
            <a:pPr marL="457200" indent="-457200" algn="ctr" eaLnBrk="0" hangingPunct="0">
              <a:lnSpc>
                <a:spcPct val="80000"/>
              </a:lnSpc>
            </a:pPr>
            <a:r>
              <a:rPr lang="en-US" sz="1600" dirty="0"/>
              <a:t>(e.g. ICT4D)</a:t>
            </a:r>
          </a:p>
        </p:txBody>
      </p:sp>
      <p:sp>
        <p:nvSpPr>
          <p:cNvPr id="23566"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 began in quadrant 1, for example providing connectivity to members</a:t>
            </a:r>
          </a:p>
        </p:txBody>
      </p:sp>
      <p:sp>
        <p:nvSpPr>
          <p:cNvPr id="23567" name="Oval 15"/>
          <p:cNvSpPr>
            <a:spLocks noChangeArrowheads="1"/>
          </p:cNvSpPr>
          <p:nvPr/>
        </p:nvSpPr>
        <p:spPr bwMode="auto">
          <a:xfrm>
            <a:off x="4068763" y="48926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68"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sz="1800"/>
              <a:t>2</a:t>
            </a:r>
          </a:p>
        </p:txBody>
      </p:sp>
      <p:sp>
        <p:nvSpPr>
          <p:cNvPr id="23569" name="Oval 17"/>
          <p:cNvSpPr>
            <a:spLocks noChangeArrowheads="1"/>
          </p:cNvSpPr>
          <p:nvPr/>
        </p:nvSpPr>
        <p:spPr bwMode="auto">
          <a:xfrm>
            <a:off x="1541462" y="23018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0"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1"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72"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2</a:t>
            </a:r>
            <a:endParaRPr lang="en-US" sz="1800"/>
          </a:p>
        </p:txBody>
      </p:sp>
      <p:sp>
        <p:nvSpPr>
          <p:cNvPr id="23573" name="Text Box 21"/>
          <p:cNvSpPr txBox="1">
            <a:spLocks noChangeArrowheads="1"/>
          </p:cNvSpPr>
          <p:nvPr/>
        </p:nvSpPr>
        <p:spPr bwMode="gray">
          <a:xfrm>
            <a:off x="6300788" y="25415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Primary growth area for NetHope leveraging strength in quadrant 1</a:t>
            </a:r>
          </a:p>
        </p:txBody>
      </p:sp>
      <p:sp>
        <p:nvSpPr>
          <p:cNvPr id="23574"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5"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NetHope’s supports and enables through technology but does not provide programs to the beneficiary since this is the members’ role</a:t>
            </a:r>
          </a:p>
        </p:txBody>
      </p:sp>
      <p:sp>
        <p:nvSpPr>
          <p:cNvPr id="23576"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7" name="Text Box 25"/>
          <p:cNvSpPr txBox="1">
            <a:spLocks noChangeArrowheads="1"/>
          </p:cNvSpPr>
          <p:nvPr/>
        </p:nvSpPr>
        <p:spPr bwMode="gray">
          <a:xfrm>
            <a:off x="6300788" y="44846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Secondary growth area for NetHope</a:t>
            </a:r>
          </a:p>
        </p:txBody>
      </p:sp>
      <p:sp>
        <p:nvSpPr>
          <p:cNvPr id="25" name="Right Triangle 24"/>
          <p:cNvSpPr/>
          <p:nvPr/>
        </p:nvSpPr>
        <p:spPr>
          <a:xfrm rot="16200000">
            <a:off x="1421892" y="1691640"/>
            <a:ext cx="1874520" cy="1828800"/>
          </a:xfrm>
          <a:prstGeom prst="rtTriangle">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lstStyle/>
          <a:p>
            <a:pPr marL="457200" indent="-457200" algn="ctr" eaLnBrk="0" hangingPunct="0">
              <a:lnSpc>
                <a:spcPct val="80000"/>
              </a:lnSpc>
            </a:pPr>
            <a:endParaRPr lang="en-US" sz="1400" dirty="0">
              <a:solidFill>
                <a:schemeClr val="tx1"/>
              </a:solidFill>
            </a:endParaRPr>
          </a:p>
        </p:txBody>
      </p:sp>
      <p:sp>
        <p:nvSpPr>
          <p:cNvPr id="26" name="TextBox 25"/>
          <p:cNvSpPr txBox="1"/>
          <p:nvPr/>
        </p:nvSpPr>
        <p:spPr>
          <a:xfrm>
            <a:off x="1545164" y="2504182"/>
            <a:ext cx="1731436" cy="1077218"/>
          </a:xfrm>
          <a:prstGeom prst="rect">
            <a:avLst/>
          </a:prstGeom>
          <a:noFill/>
        </p:spPr>
        <p:txBody>
          <a:bodyPr wrap="none" rtlCol="0">
            <a:spAutoFit/>
          </a:bodyPr>
          <a:lstStyle/>
          <a:p>
            <a:pPr algn="r"/>
            <a:r>
              <a:rPr lang="en-US" sz="1600" b="1" dirty="0" smtClean="0">
                <a:solidFill>
                  <a:srgbClr val="FF0000"/>
                </a:solidFill>
              </a:rPr>
              <a:t>New </a:t>
            </a:r>
          </a:p>
          <a:p>
            <a:pPr algn="r"/>
            <a:r>
              <a:rPr lang="en-US" sz="1600" b="1" dirty="0" smtClean="0"/>
              <a:t>NetHope</a:t>
            </a:r>
            <a:r>
              <a:rPr lang="en-US" sz="1600" dirty="0" smtClean="0"/>
              <a:t> </a:t>
            </a:r>
          </a:p>
          <a:p>
            <a:pPr algn="r"/>
            <a:r>
              <a:rPr lang="en-US" sz="1600" dirty="0" smtClean="0"/>
              <a:t>growth area </a:t>
            </a:r>
          </a:p>
          <a:p>
            <a:pPr algn="r"/>
            <a:r>
              <a:rPr lang="en-US" sz="1600" dirty="0" smtClean="0"/>
              <a:t>(e.g. NH Academy)</a:t>
            </a:r>
            <a:endParaRPr lang="en-US" sz="1600" dirty="0"/>
          </a:p>
        </p:txBody>
      </p:sp>
      <p:sp>
        <p:nvSpPr>
          <p:cNvPr id="27" name="Title 26"/>
          <p:cNvSpPr>
            <a:spLocks noGrp="1"/>
          </p:cNvSpPr>
          <p:nvPr>
            <p:ph type="title"/>
          </p:nvPr>
        </p:nvSpPr>
        <p:spPr/>
        <p:txBody>
          <a:bodyPr>
            <a:normAutofit/>
          </a:bodyPr>
          <a:lstStyle/>
          <a:p>
            <a:r>
              <a:rPr lang="en-US" sz="3600" b="1" dirty="0" smtClean="0">
                <a:ea typeface="ＭＳ Ｐゴシック" pitchFamily="34" charset="-128"/>
              </a:rPr>
              <a:t>NetHope Strategic Direction - 2011 </a:t>
            </a:r>
            <a:endParaRPr lang="en-US" sz="3600" b="1" dirty="0"/>
          </a:p>
        </p:txBody>
      </p:sp>
      <p:sp>
        <p:nvSpPr>
          <p:cNvPr id="29"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9</a:t>
            </a:fld>
            <a:endParaRPr lang="en-US" sz="1800" dirty="0">
              <a:solidFill>
                <a:schemeClr val="tx1"/>
              </a:solidFill>
            </a:endParaRPr>
          </a:p>
        </p:txBody>
      </p:sp>
      <p:sp>
        <p:nvSpPr>
          <p:cNvPr id="31" name="AcnFootnote_ID_987167"/>
          <p:cNvSpPr txBox="1">
            <a:spLocks noChangeArrowheads="1"/>
          </p:cNvSpPr>
          <p:nvPr>
            <p:custDataLst>
              <p:tags r:id="rId1"/>
            </p:custDataLst>
          </p:nvPr>
        </p:nvSpPr>
        <p:spPr bwMode="gray">
          <a:xfrm rot="-5400000">
            <a:off x="259844" y="4243973"/>
            <a:ext cx="1584325" cy="338554"/>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Members</a:t>
            </a:r>
            <a:endParaRPr lang="en-US" sz="2200" dirty="0">
              <a:ea typeface="ＭＳ Ｐゴシック" pitchFamily="-111" charset="-128"/>
            </a:endParaRPr>
          </a:p>
        </p:txBody>
      </p:sp>
      <p:sp>
        <p:nvSpPr>
          <p:cNvPr id="32" name="AcnFootnote_ID_987167"/>
          <p:cNvSpPr txBox="1">
            <a:spLocks noChangeArrowheads="1"/>
          </p:cNvSpPr>
          <p:nvPr>
            <p:custDataLst>
              <p:tags r:id="rId2"/>
            </p:custDataLst>
          </p:nvPr>
        </p:nvSpPr>
        <p:spPr bwMode="gray">
          <a:xfrm rot="-5400000">
            <a:off x="271463" y="2443749"/>
            <a:ext cx="1584325" cy="338554"/>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Beneficiaries</a:t>
            </a:r>
            <a:endParaRPr lang="en-US" sz="2200" dirty="0">
              <a:ea typeface="ＭＳ Ｐゴシック" pitchFamily="-111" charset="-128"/>
            </a:endParaRPr>
          </a:p>
        </p:txBody>
      </p:sp>
      <p:sp>
        <p:nvSpPr>
          <p:cNvPr id="33" name="AcnFootnote_ID_987167"/>
          <p:cNvSpPr txBox="1">
            <a:spLocks noChangeArrowheads="1"/>
          </p:cNvSpPr>
          <p:nvPr>
            <p:custDataLst>
              <p:tags r:id="rId3"/>
            </p:custDataLst>
          </p:nvPr>
        </p:nvSpPr>
        <p:spPr bwMode="gray">
          <a:xfrm rot="-5400000">
            <a:off x="-119519" y="3332620"/>
            <a:ext cx="1584325" cy="43088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800" b="1" dirty="0">
                <a:ea typeface="ＭＳ Ｐゴシック" pitchFamily="-111" charset="-128"/>
              </a:rPr>
              <a:t>Customer</a:t>
            </a:r>
          </a:p>
        </p:txBody>
      </p:sp>
      <p:sp>
        <p:nvSpPr>
          <p:cNvPr id="34" name="AcnFootnote_ID_987167"/>
          <p:cNvSpPr txBox="1">
            <a:spLocks noChangeArrowheads="1"/>
          </p:cNvSpPr>
          <p:nvPr>
            <p:custDataLst>
              <p:tags r:id="rId4"/>
            </p:custDataLst>
          </p:nvPr>
        </p:nvSpPr>
        <p:spPr bwMode="gray">
          <a:xfrm>
            <a:off x="1371600" y="5435025"/>
            <a:ext cx="1871663" cy="584775"/>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Vertical</a:t>
            </a:r>
            <a:r>
              <a:rPr lang="en-GB" sz="2000" dirty="0">
                <a:ea typeface="ＭＳ Ｐゴシック" pitchFamily="-111" charset="-128"/>
              </a:rPr>
              <a:t> </a:t>
            </a:r>
            <a:br>
              <a:rPr lang="en-GB" sz="2000" dirty="0">
                <a:ea typeface="ＭＳ Ｐゴシック" pitchFamily="-111" charset="-128"/>
              </a:rPr>
            </a:br>
            <a:r>
              <a:rPr lang="en-GB" sz="1600" dirty="0">
                <a:ea typeface="ＭＳ Ｐゴシック" pitchFamily="-111" charset="-128"/>
              </a:rPr>
              <a:t>(e.g. program sectors)</a:t>
            </a:r>
            <a:endParaRPr lang="en-US" sz="1600" dirty="0">
              <a:ea typeface="ＭＳ Ｐゴシック" pitchFamily="-111" charset="-128"/>
            </a:endParaRPr>
          </a:p>
        </p:txBody>
      </p:sp>
      <p:sp>
        <p:nvSpPr>
          <p:cNvPr id="35" name="AcnFootnote_ID_987167"/>
          <p:cNvSpPr txBox="1">
            <a:spLocks noChangeArrowheads="1"/>
          </p:cNvSpPr>
          <p:nvPr>
            <p:custDataLst>
              <p:tags r:id="rId5"/>
            </p:custDataLst>
          </p:nvPr>
        </p:nvSpPr>
        <p:spPr bwMode="gray">
          <a:xfrm>
            <a:off x="3192463" y="5435025"/>
            <a:ext cx="2141537" cy="584775"/>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200" dirty="0">
                <a:ea typeface="ＭＳ Ｐゴシック" pitchFamily="-111" charset="-128"/>
              </a:rPr>
              <a:t>Horizontal </a:t>
            </a:r>
            <a:br>
              <a:rPr lang="en-GB" sz="2200" dirty="0">
                <a:ea typeface="ＭＳ Ｐゴシック" pitchFamily="-111" charset="-128"/>
              </a:rPr>
            </a:br>
            <a:r>
              <a:rPr lang="en-GB" sz="1600" dirty="0">
                <a:ea typeface="ＭＳ Ｐゴシック" pitchFamily="-111" charset="-128"/>
              </a:rPr>
              <a:t>(e.g. tools &amp; platforms)</a:t>
            </a:r>
            <a:endParaRPr lang="en-US" sz="1600" dirty="0">
              <a:ea typeface="ＭＳ Ｐゴシック" pitchFamily="-111" charset="-128"/>
            </a:endParaRPr>
          </a:p>
        </p:txBody>
      </p:sp>
      <p:sp>
        <p:nvSpPr>
          <p:cNvPr id="36" name="AcnFootnote_ID_987167"/>
          <p:cNvSpPr txBox="1">
            <a:spLocks noChangeArrowheads="1"/>
          </p:cNvSpPr>
          <p:nvPr>
            <p:custDataLst>
              <p:tags r:id="rId6"/>
            </p:custDataLst>
          </p:nvPr>
        </p:nvSpPr>
        <p:spPr bwMode="gray">
          <a:xfrm>
            <a:off x="1947862" y="6122313"/>
            <a:ext cx="2700338" cy="430887"/>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800" b="1" dirty="0">
                <a:ea typeface="ＭＳ Ｐゴシック" pitchFamily="-111" charset="-128"/>
              </a:rPr>
              <a:t>Strategic Thrust</a:t>
            </a:r>
            <a:endParaRPr lang="en-US" sz="2800" b="1" dirty="0">
              <a:ea typeface="ＭＳ Ｐゴシック" pitchFamily="-111"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1.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3.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5.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6.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7.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8.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9.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0.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1.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2.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3.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4.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6.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7.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8.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9.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5.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7.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9.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ummary xmlns="a4535fe8-a4f8-4c8d-bdf8-ac26ae79d8b6" xsi:nil="true"/>
    <Tags xmlns="a4535fe8-a4f8-4c8d-bdf8-ac26ae79d8b6">template</Tag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2D5F916766F941A136F33C1C9D1E59" ma:contentTypeVersion="0" ma:contentTypeDescription="Create a new document." ma:contentTypeScope="" ma:versionID="22ff714eb2c093aeb25c2242652a63a6">
  <xsd:schema xmlns:xsd="http://www.w3.org/2001/XMLSchema" xmlns:p="http://schemas.microsoft.com/office/2006/metadata/properties" xmlns:ns2="a4535fe8-a4f8-4c8d-bdf8-ac26ae79d8b6" targetNamespace="http://schemas.microsoft.com/office/2006/metadata/properties" ma:root="true" ma:fieldsID="c1fcfa86f5d458c0210511df94b51d07" ns2:_="">
    <xsd:import namespace="a4535fe8-a4f8-4c8d-bdf8-ac26ae79d8b6"/>
    <xsd:element name="properties">
      <xsd:complexType>
        <xsd:sequence>
          <xsd:element name="documentManagement">
            <xsd:complexType>
              <xsd:all>
                <xsd:element ref="ns2:Summary" minOccurs="0"/>
                <xsd:element ref="ns2:Tags" minOccurs="0"/>
              </xsd:all>
            </xsd:complexType>
          </xsd:element>
        </xsd:sequence>
      </xsd:complexType>
    </xsd:element>
  </xsd:schema>
  <xsd:schema xmlns:xsd="http://www.w3.org/2001/XMLSchema" xmlns:dms="http://schemas.microsoft.com/office/2006/documentManagement/types" targetNamespace="a4535fe8-a4f8-4c8d-bdf8-ac26ae79d8b6" elementFormDefault="qualified">
    <xsd:import namespace="http://schemas.microsoft.com/office/2006/documentManagement/types"/>
    <xsd:element name="Summary" ma:index="8" nillable="true" ma:displayName="Summary" ma:default="" ma:internalName="Summary">
      <xsd:simpleType>
        <xsd:restriction base="dms:Note"/>
      </xsd:simpleType>
    </xsd:element>
    <xsd:element name="Tags" ma:index="9" nillable="true" ma:displayName="Tags" ma:default="" ma:description="Use this column to place tags on the document.  Use a comma&quot;,&quot; as delimiter!!" ma:internalName="Tag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21AFD9B-A7A4-43E5-81CE-5A45582593FC}">
  <ds:schemaRefs>
    <ds:schemaRef ds:uri="http://schemas.microsoft.com/sharepoint/v3/contenttype/forms"/>
  </ds:schemaRefs>
</ds:datastoreItem>
</file>

<file path=customXml/itemProps2.xml><?xml version="1.0" encoding="utf-8"?>
<ds:datastoreItem xmlns:ds="http://schemas.openxmlformats.org/officeDocument/2006/customXml" ds:itemID="{4D6C919F-40D9-4EC9-8ED3-191D6C092121}">
  <ds:schemaRefs>
    <ds:schemaRef ds:uri="http://schemas.microsoft.com/office/2006/metadata/properties"/>
    <ds:schemaRef ds:uri="a4535fe8-a4f8-4c8d-bdf8-ac26ae79d8b6"/>
  </ds:schemaRefs>
</ds:datastoreItem>
</file>

<file path=customXml/itemProps3.xml><?xml version="1.0" encoding="utf-8"?>
<ds:datastoreItem xmlns:ds="http://schemas.openxmlformats.org/officeDocument/2006/customXml" ds:itemID="{220A347A-B523-405F-8142-949D9308C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535fe8-a4f8-4c8d-bdf8-ac26ae79d8b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1471</TotalTime>
  <Words>1560</Words>
  <Application>Microsoft Office PowerPoint</Application>
  <PresentationFormat>On-screen Show (4:3)</PresentationFormat>
  <Paragraphs>319</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NetHope Chairman’s Report</vt:lpstr>
      <vt:lpstr>What’s My Goal? </vt:lpstr>
      <vt:lpstr>A Look Back &amp; Look Forward</vt:lpstr>
      <vt:lpstr>Slide 4</vt:lpstr>
      <vt:lpstr>Two Hypotheses - 2001</vt:lpstr>
      <vt:lpstr>Slide 6</vt:lpstr>
      <vt:lpstr>NetHope Strategic Direction - 2002 </vt:lpstr>
      <vt:lpstr>NetHope Strategic Direction - 2008 </vt:lpstr>
      <vt:lpstr>NetHope Strategic Direction - 2011 </vt:lpstr>
      <vt:lpstr>NetHope Strategic Direction – 2014? </vt:lpstr>
      <vt:lpstr>Slide 11</vt:lpstr>
      <vt:lpstr>Six questions for Nonprofit Leaders   </vt:lpstr>
      <vt:lpstr>Six questions for Nonprofit Leaders   </vt:lpstr>
      <vt:lpstr>A Strawman NGO Report Card</vt:lpstr>
      <vt:lpstr>Professor Moreno</vt:lpstr>
      <vt:lpstr>Which means …</vt:lpstr>
      <vt:lpstr>Slide 17</vt:lpstr>
      <vt:lpstr>Board Accomplishments - 2011</vt:lpstr>
      <vt:lpstr>Challenges for the Board - 2012</vt:lpstr>
      <vt:lpstr>The Next Ten Years - 2010</vt:lpstr>
      <vt:lpstr>Slide 21</vt:lpstr>
      <vt:lpstr>The Context</vt:lpstr>
      <vt:lpstr>The Movie Clip… </vt:lpstr>
      <vt:lpstr>The Elements of a Collaboration</vt:lpstr>
      <vt:lpstr>The New Collaboration</vt:lpstr>
      <vt:lpstr>Questions to Ask Yourself</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Paige Dearing</dc:creator>
  <cp:lastModifiedBy>Edward G. Happ</cp:lastModifiedBy>
  <cp:revision>181</cp:revision>
  <dcterms:created xsi:type="dcterms:W3CDTF">2011-10-29T15:35:51Z</dcterms:created>
  <dcterms:modified xsi:type="dcterms:W3CDTF">2011-11-12T23:34:03Z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0x010100C82D5F916766F941A136F33C1C9D1E59</vt:lpwstr>
  </property>
</Properties>
</file>