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 id="2147483673" r:id="rId4"/>
  </p:sldMasterIdLst>
  <p:notesMasterIdLst>
    <p:notesMasterId r:id="rId52"/>
  </p:notesMasterIdLst>
  <p:handoutMasterIdLst>
    <p:handoutMasterId r:id="rId53"/>
  </p:handoutMasterIdLst>
  <p:sldIdLst>
    <p:sldId id="713" r:id="rId5"/>
    <p:sldId id="1114" r:id="rId6"/>
    <p:sldId id="1156" r:id="rId7"/>
    <p:sldId id="1121" r:id="rId8"/>
    <p:sldId id="1135" r:id="rId9"/>
    <p:sldId id="1123" r:id="rId10"/>
    <p:sldId id="1124" r:id="rId11"/>
    <p:sldId id="1126" r:id="rId12"/>
    <p:sldId id="1127" r:id="rId13"/>
    <p:sldId id="1129" r:id="rId14"/>
    <p:sldId id="284" r:id="rId15"/>
    <p:sldId id="1130" r:id="rId16"/>
    <p:sldId id="1131" r:id="rId17"/>
    <p:sldId id="1132" r:id="rId18"/>
    <p:sldId id="1133" r:id="rId19"/>
    <p:sldId id="259" r:id="rId20"/>
    <p:sldId id="272" r:id="rId21"/>
    <p:sldId id="276" r:id="rId22"/>
    <p:sldId id="792" r:id="rId23"/>
    <p:sldId id="1136" r:id="rId24"/>
    <p:sldId id="1137" r:id="rId25"/>
    <p:sldId id="1139" r:id="rId26"/>
    <p:sldId id="1078" r:id="rId27"/>
    <p:sldId id="1138" r:id="rId28"/>
    <p:sldId id="1141" r:id="rId29"/>
    <p:sldId id="1140" r:id="rId30"/>
    <p:sldId id="1143" r:id="rId31"/>
    <p:sldId id="1146" r:id="rId32"/>
    <p:sldId id="1144" r:id="rId33"/>
    <p:sldId id="1142" r:id="rId34"/>
    <p:sldId id="1145" r:id="rId35"/>
    <p:sldId id="800" r:id="rId36"/>
    <p:sldId id="727" r:id="rId37"/>
    <p:sldId id="1125" r:id="rId38"/>
    <p:sldId id="1128" r:id="rId39"/>
    <p:sldId id="1134" r:id="rId40"/>
    <p:sldId id="1147" r:id="rId41"/>
    <p:sldId id="277" r:id="rId42"/>
    <p:sldId id="281" r:id="rId43"/>
    <p:sldId id="1148" r:id="rId44"/>
    <p:sldId id="1149" r:id="rId45"/>
    <p:sldId id="1150" r:id="rId46"/>
    <p:sldId id="1151" r:id="rId47"/>
    <p:sldId id="1152" r:id="rId48"/>
    <p:sldId id="1153" r:id="rId49"/>
    <p:sldId id="1154" r:id="rId50"/>
    <p:sldId id="1155" r:id="rId51"/>
  </p:sldIdLst>
  <p:sldSz cx="9144000" cy="6858000" type="screen4x3"/>
  <p:notesSz cx="6985000" cy="92837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427"/>
    <a:srgbClr val="FF9900"/>
    <a:srgbClr val="FDAE0F"/>
    <a:srgbClr val="FE860E"/>
    <a:srgbClr val="FFCC00"/>
    <a:srgbClr val="FF0000"/>
    <a:srgbClr val="DDDDDD"/>
    <a:srgbClr val="FFFF00"/>
    <a:srgbClr val="48E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0" autoAdjust="0"/>
    <p:restoredTop sz="92718" autoAdjust="0"/>
  </p:normalViewPr>
  <p:slideViewPr>
    <p:cSldViewPr>
      <p:cViewPr varScale="1">
        <p:scale>
          <a:sx n="148" d="100"/>
          <a:sy n="148" d="100"/>
        </p:scale>
        <p:origin x="720" y="120"/>
      </p:cViewPr>
      <p:guideLst>
        <p:guide orient="horz" pos="2160"/>
        <p:guide pos="2880"/>
      </p:guideLst>
    </p:cSldViewPr>
  </p:slideViewPr>
  <p:outlineViewPr>
    <p:cViewPr>
      <p:scale>
        <a:sx n="33" d="100"/>
        <a:sy n="33" d="100"/>
      </p:scale>
      <p:origin x="0" y="-72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31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2" y="1"/>
            <a:ext cx="3026833" cy="46418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956552" y="1"/>
            <a:ext cx="3026833" cy="46418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2" y="8817904"/>
            <a:ext cx="3026833" cy="464186"/>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956552" y="8817904"/>
            <a:ext cx="3026833" cy="464186"/>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2" y="1"/>
            <a:ext cx="3026833" cy="46418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956552" y="1"/>
            <a:ext cx="3026833" cy="46418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1171575" y="696913"/>
            <a:ext cx="4643438" cy="3481387"/>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98501" y="4409757"/>
            <a:ext cx="5588000" cy="417766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fr-CH" dirty="0"/>
          </a:p>
        </p:txBody>
      </p:sp>
      <p:sp>
        <p:nvSpPr>
          <p:cNvPr id="155654" name="Rectangle 6"/>
          <p:cNvSpPr>
            <a:spLocks noGrp="1" noChangeArrowheads="1"/>
          </p:cNvSpPr>
          <p:nvPr>
            <p:ph type="ftr" sz="quarter" idx="4"/>
          </p:nvPr>
        </p:nvSpPr>
        <p:spPr bwMode="auto">
          <a:xfrm>
            <a:off x="2" y="8817904"/>
            <a:ext cx="3026833" cy="464186"/>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956552" y="8817904"/>
            <a:ext cx="3026833" cy="464186"/>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mn-ea"/>
        <a:cs typeface="Arial" charset="0"/>
      </a:defRPr>
    </a:lvl1pPr>
    <a:lvl2pPr marL="457200" algn="l" rtl="0" fontAlgn="base">
      <a:spcBef>
        <a:spcPct val="30000"/>
      </a:spcBef>
      <a:spcAft>
        <a:spcPct val="0"/>
      </a:spcAft>
      <a:defRPr sz="1400" kern="1200">
        <a:solidFill>
          <a:schemeClr val="tx1"/>
        </a:solidFill>
        <a:latin typeface="Arial" charset="0"/>
        <a:ea typeface="+mn-ea"/>
        <a:cs typeface="Arial" charset="0"/>
      </a:defRPr>
    </a:lvl2pPr>
    <a:lvl3pPr marL="914400" algn="l" rtl="0" fontAlgn="base">
      <a:spcBef>
        <a:spcPct val="30000"/>
      </a:spcBef>
      <a:spcAft>
        <a:spcPct val="0"/>
      </a:spcAft>
      <a:defRPr sz="1400" kern="1200">
        <a:solidFill>
          <a:schemeClr val="tx1"/>
        </a:solidFill>
        <a:latin typeface="Arial" charset="0"/>
        <a:ea typeface="+mn-ea"/>
        <a:cs typeface="Arial" charset="0"/>
      </a:defRPr>
    </a:lvl3pPr>
    <a:lvl4pPr marL="1371600" algn="l" rtl="0" fontAlgn="base">
      <a:spcBef>
        <a:spcPct val="30000"/>
      </a:spcBef>
      <a:spcAft>
        <a:spcPct val="0"/>
      </a:spcAft>
      <a:defRPr sz="1400" kern="1200">
        <a:solidFill>
          <a:schemeClr val="tx1"/>
        </a:solidFill>
        <a:latin typeface="Arial" charset="0"/>
        <a:ea typeface="+mn-ea"/>
        <a:cs typeface="Arial" charset="0"/>
      </a:defRPr>
    </a:lvl4pPr>
    <a:lvl5pPr marL="1828800" algn="l" rtl="0" fontAlgn="base">
      <a:spcBef>
        <a:spcPct val="3000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extLst>
      <p:ext uri="{BB962C8B-B14F-4D97-AF65-F5344CB8AC3E}">
        <p14:creationId xmlns:p14="http://schemas.microsoft.com/office/powerpoint/2010/main" val="427355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13</a:t>
            </a:fld>
            <a:endParaRPr lang="fr-CH" dirty="0"/>
          </a:p>
        </p:txBody>
      </p:sp>
    </p:spTree>
    <p:extLst>
      <p:ext uri="{BB962C8B-B14F-4D97-AF65-F5344CB8AC3E}">
        <p14:creationId xmlns:p14="http://schemas.microsoft.com/office/powerpoint/2010/main" val="268527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14</a:t>
            </a:fld>
            <a:endParaRPr lang="fr-CH" dirty="0"/>
          </a:p>
        </p:txBody>
      </p:sp>
    </p:spTree>
    <p:extLst>
      <p:ext uri="{BB962C8B-B14F-4D97-AF65-F5344CB8AC3E}">
        <p14:creationId xmlns:p14="http://schemas.microsoft.com/office/powerpoint/2010/main" val="1575908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15</a:t>
            </a:fld>
            <a:endParaRPr lang="fr-CH" dirty="0"/>
          </a:p>
        </p:txBody>
      </p:sp>
    </p:spTree>
    <p:extLst>
      <p:ext uri="{BB962C8B-B14F-4D97-AF65-F5344CB8AC3E}">
        <p14:creationId xmlns:p14="http://schemas.microsoft.com/office/powerpoint/2010/main" val="251878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Skills Workshop v5.pptx</a:t>
            </a:r>
          </a:p>
        </p:txBody>
      </p:sp>
      <p:sp>
        <p:nvSpPr>
          <p:cNvPr id="4" name="Slide Number Placeholder 3"/>
          <p:cNvSpPr>
            <a:spLocks noGrp="1"/>
          </p:cNvSpPr>
          <p:nvPr>
            <p:ph type="sldNum" sz="quarter" idx="5"/>
          </p:nvPr>
        </p:nvSpPr>
        <p:spPr/>
        <p:txBody>
          <a:bodyPr/>
          <a:lstStyle/>
          <a:p>
            <a:fld id="{2B39A806-A731-42FD-9BF5-9F1CBFF7511F}" type="slidenum">
              <a:rPr lang="en-US" smtClean="0"/>
              <a:t>16</a:t>
            </a:fld>
            <a:endParaRPr lang="en-US"/>
          </a:p>
        </p:txBody>
      </p:sp>
    </p:spTree>
    <p:extLst>
      <p:ext uri="{BB962C8B-B14F-4D97-AF65-F5344CB8AC3E}">
        <p14:creationId xmlns:p14="http://schemas.microsoft.com/office/powerpoint/2010/main" val="335478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organization becomes more evolved with their data, they move from gathering and storing data, to using it for benchmarking and comparison, to predicting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Skills Workshop v5.pptx</a:t>
            </a:r>
          </a:p>
          <a:p>
            <a:endParaRPr lang="en-US" dirty="0"/>
          </a:p>
        </p:txBody>
      </p:sp>
      <p:sp>
        <p:nvSpPr>
          <p:cNvPr id="4" name="Slide Number Placeholder 3"/>
          <p:cNvSpPr>
            <a:spLocks noGrp="1"/>
          </p:cNvSpPr>
          <p:nvPr>
            <p:ph type="sldNum" sz="quarter" idx="5"/>
          </p:nvPr>
        </p:nvSpPr>
        <p:spPr/>
        <p:txBody>
          <a:bodyPr/>
          <a:lstStyle/>
          <a:p>
            <a:fld id="{02232F1C-8080-443E-A2C0-B3AF53249028}" type="slidenum">
              <a:rPr lang="en-US" smtClean="0"/>
              <a:t>17</a:t>
            </a:fld>
            <a:endParaRPr lang="en-US"/>
          </a:p>
        </p:txBody>
      </p:sp>
    </p:spTree>
    <p:extLst>
      <p:ext uri="{BB962C8B-B14F-4D97-AF65-F5344CB8AC3E}">
        <p14:creationId xmlns:p14="http://schemas.microsoft.com/office/powerpoint/2010/main" val="165368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Skills Workshop v5.pptx</a:t>
            </a:r>
          </a:p>
        </p:txBody>
      </p:sp>
      <p:sp>
        <p:nvSpPr>
          <p:cNvPr id="4" name="Slide Number Placeholder 3"/>
          <p:cNvSpPr>
            <a:spLocks noGrp="1"/>
          </p:cNvSpPr>
          <p:nvPr>
            <p:ph type="sldNum" sz="quarter" idx="5"/>
          </p:nvPr>
        </p:nvSpPr>
        <p:spPr/>
        <p:txBody>
          <a:bodyPr/>
          <a:lstStyle/>
          <a:p>
            <a:fld id="{02232F1C-8080-443E-A2C0-B3AF53249028}" type="slidenum">
              <a:rPr lang="en-US" smtClean="0"/>
              <a:t>18</a:t>
            </a:fld>
            <a:endParaRPr lang="en-US"/>
          </a:p>
        </p:txBody>
      </p:sp>
    </p:spTree>
    <p:extLst>
      <p:ext uri="{BB962C8B-B14F-4D97-AF65-F5344CB8AC3E}">
        <p14:creationId xmlns:p14="http://schemas.microsoft.com/office/powerpoint/2010/main" val="694084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from Cindi Howson is from the Gartner CIO Conference in Toronto, June 2017. </a:t>
            </a:r>
          </a:p>
          <a:p>
            <a:r>
              <a:rPr lang="en-US" dirty="0"/>
              <a:t>https://techcrunch.com/2015/12/31/how-to-stem-the-global-shortage-of-data-scientists/</a:t>
            </a:r>
          </a:p>
        </p:txBody>
      </p:sp>
      <p:sp>
        <p:nvSpPr>
          <p:cNvPr id="4" name="Slide Number Placeholder 3"/>
          <p:cNvSpPr>
            <a:spLocks noGrp="1"/>
          </p:cNvSpPr>
          <p:nvPr>
            <p:ph type="sldNum" sz="quarter" idx="5"/>
          </p:nvPr>
        </p:nvSpPr>
        <p:spPr/>
        <p:txBody>
          <a:bodyPr/>
          <a:lstStyle/>
          <a:p>
            <a:fld id="{D0C6E2F4-1B22-4FFE-96F6-185B465C12E4}" type="slidenum">
              <a:rPr lang="fr-CH" smtClean="0"/>
              <a:pPr/>
              <a:t>21</a:t>
            </a:fld>
            <a:endParaRPr lang="fr-CH" dirty="0"/>
          </a:p>
        </p:txBody>
      </p:sp>
    </p:spTree>
    <p:extLst>
      <p:ext uri="{BB962C8B-B14F-4D97-AF65-F5344CB8AC3E}">
        <p14:creationId xmlns:p14="http://schemas.microsoft.com/office/powerpoint/2010/main" val="1721027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https://insidebigdata.com/2018/08/19/infographic-data-scientist-shortage/</a:t>
            </a:r>
          </a:p>
          <a:p>
            <a:r>
              <a:rPr lang="en-US" dirty="0"/>
              <a:t>https://www.forbes.com/sites/gilpress/2015/04/30/the-supply-and-demand-of-data-scientists-what-the-surveys-say/#34328ab76b90</a:t>
            </a:r>
          </a:p>
        </p:txBody>
      </p:sp>
      <p:sp>
        <p:nvSpPr>
          <p:cNvPr id="4" name="Slide Number Placeholder 3"/>
          <p:cNvSpPr>
            <a:spLocks noGrp="1"/>
          </p:cNvSpPr>
          <p:nvPr>
            <p:ph type="sldNum" sz="quarter" idx="5"/>
          </p:nvPr>
        </p:nvSpPr>
        <p:spPr/>
        <p:txBody>
          <a:bodyPr/>
          <a:lstStyle/>
          <a:p>
            <a:fld id="{D0C6E2F4-1B22-4FFE-96F6-185B465C12E4}" type="slidenum">
              <a:rPr lang="fr-CH" smtClean="0"/>
              <a:pPr/>
              <a:t>24</a:t>
            </a:fld>
            <a:endParaRPr lang="fr-CH" dirty="0"/>
          </a:p>
        </p:txBody>
      </p:sp>
    </p:spTree>
    <p:extLst>
      <p:ext uri="{BB962C8B-B14F-4D97-AF65-F5344CB8AC3E}">
        <p14:creationId xmlns:p14="http://schemas.microsoft.com/office/powerpoint/2010/main" val="351999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https://www.glassdoor.com/Salaries/data-scientist-salary-SRCH_KO0,14.htm</a:t>
            </a:r>
          </a:p>
          <a:p>
            <a:r>
              <a:rPr lang="en-US" dirty="0"/>
              <a:t>https://www.indeed.com/salaries/Ngo-Salaries</a:t>
            </a:r>
          </a:p>
        </p:txBody>
      </p:sp>
      <p:sp>
        <p:nvSpPr>
          <p:cNvPr id="4" name="Slide Number Placeholder 3"/>
          <p:cNvSpPr>
            <a:spLocks noGrp="1"/>
          </p:cNvSpPr>
          <p:nvPr>
            <p:ph type="sldNum" sz="quarter" idx="5"/>
          </p:nvPr>
        </p:nvSpPr>
        <p:spPr/>
        <p:txBody>
          <a:bodyPr/>
          <a:lstStyle/>
          <a:p>
            <a:fld id="{D0C6E2F4-1B22-4FFE-96F6-185B465C12E4}" type="slidenum">
              <a:rPr lang="fr-CH" smtClean="0"/>
              <a:pPr/>
              <a:t>25</a:t>
            </a:fld>
            <a:endParaRPr lang="fr-CH" dirty="0"/>
          </a:p>
        </p:txBody>
      </p:sp>
    </p:spTree>
    <p:extLst>
      <p:ext uri="{BB962C8B-B14F-4D97-AF65-F5344CB8AC3E}">
        <p14:creationId xmlns:p14="http://schemas.microsoft.com/office/powerpoint/2010/main" val="3142936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NetHope vs. MADS in 9 vs. 30 topics</a:t>
            </a:r>
          </a:p>
          <a:p>
            <a:r>
              <a:rPr lang="en-US" dirty="0" smtClean="0"/>
              <a:t>NetHope Summit\UMSI MADS Curriculum.xlsx</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26</a:t>
            </a:fld>
            <a:endParaRPr lang="fr-CH" dirty="0"/>
          </a:p>
        </p:txBody>
      </p:sp>
    </p:spTree>
    <p:extLst>
      <p:ext uri="{BB962C8B-B14F-4D97-AF65-F5344CB8AC3E}">
        <p14:creationId xmlns:p14="http://schemas.microsoft.com/office/powerpoint/2010/main" val="55362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https://nethope.org/center-for-the-digital-nonprofit/</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a:t>
            </a:fld>
            <a:endParaRPr lang="fr-CH" dirty="0"/>
          </a:p>
        </p:txBody>
      </p:sp>
    </p:spTree>
    <p:extLst>
      <p:ext uri="{BB962C8B-B14F-4D97-AF65-F5344CB8AC3E}">
        <p14:creationId xmlns:p14="http://schemas.microsoft.com/office/powerpoint/2010/main" val="4219812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Spring 2020 is the first graduation of the MADS program</a:t>
            </a:r>
          </a:p>
        </p:txBody>
      </p:sp>
      <p:sp>
        <p:nvSpPr>
          <p:cNvPr id="4" name="Slide Number Placeholder 3"/>
          <p:cNvSpPr>
            <a:spLocks noGrp="1"/>
          </p:cNvSpPr>
          <p:nvPr>
            <p:ph type="sldNum" sz="quarter" idx="5"/>
          </p:nvPr>
        </p:nvSpPr>
        <p:spPr/>
        <p:txBody>
          <a:bodyPr/>
          <a:lstStyle/>
          <a:p>
            <a:fld id="{D0C6E2F4-1B22-4FFE-96F6-185B465C12E4}" type="slidenum">
              <a:rPr lang="fr-CH" smtClean="0"/>
              <a:pPr/>
              <a:t>27</a:t>
            </a:fld>
            <a:endParaRPr lang="fr-CH" dirty="0"/>
          </a:p>
        </p:txBody>
      </p:sp>
    </p:spTree>
    <p:extLst>
      <p:ext uri="{BB962C8B-B14F-4D97-AF65-F5344CB8AC3E}">
        <p14:creationId xmlns:p14="http://schemas.microsoft.com/office/powerpoint/2010/main" val="68612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https://www.unjiu.org/sites/www.unjiu.org/files/jiu_rep_2017_7_english.pdf</a:t>
            </a:r>
          </a:p>
        </p:txBody>
      </p:sp>
      <p:sp>
        <p:nvSpPr>
          <p:cNvPr id="4" name="Slide Number Placeholder 3"/>
          <p:cNvSpPr>
            <a:spLocks noGrp="1"/>
          </p:cNvSpPr>
          <p:nvPr>
            <p:ph type="sldNum" sz="quarter" idx="10"/>
          </p:nvPr>
        </p:nvSpPr>
        <p:spPr/>
        <p:txBody>
          <a:bodyPr/>
          <a:lstStyle/>
          <a:p>
            <a:fld id="{D0C6E2F4-1B22-4FFE-96F6-185B465C12E4}" type="slidenum">
              <a:rPr lang="fr-CH" smtClean="0"/>
              <a:pPr/>
              <a:t>28</a:t>
            </a:fld>
            <a:endParaRPr lang="fr-CH" dirty="0"/>
          </a:p>
        </p:txBody>
      </p:sp>
    </p:spTree>
    <p:extLst>
      <p:ext uri="{BB962C8B-B14F-4D97-AF65-F5344CB8AC3E}">
        <p14:creationId xmlns:p14="http://schemas.microsoft.com/office/powerpoint/2010/main" val="3317588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34</a:t>
            </a:fld>
            <a:endParaRPr lang="fr-CH" dirty="0"/>
          </a:p>
        </p:txBody>
      </p:sp>
    </p:spTree>
    <p:extLst>
      <p:ext uri="{BB962C8B-B14F-4D97-AF65-F5344CB8AC3E}">
        <p14:creationId xmlns:p14="http://schemas.microsoft.com/office/powerpoint/2010/main" val="3024786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35</a:t>
            </a:fld>
            <a:endParaRPr lang="fr-CH" dirty="0"/>
          </a:p>
        </p:txBody>
      </p:sp>
    </p:spTree>
    <p:extLst>
      <p:ext uri="{BB962C8B-B14F-4D97-AF65-F5344CB8AC3E}">
        <p14:creationId xmlns:p14="http://schemas.microsoft.com/office/powerpoint/2010/main" val="70971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36</a:t>
            </a:fld>
            <a:endParaRPr lang="fr-CH" dirty="0"/>
          </a:p>
        </p:txBody>
      </p:sp>
    </p:spTree>
    <p:extLst>
      <p:ext uri="{BB962C8B-B14F-4D97-AF65-F5344CB8AC3E}">
        <p14:creationId xmlns:p14="http://schemas.microsoft.com/office/powerpoint/2010/main" val="63347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Tying data to almost the entire DSFW</a:t>
            </a:r>
          </a:p>
        </p:txBody>
      </p:sp>
      <p:sp>
        <p:nvSpPr>
          <p:cNvPr id="4" name="Slide Number Placeholder 3"/>
          <p:cNvSpPr>
            <a:spLocks noGrp="1"/>
          </p:cNvSpPr>
          <p:nvPr>
            <p:ph type="sldNum" sz="quarter" idx="5"/>
          </p:nvPr>
        </p:nvSpPr>
        <p:spPr/>
        <p:txBody>
          <a:bodyPr/>
          <a:lstStyle/>
          <a:p>
            <a:fld id="{02232F1C-8080-443E-A2C0-B3AF53249028}" type="slidenum">
              <a:rPr lang="en-US" smtClean="0"/>
              <a:t>37</a:t>
            </a:fld>
            <a:endParaRPr lang="en-US"/>
          </a:p>
        </p:txBody>
      </p:sp>
    </p:spTree>
    <p:extLst>
      <p:ext uri="{BB962C8B-B14F-4D97-AF65-F5344CB8AC3E}">
        <p14:creationId xmlns:p14="http://schemas.microsoft.com/office/powerpoint/2010/main" val="2184995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from Data Skills Workshop v5.pptx</a:t>
            </a:r>
          </a:p>
          <a:p>
            <a:r>
              <a:rPr lang="en-US" dirty="0"/>
              <a:t>Tying data to almost the entire DSFW</a:t>
            </a:r>
          </a:p>
        </p:txBody>
      </p:sp>
      <p:sp>
        <p:nvSpPr>
          <p:cNvPr id="4" name="Slide Number Placeholder 3"/>
          <p:cNvSpPr>
            <a:spLocks noGrp="1"/>
          </p:cNvSpPr>
          <p:nvPr>
            <p:ph type="sldNum" sz="quarter" idx="5"/>
          </p:nvPr>
        </p:nvSpPr>
        <p:spPr/>
        <p:txBody>
          <a:bodyPr/>
          <a:lstStyle/>
          <a:p>
            <a:fld id="{02232F1C-8080-443E-A2C0-B3AF53249028}" type="slidenum">
              <a:rPr lang="en-US" smtClean="0"/>
              <a:t>38</a:t>
            </a:fld>
            <a:endParaRPr lang="en-US"/>
          </a:p>
        </p:txBody>
      </p:sp>
    </p:spTree>
    <p:extLst>
      <p:ext uri="{BB962C8B-B14F-4D97-AF65-F5344CB8AC3E}">
        <p14:creationId xmlns:p14="http://schemas.microsoft.com/office/powerpoint/2010/main" val="252743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6</a:t>
            </a:fld>
            <a:endParaRPr lang="fr-CH" dirty="0"/>
          </a:p>
        </p:txBody>
      </p:sp>
    </p:spTree>
    <p:extLst>
      <p:ext uri="{BB962C8B-B14F-4D97-AF65-F5344CB8AC3E}">
        <p14:creationId xmlns:p14="http://schemas.microsoft.com/office/powerpoint/2010/main" val="192955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7</a:t>
            </a:fld>
            <a:endParaRPr lang="fr-CH" dirty="0"/>
          </a:p>
        </p:txBody>
      </p:sp>
    </p:spTree>
    <p:extLst>
      <p:ext uri="{BB962C8B-B14F-4D97-AF65-F5344CB8AC3E}">
        <p14:creationId xmlns:p14="http://schemas.microsoft.com/office/powerpoint/2010/main" val="258547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8</a:t>
            </a:fld>
            <a:endParaRPr lang="fr-CH" dirty="0"/>
          </a:p>
        </p:txBody>
      </p:sp>
    </p:spTree>
    <p:extLst>
      <p:ext uri="{BB962C8B-B14F-4D97-AF65-F5344CB8AC3E}">
        <p14:creationId xmlns:p14="http://schemas.microsoft.com/office/powerpoint/2010/main" val="72270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9</a:t>
            </a:fld>
            <a:endParaRPr lang="fr-CH" dirty="0"/>
          </a:p>
        </p:txBody>
      </p:sp>
    </p:spTree>
    <p:extLst>
      <p:ext uri="{BB962C8B-B14F-4D97-AF65-F5344CB8AC3E}">
        <p14:creationId xmlns:p14="http://schemas.microsoft.com/office/powerpoint/2010/main" val="71837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10</a:t>
            </a:fld>
            <a:endParaRPr lang="fr-CH" dirty="0"/>
          </a:p>
        </p:txBody>
      </p:sp>
    </p:spTree>
    <p:extLst>
      <p:ext uri="{BB962C8B-B14F-4D97-AF65-F5344CB8AC3E}">
        <p14:creationId xmlns:p14="http://schemas.microsoft.com/office/powerpoint/2010/main" val="346251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to print</a:t>
            </a:r>
          </a:p>
        </p:txBody>
      </p:sp>
      <p:sp>
        <p:nvSpPr>
          <p:cNvPr id="4" name="Slide Number Placeholder 3"/>
          <p:cNvSpPr>
            <a:spLocks noGrp="1"/>
          </p:cNvSpPr>
          <p:nvPr>
            <p:ph type="sldNum" sz="quarter" idx="10"/>
          </p:nvPr>
        </p:nvSpPr>
        <p:spPr/>
        <p:txBody>
          <a:bodyPr/>
          <a:lstStyle/>
          <a:p>
            <a:fld id="{60813775-C51E-4474-B228-572E08E5B8B8}" type="slidenum">
              <a:rPr lang="en-US" smtClean="0"/>
              <a:t>11</a:t>
            </a:fld>
            <a:endParaRPr lang="en-US"/>
          </a:p>
        </p:txBody>
      </p:sp>
    </p:spTree>
    <p:extLst>
      <p:ext uri="{BB962C8B-B14F-4D97-AF65-F5344CB8AC3E}">
        <p14:creationId xmlns:p14="http://schemas.microsoft.com/office/powerpoint/2010/main" val="360817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2018.06 NetHope Fellows Briefing.pdf</a:t>
            </a:r>
          </a:p>
        </p:txBody>
      </p:sp>
      <p:sp>
        <p:nvSpPr>
          <p:cNvPr id="4" name="Slide Number Placeholder 3"/>
          <p:cNvSpPr>
            <a:spLocks noGrp="1"/>
          </p:cNvSpPr>
          <p:nvPr>
            <p:ph type="sldNum" sz="quarter" idx="5"/>
          </p:nvPr>
        </p:nvSpPr>
        <p:spPr/>
        <p:txBody>
          <a:bodyPr/>
          <a:lstStyle/>
          <a:p>
            <a:fld id="{D0C6E2F4-1B22-4FFE-96F6-185B465C12E4}" type="slidenum">
              <a:rPr lang="fr-CH" smtClean="0"/>
              <a:pPr/>
              <a:t>12</a:t>
            </a:fld>
            <a:endParaRPr lang="fr-CH" dirty="0"/>
          </a:p>
        </p:txBody>
      </p:sp>
    </p:spTree>
    <p:extLst>
      <p:ext uri="{BB962C8B-B14F-4D97-AF65-F5344CB8AC3E}">
        <p14:creationId xmlns:p14="http://schemas.microsoft.com/office/powerpoint/2010/main" val="422438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without photo">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52400" y="152400"/>
            <a:ext cx="8839200" cy="6705600"/>
          </a:xfrm>
          <a:prstGeom prst="rect">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9465" y="650583"/>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1229937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FFC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tx2">
                    <a:lumMod val="75000"/>
                  </a:schemeClr>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8505354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161963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8" name="Group 7"/>
          <p:cNvGrpSpPr>
            <a:grpSpLocks/>
          </p:cNvGrpSpPr>
          <p:nvPr userDrawn="1"/>
        </p:nvGrpSpPr>
        <p:grpSpPr bwMode="auto">
          <a:xfrm>
            <a:off x="152400" y="0"/>
            <a:ext cx="8991600" cy="6669360"/>
            <a:chOff x="152400" y="-76200"/>
            <a:chExt cx="8991600" cy="6669360"/>
          </a:xfrm>
        </p:grpSpPr>
        <p:sp>
          <p:nvSpPr>
            <p:cNvPr id="9"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1" name="TextBox 13"/>
          <p:cNvSpPr txBox="1"/>
          <p:nvPr userDrawn="1"/>
        </p:nvSpPr>
        <p:spPr bwMode="auto">
          <a:xfrm>
            <a:off x="971600" y="985366"/>
            <a:ext cx="4724400" cy="5539978"/>
          </a:xfrm>
          <a:prstGeom prst="rect">
            <a:avLst/>
          </a:prstGeom>
          <a:noFill/>
        </p:spPr>
        <p:txBody>
          <a:bodyPr wrap="square" lIns="0" tIns="0" rIns="0" bIns="0">
            <a:spAutoFit/>
          </a:bodyPr>
          <a:lstStyle/>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FOR FURTHER INFORMATION, PLEASE CONTACT:</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Edward G. 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Executive Fellow</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 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Office: +1 734-764-6367</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Mobile: +1 203-979-5364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Email: ehapp@umich.edu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Website: www.eghapp.com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Blog: http://eghapp.blogspot.com/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Twitter: @ehapp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SKYPE: eghapp</a:t>
            </a:r>
          </a:p>
          <a:p>
            <a:pPr fontAlgn="auto">
              <a:lnSpc>
                <a:spcPct val="100000"/>
              </a:lnSpc>
              <a:spcBef>
                <a:spcPts val="0"/>
              </a:spcBef>
              <a:spcAft>
                <a:spcPts val="0"/>
              </a:spcAft>
              <a:defRPr/>
            </a:pPr>
            <a:endParaRPr lang="en-US" sz="2000" b="1" baseline="30000" dirty="0">
              <a:solidFill>
                <a:srgbClr val="FF0000"/>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Helping to Make Connections For Good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Join my network on LinkedIn at https://www.linkedin.com/in/edward-g-happ-23477b</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THIS PRESENTATION IS PUBLISHED BY</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4322 North Quad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105 S. State St.</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Ann Arbor, MI 48109-1285</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Phone: +1 (734) 763-2285</a:t>
            </a:r>
          </a:p>
        </p:txBody>
      </p:sp>
      <p:pic>
        <p:nvPicPr>
          <p:cNvPr id="12"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375386"/>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5052128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FFC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tx2">
                    <a:lumMod val="75000"/>
                  </a:schemeClr>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99982774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486778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Photo Layou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95536" y="3212976"/>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4365104"/>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321297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152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Cover without photo">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52400" y="152400"/>
            <a:ext cx="8839200" cy="6705600"/>
          </a:xfrm>
          <a:prstGeom prst="rect">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9465" y="650583"/>
            <a:ext cx="5841270" cy="53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85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691680" y="593367"/>
            <a:ext cx="714062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8" name="Shape 18"/>
          <p:cNvSpPr txBox="1">
            <a:spLocks noGrp="1"/>
          </p:cNvSpPr>
          <p:nvPr>
            <p:ph type="body" idx="1"/>
          </p:nvPr>
        </p:nvSpPr>
        <p:spPr>
          <a:xfrm>
            <a:off x="311700" y="1754120"/>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84751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Oval 17"/>
          <p:cNvSpPr/>
          <p:nvPr/>
        </p:nvSpPr>
        <p:spPr bwMode="auto">
          <a:xfrm>
            <a:off x="339725" y="339725"/>
            <a:ext cx="1260475" cy="1260475"/>
          </a:xfrm>
          <a:prstGeom prst="ellipse">
            <a:avLst/>
          </a:prstGeom>
          <a:solidFill>
            <a:schemeClr val="tx2">
              <a:lumMod val="75000"/>
            </a:schemeClr>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2018</a:t>
            </a: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95" r:id="rId10"/>
    <p:sldLayoutId id="2147483696" r:id="rId11"/>
    <p:sldLayoutId id="2147483697" r:id="rId12"/>
  </p:sldLayoutIdLst>
  <p:hf hdr="0" dt="0"/>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Oval 13"/>
          <p:cNvSpPr/>
          <p:nvPr userDrawn="1"/>
        </p:nvSpPr>
        <p:spPr bwMode="auto">
          <a:xfrm>
            <a:off x="339725" y="339725"/>
            <a:ext cx="1260475" cy="1260475"/>
          </a:xfrm>
          <a:prstGeom prst="ellipse">
            <a:avLst/>
          </a:prstGeom>
          <a:solidFill>
            <a:schemeClr val="tx2">
              <a:lumMod val="75000"/>
            </a:schemeClr>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2018</a:t>
            </a:r>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3" r:id="rId7"/>
    <p:sldLayoutId id="2147483684" r:id="rId8"/>
    <p:sldLayoutId id="2147483685" r:id="rId9"/>
    <p:sldLayoutId id="2147483688" r:id="rId10"/>
    <p:sldLayoutId id="2147483694" r:id="rId11"/>
    <p:sldLayoutId id="2147483691" r:id="rId12"/>
    <p:sldLayoutId id="2147483692" r:id="rId13"/>
    <p:sldLayoutId id="2147483693" r:id="rId14"/>
    <p:sldLayoutId id="2147483699" r:id="rId15"/>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hyperlink" Target="https://engineeringonline.ucr.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79512" y="2060848"/>
            <a:ext cx="8712968" cy="1406252"/>
          </a:xfrm>
        </p:spPr>
        <p:txBody>
          <a:bodyPr/>
          <a:lstStyle/>
          <a:p>
            <a:pPr eaLnBrk="1" hangingPunct="1"/>
            <a:r>
              <a:rPr lang="en-US" sz="3000" dirty="0"/>
              <a:t>NetHope Center for the Digital Nonprofit</a:t>
            </a:r>
            <a:br>
              <a:rPr lang="en-US" sz="3000" dirty="0"/>
            </a:br>
            <a:r>
              <a:rPr lang="en-US" sz="3000" dirty="0"/>
              <a:t>and the </a:t>
            </a:r>
            <a:r>
              <a:rPr lang="en-US" dirty="0"/>
              <a:t>Masters in Data Science</a:t>
            </a:r>
            <a:endParaRPr lang="en-GB" dirty="0"/>
          </a:p>
        </p:txBody>
      </p:sp>
      <p:sp>
        <p:nvSpPr>
          <p:cNvPr id="10243" name="Subtitle 2"/>
          <p:cNvSpPr>
            <a:spLocks noGrp="1"/>
          </p:cNvSpPr>
          <p:nvPr>
            <p:ph type="subTitle" idx="1"/>
          </p:nvPr>
        </p:nvSpPr>
        <p:spPr>
          <a:xfrm>
            <a:off x="1653480" y="3764632"/>
            <a:ext cx="7239000" cy="1752600"/>
          </a:xfrm>
        </p:spPr>
        <p:txBody>
          <a:bodyPr>
            <a:normAutofit/>
          </a:bodyPr>
          <a:lstStyle/>
          <a:p>
            <a:pPr eaLnBrk="1" hangingPunct="1"/>
            <a:r>
              <a:rPr lang="en-GB" dirty="0">
                <a:solidFill>
                  <a:schemeClr val="bg1"/>
                </a:solidFill>
              </a:rPr>
              <a:t>Edward G. Happ</a:t>
            </a:r>
          </a:p>
          <a:p>
            <a:pPr eaLnBrk="1" hangingPunct="1"/>
            <a:r>
              <a:rPr lang="en-GB" dirty="0"/>
              <a:t>November 1, 2018</a:t>
            </a:r>
            <a:endParaRPr lang="en-GB" dirty="0">
              <a:solidFill>
                <a:schemeClr val="bg1"/>
              </a:solidFill>
            </a:endParaRPr>
          </a:p>
        </p:txBody>
      </p:sp>
    </p:spTree>
    <p:extLst>
      <p:ext uri="{BB962C8B-B14F-4D97-AF65-F5344CB8AC3E}">
        <p14:creationId xmlns:p14="http://schemas.microsoft.com/office/powerpoint/2010/main" val="354407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AF9457-DC17-4670-97E3-F2E61A367F78}"/>
              </a:ext>
            </a:extLst>
          </p:cNvPr>
          <p:cNvPicPr>
            <a:picLocks noChangeAspect="1"/>
          </p:cNvPicPr>
          <p:nvPr/>
        </p:nvPicPr>
        <p:blipFill>
          <a:blip r:embed="rId3"/>
          <a:stretch>
            <a:fillRect/>
          </a:stretch>
        </p:blipFill>
        <p:spPr>
          <a:xfrm>
            <a:off x="0" y="868925"/>
            <a:ext cx="9144000" cy="5120150"/>
          </a:xfrm>
          <a:prstGeom prst="rect">
            <a:avLst/>
          </a:prstGeom>
        </p:spPr>
      </p:pic>
    </p:spTree>
    <p:extLst>
      <p:ext uri="{BB962C8B-B14F-4D97-AF65-F5344CB8AC3E}">
        <p14:creationId xmlns:p14="http://schemas.microsoft.com/office/powerpoint/2010/main" val="371537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2157BA-529C-D24D-A037-DC8FE5C08605}"/>
              </a:ext>
            </a:extLst>
          </p:cNvPr>
          <p:cNvSpPr/>
          <p:nvPr/>
        </p:nvSpPr>
        <p:spPr>
          <a:xfrm>
            <a:off x="49147" y="1591932"/>
            <a:ext cx="9144000" cy="5205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BD5275-DC09-4F5D-A60A-1EA33BCF3D0C}"/>
              </a:ext>
            </a:extLst>
          </p:cNvPr>
          <p:cNvSpPr>
            <a:spLocks noGrp="1"/>
          </p:cNvSpPr>
          <p:nvPr>
            <p:ph idx="4294967295"/>
          </p:nvPr>
        </p:nvSpPr>
        <p:spPr>
          <a:xfrm>
            <a:off x="549394" y="1736868"/>
            <a:ext cx="7839030" cy="900843"/>
          </a:xfrm>
        </p:spPr>
        <p:txBody>
          <a:bodyPr>
            <a:normAutofit/>
          </a:bodyPr>
          <a:lstStyle/>
          <a:p>
            <a:pPr marL="0" indent="0"/>
            <a:r>
              <a:rPr lang="en-US" sz="1350" dirty="0"/>
              <a:t>The Digital Nonprofit Skills ™ (DNS) is an aggregate of six categories that shape the Digital Skills Framework: Technical Literacy, Highly-Adaptive Collaboration, Complex Problem-Solving, Social Responsibility, Entrepreneurial Spirit and Creativity &amp; Innovation</a:t>
            </a:r>
          </a:p>
          <a:p>
            <a:endParaRPr lang="en-US" sz="1050" dirty="0"/>
          </a:p>
        </p:txBody>
      </p:sp>
      <p:grpSp>
        <p:nvGrpSpPr>
          <p:cNvPr id="28" name="Group 27">
            <a:extLst>
              <a:ext uri="{FF2B5EF4-FFF2-40B4-BE49-F238E27FC236}">
                <a16:creationId xmlns:a16="http://schemas.microsoft.com/office/drawing/2014/main" id="{50B004BD-D167-43CA-B5CC-32AB7887D00C}"/>
              </a:ext>
            </a:extLst>
          </p:cNvPr>
          <p:cNvGrpSpPr/>
          <p:nvPr/>
        </p:nvGrpSpPr>
        <p:grpSpPr>
          <a:xfrm>
            <a:off x="756440" y="2849777"/>
            <a:ext cx="2109002" cy="3408582"/>
            <a:chOff x="1364935" y="1693884"/>
            <a:chExt cx="2812003" cy="4544775"/>
          </a:xfrm>
        </p:grpSpPr>
        <p:sp>
          <p:nvSpPr>
            <p:cNvPr id="56" name="TextBox 55">
              <a:extLst>
                <a:ext uri="{FF2B5EF4-FFF2-40B4-BE49-F238E27FC236}">
                  <a16:creationId xmlns:a16="http://schemas.microsoft.com/office/drawing/2014/main" id="{7C63B214-0018-4909-8E5F-BAED78A9B581}"/>
                </a:ext>
              </a:extLst>
            </p:cNvPr>
            <p:cNvSpPr txBox="1"/>
            <p:nvPr/>
          </p:nvSpPr>
          <p:spPr>
            <a:xfrm>
              <a:off x="1377856" y="2010407"/>
              <a:ext cx="2404956" cy="1231106"/>
            </a:xfrm>
            <a:prstGeom prst="rect">
              <a:avLst/>
            </a:prstGeom>
            <a:noFill/>
          </p:spPr>
          <p:txBody>
            <a:bodyPr wrap="square" rtlCol="0">
              <a:spAutoFit/>
            </a:bodyPr>
            <a:lstStyle/>
            <a:p>
              <a:pPr lvl="0"/>
              <a:r>
                <a:rPr lang="en-US" sz="900" kern="0" dirty="0">
                  <a:solidFill>
                    <a:srgbClr val="68655F"/>
                  </a:solidFill>
                  <a:latin typeface="Calibri" panose="020F0502020204030204"/>
                  <a:cs typeface="Arial" pitchFamily="34" charset="0"/>
                </a:rPr>
                <a:t>Foundational category, </a:t>
              </a:r>
              <a:r>
                <a:rPr lang="en-US" sz="900" dirty="0">
                  <a:solidFill>
                    <a:srgbClr val="68655F"/>
                  </a:solidFill>
                </a:rPr>
                <a:t>responsibly and effectively </a:t>
              </a:r>
              <a:r>
                <a:rPr lang="en-US" sz="900" b="1" dirty="0">
                  <a:solidFill>
                    <a:srgbClr val="68655F"/>
                  </a:solidFill>
                </a:rPr>
                <a:t>understand</a:t>
              </a:r>
              <a:r>
                <a:rPr lang="en-US" sz="900" dirty="0">
                  <a:solidFill>
                    <a:srgbClr val="68655F"/>
                  </a:solidFill>
                </a:rPr>
                <a:t> and use technology tools to access, manage, evaluate, create and communicate information</a:t>
              </a:r>
              <a:endParaRPr lang="en-US" sz="900" dirty="0">
                <a:solidFill>
                  <a:srgbClr val="68655F"/>
                </a:solidFill>
                <a:latin typeface="Calibri" panose="020F0502020204030204"/>
              </a:endParaRPr>
            </a:p>
          </p:txBody>
        </p:sp>
        <p:sp>
          <p:nvSpPr>
            <p:cNvPr id="57" name="TextBox 56">
              <a:extLst>
                <a:ext uri="{FF2B5EF4-FFF2-40B4-BE49-F238E27FC236}">
                  <a16:creationId xmlns:a16="http://schemas.microsoft.com/office/drawing/2014/main" id="{AAC53435-02C3-4AEF-B3EA-CBD59ECB00D2}"/>
                </a:ext>
              </a:extLst>
            </p:cNvPr>
            <p:cNvSpPr txBox="1"/>
            <p:nvPr/>
          </p:nvSpPr>
          <p:spPr>
            <a:xfrm>
              <a:off x="1377856" y="1693884"/>
              <a:ext cx="2539070" cy="369332"/>
            </a:xfrm>
            <a:prstGeom prst="rect">
              <a:avLst/>
            </a:prstGeom>
            <a:noFill/>
          </p:spPr>
          <p:txBody>
            <a:bodyPr wrap="square" rtlCol="0">
              <a:spAutoFit/>
            </a:bodyPr>
            <a:lstStyle/>
            <a:p>
              <a:pPr defTabSz="685800" fontAlgn="auto">
                <a:spcBef>
                  <a:spcPts val="0"/>
                </a:spcBef>
                <a:spcAft>
                  <a:spcPts val="0"/>
                </a:spcAft>
                <a:defRPr/>
              </a:pPr>
              <a:r>
                <a:rPr lang="en-IN" sz="1200" b="1" dirty="0">
                  <a:solidFill>
                    <a:srgbClr val="68655F"/>
                  </a:solidFill>
                  <a:latin typeface="Calibri" panose="020F0502020204030204"/>
                  <a:cs typeface="Arial" panose="020B0604020202020204" pitchFamily="34" charset="0"/>
                </a:rPr>
                <a:t>Technical Literacy</a:t>
              </a:r>
            </a:p>
          </p:txBody>
        </p:sp>
        <p:sp>
          <p:nvSpPr>
            <p:cNvPr id="59" name="TextBox 58">
              <a:extLst>
                <a:ext uri="{FF2B5EF4-FFF2-40B4-BE49-F238E27FC236}">
                  <a16:creationId xmlns:a16="http://schemas.microsoft.com/office/drawing/2014/main" id="{EEF61D01-AFB7-4BE6-9E4C-14C0AC1A5F1A}"/>
                </a:ext>
              </a:extLst>
            </p:cNvPr>
            <p:cNvSpPr txBox="1"/>
            <p:nvPr/>
          </p:nvSpPr>
          <p:spPr>
            <a:xfrm>
              <a:off x="1364935" y="3488382"/>
              <a:ext cx="2344195" cy="1231106"/>
            </a:xfrm>
            <a:prstGeom prst="rect">
              <a:avLst/>
            </a:prstGeom>
            <a:noFill/>
          </p:spPr>
          <p:txBody>
            <a:bodyPr wrap="square" rtlCol="0">
              <a:spAutoFit/>
            </a:bodyPr>
            <a:lstStyle/>
            <a:p>
              <a:r>
                <a:rPr lang="en-US" sz="900" dirty="0">
                  <a:solidFill>
                    <a:srgbClr val="68655F"/>
                  </a:solidFill>
                </a:rPr>
                <a:t>People seamlessly work together across cultural, social and language barriers, sharing ideas, while adapting to a changing environment in order to accomplish a common goal. </a:t>
              </a:r>
            </a:p>
          </p:txBody>
        </p:sp>
        <p:sp>
          <p:nvSpPr>
            <p:cNvPr id="60" name="TextBox 59">
              <a:extLst>
                <a:ext uri="{FF2B5EF4-FFF2-40B4-BE49-F238E27FC236}">
                  <a16:creationId xmlns:a16="http://schemas.microsoft.com/office/drawing/2014/main" id="{700B675F-8859-4EBF-BD9A-7B51A2BB5E8E}"/>
                </a:ext>
              </a:extLst>
            </p:cNvPr>
            <p:cNvSpPr txBox="1"/>
            <p:nvPr/>
          </p:nvSpPr>
          <p:spPr>
            <a:xfrm>
              <a:off x="1377855" y="3171861"/>
              <a:ext cx="2799083" cy="369332"/>
            </a:xfrm>
            <a:prstGeom prst="rect">
              <a:avLst/>
            </a:prstGeom>
            <a:noFill/>
          </p:spPr>
          <p:txBody>
            <a:bodyPr wrap="square" rtlCol="0">
              <a:spAutoFit/>
            </a:bodyPr>
            <a:lstStyle/>
            <a:p>
              <a:pPr defTabSz="685800" fontAlgn="auto">
                <a:spcBef>
                  <a:spcPts val="0"/>
                </a:spcBef>
                <a:spcAft>
                  <a:spcPts val="0"/>
                </a:spcAft>
                <a:defRPr/>
              </a:pPr>
              <a:r>
                <a:rPr lang="en-IN" sz="1200" b="1" dirty="0">
                  <a:solidFill>
                    <a:srgbClr val="68655F"/>
                  </a:solidFill>
                  <a:latin typeface="Calibri" panose="020F0502020204030204"/>
                  <a:cs typeface="Arial" panose="020B0604020202020204" pitchFamily="34" charset="0"/>
                </a:rPr>
                <a:t>Highly Adaptive Collaboration</a:t>
              </a:r>
            </a:p>
          </p:txBody>
        </p:sp>
        <p:sp>
          <p:nvSpPr>
            <p:cNvPr id="62" name="TextBox 61">
              <a:extLst>
                <a:ext uri="{FF2B5EF4-FFF2-40B4-BE49-F238E27FC236}">
                  <a16:creationId xmlns:a16="http://schemas.microsoft.com/office/drawing/2014/main" id="{57D552C9-4055-4220-BDB8-226E64C77030}"/>
                </a:ext>
              </a:extLst>
            </p:cNvPr>
            <p:cNvSpPr txBox="1"/>
            <p:nvPr/>
          </p:nvSpPr>
          <p:spPr>
            <a:xfrm>
              <a:off x="1442903" y="5192219"/>
              <a:ext cx="2344195" cy="1046440"/>
            </a:xfrm>
            <a:prstGeom prst="rect">
              <a:avLst/>
            </a:prstGeom>
            <a:noFill/>
          </p:spPr>
          <p:txBody>
            <a:bodyPr wrap="square" rtlCol="0">
              <a:spAutoFit/>
            </a:bodyPr>
            <a:lstStyle/>
            <a:p>
              <a:pPr lvl="0"/>
              <a:r>
                <a:rPr lang="en-US" sz="900" dirty="0">
                  <a:solidFill>
                    <a:srgbClr val="68655F"/>
                  </a:solidFill>
                </a:rPr>
                <a:t>The ability to use research, analytics, rapid prototyping and feedback in an agile work environment to achieve the best solution possible.</a:t>
              </a:r>
              <a:endParaRPr lang="en-US" sz="900" dirty="0">
                <a:solidFill>
                  <a:srgbClr val="68655F"/>
                </a:solidFill>
                <a:latin typeface="Calibri" panose="020F0502020204030204"/>
              </a:endParaRPr>
            </a:p>
          </p:txBody>
        </p:sp>
        <p:sp>
          <p:nvSpPr>
            <p:cNvPr id="63" name="TextBox 62">
              <a:extLst>
                <a:ext uri="{FF2B5EF4-FFF2-40B4-BE49-F238E27FC236}">
                  <a16:creationId xmlns:a16="http://schemas.microsoft.com/office/drawing/2014/main" id="{FDF97866-E979-42D6-8397-0755301BFBF3}"/>
                </a:ext>
              </a:extLst>
            </p:cNvPr>
            <p:cNvSpPr txBox="1"/>
            <p:nvPr/>
          </p:nvSpPr>
          <p:spPr>
            <a:xfrm>
              <a:off x="1415811" y="4842889"/>
              <a:ext cx="2448243" cy="369332"/>
            </a:xfrm>
            <a:prstGeom prst="rect">
              <a:avLst/>
            </a:prstGeom>
            <a:noFill/>
          </p:spPr>
          <p:txBody>
            <a:bodyPr wrap="square" rtlCol="0">
              <a:spAutoFit/>
            </a:bodyPr>
            <a:lstStyle/>
            <a:p>
              <a:pPr defTabSz="685800" fontAlgn="auto">
                <a:spcBef>
                  <a:spcPts val="0"/>
                </a:spcBef>
                <a:spcAft>
                  <a:spcPts val="0"/>
                </a:spcAft>
                <a:defRPr/>
              </a:pPr>
              <a:r>
                <a:rPr lang="en-IN" sz="1200" b="1" dirty="0">
                  <a:solidFill>
                    <a:srgbClr val="68655F"/>
                  </a:solidFill>
                  <a:latin typeface="Calibri" panose="020F0502020204030204"/>
                  <a:cs typeface="Arial" panose="020B0604020202020204" pitchFamily="34" charset="0"/>
                </a:rPr>
                <a:t>Complex Problem-Solving</a:t>
              </a:r>
            </a:p>
          </p:txBody>
        </p:sp>
      </p:grpSp>
      <p:grpSp>
        <p:nvGrpSpPr>
          <p:cNvPr id="29" name="Group 28">
            <a:extLst>
              <a:ext uri="{FF2B5EF4-FFF2-40B4-BE49-F238E27FC236}">
                <a16:creationId xmlns:a16="http://schemas.microsoft.com/office/drawing/2014/main" id="{FDA79498-5239-45BB-8848-65A364AED296}"/>
              </a:ext>
            </a:extLst>
          </p:cNvPr>
          <p:cNvGrpSpPr/>
          <p:nvPr/>
        </p:nvGrpSpPr>
        <p:grpSpPr>
          <a:xfrm>
            <a:off x="6326324" y="2849777"/>
            <a:ext cx="1852264" cy="3547081"/>
            <a:chOff x="8435098" y="1693884"/>
            <a:chExt cx="2469685" cy="4729441"/>
          </a:xfrm>
        </p:grpSpPr>
        <p:sp>
          <p:nvSpPr>
            <p:cNvPr id="66" name="TextBox 65">
              <a:extLst>
                <a:ext uri="{FF2B5EF4-FFF2-40B4-BE49-F238E27FC236}">
                  <a16:creationId xmlns:a16="http://schemas.microsoft.com/office/drawing/2014/main" id="{725D0811-999E-44E3-86EB-961BE398A161}"/>
                </a:ext>
              </a:extLst>
            </p:cNvPr>
            <p:cNvSpPr txBox="1"/>
            <p:nvPr/>
          </p:nvSpPr>
          <p:spPr>
            <a:xfrm>
              <a:off x="8435098" y="2010407"/>
              <a:ext cx="2469684" cy="1415772"/>
            </a:xfrm>
            <a:prstGeom prst="rect">
              <a:avLst/>
            </a:prstGeom>
            <a:noFill/>
          </p:spPr>
          <p:txBody>
            <a:bodyPr wrap="square" rtlCol="0">
              <a:spAutoFit/>
            </a:bodyPr>
            <a:lstStyle/>
            <a:p>
              <a:pPr lvl="0" algn="r"/>
              <a:r>
                <a:rPr lang="en-US" sz="900" dirty="0">
                  <a:solidFill>
                    <a:srgbClr val="68655F"/>
                  </a:solidFill>
                  <a:latin typeface="Calibri" panose="020F0502020204030204"/>
                </a:rPr>
                <a:t> The </a:t>
              </a:r>
              <a:r>
                <a:rPr lang="en-US" sz="900" dirty="0">
                  <a:solidFill>
                    <a:srgbClr val="68655F"/>
                  </a:solidFill>
                </a:rPr>
                <a:t>ability to manage personal information in a safe manner, build a positive online reputation and weigh the benefits and risks of online transfer of information across sites.</a:t>
              </a:r>
              <a:br>
                <a:rPr lang="en-US" sz="900" dirty="0">
                  <a:solidFill>
                    <a:srgbClr val="68655F"/>
                  </a:solidFill>
                </a:rPr>
              </a:br>
              <a:endParaRPr lang="en-US" sz="900" dirty="0">
                <a:solidFill>
                  <a:srgbClr val="68655F"/>
                </a:solidFill>
                <a:latin typeface="Calibri" panose="020F0502020204030204"/>
              </a:endParaRPr>
            </a:p>
          </p:txBody>
        </p:sp>
        <p:sp>
          <p:nvSpPr>
            <p:cNvPr id="67" name="TextBox 66">
              <a:extLst>
                <a:ext uri="{FF2B5EF4-FFF2-40B4-BE49-F238E27FC236}">
                  <a16:creationId xmlns:a16="http://schemas.microsoft.com/office/drawing/2014/main" id="{9593839B-5999-487D-8B47-138A9ADB3FFD}"/>
                </a:ext>
              </a:extLst>
            </p:cNvPr>
            <p:cNvSpPr txBox="1"/>
            <p:nvPr/>
          </p:nvSpPr>
          <p:spPr>
            <a:xfrm>
              <a:off x="8656941" y="1693884"/>
              <a:ext cx="2247841" cy="369332"/>
            </a:xfrm>
            <a:prstGeom prst="rect">
              <a:avLst/>
            </a:prstGeom>
            <a:noFill/>
          </p:spPr>
          <p:txBody>
            <a:bodyPr wrap="square" rtlCol="0">
              <a:spAutoFit/>
            </a:bodyPr>
            <a:lstStyle/>
            <a:p>
              <a:pPr algn="r" defTabSz="685800" fontAlgn="auto">
                <a:spcBef>
                  <a:spcPts val="0"/>
                </a:spcBef>
                <a:spcAft>
                  <a:spcPts val="0"/>
                </a:spcAft>
                <a:defRPr/>
              </a:pPr>
              <a:r>
                <a:rPr lang="en-IN" sz="1200" b="1" dirty="0">
                  <a:solidFill>
                    <a:srgbClr val="68655F"/>
                  </a:solidFill>
                  <a:latin typeface="Calibri" panose="020F0502020204030204"/>
                  <a:cs typeface="Arial" panose="020B0604020202020204" pitchFamily="34" charset="0"/>
                </a:rPr>
                <a:t>Digital Responsibility</a:t>
              </a:r>
            </a:p>
          </p:txBody>
        </p:sp>
        <p:sp>
          <p:nvSpPr>
            <p:cNvPr id="69" name="TextBox 68">
              <a:extLst>
                <a:ext uri="{FF2B5EF4-FFF2-40B4-BE49-F238E27FC236}">
                  <a16:creationId xmlns:a16="http://schemas.microsoft.com/office/drawing/2014/main" id="{8B46608B-1A7D-4B30-986F-7553EB4C73D6}"/>
                </a:ext>
              </a:extLst>
            </p:cNvPr>
            <p:cNvSpPr txBox="1"/>
            <p:nvPr/>
          </p:nvSpPr>
          <p:spPr>
            <a:xfrm>
              <a:off x="8639138" y="3488383"/>
              <a:ext cx="2265644" cy="1231107"/>
            </a:xfrm>
            <a:prstGeom prst="rect">
              <a:avLst/>
            </a:prstGeom>
            <a:noFill/>
          </p:spPr>
          <p:txBody>
            <a:bodyPr wrap="square" rtlCol="0">
              <a:spAutoFit/>
            </a:bodyPr>
            <a:lstStyle/>
            <a:p>
              <a:r>
                <a:rPr lang="en-US" sz="900" dirty="0">
                  <a:solidFill>
                    <a:srgbClr val="68655F"/>
                  </a:solidFill>
                </a:rPr>
                <a:t>It’s an attitude and approach to thinking that actively seeks out change, rather than waiting to adapt to change. It’s a feeling of ownership in the solution.</a:t>
              </a:r>
            </a:p>
          </p:txBody>
        </p:sp>
        <p:sp>
          <p:nvSpPr>
            <p:cNvPr id="70" name="TextBox 69">
              <a:extLst>
                <a:ext uri="{FF2B5EF4-FFF2-40B4-BE49-F238E27FC236}">
                  <a16:creationId xmlns:a16="http://schemas.microsoft.com/office/drawing/2014/main" id="{A6B56915-4078-4670-B470-5551D1E78B9F}"/>
                </a:ext>
              </a:extLst>
            </p:cNvPr>
            <p:cNvSpPr txBox="1"/>
            <p:nvPr/>
          </p:nvSpPr>
          <p:spPr>
            <a:xfrm>
              <a:off x="8740447" y="3171861"/>
              <a:ext cx="2164334" cy="369332"/>
            </a:xfrm>
            <a:prstGeom prst="rect">
              <a:avLst/>
            </a:prstGeom>
            <a:noFill/>
          </p:spPr>
          <p:txBody>
            <a:bodyPr wrap="square" rtlCol="0">
              <a:spAutoFit/>
            </a:bodyPr>
            <a:lstStyle/>
            <a:p>
              <a:pPr algn="r" defTabSz="685800" fontAlgn="auto">
                <a:spcBef>
                  <a:spcPts val="0"/>
                </a:spcBef>
                <a:spcAft>
                  <a:spcPts val="0"/>
                </a:spcAft>
                <a:defRPr/>
              </a:pPr>
              <a:r>
                <a:rPr lang="en-IN" sz="1200" b="1" dirty="0">
                  <a:solidFill>
                    <a:srgbClr val="68655F"/>
                  </a:solidFill>
                  <a:latin typeface="Calibri" panose="020F0502020204030204"/>
                  <a:cs typeface="Arial" panose="020B0604020202020204" pitchFamily="34" charset="0"/>
                </a:rPr>
                <a:t>Entrepreneurial Spirit</a:t>
              </a:r>
            </a:p>
          </p:txBody>
        </p:sp>
        <p:sp>
          <p:nvSpPr>
            <p:cNvPr id="72" name="TextBox 71">
              <a:extLst>
                <a:ext uri="{FF2B5EF4-FFF2-40B4-BE49-F238E27FC236}">
                  <a16:creationId xmlns:a16="http://schemas.microsoft.com/office/drawing/2014/main" id="{9D786EE7-F1D1-43E1-9A81-7DE60730CE68}"/>
                </a:ext>
              </a:extLst>
            </p:cNvPr>
            <p:cNvSpPr txBox="1"/>
            <p:nvPr/>
          </p:nvSpPr>
          <p:spPr>
            <a:xfrm>
              <a:off x="8474055" y="5192218"/>
              <a:ext cx="2430726" cy="1231107"/>
            </a:xfrm>
            <a:prstGeom prst="rect">
              <a:avLst/>
            </a:prstGeom>
            <a:noFill/>
          </p:spPr>
          <p:txBody>
            <a:bodyPr wrap="square" rtlCol="0">
              <a:spAutoFit/>
            </a:bodyPr>
            <a:lstStyle/>
            <a:p>
              <a:pPr lvl="0" algn="r"/>
              <a:r>
                <a:rPr lang="en-US" sz="900" dirty="0">
                  <a:solidFill>
                    <a:srgbClr val="68655F"/>
                  </a:solidFill>
                </a:rPr>
                <a:t>The ability to think creatively about something new, or already exists with the inclusion of different thinkers willing to take risks on new ideas to generate greater impact</a:t>
              </a:r>
              <a:endParaRPr lang="en-US" sz="900" dirty="0">
                <a:solidFill>
                  <a:srgbClr val="68655F"/>
                </a:solidFill>
                <a:latin typeface="Calibri" panose="020F0502020204030204"/>
              </a:endParaRPr>
            </a:p>
          </p:txBody>
        </p:sp>
        <p:sp>
          <p:nvSpPr>
            <p:cNvPr id="73" name="TextBox 72">
              <a:extLst>
                <a:ext uri="{FF2B5EF4-FFF2-40B4-BE49-F238E27FC236}">
                  <a16:creationId xmlns:a16="http://schemas.microsoft.com/office/drawing/2014/main" id="{776A7C18-F36C-4503-86A8-C68715725237}"/>
                </a:ext>
              </a:extLst>
            </p:cNvPr>
            <p:cNvSpPr txBox="1"/>
            <p:nvPr/>
          </p:nvSpPr>
          <p:spPr>
            <a:xfrm>
              <a:off x="8639139" y="4874274"/>
              <a:ext cx="2265644" cy="369332"/>
            </a:xfrm>
            <a:prstGeom prst="rect">
              <a:avLst/>
            </a:prstGeom>
            <a:noFill/>
          </p:spPr>
          <p:txBody>
            <a:bodyPr wrap="square" rtlCol="0">
              <a:spAutoFit/>
            </a:bodyPr>
            <a:lstStyle/>
            <a:p>
              <a:pPr algn="r" defTabSz="685800" fontAlgn="auto">
                <a:spcBef>
                  <a:spcPts val="0"/>
                </a:spcBef>
                <a:spcAft>
                  <a:spcPts val="0"/>
                </a:spcAft>
                <a:defRPr/>
              </a:pPr>
              <a:r>
                <a:rPr lang="en-IN" sz="1200" b="1" dirty="0">
                  <a:solidFill>
                    <a:srgbClr val="68655F"/>
                  </a:solidFill>
                  <a:latin typeface="Calibri" panose="020F0502020204030204"/>
                  <a:cs typeface="Arial" panose="020B0604020202020204" pitchFamily="34" charset="0"/>
                </a:rPr>
                <a:t>Creativity &amp; Innovation</a:t>
              </a:r>
            </a:p>
          </p:txBody>
        </p:sp>
      </p:grpSp>
      <p:grpSp>
        <p:nvGrpSpPr>
          <p:cNvPr id="30" name="Group 29">
            <a:extLst>
              <a:ext uri="{FF2B5EF4-FFF2-40B4-BE49-F238E27FC236}">
                <a16:creationId xmlns:a16="http://schemas.microsoft.com/office/drawing/2014/main" id="{ACD4AF4E-CDBC-4154-A5C3-E754FFB92A2B}"/>
              </a:ext>
            </a:extLst>
          </p:cNvPr>
          <p:cNvGrpSpPr/>
          <p:nvPr/>
        </p:nvGrpSpPr>
        <p:grpSpPr>
          <a:xfrm>
            <a:off x="150220" y="2971177"/>
            <a:ext cx="615098" cy="2935515"/>
            <a:chOff x="420330" y="1855751"/>
            <a:chExt cx="820130" cy="3914020"/>
          </a:xfrm>
        </p:grpSpPr>
        <p:grpSp>
          <p:nvGrpSpPr>
            <p:cNvPr id="118" name="Group 83">
              <a:extLst>
                <a:ext uri="{FF2B5EF4-FFF2-40B4-BE49-F238E27FC236}">
                  <a16:creationId xmlns:a16="http://schemas.microsoft.com/office/drawing/2014/main" id="{F10211C4-AE35-490F-BA75-6E284D32114D}"/>
                </a:ext>
              </a:extLst>
            </p:cNvPr>
            <p:cNvGrpSpPr/>
            <p:nvPr/>
          </p:nvGrpSpPr>
          <p:grpSpPr>
            <a:xfrm>
              <a:off x="491234" y="3438149"/>
              <a:ext cx="698982" cy="594298"/>
              <a:chOff x="4546600" y="2070101"/>
              <a:chExt cx="1111250" cy="892175"/>
            </a:xfr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effectLst/>
          </p:grpSpPr>
          <p:sp>
            <p:nvSpPr>
              <p:cNvPr id="119" name="Freeform 24">
                <a:extLst>
                  <a:ext uri="{FF2B5EF4-FFF2-40B4-BE49-F238E27FC236}">
                    <a16:creationId xmlns:a16="http://schemas.microsoft.com/office/drawing/2014/main" id="{5BE46B77-13AA-4D5C-8D64-9C57FB0BBC96}"/>
                  </a:ext>
                </a:extLst>
              </p:cNvPr>
              <p:cNvSpPr>
                <a:spLocks/>
              </p:cNvSpPr>
              <p:nvPr/>
            </p:nvSpPr>
            <p:spPr bwMode="auto">
              <a:xfrm>
                <a:off x="4546600" y="2506663"/>
                <a:ext cx="1111250" cy="455613"/>
              </a:xfrm>
              <a:custGeom>
                <a:avLst/>
                <a:gdLst/>
                <a:ahLst/>
                <a:cxnLst>
                  <a:cxn ang="0">
                    <a:pos x="122" y="1"/>
                  </a:cxn>
                  <a:cxn ang="0">
                    <a:pos x="142" y="16"/>
                  </a:cxn>
                  <a:cxn ang="0">
                    <a:pos x="168" y="0"/>
                  </a:cxn>
                  <a:cxn ang="0">
                    <a:pos x="195" y="17"/>
                  </a:cxn>
                  <a:cxn ang="0">
                    <a:pos x="207" y="24"/>
                  </a:cxn>
                  <a:cxn ang="0">
                    <a:pos x="204" y="10"/>
                  </a:cxn>
                  <a:cxn ang="0">
                    <a:pos x="219" y="32"/>
                  </a:cxn>
                  <a:cxn ang="0">
                    <a:pos x="235" y="1"/>
                  </a:cxn>
                  <a:cxn ang="0">
                    <a:pos x="265" y="3"/>
                  </a:cxn>
                  <a:cxn ang="0">
                    <a:pos x="289" y="8"/>
                  </a:cxn>
                  <a:cxn ang="0">
                    <a:pos x="317" y="0"/>
                  </a:cxn>
                  <a:cxn ang="0">
                    <a:pos x="338" y="32"/>
                  </a:cxn>
                  <a:cxn ang="0">
                    <a:pos x="346" y="20"/>
                  </a:cxn>
                  <a:cxn ang="0">
                    <a:pos x="339" y="6"/>
                  </a:cxn>
                  <a:cxn ang="0">
                    <a:pos x="357" y="5"/>
                  </a:cxn>
                  <a:cxn ang="0">
                    <a:pos x="361" y="32"/>
                  </a:cxn>
                  <a:cxn ang="0">
                    <a:pos x="384" y="0"/>
                  </a:cxn>
                  <a:cxn ang="0">
                    <a:pos x="412" y="8"/>
                  </a:cxn>
                  <a:cxn ang="0">
                    <a:pos x="435" y="3"/>
                  </a:cxn>
                  <a:cxn ang="0">
                    <a:pos x="466" y="1"/>
                  </a:cxn>
                  <a:cxn ang="0">
                    <a:pos x="480" y="28"/>
                  </a:cxn>
                  <a:cxn ang="0">
                    <a:pos x="483" y="17"/>
                  </a:cxn>
                  <a:cxn ang="0">
                    <a:pos x="484" y="5"/>
                  </a:cxn>
                  <a:cxn ang="0">
                    <a:pos x="496" y="11"/>
                  </a:cxn>
                  <a:cxn ang="0">
                    <a:pos x="495" y="27"/>
                  </a:cxn>
                  <a:cxn ang="0">
                    <a:pos x="511" y="1"/>
                  </a:cxn>
                  <a:cxn ang="0">
                    <a:pos x="537" y="1"/>
                  </a:cxn>
                  <a:cxn ang="0">
                    <a:pos x="557" y="16"/>
                  </a:cxn>
                  <a:cxn ang="0">
                    <a:pos x="583" y="0"/>
                  </a:cxn>
                  <a:cxn ang="0">
                    <a:pos x="609" y="17"/>
                  </a:cxn>
                  <a:cxn ang="0">
                    <a:pos x="621" y="24"/>
                  </a:cxn>
                  <a:cxn ang="0">
                    <a:pos x="620" y="12"/>
                  </a:cxn>
                  <a:cxn ang="0">
                    <a:pos x="634" y="32"/>
                  </a:cxn>
                  <a:cxn ang="0">
                    <a:pos x="644" y="18"/>
                  </a:cxn>
                  <a:cxn ang="0">
                    <a:pos x="670" y="0"/>
                  </a:cxn>
                  <a:cxn ang="0">
                    <a:pos x="692" y="11"/>
                  </a:cxn>
                  <a:cxn ang="0">
                    <a:pos x="700" y="40"/>
                  </a:cxn>
                  <a:cxn ang="0">
                    <a:pos x="698" y="155"/>
                  </a:cxn>
                  <a:cxn ang="0">
                    <a:pos x="686" y="162"/>
                  </a:cxn>
                  <a:cxn ang="0">
                    <a:pos x="576" y="287"/>
                  </a:cxn>
                  <a:cxn ang="0">
                    <a:pos x="539" y="287"/>
                  </a:cxn>
                  <a:cxn ang="0">
                    <a:pos x="402" y="162"/>
                  </a:cxn>
                  <a:cxn ang="0">
                    <a:pos x="300" y="162"/>
                  </a:cxn>
                  <a:cxn ang="0">
                    <a:pos x="162" y="287"/>
                  </a:cxn>
                  <a:cxn ang="0">
                    <a:pos x="125" y="287"/>
                  </a:cxn>
                  <a:cxn ang="0">
                    <a:pos x="15" y="161"/>
                  </a:cxn>
                  <a:cxn ang="0">
                    <a:pos x="2" y="154"/>
                  </a:cxn>
                  <a:cxn ang="0">
                    <a:pos x="0" y="45"/>
                  </a:cxn>
                  <a:cxn ang="0">
                    <a:pos x="7" y="14"/>
                  </a:cxn>
                  <a:cxn ang="0">
                    <a:pos x="28" y="1"/>
                  </a:cxn>
                  <a:cxn ang="0">
                    <a:pos x="62" y="32"/>
                  </a:cxn>
                  <a:cxn ang="0">
                    <a:pos x="69" y="21"/>
                  </a:cxn>
                  <a:cxn ang="0">
                    <a:pos x="65" y="6"/>
                  </a:cxn>
                  <a:cxn ang="0">
                    <a:pos x="82" y="31"/>
                  </a:cxn>
                  <a:cxn ang="0">
                    <a:pos x="97" y="1"/>
                  </a:cxn>
                </a:cxnLst>
                <a:rect l="0" t="0" r="r" b="b"/>
                <a:pathLst>
                  <a:path w="700" h="287">
                    <a:moveTo>
                      <a:pt x="106" y="0"/>
                    </a:moveTo>
                    <a:lnTo>
                      <a:pt x="114" y="0"/>
                    </a:lnTo>
                    <a:lnTo>
                      <a:pt x="122" y="1"/>
                    </a:lnTo>
                    <a:lnTo>
                      <a:pt x="129" y="4"/>
                    </a:lnTo>
                    <a:lnTo>
                      <a:pt x="136" y="8"/>
                    </a:lnTo>
                    <a:lnTo>
                      <a:pt x="142" y="16"/>
                    </a:lnTo>
                    <a:lnTo>
                      <a:pt x="150" y="8"/>
                    </a:lnTo>
                    <a:lnTo>
                      <a:pt x="159" y="3"/>
                    </a:lnTo>
                    <a:lnTo>
                      <a:pt x="168" y="0"/>
                    </a:lnTo>
                    <a:lnTo>
                      <a:pt x="178" y="0"/>
                    </a:lnTo>
                    <a:lnTo>
                      <a:pt x="190" y="2"/>
                    </a:lnTo>
                    <a:lnTo>
                      <a:pt x="195" y="17"/>
                    </a:lnTo>
                    <a:lnTo>
                      <a:pt x="201" y="33"/>
                    </a:lnTo>
                    <a:lnTo>
                      <a:pt x="205" y="29"/>
                    </a:lnTo>
                    <a:lnTo>
                      <a:pt x="207" y="24"/>
                    </a:lnTo>
                    <a:lnTo>
                      <a:pt x="208" y="20"/>
                    </a:lnTo>
                    <a:lnTo>
                      <a:pt x="206" y="15"/>
                    </a:lnTo>
                    <a:lnTo>
                      <a:pt x="204" y="10"/>
                    </a:lnTo>
                    <a:lnTo>
                      <a:pt x="202" y="5"/>
                    </a:lnTo>
                    <a:lnTo>
                      <a:pt x="219" y="5"/>
                    </a:lnTo>
                    <a:lnTo>
                      <a:pt x="219" y="32"/>
                    </a:lnTo>
                    <a:lnTo>
                      <a:pt x="222" y="32"/>
                    </a:lnTo>
                    <a:lnTo>
                      <a:pt x="224" y="33"/>
                    </a:lnTo>
                    <a:lnTo>
                      <a:pt x="235" y="1"/>
                    </a:lnTo>
                    <a:lnTo>
                      <a:pt x="245" y="0"/>
                    </a:lnTo>
                    <a:lnTo>
                      <a:pt x="255" y="0"/>
                    </a:lnTo>
                    <a:lnTo>
                      <a:pt x="265" y="3"/>
                    </a:lnTo>
                    <a:lnTo>
                      <a:pt x="273" y="8"/>
                    </a:lnTo>
                    <a:lnTo>
                      <a:pt x="281" y="16"/>
                    </a:lnTo>
                    <a:lnTo>
                      <a:pt x="289" y="8"/>
                    </a:lnTo>
                    <a:lnTo>
                      <a:pt x="298" y="3"/>
                    </a:lnTo>
                    <a:lnTo>
                      <a:pt x="307" y="0"/>
                    </a:lnTo>
                    <a:lnTo>
                      <a:pt x="317" y="0"/>
                    </a:lnTo>
                    <a:lnTo>
                      <a:pt x="327" y="1"/>
                    </a:lnTo>
                    <a:lnTo>
                      <a:pt x="333" y="16"/>
                    </a:lnTo>
                    <a:lnTo>
                      <a:pt x="338" y="32"/>
                    </a:lnTo>
                    <a:lnTo>
                      <a:pt x="343" y="28"/>
                    </a:lnTo>
                    <a:lnTo>
                      <a:pt x="346" y="24"/>
                    </a:lnTo>
                    <a:lnTo>
                      <a:pt x="346" y="20"/>
                    </a:lnTo>
                    <a:lnTo>
                      <a:pt x="345" y="16"/>
                    </a:lnTo>
                    <a:lnTo>
                      <a:pt x="342" y="11"/>
                    </a:lnTo>
                    <a:lnTo>
                      <a:pt x="339" y="6"/>
                    </a:lnTo>
                    <a:lnTo>
                      <a:pt x="346" y="5"/>
                    </a:lnTo>
                    <a:lnTo>
                      <a:pt x="352" y="5"/>
                    </a:lnTo>
                    <a:lnTo>
                      <a:pt x="357" y="5"/>
                    </a:lnTo>
                    <a:lnTo>
                      <a:pt x="357" y="32"/>
                    </a:lnTo>
                    <a:lnTo>
                      <a:pt x="358" y="32"/>
                    </a:lnTo>
                    <a:lnTo>
                      <a:pt x="361" y="32"/>
                    </a:lnTo>
                    <a:lnTo>
                      <a:pt x="362" y="32"/>
                    </a:lnTo>
                    <a:lnTo>
                      <a:pt x="373" y="1"/>
                    </a:lnTo>
                    <a:lnTo>
                      <a:pt x="384" y="0"/>
                    </a:lnTo>
                    <a:lnTo>
                      <a:pt x="394" y="0"/>
                    </a:lnTo>
                    <a:lnTo>
                      <a:pt x="403" y="3"/>
                    </a:lnTo>
                    <a:lnTo>
                      <a:pt x="412" y="8"/>
                    </a:lnTo>
                    <a:lnTo>
                      <a:pt x="419" y="16"/>
                    </a:lnTo>
                    <a:lnTo>
                      <a:pt x="427" y="8"/>
                    </a:lnTo>
                    <a:lnTo>
                      <a:pt x="435" y="3"/>
                    </a:lnTo>
                    <a:lnTo>
                      <a:pt x="445" y="0"/>
                    </a:lnTo>
                    <a:lnTo>
                      <a:pt x="455" y="0"/>
                    </a:lnTo>
                    <a:lnTo>
                      <a:pt x="466" y="1"/>
                    </a:lnTo>
                    <a:lnTo>
                      <a:pt x="471" y="17"/>
                    </a:lnTo>
                    <a:lnTo>
                      <a:pt x="477" y="32"/>
                    </a:lnTo>
                    <a:lnTo>
                      <a:pt x="480" y="28"/>
                    </a:lnTo>
                    <a:lnTo>
                      <a:pt x="483" y="24"/>
                    </a:lnTo>
                    <a:lnTo>
                      <a:pt x="484" y="21"/>
                    </a:lnTo>
                    <a:lnTo>
                      <a:pt x="483" y="17"/>
                    </a:lnTo>
                    <a:lnTo>
                      <a:pt x="482" y="12"/>
                    </a:lnTo>
                    <a:lnTo>
                      <a:pt x="480" y="5"/>
                    </a:lnTo>
                    <a:lnTo>
                      <a:pt x="484" y="5"/>
                    </a:lnTo>
                    <a:lnTo>
                      <a:pt x="487" y="5"/>
                    </a:lnTo>
                    <a:lnTo>
                      <a:pt x="500" y="5"/>
                    </a:lnTo>
                    <a:lnTo>
                      <a:pt x="496" y="11"/>
                    </a:lnTo>
                    <a:lnTo>
                      <a:pt x="493" y="16"/>
                    </a:lnTo>
                    <a:lnTo>
                      <a:pt x="493" y="22"/>
                    </a:lnTo>
                    <a:lnTo>
                      <a:pt x="495" y="27"/>
                    </a:lnTo>
                    <a:lnTo>
                      <a:pt x="500" y="33"/>
                    </a:lnTo>
                    <a:lnTo>
                      <a:pt x="506" y="17"/>
                    </a:lnTo>
                    <a:lnTo>
                      <a:pt x="511" y="1"/>
                    </a:lnTo>
                    <a:lnTo>
                      <a:pt x="520" y="0"/>
                    </a:lnTo>
                    <a:lnTo>
                      <a:pt x="529" y="0"/>
                    </a:lnTo>
                    <a:lnTo>
                      <a:pt x="537" y="1"/>
                    </a:lnTo>
                    <a:lnTo>
                      <a:pt x="544" y="4"/>
                    </a:lnTo>
                    <a:lnTo>
                      <a:pt x="551" y="9"/>
                    </a:lnTo>
                    <a:lnTo>
                      <a:pt x="557" y="16"/>
                    </a:lnTo>
                    <a:lnTo>
                      <a:pt x="565" y="8"/>
                    </a:lnTo>
                    <a:lnTo>
                      <a:pt x="574" y="3"/>
                    </a:lnTo>
                    <a:lnTo>
                      <a:pt x="583" y="0"/>
                    </a:lnTo>
                    <a:lnTo>
                      <a:pt x="593" y="0"/>
                    </a:lnTo>
                    <a:lnTo>
                      <a:pt x="604" y="1"/>
                    </a:lnTo>
                    <a:lnTo>
                      <a:pt x="609" y="17"/>
                    </a:lnTo>
                    <a:lnTo>
                      <a:pt x="614" y="33"/>
                    </a:lnTo>
                    <a:lnTo>
                      <a:pt x="619" y="28"/>
                    </a:lnTo>
                    <a:lnTo>
                      <a:pt x="621" y="24"/>
                    </a:lnTo>
                    <a:lnTo>
                      <a:pt x="622" y="21"/>
                    </a:lnTo>
                    <a:lnTo>
                      <a:pt x="621" y="17"/>
                    </a:lnTo>
                    <a:lnTo>
                      <a:pt x="620" y="12"/>
                    </a:lnTo>
                    <a:lnTo>
                      <a:pt x="617" y="5"/>
                    </a:lnTo>
                    <a:lnTo>
                      <a:pt x="634" y="5"/>
                    </a:lnTo>
                    <a:lnTo>
                      <a:pt x="634" y="32"/>
                    </a:lnTo>
                    <a:lnTo>
                      <a:pt x="637" y="32"/>
                    </a:lnTo>
                    <a:lnTo>
                      <a:pt x="639" y="33"/>
                    </a:lnTo>
                    <a:lnTo>
                      <a:pt x="644" y="18"/>
                    </a:lnTo>
                    <a:lnTo>
                      <a:pt x="649" y="3"/>
                    </a:lnTo>
                    <a:lnTo>
                      <a:pt x="660" y="1"/>
                    </a:lnTo>
                    <a:lnTo>
                      <a:pt x="670" y="0"/>
                    </a:lnTo>
                    <a:lnTo>
                      <a:pt x="679" y="2"/>
                    </a:lnTo>
                    <a:lnTo>
                      <a:pt x="686" y="6"/>
                    </a:lnTo>
                    <a:lnTo>
                      <a:pt x="692" y="11"/>
                    </a:lnTo>
                    <a:lnTo>
                      <a:pt x="696" y="19"/>
                    </a:lnTo>
                    <a:lnTo>
                      <a:pt x="699" y="29"/>
                    </a:lnTo>
                    <a:lnTo>
                      <a:pt x="700" y="40"/>
                    </a:lnTo>
                    <a:lnTo>
                      <a:pt x="700" y="146"/>
                    </a:lnTo>
                    <a:lnTo>
                      <a:pt x="700" y="151"/>
                    </a:lnTo>
                    <a:lnTo>
                      <a:pt x="698" y="155"/>
                    </a:lnTo>
                    <a:lnTo>
                      <a:pt x="696" y="157"/>
                    </a:lnTo>
                    <a:lnTo>
                      <a:pt x="692" y="160"/>
                    </a:lnTo>
                    <a:lnTo>
                      <a:pt x="686" y="162"/>
                    </a:lnTo>
                    <a:lnTo>
                      <a:pt x="678" y="164"/>
                    </a:lnTo>
                    <a:lnTo>
                      <a:pt x="678" y="287"/>
                    </a:lnTo>
                    <a:lnTo>
                      <a:pt x="576" y="287"/>
                    </a:lnTo>
                    <a:lnTo>
                      <a:pt x="576" y="162"/>
                    </a:lnTo>
                    <a:lnTo>
                      <a:pt x="539" y="162"/>
                    </a:lnTo>
                    <a:lnTo>
                      <a:pt x="539" y="287"/>
                    </a:lnTo>
                    <a:lnTo>
                      <a:pt x="438" y="287"/>
                    </a:lnTo>
                    <a:lnTo>
                      <a:pt x="438" y="162"/>
                    </a:lnTo>
                    <a:lnTo>
                      <a:pt x="402" y="162"/>
                    </a:lnTo>
                    <a:lnTo>
                      <a:pt x="402" y="287"/>
                    </a:lnTo>
                    <a:lnTo>
                      <a:pt x="300" y="287"/>
                    </a:lnTo>
                    <a:lnTo>
                      <a:pt x="300" y="162"/>
                    </a:lnTo>
                    <a:lnTo>
                      <a:pt x="263" y="162"/>
                    </a:lnTo>
                    <a:lnTo>
                      <a:pt x="263" y="287"/>
                    </a:lnTo>
                    <a:lnTo>
                      <a:pt x="162" y="287"/>
                    </a:lnTo>
                    <a:lnTo>
                      <a:pt x="162" y="162"/>
                    </a:lnTo>
                    <a:lnTo>
                      <a:pt x="125" y="162"/>
                    </a:lnTo>
                    <a:lnTo>
                      <a:pt x="125" y="287"/>
                    </a:lnTo>
                    <a:lnTo>
                      <a:pt x="23" y="287"/>
                    </a:lnTo>
                    <a:lnTo>
                      <a:pt x="23" y="164"/>
                    </a:lnTo>
                    <a:lnTo>
                      <a:pt x="15" y="161"/>
                    </a:lnTo>
                    <a:lnTo>
                      <a:pt x="9" y="159"/>
                    </a:lnTo>
                    <a:lnTo>
                      <a:pt x="5" y="157"/>
                    </a:lnTo>
                    <a:lnTo>
                      <a:pt x="2" y="154"/>
                    </a:lnTo>
                    <a:lnTo>
                      <a:pt x="1" y="150"/>
                    </a:lnTo>
                    <a:lnTo>
                      <a:pt x="0" y="145"/>
                    </a:lnTo>
                    <a:lnTo>
                      <a:pt x="0" y="45"/>
                    </a:lnTo>
                    <a:lnTo>
                      <a:pt x="1" y="32"/>
                    </a:lnTo>
                    <a:lnTo>
                      <a:pt x="3" y="22"/>
                    </a:lnTo>
                    <a:lnTo>
                      <a:pt x="7" y="14"/>
                    </a:lnTo>
                    <a:lnTo>
                      <a:pt x="12" y="8"/>
                    </a:lnTo>
                    <a:lnTo>
                      <a:pt x="19" y="4"/>
                    </a:lnTo>
                    <a:lnTo>
                      <a:pt x="28" y="1"/>
                    </a:lnTo>
                    <a:lnTo>
                      <a:pt x="38" y="0"/>
                    </a:lnTo>
                    <a:lnTo>
                      <a:pt x="51" y="1"/>
                    </a:lnTo>
                    <a:lnTo>
                      <a:pt x="62" y="32"/>
                    </a:lnTo>
                    <a:lnTo>
                      <a:pt x="66" y="28"/>
                    </a:lnTo>
                    <a:lnTo>
                      <a:pt x="68" y="24"/>
                    </a:lnTo>
                    <a:lnTo>
                      <a:pt x="69" y="21"/>
                    </a:lnTo>
                    <a:lnTo>
                      <a:pt x="69" y="18"/>
                    </a:lnTo>
                    <a:lnTo>
                      <a:pt x="68" y="12"/>
                    </a:lnTo>
                    <a:lnTo>
                      <a:pt x="65" y="6"/>
                    </a:lnTo>
                    <a:lnTo>
                      <a:pt x="80" y="6"/>
                    </a:lnTo>
                    <a:lnTo>
                      <a:pt x="80" y="31"/>
                    </a:lnTo>
                    <a:lnTo>
                      <a:pt x="82" y="31"/>
                    </a:lnTo>
                    <a:lnTo>
                      <a:pt x="84" y="32"/>
                    </a:lnTo>
                    <a:lnTo>
                      <a:pt x="86" y="32"/>
                    </a:lnTo>
                    <a:lnTo>
                      <a:pt x="97" y="1"/>
                    </a:lnTo>
                    <a:lnTo>
                      <a:pt x="1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0" name="Freeform 44">
                <a:extLst>
                  <a:ext uri="{FF2B5EF4-FFF2-40B4-BE49-F238E27FC236}">
                    <a16:creationId xmlns:a16="http://schemas.microsoft.com/office/drawing/2014/main" id="{5A3E879F-5791-4B52-8CF2-A96D5297E167}"/>
                  </a:ext>
                </a:extLst>
              </p:cNvPr>
              <p:cNvSpPr>
                <a:spLocks/>
              </p:cNvSpPr>
              <p:nvPr/>
            </p:nvSpPr>
            <p:spPr bwMode="auto">
              <a:xfrm>
                <a:off x="4595813" y="2355851"/>
                <a:ext cx="134937" cy="147638"/>
              </a:xfrm>
              <a:custGeom>
                <a:avLst/>
                <a:gdLst/>
                <a:ahLst/>
                <a:cxnLst>
                  <a:cxn ang="0">
                    <a:pos x="43" y="0"/>
                  </a:cxn>
                  <a:cxn ang="0">
                    <a:pos x="50" y="0"/>
                  </a:cxn>
                  <a:cxn ang="0">
                    <a:pos x="57" y="3"/>
                  </a:cxn>
                  <a:cxn ang="0">
                    <a:pos x="64" y="6"/>
                  </a:cxn>
                  <a:cxn ang="0">
                    <a:pos x="69" y="11"/>
                  </a:cxn>
                  <a:cxn ang="0">
                    <a:pos x="74" y="17"/>
                  </a:cxn>
                  <a:cxn ang="0">
                    <a:pos x="78" y="25"/>
                  </a:cxn>
                  <a:cxn ang="0">
                    <a:pos x="80" y="33"/>
                  </a:cxn>
                  <a:cxn ang="0">
                    <a:pos x="83" y="36"/>
                  </a:cxn>
                  <a:cxn ang="0">
                    <a:pos x="85" y="39"/>
                  </a:cxn>
                  <a:cxn ang="0">
                    <a:pos x="85" y="43"/>
                  </a:cxn>
                  <a:cxn ang="0">
                    <a:pos x="84" y="47"/>
                  </a:cxn>
                  <a:cxn ang="0">
                    <a:pos x="82" y="51"/>
                  </a:cxn>
                  <a:cxn ang="0">
                    <a:pos x="79" y="53"/>
                  </a:cxn>
                  <a:cxn ang="0">
                    <a:pos x="76" y="63"/>
                  </a:cxn>
                  <a:cxn ang="0">
                    <a:pos x="71" y="72"/>
                  </a:cxn>
                  <a:cxn ang="0">
                    <a:pos x="65" y="81"/>
                  </a:cxn>
                  <a:cxn ang="0">
                    <a:pos x="58" y="87"/>
                  </a:cxn>
                  <a:cxn ang="0">
                    <a:pos x="51" y="91"/>
                  </a:cxn>
                  <a:cxn ang="0">
                    <a:pos x="43" y="93"/>
                  </a:cxn>
                  <a:cxn ang="0">
                    <a:pos x="36" y="91"/>
                  </a:cxn>
                  <a:cxn ang="0">
                    <a:pos x="29" y="87"/>
                  </a:cxn>
                  <a:cxn ang="0">
                    <a:pos x="22" y="81"/>
                  </a:cxn>
                  <a:cxn ang="0">
                    <a:pos x="16" y="72"/>
                  </a:cxn>
                  <a:cxn ang="0">
                    <a:pos x="11" y="63"/>
                  </a:cxn>
                  <a:cxn ang="0">
                    <a:pos x="7" y="53"/>
                  </a:cxn>
                  <a:cxn ang="0">
                    <a:pos x="4" y="51"/>
                  </a:cxn>
                  <a:cxn ang="0">
                    <a:pos x="1" y="47"/>
                  </a:cxn>
                  <a:cxn ang="0">
                    <a:pos x="0" y="43"/>
                  </a:cxn>
                  <a:cxn ang="0">
                    <a:pos x="1" y="39"/>
                  </a:cxn>
                  <a:cxn ang="0">
                    <a:pos x="3" y="35"/>
                  </a:cxn>
                  <a:cxn ang="0">
                    <a:pos x="6" y="33"/>
                  </a:cxn>
                  <a:cxn ang="0">
                    <a:pos x="9" y="24"/>
                  </a:cxn>
                  <a:cxn ang="0">
                    <a:pos x="12" y="17"/>
                  </a:cxn>
                  <a:cxn ang="0">
                    <a:pos x="17" y="11"/>
                  </a:cxn>
                  <a:cxn ang="0">
                    <a:pos x="23" y="6"/>
                  </a:cxn>
                  <a:cxn ang="0">
                    <a:pos x="29" y="2"/>
                  </a:cxn>
                  <a:cxn ang="0">
                    <a:pos x="36" y="0"/>
                  </a:cxn>
                  <a:cxn ang="0">
                    <a:pos x="43" y="0"/>
                  </a:cxn>
                </a:cxnLst>
                <a:rect l="0" t="0" r="r" b="b"/>
                <a:pathLst>
                  <a:path w="85" h="93">
                    <a:moveTo>
                      <a:pt x="43" y="0"/>
                    </a:moveTo>
                    <a:lnTo>
                      <a:pt x="50" y="0"/>
                    </a:lnTo>
                    <a:lnTo>
                      <a:pt x="57" y="3"/>
                    </a:lnTo>
                    <a:lnTo>
                      <a:pt x="64" y="6"/>
                    </a:lnTo>
                    <a:lnTo>
                      <a:pt x="69" y="11"/>
                    </a:lnTo>
                    <a:lnTo>
                      <a:pt x="74" y="17"/>
                    </a:lnTo>
                    <a:lnTo>
                      <a:pt x="78" y="25"/>
                    </a:lnTo>
                    <a:lnTo>
                      <a:pt x="80" y="33"/>
                    </a:lnTo>
                    <a:lnTo>
                      <a:pt x="83" y="36"/>
                    </a:lnTo>
                    <a:lnTo>
                      <a:pt x="85" y="39"/>
                    </a:lnTo>
                    <a:lnTo>
                      <a:pt x="85" y="43"/>
                    </a:lnTo>
                    <a:lnTo>
                      <a:pt x="84" y="47"/>
                    </a:lnTo>
                    <a:lnTo>
                      <a:pt x="82" y="51"/>
                    </a:lnTo>
                    <a:lnTo>
                      <a:pt x="79" y="53"/>
                    </a:lnTo>
                    <a:lnTo>
                      <a:pt x="76" y="63"/>
                    </a:lnTo>
                    <a:lnTo>
                      <a:pt x="71" y="72"/>
                    </a:lnTo>
                    <a:lnTo>
                      <a:pt x="65" y="81"/>
                    </a:lnTo>
                    <a:lnTo>
                      <a:pt x="58" y="87"/>
                    </a:lnTo>
                    <a:lnTo>
                      <a:pt x="51" y="91"/>
                    </a:lnTo>
                    <a:lnTo>
                      <a:pt x="43" y="93"/>
                    </a:lnTo>
                    <a:lnTo>
                      <a:pt x="36" y="91"/>
                    </a:lnTo>
                    <a:lnTo>
                      <a:pt x="29" y="87"/>
                    </a:lnTo>
                    <a:lnTo>
                      <a:pt x="22" y="81"/>
                    </a:lnTo>
                    <a:lnTo>
                      <a:pt x="16" y="72"/>
                    </a:lnTo>
                    <a:lnTo>
                      <a:pt x="11" y="63"/>
                    </a:lnTo>
                    <a:lnTo>
                      <a:pt x="7" y="53"/>
                    </a:lnTo>
                    <a:lnTo>
                      <a:pt x="4" y="51"/>
                    </a:lnTo>
                    <a:lnTo>
                      <a:pt x="1" y="47"/>
                    </a:lnTo>
                    <a:lnTo>
                      <a:pt x="0" y="43"/>
                    </a:lnTo>
                    <a:lnTo>
                      <a:pt x="1" y="39"/>
                    </a:lnTo>
                    <a:lnTo>
                      <a:pt x="3" y="35"/>
                    </a:lnTo>
                    <a:lnTo>
                      <a:pt x="6" y="33"/>
                    </a:lnTo>
                    <a:lnTo>
                      <a:pt x="9" y="24"/>
                    </a:lnTo>
                    <a:lnTo>
                      <a:pt x="12" y="17"/>
                    </a:lnTo>
                    <a:lnTo>
                      <a:pt x="17" y="11"/>
                    </a:lnTo>
                    <a:lnTo>
                      <a:pt x="23" y="6"/>
                    </a:lnTo>
                    <a:lnTo>
                      <a:pt x="29" y="2"/>
                    </a:lnTo>
                    <a:lnTo>
                      <a:pt x="36" y="0"/>
                    </a:lnTo>
                    <a:lnTo>
                      <a:pt x="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1" name="Freeform 45">
                <a:extLst>
                  <a:ext uri="{FF2B5EF4-FFF2-40B4-BE49-F238E27FC236}">
                    <a16:creationId xmlns:a16="http://schemas.microsoft.com/office/drawing/2014/main" id="{A646C5B6-E374-4C89-8075-FC5B90DC1433}"/>
                  </a:ext>
                </a:extLst>
              </p:cNvPr>
              <p:cNvSpPr>
                <a:spLocks/>
              </p:cNvSpPr>
              <p:nvPr/>
            </p:nvSpPr>
            <p:spPr bwMode="auto">
              <a:xfrm>
                <a:off x="4814888" y="2355851"/>
                <a:ext cx="136525" cy="147638"/>
              </a:xfrm>
              <a:custGeom>
                <a:avLst/>
                <a:gdLst/>
                <a:ahLst/>
                <a:cxnLst>
                  <a:cxn ang="0">
                    <a:pos x="43" y="0"/>
                  </a:cxn>
                  <a:cxn ang="0">
                    <a:pos x="51" y="0"/>
                  </a:cxn>
                  <a:cxn ang="0">
                    <a:pos x="57" y="3"/>
                  </a:cxn>
                  <a:cxn ang="0">
                    <a:pos x="64" y="6"/>
                  </a:cxn>
                  <a:cxn ang="0">
                    <a:pos x="70" y="11"/>
                  </a:cxn>
                  <a:cxn ang="0">
                    <a:pos x="74" y="17"/>
                  </a:cxn>
                  <a:cxn ang="0">
                    <a:pos x="78" y="25"/>
                  </a:cxn>
                  <a:cxn ang="0">
                    <a:pos x="80" y="33"/>
                  </a:cxn>
                  <a:cxn ang="0">
                    <a:pos x="83" y="36"/>
                  </a:cxn>
                  <a:cxn ang="0">
                    <a:pos x="85" y="39"/>
                  </a:cxn>
                  <a:cxn ang="0">
                    <a:pos x="86" y="43"/>
                  </a:cxn>
                  <a:cxn ang="0">
                    <a:pos x="85" y="47"/>
                  </a:cxn>
                  <a:cxn ang="0">
                    <a:pos x="83" y="51"/>
                  </a:cxn>
                  <a:cxn ang="0">
                    <a:pos x="79" y="53"/>
                  </a:cxn>
                  <a:cxn ang="0">
                    <a:pos x="76" y="63"/>
                  </a:cxn>
                  <a:cxn ang="0">
                    <a:pos x="71" y="72"/>
                  </a:cxn>
                  <a:cxn ang="0">
                    <a:pos x="65" y="81"/>
                  </a:cxn>
                  <a:cxn ang="0">
                    <a:pos x="58" y="87"/>
                  </a:cxn>
                  <a:cxn ang="0">
                    <a:pos x="51" y="91"/>
                  </a:cxn>
                  <a:cxn ang="0">
                    <a:pos x="43" y="93"/>
                  </a:cxn>
                  <a:cxn ang="0">
                    <a:pos x="36" y="91"/>
                  </a:cxn>
                  <a:cxn ang="0">
                    <a:pos x="29" y="87"/>
                  </a:cxn>
                  <a:cxn ang="0">
                    <a:pos x="22" y="81"/>
                  </a:cxn>
                  <a:cxn ang="0">
                    <a:pos x="16" y="72"/>
                  </a:cxn>
                  <a:cxn ang="0">
                    <a:pos x="11" y="63"/>
                  </a:cxn>
                  <a:cxn ang="0">
                    <a:pos x="8" y="53"/>
                  </a:cxn>
                  <a:cxn ang="0">
                    <a:pos x="4" y="51"/>
                  </a:cxn>
                  <a:cxn ang="0">
                    <a:pos x="1" y="47"/>
                  </a:cxn>
                  <a:cxn ang="0">
                    <a:pos x="0" y="43"/>
                  </a:cxn>
                  <a:cxn ang="0">
                    <a:pos x="1" y="39"/>
                  </a:cxn>
                  <a:cxn ang="0">
                    <a:pos x="3" y="35"/>
                  </a:cxn>
                  <a:cxn ang="0">
                    <a:pos x="7" y="33"/>
                  </a:cxn>
                  <a:cxn ang="0">
                    <a:pos x="9" y="24"/>
                  </a:cxn>
                  <a:cxn ang="0">
                    <a:pos x="12" y="17"/>
                  </a:cxn>
                  <a:cxn ang="0">
                    <a:pos x="18" y="11"/>
                  </a:cxn>
                  <a:cxn ang="0">
                    <a:pos x="23" y="6"/>
                  </a:cxn>
                  <a:cxn ang="0">
                    <a:pos x="29" y="2"/>
                  </a:cxn>
                  <a:cxn ang="0">
                    <a:pos x="37" y="0"/>
                  </a:cxn>
                  <a:cxn ang="0">
                    <a:pos x="43" y="0"/>
                  </a:cxn>
                </a:cxnLst>
                <a:rect l="0" t="0" r="r" b="b"/>
                <a:pathLst>
                  <a:path w="86" h="93">
                    <a:moveTo>
                      <a:pt x="43" y="0"/>
                    </a:moveTo>
                    <a:lnTo>
                      <a:pt x="51" y="0"/>
                    </a:lnTo>
                    <a:lnTo>
                      <a:pt x="57" y="3"/>
                    </a:lnTo>
                    <a:lnTo>
                      <a:pt x="64" y="6"/>
                    </a:lnTo>
                    <a:lnTo>
                      <a:pt x="70" y="11"/>
                    </a:lnTo>
                    <a:lnTo>
                      <a:pt x="74" y="17"/>
                    </a:lnTo>
                    <a:lnTo>
                      <a:pt x="78" y="25"/>
                    </a:lnTo>
                    <a:lnTo>
                      <a:pt x="80" y="33"/>
                    </a:lnTo>
                    <a:lnTo>
                      <a:pt x="83" y="36"/>
                    </a:lnTo>
                    <a:lnTo>
                      <a:pt x="85" y="39"/>
                    </a:lnTo>
                    <a:lnTo>
                      <a:pt x="86" y="43"/>
                    </a:lnTo>
                    <a:lnTo>
                      <a:pt x="85" y="47"/>
                    </a:lnTo>
                    <a:lnTo>
                      <a:pt x="83" y="51"/>
                    </a:lnTo>
                    <a:lnTo>
                      <a:pt x="79" y="53"/>
                    </a:lnTo>
                    <a:lnTo>
                      <a:pt x="76" y="63"/>
                    </a:lnTo>
                    <a:lnTo>
                      <a:pt x="71" y="72"/>
                    </a:lnTo>
                    <a:lnTo>
                      <a:pt x="65" y="81"/>
                    </a:lnTo>
                    <a:lnTo>
                      <a:pt x="58" y="87"/>
                    </a:lnTo>
                    <a:lnTo>
                      <a:pt x="51" y="91"/>
                    </a:lnTo>
                    <a:lnTo>
                      <a:pt x="43" y="93"/>
                    </a:lnTo>
                    <a:lnTo>
                      <a:pt x="36" y="91"/>
                    </a:lnTo>
                    <a:lnTo>
                      <a:pt x="29" y="87"/>
                    </a:lnTo>
                    <a:lnTo>
                      <a:pt x="22" y="81"/>
                    </a:lnTo>
                    <a:lnTo>
                      <a:pt x="16" y="72"/>
                    </a:lnTo>
                    <a:lnTo>
                      <a:pt x="11" y="63"/>
                    </a:lnTo>
                    <a:lnTo>
                      <a:pt x="8" y="53"/>
                    </a:lnTo>
                    <a:lnTo>
                      <a:pt x="4" y="51"/>
                    </a:lnTo>
                    <a:lnTo>
                      <a:pt x="1" y="47"/>
                    </a:lnTo>
                    <a:lnTo>
                      <a:pt x="0" y="43"/>
                    </a:lnTo>
                    <a:lnTo>
                      <a:pt x="1" y="39"/>
                    </a:lnTo>
                    <a:lnTo>
                      <a:pt x="3" y="35"/>
                    </a:lnTo>
                    <a:lnTo>
                      <a:pt x="7" y="33"/>
                    </a:lnTo>
                    <a:lnTo>
                      <a:pt x="9" y="24"/>
                    </a:lnTo>
                    <a:lnTo>
                      <a:pt x="12" y="17"/>
                    </a:lnTo>
                    <a:lnTo>
                      <a:pt x="18" y="11"/>
                    </a:lnTo>
                    <a:lnTo>
                      <a:pt x="23" y="6"/>
                    </a:lnTo>
                    <a:lnTo>
                      <a:pt x="29" y="2"/>
                    </a:lnTo>
                    <a:lnTo>
                      <a:pt x="37" y="0"/>
                    </a:lnTo>
                    <a:lnTo>
                      <a:pt x="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2" name="Freeform 46">
                <a:extLst>
                  <a:ext uri="{FF2B5EF4-FFF2-40B4-BE49-F238E27FC236}">
                    <a16:creationId xmlns:a16="http://schemas.microsoft.com/office/drawing/2014/main" id="{9C40790A-376D-4449-9003-033902AC5913}"/>
                  </a:ext>
                </a:extLst>
              </p:cNvPr>
              <p:cNvSpPr>
                <a:spLocks/>
              </p:cNvSpPr>
              <p:nvPr/>
            </p:nvSpPr>
            <p:spPr bwMode="auto">
              <a:xfrm>
                <a:off x="5035550" y="2355851"/>
                <a:ext cx="136525" cy="147638"/>
              </a:xfrm>
              <a:custGeom>
                <a:avLst/>
                <a:gdLst/>
                <a:ahLst/>
                <a:cxnLst>
                  <a:cxn ang="0">
                    <a:pos x="44" y="0"/>
                  </a:cxn>
                  <a:cxn ang="0">
                    <a:pos x="50" y="0"/>
                  </a:cxn>
                  <a:cxn ang="0">
                    <a:pos x="58" y="3"/>
                  </a:cxn>
                  <a:cxn ang="0">
                    <a:pos x="64" y="6"/>
                  </a:cxn>
                  <a:cxn ang="0">
                    <a:pos x="70" y="11"/>
                  </a:cxn>
                  <a:cxn ang="0">
                    <a:pos x="74" y="17"/>
                  </a:cxn>
                  <a:cxn ang="0">
                    <a:pos x="78" y="25"/>
                  </a:cxn>
                  <a:cxn ang="0">
                    <a:pos x="80" y="33"/>
                  </a:cxn>
                  <a:cxn ang="0">
                    <a:pos x="83" y="36"/>
                  </a:cxn>
                  <a:cxn ang="0">
                    <a:pos x="85" y="39"/>
                  </a:cxn>
                  <a:cxn ang="0">
                    <a:pos x="86" y="43"/>
                  </a:cxn>
                  <a:cxn ang="0">
                    <a:pos x="85" y="47"/>
                  </a:cxn>
                  <a:cxn ang="0">
                    <a:pos x="82" y="51"/>
                  </a:cxn>
                  <a:cxn ang="0">
                    <a:pos x="79" y="53"/>
                  </a:cxn>
                  <a:cxn ang="0">
                    <a:pos x="76" y="63"/>
                  </a:cxn>
                  <a:cxn ang="0">
                    <a:pos x="71" y="72"/>
                  </a:cxn>
                  <a:cxn ang="0">
                    <a:pos x="65" y="81"/>
                  </a:cxn>
                  <a:cxn ang="0">
                    <a:pos x="58" y="87"/>
                  </a:cxn>
                  <a:cxn ang="0">
                    <a:pos x="51" y="91"/>
                  </a:cxn>
                  <a:cxn ang="0">
                    <a:pos x="44" y="93"/>
                  </a:cxn>
                  <a:cxn ang="0">
                    <a:pos x="36" y="91"/>
                  </a:cxn>
                  <a:cxn ang="0">
                    <a:pos x="29" y="87"/>
                  </a:cxn>
                  <a:cxn ang="0">
                    <a:pos x="22" y="81"/>
                  </a:cxn>
                  <a:cxn ang="0">
                    <a:pos x="16" y="72"/>
                  </a:cxn>
                  <a:cxn ang="0">
                    <a:pos x="11" y="63"/>
                  </a:cxn>
                  <a:cxn ang="0">
                    <a:pos x="8" y="53"/>
                  </a:cxn>
                  <a:cxn ang="0">
                    <a:pos x="4" y="51"/>
                  </a:cxn>
                  <a:cxn ang="0">
                    <a:pos x="1" y="47"/>
                  </a:cxn>
                  <a:cxn ang="0">
                    <a:pos x="0" y="43"/>
                  </a:cxn>
                  <a:cxn ang="0">
                    <a:pos x="1" y="39"/>
                  </a:cxn>
                  <a:cxn ang="0">
                    <a:pos x="3" y="35"/>
                  </a:cxn>
                  <a:cxn ang="0">
                    <a:pos x="7" y="33"/>
                  </a:cxn>
                  <a:cxn ang="0">
                    <a:pos x="9" y="24"/>
                  </a:cxn>
                  <a:cxn ang="0">
                    <a:pos x="12" y="17"/>
                  </a:cxn>
                  <a:cxn ang="0">
                    <a:pos x="17" y="11"/>
                  </a:cxn>
                  <a:cxn ang="0">
                    <a:pos x="23" y="6"/>
                  </a:cxn>
                  <a:cxn ang="0">
                    <a:pos x="30" y="2"/>
                  </a:cxn>
                  <a:cxn ang="0">
                    <a:pos x="37" y="0"/>
                  </a:cxn>
                  <a:cxn ang="0">
                    <a:pos x="44" y="0"/>
                  </a:cxn>
                </a:cxnLst>
                <a:rect l="0" t="0" r="r" b="b"/>
                <a:pathLst>
                  <a:path w="86" h="93">
                    <a:moveTo>
                      <a:pt x="44" y="0"/>
                    </a:moveTo>
                    <a:lnTo>
                      <a:pt x="50" y="0"/>
                    </a:lnTo>
                    <a:lnTo>
                      <a:pt x="58" y="3"/>
                    </a:lnTo>
                    <a:lnTo>
                      <a:pt x="64" y="6"/>
                    </a:lnTo>
                    <a:lnTo>
                      <a:pt x="70" y="11"/>
                    </a:lnTo>
                    <a:lnTo>
                      <a:pt x="74" y="17"/>
                    </a:lnTo>
                    <a:lnTo>
                      <a:pt x="78" y="25"/>
                    </a:lnTo>
                    <a:lnTo>
                      <a:pt x="80" y="33"/>
                    </a:lnTo>
                    <a:lnTo>
                      <a:pt x="83" y="36"/>
                    </a:lnTo>
                    <a:lnTo>
                      <a:pt x="85" y="39"/>
                    </a:lnTo>
                    <a:lnTo>
                      <a:pt x="86" y="43"/>
                    </a:lnTo>
                    <a:lnTo>
                      <a:pt x="85" y="47"/>
                    </a:lnTo>
                    <a:lnTo>
                      <a:pt x="82" y="51"/>
                    </a:lnTo>
                    <a:lnTo>
                      <a:pt x="79" y="53"/>
                    </a:lnTo>
                    <a:lnTo>
                      <a:pt x="76" y="63"/>
                    </a:lnTo>
                    <a:lnTo>
                      <a:pt x="71" y="72"/>
                    </a:lnTo>
                    <a:lnTo>
                      <a:pt x="65" y="81"/>
                    </a:lnTo>
                    <a:lnTo>
                      <a:pt x="58" y="87"/>
                    </a:lnTo>
                    <a:lnTo>
                      <a:pt x="51" y="91"/>
                    </a:lnTo>
                    <a:lnTo>
                      <a:pt x="44" y="93"/>
                    </a:lnTo>
                    <a:lnTo>
                      <a:pt x="36" y="91"/>
                    </a:lnTo>
                    <a:lnTo>
                      <a:pt x="29" y="87"/>
                    </a:lnTo>
                    <a:lnTo>
                      <a:pt x="22" y="81"/>
                    </a:lnTo>
                    <a:lnTo>
                      <a:pt x="16" y="72"/>
                    </a:lnTo>
                    <a:lnTo>
                      <a:pt x="11" y="63"/>
                    </a:lnTo>
                    <a:lnTo>
                      <a:pt x="8" y="53"/>
                    </a:lnTo>
                    <a:lnTo>
                      <a:pt x="4" y="51"/>
                    </a:lnTo>
                    <a:lnTo>
                      <a:pt x="1" y="47"/>
                    </a:lnTo>
                    <a:lnTo>
                      <a:pt x="0" y="43"/>
                    </a:lnTo>
                    <a:lnTo>
                      <a:pt x="1" y="39"/>
                    </a:lnTo>
                    <a:lnTo>
                      <a:pt x="3" y="35"/>
                    </a:lnTo>
                    <a:lnTo>
                      <a:pt x="7" y="33"/>
                    </a:lnTo>
                    <a:lnTo>
                      <a:pt x="9" y="24"/>
                    </a:lnTo>
                    <a:lnTo>
                      <a:pt x="12" y="17"/>
                    </a:lnTo>
                    <a:lnTo>
                      <a:pt x="17" y="11"/>
                    </a:lnTo>
                    <a:lnTo>
                      <a:pt x="23" y="6"/>
                    </a:lnTo>
                    <a:lnTo>
                      <a:pt x="30" y="2"/>
                    </a:lnTo>
                    <a:lnTo>
                      <a:pt x="37" y="0"/>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3" name="Freeform 47">
                <a:extLst>
                  <a:ext uri="{FF2B5EF4-FFF2-40B4-BE49-F238E27FC236}">
                    <a16:creationId xmlns:a16="http://schemas.microsoft.com/office/drawing/2014/main" id="{0A773232-377D-46FF-BF63-F41531424709}"/>
                  </a:ext>
                </a:extLst>
              </p:cNvPr>
              <p:cNvSpPr>
                <a:spLocks/>
              </p:cNvSpPr>
              <p:nvPr/>
            </p:nvSpPr>
            <p:spPr bwMode="auto">
              <a:xfrm>
                <a:off x="5253038" y="2355851"/>
                <a:ext cx="136525" cy="147638"/>
              </a:xfrm>
              <a:custGeom>
                <a:avLst/>
                <a:gdLst/>
                <a:ahLst/>
                <a:cxnLst>
                  <a:cxn ang="0">
                    <a:pos x="44" y="0"/>
                  </a:cxn>
                  <a:cxn ang="0">
                    <a:pos x="52" y="1"/>
                  </a:cxn>
                  <a:cxn ang="0">
                    <a:pos x="60" y="4"/>
                  </a:cxn>
                  <a:cxn ang="0">
                    <a:pos x="67" y="9"/>
                  </a:cxn>
                  <a:cxn ang="0">
                    <a:pos x="73" y="15"/>
                  </a:cxn>
                  <a:cxn ang="0">
                    <a:pos x="78" y="24"/>
                  </a:cxn>
                  <a:cxn ang="0">
                    <a:pos x="80" y="33"/>
                  </a:cxn>
                  <a:cxn ang="0">
                    <a:pos x="83" y="36"/>
                  </a:cxn>
                  <a:cxn ang="0">
                    <a:pos x="85" y="39"/>
                  </a:cxn>
                  <a:cxn ang="0">
                    <a:pos x="86" y="43"/>
                  </a:cxn>
                  <a:cxn ang="0">
                    <a:pos x="85" y="47"/>
                  </a:cxn>
                  <a:cxn ang="0">
                    <a:pos x="82" y="51"/>
                  </a:cxn>
                  <a:cxn ang="0">
                    <a:pos x="79" y="53"/>
                  </a:cxn>
                  <a:cxn ang="0">
                    <a:pos x="76" y="63"/>
                  </a:cxn>
                  <a:cxn ang="0">
                    <a:pos x="71" y="72"/>
                  </a:cxn>
                  <a:cxn ang="0">
                    <a:pos x="65" y="81"/>
                  </a:cxn>
                  <a:cxn ang="0">
                    <a:pos x="58" y="87"/>
                  </a:cxn>
                  <a:cxn ang="0">
                    <a:pos x="51" y="91"/>
                  </a:cxn>
                  <a:cxn ang="0">
                    <a:pos x="44" y="93"/>
                  </a:cxn>
                  <a:cxn ang="0">
                    <a:pos x="36" y="91"/>
                  </a:cxn>
                  <a:cxn ang="0">
                    <a:pos x="29" y="87"/>
                  </a:cxn>
                  <a:cxn ang="0">
                    <a:pos x="22" y="81"/>
                  </a:cxn>
                  <a:cxn ang="0">
                    <a:pos x="16" y="72"/>
                  </a:cxn>
                  <a:cxn ang="0">
                    <a:pos x="12" y="63"/>
                  </a:cxn>
                  <a:cxn ang="0">
                    <a:pos x="8" y="53"/>
                  </a:cxn>
                  <a:cxn ang="0">
                    <a:pos x="4" y="51"/>
                  </a:cxn>
                  <a:cxn ang="0">
                    <a:pos x="1" y="47"/>
                  </a:cxn>
                  <a:cxn ang="0">
                    <a:pos x="0" y="43"/>
                  </a:cxn>
                  <a:cxn ang="0">
                    <a:pos x="1" y="39"/>
                  </a:cxn>
                  <a:cxn ang="0">
                    <a:pos x="3" y="35"/>
                  </a:cxn>
                  <a:cxn ang="0">
                    <a:pos x="7" y="33"/>
                  </a:cxn>
                  <a:cxn ang="0">
                    <a:pos x="9" y="23"/>
                  </a:cxn>
                  <a:cxn ang="0">
                    <a:pos x="14" y="15"/>
                  </a:cxn>
                  <a:cxn ang="0">
                    <a:pos x="20" y="8"/>
                  </a:cxn>
                  <a:cxn ang="0">
                    <a:pos x="28" y="3"/>
                  </a:cxn>
                  <a:cxn ang="0">
                    <a:pos x="35" y="1"/>
                  </a:cxn>
                  <a:cxn ang="0">
                    <a:pos x="44" y="0"/>
                  </a:cxn>
                </a:cxnLst>
                <a:rect l="0" t="0" r="r" b="b"/>
                <a:pathLst>
                  <a:path w="86" h="93">
                    <a:moveTo>
                      <a:pt x="44" y="0"/>
                    </a:moveTo>
                    <a:lnTo>
                      <a:pt x="52" y="1"/>
                    </a:lnTo>
                    <a:lnTo>
                      <a:pt x="60" y="4"/>
                    </a:lnTo>
                    <a:lnTo>
                      <a:pt x="67" y="9"/>
                    </a:lnTo>
                    <a:lnTo>
                      <a:pt x="73" y="15"/>
                    </a:lnTo>
                    <a:lnTo>
                      <a:pt x="78" y="24"/>
                    </a:lnTo>
                    <a:lnTo>
                      <a:pt x="80" y="33"/>
                    </a:lnTo>
                    <a:lnTo>
                      <a:pt x="83" y="36"/>
                    </a:lnTo>
                    <a:lnTo>
                      <a:pt x="85" y="39"/>
                    </a:lnTo>
                    <a:lnTo>
                      <a:pt x="86" y="43"/>
                    </a:lnTo>
                    <a:lnTo>
                      <a:pt x="85" y="47"/>
                    </a:lnTo>
                    <a:lnTo>
                      <a:pt x="82" y="51"/>
                    </a:lnTo>
                    <a:lnTo>
                      <a:pt x="79" y="53"/>
                    </a:lnTo>
                    <a:lnTo>
                      <a:pt x="76" y="63"/>
                    </a:lnTo>
                    <a:lnTo>
                      <a:pt x="71" y="72"/>
                    </a:lnTo>
                    <a:lnTo>
                      <a:pt x="65" y="81"/>
                    </a:lnTo>
                    <a:lnTo>
                      <a:pt x="58" y="87"/>
                    </a:lnTo>
                    <a:lnTo>
                      <a:pt x="51" y="91"/>
                    </a:lnTo>
                    <a:lnTo>
                      <a:pt x="44" y="93"/>
                    </a:lnTo>
                    <a:lnTo>
                      <a:pt x="36" y="91"/>
                    </a:lnTo>
                    <a:lnTo>
                      <a:pt x="29" y="87"/>
                    </a:lnTo>
                    <a:lnTo>
                      <a:pt x="22" y="81"/>
                    </a:lnTo>
                    <a:lnTo>
                      <a:pt x="16" y="72"/>
                    </a:lnTo>
                    <a:lnTo>
                      <a:pt x="12" y="63"/>
                    </a:lnTo>
                    <a:lnTo>
                      <a:pt x="8" y="53"/>
                    </a:lnTo>
                    <a:lnTo>
                      <a:pt x="4" y="51"/>
                    </a:lnTo>
                    <a:lnTo>
                      <a:pt x="1" y="47"/>
                    </a:lnTo>
                    <a:lnTo>
                      <a:pt x="0" y="43"/>
                    </a:lnTo>
                    <a:lnTo>
                      <a:pt x="1" y="39"/>
                    </a:lnTo>
                    <a:lnTo>
                      <a:pt x="3" y="35"/>
                    </a:lnTo>
                    <a:lnTo>
                      <a:pt x="7" y="33"/>
                    </a:lnTo>
                    <a:lnTo>
                      <a:pt x="9" y="23"/>
                    </a:lnTo>
                    <a:lnTo>
                      <a:pt x="14" y="15"/>
                    </a:lnTo>
                    <a:lnTo>
                      <a:pt x="20" y="8"/>
                    </a:lnTo>
                    <a:lnTo>
                      <a:pt x="28" y="3"/>
                    </a:lnTo>
                    <a:lnTo>
                      <a:pt x="35"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4" name="Freeform 48">
                <a:extLst>
                  <a:ext uri="{FF2B5EF4-FFF2-40B4-BE49-F238E27FC236}">
                    <a16:creationId xmlns:a16="http://schemas.microsoft.com/office/drawing/2014/main" id="{F497029A-FA77-4A5B-805C-F009E15EF585}"/>
                  </a:ext>
                </a:extLst>
              </p:cNvPr>
              <p:cNvSpPr>
                <a:spLocks/>
              </p:cNvSpPr>
              <p:nvPr/>
            </p:nvSpPr>
            <p:spPr bwMode="auto">
              <a:xfrm>
                <a:off x="4702175" y="2217738"/>
                <a:ext cx="138112" cy="149225"/>
              </a:xfrm>
              <a:custGeom>
                <a:avLst/>
                <a:gdLst/>
                <a:ahLst/>
                <a:cxnLst>
                  <a:cxn ang="0">
                    <a:pos x="44" y="0"/>
                  </a:cxn>
                  <a:cxn ang="0">
                    <a:pos x="52" y="1"/>
                  </a:cxn>
                  <a:cxn ang="0">
                    <a:pos x="60" y="4"/>
                  </a:cxn>
                  <a:cxn ang="0">
                    <a:pos x="67" y="9"/>
                  </a:cxn>
                  <a:cxn ang="0">
                    <a:pos x="74" y="15"/>
                  </a:cxn>
                  <a:cxn ang="0">
                    <a:pos x="78" y="24"/>
                  </a:cxn>
                  <a:cxn ang="0">
                    <a:pos x="81" y="33"/>
                  </a:cxn>
                  <a:cxn ang="0">
                    <a:pos x="84" y="36"/>
                  </a:cxn>
                  <a:cxn ang="0">
                    <a:pos x="86" y="39"/>
                  </a:cxn>
                  <a:cxn ang="0">
                    <a:pos x="87" y="43"/>
                  </a:cxn>
                  <a:cxn ang="0">
                    <a:pos x="86" y="47"/>
                  </a:cxn>
                  <a:cxn ang="0">
                    <a:pos x="83" y="51"/>
                  </a:cxn>
                  <a:cxn ang="0">
                    <a:pos x="79" y="53"/>
                  </a:cxn>
                  <a:cxn ang="0">
                    <a:pos x="76" y="63"/>
                  </a:cxn>
                  <a:cxn ang="0">
                    <a:pos x="72" y="73"/>
                  </a:cxn>
                  <a:cxn ang="0">
                    <a:pos x="66" y="81"/>
                  </a:cxn>
                  <a:cxn ang="0">
                    <a:pos x="59" y="88"/>
                  </a:cxn>
                  <a:cxn ang="0">
                    <a:pos x="51" y="92"/>
                  </a:cxn>
                  <a:cxn ang="0">
                    <a:pos x="44" y="94"/>
                  </a:cxn>
                  <a:cxn ang="0">
                    <a:pos x="36" y="92"/>
                  </a:cxn>
                  <a:cxn ang="0">
                    <a:pos x="29" y="88"/>
                  </a:cxn>
                  <a:cxn ang="0">
                    <a:pos x="23" y="81"/>
                  </a:cxn>
                  <a:cxn ang="0">
                    <a:pos x="16" y="73"/>
                  </a:cxn>
                  <a:cxn ang="0">
                    <a:pos x="12" y="63"/>
                  </a:cxn>
                  <a:cxn ang="0">
                    <a:pos x="9" y="53"/>
                  </a:cxn>
                  <a:cxn ang="0">
                    <a:pos x="4" y="52"/>
                  </a:cxn>
                  <a:cxn ang="0">
                    <a:pos x="1" y="48"/>
                  </a:cxn>
                  <a:cxn ang="0">
                    <a:pos x="0" y="43"/>
                  </a:cxn>
                  <a:cxn ang="0">
                    <a:pos x="1" y="39"/>
                  </a:cxn>
                  <a:cxn ang="0">
                    <a:pos x="4" y="35"/>
                  </a:cxn>
                  <a:cxn ang="0">
                    <a:pos x="8" y="33"/>
                  </a:cxn>
                  <a:cxn ang="0">
                    <a:pos x="10" y="23"/>
                  </a:cxn>
                  <a:cxn ang="0">
                    <a:pos x="15" y="15"/>
                  </a:cxn>
                  <a:cxn ang="0">
                    <a:pos x="20" y="9"/>
                  </a:cxn>
                  <a:cxn ang="0">
                    <a:pos x="28" y="3"/>
                  </a:cxn>
                  <a:cxn ang="0">
                    <a:pos x="36" y="1"/>
                  </a:cxn>
                  <a:cxn ang="0">
                    <a:pos x="44" y="0"/>
                  </a:cxn>
                </a:cxnLst>
                <a:rect l="0" t="0" r="r" b="b"/>
                <a:pathLst>
                  <a:path w="87" h="94">
                    <a:moveTo>
                      <a:pt x="44" y="0"/>
                    </a:moveTo>
                    <a:lnTo>
                      <a:pt x="52" y="1"/>
                    </a:lnTo>
                    <a:lnTo>
                      <a:pt x="60" y="4"/>
                    </a:lnTo>
                    <a:lnTo>
                      <a:pt x="67" y="9"/>
                    </a:lnTo>
                    <a:lnTo>
                      <a:pt x="74" y="15"/>
                    </a:lnTo>
                    <a:lnTo>
                      <a:pt x="78" y="24"/>
                    </a:lnTo>
                    <a:lnTo>
                      <a:pt x="81" y="33"/>
                    </a:lnTo>
                    <a:lnTo>
                      <a:pt x="84" y="36"/>
                    </a:lnTo>
                    <a:lnTo>
                      <a:pt x="86" y="39"/>
                    </a:lnTo>
                    <a:lnTo>
                      <a:pt x="87" y="43"/>
                    </a:lnTo>
                    <a:lnTo>
                      <a:pt x="86" y="47"/>
                    </a:lnTo>
                    <a:lnTo>
                      <a:pt x="83" y="51"/>
                    </a:lnTo>
                    <a:lnTo>
                      <a:pt x="79" y="53"/>
                    </a:lnTo>
                    <a:lnTo>
                      <a:pt x="76" y="63"/>
                    </a:lnTo>
                    <a:lnTo>
                      <a:pt x="72" y="73"/>
                    </a:lnTo>
                    <a:lnTo>
                      <a:pt x="66" y="81"/>
                    </a:lnTo>
                    <a:lnTo>
                      <a:pt x="59" y="88"/>
                    </a:lnTo>
                    <a:lnTo>
                      <a:pt x="51" y="92"/>
                    </a:lnTo>
                    <a:lnTo>
                      <a:pt x="44" y="94"/>
                    </a:lnTo>
                    <a:lnTo>
                      <a:pt x="36" y="92"/>
                    </a:lnTo>
                    <a:lnTo>
                      <a:pt x="29" y="88"/>
                    </a:lnTo>
                    <a:lnTo>
                      <a:pt x="23" y="81"/>
                    </a:lnTo>
                    <a:lnTo>
                      <a:pt x="16" y="73"/>
                    </a:lnTo>
                    <a:lnTo>
                      <a:pt x="12" y="63"/>
                    </a:lnTo>
                    <a:lnTo>
                      <a:pt x="9" y="53"/>
                    </a:lnTo>
                    <a:lnTo>
                      <a:pt x="4" y="52"/>
                    </a:lnTo>
                    <a:lnTo>
                      <a:pt x="1" y="48"/>
                    </a:lnTo>
                    <a:lnTo>
                      <a:pt x="0" y="43"/>
                    </a:lnTo>
                    <a:lnTo>
                      <a:pt x="1" y="39"/>
                    </a:lnTo>
                    <a:lnTo>
                      <a:pt x="4" y="35"/>
                    </a:lnTo>
                    <a:lnTo>
                      <a:pt x="8" y="33"/>
                    </a:lnTo>
                    <a:lnTo>
                      <a:pt x="10" y="23"/>
                    </a:lnTo>
                    <a:lnTo>
                      <a:pt x="15" y="15"/>
                    </a:lnTo>
                    <a:lnTo>
                      <a:pt x="20" y="9"/>
                    </a:lnTo>
                    <a:lnTo>
                      <a:pt x="28" y="3"/>
                    </a:lnTo>
                    <a:lnTo>
                      <a:pt x="36"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5" name="Freeform 49">
                <a:extLst>
                  <a:ext uri="{FF2B5EF4-FFF2-40B4-BE49-F238E27FC236}">
                    <a16:creationId xmlns:a16="http://schemas.microsoft.com/office/drawing/2014/main" id="{09F6FF88-6DC1-4120-B9F2-681C9071E940}"/>
                  </a:ext>
                </a:extLst>
              </p:cNvPr>
              <p:cNvSpPr>
                <a:spLocks/>
              </p:cNvSpPr>
              <p:nvPr/>
            </p:nvSpPr>
            <p:spPr bwMode="auto">
              <a:xfrm>
                <a:off x="4922838" y="2217738"/>
                <a:ext cx="136525" cy="149225"/>
              </a:xfrm>
              <a:custGeom>
                <a:avLst/>
                <a:gdLst/>
                <a:ahLst/>
                <a:cxnLst>
                  <a:cxn ang="0">
                    <a:pos x="44" y="0"/>
                  </a:cxn>
                  <a:cxn ang="0">
                    <a:pos x="52" y="1"/>
                  </a:cxn>
                  <a:cxn ang="0">
                    <a:pos x="60" y="4"/>
                  </a:cxn>
                  <a:cxn ang="0">
                    <a:pos x="67" y="9"/>
                  </a:cxn>
                  <a:cxn ang="0">
                    <a:pos x="73" y="15"/>
                  </a:cxn>
                  <a:cxn ang="0">
                    <a:pos x="78" y="24"/>
                  </a:cxn>
                  <a:cxn ang="0">
                    <a:pos x="80" y="33"/>
                  </a:cxn>
                  <a:cxn ang="0">
                    <a:pos x="83" y="36"/>
                  </a:cxn>
                  <a:cxn ang="0">
                    <a:pos x="85" y="39"/>
                  </a:cxn>
                  <a:cxn ang="0">
                    <a:pos x="86" y="43"/>
                  </a:cxn>
                  <a:cxn ang="0">
                    <a:pos x="85" y="47"/>
                  </a:cxn>
                  <a:cxn ang="0">
                    <a:pos x="82" y="51"/>
                  </a:cxn>
                  <a:cxn ang="0">
                    <a:pos x="79" y="53"/>
                  </a:cxn>
                  <a:cxn ang="0">
                    <a:pos x="76" y="63"/>
                  </a:cxn>
                  <a:cxn ang="0">
                    <a:pos x="71" y="73"/>
                  </a:cxn>
                  <a:cxn ang="0">
                    <a:pos x="65" y="81"/>
                  </a:cxn>
                  <a:cxn ang="0">
                    <a:pos x="58" y="88"/>
                  </a:cxn>
                  <a:cxn ang="0">
                    <a:pos x="51" y="92"/>
                  </a:cxn>
                  <a:cxn ang="0">
                    <a:pos x="44" y="94"/>
                  </a:cxn>
                  <a:cxn ang="0">
                    <a:pos x="36" y="92"/>
                  </a:cxn>
                  <a:cxn ang="0">
                    <a:pos x="29" y="88"/>
                  </a:cxn>
                  <a:cxn ang="0">
                    <a:pos x="22" y="81"/>
                  </a:cxn>
                  <a:cxn ang="0">
                    <a:pos x="16" y="73"/>
                  </a:cxn>
                  <a:cxn ang="0">
                    <a:pos x="11" y="63"/>
                  </a:cxn>
                  <a:cxn ang="0">
                    <a:pos x="8" y="53"/>
                  </a:cxn>
                  <a:cxn ang="0">
                    <a:pos x="4" y="52"/>
                  </a:cxn>
                  <a:cxn ang="0">
                    <a:pos x="1" y="48"/>
                  </a:cxn>
                  <a:cxn ang="0">
                    <a:pos x="0" y="43"/>
                  </a:cxn>
                  <a:cxn ang="0">
                    <a:pos x="1" y="39"/>
                  </a:cxn>
                  <a:cxn ang="0">
                    <a:pos x="3" y="35"/>
                  </a:cxn>
                  <a:cxn ang="0">
                    <a:pos x="7" y="33"/>
                  </a:cxn>
                  <a:cxn ang="0">
                    <a:pos x="9" y="23"/>
                  </a:cxn>
                  <a:cxn ang="0">
                    <a:pos x="14" y="15"/>
                  </a:cxn>
                  <a:cxn ang="0">
                    <a:pos x="20" y="9"/>
                  </a:cxn>
                  <a:cxn ang="0">
                    <a:pos x="27" y="3"/>
                  </a:cxn>
                  <a:cxn ang="0">
                    <a:pos x="35" y="1"/>
                  </a:cxn>
                  <a:cxn ang="0">
                    <a:pos x="44" y="0"/>
                  </a:cxn>
                </a:cxnLst>
                <a:rect l="0" t="0" r="r" b="b"/>
                <a:pathLst>
                  <a:path w="86" h="94">
                    <a:moveTo>
                      <a:pt x="44" y="0"/>
                    </a:moveTo>
                    <a:lnTo>
                      <a:pt x="52" y="1"/>
                    </a:lnTo>
                    <a:lnTo>
                      <a:pt x="60" y="4"/>
                    </a:lnTo>
                    <a:lnTo>
                      <a:pt x="67" y="9"/>
                    </a:lnTo>
                    <a:lnTo>
                      <a:pt x="73" y="15"/>
                    </a:lnTo>
                    <a:lnTo>
                      <a:pt x="78" y="24"/>
                    </a:lnTo>
                    <a:lnTo>
                      <a:pt x="80" y="33"/>
                    </a:lnTo>
                    <a:lnTo>
                      <a:pt x="83" y="36"/>
                    </a:lnTo>
                    <a:lnTo>
                      <a:pt x="85" y="39"/>
                    </a:lnTo>
                    <a:lnTo>
                      <a:pt x="86" y="43"/>
                    </a:lnTo>
                    <a:lnTo>
                      <a:pt x="85" y="47"/>
                    </a:lnTo>
                    <a:lnTo>
                      <a:pt x="82" y="51"/>
                    </a:lnTo>
                    <a:lnTo>
                      <a:pt x="79" y="53"/>
                    </a:lnTo>
                    <a:lnTo>
                      <a:pt x="76" y="63"/>
                    </a:lnTo>
                    <a:lnTo>
                      <a:pt x="71" y="73"/>
                    </a:lnTo>
                    <a:lnTo>
                      <a:pt x="65" y="81"/>
                    </a:lnTo>
                    <a:lnTo>
                      <a:pt x="58" y="88"/>
                    </a:lnTo>
                    <a:lnTo>
                      <a:pt x="51" y="92"/>
                    </a:lnTo>
                    <a:lnTo>
                      <a:pt x="44" y="94"/>
                    </a:lnTo>
                    <a:lnTo>
                      <a:pt x="36" y="92"/>
                    </a:lnTo>
                    <a:lnTo>
                      <a:pt x="29" y="88"/>
                    </a:lnTo>
                    <a:lnTo>
                      <a:pt x="22" y="81"/>
                    </a:lnTo>
                    <a:lnTo>
                      <a:pt x="16" y="73"/>
                    </a:lnTo>
                    <a:lnTo>
                      <a:pt x="11" y="63"/>
                    </a:lnTo>
                    <a:lnTo>
                      <a:pt x="8" y="53"/>
                    </a:lnTo>
                    <a:lnTo>
                      <a:pt x="4" y="52"/>
                    </a:lnTo>
                    <a:lnTo>
                      <a:pt x="1" y="48"/>
                    </a:lnTo>
                    <a:lnTo>
                      <a:pt x="0" y="43"/>
                    </a:lnTo>
                    <a:lnTo>
                      <a:pt x="1" y="39"/>
                    </a:lnTo>
                    <a:lnTo>
                      <a:pt x="3" y="35"/>
                    </a:lnTo>
                    <a:lnTo>
                      <a:pt x="7" y="33"/>
                    </a:lnTo>
                    <a:lnTo>
                      <a:pt x="9" y="23"/>
                    </a:lnTo>
                    <a:lnTo>
                      <a:pt x="14" y="15"/>
                    </a:lnTo>
                    <a:lnTo>
                      <a:pt x="20" y="9"/>
                    </a:lnTo>
                    <a:lnTo>
                      <a:pt x="27" y="3"/>
                    </a:lnTo>
                    <a:lnTo>
                      <a:pt x="35"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6" name="Freeform 50">
                <a:extLst>
                  <a:ext uri="{FF2B5EF4-FFF2-40B4-BE49-F238E27FC236}">
                    <a16:creationId xmlns:a16="http://schemas.microsoft.com/office/drawing/2014/main" id="{E1D1299A-A623-489A-8D80-A28654DDC2DC}"/>
                  </a:ext>
                </a:extLst>
              </p:cNvPr>
              <p:cNvSpPr>
                <a:spLocks/>
              </p:cNvSpPr>
              <p:nvPr/>
            </p:nvSpPr>
            <p:spPr bwMode="auto">
              <a:xfrm>
                <a:off x="5141913" y="2217738"/>
                <a:ext cx="138112" cy="149225"/>
              </a:xfrm>
              <a:custGeom>
                <a:avLst/>
                <a:gdLst/>
                <a:ahLst/>
                <a:cxnLst>
                  <a:cxn ang="0">
                    <a:pos x="44" y="0"/>
                  </a:cxn>
                  <a:cxn ang="0">
                    <a:pos x="53" y="1"/>
                  </a:cxn>
                  <a:cxn ang="0">
                    <a:pos x="60" y="4"/>
                  </a:cxn>
                  <a:cxn ang="0">
                    <a:pos x="68" y="9"/>
                  </a:cxn>
                  <a:cxn ang="0">
                    <a:pos x="74" y="15"/>
                  </a:cxn>
                  <a:cxn ang="0">
                    <a:pos x="78" y="24"/>
                  </a:cxn>
                  <a:cxn ang="0">
                    <a:pos x="81" y="33"/>
                  </a:cxn>
                  <a:cxn ang="0">
                    <a:pos x="84" y="36"/>
                  </a:cxn>
                  <a:cxn ang="0">
                    <a:pos x="86" y="39"/>
                  </a:cxn>
                  <a:cxn ang="0">
                    <a:pos x="87" y="43"/>
                  </a:cxn>
                  <a:cxn ang="0">
                    <a:pos x="86" y="47"/>
                  </a:cxn>
                  <a:cxn ang="0">
                    <a:pos x="83" y="51"/>
                  </a:cxn>
                  <a:cxn ang="0">
                    <a:pos x="80" y="53"/>
                  </a:cxn>
                  <a:cxn ang="0">
                    <a:pos x="76" y="63"/>
                  </a:cxn>
                  <a:cxn ang="0">
                    <a:pos x="72" y="73"/>
                  </a:cxn>
                  <a:cxn ang="0">
                    <a:pos x="66" y="81"/>
                  </a:cxn>
                  <a:cxn ang="0">
                    <a:pos x="59" y="88"/>
                  </a:cxn>
                  <a:cxn ang="0">
                    <a:pos x="52" y="92"/>
                  </a:cxn>
                  <a:cxn ang="0">
                    <a:pos x="44" y="94"/>
                  </a:cxn>
                  <a:cxn ang="0">
                    <a:pos x="37" y="92"/>
                  </a:cxn>
                  <a:cxn ang="0">
                    <a:pos x="29" y="88"/>
                  </a:cxn>
                  <a:cxn ang="0">
                    <a:pos x="23" y="81"/>
                  </a:cxn>
                  <a:cxn ang="0">
                    <a:pos x="17" y="73"/>
                  </a:cxn>
                  <a:cxn ang="0">
                    <a:pos x="12" y="63"/>
                  </a:cxn>
                  <a:cxn ang="0">
                    <a:pos x="9" y="53"/>
                  </a:cxn>
                  <a:cxn ang="0">
                    <a:pos x="5" y="52"/>
                  </a:cxn>
                  <a:cxn ang="0">
                    <a:pos x="2" y="48"/>
                  </a:cxn>
                  <a:cxn ang="0">
                    <a:pos x="0" y="43"/>
                  </a:cxn>
                  <a:cxn ang="0">
                    <a:pos x="2" y="39"/>
                  </a:cxn>
                  <a:cxn ang="0">
                    <a:pos x="4" y="35"/>
                  </a:cxn>
                  <a:cxn ang="0">
                    <a:pos x="8" y="33"/>
                  </a:cxn>
                  <a:cxn ang="0">
                    <a:pos x="10" y="23"/>
                  </a:cxn>
                  <a:cxn ang="0">
                    <a:pos x="15" y="15"/>
                  </a:cxn>
                  <a:cxn ang="0">
                    <a:pos x="21" y="9"/>
                  </a:cxn>
                  <a:cxn ang="0">
                    <a:pos x="28" y="3"/>
                  </a:cxn>
                  <a:cxn ang="0">
                    <a:pos x="36" y="1"/>
                  </a:cxn>
                  <a:cxn ang="0">
                    <a:pos x="44" y="0"/>
                  </a:cxn>
                </a:cxnLst>
                <a:rect l="0" t="0" r="r" b="b"/>
                <a:pathLst>
                  <a:path w="87" h="94">
                    <a:moveTo>
                      <a:pt x="44" y="0"/>
                    </a:moveTo>
                    <a:lnTo>
                      <a:pt x="53" y="1"/>
                    </a:lnTo>
                    <a:lnTo>
                      <a:pt x="60" y="4"/>
                    </a:lnTo>
                    <a:lnTo>
                      <a:pt x="68" y="9"/>
                    </a:lnTo>
                    <a:lnTo>
                      <a:pt x="74" y="15"/>
                    </a:lnTo>
                    <a:lnTo>
                      <a:pt x="78" y="24"/>
                    </a:lnTo>
                    <a:lnTo>
                      <a:pt x="81" y="33"/>
                    </a:lnTo>
                    <a:lnTo>
                      <a:pt x="84" y="36"/>
                    </a:lnTo>
                    <a:lnTo>
                      <a:pt x="86" y="39"/>
                    </a:lnTo>
                    <a:lnTo>
                      <a:pt x="87" y="43"/>
                    </a:lnTo>
                    <a:lnTo>
                      <a:pt x="86" y="47"/>
                    </a:lnTo>
                    <a:lnTo>
                      <a:pt x="83" y="51"/>
                    </a:lnTo>
                    <a:lnTo>
                      <a:pt x="80" y="53"/>
                    </a:lnTo>
                    <a:lnTo>
                      <a:pt x="76" y="63"/>
                    </a:lnTo>
                    <a:lnTo>
                      <a:pt x="72" y="73"/>
                    </a:lnTo>
                    <a:lnTo>
                      <a:pt x="66" y="81"/>
                    </a:lnTo>
                    <a:lnTo>
                      <a:pt x="59" y="88"/>
                    </a:lnTo>
                    <a:lnTo>
                      <a:pt x="52" y="92"/>
                    </a:lnTo>
                    <a:lnTo>
                      <a:pt x="44" y="94"/>
                    </a:lnTo>
                    <a:lnTo>
                      <a:pt x="37" y="92"/>
                    </a:lnTo>
                    <a:lnTo>
                      <a:pt x="29" y="88"/>
                    </a:lnTo>
                    <a:lnTo>
                      <a:pt x="23" y="81"/>
                    </a:lnTo>
                    <a:lnTo>
                      <a:pt x="17" y="73"/>
                    </a:lnTo>
                    <a:lnTo>
                      <a:pt x="12" y="63"/>
                    </a:lnTo>
                    <a:lnTo>
                      <a:pt x="9" y="53"/>
                    </a:lnTo>
                    <a:lnTo>
                      <a:pt x="5" y="52"/>
                    </a:lnTo>
                    <a:lnTo>
                      <a:pt x="2" y="48"/>
                    </a:lnTo>
                    <a:lnTo>
                      <a:pt x="0" y="43"/>
                    </a:lnTo>
                    <a:lnTo>
                      <a:pt x="2" y="39"/>
                    </a:lnTo>
                    <a:lnTo>
                      <a:pt x="4" y="35"/>
                    </a:lnTo>
                    <a:lnTo>
                      <a:pt x="8" y="33"/>
                    </a:lnTo>
                    <a:lnTo>
                      <a:pt x="10" y="23"/>
                    </a:lnTo>
                    <a:lnTo>
                      <a:pt x="15" y="15"/>
                    </a:lnTo>
                    <a:lnTo>
                      <a:pt x="21" y="9"/>
                    </a:lnTo>
                    <a:lnTo>
                      <a:pt x="28" y="3"/>
                    </a:lnTo>
                    <a:lnTo>
                      <a:pt x="36"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7" name="Freeform 51">
                <a:extLst>
                  <a:ext uri="{FF2B5EF4-FFF2-40B4-BE49-F238E27FC236}">
                    <a16:creationId xmlns:a16="http://schemas.microsoft.com/office/drawing/2014/main" id="{D4DFBB19-055C-4F31-8CC3-DC653C9C5788}"/>
                  </a:ext>
                </a:extLst>
              </p:cNvPr>
              <p:cNvSpPr>
                <a:spLocks/>
              </p:cNvSpPr>
              <p:nvPr/>
            </p:nvSpPr>
            <p:spPr bwMode="auto">
              <a:xfrm>
                <a:off x="4814888" y="2070101"/>
                <a:ext cx="136525" cy="147638"/>
              </a:xfrm>
              <a:custGeom>
                <a:avLst/>
                <a:gdLst/>
                <a:ahLst/>
                <a:cxnLst>
                  <a:cxn ang="0">
                    <a:pos x="43" y="0"/>
                  </a:cxn>
                  <a:cxn ang="0">
                    <a:pos x="51" y="0"/>
                  </a:cxn>
                  <a:cxn ang="0">
                    <a:pos x="57" y="3"/>
                  </a:cxn>
                  <a:cxn ang="0">
                    <a:pos x="64" y="6"/>
                  </a:cxn>
                  <a:cxn ang="0">
                    <a:pos x="70" y="11"/>
                  </a:cxn>
                  <a:cxn ang="0">
                    <a:pos x="74" y="17"/>
                  </a:cxn>
                  <a:cxn ang="0">
                    <a:pos x="78" y="24"/>
                  </a:cxn>
                  <a:cxn ang="0">
                    <a:pos x="80" y="33"/>
                  </a:cxn>
                  <a:cxn ang="0">
                    <a:pos x="83" y="35"/>
                  </a:cxn>
                  <a:cxn ang="0">
                    <a:pos x="85" y="38"/>
                  </a:cxn>
                  <a:cxn ang="0">
                    <a:pos x="86" y="43"/>
                  </a:cxn>
                  <a:cxn ang="0">
                    <a:pos x="85" y="47"/>
                  </a:cxn>
                  <a:cxn ang="0">
                    <a:pos x="82" y="50"/>
                  </a:cxn>
                  <a:cxn ang="0">
                    <a:pos x="79" y="52"/>
                  </a:cxn>
                  <a:cxn ang="0">
                    <a:pos x="75" y="63"/>
                  </a:cxn>
                  <a:cxn ang="0">
                    <a:pos x="71" y="72"/>
                  </a:cxn>
                  <a:cxn ang="0">
                    <a:pos x="65" y="80"/>
                  </a:cxn>
                  <a:cxn ang="0">
                    <a:pos x="58" y="87"/>
                  </a:cxn>
                  <a:cxn ang="0">
                    <a:pos x="51" y="91"/>
                  </a:cxn>
                  <a:cxn ang="0">
                    <a:pos x="43" y="93"/>
                  </a:cxn>
                  <a:cxn ang="0">
                    <a:pos x="36" y="91"/>
                  </a:cxn>
                  <a:cxn ang="0">
                    <a:pos x="28" y="87"/>
                  </a:cxn>
                  <a:cxn ang="0">
                    <a:pos x="22" y="81"/>
                  </a:cxn>
                  <a:cxn ang="0">
                    <a:pos x="16" y="73"/>
                  </a:cxn>
                  <a:cxn ang="0">
                    <a:pos x="11" y="63"/>
                  </a:cxn>
                  <a:cxn ang="0">
                    <a:pos x="8" y="53"/>
                  </a:cxn>
                  <a:cxn ang="0">
                    <a:pos x="4" y="51"/>
                  </a:cxn>
                  <a:cxn ang="0">
                    <a:pos x="1" y="48"/>
                  </a:cxn>
                  <a:cxn ang="0">
                    <a:pos x="0" y="43"/>
                  </a:cxn>
                  <a:cxn ang="0">
                    <a:pos x="1" y="38"/>
                  </a:cxn>
                  <a:cxn ang="0">
                    <a:pos x="3" y="35"/>
                  </a:cxn>
                  <a:cxn ang="0">
                    <a:pos x="7" y="33"/>
                  </a:cxn>
                  <a:cxn ang="0">
                    <a:pos x="9" y="23"/>
                  </a:cxn>
                  <a:cxn ang="0">
                    <a:pos x="14" y="15"/>
                  </a:cxn>
                  <a:cxn ang="0">
                    <a:pos x="20" y="8"/>
                  </a:cxn>
                  <a:cxn ang="0">
                    <a:pos x="27" y="3"/>
                  </a:cxn>
                  <a:cxn ang="0">
                    <a:pos x="35" y="1"/>
                  </a:cxn>
                  <a:cxn ang="0">
                    <a:pos x="43" y="0"/>
                  </a:cxn>
                </a:cxnLst>
                <a:rect l="0" t="0" r="r" b="b"/>
                <a:pathLst>
                  <a:path w="86" h="93">
                    <a:moveTo>
                      <a:pt x="43" y="0"/>
                    </a:moveTo>
                    <a:lnTo>
                      <a:pt x="51" y="0"/>
                    </a:lnTo>
                    <a:lnTo>
                      <a:pt x="57" y="3"/>
                    </a:lnTo>
                    <a:lnTo>
                      <a:pt x="64" y="6"/>
                    </a:lnTo>
                    <a:lnTo>
                      <a:pt x="70" y="11"/>
                    </a:lnTo>
                    <a:lnTo>
                      <a:pt x="74" y="17"/>
                    </a:lnTo>
                    <a:lnTo>
                      <a:pt x="78" y="24"/>
                    </a:lnTo>
                    <a:lnTo>
                      <a:pt x="80" y="33"/>
                    </a:lnTo>
                    <a:lnTo>
                      <a:pt x="83" y="35"/>
                    </a:lnTo>
                    <a:lnTo>
                      <a:pt x="85" y="38"/>
                    </a:lnTo>
                    <a:lnTo>
                      <a:pt x="86" y="43"/>
                    </a:lnTo>
                    <a:lnTo>
                      <a:pt x="85" y="47"/>
                    </a:lnTo>
                    <a:lnTo>
                      <a:pt x="82" y="50"/>
                    </a:lnTo>
                    <a:lnTo>
                      <a:pt x="79" y="52"/>
                    </a:lnTo>
                    <a:lnTo>
                      <a:pt x="75" y="63"/>
                    </a:lnTo>
                    <a:lnTo>
                      <a:pt x="71" y="72"/>
                    </a:lnTo>
                    <a:lnTo>
                      <a:pt x="65" y="80"/>
                    </a:lnTo>
                    <a:lnTo>
                      <a:pt x="58" y="87"/>
                    </a:lnTo>
                    <a:lnTo>
                      <a:pt x="51" y="91"/>
                    </a:lnTo>
                    <a:lnTo>
                      <a:pt x="43" y="93"/>
                    </a:lnTo>
                    <a:lnTo>
                      <a:pt x="36" y="91"/>
                    </a:lnTo>
                    <a:lnTo>
                      <a:pt x="28" y="87"/>
                    </a:lnTo>
                    <a:lnTo>
                      <a:pt x="22" y="81"/>
                    </a:lnTo>
                    <a:lnTo>
                      <a:pt x="16" y="73"/>
                    </a:lnTo>
                    <a:lnTo>
                      <a:pt x="11" y="63"/>
                    </a:lnTo>
                    <a:lnTo>
                      <a:pt x="8" y="53"/>
                    </a:lnTo>
                    <a:lnTo>
                      <a:pt x="4" y="51"/>
                    </a:lnTo>
                    <a:lnTo>
                      <a:pt x="1" y="48"/>
                    </a:lnTo>
                    <a:lnTo>
                      <a:pt x="0" y="43"/>
                    </a:lnTo>
                    <a:lnTo>
                      <a:pt x="1" y="38"/>
                    </a:lnTo>
                    <a:lnTo>
                      <a:pt x="3" y="35"/>
                    </a:lnTo>
                    <a:lnTo>
                      <a:pt x="7" y="33"/>
                    </a:lnTo>
                    <a:lnTo>
                      <a:pt x="9" y="23"/>
                    </a:lnTo>
                    <a:lnTo>
                      <a:pt x="14" y="15"/>
                    </a:lnTo>
                    <a:lnTo>
                      <a:pt x="20" y="8"/>
                    </a:lnTo>
                    <a:lnTo>
                      <a:pt x="27" y="3"/>
                    </a:lnTo>
                    <a:lnTo>
                      <a:pt x="35" y="1"/>
                    </a:lnTo>
                    <a:lnTo>
                      <a:pt x="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8" name="Freeform 52">
                <a:extLst>
                  <a:ext uri="{FF2B5EF4-FFF2-40B4-BE49-F238E27FC236}">
                    <a16:creationId xmlns:a16="http://schemas.microsoft.com/office/drawing/2014/main" id="{AC77D4C5-9650-4608-B818-4F593473C33A}"/>
                  </a:ext>
                </a:extLst>
              </p:cNvPr>
              <p:cNvSpPr>
                <a:spLocks/>
              </p:cNvSpPr>
              <p:nvPr/>
            </p:nvSpPr>
            <p:spPr bwMode="auto">
              <a:xfrm>
                <a:off x="5033963" y="2070101"/>
                <a:ext cx="136525" cy="147638"/>
              </a:xfrm>
              <a:custGeom>
                <a:avLst/>
                <a:gdLst/>
                <a:ahLst/>
                <a:cxnLst>
                  <a:cxn ang="0">
                    <a:pos x="44" y="0"/>
                  </a:cxn>
                  <a:cxn ang="0">
                    <a:pos x="51" y="0"/>
                  </a:cxn>
                  <a:cxn ang="0">
                    <a:pos x="58" y="3"/>
                  </a:cxn>
                  <a:cxn ang="0">
                    <a:pos x="64" y="6"/>
                  </a:cxn>
                  <a:cxn ang="0">
                    <a:pos x="70" y="11"/>
                  </a:cxn>
                  <a:cxn ang="0">
                    <a:pos x="75" y="17"/>
                  </a:cxn>
                  <a:cxn ang="0">
                    <a:pos x="78" y="24"/>
                  </a:cxn>
                  <a:cxn ang="0">
                    <a:pos x="80" y="33"/>
                  </a:cxn>
                  <a:cxn ang="0">
                    <a:pos x="83" y="35"/>
                  </a:cxn>
                  <a:cxn ang="0">
                    <a:pos x="85" y="38"/>
                  </a:cxn>
                  <a:cxn ang="0">
                    <a:pos x="86" y="43"/>
                  </a:cxn>
                  <a:cxn ang="0">
                    <a:pos x="85" y="47"/>
                  </a:cxn>
                  <a:cxn ang="0">
                    <a:pos x="82" y="50"/>
                  </a:cxn>
                  <a:cxn ang="0">
                    <a:pos x="79" y="52"/>
                  </a:cxn>
                  <a:cxn ang="0">
                    <a:pos x="76" y="63"/>
                  </a:cxn>
                  <a:cxn ang="0">
                    <a:pos x="71" y="72"/>
                  </a:cxn>
                  <a:cxn ang="0">
                    <a:pos x="65" y="80"/>
                  </a:cxn>
                  <a:cxn ang="0">
                    <a:pos x="59" y="87"/>
                  </a:cxn>
                  <a:cxn ang="0">
                    <a:pos x="51" y="91"/>
                  </a:cxn>
                  <a:cxn ang="0">
                    <a:pos x="44" y="93"/>
                  </a:cxn>
                  <a:cxn ang="0">
                    <a:pos x="36" y="91"/>
                  </a:cxn>
                  <a:cxn ang="0">
                    <a:pos x="29" y="87"/>
                  </a:cxn>
                  <a:cxn ang="0">
                    <a:pos x="22" y="81"/>
                  </a:cxn>
                  <a:cxn ang="0">
                    <a:pos x="16" y="73"/>
                  </a:cxn>
                  <a:cxn ang="0">
                    <a:pos x="12" y="63"/>
                  </a:cxn>
                  <a:cxn ang="0">
                    <a:pos x="8" y="53"/>
                  </a:cxn>
                  <a:cxn ang="0">
                    <a:pos x="4" y="51"/>
                  </a:cxn>
                  <a:cxn ang="0">
                    <a:pos x="1" y="48"/>
                  </a:cxn>
                  <a:cxn ang="0">
                    <a:pos x="0" y="43"/>
                  </a:cxn>
                  <a:cxn ang="0">
                    <a:pos x="1" y="38"/>
                  </a:cxn>
                  <a:cxn ang="0">
                    <a:pos x="3" y="35"/>
                  </a:cxn>
                  <a:cxn ang="0">
                    <a:pos x="7" y="33"/>
                  </a:cxn>
                  <a:cxn ang="0">
                    <a:pos x="10" y="23"/>
                  </a:cxn>
                  <a:cxn ang="0">
                    <a:pos x="14" y="15"/>
                  </a:cxn>
                  <a:cxn ang="0">
                    <a:pos x="20" y="8"/>
                  </a:cxn>
                  <a:cxn ang="0">
                    <a:pos x="28" y="3"/>
                  </a:cxn>
                  <a:cxn ang="0">
                    <a:pos x="35" y="1"/>
                  </a:cxn>
                  <a:cxn ang="0">
                    <a:pos x="44" y="0"/>
                  </a:cxn>
                </a:cxnLst>
                <a:rect l="0" t="0" r="r" b="b"/>
                <a:pathLst>
                  <a:path w="86" h="93">
                    <a:moveTo>
                      <a:pt x="44" y="0"/>
                    </a:moveTo>
                    <a:lnTo>
                      <a:pt x="51" y="0"/>
                    </a:lnTo>
                    <a:lnTo>
                      <a:pt x="58" y="3"/>
                    </a:lnTo>
                    <a:lnTo>
                      <a:pt x="64" y="6"/>
                    </a:lnTo>
                    <a:lnTo>
                      <a:pt x="70" y="11"/>
                    </a:lnTo>
                    <a:lnTo>
                      <a:pt x="75" y="17"/>
                    </a:lnTo>
                    <a:lnTo>
                      <a:pt x="78" y="24"/>
                    </a:lnTo>
                    <a:lnTo>
                      <a:pt x="80" y="33"/>
                    </a:lnTo>
                    <a:lnTo>
                      <a:pt x="83" y="35"/>
                    </a:lnTo>
                    <a:lnTo>
                      <a:pt x="85" y="38"/>
                    </a:lnTo>
                    <a:lnTo>
                      <a:pt x="86" y="43"/>
                    </a:lnTo>
                    <a:lnTo>
                      <a:pt x="85" y="47"/>
                    </a:lnTo>
                    <a:lnTo>
                      <a:pt x="82" y="50"/>
                    </a:lnTo>
                    <a:lnTo>
                      <a:pt x="79" y="52"/>
                    </a:lnTo>
                    <a:lnTo>
                      <a:pt x="76" y="63"/>
                    </a:lnTo>
                    <a:lnTo>
                      <a:pt x="71" y="72"/>
                    </a:lnTo>
                    <a:lnTo>
                      <a:pt x="65" y="80"/>
                    </a:lnTo>
                    <a:lnTo>
                      <a:pt x="59" y="87"/>
                    </a:lnTo>
                    <a:lnTo>
                      <a:pt x="51" y="91"/>
                    </a:lnTo>
                    <a:lnTo>
                      <a:pt x="44" y="93"/>
                    </a:lnTo>
                    <a:lnTo>
                      <a:pt x="36" y="91"/>
                    </a:lnTo>
                    <a:lnTo>
                      <a:pt x="29" y="87"/>
                    </a:lnTo>
                    <a:lnTo>
                      <a:pt x="22" y="81"/>
                    </a:lnTo>
                    <a:lnTo>
                      <a:pt x="16" y="73"/>
                    </a:lnTo>
                    <a:lnTo>
                      <a:pt x="12" y="63"/>
                    </a:lnTo>
                    <a:lnTo>
                      <a:pt x="8" y="53"/>
                    </a:lnTo>
                    <a:lnTo>
                      <a:pt x="4" y="51"/>
                    </a:lnTo>
                    <a:lnTo>
                      <a:pt x="1" y="48"/>
                    </a:lnTo>
                    <a:lnTo>
                      <a:pt x="0" y="43"/>
                    </a:lnTo>
                    <a:lnTo>
                      <a:pt x="1" y="38"/>
                    </a:lnTo>
                    <a:lnTo>
                      <a:pt x="3" y="35"/>
                    </a:lnTo>
                    <a:lnTo>
                      <a:pt x="7" y="33"/>
                    </a:lnTo>
                    <a:lnTo>
                      <a:pt x="10" y="23"/>
                    </a:lnTo>
                    <a:lnTo>
                      <a:pt x="14" y="15"/>
                    </a:lnTo>
                    <a:lnTo>
                      <a:pt x="20" y="8"/>
                    </a:lnTo>
                    <a:lnTo>
                      <a:pt x="28" y="3"/>
                    </a:lnTo>
                    <a:lnTo>
                      <a:pt x="35"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29" name="Freeform 53">
                <a:extLst>
                  <a:ext uri="{FF2B5EF4-FFF2-40B4-BE49-F238E27FC236}">
                    <a16:creationId xmlns:a16="http://schemas.microsoft.com/office/drawing/2014/main" id="{04D15640-62A5-4189-BBDC-38404381B285}"/>
                  </a:ext>
                </a:extLst>
              </p:cNvPr>
              <p:cNvSpPr>
                <a:spLocks/>
              </p:cNvSpPr>
              <p:nvPr/>
            </p:nvSpPr>
            <p:spPr bwMode="auto">
              <a:xfrm>
                <a:off x="5254625" y="2070101"/>
                <a:ext cx="136525" cy="147638"/>
              </a:xfrm>
              <a:custGeom>
                <a:avLst/>
                <a:gdLst/>
                <a:ahLst/>
                <a:cxnLst>
                  <a:cxn ang="0">
                    <a:pos x="44" y="0"/>
                  </a:cxn>
                  <a:cxn ang="0">
                    <a:pos x="51" y="0"/>
                  </a:cxn>
                  <a:cxn ang="0">
                    <a:pos x="57" y="3"/>
                  </a:cxn>
                  <a:cxn ang="0">
                    <a:pos x="64" y="6"/>
                  </a:cxn>
                  <a:cxn ang="0">
                    <a:pos x="70" y="11"/>
                  </a:cxn>
                  <a:cxn ang="0">
                    <a:pos x="75" y="17"/>
                  </a:cxn>
                  <a:cxn ang="0">
                    <a:pos x="78" y="24"/>
                  </a:cxn>
                  <a:cxn ang="0">
                    <a:pos x="80" y="33"/>
                  </a:cxn>
                  <a:cxn ang="0">
                    <a:pos x="83" y="35"/>
                  </a:cxn>
                  <a:cxn ang="0">
                    <a:pos x="85" y="38"/>
                  </a:cxn>
                  <a:cxn ang="0">
                    <a:pos x="86" y="43"/>
                  </a:cxn>
                  <a:cxn ang="0">
                    <a:pos x="85" y="47"/>
                  </a:cxn>
                  <a:cxn ang="0">
                    <a:pos x="82" y="50"/>
                  </a:cxn>
                  <a:cxn ang="0">
                    <a:pos x="79" y="52"/>
                  </a:cxn>
                  <a:cxn ang="0">
                    <a:pos x="76" y="63"/>
                  </a:cxn>
                  <a:cxn ang="0">
                    <a:pos x="71" y="72"/>
                  </a:cxn>
                  <a:cxn ang="0">
                    <a:pos x="65" y="80"/>
                  </a:cxn>
                  <a:cxn ang="0">
                    <a:pos x="59" y="87"/>
                  </a:cxn>
                  <a:cxn ang="0">
                    <a:pos x="51" y="91"/>
                  </a:cxn>
                  <a:cxn ang="0">
                    <a:pos x="44" y="93"/>
                  </a:cxn>
                  <a:cxn ang="0">
                    <a:pos x="36" y="91"/>
                  </a:cxn>
                  <a:cxn ang="0">
                    <a:pos x="29" y="87"/>
                  </a:cxn>
                  <a:cxn ang="0">
                    <a:pos x="22" y="81"/>
                  </a:cxn>
                  <a:cxn ang="0">
                    <a:pos x="16" y="73"/>
                  </a:cxn>
                  <a:cxn ang="0">
                    <a:pos x="12" y="63"/>
                  </a:cxn>
                  <a:cxn ang="0">
                    <a:pos x="8" y="53"/>
                  </a:cxn>
                  <a:cxn ang="0">
                    <a:pos x="4" y="51"/>
                  </a:cxn>
                  <a:cxn ang="0">
                    <a:pos x="1" y="48"/>
                  </a:cxn>
                  <a:cxn ang="0">
                    <a:pos x="0" y="43"/>
                  </a:cxn>
                  <a:cxn ang="0">
                    <a:pos x="1" y="38"/>
                  </a:cxn>
                  <a:cxn ang="0">
                    <a:pos x="3" y="35"/>
                  </a:cxn>
                  <a:cxn ang="0">
                    <a:pos x="7" y="33"/>
                  </a:cxn>
                  <a:cxn ang="0">
                    <a:pos x="9" y="23"/>
                  </a:cxn>
                  <a:cxn ang="0">
                    <a:pos x="14" y="15"/>
                  </a:cxn>
                  <a:cxn ang="0">
                    <a:pos x="20" y="8"/>
                  </a:cxn>
                  <a:cxn ang="0">
                    <a:pos x="28" y="3"/>
                  </a:cxn>
                  <a:cxn ang="0">
                    <a:pos x="35" y="1"/>
                  </a:cxn>
                  <a:cxn ang="0">
                    <a:pos x="44" y="0"/>
                  </a:cxn>
                </a:cxnLst>
                <a:rect l="0" t="0" r="r" b="b"/>
                <a:pathLst>
                  <a:path w="86" h="93">
                    <a:moveTo>
                      <a:pt x="44" y="0"/>
                    </a:moveTo>
                    <a:lnTo>
                      <a:pt x="51" y="0"/>
                    </a:lnTo>
                    <a:lnTo>
                      <a:pt x="57" y="3"/>
                    </a:lnTo>
                    <a:lnTo>
                      <a:pt x="64" y="6"/>
                    </a:lnTo>
                    <a:lnTo>
                      <a:pt x="70" y="11"/>
                    </a:lnTo>
                    <a:lnTo>
                      <a:pt x="75" y="17"/>
                    </a:lnTo>
                    <a:lnTo>
                      <a:pt x="78" y="24"/>
                    </a:lnTo>
                    <a:lnTo>
                      <a:pt x="80" y="33"/>
                    </a:lnTo>
                    <a:lnTo>
                      <a:pt x="83" y="35"/>
                    </a:lnTo>
                    <a:lnTo>
                      <a:pt x="85" y="38"/>
                    </a:lnTo>
                    <a:lnTo>
                      <a:pt x="86" y="43"/>
                    </a:lnTo>
                    <a:lnTo>
                      <a:pt x="85" y="47"/>
                    </a:lnTo>
                    <a:lnTo>
                      <a:pt x="82" y="50"/>
                    </a:lnTo>
                    <a:lnTo>
                      <a:pt x="79" y="52"/>
                    </a:lnTo>
                    <a:lnTo>
                      <a:pt x="76" y="63"/>
                    </a:lnTo>
                    <a:lnTo>
                      <a:pt x="71" y="72"/>
                    </a:lnTo>
                    <a:lnTo>
                      <a:pt x="65" y="80"/>
                    </a:lnTo>
                    <a:lnTo>
                      <a:pt x="59" y="87"/>
                    </a:lnTo>
                    <a:lnTo>
                      <a:pt x="51" y="91"/>
                    </a:lnTo>
                    <a:lnTo>
                      <a:pt x="44" y="93"/>
                    </a:lnTo>
                    <a:lnTo>
                      <a:pt x="36" y="91"/>
                    </a:lnTo>
                    <a:lnTo>
                      <a:pt x="29" y="87"/>
                    </a:lnTo>
                    <a:lnTo>
                      <a:pt x="22" y="81"/>
                    </a:lnTo>
                    <a:lnTo>
                      <a:pt x="16" y="73"/>
                    </a:lnTo>
                    <a:lnTo>
                      <a:pt x="12" y="63"/>
                    </a:lnTo>
                    <a:lnTo>
                      <a:pt x="8" y="53"/>
                    </a:lnTo>
                    <a:lnTo>
                      <a:pt x="4" y="51"/>
                    </a:lnTo>
                    <a:lnTo>
                      <a:pt x="1" y="48"/>
                    </a:lnTo>
                    <a:lnTo>
                      <a:pt x="0" y="43"/>
                    </a:lnTo>
                    <a:lnTo>
                      <a:pt x="1" y="38"/>
                    </a:lnTo>
                    <a:lnTo>
                      <a:pt x="3" y="35"/>
                    </a:lnTo>
                    <a:lnTo>
                      <a:pt x="7" y="33"/>
                    </a:lnTo>
                    <a:lnTo>
                      <a:pt x="9" y="23"/>
                    </a:lnTo>
                    <a:lnTo>
                      <a:pt x="14" y="15"/>
                    </a:lnTo>
                    <a:lnTo>
                      <a:pt x="20" y="8"/>
                    </a:lnTo>
                    <a:lnTo>
                      <a:pt x="28" y="3"/>
                    </a:lnTo>
                    <a:lnTo>
                      <a:pt x="35"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30" name="Freeform 54">
                <a:extLst>
                  <a:ext uri="{FF2B5EF4-FFF2-40B4-BE49-F238E27FC236}">
                    <a16:creationId xmlns:a16="http://schemas.microsoft.com/office/drawing/2014/main" id="{EAABFCA6-1175-4C1B-AB70-C035B7D5FE5B}"/>
                  </a:ext>
                </a:extLst>
              </p:cNvPr>
              <p:cNvSpPr>
                <a:spLocks/>
              </p:cNvSpPr>
              <p:nvPr/>
            </p:nvSpPr>
            <p:spPr bwMode="auto">
              <a:xfrm>
                <a:off x="5359400" y="2217738"/>
                <a:ext cx="136525" cy="149225"/>
              </a:xfrm>
              <a:custGeom>
                <a:avLst/>
                <a:gdLst/>
                <a:ahLst/>
                <a:cxnLst>
                  <a:cxn ang="0">
                    <a:pos x="44" y="0"/>
                  </a:cxn>
                  <a:cxn ang="0">
                    <a:pos x="51" y="0"/>
                  </a:cxn>
                  <a:cxn ang="0">
                    <a:pos x="58" y="3"/>
                  </a:cxn>
                  <a:cxn ang="0">
                    <a:pos x="65" y="6"/>
                  </a:cxn>
                  <a:cxn ang="0">
                    <a:pos x="70" y="11"/>
                  </a:cxn>
                  <a:cxn ang="0">
                    <a:pos x="75" y="17"/>
                  </a:cxn>
                  <a:cxn ang="0">
                    <a:pos x="79" y="25"/>
                  </a:cxn>
                  <a:cxn ang="0">
                    <a:pos x="81" y="33"/>
                  </a:cxn>
                  <a:cxn ang="0">
                    <a:pos x="84" y="36"/>
                  </a:cxn>
                  <a:cxn ang="0">
                    <a:pos x="85" y="39"/>
                  </a:cxn>
                  <a:cxn ang="0">
                    <a:pos x="86" y="43"/>
                  </a:cxn>
                  <a:cxn ang="0">
                    <a:pos x="85" y="47"/>
                  </a:cxn>
                  <a:cxn ang="0">
                    <a:pos x="83" y="51"/>
                  </a:cxn>
                  <a:cxn ang="0">
                    <a:pos x="80" y="53"/>
                  </a:cxn>
                  <a:cxn ang="0">
                    <a:pos x="76" y="63"/>
                  </a:cxn>
                  <a:cxn ang="0">
                    <a:pos x="71" y="73"/>
                  </a:cxn>
                  <a:cxn ang="0">
                    <a:pos x="66" y="81"/>
                  </a:cxn>
                  <a:cxn ang="0">
                    <a:pos x="59" y="88"/>
                  </a:cxn>
                  <a:cxn ang="0">
                    <a:pos x="51" y="92"/>
                  </a:cxn>
                  <a:cxn ang="0">
                    <a:pos x="44" y="94"/>
                  </a:cxn>
                  <a:cxn ang="0">
                    <a:pos x="37" y="92"/>
                  </a:cxn>
                  <a:cxn ang="0">
                    <a:pos x="30" y="88"/>
                  </a:cxn>
                  <a:cxn ang="0">
                    <a:pos x="23" y="81"/>
                  </a:cxn>
                  <a:cxn ang="0">
                    <a:pos x="17" y="73"/>
                  </a:cxn>
                  <a:cxn ang="0">
                    <a:pos x="12" y="63"/>
                  </a:cxn>
                  <a:cxn ang="0">
                    <a:pos x="9" y="53"/>
                  </a:cxn>
                  <a:cxn ang="0">
                    <a:pos x="4" y="52"/>
                  </a:cxn>
                  <a:cxn ang="0">
                    <a:pos x="1" y="48"/>
                  </a:cxn>
                  <a:cxn ang="0">
                    <a:pos x="0" y="43"/>
                  </a:cxn>
                  <a:cxn ang="0">
                    <a:pos x="1" y="39"/>
                  </a:cxn>
                  <a:cxn ang="0">
                    <a:pos x="4" y="35"/>
                  </a:cxn>
                  <a:cxn ang="0">
                    <a:pos x="7" y="33"/>
                  </a:cxn>
                  <a:cxn ang="0">
                    <a:pos x="10" y="23"/>
                  </a:cxn>
                  <a:cxn ang="0">
                    <a:pos x="15" y="15"/>
                  </a:cxn>
                  <a:cxn ang="0">
                    <a:pos x="21" y="9"/>
                  </a:cxn>
                  <a:cxn ang="0">
                    <a:pos x="28" y="3"/>
                  </a:cxn>
                  <a:cxn ang="0">
                    <a:pos x="36" y="1"/>
                  </a:cxn>
                  <a:cxn ang="0">
                    <a:pos x="44" y="0"/>
                  </a:cxn>
                </a:cxnLst>
                <a:rect l="0" t="0" r="r" b="b"/>
                <a:pathLst>
                  <a:path w="86" h="94">
                    <a:moveTo>
                      <a:pt x="44" y="0"/>
                    </a:moveTo>
                    <a:lnTo>
                      <a:pt x="51" y="0"/>
                    </a:lnTo>
                    <a:lnTo>
                      <a:pt x="58" y="3"/>
                    </a:lnTo>
                    <a:lnTo>
                      <a:pt x="65" y="6"/>
                    </a:lnTo>
                    <a:lnTo>
                      <a:pt x="70" y="11"/>
                    </a:lnTo>
                    <a:lnTo>
                      <a:pt x="75" y="17"/>
                    </a:lnTo>
                    <a:lnTo>
                      <a:pt x="79" y="25"/>
                    </a:lnTo>
                    <a:lnTo>
                      <a:pt x="81" y="33"/>
                    </a:lnTo>
                    <a:lnTo>
                      <a:pt x="84" y="36"/>
                    </a:lnTo>
                    <a:lnTo>
                      <a:pt x="85" y="39"/>
                    </a:lnTo>
                    <a:lnTo>
                      <a:pt x="86" y="43"/>
                    </a:lnTo>
                    <a:lnTo>
                      <a:pt x="85" y="47"/>
                    </a:lnTo>
                    <a:lnTo>
                      <a:pt x="83" y="51"/>
                    </a:lnTo>
                    <a:lnTo>
                      <a:pt x="80" y="53"/>
                    </a:lnTo>
                    <a:lnTo>
                      <a:pt x="76" y="63"/>
                    </a:lnTo>
                    <a:lnTo>
                      <a:pt x="71" y="73"/>
                    </a:lnTo>
                    <a:lnTo>
                      <a:pt x="66" y="81"/>
                    </a:lnTo>
                    <a:lnTo>
                      <a:pt x="59" y="88"/>
                    </a:lnTo>
                    <a:lnTo>
                      <a:pt x="51" y="92"/>
                    </a:lnTo>
                    <a:lnTo>
                      <a:pt x="44" y="94"/>
                    </a:lnTo>
                    <a:lnTo>
                      <a:pt x="37" y="92"/>
                    </a:lnTo>
                    <a:lnTo>
                      <a:pt x="30" y="88"/>
                    </a:lnTo>
                    <a:lnTo>
                      <a:pt x="23" y="81"/>
                    </a:lnTo>
                    <a:lnTo>
                      <a:pt x="17" y="73"/>
                    </a:lnTo>
                    <a:lnTo>
                      <a:pt x="12" y="63"/>
                    </a:lnTo>
                    <a:lnTo>
                      <a:pt x="9" y="53"/>
                    </a:lnTo>
                    <a:lnTo>
                      <a:pt x="4" y="52"/>
                    </a:lnTo>
                    <a:lnTo>
                      <a:pt x="1" y="48"/>
                    </a:lnTo>
                    <a:lnTo>
                      <a:pt x="0" y="43"/>
                    </a:lnTo>
                    <a:lnTo>
                      <a:pt x="1" y="39"/>
                    </a:lnTo>
                    <a:lnTo>
                      <a:pt x="4" y="35"/>
                    </a:lnTo>
                    <a:lnTo>
                      <a:pt x="7" y="33"/>
                    </a:lnTo>
                    <a:lnTo>
                      <a:pt x="10" y="23"/>
                    </a:lnTo>
                    <a:lnTo>
                      <a:pt x="15" y="15"/>
                    </a:lnTo>
                    <a:lnTo>
                      <a:pt x="21" y="9"/>
                    </a:lnTo>
                    <a:lnTo>
                      <a:pt x="28" y="3"/>
                    </a:lnTo>
                    <a:lnTo>
                      <a:pt x="36"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31" name="Freeform 55">
                <a:extLst>
                  <a:ext uri="{FF2B5EF4-FFF2-40B4-BE49-F238E27FC236}">
                    <a16:creationId xmlns:a16="http://schemas.microsoft.com/office/drawing/2014/main" id="{2ADB8FC3-1278-4B10-803F-41AA2ECA0677}"/>
                  </a:ext>
                </a:extLst>
              </p:cNvPr>
              <p:cNvSpPr>
                <a:spLocks/>
              </p:cNvSpPr>
              <p:nvPr/>
            </p:nvSpPr>
            <p:spPr bwMode="auto">
              <a:xfrm>
                <a:off x="5472113" y="2355851"/>
                <a:ext cx="138112" cy="147638"/>
              </a:xfrm>
              <a:custGeom>
                <a:avLst/>
                <a:gdLst/>
                <a:ahLst/>
                <a:cxnLst>
                  <a:cxn ang="0">
                    <a:pos x="44" y="0"/>
                  </a:cxn>
                  <a:cxn ang="0">
                    <a:pos x="53" y="1"/>
                  </a:cxn>
                  <a:cxn ang="0">
                    <a:pos x="60" y="4"/>
                  </a:cxn>
                  <a:cxn ang="0">
                    <a:pos x="68" y="9"/>
                  </a:cxn>
                  <a:cxn ang="0">
                    <a:pos x="74" y="15"/>
                  </a:cxn>
                  <a:cxn ang="0">
                    <a:pos x="78" y="24"/>
                  </a:cxn>
                  <a:cxn ang="0">
                    <a:pos x="81" y="33"/>
                  </a:cxn>
                  <a:cxn ang="0">
                    <a:pos x="84" y="36"/>
                  </a:cxn>
                  <a:cxn ang="0">
                    <a:pos x="86" y="39"/>
                  </a:cxn>
                  <a:cxn ang="0">
                    <a:pos x="87" y="43"/>
                  </a:cxn>
                  <a:cxn ang="0">
                    <a:pos x="86" y="47"/>
                  </a:cxn>
                  <a:cxn ang="0">
                    <a:pos x="83" y="51"/>
                  </a:cxn>
                  <a:cxn ang="0">
                    <a:pos x="80" y="53"/>
                  </a:cxn>
                  <a:cxn ang="0">
                    <a:pos x="76" y="63"/>
                  </a:cxn>
                  <a:cxn ang="0">
                    <a:pos x="72" y="72"/>
                  </a:cxn>
                  <a:cxn ang="0">
                    <a:pos x="66" y="81"/>
                  </a:cxn>
                  <a:cxn ang="0">
                    <a:pos x="59" y="87"/>
                  </a:cxn>
                  <a:cxn ang="0">
                    <a:pos x="52" y="91"/>
                  </a:cxn>
                  <a:cxn ang="0">
                    <a:pos x="44" y="93"/>
                  </a:cxn>
                  <a:cxn ang="0">
                    <a:pos x="37" y="91"/>
                  </a:cxn>
                  <a:cxn ang="0">
                    <a:pos x="29" y="87"/>
                  </a:cxn>
                  <a:cxn ang="0">
                    <a:pos x="23" y="81"/>
                  </a:cxn>
                  <a:cxn ang="0">
                    <a:pos x="17" y="72"/>
                  </a:cxn>
                  <a:cxn ang="0">
                    <a:pos x="12" y="63"/>
                  </a:cxn>
                  <a:cxn ang="0">
                    <a:pos x="9" y="53"/>
                  </a:cxn>
                  <a:cxn ang="0">
                    <a:pos x="5" y="51"/>
                  </a:cxn>
                  <a:cxn ang="0">
                    <a:pos x="2" y="47"/>
                  </a:cxn>
                  <a:cxn ang="0">
                    <a:pos x="0" y="43"/>
                  </a:cxn>
                  <a:cxn ang="0">
                    <a:pos x="2" y="39"/>
                  </a:cxn>
                  <a:cxn ang="0">
                    <a:pos x="4" y="35"/>
                  </a:cxn>
                  <a:cxn ang="0">
                    <a:pos x="8" y="33"/>
                  </a:cxn>
                  <a:cxn ang="0">
                    <a:pos x="10" y="24"/>
                  </a:cxn>
                  <a:cxn ang="0">
                    <a:pos x="13" y="17"/>
                  </a:cxn>
                  <a:cxn ang="0">
                    <a:pos x="19" y="11"/>
                  </a:cxn>
                  <a:cxn ang="0">
                    <a:pos x="24" y="6"/>
                  </a:cxn>
                  <a:cxn ang="0">
                    <a:pos x="30" y="2"/>
                  </a:cxn>
                  <a:cxn ang="0">
                    <a:pos x="38" y="0"/>
                  </a:cxn>
                  <a:cxn ang="0">
                    <a:pos x="44" y="0"/>
                  </a:cxn>
                </a:cxnLst>
                <a:rect l="0" t="0" r="r" b="b"/>
                <a:pathLst>
                  <a:path w="87" h="93">
                    <a:moveTo>
                      <a:pt x="44" y="0"/>
                    </a:moveTo>
                    <a:lnTo>
                      <a:pt x="53" y="1"/>
                    </a:lnTo>
                    <a:lnTo>
                      <a:pt x="60" y="4"/>
                    </a:lnTo>
                    <a:lnTo>
                      <a:pt x="68" y="9"/>
                    </a:lnTo>
                    <a:lnTo>
                      <a:pt x="74" y="15"/>
                    </a:lnTo>
                    <a:lnTo>
                      <a:pt x="78" y="24"/>
                    </a:lnTo>
                    <a:lnTo>
                      <a:pt x="81" y="33"/>
                    </a:lnTo>
                    <a:lnTo>
                      <a:pt x="84" y="36"/>
                    </a:lnTo>
                    <a:lnTo>
                      <a:pt x="86" y="39"/>
                    </a:lnTo>
                    <a:lnTo>
                      <a:pt x="87" y="43"/>
                    </a:lnTo>
                    <a:lnTo>
                      <a:pt x="86" y="47"/>
                    </a:lnTo>
                    <a:lnTo>
                      <a:pt x="83" y="51"/>
                    </a:lnTo>
                    <a:lnTo>
                      <a:pt x="80" y="53"/>
                    </a:lnTo>
                    <a:lnTo>
                      <a:pt x="76" y="63"/>
                    </a:lnTo>
                    <a:lnTo>
                      <a:pt x="72" y="72"/>
                    </a:lnTo>
                    <a:lnTo>
                      <a:pt x="66" y="81"/>
                    </a:lnTo>
                    <a:lnTo>
                      <a:pt x="59" y="87"/>
                    </a:lnTo>
                    <a:lnTo>
                      <a:pt x="52" y="91"/>
                    </a:lnTo>
                    <a:lnTo>
                      <a:pt x="44" y="93"/>
                    </a:lnTo>
                    <a:lnTo>
                      <a:pt x="37" y="91"/>
                    </a:lnTo>
                    <a:lnTo>
                      <a:pt x="29" y="87"/>
                    </a:lnTo>
                    <a:lnTo>
                      <a:pt x="23" y="81"/>
                    </a:lnTo>
                    <a:lnTo>
                      <a:pt x="17" y="72"/>
                    </a:lnTo>
                    <a:lnTo>
                      <a:pt x="12" y="63"/>
                    </a:lnTo>
                    <a:lnTo>
                      <a:pt x="9" y="53"/>
                    </a:lnTo>
                    <a:lnTo>
                      <a:pt x="5" y="51"/>
                    </a:lnTo>
                    <a:lnTo>
                      <a:pt x="2" y="47"/>
                    </a:lnTo>
                    <a:lnTo>
                      <a:pt x="0" y="43"/>
                    </a:lnTo>
                    <a:lnTo>
                      <a:pt x="2" y="39"/>
                    </a:lnTo>
                    <a:lnTo>
                      <a:pt x="4" y="35"/>
                    </a:lnTo>
                    <a:lnTo>
                      <a:pt x="8" y="33"/>
                    </a:lnTo>
                    <a:lnTo>
                      <a:pt x="10" y="24"/>
                    </a:lnTo>
                    <a:lnTo>
                      <a:pt x="13" y="17"/>
                    </a:lnTo>
                    <a:lnTo>
                      <a:pt x="19" y="11"/>
                    </a:lnTo>
                    <a:lnTo>
                      <a:pt x="24" y="6"/>
                    </a:lnTo>
                    <a:lnTo>
                      <a:pt x="30" y="2"/>
                    </a:lnTo>
                    <a:lnTo>
                      <a:pt x="38" y="0"/>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grpSp>
        <p:sp>
          <p:nvSpPr>
            <p:cNvPr id="132" name="Freeform 35">
              <a:extLst>
                <a:ext uri="{FF2B5EF4-FFF2-40B4-BE49-F238E27FC236}">
                  <a16:creationId xmlns:a16="http://schemas.microsoft.com/office/drawing/2014/main" id="{9F2369F0-119D-4648-AAF9-00D5CAC5BF08}"/>
                </a:ext>
              </a:extLst>
            </p:cNvPr>
            <p:cNvSpPr>
              <a:spLocks noEditPoints="1"/>
            </p:cNvSpPr>
            <p:nvPr/>
          </p:nvSpPr>
          <p:spPr bwMode="auto">
            <a:xfrm>
              <a:off x="420330" y="1855751"/>
              <a:ext cx="698982" cy="673823"/>
            </a:xfrm>
            <a:custGeom>
              <a:avLst/>
              <a:gdLst>
                <a:gd name="T0" fmla="*/ 51 w 551"/>
                <a:gd name="T1" fmla="*/ 284 h 384"/>
                <a:gd name="T2" fmla="*/ 0 w 551"/>
                <a:gd name="T3" fmla="*/ 384 h 384"/>
                <a:gd name="T4" fmla="*/ 551 w 551"/>
                <a:gd name="T5" fmla="*/ 384 h 384"/>
                <a:gd name="T6" fmla="*/ 498 w 551"/>
                <a:gd name="T7" fmla="*/ 284 h 384"/>
                <a:gd name="T8" fmla="*/ 310 w 551"/>
                <a:gd name="T9" fmla="*/ 284 h 384"/>
                <a:gd name="T10" fmla="*/ 310 w 551"/>
                <a:gd name="T11" fmla="*/ 261 h 384"/>
                <a:gd name="T12" fmla="*/ 472 w 551"/>
                <a:gd name="T13" fmla="*/ 261 h 384"/>
                <a:gd name="T14" fmla="*/ 500 w 551"/>
                <a:gd name="T15" fmla="*/ 235 h 384"/>
                <a:gd name="T16" fmla="*/ 500 w 551"/>
                <a:gd name="T17" fmla="*/ 26 h 384"/>
                <a:gd name="T18" fmla="*/ 472 w 551"/>
                <a:gd name="T19" fmla="*/ 0 h 384"/>
                <a:gd name="T20" fmla="*/ 79 w 551"/>
                <a:gd name="T21" fmla="*/ 0 h 384"/>
                <a:gd name="T22" fmla="*/ 51 w 551"/>
                <a:gd name="T23" fmla="*/ 26 h 384"/>
                <a:gd name="T24" fmla="*/ 51 w 551"/>
                <a:gd name="T25" fmla="*/ 235 h 384"/>
                <a:gd name="T26" fmla="*/ 79 w 551"/>
                <a:gd name="T27" fmla="*/ 261 h 384"/>
                <a:gd name="T28" fmla="*/ 241 w 551"/>
                <a:gd name="T29" fmla="*/ 261 h 384"/>
                <a:gd name="T30" fmla="*/ 241 w 551"/>
                <a:gd name="T31" fmla="*/ 284 h 384"/>
                <a:gd name="T32" fmla="*/ 51 w 551"/>
                <a:gd name="T33" fmla="*/ 284 h 384"/>
                <a:gd name="T34" fmla="*/ 86 w 551"/>
                <a:gd name="T35" fmla="*/ 36 h 384"/>
                <a:gd name="T36" fmla="*/ 465 w 551"/>
                <a:gd name="T37" fmla="*/ 36 h 384"/>
                <a:gd name="T38" fmla="*/ 465 w 551"/>
                <a:gd name="T39" fmla="*/ 225 h 384"/>
                <a:gd name="T40" fmla="*/ 86 w 551"/>
                <a:gd name="T41" fmla="*/ 225 h 384"/>
                <a:gd name="T42" fmla="*/ 86 w 551"/>
                <a:gd name="T43" fmla="*/ 3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384">
                  <a:moveTo>
                    <a:pt x="51" y="284"/>
                  </a:moveTo>
                  <a:cubicBezTo>
                    <a:pt x="0" y="384"/>
                    <a:pt x="0" y="384"/>
                    <a:pt x="0" y="384"/>
                  </a:cubicBezTo>
                  <a:cubicBezTo>
                    <a:pt x="551" y="384"/>
                    <a:pt x="551" y="384"/>
                    <a:pt x="551" y="384"/>
                  </a:cubicBezTo>
                  <a:cubicBezTo>
                    <a:pt x="498" y="284"/>
                    <a:pt x="498" y="284"/>
                    <a:pt x="498" y="284"/>
                  </a:cubicBezTo>
                  <a:cubicBezTo>
                    <a:pt x="310" y="284"/>
                    <a:pt x="310" y="284"/>
                    <a:pt x="310" y="284"/>
                  </a:cubicBezTo>
                  <a:cubicBezTo>
                    <a:pt x="310" y="261"/>
                    <a:pt x="310" y="261"/>
                    <a:pt x="310" y="261"/>
                  </a:cubicBezTo>
                  <a:cubicBezTo>
                    <a:pt x="472" y="261"/>
                    <a:pt x="472" y="261"/>
                    <a:pt x="472" y="261"/>
                  </a:cubicBezTo>
                  <a:cubicBezTo>
                    <a:pt x="488" y="261"/>
                    <a:pt x="500" y="249"/>
                    <a:pt x="500" y="235"/>
                  </a:cubicBezTo>
                  <a:cubicBezTo>
                    <a:pt x="500" y="26"/>
                    <a:pt x="500" y="26"/>
                    <a:pt x="500" y="26"/>
                  </a:cubicBezTo>
                  <a:cubicBezTo>
                    <a:pt x="500" y="11"/>
                    <a:pt x="488" y="0"/>
                    <a:pt x="472" y="0"/>
                  </a:cubicBezTo>
                  <a:cubicBezTo>
                    <a:pt x="79" y="0"/>
                    <a:pt x="79" y="0"/>
                    <a:pt x="79" y="0"/>
                  </a:cubicBezTo>
                  <a:cubicBezTo>
                    <a:pt x="63" y="0"/>
                    <a:pt x="51" y="11"/>
                    <a:pt x="51" y="26"/>
                  </a:cubicBezTo>
                  <a:cubicBezTo>
                    <a:pt x="51" y="235"/>
                    <a:pt x="51" y="235"/>
                    <a:pt x="51" y="235"/>
                  </a:cubicBezTo>
                  <a:cubicBezTo>
                    <a:pt x="51" y="249"/>
                    <a:pt x="63" y="261"/>
                    <a:pt x="79" y="261"/>
                  </a:cubicBezTo>
                  <a:cubicBezTo>
                    <a:pt x="241" y="261"/>
                    <a:pt x="241" y="261"/>
                    <a:pt x="241" y="261"/>
                  </a:cubicBezTo>
                  <a:cubicBezTo>
                    <a:pt x="241" y="284"/>
                    <a:pt x="241" y="284"/>
                    <a:pt x="241" y="284"/>
                  </a:cubicBezTo>
                  <a:lnTo>
                    <a:pt x="51" y="284"/>
                  </a:lnTo>
                  <a:close/>
                  <a:moveTo>
                    <a:pt x="86" y="36"/>
                  </a:moveTo>
                  <a:cubicBezTo>
                    <a:pt x="465" y="36"/>
                    <a:pt x="465" y="36"/>
                    <a:pt x="465" y="36"/>
                  </a:cubicBezTo>
                  <a:cubicBezTo>
                    <a:pt x="465" y="225"/>
                    <a:pt x="465" y="225"/>
                    <a:pt x="465" y="225"/>
                  </a:cubicBezTo>
                  <a:cubicBezTo>
                    <a:pt x="86" y="225"/>
                    <a:pt x="86" y="225"/>
                    <a:pt x="86" y="225"/>
                  </a:cubicBezTo>
                  <a:lnTo>
                    <a:pt x="86" y="36"/>
                  </a:ln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dirty="0">
                <a:solidFill>
                  <a:prstClr val="white">
                    <a:lumMod val="65000"/>
                  </a:prstClr>
                </a:solidFill>
                <a:latin typeface="Calibri" panose="020F0502020204030204"/>
                <a:cs typeface="+mn-cs"/>
              </a:endParaRPr>
            </a:p>
          </p:txBody>
        </p:sp>
        <p:pic>
          <p:nvPicPr>
            <p:cNvPr id="137" name="Picture 136" descr="A close up of a building&#10;&#10;Description generated with high confidence">
              <a:extLst>
                <a:ext uri="{FF2B5EF4-FFF2-40B4-BE49-F238E27FC236}">
                  <a16:creationId xmlns:a16="http://schemas.microsoft.com/office/drawing/2014/main" id="{EEF35B00-CA87-4936-9502-A918D701C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233" y="5020544"/>
              <a:ext cx="749227" cy="749227"/>
            </a:xfrm>
            <a:prstGeom prst="rect">
              <a:avLst/>
            </a:prstGeom>
          </p:spPr>
        </p:pic>
      </p:grpSp>
      <p:grpSp>
        <p:nvGrpSpPr>
          <p:cNvPr id="31" name="Group 30">
            <a:extLst>
              <a:ext uri="{FF2B5EF4-FFF2-40B4-BE49-F238E27FC236}">
                <a16:creationId xmlns:a16="http://schemas.microsoft.com/office/drawing/2014/main" id="{2968AD2E-764E-4C02-A0E6-050C0084BC6B}"/>
              </a:ext>
            </a:extLst>
          </p:cNvPr>
          <p:cNvGrpSpPr/>
          <p:nvPr/>
        </p:nvGrpSpPr>
        <p:grpSpPr>
          <a:xfrm>
            <a:off x="8283238" y="3077415"/>
            <a:ext cx="585547" cy="2829278"/>
            <a:chOff x="11044317" y="1997401"/>
            <a:chExt cx="780729" cy="3772371"/>
          </a:xfrm>
        </p:grpSpPr>
        <p:pic>
          <p:nvPicPr>
            <p:cNvPr id="138" name="Picture 137">
              <a:extLst>
                <a:ext uri="{FF2B5EF4-FFF2-40B4-BE49-F238E27FC236}">
                  <a16:creationId xmlns:a16="http://schemas.microsoft.com/office/drawing/2014/main" id="{1D73246E-98DC-48FB-BB36-DB288ABC0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17" y="4989043"/>
              <a:ext cx="780729" cy="780729"/>
            </a:xfrm>
            <a:prstGeom prst="rect">
              <a:avLst/>
            </a:prstGeom>
            <a:solidFill>
              <a:schemeClr val="tx2"/>
            </a:solidFill>
          </p:spPr>
        </p:pic>
        <p:pic>
          <p:nvPicPr>
            <p:cNvPr id="24" name="Picture 23">
              <a:extLst>
                <a:ext uri="{FF2B5EF4-FFF2-40B4-BE49-F238E27FC236}">
                  <a16:creationId xmlns:a16="http://schemas.microsoft.com/office/drawing/2014/main" id="{10CA1E96-7B78-4F26-9047-9AC954E05256}"/>
                </a:ext>
              </a:extLst>
            </p:cNvPr>
            <p:cNvPicPr>
              <a:picLocks noChangeAspect="1"/>
            </p:cNvPicPr>
            <p:nvPr/>
          </p:nvPicPr>
          <p:blipFill>
            <a:blip r:embed="rId5"/>
            <a:stretch>
              <a:fillRect/>
            </a:stretch>
          </p:blipFill>
          <p:spPr>
            <a:xfrm>
              <a:off x="11061357" y="1997401"/>
              <a:ext cx="627942" cy="640135"/>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id="{3E99404E-6014-495C-B531-4F26C240DD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57" y="3527390"/>
              <a:ext cx="576234" cy="576821"/>
            </a:xfrm>
            <a:prstGeom prst="rect">
              <a:avLst/>
            </a:prstGeom>
          </p:spPr>
        </p:pic>
      </p:grpSp>
      <p:grpSp>
        <p:nvGrpSpPr>
          <p:cNvPr id="13" name="Group 12">
            <a:extLst>
              <a:ext uri="{FF2B5EF4-FFF2-40B4-BE49-F238E27FC236}">
                <a16:creationId xmlns:a16="http://schemas.microsoft.com/office/drawing/2014/main" id="{603B1638-2AF7-4EDD-929E-C6EDF5D9FBFC}"/>
              </a:ext>
            </a:extLst>
          </p:cNvPr>
          <p:cNvGrpSpPr/>
          <p:nvPr/>
        </p:nvGrpSpPr>
        <p:grpSpPr>
          <a:xfrm>
            <a:off x="2841266" y="2630778"/>
            <a:ext cx="3492649" cy="3403997"/>
            <a:chOff x="2833674" y="2649453"/>
            <a:chExt cx="3492649" cy="3403997"/>
          </a:xfrm>
        </p:grpSpPr>
        <p:grpSp>
          <p:nvGrpSpPr>
            <p:cNvPr id="27" name="Group 26">
              <a:extLst>
                <a:ext uri="{FF2B5EF4-FFF2-40B4-BE49-F238E27FC236}">
                  <a16:creationId xmlns:a16="http://schemas.microsoft.com/office/drawing/2014/main" id="{2FFEF8D7-F10D-470F-947B-1BEF6CD07228}"/>
                </a:ext>
              </a:extLst>
            </p:cNvPr>
            <p:cNvGrpSpPr/>
            <p:nvPr/>
          </p:nvGrpSpPr>
          <p:grpSpPr>
            <a:xfrm>
              <a:off x="2833674" y="2649453"/>
              <a:ext cx="3492649" cy="3403997"/>
              <a:chOff x="3666176" y="1467122"/>
              <a:chExt cx="4656865" cy="4538663"/>
            </a:xfrm>
          </p:grpSpPr>
          <p:grpSp>
            <p:nvGrpSpPr>
              <p:cNvPr id="4" name="Group 3">
                <a:extLst>
                  <a:ext uri="{FF2B5EF4-FFF2-40B4-BE49-F238E27FC236}">
                    <a16:creationId xmlns:a16="http://schemas.microsoft.com/office/drawing/2014/main" id="{08114500-02F2-4C99-8C6C-75B2B7706DAD}"/>
                  </a:ext>
                </a:extLst>
              </p:cNvPr>
              <p:cNvGrpSpPr/>
              <p:nvPr/>
            </p:nvGrpSpPr>
            <p:grpSpPr>
              <a:xfrm>
                <a:off x="3666634" y="1467122"/>
                <a:ext cx="4533900" cy="4538663"/>
                <a:chOff x="3670301" y="1600200"/>
                <a:chExt cx="4533900" cy="4538663"/>
              </a:xfrm>
              <a:effectLst>
                <a:outerShdw blurRad="101600" dist="50800" dir="3600000" sx="102000" sy="102000" algn="tl" rotWithShape="0">
                  <a:prstClr val="black">
                    <a:alpha val="10000"/>
                  </a:prstClr>
                </a:outerShdw>
              </a:effectLst>
            </p:grpSpPr>
            <p:sp>
              <p:nvSpPr>
                <p:cNvPr id="6" name="Freeform 7">
                  <a:extLst>
                    <a:ext uri="{FF2B5EF4-FFF2-40B4-BE49-F238E27FC236}">
                      <a16:creationId xmlns:a16="http://schemas.microsoft.com/office/drawing/2014/main" id="{B046A5DB-0A1C-4D5D-8187-AE3C4ABEBB8F}"/>
                    </a:ext>
                  </a:extLst>
                </p:cNvPr>
                <p:cNvSpPr>
                  <a:spLocks/>
                </p:cNvSpPr>
                <p:nvPr/>
              </p:nvSpPr>
              <p:spPr bwMode="auto">
                <a:xfrm>
                  <a:off x="5459413" y="1614488"/>
                  <a:ext cx="2495550" cy="1216025"/>
                </a:xfrm>
                <a:custGeom>
                  <a:avLst/>
                  <a:gdLst>
                    <a:gd name="T0" fmla="*/ 869 w 3143"/>
                    <a:gd name="T1" fmla="*/ 0 h 1533"/>
                    <a:gd name="T2" fmla="*/ 1016 w 3143"/>
                    <a:gd name="T3" fmla="*/ 17 h 1533"/>
                    <a:gd name="T4" fmla="*/ 1162 w 3143"/>
                    <a:gd name="T5" fmla="*/ 43 h 1533"/>
                    <a:gd name="T6" fmla="*/ 1307 w 3143"/>
                    <a:gd name="T7" fmla="*/ 77 h 1533"/>
                    <a:gd name="T8" fmla="*/ 1449 w 3143"/>
                    <a:gd name="T9" fmla="*/ 116 h 1533"/>
                    <a:gd name="T10" fmla="*/ 1590 w 3143"/>
                    <a:gd name="T11" fmla="*/ 163 h 1533"/>
                    <a:gd name="T12" fmla="*/ 1727 w 3143"/>
                    <a:gd name="T13" fmla="*/ 217 h 1533"/>
                    <a:gd name="T14" fmla="*/ 1863 w 3143"/>
                    <a:gd name="T15" fmla="*/ 280 h 1533"/>
                    <a:gd name="T16" fmla="*/ 1995 w 3143"/>
                    <a:gd name="T17" fmla="*/ 349 h 1533"/>
                    <a:gd name="T18" fmla="*/ 2123 w 3143"/>
                    <a:gd name="T19" fmla="*/ 424 h 1533"/>
                    <a:gd name="T20" fmla="*/ 2248 w 3143"/>
                    <a:gd name="T21" fmla="*/ 507 h 1533"/>
                    <a:gd name="T22" fmla="*/ 2370 w 3143"/>
                    <a:gd name="T23" fmla="*/ 596 h 1533"/>
                    <a:gd name="T24" fmla="*/ 2486 w 3143"/>
                    <a:gd name="T25" fmla="*/ 693 h 1533"/>
                    <a:gd name="T26" fmla="*/ 2598 w 3143"/>
                    <a:gd name="T27" fmla="*/ 796 h 1533"/>
                    <a:gd name="T28" fmla="*/ 2704 w 3143"/>
                    <a:gd name="T29" fmla="*/ 905 h 1533"/>
                    <a:gd name="T30" fmla="*/ 2806 w 3143"/>
                    <a:gd name="T31" fmla="*/ 1022 h 1533"/>
                    <a:gd name="T32" fmla="*/ 2902 w 3143"/>
                    <a:gd name="T33" fmla="*/ 1143 h 1533"/>
                    <a:gd name="T34" fmla="*/ 2992 w 3143"/>
                    <a:gd name="T35" fmla="*/ 1274 h 1533"/>
                    <a:gd name="T36" fmla="*/ 3075 w 3143"/>
                    <a:gd name="T37" fmla="*/ 1407 h 1533"/>
                    <a:gd name="T38" fmla="*/ 3143 w 3143"/>
                    <a:gd name="T39" fmla="*/ 1531 h 1533"/>
                    <a:gd name="T40" fmla="*/ 0 w 3143"/>
                    <a:gd name="T41" fmla="*/ 1533 h 1533"/>
                    <a:gd name="T42" fmla="*/ 869 w 3143"/>
                    <a:gd name="T43"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3" h="1533">
                      <a:moveTo>
                        <a:pt x="869" y="0"/>
                      </a:moveTo>
                      <a:lnTo>
                        <a:pt x="1016" y="17"/>
                      </a:lnTo>
                      <a:lnTo>
                        <a:pt x="1162" y="43"/>
                      </a:lnTo>
                      <a:lnTo>
                        <a:pt x="1307" y="77"/>
                      </a:lnTo>
                      <a:lnTo>
                        <a:pt x="1449" y="116"/>
                      </a:lnTo>
                      <a:lnTo>
                        <a:pt x="1590" y="163"/>
                      </a:lnTo>
                      <a:lnTo>
                        <a:pt x="1727" y="217"/>
                      </a:lnTo>
                      <a:lnTo>
                        <a:pt x="1863" y="280"/>
                      </a:lnTo>
                      <a:lnTo>
                        <a:pt x="1995" y="349"/>
                      </a:lnTo>
                      <a:lnTo>
                        <a:pt x="2123" y="424"/>
                      </a:lnTo>
                      <a:lnTo>
                        <a:pt x="2248" y="507"/>
                      </a:lnTo>
                      <a:lnTo>
                        <a:pt x="2370" y="596"/>
                      </a:lnTo>
                      <a:lnTo>
                        <a:pt x="2486" y="693"/>
                      </a:lnTo>
                      <a:lnTo>
                        <a:pt x="2598" y="796"/>
                      </a:lnTo>
                      <a:lnTo>
                        <a:pt x="2704" y="905"/>
                      </a:lnTo>
                      <a:lnTo>
                        <a:pt x="2806" y="1022"/>
                      </a:lnTo>
                      <a:lnTo>
                        <a:pt x="2902" y="1143"/>
                      </a:lnTo>
                      <a:lnTo>
                        <a:pt x="2992" y="1274"/>
                      </a:lnTo>
                      <a:lnTo>
                        <a:pt x="3075" y="1407"/>
                      </a:lnTo>
                      <a:lnTo>
                        <a:pt x="3143" y="1531"/>
                      </a:lnTo>
                      <a:lnTo>
                        <a:pt x="0" y="1533"/>
                      </a:lnTo>
                      <a:lnTo>
                        <a:pt x="869" y="0"/>
                      </a:lnTo>
                      <a:close/>
                    </a:path>
                  </a:pathLst>
                </a:custGeom>
                <a:solidFill>
                  <a:srgbClr val="00C85A"/>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a:solidFill>
                      <a:prstClr val="black"/>
                    </a:solidFill>
                    <a:latin typeface="Calibri" panose="020F0502020204030204"/>
                    <a:cs typeface="+mn-cs"/>
                  </a:endParaRPr>
                </a:p>
              </p:txBody>
            </p:sp>
            <p:sp>
              <p:nvSpPr>
                <p:cNvPr id="5" name="Freeform 6">
                  <a:extLst>
                    <a:ext uri="{FF2B5EF4-FFF2-40B4-BE49-F238E27FC236}">
                      <a16:creationId xmlns:a16="http://schemas.microsoft.com/office/drawing/2014/main" id="{E8A26E24-1792-4E9D-BF8D-E70C0C1E5BEE}"/>
                    </a:ext>
                  </a:extLst>
                </p:cNvPr>
                <p:cNvSpPr>
                  <a:spLocks/>
                </p:cNvSpPr>
                <p:nvPr/>
              </p:nvSpPr>
              <p:spPr bwMode="auto">
                <a:xfrm>
                  <a:off x="4095751" y="1600200"/>
                  <a:ext cx="1957388" cy="2159000"/>
                </a:xfrm>
                <a:custGeom>
                  <a:avLst/>
                  <a:gdLst>
                    <a:gd name="T0" fmla="*/ 2328 w 2467"/>
                    <a:gd name="T1" fmla="*/ 0 h 2719"/>
                    <a:gd name="T2" fmla="*/ 2467 w 2467"/>
                    <a:gd name="T3" fmla="*/ 1 h 2719"/>
                    <a:gd name="T4" fmla="*/ 886 w 2467"/>
                    <a:gd name="T5" fmla="*/ 2719 h 2719"/>
                    <a:gd name="T6" fmla="*/ 0 w 2467"/>
                    <a:gd name="T7" fmla="*/ 1197 h 2719"/>
                    <a:gd name="T8" fmla="*/ 100 w 2467"/>
                    <a:gd name="T9" fmla="*/ 1063 h 2719"/>
                    <a:gd name="T10" fmla="*/ 210 w 2467"/>
                    <a:gd name="T11" fmla="*/ 936 h 2719"/>
                    <a:gd name="T12" fmla="*/ 324 w 2467"/>
                    <a:gd name="T13" fmla="*/ 816 h 2719"/>
                    <a:gd name="T14" fmla="*/ 448 w 2467"/>
                    <a:gd name="T15" fmla="*/ 703 h 2719"/>
                    <a:gd name="T16" fmla="*/ 576 w 2467"/>
                    <a:gd name="T17" fmla="*/ 597 h 2719"/>
                    <a:gd name="T18" fmla="*/ 712 w 2467"/>
                    <a:gd name="T19" fmla="*/ 498 h 2719"/>
                    <a:gd name="T20" fmla="*/ 853 w 2467"/>
                    <a:gd name="T21" fmla="*/ 408 h 2719"/>
                    <a:gd name="T22" fmla="*/ 999 w 2467"/>
                    <a:gd name="T23" fmla="*/ 326 h 2719"/>
                    <a:gd name="T24" fmla="*/ 1150 w 2467"/>
                    <a:gd name="T25" fmla="*/ 252 h 2719"/>
                    <a:gd name="T26" fmla="*/ 1306 w 2467"/>
                    <a:gd name="T27" fmla="*/ 187 h 2719"/>
                    <a:gd name="T28" fmla="*/ 1466 w 2467"/>
                    <a:gd name="T29" fmla="*/ 130 h 2719"/>
                    <a:gd name="T30" fmla="*/ 1631 w 2467"/>
                    <a:gd name="T31" fmla="*/ 85 h 2719"/>
                    <a:gd name="T32" fmla="*/ 1801 w 2467"/>
                    <a:gd name="T33" fmla="*/ 47 h 2719"/>
                    <a:gd name="T34" fmla="*/ 1973 w 2467"/>
                    <a:gd name="T35" fmla="*/ 21 h 2719"/>
                    <a:gd name="T36" fmla="*/ 2149 w 2467"/>
                    <a:gd name="T37" fmla="*/ 5 h 2719"/>
                    <a:gd name="T38" fmla="*/ 2328 w 2467"/>
                    <a:gd name="T39" fmla="*/ 0 h 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7" h="2719">
                      <a:moveTo>
                        <a:pt x="2328" y="0"/>
                      </a:moveTo>
                      <a:lnTo>
                        <a:pt x="2467" y="1"/>
                      </a:lnTo>
                      <a:lnTo>
                        <a:pt x="886" y="2719"/>
                      </a:lnTo>
                      <a:lnTo>
                        <a:pt x="0" y="1197"/>
                      </a:lnTo>
                      <a:lnTo>
                        <a:pt x="100" y="1063"/>
                      </a:lnTo>
                      <a:lnTo>
                        <a:pt x="210" y="936"/>
                      </a:lnTo>
                      <a:lnTo>
                        <a:pt x="324" y="816"/>
                      </a:lnTo>
                      <a:lnTo>
                        <a:pt x="448" y="703"/>
                      </a:lnTo>
                      <a:lnTo>
                        <a:pt x="576" y="597"/>
                      </a:lnTo>
                      <a:lnTo>
                        <a:pt x="712" y="498"/>
                      </a:lnTo>
                      <a:lnTo>
                        <a:pt x="853" y="408"/>
                      </a:lnTo>
                      <a:lnTo>
                        <a:pt x="999" y="326"/>
                      </a:lnTo>
                      <a:lnTo>
                        <a:pt x="1150" y="252"/>
                      </a:lnTo>
                      <a:lnTo>
                        <a:pt x="1306" y="187"/>
                      </a:lnTo>
                      <a:lnTo>
                        <a:pt x="1466" y="130"/>
                      </a:lnTo>
                      <a:lnTo>
                        <a:pt x="1631" y="85"/>
                      </a:lnTo>
                      <a:lnTo>
                        <a:pt x="1801" y="47"/>
                      </a:lnTo>
                      <a:lnTo>
                        <a:pt x="1973" y="21"/>
                      </a:lnTo>
                      <a:lnTo>
                        <a:pt x="2149" y="5"/>
                      </a:lnTo>
                      <a:lnTo>
                        <a:pt x="2328"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a:solidFill>
                      <a:prstClr val="black"/>
                    </a:solidFill>
                    <a:latin typeface="Calibri" panose="020F0502020204030204"/>
                    <a:cs typeface="+mn-cs"/>
                  </a:endParaRPr>
                </a:p>
              </p:txBody>
            </p:sp>
            <p:sp>
              <p:nvSpPr>
                <p:cNvPr id="7" name="Freeform 8">
                  <a:extLst>
                    <a:ext uri="{FF2B5EF4-FFF2-40B4-BE49-F238E27FC236}">
                      <a16:creationId xmlns:a16="http://schemas.microsoft.com/office/drawing/2014/main" id="{8CDBC258-4D06-48F9-9A48-FB2D59F743F5}"/>
                    </a:ext>
                  </a:extLst>
                </p:cNvPr>
                <p:cNvSpPr>
                  <a:spLocks/>
                </p:cNvSpPr>
                <p:nvPr/>
              </p:nvSpPr>
              <p:spPr bwMode="auto">
                <a:xfrm>
                  <a:off x="6592888" y="2917825"/>
                  <a:ext cx="1611313" cy="2170113"/>
                </a:xfrm>
                <a:custGeom>
                  <a:avLst/>
                  <a:gdLst>
                    <a:gd name="T0" fmla="*/ 1762 w 2030"/>
                    <a:gd name="T1" fmla="*/ 0 h 2735"/>
                    <a:gd name="T2" fmla="*/ 1825 w 2030"/>
                    <a:gd name="T3" fmla="*/ 144 h 2735"/>
                    <a:gd name="T4" fmla="*/ 1878 w 2030"/>
                    <a:gd name="T5" fmla="*/ 290 h 2735"/>
                    <a:gd name="T6" fmla="*/ 1925 w 2030"/>
                    <a:gd name="T7" fmla="*/ 441 h 2735"/>
                    <a:gd name="T8" fmla="*/ 1962 w 2030"/>
                    <a:gd name="T9" fmla="*/ 592 h 2735"/>
                    <a:gd name="T10" fmla="*/ 1991 w 2030"/>
                    <a:gd name="T11" fmla="*/ 747 h 2735"/>
                    <a:gd name="T12" fmla="*/ 2012 w 2030"/>
                    <a:gd name="T13" fmla="*/ 903 h 2735"/>
                    <a:gd name="T14" fmla="*/ 2024 w 2030"/>
                    <a:gd name="T15" fmla="*/ 1060 h 2735"/>
                    <a:gd name="T16" fmla="*/ 2030 w 2030"/>
                    <a:gd name="T17" fmla="*/ 1218 h 2735"/>
                    <a:gd name="T18" fmla="*/ 2024 w 2030"/>
                    <a:gd name="T19" fmla="*/ 1376 h 2735"/>
                    <a:gd name="T20" fmla="*/ 2010 w 2030"/>
                    <a:gd name="T21" fmla="*/ 1534 h 2735"/>
                    <a:gd name="T22" fmla="*/ 1988 w 2030"/>
                    <a:gd name="T23" fmla="*/ 1692 h 2735"/>
                    <a:gd name="T24" fmla="*/ 1955 w 2030"/>
                    <a:gd name="T25" fmla="*/ 1850 h 2735"/>
                    <a:gd name="T26" fmla="*/ 1915 w 2030"/>
                    <a:gd name="T27" fmla="*/ 2007 h 2735"/>
                    <a:gd name="T28" fmla="*/ 1865 w 2030"/>
                    <a:gd name="T29" fmla="*/ 2161 h 2735"/>
                    <a:gd name="T30" fmla="*/ 1805 w 2030"/>
                    <a:gd name="T31" fmla="*/ 2314 h 2735"/>
                    <a:gd name="T32" fmla="*/ 1736 w 2030"/>
                    <a:gd name="T33" fmla="*/ 2466 h 2735"/>
                    <a:gd name="T34" fmla="*/ 1658 w 2030"/>
                    <a:gd name="T35" fmla="*/ 2615 h 2735"/>
                    <a:gd name="T36" fmla="*/ 1585 w 2030"/>
                    <a:gd name="T37" fmla="*/ 2735 h 2735"/>
                    <a:gd name="T38" fmla="*/ 0 w 2030"/>
                    <a:gd name="T39" fmla="*/ 21 h 2735"/>
                    <a:gd name="T40" fmla="*/ 1762 w 2030"/>
                    <a:gd name="T41" fmla="*/ 0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0" h="2735">
                      <a:moveTo>
                        <a:pt x="1762" y="0"/>
                      </a:moveTo>
                      <a:lnTo>
                        <a:pt x="1825" y="144"/>
                      </a:lnTo>
                      <a:lnTo>
                        <a:pt x="1878" y="290"/>
                      </a:lnTo>
                      <a:lnTo>
                        <a:pt x="1925" y="441"/>
                      </a:lnTo>
                      <a:lnTo>
                        <a:pt x="1962" y="592"/>
                      </a:lnTo>
                      <a:lnTo>
                        <a:pt x="1991" y="747"/>
                      </a:lnTo>
                      <a:lnTo>
                        <a:pt x="2012" y="903"/>
                      </a:lnTo>
                      <a:lnTo>
                        <a:pt x="2024" y="1060"/>
                      </a:lnTo>
                      <a:lnTo>
                        <a:pt x="2030" y="1218"/>
                      </a:lnTo>
                      <a:lnTo>
                        <a:pt x="2024" y="1376"/>
                      </a:lnTo>
                      <a:lnTo>
                        <a:pt x="2010" y="1534"/>
                      </a:lnTo>
                      <a:lnTo>
                        <a:pt x="1988" y="1692"/>
                      </a:lnTo>
                      <a:lnTo>
                        <a:pt x="1955" y="1850"/>
                      </a:lnTo>
                      <a:lnTo>
                        <a:pt x="1915" y="2007"/>
                      </a:lnTo>
                      <a:lnTo>
                        <a:pt x="1865" y="2161"/>
                      </a:lnTo>
                      <a:lnTo>
                        <a:pt x="1805" y="2314"/>
                      </a:lnTo>
                      <a:lnTo>
                        <a:pt x="1736" y="2466"/>
                      </a:lnTo>
                      <a:lnTo>
                        <a:pt x="1658" y="2615"/>
                      </a:lnTo>
                      <a:lnTo>
                        <a:pt x="1585" y="2735"/>
                      </a:lnTo>
                      <a:lnTo>
                        <a:pt x="0" y="21"/>
                      </a:lnTo>
                      <a:lnTo>
                        <a:pt x="1762"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a:solidFill>
                      <a:prstClr val="black"/>
                    </a:solidFill>
                    <a:latin typeface="Calibri" panose="020F0502020204030204"/>
                    <a:cs typeface="+mn-cs"/>
                  </a:endParaRPr>
                </a:p>
              </p:txBody>
            </p:sp>
            <p:sp>
              <p:nvSpPr>
                <p:cNvPr id="8" name="Freeform 9">
                  <a:extLst>
                    <a:ext uri="{FF2B5EF4-FFF2-40B4-BE49-F238E27FC236}">
                      <a16:creationId xmlns:a16="http://schemas.microsoft.com/office/drawing/2014/main" id="{EA9CE214-515D-4517-90D3-DB950CC63A09}"/>
                    </a:ext>
                  </a:extLst>
                </p:cNvPr>
                <p:cNvSpPr>
                  <a:spLocks/>
                </p:cNvSpPr>
                <p:nvPr/>
              </p:nvSpPr>
              <p:spPr bwMode="auto">
                <a:xfrm>
                  <a:off x="5846763" y="3965575"/>
                  <a:ext cx="1947863" cy="2173288"/>
                </a:xfrm>
                <a:custGeom>
                  <a:avLst/>
                  <a:gdLst>
                    <a:gd name="T0" fmla="*/ 1548 w 2454"/>
                    <a:gd name="T1" fmla="*/ 0 h 2737"/>
                    <a:gd name="T2" fmla="*/ 2454 w 2454"/>
                    <a:gd name="T3" fmla="*/ 1512 h 2737"/>
                    <a:gd name="T4" fmla="*/ 2355 w 2454"/>
                    <a:gd name="T5" fmla="*/ 1646 h 2737"/>
                    <a:gd name="T6" fmla="*/ 2247 w 2454"/>
                    <a:gd name="T7" fmla="*/ 1773 h 2737"/>
                    <a:gd name="T8" fmla="*/ 2132 w 2454"/>
                    <a:gd name="T9" fmla="*/ 1894 h 2737"/>
                    <a:gd name="T10" fmla="*/ 2012 w 2454"/>
                    <a:gd name="T11" fmla="*/ 2009 h 2737"/>
                    <a:gd name="T12" fmla="*/ 1884 w 2454"/>
                    <a:gd name="T13" fmla="*/ 2117 h 2737"/>
                    <a:gd name="T14" fmla="*/ 1750 w 2454"/>
                    <a:gd name="T15" fmla="*/ 2218 h 2737"/>
                    <a:gd name="T16" fmla="*/ 1611 w 2454"/>
                    <a:gd name="T17" fmla="*/ 2310 h 2737"/>
                    <a:gd name="T18" fmla="*/ 1465 w 2454"/>
                    <a:gd name="T19" fmla="*/ 2395 h 2737"/>
                    <a:gd name="T20" fmla="*/ 1315 w 2454"/>
                    <a:gd name="T21" fmla="*/ 2469 h 2737"/>
                    <a:gd name="T22" fmla="*/ 1159 w 2454"/>
                    <a:gd name="T23" fmla="*/ 2537 h 2737"/>
                    <a:gd name="T24" fmla="*/ 999 w 2454"/>
                    <a:gd name="T25" fmla="*/ 2595 h 2737"/>
                    <a:gd name="T26" fmla="*/ 834 w 2454"/>
                    <a:gd name="T27" fmla="*/ 2643 h 2737"/>
                    <a:gd name="T28" fmla="*/ 667 w 2454"/>
                    <a:gd name="T29" fmla="*/ 2683 h 2737"/>
                    <a:gd name="T30" fmla="*/ 494 w 2454"/>
                    <a:gd name="T31" fmla="*/ 2711 h 2737"/>
                    <a:gd name="T32" fmla="*/ 318 w 2454"/>
                    <a:gd name="T33" fmla="*/ 2730 h 2737"/>
                    <a:gd name="T34" fmla="*/ 141 w 2454"/>
                    <a:gd name="T35" fmla="*/ 2737 h 2737"/>
                    <a:gd name="T36" fmla="*/ 0 w 2454"/>
                    <a:gd name="T37" fmla="*/ 2735 h 2737"/>
                    <a:gd name="T38" fmla="*/ 1548 w 2454"/>
                    <a:gd name="T39" fmla="*/ 0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54" h="2737">
                      <a:moveTo>
                        <a:pt x="1548" y="0"/>
                      </a:moveTo>
                      <a:lnTo>
                        <a:pt x="2454" y="1512"/>
                      </a:lnTo>
                      <a:lnTo>
                        <a:pt x="2355" y="1646"/>
                      </a:lnTo>
                      <a:lnTo>
                        <a:pt x="2247" y="1773"/>
                      </a:lnTo>
                      <a:lnTo>
                        <a:pt x="2132" y="1894"/>
                      </a:lnTo>
                      <a:lnTo>
                        <a:pt x="2012" y="2009"/>
                      </a:lnTo>
                      <a:lnTo>
                        <a:pt x="1884" y="2117"/>
                      </a:lnTo>
                      <a:lnTo>
                        <a:pt x="1750" y="2218"/>
                      </a:lnTo>
                      <a:lnTo>
                        <a:pt x="1611" y="2310"/>
                      </a:lnTo>
                      <a:lnTo>
                        <a:pt x="1465" y="2395"/>
                      </a:lnTo>
                      <a:lnTo>
                        <a:pt x="1315" y="2469"/>
                      </a:lnTo>
                      <a:lnTo>
                        <a:pt x="1159" y="2537"/>
                      </a:lnTo>
                      <a:lnTo>
                        <a:pt x="999" y="2595"/>
                      </a:lnTo>
                      <a:lnTo>
                        <a:pt x="834" y="2643"/>
                      </a:lnTo>
                      <a:lnTo>
                        <a:pt x="667" y="2683"/>
                      </a:lnTo>
                      <a:lnTo>
                        <a:pt x="494" y="2711"/>
                      </a:lnTo>
                      <a:lnTo>
                        <a:pt x="318" y="2730"/>
                      </a:lnTo>
                      <a:lnTo>
                        <a:pt x="141" y="2737"/>
                      </a:lnTo>
                      <a:lnTo>
                        <a:pt x="0" y="2735"/>
                      </a:lnTo>
                      <a:lnTo>
                        <a:pt x="1548"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a:solidFill>
                      <a:prstClr val="black"/>
                    </a:solidFill>
                    <a:latin typeface="Calibri" panose="020F0502020204030204"/>
                    <a:cs typeface="+mn-cs"/>
                  </a:endParaRPr>
                </a:p>
              </p:txBody>
            </p:sp>
            <p:sp>
              <p:nvSpPr>
                <p:cNvPr id="9" name="Freeform 10">
                  <a:extLst>
                    <a:ext uri="{FF2B5EF4-FFF2-40B4-BE49-F238E27FC236}">
                      <a16:creationId xmlns:a16="http://schemas.microsoft.com/office/drawing/2014/main" id="{A756FA4D-FF26-4D53-95A0-89A166FFB000}"/>
                    </a:ext>
                  </a:extLst>
                </p:cNvPr>
                <p:cNvSpPr>
                  <a:spLocks/>
                </p:cNvSpPr>
                <p:nvPr/>
              </p:nvSpPr>
              <p:spPr bwMode="auto">
                <a:xfrm>
                  <a:off x="3932238" y="4902200"/>
                  <a:ext cx="2493963" cy="1225550"/>
                </a:xfrm>
                <a:custGeom>
                  <a:avLst/>
                  <a:gdLst>
                    <a:gd name="T0" fmla="*/ 3141 w 3141"/>
                    <a:gd name="T1" fmla="*/ 0 h 1543"/>
                    <a:gd name="T2" fmla="*/ 2291 w 3141"/>
                    <a:gd name="T3" fmla="*/ 1543 h 1543"/>
                    <a:gd name="T4" fmla="*/ 2144 w 3141"/>
                    <a:gd name="T5" fmla="*/ 1526 h 1543"/>
                    <a:gd name="T6" fmla="*/ 1998 w 3141"/>
                    <a:gd name="T7" fmla="*/ 1503 h 1543"/>
                    <a:gd name="T8" fmla="*/ 1853 w 3141"/>
                    <a:gd name="T9" fmla="*/ 1472 h 1543"/>
                    <a:gd name="T10" fmla="*/ 1709 w 3141"/>
                    <a:gd name="T11" fmla="*/ 1434 h 1543"/>
                    <a:gd name="T12" fmla="*/ 1569 w 3141"/>
                    <a:gd name="T13" fmla="*/ 1389 h 1543"/>
                    <a:gd name="T14" fmla="*/ 1430 w 3141"/>
                    <a:gd name="T15" fmla="*/ 1335 h 1543"/>
                    <a:gd name="T16" fmla="*/ 1294 w 3141"/>
                    <a:gd name="T17" fmla="*/ 1276 h 1543"/>
                    <a:gd name="T18" fmla="*/ 1162 w 3141"/>
                    <a:gd name="T19" fmla="*/ 1208 h 1543"/>
                    <a:gd name="T20" fmla="*/ 1032 w 3141"/>
                    <a:gd name="T21" fmla="*/ 1133 h 1543"/>
                    <a:gd name="T22" fmla="*/ 907 w 3141"/>
                    <a:gd name="T23" fmla="*/ 1053 h 1543"/>
                    <a:gd name="T24" fmla="*/ 785 w 3141"/>
                    <a:gd name="T25" fmla="*/ 965 h 1543"/>
                    <a:gd name="T26" fmla="*/ 667 w 3141"/>
                    <a:gd name="T27" fmla="*/ 869 h 1543"/>
                    <a:gd name="T28" fmla="*/ 554 w 3141"/>
                    <a:gd name="T29" fmla="*/ 768 h 1543"/>
                    <a:gd name="T30" fmla="*/ 446 w 3141"/>
                    <a:gd name="T31" fmla="*/ 659 h 1543"/>
                    <a:gd name="T32" fmla="*/ 342 w 3141"/>
                    <a:gd name="T33" fmla="*/ 544 h 1543"/>
                    <a:gd name="T34" fmla="*/ 245 w 3141"/>
                    <a:gd name="T35" fmla="*/ 424 h 1543"/>
                    <a:gd name="T36" fmla="*/ 154 w 3141"/>
                    <a:gd name="T37" fmla="*/ 296 h 1543"/>
                    <a:gd name="T38" fmla="*/ 67 w 3141"/>
                    <a:gd name="T39" fmla="*/ 162 h 1543"/>
                    <a:gd name="T40" fmla="*/ 0 w 3141"/>
                    <a:gd name="T41" fmla="*/ 40 h 1543"/>
                    <a:gd name="T42" fmla="*/ 3141 w 3141"/>
                    <a:gd name="T43" fmla="*/ 0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1" h="1543">
                      <a:moveTo>
                        <a:pt x="3141" y="0"/>
                      </a:moveTo>
                      <a:lnTo>
                        <a:pt x="2291" y="1543"/>
                      </a:lnTo>
                      <a:lnTo>
                        <a:pt x="2144" y="1526"/>
                      </a:lnTo>
                      <a:lnTo>
                        <a:pt x="1998" y="1503"/>
                      </a:lnTo>
                      <a:lnTo>
                        <a:pt x="1853" y="1472"/>
                      </a:lnTo>
                      <a:lnTo>
                        <a:pt x="1709" y="1434"/>
                      </a:lnTo>
                      <a:lnTo>
                        <a:pt x="1569" y="1389"/>
                      </a:lnTo>
                      <a:lnTo>
                        <a:pt x="1430" y="1335"/>
                      </a:lnTo>
                      <a:lnTo>
                        <a:pt x="1294" y="1276"/>
                      </a:lnTo>
                      <a:lnTo>
                        <a:pt x="1162" y="1208"/>
                      </a:lnTo>
                      <a:lnTo>
                        <a:pt x="1032" y="1133"/>
                      </a:lnTo>
                      <a:lnTo>
                        <a:pt x="907" y="1053"/>
                      </a:lnTo>
                      <a:lnTo>
                        <a:pt x="785" y="965"/>
                      </a:lnTo>
                      <a:lnTo>
                        <a:pt x="667" y="869"/>
                      </a:lnTo>
                      <a:lnTo>
                        <a:pt x="554" y="768"/>
                      </a:lnTo>
                      <a:lnTo>
                        <a:pt x="446" y="659"/>
                      </a:lnTo>
                      <a:lnTo>
                        <a:pt x="342" y="544"/>
                      </a:lnTo>
                      <a:lnTo>
                        <a:pt x="245" y="424"/>
                      </a:lnTo>
                      <a:lnTo>
                        <a:pt x="154" y="296"/>
                      </a:lnTo>
                      <a:lnTo>
                        <a:pt x="67" y="162"/>
                      </a:lnTo>
                      <a:lnTo>
                        <a:pt x="0" y="40"/>
                      </a:lnTo>
                      <a:lnTo>
                        <a:pt x="3141"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dirty="0">
                    <a:solidFill>
                      <a:prstClr val="black"/>
                    </a:solidFill>
                    <a:latin typeface="Calibri" panose="020F0502020204030204"/>
                    <a:cs typeface="+mn-cs"/>
                  </a:endParaRPr>
                </a:p>
              </p:txBody>
            </p:sp>
            <p:sp>
              <p:nvSpPr>
                <p:cNvPr id="10" name="Freeform 11">
                  <a:extLst>
                    <a:ext uri="{FF2B5EF4-FFF2-40B4-BE49-F238E27FC236}">
                      <a16:creationId xmlns:a16="http://schemas.microsoft.com/office/drawing/2014/main" id="{61EBA5D7-C785-426C-B909-114849764B52}"/>
                    </a:ext>
                  </a:extLst>
                </p:cNvPr>
                <p:cNvSpPr>
                  <a:spLocks/>
                </p:cNvSpPr>
                <p:nvPr/>
              </p:nvSpPr>
              <p:spPr bwMode="auto">
                <a:xfrm>
                  <a:off x="3670301" y="2657475"/>
                  <a:ext cx="1612900" cy="2171700"/>
                </a:xfrm>
                <a:custGeom>
                  <a:avLst/>
                  <a:gdLst>
                    <a:gd name="T0" fmla="*/ 438 w 2032"/>
                    <a:gd name="T1" fmla="*/ 0 h 2736"/>
                    <a:gd name="T2" fmla="*/ 2032 w 2032"/>
                    <a:gd name="T3" fmla="*/ 2708 h 2736"/>
                    <a:gd name="T4" fmla="*/ 271 w 2032"/>
                    <a:gd name="T5" fmla="*/ 2736 h 2736"/>
                    <a:gd name="T6" fmla="*/ 209 w 2032"/>
                    <a:gd name="T7" fmla="*/ 2592 h 2736"/>
                    <a:gd name="T8" fmla="*/ 153 w 2032"/>
                    <a:gd name="T9" fmla="*/ 2444 h 2736"/>
                    <a:gd name="T10" fmla="*/ 106 w 2032"/>
                    <a:gd name="T11" fmla="*/ 2295 h 2736"/>
                    <a:gd name="T12" fmla="*/ 68 w 2032"/>
                    <a:gd name="T13" fmla="*/ 2142 h 2736"/>
                    <a:gd name="T14" fmla="*/ 39 w 2032"/>
                    <a:gd name="T15" fmla="*/ 1989 h 2736"/>
                    <a:gd name="T16" fmla="*/ 18 w 2032"/>
                    <a:gd name="T17" fmla="*/ 1833 h 2736"/>
                    <a:gd name="T18" fmla="*/ 4 w 2032"/>
                    <a:gd name="T19" fmla="*/ 1676 h 2736"/>
                    <a:gd name="T20" fmla="*/ 0 w 2032"/>
                    <a:gd name="T21" fmla="*/ 1518 h 2736"/>
                    <a:gd name="T22" fmla="*/ 4 w 2032"/>
                    <a:gd name="T23" fmla="*/ 1360 h 2736"/>
                    <a:gd name="T24" fmla="*/ 18 w 2032"/>
                    <a:gd name="T25" fmla="*/ 1202 h 2736"/>
                    <a:gd name="T26" fmla="*/ 39 w 2032"/>
                    <a:gd name="T27" fmla="*/ 1044 h 2736"/>
                    <a:gd name="T28" fmla="*/ 70 w 2032"/>
                    <a:gd name="T29" fmla="*/ 886 h 2736"/>
                    <a:gd name="T30" fmla="*/ 112 w 2032"/>
                    <a:gd name="T31" fmla="*/ 729 h 2736"/>
                    <a:gd name="T32" fmla="*/ 160 w 2032"/>
                    <a:gd name="T33" fmla="*/ 573 h 2736"/>
                    <a:gd name="T34" fmla="*/ 219 w 2032"/>
                    <a:gd name="T35" fmla="*/ 420 h 2736"/>
                    <a:gd name="T36" fmla="*/ 289 w 2032"/>
                    <a:gd name="T37" fmla="*/ 269 h 2736"/>
                    <a:gd name="T38" fmla="*/ 367 w 2032"/>
                    <a:gd name="T39" fmla="*/ 119 h 2736"/>
                    <a:gd name="T40" fmla="*/ 438 w 2032"/>
                    <a:gd name="T41"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2" h="2736">
                      <a:moveTo>
                        <a:pt x="438" y="0"/>
                      </a:moveTo>
                      <a:lnTo>
                        <a:pt x="2032" y="2708"/>
                      </a:lnTo>
                      <a:lnTo>
                        <a:pt x="271" y="2736"/>
                      </a:lnTo>
                      <a:lnTo>
                        <a:pt x="209" y="2592"/>
                      </a:lnTo>
                      <a:lnTo>
                        <a:pt x="153" y="2444"/>
                      </a:lnTo>
                      <a:lnTo>
                        <a:pt x="106" y="2295"/>
                      </a:lnTo>
                      <a:lnTo>
                        <a:pt x="68" y="2142"/>
                      </a:lnTo>
                      <a:lnTo>
                        <a:pt x="39" y="1989"/>
                      </a:lnTo>
                      <a:lnTo>
                        <a:pt x="18" y="1833"/>
                      </a:lnTo>
                      <a:lnTo>
                        <a:pt x="4" y="1676"/>
                      </a:lnTo>
                      <a:lnTo>
                        <a:pt x="0" y="1518"/>
                      </a:lnTo>
                      <a:lnTo>
                        <a:pt x="4" y="1360"/>
                      </a:lnTo>
                      <a:lnTo>
                        <a:pt x="18" y="1202"/>
                      </a:lnTo>
                      <a:lnTo>
                        <a:pt x="39" y="1044"/>
                      </a:lnTo>
                      <a:lnTo>
                        <a:pt x="70" y="886"/>
                      </a:lnTo>
                      <a:lnTo>
                        <a:pt x="112" y="729"/>
                      </a:lnTo>
                      <a:lnTo>
                        <a:pt x="160" y="573"/>
                      </a:lnTo>
                      <a:lnTo>
                        <a:pt x="219" y="420"/>
                      </a:lnTo>
                      <a:lnTo>
                        <a:pt x="289" y="269"/>
                      </a:lnTo>
                      <a:lnTo>
                        <a:pt x="367" y="119"/>
                      </a:lnTo>
                      <a:lnTo>
                        <a:pt x="438"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a:solidFill>
                      <a:prstClr val="black"/>
                    </a:solidFill>
                    <a:latin typeface="Calibri" panose="020F0502020204030204"/>
                    <a:cs typeface="+mn-cs"/>
                  </a:endParaRPr>
                </a:p>
              </p:txBody>
            </p:sp>
          </p:grpSp>
          <p:sp>
            <p:nvSpPr>
              <p:cNvPr id="17" name="TextBox 16">
                <a:extLst>
                  <a:ext uri="{FF2B5EF4-FFF2-40B4-BE49-F238E27FC236}">
                    <a16:creationId xmlns:a16="http://schemas.microsoft.com/office/drawing/2014/main" id="{8B06362D-4108-4DFC-97D1-406F8DACD114}"/>
                  </a:ext>
                </a:extLst>
              </p:cNvPr>
              <p:cNvSpPr txBox="1"/>
              <p:nvPr/>
            </p:nvSpPr>
            <p:spPr>
              <a:xfrm>
                <a:off x="4167387" y="2109787"/>
                <a:ext cx="1238523" cy="1037807"/>
              </a:xfrm>
              <a:prstGeom prst="rect">
                <a:avLst/>
              </a:prstGeom>
              <a:noFill/>
            </p:spPr>
            <p:txBody>
              <a:bodyPr wrap="square" rtlCol="0">
                <a:spAutoFit/>
              </a:bodyPr>
              <a:lstStyle/>
              <a:p>
                <a:pPr algn="ctr" defTabSz="685800" fontAlgn="auto">
                  <a:lnSpc>
                    <a:spcPct val="80000"/>
                  </a:lnSpc>
                  <a:spcBef>
                    <a:spcPts val="0"/>
                  </a:spcBef>
                  <a:spcAft>
                    <a:spcPts val="0"/>
                  </a:spcAft>
                  <a:defRPr/>
                </a:pPr>
                <a:r>
                  <a:rPr lang="en-US" sz="1050" b="1" kern="0" dirty="0">
                    <a:solidFill>
                      <a:schemeClr val="bg1"/>
                    </a:solidFill>
                    <a:latin typeface="Calibri" panose="020F0502020204030204"/>
                    <a:cs typeface="Arial" pitchFamily="34" charset="0"/>
                  </a:rPr>
                  <a:t>Tech Literacy</a:t>
                </a:r>
                <a:endParaRPr lang="en-US" sz="900" b="1" kern="0" dirty="0">
                  <a:solidFill>
                    <a:schemeClr val="bg1"/>
                  </a:solidFill>
                  <a:latin typeface="Calibri" panose="020F0502020204030204"/>
                  <a:cs typeface="Arial" pitchFamily="34" charset="0"/>
                </a:endParaRPr>
              </a:p>
              <a:p>
                <a:pPr algn="ctr" defTabSz="685800" fontAlgn="auto">
                  <a:lnSpc>
                    <a:spcPct val="80000"/>
                  </a:lnSpc>
                  <a:spcBef>
                    <a:spcPts val="0"/>
                  </a:spcBef>
                  <a:spcAft>
                    <a:spcPts val="0"/>
                  </a:spcAft>
                  <a:defRPr/>
                </a:pPr>
                <a:r>
                  <a:rPr lang="en-US" sz="900" kern="0" dirty="0">
                    <a:solidFill>
                      <a:schemeClr val="bg1"/>
                    </a:solidFill>
                    <a:latin typeface="Calibri" panose="020F0502020204030204"/>
                    <a:cs typeface="Arial" pitchFamily="34" charset="0"/>
                  </a:rPr>
                  <a:t>Does the org have the foundational skills to transform?</a:t>
                </a:r>
              </a:p>
            </p:txBody>
          </p:sp>
          <p:sp>
            <p:nvSpPr>
              <p:cNvPr id="18" name="TextBox 17">
                <a:extLst>
                  <a:ext uri="{FF2B5EF4-FFF2-40B4-BE49-F238E27FC236}">
                    <a16:creationId xmlns:a16="http://schemas.microsoft.com/office/drawing/2014/main" id="{D007619E-34E9-471C-B20E-D1044AEF7A5A}"/>
                  </a:ext>
                </a:extLst>
              </p:cNvPr>
              <p:cNvSpPr txBox="1"/>
              <p:nvPr/>
            </p:nvSpPr>
            <p:spPr>
              <a:xfrm>
                <a:off x="6279734" y="1738433"/>
                <a:ext cx="1432401" cy="1062428"/>
              </a:xfrm>
              <a:prstGeom prst="rect">
                <a:avLst/>
              </a:prstGeom>
              <a:noFill/>
            </p:spPr>
            <p:txBody>
              <a:bodyPr wrap="square" rtlCol="0">
                <a:spAutoFit/>
              </a:bodyPr>
              <a:lstStyle/>
              <a:p>
                <a:pPr defTabSz="685800" fontAlgn="auto">
                  <a:lnSpc>
                    <a:spcPct val="80000"/>
                  </a:lnSpc>
                  <a:spcBef>
                    <a:spcPts val="0"/>
                  </a:spcBef>
                  <a:spcAft>
                    <a:spcPts val="0"/>
                  </a:spcAft>
                  <a:defRPr/>
                </a:pPr>
                <a:r>
                  <a:rPr lang="en-US" sz="1050" b="1" kern="0" dirty="0">
                    <a:solidFill>
                      <a:prstClr val="black"/>
                    </a:solidFill>
                    <a:latin typeface="Calibri" panose="020F0502020204030204"/>
                    <a:cs typeface="Arial" pitchFamily="34" charset="0"/>
                  </a:rPr>
                  <a:t/>
                </a:r>
                <a:br>
                  <a:rPr lang="en-US" sz="1050" b="1" kern="0" dirty="0">
                    <a:solidFill>
                      <a:prstClr val="black"/>
                    </a:solidFill>
                    <a:latin typeface="Calibri" panose="020F0502020204030204"/>
                    <a:cs typeface="Arial" pitchFamily="34" charset="0"/>
                  </a:rPr>
                </a:br>
                <a:r>
                  <a:rPr lang="en-US" sz="1050" b="1" kern="0" dirty="0">
                    <a:solidFill>
                      <a:schemeClr val="bg1"/>
                    </a:solidFill>
                    <a:latin typeface="Calibri" panose="020F0502020204030204"/>
                    <a:cs typeface="Arial" pitchFamily="34" charset="0"/>
                  </a:rPr>
                  <a:t>Collaboration</a:t>
                </a:r>
              </a:p>
              <a:p>
                <a:pPr defTabSz="685800" fontAlgn="auto">
                  <a:lnSpc>
                    <a:spcPct val="80000"/>
                  </a:lnSpc>
                  <a:spcBef>
                    <a:spcPts val="0"/>
                  </a:spcBef>
                  <a:spcAft>
                    <a:spcPts val="0"/>
                  </a:spcAft>
                  <a:defRPr/>
                </a:pPr>
                <a:r>
                  <a:rPr lang="en-US" sz="900" kern="0" dirty="0">
                    <a:solidFill>
                      <a:schemeClr val="bg1"/>
                    </a:solidFill>
                    <a:latin typeface="Calibri" panose="020F0502020204030204"/>
                    <a:cs typeface="Arial" pitchFamily="34" charset="0"/>
                  </a:rPr>
                  <a:t>Do people seamlessly work across boundaries?</a:t>
                </a:r>
                <a:endParaRPr lang="en-US" sz="825" dirty="0">
                  <a:solidFill>
                    <a:schemeClr val="bg1"/>
                  </a:solidFill>
                  <a:latin typeface="Calibri" panose="020F0502020204030204"/>
                  <a:cs typeface="+mn-cs"/>
                </a:endParaRPr>
              </a:p>
            </p:txBody>
          </p:sp>
          <p:sp>
            <p:nvSpPr>
              <p:cNvPr id="19" name="TextBox 18">
                <a:extLst>
                  <a:ext uri="{FF2B5EF4-FFF2-40B4-BE49-F238E27FC236}">
                    <a16:creationId xmlns:a16="http://schemas.microsoft.com/office/drawing/2014/main" id="{A0F524F7-50A9-4A48-B206-D9F3D53E0AA9}"/>
                  </a:ext>
                </a:extLst>
              </p:cNvPr>
              <p:cNvSpPr txBox="1"/>
              <p:nvPr/>
            </p:nvSpPr>
            <p:spPr>
              <a:xfrm>
                <a:off x="7097170" y="2866345"/>
                <a:ext cx="1225871" cy="1530248"/>
              </a:xfrm>
              <a:prstGeom prst="rect">
                <a:avLst/>
              </a:prstGeom>
              <a:noFill/>
            </p:spPr>
            <p:txBody>
              <a:bodyPr wrap="square" rtlCol="0">
                <a:spAutoFit/>
              </a:bodyPr>
              <a:lstStyle/>
              <a:p>
                <a:pPr algn="ctr" defTabSz="685800" fontAlgn="auto">
                  <a:lnSpc>
                    <a:spcPct val="80000"/>
                  </a:lnSpc>
                  <a:spcBef>
                    <a:spcPts val="0"/>
                  </a:spcBef>
                  <a:spcAft>
                    <a:spcPts val="0"/>
                  </a:spcAft>
                  <a:defRPr/>
                </a:pPr>
                <a:r>
                  <a:rPr lang="en-US" sz="1050" b="1" kern="0" dirty="0">
                    <a:solidFill>
                      <a:prstClr val="white"/>
                    </a:solidFill>
                    <a:latin typeface="Calibri" panose="020F0502020204030204"/>
                    <a:cs typeface="Arial" pitchFamily="34" charset="0"/>
                  </a:rPr>
                  <a:t>Complex Problem-Solving</a:t>
                </a:r>
                <a:r>
                  <a:rPr lang="en-US" sz="900" kern="0" dirty="0">
                    <a:solidFill>
                      <a:prstClr val="white"/>
                    </a:solidFill>
                    <a:latin typeface="Calibri" panose="020F0502020204030204"/>
                    <a:cs typeface="Arial" pitchFamily="34" charset="0"/>
                  </a:rPr>
                  <a:t> </a:t>
                </a:r>
              </a:p>
              <a:p>
                <a:pPr algn="ctr" defTabSz="685800" fontAlgn="auto">
                  <a:lnSpc>
                    <a:spcPct val="80000"/>
                  </a:lnSpc>
                  <a:spcBef>
                    <a:spcPts val="0"/>
                  </a:spcBef>
                  <a:spcAft>
                    <a:spcPts val="0"/>
                  </a:spcAft>
                  <a:defRPr/>
                </a:pPr>
                <a:r>
                  <a:rPr lang="en-US" sz="900" kern="0" dirty="0">
                    <a:solidFill>
                      <a:prstClr val="white"/>
                    </a:solidFill>
                    <a:latin typeface="Calibri" panose="020F0502020204030204"/>
                    <a:cs typeface="Arial" pitchFamily="34" charset="0"/>
                  </a:rPr>
                  <a:t>Is the org solving </a:t>
                </a:r>
              </a:p>
              <a:p>
                <a:pPr algn="ctr" defTabSz="685800" fontAlgn="auto">
                  <a:lnSpc>
                    <a:spcPct val="80000"/>
                  </a:lnSpc>
                  <a:spcBef>
                    <a:spcPts val="0"/>
                  </a:spcBef>
                  <a:spcAft>
                    <a:spcPts val="0"/>
                  </a:spcAft>
                  <a:defRPr/>
                </a:pPr>
                <a:r>
                  <a:rPr lang="en-US" sz="900" kern="0" dirty="0">
                    <a:solidFill>
                      <a:prstClr val="white"/>
                    </a:solidFill>
                    <a:latin typeface="Calibri" panose="020F0502020204030204"/>
                    <a:cs typeface="Arial" pitchFamily="34" charset="0"/>
                  </a:rPr>
                  <a:t>complex problems in </a:t>
                </a:r>
              </a:p>
              <a:p>
                <a:pPr algn="ctr" defTabSz="685800" fontAlgn="auto">
                  <a:lnSpc>
                    <a:spcPct val="80000"/>
                  </a:lnSpc>
                  <a:spcBef>
                    <a:spcPts val="0"/>
                  </a:spcBef>
                  <a:spcAft>
                    <a:spcPts val="0"/>
                  </a:spcAft>
                  <a:defRPr/>
                </a:pPr>
                <a:r>
                  <a:rPr lang="en-US" sz="900" kern="0" dirty="0">
                    <a:solidFill>
                      <a:prstClr val="white"/>
                    </a:solidFill>
                    <a:latin typeface="Calibri" panose="020F0502020204030204"/>
                    <a:cs typeface="Arial" pitchFamily="34" charset="0"/>
                  </a:rPr>
                  <a:t>an agile manner?</a:t>
                </a:r>
                <a:endParaRPr lang="en-US" sz="900" dirty="0">
                  <a:solidFill>
                    <a:prstClr val="white"/>
                  </a:solidFill>
                  <a:latin typeface="Calibri" panose="020F0502020204030204"/>
                  <a:cs typeface="+mn-cs"/>
                </a:endParaRPr>
              </a:p>
            </p:txBody>
          </p:sp>
          <p:sp>
            <p:nvSpPr>
              <p:cNvPr id="20" name="TextBox 19">
                <a:extLst>
                  <a:ext uri="{FF2B5EF4-FFF2-40B4-BE49-F238E27FC236}">
                    <a16:creationId xmlns:a16="http://schemas.microsoft.com/office/drawing/2014/main" id="{30B0D660-2CD7-4E52-A9AF-3754316123AB}"/>
                  </a:ext>
                </a:extLst>
              </p:cNvPr>
              <p:cNvSpPr txBox="1"/>
              <p:nvPr/>
            </p:nvSpPr>
            <p:spPr>
              <a:xfrm>
                <a:off x="3666176" y="3454425"/>
                <a:ext cx="1151797" cy="1210161"/>
              </a:xfrm>
              <a:prstGeom prst="rect">
                <a:avLst/>
              </a:prstGeom>
              <a:noFill/>
            </p:spPr>
            <p:txBody>
              <a:bodyPr wrap="square" rtlCol="0">
                <a:spAutoFit/>
              </a:bodyPr>
              <a:lstStyle/>
              <a:p>
                <a:pPr algn="ctr" defTabSz="685800" fontAlgn="auto">
                  <a:lnSpc>
                    <a:spcPct val="80000"/>
                  </a:lnSpc>
                  <a:spcBef>
                    <a:spcPts val="0"/>
                  </a:spcBef>
                  <a:spcAft>
                    <a:spcPts val="0"/>
                  </a:spcAft>
                  <a:defRPr/>
                </a:pPr>
                <a:r>
                  <a:rPr lang="en-US" sz="1050" b="1" kern="0" dirty="0">
                    <a:solidFill>
                      <a:prstClr val="white"/>
                    </a:solidFill>
                    <a:latin typeface="Calibri" panose="020F0502020204030204"/>
                    <a:cs typeface="Arial" pitchFamily="34" charset="0"/>
                  </a:rPr>
                  <a:t>Creativity &amp; Innovation</a:t>
                </a:r>
              </a:p>
              <a:p>
                <a:pPr algn="ctr" defTabSz="685800" fontAlgn="auto">
                  <a:lnSpc>
                    <a:spcPct val="80000"/>
                  </a:lnSpc>
                  <a:spcBef>
                    <a:spcPts val="0"/>
                  </a:spcBef>
                  <a:spcAft>
                    <a:spcPts val="0"/>
                  </a:spcAft>
                  <a:defRPr/>
                </a:pPr>
                <a:r>
                  <a:rPr lang="en-US" sz="900" kern="0" dirty="0">
                    <a:solidFill>
                      <a:prstClr val="white"/>
                    </a:solidFill>
                    <a:latin typeface="Calibri" panose="020F0502020204030204"/>
                    <a:cs typeface="Arial" pitchFamily="34" charset="0"/>
                  </a:rPr>
                  <a:t>Does everyone contribute to new risk-taking ideas?</a:t>
                </a:r>
                <a:endParaRPr lang="en-US" sz="900" dirty="0">
                  <a:solidFill>
                    <a:prstClr val="white"/>
                  </a:solidFill>
                  <a:latin typeface="Calibri" panose="020F0502020204030204"/>
                  <a:cs typeface="+mn-cs"/>
                </a:endParaRPr>
              </a:p>
            </p:txBody>
          </p:sp>
          <p:sp>
            <p:nvSpPr>
              <p:cNvPr id="21" name="TextBox 20">
                <a:extLst>
                  <a:ext uri="{FF2B5EF4-FFF2-40B4-BE49-F238E27FC236}">
                    <a16:creationId xmlns:a16="http://schemas.microsoft.com/office/drawing/2014/main" id="{EF817D62-9DD9-496C-B8E6-02E2419D58B3}"/>
                  </a:ext>
                </a:extLst>
              </p:cNvPr>
              <p:cNvSpPr txBox="1"/>
              <p:nvPr/>
            </p:nvSpPr>
            <p:spPr>
              <a:xfrm>
                <a:off x="6447181" y="4506918"/>
                <a:ext cx="1360965" cy="1062428"/>
              </a:xfrm>
              <a:prstGeom prst="rect">
                <a:avLst/>
              </a:prstGeom>
              <a:noFill/>
            </p:spPr>
            <p:txBody>
              <a:bodyPr wrap="square" rtlCol="0">
                <a:spAutoFit/>
              </a:bodyPr>
              <a:lstStyle/>
              <a:p>
                <a:pPr algn="ctr" defTabSz="685800" fontAlgn="auto">
                  <a:lnSpc>
                    <a:spcPct val="80000"/>
                  </a:lnSpc>
                  <a:spcBef>
                    <a:spcPts val="0"/>
                  </a:spcBef>
                  <a:spcAft>
                    <a:spcPts val="0"/>
                  </a:spcAft>
                  <a:defRPr/>
                </a:pPr>
                <a:r>
                  <a:rPr lang="en-US" sz="1050" b="1" kern="0" dirty="0">
                    <a:solidFill>
                      <a:prstClr val="white"/>
                    </a:solidFill>
                    <a:latin typeface="Calibri" panose="020F0502020204030204"/>
                    <a:cs typeface="Arial" pitchFamily="34" charset="0"/>
                  </a:rPr>
                  <a:t>Digital Responsibility</a:t>
                </a:r>
              </a:p>
              <a:p>
                <a:pPr algn="ctr" defTabSz="685800" fontAlgn="auto">
                  <a:lnSpc>
                    <a:spcPct val="80000"/>
                  </a:lnSpc>
                  <a:spcBef>
                    <a:spcPts val="0"/>
                  </a:spcBef>
                  <a:spcAft>
                    <a:spcPts val="0"/>
                  </a:spcAft>
                  <a:defRPr/>
                </a:pPr>
                <a:r>
                  <a:rPr lang="en-US" sz="900" dirty="0">
                    <a:solidFill>
                      <a:prstClr val="white"/>
                    </a:solidFill>
                    <a:latin typeface="Calibri" panose="020F0502020204030204"/>
                    <a:cs typeface="+mn-cs"/>
                  </a:rPr>
                  <a:t>Are people keeping information </a:t>
                </a:r>
              </a:p>
              <a:p>
                <a:pPr algn="ctr" defTabSz="685800" fontAlgn="auto">
                  <a:lnSpc>
                    <a:spcPct val="80000"/>
                  </a:lnSpc>
                  <a:spcBef>
                    <a:spcPts val="0"/>
                  </a:spcBef>
                  <a:spcAft>
                    <a:spcPts val="0"/>
                  </a:spcAft>
                  <a:defRPr/>
                </a:pPr>
                <a:r>
                  <a:rPr lang="en-US" sz="900" dirty="0">
                    <a:solidFill>
                      <a:prstClr val="white"/>
                    </a:solidFill>
                    <a:latin typeface="Calibri" panose="020F0502020204030204"/>
                    <a:cs typeface="+mn-cs"/>
                  </a:rPr>
                  <a:t>safe?</a:t>
                </a:r>
              </a:p>
            </p:txBody>
          </p:sp>
          <p:sp>
            <p:nvSpPr>
              <p:cNvPr id="22" name="TextBox 21">
                <a:extLst>
                  <a:ext uri="{FF2B5EF4-FFF2-40B4-BE49-F238E27FC236}">
                    <a16:creationId xmlns:a16="http://schemas.microsoft.com/office/drawing/2014/main" id="{E2AF29B2-7662-4BD7-BBD7-A5DBBE4B0647}"/>
                  </a:ext>
                </a:extLst>
              </p:cNvPr>
              <p:cNvSpPr txBox="1"/>
              <p:nvPr/>
            </p:nvSpPr>
            <p:spPr>
              <a:xfrm>
                <a:off x="4657512" y="4842232"/>
                <a:ext cx="1510987" cy="1062428"/>
              </a:xfrm>
              <a:custGeom>
                <a:avLst/>
                <a:gdLst>
                  <a:gd name="connsiteX0" fmla="*/ 0 w 1486837"/>
                  <a:gd name="connsiteY0" fmla="*/ 0 h 978729"/>
                  <a:gd name="connsiteX1" fmla="*/ 1486837 w 1486837"/>
                  <a:gd name="connsiteY1" fmla="*/ 0 h 978729"/>
                  <a:gd name="connsiteX2" fmla="*/ 1486837 w 1486837"/>
                  <a:gd name="connsiteY2" fmla="*/ 978729 h 978729"/>
                  <a:gd name="connsiteX3" fmla="*/ 0 w 1486837"/>
                  <a:gd name="connsiteY3" fmla="*/ 978729 h 978729"/>
                  <a:gd name="connsiteX4" fmla="*/ 0 w 1486837"/>
                  <a:gd name="connsiteY4" fmla="*/ 0 h 978729"/>
                  <a:gd name="connsiteX0" fmla="*/ 0 w 1486837"/>
                  <a:gd name="connsiteY0" fmla="*/ 0 h 978729"/>
                  <a:gd name="connsiteX1" fmla="*/ 1486837 w 1486837"/>
                  <a:gd name="connsiteY1" fmla="*/ 0 h 978729"/>
                  <a:gd name="connsiteX2" fmla="*/ 1486837 w 1486837"/>
                  <a:gd name="connsiteY2" fmla="*/ 978729 h 978729"/>
                  <a:gd name="connsiteX3" fmla="*/ 308344 w 1486837"/>
                  <a:gd name="connsiteY3" fmla="*/ 861770 h 978729"/>
                  <a:gd name="connsiteX4" fmla="*/ 0 w 1486837"/>
                  <a:gd name="connsiteY4" fmla="*/ 0 h 978729"/>
                  <a:gd name="connsiteX0" fmla="*/ 0 w 1773916"/>
                  <a:gd name="connsiteY0" fmla="*/ 63796 h 978729"/>
                  <a:gd name="connsiteX1" fmla="*/ 1773916 w 1773916"/>
                  <a:gd name="connsiteY1" fmla="*/ 0 h 978729"/>
                  <a:gd name="connsiteX2" fmla="*/ 1773916 w 1773916"/>
                  <a:gd name="connsiteY2" fmla="*/ 978729 h 978729"/>
                  <a:gd name="connsiteX3" fmla="*/ 595423 w 1773916"/>
                  <a:gd name="connsiteY3" fmla="*/ 861770 h 978729"/>
                  <a:gd name="connsiteX4" fmla="*/ 0 w 1773916"/>
                  <a:gd name="connsiteY4" fmla="*/ 63796 h 978729"/>
                  <a:gd name="connsiteX0" fmla="*/ 0 w 1773916"/>
                  <a:gd name="connsiteY0" fmla="*/ 63796 h 978729"/>
                  <a:gd name="connsiteX1" fmla="*/ 1773916 w 1773916"/>
                  <a:gd name="connsiteY1" fmla="*/ 0 h 978729"/>
                  <a:gd name="connsiteX2" fmla="*/ 1773916 w 1773916"/>
                  <a:gd name="connsiteY2" fmla="*/ 978729 h 978729"/>
                  <a:gd name="connsiteX3" fmla="*/ 669851 w 1773916"/>
                  <a:gd name="connsiteY3" fmla="*/ 851138 h 978729"/>
                  <a:gd name="connsiteX4" fmla="*/ 0 w 1773916"/>
                  <a:gd name="connsiteY4" fmla="*/ 63796 h 97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916" h="978729">
                    <a:moveTo>
                      <a:pt x="0" y="63796"/>
                    </a:moveTo>
                    <a:lnTo>
                      <a:pt x="1773916" y="0"/>
                    </a:lnTo>
                    <a:lnTo>
                      <a:pt x="1773916" y="978729"/>
                    </a:lnTo>
                    <a:lnTo>
                      <a:pt x="669851" y="851138"/>
                    </a:lnTo>
                    <a:lnTo>
                      <a:pt x="0" y="63796"/>
                    </a:lnTo>
                    <a:close/>
                  </a:path>
                </a:pathLst>
              </a:custGeom>
              <a:noFill/>
            </p:spPr>
            <p:txBody>
              <a:bodyPr wrap="square" rtlCol="0">
                <a:spAutoFit/>
              </a:bodyPr>
              <a:lstStyle/>
              <a:p>
                <a:pPr algn="ctr" defTabSz="685800" fontAlgn="auto">
                  <a:lnSpc>
                    <a:spcPct val="80000"/>
                  </a:lnSpc>
                  <a:spcBef>
                    <a:spcPts val="0"/>
                  </a:spcBef>
                  <a:spcAft>
                    <a:spcPts val="0"/>
                  </a:spcAft>
                  <a:defRPr/>
                </a:pPr>
                <a:r>
                  <a:rPr lang="en-US" sz="1050" b="1" kern="0" dirty="0">
                    <a:solidFill>
                      <a:prstClr val="white"/>
                    </a:solidFill>
                    <a:latin typeface="Calibri" panose="020F0502020204030204"/>
                    <a:cs typeface="Arial" pitchFamily="34" charset="0"/>
                  </a:rPr>
                  <a:t>Entrepreneurial Spirit</a:t>
                </a:r>
              </a:p>
              <a:p>
                <a:pPr algn="ctr" defTabSz="685800" fontAlgn="auto">
                  <a:lnSpc>
                    <a:spcPct val="80000"/>
                  </a:lnSpc>
                  <a:spcBef>
                    <a:spcPts val="0"/>
                  </a:spcBef>
                  <a:spcAft>
                    <a:spcPts val="0"/>
                  </a:spcAft>
                  <a:defRPr/>
                </a:pPr>
                <a:r>
                  <a:rPr lang="en-US" sz="900" kern="0" dirty="0">
                    <a:solidFill>
                      <a:prstClr val="white"/>
                    </a:solidFill>
                    <a:latin typeface="Calibri" panose="020F0502020204030204"/>
                    <a:cs typeface="Arial" pitchFamily="34" charset="0"/>
                  </a:rPr>
                  <a:t>Does the org challenge old </a:t>
                </a:r>
              </a:p>
              <a:p>
                <a:pPr algn="ctr" defTabSz="685800" fontAlgn="auto">
                  <a:lnSpc>
                    <a:spcPct val="80000"/>
                  </a:lnSpc>
                  <a:spcBef>
                    <a:spcPts val="0"/>
                  </a:spcBef>
                  <a:spcAft>
                    <a:spcPts val="0"/>
                  </a:spcAft>
                  <a:defRPr/>
                </a:pPr>
                <a:r>
                  <a:rPr lang="en-US" sz="900" kern="0" dirty="0">
                    <a:solidFill>
                      <a:prstClr val="white"/>
                    </a:solidFill>
                    <a:latin typeface="Calibri" panose="020F0502020204030204"/>
                    <a:cs typeface="Arial" pitchFamily="34" charset="0"/>
                  </a:rPr>
                  <a:t>ways of </a:t>
                </a:r>
              </a:p>
              <a:p>
                <a:pPr algn="ctr" defTabSz="685800" fontAlgn="auto">
                  <a:lnSpc>
                    <a:spcPct val="80000"/>
                  </a:lnSpc>
                  <a:spcBef>
                    <a:spcPts val="0"/>
                  </a:spcBef>
                  <a:spcAft>
                    <a:spcPts val="0"/>
                  </a:spcAft>
                  <a:defRPr/>
                </a:pPr>
                <a:r>
                  <a:rPr lang="en-US" sz="900" kern="0" dirty="0">
                    <a:solidFill>
                      <a:prstClr val="white"/>
                    </a:solidFill>
                    <a:latin typeface="Calibri" panose="020F0502020204030204"/>
                    <a:cs typeface="Arial" pitchFamily="34" charset="0"/>
                  </a:rPr>
                  <a:t>working? </a:t>
                </a:r>
                <a:endParaRPr lang="en-US" sz="900" dirty="0">
                  <a:solidFill>
                    <a:prstClr val="white"/>
                  </a:solidFill>
                  <a:latin typeface="Calibri" panose="020F0502020204030204"/>
                  <a:cs typeface="+mn-cs"/>
                </a:endParaRPr>
              </a:p>
            </p:txBody>
          </p:sp>
          <p:sp>
            <p:nvSpPr>
              <p:cNvPr id="33" name="Freeform 35">
                <a:extLst>
                  <a:ext uri="{FF2B5EF4-FFF2-40B4-BE49-F238E27FC236}">
                    <a16:creationId xmlns:a16="http://schemas.microsoft.com/office/drawing/2014/main" id="{B9414655-E0DE-4CAE-A282-7156CD2F5AC8}"/>
                  </a:ext>
                </a:extLst>
              </p:cNvPr>
              <p:cNvSpPr>
                <a:spLocks noEditPoints="1"/>
              </p:cNvSpPr>
              <p:nvPr/>
            </p:nvSpPr>
            <p:spPr bwMode="auto">
              <a:xfrm>
                <a:off x="5077353" y="1648498"/>
                <a:ext cx="550400" cy="421381"/>
              </a:xfrm>
              <a:custGeom>
                <a:avLst/>
                <a:gdLst>
                  <a:gd name="T0" fmla="*/ 51 w 551"/>
                  <a:gd name="T1" fmla="*/ 284 h 384"/>
                  <a:gd name="T2" fmla="*/ 0 w 551"/>
                  <a:gd name="T3" fmla="*/ 384 h 384"/>
                  <a:gd name="T4" fmla="*/ 551 w 551"/>
                  <a:gd name="T5" fmla="*/ 384 h 384"/>
                  <a:gd name="T6" fmla="*/ 498 w 551"/>
                  <a:gd name="T7" fmla="*/ 284 h 384"/>
                  <a:gd name="T8" fmla="*/ 310 w 551"/>
                  <a:gd name="T9" fmla="*/ 284 h 384"/>
                  <a:gd name="T10" fmla="*/ 310 w 551"/>
                  <a:gd name="T11" fmla="*/ 261 h 384"/>
                  <a:gd name="T12" fmla="*/ 472 w 551"/>
                  <a:gd name="T13" fmla="*/ 261 h 384"/>
                  <a:gd name="T14" fmla="*/ 500 w 551"/>
                  <a:gd name="T15" fmla="*/ 235 h 384"/>
                  <a:gd name="T16" fmla="*/ 500 w 551"/>
                  <a:gd name="T17" fmla="*/ 26 h 384"/>
                  <a:gd name="T18" fmla="*/ 472 w 551"/>
                  <a:gd name="T19" fmla="*/ 0 h 384"/>
                  <a:gd name="T20" fmla="*/ 79 w 551"/>
                  <a:gd name="T21" fmla="*/ 0 h 384"/>
                  <a:gd name="T22" fmla="*/ 51 w 551"/>
                  <a:gd name="T23" fmla="*/ 26 h 384"/>
                  <a:gd name="T24" fmla="*/ 51 w 551"/>
                  <a:gd name="T25" fmla="*/ 235 h 384"/>
                  <a:gd name="T26" fmla="*/ 79 w 551"/>
                  <a:gd name="T27" fmla="*/ 261 h 384"/>
                  <a:gd name="T28" fmla="*/ 241 w 551"/>
                  <a:gd name="T29" fmla="*/ 261 h 384"/>
                  <a:gd name="T30" fmla="*/ 241 w 551"/>
                  <a:gd name="T31" fmla="*/ 284 h 384"/>
                  <a:gd name="T32" fmla="*/ 51 w 551"/>
                  <a:gd name="T33" fmla="*/ 284 h 384"/>
                  <a:gd name="T34" fmla="*/ 86 w 551"/>
                  <a:gd name="T35" fmla="*/ 36 h 384"/>
                  <a:gd name="T36" fmla="*/ 465 w 551"/>
                  <a:gd name="T37" fmla="*/ 36 h 384"/>
                  <a:gd name="T38" fmla="*/ 465 w 551"/>
                  <a:gd name="T39" fmla="*/ 225 h 384"/>
                  <a:gd name="T40" fmla="*/ 86 w 551"/>
                  <a:gd name="T41" fmla="*/ 225 h 384"/>
                  <a:gd name="T42" fmla="*/ 86 w 551"/>
                  <a:gd name="T43" fmla="*/ 3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384">
                    <a:moveTo>
                      <a:pt x="51" y="284"/>
                    </a:moveTo>
                    <a:cubicBezTo>
                      <a:pt x="0" y="384"/>
                      <a:pt x="0" y="384"/>
                      <a:pt x="0" y="384"/>
                    </a:cubicBezTo>
                    <a:cubicBezTo>
                      <a:pt x="551" y="384"/>
                      <a:pt x="551" y="384"/>
                      <a:pt x="551" y="384"/>
                    </a:cubicBezTo>
                    <a:cubicBezTo>
                      <a:pt x="498" y="284"/>
                      <a:pt x="498" y="284"/>
                      <a:pt x="498" y="284"/>
                    </a:cubicBezTo>
                    <a:cubicBezTo>
                      <a:pt x="310" y="284"/>
                      <a:pt x="310" y="284"/>
                      <a:pt x="310" y="284"/>
                    </a:cubicBezTo>
                    <a:cubicBezTo>
                      <a:pt x="310" y="261"/>
                      <a:pt x="310" y="261"/>
                      <a:pt x="310" y="261"/>
                    </a:cubicBezTo>
                    <a:cubicBezTo>
                      <a:pt x="472" y="261"/>
                      <a:pt x="472" y="261"/>
                      <a:pt x="472" y="261"/>
                    </a:cubicBezTo>
                    <a:cubicBezTo>
                      <a:pt x="488" y="261"/>
                      <a:pt x="500" y="249"/>
                      <a:pt x="500" y="235"/>
                    </a:cubicBezTo>
                    <a:cubicBezTo>
                      <a:pt x="500" y="26"/>
                      <a:pt x="500" y="26"/>
                      <a:pt x="500" y="26"/>
                    </a:cubicBezTo>
                    <a:cubicBezTo>
                      <a:pt x="500" y="11"/>
                      <a:pt x="488" y="0"/>
                      <a:pt x="472" y="0"/>
                    </a:cubicBezTo>
                    <a:cubicBezTo>
                      <a:pt x="79" y="0"/>
                      <a:pt x="79" y="0"/>
                      <a:pt x="79" y="0"/>
                    </a:cubicBezTo>
                    <a:cubicBezTo>
                      <a:pt x="63" y="0"/>
                      <a:pt x="51" y="11"/>
                      <a:pt x="51" y="26"/>
                    </a:cubicBezTo>
                    <a:cubicBezTo>
                      <a:pt x="51" y="235"/>
                      <a:pt x="51" y="235"/>
                      <a:pt x="51" y="235"/>
                    </a:cubicBezTo>
                    <a:cubicBezTo>
                      <a:pt x="51" y="249"/>
                      <a:pt x="63" y="261"/>
                      <a:pt x="79" y="261"/>
                    </a:cubicBezTo>
                    <a:cubicBezTo>
                      <a:pt x="241" y="261"/>
                      <a:pt x="241" y="261"/>
                      <a:pt x="241" y="261"/>
                    </a:cubicBezTo>
                    <a:cubicBezTo>
                      <a:pt x="241" y="284"/>
                      <a:pt x="241" y="284"/>
                      <a:pt x="241" y="284"/>
                    </a:cubicBezTo>
                    <a:lnTo>
                      <a:pt x="51" y="284"/>
                    </a:lnTo>
                    <a:close/>
                    <a:moveTo>
                      <a:pt x="86" y="36"/>
                    </a:moveTo>
                    <a:cubicBezTo>
                      <a:pt x="465" y="36"/>
                      <a:pt x="465" y="36"/>
                      <a:pt x="465" y="36"/>
                    </a:cubicBezTo>
                    <a:cubicBezTo>
                      <a:pt x="465" y="225"/>
                      <a:pt x="465" y="225"/>
                      <a:pt x="465" y="225"/>
                    </a:cubicBezTo>
                    <a:cubicBezTo>
                      <a:pt x="86" y="225"/>
                      <a:pt x="86" y="225"/>
                      <a:pt x="86" y="225"/>
                    </a:cubicBezTo>
                    <a:lnTo>
                      <a:pt x="86" y="36"/>
                    </a:ln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dirty="0">
                  <a:solidFill>
                    <a:prstClr val="white">
                      <a:lumMod val="65000"/>
                    </a:prstClr>
                  </a:solidFill>
                  <a:latin typeface="Calibri" panose="020F0502020204030204"/>
                  <a:cs typeface="+mn-cs"/>
                </a:endParaRPr>
              </a:p>
            </p:txBody>
          </p:sp>
          <p:grpSp>
            <p:nvGrpSpPr>
              <p:cNvPr id="49" name="Group 48">
                <a:extLst>
                  <a:ext uri="{FF2B5EF4-FFF2-40B4-BE49-F238E27FC236}">
                    <a16:creationId xmlns:a16="http://schemas.microsoft.com/office/drawing/2014/main" id="{1A3138F2-7B09-42F9-976B-FEA748BD164D}"/>
                  </a:ext>
                </a:extLst>
              </p:cNvPr>
              <p:cNvGrpSpPr/>
              <p:nvPr/>
            </p:nvGrpSpPr>
            <p:grpSpPr>
              <a:xfrm>
                <a:off x="6207683" y="5385423"/>
                <a:ext cx="474754" cy="481467"/>
                <a:chOff x="5299076" y="4510742"/>
                <a:chExt cx="1804988" cy="1743077"/>
              </a:xfrm>
              <a:solidFill>
                <a:schemeClr val="tx1"/>
              </a:solidFill>
            </p:grpSpPr>
            <p:sp>
              <p:nvSpPr>
                <p:cNvPr id="50" name="Oval 49">
                  <a:extLst>
                    <a:ext uri="{FF2B5EF4-FFF2-40B4-BE49-F238E27FC236}">
                      <a16:creationId xmlns:a16="http://schemas.microsoft.com/office/drawing/2014/main" id="{ABE905E0-9F45-41D3-BBB2-AD8FCFFDCEFC}"/>
                    </a:ext>
                  </a:extLst>
                </p:cNvPr>
                <p:cNvSpPr>
                  <a:spLocks noChangeArrowheads="1"/>
                </p:cNvSpPr>
                <p:nvPr/>
              </p:nvSpPr>
              <p:spPr bwMode="auto">
                <a:xfrm>
                  <a:off x="6061076" y="4810126"/>
                  <a:ext cx="280988" cy="285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dirty="0">
                    <a:solidFill>
                      <a:prstClr val="white">
                        <a:lumMod val="65000"/>
                      </a:prstClr>
                    </a:solidFill>
                    <a:latin typeface="Calibri" panose="020F0502020204030204"/>
                    <a:cs typeface="+mn-cs"/>
                  </a:endParaRPr>
                </a:p>
              </p:txBody>
            </p:sp>
            <p:sp>
              <p:nvSpPr>
                <p:cNvPr id="51" name="Freeform 53">
                  <a:extLst>
                    <a:ext uri="{FF2B5EF4-FFF2-40B4-BE49-F238E27FC236}">
                      <a16:creationId xmlns:a16="http://schemas.microsoft.com/office/drawing/2014/main" id="{973643D3-6F94-4F23-96F6-BAB6FF091023}"/>
                    </a:ext>
                  </a:extLst>
                </p:cNvPr>
                <p:cNvSpPr>
                  <a:spLocks/>
                </p:cNvSpPr>
                <p:nvPr/>
              </p:nvSpPr>
              <p:spPr bwMode="auto">
                <a:xfrm>
                  <a:off x="6221411" y="4515864"/>
                  <a:ext cx="808039" cy="815973"/>
                </a:xfrm>
                <a:custGeom>
                  <a:avLst/>
                  <a:gdLst>
                    <a:gd name="T0" fmla="*/ 365 w 509"/>
                    <a:gd name="T1" fmla="*/ 0 h 514"/>
                    <a:gd name="T2" fmla="*/ 223 w 509"/>
                    <a:gd name="T3" fmla="*/ 126 h 514"/>
                    <a:gd name="T4" fmla="*/ 223 w 509"/>
                    <a:gd name="T5" fmla="*/ 227 h 514"/>
                    <a:gd name="T6" fmla="*/ 0 w 509"/>
                    <a:gd name="T7" fmla="*/ 455 h 514"/>
                    <a:gd name="T8" fmla="*/ 27 w 509"/>
                    <a:gd name="T9" fmla="*/ 514 h 514"/>
                    <a:gd name="T10" fmla="*/ 277 w 509"/>
                    <a:gd name="T11" fmla="*/ 275 h 514"/>
                    <a:gd name="T12" fmla="*/ 365 w 509"/>
                    <a:gd name="T13" fmla="*/ 282 h 514"/>
                    <a:gd name="T14" fmla="*/ 509 w 509"/>
                    <a:gd name="T15" fmla="*/ 147 h 514"/>
                    <a:gd name="T16" fmla="*/ 377 w 509"/>
                    <a:gd name="T17" fmla="*/ 128 h 514"/>
                    <a:gd name="T18" fmla="*/ 365 w 509"/>
                    <a:gd name="T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514">
                      <a:moveTo>
                        <a:pt x="365" y="0"/>
                      </a:moveTo>
                      <a:lnTo>
                        <a:pt x="223" y="126"/>
                      </a:lnTo>
                      <a:lnTo>
                        <a:pt x="223" y="227"/>
                      </a:lnTo>
                      <a:lnTo>
                        <a:pt x="0" y="455"/>
                      </a:lnTo>
                      <a:lnTo>
                        <a:pt x="27" y="514"/>
                      </a:lnTo>
                      <a:lnTo>
                        <a:pt x="277" y="275"/>
                      </a:lnTo>
                      <a:lnTo>
                        <a:pt x="365" y="282"/>
                      </a:lnTo>
                      <a:lnTo>
                        <a:pt x="509" y="147"/>
                      </a:lnTo>
                      <a:lnTo>
                        <a:pt x="377" y="128"/>
                      </a:lnTo>
                      <a:lnTo>
                        <a:pt x="36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a:solidFill>
                      <a:prstClr val="white">
                        <a:lumMod val="65000"/>
                      </a:prstClr>
                    </a:solidFill>
                    <a:latin typeface="Calibri" panose="020F0502020204030204"/>
                    <a:cs typeface="+mn-cs"/>
                  </a:endParaRPr>
                </a:p>
              </p:txBody>
            </p:sp>
            <p:sp>
              <p:nvSpPr>
                <p:cNvPr id="52" name="Freeform 54">
                  <a:extLst>
                    <a:ext uri="{FF2B5EF4-FFF2-40B4-BE49-F238E27FC236}">
                      <a16:creationId xmlns:a16="http://schemas.microsoft.com/office/drawing/2014/main" id="{E9873E23-D811-41DD-B00B-53009BBF5844}"/>
                    </a:ext>
                  </a:extLst>
                </p:cNvPr>
                <p:cNvSpPr>
                  <a:spLocks/>
                </p:cNvSpPr>
                <p:nvPr/>
              </p:nvSpPr>
              <p:spPr bwMode="auto">
                <a:xfrm>
                  <a:off x="5700713" y="4906112"/>
                  <a:ext cx="1001714" cy="1000125"/>
                </a:xfrm>
                <a:custGeom>
                  <a:avLst/>
                  <a:gdLst>
                    <a:gd name="T0" fmla="*/ 0 w 267"/>
                    <a:gd name="T1" fmla="*/ 133 h 266"/>
                    <a:gd name="T2" fmla="*/ 133 w 267"/>
                    <a:gd name="T3" fmla="*/ 266 h 266"/>
                    <a:gd name="T4" fmla="*/ 267 w 267"/>
                    <a:gd name="T5" fmla="*/ 133 h 266"/>
                    <a:gd name="T6" fmla="*/ 249 w 267"/>
                    <a:gd name="T7" fmla="*/ 67 h 266"/>
                    <a:gd name="T8" fmla="*/ 206 w 267"/>
                    <a:gd name="T9" fmla="*/ 107 h 266"/>
                    <a:gd name="T10" fmla="*/ 211 w 267"/>
                    <a:gd name="T11" fmla="*/ 133 h 266"/>
                    <a:gd name="T12" fmla="*/ 133 w 267"/>
                    <a:gd name="T13" fmla="*/ 210 h 266"/>
                    <a:gd name="T14" fmla="*/ 56 w 267"/>
                    <a:gd name="T15" fmla="*/ 133 h 266"/>
                    <a:gd name="T16" fmla="*/ 133 w 267"/>
                    <a:gd name="T17" fmla="*/ 56 h 266"/>
                    <a:gd name="T18" fmla="*/ 158 w 267"/>
                    <a:gd name="T19" fmla="*/ 60 h 266"/>
                    <a:gd name="T20" fmla="*/ 200 w 267"/>
                    <a:gd name="T21" fmla="*/ 18 h 266"/>
                    <a:gd name="T22" fmla="*/ 133 w 267"/>
                    <a:gd name="T23" fmla="*/ 0 h 266"/>
                    <a:gd name="T24" fmla="*/ 0 w 267"/>
                    <a:gd name="T25" fmla="*/ 1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266">
                      <a:moveTo>
                        <a:pt x="0" y="133"/>
                      </a:moveTo>
                      <a:cubicBezTo>
                        <a:pt x="0" y="207"/>
                        <a:pt x="60" y="266"/>
                        <a:pt x="133" y="266"/>
                      </a:cubicBezTo>
                      <a:cubicBezTo>
                        <a:pt x="207" y="266"/>
                        <a:pt x="267" y="207"/>
                        <a:pt x="267" y="133"/>
                      </a:cubicBezTo>
                      <a:cubicBezTo>
                        <a:pt x="267" y="109"/>
                        <a:pt x="260" y="86"/>
                        <a:pt x="249" y="67"/>
                      </a:cubicBezTo>
                      <a:cubicBezTo>
                        <a:pt x="206" y="107"/>
                        <a:pt x="206" y="107"/>
                        <a:pt x="206" y="107"/>
                      </a:cubicBezTo>
                      <a:cubicBezTo>
                        <a:pt x="209" y="115"/>
                        <a:pt x="211" y="124"/>
                        <a:pt x="211" y="133"/>
                      </a:cubicBezTo>
                      <a:cubicBezTo>
                        <a:pt x="211" y="176"/>
                        <a:pt x="176" y="210"/>
                        <a:pt x="133" y="210"/>
                      </a:cubicBezTo>
                      <a:cubicBezTo>
                        <a:pt x="91" y="210"/>
                        <a:pt x="56" y="176"/>
                        <a:pt x="56" y="133"/>
                      </a:cubicBezTo>
                      <a:cubicBezTo>
                        <a:pt x="56" y="91"/>
                        <a:pt x="91" y="56"/>
                        <a:pt x="133" y="56"/>
                      </a:cubicBezTo>
                      <a:cubicBezTo>
                        <a:pt x="142" y="56"/>
                        <a:pt x="150" y="57"/>
                        <a:pt x="158" y="60"/>
                      </a:cubicBezTo>
                      <a:cubicBezTo>
                        <a:pt x="200" y="18"/>
                        <a:pt x="200" y="18"/>
                        <a:pt x="200" y="18"/>
                      </a:cubicBezTo>
                      <a:cubicBezTo>
                        <a:pt x="180" y="6"/>
                        <a:pt x="158" y="0"/>
                        <a:pt x="133" y="0"/>
                      </a:cubicBezTo>
                      <a:cubicBezTo>
                        <a:pt x="60" y="0"/>
                        <a:pt x="0" y="60"/>
                        <a:pt x="0" y="1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a:solidFill>
                      <a:prstClr val="white">
                        <a:lumMod val="65000"/>
                      </a:prstClr>
                    </a:solidFill>
                    <a:latin typeface="Calibri" panose="020F0502020204030204"/>
                    <a:cs typeface="+mn-cs"/>
                  </a:endParaRPr>
                </a:p>
              </p:txBody>
            </p:sp>
            <p:sp>
              <p:nvSpPr>
                <p:cNvPr id="53" name="Freeform 55">
                  <a:extLst>
                    <a:ext uri="{FF2B5EF4-FFF2-40B4-BE49-F238E27FC236}">
                      <a16:creationId xmlns:a16="http://schemas.microsoft.com/office/drawing/2014/main" id="{A2BC909D-CCDA-4A75-812E-243D4ABB1512}"/>
                    </a:ext>
                  </a:extLst>
                </p:cNvPr>
                <p:cNvSpPr>
                  <a:spLocks/>
                </p:cNvSpPr>
                <p:nvPr/>
              </p:nvSpPr>
              <p:spPr bwMode="auto">
                <a:xfrm>
                  <a:off x="5299076" y="4510742"/>
                  <a:ext cx="1804988" cy="1743077"/>
                </a:xfrm>
                <a:custGeom>
                  <a:avLst/>
                  <a:gdLst>
                    <a:gd name="T0" fmla="*/ 444 w 481"/>
                    <a:gd name="T1" fmla="*/ 120 h 464"/>
                    <a:gd name="T2" fmla="*/ 408 w 481"/>
                    <a:gd name="T3" fmla="*/ 154 h 464"/>
                    <a:gd name="T4" fmla="*/ 398 w 481"/>
                    <a:gd name="T5" fmla="*/ 154 h 464"/>
                    <a:gd name="T6" fmla="*/ 411 w 481"/>
                    <a:gd name="T7" fmla="*/ 188 h 464"/>
                    <a:gd name="T8" fmla="*/ 392 w 481"/>
                    <a:gd name="T9" fmla="*/ 321 h 464"/>
                    <a:gd name="T10" fmla="*/ 285 w 481"/>
                    <a:gd name="T11" fmla="*/ 403 h 464"/>
                    <a:gd name="T12" fmla="*/ 240 w 481"/>
                    <a:gd name="T13" fmla="*/ 408 h 464"/>
                    <a:gd name="T14" fmla="*/ 70 w 481"/>
                    <a:gd name="T15" fmla="*/ 276 h 464"/>
                    <a:gd name="T16" fmla="*/ 89 w 481"/>
                    <a:gd name="T17" fmla="*/ 143 h 464"/>
                    <a:gd name="T18" fmla="*/ 196 w 481"/>
                    <a:gd name="T19" fmla="*/ 62 h 464"/>
                    <a:gd name="T20" fmla="*/ 241 w 481"/>
                    <a:gd name="T21" fmla="*/ 56 h 464"/>
                    <a:gd name="T22" fmla="*/ 320 w 481"/>
                    <a:gd name="T23" fmla="*/ 75 h 464"/>
                    <a:gd name="T24" fmla="*/ 320 w 481"/>
                    <a:gd name="T25" fmla="*/ 59 h 464"/>
                    <a:gd name="T26" fmla="*/ 354 w 481"/>
                    <a:gd name="T27" fmla="*/ 29 h 464"/>
                    <a:gd name="T28" fmla="*/ 241 w 481"/>
                    <a:gd name="T29" fmla="*/ 0 h 464"/>
                    <a:gd name="T30" fmla="*/ 182 w 481"/>
                    <a:gd name="T31" fmla="*/ 7 h 464"/>
                    <a:gd name="T32" fmla="*/ 40 w 481"/>
                    <a:gd name="T33" fmla="*/ 114 h 464"/>
                    <a:gd name="T34" fmla="*/ 16 w 481"/>
                    <a:gd name="T35" fmla="*/ 290 h 464"/>
                    <a:gd name="T36" fmla="*/ 240 w 481"/>
                    <a:gd name="T37" fmla="*/ 464 h 464"/>
                    <a:gd name="T38" fmla="*/ 299 w 481"/>
                    <a:gd name="T39" fmla="*/ 457 h 464"/>
                    <a:gd name="T40" fmla="*/ 441 w 481"/>
                    <a:gd name="T41" fmla="*/ 350 h 464"/>
                    <a:gd name="T42" fmla="*/ 465 w 481"/>
                    <a:gd name="T43" fmla="*/ 174 h 464"/>
                    <a:gd name="T44" fmla="*/ 444 w 481"/>
                    <a:gd name="T45" fmla="*/ 12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1" h="464">
                      <a:moveTo>
                        <a:pt x="444" y="120"/>
                      </a:moveTo>
                      <a:cubicBezTo>
                        <a:pt x="408" y="154"/>
                        <a:pt x="408" y="154"/>
                        <a:pt x="408" y="154"/>
                      </a:cubicBezTo>
                      <a:cubicBezTo>
                        <a:pt x="398" y="154"/>
                        <a:pt x="398" y="154"/>
                        <a:pt x="398" y="154"/>
                      </a:cubicBezTo>
                      <a:cubicBezTo>
                        <a:pt x="404" y="164"/>
                        <a:pt x="408" y="176"/>
                        <a:pt x="411" y="188"/>
                      </a:cubicBezTo>
                      <a:cubicBezTo>
                        <a:pt x="423" y="233"/>
                        <a:pt x="416" y="281"/>
                        <a:pt x="392" y="321"/>
                      </a:cubicBezTo>
                      <a:cubicBezTo>
                        <a:pt x="369" y="362"/>
                        <a:pt x="330" y="391"/>
                        <a:pt x="285" y="403"/>
                      </a:cubicBezTo>
                      <a:cubicBezTo>
                        <a:pt x="270" y="407"/>
                        <a:pt x="255" y="408"/>
                        <a:pt x="240" y="408"/>
                      </a:cubicBezTo>
                      <a:cubicBezTo>
                        <a:pt x="160" y="408"/>
                        <a:pt x="90" y="354"/>
                        <a:pt x="70" y="276"/>
                      </a:cubicBezTo>
                      <a:cubicBezTo>
                        <a:pt x="58" y="231"/>
                        <a:pt x="65" y="183"/>
                        <a:pt x="89" y="143"/>
                      </a:cubicBezTo>
                      <a:cubicBezTo>
                        <a:pt x="112" y="102"/>
                        <a:pt x="151" y="73"/>
                        <a:pt x="196" y="62"/>
                      </a:cubicBezTo>
                      <a:cubicBezTo>
                        <a:pt x="211" y="58"/>
                        <a:pt x="226" y="56"/>
                        <a:pt x="241" y="56"/>
                      </a:cubicBezTo>
                      <a:cubicBezTo>
                        <a:pt x="269" y="56"/>
                        <a:pt x="296" y="63"/>
                        <a:pt x="320" y="75"/>
                      </a:cubicBezTo>
                      <a:cubicBezTo>
                        <a:pt x="320" y="59"/>
                        <a:pt x="320" y="59"/>
                        <a:pt x="320" y="59"/>
                      </a:cubicBezTo>
                      <a:cubicBezTo>
                        <a:pt x="354" y="29"/>
                        <a:pt x="354" y="29"/>
                        <a:pt x="354" y="29"/>
                      </a:cubicBezTo>
                      <a:cubicBezTo>
                        <a:pt x="320" y="10"/>
                        <a:pt x="281" y="0"/>
                        <a:pt x="241" y="0"/>
                      </a:cubicBezTo>
                      <a:cubicBezTo>
                        <a:pt x="221" y="0"/>
                        <a:pt x="201" y="2"/>
                        <a:pt x="182" y="7"/>
                      </a:cubicBezTo>
                      <a:cubicBezTo>
                        <a:pt x="122" y="23"/>
                        <a:pt x="72" y="61"/>
                        <a:pt x="40" y="114"/>
                      </a:cubicBezTo>
                      <a:cubicBezTo>
                        <a:pt x="9" y="168"/>
                        <a:pt x="0" y="230"/>
                        <a:pt x="16" y="290"/>
                      </a:cubicBezTo>
                      <a:cubicBezTo>
                        <a:pt x="42" y="393"/>
                        <a:pt x="135" y="464"/>
                        <a:pt x="240" y="464"/>
                      </a:cubicBezTo>
                      <a:cubicBezTo>
                        <a:pt x="260" y="464"/>
                        <a:pt x="280" y="462"/>
                        <a:pt x="299" y="457"/>
                      </a:cubicBezTo>
                      <a:cubicBezTo>
                        <a:pt x="359" y="441"/>
                        <a:pt x="409" y="403"/>
                        <a:pt x="441" y="350"/>
                      </a:cubicBezTo>
                      <a:cubicBezTo>
                        <a:pt x="472" y="296"/>
                        <a:pt x="481" y="234"/>
                        <a:pt x="465" y="174"/>
                      </a:cubicBezTo>
                      <a:cubicBezTo>
                        <a:pt x="460" y="155"/>
                        <a:pt x="453" y="137"/>
                        <a:pt x="444" y="1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IN" sz="1350">
                    <a:solidFill>
                      <a:prstClr val="white">
                        <a:lumMod val="65000"/>
                      </a:prstClr>
                    </a:solidFill>
                    <a:latin typeface="Calibri" panose="020F0502020204030204"/>
                    <a:cs typeface="+mn-cs"/>
                  </a:endParaRPr>
                </a:p>
              </p:txBody>
            </p:sp>
          </p:grpSp>
          <p:grpSp>
            <p:nvGrpSpPr>
              <p:cNvPr id="88" name="Group 83">
                <a:extLst>
                  <a:ext uri="{FF2B5EF4-FFF2-40B4-BE49-F238E27FC236}">
                    <a16:creationId xmlns:a16="http://schemas.microsoft.com/office/drawing/2014/main" id="{C88320D8-0D00-4AB1-A53D-13A475F789B6}"/>
                  </a:ext>
                </a:extLst>
              </p:cNvPr>
              <p:cNvGrpSpPr/>
              <p:nvPr/>
            </p:nvGrpSpPr>
            <p:grpSpPr>
              <a:xfrm>
                <a:off x="5790611" y="2050886"/>
                <a:ext cx="521741" cy="421382"/>
                <a:chOff x="4546600" y="2070101"/>
                <a:chExt cx="1111250" cy="892178"/>
              </a:xfr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effectLst/>
            </p:grpSpPr>
            <p:sp>
              <p:nvSpPr>
                <p:cNvPr id="89" name="Freeform 24">
                  <a:extLst>
                    <a:ext uri="{FF2B5EF4-FFF2-40B4-BE49-F238E27FC236}">
                      <a16:creationId xmlns:a16="http://schemas.microsoft.com/office/drawing/2014/main" id="{2B7D80C1-5C84-4B22-8A0A-7F64E8B4697F}"/>
                    </a:ext>
                  </a:extLst>
                </p:cNvPr>
                <p:cNvSpPr>
                  <a:spLocks/>
                </p:cNvSpPr>
                <p:nvPr/>
              </p:nvSpPr>
              <p:spPr bwMode="auto">
                <a:xfrm>
                  <a:off x="4546600" y="2506668"/>
                  <a:ext cx="1111250" cy="455611"/>
                </a:xfrm>
                <a:custGeom>
                  <a:avLst/>
                  <a:gdLst/>
                  <a:ahLst/>
                  <a:cxnLst>
                    <a:cxn ang="0">
                      <a:pos x="122" y="1"/>
                    </a:cxn>
                    <a:cxn ang="0">
                      <a:pos x="142" y="16"/>
                    </a:cxn>
                    <a:cxn ang="0">
                      <a:pos x="168" y="0"/>
                    </a:cxn>
                    <a:cxn ang="0">
                      <a:pos x="195" y="17"/>
                    </a:cxn>
                    <a:cxn ang="0">
                      <a:pos x="207" y="24"/>
                    </a:cxn>
                    <a:cxn ang="0">
                      <a:pos x="204" y="10"/>
                    </a:cxn>
                    <a:cxn ang="0">
                      <a:pos x="219" y="32"/>
                    </a:cxn>
                    <a:cxn ang="0">
                      <a:pos x="235" y="1"/>
                    </a:cxn>
                    <a:cxn ang="0">
                      <a:pos x="265" y="3"/>
                    </a:cxn>
                    <a:cxn ang="0">
                      <a:pos x="289" y="8"/>
                    </a:cxn>
                    <a:cxn ang="0">
                      <a:pos x="317" y="0"/>
                    </a:cxn>
                    <a:cxn ang="0">
                      <a:pos x="338" y="32"/>
                    </a:cxn>
                    <a:cxn ang="0">
                      <a:pos x="346" y="20"/>
                    </a:cxn>
                    <a:cxn ang="0">
                      <a:pos x="339" y="6"/>
                    </a:cxn>
                    <a:cxn ang="0">
                      <a:pos x="357" y="5"/>
                    </a:cxn>
                    <a:cxn ang="0">
                      <a:pos x="361" y="32"/>
                    </a:cxn>
                    <a:cxn ang="0">
                      <a:pos x="384" y="0"/>
                    </a:cxn>
                    <a:cxn ang="0">
                      <a:pos x="412" y="8"/>
                    </a:cxn>
                    <a:cxn ang="0">
                      <a:pos x="435" y="3"/>
                    </a:cxn>
                    <a:cxn ang="0">
                      <a:pos x="466" y="1"/>
                    </a:cxn>
                    <a:cxn ang="0">
                      <a:pos x="480" y="28"/>
                    </a:cxn>
                    <a:cxn ang="0">
                      <a:pos x="483" y="17"/>
                    </a:cxn>
                    <a:cxn ang="0">
                      <a:pos x="484" y="5"/>
                    </a:cxn>
                    <a:cxn ang="0">
                      <a:pos x="496" y="11"/>
                    </a:cxn>
                    <a:cxn ang="0">
                      <a:pos x="495" y="27"/>
                    </a:cxn>
                    <a:cxn ang="0">
                      <a:pos x="511" y="1"/>
                    </a:cxn>
                    <a:cxn ang="0">
                      <a:pos x="537" y="1"/>
                    </a:cxn>
                    <a:cxn ang="0">
                      <a:pos x="557" y="16"/>
                    </a:cxn>
                    <a:cxn ang="0">
                      <a:pos x="583" y="0"/>
                    </a:cxn>
                    <a:cxn ang="0">
                      <a:pos x="609" y="17"/>
                    </a:cxn>
                    <a:cxn ang="0">
                      <a:pos x="621" y="24"/>
                    </a:cxn>
                    <a:cxn ang="0">
                      <a:pos x="620" y="12"/>
                    </a:cxn>
                    <a:cxn ang="0">
                      <a:pos x="634" y="32"/>
                    </a:cxn>
                    <a:cxn ang="0">
                      <a:pos x="644" y="18"/>
                    </a:cxn>
                    <a:cxn ang="0">
                      <a:pos x="670" y="0"/>
                    </a:cxn>
                    <a:cxn ang="0">
                      <a:pos x="692" y="11"/>
                    </a:cxn>
                    <a:cxn ang="0">
                      <a:pos x="700" y="40"/>
                    </a:cxn>
                    <a:cxn ang="0">
                      <a:pos x="698" y="155"/>
                    </a:cxn>
                    <a:cxn ang="0">
                      <a:pos x="686" y="162"/>
                    </a:cxn>
                    <a:cxn ang="0">
                      <a:pos x="576" y="287"/>
                    </a:cxn>
                    <a:cxn ang="0">
                      <a:pos x="539" y="287"/>
                    </a:cxn>
                    <a:cxn ang="0">
                      <a:pos x="402" y="162"/>
                    </a:cxn>
                    <a:cxn ang="0">
                      <a:pos x="300" y="162"/>
                    </a:cxn>
                    <a:cxn ang="0">
                      <a:pos x="162" y="287"/>
                    </a:cxn>
                    <a:cxn ang="0">
                      <a:pos x="125" y="287"/>
                    </a:cxn>
                    <a:cxn ang="0">
                      <a:pos x="15" y="161"/>
                    </a:cxn>
                    <a:cxn ang="0">
                      <a:pos x="2" y="154"/>
                    </a:cxn>
                    <a:cxn ang="0">
                      <a:pos x="0" y="45"/>
                    </a:cxn>
                    <a:cxn ang="0">
                      <a:pos x="7" y="14"/>
                    </a:cxn>
                    <a:cxn ang="0">
                      <a:pos x="28" y="1"/>
                    </a:cxn>
                    <a:cxn ang="0">
                      <a:pos x="62" y="32"/>
                    </a:cxn>
                    <a:cxn ang="0">
                      <a:pos x="69" y="21"/>
                    </a:cxn>
                    <a:cxn ang="0">
                      <a:pos x="65" y="6"/>
                    </a:cxn>
                    <a:cxn ang="0">
                      <a:pos x="82" y="31"/>
                    </a:cxn>
                    <a:cxn ang="0">
                      <a:pos x="97" y="1"/>
                    </a:cxn>
                  </a:cxnLst>
                  <a:rect l="0" t="0" r="r" b="b"/>
                  <a:pathLst>
                    <a:path w="700" h="287">
                      <a:moveTo>
                        <a:pt x="106" y="0"/>
                      </a:moveTo>
                      <a:lnTo>
                        <a:pt x="114" y="0"/>
                      </a:lnTo>
                      <a:lnTo>
                        <a:pt x="122" y="1"/>
                      </a:lnTo>
                      <a:lnTo>
                        <a:pt x="129" y="4"/>
                      </a:lnTo>
                      <a:lnTo>
                        <a:pt x="136" y="8"/>
                      </a:lnTo>
                      <a:lnTo>
                        <a:pt x="142" y="16"/>
                      </a:lnTo>
                      <a:lnTo>
                        <a:pt x="150" y="8"/>
                      </a:lnTo>
                      <a:lnTo>
                        <a:pt x="159" y="3"/>
                      </a:lnTo>
                      <a:lnTo>
                        <a:pt x="168" y="0"/>
                      </a:lnTo>
                      <a:lnTo>
                        <a:pt x="178" y="0"/>
                      </a:lnTo>
                      <a:lnTo>
                        <a:pt x="190" y="2"/>
                      </a:lnTo>
                      <a:lnTo>
                        <a:pt x="195" y="17"/>
                      </a:lnTo>
                      <a:lnTo>
                        <a:pt x="201" y="33"/>
                      </a:lnTo>
                      <a:lnTo>
                        <a:pt x="205" y="29"/>
                      </a:lnTo>
                      <a:lnTo>
                        <a:pt x="207" y="24"/>
                      </a:lnTo>
                      <a:lnTo>
                        <a:pt x="208" y="20"/>
                      </a:lnTo>
                      <a:lnTo>
                        <a:pt x="206" y="15"/>
                      </a:lnTo>
                      <a:lnTo>
                        <a:pt x="204" y="10"/>
                      </a:lnTo>
                      <a:lnTo>
                        <a:pt x="202" y="5"/>
                      </a:lnTo>
                      <a:lnTo>
                        <a:pt x="219" y="5"/>
                      </a:lnTo>
                      <a:lnTo>
                        <a:pt x="219" y="32"/>
                      </a:lnTo>
                      <a:lnTo>
                        <a:pt x="222" y="32"/>
                      </a:lnTo>
                      <a:lnTo>
                        <a:pt x="224" y="33"/>
                      </a:lnTo>
                      <a:lnTo>
                        <a:pt x="235" y="1"/>
                      </a:lnTo>
                      <a:lnTo>
                        <a:pt x="245" y="0"/>
                      </a:lnTo>
                      <a:lnTo>
                        <a:pt x="255" y="0"/>
                      </a:lnTo>
                      <a:lnTo>
                        <a:pt x="265" y="3"/>
                      </a:lnTo>
                      <a:lnTo>
                        <a:pt x="273" y="8"/>
                      </a:lnTo>
                      <a:lnTo>
                        <a:pt x="281" y="16"/>
                      </a:lnTo>
                      <a:lnTo>
                        <a:pt x="289" y="8"/>
                      </a:lnTo>
                      <a:lnTo>
                        <a:pt x="298" y="3"/>
                      </a:lnTo>
                      <a:lnTo>
                        <a:pt x="307" y="0"/>
                      </a:lnTo>
                      <a:lnTo>
                        <a:pt x="317" y="0"/>
                      </a:lnTo>
                      <a:lnTo>
                        <a:pt x="327" y="1"/>
                      </a:lnTo>
                      <a:lnTo>
                        <a:pt x="333" y="16"/>
                      </a:lnTo>
                      <a:lnTo>
                        <a:pt x="338" y="32"/>
                      </a:lnTo>
                      <a:lnTo>
                        <a:pt x="343" y="28"/>
                      </a:lnTo>
                      <a:lnTo>
                        <a:pt x="346" y="24"/>
                      </a:lnTo>
                      <a:lnTo>
                        <a:pt x="346" y="20"/>
                      </a:lnTo>
                      <a:lnTo>
                        <a:pt x="345" y="16"/>
                      </a:lnTo>
                      <a:lnTo>
                        <a:pt x="342" y="11"/>
                      </a:lnTo>
                      <a:lnTo>
                        <a:pt x="339" y="6"/>
                      </a:lnTo>
                      <a:lnTo>
                        <a:pt x="346" y="5"/>
                      </a:lnTo>
                      <a:lnTo>
                        <a:pt x="352" y="5"/>
                      </a:lnTo>
                      <a:lnTo>
                        <a:pt x="357" y="5"/>
                      </a:lnTo>
                      <a:lnTo>
                        <a:pt x="357" y="32"/>
                      </a:lnTo>
                      <a:lnTo>
                        <a:pt x="358" y="32"/>
                      </a:lnTo>
                      <a:lnTo>
                        <a:pt x="361" y="32"/>
                      </a:lnTo>
                      <a:lnTo>
                        <a:pt x="362" y="32"/>
                      </a:lnTo>
                      <a:lnTo>
                        <a:pt x="373" y="1"/>
                      </a:lnTo>
                      <a:lnTo>
                        <a:pt x="384" y="0"/>
                      </a:lnTo>
                      <a:lnTo>
                        <a:pt x="394" y="0"/>
                      </a:lnTo>
                      <a:lnTo>
                        <a:pt x="403" y="3"/>
                      </a:lnTo>
                      <a:lnTo>
                        <a:pt x="412" y="8"/>
                      </a:lnTo>
                      <a:lnTo>
                        <a:pt x="419" y="16"/>
                      </a:lnTo>
                      <a:lnTo>
                        <a:pt x="427" y="8"/>
                      </a:lnTo>
                      <a:lnTo>
                        <a:pt x="435" y="3"/>
                      </a:lnTo>
                      <a:lnTo>
                        <a:pt x="445" y="0"/>
                      </a:lnTo>
                      <a:lnTo>
                        <a:pt x="455" y="0"/>
                      </a:lnTo>
                      <a:lnTo>
                        <a:pt x="466" y="1"/>
                      </a:lnTo>
                      <a:lnTo>
                        <a:pt x="471" y="17"/>
                      </a:lnTo>
                      <a:lnTo>
                        <a:pt x="477" y="32"/>
                      </a:lnTo>
                      <a:lnTo>
                        <a:pt x="480" y="28"/>
                      </a:lnTo>
                      <a:lnTo>
                        <a:pt x="483" y="24"/>
                      </a:lnTo>
                      <a:lnTo>
                        <a:pt x="484" y="21"/>
                      </a:lnTo>
                      <a:lnTo>
                        <a:pt x="483" y="17"/>
                      </a:lnTo>
                      <a:lnTo>
                        <a:pt x="482" y="12"/>
                      </a:lnTo>
                      <a:lnTo>
                        <a:pt x="480" y="5"/>
                      </a:lnTo>
                      <a:lnTo>
                        <a:pt x="484" y="5"/>
                      </a:lnTo>
                      <a:lnTo>
                        <a:pt x="487" y="5"/>
                      </a:lnTo>
                      <a:lnTo>
                        <a:pt x="500" y="5"/>
                      </a:lnTo>
                      <a:lnTo>
                        <a:pt x="496" y="11"/>
                      </a:lnTo>
                      <a:lnTo>
                        <a:pt x="493" y="16"/>
                      </a:lnTo>
                      <a:lnTo>
                        <a:pt x="493" y="22"/>
                      </a:lnTo>
                      <a:lnTo>
                        <a:pt x="495" y="27"/>
                      </a:lnTo>
                      <a:lnTo>
                        <a:pt x="500" y="33"/>
                      </a:lnTo>
                      <a:lnTo>
                        <a:pt x="506" y="17"/>
                      </a:lnTo>
                      <a:lnTo>
                        <a:pt x="511" y="1"/>
                      </a:lnTo>
                      <a:lnTo>
                        <a:pt x="520" y="0"/>
                      </a:lnTo>
                      <a:lnTo>
                        <a:pt x="529" y="0"/>
                      </a:lnTo>
                      <a:lnTo>
                        <a:pt x="537" y="1"/>
                      </a:lnTo>
                      <a:lnTo>
                        <a:pt x="544" y="4"/>
                      </a:lnTo>
                      <a:lnTo>
                        <a:pt x="551" y="9"/>
                      </a:lnTo>
                      <a:lnTo>
                        <a:pt x="557" y="16"/>
                      </a:lnTo>
                      <a:lnTo>
                        <a:pt x="565" y="8"/>
                      </a:lnTo>
                      <a:lnTo>
                        <a:pt x="574" y="3"/>
                      </a:lnTo>
                      <a:lnTo>
                        <a:pt x="583" y="0"/>
                      </a:lnTo>
                      <a:lnTo>
                        <a:pt x="593" y="0"/>
                      </a:lnTo>
                      <a:lnTo>
                        <a:pt x="604" y="1"/>
                      </a:lnTo>
                      <a:lnTo>
                        <a:pt x="609" y="17"/>
                      </a:lnTo>
                      <a:lnTo>
                        <a:pt x="614" y="33"/>
                      </a:lnTo>
                      <a:lnTo>
                        <a:pt x="619" y="28"/>
                      </a:lnTo>
                      <a:lnTo>
                        <a:pt x="621" y="24"/>
                      </a:lnTo>
                      <a:lnTo>
                        <a:pt x="622" y="21"/>
                      </a:lnTo>
                      <a:lnTo>
                        <a:pt x="621" y="17"/>
                      </a:lnTo>
                      <a:lnTo>
                        <a:pt x="620" y="12"/>
                      </a:lnTo>
                      <a:lnTo>
                        <a:pt x="617" y="5"/>
                      </a:lnTo>
                      <a:lnTo>
                        <a:pt x="634" y="5"/>
                      </a:lnTo>
                      <a:lnTo>
                        <a:pt x="634" y="32"/>
                      </a:lnTo>
                      <a:lnTo>
                        <a:pt x="637" y="32"/>
                      </a:lnTo>
                      <a:lnTo>
                        <a:pt x="639" y="33"/>
                      </a:lnTo>
                      <a:lnTo>
                        <a:pt x="644" y="18"/>
                      </a:lnTo>
                      <a:lnTo>
                        <a:pt x="649" y="3"/>
                      </a:lnTo>
                      <a:lnTo>
                        <a:pt x="660" y="1"/>
                      </a:lnTo>
                      <a:lnTo>
                        <a:pt x="670" y="0"/>
                      </a:lnTo>
                      <a:lnTo>
                        <a:pt x="679" y="2"/>
                      </a:lnTo>
                      <a:lnTo>
                        <a:pt x="686" y="6"/>
                      </a:lnTo>
                      <a:lnTo>
                        <a:pt x="692" y="11"/>
                      </a:lnTo>
                      <a:lnTo>
                        <a:pt x="696" y="19"/>
                      </a:lnTo>
                      <a:lnTo>
                        <a:pt x="699" y="29"/>
                      </a:lnTo>
                      <a:lnTo>
                        <a:pt x="700" y="40"/>
                      </a:lnTo>
                      <a:lnTo>
                        <a:pt x="700" y="146"/>
                      </a:lnTo>
                      <a:lnTo>
                        <a:pt x="700" y="151"/>
                      </a:lnTo>
                      <a:lnTo>
                        <a:pt x="698" y="155"/>
                      </a:lnTo>
                      <a:lnTo>
                        <a:pt x="696" y="157"/>
                      </a:lnTo>
                      <a:lnTo>
                        <a:pt x="692" y="160"/>
                      </a:lnTo>
                      <a:lnTo>
                        <a:pt x="686" y="162"/>
                      </a:lnTo>
                      <a:lnTo>
                        <a:pt x="678" y="164"/>
                      </a:lnTo>
                      <a:lnTo>
                        <a:pt x="678" y="287"/>
                      </a:lnTo>
                      <a:lnTo>
                        <a:pt x="576" y="287"/>
                      </a:lnTo>
                      <a:lnTo>
                        <a:pt x="576" y="162"/>
                      </a:lnTo>
                      <a:lnTo>
                        <a:pt x="539" y="162"/>
                      </a:lnTo>
                      <a:lnTo>
                        <a:pt x="539" y="287"/>
                      </a:lnTo>
                      <a:lnTo>
                        <a:pt x="438" y="287"/>
                      </a:lnTo>
                      <a:lnTo>
                        <a:pt x="438" y="162"/>
                      </a:lnTo>
                      <a:lnTo>
                        <a:pt x="402" y="162"/>
                      </a:lnTo>
                      <a:lnTo>
                        <a:pt x="402" y="287"/>
                      </a:lnTo>
                      <a:lnTo>
                        <a:pt x="300" y="287"/>
                      </a:lnTo>
                      <a:lnTo>
                        <a:pt x="300" y="162"/>
                      </a:lnTo>
                      <a:lnTo>
                        <a:pt x="263" y="162"/>
                      </a:lnTo>
                      <a:lnTo>
                        <a:pt x="263" y="287"/>
                      </a:lnTo>
                      <a:lnTo>
                        <a:pt x="162" y="287"/>
                      </a:lnTo>
                      <a:lnTo>
                        <a:pt x="162" y="162"/>
                      </a:lnTo>
                      <a:lnTo>
                        <a:pt x="125" y="162"/>
                      </a:lnTo>
                      <a:lnTo>
                        <a:pt x="125" y="287"/>
                      </a:lnTo>
                      <a:lnTo>
                        <a:pt x="23" y="287"/>
                      </a:lnTo>
                      <a:lnTo>
                        <a:pt x="23" y="164"/>
                      </a:lnTo>
                      <a:lnTo>
                        <a:pt x="15" y="161"/>
                      </a:lnTo>
                      <a:lnTo>
                        <a:pt x="9" y="159"/>
                      </a:lnTo>
                      <a:lnTo>
                        <a:pt x="5" y="157"/>
                      </a:lnTo>
                      <a:lnTo>
                        <a:pt x="2" y="154"/>
                      </a:lnTo>
                      <a:lnTo>
                        <a:pt x="1" y="150"/>
                      </a:lnTo>
                      <a:lnTo>
                        <a:pt x="0" y="145"/>
                      </a:lnTo>
                      <a:lnTo>
                        <a:pt x="0" y="45"/>
                      </a:lnTo>
                      <a:lnTo>
                        <a:pt x="1" y="32"/>
                      </a:lnTo>
                      <a:lnTo>
                        <a:pt x="3" y="22"/>
                      </a:lnTo>
                      <a:lnTo>
                        <a:pt x="7" y="14"/>
                      </a:lnTo>
                      <a:lnTo>
                        <a:pt x="12" y="8"/>
                      </a:lnTo>
                      <a:lnTo>
                        <a:pt x="19" y="4"/>
                      </a:lnTo>
                      <a:lnTo>
                        <a:pt x="28" y="1"/>
                      </a:lnTo>
                      <a:lnTo>
                        <a:pt x="38" y="0"/>
                      </a:lnTo>
                      <a:lnTo>
                        <a:pt x="51" y="1"/>
                      </a:lnTo>
                      <a:lnTo>
                        <a:pt x="62" y="32"/>
                      </a:lnTo>
                      <a:lnTo>
                        <a:pt x="66" y="28"/>
                      </a:lnTo>
                      <a:lnTo>
                        <a:pt x="68" y="24"/>
                      </a:lnTo>
                      <a:lnTo>
                        <a:pt x="69" y="21"/>
                      </a:lnTo>
                      <a:lnTo>
                        <a:pt x="69" y="18"/>
                      </a:lnTo>
                      <a:lnTo>
                        <a:pt x="68" y="12"/>
                      </a:lnTo>
                      <a:lnTo>
                        <a:pt x="65" y="6"/>
                      </a:lnTo>
                      <a:lnTo>
                        <a:pt x="80" y="6"/>
                      </a:lnTo>
                      <a:lnTo>
                        <a:pt x="80" y="31"/>
                      </a:lnTo>
                      <a:lnTo>
                        <a:pt x="82" y="31"/>
                      </a:lnTo>
                      <a:lnTo>
                        <a:pt x="84" y="32"/>
                      </a:lnTo>
                      <a:lnTo>
                        <a:pt x="86" y="32"/>
                      </a:lnTo>
                      <a:lnTo>
                        <a:pt x="97" y="1"/>
                      </a:lnTo>
                      <a:lnTo>
                        <a:pt x="1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0" name="Freeform 44">
                  <a:extLst>
                    <a:ext uri="{FF2B5EF4-FFF2-40B4-BE49-F238E27FC236}">
                      <a16:creationId xmlns:a16="http://schemas.microsoft.com/office/drawing/2014/main" id="{9EB72664-9B73-47F0-A565-DCCCEB9954F6}"/>
                    </a:ext>
                  </a:extLst>
                </p:cNvPr>
                <p:cNvSpPr>
                  <a:spLocks/>
                </p:cNvSpPr>
                <p:nvPr/>
              </p:nvSpPr>
              <p:spPr bwMode="auto">
                <a:xfrm>
                  <a:off x="4595813" y="2355851"/>
                  <a:ext cx="134937" cy="147638"/>
                </a:xfrm>
                <a:custGeom>
                  <a:avLst/>
                  <a:gdLst/>
                  <a:ahLst/>
                  <a:cxnLst>
                    <a:cxn ang="0">
                      <a:pos x="43" y="0"/>
                    </a:cxn>
                    <a:cxn ang="0">
                      <a:pos x="50" y="0"/>
                    </a:cxn>
                    <a:cxn ang="0">
                      <a:pos x="57" y="3"/>
                    </a:cxn>
                    <a:cxn ang="0">
                      <a:pos x="64" y="6"/>
                    </a:cxn>
                    <a:cxn ang="0">
                      <a:pos x="69" y="11"/>
                    </a:cxn>
                    <a:cxn ang="0">
                      <a:pos x="74" y="17"/>
                    </a:cxn>
                    <a:cxn ang="0">
                      <a:pos x="78" y="25"/>
                    </a:cxn>
                    <a:cxn ang="0">
                      <a:pos x="80" y="33"/>
                    </a:cxn>
                    <a:cxn ang="0">
                      <a:pos x="83" y="36"/>
                    </a:cxn>
                    <a:cxn ang="0">
                      <a:pos x="85" y="39"/>
                    </a:cxn>
                    <a:cxn ang="0">
                      <a:pos x="85" y="43"/>
                    </a:cxn>
                    <a:cxn ang="0">
                      <a:pos x="84" y="47"/>
                    </a:cxn>
                    <a:cxn ang="0">
                      <a:pos x="82" y="51"/>
                    </a:cxn>
                    <a:cxn ang="0">
                      <a:pos x="79" y="53"/>
                    </a:cxn>
                    <a:cxn ang="0">
                      <a:pos x="76" y="63"/>
                    </a:cxn>
                    <a:cxn ang="0">
                      <a:pos x="71" y="72"/>
                    </a:cxn>
                    <a:cxn ang="0">
                      <a:pos x="65" y="81"/>
                    </a:cxn>
                    <a:cxn ang="0">
                      <a:pos x="58" y="87"/>
                    </a:cxn>
                    <a:cxn ang="0">
                      <a:pos x="51" y="91"/>
                    </a:cxn>
                    <a:cxn ang="0">
                      <a:pos x="43" y="93"/>
                    </a:cxn>
                    <a:cxn ang="0">
                      <a:pos x="36" y="91"/>
                    </a:cxn>
                    <a:cxn ang="0">
                      <a:pos x="29" y="87"/>
                    </a:cxn>
                    <a:cxn ang="0">
                      <a:pos x="22" y="81"/>
                    </a:cxn>
                    <a:cxn ang="0">
                      <a:pos x="16" y="72"/>
                    </a:cxn>
                    <a:cxn ang="0">
                      <a:pos x="11" y="63"/>
                    </a:cxn>
                    <a:cxn ang="0">
                      <a:pos x="7" y="53"/>
                    </a:cxn>
                    <a:cxn ang="0">
                      <a:pos x="4" y="51"/>
                    </a:cxn>
                    <a:cxn ang="0">
                      <a:pos x="1" y="47"/>
                    </a:cxn>
                    <a:cxn ang="0">
                      <a:pos x="0" y="43"/>
                    </a:cxn>
                    <a:cxn ang="0">
                      <a:pos x="1" y="39"/>
                    </a:cxn>
                    <a:cxn ang="0">
                      <a:pos x="3" y="35"/>
                    </a:cxn>
                    <a:cxn ang="0">
                      <a:pos x="6" y="33"/>
                    </a:cxn>
                    <a:cxn ang="0">
                      <a:pos x="9" y="24"/>
                    </a:cxn>
                    <a:cxn ang="0">
                      <a:pos x="12" y="17"/>
                    </a:cxn>
                    <a:cxn ang="0">
                      <a:pos x="17" y="11"/>
                    </a:cxn>
                    <a:cxn ang="0">
                      <a:pos x="23" y="6"/>
                    </a:cxn>
                    <a:cxn ang="0">
                      <a:pos x="29" y="2"/>
                    </a:cxn>
                    <a:cxn ang="0">
                      <a:pos x="36" y="0"/>
                    </a:cxn>
                    <a:cxn ang="0">
                      <a:pos x="43" y="0"/>
                    </a:cxn>
                  </a:cxnLst>
                  <a:rect l="0" t="0" r="r" b="b"/>
                  <a:pathLst>
                    <a:path w="85" h="93">
                      <a:moveTo>
                        <a:pt x="43" y="0"/>
                      </a:moveTo>
                      <a:lnTo>
                        <a:pt x="50" y="0"/>
                      </a:lnTo>
                      <a:lnTo>
                        <a:pt x="57" y="3"/>
                      </a:lnTo>
                      <a:lnTo>
                        <a:pt x="64" y="6"/>
                      </a:lnTo>
                      <a:lnTo>
                        <a:pt x="69" y="11"/>
                      </a:lnTo>
                      <a:lnTo>
                        <a:pt x="74" y="17"/>
                      </a:lnTo>
                      <a:lnTo>
                        <a:pt x="78" y="25"/>
                      </a:lnTo>
                      <a:lnTo>
                        <a:pt x="80" y="33"/>
                      </a:lnTo>
                      <a:lnTo>
                        <a:pt x="83" y="36"/>
                      </a:lnTo>
                      <a:lnTo>
                        <a:pt x="85" y="39"/>
                      </a:lnTo>
                      <a:lnTo>
                        <a:pt x="85" y="43"/>
                      </a:lnTo>
                      <a:lnTo>
                        <a:pt x="84" y="47"/>
                      </a:lnTo>
                      <a:lnTo>
                        <a:pt x="82" y="51"/>
                      </a:lnTo>
                      <a:lnTo>
                        <a:pt x="79" y="53"/>
                      </a:lnTo>
                      <a:lnTo>
                        <a:pt x="76" y="63"/>
                      </a:lnTo>
                      <a:lnTo>
                        <a:pt x="71" y="72"/>
                      </a:lnTo>
                      <a:lnTo>
                        <a:pt x="65" y="81"/>
                      </a:lnTo>
                      <a:lnTo>
                        <a:pt x="58" y="87"/>
                      </a:lnTo>
                      <a:lnTo>
                        <a:pt x="51" y="91"/>
                      </a:lnTo>
                      <a:lnTo>
                        <a:pt x="43" y="93"/>
                      </a:lnTo>
                      <a:lnTo>
                        <a:pt x="36" y="91"/>
                      </a:lnTo>
                      <a:lnTo>
                        <a:pt x="29" y="87"/>
                      </a:lnTo>
                      <a:lnTo>
                        <a:pt x="22" y="81"/>
                      </a:lnTo>
                      <a:lnTo>
                        <a:pt x="16" y="72"/>
                      </a:lnTo>
                      <a:lnTo>
                        <a:pt x="11" y="63"/>
                      </a:lnTo>
                      <a:lnTo>
                        <a:pt x="7" y="53"/>
                      </a:lnTo>
                      <a:lnTo>
                        <a:pt x="4" y="51"/>
                      </a:lnTo>
                      <a:lnTo>
                        <a:pt x="1" y="47"/>
                      </a:lnTo>
                      <a:lnTo>
                        <a:pt x="0" y="43"/>
                      </a:lnTo>
                      <a:lnTo>
                        <a:pt x="1" y="39"/>
                      </a:lnTo>
                      <a:lnTo>
                        <a:pt x="3" y="35"/>
                      </a:lnTo>
                      <a:lnTo>
                        <a:pt x="6" y="33"/>
                      </a:lnTo>
                      <a:lnTo>
                        <a:pt x="9" y="24"/>
                      </a:lnTo>
                      <a:lnTo>
                        <a:pt x="12" y="17"/>
                      </a:lnTo>
                      <a:lnTo>
                        <a:pt x="17" y="11"/>
                      </a:lnTo>
                      <a:lnTo>
                        <a:pt x="23" y="6"/>
                      </a:lnTo>
                      <a:lnTo>
                        <a:pt x="29" y="2"/>
                      </a:lnTo>
                      <a:lnTo>
                        <a:pt x="36" y="0"/>
                      </a:lnTo>
                      <a:lnTo>
                        <a:pt x="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1" name="Freeform 45">
                  <a:extLst>
                    <a:ext uri="{FF2B5EF4-FFF2-40B4-BE49-F238E27FC236}">
                      <a16:creationId xmlns:a16="http://schemas.microsoft.com/office/drawing/2014/main" id="{BCB9DD5F-4CBD-4B03-AFD7-1E6DA9DE4C18}"/>
                    </a:ext>
                  </a:extLst>
                </p:cNvPr>
                <p:cNvSpPr>
                  <a:spLocks/>
                </p:cNvSpPr>
                <p:nvPr/>
              </p:nvSpPr>
              <p:spPr bwMode="auto">
                <a:xfrm>
                  <a:off x="4814888" y="2355851"/>
                  <a:ext cx="136525" cy="147638"/>
                </a:xfrm>
                <a:custGeom>
                  <a:avLst/>
                  <a:gdLst/>
                  <a:ahLst/>
                  <a:cxnLst>
                    <a:cxn ang="0">
                      <a:pos x="43" y="0"/>
                    </a:cxn>
                    <a:cxn ang="0">
                      <a:pos x="51" y="0"/>
                    </a:cxn>
                    <a:cxn ang="0">
                      <a:pos x="57" y="3"/>
                    </a:cxn>
                    <a:cxn ang="0">
                      <a:pos x="64" y="6"/>
                    </a:cxn>
                    <a:cxn ang="0">
                      <a:pos x="70" y="11"/>
                    </a:cxn>
                    <a:cxn ang="0">
                      <a:pos x="74" y="17"/>
                    </a:cxn>
                    <a:cxn ang="0">
                      <a:pos x="78" y="25"/>
                    </a:cxn>
                    <a:cxn ang="0">
                      <a:pos x="80" y="33"/>
                    </a:cxn>
                    <a:cxn ang="0">
                      <a:pos x="83" y="36"/>
                    </a:cxn>
                    <a:cxn ang="0">
                      <a:pos x="85" y="39"/>
                    </a:cxn>
                    <a:cxn ang="0">
                      <a:pos x="86" y="43"/>
                    </a:cxn>
                    <a:cxn ang="0">
                      <a:pos x="85" y="47"/>
                    </a:cxn>
                    <a:cxn ang="0">
                      <a:pos x="83" y="51"/>
                    </a:cxn>
                    <a:cxn ang="0">
                      <a:pos x="79" y="53"/>
                    </a:cxn>
                    <a:cxn ang="0">
                      <a:pos x="76" y="63"/>
                    </a:cxn>
                    <a:cxn ang="0">
                      <a:pos x="71" y="72"/>
                    </a:cxn>
                    <a:cxn ang="0">
                      <a:pos x="65" y="81"/>
                    </a:cxn>
                    <a:cxn ang="0">
                      <a:pos x="58" y="87"/>
                    </a:cxn>
                    <a:cxn ang="0">
                      <a:pos x="51" y="91"/>
                    </a:cxn>
                    <a:cxn ang="0">
                      <a:pos x="43" y="93"/>
                    </a:cxn>
                    <a:cxn ang="0">
                      <a:pos x="36" y="91"/>
                    </a:cxn>
                    <a:cxn ang="0">
                      <a:pos x="29" y="87"/>
                    </a:cxn>
                    <a:cxn ang="0">
                      <a:pos x="22" y="81"/>
                    </a:cxn>
                    <a:cxn ang="0">
                      <a:pos x="16" y="72"/>
                    </a:cxn>
                    <a:cxn ang="0">
                      <a:pos x="11" y="63"/>
                    </a:cxn>
                    <a:cxn ang="0">
                      <a:pos x="8" y="53"/>
                    </a:cxn>
                    <a:cxn ang="0">
                      <a:pos x="4" y="51"/>
                    </a:cxn>
                    <a:cxn ang="0">
                      <a:pos x="1" y="47"/>
                    </a:cxn>
                    <a:cxn ang="0">
                      <a:pos x="0" y="43"/>
                    </a:cxn>
                    <a:cxn ang="0">
                      <a:pos x="1" y="39"/>
                    </a:cxn>
                    <a:cxn ang="0">
                      <a:pos x="3" y="35"/>
                    </a:cxn>
                    <a:cxn ang="0">
                      <a:pos x="7" y="33"/>
                    </a:cxn>
                    <a:cxn ang="0">
                      <a:pos x="9" y="24"/>
                    </a:cxn>
                    <a:cxn ang="0">
                      <a:pos x="12" y="17"/>
                    </a:cxn>
                    <a:cxn ang="0">
                      <a:pos x="18" y="11"/>
                    </a:cxn>
                    <a:cxn ang="0">
                      <a:pos x="23" y="6"/>
                    </a:cxn>
                    <a:cxn ang="0">
                      <a:pos x="29" y="2"/>
                    </a:cxn>
                    <a:cxn ang="0">
                      <a:pos x="37" y="0"/>
                    </a:cxn>
                    <a:cxn ang="0">
                      <a:pos x="43" y="0"/>
                    </a:cxn>
                  </a:cxnLst>
                  <a:rect l="0" t="0" r="r" b="b"/>
                  <a:pathLst>
                    <a:path w="86" h="93">
                      <a:moveTo>
                        <a:pt x="43" y="0"/>
                      </a:moveTo>
                      <a:lnTo>
                        <a:pt x="51" y="0"/>
                      </a:lnTo>
                      <a:lnTo>
                        <a:pt x="57" y="3"/>
                      </a:lnTo>
                      <a:lnTo>
                        <a:pt x="64" y="6"/>
                      </a:lnTo>
                      <a:lnTo>
                        <a:pt x="70" y="11"/>
                      </a:lnTo>
                      <a:lnTo>
                        <a:pt x="74" y="17"/>
                      </a:lnTo>
                      <a:lnTo>
                        <a:pt x="78" y="25"/>
                      </a:lnTo>
                      <a:lnTo>
                        <a:pt x="80" y="33"/>
                      </a:lnTo>
                      <a:lnTo>
                        <a:pt x="83" y="36"/>
                      </a:lnTo>
                      <a:lnTo>
                        <a:pt x="85" y="39"/>
                      </a:lnTo>
                      <a:lnTo>
                        <a:pt x="86" y="43"/>
                      </a:lnTo>
                      <a:lnTo>
                        <a:pt x="85" y="47"/>
                      </a:lnTo>
                      <a:lnTo>
                        <a:pt x="83" y="51"/>
                      </a:lnTo>
                      <a:lnTo>
                        <a:pt x="79" y="53"/>
                      </a:lnTo>
                      <a:lnTo>
                        <a:pt x="76" y="63"/>
                      </a:lnTo>
                      <a:lnTo>
                        <a:pt x="71" y="72"/>
                      </a:lnTo>
                      <a:lnTo>
                        <a:pt x="65" y="81"/>
                      </a:lnTo>
                      <a:lnTo>
                        <a:pt x="58" y="87"/>
                      </a:lnTo>
                      <a:lnTo>
                        <a:pt x="51" y="91"/>
                      </a:lnTo>
                      <a:lnTo>
                        <a:pt x="43" y="93"/>
                      </a:lnTo>
                      <a:lnTo>
                        <a:pt x="36" y="91"/>
                      </a:lnTo>
                      <a:lnTo>
                        <a:pt x="29" y="87"/>
                      </a:lnTo>
                      <a:lnTo>
                        <a:pt x="22" y="81"/>
                      </a:lnTo>
                      <a:lnTo>
                        <a:pt x="16" y="72"/>
                      </a:lnTo>
                      <a:lnTo>
                        <a:pt x="11" y="63"/>
                      </a:lnTo>
                      <a:lnTo>
                        <a:pt x="8" y="53"/>
                      </a:lnTo>
                      <a:lnTo>
                        <a:pt x="4" y="51"/>
                      </a:lnTo>
                      <a:lnTo>
                        <a:pt x="1" y="47"/>
                      </a:lnTo>
                      <a:lnTo>
                        <a:pt x="0" y="43"/>
                      </a:lnTo>
                      <a:lnTo>
                        <a:pt x="1" y="39"/>
                      </a:lnTo>
                      <a:lnTo>
                        <a:pt x="3" y="35"/>
                      </a:lnTo>
                      <a:lnTo>
                        <a:pt x="7" y="33"/>
                      </a:lnTo>
                      <a:lnTo>
                        <a:pt x="9" y="24"/>
                      </a:lnTo>
                      <a:lnTo>
                        <a:pt x="12" y="17"/>
                      </a:lnTo>
                      <a:lnTo>
                        <a:pt x="18" y="11"/>
                      </a:lnTo>
                      <a:lnTo>
                        <a:pt x="23" y="6"/>
                      </a:lnTo>
                      <a:lnTo>
                        <a:pt x="29" y="2"/>
                      </a:lnTo>
                      <a:lnTo>
                        <a:pt x="37" y="0"/>
                      </a:lnTo>
                      <a:lnTo>
                        <a:pt x="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2" name="Freeform 46">
                  <a:extLst>
                    <a:ext uri="{FF2B5EF4-FFF2-40B4-BE49-F238E27FC236}">
                      <a16:creationId xmlns:a16="http://schemas.microsoft.com/office/drawing/2014/main" id="{A4F32C32-0632-47C9-8E4D-39B3439158EE}"/>
                    </a:ext>
                  </a:extLst>
                </p:cNvPr>
                <p:cNvSpPr>
                  <a:spLocks/>
                </p:cNvSpPr>
                <p:nvPr/>
              </p:nvSpPr>
              <p:spPr bwMode="auto">
                <a:xfrm>
                  <a:off x="5035550" y="2355851"/>
                  <a:ext cx="136525" cy="147638"/>
                </a:xfrm>
                <a:custGeom>
                  <a:avLst/>
                  <a:gdLst/>
                  <a:ahLst/>
                  <a:cxnLst>
                    <a:cxn ang="0">
                      <a:pos x="44" y="0"/>
                    </a:cxn>
                    <a:cxn ang="0">
                      <a:pos x="50" y="0"/>
                    </a:cxn>
                    <a:cxn ang="0">
                      <a:pos x="58" y="3"/>
                    </a:cxn>
                    <a:cxn ang="0">
                      <a:pos x="64" y="6"/>
                    </a:cxn>
                    <a:cxn ang="0">
                      <a:pos x="70" y="11"/>
                    </a:cxn>
                    <a:cxn ang="0">
                      <a:pos x="74" y="17"/>
                    </a:cxn>
                    <a:cxn ang="0">
                      <a:pos x="78" y="25"/>
                    </a:cxn>
                    <a:cxn ang="0">
                      <a:pos x="80" y="33"/>
                    </a:cxn>
                    <a:cxn ang="0">
                      <a:pos x="83" y="36"/>
                    </a:cxn>
                    <a:cxn ang="0">
                      <a:pos x="85" y="39"/>
                    </a:cxn>
                    <a:cxn ang="0">
                      <a:pos x="86" y="43"/>
                    </a:cxn>
                    <a:cxn ang="0">
                      <a:pos x="85" y="47"/>
                    </a:cxn>
                    <a:cxn ang="0">
                      <a:pos x="82" y="51"/>
                    </a:cxn>
                    <a:cxn ang="0">
                      <a:pos x="79" y="53"/>
                    </a:cxn>
                    <a:cxn ang="0">
                      <a:pos x="76" y="63"/>
                    </a:cxn>
                    <a:cxn ang="0">
                      <a:pos x="71" y="72"/>
                    </a:cxn>
                    <a:cxn ang="0">
                      <a:pos x="65" y="81"/>
                    </a:cxn>
                    <a:cxn ang="0">
                      <a:pos x="58" y="87"/>
                    </a:cxn>
                    <a:cxn ang="0">
                      <a:pos x="51" y="91"/>
                    </a:cxn>
                    <a:cxn ang="0">
                      <a:pos x="44" y="93"/>
                    </a:cxn>
                    <a:cxn ang="0">
                      <a:pos x="36" y="91"/>
                    </a:cxn>
                    <a:cxn ang="0">
                      <a:pos x="29" y="87"/>
                    </a:cxn>
                    <a:cxn ang="0">
                      <a:pos x="22" y="81"/>
                    </a:cxn>
                    <a:cxn ang="0">
                      <a:pos x="16" y="72"/>
                    </a:cxn>
                    <a:cxn ang="0">
                      <a:pos x="11" y="63"/>
                    </a:cxn>
                    <a:cxn ang="0">
                      <a:pos x="8" y="53"/>
                    </a:cxn>
                    <a:cxn ang="0">
                      <a:pos x="4" y="51"/>
                    </a:cxn>
                    <a:cxn ang="0">
                      <a:pos x="1" y="47"/>
                    </a:cxn>
                    <a:cxn ang="0">
                      <a:pos x="0" y="43"/>
                    </a:cxn>
                    <a:cxn ang="0">
                      <a:pos x="1" y="39"/>
                    </a:cxn>
                    <a:cxn ang="0">
                      <a:pos x="3" y="35"/>
                    </a:cxn>
                    <a:cxn ang="0">
                      <a:pos x="7" y="33"/>
                    </a:cxn>
                    <a:cxn ang="0">
                      <a:pos x="9" y="24"/>
                    </a:cxn>
                    <a:cxn ang="0">
                      <a:pos x="12" y="17"/>
                    </a:cxn>
                    <a:cxn ang="0">
                      <a:pos x="17" y="11"/>
                    </a:cxn>
                    <a:cxn ang="0">
                      <a:pos x="23" y="6"/>
                    </a:cxn>
                    <a:cxn ang="0">
                      <a:pos x="30" y="2"/>
                    </a:cxn>
                    <a:cxn ang="0">
                      <a:pos x="37" y="0"/>
                    </a:cxn>
                    <a:cxn ang="0">
                      <a:pos x="44" y="0"/>
                    </a:cxn>
                  </a:cxnLst>
                  <a:rect l="0" t="0" r="r" b="b"/>
                  <a:pathLst>
                    <a:path w="86" h="93">
                      <a:moveTo>
                        <a:pt x="44" y="0"/>
                      </a:moveTo>
                      <a:lnTo>
                        <a:pt x="50" y="0"/>
                      </a:lnTo>
                      <a:lnTo>
                        <a:pt x="58" y="3"/>
                      </a:lnTo>
                      <a:lnTo>
                        <a:pt x="64" y="6"/>
                      </a:lnTo>
                      <a:lnTo>
                        <a:pt x="70" y="11"/>
                      </a:lnTo>
                      <a:lnTo>
                        <a:pt x="74" y="17"/>
                      </a:lnTo>
                      <a:lnTo>
                        <a:pt x="78" y="25"/>
                      </a:lnTo>
                      <a:lnTo>
                        <a:pt x="80" y="33"/>
                      </a:lnTo>
                      <a:lnTo>
                        <a:pt x="83" y="36"/>
                      </a:lnTo>
                      <a:lnTo>
                        <a:pt x="85" y="39"/>
                      </a:lnTo>
                      <a:lnTo>
                        <a:pt x="86" y="43"/>
                      </a:lnTo>
                      <a:lnTo>
                        <a:pt x="85" y="47"/>
                      </a:lnTo>
                      <a:lnTo>
                        <a:pt x="82" y="51"/>
                      </a:lnTo>
                      <a:lnTo>
                        <a:pt x="79" y="53"/>
                      </a:lnTo>
                      <a:lnTo>
                        <a:pt x="76" y="63"/>
                      </a:lnTo>
                      <a:lnTo>
                        <a:pt x="71" y="72"/>
                      </a:lnTo>
                      <a:lnTo>
                        <a:pt x="65" y="81"/>
                      </a:lnTo>
                      <a:lnTo>
                        <a:pt x="58" y="87"/>
                      </a:lnTo>
                      <a:lnTo>
                        <a:pt x="51" y="91"/>
                      </a:lnTo>
                      <a:lnTo>
                        <a:pt x="44" y="93"/>
                      </a:lnTo>
                      <a:lnTo>
                        <a:pt x="36" y="91"/>
                      </a:lnTo>
                      <a:lnTo>
                        <a:pt x="29" y="87"/>
                      </a:lnTo>
                      <a:lnTo>
                        <a:pt x="22" y="81"/>
                      </a:lnTo>
                      <a:lnTo>
                        <a:pt x="16" y="72"/>
                      </a:lnTo>
                      <a:lnTo>
                        <a:pt x="11" y="63"/>
                      </a:lnTo>
                      <a:lnTo>
                        <a:pt x="8" y="53"/>
                      </a:lnTo>
                      <a:lnTo>
                        <a:pt x="4" y="51"/>
                      </a:lnTo>
                      <a:lnTo>
                        <a:pt x="1" y="47"/>
                      </a:lnTo>
                      <a:lnTo>
                        <a:pt x="0" y="43"/>
                      </a:lnTo>
                      <a:lnTo>
                        <a:pt x="1" y="39"/>
                      </a:lnTo>
                      <a:lnTo>
                        <a:pt x="3" y="35"/>
                      </a:lnTo>
                      <a:lnTo>
                        <a:pt x="7" y="33"/>
                      </a:lnTo>
                      <a:lnTo>
                        <a:pt x="9" y="24"/>
                      </a:lnTo>
                      <a:lnTo>
                        <a:pt x="12" y="17"/>
                      </a:lnTo>
                      <a:lnTo>
                        <a:pt x="17" y="11"/>
                      </a:lnTo>
                      <a:lnTo>
                        <a:pt x="23" y="6"/>
                      </a:lnTo>
                      <a:lnTo>
                        <a:pt x="30" y="2"/>
                      </a:lnTo>
                      <a:lnTo>
                        <a:pt x="37" y="0"/>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3" name="Freeform 47">
                  <a:extLst>
                    <a:ext uri="{FF2B5EF4-FFF2-40B4-BE49-F238E27FC236}">
                      <a16:creationId xmlns:a16="http://schemas.microsoft.com/office/drawing/2014/main" id="{4173D60E-61CA-4D16-B731-937BF91F00B2}"/>
                    </a:ext>
                  </a:extLst>
                </p:cNvPr>
                <p:cNvSpPr>
                  <a:spLocks/>
                </p:cNvSpPr>
                <p:nvPr/>
              </p:nvSpPr>
              <p:spPr bwMode="auto">
                <a:xfrm>
                  <a:off x="5253038" y="2355851"/>
                  <a:ext cx="136525" cy="147638"/>
                </a:xfrm>
                <a:custGeom>
                  <a:avLst/>
                  <a:gdLst/>
                  <a:ahLst/>
                  <a:cxnLst>
                    <a:cxn ang="0">
                      <a:pos x="44" y="0"/>
                    </a:cxn>
                    <a:cxn ang="0">
                      <a:pos x="52" y="1"/>
                    </a:cxn>
                    <a:cxn ang="0">
                      <a:pos x="60" y="4"/>
                    </a:cxn>
                    <a:cxn ang="0">
                      <a:pos x="67" y="9"/>
                    </a:cxn>
                    <a:cxn ang="0">
                      <a:pos x="73" y="15"/>
                    </a:cxn>
                    <a:cxn ang="0">
                      <a:pos x="78" y="24"/>
                    </a:cxn>
                    <a:cxn ang="0">
                      <a:pos x="80" y="33"/>
                    </a:cxn>
                    <a:cxn ang="0">
                      <a:pos x="83" y="36"/>
                    </a:cxn>
                    <a:cxn ang="0">
                      <a:pos x="85" y="39"/>
                    </a:cxn>
                    <a:cxn ang="0">
                      <a:pos x="86" y="43"/>
                    </a:cxn>
                    <a:cxn ang="0">
                      <a:pos x="85" y="47"/>
                    </a:cxn>
                    <a:cxn ang="0">
                      <a:pos x="82" y="51"/>
                    </a:cxn>
                    <a:cxn ang="0">
                      <a:pos x="79" y="53"/>
                    </a:cxn>
                    <a:cxn ang="0">
                      <a:pos x="76" y="63"/>
                    </a:cxn>
                    <a:cxn ang="0">
                      <a:pos x="71" y="72"/>
                    </a:cxn>
                    <a:cxn ang="0">
                      <a:pos x="65" y="81"/>
                    </a:cxn>
                    <a:cxn ang="0">
                      <a:pos x="58" y="87"/>
                    </a:cxn>
                    <a:cxn ang="0">
                      <a:pos x="51" y="91"/>
                    </a:cxn>
                    <a:cxn ang="0">
                      <a:pos x="44" y="93"/>
                    </a:cxn>
                    <a:cxn ang="0">
                      <a:pos x="36" y="91"/>
                    </a:cxn>
                    <a:cxn ang="0">
                      <a:pos x="29" y="87"/>
                    </a:cxn>
                    <a:cxn ang="0">
                      <a:pos x="22" y="81"/>
                    </a:cxn>
                    <a:cxn ang="0">
                      <a:pos x="16" y="72"/>
                    </a:cxn>
                    <a:cxn ang="0">
                      <a:pos x="12" y="63"/>
                    </a:cxn>
                    <a:cxn ang="0">
                      <a:pos x="8" y="53"/>
                    </a:cxn>
                    <a:cxn ang="0">
                      <a:pos x="4" y="51"/>
                    </a:cxn>
                    <a:cxn ang="0">
                      <a:pos x="1" y="47"/>
                    </a:cxn>
                    <a:cxn ang="0">
                      <a:pos x="0" y="43"/>
                    </a:cxn>
                    <a:cxn ang="0">
                      <a:pos x="1" y="39"/>
                    </a:cxn>
                    <a:cxn ang="0">
                      <a:pos x="3" y="35"/>
                    </a:cxn>
                    <a:cxn ang="0">
                      <a:pos x="7" y="33"/>
                    </a:cxn>
                    <a:cxn ang="0">
                      <a:pos x="9" y="23"/>
                    </a:cxn>
                    <a:cxn ang="0">
                      <a:pos x="14" y="15"/>
                    </a:cxn>
                    <a:cxn ang="0">
                      <a:pos x="20" y="8"/>
                    </a:cxn>
                    <a:cxn ang="0">
                      <a:pos x="28" y="3"/>
                    </a:cxn>
                    <a:cxn ang="0">
                      <a:pos x="35" y="1"/>
                    </a:cxn>
                    <a:cxn ang="0">
                      <a:pos x="44" y="0"/>
                    </a:cxn>
                  </a:cxnLst>
                  <a:rect l="0" t="0" r="r" b="b"/>
                  <a:pathLst>
                    <a:path w="86" h="93">
                      <a:moveTo>
                        <a:pt x="44" y="0"/>
                      </a:moveTo>
                      <a:lnTo>
                        <a:pt x="52" y="1"/>
                      </a:lnTo>
                      <a:lnTo>
                        <a:pt x="60" y="4"/>
                      </a:lnTo>
                      <a:lnTo>
                        <a:pt x="67" y="9"/>
                      </a:lnTo>
                      <a:lnTo>
                        <a:pt x="73" y="15"/>
                      </a:lnTo>
                      <a:lnTo>
                        <a:pt x="78" y="24"/>
                      </a:lnTo>
                      <a:lnTo>
                        <a:pt x="80" y="33"/>
                      </a:lnTo>
                      <a:lnTo>
                        <a:pt x="83" y="36"/>
                      </a:lnTo>
                      <a:lnTo>
                        <a:pt x="85" y="39"/>
                      </a:lnTo>
                      <a:lnTo>
                        <a:pt x="86" y="43"/>
                      </a:lnTo>
                      <a:lnTo>
                        <a:pt x="85" y="47"/>
                      </a:lnTo>
                      <a:lnTo>
                        <a:pt x="82" y="51"/>
                      </a:lnTo>
                      <a:lnTo>
                        <a:pt x="79" y="53"/>
                      </a:lnTo>
                      <a:lnTo>
                        <a:pt x="76" y="63"/>
                      </a:lnTo>
                      <a:lnTo>
                        <a:pt x="71" y="72"/>
                      </a:lnTo>
                      <a:lnTo>
                        <a:pt x="65" y="81"/>
                      </a:lnTo>
                      <a:lnTo>
                        <a:pt x="58" y="87"/>
                      </a:lnTo>
                      <a:lnTo>
                        <a:pt x="51" y="91"/>
                      </a:lnTo>
                      <a:lnTo>
                        <a:pt x="44" y="93"/>
                      </a:lnTo>
                      <a:lnTo>
                        <a:pt x="36" y="91"/>
                      </a:lnTo>
                      <a:lnTo>
                        <a:pt x="29" y="87"/>
                      </a:lnTo>
                      <a:lnTo>
                        <a:pt x="22" y="81"/>
                      </a:lnTo>
                      <a:lnTo>
                        <a:pt x="16" y="72"/>
                      </a:lnTo>
                      <a:lnTo>
                        <a:pt x="12" y="63"/>
                      </a:lnTo>
                      <a:lnTo>
                        <a:pt x="8" y="53"/>
                      </a:lnTo>
                      <a:lnTo>
                        <a:pt x="4" y="51"/>
                      </a:lnTo>
                      <a:lnTo>
                        <a:pt x="1" y="47"/>
                      </a:lnTo>
                      <a:lnTo>
                        <a:pt x="0" y="43"/>
                      </a:lnTo>
                      <a:lnTo>
                        <a:pt x="1" y="39"/>
                      </a:lnTo>
                      <a:lnTo>
                        <a:pt x="3" y="35"/>
                      </a:lnTo>
                      <a:lnTo>
                        <a:pt x="7" y="33"/>
                      </a:lnTo>
                      <a:lnTo>
                        <a:pt x="9" y="23"/>
                      </a:lnTo>
                      <a:lnTo>
                        <a:pt x="14" y="15"/>
                      </a:lnTo>
                      <a:lnTo>
                        <a:pt x="20" y="8"/>
                      </a:lnTo>
                      <a:lnTo>
                        <a:pt x="28" y="3"/>
                      </a:lnTo>
                      <a:lnTo>
                        <a:pt x="35"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4" name="Freeform 48">
                  <a:extLst>
                    <a:ext uri="{FF2B5EF4-FFF2-40B4-BE49-F238E27FC236}">
                      <a16:creationId xmlns:a16="http://schemas.microsoft.com/office/drawing/2014/main" id="{59701ED7-9810-4FBA-A287-0141C1D188F8}"/>
                    </a:ext>
                  </a:extLst>
                </p:cNvPr>
                <p:cNvSpPr>
                  <a:spLocks/>
                </p:cNvSpPr>
                <p:nvPr/>
              </p:nvSpPr>
              <p:spPr bwMode="auto">
                <a:xfrm>
                  <a:off x="4702175" y="2217738"/>
                  <a:ext cx="138112" cy="149225"/>
                </a:xfrm>
                <a:custGeom>
                  <a:avLst/>
                  <a:gdLst/>
                  <a:ahLst/>
                  <a:cxnLst>
                    <a:cxn ang="0">
                      <a:pos x="44" y="0"/>
                    </a:cxn>
                    <a:cxn ang="0">
                      <a:pos x="52" y="1"/>
                    </a:cxn>
                    <a:cxn ang="0">
                      <a:pos x="60" y="4"/>
                    </a:cxn>
                    <a:cxn ang="0">
                      <a:pos x="67" y="9"/>
                    </a:cxn>
                    <a:cxn ang="0">
                      <a:pos x="74" y="15"/>
                    </a:cxn>
                    <a:cxn ang="0">
                      <a:pos x="78" y="24"/>
                    </a:cxn>
                    <a:cxn ang="0">
                      <a:pos x="81" y="33"/>
                    </a:cxn>
                    <a:cxn ang="0">
                      <a:pos x="84" y="36"/>
                    </a:cxn>
                    <a:cxn ang="0">
                      <a:pos x="86" y="39"/>
                    </a:cxn>
                    <a:cxn ang="0">
                      <a:pos x="87" y="43"/>
                    </a:cxn>
                    <a:cxn ang="0">
                      <a:pos x="86" y="47"/>
                    </a:cxn>
                    <a:cxn ang="0">
                      <a:pos x="83" y="51"/>
                    </a:cxn>
                    <a:cxn ang="0">
                      <a:pos x="79" y="53"/>
                    </a:cxn>
                    <a:cxn ang="0">
                      <a:pos x="76" y="63"/>
                    </a:cxn>
                    <a:cxn ang="0">
                      <a:pos x="72" y="73"/>
                    </a:cxn>
                    <a:cxn ang="0">
                      <a:pos x="66" y="81"/>
                    </a:cxn>
                    <a:cxn ang="0">
                      <a:pos x="59" y="88"/>
                    </a:cxn>
                    <a:cxn ang="0">
                      <a:pos x="51" y="92"/>
                    </a:cxn>
                    <a:cxn ang="0">
                      <a:pos x="44" y="94"/>
                    </a:cxn>
                    <a:cxn ang="0">
                      <a:pos x="36" y="92"/>
                    </a:cxn>
                    <a:cxn ang="0">
                      <a:pos x="29" y="88"/>
                    </a:cxn>
                    <a:cxn ang="0">
                      <a:pos x="23" y="81"/>
                    </a:cxn>
                    <a:cxn ang="0">
                      <a:pos x="16" y="73"/>
                    </a:cxn>
                    <a:cxn ang="0">
                      <a:pos x="12" y="63"/>
                    </a:cxn>
                    <a:cxn ang="0">
                      <a:pos x="9" y="53"/>
                    </a:cxn>
                    <a:cxn ang="0">
                      <a:pos x="4" y="52"/>
                    </a:cxn>
                    <a:cxn ang="0">
                      <a:pos x="1" y="48"/>
                    </a:cxn>
                    <a:cxn ang="0">
                      <a:pos x="0" y="43"/>
                    </a:cxn>
                    <a:cxn ang="0">
                      <a:pos x="1" y="39"/>
                    </a:cxn>
                    <a:cxn ang="0">
                      <a:pos x="4" y="35"/>
                    </a:cxn>
                    <a:cxn ang="0">
                      <a:pos x="8" y="33"/>
                    </a:cxn>
                    <a:cxn ang="0">
                      <a:pos x="10" y="23"/>
                    </a:cxn>
                    <a:cxn ang="0">
                      <a:pos x="15" y="15"/>
                    </a:cxn>
                    <a:cxn ang="0">
                      <a:pos x="20" y="9"/>
                    </a:cxn>
                    <a:cxn ang="0">
                      <a:pos x="28" y="3"/>
                    </a:cxn>
                    <a:cxn ang="0">
                      <a:pos x="36" y="1"/>
                    </a:cxn>
                    <a:cxn ang="0">
                      <a:pos x="44" y="0"/>
                    </a:cxn>
                  </a:cxnLst>
                  <a:rect l="0" t="0" r="r" b="b"/>
                  <a:pathLst>
                    <a:path w="87" h="94">
                      <a:moveTo>
                        <a:pt x="44" y="0"/>
                      </a:moveTo>
                      <a:lnTo>
                        <a:pt x="52" y="1"/>
                      </a:lnTo>
                      <a:lnTo>
                        <a:pt x="60" y="4"/>
                      </a:lnTo>
                      <a:lnTo>
                        <a:pt x="67" y="9"/>
                      </a:lnTo>
                      <a:lnTo>
                        <a:pt x="74" y="15"/>
                      </a:lnTo>
                      <a:lnTo>
                        <a:pt x="78" y="24"/>
                      </a:lnTo>
                      <a:lnTo>
                        <a:pt x="81" y="33"/>
                      </a:lnTo>
                      <a:lnTo>
                        <a:pt x="84" y="36"/>
                      </a:lnTo>
                      <a:lnTo>
                        <a:pt x="86" y="39"/>
                      </a:lnTo>
                      <a:lnTo>
                        <a:pt x="87" y="43"/>
                      </a:lnTo>
                      <a:lnTo>
                        <a:pt x="86" y="47"/>
                      </a:lnTo>
                      <a:lnTo>
                        <a:pt x="83" y="51"/>
                      </a:lnTo>
                      <a:lnTo>
                        <a:pt x="79" y="53"/>
                      </a:lnTo>
                      <a:lnTo>
                        <a:pt x="76" y="63"/>
                      </a:lnTo>
                      <a:lnTo>
                        <a:pt x="72" y="73"/>
                      </a:lnTo>
                      <a:lnTo>
                        <a:pt x="66" y="81"/>
                      </a:lnTo>
                      <a:lnTo>
                        <a:pt x="59" y="88"/>
                      </a:lnTo>
                      <a:lnTo>
                        <a:pt x="51" y="92"/>
                      </a:lnTo>
                      <a:lnTo>
                        <a:pt x="44" y="94"/>
                      </a:lnTo>
                      <a:lnTo>
                        <a:pt x="36" y="92"/>
                      </a:lnTo>
                      <a:lnTo>
                        <a:pt x="29" y="88"/>
                      </a:lnTo>
                      <a:lnTo>
                        <a:pt x="23" y="81"/>
                      </a:lnTo>
                      <a:lnTo>
                        <a:pt x="16" y="73"/>
                      </a:lnTo>
                      <a:lnTo>
                        <a:pt x="12" y="63"/>
                      </a:lnTo>
                      <a:lnTo>
                        <a:pt x="9" y="53"/>
                      </a:lnTo>
                      <a:lnTo>
                        <a:pt x="4" y="52"/>
                      </a:lnTo>
                      <a:lnTo>
                        <a:pt x="1" y="48"/>
                      </a:lnTo>
                      <a:lnTo>
                        <a:pt x="0" y="43"/>
                      </a:lnTo>
                      <a:lnTo>
                        <a:pt x="1" y="39"/>
                      </a:lnTo>
                      <a:lnTo>
                        <a:pt x="4" y="35"/>
                      </a:lnTo>
                      <a:lnTo>
                        <a:pt x="8" y="33"/>
                      </a:lnTo>
                      <a:lnTo>
                        <a:pt x="10" y="23"/>
                      </a:lnTo>
                      <a:lnTo>
                        <a:pt x="15" y="15"/>
                      </a:lnTo>
                      <a:lnTo>
                        <a:pt x="20" y="9"/>
                      </a:lnTo>
                      <a:lnTo>
                        <a:pt x="28" y="3"/>
                      </a:lnTo>
                      <a:lnTo>
                        <a:pt x="36"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5" name="Freeform 49">
                  <a:extLst>
                    <a:ext uri="{FF2B5EF4-FFF2-40B4-BE49-F238E27FC236}">
                      <a16:creationId xmlns:a16="http://schemas.microsoft.com/office/drawing/2014/main" id="{F6D38CB3-E929-4779-ACEF-04E1E63DBCE4}"/>
                    </a:ext>
                  </a:extLst>
                </p:cNvPr>
                <p:cNvSpPr>
                  <a:spLocks/>
                </p:cNvSpPr>
                <p:nvPr/>
              </p:nvSpPr>
              <p:spPr bwMode="auto">
                <a:xfrm>
                  <a:off x="4922838" y="2217738"/>
                  <a:ext cx="136525" cy="149225"/>
                </a:xfrm>
                <a:custGeom>
                  <a:avLst/>
                  <a:gdLst/>
                  <a:ahLst/>
                  <a:cxnLst>
                    <a:cxn ang="0">
                      <a:pos x="44" y="0"/>
                    </a:cxn>
                    <a:cxn ang="0">
                      <a:pos x="52" y="1"/>
                    </a:cxn>
                    <a:cxn ang="0">
                      <a:pos x="60" y="4"/>
                    </a:cxn>
                    <a:cxn ang="0">
                      <a:pos x="67" y="9"/>
                    </a:cxn>
                    <a:cxn ang="0">
                      <a:pos x="73" y="15"/>
                    </a:cxn>
                    <a:cxn ang="0">
                      <a:pos x="78" y="24"/>
                    </a:cxn>
                    <a:cxn ang="0">
                      <a:pos x="80" y="33"/>
                    </a:cxn>
                    <a:cxn ang="0">
                      <a:pos x="83" y="36"/>
                    </a:cxn>
                    <a:cxn ang="0">
                      <a:pos x="85" y="39"/>
                    </a:cxn>
                    <a:cxn ang="0">
                      <a:pos x="86" y="43"/>
                    </a:cxn>
                    <a:cxn ang="0">
                      <a:pos x="85" y="47"/>
                    </a:cxn>
                    <a:cxn ang="0">
                      <a:pos x="82" y="51"/>
                    </a:cxn>
                    <a:cxn ang="0">
                      <a:pos x="79" y="53"/>
                    </a:cxn>
                    <a:cxn ang="0">
                      <a:pos x="76" y="63"/>
                    </a:cxn>
                    <a:cxn ang="0">
                      <a:pos x="71" y="73"/>
                    </a:cxn>
                    <a:cxn ang="0">
                      <a:pos x="65" y="81"/>
                    </a:cxn>
                    <a:cxn ang="0">
                      <a:pos x="58" y="88"/>
                    </a:cxn>
                    <a:cxn ang="0">
                      <a:pos x="51" y="92"/>
                    </a:cxn>
                    <a:cxn ang="0">
                      <a:pos x="44" y="94"/>
                    </a:cxn>
                    <a:cxn ang="0">
                      <a:pos x="36" y="92"/>
                    </a:cxn>
                    <a:cxn ang="0">
                      <a:pos x="29" y="88"/>
                    </a:cxn>
                    <a:cxn ang="0">
                      <a:pos x="22" y="81"/>
                    </a:cxn>
                    <a:cxn ang="0">
                      <a:pos x="16" y="73"/>
                    </a:cxn>
                    <a:cxn ang="0">
                      <a:pos x="11" y="63"/>
                    </a:cxn>
                    <a:cxn ang="0">
                      <a:pos x="8" y="53"/>
                    </a:cxn>
                    <a:cxn ang="0">
                      <a:pos x="4" y="52"/>
                    </a:cxn>
                    <a:cxn ang="0">
                      <a:pos x="1" y="48"/>
                    </a:cxn>
                    <a:cxn ang="0">
                      <a:pos x="0" y="43"/>
                    </a:cxn>
                    <a:cxn ang="0">
                      <a:pos x="1" y="39"/>
                    </a:cxn>
                    <a:cxn ang="0">
                      <a:pos x="3" y="35"/>
                    </a:cxn>
                    <a:cxn ang="0">
                      <a:pos x="7" y="33"/>
                    </a:cxn>
                    <a:cxn ang="0">
                      <a:pos x="9" y="23"/>
                    </a:cxn>
                    <a:cxn ang="0">
                      <a:pos x="14" y="15"/>
                    </a:cxn>
                    <a:cxn ang="0">
                      <a:pos x="20" y="9"/>
                    </a:cxn>
                    <a:cxn ang="0">
                      <a:pos x="27" y="3"/>
                    </a:cxn>
                    <a:cxn ang="0">
                      <a:pos x="35" y="1"/>
                    </a:cxn>
                    <a:cxn ang="0">
                      <a:pos x="44" y="0"/>
                    </a:cxn>
                  </a:cxnLst>
                  <a:rect l="0" t="0" r="r" b="b"/>
                  <a:pathLst>
                    <a:path w="86" h="94">
                      <a:moveTo>
                        <a:pt x="44" y="0"/>
                      </a:moveTo>
                      <a:lnTo>
                        <a:pt x="52" y="1"/>
                      </a:lnTo>
                      <a:lnTo>
                        <a:pt x="60" y="4"/>
                      </a:lnTo>
                      <a:lnTo>
                        <a:pt x="67" y="9"/>
                      </a:lnTo>
                      <a:lnTo>
                        <a:pt x="73" y="15"/>
                      </a:lnTo>
                      <a:lnTo>
                        <a:pt x="78" y="24"/>
                      </a:lnTo>
                      <a:lnTo>
                        <a:pt x="80" y="33"/>
                      </a:lnTo>
                      <a:lnTo>
                        <a:pt x="83" y="36"/>
                      </a:lnTo>
                      <a:lnTo>
                        <a:pt x="85" y="39"/>
                      </a:lnTo>
                      <a:lnTo>
                        <a:pt x="86" y="43"/>
                      </a:lnTo>
                      <a:lnTo>
                        <a:pt x="85" y="47"/>
                      </a:lnTo>
                      <a:lnTo>
                        <a:pt x="82" y="51"/>
                      </a:lnTo>
                      <a:lnTo>
                        <a:pt x="79" y="53"/>
                      </a:lnTo>
                      <a:lnTo>
                        <a:pt x="76" y="63"/>
                      </a:lnTo>
                      <a:lnTo>
                        <a:pt x="71" y="73"/>
                      </a:lnTo>
                      <a:lnTo>
                        <a:pt x="65" y="81"/>
                      </a:lnTo>
                      <a:lnTo>
                        <a:pt x="58" y="88"/>
                      </a:lnTo>
                      <a:lnTo>
                        <a:pt x="51" y="92"/>
                      </a:lnTo>
                      <a:lnTo>
                        <a:pt x="44" y="94"/>
                      </a:lnTo>
                      <a:lnTo>
                        <a:pt x="36" y="92"/>
                      </a:lnTo>
                      <a:lnTo>
                        <a:pt x="29" y="88"/>
                      </a:lnTo>
                      <a:lnTo>
                        <a:pt x="22" y="81"/>
                      </a:lnTo>
                      <a:lnTo>
                        <a:pt x="16" y="73"/>
                      </a:lnTo>
                      <a:lnTo>
                        <a:pt x="11" y="63"/>
                      </a:lnTo>
                      <a:lnTo>
                        <a:pt x="8" y="53"/>
                      </a:lnTo>
                      <a:lnTo>
                        <a:pt x="4" y="52"/>
                      </a:lnTo>
                      <a:lnTo>
                        <a:pt x="1" y="48"/>
                      </a:lnTo>
                      <a:lnTo>
                        <a:pt x="0" y="43"/>
                      </a:lnTo>
                      <a:lnTo>
                        <a:pt x="1" y="39"/>
                      </a:lnTo>
                      <a:lnTo>
                        <a:pt x="3" y="35"/>
                      </a:lnTo>
                      <a:lnTo>
                        <a:pt x="7" y="33"/>
                      </a:lnTo>
                      <a:lnTo>
                        <a:pt x="9" y="23"/>
                      </a:lnTo>
                      <a:lnTo>
                        <a:pt x="14" y="15"/>
                      </a:lnTo>
                      <a:lnTo>
                        <a:pt x="20" y="9"/>
                      </a:lnTo>
                      <a:lnTo>
                        <a:pt x="27" y="3"/>
                      </a:lnTo>
                      <a:lnTo>
                        <a:pt x="35"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6" name="Freeform 50">
                  <a:extLst>
                    <a:ext uri="{FF2B5EF4-FFF2-40B4-BE49-F238E27FC236}">
                      <a16:creationId xmlns:a16="http://schemas.microsoft.com/office/drawing/2014/main" id="{E6C6730C-9391-4E42-983D-E61DAC7FF25A}"/>
                    </a:ext>
                  </a:extLst>
                </p:cNvPr>
                <p:cNvSpPr>
                  <a:spLocks/>
                </p:cNvSpPr>
                <p:nvPr/>
              </p:nvSpPr>
              <p:spPr bwMode="auto">
                <a:xfrm>
                  <a:off x="5141912" y="2217737"/>
                  <a:ext cx="138113" cy="149225"/>
                </a:xfrm>
                <a:custGeom>
                  <a:avLst/>
                  <a:gdLst/>
                  <a:ahLst/>
                  <a:cxnLst>
                    <a:cxn ang="0">
                      <a:pos x="44" y="0"/>
                    </a:cxn>
                    <a:cxn ang="0">
                      <a:pos x="53" y="1"/>
                    </a:cxn>
                    <a:cxn ang="0">
                      <a:pos x="60" y="4"/>
                    </a:cxn>
                    <a:cxn ang="0">
                      <a:pos x="68" y="9"/>
                    </a:cxn>
                    <a:cxn ang="0">
                      <a:pos x="74" y="15"/>
                    </a:cxn>
                    <a:cxn ang="0">
                      <a:pos x="78" y="24"/>
                    </a:cxn>
                    <a:cxn ang="0">
                      <a:pos x="81" y="33"/>
                    </a:cxn>
                    <a:cxn ang="0">
                      <a:pos x="84" y="36"/>
                    </a:cxn>
                    <a:cxn ang="0">
                      <a:pos x="86" y="39"/>
                    </a:cxn>
                    <a:cxn ang="0">
                      <a:pos x="87" y="43"/>
                    </a:cxn>
                    <a:cxn ang="0">
                      <a:pos x="86" y="47"/>
                    </a:cxn>
                    <a:cxn ang="0">
                      <a:pos x="83" y="51"/>
                    </a:cxn>
                    <a:cxn ang="0">
                      <a:pos x="80" y="53"/>
                    </a:cxn>
                    <a:cxn ang="0">
                      <a:pos x="76" y="63"/>
                    </a:cxn>
                    <a:cxn ang="0">
                      <a:pos x="72" y="73"/>
                    </a:cxn>
                    <a:cxn ang="0">
                      <a:pos x="66" y="81"/>
                    </a:cxn>
                    <a:cxn ang="0">
                      <a:pos x="59" y="88"/>
                    </a:cxn>
                    <a:cxn ang="0">
                      <a:pos x="52" y="92"/>
                    </a:cxn>
                    <a:cxn ang="0">
                      <a:pos x="44" y="94"/>
                    </a:cxn>
                    <a:cxn ang="0">
                      <a:pos x="37" y="92"/>
                    </a:cxn>
                    <a:cxn ang="0">
                      <a:pos x="29" y="88"/>
                    </a:cxn>
                    <a:cxn ang="0">
                      <a:pos x="23" y="81"/>
                    </a:cxn>
                    <a:cxn ang="0">
                      <a:pos x="17" y="73"/>
                    </a:cxn>
                    <a:cxn ang="0">
                      <a:pos x="12" y="63"/>
                    </a:cxn>
                    <a:cxn ang="0">
                      <a:pos x="9" y="53"/>
                    </a:cxn>
                    <a:cxn ang="0">
                      <a:pos x="5" y="52"/>
                    </a:cxn>
                    <a:cxn ang="0">
                      <a:pos x="2" y="48"/>
                    </a:cxn>
                    <a:cxn ang="0">
                      <a:pos x="0" y="43"/>
                    </a:cxn>
                    <a:cxn ang="0">
                      <a:pos x="2" y="39"/>
                    </a:cxn>
                    <a:cxn ang="0">
                      <a:pos x="4" y="35"/>
                    </a:cxn>
                    <a:cxn ang="0">
                      <a:pos x="8" y="33"/>
                    </a:cxn>
                    <a:cxn ang="0">
                      <a:pos x="10" y="23"/>
                    </a:cxn>
                    <a:cxn ang="0">
                      <a:pos x="15" y="15"/>
                    </a:cxn>
                    <a:cxn ang="0">
                      <a:pos x="21" y="9"/>
                    </a:cxn>
                    <a:cxn ang="0">
                      <a:pos x="28" y="3"/>
                    </a:cxn>
                    <a:cxn ang="0">
                      <a:pos x="36" y="1"/>
                    </a:cxn>
                    <a:cxn ang="0">
                      <a:pos x="44" y="0"/>
                    </a:cxn>
                  </a:cxnLst>
                  <a:rect l="0" t="0" r="r" b="b"/>
                  <a:pathLst>
                    <a:path w="87" h="94">
                      <a:moveTo>
                        <a:pt x="44" y="0"/>
                      </a:moveTo>
                      <a:lnTo>
                        <a:pt x="53" y="1"/>
                      </a:lnTo>
                      <a:lnTo>
                        <a:pt x="60" y="4"/>
                      </a:lnTo>
                      <a:lnTo>
                        <a:pt x="68" y="9"/>
                      </a:lnTo>
                      <a:lnTo>
                        <a:pt x="74" y="15"/>
                      </a:lnTo>
                      <a:lnTo>
                        <a:pt x="78" y="24"/>
                      </a:lnTo>
                      <a:lnTo>
                        <a:pt x="81" y="33"/>
                      </a:lnTo>
                      <a:lnTo>
                        <a:pt x="84" y="36"/>
                      </a:lnTo>
                      <a:lnTo>
                        <a:pt x="86" y="39"/>
                      </a:lnTo>
                      <a:lnTo>
                        <a:pt x="87" y="43"/>
                      </a:lnTo>
                      <a:lnTo>
                        <a:pt x="86" y="47"/>
                      </a:lnTo>
                      <a:lnTo>
                        <a:pt x="83" y="51"/>
                      </a:lnTo>
                      <a:lnTo>
                        <a:pt x="80" y="53"/>
                      </a:lnTo>
                      <a:lnTo>
                        <a:pt x="76" y="63"/>
                      </a:lnTo>
                      <a:lnTo>
                        <a:pt x="72" y="73"/>
                      </a:lnTo>
                      <a:lnTo>
                        <a:pt x="66" y="81"/>
                      </a:lnTo>
                      <a:lnTo>
                        <a:pt x="59" y="88"/>
                      </a:lnTo>
                      <a:lnTo>
                        <a:pt x="52" y="92"/>
                      </a:lnTo>
                      <a:lnTo>
                        <a:pt x="44" y="94"/>
                      </a:lnTo>
                      <a:lnTo>
                        <a:pt x="37" y="92"/>
                      </a:lnTo>
                      <a:lnTo>
                        <a:pt x="29" y="88"/>
                      </a:lnTo>
                      <a:lnTo>
                        <a:pt x="23" y="81"/>
                      </a:lnTo>
                      <a:lnTo>
                        <a:pt x="17" y="73"/>
                      </a:lnTo>
                      <a:lnTo>
                        <a:pt x="12" y="63"/>
                      </a:lnTo>
                      <a:lnTo>
                        <a:pt x="9" y="53"/>
                      </a:lnTo>
                      <a:lnTo>
                        <a:pt x="5" y="52"/>
                      </a:lnTo>
                      <a:lnTo>
                        <a:pt x="2" y="48"/>
                      </a:lnTo>
                      <a:lnTo>
                        <a:pt x="0" y="43"/>
                      </a:lnTo>
                      <a:lnTo>
                        <a:pt x="2" y="39"/>
                      </a:lnTo>
                      <a:lnTo>
                        <a:pt x="4" y="35"/>
                      </a:lnTo>
                      <a:lnTo>
                        <a:pt x="8" y="33"/>
                      </a:lnTo>
                      <a:lnTo>
                        <a:pt x="10" y="23"/>
                      </a:lnTo>
                      <a:lnTo>
                        <a:pt x="15" y="15"/>
                      </a:lnTo>
                      <a:lnTo>
                        <a:pt x="21" y="9"/>
                      </a:lnTo>
                      <a:lnTo>
                        <a:pt x="28" y="3"/>
                      </a:lnTo>
                      <a:lnTo>
                        <a:pt x="36"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7" name="Freeform 51">
                  <a:extLst>
                    <a:ext uri="{FF2B5EF4-FFF2-40B4-BE49-F238E27FC236}">
                      <a16:creationId xmlns:a16="http://schemas.microsoft.com/office/drawing/2014/main" id="{7DF83068-B4CA-4491-B322-653E24A48C8F}"/>
                    </a:ext>
                  </a:extLst>
                </p:cNvPr>
                <p:cNvSpPr>
                  <a:spLocks/>
                </p:cNvSpPr>
                <p:nvPr/>
              </p:nvSpPr>
              <p:spPr bwMode="auto">
                <a:xfrm>
                  <a:off x="4814888" y="2070101"/>
                  <a:ext cx="136525" cy="147638"/>
                </a:xfrm>
                <a:custGeom>
                  <a:avLst/>
                  <a:gdLst/>
                  <a:ahLst/>
                  <a:cxnLst>
                    <a:cxn ang="0">
                      <a:pos x="43" y="0"/>
                    </a:cxn>
                    <a:cxn ang="0">
                      <a:pos x="51" y="0"/>
                    </a:cxn>
                    <a:cxn ang="0">
                      <a:pos x="57" y="3"/>
                    </a:cxn>
                    <a:cxn ang="0">
                      <a:pos x="64" y="6"/>
                    </a:cxn>
                    <a:cxn ang="0">
                      <a:pos x="70" y="11"/>
                    </a:cxn>
                    <a:cxn ang="0">
                      <a:pos x="74" y="17"/>
                    </a:cxn>
                    <a:cxn ang="0">
                      <a:pos x="78" y="24"/>
                    </a:cxn>
                    <a:cxn ang="0">
                      <a:pos x="80" y="33"/>
                    </a:cxn>
                    <a:cxn ang="0">
                      <a:pos x="83" y="35"/>
                    </a:cxn>
                    <a:cxn ang="0">
                      <a:pos x="85" y="38"/>
                    </a:cxn>
                    <a:cxn ang="0">
                      <a:pos x="86" y="43"/>
                    </a:cxn>
                    <a:cxn ang="0">
                      <a:pos x="85" y="47"/>
                    </a:cxn>
                    <a:cxn ang="0">
                      <a:pos x="82" y="50"/>
                    </a:cxn>
                    <a:cxn ang="0">
                      <a:pos x="79" y="52"/>
                    </a:cxn>
                    <a:cxn ang="0">
                      <a:pos x="75" y="63"/>
                    </a:cxn>
                    <a:cxn ang="0">
                      <a:pos x="71" y="72"/>
                    </a:cxn>
                    <a:cxn ang="0">
                      <a:pos x="65" y="80"/>
                    </a:cxn>
                    <a:cxn ang="0">
                      <a:pos x="58" y="87"/>
                    </a:cxn>
                    <a:cxn ang="0">
                      <a:pos x="51" y="91"/>
                    </a:cxn>
                    <a:cxn ang="0">
                      <a:pos x="43" y="93"/>
                    </a:cxn>
                    <a:cxn ang="0">
                      <a:pos x="36" y="91"/>
                    </a:cxn>
                    <a:cxn ang="0">
                      <a:pos x="28" y="87"/>
                    </a:cxn>
                    <a:cxn ang="0">
                      <a:pos x="22" y="81"/>
                    </a:cxn>
                    <a:cxn ang="0">
                      <a:pos x="16" y="73"/>
                    </a:cxn>
                    <a:cxn ang="0">
                      <a:pos x="11" y="63"/>
                    </a:cxn>
                    <a:cxn ang="0">
                      <a:pos x="8" y="53"/>
                    </a:cxn>
                    <a:cxn ang="0">
                      <a:pos x="4" y="51"/>
                    </a:cxn>
                    <a:cxn ang="0">
                      <a:pos x="1" y="48"/>
                    </a:cxn>
                    <a:cxn ang="0">
                      <a:pos x="0" y="43"/>
                    </a:cxn>
                    <a:cxn ang="0">
                      <a:pos x="1" y="38"/>
                    </a:cxn>
                    <a:cxn ang="0">
                      <a:pos x="3" y="35"/>
                    </a:cxn>
                    <a:cxn ang="0">
                      <a:pos x="7" y="33"/>
                    </a:cxn>
                    <a:cxn ang="0">
                      <a:pos x="9" y="23"/>
                    </a:cxn>
                    <a:cxn ang="0">
                      <a:pos x="14" y="15"/>
                    </a:cxn>
                    <a:cxn ang="0">
                      <a:pos x="20" y="8"/>
                    </a:cxn>
                    <a:cxn ang="0">
                      <a:pos x="27" y="3"/>
                    </a:cxn>
                    <a:cxn ang="0">
                      <a:pos x="35" y="1"/>
                    </a:cxn>
                    <a:cxn ang="0">
                      <a:pos x="43" y="0"/>
                    </a:cxn>
                  </a:cxnLst>
                  <a:rect l="0" t="0" r="r" b="b"/>
                  <a:pathLst>
                    <a:path w="86" h="93">
                      <a:moveTo>
                        <a:pt x="43" y="0"/>
                      </a:moveTo>
                      <a:lnTo>
                        <a:pt x="51" y="0"/>
                      </a:lnTo>
                      <a:lnTo>
                        <a:pt x="57" y="3"/>
                      </a:lnTo>
                      <a:lnTo>
                        <a:pt x="64" y="6"/>
                      </a:lnTo>
                      <a:lnTo>
                        <a:pt x="70" y="11"/>
                      </a:lnTo>
                      <a:lnTo>
                        <a:pt x="74" y="17"/>
                      </a:lnTo>
                      <a:lnTo>
                        <a:pt x="78" y="24"/>
                      </a:lnTo>
                      <a:lnTo>
                        <a:pt x="80" y="33"/>
                      </a:lnTo>
                      <a:lnTo>
                        <a:pt x="83" y="35"/>
                      </a:lnTo>
                      <a:lnTo>
                        <a:pt x="85" y="38"/>
                      </a:lnTo>
                      <a:lnTo>
                        <a:pt x="86" y="43"/>
                      </a:lnTo>
                      <a:lnTo>
                        <a:pt x="85" y="47"/>
                      </a:lnTo>
                      <a:lnTo>
                        <a:pt x="82" y="50"/>
                      </a:lnTo>
                      <a:lnTo>
                        <a:pt x="79" y="52"/>
                      </a:lnTo>
                      <a:lnTo>
                        <a:pt x="75" y="63"/>
                      </a:lnTo>
                      <a:lnTo>
                        <a:pt x="71" y="72"/>
                      </a:lnTo>
                      <a:lnTo>
                        <a:pt x="65" y="80"/>
                      </a:lnTo>
                      <a:lnTo>
                        <a:pt x="58" y="87"/>
                      </a:lnTo>
                      <a:lnTo>
                        <a:pt x="51" y="91"/>
                      </a:lnTo>
                      <a:lnTo>
                        <a:pt x="43" y="93"/>
                      </a:lnTo>
                      <a:lnTo>
                        <a:pt x="36" y="91"/>
                      </a:lnTo>
                      <a:lnTo>
                        <a:pt x="28" y="87"/>
                      </a:lnTo>
                      <a:lnTo>
                        <a:pt x="22" y="81"/>
                      </a:lnTo>
                      <a:lnTo>
                        <a:pt x="16" y="73"/>
                      </a:lnTo>
                      <a:lnTo>
                        <a:pt x="11" y="63"/>
                      </a:lnTo>
                      <a:lnTo>
                        <a:pt x="8" y="53"/>
                      </a:lnTo>
                      <a:lnTo>
                        <a:pt x="4" y="51"/>
                      </a:lnTo>
                      <a:lnTo>
                        <a:pt x="1" y="48"/>
                      </a:lnTo>
                      <a:lnTo>
                        <a:pt x="0" y="43"/>
                      </a:lnTo>
                      <a:lnTo>
                        <a:pt x="1" y="38"/>
                      </a:lnTo>
                      <a:lnTo>
                        <a:pt x="3" y="35"/>
                      </a:lnTo>
                      <a:lnTo>
                        <a:pt x="7" y="33"/>
                      </a:lnTo>
                      <a:lnTo>
                        <a:pt x="9" y="23"/>
                      </a:lnTo>
                      <a:lnTo>
                        <a:pt x="14" y="15"/>
                      </a:lnTo>
                      <a:lnTo>
                        <a:pt x="20" y="8"/>
                      </a:lnTo>
                      <a:lnTo>
                        <a:pt x="27" y="3"/>
                      </a:lnTo>
                      <a:lnTo>
                        <a:pt x="35" y="1"/>
                      </a:lnTo>
                      <a:lnTo>
                        <a:pt x="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8" name="Freeform 52">
                  <a:extLst>
                    <a:ext uri="{FF2B5EF4-FFF2-40B4-BE49-F238E27FC236}">
                      <a16:creationId xmlns:a16="http://schemas.microsoft.com/office/drawing/2014/main" id="{CE714579-8932-4DBF-9296-813DA0BB4FCD}"/>
                    </a:ext>
                  </a:extLst>
                </p:cNvPr>
                <p:cNvSpPr>
                  <a:spLocks/>
                </p:cNvSpPr>
                <p:nvPr/>
              </p:nvSpPr>
              <p:spPr bwMode="auto">
                <a:xfrm>
                  <a:off x="5033963" y="2070101"/>
                  <a:ext cx="136525" cy="147638"/>
                </a:xfrm>
                <a:custGeom>
                  <a:avLst/>
                  <a:gdLst/>
                  <a:ahLst/>
                  <a:cxnLst>
                    <a:cxn ang="0">
                      <a:pos x="44" y="0"/>
                    </a:cxn>
                    <a:cxn ang="0">
                      <a:pos x="51" y="0"/>
                    </a:cxn>
                    <a:cxn ang="0">
                      <a:pos x="58" y="3"/>
                    </a:cxn>
                    <a:cxn ang="0">
                      <a:pos x="64" y="6"/>
                    </a:cxn>
                    <a:cxn ang="0">
                      <a:pos x="70" y="11"/>
                    </a:cxn>
                    <a:cxn ang="0">
                      <a:pos x="75" y="17"/>
                    </a:cxn>
                    <a:cxn ang="0">
                      <a:pos x="78" y="24"/>
                    </a:cxn>
                    <a:cxn ang="0">
                      <a:pos x="80" y="33"/>
                    </a:cxn>
                    <a:cxn ang="0">
                      <a:pos x="83" y="35"/>
                    </a:cxn>
                    <a:cxn ang="0">
                      <a:pos x="85" y="38"/>
                    </a:cxn>
                    <a:cxn ang="0">
                      <a:pos x="86" y="43"/>
                    </a:cxn>
                    <a:cxn ang="0">
                      <a:pos x="85" y="47"/>
                    </a:cxn>
                    <a:cxn ang="0">
                      <a:pos x="82" y="50"/>
                    </a:cxn>
                    <a:cxn ang="0">
                      <a:pos x="79" y="52"/>
                    </a:cxn>
                    <a:cxn ang="0">
                      <a:pos x="76" y="63"/>
                    </a:cxn>
                    <a:cxn ang="0">
                      <a:pos x="71" y="72"/>
                    </a:cxn>
                    <a:cxn ang="0">
                      <a:pos x="65" y="80"/>
                    </a:cxn>
                    <a:cxn ang="0">
                      <a:pos x="59" y="87"/>
                    </a:cxn>
                    <a:cxn ang="0">
                      <a:pos x="51" y="91"/>
                    </a:cxn>
                    <a:cxn ang="0">
                      <a:pos x="44" y="93"/>
                    </a:cxn>
                    <a:cxn ang="0">
                      <a:pos x="36" y="91"/>
                    </a:cxn>
                    <a:cxn ang="0">
                      <a:pos x="29" y="87"/>
                    </a:cxn>
                    <a:cxn ang="0">
                      <a:pos x="22" y="81"/>
                    </a:cxn>
                    <a:cxn ang="0">
                      <a:pos x="16" y="73"/>
                    </a:cxn>
                    <a:cxn ang="0">
                      <a:pos x="12" y="63"/>
                    </a:cxn>
                    <a:cxn ang="0">
                      <a:pos x="8" y="53"/>
                    </a:cxn>
                    <a:cxn ang="0">
                      <a:pos x="4" y="51"/>
                    </a:cxn>
                    <a:cxn ang="0">
                      <a:pos x="1" y="48"/>
                    </a:cxn>
                    <a:cxn ang="0">
                      <a:pos x="0" y="43"/>
                    </a:cxn>
                    <a:cxn ang="0">
                      <a:pos x="1" y="38"/>
                    </a:cxn>
                    <a:cxn ang="0">
                      <a:pos x="3" y="35"/>
                    </a:cxn>
                    <a:cxn ang="0">
                      <a:pos x="7" y="33"/>
                    </a:cxn>
                    <a:cxn ang="0">
                      <a:pos x="10" y="23"/>
                    </a:cxn>
                    <a:cxn ang="0">
                      <a:pos x="14" y="15"/>
                    </a:cxn>
                    <a:cxn ang="0">
                      <a:pos x="20" y="8"/>
                    </a:cxn>
                    <a:cxn ang="0">
                      <a:pos x="28" y="3"/>
                    </a:cxn>
                    <a:cxn ang="0">
                      <a:pos x="35" y="1"/>
                    </a:cxn>
                    <a:cxn ang="0">
                      <a:pos x="44" y="0"/>
                    </a:cxn>
                  </a:cxnLst>
                  <a:rect l="0" t="0" r="r" b="b"/>
                  <a:pathLst>
                    <a:path w="86" h="93">
                      <a:moveTo>
                        <a:pt x="44" y="0"/>
                      </a:moveTo>
                      <a:lnTo>
                        <a:pt x="51" y="0"/>
                      </a:lnTo>
                      <a:lnTo>
                        <a:pt x="58" y="3"/>
                      </a:lnTo>
                      <a:lnTo>
                        <a:pt x="64" y="6"/>
                      </a:lnTo>
                      <a:lnTo>
                        <a:pt x="70" y="11"/>
                      </a:lnTo>
                      <a:lnTo>
                        <a:pt x="75" y="17"/>
                      </a:lnTo>
                      <a:lnTo>
                        <a:pt x="78" y="24"/>
                      </a:lnTo>
                      <a:lnTo>
                        <a:pt x="80" y="33"/>
                      </a:lnTo>
                      <a:lnTo>
                        <a:pt x="83" y="35"/>
                      </a:lnTo>
                      <a:lnTo>
                        <a:pt x="85" y="38"/>
                      </a:lnTo>
                      <a:lnTo>
                        <a:pt x="86" y="43"/>
                      </a:lnTo>
                      <a:lnTo>
                        <a:pt x="85" y="47"/>
                      </a:lnTo>
                      <a:lnTo>
                        <a:pt x="82" y="50"/>
                      </a:lnTo>
                      <a:lnTo>
                        <a:pt x="79" y="52"/>
                      </a:lnTo>
                      <a:lnTo>
                        <a:pt x="76" y="63"/>
                      </a:lnTo>
                      <a:lnTo>
                        <a:pt x="71" y="72"/>
                      </a:lnTo>
                      <a:lnTo>
                        <a:pt x="65" y="80"/>
                      </a:lnTo>
                      <a:lnTo>
                        <a:pt x="59" y="87"/>
                      </a:lnTo>
                      <a:lnTo>
                        <a:pt x="51" y="91"/>
                      </a:lnTo>
                      <a:lnTo>
                        <a:pt x="44" y="93"/>
                      </a:lnTo>
                      <a:lnTo>
                        <a:pt x="36" y="91"/>
                      </a:lnTo>
                      <a:lnTo>
                        <a:pt x="29" y="87"/>
                      </a:lnTo>
                      <a:lnTo>
                        <a:pt x="22" y="81"/>
                      </a:lnTo>
                      <a:lnTo>
                        <a:pt x="16" y="73"/>
                      </a:lnTo>
                      <a:lnTo>
                        <a:pt x="12" y="63"/>
                      </a:lnTo>
                      <a:lnTo>
                        <a:pt x="8" y="53"/>
                      </a:lnTo>
                      <a:lnTo>
                        <a:pt x="4" y="51"/>
                      </a:lnTo>
                      <a:lnTo>
                        <a:pt x="1" y="48"/>
                      </a:lnTo>
                      <a:lnTo>
                        <a:pt x="0" y="43"/>
                      </a:lnTo>
                      <a:lnTo>
                        <a:pt x="1" y="38"/>
                      </a:lnTo>
                      <a:lnTo>
                        <a:pt x="3" y="35"/>
                      </a:lnTo>
                      <a:lnTo>
                        <a:pt x="7" y="33"/>
                      </a:lnTo>
                      <a:lnTo>
                        <a:pt x="10" y="23"/>
                      </a:lnTo>
                      <a:lnTo>
                        <a:pt x="14" y="15"/>
                      </a:lnTo>
                      <a:lnTo>
                        <a:pt x="20" y="8"/>
                      </a:lnTo>
                      <a:lnTo>
                        <a:pt x="28" y="3"/>
                      </a:lnTo>
                      <a:lnTo>
                        <a:pt x="35"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99" name="Freeform 53">
                  <a:extLst>
                    <a:ext uri="{FF2B5EF4-FFF2-40B4-BE49-F238E27FC236}">
                      <a16:creationId xmlns:a16="http://schemas.microsoft.com/office/drawing/2014/main" id="{CD8997F1-4D1C-4AE3-B2CA-416671E75A8F}"/>
                    </a:ext>
                  </a:extLst>
                </p:cNvPr>
                <p:cNvSpPr>
                  <a:spLocks/>
                </p:cNvSpPr>
                <p:nvPr/>
              </p:nvSpPr>
              <p:spPr bwMode="auto">
                <a:xfrm>
                  <a:off x="5254625" y="2070101"/>
                  <a:ext cx="136525" cy="147638"/>
                </a:xfrm>
                <a:custGeom>
                  <a:avLst/>
                  <a:gdLst/>
                  <a:ahLst/>
                  <a:cxnLst>
                    <a:cxn ang="0">
                      <a:pos x="44" y="0"/>
                    </a:cxn>
                    <a:cxn ang="0">
                      <a:pos x="51" y="0"/>
                    </a:cxn>
                    <a:cxn ang="0">
                      <a:pos x="57" y="3"/>
                    </a:cxn>
                    <a:cxn ang="0">
                      <a:pos x="64" y="6"/>
                    </a:cxn>
                    <a:cxn ang="0">
                      <a:pos x="70" y="11"/>
                    </a:cxn>
                    <a:cxn ang="0">
                      <a:pos x="75" y="17"/>
                    </a:cxn>
                    <a:cxn ang="0">
                      <a:pos x="78" y="24"/>
                    </a:cxn>
                    <a:cxn ang="0">
                      <a:pos x="80" y="33"/>
                    </a:cxn>
                    <a:cxn ang="0">
                      <a:pos x="83" y="35"/>
                    </a:cxn>
                    <a:cxn ang="0">
                      <a:pos x="85" y="38"/>
                    </a:cxn>
                    <a:cxn ang="0">
                      <a:pos x="86" y="43"/>
                    </a:cxn>
                    <a:cxn ang="0">
                      <a:pos x="85" y="47"/>
                    </a:cxn>
                    <a:cxn ang="0">
                      <a:pos x="82" y="50"/>
                    </a:cxn>
                    <a:cxn ang="0">
                      <a:pos x="79" y="52"/>
                    </a:cxn>
                    <a:cxn ang="0">
                      <a:pos x="76" y="63"/>
                    </a:cxn>
                    <a:cxn ang="0">
                      <a:pos x="71" y="72"/>
                    </a:cxn>
                    <a:cxn ang="0">
                      <a:pos x="65" y="80"/>
                    </a:cxn>
                    <a:cxn ang="0">
                      <a:pos x="59" y="87"/>
                    </a:cxn>
                    <a:cxn ang="0">
                      <a:pos x="51" y="91"/>
                    </a:cxn>
                    <a:cxn ang="0">
                      <a:pos x="44" y="93"/>
                    </a:cxn>
                    <a:cxn ang="0">
                      <a:pos x="36" y="91"/>
                    </a:cxn>
                    <a:cxn ang="0">
                      <a:pos x="29" y="87"/>
                    </a:cxn>
                    <a:cxn ang="0">
                      <a:pos x="22" y="81"/>
                    </a:cxn>
                    <a:cxn ang="0">
                      <a:pos x="16" y="73"/>
                    </a:cxn>
                    <a:cxn ang="0">
                      <a:pos x="12" y="63"/>
                    </a:cxn>
                    <a:cxn ang="0">
                      <a:pos x="8" y="53"/>
                    </a:cxn>
                    <a:cxn ang="0">
                      <a:pos x="4" y="51"/>
                    </a:cxn>
                    <a:cxn ang="0">
                      <a:pos x="1" y="48"/>
                    </a:cxn>
                    <a:cxn ang="0">
                      <a:pos x="0" y="43"/>
                    </a:cxn>
                    <a:cxn ang="0">
                      <a:pos x="1" y="38"/>
                    </a:cxn>
                    <a:cxn ang="0">
                      <a:pos x="3" y="35"/>
                    </a:cxn>
                    <a:cxn ang="0">
                      <a:pos x="7" y="33"/>
                    </a:cxn>
                    <a:cxn ang="0">
                      <a:pos x="9" y="23"/>
                    </a:cxn>
                    <a:cxn ang="0">
                      <a:pos x="14" y="15"/>
                    </a:cxn>
                    <a:cxn ang="0">
                      <a:pos x="20" y="8"/>
                    </a:cxn>
                    <a:cxn ang="0">
                      <a:pos x="28" y="3"/>
                    </a:cxn>
                    <a:cxn ang="0">
                      <a:pos x="35" y="1"/>
                    </a:cxn>
                    <a:cxn ang="0">
                      <a:pos x="44" y="0"/>
                    </a:cxn>
                  </a:cxnLst>
                  <a:rect l="0" t="0" r="r" b="b"/>
                  <a:pathLst>
                    <a:path w="86" h="93">
                      <a:moveTo>
                        <a:pt x="44" y="0"/>
                      </a:moveTo>
                      <a:lnTo>
                        <a:pt x="51" y="0"/>
                      </a:lnTo>
                      <a:lnTo>
                        <a:pt x="57" y="3"/>
                      </a:lnTo>
                      <a:lnTo>
                        <a:pt x="64" y="6"/>
                      </a:lnTo>
                      <a:lnTo>
                        <a:pt x="70" y="11"/>
                      </a:lnTo>
                      <a:lnTo>
                        <a:pt x="75" y="17"/>
                      </a:lnTo>
                      <a:lnTo>
                        <a:pt x="78" y="24"/>
                      </a:lnTo>
                      <a:lnTo>
                        <a:pt x="80" y="33"/>
                      </a:lnTo>
                      <a:lnTo>
                        <a:pt x="83" y="35"/>
                      </a:lnTo>
                      <a:lnTo>
                        <a:pt x="85" y="38"/>
                      </a:lnTo>
                      <a:lnTo>
                        <a:pt x="86" y="43"/>
                      </a:lnTo>
                      <a:lnTo>
                        <a:pt x="85" y="47"/>
                      </a:lnTo>
                      <a:lnTo>
                        <a:pt x="82" y="50"/>
                      </a:lnTo>
                      <a:lnTo>
                        <a:pt x="79" y="52"/>
                      </a:lnTo>
                      <a:lnTo>
                        <a:pt x="76" y="63"/>
                      </a:lnTo>
                      <a:lnTo>
                        <a:pt x="71" y="72"/>
                      </a:lnTo>
                      <a:lnTo>
                        <a:pt x="65" y="80"/>
                      </a:lnTo>
                      <a:lnTo>
                        <a:pt x="59" y="87"/>
                      </a:lnTo>
                      <a:lnTo>
                        <a:pt x="51" y="91"/>
                      </a:lnTo>
                      <a:lnTo>
                        <a:pt x="44" y="93"/>
                      </a:lnTo>
                      <a:lnTo>
                        <a:pt x="36" y="91"/>
                      </a:lnTo>
                      <a:lnTo>
                        <a:pt x="29" y="87"/>
                      </a:lnTo>
                      <a:lnTo>
                        <a:pt x="22" y="81"/>
                      </a:lnTo>
                      <a:lnTo>
                        <a:pt x="16" y="73"/>
                      </a:lnTo>
                      <a:lnTo>
                        <a:pt x="12" y="63"/>
                      </a:lnTo>
                      <a:lnTo>
                        <a:pt x="8" y="53"/>
                      </a:lnTo>
                      <a:lnTo>
                        <a:pt x="4" y="51"/>
                      </a:lnTo>
                      <a:lnTo>
                        <a:pt x="1" y="48"/>
                      </a:lnTo>
                      <a:lnTo>
                        <a:pt x="0" y="43"/>
                      </a:lnTo>
                      <a:lnTo>
                        <a:pt x="1" y="38"/>
                      </a:lnTo>
                      <a:lnTo>
                        <a:pt x="3" y="35"/>
                      </a:lnTo>
                      <a:lnTo>
                        <a:pt x="7" y="33"/>
                      </a:lnTo>
                      <a:lnTo>
                        <a:pt x="9" y="23"/>
                      </a:lnTo>
                      <a:lnTo>
                        <a:pt x="14" y="15"/>
                      </a:lnTo>
                      <a:lnTo>
                        <a:pt x="20" y="8"/>
                      </a:lnTo>
                      <a:lnTo>
                        <a:pt x="28" y="3"/>
                      </a:lnTo>
                      <a:lnTo>
                        <a:pt x="35"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00" name="Freeform 54">
                  <a:extLst>
                    <a:ext uri="{FF2B5EF4-FFF2-40B4-BE49-F238E27FC236}">
                      <a16:creationId xmlns:a16="http://schemas.microsoft.com/office/drawing/2014/main" id="{35F422BC-0A5E-4E54-AC86-2C274B68A6C4}"/>
                    </a:ext>
                  </a:extLst>
                </p:cNvPr>
                <p:cNvSpPr>
                  <a:spLocks/>
                </p:cNvSpPr>
                <p:nvPr/>
              </p:nvSpPr>
              <p:spPr bwMode="auto">
                <a:xfrm>
                  <a:off x="5359400" y="2217738"/>
                  <a:ext cx="136525" cy="149225"/>
                </a:xfrm>
                <a:custGeom>
                  <a:avLst/>
                  <a:gdLst/>
                  <a:ahLst/>
                  <a:cxnLst>
                    <a:cxn ang="0">
                      <a:pos x="44" y="0"/>
                    </a:cxn>
                    <a:cxn ang="0">
                      <a:pos x="51" y="0"/>
                    </a:cxn>
                    <a:cxn ang="0">
                      <a:pos x="58" y="3"/>
                    </a:cxn>
                    <a:cxn ang="0">
                      <a:pos x="65" y="6"/>
                    </a:cxn>
                    <a:cxn ang="0">
                      <a:pos x="70" y="11"/>
                    </a:cxn>
                    <a:cxn ang="0">
                      <a:pos x="75" y="17"/>
                    </a:cxn>
                    <a:cxn ang="0">
                      <a:pos x="79" y="25"/>
                    </a:cxn>
                    <a:cxn ang="0">
                      <a:pos x="81" y="33"/>
                    </a:cxn>
                    <a:cxn ang="0">
                      <a:pos x="84" y="36"/>
                    </a:cxn>
                    <a:cxn ang="0">
                      <a:pos x="85" y="39"/>
                    </a:cxn>
                    <a:cxn ang="0">
                      <a:pos x="86" y="43"/>
                    </a:cxn>
                    <a:cxn ang="0">
                      <a:pos x="85" y="47"/>
                    </a:cxn>
                    <a:cxn ang="0">
                      <a:pos x="83" y="51"/>
                    </a:cxn>
                    <a:cxn ang="0">
                      <a:pos x="80" y="53"/>
                    </a:cxn>
                    <a:cxn ang="0">
                      <a:pos x="76" y="63"/>
                    </a:cxn>
                    <a:cxn ang="0">
                      <a:pos x="71" y="73"/>
                    </a:cxn>
                    <a:cxn ang="0">
                      <a:pos x="66" y="81"/>
                    </a:cxn>
                    <a:cxn ang="0">
                      <a:pos x="59" y="88"/>
                    </a:cxn>
                    <a:cxn ang="0">
                      <a:pos x="51" y="92"/>
                    </a:cxn>
                    <a:cxn ang="0">
                      <a:pos x="44" y="94"/>
                    </a:cxn>
                    <a:cxn ang="0">
                      <a:pos x="37" y="92"/>
                    </a:cxn>
                    <a:cxn ang="0">
                      <a:pos x="30" y="88"/>
                    </a:cxn>
                    <a:cxn ang="0">
                      <a:pos x="23" y="81"/>
                    </a:cxn>
                    <a:cxn ang="0">
                      <a:pos x="17" y="73"/>
                    </a:cxn>
                    <a:cxn ang="0">
                      <a:pos x="12" y="63"/>
                    </a:cxn>
                    <a:cxn ang="0">
                      <a:pos x="9" y="53"/>
                    </a:cxn>
                    <a:cxn ang="0">
                      <a:pos x="4" y="52"/>
                    </a:cxn>
                    <a:cxn ang="0">
                      <a:pos x="1" y="48"/>
                    </a:cxn>
                    <a:cxn ang="0">
                      <a:pos x="0" y="43"/>
                    </a:cxn>
                    <a:cxn ang="0">
                      <a:pos x="1" y="39"/>
                    </a:cxn>
                    <a:cxn ang="0">
                      <a:pos x="4" y="35"/>
                    </a:cxn>
                    <a:cxn ang="0">
                      <a:pos x="7" y="33"/>
                    </a:cxn>
                    <a:cxn ang="0">
                      <a:pos x="10" y="23"/>
                    </a:cxn>
                    <a:cxn ang="0">
                      <a:pos x="15" y="15"/>
                    </a:cxn>
                    <a:cxn ang="0">
                      <a:pos x="21" y="9"/>
                    </a:cxn>
                    <a:cxn ang="0">
                      <a:pos x="28" y="3"/>
                    </a:cxn>
                    <a:cxn ang="0">
                      <a:pos x="36" y="1"/>
                    </a:cxn>
                    <a:cxn ang="0">
                      <a:pos x="44" y="0"/>
                    </a:cxn>
                  </a:cxnLst>
                  <a:rect l="0" t="0" r="r" b="b"/>
                  <a:pathLst>
                    <a:path w="86" h="94">
                      <a:moveTo>
                        <a:pt x="44" y="0"/>
                      </a:moveTo>
                      <a:lnTo>
                        <a:pt x="51" y="0"/>
                      </a:lnTo>
                      <a:lnTo>
                        <a:pt x="58" y="3"/>
                      </a:lnTo>
                      <a:lnTo>
                        <a:pt x="65" y="6"/>
                      </a:lnTo>
                      <a:lnTo>
                        <a:pt x="70" y="11"/>
                      </a:lnTo>
                      <a:lnTo>
                        <a:pt x="75" y="17"/>
                      </a:lnTo>
                      <a:lnTo>
                        <a:pt x="79" y="25"/>
                      </a:lnTo>
                      <a:lnTo>
                        <a:pt x="81" y="33"/>
                      </a:lnTo>
                      <a:lnTo>
                        <a:pt x="84" y="36"/>
                      </a:lnTo>
                      <a:lnTo>
                        <a:pt x="85" y="39"/>
                      </a:lnTo>
                      <a:lnTo>
                        <a:pt x="86" y="43"/>
                      </a:lnTo>
                      <a:lnTo>
                        <a:pt x="85" y="47"/>
                      </a:lnTo>
                      <a:lnTo>
                        <a:pt x="83" y="51"/>
                      </a:lnTo>
                      <a:lnTo>
                        <a:pt x="80" y="53"/>
                      </a:lnTo>
                      <a:lnTo>
                        <a:pt x="76" y="63"/>
                      </a:lnTo>
                      <a:lnTo>
                        <a:pt x="71" y="73"/>
                      </a:lnTo>
                      <a:lnTo>
                        <a:pt x="66" y="81"/>
                      </a:lnTo>
                      <a:lnTo>
                        <a:pt x="59" y="88"/>
                      </a:lnTo>
                      <a:lnTo>
                        <a:pt x="51" y="92"/>
                      </a:lnTo>
                      <a:lnTo>
                        <a:pt x="44" y="94"/>
                      </a:lnTo>
                      <a:lnTo>
                        <a:pt x="37" y="92"/>
                      </a:lnTo>
                      <a:lnTo>
                        <a:pt x="30" y="88"/>
                      </a:lnTo>
                      <a:lnTo>
                        <a:pt x="23" y="81"/>
                      </a:lnTo>
                      <a:lnTo>
                        <a:pt x="17" y="73"/>
                      </a:lnTo>
                      <a:lnTo>
                        <a:pt x="12" y="63"/>
                      </a:lnTo>
                      <a:lnTo>
                        <a:pt x="9" y="53"/>
                      </a:lnTo>
                      <a:lnTo>
                        <a:pt x="4" y="52"/>
                      </a:lnTo>
                      <a:lnTo>
                        <a:pt x="1" y="48"/>
                      </a:lnTo>
                      <a:lnTo>
                        <a:pt x="0" y="43"/>
                      </a:lnTo>
                      <a:lnTo>
                        <a:pt x="1" y="39"/>
                      </a:lnTo>
                      <a:lnTo>
                        <a:pt x="4" y="35"/>
                      </a:lnTo>
                      <a:lnTo>
                        <a:pt x="7" y="33"/>
                      </a:lnTo>
                      <a:lnTo>
                        <a:pt x="10" y="23"/>
                      </a:lnTo>
                      <a:lnTo>
                        <a:pt x="15" y="15"/>
                      </a:lnTo>
                      <a:lnTo>
                        <a:pt x="21" y="9"/>
                      </a:lnTo>
                      <a:lnTo>
                        <a:pt x="28" y="3"/>
                      </a:lnTo>
                      <a:lnTo>
                        <a:pt x="36" y="1"/>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sp>
              <p:nvSpPr>
                <p:cNvPr id="101" name="Freeform 55">
                  <a:extLst>
                    <a:ext uri="{FF2B5EF4-FFF2-40B4-BE49-F238E27FC236}">
                      <a16:creationId xmlns:a16="http://schemas.microsoft.com/office/drawing/2014/main" id="{6CF30C9E-6284-4112-8A36-0CCEECC74AFF}"/>
                    </a:ext>
                  </a:extLst>
                </p:cNvPr>
                <p:cNvSpPr>
                  <a:spLocks/>
                </p:cNvSpPr>
                <p:nvPr/>
              </p:nvSpPr>
              <p:spPr bwMode="auto">
                <a:xfrm>
                  <a:off x="5472113" y="2355851"/>
                  <a:ext cx="138112" cy="147638"/>
                </a:xfrm>
                <a:custGeom>
                  <a:avLst/>
                  <a:gdLst/>
                  <a:ahLst/>
                  <a:cxnLst>
                    <a:cxn ang="0">
                      <a:pos x="44" y="0"/>
                    </a:cxn>
                    <a:cxn ang="0">
                      <a:pos x="53" y="1"/>
                    </a:cxn>
                    <a:cxn ang="0">
                      <a:pos x="60" y="4"/>
                    </a:cxn>
                    <a:cxn ang="0">
                      <a:pos x="68" y="9"/>
                    </a:cxn>
                    <a:cxn ang="0">
                      <a:pos x="74" y="15"/>
                    </a:cxn>
                    <a:cxn ang="0">
                      <a:pos x="78" y="24"/>
                    </a:cxn>
                    <a:cxn ang="0">
                      <a:pos x="81" y="33"/>
                    </a:cxn>
                    <a:cxn ang="0">
                      <a:pos x="84" y="36"/>
                    </a:cxn>
                    <a:cxn ang="0">
                      <a:pos x="86" y="39"/>
                    </a:cxn>
                    <a:cxn ang="0">
                      <a:pos x="87" y="43"/>
                    </a:cxn>
                    <a:cxn ang="0">
                      <a:pos x="86" y="47"/>
                    </a:cxn>
                    <a:cxn ang="0">
                      <a:pos x="83" y="51"/>
                    </a:cxn>
                    <a:cxn ang="0">
                      <a:pos x="80" y="53"/>
                    </a:cxn>
                    <a:cxn ang="0">
                      <a:pos x="76" y="63"/>
                    </a:cxn>
                    <a:cxn ang="0">
                      <a:pos x="72" y="72"/>
                    </a:cxn>
                    <a:cxn ang="0">
                      <a:pos x="66" y="81"/>
                    </a:cxn>
                    <a:cxn ang="0">
                      <a:pos x="59" y="87"/>
                    </a:cxn>
                    <a:cxn ang="0">
                      <a:pos x="52" y="91"/>
                    </a:cxn>
                    <a:cxn ang="0">
                      <a:pos x="44" y="93"/>
                    </a:cxn>
                    <a:cxn ang="0">
                      <a:pos x="37" y="91"/>
                    </a:cxn>
                    <a:cxn ang="0">
                      <a:pos x="29" y="87"/>
                    </a:cxn>
                    <a:cxn ang="0">
                      <a:pos x="23" y="81"/>
                    </a:cxn>
                    <a:cxn ang="0">
                      <a:pos x="17" y="72"/>
                    </a:cxn>
                    <a:cxn ang="0">
                      <a:pos x="12" y="63"/>
                    </a:cxn>
                    <a:cxn ang="0">
                      <a:pos x="9" y="53"/>
                    </a:cxn>
                    <a:cxn ang="0">
                      <a:pos x="5" y="51"/>
                    </a:cxn>
                    <a:cxn ang="0">
                      <a:pos x="2" y="47"/>
                    </a:cxn>
                    <a:cxn ang="0">
                      <a:pos x="0" y="43"/>
                    </a:cxn>
                    <a:cxn ang="0">
                      <a:pos x="2" y="39"/>
                    </a:cxn>
                    <a:cxn ang="0">
                      <a:pos x="4" y="35"/>
                    </a:cxn>
                    <a:cxn ang="0">
                      <a:pos x="8" y="33"/>
                    </a:cxn>
                    <a:cxn ang="0">
                      <a:pos x="10" y="24"/>
                    </a:cxn>
                    <a:cxn ang="0">
                      <a:pos x="13" y="17"/>
                    </a:cxn>
                    <a:cxn ang="0">
                      <a:pos x="19" y="11"/>
                    </a:cxn>
                    <a:cxn ang="0">
                      <a:pos x="24" y="6"/>
                    </a:cxn>
                    <a:cxn ang="0">
                      <a:pos x="30" y="2"/>
                    </a:cxn>
                    <a:cxn ang="0">
                      <a:pos x="38" y="0"/>
                    </a:cxn>
                    <a:cxn ang="0">
                      <a:pos x="44" y="0"/>
                    </a:cxn>
                  </a:cxnLst>
                  <a:rect l="0" t="0" r="r" b="b"/>
                  <a:pathLst>
                    <a:path w="87" h="93">
                      <a:moveTo>
                        <a:pt x="44" y="0"/>
                      </a:moveTo>
                      <a:lnTo>
                        <a:pt x="53" y="1"/>
                      </a:lnTo>
                      <a:lnTo>
                        <a:pt x="60" y="4"/>
                      </a:lnTo>
                      <a:lnTo>
                        <a:pt x="68" y="9"/>
                      </a:lnTo>
                      <a:lnTo>
                        <a:pt x="74" y="15"/>
                      </a:lnTo>
                      <a:lnTo>
                        <a:pt x="78" y="24"/>
                      </a:lnTo>
                      <a:lnTo>
                        <a:pt x="81" y="33"/>
                      </a:lnTo>
                      <a:lnTo>
                        <a:pt x="84" y="36"/>
                      </a:lnTo>
                      <a:lnTo>
                        <a:pt x="86" y="39"/>
                      </a:lnTo>
                      <a:lnTo>
                        <a:pt x="87" y="43"/>
                      </a:lnTo>
                      <a:lnTo>
                        <a:pt x="86" y="47"/>
                      </a:lnTo>
                      <a:lnTo>
                        <a:pt x="83" y="51"/>
                      </a:lnTo>
                      <a:lnTo>
                        <a:pt x="80" y="53"/>
                      </a:lnTo>
                      <a:lnTo>
                        <a:pt x="76" y="63"/>
                      </a:lnTo>
                      <a:lnTo>
                        <a:pt x="72" y="72"/>
                      </a:lnTo>
                      <a:lnTo>
                        <a:pt x="66" y="81"/>
                      </a:lnTo>
                      <a:lnTo>
                        <a:pt x="59" y="87"/>
                      </a:lnTo>
                      <a:lnTo>
                        <a:pt x="52" y="91"/>
                      </a:lnTo>
                      <a:lnTo>
                        <a:pt x="44" y="93"/>
                      </a:lnTo>
                      <a:lnTo>
                        <a:pt x="37" y="91"/>
                      </a:lnTo>
                      <a:lnTo>
                        <a:pt x="29" y="87"/>
                      </a:lnTo>
                      <a:lnTo>
                        <a:pt x="23" y="81"/>
                      </a:lnTo>
                      <a:lnTo>
                        <a:pt x="17" y="72"/>
                      </a:lnTo>
                      <a:lnTo>
                        <a:pt x="12" y="63"/>
                      </a:lnTo>
                      <a:lnTo>
                        <a:pt x="9" y="53"/>
                      </a:lnTo>
                      <a:lnTo>
                        <a:pt x="5" y="51"/>
                      </a:lnTo>
                      <a:lnTo>
                        <a:pt x="2" y="47"/>
                      </a:lnTo>
                      <a:lnTo>
                        <a:pt x="0" y="43"/>
                      </a:lnTo>
                      <a:lnTo>
                        <a:pt x="2" y="39"/>
                      </a:lnTo>
                      <a:lnTo>
                        <a:pt x="4" y="35"/>
                      </a:lnTo>
                      <a:lnTo>
                        <a:pt x="8" y="33"/>
                      </a:lnTo>
                      <a:lnTo>
                        <a:pt x="10" y="24"/>
                      </a:lnTo>
                      <a:lnTo>
                        <a:pt x="13" y="17"/>
                      </a:lnTo>
                      <a:lnTo>
                        <a:pt x="19" y="11"/>
                      </a:lnTo>
                      <a:lnTo>
                        <a:pt x="24" y="6"/>
                      </a:lnTo>
                      <a:lnTo>
                        <a:pt x="30" y="2"/>
                      </a:lnTo>
                      <a:lnTo>
                        <a:pt x="38" y="0"/>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Calibri" panose="020F0502020204030204"/>
                    <a:cs typeface="+mn-cs"/>
                  </a:endParaRPr>
                </a:p>
              </p:txBody>
            </p:sp>
          </p:grpSp>
          <p:pic>
            <p:nvPicPr>
              <p:cNvPr id="15" name="Picture 14" descr="A close up of a building&#10;&#10;Description generated with high confidence">
                <a:extLst>
                  <a:ext uri="{FF2B5EF4-FFF2-40B4-BE49-F238E27FC236}">
                    <a16:creationId xmlns:a16="http://schemas.microsoft.com/office/drawing/2014/main" id="{D3EAFCD8-E479-4EDD-8A83-3510C82468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1721" y="2855926"/>
                <a:ext cx="448649" cy="448649"/>
              </a:xfrm>
              <a:prstGeom prst="rect">
                <a:avLst/>
              </a:prstGeom>
              <a:solidFill>
                <a:schemeClr val="bg1"/>
              </a:solidFill>
            </p:spPr>
          </p:pic>
          <p:pic>
            <p:nvPicPr>
              <p:cNvPr id="23" name="Picture 22">
                <a:extLst>
                  <a:ext uri="{FF2B5EF4-FFF2-40B4-BE49-F238E27FC236}">
                    <a16:creationId xmlns:a16="http://schemas.microsoft.com/office/drawing/2014/main" id="{89BF3783-94BD-4B36-A8E8-3A57F6EB85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6327" y="2954058"/>
                <a:ext cx="418384" cy="418384"/>
              </a:xfrm>
              <a:prstGeom prst="rect">
                <a:avLst/>
              </a:prstGeom>
              <a:solidFill>
                <a:schemeClr val="tx2"/>
              </a:solidFill>
            </p:spPr>
          </p:pic>
          <p:pic>
            <p:nvPicPr>
              <p:cNvPr id="139" name="Picture 138" descr="A close up of a logo&#10;&#10;Description generated with very high confidence">
                <a:extLst>
                  <a:ext uri="{FF2B5EF4-FFF2-40B4-BE49-F238E27FC236}">
                    <a16:creationId xmlns:a16="http://schemas.microsoft.com/office/drawing/2014/main" id="{A792832E-6E5A-414E-99F1-E7E66107E7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7796" y="4869910"/>
                <a:ext cx="386973" cy="387368"/>
              </a:xfrm>
              <a:prstGeom prst="rect">
                <a:avLst/>
              </a:prstGeom>
              <a:solidFill>
                <a:schemeClr val="bg1"/>
              </a:solidFill>
            </p:spPr>
          </p:pic>
        </p:grpSp>
        <p:sp>
          <p:nvSpPr>
            <p:cNvPr id="77" name="TextBox 76">
              <a:extLst>
                <a:ext uri="{FF2B5EF4-FFF2-40B4-BE49-F238E27FC236}">
                  <a16:creationId xmlns:a16="http://schemas.microsoft.com/office/drawing/2014/main" id="{E42DFB0E-1138-7B4D-947C-357A4017B204}"/>
                </a:ext>
              </a:extLst>
            </p:cNvPr>
            <p:cNvSpPr txBox="1"/>
            <p:nvPr/>
          </p:nvSpPr>
          <p:spPr>
            <a:xfrm>
              <a:off x="4581841" y="2741381"/>
              <a:ext cx="762887" cy="454996"/>
            </a:xfrm>
            <a:prstGeom prst="rect">
              <a:avLst/>
            </a:prstGeom>
            <a:noFill/>
          </p:spPr>
          <p:txBody>
            <a:bodyPr wrap="square" rtlCol="0">
              <a:spAutoFit/>
            </a:bodyPr>
            <a:lstStyle/>
            <a:p>
              <a:pPr defTabSz="685800" fontAlgn="auto">
                <a:lnSpc>
                  <a:spcPct val="80000"/>
                </a:lnSpc>
                <a:spcBef>
                  <a:spcPts val="0"/>
                </a:spcBef>
                <a:spcAft>
                  <a:spcPts val="0"/>
                </a:spcAft>
                <a:defRPr/>
              </a:pPr>
              <a:r>
                <a:rPr lang="en-US" sz="1050" b="1" kern="0" dirty="0">
                  <a:solidFill>
                    <a:schemeClr val="bg1"/>
                  </a:solidFill>
                  <a:latin typeface="Calibri" panose="020F0502020204030204"/>
                  <a:cs typeface="Arial" pitchFamily="34" charset="0"/>
                </a:rPr>
                <a:t>Highly Adaptive</a:t>
              </a:r>
              <a:br>
                <a:rPr lang="en-US" sz="1050" b="1" kern="0" dirty="0">
                  <a:solidFill>
                    <a:schemeClr val="bg1"/>
                  </a:solidFill>
                  <a:latin typeface="Calibri" panose="020F0502020204030204"/>
                  <a:cs typeface="Arial" pitchFamily="34" charset="0"/>
                </a:rPr>
              </a:br>
              <a:endParaRPr lang="en-US" sz="825" dirty="0">
                <a:solidFill>
                  <a:schemeClr val="bg1"/>
                </a:solidFill>
                <a:latin typeface="Calibri" panose="020F0502020204030204"/>
                <a:cs typeface="+mn-cs"/>
              </a:endParaRPr>
            </a:p>
          </p:txBody>
        </p:sp>
      </p:grpSp>
      <p:sp>
        <p:nvSpPr>
          <p:cNvPr id="12" name="TextBox 11">
            <a:extLst>
              <a:ext uri="{FF2B5EF4-FFF2-40B4-BE49-F238E27FC236}">
                <a16:creationId xmlns:a16="http://schemas.microsoft.com/office/drawing/2014/main" id="{A8137C73-07A6-40BD-AB42-CB584619032E}"/>
              </a:ext>
            </a:extLst>
          </p:cNvPr>
          <p:cNvSpPr txBox="1"/>
          <p:nvPr/>
        </p:nvSpPr>
        <p:spPr>
          <a:xfrm>
            <a:off x="1693989" y="548680"/>
            <a:ext cx="6484598" cy="954107"/>
          </a:xfrm>
          <a:prstGeom prst="rect">
            <a:avLst/>
          </a:prstGeom>
          <a:noFill/>
        </p:spPr>
        <p:txBody>
          <a:bodyPr wrap="square" rtlCol="0">
            <a:spAutoFit/>
          </a:bodyPr>
          <a:lstStyle/>
          <a:p>
            <a:r>
              <a:rPr lang="en-US" sz="2800" b="1" i="1" dirty="0">
                <a:latin typeface="Arial" pitchFamily="34" charset="0"/>
                <a:ea typeface="+mj-ea"/>
                <a:cs typeface="Arial" pitchFamily="34" charset="0"/>
              </a:rPr>
              <a:t>Digital Nonprofit Skills™ within the Framework</a:t>
            </a:r>
          </a:p>
        </p:txBody>
      </p:sp>
    </p:spTree>
    <p:extLst>
      <p:ext uri="{BB962C8B-B14F-4D97-AF65-F5344CB8AC3E}">
        <p14:creationId xmlns:p14="http://schemas.microsoft.com/office/powerpoint/2010/main" val="25058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79F7-01CA-4C93-A8DA-3DE4E0F7E2B2}"/>
              </a:ext>
            </a:extLst>
          </p:cNvPr>
          <p:cNvSpPr>
            <a:spLocks noGrp="1"/>
          </p:cNvSpPr>
          <p:nvPr>
            <p:ph type="title"/>
          </p:nvPr>
        </p:nvSpPr>
        <p:spPr/>
        <p:txBody>
          <a:bodyPr/>
          <a:lstStyle/>
          <a:p>
            <a:r>
              <a:rPr lang="en-US" dirty="0"/>
              <a:t>The DNA Defines Four Type of Nonprofits</a:t>
            </a:r>
          </a:p>
        </p:txBody>
      </p:sp>
      <p:pic>
        <p:nvPicPr>
          <p:cNvPr id="3" name="Picture 2">
            <a:extLst>
              <a:ext uri="{FF2B5EF4-FFF2-40B4-BE49-F238E27FC236}">
                <a16:creationId xmlns:a16="http://schemas.microsoft.com/office/drawing/2014/main" id="{F495DFD0-9E21-4925-ADDC-63F528C58E27}"/>
              </a:ext>
            </a:extLst>
          </p:cNvPr>
          <p:cNvPicPr>
            <a:picLocks noChangeAspect="1"/>
          </p:cNvPicPr>
          <p:nvPr/>
        </p:nvPicPr>
        <p:blipFill>
          <a:blip r:embed="rId3"/>
          <a:stretch>
            <a:fillRect/>
          </a:stretch>
        </p:blipFill>
        <p:spPr>
          <a:xfrm>
            <a:off x="1513679" y="1374709"/>
            <a:ext cx="7378801" cy="5510675"/>
          </a:xfrm>
          <a:prstGeom prst="rect">
            <a:avLst/>
          </a:prstGeom>
        </p:spPr>
      </p:pic>
    </p:spTree>
    <p:extLst>
      <p:ext uri="{BB962C8B-B14F-4D97-AF65-F5344CB8AC3E}">
        <p14:creationId xmlns:p14="http://schemas.microsoft.com/office/powerpoint/2010/main" val="3773173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0E825-510E-4C0E-B665-9CED8A9C1BE6}"/>
              </a:ext>
            </a:extLst>
          </p:cNvPr>
          <p:cNvSpPr>
            <a:spLocks noGrp="1"/>
          </p:cNvSpPr>
          <p:nvPr>
            <p:ph type="title"/>
          </p:nvPr>
        </p:nvSpPr>
        <p:spPr/>
        <p:txBody>
          <a:bodyPr/>
          <a:lstStyle/>
          <a:p>
            <a:r>
              <a:rPr lang="en-US" dirty="0"/>
              <a:t>Digital Threshold and Digital Transformation</a:t>
            </a:r>
          </a:p>
        </p:txBody>
      </p:sp>
      <p:sp>
        <p:nvSpPr>
          <p:cNvPr id="4" name="Content Placeholder 3">
            <a:extLst>
              <a:ext uri="{FF2B5EF4-FFF2-40B4-BE49-F238E27FC236}">
                <a16:creationId xmlns:a16="http://schemas.microsoft.com/office/drawing/2014/main" id="{3FDC38C2-E0EE-4E15-8F35-EF6EE60F6F46}"/>
              </a:ext>
            </a:extLst>
          </p:cNvPr>
          <p:cNvSpPr>
            <a:spLocks noGrp="1"/>
          </p:cNvSpPr>
          <p:nvPr>
            <p:ph sz="half" idx="1"/>
          </p:nvPr>
        </p:nvSpPr>
        <p:spPr>
          <a:xfrm>
            <a:off x="457200" y="1676400"/>
            <a:ext cx="3034680" cy="4191000"/>
          </a:xfrm>
        </p:spPr>
        <p:txBody>
          <a:bodyPr/>
          <a:lstStyle/>
          <a:p>
            <a:r>
              <a:rPr lang="en-US" b="0" dirty="0"/>
              <a:t>Digital Threshold:</a:t>
            </a:r>
          </a:p>
          <a:p>
            <a:r>
              <a:rPr lang="en-US" b="0" dirty="0"/>
              <a:t>the point at which</a:t>
            </a:r>
          </a:p>
          <a:p>
            <a:r>
              <a:rPr lang="en-US" b="0" dirty="0"/>
              <a:t>digital</a:t>
            </a:r>
          </a:p>
          <a:p>
            <a:r>
              <a:rPr lang="en-US" b="0" dirty="0"/>
              <a:t>transformation</a:t>
            </a:r>
          </a:p>
          <a:p>
            <a:r>
              <a:rPr lang="en-US" b="0" dirty="0"/>
              <a:t>Begins</a:t>
            </a:r>
          </a:p>
          <a:p>
            <a:endParaRPr lang="en-US" b="0" dirty="0"/>
          </a:p>
          <a:p>
            <a:r>
              <a:rPr lang="en-US" b="0" dirty="0"/>
              <a:t>Digital</a:t>
            </a:r>
          </a:p>
          <a:p>
            <a:r>
              <a:rPr lang="en-US" b="0" dirty="0"/>
              <a:t>Transformation:</a:t>
            </a:r>
          </a:p>
          <a:p>
            <a:pPr marL="0" indent="0"/>
            <a:r>
              <a:rPr lang="en-US" b="0" dirty="0"/>
              <a:t>the theoretical “average” path to becoming a digital</a:t>
            </a:r>
          </a:p>
          <a:p>
            <a:r>
              <a:rPr lang="en-US" b="0" dirty="0"/>
              <a:t>NGO</a:t>
            </a:r>
          </a:p>
        </p:txBody>
      </p:sp>
      <p:pic>
        <p:nvPicPr>
          <p:cNvPr id="6" name="Content Placeholder 5">
            <a:extLst>
              <a:ext uri="{FF2B5EF4-FFF2-40B4-BE49-F238E27FC236}">
                <a16:creationId xmlns:a16="http://schemas.microsoft.com/office/drawing/2014/main" id="{5B7B802D-CA33-46B2-A8EA-9FDEB2E109E6}"/>
              </a:ext>
            </a:extLst>
          </p:cNvPr>
          <p:cNvPicPr>
            <a:picLocks noGrp="1" noChangeAspect="1"/>
          </p:cNvPicPr>
          <p:nvPr>
            <p:ph sz="half" idx="2"/>
          </p:nvPr>
        </p:nvPicPr>
        <p:blipFill>
          <a:blip r:embed="rId3"/>
          <a:stretch>
            <a:fillRect/>
          </a:stretch>
        </p:blipFill>
        <p:spPr>
          <a:xfrm>
            <a:off x="3203848" y="1701433"/>
            <a:ext cx="5903041" cy="4449134"/>
          </a:xfrm>
          <a:prstGeom prst="rect">
            <a:avLst/>
          </a:prstGeom>
        </p:spPr>
      </p:pic>
    </p:spTree>
    <p:extLst>
      <p:ext uri="{BB962C8B-B14F-4D97-AF65-F5344CB8AC3E}">
        <p14:creationId xmlns:p14="http://schemas.microsoft.com/office/powerpoint/2010/main" val="2003161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0754-5DA7-4057-B284-F7392D490F69}"/>
              </a:ext>
            </a:extLst>
          </p:cNvPr>
          <p:cNvSpPr>
            <a:spLocks noGrp="1"/>
          </p:cNvSpPr>
          <p:nvPr>
            <p:ph type="title"/>
          </p:nvPr>
        </p:nvSpPr>
        <p:spPr/>
        <p:txBody>
          <a:bodyPr/>
          <a:lstStyle/>
          <a:p>
            <a:r>
              <a:rPr lang="en-US" dirty="0"/>
              <a:t>DNA Results </a:t>
            </a:r>
            <a:r>
              <a:rPr lang="en-US" b="0" dirty="0"/>
              <a:t>(as of June 2018)</a:t>
            </a:r>
          </a:p>
        </p:txBody>
      </p:sp>
      <p:sp>
        <p:nvSpPr>
          <p:cNvPr id="3" name="Content Placeholder 2">
            <a:extLst>
              <a:ext uri="{FF2B5EF4-FFF2-40B4-BE49-F238E27FC236}">
                <a16:creationId xmlns:a16="http://schemas.microsoft.com/office/drawing/2014/main" id="{B20FB8CD-2E1C-4FD5-9D82-C36F2101029F}"/>
              </a:ext>
            </a:extLst>
          </p:cNvPr>
          <p:cNvSpPr>
            <a:spLocks noGrp="1"/>
          </p:cNvSpPr>
          <p:nvPr>
            <p:ph sz="half" idx="1"/>
          </p:nvPr>
        </p:nvSpPr>
        <p:spPr>
          <a:xfrm>
            <a:off x="457200" y="1676400"/>
            <a:ext cx="2962672" cy="4191000"/>
          </a:xfrm>
        </p:spPr>
        <p:txBody>
          <a:bodyPr/>
          <a:lstStyle/>
          <a:p>
            <a:r>
              <a:rPr lang="en-US" b="0" dirty="0"/>
              <a:t>DNA</a:t>
            </a:r>
          </a:p>
          <a:p>
            <a:r>
              <a:rPr lang="en-US" b="0" dirty="0"/>
              <a:t>Respondents</a:t>
            </a:r>
          </a:p>
          <a:p>
            <a:pPr marL="342900" indent="-342900">
              <a:buFont typeface="Arial" panose="020B0604020202020204" pitchFamily="34" charset="0"/>
              <a:buChar char="•"/>
            </a:pPr>
            <a:r>
              <a:rPr lang="en-US" b="0" dirty="0"/>
              <a:t>30 national nonprofit organizations</a:t>
            </a:r>
          </a:p>
          <a:p>
            <a:pPr marL="342900" indent="-342900">
              <a:buFont typeface="Arial" panose="020B0604020202020204" pitchFamily="34" charset="0"/>
              <a:buChar char="•"/>
            </a:pPr>
            <a:r>
              <a:rPr lang="en-US" b="0" dirty="0"/>
              <a:t>&gt;$20b in annual aid</a:t>
            </a:r>
          </a:p>
          <a:p>
            <a:endParaRPr lang="en-US" dirty="0"/>
          </a:p>
        </p:txBody>
      </p:sp>
      <p:pic>
        <p:nvPicPr>
          <p:cNvPr id="5" name="Content Placeholder 4">
            <a:extLst>
              <a:ext uri="{FF2B5EF4-FFF2-40B4-BE49-F238E27FC236}">
                <a16:creationId xmlns:a16="http://schemas.microsoft.com/office/drawing/2014/main" id="{481DAE59-06CE-4191-96BB-1585283A9F9B}"/>
              </a:ext>
            </a:extLst>
          </p:cNvPr>
          <p:cNvPicPr>
            <a:picLocks noGrp="1" noChangeAspect="1"/>
          </p:cNvPicPr>
          <p:nvPr>
            <p:ph sz="half" idx="2"/>
          </p:nvPr>
        </p:nvPicPr>
        <p:blipFill>
          <a:blip r:embed="rId3"/>
          <a:stretch>
            <a:fillRect/>
          </a:stretch>
        </p:blipFill>
        <p:spPr>
          <a:xfrm>
            <a:off x="3305828" y="1676400"/>
            <a:ext cx="5838172" cy="4416658"/>
          </a:xfrm>
          <a:prstGeom prst="rect">
            <a:avLst/>
          </a:prstGeom>
        </p:spPr>
      </p:pic>
    </p:spTree>
    <p:extLst>
      <p:ext uri="{BB962C8B-B14F-4D97-AF65-F5344CB8AC3E}">
        <p14:creationId xmlns:p14="http://schemas.microsoft.com/office/powerpoint/2010/main" val="3101568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513324A-46C2-4A0F-904E-A83EB026C660}"/>
              </a:ext>
            </a:extLst>
          </p:cNvPr>
          <p:cNvPicPr>
            <a:picLocks noGrp="1" noChangeAspect="1"/>
          </p:cNvPicPr>
          <p:nvPr>
            <p:ph sz="half" idx="4294967295"/>
          </p:nvPr>
        </p:nvPicPr>
        <p:blipFill>
          <a:blip r:embed="rId3"/>
          <a:stretch>
            <a:fillRect/>
          </a:stretch>
        </p:blipFill>
        <p:spPr>
          <a:xfrm>
            <a:off x="-14288" y="1196975"/>
            <a:ext cx="9158288" cy="5141913"/>
          </a:xfrm>
          <a:prstGeom prst="rect">
            <a:avLst/>
          </a:prstGeom>
        </p:spPr>
      </p:pic>
    </p:spTree>
    <p:extLst>
      <p:ext uri="{BB962C8B-B14F-4D97-AF65-F5344CB8AC3E}">
        <p14:creationId xmlns:p14="http://schemas.microsoft.com/office/powerpoint/2010/main" val="3910619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6AF4-123E-4977-BEC7-0AB51316DEB4}"/>
              </a:ext>
            </a:extLst>
          </p:cNvPr>
          <p:cNvSpPr>
            <a:spLocks noGrp="1"/>
          </p:cNvSpPr>
          <p:nvPr>
            <p:ph type="title"/>
          </p:nvPr>
        </p:nvSpPr>
        <p:spPr/>
        <p:txBody>
          <a:bodyPr>
            <a:normAutofit/>
          </a:bodyPr>
          <a:lstStyle/>
          <a:p>
            <a:pPr algn="ctr"/>
            <a:r>
              <a:rPr lang="en-US" sz="3000" dirty="0"/>
              <a:t>Data 1.0, 2.0, 3.0++</a:t>
            </a:r>
          </a:p>
        </p:txBody>
      </p:sp>
      <p:sp>
        <p:nvSpPr>
          <p:cNvPr id="3" name="Content Placeholder 2">
            <a:extLst>
              <a:ext uri="{FF2B5EF4-FFF2-40B4-BE49-F238E27FC236}">
                <a16:creationId xmlns:a16="http://schemas.microsoft.com/office/drawing/2014/main" id="{BEAFCB4B-CE43-494D-9A93-5612C5A2A5BC}"/>
              </a:ext>
            </a:extLst>
          </p:cNvPr>
          <p:cNvSpPr>
            <a:spLocks noGrp="1"/>
          </p:cNvSpPr>
          <p:nvPr>
            <p:ph idx="1"/>
          </p:nvPr>
        </p:nvSpPr>
        <p:spPr>
          <a:xfrm>
            <a:off x="467544" y="1556792"/>
            <a:ext cx="8219256" cy="5301208"/>
          </a:xfrm>
        </p:spPr>
        <p:txBody>
          <a:bodyPr>
            <a:normAutofit lnSpcReduction="10000"/>
          </a:bodyPr>
          <a:lstStyle/>
          <a:p>
            <a:pPr marL="0" indent="0"/>
            <a:r>
              <a:rPr lang="en-US" dirty="0">
                <a:solidFill>
                  <a:srgbClr val="000000"/>
                </a:solidFill>
              </a:rPr>
              <a:t>Definitions:</a:t>
            </a:r>
          </a:p>
          <a:p>
            <a:pPr marL="0" indent="0"/>
            <a:r>
              <a:rPr lang="en-US" dirty="0">
                <a:solidFill>
                  <a:srgbClr val="000000"/>
                </a:solidFill>
              </a:rPr>
              <a:t>Data 1.0 – In your organization you gather a lot of data, and don’t do a lot with that data.  People work on their projects/programs and the information is around the donor or grant.  You do not share data very well, and </a:t>
            </a:r>
            <a:r>
              <a:rPr lang="en-US" dirty="0">
                <a:solidFill>
                  <a:srgbClr val="FF0000"/>
                </a:solidFill>
              </a:rPr>
              <a:t>mostly what you use is a spreadsheet – like Excel.</a:t>
            </a:r>
            <a:r>
              <a:rPr lang="en-US" dirty="0">
                <a:solidFill>
                  <a:srgbClr val="000000"/>
                </a:solidFill>
              </a:rPr>
              <a:t/>
            </a:r>
            <a:br>
              <a:rPr lang="en-US" dirty="0">
                <a:solidFill>
                  <a:srgbClr val="000000"/>
                </a:solidFill>
              </a:rPr>
            </a:br>
            <a:endParaRPr lang="en-US" dirty="0">
              <a:solidFill>
                <a:srgbClr val="000000"/>
              </a:solidFill>
            </a:endParaRPr>
          </a:p>
          <a:p>
            <a:pPr marL="0" indent="0"/>
            <a:r>
              <a:rPr lang="en-US" dirty="0">
                <a:solidFill>
                  <a:srgbClr val="000000"/>
                </a:solidFill>
              </a:rPr>
              <a:t>Data 2.0 – In your organization, there is data easily shared between teams.  You can see budgets and where people are w/re to the projects/programs they are working on.  </a:t>
            </a:r>
            <a:r>
              <a:rPr lang="en-US" dirty="0">
                <a:solidFill>
                  <a:srgbClr val="FF0000"/>
                </a:solidFill>
              </a:rPr>
              <a:t>Data is shared broadly through tools and BI</a:t>
            </a:r>
            <a:r>
              <a:rPr lang="en-US" dirty="0">
                <a:solidFill>
                  <a:srgbClr val="000000"/>
                </a:solidFill>
              </a:rPr>
              <a:t>.</a:t>
            </a:r>
            <a:br>
              <a:rPr lang="en-US" dirty="0">
                <a:solidFill>
                  <a:srgbClr val="000000"/>
                </a:solidFill>
              </a:rPr>
            </a:br>
            <a:endParaRPr lang="en-US" dirty="0">
              <a:solidFill>
                <a:srgbClr val="000000"/>
              </a:solidFill>
            </a:endParaRPr>
          </a:p>
          <a:p>
            <a:pPr marL="0" indent="0"/>
            <a:r>
              <a:rPr lang="en-US" dirty="0">
                <a:solidFill>
                  <a:srgbClr val="000000"/>
                </a:solidFill>
              </a:rPr>
              <a:t>Data 3.0++ – In your organization, you are very agile – you have extensive networks and use your data well, but also use external data.  You make decisions and changes based on what is working and what isn’t working and you are able to do so real-time.  You receive beneficiary data to make your organization better.  You </a:t>
            </a:r>
            <a:r>
              <a:rPr lang="en-US" dirty="0">
                <a:solidFill>
                  <a:srgbClr val="FF0000"/>
                </a:solidFill>
              </a:rPr>
              <a:t>can start using this data to feed into machine learning/AI.</a:t>
            </a:r>
            <a:endParaRPr lang="en-US" sz="1800" dirty="0">
              <a:solidFill>
                <a:srgbClr val="FF0000"/>
              </a:solidFill>
            </a:endParaRPr>
          </a:p>
          <a:p>
            <a:endParaRPr lang="en-US" sz="1350" dirty="0">
              <a:solidFill>
                <a:srgbClr val="000000"/>
              </a:solidFill>
            </a:endParaRPr>
          </a:p>
        </p:txBody>
      </p:sp>
    </p:spTree>
    <p:extLst>
      <p:ext uri="{BB962C8B-B14F-4D97-AF65-F5344CB8AC3E}">
        <p14:creationId xmlns:p14="http://schemas.microsoft.com/office/powerpoint/2010/main" val="3132964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DD4EFA-6ECD-4399-8520-C2B41A2C5FE7}"/>
              </a:ext>
            </a:extLst>
          </p:cNvPr>
          <p:cNvSpPr txBox="1"/>
          <p:nvPr/>
        </p:nvSpPr>
        <p:spPr>
          <a:xfrm>
            <a:off x="6211023" y="1746128"/>
            <a:ext cx="1502796" cy="276999"/>
          </a:xfrm>
          <a:prstGeom prst="rect">
            <a:avLst/>
          </a:prstGeom>
          <a:noFill/>
        </p:spPr>
        <p:txBody>
          <a:bodyPr wrap="square" rtlCol="0">
            <a:spAutoFit/>
          </a:bodyPr>
          <a:lstStyle/>
          <a:p>
            <a:r>
              <a:rPr lang="en-US" sz="1200" dirty="0"/>
              <a:t>AI/Deep Learning</a:t>
            </a:r>
          </a:p>
        </p:txBody>
      </p:sp>
      <p:sp>
        <p:nvSpPr>
          <p:cNvPr id="14" name="TextBox 13">
            <a:extLst>
              <a:ext uri="{FF2B5EF4-FFF2-40B4-BE49-F238E27FC236}">
                <a16:creationId xmlns:a16="http://schemas.microsoft.com/office/drawing/2014/main" id="{FCA474CF-BCE5-485B-B39C-53254702DC48}"/>
              </a:ext>
            </a:extLst>
          </p:cNvPr>
          <p:cNvSpPr txBox="1"/>
          <p:nvPr/>
        </p:nvSpPr>
        <p:spPr>
          <a:xfrm>
            <a:off x="6211023" y="2288824"/>
            <a:ext cx="2898476" cy="461665"/>
          </a:xfrm>
          <a:prstGeom prst="rect">
            <a:avLst/>
          </a:prstGeom>
          <a:noFill/>
        </p:spPr>
        <p:txBody>
          <a:bodyPr wrap="square" rtlCol="0">
            <a:spAutoFit/>
          </a:bodyPr>
          <a:lstStyle/>
          <a:p>
            <a:r>
              <a:rPr lang="en-US" sz="1200" dirty="0"/>
              <a:t>AB testing, experimentation, simple ML algorithms</a:t>
            </a:r>
          </a:p>
        </p:txBody>
      </p:sp>
      <p:sp>
        <p:nvSpPr>
          <p:cNvPr id="16" name="TextBox 15">
            <a:extLst>
              <a:ext uri="{FF2B5EF4-FFF2-40B4-BE49-F238E27FC236}">
                <a16:creationId xmlns:a16="http://schemas.microsoft.com/office/drawing/2014/main" id="{A9CC531B-D108-4A54-9E9F-8DEBD3B1AA87}"/>
              </a:ext>
            </a:extLst>
          </p:cNvPr>
          <p:cNvSpPr txBox="1"/>
          <p:nvPr/>
        </p:nvSpPr>
        <p:spPr>
          <a:xfrm>
            <a:off x="6211023" y="2926737"/>
            <a:ext cx="2764766" cy="461665"/>
          </a:xfrm>
          <a:prstGeom prst="rect">
            <a:avLst/>
          </a:prstGeom>
          <a:noFill/>
        </p:spPr>
        <p:txBody>
          <a:bodyPr wrap="square" rtlCol="0">
            <a:spAutoFit/>
          </a:bodyPr>
          <a:lstStyle/>
          <a:p>
            <a:r>
              <a:rPr lang="en-US" sz="1200" dirty="0"/>
              <a:t>Analytics, metrics, segments, aggregates, features, training data</a:t>
            </a:r>
          </a:p>
        </p:txBody>
      </p:sp>
      <p:sp>
        <p:nvSpPr>
          <p:cNvPr id="18" name="TextBox 17">
            <a:extLst>
              <a:ext uri="{FF2B5EF4-FFF2-40B4-BE49-F238E27FC236}">
                <a16:creationId xmlns:a16="http://schemas.microsoft.com/office/drawing/2014/main" id="{9D19A6B8-62F5-42BC-815D-B0707C23B1E7}"/>
              </a:ext>
            </a:extLst>
          </p:cNvPr>
          <p:cNvSpPr txBox="1"/>
          <p:nvPr/>
        </p:nvSpPr>
        <p:spPr>
          <a:xfrm>
            <a:off x="6211023" y="3605913"/>
            <a:ext cx="1591574" cy="461665"/>
          </a:xfrm>
          <a:prstGeom prst="rect">
            <a:avLst/>
          </a:prstGeom>
          <a:noFill/>
        </p:spPr>
        <p:txBody>
          <a:bodyPr wrap="square" rtlCol="0">
            <a:spAutoFit/>
          </a:bodyPr>
          <a:lstStyle/>
          <a:p>
            <a:r>
              <a:rPr lang="en-US" sz="1200" dirty="0"/>
              <a:t>Cleaning, anomaly, detection, prep</a:t>
            </a:r>
          </a:p>
        </p:txBody>
      </p:sp>
      <p:sp>
        <p:nvSpPr>
          <p:cNvPr id="19" name="TextBox 18">
            <a:extLst>
              <a:ext uri="{FF2B5EF4-FFF2-40B4-BE49-F238E27FC236}">
                <a16:creationId xmlns:a16="http://schemas.microsoft.com/office/drawing/2014/main" id="{80C87B47-3AB6-4FCF-B459-FAD2E40843ED}"/>
              </a:ext>
            </a:extLst>
          </p:cNvPr>
          <p:cNvSpPr txBox="1"/>
          <p:nvPr/>
        </p:nvSpPr>
        <p:spPr>
          <a:xfrm>
            <a:off x="6211023" y="4234658"/>
            <a:ext cx="2764766" cy="646331"/>
          </a:xfrm>
          <a:prstGeom prst="rect">
            <a:avLst/>
          </a:prstGeom>
          <a:noFill/>
        </p:spPr>
        <p:txBody>
          <a:bodyPr wrap="square" rtlCol="0">
            <a:spAutoFit/>
          </a:bodyPr>
          <a:lstStyle/>
          <a:p>
            <a:r>
              <a:rPr lang="en-US" sz="1200" dirty="0"/>
              <a:t>Reliable data flow, infrastructure, pipelines, ETL, structured and unstructured data storage</a:t>
            </a:r>
          </a:p>
        </p:txBody>
      </p:sp>
      <p:sp>
        <p:nvSpPr>
          <p:cNvPr id="20" name="TextBox 19">
            <a:extLst>
              <a:ext uri="{FF2B5EF4-FFF2-40B4-BE49-F238E27FC236}">
                <a16:creationId xmlns:a16="http://schemas.microsoft.com/office/drawing/2014/main" id="{D044D1DD-7E46-419A-B962-7B0C7FCCEB30}"/>
              </a:ext>
            </a:extLst>
          </p:cNvPr>
          <p:cNvSpPr txBox="1"/>
          <p:nvPr/>
        </p:nvSpPr>
        <p:spPr>
          <a:xfrm>
            <a:off x="6211024" y="4964790"/>
            <a:ext cx="2210732" cy="646331"/>
          </a:xfrm>
          <a:prstGeom prst="rect">
            <a:avLst/>
          </a:prstGeom>
          <a:noFill/>
        </p:spPr>
        <p:txBody>
          <a:bodyPr wrap="square" rtlCol="0">
            <a:spAutoFit/>
          </a:bodyPr>
          <a:lstStyle/>
          <a:p>
            <a:r>
              <a:rPr lang="en-US" sz="1200" dirty="0"/>
              <a:t>Instrumentation, logging, sensors, external data, user-generated content</a:t>
            </a:r>
          </a:p>
        </p:txBody>
      </p:sp>
      <p:grpSp>
        <p:nvGrpSpPr>
          <p:cNvPr id="26" name="Group 25">
            <a:extLst>
              <a:ext uri="{FF2B5EF4-FFF2-40B4-BE49-F238E27FC236}">
                <a16:creationId xmlns:a16="http://schemas.microsoft.com/office/drawing/2014/main" id="{E901D5CF-5510-42E0-903A-E1C75CFF0924}"/>
              </a:ext>
            </a:extLst>
          </p:cNvPr>
          <p:cNvGrpSpPr/>
          <p:nvPr/>
        </p:nvGrpSpPr>
        <p:grpSpPr>
          <a:xfrm>
            <a:off x="168212" y="1568911"/>
            <a:ext cx="6117866" cy="4074005"/>
            <a:chOff x="934807" y="875709"/>
            <a:chExt cx="8157155" cy="5432007"/>
          </a:xfrm>
        </p:grpSpPr>
        <p:pic>
          <p:nvPicPr>
            <p:cNvPr id="12" name="Picture 11">
              <a:extLst>
                <a:ext uri="{FF2B5EF4-FFF2-40B4-BE49-F238E27FC236}">
                  <a16:creationId xmlns:a16="http://schemas.microsoft.com/office/drawing/2014/main" id="{A72077F6-A4AA-4D11-BA54-E160B8869EC7}"/>
                </a:ext>
              </a:extLst>
            </p:cNvPr>
            <p:cNvPicPr>
              <a:picLocks noChangeAspect="1"/>
            </p:cNvPicPr>
            <p:nvPr/>
          </p:nvPicPr>
          <p:blipFill>
            <a:blip r:embed="rId3"/>
            <a:stretch>
              <a:fillRect/>
            </a:stretch>
          </p:blipFill>
          <p:spPr>
            <a:xfrm>
              <a:off x="934807" y="875709"/>
              <a:ext cx="8157155" cy="5432007"/>
            </a:xfrm>
            <a:prstGeom prst="rect">
              <a:avLst/>
            </a:prstGeom>
          </p:spPr>
        </p:pic>
        <p:sp>
          <p:nvSpPr>
            <p:cNvPr id="21" name="TextBox 20">
              <a:extLst>
                <a:ext uri="{FF2B5EF4-FFF2-40B4-BE49-F238E27FC236}">
                  <a16:creationId xmlns:a16="http://schemas.microsoft.com/office/drawing/2014/main" id="{2059A823-2B5B-47A8-8DFB-05AFDA88DA72}"/>
                </a:ext>
              </a:extLst>
            </p:cNvPr>
            <p:cNvSpPr txBox="1"/>
            <p:nvPr/>
          </p:nvSpPr>
          <p:spPr>
            <a:xfrm>
              <a:off x="4406258" y="5694476"/>
              <a:ext cx="1140831" cy="410369"/>
            </a:xfrm>
            <a:prstGeom prst="rect">
              <a:avLst/>
            </a:prstGeom>
            <a:noFill/>
          </p:spPr>
          <p:txBody>
            <a:bodyPr wrap="square" rtlCol="0">
              <a:spAutoFit/>
            </a:bodyPr>
            <a:lstStyle/>
            <a:p>
              <a:r>
                <a:rPr lang="en-US" sz="1400" dirty="0">
                  <a:solidFill>
                    <a:schemeClr val="accent1">
                      <a:lumMod val="75000"/>
                    </a:schemeClr>
                  </a:solidFill>
                </a:rPr>
                <a:t>Collect</a:t>
              </a:r>
            </a:p>
          </p:txBody>
        </p:sp>
        <p:sp>
          <p:nvSpPr>
            <p:cNvPr id="22" name="TextBox 21">
              <a:extLst>
                <a:ext uri="{FF2B5EF4-FFF2-40B4-BE49-F238E27FC236}">
                  <a16:creationId xmlns:a16="http://schemas.microsoft.com/office/drawing/2014/main" id="{A362AD13-56F1-4CA7-8BA7-0AA5A7A62046}"/>
                </a:ext>
              </a:extLst>
            </p:cNvPr>
            <p:cNvSpPr txBox="1"/>
            <p:nvPr/>
          </p:nvSpPr>
          <p:spPr>
            <a:xfrm>
              <a:off x="4192308" y="4802853"/>
              <a:ext cx="1750120" cy="410369"/>
            </a:xfrm>
            <a:prstGeom prst="rect">
              <a:avLst/>
            </a:prstGeom>
            <a:noFill/>
          </p:spPr>
          <p:txBody>
            <a:bodyPr wrap="square" rtlCol="0">
              <a:spAutoFit/>
            </a:bodyPr>
            <a:lstStyle/>
            <a:p>
              <a:r>
                <a:rPr lang="en-US" sz="1400" dirty="0">
                  <a:solidFill>
                    <a:schemeClr val="accent1">
                      <a:lumMod val="75000"/>
                    </a:schemeClr>
                  </a:solidFill>
                </a:rPr>
                <a:t>Move/Store</a:t>
              </a:r>
            </a:p>
          </p:txBody>
        </p:sp>
        <p:sp>
          <p:nvSpPr>
            <p:cNvPr id="23" name="TextBox 22">
              <a:extLst>
                <a:ext uri="{FF2B5EF4-FFF2-40B4-BE49-F238E27FC236}">
                  <a16:creationId xmlns:a16="http://schemas.microsoft.com/office/drawing/2014/main" id="{A84E70EF-F35A-4D19-91D5-5ED659CE5C02}"/>
                </a:ext>
              </a:extLst>
            </p:cNvPr>
            <p:cNvSpPr txBox="1"/>
            <p:nvPr/>
          </p:nvSpPr>
          <p:spPr>
            <a:xfrm>
              <a:off x="3929658" y="3911229"/>
              <a:ext cx="2300803" cy="410369"/>
            </a:xfrm>
            <a:prstGeom prst="rect">
              <a:avLst/>
            </a:prstGeom>
            <a:noFill/>
          </p:spPr>
          <p:txBody>
            <a:bodyPr wrap="square" rtlCol="0">
              <a:spAutoFit/>
            </a:bodyPr>
            <a:lstStyle/>
            <a:p>
              <a:r>
                <a:rPr lang="en-US" sz="1400" dirty="0">
                  <a:solidFill>
                    <a:schemeClr val="bg1"/>
                  </a:solidFill>
                </a:rPr>
                <a:t>Explore/Transform</a:t>
              </a:r>
            </a:p>
          </p:txBody>
        </p:sp>
        <p:sp>
          <p:nvSpPr>
            <p:cNvPr id="24" name="TextBox 23">
              <a:extLst>
                <a:ext uri="{FF2B5EF4-FFF2-40B4-BE49-F238E27FC236}">
                  <a16:creationId xmlns:a16="http://schemas.microsoft.com/office/drawing/2014/main" id="{8B0006AE-DA33-4AEE-B9FF-27B577F57ECA}"/>
                </a:ext>
              </a:extLst>
            </p:cNvPr>
            <p:cNvSpPr txBox="1"/>
            <p:nvPr/>
          </p:nvSpPr>
          <p:spPr>
            <a:xfrm>
              <a:off x="3815832" y="3019605"/>
              <a:ext cx="2122099" cy="410369"/>
            </a:xfrm>
            <a:prstGeom prst="rect">
              <a:avLst/>
            </a:prstGeom>
            <a:noFill/>
          </p:spPr>
          <p:txBody>
            <a:bodyPr wrap="square" rtlCol="0">
              <a:spAutoFit/>
            </a:bodyPr>
            <a:lstStyle/>
            <a:p>
              <a:r>
                <a:rPr lang="en-US" sz="1400" dirty="0">
                  <a:solidFill>
                    <a:schemeClr val="bg1"/>
                  </a:solidFill>
                </a:rPr>
                <a:t>Aggregate/Label</a:t>
              </a:r>
            </a:p>
          </p:txBody>
        </p:sp>
        <p:sp>
          <p:nvSpPr>
            <p:cNvPr id="25" name="TextBox 24">
              <a:extLst>
                <a:ext uri="{FF2B5EF4-FFF2-40B4-BE49-F238E27FC236}">
                  <a16:creationId xmlns:a16="http://schemas.microsoft.com/office/drawing/2014/main" id="{522C47A1-C39C-4E4D-83C8-66F44DE67326}"/>
                </a:ext>
              </a:extLst>
            </p:cNvPr>
            <p:cNvSpPr txBox="1"/>
            <p:nvPr/>
          </p:nvSpPr>
          <p:spPr>
            <a:xfrm>
              <a:off x="4103299" y="2127982"/>
              <a:ext cx="1926812" cy="410369"/>
            </a:xfrm>
            <a:prstGeom prst="rect">
              <a:avLst/>
            </a:prstGeom>
            <a:noFill/>
          </p:spPr>
          <p:txBody>
            <a:bodyPr wrap="square" rtlCol="0">
              <a:spAutoFit/>
            </a:bodyPr>
            <a:lstStyle/>
            <a:p>
              <a:r>
                <a:rPr lang="en-US" sz="1400" dirty="0">
                  <a:solidFill>
                    <a:schemeClr val="bg1"/>
                  </a:solidFill>
                </a:rPr>
                <a:t>Learn/Optimize</a:t>
              </a:r>
            </a:p>
          </p:txBody>
        </p:sp>
      </p:grpSp>
      <p:sp>
        <p:nvSpPr>
          <p:cNvPr id="27" name="Title 1">
            <a:extLst>
              <a:ext uri="{FF2B5EF4-FFF2-40B4-BE49-F238E27FC236}">
                <a16:creationId xmlns:a16="http://schemas.microsoft.com/office/drawing/2014/main" id="{13266503-600E-48DA-8733-1784D177F807}"/>
              </a:ext>
            </a:extLst>
          </p:cNvPr>
          <p:cNvSpPr>
            <a:spLocks noGrp="1"/>
          </p:cNvSpPr>
          <p:nvPr>
            <p:ph type="title"/>
          </p:nvPr>
        </p:nvSpPr>
        <p:spPr/>
        <p:txBody>
          <a:bodyPr/>
          <a:lstStyle/>
          <a:p>
            <a:r>
              <a:rPr lang="en-US" dirty="0"/>
              <a:t>Hierarchy of Data Evolution</a:t>
            </a:r>
          </a:p>
        </p:txBody>
      </p:sp>
      <p:cxnSp>
        <p:nvCxnSpPr>
          <p:cNvPr id="29" name="Straight Arrow Connector 28">
            <a:extLst>
              <a:ext uri="{FF2B5EF4-FFF2-40B4-BE49-F238E27FC236}">
                <a16:creationId xmlns:a16="http://schemas.microsoft.com/office/drawing/2014/main" id="{4216C891-1C3D-419F-AE7D-D676EFF2AD50}"/>
              </a:ext>
            </a:extLst>
          </p:cNvPr>
          <p:cNvCxnSpPr>
            <a:cxnSpLocks/>
          </p:cNvCxnSpPr>
          <p:nvPr/>
        </p:nvCxnSpPr>
        <p:spPr>
          <a:xfrm flipH="1">
            <a:off x="3389969" y="1873086"/>
            <a:ext cx="2841986" cy="22384"/>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588E6B0E-2F65-47C0-91A9-672B4CD53EF0}"/>
              </a:ext>
            </a:extLst>
          </p:cNvPr>
          <p:cNvCxnSpPr>
            <a:cxnSpLocks/>
          </p:cNvCxnSpPr>
          <p:nvPr/>
        </p:nvCxnSpPr>
        <p:spPr>
          <a:xfrm flipH="1">
            <a:off x="3788285" y="2545518"/>
            <a:ext cx="2443670" cy="33086"/>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28ED3CB9-9A5F-4A23-8AEC-CCEC5DFD1323}"/>
              </a:ext>
            </a:extLst>
          </p:cNvPr>
          <p:cNvCxnSpPr>
            <a:cxnSpLocks/>
          </p:cNvCxnSpPr>
          <p:nvPr/>
        </p:nvCxnSpPr>
        <p:spPr>
          <a:xfrm flipH="1">
            <a:off x="4183811" y="3217951"/>
            <a:ext cx="2048144" cy="1919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BEAFC230-F085-4867-BAB7-EB60E3B0C4C0}"/>
              </a:ext>
            </a:extLst>
          </p:cNvPr>
          <p:cNvCxnSpPr>
            <a:cxnSpLocks/>
          </p:cNvCxnSpPr>
          <p:nvPr/>
        </p:nvCxnSpPr>
        <p:spPr>
          <a:xfrm flipH="1" flipV="1">
            <a:off x="4641011" y="3883640"/>
            <a:ext cx="1590944" cy="6744"/>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B24EBC0F-D246-457C-A7FC-2CEBC087F1CC}"/>
              </a:ext>
            </a:extLst>
          </p:cNvPr>
          <p:cNvCxnSpPr>
            <a:cxnSpLocks/>
          </p:cNvCxnSpPr>
          <p:nvPr/>
        </p:nvCxnSpPr>
        <p:spPr>
          <a:xfrm flipH="1">
            <a:off x="5076645" y="4562816"/>
            <a:ext cx="1155310" cy="1919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18C737E7-790D-4EF2-ACA5-C9683A559C8E}"/>
              </a:ext>
            </a:extLst>
          </p:cNvPr>
          <p:cNvCxnSpPr>
            <a:cxnSpLocks/>
          </p:cNvCxnSpPr>
          <p:nvPr/>
        </p:nvCxnSpPr>
        <p:spPr>
          <a:xfrm flipH="1">
            <a:off x="5436483" y="5235250"/>
            <a:ext cx="795472"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3" name="Speech Bubble: Rectangle with Corners Rounded 2">
            <a:extLst>
              <a:ext uri="{FF2B5EF4-FFF2-40B4-BE49-F238E27FC236}">
                <a16:creationId xmlns:a16="http://schemas.microsoft.com/office/drawing/2014/main" id="{D6B5E35D-F805-40B5-9EC2-3F67493EB81D}"/>
              </a:ext>
            </a:extLst>
          </p:cNvPr>
          <p:cNvSpPr/>
          <p:nvPr/>
        </p:nvSpPr>
        <p:spPr>
          <a:xfrm>
            <a:off x="169499" y="1196752"/>
            <a:ext cx="2497793" cy="2742508"/>
          </a:xfrm>
          <a:prstGeom prst="wedgeRoundRectCallout">
            <a:avLst>
              <a:gd name="adj1" fmla="val 61730"/>
              <a:gd name="adj2" fmla="val -201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0"/>
              </a:spcAft>
              <a:defRPr/>
            </a:pPr>
            <a:r>
              <a:rPr lang="en-US" dirty="0"/>
              <a:t>As an organization becomes more evolved with their data, they move from gathering and storing data, to using it for benchmarking and comparison, to predicting the future.</a:t>
            </a:r>
          </a:p>
        </p:txBody>
      </p:sp>
      <p:sp>
        <p:nvSpPr>
          <p:cNvPr id="2" name="Oval Callout 1"/>
          <p:cNvSpPr/>
          <p:nvPr/>
        </p:nvSpPr>
        <p:spPr>
          <a:xfrm>
            <a:off x="5364088" y="3605913"/>
            <a:ext cx="2952328" cy="1911319"/>
          </a:xfrm>
          <a:prstGeom prst="wedgeEllipseCallout">
            <a:avLst>
              <a:gd name="adj1" fmla="val -50060"/>
              <a:gd name="adj2" fmla="val 42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Without better data collection, analytics don’t add value</a:t>
            </a:r>
            <a:endParaRPr lang="en-US" dirty="0"/>
          </a:p>
        </p:txBody>
      </p:sp>
    </p:spTree>
    <p:extLst>
      <p:ext uri="{BB962C8B-B14F-4D97-AF65-F5344CB8AC3E}">
        <p14:creationId xmlns:p14="http://schemas.microsoft.com/office/powerpoint/2010/main" val="40984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6974-02B4-489C-9AD3-D0CC02A342F7}"/>
              </a:ext>
            </a:extLst>
          </p:cNvPr>
          <p:cNvSpPr>
            <a:spLocks noGrp="1"/>
          </p:cNvSpPr>
          <p:nvPr>
            <p:ph type="title"/>
          </p:nvPr>
        </p:nvSpPr>
        <p:spPr>
          <a:xfrm>
            <a:off x="1907703" y="507536"/>
            <a:ext cx="6937313" cy="783992"/>
          </a:xfrm>
        </p:spPr>
        <p:txBody>
          <a:bodyPr/>
          <a:lstStyle/>
          <a:p>
            <a:r>
              <a:rPr lang="en-US" dirty="0"/>
              <a:t>Heat Map – Sample-only</a:t>
            </a:r>
          </a:p>
        </p:txBody>
      </p:sp>
      <p:graphicFrame>
        <p:nvGraphicFramePr>
          <p:cNvPr id="9" name="Content Placeholder 8">
            <a:extLst>
              <a:ext uri="{FF2B5EF4-FFF2-40B4-BE49-F238E27FC236}">
                <a16:creationId xmlns:a16="http://schemas.microsoft.com/office/drawing/2014/main" id="{C31AE83B-6DCA-451F-9382-08427C4720EC}"/>
              </a:ext>
            </a:extLst>
          </p:cNvPr>
          <p:cNvGraphicFramePr>
            <a:graphicFrameLocks noGrp="1"/>
          </p:cNvGraphicFramePr>
          <p:nvPr>
            <p:ph idx="1"/>
            <p:extLst>
              <p:ext uri="{D42A27DB-BD31-4B8C-83A1-F6EECF244321}">
                <p14:modId xmlns:p14="http://schemas.microsoft.com/office/powerpoint/2010/main" val="783810638"/>
              </p:ext>
            </p:extLst>
          </p:nvPr>
        </p:nvGraphicFramePr>
        <p:xfrm>
          <a:off x="84253" y="1458844"/>
          <a:ext cx="8928990" cy="5353134"/>
        </p:xfrm>
        <a:graphic>
          <a:graphicData uri="http://schemas.openxmlformats.org/drawingml/2006/table">
            <a:tbl>
              <a:tblPr/>
              <a:tblGrid>
                <a:gridCol w="1460394">
                  <a:extLst>
                    <a:ext uri="{9D8B030D-6E8A-4147-A177-3AD203B41FA5}">
                      <a16:colId xmlns:a16="http://schemas.microsoft.com/office/drawing/2014/main" val="3861481510"/>
                    </a:ext>
                  </a:extLst>
                </a:gridCol>
                <a:gridCol w="1244766">
                  <a:extLst>
                    <a:ext uri="{9D8B030D-6E8A-4147-A177-3AD203B41FA5}">
                      <a16:colId xmlns:a16="http://schemas.microsoft.com/office/drawing/2014/main" val="4060620087"/>
                    </a:ext>
                  </a:extLst>
                </a:gridCol>
                <a:gridCol w="1244766">
                  <a:extLst>
                    <a:ext uri="{9D8B030D-6E8A-4147-A177-3AD203B41FA5}">
                      <a16:colId xmlns:a16="http://schemas.microsoft.com/office/drawing/2014/main" val="2364563935"/>
                    </a:ext>
                  </a:extLst>
                </a:gridCol>
                <a:gridCol w="1244766">
                  <a:extLst>
                    <a:ext uri="{9D8B030D-6E8A-4147-A177-3AD203B41FA5}">
                      <a16:colId xmlns:a16="http://schemas.microsoft.com/office/drawing/2014/main" val="2404172540"/>
                    </a:ext>
                  </a:extLst>
                </a:gridCol>
                <a:gridCol w="1244766">
                  <a:extLst>
                    <a:ext uri="{9D8B030D-6E8A-4147-A177-3AD203B41FA5}">
                      <a16:colId xmlns:a16="http://schemas.microsoft.com/office/drawing/2014/main" val="2047162980"/>
                    </a:ext>
                  </a:extLst>
                </a:gridCol>
                <a:gridCol w="1244766">
                  <a:extLst>
                    <a:ext uri="{9D8B030D-6E8A-4147-A177-3AD203B41FA5}">
                      <a16:colId xmlns:a16="http://schemas.microsoft.com/office/drawing/2014/main" val="2962522612"/>
                    </a:ext>
                  </a:extLst>
                </a:gridCol>
                <a:gridCol w="1244766">
                  <a:extLst>
                    <a:ext uri="{9D8B030D-6E8A-4147-A177-3AD203B41FA5}">
                      <a16:colId xmlns:a16="http://schemas.microsoft.com/office/drawing/2014/main" val="430427193"/>
                    </a:ext>
                  </a:extLst>
                </a:gridCol>
              </a:tblGrid>
              <a:tr h="228815">
                <a:tc>
                  <a:txBody>
                    <a:bodyPr/>
                    <a:lstStyle/>
                    <a:p>
                      <a:pPr algn="l" fontAlgn="b"/>
                      <a:endParaRPr lang="en-US" sz="1600" b="0" i="0" u="none" strike="noStrike" dirty="0">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a:solidFill>
                            <a:srgbClr val="000000"/>
                          </a:solidFill>
                          <a:effectLst/>
                          <a:latin typeface="+mn-lt"/>
                        </a:rPr>
                        <a:t>Sr. Leaders</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a:solidFill>
                            <a:srgbClr val="000000"/>
                          </a:solidFill>
                          <a:effectLst/>
                          <a:latin typeface="+mn-lt"/>
                        </a:rPr>
                        <a:t>Program</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Fundraising</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a:solidFill>
                            <a:srgbClr val="000000"/>
                          </a:solidFill>
                          <a:effectLst/>
                          <a:latin typeface="+mn-lt"/>
                        </a:rPr>
                        <a:t>HR</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a:solidFill>
                            <a:srgbClr val="000000"/>
                          </a:solidFill>
                          <a:effectLst/>
                          <a:latin typeface="+mn-lt"/>
                        </a:rPr>
                        <a:t>Finance</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a:solidFill>
                            <a:srgbClr val="000000"/>
                          </a:solidFill>
                          <a:effectLst/>
                          <a:latin typeface="+mn-lt"/>
                        </a:rPr>
                        <a:t>IT</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0094254"/>
                  </a:ext>
                </a:extLst>
              </a:tr>
              <a:tr h="318181">
                <a:tc>
                  <a:txBody>
                    <a:bodyPr/>
                    <a:lstStyle/>
                    <a:p>
                      <a:pPr algn="l" rtl="0" fontAlgn="b"/>
                      <a:r>
                        <a:rPr lang="en-US" sz="1600" b="1" i="0" u="none" strike="noStrike" dirty="0">
                          <a:solidFill>
                            <a:srgbClr val="000000"/>
                          </a:solidFill>
                          <a:effectLst/>
                          <a:latin typeface="+mn-lt"/>
                        </a:rPr>
                        <a:t>Hierarchy of Data Skills</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pPr algn="l" rtl="0" fontAlgn="b"/>
                      <a:r>
                        <a:rPr lang="en-US" sz="1600" b="0" i="0" u="none" strike="noStrike" dirty="0">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286000172"/>
                  </a:ext>
                </a:extLst>
              </a:tr>
              <a:tr h="318181">
                <a:tc>
                  <a:txBody>
                    <a:bodyPr/>
                    <a:lstStyle/>
                    <a:p>
                      <a:pPr algn="l" rtl="0" fontAlgn="b"/>
                      <a:r>
                        <a:rPr lang="en-US" sz="1600" b="1" i="0" u="none" strike="noStrike" dirty="0">
                          <a:solidFill>
                            <a:srgbClr val="000000"/>
                          </a:solidFill>
                          <a:effectLst/>
                          <a:latin typeface="+mn-lt"/>
                        </a:rPr>
                        <a:t>(in order of complexity)</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45497417"/>
                  </a:ext>
                </a:extLst>
              </a:tr>
              <a:tr h="318181">
                <a:tc>
                  <a:txBody>
                    <a:bodyPr/>
                    <a:lstStyle/>
                    <a:p>
                      <a:pPr algn="l" rtl="0" fontAlgn="b"/>
                      <a:r>
                        <a:rPr lang="en-US" sz="1600" b="0" i="0" u="none" strike="noStrike" dirty="0">
                          <a:solidFill>
                            <a:srgbClr val="000000"/>
                          </a:solidFill>
                          <a:effectLst/>
                          <a:latin typeface="+mn-lt"/>
                        </a:rPr>
                        <a:t>Data Production &amp; Hygiene</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43187636"/>
                  </a:ext>
                </a:extLst>
              </a:tr>
              <a:tr h="318181">
                <a:tc>
                  <a:txBody>
                    <a:bodyPr/>
                    <a:lstStyle/>
                    <a:p>
                      <a:pPr algn="l" rtl="0" fontAlgn="b"/>
                      <a:r>
                        <a:rPr lang="en-US" sz="1600" b="0" i="0" u="none" strike="noStrike" dirty="0">
                          <a:solidFill>
                            <a:srgbClr val="000000"/>
                          </a:solidFill>
                          <a:effectLst/>
                          <a:latin typeface="+mn-lt"/>
                        </a:rPr>
                        <a:t>Data Security &amp; Storage</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rtl="0" fontAlgn="b"/>
                      <a:r>
                        <a:rPr lang="en-US" sz="1600" b="0" i="0" u="none" strike="noStrike" dirty="0">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197900178"/>
                  </a:ext>
                </a:extLst>
              </a:tr>
              <a:tr h="318181">
                <a:tc>
                  <a:txBody>
                    <a:bodyPr/>
                    <a:lstStyle/>
                    <a:p>
                      <a:pPr algn="l" rtl="0" fontAlgn="b"/>
                      <a:r>
                        <a:rPr lang="en-US" sz="1600" b="0" i="0" u="none" strike="noStrike" dirty="0">
                          <a:solidFill>
                            <a:srgbClr val="000000"/>
                          </a:solidFill>
                          <a:effectLst/>
                          <a:latin typeface="+mn-lt"/>
                        </a:rPr>
                        <a:t>Spreadsheet Tools</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823499773"/>
                  </a:ext>
                </a:extLst>
              </a:tr>
              <a:tr h="318181">
                <a:tc>
                  <a:txBody>
                    <a:bodyPr/>
                    <a:lstStyle/>
                    <a:p>
                      <a:pPr algn="l" rtl="0" fontAlgn="b"/>
                      <a:r>
                        <a:rPr lang="en-US" sz="1600" b="0" i="0" u="none" strike="noStrike" dirty="0">
                          <a:solidFill>
                            <a:srgbClr val="000000"/>
                          </a:solidFill>
                          <a:effectLst/>
                          <a:latin typeface="+mn-lt"/>
                        </a:rPr>
                        <a:t>Data Visualization</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805197654"/>
                  </a:ext>
                </a:extLst>
              </a:tr>
              <a:tr h="318181">
                <a:tc>
                  <a:txBody>
                    <a:bodyPr/>
                    <a:lstStyle/>
                    <a:p>
                      <a:pPr algn="l" rtl="0" fontAlgn="b"/>
                      <a:r>
                        <a:rPr lang="en-US" sz="1600" b="0" i="0" u="none" strike="noStrike" dirty="0">
                          <a:solidFill>
                            <a:srgbClr val="000000"/>
                          </a:solidFill>
                          <a:effectLst/>
                          <a:latin typeface="+mn-lt"/>
                        </a:rPr>
                        <a:t>Data Analytics</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dirty="0">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87823169"/>
                  </a:ext>
                </a:extLst>
              </a:tr>
              <a:tr h="318181">
                <a:tc>
                  <a:txBody>
                    <a:bodyPr/>
                    <a:lstStyle/>
                    <a:p>
                      <a:pPr algn="l" rtl="0" fontAlgn="b"/>
                      <a:r>
                        <a:rPr lang="en-US" sz="1600" b="0" i="0" u="none" strike="noStrike" dirty="0">
                          <a:solidFill>
                            <a:srgbClr val="000000"/>
                          </a:solidFill>
                          <a:effectLst/>
                          <a:latin typeface="+mn-lt"/>
                        </a:rPr>
                        <a:t>Agile</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32934921"/>
                  </a:ext>
                </a:extLst>
              </a:tr>
              <a:tr h="318181">
                <a:tc>
                  <a:txBody>
                    <a:bodyPr/>
                    <a:lstStyle/>
                    <a:p>
                      <a:pPr algn="l" rtl="0" fontAlgn="b"/>
                      <a:r>
                        <a:rPr lang="en-US" sz="1600" b="0" i="0" u="none" strike="noStrike" dirty="0">
                          <a:solidFill>
                            <a:srgbClr val="000000"/>
                          </a:solidFill>
                          <a:effectLst/>
                          <a:latin typeface="+mn-lt"/>
                        </a:rPr>
                        <a:t>Experimentation</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18592816"/>
                  </a:ext>
                </a:extLst>
              </a:tr>
              <a:tr h="318181">
                <a:tc>
                  <a:txBody>
                    <a:bodyPr/>
                    <a:lstStyle/>
                    <a:p>
                      <a:pPr algn="l" rtl="0" fontAlgn="b"/>
                      <a:r>
                        <a:rPr lang="en-US" sz="1600" b="0" i="0" u="none" strike="noStrike" dirty="0">
                          <a:solidFill>
                            <a:srgbClr val="000000"/>
                          </a:solidFill>
                          <a:effectLst/>
                          <a:latin typeface="+mn-lt"/>
                        </a:rPr>
                        <a:t>AI</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600" b="1" i="0" u="none" strike="noStrike" dirty="0">
                          <a:solidFill>
                            <a:srgbClr val="000000"/>
                          </a:solidFill>
                          <a:effectLst/>
                          <a:latin typeface="+mn-lt"/>
                        </a:rPr>
                        <a:t>??</a:t>
                      </a:r>
                    </a:p>
                  </a:txBody>
                  <a:tcPr marL="2948" marR="2948" marT="29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US" sz="1600" b="0" i="0" u="none" strike="noStrike" dirty="0">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70189"/>
                  </a:ext>
                </a:extLst>
              </a:tr>
              <a:tr h="318181">
                <a:tc>
                  <a:txBody>
                    <a:bodyPr/>
                    <a:lstStyle/>
                    <a:p>
                      <a:pPr algn="l" rtl="0" fontAlgn="b"/>
                      <a:r>
                        <a:rPr lang="en-US" sz="1600" b="0" i="0" u="none" strike="noStrike" dirty="0">
                          <a:solidFill>
                            <a:srgbClr val="000000"/>
                          </a:solidFill>
                          <a:effectLst/>
                          <a:latin typeface="+mn-lt"/>
                        </a:rPr>
                        <a:t>Deep Learning</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b"/>
                      <a:r>
                        <a:rPr lang="en-US" sz="1600" b="0" i="0" u="none" strike="noStrike">
                          <a:solidFill>
                            <a:srgbClr val="000000"/>
                          </a:solidFill>
                          <a:effectLst/>
                          <a:latin typeface="+mn-lt"/>
                        </a:rPr>
                        <a:t> </a:t>
                      </a: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79243099"/>
                  </a:ext>
                </a:extLst>
              </a:tr>
              <a:tr h="228815">
                <a:tc>
                  <a:txBody>
                    <a:bodyPr/>
                    <a:lstStyle/>
                    <a:p>
                      <a:pPr algn="l" fontAlgn="b"/>
                      <a:endParaRPr lang="en-US" sz="1600" b="0" i="0" u="none" strike="noStrike" dirty="0">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738719"/>
                  </a:ext>
                </a:extLst>
              </a:tr>
              <a:tr h="324885">
                <a:tc>
                  <a:txBody>
                    <a:bodyPr/>
                    <a:lstStyle/>
                    <a:p>
                      <a:pPr algn="ctr" rtl="0" fontAlgn="ctr"/>
                      <a:r>
                        <a:rPr lang="en-US" sz="1600" b="1" i="0" u="none" strike="noStrike" dirty="0">
                          <a:solidFill>
                            <a:srgbClr val="000000"/>
                          </a:solidFill>
                          <a:effectLst/>
                          <a:latin typeface="+mn-lt"/>
                        </a:rPr>
                        <a:t>Few skills</a:t>
                      </a:r>
                    </a:p>
                  </a:txBody>
                  <a:tcPr marL="2948" marR="2948" marT="29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600" b="1" i="0" u="none" strike="noStrike" dirty="0">
                          <a:solidFill>
                            <a:srgbClr val="000000"/>
                          </a:solidFill>
                          <a:effectLst/>
                          <a:latin typeface="+mn-lt"/>
                        </a:rPr>
                        <a:t>Some skills</a:t>
                      </a:r>
                    </a:p>
                  </a:txBody>
                  <a:tcPr marL="2948" marR="2948" marT="29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sz="1600" b="1" i="0" u="none" strike="noStrike" dirty="0">
                          <a:solidFill>
                            <a:srgbClr val="000000"/>
                          </a:solidFill>
                          <a:effectLst/>
                          <a:latin typeface="+mn-lt"/>
                        </a:rPr>
                        <a:t>Many skills</a:t>
                      </a:r>
                    </a:p>
                  </a:txBody>
                  <a:tcPr marL="2948" marR="2948" marT="29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endParaRPr lang="en-US" sz="1600" b="0" i="0" u="none" strike="noStrike" dirty="0">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2948" marR="2948" marT="29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9067833"/>
                  </a:ext>
                </a:extLst>
              </a:tr>
            </a:tbl>
          </a:graphicData>
        </a:graphic>
      </p:graphicFrame>
      <p:sp>
        <p:nvSpPr>
          <p:cNvPr id="4" name="Oval 3">
            <a:extLst>
              <a:ext uri="{FF2B5EF4-FFF2-40B4-BE49-F238E27FC236}">
                <a16:creationId xmlns:a16="http://schemas.microsoft.com/office/drawing/2014/main" id="{C8054B30-ABF1-4398-A04E-5994CED8AED9}"/>
              </a:ext>
            </a:extLst>
          </p:cNvPr>
          <p:cNvSpPr/>
          <p:nvPr/>
        </p:nvSpPr>
        <p:spPr>
          <a:xfrm>
            <a:off x="4052047" y="4933945"/>
            <a:ext cx="1268506" cy="4392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FFC629F-B50D-4774-94E2-15BC6106AFEF}"/>
              </a:ext>
            </a:extLst>
          </p:cNvPr>
          <p:cNvSpPr/>
          <p:nvPr/>
        </p:nvSpPr>
        <p:spPr>
          <a:xfrm>
            <a:off x="1547664" y="2701697"/>
            <a:ext cx="1268506" cy="4392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B58122B-A864-4D05-BC02-8EC04AEA9061}"/>
              </a:ext>
            </a:extLst>
          </p:cNvPr>
          <p:cNvSpPr/>
          <p:nvPr/>
        </p:nvSpPr>
        <p:spPr>
          <a:xfrm>
            <a:off x="5230906" y="3709809"/>
            <a:ext cx="1268506" cy="4392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D8924C4-8EEA-4BF2-804F-B6231E63965A}"/>
              </a:ext>
            </a:extLst>
          </p:cNvPr>
          <p:cNvSpPr/>
          <p:nvPr/>
        </p:nvSpPr>
        <p:spPr>
          <a:xfrm>
            <a:off x="6471846" y="4933945"/>
            <a:ext cx="1268506" cy="4392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6656528-9487-47BC-A101-D5708E9ECB9B}"/>
              </a:ext>
            </a:extLst>
          </p:cNvPr>
          <p:cNvSpPr txBox="1"/>
          <p:nvPr/>
        </p:nvSpPr>
        <p:spPr>
          <a:xfrm>
            <a:off x="6212614" y="692696"/>
            <a:ext cx="2823882" cy="646331"/>
          </a:xfrm>
          <a:prstGeom prst="rect">
            <a:avLst/>
          </a:prstGeom>
          <a:solidFill>
            <a:srgbClr val="FFFF00"/>
          </a:solidFill>
          <a:ln>
            <a:solidFill>
              <a:schemeClr val="tx1"/>
            </a:solidFill>
          </a:ln>
        </p:spPr>
        <p:txBody>
          <a:bodyPr wrap="square" rtlCol="0">
            <a:spAutoFit/>
          </a:bodyPr>
          <a:lstStyle/>
          <a:p>
            <a:pPr algn="ctr"/>
            <a:r>
              <a:rPr lang="en-US" dirty="0"/>
              <a:t>Circle areas of highest risk</a:t>
            </a:r>
          </a:p>
        </p:txBody>
      </p:sp>
    </p:spTree>
    <p:extLst>
      <p:ext uri="{BB962C8B-B14F-4D97-AF65-F5344CB8AC3E}">
        <p14:creationId xmlns:p14="http://schemas.microsoft.com/office/powerpoint/2010/main" val="1639173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MADS Degree</a:t>
            </a:r>
          </a:p>
        </p:txBody>
      </p:sp>
    </p:spTree>
    <p:extLst>
      <p:ext uri="{BB962C8B-B14F-4D97-AF65-F5344CB8AC3E}">
        <p14:creationId xmlns:p14="http://schemas.microsoft.com/office/powerpoint/2010/main" val="14589981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0BD0-D952-4ACA-A319-1E966711748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E7E2597-11DC-45C9-8B47-A70C61E2B2CC}"/>
              </a:ext>
            </a:extLst>
          </p:cNvPr>
          <p:cNvSpPr>
            <a:spLocks noGrp="1"/>
          </p:cNvSpPr>
          <p:nvPr>
            <p:ph idx="1"/>
          </p:nvPr>
        </p:nvSpPr>
        <p:spPr>
          <a:xfrm>
            <a:off x="899592" y="1676400"/>
            <a:ext cx="7787208" cy="4191000"/>
          </a:xfrm>
        </p:spPr>
        <p:txBody>
          <a:bodyPr/>
          <a:lstStyle/>
          <a:p>
            <a:pPr marL="457200" indent="-457200">
              <a:buFont typeface="+mj-lt"/>
              <a:buAutoNum type="arabicPeriod"/>
            </a:pPr>
            <a:r>
              <a:rPr lang="en-US" sz="2400" dirty="0"/>
              <a:t>Introduce the NetHope Center for the Digital Nonprofit and its expectation for data skills</a:t>
            </a:r>
          </a:p>
          <a:p>
            <a:pPr marL="457200" indent="-457200">
              <a:buFont typeface="+mj-lt"/>
              <a:buAutoNum type="arabicPeriod"/>
            </a:pPr>
            <a:r>
              <a:rPr lang="en-US" sz="2400" dirty="0"/>
              <a:t>Overlay the UMSI MADS curriculum and roles NGO departments may play</a:t>
            </a:r>
          </a:p>
          <a:p>
            <a:pPr marL="457200" indent="-457200">
              <a:buFont typeface="+mj-lt"/>
              <a:buAutoNum type="arabicPeriod"/>
            </a:pPr>
            <a:r>
              <a:rPr lang="en-US" sz="2400" dirty="0"/>
              <a:t>Understand the intersections, gaps and drivers for change </a:t>
            </a:r>
          </a:p>
        </p:txBody>
      </p:sp>
    </p:spTree>
    <p:extLst>
      <p:ext uri="{BB962C8B-B14F-4D97-AF65-F5344CB8AC3E}">
        <p14:creationId xmlns:p14="http://schemas.microsoft.com/office/powerpoint/2010/main" val="427347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DS degree announcement">
            <a:extLst>
              <a:ext uri="{FF2B5EF4-FFF2-40B4-BE49-F238E27FC236}">
                <a16:creationId xmlns:a16="http://schemas.microsoft.com/office/drawing/2014/main" id="{421853E1-1818-455D-A711-529F319F4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380953" cy="47142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776DF6-84A0-408D-BEBA-0BBE755494FC}"/>
              </a:ext>
            </a:extLst>
          </p:cNvPr>
          <p:cNvSpPr>
            <a:spLocks noGrp="1"/>
          </p:cNvSpPr>
          <p:nvPr>
            <p:ph type="title"/>
          </p:nvPr>
        </p:nvSpPr>
        <p:spPr/>
        <p:txBody>
          <a:bodyPr/>
          <a:lstStyle/>
          <a:p>
            <a:r>
              <a:rPr lang="en-US" dirty="0"/>
              <a:t>The New UMSI Online Degree Program</a:t>
            </a:r>
          </a:p>
        </p:txBody>
      </p:sp>
    </p:spTree>
    <p:extLst>
      <p:ext uri="{BB962C8B-B14F-4D97-AF65-F5344CB8AC3E}">
        <p14:creationId xmlns:p14="http://schemas.microsoft.com/office/powerpoint/2010/main" val="456071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7D24-5922-4AFF-9013-D08A8183FBAE}"/>
              </a:ext>
            </a:extLst>
          </p:cNvPr>
          <p:cNvSpPr>
            <a:spLocks noGrp="1"/>
          </p:cNvSpPr>
          <p:nvPr>
            <p:ph type="title"/>
          </p:nvPr>
        </p:nvSpPr>
        <p:spPr/>
        <p:txBody>
          <a:bodyPr/>
          <a:lstStyle/>
          <a:p>
            <a:r>
              <a:rPr lang="en-US" dirty="0"/>
              <a:t>The Why?</a:t>
            </a:r>
          </a:p>
        </p:txBody>
      </p:sp>
      <p:sp>
        <p:nvSpPr>
          <p:cNvPr id="3" name="Content Placeholder 2">
            <a:extLst>
              <a:ext uri="{FF2B5EF4-FFF2-40B4-BE49-F238E27FC236}">
                <a16:creationId xmlns:a16="http://schemas.microsoft.com/office/drawing/2014/main" id="{006003FA-3BDF-49DA-B5DC-8A0FE8D9C18B}"/>
              </a:ext>
            </a:extLst>
          </p:cNvPr>
          <p:cNvSpPr>
            <a:spLocks noGrp="1"/>
          </p:cNvSpPr>
          <p:nvPr>
            <p:ph idx="1"/>
          </p:nvPr>
        </p:nvSpPr>
        <p:spPr>
          <a:xfrm>
            <a:off x="827584" y="1676400"/>
            <a:ext cx="7859216" cy="4191000"/>
          </a:xfrm>
        </p:spPr>
        <p:txBody>
          <a:bodyPr/>
          <a:lstStyle/>
          <a:p>
            <a:r>
              <a:rPr lang="en-US" b="0" dirty="0"/>
              <a:t>“The demand for data scientists has grown dramatically in the past decade and it will continue to grow far beyond our capacity to accommodate students in a traditional classroom setting.” -- Dean Thomas A. Finholt. </a:t>
            </a:r>
          </a:p>
          <a:p>
            <a:endParaRPr lang="en-US" b="0" dirty="0"/>
          </a:p>
          <a:p>
            <a:r>
              <a:rPr lang="en-US" b="0" dirty="0"/>
              <a:t>“Universities are not graduating data analysts fast enough for 10x growth by 2020,” –Cindi Howson, Gartner VP</a:t>
            </a:r>
          </a:p>
          <a:p>
            <a:endParaRPr lang="en-US" b="0" dirty="0"/>
          </a:p>
          <a:p>
            <a:r>
              <a:rPr lang="en-US" b="0" dirty="0"/>
              <a:t>“…by </a:t>
            </a:r>
            <a:r>
              <a:rPr lang="en-US" b="0" dirty="0">
                <a:solidFill>
                  <a:srgbClr val="FF0000"/>
                </a:solidFill>
              </a:rPr>
              <a:t>2018</a:t>
            </a:r>
            <a:r>
              <a:rPr lang="en-US" b="0" dirty="0"/>
              <a:t> the number of data science jobs in the United States alone will exceed 490,000, but there will be fewer than 200,000 available data scientists to fill these positions. Globally, demand for data scientists is projected to exceed supply by more than 50 percent by 2018.”  --Amy </a:t>
            </a:r>
            <a:r>
              <a:rPr lang="en-US" b="0" dirty="0" err="1"/>
              <a:t>Gershkoff</a:t>
            </a:r>
            <a:r>
              <a:rPr lang="en-US" b="0" dirty="0"/>
              <a:t>, </a:t>
            </a:r>
            <a:r>
              <a:rPr lang="en-US" b="0" i="1" dirty="0"/>
              <a:t>TechCrunch</a:t>
            </a:r>
            <a:endParaRPr lang="en-US" i="1" dirty="0"/>
          </a:p>
        </p:txBody>
      </p:sp>
    </p:spTree>
    <p:extLst>
      <p:ext uri="{BB962C8B-B14F-4D97-AF65-F5344CB8AC3E}">
        <p14:creationId xmlns:p14="http://schemas.microsoft.com/office/powerpoint/2010/main" val="804918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D808-B50C-4CA4-A0D4-BECB4569D06A}"/>
              </a:ext>
            </a:extLst>
          </p:cNvPr>
          <p:cNvSpPr>
            <a:spLocks noGrp="1"/>
          </p:cNvSpPr>
          <p:nvPr>
            <p:ph type="title"/>
          </p:nvPr>
        </p:nvSpPr>
        <p:spPr/>
        <p:txBody>
          <a:bodyPr/>
          <a:lstStyle/>
          <a:p>
            <a:r>
              <a:rPr lang="en-US" dirty="0"/>
              <a:t>The MADS Degree has Six Areas of Mastery</a:t>
            </a:r>
          </a:p>
        </p:txBody>
      </p:sp>
      <p:sp>
        <p:nvSpPr>
          <p:cNvPr id="3" name="Content Placeholder 2">
            <a:extLst>
              <a:ext uri="{FF2B5EF4-FFF2-40B4-BE49-F238E27FC236}">
                <a16:creationId xmlns:a16="http://schemas.microsoft.com/office/drawing/2014/main" id="{E5E258EC-3FCD-4937-A331-35045F676619}"/>
              </a:ext>
            </a:extLst>
          </p:cNvPr>
          <p:cNvSpPr>
            <a:spLocks noGrp="1"/>
          </p:cNvSpPr>
          <p:nvPr>
            <p:ph idx="1"/>
          </p:nvPr>
        </p:nvSpPr>
        <p:spPr/>
        <p:txBody>
          <a:bodyPr/>
          <a:lstStyle/>
          <a:p>
            <a:pPr marL="457200" indent="-457200">
              <a:buFont typeface="+mj-lt"/>
              <a:buAutoNum type="arabicPeriod"/>
            </a:pPr>
            <a:r>
              <a:rPr lang="en-US" sz="2400" dirty="0"/>
              <a:t>Data Science Core </a:t>
            </a:r>
          </a:p>
          <a:p>
            <a:pPr marL="457200" indent="-457200">
              <a:buFont typeface="+mj-lt"/>
              <a:buAutoNum type="arabicPeriod"/>
            </a:pPr>
            <a:r>
              <a:rPr lang="en-US" sz="2400" dirty="0"/>
              <a:t>Computational Methods </a:t>
            </a:r>
          </a:p>
          <a:p>
            <a:pPr marL="457200" indent="-457200">
              <a:buFont typeface="+mj-lt"/>
              <a:buAutoNum type="arabicPeriod"/>
            </a:pPr>
            <a:r>
              <a:rPr lang="en-US" sz="2400" dirty="0"/>
              <a:t>Exploring and Communicating Data </a:t>
            </a:r>
          </a:p>
          <a:p>
            <a:pPr marL="457200" indent="-457200">
              <a:buFont typeface="+mj-lt"/>
              <a:buAutoNum type="arabicPeriod"/>
            </a:pPr>
            <a:r>
              <a:rPr lang="en-US" sz="2400" dirty="0"/>
              <a:t>Analytic Techniques </a:t>
            </a:r>
          </a:p>
          <a:p>
            <a:pPr marL="457200" indent="-457200">
              <a:buFont typeface="+mj-lt"/>
              <a:buAutoNum type="arabicPeriod"/>
            </a:pPr>
            <a:r>
              <a:rPr lang="en-US" sz="2400" dirty="0"/>
              <a:t>Data Science Application Areas </a:t>
            </a:r>
          </a:p>
          <a:p>
            <a:pPr marL="457200" indent="-457200">
              <a:buFont typeface="+mj-lt"/>
              <a:buAutoNum type="arabicPeriod"/>
            </a:pPr>
            <a:r>
              <a:rPr lang="en-US" sz="2400" dirty="0"/>
              <a:t>Capstone Courses</a:t>
            </a:r>
          </a:p>
          <a:p>
            <a:endParaRPr lang="en-US" sz="2400" dirty="0"/>
          </a:p>
        </p:txBody>
      </p:sp>
    </p:spTree>
    <p:extLst>
      <p:ext uri="{BB962C8B-B14F-4D97-AF65-F5344CB8AC3E}">
        <p14:creationId xmlns:p14="http://schemas.microsoft.com/office/powerpoint/2010/main" val="2119830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Intersections and Gaps</a:t>
            </a:r>
            <a:br>
              <a:rPr lang="en-US" cap="none" dirty="0"/>
            </a:br>
            <a:endParaRPr lang="en-US" cap="none" dirty="0"/>
          </a:p>
        </p:txBody>
      </p:sp>
    </p:spTree>
    <p:extLst>
      <p:ext uri="{BB962C8B-B14F-4D97-AF65-F5344CB8AC3E}">
        <p14:creationId xmlns:p14="http://schemas.microsoft.com/office/powerpoint/2010/main" val="32642593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7C9073-EEBF-4C30-A819-B88F3656CEEC}"/>
              </a:ext>
            </a:extLst>
          </p:cNvPr>
          <p:cNvPicPr>
            <a:picLocks noChangeAspect="1"/>
          </p:cNvPicPr>
          <p:nvPr/>
        </p:nvPicPr>
        <p:blipFill>
          <a:blip r:embed="rId3"/>
          <a:stretch>
            <a:fillRect/>
          </a:stretch>
        </p:blipFill>
        <p:spPr>
          <a:xfrm>
            <a:off x="3204359" y="0"/>
            <a:ext cx="5937043" cy="6858000"/>
          </a:xfrm>
          <a:prstGeom prst="rect">
            <a:avLst/>
          </a:prstGeom>
        </p:spPr>
      </p:pic>
      <p:sp>
        <p:nvSpPr>
          <p:cNvPr id="5" name="Speech Bubble: Oval 4">
            <a:extLst>
              <a:ext uri="{FF2B5EF4-FFF2-40B4-BE49-F238E27FC236}">
                <a16:creationId xmlns:a16="http://schemas.microsoft.com/office/drawing/2014/main" id="{4D0B5838-C1C6-4F32-89A9-8062129AF632}"/>
              </a:ext>
            </a:extLst>
          </p:cNvPr>
          <p:cNvSpPr/>
          <p:nvPr/>
        </p:nvSpPr>
        <p:spPr>
          <a:xfrm>
            <a:off x="-1" y="1124744"/>
            <a:ext cx="3347865" cy="2664296"/>
          </a:xfrm>
          <a:prstGeom prst="wedgeEllipseCallout">
            <a:avLst>
              <a:gd name="adj1" fmla="val 64050"/>
              <a:gd name="adj2" fmla="val -2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Globally, demand for data scientists is </a:t>
            </a:r>
          </a:p>
          <a:p>
            <a:r>
              <a:rPr lang="en-US" sz="2000" dirty="0"/>
              <a:t>projected to exceed</a:t>
            </a:r>
          </a:p>
          <a:p>
            <a:r>
              <a:rPr lang="en-US" sz="2000" dirty="0"/>
              <a:t>supply by more than 50% …this year!</a:t>
            </a:r>
          </a:p>
        </p:txBody>
      </p:sp>
      <p:sp>
        <p:nvSpPr>
          <p:cNvPr id="6" name="TextBox 5">
            <a:extLst>
              <a:ext uri="{FF2B5EF4-FFF2-40B4-BE49-F238E27FC236}">
                <a16:creationId xmlns:a16="http://schemas.microsoft.com/office/drawing/2014/main" id="{912C783A-028A-4ED5-9975-4D7F3A597E6F}"/>
              </a:ext>
            </a:extLst>
          </p:cNvPr>
          <p:cNvSpPr txBox="1"/>
          <p:nvPr/>
        </p:nvSpPr>
        <p:spPr>
          <a:xfrm>
            <a:off x="106643" y="5396771"/>
            <a:ext cx="2881182" cy="1200329"/>
          </a:xfrm>
          <a:prstGeom prst="rect">
            <a:avLst/>
          </a:prstGeom>
          <a:noFill/>
        </p:spPr>
        <p:txBody>
          <a:bodyPr wrap="square" rtlCol="0">
            <a:spAutoFit/>
          </a:bodyPr>
          <a:lstStyle/>
          <a:p>
            <a:r>
              <a:rPr lang="en-US" dirty="0"/>
              <a:t>Infographic developed by</a:t>
            </a:r>
          </a:p>
          <a:p>
            <a:r>
              <a:rPr lang="en-US" u="sng" dirty="0">
                <a:hlinkClick r:id="rId4"/>
              </a:rPr>
              <a:t>University of California, Riverside</a:t>
            </a:r>
            <a:r>
              <a:rPr lang="en-US" dirty="0"/>
              <a:t>, for Inside Big Data, Aug. 2018</a:t>
            </a:r>
          </a:p>
        </p:txBody>
      </p:sp>
    </p:spTree>
    <p:extLst>
      <p:ext uri="{BB962C8B-B14F-4D97-AF65-F5344CB8AC3E}">
        <p14:creationId xmlns:p14="http://schemas.microsoft.com/office/powerpoint/2010/main" val="2011879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D2EA-5534-46F7-85D1-30DF59B3F6AC}"/>
              </a:ext>
            </a:extLst>
          </p:cNvPr>
          <p:cNvSpPr>
            <a:spLocks noGrp="1"/>
          </p:cNvSpPr>
          <p:nvPr>
            <p:ph type="title"/>
          </p:nvPr>
        </p:nvSpPr>
        <p:spPr/>
        <p:txBody>
          <a:bodyPr/>
          <a:lstStyle/>
          <a:p>
            <a:r>
              <a:rPr lang="en-US" dirty="0"/>
              <a:t>DS Salaries are beyond NGO Means</a:t>
            </a:r>
          </a:p>
        </p:txBody>
      </p:sp>
      <p:pic>
        <p:nvPicPr>
          <p:cNvPr id="3" name="Picture 2">
            <a:extLst>
              <a:ext uri="{FF2B5EF4-FFF2-40B4-BE49-F238E27FC236}">
                <a16:creationId xmlns:a16="http://schemas.microsoft.com/office/drawing/2014/main" id="{C6A06EE7-5CC8-47B6-859C-2124139C0016}"/>
              </a:ext>
            </a:extLst>
          </p:cNvPr>
          <p:cNvPicPr>
            <a:picLocks noChangeAspect="1"/>
          </p:cNvPicPr>
          <p:nvPr/>
        </p:nvPicPr>
        <p:blipFill>
          <a:blip r:embed="rId3"/>
          <a:stretch>
            <a:fillRect/>
          </a:stretch>
        </p:blipFill>
        <p:spPr>
          <a:xfrm>
            <a:off x="0" y="1628800"/>
            <a:ext cx="9144000" cy="3535680"/>
          </a:xfrm>
          <a:prstGeom prst="rect">
            <a:avLst/>
          </a:prstGeom>
        </p:spPr>
      </p:pic>
      <p:sp>
        <p:nvSpPr>
          <p:cNvPr id="4" name="TextBox 3">
            <a:extLst>
              <a:ext uri="{FF2B5EF4-FFF2-40B4-BE49-F238E27FC236}">
                <a16:creationId xmlns:a16="http://schemas.microsoft.com/office/drawing/2014/main" id="{E6141389-76F5-46C9-B092-D9E579EE4662}"/>
              </a:ext>
            </a:extLst>
          </p:cNvPr>
          <p:cNvSpPr txBox="1"/>
          <p:nvPr/>
        </p:nvSpPr>
        <p:spPr>
          <a:xfrm>
            <a:off x="107505" y="5805264"/>
            <a:ext cx="8856984" cy="1200329"/>
          </a:xfrm>
          <a:prstGeom prst="rect">
            <a:avLst/>
          </a:prstGeom>
          <a:noFill/>
        </p:spPr>
        <p:txBody>
          <a:bodyPr wrap="square" rtlCol="0">
            <a:spAutoFit/>
          </a:bodyPr>
          <a:lstStyle/>
          <a:p>
            <a:r>
              <a:rPr lang="en-US" dirty="0"/>
              <a:t>“The average salary for "</a:t>
            </a:r>
            <a:r>
              <a:rPr lang="en-US" dirty="0" err="1"/>
              <a:t>ngo</a:t>
            </a:r>
            <a:r>
              <a:rPr lang="en-US" dirty="0"/>
              <a:t>" ranges from approximately $33,146 per year for Communications Intern to $88,885 per year for Associate Director.” Average is $54,615 --Indeed.com</a:t>
            </a:r>
          </a:p>
          <a:p>
            <a:endParaRPr lang="en-US" dirty="0"/>
          </a:p>
        </p:txBody>
      </p:sp>
      <p:sp>
        <p:nvSpPr>
          <p:cNvPr id="5" name="Arrow: Down 4">
            <a:extLst>
              <a:ext uri="{FF2B5EF4-FFF2-40B4-BE49-F238E27FC236}">
                <a16:creationId xmlns:a16="http://schemas.microsoft.com/office/drawing/2014/main" id="{FB7A3003-EFE0-42A4-9363-B8E93F713939}"/>
              </a:ext>
            </a:extLst>
          </p:cNvPr>
          <p:cNvSpPr/>
          <p:nvPr/>
        </p:nvSpPr>
        <p:spPr>
          <a:xfrm>
            <a:off x="251520" y="3717032"/>
            <a:ext cx="792088" cy="2592288"/>
          </a:xfrm>
          <a:prstGeom prst="downArrow">
            <a:avLst/>
          </a:prstGeom>
          <a:gradFill>
            <a:lin ang="168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C112FF8-05A2-41BE-9990-D2048DD3C31B}"/>
              </a:ext>
            </a:extLst>
          </p:cNvPr>
          <p:cNvSpPr txBox="1"/>
          <p:nvPr/>
        </p:nvSpPr>
        <p:spPr>
          <a:xfrm rot="16200000">
            <a:off x="287524" y="4660758"/>
            <a:ext cx="720080" cy="369332"/>
          </a:xfrm>
          <a:prstGeom prst="rect">
            <a:avLst/>
          </a:prstGeom>
          <a:noFill/>
        </p:spPr>
        <p:txBody>
          <a:bodyPr wrap="square" rtlCol="0">
            <a:spAutoFit/>
          </a:bodyPr>
          <a:lstStyle/>
          <a:p>
            <a:r>
              <a:rPr lang="en-US" b="1" dirty="0"/>
              <a:t>2.6X</a:t>
            </a:r>
          </a:p>
        </p:txBody>
      </p:sp>
    </p:spTree>
    <p:extLst>
      <p:ext uri="{BB962C8B-B14F-4D97-AF65-F5344CB8AC3E}">
        <p14:creationId xmlns:p14="http://schemas.microsoft.com/office/powerpoint/2010/main" val="317058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1461" y="66871"/>
            <a:ext cx="8295074" cy="6731509"/>
          </a:xfrm>
          <a:prstGeom prst="rect">
            <a:avLst/>
          </a:prstGeom>
        </p:spPr>
      </p:pic>
      <p:sp>
        <p:nvSpPr>
          <p:cNvPr id="4" name="Speech Bubble: Oval 3">
            <a:extLst>
              <a:ext uri="{FF2B5EF4-FFF2-40B4-BE49-F238E27FC236}">
                <a16:creationId xmlns:a16="http://schemas.microsoft.com/office/drawing/2014/main" id="{121BD3AC-DED8-46C8-87ED-C37ED45A4482}"/>
              </a:ext>
            </a:extLst>
          </p:cNvPr>
          <p:cNvSpPr/>
          <p:nvPr/>
        </p:nvSpPr>
        <p:spPr>
          <a:xfrm>
            <a:off x="6012161" y="15791"/>
            <a:ext cx="2880320" cy="1829033"/>
          </a:xfrm>
          <a:prstGeom prst="wedgeEllipseCallout">
            <a:avLst>
              <a:gd name="adj1" fmla="val -65832"/>
              <a:gd name="adj2" fmla="val -11226"/>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000" dirty="0"/>
              <a:t>The red topics are potential gaps not represented in the other</a:t>
            </a:r>
          </a:p>
        </p:txBody>
      </p:sp>
    </p:spTree>
    <p:extLst>
      <p:ext uri="{BB962C8B-B14F-4D97-AF65-F5344CB8AC3E}">
        <p14:creationId xmlns:p14="http://schemas.microsoft.com/office/powerpoint/2010/main" val="198465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BC0BB6-FD86-4C04-B394-764011813DC2}"/>
              </a:ext>
            </a:extLst>
          </p:cNvPr>
          <p:cNvPicPr>
            <a:picLocks noChangeAspect="1"/>
          </p:cNvPicPr>
          <p:nvPr/>
        </p:nvPicPr>
        <p:blipFill>
          <a:blip r:embed="rId3"/>
          <a:stretch>
            <a:fillRect/>
          </a:stretch>
        </p:blipFill>
        <p:spPr>
          <a:xfrm>
            <a:off x="825896" y="0"/>
            <a:ext cx="7492207" cy="6858000"/>
          </a:xfrm>
          <a:prstGeom prst="rect">
            <a:avLst/>
          </a:prstGeom>
        </p:spPr>
      </p:pic>
      <p:sp>
        <p:nvSpPr>
          <p:cNvPr id="4" name="Oval 3">
            <a:extLst>
              <a:ext uri="{FF2B5EF4-FFF2-40B4-BE49-F238E27FC236}">
                <a16:creationId xmlns:a16="http://schemas.microsoft.com/office/drawing/2014/main" id="{51CA73B8-E306-46B5-BA7A-59256BE9E595}"/>
              </a:ext>
            </a:extLst>
          </p:cNvPr>
          <p:cNvSpPr/>
          <p:nvPr/>
        </p:nvSpPr>
        <p:spPr>
          <a:xfrm>
            <a:off x="7452320" y="144016"/>
            <a:ext cx="936104" cy="62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2DC644-019A-46A0-92D2-F5C487A61840}"/>
              </a:ext>
            </a:extLst>
          </p:cNvPr>
          <p:cNvSpPr/>
          <p:nvPr/>
        </p:nvSpPr>
        <p:spPr>
          <a:xfrm>
            <a:off x="2843808" y="1296144"/>
            <a:ext cx="4320480" cy="234888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Oval 5">
            <a:extLst>
              <a:ext uri="{FF2B5EF4-FFF2-40B4-BE49-F238E27FC236}">
                <a16:creationId xmlns:a16="http://schemas.microsoft.com/office/drawing/2014/main" id="{7E757D65-AC4C-41DA-A5D4-C94D03F4B84C}"/>
              </a:ext>
            </a:extLst>
          </p:cNvPr>
          <p:cNvSpPr/>
          <p:nvPr/>
        </p:nvSpPr>
        <p:spPr>
          <a:xfrm>
            <a:off x="467544" y="144016"/>
            <a:ext cx="2592288" cy="1844824"/>
          </a:xfrm>
          <a:prstGeom prst="wedgeEllipseCallout">
            <a:avLst>
              <a:gd name="adj1" fmla="val 47463"/>
              <a:gd name="adj2" fmla="val 61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Zone of new end-user DS tools</a:t>
            </a:r>
          </a:p>
        </p:txBody>
      </p:sp>
      <p:sp>
        <p:nvSpPr>
          <p:cNvPr id="7" name="Speech Bubble: Oval 6">
            <a:extLst>
              <a:ext uri="{FF2B5EF4-FFF2-40B4-BE49-F238E27FC236}">
                <a16:creationId xmlns:a16="http://schemas.microsoft.com/office/drawing/2014/main" id="{71064F70-979A-49FF-ACE2-364695FC5616}"/>
              </a:ext>
            </a:extLst>
          </p:cNvPr>
          <p:cNvSpPr/>
          <p:nvPr/>
        </p:nvSpPr>
        <p:spPr>
          <a:xfrm>
            <a:off x="7740352" y="1160512"/>
            <a:ext cx="1368152" cy="1260376"/>
          </a:xfrm>
          <a:prstGeom prst="wedgeEllipseCallout">
            <a:avLst>
              <a:gd name="adj1" fmla="val -28615"/>
              <a:gd name="adj2" fmla="val -77724"/>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New NGO role</a:t>
            </a:r>
          </a:p>
        </p:txBody>
      </p:sp>
      <p:sp>
        <p:nvSpPr>
          <p:cNvPr id="8" name="Speech Bubble: Oval 7">
            <a:extLst>
              <a:ext uri="{FF2B5EF4-FFF2-40B4-BE49-F238E27FC236}">
                <a16:creationId xmlns:a16="http://schemas.microsoft.com/office/drawing/2014/main" id="{01FB7971-FDC9-4F14-B9EA-959511CB00A8}"/>
              </a:ext>
            </a:extLst>
          </p:cNvPr>
          <p:cNvSpPr/>
          <p:nvPr/>
        </p:nvSpPr>
        <p:spPr>
          <a:xfrm>
            <a:off x="2411760" y="4968552"/>
            <a:ext cx="2304256" cy="1844824"/>
          </a:xfrm>
          <a:prstGeom prst="wedgeEllipseCallout">
            <a:avLst>
              <a:gd name="adj1" fmla="val -2070"/>
              <a:gd name="adj2" fmla="val -814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Opportunities for Exec DS program</a:t>
            </a:r>
          </a:p>
        </p:txBody>
      </p:sp>
      <p:sp>
        <p:nvSpPr>
          <p:cNvPr id="10" name="Oval 9">
            <a:extLst>
              <a:ext uri="{FF2B5EF4-FFF2-40B4-BE49-F238E27FC236}">
                <a16:creationId xmlns:a16="http://schemas.microsoft.com/office/drawing/2014/main" id="{4E2DC644-019A-46A0-92D2-F5C487A61840}"/>
              </a:ext>
            </a:extLst>
          </p:cNvPr>
          <p:cNvSpPr/>
          <p:nvPr/>
        </p:nvSpPr>
        <p:spPr>
          <a:xfrm>
            <a:off x="2996208" y="3816424"/>
            <a:ext cx="4320480" cy="1484784"/>
          </a:xfrm>
          <a:prstGeom prst="ellipse">
            <a:avLst/>
          </a:prstGeom>
          <a:noFill/>
          <a:ln>
            <a:solidFill>
              <a:srgbClr val="068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Oval 7">
            <a:extLst>
              <a:ext uri="{FF2B5EF4-FFF2-40B4-BE49-F238E27FC236}">
                <a16:creationId xmlns:a16="http://schemas.microsoft.com/office/drawing/2014/main" id="{01FB7971-FDC9-4F14-B9EA-959511CB00A8}"/>
              </a:ext>
            </a:extLst>
          </p:cNvPr>
          <p:cNvSpPr/>
          <p:nvPr/>
        </p:nvSpPr>
        <p:spPr>
          <a:xfrm>
            <a:off x="6831105" y="3861048"/>
            <a:ext cx="2304256" cy="1844824"/>
          </a:xfrm>
          <a:prstGeom prst="wedgeEllipseCallout">
            <a:avLst>
              <a:gd name="adj1" fmla="val -71096"/>
              <a:gd name="adj2" fmla="val 228"/>
            </a:avLst>
          </a:prstGeom>
          <a:solidFill>
            <a:srgbClr val="FF0000"/>
          </a:solid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bg1"/>
                </a:solidFill>
              </a:rPr>
              <a:t>Opportunities for </a:t>
            </a:r>
            <a:r>
              <a:rPr lang="en-US" sz="2000" dirty="0" smtClean="0">
                <a:solidFill>
                  <a:schemeClr val="bg1"/>
                </a:solidFill>
              </a:rPr>
              <a:t>more “black box” tools</a:t>
            </a:r>
            <a:endParaRPr lang="en-US" sz="2000" dirty="0">
              <a:solidFill>
                <a:schemeClr val="bg1"/>
              </a:solidFill>
            </a:endParaRPr>
          </a:p>
        </p:txBody>
      </p:sp>
    </p:spTree>
    <p:extLst>
      <p:ext uri="{BB962C8B-B14F-4D97-AF65-F5344CB8AC3E}">
        <p14:creationId xmlns:p14="http://schemas.microsoft.com/office/powerpoint/2010/main" val="16479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50838"/>
            <a:ext cx="7315200" cy="1143000"/>
          </a:xfrm>
        </p:spPr>
        <p:txBody>
          <a:bodyPr/>
          <a:lstStyle/>
          <a:p>
            <a:r>
              <a:rPr lang="en-US" dirty="0"/>
              <a:t>Applying DS to Growing Reports Volume?</a:t>
            </a:r>
          </a:p>
        </p:txBody>
      </p:sp>
      <p:pic>
        <p:nvPicPr>
          <p:cNvPr id="6" name="Content Placeholder 5"/>
          <p:cNvPicPr>
            <a:picLocks noGrp="1" noChangeAspect="1"/>
          </p:cNvPicPr>
          <p:nvPr>
            <p:ph idx="1"/>
          </p:nvPr>
        </p:nvPicPr>
        <p:blipFill rotWithShape="1">
          <a:blip r:embed="rId3"/>
          <a:srcRect t="1799"/>
          <a:stretch/>
        </p:blipFill>
        <p:spPr>
          <a:xfrm>
            <a:off x="1242392" y="1844824"/>
            <a:ext cx="6858000" cy="3929817"/>
          </a:xfrm>
          <a:prstGeom prst="rect">
            <a:avLst/>
          </a:prstGeom>
        </p:spPr>
      </p:pic>
      <p:sp>
        <p:nvSpPr>
          <p:cNvPr id="7" name="TextBox 6"/>
          <p:cNvSpPr txBox="1"/>
          <p:nvPr/>
        </p:nvSpPr>
        <p:spPr>
          <a:xfrm>
            <a:off x="2431035" y="6125627"/>
            <a:ext cx="4733027" cy="615553"/>
          </a:xfrm>
          <a:prstGeom prst="rect">
            <a:avLst/>
          </a:prstGeom>
          <a:noFill/>
        </p:spPr>
        <p:txBody>
          <a:bodyPr wrap="none" rtlCol="0">
            <a:spAutoFit/>
          </a:bodyPr>
          <a:lstStyle/>
          <a:p>
            <a:r>
              <a:rPr lang="en-US" dirty="0"/>
              <a:t>Of 24 UN Org’s, avg. annual reports is 1,019</a:t>
            </a:r>
          </a:p>
          <a:p>
            <a:r>
              <a:rPr lang="en-US" sz="1600" i="1" dirty="0"/>
              <a:t>--UN Joint Inspection Unit report, 2017, p. 5, 30</a:t>
            </a:r>
          </a:p>
        </p:txBody>
      </p:sp>
      <p:sp>
        <p:nvSpPr>
          <p:cNvPr id="5" name="Speech Bubble: Oval 4">
            <a:extLst>
              <a:ext uri="{FF2B5EF4-FFF2-40B4-BE49-F238E27FC236}">
                <a16:creationId xmlns:a16="http://schemas.microsoft.com/office/drawing/2014/main" id="{5DFF453A-3667-44BA-8F50-E46152BCCB23}"/>
              </a:ext>
            </a:extLst>
          </p:cNvPr>
          <p:cNvSpPr/>
          <p:nvPr/>
        </p:nvSpPr>
        <p:spPr>
          <a:xfrm>
            <a:off x="0" y="0"/>
            <a:ext cx="2592288" cy="1844824"/>
          </a:xfrm>
          <a:prstGeom prst="wedgeEllipseCallout">
            <a:avLst>
              <a:gd name="adj1" fmla="val 47463"/>
              <a:gd name="adj2" fmla="val 61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Mostly public / grant reports on program results</a:t>
            </a:r>
          </a:p>
        </p:txBody>
      </p:sp>
    </p:spTree>
    <p:extLst>
      <p:ext uri="{BB962C8B-B14F-4D97-AF65-F5344CB8AC3E}">
        <p14:creationId xmlns:p14="http://schemas.microsoft.com/office/powerpoint/2010/main" val="41303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643C-5F45-4475-A583-648BADE653FB}"/>
              </a:ext>
            </a:extLst>
          </p:cNvPr>
          <p:cNvSpPr>
            <a:spLocks noGrp="1"/>
          </p:cNvSpPr>
          <p:nvPr>
            <p:ph type="title"/>
          </p:nvPr>
        </p:nvSpPr>
        <p:spPr/>
        <p:txBody>
          <a:bodyPr/>
          <a:lstStyle/>
          <a:p>
            <a:r>
              <a:rPr lang="en-US" dirty="0"/>
              <a:t>Cultural Obstacles</a:t>
            </a:r>
          </a:p>
        </p:txBody>
      </p:sp>
      <p:sp>
        <p:nvSpPr>
          <p:cNvPr id="3" name="Content Placeholder 2">
            <a:extLst>
              <a:ext uri="{FF2B5EF4-FFF2-40B4-BE49-F238E27FC236}">
                <a16:creationId xmlns:a16="http://schemas.microsoft.com/office/drawing/2014/main" id="{6FC4B45A-C5F0-4880-BAF0-B496792887DA}"/>
              </a:ext>
            </a:extLst>
          </p:cNvPr>
          <p:cNvSpPr>
            <a:spLocks noGrp="1"/>
          </p:cNvSpPr>
          <p:nvPr>
            <p:ph idx="1"/>
          </p:nvPr>
        </p:nvSpPr>
        <p:spPr>
          <a:xfrm>
            <a:off x="899592" y="1676400"/>
            <a:ext cx="7787208" cy="5181600"/>
          </a:xfrm>
        </p:spPr>
        <p:txBody>
          <a:bodyPr/>
          <a:lstStyle/>
          <a:p>
            <a:pPr marL="457200" indent="-457200">
              <a:buFont typeface="+mj-lt"/>
              <a:buAutoNum type="arabicPeriod"/>
            </a:pPr>
            <a:r>
              <a:rPr lang="en-US" dirty="0"/>
              <a:t>An increase in data analytics means an increase in internal accountability.</a:t>
            </a:r>
          </a:p>
          <a:p>
            <a:pPr marL="811213" lvl="2" indent="-457200">
              <a:buFont typeface="Wingdings" panose="05000000000000000000" pitchFamily="2" charset="2"/>
              <a:buChar char="Ø"/>
            </a:pPr>
            <a:r>
              <a:rPr lang="en-US" dirty="0"/>
              <a:t>Are we ready for the radical measurement of everything that a comprehensive digital enterprise implies?</a:t>
            </a:r>
          </a:p>
          <a:p>
            <a:pPr marL="811213" lvl="2" indent="-457200">
              <a:buFont typeface="Wingdings" panose="05000000000000000000" pitchFamily="2" charset="2"/>
              <a:buChar char="Ø"/>
            </a:pPr>
            <a:r>
              <a:rPr lang="en-US" dirty="0"/>
              <a:t>Are we ready to evaluate one program versus another based on the data?</a:t>
            </a:r>
          </a:p>
          <a:p>
            <a:pPr marL="811213" lvl="2" indent="-457200">
              <a:buFont typeface="Wingdings" panose="05000000000000000000" pitchFamily="2" charset="2"/>
              <a:buChar char="Ø"/>
            </a:pPr>
            <a:r>
              <a:rPr lang="en-US" dirty="0"/>
              <a:t>Are we ready to pivot accountability frameworks to delivering for citizen-beneficiaries to delivering effective operations?</a:t>
            </a:r>
          </a:p>
          <a:p>
            <a:pPr marL="457200" indent="-457200">
              <a:buFont typeface="+mj-lt"/>
              <a:buAutoNum type="arabicPeriod"/>
            </a:pPr>
            <a:r>
              <a:rPr lang="en-US" dirty="0"/>
              <a:t>Comprehensive data analytics looks for the patterns and trends across an organizations work and market</a:t>
            </a:r>
          </a:p>
          <a:p>
            <a:pPr marL="811213" lvl="2" indent="-457200">
              <a:buFont typeface="Wingdings" panose="05000000000000000000" pitchFamily="2" charset="2"/>
              <a:buChar char="Ø"/>
            </a:pPr>
            <a:r>
              <a:rPr lang="en-US" dirty="0"/>
              <a:t>Are we ready to put aside t</a:t>
            </a:r>
            <a:r>
              <a:rPr lang="en-US" b="0" dirty="0"/>
              <a:t>he banner of "uniqueness" as a defense against comparative analytics?  </a:t>
            </a:r>
          </a:p>
          <a:p>
            <a:pPr marL="457200" indent="-457200">
              <a:buFont typeface="+mj-lt"/>
              <a:buAutoNum type="arabicPeriod"/>
            </a:pPr>
            <a:r>
              <a:rPr lang="en-US" dirty="0"/>
              <a:t>Being an evidence-based organization goes beyond gathering evidence</a:t>
            </a:r>
          </a:p>
          <a:p>
            <a:pPr marL="798513" lvl="2" indent="-444500">
              <a:buFont typeface="Wingdings" panose="05000000000000000000" pitchFamily="2" charset="2"/>
              <a:buChar char="Ø"/>
            </a:pPr>
            <a:r>
              <a:rPr lang="en-US" dirty="0"/>
              <a:t>Analytics has the potential of pushing us to “stop this” and “start that”, making the hard service delivery decisions</a:t>
            </a:r>
            <a:br>
              <a:rPr lang="en-US" dirty="0"/>
            </a:br>
            <a:endParaRPr lang="en-US" dirty="0"/>
          </a:p>
        </p:txBody>
      </p:sp>
    </p:spTree>
    <p:extLst>
      <p:ext uri="{BB962C8B-B14F-4D97-AF65-F5344CB8AC3E}">
        <p14:creationId xmlns:p14="http://schemas.microsoft.com/office/powerpoint/2010/main" val="61083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676400"/>
            <a:ext cx="7283152" cy="4191000"/>
          </a:xfrm>
        </p:spPr>
        <p:txBody>
          <a:bodyPr/>
          <a:lstStyle/>
          <a:p>
            <a:r>
              <a:rPr lang="en-US" sz="2400" dirty="0" smtClean="0">
                <a:solidFill>
                  <a:schemeClr val="bg1"/>
                </a:solidFill>
              </a:rPr>
              <a:t>Key Question:</a:t>
            </a:r>
          </a:p>
          <a:p>
            <a:endParaRPr lang="en-US" sz="2400" dirty="0" smtClean="0">
              <a:solidFill>
                <a:schemeClr val="bg1"/>
              </a:solidFill>
            </a:endParaRPr>
          </a:p>
          <a:p>
            <a:pPr marL="0" indent="0"/>
            <a:r>
              <a:rPr lang="en-US" sz="2400" dirty="0" smtClean="0">
                <a:solidFill>
                  <a:schemeClr val="bg1"/>
                </a:solidFill>
              </a:rPr>
              <a:t>Will the Data Science graduates in April 2020 help meet the NGO needs to become digital enterprises?</a:t>
            </a:r>
            <a:endParaRPr lang="en-US" sz="2400" dirty="0">
              <a:solidFill>
                <a:schemeClr val="bg1"/>
              </a:solidFill>
            </a:endParaRPr>
          </a:p>
        </p:txBody>
      </p:sp>
    </p:spTree>
    <p:extLst>
      <p:ext uri="{BB962C8B-B14F-4D97-AF65-F5344CB8AC3E}">
        <p14:creationId xmlns:p14="http://schemas.microsoft.com/office/powerpoint/2010/main" val="2215393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A8E5-0310-4CD3-9D80-C71AA6AA3D9D}"/>
              </a:ext>
            </a:extLst>
          </p:cNvPr>
          <p:cNvSpPr>
            <a:spLocks noGrp="1"/>
          </p:cNvSpPr>
          <p:nvPr>
            <p:ph type="title"/>
          </p:nvPr>
        </p:nvSpPr>
        <p:spPr/>
        <p:txBody>
          <a:bodyPr/>
          <a:lstStyle/>
          <a:p>
            <a:r>
              <a:rPr lang="en-US" dirty="0"/>
              <a:t>The Net Forecast?	</a:t>
            </a:r>
          </a:p>
        </p:txBody>
      </p:sp>
      <p:sp>
        <p:nvSpPr>
          <p:cNvPr id="3" name="Content Placeholder 2">
            <a:extLst>
              <a:ext uri="{FF2B5EF4-FFF2-40B4-BE49-F238E27FC236}">
                <a16:creationId xmlns:a16="http://schemas.microsoft.com/office/drawing/2014/main" id="{00FB4874-CAC3-418E-86F4-C5525D035E6E}"/>
              </a:ext>
            </a:extLst>
          </p:cNvPr>
          <p:cNvSpPr>
            <a:spLocks noGrp="1"/>
          </p:cNvSpPr>
          <p:nvPr>
            <p:ph idx="1"/>
          </p:nvPr>
        </p:nvSpPr>
        <p:spPr>
          <a:xfrm>
            <a:off x="899592" y="1676400"/>
            <a:ext cx="7787208" cy="4191000"/>
          </a:xfrm>
        </p:spPr>
        <p:txBody>
          <a:bodyPr/>
          <a:lstStyle/>
          <a:p>
            <a:pPr marL="457200" indent="-457200">
              <a:buFont typeface="+mj-lt"/>
              <a:buAutoNum type="arabicPeriod"/>
            </a:pPr>
            <a:r>
              <a:rPr lang="en-US" sz="2400" dirty="0"/>
              <a:t>The NGO – Corporate analytics gap will widen</a:t>
            </a:r>
          </a:p>
          <a:p>
            <a:pPr marL="457200" indent="-457200">
              <a:buFont typeface="+mj-lt"/>
              <a:buAutoNum type="arabicPeriod"/>
            </a:pPr>
            <a:r>
              <a:rPr lang="en-US" sz="2400" dirty="0"/>
              <a:t>The skills deficit will be in more areas than first forecast</a:t>
            </a:r>
          </a:p>
          <a:p>
            <a:pPr marL="457200" indent="-457200">
              <a:buFont typeface="+mj-lt"/>
              <a:buAutoNum type="arabicPeriod"/>
            </a:pPr>
            <a:r>
              <a:rPr lang="en-US" sz="2400" dirty="0"/>
              <a:t>Across all sectors, the demand will drive a democratization of data analytics</a:t>
            </a:r>
          </a:p>
          <a:p>
            <a:pPr marL="635000" lvl="1" indent="-457200"/>
            <a:r>
              <a:rPr lang="en-US" sz="2000" dirty="0"/>
              <a:t>As we all became financial analysts with spreadsheets in the 1980’s so with DS in the 2020’s</a:t>
            </a:r>
          </a:p>
          <a:p>
            <a:pPr marL="457200" indent="-457200">
              <a:buFont typeface="+mj-lt"/>
              <a:buAutoNum type="arabicPeriod"/>
            </a:pPr>
            <a:r>
              <a:rPr lang="en-US" sz="2400" dirty="0"/>
              <a:t>The demand for the “soft” consultative skills will rise </a:t>
            </a:r>
            <a:r>
              <a:rPr lang="en-US" b="0" dirty="0"/>
              <a:t>(the DS analysts as end-user coach)</a:t>
            </a:r>
            <a:endParaRPr lang="en-US" sz="2400" dirty="0"/>
          </a:p>
          <a:p>
            <a:pPr marL="457200" indent="-457200">
              <a:buFont typeface="+mj-lt"/>
              <a:buAutoNum type="arabicPeriod"/>
            </a:pPr>
            <a:r>
              <a:rPr lang="en-US" sz="2400" dirty="0"/>
              <a:t>AI will play an increasing role in bridging the gap</a:t>
            </a:r>
          </a:p>
          <a:p>
            <a:pPr marL="457200" indent="-457200">
              <a:buFont typeface="+mj-lt"/>
              <a:buAutoNum type="arabicPeriod"/>
            </a:pPr>
            <a:endParaRPr lang="en-US" sz="2400" dirty="0"/>
          </a:p>
        </p:txBody>
      </p:sp>
    </p:spTree>
    <p:extLst>
      <p:ext uri="{BB962C8B-B14F-4D97-AF65-F5344CB8AC3E}">
        <p14:creationId xmlns:p14="http://schemas.microsoft.com/office/powerpoint/2010/main" val="1846406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think about</a:t>
            </a:r>
          </a:p>
        </p:txBody>
      </p:sp>
      <p:sp>
        <p:nvSpPr>
          <p:cNvPr id="3" name="Content Placeholder 2"/>
          <p:cNvSpPr>
            <a:spLocks noGrp="1"/>
          </p:cNvSpPr>
          <p:nvPr>
            <p:ph idx="1"/>
          </p:nvPr>
        </p:nvSpPr>
        <p:spPr>
          <a:xfrm>
            <a:off x="467544" y="1556792"/>
            <a:ext cx="8280920" cy="5256584"/>
          </a:xfrm>
        </p:spPr>
        <p:txBody>
          <a:bodyPr/>
          <a:lstStyle/>
          <a:p>
            <a:pPr marL="231775" lvl="2" indent="-231775">
              <a:buFont typeface="+mj-lt"/>
              <a:buAutoNum type="arabicPeriod"/>
            </a:pPr>
            <a:r>
              <a:rPr lang="en-US" sz="2000" dirty="0"/>
              <a:t>If data scientists are being priced out of the NGO market, what are some alternatives?</a:t>
            </a:r>
          </a:p>
          <a:p>
            <a:pPr marL="231775" lvl="2" indent="-231775">
              <a:buFont typeface="+mj-lt"/>
              <a:buAutoNum type="arabicPeriod"/>
            </a:pPr>
            <a:r>
              <a:rPr lang="en-US" sz="2000" dirty="0"/>
              <a:t>Are we ready for the cultural changes required for being data-driven? (e.g., radical measurement of everything, comparative program analytics, inward facing accountability)</a:t>
            </a:r>
          </a:p>
          <a:p>
            <a:pPr marL="231775" lvl="2" indent="-231775">
              <a:buFont typeface="+mj-lt"/>
              <a:buAutoNum type="arabicPeriod"/>
            </a:pPr>
            <a:r>
              <a:rPr lang="en-US" sz="2000" dirty="0"/>
              <a:t>Who in the organization needs to have deep understanding of DS and who needs conversational understanding?</a:t>
            </a:r>
          </a:p>
          <a:p>
            <a:pPr marL="231775" lvl="2" indent="-231775">
              <a:buFont typeface="+mj-lt"/>
              <a:buAutoNum type="arabicPeriod"/>
            </a:pPr>
            <a:r>
              <a:rPr lang="en-US" sz="2000" dirty="0"/>
              <a:t>As the tools move toward a democratization of DS, will we be ready to pivot to DS experts as consultants rather than ivory tower crunchers? (i.e., will the soft skills matter more than the math/tech skills?)</a:t>
            </a:r>
          </a:p>
          <a:p>
            <a:pPr marL="231775" lvl="2" indent="-231775">
              <a:buFont typeface="+mj-lt"/>
              <a:buAutoNum type="arabicPeriod"/>
            </a:pPr>
            <a:r>
              <a:rPr lang="en-US" sz="2000" dirty="0"/>
              <a:t>Based on medium-sized UN org data, NetHope members produce (in aggregate) over 5,000 narrative reports per year.  What are some ways these can become big data sets?</a:t>
            </a:r>
          </a:p>
          <a:p>
            <a:pPr marL="231775" lvl="2" indent="-231775">
              <a:buFont typeface="+mj-lt"/>
              <a:buAutoNum type="arabicPeriod"/>
            </a:pPr>
            <a:r>
              <a:rPr lang="en-US" sz="2000" dirty="0"/>
              <a:t>What are some ways that AI can fill some of these gaps? (watch the IBM Watson ads on YouTube and ask what this suggests for NGOs)</a:t>
            </a:r>
          </a:p>
          <a:p>
            <a:pPr marL="231775" lvl="2" indent="-231775">
              <a:buFont typeface="+mj-lt"/>
              <a:buAutoNum type="arabicPeriod"/>
            </a:pPr>
            <a:endParaRPr lang="en-US" sz="2000" dirty="0"/>
          </a:p>
          <a:p>
            <a:pPr marL="231775" lvl="2" indent="-231775">
              <a:buFont typeface="+mj-lt"/>
              <a:buAutoNum type="arabicPeriod"/>
            </a:pPr>
            <a:endParaRPr lang="en-US" sz="2000" dirty="0"/>
          </a:p>
          <a:p>
            <a:pPr marL="457200" indent="-457200">
              <a:buFont typeface="+mj-lt"/>
              <a:buAutoNum type="arabicPeriod"/>
            </a:pPr>
            <a:endParaRPr lang="en-US" sz="2400" dirty="0"/>
          </a:p>
        </p:txBody>
      </p:sp>
    </p:spTree>
    <p:extLst>
      <p:ext uri="{BB962C8B-B14F-4D97-AF65-F5344CB8AC3E}">
        <p14:creationId xmlns:p14="http://schemas.microsoft.com/office/powerpoint/2010/main" val="225244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Q&amp;A</a:t>
            </a:r>
          </a:p>
        </p:txBody>
      </p:sp>
    </p:spTree>
    <p:extLst>
      <p:ext uri="{BB962C8B-B14F-4D97-AF65-F5344CB8AC3E}">
        <p14:creationId xmlns:p14="http://schemas.microsoft.com/office/powerpoint/2010/main" val="35123756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482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E64B-E1B9-4684-A28D-55919DBC7E32}"/>
              </a:ext>
            </a:extLst>
          </p:cNvPr>
          <p:cNvSpPr>
            <a:spLocks noGrp="1"/>
          </p:cNvSpPr>
          <p:nvPr>
            <p:ph type="title"/>
          </p:nvPr>
        </p:nvSpPr>
        <p:spPr/>
        <p:txBody>
          <a:bodyPr/>
          <a:lstStyle/>
          <a:p>
            <a:r>
              <a:rPr lang="en-US" dirty="0"/>
              <a:t>The Center for the Digital Nonprofit</a:t>
            </a:r>
          </a:p>
        </p:txBody>
      </p:sp>
      <p:pic>
        <p:nvPicPr>
          <p:cNvPr id="5" name="Picture 4">
            <a:extLst>
              <a:ext uri="{FF2B5EF4-FFF2-40B4-BE49-F238E27FC236}">
                <a16:creationId xmlns:a16="http://schemas.microsoft.com/office/drawing/2014/main" id="{41E3BA69-F7A6-4BC9-B21A-10A6D42124F8}"/>
              </a:ext>
            </a:extLst>
          </p:cNvPr>
          <p:cNvPicPr>
            <a:picLocks noChangeAspect="1"/>
          </p:cNvPicPr>
          <p:nvPr/>
        </p:nvPicPr>
        <p:blipFill>
          <a:blip r:embed="rId3"/>
          <a:stretch>
            <a:fillRect/>
          </a:stretch>
        </p:blipFill>
        <p:spPr>
          <a:xfrm>
            <a:off x="107504" y="1967604"/>
            <a:ext cx="8775502" cy="3244296"/>
          </a:xfrm>
          <a:prstGeom prst="rect">
            <a:avLst/>
          </a:prstGeom>
        </p:spPr>
      </p:pic>
    </p:spTree>
    <p:extLst>
      <p:ext uri="{BB962C8B-B14F-4D97-AF65-F5344CB8AC3E}">
        <p14:creationId xmlns:p14="http://schemas.microsoft.com/office/powerpoint/2010/main" val="4117305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46B5-76C8-4140-8DC7-D9B79F4FB143}"/>
              </a:ext>
            </a:extLst>
          </p:cNvPr>
          <p:cNvSpPr>
            <a:spLocks noGrp="1"/>
          </p:cNvSpPr>
          <p:nvPr>
            <p:ph type="title"/>
          </p:nvPr>
        </p:nvSpPr>
        <p:spPr/>
        <p:txBody>
          <a:bodyPr/>
          <a:lstStyle/>
          <a:p>
            <a:r>
              <a:rPr lang="en-US" dirty="0"/>
              <a:t>IDEA / D3</a:t>
            </a:r>
          </a:p>
        </p:txBody>
      </p:sp>
      <p:pic>
        <p:nvPicPr>
          <p:cNvPr id="3" name="Picture 2">
            <a:extLst>
              <a:ext uri="{FF2B5EF4-FFF2-40B4-BE49-F238E27FC236}">
                <a16:creationId xmlns:a16="http://schemas.microsoft.com/office/drawing/2014/main" id="{7C3D281E-A03E-485D-9417-048964C787F9}"/>
              </a:ext>
            </a:extLst>
          </p:cNvPr>
          <p:cNvPicPr>
            <a:picLocks noChangeAspect="1"/>
          </p:cNvPicPr>
          <p:nvPr/>
        </p:nvPicPr>
        <p:blipFill>
          <a:blip r:embed="rId3"/>
          <a:stretch>
            <a:fillRect/>
          </a:stretch>
        </p:blipFill>
        <p:spPr>
          <a:xfrm>
            <a:off x="107504" y="2065280"/>
            <a:ext cx="8897131" cy="4305024"/>
          </a:xfrm>
          <a:prstGeom prst="rect">
            <a:avLst/>
          </a:prstGeom>
        </p:spPr>
      </p:pic>
    </p:spTree>
    <p:extLst>
      <p:ext uri="{BB962C8B-B14F-4D97-AF65-F5344CB8AC3E}">
        <p14:creationId xmlns:p14="http://schemas.microsoft.com/office/powerpoint/2010/main" val="114127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E35919-0E4E-47F7-9152-D0DEB3433A12}"/>
              </a:ext>
            </a:extLst>
          </p:cNvPr>
          <p:cNvPicPr>
            <a:picLocks noChangeAspect="1"/>
          </p:cNvPicPr>
          <p:nvPr/>
        </p:nvPicPr>
        <p:blipFill>
          <a:blip r:embed="rId3"/>
          <a:stretch>
            <a:fillRect/>
          </a:stretch>
        </p:blipFill>
        <p:spPr>
          <a:xfrm>
            <a:off x="0" y="764704"/>
            <a:ext cx="9144000" cy="5143185"/>
          </a:xfrm>
          <a:prstGeom prst="rect">
            <a:avLst/>
          </a:prstGeom>
        </p:spPr>
      </p:pic>
    </p:spTree>
    <p:extLst>
      <p:ext uri="{BB962C8B-B14F-4D97-AF65-F5344CB8AC3E}">
        <p14:creationId xmlns:p14="http://schemas.microsoft.com/office/powerpoint/2010/main" val="342280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2754-0754-4448-B95A-66A558149646}"/>
              </a:ext>
            </a:extLst>
          </p:cNvPr>
          <p:cNvSpPr>
            <a:spLocks noGrp="1"/>
          </p:cNvSpPr>
          <p:nvPr>
            <p:ph type="title"/>
          </p:nvPr>
        </p:nvSpPr>
        <p:spPr/>
        <p:txBody>
          <a:bodyPr>
            <a:normAutofit/>
          </a:bodyPr>
          <a:lstStyle/>
          <a:p>
            <a:r>
              <a:rPr lang="en-US" sz="3075"/>
              <a:t>Digital Skills Framework for the Nonprofit</a:t>
            </a:r>
          </a:p>
        </p:txBody>
      </p:sp>
      <p:pic>
        <p:nvPicPr>
          <p:cNvPr id="6" name="Picture 5">
            <a:extLst>
              <a:ext uri="{FF2B5EF4-FFF2-40B4-BE49-F238E27FC236}">
                <a16:creationId xmlns:a16="http://schemas.microsoft.com/office/drawing/2014/main" id="{BA8BB2A3-4BB2-4672-A6CD-D073AF541B66}"/>
              </a:ext>
            </a:extLst>
          </p:cNvPr>
          <p:cNvPicPr>
            <a:picLocks noChangeAspect="1"/>
          </p:cNvPicPr>
          <p:nvPr/>
        </p:nvPicPr>
        <p:blipFill>
          <a:blip r:embed="rId3"/>
          <a:stretch>
            <a:fillRect/>
          </a:stretch>
        </p:blipFill>
        <p:spPr>
          <a:xfrm>
            <a:off x="827584" y="1557064"/>
            <a:ext cx="5400600" cy="5407411"/>
          </a:xfrm>
          <a:prstGeom prst="rect">
            <a:avLst/>
          </a:prstGeom>
        </p:spPr>
      </p:pic>
      <p:sp>
        <p:nvSpPr>
          <p:cNvPr id="8" name="TextBox 7">
            <a:extLst>
              <a:ext uri="{FF2B5EF4-FFF2-40B4-BE49-F238E27FC236}">
                <a16:creationId xmlns:a16="http://schemas.microsoft.com/office/drawing/2014/main" id="{B4652460-EF64-4725-A9B9-7853F3DAB66F}"/>
              </a:ext>
            </a:extLst>
          </p:cNvPr>
          <p:cNvSpPr txBox="1"/>
          <p:nvPr/>
        </p:nvSpPr>
        <p:spPr>
          <a:xfrm>
            <a:off x="5436096" y="1124744"/>
            <a:ext cx="2520280" cy="369332"/>
          </a:xfrm>
          <a:prstGeom prst="rect">
            <a:avLst/>
          </a:prstGeom>
          <a:solidFill>
            <a:srgbClr val="FFFF00"/>
          </a:solidFill>
        </p:spPr>
        <p:txBody>
          <a:bodyPr wrap="square" rtlCol="0">
            <a:spAutoFit/>
          </a:bodyPr>
          <a:lstStyle/>
          <a:p>
            <a:r>
              <a:rPr lang="en-US" dirty="0"/>
              <a:t>Ed – Option B</a:t>
            </a:r>
          </a:p>
        </p:txBody>
      </p:sp>
    </p:spTree>
    <p:extLst>
      <p:ext uri="{BB962C8B-B14F-4D97-AF65-F5344CB8AC3E}">
        <p14:creationId xmlns:p14="http://schemas.microsoft.com/office/powerpoint/2010/main" val="1447459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2754-0754-4448-B95A-66A558149646}"/>
              </a:ext>
            </a:extLst>
          </p:cNvPr>
          <p:cNvSpPr>
            <a:spLocks noGrp="1"/>
          </p:cNvSpPr>
          <p:nvPr>
            <p:ph type="title"/>
          </p:nvPr>
        </p:nvSpPr>
        <p:spPr/>
        <p:txBody>
          <a:bodyPr>
            <a:normAutofit/>
          </a:bodyPr>
          <a:lstStyle/>
          <a:p>
            <a:r>
              <a:rPr lang="en-US" sz="3075"/>
              <a:t>Digital Skills Framework for the Nonprofit</a:t>
            </a:r>
          </a:p>
        </p:txBody>
      </p:sp>
      <p:sp>
        <p:nvSpPr>
          <p:cNvPr id="3" name="Content Placeholder 2">
            <a:extLst>
              <a:ext uri="{FF2B5EF4-FFF2-40B4-BE49-F238E27FC236}">
                <a16:creationId xmlns:a16="http://schemas.microsoft.com/office/drawing/2014/main" id="{63885CFC-B29C-4A96-8750-ABA06B35469E}"/>
              </a:ext>
            </a:extLst>
          </p:cNvPr>
          <p:cNvSpPr>
            <a:spLocks noGrp="1"/>
          </p:cNvSpPr>
          <p:nvPr>
            <p:ph sz="half" idx="1"/>
          </p:nvPr>
        </p:nvSpPr>
        <p:spPr>
          <a:xfrm>
            <a:off x="457200" y="1676400"/>
            <a:ext cx="4038600" cy="4825376"/>
          </a:xfrm>
        </p:spPr>
        <p:txBody>
          <a:bodyPr/>
          <a:lstStyle/>
          <a:p>
            <a:pPr marL="257175" indent="-171450">
              <a:buFont typeface="Arial" panose="020B0604020202020204" pitchFamily="34" charset="0"/>
              <a:buChar char="•"/>
            </a:pPr>
            <a:r>
              <a:rPr lang="en-US" sz="2400" dirty="0"/>
              <a:t>Builds a foundation of skills</a:t>
            </a:r>
          </a:p>
          <a:p>
            <a:pPr marL="720725" lvl="1" indent="-457200">
              <a:buFont typeface="+mj-lt"/>
              <a:buAutoNum type="arabicPeriod"/>
            </a:pPr>
            <a:r>
              <a:rPr lang="en-US" dirty="0"/>
              <a:t>Tech Literacy</a:t>
            </a:r>
          </a:p>
          <a:p>
            <a:pPr marL="720725" lvl="1" indent="-457200">
              <a:buFont typeface="+mj-lt"/>
              <a:buAutoNum type="arabicPeriod"/>
            </a:pPr>
            <a:r>
              <a:rPr lang="en-US" dirty="0"/>
              <a:t>Adaptive Collaboration</a:t>
            </a:r>
          </a:p>
          <a:p>
            <a:pPr marL="720725" lvl="1" indent="-457200">
              <a:buFont typeface="+mj-lt"/>
              <a:buAutoNum type="arabicPeriod"/>
            </a:pPr>
            <a:r>
              <a:rPr lang="en-US" dirty="0"/>
              <a:t>Complex Problem-Solving</a:t>
            </a:r>
          </a:p>
          <a:p>
            <a:pPr marL="720725" lvl="1" indent="-457200">
              <a:buFont typeface="+mj-lt"/>
              <a:buAutoNum type="arabicPeriod"/>
            </a:pPr>
            <a:r>
              <a:rPr lang="en-US" dirty="0"/>
              <a:t>Digital Responsibility</a:t>
            </a:r>
          </a:p>
          <a:p>
            <a:pPr marL="720725" lvl="1" indent="-457200">
              <a:buFont typeface="+mj-lt"/>
              <a:buAutoNum type="arabicPeriod"/>
            </a:pPr>
            <a:r>
              <a:rPr lang="en-US" dirty="0"/>
              <a:t>Entrepreneurial Spirit</a:t>
            </a:r>
          </a:p>
          <a:p>
            <a:pPr marL="720725" lvl="1" indent="-457200">
              <a:buFont typeface="+mj-lt"/>
              <a:buAutoNum type="arabicPeriod"/>
            </a:pPr>
            <a:r>
              <a:rPr lang="en-US" dirty="0"/>
              <a:t>Creativity &amp; Innovation</a:t>
            </a:r>
          </a:p>
          <a:p>
            <a:pPr marL="257175" indent="-171450">
              <a:buFont typeface="Arial" panose="020B0604020202020204" pitchFamily="34" charset="0"/>
              <a:buChar char="•"/>
            </a:pPr>
            <a:r>
              <a:rPr lang="en-US" sz="2400" dirty="0"/>
              <a:t>Enables peer-to-peer learning</a:t>
            </a:r>
          </a:p>
          <a:p>
            <a:pPr marL="257175" indent="-171450">
              <a:buFont typeface="Arial" panose="020B0604020202020204" pitchFamily="34" charset="0"/>
              <a:buChar char="•"/>
            </a:pPr>
            <a:r>
              <a:rPr lang="en-US" sz="2400" dirty="0"/>
              <a:t>Adaptable for the modern worker</a:t>
            </a:r>
          </a:p>
          <a:p>
            <a:endParaRPr lang="en-US" dirty="0"/>
          </a:p>
        </p:txBody>
      </p:sp>
      <p:pic>
        <p:nvPicPr>
          <p:cNvPr id="6" name="Picture 5">
            <a:extLst>
              <a:ext uri="{FF2B5EF4-FFF2-40B4-BE49-F238E27FC236}">
                <a16:creationId xmlns:a16="http://schemas.microsoft.com/office/drawing/2014/main" id="{BA8BB2A3-4BB2-4672-A6CD-D073AF541B66}"/>
              </a:ext>
            </a:extLst>
          </p:cNvPr>
          <p:cNvPicPr>
            <a:picLocks noChangeAspect="1"/>
          </p:cNvPicPr>
          <p:nvPr/>
        </p:nvPicPr>
        <p:blipFill>
          <a:blip r:embed="rId3"/>
          <a:stretch>
            <a:fillRect/>
          </a:stretch>
        </p:blipFill>
        <p:spPr>
          <a:xfrm>
            <a:off x="4283968" y="1540684"/>
            <a:ext cx="4834547" cy="4840644"/>
          </a:xfrm>
          <a:prstGeom prst="rect">
            <a:avLst/>
          </a:prstGeom>
        </p:spPr>
      </p:pic>
      <p:sp>
        <p:nvSpPr>
          <p:cNvPr id="5" name="TextBox 4">
            <a:extLst>
              <a:ext uri="{FF2B5EF4-FFF2-40B4-BE49-F238E27FC236}">
                <a16:creationId xmlns:a16="http://schemas.microsoft.com/office/drawing/2014/main" id="{BA24E7D5-506D-450F-B762-0CCFC9E36EF0}"/>
              </a:ext>
            </a:extLst>
          </p:cNvPr>
          <p:cNvSpPr txBox="1"/>
          <p:nvPr/>
        </p:nvSpPr>
        <p:spPr>
          <a:xfrm>
            <a:off x="5436096" y="1124744"/>
            <a:ext cx="2520280" cy="369332"/>
          </a:xfrm>
          <a:prstGeom prst="rect">
            <a:avLst/>
          </a:prstGeom>
          <a:solidFill>
            <a:srgbClr val="FFFF00"/>
          </a:solidFill>
        </p:spPr>
        <p:txBody>
          <a:bodyPr wrap="square" rtlCol="0">
            <a:spAutoFit/>
          </a:bodyPr>
          <a:lstStyle/>
          <a:p>
            <a:r>
              <a:rPr lang="en-US" dirty="0"/>
              <a:t>Ed – Option C</a:t>
            </a:r>
          </a:p>
        </p:txBody>
      </p:sp>
    </p:spTree>
    <p:extLst>
      <p:ext uri="{BB962C8B-B14F-4D97-AF65-F5344CB8AC3E}">
        <p14:creationId xmlns:p14="http://schemas.microsoft.com/office/powerpoint/2010/main" val="1513676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D406963-FB7B-4A56-8503-B1604968D582}"/>
              </a:ext>
            </a:extLst>
          </p:cNvPr>
          <p:cNvGraphicFramePr>
            <a:graphicFrameLocks noGrp="1" noChangeAspect="1"/>
          </p:cNvGraphicFramePr>
          <p:nvPr>
            <p:extLst>
              <p:ext uri="{D42A27DB-BD31-4B8C-83A1-F6EECF244321}">
                <p14:modId xmlns:p14="http://schemas.microsoft.com/office/powerpoint/2010/main" val="3938911486"/>
              </p:ext>
            </p:extLst>
          </p:nvPr>
        </p:nvGraphicFramePr>
        <p:xfrm>
          <a:off x="1880712" y="332944"/>
          <a:ext cx="7229724" cy="6192111"/>
        </p:xfrm>
        <a:graphic>
          <a:graphicData uri="http://schemas.openxmlformats.org/drawingml/2006/table">
            <a:tbl>
              <a:tblPr/>
              <a:tblGrid>
                <a:gridCol w="1679162">
                  <a:extLst>
                    <a:ext uri="{9D8B030D-6E8A-4147-A177-3AD203B41FA5}">
                      <a16:colId xmlns:a16="http://schemas.microsoft.com/office/drawing/2014/main" val="1058411444"/>
                    </a:ext>
                  </a:extLst>
                </a:gridCol>
                <a:gridCol w="5550562">
                  <a:extLst>
                    <a:ext uri="{9D8B030D-6E8A-4147-A177-3AD203B41FA5}">
                      <a16:colId xmlns:a16="http://schemas.microsoft.com/office/drawing/2014/main" val="1284679632"/>
                    </a:ext>
                  </a:extLst>
                </a:gridCol>
              </a:tblGrid>
              <a:tr h="473764">
                <a:tc>
                  <a:txBody>
                    <a:bodyPr/>
                    <a:lstStyle/>
                    <a:p>
                      <a:pPr algn="ctr" fontAlgn="ctr"/>
                      <a:r>
                        <a:rPr lang="en-US" sz="1200" b="1" i="0" u="none" strike="noStrike" dirty="0">
                          <a:solidFill>
                            <a:srgbClr val="000000"/>
                          </a:solidFill>
                          <a:effectLst/>
                          <a:latin typeface="+mn-lt"/>
                        </a:rPr>
                        <a:t>Data Skill (in order)</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mn-lt"/>
                        </a:rPr>
                        <a:t>Definition</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73034591"/>
                  </a:ext>
                </a:extLst>
              </a:tr>
              <a:tr h="473764">
                <a:tc>
                  <a:txBody>
                    <a:bodyPr/>
                    <a:lstStyle/>
                    <a:p>
                      <a:pPr lvl="1" algn="l" rtl="0" fontAlgn="b"/>
                      <a:r>
                        <a:rPr lang="en-US" sz="1200" b="1" i="0" u="none" strike="noStrike" dirty="0">
                          <a:solidFill>
                            <a:srgbClr val="000000"/>
                          </a:solidFill>
                          <a:effectLst/>
                          <a:latin typeface="+mn-lt"/>
                        </a:rPr>
                        <a:t>Data Production &amp; Hygiene</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b"/>
                      <a:r>
                        <a:rPr lang="en-US" sz="1200" b="0" i="0" u="none" strike="noStrike" dirty="0">
                          <a:solidFill>
                            <a:srgbClr val="000000"/>
                          </a:solidFill>
                          <a:effectLst/>
                          <a:latin typeface="+mn-lt"/>
                        </a:rPr>
                        <a:t>Data production is the day-today information collected to run a business or organization.  Data hygiene is the process of ensuring that data is clean data.</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579220"/>
                  </a:ext>
                </a:extLst>
              </a:tr>
              <a:tr h="473764">
                <a:tc>
                  <a:txBody>
                    <a:bodyPr/>
                    <a:lstStyle/>
                    <a:p>
                      <a:pPr lvl="1" algn="l" rtl="0" fontAlgn="b"/>
                      <a:r>
                        <a:rPr lang="en-US" sz="1200" b="1" i="0" u="none" strike="noStrike" dirty="0">
                          <a:solidFill>
                            <a:srgbClr val="000000"/>
                          </a:solidFill>
                          <a:effectLst/>
                          <a:latin typeface="+mn-lt"/>
                        </a:rPr>
                        <a:t>Data Security &amp; Storage</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b"/>
                      <a:r>
                        <a:rPr lang="en-US" sz="1200" b="0" i="0" u="none" strike="noStrike" dirty="0">
                          <a:solidFill>
                            <a:srgbClr val="666666"/>
                          </a:solidFill>
                          <a:effectLst/>
                          <a:latin typeface="+mn-lt"/>
                        </a:rPr>
                        <a:t>Data security means protecting data, such as a database, from destructive forces and from the unwanted actions of unauthorized users.  Data storage is the safeguarding of data in a secure manner.</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693415"/>
                  </a:ext>
                </a:extLst>
              </a:tr>
              <a:tr h="597111">
                <a:tc>
                  <a:txBody>
                    <a:bodyPr/>
                    <a:lstStyle/>
                    <a:p>
                      <a:pPr lvl="1" algn="l" rtl="0" fontAlgn="b"/>
                      <a:r>
                        <a:rPr lang="en-US" sz="1200" b="1" i="0" u="none" strike="noStrike">
                          <a:solidFill>
                            <a:srgbClr val="000000"/>
                          </a:solidFill>
                          <a:effectLst/>
                          <a:latin typeface="+mn-lt"/>
                        </a:rPr>
                        <a:t>Spreadsheet Tools</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b"/>
                      <a:r>
                        <a:rPr lang="en-US" sz="1200" b="0" i="0" u="none" strike="noStrike" dirty="0">
                          <a:solidFill>
                            <a:srgbClr val="666666"/>
                          </a:solidFill>
                          <a:effectLst/>
                          <a:latin typeface="+mn-lt"/>
                        </a:rPr>
                        <a:t>A spreadsheet is an interactive computer application for organization, analysis and storage of data in tabular form. Spreadsheets are developed as computerized simulations of paper accounting worksheets. The program operates on data entered in cells of a table.  Microsoft Excel and Google Spreadsheets are examples of tools.</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278415"/>
                  </a:ext>
                </a:extLst>
              </a:tr>
              <a:tr h="473764">
                <a:tc>
                  <a:txBody>
                    <a:bodyPr/>
                    <a:lstStyle/>
                    <a:p>
                      <a:pPr lvl="1" algn="l" rtl="0" fontAlgn="b"/>
                      <a:r>
                        <a:rPr lang="en-US" sz="1200" b="1" i="0" u="none" strike="noStrike">
                          <a:solidFill>
                            <a:srgbClr val="000000"/>
                          </a:solidFill>
                          <a:effectLst/>
                          <a:latin typeface="+mn-lt"/>
                        </a:rPr>
                        <a:t>Data Visualization</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b"/>
                      <a:r>
                        <a:rPr lang="en-US" sz="1200" b="0" i="0" u="none" strike="noStrike" dirty="0">
                          <a:solidFill>
                            <a:srgbClr val="666666"/>
                          </a:solidFill>
                          <a:effectLst/>
                          <a:latin typeface="+mn-lt"/>
                        </a:rPr>
                        <a:t>The visual representation of information or data in the form of a chart, diagram, picture, etc..</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701522"/>
                  </a:ext>
                </a:extLst>
              </a:tr>
              <a:tr h="473764">
                <a:tc>
                  <a:txBody>
                    <a:bodyPr/>
                    <a:lstStyle/>
                    <a:p>
                      <a:pPr lvl="1" algn="l" rtl="0" fontAlgn="b"/>
                      <a:r>
                        <a:rPr lang="en-US" sz="1200" b="1" i="0" u="none" strike="noStrike">
                          <a:solidFill>
                            <a:srgbClr val="000000"/>
                          </a:solidFill>
                          <a:effectLst/>
                          <a:latin typeface="+mn-lt"/>
                        </a:rPr>
                        <a:t>Data Analytics</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b"/>
                      <a:r>
                        <a:rPr lang="en-US" sz="1200" b="0" i="0" u="none" strike="noStrike" dirty="0">
                          <a:solidFill>
                            <a:srgbClr val="666666"/>
                          </a:solidFill>
                          <a:effectLst/>
                          <a:latin typeface="+mn-lt"/>
                        </a:rPr>
                        <a:t>Analysis of data is a process of inspecting, cleaning, transforming, and modeling data with the goal of discovering useful information, suggesting conclusions, and supporting decision-making</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729903"/>
                  </a:ext>
                </a:extLst>
              </a:tr>
              <a:tr h="597111">
                <a:tc>
                  <a:txBody>
                    <a:bodyPr/>
                    <a:lstStyle/>
                    <a:p>
                      <a:pPr lvl="1" algn="l" rtl="0" fontAlgn="b"/>
                      <a:r>
                        <a:rPr lang="en-US" sz="1200" b="1" i="0" u="none" strike="noStrike">
                          <a:solidFill>
                            <a:srgbClr val="000000"/>
                          </a:solidFill>
                          <a:effectLst/>
                          <a:latin typeface="+mn-lt"/>
                        </a:rPr>
                        <a:t>Agile</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b"/>
                      <a:r>
                        <a:rPr lang="en-US" sz="1200" b="0" i="0" u="none" strike="noStrike" dirty="0">
                          <a:solidFill>
                            <a:srgbClr val="666666"/>
                          </a:solidFill>
                          <a:effectLst/>
                          <a:latin typeface="+mn-lt"/>
                        </a:rPr>
                        <a:t>Agile development refers to a development methodology based on iterative development, where requirements and solutions evolve through collaboration between self-organizing cross-functional teams.  For many organizations, it is a way of working and responding quickly to new information.</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079269"/>
                  </a:ext>
                </a:extLst>
              </a:tr>
              <a:tr h="597111">
                <a:tc>
                  <a:txBody>
                    <a:bodyPr/>
                    <a:lstStyle/>
                    <a:p>
                      <a:pPr lvl="1" algn="l" rtl="0" fontAlgn="b"/>
                      <a:r>
                        <a:rPr lang="en-US" sz="1200" b="1" i="0" u="none" strike="noStrike">
                          <a:solidFill>
                            <a:srgbClr val="000000"/>
                          </a:solidFill>
                          <a:effectLst/>
                          <a:latin typeface="+mn-lt"/>
                        </a:rPr>
                        <a:t>Experimentation</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b"/>
                      <a:r>
                        <a:rPr lang="en-US" sz="1200" b="0" i="0" u="none" strike="noStrike" dirty="0">
                          <a:solidFill>
                            <a:srgbClr val="000000"/>
                          </a:solidFill>
                          <a:effectLst/>
                          <a:latin typeface="+mn-lt"/>
                        </a:rPr>
                        <a:t>An experiment is a procedure carried out to support, refute, or validate a hypothesis. Experiments provide insight into cause-and-effect by demonstrating what outcome occurs when a particular factor is manipulated. Experiments vary greatly in goal and scale, but always rely on repeatable procedure and logical analysis of the results.</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565316"/>
                  </a:ext>
                </a:extLst>
              </a:tr>
              <a:tr h="473764">
                <a:tc>
                  <a:txBody>
                    <a:bodyPr/>
                    <a:lstStyle/>
                    <a:p>
                      <a:pPr lvl="1" algn="l" rtl="0" fontAlgn="b"/>
                      <a:r>
                        <a:rPr lang="en-US" sz="1200" b="1" i="0" u="none" strike="noStrike">
                          <a:solidFill>
                            <a:srgbClr val="000000"/>
                          </a:solidFill>
                          <a:effectLst/>
                          <a:latin typeface="+mn-lt"/>
                        </a:rPr>
                        <a:t>AI</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b"/>
                      <a:r>
                        <a:rPr lang="en-US" sz="1200" b="0" i="0" u="none" strike="noStrike" dirty="0">
                          <a:solidFill>
                            <a:srgbClr val="000000"/>
                          </a:solidFill>
                          <a:effectLst/>
                          <a:latin typeface="+mn-lt"/>
                        </a:rPr>
                        <a:t>AI, or artificial intelligence is a sub-field of computer science. Its goal is to enable the development of computers that are able to do things normally done by people -- in particular, things associated with people acting intelligently.</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439272"/>
                  </a:ext>
                </a:extLst>
              </a:tr>
              <a:tr h="473764">
                <a:tc>
                  <a:txBody>
                    <a:bodyPr/>
                    <a:lstStyle/>
                    <a:p>
                      <a:pPr lvl="1" algn="l" rtl="0" fontAlgn="b"/>
                      <a:r>
                        <a:rPr lang="en-US" sz="1200" b="1" i="0" u="none" strike="noStrike">
                          <a:solidFill>
                            <a:srgbClr val="000000"/>
                          </a:solidFill>
                          <a:effectLst/>
                          <a:latin typeface="+mn-lt"/>
                        </a:rPr>
                        <a:t>Deep Learning</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b"/>
                      <a:r>
                        <a:rPr lang="en-US" sz="1200" b="0" i="0" u="none" strike="noStrike" dirty="0">
                          <a:solidFill>
                            <a:srgbClr val="000000"/>
                          </a:solidFill>
                          <a:effectLst/>
                          <a:latin typeface="+mn-lt"/>
                        </a:rPr>
                        <a:t>Deep learning is a set of techniques for training neural networks with many layers. It's a subfield of machine learning, which considers other models of data besides neural networks</a:t>
                      </a:r>
                    </a:p>
                  </a:txBody>
                  <a:tcPr marL="2277" marR="2277" marT="2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582849"/>
                  </a:ext>
                </a:extLst>
              </a:tr>
            </a:tbl>
          </a:graphicData>
        </a:graphic>
      </p:graphicFrame>
      <p:pic>
        <p:nvPicPr>
          <p:cNvPr id="13" name="Picture 12">
            <a:extLst>
              <a:ext uri="{FF2B5EF4-FFF2-40B4-BE49-F238E27FC236}">
                <a16:creationId xmlns:a16="http://schemas.microsoft.com/office/drawing/2014/main" id="{76B01FE9-FDF3-49C6-A119-758230ABE6C1}"/>
              </a:ext>
            </a:extLst>
          </p:cNvPr>
          <p:cNvPicPr>
            <a:picLocks noChangeAspect="1"/>
          </p:cNvPicPr>
          <p:nvPr/>
        </p:nvPicPr>
        <p:blipFill>
          <a:blip r:embed="rId2"/>
          <a:stretch>
            <a:fillRect/>
          </a:stretch>
        </p:blipFill>
        <p:spPr>
          <a:xfrm>
            <a:off x="121674" y="4770239"/>
            <a:ext cx="1851821" cy="1074513"/>
          </a:xfrm>
          <a:prstGeom prst="rect">
            <a:avLst/>
          </a:prstGeom>
        </p:spPr>
      </p:pic>
      <p:sp>
        <p:nvSpPr>
          <p:cNvPr id="2" name="TextBox 1">
            <a:extLst>
              <a:ext uri="{FF2B5EF4-FFF2-40B4-BE49-F238E27FC236}">
                <a16:creationId xmlns:a16="http://schemas.microsoft.com/office/drawing/2014/main" id="{2C1298D4-B71C-4DE6-8643-996E06C88FFB}"/>
              </a:ext>
            </a:extLst>
          </p:cNvPr>
          <p:cNvSpPr txBox="1"/>
          <p:nvPr/>
        </p:nvSpPr>
        <p:spPr>
          <a:xfrm>
            <a:off x="401253" y="1484784"/>
            <a:ext cx="1292662" cy="2776645"/>
          </a:xfrm>
          <a:prstGeom prst="rect">
            <a:avLst/>
          </a:prstGeom>
          <a:noFill/>
        </p:spPr>
        <p:txBody>
          <a:bodyPr vert="vert270" wrap="square" rtlCol="0">
            <a:spAutoFit/>
          </a:bodyPr>
          <a:lstStyle/>
          <a:p>
            <a:pPr algn="ctr"/>
            <a:r>
              <a:rPr lang="en-US" sz="3600" dirty="0"/>
              <a:t>NetHope Definitions</a:t>
            </a:r>
          </a:p>
        </p:txBody>
      </p:sp>
    </p:spTree>
    <p:extLst>
      <p:ext uri="{BB962C8B-B14F-4D97-AF65-F5344CB8AC3E}">
        <p14:creationId xmlns:p14="http://schemas.microsoft.com/office/powerpoint/2010/main" val="154617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Center for the Digital Nonprofit</a:t>
            </a:r>
            <a:br>
              <a:rPr lang="en-US" dirty="0"/>
            </a:br>
            <a:r>
              <a:rPr lang="en-US" b="0" dirty="0"/>
              <a:t>(with thanks to Lauren Woodman, CEO and Jim Daniell, CIO)</a:t>
            </a:r>
          </a:p>
        </p:txBody>
      </p:sp>
    </p:spTree>
    <p:extLst>
      <p:ext uri="{BB962C8B-B14F-4D97-AF65-F5344CB8AC3E}">
        <p14:creationId xmlns:p14="http://schemas.microsoft.com/office/powerpoint/2010/main" val="428363407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83DD-7B4D-4297-A5F6-87E4450F9667}"/>
              </a:ext>
            </a:extLst>
          </p:cNvPr>
          <p:cNvSpPr>
            <a:spLocks noGrp="1"/>
          </p:cNvSpPr>
          <p:nvPr>
            <p:ph type="title"/>
          </p:nvPr>
        </p:nvSpPr>
        <p:spPr/>
        <p:txBody>
          <a:bodyPr/>
          <a:lstStyle/>
          <a:p>
            <a:r>
              <a:rPr lang="en-US" dirty="0"/>
              <a:t>UMSI Curriculum </a:t>
            </a:r>
          </a:p>
        </p:txBody>
      </p:sp>
      <p:sp>
        <p:nvSpPr>
          <p:cNvPr id="3" name="Content Placeholder 2">
            <a:extLst>
              <a:ext uri="{FF2B5EF4-FFF2-40B4-BE49-F238E27FC236}">
                <a16:creationId xmlns:a16="http://schemas.microsoft.com/office/drawing/2014/main" id="{C9A5772F-D6DD-4669-BFB8-AA782C5E31F2}"/>
              </a:ext>
            </a:extLst>
          </p:cNvPr>
          <p:cNvSpPr>
            <a:spLocks noGrp="1"/>
          </p:cNvSpPr>
          <p:nvPr>
            <p:ph idx="1"/>
          </p:nvPr>
        </p:nvSpPr>
        <p:spPr>
          <a:xfrm>
            <a:off x="467544" y="1676400"/>
            <a:ext cx="8219256" cy="5181600"/>
          </a:xfrm>
        </p:spPr>
        <p:txBody>
          <a:bodyPr/>
          <a:lstStyle/>
          <a:p>
            <a:r>
              <a:rPr lang="it-IT" sz="1400" i="1" dirty="0"/>
              <a:t>DSC: Data Science Core (3 credits) </a:t>
            </a:r>
            <a:endParaRPr lang="it-IT" sz="1400" b="0" dirty="0"/>
          </a:p>
          <a:p>
            <a:r>
              <a:rPr lang="en-US" sz="1400" b="0" dirty="0"/>
              <a:t>Course DSC.1: </a:t>
            </a:r>
            <a:r>
              <a:rPr lang="en-US" sz="1400" dirty="0"/>
              <a:t>Introduction to Applied Data Science </a:t>
            </a:r>
            <a:endParaRPr lang="en-US" sz="1400" b="0" dirty="0"/>
          </a:p>
          <a:p>
            <a:r>
              <a:rPr lang="en-US" sz="1400" b="0" dirty="0"/>
              <a:t>	Introduction to Applied Data Science provides an overview of the field of data science and its applications. This includes the technical, theoretical, societal, and pragmatic aspects of the field, and how the field intersects with different domains. </a:t>
            </a:r>
          </a:p>
          <a:p>
            <a:r>
              <a:rPr lang="en-US" sz="1400" b="0" dirty="0"/>
              <a:t>Course DSC.2: </a:t>
            </a:r>
            <a:r>
              <a:rPr lang="en-US" sz="1400" dirty="0"/>
              <a:t>Data Science Ethics </a:t>
            </a:r>
            <a:endParaRPr lang="en-US" sz="1400" b="0" dirty="0"/>
          </a:p>
          <a:p>
            <a:r>
              <a:rPr lang="en-US" sz="1400" b="0" dirty="0"/>
              <a:t>	Data Science Ethics provides an introduction to the ethical questions involved when working with data in the workplace. Topics will include: privacy, data security, bias/fairness issues in data, and algorithmic transparency. </a:t>
            </a:r>
          </a:p>
          <a:p>
            <a:r>
              <a:rPr lang="en-US" sz="1400" b="0" dirty="0"/>
              <a:t>Course DSC.3: </a:t>
            </a:r>
            <a:r>
              <a:rPr lang="en-US" sz="1400" dirty="0"/>
              <a:t>Contextual Inquiry </a:t>
            </a:r>
            <a:endParaRPr lang="en-US" sz="1400" b="0" dirty="0"/>
          </a:p>
          <a:p>
            <a:r>
              <a:rPr lang="en-US" sz="1400" b="0" dirty="0"/>
              <a:t>	Contextual inquiry is a process data scientists can use to understand opportunities for the use of advanced data analytics. It involves interviewing people about how decisions are currently made and exploring how they could be made differently. Students will also learn how to identify key stakeholders in a project and identify technical and organizational contingencies that could interfere with progress on a project. </a:t>
            </a:r>
          </a:p>
          <a:p>
            <a:r>
              <a:rPr lang="en-US" sz="1400" i="1" dirty="0"/>
              <a:t>CM Computational Methods (5 credits) </a:t>
            </a:r>
            <a:endParaRPr lang="en-US" sz="1400" b="0" dirty="0"/>
          </a:p>
          <a:p>
            <a:r>
              <a:rPr lang="en-US" sz="1400" b="0" dirty="0"/>
              <a:t>Course CM.1: </a:t>
            </a:r>
            <a:r>
              <a:rPr lang="en-US" sz="1400" dirty="0"/>
              <a:t>SQL and Databases </a:t>
            </a:r>
            <a:endParaRPr lang="en-US" sz="1400" b="0" dirty="0"/>
          </a:p>
          <a:p>
            <a:r>
              <a:rPr lang="en-US" sz="1400" b="0" dirty="0"/>
              <a:t>	The SQL and Databases course provides an introduction to structure data and databases for data scientists. The focus is on the theory and mechanics of manipulating data, and students will gain comprehensive skills in creating databases (e.g. using the Data Definition Language, DDL) and retrieving and manipulating data (e.g. the Data Manipulation Language, DML). Some introductory relational theory will be introduced to ground these skills in a larger framework.</a:t>
            </a:r>
            <a:endParaRPr lang="en-US" sz="1400" dirty="0"/>
          </a:p>
        </p:txBody>
      </p:sp>
    </p:spTree>
    <p:extLst>
      <p:ext uri="{BB962C8B-B14F-4D97-AF65-F5344CB8AC3E}">
        <p14:creationId xmlns:p14="http://schemas.microsoft.com/office/powerpoint/2010/main" val="212552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1DDA2-F403-4BDE-AD0C-678EBA095571}"/>
              </a:ext>
            </a:extLst>
          </p:cNvPr>
          <p:cNvSpPr>
            <a:spLocks noGrp="1"/>
          </p:cNvSpPr>
          <p:nvPr>
            <p:ph type="title"/>
          </p:nvPr>
        </p:nvSpPr>
        <p:spPr/>
        <p:txBody>
          <a:bodyPr/>
          <a:lstStyle/>
          <a:p>
            <a:r>
              <a:rPr lang="en-US" dirty="0"/>
              <a:t>UMSI Curriculum (cont.)</a:t>
            </a:r>
          </a:p>
        </p:txBody>
      </p:sp>
      <p:sp>
        <p:nvSpPr>
          <p:cNvPr id="6" name="Content Placeholder 5">
            <a:extLst>
              <a:ext uri="{FF2B5EF4-FFF2-40B4-BE49-F238E27FC236}">
                <a16:creationId xmlns:a16="http://schemas.microsoft.com/office/drawing/2014/main" id="{DAA71CE9-AAA4-4DEC-A423-2D06D59F7DFF}"/>
              </a:ext>
            </a:extLst>
          </p:cNvPr>
          <p:cNvSpPr>
            <a:spLocks noGrp="1"/>
          </p:cNvSpPr>
          <p:nvPr>
            <p:ph idx="1"/>
          </p:nvPr>
        </p:nvSpPr>
        <p:spPr>
          <a:xfrm>
            <a:off x="539552" y="1676400"/>
            <a:ext cx="8352928" cy="5181600"/>
          </a:xfrm>
        </p:spPr>
        <p:txBody>
          <a:bodyPr/>
          <a:lstStyle/>
          <a:p>
            <a:r>
              <a:rPr lang="en-US" sz="1400" b="0" dirty="0"/>
              <a:t>Course CM.2: </a:t>
            </a:r>
            <a:r>
              <a:rPr lang="en-US" sz="1400" dirty="0"/>
              <a:t>Advanced SQL and Databases </a:t>
            </a:r>
            <a:r>
              <a:rPr lang="en-US" sz="1400" b="0" dirty="0"/>
              <a:t>(</a:t>
            </a:r>
            <a:r>
              <a:rPr lang="en-US" sz="1400" b="0" dirty="0" err="1"/>
              <a:t>prereq</a:t>
            </a:r>
            <a:r>
              <a:rPr lang="en-US" sz="1400" b="0" dirty="0"/>
              <a:t>: CM.1) </a:t>
            </a:r>
          </a:p>
          <a:p>
            <a:r>
              <a:rPr lang="en-US" sz="1400" b="0" dirty="0"/>
              <a:t>	Advanced SQL and Databases introduces typical database architectures which data scientists use to the students. In particular, data cubes, star and snowflake schemas, online transaction processing, and data warehousing topics will be covered. In addition, more advanced database mechanics, such as transactions, window functions, and user-defined functions will be covered. </a:t>
            </a:r>
          </a:p>
          <a:p>
            <a:r>
              <a:rPr lang="en-US" sz="1400" b="0" dirty="0"/>
              <a:t>Course CM.3: </a:t>
            </a:r>
            <a:r>
              <a:rPr lang="en-US" sz="1400" dirty="0"/>
              <a:t>Data Manipulation </a:t>
            </a:r>
            <a:endParaRPr lang="en-US" sz="1400" b="0" dirty="0"/>
          </a:p>
          <a:p>
            <a:r>
              <a:rPr lang="en-US" sz="1400" b="0" dirty="0"/>
              <a:t>	This course provides hands on skills in data manipulation and cleaning. Students will learn to work with modern data cleaning frameworks (e.g. python pandas), and how to handle data which is real-world and messy. At the end of this course students will be able to clean and validate moderately large datasets and prepare them for further processing. </a:t>
            </a:r>
          </a:p>
          <a:p>
            <a:r>
              <a:rPr lang="en-US" sz="1400" b="0" dirty="0"/>
              <a:t>Course CM.4: </a:t>
            </a:r>
            <a:r>
              <a:rPr lang="en-US" sz="1400" dirty="0"/>
              <a:t>Big Data I: Efficient data processing </a:t>
            </a:r>
            <a:r>
              <a:rPr lang="en-US" sz="1400" b="0" dirty="0"/>
              <a:t>(</a:t>
            </a:r>
            <a:r>
              <a:rPr lang="en-US" sz="1400" b="0" dirty="0" err="1"/>
              <a:t>prereq</a:t>
            </a:r>
            <a:r>
              <a:rPr lang="en-US" sz="1400" b="0" dirty="0"/>
              <a:t>: CM.3) </a:t>
            </a:r>
          </a:p>
          <a:p>
            <a:r>
              <a:rPr lang="en-US" sz="1400" b="0" dirty="0"/>
              <a:t>	Sometimes data cleaning and manipulation computations take too long to complete. Students will learn to conduct performance profiling in order to identify which parts of a computation are at fault. They will also learn techniques for improving performance, including making sure data is accessed in memory rather than from disk, and converting quadratic time processes to linear time processes. </a:t>
            </a:r>
          </a:p>
          <a:p>
            <a:r>
              <a:rPr lang="en-US" sz="1400" b="0" dirty="0"/>
              <a:t>Course CM.5: </a:t>
            </a:r>
            <a:r>
              <a:rPr lang="en-US" sz="1400" dirty="0"/>
              <a:t>Big Data II: Scalable data processing </a:t>
            </a:r>
            <a:r>
              <a:rPr lang="en-US" sz="1400" b="0" dirty="0"/>
              <a:t>(</a:t>
            </a:r>
            <a:r>
              <a:rPr lang="en-US" sz="1400" b="0" dirty="0" err="1"/>
              <a:t>prereq</a:t>
            </a:r>
            <a:r>
              <a:rPr lang="en-US" sz="1400" b="0" dirty="0"/>
              <a:t>: CM.3) </a:t>
            </a:r>
          </a:p>
          <a:p>
            <a:r>
              <a:rPr lang="en-US" sz="1400" b="0" dirty="0"/>
              <a:t>	This course continues the exploration of how to make computations complete quickly. It focuses on techniques of parallelization, conducting computations on different fragments of data simultaneously on multiple machines. Students will learn the Apache Spark framework and corresponding </a:t>
            </a:r>
            <a:r>
              <a:rPr lang="en-US" sz="1400" b="0" dirty="0" err="1"/>
              <a:t>pyspark</a:t>
            </a:r>
            <a:r>
              <a:rPr lang="en-US" sz="1400" b="0" dirty="0"/>
              <a:t> libraries. They will learn about the spark resilient distributed datasets (RDD) mechanisms, and the underlying functional methods which can be applied based on this framework. This course will further demonstrate the benefits of running large SQL queries on distributed architectures. </a:t>
            </a:r>
            <a:endParaRPr lang="en-US" sz="1400" dirty="0"/>
          </a:p>
        </p:txBody>
      </p:sp>
    </p:spTree>
    <p:extLst>
      <p:ext uri="{BB962C8B-B14F-4D97-AF65-F5344CB8AC3E}">
        <p14:creationId xmlns:p14="http://schemas.microsoft.com/office/powerpoint/2010/main" val="1517785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1DDA2-F403-4BDE-AD0C-678EBA095571}"/>
              </a:ext>
            </a:extLst>
          </p:cNvPr>
          <p:cNvSpPr>
            <a:spLocks noGrp="1"/>
          </p:cNvSpPr>
          <p:nvPr>
            <p:ph type="title"/>
          </p:nvPr>
        </p:nvSpPr>
        <p:spPr/>
        <p:txBody>
          <a:bodyPr/>
          <a:lstStyle/>
          <a:p>
            <a:r>
              <a:rPr lang="en-US" dirty="0"/>
              <a:t>UMSI Curriculum (cont.)</a:t>
            </a:r>
          </a:p>
        </p:txBody>
      </p:sp>
      <p:sp>
        <p:nvSpPr>
          <p:cNvPr id="6" name="Content Placeholder 5">
            <a:extLst>
              <a:ext uri="{FF2B5EF4-FFF2-40B4-BE49-F238E27FC236}">
                <a16:creationId xmlns:a16="http://schemas.microsoft.com/office/drawing/2014/main" id="{DAA71CE9-AAA4-4DEC-A423-2D06D59F7DFF}"/>
              </a:ext>
            </a:extLst>
          </p:cNvPr>
          <p:cNvSpPr>
            <a:spLocks noGrp="1"/>
          </p:cNvSpPr>
          <p:nvPr>
            <p:ph idx="1"/>
          </p:nvPr>
        </p:nvSpPr>
        <p:spPr>
          <a:xfrm>
            <a:off x="395536" y="1556792"/>
            <a:ext cx="8496944" cy="5229200"/>
          </a:xfrm>
        </p:spPr>
        <p:txBody>
          <a:bodyPr/>
          <a:lstStyle/>
          <a:p>
            <a:r>
              <a:rPr lang="en-US" sz="1400" i="1" dirty="0"/>
              <a:t>Comm: Exploring and Communicating Data (5 credits) </a:t>
            </a:r>
            <a:endParaRPr lang="en-US" sz="1400" b="0" dirty="0"/>
          </a:p>
          <a:p>
            <a:r>
              <a:rPr lang="en-US" sz="1400" b="0" dirty="0"/>
              <a:t>Course Comm.1: </a:t>
            </a:r>
            <a:r>
              <a:rPr lang="en-US" sz="1400" dirty="0"/>
              <a:t>Basic Data Visualization </a:t>
            </a:r>
            <a:r>
              <a:rPr lang="en-US" sz="1400" b="0" dirty="0"/>
              <a:t>(</a:t>
            </a:r>
            <a:r>
              <a:rPr lang="en-US" sz="1400" b="0" dirty="0" err="1"/>
              <a:t>prereq</a:t>
            </a:r>
            <a:r>
              <a:rPr lang="en-US" sz="1400" b="0" dirty="0"/>
              <a:t>: DSC.2, CM.3) </a:t>
            </a:r>
          </a:p>
          <a:p>
            <a:r>
              <a:rPr lang="en-US" sz="1400" dirty="0"/>
              <a:t>	</a:t>
            </a:r>
            <a:r>
              <a:rPr lang="en-US" sz="1400" b="0" dirty="0"/>
              <a:t>In Basic Data Visualization, students will learn the fundamentals of visualization, including theory related to human perception and storytelling. Students will learn how to create different kinds of core visualizations (charts and graphs such as boxplots, histograms, bar charts, scatter plots and radar plots), and how to add interactivity to these visualizations for deeper engagement. </a:t>
            </a:r>
          </a:p>
          <a:p>
            <a:r>
              <a:rPr lang="en-US" sz="1400" b="0" dirty="0"/>
              <a:t>Course Comm.2: </a:t>
            </a:r>
            <a:r>
              <a:rPr lang="en-US" sz="1400" dirty="0"/>
              <a:t>Exploratory Data Analysis </a:t>
            </a:r>
            <a:r>
              <a:rPr lang="en-US" sz="1400" b="0" dirty="0"/>
              <a:t>(</a:t>
            </a:r>
            <a:r>
              <a:rPr lang="en-US" sz="1400" b="0" dirty="0" err="1"/>
              <a:t>prereq</a:t>
            </a:r>
            <a:r>
              <a:rPr lang="en-US" sz="1400" b="0" dirty="0"/>
              <a:t>: DSC.2, CM.3, Comm.1) </a:t>
            </a:r>
          </a:p>
          <a:p>
            <a:r>
              <a:rPr lang="en-US" sz="1400" b="0" dirty="0"/>
              <a:t>	A critical step in working with a dataset is understanding both its global characteristics as well as local variation in specific variables, in order to simplify and increase the accuracy of further analysis, suggest specific hypotheses to test, or identify the need for additional data gathering or processing. The </a:t>
            </a:r>
            <a:r>
              <a:rPr lang="en-US" sz="1400" dirty="0"/>
              <a:t>Exploratory Data Analysis </a:t>
            </a:r>
            <a:r>
              <a:rPr lang="en-US" sz="1400" b="0" dirty="0"/>
              <a:t>course will teach students how to approach a new dataset to summarize global statistics and trends, to identify and interpret outliers, noise, patterns, and to find underlying factors or clusters within data (typically with visualization methods). </a:t>
            </a:r>
          </a:p>
          <a:p>
            <a:r>
              <a:rPr lang="fr-FR" sz="1400" b="0" dirty="0"/>
              <a:t>Course Comm.3: </a:t>
            </a:r>
            <a:r>
              <a:rPr lang="fr-FR" sz="1400" dirty="0"/>
              <a:t>Persuasive Communication </a:t>
            </a:r>
            <a:endParaRPr lang="fr-FR" sz="1400" b="0" dirty="0"/>
          </a:p>
          <a:p>
            <a:r>
              <a:rPr lang="en-US" sz="1400" b="0" dirty="0"/>
              <a:t>	Data scientists need to communicate the results of their investigations to project stakeholders. That includes explaining what was done, interpreting the results and  arguing for how they should be used to change future decisions and actions. Students will learn techniques for presenting persuasively. </a:t>
            </a:r>
          </a:p>
          <a:p>
            <a:r>
              <a:rPr lang="en-US" sz="1400" b="0" dirty="0"/>
              <a:t>Course Comm.4: </a:t>
            </a:r>
            <a:r>
              <a:rPr lang="en-US" sz="1400" dirty="0"/>
              <a:t>Advanced Data Visualization </a:t>
            </a:r>
            <a:r>
              <a:rPr lang="en-US" sz="1400" b="0" dirty="0"/>
              <a:t>(</a:t>
            </a:r>
            <a:r>
              <a:rPr lang="en-US" sz="1400" b="0" dirty="0" err="1"/>
              <a:t>prereq</a:t>
            </a:r>
            <a:r>
              <a:rPr lang="en-US" sz="1400" b="0" dirty="0"/>
              <a:t>: Comm.1) </a:t>
            </a:r>
          </a:p>
          <a:p>
            <a:r>
              <a:rPr lang="en-US" sz="1400" dirty="0"/>
              <a:t>	</a:t>
            </a:r>
            <a:r>
              <a:rPr lang="en-US" sz="1400" b="0" dirty="0"/>
              <a:t>Advanced Data Visualization will focus on issues related to the building of data science dashboards. These issues includes human perception and understanding in dashboards, as well as technical topics in the linking of data within dashboards together to enable EDA. This course will build on the basic data visualization course by introducing new frameworks and techniques for dashboard creation, and will result in a real-world dashboard visualization project appropriate for a learner portfolio.  </a:t>
            </a:r>
            <a:endParaRPr lang="en-US" sz="1050" dirty="0"/>
          </a:p>
        </p:txBody>
      </p:sp>
    </p:spTree>
    <p:extLst>
      <p:ext uri="{BB962C8B-B14F-4D97-AF65-F5344CB8AC3E}">
        <p14:creationId xmlns:p14="http://schemas.microsoft.com/office/powerpoint/2010/main" val="3085859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1DDA2-F403-4BDE-AD0C-678EBA095571}"/>
              </a:ext>
            </a:extLst>
          </p:cNvPr>
          <p:cNvSpPr>
            <a:spLocks noGrp="1"/>
          </p:cNvSpPr>
          <p:nvPr>
            <p:ph type="title"/>
          </p:nvPr>
        </p:nvSpPr>
        <p:spPr/>
        <p:txBody>
          <a:bodyPr/>
          <a:lstStyle/>
          <a:p>
            <a:r>
              <a:rPr lang="en-US" dirty="0"/>
              <a:t>UMSI Curriculum (cont.)</a:t>
            </a:r>
          </a:p>
        </p:txBody>
      </p:sp>
      <p:sp>
        <p:nvSpPr>
          <p:cNvPr id="6" name="Content Placeholder 5">
            <a:extLst>
              <a:ext uri="{FF2B5EF4-FFF2-40B4-BE49-F238E27FC236}">
                <a16:creationId xmlns:a16="http://schemas.microsoft.com/office/drawing/2014/main" id="{DAA71CE9-AAA4-4DEC-A423-2D06D59F7DFF}"/>
              </a:ext>
            </a:extLst>
          </p:cNvPr>
          <p:cNvSpPr>
            <a:spLocks noGrp="1"/>
          </p:cNvSpPr>
          <p:nvPr>
            <p:ph idx="1"/>
          </p:nvPr>
        </p:nvSpPr>
        <p:spPr>
          <a:xfrm>
            <a:off x="395536" y="1700808"/>
            <a:ext cx="8496944" cy="5040560"/>
          </a:xfrm>
        </p:spPr>
        <p:txBody>
          <a:bodyPr/>
          <a:lstStyle/>
          <a:p>
            <a:r>
              <a:rPr lang="en-US" sz="1400" b="0" dirty="0"/>
              <a:t>Course Comm.5: </a:t>
            </a:r>
            <a:r>
              <a:rPr lang="en-US" sz="1400" dirty="0"/>
              <a:t>Presenting Uncertainty </a:t>
            </a:r>
            <a:r>
              <a:rPr lang="en-US" sz="1400" b="0" dirty="0"/>
              <a:t>(</a:t>
            </a:r>
            <a:r>
              <a:rPr lang="en-US" sz="1400" b="0" dirty="0" err="1"/>
              <a:t>prereq</a:t>
            </a:r>
            <a:r>
              <a:rPr lang="en-US" sz="1400" b="0" dirty="0"/>
              <a:t>: Comm.1, AT.1) </a:t>
            </a:r>
          </a:p>
          <a:p>
            <a:r>
              <a:rPr lang="en-US" sz="1400" b="0" dirty="0"/>
              <a:t>	It is important for data scientists to convey the appropriate level of confidence in their results. Many analytic techniques represent uncertainty as probability distributions. Bayesian techniques treat information as something that updates probability distributions. Students will learn how to interpret these probability distributions and present them in ways that people with little statistical training can understand. </a:t>
            </a:r>
          </a:p>
          <a:p>
            <a:r>
              <a:rPr lang="en-US" sz="1400" i="1" dirty="0"/>
              <a:t>AT: Analytic Techniques (11 credits) </a:t>
            </a:r>
            <a:endParaRPr lang="en-US" sz="1400" b="0" dirty="0"/>
          </a:p>
          <a:p>
            <a:r>
              <a:rPr lang="en-US" sz="1400" b="0" dirty="0"/>
              <a:t>Course AT.1: </a:t>
            </a:r>
            <a:r>
              <a:rPr lang="en-US" sz="1400" dirty="0"/>
              <a:t>Math Methods for Data Science </a:t>
            </a:r>
            <a:endParaRPr lang="en-US" sz="1400" b="0" dirty="0"/>
          </a:p>
          <a:p>
            <a:r>
              <a:rPr lang="en-US" sz="1400" b="0" dirty="0"/>
              <a:t>	In this course, students will learn mathematical notations and techniques used in the analytic techniques. This includes matrix reduction, eigenvectors, and optimization techniques of gradient descent. </a:t>
            </a:r>
          </a:p>
          <a:p>
            <a:r>
              <a:rPr lang="en-US" sz="1400" b="0" dirty="0"/>
              <a:t>Course AT.2: </a:t>
            </a:r>
            <a:r>
              <a:rPr lang="en-US" sz="1400" dirty="0"/>
              <a:t>Data Mining I </a:t>
            </a:r>
            <a:r>
              <a:rPr lang="en-US" sz="1400" b="0" dirty="0"/>
              <a:t>(</a:t>
            </a:r>
            <a:r>
              <a:rPr lang="en-US" sz="1400" b="0" dirty="0" err="1"/>
              <a:t>prereq</a:t>
            </a:r>
            <a:r>
              <a:rPr lang="en-US" sz="1400" b="0" dirty="0"/>
              <a:t>: DSC.2, AT.1) </a:t>
            </a:r>
          </a:p>
          <a:p>
            <a:r>
              <a:rPr lang="en-US" sz="1400" b="0" dirty="0"/>
              <a:t>	In Data Mining I, students will learn the basic representations of three typical types of real world data (e.g., Item sets, matrices, and sequences data) and computational algorithms and tools to extract patterns from these data that can either be used to characterize a data set or be used as features for downstream machine learning tasks. </a:t>
            </a:r>
          </a:p>
          <a:p>
            <a:r>
              <a:rPr lang="en-US" sz="1400" b="0" dirty="0"/>
              <a:t>Course AT.3: </a:t>
            </a:r>
            <a:r>
              <a:rPr lang="en-US" sz="1400" dirty="0"/>
              <a:t>Data Mining II: Feature extraction from: </a:t>
            </a:r>
            <a:r>
              <a:rPr lang="en-US" sz="1400" b="0" dirty="0"/>
              <a:t>(</a:t>
            </a:r>
            <a:r>
              <a:rPr lang="en-US" sz="1400" b="0" dirty="0" err="1"/>
              <a:t>prereq</a:t>
            </a:r>
            <a:r>
              <a:rPr lang="en-US" sz="1400" b="0" dirty="0"/>
              <a:t>: AT.2) </a:t>
            </a:r>
          </a:p>
          <a:p>
            <a:r>
              <a:rPr lang="en-US" sz="1400" dirty="0"/>
              <a:t>	</a:t>
            </a:r>
            <a:r>
              <a:rPr lang="en-US" sz="1400" b="0" dirty="0"/>
              <a:t>In Data Mining II, students will learn the basic representations of additional types of real world data (e.g., time series, spatial data, and streams) and computational algorithms and tools to extract patterns from these </a:t>
            </a:r>
            <a:r>
              <a:rPr lang="en-US" sz="1400" b="0" dirty="0" err="1"/>
              <a:t>datatics</a:t>
            </a:r>
            <a:r>
              <a:rPr lang="en-US" sz="1400" b="0" dirty="0"/>
              <a:t> that can either be used to characterize a data set or be used as features for downstream machine learning tasks. </a:t>
            </a:r>
          </a:p>
        </p:txBody>
      </p:sp>
    </p:spTree>
    <p:extLst>
      <p:ext uri="{BB962C8B-B14F-4D97-AF65-F5344CB8AC3E}">
        <p14:creationId xmlns:p14="http://schemas.microsoft.com/office/powerpoint/2010/main" val="1878912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1DDA2-F403-4BDE-AD0C-678EBA095571}"/>
              </a:ext>
            </a:extLst>
          </p:cNvPr>
          <p:cNvSpPr>
            <a:spLocks noGrp="1"/>
          </p:cNvSpPr>
          <p:nvPr>
            <p:ph type="title"/>
          </p:nvPr>
        </p:nvSpPr>
        <p:spPr/>
        <p:txBody>
          <a:bodyPr/>
          <a:lstStyle/>
          <a:p>
            <a:r>
              <a:rPr lang="en-US" dirty="0"/>
              <a:t>UMSI Curriculum (cont.)</a:t>
            </a:r>
          </a:p>
        </p:txBody>
      </p:sp>
      <p:sp>
        <p:nvSpPr>
          <p:cNvPr id="6" name="Content Placeholder 5">
            <a:extLst>
              <a:ext uri="{FF2B5EF4-FFF2-40B4-BE49-F238E27FC236}">
                <a16:creationId xmlns:a16="http://schemas.microsoft.com/office/drawing/2014/main" id="{DAA71CE9-AAA4-4DEC-A423-2D06D59F7DFF}"/>
              </a:ext>
            </a:extLst>
          </p:cNvPr>
          <p:cNvSpPr>
            <a:spLocks noGrp="1"/>
          </p:cNvSpPr>
          <p:nvPr>
            <p:ph idx="1"/>
          </p:nvPr>
        </p:nvSpPr>
        <p:spPr>
          <a:xfrm>
            <a:off x="251520" y="1556792"/>
            <a:ext cx="8784976" cy="5229200"/>
          </a:xfrm>
        </p:spPr>
        <p:txBody>
          <a:bodyPr/>
          <a:lstStyle/>
          <a:p>
            <a:r>
              <a:rPr lang="en-US" sz="1400" b="0" dirty="0"/>
              <a:t>Course AT.4: </a:t>
            </a:r>
            <a:r>
              <a:rPr lang="en-US" sz="1400" dirty="0"/>
              <a:t>Supervised Learning </a:t>
            </a:r>
            <a:r>
              <a:rPr lang="en-US" sz="1400" b="0" dirty="0"/>
              <a:t>(</a:t>
            </a:r>
            <a:r>
              <a:rPr lang="en-US" sz="1400" b="0" dirty="0" err="1"/>
              <a:t>prereq</a:t>
            </a:r>
            <a:r>
              <a:rPr lang="en-US" sz="1400" b="0" dirty="0"/>
              <a:t>: DSC.2, AT.1) </a:t>
            </a:r>
          </a:p>
          <a:p>
            <a:r>
              <a:rPr lang="en-US" sz="1400" b="0" dirty="0"/>
              <a:t>	The Supervised Learning course will teach students how to train, evaluate, and select effective predictive models for regression and classification, which estimate their models based on labelled examples. The course will cover key machine learning concepts such as overfitting and regularization, methods for correctly preprocessing input data, a variety of widely-used prediction models, metrics for evaluating prediction quality, and how to choose the right method and model-fitting parameters for a given supervised learning task. </a:t>
            </a:r>
          </a:p>
          <a:p>
            <a:r>
              <a:rPr lang="en-US" sz="1400" b="0" dirty="0"/>
              <a:t>Course AT.5: </a:t>
            </a:r>
            <a:r>
              <a:rPr lang="en-US" sz="1400" dirty="0"/>
              <a:t>Unsupervised Learning </a:t>
            </a:r>
            <a:r>
              <a:rPr lang="en-US" sz="1400" b="0" dirty="0"/>
              <a:t>(</a:t>
            </a:r>
            <a:r>
              <a:rPr lang="en-US" sz="1400" b="0" dirty="0" err="1"/>
              <a:t>prereq</a:t>
            </a:r>
            <a:r>
              <a:rPr lang="en-US" sz="1400" b="0" dirty="0"/>
              <a:t>: DSC.2, AT.1) </a:t>
            </a:r>
          </a:p>
          <a:p>
            <a:r>
              <a:rPr lang="en-US" sz="1400" b="0" dirty="0"/>
              <a:t>	In the Unsupervised Learning course, students will learn basic concepts and approaches for finding and extracting useful structure from data when labelled examples are not available. Results from these unsupervised learning methods are useful for a wide variety of data science tasks: from creating interpretable visual summaries of datasets, to deriving effective new features for later supervised learning tasks. Methods covered will include different approaches to dimensionality reduction, manifold learning, k-means and agglomerative clustering, and density estimation. </a:t>
            </a:r>
          </a:p>
          <a:p>
            <a:r>
              <a:rPr lang="en-US" sz="1400" b="0" dirty="0"/>
              <a:t>Course AT.6: </a:t>
            </a:r>
            <a:r>
              <a:rPr lang="en-US" sz="1400" dirty="0"/>
              <a:t>Deep Learning </a:t>
            </a:r>
            <a:r>
              <a:rPr lang="en-US" sz="1400" b="0" dirty="0"/>
              <a:t>(</a:t>
            </a:r>
            <a:r>
              <a:rPr lang="en-US" sz="1400" b="0" dirty="0" err="1"/>
              <a:t>prereq</a:t>
            </a:r>
            <a:r>
              <a:rPr lang="en-US" sz="1400" b="0" dirty="0"/>
              <a:t>: AT.4) </a:t>
            </a:r>
          </a:p>
          <a:p>
            <a:r>
              <a:rPr lang="en-US" sz="1400" b="0" dirty="0"/>
              <a:t>	In Deep Learning, students will learn the basic concepts, models, and tools of deep learning. The course will cover the most popular neural network architectures (e.g., CNN, RNN, LSTM) and practical application scenarios of using these models to solve various real world problems. </a:t>
            </a:r>
          </a:p>
          <a:p>
            <a:r>
              <a:rPr lang="en-US" sz="1400" b="0" dirty="0"/>
              <a:t>Course AT.7: </a:t>
            </a:r>
            <a:r>
              <a:rPr lang="en-US" sz="1400" dirty="0"/>
              <a:t>Machine Learning Pipelines </a:t>
            </a:r>
            <a:r>
              <a:rPr lang="en-US" sz="1400" b="0" dirty="0"/>
              <a:t>(</a:t>
            </a:r>
            <a:r>
              <a:rPr lang="en-US" sz="1400" b="0" dirty="0" err="1"/>
              <a:t>prereq</a:t>
            </a:r>
            <a:r>
              <a:rPr lang="en-US" sz="1400" b="0" dirty="0"/>
              <a:t>: AT.4, AT.3) </a:t>
            </a:r>
          </a:p>
          <a:p>
            <a:r>
              <a:rPr lang="en-US" sz="1400" b="0" dirty="0"/>
              <a:t>	In Machine Learning Pipelines, students will learn how to orchestrate machine learning workflows together into larger production pipelines. This includes automation of the data acquisition and cleaning stages, updating of models based on new data, validation techniques, and providing web-based API endpoints for the consumption of the output of models by third party services (e.g. visualizations and dashboards). </a:t>
            </a:r>
          </a:p>
        </p:txBody>
      </p:sp>
    </p:spTree>
    <p:extLst>
      <p:ext uri="{BB962C8B-B14F-4D97-AF65-F5344CB8AC3E}">
        <p14:creationId xmlns:p14="http://schemas.microsoft.com/office/powerpoint/2010/main" val="355892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1DDA2-F403-4BDE-AD0C-678EBA095571}"/>
              </a:ext>
            </a:extLst>
          </p:cNvPr>
          <p:cNvSpPr>
            <a:spLocks noGrp="1"/>
          </p:cNvSpPr>
          <p:nvPr>
            <p:ph type="title"/>
          </p:nvPr>
        </p:nvSpPr>
        <p:spPr/>
        <p:txBody>
          <a:bodyPr/>
          <a:lstStyle/>
          <a:p>
            <a:r>
              <a:rPr lang="en-US" dirty="0"/>
              <a:t>UMSI Curriculum (cont.)</a:t>
            </a:r>
          </a:p>
        </p:txBody>
      </p:sp>
      <p:sp>
        <p:nvSpPr>
          <p:cNvPr id="6" name="Content Placeholder 5">
            <a:extLst>
              <a:ext uri="{FF2B5EF4-FFF2-40B4-BE49-F238E27FC236}">
                <a16:creationId xmlns:a16="http://schemas.microsoft.com/office/drawing/2014/main" id="{DAA71CE9-AAA4-4DEC-A423-2D06D59F7DFF}"/>
              </a:ext>
            </a:extLst>
          </p:cNvPr>
          <p:cNvSpPr>
            <a:spLocks noGrp="1"/>
          </p:cNvSpPr>
          <p:nvPr>
            <p:ph idx="1"/>
          </p:nvPr>
        </p:nvSpPr>
        <p:spPr>
          <a:xfrm>
            <a:off x="395536" y="1700808"/>
            <a:ext cx="8496944" cy="5112568"/>
          </a:xfrm>
        </p:spPr>
        <p:txBody>
          <a:bodyPr/>
          <a:lstStyle/>
          <a:p>
            <a:r>
              <a:rPr lang="en-US" sz="1400" b="0" dirty="0"/>
              <a:t>Course AT.8: </a:t>
            </a:r>
            <a:r>
              <a:rPr lang="en-US" sz="1400" dirty="0"/>
              <a:t>Causal Inference </a:t>
            </a:r>
            <a:r>
              <a:rPr lang="en-US" sz="1400" b="0" dirty="0"/>
              <a:t>(</a:t>
            </a:r>
            <a:r>
              <a:rPr lang="en-US" sz="1400" b="0" dirty="0" err="1"/>
              <a:t>prereq</a:t>
            </a:r>
            <a:r>
              <a:rPr lang="en-US" sz="1400" b="0" dirty="0"/>
              <a:t>: DSC.2, AT.1) </a:t>
            </a:r>
          </a:p>
          <a:p>
            <a:r>
              <a:rPr lang="en-US" sz="1400" b="0" dirty="0"/>
              <a:t>	Causal Inference introduces students to analytic techniques that infer, from observational data, that a treatment leads to an outcome. Techniques include propensity score matching and instrumental variables. At the end of this course, students will be able to identify when an analyst has incorrectly inferred causation from mere correlation and apply techniques to increase confidence in a causal interpretation. </a:t>
            </a:r>
          </a:p>
          <a:p>
            <a:r>
              <a:rPr lang="en-US" sz="1400" b="0" dirty="0"/>
              <a:t>Course AT.9: </a:t>
            </a:r>
            <a:r>
              <a:rPr lang="en-US" sz="1400" dirty="0"/>
              <a:t>Network analysis </a:t>
            </a:r>
            <a:r>
              <a:rPr lang="en-US" sz="1400" b="0" dirty="0"/>
              <a:t>(</a:t>
            </a:r>
            <a:r>
              <a:rPr lang="en-US" sz="1400" b="0" dirty="0" err="1"/>
              <a:t>prereq</a:t>
            </a:r>
            <a:r>
              <a:rPr lang="en-US" sz="1400" b="0" dirty="0"/>
              <a:t>: AT.1, DSC.2, CM.4, CM.3) </a:t>
            </a:r>
          </a:p>
          <a:p>
            <a:r>
              <a:rPr lang="en-US" sz="1400" b="0" dirty="0"/>
              <a:t>	Network Analysis introduces the basic concepts and metrics of network and graph data, characteristics of real world social networks and information networks, and tools to describe, visualize, and analyze large-scale networks. Students will also learn how information is diffused in everyday social networks. </a:t>
            </a:r>
          </a:p>
          <a:p>
            <a:r>
              <a:rPr lang="en-US" sz="1400" b="0" dirty="0"/>
              <a:t>Course AT.10: </a:t>
            </a:r>
            <a:r>
              <a:rPr lang="en-US" sz="1400" dirty="0"/>
              <a:t>Natural Language Processing </a:t>
            </a:r>
            <a:r>
              <a:rPr lang="en-US" sz="1400" b="0" dirty="0"/>
              <a:t>(</a:t>
            </a:r>
            <a:r>
              <a:rPr lang="en-US" sz="1400" b="0" dirty="0" err="1"/>
              <a:t>prereq</a:t>
            </a:r>
            <a:r>
              <a:rPr lang="en-US" sz="1400" b="0" dirty="0"/>
              <a:t>: DSC.2, AT.1, CM.3) </a:t>
            </a:r>
          </a:p>
          <a:p>
            <a:r>
              <a:rPr lang="en-US" sz="1400" dirty="0"/>
              <a:t>	</a:t>
            </a:r>
            <a:r>
              <a:rPr lang="en-US" sz="1400" b="0" dirty="0"/>
              <a:t>Natural Language Processing introduces how to use machine learning techniques to understand, annotate, and generate the language we see in everyday situations. It will cover methods and tools to process and discover knowledge from text data and how to apply these tools to different kinds of text and real world problems (such as sentiment/opinion analysis). </a:t>
            </a:r>
          </a:p>
          <a:p>
            <a:r>
              <a:rPr lang="en-US" sz="1400" b="0" dirty="0"/>
              <a:t>Course AT.11: </a:t>
            </a:r>
            <a:r>
              <a:rPr lang="en-US" sz="1400" dirty="0"/>
              <a:t>Experiment Design &amp; Analysis </a:t>
            </a:r>
            <a:r>
              <a:rPr lang="en-US" sz="1400" b="0" dirty="0"/>
              <a:t>(</a:t>
            </a:r>
            <a:r>
              <a:rPr lang="en-US" sz="1400" b="0" dirty="0" err="1"/>
              <a:t>prereq</a:t>
            </a:r>
            <a:r>
              <a:rPr lang="en-US" sz="1400" b="0" dirty="0"/>
              <a:t>: AT.1, CM.1) </a:t>
            </a:r>
          </a:p>
          <a:p>
            <a:r>
              <a:rPr lang="en-US" sz="1400" b="0" dirty="0"/>
              <a:t>	Randomized controlled experiments offer a way to make strong causal claims. This course will introduce students to common designs for experiments, starting with a simple A/B test. At the end of the course, students will be able to select an appropriate experiment design and, through simulation, determine an appropriate sample size. </a:t>
            </a:r>
          </a:p>
          <a:p>
            <a:endParaRPr lang="en-US" sz="1400" dirty="0"/>
          </a:p>
        </p:txBody>
      </p:sp>
    </p:spTree>
    <p:extLst>
      <p:ext uri="{BB962C8B-B14F-4D97-AF65-F5344CB8AC3E}">
        <p14:creationId xmlns:p14="http://schemas.microsoft.com/office/powerpoint/2010/main" val="1328607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1DDA2-F403-4BDE-AD0C-678EBA095571}"/>
              </a:ext>
            </a:extLst>
          </p:cNvPr>
          <p:cNvSpPr>
            <a:spLocks noGrp="1"/>
          </p:cNvSpPr>
          <p:nvPr>
            <p:ph type="title"/>
          </p:nvPr>
        </p:nvSpPr>
        <p:spPr/>
        <p:txBody>
          <a:bodyPr/>
          <a:lstStyle/>
          <a:p>
            <a:r>
              <a:rPr lang="en-US" dirty="0"/>
              <a:t>UMSI Curriculum (cont.)</a:t>
            </a:r>
          </a:p>
        </p:txBody>
      </p:sp>
      <p:sp>
        <p:nvSpPr>
          <p:cNvPr id="6" name="Content Placeholder 5">
            <a:extLst>
              <a:ext uri="{FF2B5EF4-FFF2-40B4-BE49-F238E27FC236}">
                <a16:creationId xmlns:a16="http://schemas.microsoft.com/office/drawing/2014/main" id="{DAA71CE9-AAA4-4DEC-A423-2D06D59F7DFF}"/>
              </a:ext>
            </a:extLst>
          </p:cNvPr>
          <p:cNvSpPr>
            <a:spLocks noGrp="1"/>
          </p:cNvSpPr>
          <p:nvPr>
            <p:ph idx="1"/>
          </p:nvPr>
        </p:nvSpPr>
        <p:spPr>
          <a:xfrm>
            <a:off x="395536" y="1700808"/>
            <a:ext cx="8496944" cy="5112568"/>
          </a:xfrm>
        </p:spPr>
        <p:txBody>
          <a:bodyPr/>
          <a:lstStyle/>
          <a:p>
            <a:r>
              <a:rPr lang="en-US" sz="1400" i="1" dirty="0"/>
              <a:t>APP: Data Science Application Areas </a:t>
            </a:r>
            <a:r>
              <a:rPr lang="en-US" sz="1400" dirty="0"/>
              <a:t>(2 credits required) </a:t>
            </a:r>
            <a:endParaRPr lang="en-US" sz="1400" b="0" dirty="0"/>
          </a:p>
          <a:p>
            <a:r>
              <a:rPr lang="fr-FR" sz="1400" b="0" dirty="0"/>
              <a:t>Course APP.1: </a:t>
            </a:r>
            <a:r>
              <a:rPr lang="fr-FR" sz="1400" dirty="0"/>
              <a:t>Information </a:t>
            </a:r>
            <a:r>
              <a:rPr lang="fr-FR" sz="1400" dirty="0" err="1"/>
              <a:t>Retrieval</a:t>
            </a:r>
            <a:r>
              <a:rPr lang="fr-FR" sz="1400" dirty="0"/>
              <a:t> </a:t>
            </a:r>
            <a:r>
              <a:rPr lang="fr-FR" sz="1400" b="0" dirty="0"/>
              <a:t>(</a:t>
            </a:r>
            <a:r>
              <a:rPr lang="fr-FR" sz="1400" b="0" dirty="0" err="1"/>
              <a:t>prereq</a:t>
            </a:r>
            <a:r>
              <a:rPr lang="fr-FR" sz="1400" b="0" dirty="0"/>
              <a:t>: AT.1, DSC.2, CM.4, CM.3) </a:t>
            </a:r>
          </a:p>
          <a:p>
            <a:r>
              <a:rPr lang="en-US" sz="1400" b="0" dirty="0"/>
              <a:t>	Information Retrieval will introduce the basic concepts, algorithms, and tools to build a search engine for large-scale text collections and various practical issues related to commercial search engines like Google and Bing (such as query log analysis). </a:t>
            </a:r>
          </a:p>
          <a:p>
            <a:r>
              <a:rPr lang="en-US" sz="1400" b="0" dirty="0"/>
              <a:t>Course APP.2: </a:t>
            </a:r>
            <a:r>
              <a:rPr lang="en-US" sz="1400" dirty="0"/>
              <a:t>Social Media Analytics </a:t>
            </a:r>
            <a:r>
              <a:rPr lang="en-US" sz="1400" b="0" dirty="0"/>
              <a:t>(</a:t>
            </a:r>
            <a:r>
              <a:rPr lang="en-US" sz="1400" b="0" dirty="0" err="1"/>
              <a:t>prereq</a:t>
            </a:r>
            <a:r>
              <a:rPr lang="en-US" sz="1400" b="0" dirty="0"/>
              <a:t>: DSC.2, COMM.1, COMM.2, CM.3, AT.9). </a:t>
            </a:r>
          </a:p>
          <a:p>
            <a:r>
              <a:rPr lang="en-US" sz="1400" b="0" dirty="0"/>
              <a:t>	Social Media Analytics explores the kinds of data streams produced by users of social media systems, and the kinds of analyses typically performed on them. The data streams include post contents (text, images, audio, and video), metadata including reactions, shares, and ratings by other users, and usage data (</a:t>
            </a:r>
            <a:r>
              <a:rPr lang="en-US" sz="1400" b="0" dirty="0" err="1"/>
              <a:t>e.g</a:t>
            </a:r>
            <a:r>
              <a:rPr lang="en-US" sz="1400" b="0" dirty="0"/>
              <a:t>, views, clicks, dwell time). Social media platform owners conduct analyses in order to improve their services and sell ads. Marketers conduct analyses in order to understand consumer reactions to products and brands, and to optimize ad campaigns. Social scientists, the media, and others use social media analytics to understand social relations and social trends. At the end of this course, students will be prepared to conduct a capstone project using social media data. </a:t>
            </a:r>
          </a:p>
          <a:p>
            <a:r>
              <a:rPr lang="en-US" sz="1400" b="0" dirty="0"/>
              <a:t>Course APP.3: </a:t>
            </a:r>
            <a:r>
              <a:rPr lang="en-US" sz="1400" dirty="0"/>
              <a:t>Learning analytics </a:t>
            </a:r>
            <a:r>
              <a:rPr lang="en-US" sz="1400" b="0" dirty="0"/>
              <a:t>(</a:t>
            </a:r>
            <a:r>
              <a:rPr lang="en-US" sz="1400" b="0" dirty="0" err="1"/>
              <a:t>prereq</a:t>
            </a:r>
            <a:r>
              <a:rPr lang="en-US" sz="1400" b="0" dirty="0"/>
              <a:t>: DSC.2, COMM.1, COMM.2, CM.3, AT.8). </a:t>
            </a:r>
          </a:p>
          <a:p>
            <a:r>
              <a:rPr lang="en-US" sz="1400" b="0" dirty="0"/>
              <a:t>	Learning Analytics explores how analytics and data science are being used by educational researchers to understand learning processes and outcomes. Topics students will explore include predictive models for student success, dashboards of learner activities, and behavioral interventions based on learner traces. Learners will explore how learning theories (e.g. social constructivism) are conceptualized from the lens of a data scientist, and be able to apply data science techniques to specific kinds of learning data. </a:t>
            </a:r>
            <a:endParaRPr lang="en-US" sz="1400" dirty="0"/>
          </a:p>
        </p:txBody>
      </p:sp>
    </p:spTree>
    <p:extLst>
      <p:ext uri="{BB962C8B-B14F-4D97-AF65-F5344CB8AC3E}">
        <p14:creationId xmlns:p14="http://schemas.microsoft.com/office/powerpoint/2010/main" val="3103100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1DDA2-F403-4BDE-AD0C-678EBA095571}"/>
              </a:ext>
            </a:extLst>
          </p:cNvPr>
          <p:cNvSpPr>
            <a:spLocks noGrp="1"/>
          </p:cNvSpPr>
          <p:nvPr>
            <p:ph type="title"/>
          </p:nvPr>
        </p:nvSpPr>
        <p:spPr/>
        <p:txBody>
          <a:bodyPr/>
          <a:lstStyle/>
          <a:p>
            <a:r>
              <a:rPr lang="en-US" dirty="0"/>
              <a:t>UMSI Curriculum (cont.)</a:t>
            </a:r>
          </a:p>
        </p:txBody>
      </p:sp>
      <p:sp>
        <p:nvSpPr>
          <p:cNvPr id="6" name="Content Placeholder 5">
            <a:extLst>
              <a:ext uri="{FF2B5EF4-FFF2-40B4-BE49-F238E27FC236}">
                <a16:creationId xmlns:a16="http://schemas.microsoft.com/office/drawing/2014/main" id="{DAA71CE9-AAA4-4DEC-A423-2D06D59F7DFF}"/>
              </a:ext>
            </a:extLst>
          </p:cNvPr>
          <p:cNvSpPr>
            <a:spLocks noGrp="1"/>
          </p:cNvSpPr>
          <p:nvPr>
            <p:ph idx="1"/>
          </p:nvPr>
        </p:nvSpPr>
        <p:spPr>
          <a:xfrm>
            <a:off x="395536" y="1700808"/>
            <a:ext cx="8496944" cy="5112568"/>
          </a:xfrm>
        </p:spPr>
        <p:txBody>
          <a:bodyPr/>
          <a:lstStyle/>
          <a:p>
            <a:r>
              <a:rPr lang="en-US" sz="1400" i="1" dirty="0"/>
              <a:t>CAP: Capstone Courses </a:t>
            </a:r>
            <a:endParaRPr lang="en-US" sz="1400" b="0" dirty="0"/>
          </a:p>
          <a:p>
            <a:r>
              <a:rPr lang="en-US" sz="1400" b="0" dirty="0"/>
              <a:t>Course CAP.1A,B: </a:t>
            </a:r>
            <a:r>
              <a:rPr lang="en-US" sz="1400" dirty="0"/>
              <a:t>Capstone I </a:t>
            </a:r>
            <a:r>
              <a:rPr lang="en-US" sz="1400" b="0" dirty="0"/>
              <a:t>(2 credits) </a:t>
            </a:r>
          </a:p>
          <a:p>
            <a:r>
              <a:rPr lang="en-US" sz="1400" b="0" dirty="0"/>
              <a:t>	In Capstone I, students will apply the skills they have gained in a larger project. This capstone will be scaffolded, and include elements of the preceding courses (e.g. data manipulation, visualization, and communication), and will be an important part of the learners portfolio. Students will be provided with an unprocessed dataset and directed to perform various manipulations of it to produce a clean dataset for analysis and the results of exploratory data analysis. </a:t>
            </a:r>
          </a:p>
          <a:p>
            <a:r>
              <a:rPr lang="en-US" sz="1400" b="0" dirty="0"/>
              <a:t>Course CAP.2A,B: </a:t>
            </a:r>
            <a:r>
              <a:rPr lang="en-US" sz="1400" dirty="0"/>
              <a:t>Capstone II</a:t>
            </a:r>
            <a:r>
              <a:rPr lang="en-US" sz="1400" b="0" dirty="0"/>
              <a:t>: (2 credits) </a:t>
            </a:r>
          </a:p>
          <a:p>
            <a:r>
              <a:rPr lang="en-US" sz="1400" b="0" dirty="0"/>
              <a:t>	In Capstone II, students will synthesize and apply the data science analytic techniques they have gained in a larger project. This capstone will focus on core data science methods, and will demonstrate the application of analytic techniques, such as supervised and unsupervised learning. The capstone will provide learners with some freedom in choosing their domain of interest. Students work with a real-world dataset. </a:t>
            </a:r>
          </a:p>
          <a:p>
            <a:r>
              <a:rPr lang="en-US" sz="1400" b="0" dirty="0"/>
              <a:t>Course CAP.3A,B,C: </a:t>
            </a:r>
            <a:r>
              <a:rPr lang="en-US" sz="1400" dirty="0"/>
              <a:t>Capstone III</a:t>
            </a:r>
            <a:r>
              <a:rPr lang="en-US" sz="1400" b="0" dirty="0"/>
              <a:t>: (3 credits; </a:t>
            </a:r>
            <a:r>
              <a:rPr lang="en-US" sz="1400" b="0" dirty="0" err="1"/>
              <a:t>prereq</a:t>
            </a:r>
            <a:r>
              <a:rPr lang="en-US" sz="1400" b="0" dirty="0"/>
              <a:t>: courses 5.x) </a:t>
            </a:r>
          </a:p>
          <a:p>
            <a:r>
              <a:rPr lang="en-US" sz="1400" b="0" dirty="0"/>
              <a:t>	Capstone III is based on the domain specific courses (e.g. information retrieval, social media analytics, and learning analytics) which the students have taken in the last semester of study. Building on those topics, students will be expected to apply the breadth of the data science pipeline, from contextual inquiry through data manipulation, machine learning, and data presentation. This capstone is open ended, and acts as a signature project for the students, and the core of their learner portfolio.</a:t>
            </a:r>
            <a:endParaRPr lang="en-US" sz="1050" dirty="0"/>
          </a:p>
        </p:txBody>
      </p:sp>
    </p:spTree>
    <p:extLst>
      <p:ext uri="{BB962C8B-B14F-4D97-AF65-F5344CB8AC3E}">
        <p14:creationId xmlns:p14="http://schemas.microsoft.com/office/powerpoint/2010/main" val="146378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E8F5-FC36-43C2-8FD9-6E268CB31166}"/>
              </a:ext>
            </a:extLst>
          </p:cNvPr>
          <p:cNvSpPr>
            <a:spLocks noGrp="1"/>
          </p:cNvSpPr>
          <p:nvPr>
            <p:ph type="title"/>
          </p:nvPr>
        </p:nvSpPr>
        <p:spPr/>
        <p:txBody>
          <a:bodyPr/>
          <a:lstStyle/>
          <a:p>
            <a:r>
              <a:rPr lang="en-US" dirty="0"/>
              <a:t>What is It?</a:t>
            </a:r>
          </a:p>
        </p:txBody>
      </p:sp>
      <p:sp>
        <p:nvSpPr>
          <p:cNvPr id="3" name="Content Placeholder 2">
            <a:extLst>
              <a:ext uri="{FF2B5EF4-FFF2-40B4-BE49-F238E27FC236}">
                <a16:creationId xmlns:a16="http://schemas.microsoft.com/office/drawing/2014/main" id="{093AA8E1-C3FA-4E43-B5B7-EA34E387E613}"/>
              </a:ext>
            </a:extLst>
          </p:cNvPr>
          <p:cNvSpPr>
            <a:spLocks noGrp="1"/>
          </p:cNvSpPr>
          <p:nvPr>
            <p:ph idx="1"/>
          </p:nvPr>
        </p:nvSpPr>
        <p:spPr>
          <a:xfrm>
            <a:off x="611560" y="1676400"/>
            <a:ext cx="8075240" cy="4191000"/>
          </a:xfrm>
        </p:spPr>
        <p:txBody>
          <a:bodyPr/>
          <a:lstStyle/>
          <a:p>
            <a:r>
              <a:rPr lang="en-US" b="0" dirty="0"/>
              <a:t>The Center for the Digital Nonprofit is unique in its approach, bringing together </a:t>
            </a:r>
            <a:r>
              <a:rPr lang="en-US" b="0" dirty="0">
                <a:solidFill>
                  <a:srgbClr val="FF0000"/>
                </a:solidFill>
              </a:rPr>
              <a:t>stakeholders from nonprofit organizations and the technology sector </a:t>
            </a:r>
            <a:r>
              <a:rPr lang="en-US" b="0" dirty="0"/>
              <a:t>to work collaboratively.</a:t>
            </a:r>
          </a:p>
          <a:p>
            <a:r>
              <a:rPr lang="en-US" b="0" dirty="0"/>
              <a:t>Founded by NetHope, The Center builds on a </a:t>
            </a:r>
            <a:r>
              <a:rPr lang="en-US" b="0" dirty="0">
                <a:solidFill>
                  <a:srgbClr val="FF0000"/>
                </a:solidFill>
              </a:rPr>
              <a:t>16-year history of trusted cross-sector partnerships</a:t>
            </a:r>
            <a:r>
              <a:rPr lang="en-US" b="0" dirty="0"/>
              <a:t>. The Center welcomes active participation from committed organizations eager to tackle – and solve – big problems.</a:t>
            </a:r>
          </a:p>
          <a:p>
            <a:r>
              <a:rPr lang="en-US" b="0" dirty="0"/>
              <a:t>Representing more than 50 of the world’s largest humanitarian, development, and conservation organizations, the nonprofit </a:t>
            </a:r>
            <a:r>
              <a:rPr lang="en-US" b="0" dirty="0">
                <a:solidFill>
                  <a:srgbClr val="FF0000"/>
                </a:solidFill>
              </a:rPr>
              <a:t>members of The Center work in over 180 countries and represent $23 billion in annual international aid. </a:t>
            </a:r>
            <a:r>
              <a:rPr lang="en-US" b="0" dirty="0"/>
              <a:t>The Center’s 50 technology partners bring the value of over $676+ billion of technology R&amp;D and the creative ideas of more than 1 million employees.</a:t>
            </a:r>
            <a:br>
              <a:rPr lang="en-US" b="0" dirty="0"/>
            </a:br>
            <a:r>
              <a:rPr lang="en-US" dirty="0"/>
              <a:t> </a:t>
            </a:r>
            <a:endParaRPr lang="en-US" b="0" dirty="0"/>
          </a:p>
          <a:p>
            <a:endParaRPr lang="en-US" dirty="0"/>
          </a:p>
        </p:txBody>
      </p:sp>
    </p:spTree>
    <p:extLst>
      <p:ext uri="{BB962C8B-B14F-4D97-AF65-F5344CB8AC3E}">
        <p14:creationId xmlns:p14="http://schemas.microsoft.com/office/powerpoint/2010/main" val="608207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B4E4A-901F-4979-8D65-14019638C5B2}"/>
              </a:ext>
            </a:extLst>
          </p:cNvPr>
          <p:cNvSpPr>
            <a:spLocks noGrp="1"/>
          </p:cNvSpPr>
          <p:nvPr>
            <p:ph type="title"/>
          </p:nvPr>
        </p:nvSpPr>
        <p:spPr/>
        <p:txBody>
          <a:bodyPr/>
          <a:lstStyle/>
          <a:p>
            <a:r>
              <a:rPr lang="en-US" dirty="0"/>
              <a:t>The Why?</a:t>
            </a:r>
          </a:p>
        </p:txBody>
      </p:sp>
      <p:pic>
        <p:nvPicPr>
          <p:cNvPr id="4" name="Picture 3">
            <a:extLst>
              <a:ext uri="{FF2B5EF4-FFF2-40B4-BE49-F238E27FC236}">
                <a16:creationId xmlns:a16="http://schemas.microsoft.com/office/drawing/2014/main" id="{DD7F8CB2-9676-4692-B6EC-4AA4FEB6C92E}"/>
              </a:ext>
            </a:extLst>
          </p:cNvPr>
          <p:cNvPicPr>
            <a:picLocks noChangeAspect="1"/>
          </p:cNvPicPr>
          <p:nvPr/>
        </p:nvPicPr>
        <p:blipFill>
          <a:blip r:embed="rId3"/>
          <a:stretch>
            <a:fillRect/>
          </a:stretch>
        </p:blipFill>
        <p:spPr>
          <a:xfrm>
            <a:off x="436628" y="2033571"/>
            <a:ext cx="8270744" cy="2790857"/>
          </a:xfrm>
          <a:prstGeom prst="rect">
            <a:avLst/>
          </a:prstGeom>
        </p:spPr>
      </p:pic>
    </p:spTree>
    <p:extLst>
      <p:ext uri="{BB962C8B-B14F-4D97-AF65-F5344CB8AC3E}">
        <p14:creationId xmlns:p14="http://schemas.microsoft.com/office/powerpoint/2010/main" val="3181230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18F4-CD6F-40ED-B6C5-BC0472883C60}"/>
              </a:ext>
            </a:extLst>
          </p:cNvPr>
          <p:cNvSpPr>
            <a:spLocks noGrp="1"/>
          </p:cNvSpPr>
          <p:nvPr>
            <p:ph type="title"/>
          </p:nvPr>
        </p:nvSpPr>
        <p:spPr/>
        <p:txBody>
          <a:bodyPr/>
          <a:lstStyle/>
          <a:p>
            <a:r>
              <a:rPr lang="en-US" dirty="0"/>
              <a:t>The Solution</a:t>
            </a:r>
          </a:p>
        </p:txBody>
      </p:sp>
      <p:sp>
        <p:nvSpPr>
          <p:cNvPr id="3" name="Content Placeholder 2">
            <a:extLst>
              <a:ext uri="{FF2B5EF4-FFF2-40B4-BE49-F238E27FC236}">
                <a16:creationId xmlns:a16="http://schemas.microsoft.com/office/drawing/2014/main" id="{3070771F-2D12-4A9C-A767-2DC6294727B1}"/>
              </a:ext>
            </a:extLst>
          </p:cNvPr>
          <p:cNvSpPr>
            <a:spLocks noGrp="1"/>
          </p:cNvSpPr>
          <p:nvPr>
            <p:ph sz="half" idx="1"/>
          </p:nvPr>
        </p:nvSpPr>
        <p:spPr>
          <a:xfrm>
            <a:off x="457200" y="2204864"/>
            <a:ext cx="4038600" cy="4191000"/>
          </a:xfrm>
        </p:spPr>
        <p:txBody>
          <a:bodyPr/>
          <a:lstStyle/>
          <a:p>
            <a:pPr marL="0" indent="0"/>
            <a:r>
              <a:rPr lang="en-US" b="0" dirty="0"/>
              <a:t>Combine the on-the-ground experience of global nonprofits with the expertise of the technology sector to create, adopt, and scale innovative solutions.</a:t>
            </a:r>
          </a:p>
          <a:p>
            <a:endParaRPr lang="en-US" dirty="0"/>
          </a:p>
        </p:txBody>
      </p:sp>
      <p:pic>
        <p:nvPicPr>
          <p:cNvPr id="5" name="Content Placeholder 4">
            <a:extLst>
              <a:ext uri="{FF2B5EF4-FFF2-40B4-BE49-F238E27FC236}">
                <a16:creationId xmlns:a16="http://schemas.microsoft.com/office/drawing/2014/main" id="{2E477FFB-68D5-4BFF-9F17-B800ECA546C6}"/>
              </a:ext>
            </a:extLst>
          </p:cNvPr>
          <p:cNvPicPr>
            <a:picLocks noGrp="1" noChangeAspect="1"/>
          </p:cNvPicPr>
          <p:nvPr>
            <p:ph sz="half" idx="2"/>
          </p:nvPr>
        </p:nvPicPr>
        <p:blipFill>
          <a:blip r:embed="rId3"/>
          <a:stretch>
            <a:fillRect/>
          </a:stretch>
        </p:blipFill>
        <p:spPr>
          <a:xfrm>
            <a:off x="4644008" y="2060848"/>
            <a:ext cx="4336059" cy="3501258"/>
          </a:xfrm>
          <a:prstGeom prst="rect">
            <a:avLst/>
          </a:prstGeom>
        </p:spPr>
      </p:pic>
    </p:spTree>
    <p:extLst>
      <p:ext uri="{BB962C8B-B14F-4D97-AF65-F5344CB8AC3E}">
        <p14:creationId xmlns:p14="http://schemas.microsoft.com/office/powerpoint/2010/main" val="2577169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BE48-DC09-42AF-B58A-9CE3A6580CA8}"/>
              </a:ext>
            </a:extLst>
          </p:cNvPr>
          <p:cNvSpPr>
            <a:spLocks noGrp="1"/>
          </p:cNvSpPr>
          <p:nvPr>
            <p:ph type="title"/>
          </p:nvPr>
        </p:nvSpPr>
        <p:spPr/>
        <p:txBody>
          <a:bodyPr/>
          <a:lstStyle/>
          <a:p>
            <a:r>
              <a:rPr lang="en-US" dirty="0"/>
              <a:t>CDN Key Projects</a:t>
            </a:r>
          </a:p>
        </p:txBody>
      </p:sp>
      <p:pic>
        <p:nvPicPr>
          <p:cNvPr id="3" name="Picture 2">
            <a:extLst>
              <a:ext uri="{FF2B5EF4-FFF2-40B4-BE49-F238E27FC236}">
                <a16:creationId xmlns:a16="http://schemas.microsoft.com/office/drawing/2014/main" id="{30BBFA48-75DF-4F93-B129-6F62992A6A32}"/>
              </a:ext>
            </a:extLst>
          </p:cNvPr>
          <p:cNvPicPr>
            <a:picLocks noChangeAspect="1"/>
          </p:cNvPicPr>
          <p:nvPr/>
        </p:nvPicPr>
        <p:blipFill>
          <a:blip r:embed="rId3"/>
          <a:stretch>
            <a:fillRect/>
          </a:stretch>
        </p:blipFill>
        <p:spPr>
          <a:xfrm>
            <a:off x="323528" y="2292356"/>
            <a:ext cx="8696444" cy="2500608"/>
          </a:xfrm>
          <a:prstGeom prst="rect">
            <a:avLst/>
          </a:prstGeom>
        </p:spPr>
      </p:pic>
    </p:spTree>
    <p:extLst>
      <p:ext uri="{BB962C8B-B14F-4D97-AF65-F5344CB8AC3E}">
        <p14:creationId xmlns:p14="http://schemas.microsoft.com/office/powerpoint/2010/main" val="798959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F4B49A-9A65-417F-92ED-E470A2E6B138}"/>
              </a:ext>
            </a:extLst>
          </p:cNvPr>
          <p:cNvSpPr>
            <a:spLocks noGrp="1"/>
          </p:cNvSpPr>
          <p:nvPr>
            <p:ph type="title"/>
          </p:nvPr>
        </p:nvSpPr>
        <p:spPr/>
        <p:txBody>
          <a:bodyPr/>
          <a:lstStyle/>
          <a:p>
            <a:r>
              <a:rPr lang="en-US" dirty="0"/>
              <a:t>Skills Framework for the Digital NGO</a:t>
            </a:r>
          </a:p>
        </p:txBody>
      </p:sp>
      <p:sp>
        <p:nvSpPr>
          <p:cNvPr id="8" name="Content Placeholder 7">
            <a:extLst>
              <a:ext uri="{FF2B5EF4-FFF2-40B4-BE49-F238E27FC236}">
                <a16:creationId xmlns:a16="http://schemas.microsoft.com/office/drawing/2014/main" id="{E84DE410-DF42-4F61-BDB9-EE3A05FAEBA2}"/>
              </a:ext>
            </a:extLst>
          </p:cNvPr>
          <p:cNvSpPr>
            <a:spLocks noGrp="1"/>
          </p:cNvSpPr>
          <p:nvPr>
            <p:ph sz="half" idx="1"/>
          </p:nvPr>
        </p:nvSpPr>
        <p:spPr/>
        <p:txBody>
          <a:bodyPr/>
          <a:lstStyle/>
          <a:p>
            <a:endParaRPr lang="en-US" b="0" dirty="0"/>
          </a:p>
          <a:p>
            <a:endParaRPr lang="en-US" dirty="0"/>
          </a:p>
        </p:txBody>
      </p:sp>
      <p:pic>
        <p:nvPicPr>
          <p:cNvPr id="11" name="Picture 10">
            <a:extLst>
              <a:ext uri="{FF2B5EF4-FFF2-40B4-BE49-F238E27FC236}">
                <a16:creationId xmlns:a16="http://schemas.microsoft.com/office/drawing/2014/main" id="{3865BA04-23F0-4172-A311-1ACB47BD59EC}"/>
              </a:ext>
            </a:extLst>
          </p:cNvPr>
          <p:cNvPicPr>
            <a:picLocks noChangeAspect="1"/>
          </p:cNvPicPr>
          <p:nvPr/>
        </p:nvPicPr>
        <p:blipFill>
          <a:blip r:embed="rId3"/>
          <a:stretch>
            <a:fillRect/>
          </a:stretch>
        </p:blipFill>
        <p:spPr>
          <a:xfrm>
            <a:off x="46447" y="2564904"/>
            <a:ext cx="4237521" cy="2997889"/>
          </a:xfrm>
          <a:prstGeom prst="rect">
            <a:avLst/>
          </a:prstGeom>
        </p:spPr>
      </p:pic>
      <p:pic>
        <p:nvPicPr>
          <p:cNvPr id="4" name="Content Placeholder 3">
            <a:extLst>
              <a:ext uri="{FF2B5EF4-FFF2-40B4-BE49-F238E27FC236}">
                <a16:creationId xmlns:a16="http://schemas.microsoft.com/office/drawing/2014/main" id="{52864C8F-B6E2-4A74-9A77-583AEFB5F6C5}"/>
              </a:ext>
            </a:extLst>
          </p:cNvPr>
          <p:cNvPicPr>
            <a:picLocks noGrp="1" noChangeAspect="1"/>
          </p:cNvPicPr>
          <p:nvPr>
            <p:ph sz="half" idx="2"/>
          </p:nvPr>
        </p:nvPicPr>
        <p:blipFill>
          <a:blip r:embed="rId4"/>
          <a:stretch>
            <a:fillRect/>
          </a:stretch>
        </p:blipFill>
        <p:spPr>
          <a:xfrm>
            <a:off x="4407470" y="1828800"/>
            <a:ext cx="4629026" cy="4454344"/>
          </a:xfrm>
          <a:prstGeom prst="rect">
            <a:avLst/>
          </a:prstGeom>
        </p:spPr>
      </p:pic>
      <p:pic>
        <p:nvPicPr>
          <p:cNvPr id="5" name="Picture 4">
            <a:extLst>
              <a:ext uri="{FF2B5EF4-FFF2-40B4-BE49-F238E27FC236}">
                <a16:creationId xmlns:a16="http://schemas.microsoft.com/office/drawing/2014/main" id="{805A60FC-9840-454E-8090-F99D79A46CE1}"/>
              </a:ext>
            </a:extLst>
          </p:cNvPr>
          <p:cNvPicPr>
            <a:picLocks noChangeAspect="1"/>
          </p:cNvPicPr>
          <p:nvPr/>
        </p:nvPicPr>
        <p:blipFill>
          <a:blip r:embed="rId5"/>
          <a:stretch>
            <a:fillRect/>
          </a:stretch>
        </p:blipFill>
        <p:spPr>
          <a:xfrm>
            <a:off x="179512" y="5996743"/>
            <a:ext cx="1926677" cy="788989"/>
          </a:xfrm>
          <a:prstGeom prst="rect">
            <a:avLst/>
          </a:prstGeom>
        </p:spPr>
      </p:pic>
    </p:spTree>
    <p:extLst>
      <p:ext uri="{BB962C8B-B14F-4D97-AF65-F5344CB8AC3E}">
        <p14:creationId xmlns:p14="http://schemas.microsoft.com/office/powerpoint/2010/main" val="2697194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6D6E3A9E70BF4C9F7CBB65C45C8143" ma:contentTypeVersion="0" ma:contentTypeDescription="Create a new document." ma:contentTypeScope="" ma:versionID="e217719a970581a934402205edb9f14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94B6FA-71D9-417B-899C-4C80569698B6}">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4F4B74D2-8896-4C44-B710-F16083910C8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IFRC_English</Template>
  <TotalTime>46022</TotalTime>
  <Words>2201</Words>
  <Application>Microsoft Office PowerPoint</Application>
  <PresentationFormat>On-screen Show (4:3)</PresentationFormat>
  <Paragraphs>395</Paragraphs>
  <Slides>47</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Calibri (Body)</vt:lpstr>
      <vt:lpstr>Lucida Grande</vt:lpstr>
      <vt:lpstr>Wingdings</vt:lpstr>
      <vt:lpstr>ヒラギノ角ゴ ProN W3</vt:lpstr>
      <vt:lpstr>Office Theme</vt:lpstr>
      <vt:lpstr>1_Office Theme</vt:lpstr>
      <vt:lpstr>NetHope Center for the Digital Nonprofit and the Masters in Data Science</vt:lpstr>
      <vt:lpstr>Objectives</vt:lpstr>
      <vt:lpstr>PowerPoint Presentation</vt:lpstr>
      <vt:lpstr>The Center for the Digital Nonprofit (with thanks to Lauren Woodman, CEO and Jim Daniell, CIO)</vt:lpstr>
      <vt:lpstr>What is It?</vt:lpstr>
      <vt:lpstr>The Why?</vt:lpstr>
      <vt:lpstr>The Solution</vt:lpstr>
      <vt:lpstr>CDN Key Projects</vt:lpstr>
      <vt:lpstr>Skills Framework for the Digital NGO</vt:lpstr>
      <vt:lpstr>PowerPoint Presentation</vt:lpstr>
      <vt:lpstr>PowerPoint Presentation</vt:lpstr>
      <vt:lpstr>The DNA Defines Four Type of Nonprofits</vt:lpstr>
      <vt:lpstr>Digital Threshold and Digital Transformation</vt:lpstr>
      <vt:lpstr>DNA Results (as of June 2018)</vt:lpstr>
      <vt:lpstr>PowerPoint Presentation</vt:lpstr>
      <vt:lpstr>Data 1.0, 2.0, 3.0++</vt:lpstr>
      <vt:lpstr>Hierarchy of Data Evolution</vt:lpstr>
      <vt:lpstr>Heat Map – Sample-only</vt:lpstr>
      <vt:lpstr>The MADS Degree</vt:lpstr>
      <vt:lpstr>The New UMSI Online Degree Program</vt:lpstr>
      <vt:lpstr>The Why?</vt:lpstr>
      <vt:lpstr>The MADS Degree has Six Areas of Mastery</vt:lpstr>
      <vt:lpstr>Intersections and Gaps </vt:lpstr>
      <vt:lpstr>PowerPoint Presentation</vt:lpstr>
      <vt:lpstr>DS Salaries are beyond NGO Means</vt:lpstr>
      <vt:lpstr>PowerPoint Presentation</vt:lpstr>
      <vt:lpstr>PowerPoint Presentation</vt:lpstr>
      <vt:lpstr>Applying DS to Growing Reports Volume?</vt:lpstr>
      <vt:lpstr>Cultural Obstacles</vt:lpstr>
      <vt:lpstr>The Net Forecast? </vt:lpstr>
      <vt:lpstr>Questions to think about</vt:lpstr>
      <vt:lpstr>Next Steps, Q&amp;A</vt:lpstr>
      <vt:lpstr>PowerPoint Presentation</vt:lpstr>
      <vt:lpstr>The Center for the Digital Nonprofit</vt:lpstr>
      <vt:lpstr>IDEA / D3</vt:lpstr>
      <vt:lpstr>PowerPoint Presentation</vt:lpstr>
      <vt:lpstr>Digital Skills Framework for the Nonprofit</vt:lpstr>
      <vt:lpstr>Digital Skills Framework for the Nonprofit</vt:lpstr>
      <vt:lpstr>PowerPoint Presentation</vt:lpstr>
      <vt:lpstr>UMSI Curriculum </vt:lpstr>
      <vt:lpstr>UMSI Curriculum (cont.)</vt:lpstr>
      <vt:lpstr>UMSI Curriculum (cont.)</vt:lpstr>
      <vt:lpstr>UMSI Curriculum (cont.)</vt:lpstr>
      <vt:lpstr>UMSI Curriculum (cont.)</vt:lpstr>
      <vt:lpstr>UMSI Curriculum (cont.)</vt:lpstr>
      <vt:lpstr>UMSI Curriculum (cont.)</vt:lpstr>
      <vt:lpstr>UMSI Curriculum (cont.)</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Divide Initiative</dc:title>
  <dc:creator>Edward Happ</dc:creator>
  <cp:lastModifiedBy>Happ, Edward</cp:lastModifiedBy>
  <cp:revision>1076</cp:revision>
  <cp:lastPrinted>2018-10-22T14:18:19Z</cp:lastPrinted>
  <dcterms:created xsi:type="dcterms:W3CDTF">2010-03-04T15:12:21Z</dcterms:created>
  <dcterms:modified xsi:type="dcterms:W3CDTF">2018-11-01T19:40:01Z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0x010100D46D6E3A9E70BF4C9F7CBB65C45C8143</vt:lpwstr>
  </property>
</Properties>
</file>