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Default Extension="emf" ContentType="image/x-emf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24" r:id="rId2"/>
    <p:sldId id="319" r:id="rId3"/>
    <p:sldId id="323" r:id="rId4"/>
    <p:sldId id="320" r:id="rId5"/>
    <p:sldId id="314" r:id="rId6"/>
    <p:sldId id="317" r:id="rId7"/>
    <p:sldId id="321" r:id="rId8"/>
    <p:sldId id="322" r:id="rId9"/>
    <p:sldId id="318" r:id="rId10"/>
    <p:sldId id="325" r:id="rId11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5B5B5B"/>
    <a:srgbClr val="3B8123"/>
    <a:srgbClr val="549C25"/>
    <a:srgbClr val="5FB12B"/>
    <a:srgbClr val="439328"/>
    <a:srgbClr val="4AA22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76" autoAdjust="0"/>
    <p:restoredTop sz="93855" autoAdjust="0"/>
  </p:normalViewPr>
  <p:slideViewPr>
    <p:cSldViewPr>
      <p:cViewPr varScale="1">
        <p:scale>
          <a:sx n="70" d="100"/>
          <a:sy n="70" d="100"/>
        </p:scale>
        <p:origin x="-14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\NetHope\New%20NGO%20IT%20Calculus%20v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75"/>
      <c:perspective val="30"/>
    </c:view3D>
    <c:plotArea>
      <c:layout/>
      <c:pie3DChart>
        <c:varyColors val="1"/>
        <c:ser>
          <c:idx val="0"/>
          <c:order val="0"/>
          <c:explosion val="4"/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4"/>
            <c:explosion val="11"/>
            <c:spPr>
              <a:solidFill>
                <a:srgbClr val="FF0000"/>
              </a:solidFill>
            </c:spPr>
          </c:dPt>
          <c:dLbls>
            <c:dLbl>
              <c:idx val="1"/>
              <c:layout>
                <c:manualLayout>
                  <c:x val="-0.16497861109902703"/>
                  <c:y val="-5.5374076392022173E-2"/>
                </c:manualLayout>
              </c:layout>
              <c:dLblPos val="bestFit"/>
              <c:showPercent val="1"/>
            </c:dLbl>
            <c:dLbl>
              <c:idx val="2"/>
              <c:layout>
                <c:manualLayout>
                  <c:x val="7.6624468902713157E-3"/>
                  <c:y val="-1.6595494879221427E-2"/>
                </c:manualLayout>
              </c:layout>
              <c:dLblPos val="bestFit"/>
              <c:showPercent val="1"/>
            </c:dLbl>
            <c:dLbl>
              <c:idx val="3"/>
              <c:layout/>
              <c:showPercent val="1"/>
            </c:dLbl>
            <c:dLbl>
              <c:idx val="4"/>
              <c:layout>
                <c:manualLayout>
                  <c:x val="0.11372007366482509"/>
                  <c:y val="-4.5400323111182299E-2"/>
                </c:manualLayout>
              </c:layout>
              <c:showPercent val="1"/>
            </c:dLbl>
            <c:dLbl>
              <c:idx val="5"/>
              <c:showPercent val="1"/>
            </c:dLbl>
            <c:dLbl>
              <c:idx val="6"/>
              <c:layout>
                <c:manualLayout>
                  <c:x val="2.5280665883615432E-2"/>
                  <c:y val="-2.2169047050936742E-2"/>
                </c:manualLayout>
              </c:layout>
              <c:dLblPos val="bestFit"/>
              <c:showPercent val="1"/>
            </c:dLbl>
            <c:numFmt formatCode="0.0%" sourceLinked="0"/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ctr"/>
            <c:showPercent val="1"/>
            <c:showLeaderLines val="1"/>
          </c:dLbls>
          <c:cat>
            <c:strRef>
              <c:f>'Case 2'!$C$3:$C$7</c:f>
              <c:strCache>
                <c:ptCount val="5"/>
                <c:pt idx="0">
                  <c:v>Base IT budget (22%)</c:v>
                </c:pt>
                <c:pt idx="1">
                  <c:v>Philanthropy - GIK + Volunteers (16%)</c:v>
                </c:pt>
                <c:pt idx="2">
                  <c:v>Collaboration  - NetHope, SS, I4D (2%)</c:v>
                </c:pt>
                <c:pt idx="3">
                  <c:v>Increased NGO skin-in-the-game (4%)</c:v>
                </c:pt>
                <c:pt idx="4">
                  <c:v>Remaining Gap  (56%)</c:v>
                </c:pt>
              </c:strCache>
            </c:strRef>
          </c:cat>
          <c:val>
            <c:numRef>
              <c:f>'Case 2'!$B$3:$B$7</c:f>
              <c:numCache>
                <c:formatCode>"$"#,##0_);[Red]\("$"#,##0\)</c:formatCode>
                <c:ptCount val="5"/>
                <c:pt idx="0">
                  <c:v>5000000</c:v>
                </c:pt>
                <c:pt idx="1">
                  <c:v>3500000</c:v>
                </c:pt>
                <c:pt idx="2">
                  <c:v>425657.05989110703</c:v>
                </c:pt>
                <c:pt idx="3">
                  <c:v>1000000</c:v>
                </c:pt>
                <c:pt idx="4">
                  <c:v>12574400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766201186177764"/>
          <c:y val="8.9587378287510733E-2"/>
          <c:w val="0.33453212685430894"/>
          <c:h val="0.76694951023913127"/>
        </c:manualLayout>
      </c:layout>
      <c:txPr>
        <a:bodyPr/>
        <a:lstStyle/>
        <a:p>
          <a:pPr rtl="0">
            <a:defRPr sz="1800"/>
          </a:pPr>
          <a:endParaRPr lang="en-US"/>
        </a:p>
      </c:txPr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CD6DAE1-E703-4380-8C3F-A129C02BB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D8A80E8-2B21-4175-8D3F-7EBEAC25E9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8A80E8-2B21-4175-8D3F-7EBEAC25E9C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8A80E8-2B21-4175-8D3F-7EBEAC25E9C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703686"/>
            <a:ext cx="4554538" cy="3473238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4177"/>
            <a:ext cx="5029200" cy="4183380"/>
          </a:xfrm>
          <a:noFill/>
          <a:ln/>
        </p:spPr>
        <p:txBody>
          <a:bodyPr lIns="91375" tIns="44887" rIns="91375" bIns="44887"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1725" y="719138"/>
            <a:ext cx="4654550" cy="3490912"/>
          </a:xfrm>
          <a:ln/>
        </p:spPr>
      </p:sp>
      <p:sp>
        <p:nvSpPr>
          <p:cNvPr id="165891" name="Notes Placeholder 2"/>
          <p:cNvSpPr>
            <a:spLocks noGrp="1"/>
          </p:cNvSpPr>
          <p:nvPr>
            <p:ph type="body" idx="1"/>
          </p:nvPr>
        </p:nvSpPr>
        <p:spPr>
          <a:xfrm>
            <a:off x="912813" y="4440238"/>
            <a:ext cx="5032375" cy="4135437"/>
          </a:xfrm>
          <a:noFill/>
          <a:ln/>
        </p:spPr>
        <p:txBody>
          <a:bodyPr lIns="94120" tIns="47060" rIns="94120" bIns="47060"/>
          <a:lstStyle/>
          <a:p>
            <a:pPr defTabSz="906463"/>
            <a:endParaRPr lang="en-US" smtClean="0">
              <a:latin typeface="Arial" pitchFamily="34" charset="0"/>
            </a:endParaRPr>
          </a:p>
        </p:txBody>
      </p:sp>
      <p:sp>
        <p:nvSpPr>
          <p:cNvPr id="165892" name="Slide Number Placeholder 3"/>
          <p:cNvSpPr txBox="1">
            <a:spLocks noGrp="1"/>
          </p:cNvSpPr>
          <p:nvPr/>
        </p:nvSpPr>
        <p:spPr bwMode="auto">
          <a:xfrm>
            <a:off x="3886200" y="8778875"/>
            <a:ext cx="29718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473" tIns="0" rIns="19473" bIns="0" anchor="b"/>
          <a:lstStyle/>
          <a:p>
            <a:pPr algn="r" defTabSz="927100" eaLnBrk="0" hangingPunct="0"/>
            <a:fld id="{D7C6C3F4-4C06-411B-86C1-84C0D06BED0A}" type="slidenum">
              <a:rPr lang="en-US" sz="1000" i="1">
                <a:latin typeface="Times New Roman" pitchFamily="18" charset="0"/>
                <a:ea typeface="ＭＳ Ｐゴシック" pitchFamily="34" charset="-128"/>
              </a:rPr>
              <a:pPr algn="r" defTabSz="927100" eaLnBrk="0" hangingPunct="0"/>
              <a:t>5</a:t>
            </a:fld>
            <a:endParaRPr lang="en-US" sz="1000" i="1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 txBox="1">
            <a:spLocks noGrp="1" noChangeArrowheads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46" tIns="46223" rIns="92446" bIns="46223" anchor="b"/>
          <a:lstStyle/>
          <a:p>
            <a:pPr algn="r" defTabSz="923925"/>
            <a:fld id="{F13A334F-DD50-4099-A1AC-2B19FF4A83EE}" type="slidenum">
              <a:rPr lang="en-US" sz="1200"/>
              <a:pPr algn="r" defTabSz="923925"/>
              <a:t>6</a:t>
            </a:fld>
            <a:endParaRPr lang="en-US" sz="1200"/>
          </a:p>
        </p:txBody>
      </p:sp>
      <p:sp>
        <p:nvSpPr>
          <p:cNvPr id="172035" name="Rectangle 7"/>
          <p:cNvSpPr txBox="1">
            <a:spLocks noGrp="1" noChangeArrowheads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46" tIns="46223" rIns="92446" bIns="46223" anchor="b"/>
          <a:lstStyle/>
          <a:p>
            <a:pPr algn="r" defTabSz="923925"/>
            <a:fld id="{CB23608F-4466-403E-8CEE-C68E4E84A32D}" type="slidenum">
              <a:rPr lang="en-US" sz="1200"/>
              <a:pPr algn="r" defTabSz="923925"/>
              <a:t>6</a:t>
            </a:fld>
            <a:endParaRPr lang="en-US" sz="1200"/>
          </a:p>
        </p:txBody>
      </p:sp>
      <p:sp>
        <p:nvSpPr>
          <p:cNvPr id="1720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6913"/>
            <a:ext cx="4648200" cy="3486150"/>
          </a:xfrm>
          <a:ln/>
        </p:spPr>
      </p:sp>
      <p:sp>
        <p:nvSpPr>
          <p:cNvPr id="172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  <a:ln/>
        </p:spPr>
        <p:txBody>
          <a:bodyPr lIns="92446" tIns="46223" rIns="92446" bIns="46223"/>
          <a:lstStyle/>
          <a:p>
            <a:r>
              <a:rPr lang="de-DE" smtClean="0">
                <a:latin typeface="Arial" pitchFamily="34" charset="0"/>
              </a:rPr>
              <a:t>Tuck/Dartmouth research, 2008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A fictitious $200M NGO; 1,700 users</a:t>
            </a: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D1143A-7242-47C3-BD8D-9DEB4D070454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7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8A80E8-2B21-4175-8D3F-7EBEAC25E9C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6913"/>
            <a:ext cx="4648200" cy="3486150"/>
          </a:xfrm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F9EA8B-E62A-45AA-BA2E-59E78D50C4F2}" type="datetime1">
              <a:rPr lang="en-US"/>
              <a:pPr/>
              <a:t>4/9/2010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The Power of Collaboration</a:t>
            </a:r>
            <a:endParaRPr lang="en-US" sz="1400" b="0" i="0">
              <a:solidFill>
                <a:schemeClr val="tx1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2C6F7-42E9-4CB5-8EA3-2D2032CE72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F4518C-BF7A-4420-8039-E5FE6E0F9E5B}" type="datetime1">
              <a:rPr lang="en-US"/>
              <a:pPr/>
              <a:t>4/9/2010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The Power of Collaboration</a:t>
            </a:r>
            <a:endParaRPr lang="en-US" sz="1400" b="0" i="0">
              <a:solidFill>
                <a:schemeClr val="tx1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ECC31-6AEE-4599-B303-3145C5C272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1E81D3-DB33-4240-85FB-BC2208EA753E}" type="datetime1">
              <a:rPr lang="en-US"/>
              <a:pPr/>
              <a:t>4/9/2010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The Power of Collaboration</a:t>
            </a:r>
            <a:endParaRPr lang="en-US" sz="1400" b="0" i="0">
              <a:solidFill>
                <a:schemeClr val="tx1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0FFA8-9780-4888-A0CE-1D8291DE0D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D39CED-5EB7-47D1-ADAC-35F281462000}" type="datetime1">
              <a:rPr lang="en-US"/>
              <a:pPr/>
              <a:t>4/9/2010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The Power of Collaboration</a:t>
            </a:r>
            <a:endParaRPr lang="en-US" sz="1400" b="0" i="0">
              <a:solidFill>
                <a:schemeClr val="tx1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F2654-8C2B-4EB5-AF91-09AA0906B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1E0FA7-21B1-4353-92B5-F22039732984}" type="datetime1">
              <a:rPr lang="en-US"/>
              <a:pPr/>
              <a:t>4/9/2010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The Power of Collaboration</a:t>
            </a:r>
            <a:endParaRPr lang="en-US" sz="1400" b="0" i="0">
              <a:solidFill>
                <a:schemeClr val="tx1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7FFBB-7D25-4CC3-88AB-A442FABB3C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2233CA-AAFF-492D-92AE-545E1D7255AC}" type="datetime1">
              <a:rPr lang="en-US"/>
              <a:pPr/>
              <a:t>4/9/2010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The Power of Collaboration</a:t>
            </a:r>
            <a:endParaRPr lang="en-US" sz="1400" b="0" i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C1E81-345B-4E31-B1BD-A64032E7CD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F37AC1-EE85-4431-B1F5-12632A6B6157}" type="datetime1">
              <a:rPr lang="en-US"/>
              <a:pPr/>
              <a:t>4/9/2010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The Power of Collaboration</a:t>
            </a:r>
            <a:endParaRPr lang="en-US" sz="1400" b="0" i="0">
              <a:solidFill>
                <a:schemeClr val="tx1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AB600-4190-4D7E-87CE-D91BDD226F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C206A9-84C7-4AFD-9A2F-36687B2D779C}" type="datetime1">
              <a:rPr lang="en-US"/>
              <a:pPr/>
              <a:t>4/9/2010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The Power of Collaboration</a:t>
            </a:r>
            <a:endParaRPr lang="en-US" sz="1400" b="0" i="0">
              <a:solidFill>
                <a:schemeClr val="tx1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F49E4-C1CF-46C1-A605-D20AFBB9C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6CE518-63F2-4F8F-91D2-AE7527FC73B5}" type="datetime1">
              <a:rPr lang="en-US"/>
              <a:pPr/>
              <a:t>4/9/2010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The Power of Collaboration</a:t>
            </a:r>
            <a:endParaRPr lang="en-US" sz="1400" b="0" i="0">
              <a:solidFill>
                <a:schemeClr val="tx1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4C0A8-7EB2-4D8F-B508-28EC39225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532DF4-B5B2-40AC-98A1-8C4C0F43B414}" type="datetime1">
              <a:rPr lang="en-US"/>
              <a:pPr/>
              <a:t>4/9/2010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The Power of Collaboration</a:t>
            </a:r>
            <a:endParaRPr lang="en-US" sz="1400" b="0" i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E1FAB-A1D3-4A72-9DEA-134CC5DF2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16D6A4-5C59-4583-B934-84F6CA55E318}" type="datetime1">
              <a:rPr lang="en-US"/>
              <a:pPr/>
              <a:t>4/9/2010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The Power of Collaboration</a:t>
            </a:r>
            <a:endParaRPr lang="en-US" sz="1400" b="0" i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9804F-BDF1-4D92-9E3E-777D4F42A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83A17A9D-127D-4A59-ABD9-8906876B8E6F}" type="datetime1">
              <a:rPr lang="en-US"/>
              <a:pPr/>
              <a:t>4/9/2010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04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 b="1" i="1">
                <a:solidFill>
                  <a:srgbClr val="3B8123"/>
                </a:solidFill>
              </a:defRPr>
            </a:lvl1pPr>
          </a:lstStyle>
          <a:p>
            <a:endParaRPr lang="en-US"/>
          </a:p>
          <a:p>
            <a:r>
              <a:rPr lang="en-US"/>
              <a:t>The Power of Collaboration</a:t>
            </a:r>
            <a:endParaRPr lang="en-US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DA351215-6156-48A4-ADAB-EA102A1843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457200" y="838200"/>
            <a:ext cx="8229600" cy="0"/>
          </a:xfrm>
          <a:prstGeom prst="line">
            <a:avLst/>
          </a:prstGeom>
          <a:noFill/>
          <a:ln w="57150">
            <a:solidFill>
              <a:srgbClr val="5FB12B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notesSlide" Target="../notesSlides/notesSlide2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3" Type="http://schemas.openxmlformats.org/officeDocument/2006/relationships/tags" Target="../tags/tag14.xml"/><Relationship Id="rId7" Type="http://schemas.openxmlformats.org/officeDocument/2006/relationships/slideLayout" Target="../slideLayouts/slideLayout7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tags" Target="../tags/tag17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3"/>
          <p:cNvSpPr>
            <a:spLocks noChangeArrowheads="1"/>
          </p:cNvSpPr>
          <p:nvPr/>
        </p:nvSpPr>
        <p:spPr bwMode="auto">
          <a:xfrm>
            <a:off x="454025" y="2676525"/>
            <a:ext cx="8034338" cy="1816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 smtClean="0"/>
              <a:t>NetHope &amp; IT Strategy – Latest Thinking</a:t>
            </a:r>
            <a:endParaRPr lang="en-US" sz="1800" b="1" dirty="0"/>
          </a:p>
          <a:p>
            <a:pPr eaLnBrk="0" hangingPunct="0">
              <a:spcBef>
                <a:spcPct val="50000"/>
              </a:spcBef>
            </a:pPr>
            <a:endParaRPr lang="en-US" sz="1600" b="1" dirty="0"/>
          </a:p>
          <a:p>
            <a:r>
              <a:rPr lang="en-US" sz="2000" b="1" dirty="0" smtClean="0">
                <a:solidFill>
                  <a:schemeClr val="tx2"/>
                </a:solidFill>
              </a:rPr>
              <a:t>April 9, </a:t>
            </a:r>
            <a:r>
              <a:rPr lang="en-US" sz="2000" b="1" dirty="0">
                <a:solidFill>
                  <a:schemeClr val="tx2"/>
                </a:solidFill>
              </a:rPr>
              <a:t>2010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 </a:t>
            </a:r>
            <a:endParaRPr lang="en-US" sz="2000" b="1" dirty="0"/>
          </a:p>
        </p:txBody>
      </p:sp>
      <p:sp>
        <p:nvSpPr>
          <p:cNvPr id="2051" name="Line 51"/>
          <p:cNvSpPr>
            <a:spLocks noChangeShapeType="1"/>
          </p:cNvSpPr>
          <p:nvPr/>
        </p:nvSpPr>
        <p:spPr bwMode="auto">
          <a:xfrm>
            <a:off x="565150" y="3282950"/>
            <a:ext cx="7867650" cy="0"/>
          </a:xfrm>
          <a:prstGeom prst="line">
            <a:avLst/>
          </a:prstGeom>
          <a:noFill/>
          <a:ln w="101600">
            <a:solidFill>
              <a:srgbClr val="008A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60" descr="nh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1500" y="254000"/>
            <a:ext cx="29972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Line 50"/>
          <p:cNvSpPr>
            <a:spLocks noChangeShapeType="1"/>
          </p:cNvSpPr>
          <p:nvPr/>
        </p:nvSpPr>
        <p:spPr bwMode="auto">
          <a:xfrm>
            <a:off x="590550" y="6257925"/>
            <a:ext cx="7867650" cy="0"/>
          </a:xfrm>
          <a:prstGeom prst="line">
            <a:avLst/>
          </a:prstGeom>
          <a:noFill/>
          <a:ln w="19050">
            <a:solidFill>
              <a:srgbClr val="008A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We Need a Paradigm Shift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can’t close the 56% gap without doing IT in a radically different way</a:t>
            </a:r>
          </a:p>
          <a:p>
            <a:r>
              <a:rPr lang="en-US" dirty="0" smtClean="0"/>
              <a:t>We will need to become consumers rather than employees</a:t>
            </a:r>
          </a:p>
          <a:p>
            <a:r>
              <a:rPr lang="en-US" dirty="0" smtClean="0"/>
              <a:t>The question that keeps me up at night: how do we do this?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The Power of Collaboration</a:t>
            </a:r>
            <a:endParaRPr lang="en-US" sz="1400" b="0" i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DF49E4-C1CF-46C1-A605-D20AFBB9C5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9220200" cy="914400"/>
          </a:xfrm>
        </p:spPr>
        <p:txBody>
          <a:bodyPr/>
          <a:lstStyle/>
          <a:p>
            <a:r>
              <a:rPr lang="en-US" sz="2800" smtClean="0">
                <a:ea typeface="ＭＳ Ｐゴシック" pitchFamily="34" charset="-128"/>
              </a:rPr>
              <a:t>NGO IT Strategy: Moving the Agenda Up the Pyramid</a:t>
            </a:r>
          </a:p>
        </p:txBody>
      </p:sp>
      <p:sp>
        <p:nvSpPr>
          <p:cNvPr id="22531" name="AutoShape 3"/>
          <p:cNvSpPr>
            <a:spLocks noChangeArrowheads="1"/>
          </p:cNvSpPr>
          <p:nvPr/>
        </p:nvSpPr>
        <p:spPr bwMode="gray">
          <a:xfrm>
            <a:off x="338138" y="1193800"/>
            <a:ext cx="808037" cy="4505325"/>
          </a:xfrm>
          <a:prstGeom prst="upArrow">
            <a:avLst>
              <a:gd name="adj1" fmla="val 50102"/>
              <a:gd name="adj2" fmla="val 75736"/>
            </a:avLst>
          </a:prstGeom>
          <a:solidFill>
            <a:srgbClr val="CC0000"/>
          </a:solidFill>
          <a:ln w="9525" algn="ctr">
            <a:noFill/>
            <a:miter lim="800000"/>
            <a:headEnd/>
            <a:tailEnd/>
          </a:ln>
        </p:spPr>
        <p:txBody>
          <a:bodyPr wrap="none" lIns="72000" tIns="72000" rIns="72000" bIns="72000" anchor="ctr"/>
          <a:lstStyle/>
          <a:p>
            <a:pPr algn="ctr" eaLnBrk="0" hangingPunct="0">
              <a:spcBef>
                <a:spcPct val="20000"/>
              </a:spcBef>
              <a:buSzPct val="100000"/>
              <a:buFont typeface="Wingdings" pitchFamily="2" charset="2"/>
              <a:buNone/>
            </a:pPr>
            <a:endParaRPr lang="en-US" sz="900" b="1"/>
          </a:p>
        </p:txBody>
      </p:sp>
      <p:sp>
        <p:nvSpPr>
          <p:cNvPr id="22532" name="AcnBodyText_ID_307207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 rot="-5400000">
            <a:off x="-546893" y="3320256"/>
            <a:ext cx="2544762" cy="21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1400" b="1">
                <a:solidFill>
                  <a:schemeClr val="bg1"/>
                </a:solidFill>
              </a:rPr>
              <a:t>Increasing Impact for Beneficiaries</a:t>
            </a:r>
          </a:p>
        </p:txBody>
      </p:sp>
      <p:sp>
        <p:nvSpPr>
          <p:cNvPr id="22533" name="Freeform 5"/>
          <p:cNvSpPr>
            <a:spLocks/>
          </p:cNvSpPr>
          <p:nvPr/>
        </p:nvSpPr>
        <p:spPr bwMode="auto">
          <a:xfrm>
            <a:off x="1558925" y="4852988"/>
            <a:ext cx="5664200" cy="862012"/>
          </a:xfrm>
          <a:custGeom>
            <a:avLst/>
            <a:gdLst>
              <a:gd name="T0" fmla="*/ 2147483647 w 2676"/>
              <a:gd name="T1" fmla="*/ 0 h 484"/>
              <a:gd name="T2" fmla="*/ 0 w 2676"/>
              <a:gd name="T3" fmla="*/ 2147483647 h 484"/>
              <a:gd name="T4" fmla="*/ 2147483647 w 2676"/>
              <a:gd name="T5" fmla="*/ 2147483647 h 484"/>
              <a:gd name="T6" fmla="*/ 2147483647 w 2676"/>
              <a:gd name="T7" fmla="*/ 0 h 484"/>
              <a:gd name="T8" fmla="*/ 2147483647 w 2676"/>
              <a:gd name="T9" fmla="*/ 0 h 4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6"/>
              <a:gd name="T16" fmla="*/ 0 h 484"/>
              <a:gd name="T17" fmla="*/ 2676 w 2676"/>
              <a:gd name="T18" fmla="*/ 484 h 4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6" h="484">
                <a:moveTo>
                  <a:pt x="271" y="0"/>
                </a:moveTo>
                <a:lnTo>
                  <a:pt x="0" y="483"/>
                </a:lnTo>
                <a:lnTo>
                  <a:pt x="2675" y="483"/>
                </a:lnTo>
                <a:lnTo>
                  <a:pt x="2404" y="0"/>
                </a:lnTo>
                <a:lnTo>
                  <a:pt x="271" y="0"/>
                </a:lnTo>
              </a:path>
            </a:pathLst>
          </a:custGeom>
          <a:solidFill>
            <a:srgbClr val="969696"/>
          </a:solidFill>
          <a:ln w="6350" cap="rnd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lIns="45720" rIns="45720"/>
          <a:lstStyle/>
          <a:p>
            <a:endParaRPr lang="en-US"/>
          </a:p>
        </p:txBody>
      </p:sp>
      <p:sp>
        <p:nvSpPr>
          <p:cNvPr id="22534" name="Freeform 6"/>
          <p:cNvSpPr>
            <a:spLocks/>
          </p:cNvSpPr>
          <p:nvPr/>
        </p:nvSpPr>
        <p:spPr bwMode="auto">
          <a:xfrm>
            <a:off x="3397250" y="1473200"/>
            <a:ext cx="1987550" cy="1493838"/>
          </a:xfrm>
          <a:custGeom>
            <a:avLst/>
            <a:gdLst>
              <a:gd name="T0" fmla="*/ 0 w 939"/>
              <a:gd name="T1" fmla="*/ 2147483647 h 839"/>
              <a:gd name="T2" fmla="*/ 2147483647 w 939"/>
              <a:gd name="T3" fmla="*/ 2147483647 h 839"/>
              <a:gd name="T4" fmla="*/ 2147483647 w 939"/>
              <a:gd name="T5" fmla="*/ 0 h 839"/>
              <a:gd name="T6" fmla="*/ 0 w 939"/>
              <a:gd name="T7" fmla="*/ 2147483647 h 839"/>
              <a:gd name="T8" fmla="*/ 0 60000 65536"/>
              <a:gd name="T9" fmla="*/ 0 60000 65536"/>
              <a:gd name="T10" fmla="*/ 0 60000 65536"/>
              <a:gd name="T11" fmla="*/ 0 60000 65536"/>
              <a:gd name="T12" fmla="*/ 0 w 939"/>
              <a:gd name="T13" fmla="*/ 0 h 839"/>
              <a:gd name="T14" fmla="*/ 939 w 939"/>
              <a:gd name="T15" fmla="*/ 839 h 8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39" h="839">
                <a:moveTo>
                  <a:pt x="0" y="838"/>
                </a:moveTo>
                <a:lnTo>
                  <a:pt x="938" y="838"/>
                </a:lnTo>
                <a:lnTo>
                  <a:pt x="469" y="0"/>
                </a:lnTo>
                <a:lnTo>
                  <a:pt x="0" y="838"/>
                </a:lnTo>
              </a:path>
            </a:pathLst>
          </a:custGeom>
          <a:solidFill>
            <a:srgbClr val="EAEAEA"/>
          </a:solidFill>
          <a:ln w="6350" cap="rnd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lIns="45720" rIns="45720"/>
          <a:lstStyle/>
          <a:p>
            <a:endParaRPr lang="en-US"/>
          </a:p>
        </p:txBody>
      </p:sp>
      <p:sp>
        <p:nvSpPr>
          <p:cNvPr id="22535" name="Freeform 7"/>
          <p:cNvSpPr>
            <a:spLocks/>
          </p:cNvSpPr>
          <p:nvPr/>
        </p:nvSpPr>
        <p:spPr bwMode="auto">
          <a:xfrm>
            <a:off x="2765425" y="2962275"/>
            <a:ext cx="3251200" cy="950913"/>
          </a:xfrm>
          <a:custGeom>
            <a:avLst/>
            <a:gdLst>
              <a:gd name="T0" fmla="*/ 0 w 1536"/>
              <a:gd name="T1" fmla="*/ 2147483647 h 533"/>
              <a:gd name="T2" fmla="*/ 2147483647 w 1536"/>
              <a:gd name="T3" fmla="*/ 2147483647 h 533"/>
              <a:gd name="T4" fmla="*/ 2147483647 w 1536"/>
              <a:gd name="T5" fmla="*/ 0 h 533"/>
              <a:gd name="T6" fmla="*/ 2147483647 w 1536"/>
              <a:gd name="T7" fmla="*/ 0 h 533"/>
              <a:gd name="T8" fmla="*/ 0 w 1536"/>
              <a:gd name="T9" fmla="*/ 2147483647 h 5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36"/>
              <a:gd name="T16" fmla="*/ 0 h 533"/>
              <a:gd name="T17" fmla="*/ 1536 w 1536"/>
              <a:gd name="T18" fmla="*/ 533 h 5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36" h="533">
                <a:moveTo>
                  <a:pt x="0" y="532"/>
                </a:moveTo>
                <a:lnTo>
                  <a:pt x="1535" y="532"/>
                </a:lnTo>
                <a:lnTo>
                  <a:pt x="1237" y="0"/>
                </a:lnTo>
                <a:lnTo>
                  <a:pt x="299" y="0"/>
                </a:lnTo>
                <a:lnTo>
                  <a:pt x="0" y="532"/>
                </a:lnTo>
              </a:path>
            </a:pathLst>
          </a:custGeom>
          <a:solidFill>
            <a:srgbClr val="DDDDDD"/>
          </a:solidFill>
          <a:ln w="6350" cap="rnd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lIns="45720" rIns="45720"/>
          <a:lstStyle/>
          <a:p>
            <a:endParaRPr lang="en-US"/>
          </a:p>
        </p:txBody>
      </p:sp>
      <p:sp>
        <p:nvSpPr>
          <p:cNvPr id="22536" name="Freeform 8"/>
          <p:cNvSpPr>
            <a:spLocks/>
          </p:cNvSpPr>
          <p:nvPr/>
        </p:nvSpPr>
        <p:spPr bwMode="auto">
          <a:xfrm>
            <a:off x="2132013" y="3906838"/>
            <a:ext cx="4516437" cy="952500"/>
          </a:xfrm>
          <a:custGeom>
            <a:avLst/>
            <a:gdLst>
              <a:gd name="T0" fmla="*/ 2147483647 w 2134"/>
              <a:gd name="T1" fmla="*/ 0 h 535"/>
              <a:gd name="T2" fmla="*/ 0 w 2134"/>
              <a:gd name="T3" fmla="*/ 2147483647 h 535"/>
              <a:gd name="T4" fmla="*/ 2147483647 w 2134"/>
              <a:gd name="T5" fmla="*/ 2147483647 h 535"/>
              <a:gd name="T6" fmla="*/ 2147483647 w 2134"/>
              <a:gd name="T7" fmla="*/ 0 h 535"/>
              <a:gd name="T8" fmla="*/ 2147483647 w 2134"/>
              <a:gd name="T9" fmla="*/ 0 h 5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34"/>
              <a:gd name="T16" fmla="*/ 0 h 535"/>
              <a:gd name="T17" fmla="*/ 2134 w 2134"/>
              <a:gd name="T18" fmla="*/ 535 h 5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34" h="535">
                <a:moveTo>
                  <a:pt x="299" y="0"/>
                </a:moveTo>
                <a:lnTo>
                  <a:pt x="0" y="534"/>
                </a:lnTo>
                <a:lnTo>
                  <a:pt x="2133" y="534"/>
                </a:lnTo>
                <a:lnTo>
                  <a:pt x="1834" y="0"/>
                </a:lnTo>
                <a:lnTo>
                  <a:pt x="299" y="0"/>
                </a:lnTo>
              </a:path>
            </a:pathLst>
          </a:custGeom>
          <a:solidFill>
            <a:srgbClr val="C0C0C0"/>
          </a:solidFill>
          <a:ln w="6350" cap="rnd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lIns="45720" rIns="45720"/>
          <a:lstStyle/>
          <a:p>
            <a:endParaRPr lang="en-US"/>
          </a:p>
        </p:txBody>
      </p:sp>
      <p:sp>
        <p:nvSpPr>
          <p:cNvPr id="22537" name="AcnBodyText_ID_307217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3330575" y="5045075"/>
            <a:ext cx="2065338" cy="468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en-US" sz="1400" b="1"/>
              <a:t>FOUNDATIONAL</a:t>
            </a:r>
          </a:p>
          <a:p>
            <a:pPr marL="342900" indent="-342900" algn="ctr" eaLnBrk="0" hangingPunct="0">
              <a:spcBef>
                <a:spcPct val="20000"/>
              </a:spcBef>
            </a:pPr>
            <a:r>
              <a:rPr lang="en-US" sz="1400" b="1"/>
              <a:t>“Keeping the Lights On”</a:t>
            </a:r>
          </a:p>
        </p:txBody>
      </p:sp>
      <p:sp>
        <p:nvSpPr>
          <p:cNvPr id="22538" name="AcnBodyText_ID_307217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3054350" y="4176713"/>
            <a:ext cx="2667000" cy="468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en-US" sz="1400" b="1"/>
              <a:t>OPERATIONAL</a:t>
            </a:r>
          </a:p>
          <a:p>
            <a:pPr marL="342900" indent="-342900" algn="ctr" eaLnBrk="0" hangingPunct="0">
              <a:spcBef>
                <a:spcPct val="20000"/>
              </a:spcBef>
            </a:pPr>
            <a:r>
              <a:rPr lang="en-US" sz="1400" b="1"/>
              <a:t>“Helping the Organization Run”</a:t>
            </a:r>
          </a:p>
        </p:txBody>
      </p:sp>
      <p:sp>
        <p:nvSpPr>
          <p:cNvPr id="22539" name="AcnBodyText_ID_307217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3017838" y="3263900"/>
            <a:ext cx="2693987" cy="468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en-US" sz="1400" b="1"/>
              <a:t>PROGRAM</a:t>
            </a:r>
          </a:p>
          <a:p>
            <a:pPr marL="342900" indent="-342900" algn="ctr" eaLnBrk="0" hangingPunct="0">
              <a:spcBef>
                <a:spcPct val="20000"/>
              </a:spcBef>
            </a:pPr>
            <a:r>
              <a:rPr lang="en-US" sz="1400" b="1"/>
              <a:t>“Improving Program Delivery”</a:t>
            </a:r>
          </a:p>
        </p:txBody>
      </p:sp>
      <p:sp>
        <p:nvSpPr>
          <p:cNvPr id="22540" name="AcnBodyText_ID_307217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3040063" y="2427288"/>
            <a:ext cx="2693987" cy="468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342900" indent="-342900" algn="ctr" eaLnBrk="0" hangingPunct="0">
              <a:spcBef>
                <a:spcPct val="20000"/>
              </a:spcBef>
            </a:pPr>
            <a:r>
              <a:rPr lang="en-US" sz="1400" b="1"/>
              <a:t>BENEFICIARY</a:t>
            </a:r>
          </a:p>
          <a:p>
            <a:pPr marL="342900" indent="-342900" algn="ctr" eaLnBrk="0" hangingPunct="0">
              <a:spcBef>
                <a:spcPct val="20000"/>
              </a:spcBef>
            </a:pPr>
            <a:r>
              <a:rPr lang="en-US" sz="1400" b="1"/>
              <a:t>“Differentiating”</a:t>
            </a:r>
          </a:p>
        </p:txBody>
      </p:sp>
      <p:sp>
        <p:nvSpPr>
          <p:cNvPr id="22541" name="AutoShape 13"/>
          <p:cNvSpPr>
            <a:spLocks/>
          </p:cNvSpPr>
          <p:nvPr/>
        </p:nvSpPr>
        <p:spPr bwMode="gray">
          <a:xfrm rot="1994430">
            <a:off x="3314700" y="1155700"/>
            <a:ext cx="311150" cy="2895600"/>
          </a:xfrm>
          <a:prstGeom prst="leftBrace">
            <a:avLst>
              <a:gd name="adj1" fmla="val 775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72000" tIns="72000" rIns="72000" bIns="72000" anchor="ctr"/>
          <a:lstStyle/>
          <a:p>
            <a:endParaRPr lang="en-US"/>
          </a:p>
        </p:txBody>
      </p:sp>
      <p:sp>
        <p:nvSpPr>
          <p:cNvPr id="22542" name="AutoShape 14"/>
          <p:cNvSpPr>
            <a:spLocks/>
          </p:cNvSpPr>
          <p:nvPr/>
        </p:nvSpPr>
        <p:spPr bwMode="gray">
          <a:xfrm rot="1994430">
            <a:off x="1814513" y="3714750"/>
            <a:ext cx="366712" cy="2049463"/>
          </a:xfrm>
          <a:prstGeom prst="leftBrace">
            <a:avLst>
              <a:gd name="adj1" fmla="val 4657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72000" tIns="72000" rIns="72000" bIns="72000" anchor="ctr"/>
          <a:lstStyle/>
          <a:p>
            <a:endParaRPr lang="en-US"/>
          </a:p>
        </p:txBody>
      </p:sp>
      <p:sp>
        <p:nvSpPr>
          <p:cNvPr id="22543" name="AcnBodyText_ID_531484"/>
          <p:cNvSpPr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1146175" y="4359275"/>
            <a:ext cx="698500" cy="21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1400" b="1"/>
              <a:t>Efficient</a:t>
            </a:r>
          </a:p>
        </p:txBody>
      </p:sp>
      <p:sp>
        <p:nvSpPr>
          <p:cNvPr id="22544" name="AcnBodyText_ID_531484"/>
          <p:cNvSpPr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2081213" y="2241550"/>
            <a:ext cx="1216025" cy="425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1400" b="1"/>
              <a:t>Competitive </a:t>
            </a:r>
            <a:br>
              <a:rPr lang="en-US" sz="1400" b="1"/>
            </a:br>
            <a:r>
              <a:rPr lang="en-US" sz="1400" b="1"/>
              <a:t>or Leading</a:t>
            </a:r>
          </a:p>
        </p:txBody>
      </p:sp>
      <p:sp>
        <p:nvSpPr>
          <p:cNvPr id="22545" name="AcnBodyText_ID_531484"/>
          <p:cNvSpPr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7175500" y="4572000"/>
            <a:ext cx="1435100" cy="541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1600" b="1">
                <a:solidFill>
                  <a:srgbClr val="0000FF"/>
                </a:solidFill>
              </a:rPr>
              <a:t>Donor &amp; HQ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1600" b="1">
                <a:solidFill>
                  <a:srgbClr val="0000FF"/>
                </a:solidFill>
              </a:rPr>
              <a:t> Facing</a:t>
            </a:r>
          </a:p>
        </p:txBody>
      </p:sp>
      <p:sp>
        <p:nvSpPr>
          <p:cNvPr id="22546" name="AcnBodyText_ID_531484"/>
          <p:cNvSpPr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6099175" y="2622550"/>
            <a:ext cx="1597025" cy="492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1600" b="1">
                <a:solidFill>
                  <a:srgbClr val="FF0000"/>
                </a:solidFill>
              </a:rPr>
              <a:t>Beneficiary &amp; Field Facing</a:t>
            </a:r>
          </a:p>
        </p:txBody>
      </p:sp>
      <p:sp>
        <p:nvSpPr>
          <p:cNvPr id="22547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52F6F0C-37F1-4B58-B634-2B178D00F302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2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2" name="AutoShape 19"/>
          <p:cNvSpPr>
            <a:spLocks noChangeArrowheads="1"/>
          </p:cNvSpPr>
          <p:nvPr/>
        </p:nvSpPr>
        <p:spPr bwMode="auto">
          <a:xfrm rot="-5400000">
            <a:off x="4191000" y="1235075"/>
            <a:ext cx="381000" cy="3810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CC0000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AcnBodyText_ID_531484"/>
          <p:cNvSpPr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3660775" y="838200"/>
            <a:ext cx="1444625" cy="427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spcBef>
                <a:spcPct val="20000"/>
              </a:spcBef>
              <a:buFont typeface="Arial" pitchFamily="34" charset="0"/>
              <a:buNone/>
            </a:pPr>
            <a:r>
              <a:rPr lang="en-US" sz="2800" b="1">
                <a:solidFill>
                  <a:srgbClr val="0000CC"/>
                </a:solidFill>
                <a:latin typeface="Calibri" pitchFamily="34" charset="0"/>
              </a:rPr>
              <a:t>Get in</a:t>
            </a:r>
          </a:p>
        </p:txBody>
      </p:sp>
      <p:sp>
        <p:nvSpPr>
          <p:cNvPr id="24" name="AutoShape 22"/>
          <p:cNvSpPr>
            <a:spLocks noChangeArrowheads="1"/>
          </p:cNvSpPr>
          <p:nvPr/>
        </p:nvSpPr>
        <p:spPr bwMode="auto">
          <a:xfrm rot="-5400000">
            <a:off x="4191000" y="5715000"/>
            <a:ext cx="533400" cy="5334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CC0000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cnBodyText_ID_531484"/>
          <p:cNvSpPr>
            <a:spLocks noChangeArrowheads="1"/>
          </p:cNvSpPr>
          <p:nvPr>
            <p:custDataLst>
              <p:tags r:id="rId11"/>
            </p:custDataLst>
          </p:nvPr>
        </p:nvSpPr>
        <p:spPr bwMode="gray">
          <a:xfrm>
            <a:off x="3733800" y="6248400"/>
            <a:ext cx="1444625" cy="427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spcBef>
                <a:spcPct val="20000"/>
              </a:spcBef>
              <a:buFont typeface="Arial" pitchFamily="34" charset="0"/>
              <a:buNone/>
            </a:pPr>
            <a:r>
              <a:rPr lang="en-US" sz="2800" b="1">
                <a:solidFill>
                  <a:srgbClr val="0000CC"/>
                </a:solidFill>
                <a:latin typeface="Calibri" pitchFamily="34" charset="0"/>
              </a:rPr>
              <a:t>Get 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4" grpId="0" animBg="1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the Audience?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The Power of Collaboration</a:t>
            </a:r>
            <a:endParaRPr lang="en-US" sz="1400" b="0" i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4F2654-8C2B-4EB5-AF91-09AA0906B3D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1752600"/>
          <a:ext cx="6400800" cy="4305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600200"/>
                <a:gridCol w="1676400"/>
                <a:gridCol w="1524000"/>
              </a:tblGrid>
              <a:tr h="71755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2060"/>
                          </a:solidFill>
                        </a:rPr>
                        <a:t>Provider</a:t>
                      </a:r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2060"/>
                          </a:solidFill>
                        </a:rPr>
                        <a:t>Audience</a:t>
                      </a:r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i="0" dirty="0" smtClean="0">
                          <a:solidFill>
                            <a:srgbClr val="002060"/>
                          </a:solidFill>
                        </a:rPr>
                        <a:t>Example</a:t>
                      </a:r>
                      <a:endParaRPr lang="en-US" sz="2400" b="1" i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71755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2060"/>
                          </a:solidFill>
                        </a:rPr>
                        <a:t>Org</a:t>
                      </a:r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2060"/>
                          </a:solidFill>
                        </a:rPr>
                        <a:t>Citizen</a:t>
                      </a:r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1" dirty="0" smtClean="0">
                          <a:solidFill>
                            <a:srgbClr val="002060"/>
                          </a:solidFill>
                        </a:rPr>
                        <a:t>NGO</a:t>
                      </a:r>
                      <a:endParaRPr lang="en-U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71755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2060"/>
                          </a:solidFill>
                        </a:rPr>
                        <a:t>FO</a:t>
                      </a:r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2060"/>
                          </a:solidFill>
                        </a:rPr>
                        <a:t>HQ</a:t>
                      </a:r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 smtClean="0">
                          <a:solidFill>
                            <a:srgbClr val="002060"/>
                          </a:solidFill>
                        </a:rPr>
                        <a:t>NGO/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 smtClean="0">
                          <a:solidFill>
                            <a:srgbClr val="002060"/>
                          </a:solidFill>
                        </a:rPr>
                        <a:t>NetHope</a:t>
                      </a:r>
                      <a:endParaRPr lang="en-US" sz="2000" b="1" i="1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71755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2060"/>
                          </a:solidFill>
                        </a:rPr>
                        <a:t>Org</a:t>
                      </a:r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2060"/>
                          </a:solidFill>
                        </a:rPr>
                        <a:t>Org</a:t>
                      </a:r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 smtClean="0">
                          <a:solidFill>
                            <a:srgbClr val="002060"/>
                          </a:solidFill>
                        </a:rPr>
                        <a:t>NetHope</a:t>
                      </a:r>
                    </a:p>
                  </a:txBody>
                  <a:tcPr/>
                </a:tc>
              </a:tr>
              <a:tr h="71755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2060"/>
                          </a:solidFill>
                        </a:rPr>
                        <a:t>Citizen</a:t>
                      </a:r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2060"/>
                          </a:solidFill>
                        </a:rPr>
                        <a:t>Org</a:t>
                      </a:r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1" dirty="0" smtClean="0">
                          <a:solidFill>
                            <a:srgbClr val="002060"/>
                          </a:solidFill>
                        </a:rPr>
                        <a:t>Ushahidi</a:t>
                      </a:r>
                      <a:endParaRPr lang="en-U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71755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2060"/>
                          </a:solidFill>
                        </a:rPr>
                        <a:t>Citizen</a:t>
                      </a:r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2060"/>
                          </a:solidFill>
                        </a:rPr>
                        <a:t>Citizen</a:t>
                      </a:r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1" dirty="0" err="1" smtClean="0">
                          <a:solidFill>
                            <a:srgbClr val="002060"/>
                          </a:solidFill>
                        </a:rPr>
                        <a:t>MPesa</a:t>
                      </a:r>
                      <a:endParaRPr lang="en-U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3505200" y="2743200"/>
            <a:ext cx="914400" cy="228600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3505200" y="4876800"/>
            <a:ext cx="914400" cy="228600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3505200" y="4191000"/>
            <a:ext cx="914400" cy="228600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3505200" y="3505200"/>
            <a:ext cx="914400" cy="228600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3505200" y="5562600"/>
            <a:ext cx="914400" cy="228600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685800"/>
          </a:xfrm>
          <a:noFill/>
        </p:spPr>
        <p:txBody>
          <a:bodyPr lIns="45720" rIns="45720" anchor="b"/>
          <a:lstStyle/>
          <a:p>
            <a:pPr defTabSz="814388"/>
            <a:r>
              <a:rPr lang="en-US" smtClean="0">
                <a:ea typeface="ＭＳ Ｐゴシック" pitchFamily="34" charset="-128"/>
              </a:rPr>
              <a:t>NetHope is Moving in the Right Direction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422275" y="1066800"/>
            <a:ext cx="856932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025" tIns="36512" rIns="73025" bIns="36512">
            <a:spAutoFit/>
          </a:bodyPr>
          <a:lstStyle/>
          <a:p>
            <a:pPr eaLnBrk="0" hangingPunct="0"/>
            <a:r>
              <a:rPr lang="en-GB" sz="1800" b="1" i="1">
                <a:solidFill>
                  <a:srgbClr val="FF0000"/>
                </a:solidFill>
              </a:rPr>
              <a:t>NetHope is addressing the bottom and top of the strategy pyramid</a:t>
            </a:r>
            <a:endParaRPr lang="en-US" sz="1800" b="1" i="1">
              <a:solidFill>
                <a:srgbClr val="FF0000"/>
              </a:solidFill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404938" y="1676400"/>
            <a:ext cx="1873250" cy="1873250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457200" indent="-457200" algn="ctr" eaLnBrk="0" hangingPunct="0">
              <a:lnSpc>
                <a:spcPct val="80000"/>
              </a:lnSpc>
            </a:pPr>
            <a:r>
              <a:rPr lang="en-US" sz="1400"/>
              <a:t>Prime </a:t>
            </a:r>
            <a:r>
              <a:rPr lang="en-US" sz="1400" b="1"/>
              <a:t>Members</a:t>
            </a:r>
          </a:p>
          <a:p>
            <a:pPr marL="457200" indent="-457200" algn="ctr" eaLnBrk="0" hangingPunct="0">
              <a:lnSpc>
                <a:spcPct val="80000"/>
              </a:lnSpc>
            </a:pPr>
            <a:r>
              <a:rPr lang="en-US" sz="1400"/>
              <a:t>Domain</a:t>
            </a:r>
          </a:p>
          <a:p>
            <a:pPr marL="457200" indent="-457200" algn="ctr" eaLnBrk="0" hangingPunct="0">
              <a:lnSpc>
                <a:spcPct val="80000"/>
              </a:lnSpc>
            </a:pPr>
            <a:r>
              <a:rPr lang="en-US" sz="1400"/>
              <a:t>(e.g. development </a:t>
            </a:r>
          </a:p>
          <a:p>
            <a:pPr marL="457200" indent="-457200" algn="ctr" eaLnBrk="0" hangingPunct="0">
              <a:lnSpc>
                <a:spcPct val="80000"/>
              </a:lnSpc>
            </a:pPr>
            <a:r>
              <a:rPr lang="en-US" sz="1400"/>
              <a:t>programs)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1404938" y="3548063"/>
            <a:ext cx="1873250" cy="187325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457200" indent="-457200" algn="ctr" eaLnBrk="0" hangingPunct="0">
              <a:lnSpc>
                <a:spcPct val="80000"/>
              </a:lnSpc>
            </a:pPr>
            <a:r>
              <a:rPr lang="en-US" sz="1400">
                <a:solidFill>
                  <a:srgbClr val="FF0000"/>
                </a:solidFill>
              </a:rPr>
              <a:t>New </a:t>
            </a:r>
          </a:p>
          <a:p>
            <a:pPr marL="457200" indent="-457200" algn="ctr" eaLnBrk="0" hangingPunct="0">
              <a:lnSpc>
                <a:spcPct val="80000"/>
              </a:lnSpc>
            </a:pPr>
            <a:r>
              <a:rPr lang="en-US" sz="1400" b="1"/>
              <a:t>NetHope</a:t>
            </a:r>
            <a:r>
              <a:rPr lang="en-US" sz="1400"/>
              <a:t> Domain </a:t>
            </a:r>
          </a:p>
          <a:p>
            <a:pPr marL="457200" indent="-457200" algn="ctr" eaLnBrk="0" hangingPunct="0">
              <a:lnSpc>
                <a:spcPct val="80000"/>
              </a:lnSpc>
            </a:pPr>
            <a:r>
              <a:rPr lang="en-US" sz="1400"/>
              <a:t>(e.g.</a:t>
            </a:r>
          </a:p>
          <a:p>
            <a:pPr marL="457200" indent="-457200" algn="ctr" eaLnBrk="0" hangingPunct="0">
              <a:lnSpc>
                <a:spcPct val="80000"/>
              </a:lnSpc>
            </a:pPr>
            <a:r>
              <a:rPr lang="en-US" sz="1400"/>
              <a:t>Shared Services)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3276600" y="3548063"/>
            <a:ext cx="1873250" cy="187325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457200" indent="-457200" algn="ctr" eaLnBrk="0" hangingPunct="0">
              <a:lnSpc>
                <a:spcPct val="80000"/>
              </a:lnSpc>
            </a:pPr>
            <a:r>
              <a:rPr lang="en-US" sz="1400"/>
              <a:t>Primary </a:t>
            </a:r>
            <a:r>
              <a:rPr lang="en-US" sz="1400" b="1"/>
              <a:t>NetHope</a:t>
            </a:r>
            <a:r>
              <a:rPr lang="en-US" sz="1400"/>
              <a:t> </a:t>
            </a:r>
          </a:p>
          <a:p>
            <a:pPr marL="457200" indent="-457200" algn="ctr" eaLnBrk="0" hangingPunct="0">
              <a:lnSpc>
                <a:spcPct val="80000"/>
              </a:lnSpc>
            </a:pPr>
            <a:r>
              <a:rPr lang="en-US" sz="1400"/>
              <a:t>Domain</a:t>
            </a:r>
          </a:p>
          <a:p>
            <a:pPr marL="457200" indent="-457200" algn="ctr" eaLnBrk="0" hangingPunct="0">
              <a:lnSpc>
                <a:spcPct val="80000"/>
              </a:lnSpc>
            </a:pPr>
            <a:r>
              <a:rPr lang="en-US" sz="1400"/>
              <a:t>(e.g. Phase II VSATs)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3276600" y="1676400"/>
            <a:ext cx="1873250" cy="187325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457200" indent="-457200" algn="ctr" eaLnBrk="0" hangingPunct="0">
              <a:lnSpc>
                <a:spcPct val="80000"/>
              </a:lnSpc>
            </a:pPr>
            <a:r>
              <a:rPr lang="en-US" sz="1400"/>
              <a:t>New </a:t>
            </a:r>
            <a:r>
              <a:rPr lang="en-US" sz="1400" b="1"/>
              <a:t>NetHope</a:t>
            </a:r>
            <a:r>
              <a:rPr lang="en-US" sz="1400"/>
              <a:t> </a:t>
            </a:r>
          </a:p>
          <a:p>
            <a:pPr marL="457200" indent="-457200" algn="ctr" eaLnBrk="0" hangingPunct="0">
              <a:lnSpc>
                <a:spcPct val="80000"/>
              </a:lnSpc>
            </a:pPr>
            <a:r>
              <a:rPr lang="en-US" sz="1400"/>
              <a:t>growth area </a:t>
            </a:r>
          </a:p>
          <a:p>
            <a:pPr marL="457200" indent="-457200" algn="ctr" eaLnBrk="0" hangingPunct="0">
              <a:lnSpc>
                <a:spcPct val="80000"/>
              </a:lnSpc>
            </a:pPr>
            <a:r>
              <a:rPr lang="en-US" sz="1400"/>
              <a:t>(e.g. ICT4D)</a:t>
            </a:r>
          </a:p>
        </p:txBody>
      </p:sp>
      <p:sp>
        <p:nvSpPr>
          <p:cNvPr id="23560" name="AcnFootnote_ID_98716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1476375" y="5465763"/>
            <a:ext cx="1871663" cy="523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tabLst>
                <a:tab pos="2400300" algn="l"/>
              </a:tabLst>
            </a:pPr>
            <a:r>
              <a:rPr lang="en-GB" sz="2000"/>
              <a:t>Vertical </a:t>
            </a:r>
            <a:r>
              <a:rPr lang="en-GB"/>
              <a:t/>
            </a:r>
            <a:br>
              <a:rPr lang="en-GB"/>
            </a:br>
            <a:r>
              <a:rPr lang="en-GB" sz="1400"/>
              <a:t>(e.g. program sectors)</a:t>
            </a:r>
            <a:endParaRPr lang="en-US" sz="1400"/>
          </a:p>
        </p:txBody>
      </p:sp>
      <p:sp>
        <p:nvSpPr>
          <p:cNvPr id="23561" name="AcnFootnote_ID_98716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gray">
          <a:xfrm rot="-5400000">
            <a:off x="269875" y="4259263"/>
            <a:ext cx="1584325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538163" indent="-538163" algn="ctr" eaLnBrk="0" hangingPunct="0">
              <a:spcBef>
                <a:spcPct val="20000"/>
              </a:spcBef>
              <a:buClr>
                <a:schemeClr val="accent2"/>
              </a:buClr>
              <a:tabLst>
                <a:tab pos="2400300" algn="l"/>
              </a:tabLst>
            </a:pPr>
            <a:r>
              <a:rPr lang="en-GB" sz="2000"/>
              <a:t>Members</a:t>
            </a:r>
            <a:endParaRPr lang="en-US" sz="2000"/>
          </a:p>
        </p:txBody>
      </p:sp>
      <p:sp>
        <p:nvSpPr>
          <p:cNvPr id="23562" name="AcnFootnote_ID_98716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gray">
          <a:xfrm rot="-5400000">
            <a:off x="271463" y="2459038"/>
            <a:ext cx="1584325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538163" indent="-538163" algn="ctr" eaLnBrk="0" hangingPunct="0">
              <a:spcBef>
                <a:spcPct val="20000"/>
              </a:spcBef>
              <a:buClr>
                <a:schemeClr val="accent2"/>
              </a:buClr>
              <a:tabLst>
                <a:tab pos="2400300" algn="l"/>
              </a:tabLst>
            </a:pPr>
            <a:r>
              <a:rPr lang="en-GB" sz="2000"/>
              <a:t>Beneficiaries</a:t>
            </a:r>
            <a:endParaRPr lang="en-US" sz="2000"/>
          </a:p>
        </p:txBody>
      </p:sp>
      <p:sp>
        <p:nvSpPr>
          <p:cNvPr id="23563" name="AcnFootnote_ID_98716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gray">
          <a:xfrm rot="-5400000">
            <a:off x="-15875" y="3425825"/>
            <a:ext cx="1584325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538163" indent="-538163" algn="ctr" eaLnBrk="0" hangingPunct="0">
              <a:spcBef>
                <a:spcPct val="20000"/>
              </a:spcBef>
              <a:buClr>
                <a:schemeClr val="accent2"/>
              </a:buClr>
              <a:tabLst>
                <a:tab pos="2400300" algn="l"/>
              </a:tabLst>
            </a:pPr>
            <a:r>
              <a:rPr lang="en-US" b="1"/>
              <a:t>Customer</a:t>
            </a:r>
          </a:p>
        </p:txBody>
      </p:sp>
      <p:sp>
        <p:nvSpPr>
          <p:cNvPr id="23564" name="AcnFootnote_ID_98716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3421063" y="5405438"/>
            <a:ext cx="1871662" cy="58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tabLst>
                <a:tab pos="2400300" algn="l"/>
              </a:tabLst>
            </a:pPr>
            <a:r>
              <a:rPr lang="en-GB" sz="2000"/>
              <a:t>Horizontal</a:t>
            </a:r>
            <a:r>
              <a:rPr lang="en-GB"/>
              <a:t> </a:t>
            </a:r>
            <a:br>
              <a:rPr lang="en-GB"/>
            </a:br>
            <a:r>
              <a:rPr lang="en-GB" sz="1400"/>
              <a:t>(e.g. tools &amp; platforms)</a:t>
            </a:r>
            <a:endParaRPr lang="en-US" sz="1400"/>
          </a:p>
        </p:txBody>
      </p:sp>
      <p:sp>
        <p:nvSpPr>
          <p:cNvPr id="23565" name="AcnFootnote_ID_98716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1981200" y="6030913"/>
            <a:ext cx="2547938" cy="369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tabLst>
                <a:tab pos="2400300" algn="l"/>
              </a:tabLst>
            </a:pPr>
            <a:r>
              <a:rPr lang="en-GB" b="1"/>
              <a:t>Strategic Thrust</a:t>
            </a:r>
            <a:endParaRPr lang="en-US" b="1"/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gray">
          <a:xfrm>
            <a:off x="6300788" y="2406650"/>
            <a:ext cx="266382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tabLst>
                <a:tab pos="2400300" algn="l"/>
              </a:tabLst>
            </a:pPr>
            <a:r>
              <a:rPr lang="en-US" sz="1400"/>
              <a:t>NetHope began in quadrant 1, for example providing connectivity to members</a:t>
            </a:r>
          </a:p>
        </p:txBody>
      </p:sp>
      <p:sp>
        <p:nvSpPr>
          <p:cNvPr id="23567" name="Oval 15"/>
          <p:cNvSpPr>
            <a:spLocks noChangeArrowheads="1"/>
          </p:cNvSpPr>
          <p:nvPr/>
        </p:nvSpPr>
        <p:spPr bwMode="auto">
          <a:xfrm>
            <a:off x="4068763" y="4892675"/>
            <a:ext cx="287337" cy="2889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</a:pPr>
            <a:r>
              <a:rPr lang="en-GB" sz="1800"/>
              <a:t>1</a:t>
            </a:r>
            <a:endParaRPr lang="en-US" sz="1800"/>
          </a:p>
        </p:txBody>
      </p:sp>
      <p:sp>
        <p:nvSpPr>
          <p:cNvPr id="23568" name="Oval 16"/>
          <p:cNvSpPr>
            <a:spLocks noChangeArrowheads="1"/>
          </p:cNvSpPr>
          <p:nvPr/>
        </p:nvSpPr>
        <p:spPr bwMode="auto">
          <a:xfrm>
            <a:off x="4068763" y="2971800"/>
            <a:ext cx="287337" cy="2889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</a:pPr>
            <a:r>
              <a:rPr lang="en-US" sz="1800"/>
              <a:t>2</a:t>
            </a:r>
          </a:p>
        </p:txBody>
      </p:sp>
      <p:sp>
        <p:nvSpPr>
          <p:cNvPr id="23569" name="Oval 17"/>
          <p:cNvSpPr>
            <a:spLocks noChangeArrowheads="1"/>
          </p:cNvSpPr>
          <p:nvPr/>
        </p:nvSpPr>
        <p:spPr bwMode="auto">
          <a:xfrm>
            <a:off x="2124075" y="2971800"/>
            <a:ext cx="287338" cy="2889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</a:pPr>
            <a:r>
              <a:rPr lang="en-GB" sz="1800"/>
              <a:t>3</a:t>
            </a:r>
            <a:endParaRPr lang="en-US" sz="1800"/>
          </a:p>
        </p:txBody>
      </p:sp>
      <p:sp>
        <p:nvSpPr>
          <p:cNvPr id="23570" name="Oval 18"/>
          <p:cNvSpPr>
            <a:spLocks noChangeArrowheads="1"/>
          </p:cNvSpPr>
          <p:nvPr/>
        </p:nvSpPr>
        <p:spPr bwMode="auto">
          <a:xfrm>
            <a:off x="2197100" y="4892675"/>
            <a:ext cx="287338" cy="2889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</a:pPr>
            <a:r>
              <a:rPr lang="en-GB" sz="1800"/>
              <a:t>4</a:t>
            </a:r>
            <a:endParaRPr lang="en-US" sz="1800"/>
          </a:p>
        </p:txBody>
      </p:sp>
      <p:sp>
        <p:nvSpPr>
          <p:cNvPr id="23571" name="Oval 19"/>
          <p:cNvSpPr>
            <a:spLocks noChangeArrowheads="1"/>
          </p:cNvSpPr>
          <p:nvPr/>
        </p:nvSpPr>
        <p:spPr bwMode="auto">
          <a:xfrm>
            <a:off x="5867400" y="2395538"/>
            <a:ext cx="287338" cy="2889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</a:pPr>
            <a:r>
              <a:rPr lang="en-GB" sz="1800"/>
              <a:t>1</a:t>
            </a:r>
            <a:endParaRPr lang="en-US" sz="1800"/>
          </a:p>
        </p:txBody>
      </p:sp>
      <p:sp>
        <p:nvSpPr>
          <p:cNvPr id="23572" name="Oval 20"/>
          <p:cNvSpPr>
            <a:spLocks noChangeArrowheads="1"/>
          </p:cNvSpPr>
          <p:nvPr/>
        </p:nvSpPr>
        <p:spPr bwMode="auto">
          <a:xfrm>
            <a:off x="5867400" y="3330575"/>
            <a:ext cx="287338" cy="2889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</a:pPr>
            <a:r>
              <a:rPr lang="en-GB" sz="1800"/>
              <a:t>2</a:t>
            </a:r>
            <a:endParaRPr lang="en-US" sz="1800"/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gray">
          <a:xfrm>
            <a:off x="6300788" y="3260725"/>
            <a:ext cx="2663825" cy="425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tabLst>
                <a:tab pos="2400300" algn="l"/>
              </a:tabLst>
            </a:pPr>
            <a:r>
              <a:rPr lang="en-US" sz="1400"/>
              <a:t>Primary growth area for NetHope leveraging strength in quadrant 1</a:t>
            </a:r>
          </a:p>
        </p:txBody>
      </p:sp>
      <p:sp>
        <p:nvSpPr>
          <p:cNvPr id="23574" name="Oval 22"/>
          <p:cNvSpPr>
            <a:spLocks noChangeArrowheads="1"/>
          </p:cNvSpPr>
          <p:nvPr/>
        </p:nvSpPr>
        <p:spPr bwMode="auto">
          <a:xfrm>
            <a:off x="5867400" y="3979863"/>
            <a:ext cx="287338" cy="2889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</a:pPr>
            <a:r>
              <a:rPr lang="en-GB" sz="1800"/>
              <a:t>3</a:t>
            </a:r>
            <a:endParaRPr lang="en-US" sz="1800"/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gray">
          <a:xfrm>
            <a:off x="6300788" y="3997325"/>
            <a:ext cx="2663825" cy="1063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tabLst>
                <a:tab pos="2400300" algn="l"/>
              </a:tabLst>
            </a:pPr>
            <a:r>
              <a:rPr lang="en-US" sz="1400"/>
              <a:t>NetHope’s supports and enables through technology but does not provide programs to the beneficiary since this is the members’ role</a:t>
            </a:r>
          </a:p>
        </p:txBody>
      </p:sp>
      <p:sp>
        <p:nvSpPr>
          <p:cNvPr id="23576" name="Oval 24"/>
          <p:cNvSpPr>
            <a:spLocks noChangeArrowheads="1"/>
          </p:cNvSpPr>
          <p:nvPr/>
        </p:nvSpPr>
        <p:spPr bwMode="auto">
          <a:xfrm>
            <a:off x="5868988" y="5203825"/>
            <a:ext cx="287337" cy="2889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</a:pPr>
            <a:r>
              <a:rPr lang="en-GB" sz="1800"/>
              <a:t>4</a:t>
            </a:r>
            <a:endParaRPr lang="en-US" sz="1800"/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gray">
          <a:xfrm>
            <a:off x="6300788" y="5203825"/>
            <a:ext cx="2663825" cy="425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tabLst>
                <a:tab pos="2400300" algn="l"/>
              </a:tabLst>
            </a:pPr>
            <a:r>
              <a:rPr lang="en-US" sz="1400"/>
              <a:t>Secondary growth area for NetHope</a:t>
            </a:r>
          </a:p>
        </p:txBody>
      </p:sp>
      <p:sp>
        <p:nvSpPr>
          <p:cNvPr id="23578" name="Freeform 26"/>
          <p:cNvSpPr>
            <a:spLocks/>
          </p:cNvSpPr>
          <p:nvPr/>
        </p:nvSpPr>
        <p:spPr bwMode="auto">
          <a:xfrm>
            <a:off x="4581525" y="2112963"/>
            <a:ext cx="1133475" cy="173037"/>
          </a:xfrm>
          <a:custGeom>
            <a:avLst/>
            <a:gdLst>
              <a:gd name="T0" fmla="*/ 2147483647 w 2676"/>
              <a:gd name="T1" fmla="*/ 0 h 484"/>
              <a:gd name="T2" fmla="*/ 0 w 2676"/>
              <a:gd name="T3" fmla="*/ 2147483647 h 484"/>
              <a:gd name="T4" fmla="*/ 2147483647 w 2676"/>
              <a:gd name="T5" fmla="*/ 2147483647 h 484"/>
              <a:gd name="T6" fmla="*/ 2147483647 w 2676"/>
              <a:gd name="T7" fmla="*/ 0 h 484"/>
              <a:gd name="T8" fmla="*/ 2147483647 w 2676"/>
              <a:gd name="T9" fmla="*/ 0 h 4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6"/>
              <a:gd name="T16" fmla="*/ 0 h 484"/>
              <a:gd name="T17" fmla="*/ 2676 w 2676"/>
              <a:gd name="T18" fmla="*/ 484 h 4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6" h="484">
                <a:moveTo>
                  <a:pt x="271" y="0"/>
                </a:moveTo>
                <a:lnTo>
                  <a:pt x="0" y="483"/>
                </a:lnTo>
                <a:lnTo>
                  <a:pt x="2675" y="483"/>
                </a:lnTo>
                <a:lnTo>
                  <a:pt x="2404" y="0"/>
                </a:lnTo>
                <a:lnTo>
                  <a:pt x="271" y="0"/>
                </a:lnTo>
              </a:path>
            </a:pathLst>
          </a:custGeom>
          <a:solidFill>
            <a:srgbClr val="969696"/>
          </a:solidFill>
          <a:ln w="6350" cap="rnd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lIns="45720" rIns="45720"/>
          <a:lstStyle/>
          <a:p>
            <a:endParaRPr lang="en-US"/>
          </a:p>
        </p:txBody>
      </p:sp>
      <p:sp>
        <p:nvSpPr>
          <p:cNvPr id="23579" name="Freeform 27"/>
          <p:cNvSpPr>
            <a:spLocks/>
          </p:cNvSpPr>
          <p:nvPr/>
        </p:nvSpPr>
        <p:spPr bwMode="auto">
          <a:xfrm>
            <a:off x="4927600" y="1427163"/>
            <a:ext cx="396875" cy="298450"/>
          </a:xfrm>
          <a:custGeom>
            <a:avLst/>
            <a:gdLst>
              <a:gd name="T0" fmla="*/ 0 w 939"/>
              <a:gd name="T1" fmla="*/ 2147483647 h 839"/>
              <a:gd name="T2" fmla="*/ 2147483647 w 939"/>
              <a:gd name="T3" fmla="*/ 2147483647 h 839"/>
              <a:gd name="T4" fmla="*/ 2147483647 w 939"/>
              <a:gd name="T5" fmla="*/ 0 h 839"/>
              <a:gd name="T6" fmla="*/ 0 w 939"/>
              <a:gd name="T7" fmla="*/ 2147483647 h 839"/>
              <a:gd name="T8" fmla="*/ 0 60000 65536"/>
              <a:gd name="T9" fmla="*/ 0 60000 65536"/>
              <a:gd name="T10" fmla="*/ 0 60000 65536"/>
              <a:gd name="T11" fmla="*/ 0 60000 65536"/>
              <a:gd name="T12" fmla="*/ 0 w 939"/>
              <a:gd name="T13" fmla="*/ 0 h 839"/>
              <a:gd name="T14" fmla="*/ 939 w 939"/>
              <a:gd name="T15" fmla="*/ 839 h 8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39" h="839">
                <a:moveTo>
                  <a:pt x="0" y="838"/>
                </a:moveTo>
                <a:lnTo>
                  <a:pt x="938" y="838"/>
                </a:lnTo>
                <a:lnTo>
                  <a:pt x="469" y="0"/>
                </a:lnTo>
                <a:lnTo>
                  <a:pt x="0" y="838"/>
                </a:lnTo>
              </a:path>
            </a:pathLst>
          </a:custGeom>
          <a:solidFill>
            <a:srgbClr val="DDDDDD"/>
          </a:solidFill>
          <a:ln w="6350" cap="rnd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lIns="45720" rIns="45720"/>
          <a:lstStyle/>
          <a:p>
            <a:endParaRPr lang="en-US"/>
          </a:p>
        </p:txBody>
      </p:sp>
      <p:sp>
        <p:nvSpPr>
          <p:cNvPr id="23580" name="Freeform 28"/>
          <p:cNvSpPr>
            <a:spLocks/>
          </p:cNvSpPr>
          <p:nvPr/>
        </p:nvSpPr>
        <p:spPr bwMode="auto">
          <a:xfrm>
            <a:off x="4810125" y="1731963"/>
            <a:ext cx="650875" cy="190500"/>
          </a:xfrm>
          <a:custGeom>
            <a:avLst/>
            <a:gdLst>
              <a:gd name="T0" fmla="*/ 0 w 1536"/>
              <a:gd name="T1" fmla="*/ 2147483647 h 533"/>
              <a:gd name="T2" fmla="*/ 2147483647 w 1536"/>
              <a:gd name="T3" fmla="*/ 2147483647 h 533"/>
              <a:gd name="T4" fmla="*/ 2147483647 w 1536"/>
              <a:gd name="T5" fmla="*/ 0 h 533"/>
              <a:gd name="T6" fmla="*/ 2147483647 w 1536"/>
              <a:gd name="T7" fmla="*/ 0 h 533"/>
              <a:gd name="T8" fmla="*/ 0 w 1536"/>
              <a:gd name="T9" fmla="*/ 2147483647 h 5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36"/>
              <a:gd name="T16" fmla="*/ 0 h 533"/>
              <a:gd name="T17" fmla="*/ 1536 w 1536"/>
              <a:gd name="T18" fmla="*/ 533 h 5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36" h="533">
                <a:moveTo>
                  <a:pt x="0" y="532"/>
                </a:moveTo>
                <a:lnTo>
                  <a:pt x="1535" y="532"/>
                </a:lnTo>
                <a:lnTo>
                  <a:pt x="1237" y="0"/>
                </a:lnTo>
                <a:lnTo>
                  <a:pt x="299" y="0"/>
                </a:lnTo>
                <a:lnTo>
                  <a:pt x="0" y="532"/>
                </a:lnTo>
              </a:path>
            </a:pathLst>
          </a:custGeom>
          <a:solidFill>
            <a:srgbClr val="FF0000"/>
          </a:solidFill>
          <a:ln w="6350" cap="rnd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lIns="45720" rIns="45720"/>
          <a:lstStyle/>
          <a:p>
            <a:endParaRPr lang="en-US"/>
          </a:p>
        </p:txBody>
      </p:sp>
      <p:sp>
        <p:nvSpPr>
          <p:cNvPr id="23581" name="Freeform 29"/>
          <p:cNvSpPr>
            <a:spLocks/>
          </p:cNvSpPr>
          <p:nvPr/>
        </p:nvSpPr>
        <p:spPr bwMode="auto">
          <a:xfrm>
            <a:off x="4699000" y="1922463"/>
            <a:ext cx="903288" cy="190500"/>
          </a:xfrm>
          <a:custGeom>
            <a:avLst/>
            <a:gdLst>
              <a:gd name="T0" fmla="*/ 2147483647 w 2134"/>
              <a:gd name="T1" fmla="*/ 0 h 535"/>
              <a:gd name="T2" fmla="*/ 0 w 2134"/>
              <a:gd name="T3" fmla="*/ 2147483647 h 535"/>
              <a:gd name="T4" fmla="*/ 2147483647 w 2134"/>
              <a:gd name="T5" fmla="*/ 2147483647 h 535"/>
              <a:gd name="T6" fmla="*/ 2147483647 w 2134"/>
              <a:gd name="T7" fmla="*/ 0 h 535"/>
              <a:gd name="T8" fmla="*/ 2147483647 w 2134"/>
              <a:gd name="T9" fmla="*/ 0 h 5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34"/>
              <a:gd name="T16" fmla="*/ 0 h 535"/>
              <a:gd name="T17" fmla="*/ 2134 w 2134"/>
              <a:gd name="T18" fmla="*/ 535 h 5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34" h="535">
                <a:moveTo>
                  <a:pt x="299" y="0"/>
                </a:moveTo>
                <a:lnTo>
                  <a:pt x="0" y="534"/>
                </a:lnTo>
                <a:lnTo>
                  <a:pt x="2133" y="534"/>
                </a:lnTo>
                <a:lnTo>
                  <a:pt x="1834" y="0"/>
                </a:lnTo>
                <a:lnTo>
                  <a:pt x="299" y="0"/>
                </a:lnTo>
              </a:path>
            </a:pathLst>
          </a:custGeom>
          <a:solidFill>
            <a:srgbClr val="C0C0C0"/>
          </a:solidFill>
          <a:ln w="6350" cap="rnd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lIns="45720" rIns="45720"/>
          <a:lstStyle/>
          <a:p>
            <a:endParaRPr lang="en-US"/>
          </a:p>
        </p:txBody>
      </p:sp>
      <p:sp>
        <p:nvSpPr>
          <p:cNvPr id="23582" name="Freeform 30"/>
          <p:cNvSpPr>
            <a:spLocks/>
          </p:cNvSpPr>
          <p:nvPr/>
        </p:nvSpPr>
        <p:spPr bwMode="auto">
          <a:xfrm>
            <a:off x="847725" y="5562600"/>
            <a:ext cx="1133475" cy="173038"/>
          </a:xfrm>
          <a:custGeom>
            <a:avLst/>
            <a:gdLst>
              <a:gd name="T0" fmla="*/ 2147483647 w 2676"/>
              <a:gd name="T1" fmla="*/ 0 h 484"/>
              <a:gd name="T2" fmla="*/ 0 w 2676"/>
              <a:gd name="T3" fmla="*/ 2147483647 h 484"/>
              <a:gd name="T4" fmla="*/ 2147483647 w 2676"/>
              <a:gd name="T5" fmla="*/ 2147483647 h 484"/>
              <a:gd name="T6" fmla="*/ 2147483647 w 2676"/>
              <a:gd name="T7" fmla="*/ 0 h 484"/>
              <a:gd name="T8" fmla="*/ 2147483647 w 2676"/>
              <a:gd name="T9" fmla="*/ 0 h 4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6"/>
              <a:gd name="T16" fmla="*/ 0 h 484"/>
              <a:gd name="T17" fmla="*/ 2676 w 2676"/>
              <a:gd name="T18" fmla="*/ 484 h 4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6" h="484">
                <a:moveTo>
                  <a:pt x="271" y="0"/>
                </a:moveTo>
                <a:lnTo>
                  <a:pt x="0" y="483"/>
                </a:lnTo>
                <a:lnTo>
                  <a:pt x="2675" y="483"/>
                </a:lnTo>
                <a:lnTo>
                  <a:pt x="2404" y="0"/>
                </a:lnTo>
                <a:lnTo>
                  <a:pt x="271" y="0"/>
                </a:lnTo>
              </a:path>
            </a:pathLst>
          </a:custGeom>
          <a:solidFill>
            <a:srgbClr val="FF0000"/>
          </a:solidFill>
          <a:ln w="6350" cap="rnd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lIns="45720" rIns="45720"/>
          <a:lstStyle/>
          <a:p>
            <a:endParaRPr lang="en-US"/>
          </a:p>
        </p:txBody>
      </p:sp>
      <p:sp>
        <p:nvSpPr>
          <p:cNvPr id="23583" name="Freeform 31"/>
          <p:cNvSpPr>
            <a:spLocks/>
          </p:cNvSpPr>
          <p:nvPr/>
        </p:nvSpPr>
        <p:spPr bwMode="auto">
          <a:xfrm>
            <a:off x="1193800" y="4876800"/>
            <a:ext cx="396875" cy="298450"/>
          </a:xfrm>
          <a:custGeom>
            <a:avLst/>
            <a:gdLst>
              <a:gd name="T0" fmla="*/ 0 w 939"/>
              <a:gd name="T1" fmla="*/ 2147483647 h 839"/>
              <a:gd name="T2" fmla="*/ 2147483647 w 939"/>
              <a:gd name="T3" fmla="*/ 2147483647 h 839"/>
              <a:gd name="T4" fmla="*/ 2147483647 w 939"/>
              <a:gd name="T5" fmla="*/ 0 h 839"/>
              <a:gd name="T6" fmla="*/ 0 w 939"/>
              <a:gd name="T7" fmla="*/ 2147483647 h 839"/>
              <a:gd name="T8" fmla="*/ 0 60000 65536"/>
              <a:gd name="T9" fmla="*/ 0 60000 65536"/>
              <a:gd name="T10" fmla="*/ 0 60000 65536"/>
              <a:gd name="T11" fmla="*/ 0 60000 65536"/>
              <a:gd name="T12" fmla="*/ 0 w 939"/>
              <a:gd name="T13" fmla="*/ 0 h 839"/>
              <a:gd name="T14" fmla="*/ 939 w 939"/>
              <a:gd name="T15" fmla="*/ 839 h 8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39" h="839">
                <a:moveTo>
                  <a:pt x="0" y="838"/>
                </a:moveTo>
                <a:lnTo>
                  <a:pt x="938" y="838"/>
                </a:lnTo>
                <a:lnTo>
                  <a:pt x="469" y="0"/>
                </a:lnTo>
                <a:lnTo>
                  <a:pt x="0" y="838"/>
                </a:lnTo>
              </a:path>
            </a:pathLst>
          </a:custGeom>
          <a:solidFill>
            <a:srgbClr val="DDDDDD"/>
          </a:solidFill>
          <a:ln w="6350" cap="rnd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lIns="45720" rIns="45720"/>
          <a:lstStyle/>
          <a:p>
            <a:endParaRPr lang="en-US"/>
          </a:p>
        </p:txBody>
      </p:sp>
      <p:sp>
        <p:nvSpPr>
          <p:cNvPr id="23584" name="Freeform 32"/>
          <p:cNvSpPr>
            <a:spLocks/>
          </p:cNvSpPr>
          <p:nvPr/>
        </p:nvSpPr>
        <p:spPr bwMode="auto">
          <a:xfrm>
            <a:off x="1076325" y="5181600"/>
            <a:ext cx="650875" cy="190500"/>
          </a:xfrm>
          <a:custGeom>
            <a:avLst/>
            <a:gdLst>
              <a:gd name="T0" fmla="*/ 0 w 1536"/>
              <a:gd name="T1" fmla="*/ 2147483647 h 533"/>
              <a:gd name="T2" fmla="*/ 2147483647 w 1536"/>
              <a:gd name="T3" fmla="*/ 2147483647 h 533"/>
              <a:gd name="T4" fmla="*/ 2147483647 w 1536"/>
              <a:gd name="T5" fmla="*/ 0 h 533"/>
              <a:gd name="T6" fmla="*/ 2147483647 w 1536"/>
              <a:gd name="T7" fmla="*/ 0 h 533"/>
              <a:gd name="T8" fmla="*/ 0 w 1536"/>
              <a:gd name="T9" fmla="*/ 2147483647 h 5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36"/>
              <a:gd name="T16" fmla="*/ 0 h 533"/>
              <a:gd name="T17" fmla="*/ 1536 w 1536"/>
              <a:gd name="T18" fmla="*/ 533 h 5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36" h="533">
                <a:moveTo>
                  <a:pt x="0" y="532"/>
                </a:moveTo>
                <a:lnTo>
                  <a:pt x="1535" y="532"/>
                </a:lnTo>
                <a:lnTo>
                  <a:pt x="1237" y="0"/>
                </a:lnTo>
                <a:lnTo>
                  <a:pt x="299" y="0"/>
                </a:lnTo>
                <a:lnTo>
                  <a:pt x="0" y="532"/>
                </a:lnTo>
              </a:path>
            </a:pathLst>
          </a:custGeom>
          <a:solidFill>
            <a:srgbClr val="C0C0C0"/>
          </a:solidFill>
          <a:ln w="6350" cap="rnd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lIns="45720" rIns="45720"/>
          <a:lstStyle/>
          <a:p>
            <a:endParaRPr lang="en-US"/>
          </a:p>
        </p:txBody>
      </p:sp>
      <p:sp>
        <p:nvSpPr>
          <p:cNvPr id="23585" name="Freeform 33"/>
          <p:cNvSpPr>
            <a:spLocks/>
          </p:cNvSpPr>
          <p:nvPr/>
        </p:nvSpPr>
        <p:spPr bwMode="auto">
          <a:xfrm>
            <a:off x="965200" y="5372100"/>
            <a:ext cx="903288" cy="190500"/>
          </a:xfrm>
          <a:custGeom>
            <a:avLst/>
            <a:gdLst>
              <a:gd name="T0" fmla="*/ 2147483647 w 2134"/>
              <a:gd name="T1" fmla="*/ 0 h 535"/>
              <a:gd name="T2" fmla="*/ 0 w 2134"/>
              <a:gd name="T3" fmla="*/ 2147483647 h 535"/>
              <a:gd name="T4" fmla="*/ 2147483647 w 2134"/>
              <a:gd name="T5" fmla="*/ 2147483647 h 535"/>
              <a:gd name="T6" fmla="*/ 2147483647 w 2134"/>
              <a:gd name="T7" fmla="*/ 0 h 535"/>
              <a:gd name="T8" fmla="*/ 2147483647 w 2134"/>
              <a:gd name="T9" fmla="*/ 0 h 5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34"/>
              <a:gd name="T16" fmla="*/ 0 h 535"/>
              <a:gd name="T17" fmla="*/ 2134 w 2134"/>
              <a:gd name="T18" fmla="*/ 535 h 5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34" h="535">
                <a:moveTo>
                  <a:pt x="299" y="0"/>
                </a:moveTo>
                <a:lnTo>
                  <a:pt x="0" y="534"/>
                </a:lnTo>
                <a:lnTo>
                  <a:pt x="2133" y="534"/>
                </a:lnTo>
                <a:lnTo>
                  <a:pt x="1834" y="0"/>
                </a:lnTo>
                <a:lnTo>
                  <a:pt x="299" y="0"/>
                </a:lnTo>
              </a:path>
            </a:pathLst>
          </a:custGeom>
          <a:solidFill>
            <a:srgbClr val="B2B2B2"/>
          </a:solidFill>
          <a:ln w="6350" cap="rnd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lIns="45720" rIns="45720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endParaRPr lang="en-US"/>
          </a:p>
          <a:p>
            <a:r>
              <a:rPr lang="en-US"/>
              <a:t>The Power of Collaboration</a:t>
            </a:r>
            <a:endParaRPr lang="en-US" sz="1400" b="0" i="0">
              <a:solidFill>
                <a:schemeClr val="tx1"/>
              </a:solidFill>
            </a:endParaRPr>
          </a:p>
        </p:txBody>
      </p:sp>
      <p:sp>
        <p:nvSpPr>
          <p:cNvPr id="2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42D73832-F795-4AC6-BE56-C57F79DBA736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64866" name="Title 1"/>
          <p:cNvSpPr>
            <a:spLocks noGrp="1"/>
          </p:cNvSpPr>
          <p:nvPr>
            <p:ph type="title" idx="4294967295"/>
          </p:nvPr>
        </p:nvSpPr>
        <p:spPr>
          <a:xfrm>
            <a:off x="393700" y="76200"/>
            <a:ext cx="8494713" cy="430213"/>
          </a:xfrm>
        </p:spPr>
        <p:txBody>
          <a:bodyPr lIns="0" tIns="0" rIns="0" bIns="0" anchor="t">
            <a:spAutoFit/>
          </a:bodyPr>
          <a:lstStyle/>
          <a:p>
            <a:pPr eaLnBrk="1" hangingPunct="1"/>
            <a:r>
              <a:rPr lang="en-US" smtClean="0"/>
              <a:t>NetHope Addresses Five Critical Needs</a:t>
            </a:r>
          </a:p>
        </p:txBody>
      </p:sp>
      <p:grpSp>
        <p:nvGrpSpPr>
          <p:cNvPr id="164867" name="Group 20"/>
          <p:cNvGrpSpPr>
            <a:grpSpLocks/>
          </p:cNvGrpSpPr>
          <p:nvPr/>
        </p:nvGrpSpPr>
        <p:grpSpPr bwMode="auto">
          <a:xfrm>
            <a:off x="558800" y="720725"/>
            <a:ext cx="7934325" cy="1504950"/>
            <a:chOff x="541338" y="855663"/>
            <a:chExt cx="7934325" cy="1504950"/>
          </a:xfrm>
        </p:grpSpPr>
        <p:pic>
          <p:nvPicPr>
            <p:cNvPr id="164868" name="Picture 7" descr="Child at a TAC rall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41338" y="869950"/>
              <a:ext cx="979487" cy="14906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164869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846263" y="1208088"/>
              <a:ext cx="1909762" cy="7651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164870" name="Picture 13" descr="Warrap pics 01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124325" y="962025"/>
              <a:ext cx="1930400" cy="1243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871" name="Picture 6" descr="evi_environment4_large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565900" y="855663"/>
              <a:ext cx="1909763" cy="14335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</p:grpSp>
      <p:sp>
        <p:nvSpPr>
          <p:cNvPr id="164872" name="TextBox 23"/>
          <p:cNvSpPr txBox="1">
            <a:spLocks noChangeArrowheads="1"/>
          </p:cNvSpPr>
          <p:nvPr/>
        </p:nvSpPr>
        <p:spPr bwMode="auto">
          <a:xfrm>
            <a:off x="-19050" y="1712913"/>
            <a:ext cx="184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000" b="1" i="1">
              <a:ea typeface="ＭＳ Ｐゴシック" pitchFamily="34" charset="-128"/>
            </a:endParaRPr>
          </a:p>
        </p:txBody>
      </p:sp>
      <p:grpSp>
        <p:nvGrpSpPr>
          <p:cNvPr id="164873" name="Group 21"/>
          <p:cNvGrpSpPr>
            <a:grpSpLocks/>
          </p:cNvGrpSpPr>
          <p:nvPr/>
        </p:nvGrpSpPr>
        <p:grpSpPr bwMode="auto">
          <a:xfrm>
            <a:off x="401638" y="2370138"/>
            <a:ext cx="8369300" cy="3843337"/>
            <a:chOff x="469900" y="2489200"/>
            <a:chExt cx="8369300" cy="3843338"/>
          </a:xfrm>
        </p:grpSpPr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084262" y="4808538"/>
              <a:ext cx="7708900" cy="708025"/>
            </a:xfrm>
            <a:prstGeom prst="rect">
              <a:avLst/>
            </a:prstGeom>
            <a:gradFill rotWithShape="1">
              <a:gsLst>
                <a:gs pos="0">
                  <a:srgbClr val="85FFDB"/>
                </a:gs>
                <a:gs pos="100000">
                  <a:srgbClr val="00EBA8"/>
                </a:gs>
              </a:gsLst>
              <a:lin ang="5400000"/>
            </a:gradFill>
            <a:ln w="9525">
              <a:solidFill>
                <a:srgbClr val="00CC98"/>
              </a:solidFill>
              <a:miter lim="800000"/>
              <a:headEnd type="none" w="sm" len="sm"/>
              <a:tailEnd type="none" w="sm" len="sm"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eaLnBrk="0" hangingPunct="0"/>
              <a:r>
                <a:rPr lang="en-US" b="1" i="1">
                  <a:ea typeface="ＭＳ Ｐゴシック" pitchFamily="34" charset="-128"/>
                </a:rPr>
                <a:t>Shared Services</a:t>
              </a: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1082675" y="4030662"/>
              <a:ext cx="7708900" cy="708025"/>
            </a:xfrm>
            <a:prstGeom prst="rect">
              <a:avLst/>
            </a:prstGeom>
            <a:gradFill rotWithShape="1">
              <a:gsLst>
                <a:gs pos="0">
                  <a:srgbClr val="85FFDB"/>
                </a:gs>
                <a:gs pos="100000">
                  <a:srgbClr val="00EBA8"/>
                </a:gs>
              </a:gsLst>
              <a:lin ang="5400000"/>
            </a:gradFill>
            <a:ln w="9525">
              <a:solidFill>
                <a:srgbClr val="00CC98"/>
              </a:solidFill>
              <a:miter lim="800000"/>
              <a:headEnd type="none" w="sm" len="sm"/>
              <a:tailEnd type="none" w="sm" len="sm"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eaLnBrk="0" hangingPunct="0"/>
              <a:r>
                <a:rPr lang="en-US" b="1" i="1">
                  <a:ea typeface="ＭＳ Ｐゴシック" pitchFamily="34" charset="-128"/>
                </a:rPr>
                <a:t>Field Capacity Building</a:t>
              </a: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1082675" y="2489200"/>
              <a:ext cx="7708900" cy="709612"/>
            </a:xfrm>
            <a:prstGeom prst="rect">
              <a:avLst/>
            </a:prstGeom>
            <a:gradFill rotWithShape="1">
              <a:gsLst>
                <a:gs pos="0">
                  <a:srgbClr val="85FFDB"/>
                </a:gs>
                <a:gs pos="100000">
                  <a:srgbClr val="00EBA8"/>
                </a:gs>
              </a:gsLst>
              <a:lin ang="5400000"/>
            </a:gradFill>
            <a:ln w="9525">
              <a:solidFill>
                <a:srgbClr val="00CC98"/>
              </a:solidFill>
              <a:miter lim="800000"/>
              <a:headEnd type="none" w="sm" len="sm"/>
              <a:tailEnd type="none" w="sm" len="sm"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eaLnBrk="0" hangingPunct="0"/>
              <a:r>
                <a:rPr lang="en-US" b="1" i="1">
                  <a:solidFill>
                    <a:schemeClr val="tx2"/>
                  </a:solidFill>
                  <a:ea typeface="ＭＳ Ｐゴシック" pitchFamily="34" charset="-128"/>
                </a:rPr>
                <a:t>Connectivity</a:t>
              </a: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081087" y="3263900"/>
              <a:ext cx="7708900" cy="709612"/>
            </a:xfrm>
            <a:prstGeom prst="rect">
              <a:avLst/>
            </a:prstGeom>
            <a:gradFill rotWithShape="1">
              <a:gsLst>
                <a:gs pos="0">
                  <a:srgbClr val="85FFDB"/>
                </a:gs>
                <a:gs pos="100000">
                  <a:srgbClr val="00EBA8"/>
                </a:gs>
              </a:gsLst>
              <a:lin ang="5400000"/>
            </a:gradFill>
            <a:ln w="9525">
              <a:solidFill>
                <a:srgbClr val="00CC98"/>
              </a:solidFill>
              <a:miter lim="800000"/>
              <a:headEnd type="none" w="sm" len="sm"/>
              <a:tailEnd type="none" w="sm" len="sm"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eaLnBrk="0" hangingPunct="0"/>
              <a:r>
                <a:rPr lang="en-US" b="1" i="1">
                  <a:ea typeface="ＭＳ Ｐゴシック" pitchFamily="34" charset="-128"/>
                </a:rPr>
                <a:t>Emergency Response</a:t>
              </a: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1079500" y="5597526"/>
              <a:ext cx="7708900" cy="708025"/>
            </a:xfrm>
            <a:prstGeom prst="rect">
              <a:avLst/>
            </a:prstGeom>
            <a:gradFill rotWithShape="1">
              <a:gsLst>
                <a:gs pos="0">
                  <a:srgbClr val="85FFDB"/>
                </a:gs>
                <a:gs pos="100000">
                  <a:srgbClr val="00EBA8"/>
                </a:gs>
              </a:gsLst>
              <a:lin ang="5400000"/>
            </a:gradFill>
            <a:ln w="9525">
              <a:solidFill>
                <a:srgbClr val="00CC98"/>
              </a:solidFill>
              <a:miter lim="800000"/>
              <a:headEnd type="none" w="sm" len="sm"/>
              <a:tailEnd type="none" w="sm" len="sm"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eaLnBrk="0" hangingPunct="0"/>
              <a:r>
                <a:rPr lang="en-US" b="1" i="1">
                  <a:ea typeface="ＭＳ Ｐゴシック" pitchFamily="34" charset="-128"/>
                </a:rPr>
                <a:t>Innovation for Development</a:t>
              </a:r>
            </a:p>
          </p:txBody>
        </p:sp>
        <p:pic>
          <p:nvPicPr>
            <p:cNvPr id="164879" name="Picture 24"/>
            <p:cNvPicPr>
              <a:picLocks noChangeAspect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82600" y="2541588"/>
              <a:ext cx="520700" cy="673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880" name="Picture 25"/>
            <p:cNvPicPr>
              <a:picLocks noChangeAspect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69900" y="3341688"/>
              <a:ext cx="546100" cy="635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881" name="Picture 26"/>
            <p:cNvPicPr>
              <a:picLocks noChangeAspect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76250" y="4060825"/>
              <a:ext cx="571500" cy="673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882" name="Picture 27"/>
            <p:cNvPicPr>
              <a:picLocks noChangeAspect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488950" y="5613400"/>
              <a:ext cx="508000" cy="647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883" name="Picture 28"/>
            <p:cNvPicPr>
              <a:picLocks noChangeAspect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482600" y="4805363"/>
              <a:ext cx="520700" cy="717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4884" name="Rectangle 19"/>
            <p:cNvSpPr>
              <a:spLocks noChangeArrowheads="1"/>
            </p:cNvSpPr>
            <p:nvPr/>
          </p:nvSpPr>
          <p:spPr bwMode="auto">
            <a:xfrm>
              <a:off x="3860800" y="2497138"/>
              <a:ext cx="4978400" cy="383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742950" lvl="1" indent="-285750">
                <a:spcBef>
                  <a:spcPct val="20000"/>
                </a:spcBef>
                <a:spcAft>
                  <a:spcPts val="2400"/>
                </a:spcAft>
              </a:pPr>
              <a:r>
                <a:rPr lang="en-US" sz="1400">
                  <a:ea typeface="ＭＳ Ｐゴシック" pitchFamily="34" charset="-128"/>
                </a:rPr>
                <a:t>Rationale: Minimal communications available in remote parts of the world with limited (or no) infrastructure</a:t>
              </a:r>
            </a:p>
            <a:p>
              <a:pPr marL="742950" lvl="1" indent="-285750">
                <a:spcBef>
                  <a:spcPct val="20000"/>
                </a:spcBef>
                <a:spcAft>
                  <a:spcPts val="1200"/>
                </a:spcAft>
              </a:pPr>
              <a:r>
                <a:rPr lang="en-US" sz="1400">
                  <a:ea typeface="ＭＳ Ｐゴシック" pitchFamily="34" charset="-128"/>
                </a:rPr>
                <a:t>Rationale: Faster, better coordinated response by agencies and NGOs to man-made and natural disasters</a:t>
              </a:r>
            </a:p>
            <a:p>
              <a:pPr marL="742950" lvl="1" indent="-285750">
                <a:spcBef>
                  <a:spcPct val="20000"/>
                </a:spcBef>
                <a:spcAft>
                  <a:spcPts val="1800"/>
                </a:spcAft>
              </a:pPr>
              <a:r>
                <a:rPr lang="en-US" sz="1400">
                  <a:ea typeface="ＭＳ Ｐゴシック" pitchFamily="34" charset="-128"/>
                </a:rPr>
                <a:t>Rationale: Lack of ICT training and skills is the number one obstacle to effectiveness in the field</a:t>
              </a:r>
            </a:p>
            <a:p>
              <a:pPr marL="742950" lvl="1" indent="-285750">
                <a:spcBef>
                  <a:spcPct val="20000"/>
                </a:spcBef>
                <a:spcAft>
                  <a:spcPts val="600"/>
                </a:spcAft>
              </a:pPr>
              <a:r>
                <a:rPr lang="en-US" sz="1400">
                  <a:ea typeface="ＭＳ Ｐゴシック" pitchFamily="34" charset="-128"/>
                </a:rPr>
                <a:t>Rationale: Leverage applied to common operational problems will help close the “Humanitarian Productivity Gap”</a:t>
              </a:r>
            </a:p>
            <a:p>
              <a:pPr marL="742950" lvl="1" indent="-285750">
                <a:spcBef>
                  <a:spcPct val="20000"/>
                </a:spcBef>
                <a:spcAft>
                  <a:spcPts val="2400"/>
                </a:spcAft>
              </a:pPr>
              <a:r>
                <a:rPr lang="en-US" sz="1400">
                  <a:ea typeface="ＭＳ Ｐゴシック" pitchFamily="34" charset="-128"/>
                </a:rPr>
                <a:t>Rationale: Creativity is required to deliver effective, practical ICT solutions for healthcare, education, agriculture, conservation and financial programs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endParaRPr lang="en-US"/>
          </a:p>
          <a:p>
            <a:r>
              <a:rPr lang="en-US"/>
              <a:t>The Power of Collaboration</a:t>
            </a:r>
            <a:endParaRPr lang="en-US" sz="1400" b="0" i="0">
              <a:solidFill>
                <a:schemeClr val="tx1"/>
              </a:solidFill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D7ADA7DC-0AC5-4B7D-8FA1-6ADAF707E09D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7101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-76200"/>
            <a:ext cx="8686800" cy="914400"/>
          </a:xfrm>
        </p:spPr>
        <p:txBody>
          <a:bodyPr anchor="b"/>
          <a:lstStyle/>
          <a:p>
            <a:r>
              <a:rPr lang="en-US" smtClean="0"/>
              <a:t>The Problem: NGOs invest a fifth+ of corp. IT</a:t>
            </a:r>
          </a:p>
        </p:txBody>
      </p:sp>
      <p:pic>
        <p:nvPicPr>
          <p:cNvPr id="171013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838200"/>
            <a:ext cx="7194550" cy="5478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71014" name="AutoShape 10"/>
          <p:cNvSpPr>
            <a:spLocks/>
          </p:cNvSpPr>
          <p:nvPr/>
        </p:nvSpPr>
        <p:spPr bwMode="auto">
          <a:xfrm>
            <a:off x="3733800" y="4572000"/>
            <a:ext cx="152400" cy="381000"/>
          </a:xfrm>
          <a:prstGeom prst="leftBrace">
            <a:avLst>
              <a:gd name="adj1" fmla="val 20833"/>
              <a:gd name="adj2" fmla="val 50000"/>
            </a:avLst>
          </a:prstGeom>
          <a:noFill/>
          <a:ln w="412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de-DE" sz="3200">
              <a:solidFill>
                <a:srgbClr val="FF3300"/>
              </a:solidFill>
              <a:latin typeface="GillSans" charset="0"/>
            </a:endParaRPr>
          </a:p>
        </p:txBody>
      </p:sp>
      <p:sp>
        <p:nvSpPr>
          <p:cNvPr id="171015" name="AutoShape 11"/>
          <p:cNvSpPr>
            <a:spLocks/>
          </p:cNvSpPr>
          <p:nvPr/>
        </p:nvSpPr>
        <p:spPr bwMode="auto">
          <a:xfrm>
            <a:off x="5638800" y="2133600"/>
            <a:ext cx="304800" cy="2286000"/>
          </a:xfrm>
          <a:prstGeom prst="leftBrace">
            <a:avLst>
              <a:gd name="adj1" fmla="val 62500"/>
              <a:gd name="adj2" fmla="val 50000"/>
            </a:avLst>
          </a:prstGeom>
          <a:noFill/>
          <a:ln w="412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de-DE" sz="3200">
              <a:solidFill>
                <a:srgbClr val="FF3300"/>
              </a:solidFill>
              <a:latin typeface="GillSans" charset="0"/>
            </a:endParaRPr>
          </a:p>
        </p:txBody>
      </p:sp>
      <p:sp>
        <p:nvSpPr>
          <p:cNvPr id="171016" name="Text Box 12"/>
          <p:cNvSpPr txBox="1">
            <a:spLocks noChangeArrowheads="1"/>
          </p:cNvSpPr>
          <p:nvPr/>
        </p:nvSpPr>
        <p:spPr bwMode="auto">
          <a:xfrm>
            <a:off x="4876800" y="3048000"/>
            <a:ext cx="5238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  <a:latin typeface="GillSans" charset="0"/>
              </a:rPr>
              <a:t>5x</a:t>
            </a:r>
          </a:p>
        </p:txBody>
      </p:sp>
      <p:sp>
        <p:nvSpPr>
          <p:cNvPr id="171017" name="Text Box 13"/>
          <p:cNvSpPr txBox="1">
            <a:spLocks noChangeArrowheads="1"/>
          </p:cNvSpPr>
          <p:nvPr/>
        </p:nvSpPr>
        <p:spPr bwMode="auto">
          <a:xfrm>
            <a:off x="3200400" y="4495800"/>
            <a:ext cx="5238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  <a:latin typeface="GillSans" charset="0"/>
              </a:rPr>
              <a:t>4x</a:t>
            </a:r>
          </a:p>
        </p:txBody>
      </p:sp>
      <p:sp>
        <p:nvSpPr>
          <p:cNvPr id="171018" name="AutoShape 14"/>
          <p:cNvSpPr>
            <a:spLocks/>
          </p:cNvSpPr>
          <p:nvPr/>
        </p:nvSpPr>
        <p:spPr bwMode="auto">
          <a:xfrm>
            <a:off x="7086600" y="2133600"/>
            <a:ext cx="304800" cy="2743200"/>
          </a:xfrm>
          <a:prstGeom prst="leftBrace">
            <a:avLst>
              <a:gd name="adj1" fmla="val 75000"/>
              <a:gd name="adj2" fmla="val 50000"/>
            </a:avLst>
          </a:prstGeom>
          <a:noFill/>
          <a:ln w="412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de-DE" sz="3200">
              <a:solidFill>
                <a:srgbClr val="FF3300"/>
              </a:solidFill>
              <a:latin typeface="GillSans" charset="0"/>
            </a:endParaRPr>
          </a:p>
        </p:txBody>
      </p:sp>
      <p:sp>
        <p:nvSpPr>
          <p:cNvPr id="171019" name="Text Box 15"/>
          <p:cNvSpPr txBox="1">
            <a:spLocks noChangeArrowheads="1"/>
          </p:cNvSpPr>
          <p:nvPr/>
        </p:nvSpPr>
        <p:spPr bwMode="auto">
          <a:xfrm>
            <a:off x="7696200" y="3200400"/>
            <a:ext cx="6937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  <a:latin typeface="GillSans" charset="0"/>
              </a:rPr>
              <a:t>18x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 smtClean="0">
                <a:ea typeface="ＭＳ Ｐゴシック" pitchFamily="34" charset="-128"/>
              </a:rPr>
              <a:t>Closing the Productivity Gap: A New Calculus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9A3ECF3-1615-415B-9674-5479F9E7690E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7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5604" name="TextBox 5"/>
          <p:cNvSpPr txBox="1">
            <a:spLocks noChangeArrowheads="1"/>
          </p:cNvSpPr>
          <p:nvPr/>
        </p:nvSpPr>
        <p:spPr bwMode="auto">
          <a:xfrm>
            <a:off x="685800" y="1143000"/>
            <a:ext cx="73993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 back of the envelop calculation for taking a $5M IT </a:t>
            </a:r>
          </a:p>
          <a:p>
            <a:r>
              <a:rPr lang="en-US"/>
              <a:t>department in a $200M NGO to $23M</a:t>
            </a:r>
          </a:p>
        </p:txBody>
      </p:sp>
      <p:pic>
        <p:nvPicPr>
          <p:cNvPr id="2560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2057400"/>
            <a:ext cx="7575550" cy="322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val Callout 9"/>
          <p:cNvSpPr/>
          <p:nvPr/>
        </p:nvSpPr>
        <p:spPr>
          <a:xfrm>
            <a:off x="7239000" y="4724400"/>
            <a:ext cx="1676400" cy="1371600"/>
          </a:xfrm>
          <a:prstGeom prst="wedgeEllipseCallout">
            <a:avLst>
              <a:gd name="adj1" fmla="val -97708"/>
              <a:gd name="adj2" fmla="val -4227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56</a:t>
            </a:r>
            <a:r>
              <a:rPr lang="en-US" dirty="0" smtClean="0"/>
              <a:t>%</a:t>
            </a:r>
          </a:p>
          <a:p>
            <a:pPr algn="ctr">
              <a:defRPr/>
            </a:pPr>
            <a:r>
              <a:rPr lang="en-US" dirty="0" smtClean="0"/>
              <a:t>Gap Remains</a:t>
            </a:r>
            <a:endParaRPr lang="en-US" dirty="0"/>
          </a:p>
        </p:txBody>
      </p:sp>
      <p:sp>
        <p:nvSpPr>
          <p:cNvPr id="7" name="Left Brace 6"/>
          <p:cNvSpPr/>
          <p:nvPr/>
        </p:nvSpPr>
        <p:spPr>
          <a:xfrm>
            <a:off x="640081" y="2438400"/>
            <a:ext cx="198119" cy="685800"/>
          </a:xfrm>
          <a:prstGeom prst="lef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33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-620152" y="2591915"/>
            <a:ext cx="1914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3300"/>
                </a:solidFill>
              </a:rPr>
              <a:t>Charity Factor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7511534" y="3549134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3300"/>
                </a:solidFill>
              </a:rPr>
              <a:t>Collaboration Factor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11" name="Right Brace 10"/>
          <p:cNvSpPr/>
          <p:nvPr/>
        </p:nvSpPr>
        <p:spPr>
          <a:xfrm>
            <a:off x="8458200" y="3124200"/>
            <a:ext cx="228600" cy="1066800"/>
          </a:xfrm>
          <a:prstGeom prst="rightBrace">
            <a:avLst/>
          </a:prstGeom>
          <a:ln w="254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Leveling</a:t>
            </a:r>
            <a:r>
              <a:rPr lang="en-US" b="1" baseline="0" dirty="0" smtClean="0"/>
              <a:t> the NGO - Corp IT Playing Field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The Power of Collaboration</a:t>
            </a:r>
            <a:endParaRPr lang="en-US" sz="1400" b="0" i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4F2654-8C2B-4EB5-AF91-09AA0906B3D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8" name="Chart 7"/>
          <p:cNvGraphicFramePr/>
          <p:nvPr/>
        </p:nvGraphicFramePr>
        <p:xfrm>
          <a:off x="1219200" y="1066800"/>
          <a:ext cx="6896100" cy="5153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endParaRPr lang="en-US"/>
          </a:p>
          <a:p>
            <a:r>
              <a:rPr lang="en-US"/>
              <a:t>The Power of Collaboration</a:t>
            </a:r>
            <a:endParaRPr lang="en-US" sz="1400" b="0" i="0">
              <a:solidFill>
                <a:schemeClr val="tx1"/>
              </a:solidFill>
            </a:endParaRPr>
          </a:p>
        </p:txBody>
      </p:sp>
      <p:sp>
        <p:nvSpPr>
          <p:cNvPr id="1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231F0860-2DA4-4D3E-8CF1-E1F856120BB0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-76200"/>
            <a:ext cx="8763000" cy="914400"/>
          </a:xfrm>
        </p:spPr>
        <p:txBody>
          <a:bodyPr/>
          <a:lstStyle/>
          <a:p>
            <a:pPr algn="ctr"/>
            <a:r>
              <a:rPr lang="en-US" sz="2800" b="1" dirty="0" smtClean="0"/>
              <a:t>We need to bring together more of the resources</a:t>
            </a:r>
          </a:p>
        </p:txBody>
      </p:sp>
      <p:sp>
        <p:nvSpPr>
          <p:cNvPr id="173059" name="Text Box 3"/>
          <p:cNvSpPr txBox="1">
            <a:spLocks noChangeArrowheads="1"/>
          </p:cNvSpPr>
          <p:nvPr/>
        </p:nvSpPr>
        <p:spPr bwMode="auto">
          <a:xfrm>
            <a:off x="4114800" y="4556125"/>
            <a:ext cx="889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GillSans" charset="0"/>
              </a:rPr>
              <a:t>NGOs</a:t>
            </a:r>
          </a:p>
        </p:txBody>
      </p:sp>
      <p:sp>
        <p:nvSpPr>
          <p:cNvPr id="173060" name="Oval 4"/>
          <p:cNvSpPr>
            <a:spLocks noChangeArrowheads="1"/>
          </p:cNvSpPr>
          <p:nvPr/>
        </p:nvSpPr>
        <p:spPr bwMode="auto">
          <a:xfrm>
            <a:off x="4114800" y="1981200"/>
            <a:ext cx="2667000" cy="2438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061" name="Text Box 5"/>
          <p:cNvSpPr txBox="1">
            <a:spLocks noChangeArrowheads="1"/>
          </p:cNvSpPr>
          <p:nvPr/>
        </p:nvSpPr>
        <p:spPr bwMode="auto">
          <a:xfrm>
            <a:off x="5105400" y="2803525"/>
            <a:ext cx="150018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GillSans" charset="0"/>
              </a:rPr>
              <a:t>Universities</a:t>
            </a:r>
          </a:p>
        </p:txBody>
      </p:sp>
      <p:sp>
        <p:nvSpPr>
          <p:cNvPr id="173063" name="Oval 7"/>
          <p:cNvSpPr>
            <a:spLocks noChangeArrowheads="1"/>
          </p:cNvSpPr>
          <p:nvPr/>
        </p:nvSpPr>
        <p:spPr bwMode="auto">
          <a:xfrm>
            <a:off x="3276600" y="3200400"/>
            <a:ext cx="2667000" cy="2438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064" name="Text Box 8"/>
          <p:cNvSpPr txBox="1">
            <a:spLocks noChangeArrowheads="1"/>
          </p:cNvSpPr>
          <p:nvPr/>
        </p:nvSpPr>
        <p:spPr bwMode="auto">
          <a:xfrm>
            <a:off x="2400300" y="2879725"/>
            <a:ext cx="16383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GillSans" charset="0"/>
              </a:rPr>
              <a:t>Corporations</a:t>
            </a:r>
          </a:p>
        </p:txBody>
      </p:sp>
      <p:sp>
        <p:nvSpPr>
          <p:cNvPr id="173065" name="Text Box 9"/>
          <p:cNvSpPr txBox="1">
            <a:spLocks noChangeArrowheads="1"/>
          </p:cNvSpPr>
          <p:nvPr/>
        </p:nvSpPr>
        <p:spPr bwMode="auto">
          <a:xfrm>
            <a:off x="6553200" y="4495800"/>
            <a:ext cx="10858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3300"/>
                </a:solidFill>
                <a:latin typeface="GillSans" charset="0"/>
              </a:rPr>
              <a:t>Funders</a:t>
            </a:r>
          </a:p>
        </p:txBody>
      </p:sp>
      <p:sp>
        <p:nvSpPr>
          <p:cNvPr id="173066" name="Oval 10"/>
          <p:cNvSpPr>
            <a:spLocks noChangeArrowheads="1"/>
          </p:cNvSpPr>
          <p:nvPr/>
        </p:nvSpPr>
        <p:spPr bwMode="auto">
          <a:xfrm>
            <a:off x="2362200" y="1981200"/>
            <a:ext cx="2667000" cy="2438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4267200" y="3352800"/>
            <a:ext cx="6746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FF3300"/>
                </a:solidFill>
                <a:latin typeface="GillSans" charset="0"/>
              </a:rPr>
              <a:t>Social</a:t>
            </a:r>
          </a:p>
          <a:p>
            <a:pPr algn="ctr"/>
            <a:r>
              <a:rPr lang="en-US" sz="1200" b="1">
                <a:solidFill>
                  <a:srgbClr val="FF3300"/>
                </a:solidFill>
                <a:latin typeface="GillSans" charset="0"/>
              </a:rPr>
              <a:t>Impact</a:t>
            </a:r>
          </a:p>
        </p:txBody>
      </p:sp>
      <p:sp>
        <p:nvSpPr>
          <p:cNvPr id="173068" name="Line 12"/>
          <p:cNvSpPr>
            <a:spLocks noChangeShapeType="1"/>
          </p:cNvSpPr>
          <p:nvPr/>
        </p:nvSpPr>
        <p:spPr bwMode="auto">
          <a:xfrm flipH="1">
            <a:off x="5943600" y="4648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3069" name="Text Box 13"/>
          <p:cNvSpPr txBox="1">
            <a:spLocks noChangeArrowheads="1"/>
          </p:cNvSpPr>
          <p:nvPr/>
        </p:nvSpPr>
        <p:spPr bwMode="auto">
          <a:xfrm>
            <a:off x="1295400" y="4572000"/>
            <a:ext cx="165417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3300"/>
                </a:solidFill>
                <a:latin typeface="GillSans" charset="0"/>
              </a:rPr>
              <a:t>Governments</a:t>
            </a:r>
          </a:p>
        </p:txBody>
      </p:sp>
      <p:sp>
        <p:nvSpPr>
          <p:cNvPr id="173070" name="Line 14"/>
          <p:cNvSpPr>
            <a:spLocks noChangeShapeType="1"/>
          </p:cNvSpPr>
          <p:nvPr/>
        </p:nvSpPr>
        <p:spPr bwMode="auto">
          <a:xfrm flipV="1">
            <a:off x="2895600" y="3810000"/>
            <a:ext cx="1295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3071" name="Line 15"/>
          <p:cNvSpPr>
            <a:spLocks noChangeShapeType="1"/>
          </p:cNvSpPr>
          <p:nvPr/>
        </p:nvSpPr>
        <p:spPr bwMode="auto">
          <a:xfrm flipH="1" flipV="1">
            <a:off x="4953000" y="3733800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BodyText"/>
  <p:tag name="DATE" val="1/13/2009 1:01:20 PM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BodyText"/>
  <p:tag name="DATE" val="1/29/2009 10:57:18 AM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BodyText"/>
  <p:tag name="DATE" val="1/29/2009 10:57:18 AM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30/01/2008 13:23:5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30/01/2008 13:23:5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30/01/2008 13:23:5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30/01/2008 13:23:5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30/01/2008 13:23:5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30/01/2008 13:23:5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BodyText"/>
  <p:tag name="DATE" val="1/13/2009 1:07:39 P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BodyText"/>
  <p:tag name="DATE" val="1/13/2009 1:07:39 PM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BodyText"/>
  <p:tag name="DATE" val="1/13/2009 1:07:39 PM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BodyText"/>
  <p:tag name="DATE" val="1/13/2009 1:07:39 P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BodyText"/>
  <p:tag name="DATE" val="1/29/2009 10:57:18 AM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BodyText"/>
  <p:tag name="DATE" val="1/29/2009 10:57:18 A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BodyText"/>
  <p:tag name="DATE" val="1/29/2009 10:57:18 A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BodyText"/>
  <p:tag name="DATE" val="1/29/2009 10:57:18 AM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3291</TotalTime>
  <Words>496</Words>
  <Application>Microsoft Office PowerPoint</Application>
  <PresentationFormat>On-screen Show (4:3)</PresentationFormat>
  <Paragraphs>144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Slide 1</vt:lpstr>
      <vt:lpstr>NGO IT Strategy: Moving the Agenda Up the Pyramid</vt:lpstr>
      <vt:lpstr>Who is the Audience?</vt:lpstr>
      <vt:lpstr>NetHope is Moving in the Right Direction</vt:lpstr>
      <vt:lpstr>NetHope Addresses Five Critical Needs</vt:lpstr>
      <vt:lpstr>The Problem: NGOs invest a fifth+ of corp. IT</vt:lpstr>
      <vt:lpstr>Closing the Productivity Gap: A New Calculus</vt:lpstr>
      <vt:lpstr>Leveling the NGO - Corp IT Playing Field</vt:lpstr>
      <vt:lpstr>We need to bring together more of the resources</vt:lpstr>
      <vt:lpstr>And We Need a Paradigm Shift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Frank Schott</dc:creator>
  <cp:lastModifiedBy>Edward G. Happ</cp:lastModifiedBy>
  <cp:revision>61</cp:revision>
  <dcterms:created xsi:type="dcterms:W3CDTF">2007-05-02T17:43:08Z</dcterms:created>
  <dcterms:modified xsi:type="dcterms:W3CDTF">2010-04-09T21:02:37Z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gs">
    <vt:lpwstr>template, summit, san jose, presentations, 2008</vt:lpwstr>
  </property>
  <property fmtid="{D5CDD505-2E9C-101B-9397-08002B2CF9AE}" pid="3" name="Summary">
    <vt:lpwstr>Presentation template to be used for May 2008 San Jose Summit</vt:lpwstr>
  </property>
  <property fmtid="{D5CDD505-2E9C-101B-9397-08002B2CF9AE}" pid="4" name="ContentType">
    <vt:lpwstr>Document</vt:lpwstr>
  </property>
  <property fmtid="{D5CDD505-2E9C-101B-9397-08002B2CF9AE}" pid="5" name="display_urn:schemas-microsoft-com:office:office#Editor">
    <vt:lpwstr>Frank Schott</vt:lpwstr>
  </property>
  <property fmtid="{D5CDD505-2E9C-101B-9397-08002B2CF9AE}" pid="6" name="xd_Signature">
    <vt:lpwstr/>
  </property>
  <property fmtid="{D5CDD505-2E9C-101B-9397-08002B2CF9AE}" pid="7" name="Attendees">
    <vt:lpwstr/>
  </property>
  <property fmtid="{D5CDD505-2E9C-101B-9397-08002B2CF9AE}" pid="8" name="TemplateUrl">
    <vt:lpwstr/>
  </property>
  <property fmtid="{D5CDD505-2E9C-101B-9397-08002B2CF9AE}" pid="9" name="xd_ProgID">
    <vt:lpwstr/>
  </property>
  <property fmtid="{D5CDD505-2E9C-101B-9397-08002B2CF9AE}" pid="10" name="_DCDateCreated">
    <vt:lpwstr/>
  </property>
  <property fmtid="{D5CDD505-2E9C-101B-9397-08002B2CF9AE}" pid="11" name="Status - Budget">
    <vt:lpwstr/>
  </property>
  <property fmtid="{D5CDD505-2E9C-101B-9397-08002B2CF9AE}" pid="12" name="display_urn:schemas-microsoft-com:office:office#Author">
    <vt:lpwstr>Amy Gardner</vt:lpwstr>
  </property>
  <property fmtid="{D5CDD505-2E9C-101B-9397-08002B2CF9AE}" pid="13" name="Status - Overall">
    <vt:lpwstr/>
  </property>
  <property fmtid="{D5CDD505-2E9C-101B-9397-08002B2CF9AE}" pid="14" name="Status - Delivery">
    <vt:lpwstr/>
  </property>
  <property fmtid="{D5CDD505-2E9C-101B-9397-08002B2CF9AE}" pid="15" name="Meeting Date">
    <vt:lpwstr/>
  </property>
  <property fmtid="{D5CDD505-2E9C-101B-9397-08002B2CF9AE}" pid="16" name="Status - Time">
    <vt:lpwstr/>
  </property>
  <property fmtid="{D5CDD505-2E9C-101B-9397-08002B2CF9AE}" pid="17" name="_SharedFileIndex">
    <vt:lpwstr/>
  </property>
</Properties>
</file>