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14.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 id="2147483673" r:id="rId5"/>
  </p:sldMasterIdLst>
  <p:notesMasterIdLst>
    <p:notesMasterId r:id="rId35"/>
  </p:notesMasterIdLst>
  <p:handoutMasterIdLst>
    <p:handoutMasterId r:id="rId36"/>
  </p:handoutMasterIdLst>
  <p:sldIdLst>
    <p:sldId id="257" r:id="rId6"/>
    <p:sldId id="417" r:id="rId7"/>
    <p:sldId id="431" r:id="rId8"/>
    <p:sldId id="439" r:id="rId9"/>
    <p:sldId id="421" r:id="rId10"/>
    <p:sldId id="422" r:id="rId11"/>
    <p:sldId id="413" r:id="rId12"/>
    <p:sldId id="437" r:id="rId13"/>
    <p:sldId id="414" r:id="rId14"/>
    <p:sldId id="399" r:id="rId15"/>
    <p:sldId id="400" r:id="rId16"/>
    <p:sldId id="426" r:id="rId17"/>
    <p:sldId id="432" r:id="rId18"/>
    <p:sldId id="433" r:id="rId19"/>
    <p:sldId id="434" r:id="rId20"/>
    <p:sldId id="419" r:id="rId21"/>
    <p:sldId id="436" r:id="rId22"/>
    <p:sldId id="425" r:id="rId23"/>
    <p:sldId id="429" r:id="rId24"/>
    <p:sldId id="423" r:id="rId25"/>
    <p:sldId id="424" r:id="rId26"/>
    <p:sldId id="427" r:id="rId27"/>
    <p:sldId id="430" r:id="rId28"/>
    <p:sldId id="411" r:id="rId29"/>
    <p:sldId id="412" r:id="rId30"/>
    <p:sldId id="420" r:id="rId31"/>
    <p:sldId id="442" r:id="rId32"/>
    <p:sldId id="416" r:id="rId33"/>
    <p:sldId id="283" r:id="rId34"/>
  </p:sldIdLst>
  <p:sldSz cx="9144000" cy="6858000" type="screen4x3"/>
  <p:notesSz cx="6797675" cy="9872663"/>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remy Mortimer" initials="J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34" autoAdjust="0"/>
    <p:restoredTop sz="94662" autoAdjust="0"/>
  </p:normalViewPr>
  <p:slideViewPr>
    <p:cSldViewPr>
      <p:cViewPr varScale="1">
        <p:scale>
          <a:sx n="99" d="100"/>
          <a:sy n="99" d="100"/>
        </p:scale>
        <p:origin x="-252" y="-102"/>
      </p:cViewPr>
      <p:guideLst>
        <p:guide orient="horz" pos="2160"/>
        <p:guide pos="2880"/>
      </p:guideLst>
    </p:cSldViewPr>
  </p:slideViewPr>
  <p:outlineViewPr>
    <p:cViewPr>
      <p:scale>
        <a:sx n="33" d="100"/>
        <a:sy n="33" d="100"/>
      </p:scale>
      <p:origin x="0" y="607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2934" y="-102"/>
      </p:cViewPr>
      <p:guideLst>
        <p:guide orient="horz" pos="3109"/>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25E28E-7EC9-4B3A-8219-0AA17DB93A76}"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US"/>
        </a:p>
      </dgm:t>
    </dgm:pt>
    <dgm:pt modelId="{BE14DDF3-C145-41C5-B2B0-4B0D7B9E1B60}">
      <dgm:prSet phldrT="[Text]" custT="1"/>
      <dgm:spPr>
        <a:solidFill>
          <a:schemeClr val="accent2"/>
        </a:solidFill>
      </dgm:spPr>
      <dgm:t>
        <a:bodyPr/>
        <a:lstStyle/>
        <a:p>
          <a:r>
            <a:rPr lang="en-US" sz="1600" smtClean="0"/>
            <a:t>User Devices</a:t>
          </a:r>
          <a:endParaRPr lang="en-US" sz="1600" dirty="0"/>
        </a:p>
      </dgm:t>
    </dgm:pt>
    <dgm:pt modelId="{DD507CF2-4B1D-483A-BF6E-29D7FADD267B}" type="parTrans" cxnId="{34FFD25D-F460-4BE3-ADCC-CEE7FBCB9C7B}">
      <dgm:prSet/>
      <dgm:spPr/>
      <dgm:t>
        <a:bodyPr/>
        <a:lstStyle/>
        <a:p>
          <a:endParaRPr lang="en-US" sz="1600"/>
        </a:p>
      </dgm:t>
    </dgm:pt>
    <dgm:pt modelId="{C5047360-AC64-4CC4-AFC8-29F2884EA4C1}" type="sibTrans" cxnId="{34FFD25D-F460-4BE3-ADCC-CEE7FBCB9C7B}">
      <dgm:prSet/>
      <dgm:spPr/>
      <dgm:t>
        <a:bodyPr/>
        <a:lstStyle/>
        <a:p>
          <a:endParaRPr lang="en-US" sz="1600"/>
        </a:p>
      </dgm:t>
    </dgm:pt>
    <dgm:pt modelId="{85ADFAAE-0430-4BBC-BB70-1D87134BD607}">
      <dgm:prSet phldrT="[Text]" custT="1"/>
      <dgm:spPr>
        <a:solidFill>
          <a:schemeClr val="bg2">
            <a:lumMod val="25000"/>
          </a:schemeClr>
        </a:solidFill>
        <a:ln>
          <a:solidFill>
            <a:schemeClr val="bg1"/>
          </a:solidFill>
        </a:ln>
      </dgm:spPr>
      <dgm:t>
        <a:bodyPr/>
        <a:lstStyle/>
        <a:p>
          <a:r>
            <a:rPr lang="en-US" sz="1600" dirty="0" smtClean="0"/>
            <a:t>Network</a:t>
          </a:r>
          <a:endParaRPr lang="en-US" sz="1600" dirty="0"/>
        </a:p>
      </dgm:t>
    </dgm:pt>
    <dgm:pt modelId="{6A6D6E2B-F524-4F01-B78D-49C94A7EEF06}" type="parTrans" cxnId="{98A1C6F1-2ACB-4D7B-A8C6-2525DD0E3AD0}">
      <dgm:prSet/>
      <dgm:spPr/>
      <dgm:t>
        <a:bodyPr/>
        <a:lstStyle/>
        <a:p>
          <a:endParaRPr lang="en-US" sz="1600"/>
        </a:p>
      </dgm:t>
    </dgm:pt>
    <dgm:pt modelId="{76997817-A930-4392-A0E7-3D92CF36102E}" type="sibTrans" cxnId="{98A1C6F1-2ACB-4D7B-A8C6-2525DD0E3AD0}">
      <dgm:prSet/>
      <dgm:spPr/>
      <dgm:t>
        <a:bodyPr/>
        <a:lstStyle/>
        <a:p>
          <a:endParaRPr lang="en-US" sz="1600"/>
        </a:p>
      </dgm:t>
    </dgm:pt>
    <dgm:pt modelId="{A57FA769-5CAE-44BA-A023-D7AE8E71730F}">
      <dgm:prSet phldrT="[Text]" custT="1"/>
      <dgm:spPr>
        <a:solidFill>
          <a:schemeClr val="accent4">
            <a:lumMod val="75000"/>
          </a:schemeClr>
        </a:solidFill>
      </dgm:spPr>
      <dgm:t>
        <a:bodyPr/>
        <a:lstStyle/>
        <a:p>
          <a:r>
            <a:rPr lang="en-US" sz="1600" dirty="0" smtClean="0"/>
            <a:t>Enterprise apps</a:t>
          </a:r>
          <a:endParaRPr lang="en-US" sz="1600" dirty="0"/>
        </a:p>
      </dgm:t>
    </dgm:pt>
    <dgm:pt modelId="{CA2D8009-F473-43FB-825B-5DEB9A1265BD}" type="parTrans" cxnId="{C309C0D6-39A2-41FD-8B7B-95D17E4317C8}">
      <dgm:prSet/>
      <dgm:spPr/>
      <dgm:t>
        <a:bodyPr/>
        <a:lstStyle/>
        <a:p>
          <a:endParaRPr lang="en-US" sz="1600"/>
        </a:p>
      </dgm:t>
    </dgm:pt>
    <dgm:pt modelId="{576FF28B-A8CA-4726-98C2-53750CE6A227}" type="sibTrans" cxnId="{C309C0D6-39A2-41FD-8B7B-95D17E4317C8}">
      <dgm:prSet/>
      <dgm:spPr/>
      <dgm:t>
        <a:bodyPr/>
        <a:lstStyle/>
        <a:p>
          <a:endParaRPr lang="en-US" sz="1600"/>
        </a:p>
      </dgm:t>
    </dgm:pt>
    <dgm:pt modelId="{FC66B409-180C-4549-81BE-C894471833A2}">
      <dgm:prSet phldrT="[Text]" custT="1"/>
      <dgm:spPr>
        <a:solidFill>
          <a:schemeClr val="accent3">
            <a:lumMod val="75000"/>
          </a:schemeClr>
        </a:solidFill>
      </dgm:spPr>
      <dgm:t>
        <a:bodyPr/>
        <a:lstStyle/>
        <a:p>
          <a:r>
            <a:rPr lang="en-US" sz="1600" dirty="0" smtClean="0"/>
            <a:t>Data</a:t>
          </a:r>
          <a:endParaRPr lang="en-US" sz="1600" dirty="0"/>
        </a:p>
      </dgm:t>
    </dgm:pt>
    <dgm:pt modelId="{A05B0C40-D511-4D59-B752-E87B1EF9D661}" type="parTrans" cxnId="{39329362-D9EA-489F-84A2-37D9F7E7080E}">
      <dgm:prSet/>
      <dgm:spPr/>
      <dgm:t>
        <a:bodyPr/>
        <a:lstStyle/>
        <a:p>
          <a:endParaRPr lang="en-US" sz="1600"/>
        </a:p>
      </dgm:t>
    </dgm:pt>
    <dgm:pt modelId="{3D383CE4-C5A4-453A-A521-67AAE1834BF4}" type="sibTrans" cxnId="{39329362-D9EA-489F-84A2-37D9F7E7080E}">
      <dgm:prSet/>
      <dgm:spPr/>
      <dgm:t>
        <a:bodyPr/>
        <a:lstStyle/>
        <a:p>
          <a:endParaRPr lang="en-US" sz="1600"/>
        </a:p>
      </dgm:t>
    </dgm:pt>
    <dgm:pt modelId="{BF1E1FF5-7A79-4A1E-93E8-B027758353EC}">
      <dgm:prSet phldrT="[Text]" custT="1"/>
      <dgm:spPr>
        <a:solidFill>
          <a:schemeClr val="accent1">
            <a:lumMod val="75000"/>
          </a:schemeClr>
        </a:solidFill>
      </dgm:spPr>
      <dgm:t>
        <a:bodyPr/>
        <a:lstStyle/>
        <a:p>
          <a:r>
            <a:rPr lang="en-US" sz="1600" dirty="0" smtClean="0"/>
            <a:t>User apps</a:t>
          </a:r>
          <a:endParaRPr lang="en-US" sz="1600" dirty="0"/>
        </a:p>
      </dgm:t>
    </dgm:pt>
    <dgm:pt modelId="{F18AF0FF-B926-4924-9AD9-68F25F4E760D}" type="parTrans" cxnId="{7CDA47B5-1543-4FAA-91D4-D8D597B39492}">
      <dgm:prSet/>
      <dgm:spPr/>
      <dgm:t>
        <a:bodyPr/>
        <a:lstStyle/>
        <a:p>
          <a:endParaRPr lang="en-US" sz="1600"/>
        </a:p>
      </dgm:t>
    </dgm:pt>
    <dgm:pt modelId="{F2119434-78E9-429B-9D3F-A9EBE1BF9DA9}" type="sibTrans" cxnId="{7CDA47B5-1543-4FAA-91D4-D8D597B39492}">
      <dgm:prSet/>
      <dgm:spPr/>
      <dgm:t>
        <a:bodyPr/>
        <a:lstStyle/>
        <a:p>
          <a:endParaRPr lang="en-US" sz="1600"/>
        </a:p>
      </dgm:t>
    </dgm:pt>
    <dgm:pt modelId="{8052E49C-14FE-42F2-B303-229B2D07A242}" type="pres">
      <dgm:prSet presAssocID="{8A25E28E-7EC9-4B3A-8219-0AA17DB93A76}" presName="Name0" presStyleCnt="0">
        <dgm:presLayoutVars>
          <dgm:chMax val="7"/>
          <dgm:resizeHandles val="exact"/>
        </dgm:presLayoutVars>
      </dgm:prSet>
      <dgm:spPr/>
      <dgm:t>
        <a:bodyPr/>
        <a:lstStyle/>
        <a:p>
          <a:endParaRPr lang="en-US"/>
        </a:p>
      </dgm:t>
    </dgm:pt>
    <dgm:pt modelId="{A0784BAF-C009-45BD-B9A9-C2D724B3A29A}" type="pres">
      <dgm:prSet presAssocID="{8A25E28E-7EC9-4B3A-8219-0AA17DB93A76}" presName="comp1" presStyleCnt="0"/>
      <dgm:spPr/>
    </dgm:pt>
    <dgm:pt modelId="{682BAAC9-11B4-4F96-BF55-2814683DD283}" type="pres">
      <dgm:prSet presAssocID="{8A25E28E-7EC9-4B3A-8219-0AA17DB93A76}" presName="circle1" presStyleLbl="node1" presStyleIdx="0" presStyleCnt="5"/>
      <dgm:spPr/>
      <dgm:t>
        <a:bodyPr/>
        <a:lstStyle/>
        <a:p>
          <a:endParaRPr lang="en-US"/>
        </a:p>
      </dgm:t>
    </dgm:pt>
    <dgm:pt modelId="{F39B4203-7566-4089-829F-698A4242BFC3}" type="pres">
      <dgm:prSet presAssocID="{8A25E28E-7EC9-4B3A-8219-0AA17DB93A76}" presName="c1text" presStyleLbl="node1" presStyleIdx="0" presStyleCnt="5">
        <dgm:presLayoutVars>
          <dgm:bulletEnabled val="1"/>
        </dgm:presLayoutVars>
      </dgm:prSet>
      <dgm:spPr/>
      <dgm:t>
        <a:bodyPr/>
        <a:lstStyle/>
        <a:p>
          <a:endParaRPr lang="en-US"/>
        </a:p>
      </dgm:t>
    </dgm:pt>
    <dgm:pt modelId="{1579AFBB-940D-45B0-BFCC-C064926B958A}" type="pres">
      <dgm:prSet presAssocID="{8A25E28E-7EC9-4B3A-8219-0AA17DB93A76}" presName="comp2" presStyleCnt="0"/>
      <dgm:spPr/>
    </dgm:pt>
    <dgm:pt modelId="{2651D043-376D-4E76-819D-536E1238A79C}" type="pres">
      <dgm:prSet presAssocID="{8A25E28E-7EC9-4B3A-8219-0AA17DB93A76}" presName="circle2" presStyleLbl="node1" presStyleIdx="1" presStyleCnt="5"/>
      <dgm:spPr/>
      <dgm:t>
        <a:bodyPr/>
        <a:lstStyle/>
        <a:p>
          <a:endParaRPr lang="en-US"/>
        </a:p>
      </dgm:t>
    </dgm:pt>
    <dgm:pt modelId="{C130EB78-7A7B-4059-B727-DDFC14A35939}" type="pres">
      <dgm:prSet presAssocID="{8A25E28E-7EC9-4B3A-8219-0AA17DB93A76}" presName="c2text" presStyleLbl="node1" presStyleIdx="1" presStyleCnt="5">
        <dgm:presLayoutVars>
          <dgm:bulletEnabled val="1"/>
        </dgm:presLayoutVars>
      </dgm:prSet>
      <dgm:spPr/>
      <dgm:t>
        <a:bodyPr/>
        <a:lstStyle/>
        <a:p>
          <a:endParaRPr lang="en-US"/>
        </a:p>
      </dgm:t>
    </dgm:pt>
    <dgm:pt modelId="{11F8AA3D-6184-4EA5-8AD8-903648B3623F}" type="pres">
      <dgm:prSet presAssocID="{8A25E28E-7EC9-4B3A-8219-0AA17DB93A76}" presName="comp3" presStyleCnt="0"/>
      <dgm:spPr/>
    </dgm:pt>
    <dgm:pt modelId="{E02E96E0-C9C0-4D00-845D-4832823EDED4}" type="pres">
      <dgm:prSet presAssocID="{8A25E28E-7EC9-4B3A-8219-0AA17DB93A76}" presName="circle3" presStyleLbl="node1" presStyleIdx="2" presStyleCnt="5"/>
      <dgm:spPr/>
      <dgm:t>
        <a:bodyPr/>
        <a:lstStyle/>
        <a:p>
          <a:endParaRPr lang="en-US"/>
        </a:p>
      </dgm:t>
    </dgm:pt>
    <dgm:pt modelId="{17765F76-6E77-4CA4-987A-E85EC41C5474}" type="pres">
      <dgm:prSet presAssocID="{8A25E28E-7EC9-4B3A-8219-0AA17DB93A76}" presName="c3text" presStyleLbl="node1" presStyleIdx="2" presStyleCnt="5">
        <dgm:presLayoutVars>
          <dgm:bulletEnabled val="1"/>
        </dgm:presLayoutVars>
      </dgm:prSet>
      <dgm:spPr/>
      <dgm:t>
        <a:bodyPr/>
        <a:lstStyle/>
        <a:p>
          <a:endParaRPr lang="en-US"/>
        </a:p>
      </dgm:t>
    </dgm:pt>
    <dgm:pt modelId="{433C1A66-A7A6-4BC9-8380-DE606F802941}" type="pres">
      <dgm:prSet presAssocID="{8A25E28E-7EC9-4B3A-8219-0AA17DB93A76}" presName="comp4" presStyleCnt="0"/>
      <dgm:spPr/>
    </dgm:pt>
    <dgm:pt modelId="{0CB58B17-2BE6-41D3-B383-6BA57BB6282C}" type="pres">
      <dgm:prSet presAssocID="{8A25E28E-7EC9-4B3A-8219-0AA17DB93A76}" presName="circle4" presStyleLbl="node1" presStyleIdx="3" presStyleCnt="5"/>
      <dgm:spPr/>
      <dgm:t>
        <a:bodyPr/>
        <a:lstStyle/>
        <a:p>
          <a:endParaRPr lang="en-US"/>
        </a:p>
      </dgm:t>
    </dgm:pt>
    <dgm:pt modelId="{23D88F18-AD2A-4A43-AB21-8A6D2D7B6D79}" type="pres">
      <dgm:prSet presAssocID="{8A25E28E-7EC9-4B3A-8219-0AA17DB93A76}" presName="c4text" presStyleLbl="node1" presStyleIdx="3" presStyleCnt="5">
        <dgm:presLayoutVars>
          <dgm:bulletEnabled val="1"/>
        </dgm:presLayoutVars>
      </dgm:prSet>
      <dgm:spPr/>
      <dgm:t>
        <a:bodyPr/>
        <a:lstStyle/>
        <a:p>
          <a:endParaRPr lang="en-US"/>
        </a:p>
      </dgm:t>
    </dgm:pt>
    <dgm:pt modelId="{8326892D-3F61-4AB8-9465-8E830FEB8180}" type="pres">
      <dgm:prSet presAssocID="{8A25E28E-7EC9-4B3A-8219-0AA17DB93A76}" presName="comp5" presStyleCnt="0"/>
      <dgm:spPr/>
    </dgm:pt>
    <dgm:pt modelId="{FEAED20C-C82E-4A0E-95B7-3FE961703A0F}" type="pres">
      <dgm:prSet presAssocID="{8A25E28E-7EC9-4B3A-8219-0AA17DB93A76}" presName="circle5" presStyleLbl="node1" presStyleIdx="4" presStyleCnt="5"/>
      <dgm:spPr/>
      <dgm:t>
        <a:bodyPr/>
        <a:lstStyle/>
        <a:p>
          <a:endParaRPr lang="en-US"/>
        </a:p>
      </dgm:t>
    </dgm:pt>
    <dgm:pt modelId="{FBF45BEE-1AFA-4327-B7DC-FDD152C23D3C}" type="pres">
      <dgm:prSet presAssocID="{8A25E28E-7EC9-4B3A-8219-0AA17DB93A76}" presName="c5text" presStyleLbl="node1" presStyleIdx="4" presStyleCnt="5">
        <dgm:presLayoutVars>
          <dgm:bulletEnabled val="1"/>
        </dgm:presLayoutVars>
      </dgm:prSet>
      <dgm:spPr/>
      <dgm:t>
        <a:bodyPr/>
        <a:lstStyle/>
        <a:p>
          <a:endParaRPr lang="en-US"/>
        </a:p>
      </dgm:t>
    </dgm:pt>
  </dgm:ptLst>
  <dgm:cxnLst>
    <dgm:cxn modelId="{5978C46E-907B-46C8-B01E-525B5537AFD2}" type="presOf" srcId="{8A25E28E-7EC9-4B3A-8219-0AA17DB93A76}" destId="{8052E49C-14FE-42F2-B303-229B2D07A242}" srcOrd="0" destOrd="0" presId="urn:microsoft.com/office/officeart/2005/8/layout/venn2"/>
    <dgm:cxn modelId="{98A1C6F1-2ACB-4D7B-A8C6-2525DD0E3AD0}" srcId="{8A25E28E-7EC9-4B3A-8219-0AA17DB93A76}" destId="{85ADFAAE-0430-4BBC-BB70-1D87134BD607}" srcOrd="2" destOrd="0" parTransId="{6A6D6E2B-F524-4F01-B78D-49C94A7EEF06}" sibTransId="{76997817-A930-4392-A0E7-3D92CF36102E}"/>
    <dgm:cxn modelId="{DC28242A-8EA4-4C6F-A8A2-F68BB87D6AA3}" type="presOf" srcId="{A57FA769-5CAE-44BA-A023-D7AE8E71730F}" destId="{23D88F18-AD2A-4A43-AB21-8A6D2D7B6D79}" srcOrd="1" destOrd="0" presId="urn:microsoft.com/office/officeart/2005/8/layout/venn2"/>
    <dgm:cxn modelId="{802C5018-4184-42A7-BCE0-F4C3FE905BBE}" type="presOf" srcId="{FC66B409-180C-4549-81BE-C894471833A2}" destId="{FEAED20C-C82E-4A0E-95B7-3FE961703A0F}" srcOrd="0" destOrd="0" presId="urn:microsoft.com/office/officeart/2005/8/layout/venn2"/>
    <dgm:cxn modelId="{7CDA47B5-1543-4FAA-91D4-D8D597B39492}" srcId="{8A25E28E-7EC9-4B3A-8219-0AA17DB93A76}" destId="{BF1E1FF5-7A79-4A1E-93E8-B027758353EC}" srcOrd="1" destOrd="0" parTransId="{F18AF0FF-B926-4924-9AD9-68F25F4E760D}" sibTransId="{F2119434-78E9-429B-9D3F-A9EBE1BF9DA9}"/>
    <dgm:cxn modelId="{1DC4EC67-5A86-4A17-99AC-91D6286E4929}" type="presOf" srcId="{BF1E1FF5-7A79-4A1E-93E8-B027758353EC}" destId="{2651D043-376D-4E76-819D-536E1238A79C}" srcOrd="0" destOrd="0" presId="urn:microsoft.com/office/officeart/2005/8/layout/venn2"/>
    <dgm:cxn modelId="{34FFD25D-F460-4BE3-ADCC-CEE7FBCB9C7B}" srcId="{8A25E28E-7EC9-4B3A-8219-0AA17DB93A76}" destId="{BE14DDF3-C145-41C5-B2B0-4B0D7B9E1B60}" srcOrd="0" destOrd="0" parTransId="{DD507CF2-4B1D-483A-BF6E-29D7FADD267B}" sibTransId="{C5047360-AC64-4CC4-AFC8-29F2884EA4C1}"/>
    <dgm:cxn modelId="{855D1DFE-31BD-4E8D-A3BB-009152DDC98C}" type="presOf" srcId="{A57FA769-5CAE-44BA-A023-D7AE8E71730F}" destId="{0CB58B17-2BE6-41D3-B383-6BA57BB6282C}" srcOrd="0" destOrd="0" presId="urn:microsoft.com/office/officeart/2005/8/layout/venn2"/>
    <dgm:cxn modelId="{39329362-D9EA-489F-84A2-37D9F7E7080E}" srcId="{8A25E28E-7EC9-4B3A-8219-0AA17DB93A76}" destId="{FC66B409-180C-4549-81BE-C894471833A2}" srcOrd="4" destOrd="0" parTransId="{A05B0C40-D511-4D59-B752-E87B1EF9D661}" sibTransId="{3D383CE4-C5A4-453A-A521-67AAE1834BF4}"/>
    <dgm:cxn modelId="{786D7A90-1139-492C-A4E5-8659E783F55A}" type="presOf" srcId="{85ADFAAE-0430-4BBC-BB70-1D87134BD607}" destId="{E02E96E0-C9C0-4D00-845D-4832823EDED4}" srcOrd="0" destOrd="0" presId="urn:microsoft.com/office/officeart/2005/8/layout/venn2"/>
    <dgm:cxn modelId="{F7B3FCEF-AB13-4ED8-9A80-5CB5040B4457}" type="presOf" srcId="{BE14DDF3-C145-41C5-B2B0-4B0D7B9E1B60}" destId="{682BAAC9-11B4-4F96-BF55-2814683DD283}" srcOrd="0" destOrd="0" presId="urn:microsoft.com/office/officeart/2005/8/layout/venn2"/>
    <dgm:cxn modelId="{9ABEEAC0-6611-4395-A27E-AB9F4E0E1AE8}" type="presOf" srcId="{85ADFAAE-0430-4BBC-BB70-1D87134BD607}" destId="{17765F76-6E77-4CA4-987A-E85EC41C5474}" srcOrd="1" destOrd="0" presId="urn:microsoft.com/office/officeart/2005/8/layout/venn2"/>
    <dgm:cxn modelId="{C309C0D6-39A2-41FD-8B7B-95D17E4317C8}" srcId="{8A25E28E-7EC9-4B3A-8219-0AA17DB93A76}" destId="{A57FA769-5CAE-44BA-A023-D7AE8E71730F}" srcOrd="3" destOrd="0" parTransId="{CA2D8009-F473-43FB-825B-5DEB9A1265BD}" sibTransId="{576FF28B-A8CA-4726-98C2-53750CE6A227}"/>
    <dgm:cxn modelId="{7816F740-5E10-4E7E-BC85-B6F37DB6A792}" type="presOf" srcId="{BF1E1FF5-7A79-4A1E-93E8-B027758353EC}" destId="{C130EB78-7A7B-4059-B727-DDFC14A35939}" srcOrd="1" destOrd="0" presId="urn:microsoft.com/office/officeart/2005/8/layout/venn2"/>
    <dgm:cxn modelId="{B30685F8-1EA9-4A8E-8E6B-7E197C8B7CFD}" type="presOf" srcId="{FC66B409-180C-4549-81BE-C894471833A2}" destId="{FBF45BEE-1AFA-4327-B7DC-FDD152C23D3C}" srcOrd="1" destOrd="0" presId="urn:microsoft.com/office/officeart/2005/8/layout/venn2"/>
    <dgm:cxn modelId="{98EE62C4-3B40-4AC4-A8A8-6D838AC63D37}" type="presOf" srcId="{BE14DDF3-C145-41C5-B2B0-4B0D7B9E1B60}" destId="{F39B4203-7566-4089-829F-698A4242BFC3}" srcOrd="1" destOrd="0" presId="urn:microsoft.com/office/officeart/2005/8/layout/venn2"/>
    <dgm:cxn modelId="{B2B271F6-A07E-453B-8734-BAD9325B1FB1}" type="presParOf" srcId="{8052E49C-14FE-42F2-B303-229B2D07A242}" destId="{A0784BAF-C009-45BD-B9A9-C2D724B3A29A}" srcOrd="0" destOrd="0" presId="urn:microsoft.com/office/officeart/2005/8/layout/venn2"/>
    <dgm:cxn modelId="{392BFE3C-E2C2-4A2A-8F46-CFC597680526}" type="presParOf" srcId="{A0784BAF-C009-45BD-B9A9-C2D724B3A29A}" destId="{682BAAC9-11B4-4F96-BF55-2814683DD283}" srcOrd="0" destOrd="0" presId="urn:microsoft.com/office/officeart/2005/8/layout/venn2"/>
    <dgm:cxn modelId="{CCC2F22D-F0FE-481E-9E0D-A13CB6D923E9}" type="presParOf" srcId="{A0784BAF-C009-45BD-B9A9-C2D724B3A29A}" destId="{F39B4203-7566-4089-829F-698A4242BFC3}" srcOrd="1" destOrd="0" presId="urn:microsoft.com/office/officeart/2005/8/layout/venn2"/>
    <dgm:cxn modelId="{B5012FD2-0D01-4EB1-AA9E-95AF5118A02F}" type="presParOf" srcId="{8052E49C-14FE-42F2-B303-229B2D07A242}" destId="{1579AFBB-940D-45B0-BFCC-C064926B958A}" srcOrd="1" destOrd="0" presId="urn:microsoft.com/office/officeart/2005/8/layout/venn2"/>
    <dgm:cxn modelId="{EB534F1A-D560-4DBF-82E7-B10C926D6D5D}" type="presParOf" srcId="{1579AFBB-940D-45B0-BFCC-C064926B958A}" destId="{2651D043-376D-4E76-819D-536E1238A79C}" srcOrd="0" destOrd="0" presId="urn:microsoft.com/office/officeart/2005/8/layout/venn2"/>
    <dgm:cxn modelId="{60180EA7-AF00-4FAD-A845-CF9DC659C24E}" type="presParOf" srcId="{1579AFBB-940D-45B0-BFCC-C064926B958A}" destId="{C130EB78-7A7B-4059-B727-DDFC14A35939}" srcOrd="1" destOrd="0" presId="urn:microsoft.com/office/officeart/2005/8/layout/venn2"/>
    <dgm:cxn modelId="{824685A1-4C6F-494A-B93D-1C2752568440}" type="presParOf" srcId="{8052E49C-14FE-42F2-B303-229B2D07A242}" destId="{11F8AA3D-6184-4EA5-8AD8-903648B3623F}" srcOrd="2" destOrd="0" presId="urn:microsoft.com/office/officeart/2005/8/layout/venn2"/>
    <dgm:cxn modelId="{EB5D29FE-0475-4A52-93E3-9FCEDEB10ED3}" type="presParOf" srcId="{11F8AA3D-6184-4EA5-8AD8-903648B3623F}" destId="{E02E96E0-C9C0-4D00-845D-4832823EDED4}" srcOrd="0" destOrd="0" presId="urn:microsoft.com/office/officeart/2005/8/layout/venn2"/>
    <dgm:cxn modelId="{61681815-D255-44F7-93F7-D03DA43FC718}" type="presParOf" srcId="{11F8AA3D-6184-4EA5-8AD8-903648B3623F}" destId="{17765F76-6E77-4CA4-987A-E85EC41C5474}" srcOrd="1" destOrd="0" presId="urn:microsoft.com/office/officeart/2005/8/layout/venn2"/>
    <dgm:cxn modelId="{192157BB-1198-4F94-8659-9708F2F05DB6}" type="presParOf" srcId="{8052E49C-14FE-42F2-B303-229B2D07A242}" destId="{433C1A66-A7A6-4BC9-8380-DE606F802941}" srcOrd="3" destOrd="0" presId="urn:microsoft.com/office/officeart/2005/8/layout/venn2"/>
    <dgm:cxn modelId="{E200A5BB-A6E7-48C9-808A-3E7409ED6035}" type="presParOf" srcId="{433C1A66-A7A6-4BC9-8380-DE606F802941}" destId="{0CB58B17-2BE6-41D3-B383-6BA57BB6282C}" srcOrd="0" destOrd="0" presId="urn:microsoft.com/office/officeart/2005/8/layout/venn2"/>
    <dgm:cxn modelId="{88D978F8-B472-4148-BA58-6446C55286ED}" type="presParOf" srcId="{433C1A66-A7A6-4BC9-8380-DE606F802941}" destId="{23D88F18-AD2A-4A43-AB21-8A6D2D7B6D79}" srcOrd="1" destOrd="0" presId="urn:microsoft.com/office/officeart/2005/8/layout/venn2"/>
    <dgm:cxn modelId="{23AC2E92-58A6-40FD-BC7C-3E292E695C55}" type="presParOf" srcId="{8052E49C-14FE-42F2-B303-229B2D07A242}" destId="{8326892D-3F61-4AB8-9465-8E830FEB8180}" srcOrd="4" destOrd="0" presId="urn:microsoft.com/office/officeart/2005/8/layout/venn2"/>
    <dgm:cxn modelId="{235D98E6-9AC0-4B6E-BAAB-5F0625BDD963}" type="presParOf" srcId="{8326892D-3F61-4AB8-9465-8E830FEB8180}" destId="{FEAED20C-C82E-4A0E-95B7-3FE961703A0F}" srcOrd="0" destOrd="0" presId="urn:microsoft.com/office/officeart/2005/8/layout/venn2"/>
    <dgm:cxn modelId="{35EF6D4A-E7F3-4CB3-B4D1-0701E874C5B9}" type="presParOf" srcId="{8326892D-3F61-4AB8-9465-8E830FEB8180}" destId="{FBF45BEE-1AFA-4327-B7DC-FDD152C23D3C}" srcOrd="1" destOrd="0" presId="urn:microsoft.com/office/officeart/2005/8/layout/venn2"/>
  </dgm:cxnLst>
  <dgm:bg>
    <a:effectLst>
      <a:innerShdw blurRad="63500" dist="50800" dir="18900000">
        <a:prstClr val="black">
          <a:alpha val="50000"/>
        </a:prstClr>
      </a:innerShdw>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2BAAC9-11B4-4F96-BF55-2814683DD283}">
      <dsp:nvSpPr>
        <dsp:cNvPr id="0" name=""/>
        <dsp:cNvSpPr/>
      </dsp:nvSpPr>
      <dsp:spPr>
        <a:xfrm>
          <a:off x="1016000" y="0"/>
          <a:ext cx="4064000" cy="4064000"/>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smtClean="0"/>
            <a:t>User Devices</a:t>
          </a:r>
          <a:endParaRPr lang="en-US" sz="1600" kern="1200" dirty="0"/>
        </a:p>
      </dsp:txBody>
      <dsp:txXfrm>
        <a:off x="2286000" y="203200"/>
        <a:ext cx="1524000" cy="406400"/>
      </dsp:txXfrm>
    </dsp:sp>
    <dsp:sp modelId="{2651D043-376D-4E76-819D-536E1238A79C}">
      <dsp:nvSpPr>
        <dsp:cNvPr id="0" name=""/>
        <dsp:cNvSpPr/>
      </dsp:nvSpPr>
      <dsp:spPr>
        <a:xfrm>
          <a:off x="1320800" y="609599"/>
          <a:ext cx="3454400" cy="3454400"/>
        </a:xfrm>
        <a:prstGeom prst="ellipse">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User apps</a:t>
          </a:r>
          <a:endParaRPr lang="en-US" sz="1600" kern="1200" dirty="0"/>
        </a:p>
      </dsp:txBody>
      <dsp:txXfrm>
        <a:off x="2303145" y="808227"/>
        <a:ext cx="1489710" cy="397256"/>
      </dsp:txXfrm>
    </dsp:sp>
    <dsp:sp modelId="{E02E96E0-C9C0-4D00-845D-4832823EDED4}">
      <dsp:nvSpPr>
        <dsp:cNvPr id="0" name=""/>
        <dsp:cNvSpPr/>
      </dsp:nvSpPr>
      <dsp:spPr>
        <a:xfrm>
          <a:off x="1625600" y="1219199"/>
          <a:ext cx="2844800" cy="2844800"/>
        </a:xfrm>
        <a:prstGeom prst="ellipse">
          <a:avLst/>
        </a:prstGeom>
        <a:solidFill>
          <a:schemeClr val="bg2">
            <a:lumMod val="2500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Network</a:t>
          </a:r>
          <a:endParaRPr lang="en-US" sz="1600" kern="1200" dirty="0"/>
        </a:p>
      </dsp:txBody>
      <dsp:txXfrm>
        <a:off x="2311908" y="1415491"/>
        <a:ext cx="1472184" cy="392582"/>
      </dsp:txXfrm>
    </dsp:sp>
    <dsp:sp modelId="{0CB58B17-2BE6-41D3-B383-6BA57BB6282C}">
      <dsp:nvSpPr>
        <dsp:cNvPr id="0" name=""/>
        <dsp:cNvSpPr/>
      </dsp:nvSpPr>
      <dsp:spPr>
        <a:xfrm>
          <a:off x="1930400" y="1828799"/>
          <a:ext cx="2235200" cy="2235200"/>
        </a:xfrm>
        <a:prstGeom prst="ellipse">
          <a:avLst/>
        </a:prstGeom>
        <a:solidFill>
          <a:schemeClr val="accent4">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Enterprise apps</a:t>
          </a:r>
          <a:endParaRPr lang="en-US" sz="1600" kern="1200" dirty="0"/>
        </a:p>
      </dsp:txBody>
      <dsp:txXfrm>
        <a:off x="2444496" y="2029967"/>
        <a:ext cx="1207008" cy="402336"/>
      </dsp:txXfrm>
    </dsp:sp>
    <dsp:sp modelId="{FEAED20C-C82E-4A0E-95B7-3FE961703A0F}">
      <dsp:nvSpPr>
        <dsp:cNvPr id="0" name=""/>
        <dsp:cNvSpPr/>
      </dsp:nvSpPr>
      <dsp:spPr>
        <a:xfrm>
          <a:off x="2235200" y="2438399"/>
          <a:ext cx="1625600" cy="1625600"/>
        </a:xfrm>
        <a:prstGeom prst="ellipse">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Data</a:t>
          </a:r>
          <a:endParaRPr lang="en-US" sz="1600" kern="1200" dirty="0"/>
        </a:p>
      </dsp:txBody>
      <dsp:txXfrm>
        <a:off x="2473263" y="2844799"/>
        <a:ext cx="1149472" cy="812800"/>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4626" name="Rectangle 2"/>
          <p:cNvSpPr>
            <a:spLocks noGrp="1" noChangeArrowheads="1"/>
          </p:cNvSpPr>
          <p:nvPr>
            <p:ph type="hdr" sz="quarter"/>
          </p:nvPr>
        </p:nvSpPr>
        <p:spPr bwMode="auto">
          <a:xfrm>
            <a:off x="1" y="1"/>
            <a:ext cx="2945659" cy="493634"/>
          </a:xfrm>
          <a:prstGeom prst="rect">
            <a:avLst/>
          </a:prstGeom>
          <a:noFill/>
          <a:ln w="9525">
            <a:noFill/>
            <a:miter lim="800000"/>
            <a:headEnd/>
            <a:tailEnd/>
          </a:ln>
          <a:effectLst/>
        </p:spPr>
        <p:txBody>
          <a:bodyPr vert="horz" wrap="square" lIns="91884" tIns="45942" rIns="91884" bIns="45942" numCol="1" anchor="t" anchorCtr="0" compatLnSpc="1">
            <a:prstTxWarp prst="textNoShape">
              <a:avLst/>
            </a:prstTxWarp>
          </a:bodyPr>
          <a:lstStyle>
            <a:lvl1pPr>
              <a:defRPr sz="1200"/>
            </a:lvl1pPr>
          </a:lstStyle>
          <a:p>
            <a:endParaRPr lang="fr-CH" dirty="0"/>
          </a:p>
        </p:txBody>
      </p:sp>
      <p:sp>
        <p:nvSpPr>
          <p:cNvPr id="154627" name="Rectangle 3"/>
          <p:cNvSpPr>
            <a:spLocks noGrp="1" noChangeArrowheads="1"/>
          </p:cNvSpPr>
          <p:nvPr>
            <p:ph type="dt" sz="quarter" idx="1"/>
          </p:nvPr>
        </p:nvSpPr>
        <p:spPr bwMode="auto">
          <a:xfrm>
            <a:off x="3850444" y="1"/>
            <a:ext cx="2945659" cy="493634"/>
          </a:xfrm>
          <a:prstGeom prst="rect">
            <a:avLst/>
          </a:prstGeom>
          <a:noFill/>
          <a:ln w="9525">
            <a:noFill/>
            <a:miter lim="800000"/>
            <a:headEnd/>
            <a:tailEnd/>
          </a:ln>
          <a:effectLst/>
        </p:spPr>
        <p:txBody>
          <a:bodyPr vert="horz" wrap="square" lIns="91884" tIns="45942" rIns="91884" bIns="45942" numCol="1" anchor="t" anchorCtr="0" compatLnSpc="1">
            <a:prstTxWarp prst="textNoShape">
              <a:avLst/>
            </a:prstTxWarp>
          </a:bodyPr>
          <a:lstStyle>
            <a:lvl1pPr algn="r">
              <a:defRPr sz="1200"/>
            </a:lvl1pPr>
          </a:lstStyle>
          <a:p>
            <a:endParaRPr lang="fr-CH" dirty="0"/>
          </a:p>
        </p:txBody>
      </p:sp>
      <p:sp>
        <p:nvSpPr>
          <p:cNvPr id="154628" name="Rectangle 4"/>
          <p:cNvSpPr>
            <a:spLocks noGrp="1" noChangeArrowheads="1"/>
          </p:cNvSpPr>
          <p:nvPr>
            <p:ph type="ftr" sz="quarter" idx="2"/>
          </p:nvPr>
        </p:nvSpPr>
        <p:spPr bwMode="auto">
          <a:xfrm>
            <a:off x="1" y="9377317"/>
            <a:ext cx="2945659" cy="493634"/>
          </a:xfrm>
          <a:prstGeom prst="rect">
            <a:avLst/>
          </a:prstGeom>
          <a:noFill/>
          <a:ln w="9525">
            <a:noFill/>
            <a:miter lim="800000"/>
            <a:headEnd/>
            <a:tailEnd/>
          </a:ln>
          <a:effectLst/>
        </p:spPr>
        <p:txBody>
          <a:bodyPr vert="horz" wrap="square" lIns="91884" tIns="45942" rIns="91884" bIns="45942" numCol="1" anchor="b" anchorCtr="0" compatLnSpc="1">
            <a:prstTxWarp prst="textNoShape">
              <a:avLst/>
            </a:prstTxWarp>
          </a:bodyPr>
          <a:lstStyle>
            <a:lvl1pPr>
              <a:defRPr sz="1200"/>
            </a:lvl1pPr>
          </a:lstStyle>
          <a:p>
            <a:endParaRPr lang="fr-CH" dirty="0"/>
          </a:p>
        </p:txBody>
      </p:sp>
      <p:sp>
        <p:nvSpPr>
          <p:cNvPr id="154629" name="Rectangle 5"/>
          <p:cNvSpPr>
            <a:spLocks noGrp="1" noChangeArrowheads="1"/>
          </p:cNvSpPr>
          <p:nvPr>
            <p:ph type="sldNum" sz="quarter" idx="3"/>
          </p:nvPr>
        </p:nvSpPr>
        <p:spPr bwMode="auto">
          <a:xfrm>
            <a:off x="3850444" y="9377317"/>
            <a:ext cx="2945659" cy="493634"/>
          </a:xfrm>
          <a:prstGeom prst="rect">
            <a:avLst/>
          </a:prstGeom>
          <a:noFill/>
          <a:ln w="9525">
            <a:noFill/>
            <a:miter lim="800000"/>
            <a:headEnd/>
            <a:tailEnd/>
          </a:ln>
          <a:effectLst/>
        </p:spPr>
        <p:txBody>
          <a:bodyPr vert="horz" wrap="square" lIns="91884" tIns="45942" rIns="91884" bIns="45942" numCol="1" anchor="b" anchorCtr="0" compatLnSpc="1">
            <a:prstTxWarp prst="textNoShape">
              <a:avLst/>
            </a:prstTxWarp>
          </a:bodyPr>
          <a:lstStyle>
            <a:lvl1pPr algn="r">
              <a:defRPr sz="1200"/>
            </a:lvl1pPr>
          </a:lstStyle>
          <a:p>
            <a:fld id="{B1ABDA29-B1DF-4991-9E03-21DD18B5652A}" type="slidenum">
              <a:rPr lang="fr-CH"/>
              <a:pPr/>
              <a:t>‹#›</a:t>
            </a:fld>
            <a:endParaRPr lang="fr-CH" dirty="0"/>
          </a:p>
        </p:txBody>
      </p:sp>
    </p:spTree>
    <p:extLst>
      <p:ext uri="{BB962C8B-B14F-4D97-AF65-F5344CB8AC3E}">
        <p14:creationId xmlns:p14="http://schemas.microsoft.com/office/powerpoint/2010/main" val="3494892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5650" name="Rectangle 2"/>
          <p:cNvSpPr>
            <a:spLocks noGrp="1" noChangeArrowheads="1"/>
          </p:cNvSpPr>
          <p:nvPr>
            <p:ph type="hdr" sz="quarter"/>
          </p:nvPr>
        </p:nvSpPr>
        <p:spPr bwMode="auto">
          <a:xfrm>
            <a:off x="1" y="1"/>
            <a:ext cx="2945659" cy="493634"/>
          </a:xfrm>
          <a:prstGeom prst="rect">
            <a:avLst/>
          </a:prstGeom>
          <a:noFill/>
          <a:ln w="9525">
            <a:noFill/>
            <a:miter lim="800000"/>
            <a:headEnd/>
            <a:tailEnd/>
          </a:ln>
          <a:effectLst/>
        </p:spPr>
        <p:txBody>
          <a:bodyPr vert="horz" wrap="square" lIns="91884" tIns="45942" rIns="91884" bIns="45942" numCol="1" anchor="t" anchorCtr="0" compatLnSpc="1">
            <a:prstTxWarp prst="textNoShape">
              <a:avLst/>
            </a:prstTxWarp>
          </a:bodyPr>
          <a:lstStyle>
            <a:lvl1pPr>
              <a:defRPr sz="1200"/>
            </a:lvl1pPr>
          </a:lstStyle>
          <a:p>
            <a:endParaRPr lang="fr-CH" dirty="0"/>
          </a:p>
        </p:txBody>
      </p:sp>
      <p:sp>
        <p:nvSpPr>
          <p:cNvPr id="155651" name="Rectangle 3"/>
          <p:cNvSpPr>
            <a:spLocks noGrp="1" noChangeArrowheads="1"/>
          </p:cNvSpPr>
          <p:nvPr>
            <p:ph type="dt" idx="1"/>
          </p:nvPr>
        </p:nvSpPr>
        <p:spPr bwMode="auto">
          <a:xfrm>
            <a:off x="3850444" y="1"/>
            <a:ext cx="2945659" cy="493634"/>
          </a:xfrm>
          <a:prstGeom prst="rect">
            <a:avLst/>
          </a:prstGeom>
          <a:noFill/>
          <a:ln w="9525">
            <a:noFill/>
            <a:miter lim="800000"/>
            <a:headEnd/>
            <a:tailEnd/>
          </a:ln>
          <a:effectLst/>
        </p:spPr>
        <p:txBody>
          <a:bodyPr vert="horz" wrap="square" lIns="91884" tIns="45942" rIns="91884" bIns="45942" numCol="1" anchor="t" anchorCtr="0" compatLnSpc="1">
            <a:prstTxWarp prst="textNoShape">
              <a:avLst/>
            </a:prstTxWarp>
          </a:bodyPr>
          <a:lstStyle>
            <a:lvl1pPr algn="r">
              <a:defRPr sz="1200"/>
            </a:lvl1pPr>
          </a:lstStyle>
          <a:p>
            <a:endParaRPr lang="fr-CH" dirty="0"/>
          </a:p>
        </p:txBody>
      </p:sp>
      <p:sp>
        <p:nvSpPr>
          <p:cNvPr id="155652" name="Rectangle 4"/>
          <p:cNvSpPr>
            <a:spLocks noGrp="1" noRot="1" noChangeAspect="1" noChangeArrowheads="1" noTextEdit="1"/>
          </p:cNvSpPr>
          <p:nvPr>
            <p:ph type="sldImg" idx="2"/>
          </p:nvPr>
        </p:nvSpPr>
        <p:spPr bwMode="auto">
          <a:xfrm>
            <a:off x="931863" y="741363"/>
            <a:ext cx="4935537" cy="3702050"/>
          </a:xfrm>
          <a:prstGeom prst="rect">
            <a:avLst/>
          </a:prstGeom>
          <a:noFill/>
          <a:ln w="9525">
            <a:solidFill>
              <a:srgbClr val="000000"/>
            </a:solidFill>
            <a:miter lim="800000"/>
            <a:headEnd/>
            <a:tailEnd/>
          </a:ln>
          <a:effectLst/>
        </p:spPr>
      </p:sp>
      <p:sp>
        <p:nvSpPr>
          <p:cNvPr id="155653" name="Rectangle 5"/>
          <p:cNvSpPr>
            <a:spLocks noGrp="1" noChangeArrowheads="1"/>
          </p:cNvSpPr>
          <p:nvPr>
            <p:ph type="body" sz="quarter" idx="3"/>
          </p:nvPr>
        </p:nvSpPr>
        <p:spPr bwMode="auto">
          <a:xfrm>
            <a:off x="679768" y="4689514"/>
            <a:ext cx="5438140" cy="4442699"/>
          </a:xfrm>
          <a:prstGeom prst="rect">
            <a:avLst/>
          </a:prstGeom>
          <a:noFill/>
          <a:ln w="9525">
            <a:noFill/>
            <a:miter lim="800000"/>
            <a:headEnd/>
            <a:tailEnd/>
          </a:ln>
          <a:effectLst/>
        </p:spPr>
        <p:txBody>
          <a:bodyPr vert="horz" wrap="square" lIns="91884" tIns="45942" rIns="91884" bIns="45942" numCol="1" anchor="t" anchorCtr="0" compatLnSpc="1">
            <a:prstTxWarp prst="textNoShape">
              <a:avLst/>
            </a:prstTxWarp>
          </a:bodyPr>
          <a:lstStyle/>
          <a:p>
            <a:pPr lvl="0"/>
            <a:r>
              <a:rPr lang="fr-CH" smtClean="0"/>
              <a:t>Click to edit Master text styles</a:t>
            </a:r>
          </a:p>
          <a:p>
            <a:pPr lvl="1"/>
            <a:r>
              <a:rPr lang="fr-CH" smtClean="0"/>
              <a:t>Second level</a:t>
            </a:r>
          </a:p>
          <a:p>
            <a:pPr lvl="2"/>
            <a:r>
              <a:rPr lang="fr-CH" smtClean="0"/>
              <a:t>Third level</a:t>
            </a:r>
          </a:p>
          <a:p>
            <a:pPr lvl="3"/>
            <a:r>
              <a:rPr lang="fr-CH" smtClean="0"/>
              <a:t>Fourth level</a:t>
            </a:r>
          </a:p>
          <a:p>
            <a:pPr lvl="4"/>
            <a:r>
              <a:rPr lang="fr-CH" smtClean="0"/>
              <a:t>Fifth level</a:t>
            </a:r>
          </a:p>
        </p:txBody>
      </p:sp>
      <p:sp>
        <p:nvSpPr>
          <p:cNvPr id="155654" name="Rectangle 6"/>
          <p:cNvSpPr>
            <a:spLocks noGrp="1" noChangeArrowheads="1"/>
          </p:cNvSpPr>
          <p:nvPr>
            <p:ph type="ftr" sz="quarter" idx="4"/>
          </p:nvPr>
        </p:nvSpPr>
        <p:spPr bwMode="auto">
          <a:xfrm>
            <a:off x="1" y="9377317"/>
            <a:ext cx="2945659" cy="493634"/>
          </a:xfrm>
          <a:prstGeom prst="rect">
            <a:avLst/>
          </a:prstGeom>
          <a:noFill/>
          <a:ln w="9525">
            <a:noFill/>
            <a:miter lim="800000"/>
            <a:headEnd/>
            <a:tailEnd/>
          </a:ln>
          <a:effectLst/>
        </p:spPr>
        <p:txBody>
          <a:bodyPr vert="horz" wrap="square" lIns="91884" tIns="45942" rIns="91884" bIns="45942" numCol="1" anchor="b" anchorCtr="0" compatLnSpc="1">
            <a:prstTxWarp prst="textNoShape">
              <a:avLst/>
            </a:prstTxWarp>
          </a:bodyPr>
          <a:lstStyle>
            <a:lvl1pPr>
              <a:defRPr sz="1200"/>
            </a:lvl1pPr>
          </a:lstStyle>
          <a:p>
            <a:endParaRPr lang="fr-CH" dirty="0"/>
          </a:p>
        </p:txBody>
      </p:sp>
      <p:sp>
        <p:nvSpPr>
          <p:cNvPr id="155655" name="Rectangle 7"/>
          <p:cNvSpPr>
            <a:spLocks noGrp="1" noChangeArrowheads="1"/>
          </p:cNvSpPr>
          <p:nvPr>
            <p:ph type="sldNum" sz="quarter" idx="5"/>
          </p:nvPr>
        </p:nvSpPr>
        <p:spPr bwMode="auto">
          <a:xfrm>
            <a:off x="3850444" y="9377317"/>
            <a:ext cx="2945659" cy="493634"/>
          </a:xfrm>
          <a:prstGeom prst="rect">
            <a:avLst/>
          </a:prstGeom>
          <a:noFill/>
          <a:ln w="9525">
            <a:noFill/>
            <a:miter lim="800000"/>
            <a:headEnd/>
            <a:tailEnd/>
          </a:ln>
          <a:effectLst/>
        </p:spPr>
        <p:txBody>
          <a:bodyPr vert="horz" wrap="square" lIns="91884" tIns="45942" rIns="91884" bIns="45942" numCol="1" anchor="b" anchorCtr="0" compatLnSpc="1">
            <a:prstTxWarp prst="textNoShape">
              <a:avLst/>
            </a:prstTxWarp>
          </a:bodyPr>
          <a:lstStyle>
            <a:lvl1pPr algn="r">
              <a:defRPr sz="1200"/>
            </a:lvl1pPr>
          </a:lstStyle>
          <a:p>
            <a:fld id="{D0C6E2F4-1B22-4FFE-96F6-185B465C12E4}" type="slidenum">
              <a:rPr lang="fr-CH"/>
              <a:pPr/>
              <a:t>‹#›</a:t>
            </a:fld>
            <a:endParaRPr lang="fr-CH" dirty="0"/>
          </a:p>
        </p:txBody>
      </p:sp>
    </p:spTree>
    <p:extLst>
      <p:ext uri="{BB962C8B-B14F-4D97-AF65-F5344CB8AC3E}">
        <p14:creationId xmlns:p14="http://schemas.microsoft.com/office/powerpoint/2010/main" val="165431076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reativecommons.org/licenses/by/2.0/"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www.flickr.com/photos/intelfreepress/"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archcloudcomputing.techtarget.com/definition/shadow-IT-shadow-information-technology"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en.wikipedia.org/wiki/Shadow_IT"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www.economist.com/node/21531112"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davidkhurst.com/clayton-christensen-at-davos-an-ecological-perspective/"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www.wired.com/business/2013/02/mf-clayton-christensen-wants-to-transform-capitalism/all/"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istockphoto.com/stock-photo-4237972-funnel.php"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istockphoto.com/stock-photo-4237972-funnel.php"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0C6E2F4-1B22-4FFE-96F6-185B465C12E4}" type="slidenum">
              <a:rPr lang="fr-CH" smtClean="0"/>
              <a:pPr/>
              <a:t>1</a:t>
            </a:fld>
            <a:endParaRPr lang="fr-CH"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7523"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D0C6E2F4-1B22-4FFE-96F6-185B465C12E4}" type="slidenum">
              <a:rPr lang="fr-CH" smtClean="0"/>
              <a:pPr/>
              <a:t>29</a:t>
            </a:fld>
            <a:endParaRPr lang="fr-CH"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bwMode="auto">
          <a:xfrm>
            <a:off x="938213" y="746125"/>
            <a:ext cx="4921250" cy="3690938"/>
          </a:xfrm>
          <a:noFill/>
          <a:ln>
            <a:solidFill>
              <a:srgbClr val="000000"/>
            </a:solidFill>
            <a:miter lim="800000"/>
            <a:headEnd/>
            <a:tailEnd/>
          </a:ln>
        </p:spPr>
      </p:sp>
      <p:sp>
        <p:nvSpPr>
          <p:cNvPr id="80899"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License </a:t>
            </a:r>
            <a:r>
              <a:rPr lang="en-GB" sz="1200" kern="1200" dirty="0" smtClean="0">
                <a:solidFill>
                  <a:schemeClr val="tx1"/>
                </a:solidFill>
                <a:latin typeface="+mn-lt"/>
                <a:ea typeface="+mn-ea"/>
                <a:cs typeface="+mn-cs"/>
                <a:hlinkClick r:id="rId3" tooltip="Attribution License"/>
              </a:rPr>
              <a:t>Some rights reserved</a:t>
            </a:r>
            <a:r>
              <a:rPr lang="en-GB" dirty="0" smtClean="0"/>
              <a:t> by </a:t>
            </a:r>
            <a:r>
              <a:rPr lang="en-GB" sz="1200" kern="1200" dirty="0" err="1" smtClean="0">
                <a:solidFill>
                  <a:schemeClr val="tx1"/>
                </a:solidFill>
                <a:latin typeface="+mn-lt"/>
                <a:ea typeface="+mn-ea"/>
                <a:cs typeface="+mn-cs"/>
                <a:hlinkClick r:id="rId4"/>
              </a:rPr>
              <a:t>IntelFreePress</a:t>
            </a:r>
            <a:r>
              <a:rPr lang="en-GB" sz="1200" kern="1200" smtClean="0">
                <a:solidFill>
                  <a:schemeClr val="tx1"/>
                </a:solidFill>
                <a:latin typeface="+mn-lt"/>
                <a:ea typeface="+mn-ea"/>
                <a:cs typeface="+mn-cs"/>
              </a:rPr>
              <a:t>   http://www.flickr.com/photos/intelfreepress/6780720740/sizes/o/in/photostream/</a:t>
            </a:r>
          </a:p>
          <a:p>
            <a:endParaRPr lang="en-US" dirty="0"/>
          </a:p>
        </p:txBody>
      </p:sp>
      <p:sp>
        <p:nvSpPr>
          <p:cNvPr id="4" name="Slide Number Placeholder 3"/>
          <p:cNvSpPr>
            <a:spLocks noGrp="1"/>
          </p:cNvSpPr>
          <p:nvPr>
            <p:ph type="sldNum" sz="quarter" idx="10"/>
          </p:nvPr>
        </p:nvSpPr>
        <p:spPr/>
        <p:txBody>
          <a:bodyPr/>
          <a:lstStyle/>
          <a:p>
            <a:fld id="{B5681812-6481-4756-A0B1-97FE814DDFAD}" type="slidenum">
              <a:rPr lang="en-US" smtClean="0"/>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hlinkClick r:id="rId3"/>
              </a:rPr>
              <a:t>http://searchcloudcomputing.techtarget.com/definition/shadow-IT-shadow-information-technology</a:t>
            </a:r>
            <a:r>
              <a:rPr lang="en-US" dirty="0" smtClean="0"/>
              <a:t> </a:t>
            </a:r>
          </a:p>
          <a:p>
            <a:r>
              <a:rPr lang="en-US" dirty="0" smtClean="0"/>
              <a:t>Assuming 3 applications created per Zones/Delegations plus GVA departments, yields 18 apps versus a portfolio of 60 apps in GVA-ISD. 23% of the 3M ISD Project Budget is 690K CHF.</a:t>
            </a:r>
          </a:p>
          <a:p>
            <a:endParaRPr lang="en-US" dirty="0"/>
          </a:p>
        </p:txBody>
      </p:sp>
      <p:sp>
        <p:nvSpPr>
          <p:cNvPr id="4" name="Slide Number Placeholder 3"/>
          <p:cNvSpPr>
            <a:spLocks noGrp="1"/>
          </p:cNvSpPr>
          <p:nvPr>
            <p:ph type="sldNum" sz="quarter" idx="10"/>
          </p:nvPr>
        </p:nvSpPr>
        <p:spPr/>
        <p:txBody>
          <a:bodyPr/>
          <a:lstStyle/>
          <a:p>
            <a:fld id="{D0C6E2F4-1B22-4FFE-96F6-185B465C12E4}" type="slidenum">
              <a:rPr lang="fr-CH" smtClean="0"/>
              <a:pPr/>
              <a:t>10</a:t>
            </a:fld>
            <a:endParaRPr lang="fr-CH" dirty="0"/>
          </a:p>
        </p:txBody>
      </p:sp>
    </p:spTree>
    <p:extLst>
      <p:ext uri="{BB962C8B-B14F-4D97-AF65-F5344CB8AC3E}">
        <p14:creationId xmlns:p14="http://schemas.microsoft.com/office/powerpoint/2010/main" val="1952115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Wikipedia entry on “Shadow IT”, here:  </a:t>
            </a:r>
            <a:r>
              <a:rPr lang="en-US" u="sng" dirty="0" smtClean="0">
                <a:hlinkClick r:id="rId3"/>
              </a:rPr>
              <a:t>http://en.wikipedia.org/wiki/Shadow_IT</a:t>
            </a:r>
            <a:r>
              <a:rPr lang="en-US" dirty="0" smtClean="0"/>
              <a:t> .  Also compare the </a:t>
            </a:r>
            <a:r>
              <a:rPr lang="en-US" i="1" dirty="0" smtClean="0"/>
              <a:t>Economist</a:t>
            </a:r>
            <a:r>
              <a:rPr lang="en-US" dirty="0" smtClean="0"/>
              <a:t> article, “IT’s Arab spring”, Oct. 8, 2011, here: </a:t>
            </a:r>
            <a:r>
              <a:rPr lang="en-US" u="sng" dirty="0" smtClean="0">
                <a:hlinkClick r:id="rId4"/>
              </a:rPr>
              <a:t>http://www.economist.com/node/21531112</a:t>
            </a:r>
            <a:r>
              <a:rPr lang="en-US" dirty="0" smtClean="0"/>
              <a:t> </a:t>
            </a:r>
          </a:p>
          <a:p>
            <a:endParaRPr lang="en-US" dirty="0"/>
          </a:p>
        </p:txBody>
      </p:sp>
      <p:sp>
        <p:nvSpPr>
          <p:cNvPr id="4" name="Slide Number Placeholder 3"/>
          <p:cNvSpPr>
            <a:spLocks noGrp="1"/>
          </p:cNvSpPr>
          <p:nvPr>
            <p:ph type="sldNum" sz="quarter" idx="10"/>
          </p:nvPr>
        </p:nvSpPr>
        <p:spPr/>
        <p:txBody>
          <a:bodyPr/>
          <a:lstStyle/>
          <a:p>
            <a:fld id="{D0C6E2F4-1B22-4FFE-96F6-185B465C12E4}" type="slidenum">
              <a:rPr lang="fr-CH" smtClean="0"/>
              <a:pPr/>
              <a:t>11</a:t>
            </a:fld>
            <a:endParaRPr lang="fr-CH" dirty="0"/>
          </a:p>
        </p:txBody>
      </p:sp>
    </p:spTree>
    <p:extLst>
      <p:ext uri="{BB962C8B-B14F-4D97-AF65-F5344CB8AC3E}">
        <p14:creationId xmlns:p14="http://schemas.microsoft.com/office/powerpoint/2010/main" val="565955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a:t>
            </a:r>
            <a:r>
              <a:rPr lang="en-US" dirty="0" smtClean="0">
                <a:hlinkClick r:id="rId3"/>
              </a:rPr>
              <a:t>http://www.davidkhurst.com/clayton-christensen-at-davos-an-ecological-perspective/</a:t>
            </a:r>
            <a:endParaRPr lang="en-US" dirty="0" smtClean="0"/>
          </a:p>
          <a:p>
            <a:r>
              <a:rPr lang="en-US" dirty="0" smtClean="0"/>
              <a:t>and </a:t>
            </a:r>
            <a:r>
              <a:rPr lang="en-US" dirty="0" smtClean="0">
                <a:hlinkClick r:id="rId4"/>
              </a:rPr>
              <a:t>http://www.wired.com/business/2013/02/mf-clayton-christensen-wants-to-transform-capitalism/all/</a:t>
            </a:r>
            <a:endParaRPr lang="en-US" dirty="0"/>
          </a:p>
        </p:txBody>
      </p:sp>
      <p:sp>
        <p:nvSpPr>
          <p:cNvPr id="4" name="Slide Number Placeholder 3"/>
          <p:cNvSpPr>
            <a:spLocks noGrp="1"/>
          </p:cNvSpPr>
          <p:nvPr>
            <p:ph type="sldNum" sz="quarter" idx="10"/>
          </p:nvPr>
        </p:nvSpPr>
        <p:spPr/>
        <p:txBody>
          <a:bodyPr/>
          <a:lstStyle/>
          <a:p>
            <a:fld id="{83C026D0-44AF-46C1-9F3F-3777E054889B}" type="slidenum">
              <a:rPr lang="en-US" smtClean="0"/>
              <a:t>13</a:t>
            </a:fld>
            <a:endParaRPr lang="en-US"/>
          </a:p>
        </p:txBody>
      </p:sp>
    </p:spTree>
    <p:extLst>
      <p:ext uri="{BB962C8B-B14F-4D97-AF65-F5344CB8AC3E}">
        <p14:creationId xmlns:p14="http://schemas.microsoft.com/office/powerpoint/2010/main" val="35954380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hlinkClick r:id="rId3"/>
              </a:rPr>
              <a:t>http://www.istockphoto.com/stock-photo-4237972-funnel.php</a:t>
            </a:r>
            <a:endParaRPr lang="en-GB" dirty="0"/>
          </a:p>
        </p:txBody>
      </p:sp>
      <p:sp>
        <p:nvSpPr>
          <p:cNvPr id="4" name="Slide Number Placeholder 3"/>
          <p:cNvSpPr>
            <a:spLocks noGrp="1"/>
          </p:cNvSpPr>
          <p:nvPr>
            <p:ph type="sldNum" sz="quarter" idx="10"/>
          </p:nvPr>
        </p:nvSpPr>
        <p:spPr/>
        <p:txBody>
          <a:bodyPr/>
          <a:lstStyle/>
          <a:p>
            <a:fld id="{27CE0CED-C9FC-4C42-8AD7-7E9A6B171AE0}" type="slidenum">
              <a:rPr lang="en-GB" smtClean="0"/>
              <a:pPr/>
              <a:t>16</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hlinkClick r:id="rId3"/>
              </a:rPr>
              <a:t>http://www.istockphoto.com/stock-photo-4237972-funnel.php</a:t>
            </a:r>
            <a:endParaRPr lang="en-GB" dirty="0"/>
          </a:p>
        </p:txBody>
      </p:sp>
      <p:sp>
        <p:nvSpPr>
          <p:cNvPr id="4" name="Slide Number Placeholder 3"/>
          <p:cNvSpPr>
            <a:spLocks noGrp="1"/>
          </p:cNvSpPr>
          <p:nvPr>
            <p:ph type="sldNum" sz="quarter" idx="10"/>
          </p:nvPr>
        </p:nvSpPr>
        <p:spPr/>
        <p:txBody>
          <a:bodyPr/>
          <a:lstStyle/>
          <a:p>
            <a:fld id="{27CE0CED-C9FC-4C42-8AD7-7E9A6B171AE0}" type="slidenum">
              <a:rPr lang="en-GB" smtClean="0"/>
              <a:pPr/>
              <a:t>18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619E6AAB-A316-42B4-9464-4D249AAC3F50}" type="slidenum">
              <a:rPr lang="en-GB" smtClean="0"/>
              <a:pPr/>
              <a:t>26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userDrawn="1"/>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val 5"/>
          <p:cNvSpPr/>
          <p:nvPr userDrawn="1"/>
        </p:nvSpPr>
        <p:spPr bwMode="auto">
          <a:xfrm>
            <a:off x="339725" y="339725"/>
            <a:ext cx="1260475" cy="1260475"/>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8" name="TextBox 7"/>
          <p:cNvSpPr txBox="1"/>
          <p:nvPr userDrawn="1"/>
        </p:nvSpPr>
        <p:spPr bwMode="auto">
          <a:xfrm>
            <a:off x="395536" y="694437"/>
            <a:ext cx="1152128" cy="492443"/>
          </a:xfrm>
          <a:prstGeom prst="rect">
            <a:avLst/>
          </a:prstGeom>
          <a:noFill/>
        </p:spPr>
        <p:txBody>
          <a:bodyPr wrap="square" lIns="0" tIns="0" rIns="0" bIns="0">
            <a:spAutoFit/>
          </a:bodyPr>
          <a:lstStyle/>
          <a:p>
            <a:pPr algn="ctr" fontAlgn="auto">
              <a:spcBef>
                <a:spcPts val="0"/>
              </a:spcBef>
              <a:spcAft>
                <a:spcPts val="0"/>
              </a:spcAft>
              <a:defRPr/>
            </a:pPr>
            <a:r>
              <a:rPr lang="en-US" sz="1600" b="1" dirty="0" smtClean="0">
                <a:solidFill>
                  <a:schemeClr val="bg1"/>
                </a:solidFill>
                <a:latin typeface="+mn-lt"/>
                <a:cs typeface="Arial"/>
              </a:rPr>
              <a:t>IT</a:t>
            </a:r>
          </a:p>
          <a:p>
            <a:pPr algn="ctr" fontAlgn="auto">
              <a:spcBef>
                <a:spcPts val="0"/>
              </a:spcBef>
              <a:spcAft>
                <a:spcPts val="0"/>
              </a:spcAft>
              <a:defRPr/>
            </a:pPr>
            <a:r>
              <a:rPr lang="en-US" sz="1600" b="1" dirty="0" smtClean="0">
                <a:solidFill>
                  <a:schemeClr val="bg1"/>
                </a:solidFill>
                <a:latin typeface="+mn-lt"/>
                <a:cs typeface="Arial"/>
              </a:rPr>
              <a:t>Webinars</a:t>
            </a:r>
            <a:endParaRPr lang="en-US" sz="1600" b="1" dirty="0">
              <a:solidFill>
                <a:schemeClr val="bg1"/>
              </a:solidFill>
              <a:latin typeface="+mn-lt"/>
              <a:cs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lide">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762" y="1403368"/>
            <a:ext cx="8555038" cy="4525963"/>
          </a:xfrm>
        </p:spPr>
        <p:txBody>
          <a:bodyPr/>
          <a:lstStyle>
            <a:lvl1pPr>
              <a:buClrTx/>
              <a:defRPr>
                <a:solidFill>
                  <a:schemeClr val="tx1"/>
                </a:solidFill>
              </a:defRPr>
            </a:lvl1pPr>
            <a:lvl2pPr>
              <a:buClrTx/>
              <a:defRPr>
                <a:solidFill>
                  <a:schemeClr val="tx1"/>
                </a:solidFill>
              </a:defRPr>
            </a:lvl2pPr>
            <a:lvl3pPr>
              <a:buClrTx/>
              <a:buSzPct val="100000"/>
              <a:buFont typeface="Lucida Grande"/>
              <a:buChar char="−"/>
              <a:defRPr>
                <a:solidFill>
                  <a:schemeClr val="tx1"/>
                </a:solidFill>
              </a:defRPr>
            </a:lvl3pPr>
            <a:lvl4pPr>
              <a:buClrTx/>
              <a:defRPr baseline="0">
                <a:solidFill>
                  <a:schemeClr val="tx1"/>
                </a:solidFill>
              </a:defRPr>
            </a:lvl4pPr>
            <a:lvl5pPr>
              <a:buClrTx/>
              <a:buFont typeface="Lucida Grande"/>
              <a:buChar cha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itle 1"/>
          <p:cNvSpPr>
            <a:spLocks noGrp="1"/>
          </p:cNvSpPr>
          <p:nvPr>
            <p:ph type="title"/>
          </p:nvPr>
        </p:nvSpPr>
        <p:spPr>
          <a:xfrm>
            <a:off x="2386056" y="285306"/>
            <a:ext cx="5472070" cy="843390"/>
          </a:xfrm>
        </p:spPr>
        <p:txBody>
          <a:bodyPr>
            <a:noAutofit/>
          </a:bodyPr>
          <a:lstStyle>
            <a:lvl1pPr>
              <a:defRPr sz="2600">
                <a:solidFill>
                  <a:schemeClr val="bg1"/>
                </a:solidFill>
              </a:defRPr>
            </a:lvl1pPr>
          </a:lstStyle>
          <a:p>
            <a:r>
              <a:rPr lang="en-US" smtClean="0"/>
              <a:t>Click to edit Master title style</a:t>
            </a:r>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sz="28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None/>
              <a:defRPr sz="2000" b="1"/>
            </a:lvl1pPr>
            <a:lvl2pPr>
              <a:defRPr sz="18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endParaRPr lang="en-GB" noProof="0" dirty="0"/>
          </a:p>
        </p:txBody>
      </p:sp>
      <p:sp>
        <p:nvSpPr>
          <p:cNvPr id="5" name="Title 4"/>
          <p:cNvSpPr>
            <a:spLocks noGrp="1"/>
          </p:cNvSpPr>
          <p:nvPr>
            <p:ph type="title"/>
          </p:nvPr>
        </p:nvSpPr>
        <p:spPr/>
        <p:txBody>
          <a:bodyPr/>
          <a:lstStyle/>
          <a:p>
            <a:r>
              <a:rPr lang="en-US" dirty="0"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dirty="0" smtClean="0"/>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Ed contact page">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userDrawn="1"/>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userDrawn="1"/>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userDrawn="1"/>
          </p:nvSpPr>
          <p:spPr>
            <a:xfrm>
              <a:off x="533400" y="623888"/>
              <a:ext cx="5910808" cy="3898503"/>
            </a:xfrm>
            <a:prstGeom prst="rect">
              <a:avLst/>
            </a:prstGeom>
            <a:noFill/>
          </p:spPr>
          <p:txBody>
            <a:bodyPr wrap="square" lIns="0" tIns="0" rIns="0" bIns="0">
              <a:spAutoFit/>
            </a:bodyPr>
            <a:lstStyle/>
            <a:p>
              <a:pPr fontAlgn="auto">
                <a:spcBef>
                  <a:spcPts val="0"/>
                </a:spcBef>
                <a:spcAft>
                  <a:spcPts val="0"/>
                </a:spcAft>
                <a:defRPr/>
              </a:pPr>
              <a:r>
                <a:rPr lang="en-US" sz="2000" b="1" baseline="30000" dirty="0">
                  <a:solidFill>
                    <a:srgbClr val="E8C7B0"/>
                  </a:solidFill>
                  <a:latin typeface="Calibri (Body)"/>
                  <a:cs typeface="Calibri (Body)"/>
                </a:rPr>
                <a:t>FOR FURTHER INFORMATION ON </a:t>
              </a:r>
              <a:r>
                <a:rPr lang="en-US" sz="2000" b="1" baseline="30000" dirty="0" smtClean="0">
                  <a:solidFill>
                    <a:srgbClr val="E8C7B0"/>
                  </a:solidFill>
                  <a:latin typeface="Calibri (Body)"/>
                  <a:cs typeface="Calibri (Body)"/>
                </a:rPr>
                <a:t>THE DIGITAL DIVIDE INITIATIVE</a:t>
              </a:r>
              <a:r>
                <a:rPr lang="en-US" sz="2000" b="1" baseline="0" dirty="0" smtClean="0">
                  <a:solidFill>
                    <a:srgbClr val="E8C7B0"/>
                  </a:solidFill>
                  <a:latin typeface="Calibri (Body)"/>
                  <a:cs typeface="Calibri (Body)"/>
                </a:rPr>
                <a:t> </a:t>
              </a:r>
              <a:r>
                <a:rPr lang="en-US" sz="2000" b="1" baseline="30000" dirty="0" smtClean="0">
                  <a:solidFill>
                    <a:srgbClr val="E8C7B0"/>
                  </a:solidFill>
                  <a:latin typeface="Calibri (Body)"/>
                  <a:cs typeface="Calibri (Body)"/>
                </a:rPr>
                <a:t>, </a:t>
              </a:r>
              <a:r>
                <a:rPr lang="en-US" sz="2000" b="1" baseline="30000" dirty="0">
                  <a:solidFill>
                    <a:srgbClr val="E8C7B0"/>
                  </a:solidFill>
                  <a:latin typeface="Calibri (Body)"/>
                  <a:cs typeface="Calibri (Body)"/>
                </a:rPr>
                <a:t>PLEASE CONTACT:</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rgbClr val="E8C7B0"/>
                  </a:solidFill>
                  <a:latin typeface="Calibri (Body)"/>
                  <a:cs typeface="Calibri (Body)"/>
                </a:rPr>
                <a:t>IFRC  INFORMATION SERVICES</a:t>
              </a:r>
              <a:r>
                <a:rPr lang="en-US" sz="2000" b="1" dirty="0">
                  <a:solidFill>
                    <a:srgbClr val="E8C7B0"/>
                  </a:solidFill>
                  <a:latin typeface="Calibri (Body)"/>
                  <a:cs typeface="Calibri (Body)"/>
                </a:rPr>
                <a:t> </a:t>
              </a:r>
              <a:r>
                <a:rPr lang="en-US" sz="2000" b="1" baseline="30000" dirty="0">
                  <a:solidFill>
                    <a:srgbClr val="E8C7B0"/>
                  </a:solidFill>
                  <a:latin typeface="Calibri (Body)"/>
                  <a:cs typeface="Calibri (Body)"/>
                </a:rPr>
                <a:t>DEPARTMENT</a:t>
              </a:r>
            </a:p>
            <a:p>
              <a:pPr fontAlgn="auto">
                <a:spcBef>
                  <a:spcPts val="0"/>
                </a:spcBef>
                <a:spcAft>
                  <a:spcPts val="0"/>
                </a:spcAft>
                <a:defRPr/>
              </a:pPr>
              <a:r>
                <a:rPr lang="en-US" sz="2000" baseline="30000" dirty="0" smtClean="0">
                  <a:solidFill>
                    <a:schemeClr val="bg1"/>
                  </a:solidFill>
                  <a:latin typeface="Calibri (Body)"/>
                  <a:cs typeface="Calibri (Body)"/>
                </a:rPr>
                <a:t>ED HAPP, HEAD OF ISD &amp; GLOBAL CIO</a:t>
              </a:r>
              <a:r>
                <a:rPr lang="en-US" sz="2000" baseline="30000" dirty="0">
                  <a:solidFill>
                    <a:schemeClr val="bg1"/>
                  </a:solidFill>
                  <a:latin typeface="Calibri (Body)"/>
                  <a:cs typeface="Calibri (Body)"/>
                </a:rPr>
                <a:t/>
              </a:r>
              <a:br>
                <a:rPr lang="en-US" sz="2000" baseline="30000" dirty="0">
                  <a:solidFill>
                    <a:schemeClr val="bg1"/>
                  </a:solidFill>
                  <a:latin typeface="Calibri (Body)"/>
                  <a:cs typeface="Calibri (Body)"/>
                </a:rPr>
              </a:br>
              <a:r>
                <a:rPr lang="en-US" sz="2000" b="1" baseline="30000" dirty="0">
                  <a:solidFill>
                    <a:schemeClr val="bg1"/>
                  </a:solidFill>
                  <a:latin typeface="Calibri (Body)"/>
                  <a:cs typeface="Calibri (Body)"/>
                </a:rPr>
                <a:t>TEL. : +41 022 730 </a:t>
              </a:r>
              <a:r>
                <a:rPr lang="en-US" sz="2000" b="1" baseline="30000" dirty="0" smtClean="0">
                  <a:solidFill>
                    <a:schemeClr val="bg1"/>
                  </a:solidFill>
                  <a:latin typeface="Calibri (Body)"/>
                  <a:cs typeface="Calibri (Body)"/>
                </a:rPr>
                <a:t>4365</a:t>
              </a: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chemeClr val="bg1"/>
                  </a:solidFill>
                  <a:latin typeface="Calibri (Body)"/>
                  <a:cs typeface="Calibri (Body)"/>
                </a:rPr>
                <a:t>EMAIL: </a:t>
              </a:r>
              <a:r>
                <a:rPr lang="en-US" sz="2000" b="1" baseline="30000" dirty="0" smtClean="0">
                  <a:solidFill>
                    <a:schemeClr val="bg1"/>
                  </a:solidFill>
                  <a:latin typeface="Calibri (Body)"/>
                  <a:cs typeface="Calibri (Body)"/>
                </a:rPr>
                <a:t>edward.happ@ifrc.org</a:t>
              </a:r>
              <a:endParaRPr lang="en-US" sz="2000" b="1" baseline="30000" dirty="0">
                <a:solidFill>
                  <a:schemeClr val="bg1"/>
                </a:solidFill>
                <a:latin typeface="Calibri (Body)"/>
                <a:cs typeface="Calibri (Body)"/>
              </a:endParaRP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rgbClr val="E8C7B0"/>
                  </a:solidFill>
                  <a:latin typeface="Calibri (Body)"/>
                  <a:cs typeface="Calibri (Body)"/>
                </a:rPr>
                <a:t>THIS PRESENTATION IS PUBLISHED BY</a:t>
              </a:r>
            </a:p>
            <a:p>
              <a:pPr fontAlgn="auto">
                <a:spcBef>
                  <a:spcPts val="0"/>
                </a:spcBef>
                <a:spcAft>
                  <a:spcPts val="0"/>
                </a:spcAft>
                <a:defRPr/>
              </a:pPr>
              <a:r>
                <a:rPr lang="en-US" sz="2000" b="1" baseline="30000" dirty="0">
                  <a:solidFill>
                    <a:schemeClr val="bg1"/>
                  </a:solidFill>
                  <a:latin typeface="Calibri (Body)"/>
                  <a:cs typeface="Calibri (Body)"/>
                </a:rPr>
                <a:t>INTERNATIONAL FEDERATION OF </a:t>
              </a:r>
              <a:br>
                <a:rPr lang="en-US" sz="2000" b="1" baseline="30000" dirty="0">
                  <a:solidFill>
                    <a:schemeClr val="bg1"/>
                  </a:solidFill>
                  <a:latin typeface="Calibri (Body)"/>
                  <a:cs typeface="Calibri (Body)"/>
                </a:rPr>
              </a:br>
              <a:r>
                <a:rPr lang="en-US" sz="2000" b="1" baseline="30000" dirty="0">
                  <a:solidFill>
                    <a:schemeClr val="bg1"/>
                  </a:solidFill>
                  <a:latin typeface="Calibri (Body)"/>
                  <a:cs typeface="Calibri (Body)"/>
                </a:rPr>
                <a:t>RED CROSS AND RED CRESCENT SOCIETIES</a:t>
              </a:r>
            </a:p>
            <a:p>
              <a:pPr fontAlgn="auto">
                <a:spcBef>
                  <a:spcPts val="0"/>
                </a:spcBef>
                <a:spcAft>
                  <a:spcPts val="0"/>
                </a:spcAft>
                <a:defRPr/>
              </a:pPr>
              <a:r>
                <a:rPr lang="en-US" sz="2000" b="1" baseline="30000" dirty="0">
                  <a:solidFill>
                    <a:schemeClr val="bg1"/>
                  </a:solidFill>
                  <a:latin typeface="Calibri (Body)"/>
                  <a:cs typeface="Calibri (Body)"/>
                </a:rPr>
                <a:t>P.O. BOX 372</a:t>
              </a:r>
            </a:p>
            <a:p>
              <a:pPr fontAlgn="auto">
                <a:spcBef>
                  <a:spcPts val="0"/>
                </a:spcBef>
                <a:spcAft>
                  <a:spcPts val="0"/>
                </a:spcAft>
                <a:defRPr/>
              </a:pPr>
              <a:r>
                <a:rPr lang="en-US" sz="2000" b="1" baseline="30000" dirty="0">
                  <a:solidFill>
                    <a:schemeClr val="bg1"/>
                  </a:solidFill>
                  <a:latin typeface="Calibri (Body)"/>
                  <a:cs typeface="Calibri (Body)"/>
                </a:rPr>
                <a:t>CH-1211 GENEVA 19</a:t>
              </a:r>
            </a:p>
            <a:p>
              <a:pPr fontAlgn="auto">
                <a:spcBef>
                  <a:spcPts val="0"/>
                </a:spcBef>
                <a:spcAft>
                  <a:spcPts val="0"/>
                </a:spcAft>
                <a:defRPr/>
              </a:pPr>
              <a:r>
                <a:rPr lang="en-US" sz="2000" b="1" baseline="30000" dirty="0">
                  <a:solidFill>
                    <a:schemeClr val="bg1"/>
                  </a:solidFill>
                  <a:latin typeface="Calibri (Body)"/>
                  <a:cs typeface="Calibri (Body)"/>
                </a:rPr>
                <a:t>SWITZERLAND</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chemeClr val="bg1"/>
                  </a:solidFill>
                  <a:latin typeface="Calibri (Body)"/>
                  <a:cs typeface="Calibri (Body)"/>
                </a:rPr>
                <a:t>TEL.: +41 22 730 42 22</a:t>
              </a:r>
            </a:p>
            <a:p>
              <a:pPr fontAlgn="auto">
                <a:spcBef>
                  <a:spcPts val="0"/>
                </a:spcBef>
                <a:spcAft>
                  <a:spcPts val="0"/>
                </a:spcAft>
                <a:defRPr/>
              </a:pPr>
              <a:r>
                <a:rPr lang="en-US" sz="2000" b="1" baseline="30000" dirty="0">
                  <a:solidFill>
                    <a:schemeClr val="bg1"/>
                  </a:solidFill>
                  <a:latin typeface="Calibri (Body)"/>
                  <a:cs typeface="Calibri (Body)"/>
                </a:rPr>
                <a:t>FAX.: +41 22 733 03 95</a:t>
              </a:r>
              <a:endParaRPr lang="en-US" sz="2000" dirty="0">
                <a:solidFill>
                  <a:schemeClr val="bg1"/>
                </a:solidFill>
                <a:latin typeface="Calibri (Body)"/>
                <a:cs typeface="Calibri (Body)"/>
              </a:endParaRPr>
            </a:p>
          </p:txBody>
        </p:sp>
        <p:pic>
          <p:nvPicPr>
            <p:cNvPr id="6" name="Picture 15" descr="SLCM-icons logo-EN.jpg"/>
            <p:cNvPicPr>
              <a:picLocks noChangeAspect="1"/>
            </p:cNvPicPr>
            <p:nvPr userDrawn="1"/>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userDrawn="1"/>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Kelvin contact page">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userDrawn="1"/>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userDrawn="1"/>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userDrawn="1"/>
          </p:nvSpPr>
          <p:spPr>
            <a:xfrm>
              <a:off x="533400" y="623888"/>
              <a:ext cx="5694784" cy="3898900"/>
            </a:xfrm>
            <a:prstGeom prst="rect">
              <a:avLst/>
            </a:prstGeom>
            <a:noFill/>
          </p:spPr>
          <p:txBody>
            <a:bodyPr wrap="square" lIns="0" tIns="0" rIns="0" bIns="0">
              <a:spAutoFit/>
            </a:bodyPr>
            <a:lstStyle/>
            <a:p>
              <a:pPr fontAlgn="auto">
                <a:spcBef>
                  <a:spcPts val="0"/>
                </a:spcBef>
                <a:spcAft>
                  <a:spcPts val="0"/>
                </a:spcAft>
                <a:defRPr/>
              </a:pPr>
              <a:r>
                <a:rPr lang="en-US" sz="2000" b="1" baseline="30000" dirty="0" smtClean="0">
                  <a:solidFill>
                    <a:srgbClr val="E8C7B0"/>
                  </a:solidFill>
                  <a:latin typeface="Calibri (Body)"/>
                  <a:cs typeface="Calibri (Body)"/>
                </a:rPr>
                <a:t>FOR FURTHER INFORMATION ON THE DIGITAL DIVIDE INITIATIVE</a:t>
              </a:r>
              <a:r>
                <a:rPr lang="en-US" sz="2000" b="1" baseline="0" dirty="0" smtClean="0">
                  <a:solidFill>
                    <a:srgbClr val="E8C7B0"/>
                  </a:solidFill>
                  <a:latin typeface="Calibri (Body)"/>
                  <a:cs typeface="Calibri (Body)"/>
                </a:rPr>
                <a:t> </a:t>
              </a:r>
              <a:r>
                <a:rPr lang="en-US" sz="2000" b="1" baseline="30000" dirty="0" smtClean="0">
                  <a:solidFill>
                    <a:srgbClr val="E8C7B0"/>
                  </a:solidFill>
                  <a:latin typeface="Calibri (Body)"/>
                  <a:cs typeface="Calibri (Body)"/>
                </a:rPr>
                <a:t>, PLEASE CONTACT:</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rgbClr val="E8C7B0"/>
                  </a:solidFill>
                  <a:latin typeface="Calibri (Body)"/>
                  <a:cs typeface="Calibri (Body)"/>
                </a:rPr>
                <a:t>IFRC  INFORMATION SERVICES</a:t>
              </a:r>
              <a:r>
                <a:rPr lang="en-US" sz="2000" b="1" dirty="0">
                  <a:solidFill>
                    <a:srgbClr val="E8C7B0"/>
                  </a:solidFill>
                  <a:latin typeface="Calibri (Body)"/>
                  <a:cs typeface="Calibri (Body)"/>
                </a:rPr>
                <a:t> </a:t>
              </a:r>
              <a:r>
                <a:rPr lang="en-US" sz="2000" b="1" baseline="30000" dirty="0">
                  <a:solidFill>
                    <a:srgbClr val="E8C7B0"/>
                  </a:solidFill>
                  <a:latin typeface="Calibri (Body)"/>
                  <a:cs typeface="Calibri (Body)"/>
                </a:rPr>
                <a:t>DEPARTMENT</a:t>
              </a:r>
            </a:p>
            <a:p>
              <a:pPr fontAlgn="auto">
                <a:spcBef>
                  <a:spcPts val="0"/>
                </a:spcBef>
                <a:spcAft>
                  <a:spcPts val="0"/>
                </a:spcAft>
                <a:defRPr/>
              </a:pPr>
              <a:r>
                <a:rPr lang="en-US" sz="2000" baseline="30000" dirty="0">
                  <a:solidFill>
                    <a:schemeClr val="bg1"/>
                  </a:solidFill>
                  <a:latin typeface="Calibri (Body)"/>
                  <a:cs typeface="Calibri (Body)"/>
                </a:rPr>
                <a:t>KELVIN CANTAFIO, TEAM LEADER</a:t>
              </a:r>
              <a:br>
                <a:rPr lang="en-US" sz="2000" baseline="30000" dirty="0">
                  <a:solidFill>
                    <a:schemeClr val="bg1"/>
                  </a:solidFill>
                  <a:latin typeface="Calibri (Body)"/>
                  <a:cs typeface="Calibri (Body)"/>
                </a:rPr>
              </a:br>
              <a:r>
                <a:rPr lang="en-US" sz="2000" b="1" baseline="30000" dirty="0">
                  <a:solidFill>
                    <a:schemeClr val="bg1"/>
                  </a:solidFill>
                  <a:latin typeface="Calibri (Body)"/>
                  <a:cs typeface="Calibri (Body)"/>
                </a:rPr>
                <a:t>TEL. : +41 022 730 4658</a:t>
              </a:r>
            </a:p>
            <a:p>
              <a:pPr fontAlgn="auto">
                <a:spcBef>
                  <a:spcPts val="0"/>
                </a:spcBef>
                <a:spcAft>
                  <a:spcPts val="0"/>
                </a:spcAft>
                <a:defRPr/>
              </a:pPr>
              <a:r>
                <a:rPr lang="en-US" sz="2000" b="1" baseline="30000" dirty="0">
                  <a:solidFill>
                    <a:schemeClr val="bg1"/>
                  </a:solidFill>
                  <a:latin typeface="Calibri (Body)"/>
                  <a:cs typeface="Calibri (Body)"/>
                </a:rPr>
                <a:t>EMAIL: kelvin.cantafio@ifrc.org</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rgbClr val="E8C7B0"/>
                  </a:solidFill>
                  <a:latin typeface="Calibri (Body)"/>
                  <a:cs typeface="Calibri (Body)"/>
                </a:rPr>
                <a:t>THIS PRESENTATION IS PUBLISHED BY</a:t>
              </a:r>
            </a:p>
            <a:p>
              <a:pPr fontAlgn="auto">
                <a:spcBef>
                  <a:spcPts val="0"/>
                </a:spcBef>
                <a:spcAft>
                  <a:spcPts val="0"/>
                </a:spcAft>
                <a:defRPr/>
              </a:pPr>
              <a:r>
                <a:rPr lang="en-US" sz="2000" b="1" baseline="30000" dirty="0">
                  <a:solidFill>
                    <a:schemeClr val="bg1"/>
                  </a:solidFill>
                  <a:latin typeface="Calibri (Body)"/>
                  <a:cs typeface="Calibri (Body)"/>
                </a:rPr>
                <a:t>INTERNATIONAL FEDERATION OF </a:t>
              </a:r>
              <a:br>
                <a:rPr lang="en-US" sz="2000" b="1" baseline="30000" dirty="0">
                  <a:solidFill>
                    <a:schemeClr val="bg1"/>
                  </a:solidFill>
                  <a:latin typeface="Calibri (Body)"/>
                  <a:cs typeface="Calibri (Body)"/>
                </a:rPr>
              </a:br>
              <a:r>
                <a:rPr lang="en-US" sz="2000" b="1" baseline="30000" dirty="0">
                  <a:solidFill>
                    <a:schemeClr val="bg1"/>
                  </a:solidFill>
                  <a:latin typeface="Calibri (Body)"/>
                  <a:cs typeface="Calibri (Body)"/>
                </a:rPr>
                <a:t>RED CROSS AND RED CRESCENT SOCIETIES</a:t>
              </a:r>
            </a:p>
            <a:p>
              <a:pPr fontAlgn="auto">
                <a:spcBef>
                  <a:spcPts val="0"/>
                </a:spcBef>
                <a:spcAft>
                  <a:spcPts val="0"/>
                </a:spcAft>
                <a:defRPr/>
              </a:pPr>
              <a:r>
                <a:rPr lang="en-US" sz="2000" b="1" baseline="30000" dirty="0">
                  <a:solidFill>
                    <a:schemeClr val="bg1"/>
                  </a:solidFill>
                  <a:latin typeface="Calibri (Body)"/>
                  <a:cs typeface="Calibri (Body)"/>
                </a:rPr>
                <a:t>P.O. BOX 372</a:t>
              </a:r>
            </a:p>
            <a:p>
              <a:pPr fontAlgn="auto">
                <a:spcBef>
                  <a:spcPts val="0"/>
                </a:spcBef>
                <a:spcAft>
                  <a:spcPts val="0"/>
                </a:spcAft>
                <a:defRPr/>
              </a:pPr>
              <a:r>
                <a:rPr lang="en-US" sz="2000" b="1" baseline="30000" dirty="0">
                  <a:solidFill>
                    <a:schemeClr val="bg1"/>
                  </a:solidFill>
                  <a:latin typeface="Calibri (Body)"/>
                  <a:cs typeface="Calibri (Body)"/>
                </a:rPr>
                <a:t>CH-1211 GENEVA 19</a:t>
              </a:r>
            </a:p>
            <a:p>
              <a:pPr fontAlgn="auto">
                <a:spcBef>
                  <a:spcPts val="0"/>
                </a:spcBef>
                <a:spcAft>
                  <a:spcPts val="0"/>
                </a:spcAft>
                <a:defRPr/>
              </a:pPr>
              <a:r>
                <a:rPr lang="en-US" sz="2000" b="1" baseline="30000" dirty="0">
                  <a:solidFill>
                    <a:schemeClr val="bg1"/>
                  </a:solidFill>
                  <a:latin typeface="Calibri (Body)"/>
                  <a:cs typeface="Calibri (Body)"/>
                </a:rPr>
                <a:t>SWITZERLAND</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chemeClr val="bg1"/>
                  </a:solidFill>
                  <a:latin typeface="Calibri (Body)"/>
                  <a:cs typeface="Calibri (Body)"/>
                </a:rPr>
                <a:t>TEL.: +41 22 730 42 22</a:t>
              </a:r>
            </a:p>
            <a:p>
              <a:pPr fontAlgn="auto">
                <a:spcBef>
                  <a:spcPts val="0"/>
                </a:spcBef>
                <a:spcAft>
                  <a:spcPts val="0"/>
                </a:spcAft>
                <a:defRPr/>
              </a:pPr>
              <a:r>
                <a:rPr lang="en-US" sz="2000" b="1" baseline="30000" dirty="0">
                  <a:solidFill>
                    <a:schemeClr val="bg1"/>
                  </a:solidFill>
                  <a:latin typeface="Calibri (Body)"/>
                  <a:cs typeface="Calibri (Body)"/>
                </a:rPr>
                <a:t>FAX.: +41 22 733 03 95</a:t>
              </a:r>
              <a:endParaRPr lang="en-US" sz="2000" dirty="0">
                <a:solidFill>
                  <a:schemeClr val="bg1"/>
                </a:solidFill>
                <a:latin typeface="Calibri (Body)"/>
                <a:cs typeface="Calibri (Body)"/>
              </a:endParaRPr>
            </a:p>
          </p:txBody>
        </p:sp>
        <p:pic>
          <p:nvPicPr>
            <p:cNvPr id="6" name="Picture 15" descr="SLCM-icons logo-EN.jpg"/>
            <p:cNvPicPr>
              <a:picLocks noChangeAspect="1"/>
            </p:cNvPicPr>
            <p:nvPr userDrawn="1"/>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userDrawn="1"/>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sz="28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None/>
              <a:defRPr sz="2000" b="1"/>
            </a:lvl1pPr>
            <a:lvl2pPr>
              <a:defRPr sz="18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Jeremy contact page">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userDrawn="1"/>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userDrawn="1"/>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userDrawn="1"/>
          </p:nvSpPr>
          <p:spPr>
            <a:xfrm>
              <a:off x="533400" y="623888"/>
              <a:ext cx="5622776" cy="3898900"/>
            </a:xfrm>
            <a:prstGeom prst="rect">
              <a:avLst/>
            </a:prstGeom>
            <a:noFill/>
          </p:spPr>
          <p:txBody>
            <a:bodyPr wrap="square" lIns="0" tIns="0" rIns="0" bIns="0">
              <a:spAutoFit/>
            </a:bodyPr>
            <a:lstStyle/>
            <a:p>
              <a:pPr fontAlgn="auto">
                <a:spcBef>
                  <a:spcPts val="0"/>
                </a:spcBef>
                <a:spcAft>
                  <a:spcPts val="0"/>
                </a:spcAft>
                <a:defRPr/>
              </a:pPr>
              <a:r>
                <a:rPr lang="en-US" sz="2000" b="1" baseline="30000" dirty="0" smtClean="0">
                  <a:solidFill>
                    <a:srgbClr val="E8C7B0"/>
                  </a:solidFill>
                  <a:latin typeface="Calibri (Body)"/>
                  <a:cs typeface="Calibri (Body)"/>
                </a:rPr>
                <a:t>FOR FURTHER INFORMATION ON THE DIGITAL DIVIDE INITIATIVE</a:t>
              </a:r>
              <a:r>
                <a:rPr lang="en-US" sz="2000" b="1" baseline="0" dirty="0" smtClean="0">
                  <a:solidFill>
                    <a:srgbClr val="E8C7B0"/>
                  </a:solidFill>
                  <a:latin typeface="Calibri (Body)"/>
                  <a:cs typeface="Calibri (Body)"/>
                </a:rPr>
                <a:t> </a:t>
              </a:r>
              <a:r>
                <a:rPr lang="en-US" sz="2000" b="1" baseline="30000" dirty="0" smtClean="0">
                  <a:solidFill>
                    <a:srgbClr val="E8C7B0"/>
                  </a:solidFill>
                  <a:latin typeface="Calibri (Body)"/>
                  <a:cs typeface="Calibri (Body)"/>
                </a:rPr>
                <a:t>, PLEASE CONTACT:</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rgbClr val="E8C7B0"/>
                  </a:solidFill>
                  <a:latin typeface="Calibri (Body)"/>
                  <a:cs typeface="Calibri (Body)"/>
                </a:rPr>
                <a:t>IFRC  INFORMATION SERVICES</a:t>
              </a:r>
              <a:r>
                <a:rPr lang="en-US" sz="2000" b="1" dirty="0">
                  <a:solidFill>
                    <a:srgbClr val="E8C7B0"/>
                  </a:solidFill>
                  <a:latin typeface="Calibri (Body)"/>
                  <a:cs typeface="Calibri (Body)"/>
                </a:rPr>
                <a:t> </a:t>
              </a:r>
              <a:r>
                <a:rPr lang="en-US" sz="2000" b="1" baseline="30000" dirty="0">
                  <a:solidFill>
                    <a:srgbClr val="E8C7B0"/>
                  </a:solidFill>
                  <a:latin typeface="Calibri (Body)"/>
                  <a:cs typeface="Calibri (Body)"/>
                </a:rPr>
                <a:t>DEPARTMENT</a:t>
              </a:r>
            </a:p>
            <a:p>
              <a:pPr fontAlgn="auto">
                <a:spcBef>
                  <a:spcPts val="0"/>
                </a:spcBef>
                <a:spcAft>
                  <a:spcPts val="0"/>
                </a:spcAft>
                <a:defRPr/>
              </a:pPr>
              <a:r>
                <a:rPr lang="en-US" sz="2000" baseline="30000" dirty="0" smtClean="0">
                  <a:solidFill>
                    <a:schemeClr val="bg1"/>
                  </a:solidFill>
                  <a:latin typeface="Calibri (Body)"/>
                  <a:cs typeface="Calibri (Body)"/>
                </a:rPr>
                <a:t>JEREMY MORTIMER, DIGITAL DIVIDE ADVISOR</a:t>
              </a:r>
              <a:r>
                <a:rPr lang="en-US" sz="2000" baseline="30000" dirty="0">
                  <a:solidFill>
                    <a:schemeClr val="bg1"/>
                  </a:solidFill>
                  <a:latin typeface="Calibri (Body)"/>
                  <a:cs typeface="Calibri (Body)"/>
                </a:rPr>
                <a:t/>
              </a:r>
              <a:br>
                <a:rPr lang="en-US" sz="2000" baseline="30000" dirty="0">
                  <a:solidFill>
                    <a:schemeClr val="bg1"/>
                  </a:solidFill>
                  <a:latin typeface="Calibri (Body)"/>
                  <a:cs typeface="Calibri (Body)"/>
                </a:rPr>
              </a:br>
              <a:r>
                <a:rPr lang="en-US" sz="2000" b="1" baseline="30000" dirty="0">
                  <a:solidFill>
                    <a:schemeClr val="bg1"/>
                  </a:solidFill>
                  <a:latin typeface="Calibri (Body)"/>
                  <a:cs typeface="Calibri (Body)"/>
                </a:rPr>
                <a:t>TEL. : +41 022 730 </a:t>
              </a:r>
              <a:r>
                <a:rPr lang="en-US" sz="2000" b="1" baseline="30000" dirty="0" smtClean="0">
                  <a:solidFill>
                    <a:schemeClr val="bg1"/>
                  </a:solidFill>
                  <a:latin typeface="Calibri (Body)"/>
                  <a:cs typeface="Calibri (Body)"/>
                </a:rPr>
                <a:t>4497</a:t>
              </a: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chemeClr val="bg1"/>
                  </a:solidFill>
                  <a:latin typeface="Calibri (Body)"/>
                  <a:cs typeface="Calibri (Body)"/>
                </a:rPr>
                <a:t>EMAIL: </a:t>
              </a:r>
              <a:r>
                <a:rPr lang="en-US" sz="2000" b="1" baseline="30000" dirty="0" smtClean="0">
                  <a:solidFill>
                    <a:schemeClr val="bg1"/>
                  </a:solidFill>
                  <a:latin typeface="Calibri (Body)"/>
                  <a:cs typeface="Calibri (Body)"/>
                </a:rPr>
                <a:t>jeremy.mortimer@ifrc.org</a:t>
              </a:r>
              <a:endParaRPr lang="en-US" sz="2000" b="1" baseline="30000" dirty="0">
                <a:solidFill>
                  <a:schemeClr val="bg1"/>
                </a:solidFill>
                <a:latin typeface="Calibri (Body)"/>
                <a:cs typeface="Calibri (Body)"/>
              </a:endParaRP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rgbClr val="E8C7B0"/>
                  </a:solidFill>
                  <a:latin typeface="Calibri (Body)"/>
                  <a:cs typeface="Calibri (Body)"/>
                </a:rPr>
                <a:t>THIS PRESENTATION IS PUBLISHED BY</a:t>
              </a:r>
            </a:p>
            <a:p>
              <a:pPr fontAlgn="auto">
                <a:spcBef>
                  <a:spcPts val="0"/>
                </a:spcBef>
                <a:spcAft>
                  <a:spcPts val="0"/>
                </a:spcAft>
                <a:defRPr/>
              </a:pPr>
              <a:r>
                <a:rPr lang="en-US" sz="2000" b="1" baseline="30000" dirty="0">
                  <a:solidFill>
                    <a:schemeClr val="bg1"/>
                  </a:solidFill>
                  <a:latin typeface="Calibri (Body)"/>
                  <a:cs typeface="Calibri (Body)"/>
                </a:rPr>
                <a:t>INTERNATIONAL FEDERATION OF </a:t>
              </a:r>
              <a:br>
                <a:rPr lang="en-US" sz="2000" b="1" baseline="30000" dirty="0">
                  <a:solidFill>
                    <a:schemeClr val="bg1"/>
                  </a:solidFill>
                  <a:latin typeface="Calibri (Body)"/>
                  <a:cs typeface="Calibri (Body)"/>
                </a:rPr>
              </a:br>
              <a:r>
                <a:rPr lang="en-US" sz="2000" b="1" baseline="30000" dirty="0">
                  <a:solidFill>
                    <a:schemeClr val="bg1"/>
                  </a:solidFill>
                  <a:latin typeface="Calibri (Body)"/>
                  <a:cs typeface="Calibri (Body)"/>
                </a:rPr>
                <a:t>RED CROSS AND RED CRESCENT SOCIETIES</a:t>
              </a:r>
            </a:p>
            <a:p>
              <a:pPr fontAlgn="auto">
                <a:spcBef>
                  <a:spcPts val="0"/>
                </a:spcBef>
                <a:spcAft>
                  <a:spcPts val="0"/>
                </a:spcAft>
                <a:defRPr/>
              </a:pPr>
              <a:r>
                <a:rPr lang="en-US" sz="2000" b="1" baseline="30000" dirty="0">
                  <a:solidFill>
                    <a:schemeClr val="bg1"/>
                  </a:solidFill>
                  <a:latin typeface="Calibri (Body)"/>
                  <a:cs typeface="Calibri (Body)"/>
                </a:rPr>
                <a:t>P.O. BOX 372</a:t>
              </a:r>
            </a:p>
            <a:p>
              <a:pPr fontAlgn="auto">
                <a:spcBef>
                  <a:spcPts val="0"/>
                </a:spcBef>
                <a:spcAft>
                  <a:spcPts val="0"/>
                </a:spcAft>
                <a:defRPr/>
              </a:pPr>
              <a:r>
                <a:rPr lang="en-US" sz="2000" b="1" baseline="30000" dirty="0">
                  <a:solidFill>
                    <a:schemeClr val="bg1"/>
                  </a:solidFill>
                  <a:latin typeface="Calibri (Body)"/>
                  <a:cs typeface="Calibri (Body)"/>
                </a:rPr>
                <a:t>CH-1211 GENEVA 19</a:t>
              </a:r>
            </a:p>
            <a:p>
              <a:pPr fontAlgn="auto">
                <a:spcBef>
                  <a:spcPts val="0"/>
                </a:spcBef>
                <a:spcAft>
                  <a:spcPts val="0"/>
                </a:spcAft>
                <a:defRPr/>
              </a:pPr>
              <a:r>
                <a:rPr lang="en-US" sz="2000" b="1" baseline="30000" dirty="0">
                  <a:solidFill>
                    <a:schemeClr val="bg1"/>
                  </a:solidFill>
                  <a:latin typeface="Calibri (Body)"/>
                  <a:cs typeface="Calibri (Body)"/>
                </a:rPr>
                <a:t>SWITZERLAND</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chemeClr val="bg1"/>
                  </a:solidFill>
                  <a:latin typeface="Calibri (Body)"/>
                  <a:cs typeface="Calibri (Body)"/>
                </a:rPr>
                <a:t>TEL.: +41 22 730 42 22</a:t>
              </a:r>
            </a:p>
            <a:p>
              <a:pPr fontAlgn="auto">
                <a:spcBef>
                  <a:spcPts val="0"/>
                </a:spcBef>
                <a:spcAft>
                  <a:spcPts val="0"/>
                </a:spcAft>
                <a:defRPr/>
              </a:pPr>
              <a:r>
                <a:rPr lang="en-US" sz="2000" b="1" baseline="30000" dirty="0">
                  <a:solidFill>
                    <a:schemeClr val="bg1"/>
                  </a:solidFill>
                  <a:latin typeface="Calibri (Body)"/>
                  <a:cs typeface="Calibri (Body)"/>
                </a:rPr>
                <a:t>FAX.: +41 22 733 03 95</a:t>
              </a:r>
              <a:endParaRPr lang="en-US" sz="2000" dirty="0">
                <a:solidFill>
                  <a:schemeClr val="bg1"/>
                </a:solidFill>
                <a:latin typeface="Calibri (Body)"/>
                <a:cs typeface="Calibri (Body)"/>
              </a:endParaRPr>
            </a:p>
          </p:txBody>
        </p:sp>
        <p:pic>
          <p:nvPicPr>
            <p:cNvPr id="6" name="Picture 15" descr="SLCM-icons logo-EN.jpg"/>
            <p:cNvPicPr>
              <a:picLocks noChangeAspect="1"/>
            </p:cNvPicPr>
            <p:nvPr userDrawn="1"/>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userDrawn="1"/>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Slide">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762" y="1403368"/>
            <a:ext cx="8555038" cy="4525963"/>
          </a:xfrm>
        </p:spPr>
        <p:txBody>
          <a:bodyPr/>
          <a:lstStyle>
            <a:lvl1pPr>
              <a:buClrTx/>
              <a:defRPr>
                <a:solidFill>
                  <a:schemeClr val="tx1"/>
                </a:solidFill>
              </a:defRPr>
            </a:lvl1pPr>
            <a:lvl2pPr>
              <a:buClrTx/>
              <a:defRPr>
                <a:solidFill>
                  <a:schemeClr val="tx1"/>
                </a:solidFill>
              </a:defRPr>
            </a:lvl2pPr>
            <a:lvl3pPr>
              <a:buClrTx/>
              <a:buSzPct val="100000"/>
              <a:buFont typeface="Lucida Grande"/>
              <a:buChar char="−"/>
              <a:defRPr>
                <a:solidFill>
                  <a:schemeClr val="tx1"/>
                </a:solidFill>
              </a:defRPr>
            </a:lvl3pPr>
            <a:lvl4pPr>
              <a:buClrTx/>
              <a:defRPr baseline="0">
                <a:solidFill>
                  <a:schemeClr val="tx1"/>
                </a:solidFill>
              </a:defRPr>
            </a:lvl4pPr>
            <a:lvl5pPr>
              <a:buClrTx/>
              <a:buFont typeface="Lucida Grande"/>
              <a:buChar cha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itle 1"/>
          <p:cNvSpPr>
            <a:spLocks noGrp="1"/>
          </p:cNvSpPr>
          <p:nvPr>
            <p:ph type="title"/>
          </p:nvPr>
        </p:nvSpPr>
        <p:spPr>
          <a:xfrm>
            <a:off x="2386056" y="285306"/>
            <a:ext cx="5472070" cy="843390"/>
          </a:xfrm>
        </p:spPr>
        <p:txBody>
          <a:bodyPr>
            <a:noAutofit/>
          </a:bodyPr>
          <a:lstStyle>
            <a:lvl1pPr>
              <a:defRPr sz="2600">
                <a:solidFill>
                  <a:schemeClr val="bg1"/>
                </a:solidFill>
              </a:defRPr>
            </a:lvl1pPr>
          </a:lstStyle>
          <a:p>
            <a:r>
              <a:rPr lang="en-US" smtClean="0"/>
              <a:t>Click to edit Master title style</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endParaRPr lang="en-GB" noProof="0" dirty="0"/>
          </a:p>
        </p:txBody>
      </p:sp>
      <p:sp>
        <p:nvSpPr>
          <p:cNvPr id="5" name="Title 4"/>
          <p:cNvSpPr>
            <a:spLocks noGrp="1"/>
          </p:cNvSpPr>
          <p:nvPr>
            <p:ph type="title"/>
          </p:nvPr>
        </p:nvSpPr>
        <p:spPr/>
        <p:txBody>
          <a:bodyPr/>
          <a:lstStyle/>
          <a:p>
            <a:r>
              <a:rPr lang="en-US" dirty="0"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dirty="0"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d contact page">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userDrawn="1"/>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userDrawn="1"/>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userDrawn="1"/>
          </p:nvSpPr>
          <p:spPr>
            <a:xfrm>
              <a:off x="533400" y="623888"/>
              <a:ext cx="5910808" cy="3898503"/>
            </a:xfrm>
            <a:prstGeom prst="rect">
              <a:avLst/>
            </a:prstGeom>
            <a:noFill/>
          </p:spPr>
          <p:txBody>
            <a:bodyPr wrap="square" lIns="0" tIns="0" rIns="0" bIns="0">
              <a:spAutoFit/>
            </a:bodyPr>
            <a:lstStyle/>
            <a:p>
              <a:pPr fontAlgn="auto">
                <a:spcBef>
                  <a:spcPts val="0"/>
                </a:spcBef>
                <a:spcAft>
                  <a:spcPts val="0"/>
                </a:spcAft>
                <a:defRPr/>
              </a:pPr>
              <a:r>
                <a:rPr lang="en-US" sz="2000" b="1" baseline="30000" dirty="0">
                  <a:solidFill>
                    <a:srgbClr val="E8C7B0"/>
                  </a:solidFill>
                  <a:latin typeface="Calibri (Body)"/>
                  <a:cs typeface="Calibri (Body)"/>
                </a:rPr>
                <a:t>FOR FURTHER INFORMATION ON </a:t>
              </a:r>
              <a:r>
                <a:rPr lang="en-US" sz="2000" b="1" baseline="30000" dirty="0" smtClean="0">
                  <a:solidFill>
                    <a:srgbClr val="E8C7B0"/>
                  </a:solidFill>
                  <a:latin typeface="Calibri (Body)"/>
                  <a:cs typeface="Calibri (Body)"/>
                </a:rPr>
                <a:t>THE DIGITAL DIVIDE INITIATIVE</a:t>
              </a:r>
              <a:r>
                <a:rPr lang="en-US" sz="2000" b="1" baseline="0" dirty="0" smtClean="0">
                  <a:solidFill>
                    <a:srgbClr val="E8C7B0"/>
                  </a:solidFill>
                  <a:latin typeface="Calibri (Body)"/>
                  <a:cs typeface="Calibri (Body)"/>
                </a:rPr>
                <a:t> </a:t>
              </a:r>
              <a:r>
                <a:rPr lang="en-US" sz="2000" b="1" baseline="30000" dirty="0" smtClean="0">
                  <a:solidFill>
                    <a:srgbClr val="E8C7B0"/>
                  </a:solidFill>
                  <a:latin typeface="Calibri (Body)"/>
                  <a:cs typeface="Calibri (Body)"/>
                </a:rPr>
                <a:t>, </a:t>
              </a:r>
              <a:r>
                <a:rPr lang="en-US" sz="2000" b="1" baseline="30000" dirty="0">
                  <a:solidFill>
                    <a:srgbClr val="E8C7B0"/>
                  </a:solidFill>
                  <a:latin typeface="Calibri (Body)"/>
                  <a:cs typeface="Calibri (Body)"/>
                </a:rPr>
                <a:t>PLEASE CONTACT:</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rgbClr val="E8C7B0"/>
                  </a:solidFill>
                  <a:latin typeface="Calibri (Body)"/>
                  <a:cs typeface="Calibri (Body)"/>
                </a:rPr>
                <a:t>IFRC  INFORMATION SERVICES</a:t>
              </a:r>
              <a:r>
                <a:rPr lang="en-US" sz="2000" b="1" dirty="0">
                  <a:solidFill>
                    <a:srgbClr val="E8C7B0"/>
                  </a:solidFill>
                  <a:latin typeface="Calibri (Body)"/>
                  <a:cs typeface="Calibri (Body)"/>
                </a:rPr>
                <a:t> </a:t>
              </a:r>
              <a:r>
                <a:rPr lang="en-US" sz="2000" b="1" baseline="30000" dirty="0">
                  <a:solidFill>
                    <a:srgbClr val="E8C7B0"/>
                  </a:solidFill>
                  <a:latin typeface="Calibri (Body)"/>
                  <a:cs typeface="Calibri (Body)"/>
                </a:rPr>
                <a:t>DEPARTMENT</a:t>
              </a:r>
            </a:p>
            <a:p>
              <a:pPr fontAlgn="auto">
                <a:spcBef>
                  <a:spcPts val="0"/>
                </a:spcBef>
                <a:spcAft>
                  <a:spcPts val="0"/>
                </a:spcAft>
                <a:defRPr/>
              </a:pPr>
              <a:r>
                <a:rPr lang="en-US" sz="2000" baseline="30000" dirty="0" smtClean="0">
                  <a:solidFill>
                    <a:schemeClr val="bg1"/>
                  </a:solidFill>
                  <a:latin typeface="Calibri (Body)"/>
                  <a:cs typeface="Calibri (Body)"/>
                </a:rPr>
                <a:t>ED HAPP, HEAD OF ISD &amp; GLOBAL CIO</a:t>
              </a:r>
              <a:r>
                <a:rPr lang="en-US" sz="2000" baseline="30000" dirty="0">
                  <a:solidFill>
                    <a:schemeClr val="bg1"/>
                  </a:solidFill>
                  <a:latin typeface="Calibri (Body)"/>
                  <a:cs typeface="Calibri (Body)"/>
                </a:rPr>
                <a:t/>
              </a:r>
              <a:br>
                <a:rPr lang="en-US" sz="2000" baseline="30000" dirty="0">
                  <a:solidFill>
                    <a:schemeClr val="bg1"/>
                  </a:solidFill>
                  <a:latin typeface="Calibri (Body)"/>
                  <a:cs typeface="Calibri (Body)"/>
                </a:rPr>
              </a:br>
              <a:r>
                <a:rPr lang="en-US" sz="2000" b="1" baseline="30000" dirty="0">
                  <a:solidFill>
                    <a:schemeClr val="bg1"/>
                  </a:solidFill>
                  <a:latin typeface="Calibri (Body)"/>
                  <a:cs typeface="Calibri (Body)"/>
                </a:rPr>
                <a:t>TEL. : +41 022 730 </a:t>
              </a:r>
              <a:r>
                <a:rPr lang="en-US" sz="2000" b="1" baseline="30000" dirty="0" smtClean="0">
                  <a:solidFill>
                    <a:schemeClr val="bg1"/>
                  </a:solidFill>
                  <a:latin typeface="Calibri (Body)"/>
                  <a:cs typeface="Calibri (Body)"/>
                </a:rPr>
                <a:t>4365</a:t>
              </a: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chemeClr val="bg1"/>
                  </a:solidFill>
                  <a:latin typeface="Calibri (Body)"/>
                  <a:cs typeface="Calibri (Body)"/>
                </a:rPr>
                <a:t>EMAIL: </a:t>
              </a:r>
              <a:r>
                <a:rPr lang="en-US" sz="2000" b="1" baseline="30000" dirty="0" smtClean="0">
                  <a:solidFill>
                    <a:schemeClr val="bg1"/>
                  </a:solidFill>
                  <a:latin typeface="Calibri (Body)"/>
                  <a:cs typeface="Calibri (Body)"/>
                </a:rPr>
                <a:t>edward.happ@ifrc.org</a:t>
              </a:r>
              <a:endParaRPr lang="en-US" sz="2000" b="1" baseline="30000" dirty="0">
                <a:solidFill>
                  <a:schemeClr val="bg1"/>
                </a:solidFill>
                <a:latin typeface="Calibri (Body)"/>
                <a:cs typeface="Calibri (Body)"/>
              </a:endParaRP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rgbClr val="E8C7B0"/>
                  </a:solidFill>
                  <a:latin typeface="Calibri (Body)"/>
                  <a:cs typeface="Calibri (Body)"/>
                </a:rPr>
                <a:t>THIS PRESENTATION IS PUBLISHED BY</a:t>
              </a:r>
            </a:p>
            <a:p>
              <a:pPr fontAlgn="auto">
                <a:spcBef>
                  <a:spcPts val="0"/>
                </a:spcBef>
                <a:spcAft>
                  <a:spcPts val="0"/>
                </a:spcAft>
                <a:defRPr/>
              </a:pPr>
              <a:r>
                <a:rPr lang="en-US" sz="2000" b="1" baseline="30000" dirty="0">
                  <a:solidFill>
                    <a:schemeClr val="bg1"/>
                  </a:solidFill>
                  <a:latin typeface="Calibri (Body)"/>
                  <a:cs typeface="Calibri (Body)"/>
                </a:rPr>
                <a:t>INTERNATIONAL FEDERATION OF </a:t>
              </a:r>
              <a:br>
                <a:rPr lang="en-US" sz="2000" b="1" baseline="30000" dirty="0">
                  <a:solidFill>
                    <a:schemeClr val="bg1"/>
                  </a:solidFill>
                  <a:latin typeface="Calibri (Body)"/>
                  <a:cs typeface="Calibri (Body)"/>
                </a:rPr>
              </a:br>
              <a:r>
                <a:rPr lang="en-US" sz="2000" b="1" baseline="30000" dirty="0">
                  <a:solidFill>
                    <a:schemeClr val="bg1"/>
                  </a:solidFill>
                  <a:latin typeface="Calibri (Body)"/>
                  <a:cs typeface="Calibri (Body)"/>
                </a:rPr>
                <a:t>RED CROSS AND RED CRESCENT SOCIETIES</a:t>
              </a:r>
            </a:p>
            <a:p>
              <a:pPr fontAlgn="auto">
                <a:spcBef>
                  <a:spcPts val="0"/>
                </a:spcBef>
                <a:spcAft>
                  <a:spcPts val="0"/>
                </a:spcAft>
                <a:defRPr/>
              </a:pPr>
              <a:r>
                <a:rPr lang="en-US" sz="2000" b="1" baseline="30000" dirty="0">
                  <a:solidFill>
                    <a:schemeClr val="bg1"/>
                  </a:solidFill>
                  <a:latin typeface="Calibri (Body)"/>
                  <a:cs typeface="Calibri (Body)"/>
                </a:rPr>
                <a:t>P.O. BOX 372</a:t>
              </a:r>
            </a:p>
            <a:p>
              <a:pPr fontAlgn="auto">
                <a:spcBef>
                  <a:spcPts val="0"/>
                </a:spcBef>
                <a:spcAft>
                  <a:spcPts val="0"/>
                </a:spcAft>
                <a:defRPr/>
              </a:pPr>
              <a:r>
                <a:rPr lang="en-US" sz="2000" b="1" baseline="30000" dirty="0">
                  <a:solidFill>
                    <a:schemeClr val="bg1"/>
                  </a:solidFill>
                  <a:latin typeface="Calibri (Body)"/>
                  <a:cs typeface="Calibri (Body)"/>
                </a:rPr>
                <a:t>CH-1211 GENEVA 19</a:t>
              </a:r>
            </a:p>
            <a:p>
              <a:pPr fontAlgn="auto">
                <a:spcBef>
                  <a:spcPts val="0"/>
                </a:spcBef>
                <a:spcAft>
                  <a:spcPts val="0"/>
                </a:spcAft>
                <a:defRPr/>
              </a:pPr>
              <a:r>
                <a:rPr lang="en-US" sz="2000" b="1" baseline="30000" dirty="0">
                  <a:solidFill>
                    <a:schemeClr val="bg1"/>
                  </a:solidFill>
                  <a:latin typeface="Calibri (Body)"/>
                  <a:cs typeface="Calibri (Body)"/>
                </a:rPr>
                <a:t>SWITZERLAND</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chemeClr val="bg1"/>
                  </a:solidFill>
                  <a:latin typeface="Calibri (Body)"/>
                  <a:cs typeface="Calibri (Body)"/>
                </a:rPr>
                <a:t>TEL.: +41 22 730 42 22</a:t>
              </a:r>
            </a:p>
            <a:p>
              <a:pPr fontAlgn="auto">
                <a:spcBef>
                  <a:spcPts val="0"/>
                </a:spcBef>
                <a:spcAft>
                  <a:spcPts val="0"/>
                </a:spcAft>
                <a:defRPr/>
              </a:pPr>
              <a:r>
                <a:rPr lang="en-US" sz="2000" b="1" baseline="30000" dirty="0">
                  <a:solidFill>
                    <a:schemeClr val="bg1"/>
                  </a:solidFill>
                  <a:latin typeface="Calibri (Body)"/>
                  <a:cs typeface="Calibri (Body)"/>
                </a:rPr>
                <a:t>FAX.: +41 22 733 03 95</a:t>
              </a:r>
              <a:endParaRPr lang="en-US" sz="2000" dirty="0">
                <a:solidFill>
                  <a:schemeClr val="bg1"/>
                </a:solidFill>
                <a:latin typeface="Calibri (Body)"/>
                <a:cs typeface="Calibri (Body)"/>
              </a:endParaRPr>
            </a:p>
          </p:txBody>
        </p:sp>
        <p:pic>
          <p:nvPicPr>
            <p:cNvPr id="6" name="Picture 15" descr="SLCM-icons logo-EN.jpg"/>
            <p:cNvPicPr>
              <a:picLocks noChangeAspect="1"/>
            </p:cNvPicPr>
            <p:nvPr userDrawn="1"/>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userDrawn="1"/>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Kelvin contact page">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userDrawn="1"/>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userDrawn="1"/>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userDrawn="1"/>
          </p:nvSpPr>
          <p:spPr>
            <a:xfrm>
              <a:off x="533400" y="623888"/>
              <a:ext cx="5694784" cy="3898900"/>
            </a:xfrm>
            <a:prstGeom prst="rect">
              <a:avLst/>
            </a:prstGeom>
            <a:noFill/>
          </p:spPr>
          <p:txBody>
            <a:bodyPr wrap="square" lIns="0" tIns="0" rIns="0" bIns="0">
              <a:spAutoFit/>
            </a:bodyPr>
            <a:lstStyle/>
            <a:p>
              <a:pPr fontAlgn="auto">
                <a:spcBef>
                  <a:spcPts val="0"/>
                </a:spcBef>
                <a:spcAft>
                  <a:spcPts val="0"/>
                </a:spcAft>
                <a:defRPr/>
              </a:pPr>
              <a:r>
                <a:rPr lang="en-US" sz="2000" b="1" baseline="30000" dirty="0" smtClean="0">
                  <a:solidFill>
                    <a:srgbClr val="E8C7B0"/>
                  </a:solidFill>
                  <a:latin typeface="Calibri (Body)"/>
                  <a:cs typeface="Calibri (Body)"/>
                </a:rPr>
                <a:t>FOR FURTHER INFORMATION ON THE DIGITAL DIVIDE INITIATIVE</a:t>
              </a:r>
              <a:r>
                <a:rPr lang="en-US" sz="2000" b="1" baseline="0" dirty="0" smtClean="0">
                  <a:solidFill>
                    <a:srgbClr val="E8C7B0"/>
                  </a:solidFill>
                  <a:latin typeface="Calibri (Body)"/>
                  <a:cs typeface="Calibri (Body)"/>
                </a:rPr>
                <a:t> </a:t>
              </a:r>
              <a:r>
                <a:rPr lang="en-US" sz="2000" b="1" baseline="30000" dirty="0" smtClean="0">
                  <a:solidFill>
                    <a:srgbClr val="E8C7B0"/>
                  </a:solidFill>
                  <a:latin typeface="Calibri (Body)"/>
                  <a:cs typeface="Calibri (Body)"/>
                </a:rPr>
                <a:t>, PLEASE CONTACT:</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rgbClr val="E8C7B0"/>
                  </a:solidFill>
                  <a:latin typeface="Calibri (Body)"/>
                  <a:cs typeface="Calibri (Body)"/>
                </a:rPr>
                <a:t>IFRC  INFORMATION SERVICES</a:t>
              </a:r>
              <a:r>
                <a:rPr lang="en-US" sz="2000" b="1" dirty="0">
                  <a:solidFill>
                    <a:srgbClr val="E8C7B0"/>
                  </a:solidFill>
                  <a:latin typeface="Calibri (Body)"/>
                  <a:cs typeface="Calibri (Body)"/>
                </a:rPr>
                <a:t> </a:t>
              </a:r>
              <a:r>
                <a:rPr lang="en-US" sz="2000" b="1" baseline="30000" dirty="0">
                  <a:solidFill>
                    <a:srgbClr val="E8C7B0"/>
                  </a:solidFill>
                  <a:latin typeface="Calibri (Body)"/>
                  <a:cs typeface="Calibri (Body)"/>
                </a:rPr>
                <a:t>DEPARTMENT</a:t>
              </a:r>
            </a:p>
            <a:p>
              <a:pPr fontAlgn="auto">
                <a:spcBef>
                  <a:spcPts val="0"/>
                </a:spcBef>
                <a:spcAft>
                  <a:spcPts val="0"/>
                </a:spcAft>
                <a:defRPr/>
              </a:pPr>
              <a:r>
                <a:rPr lang="en-US" sz="2000" baseline="30000" dirty="0">
                  <a:solidFill>
                    <a:schemeClr val="bg1"/>
                  </a:solidFill>
                  <a:latin typeface="Calibri (Body)"/>
                  <a:cs typeface="Calibri (Body)"/>
                </a:rPr>
                <a:t>KELVIN CANTAFIO, TEAM LEADER</a:t>
              </a:r>
              <a:br>
                <a:rPr lang="en-US" sz="2000" baseline="30000" dirty="0">
                  <a:solidFill>
                    <a:schemeClr val="bg1"/>
                  </a:solidFill>
                  <a:latin typeface="Calibri (Body)"/>
                  <a:cs typeface="Calibri (Body)"/>
                </a:rPr>
              </a:br>
              <a:r>
                <a:rPr lang="en-US" sz="2000" b="1" baseline="30000" dirty="0">
                  <a:solidFill>
                    <a:schemeClr val="bg1"/>
                  </a:solidFill>
                  <a:latin typeface="Calibri (Body)"/>
                  <a:cs typeface="Calibri (Body)"/>
                </a:rPr>
                <a:t>TEL. : +41 022 730 4658</a:t>
              </a:r>
            </a:p>
            <a:p>
              <a:pPr fontAlgn="auto">
                <a:spcBef>
                  <a:spcPts val="0"/>
                </a:spcBef>
                <a:spcAft>
                  <a:spcPts val="0"/>
                </a:spcAft>
                <a:defRPr/>
              </a:pPr>
              <a:r>
                <a:rPr lang="en-US" sz="2000" b="1" baseline="30000" dirty="0">
                  <a:solidFill>
                    <a:schemeClr val="bg1"/>
                  </a:solidFill>
                  <a:latin typeface="Calibri (Body)"/>
                  <a:cs typeface="Calibri (Body)"/>
                </a:rPr>
                <a:t>EMAIL: kelvin.cantafio@ifrc.org</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rgbClr val="E8C7B0"/>
                  </a:solidFill>
                  <a:latin typeface="Calibri (Body)"/>
                  <a:cs typeface="Calibri (Body)"/>
                </a:rPr>
                <a:t>THIS PRESENTATION IS PUBLISHED BY</a:t>
              </a:r>
            </a:p>
            <a:p>
              <a:pPr fontAlgn="auto">
                <a:spcBef>
                  <a:spcPts val="0"/>
                </a:spcBef>
                <a:spcAft>
                  <a:spcPts val="0"/>
                </a:spcAft>
                <a:defRPr/>
              </a:pPr>
              <a:r>
                <a:rPr lang="en-US" sz="2000" b="1" baseline="30000" dirty="0">
                  <a:solidFill>
                    <a:schemeClr val="bg1"/>
                  </a:solidFill>
                  <a:latin typeface="Calibri (Body)"/>
                  <a:cs typeface="Calibri (Body)"/>
                </a:rPr>
                <a:t>INTERNATIONAL FEDERATION OF </a:t>
              </a:r>
              <a:br>
                <a:rPr lang="en-US" sz="2000" b="1" baseline="30000" dirty="0">
                  <a:solidFill>
                    <a:schemeClr val="bg1"/>
                  </a:solidFill>
                  <a:latin typeface="Calibri (Body)"/>
                  <a:cs typeface="Calibri (Body)"/>
                </a:rPr>
              </a:br>
              <a:r>
                <a:rPr lang="en-US" sz="2000" b="1" baseline="30000" dirty="0">
                  <a:solidFill>
                    <a:schemeClr val="bg1"/>
                  </a:solidFill>
                  <a:latin typeface="Calibri (Body)"/>
                  <a:cs typeface="Calibri (Body)"/>
                </a:rPr>
                <a:t>RED CROSS AND RED CRESCENT SOCIETIES</a:t>
              </a:r>
            </a:p>
            <a:p>
              <a:pPr fontAlgn="auto">
                <a:spcBef>
                  <a:spcPts val="0"/>
                </a:spcBef>
                <a:spcAft>
                  <a:spcPts val="0"/>
                </a:spcAft>
                <a:defRPr/>
              </a:pPr>
              <a:r>
                <a:rPr lang="en-US" sz="2000" b="1" baseline="30000" dirty="0">
                  <a:solidFill>
                    <a:schemeClr val="bg1"/>
                  </a:solidFill>
                  <a:latin typeface="Calibri (Body)"/>
                  <a:cs typeface="Calibri (Body)"/>
                </a:rPr>
                <a:t>P.O. BOX 372</a:t>
              </a:r>
            </a:p>
            <a:p>
              <a:pPr fontAlgn="auto">
                <a:spcBef>
                  <a:spcPts val="0"/>
                </a:spcBef>
                <a:spcAft>
                  <a:spcPts val="0"/>
                </a:spcAft>
                <a:defRPr/>
              </a:pPr>
              <a:r>
                <a:rPr lang="en-US" sz="2000" b="1" baseline="30000" dirty="0">
                  <a:solidFill>
                    <a:schemeClr val="bg1"/>
                  </a:solidFill>
                  <a:latin typeface="Calibri (Body)"/>
                  <a:cs typeface="Calibri (Body)"/>
                </a:rPr>
                <a:t>CH-1211 GENEVA 19</a:t>
              </a:r>
            </a:p>
            <a:p>
              <a:pPr fontAlgn="auto">
                <a:spcBef>
                  <a:spcPts val="0"/>
                </a:spcBef>
                <a:spcAft>
                  <a:spcPts val="0"/>
                </a:spcAft>
                <a:defRPr/>
              </a:pPr>
              <a:r>
                <a:rPr lang="en-US" sz="2000" b="1" baseline="30000" dirty="0">
                  <a:solidFill>
                    <a:schemeClr val="bg1"/>
                  </a:solidFill>
                  <a:latin typeface="Calibri (Body)"/>
                  <a:cs typeface="Calibri (Body)"/>
                </a:rPr>
                <a:t>SWITZERLAND</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chemeClr val="bg1"/>
                  </a:solidFill>
                  <a:latin typeface="Calibri (Body)"/>
                  <a:cs typeface="Calibri (Body)"/>
                </a:rPr>
                <a:t>TEL.: +41 22 730 42 22</a:t>
              </a:r>
            </a:p>
            <a:p>
              <a:pPr fontAlgn="auto">
                <a:spcBef>
                  <a:spcPts val="0"/>
                </a:spcBef>
                <a:spcAft>
                  <a:spcPts val="0"/>
                </a:spcAft>
                <a:defRPr/>
              </a:pPr>
              <a:r>
                <a:rPr lang="en-US" sz="2000" b="1" baseline="30000" dirty="0">
                  <a:solidFill>
                    <a:schemeClr val="bg1"/>
                  </a:solidFill>
                  <a:latin typeface="Calibri (Body)"/>
                  <a:cs typeface="Calibri (Body)"/>
                </a:rPr>
                <a:t>FAX.: +41 22 733 03 95</a:t>
              </a:r>
              <a:endParaRPr lang="en-US" sz="2000" dirty="0">
                <a:solidFill>
                  <a:schemeClr val="bg1"/>
                </a:solidFill>
                <a:latin typeface="Calibri (Body)"/>
                <a:cs typeface="Calibri (Body)"/>
              </a:endParaRPr>
            </a:p>
          </p:txBody>
        </p:sp>
        <p:pic>
          <p:nvPicPr>
            <p:cNvPr id="6" name="Picture 15" descr="SLCM-icons logo-EN.jpg"/>
            <p:cNvPicPr>
              <a:picLocks noChangeAspect="1"/>
            </p:cNvPicPr>
            <p:nvPr userDrawn="1"/>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userDrawn="1"/>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Jeremy contact page">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userDrawn="1"/>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p:cNvSpPr/>
            <p:nvPr userDrawn="1"/>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userDrawn="1"/>
          </p:nvSpPr>
          <p:spPr>
            <a:xfrm>
              <a:off x="533400" y="623888"/>
              <a:ext cx="5622776" cy="3898900"/>
            </a:xfrm>
            <a:prstGeom prst="rect">
              <a:avLst/>
            </a:prstGeom>
            <a:noFill/>
          </p:spPr>
          <p:txBody>
            <a:bodyPr wrap="square" lIns="0" tIns="0" rIns="0" bIns="0">
              <a:spAutoFit/>
            </a:bodyPr>
            <a:lstStyle/>
            <a:p>
              <a:pPr fontAlgn="auto">
                <a:spcBef>
                  <a:spcPts val="0"/>
                </a:spcBef>
                <a:spcAft>
                  <a:spcPts val="0"/>
                </a:spcAft>
                <a:defRPr/>
              </a:pPr>
              <a:r>
                <a:rPr lang="en-US" sz="2000" b="1" baseline="30000" dirty="0" smtClean="0">
                  <a:solidFill>
                    <a:srgbClr val="E8C7B0"/>
                  </a:solidFill>
                  <a:latin typeface="Calibri (Body)"/>
                  <a:cs typeface="Calibri (Body)"/>
                </a:rPr>
                <a:t>FOR FURTHER INFORMATION ON THE DIGITAL DIVIDE INITIATIVE</a:t>
              </a:r>
              <a:r>
                <a:rPr lang="en-US" sz="2000" b="1" baseline="0" dirty="0" smtClean="0">
                  <a:solidFill>
                    <a:srgbClr val="E8C7B0"/>
                  </a:solidFill>
                  <a:latin typeface="Calibri (Body)"/>
                  <a:cs typeface="Calibri (Body)"/>
                </a:rPr>
                <a:t> </a:t>
              </a:r>
              <a:r>
                <a:rPr lang="en-US" sz="2000" b="1" baseline="30000" dirty="0" smtClean="0">
                  <a:solidFill>
                    <a:srgbClr val="E8C7B0"/>
                  </a:solidFill>
                  <a:latin typeface="Calibri (Body)"/>
                  <a:cs typeface="Calibri (Body)"/>
                </a:rPr>
                <a:t>, PLEASE CONTACT:</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rgbClr val="E8C7B0"/>
                  </a:solidFill>
                  <a:latin typeface="Calibri (Body)"/>
                  <a:cs typeface="Calibri (Body)"/>
                </a:rPr>
                <a:t>IFRC  INFORMATION SERVICES</a:t>
              </a:r>
              <a:r>
                <a:rPr lang="en-US" sz="2000" b="1" dirty="0">
                  <a:solidFill>
                    <a:srgbClr val="E8C7B0"/>
                  </a:solidFill>
                  <a:latin typeface="Calibri (Body)"/>
                  <a:cs typeface="Calibri (Body)"/>
                </a:rPr>
                <a:t> </a:t>
              </a:r>
              <a:r>
                <a:rPr lang="en-US" sz="2000" b="1" baseline="30000" dirty="0">
                  <a:solidFill>
                    <a:srgbClr val="E8C7B0"/>
                  </a:solidFill>
                  <a:latin typeface="Calibri (Body)"/>
                  <a:cs typeface="Calibri (Body)"/>
                </a:rPr>
                <a:t>DEPARTMENT</a:t>
              </a:r>
            </a:p>
            <a:p>
              <a:pPr fontAlgn="auto">
                <a:spcBef>
                  <a:spcPts val="0"/>
                </a:spcBef>
                <a:spcAft>
                  <a:spcPts val="0"/>
                </a:spcAft>
                <a:defRPr/>
              </a:pPr>
              <a:r>
                <a:rPr lang="en-US" sz="2000" baseline="30000" dirty="0" smtClean="0">
                  <a:solidFill>
                    <a:schemeClr val="bg1"/>
                  </a:solidFill>
                  <a:latin typeface="Calibri (Body)"/>
                  <a:cs typeface="Calibri (Body)"/>
                </a:rPr>
                <a:t>JEREMY MORTIMER, DIGITAL DIVIDE ADVISOR</a:t>
              </a:r>
              <a:r>
                <a:rPr lang="en-US" sz="2000" baseline="30000" dirty="0">
                  <a:solidFill>
                    <a:schemeClr val="bg1"/>
                  </a:solidFill>
                  <a:latin typeface="Calibri (Body)"/>
                  <a:cs typeface="Calibri (Body)"/>
                </a:rPr>
                <a:t/>
              </a:r>
              <a:br>
                <a:rPr lang="en-US" sz="2000" baseline="30000" dirty="0">
                  <a:solidFill>
                    <a:schemeClr val="bg1"/>
                  </a:solidFill>
                  <a:latin typeface="Calibri (Body)"/>
                  <a:cs typeface="Calibri (Body)"/>
                </a:rPr>
              </a:br>
              <a:r>
                <a:rPr lang="en-US" sz="2000" b="1" baseline="30000" dirty="0">
                  <a:solidFill>
                    <a:schemeClr val="bg1"/>
                  </a:solidFill>
                  <a:latin typeface="Calibri (Body)"/>
                  <a:cs typeface="Calibri (Body)"/>
                </a:rPr>
                <a:t>TEL. : +41 022 730 </a:t>
              </a:r>
              <a:r>
                <a:rPr lang="en-US" sz="2000" b="1" baseline="30000" dirty="0" smtClean="0">
                  <a:solidFill>
                    <a:schemeClr val="bg1"/>
                  </a:solidFill>
                  <a:latin typeface="Calibri (Body)"/>
                  <a:cs typeface="Calibri (Body)"/>
                </a:rPr>
                <a:t>4497</a:t>
              </a: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chemeClr val="bg1"/>
                  </a:solidFill>
                  <a:latin typeface="Calibri (Body)"/>
                  <a:cs typeface="Calibri (Body)"/>
                </a:rPr>
                <a:t>EMAIL: </a:t>
              </a:r>
              <a:r>
                <a:rPr lang="en-US" sz="2000" b="1" baseline="30000" dirty="0" smtClean="0">
                  <a:solidFill>
                    <a:schemeClr val="bg1"/>
                  </a:solidFill>
                  <a:latin typeface="Calibri (Body)"/>
                  <a:cs typeface="Calibri (Body)"/>
                </a:rPr>
                <a:t>jeremy.mortimer@ifrc.org</a:t>
              </a:r>
              <a:endParaRPr lang="en-US" sz="2000" b="1" baseline="30000" dirty="0">
                <a:solidFill>
                  <a:schemeClr val="bg1"/>
                </a:solidFill>
                <a:latin typeface="Calibri (Body)"/>
                <a:cs typeface="Calibri (Body)"/>
              </a:endParaRP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rgbClr val="E8C7B0"/>
                  </a:solidFill>
                  <a:latin typeface="Calibri (Body)"/>
                  <a:cs typeface="Calibri (Body)"/>
                </a:rPr>
                <a:t>THIS PRESENTATION IS PUBLISHED BY</a:t>
              </a:r>
            </a:p>
            <a:p>
              <a:pPr fontAlgn="auto">
                <a:spcBef>
                  <a:spcPts val="0"/>
                </a:spcBef>
                <a:spcAft>
                  <a:spcPts val="0"/>
                </a:spcAft>
                <a:defRPr/>
              </a:pPr>
              <a:r>
                <a:rPr lang="en-US" sz="2000" b="1" baseline="30000" dirty="0">
                  <a:solidFill>
                    <a:schemeClr val="bg1"/>
                  </a:solidFill>
                  <a:latin typeface="Calibri (Body)"/>
                  <a:cs typeface="Calibri (Body)"/>
                </a:rPr>
                <a:t>INTERNATIONAL FEDERATION OF </a:t>
              </a:r>
              <a:br>
                <a:rPr lang="en-US" sz="2000" b="1" baseline="30000" dirty="0">
                  <a:solidFill>
                    <a:schemeClr val="bg1"/>
                  </a:solidFill>
                  <a:latin typeface="Calibri (Body)"/>
                  <a:cs typeface="Calibri (Body)"/>
                </a:rPr>
              </a:br>
              <a:r>
                <a:rPr lang="en-US" sz="2000" b="1" baseline="30000" dirty="0">
                  <a:solidFill>
                    <a:schemeClr val="bg1"/>
                  </a:solidFill>
                  <a:latin typeface="Calibri (Body)"/>
                  <a:cs typeface="Calibri (Body)"/>
                </a:rPr>
                <a:t>RED CROSS AND RED CRESCENT SOCIETIES</a:t>
              </a:r>
            </a:p>
            <a:p>
              <a:pPr fontAlgn="auto">
                <a:spcBef>
                  <a:spcPts val="0"/>
                </a:spcBef>
                <a:spcAft>
                  <a:spcPts val="0"/>
                </a:spcAft>
                <a:defRPr/>
              </a:pPr>
              <a:r>
                <a:rPr lang="en-US" sz="2000" b="1" baseline="30000" dirty="0">
                  <a:solidFill>
                    <a:schemeClr val="bg1"/>
                  </a:solidFill>
                  <a:latin typeface="Calibri (Body)"/>
                  <a:cs typeface="Calibri (Body)"/>
                </a:rPr>
                <a:t>P.O. BOX 372</a:t>
              </a:r>
            </a:p>
            <a:p>
              <a:pPr fontAlgn="auto">
                <a:spcBef>
                  <a:spcPts val="0"/>
                </a:spcBef>
                <a:spcAft>
                  <a:spcPts val="0"/>
                </a:spcAft>
                <a:defRPr/>
              </a:pPr>
              <a:r>
                <a:rPr lang="en-US" sz="2000" b="1" baseline="30000" dirty="0">
                  <a:solidFill>
                    <a:schemeClr val="bg1"/>
                  </a:solidFill>
                  <a:latin typeface="Calibri (Body)"/>
                  <a:cs typeface="Calibri (Body)"/>
                </a:rPr>
                <a:t>CH-1211 GENEVA 19</a:t>
              </a:r>
            </a:p>
            <a:p>
              <a:pPr fontAlgn="auto">
                <a:spcBef>
                  <a:spcPts val="0"/>
                </a:spcBef>
                <a:spcAft>
                  <a:spcPts val="0"/>
                </a:spcAft>
                <a:defRPr/>
              </a:pPr>
              <a:r>
                <a:rPr lang="en-US" sz="2000" b="1" baseline="30000" dirty="0">
                  <a:solidFill>
                    <a:schemeClr val="bg1"/>
                  </a:solidFill>
                  <a:latin typeface="Calibri (Body)"/>
                  <a:cs typeface="Calibri (Body)"/>
                </a:rPr>
                <a:t>SWITZERLAND</a:t>
              </a:r>
            </a:p>
            <a:p>
              <a:pPr fontAlgn="auto">
                <a:spcBef>
                  <a:spcPts val="0"/>
                </a:spcBef>
                <a:spcAft>
                  <a:spcPts val="0"/>
                </a:spcAft>
                <a:defRPr/>
              </a:pPr>
              <a:endParaRPr lang="en-US" sz="2000" b="1" baseline="30000" dirty="0">
                <a:solidFill>
                  <a:schemeClr val="bg1"/>
                </a:solidFill>
                <a:latin typeface="Calibri (Body)"/>
                <a:cs typeface="Calibri (Body)"/>
              </a:endParaRPr>
            </a:p>
            <a:p>
              <a:pPr fontAlgn="auto">
                <a:spcBef>
                  <a:spcPts val="0"/>
                </a:spcBef>
                <a:spcAft>
                  <a:spcPts val="0"/>
                </a:spcAft>
                <a:defRPr/>
              </a:pPr>
              <a:r>
                <a:rPr lang="en-US" sz="2000" b="1" baseline="30000" dirty="0">
                  <a:solidFill>
                    <a:schemeClr val="bg1"/>
                  </a:solidFill>
                  <a:latin typeface="Calibri (Body)"/>
                  <a:cs typeface="Calibri (Body)"/>
                </a:rPr>
                <a:t>TEL.: +41 22 730 42 22</a:t>
              </a:r>
            </a:p>
            <a:p>
              <a:pPr fontAlgn="auto">
                <a:spcBef>
                  <a:spcPts val="0"/>
                </a:spcBef>
                <a:spcAft>
                  <a:spcPts val="0"/>
                </a:spcAft>
                <a:defRPr/>
              </a:pPr>
              <a:r>
                <a:rPr lang="en-US" sz="2000" b="1" baseline="30000" dirty="0">
                  <a:solidFill>
                    <a:schemeClr val="bg1"/>
                  </a:solidFill>
                  <a:latin typeface="Calibri (Body)"/>
                  <a:cs typeface="Calibri (Body)"/>
                </a:rPr>
                <a:t>FAX.: +41 22 733 03 95</a:t>
              </a:r>
              <a:endParaRPr lang="en-US" sz="2000" dirty="0">
                <a:solidFill>
                  <a:schemeClr val="bg1"/>
                </a:solidFill>
                <a:latin typeface="Calibri (Body)"/>
                <a:cs typeface="Calibri (Body)"/>
              </a:endParaRPr>
            </a:p>
          </p:txBody>
        </p:sp>
        <p:pic>
          <p:nvPicPr>
            <p:cNvPr id="6" name="Picture 15" descr="SLCM-icons logo-EN.jpg"/>
            <p:cNvPicPr>
              <a:picLocks noChangeAspect="1"/>
            </p:cNvPicPr>
            <p:nvPr userDrawn="1"/>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userDrawn="1"/>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 name="Group 14"/>
          <p:cNvGrpSpPr>
            <a:grpSpLocks/>
          </p:cNvGrpSpPr>
          <p:nvPr/>
        </p:nvGrpSpPr>
        <p:grpSpPr bwMode="auto">
          <a:xfrm>
            <a:off x="152400" y="5943600"/>
            <a:ext cx="8839200" cy="787400"/>
            <a:chOff x="152400" y="5918015"/>
            <a:chExt cx="8839200" cy="787585"/>
          </a:xfrm>
        </p:grpSpPr>
        <p:sp>
          <p:nvSpPr>
            <p:cNvPr id="9" name="Rectangle 8"/>
            <p:cNvSpPr/>
            <p:nvPr userDrawn="1"/>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fontAlgn="auto">
                <a:spcBef>
                  <a:spcPct val="20000"/>
                </a:spcBef>
                <a:spcAft>
                  <a:spcPts val="0"/>
                </a:spcAft>
                <a:buFontTx/>
                <a:buChar char="•"/>
                <a:defRPr/>
              </a:pPr>
              <a:endParaRPr lang="en-US" sz="3200">
                <a:latin typeface="Arial" charset="0"/>
                <a:cs typeface="Arial" charset="0"/>
              </a:endParaRPr>
            </a:p>
          </p:txBody>
        </p:sp>
        <p:sp>
          <p:nvSpPr>
            <p:cNvPr id="10" name="TextBox 9"/>
            <p:cNvSpPr txBox="1"/>
            <p:nvPr userDrawn="1"/>
          </p:nvSpPr>
          <p:spPr bwMode="auto">
            <a:xfrm>
              <a:off x="304800" y="6106972"/>
              <a:ext cx="3124200" cy="369974"/>
            </a:xfrm>
            <a:prstGeom prst="rect">
              <a:avLst/>
            </a:prstGeom>
            <a:noFill/>
          </p:spPr>
          <p:txBody>
            <a:bodyPr lIns="0" tIns="0" rIns="0" bIns="0">
              <a:spAutoFit/>
            </a:bodyPr>
            <a:lstStyle/>
            <a:p>
              <a:pPr fontAlgn="auto">
                <a:spcBef>
                  <a:spcPts val="0"/>
                </a:spcBef>
                <a:spcAft>
                  <a:spcPts val="0"/>
                </a:spcAft>
                <a:defRPr/>
              </a:pPr>
              <a:r>
                <a:rPr lang="en-US" sz="1200" b="1">
                  <a:solidFill>
                    <a:srgbClr val="551C15"/>
                  </a:solidFill>
                  <a:latin typeface="Arial Rounded MT Bold" pitchFamily="-110" charset="0"/>
                  <a:ea typeface="Arial Rounded MT Bold" pitchFamily="-110" charset="0"/>
                  <a:cs typeface="Arial Rounded MT Bold" pitchFamily="-110" charset="0"/>
                </a:rPr>
                <a:t>www.ifrc.org</a:t>
              </a:r>
            </a:p>
            <a:p>
              <a:pPr fontAlgn="auto">
                <a:spcBef>
                  <a:spcPts val="0"/>
                </a:spcBef>
                <a:spcAft>
                  <a:spcPts val="0"/>
                </a:spcAft>
                <a:defRPr/>
              </a:pPr>
              <a:r>
                <a:rPr lang="en-US" sz="1200" b="1">
                  <a:solidFill>
                    <a:schemeClr val="bg1"/>
                  </a:solidFill>
                  <a:latin typeface="Arial Rounded MT Bold" pitchFamily="-110" charset="0"/>
                  <a:ea typeface="Arial Rounded MT Bold" pitchFamily="-110" charset="0"/>
                  <a:cs typeface="Arial Rounded MT Bold" pitchFamily="-110" charset="0"/>
                </a:rPr>
                <a:t>Saving lives, changing minds.</a:t>
              </a:r>
              <a:endParaRPr lang="en-US" sz="1200">
                <a:solidFill>
                  <a:schemeClr val="bg1"/>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userDrawn="1"/>
          </p:nvPicPr>
          <p:blipFill>
            <a:blip r:embed="rId14" cstate="print"/>
            <a:srcRect/>
            <a:stretch>
              <a:fillRect/>
            </a:stretch>
          </p:blipFill>
          <p:spPr bwMode="auto">
            <a:xfrm>
              <a:off x="5613869" y="6172201"/>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br>
              <a:rPr lang="en-US" dirty="0" smtClean="0"/>
            </a:br>
            <a:r>
              <a:rPr lang="en-US" dirty="0" smtClean="0"/>
              <a:t>(possible two lines)</a:t>
            </a:r>
            <a:endParaRPr lang="en-GB" dirty="0"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18" name="Oval 17"/>
          <p:cNvSpPr/>
          <p:nvPr/>
        </p:nvSpPr>
        <p:spPr bwMode="auto">
          <a:xfrm>
            <a:off x="339725" y="339725"/>
            <a:ext cx="1260475" cy="1260475"/>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TextBox 10"/>
          <p:cNvSpPr txBox="1"/>
          <p:nvPr userDrawn="1"/>
        </p:nvSpPr>
        <p:spPr bwMode="auto">
          <a:xfrm>
            <a:off x="395536" y="694437"/>
            <a:ext cx="1152128" cy="492443"/>
          </a:xfrm>
          <a:prstGeom prst="rect">
            <a:avLst/>
          </a:prstGeom>
          <a:noFill/>
        </p:spPr>
        <p:txBody>
          <a:bodyPr wrap="square" lIns="0" tIns="0" rIns="0" bIns="0">
            <a:spAutoFit/>
          </a:bodyPr>
          <a:lstStyle/>
          <a:p>
            <a:pPr algn="ctr" fontAlgn="auto">
              <a:spcBef>
                <a:spcPts val="0"/>
              </a:spcBef>
              <a:spcAft>
                <a:spcPts val="0"/>
              </a:spcAft>
              <a:defRPr/>
            </a:pPr>
            <a:r>
              <a:rPr lang="en-US" sz="1600" b="1" dirty="0" smtClean="0">
                <a:solidFill>
                  <a:schemeClr val="bg1"/>
                </a:solidFill>
                <a:latin typeface="+mn-lt"/>
                <a:cs typeface="Arial"/>
              </a:rPr>
              <a:t>IT</a:t>
            </a:r>
          </a:p>
          <a:p>
            <a:pPr algn="ctr" fontAlgn="auto">
              <a:spcBef>
                <a:spcPts val="0"/>
              </a:spcBef>
              <a:spcAft>
                <a:spcPts val="0"/>
              </a:spcAft>
              <a:defRPr/>
            </a:pPr>
            <a:r>
              <a:rPr lang="en-US" sz="1600" b="1" dirty="0" smtClean="0">
                <a:solidFill>
                  <a:schemeClr val="bg1"/>
                </a:solidFill>
                <a:latin typeface="+mn-lt"/>
                <a:cs typeface="Arial"/>
              </a:rPr>
              <a:t>Webinars</a:t>
            </a:r>
            <a:endParaRPr lang="en-US" sz="1600" b="1" dirty="0">
              <a:solidFill>
                <a:schemeClr val="bg1"/>
              </a:solidFill>
              <a:latin typeface="+mn-lt"/>
              <a:cs typeface="Aria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71" r:id="rId8"/>
    <p:sldLayoutId id="2147483672" r:id="rId9"/>
    <p:sldLayoutId id="2147483668" r:id="rId10"/>
    <p:sldLayoutId id="2147483669" r:id="rId11"/>
    <p:sldLayoutId id="2147483670" r:id="rId12"/>
  </p:sldLayoutIdLst>
  <p:txStyles>
    <p:titleStyle>
      <a:lvl1pPr algn="l" rtl="0" eaLnBrk="0" fontAlgn="base" hangingPunct="0">
        <a:spcBef>
          <a:spcPct val="0"/>
        </a:spcBef>
        <a:spcAft>
          <a:spcPct val="0"/>
        </a:spcAft>
        <a:defRPr sz="2800" b="1" i="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600" b="1" i="1">
          <a:solidFill>
            <a:schemeClr val="tx1"/>
          </a:solidFill>
          <a:latin typeface="Arial" pitchFamily="34" charset="0"/>
          <a:cs typeface="Arial" pitchFamily="34" charset="0"/>
        </a:defRPr>
      </a:lvl2pPr>
      <a:lvl3pPr algn="l" rtl="0" eaLnBrk="0" fontAlgn="base" hangingPunct="0">
        <a:spcBef>
          <a:spcPct val="0"/>
        </a:spcBef>
        <a:spcAft>
          <a:spcPct val="0"/>
        </a:spcAft>
        <a:defRPr sz="2600" b="1" i="1">
          <a:solidFill>
            <a:schemeClr val="tx1"/>
          </a:solidFill>
          <a:latin typeface="Arial" pitchFamily="34" charset="0"/>
          <a:cs typeface="Arial" pitchFamily="34" charset="0"/>
        </a:defRPr>
      </a:lvl3pPr>
      <a:lvl4pPr algn="l" rtl="0" eaLnBrk="0" fontAlgn="base" hangingPunct="0">
        <a:spcBef>
          <a:spcPct val="0"/>
        </a:spcBef>
        <a:spcAft>
          <a:spcPct val="0"/>
        </a:spcAft>
        <a:defRPr sz="2600" b="1" i="1">
          <a:solidFill>
            <a:schemeClr val="tx1"/>
          </a:solidFill>
          <a:latin typeface="Arial" pitchFamily="34" charset="0"/>
          <a:cs typeface="Arial" pitchFamily="34" charset="0"/>
        </a:defRPr>
      </a:lvl4pPr>
      <a:lvl5pPr algn="l" rtl="0" eaLnBrk="0" fontAlgn="base" hangingPunct="0">
        <a:spcBef>
          <a:spcPct val="0"/>
        </a:spcBef>
        <a:spcAft>
          <a:spcPct val="0"/>
        </a:spcAft>
        <a:defRPr sz="2600" b="1" i="1">
          <a:solidFill>
            <a:schemeClr val="tx1"/>
          </a:solidFill>
          <a:latin typeface="Arial" pitchFamily="34" charset="0"/>
          <a:cs typeface="Arial" pitchFamily="34" charset="0"/>
        </a:defRPr>
      </a:lvl5pPr>
      <a:lvl6pPr marL="457200" algn="l" rtl="0" fontAlgn="base">
        <a:spcBef>
          <a:spcPct val="0"/>
        </a:spcBef>
        <a:spcAft>
          <a:spcPct val="0"/>
        </a:spcAft>
        <a:defRPr sz="2600" b="1" i="1">
          <a:solidFill>
            <a:schemeClr val="tx1"/>
          </a:solidFill>
          <a:latin typeface="Arial" pitchFamily="34" charset="0"/>
          <a:cs typeface="Arial" pitchFamily="34" charset="0"/>
        </a:defRPr>
      </a:lvl6pPr>
      <a:lvl7pPr marL="914400" algn="l" rtl="0" fontAlgn="base">
        <a:spcBef>
          <a:spcPct val="0"/>
        </a:spcBef>
        <a:spcAft>
          <a:spcPct val="0"/>
        </a:spcAft>
        <a:defRPr sz="2600" b="1" i="1">
          <a:solidFill>
            <a:schemeClr val="tx1"/>
          </a:solidFill>
          <a:latin typeface="Arial" pitchFamily="34" charset="0"/>
          <a:cs typeface="Arial" pitchFamily="34" charset="0"/>
        </a:defRPr>
      </a:lvl7pPr>
      <a:lvl8pPr marL="1371600" algn="l" rtl="0" fontAlgn="base">
        <a:spcBef>
          <a:spcPct val="0"/>
        </a:spcBef>
        <a:spcAft>
          <a:spcPct val="0"/>
        </a:spcAft>
        <a:defRPr sz="2600" b="1" i="1">
          <a:solidFill>
            <a:schemeClr val="tx1"/>
          </a:solidFill>
          <a:latin typeface="Arial" pitchFamily="34" charset="0"/>
          <a:cs typeface="Arial" pitchFamily="34" charset="0"/>
        </a:defRPr>
      </a:lvl8pPr>
      <a:lvl9pPr marL="1828800" algn="l" rtl="0" fontAlgn="base">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0" fontAlgn="base" hangingPunct="0">
        <a:spcBef>
          <a:spcPct val="20000"/>
        </a:spcBef>
        <a:spcAft>
          <a:spcPct val="0"/>
        </a:spcAft>
        <a:buClr>
          <a:srgbClr val="CF1C21"/>
        </a:buClr>
        <a:buSzPct val="80000"/>
        <a:buFont typeface="Wingdings" pitchFamily="2" charset="2"/>
        <a:buNone/>
        <a:defRPr sz="2000" b="1" kern="1200">
          <a:solidFill>
            <a:schemeClr val="tx1"/>
          </a:solidFill>
          <a:latin typeface="Arial" pitchFamily="34" charset="0"/>
          <a:ea typeface="+mn-ea"/>
          <a:cs typeface="Arial" pitchFamily="34" charset="0"/>
        </a:defRPr>
      </a:lvl1pPr>
      <a:lvl2pPr marL="450850" indent="-177800" algn="l" rtl="0" eaLnBrk="0" fontAlgn="base" hangingPunct="0">
        <a:spcBef>
          <a:spcPct val="20000"/>
        </a:spcBef>
        <a:spcAft>
          <a:spcPct val="0"/>
        </a:spcAft>
        <a:buClr>
          <a:srgbClr val="CF1C21"/>
        </a:buClr>
        <a:buSzPct val="80000"/>
        <a:buFont typeface="Wingdings" pitchFamily="2" charset="2"/>
        <a:buChar char="§"/>
        <a:defRPr sz="1800" kern="1200">
          <a:solidFill>
            <a:schemeClr val="tx1"/>
          </a:solidFill>
          <a:latin typeface="Arial" pitchFamily="34" charset="0"/>
          <a:ea typeface="+mn-ea"/>
          <a:cs typeface="Arial" pitchFamily="34" charset="0"/>
        </a:defRPr>
      </a:lvl2pPr>
      <a:lvl3pPr marL="627063" indent="-176213" algn="l" rtl="0" eaLnBrk="0" fontAlgn="base" hangingPunct="0">
        <a:spcBef>
          <a:spcPct val="20000"/>
        </a:spcBef>
        <a:spcAft>
          <a:spcPct val="0"/>
        </a:spcAft>
        <a:buClr>
          <a:srgbClr val="CF1C21"/>
        </a:buClr>
        <a:buSzPct val="80000"/>
        <a:buFont typeface="Wingdings" pitchFamily="2" charset="2"/>
        <a:buChar char="§"/>
        <a:defRPr sz="1800" kern="1200">
          <a:solidFill>
            <a:schemeClr val="tx1"/>
          </a:solidFill>
          <a:latin typeface="Arial" pitchFamily="34" charset="0"/>
          <a:ea typeface="+mn-ea"/>
          <a:cs typeface="Arial" pitchFamily="34" charset="0"/>
        </a:defRPr>
      </a:lvl3pPr>
      <a:lvl4pPr marL="627063" indent="-176213" algn="l" rtl="0" eaLnBrk="0" fontAlgn="base" hangingPunct="0">
        <a:spcBef>
          <a:spcPct val="20000"/>
        </a:spcBef>
        <a:spcAft>
          <a:spcPct val="0"/>
        </a:spcAft>
        <a:buClr>
          <a:srgbClr val="CF1C21"/>
        </a:buClr>
        <a:buSzPct val="80000"/>
        <a:buFont typeface="Wingdings" pitchFamily="2" charset="2"/>
        <a:buChar char="§"/>
        <a:defRPr sz="1800" kern="1200">
          <a:solidFill>
            <a:schemeClr val="tx1"/>
          </a:solidFill>
          <a:latin typeface="Arial" pitchFamily="34" charset="0"/>
          <a:ea typeface="+mn-ea"/>
          <a:cs typeface="Arial" pitchFamily="34" charset="0"/>
        </a:defRPr>
      </a:lvl4pPr>
      <a:lvl5pPr marL="627063" indent="-176213" algn="l" rtl="0" eaLnBrk="0" fontAlgn="base" hangingPunct="0">
        <a:spcBef>
          <a:spcPct val="20000"/>
        </a:spcBef>
        <a:spcAft>
          <a:spcPct val="0"/>
        </a:spcAft>
        <a:buClr>
          <a:srgbClr val="CF1C21"/>
        </a:buClr>
        <a:buSzPct val="80000"/>
        <a:buFont typeface="Wingdings" pitchFamily="2" charset="2"/>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br>
              <a:rPr lang="en-US" dirty="0" smtClean="0"/>
            </a:br>
            <a:r>
              <a:rPr lang="en-US" dirty="0" smtClean="0"/>
              <a:t>(possible two lines)</a:t>
            </a:r>
            <a:endParaRPr lang="en-GB" dirty="0"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grpSp>
        <p:nvGrpSpPr>
          <p:cNvPr id="7" name="Group 6"/>
          <p:cNvGrpSpPr/>
          <p:nvPr userDrawn="1"/>
        </p:nvGrpSpPr>
        <p:grpSpPr>
          <a:xfrm>
            <a:off x="251520" y="332656"/>
            <a:ext cx="1357064" cy="1260475"/>
            <a:chOff x="395536" y="512341"/>
            <a:chExt cx="1357064" cy="1260475"/>
          </a:xfrm>
        </p:grpSpPr>
        <p:sp>
          <p:nvSpPr>
            <p:cNvPr id="12" name="TextBox 11"/>
            <p:cNvSpPr txBox="1"/>
            <p:nvPr/>
          </p:nvSpPr>
          <p:spPr bwMode="auto">
            <a:xfrm>
              <a:off x="395536" y="736600"/>
              <a:ext cx="1152128" cy="430887"/>
            </a:xfrm>
            <a:prstGeom prst="rect">
              <a:avLst/>
            </a:prstGeom>
            <a:noFill/>
          </p:spPr>
          <p:txBody>
            <a:bodyPr wrap="square" lIns="0" tIns="0" rIns="0" bIns="0">
              <a:spAutoFit/>
            </a:bodyPr>
            <a:lstStyle/>
            <a:p>
              <a:pPr algn="ctr" fontAlgn="auto">
                <a:spcBef>
                  <a:spcPts val="0"/>
                </a:spcBef>
                <a:spcAft>
                  <a:spcPts val="0"/>
                </a:spcAft>
                <a:defRPr/>
              </a:pPr>
              <a:r>
                <a:rPr lang="en-US" sz="1400" b="1" dirty="0">
                  <a:solidFill>
                    <a:schemeClr val="bg1"/>
                  </a:solidFill>
                  <a:latin typeface="+mn-lt"/>
                  <a:cs typeface="Arial"/>
                </a:rPr>
                <a:t>Bridging </a:t>
              </a:r>
              <a:r>
                <a:rPr lang="en-US" sz="1400" b="1" dirty="0" smtClean="0">
                  <a:solidFill>
                    <a:schemeClr val="bg1"/>
                  </a:solidFill>
                  <a:latin typeface="+mn-lt"/>
                  <a:cs typeface="Arial"/>
                </a:rPr>
                <a:t>the Digital </a:t>
              </a:r>
              <a:r>
                <a:rPr lang="en-US" sz="1400" b="1" dirty="0">
                  <a:solidFill>
                    <a:schemeClr val="bg1"/>
                  </a:solidFill>
                  <a:latin typeface="+mn-lt"/>
                  <a:cs typeface="Arial"/>
                </a:rPr>
                <a:t>Divide</a:t>
              </a:r>
            </a:p>
          </p:txBody>
        </p:sp>
        <p:sp>
          <p:nvSpPr>
            <p:cNvPr id="5" name="Oval 4"/>
            <p:cNvSpPr/>
            <p:nvPr userDrawn="1"/>
          </p:nvSpPr>
          <p:spPr bwMode="auto">
            <a:xfrm>
              <a:off x="492125" y="512341"/>
              <a:ext cx="1260475" cy="1260475"/>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9" name="TextBox 8"/>
          <p:cNvSpPr txBox="1"/>
          <p:nvPr userDrawn="1"/>
        </p:nvSpPr>
        <p:spPr bwMode="auto">
          <a:xfrm>
            <a:off x="395536" y="694437"/>
            <a:ext cx="1152128" cy="492443"/>
          </a:xfrm>
          <a:prstGeom prst="rect">
            <a:avLst/>
          </a:prstGeom>
          <a:noFill/>
        </p:spPr>
        <p:txBody>
          <a:bodyPr wrap="square" lIns="0" tIns="0" rIns="0" bIns="0">
            <a:spAutoFit/>
          </a:bodyPr>
          <a:lstStyle/>
          <a:p>
            <a:pPr algn="ctr" fontAlgn="auto">
              <a:spcBef>
                <a:spcPts val="0"/>
              </a:spcBef>
              <a:spcAft>
                <a:spcPts val="0"/>
              </a:spcAft>
              <a:defRPr/>
            </a:pPr>
            <a:r>
              <a:rPr lang="en-US" sz="1600" b="1" dirty="0" smtClean="0">
                <a:solidFill>
                  <a:schemeClr val="bg1"/>
                </a:solidFill>
                <a:latin typeface="+mn-lt"/>
                <a:cs typeface="Arial"/>
              </a:rPr>
              <a:t>IT</a:t>
            </a:r>
          </a:p>
          <a:p>
            <a:pPr algn="ctr" fontAlgn="auto">
              <a:spcBef>
                <a:spcPts val="0"/>
              </a:spcBef>
              <a:spcAft>
                <a:spcPts val="0"/>
              </a:spcAft>
              <a:defRPr/>
            </a:pPr>
            <a:r>
              <a:rPr lang="en-US" sz="1600" b="1" dirty="0" smtClean="0">
                <a:solidFill>
                  <a:schemeClr val="bg1"/>
                </a:solidFill>
                <a:latin typeface="+mn-lt"/>
                <a:cs typeface="Arial"/>
              </a:rPr>
              <a:t>Webinars</a:t>
            </a:r>
            <a:endParaRPr lang="en-US" sz="1600" b="1" dirty="0">
              <a:solidFill>
                <a:schemeClr val="bg1"/>
              </a:solidFill>
              <a:latin typeface="+mn-lt"/>
              <a:cs typeface="Arial"/>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iming>
    <p:tnLst>
      <p:par>
        <p:cTn id="1" dur="indefinite" restart="never" nodeType="tmRoot"/>
      </p:par>
    </p:tnLst>
  </p:timing>
  <p:txStyles>
    <p:titleStyle>
      <a:lvl1pPr algn="l" rtl="0" eaLnBrk="0" fontAlgn="base" hangingPunct="0">
        <a:spcBef>
          <a:spcPct val="0"/>
        </a:spcBef>
        <a:spcAft>
          <a:spcPct val="0"/>
        </a:spcAft>
        <a:defRPr sz="2800" b="1" i="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600" b="1" i="1">
          <a:solidFill>
            <a:schemeClr val="tx1"/>
          </a:solidFill>
          <a:latin typeface="Arial" pitchFamily="34" charset="0"/>
          <a:cs typeface="Arial" pitchFamily="34" charset="0"/>
        </a:defRPr>
      </a:lvl2pPr>
      <a:lvl3pPr algn="l" rtl="0" eaLnBrk="0" fontAlgn="base" hangingPunct="0">
        <a:spcBef>
          <a:spcPct val="0"/>
        </a:spcBef>
        <a:spcAft>
          <a:spcPct val="0"/>
        </a:spcAft>
        <a:defRPr sz="2600" b="1" i="1">
          <a:solidFill>
            <a:schemeClr val="tx1"/>
          </a:solidFill>
          <a:latin typeface="Arial" pitchFamily="34" charset="0"/>
          <a:cs typeface="Arial" pitchFamily="34" charset="0"/>
        </a:defRPr>
      </a:lvl3pPr>
      <a:lvl4pPr algn="l" rtl="0" eaLnBrk="0" fontAlgn="base" hangingPunct="0">
        <a:spcBef>
          <a:spcPct val="0"/>
        </a:spcBef>
        <a:spcAft>
          <a:spcPct val="0"/>
        </a:spcAft>
        <a:defRPr sz="2600" b="1" i="1">
          <a:solidFill>
            <a:schemeClr val="tx1"/>
          </a:solidFill>
          <a:latin typeface="Arial" pitchFamily="34" charset="0"/>
          <a:cs typeface="Arial" pitchFamily="34" charset="0"/>
        </a:defRPr>
      </a:lvl4pPr>
      <a:lvl5pPr algn="l" rtl="0" eaLnBrk="0" fontAlgn="base" hangingPunct="0">
        <a:spcBef>
          <a:spcPct val="0"/>
        </a:spcBef>
        <a:spcAft>
          <a:spcPct val="0"/>
        </a:spcAft>
        <a:defRPr sz="2600" b="1" i="1">
          <a:solidFill>
            <a:schemeClr val="tx1"/>
          </a:solidFill>
          <a:latin typeface="Arial" pitchFamily="34" charset="0"/>
          <a:cs typeface="Arial" pitchFamily="34" charset="0"/>
        </a:defRPr>
      </a:lvl5pPr>
      <a:lvl6pPr marL="457200" algn="l" rtl="0" fontAlgn="base">
        <a:spcBef>
          <a:spcPct val="0"/>
        </a:spcBef>
        <a:spcAft>
          <a:spcPct val="0"/>
        </a:spcAft>
        <a:defRPr sz="2600" b="1" i="1">
          <a:solidFill>
            <a:schemeClr val="tx1"/>
          </a:solidFill>
          <a:latin typeface="Arial" pitchFamily="34" charset="0"/>
          <a:cs typeface="Arial" pitchFamily="34" charset="0"/>
        </a:defRPr>
      </a:lvl6pPr>
      <a:lvl7pPr marL="914400" algn="l" rtl="0" fontAlgn="base">
        <a:spcBef>
          <a:spcPct val="0"/>
        </a:spcBef>
        <a:spcAft>
          <a:spcPct val="0"/>
        </a:spcAft>
        <a:defRPr sz="2600" b="1" i="1">
          <a:solidFill>
            <a:schemeClr val="tx1"/>
          </a:solidFill>
          <a:latin typeface="Arial" pitchFamily="34" charset="0"/>
          <a:cs typeface="Arial" pitchFamily="34" charset="0"/>
        </a:defRPr>
      </a:lvl7pPr>
      <a:lvl8pPr marL="1371600" algn="l" rtl="0" fontAlgn="base">
        <a:spcBef>
          <a:spcPct val="0"/>
        </a:spcBef>
        <a:spcAft>
          <a:spcPct val="0"/>
        </a:spcAft>
        <a:defRPr sz="2600" b="1" i="1">
          <a:solidFill>
            <a:schemeClr val="tx1"/>
          </a:solidFill>
          <a:latin typeface="Arial" pitchFamily="34" charset="0"/>
          <a:cs typeface="Arial" pitchFamily="34" charset="0"/>
        </a:defRPr>
      </a:lvl8pPr>
      <a:lvl9pPr marL="1828800" algn="l" rtl="0" fontAlgn="base">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0" fontAlgn="base" hangingPunct="0">
        <a:spcBef>
          <a:spcPct val="20000"/>
        </a:spcBef>
        <a:spcAft>
          <a:spcPct val="0"/>
        </a:spcAft>
        <a:buClr>
          <a:srgbClr val="CF1C21"/>
        </a:buClr>
        <a:buSzPct val="80000"/>
        <a:buFont typeface="Wingdings" pitchFamily="2" charset="2"/>
        <a:buNone/>
        <a:defRPr sz="2000" b="1" kern="1200">
          <a:solidFill>
            <a:schemeClr val="tx1"/>
          </a:solidFill>
          <a:latin typeface="Arial" pitchFamily="34" charset="0"/>
          <a:ea typeface="+mn-ea"/>
          <a:cs typeface="Arial" pitchFamily="34" charset="0"/>
        </a:defRPr>
      </a:lvl1pPr>
      <a:lvl2pPr marL="450850" indent="-177800" algn="l" rtl="0" eaLnBrk="0" fontAlgn="base" hangingPunct="0">
        <a:spcBef>
          <a:spcPct val="20000"/>
        </a:spcBef>
        <a:spcAft>
          <a:spcPct val="0"/>
        </a:spcAft>
        <a:buClr>
          <a:srgbClr val="CF1C21"/>
        </a:buClr>
        <a:buSzPct val="80000"/>
        <a:buFont typeface="Wingdings" pitchFamily="2" charset="2"/>
        <a:buChar char="§"/>
        <a:defRPr sz="1800" kern="1200">
          <a:solidFill>
            <a:schemeClr val="tx1"/>
          </a:solidFill>
          <a:latin typeface="Arial" pitchFamily="34" charset="0"/>
          <a:ea typeface="+mn-ea"/>
          <a:cs typeface="Arial" pitchFamily="34" charset="0"/>
        </a:defRPr>
      </a:lvl2pPr>
      <a:lvl3pPr marL="627063" indent="-176213" algn="l" rtl="0" eaLnBrk="0" fontAlgn="base" hangingPunct="0">
        <a:spcBef>
          <a:spcPct val="20000"/>
        </a:spcBef>
        <a:spcAft>
          <a:spcPct val="0"/>
        </a:spcAft>
        <a:buClr>
          <a:srgbClr val="CF1C21"/>
        </a:buClr>
        <a:buSzPct val="80000"/>
        <a:buFont typeface="Wingdings" pitchFamily="2" charset="2"/>
        <a:buChar char="§"/>
        <a:defRPr sz="1800" kern="1200">
          <a:solidFill>
            <a:schemeClr val="tx1"/>
          </a:solidFill>
          <a:latin typeface="Arial" pitchFamily="34" charset="0"/>
          <a:ea typeface="+mn-ea"/>
          <a:cs typeface="Arial" pitchFamily="34" charset="0"/>
        </a:defRPr>
      </a:lvl3pPr>
      <a:lvl4pPr marL="627063" indent="-176213" algn="l" rtl="0" eaLnBrk="0" fontAlgn="base" hangingPunct="0">
        <a:spcBef>
          <a:spcPct val="20000"/>
        </a:spcBef>
        <a:spcAft>
          <a:spcPct val="0"/>
        </a:spcAft>
        <a:buClr>
          <a:srgbClr val="CF1C21"/>
        </a:buClr>
        <a:buSzPct val="80000"/>
        <a:buFont typeface="Wingdings" pitchFamily="2" charset="2"/>
        <a:buChar char="§"/>
        <a:defRPr sz="1800" kern="1200">
          <a:solidFill>
            <a:schemeClr val="tx1"/>
          </a:solidFill>
          <a:latin typeface="Arial" pitchFamily="34" charset="0"/>
          <a:ea typeface="+mn-ea"/>
          <a:cs typeface="Arial" pitchFamily="34" charset="0"/>
        </a:defRPr>
      </a:lvl4pPr>
      <a:lvl5pPr marL="627063" indent="-176213" algn="l" rtl="0" eaLnBrk="0" fontAlgn="base" hangingPunct="0">
        <a:spcBef>
          <a:spcPct val="20000"/>
        </a:spcBef>
        <a:spcAft>
          <a:spcPct val="0"/>
        </a:spcAft>
        <a:buClr>
          <a:srgbClr val="CF1C21"/>
        </a:buClr>
        <a:buSzPct val="80000"/>
        <a:buFont typeface="Wingdings" pitchFamily="2" charset="2"/>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7.gi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1.xml"/></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notesSlide" Target="../notesSlides/notesSlide2.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251520" y="2819400"/>
            <a:ext cx="8640960" cy="647700"/>
          </a:xfrm>
        </p:spPr>
        <p:txBody>
          <a:bodyPr/>
          <a:lstStyle/>
          <a:p>
            <a:pPr eaLnBrk="1" hangingPunct="1"/>
            <a:r>
              <a:rPr lang="en-GB" dirty="0"/>
              <a:t>Engaging with new technologies and innovation</a:t>
            </a:r>
            <a:endParaRPr lang="en-GB" dirty="0" smtClean="0"/>
          </a:p>
        </p:txBody>
      </p:sp>
      <p:sp>
        <p:nvSpPr>
          <p:cNvPr id="10243" name="Subtitle 2"/>
          <p:cNvSpPr>
            <a:spLocks noGrp="1"/>
          </p:cNvSpPr>
          <p:nvPr>
            <p:ph type="subTitle" idx="1"/>
          </p:nvPr>
        </p:nvSpPr>
        <p:spPr>
          <a:xfrm>
            <a:off x="990600" y="3886200"/>
            <a:ext cx="7757864" cy="1752600"/>
          </a:xfrm>
        </p:spPr>
        <p:txBody>
          <a:bodyPr/>
          <a:lstStyle/>
          <a:p>
            <a:pPr eaLnBrk="1" hangingPunct="1"/>
            <a:r>
              <a:rPr lang="en-GB" sz="1800" dirty="0">
                <a:solidFill>
                  <a:schemeClr val="bg1"/>
                </a:solidFill>
              </a:rPr>
              <a:t>15th October </a:t>
            </a:r>
            <a:r>
              <a:rPr lang="en-GB" sz="1800" dirty="0" smtClean="0">
                <a:solidFill>
                  <a:schemeClr val="bg1"/>
                </a:solidFill>
              </a:rPr>
              <a:t>20</a:t>
            </a:r>
          </a:p>
          <a:p>
            <a:pPr eaLnBrk="1" hangingPunct="1"/>
            <a:r>
              <a:rPr lang="en-GB" sz="1800" dirty="0" smtClean="0">
                <a:solidFill>
                  <a:schemeClr val="bg1"/>
                </a:solidFill>
              </a:rPr>
              <a:t>Edward G. Happ, Global CIO &amp; Head of ISD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Shadow IT</a:t>
            </a:r>
            <a:endParaRPr lang="en-US" dirty="0"/>
          </a:p>
        </p:txBody>
      </p:sp>
      <p:sp>
        <p:nvSpPr>
          <p:cNvPr id="3" name="Content Placeholder 2"/>
          <p:cNvSpPr>
            <a:spLocks noGrp="1"/>
          </p:cNvSpPr>
          <p:nvPr>
            <p:ph idx="1"/>
          </p:nvPr>
        </p:nvSpPr>
        <p:spPr>
          <a:xfrm>
            <a:off x="899592" y="1676400"/>
            <a:ext cx="7787208" cy="4191000"/>
          </a:xfrm>
        </p:spPr>
        <p:txBody>
          <a:bodyPr/>
          <a:lstStyle/>
          <a:p>
            <a:pPr marL="342900" indent="-342900">
              <a:buFont typeface="Wingdings" pitchFamily="2" charset="2"/>
              <a:buChar char="Ø"/>
            </a:pPr>
            <a:r>
              <a:rPr lang="en-US" dirty="0"/>
              <a:t>Shadow IT can be described as the IT work done outside the IT department’s budget and knowledge</a:t>
            </a:r>
            <a:r>
              <a:rPr lang="en-US" dirty="0" smtClean="0"/>
              <a:t>.</a:t>
            </a:r>
          </a:p>
          <a:p>
            <a:pPr marL="342900" indent="-342900">
              <a:buFont typeface="Wingdings" pitchFamily="2" charset="2"/>
              <a:buChar char="Ø"/>
            </a:pPr>
            <a:endParaRPr lang="en-US" dirty="0" smtClean="0"/>
          </a:p>
          <a:p>
            <a:pPr marL="342900" indent="-342900">
              <a:buFont typeface="Wingdings" pitchFamily="2" charset="2"/>
              <a:buChar char="Ø"/>
            </a:pPr>
            <a:r>
              <a:rPr lang="en-US" dirty="0" smtClean="0"/>
              <a:t>Represents </a:t>
            </a:r>
            <a:r>
              <a:rPr lang="en-US" dirty="0"/>
              <a:t>an estimated 23% of the IT application work done at IFRC at an estimated cost of over 600,000 CHF per </a:t>
            </a:r>
            <a:r>
              <a:rPr lang="en-US" dirty="0" smtClean="0"/>
              <a:t>year</a:t>
            </a:r>
            <a:r>
              <a:rPr lang="en-US" dirty="0"/>
              <a:t> </a:t>
            </a:r>
            <a:r>
              <a:rPr lang="en-US" dirty="0" smtClean="0"/>
              <a:t>and growing</a:t>
            </a:r>
          </a:p>
          <a:p>
            <a:pPr marL="342900" indent="-342900">
              <a:buFont typeface="Wingdings" pitchFamily="2" charset="2"/>
              <a:buChar char="Ø"/>
            </a:pPr>
            <a:endParaRPr lang="en-US" dirty="0"/>
          </a:p>
          <a:p>
            <a:pPr marL="342900" indent="-342900">
              <a:buFont typeface="Wingdings" pitchFamily="2" charset="2"/>
              <a:buChar char="Ø"/>
            </a:pPr>
            <a:r>
              <a:rPr lang="en-US" dirty="0" smtClean="0"/>
              <a:t>There are over 35 innovation initiatives happening across the IFRC locations</a:t>
            </a:r>
          </a:p>
          <a:p>
            <a:pPr marL="342900" indent="-342900">
              <a:buFont typeface="Wingdings" pitchFamily="2" charset="2"/>
              <a:buChar char="Ø"/>
            </a:pPr>
            <a:endParaRPr lang="en-US" dirty="0" smtClean="0"/>
          </a:p>
          <a:p>
            <a:pPr marL="342900" indent="-342900">
              <a:buFont typeface="Wingdings" pitchFamily="2" charset="2"/>
              <a:buChar char="Ø"/>
            </a:pPr>
            <a:endParaRPr lang="en-US" dirty="0"/>
          </a:p>
        </p:txBody>
      </p:sp>
    </p:spTree>
    <p:extLst>
      <p:ext uri="{BB962C8B-B14F-4D97-AF65-F5344CB8AC3E}">
        <p14:creationId xmlns:p14="http://schemas.microsoft.com/office/powerpoint/2010/main" val="7288923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Yin and Yang of Shadow IT</a:t>
            </a:r>
            <a:endParaRPr lang="en-US" dirty="0"/>
          </a:p>
        </p:txBody>
      </p:sp>
      <p:sp>
        <p:nvSpPr>
          <p:cNvPr id="3" name="Content Placeholder 2"/>
          <p:cNvSpPr>
            <a:spLocks noGrp="1"/>
          </p:cNvSpPr>
          <p:nvPr>
            <p:ph idx="1"/>
          </p:nvPr>
        </p:nvSpPr>
        <p:spPr>
          <a:xfrm>
            <a:off x="971600" y="1676400"/>
            <a:ext cx="7715200" cy="1248544"/>
          </a:xfrm>
        </p:spPr>
        <p:txBody>
          <a:bodyPr/>
          <a:lstStyle/>
          <a:p>
            <a:pPr marL="465138" indent="-465138">
              <a:buFont typeface="+mj-lt"/>
              <a:buAutoNum type="arabicPeriod"/>
            </a:pPr>
            <a:r>
              <a:rPr lang="en-US" dirty="0"/>
              <a:t>O</a:t>
            </a:r>
            <a:r>
              <a:rPr lang="en-US" dirty="0" smtClean="0"/>
              <a:t>n </a:t>
            </a:r>
            <a:r>
              <a:rPr lang="en-US" dirty="0"/>
              <a:t>the one hand “Shadow IT is considered by many an important </a:t>
            </a:r>
            <a:r>
              <a:rPr lang="en-US" dirty="0">
                <a:solidFill>
                  <a:srgbClr val="FFC000"/>
                </a:solidFill>
              </a:rPr>
              <a:t>source for innovation </a:t>
            </a:r>
            <a:r>
              <a:rPr lang="en-US" dirty="0"/>
              <a:t>and such systems may turn out to be prototypes for future approved IT solutions” and </a:t>
            </a:r>
            <a:endParaRPr lang="en-US" dirty="0" smtClean="0"/>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67944" y="2060848"/>
            <a:ext cx="5939451" cy="3960853"/>
          </a:xfrm>
          <a:prstGeom prst="rect">
            <a:avLst/>
          </a:prstGeom>
        </p:spPr>
      </p:pic>
      <p:sp>
        <p:nvSpPr>
          <p:cNvPr id="12" name="Oval 11"/>
          <p:cNvSpPr/>
          <p:nvPr/>
        </p:nvSpPr>
        <p:spPr>
          <a:xfrm>
            <a:off x="5148064" y="5013176"/>
            <a:ext cx="1728192" cy="648072"/>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164288" y="5013176"/>
            <a:ext cx="1728192" cy="648072"/>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971600" y="3068960"/>
            <a:ext cx="4608512" cy="2000548"/>
          </a:xfrm>
          <a:prstGeom prst="rect">
            <a:avLst/>
          </a:prstGeom>
          <a:noFill/>
        </p:spPr>
        <p:txBody>
          <a:bodyPr wrap="square" rtlCol="0">
            <a:spAutoFit/>
          </a:bodyPr>
          <a:lstStyle/>
          <a:p>
            <a:pPr marL="465138" indent="-465138" eaLnBrk="0" hangingPunct="0">
              <a:spcBef>
                <a:spcPct val="20000"/>
              </a:spcBef>
              <a:buClr>
                <a:srgbClr val="CF1C21"/>
              </a:buClr>
              <a:buSzPct val="80000"/>
              <a:buFont typeface="+mj-lt"/>
              <a:buAutoNum type="arabicPeriod" startAt="2"/>
            </a:pPr>
            <a:r>
              <a:rPr lang="en-US" sz="2000" b="1" dirty="0" smtClean="0">
                <a:latin typeface="Arial" pitchFamily="34" charset="0"/>
                <a:cs typeface="Arial" pitchFamily="34" charset="0"/>
              </a:rPr>
              <a:t>On </a:t>
            </a:r>
            <a:r>
              <a:rPr lang="en-US" sz="2000" b="1" dirty="0">
                <a:latin typeface="Arial" pitchFamily="34" charset="0"/>
                <a:cs typeface="Arial" pitchFamily="34" charset="0"/>
              </a:rPr>
              <a:t>the other hand </a:t>
            </a:r>
            <a:r>
              <a:rPr lang="en-US" sz="2000" b="1" dirty="0">
                <a:solidFill>
                  <a:srgbClr val="FFC000"/>
                </a:solidFill>
                <a:latin typeface="Arial" pitchFamily="34" charset="0"/>
                <a:cs typeface="Arial" pitchFamily="34" charset="0"/>
              </a:rPr>
              <a:t>Shadow IT is a risk</a:t>
            </a:r>
            <a:r>
              <a:rPr lang="en-US" sz="2000" b="1" dirty="0">
                <a:latin typeface="Arial" pitchFamily="34" charset="0"/>
                <a:cs typeface="Arial" pitchFamily="34" charset="0"/>
              </a:rPr>
              <a:t> “... Shadow IT solutions are not often in line with the </a:t>
            </a:r>
            <a:r>
              <a:rPr lang="en-US" sz="2000" b="1" dirty="0" smtClean="0">
                <a:latin typeface="Arial" pitchFamily="34" charset="0"/>
                <a:cs typeface="Arial" pitchFamily="34" charset="0"/>
              </a:rPr>
              <a:t>organization's </a:t>
            </a:r>
            <a:r>
              <a:rPr lang="en-US" sz="2000" b="1" dirty="0">
                <a:latin typeface="Arial" pitchFamily="34" charset="0"/>
                <a:cs typeface="Arial" pitchFamily="34" charset="0"/>
              </a:rPr>
              <a:t>requirements for </a:t>
            </a:r>
            <a:r>
              <a:rPr lang="en-US" sz="2000" b="1" dirty="0" smtClean="0">
                <a:latin typeface="Arial" pitchFamily="34" charset="0"/>
                <a:cs typeface="Arial" pitchFamily="34" charset="0"/>
              </a:rPr>
              <a:t>control</a:t>
            </a:r>
            <a:r>
              <a:rPr lang="en-US" sz="2000" b="1" dirty="0">
                <a:latin typeface="Arial" pitchFamily="34" charset="0"/>
                <a:cs typeface="Arial" pitchFamily="34" charset="0"/>
              </a:rPr>
              <a:t>, documentation, </a:t>
            </a:r>
            <a:r>
              <a:rPr lang="en-US" sz="2000" b="1" dirty="0" smtClean="0">
                <a:latin typeface="Arial" pitchFamily="34" charset="0"/>
                <a:cs typeface="Arial" pitchFamily="34" charset="0"/>
              </a:rPr>
              <a:t> security, reliability, etc.”</a:t>
            </a:r>
            <a:endParaRPr lang="en-US" sz="2000" b="1" dirty="0">
              <a:latin typeface="Arial" pitchFamily="34" charset="0"/>
              <a:cs typeface="Arial" pitchFamily="34" charset="0"/>
            </a:endParaRPr>
          </a:p>
        </p:txBody>
      </p:sp>
    </p:spTree>
    <p:extLst>
      <p:ext uri="{BB962C8B-B14F-4D97-AF65-F5344CB8AC3E}">
        <p14:creationId xmlns:p14="http://schemas.microsoft.com/office/powerpoint/2010/main" val="32313775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FF00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3200" dirty="0" smtClean="0">
              <a:solidFill>
                <a:schemeClr val="bg1"/>
              </a:solidFill>
            </a:endParaRPr>
          </a:p>
          <a:p>
            <a:endParaRPr lang="en-US" sz="3200" dirty="0">
              <a:solidFill>
                <a:schemeClr val="bg1"/>
              </a:solidFill>
            </a:endParaRPr>
          </a:p>
          <a:p>
            <a:r>
              <a:rPr lang="en-US" sz="3200" dirty="0" smtClean="0">
                <a:solidFill>
                  <a:schemeClr val="bg1"/>
                </a:solidFill>
              </a:rPr>
              <a:t>OPPORTUNITIES</a:t>
            </a:r>
            <a:endParaRPr lang="en-US" sz="3200" dirty="0">
              <a:solidFill>
                <a:schemeClr val="bg1"/>
              </a:solidFill>
            </a:endParaRPr>
          </a:p>
        </p:txBody>
      </p:sp>
    </p:spTree>
    <p:extLst>
      <p:ext uri="{BB962C8B-B14F-4D97-AF65-F5344CB8AC3E}">
        <p14:creationId xmlns:p14="http://schemas.microsoft.com/office/powerpoint/2010/main" val="14126044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Types of Innovation*</a:t>
            </a:r>
            <a:endParaRPr lang="en-US" dirty="0"/>
          </a:p>
        </p:txBody>
      </p:sp>
      <p:sp>
        <p:nvSpPr>
          <p:cNvPr id="3" name="Content Placeholder 2"/>
          <p:cNvSpPr>
            <a:spLocks noGrp="1"/>
          </p:cNvSpPr>
          <p:nvPr>
            <p:ph idx="1"/>
          </p:nvPr>
        </p:nvSpPr>
        <p:spPr>
          <a:xfrm>
            <a:off x="971600" y="1676400"/>
            <a:ext cx="7715200" cy="4191000"/>
          </a:xfrm>
        </p:spPr>
        <p:txBody>
          <a:bodyPr/>
          <a:lstStyle/>
          <a:p>
            <a:r>
              <a:rPr lang="en-GB" sz="2400" dirty="0" smtClean="0">
                <a:solidFill>
                  <a:srgbClr val="FFC000"/>
                </a:solidFill>
              </a:rPr>
              <a:t>Empowering </a:t>
            </a:r>
            <a:r>
              <a:rPr lang="en-GB" sz="2400" dirty="0"/>
              <a:t>(or disruptive) </a:t>
            </a:r>
            <a:r>
              <a:rPr lang="en-GB" sz="2400" dirty="0" smtClean="0"/>
              <a:t>innovation – </a:t>
            </a:r>
            <a:r>
              <a:rPr lang="en-GB" sz="2000" dirty="0" smtClean="0"/>
              <a:t>“</a:t>
            </a:r>
            <a:r>
              <a:rPr lang="en-GB" sz="2000" i="1" dirty="0" smtClean="0"/>
              <a:t>transmutes </a:t>
            </a:r>
            <a:r>
              <a:rPr lang="en-GB" sz="2000" i="1" dirty="0"/>
              <a:t>complicated and costly products available to a few into simpler, cheaper products accessible to </a:t>
            </a:r>
            <a:r>
              <a:rPr lang="en-GB" sz="2000" i="1" dirty="0" smtClean="0"/>
              <a:t>many”  “</a:t>
            </a:r>
            <a:r>
              <a:rPr lang="en-GB" sz="2000" i="1" dirty="0"/>
              <a:t>creating new markets and wreaking havoc within </a:t>
            </a:r>
            <a:r>
              <a:rPr lang="en-GB" sz="2000" i="1" dirty="0" smtClean="0"/>
              <a:t>industries” (e.g., Ford </a:t>
            </a:r>
            <a:r>
              <a:rPr lang="en-GB" sz="2000" i="1" dirty="0"/>
              <a:t>Model T </a:t>
            </a:r>
            <a:r>
              <a:rPr lang="en-GB" sz="2000" i="1" dirty="0" smtClean="0"/>
              <a:t>car)</a:t>
            </a:r>
          </a:p>
          <a:p>
            <a:r>
              <a:rPr lang="en-GB" sz="2400" dirty="0">
                <a:solidFill>
                  <a:srgbClr val="FFC000"/>
                </a:solidFill>
              </a:rPr>
              <a:t>Sustaining</a:t>
            </a:r>
            <a:r>
              <a:rPr lang="en-GB" sz="2400" dirty="0"/>
              <a:t> innovation </a:t>
            </a:r>
            <a:r>
              <a:rPr lang="en-GB" sz="2400" dirty="0" smtClean="0"/>
              <a:t>– </a:t>
            </a:r>
            <a:r>
              <a:rPr lang="en-GB" sz="2000" i="1" dirty="0" smtClean="0"/>
              <a:t>“replaces </a:t>
            </a:r>
            <a:r>
              <a:rPr lang="en-GB" sz="2000" i="1" dirty="0"/>
              <a:t>old models with new products that often incorporate new technology and novel design features</a:t>
            </a:r>
            <a:r>
              <a:rPr lang="en-GB" sz="2000" i="1" dirty="0" smtClean="0"/>
              <a:t>.”  “</a:t>
            </a:r>
            <a:r>
              <a:rPr lang="en-GB" sz="2000" i="1" dirty="0"/>
              <a:t>making things incrementally bigger, more powerful, and more </a:t>
            </a:r>
            <a:r>
              <a:rPr lang="en-GB" sz="2000" i="1" dirty="0" smtClean="0"/>
              <a:t>efficient” (ex. </a:t>
            </a:r>
            <a:r>
              <a:rPr lang="en-GB" sz="2000" i="1" dirty="0"/>
              <a:t>Toyota </a:t>
            </a:r>
            <a:r>
              <a:rPr lang="en-GB" sz="2000" i="1" dirty="0" smtClean="0"/>
              <a:t>Prius)</a:t>
            </a:r>
          </a:p>
          <a:p>
            <a:r>
              <a:rPr lang="en-GB" sz="2400" dirty="0" smtClean="0">
                <a:solidFill>
                  <a:srgbClr val="FFC000"/>
                </a:solidFill>
              </a:rPr>
              <a:t>Efficiency</a:t>
            </a:r>
            <a:r>
              <a:rPr lang="en-GB" sz="2400" dirty="0" smtClean="0"/>
              <a:t> innovation – </a:t>
            </a:r>
            <a:r>
              <a:rPr lang="en-GB" sz="2000" i="1" dirty="0" smtClean="0"/>
              <a:t>“makes </a:t>
            </a:r>
            <a:r>
              <a:rPr lang="en-GB" sz="2000" i="1" dirty="0"/>
              <a:t>existing products more </a:t>
            </a:r>
            <a:r>
              <a:rPr lang="en-GB" sz="2000" i="1" dirty="0" smtClean="0"/>
              <a:t>proficiently” (ex. Lean production)  </a:t>
            </a:r>
          </a:p>
          <a:p>
            <a:endParaRPr lang="en-GB" sz="1000" i="1" dirty="0"/>
          </a:p>
          <a:p>
            <a:pPr marL="0" indent="0">
              <a:buNone/>
            </a:pPr>
            <a:r>
              <a:rPr lang="en-GB" sz="2000" b="1" i="1" dirty="0" smtClean="0">
                <a:solidFill>
                  <a:srgbClr val="FF0000"/>
                </a:solidFill>
              </a:rPr>
              <a:t>Only disruptive innovations create new jobs </a:t>
            </a:r>
          </a:p>
          <a:p>
            <a:pPr marL="0" indent="0">
              <a:buNone/>
            </a:pPr>
            <a:r>
              <a:rPr lang="en-GB" sz="1400" i="1" dirty="0" smtClean="0"/>
              <a:t>*Clay Christensen, Davos interview, January 2013</a:t>
            </a:r>
            <a:endParaRPr lang="en-US" sz="1600" i="1" dirty="0"/>
          </a:p>
        </p:txBody>
      </p:sp>
    </p:spTree>
    <p:extLst>
      <p:ext uri="{BB962C8B-B14F-4D97-AF65-F5344CB8AC3E}">
        <p14:creationId xmlns:p14="http://schemas.microsoft.com/office/powerpoint/2010/main" val="35430653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we trying to optimize?</a:t>
            </a:r>
            <a:endParaRPr lang="en-US" dirty="0"/>
          </a:p>
        </p:txBody>
      </p:sp>
      <p:sp>
        <p:nvSpPr>
          <p:cNvPr id="3" name="Content Placeholder 2"/>
          <p:cNvSpPr>
            <a:spLocks noGrp="1"/>
          </p:cNvSpPr>
          <p:nvPr>
            <p:ph idx="1"/>
          </p:nvPr>
        </p:nvSpPr>
        <p:spPr>
          <a:xfrm>
            <a:off x="683568" y="1772816"/>
            <a:ext cx="8352928" cy="4191000"/>
          </a:xfrm>
        </p:spPr>
        <p:txBody>
          <a:bodyPr/>
          <a:lstStyle/>
          <a:p>
            <a:pPr marL="457200" indent="-457200">
              <a:buFont typeface="+mj-lt"/>
              <a:buAutoNum type="arabicPeriod"/>
            </a:pPr>
            <a:r>
              <a:rPr lang="en-US" sz="2400" dirty="0" smtClean="0"/>
              <a:t>Thinking </a:t>
            </a:r>
            <a:r>
              <a:rPr lang="en-US" sz="2400" dirty="0"/>
              <a:t>outside the box; </a:t>
            </a:r>
            <a:r>
              <a:rPr lang="en-US" sz="2400" dirty="0" smtClean="0"/>
              <a:t>engage </a:t>
            </a:r>
            <a:r>
              <a:rPr lang="en-US" sz="2400" dirty="0"/>
              <a:t>the creativity of our people</a:t>
            </a:r>
          </a:p>
          <a:p>
            <a:pPr marL="457200" indent="-457200">
              <a:buFont typeface="+mj-lt"/>
              <a:buAutoNum type="arabicPeriod"/>
            </a:pPr>
            <a:r>
              <a:rPr lang="en-US" sz="2400" dirty="0"/>
              <a:t>Investing small amounts for big returns </a:t>
            </a:r>
            <a:endParaRPr lang="en-US" sz="2400" dirty="0" smtClean="0"/>
          </a:p>
          <a:p>
            <a:pPr marL="457200" indent="-457200">
              <a:buFont typeface="+mj-lt"/>
              <a:buAutoNum type="arabicPeriod"/>
            </a:pPr>
            <a:r>
              <a:rPr lang="en-US" sz="2400" dirty="0" smtClean="0"/>
              <a:t>Delivering new program/services </a:t>
            </a:r>
            <a:r>
              <a:rPr lang="en-US" sz="2400" dirty="0"/>
              <a:t>that demonstrate impact and scale </a:t>
            </a:r>
          </a:p>
          <a:p>
            <a:pPr marL="0" indent="0">
              <a:buNone/>
            </a:pPr>
            <a:r>
              <a:rPr lang="en-US" sz="2400" dirty="0"/>
              <a:t> </a:t>
            </a:r>
            <a:endParaRPr lang="en-US" sz="2400" dirty="0" smtClean="0"/>
          </a:p>
          <a:p>
            <a:pPr marL="95250" indent="0">
              <a:buNone/>
            </a:pPr>
            <a:r>
              <a:rPr lang="en-US" sz="2400" i="1" dirty="0" smtClean="0">
                <a:solidFill>
                  <a:srgbClr val="FF0000"/>
                </a:solidFill>
              </a:rPr>
              <a:t>In short, engaging our creativity to </a:t>
            </a:r>
            <a:r>
              <a:rPr lang="en-GB" sz="2400" i="1" dirty="0" smtClean="0">
                <a:solidFill>
                  <a:srgbClr val="FF0000"/>
                </a:solidFill>
              </a:rPr>
              <a:t>maximize </a:t>
            </a:r>
            <a:r>
              <a:rPr lang="en-GB" sz="2400" i="1" dirty="0">
                <a:solidFill>
                  <a:srgbClr val="FF0000"/>
                </a:solidFill>
              </a:rPr>
              <a:t>supply and minimize </a:t>
            </a:r>
            <a:r>
              <a:rPr lang="en-GB" sz="2400" i="1" dirty="0" smtClean="0">
                <a:solidFill>
                  <a:srgbClr val="FF0000"/>
                </a:solidFill>
              </a:rPr>
              <a:t>constraints</a:t>
            </a:r>
            <a:endParaRPr lang="en-GB" sz="2400" i="1" dirty="0">
              <a:solidFill>
                <a:srgbClr val="FF0000"/>
              </a:solidFill>
            </a:endParaRPr>
          </a:p>
          <a:p>
            <a:pPr marL="0" indent="0">
              <a:buNone/>
            </a:pPr>
            <a:endParaRPr lang="en-US" sz="2400" dirty="0"/>
          </a:p>
          <a:p>
            <a:pPr marL="0" indent="0">
              <a:buNone/>
            </a:pPr>
            <a:endParaRPr lang="en-US" sz="2400" dirty="0">
              <a:solidFill>
                <a:srgbClr val="FF0000"/>
              </a:solidFill>
            </a:endParaRPr>
          </a:p>
        </p:txBody>
      </p:sp>
    </p:spTree>
    <p:extLst>
      <p:ext uri="{BB962C8B-B14F-4D97-AF65-F5344CB8AC3E}">
        <p14:creationId xmlns:p14="http://schemas.microsoft.com/office/powerpoint/2010/main" val="3403224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Models of Innovation</a:t>
            </a:r>
            <a:endParaRPr lang="en-US" dirty="0"/>
          </a:p>
        </p:txBody>
      </p:sp>
      <p:sp>
        <p:nvSpPr>
          <p:cNvPr id="3" name="Content Placeholder 2"/>
          <p:cNvSpPr>
            <a:spLocks noGrp="1"/>
          </p:cNvSpPr>
          <p:nvPr>
            <p:ph idx="1"/>
          </p:nvPr>
        </p:nvSpPr>
        <p:spPr>
          <a:xfrm>
            <a:off x="971600" y="1676400"/>
            <a:ext cx="7715200" cy="4191000"/>
          </a:xfrm>
        </p:spPr>
        <p:txBody>
          <a:bodyPr/>
          <a:lstStyle/>
          <a:p>
            <a:pPr marL="457200" indent="-457200">
              <a:buFont typeface="+mj-lt"/>
              <a:buAutoNum type="arabicPeriod"/>
            </a:pPr>
            <a:r>
              <a:rPr lang="en-US" dirty="0" smtClean="0"/>
              <a:t>Traditional, top-down innovation</a:t>
            </a:r>
          </a:p>
          <a:p>
            <a:pPr marL="457200" indent="-457200">
              <a:buFont typeface="+mj-lt"/>
              <a:buAutoNum type="arabicPeriod"/>
            </a:pPr>
            <a:r>
              <a:rPr lang="en-US" dirty="0" smtClean="0">
                <a:solidFill>
                  <a:srgbClr val="FF0000"/>
                </a:solidFill>
              </a:rPr>
              <a:t>Discovery innovation, an inverted model</a:t>
            </a:r>
          </a:p>
          <a:p>
            <a:pPr marL="457200" indent="-457200">
              <a:buFont typeface="+mj-lt"/>
              <a:buAutoNum type="arabicPeriod"/>
            </a:pPr>
            <a:r>
              <a:rPr lang="en-US" dirty="0" smtClean="0"/>
              <a:t>Disruptive Innovation, Clay Christensen model</a:t>
            </a:r>
          </a:p>
          <a:p>
            <a:pPr marL="457200" indent="-457200">
              <a:buFont typeface="+mj-lt"/>
              <a:buAutoNum type="arabicPeriod"/>
            </a:pPr>
            <a:r>
              <a:rPr lang="en-US" dirty="0" smtClean="0"/>
              <a:t>The R&amp;D lab, corporate model</a:t>
            </a:r>
          </a:p>
          <a:p>
            <a:pPr marL="457200" indent="-457200">
              <a:buFont typeface="+mj-lt"/>
              <a:buAutoNum type="arabicPeriod"/>
            </a:pPr>
            <a:r>
              <a:rPr lang="en-US" dirty="0" smtClean="0">
                <a:solidFill>
                  <a:srgbClr val="FF0000"/>
                </a:solidFill>
              </a:rPr>
              <a:t>Controlled experiments, the Dartmouth model</a:t>
            </a:r>
          </a:p>
          <a:p>
            <a:pPr marL="457200" indent="-457200">
              <a:buFont typeface="+mj-lt"/>
              <a:buAutoNum type="arabicPeriod"/>
            </a:pPr>
            <a:r>
              <a:rPr lang="en-US" dirty="0" smtClean="0"/>
              <a:t>Crowdsource </a:t>
            </a:r>
            <a:r>
              <a:rPr lang="en-US" dirty="0" err="1" smtClean="0"/>
              <a:t>ideagoria</a:t>
            </a:r>
            <a:r>
              <a:rPr lang="en-US" dirty="0" smtClean="0"/>
              <a:t>, the </a:t>
            </a:r>
            <a:r>
              <a:rPr lang="en-US" dirty="0" err="1" smtClean="0"/>
              <a:t>Tapscott</a:t>
            </a:r>
            <a:r>
              <a:rPr lang="en-US" dirty="0" smtClean="0"/>
              <a:t> model</a:t>
            </a:r>
            <a:endParaRPr lang="en-US" dirty="0"/>
          </a:p>
        </p:txBody>
      </p:sp>
    </p:spTree>
    <p:extLst>
      <p:ext uri="{BB962C8B-B14F-4D97-AF65-F5344CB8AC3E}">
        <p14:creationId xmlns:p14="http://schemas.microsoft.com/office/powerpoint/2010/main" val="16110822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5652120" y="5733256"/>
            <a:ext cx="3200400" cy="830997"/>
          </a:xfrm>
          <a:prstGeom prst="rect">
            <a:avLst/>
          </a:prstGeom>
          <a:ln/>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en-US" sz="1600" dirty="0" smtClean="0">
                <a:solidFill>
                  <a:schemeClr val="bg2">
                    <a:lumMod val="10000"/>
                  </a:schemeClr>
                </a:solidFill>
                <a:cs typeface="Times New Roman" pitchFamily="18" charset="0"/>
              </a:rPr>
              <a:t>Application Catalogue is the </a:t>
            </a:r>
          </a:p>
          <a:p>
            <a:r>
              <a:rPr lang="en-US" sz="1600" dirty="0" smtClean="0">
                <a:solidFill>
                  <a:schemeClr val="bg2">
                    <a:lumMod val="10000"/>
                  </a:schemeClr>
                </a:solidFill>
                <a:cs typeface="Times New Roman" pitchFamily="18" charset="0"/>
              </a:rPr>
              <a:t>window for NSs into supported applications</a:t>
            </a:r>
            <a:endParaRPr lang="en-US" sz="1600" dirty="0">
              <a:solidFill>
                <a:schemeClr val="bg2">
                  <a:lumMod val="10000"/>
                </a:schemeClr>
              </a:solidFill>
              <a:cs typeface="Times New Roman" pitchFamily="18" charset="0"/>
            </a:endParaRPr>
          </a:p>
        </p:txBody>
      </p:sp>
      <p:sp>
        <p:nvSpPr>
          <p:cNvPr id="11" name="Flowchart: Punched Tape 10"/>
          <p:cNvSpPr/>
          <p:nvPr/>
        </p:nvSpPr>
        <p:spPr bwMode="auto">
          <a:xfrm>
            <a:off x="5486400" y="4098146"/>
            <a:ext cx="1461864" cy="1371600"/>
          </a:xfrm>
          <a:prstGeom prst="flowChartPunchedTape">
            <a:avLst/>
          </a:prstGeom>
          <a:solidFill>
            <a:srgbClr val="C00000"/>
          </a:solidFill>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16" name="TextBox 15"/>
          <p:cNvSpPr txBox="1"/>
          <p:nvPr/>
        </p:nvSpPr>
        <p:spPr>
          <a:xfrm>
            <a:off x="5543164" y="4510861"/>
            <a:ext cx="1477108" cy="584775"/>
          </a:xfrm>
          <a:prstGeom prst="rect">
            <a:avLst/>
          </a:prstGeom>
          <a:noFill/>
        </p:spPr>
        <p:txBody>
          <a:bodyPr wrap="square" rtlCol="0">
            <a:spAutoFit/>
          </a:bodyPr>
          <a:lstStyle/>
          <a:p>
            <a:r>
              <a:rPr lang="en-US" sz="1600" dirty="0" smtClean="0">
                <a:solidFill>
                  <a:schemeClr val="bg1"/>
                </a:solidFill>
                <a:latin typeface="Aharoni" pitchFamily="2" charset="-79"/>
                <a:cs typeface="Aharoni" pitchFamily="2" charset="-79"/>
              </a:rPr>
              <a:t>Application Catalogue</a:t>
            </a:r>
            <a:endParaRPr lang="en-US" sz="1600" dirty="0">
              <a:solidFill>
                <a:schemeClr val="bg1"/>
              </a:solidFill>
              <a:latin typeface="Aharoni" pitchFamily="2" charset="-79"/>
              <a:cs typeface="Aharoni" pitchFamily="2" charset="-79"/>
            </a:endParaRPr>
          </a:p>
        </p:txBody>
      </p:sp>
      <p:sp>
        <p:nvSpPr>
          <p:cNvPr id="23" name="TextBox 22"/>
          <p:cNvSpPr txBox="1"/>
          <p:nvPr/>
        </p:nvSpPr>
        <p:spPr>
          <a:xfrm>
            <a:off x="140677" y="3463290"/>
            <a:ext cx="1623011" cy="584775"/>
          </a:xfrm>
          <a:prstGeom prst="rect">
            <a:avLst/>
          </a:prstGeom>
          <a:noFill/>
        </p:spPr>
        <p:txBody>
          <a:bodyPr wrap="square" rtlCol="0">
            <a:spAutoFit/>
          </a:bodyPr>
          <a:lstStyle/>
          <a:p>
            <a:r>
              <a:rPr lang="en-US" sz="1600" dirty="0" smtClean="0">
                <a:latin typeface="+mn-lt"/>
              </a:rPr>
              <a:t>NS IT Survey -  Applications</a:t>
            </a:r>
            <a:endParaRPr lang="en-US" sz="1600" dirty="0">
              <a:latin typeface="+mn-lt"/>
            </a:endParaRPr>
          </a:p>
        </p:txBody>
      </p:sp>
      <p:sp>
        <p:nvSpPr>
          <p:cNvPr id="24" name="TextBox 23"/>
          <p:cNvSpPr txBox="1"/>
          <p:nvPr/>
        </p:nvSpPr>
        <p:spPr>
          <a:xfrm>
            <a:off x="140677" y="4326195"/>
            <a:ext cx="1262971" cy="830997"/>
          </a:xfrm>
          <a:prstGeom prst="rect">
            <a:avLst/>
          </a:prstGeom>
          <a:noFill/>
        </p:spPr>
        <p:txBody>
          <a:bodyPr wrap="square" rtlCol="0">
            <a:spAutoFit/>
          </a:bodyPr>
          <a:lstStyle/>
          <a:p>
            <a:r>
              <a:rPr lang="en-US" sz="1600" dirty="0" smtClean="0">
                <a:latin typeface="+mn-lt"/>
              </a:rPr>
              <a:t>Application Portfolio </a:t>
            </a:r>
            <a:br>
              <a:rPr lang="en-US" sz="1600" dirty="0" smtClean="0">
                <a:latin typeface="+mn-lt"/>
              </a:rPr>
            </a:br>
            <a:r>
              <a:rPr lang="en-US" sz="1600" dirty="0" smtClean="0">
                <a:latin typeface="+mn-lt"/>
              </a:rPr>
              <a:t>Review</a:t>
            </a:r>
            <a:endParaRPr lang="en-US" sz="1600" dirty="0">
              <a:latin typeface="+mn-lt"/>
            </a:endParaRPr>
          </a:p>
        </p:txBody>
      </p:sp>
      <p:sp>
        <p:nvSpPr>
          <p:cNvPr id="25" name="TextBox 24"/>
          <p:cNvSpPr txBox="1"/>
          <p:nvPr/>
        </p:nvSpPr>
        <p:spPr>
          <a:xfrm>
            <a:off x="179512" y="5373216"/>
            <a:ext cx="1334979" cy="584775"/>
          </a:xfrm>
          <a:prstGeom prst="rect">
            <a:avLst/>
          </a:prstGeom>
          <a:noFill/>
        </p:spPr>
        <p:txBody>
          <a:bodyPr wrap="square" rtlCol="0">
            <a:spAutoFit/>
          </a:bodyPr>
          <a:lstStyle/>
          <a:p>
            <a:r>
              <a:rPr lang="en-US" sz="1600" dirty="0" smtClean="0">
                <a:latin typeface="+mn-lt"/>
              </a:rPr>
              <a:t>Application Contest</a:t>
            </a:r>
            <a:endParaRPr lang="en-US" sz="1600" dirty="0">
              <a:latin typeface="+mn-lt"/>
            </a:endParaRPr>
          </a:p>
        </p:txBody>
      </p:sp>
      <p:grpSp>
        <p:nvGrpSpPr>
          <p:cNvPr id="2" name="Group 45"/>
          <p:cNvGrpSpPr/>
          <p:nvPr/>
        </p:nvGrpSpPr>
        <p:grpSpPr>
          <a:xfrm>
            <a:off x="1691680" y="2708920"/>
            <a:ext cx="3816424" cy="3960440"/>
            <a:chOff x="1691680" y="2780928"/>
            <a:chExt cx="3816424" cy="3960440"/>
          </a:xfrm>
        </p:grpSpPr>
        <p:pic>
          <p:nvPicPr>
            <p:cNvPr id="1029" name="Picture 5" descr="http://www.istockphoto.com/file_thumbview_approve/4237972/2/istockphoto_4237972-funnel.jpg"/>
            <p:cNvPicPr>
              <a:picLocks noChangeAspect="1" noChangeArrowheads="1"/>
            </p:cNvPicPr>
            <p:nvPr/>
          </p:nvPicPr>
          <p:blipFill>
            <a:blip r:embed="rId3" cstate="print"/>
            <a:srcRect l="6541" t="5239" r="3514" b="2209"/>
            <a:stretch>
              <a:fillRect/>
            </a:stretch>
          </p:blipFill>
          <p:spPr bwMode="auto">
            <a:xfrm rot="16200000">
              <a:off x="1619672" y="2852936"/>
              <a:ext cx="3960440" cy="3816424"/>
            </a:xfrm>
            <a:prstGeom prst="rect">
              <a:avLst/>
            </a:prstGeom>
          </p:spPr>
        </p:pic>
        <p:sp>
          <p:nvSpPr>
            <p:cNvPr id="26" name="Flowchart: Punched Tape 25"/>
            <p:cNvSpPr/>
            <p:nvPr/>
          </p:nvSpPr>
          <p:spPr bwMode="auto">
            <a:xfrm>
              <a:off x="1864078" y="4145632"/>
              <a:ext cx="1195754" cy="1371600"/>
            </a:xfrm>
            <a:prstGeom prst="flowChartPunchedTape">
              <a:avLst/>
            </a:prstGeom>
            <a:solidFill>
              <a:srgbClr val="C00000"/>
            </a:solidFill>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7" name="Flowchart: Punched Tape 26"/>
            <p:cNvSpPr/>
            <p:nvPr/>
          </p:nvSpPr>
          <p:spPr bwMode="auto">
            <a:xfrm>
              <a:off x="1976372" y="4361656"/>
              <a:ext cx="1195754" cy="1371600"/>
            </a:xfrm>
            <a:prstGeom prst="flowChartPunchedTape">
              <a:avLst/>
            </a:prstGeom>
            <a:solidFill>
              <a:srgbClr val="C00000"/>
            </a:solidFill>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28" name="Flowchart: Punched Tape 27"/>
            <p:cNvSpPr/>
            <p:nvPr/>
          </p:nvSpPr>
          <p:spPr bwMode="auto">
            <a:xfrm>
              <a:off x="2051720" y="4581128"/>
              <a:ext cx="1195754" cy="1155576"/>
            </a:xfrm>
            <a:prstGeom prst="flowChartPunchedTape">
              <a:avLst/>
            </a:prstGeom>
            <a:solidFill>
              <a:srgbClr val="C00000"/>
            </a:solidFill>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4400" b="1" dirty="0" smtClean="0">
                  <a:solidFill>
                    <a:schemeClr val="bg1"/>
                  </a:solidFill>
                  <a:latin typeface="Aharoni" pitchFamily="2" charset="-79"/>
                  <a:cs typeface="Aharoni" pitchFamily="2" charset="-79"/>
                </a:rPr>
                <a:t>900</a:t>
              </a:r>
              <a:r>
                <a:rPr kumimoji="0" lang="en-US" sz="2000" b="1" i="0" u="none" strike="noStrike" cap="none" normalizeH="0" baseline="0" dirty="0" smtClean="0">
                  <a:ln>
                    <a:noFill/>
                  </a:ln>
                  <a:solidFill>
                    <a:schemeClr val="bg1"/>
                  </a:solidFill>
                  <a:effectLst/>
                  <a:latin typeface="Times New Roman" pitchFamily="18" charset="0"/>
                </a:rPr>
                <a:t>+</a:t>
              </a:r>
            </a:p>
          </p:txBody>
        </p:sp>
      </p:grpSp>
      <p:sp>
        <p:nvSpPr>
          <p:cNvPr id="32" name="TextBox 31"/>
          <p:cNvSpPr txBox="1"/>
          <p:nvPr/>
        </p:nvSpPr>
        <p:spPr>
          <a:xfrm>
            <a:off x="4067944" y="4149080"/>
            <a:ext cx="1125415" cy="307777"/>
          </a:xfrm>
          <a:prstGeom prst="rect">
            <a:avLst/>
          </a:prstGeom>
          <a:noFill/>
        </p:spPr>
        <p:txBody>
          <a:bodyPr wrap="square" rtlCol="0">
            <a:spAutoFit/>
          </a:bodyPr>
          <a:lstStyle/>
          <a:p>
            <a:r>
              <a:rPr lang="en-US" sz="1400" dirty="0" smtClean="0">
                <a:solidFill>
                  <a:schemeClr val="bg2">
                    <a:lumMod val="10000"/>
                  </a:schemeClr>
                </a:solidFill>
              </a:rPr>
              <a:t>Scale up</a:t>
            </a:r>
            <a:endParaRPr lang="en-US" sz="1400" dirty="0">
              <a:solidFill>
                <a:schemeClr val="bg2">
                  <a:lumMod val="10000"/>
                </a:schemeClr>
              </a:solidFill>
            </a:endParaRPr>
          </a:p>
        </p:txBody>
      </p:sp>
      <p:sp>
        <p:nvSpPr>
          <p:cNvPr id="33" name="TextBox 32"/>
          <p:cNvSpPr txBox="1"/>
          <p:nvPr/>
        </p:nvSpPr>
        <p:spPr>
          <a:xfrm>
            <a:off x="4149969" y="5085184"/>
            <a:ext cx="1477108" cy="738664"/>
          </a:xfrm>
          <a:prstGeom prst="rect">
            <a:avLst/>
          </a:prstGeom>
          <a:noFill/>
        </p:spPr>
        <p:txBody>
          <a:bodyPr wrap="square" rtlCol="0">
            <a:spAutoFit/>
          </a:bodyPr>
          <a:lstStyle/>
          <a:p>
            <a:r>
              <a:rPr lang="en-US" sz="1400" dirty="0" smtClean="0">
                <a:solidFill>
                  <a:schemeClr val="bg2">
                    <a:lumMod val="10000"/>
                  </a:schemeClr>
                </a:solidFill>
              </a:rPr>
              <a:t>De facto </a:t>
            </a:r>
            <a:br>
              <a:rPr lang="en-US" sz="1400" dirty="0" smtClean="0">
                <a:solidFill>
                  <a:schemeClr val="bg2">
                    <a:lumMod val="10000"/>
                  </a:schemeClr>
                </a:solidFill>
              </a:rPr>
            </a:br>
            <a:r>
              <a:rPr lang="en-US" sz="1400" dirty="0" smtClean="0">
                <a:solidFill>
                  <a:schemeClr val="bg2">
                    <a:lumMod val="10000"/>
                  </a:schemeClr>
                </a:solidFill>
              </a:rPr>
              <a:t>vendor standards </a:t>
            </a:r>
            <a:endParaRPr lang="en-US" sz="1400" dirty="0">
              <a:solidFill>
                <a:schemeClr val="bg2">
                  <a:lumMod val="10000"/>
                </a:schemeClr>
              </a:solidFill>
            </a:endParaRPr>
          </a:p>
        </p:txBody>
      </p:sp>
      <p:sp>
        <p:nvSpPr>
          <p:cNvPr id="36" name="TextBox 35"/>
          <p:cNvSpPr txBox="1"/>
          <p:nvPr/>
        </p:nvSpPr>
        <p:spPr>
          <a:xfrm>
            <a:off x="4149969" y="4653136"/>
            <a:ext cx="1125415" cy="338554"/>
          </a:xfrm>
          <a:prstGeom prst="rect">
            <a:avLst/>
          </a:prstGeom>
          <a:noFill/>
        </p:spPr>
        <p:txBody>
          <a:bodyPr wrap="square" rtlCol="0">
            <a:spAutoFit/>
          </a:bodyPr>
          <a:lstStyle/>
          <a:p>
            <a:r>
              <a:rPr lang="en-US" sz="1600" b="1" dirty="0" smtClean="0">
                <a:solidFill>
                  <a:schemeClr val="bg2">
                    <a:lumMod val="10000"/>
                  </a:schemeClr>
                </a:solidFill>
                <a:latin typeface="+mn-lt"/>
                <a:cs typeface="Times New Roman" pitchFamily="18" charset="0"/>
              </a:rPr>
              <a:t>Criteria</a:t>
            </a:r>
            <a:endParaRPr lang="en-US" sz="1600" b="1" dirty="0">
              <a:solidFill>
                <a:schemeClr val="bg2">
                  <a:lumMod val="10000"/>
                </a:schemeClr>
              </a:solidFill>
              <a:latin typeface="+mn-lt"/>
              <a:cs typeface="Times New Roman" pitchFamily="18" charset="0"/>
            </a:endParaRPr>
          </a:p>
        </p:txBody>
      </p:sp>
      <p:pic>
        <p:nvPicPr>
          <p:cNvPr id="3074" name="Picture 2"/>
          <p:cNvPicPr>
            <a:picLocks noChangeAspect="1" noChangeArrowheads="1"/>
          </p:cNvPicPr>
          <p:nvPr/>
        </p:nvPicPr>
        <p:blipFill>
          <a:blip r:embed="rId4" cstate="print"/>
          <a:srcRect l="8001" t="10804" r="8001" b="11659"/>
          <a:stretch>
            <a:fillRect/>
          </a:stretch>
        </p:blipFill>
        <p:spPr bwMode="auto">
          <a:xfrm>
            <a:off x="7812360" y="4482118"/>
            <a:ext cx="1152128" cy="576064"/>
          </a:xfrm>
          <a:prstGeom prst="rect">
            <a:avLst/>
          </a:prstGeom>
          <a:noFill/>
          <a:ln w="9525">
            <a:noFill/>
            <a:miter lim="800000"/>
            <a:headEnd/>
            <a:tailEnd/>
          </a:ln>
          <a:effectLst/>
        </p:spPr>
      </p:pic>
      <p:sp>
        <p:nvSpPr>
          <p:cNvPr id="39" name="Title 1"/>
          <p:cNvSpPr>
            <a:spLocks noGrp="1"/>
          </p:cNvSpPr>
          <p:nvPr>
            <p:ph type="title"/>
          </p:nvPr>
        </p:nvSpPr>
        <p:spPr/>
        <p:txBody>
          <a:bodyPr/>
          <a:lstStyle/>
          <a:p>
            <a:pPr lvl="0"/>
            <a:r>
              <a:rPr lang="en-US" sz="3200" b="1" dirty="0" smtClean="0"/>
              <a:t>Application Catalog of </a:t>
            </a:r>
            <a:br>
              <a:rPr lang="en-US" sz="3200" b="1" dirty="0" smtClean="0"/>
            </a:br>
            <a:r>
              <a:rPr lang="en-US" sz="3200" b="1" dirty="0" smtClean="0"/>
              <a:t>Standards &amp; Choices</a:t>
            </a:r>
          </a:p>
        </p:txBody>
      </p:sp>
      <p:pic>
        <p:nvPicPr>
          <p:cNvPr id="40" name="Picture 2"/>
          <p:cNvPicPr>
            <a:picLocks noChangeAspect="1" noChangeArrowheads="1"/>
          </p:cNvPicPr>
          <p:nvPr/>
        </p:nvPicPr>
        <p:blipFill>
          <a:blip r:embed="rId4" cstate="print"/>
          <a:srcRect l="8001" t="10804" r="8001" b="11659"/>
          <a:stretch>
            <a:fillRect/>
          </a:stretch>
        </p:blipFill>
        <p:spPr bwMode="auto">
          <a:xfrm>
            <a:off x="2745512" y="5877272"/>
            <a:ext cx="1152128" cy="576064"/>
          </a:xfrm>
          <a:prstGeom prst="rect">
            <a:avLst/>
          </a:prstGeom>
          <a:noFill/>
          <a:ln w="9525">
            <a:noFill/>
            <a:miter lim="800000"/>
            <a:headEnd/>
            <a:tailEnd/>
          </a:ln>
          <a:effectLst/>
        </p:spPr>
      </p:pic>
      <p:sp>
        <p:nvSpPr>
          <p:cNvPr id="44" name="Up-Down Arrow 43"/>
          <p:cNvSpPr/>
          <p:nvPr/>
        </p:nvSpPr>
        <p:spPr>
          <a:xfrm rot="16200000">
            <a:off x="7051776" y="4405608"/>
            <a:ext cx="513059" cy="720082"/>
          </a:xfrm>
          <a:prstGeom prst="upDownArrow">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35" name="Pentagon 34"/>
          <p:cNvSpPr/>
          <p:nvPr/>
        </p:nvSpPr>
        <p:spPr>
          <a:xfrm>
            <a:off x="1043608" y="1772816"/>
            <a:ext cx="3600400" cy="792088"/>
          </a:xfrm>
          <a:prstGeom prst="homePlat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41" name="Pentagon 40"/>
          <p:cNvSpPr/>
          <p:nvPr/>
        </p:nvSpPr>
        <p:spPr>
          <a:xfrm>
            <a:off x="4860032" y="1772816"/>
            <a:ext cx="3384376" cy="792088"/>
          </a:xfrm>
          <a:prstGeom prst="homePlate">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42" name="TextBox 41"/>
          <p:cNvSpPr txBox="1"/>
          <p:nvPr/>
        </p:nvSpPr>
        <p:spPr>
          <a:xfrm>
            <a:off x="1763688" y="1908121"/>
            <a:ext cx="1944216" cy="584775"/>
          </a:xfrm>
          <a:prstGeom prst="rect">
            <a:avLst/>
          </a:prstGeom>
          <a:noFill/>
        </p:spPr>
        <p:txBody>
          <a:bodyPr wrap="square" rtlCol="0">
            <a:spAutoFit/>
          </a:bodyPr>
          <a:lstStyle/>
          <a:p>
            <a:r>
              <a:rPr lang="en-US" sz="3200" dirty="0" smtClean="0">
                <a:solidFill>
                  <a:schemeClr val="bg2">
                    <a:lumMod val="10000"/>
                  </a:schemeClr>
                </a:solidFill>
                <a:latin typeface="Aharoni" pitchFamily="2" charset="-79"/>
                <a:cs typeface="Aharoni" pitchFamily="2" charset="-79"/>
              </a:rPr>
              <a:t>Discover</a:t>
            </a:r>
            <a:endParaRPr lang="en-US" sz="3200" dirty="0">
              <a:solidFill>
                <a:schemeClr val="bg2">
                  <a:lumMod val="10000"/>
                </a:schemeClr>
              </a:solidFill>
              <a:latin typeface="Aharoni" pitchFamily="2" charset="-79"/>
              <a:cs typeface="Aharoni" pitchFamily="2" charset="-79"/>
            </a:endParaRPr>
          </a:p>
        </p:txBody>
      </p:sp>
      <p:sp>
        <p:nvSpPr>
          <p:cNvPr id="45" name="TextBox 44"/>
          <p:cNvSpPr txBox="1"/>
          <p:nvPr/>
        </p:nvSpPr>
        <p:spPr>
          <a:xfrm>
            <a:off x="5508104" y="1908121"/>
            <a:ext cx="1944216" cy="584775"/>
          </a:xfrm>
          <a:prstGeom prst="rect">
            <a:avLst/>
          </a:prstGeom>
          <a:noFill/>
        </p:spPr>
        <p:txBody>
          <a:bodyPr wrap="square" rtlCol="0">
            <a:spAutoFit/>
          </a:bodyPr>
          <a:lstStyle/>
          <a:p>
            <a:r>
              <a:rPr lang="en-US" sz="3200" dirty="0" smtClean="0">
                <a:solidFill>
                  <a:schemeClr val="bg2">
                    <a:lumMod val="10000"/>
                  </a:schemeClr>
                </a:solidFill>
                <a:latin typeface="Aharoni" pitchFamily="2" charset="-79"/>
                <a:cs typeface="Aharoni" pitchFamily="2" charset="-79"/>
              </a:rPr>
              <a:t>Harvest</a:t>
            </a:r>
            <a:endParaRPr lang="en-US" sz="3200" dirty="0">
              <a:solidFill>
                <a:schemeClr val="bg2">
                  <a:lumMod val="10000"/>
                </a:schemeClr>
              </a:solidFill>
              <a:latin typeface="Aharoni" pitchFamily="2" charset="-79"/>
              <a:cs typeface="Aharoni" pitchFamily="2" charset="-79"/>
            </a:endParaRPr>
          </a:p>
        </p:txBody>
      </p:sp>
      <p:sp>
        <p:nvSpPr>
          <p:cNvPr id="29" name="Slide Number Placeholder 3"/>
          <p:cNvSpPr txBox="1">
            <a:spLocks/>
          </p:cNvSpPr>
          <p:nvPr/>
        </p:nvSpPr>
        <p:spPr>
          <a:xfrm>
            <a:off x="7961312" y="6525344"/>
            <a:ext cx="1219200" cy="476250"/>
          </a:xfrm>
          <a:prstGeom prst="rect">
            <a:avLst/>
          </a:prstGeom>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C5F2C08-B6F3-4FA1-A942-B6DDCBDED5DE}" type="slidenum">
              <a:rPr kumimoji="0" lang="en-US" sz="1400" b="0" i="0" u="none" strike="noStrike" kern="1200" cap="none" spc="0" normalizeH="0" baseline="0" noProof="0" smtClean="0">
                <a:ln>
                  <a:noFill/>
                </a:ln>
                <a:solidFill>
                  <a:schemeClr val="tx1"/>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sz="1400" b="0" i="0" u="none" strike="noStrike" kern="1200" cap="none" spc="0" normalizeH="0" baseline="0" noProof="0" dirty="0">
              <a:ln>
                <a:noFill/>
              </a:ln>
              <a:solidFill>
                <a:schemeClr val="tx1"/>
              </a:solidFill>
              <a:effectLst/>
              <a:uLnTx/>
              <a:uFillTx/>
              <a:latin typeface="Arial" charset="0"/>
              <a:ea typeface="+mn-ea"/>
              <a:cs typeface="Arial" charset="0"/>
            </a:endParaRPr>
          </a:p>
        </p:txBody>
      </p:sp>
    </p:spTree>
    <p:extLst>
      <p:ext uri="{BB962C8B-B14F-4D97-AF65-F5344CB8AC3E}">
        <p14:creationId xmlns:p14="http://schemas.microsoft.com/office/powerpoint/2010/main" val="649425461"/>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Recommendation</a:t>
            </a:r>
            <a:endParaRPr lang="en-US" dirty="0"/>
          </a:p>
        </p:txBody>
      </p:sp>
      <p:sp>
        <p:nvSpPr>
          <p:cNvPr id="4" name="Content Placeholder 3"/>
          <p:cNvSpPr>
            <a:spLocks noGrp="1"/>
          </p:cNvSpPr>
          <p:nvPr>
            <p:ph idx="1"/>
          </p:nvPr>
        </p:nvSpPr>
        <p:spPr>
          <a:xfrm>
            <a:off x="755576" y="1676400"/>
            <a:ext cx="7931224" cy="4191000"/>
          </a:xfrm>
        </p:spPr>
        <p:txBody>
          <a:bodyPr/>
          <a:lstStyle/>
          <a:p>
            <a:r>
              <a:rPr lang="en-US" dirty="0" smtClean="0"/>
              <a:t>Combining the Discover and Harvest model (option 2) with Controlled Experiments (option 5) may be best suited for a nonprofit organization budget and culture</a:t>
            </a:r>
          </a:p>
          <a:p>
            <a:pPr marL="449263" lvl="3" indent="-273050"/>
            <a:r>
              <a:rPr lang="en-GB" dirty="0" smtClean="0"/>
              <a:t>Use a project review panel, </a:t>
            </a:r>
            <a:r>
              <a:rPr lang="en-GB" dirty="0"/>
              <a:t>pilots and contests to create an ecosystem for innovation to take </a:t>
            </a:r>
            <a:r>
              <a:rPr lang="en-GB" dirty="0" smtClean="0"/>
              <a:t>root, flourish </a:t>
            </a:r>
            <a:r>
              <a:rPr lang="en-GB" dirty="0"/>
              <a:t>and </a:t>
            </a:r>
            <a:r>
              <a:rPr lang="en-GB" dirty="0" smtClean="0"/>
              <a:t>scale</a:t>
            </a:r>
          </a:p>
          <a:p>
            <a:pPr marL="449263" lvl="3" indent="-273050"/>
            <a:r>
              <a:rPr lang="en-GB" dirty="0" smtClean="0"/>
              <a:t>Disciplined experimenting to take projects to Pilot -&gt; Scale -&gt; Mainstream, with try-learn-do investment levels</a:t>
            </a:r>
            <a:endParaRPr lang="en-GB" dirty="0"/>
          </a:p>
          <a:p>
            <a:r>
              <a:rPr lang="en-US" dirty="0" smtClean="0"/>
              <a:t>Create an innovation fund to get started</a:t>
            </a:r>
          </a:p>
          <a:p>
            <a:pPr lvl="1"/>
            <a:r>
              <a:rPr lang="en-US" dirty="0" smtClean="0"/>
              <a:t>Allocate an initial budget of 1.5M CHF and evaluate after one year (See the IT Think paper for details)</a:t>
            </a:r>
          </a:p>
        </p:txBody>
      </p:sp>
    </p:spTree>
    <p:extLst>
      <p:ext uri="{BB962C8B-B14F-4D97-AF65-F5344CB8AC3E}">
        <p14:creationId xmlns:p14="http://schemas.microsoft.com/office/powerpoint/2010/main" val="4437212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http://www.istockphoto.com/file_thumbview_approve/4237972/2/istockphoto_4237972-funnel.jpg"/>
          <p:cNvPicPr>
            <a:picLocks noChangeAspect="1" noChangeArrowheads="1"/>
          </p:cNvPicPr>
          <p:nvPr/>
        </p:nvPicPr>
        <p:blipFill>
          <a:blip r:embed="rId3" cstate="print"/>
          <a:srcRect l="6541" t="5239" r="3514" b="2209"/>
          <a:stretch>
            <a:fillRect/>
          </a:stretch>
        </p:blipFill>
        <p:spPr bwMode="auto">
          <a:xfrm rot="16200000">
            <a:off x="2575015" y="457435"/>
            <a:ext cx="5112567" cy="6879233"/>
          </a:xfrm>
          <a:prstGeom prst="rect">
            <a:avLst/>
          </a:prstGeom>
        </p:spPr>
      </p:pic>
      <p:sp>
        <p:nvSpPr>
          <p:cNvPr id="39" name="Title 1"/>
          <p:cNvSpPr>
            <a:spLocks noGrp="1"/>
          </p:cNvSpPr>
          <p:nvPr>
            <p:ph type="title"/>
          </p:nvPr>
        </p:nvSpPr>
        <p:spPr/>
        <p:txBody>
          <a:bodyPr/>
          <a:lstStyle/>
          <a:p>
            <a:pPr lvl="0"/>
            <a:r>
              <a:rPr lang="en-US" sz="3200" b="1" dirty="0" smtClean="0"/>
              <a:t>A Project Review Panel for Continuous Innovation Harvesting</a:t>
            </a:r>
          </a:p>
        </p:txBody>
      </p:sp>
      <p:cxnSp>
        <p:nvCxnSpPr>
          <p:cNvPr id="4" name="Straight Connector 3"/>
          <p:cNvCxnSpPr/>
          <p:nvPr/>
        </p:nvCxnSpPr>
        <p:spPr>
          <a:xfrm>
            <a:off x="2771800" y="1988840"/>
            <a:ext cx="72008" cy="4464496"/>
          </a:xfrm>
          <a:prstGeom prst="line">
            <a:avLst/>
          </a:prstGeom>
          <a:ln w="3175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355976" y="1988840"/>
            <a:ext cx="72008" cy="4464496"/>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5" name="Right Arrow 4"/>
          <p:cNvSpPr/>
          <p:nvPr/>
        </p:nvSpPr>
        <p:spPr>
          <a:xfrm>
            <a:off x="648072" y="2276872"/>
            <a:ext cx="1979712" cy="3600400"/>
          </a:xfrm>
          <a:prstGeom prst="rightArrow">
            <a:avLst/>
          </a:prstGeom>
          <a:solidFill>
            <a:srgbClr val="C00000"/>
          </a:solidFill>
          <a:ln>
            <a:noFill/>
          </a:ln>
          <a:effectLst>
            <a:outerShdw blurRad="40005" dist="22860" dir="5400000" algn="tl" rotWithShape="0">
              <a:prstClr val="black">
                <a:alpha val="35000"/>
              </a:prstClr>
            </a:outerShdw>
          </a:effectLst>
          <a:scene3d>
            <a:camera prst="orthographicFront"/>
            <a:lightRig rig="threePt" dir="t"/>
          </a:scene3d>
          <a:sp3d>
            <a:bevelT w="635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cs typeface="Aharoni" pitchFamily="2" charset="-79"/>
              </a:rPr>
              <a:t>20 Small Pilots </a:t>
            </a:r>
          </a:p>
          <a:p>
            <a:pPr algn="ctr"/>
            <a:r>
              <a:rPr lang="en-US" sz="1600" b="1" dirty="0">
                <a:solidFill>
                  <a:schemeClr val="bg1"/>
                </a:solidFill>
                <a:cs typeface="Aharoni" pitchFamily="2" charset="-79"/>
              </a:rPr>
              <a:t>(20K each)</a:t>
            </a:r>
            <a:endParaRPr lang="en-US" b="1" dirty="0">
              <a:solidFill>
                <a:schemeClr val="bg1"/>
              </a:solidFill>
            </a:endParaRPr>
          </a:p>
        </p:txBody>
      </p:sp>
      <p:sp>
        <p:nvSpPr>
          <p:cNvPr id="34" name="Right Arrow 33"/>
          <p:cNvSpPr/>
          <p:nvPr/>
        </p:nvSpPr>
        <p:spPr>
          <a:xfrm>
            <a:off x="2987824" y="2852936"/>
            <a:ext cx="1728192" cy="2376264"/>
          </a:xfrm>
          <a:prstGeom prst="rightArrow">
            <a:avLst/>
          </a:prstGeom>
          <a:solidFill>
            <a:srgbClr val="C00000"/>
          </a:solidFill>
          <a:ln>
            <a:noFill/>
          </a:ln>
          <a:effectLst>
            <a:outerShdw blurRad="40005" dist="22860" dir="5400000" algn="tl" rotWithShape="0">
              <a:prstClr val="black">
                <a:alpha val="35000"/>
              </a:prstClr>
            </a:outerShdw>
          </a:effectLst>
          <a:scene3d>
            <a:camera prst="orthographicFront"/>
            <a:lightRig rig="threePt" dir="t"/>
          </a:scene3d>
          <a:sp3d>
            <a:bevelT w="635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cs typeface="Aharoni" pitchFamily="2" charset="-79"/>
              </a:rPr>
              <a:t>5 Scale up</a:t>
            </a:r>
            <a:endParaRPr lang="en-US" b="1" dirty="0">
              <a:solidFill>
                <a:schemeClr val="bg1"/>
              </a:solidFill>
              <a:cs typeface="Aharoni" pitchFamily="2" charset="-79"/>
            </a:endParaRPr>
          </a:p>
          <a:p>
            <a:pPr algn="ctr"/>
            <a:r>
              <a:rPr lang="en-US" sz="1600" b="1" dirty="0" smtClean="0">
                <a:solidFill>
                  <a:schemeClr val="bg1"/>
                </a:solidFill>
                <a:cs typeface="Aharoni" pitchFamily="2" charset="-79"/>
              </a:rPr>
              <a:t>(100K </a:t>
            </a:r>
            <a:r>
              <a:rPr lang="en-US" sz="1600" b="1" dirty="0">
                <a:solidFill>
                  <a:schemeClr val="bg1"/>
                </a:solidFill>
                <a:cs typeface="Aharoni" pitchFamily="2" charset="-79"/>
              </a:rPr>
              <a:t>each)</a:t>
            </a:r>
            <a:endParaRPr lang="en-US" b="1" dirty="0">
              <a:solidFill>
                <a:schemeClr val="bg1"/>
              </a:solidFill>
            </a:endParaRPr>
          </a:p>
        </p:txBody>
      </p:sp>
      <p:sp>
        <p:nvSpPr>
          <p:cNvPr id="7" name="TextBox 6"/>
          <p:cNvSpPr txBox="1"/>
          <p:nvPr/>
        </p:nvSpPr>
        <p:spPr>
          <a:xfrm>
            <a:off x="1403648" y="6453336"/>
            <a:ext cx="1180772" cy="369332"/>
          </a:xfrm>
          <a:prstGeom prst="rect">
            <a:avLst/>
          </a:prstGeom>
          <a:noFill/>
        </p:spPr>
        <p:txBody>
          <a:bodyPr wrap="none" rtlCol="0">
            <a:spAutoFit/>
          </a:bodyPr>
          <a:lstStyle/>
          <a:p>
            <a:r>
              <a:rPr lang="en-US" i="1" dirty="0" smtClean="0">
                <a:effectLst>
                  <a:outerShdw blurRad="38100" dist="38100" dir="2700000" algn="tl">
                    <a:srgbClr val="000000">
                      <a:alpha val="43137"/>
                    </a:srgbClr>
                  </a:outerShdw>
                </a:effectLst>
              </a:rPr>
              <a:t>6 month’s</a:t>
            </a:r>
            <a:endParaRPr lang="en-US" i="1" dirty="0">
              <a:effectLst>
                <a:outerShdw blurRad="38100" dist="38100" dir="2700000" algn="tl">
                  <a:srgbClr val="000000">
                    <a:alpha val="43137"/>
                  </a:srgbClr>
                </a:outerShdw>
              </a:effectLst>
            </a:endParaRPr>
          </a:p>
        </p:txBody>
      </p:sp>
      <p:sp>
        <p:nvSpPr>
          <p:cNvPr id="38" name="TextBox 37"/>
          <p:cNvSpPr txBox="1"/>
          <p:nvPr/>
        </p:nvSpPr>
        <p:spPr>
          <a:xfrm>
            <a:off x="3031188" y="6453336"/>
            <a:ext cx="1309013" cy="369332"/>
          </a:xfrm>
          <a:prstGeom prst="rect">
            <a:avLst/>
          </a:prstGeom>
          <a:noFill/>
        </p:spPr>
        <p:txBody>
          <a:bodyPr wrap="none" rtlCol="0">
            <a:spAutoFit/>
          </a:bodyPr>
          <a:lstStyle/>
          <a:p>
            <a:r>
              <a:rPr lang="en-US" i="1" dirty="0" smtClean="0">
                <a:effectLst>
                  <a:outerShdw blurRad="38100" dist="38100" dir="2700000" algn="tl">
                    <a:srgbClr val="000000">
                      <a:alpha val="43137"/>
                    </a:srgbClr>
                  </a:outerShdw>
                </a:effectLst>
              </a:rPr>
              <a:t>24 month’s</a:t>
            </a:r>
            <a:endParaRPr lang="en-US" i="1" dirty="0">
              <a:effectLst>
                <a:outerShdw blurRad="38100" dist="38100" dir="2700000" algn="tl">
                  <a:srgbClr val="000000">
                    <a:alpha val="43137"/>
                  </a:srgbClr>
                </a:outerShdw>
              </a:effectLst>
            </a:endParaRPr>
          </a:p>
        </p:txBody>
      </p:sp>
      <p:sp>
        <p:nvSpPr>
          <p:cNvPr id="43" name="TextBox 42"/>
          <p:cNvSpPr txBox="1"/>
          <p:nvPr/>
        </p:nvSpPr>
        <p:spPr>
          <a:xfrm>
            <a:off x="4687372" y="6453336"/>
            <a:ext cx="1309013" cy="369332"/>
          </a:xfrm>
          <a:prstGeom prst="rect">
            <a:avLst/>
          </a:prstGeom>
          <a:noFill/>
        </p:spPr>
        <p:txBody>
          <a:bodyPr wrap="none" rtlCol="0">
            <a:spAutoFit/>
          </a:bodyPr>
          <a:lstStyle/>
          <a:p>
            <a:r>
              <a:rPr lang="en-US" i="1" dirty="0" smtClean="0">
                <a:effectLst>
                  <a:outerShdw blurRad="38100" dist="38100" dir="2700000" algn="tl">
                    <a:srgbClr val="000000">
                      <a:alpha val="43137"/>
                    </a:srgbClr>
                  </a:outerShdw>
                </a:effectLst>
              </a:rPr>
              <a:t>36 month’s</a:t>
            </a:r>
            <a:endParaRPr lang="en-US" i="1" dirty="0">
              <a:effectLst>
                <a:outerShdw blurRad="38100" dist="38100" dir="2700000" algn="tl">
                  <a:srgbClr val="000000">
                    <a:alpha val="43137"/>
                  </a:srgbClr>
                </a:outerShdw>
              </a:effectLst>
            </a:endParaRPr>
          </a:p>
        </p:txBody>
      </p:sp>
      <p:sp>
        <p:nvSpPr>
          <p:cNvPr id="46" name="TextBox 45"/>
          <p:cNvSpPr txBox="1"/>
          <p:nvPr/>
        </p:nvSpPr>
        <p:spPr>
          <a:xfrm>
            <a:off x="6509970" y="1988840"/>
            <a:ext cx="2454518" cy="646331"/>
          </a:xfrm>
          <a:prstGeom prst="rect">
            <a:avLst/>
          </a:prstGeom>
          <a:noFill/>
        </p:spPr>
        <p:txBody>
          <a:bodyPr wrap="none" rtlCol="0">
            <a:spAutoFit/>
          </a:bodyPr>
          <a:lstStyle/>
          <a:p>
            <a:r>
              <a:rPr lang="en-US" i="1" dirty="0" smtClean="0">
                <a:effectLst>
                  <a:outerShdw blurRad="38100" dist="38100" dir="2700000" algn="tl">
                    <a:srgbClr val="000000">
                      <a:alpha val="43137"/>
                    </a:srgbClr>
                  </a:outerShdw>
                </a:effectLst>
              </a:rPr>
              <a:t>A Few Successful</a:t>
            </a:r>
          </a:p>
          <a:p>
            <a:r>
              <a:rPr lang="en-US" i="1" dirty="0" smtClean="0">
                <a:effectLst>
                  <a:outerShdw blurRad="38100" dist="38100" dir="2700000" algn="tl">
                    <a:srgbClr val="000000">
                      <a:alpha val="43137"/>
                    </a:srgbClr>
                  </a:outerShdw>
                </a:effectLst>
              </a:rPr>
              <a:t>Mainstream Programs</a:t>
            </a:r>
            <a:endParaRPr lang="en-US" i="1" dirty="0">
              <a:effectLst>
                <a:outerShdw blurRad="38100" dist="38100" dir="2700000" algn="tl">
                  <a:srgbClr val="000000">
                    <a:alpha val="43137"/>
                  </a:srgbClr>
                </a:outerShdw>
              </a:effectLst>
            </a:endParaRPr>
          </a:p>
        </p:txBody>
      </p:sp>
      <p:sp>
        <p:nvSpPr>
          <p:cNvPr id="47" name="Right Arrow 46"/>
          <p:cNvSpPr/>
          <p:nvPr/>
        </p:nvSpPr>
        <p:spPr>
          <a:xfrm>
            <a:off x="5004048" y="3284984"/>
            <a:ext cx="2304256" cy="1512168"/>
          </a:xfrm>
          <a:prstGeom prst="rightArrow">
            <a:avLst/>
          </a:prstGeom>
          <a:solidFill>
            <a:srgbClr val="C00000"/>
          </a:solidFill>
          <a:ln>
            <a:noFill/>
          </a:ln>
          <a:effectLst>
            <a:outerShdw blurRad="40005" dist="22860" dir="5400000" algn="tl" rotWithShape="0">
              <a:prstClr val="black">
                <a:alpha val="35000"/>
              </a:prstClr>
            </a:outerShdw>
          </a:effectLst>
          <a:scene3d>
            <a:camera prst="orthographicFront"/>
            <a:lightRig rig="threePt" dir="t"/>
          </a:scene3d>
          <a:sp3d>
            <a:bevelT w="635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cs typeface="Aharoni" pitchFamily="2" charset="-79"/>
              </a:rPr>
              <a:t>2 Mainstream</a:t>
            </a:r>
          </a:p>
          <a:p>
            <a:pPr algn="ctr"/>
            <a:r>
              <a:rPr lang="en-US" sz="1600" b="1" dirty="0" smtClean="0">
                <a:solidFill>
                  <a:schemeClr val="bg1"/>
                </a:solidFill>
                <a:cs typeface="Aharoni" pitchFamily="2" charset="-79"/>
              </a:rPr>
              <a:t>(300K each)</a:t>
            </a:r>
            <a:endParaRPr lang="en-US" sz="1600" b="1" dirty="0">
              <a:solidFill>
                <a:schemeClr val="bg1"/>
              </a:solidFill>
            </a:endParaRPr>
          </a:p>
        </p:txBody>
      </p:sp>
      <p:sp>
        <p:nvSpPr>
          <p:cNvPr id="48" name="TextBox 47"/>
          <p:cNvSpPr txBox="1"/>
          <p:nvPr/>
        </p:nvSpPr>
        <p:spPr>
          <a:xfrm>
            <a:off x="35496" y="1988840"/>
            <a:ext cx="748923" cy="646331"/>
          </a:xfrm>
          <a:prstGeom prst="rect">
            <a:avLst/>
          </a:prstGeom>
          <a:noFill/>
        </p:spPr>
        <p:txBody>
          <a:bodyPr wrap="none" rtlCol="0">
            <a:spAutoFit/>
          </a:bodyPr>
          <a:lstStyle/>
          <a:p>
            <a:r>
              <a:rPr lang="en-US" i="1" dirty="0" smtClean="0">
                <a:effectLst>
                  <a:outerShdw blurRad="38100" dist="38100" dir="2700000" algn="tl">
                    <a:srgbClr val="000000">
                      <a:alpha val="43137"/>
                    </a:srgbClr>
                  </a:outerShdw>
                </a:effectLst>
              </a:rPr>
              <a:t>Many</a:t>
            </a:r>
          </a:p>
          <a:p>
            <a:r>
              <a:rPr lang="en-US" i="1" dirty="0" smtClean="0">
                <a:effectLst>
                  <a:outerShdw blurRad="38100" dist="38100" dir="2700000" algn="tl">
                    <a:srgbClr val="000000">
                      <a:alpha val="43137"/>
                    </a:srgbClr>
                  </a:outerShdw>
                </a:effectLst>
              </a:rPr>
              <a:t>Ideas</a:t>
            </a: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84804952"/>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FF00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3200" dirty="0" smtClean="0">
              <a:solidFill>
                <a:schemeClr val="bg1"/>
              </a:solidFill>
            </a:endParaRPr>
          </a:p>
          <a:p>
            <a:endParaRPr lang="en-US" sz="3200" dirty="0">
              <a:solidFill>
                <a:schemeClr val="bg1"/>
              </a:solidFill>
            </a:endParaRPr>
          </a:p>
          <a:p>
            <a:r>
              <a:rPr lang="en-US" sz="3200" dirty="0" smtClean="0">
                <a:solidFill>
                  <a:schemeClr val="bg1"/>
                </a:solidFill>
              </a:rPr>
              <a:t>RISKS AND MITIGATIONS</a:t>
            </a:r>
            <a:endParaRPr lang="en-US" sz="3200" dirty="0">
              <a:solidFill>
                <a:schemeClr val="bg1"/>
              </a:solidFill>
            </a:endParaRPr>
          </a:p>
        </p:txBody>
      </p:sp>
    </p:spTree>
    <p:extLst>
      <p:ext uri="{BB962C8B-B14F-4D97-AF65-F5344CB8AC3E}">
        <p14:creationId xmlns:p14="http://schemas.microsoft.com/office/powerpoint/2010/main" val="26450263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Thesis</a:t>
            </a:r>
            <a:endParaRPr lang="en-US" dirty="0"/>
          </a:p>
        </p:txBody>
      </p:sp>
      <p:sp>
        <p:nvSpPr>
          <p:cNvPr id="3" name="Content Placeholder 2"/>
          <p:cNvSpPr>
            <a:spLocks noGrp="1"/>
          </p:cNvSpPr>
          <p:nvPr>
            <p:ph idx="1"/>
          </p:nvPr>
        </p:nvSpPr>
        <p:spPr>
          <a:xfrm>
            <a:off x="467544" y="1676400"/>
            <a:ext cx="8219256" cy="4191000"/>
          </a:xfrm>
        </p:spPr>
        <p:txBody>
          <a:bodyPr/>
          <a:lstStyle/>
          <a:p>
            <a:pPr marL="0" indent="0"/>
            <a:r>
              <a:rPr lang="en-US" sz="2400" dirty="0" smtClean="0">
                <a:solidFill>
                  <a:srgbClr val="FFC000"/>
                </a:solidFill>
              </a:rPr>
              <a:t>New </a:t>
            </a:r>
            <a:r>
              <a:rPr lang="en-US" sz="2400" dirty="0">
                <a:solidFill>
                  <a:srgbClr val="FFC000"/>
                </a:solidFill>
              </a:rPr>
              <a:t>technologies </a:t>
            </a:r>
            <a:r>
              <a:rPr lang="en-US" dirty="0"/>
              <a:t>are developing faster than we can keep up with them.  And the barriers to entry are low to non-existent for the average person to build a collection of personal tools and applications.  Teams take their own technology initiative and so-called “shadow IT” mushrooms.  At the same time, </a:t>
            </a:r>
            <a:r>
              <a:rPr lang="en-US" sz="2400" dirty="0">
                <a:solidFill>
                  <a:srgbClr val="FFC000"/>
                </a:solidFill>
              </a:rPr>
              <a:t>organizations continue to grow</a:t>
            </a:r>
            <a:r>
              <a:rPr lang="en-US" dirty="0"/>
              <a:t> and mature, especially in new economies, with their technology portfolios to “run the business” getting ever more complex and data more intertwined.  </a:t>
            </a:r>
            <a:r>
              <a:rPr lang="en-US" dirty="0">
                <a:solidFill>
                  <a:srgbClr val="FFC000"/>
                </a:solidFill>
              </a:rPr>
              <a:t>What’s an IT leader to do?</a:t>
            </a:r>
            <a:r>
              <a:rPr lang="en-US" dirty="0"/>
              <a:t>  We will explore these two threads of growth and the paradox of embracing them.</a:t>
            </a:r>
          </a:p>
          <a:p>
            <a:endParaRPr lang="en-US" dirty="0"/>
          </a:p>
        </p:txBody>
      </p:sp>
    </p:spTree>
    <p:extLst>
      <p:ext uri="{BB962C8B-B14F-4D97-AF65-F5344CB8AC3E}">
        <p14:creationId xmlns:p14="http://schemas.microsoft.com/office/powerpoint/2010/main" val="13355693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ISD Management </a:t>
            </a:r>
            <a:r>
              <a:rPr lang="en-US" dirty="0" smtClean="0"/>
              <a:t>Risks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84901505"/>
              </p:ext>
            </p:extLst>
          </p:nvPr>
        </p:nvGraphicFramePr>
        <p:xfrm>
          <a:off x="107504" y="1676401"/>
          <a:ext cx="8928992" cy="5120640"/>
        </p:xfrm>
        <a:graphic>
          <a:graphicData uri="http://schemas.openxmlformats.org/drawingml/2006/table">
            <a:tbl>
              <a:tblPr firstRow="1" bandRow="1">
                <a:tableStyleId>{5C22544A-7EE6-4342-B048-85BDC9FD1C3A}</a:tableStyleId>
              </a:tblPr>
              <a:tblGrid>
                <a:gridCol w="648072"/>
                <a:gridCol w="3888432"/>
                <a:gridCol w="4392488"/>
              </a:tblGrid>
              <a:tr h="168867">
                <a:tc>
                  <a:txBody>
                    <a:bodyPr/>
                    <a:lstStyle/>
                    <a:p>
                      <a:pPr algn="ctr"/>
                      <a:r>
                        <a:rPr lang="en-GB" sz="1200" dirty="0" smtClean="0"/>
                        <a:t>Risk #</a:t>
                      </a:r>
                      <a:endParaRPr lang="en-GB" sz="1200" dirty="0"/>
                    </a:p>
                  </a:txBody>
                  <a:tcPr/>
                </a:tc>
                <a:tc>
                  <a:txBody>
                    <a:bodyPr/>
                    <a:lstStyle/>
                    <a:p>
                      <a:pPr algn="ctr"/>
                      <a:r>
                        <a:rPr lang="en-GB" sz="1200" dirty="0" smtClean="0"/>
                        <a:t>Risk Description</a:t>
                      </a:r>
                      <a:endParaRPr lang="en-GB" sz="1200" dirty="0"/>
                    </a:p>
                  </a:txBody>
                  <a:tcPr/>
                </a:tc>
                <a:tc>
                  <a:txBody>
                    <a:bodyPr/>
                    <a:lstStyle/>
                    <a:p>
                      <a:pPr algn="ctr"/>
                      <a:r>
                        <a:rPr lang="en-GB" sz="1200" dirty="0" smtClean="0"/>
                        <a:t>Key Mitigation Points</a:t>
                      </a:r>
                      <a:endParaRPr lang="en-GB" sz="1200" dirty="0"/>
                    </a:p>
                  </a:txBody>
                  <a:tcPr/>
                </a:tc>
              </a:tr>
              <a:tr h="506602">
                <a:tc>
                  <a:txBody>
                    <a:bodyPr/>
                    <a:lstStyle/>
                    <a:p>
                      <a:pPr algn="ctr"/>
                      <a:r>
                        <a:rPr lang="en-GB" sz="1200" dirty="0" smtClean="0"/>
                        <a:t>77</a:t>
                      </a:r>
                      <a:endParaRPr lang="en-GB" sz="1200" dirty="0"/>
                    </a:p>
                  </a:txBody>
                  <a:tcPr/>
                </a:tc>
                <a:tc>
                  <a:txBody>
                    <a:bodyPr/>
                    <a:lstStyle/>
                    <a:p>
                      <a:r>
                        <a:rPr lang="en-GB" sz="1200" dirty="0" smtClean="0"/>
                        <a:t>Disruptive innovations in technology cause IFRC to fall further behind competitors.  Includes digital program development (ICT4D), direct connections with beneficiaries, and digital fundraising direct to local NGOs.</a:t>
                      </a:r>
                      <a:endParaRPr lang="en-GB" sz="1200" dirty="0"/>
                    </a:p>
                  </a:txBody>
                  <a:tcPr/>
                </a:tc>
                <a:tc>
                  <a:txBody>
                    <a:bodyPr/>
                    <a:lstStyle/>
                    <a:p>
                      <a:pPr marL="107950" indent="-107950" algn="l" defTabSz="914400" rtl="0" eaLnBrk="1" latinLnBrk="0" hangingPunct="1">
                        <a:buFont typeface="Arial" panose="020B0604020202020204" pitchFamily="34" charset="0"/>
                        <a:buChar char="•"/>
                      </a:pPr>
                      <a:r>
                        <a:rPr lang="en-GB" sz="1200" kern="1200" dirty="0" smtClean="0">
                          <a:solidFill>
                            <a:schemeClr val="dk1"/>
                          </a:solidFill>
                          <a:latin typeface="+mn-lt"/>
                          <a:ea typeface="+mn-ea"/>
                          <a:cs typeface="+mn-cs"/>
                        </a:rPr>
                        <a:t>Continued membership in leading edge organizations like </a:t>
                      </a:r>
                      <a:r>
                        <a:rPr lang="en-GB" sz="1200" kern="1200" dirty="0" err="1" smtClean="0">
                          <a:solidFill>
                            <a:schemeClr val="dk1"/>
                          </a:solidFill>
                          <a:latin typeface="+mn-lt"/>
                          <a:ea typeface="+mn-ea"/>
                          <a:cs typeface="+mn-cs"/>
                        </a:rPr>
                        <a:t>NetHope</a:t>
                      </a:r>
                      <a:r>
                        <a:rPr lang="en-GB" sz="1200" kern="1200" dirty="0" smtClean="0">
                          <a:solidFill>
                            <a:schemeClr val="dk1"/>
                          </a:solidFill>
                          <a:latin typeface="+mn-lt"/>
                          <a:ea typeface="+mn-ea"/>
                          <a:cs typeface="+mn-cs"/>
                        </a:rPr>
                        <a:t>, ICSC and university research.  Create a discretionary innovation fund to encourage leading-edge projects.</a:t>
                      </a:r>
                      <a:endParaRPr lang="en-GB" sz="1200" kern="1200" dirty="0">
                        <a:solidFill>
                          <a:schemeClr val="dk1"/>
                        </a:solidFill>
                        <a:latin typeface="+mn-lt"/>
                        <a:ea typeface="+mn-ea"/>
                        <a:cs typeface="+mn-cs"/>
                      </a:endParaRPr>
                    </a:p>
                  </a:txBody>
                  <a:tcPr/>
                </a:tc>
              </a:tr>
              <a:tr h="394024">
                <a:tc>
                  <a:txBody>
                    <a:bodyPr/>
                    <a:lstStyle/>
                    <a:p>
                      <a:pPr algn="ctr"/>
                      <a:r>
                        <a:rPr lang="en-GB" sz="1200" dirty="0" smtClean="0"/>
                        <a:t>76</a:t>
                      </a:r>
                      <a:endParaRPr lang="en-GB" sz="1200" dirty="0"/>
                    </a:p>
                  </a:txBody>
                  <a:tcPr/>
                </a:tc>
                <a:tc>
                  <a:txBody>
                    <a:bodyPr/>
                    <a:lstStyle/>
                    <a:p>
                      <a:r>
                        <a:rPr lang="en-GB" sz="1200" dirty="0" smtClean="0"/>
                        <a:t>Lack of insight into IT spending across all offices and grants means inability to identify redundancies in IT costs and track Shadow IT.</a:t>
                      </a:r>
                      <a:endParaRPr lang="en-GB" sz="1200" dirty="0"/>
                    </a:p>
                  </a:txBody>
                  <a:tcPr/>
                </a:tc>
                <a:tc>
                  <a:txBody>
                    <a:bodyPr/>
                    <a:lstStyle/>
                    <a:p>
                      <a:pPr marL="107950" indent="-107950" algn="l" defTabSz="914400" rtl="0" eaLnBrk="1" latinLnBrk="0" hangingPunct="1">
                        <a:buFont typeface="Arial" panose="020B0604020202020204" pitchFamily="34" charset="0"/>
                        <a:buChar char="•"/>
                      </a:pPr>
                      <a:r>
                        <a:rPr lang="en-GB" sz="1200" kern="1200" dirty="0" smtClean="0">
                          <a:solidFill>
                            <a:schemeClr val="dk1"/>
                          </a:solidFill>
                          <a:latin typeface="+mn-lt"/>
                          <a:ea typeface="+mn-ea"/>
                          <a:cs typeface="+mn-cs"/>
                        </a:rPr>
                        <a:t>Needs to be part of Chart of Accounts reform (Angela Eaton working on this).</a:t>
                      </a:r>
                      <a:endParaRPr lang="en-GB" sz="1200" kern="1200" dirty="0">
                        <a:solidFill>
                          <a:schemeClr val="dk1"/>
                        </a:solidFill>
                        <a:latin typeface="+mn-lt"/>
                        <a:ea typeface="+mn-ea"/>
                        <a:cs typeface="+mn-cs"/>
                      </a:endParaRPr>
                    </a:p>
                  </a:txBody>
                  <a:tcPr/>
                </a:tc>
              </a:tr>
              <a:tr h="506602">
                <a:tc>
                  <a:txBody>
                    <a:bodyPr/>
                    <a:lstStyle/>
                    <a:p>
                      <a:pPr algn="ctr"/>
                      <a:r>
                        <a:rPr lang="en-GB" sz="1200" dirty="0" smtClean="0"/>
                        <a:t>74</a:t>
                      </a:r>
                      <a:endParaRPr lang="en-GB" sz="1200" dirty="0"/>
                    </a:p>
                  </a:txBody>
                  <a:tcPr/>
                </a:tc>
                <a:tc>
                  <a:txBody>
                    <a:bodyPr/>
                    <a:lstStyle/>
                    <a:p>
                      <a:r>
                        <a:rPr lang="en-GB" sz="1200" dirty="0" smtClean="0"/>
                        <a:t>Cancelation of the DMDS project due to funding issues will impact how IFRC does business.  HLS and Logic are very old systems, procurement not standardized across departments and zones.</a:t>
                      </a:r>
                      <a:endParaRPr lang="en-GB" sz="1200" dirty="0"/>
                    </a:p>
                  </a:txBody>
                  <a:tcPr/>
                </a:tc>
                <a:tc>
                  <a:txBody>
                    <a:bodyPr/>
                    <a:lstStyle/>
                    <a:p>
                      <a:pPr marL="107950" indent="-107950">
                        <a:buFont typeface="Arial" panose="020B0604020202020204" pitchFamily="34" charset="0"/>
                        <a:buChar char="•"/>
                      </a:pPr>
                      <a:r>
                        <a:rPr lang="en-GB" sz="1200" dirty="0" smtClean="0"/>
                        <a:t>Procurement and inventory should be under Unrestricted budget.  Allocate part of the project budget to finalize phase 1 of the project.</a:t>
                      </a:r>
                    </a:p>
                  </a:txBody>
                  <a:tcPr/>
                </a:tc>
              </a:tr>
              <a:tr h="394024">
                <a:tc>
                  <a:txBody>
                    <a:bodyPr/>
                    <a:lstStyle/>
                    <a:p>
                      <a:pPr algn="ctr"/>
                      <a:r>
                        <a:rPr lang="en-GB" sz="1200" dirty="0" smtClean="0"/>
                        <a:t>73</a:t>
                      </a:r>
                      <a:endParaRPr lang="en-GB" sz="1200" dirty="0"/>
                    </a:p>
                  </a:txBody>
                  <a:tcPr/>
                </a:tc>
                <a:tc>
                  <a:txBody>
                    <a:bodyPr/>
                    <a:lstStyle/>
                    <a:p>
                      <a:r>
                        <a:rPr lang="en-GB" sz="1200" dirty="0" smtClean="0"/>
                        <a:t>Management time required for restricted projects limits capacity (DMDS, Post2015 MDG).</a:t>
                      </a:r>
                      <a:endParaRPr lang="en-GB" sz="1200" dirty="0"/>
                    </a:p>
                  </a:txBody>
                  <a:tcPr/>
                </a:tc>
                <a:tc>
                  <a:txBody>
                    <a:bodyPr/>
                    <a:lstStyle/>
                    <a:p>
                      <a:pPr marL="107950" indent="-107950" algn="l" defTabSz="914400" rtl="0" eaLnBrk="1" latinLnBrk="0" hangingPunct="1">
                        <a:buFont typeface="Arial" panose="020B0604020202020204" pitchFamily="34" charset="0"/>
                        <a:buChar char="•"/>
                      </a:pPr>
                      <a:r>
                        <a:rPr lang="en-GB" sz="1200" kern="1200" dirty="0" smtClean="0">
                          <a:solidFill>
                            <a:schemeClr val="dk1"/>
                          </a:solidFill>
                          <a:latin typeface="+mn-lt"/>
                          <a:ea typeface="+mn-ea"/>
                          <a:cs typeface="+mn-cs"/>
                        </a:rPr>
                        <a:t>Management continues to triage the non-IT funded projects.  Test case proposal to charge back PM efforts to department (e.g. Health).</a:t>
                      </a:r>
                      <a:endParaRPr lang="en-GB" sz="1200" kern="1200" dirty="0">
                        <a:solidFill>
                          <a:schemeClr val="dk1"/>
                        </a:solidFill>
                        <a:latin typeface="+mn-lt"/>
                        <a:ea typeface="+mn-ea"/>
                        <a:cs typeface="+mn-cs"/>
                      </a:endParaRPr>
                    </a:p>
                  </a:txBody>
                  <a:tcPr/>
                </a:tc>
              </a:tr>
              <a:tr h="281445">
                <a:tc>
                  <a:txBody>
                    <a:bodyPr/>
                    <a:lstStyle/>
                    <a:p>
                      <a:pPr algn="ctr"/>
                      <a:r>
                        <a:rPr lang="en-GB" sz="1200" dirty="0" smtClean="0"/>
                        <a:t>72</a:t>
                      </a:r>
                      <a:endParaRPr lang="en-GB" sz="1200" dirty="0"/>
                    </a:p>
                  </a:txBody>
                  <a:tcPr/>
                </a:tc>
                <a:tc>
                  <a:txBody>
                    <a:bodyPr/>
                    <a:lstStyle/>
                    <a:p>
                      <a:r>
                        <a:rPr lang="en-GB" sz="1200" dirty="0" smtClean="0"/>
                        <a:t>Risk of lack of RM fundraising puts projects in jeopardy (DMDS, Digital Divide).</a:t>
                      </a:r>
                      <a:endParaRPr lang="en-GB" sz="1200" dirty="0"/>
                    </a:p>
                  </a:txBody>
                  <a:tcPr/>
                </a:tc>
                <a:tc>
                  <a:txBody>
                    <a:bodyPr/>
                    <a:lstStyle/>
                    <a:p>
                      <a:pPr marL="107950" indent="-107950" algn="l" defTabSz="914400" rtl="0" eaLnBrk="1" latinLnBrk="0" hangingPunct="1">
                        <a:buFont typeface="Arial" panose="020B0604020202020204" pitchFamily="34" charset="0"/>
                        <a:buChar char="•"/>
                      </a:pPr>
                      <a:r>
                        <a:rPr lang="en-GB" sz="1200" kern="1200" dirty="0" smtClean="0">
                          <a:solidFill>
                            <a:schemeClr val="dk1"/>
                          </a:solidFill>
                          <a:latin typeface="+mn-lt"/>
                          <a:ea typeface="+mn-ea"/>
                          <a:cs typeface="+mn-cs"/>
                        </a:rPr>
                        <a:t>Allocate more budget to the DD initiative (</a:t>
                      </a:r>
                      <a:r>
                        <a:rPr lang="en-GB" sz="1200" kern="1200" dirty="0" err="1" smtClean="0">
                          <a:solidFill>
                            <a:schemeClr val="dk1"/>
                          </a:solidFill>
                          <a:latin typeface="+mn-lt"/>
                          <a:ea typeface="+mn-ea"/>
                          <a:cs typeface="+mn-cs"/>
                        </a:rPr>
                        <a:t>e.g</a:t>
                      </a:r>
                      <a:r>
                        <a:rPr lang="en-GB" sz="1200" kern="1200" dirty="0" smtClean="0">
                          <a:solidFill>
                            <a:schemeClr val="dk1"/>
                          </a:solidFill>
                          <a:latin typeface="+mn-lt"/>
                          <a:ea typeface="+mn-ea"/>
                          <a:cs typeface="+mn-cs"/>
                        </a:rPr>
                        <a:t> DFID), fund Tech Advisory Unit, and need to maintain DD as an RM priority.</a:t>
                      </a:r>
                    </a:p>
                  </a:txBody>
                  <a:tcPr/>
                </a:tc>
              </a:tr>
              <a:tr h="506602">
                <a:tc>
                  <a:txBody>
                    <a:bodyPr/>
                    <a:lstStyle/>
                    <a:p>
                      <a:pPr algn="ctr"/>
                      <a:r>
                        <a:rPr lang="en-GB" sz="1200" dirty="0" smtClean="0"/>
                        <a:t>71</a:t>
                      </a:r>
                      <a:endParaRPr lang="en-GB" sz="1200" dirty="0"/>
                    </a:p>
                  </a:txBody>
                  <a:tcPr/>
                </a:tc>
                <a:tc>
                  <a:txBody>
                    <a:bodyPr/>
                    <a:lstStyle/>
                    <a:p>
                      <a:r>
                        <a:rPr lang="en-GB" sz="1200" dirty="0" smtClean="0"/>
                        <a:t>Risk of not being able to sustain increase in annual maintenance due to cloud pay-per-use model &amp; portfolio growth, which differs from the traditional model of buying software. </a:t>
                      </a:r>
                      <a:endParaRPr lang="en-GB" sz="1200" dirty="0"/>
                    </a:p>
                  </a:txBody>
                  <a:tcPr/>
                </a:tc>
                <a:tc>
                  <a:txBody>
                    <a:bodyPr/>
                    <a:lstStyle/>
                    <a:p>
                      <a:pPr marL="107950" indent="-107950" algn="l" defTabSz="914400" rtl="0" eaLnBrk="1" latinLnBrk="0" hangingPunct="1">
                        <a:buFont typeface="Arial" panose="020B0604020202020204" pitchFamily="34" charset="0"/>
                        <a:buChar char="•"/>
                      </a:pPr>
                      <a:r>
                        <a:rPr lang="en-GB" sz="1200" kern="1200" dirty="0" smtClean="0">
                          <a:solidFill>
                            <a:schemeClr val="dk1"/>
                          </a:solidFill>
                          <a:latin typeface="+mn-lt"/>
                          <a:ea typeface="+mn-ea"/>
                          <a:cs typeface="+mn-cs"/>
                        </a:rPr>
                        <a:t>Some projects have been put on hold per Finance.  Studying impact and plan to meet with finance to discuss financial impact of projects (maintenance, depreciation) and how to absorb the increase.</a:t>
                      </a:r>
                      <a:endParaRPr lang="en-GB" sz="1200" kern="1200" dirty="0">
                        <a:solidFill>
                          <a:schemeClr val="dk1"/>
                        </a:solidFill>
                        <a:latin typeface="+mn-lt"/>
                        <a:ea typeface="+mn-ea"/>
                        <a:cs typeface="+mn-cs"/>
                      </a:endParaRPr>
                    </a:p>
                  </a:txBody>
                  <a:tcPr/>
                </a:tc>
              </a:tr>
              <a:tr h="506602">
                <a:tc>
                  <a:txBody>
                    <a:bodyPr/>
                    <a:lstStyle/>
                    <a:p>
                      <a:pPr algn="ctr"/>
                      <a:r>
                        <a:rPr lang="en-GB" sz="1200" dirty="0" smtClean="0"/>
                        <a:t>62</a:t>
                      </a:r>
                      <a:endParaRPr lang="en-GB" sz="1200" dirty="0"/>
                    </a:p>
                  </a:txBody>
                  <a:tcPr/>
                </a:tc>
                <a:tc>
                  <a:txBody>
                    <a:bodyPr/>
                    <a:lstStyle/>
                    <a:p>
                      <a:r>
                        <a:rPr lang="en-GB" sz="1200" dirty="0" smtClean="0"/>
                        <a:t>Growth in project portfolio continuing</a:t>
                      </a:r>
                      <a:endParaRPr lang="en-GB" sz="1200" dirty="0"/>
                    </a:p>
                  </a:txBody>
                  <a:tcPr/>
                </a:tc>
                <a:tc>
                  <a:txBody>
                    <a:bodyPr/>
                    <a:lstStyle/>
                    <a:p>
                      <a:pPr marL="107950" indent="-107950" algn="l" defTabSz="914400" rtl="0" eaLnBrk="1" latinLnBrk="0" hangingPunct="1">
                        <a:buFont typeface="Arial" panose="020B0604020202020204" pitchFamily="34" charset="0"/>
                        <a:buChar char="•"/>
                      </a:pPr>
                      <a:r>
                        <a:rPr lang="en-GB" sz="1200" kern="1200" dirty="0" smtClean="0">
                          <a:solidFill>
                            <a:schemeClr val="dk1"/>
                          </a:solidFill>
                          <a:latin typeface="+mn-lt"/>
                          <a:ea typeface="+mn-ea"/>
                          <a:cs typeface="+mn-cs"/>
                        </a:rPr>
                        <a:t> Delays in projects have been addressed with project management.  Now need to reconsider increasing project and core budget to solve growing project demand &amp; innovation needs.</a:t>
                      </a:r>
                      <a:endParaRPr lang="en-GB" sz="1200" kern="1200" dirty="0">
                        <a:solidFill>
                          <a:schemeClr val="dk1"/>
                        </a:solidFill>
                        <a:latin typeface="+mn-lt"/>
                        <a:ea typeface="+mn-ea"/>
                        <a:cs typeface="+mn-cs"/>
                      </a:endParaRPr>
                    </a:p>
                  </a:txBody>
                  <a:tcPr/>
                </a:tc>
              </a:tr>
            </a:tbl>
          </a:graphicData>
        </a:graphic>
      </p:graphicFrame>
      <p:sp>
        <p:nvSpPr>
          <p:cNvPr id="3" name="Oval 2"/>
          <p:cNvSpPr/>
          <p:nvPr/>
        </p:nvSpPr>
        <p:spPr>
          <a:xfrm>
            <a:off x="539552" y="1556792"/>
            <a:ext cx="4176464" cy="1224136"/>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39552" y="2708920"/>
            <a:ext cx="4176464" cy="792088"/>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1909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828800" y="350838"/>
            <a:ext cx="6858000" cy="987425"/>
          </a:xfrm>
        </p:spPr>
        <p:txBody>
          <a:bodyPr/>
          <a:lstStyle/>
          <a:p>
            <a:r>
              <a:rPr lang="en-GB" dirty="0" smtClean="0"/>
              <a:t>Defined classification of Information to understand security impact</a:t>
            </a:r>
          </a:p>
        </p:txBody>
      </p:sp>
      <p:graphicFrame>
        <p:nvGraphicFramePr>
          <p:cNvPr id="6" name="Table 5"/>
          <p:cNvGraphicFramePr>
            <a:graphicFrameLocks noGrp="1"/>
          </p:cNvGraphicFramePr>
          <p:nvPr>
            <p:custDataLst>
              <p:tags r:id="rId1"/>
            </p:custDataLst>
            <p:extLst>
              <p:ext uri="{D42A27DB-BD31-4B8C-83A1-F6EECF244321}">
                <p14:modId xmlns:p14="http://schemas.microsoft.com/office/powerpoint/2010/main" val="2975138674"/>
              </p:ext>
            </p:extLst>
          </p:nvPr>
        </p:nvGraphicFramePr>
        <p:xfrm>
          <a:off x="626797" y="1630363"/>
          <a:ext cx="7876117" cy="4981896"/>
        </p:xfrm>
        <a:graphic>
          <a:graphicData uri="http://schemas.openxmlformats.org/drawingml/2006/table">
            <a:tbl>
              <a:tblPr/>
              <a:tblGrid>
                <a:gridCol w="4724130"/>
                <a:gridCol w="1140307"/>
                <a:gridCol w="2011680"/>
              </a:tblGrid>
              <a:tr h="653064">
                <a:tc>
                  <a:txBody>
                    <a:bodyPr/>
                    <a:lstStyle/>
                    <a:p>
                      <a:r>
                        <a:rPr lang="en-GB" sz="1200" b="1" dirty="0" smtClean="0">
                          <a:solidFill>
                            <a:schemeClr val="bg1"/>
                          </a:solidFill>
                          <a:latin typeface="+mn-lt"/>
                        </a:rPr>
                        <a:t>Information category &amp;</a:t>
                      </a:r>
                      <a:r>
                        <a:rPr lang="en-GB" sz="1200" b="1" baseline="0" dirty="0" smtClean="0">
                          <a:solidFill>
                            <a:schemeClr val="bg1"/>
                          </a:solidFill>
                          <a:latin typeface="+mn-lt"/>
                        </a:rPr>
                        <a:t> non-exhaustive list of examples</a:t>
                      </a:r>
                      <a:endParaRPr lang="en-GB" sz="1200" b="1" dirty="0">
                        <a:solidFill>
                          <a:schemeClr val="bg1"/>
                        </a:solidFill>
                        <a:latin typeface="+mn-lt"/>
                      </a:endParaRPr>
                    </a:p>
                  </a:txBody>
                  <a:tcPr marL="91471" marR="91471"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B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rgbClr val="FFFFFF"/>
                          </a:solidFill>
                          <a:effectLst/>
                          <a:latin typeface="+mn-lt"/>
                          <a:cs typeface="Arial" pitchFamily="34" charset="0"/>
                        </a:rPr>
                        <a:t>Estimated % of information</a:t>
                      </a:r>
                    </a:p>
                  </a:txBody>
                  <a:tcPr marL="91471" marR="91471"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B0000"/>
                    </a:solidFill>
                  </a:tcPr>
                </a:tc>
                <a:tc>
                  <a:txBody>
                    <a:bodyPr/>
                    <a:lstStyle/>
                    <a:p>
                      <a:pPr marL="120650" indent="0">
                        <a:tabLst>
                          <a:tab pos="1720850" algn="l"/>
                        </a:tabLst>
                      </a:pPr>
                      <a:r>
                        <a:rPr lang="en-GB" sz="1200" b="1" dirty="0" smtClean="0">
                          <a:solidFill>
                            <a:schemeClr val="bg1"/>
                          </a:solidFill>
                          <a:latin typeface="+mn-lt"/>
                        </a:rPr>
                        <a:t>Operational</a:t>
                      </a:r>
                      <a:r>
                        <a:rPr lang="en-GB" sz="1200" b="1" baseline="0" dirty="0" smtClean="0">
                          <a:solidFill>
                            <a:schemeClr val="bg1"/>
                          </a:solidFill>
                          <a:latin typeface="+mn-lt"/>
                        </a:rPr>
                        <a:t> i</a:t>
                      </a:r>
                      <a:r>
                        <a:rPr lang="en-GB" sz="1200" b="1" dirty="0" smtClean="0">
                          <a:solidFill>
                            <a:schemeClr val="bg1"/>
                          </a:solidFill>
                          <a:latin typeface="+mn-lt"/>
                        </a:rPr>
                        <a:t>mpact and financial loss of the</a:t>
                      </a:r>
                      <a:r>
                        <a:rPr lang="en-GB" sz="1200" b="1" baseline="0" dirty="0" smtClean="0">
                          <a:solidFill>
                            <a:schemeClr val="bg1"/>
                          </a:solidFill>
                          <a:latin typeface="+mn-lt"/>
                        </a:rPr>
                        <a:t> </a:t>
                      </a:r>
                      <a:r>
                        <a:rPr lang="en-GB" sz="1200" b="1" dirty="0" smtClean="0">
                          <a:solidFill>
                            <a:schemeClr val="bg1"/>
                          </a:solidFill>
                          <a:latin typeface="+mn-lt"/>
                        </a:rPr>
                        <a:t>unauthorized disclosure,</a:t>
                      </a:r>
                      <a:r>
                        <a:rPr lang="en-GB" sz="1200" b="1" baseline="0" dirty="0" smtClean="0">
                          <a:solidFill>
                            <a:schemeClr val="bg1"/>
                          </a:solidFill>
                          <a:latin typeface="+mn-lt"/>
                        </a:rPr>
                        <a:t> alteration, or  destruction of information</a:t>
                      </a:r>
                      <a:endParaRPr lang="en-GB" sz="1200" b="1" dirty="0">
                        <a:solidFill>
                          <a:schemeClr val="bg1"/>
                        </a:solidFill>
                        <a:latin typeface="+mn-lt"/>
                      </a:endParaRPr>
                    </a:p>
                  </a:txBody>
                  <a:tcPr marL="91471" marR="91471"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B0000"/>
                    </a:solidFill>
                  </a:tcPr>
                </a:tc>
              </a:tr>
              <a:tr h="1052707">
                <a:tc>
                  <a:txBody>
                    <a:bodyPr/>
                    <a:lstStyle/>
                    <a:p>
                      <a:r>
                        <a:rPr lang="en-GB" sz="1400" b="1" dirty="0" smtClean="0">
                          <a:solidFill>
                            <a:schemeClr val="tx1"/>
                          </a:solidFill>
                          <a:latin typeface="+mn-lt"/>
                        </a:rPr>
                        <a:t>Highly</a:t>
                      </a:r>
                      <a:r>
                        <a:rPr lang="en-GB" sz="1400" b="1" baseline="0" dirty="0" smtClean="0">
                          <a:solidFill>
                            <a:schemeClr val="tx1"/>
                          </a:solidFill>
                          <a:latin typeface="+mn-lt"/>
                        </a:rPr>
                        <a:t> restricted . </a:t>
                      </a:r>
                      <a:r>
                        <a:rPr lang="en-GB" sz="1200" b="0" u="sng" baseline="0" dirty="0" smtClean="0">
                          <a:solidFill>
                            <a:schemeClr val="tx1"/>
                          </a:solidFill>
                          <a:latin typeface="+mn-lt"/>
                        </a:rPr>
                        <a:t>Examples:</a:t>
                      </a:r>
                    </a:p>
                    <a:p>
                      <a:pPr marL="285750" lvl="1" indent="-285750">
                        <a:buClr>
                          <a:srgbClr val="DB0000"/>
                        </a:buClr>
                        <a:buFont typeface="Wingdings" pitchFamily="2" charset="2"/>
                        <a:buChar char="ü"/>
                        <a:defRPr/>
                      </a:pPr>
                      <a:r>
                        <a:rPr lang="en-GB" sz="1200" dirty="0" smtClean="0">
                          <a:latin typeface="+mn-lt"/>
                        </a:rPr>
                        <a:t>Vulnerable populations highly sensitive data with individual names; </a:t>
                      </a:r>
                    </a:p>
                    <a:p>
                      <a:pPr marL="285750" lvl="1" indent="-285750">
                        <a:buClr>
                          <a:srgbClr val="DB0000"/>
                        </a:buClr>
                        <a:buFont typeface="Wingdings" pitchFamily="2" charset="2"/>
                        <a:buChar char="ü"/>
                        <a:defRPr/>
                      </a:pPr>
                      <a:r>
                        <a:rPr lang="en-GB" sz="1200" dirty="0" smtClean="0">
                          <a:latin typeface="+mn-lt"/>
                        </a:rPr>
                        <a:t>Sensitive disciplinary process information;</a:t>
                      </a:r>
                    </a:p>
                    <a:p>
                      <a:pPr marL="285750" lvl="1" indent="-285750">
                        <a:buClr>
                          <a:srgbClr val="DB0000"/>
                        </a:buClr>
                        <a:buFont typeface="Wingdings" pitchFamily="2" charset="2"/>
                        <a:buChar char="ü"/>
                        <a:defRPr/>
                      </a:pPr>
                      <a:r>
                        <a:rPr lang="en-GB" sz="1200" dirty="0" smtClean="0">
                          <a:latin typeface="+mn-lt"/>
                        </a:rPr>
                        <a:t>Fraud/corruption investigations; </a:t>
                      </a:r>
                    </a:p>
                    <a:p>
                      <a:pPr marL="285750" lvl="1" indent="-285750">
                        <a:buClr>
                          <a:srgbClr val="DB0000"/>
                        </a:buClr>
                        <a:buFont typeface="Wingdings" pitchFamily="2" charset="2"/>
                        <a:buChar char="ü"/>
                        <a:defRPr/>
                      </a:pPr>
                      <a:r>
                        <a:rPr lang="en-GB" sz="1200" dirty="0" smtClean="0">
                          <a:latin typeface="+mn-lt"/>
                        </a:rPr>
                        <a:t>Highly confidential audit reports</a:t>
                      </a:r>
                      <a:endParaRPr lang="en-GB" sz="1200" baseline="0" dirty="0" smtClean="0">
                        <a:solidFill>
                          <a:schemeClr val="tx1"/>
                        </a:solidFill>
                        <a:latin typeface="+mn-lt"/>
                      </a:endParaRPr>
                    </a:p>
                  </a:txBody>
                  <a:tcPr marL="91471" marR="9147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00"/>
                          </a:solidFill>
                          <a:effectLst/>
                          <a:latin typeface="+mn-lt"/>
                          <a:cs typeface="Arial" pitchFamily="34" charset="0"/>
                        </a:rPr>
                        <a:t>Between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00"/>
                          </a:solidFill>
                          <a:effectLst/>
                          <a:latin typeface="+mn-lt"/>
                          <a:cs typeface="Arial" pitchFamily="34" charset="0"/>
                        </a:rPr>
                        <a:t>1-2%</a:t>
                      </a:r>
                    </a:p>
                  </a:txBody>
                  <a:tcPr marL="91471" marR="9147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algn="ctr"/>
                      <a:r>
                        <a:rPr lang="en-GB" sz="1400" dirty="0" smtClean="0">
                          <a:solidFill>
                            <a:schemeClr val="tx1"/>
                          </a:solidFill>
                          <a:latin typeface="+mn-lt"/>
                        </a:rPr>
                        <a:t>Severe</a:t>
                      </a:r>
                      <a:endParaRPr lang="en-GB" sz="1400" baseline="0" dirty="0" smtClean="0">
                        <a:solidFill>
                          <a:schemeClr val="tx1"/>
                        </a:solidFill>
                        <a:latin typeface="+mn-lt"/>
                      </a:endParaRPr>
                    </a:p>
                  </a:txBody>
                  <a:tcPr marL="91471" marR="9147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r>
              <a:tr h="1038224">
                <a:tc>
                  <a:txBody>
                    <a:bodyPr/>
                    <a:lstStyle/>
                    <a:p>
                      <a:r>
                        <a:rPr lang="en-GB" sz="1400" b="1" baseline="0" dirty="0" smtClean="0">
                          <a:solidFill>
                            <a:schemeClr val="tx1"/>
                          </a:solidFill>
                          <a:latin typeface="+mn-lt"/>
                        </a:rPr>
                        <a:t>Restricted. </a:t>
                      </a:r>
                      <a:r>
                        <a:rPr lang="en-GB" sz="1200" b="0" u="sng" baseline="0" dirty="0" smtClean="0">
                          <a:solidFill>
                            <a:schemeClr val="tx1"/>
                          </a:solidFill>
                          <a:latin typeface="+mn-lt"/>
                        </a:rPr>
                        <a:t>Examples:</a:t>
                      </a:r>
                    </a:p>
                    <a:p>
                      <a:pPr marL="285750" lvl="2" indent="-285750">
                        <a:buClr>
                          <a:srgbClr val="DB0000"/>
                        </a:buClr>
                        <a:buFont typeface="Wingdings" pitchFamily="2" charset="2"/>
                        <a:buChar char="ü"/>
                        <a:defRPr/>
                      </a:pPr>
                      <a:r>
                        <a:rPr lang="en-GB" sz="1200" dirty="0" smtClean="0">
                          <a:latin typeface="+mn-lt"/>
                        </a:rPr>
                        <a:t>Personally Identifiable Information (PII) on staff or beneficiaries (e.g. name, passport number) </a:t>
                      </a:r>
                    </a:p>
                    <a:p>
                      <a:pPr marL="285750" lvl="2" indent="-285750">
                        <a:buClr>
                          <a:srgbClr val="DB0000"/>
                        </a:buClr>
                        <a:buFont typeface="Wingdings" pitchFamily="2" charset="2"/>
                        <a:buChar char="ü"/>
                        <a:defRPr/>
                      </a:pPr>
                      <a:r>
                        <a:rPr lang="en-GB" sz="1200" dirty="0" smtClean="0">
                          <a:latin typeface="+mn-lt"/>
                        </a:rPr>
                        <a:t>Beneficiary data with individual names</a:t>
                      </a:r>
                    </a:p>
                    <a:p>
                      <a:pPr marL="285750" lvl="2" indent="-285750">
                        <a:buClr>
                          <a:srgbClr val="DB0000"/>
                        </a:buClr>
                        <a:buFont typeface="Wingdings" pitchFamily="2" charset="2"/>
                        <a:buChar char="ü"/>
                        <a:defRPr/>
                      </a:pPr>
                      <a:r>
                        <a:rPr lang="en-GB" sz="1200" dirty="0" smtClean="0">
                          <a:latin typeface="+mn-lt"/>
                        </a:rPr>
                        <a:t>Personnel files and work history data</a:t>
                      </a:r>
                    </a:p>
                  </a:txBody>
                  <a:tcPr marL="91471" marR="9147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000000"/>
                          </a:solidFill>
                          <a:effectLst/>
                          <a:latin typeface="+mn-lt"/>
                          <a:cs typeface="Arial" pitchFamily="34" charset="0"/>
                        </a:rPr>
                        <a:t>Between</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000000"/>
                          </a:solidFill>
                          <a:effectLst/>
                          <a:latin typeface="+mn-lt"/>
                          <a:cs typeface="Arial" pitchFamily="34" charset="0"/>
                        </a:rPr>
                        <a:t>3-4%</a:t>
                      </a:r>
                    </a:p>
                  </a:txBody>
                  <a:tcPr marL="91471" marR="9147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algn="ctr"/>
                      <a:r>
                        <a:rPr lang="en-GB" sz="1400" dirty="0" smtClean="0">
                          <a:solidFill>
                            <a:schemeClr val="tx1"/>
                          </a:solidFill>
                          <a:latin typeface="+mn-lt"/>
                        </a:rPr>
                        <a:t>Significant</a:t>
                      </a:r>
                      <a:endParaRPr lang="en-GB" sz="1400" dirty="0">
                        <a:solidFill>
                          <a:schemeClr val="tx1"/>
                        </a:solidFill>
                        <a:latin typeface="+mn-lt"/>
                      </a:endParaRPr>
                    </a:p>
                  </a:txBody>
                  <a:tcPr marL="91471" marR="9147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r>
              <a:tr h="1031138">
                <a:tc>
                  <a:txBody>
                    <a:bodyPr/>
                    <a:lstStyle/>
                    <a:p>
                      <a:r>
                        <a:rPr lang="en-GB" sz="1400" b="1" dirty="0" smtClean="0">
                          <a:solidFill>
                            <a:schemeClr val="tx1"/>
                          </a:solidFill>
                          <a:latin typeface="+mn-lt"/>
                        </a:rPr>
                        <a:t>Internal</a:t>
                      </a:r>
                      <a:r>
                        <a:rPr lang="en-GB" sz="1400" b="1" baseline="0" dirty="0" smtClean="0">
                          <a:solidFill>
                            <a:schemeClr val="tx1"/>
                          </a:solidFill>
                          <a:latin typeface="+mn-lt"/>
                        </a:rPr>
                        <a:t> </a:t>
                      </a:r>
                      <a:r>
                        <a:rPr lang="en-GB" sz="1400" baseline="0" dirty="0" smtClean="0">
                          <a:solidFill>
                            <a:schemeClr val="tx1"/>
                          </a:solidFill>
                          <a:latin typeface="+mn-lt"/>
                        </a:rPr>
                        <a:t> </a:t>
                      </a:r>
                      <a:r>
                        <a:rPr lang="en-GB" sz="1200" baseline="0" dirty="0" smtClean="0">
                          <a:solidFill>
                            <a:schemeClr val="tx1"/>
                          </a:solidFill>
                          <a:latin typeface="+mn-lt"/>
                        </a:rPr>
                        <a:t>(</a:t>
                      </a:r>
                      <a:r>
                        <a:rPr lang="en-GB" sz="1200" b="0" baseline="0" dirty="0" smtClean="0">
                          <a:solidFill>
                            <a:schemeClr val="tx1"/>
                          </a:solidFill>
                          <a:latin typeface="+mn-lt"/>
                        </a:rPr>
                        <a:t>default category </a:t>
                      </a:r>
                      <a:r>
                        <a:rPr lang="en-GB" sz="1200" baseline="0" dirty="0" smtClean="0">
                          <a:solidFill>
                            <a:schemeClr val="tx1"/>
                          </a:solidFill>
                          <a:latin typeface="+mn-lt"/>
                        </a:rPr>
                        <a:t>until information is classified). </a:t>
                      </a:r>
                      <a:r>
                        <a:rPr lang="en-GB" sz="1200" u="sng" baseline="0" dirty="0" smtClean="0">
                          <a:solidFill>
                            <a:schemeClr val="tx1"/>
                          </a:solidFill>
                          <a:latin typeface="+mn-lt"/>
                        </a:rPr>
                        <a:t>Examples: </a:t>
                      </a:r>
                    </a:p>
                    <a:p>
                      <a:pPr marL="0" indent="266700">
                        <a:buClr>
                          <a:srgbClr val="C00000"/>
                        </a:buClr>
                        <a:buFont typeface="Wingdings" pitchFamily="2" charset="2"/>
                        <a:buChar char="ü"/>
                        <a:defRPr/>
                      </a:pPr>
                      <a:r>
                        <a:rPr lang="en-GB" sz="1200" baseline="0" dirty="0" smtClean="0">
                          <a:latin typeface="+mn-lt"/>
                        </a:rPr>
                        <a:t> </a:t>
                      </a:r>
                      <a:r>
                        <a:rPr lang="en-GB" sz="1200" dirty="0" smtClean="0">
                          <a:latin typeface="+mn-lt"/>
                        </a:rPr>
                        <a:t>Beneficiary data without individual names;</a:t>
                      </a:r>
                    </a:p>
                    <a:p>
                      <a:pPr marL="0" indent="266700">
                        <a:buClr>
                          <a:srgbClr val="C00000"/>
                        </a:buClr>
                        <a:buFont typeface="Wingdings" pitchFamily="2" charset="2"/>
                        <a:buChar char="ü"/>
                        <a:defRPr/>
                      </a:pPr>
                      <a:r>
                        <a:rPr lang="en-GB" sz="1200" dirty="0" smtClean="0">
                          <a:latin typeface="+mn-lt"/>
                        </a:rPr>
                        <a:t> Internal communications</a:t>
                      </a:r>
                    </a:p>
                    <a:p>
                      <a:pPr marL="0" indent="266700">
                        <a:buClr>
                          <a:srgbClr val="C00000"/>
                        </a:buClr>
                        <a:buFont typeface="Wingdings" pitchFamily="2" charset="2"/>
                        <a:buChar char="ü"/>
                        <a:defRPr/>
                      </a:pPr>
                      <a:r>
                        <a:rPr lang="en-GB" sz="1200" dirty="0" smtClean="0">
                          <a:latin typeface="+mn-lt"/>
                        </a:rPr>
                        <a:t> Internal policies, procedures and standards</a:t>
                      </a:r>
                      <a:endParaRPr lang="en-GB" sz="1200" u="sng" dirty="0">
                        <a:solidFill>
                          <a:schemeClr val="tx1"/>
                        </a:solidFill>
                        <a:latin typeface="+mn-lt"/>
                      </a:endParaRPr>
                    </a:p>
                  </a:txBody>
                  <a:tcPr marL="91471" marR="9147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400" b="0" i="0" u="none" strike="noStrike" kern="1200" cap="none" normalizeH="0" baseline="0" dirty="0" smtClean="0">
                        <a:ln>
                          <a:noFill/>
                        </a:ln>
                        <a:solidFill>
                          <a:srgbClr val="000000"/>
                        </a:solidFill>
                        <a:effectLst/>
                        <a:latin typeface="+mn-lt"/>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400" b="0" i="0" u="none" strike="noStrike" kern="1200" cap="none" normalizeH="0" baseline="0" dirty="0" smtClean="0">
                          <a:ln>
                            <a:noFill/>
                          </a:ln>
                          <a:solidFill>
                            <a:srgbClr val="000000"/>
                          </a:solidFill>
                          <a:effectLst/>
                          <a:latin typeface="+mn-lt"/>
                          <a:ea typeface="+mn-ea"/>
                          <a:cs typeface="Arial" pitchFamily="34" charset="0"/>
                        </a:rPr>
                        <a:t>Up to 95%</a:t>
                      </a:r>
                    </a:p>
                  </a:txBody>
                  <a:tcPr marL="91471" marR="9147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algn="ctr"/>
                      <a:r>
                        <a:rPr lang="en-GB" sz="1400" dirty="0" smtClean="0">
                          <a:solidFill>
                            <a:schemeClr val="tx1"/>
                          </a:solidFill>
                          <a:latin typeface="+mn-lt"/>
                        </a:rPr>
                        <a:t>Limited</a:t>
                      </a:r>
                      <a:r>
                        <a:rPr lang="en-GB" sz="1400" baseline="0" dirty="0" smtClean="0">
                          <a:solidFill>
                            <a:schemeClr val="tx1"/>
                          </a:solidFill>
                          <a:latin typeface="+mn-lt"/>
                        </a:rPr>
                        <a:t> or none</a:t>
                      </a:r>
                      <a:endParaRPr lang="en-GB" sz="1400" dirty="0">
                        <a:solidFill>
                          <a:schemeClr val="tx1"/>
                        </a:solidFill>
                        <a:latin typeface="+mn-lt"/>
                      </a:endParaRPr>
                    </a:p>
                  </a:txBody>
                  <a:tcPr marL="91471" marR="9147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r>
              <a:tr h="854017">
                <a:tc>
                  <a:txBody>
                    <a:bodyPr/>
                    <a:lstStyle/>
                    <a:p>
                      <a:r>
                        <a:rPr lang="en-GB" sz="1400" b="1" dirty="0" smtClean="0">
                          <a:solidFill>
                            <a:schemeClr val="tx1"/>
                          </a:solidFill>
                          <a:latin typeface="+mn-lt"/>
                        </a:rPr>
                        <a:t>Public</a:t>
                      </a:r>
                      <a:r>
                        <a:rPr lang="en-GB" sz="1400" dirty="0" smtClean="0">
                          <a:solidFill>
                            <a:schemeClr val="tx1"/>
                          </a:solidFill>
                          <a:latin typeface="+mn-lt"/>
                        </a:rPr>
                        <a:t> (deliberately</a:t>
                      </a:r>
                      <a:r>
                        <a:rPr lang="en-GB" sz="1400" baseline="0" dirty="0" smtClean="0">
                          <a:solidFill>
                            <a:schemeClr val="tx1"/>
                          </a:solidFill>
                          <a:latin typeface="+mn-lt"/>
                        </a:rPr>
                        <a:t> made public). </a:t>
                      </a:r>
                      <a:r>
                        <a:rPr lang="en-GB" sz="1200" u="sng" baseline="0" dirty="0" smtClean="0">
                          <a:solidFill>
                            <a:schemeClr val="tx1"/>
                          </a:solidFill>
                          <a:latin typeface="+mn-lt"/>
                        </a:rPr>
                        <a:t>Examples</a:t>
                      </a:r>
                      <a:r>
                        <a:rPr lang="en-GB" sz="1200" baseline="0" dirty="0" smtClean="0">
                          <a:solidFill>
                            <a:schemeClr val="tx1"/>
                          </a:solidFill>
                          <a:latin typeface="+mn-lt"/>
                        </a:rPr>
                        <a:t>: </a:t>
                      </a:r>
                    </a:p>
                    <a:p>
                      <a:pPr marL="0" indent="266700">
                        <a:buClr>
                          <a:srgbClr val="C00000"/>
                        </a:buClr>
                        <a:buFont typeface="Wingdings" pitchFamily="2" charset="2"/>
                        <a:buChar char="ü"/>
                        <a:defRPr/>
                      </a:pPr>
                      <a:r>
                        <a:rPr lang="en-GB" sz="1200" dirty="0" smtClean="0">
                          <a:latin typeface="+mn-lt"/>
                        </a:rPr>
                        <a:t> External press releases and publications; </a:t>
                      </a:r>
                    </a:p>
                    <a:p>
                      <a:pPr marL="0" indent="266700">
                        <a:buClr>
                          <a:srgbClr val="C00000"/>
                        </a:buClr>
                        <a:buFont typeface="Wingdings" pitchFamily="2" charset="2"/>
                        <a:buChar char="ü"/>
                        <a:defRPr/>
                      </a:pPr>
                      <a:r>
                        <a:rPr lang="en-GB" sz="1200" dirty="0" smtClean="0">
                          <a:latin typeface="+mn-lt"/>
                        </a:rPr>
                        <a:t> Financial statements after release; </a:t>
                      </a:r>
                      <a:endParaRPr lang="en-GB" sz="1200" dirty="0" smtClean="0">
                        <a:solidFill>
                          <a:schemeClr val="tx1"/>
                        </a:solidFill>
                        <a:latin typeface="+mn-lt"/>
                      </a:endParaRPr>
                    </a:p>
                    <a:p>
                      <a:pPr>
                        <a:buClr>
                          <a:srgbClr val="C00000"/>
                        </a:buClr>
                        <a:buFont typeface="Wingdings" pitchFamily="2" charset="2"/>
                        <a:buChar char="ü"/>
                        <a:defRPr/>
                      </a:pPr>
                      <a:r>
                        <a:rPr lang="en-GB" sz="1200" dirty="0" smtClean="0">
                          <a:solidFill>
                            <a:schemeClr val="tx1"/>
                          </a:solidFill>
                          <a:latin typeface="+mn-lt"/>
                        </a:rPr>
                        <a:t>     Appeal</a:t>
                      </a:r>
                      <a:r>
                        <a:rPr lang="en-GB" sz="1200" baseline="0" dirty="0" smtClean="0">
                          <a:solidFill>
                            <a:schemeClr val="tx1"/>
                          </a:solidFill>
                          <a:latin typeface="+mn-lt"/>
                        </a:rPr>
                        <a:t> documents</a:t>
                      </a:r>
                      <a:endParaRPr lang="en-GB" sz="1200" dirty="0">
                        <a:solidFill>
                          <a:schemeClr val="tx1"/>
                        </a:solidFill>
                        <a:latin typeface="+mn-lt"/>
                      </a:endParaRPr>
                    </a:p>
                  </a:txBody>
                  <a:tcPr marL="91471" marR="9147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rgbClr val="000000"/>
                        </a:solidFill>
                        <a:effectLst/>
                        <a:latin typeface="Calibri" pitchFamily="34" charset="0"/>
                        <a:cs typeface="Arial" pitchFamily="34" charset="0"/>
                      </a:endParaRPr>
                    </a:p>
                  </a:txBody>
                  <a:tcPr marL="91471" marR="91471" marT="45701" marB="45701"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GB" sz="1400" dirty="0" smtClean="0">
                          <a:solidFill>
                            <a:schemeClr val="tx1"/>
                          </a:solidFill>
                          <a:latin typeface="+mn-lt"/>
                        </a:rPr>
                        <a:t>None expected</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00"/>
                        </a:solidFill>
                        <a:effectLst/>
                        <a:latin typeface="+mn-lt"/>
                        <a:cs typeface="Arial" pitchFamily="34" charset="0"/>
                      </a:endParaRPr>
                    </a:p>
                  </a:txBody>
                  <a:tcPr marL="91471" marR="91471" marT="45705" marB="4570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r>
            </a:tbl>
          </a:graphicData>
        </a:graphic>
      </p:graphicFrame>
    </p:spTree>
    <p:extLst>
      <p:ext uri="{BB962C8B-B14F-4D97-AF65-F5344CB8AC3E}">
        <p14:creationId xmlns:p14="http://schemas.microsoft.com/office/powerpoint/2010/main" val="10647297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questions for local applications</a:t>
            </a:r>
            <a:endParaRPr lang="en-US" dirty="0"/>
          </a:p>
        </p:txBody>
      </p:sp>
      <p:sp>
        <p:nvSpPr>
          <p:cNvPr id="3" name="Content Placeholder 2"/>
          <p:cNvSpPr>
            <a:spLocks noGrp="1"/>
          </p:cNvSpPr>
          <p:nvPr>
            <p:ph idx="1"/>
          </p:nvPr>
        </p:nvSpPr>
        <p:spPr>
          <a:xfrm>
            <a:off x="755576" y="1556792"/>
            <a:ext cx="8136904" cy="4191000"/>
          </a:xfrm>
        </p:spPr>
        <p:txBody>
          <a:bodyPr/>
          <a:lstStyle/>
          <a:p>
            <a:r>
              <a:rPr lang="en-US" dirty="0" smtClean="0"/>
              <a:t>How do </a:t>
            </a:r>
            <a:r>
              <a:rPr lang="en-US" dirty="0"/>
              <a:t>we move local applications to </a:t>
            </a:r>
            <a:r>
              <a:rPr lang="en-US" dirty="0" smtClean="0"/>
              <a:t>regional &amp; </a:t>
            </a:r>
            <a:r>
              <a:rPr lang="en-US" dirty="0"/>
              <a:t>global stage? </a:t>
            </a:r>
            <a:endParaRPr lang="en-US" dirty="0" smtClean="0"/>
          </a:p>
          <a:p>
            <a:endParaRPr lang="en-US" u="sng" dirty="0"/>
          </a:p>
          <a:p>
            <a:pPr marL="457200" indent="-457200">
              <a:buFont typeface="+mj-lt"/>
              <a:buAutoNum type="arabicPeriod"/>
            </a:pPr>
            <a:r>
              <a:rPr lang="en-US" dirty="0" smtClean="0"/>
              <a:t>How is it </a:t>
            </a:r>
            <a:r>
              <a:rPr lang="en-US" u="sng" dirty="0" smtClean="0"/>
              <a:t>sustainable? </a:t>
            </a:r>
            <a:r>
              <a:rPr lang="en-US" dirty="0" smtClean="0"/>
              <a:t> Is funding </a:t>
            </a:r>
            <a:r>
              <a:rPr lang="en-US" dirty="0"/>
              <a:t>is in place to scale and survive developer and sponsor turnover</a:t>
            </a:r>
            <a:r>
              <a:rPr lang="en-US" dirty="0" smtClean="0"/>
              <a:t>.</a:t>
            </a:r>
          </a:p>
          <a:p>
            <a:pPr marL="457200" indent="-457200">
              <a:buFont typeface="+mj-lt"/>
              <a:buAutoNum type="arabicPeriod"/>
            </a:pPr>
            <a:r>
              <a:rPr lang="en-US" dirty="0" smtClean="0"/>
              <a:t>How is it </a:t>
            </a:r>
            <a:r>
              <a:rPr lang="en-US" u="sng" dirty="0" smtClean="0"/>
              <a:t>maintainable? </a:t>
            </a:r>
            <a:r>
              <a:rPr lang="en-US" dirty="0" smtClean="0"/>
              <a:t> Does it have technology architecture, standards, integration to work in IFRC IT ecosystem?</a:t>
            </a:r>
          </a:p>
          <a:p>
            <a:pPr marL="457200" indent="-457200">
              <a:buFont typeface="+mj-lt"/>
              <a:buAutoNum type="arabicPeriod"/>
            </a:pPr>
            <a:r>
              <a:rPr lang="en-US" dirty="0" smtClean="0"/>
              <a:t>How is it </a:t>
            </a:r>
            <a:r>
              <a:rPr lang="en-US" u="sng" dirty="0" smtClean="0"/>
              <a:t>supportable?</a:t>
            </a:r>
            <a:r>
              <a:rPr lang="en-US" dirty="0" smtClean="0"/>
              <a:t> Is the </a:t>
            </a:r>
            <a:r>
              <a:rPr lang="en-US" dirty="0"/>
              <a:t>training and service  plan to support users </a:t>
            </a:r>
            <a:r>
              <a:rPr lang="en-US" dirty="0" smtClean="0"/>
              <a:t>in place </a:t>
            </a:r>
            <a:r>
              <a:rPr lang="en-US" dirty="0"/>
              <a:t>before growing the base of </a:t>
            </a:r>
            <a:r>
              <a:rPr lang="en-US" dirty="0" smtClean="0"/>
              <a:t>users?</a:t>
            </a:r>
            <a:endParaRPr lang="en-US" dirty="0"/>
          </a:p>
          <a:p>
            <a:endParaRPr lang="en-US" dirty="0" smtClean="0"/>
          </a:p>
          <a:p>
            <a:pPr marL="0" indent="0"/>
            <a:r>
              <a:rPr lang="en-US" i="1" dirty="0" smtClean="0">
                <a:solidFill>
                  <a:srgbClr val="FF0000"/>
                </a:solidFill>
              </a:rPr>
              <a:t>The Global/NS potential and sharing needs to be built into the design </a:t>
            </a:r>
            <a:r>
              <a:rPr lang="en-US" i="1" u="sng" dirty="0" smtClean="0">
                <a:solidFill>
                  <a:srgbClr val="FF0000"/>
                </a:solidFill>
              </a:rPr>
              <a:t>from the beginning</a:t>
            </a:r>
            <a:r>
              <a:rPr lang="en-US" i="1" dirty="0" smtClean="0">
                <a:solidFill>
                  <a:srgbClr val="FF0000"/>
                </a:solidFill>
              </a:rPr>
              <a:t>, not at the end of a project</a:t>
            </a:r>
          </a:p>
          <a:p>
            <a:pPr marL="0" indent="0"/>
            <a:r>
              <a:rPr lang="en-US" i="1" dirty="0" smtClean="0"/>
              <a:t>Also time </a:t>
            </a:r>
            <a:r>
              <a:rPr lang="en-US" i="1" dirty="0"/>
              <a:t>and costs for </a:t>
            </a:r>
            <a:r>
              <a:rPr lang="en-US" i="1" dirty="0" smtClean="0"/>
              <a:t>applications </a:t>
            </a:r>
            <a:r>
              <a:rPr lang="en-US" i="1" dirty="0"/>
              <a:t>need to be </a:t>
            </a:r>
            <a:r>
              <a:rPr lang="en-US" i="1" u="sng" dirty="0"/>
              <a:t>locally affordable</a:t>
            </a:r>
            <a:r>
              <a:rPr lang="en-US" i="1" dirty="0"/>
              <a:t>, not </a:t>
            </a:r>
            <a:r>
              <a:rPr lang="en-US" i="1" dirty="0" smtClean="0"/>
              <a:t>centrally, …consistent with NS </a:t>
            </a:r>
            <a:r>
              <a:rPr lang="en-US" i="1" dirty="0"/>
              <a:t>capacity building model.</a:t>
            </a:r>
          </a:p>
          <a:p>
            <a:endParaRPr lang="en-US" dirty="0"/>
          </a:p>
        </p:txBody>
      </p:sp>
    </p:spTree>
    <p:extLst>
      <p:ext uri="{BB962C8B-B14F-4D97-AF65-F5344CB8AC3E}">
        <p14:creationId xmlns:p14="http://schemas.microsoft.com/office/powerpoint/2010/main" val="3876419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FF00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3200" dirty="0" smtClean="0">
              <a:solidFill>
                <a:schemeClr val="bg1"/>
              </a:solidFill>
            </a:endParaRPr>
          </a:p>
          <a:p>
            <a:endParaRPr lang="en-US" sz="3200" dirty="0">
              <a:solidFill>
                <a:schemeClr val="bg1"/>
              </a:solidFill>
            </a:endParaRPr>
          </a:p>
          <a:p>
            <a:r>
              <a:rPr lang="en-US" sz="3200" dirty="0" smtClean="0">
                <a:solidFill>
                  <a:schemeClr val="bg1"/>
                </a:solidFill>
              </a:rPr>
              <a:t>CONCLUSION</a:t>
            </a:r>
            <a:endParaRPr lang="en-US" sz="3200" dirty="0">
              <a:solidFill>
                <a:schemeClr val="bg1"/>
              </a:solidFill>
            </a:endParaRPr>
          </a:p>
        </p:txBody>
      </p:sp>
    </p:spTree>
    <p:extLst>
      <p:ext uri="{BB962C8B-B14F-4D97-AF65-F5344CB8AC3E}">
        <p14:creationId xmlns:p14="http://schemas.microsoft.com/office/powerpoint/2010/main" val="26450263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Short…</a:t>
            </a:r>
            <a:endParaRPr lang="en-US" dirty="0"/>
          </a:p>
        </p:txBody>
      </p:sp>
      <p:sp>
        <p:nvSpPr>
          <p:cNvPr id="3" name="Content Placeholder 2"/>
          <p:cNvSpPr>
            <a:spLocks noGrp="1"/>
          </p:cNvSpPr>
          <p:nvPr>
            <p:ph idx="1"/>
          </p:nvPr>
        </p:nvSpPr>
        <p:spPr>
          <a:xfrm>
            <a:off x="755576" y="1676400"/>
            <a:ext cx="7931224" cy="4191000"/>
          </a:xfrm>
        </p:spPr>
        <p:txBody>
          <a:bodyPr/>
          <a:lstStyle/>
          <a:p>
            <a:pPr marL="342900" indent="-342900">
              <a:buFont typeface="Wingdings" pitchFamily="2" charset="2"/>
              <a:buChar char="Ø"/>
            </a:pPr>
            <a:r>
              <a:rPr lang="en-GB" dirty="0" smtClean="0"/>
              <a:t>We need </a:t>
            </a:r>
            <a:r>
              <a:rPr lang="en-GB" dirty="0"/>
              <a:t>to use Federation resources </a:t>
            </a:r>
            <a:r>
              <a:rPr lang="en-GB" dirty="0" smtClean="0"/>
              <a:t>effectively and that includes technology and ISD</a:t>
            </a:r>
          </a:p>
          <a:p>
            <a:pPr marL="342900" indent="-342900">
              <a:buFont typeface="Wingdings" pitchFamily="2" charset="2"/>
              <a:buChar char="Ø"/>
            </a:pPr>
            <a:r>
              <a:rPr lang="en-GB" dirty="0" smtClean="0"/>
              <a:t>ISD’s </a:t>
            </a:r>
            <a:r>
              <a:rPr lang="en-GB" dirty="0"/>
              <a:t>responsibility is to deliver </a:t>
            </a:r>
            <a:r>
              <a:rPr lang="en-GB" dirty="0" smtClean="0"/>
              <a:t>IT value </a:t>
            </a:r>
            <a:r>
              <a:rPr lang="en-GB" dirty="0"/>
              <a:t>to the whole </a:t>
            </a:r>
            <a:r>
              <a:rPr lang="en-GB" dirty="0" smtClean="0"/>
              <a:t>secretariat and beyond </a:t>
            </a:r>
            <a:r>
              <a:rPr lang="en-GB" i="1" dirty="0" smtClean="0"/>
              <a:t>(convening the RCRC IT market of sharing)</a:t>
            </a:r>
          </a:p>
          <a:p>
            <a:pPr marL="342900" indent="-342900">
              <a:buFont typeface="Wingdings" pitchFamily="2" charset="2"/>
              <a:buChar char="Ø"/>
            </a:pPr>
            <a:r>
              <a:rPr lang="en-GB" dirty="0" smtClean="0"/>
              <a:t>Zones </a:t>
            </a:r>
            <a:r>
              <a:rPr lang="en-GB" dirty="0"/>
              <a:t>can contribute to </a:t>
            </a:r>
            <a:r>
              <a:rPr lang="en-GB" dirty="0" smtClean="0"/>
              <a:t>this by developing local applications in </a:t>
            </a:r>
            <a:r>
              <a:rPr lang="en-GB" dirty="0"/>
              <a:t>such a way that we can use them more </a:t>
            </a:r>
            <a:r>
              <a:rPr lang="en-GB" dirty="0" smtClean="0"/>
              <a:t>widely</a:t>
            </a:r>
          </a:p>
          <a:p>
            <a:pPr marL="520700" lvl="1" indent="-342900">
              <a:buFont typeface="Wingdings" pitchFamily="2" charset="2"/>
              <a:buChar char="Ø"/>
            </a:pPr>
            <a:r>
              <a:rPr lang="en-GB" sz="2000" dirty="0" smtClean="0"/>
              <a:t>And avoid divergence by developing applications in isolation</a:t>
            </a:r>
          </a:p>
          <a:p>
            <a:pPr marL="520700" lvl="1" indent="-342900">
              <a:buFont typeface="Wingdings" pitchFamily="2" charset="2"/>
              <a:buChar char="Ø"/>
            </a:pPr>
            <a:r>
              <a:rPr lang="en-GB" sz="2000" dirty="0" smtClean="0"/>
              <a:t>Avoiding applications that duplicate</a:t>
            </a:r>
            <a:r>
              <a:rPr lang="en-GB" sz="2000" dirty="0"/>
              <a:t>, undermine or complicate work which is being carried out </a:t>
            </a:r>
            <a:r>
              <a:rPr lang="en-GB" sz="2000" dirty="0" smtClean="0"/>
              <a:t>elsewhere</a:t>
            </a:r>
          </a:p>
          <a:p>
            <a:pPr marL="520700" lvl="1" indent="-342900">
              <a:buFont typeface="Wingdings" pitchFamily="2" charset="2"/>
              <a:buChar char="Ø"/>
            </a:pPr>
            <a:r>
              <a:rPr lang="en-GB" sz="2000" dirty="0" smtClean="0"/>
              <a:t>Championing data standards for consistency</a:t>
            </a:r>
          </a:p>
          <a:p>
            <a:pPr marL="342900" indent="-342900">
              <a:buFont typeface="Wingdings" pitchFamily="2" charset="2"/>
              <a:buChar char="Ø"/>
            </a:pPr>
            <a:r>
              <a:rPr lang="en-GB" sz="2200" dirty="0" smtClean="0">
                <a:solidFill>
                  <a:srgbClr val="FF0000"/>
                </a:solidFill>
              </a:rPr>
              <a:t>This takes consultation</a:t>
            </a:r>
            <a:endParaRPr lang="en-US" sz="2200" dirty="0">
              <a:solidFill>
                <a:srgbClr val="FF0000"/>
              </a:solidFill>
            </a:endParaRPr>
          </a:p>
          <a:p>
            <a:endParaRPr lang="en-US" sz="2400" dirty="0"/>
          </a:p>
        </p:txBody>
      </p:sp>
    </p:spTree>
    <p:extLst>
      <p:ext uri="{BB962C8B-B14F-4D97-AF65-F5344CB8AC3E}">
        <p14:creationId xmlns:p14="http://schemas.microsoft.com/office/powerpoint/2010/main" val="21401315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do to turn Shadow IT into Impact IT?</a:t>
            </a:r>
            <a:endParaRPr lang="en-US" dirty="0"/>
          </a:p>
        </p:txBody>
      </p:sp>
      <p:sp>
        <p:nvSpPr>
          <p:cNvPr id="3" name="Content Placeholder 2"/>
          <p:cNvSpPr>
            <a:spLocks noGrp="1"/>
          </p:cNvSpPr>
          <p:nvPr>
            <p:ph idx="1"/>
          </p:nvPr>
        </p:nvSpPr>
        <p:spPr>
          <a:xfrm>
            <a:off x="971600" y="1676400"/>
            <a:ext cx="7715200" cy="4191000"/>
          </a:xfrm>
        </p:spPr>
        <p:txBody>
          <a:bodyPr/>
          <a:lstStyle/>
          <a:p>
            <a:pPr marL="457200" indent="-457200">
              <a:buFont typeface="+mj-lt"/>
              <a:buAutoNum type="arabicPeriod"/>
            </a:pPr>
            <a:r>
              <a:rPr lang="en-US" dirty="0" smtClean="0"/>
              <a:t>Consult with IT Department </a:t>
            </a:r>
            <a:r>
              <a:rPr lang="en-US" i="1" dirty="0" smtClean="0"/>
              <a:t>(ISD)</a:t>
            </a:r>
          </a:p>
          <a:p>
            <a:pPr marL="685800" lvl="2" indent="-223838"/>
            <a:r>
              <a:rPr lang="en-US" dirty="0" smtClean="0"/>
              <a:t>We </a:t>
            </a:r>
            <a:r>
              <a:rPr lang="en-US" dirty="0"/>
              <a:t>want to build bridges, not </a:t>
            </a:r>
            <a:r>
              <a:rPr lang="en-US" dirty="0" smtClean="0"/>
              <a:t>obstacles</a:t>
            </a:r>
            <a:endParaRPr lang="en-US" dirty="0"/>
          </a:p>
          <a:p>
            <a:pPr marL="457200" indent="-457200">
              <a:buFont typeface="+mj-lt"/>
              <a:buAutoNum type="arabicPeriod"/>
            </a:pPr>
            <a:r>
              <a:rPr lang="en-US" dirty="0" smtClean="0"/>
              <a:t>Consult with ITSG </a:t>
            </a:r>
            <a:r>
              <a:rPr lang="en-US" i="1" dirty="0" smtClean="0"/>
              <a:t>(the IFRC IT governance arm)</a:t>
            </a:r>
          </a:p>
          <a:p>
            <a:pPr marL="685800" lvl="2" indent="-223838"/>
            <a:r>
              <a:rPr lang="en-US" dirty="0" smtClean="0"/>
              <a:t>For projects over 50K, see the TOR</a:t>
            </a:r>
          </a:p>
          <a:p>
            <a:pPr marL="457200" indent="-457200">
              <a:buFont typeface="+mj-lt"/>
              <a:buAutoNum type="arabicPeriod"/>
            </a:pPr>
            <a:r>
              <a:rPr lang="en-US" dirty="0" smtClean="0"/>
              <a:t>Use the IT Project Methodology developed with Accenture</a:t>
            </a:r>
          </a:p>
          <a:p>
            <a:pPr marL="457200" indent="-457200">
              <a:buFont typeface="+mj-lt"/>
              <a:buAutoNum type="arabicPeriod"/>
            </a:pPr>
            <a:r>
              <a:rPr lang="en-US" dirty="0" smtClean="0"/>
              <a:t>Route consulting projects with IT components to ISD for review </a:t>
            </a:r>
            <a:r>
              <a:rPr lang="en-US" i="1" dirty="0" smtClean="0"/>
              <a:t>(an HR, Legal ask)</a:t>
            </a:r>
          </a:p>
          <a:p>
            <a:pPr marL="457200" indent="-457200">
              <a:buFont typeface="+mj-lt"/>
              <a:buAutoNum type="arabicPeriod"/>
            </a:pPr>
            <a:r>
              <a:rPr lang="en-US" dirty="0" smtClean="0"/>
              <a:t>Use the Technology Catalogue </a:t>
            </a:r>
            <a:r>
              <a:rPr lang="en-US" i="1" dirty="0" smtClean="0"/>
              <a:t>(who has already done something like I want to do?)</a:t>
            </a:r>
          </a:p>
          <a:p>
            <a:pPr marL="457200" indent="-457200">
              <a:buFont typeface="+mj-lt"/>
              <a:buAutoNum type="arabicPeriod"/>
            </a:pPr>
            <a:r>
              <a:rPr lang="en-US" dirty="0" smtClean="0"/>
              <a:t>Use commercial off-the-shelf (COTS) solutions </a:t>
            </a:r>
          </a:p>
          <a:p>
            <a:pPr marL="685800" lvl="2" indent="-223838"/>
            <a:r>
              <a:rPr lang="en-US" dirty="0"/>
              <a:t>Avoid large custom projects with high TCO</a:t>
            </a:r>
          </a:p>
        </p:txBody>
      </p:sp>
    </p:spTree>
    <p:extLst>
      <p:ext uri="{BB962C8B-B14F-4D97-AF65-F5344CB8AC3E}">
        <p14:creationId xmlns:p14="http://schemas.microsoft.com/office/powerpoint/2010/main" val="41507890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How do we motivate sharing ideas with ISD?</a:t>
            </a:r>
            <a:endParaRPr lang="en-GB" sz="2400" dirty="0"/>
          </a:p>
        </p:txBody>
      </p:sp>
      <p:sp>
        <p:nvSpPr>
          <p:cNvPr id="3" name="Content Placeholder 2"/>
          <p:cNvSpPr>
            <a:spLocks noGrp="1"/>
          </p:cNvSpPr>
          <p:nvPr>
            <p:ph idx="1"/>
          </p:nvPr>
        </p:nvSpPr>
        <p:spPr/>
        <p:txBody>
          <a:bodyPr/>
          <a:lstStyle/>
          <a:p>
            <a:r>
              <a:rPr lang="en-US" dirty="0" smtClean="0"/>
              <a:t>Where is the “magnet” for innovation?</a:t>
            </a:r>
          </a:p>
          <a:p>
            <a:pPr lvl="1">
              <a:buFont typeface="Courier New" pitchFamily="49" charset="0"/>
              <a:buChar char="o"/>
            </a:pPr>
            <a:r>
              <a:rPr lang="en-US" dirty="0" smtClean="0"/>
              <a:t>The Technology Catalogue: recognizing pride in authorship</a:t>
            </a:r>
          </a:p>
          <a:p>
            <a:r>
              <a:rPr lang="en-US" dirty="0" smtClean="0"/>
              <a:t>How to we keep this positive and fun?</a:t>
            </a:r>
          </a:p>
          <a:p>
            <a:pPr lvl="1">
              <a:buFont typeface="Courier New" pitchFamily="49" charset="0"/>
              <a:buChar char="o"/>
            </a:pPr>
            <a:r>
              <a:rPr lang="en-US" dirty="0" smtClean="0"/>
              <a:t>The applications contest</a:t>
            </a:r>
          </a:p>
          <a:p>
            <a:r>
              <a:rPr lang="en-US" dirty="0" smtClean="0"/>
              <a:t>How do we better understand the risks?</a:t>
            </a:r>
          </a:p>
          <a:p>
            <a:pPr lvl="1">
              <a:buFont typeface="Courier New" pitchFamily="49" charset="0"/>
              <a:buChar char="o"/>
            </a:pPr>
            <a:r>
              <a:rPr lang="en-US" dirty="0" smtClean="0"/>
              <a:t>Continue to develop the case studies</a:t>
            </a:r>
          </a:p>
          <a:p>
            <a:pPr lvl="1">
              <a:buFont typeface="Courier New" pitchFamily="49" charset="0"/>
              <a:buChar char="o"/>
            </a:pPr>
            <a:r>
              <a:rPr lang="en-US" dirty="0" smtClean="0"/>
              <a:t>Educate staff on the “checklist”</a:t>
            </a:r>
          </a:p>
          <a:p>
            <a:pPr lvl="1">
              <a:buFont typeface="Courier New" pitchFamily="49" charset="0"/>
              <a:buChar char="o"/>
            </a:pPr>
            <a:endParaRPr lang="en-US" dirty="0" smtClean="0"/>
          </a:p>
          <a:p>
            <a:pPr>
              <a:buNone/>
            </a:pPr>
            <a:r>
              <a:rPr lang="en-US" i="1" dirty="0" smtClean="0">
                <a:solidFill>
                  <a:srgbClr val="FF0000"/>
                </a:solidFill>
              </a:rPr>
              <a:t>ISD needs to be a trusted advisor </a:t>
            </a:r>
            <a:r>
              <a:rPr lang="en-US" i="1" u="sng" dirty="0" smtClean="0">
                <a:solidFill>
                  <a:srgbClr val="FF0000"/>
                </a:solidFill>
              </a:rPr>
              <a:t>and</a:t>
            </a:r>
            <a:r>
              <a:rPr lang="en-US" i="1" dirty="0" smtClean="0">
                <a:solidFill>
                  <a:srgbClr val="FF0000"/>
                </a:solidFill>
              </a:rPr>
              <a:t> </a:t>
            </a:r>
          </a:p>
          <a:p>
            <a:pPr>
              <a:buNone/>
            </a:pPr>
            <a:r>
              <a:rPr lang="en-US" i="1" dirty="0" smtClean="0">
                <a:solidFill>
                  <a:srgbClr val="FF0000"/>
                </a:solidFill>
              </a:rPr>
              <a:t>ISD needs to protect the organization</a:t>
            </a:r>
            <a:endParaRPr lang="en-GB" i="1" dirty="0">
              <a:solidFill>
                <a:srgbClr val="FF0000"/>
              </a:solidFill>
            </a:endParaRPr>
          </a:p>
        </p:txBody>
      </p:sp>
    </p:spTree>
    <p:extLst>
      <p:ext uri="{BB962C8B-B14F-4D97-AF65-F5344CB8AC3E}">
        <p14:creationId xmlns:p14="http://schemas.microsoft.com/office/powerpoint/2010/main" val="444161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smtClean="0"/>
              <a:t>ISD in Balance</a:t>
            </a:r>
            <a:endParaRPr lang="en-US" sz="3200" dirty="0"/>
          </a:p>
        </p:txBody>
      </p:sp>
      <p:pic>
        <p:nvPicPr>
          <p:cNvPr id="2050" name="Picture 2" descr="http://www.playgroundteetertotters.com/graphics/playgroundteetertotters_springseesaw_2_blu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1844824"/>
            <a:ext cx="5700713" cy="425767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331640" y="6309320"/>
            <a:ext cx="2691763" cy="400110"/>
          </a:xfrm>
          <a:prstGeom prst="rect">
            <a:avLst/>
          </a:prstGeom>
          <a:noFill/>
        </p:spPr>
        <p:txBody>
          <a:bodyPr wrap="none" rtlCol="0">
            <a:spAutoFit/>
          </a:bodyPr>
          <a:lstStyle/>
          <a:p>
            <a:r>
              <a:rPr lang="en-US" sz="2000" b="1" dirty="0" smtClean="0">
                <a:solidFill>
                  <a:srgbClr val="C00000"/>
                </a:solidFill>
              </a:rPr>
              <a:t>The Future-Strategic</a:t>
            </a:r>
            <a:endParaRPr lang="en-US" sz="2000" b="1" dirty="0">
              <a:solidFill>
                <a:srgbClr val="C00000"/>
              </a:solidFill>
            </a:endParaRPr>
          </a:p>
        </p:txBody>
      </p:sp>
      <p:sp>
        <p:nvSpPr>
          <p:cNvPr id="5" name="TextBox 4"/>
          <p:cNvSpPr txBox="1"/>
          <p:nvPr/>
        </p:nvSpPr>
        <p:spPr>
          <a:xfrm>
            <a:off x="5120597" y="6309320"/>
            <a:ext cx="3161443" cy="400110"/>
          </a:xfrm>
          <a:prstGeom prst="rect">
            <a:avLst/>
          </a:prstGeom>
          <a:noFill/>
        </p:spPr>
        <p:txBody>
          <a:bodyPr wrap="none" rtlCol="0">
            <a:spAutoFit/>
          </a:bodyPr>
          <a:lstStyle/>
          <a:p>
            <a:r>
              <a:rPr lang="en-US" sz="2000" b="1" dirty="0" smtClean="0">
                <a:solidFill>
                  <a:srgbClr val="C00000"/>
                </a:solidFill>
              </a:rPr>
              <a:t>The Present-Operational</a:t>
            </a:r>
            <a:endParaRPr lang="en-US" sz="2000" b="1" dirty="0">
              <a:solidFill>
                <a:srgbClr val="C00000"/>
              </a:solidFill>
            </a:endParaRPr>
          </a:p>
        </p:txBody>
      </p:sp>
      <p:sp>
        <p:nvSpPr>
          <p:cNvPr id="4" name="Left-Right Arrow 3"/>
          <p:cNvSpPr/>
          <p:nvPr/>
        </p:nvSpPr>
        <p:spPr>
          <a:xfrm>
            <a:off x="4139952" y="6237312"/>
            <a:ext cx="792088" cy="472118"/>
          </a:xfrm>
          <a:prstGeom prst="lef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spTree>
    <p:extLst>
      <p:ext uri="{BB962C8B-B14F-4D97-AF65-F5344CB8AC3E}">
        <p14:creationId xmlns:p14="http://schemas.microsoft.com/office/powerpoint/2010/main" val="4052101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ctrTitle" idx="4294967295"/>
          </p:nvPr>
        </p:nvSpPr>
        <p:spPr bwMode="auto">
          <a:xfrm>
            <a:off x="990600" y="2819400"/>
            <a:ext cx="7239000" cy="647591"/>
          </a:xfrm>
          <a:prstGeom prst="rect">
            <a:avLst/>
          </a:prstGeom>
          <a:noFill/>
          <a:ln>
            <a:miter lim="800000"/>
            <a:headEnd/>
            <a:tailEnd/>
          </a:ln>
        </p:spPr>
        <p:txBody>
          <a:bodyPr wrap="square" lIns="91435" tIns="45718" rIns="91435" bIns="45718" numCol="1" anchor="t" anchorCtr="0" compatLnSpc="1">
            <a:prstTxWarp prst="textNoShape">
              <a:avLst/>
            </a:prstTxWarp>
          </a:bodyPr>
          <a:lstStyle/>
          <a:p>
            <a:pPr algn="ctr"/>
            <a:r>
              <a:rPr lang="en-US" dirty="0" smtClean="0">
                <a:ea typeface="ＭＳ Ｐゴシック" pitchFamily="34" charset="-128"/>
              </a:rPr>
              <a:t>Questions?</a:t>
            </a:r>
          </a:p>
        </p:txBody>
      </p:sp>
      <p:sp>
        <p:nvSpPr>
          <p:cNvPr id="52227" name="Rectangle 3"/>
          <p:cNvSpPr>
            <a:spLocks noGrp="1"/>
          </p:cNvSpPr>
          <p:nvPr>
            <p:ph type="subTitle" idx="4294967295"/>
          </p:nvPr>
        </p:nvSpPr>
        <p:spPr bwMode="auto">
          <a:xfrm>
            <a:off x="990600" y="3886200"/>
            <a:ext cx="7239000" cy="1752600"/>
          </a:xfrm>
          <a:prstGeom prst="rect">
            <a:avLst/>
          </a:prstGeom>
          <a:noFill/>
          <a:ln>
            <a:miter lim="800000"/>
            <a:headEnd/>
            <a:tailEnd/>
          </a:ln>
        </p:spPr>
        <p:txBody>
          <a:bodyPr wrap="square" lIns="91435" tIns="45718" rIns="91435" bIns="45718" numCol="1" anchor="t" anchorCtr="0" compatLnSpc="1">
            <a:prstTxWarp prst="textNoShape">
              <a:avLst/>
            </a:prstTxWarp>
          </a:bodyPr>
          <a:lstStyle/>
          <a:p>
            <a:r>
              <a:rPr lang="en-US" smtClean="0">
                <a:ea typeface="ＭＳ Ｐゴシック" pitchFamily="34" charset="-128"/>
              </a:rPr>
              <a:t> </a:t>
            </a:r>
          </a:p>
        </p:txBody>
      </p:sp>
      <p:pic>
        <p:nvPicPr>
          <p:cNvPr id="52228" name="Picture 4"/>
          <p:cNvPicPr>
            <a:picLocks noChangeAspect="1" noChangeArrowheads="1"/>
          </p:cNvPicPr>
          <p:nvPr/>
        </p:nvPicPr>
        <p:blipFill>
          <a:blip r:embed="rId3" cstate="print"/>
          <a:srcRect/>
          <a:stretch>
            <a:fillRect/>
          </a:stretch>
        </p:blipFill>
        <p:spPr bwMode="auto">
          <a:xfrm>
            <a:off x="765721" y="3752702"/>
            <a:ext cx="7768828" cy="972220"/>
          </a:xfrm>
          <a:prstGeom prst="rect">
            <a:avLst/>
          </a:prstGeom>
          <a:noFill/>
          <a:ln w="9525">
            <a:noFill/>
            <a:miter lim="800000"/>
            <a:headEnd/>
            <a:tailEnd/>
          </a:ln>
        </p:spPr>
      </p:pic>
    </p:spTree>
    <p:extLst>
      <p:ext uri="{BB962C8B-B14F-4D97-AF65-F5344CB8AC3E}">
        <p14:creationId xmlns:p14="http://schemas.microsoft.com/office/powerpoint/2010/main" val="4783838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FF000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3200" dirty="0" smtClean="0">
              <a:solidFill>
                <a:schemeClr val="bg1"/>
              </a:solidFill>
            </a:endParaRPr>
          </a:p>
          <a:p>
            <a:endParaRPr lang="en-US" sz="3200" dirty="0">
              <a:solidFill>
                <a:schemeClr val="bg1"/>
              </a:solidFill>
            </a:endParaRPr>
          </a:p>
          <a:p>
            <a:r>
              <a:rPr lang="en-US" sz="3200" dirty="0" smtClean="0">
                <a:solidFill>
                  <a:schemeClr val="bg1"/>
                </a:solidFill>
              </a:rPr>
              <a:t>STRATEGIC CONTEXT</a:t>
            </a:r>
            <a:endParaRPr lang="en-US" sz="3200" dirty="0">
              <a:solidFill>
                <a:schemeClr val="bg1"/>
              </a:solidFill>
            </a:endParaRPr>
          </a:p>
        </p:txBody>
      </p:sp>
    </p:spTree>
    <p:extLst>
      <p:ext uri="{BB962C8B-B14F-4D97-AF65-F5344CB8AC3E}">
        <p14:creationId xmlns:p14="http://schemas.microsoft.com/office/powerpoint/2010/main" val="2645026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69776"/>
            <a:ext cx="6858000" cy="1143000"/>
          </a:xfrm>
        </p:spPr>
        <p:txBody>
          <a:bodyPr/>
          <a:lstStyle/>
          <a:p>
            <a:r>
              <a:rPr lang="en-US" dirty="0"/>
              <a:t>Three themes for technology, innovation and humanitarian action</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8640"/>
            <a:ext cx="9144000" cy="6097877"/>
          </a:xfrm>
          <a:prstGeom prst="rect">
            <a:avLst/>
          </a:prstGeom>
        </p:spPr>
      </p:pic>
    </p:spTree>
    <p:extLst>
      <p:ext uri="{BB962C8B-B14F-4D97-AF65-F5344CB8AC3E}">
        <p14:creationId xmlns:p14="http://schemas.microsoft.com/office/powerpoint/2010/main" val="2132956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 and our Vision</a:t>
            </a:r>
            <a:endParaRPr lang="en-US" dirty="0"/>
          </a:p>
        </p:txBody>
      </p:sp>
      <p:sp>
        <p:nvSpPr>
          <p:cNvPr id="3" name="Content Placeholder 2"/>
          <p:cNvSpPr>
            <a:spLocks noGrp="1"/>
          </p:cNvSpPr>
          <p:nvPr>
            <p:ph idx="1"/>
          </p:nvPr>
        </p:nvSpPr>
        <p:spPr>
          <a:xfrm>
            <a:off x="323528" y="1556792"/>
            <a:ext cx="8640960" cy="4191000"/>
          </a:xfrm>
        </p:spPr>
        <p:txBody>
          <a:bodyPr/>
          <a:lstStyle/>
          <a:p>
            <a:pPr marL="342900" indent="-342900">
              <a:buFont typeface="Wingdings" panose="05000000000000000000" pitchFamily="2" charset="2"/>
              <a:buChar char="Ø"/>
            </a:pPr>
            <a:r>
              <a:rPr lang="en-GB" b="0" dirty="0" smtClean="0"/>
              <a:t>New </a:t>
            </a:r>
            <a:r>
              <a:rPr lang="en-GB" b="0" dirty="0"/>
              <a:t>technology is </a:t>
            </a:r>
            <a:r>
              <a:rPr lang="en-GB" dirty="0">
                <a:solidFill>
                  <a:srgbClr val="FFC000"/>
                </a:solidFill>
              </a:rPr>
              <a:t>an opportunity to do more and reach further</a:t>
            </a:r>
            <a:r>
              <a:rPr lang="en-GB" b="0" dirty="0"/>
              <a:t>, </a:t>
            </a:r>
            <a:r>
              <a:rPr lang="en-GB" b="0" dirty="0" smtClean="0"/>
              <a:t> </a:t>
            </a:r>
            <a:r>
              <a:rPr lang="en-GB" b="0" dirty="0"/>
              <a:t>key aim of Strategy 2020. </a:t>
            </a:r>
            <a:endParaRPr lang="en-GB" b="0" dirty="0" smtClean="0"/>
          </a:p>
          <a:p>
            <a:pPr marL="520700" lvl="1" indent="-342900">
              <a:buFont typeface="Wingdings" panose="05000000000000000000" pitchFamily="2" charset="2"/>
              <a:buChar char="ü"/>
            </a:pPr>
            <a:r>
              <a:rPr lang="en-GB" b="0" dirty="0" smtClean="0"/>
              <a:t>Allows </a:t>
            </a:r>
            <a:r>
              <a:rPr lang="en-GB" b="0" dirty="0"/>
              <a:t>us to work more efficiently and productively. </a:t>
            </a:r>
            <a:endParaRPr lang="en-GB" b="0" dirty="0" smtClean="0"/>
          </a:p>
          <a:p>
            <a:pPr marL="520700" lvl="1" indent="-342900">
              <a:buFont typeface="Wingdings" panose="05000000000000000000" pitchFamily="2" charset="2"/>
              <a:buChar char="ü"/>
            </a:pPr>
            <a:r>
              <a:rPr lang="en-GB" b="0" dirty="0" smtClean="0"/>
              <a:t>Can </a:t>
            </a:r>
            <a:r>
              <a:rPr lang="en-GB" b="0" dirty="0"/>
              <a:t>provide </a:t>
            </a:r>
            <a:r>
              <a:rPr lang="en-GB" b="0" dirty="0" smtClean="0"/>
              <a:t>means </a:t>
            </a:r>
            <a:r>
              <a:rPr lang="en-GB" b="0" dirty="0"/>
              <a:t>of communicating more directly with </a:t>
            </a:r>
            <a:r>
              <a:rPr lang="en-GB" b="0" dirty="0" smtClean="0"/>
              <a:t>vulnerable </a:t>
            </a:r>
            <a:r>
              <a:rPr lang="en-GB" b="0" dirty="0"/>
              <a:t>people. </a:t>
            </a:r>
            <a:endParaRPr lang="en-GB" b="0" dirty="0" smtClean="0"/>
          </a:p>
          <a:p>
            <a:pPr marL="520700" lvl="1" indent="-342900">
              <a:buFont typeface="Wingdings" panose="05000000000000000000" pitchFamily="2" charset="2"/>
              <a:buChar char="ü"/>
            </a:pPr>
            <a:r>
              <a:rPr lang="en-GB" dirty="0" smtClean="0"/>
              <a:t>M</a:t>
            </a:r>
            <a:r>
              <a:rPr lang="en-GB" b="0" dirty="0" smtClean="0"/>
              <a:t>eans </a:t>
            </a:r>
            <a:r>
              <a:rPr lang="en-GB" b="0" dirty="0"/>
              <a:t>to engage and mobilize Youth and Volunteers.  </a:t>
            </a:r>
            <a:endParaRPr lang="en-GB" b="0" dirty="0" smtClean="0"/>
          </a:p>
          <a:p>
            <a:pPr marL="520700" lvl="1" indent="-342900">
              <a:buFont typeface="Wingdings" panose="05000000000000000000" pitchFamily="2" charset="2"/>
              <a:buChar char="ü"/>
            </a:pPr>
            <a:r>
              <a:rPr lang="en-GB" dirty="0" smtClean="0"/>
              <a:t>Ca</a:t>
            </a:r>
            <a:r>
              <a:rPr lang="en-GB" b="0" dirty="0" smtClean="0"/>
              <a:t>n </a:t>
            </a:r>
            <a:r>
              <a:rPr lang="en-GB" b="0" dirty="0"/>
              <a:t>lead to </a:t>
            </a:r>
            <a:r>
              <a:rPr lang="en-GB" b="0" dirty="0" smtClean="0"/>
              <a:t>more </a:t>
            </a:r>
            <a:r>
              <a:rPr lang="en-GB" b="0" dirty="0"/>
              <a:t>ecologically sensitive, “greener” organization. </a:t>
            </a:r>
          </a:p>
          <a:p>
            <a:r>
              <a:rPr lang="en-GB" b="0" dirty="0"/>
              <a:t> </a:t>
            </a:r>
          </a:p>
          <a:p>
            <a:pPr marL="342900" indent="-342900">
              <a:buFont typeface="Wingdings" panose="05000000000000000000" pitchFamily="2" charset="2"/>
              <a:buChar char="Ø"/>
            </a:pPr>
            <a:r>
              <a:rPr lang="en-GB" b="0" dirty="0"/>
              <a:t>Technology is also </a:t>
            </a:r>
            <a:r>
              <a:rPr lang="en-GB" dirty="0">
                <a:solidFill>
                  <a:srgbClr val="FFC000"/>
                </a:solidFill>
              </a:rPr>
              <a:t>a risk that we must recognize </a:t>
            </a:r>
            <a:r>
              <a:rPr lang="en-GB" b="0" dirty="0"/>
              <a:t>and advocate for the protection of vulnerable people.  </a:t>
            </a:r>
            <a:endParaRPr lang="en-GB" b="0" dirty="0" smtClean="0"/>
          </a:p>
          <a:p>
            <a:pPr marL="520700" lvl="1" indent="-342900">
              <a:buFont typeface="Wingdings" panose="05000000000000000000" pitchFamily="2" charset="2"/>
              <a:buChar char="ü"/>
            </a:pPr>
            <a:r>
              <a:rPr lang="en-GB" b="0" dirty="0" smtClean="0"/>
              <a:t>Technology </a:t>
            </a:r>
            <a:r>
              <a:rPr lang="en-GB" b="0" dirty="0"/>
              <a:t>is unevenly distributed in </a:t>
            </a:r>
            <a:r>
              <a:rPr lang="en-GB" b="0" dirty="0" smtClean="0"/>
              <a:t>world </a:t>
            </a:r>
            <a:r>
              <a:rPr lang="en-GB" b="0" dirty="0"/>
              <a:t>and risks exacerbating </a:t>
            </a:r>
            <a:r>
              <a:rPr lang="en-GB" b="0" dirty="0" smtClean="0"/>
              <a:t>divide </a:t>
            </a:r>
            <a:r>
              <a:rPr lang="en-GB" b="0" dirty="0"/>
              <a:t>between richer </a:t>
            </a:r>
            <a:r>
              <a:rPr lang="en-GB" b="0" dirty="0" smtClean="0"/>
              <a:t>&amp; </a:t>
            </a:r>
            <a:r>
              <a:rPr lang="en-GB" b="0" dirty="0"/>
              <a:t>poor </a:t>
            </a:r>
            <a:r>
              <a:rPr lang="en-GB" b="0" dirty="0" smtClean="0"/>
              <a:t>communities. We </a:t>
            </a:r>
            <a:r>
              <a:rPr lang="en-GB" b="0" dirty="0"/>
              <a:t>have a moral obligation to Bridge the Digital Divide. </a:t>
            </a:r>
            <a:endParaRPr lang="en-GB" b="0" dirty="0" smtClean="0"/>
          </a:p>
          <a:p>
            <a:pPr marL="520700" lvl="1" indent="-342900">
              <a:buFont typeface="Wingdings" panose="05000000000000000000" pitchFamily="2" charset="2"/>
              <a:buChar char="ü"/>
            </a:pPr>
            <a:r>
              <a:rPr lang="en-GB" b="0" dirty="0" smtClean="0"/>
              <a:t>Technology </a:t>
            </a:r>
            <a:r>
              <a:rPr lang="en-GB" b="0" dirty="0"/>
              <a:t>can also put people at risk when their information is not protected. </a:t>
            </a:r>
            <a:endParaRPr lang="en-GB" b="0" dirty="0" smtClean="0"/>
          </a:p>
          <a:p>
            <a:pPr marL="520700" lvl="1" indent="-342900">
              <a:buFont typeface="Wingdings" panose="05000000000000000000" pitchFamily="2" charset="2"/>
              <a:buChar char="ü"/>
            </a:pPr>
            <a:r>
              <a:rPr lang="en-GB" b="0" dirty="0" smtClean="0"/>
              <a:t>When </a:t>
            </a:r>
            <a:r>
              <a:rPr lang="en-GB" b="0" dirty="0"/>
              <a:t>used in unprincipled ways, it can also dehumanize fundamental human connections.   </a:t>
            </a:r>
            <a:endParaRPr lang="en-GB" b="0" dirty="0" smtClean="0"/>
          </a:p>
          <a:p>
            <a:pPr marL="520700" lvl="1" indent="-342900">
              <a:buFont typeface="Wingdings" panose="05000000000000000000" pitchFamily="2" charset="2"/>
              <a:buChar char="ü"/>
            </a:pPr>
            <a:r>
              <a:rPr lang="en-GB" dirty="0" smtClean="0"/>
              <a:t>C</a:t>
            </a:r>
            <a:r>
              <a:rPr lang="en-GB" b="0" dirty="0" smtClean="0"/>
              <a:t>an </a:t>
            </a:r>
            <a:r>
              <a:rPr lang="en-GB" b="0" dirty="0"/>
              <a:t>also disrupt humanitarian work when </a:t>
            </a:r>
            <a:r>
              <a:rPr lang="en-GB" b="0" dirty="0" smtClean="0"/>
              <a:t>systems </a:t>
            </a:r>
            <a:r>
              <a:rPr lang="en-GB" b="0" dirty="0"/>
              <a:t>on which we depend fail.  </a:t>
            </a:r>
          </a:p>
        </p:txBody>
      </p:sp>
    </p:spTree>
    <p:extLst>
      <p:ext uri="{BB962C8B-B14F-4D97-AF65-F5344CB8AC3E}">
        <p14:creationId xmlns:p14="http://schemas.microsoft.com/office/powerpoint/2010/main" val="23861270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Technology and our </a:t>
            </a:r>
            <a:r>
              <a:rPr lang="en-US" dirty="0" smtClean="0"/>
              <a:t>Vision </a:t>
            </a:r>
            <a:r>
              <a:rPr lang="en-US" sz="2000" dirty="0" smtClean="0"/>
              <a:t>(cont.)</a:t>
            </a:r>
            <a:endParaRPr lang="en-US" dirty="0"/>
          </a:p>
        </p:txBody>
      </p:sp>
      <p:sp>
        <p:nvSpPr>
          <p:cNvPr id="6" name="Content Placeholder 5"/>
          <p:cNvSpPr>
            <a:spLocks noGrp="1"/>
          </p:cNvSpPr>
          <p:nvPr>
            <p:ph idx="1"/>
          </p:nvPr>
        </p:nvSpPr>
        <p:spPr>
          <a:xfrm>
            <a:off x="539552" y="1676400"/>
            <a:ext cx="8147248" cy="4191000"/>
          </a:xfrm>
        </p:spPr>
        <p:txBody>
          <a:bodyPr/>
          <a:lstStyle/>
          <a:p>
            <a:pPr marL="342900" indent="-342900">
              <a:buFont typeface="Wingdings" panose="05000000000000000000" pitchFamily="2" charset="2"/>
              <a:buChar char="Ø"/>
            </a:pPr>
            <a:r>
              <a:rPr lang="en-GB" b="0" dirty="0"/>
              <a:t>Technology in humanitarian action and vulnerable communities must be </a:t>
            </a:r>
            <a:r>
              <a:rPr lang="en-GB" dirty="0">
                <a:solidFill>
                  <a:srgbClr val="FFC000"/>
                </a:solidFill>
              </a:rPr>
              <a:t>principled technology</a:t>
            </a:r>
            <a:r>
              <a:rPr lang="en-GB" b="0" dirty="0"/>
              <a:t>. </a:t>
            </a:r>
            <a:endParaRPr lang="en-GB" b="0" dirty="0" smtClean="0"/>
          </a:p>
          <a:p>
            <a:pPr marL="520700" lvl="1" indent="-342900">
              <a:buFont typeface="Wingdings" panose="05000000000000000000" pitchFamily="2" charset="2"/>
              <a:buChar char="ü"/>
            </a:pPr>
            <a:r>
              <a:rPr lang="en-GB" dirty="0" smtClean="0"/>
              <a:t>E</a:t>
            </a:r>
            <a:r>
              <a:rPr lang="en-GB" b="0" dirty="0" smtClean="0"/>
              <a:t>ssential </a:t>
            </a:r>
            <a:r>
              <a:rPr lang="en-GB" b="0" dirty="0"/>
              <a:t>that we continue to be guided by the fundamental principles as we apply technology. </a:t>
            </a:r>
            <a:endParaRPr lang="en-GB" b="0" dirty="0" smtClean="0"/>
          </a:p>
          <a:p>
            <a:pPr marL="520700" lvl="1" indent="-342900">
              <a:buFont typeface="Wingdings" panose="05000000000000000000" pitchFamily="2" charset="2"/>
              <a:buChar char="ü"/>
            </a:pPr>
            <a:r>
              <a:rPr lang="en-GB" dirty="0" smtClean="0"/>
              <a:t>Principles </a:t>
            </a:r>
            <a:r>
              <a:rPr lang="en-GB" b="0" dirty="0" smtClean="0"/>
              <a:t>make </a:t>
            </a:r>
            <a:r>
              <a:rPr lang="en-GB" b="0" dirty="0"/>
              <a:t>effective humanitarian action possible in challenging situations. </a:t>
            </a:r>
            <a:endParaRPr lang="en-GB" b="0" dirty="0" smtClean="0"/>
          </a:p>
          <a:p>
            <a:pPr marL="520700" lvl="1" indent="-342900">
              <a:buFont typeface="Wingdings" panose="05000000000000000000" pitchFamily="2" charset="2"/>
              <a:buChar char="ü"/>
            </a:pPr>
            <a:r>
              <a:rPr lang="en-GB" b="0" dirty="0" smtClean="0"/>
              <a:t>We </a:t>
            </a:r>
            <a:r>
              <a:rPr lang="en-GB" b="0" dirty="0"/>
              <a:t>are in the unique position to advocate and ensure humanitarian principles are part of the agenda to bring technologies to all people in the world. </a:t>
            </a:r>
          </a:p>
          <a:p>
            <a:endParaRPr lang="en-US" b="0" dirty="0"/>
          </a:p>
          <a:p>
            <a:endParaRPr lang="en-US" dirty="0"/>
          </a:p>
        </p:txBody>
      </p:sp>
    </p:spTree>
    <p:extLst>
      <p:ext uri="{BB962C8B-B14F-4D97-AF65-F5344CB8AC3E}">
        <p14:creationId xmlns:p14="http://schemas.microsoft.com/office/powerpoint/2010/main" val="577124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AcnBodyText_ID_307207"/>
          <p:cNvSpPr>
            <a:spLocks noChangeArrowheads="1"/>
          </p:cNvSpPr>
          <p:nvPr>
            <p:custDataLst>
              <p:tags r:id="rId1"/>
            </p:custDataLst>
          </p:nvPr>
        </p:nvSpPr>
        <p:spPr bwMode="gray">
          <a:xfrm rot="-5400000">
            <a:off x="-770743" y="3317938"/>
            <a:ext cx="2992561" cy="216545"/>
          </a:xfrm>
          <a:prstGeom prst="rect">
            <a:avLst/>
          </a:prstGeom>
          <a:noFill/>
          <a:ln w="12700">
            <a:noFill/>
            <a:miter lim="800000"/>
            <a:headEnd/>
            <a:tailEnd/>
          </a:ln>
        </p:spPr>
        <p:txBody>
          <a:bodyPr wrap="none" lIns="0" tIns="0" rIns="0" bIns="0">
            <a:spAutoFit/>
          </a:bodyPr>
          <a:lstStyle/>
          <a:p>
            <a:pPr marL="342665" indent="-342665" algn="ctr" eaLnBrk="0" hangingPunct="0">
              <a:spcBef>
                <a:spcPct val="20000"/>
              </a:spcBef>
            </a:pPr>
            <a:r>
              <a:rPr lang="en-US" sz="1400" b="1" dirty="0">
                <a:solidFill>
                  <a:schemeClr val="bg1"/>
                </a:solidFill>
                <a:cs typeface="ヒラギノ角ゴ ProN W3"/>
              </a:rPr>
              <a:t>Increasing Impact for Beneficiaries</a:t>
            </a:r>
          </a:p>
        </p:txBody>
      </p:sp>
      <p:sp>
        <p:nvSpPr>
          <p:cNvPr id="25605" name="Freeform 5"/>
          <p:cNvSpPr>
            <a:spLocks/>
          </p:cNvSpPr>
          <p:nvPr/>
        </p:nvSpPr>
        <p:spPr bwMode="auto">
          <a:xfrm>
            <a:off x="1559348" y="4853285"/>
            <a:ext cx="5663654" cy="861715"/>
          </a:xfrm>
          <a:custGeom>
            <a:avLst/>
            <a:gdLst>
              <a:gd name="T0" fmla="*/ 2147483647 w 2676"/>
              <a:gd name="T1" fmla="*/ 0 h 484"/>
              <a:gd name="T2" fmla="*/ 0 w 2676"/>
              <a:gd name="T3" fmla="*/ 2147483647 h 484"/>
              <a:gd name="T4" fmla="*/ 2147483647 w 2676"/>
              <a:gd name="T5" fmla="*/ 2147483647 h 484"/>
              <a:gd name="T6" fmla="*/ 2147483647 w 2676"/>
              <a:gd name="T7" fmla="*/ 0 h 484"/>
              <a:gd name="T8" fmla="*/ 2147483647 w 2676"/>
              <a:gd name="T9" fmla="*/ 0 h 484"/>
              <a:gd name="T10" fmla="*/ 0 60000 65536"/>
              <a:gd name="T11" fmla="*/ 0 60000 65536"/>
              <a:gd name="T12" fmla="*/ 0 60000 65536"/>
              <a:gd name="T13" fmla="*/ 0 60000 65536"/>
              <a:gd name="T14" fmla="*/ 0 60000 65536"/>
              <a:gd name="T15" fmla="*/ 0 w 2676"/>
              <a:gd name="T16" fmla="*/ 0 h 484"/>
              <a:gd name="T17" fmla="*/ 2676 w 2676"/>
              <a:gd name="T18" fmla="*/ 484 h 484"/>
            </a:gdLst>
            <a:ahLst/>
            <a:cxnLst>
              <a:cxn ang="T10">
                <a:pos x="T0" y="T1"/>
              </a:cxn>
              <a:cxn ang="T11">
                <a:pos x="T2" y="T3"/>
              </a:cxn>
              <a:cxn ang="T12">
                <a:pos x="T4" y="T5"/>
              </a:cxn>
              <a:cxn ang="T13">
                <a:pos x="T6" y="T7"/>
              </a:cxn>
              <a:cxn ang="T14">
                <a:pos x="T8" y="T9"/>
              </a:cxn>
            </a:cxnLst>
            <a:rect l="T15" t="T16" r="T17" b="T18"/>
            <a:pathLst>
              <a:path w="2676" h="484">
                <a:moveTo>
                  <a:pt x="271" y="0"/>
                </a:moveTo>
                <a:lnTo>
                  <a:pt x="0" y="483"/>
                </a:lnTo>
                <a:lnTo>
                  <a:pt x="2675" y="483"/>
                </a:lnTo>
                <a:lnTo>
                  <a:pt x="2404" y="0"/>
                </a:lnTo>
                <a:lnTo>
                  <a:pt x="271" y="0"/>
                </a:lnTo>
              </a:path>
            </a:pathLst>
          </a:custGeom>
          <a:solidFill>
            <a:srgbClr val="969696"/>
          </a:solidFill>
          <a:ln w="6350" cap="rnd" cmpd="sng">
            <a:noFill/>
            <a:prstDash val="solid"/>
            <a:round/>
            <a:headEnd type="none" w="sm" len="sm"/>
            <a:tailEnd type="none" w="sm" len="sm"/>
          </a:ln>
        </p:spPr>
        <p:txBody>
          <a:bodyPr lIns="45718" tIns="45718" rIns="45718" bIns="45718"/>
          <a:lstStyle/>
          <a:p>
            <a:endParaRPr lang="en-US"/>
          </a:p>
        </p:txBody>
      </p:sp>
      <p:sp>
        <p:nvSpPr>
          <p:cNvPr id="25606" name="Freeform 6"/>
          <p:cNvSpPr>
            <a:spLocks/>
          </p:cNvSpPr>
          <p:nvPr/>
        </p:nvSpPr>
        <p:spPr bwMode="auto">
          <a:xfrm>
            <a:off x="3397746" y="1473399"/>
            <a:ext cx="1986855" cy="1493490"/>
          </a:xfrm>
          <a:custGeom>
            <a:avLst/>
            <a:gdLst>
              <a:gd name="T0" fmla="*/ 0 w 939"/>
              <a:gd name="T1" fmla="*/ 2147483647 h 839"/>
              <a:gd name="T2" fmla="*/ 2147483647 w 939"/>
              <a:gd name="T3" fmla="*/ 2147483647 h 839"/>
              <a:gd name="T4" fmla="*/ 2147483647 w 939"/>
              <a:gd name="T5" fmla="*/ 0 h 839"/>
              <a:gd name="T6" fmla="*/ 0 w 939"/>
              <a:gd name="T7" fmla="*/ 2147483647 h 839"/>
              <a:gd name="T8" fmla="*/ 0 60000 65536"/>
              <a:gd name="T9" fmla="*/ 0 60000 65536"/>
              <a:gd name="T10" fmla="*/ 0 60000 65536"/>
              <a:gd name="T11" fmla="*/ 0 60000 65536"/>
              <a:gd name="T12" fmla="*/ 0 w 939"/>
              <a:gd name="T13" fmla="*/ 0 h 839"/>
              <a:gd name="T14" fmla="*/ 939 w 939"/>
              <a:gd name="T15" fmla="*/ 839 h 839"/>
            </a:gdLst>
            <a:ahLst/>
            <a:cxnLst>
              <a:cxn ang="T8">
                <a:pos x="T0" y="T1"/>
              </a:cxn>
              <a:cxn ang="T9">
                <a:pos x="T2" y="T3"/>
              </a:cxn>
              <a:cxn ang="T10">
                <a:pos x="T4" y="T5"/>
              </a:cxn>
              <a:cxn ang="T11">
                <a:pos x="T6" y="T7"/>
              </a:cxn>
            </a:cxnLst>
            <a:rect l="T12" t="T13" r="T14" b="T15"/>
            <a:pathLst>
              <a:path w="939" h="839">
                <a:moveTo>
                  <a:pt x="0" y="838"/>
                </a:moveTo>
                <a:lnTo>
                  <a:pt x="938" y="838"/>
                </a:lnTo>
                <a:lnTo>
                  <a:pt x="469" y="0"/>
                </a:lnTo>
                <a:lnTo>
                  <a:pt x="0" y="838"/>
                </a:lnTo>
              </a:path>
            </a:pathLst>
          </a:custGeom>
          <a:solidFill>
            <a:srgbClr val="EAEAEA"/>
          </a:solidFill>
          <a:ln w="6350" cap="rnd" cmpd="sng">
            <a:noFill/>
            <a:prstDash val="solid"/>
            <a:round/>
            <a:headEnd type="none" w="sm" len="sm"/>
            <a:tailEnd type="none" w="sm" len="sm"/>
          </a:ln>
        </p:spPr>
        <p:txBody>
          <a:bodyPr lIns="45718" tIns="45718" rIns="45718" bIns="45718"/>
          <a:lstStyle/>
          <a:p>
            <a:endParaRPr lang="en-US"/>
          </a:p>
        </p:txBody>
      </p:sp>
      <p:sp>
        <p:nvSpPr>
          <p:cNvPr id="25607" name="Freeform 7"/>
          <p:cNvSpPr>
            <a:spLocks/>
          </p:cNvSpPr>
          <p:nvPr/>
        </p:nvSpPr>
        <p:spPr bwMode="auto">
          <a:xfrm>
            <a:off x="2765971" y="2962424"/>
            <a:ext cx="3250406" cy="951012"/>
          </a:xfrm>
          <a:custGeom>
            <a:avLst/>
            <a:gdLst>
              <a:gd name="T0" fmla="*/ 0 w 1536"/>
              <a:gd name="T1" fmla="*/ 2147483647 h 533"/>
              <a:gd name="T2" fmla="*/ 2147483647 w 1536"/>
              <a:gd name="T3" fmla="*/ 2147483647 h 533"/>
              <a:gd name="T4" fmla="*/ 2147483647 w 1536"/>
              <a:gd name="T5" fmla="*/ 0 h 533"/>
              <a:gd name="T6" fmla="*/ 2147483647 w 1536"/>
              <a:gd name="T7" fmla="*/ 0 h 533"/>
              <a:gd name="T8" fmla="*/ 0 w 1536"/>
              <a:gd name="T9" fmla="*/ 2147483647 h 533"/>
              <a:gd name="T10" fmla="*/ 0 60000 65536"/>
              <a:gd name="T11" fmla="*/ 0 60000 65536"/>
              <a:gd name="T12" fmla="*/ 0 60000 65536"/>
              <a:gd name="T13" fmla="*/ 0 60000 65536"/>
              <a:gd name="T14" fmla="*/ 0 60000 65536"/>
              <a:gd name="T15" fmla="*/ 0 w 1536"/>
              <a:gd name="T16" fmla="*/ 0 h 533"/>
              <a:gd name="T17" fmla="*/ 1536 w 1536"/>
              <a:gd name="T18" fmla="*/ 533 h 533"/>
            </a:gdLst>
            <a:ahLst/>
            <a:cxnLst>
              <a:cxn ang="T10">
                <a:pos x="T0" y="T1"/>
              </a:cxn>
              <a:cxn ang="T11">
                <a:pos x="T2" y="T3"/>
              </a:cxn>
              <a:cxn ang="T12">
                <a:pos x="T4" y="T5"/>
              </a:cxn>
              <a:cxn ang="T13">
                <a:pos x="T6" y="T7"/>
              </a:cxn>
              <a:cxn ang="T14">
                <a:pos x="T8" y="T9"/>
              </a:cxn>
            </a:cxnLst>
            <a:rect l="T15" t="T16" r="T17" b="T18"/>
            <a:pathLst>
              <a:path w="1536" h="533">
                <a:moveTo>
                  <a:pt x="0" y="532"/>
                </a:moveTo>
                <a:lnTo>
                  <a:pt x="1535" y="532"/>
                </a:lnTo>
                <a:lnTo>
                  <a:pt x="1237" y="0"/>
                </a:lnTo>
                <a:lnTo>
                  <a:pt x="299" y="0"/>
                </a:lnTo>
                <a:lnTo>
                  <a:pt x="0" y="532"/>
                </a:lnTo>
              </a:path>
            </a:pathLst>
          </a:custGeom>
          <a:solidFill>
            <a:srgbClr val="DDDDDD"/>
          </a:solidFill>
          <a:ln w="6350" cap="rnd" cmpd="sng">
            <a:noFill/>
            <a:prstDash val="solid"/>
            <a:round/>
            <a:headEnd type="none" w="sm" len="sm"/>
            <a:tailEnd type="none" w="sm" len="sm"/>
          </a:ln>
        </p:spPr>
        <p:txBody>
          <a:bodyPr lIns="45718" tIns="45718" rIns="45718" bIns="45718"/>
          <a:lstStyle/>
          <a:p>
            <a:endParaRPr lang="en-US"/>
          </a:p>
        </p:txBody>
      </p:sp>
      <p:sp>
        <p:nvSpPr>
          <p:cNvPr id="25608" name="Freeform 8"/>
          <p:cNvSpPr>
            <a:spLocks/>
          </p:cNvSpPr>
          <p:nvPr/>
        </p:nvSpPr>
        <p:spPr bwMode="auto">
          <a:xfrm>
            <a:off x="2131963" y="3906738"/>
            <a:ext cx="4516189" cy="952128"/>
          </a:xfrm>
          <a:custGeom>
            <a:avLst/>
            <a:gdLst>
              <a:gd name="T0" fmla="*/ 2147483647 w 2134"/>
              <a:gd name="T1" fmla="*/ 0 h 535"/>
              <a:gd name="T2" fmla="*/ 0 w 2134"/>
              <a:gd name="T3" fmla="*/ 2147483647 h 535"/>
              <a:gd name="T4" fmla="*/ 2147483647 w 2134"/>
              <a:gd name="T5" fmla="*/ 2147483647 h 535"/>
              <a:gd name="T6" fmla="*/ 2147483647 w 2134"/>
              <a:gd name="T7" fmla="*/ 0 h 535"/>
              <a:gd name="T8" fmla="*/ 2147483647 w 2134"/>
              <a:gd name="T9" fmla="*/ 0 h 535"/>
              <a:gd name="T10" fmla="*/ 0 60000 65536"/>
              <a:gd name="T11" fmla="*/ 0 60000 65536"/>
              <a:gd name="T12" fmla="*/ 0 60000 65536"/>
              <a:gd name="T13" fmla="*/ 0 60000 65536"/>
              <a:gd name="T14" fmla="*/ 0 60000 65536"/>
              <a:gd name="T15" fmla="*/ 0 w 2134"/>
              <a:gd name="T16" fmla="*/ 0 h 535"/>
              <a:gd name="T17" fmla="*/ 2134 w 2134"/>
              <a:gd name="T18" fmla="*/ 535 h 535"/>
            </a:gdLst>
            <a:ahLst/>
            <a:cxnLst>
              <a:cxn ang="T10">
                <a:pos x="T0" y="T1"/>
              </a:cxn>
              <a:cxn ang="T11">
                <a:pos x="T2" y="T3"/>
              </a:cxn>
              <a:cxn ang="T12">
                <a:pos x="T4" y="T5"/>
              </a:cxn>
              <a:cxn ang="T13">
                <a:pos x="T6" y="T7"/>
              </a:cxn>
              <a:cxn ang="T14">
                <a:pos x="T8" y="T9"/>
              </a:cxn>
            </a:cxnLst>
            <a:rect l="T15" t="T16" r="T17" b="T18"/>
            <a:pathLst>
              <a:path w="2134" h="535">
                <a:moveTo>
                  <a:pt x="299" y="0"/>
                </a:moveTo>
                <a:lnTo>
                  <a:pt x="0" y="534"/>
                </a:lnTo>
                <a:lnTo>
                  <a:pt x="2133" y="534"/>
                </a:lnTo>
                <a:lnTo>
                  <a:pt x="1834" y="0"/>
                </a:lnTo>
                <a:lnTo>
                  <a:pt x="299" y="0"/>
                </a:lnTo>
              </a:path>
            </a:pathLst>
          </a:custGeom>
          <a:solidFill>
            <a:srgbClr val="C0C0C0"/>
          </a:solidFill>
          <a:ln w="6350" cap="rnd" cmpd="sng">
            <a:noFill/>
            <a:prstDash val="solid"/>
            <a:round/>
            <a:headEnd type="none" w="sm" len="sm"/>
            <a:tailEnd type="none" w="sm" len="sm"/>
          </a:ln>
        </p:spPr>
        <p:txBody>
          <a:bodyPr lIns="45718" tIns="45718" rIns="45718" bIns="45718"/>
          <a:lstStyle/>
          <a:p>
            <a:endParaRPr lang="en-US"/>
          </a:p>
        </p:txBody>
      </p:sp>
      <p:sp>
        <p:nvSpPr>
          <p:cNvPr id="25609" name="AcnBodyText_ID_307217"/>
          <p:cNvSpPr>
            <a:spLocks noChangeArrowheads="1"/>
          </p:cNvSpPr>
          <p:nvPr>
            <p:custDataLst>
              <p:tags r:id="rId2"/>
            </p:custDataLst>
          </p:nvPr>
        </p:nvSpPr>
        <p:spPr bwMode="gray">
          <a:xfrm>
            <a:off x="3320516" y="5045274"/>
            <a:ext cx="2085506" cy="473976"/>
          </a:xfrm>
          <a:prstGeom prst="rect">
            <a:avLst/>
          </a:prstGeom>
          <a:noFill/>
          <a:ln w="12700">
            <a:noFill/>
            <a:miter lim="800000"/>
            <a:headEnd/>
            <a:tailEnd/>
          </a:ln>
        </p:spPr>
        <p:txBody>
          <a:bodyPr wrap="none" lIns="0" tIns="0" rIns="0" bIns="0">
            <a:spAutoFit/>
          </a:bodyPr>
          <a:lstStyle/>
          <a:p>
            <a:pPr marL="342665" indent="-342665" algn="ctr" eaLnBrk="0" hangingPunct="0">
              <a:spcBef>
                <a:spcPct val="20000"/>
              </a:spcBef>
            </a:pPr>
            <a:r>
              <a:rPr lang="en-US" sz="1400" b="1" dirty="0">
                <a:cs typeface="ヒラギノ角ゴ ProN W3"/>
              </a:rPr>
              <a:t>FOUNDATIONAL</a:t>
            </a:r>
          </a:p>
          <a:p>
            <a:pPr marL="342665" indent="-342665" algn="ctr" eaLnBrk="0" hangingPunct="0">
              <a:spcBef>
                <a:spcPct val="20000"/>
              </a:spcBef>
            </a:pPr>
            <a:r>
              <a:rPr lang="en-US" sz="1400" b="1" dirty="0">
                <a:cs typeface="ヒラギノ角ゴ ProN W3"/>
              </a:rPr>
              <a:t>“Keeping the Lights On”</a:t>
            </a:r>
          </a:p>
        </p:txBody>
      </p:sp>
      <p:sp>
        <p:nvSpPr>
          <p:cNvPr id="25610" name="AcnBodyText_ID_307217"/>
          <p:cNvSpPr>
            <a:spLocks noChangeArrowheads="1"/>
          </p:cNvSpPr>
          <p:nvPr>
            <p:custDataLst>
              <p:tags r:id="rId3"/>
            </p:custDataLst>
          </p:nvPr>
        </p:nvSpPr>
        <p:spPr bwMode="gray">
          <a:xfrm>
            <a:off x="3041303" y="4176862"/>
            <a:ext cx="2693045" cy="473976"/>
          </a:xfrm>
          <a:prstGeom prst="rect">
            <a:avLst/>
          </a:prstGeom>
          <a:noFill/>
          <a:ln w="12700">
            <a:noFill/>
            <a:miter lim="800000"/>
            <a:headEnd/>
            <a:tailEnd/>
          </a:ln>
        </p:spPr>
        <p:txBody>
          <a:bodyPr wrap="none" lIns="0" tIns="0" rIns="0" bIns="0">
            <a:spAutoFit/>
          </a:bodyPr>
          <a:lstStyle/>
          <a:p>
            <a:pPr marL="342665" indent="-342665" algn="ctr" eaLnBrk="0" hangingPunct="0">
              <a:spcBef>
                <a:spcPct val="20000"/>
              </a:spcBef>
            </a:pPr>
            <a:r>
              <a:rPr lang="en-US" sz="1400" b="1" dirty="0">
                <a:cs typeface="ヒラギノ角ゴ ProN W3"/>
              </a:rPr>
              <a:t>OPERATIONAL</a:t>
            </a:r>
          </a:p>
          <a:p>
            <a:pPr marL="342665" indent="-342665" algn="ctr" eaLnBrk="0" hangingPunct="0">
              <a:spcBef>
                <a:spcPct val="20000"/>
              </a:spcBef>
            </a:pPr>
            <a:r>
              <a:rPr lang="en-US" sz="1400" b="1" dirty="0">
                <a:cs typeface="ヒラギノ角ゴ ProN W3"/>
              </a:rPr>
              <a:t>“Helping the Organization Run”</a:t>
            </a:r>
          </a:p>
        </p:txBody>
      </p:sp>
      <p:sp>
        <p:nvSpPr>
          <p:cNvPr id="25611" name="AcnBodyText_ID_307217"/>
          <p:cNvSpPr>
            <a:spLocks noChangeArrowheads="1"/>
          </p:cNvSpPr>
          <p:nvPr>
            <p:custDataLst>
              <p:tags r:id="rId4"/>
            </p:custDataLst>
          </p:nvPr>
        </p:nvSpPr>
        <p:spPr bwMode="gray">
          <a:xfrm>
            <a:off x="3018235" y="3263801"/>
            <a:ext cx="2693417" cy="473976"/>
          </a:xfrm>
          <a:prstGeom prst="rect">
            <a:avLst/>
          </a:prstGeom>
          <a:noFill/>
          <a:ln w="12700">
            <a:noFill/>
            <a:miter lim="800000"/>
            <a:headEnd/>
            <a:tailEnd/>
          </a:ln>
        </p:spPr>
        <p:txBody>
          <a:bodyPr lIns="0" tIns="0" rIns="0" bIns="0">
            <a:spAutoFit/>
          </a:bodyPr>
          <a:lstStyle/>
          <a:p>
            <a:pPr marL="342665" indent="-342665" algn="ctr" eaLnBrk="0" hangingPunct="0">
              <a:spcBef>
                <a:spcPct val="20000"/>
              </a:spcBef>
            </a:pPr>
            <a:r>
              <a:rPr lang="en-US" sz="1400" b="1" dirty="0">
                <a:cs typeface="ヒラギノ角ゴ ProN W3"/>
              </a:rPr>
              <a:t>PROGRAM</a:t>
            </a:r>
          </a:p>
          <a:p>
            <a:pPr marL="342665" indent="-342665" algn="ctr" eaLnBrk="0" hangingPunct="0">
              <a:spcBef>
                <a:spcPct val="20000"/>
              </a:spcBef>
            </a:pPr>
            <a:r>
              <a:rPr lang="en-US" sz="1400" b="1" dirty="0">
                <a:cs typeface="ヒラギノ角ゴ ProN W3"/>
              </a:rPr>
              <a:t>“Improving Program Delivery”</a:t>
            </a:r>
          </a:p>
        </p:txBody>
      </p:sp>
      <p:sp>
        <p:nvSpPr>
          <p:cNvPr id="25612" name="AcnBodyText_ID_307217"/>
          <p:cNvSpPr>
            <a:spLocks noChangeArrowheads="1"/>
          </p:cNvSpPr>
          <p:nvPr>
            <p:custDataLst>
              <p:tags r:id="rId5"/>
            </p:custDataLst>
          </p:nvPr>
        </p:nvSpPr>
        <p:spPr bwMode="gray">
          <a:xfrm>
            <a:off x="3040559" y="2427759"/>
            <a:ext cx="2693417" cy="473976"/>
          </a:xfrm>
          <a:prstGeom prst="rect">
            <a:avLst/>
          </a:prstGeom>
          <a:noFill/>
          <a:ln w="12700">
            <a:noFill/>
            <a:miter lim="800000"/>
            <a:headEnd/>
            <a:tailEnd/>
          </a:ln>
        </p:spPr>
        <p:txBody>
          <a:bodyPr lIns="0" tIns="0" rIns="0" bIns="0">
            <a:spAutoFit/>
          </a:bodyPr>
          <a:lstStyle/>
          <a:p>
            <a:pPr marL="342665" indent="-342665" algn="ctr" eaLnBrk="0" hangingPunct="0">
              <a:spcBef>
                <a:spcPct val="20000"/>
              </a:spcBef>
            </a:pPr>
            <a:r>
              <a:rPr lang="en-US" sz="1400" b="1" dirty="0">
                <a:cs typeface="ヒラギノ角ゴ ProN W3"/>
              </a:rPr>
              <a:t>BENEFICIARY</a:t>
            </a:r>
          </a:p>
          <a:p>
            <a:pPr marL="342665" indent="-342665" algn="ctr" eaLnBrk="0" hangingPunct="0">
              <a:spcBef>
                <a:spcPct val="20000"/>
              </a:spcBef>
            </a:pPr>
            <a:r>
              <a:rPr lang="en-US" sz="1400" b="1" dirty="0">
                <a:cs typeface="ヒラギノ角ゴ ProN W3"/>
              </a:rPr>
              <a:t>“Differentiating”</a:t>
            </a:r>
          </a:p>
        </p:txBody>
      </p:sp>
      <p:sp>
        <p:nvSpPr>
          <p:cNvPr id="25613" name="AutoShape 13"/>
          <p:cNvSpPr>
            <a:spLocks/>
          </p:cNvSpPr>
          <p:nvPr/>
        </p:nvSpPr>
        <p:spPr bwMode="gray">
          <a:xfrm rot="1994430">
            <a:off x="3315147" y="1155279"/>
            <a:ext cx="310307" cy="2896567"/>
          </a:xfrm>
          <a:prstGeom prst="leftBrace">
            <a:avLst>
              <a:gd name="adj1" fmla="val 77788"/>
              <a:gd name="adj2" fmla="val 50000"/>
            </a:avLst>
          </a:prstGeom>
          <a:noFill/>
          <a:ln w="9525">
            <a:solidFill>
              <a:schemeClr val="tx1"/>
            </a:solidFill>
            <a:round/>
            <a:headEnd/>
            <a:tailEnd/>
          </a:ln>
        </p:spPr>
        <p:txBody>
          <a:bodyPr wrap="none" lIns="71996" tIns="71996" rIns="71996" bIns="71996" anchor="ctr"/>
          <a:lstStyle/>
          <a:p>
            <a:pPr algn="ctr"/>
            <a:endParaRPr lang="en-US">
              <a:cs typeface="ヒラギノ角ゴ ProN W3"/>
            </a:endParaRPr>
          </a:p>
        </p:txBody>
      </p:sp>
      <p:sp>
        <p:nvSpPr>
          <p:cNvPr id="25614" name="AutoShape 14"/>
          <p:cNvSpPr>
            <a:spLocks/>
          </p:cNvSpPr>
          <p:nvPr/>
        </p:nvSpPr>
        <p:spPr bwMode="gray">
          <a:xfrm rot="1994430">
            <a:off x="1814959" y="3714750"/>
            <a:ext cx="366117" cy="2049363"/>
          </a:xfrm>
          <a:prstGeom prst="leftBrace">
            <a:avLst>
              <a:gd name="adj1" fmla="val 46646"/>
              <a:gd name="adj2" fmla="val 50000"/>
            </a:avLst>
          </a:prstGeom>
          <a:noFill/>
          <a:ln w="9525">
            <a:solidFill>
              <a:schemeClr val="tx1"/>
            </a:solidFill>
            <a:round/>
            <a:headEnd/>
            <a:tailEnd/>
          </a:ln>
        </p:spPr>
        <p:txBody>
          <a:bodyPr wrap="none" lIns="71996" tIns="71996" rIns="71996" bIns="71996" anchor="ctr"/>
          <a:lstStyle/>
          <a:p>
            <a:pPr algn="ctr"/>
            <a:endParaRPr lang="en-US">
              <a:cs typeface="ヒラギノ角ゴ ProN W3"/>
            </a:endParaRPr>
          </a:p>
        </p:txBody>
      </p:sp>
      <p:sp>
        <p:nvSpPr>
          <p:cNvPr id="25615" name="AcnBodyText_ID_531484"/>
          <p:cNvSpPr>
            <a:spLocks noChangeArrowheads="1"/>
          </p:cNvSpPr>
          <p:nvPr>
            <p:custDataLst>
              <p:tags r:id="rId6"/>
            </p:custDataLst>
          </p:nvPr>
        </p:nvSpPr>
        <p:spPr bwMode="gray">
          <a:xfrm>
            <a:off x="1140768" y="4358804"/>
            <a:ext cx="709910" cy="216545"/>
          </a:xfrm>
          <a:prstGeom prst="rect">
            <a:avLst/>
          </a:prstGeom>
          <a:noFill/>
          <a:ln w="12700">
            <a:noFill/>
            <a:miter lim="800000"/>
            <a:headEnd/>
            <a:tailEnd/>
          </a:ln>
        </p:spPr>
        <p:txBody>
          <a:bodyPr wrap="none" lIns="0" tIns="0" rIns="0" bIns="0">
            <a:spAutoFit/>
          </a:bodyPr>
          <a:lstStyle/>
          <a:p>
            <a:pPr marL="342665" indent="-342665" algn="ctr" eaLnBrk="0" hangingPunct="0">
              <a:spcBef>
                <a:spcPct val="20000"/>
              </a:spcBef>
            </a:pPr>
            <a:r>
              <a:rPr lang="en-US" sz="1400" b="1" dirty="0">
                <a:cs typeface="ヒラギノ角ゴ ProN W3"/>
              </a:rPr>
              <a:t>Efficient</a:t>
            </a:r>
          </a:p>
        </p:txBody>
      </p:sp>
      <p:sp>
        <p:nvSpPr>
          <p:cNvPr id="25616" name="AcnBodyText_ID_531484"/>
          <p:cNvSpPr>
            <a:spLocks noChangeArrowheads="1"/>
          </p:cNvSpPr>
          <p:nvPr>
            <p:custDataLst>
              <p:tags r:id="rId7"/>
            </p:custDataLst>
          </p:nvPr>
        </p:nvSpPr>
        <p:spPr bwMode="gray">
          <a:xfrm>
            <a:off x="2081734" y="2241351"/>
            <a:ext cx="1215553" cy="433090"/>
          </a:xfrm>
          <a:prstGeom prst="rect">
            <a:avLst/>
          </a:prstGeom>
          <a:noFill/>
          <a:ln w="12700">
            <a:noFill/>
            <a:miter lim="800000"/>
            <a:headEnd/>
            <a:tailEnd/>
          </a:ln>
        </p:spPr>
        <p:txBody>
          <a:bodyPr lIns="0" tIns="0" rIns="0" bIns="0">
            <a:spAutoFit/>
          </a:bodyPr>
          <a:lstStyle/>
          <a:p>
            <a:pPr algn="ctr" eaLnBrk="0" hangingPunct="0">
              <a:spcBef>
                <a:spcPct val="20000"/>
              </a:spcBef>
            </a:pPr>
            <a:r>
              <a:rPr lang="en-US" sz="1400" b="1" dirty="0">
                <a:cs typeface="ヒラギノ角ゴ ProN W3"/>
              </a:rPr>
              <a:t>Competitive </a:t>
            </a:r>
            <a:br>
              <a:rPr lang="en-US" sz="1400" b="1" dirty="0">
                <a:cs typeface="ヒラギノ角ゴ ProN W3"/>
              </a:rPr>
            </a:br>
            <a:r>
              <a:rPr lang="en-US" sz="1400" b="1" dirty="0">
                <a:cs typeface="ヒラギノ角ゴ ProN W3"/>
              </a:rPr>
              <a:t>or Leading</a:t>
            </a:r>
          </a:p>
        </p:txBody>
      </p:sp>
      <p:sp>
        <p:nvSpPr>
          <p:cNvPr id="25617" name="AcnBodyText_ID_531484"/>
          <p:cNvSpPr>
            <a:spLocks noChangeArrowheads="1"/>
          </p:cNvSpPr>
          <p:nvPr>
            <p:custDataLst>
              <p:tags r:id="rId8"/>
            </p:custDataLst>
          </p:nvPr>
        </p:nvSpPr>
        <p:spPr bwMode="gray">
          <a:xfrm>
            <a:off x="7175004" y="4572000"/>
            <a:ext cx="1435447" cy="541687"/>
          </a:xfrm>
          <a:prstGeom prst="rect">
            <a:avLst/>
          </a:prstGeom>
          <a:noFill/>
          <a:ln w="12700">
            <a:noFill/>
            <a:miter lim="800000"/>
            <a:headEnd/>
            <a:tailEnd/>
          </a:ln>
        </p:spPr>
        <p:txBody>
          <a:bodyPr lIns="0" tIns="0" rIns="0" bIns="0">
            <a:spAutoFit/>
          </a:bodyPr>
          <a:lstStyle/>
          <a:p>
            <a:pPr marL="342665" indent="-342665" algn="ctr" eaLnBrk="0" hangingPunct="0">
              <a:spcBef>
                <a:spcPct val="20000"/>
              </a:spcBef>
            </a:pPr>
            <a:r>
              <a:rPr lang="en-US" sz="1600" b="1" dirty="0">
                <a:solidFill>
                  <a:srgbClr val="0000FF"/>
                </a:solidFill>
                <a:cs typeface="ヒラギノ角ゴ ProN W3"/>
              </a:rPr>
              <a:t>Donor &amp; HQ</a:t>
            </a:r>
          </a:p>
          <a:p>
            <a:pPr marL="342665" indent="-342665" algn="ctr" eaLnBrk="0" hangingPunct="0">
              <a:spcBef>
                <a:spcPct val="20000"/>
              </a:spcBef>
            </a:pPr>
            <a:r>
              <a:rPr lang="en-US" sz="1600" b="1" dirty="0">
                <a:solidFill>
                  <a:srgbClr val="0000FF"/>
                </a:solidFill>
                <a:cs typeface="ヒラギノ角ゴ ProN W3"/>
              </a:rPr>
              <a:t> Facing</a:t>
            </a:r>
          </a:p>
        </p:txBody>
      </p:sp>
      <p:sp>
        <p:nvSpPr>
          <p:cNvPr id="25618" name="AcnBodyText_ID_531484"/>
          <p:cNvSpPr>
            <a:spLocks noChangeArrowheads="1"/>
          </p:cNvSpPr>
          <p:nvPr>
            <p:custDataLst>
              <p:tags r:id="rId9"/>
            </p:custDataLst>
          </p:nvPr>
        </p:nvSpPr>
        <p:spPr bwMode="gray">
          <a:xfrm>
            <a:off x="6098977" y="2623096"/>
            <a:ext cx="1597298" cy="496714"/>
          </a:xfrm>
          <a:prstGeom prst="rect">
            <a:avLst/>
          </a:prstGeom>
          <a:noFill/>
          <a:ln w="12700">
            <a:noFill/>
            <a:miter lim="800000"/>
            <a:headEnd/>
            <a:tailEnd/>
          </a:ln>
        </p:spPr>
        <p:txBody>
          <a:bodyPr lIns="0" tIns="0" rIns="0" bIns="0">
            <a:spAutoFit/>
          </a:bodyPr>
          <a:lstStyle/>
          <a:p>
            <a:pPr algn="ctr" eaLnBrk="0" hangingPunct="0">
              <a:spcBef>
                <a:spcPct val="20000"/>
              </a:spcBef>
            </a:pPr>
            <a:r>
              <a:rPr lang="en-US" sz="1600" b="1" dirty="0">
                <a:solidFill>
                  <a:srgbClr val="FF0000"/>
                </a:solidFill>
                <a:cs typeface="ヒラギノ角ゴ ProN W3"/>
              </a:rPr>
              <a:t>Beneficiary &amp; Field Facing</a:t>
            </a:r>
          </a:p>
        </p:txBody>
      </p:sp>
      <p:sp>
        <p:nvSpPr>
          <p:cNvPr id="22" name="AutoShape 19"/>
          <p:cNvSpPr>
            <a:spLocks noChangeArrowheads="1"/>
          </p:cNvSpPr>
          <p:nvPr/>
        </p:nvSpPr>
        <p:spPr bwMode="auto">
          <a:xfrm rot="-5400000">
            <a:off x="4190815" y="1463638"/>
            <a:ext cx="381744" cy="380628"/>
          </a:xfrm>
          <a:prstGeom prst="leftArrow">
            <a:avLst>
              <a:gd name="adj1" fmla="val 50000"/>
              <a:gd name="adj2" fmla="val 25073"/>
            </a:avLst>
          </a:prstGeom>
          <a:solidFill>
            <a:srgbClr val="CC0000"/>
          </a:solidFill>
          <a:ln w="9525" algn="ctr">
            <a:noFill/>
            <a:miter lim="800000"/>
            <a:headEnd/>
            <a:tailEnd/>
          </a:ln>
        </p:spPr>
        <p:txBody>
          <a:bodyPr wrap="none" lIns="91435" tIns="45718" rIns="91435" bIns="45718" anchor="ctr"/>
          <a:lstStyle/>
          <a:p>
            <a:pPr algn="ctr"/>
            <a:endParaRPr lang="en-US">
              <a:cs typeface="ヒラギノ角ゴ ProN W3"/>
            </a:endParaRPr>
          </a:p>
        </p:txBody>
      </p:sp>
      <p:sp>
        <p:nvSpPr>
          <p:cNvPr id="23" name="AcnBodyText_ID_531484"/>
          <p:cNvSpPr>
            <a:spLocks noChangeArrowheads="1"/>
          </p:cNvSpPr>
          <p:nvPr>
            <p:custDataLst>
              <p:tags r:id="rId10"/>
            </p:custDataLst>
          </p:nvPr>
        </p:nvSpPr>
        <p:spPr bwMode="gray">
          <a:xfrm>
            <a:off x="3661172" y="1066825"/>
            <a:ext cx="1444377" cy="433090"/>
          </a:xfrm>
          <a:prstGeom prst="rect">
            <a:avLst/>
          </a:prstGeom>
          <a:noFill/>
          <a:ln w="12700">
            <a:noFill/>
            <a:miter lim="800000"/>
            <a:headEnd/>
            <a:tailEnd/>
          </a:ln>
        </p:spPr>
        <p:txBody>
          <a:bodyPr lIns="0" tIns="0" rIns="0" bIns="0">
            <a:spAutoFit/>
          </a:bodyPr>
          <a:lstStyle/>
          <a:p>
            <a:pPr algn="ctr" eaLnBrk="0" hangingPunct="0">
              <a:spcBef>
                <a:spcPct val="20000"/>
              </a:spcBef>
              <a:buFont typeface="Arial" pitchFamily="34" charset="0"/>
              <a:buNone/>
            </a:pPr>
            <a:r>
              <a:rPr lang="en-US" sz="2800" b="1" dirty="0">
                <a:solidFill>
                  <a:srgbClr val="0000CC"/>
                </a:solidFill>
                <a:latin typeface="Calibri" pitchFamily="34" charset="0"/>
                <a:cs typeface="ヒラギノ角ゴ ProN W3"/>
              </a:rPr>
              <a:t>Get in</a:t>
            </a:r>
          </a:p>
        </p:txBody>
      </p:sp>
      <p:sp>
        <p:nvSpPr>
          <p:cNvPr id="24" name="AutoShape 22"/>
          <p:cNvSpPr>
            <a:spLocks noChangeArrowheads="1"/>
          </p:cNvSpPr>
          <p:nvPr/>
        </p:nvSpPr>
        <p:spPr bwMode="auto">
          <a:xfrm rot="-5400000">
            <a:off x="4191373" y="5715000"/>
            <a:ext cx="533549" cy="533549"/>
          </a:xfrm>
          <a:prstGeom prst="leftArrow">
            <a:avLst>
              <a:gd name="adj1" fmla="val 50000"/>
              <a:gd name="adj2" fmla="val 25000"/>
            </a:avLst>
          </a:prstGeom>
          <a:solidFill>
            <a:srgbClr val="CC0000"/>
          </a:solidFill>
          <a:ln w="9525" algn="ctr">
            <a:noFill/>
            <a:miter lim="800000"/>
            <a:headEnd/>
            <a:tailEnd/>
          </a:ln>
        </p:spPr>
        <p:txBody>
          <a:bodyPr wrap="none" lIns="91435" tIns="45718" rIns="91435" bIns="45718" anchor="ctr"/>
          <a:lstStyle/>
          <a:p>
            <a:pPr algn="ctr"/>
            <a:endParaRPr lang="en-US">
              <a:cs typeface="ヒラギノ角ゴ ProN W3"/>
            </a:endParaRPr>
          </a:p>
        </p:txBody>
      </p:sp>
      <p:sp>
        <p:nvSpPr>
          <p:cNvPr id="25" name="AcnBodyText_ID_531484"/>
          <p:cNvSpPr>
            <a:spLocks noChangeArrowheads="1"/>
          </p:cNvSpPr>
          <p:nvPr>
            <p:custDataLst>
              <p:tags r:id="rId11"/>
            </p:custDataLst>
          </p:nvPr>
        </p:nvSpPr>
        <p:spPr bwMode="gray">
          <a:xfrm>
            <a:off x="3733726" y="6248549"/>
            <a:ext cx="1444377" cy="433090"/>
          </a:xfrm>
          <a:prstGeom prst="rect">
            <a:avLst/>
          </a:prstGeom>
          <a:noFill/>
          <a:ln w="12700">
            <a:noFill/>
            <a:miter lim="800000"/>
            <a:headEnd/>
            <a:tailEnd/>
          </a:ln>
        </p:spPr>
        <p:txBody>
          <a:bodyPr lIns="0" tIns="0" rIns="0" bIns="0">
            <a:spAutoFit/>
          </a:bodyPr>
          <a:lstStyle/>
          <a:p>
            <a:pPr algn="ctr" eaLnBrk="0" hangingPunct="0">
              <a:spcBef>
                <a:spcPct val="20000"/>
              </a:spcBef>
              <a:buFont typeface="Arial" pitchFamily="34" charset="0"/>
              <a:buNone/>
            </a:pPr>
            <a:r>
              <a:rPr lang="en-US" sz="2800" b="1" dirty="0">
                <a:solidFill>
                  <a:srgbClr val="0000CC"/>
                </a:solidFill>
                <a:latin typeface="Calibri" pitchFamily="34" charset="0"/>
                <a:cs typeface="ヒラギノ角ゴ ProN W3"/>
              </a:rPr>
              <a:t>Get out</a:t>
            </a:r>
          </a:p>
        </p:txBody>
      </p:sp>
      <p:sp>
        <p:nvSpPr>
          <p:cNvPr id="27" name="Rectangle 2"/>
          <p:cNvSpPr>
            <a:spLocks noGrp="1" noChangeArrowheads="1"/>
          </p:cNvSpPr>
          <p:nvPr>
            <p:ph type="title"/>
          </p:nvPr>
        </p:nvSpPr>
        <p:spPr/>
        <p:txBody>
          <a:bodyPr/>
          <a:lstStyle/>
          <a:p>
            <a:pPr algn="ctr"/>
            <a:r>
              <a:rPr lang="en-US" sz="2800" dirty="0" smtClean="0"/>
              <a:t>IT Strategy Context</a:t>
            </a:r>
          </a:p>
        </p:txBody>
      </p:sp>
      <p:sp>
        <p:nvSpPr>
          <p:cNvPr id="26" name="AutoShape 3"/>
          <p:cNvSpPr>
            <a:spLocks noChangeArrowheads="1"/>
          </p:cNvSpPr>
          <p:nvPr/>
        </p:nvSpPr>
        <p:spPr bwMode="gray">
          <a:xfrm>
            <a:off x="539552" y="1754832"/>
            <a:ext cx="808037" cy="4505325"/>
          </a:xfrm>
          <a:prstGeom prst="upArrow">
            <a:avLst>
              <a:gd name="adj1" fmla="val 50102"/>
              <a:gd name="adj2" fmla="val 75736"/>
            </a:avLst>
          </a:prstGeom>
          <a:solidFill>
            <a:srgbClr val="92D050"/>
          </a:solidFill>
          <a:ln w="9525" algn="ctr">
            <a:noFill/>
            <a:miter lim="800000"/>
            <a:headEnd/>
            <a:tailEnd/>
          </a:ln>
        </p:spPr>
        <p:txBody>
          <a:bodyPr wrap="none" lIns="72000" tIns="72000" rIns="72000" bIns="72000" anchor="ctr"/>
          <a:lstStyle/>
          <a:p>
            <a:pPr algn="ctr" eaLnBrk="0" hangingPunct="0">
              <a:spcBef>
                <a:spcPct val="20000"/>
              </a:spcBef>
              <a:buSzPct val="100000"/>
              <a:buFont typeface="Wingdings" pitchFamily="2" charset="2"/>
              <a:buNone/>
            </a:pPr>
            <a:endParaRPr lang="en-US" sz="900" b="1" dirty="0">
              <a:ea typeface="MS PGothic" charset="-128"/>
            </a:endParaRPr>
          </a:p>
        </p:txBody>
      </p:sp>
      <p:sp>
        <p:nvSpPr>
          <p:cNvPr id="30" name="AcnBodyText_ID_307207"/>
          <p:cNvSpPr>
            <a:spLocks noChangeArrowheads="1"/>
          </p:cNvSpPr>
          <p:nvPr>
            <p:custDataLst>
              <p:tags r:id="rId12"/>
            </p:custDataLst>
          </p:nvPr>
        </p:nvSpPr>
        <p:spPr bwMode="gray">
          <a:xfrm rot="-5400000">
            <a:off x="-621964" y="3801280"/>
            <a:ext cx="3122705" cy="223608"/>
          </a:xfrm>
          <a:prstGeom prst="rect">
            <a:avLst/>
          </a:prstGeom>
          <a:noFill/>
          <a:ln w="12700">
            <a:noFill/>
            <a:miter lim="800000"/>
            <a:headEnd/>
            <a:tailEnd/>
          </a:ln>
        </p:spPr>
        <p:txBody>
          <a:bodyPr wrap="square" lIns="0" tIns="0" rIns="0" bIns="0">
            <a:spAutoFit/>
          </a:bodyPr>
          <a:lstStyle/>
          <a:p>
            <a:pPr marL="342900" indent="-342900" eaLnBrk="0" hangingPunct="0">
              <a:spcBef>
                <a:spcPct val="20000"/>
              </a:spcBef>
            </a:pPr>
            <a:r>
              <a:rPr lang="en-US" sz="1400" b="1" dirty="0"/>
              <a:t>Increasing Impact for Beneficiaries</a:t>
            </a:r>
          </a:p>
        </p:txBody>
      </p:sp>
      <p:sp>
        <p:nvSpPr>
          <p:cNvPr id="28" name="AcnBodyText_ID_531484"/>
          <p:cNvSpPr>
            <a:spLocks noChangeArrowheads="1"/>
          </p:cNvSpPr>
          <p:nvPr>
            <p:custDataLst>
              <p:tags r:id="rId13"/>
            </p:custDataLst>
          </p:nvPr>
        </p:nvSpPr>
        <p:spPr bwMode="gray">
          <a:xfrm rot="16200000">
            <a:off x="-252536" y="3935745"/>
            <a:ext cx="1444377" cy="430887"/>
          </a:xfrm>
          <a:prstGeom prst="rect">
            <a:avLst/>
          </a:prstGeom>
          <a:noFill/>
          <a:ln w="12700">
            <a:noFill/>
            <a:miter lim="800000"/>
            <a:headEnd/>
            <a:tailEnd/>
          </a:ln>
        </p:spPr>
        <p:txBody>
          <a:bodyPr lIns="0" tIns="0" rIns="0" bIns="0">
            <a:spAutoFit/>
          </a:bodyPr>
          <a:lstStyle/>
          <a:p>
            <a:pPr algn="ctr" eaLnBrk="0" hangingPunct="0">
              <a:spcBef>
                <a:spcPct val="20000"/>
              </a:spcBef>
              <a:buFont typeface="Arial" pitchFamily="34" charset="0"/>
              <a:buNone/>
            </a:pPr>
            <a:r>
              <a:rPr lang="en-US" sz="2800" b="1" dirty="0" smtClean="0">
                <a:solidFill>
                  <a:srgbClr val="0000CC"/>
                </a:solidFill>
                <a:latin typeface="Calibri" pitchFamily="34" charset="0"/>
                <a:cs typeface="ヒラギノ角ゴ ProN W3"/>
              </a:rPr>
              <a:t>Move up</a:t>
            </a:r>
            <a:endParaRPr lang="en-US" sz="2800" b="1" dirty="0">
              <a:solidFill>
                <a:srgbClr val="0000CC"/>
              </a:solidFill>
              <a:latin typeface="Calibri" pitchFamily="34" charset="0"/>
              <a:cs typeface="ヒラギノ角ゴ ProN W3"/>
            </a:endParaRPr>
          </a:p>
        </p:txBody>
      </p:sp>
    </p:spTree>
    <p:extLst>
      <p:ext uri="{BB962C8B-B14F-4D97-AF65-F5344CB8AC3E}">
        <p14:creationId xmlns:p14="http://schemas.microsoft.com/office/powerpoint/2010/main" val="2837284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500" fill="hold"/>
                                        <p:tgtEl>
                                          <p:spTgt spid="23"/>
                                        </p:tgtEl>
                                        <p:attrNameLst>
                                          <p:attrName>ppt_x</p:attrName>
                                        </p:attrNameLst>
                                      </p:cBhvr>
                                      <p:tavLst>
                                        <p:tav tm="0">
                                          <p:val>
                                            <p:strVal val="#ppt_x"/>
                                          </p:val>
                                        </p:tav>
                                        <p:tav tm="100000">
                                          <p:val>
                                            <p:strVal val="#ppt_x"/>
                                          </p:val>
                                        </p:tav>
                                      </p:tavLst>
                                    </p:anim>
                                    <p:anim calcmode="lin" valueType="num">
                                      <p:cBhvr additive="base">
                                        <p:cTn id="1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1"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additive="base">
                                        <p:cTn id="17" dur="500" fill="hold"/>
                                        <p:tgtEl>
                                          <p:spTgt spid="25"/>
                                        </p:tgtEl>
                                        <p:attrNameLst>
                                          <p:attrName>ppt_x</p:attrName>
                                        </p:attrNameLst>
                                      </p:cBhvr>
                                      <p:tavLst>
                                        <p:tav tm="0">
                                          <p:val>
                                            <p:strVal val="#ppt_x"/>
                                          </p:val>
                                        </p:tav>
                                        <p:tav tm="100000">
                                          <p:val>
                                            <p:strVal val="#ppt_x"/>
                                          </p:val>
                                        </p:tav>
                                      </p:tavLst>
                                    </p:anim>
                                    <p:anim calcmode="lin" valueType="num">
                                      <p:cBhvr additive="base">
                                        <p:cTn id="18" dur="500" fill="hold"/>
                                        <p:tgtEl>
                                          <p:spTgt spid="25"/>
                                        </p:tgtEl>
                                        <p:attrNameLst>
                                          <p:attrName>ppt_y</p:attrName>
                                        </p:attrNameLst>
                                      </p:cBhvr>
                                      <p:tavLst>
                                        <p:tav tm="0">
                                          <p:val>
                                            <p:strVal val="0-#ppt_h/2"/>
                                          </p:val>
                                        </p:tav>
                                        <p:tav tm="100000">
                                          <p:val>
                                            <p:strVal val="#ppt_y"/>
                                          </p:val>
                                        </p:tav>
                                      </p:tavLst>
                                    </p:anim>
                                  </p:childTnLst>
                                </p:cTn>
                              </p:par>
                              <p:par>
                                <p:cTn id="19" presetID="2" presetClass="entr" presetSubtype="1"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anim calcmode="lin" valueType="num">
                                      <p:cBhvr additive="base">
                                        <p:cTn id="21" dur="500" fill="hold"/>
                                        <p:tgtEl>
                                          <p:spTgt spid="24"/>
                                        </p:tgtEl>
                                        <p:attrNameLst>
                                          <p:attrName>ppt_x</p:attrName>
                                        </p:attrNameLst>
                                      </p:cBhvr>
                                      <p:tavLst>
                                        <p:tav tm="0">
                                          <p:val>
                                            <p:strVal val="#ppt_x"/>
                                          </p:val>
                                        </p:tav>
                                        <p:tav tm="100000">
                                          <p:val>
                                            <p:strVal val="#ppt_x"/>
                                          </p:val>
                                        </p:tav>
                                      </p:tavLst>
                                    </p:anim>
                                    <p:anim calcmode="lin" valueType="num">
                                      <p:cBhvr additive="base">
                                        <p:cTn id="22" dur="500" fill="hold"/>
                                        <p:tgtEl>
                                          <p:spTgt spid="24"/>
                                        </p:tgtEl>
                                        <p:attrNameLst>
                                          <p:attrName>ppt_y</p:attrName>
                                        </p:attrNameLst>
                                      </p:cBhvr>
                                      <p:tavLst>
                                        <p:tav tm="0">
                                          <p:val>
                                            <p:strVal val="0-#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 calcmode="lin" valueType="num">
                                      <p:cBhvr additive="base">
                                        <p:cTn id="25" dur="500" fill="hold"/>
                                        <p:tgtEl>
                                          <p:spTgt spid="28"/>
                                        </p:tgtEl>
                                        <p:attrNameLst>
                                          <p:attrName>ppt_x</p:attrName>
                                        </p:attrNameLst>
                                      </p:cBhvr>
                                      <p:tavLst>
                                        <p:tav tm="0">
                                          <p:val>
                                            <p:strVal val="#ppt_x"/>
                                          </p:val>
                                        </p:tav>
                                        <p:tav tm="100000">
                                          <p:val>
                                            <p:strVal val="#ppt_x"/>
                                          </p:val>
                                        </p:tav>
                                      </p:tavLst>
                                    </p:anim>
                                    <p:anim calcmode="lin" valueType="num">
                                      <p:cBhvr additive="base">
                                        <p:cTn id="2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p:bldP spid="24" grpId="0" animBg="1"/>
      <p:bldP spid="25" grpId="0"/>
      <p:bldP spid="2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0" y="0"/>
            <a:ext cx="9471680" cy="6842775"/>
          </a:xfrm>
          <a:prstGeom prst="rect">
            <a:avLst/>
          </a:prstGeom>
          <a:noFill/>
          <a:ln w="9525">
            <a:noFill/>
            <a:miter lim="800000"/>
            <a:headEnd/>
            <a:tailEnd/>
          </a:ln>
        </p:spPr>
      </p:pic>
    </p:spTree>
    <p:extLst>
      <p:ext uri="{BB962C8B-B14F-4D97-AF65-F5344CB8AC3E}">
        <p14:creationId xmlns:p14="http://schemas.microsoft.com/office/powerpoint/2010/main" val="14983905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Innovation at the margins</a:t>
            </a:r>
            <a:endParaRPr lang="en-US" sz="3200" dirty="0"/>
          </a:p>
        </p:txBody>
      </p:sp>
      <p:graphicFrame>
        <p:nvGraphicFramePr>
          <p:cNvPr id="4" name="Diagram 3"/>
          <p:cNvGraphicFramePr/>
          <p:nvPr>
            <p:extLst>
              <p:ext uri="{D42A27DB-BD31-4B8C-83A1-F6EECF244321}">
                <p14:modId xmlns:p14="http://schemas.microsoft.com/office/powerpoint/2010/main" val="1081831667"/>
              </p:ext>
            </p:extLst>
          </p:nvPr>
        </p:nvGraphicFramePr>
        <p:xfrm>
          <a:off x="1547664" y="184482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Connector 5"/>
          <p:cNvCxnSpPr/>
          <p:nvPr/>
        </p:nvCxnSpPr>
        <p:spPr>
          <a:xfrm>
            <a:off x="4499992" y="1844824"/>
            <a:ext cx="2376264"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876256" y="1556792"/>
            <a:ext cx="2202847" cy="584775"/>
          </a:xfrm>
          <a:prstGeom prst="rect">
            <a:avLst/>
          </a:prstGeom>
          <a:noFill/>
        </p:spPr>
        <p:txBody>
          <a:bodyPr wrap="none" rtlCol="0">
            <a:spAutoFit/>
          </a:bodyPr>
          <a:lstStyle/>
          <a:p>
            <a:r>
              <a:rPr lang="en-US" sz="1600" i="1" dirty="0" smtClean="0"/>
              <a:t>Historical IT – all </a:t>
            </a:r>
          </a:p>
          <a:p>
            <a:r>
              <a:rPr lang="en-US" sz="1600" i="1" dirty="0" smtClean="0"/>
              <a:t>components provided </a:t>
            </a:r>
            <a:endParaRPr lang="en-US" sz="1600" i="1" dirty="0"/>
          </a:p>
        </p:txBody>
      </p:sp>
      <p:cxnSp>
        <p:nvCxnSpPr>
          <p:cNvPr id="8" name="Straight Connector 7"/>
          <p:cNvCxnSpPr/>
          <p:nvPr/>
        </p:nvCxnSpPr>
        <p:spPr>
          <a:xfrm>
            <a:off x="4499992" y="3068960"/>
            <a:ext cx="230425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516216" y="2772217"/>
            <a:ext cx="2669320" cy="584775"/>
          </a:xfrm>
          <a:prstGeom prst="rect">
            <a:avLst/>
          </a:prstGeom>
          <a:noFill/>
        </p:spPr>
        <p:txBody>
          <a:bodyPr wrap="none" rtlCol="0">
            <a:spAutoFit/>
          </a:bodyPr>
          <a:lstStyle/>
          <a:p>
            <a:r>
              <a:rPr lang="en-US" sz="1600" i="1" dirty="0" smtClean="0"/>
              <a:t>Current Era – Users bring </a:t>
            </a:r>
          </a:p>
          <a:p>
            <a:r>
              <a:rPr lang="en-US" sz="1600" i="1" dirty="0" smtClean="0"/>
              <a:t>their own devices and apps</a:t>
            </a:r>
            <a:endParaRPr lang="en-US" sz="1600" i="1" dirty="0"/>
          </a:p>
        </p:txBody>
      </p:sp>
      <p:cxnSp>
        <p:nvCxnSpPr>
          <p:cNvPr id="12" name="Straight Connector 11"/>
          <p:cNvCxnSpPr/>
          <p:nvPr/>
        </p:nvCxnSpPr>
        <p:spPr>
          <a:xfrm>
            <a:off x="4572000" y="3664188"/>
            <a:ext cx="230425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732240" y="3356992"/>
            <a:ext cx="2489784" cy="584775"/>
          </a:xfrm>
          <a:prstGeom prst="rect">
            <a:avLst/>
          </a:prstGeom>
          <a:noFill/>
        </p:spPr>
        <p:txBody>
          <a:bodyPr wrap="none" rtlCol="0">
            <a:spAutoFit/>
          </a:bodyPr>
          <a:lstStyle/>
          <a:p>
            <a:r>
              <a:rPr lang="en-US" sz="1600" i="1" dirty="0" smtClean="0"/>
              <a:t>Future Era – Users bring </a:t>
            </a:r>
          </a:p>
          <a:p>
            <a:r>
              <a:rPr lang="en-US" sz="1600" i="1" dirty="0" smtClean="0"/>
              <a:t>their own networks</a:t>
            </a:r>
            <a:endParaRPr lang="en-US" sz="1600" i="1" dirty="0"/>
          </a:p>
        </p:txBody>
      </p:sp>
      <p:sp>
        <p:nvSpPr>
          <p:cNvPr id="14" name="TextBox 13"/>
          <p:cNvSpPr txBox="1"/>
          <p:nvPr/>
        </p:nvSpPr>
        <p:spPr>
          <a:xfrm>
            <a:off x="6372201" y="4706560"/>
            <a:ext cx="2771800" cy="1323439"/>
          </a:xfrm>
          <a:prstGeom prst="rect">
            <a:avLst/>
          </a:prstGeom>
          <a:noFill/>
        </p:spPr>
        <p:txBody>
          <a:bodyPr wrap="square" rtlCol="0">
            <a:spAutoFit/>
          </a:bodyPr>
          <a:lstStyle/>
          <a:p>
            <a:r>
              <a:rPr lang="en-US" sz="1600" i="1" dirty="0" smtClean="0">
                <a:solidFill>
                  <a:srgbClr val="FF0000"/>
                </a:solidFill>
              </a:rPr>
              <a:t>Standard core – it is unlikely</a:t>
            </a:r>
          </a:p>
          <a:p>
            <a:r>
              <a:rPr lang="en-US" sz="1600" i="1" dirty="0" smtClean="0">
                <a:solidFill>
                  <a:srgbClr val="FF0000"/>
                </a:solidFill>
              </a:rPr>
              <a:t>users will have or should have their own Finance, HR, Supply Chain, and Legal </a:t>
            </a:r>
          </a:p>
          <a:p>
            <a:r>
              <a:rPr lang="en-US" sz="1600" i="1" dirty="0" smtClean="0">
                <a:solidFill>
                  <a:srgbClr val="FF0000"/>
                </a:solidFill>
              </a:rPr>
              <a:t>applications and data</a:t>
            </a:r>
            <a:endParaRPr lang="en-US" sz="1600" i="1" dirty="0">
              <a:solidFill>
                <a:srgbClr val="FF0000"/>
              </a:solidFill>
            </a:endParaRPr>
          </a:p>
        </p:txBody>
      </p:sp>
      <p:sp>
        <p:nvSpPr>
          <p:cNvPr id="15" name="TextBox 14"/>
          <p:cNvSpPr txBox="1"/>
          <p:nvPr/>
        </p:nvSpPr>
        <p:spPr>
          <a:xfrm>
            <a:off x="179512" y="1916832"/>
            <a:ext cx="2964273" cy="830997"/>
          </a:xfrm>
          <a:prstGeom prst="rect">
            <a:avLst/>
          </a:prstGeom>
          <a:noFill/>
        </p:spPr>
        <p:txBody>
          <a:bodyPr wrap="none" rtlCol="0">
            <a:spAutoFit/>
          </a:bodyPr>
          <a:lstStyle/>
          <a:p>
            <a:r>
              <a:rPr lang="en-US" sz="1600" i="1" dirty="0" smtClean="0">
                <a:solidFill>
                  <a:srgbClr val="FF0000"/>
                </a:solidFill>
              </a:rPr>
              <a:t>Local innovation is more likely </a:t>
            </a:r>
          </a:p>
          <a:p>
            <a:r>
              <a:rPr lang="en-US" sz="1600" i="1" dirty="0" smtClean="0">
                <a:solidFill>
                  <a:srgbClr val="FF0000"/>
                </a:solidFill>
              </a:rPr>
              <a:t>and sustainable at the outer</a:t>
            </a:r>
          </a:p>
          <a:p>
            <a:r>
              <a:rPr lang="en-US" sz="1600" i="1" dirty="0">
                <a:solidFill>
                  <a:srgbClr val="FF0000"/>
                </a:solidFill>
              </a:rPr>
              <a:t>l</a:t>
            </a:r>
            <a:r>
              <a:rPr lang="en-US" sz="1600" i="1" dirty="0" smtClean="0">
                <a:solidFill>
                  <a:srgbClr val="FF0000"/>
                </a:solidFill>
              </a:rPr>
              <a:t>ayers of IT delivery</a:t>
            </a:r>
            <a:endParaRPr lang="en-US" sz="1600" i="1" dirty="0">
              <a:solidFill>
                <a:srgbClr val="FF0000"/>
              </a:solidFill>
            </a:endParaRPr>
          </a:p>
        </p:txBody>
      </p:sp>
      <p:sp>
        <p:nvSpPr>
          <p:cNvPr id="3" name="TextBox 2"/>
          <p:cNvSpPr txBox="1"/>
          <p:nvPr/>
        </p:nvSpPr>
        <p:spPr>
          <a:xfrm>
            <a:off x="206398" y="5436513"/>
            <a:ext cx="3342582" cy="584775"/>
          </a:xfrm>
          <a:prstGeom prst="rect">
            <a:avLst/>
          </a:prstGeom>
          <a:noFill/>
        </p:spPr>
        <p:txBody>
          <a:bodyPr wrap="none" rtlCol="0">
            <a:spAutoFit/>
          </a:bodyPr>
          <a:lstStyle/>
          <a:p>
            <a:r>
              <a:rPr lang="en-US" sz="1600" i="1" dirty="0" smtClean="0">
                <a:solidFill>
                  <a:srgbClr val="FF0000"/>
                </a:solidFill>
              </a:rPr>
              <a:t>External crowd-sourced data is</a:t>
            </a:r>
          </a:p>
          <a:p>
            <a:r>
              <a:rPr lang="en-US" sz="1600" i="1" dirty="0" smtClean="0">
                <a:solidFill>
                  <a:srgbClr val="FF0000"/>
                </a:solidFill>
              </a:rPr>
              <a:t>pushing the internal data paradigm</a:t>
            </a:r>
            <a:endParaRPr lang="en-US" sz="1600" i="1" dirty="0">
              <a:solidFill>
                <a:srgbClr val="FF0000"/>
              </a:solidFill>
            </a:endParaRPr>
          </a:p>
        </p:txBody>
      </p:sp>
      <p:cxnSp>
        <p:nvCxnSpPr>
          <p:cNvPr id="16" name="Straight Connector 15"/>
          <p:cNvCxnSpPr/>
          <p:nvPr/>
        </p:nvCxnSpPr>
        <p:spPr>
          <a:xfrm>
            <a:off x="3131840" y="5733256"/>
            <a:ext cx="1944216"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82891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TYLE" val="AcnBodyText"/>
  <p:tag name="DATE" val="1/13/2009 1:01:20 PM"/>
</p:tagLst>
</file>

<file path=ppt/tags/tag10.xml><?xml version="1.0" encoding="utf-8"?>
<p:tagLst xmlns:a="http://schemas.openxmlformats.org/drawingml/2006/main" xmlns:r="http://schemas.openxmlformats.org/officeDocument/2006/relationships" xmlns:p="http://schemas.openxmlformats.org/presentationml/2006/main">
  <p:tag name="STYLE" val="AcnBodyText"/>
  <p:tag name="DATE" val="1/29/2009 10:57:18 AM"/>
</p:tagLst>
</file>

<file path=ppt/tags/tag11.xml><?xml version="1.0" encoding="utf-8"?>
<p:tagLst xmlns:a="http://schemas.openxmlformats.org/drawingml/2006/main" xmlns:r="http://schemas.openxmlformats.org/officeDocument/2006/relationships" xmlns:p="http://schemas.openxmlformats.org/presentationml/2006/main">
  <p:tag name="STYLE" val="AcnBodyText"/>
  <p:tag name="DATE" val="1/29/2009 10:57:18 AM"/>
</p:tagLst>
</file>

<file path=ppt/tags/tag12.xml><?xml version="1.0" encoding="utf-8"?>
<p:tagLst xmlns:a="http://schemas.openxmlformats.org/drawingml/2006/main" xmlns:r="http://schemas.openxmlformats.org/officeDocument/2006/relationships" xmlns:p="http://schemas.openxmlformats.org/presentationml/2006/main">
  <p:tag name="STYLE" val="AcnBodyText"/>
  <p:tag name="DATE" val="1/13/2009 1:01:20 PM"/>
</p:tagLst>
</file>

<file path=ppt/tags/tag13.xml><?xml version="1.0" encoding="utf-8"?>
<p:tagLst xmlns:a="http://schemas.openxmlformats.org/drawingml/2006/main" xmlns:r="http://schemas.openxmlformats.org/officeDocument/2006/relationships" xmlns:p="http://schemas.openxmlformats.org/presentationml/2006/main">
  <p:tag name="STYLE" val="AcnBodyText"/>
  <p:tag name="DATE" val="1/29/2009 10:57:18 AM"/>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EtQxrlZVW0uwq2OolvnZFw"/>
</p:tagLst>
</file>

<file path=ppt/tags/tag2.xml><?xml version="1.0" encoding="utf-8"?>
<p:tagLst xmlns:a="http://schemas.openxmlformats.org/drawingml/2006/main" xmlns:r="http://schemas.openxmlformats.org/officeDocument/2006/relationships" xmlns:p="http://schemas.openxmlformats.org/presentationml/2006/main">
  <p:tag name="STYLE" val="AcnBodyText"/>
  <p:tag name="DATE" val="1/13/2009 1:07:39 PM"/>
</p:tagLst>
</file>

<file path=ppt/tags/tag3.xml><?xml version="1.0" encoding="utf-8"?>
<p:tagLst xmlns:a="http://schemas.openxmlformats.org/drawingml/2006/main" xmlns:r="http://schemas.openxmlformats.org/officeDocument/2006/relationships" xmlns:p="http://schemas.openxmlformats.org/presentationml/2006/main">
  <p:tag name="STYLE" val="AcnBodyText"/>
  <p:tag name="DATE" val="1/13/2009 1:07:39 PM"/>
</p:tagLst>
</file>

<file path=ppt/tags/tag4.xml><?xml version="1.0" encoding="utf-8"?>
<p:tagLst xmlns:a="http://schemas.openxmlformats.org/drawingml/2006/main" xmlns:r="http://schemas.openxmlformats.org/officeDocument/2006/relationships" xmlns:p="http://schemas.openxmlformats.org/presentationml/2006/main">
  <p:tag name="STYLE" val="AcnBodyText"/>
  <p:tag name="DATE" val="1/13/2009 1:07:39 PM"/>
</p:tagLst>
</file>

<file path=ppt/tags/tag5.xml><?xml version="1.0" encoding="utf-8"?>
<p:tagLst xmlns:a="http://schemas.openxmlformats.org/drawingml/2006/main" xmlns:r="http://schemas.openxmlformats.org/officeDocument/2006/relationships" xmlns:p="http://schemas.openxmlformats.org/presentationml/2006/main">
  <p:tag name="STYLE" val="AcnBodyText"/>
  <p:tag name="DATE" val="1/13/2009 1:07:39 PM"/>
</p:tagLst>
</file>

<file path=ppt/tags/tag6.xml><?xml version="1.0" encoding="utf-8"?>
<p:tagLst xmlns:a="http://schemas.openxmlformats.org/drawingml/2006/main" xmlns:r="http://schemas.openxmlformats.org/officeDocument/2006/relationships" xmlns:p="http://schemas.openxmlformats.org/presentationml/2006/main">
  <p:tag name="STYLE" val="AcnBodyText"/>
  <p:tag name="DATE" val="1/29/2009 10:57:18 AM"/>
</p:tagLst>
</file>

<file path=ppt/tags/tag7.xml><?xml version="1.0" encoding="utf-8"?>
<p:tagLst xmlns:a="http://schemas.openxmlformats.org/drawingml/2006/main" xmlns:r="http://schemas.openxmlformats.org/officeDocument/2006/relationships" xmlns:p="http://schemas.openxmlformats.org/presentationml/2006/main">
  <p:tag name="STYLE" val="AcnBodyText"/>
  <p:tag name="DATE" val="1/29/2009 10:57:18 AM"/>
</p:tagLst>
</file>

<file path=ppt/tags/tag8.xml><?xml version="1.0" encoding="utf-8"?>
<p:tagLst xmlns:a="http://schemas.openxmlformats.org/drawingml/2006/main" xmlns:r="http://schemas.openxmlformats.org/officeDocument/2006/relationships" xmlns:p="http://schemas.openxmlformats.org/presentationml/2006/main">
  <p:tag name="STYLE" val="AcnBodyText"/>
  <p:tag name="DATE" val="1/29/2009 10:57:18 AM"/>
</p:tagLst>
</file>

<file path=ppt/tags/tag9.xml><?xml version="1.0" encoding="utf-8"?>
<p:tagLst xmlns:a="http://schemas.openxmlformats.org/drawingml/2006/main" xmlns:r="http://schemas.openxmlformats.org/officeDocument/2006/relationships" xmlns:p="http://schemas.openxmlformats.org/presentationml/2006/main">
  <p:tag name="STYLE" val="AcnBodyText"/>
  <p:tag name="DATE" val="1/29/2009 10:57:18 AM"/>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46D6E3A9E70BF4C9F7CBB65C45C8143" ma:contentTypeVersion="0" ma:contentTypeDescription="Create a new document." ma:contentTypeScope="" ma:versionID="e217719a970581a934402205edb9f148">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A94B6FA-71D9-417B-899C-4C80569698B6}">
  <ds:schemaRefs>
    <ds:schemaRef ds:uri="http://purl.org/dc/elements/1.1/"/>
    <ds:schemaRef ds:uri="http://schemas.microsoft.com/office/infopath/2007/PartnerControls"/>
    <ds:schemaRef ds:uri="http://schemas.microsoft.com/office/2006/metadata/properties"/>
    <ds:schemaRef ds:uri="http://www.w3.org/XML/1998/namespace"/>
    <ds:schemaRef ds:uri="http://schemas.microsoft.com/office/2006/documentManagement/types"/>
    <ds:schemaRef ds:uri="http://purl.org/dc/dcmitype/"/>
    <ds:schemaRef ds:uri="http://purl.org/dc/terms/"/>
    <ds:schemaRef ds:uri="http://schemas.openxmlformats.org/package/2006/metadata/core-properties"/>
  </ds:schemaRefs>
</ds:datastoreItem>
</file>

<file path=customXml/itemProps2.xml><?xml version="1.0" encoding="utf-8"?>
<ds:datastoreItem xmlns:ds="http://schemas.openxmlformats.org/officeDocument/2006/customXml" ds:itemID="{2178CC82-F58E-403E-A4AF-7C0AA5E3850E}">
  <ds:schemaRefs>
    <ds:schemaRef ds:uri="http://schemas.microsoft.com/sharepoint/v3/contenttype/forms"/>
  </ds:schemaRefs>
</ds:datastoreItem>
</file>

<file path=customXml/itemProps3.xml><?xml version="1.0" encoding="utf-8"?>
<ds:datastoreItem xmlns:ds="http://schemas.openxmlformats.org/officeDocument/2006/customXml" ds:itemID="{4F4B74D2-8896-4C44-B710-F16083910C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IFRC_English</Template>
  <TotalTime>17597</TotalTime>
  <Words>1880</Words>
  <Application>Microsoft Office PowerPoint</Application>
  <PresentationFormat>On-screen Show (4:3)</PresentationFormat>
  <Paragraphs>253</Paragraphs>
  <Slides>29</Slides>
  <Notes>11</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Office Theme</vt:lpstr>
      <vt:lpstr>1_Office Theme</vt:lpstr>
      <vt:lpstr>Engaging with new technologies and innovation</vt:lpstr>
      <vt:lpstr>Thesis</vt:lpstr>
      <vt:lpstr>PowerPoint Presentation</vt:lpstr>
      <vt:lpstr>Three themes for technology, innovation and humanitarian action</vt:lpstr>
      <vt:lpstr>Technology and our Vision</vt:lpstr>
      <vt:lpstr>Technology and our Vision (cont.)</vt:lpstr>
      <vt:lpstr>IT Strategy Context</vt:lpstr>
      <vt:lpstr>PowerPoint Presentation</vt:lpstr>
      <vt:lpstr>Innovation at the margins</vt:lpstr>
      <vt:lpstr>Shadow IT</vt:lpstr>
      <vt:lpstr>Yin and Yang of Shadow IT</vt:lpstr>
      <vt:lpstr>PowerPoint Presentation</vt:lpstr>
      <vt:lpstr>Three Types of Innovation*</vt:lpstr>
      <vt:lpstr>What are we trying to optimize?</vt:lpstr>
      <vt:lpstr>Models of Innovation</vt:lpstr>
      <vt:lpstr>Application Catalog of  Standards &amp; Choices</vt:lpstr>
      <vt:lpstr>Recommendation</vt:lpstr>
      <vt:lpstr>A Project Review Panel for Continuous Innovation Harvesting</vt:lpstr>
      <vt:lpstr>PowerPoint Presentation</vt:lpstr>
      <vt:lpstr>ISD Management Risks</vt:lpstr>
      <vt:lpstr>Defined classification of Information to understand security impact</vt:lpstr>
      <vt:lpstr>Some questions for local applications</vt:lpstr>
      <vt:lpstr>PowerPoint Presentation</vt:lpstr>
      <vt:lpstr>In Short…</vt:lpstr>
      <vt:lpstr>What to do to turn Shadow IT into Impact IT?</vt:lpstr>
      <vt:lpstr>How do we motivate sharing ideas with ISD?</vt:lpstr>
      <vt:lpstr>ISD in Balance</vt:lpstr>
      <vt:lpstr>Questions?</vt:lpstr>
      <vt:lpstr>PowerPoint Presentation</vt:lpstr>
    </vt:vector>
  </TitlesOfParts>
  <Company>IFRC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Digital Divide Initiative</dc:title>
  <dc:creator>Jeremy Mortimer</dc:creator>
  <cp:lastModifiedBy>Edward HAPP</cp:lastModifiedBy>
  <cp:revision>469</cp:revision>
  <dcterms:created xsi:type="dcterms:W3CDTF">2010-03-04T15:12:21Z</dcterms:created>
  <dcterms:modified xsi:type="dcterms:W3CDTF">2014-10-15T09:31:25Z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0x010100D46D6E3A9E70BF4C9F7CBB65C45C8143</vt:lpwstr>
  </property>
</Properties>
</file>