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3"/>
  </p:notesMasterIdLst>
  <p:handoutMasterIdLst>
    <p:handoutMasterId r:id="rId94"/>
  </p:handoutMasterIdLst>
  <p:sldIdLst>
    <p:sldId id="324" r:id="rId2"/>
    <p:sldId id="732" r:id="rId3"/>
    <p:sldId id="733" r:id="rId4"/>
    <p:sldId id="441" r:id="rId5"/>
    <p:sldId id="263" r:id="rId6"/>
    <p:sldId id="264" r:id="rId7"/>
    <p:sldId id="734" r:id="rId8"/>
    <p:sldId id="735" r:id="rId9"/>
    <p:sldId id="736" r:id="rId10"/>
    <p:sldId id="737" r:id="rId11"/>
    <p:sldId id="753" r:id="rId12"/>
    <p:sldId id="754" r:id="rId13"/>
    <p:sldId id="780" r:id="rId14"/>
    <p:sldId id="2443" r:id="rId15"/>
    <p:sldId id="2444" r:id="rId16"/>
    <p:sldId id="2445" r:id="rId17"/>
    <p:sldId id="778" r:id="rId18"/>
    <p:sldId id="782" r:id="rId19"/>
    <p:sldId id="783" r:id="rId20"/>
    <p:sldId id="779" r:id="rId21"/>
    <p:sldId id="784" r:id="rId22"/>
    <p:sldId id="785" r:id="rId23"/>
    <p:sldId id="786" r:id="rId24"/>
    <p:sldId id="788" r:id="rId25"/>
    <p:sldId id="383" r:id="rId26"/>
    <p:sldId id="2448" r:id="rId27"/>
    <p:sldId id="792" r:id="rId28"/>
    <p:sldId id="789" r:id="rId29"/>
    <p:sldId id="381" r:id="rId30"/>
    <p:sldId id="790" r:id="rId31"/>
    <p:sldId id="791" r:id="rId32"/>
    <p:sldId id="2437" r:id="rId33"/>
    <p:sldId id="787" r:id="rId34"/>
    <p:sldId id="793" r:id="rId35"/>
    <p:sldId id="259" r:id="rId36"/>
    <p:sldId id="2360" r:id="rId37"/>
    <p:sldId id="279" r:id="rId38"/>
    <p:sldId id="2280" r:id="rId39"/>
    <p:sldId id="345" r:id="rId40"/>
    <p:sldId id="2442" r:id="rId41"/>
    <p:sldId id="2421" r:id="rId42"/>
    <p:sldId id="370" r:id="rId43"/>
    <p:sldId id="371" r:id="rId44"/>
    <p:sldId id="372" r:id="rId45"/>
    <p:sldId id="373" r:id="rId46"/>
    <p:sldId id="2356" r:id="rId47"/>
    <p:sldId id="2438" r:id="rId48"/>
    <p:sldId id="2439" r:id="rId49"/>
    <p:sldId id="2430" r:id="rId50"/>
    <p:sldId id="2440" r:id="rId51"/>
    <p:sldId id="380" r:id="rId52"/>
    <p:sldId id="794" r:id="rId53"/>
    <p:sldId id="749" r:id="rId54"/>
    <p:sldId id="913" r:id="rId55"/>
    <p:sldId id="914" r:id="rId56"/>
    <p:sldId id="2432" r:id="rId57"/>
    <p:sldId id="2433" r:id="rId58"/>
    <p:sldId id="2446" r:id="rId59"/>
    <p:sldId id="2447" r:id="rId60"/>
    <p:sldId id="2435" r:id="rId61"/>
    <p:sldId id="2434" r:id="rId62"/>
    <p:sldId id="2436" r:id="rId63"/>
    <p:sldId id="1568" r:id="rId64"/>
    <p:sldId id="894" r:id="rId65"/>
    <p:sldId id="1537" r:id="rId66"/>
    <p:sldId id="1490" r:id="rId67"/>
    <p:sldId id="824" r:id="rId68"/>
    <p:sldId id="823" r:id="rId69"/>
    <p:sldId id="890" r:id="rId70"/>
    <p:sldId id="891" r:id="rId71"/>
    <p:sldId id="905" r:id="rId72"/>
    <p:sldId id="1070" r:id="rId73"/>
    <p:sldId id="1543" r:id="rId74"/>
    <p:sldId id="1544" r:id="rId75"/>
    <p:sldId id="348" r:id="rId76"/>
    <p:sldId id="349" r:id="rId77"/>
    <p:sldId id="350" r:id="rId78"/>
    <p:sldId id="351" r:id="rId79"/>
    <p:sldId id="352" r:id="rId80"/>
    <p:sldId id="353" r:id="rId81"/>
    <p:sldId id="354" r:id="rId82"/>
    <p:sldId id="355" r:id="rId83"/>
    <p:sldId id="356" r:id="rId84"/>
    <p:sldId id="357" r:id="rId85"/>
    <p:sldId id="358" r:id="rId86"/>
    <p:sldId id="359" r:id="rId87"/>
    <p:sldId id="360" r:id="rId88"/>
    <p:sldId id="361" r:id="rId89"/>
    <p:sldId id="342" r:id="rId90"/>
    <p:sldId id="2449" r:id="rId91"/>
    <p:sldId id="366" r:id="rId9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3B8123"/>
    <a:srgbClr val="5FB12B"/>
    <a:srgbClr val="FF0000"/>
    <a:srgbClr val="5B5B5B"/>
    <a:srgbClr val="549C25"/>
    <a:srgbClr val="439328"/>
    <a:srgbClr val="4AA2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0" d="100"/>
          <a:sy n="100" d="100"/>
        </p:scale>
        <p:origin x="22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file:///E:\Dropbox\Work\NetHope\History\NetHope%20History%20v25.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a:t>NetHope Members Growth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Members!$G$6</c:f>
              <c:strCache>
                <c:ptCount val="1"/>
                <c:pt idx="0">
                  <c:v>Members</c:v>
                </c:pt>
              </c:strCache>
            </c:strRef>
          </c:tx>
          <c:spPr>
            <a:solidFill>
              <a:srgbClr val="00B050"/>
            </a:solidFill>
            <a:ln>
              <a:noFill/>
            </a:ln>
            <a:effectLst/>
          </c:spPr>
          <c:invertIfNegative val="0"/>
          <c:cat>
            <c:numRef>
              <c:f>Members!$H$5:$Z$5</c:f>
              <c:numCache>
                <c:formatCode>General</c:formatCode>
                <c:ptCount val="1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numCache>
            </c:numRef>
          </c:cat>
          <c:val>
            <c:numRef>
              <c:f>Members!$H$6:$Z$6</c:f>
              <c:numCache>
                <c:formatCode>General</c:formatCode>
                <c:ptCount val="19"/>
                <c:pt idx="0">
                  <c:v>7</c:v>
                </c:pt>
                <c:pt idx="1">
                  <c:v>9</c:v>
                </c:pt>
                <c:pt idx="2">
                  <c:v>9</c:v>
                </c:pt>
                <c:pt idx="3">
                  <c:v>15</c:v>
                </c:pt>
                <c:pt idx="4">
                  <c:v>17</c:v>
                </c:pt>
                <c:pt idx="5">
                  <c:v>19</c:v>
                </c:pt>
                <c:pt idx="6">
                  <c:v>22</c:v>
                </c:pt>
                <c:pt idx="7">
                  <c:v>25</c:v>
                </c:pt>
                <c:pt idx="8">
                  <c:v>28</c:v>
                </c:pt>
                <c:pt idx="9">
                  <c:v>32</c:v>
                </c:pt>
                <c:pt idx="10">
                  <c:v>34</c:v>
                </c:pt>
                <c:pt idx="11">
                  <c:v>36</c:v>
                </c:pt>
                <c:pt idx="12">
                  <c:v>39</c:v>
                </c:pt>
                <c:pt idx="13">
                  <c:v>44</c:v>
                </c:pt>
                <c:pt idx="14">
                  <c:v>45</c:v>
                </c:pt>
                <c:pt idx="15">
                  <c:v>51</c:v>
                </c:pt>
                <c:pt idx="16">
                  <c:v>55</c:v>
                </c:pt>
                <c:pt idx="17">
                  <c:v>56</c:v>
                </c:pt>
                <c:pt idx="18">
                  <c:v>59</c:v>
                </c:pt>
              </c:numCache>
            </c:numRef>
          </c:val>
          <c:extLst>
            <c:ext xmlns:c16="http://schemas.microsoft.com/office/drawing/2014/chart" uri="{C3380CC4-5D6E-409C-BE32-E72D297353CC}">
              <c16:uniqueId val="{00000000-2483-4415-A656-0DCFC5309471}"/>
            </c:ext>
          </c:extLst>
        </c:ser>
        <c:dLbls>
          <c:showLegendKey val="0"/>
          <c:showVal val="0"/>
          <c:showCatName val="0"/>
          <c:showSerName val="0"/>
          <c:showPercent val="0"/>
          <c:showBubbleSize val="0"/>
        </c:dLbls>
        <c:gapWidth val="219"/>
        <c:overlap val="-27"/>
        <c:axId val="456397424"/>
        <c:axId val="456397096"/>
      </c:barChart>
      <c:catAx>
        <c:axId val="45639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56397096"/>
        <c:crosses val="autoZero"/>
        <c:auto val="1"/>
        <c:lblAlgn val="ctr"/>
        <c:lblOffset val="100"/>
        <c:noMultiLvlLbl val="0"/>
      </c:catAx>
      <c:valAx>
        <c:axId val="456397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563974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US" altLang="en-US"/>
          </a:p>
        </p:txBody>
      </p:sp>
      <p:sp>
        <p:nvSpPr>
          <p:cNvPr id="512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en-US" altLang="en-US"/>
          </a:p>
        </p:txBody>
      </p:sp>
      <p:sp>
        <p:nvSpPr>
          <p:cNvPr id="512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US" altLang="en-US"/>
          </a:p>
        </p:txBody>
      </p:sp>
      <p:sp>
        <p:nvSpPr>
          <p:cNvPr id="512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59E758FE-FAA8-4AD1-B095-858B7E8ABCA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US" alt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US" alt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FBAFBECE-9417-4216-A35E-69CC0379776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0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nethope.org/our-partners/all-partners/"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jimcollins.com/concepts/clock-building-not-time-telling.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xfrm>
            <a:off x="1139825" y="708025"/>
            <a:ext cx="4578350" cy="3433763"/>
          </a:xfrm>
          <a:ln/>
        </p:spPr>
      </p:sp>
      <p:sp>
        <p:nvSpPr>
          <p:cNvPr id="5123" name="Rectangle 3"/>
          <p:cNvSpPr>
            <a:spLocks noGrp="1" noChangeArrowheads="1"/>
          </p:cNvSpPr>
          <p:nvPr>
            <p:ph type="body" idx="1"/>
          </p:nvPr>
        </p:nvSpPr>
        <p:spPr>
          <a:xfrm>
            <a:off x="912813" y="4367213"/>
            <a:ext cx="5032375" cy="4067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6:notes"/>
          <p:cNvSpPr txBox="1">
            <a:spLocks noGrp="1"/>
          </p:cNvSpPr>
          <p:nvPr>
            <p:ph type="body" idx="1"/>
          </p:nvPr>
        </p:nvSpPr>
        <p:spPr>
          <a:xfrm>
            <a:off x="698501" y="4409757"/>
            <a:ext cx="5588000" cy="4177666"/>
          </a:xfrm>
          <a:prstGeom prst="rect">
            <a:avLst/>
          </a:prstGeom>
        </p:spPr>
        <p:txBody>
          <a:bodyPr spcFirstLastPara="1" wrap="square" lIns="91875" tIns="45925" rIns="91875" bIns="45925" anchor="t" anchorCtr="0">
            <a:noAutofit/>
          </a:bodyPr>
          <a:lstStyle/>
          <a:p>
            <a:r>
              <a:rPr lang="en-US" sz="1200" dirty="0"/>
              <a:t>Dot-com bubble, 1994 to 2000</a:t>
            </a:r>
          </a:p>
          <a:p>
            <a:r>
              <a:rPr lang="en-US" sz="1200" dirty="0"/>
              <a:t>Dot-com crash, March 11, 2000, to October 9, 2004</a:t>
            </a:r>
          </a:p>
          <a:p>
            <a:pPr marL="0" lvl="0" indent="0" algn="l" rtl="0">
              <a:spcBef>
                <a:spcPts val="420"/>
              </a:spcBef>
              <a:spcAft>
                <a:spcPts val="0"/>
              </a:spcAft>
              <a:buNone/>
            </a:pPr>
            <a:endParaRPr dirty="0"/>
          </a:p>
        </p:txBody>
      </p:sp>
      <p:sp>
        <p:nvSpPr>
          <p:cNvPr id="451" name="Google Shape;451;p6:notes"/>
          <p:cNvSpPr>
            <a:spLocks noGrp="1" noRot="1" noChangeAspect="1"/>
          </p:cNvSpPr>
          <p:nvPr>
            <p:ph type="sldImg" idx="2"/>
          </p:nvPr>
        </p:nvSpPr>
        <p:spPr>
          <a:xfrm>
            <a:off x="1171575" y="696913"/>
            <a:ext cx="4643438" cy="3481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4170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6:notes"/>
          <p:cNvSpPr txBox="1">
            <a:spLocks noGrp="1"/>
          </p:cNvSpPr>
          <p:nvPr>
            <p:ph type="body" idx="1"/>
          </p:nvPr>
        </p:nvSpPr>
        <p:spPr>
          <a:xfrm>
            <a:off x="698501" y="4409757"/>
            <a:ext cx="5588000" cy="4177666"/>
          </a:xfrm>
          <a:prstGeom prst="rect">
            <a:avLst/>
          </a:prstGeom>
        </p:spPr>
        <p:txBody>
          <a:bodyPr spcFirstLastPara="1" wrap="square" lIns="91875" tIns="45925" rIns="91875" bIns="45925" anchor="t" anchorCtr="0">
            <a:noAutofit/>
          </a:bodyPr>
          <a:lstStyle/>
          <a:p>
            <a:pPr marL="0" lvl="0" indent="0" algn="l" rtl="0">
              <a:spcBef>
                <a:spcPts val="420"/>
              </a:spcBef>
              <a:spcAft>
                <a:spcPts val="0"/>
              </a:spcAft>
              <a:buNone/>
            </a:pPr>
            <a:endParaRPr/>
          </a:p>
        </p:txBody>
      </p:sp>
      <p:sp>
        <p:nvSpPr>
          <p:cNvPr id="451" name="Google Shape;451;p6:notes"/>
          <p:cNvSpPr>
            <a:spLocks noGrp="1" noRot="1" noChangeAspect="1"/>
          </p:cNvSpPr>
          <p:nvPr>
            <p:ph type="sldImg" idx="2"/>
          </p:nvPr>
        </p:nvSpPr>
        <p:spPr>
          <a:xfrm>
            <a:off x="1171575" y="696913"/>
            <a:ext cx="4643438" cy="3481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918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6:notes"/>
          <p:cNvSpPr txBox="1">
            <a:spLocks noGrp="1"/>
          </p:cNvSpPr>
          <p:nvPr>
            <p:ph type="body" idx="1"/>
          </p:nvPr>
        </p:nvSpPr>
        <p:spPr>
          <a:xfrm>
            <a:off x="698501" y="4409757"/>
            <a:ext cx="5588000" cy="4177666"/>
          </a:xfrm>
          <a:prstGeom prst="rect">
            <a:avLst/>
          </a:prstGeom>
        </p:spPr>
        <p:txBody>
          <a:bodyPr spcFirstLastPara="1" wrap="square" lIns="91875" tIns="45925" rIns="91875" bIns="45925" anchor="t" anchorCtr="0">
            <a:noAutofit/>
          </a:bodyPr>
          <a:lstStyle/>
          <a:p>
            <a:pPr marL="0" lvl="0" indent="0" algn="l" rtl="0">
              <a:spcBef>
                <a:spcPts val="420"/>
              </a:spcBef>
              <a:spcAft>
                <a:spcPts val="0"/>
              </a:spcAft>
              <a:buNone/>
            </a:pPr>
            <a:endParaRPr/>
          </a:p>
        </p:txBody>
      </p:sp>
      <p:sp>
        <p:nvSpPr>
          <p:cNvPr id="451" name="Google Shape;451;p6:notes"/>
          <p:cNvSpPr>
            <a:spLocks noGrp="1" noRot="1" noChangeAspect="1"/>
          </p:cNvSpPr>
          <p:nvPr>
            <p:ph type="sldImg" idx="2"/>
          </p:nvPr>
        </p:nvSpPr>
        <p:spPr>
          <a:xfrm>
            <a:off x="1171575" y="696913"/>
            <a:ext cx="4643438" cy="3481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0272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6:notes"/>
          <p:cNvSpPr txBox="1">
            <a:spLocks noGrp="1"/>
          </p:cNvSpPr>
          <p:nvPr>
            <p:ph type="body" idx="1"/>
          </p:nvPr>
        </p:nvSpPr>
        <p:spPr>
          <a:xfrm>
            <a:off x="698501" y="4409757"/>
            <a:ext cx="5588000" cy="4177666"/>
          </a:xfrm>
          <a:prstGeom prst="rect">
            <a:avLst/>
          </a:prstGeom>
        </p:spPr>
        <p:txBody>
          <a:bodyPr spcFirstLastPara="1" wrap="square" lIns="91875" tIns="45925" rIns="91875" bIns="45925" anchor="t" anchorCtr="0">
            <a:noAutofit/>
          </a:bodyPr>
          <a:lstStyle/>
          <a:p>
            <a:pPr marL="0" marR="0" lvl="0" indent="0" algn="l" defTabSz="914400" rtl="0" eaLnBrk="0" fontAlgn="base" latinLnBrk="0" hangingPunct="0">
              <a:lnSpc>
                <a:spcPct val="100000"/>
              </a:lnSpc>
              <a:spcBef>
                <a:spcPts val="420"/>
              </a:spcBef>
              <a:spcAft>
                <a:spcPts val="0"/>
              </a:spcAft>
              <a:buClrTx/>
              <a:buSzTx/>
              <a:buFontTx/>
              <a:buNone/>
              <a:tabLst/>
              <a:defRPr/>
            </a:pPr>
            <a:r>
              <a:rPr lang="en-US" sz="1200" kern="1200" dirty="0">
                <a:solidFill>
                  <a:schemeClr val="tx1"/>
                </a:solidFill>
                <a:effectLst/>
                <a:latin typeface="Arial" charset="0"/>
                <a:ea typeface="ＭＳ Ｐゴシック" pitchFamily="-112" charset="-128"/>
                <a:cs typeface="ＭＳ Ｐゴシック" pitchFamily="-112" charset="-128"/>
              </a:rPr>
              <a:t>NetHope responded to the earthquake in Bam, Iran in Dec. 2003, </a:t>
            </a:r>
          </a:p>
          <a:p>
            <a:pPr marL="0" marR="0" lvl="0" indent="0" algn="l" defTabSz="914400" rtl="0" eaLnBrk="0" fontAlgn="base" latinLnBrk="0" hangingPunct="0">
              <a:lnSpc>
                <a:spcPct val="100000"/>
              </a:lnSpc>
              <a:spcBef>
                <a:spcPts val="420"/>
              </a:spcBef>
              <a:spcAft>
                <a:spcPts val="0"/>
              </a:spcAft>
              <a:buClrTx/>
              <a:buSzTx/>
              <a:buFontTx/>
              <a:buNone/>
              <a:tabLst/>
              <a:defRPr/>
            </a:pPr>
            <a:r>
              <a:rPr lang="en-US" sz="1200" kern="1200" dirty="0">
                <a:solidFill>
                  <a:schemeClr val="tx1"/>
                </a:solidFill>
                <a:effectLst/>
                <a:latin typeface="Arial" charset="0"/>
                <a:ea typeface="ＭＳ Ｐゴシック" pitchFamily="-112" charset="-128"/>
                <a:cs typeface="ＭＳ Ｐゴシック" pitchFamily="-112" charset="-128"/>
              </a:rPr>
              <a:t>the great Indonesia earthquake and tsunami in Dec. 2004. </a:t>
            </a:r>
          </a:p>
          <a:p>
            <a:pPr marL="0" marR="0" lvl="0" indent="0" algn="l" defTabSz="914400" rtl="0" eaLnBrk="0" fontAlgn="base" latinLnBrk="0" hangingPunct="0">
              <a:lnSpc>
                <a:spcPct val="100000"/>
              </a:lnSpc>
              <a:spcBef>
                <a:spcPts val="420"/>
              </a:spcBef>
              <a:spcAft>
                <a:spcPts val="0"/>
              </a:spcAft>
              <a:buClrTx/>
              <a:buSzTx/>
              <a:buFontTx/>
              <a:buNone/>
              <a:tabLst/>
              <a:defRPr/>
            </a:pPr>
            <a:r>
              <a:rPr lang="en-US" sz="1200" kern="1200" dirty="0">
                <a:solidFill>
                  <a:schemeClr val="tx1"/>
                </a:solidFill>
                <a:effectLst/>
                <a:latin typeface="Arial" charset="0"/>
                <a:ea typeface="ＭＳ Ｐゴシック" pitchFamily="-112" charset="-128"/>
                <a:cs typeface="ＭＳ Ｐゴシック" pitchFamily="-112" charset="-128"/>
              </a:rPr>
              <a:t>Pakistan earthquake in Oct. 2005</a:t>
            </a:r>
          </a:p>
          <a:p>
            <a:pPr marL="0" lvl="0" indent="0" algn="l" rtl="0">
              <a:spcBef>
                <a:spcPts val="420"/>
              </a:spcBef>
              <a:spcAft>
                <a:spcPts val="0"/>
              </a:spcAft>
              <a:buNone/>
            </a:pPr>
            <a:endParaRPr dirty="0"/>
          </a:p>
        </p:txBody>
      </p:sp>
      <p:sp>
        <p:nvSpPr>
          <p:cNvPr id="451" name="Google Shape;451;p6:notes"/>
          <p:cNvSpPr>
            <a:spLocks noGrp="1" noRot="1" noChangeAspect="1"/>
          </p:cNvSpPr>
          <p:nvPr>
            <p:ph type="sldImg" idx="2"/>
          </p:nvPr>
        </p:nvSpPr>
        <p:spPr>
          <a:xfrm>
            <a:off x="1171575" y="696913"/>
            <a:ext cx="4643438" cy="3481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7424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35</a:t>
            </a:fld>
            <a:endParaRPr lang="en-US" dirty="0"/>
          </a:p>
        </p:txBody>
      </p:sp>
    </p:spTree>
    <p:extLst>
      <p:ext uri="{BB962C8B-B14F-4D97-AF65-F5344CB8AC3E}">
        <p14:creationId xmlns:p14="http://schemas.microsoft.com/office/powerpoint/2010/main" val="1840799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Thanks to Cisco, Facebook, The Patterson Foundation,</a:t>
            </a:r>
            <a:r>
              <a:rPr lang="en-GB" baseline="0" dirty="0"/>
              <a:t> Microsoft – 99 sites.  39 provided public </a:t>
            </a:r>
            <a:r>
              <a:rPr lang="en-GB" baseline="0" dirty="0" err="1"/>
              <a:t>wifi</a:t>
            </a:r>
            <a:r>
              <a:rPr lang="en-GB" baseline="0" dirty="0"/>
              <a:t>. More than a million and a half Puerto Ricans benefitted from Information as Aid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13775-C51E-4474-B228-572E08E5B8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025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drafting of the strategic plan in 2014-2015, this mission was carefully constructed.  “Committed” organizations reflects the NetHope expectation that </a:t>
            </a:r>
            <a:r>
              <a:rPr lang="en-US" i="1" dirty="0"/>
              <a:t>all </a:t>
            </a:r>
            <a:r>
              <a:rPr lang="en-US" dirty="0"/>
              <a:t>members contribute to the collective good.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13775-C51E-4474-B228-572E08E5B8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842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next two are my slides from a decade ago</a:t>
            </a:r>
          </a:p>
        </p:txBody>
      </p:sp>
      <p:sp>
        <p:nvSpPr>
          <p:cNvPr id="4" name="Slide Number Placeholder 3"/>
          <p:cNvSpPr>
            <a:spLocks noGrp="1"/>
          </p:cNvSpPr>
          <p:nvPr>
            <p:ph type="sldNum" sz="quarter" idx="10"/>
          </p:nvPr>
        </p:nvSpPr>
        <p:spPr/>
        <p:txBody>
          <a:bodyPr/>
          <a:lstStyle/>
          <a:p>
            <a:pPr>
              <a:defRPr/>
            </a:pPr>
            <a:fld id="{FBAFBECE-9417-4216-A35E-69CC03797768}" type="slidenum">
              <a:rPr lang="en-US" altLang="en-US" smtClean="0"/>
              <a:pPr>
                <a:defRPr/>
              </a:pPr>
              <a:t>39</a:t>
            </a:fld>
            <a:endParaRPr lang="en-US" altLang="en-US"/>
          </a:p>
        </p:txBody>
      </p:sp>
    </p:spTree>
    <p:extLst>
      <p:ext uri="{BB962C8B-B14F-4D97-AF65-F5344CB8AC3E}">
        <p14:creationId xmlns:p14="http://schemas.microsoft.com/office/powerpoint/2010/main" val="3930437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xfrm>
            <a:off x="1144588" y="685800"/>
            <a:ext cx="4572000" cy="3429000"/>
          </a:xfrm>
          <a:ln/>
        </p:spPr>
      </p:sp>
      <p:sp>
        <p:nvSpPr>
          <p:cNvPr id="13315"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20314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Build the right fundamentals</a:t>
            </a:r>
          </a:p>
          <a:p>
            <a:r>
              <a:rPr lang="en-US" i="1" dirty="0"/>
              <a:t>Demand Aggregation</a:t>
            </a:r>
          </a:p>
          <a:p>
            <a:r>
              <a:rPr lang="en-US" i="1" dirty="0"/>
              <a:t>Connectivity &amp; Infrastructure</a:t>
            </a:r>
          </a:p>
        </p:txBody>
      </p:sp>
      <p:sp>
        <p:nvSpPr>
          <p:cNvPr id="4" name="Slide Number Placeholder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60813775-C51E-4474-B228-572E08E5B8B8}"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041566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 I was 38, I read a comment by Handy saying we could expect to have 5 careers;</a:t>
            </a:r>
            <a:r>
              <a:rPr lang="en-US" baseline="0" dirty="0"/>
              <a:t> </a:t>
            </a:r>
          </a:p>
          <a:p>
            <a:r>
              <a:rPr lang="en-US" baseline="0" dirty="0"/>
              <a:t>For the millennials, US Dept. of Labor estimates you can expect to have 14 jobs…by the time they are 38! (see https://www.youtube.com/watch?v=XrJjfDUzD7M at 02:15)</a:t>
            </a:r>
            <a:endParaRPr lang="en-US" dirty="0"/>
          </a:p>
          <a:p>
            <a:r>
              <a:rPr lang="en-US" dirty="0"/>
              <a:t>http://www.amazon.com/The-Age-Unreason-Charles-Handy/dp/0875843018</a:t>
            </a:r>
          </a:p>
          <a:p>
            <a:r>
              <a:rPr lang="en-US" dirty="0"/>
              <a:t>Charles Handy,</a:t>
            </a:r>
            <a:r>
              <a:rPr lang="en-US" baseline="0" dirty="0"/>
              <a:t> </a:t>
            </a:r>
            <a:r>
              <a:rPr lang="en-US" dirty="0"/>
              <a:t>http://www.texasventures.us/india/images/leader2_1.jpg  …five</a:t>
            </a:r>
            <a:r>
              <a:rPr lang="en-US" baseline="0" dirty="0"/>
              <a:t> careers</a:t>
            </a:r>
            <a:endParaRPr lang="en-US" dirty="0"/>
          </a:p>
        </p:txBody>
      </p:sp>
      <p:sp>
        <p:nvSpPr>
          <p:cNvPr id="4" name="Slide Number Placeholder 3"/>
          <p:cNvSpPr>
            <a:spLocks noGrp="1"/>
          </p:cNvSpPr>
          <p:nvPr>
            <p:ph type="sldNum" sz="quarter" idx="10"/>
          </p:nvPr>
        </p:nvSpPr>
        <p:spPr/>
        <p:txBody>
          <a:bodyPr/>
          <a:lstStyle/>
          <a:p>
            <a:fld id="{D0C6E2F4-1B22-4FFE-96F6-185B465C12E4}" type="slidenum">
              <a:rPr lang="fr-CH" smtClean="0"/>
              <a:pPr/>
              <a:t>4</a:t>
            </a:fld>
            <a:endParaRPr lang="fr-CH" dirty="0"/>
          </a:p>
        </p:txBody>
      </p:sp>
    </p:spTree>
    <p:extLst>
      <p:ext uri="{BB962C8B-B14F-4D97-AF65-F5344CB8AC3E}">
        <p14:creationId xmlns:p14="http://schemas.microsoft.com/office/powerpoint/2010/main" val="424238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Work </a:t>
            </a:r>
          </a:p>
        </p:txBody>
      </p:sp>
      <p:sp>
        <p:nvSpPr>
          <p:cNvPr id="4" name="Slide Number Placeholder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60813775-C51E-4474-B228-572E08E5B8B8}"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439150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60813775-C51E-4474-B228-572E08E5B8B8}"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043988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LM:  Is this a slide to mostly talk from? Not sure it will be that helpful as a slide to read.  The last slide had the value proposition.  This now says NetHope Value: Improving our world, together.  I’m wondering if there will be confusion about which is the actual value proposition. NH: Improving our world, together is the distilled value proposition. </a:t>
            </a:r>
          </a:p>
          <a:p>
            <a:r>
              <a:rPr lang="en-US" i="1" dirty="0"/>
              <a:t>LW: removed the “value prop” from the prior slide.  The prior slide we decided during one of the Committee calls that we needed to explain the difference of a value prop vs. tagline or motto or mission or whatever.  Does removing from the prior slide help?  NOTE: The prior slide will NOT be in the member version presented at the Member Call on 10-1-19.</a:t>
            </a:r>
          </a:p>
          <a:p>
            <a:r>
              <a:rPr lang="en-US" dirty="0"/>
              <a:t>  </a:t>
            </a:r>
          </a:p>
          <a:p>
            <a:r>
              <a:rPr lang="en-US" dirty="0"/>
              <a:t>FW: I see it as different perspective of the same thing i.e. value proposition. </a:t>
            </a:r>
          </a:p>
          <a:p>
            <a:r>
              <a:rPr lang="en-US" dirty="0"/>
              <a:t>AA&amp;NH: This as it’s placed will require explanation/decoding.   Not intended to be linear. A simplified path to indicate a process. Drop is confusing. Ripple effect?</a:t>
            </a:r>
          </a:p>
          <a:p>
            <a:r>
              <a:rPr lang="en-US" i="1" dirty="0"/>
              <a:t>LW: yes, ripple effect.  And no, it’s not fully intended to be linear – but for our organizations that were not born digital, it *is* the typical path that they follow…..</a:t>
            </a:r>
            <a:r>
              <a:rPr lang="en-US" i="1" dirty="0" err="1"/>
              <a:t>i</a:t>
            </a:r>
            <a:r>
              <a:rPr lang="en-US" i="1" dirty="0"/>
              <a:t> wonder if we can address that in commentary – it’s also why the color coding (which is tagged to the colors we use in the program explanation) is gradient, and not sharp edges…..does that help or no?</a:t>
            </a:r>
          </a:p>
        </p:txBody>
      </p:sp>
      <p:sp>
        <p:nvSpPr>
          <p:cNvPr id="4" name="Slide Number Placeholder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992979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FWL Is “livelihood” missing from Enable? DONE </a:t>
            </a:r>
          </a:p>
          <a:p>
            <a:r>
              <a:rPr lang="en-US" dirty="0"/>
              <a:t>NH: I think Advance the Sector should run along the bottom as foundational. It buttresses, powers our work. </a:t>
            </a:r>
          </a:p>
          <a:p>
            <a:r>
              <a:rPr lang="en-US" i="1" dirty="0"/>
              <a:t>LW: Per Advance – Board had it at the top, and I think it would cause more trouble that it’s worth to change.  I also see it somewhat differently – i.e., that we get the right to advance the sector because of the work we do.  We don’t pontificate and then prove; we prove and then share.</a:t>
            </a:r>
          </a:p>
        </p:txBody>
      </p:sp>
      <p:sp>
        <p:nvSpPr>
          <p:cNvPr id="4" name="Slide Number Placeholder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60813775-C51E-4474-B228-572E08E5B8B8}"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5659867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Farmer &amp; Johnson, “</a:t>
            </a:r>
            <a:r>
              <a:rPr lang="en-US" sz="1200" b="0" i="0" u="none" strike="noStrike" kern="1200" baseline="0" dirty="0">
                <a:solidFill>
                  <a:schemeClr val="tx1"/>
                </a:solidFill>
                <a:latin typeface="Arial" charset="0"/>
                <a:ea typeface="ＭＳ Ｐゴシック" pitchFamily="-112" charset="-128"/>
                <a:cs typeface="ＭＳ Ｐゴシック" pitchFamily="-112" charset="-128"/>
              </a:rPr>
              <a:t>NetHope—Collaborating for the Future of Relief and Development”, 2007, pp. 9-10</a:t>
            </a:r>
            <a:endParaRPr lang="en-US" b="0" dirty="0"/>
          </a:p>
        </p:txBody>
      </p:sp>
      <p:sp>
        <p:nvSpPr>
          <p:cNvPr id="4" name="Slide Number Placeholder 3"/>
          <p:cNvSpPr>
            <a:spLocks noGrp="1"/>
          </p:cNvSpPr>
          <p:nvPr>
            <p:ph type="sldNum" sz="quarter" idx="10"/>
          </p:nvPr>
        </p:nvSpPr>
        <p:spPr/>
        <p:txBody>
          <a:bodyPr/>
          <a:lstStyle/>
          <a:p>
            <a:pPr>
              <a:defRPr/>
            </a:pPr>
            <a:fld id="{FBAFBECE-9417-4216-A35E-69CC03797768}" type="slidenum">
              <a:rPr lang="en-US" altLang="en-US" smtClean="0"/>
              <a:pPr>
                <a:defRPr/>
              </a:pPr>
              <a:t>48</a:t>
            </a:fld>
            <a:endParaRPr lang="en-US" altLang="en-US"/>
          </a:p>
        </p:txBody>
      </p:sp>
    </p:spTree>
    <p:extLst>
      <p:ext uri="{BB962C8B-B14F-4D97-AF65-F5344CB8AC3E}">
        <p14:creationId xmlns:p14="http://schemas.microsoft.com/office/powerpoint/2010/main" val="847018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D822D3-EE6A-4E08-A338-7ED4A615E897}" type="slidenum">
              <a:rPr lang="en-US" smtClean="0"/>
              <a:t>49</a:t>
            </a:fld>
            <a:endParaRPr lang="en-US"/>
          </a:p>
        </p:txBody>
      </p:sp>
    </p:spTree>
    <p:extLst>
      <p:ext uri="{BB962C8B-B14F-4D97-AF65-F5344CB8AC3E}">
        <p14:creationId xmlns:p14="http://schemas.microsoft.com/office/powerpoint/2010/main" val="280264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https://nethope.org/our-partners/all-partners/</a:t>
            </a:r>
            <a:endParaRPr lang="en-US" dirty="0"/>
          </a:p>
        </p:txBody>
      </p:sp>
      <p:sp>
        <p:nvSpPr>
          <p:cNvPr id="4" name="Slide Number Placeholder 3"/>
          <p:cNvSpPr>
            <a:spLocks noGrp="1"/>
          </p:cNvSpPr>
          <p:nvPr>
            <p:ph type="sldNum" sz="quarter" idx="10"/>
          </p:nvPr>
        </p:nvSpPr>
        <p:spPr/>
        <p:txBody>
          <a:bodyPr/>
          <a:lstStyle/>
          <a:p>
            <a:pPr>
              <a:defRPr/>
            </a:pPr>
            <a:fld id="{FBAFBECE-9417-4216-A35E-69CC03797768}" type="slidenum">
              <a:rPr lang="en-US" altLang="en-US" smtClean="0"/>
              <a:pPr>
                <a:defRPr/>
              </a:pPr>
              <a:t>50</a:t>
            </a:fld>
            <a:endParaRPr lang="en-US" altLang="en-US"/>
          </a:p>
        </p:txBody>
      </p:sp>
    </p:spTree>
    <p:extLst>
      <p:ext uri="{BB962C8B-B14F-4D97-AF65-F5344CB8AC3E}">
        <p14:creationId xmlns:p14="http://schemas.microsoft.com/office/powerpoint/2010/main" val="3254979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https://www.ted.com/talks/simon_sinek_how_great_leaders_inspire_action#t-4798</a:t>
            </a:r>
          </a:p>
        </p:txBody>
      </p:sp>
      <p:sp>
        <p:nvSpPr>
          <p:cNvPr id="4" name="Slide Number Placeholder 3"/>
          <p:cNvSpPr>
            <a:spLocks noGrp="1"/>
          </p:cNvSpPr>
          <p:nvPr>
            <p:ph type="sldNum" sz="quarter" idx="10"/>
          </p:nvPr>
        </p:nvSpPr>
        <p:spPr/>
        <p:txBody>
          <a:bodyPr/>
          <a:lstStyle/>
          <a:p>
            <a:fld id="{D0C6E2F4-1B22-4FFE-96F6-185B465C12E4}" type="slidenum">
              <a:rPr lang="fr-CH" smtClean="0"/>
              <a:pPr/>
              <a:t>53</a:t>
            </a:fld>
            <a:endParaRPr lang="fr-CH" dirty="0"/>
          </a:p>
        </p:txBody>
      </p:sp>
    </p:spTree>
    <p:extLst>
      <p:ext uri="{BB962C8B-B14F-4D97-AF65-F5344CB8AC3E}">
        <p14:creationId xmlns:p14="http://schemas.microsoft.com/office/powerpoint/2010/main" val="12613093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 Channel Marketing: http://www.varchannelmarketing.com/people-dont-buy-what-you-do-they-buy-why-you-do-it</a:t>
            </a:r>
          </a:p>
        </p:txBody>
      </p:sp>
      <p:sp>
        <p:nvSpPr>
          <p:cNvPr id="4" name="Slide Number Placeholder 3"/>
          <p:cNvSpPr>
            <a:spLocks noGrp="1"/>
          </p:cNvSpPr>
          <p:nvPr>
            <p:ph type="sldNum" sz="quarter" idx="5"/>
          </p:nvPr>
        </p:nvSpPr>
        <p:spPr/>
        <p:txBody>
          <a:bodyPr/>
          <a:lstStyle/>
          <a:p>
            <a:fld id="{D0C6E2F4-1B22-4FFE-96F6-185B465C12E4}" type="slidenum">
              <a:rPr lang="fr-CH" smtClean="0"/>
              <a:pPr/>
              <a:t>54</a:t>
            </a:fld>
            <a:endParaRPr lang="fr-CH" dirty="0"/>
          </a:p>
        </p:txBody>
      </p:sp>
    </p:spTree>
    <p:extLst>
      <p:ext uri="{BB962C8B-B14F-4D97-AF65-F5344CB8AC3E}">
        <p14:creationId xmlns:p14="http://schemas.microsoft.com/office/powerpoint/2010/main" val="20937761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oogle.com/url?sa=i&amp;source=images&amp;cd=&amp;cad=rja&amp;uact=8&amp;ved=2ahUKEwisvaTgtenfAhUEjoMKHQBTA28QjRx6BAgBEAU&amp;url=https%3A%2F%2Fsustainableus.org%2F2017%2F03%2F19%2Fthe-diffusion-of-innovation-the-chasm-and-the-tesla-model-3%2F&amp;psig=AOvVaw1TYh6SVMGxcd9s9HTVaU6a&amp;ust=1547422906705763</a:t>
            </a:r>
          </a:p>
        </p:txBody>
      </p:sp>
      <p:sp>
        <p:nvSpPr>
          <p:cNvPr id="4" name="Slide Number Placeholder 3"/>
          <p:cNvSpPr>
            <a:spLocks noGrp="1"/>
          </p:cNvSpPr>
          <p:nvPr>
            <p:ph type="sldNum" sz="quarter" idx="5"/>
          </p:nvPr>
        </p:nvSpPr>
        <p:spPr/>
        <p:txBody>
          <a:bodyPr/>
          <a:lstStyle/>
          <a:p>
            <a:fld id="{D0C6E2F4-1B22-4FFE-96F6-185B465C12E4}" type="slidenum">
              <a:rPr lang="fr-CH" smtClean="0"/>
              <a:pPr/>
              <a:t>55</a:t>
            </a:fld>
            <a:endParaRPr lang="fr-CH" dirty="0"/>
          </a:p>
        </p:txBody>
      </p:sp>
    </p:spTree>
    <p:extLst>
      <p:ext uri="{BB962C8B-B14F-4D97-AF65-F5344CB8AC3E}">
        <p14:creationId xmlns:p14="http://schemas.microsoft.com/office/powerpoint/2010/main" val="4028238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6:notes"/>
          <p:cNvSpPr txBox="1">
            <a:spLocks noGrp="1"/>
          </p:cNvSpPr>
          <p:nvPr>
            <p:ph type="body" idx="1"/>
          </p:nvPr>
        </p:nvSpPr>
        <p:spPr>
          <a:xfrm>
            <a:off x="698501" y="4409757"/>
            <a:ext cx="5588000" cy="4177666"/>
          </a:xfrm>
          <a:prstGeom prst="rect">
            <a:avLst/>
          </a:prstGeom>
        </p:spPr>
        <p:txBody>
          <a:bodyPr spcFirstLastPara="1" wrap="square" lIns="91875" tIns="45925" rIns="91875" bIns="45925" anchor="t" anchorCtr="0">
            <a:noAutofit/>
          </a:bodyPr>
          <a:lstStyle/>
          <a:p>
            <a:pPr marL="0" lvl="0" indent="0" algn="l" rtl="0">
              <a:spcBef>
                <a:spcPts val="420"/>
              </a:spcBef>
              <a:spcAft>
                <a:spcPts val="0"/>
              </a:spcAft>
              <a:buNone/>
            </a:pPr>
            <a:endParaRPr/>
          </a:p>
        </p:txBody>
      </p:sp>
      <p:sp>
        <p:nvSpPr>
          <p:cNvPr id="451" name="Google Shape;451;p6:notes"/>
          <p:cNvSpPr>
            <a:spLocks noGrp="1" noRot="1" noChangeAspect="1"/>
          </p:cNvSpPr>
          <p:nvPr>
            <p:ph type="sldImg" idx="2"/>
          </p:nvPr>
        </p:nvSpPr>
        <p:spPr>
          <a:xfrm>
            <a:off x="1171575" y="696913"/>
            <a:ext cx="4643438" cy="3481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xfrm>
            <a:off x="1181100" y="708025"/>
            <a:ext cx="4662488" cy="3497263"/>
          </a:xfrm>
          <a:ln/>
        </p:spPr>
      </p:sp>
      <p:sp>
        <p:nvSpPr>
          <p:cNvPr id="108547" name="Rectangle 3"/>
          <p:cNvSpPr>
            <a:spLocks noGrp="1" noChangeArrowheads="1"/>
          </p:cNvSpPr>
          <p:nvPr>
            <p:ph type="body" idx="1"/>
          </p:nvPr>
        </p:nvSpPr>
        <p:spPr>
          <a:noFill/>
          <a:ln/>
        </p:spPr>
        <p:txBody>
          <a:bodyPr/>
          <a:lstStyle/>
          <a:p>
            <a:pPr eaLnBrk="1" hangingPunct="1"/>
            <a:r>
              <a:rPr lang="en-US" dirty="0">
                <a:ea typeface="ＭＳ Ｐゴシック" charset="-128"/>
              </a:rPr>
              <a:t>Sept. 2011</a:t>
            </a:r>
          </a:p>
        </p:txBody>
      </p:sp>
    </p:spTree>
    <p:extLst>
      <p:ext uri="{BB962C8B-B14F-4D97-AF65-F5344CB8AC3E}">
        <p14:creationId xmlns:p14="http://schemas.microsoft.com/office/powerpoint/2010/main" val="1670430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http://www.flickr.com/photos/weeping-willow/2852177218/</a:t>
            </a:r>
          </a:p>
        </p:txBody>
      </p:sp>
      <p:sp>
        <p:nvSpPr>
          <p:cNvPr id="4" name="Slide Number Placeholder 3"/>
          <p:cNvSpPr>
            <a:spLocks noGrp="1"/>
          </p:cNvSpPr>
          <p:nvPr>
            <p:ph type="sldNum" sz="quarter" idx="10"/>
          </p:nvPr>
        </p:nvSpPr>
        <p:spPr/>
        <p:txBody>
          <a:bodyPr/>
          <a:lstStyle/>
          <a:p>
            <a:pPr>
              <a:defRPr/>
            </a:pPr>
            <a:fld id="{D2C2273A-3F39-494D-9EBA-90DF4A52B3C0}" type="slidenum">
              <a:rPr lang="en-US" smtClean="0"/>
              <a:pPr>
                <a:defRPr/>
              </a:pPr>
              <a:t>67</a:t>
            </a:fld>
            <a:endParaRPr lang="en-US" dirty="0"/>
          </a:p>
        </p:txBody>
      </p:sp>
    </p:spTree>
    <p:extLst>
      <p:ext uri="{BB962C8B-B14F-4D97-AF65-F5344CB8AC3E}">
        <p14:creationId xmlns:p14="http://schemas.microsoft.com/office/powerpoint/2010/main" val="28751486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6E2F4-1B22-4FFE-96F6-185B465C12E4}" type="slidenum">
              <a:rPr lang="fr-CH" smtClean="0"/>
              <a:pPr/>
              <a:t>69</a:t>
            </a:fld>
            <a:endParaRPr lang="fr-CH" dirty="0"/>
          </a:p>
        </p:txBody>
      </p:sp>
    </p:spTree>
    <p:extLst>
      <p:ext uri="{BB962C8B-B14F-4D97-AF65-F5344CB8AC3E}">
        <p14:creationId xmlns:p14="http://schemas.microsoft.com/office/powerpoint/2010/main" val="8598123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https://www.slideshare.net/prince891/strategic-map-of-starbucks-coffee-company</a:t>
            </a:r>
          </a:p>
        </p:txBody>
      </p:sp>
      <p:sp>
        <p:nvSpPr>
          <p:cNvPr id="4" name="Slide Number Placeholder 3"/>
          <p:cNvSpPr>
            <a:spLocks noGrp="1"/>
          </p:cNvSpPr>
          <p:nvPr>
            <p:ph type="sldNum" sz="quarter" idx="10"/>
          </p:nvPr>
        </p:nvSpPr>
        <p:spPr/>
        <p:txBody>
          <a:bodyPr/>
          <a:lstStyle/>
          <a:p>
            <a:fld id="{D0C6E2F4-1B22-4FFE-96F6-185B465C12E4}" type="slidenum">
              <a:rPr lang="fr-CH" smtClean="0"/>
              <a:pPr/>
              <a:t>71</a:t>
            </a:fld>
            <a:endParaRPr lang="fr-CH" dirty="0"/>
          </a:p>
        </p:txBody>
      </p:sp>
    </p:spTree>
    <p:extLst>
      <p:ext uri="{BB962C8B-B14F-4D97-AF65-F5344CB8AC3E}">
        <p14:creationId xmlns:p14="http://schemas.microsoft.com/office/powerpoint/2010/main" val="17979351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Shape 729"/>
          <p:cNvSpPr>
            <a:spLocks noGrp="1" noRot="1" noChangeAspect="1"/>
          </p:cNvSpPr>
          <p:nvPr>
            <p:ph type="sldImg"/>
          </p:nvPr>
        </p:nvSpPr>
        <p:spPr>
          <a:prstGeom prst="rect">
            <a:avLst/>
          </a:prstGeom>
        </p:spPr>
        <p:txBody>
          <a:bodyPr/>
          <a:lstStyle/>
          <a:p>
            <a:endParaRPr/>
          </a:p>
        </p:txBody>
      </p:sp>
      <p:sp>
        <p:nvSpPr>
          <p:cNvPr id="730" name="Shape 730"/>
          <p:cNvSpPr>
            <a:spLocks noGrp="1"/>
          </p:cNvSpPr>
          <p:nvPr>
            <p:ph type="body" sz="quarter" idx="1"/>
          </p:nvPr>
        </p:nvSpPr>
        <p:spPr>
          <a:prstGeom prst="rect">
            <a:avLst/>
          </a:prstGeom>
        </p:spPr>
        <p:txBody>
          <a:bodyPr/>
          <a:lstStyle/>
          <a:p>
            <a:r>
              <a:rPr dirty="0"/>
              <a:t>https://incsights.files.wordpress.com/2014/01/whathappensinaninternetminute.png</a:t>
            </a:r>
          </a:p>
          <a:p>
            <a:r>
              <a:rPr lang="en-GB" sz="1200" kern="1200" dirty="0">
                <a:solidFill>
                  <a:schemeClr val="tx1"/>
                </a:solidFill>
                <a:effectLst/>
                <a:latin typeface="Arial" charset="0"/>
                <a:ea typeface="+mn-ea"/>
                <a:cs typeface="Arial" charset="0"/>
              </a:rPr>
              <a:t>Netflix 1997,</a:t>
            </a:r>
            <a:endParaRPr lang="en-GB" dirty="0"/>
          </a:p>
          <a:p>
            <a:r>
              <a:rPr lang="en-GB" sz="1200" kern="1200" dirty="0">
                <a:solidFill>
                  <a:schemeClr val="tx1"/>
                </a:solidFill>
                <a:effectLst/>
                <a:latin typeface="Arial" charset="0"/>
                <a:ea typeface="+mn-ea"/>
                <a:cs typeface="Arial" charset="0"/>
              </a:rPr>
              <a:t>Email ??? </a:t>
            </a:r>
            <a:endParaRPr lang="en-GB" dirty="0"/>
          </a:p>
          <a:p>
            <a:r>
              <a:rPr lang="en-GB" sz="1200" kern="1200" dirty="0">
                <a:solidFill>
                  <a:schemeClr val="tx1"/>
                </a:solidFill>
                <a:effectLst/>
                <a:latin typeface="Arial" charset="0"/>
                <a:ea typeface="+mn-ea"/>
                <a:cs typeface="Arial" charset="0"/>
              </a:rPr>
              <a:t>Uber 2009</a:t>
            </a:r>
            <a:endParaRPr lang="en-GB" dirty="0"/>
          </a:p>
          <a:p>
            <a:r>
              <a:rPr lang="en-GB" sz="1200" kern="1200" dirty="0">
                <a:solidFill>
                  <a:schemeClr val="tx1"/>
                </a:solidFill>
                <a:effectLst/>
                <a:latin typeface="Arial" charset="0"/>
                <a:ea typeface="+mn-ea"/>
                <a:cs typeface="Arial" charset="0"/>
              </a:rPr>
              <a:t>Snapchat 2011</a:t>
            </a:r>
            <a:endParaRPr lang="en-GB" dirty="0"/>
          </a:p>
          <a:p>
            <a:r>
              <a:rPr lang="en-GB" sz="1200" kern="1200" dirty="0">
                <a:solidFill>
                  <a:schemeClr val="tx1"/>
                </a:solidFill>
                <a:effectLst/>
                <a:latin typeface="Arial" charset="0"/>
                <a:ea typeface="+mn-ea"/>
                <a:cs typeface="Arial" charset="0"/>
              </a:rPr>
              <a:t>Apple App Store 2008 (Apple in 1976)</a:t>
            </a:r>
            <a:endParaRPr lang="en-GB" dirty="0"/>
          </a:p>
          <a:p>
            <a:r>
              <a:rPr lang="en-GB" sz="1200" kern="1200" dirty="0">
                <a:solidFill>
                  <a:schemeClr val="tx1"/>
                </a:solidFill>
                <a:effectLst/>
                <a:latin typeface="Arial" charset="0"/>
                <a:ea typeface="+mn-ea"/>
                <a:cs typeface="Arial" charset="0"/>
              </a:rPr>
              <a:t>Amazon 1994</a:t>
            </a:r>
            <a:endParaRPr lang="en-GB" dirty="0"/>
          </a:p>
          <a:p>
            <a:r>
              <a:rPr lang="en-GB" sz="1200" kern="1200" dirty="0">
                <a:solidFill>
                  <a:schemeClr val="tx1"/>
                </a:solidFill>
                <a:effectLst/>
                <a:latin typeface="Arial" charset="0"/>
                <a:ea typeface="+mn-ea"/>
                <a:cs typeface="Arial" charset="0"/>
              </a:rPr>
              <a:t>LinkedIn 2002</a:t>
            </a:r>
            <a:endParaRPr lang="en-GB" dirty="0"/>
          </a:p>
          <a:p>
            <a:r>
              <a:rPr lang="en-GB" sz="1200" kern="1200" dirty="0">
                <a:solidFill>
                  <a:schemeClr val="tx1"/>
                </a:solidFill>
                <a:effectLst/>
                <a:latin typeface="Arial" charset="0"/>
                <a:ea typeface="+mn-ea"/>
                <a:cs typeface="Arial" charset="0"/>
              </a:rPr>
              <a:t>Twitter 2006,</a:t>
            </a:r>
            <a:r>
              <a:rPr lang="en-GB" dirty="0"/>
              <a:t> </a:t>
            </a:r>
            <a:r>
              <a:rPr lang="en-GB" sz="1200" kern="1200" dirty="0">
                <a:solidFill>
                  <a:schemeClr val="tx1"/>
                </a:solidFill>
                <a:effectLst/>
                <a:latin typeface="Arial" charset="0"/>
                <a:ea typeface="+mn-ea"/>
                <a:cs typeface="Arial" charset="0"/>
              </a:rPr>
              <a:t> </a:t>
            </a:r>
            <a:endParaRPr lang="en-GB" dirty="0"/>
          </a:p>
          <a:p>
            <a:r>
              <a:rPr lang="en-GB" sz="1200" kern="1200" dirty="0">
                <a:solidFill>
                  <a:schemeClr val="tx1"/>
                </a:solidFill>
                <a:effectLst/>
                <a:latin typeface="Arial" charset="0"/>
                <a:ea typeface="+mn-ea"/>
                <a:cs typeface="Arial" charset="0"/>
              </a:rPr>
              <a:t>Instagram 2010</a:t>
            </a:r>
            <a:endParaRPr lang="en-GB" dirty="0"/>
          </a:p>
          <a:p>
            <a:r>
              <a:rPr lang="en-GB" sz="1200" kern="1200" dirty="0">
                <a:solidFill>
                  <a:schemeClr val="tx1"/>
                </a:solidFill>
                <a:effectLst/>
                <a:latin typeface="Arial" charset="0"/>
                <a:ea typeface="+mn-ea"/>
                <a:cs typeface="Arial" charset="0"/>
              </a:rPr>
              <a:t>Vine 2012</a:t>
            </a:r>
            <a:endParaRPr lang="en-GB" dirty="0"/>
          </a:p>
          <a:p>
            <a:r>
              <a:rPr lang="en-GB" sz="1200" kern="1200" dirty="0">
                <a:solidFill>
                  <a:schemeClr val="tx1"/>
                </a:solidFill>
                <a:effectLst/>
                <a:latin typeface="Arial" charset="0"/>
                <a:ea typeface="+mn-ea"/>
                <a:cs typeface="Arial" charset="0"/>
              </a:rPr>
              <a:t>Spotify 2008</a:t>
            </a:r>
            <a:endParaRPr lang="en-GB" dirty="0"/>
          </a:p>
          <a:p>
            <a:r>
              <a:rPr lang="en-GB" sz="1200" kern="1200" dirty="0">
                <a:solidFill>
                  <a:schemeClr val="tx1"/>
                </a:solidFill>
                <a:effectLst/>
                <a:latin typeface="Arial" charset="0"/>
                <a:ea typeface="+mn-ea"/>
                <a:cs typeface="Arial" charset="0"/>
              </a:rPr>
              <a:t>Google 1998</a:t>
            </a:r>
            <a:endParaRPr lang="en-GB" dirty="0"/>
          </a:p>
          <a:p>
            <a:r>
              <a:rPr lang="en-GB" sz="1200" kern="1200" dirty="0">
                <a:solidFill>
                  <a:schemeClr val="tx1"/>
                </a:solidFill>
                <a:effectLst/>
                <a:latin typeface="Arial" charset="0"/>
                <a:ea typeface="+mn-ea"/>
                <a:cs typeface="Arial" charset="0"/>
              </a:rPr>
              <a:t>Tinder 2012</a:t>
            </a:r>
            <a:endParaRPr lang="en-GB" dirty="0"/>
          </a:p>
          <a:p>
            <a:r>
              <a:rPr lang="en-GB" sz="1200" kern="1200" dirty="0">
                <a:solidFill>
                  <a:schemeClr val="tx1"/>
                </a:solidFill>
                <a:effectLst/>
                <a:latin typeface="Arial" charset="0"/>
                <a:ea typeface="+mn-ea"/>
                <a:cs typeface="Arial" charset="0"/>
              </a:rPr>
              <a:t>YouTube 2005</a:t>
            </a:r>
            <a:r>
              <a:rPr lang="en-GB" dirty="0">
                <a:effectLst/>
              </a:rPr>
              <a:t> </a:t>
            </a:r>
            <a:r>
              <a:rPr lang="en-GB" sz="1200" kern="1200" dirty="0">
                <a:solidFill>
                  <a:schemeClr val="tx1"/>
                </a:solidFill>
                <a:effectLst/>
                <a:latin typeface="Arial" charset="0"/>
                <a:ea typeface="+mn-ea"/>
                <a:cs typeface="Arial" charset="0"/>
              </a:rPr>
              <a:t> </a:t>
            </a:r>
            <a:endParaRPr lang="en-GB" dirty="0"/>
          </a:p>
          <a:p>
            <a:r>
              <a:rPr lang="en-GB" sz="1200" kern="1200" dirty="0" err="1">
                <a:solidFill>
                  <a:schemeClr val="tx1"/>
                </a:solidFill>
                <a:effectLst/>
                <a:latin typeface="Arial" charset="0"/>
                <a:ea typeface="+mn-ea"/>
                <a:cs typeface="Arial" charset="0"/>
              </a:rPr>
              <a:t>Whatsapp</a:t>
            </a:r>
            <a:r>
              <a:rPr lang="en-GB" sz="1200" kern="1200" dirty="0">
                <a:solidFill>
                  <a:schemeClr val="tx1"/>
                </a:solidFill>
                <a:effectLst/>
                <a:latin typeface="Arial" charset="0"/>
                <a:ea typeface="+mn-ea"/>
                <a:cs typeface="Arial" charset="0"/>
              </a:rPr>
              <a:t> 2009</a:t>
            </a:r>
            <a:endParaRPr lang="en-GB" dirty="0"/>
          </a:p>
          <a:p>
            <a:r>
              <a:rPr lang="en-GB" sz="1200" kern="1200" dirty="0">
                <a:solidFill>
                  <a:schemeClr val="tx1"/>
                </a:solidFill>
                <a:effectLst/>
                <a:latin typeface="Arial" charset="0"/>
                <a:ea typeface="+mn-ea"/>
                <a:cs typeface="Arial" charset="0"/>
              </a:rPr>
              <a:t>Facebook 2004,</a:t>
            </a:r>
            <a:endParaRPr lang="en-GB" dirty="0"/>
          </a:p>
        </p:txBody>
      </p:sp>
    </p:spTree>
    <p:extLst>
      <p:ext uri="{BB962C8B-B14F-4D97-AF65-F5344CB8AC3E}">
        <p14:creationId xmlns:p14="http://schemas.microsoft.com/office/powerpoint/2010/main" val="20042088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https://nethope.org/center-for-the-digital-nonprofit/</a:t>
            </a:r>
          </a:p>
        </p:txBody>
      </p:sp>
      <p:sp>
        <p:nvSpPr>
          <p:cNvPr id="4" name="Slide Number Placeholder 3"/>
          <p:cNvSpPr>
            <a:spLocks noGrp="1"/>
          </p:cNvSpPr>
          <p:nvPr>
            <p:ph type="sldNum" sz="quarter" idx="10"/>
          </p:nvPr>
        </p:nvSpPr>
        <p:spPr/>
        <p:txBody>
          <a:bodyPr/>
          <a:lstStyle/>
          <a:p>
            <a:fld id="{D0C6E2F4-1B22-4FFE-96F6-185B465C12E4}" type="slidenum">
              <a:rPr lang="fr-CH" smtClean="0"/>
              <a:pPr/>
              <a:t>76</a:t>
            </a:fld>
            <a:endParaRPr lang="fr-CH" dirty="0"/>
          </a:p>
        </p:txBody>
      </p:sp>
    </p:spTree>
    <p:extLst>
      <p:ext uri="{BB962C8B-B14F-4D97-AF65-F5344CB8AC3E}">
        <p14:creationId xmlns:p14="http://schemas.microsoft.com/office/powerpoint/2010/main" val="13095527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2018.06 NetHope Fellows Briefing.pdf</a:t>
            </a:r>
          </a:p>
        </p:txBody>
      </p:sp>
      <p:sp>
        <p:nvSpPr>
          <p:cNvPr id="4" name="Slide Number Placeholder 3"/>
          <p:cNvSpPr>
            <a:spLocks noGrp="1"/>
          </p:cNvSpPr>
          <p:nvPr>
            <p:ph type="sldNum" sz="quarter" idx="5"/>
          </p:nvPr>
        </p:nvSpPr>
        <p:spPr/>
        <p:txBody>
          <a:bodyPr/>
          <a:lstStyle/>
          <a:p>
            <a:fld id="{D0C6E2F4-1B22-4FFE-96F6-185B465C12E4}" type="slidenum">
              <a:rPr lang="fr-CH" smtClean="0"/>
              <a:pPr/>
              <a:t>77</a:t>
            </a:fld>
            <a:endParaRPr lang="fr-CH" dirty="0"/>
          </a:p>
        </p:txBody>
      </p:sp>
    </p:spTree>
    <p:extLst>
      <p:ext uri="{BB962C8B-B14F-4D97-AF65-F5344CB8AC3E}">
        <p14:creationId xmlns:p14="http://schemas.microsoft.com/office/powerpoint/2010/main" val="41088251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2018.06 NetHope Fellows Briefing.pdf</a:t>
            </a:r>
          </a:p>
        </p:txBody>
      </p:sp>
      <p:sp>
        <p:nvSpPr>
          <p:cNvPr id="4" name="Slide Number Placeholder 3"/>
          <p:cNvSpPr>
            <a:spLocks noGrp="1"/>
          </p:cNvSpPr>
          <p:nvPr>
            <p:ph type="sldNum" sz="quarter" idx="5"/>
          </p:nvPr>
        </p:nvSpPr>
        <p:spPr/>
        <p:txBody>
          <a:bodyPr/>
          <a:lstStyle/>
          <a:p>
            <a:fld id="{D0C6E2F4-1B22-4FFE-96F6-185B465C12E4}" type="slidenum">
              <a:rPr lang="fr-CH" smtClean="0"/>
              <a:pPr/>
              <a:t>78</a:t>
            </a:fld>
            <a:endParaRPr lang="fr-CH" dirty="0"/>
          </a:p>
        </p:txBody>
      </p:sp>
    </p:spTree>
    <p:extLst>
      <p:ext uri="{BB962C8B-B14F-4D97-AF65-F5344CB8AC3E}">
        <p14:creationId xmlns:p14="http://schemas.microsoft.com/office/powerpoint/2010/main" val="18052921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2018.06 NetHope Fellows Briefing.pdf</a:t>
            </a:r>
          </a:p>
        </p:txBody>
      </p:sp>
      <p:sp>
        <p:nvSpPr>
          <p:cNvPr id="4" name="Slide Number Placeholder 3"/>
          <p:cNvSpPr>
            <a:spLocks noGrp="1"/>
          </p:cNvSpPr>
          <p:nvPr>
            <p:ph type="sldNum" sz="quarter" idx="5"/>
          </p:nvPr>
        </p:nvSpPr>
        <p:spPr/>
        <p:txBody>
          <a:bodyPr/>
          <a:lstStyle/>
          <a:p>
            <a:fld id="{D0C6E2F4-1B22-4FFE-96F6-185B465C12E4}" type="slidenum">
              <a:rPr lang="fr-CH" smtClean="0"/>
              <a:pPr/>
              <a:t>79</a:t>
            </a:fld>
            <a:endParaRPr lang="fr-CH" dirty="0"/>
          </a:p>
        </p:txBody>
      </p:sp>
    </p:spTree>
    <p:extLst>
      <p:ext uri="{BB962C8B-B14F-4D97-AF65-F5344CB8AC3E}">
        <p14:creationId xmlns:p14="http://schemas.microsoft.com/office/powerpoint/2010/main" val="21857838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2018.06 NetHope Fellows Briefing.pdf</a:t>
            </a:r>
          </a:p>
        </p:txBody>
      </p:sp>
      <p:sp>
        <p:nvSpPr>
          <p:cNvPr id="4" name="Slide Number Placeholder 3"/>
          <p:cNvSpPr>
            <a:spLocks noGrp="1"/>
          </p:cNvSpPr>
          <p:nvPr>
            <p:ph type="sldNum" sz="quarter" idx="5"/>
          </p:nvPr>
        </p:nvSpPr>
        <p:spPr/>
        <p:txBody>
          <a:bodyPr/>
          <a:lstStyle/>
          <a:p>
            <a:fld id="{D0C6E2F4-1B22-4FFE-96F6-185B465C12E4}" type="slidenum">
              <a:rPr lang="fr-CH" smtClean="0"/>
              <a:pPr/>
              <a:t>80</a:t>
            </a:fld>
            <a:endParaRPr lang="fr-CH" dirty="0"/>
          </a:p>
        </p:txBody>
      </p:sp>
    </p:spTree>
    <p:extLst>
      <p:ext uri="{BB962C8B-B14F-4D97-AF65-F5344CB8AC3E}">
        <p14:creationId xmlns:p14="http://schemas.microsoft.com/office/powerpoint/2010/main" val="1999856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7:notes"/>
          <p:cNvSpPr>
            <a:spLocks noGrp="1" noRot="1" noChangeAspect="1"/>
          </p:cNvSpPr>
          <p:nvPr>
            <p:ph type="sldImg" idx="2"/>
          </p:nvPr>
        </p:nvSpPr>
        <p:spPr>
          <a:xfrm>
            <a:off x="1171575" y="696913"/>
            <a:ext cx="4643438" cy="34813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8" name="Google Shape;488;p7:notes"/>
          <p:cNvSpPr txBox="1">
            <a:spLocks noGrp="1"/>
          </p:cNvSpPr>
          <p:nvPr>
            <p:ph type="body" idx="1"/>
          </p:nvPr>
        </p:nvSpPr>
        <p:spPr>
          <a:xfrm>
            <a:off x="698501" y="4409757"/>
            <a:ext cx="5588000" cy="4177666"/>
          </a:xfrm>
          <a:prstGeom prst="rect">
            <a:avLst/>
          </a:prstGeom>
          <a:noFill/>
          <a:ln>
            <a:noFill/>
          </a:ln>
        </p:spPr>
        <p:txBody>
          <a:bodyPr spcFirstLastPara="1" wrap="square" lIns="91875" tIns="45925" rIns="91875" bIns="45925" anchor="t" anchorCtr="0">
            <a:noAutofit/>
          </a:bodyPr>
          <a:lstStyle/>
          <a:p>
            <a:pPr marL="0" lvl="0" indent="0" algn="l" rtl="0">
              <a:spcBef>
                <a:spcPts val="0"/>
              </a:spcBef>
              <a:spcAft>
                <a:spcPts val="0"/>
              </a:spcAft>
              <a:buNone/>
            </a:pPr>
            <a:r>
              <a:rPr lang="en-US"/>
              <a:t>(see https://www.youtube.com/watch?v=XrJjfDUzD7M at 02:15)</a:t>
            </a:r>
            <a:endParaRPr/>
          </a:p>
          <a:p>
            <a:pPr marL="0" lvl="0" indent="0" algn="l" rtl="0">
              <a:spcBef>
                <a:spcPts val="420"/>
              </a:spcBef>
              <a:spcAft>
                <a:spcPts val="0"/>
              </a:spcAft>
              <a:buNone/>
            </a:pPr>
            <a:r>
              <a:rPr lang="en-US"/>
              <a:t>http://www.amazon.com/The-Age-Unreason-Charles-Handy/dp/0875843018</a:t>
            </a:r>
            <a:endParaRPr/>
          </a:p>
          <a:p>
            <a:pPr marL="0" lvl="0" indent="0" algn="l" rtl="0">
              <a:spcBef>
                <a:spcPts val="420"/>
              </a:spcBef>
              <a:spcAft>
                <a:spcPts val="0"/>
              </a:spcAft>
              <a:buNone/>
            </a:pPr>
            <a:r>
              <a:rPr lang="en-US"/>
              <a:t>Charles Handy, http://www.texasventures.us/india/images/leader2_1.jpg  …five careers</a:t>
            </a:r>
            <a:endParaRPr/>
          </a:p>
          <a:p>
            <a:pPr marL="0" lvl="0" indent="0" algn="l" rtl="0">
              <a:spcBef>
                <a:spcPts val="420"/>
              </a:spcBef>
              <a:spcAft>
                <a:spcPts val="0"/>
              </a:spcAft>
              <a:buNone/>
            </a:pPr>
            <a:endParaRPr/>
          </a:p>
        </p:txBody>
      </p:sp>
      <p:sp>
        <p:nvSpPr>
          <p:cNvPr id="489" name="Google Shape;489;p7:notes"/>
          <p:cNvSpPr txBox="1">
            <a:spLocks noGrp="1"/>
          </p:cNvSpPr>
          <p:nvPr>
            <p:ph type="sldNum" idx="12"/>
          </p:nvPr>
        </p:nvSpPr>
        <p:spPr>
          <a:xfrm>
            <a:off x="3956552" y="8817904"/>
            <a:ext cx="3026833" cy="464186"/>
          </a:xfrm>
          <a:prstGeom prst="rect">
            <a:avLst/>
          </a:prstGeom>
          <a:noFill/>
          <a:ln>
            <a:noFill/>
          </a:ln>
        </p:spPr>
        <p:txBody>
          <a:bodyPr spcFirstLastPara="1" wrap="square" lIns="91875" tIns="45925" rIns="91875" bIns="45925"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2018.06 NetHope Fellows Briefing.pdf</a:t>
            </a:r>
          </a:p>
        </p:txBody>
      </p:sp>
      <p:sp>
        <p:nvSpPr>
          <p:cNvPr id="4" name="Slide Number Placeholder 3"/>
          <p:cNvSpPr>
            <a:spLocks noGrp="1"/>
          </p:cNvSpPr>
          <p:nvPr>
            <p:ph type="sldNum" sz="quarter" idx="5"/>
          </p:nvPr>
        </p:nvSpPr>
        <p:spPr/>
        <p:txBody>
          <a:bodyPr/>
          <a:lstStyle/>
          <a:p>
            <a:fld id="{D0C6E2F4-1B22-4FFE-96F6-185B465C12E4}" type="slidenum">
              <a:rPr lang="fr-CH" smtClean="0"/>
              <a:pPr/>
              <a:t>81</a:t>
            </a:fld>
            <a:endParaRPr lang="fr-CH" dirty="0"/>
          </a:p>
        </p:txBody>
      </p:sp>
    </p:spTree>
    <p:extLst>
      <p:ext uri="{BB962C8B-B14F-4D97-AF65-F5344CB8AC3E}">
        <p14:creationId xmlns:p14="http://schemas.microsoft.com/office/powerpoint/2010/main" val="891860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to print</a:t>
            </a:r>
          </a:p>
        </p:txBody>
      </p:sp>
      <p:sp>
        <p:nvSpPr>
          <p:cNvPr id="4" name="Slide Number Placeholder 3"/>
          <p:cNvSpPr>
            <a:spLocks noGrp="1"/>
          </p:cNvSpPr>
          <p:nvPr>
            <p:ph type="sldNum" sz="quarter" idx="10"/>
          </p:nvPr>
        </p:nvSpPr>
        <p:spPr/>
        <p:txBody>
          <a:bodyPr/>
          <a:lstStyle/>
          <a:p>
            <a:fld id="{60813775-C51E-4474-B228-572E08E5B8B8}" type="slidenum">
              <a:rPr lang="en-US" smtClean="0"/>
              <a:t>82</a:t>
            </a:fld>
            <a:endParaRPr lang="en-US"/>
          </a:p>
        </p:txBody>
      </p:sp>
    </p:spTree>
    <p:extLst>
      <p:ext uri="{BB962C8B-B14F-4D97-AF65-F5344CB8AC3E}">
        <p14:creationId xmlns:p14="http://schemas.microsoft.com/office/powerpoint/2010/main" val="19297770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2018.06 NetHope Fellows Briefing.pdf</a:t>
            </a:r>
          </a:p>
        </p:txBody>
      </p:sp>
      <p:sp>
        <p:nvSpPr>
          <p:cNvPr id="4" name="Slide Number Placeholder 3"/>
          <p:cNvSpPr>
            <a:spLocks noGrp="1"/>
          </p:cNvSpPr>
          <p:nvPr>
            <p:ph type="sldNum" sz="quarter" idx="5"/>
          </p:nvPr>
        </p:nvSpPr>
        <p:spPr/>
        <p:txBody>
          <a:bodyPr/>
          <a:lstStyle/>
          <a:p>
            <a:fld id="{D0C6E2F4-1B22-4FFE-96F6-185B465C12E4}" type="slidenum">
              <a:rPr lang="fr-CH" smtClean="0"/>
              <a:pPr/>
              <a:t>83</a:t>
            </a:fld>
            <a:endParaRPr lang="fr-CH" dirty="0"/>
          </a:p>
        </p:txBody>
      </p:sp>
    </p:spTree>
    <p:extLst>
      <p:ext uri="{BB962C8B-B14F-4D97-AF65-F5344CB8AC3E}">
        <p14:creationId xmlns:p14="http://schemas.microsoft.com/office/powerpoint/2010/main" val="24494855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2018.06 NetHope Fellows Briefing.pdf</a:t>
            </a:r>
          </a:p>
        </p:txBody>
      </p:sp>
      <p:sp>
        <p:nvSpPr>
          <p:cNvPr id="4" name="Slide Number Placeholder 3"/>
          <p:cNvSpPr>
            <a:spLocks noGrp="1"/>
          </p:cNvSpPr>
          <p:nvPr>
            <p:ph type="sldNum" sz="quarter" idx="5"/>
          </p:nvPr>
        </p:nvSpPr>
        <p:spPr/>
        <p:txBody>
          <a:bodyPr/>
          <a:lstStyle/>
          <a:p>
            <a:fld id="{D0C6E2F4-1B22-4FFE-96F6-185B465C12E4}" type="slidenum">
              <a:rPr lang="fr-CH" smtClean="0"/>
              <a:pPr/>
              <a:t>84</a:t>
            </a:fld>
            <a:endParaRPr lang="fr-CH" dirty="0"/>
          </a:p>
        </p:txBody>
      </p:sp>
    </p:spTree>
    <p:extLst>
      <p:ext uri="{BB962C8B-B14F-4D97-AF65-F5344CB8AC3E}">
        <p14:creationId xmlns:p14="http://schemas.microsoft.com/office/powerpoint/2010/main" val="1845938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2018.06 NetHope Fellows Briefing.pdf</a:t>
            </a:r>
          </a:p>
        </p:txBody>
      </p:sp>
      <p:sp>
        <p:nvSpPr>
          <p:cNvPr id="4" name="Slide Number Placeholder 3"/>
          <p:cNvSpPr>
            <a:spLocks noGrp="1"/>
          </p:cNvSpPr>
          <p:nvPr>
            <p:ph type="sldNum" sz="quarter" idx="5"/>
          </p:nvPr>
        </p:nvSpPr>
        <p:spPr/>
        <p:txBody>
          <a:bodyPr/>
          <a:lstStyle/>
          <a:p>
            <a:fld id="{D0C6E2F4-1B22-4FFE-96F6-185B465C12E4}" type="slidenum">
              <a:rPr lang="fr-CH" smtClean="0"/>
              <a:pPr/>
              <a:t>85</a:t>
            </a:fld>
            <a:endParaRPr lang="fr-CH" dirty="0"/>
          </a:p>
        </p:txBody>
      </p:sp>
    </p:spTree>
    <p:extLst>
      <p:ext uri="{BB962C8B-B14F-4D97-AF65-F5344CB8AC3E}">
        <p14:creationId xmlns:p14="http://schemas.microsoft.com/office/powerpoint/2010/main" val="28944155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2018.06 NetHope Fellows Briefing.pdf</a:t>
            </a:r>
          </a:p>
        </p:txBody>
      </p:sp>
      <p:sp>
        <p:nvSpPr>
          <p:cNvPr id="4" name="Slide Number Placeholder 3"/>
          <p:cNvSpPr>
            <a:spLocks noGrp="1"/>
          </p:cNvSpPr>
          <p:nvPr>
            <p:ph type="sldNum" sz="quarter" idx="5"/>
          </p:nvPr>
        </p:nvSpPr>
        <p:spPr/>
        <p:txBody>
          <a:bodyPr/>
          <a:lstStyle/>
          <a:p>
            <a:fld id="{D0C6E2F4-1B22-4FFE-96F6-185B465C12E4}" type="slidenum">
              <a:rPr lang="fr-CH" smtClean="0"/>
              <a:pPr/>
              <a:t>86</a:t>
            </a:fld>
            <a:endParaRPr lang="fr-CH" dirty="0"/>
          </a:p>
        </p:txBody>
      </p:sp>
    </p:spTree>
    <p:extLst>
      <p:ext uri="{BB962C8B-B14F-4D97-AF65-F5344CB8AC3E}">
        <p14:creationId xmlns:p14="http://schemas.microsoft.com/office/powerpoint/2010/main" val="23616301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Skills Workshop v5.pptx</a:t>
            </a:r>
          </a:p>
        </p:txBody>
      </p:sp>
      <p:sp>
        <p:nvSpPr>
          <p:cNvPr id="4" name="Slide Number Placeholder 3"/>
          <p:cNvSpPr>
            <a:spLocks noGrp="1"/>
          </p:cNvSpPr>
          <p:nvPr>
            <p:ph type="sldNum" sz="quarter" idx="5"/>
          </p:nvPr>
        </p:nvSpPr>
        <p:spPr/>
        <p:txBody>
          <a:bodyPr/>
          <a:lstStyle/>
          <a:p>
            <a:fld id="{2B39A806-A731-42FD-9BF5-9F1CBFF7511F}" type="slidenum">
              <a:rPr lang="en-US" smtClean="0"/>
              <a:t>87</a:t>
            </a:fld>
            <a:endParaRPr lang="en-US"/>
          </a:p>
        </p:txBody>
      </p:sp>
    </p:spTree>
    <p:extLst>
      <p:ext uri="{BB962C8B-B14F-4D97-AF65-F5344CB8AC3E}">
        <p14:creationId xmlns:p14="http://schemas.microsoft.com/office/powerpoint/2010/main" val="31787338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an organization becomes more evolved with their data, they move from gathering and storing data, to using it for benchmarking and comparison, to predicting the future.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Skills Workshop v5.pptx</a:t>
            </a:r>
          </a:p>
          <a:p>
            <a:endParaRPr lang="en-US" dirty="0"/>
          </a:p>
        </p:txBody>
      </p:sp>
      <p:sp>
        <p:nvSpPr>
          <p:cNvPr id="4" name="Slide Number Placeholder 3"/>
          <p:cNvSpPr>
            <a:spLocks noGrp="1"/>
          </p:cNvSpPr>
          <p:nvPr>
            <p:ph type="sldNum" sz="quarter" idx="5"/>
          </p:nvPr>
        </p:nvSpPr>
        <p:spPr/>
        <p:txBody>
          <a:bodyPr/>
          <a:lstStyle/>
          <a:p>
            <a:fld id="{02232F1C-8080-443E-A2C0-B3AF53249028}" type="slidenum">
              <a:rPr lang="en-US" smtClean="0"/>
              <a:t>88</a:t>
            </a:fld>
            <a:endParaRPr lang="en-US"/>
          </a:p>
        </p:txBody>
      </p:sp>
    </p:spTree>
    <p:extLst>
      <p:ext uri="{BB962C8B-B14F-4D97-AF65-F5344CB8AC3E}">
        <p14:creationId xmlns:p14="http://schemas.microsoft.com/office/powerpoint/2010/main" val="12223619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my blog post: http://eghapp.blogspot.com/2011/07/finding-bottom-line.html</a:t>
            </a:r>
          </a:p>
          <a:p>
            <a:endParaRPr lang="en-US" dirty="0"/>
          </a:p>
        </p:txBody>
      </p:sp>
      <p:sp>
        <p:nvSpPr>
          <p:cNvPr id="4" name="Slide Number Placeholder 3"/>
          <p:cNvSpPr>
            <a:spLocks noGrp="1"/>
          </p:cNvSpPr>
          <p:nvPr>
            <p:ph type="sldNum" sz="quarter" idx="10"/>
          </p:nvPr>
        </p:nvSpPr>
        <p:spPr/>
        <p:txBody>
          <a:bodyPr/>
          <a:lstStyle/>
          <a:p>
            <a:fld id="{D0C6E2F4-1B22-4FFE-96F6-185B465C12E4}" type="slidenum">
              <a:rPr lang="fr-CH" smtClean="0"/>
              <a:pPr/>
              <a:t>12</a:t>
            </a:fld>
            <a:endParaRPr lang="fr-CH" dirty="0"/>
          </a:p>
        </p:txBody>
      </p:sp>
    </p:spTree>
    <p:extLst>
      <p:ext uri="{BB962C8B-B14F-4D97-AF65-F5344CB8AC3E}">
        <p14:creationId xmlns:p14="http://schemas.microsoft.com/office/powerpoint/2010/main" val="916634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https://www.jimcollins.com/concepts/clock-building-not-time-telling.html</a:t>
            </a:r>
            <a:endParaRPr lang="en-US" dirty="0"/>
          </a:p>
        </p:txBody>
      </p:sp>
      <p:sp>
        <p:nvSpPr>
          <p:cNvPr id="4" name="Slide Number Placeholder 3"/>
          <p:cNvSpPr>
            <a:spLocks noGrp="1"/>
          </p:cNvSpPr>
          <p:nvPr>
            <p:ph type="sldNum" sz="quarter" idx="10"/>
          </p:nvPr>
        </p:nvSpPr>
        <p:spPr/>
        <p:txBody>
          <a:bodyPr/>
          <a:lstStyle/>
          <a:p>
            <a:pPr>
              <a:defRPr/>
            </a:pPr>
            <a:fld id="{FBAFBECE-9417-4216-A35E-69CC03797768}" type="slidenum">
              <a:rPr lang="en-US" altLang="en-US" smtClean="0"/>
              <a:pPr>
                <a:defRPr/>
              </a:pPr>
              <a:t>15</a:t>
            </a:fld>
            <a:endParaRPr lang="en-US" altLang="en-US"/>
          </a:p>
        </p:txBody>
      </p:sp>
    </p:spTree>
    <p:extLst>
      <p:ext uri="{BB962C8B-B14F-4D97-AF65-F5344CB8AC3E}">
        <p14:creationId xmlns:p14="http://schemas.microsoft.com/office/powerpoint/2010/main" val="4011466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Walter Isaacson, </a:t>
            </a:r>
            <a:r>
              <a:rPr lang="en-US" u="sng" dirty="0"/>
              <a:t>The Innovators</a:t>
            </a:r>
            <a:r>
              <a:rPr lang="en-US" u="none" dirty="0"/>
              <a:t>, 2014</a:t>
            </a:r>
          </a:p>
        </p:txBody>
      </p:sp>
      <p:sp>
        <p:nvSpPr>
          <p:cNvPr id="4" name="Slide Number Placeholder 3"/>
          <p:cNvSpPr>
            <a:spLocks noGrp="1"/>
          </p:cNvSpPr>
          <p:nvPr>
            <p:ph type="sldNum" sz="quarter" idx="5"/>
          </p:nvPr>
        </p:nvSpPr>
        <p:spPr/>
        <p:txBody>
          <a:bodyPr/>
          <a:lstStyle/>
          <a:p>
            <a:pPr>
              <a:defRPr/>
            </a:pPr>
            <a:fld id="{FBAFBECE-9417-4216-A35E-69CC03797768}" type="slidenum">
              <a:rPr lang="en-US" altLang="en-US" smtClean="0"/>
              <a:pPr>
                <a:defRPr/>
              </a:pPr>
              <a:t>18</a:t>
            </a:fld>
            <a:endParaRPr lang="en-US" altLang="en-US"/>
          </a:p>
        </p:txBody>
      </p:sp>
    </p:spTree>
    <p:extLst>
      <p:ext uri="{BB962C8B-B14F-4D97-AF65-F5344CB8AC3E}">
        <p14:creationId xmlns:p14="http://schemas.microsoft.com/office/powerpoint/2010/main" val="2918749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COI signed on 9/22/04 by</a:t>
            </a:r>
            <a:r>
              <a:rPr lang="en-US" baseline="0" dirty="0"/>
              <a:t> Carolyn Miles, STC</a:t>
            </a:r>
          </a:p>
          <a:p>
            <a:r>
              <a:rPr lang="en-US" baseline="0" dirty="0"/>
              <a:t>501(c)3 application approved on 2/2/06</a:t>
            </a:r>
            <a:endParaRPr lang="en-US" dirty="0"/>
          </a:p>
        </p:txBody>
      </p:sp>
      <p:sp>
        <p:nvSpPr>
          <p:cNvPr id="4" name="Slide Number Placeholder 3"/>
          <p:cNvSpPr>
            <a:spLocks noGrp="1"/>
          </p:cNvSpPr>
          <p:nvPr>
            <p:ph type="sldNum" sz="quarter" idx="10"/>
          </p:nvPr>
        </p:nvSpPr>
        <p:spPr/>
        <p:txBody>
          <a:bodyPr/>
          <a:lstStyle/>
          <a:p>
            <a:pPr>
              <a:defRPr/>
            </a:pPr>
            <a:fld id="{FBAFBECE-9417-4216-A35E-69CC03797768}" type="slidenum">
              <a:rPr lang="en-US" altLang="en-US" smtClean="0"/>
              <a:pPr>
                <a:defRPr/>
              </a:pPr>
              <a:t>23</a:t>
            </a:fld>
            <a:endParaRPr lang="en-US" altLang="en-US"/>
          </a:p>
        </p:txBody>
      </p:sp>
    </p:spTree>
    <p:extLst>
      <p:ext uri="{BB962C8B-B14F-4D97-AF65-F5344CB8AC3E}">
        <p14:creationId xmlns:p14="http://schemas.microsoft.com/office/powerpoint/2010/main" val="1923382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Key external factors:</a:t>
            </a:r>
          </a:p>
          <a:p>
            <a:r>
              <a:rPr lang="en-US" sz="1200" dirty="0"/>
              <a:t>Cisco Fellowship Program</a:t>
            </a:r>
          </a:p>
          <a:p>
            <a:r>
              <a:rPr lang="en-US" sz="1200" dirty="0"/>
              <a:t>Incorporation and 501(c3) status</a:t>
            </a:r>
          </a:p>
          <a:p>
            <a:r>
              <a:rPr lang="en-US" sz="1200" dirty="0"/>
              <a:t>Major disasters: Tsunami (2004) Haiti (2010)</a:t>
            </a:r>
          </a:p>
          <a:p>
            <a:r>
              <a:rPr lang="en-US" sz="1200" u="sng" dirty="0"/>
              <a:t>Key Internal factors: </a:t>
            </a:r>
          </a:p>
          <a:p>
            <a:r>
              <a:rPr lang="en-US" dirty="0"/>
              <a:t>Change from ED-Fellows to CEO (2006)</a:t>
            </a:r>
          </a:p>
          <a:p>
            <a:r>
              <a:rPr lang="en-US" dirty="0"/>
              <a:t>Change in CEOs (2013)</a:t>
            </a:r>
          </a:p>
          <a:p>
            <a:endParaRPr lang="en-US" sz="1200" dirty="0"/>
          </a:p>
          <a:p>
            <a:endParaRPr lang="en-US" dirty="0"/>
          </a:p>
        </p:txBody>
      </p:sp>
      <p:sp>
        <p:nvSpPr>
          <p:cNvPr id="4" name="Slide Number Placeholder 3"/>
          <p:cNvSpPr>
            <a:spLocks noGrp="1"/>
          </p:cNvSpPr>
          <p:nvPr>
            <p:ph type="sldNum" sz="quarter" idx="5"/>
          </p:nvPr>
        </p:nvSpPr>
        <p:spPr/>
        <p:txBody>
          <a:bodyPr/>
          <a:lstStyle/>
          <a:p>
            <a:pPr>
              <a:defRPr/>
            </a:pPr>
            <a:fld id="{FBAFBECE-9417-4216-A35E-69CC03797768}" type="slidenum">
              <a:rPr lang="en-US" altLang="en-US" smtClean="0"/>
              <a:pPr>
                <a:defRPr/>
              </a:pPr>
              <a:t>27</a:t>
            </a:fld>
            <a:endParaRPr lang="en-US" altLang="en-US"/>
          </a:p>
        </p:txBody>
      </p:sp>
    </p:spTree>
    <p:extLst>
      <p:ext uri="{BB962C8B-B14F-4D97-AF65-F5344CB8AC3E}">
        <p14:creationId xmlns:p14="http://schemas.microsoft.com/office/powerpoint/2010/main" val="3411790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5" name="Rectangle 6"/>
          <p:cNvSpPr>
            <a:spLocks noGrp="1" noChangeArrowheads="1"/>
          </p:cNvSpPr>
          <p:nvPr>
            <p:ph type="sldNum" sz="quarter" idx="11"/>
          </p:nvPr>
        </p:nvSpPr>
        <p:spPr>
          <a:ln/>
        </p:spPr>
        <p:txBody>
          <a:bodyPr/>
          <a:lstStyle>
            <a:lvl1pPr>
              <a:defRPr/>
            </a:lvl1pPr>
          </a:lstStyle>
          <a:p>
            <a:pPr>
              <a:defRPr/>
            </a:pPr>
            <a:fld id="{72C7C4E2-5199-41AF-88BB-B251EE8EE196}" type="slidenum">
              <a:rPr lang="en-US" altLang="en-US"/>
              <a:pPr>
                <a:defRPr/>
              </a:pPr>
              <a:t>‹#›</a:t>
            </a:fld>
            <a:endParaRPr lang="en-US" altLang="en-US"/>
          </a:p>
        </p:txBody>
      </p:sp>
    </p:spTree>
    <p:extLst>
      <p:ext uri="{BB962C8B-B14F-4D97-AF65-F5344CB8AC3E}">
        <p14:creationId xmlns:p14="http://schemas.microsoft.com/office/powerpoint/2010/main" val="3751276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4FF90650-3FD5-4C44-AECF-65902DC881AE}" type="slidenum">
              <a:rPr lang="en-US" altLang="en-US"/>
              <a:pPr>
                <a:defRPr/>
              </a:pPr>
              <a:t>‹#›</a:t>
            </a:fld>
            <a:endParaRPr lang="en-US" altLang="en-US"/>
          </a:p>
        </p:txBody>
      </p:sp>
    </p:spTree>
    <p:extLst>
      <p:ext uri="{BB962C8B-B14F-4D97-AF65-F5344CB8AC3E}">
        <p14:creationId xmlns:p14="http://schemas.microsoft.com/office/powerpoint/2010/main" val="4235720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492AA7EF-318C-4909-A1F0-D4DE8C326244}" type="slidenum">
              <a:rPr lang="en-US" altLang="en-US"/>
              <a:pPr>
                <a:defRPr/>
              </a:pPr>
              <a:t>‹#›</a:t>
            </a:fld>
            <a:endParaRPr lang="en-US" altLang="en-US"/>
          </a:p>
        </p:txBody>
      </p:sp>
    </p:spTree>
    <p:extLst>
      <p:ext uri="{BB962C8B-B14F-4D97-AF65-F5344CB8AC3E}">
        <p14:creationId xmlns:p14="http://schemas.microsoft.com/office/powerpoint/2010/main" val="1373006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bg>
      <p:bgPr>
        <a:solidFill>
          <a:srgbClr val="5EB12A"/>
        </a:solidFill>
        <a:effectLst/>
      </p:bgPr>
    </p:bg>
    <p:spTree>
      <p:nvGrpSpPr>
        <p:cNvPr id="1" name=""/>
        <p:cNvGrpSpPr/>
        <p:nvPr/>
      </p:nvGrpSpPr>
      <p:grpSpPr>
        <a:xfrm>
          <a:off x="0" y="0"/>
          <a:ext cx="0" cy="0"/>
          <a:chOff x="0" y="0"/>
          <a:chExt cx="0" cy="0"/>
        </a:xfrm>
      </p:grpSpPr>
      <p:sp>
        <p:nvSpPr>
          <p:cNvPr id="3" name="Round Single Corner Rectangle 2"/>
          <p:cNvSpPr/>
          <p:nvPr userDrawn="1"/>
        </p:nvSpPr>
        <p:spPr bwMode="auto">
          <a:xfrm flipH="1">
            <a:off x="7733109" y="160735"/>
            <a:ext cx="1285875" cy="868412"/>
          </a:xfrm>
          <a:prstGeom prst="round1Rect">
            <a:avLst>
              <a:gd name="adj" fmla="val 46540"/>
            </a:avLst>
          </a:prstGeom>
          <a:solidFill>
            <a:srgbClr val="5EB12A"/>
          </a:solidFill>
          <a:ln w="12700" cap="flat" cmpd="sng" algn="ctr">
            <a:noFill/>
            <a:prstDash val="solid"/>
            <a:round/>
            <a:headEnd type="none" w="med" len="med"/>
            <a:tailEnd type="none" w="med" len="med"/>
          </a:ln>
          <a:effectLst/>
        </p:spPr>
        <p:txBody>
          <a:bodyPr lIns="64291" tIns="32146" rIns="64291" bIns="32146"/>
          <a:lstStyle/>
          <a:p>
            <a:pPr algn="ctr">
              <a:defRPr/>
            </a:pPr>
            <a:endParaRPr lang="en-US">
              <a:latin typeface="Lucida Grande" charset="0"/>
              <a:ea typeface="ヒラギノ角ゴ ProN W3" charset="-128"/>
              <a:cs typeface="ヒラギノ角ゴ ProN W3" charset="-128"/>
              <a:sym typeface="Lucida Grande" charset="0"/>
            </a:endParaRPr>
          </a:p>
        </p:txBody>
      </p:sp>
      <p:sp>
        <p:nvSpPr>
          <p:cNvPr id="2" name="Title 1"/>
          <p:cNvSpPr>
            <a:spLocks noGrp="1"/>
          </p:cNvSpPr>
          <p:nvPr>
            <p:ph type="title" hasCustomPrompt="1"/>
          </p:nvPr>
        </p:nvSpPr>
        <p:spPr>
          <a:xfrm>
            <a:off x="1139652" y="2518172"/>
            <a:ext cx="6647036" cy="1361777"/>
          </a:xfrm>
          <a:prstGeom prst="rect">
            <a:avLst/>
          </a:prstGeom>
        </p:spPr>
        <p:txBody>
          <a:bodyPr vert="horz" anchor="t"/>
          <a:lstStyle>
            <a:lvl1pPr algn="l">
              <a:defRPr sz="2800" b="1" cap="none">
                <a:solidFill>
                  <a:schemeClr val="bg1"/>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343153513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Ed contact page">
    <p:spTree>
      <p:nvGrpSpPr>
        <p:cNvPr id="1" name=""/>
        <p:cNvGrpSpPr/>
        <p:nvPr/>
      </p:nvGrpSpPr>
      <p:grpSpPr>
        <a:xfrm>
          <a:off x="0" y="0"/>
          <a:ext cx="0" cy="0"/>
          <a:chOff x="0" y="0"/>
          <a:chExt cx="0" cy="0"/>
        </a:xfrm>
      </p:grpSpPr>
      <p:grpSp>
        <p:nvGrpSpPr>
          <p:cNvPr id="8" name="Group 7"/>
          <p:cNvGrpSpPr>
            <a:grpSpLocks/>
          </p:cNvGrpSpPr>
          <p:nvPr userDrawn="1"/>
        </p:nvGrpSpPr>
        <p:grpSpPr bwMode="auto">
          <a:xfrm>
            <a:off x="152400" y="0"/>
            <a:ext cx="8991600" cy="6669360"/>
            <a:chOff x="152400" y="-76200"/>
            <a:chExt cx="8991600" cy="6669360"/>
          </a:xfrm>
        </p:grpSpPr>
        <p:sp>
          <p:nvSpPr>
            <p:cNvPr id="9" name="Rectangle 11"/>
            <p:cNvSpPr/>
            <p:nvPr userDrawn="1"/>
          </p:nvSpPr>
          <p:spPr>
            <a:xfrm>
              <a:off x="304800" y="-76200"/>
              <a:ext cx="8839200" cy="655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12"/>
            <p:cNvSpPr/>
            <p:nvPr userDrawn="1"/>
          </p:nvSpPr>
          <p:spPr>
            <a:xfrm>
              <a:off x="152400" y="76200"/>
              <a:ext cx="8839200" cy="651696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11" name="TextBox 13"/>
          <p:cNvSpPr txBox="1"/>
          <p:nvPr userDrawn="1"/>
        </p:nvSpPr>
        <p:spPr bwMode="auto">
          <a:xfrm>
            <a:off x="971600" y="985366"/>
            <a:ext cx="4724400" cy="5539978"/>
          </a:xfrm>
          <a:prstGeom prst="rect">
            <a:avLst/>
          </a:prstGeom>
          <a:noFill/>
        </p:spPr>
        <p:txBody>
          <a:bodyPr wrap="square" lIns="0" tIns="0" rIns="0" bIns="0">
            <a:spAutoFit/>
          </a:bodyPr>
          <a:lstStyle/>
          <a:p>
            <a:pPr fontAlgn="auto">
              <a:lnSpc>
                <a:spcPct val="100000"/>
              </a:lnSpc>
              <a:spcBef>
                <a:spcPts val="0"/>
              </a:spcBef>
              <a:spcAft>
                <a:spcPts val="0"/>
              </a:spcAft>
              <a:defRPr/>
            </a:pPr>
            <a:endParaRPr lang="en-US" sz="2000" b="1" baseline="30000" dirty="0">
              <a:solidFill>
                <a:schemeClr val="bg1"/>
              </a:solidFill>
              <a:latin typeface="Calibri (Body)"/>
              <a:cs typeface="Calibri (Body)"/>
            </a:endParaRPr>
          </a:p>
          <a:p>
            <a:pPr fontAlgn="auto">
              <a:lnSpc>
                <a:spcPct val="100000"/>
              </a:lnSpc>
              <a:spcBef>
                <a:spcPts val="0"/>
              </a:spcBef>
              <a:spcAft>
                <a:spcPts val="0"/>
              </a:spcAft>
              <a:defRPr/>
            </a:pPr>
            <a:endParaRPr lang="en-US" sz="2000" b="1" baseline="30000" dirty="0">
              <a:solidFill>
                <a:schemeClr val="bg1"/>
              </a:solidFill>
              <a:latin typeface="Calibri (Body)"/>
              <a:cs typeface="Calibri (Body)"/>
            </a:endParaRPr>
          </a:p>
          <a:p>
            <a:pPr fontAlgn="auto">
              <a:lnSpc>
                <a:spcPct val="100000"/>
              </a:lnSpc>
              <a:spcBef>
                <a:spcPts val="0"/>
              </a:spcBef>
              <a:spcAft>
                <a:spcPts val="0"/>
              </a:spcAft>
              <a:defRPr/>
            </a:pPr>
            <a:r>
              <a:rPr lang="en-US" sz="2000" b="1" baseline="30000" dirty="0">
                <a:solidFill>
                  <a:srgbClr val="FFFF00"/>
                </a:solidFill>
                <a:latin typeface="Calibri (Body)"/>
                <a:cs typeface="Calibri (Body)"/>
              </a:rPr>
              <a:t>FOR FURTHER INFORMATION, PLEASE CONTACT:</a:t>
            </a:r>
          </a:p>
          <a:p>
            <a:pPr fontAlgn="auto">
              <a:lnSpc>
                <a:spcPct val="100000"/>
              </a:lnSpc>
              <a:spcBef>
                <a:spcPts val="0"/>
              </a:spcBef>
              <a:spcAft>
                <a:spcPts val="0"/>
              </a:spcAft>
              <a:defRPr/>
            </a:pPr>
            <a:endParaRPr lang="en-US" sz="2000" b="1" baseline="30000" dirty="0">
              <a:solidFill>
                <a:schemeClr val="bg1"/>
              </a:solidFill>
              <a:latin typeface="Calibri (Body)"/>
              <a:cs typeface="Calibri (Body)"/>
            </a:endParaRPr>
          </a:p>
          <a:p>
            <a:pPr fontAlgn="auto">
              <a:lnSpc>
                <a:spcPct val="100000"/>
              </a:lnSpc>
              <a:spcBef>
                <a:spcPts val="0"/>
              </a:spcBef>
              <a:spcAft>
                <a:spcPts val="0"/>
              </a:spcAft>
              <a:defRPr/>
            </a:pPr>
            <a:r>
              <a:rPr lang="en-US" sz="2000" b="1" baseline="30000" dirty="0">
                <a:solidFill>
                  <a:schemeClr val="bg1"/>
                </a:solidFill>
                <a:latin typeface="Calibri (Body)"/>
                <a:cs typeface="Calibri (Body)"/>
              </a:rPr>
              <a:t>Edward G. Happ</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Executive Fellow</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University of Michigan, School of Information</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Office: +1 734-764-6367</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Mobile: +1 203-979-5364 </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Email: ehapp@umich.edu </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Website: www.eghapp.com </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Blog: http://eghapp.blogspot.com/  </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Twitter: @ehapp</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SKYPE: eghapp</a:t>
            </a:r>
          </a:p>
          <a:p>
            <a:pPr fontAlgn="auto">
              <a:lnSpc>
                <a:spcPct val="100000"/>
              </a:lnSpc>
              <a:spcBef>
                <a:spcPts val="0"/>
              </a:spcBef>
              <a:spcAft>
                <a:spcPts val="0"/>
              </a:spcAft>
              <a:defRPr/>
            </a:pPr>
            <a:endParaRPr lang="en-US" sz="2000" b="1" baseline="30000" dirty="0">
              <a:solidFill>
                <a:srgbClr val="FF0000"/>
              </a:solidFill>
              <a:latin typeface="Calibri (Body)"/>
              <a:cs typeface="Calibri (Body)"/>
            </a:endParaRPr>
          </a:p>
          <a:p>
            <a:pPr fontAlgn="auto">
              <a:lnSpc>
                <a:spcPct val="100000"/>
              </a:lnSpc>
              <a:spcBef>
                <a:spcPts val="0"/>
              </a:spcBef>
              <a:spcAft>
                <a:spcPts val="0"/>
              </a:spcAft>
              <a:defRPr/>
            </a:pPr>
            <a:r>
              <a:rPr lang="en-US" sz="2000" b="1" baseline="30000" dirty="0">
                <a:solidFill>
                  <a:schemeClr val="bg1"/>
                </a:solidFill>
                <a:latin typeface="Calibri (Body)"/>
                <a:cs typeface="Calibri (Body)"/>
              </a:rPr>
              <a:t>Helping to Make Connections For Good</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Join my network on LinkedIn at https://www.linkedin.com/in/edward-g-happ-23477b</a:t>
            </a:r>
          </a:p>
          <a:p>
            <a:pPr fontAlgn="auto">
              <a:lnSpc>
                <a:spcPct val="100000"/>
              </a:lnSpc>
              <a:spcBef>
                <a:spcPts val="0"/>
              </a:spcBef>
              <a:spcAft>
                <a:spcPts val="0"/>
              </a:spcAft>
              <a:defRPr/>
            </a:pPr>
            <a:endParaRPr lang="en-US" sz="2000" b="1" baseline="30000" dirty="0">
              <a:solidFill>
                <a:schemeClr val="bg1"/>
              </a:solidFill>
              <a:latin typeface="Calibri (Body)"/>
              <a:cs typeface="Calibri (Body)"/>
            </a:endParaRPr>
          </a:p>
          <a:p>
            <a:pPr fontAlgn="auto">
              <a:lnSpc>
                <a:spcPct val="100000"/>
              </a:lnSpc>
              <a:spcBef>
                <a:spcPts val="0"/>
              </a:spcBef>
              <a:spcAft>
                <a:spcPts val="0"/>
              </a:spcAft>
              <a:defRPr/>
            </a:pPr>
            <a:r>
              <a:rPr lang="en-US" sz="2000" b="1" baseline="30000" dirty="0">
                <a:solidFill>
                  <a:srgbClr val="FFFF00"/>
                </a:solidFill>
                <a:latin typeface="Calibri (Body)"/>
                <a:cs typeface="Calibri (Body)"/>
              </a:rPr>
              <a:t>THIS PRESENTATION IS PUBLISHED BY</a:t>
            </a:r>
          </a:p>
          <a:p>
            <a:pPr fontAlgn="auto">
              <a:lnSpc>
                <a:spcPct val="100000"/>
              </a:lnSpc>
              <a:spcBef>
                <a:spcPts val="0"/>
              </a:spcBef>
              <a:spcAft>
                <a:spcPts val="0"/>
              </a:spcAft>
              <a:defRPr/>
            </a:pPr>
            <a:endParaRPr lang="en-US" sz="2000" b="1" baseline="30000" dirty="0">
              <a:solidFill>
                <a:schemeClr val="bg1"/>
              </a:solidFill>
              <a:latin typeface="Calibri (Body)"/>
              <a:cs typeface="Calibri (Body)"/>
            </a:endParaRPr>
          </a:p>
          <a:p>
            <a:pPr fontAlgn="auto">
              <a:lnSpc>
                <a:spcPct val="100000"/>
              </a:lnSpc>
              <a:spcBef>
                <a:spcPts val="0"/>
              </a:spcBef>
              <a:spcAft>
                <a:spcPts val="0"/>
              </a:spcAft>
              <a:defRPr/>
            </a:pPr>
            <a:r>
              <a:rPr lang="en-US" sz="2000" b="1" baseline="30000" dirty="0">
                <a:solidFill>
                  <a:schemeClr val="bg1"/>
                </a:solidFill>
                <a:latin typeface="Calibri (Body)"/>
                <a:cs typeface="Calibri (Body)"/>
              </a:rPr>
              <a:t>School of Information</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University of Michigan</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4322 North Quad</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105 S. State St.</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Ann Arbor, MI 48109-1285</a:t>
            </a:r>
          </a:p>
          <a:p>
            <a:pPr fontAlgn="auto">
              <a:lnSpc>
                <a:spcPct val="100000"/>
              </a:lnSpc>
              <a:spcBef>
                <a:spcPts val="0"/>
              </a:spcBef>
              <a:spcAft>
                <a:spcPts val="0"/>
              </a:spcAft>
              <a:defRPr/>
            </a:pPr>
            <a:r>
              <a:rPr lang="en-US" sz="2000" b="1" baseline="30000" dirty="0">
                <a:solidFill>
                  <a:schemeClr val="bg1"/>
                </a:solidFill>
                <a:latin typeface="Calibri (Body)"/>
                <a:cs typeface="Calibri (Body)"/>
              </a:rPr>
              <a:t>Phone: +1 (734) 763-2285</a:t>
            </a:r>
          </a:p>
        </p:txBody>
      </p:sp>
      <p:pic>
        <p:nvPicPr>
          <p:cNvPr id="12" name="Picture 2" descr="UMSI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1600" y="375386"/>
            <a:ext cx="5841270" cy="533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673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DA8DCE01-F897-4478-9A9A-F20F99CC4461}" type="slidenum">
              <a:rPr lang="en-US" altLang="en-US"/>
              <a:pPr>
                <a:defRPr/>
              </a:pPr>
              <a:t>‹#›</a:t>
            </a:fld>
            <a:endParaRPr lang="en-US" altLang="en-US"/>
          </a:p>
        </p:txBody>
      </p:sp>
    </p:spTree>
    <p:extLst>
      <p:ext uri="{BB962C8B-B14F-4D97-AF65-F5344CB8AC3E}">
        <p14:creationId xmlns:p14="http://schemas.microsoft.com/office/powerpoint/2010/main" val="1660414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CBF44417-FF6A-45CC-94CA-AF8DB6E6C2B8}" type="slidenum">
              <a:rPr lang="en-US" altLang="en-US"/>
              <a:pPr>
                <a:defRPr/>
              </a:pPr>
              <a:t>‹#›</a:t>
            </a:fld>
            <a:endParaRPr lang="en-US" altLang="en-US"/>
          </a:p>
        </p:txBody>
      </p:sp>
    </p:spTree>
    <p:extLst>
      <p:ext uri="{BB962C8B-B14F-4D97-AF65-F5344CB8AC3E}">
        <p14:creationId xmlns:p14="http://schemas.microsoft.com/office/powerpoint/2010/main" val="355882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DD1D8F17-28A6-4003-885C-1006DDA3CD36}" type="slidenum">
              <a:rPr lang="en-US" altLang="en-US"/>
              <a:pPr>
                <a:defRPr/>
              </a:pPr>
              <a:t>‹#›</a:t>
            </a:fld>
            <a:endParaRPr lang="en-US" altLang="en-US"/>
          </a:p>
        </p:txBody>
      </p:sp>
    </p:spTree>
    <p:extLst>
      <p:ext uri="{BB962C8B-B14F-4D97-AF65-F5344CB8AC3E}">
        <p14:creationId xmlns:p14="http://schemas.microsoft.com/office/powerpoint/2010/main" val="3139050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1"/>
          </p:nvPr>
        </p:nvSpPr>
        <p:spPr>
          <a:ln/>
        </p:spPr>
        <p:txBody>
          <a:bodyPr/>
          <a:lstStyle>
            <a:lvl1pPr>
              <a:defRPr/>
            </a:lvl1pPr>
          </a:lstStyle>
          <a:p>
            <a:pPr>
              <a:defRPr/>
            </a:pPr>
            <a:fld id="{772517C5-F2AB-4CA3-A48F-38A4E3FD4E76}" type="slidenum">
              <a:rPr lang="en-US" altLang="en-US"/>
              <a:pPr>
                <a:defRPr/>
              </a:pPr>
              <a:t>‹#›</a:t>
            </a:fld>
            <a:endParaRPr lang="en-US" altLang="en-US"/>
          </a:p>
        </p:txBody>
      </p:sp>
    </p:spTree>
    <p:extLst>
      <p:ext uri="{BB962C8B-B14F-4D97-AF65-F5344CB8AC3E}">
        <p14:creationId xmlns:p14="http://schemas.microsoft.com/office/powerpoint/2010/main" val="4240729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pPr>
              <a:defRPr/>
            </a:pPr>
            <a:fld id="{29A9851D-EFAC-48FE-8D59-FAC90B0CEA9B}" type="slidenum">
              <a:rPr lang="en-US" altLang="en-US"/>
              <a:pPr>
                <a:defRPr/>
              </a:pPr>
              <a:t>‹#›</a:t>
            </a:fld>
            <a:endParaRPr lang="en-US" altLang="en-US"/>
          </a:p>
        </p:txBody>
      </p:sp>
    </p:spTree>
    <p:extLst>
      <p:ext uri="{BB962C8B-B14F-4D97-AF65-F5344CB8AC3E}">
        <p14:creationId xmlns:p14="http://schemas.microsoft.com/office/powerpoint/2010/main" val="2854336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6"/>
          <p:cNvSpPr>
            <a:spLocks noGrp="1" noChangeArrowheads="1"/>
          </p:cNvSpPr>
          <p:nvPr>
            <p:ph type="sldNum" sz="quarter" idx="11"/>
          </p:nvPr>
        </p:nvSpPr>
        <p:spPr>
          <a:ln/>
        </p:spPr>
        <p:txBody>
          <a:bodyPr/>
          <a:lstStyle>
            <a:lvl1pPr>
              <a:defRPr/>
            </a:lvl1pPr>
          </a:lstStyle>
          <a:p>
            <a:pPr>
              <a:defRPr/>
            </a:pPr>
            <a:fld id="{53CE48BB-D99A-4CCA-98FF-A08E25B579B9}" type="slidenum">
              <a:rPr lang="en-US" altLang="en-US"/>
              <a:pPr>
                <a:defRPr/>
              </a:pPr>
              <a:t>‹#›</a:t>
            </a:fld>
            <a:endParaRPr lang="en-US" altLang="en-US"/>
          </a:p>
        </p:txBody>
      </p:sp>
    </p:spTree>
    <p:extLst>
      <p:ext uri="{BB962C8B-B14F-4D97-AF65-F5344CB8AC3E}">
        <p14:creationId xmlns:p14="http://schemas.microsoft.com/office/powerpoint/2010/main" val="3071069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2C8B8D5F-45C9-4145-875F-A5EAB1E7D093}" type="slidenum">
              <a:rPr lang="en-US" altLang="en-US"/>
              <a:pPr>
                <a:defRPr/>
              </a:pPr>
              <a:t>‹#›</a:t>
            </a:fld>
            <a:endParaRPr lang="en-US" altLang="en-US"/>
          </a:p>
        </p:txBody>
      </p:sp>
    </p:spTree>
    <p:extLst>
      <p:ext uri="{BB962C8B-B14F-4D97-AF65-F5344CB8AC3E}">
        <p14:creationId xmlns:p14="http://schemas.microsoft.com/office/powerpoint/2010/main" val="1979960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CDFFE77C-E6D1-4749-BD0C-F0BB4B537B81}" type="slidenum">
              <a:rPr lang="en-US" altLang="en-US"/>
              <a:pPr>
                <a:defRPr/>
              </a:pPr>
              <a:t>‹#›</a:t>
            </a:fld>
            <a:endParaRPr lang="en-US" altLang="en-US"/>
          </a:p>
        </p:txBody>
      </p:sp>
    </p:spTree>
    <p:extLst>
      <p:ext uri="{BB962C8B-B14F-4D97-AF65-F5344CB8AC3E}">
        <p14:creationId xmlns:p14="http://schemas.microsoft.com/office/powerpoint/2010/main" val="1395106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07990717-1A5F-4DB4-B88F-D2D57B06DF0C}" type="slidenum">
              <a:rPr lang="en-US" altLang="en-US"/>
              <a:pPr>
                <a:defRPr/>
              </a:pPr>
              <a:t>‹#›</a:t>
            </a:fld>
            <a:endParaRPr lang="en-US" altLang="en-US"/>
          </a:p>
        </p:txBody>
      </p:sp>
      <p:sp>
        <p:nvSpPr>
          <p:cNvPr id="2" name="Line 10"/>
          <p:cNvSpPr>
            <a:spLocks noChangeShapeType="1"/>
          </p:cNvSpPr>
          <p:nvPr userDrawn="1"/>
        </p:nvSpPr>
        <p:spPr bwMode="auto">
          <a:xfrm>
            <a:off x="457200" y="838200"/>
            <a:ext cx="8229600" cy="0"/>
          </a:xfrm>
          <a:prstGeom prst="line">
            <a:avLst/>
          </a:prstGeom>
          <a:noFill/>
          <a:ln w="57150">
            <a:solidFill>
              <a:srgbClr val="5FB12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3" name="Footer Placeholder 7"/>
          <p:cNvSpPr txBox="1">
            <a:spLocks noGrp="1"/>
          </p:cNvSpPr>
          <p:nvPr userDrawn="1"/>
        </p:nvSpPr>
        <p:spPr bwMode="auto">
          <a:xfrm>
            <a:off x="3048000" y="6324600"/>
            <a:ext cx="3352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900" b="1" i="1" dirty="0">
                <a:solidFill>
                  <a:srgbClr val="3B8123"/>
                </a:solidFill>
              </a:rPr>
              <a:t>NetHope - Vision. Action. Hope.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dt="0"/>
  <p:txStyles>
    <p:titleStyle>
      <a:lvl1pPr algn="l" rtl="0" eaLnBrk="0" fontAlgn="base" hangingPunct="0">
        <a:spcBef>
          <a:spcPct val="0"/>
        </a:spcBef>
        <a:spcAft>
          <a:spcPct val="0"/>
        </a:spcAft>
        <a:defRPr sz="36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3600">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3600">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3600">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3600">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eghapp.blogspot.com/2011/07/finding-bottom-line.html" TargetMode="External"/><Relationship Id="rId2" Type="http://schemas.openxmlformats.org/officeDocument/2006/relationships/hyperlink" Target="https://eghapp.blogspot.com/2018/08/working-backwards.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4.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eghapp.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35.png"/><Relationship Id="rId26" Type="http://schemas.openxmlformats.org/officeDocument/2006/relationships/image" Target="../media/image43.png"/><Relationship Id="rId39" Type="http://schemas.openxmlformats.org/officeDocument/2006/relationships/image" Target="../media/image56.png"/><Relationship Id="rId21" Type="http://schemas.openxmlformats.org/officeDocument/2006/relationships/image" Target="../media/image38.png"/><Relationship Id="rId34" Type="http://schemas.openxmlformats.org/officeDocument/2006/relationships/image" Target="../media/image51.png"/><Relationship Id="rId42" Type="http://schemas.openxmlformats.org/officeDocument/2006/relationships/image" Target="../media/image59.png"/><Relationship Id="rId47" Type="http://schemas.openxmlformats.org/officeDocument/2006/relationships/image" Target="../media/image64.png"/><Relationship Id="rId50" Type="http://schemas.openxmlformats.org/officeDocument/2006/relationships/image" Target="../media/image67.jpg"/><Relationship Id="rId55" Type="http://schemas.openxmlformats.org/officeDocument/2006/relationships/image" Target="../media/image71.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2.png"/><Relationship Id="rId33" Type="http://schemas.openxmlformats.org/officeDocument/2006/relationships/image" Target="../media/image50.png"/><Relationship Id="rId38" Type="http://schemas.openxmlformats.org/officeDocument/2006/relationships/image" Target="../media/image55.png"/><Relationship Id="rId46" Type="http://schemas.openxmlformats.org/officeDocument/2006/relationships/image" Target="../media/image63.png"/><Relationship Id="rId2" Type="http://schemas.openxmlformats.org/officeDocument/2006/relationships/notesSlide" Target="../notesSlides/notesSlide25.xml"/><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image" Target="../media/image46.png"/><Relationship Id="rId41" Type="http://schemas.openxmlformats.org/officeDocument/2006/relationships/image" Target="../media/image58.png"/><Relationship Id="rId54" Type="http://schemas.openxmlformats.org/officeDocument/2006/relationships/image" Target="../media/image70.jpe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1.png"/><Relationship Id="rId32" Type="http://schemas.openxmlformats.org/officeDocument/2006/relationships/image" Target="../media/image49.png"/><Relationship Id="rId37" Type="http://schemas.openxmlformats.org/officeDocument/2006/relationships/image" Target="../media/image54.png"/><Relationship Id="rId40" Type="http://schemas.openxmlformats.org/officeDocument/2006/relationships/image" Target="../media/image57.png"/><Relationship Id="rId45" Type="http://schemas.openxmlformats.org/officeDocument/2006/relationships/image" Target="../media/image62.png"/><Relationship Id="rId53" Type="http://schemas.openxmlformats.org/officeDocument/2006/relationships/image" Target="../media/image69.png"/><Relationship Id="rId58" Type="http://schemas.openxmlformats.org/officeDocument/2006/relationships/image" Target="../media/image74.jpe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5.png"/><Relationship Id="rId36" Type="http://schemas.openxmlformats.org/officeDocument/2006/relationships/image" Target="../media/image53.png"/><Relationship Id="rId49" Type="http://schemas.openxmlformats.org/officeDocument/2006/relationships/image" Target="../media/image66.jpg"/><Relationship Id="rId57" Type="http://schemas.openxmlformats.org/officeDocument/2006/relationships/image" Target="../media/image73.png"/><Relationship Id="rId10" Type="http://schemas.openxmlformats.org/officeDocument/2006/relationships/image" Target="../media/image27.png"/><Relationship Id="rId19" Type="http://schemas.openxmlformats.org/officeDocument/2006/relationships/image" Target="../media/image36.png"/><Relationship Id="rId31" Type="http://schemas.openxmlformats.org/officeDocument/2006/relationships/image" Target="../media/image48.png"/><Relationship Id="rId44" Type="http://schemas.openxmlformats.org/officeDocument/2006/relationships/image" Target="../media/image61.png"/><Relationship Id="rId52" Type="http://schemas.openxmlformats.org/officeDocument/2006/relationships/image" Target="cid:image002.jpg@01D3CB46.2B69A750" TargetMode="External"/><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4.png"/><Relationship Id="rId30" Type="http://schemas.openxmlformats.org/officeDocument/2006/relationships/image" Target="../media/image47.png"/><Relationship Id="rId35" Type="http://schemas.openxmlformats.org/officeDocument/2006/relationships/image" Target="../media/image52.png"/><Relationship Id="rId43" Type="http://schemas.openxmlformats.org/officeDocument/2006/relationships/image" Target="../media/image60.png"/><Relationship Id="rId48" Type="http://schemas.openxmlformats.org/officeDocument/2006/relationships/image" Target="../media/image65.png"/><Relationship Id="rId56" Type="http://schemas.openxmlformats.org/officeDocument/2006/relationships/image" Target="../media/image72.png"/><Relationship Id="rId8" Type="http://schemas.openxmlformats.org/officeDocument/2006/relationships/image" Target="../media/image25.png"/><Relationship Id="rId51" Type="http://schemas.openxmlformats.org/officeDocument/2006/relationships/image" Target="../media/image68.jpeg"/><Relationship Id="rId3"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video" Target="https://www.youtube.com/embed/qp0HIF3SfI4" TargetMode="External"/><Relationship Id="rId5" Type="http://schemas.openxmlformats.org/officeDocument/2006/relationships/hyperlink" Target="https://www.ted.com/talks/simon_sinek_how_great_leaders_inspire_action#t-4798" TargetMode="External"/><Relationship Id="rId4" Type="http://schemas.openxmlformats.org/officeDocument/2006/relationships/image" Target="../media/image77.jpeg"/></Relationships>
</file>

<file path=ppt/slides/_rels/slide54.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3.xml"/><Relationship Id="rId7" Type="http://schemas.openxmlformats.org/officeDocument/2006/relationships/slideLayout" Target="../slideLayouts/slideLayout6.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XrJjfDUzD7M"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hyperlink" Target="https://www.uscg.mil/auxiliary/training/tct/chap5.pdf"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hyperlink" Target="https://pestleanalysis.com/what-is-pestle-analysis/"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88.png"/><Relationship Id="rId4" Type="http://schemas.openxmlformats.org/officeDocument/2006/relationships/image" Target="../media/image87.png"/></Relationships>
</file>

<file path=ppt/slides/_rels/slide81.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jpeg"/><Relationship Id="rId9" Type="http://schemas.openxmlformats.org/officeDocument/2006/relationships/image" Target="../media/image96.png"/></Relationships>
</file>

<file path=ppt/slides/_rels/slide83.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512763" y="2509838"/>
            <a:ext cx="7627937" cy="29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spcAft>
                <a:spcPct val="40000"/>
              </a:spcAft>
            </a:pPr>
            <a:r>
              <a:rPr lang="en-US" altLang="en-US" sz="3200" b="1" dirty="0"/>
              <a:t>Strategy, Consulting and NetHope</a:t>
            </a:r>
            <a:endParaRPr lang="en-US" altLang="en-US" sz="1600" b="1" dirty="0"/>
          </a:p>
          <a:p>
            <a:pPr eaLnBrk="1" hangingPunct="1"/>
            <a:endParaRPr lang="en-US" altLang="en-US" sz="2000" b="1" dirty="0">
              <a:solidFill>
                <a:schemeClr val="tx2"/>
              </a:solidFill>
            </a:endParaRPr>
          </a:p>
          <a:p>
            <a:pPr eaLnBrk="1" hangingPunct="1"/>
            <a:r>
              <a:rPr lang="en-US" altLang="en-US" sz="2000" b="1" dirty="0">
                <a:solidFill>
                  <a:schemeClr val="tx2"/>
                </a:solidFill>
              </a:rPr>
              <a:t>SI-345</a:t>
            </a:r>
          </a:p>
          <a:p>
            <a:pPr eaLnBrk="1" hangingPunct="1"/>
            <a:r>
              <a:rPr lang="en-US" altLang="en-US" sz="2000" b="1" dirty="0">
                <a:solidFill>
                  <a:schemeClr val="tx2"/>
                </a:solidFill>
              </a:rPr>
              <a:t>October 31, 2019</a:t>
            </a:r>
          </a:p>
          <a:p>
            <a:pPr eaLnBrk="1" hangingPunct="1"/>
            <a:endParaRPr lang="en-US" altLang="en-US" sz="2000" dirty="0">
              <a:solidFill>
                <a:schemeClr val="tx2"/>
              </a:solidFill>
            </a:endParaRPr>
          </a:p>
          <a:p>
            <a:pPr eaLnBrk="1" hangingPunct="1"/>
            <a:r>
              <a:rPr lang="en-US" altLang="en-US" sz="2000" b="1" dirty="0">
                <a:solidFill>
                  <a:schemeClr val="tx2"/>
                </a:solidFill>
              </a:rPr>
              <a:t>Edward Happ, </a:t>
            </a:r>
          </a:p>
          <a:p>
            <a:pPr eaLnBrk="1" hangingPunct="1"/>
            <a:r>
              <a:rPr lang="en-US" altLang="en-US" sz="2000" b="1" dirty="0">
                <a:solidFill>
                  <a:schemeClr val="tx2"/>
                </a:solidFill>
              </a:rPr>
              <a:t>Executive Fellow</a:t>
            </a:r>
          </a:p>
          <a:p>
            <a:pPr eaLnBrk="1" hangingPunct="1"/>
            <a:r>
              <a:rPr lang="en-US" altLang="en-US" sz="2000" b="1" dirty="0">
                <a:solidFill>
                  <a:schemeClr val="tx2"/>
                </a:solidFill>
              </a:rPr>
              <a:t>NetHope Leadership Fellow </a:t>
            </a:r>
          </a:p>
        </p:txBody>
      </p:sp>
      <p:sp>
        <p:nvSpPr>
          <p:cNvPr id="4099" name="Rectangle 3"/>
          <p:cNvSpPr>
            <a:spLocks noChangeArrowheads="1"/>
          </p:cNvSpPr>
          <p:nvPr/>
        </p:nvSpPr>
        <p:spPr bwMode="auto">
          <a:xfrm>
            <a:off x="1601788" y="95091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sz="2000" b="1" i="1"/>
          </a:p>
        </p:txBody>
      </p:sp>
      <p:sp>
        <p:nvSpPr>
          <p:cNvPr id="4100" name="Line 4"/>
          <p:cNvSpPr>
            <a:spLocks noChangeShapeType="1"/>
          </p:cNvSpPr>
          <p:nvPr/>
        </p:nvSpPr>
        <p:spPr bwMode="auto">
          <a:xfrm>
            <a:off x="577850" y="3213100"/>
            <a:ext cx="7867650" cy="0"/>
          </a:xfrm>
          <a:prstGeom prst="line">
            <a:avLst/>
          </a:prstGeom>
          <a:noFill/>
          <a:ln w="101600">
            <a:solidFill>
              <a:srgbClr val="008A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1" name="Rectangle 5"/>
          <p:cNvSpPr>
            <a:spLocks noChangeArrowheads="1"/>
          </p:cNvSpPr>
          <p:nvPr/>
        </p:nvSpPr>
        <p:spPr bwMode="auto">
          <a:xfrm>
            <a:off x="7019925" y="4889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sz="2000" b="1" i="1"/>
          </a:p>
        </p:txBody>
      </p:sp>
      <p:pic>
        <p:nvPicPr>
          <p:cNvPr id="4102" name="Picture 6" descr="nh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254000"/>
            <a:ext cx="299720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Rectangle 7"/>
          <p:cNvSpPr>
            <a:spLocks noChangeArrowheads="1"/>
          </p:cNvSpPr>
          <p:nvPr/>
        </p:nvSpPr>
        <p:spPr bwMode="auto">
          <a:xfrm>
            <a:off x="2346325" y="60515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sz="2000" b="1" i="1"/>
          </a:p>
        </p:txBody>
      </p:sp>
      <p:sp>
        <p:nvSpPr>
          <p:cNvPr id="4104" name="Line 8"/>
          <p:cNvSpPr>
            <a:spLocks noChangeShapeType="1"/>
          </p:cNvSpPr>
          <p:nvPr/>
        </p:nvSpPr>
        <p:spPr bwMode="auto">
          <a:xfrm>
            <a:off x="590550" y="6172200"/>
            <a:ext cx="7867650" cy="0"/>
          </a:xfrm>
          <a:prstGeom prst="line">
            <a:avLst/>
          </a:prstGeom>
          <a:noFill/>
          <a:ln w="19050">
            <a:solidFill>
              <a:srgbClr val="008A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112F2-7131-4118-BA4F-B665C60568E0}"/>
              </a:ext>
            </a:extLst>
          </p:cNvPr>
          <p:cNvSpPr>
            <a:spLocks noGrp="1"/>
          </p:cNvSpPr>
          <p:nvPr>
            <p:ph type="title"/>
          </p:nvPr>
        </p:nvSpPr>
        <p:spPr/>
        <p:txBody>
          <a:bodyPr/>
          <a:lstStyle/>
          <a:p>
            <a:r>
              <a:rPr lang="en-US" dirty="0"/>
              <a:t>Consulting 101…the matrix</a:t>
            </a:r>
          </a:p>
        </p:txBody>
      </p:sp>
      <p:sp>
        <p:nvSpPr>
          <p:cNvPr id="3" name="Content Placeholder 2">
            <a:extLst>
              <a:ext uri="{FF2B5EF4-FFF2-40B4-BE49-F238E27FC236}">
                <a16:creationId xmlns:a16="http://schemas.microsoft.com/office/drawing/2014/main" id="{71B33949-9405-410A-B926-0AD048398EFC}"/>
              </a:ext>
            </a:extLst>
          </p:cNvPr>
          <p:cNvSpPr>
            <a:spLocks noGrp="1"/>
          </p:cNvSpPr>
          <p:nvPr>
            <p:ph idx="1"/>
          </p:nvPr>
        </p:nvSpPr>
        <p:spPr/>
        <p:txBody>
          <a:bodyPr/>
          <a:lstStyle/>
          <a:p>
            <a:pPr>
              <a:buFont typeface="Wingdings" panose="05000000000000000000" pitchFamily="2" charset="2"/>
              <a:buChar char="Ø"/>
            </a:pPr>
            <a:r>
              <a:rPr lang="en-US" sz="2400" dirty="0"/>
              <a:t>Now I may be tempted to take 6 perspectives and 3 factors and create a 3x6 matrix of topics</a:t>
            </a:r>
          </a:p>
          <a:p>
            <a:pPr>
              <a:buFont typeface="Wingdings" panose="05000000000000000000" pitchFamily="2" charset="2"/>
              <a:buChar char="Ø"/>
            </a:pPr>
            <a:r>
              <a:rPr lang="en-US" sz="2400" dirty="0"/>
              <a:t>In fact, you cannot graduate a business  program without at least mastering the 2x2 matrix</a:t>
            </a:r>
          </a:p>
          <a:p>
            <a:pPr>
              <a:buFont typeface="Wingdings" panose="05000000000000000000" pitchFamily="2" charset="2"/>
              <a:buChar char="Ø"/>
            </a:pPr>
            <a:r>
              <a:rPr lang="en-US" sz="2400" dirty="0"/>
              <a:t>But we don’t have the time to cover 18 topics</a:t>
            </a:r>
          </a:p>
          <a:p>
            <a:pPr>
              <a:buFont typeface="Wingdings" panose="05000000000000000000" pitchFamily="2" charset="2"/>
              <a:buChar char="Ø"/>
            </a:pPr>
            <a:r>
              <a:rPr lang="en-US" sz="2400" dirty="0"/>
              <a:t>And it would mean violating an important law of consulting, namely</a:t>
            </a:r>
          </a:p>
          <a:p>
            <a:pPr>
              <a:buFont typeface="Wingdings" panose="05000000000000000000" pitchFamily="2" charset="2"/>
              <a:buChar char="Ø"/>
            </a:pPr>
            <a:r>
              <a:rPr lang="en-US" sz="2400" dirty="0"/>
              <a:t>Do all the homework, but present only the bottom line</a:t>
            </a:r>
          </a:p>
          <a:p>
            <a:pPr>
              <a:buFont typeface="Wingdings" panose="05000000000000000000" pitchFamily="2" charset="2"/>
              <a:buChar char="Ø"/>
            </a:pPr>
            <a:endParaRPr lang="en-US" sz="2400" dirty="0"/>
          </a:p>
          <a:p>
            <a:pPr marL="0" indent="0" algn="ctr">
              <a:buNone/>
            </a:pPr>
            <a:r>
              <a:rPr lang="en-US" sz="2400" dirty="0">
                <a:solidFill>
                  <a:srgbClr val="FF0000"/>
                </a:solidFill>
              </a:rPr>
              <a:t>I will now violate the rule</a:t>
            </a:r>
          </a:p>
        </p:txBody>
      </p:sp>
      <p:sp>
        <p:nvSpPr>
          <p:cNvPr id="4" name="Slide Number Placeholder 3">
            <a:extLst>
              <a:ext uri="{FF2B5EF4-FFF2-40B4-BE49-F238E27FC236}">
                <a16:creationId xmlns:a16="http://schemas.microsoft.com/office/drawing/2014/main" id="{7E943E93-7DB9-49A8-BBD1-6F2C0783E5B9}"/>
              </a:ext>
            </a:extLst>
          </p:cNvPr>
          <p:cNvSpPr>
            <a:spLocks noGrp="1"/>
          </p:cNvSpPr>
          <p:nvPr>
            <p:ph type="sldNum" sz="quarter" idx="11"/>
          </p:nvPr>
        </p:nvSpPr>
        <p:spPr/>
        <p:txBody>
          <a:bodyPr/>
          <a:lstStyle/>
          <a:p>
            <a:pPr>
              <a:defRPr/>
            </a:pPr>
            <a:fld id="{DA8DCE01-F897-4478-9A9A-F20F99CC4461}" type="slidenum">
              <a:rPr lang="en-US" altLang="en-US" smtClean="0"/>
              <a:pPr>
                <a:defRPr/>
              </a:pPr>
              <a:t>10</a:t>
            </a:fld>
            <a:endParaRPr lang="en-US" altLang="en-US"/>
          </a:p>
        </p:txBody>
      </p:sp>
    </p:spTree>
    <p:extLst>
      <p:ext uri="{BB962C8B-B14F-4D97-AF65-F5344CB8AC3E}">
        <p14:creationId xmlns:p14="http://schemas.microsoft.com/office/powerpoint/2010/main" val="245936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1000"/>
                                        <p:tgtEl>
                                          <p:spTgt spid="3">
                                            <p:txEl>
                                              <p:pRg st="6" end="6"/>
                                            </p:txEl>
                                          </p:spTgt>
                                        </p:tgtEl>
                                      </p:cBhvr>
                                    </p:animEffect>
                                    <p:anim calcmode="lin" valueType="num">
                                      <p:cBhvr>
                                        <p:cTn id="2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6845E-788D-49C7-86F4-C51371F3F4C1}"/>
              </a:ext>
            </a:extLst>
          </p:cNvPr>
          <p:cNvSpPr>
            <a:spLocks noGrp="1"/>
          </p:cNvSpPr>
          <p:nvPr>
            <p:ph type="title"/>
          </p:nvPr>
        </p:nvSpPr>
        <p:spPr/>
        <p:txBody>
          <a:bodyPr/>
          <a:lstStyle/>
          <a:p>
            <a:r>
              <a:rPr lang="en-US" dirty="0"/>
              <a:t>The 3x3 Method</a:t>
            </a:r>
          </a:p>
        </p:txBody>
      </p:sp>
    </p:spTree>
    <p:extLst>
      <p:ext uri="{BB962C8B-B14F-4D97-AF65-F5344CB8AC3E}">
        <p14:creationId xmlns:p14="http://schemas.microsoft.com/office/powerpoint/2010/main" val="397621058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C4174-D274-4122-8358-B3C76C93F1D5}"/>
              </a:ext>
            </a:extLst>
          </p:cNvPr>
          <p:cNvSpPr>
            <a:spLocks noGrp="1"/>
          </p:cNvSpPr>
          <p:nvPr>
            <p:ph type="title"/>
          </p:nvPr>
        </p:nvSpPr>
        <p:spPr/>
        <p:txBody>
          <a:bodyPr/>
          <a:lstStyle/>
          <a:p>
            <a:r>
              <a:rPr lang="en-US" dirty="0"/>
              <a:t>3x3 Summaries</a:t>
            </a:r>
          </a:p>
        </p:txBody>
      </p:sp>
      <p:sp>
        <p:nvSpPr>
          <p:cNvPr id="3" name="Content Placeholder 2">
            <a:extLst>
              <a:ext uri="{FF2B5EF4-FFF2-40B4-BE49-F238E27FC236}">
                <a16:creationId xmlns:a16="http://schemas.microsoft.com/office/drawing/2014/main" id="{647D716C-7A8A-4CBB-9726-BECE261AB92B}"/>
              </a:ext>
            </a:extLst>
          </p:cNvPr>
          <p:cNvSpPr>
            <a:spLocks noGrp="1"/>
          </p:cNvSpPr>
          <p:nvPr>
            <p:ph idx="1"/>
          </p:nvPr>
        </p:nvSpPr>
        <p:spPr>
          <a:xfrm>
            <a:off x="899592" y="1676400"/>
            <a:ext cx="7787208" cy="4191000"/>
          </a:xfrm>
        </p:spPr>
        <p:txBody>
          <a:bodyPr/>
          <a:lstStyle/>
          <a:p>
            <a:pPr marL="0" indent="0">
              <a:buNone/>
            </a:pPr>
            <a:r>
              <a:rPr lang="en-US" sz="2400" dirty="0"/>
              <a:t>For my course, each set of readings to be summarized with 2 slides:</a:t>
            </a:r>
          </a:p>
          <a:p>
            <a:pPr marL="635000" lvl="1" indent="-457200">
              <a:buFont typeface="+mj-lt"/>
              <a:buAutoNum type="alphaLcParenR"/>
            </a:pPr>
            <a:r>
              <a:rPr lang="en-US" sz="2400" dirty="0"/>
              <a:t>3 take-aways</a:t>
            </a:r>
          </a:p>
          <a:p>
            <a:pPr marL="635000" lvl="1" indent="-457200">
              <a:buFont typeface="+mj-lt"/>
              <a:buAutoNum type="alphaLcParenR"/>
            </a:pPr>
            <a:r>
              <a:rPr lang="en-US" sz="2400" dirty="0"/>
              <a:t>3 critical questions</a:t>
            </a:r>
          </a:p>
          <a:p>
            <a:pPr marL="635000" lvl="1" indent="-457200">
              <a:buFont typeface="+mj-lt"/>
              <a:buAutoNum type="alphaLcParenR"/>
            </a:pPr>
            <a:r>
              <a:rPr lang="en-US" sz="2400" dirty="0"/>
              <a:t>20-point font</a:t>
            </a:r>
          </a:p>
          <a:p>
            <a:pPr marL="635000" lvl="1" indent="-457200">
              <a:buFont typeface="+mj-lt"/>
              <a:buAutoNum type="alphaLcParenR"/>
            </a:pPr>
            <a:r>
              <a:rPr lang="en-US" sz="2400" dirty="0"/>
              <a:t>Think tweets</a:t>
            </a:r>
          </a:p>
          <a:p>
            <a:pPr marL="460375" lvl="2" indent="0">
              <a:buNone/>
            </a:pPr>
            <a:endParaRPr lang="en-US" dirty="0"/>
          </a:p>
        </p:txBody>
      </p:sp>
    </p:spTree>
    <p:extLst>
      <p:ext uri="{BB962C8B-B14F-4D97-AF65-F5344CB8AC3E}">
        <p14:creationId xmlns:p14="http://schemas.microsoft.com/office/powerpoint/2010/main" val="424091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DF25A-9B29-45F7-8E94-B1C8B7A765AE}"/>
              </a:ext>
            </a:extLst>
          </p:cNvPr>
          <p:cNvSpPr>
            <a:spLocks noGrp="1"/>
          </p:cNvSpPr>
          <p:nvPr>
            <p:ph type="title"/>
          </p:nvPr>
        </p:nvSpPr>
        <p:spPr/>
        <p:txBody>
          <a:bodyPr/>
          <a:lstStyle/>
          <a:p>
            <a:r>
              <a:rPr lang="en-US" dirty="0"/>
              <a:t>Why?</a:t>
            </a:r>
          </a:p>
        </p:txBody>
      </p:sp>
      <p:sp>
        <p:nvSpPr>
          <p:cNvPr id="3" name="Content Placeholder 2">
            <a:extLst>
              <a:ext uri="{FF2B5EF4-FFF2-40B4-BE49-F238E27FC236}">
                <a16:creationId xmlns:a16="http://schemas.microsoft.com/office/drawing/2014/main" id="{B776C051-1DC3-4070-BA92-863E82730114}"/>
              </a:ext>
            </a:extLst>
          </p:cNvPr>
          <p:cNvSpPr>
            <a:spLocks noGrp="1"/>
          </p:cNvSpPr>
          <p:nvPr>
            <p:ph idx="1"/>
          </p:nvPr>
        </p:nvSpPr>
        <p:spPr/>
        <p:txBody>
          <a:bodyPr/>
          <a:lstStyle/>
          <a:p>
            <a:r>
              <a:rPr lang="en-US" sz="2800" dirty="0"/>
              <a:t>The importance of finding the bottom line.  </a:t>
            </a:r>
          </a:p>
          <a:p>
            <a:r>
              <a:rPr lang="en-US" sz="2800" dirty="0"/>
              <a:t>When you present to a senior management team, “</a:t>
            </a:r>
            <a:r>
              <a:rPr lang="en-US" sz="2800" dirty="0">
                <a:solidFill>
                  <a:srgbClr val="FF0000"/>
                </a:solidFill>
              </a:rPr>
              <a:t>please be brief!</a:t>
            </a:r>
            <a:r>
              <a:rPr lang="en-US" sz="2800" dirty="0"/>
              <a:t>  It's not that senior managers have short attention spans; they need to get to the bottom line and make a decision.  Your job is to help them do that.”  </a:t>
            </a:r>
          </a:p>
          <a:p>
            <a:pPr marL="0" indent="0">
              <a:buNone/>
            </a:pPr>
            <a:r>
              <a:rPr lang="en-US" sz="2000" dirty="0"/>
              <a:t>	--from my blog post, “Working Backwards,” </a:t>
            </a:r>
          </a:p>
          <a:p>
            <a:pPr marL="0" indent="0" algn="ctr">
              <a:buNone/>
            </a:pPr>
            <a:r>
              <a:rPr lang="en-US" sz="2000" dirty="0">
                <a:hlinkClick r:id="rId2"/>
              </a:rPr>
              <a:t>https://eghapp.blogspot.com/2018/08/working-backwards.html</a:t>
            </a:r>
            <a:endParaRPr lang="en-US" sz="2000" dirty="0">
              <a:hlinkClick r:id="rId3">
                <a:extLst>
                  <a:ext uri="{A12FA001-AC4F-418D-AE19-62706E023703}">
                    <ahyp:hlinkClr xmlns:ahyp="http://schemas.microsoft.com/office/drawing/2018/hyperlinkcolor" val="tx"/>
                  </a:ext>
                </a:extLst>
              </a:hlinkClick>
            </a:endParaRPr>
          </a:p>
          <a:p>
            <a:endParaRPr lang="en-US" sz="2000" dirty="0"/>
          </a:p>
          <a:p>
            <a:pPr marL="0" indent="0">
              <a:buNone/>
              <a:tabLst>
                <a:tab pos="514350" algn="l"/>
              </a:tabLst>
            </a:pPr>
            <a:r>
              <a:rPr lang="en-US" sz="2000" dirty="0"/>
              <a:t>		--Also see my “Finding the bottom line,”  	</a:t>
            </a:r>
            <a:r>
              <a:rPr lang="en-US" sz="2000" dirty="0">
                <a:hlinkClick r:id="rId3"/>
              </a:rPr>
              <a:t>http://eghapp.blogspot.com/2011/07/finding-bottom-line.html</a:t>
            </a:r>
            <a:r>
              <a:rPr lang="en-US" sz="2000" dirty="0"/>
              <a:t> </a:t>
            </a:r>
          </a:p>
          <a:p>
            <a:pPr marL="0" indent="0">
              <a:buNone/>
            </a:pPr>
            <a:endParaRPr lang="en-US" sz="2800" dirty="0"/>
          </a:p>
        </p:txBody>
      </p:sp>
      <p:sp>
        <p:nvSpPr>
          <p:cNvPr id="4" name="Slide Number Placeholder 3">
            <a:extLst>
              <a:ext uri="{FF2B5EF4-FFF2-40B4-BE49-F238E27FC236}">
                <a16:creationId xmlns:a16="http://schemas.microsoft.com/office/drawing/2014/main" id="{0F3E6F63-13E4-4D68-8137-619003444D9B}"/>
              </a:ext>
            </a:extLst>
          </p:cNvPr>
          <p:cNvSpPr>
            <a:spLocks noGrp="1"/>
          </p:cNvSpPr>
          <p:nvPr>
            <p:ph type="sldNum" sz="quarter" idx="11"/>
          </p:nvPr>
        </p:nvSpPr>
        <p:spPr/>
        <p:txBody>
          <a:bodyPr/>
          <a:lstStyle/>
          <a:p>
            <a:pPr>
              <a:defRPr/>
            </a:pPr>
            <a:fld id="{DA8DCE01-F897-4478-9A9A-F20F99CC4461}" type="slidenum">
              <a:rPr lang="en-US" altLang="en-US" smtClean="0"/>
              <a:pPr>
                <a:defRPr/>
              </a:pPr>
              <a:t>13</a:t>
            </a:fld>
            <a:endParaRPr lang="en-US" altLang="en-US"/>
          </a:p>
        </p:txBody>
      </p:sp>
    </p:spTree>
    <p:extLst>
      <p:ext uri="{BB962C8B-B14F-4D97-AF65-F5344CB8AC3E}">
        <p14:creationId xmlns:p14="http://schemas.microsoft.com/office/powerpoint/2010/main" val="69149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NetHope 3x3</a:t>
            </a:r>
          </a:p>
        </p:txBody>
      </p:sp>
      <p:sp>
        <p:nvSpPr>
          <p:cNvPr id="3" name="Content Placeholder 2"/>
          <p:cNvSpPr>
            <a:spLocks noGrp="1"/>
          </p:cNvSpPr>
          <p:nvPr>
            <p:ph idx="1"/>
          </p:nvPr>
        </p:nvSpPr>
        <p:spPr/>
        <p:txBody>
          <a:bodyPr/>
          <a:lstStyle/>
          <a:p>
            <a:r>
              <a:rPr lang="en-US" dirty="0"/>
              <a:t>Takeaways</a:t>
            </a:r>
          </a:p>
          <a:p>
            <a:pPr marL="914400" lvl="1" indent="-514350">
              <a:buFont typeface="+mj-lt"/>
              <a:buAutoNum type="arabicPeriod"/>
            </a:pPr>
            <a:r>
              <a:rPr lang="en-US" dirty="0"/>
              <a:t>Context matters: there are internal and external factors to consider; there are changes and common threads</a:t>
            </a:r>
          </a:p>
          <a:p>
            <a:pPr marL="914400" lvl="1" indent="-514350">
              <a:buFont typeface="+mj-lt"/>
              <a:buAutoNum type="arabicPeriod"/>
            </a:pPr>
            <a:r>
              <a:rPr lang="en-US" dirty="0"/>
              <a:t>For a nonprofit, donors are the market</a:t>
            </a:r>
          </a:p>
          <a:p>
            <a:pPr marL="914400" lvl="1" indent="-514350">
              <a:buFont typeface="+mj-lt"/>
              <a:buAutoNum type="arabicPeriod"/>
            </a:pPr>
            <a:r>
              <a:rPr lang="en-US" dirty="0"/>
              <a:t>Embracing the paradoxes: most challenges are continua that beg balancing</a:t>
            </a:r>
          </a:p>
        </p:txBody>
      </p:sp>
      <p:sp>
        <p:nvSpPr>
          <p:cNvPr id="4" name="Slide Number Placeholder 3"/>
          <p:cNvSpPr>
            <a:spLocks noGrp="1"/>
          </p:cNvSpPr>
          <p:nvPr>
            <p:ph type="sldNum" sz="quarter" idx="11"/>
          </p:nvPr>
        </p:nvSpPr>
        <p:spPr/>
        <p:txBody>
          <a:bodyPr/>
          <a:lstStyle/>
          <a:p>
            <a:pPr>
              <a:defRPr/>
            </a:pPr>
            <a:fld id="{DA8DCE01-F897-4478-9A9A-F20F99CC4461}" type="slidenum">
              <a:rPr lang="en-US" altLang="en-US" smtClean="0"/>
              <a:pPr>
                <a:defRPr/>
              </a:pPr>
              <a:t>14</a:t>
            </a:fld>
            <a:endParaRPr lang="en-US" altLang="en-US"/>
          </a:p>
        </p:txBody>
      </p:sp>
    </p:spTree>
    <p:extLst>
      <p:ext uri="{BB962C8B-B14F-4D97-AF65-F5344CB8AC3E}">
        <p14:creationId xmlns:p14="http://schemas.microsoft.com/office/powerpoint/2010/main" val="3466715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NetHope 3x3</a:t>
            </a:r>
          </a:p>
        </p:txBody>
      </p:sp>
      <p:sp>
        <p:nvSpPr>
          <p:cNvPr id="3" name="Content Placeholder 2"/>
          <p:cNvSpPr>
            <a:spLocks noGrp="1"/>
          </p:cNvSpPr>
          <p:nvPr>
            <p:ph idx="1"/>
          </p:nvPr>
        </p:nvSpPr>
        <p:spPr/>
        <p:txBody>
          <a:bodyPr/>
          <a:lstStyle/>
          <a:p>
            <a:r>
              <a:rPr lang="en-US" dirty="0"/>
              <a:t>Critical Questions</a:t>
            </a:r>
          </a:p>
          <a:p>
            <a:pPr marL="914400" lvl="1" indent="-514350">
              <a:buFont typeface="+mj-lt"/>
              <a:buAutoNum type="arabicPeriod"/>
            </a:pPr>
            <a:r>
              <a:rPr lang="en-US" dirty="0"/>
              <a:t>Which matters more, inheritance (history) or new challenges (disruptions &amp; change)?</a:t>
            </a:r>
          </a:p>
          <a:p>
            <a:pPr marL="914400" lvl="1" indent="-514350">
              <a:buFont typeface="+mj-lt"/>
              <a:buAutoNum type="arabicPeriod"/>
            </a:pPr>
            <a:r>
              <a:rPr lang="en-US" dirty="0"/>
              <a:t>How can an organization that is formed by and serves its members also be a nonprofit in its own right?</a:t>
            </a:r>
          </a:p>
          <a:p>
            <a:pPr marL="914400" lvl="1" indent="-514350">
              <a:buFont typeface="+mj-lt"/>
              <a:buAutoNum type="arabicPeriod"/>
            </a:pPr>
            <a:r>
              <a:rPr lang="en-US" dirty="0"/>
              <a:t>Does Jim Collins metaphor of clock-builders and time-tellers hold true for NetHope?</a:t>
            </a:r>
          </a:p>
        </p:txBody>
      </p:sp>
      <p:sp>
        <p:nvSpPr>
          <p:cNvPr id="4" name="Slide Number Placeholder 3"/>
          <p:cNvSpPr>
            <a:spLocks noGrp="1"/>
          </p:cNvSpPr>
          <p:nvPr>
            <p:ph type="sldNum" sz="quarter" idx="11"/>
          </p:nvPr>
        </p:nvSpPr>
        <p:spPr/>
        <p:txBody>
          <a:bodyPr/>
          <a:lstStyle/>
          <a:p>
            <a:pPr>
              <a:defRPr/>
            </a:pPr>
            <a:fld id="{DA8DCE01-F897-4478-9A9A-F20F99CC4461}" type="slidenum">
              <a:rPr lang="en-US" altLang="en-US" smtClean="0"/>
              <a:pPr>
                <a:defRPr/>
              </a:pPr>
              <a:t>15</a:t>
            </a:fld>
            <a:endParaRPr lang="en-US" altLang="en-US"/>
          </a:p>
        </p:txBody>
      </p:sp>
      <p:sp>
        <p:nvSpPr>
          <p:cNvPr id="5" name="Oval Callout 4"/>
          <p:cNvSpPr/>
          <p:nvPr/>
        </p:nvSpPr>
        <p:spPr>
          <a:xfrm>
            <a:off x="5181600" y="5486400"/>
            <a:ext cx="2667000" cy="1371600"/>
          </a:xfrm>
          <a:prstGeom prst="wedgeEllipseCallout">
            <a:avLst>
              <a:gd name="adj1" fmla="val -63641"/>
              <a:gd name="adj2" fmla="val -5793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Applying the NGO principle of sustainable programs</a:t>
            </a:r>
          </a:p>
        </p:txBody>
      </p:sp>
    </p:spTree>
    <p:extLst>
      <p:ext uri="{BB962C8B-B14F-4D97-AF65-F5344CB8AC3E}">
        <p14:creationId xmlns:p14="http://schemas.microsoft.com/office/powerpoint/2010/main" val="86455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F330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53CE48BB-D99A-4CCA-98FF-A08E25B579B9}" type="slidenum">
              <a:rPr lang="en-US" altLang="en-US" smtClean="0"/>
              <a:pPr>
                <a:defRPr/>
              </a:pPr>
              <a:t>16</a:t>
            </a:fld>
            <a:endParaRPr lang="en-US" altLang="en-US"/>
          </a:p>
        </p:txBody>
      </p:sp>
      <p:sp>
        <p:nvSpPr>
          <p:cNvPr id="3" name="TextBox 2"/>
          <p:cNvSpPr txBox="1"/>
          <p:nvPr/>
        </p:nvSpPr>
        <p:spPr>
          <a:xfrm>
            <a:off x="1447800" y="1447800"/>
            <a:ext cx="6553200" cy="3416320"/>
          </a:xfrm>
          <a:prstGeom prst="rect">
            <a:avLst/>
          </a:prstGeom>
          <a:noFill/>
        </p:spPr>
        <p:txBody>
          <a:bodyPr wrap="square" rtlCol="0">
            <a:spAutoFit/>
          </a:bodyPr>
          <a:lstStyle/>
          <a:p>
            <a:r>
              <a:rPr lang="en-US" sz="2400" dirty="0">
                <a:solidFill>
                  <a:schemeClr val="bg1"/>
                </a:solidFill>
              </a:rPr>
              <a:t>“Leading as a charismatic visionary—a “genius with a thousand helpers”—is time telling; shaping a culture that can thrive far beyond any single leader is clock building. Searching for a single great idea on which to build success is time telling; building an organization that can generate many great ideas over a long period of time is clock building. Enduring greatness requires clock building.”  </a:t>
            </a:r>
            <a:r>
              <a:rPr lang="en-US" sz="2000" i="1" dirty="0">
                <a:solidFill>
                  <a:schemeClr val="bg1"/>
                </a:solidFill>
              </a:rPr>
              <a:t>--Jim Collins</a:t>
            </a:r>
          </a:p>
        </p:txBody>
      </p:sp>
    </p:spTree>
    <p:extLst>
      <p:ext uri="{BB962C8B-B14F-4D97-AF65-F5344CB8AC3E}">
        <p14:creationId xmlns:p14="http://schemas.microsoft.com/office/powerpoint/2010/main" val="2945727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B0F68-F593-4C56-AB8A-0261B7C299B9}"/>
              </a:ext>
            </a:extLst>
          </p:cNvPr>
          <p:cNvSpPr>
            <a:spLocks noGrp="1"/>
          </p:cNvSpPr>
          <p:nvPr>
            <p:ph type="title"/>
          </p:nvPr>
        </p:nvSpPr>
        <p:spPr/>
        <p:txBody>
          <a:bodyPr/>
          <a:lstStyle/>
          <a:p>
            <a:r>
              <a:rPr lang="en-US" dirty="0"/>
              <a:t>Perspectives</a:t>
            </a:r>
          </a:p>
        </p:txBody>
      </p:sp>
    </p:spTree>
    <p:extLst>
      <p:ext uri="{BB962C8B-B14F-4D97-AF65-F5344CB8AC3E}">
        <p14:creationId xmlns:p14="http://schemas.microsoft.com/office/powerpoint/2010/main" val="249873296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D780B-2A04-42A3-9B4F-5056CF5D4653}"/>
              </a:ext>
            </a:extLst>
          </p:cNvPr>
          <p:cNvSpPr>
            <a:spLocks noGrp="1"/>
          </p:cNvSpPr>
          <p:nvPr>
            <p:ph type="title"/>
          </p:nvPr>
        </p:nvSpPr>
        <p:spPr/>
        <p:txBody>
          <a:bodyPr/>
          <a:lstStyle/>
          <a:p>
            <a:r>
              <a:rPr lang="en-US" dirty="0"/>
              <a:t>Founder</a:t>
            </a:r>
          </a:p>
        </p:txBody>
      </p:sp>
      <p:sp>
        <p:nvSpPr>
          <p:cNvPr id="3" name="Content Placeholder 2">
            <a:extLst>
              <a:ext uri="{FF2B5EF4-FFF2-40B4-BE49-F238E27FC236}">
                <a16:creationId xmlns:a16="http://schemas.microsoft.com/office/drawing/2014/main" id="{D564E70C-49BD-4587-A493-514771C49711}"/>
              </a:ext>
            </a:extLst>
          </p:cNvPr>
          <p:cNvSpPr>
            <a:spLocks noGrp="1" noChangeAspect="1"/>
          </p:cNvSpPr>
          <p:nvPr>
            <p:ph idx="1"/>
          </p:nvPr>
        </p:nvSpPr>
        <p:spPr>
          <a:xfrm>
            <a:off x="152400" y="1133475"/>
            <a:ext cx="3623789" cy="3168172"/>
          </a:xfrm>
        </p:spPr>
        <p:txBody>
          <a:bodyPr/>
          <a:lstStyle/>
          <a:p>
            <a:r>
              <a:rPr lang="en-US" sz="2800" dirty="0"/>
              <a:t>Actually, co-founder</a:t>
            </a:r>
          </a:p>
          <a:p>
            <a:r>
              <a:rPr lang="en-US" sz="2800" dirty="0"/>
              <a:t>Isaacson reminds us that most IT innovations are not solo acts </a:t>
            </a:r>
            <a:r>
              <a:rPr lang="en-US" sz="2000" dirty="0"/>
              <a:t>(2014)</a:t>
            </a:r>
            <a:endParaRPr lang="en-US" sz="2800" dirty="0"/>
          </a:p>
        </p:txBody>
      </p:sp>
      <p:sp>
        <p:nvSpPr>
          <p:cNvPr id="4" name="Slide Number Placeholder 3">
            <a:extLst>
              <a:ext uri="{FF2B5EF4-FFF2-40B4-BE49-F238E27FC236}">
                <a16:creationId xmlns:a16="http://schemas.microsoft.com/office/drawing/2014/main" id="{781432E0-8ABA-4525-9E7B-CEAAD4719A3D}"/>
              </a:ext>
            </a:extLst>
          </p:cNvPr>
          <p:cNvSpPr>
            <a:spLocks noGrp="1"/>
          </p:cNvSpPr>
          <p:nvPr>
            <p:ph type="sldNum" sz="quarter" idx="11"/>
          </p:nvPr>
        </p:nvSpPr>
        <p:spPr/>
        <p:txBody>
          <a:bodyPr/>
          <a:lstStyle/>
          <a:p>
            <a:pPr>
              <a:defRPr/>
            </a:pPr>
            <a:fld id="{DA8DCE01-F897-4478-9A9A-F20F99CC4461}" type="slidenum">
              <a:rPr lang="en-US" altLang="en-US" smtClean="0"/>
              <a:pPr>
                <a:defRPr/>
              </a:pPr>
              <a:t>18</a:t>
            </a:fld>
            <a:endParaRPr lang="en-US" altLang="en-US"/>
          </a:p>
        </p:txBody>
      </p:sp>
      <p:pic>
        <p:nvPicPr>
          <p:cNvPr id="1026" name="Picture 2" descr="a couple of people posing for the camera">
            <a:extLst>
              <a:ext uri="{FF2B5EF4-FFF2-40B4-BE49-F238E27FC236}">
                <a16:creationId xmlns:a16="http://schemas.microsoft.com/office/drawing/2014/main" id="{CA2FFBC8-2D66-476A-B3EE-B28D4A2C45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6189" y="990600"/>
            <a:ext cx="4910611" cy="4800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6676A98-BE0C-42D2-A3BD-538F7A7FF107}"/>
              </a:ext>
            </a:extLst>
          </p:cNvPr>
          <p:cNvSpPr txBox="1"/>
          <p:nvPr/>
        </p:nvSpPr>
        <p:spPr>
          <a:xfrm>
            <a:off x="3776189" y="5867400"/>
            <a:ext cx="4910611" cy="307777"/>
          </a:xfrm>
          <a:prstGeom prst="rect">
            <a:avLst/>
          </a:prstGeom>
          <a:noFill/>
        </p:spPr>
        <p:txBody>
          <a:bodyPr wrap="square" rtlCol="0">
            <a:spAutoFit/>
          </a:bodyPr>
          <a:lstStyle/>
          <a:p>
            <a:pPr algn="ctr"/>
            <a:r>
              <a:rPr lang="en-US" sz="1400" dirty="0"/>
              <a:t>Dipak Basu &amp; Ed Happ, 26</a:t>
            </a:r>
            <a:r>
              <a:rPr lang="en-US" sz="1400" baseline="30000" dirty="0"/>
              <a:t>th</a:t>
            </a:r>
            <a:r>
              <a:rPr lang="en-US" sz="1400" dirty="0"/>
              <a:t> NetHope Summit</a:t>
            </a:r>
          </a:p>
        </p:txBody>
      </p:sp>
    </p:spTree>
    <p:extLst>
      <p:ext uri="{BB962C8B-B14F-4D97-AF65-F5344CB8AC3E}">
        <p14:creationId xmlns:p14="http://schemas.microsoft.com/office/powerpoint/2010/main" val="3143343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AF789-8FE6-4B1E-B7AB-A83434837D32}"/>
              </a:ext>
            </a:extLst>
          </p:cNvPr>
          <p:cNvSpPr>
            <a:spLocks noGrp="1"/>
          </p:cNvSpPr>
          <p:nvPr>
            <p:ph type="title"/>
          </p:nvPr>
        </p:nvSpPr>
        <p:spPr/>
        <p:txBody>
          <a:bodyPr/>
          <a:lstStyle/>
          <a:p>
            <a:r>
              <a:rPr lang="en-US" sz="3200" dirty="0"/>
              <a:t>Founded with two compelling hypotheses</a:t>
            </a:r>
          </a:p>
        </p:txBody>
      </p:sp>
      <p:sp>
        <p:nvSpPr>
          <p:cNvPr id="3" name="Content Placeholder 2">
            <a:extLst>
              <a:ext uri="{FF2B5EF4-FFF2-40B4-BE49-F238E27FC236}">
                <a16:creationId xmlns:a16="http://schemas.microsoft.com/office/drawing/2014/main" id="{C70E66FF-F1AA-4D15-8CAE-00C5A59AFC08}"/>
              </a:ext>
            </a:extLst>
          </p:cNvPr>
          <p:cNvSpPr>
            <a:spLocks noGrp="1"/>
          </p:cNvSpPr>
          <p:nvPr>
            <p:ph idx="1"/>
          </p:nvPr>
        </p:nvSpPr>
        <p:spPr/>
        <p:txBody>
          <a:bodyPr/>
          <a:lstStyle/>
          <a:p>
            <a:pPr marL="0" indent="0">
              <a:buNone/>
            </a:pPr>
            <a:r>
              <a:rPr lang="en-US" sz="2400" dirty="0"/>
              <a:t>If NetHope began with the observation that most international non-profit IT leaders are trying to solve the last kilometer problem, taking IT out to the most challenged areas and situations in which humanitarians work,</a:t>
            </a:r>
          </a:p>
          <a:p>
            <a:pPr marL="514350" indent="-514350">
              <a:buFont typeface="+mj-lt"/>
              <a:buAutoNum type="arabicPeriod"/>
            </a:pPr>
            <a:r>
              <a:rPr lang="en-US" sz="2400" dirty="0"/>
              <a:t>We can solve the last mile problem faster, cheaper, better if we do it together </a:t>
            </a:r>
          </a:p>
          <a:p>
            <a:pPr marL="514350" indent="-514350">
              <a:buFont typeface="+mj-lt"/>
              <a:buAutoNum type="arabicPeriod"/>
            </a:pPr>
            <a:r>
              <a:rPr lang="en-US" sz="2400" dirty="0"/>
              <a:t>We will be a stronger partner with tech company supporters if we come as a group</a:t>
            </a:r>
          </a:p>
          <a:p>
            <a:pPr marL="514350" indent="-514350">
              <a:buFont typeface="+mj-lt"/>
              <a:buAutoNum type="arabicPeriod"/>
            </a:pPr>
            <a:endParaRPr lang="en-US" sz="2400" dirty="0"/>
          </a:p>
          <a:p>
            <a:pPr marL="0" indent="0" algn="ctr">
              <a:buNone/>
              <a:tabLst>
                <a:tab pos="1600200" algn="l"/>
              </a:tabLst>
            </a:pPr>
            <a:r>
              <a:rPr lang="en-US" sz="2400" dirty="0">
                <a:solidFill>
                  <a:srgbClr val="FF0000"/>
                </a:solidFill>
              </a:rPr>
              <a:t>Collaborate &amp; Aggregate</a:t>
            </a:r>
          </a:p>
        </p:txBody>
      </p:sp>
      <p:sp>
        <p:nvSpPr>
          <p:cNvPr id="4" name="Slide Number Placeholder 3">
            <a:extLst>
              <a:ext uri="{FF2B5EF4-FFF2-40B4-BE49-F238E27FC236}">
                <a16:creationId xmlns:a16="http://schemas.microsoft.com/office/drawing/2014/main" id="{89A68A97-FA7C-49C5-B36D-873CA83DF608}"/>
              </a:ext>
            </a:extLst>
          </p:cNvPr>
          <p:cNvSpPr>
            <a:spLocks noGrp="1"/>
          </p:cNvSpPr>
          <p:nvPr>
            <p:ph type="sldNum" sz="quarter" idx="11"/>
          </p:nvPr>
        </p:nvSpPr>
        <p:spPr/>
        <p:txBody>
          <a:bodyPr/>
          <a:lstStyle/>
          <a:p>
            <a:pPr>
              <a:defRPr/>
            </a:pPr>
            <a:fld id="{DA8DCE01-F897-4478-9A9A-F20F99CC4461}" type="slidenum">
              <a:rPr lang="en-US" altLang="en-US" smtClean="0"/>
              <a:pPr>
                <a:defRPr/>
              </a:pPr>
              <a:t>19</a:t>
            </a:fld>
            <a:endParaRPr lang="en-US" altLang="en-US"/>
          </a:p>
        </p:txBody>
      </p:sp>
    </p:spTree>
    <p:extLst>
      <p:ext uri="{BB962C8B-B14F-4D97-AF65-F5344CB8AC3E}">
        <p14:creationId xmlns:p14="http://schemas.microsoft.com/office/powerpoint/2010/main" val="230120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for the class	</a:t>
            </a:r>
          </a:p>
        </p:txBody>
      </p:sp>
      <p:sp>
        <p:nvSpPr>
          <p:cNvPr id="3" name="Content Placeholder 2"/>
          <p:cNvSpPr>
            <a:spLocks noGrp="1"/>
          </p:cNvSpPr>
          <p:nvPr>
            <p:ph idx="1"/>
          </p:nvPr>
        </p:nvSpPr>
        <p:spPr>
          <a:xfrm>
            <a:off x="971600" y="1820416"/>
            <a:ext cx="7920880" cy="4848944"/>
          </a:xfrm>
        </p:spPr>
        <p:txBody>
          <a:bodyPr/>
          <a:lstStyle/>
          <a:p>
            <a:pPr marL="0" indent="0">
              <a:buNone/>
            </a:pPr>
            <a:r>
              <a:rPr lang="en-US" sz="2200" dirty="0"/>
              <a:t>5:00-5:10 Introductions  (0:10 min's)</a:t>
            </a:r>
          </a:p>
          <a:p>
            <a:pPr marL="0" indent="0">
              <a:buNone/>
            </a:pPr>
            <a:r>
              <a:rPr lang="en-US" sz="2200" dirty="0"/>
              <a:t>5:10-6:00 Lecture part 1 – Strategy, Consulting &amp; NetHope (0:50 min's)</a:t>
            </a:r>
          </a:p>
          <a:p>
            <a:pPr marL="0" indent="0">
              <a:buNone/>
            </a:pPr>
            <a:r>
              <a:rPr lang="en-US" sz="2200" dirty="0"/>
              <a:t>6:00-6:35 Video and discussion (0:35 min's)</a:t>
            </a:r>
          </a:p>
          <a:p>
            <a:pPr marL="0" indent="0">
              <a:buNone/>
            </a:pPr>
            <a:r>
              <a:rPr lang="en-US" sz="2200" dirty="0"/>
              <a:t>6:35-6:45 Break  (0:10 min's)</a:t>
            </a:r>
          </a:p>
          <a:p>
            <a:pPr marL="0" indent="0">
              <a:buNone/>
            </a:pPr>
            <a:r>
              <a:rPr lang="en-US" sz="2200" dirty="0"/>
              <a:t>6:45-7:25 Lecture part 2 - Strategy (0:40 min's)</a:t>
            </a:r>
          </a:p>
          <a:p>
            <a:pPr marL="0" indent="0">
              <a:buNone/>
            </a:pPr>
            <a:r>
              <a:rPr lang="en-US" sz="2200" dirty="0"/>
              <a:t>7:25-7:35 Open Discussion, Q&amp;A (0:10 min's)</a:t>
            </a:r>
          </a:p>
        </p:txBody>
      </p:sp>
    </p:spTree>
    <p:extLst>
      <p:ext uri="{BB962C8B-B14F-4D97-AF65-F5344CB8AC3E}">
        <p14:creationId xmlns:p14="http://schemas.microsoft.com/office/powerpoint/2010/main" val="3859956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4EB02B-8291-46BB-BCCC-065277036DDD}"/>
              </a:ext>
            </a:extLst>
          </p:cNvPr>
          <p:cNvSpPr>
            <a:spLocks noGrp="1"/>
          </p:cNvSpPr>
          <p:nvPr>
            <p:ph type="sldNum" sz="quarter" idx="11"/>
          </p:nvPr>
        </p:nvSpPr>
        <p:spPr/>
        <p:txBody>
          <a:bodyPr/>
          <a:lstStyle/>
          <a:p>
            <a:pPr>
              <a:defRPr/>
            </a:pPr>
            <a:fld id="{53CE48BB-D99A-4CCA-98FF-A08E25B579B9}" type="slidenum">
              <a:rPr lang="en-US" altLang="en-US" smtClean="0"/>
              <a:pPr>
                <a:defRPr/>
              </a:pPr>
              <a:t>20</a:t>
            </a:fld>
            <a:endParaRPr lang="en-US" altLang="en-US"/>
          </a:p>
        </p:txBody>
      </p:sp>
      <p:graphicFrame>
        <p:nvGraphicFramePr>
          <p:cNvPr id="3" name="Chart 2">
            <a:extLst>
              <a:ext uri="{FF2B5EF4-FFF2-40B4-BE49-F238E27FC236}">
                <a16:creationId xmlns:a16="http://schemas.microsoft.com/office/drawing/2014/main" id="{9CA8B862-F397-4F42-9538-A6CF649B3644}"/>
              </a:ext>
            </a:extLst>
          </p:cNvPr>
          <p:cNvGraphicFramePr>
            <a:graphicFrameLocks noChangeAspect="1"/>
          </p:cNvGraphicFramePr>
          <p:nvPr>
            <p:extLst>
              <p:ext uri="{D42A27DB-BD31-4B8C-83A1-F6EECF244321}">
                <p14:modId xmlns:p14="http://schemas.microsoft.com/office/powerpoint/2010/main" val="2142391879"/>
              </p:ext>
            </p:extLst>
          </p:nvPr>
        </p:nvGraphicFramePr>
        <p:xfrm>
          <a:off x="533400" y="1438275"/>
          <a:ext cx="7974332" cy="4578661"/>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4">
            <a:extLst>
              <a:ext uri="{FF2B5EF4-FFF2-40B4-BE49-F238E27FC236}">
                <a16:creationId xmlns:a16="http://schemas.microsoft.com/office/drawing/2014/main" id="{59B9BB48-F921-418C-BBC7-1C9402258594}"/>
              </a:ext>
            </a:extLst>
          </p:cNvPr>
          <p:cNvSpPr txBox="1">
            <a:spLocks/>
          </p:cNvSpPr>
          <p:nvPr/>
        </p:nvSpPr>
        <p:spPr>
          <a:xfrm>
            <a:off x="457200" y="274638"/>
            <a:ext cx="8229600" cy="476250"/>
          </a:xfrm>
          <a:prstGeom prst="rect">
            <a:avLst/>
          </a:prstGeom>
        </p:spPr>
        <p:txBody>
          <a:bodyPr/>
          <a:lstStyle>
            <a:lvl1pPr algn="l" rtl="0" eaLnBrk="0" fontAlgn="base" hangingPunct="0">
              <a:spcBef>
                <a:spcPct val="0"/>
              </a:spcBef>
              <a:spcAft>
                <a:spcPct val="0"/>
              </a:spcAft>
              <a:defRPr sz="36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3600">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3600">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3600">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3600">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r>
              <a:rPr lang="en-US" sz="3200" kern="0" dirty="0"/>
              <a:t>Members have increased 8-fold in 20 years</a:t>
            </a:r>
          </a:p>
        </p:txBody>
      </p:sp>
      <p:sp>
        <p:nvSpPr>
          <p:cNvPr id="5" name="Speech Bubble: Oval 4">
            <a:extLst>
              <a:ext uri="{FF2B5EF4-FFF2-40B4-BE49-F238E27FC236}">
                <a16:creationId xmlns:a16="http://schemas.microsoft.com/office/drawing/2014/main" id="{A61E2EB5-8507-4DB2-B086-329556B15CC5}"/>
              </a:ext>
            </a:extLst>
          </p:cNvPr>
          <p:cNvSpPr/>
          <p:nvPr/>
        </p:nvSpPr>
        <p:spPr>
          <a:xfrm>
            <a:off x="762000" y="953630"/>
            <a:ext cx="2209800" cy="1752600"/>
          </a:xfrm>
          <a:prstGeom prst="wedgeEllipseCallout">
            <a:avLst>
              <a:gd name="adj1" fmla="val 73822"/>
              <a:gd name="adj2" fmla="val 46196"/>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That’s an 11.9% CAGR</a:t>
            </a:r>
          </a:p>
        </p:txBody>
      </p:sp>
      <p:sp>
        <p:nvSpPr>
          <p:cNvPr id="6" name="TextBox 5">
            <a:extLst>
              <a:ext uri="{FF2B5EF4-FFF2-40B4-BE49-F238E27FC236}">
                <a16:creationId xmlns:a16="http://schemas.microsoft.com/office/drawing/2014/main" id="{43C50A39-D2EF-4AF1-9B56-90F242665312}"/>
              </a:ext>
            </a:extLst>
          </p:cNvPr>
          <p:cNvSpPr txBox="1"/>
          <p:nvPr/>
        </p:nvSpPr>
        <p:spPr>
          <a:xfrm>
            <a:off x="1143000" y="6016936"/>
            <a:ext cx="6858000" cy="369332"/>
          </a:xfrm>
          <a:prstGeom prst="rect">
            <a:avLst/>
          </a:prstGeom>
          <a:noFill/>
        </p:spPr>
        <p:txBody>
          <a:bodyPr wrap="square" rtlCol="0">
            <a:spAutoFit/>
          </a:bodyPr>
          <a:lstStyle/>
          <a:p>
            <a:pPr algn="ctr"/>
            <a:r>
              <a:rPr lang="en-US" dirty="0">
                <a:solidFill>
                  <a:schemeClr val="bg1"/>
                </a:solidFill>
                <a:highlight>
                  <a:srgbClr val="0000FF"/>
                </a:highlight>
              </a:rPr>
              <a:t>Consultant tip: show the big numbers and a simple stat.</a:t>
            </a:r>
          </a:p>
        </p:txBody>
      </p:sp>
      <p:sp>
        <p:nvSpPr>
          <p:cNvPr id="7" name="Google Shape;484;p98">
            <a:extLst>
              <a:ext uri="{FF2B5EF4-FFF2-40B4-BE49-F238E27FC236}">
                <a16:creationId xmlns:a16="http://schemas.microsoft.com/office/drawing/2014/main" id="{9F247D9D-3DBC-45DD-ACF3-CBA8DF84D920}"/>
              </a:ext>
            </a:extLst>
          </p:cNvPr>
          <p:cNvSpPr/>
          <p:nvPr/>
        </p:nvSpPr>
        <p:spPr>
          <a:xfrm>
            <a:off x="2829000" y="2819095"/>
            <a:ext cx="1352400" cy="1448100"/>
          </a:xfrm>
          <a:prstGeom prst="downArrow">
            <a:avLst>
              <a:gd name="adj1" fmla="val 51879"/>
              <a:gd name="adj2" fmla="val 36848"/>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dirty="0">
                <a:solidFill>
                  <a:schemeClr val="lt1"/>
                </a:solidFill>
                <a:latin typeface="Arial"/>
                <a:ea typeface="Arial"/>
                <a:cs typeface="Arial"/>
                <a:sym typeface="Arial"/>
              </a:rPr>
              <a:t>IFRC</a:t>
            </a:r>
          </a:p>
          <a:p>
            <a:pPr marL="0" marR="0" lvl="0" indent="0" algn="ctr" rtl="0">
              <a:spcBef>
                <a:spcPts val="0"/>
              </a:spcBef>
              <a:spcAft>
                <a:spcPts val="0"/>
              </a:spcAft>
              <a:buNone/>
            </a:pPr>
            <a:r>
              <a:rPr lang="en-US" sz="1700" dirty="0">
                <a:solidFill>
                  <a:schemeClr val="lt1"/>
                </a:solidFill>
                <a:latin typeface="Arial"/>
                <a:cs typeface="Arial"/>
                <a:sym typeface="Arial"/>
              </a:rPr>
              <a:t>2007</a:t>
            </a:r>
            <a:endParaRPr sz="1700" dirty="0"/>
          </a:p>
        </p:txBody>
      </p:sp>
      <p:sp>
        <p:nvSpPr>
          <p:cNvPr id="8" name="Google Shape;484;p98">
            <a:extLst>
              <a:ext uri="{FF2B5EF4-FFF2-40B4-BE49-F238E27FC236}">
                <a16:creationId xmlns:a16="http://schemas.microsoft.com/office/drawing/2014/main" id="{62F48F37-2180-48BB-8773-28032EB0945C}"/>
              </a:ext>
            </a:extLst>
          </p:cNvPr>
          <p:cNvSpPr/>
          <p:nvPr/>
        </p:nvSpPr>
        <p:spPr>
          <a:xfrm>
            <a:off x="457200" y="3581100"/>
            <a:ext cx="1352400" cy="1448100"/>
          </a:xfrm>
          <a:prstGeom prst="downArrow">
            <a:avLst>
              <a:gd name="adj1" fmla="val 51879"/>
              <a:gd name="adj2" fmla="val 36848"/>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dirty="0">
                <a:solidFill>
                  <a:schemeClr val="lt1"/>
                </a:solidFill>
                <a:latin typeface="Arial"/>
                <a:ea typeface="Arial"/>
                <a:cs typeface="Arial"/>
                <a:sym typeface="Arial"/>
              </a:rPr>
              <a:t>STC</a:t>
            </a:r>
          </a:p>
          <a:p>
            <a:pPr marL="0" marR="0" lvl="0" indent="0" algn="ctr" rtl="0">
              <a:spcBef>
                <a:spcPts val="0"/>
              </a:spcBef>
              <a:spcAft>
                <a:spcPts val="0"/>
              </a:spcAft>
              <a:buNone/>
            </a:pPr>
            <a:r>
              <a:rPr lang="en-US" sz="1700" dirty="0">
                <a:solidFill>
                  <a:schemeClr val="lt1"/>
                </a:solidFill>
                <a:latin typeface="Arial"/>
                <a:cs typeface="Arial"/>
                <a:sym typeface="Arial"/>
              </a:rPr>
              <a:t>2001</a:t>
            </a:r>
            <a:endParaRPr sz="1700" dirty="0"/>
          </a:p>
        </p:txBody>
      </p:sp>
      <p:sp>
        <p:nvSpPr>
          <p:cNvPr id="9" name="Speech Bubble: Oval 8">
            <a:extLst>
              <a:ext uri="{FF2B5EF4-FFF2-40B4-BE49-F238E27FC236}">
                <a16:creationId xmlns:a16="http://schemas.microsoft.com/office/drawing/2014/main" id="{1AD93920-B3E2-48D9-8DA7-E318D7EC536A}"/>
              </a:ext>
            </a:extLst>
          </p:cNvPr>
          <p:cNvSpPr/>
          <p:nvPr/>
        </p:nvSpPr>
        <p:spPr>
          <a:xfrm>
            <a:off x="6553200" y="979177"/>
            <a:ext cx="1990800" cy="1448758"/>
          </a:xfrm>
          <a:prstGeom prst="wedgeEllipseCallout">
            <a:avLst>
              <a:gd name="adj1" fmla="val -54971"/>
              <a:gd name="adj2" fmla="val -52934"/>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Conclusion in the title</a:t>
            </a:r>
          </a:p>
        </p:txBody>
      </p:sp>
    </p:spTree>
    <p:extLst>
      <p:ext uri="{BB962C8B-B14F-4D97-AF65-F5344CB8AC3E}">
        <p14:creationId xmlns:p14="http://schemas.microsoft.com/office/powerpoint/2010/main" val="298586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C4471C-37EA-4903-9946-BE983A02C34E}"/>
              </a:ext>
            </a:extLst>
          </p:cNvPr>
          <p:cNvSpPr>
            <a:spLocks noGrp="1"/>
          </p:cNvSpPr>
          <p:nvPr>
            <p:ph idx="1"/>
          </p:nvPr>
        </p:nvSpPr>
        <p:spPr>
          <a:xfrm>
            <a:off x="1066800" y="1600200"/>
            <a:ext cx="7086600" cy="4525963"/>
          </a:xfrm>
        </p:spPr>
        <p:txBody>
          <a:bodyPr/>
          <a:lstStyle/>
          <a:p>
            <a:pPr marL="0" indent="0">
              <a:buNone/>
            </a:pPr>
            <a:r>
              <a:rPr lang="en-US" dirty="0">
                <a:solidFill>
                  <a:schemeClr val="bg1"/>
                </a:solidFill>
              </a:rPr>
              <a:t>The key question for international NGO IT leaders: How can you afford not to be a part of this group?</a:t>
            </a:r>
          </a:p>
        </p:txBody>
      </p:sp>
      <p:sp>
        <p:nvSpPr>
          <p:cNvPr id="4" name="Slide Number Placeholder 3">
            <a:extLst>
              <a:ext uri="{FF2B5EF4-FFF2-40B4-BE49-F238E27FC236}">
                <a16:creationId xmlns:a16="http://schemas.microsoft.com/office/drawing/2014/main" id="{78D965A7-3D04-446F-B36F-0C2093DBB8D5}"/>
              </a:ext>
            </a:extLst>
          </p:cNvPr>
          <p:cNvSpPr>
            <a:spLocks noGrp="1"/>
          </p:cNvSpPr>
          <p:nvPr>
            <p:ph type="sldNum" sz="quarter" idx="11"/>
          </p:nvPr>
        </p:nvSpPr>
        <p:spPr/>
        <p:txBody>
          <a:bodyPr/>
          <a:lstStyle/>
          <a:p>
            <a:pPr>
              <a:defRPr/>
            </a:pPr>
            <a:fld id="{DA8DCE01-F897-4478-9A9A-F20F99CC4461}" type="slidenum">
              <a:rPr lang="en-US" altLang="en-US" smtClean="0"/>
              <a:pPr>
                <a:defRPr/>
              </a:pPr>
              <a:t>21</a:t>
            </a:fld>
            <a:endParaRPr lang="en-US" altLang="en-US"/>
          </a:p>
        </p:txBody>
      </p:sp>
    </p:spTree>
    <p:extLst>
      <p:ext uri="{BB962C8B-B14F-4D97-AF65-F5344CB8AC3E}">
        <p14:creationId xmlns:p14="http://schemas.microsoft.com/office/powerpoint/2010/main" val="3845240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AB322-20ED-47C4-9CF3-D194080E4675}"/>
              </a:ext>
            </a:extLst>
          </p:cNvPr>
          <p:cNvSpPr>
            <a:spLocks noGrp="1"/>
          </p:cNvSpPr>
          <p:nvPr>
            <p:ph type="title"/>
          </p:nvPr>
        </p:nvSpPr>
        <p:spPr/>
        <p:txBody>
          <a:bodyPr/>
          <a:lstStyle/>
          <a:p>
            <a:r>
              <a:rPr lang="en-US" dirty="0"/>
              <a:t>Incorporation &amp; 501(c)3 Status</a:t>
            </a:r>
          </a:p>
        </p:txBody>
      </p:sp>
      <p:sp>
        <p:nvSpPr>
          <p:cNvPr id="3" name="Content Placeholder 2">
            <a:extLst>
              <a:ext uri="{FF2B5EF4-FFF2-40B4-BE49-F238E27FC236}">
                <a16:creationId xmlns:a16="http://schemas.microsoft.com/office/drawing/2014/main" id="{BC70BB79-8E18-492A-9CB6-E156CB815C35}"/>
              </a:ext>
            </a:extLst>
          </p:cNvPr>
          <p:cNvSpPr>
            <a:spLocks noGrp="1"/>
          </p:cNvSpPr>
          <p:nvPr>
            <p:ph idx="1"/>
          </p:nvPr>
        </p:nvSpPr>
        <p:spPr>
          <a:xfrm>
            <a:off x="457200" y="1066800"/>
            <a:ext cx="8229600" cy="5059363"/>
          </a:xfrm>
        </p:spPr>
        <p:txBody>
          <a:bodyPr/>
          <a:lstStyle/>
          <a:p>
            <a:r>
              <a:rPr lang="en-US" sz="2800" dirty="0"/>
              <a:t>We were founded in 2001 with Save the Children (STC) as the incorporator/legal assurer</a:t>
            </a:r>
          </a:p>
          <a:p>
            <a:r>
              <a:rPr lang="en-US" sz="2800" dirty="0"/>
              <a:t>We incorporated in Sep. 2004 and completed the asset transfer from STC Dec. 2006</a:t>
            </a:r>
          </a:p>
          <a:p>
            <a:r>
              <a:rPr lang="en-US" sz="2800" dirty="0"/>
              <a:t>In Feb. 2006, we received our US nonprofit 501(c)3 status.</a:t>
            </a:r>
          </a:p>
          <a:p>
            <a:r>
              <a:rPr lang="en-US" sz="2800" dirty="0">
                <a:solidFill>
                  <a:srgbClr val="FF0000"/>
                </a:solidFill>
              </a:rPr>
              <a:t>These legal events are important because they establish governance, liability, tax exemption and tax-deducible donations </a:t>
            </a:r>
          </a:p>
        </p:txBody>
      </p:sp>
      <p:sp>
        <p:nvSpPr>
          <p:cNvPr id="4" name="Slide Number Placeholder 3">
            <a:extLst>
              <a:ext uri="{FF2B5EF4-FFF2-40B4-BE49-F238E27FC236}">
                <a16:creationId xmlns:a16="http://schemas.microsoft.com/office/drawing/2014/main" id="{6C9027A0-8025-4A07-A679-9DC823BC3B29}"/>
              </a:ext>
            </a:extLst>
          </p:cNvPr>
          <p:cNvSpPr>
            <a:spLocks noGrp="1"/>
          </p:cNvSpPr>
          <p:nvPr>
            <p:ph type="sldNum" sz="quarter" idx="11"/>
          </p:nvPr>
        </p:nvSpPr>
        <p:spPr/>
        <p:txBody>
          <a:bodyPr/>
          <a:lstStyle/>
          <a:p>
            <a:pPr>
              <a:defRPr/>
            </a:pPr>
            <a:fld id="{DA8DCE01-F897-4478-9A9A-F20F99CC4461}" type="slidenum">
              <a:rPr lang="en-US" altLang="en-US" smtClean="0"/>
              <a:pPr>
                <a:defRPr/>
              </a:pPr>
              <a:t>22</a:t>
            </a:fld>
            <a:endParaRPr lang="en-US" altLang="en-US"/>
          </a:p>
        </p:txBody>
      </p:sp>
    </p:spTree>
    <p:extLst>
      <p:ext uri="{BB962C8B-B14F-4D97-AF65-F5344CB8AC3E}">
        <p14:creationId xmlns:p14="http://schemas.microsoft.com/office/powerpoint/2010/main" val="187736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EBDF-CBCA-4C2A-AEE4-830314DEA172}"/>
              </a:ext>
            </a:extLst>
          </p:cNvPr>
          <p:cNvSpPr>
            <a:spLocks noGrp="1"/>
          </p:cNvSpPr>
          <p:nvPr>
            <p:ph type="title"/>
          </p:nvPr>
        </p:nvSpPr>
        <p:spPr/>
        <p:txBody>
          <a:bodyPr/>
          <a:lstStyle/>
          <a:p>
            <a:r>
              <a:rPr lang="en-US" dirty="0"/>
              <a:t>Here’s the key statement …	</a:t>
            </a:r>
          </a:p>
        </p:txBody>
      </p:sp>
      <p:sp>
        <p:nvSpPr>
          <p:cNvPr id="3" name="Content Placeholder 2">
            <a:extLst>
              <a:ext uri="{FF2B5EF4-FFF2-40B4-BE49-F238E27FC236}">
                <a16:creationId xmlns:a16="http://schemas.microsoft.com/office/drawing/2014/main" id="{D3B5A816-2CBC-44AB-8E41-8B2BF95EFF0A}"/>
              </a:ext>
            </a:extLst>
          </p:cNvPr>
          <p:cNvSpPr>
            <a:spLocks noGrp="1"/>
          </p:cNvSpPr>
          <p:nvPr>
            <p:ph idx="1"/>
          </p:nvPr>
        </p:nvSpPr>
        <p:spPr>
          <a:xfrm>
            <a:off x="457200" y="1066800"/>
            <a:ext cx="8382000" cy="5059363"/>
          </a:xfrm>
        </p:spPr>
        <p:txBody>
          <a:bodyPr/>
          <a:lstStyle/>
          <a:p>
            <a:r>
              <a:rPr lang="en-US" sz="2400" dirty="0"/>
              <a:t>In our 501(c)3 application, we needed to state our charitable purpose (see below).  </a:t>
            </a:r>
            <a:r>
              <a:rPr lang="en-US" sz="2400" dirty="0">
                <a:solidFill>
                  <a:srgbClr val="FF0000"/>
                </a:solidFill>
              </a:rPr>
              <a:t>It can’t be based on the members charitable purpose, being a member's association, or a buying consortium</a:t>
            </a:r>
            <a:r>
              <a:rPr lang="en-US" sz="2400" dirty="0"/>
              <a:t>.</a:t>
            </a:r>
          </a:p>
          <a:p>
            <a:r>
              <a:rPr lang="en-US" sz="2400" dirty="0"/>
              <a:t>This limits the meaning of membership organization.</a:t>
            </a:r>
          </a:p>
          <a:p>
            <a:r>
              <a:rPr lang="en-US" sz="2400" dirty="0"/>
              <a:t>We must have a charitable purpose to society that merits not having to pay taxes to that society.</a:t>
            </a:r>
          </a:p>
        </p:txBody>
      </p:sp>
      <p:sp>
        <p:nvSpPr>
          <p:cNvPr id="4" name="Slide Number Placeholder 3">
            <a:extLst>
              <a:ext uri="{FF2B5EF4-FFF2-40B4-BE49-F238E27FC236}">
                <a16:creationId xmlns:a16="http://schemas.microsoft.com/office/drawing/2014/main" id="{D350C15C-02B2-4ECA-9CD0-6AF21A3C1DA9}"/>
              </a:ext>
            </a:extLst>
          </p:cNvPr>
          <p:cNvSpPr>
            <a:spLocks noGrp="1"/>
          </p:cNvSpPr>
          <p:nvPr>
            <p:ph type="sldNum" sz="quarter" idx="11"/>
          </p:nvPr>
        </p:nvSpPr>
        <p:spPr/>
        <p:txBody>
          <a:bodyPr/>
          <a:lstStyle/>
          <a:p>
            <a:pPr>
              <a:defRPr/>
            </a:pPr>
            <a:fld id="{DA8DCE01-F897-4478-9A9A-F20F99CC4461}" type="slidenum">
              <a:rPr lang="en-US" altLang="en-US" smtClean="0"/>
              <a:pPr>
                <a:defRPr/>
              </a:pPr>
              <a:t>23</a:t>
            </a:fld>
            <a:endParaRPr lang="en-US" altLang="en-US"/>
          </a:p>
        </p:txBody>
      </p:sp>
      <p:pic>
        <p:nvPicPr>
          <p:cNvPr id="5" name="Picture 4">
            <a:extLst>
              <a:ext uri="{FF2B5EF4-FFF2-40B4-BE49-F238E27FC236}">
                <a16:creationId xmlns:a16="http://schemas.microsoft.com/office/drawing/2014/main" id="{ACC61D3D-66AA-4C0B-8152-92AB8A5D81E3}"/>
              </a:ext>
            </a:extLst>
          </p:cNvPr>
          <p:cNvPicPr>
            <a:picLocks noChangeAspect="1"/>
          </p:cNvPicPr>
          <p:nvPr/>
        </p:nvPicPr>
        <p:blipFill>
          <a:blip r:embed="rId3"/>
          <a:stretch>
            <a:fillRect/>
          </a:stretch>
        </p:blipFill>
        <p:spPr>
          <a:xfrm>
            <a:off x="0" y="3810000"/>
            <a:ext cx="9144000" cy="2787460"/>
          </a:xfrm>
          <a:prstGeom prst="rect">
            <a:avLst/>
          </a:prstGeom>
        </p:spPr>
      </p:pic>
      <p:sp>
        <p:nvSpPr>
          <p:cNvPr id="7" name="Rounded Rectangle 6"/>
          <p:cNvSpPr/>
          <p:nvPr/>
        </p:nvSpPr>
        <p:spPr>
          <a:xfrm>
            <a:off x="76200" y="4648200"/>
            <a:ext cx="8991600" cy="192087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01902" y="6539472"/>
            <a:ext cx="6340197" cy="369332"/>
          </a:xfrm>
          <a:prstGeom prst="rect">
            <a:avLst/>
          </a:prstGeom>
          <a:noFill/>
        </p:spPr>
        <p:txBody>
          <a:bodyPr wrap="none" rtlCol="0">
            <a:spAutoFit/>
          </a:bodyPr>
          <a:lstStyle/>
          <a:p>
            <a:pPr algn="ctr"/>
            <a:r>
              <a:rPr lang="en-US" dirty="0">
                <a:solidFill>
                  <a:srgbClr val="FF0000"/>
                </a:solidFill>
              </a:rPr>
              <a:t>From the 501(c)3 application and Certificate of Incorporation</a:t>
            </a:r>
          </a:p>
        </p:txBody>
      </p:sp>
    </p:spTree>
    <p:extLst>
      <p:ext uri="{BB962C8B-B14F-4D97-AF65-F5344CB8AC3E}">
        <p14:creationId xmlns:p14="http://schemas.microsoft.com/office/powerpoint/2010/main" val="298388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DD8D0-3163-4BC0-965C-57E67959F509}"/>
              </a:ext>
            </a:extLst>
          </p:cNvPr>
          <p:cNvSpPr>
            <a:spLocks noGrp="1"/>
          </p:cNvSpPr>
          <p:nvPr>
            <p:ph type="title"/>
          </p:nvPr>
        </p:nvSpPr>
        <p:spPr/>
        <p:txBody>
          <a:bodyPr/>
          <a:lstStyle/>
          <a:p>
            <a:r>
              <a:rPr lang="en-US" dirty="0"/>
              <a:t>The Charitable Program Activities</a:t>
            </a:r>
          </a:p>
        </p:txBody>
      </p:sp>
      <p:sp>
        <p:nvSpPr>
          <p:cNvPr id="3" name="Content Placeholder 2">
            <a:extLst>
              <a:ext uri="{FF2B5EF4-FFF2-40B4-BE49-F238E27FC236}">
                <a16:creationId xmlns:a16="http://schemas.microsoft.com/office/drawing/2014/main" id="{57BC3A0F-0EA1-4DA1-80BC-71F029C5CC15}"/>
              </a:ext>
            </a:extLst>
          </p:cNvPr>
          <p:cNvSpPr>
            <a:spLocks noGrp="1"/>
          </p:cNvSpPr>
          <p:nvPr>
            <p:ph idx="1"/>
          </p:nvPr>
        </p:nvSpPr>
        <p:spPr>
          <a:xfrm>
            <a:off x="457200" y="914400"/>
            <a:ext cx="8229600" cy="5211763"/>
          </a:xfrm>
        </p:spPr>
        <p:txBody>
          <a:bodyPr/>
          <a:lstStyle/>
          <a:p>
            <a:pPr marL="0" lvl="0" indent="0">
              <a:buNone/>
            </a:pPr>
            <a:br>
              <a:rPr lang="en-US" sz="2400" dirty="0"/>
            </a:br>
            <a:r>
              <a:rPr lang="en-US" sz="2400" dirty="0"/>
              <a:t>“Three ways we have implemented these [Charitable Programs] are the TAG SharePoint knowledgebase, the Deals and Discounts program, and the NetHope Chapters.  </a:t>
            </a:r>
            <a:r>
              <a:rPr lang="en-US" sz="2400" u="sng" dirty="0"/>
              <a:t>Note that this application does not specify a strategic intent or focus, rather leaving the programs to be developed</a:t>
            </a:r>
            <a:r>
              <a:rPr lang="en-US" sz="2400" dirty="0"/>
              <a:t> as similar to ICT knowledge sharing, communications infrastructure, and collaborating of best practices.  However, the emphasis is clearly on sharing communications and education/knowledge.  </a:t>
            </a:r>
            <a:r>
              <a:rPr lang="en-US" sz="2400" u="sng" dirty="0"/>
              <a:t>It is precisely the educational component that was deemed “most charitable” by our counsel at the time.</a:t>
            </a:r>
            <a:r>
              <a:rPr lang="en-US" sz="2400" dirty="0"/>
              <a:t>” </a:t>
            </a:r>
            <a:r>
              <a:rPr lang="en-US" sz="2400" i="1" dirty="0"/>
              <a:t>–NetHope Strategy Refresh – An Historical View, 2013</a:t>
            </a:r>
          </a:p>
        </p:txBody>
      </p:sp>
      <p:sp>
        <p:nvSpPr>
          <p:cNvPr id="4" name="Slide Number Placeholder 3">
            <a:extLst>
              <a:ext uri="{FF2B5EF4-FFF2-40B4-BE49-F238E27FC236}">
                <a16:creationId xmlns:a16="http://schemas.microsoft.com/office/drawing/2014/main" id="{AD6E36FF-75C5-45CA-86B3-70DB6D86C7C5}"/>
              </a:ext>
            </a:extLst>
          </p:cNvPr>
          <p:cNvSpPr>
            <a:spLocks noGrp="1"/>
          </p:cNvSpPr>
          <p:nvPr>
            <p:ph type="sldNum" sz="quarter" idx="11"/>
          </p:nvPr>
        </p:nvSpPr>
        <p:spPr/>
        <p:txBody>
          <a:bodyPr/>
          <a:lstStyle/>
          <a:p>
            <a:pPr>
              <a:defRPr/>
            </a:pPr>
            <a:fld id="{DA8DCE01-F897-4478-9A9A-F20F99CC4461}" type="slidenum">
              <a:rPr lang="en-US" altLang="en-US" smtClean="0"/>
              <a:pPr>
                <a:defRPr/>
              </a:pPr>
              <a:t>24</a:t>
            </a:fld>
            <a:endParaRPr lang="en-US" altLang="en-US"/>
          </a:p>
        </p:txBody>
      </p:sp>
    </p:spTree>
    <p:extLst>
      <p:ext uri="{BB962C8B-B14F-4D97-AF65-F5344CB8AC3E}">
        <p14:creationId xmlns:p14="http://schemas.microsoft.com/office/powerpoint/2010/main" val="2092414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the Tuck/Dartmouth Case</a:t>
            </a:r>
          </a:p>
        </p:txBody>
      </p:sp>
      <p:sp>
        <p:nvSpPr>
          <p:cNvPr id="3" name="Content Placeholder 2"/>
          <p:cNvSpPr>
            <a:spLocks noGrp="1"/>
          </p:cNvSpPr>
          <p:nvPr>
            <p:ph idx="1"/>
          </p:nvPr>
        </p:nvSpPr>
        <p:spPr>
          <a:xfrm>
            <a:off x="457200" y="990600"/>
            <a:ext cx="8229600" cy="5135563"/>
          </a:xfrm>
        </p:spPr>
        <p:txBody>
          <a:bodyPr/>
          <a:lstStyle/>
          <a:p>
            <a:pPr marL="0" indent="0">
              <a:buNone/>
            </a:pPr>
            <a:r>
              <a:rPr lang="en-US" sz="2800" dirty="0"/>
              <a:t>“The strategy had to address both sustainable funding mechanisms and a clear direction for business activities. Should NetHope be a”</a:t>
            </a:r>
          </a:p>
          <a:p>
            <a:pPr marL="914400" lvl="1" indent="-457200">
              <a:buFont typeface="+mj-lt"/>
              <a:buAutoNum type="arabicPeriod"/>
            </a:pPr>
            <a:r>
              <a:rPr lang="en-US" sz="2400" dirty="0"/>
              <a:t>Technology funding hub? </a:t>
            </a:r>
          </a:p>
          <a:p>
            <a:pPr marL="914400" lvl="1" indent="-457200">
              <a:buFont typeface="+mj-lt"/>
              <a:buAutoNum type="arabicPeriod"/>
            </a:pPr>
            <a:r>
              <a:rPr lang="en-US" sz="2400" dirty="0"/>
              <a:t>Software services provider?</a:t>
            </a:r>
          </a:p>
          <a:p>
            <a:pPr marL="914400" lvl="1" indent="-457200">
              <a:buFont typeface="+mj-lt"/>
              <a:buAutoNum type="arabicPeriod"/>
            </a:pPr>
            <a:r>
              <a:rPr lang="en-US" sz="2400" dirty="0"/>
              <a:t>Equipment innovator? </a:t>
            </a:r>
          </a:p>
          <a:p>
            <a:pPr marL="914400" lvl="1" indent="-457200">
              <a:buFont typeface="+mj-lt"/>
              <a:buAutoNum type="arabicPeriod"/>
            </a:pPr>
            <a:r>
              <a:rPr lang="en-US" sz="2400" dirty="0"/>
              <a:t>Procurement service?</a:t>
            </a:r>
          </a:p>
          <a:p>
            <a:pPr marL="914400" lvl="1" indent="-457200">
              <a:buFont typeface="+mj-lt"/>
              <a:buAutoNum type="arabicPeriod"/>
            </a:pPr>
            <a:r>
              <a:rPr lang="en-US" sz="2400" dirty="0"/>
              <a:t>Industry association focused on networking and education?</a:t>
            </a:r>
          </a:p>
          <a:p>
            <a:pPr marL="914400" lvl="1" indent="-457200">
              <a:buFont typeface="+mj-lt"/>
              <a:buAutoNum type="arabicPeriod"/>
            </a:pPr>
            <a:r>
              <a:rPr lang="en-US" sz="2400" dirty="0"/>
              <a:t>Thought leader? </a:t>
            </a:r>
          </a:p>
          <a:p>
            <a:pPr marL="914400" lvl="1" indent="-457200">
              <a:buFont typeface="+mj-lt"/>
              <a:buAutoNum type="arabicPeriod"/>
            </a:pPr>
            <a:endParaRPr lang="en-US" sz="2400" dirty="0"/>
          </a:p>
          <a:p>
            <a:pPr marL="457200" lvl="1" indent="0">
              <a:buNone/>
            </a:pPr>
            <a:r>
              <a:rPr lang="en-US" sz="2400" i="1" dirty="0"/>
              <a:t> –Tuck/Dartmouth, 2007, p. 15</a:t>
            </a:r>
          </a:p>
        </p:txBody>
      </p:sp>
      <p:sp>
        <p:nvSpPr>
          <p:cNvPr id="4" name="Slide Number Placeholder 3"/>
          <p:cNvSpPr>
            <a:spLocks noGrp="1"/>
          </p:cNvSpPr>
          <p:nvPr>
            <p:ph type="sldNum" sz="quarter" idx="11"/>
          </p:nvPr>
        </p:nvSpPr>
        <p:spPr/>
        <p:txBody>
          <a:bodyPr/>
          <a:lstStyle/>
          <a:p>
            <a:pPr>
              <a:defRPr/>
            </a:pPr>
            <a:fld id="{DA8DCE01-F897-4478-9A9A-F20F99CC4461}" type="slidenum">
              <a:rPr lang="en-US" altLang="en-US" smtClean="0"/>
              <a:pPr>
                <a:defRPr/>
              </a:pPr>
              <a:t>25</a:t>
            </a:fld>
            <a:endParaRPr lang="en-US" altLang="en-US"/>
          </a:p>
        </p:txBody>
      </p:sp>
      <p:sp>
        <p:nvSpPr>
          <p:cNvPr id="6" name="Oval Callout 5"/>
          <p:cNvSpPr/>
          <p:nvPr/>
        </p:nvSpPr>
        <p:spPr>
          <a:xfrm>
            <a:off x="6391275" y="2209800"/>
            <a:ext cx="2743200" cy="1607573"/>
          </a:xfrm>
          <a:prstGeom prst="wedgeEllipseCallout">
            <a:avLst>
              <a:gd name="adj1" fmla="val -51389"/>
              <a:gd name="adj2" fmla="val 6487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t>#5 appears to have worked out in practice, if not design.  </a:t>
            </a:r>
          </a:p>
        </p:txBody>
      </p:sp>
    </p:spTree>
    <p:extLst>
      <p:ext uri="{BB962C8B-B14F-4D97-AF65-F5344CB8AC3E}">
        <p14:creationId xmlns:p14="http://schemas.microsoft.com/office/powerpoint/2010/main" val="415085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69185-25A9-44A9-90C6-A0584880080E}"/>
              </a:ext>
            </a:extLst>
          </p:cNvPr>
          <p:cNvSpPr>
            <a:spLocks noGrp="1"/>
          </p:cNvSpPr>
          <p:nvPr>
            <p:ph type="title"/>
          </p:nvPr>
        </p:nvSpPr>
        <p:spPr/>
        <p:txBody>
          <a:bodyPr/>
          <a:lstStyle/>
          <a:p>
            <a:r>
              <a:rPr lang="en-US" dirty="0"/>
              <a:t>Q&amp;A Pause</a:t>
            </a:r>
          </a:p>
        </p:txBody>
      </p:sp>
    </p:spTree>
    <p:extLst>
      <p:ext uri="{BB962C8B-B14F-4D97-AF65-F5344CB8AC3E}">
        <p14:creationId xmlns:p14="http://schemas.microsoft.com/office/powerpoint/2010/main" val="120331485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07938-37D3-4722-8FD2-F168A92A4203}"/>
              </a:ext>
            </a:extLst>
          </p:cNvPr>
          <p:cNvSpPr>
            <a:spLocks noGrp="1"/>
          </p:cNvSpPr>
          <p:nvPr>
            <p:ph type="title"/>
          </p:nvPr>
        </p:nvSpPr>
        <p:spPr/>
        <p:txBody>
          <a:bodyPr/>
          <a:lstStyle/>
          <a:p>
            <a:r>
              <a:rPr lang="en-US" dirty="0"/>
              <a:t>Strategy Impact Factors</a:t>
            </a:r>
          </a:p>
        </p:txBody>
      </p:sp>
    </p:spTree>
    <p:extLst>
      <p:ext uri="{BB962C8B-B14F-4D97-AF65-F5344CB8AC3E}">
        <p14:creationId xmlns:p14="http://schemas.microsoft.com/office/powerpoint/2010/main" val="127668405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452"/>
        <p:cNvGrpSpPr/>
        <p:nvPr/>
      </p:nvGrpSpPr>
      <p:grpSpPr>
        <a:xfrm>
          <a:off x="0" y="0"/>
          <a:ext cx="0" cy="0"/>
          <a:chOff x="0" y="0"/>
          <a:chExt cx="0" cy="0"/>
        </a:xfrm>
      </p:grpSpPr>
      <p:grpSp>
        <p:nvGrpSpPr>
          <p:cNvPr id="453" name="Google Shape;453;p98"/>
          <p:cNvGrpSpPr/>
          <p:nvPr/>
        </p:nvGrpSpPr>
        <p:grpSpPr>
          <a:xfrm>
            <a:off x="1170733" y="3053489"/>
            <a:ext cx="6909171" cy="751020"/>
            <a:chOff x="2109" y="1656489"/>
            <a:chExt cx="6909171" cy="751020"/>
          </a:xfrm>
        </p:grpSpPr>
        <p:sp>
          <p:nvSpPr>
            <p:cNvPr id="454" name="Google Shape;454;p98"/>
            <p:cNvSpPr/>
            <p:nvPr/>
          </p:nvSpPr>
          <p:spPr>
            <a:xfrm>
              <a:off x="2109" y="1656489"/>
              <a:ext cx="1877552" cy="751020"/>
            </a:xfrm>
            <a:prstGeom prst="chevron">
              <a:avLst>
                <a:gd name="adj" fmla="val 5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8"/>
            <p:cNvSpPr txBox="1"/>
            <p:nvPr/>
          </p:nvSpPr>
          <p:spPr>
            <a:xfrm>
              <a:off x="377619" y="1656489"/>
              <a:ext cx="1126532" cy="751020"/>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b="0" i="0" u="none" strike="noStrike" cap="none" dirty="0">
                  <a:solidFill>
                    <a:schemeClr val="lt1"/>
                  </a:solidFill>
                  <a:latin typeface="Arial"/>
                  <a:ea typeface="Arial"/>
                  <a:cs typeface="Arial"/>
                  <a:sym typeface="Arial"/>
                </a:rPr>
                <a:t>Incubator</a:t>
              </a:r>
              <a:endParaRPr dirty="0"/>
            </a:p>
          </p:txBody>
        </p:sp>
        <p:sp>
          <p:nvSpPr>
            <p:cNvPr id="456" name="Google Shape;456;p98"/>
            <p:cNvSpPr/>
            <p:nvPr/>
          </p:nvSpPr>
          <p:spPr>
            <a:xfrm>
              <a:off x="1656184" y="1656489"/>
              <a:ext cx="1877552" cy="751020"/>
            </a:xfrm>
            <a:prstGeom prst="chevron">
              <a:avLst>
                <a:gd name="adj" fmla="val 50000"/>
              </a:avLst>
            </a:prstGeom>
            <a:gradFill>
              <a:gsLst>
                <a:gs pos="0">
                  <a:srgbClr val="388D3F"/>
                </a:gs>
                <a:gs pos="80000">
                  <a:srgbClr val="49BB54"/>
                </a:gs>
                <a:gs pos="100000">
                  <a:srgbClr val="47BE53"/>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8"/>
            <p:cNvSpPr txBox="1"/>
            <p:nvPr/>
          </p:nvSpPr>
          <p:spPr>
            <a:xfrm>
              <a:off x="2031694" y="1656489"/>
              <a:ext cx="1218792" cy="751020"/>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b="0" i="0" u="none" strike="noStrike" cap="none" dirty="0">
                  <a:solidFill>
                    <a:schemeClr val="lt1"/>
                  </a:solidFill>
                  <a:latin typeface="Arial"/>
                  <a:ea typeface="Arial"/>
                  <a:cs typeface="Arial"/>
                  <a:sym typeface="Arial"/>
                </a:rPr>
                <a:t>Governance</a:t>
              </a:r>
              <a:endParaRPr dirty="0"/>
            </a:p>
          </p:txBody>
        </p:sp>
        <p:sp>
          <p:nvSpPr>
            <p:cNvPr id="458" name="Google Shape;458;p98"/>
            <p:cNvSpPr/>
            <p:nvPr/>
          </p:nvSpPr>
          <p:spPr>
            <a:xfrm>
              <a:off x="3292534" y="1656489"/>
              <a:ext cx="1820033" cy="751020"/>
            </a:xfrm>
            <a:prstGeom prst="chevron">
              <a:avLst>
                <a:gd name="adj" fmla="val 50000"/>
              </a:avLst>
            </a:prstGeom>
            <a:gradFill>
              <a:gsLst>
                <a:gs pos="0">
                  <a:srgbClr val="3A897F"/>
                </a:gs>
                <a:gs pos="80000">
                  <a:srgbClr val="4DB3A8"/>
                </a:gs>
                <a:gs pos="100000">
                  <a:srgbClr val="4CB6AA"/>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9" name="Google Shape;459;p98"/>
            <p:cNvSpPr txBox="1"/>
            <p:nvPr/>
          </p:nvSpPr>
          <p:spPr>
            <a:xfrm>
              <a:off x="3651148" y="1656489"/>
              <a:ext cx="1126532" cy="751020"/>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b="0" i="0" u="none" strike="noStrike" cap="none" dirty="0">
                  <a:solidFill>
                    <a:schemeClr val="lt1"/>
                  </a:solidFill>
                  <a:latin typeface="Arial"/>
                  <a:ea typeface="Arial"/>
                  <a:cs typeface="Arial"/>
                  <a:sym typeface="Arial"/>
                </a:rPr>
                <a:t>Transitions</a:t>
              </a:r>
              <a:endParaRPr dirty="0"/>
            </a:p>
          </p:txBody>
        </p:sp>
        <p:sp>
          <p:nvSpPr>
            <p:cNvPr id="462" name="Google Shape;462;p98"/>
            <p:cNvSpPr/>
            <p:nvPr/>
          </p:nvSpPr>
          <p:spPr>
            <a:xfrm>
              <a:off x="4870348" y="1656489"/>
              <a:ext cx="2040932" cy="751020"/>
            </a:xfrm>
            <a:prstGeom prst="chevron">
              <a:avLst>
                <a:gd name="adj" fmla="val 50000"/>
              </a:avLst>
            </a:prstGeom>
            <a:gradFill>
              <a:gsLst>
                <a:gs pos="0">
                  <a:srgbClr val="5C417C"/>
                </a:gs>
                <a:gs pos="80000">
                  <a:srgbClr val="7955A4"/>
                </a:gs>
                <a:gs pos="100000">
                  <a:srgbClr val="7955A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8"/>
            <p:cNvSpPr txBox="1"/>
            <p:nvPr/>
          </p:nvSpPr>
          <p:spPr>
            <a:xfrm>
              <a:off x="5409238" y="1656489"/>
              <a:ext cx="1126532" cy="751020"/>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b="0" i="0" u="none" strike="noStrike" cap="none" dirty="0">
                  <a:solidFill>
                    <a:schemeClr val="lt1"/>
                  </a:solidFill>
                  <a:latin typeface="Arial"/>
                  <a:ea typeface="Arial"/>
                  <a:cs typeface="Arial"/>
                  <a:sym typeface="Arial"/>
                </a:rPr>
                <a:t>Strategic</a:t>
              </a:r>
              <a:endParaRPr dirty="0"/>
            </a:p>
          </p:txBody>
        </p:sp>
      </p:grpSp>
      <p:sp>
        <p:nvSpPr>
          <p:cNvPr id="464" name="Google Shape;464;p98"/>
          <p:cNvSpPr txBox="1"/>
          <p:nvPr/>
        </p:nvSpPr>
        <p:spPr>
          <a:xfrm>
            <a:off x="1566639" y="3789040"/>
            <a:ext cx="97013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0" i="0" u="none" strike="noStrike" cap="none">
                <a:solidFill>
                  <a:srgbClr val="FF0000"/>
                </a:solidFill>
                <a:latin typeface="Arial"/>
                <a:ea typeface="Arial"/>
                <a:cs typeface="Arial"/>
                <a:sym typeface="Arial"/>
              </a:rPr>
              <a:t>Chapter 1</a:t>
            </a:r>
            <a:endParaRPr/>
          </a:p>
        </p:txBody>
      </p:sp>
      <p:sp>
        <p:nvSpPr>
          <p:cNvPr id="465" name="Google Shape;465;p98"/>
          <p:cNvSpPr txBox="1"/>
          <p:nvPr/>
        </p:nvSpPr>
        <p:spPr>
          <a:xfrm>
            <a:off x="3222823" y="3789040"/>
            <a:ext cx="97013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rgbClr val="FF0000"/>
                </a:solidFill>
                <a:latin typeface="Arial"/>
                <a:ea typeface="Arial"/>
                <a:cs typeface="Arial"/>
                <a:sym typeface="Arial"/>
              </a:rPr>
              <a:t>Chapter 2</a:t>
            </a:r>
            <a:endParaRPr/>
          </a:p>
        </p:txBody>
      </p:sp>
      <p:sp>
        <p:nvSpPr>
          <p:cNvPr id="466" name="Google Shape;466;p98"/>
          <p:cNvSpPr txBox="1"/>
          <p:nvPr/>
        </p:nvSpPr>
        <p:spPr>
          <a:xfrm>
            <a:off x="4727104" y="3789040"/>
            <a:ext cx="97013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dirty="0">
                <a:solidFill>
                  <a:srgbClr val="FF0000"/>
                </a:solidFill>
                <a:latin typeface="Arial"/>
                <a:ea typeface="Arial"/>
                <a:cs typeface="Arial"/>
                <a:sym typeface="Arial"/>
              </a:rPr>
              <a:t>Chapter 3</a:t>
            </a:r>
            <a:endParaRPr dirty="0"/>
          </a:p>
        </p:txBody>
      </p:sp>
      <p:sp>
        <p:nvSpPr>
          <p:cNvPr id="467" name="Google Shape;467;p98"/>
          <p:cNvSpPr txBox="1"/>
          <p:nvPr/>
        </p:nvSpPr>
        <p:spPr>
          <a:xfrm>
            <a:off x="6576367" y="3789040"/>
            <a:ext cx="97013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dirty="0">
                <a:solidFill>
                  <a:srgbClr val="FF0000"/>
                </a:solidFill>
                <a:latin typeface="Arial"/>
                <a:ea typeface="Arial"/>
                <a:cs typeface="Arial"/>
                <a:sym typeface="Arial"/>
              </a:rPr>
              <a:t>Chapter 4</a:t>
            </a:r>
            <a:endParaRPr dirty="0"/>
          </a:p>
        </p:txBody>
      </p:sp>
      <p:cxnSp>
        <p:nvCxnSpPr>
          <p:cNvPr id="469" name="Google Shape;469;p98"/>
          <p:cNvCxnSpPr>
            <a:cxnSpLocks/>
          </p:cNvCxnSpPr>
          <p:nvPr/>
        </p:nvCxnSpPr>
        <p:spPr>
          <a:xfrm flipV="1">
            <a:off x="1240632" y="4343400"/>
            <a:ext cx="6912768" cy="21704"/>
          </a:xfrm>
          <a:prstGeom prst="straightConnector1">
            <a:avLst/>
          </a:prstGeom>
          <a:noFill/>
          <a:ln w="3810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sp>
        <p:nvSpPr>
          <p:cNvPr id="470" name="Google Shape;470;p98"/>
          <p:cNvSpPr txBox="1"/>
          <p:nvPr/>
        </p:nvSpPr>
        <p:spPr>
          <a:xfrm rot="-3638867">
            <a:off x="839930" y="4647118"/>
            <a:ext cx="72008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Arial"/>
                <a:ea typeface="Arial"/>
                <a:cs typeface="Arial"/>
                <a:sym typeface="Arial"/>
              </a:rPr>
              <a:t>2001</a:t>
            </a:r>
            <a:endParaRPr dirty="0"/>
          </a:p>
        </p:txBody>
      </p:sp>
      <p:sp>
        <p:nvSpPr>
          <p:cNvPr id="471" name="Google Shape;471;p98"/>
          <p:cNvSpPr txBox="1"/>
          <p:nvPr/>
        </p:nvSpPr>
        <p:spPr>
          <a:xfrm rot="-3638867">
            <a:off x="2356762" y="4664630"/>
            <a:ext cx="72008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Arial"/>
                <a:ea typeface="Arial"/>
                <a:cs typeface="Arial"/>
                <a:sym typeface="Arial"/>
              </a:rPr>
              <a:t>2006</a:t>
            </a:r>
            <a:endParaRPr dirty="0"/>
          </a:p>
        </p:txBody>
      </p:sp>
      <p:cxnSp>
        <p:nvCxnSpPr>
          <p:cNvPr id="472" name="Google Shape;472;p98"/>
          <p:cNvCxnSpPr/>
          <p:nvPr/>
        </p:nvCxnSpPr>
        <p:spPr>
          <a:xfrm>
            <a:off x="1240632" y="4365104"/>
            <a:ext cx="0" cy="216024"/>
          </a:xfrm>
          <a:prstGeom prst="straightConnector1">
            <a:avLst/>
          </a:prstGeom>
          <a:noFill/>
          <a:ln w="9525" cap="flat" cmpd="sng">
            <a:solidFill>
              <a:schemeClr val="dk1"/>
            </a:solidFill>
            <a:prstDash val="solid"/>
            <a:round/>
            <a:headEnd type="none" w="sm" len="sm"/>
            <a:tailEnd type="none" w="sm" len="sm"/>
          </a:ln>
        </p:spPr>
      </p:cxnSp>
      <p:cxnSp>
        <p:nvCxnSpPr>
          <p:cNvPr id="473" name="Google Shape;473;p98"/>
          <p:cNvCxnSpPr/>
          <p:nvPr/>
        </p:nvCxnSpPr>
        <p:spPr>
          <a:xfrm>
            <a:off x="2824808" y="4365104"/>
            <a:ext cx="0" cy="216024"/>
          </a:xfrm>
          <a:prstGeom prst="straightConnector1">
            <a:avLst/>
          </a:prstGeom>
          <a:noFill/>
          <a:ln w="9525" cap="flat" cmpd="sng">
            <a:solidFill>
              <a:schemeClr val="dk1"/>
            </a:solidFill>
            <a:prstDash val="solid"/>
            <a:round/>
            <a:headEnd type="none" w="sm" len="sm"/>
            <a:tailEnd type="none" w="sm" len="sm"/>
          </a:ln>
        </p:spPr>
      </p:cxnSp>
      <p:cxnSp>
        <p:nvCxnSpPr>
          <p:cNvPr id="474" name="Google Shape;474;p98"/>
          <p:cNvCxnSpPr/>
          <p:nvPr/>
        </p:nvCxnSpPr>
        <p:spPr>
          <a:xfrm>
            <a:off x="4553000" y="4365104"/>
            <a:ext cx="0" cy="216024"/>
          </a:xfrm>
          <a:prstGeom prst="straightConnector1">
            <a:avLst/>
          </a:prstGeom>
          <a:noFill/>
          <a:ln w="9525" cap="flat" cmpd="sng">
            <a:solidFill>
              <a:schemeClr val="dk1"/>
            </a:solidFill>
            <a:prstDash val="solid"/>
            <a:round/>
            <a:headEnd type="none" w="sm" len="sm"/>
            <a:tailEnd type="none" w="sm" len="sm"/>
          </a:ln>
        </p:spPr>
      </p:cxnSp>
      <p:cxnSp>
        <p:nvCxnSpPr>
          <p:cNvPr id="475" name="Google Shape;475;p98"/>
          <p:cNvCxnSpPr/>
          <p:nvPr/>
        </p:nvCxnSpPr>
        <p:spPr>
          <a:xfrm>
            <a:off x="6281192" y="4344516"/>
            <a:ext cx="0" cy="216024"/>
          </a:xfrm>
          <a:prstGeom prst="straightConnector1">
            <a:avLst/>
          </a:prstGeom>
          <a:noFill/>
          <a:ln w="9525" cap="flat" cmpd="sng">
            <a:solidFill>
              <a:schemeClr val="dk1"/>
            </a:solidFill>
            <a:prstDash val="solid"/>
            <a:round/>
            <a:headEnd type="none" w="sm" len="sm"/>
            <a:tailEnd type="none" w="sm" len="sm"/>
          </a:ln>
        </p:spPr>
      </p:cxnSp>
      <p:sp>
        <p:nvSpPr>
          <p:cNvPr id="477" name="Google Shape;477;p98"/>
          <p:cNvSpPr txBox="1"/>
          <p:nvPr/>
        </p:nvSpPr>
        <p:spPr>
          <a:xfrm rot="-3638867">
            <a:off x="4084954" y="4664630"/>
            <a:ext cx="72008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Arial"/>
                <a:ea typeface="Arial"/>
                <a:cs typeface="Arial"/>
                <a:sym typeface="Arial"/>
              </a:rPr>
              <a:t>2013</a:t>
            </a:r>
            <a:endParaRPr dirty="0"/>
          </a:p>
        </p:txBody>
      </p:sp>
      <p:sp>
        <p:nvSpPr>
          <p:cNvPr id="478" name="Google Shape;478;p98"/>
          <p:cNvSpPr txBox="1"/>
          <p:nvPr/>
        </p:nvSpPr>
        <p:spPr>
          <a:xfrm rot="-3638867">
            <a:off x="5813134" y="4664630"/>
            <a:ext cx="72008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Arial"/>
                <a:ea typeface="Arial"/>
                <a:cs typeface="Arial"/>
                <a:sym typeface="Arial"/>
              </a:rPr>
              <a:t>2017</a:t>
            </a:r>
            <a:endParaRPr dirty="0"/>
          </a:p>
        </p:txBody>
      </p:sp>
      <p:sp>
        <p:nvSpPr>
          <p:cNvPr id="479" name="Google Shape;479;p98"/>
          <p:cNvSpPr txBox="1"/>
          <p:nvPr/>
        </p:nvSpPr>
        <p:spPr>
          <a:xfrm rot="-3638867">
            <a:off x="6215094" y="4664630"/>
            <a:ext cx="72008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Arial"/>
                <a:ea typeface="Arial"/>
                <a:cs typeface="Arial"/>
                <a:sym typeface="Arial"/>
              </a:rPr>
              <a:t>2018</a:t>
            </a:r>
            <a:endParaRPr dirty="0"/>
          </a:p>
        </p:txBody>
      </p:sp>
      <p:cxnSp>
        <p:nvCxnSpPr>
          <p:cNvPr id="480" name="Google Shape;480;p98"/>
          <p:cNvCxnSpPr/>
          <p:nvPr/>
        </p:nvCxnSpPr>
        <p:spPr>
          <a:xfrm>
            <a:off x="7165504" y="4344516"/>
            <a:ext cx="0" cy="216024"/>
          </a:xfrm>
          <a:prstGeom prst="straightConnector1">
            <a:avLst/>
          </a:prstGeom>
          <a:noFill/>
          <a:ln w="12700" cap="flat" cmpd="sng">
            <a:solidFill>
              <a:srgbClr val="FF0000"/>
            </a:solidFill>
            <a:prstDash val="solid"/>
            <a:round/>
            <a:headEnd type="none" w="sm" len="sm"/>
            <a:tailEnd type="none" w="sm" len="sm"/>
          </a:ln>
        </p:spPr>
      </p:cxnSp>
      <p:sp>
        <p:nvSpPr>
          <p:cNvPr id="481" name="Google Shape;481;p98"/>
          <p:cNvSpPr txBox="1"/>
          <p:nvPr/>
        </p:nvSpPr>
        <p:spPr>
          <a:xfrm rot="-3638867">
            <a:off x="6653413" y="4659449"/>
            <a:ext cx="794146"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FF0000"/>
                </a:solidFill>
                <a:latin typeface="Arial"/>
                <a:ea typeface="Arial"/>
                <a:cs typeface="Arial"/>
                <a:sym typeface="Arial"/>
              </a:rPr>
              <a:t>Today</a:t>
            </a:r>
            <a:endParaRPr dirty="0"/>
          </a:p>
        </p:txBody>
      </p:sp>
      <p:sp>
        <p:nvSpPr>
          <p:cNvPr id="485" name="Google Shape;485;p98"/>
          <p:cNvSpPr txBox="1">
            <a:spLocks noGrp="1"/>
          </p:cNvSpPr>
          <p:nvPr>
            <p:ph type="title"/>
          </p:nvPr>
        </p:nvSpPr>
        <p:spPr>
          <a:xfrm>
            <a:off x="457200" y="3508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A NetHope Timeline</a:t>
            </a:r>
            <a:endParaRPr dirty="0"/>
          </a:p>
        </p:txBody>
      </p:sp>
      <p:sp>
        <p:nvSpPr>
          <p:cNvPr id="36" name="Google Shape;470;p98">
            <a:extLst>
              <a:ext uri="{FF2B5EF4-FFF2-40B4-BE49-F238E27FC236}">
                <a16:creationId xmlns:a16="http://schemas.microsoft.com/office/drawing/2014/main" id="{0477D079-D033-4EAB-BEA0-533472D8050D}"/>
              </a:ext>
            </a:extLst>
          </p:cNvPr>
          <p:cNvSpPr txBox="1"/>
          <p:nvPr/>
        </p:nvSpPr>
        <p:spPr>
          <a:xfrm>
            <a:off x="868877" y="2328446"/>
            <a:ext cx="1569523" cy="5152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FF0000"/>
                </a:solidFill>
                <a:latin typeface="Arial"/>
                <a:ea typeface="Arial"/>
                <a:cs typeface="Arial"/>
                <a:sym typeface="Arial"/>
              </a:rPr>
              <a:t>Dotcom </a:t>
            </a:r>
          </a:p>
          <a:p>
            <a:pPr marL="0" marR="0" lvl="0" indent="0" algn="l" rtl="0">
              <a:spcBef>
                <a:spcPts val="0"/>
              </a:spcBef>
              <a:spcAft>
                <a:spcPts val="0"/>
              </a:spcAft>
              <a:buNone/>
            </a:pPr>
            <a:r>
              <a:rPr lang="en-US" sz="1600" dirty="0">
                <a:solidFill>
                  <a:srgbClr val="FF0000"/>
                </a:solidFill>
                <a:latin typeface="Arial"/>
                <a:ea typeface="Arial"/>
                <a:cs typeface="Arial"/>
                <a:sym typeface="Arial"/>
              </a:rPr>
              <a:t>Crash</a:t>
            </a:r>
            <a:endParaRPr dirty="0">
              <a:solidFill>
                <a:srgbClr val="FF0000"/>
              </a:solidFill>
            </a:endParaRPr>
          </a:p>
        </p:txBody>
      </p:sp>
      <p:sp>
        <p:nvSpPr>
          <p:cNvPr id="42" name="Google Shape;478;p98">
            <a:extLst>
              <a:ext uri="{FF2B5EF4-FFF2-40B4-BE49-F238E27FC236}">
                <a16:creationId xmlns:a16="http://schemas.microsoft.com/office/drawing/2014/main" id="{83F635E4-8652-464E-83B7-60ABF01023DC}"/>
              </a:ext>
            </a:extLst>
          </p:cNvPr>
          <p:cNvSpPr txBox="1"/>
          <p:nvPr/>
        </p:nvSpPr>
        <p:spPr>
          <a:xfrm rot="-3638867">
            <a:off x="5148294" y="4647118"/>
            <a:ext cx="72008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Arial"/>
                <a:ea typeface="Arial"/>
                <a:cs typeface="Arial"/>
                <a:sym typeface="Arial"/>
              </a:rPr>
              <a:t>2014</a:t>
            </a:r>
            <a:endParaRPr dirty="0"/>
          </a:p>
        </p:txBody>
      </p:sp>
      <p:cxnSp>
        <p:nvCxnSpPr>
          <p:cNvPr id="45" name="Google Shape;476;p98">
            <a:extLst>
              <a:ext uri="{FF2B5EF4-FFF2-40B4-BE49-F238E27FC236}">
                <a16:creationId xmlns:a16="http://schemas.microsoft.com/office/drawing/2014/main" id="{F1479368-ECC0-4342-BD8B-28B93DC4E15E}"/>
              </a:ext>
            </a:extLst>
          </p:cNvPr>
          <p:cNvCxnSpPr/>
          <p:nvPr/>
        </p:nvCxnSpPr>
        <p:spPr>
          <a:xfrm>
            <a:off x="5565304" y="4355976"/>
            <a:ext cx="0" cy="216024"/>
          </a:xfrm>
          <a:prstGeom prst="straightConnector1">
            <a:avLst/>
          </a:prstGeom>
          <a:noFill/>
          <a:ln w="9525" cap="flat" cmpd="sng">
            <a:solidFill>
              <a:schemeClr val="dk1"/>
            </a:solidFill>
            <a:prstDash val="solid"/>
            <a:round/>
            <a:headEnd type="none" w="sm" len="sm"/>
            <a:tailEnd type="none" w="sm" len="sm"/>
          </a:ln>
        </p:spPr>
      </p:cxnSp>
      <p:cxnSp>
        <p:nvCxnSpPr>
          <p:cNvPr id="46" name="Google Shape;476;p98">
            <a:extLst>
              <a:ext uri="{FF2B5EF4-FFF2-40B4-BE49-F238E27FC236}">
                <a16:creationId xmlns:a16="http://schemas.microsoft.com/office/drawing/2014/main" id="{1DE8127B-0DF2-4300-B829-A9CFD70A89CE}"/>
              </a:ext>
            </a:extLst>
          </p:cNvPr>
          <p:cNvCxnSpPr/>
          <p:nvPr/>
        </p:nvCxnSpPr>
        <p:spPr>
          <a:xfrm>
            <a:off x="6632104" y="4343400"/>
            <a:ext cx="0" cy="216024"/>
          </a:xfrm>
          <a:prstGeom prst="straightConnector1">
            <a:avLst/>
          </a:prstGeom>
          <a:noFill/>
          <a:ln w="9525" cap="flat" cmpd="sng">
            <a:solidFill>
              <a:schemeClr val="dk1"/>
            </a:solidFill>
            <a:prstDash val="solid"/>
            <a:round/>
            <a:headEnd type="none" w="sm" len="sm"/>
            <a:tailEnd type="none" w="sm" len="sm"/>
          </a:ln>
        </p:spPr>
      </p:cxnSp>
      <p:sp>
        <p:nvSpPr>
          <p:cNvPr id="3" name="TextBox 2">
            <a:extLst>
              <a:ext uri="{FF2B5EF4-FFF2-40B4-BE49-F238E27FC236}">
                <a16:creationId xmlns:a16="http://schemas.microsoft.com/office/drawing/2014/main" id="{57AEA49D-5296-442A-8671-B24A02E27400}"/>
              </a:ext>
            </a:extLst>
          </p:cNvPr>
          <p:cNvSpPr txBox="1"/>
          <p:nvPr/>
        </p:nvSpPr>
        <p:spPr>
          <a:xfrm>
            <a:off x="2679587" y="5715000"/>
            <a:ext cx="3817618" cy="369332"/>
          </a:xfrm>
          <a:prstGeom prst="rect">
            <a:avLst/>
          </a:prstGeom>
          <a:noFill/>
        </p:spPr>
        <p:txBody>
          <a:bodyPr wrap="square" rtlCol="0">
            <a:spAutoFit/>
          </a:bodyPr>
          <a:lstStyle/>
          <a:p>
            <a:pPr algn="ctr"/>
            <a:r>
              <a:rPr lang="en-US" b="1" dirty="0">
                <a:solidFill>
                  <a:srgbClr val="FF0000"/>
                </a:solidFill>
              </a:rPr>
              <a:t>An external, economic viewpoint</a:t>
            </a:r>
          </a:p>
        </p:txBody>
      </p:sp>
      <p:sp>
        <p:nvSpPr>
          <p:cNvPr id="47" name="Google Shape;470;p98">
            <a:extLst>
              <a:ext uri="{FF2B5EF4-FFF2-40B4-BE49-F238E27FC236}">
                <a16:creationId xmlns:a16="http://schemas.microsoft.com/office/drawing/2014/main" id="{EECDBFE7-6E64-4B6F-8F34-B8BB883EDD12}"/>
              </a:ext>
            </a:extLst>
          </p:cNvPr>
          <p:cNvSpPr txBox="1"/>
          <p:nvPr/>
        </p:nvSpPr>
        <p:spPr>
          <a:xfrm>
            <a:off x="3048000" y="2252246"/>
            <a:ext cx="1264723" cy="554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FF0000"/>
                </a:solidFill>
                <a:latin typeface="Arial"/>
                <a:ea typeface="Arial"/>
                <a:cs typeface="Arial"/>
                <a:sym typeface="Arial"/>
              </a:rPr>
              <a:t>Great Recession</a:t>
            </a:r>
            <a:endParaRPr dirty="0">
              <a:solidFill>
                <a:srgbClr val="FF0000"/>
              </a:solidFill>
            </a:endParaRPr>
          </a:p>
        </p:txBody>
      </p:sp>
      <p:sp>
        <p:nvSpPr>
          <p:cNvPr id="48" name="Google Shape;470;p98">
            <a:extLst>
              <a:ext uri="{FF2B5EF4-FFF2-40B4-BE49-F238E27FC236}">
                <a16:creationId xmlns:a16="http://schemas.microsoft.com/office/drawing/2014/main" id="{1C49022A-EB00-4E59-B24E-9C90DC7A575F}"/>
              </a:ext>
            </a:extLst>
          </p:cNvPr>
          <p:cNvSpPr txBox="1"/>
          <p:nvPr/>
        </p:nvSpPr>
        <p:spPr>
          <a:xfrm>
            <a:off x="5898077" y="2252246"/>
            <a:ext cx="1417123" cy="5914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FF0000"/>
                </a:solidFill>
                <a:latin typeface="Arial"/>
                <a:ea typeface="Arial"/>
                <a:cs typeface="Arial"/>
                <a:sym typeface="Arial"/>
              </a:rPr>
              <a:t>Reduced NGO funding</a:t>
            </a:r>
            <a:endParaRPr dirty="0">
              <a:solidFill>
                <a:srgbClr val="FF0000"/>
              </a:solidFill>
            </a:endParaRPr>
          </a:p>
        </p:txBody>
      </p:sp>
      <p:sp>
        <p:nvSpPr>
          <p:cNvPr id="49" name="Google Shape;470;p98">
            <a:extLst>
              <a:ext uri="{FF2B5EF4-FFF2-40B4-BE49-F238E27FC236}">
                <a16:creationId xmlns:a16="http://schemas.microsoft.com/office/drawing/2014/main" id="{6EC72F61-E128-4147-9640-D3215B2C0A74}"/>
              </a:ext>
            </a:extLst>
          </p:cNvPr>
          <p:cNvSpPr txBox="1"/>
          <p:nvPr/>
        </p:nvSpPr>
        <p:spPr>
          <a:xfrm>
            <a:off x="5898077" y="1752600"/>
            <a:ext cx="1417123" cy="5914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FF0000"/>
                </a:solidFill>
                <a:latin typeface="Arial"/>
                <a:ea typeface="Arial"/>
                <a:cs typeface="Arial"/>
                <a:sym typeface="Arial"/>
              </a:rPr>
              <a:t>Bull Market</a:t>
            </a:r>
            <a:endParaRPr dirty="0">
              <a:solidFill>
                <a:srgbClr val="FF0000"/>
              </a:solidFill>
            </a:endParaRPr>
          </a:p>
        </p:txBody>
      </p:sp>
      <p:sp>
        <p:nvSpPr>
          <p:cNvPr id="2" name="Speech Bubble: Oval 1">
            <a:extLst>
              <a:ext uri="{FF2B5EF4-FFF2-40B4-BE49-F238E27FC236}">
                <a16:creationId xmlns:a16="http://schemas.microsoft.com/office/drawing/2014/main" id="{2929ACBD-FC5A-4046-B778-45FD2B7B56C9}"/>
              </a:ext>
            </a:extLst>
          </p:cNvPr>
          <p:cNvSpPr/>
          <p:nvPr/>
        </p:nvSpPr>
        <p:spPr>
          <a:xfrm>
            <a:off x="457200" y="752580"/>
            <a:ext cx="1935572" cy="1280150"/>
          </a:xfrm>
          <a:prstGeom prst="wedgeEllipseCallout">
            <a:avLst>
              <a:gd name="adj1" fmla="val -8038"/>
              <a:gd name="adj2" fmla="val 77124"/>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Cisco Fellowship program driver</a:t>
            </a:r>
          </a:p>
        </p:txBody>
      </p:sp>
    </p:spTree>
    <p:extLst>
      <p:ext uri="{BB962C8B-B14F-4D97-AF65-F5344CB8AC3E}">
        <p14:creationId xmlns:p14="http://schemas.microsoft.com/office/powerpoint/2010/main" val="326308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1"/>
                                        </p:tgtEl>
                                        <p:attrNameLst>
                                          <p:attrName>style.visibility</p:attrName>
                                        </p:attrNameLst>
                                      </p:cBhvr>
                                      <p:to>
                                        <p:strVal val="visible"/>
                                      </p:to>
                                    </p:set>
                                    <p:anim calcmode="lin" valueType="num">
                                      <p:cBhvr additive="base">
                                        <p:cTn id="7" dur="500"/>
                                        <p:tgtEl>
                                          <p:spTgt spid="48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452"/>
        <p:cNvGrpSpPr/>
        <p:nvPr/>
      </p:nvGrpSpPr>
      <p:grpSpPr>
        <a:xfrm>
          <a:off x="0" y="0"/>
          <a:ext cx="0" cy="0"/>
          <a:chOff x="0" y="0"/>
          <a:chExt cx="0" cy="0"/>
        </a:xfrm>
      </p:grpSpPr>
      <p:grpSp>
        <p:nvGrpSpPr>
          <p:cNvPr id="453" name="Google Shape;453;p98"/>
          <p:cNvGrpSpPr/>
          <p:nvPr/>
        </p:nvGrpSpPr>
        <p:grpSpPr>
          <a:xfrm>
            <a:off x="1170733" y="3053489"/>
            <a:ext cx="6909171" cy="751020"/>
            <a:chOff x="2109" y="1656489"/>
            <a:chExt cx="6909171" cy="751020"/>
          </a:xfrm>
        </p:grpSpPr>
        <p:sp>
          <p:nvSpPr>
            <p:cNvPr id="454" name="Google Shape;454;p98"/>
            <p:cNvSpPr/>
            <p:nvPr/>
          </p:nvSpPr>
          <p:spPr>
            <a:xfrm>
              <a:off x="2109" y="1656489"/>
              <a:ext cx="1877552" cy="751020"/>
            </a:xfrm>
            <a:prstGeom prst="chevron">
              <a:avLst>
                <a:gd name="adj" fmla="val 5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8"/>
            <p:cNvSpPr txBox="1"/>
            <p:nvPr/>
          </p:nvSpPr>
          <p:spPr>
            <a:xfrm>
              <a:off x="377619" y="1656489"/>
              <a:ext cx="1126532" cy="751020"/>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b="0" i="0" u="none" strike="noStrike" cap="none" dirty="0">
                  <a:solidFill>
                    <a:schemeClr val="lt1"/>
                  </a:solidFill>
                  <a:latin typeface="Arial"/>
                  <a:ea typeface="Arial"/>
                  <a:cs typeface="Arial"/>
                  <a:sym typeface="Arial"/>
                </a:rPr>
                <a:t>Incubator</a:t>
              </a:r>
              <a:endParaRPr dirty="0"/>
            </a:p>
          </p:txBody>
        </p:sp>
        <p:sp>
          <p:nvSpPr>
            <p:cNvPr id="456" name="Google Shape;456;p98"/>
            <p:cNvSpPr/>
            <p:nvPr/>
          </p:nvSpPr>
          <p:spPr>
            <a:xfrm>
              <a:off x="1656184" y="1656489"/>
              <a:ext cx="1877552" cy="751020"/>
            </a:xfrm>
            <a:prstGeom prst="chevron">
              <a:avLst>
                <a:gd name="adj" fmla="val 50000"/>
              </a:avLst>
            </a:prstGeom>
            <a:gradFill>
              <a:gsLst>
                <a:gs pos="0">
                  <a:srgbClr val="388D3F"/>
                </a:gs>
                <a:gs pos="80000">
                  <a:srgbClr val="49BB54"/>
                </a:gs>
                <a:gs pos="100000">
                  <a:srgbClr val="47BE53"/>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8"/>
            <p:cNvSpPr txBox="1"/>
            <p:nvPr/>
          </p:nvSpPr>
          <p:spPr>
            <a:xfrm>
              <a:off x="2031694" y="1656489"/>
              <a:ext cx="1218792" cy="751020"/>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b="0" i="0" u="none" strike="noStrike" cap="none" dirty="0">
                  <a:solidFill>
                    <a:schemeClr val="lt1"/>
                  </a:solidFill>
                  <a:latin typeface="Arial"/>
                  <a:ea typeface="Arial"/>
                  <a:cs typeface="Arial"/>
                  <a:sym typeface="Arial"/>
                </a:rPr>
                <a:t>Governance</a:t>
              </a:r>
              <a:endParaRPr dirty="0"/>
            </a:p>
          </p:txBody>
        </p:sp>
        <p:sp>
          <p:nvSpPr>
            <p:cNvPr id="458" name="Google Shape;458;p98"/>
            <p:cNvSpPr/>
            <p:nvPr/>
          </p:nvSpPr>
          <p:spPr>
            <a:xfrm>
              <a:off x="3292534" y="1656489"/>
              <a:ext cx="1820033" cy="751020"/>
            </a:xfrm>
            <a:prstGeom prst="chevron">
              <a:avLst>
                <a:gd name="adj" fmla="val 50000"/>
              </a:avLst>
            </a:prstGeom>
            <a:gradFill>
              <a:gsLst>
                <a:gs pos="0">
                  <a:srgbClr val="3A897F"/>
                </a:gs>
                <a:gs pos="80000">
                  <a:srgbClr val="4DB3A8"/>
                </a:gs>
                <a:gs pos="100000">
                  <a:srgbClr val="4CB6AA"/>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9" name="Google Shape;459;p98"/>
            <p:cNvSpPr txBox="1"/>
            <p:nvPr/>
          </p:nvSpPr>
          <p:spPr>
            <a:xfrm>
              <a:off x="3651148" y="1656489"/>
              <a:ext cx="1126532" cy="751020"/>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b="0" i="0" u="none" strike="noStrike" cap="none" dirty="0">
                  <a:solidFill>
                    <a:schemeClr val="lt1"/>
                  </a:solidFill>
                  <a:latin typeface="Arial"/>
                  <a:ea typeface="Arial"/>
                  <a:cs typeface="Arial"/>
                  <a:sym typeface="Arial"/>
                </a:rPr>
                <a:t>Transitions</a:t>
              </a:r>
              <a:endParaRPr dirty="0"/>
            </a:p>
          </p:txBody>
        </p:sp>
        <p:sp>
          <p:nvSpPr>
            <p:cNvPr id="462" name="Google Shape;462;p98"/>
            <p:cNvSpPr/>
            <p:nvPr/>
          </p:nvSpPr>
          <p:spPr>
            <a:xfrm>
              <a:off x="4870348" y="1656489"/>
              <a:ext cx="2040932" cy="751020"/>
            </a:xfrm>
            <a:prstGeom prst="chevron">
              <a:avLst>
                <a:gd name="adj" fmla="val 50000"/>
              </a:avLst>
            </a:prstGeom>
            <a:gradFill>
              <a:gsLst>
                <a:gs pos="0">
                  <a:srgbClr val="5C417C"/>
                </a:gs>
                <a:gs pos="80000">
                  <a:srgbClr val="7955A4"/>
                </a:gs>
                <a:gs pos="100000">
                  <a:srgbClr val="7955A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8"/>
            <p:cNvSpPr txBox="1"/>
            <p:nvPr/>
          </p:nvSpPr>
          <p:spPr>
            <a:xfrm>
              <a:off x="5409238" y="1656489"/>
              <a:ext cx="1126532" cy="751020"/>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b="0" i="0" u="none" strike="noStrike" cap="none" dirty="0">
                  <a:solidFill>
                    <a:schemeClr val="lt1"/>
                  </a:solidFill>
                  <a:latin typeface="Arial"/>
                  <a:ea typeface="Arial"/>
                  <a:cs typeface="Arial"/>
                  <a:sym typeface="Arial"/>
                </a:rPr>
                <a:t>Strategic</a:t>
              </a:r>
              <a:endParaRPr dirty="0"/>
            </a:p>
          </p:txBody>
        </p:sp>
      </p:grpSp>
      <p:sp>
        <p:nvSpPr>
          <p:cNvPr id="464" name="Google Shape;464;p98"/>
          <p:cNvSpPr txBox="1"/>
          <p:nvPr/>
        </p:nvSpPr>
        <p:spPr>
          <a:xfrm>
            <a:off x="1566639" y="3789040"/>
            <a:ext cx="97013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0" i="0" u="none" strike="noStrike" cap="none">
                <a:solidFill>
                  <a:srgbClr val="FF0000"/>
                </a:solidFill>
                <a:latin typeface="Arial"/>
                <a:ea typeface="Arial"/>
                <a:cs typeface="Arial"/>
                <a:sym typeface="Arial"/>
              </a:rPr>
              <a:t>Chapter 1</a:t>
            </a:r>
            <a:endParaRPr/>
          </a:p>
        </p:txBody>
      </p:sp>
      <p:sp>
        <p:nvSpPr>
          <p:cNvPr id="465" name="Google Shape;465;p98"/>
          <p:cNvSpPr txBox="1"/>
          <p:nvPr/>
        </p:nvSpPr>
        <p:spPr>
          <a:xfrm>
            <a:off x="3222823" y="3789040"/>
            <a:ext cx="97013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rgbClr val="FF0000"/>
                </a:solidFill>
                <a:latin typeface="Arial"/>
                <a:ea typeface="Arial"/>
                <a:cs typeface="Arial"/>
                <a:sym typeface="Arial"/>
              </a:rPr>
              <a:t>Chapter 2</a:t>
            </a:r>
            <a:endParaRPr/>
          </a:p>
        </p:txBody>
      </p:sp>
      <p:sp>
        <p:nvSpPr>
          <p:cNvPr id="466" name="Google Shape;466;p98"/>
          <p:cNvSpPr txBox="1"/>
          <p:nvPr/>
        </p:nvSpPr>
        <p:spPr>
          <a:xfrm>
            <a:off x="4727104" y="3789040"/>
            <a:ext cx="97013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dirty="0">
                <a:solidFill>
                  <a:srgbClr val="FF0000"/>
                </a:solidFill>
                <a:latin typeface="Arial"/>
                <a:ea typeface="Arial"/>
                <a:cs typeface="Arial"/>
                <a:sym typeface="Arial"/>
              </a:rPr>
              <a:t>Chapter 3</a:t>
            </a:r>
            <a:endParaRPr dirty="0"/>
          </a:p>
        </p:txBody>
      </p:sp>
      <p:sp>
        <p:nvSpPr>
          <p:cNvPr id="467" name="Google Shape;467;p98"/>
          <p:cNvSpPr txBox="1"/>
          <p:nvPr/>
        </p:nvSpPr>
        <p:spPr>
          <a:xfrm>
            <a:off x="6576367" y="3789040"/>
            <a:ext cx="97013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dirty="0">
                <a:solidFill>
                  <a:srgbClr val="FF0000"/>
                </a:solidFill>
                <a:latin typeface="Arial"/>
                <a:ea typeface="Arial"/>
                <a:cs typeface="Arial"/>
                <a:sym typeface="Arial"/>
              </a:rPr>
              <a:t>Chapter 4</a:t>
            </a:r>
            <a:endParaRPr dirty="0"/>
          </a:p>
        </p:txBody>
      </p:sp>
      <p:cxnSp>
        <p:nvCxnSpPr>
          <p:cNvPr id="469" name="Google Shape;469;p98"/>
          <p:cNvCxnSpPr>
            <a:cxnSpLocks/>
          </p:cNvCxnSpPr>
          <p:nvPr/>
        </p:nvCxnSpPr>
        <p:spPr>
          <a:xfrm flipV="1">
            <a:off x="1240632" y="4343400"/>
            <a:ext cx="6912768" cy="21704"/>
          </a:xfrm>
          <a:prstGeom prst="straightConnector1">
            <a:avLst/>
          </a:prstGeom>
          <a:noFill/>
          <a:ln w="3810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sp>
        <p:nvSpPr>
          <p:cNvPr id="470" name="Google Shape;470;p98"/>
          <p:cNvSpPr txBox="1"/>
          <p:nvPr/>
        </p:nvSpPr>
        <p:spPr>
          <a:xfrm rot="-3638867">
            <a:off x="839930" y="4647118"/>
            <a:ext cx="72008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Arial"/>
                <a:ea typeface="Arial"/>
                <a:cs typeface="Arial"/>
                <a:sym typeface="Arial"/>
              </a:rPr>
              <a:t>2001</a:t>
            </a:r>
            <a:endParaRPr dirty="0"/>
          </a:p>
        </p:txBody>
      </p:sp>
      <p:sp>
        <p:nvSpPr>
          <p:cNvPr id="471" name="Google Shape;471;p98"/>
          <p:cNvSpPr txBox="1"/>
          <p:nvPr/>
        </p:nvSpPr>
        <p:spPr>
          <a:xfrm rot="-3638867">
            <a:off x="2356762" y="4664630"/>
            <a:ext cx="72008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Arial"/>
                <a:ea typeface="Arial"/>
                <a:cs typeface="Arial"/>
                <a:sym typeface="Arial"/>
              </a:rPr>
              <a:t>2006</a:t>
            </a:r>
            <a:endParaRPr dirty="0"/>
          </a:p>
        </p:txBody>
      </p:sp>
      <p:cxnSp>
        <p:nvCxnSpPr>
          <p:cNvPr id="472" name="Google Shape;472;p98"/>
          <p:cNvCxnSpPr/>
          <p:nvPr/>
        </p:nvCxnSpPr>
        <p:spPr>
          <a:xfrm>
            <a:off x="1240632" y="4365104"/>
            <a:ext cx="0" cy="216024"/>
          </a:xfrm>
          <a:prstGeom prst="straightConnector1">
            <a:avLst/>
          </a:prstGeom>
          <a:noFill/>
          <a:ln w="9525" cap="flat" cmpd="sng">
            <a:solidFill>
              <a:schemeClr val="dk1"/>
            </a:solidFill>
            <a:prstDash val="solid"/>
            <a:round/>
            <a:headEnd type="none" w="sm" len="sm"/>
            <a:tailEnd type="none" w="sm" len="sm"/>
          </a:ln>
        </p:spPr>
      </p:cxnSp>
      <p:cxnSp>
        <p:nvCxnSpPr>
          <p:cNvPr id="473" name="Google Shape;473;p98"/>
          <p:cNvCxnSpPr/>
          <p:nvPr/>
        </p:nvCxnSpPr>
        <p:spPr>
          <a:xfrm>
            <a:off x="2824808" y="4365104"/>
            <a:ext cx="0" cy="216024"/>
          </a:xfrm>
          <a:prstGeom prst="straightConnector1">
            <a:avLst/>
          </a:prstGeom>
          <a:noFill/>
          <a:ln w="9525" cap="flat" cmpd="sng">
            <a:solidFill>
              <a:schemeClr val="dk1"/>
            </a:solidFill>
            <a:prstDash val="solid"/>
            <a:round/>
            <a:headEnd type="none" w="sm" len="sm"/>
            <a:tailEnd type="none" w="sm" len="sm"/>
          </a:ln>
        </p:spPr>
      </p:cxnSp>
      <p:cxnSp>
        <p:nvCxnSpPr>
          <p:cNvPr id="474" name="Google Shape;474;p98"/>
          <p:cNvCxnSpPr/>
          <p:nvPr/>
        </p:nvCxnSpPr>
        <p:spPr>
          <a:xfrm>
            <a:off x="4553000" y="4365104"/>
            <a:ext cx="0" cy="216024"/>
          </a:xfrm>
          <a:prstGeom prst="straightConnector1">
            <a:avLst/>
          </a:prstGeom>
          <a:noFill/>
          <a:ln w="9525" cap="flat" cmpd="sng">
            <a:solidFill>
              <a:schemeClr val="dk1"/>
            </a:solidFill>
            <a:prstDash val="solid"/>
            <a:round/>
            <a:headEnd type="none" w="sm" len="sm"/>
            <a:tailEnd type="none" w="sm" len="sm"/>
          </a:ln>
        </p:spPr>
      </p:cxnSp>
      <p:cxnSp>
        <p:nvCxnSpPr>
          <p:cNvPr id="475" name="Google Shape;475;p98"/>
          <p:cNvCxnSpPr/>
          <p:nvPr/>
        </p:nvCxnSpPr>
        <p:spPr>
          <a:xfrm>
            <a:off x="6281192" y="4344516"/>
            <a:ext cx="0" cy="216024"/>
          </a:xfrm>
          <a:prstGeom prst="straightConnector1">
            <a:avLst/>
          </a:prstGeom>
          <a:noFill/>
          <a:ln w="9525" cap="flat" cmpd="sng">
            <a:solidFill>
              <a:schemeClr val="dk1"/>
            </a:solidFill>
            <a:prstDash val="solid"/>
            <a:round/>
            <a:headEnd type="none" w="sm" len="sm"/>
            <a:tailEnd type="none" w="sm" len="sm"/>
          </a:ln>
        </p:spPr>
      </p:cxnSp>
      <p:sp>
        <p:nvSpPr>
          <p:cNvPr id="477" name="Google Shape;477;p98"/>
          <p:cNvSpPr txBox="1"/>
          <p:nvPr/>
        </p:nvSpPr>
        <p:spPr>
          <a:xfrm rot="-3638867">
            <a:off x="4084954" y="4664630"/>
            <a:ext cx="72008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Arial"/>
                <a:ea typeface="Arial"/>
                <a:cs typeface="Arial"/>
                <a:sym typeface="Arial"/>
              </a:rPr>
              <a:t>2013</a:t>
            </a:r>
            <a:endParaRPr dirty="0"/>
          </a:p>
        </p:txBody>
      </p:sp>
      <p:sp>
        <p:nvSpPr>
          <p:cNvPr id="478" name="Google Shape;478;p98"/>
          <p:cNvSpPr txBox="1"/>
          <p:nvPr/>
        </p:nvSpPr>
        <p:spPr>
          <a:xfrm rot="-3638867">
            <a:off x="5813134" y="4664630"/>
            <a:ext cx="72008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Arial"/>
                <a:ea typeface="Arial"/>
                <a:cs typeface="Arial"/>
                <a:sym typeface="Arial"/>
              </a:rPr>
              <a:t>2017</a:t>
            </a:r>
            <a:endParaRPr dirty="0"/>
          </a:p>
        </p:txBody>
      </p:sp>
      <p:sp>
        <p:nvSpPr>
          <p:cNvPr id="479" name="Google Shape;479;p98"/>
          <p:cNvSpPr txBox="1"/>
          <p:nvPr/>
        </p:nvSpPr>
        <p:spPr>
          <a:xfrm rot="-3638867">
            <a:off x="6215094" y="4664630"/>
            <a:ext cx="72008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Arial"/>
                <a:ea typeface="Arial"/>
                <a:cs typeface="Arial"/>
                <a:sym typeface="Arial"/>
              </a:rPr>
              <a:t>2018</a:t>
            </a:r>
            <a:endParaRPr dirty="0"/>
          </a:p>
        </p:txBody>
      </p:sp>
      <p:cxnSp>
        <p:nvCxnSpPr>
          <p:cNvPr id="480" name="Google Shape;480;p98"/>
          <p:cNvCxnSpPr/>
          <p:nvPr/>
        </p:nvCxnSpPr>
        <p:spPr>
          <a:xfrm>
            <a:off x="7165504" y="4344516"/>
            <a:ext cx="0" cy="216024"/>
          </a:xfrm>
          <a:prstGeom prst="straightConnector1">
            <a:avLst/>
          </a:prstGeom>
          <a:noFill/>
          <a:ln w="12700" cap="flat" cmpd="sng">
            <a:solidFill>
              <a:srgbClr val="FF0000"/>
            </a:solidFill>
            <a:prstDash val="solid"/>
            <a:round/>
            <a:headEnd type="none" w="sm" len="sm"/>
            <a:tailEnd type="none" w="sm" len="sm"/>
          </a:ln>
        </p:spPr>
      </p:cxnSp>
      <p:sp>
        <p:nvSpPr>
          <p:cNvPr id="481" name="Google Shape;481;p98"/>
          <p:cNvSpPr txBox="1"/>
          <p:nvPr/>
        </p:nvSpPr>
        <p:spPr>
          <a:xfrm rot="-3638867">
            <a:off x="6653413" y="4659449"/>
            <a:ext cx="794146"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FF0000"/>
                </a:solidFill>
                <a:latin typeface="Arial"/>
                <a:ea typeface="Arial"/>
                <a:cs typeface="Arial"/>
                <a:sym typeface="Arial"/>
              </a:rPr>
              <a:t>Today</a:t>
            </a:r>
            <a:endParaRPr dirty="0"/>
          </a:p>
        </p:txBody>
      </p:sp>
      <p:sp>
        <p:nvSpPr>
          <p:cNvPr id="485" name="Google Shape;485;p98"/>
          <p:cNvSpPr txBox="1">
            <a:spLocks noGrp="1"/>
          </p:cNvSpPr>
          <p:nvPr>
            <p:ph type="title"/>
          </p:nvPr>
        </p:nvSpPr>
        <p:spPr>
          <a:xfrm>
            <a:off x="457200" y="3508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A NetHope Timeline</a:t>
            </a:r>
            <a:endParaRPr dirty="0"/>
          </a:p>
        </p:txBody>
      </p:sp>
      <p:sp>
        <p:nvSpPr>
          <p:cNvPr id="36" name="Google Shape;470;p98">
            <a:extLst>
              <a:ext uri="{FF2B5EF4-FFF2-40B4-BE49-F238E27FC236}">
                <a16:creationId xmlns:a16="http://schemas.microsoft.com/office/drawing/2014/main" id="{0477D079-D033-4EAB-BEA0-533472D8050D}"/>
              </a:ext>
            </a:extLst>
          </p:cNvPr>
          <p:cNvSpPr txBox="1"/>
          <p:nvPr/>
        </p:nvSpPr>
        <p:spPr>
          <a:xfrm rot="-3638867">
            <a:off x="943178" y="2269133"/>
            <a:ext cx="931145"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FF0000"/>
                </a:solidFill>
                <a:latin typeface="Arial"/>
                <a:ea typeface="Arial"/>
                <a:cs typeface="Arial"/>
                <a:sym typeface="Arial"/>
              </a:rPr>
              <a:t>1</a:t>
            </a:r>
            <a:r>
              <a:rPr lang="en-US" sz="1600" baseline="30000" dirty="0">
                <a:solidFill>
                  <a:srgbClr val="FF0000"/>
                </a:solidFill>
                <a:latin typeface="Arial"/>
                <a:ea typeface="Arial"/>
                <a:cs typeface="Arial"/>
                <a:sym typeface="Arial"/>
              </a:rPr>
              <a:t>st</a:t>
            </a:r>
            <a:r>
              <a:rPr lang="en-US" sz="1600" dirty="0">
                <a:solidFill>
                  <a:srgbClr val="FF0000"/>
                </a:solidFill>
                <a:latin typeface="Arial"/>
                <a:ea typeface="Arial"/>
                <a:cs typeface="Arial"/>
                <a:sym typeface="Arial"/>
              </a:rPr>
              <a:t> ED</a:t>
            </a:r>
            <a:endParaRPr dirty="0">
              <a:solidFill>
                <a:srgbClr val="FF0000"/>
              </a:solidFill>
            </a:endParaRPr>
          </a:p>
        </p:txBody>
      </p:sp>
      <p:sp>
        <p:nvSpPr>
          <p:cNvPr id="37" name="Google Shape;470;p98">
            <a:extLst>
              <a:ext uri="{FF2B5EF4-FFF2-40B4-BE49-F238E27FC236}">
                <a16:creationId xmlns:a16="http://schemas.microsoft.com/office/drawing/2014/main" id="{B722120B-9C92-41C5-B8FC-4F2CCF6FD3D1}"/>
              </a:ext>
            </a:extLst>
          </p:cNvPr>
          <p:cNvSpPr txBox="1"/>
          <p:nvPr/>
        </p:nvSpPr>
        <p:spPr>
          <a:xfrm rot="-3638867">
            <a:off x="2209372" y="2300703"/>
            <a:ext cx="931145"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FF0000"/>
                </a:solidFill>
                <a:latin typeface="Arial"/>
                <a:ea typeface="Arial"/>
                <a:cs typeface="Arial"/>
                <a:sym typeface="Arial"/>
              </a:rPr>
              <a:t>2</a:t>
            </a:r>
            <a:r>
              <a:rPr lang="en-US" sz="1600" baseline="30000" dirty="0">
                <a:solidFill>
                  <a:srgbClr val="FF0000"/>
                </a:solidFill>
                <a:latin typeface="Arial"/>
                <a:ea typeface="Arial"/>
                <a:cs typeface="Arial"/>
                <a:sym typeface="Arial"/>
              </a:rPr>
              <a:t>nd</a:t>
            </a:r>
            <a:r>
              <a:rPr lang="en-US" sz="1600" dirty="0">
                <a:solidFill>
                  <a:srgbClr val="FF0000"/>
                </a:solidFill>
                <a:latin typeface="Arial"/>
                <a:ea typeface="Arial"/>
                <a:cs typeface="Arial"/>
                <a:sym typeface="Arial"/>
              </a:rPr>
              <a:t> ED</a:t>
            </a:r>
            <a:endParaRPr dirty="0">
              <a:solidFill>
                <a:srgbClr val="FF0000"/>
              </a:solidFill>
            </a:endParaRPr>
          </a:p>
        </p:txBody>
      </p:sp>
      <p:sp>
        <p:nvSpPr>
          <p:cNvPr id="38" name="Google Shape;470;p98">
            <a:extLst>
              <a:ext uri="{FF2B5EF4-FFF2-40B4-BE49-F238E27FC236}">
                <a16:creationId xmlns:a16="http://schemas.microsoft.com/office/drawing/2014/main" id="{696B417F-63D0-4609-AD51-4C21800D2114}"/>
              </a:ext>
            </a:extLst>
          </p:cNvPr>
          <p:cNvSpPr txBox="1"/>
          <p:nvPr/>
        </p:nvSpPr>
        <p:spPr>
          <a:xfrm rot="-3638867">
            <a:off x="2666572" y="2300703"/>
            <a:ext cx="931145"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FF0000"/>
                </a:solidFill>
                <a:latin typeface="Arial"/>
                <a:ea typeface="Arial"/>
                <a:cs typeface="Arial"/>
                <a:sym typeface="Arial"/>
              </a:rPr>
              <a:t>1</a:t>
            </a:r>
            <a:r>
              <a:rPr lang="en-US" sz="1600" baseline="30000" dirty="0">
                <a:solidFill>
                  <a:srgbClr val="FF0000"/>
                </a:solidFill>
                <a:latin typeface="Arial"/>
                <a:ea typeface="Arial"/>
                <a:cs typeface="Arial"/>
                <a:sym typeface="Arial"/>
              </a:rPr>
              <a:t>st</a:t>
            </a:r>
            <a:r>
              <a:rPr lang="en-US" sz="1600" dirty="0">
                <a:solidFill>
                  <a:srgbClr val="FF0000"/>
                </a:solidFill>
                <a:latin typeface="Arial"/>
                <a:ea typeface="Arial"/>
                <a:cs typeface="Arial"/>
                <a:sym typeface="Arial"/>
              </a:rPr>
              <a:t> CEO</a:t>
            </a:r>
            <a:endParaRPr dirty="0">
              <a:solidFill>
                <a:srgbClr val="FF0000"/>
              </a:solidFill>
            </a:endParaRPr>
          </a:p>
        </p:txBody>
      </p:sp>
      <p:sp>
        <p:nvSpPr>
          <p:cNvPr id="39" name="Google Shape;470;p98">
            <a:extLst>
              <a:ext uri="{FF2B5EF4-FFF2-40B4-BE49-F238E27FC236}">
                <a16:creationId xmlns:a16="http://schemas.microsoft.com/office/drawing/2014/main" id="{E75E4EF6-0D63-47E3-ACA1-742816999754}"/>
              </a:ext>
            </a:extLst>
          </p:cNvPr>
          <p:cNvSpPr txBox="1"/>
          <p:nvPr/>
        </p:nvSpPr>
        <p:spPr>
          <a:xfrm rot="-3638867">
            <a:off x="4249528" y="2271222"/>
            <a:ext cx="998792"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FF0000"/>
                </a:solidFill>
                <a:latin typeface="Arial"/>
                <a:ea typeface="Arial"/>
                <a:cs typeface="Arial"/>
                <a:sym typeface="Arial"/>
              </a:rPr>
              <a:t>2</a:t>
            </a:r>
            <a:r>
              <a:rPr lang="en-US" sz="1600" baseline="30000" dirty="0">
                <a:solidFill>
                  <a:srgbClr val="FF0000"/>
                </a:solidFill>
                <a:latin typeface="Arial"/>
                <a:ea typeface="Arial"/>
                <a:cs typeface="Arial"/>
                <a:sym typeface="Arial"/>
              </a:rPr>
              <a:t>nd</a:t>
            </a:r>
            <a:r>
              <a:rPr lang="en-US" sz="1600" dirty="0">
                <a:solidFill>
                  <a:srgbClr val="FF0000"/>
                </a:solidFill>
                <a:latin typeface="Arial"/>
                <a:ea typeface="Arial"/>
                <a:cs typeface="Arial"/>
                <a:sym typeface="Arial"/>
              </a:rPr>
              <a:t> CEO</a:t>
            </a:r>
            <a:endParaRPr dirty="0">
              <a:solidFill>
                <a:srgbClr val="FF0000"/>
              </a:solidFill>
            </a:endParaRPr>
          </a:p>
        </p:txBody>
      </p:sp>
      <p:sp>
        <p:nvSpPr>
          <p:cNvPr id="40" name="Google Shape;470;p98">
            <a:extLst>
              <a:ext uri="{FF2B5EF4-FFF2-40B4-BE49-F238E27FC236}">
                <a16:creationId xmlns:a16="http://schemas.microsoft.com/office/drawing/2014/main" id="{8FEC639E-F125-4B00-AF50-A279DF7F645B}"/>
              </a:ext>
            </a:extLst>
          </p:cNvPr>
          <p:cNvSpPr txBox="1"/>
          <p:nvPr/>
        </p:nvSpPr>
        <p:spPr>
          <a:xfrm rot="-3638867">
            <a:off x="4673569" y="2253984"/>
            <a:ext cx="998792"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0070C0"/>
                </a:solidFill>
                <a:latin typeface="Arial"/>
                <a:ea typeface="Arial"/>
                <a:cs typeface="Arial"/>
                <a:sym typeface="Arial"/>
              </a:rPr>
              <a:t>2</a:t>
            </a:r>
            <a:r>
              <a:rPr lang="en-US" sz="1600" baseline="30000" dirty="0">
                <a:solidFill>
                  <a:srgbClr val="0070C0"/>
                </a:solidFill>
                <a:latin typeface="Arial"/>
                <a:ea typeface="Arial"/>
                <a:cs typeface="Arial"/>
                <a:sym typeface="Arial"/>
              </a:rPr>
              <a:t>nd</a:t>
            </a:r>
            <a:r>
              <a:rPr lang="en-US" sz="1600" dirty="0">
                <a:solidFill>
                  <a:srgbClr val="0070C0"/>
                </a:solidFill>
                <a:latin typeface="Arial"/>
                <a:ea typeface="Arial"/>
                <a:cs typeface="Arial"/>
                <a:sym typeface="Arial"/>
              </a:rPr>
              <a:t> Chair</a:t>
            </a:r>
            <a:endParaRPr dirty="0">
              <a:solidFill>
                <a:srgbClr val="0070C0"/>
              </a:solidFill>
            </a:endParaRPr>
          </a:p>
        </p:txBody>
      </p:sp>
      <p:sp>
        <p:nvSpPr>
          <p:cNvPr id="41" name="Google Shape;470;p98">
            <a:extLst>
              <a:ext uri="{FF2B5EF4-FFF2-40B4-BE49-F238E27FC236}">
                <a16:creationId xmlns:a16="http://schemas.microsoft.com/office/drawing/2014/main" id="{5FE0E4AC-2025-48F3-9D56-5D56DA8DC263}"/>
              </a:ext>
            </a:extLst>
          </p:cNvPr>
          <p:cNvSpPr txBox="1"/>
          <p:nvPr/>
        </p:nvSpPr>
        <p:spPr>
          <a:xfrm rot="-3638867">
            <a:off x="1876847" y="2330184"/>
            <a:ext cx="998792"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0070C0"/>
                </a:solidFill>
                <a:latin typeface="Arial"/>
                <a:ea typeface="Arial"/>
                <a:cs typeface="Arial"/>
                <a:sym typeface="Arial"/>
              </a:rPr>
              <a:t>1</a:t>
            </a:r>
            <a:r>
              <a:rPr lang="en-US" sz="1600" baseline="30000" dirty="0">
                <a:solidFill>
                  <a:srgbClr val="0070C0"/>
                </a:solidFill>
                <a:latin typeface="Arial"/>
                <a:ea typeface="Arial"/>
                <a:cs typeface="Arial"/>
                <a:sym typeface="Arial"/>
              </a:rPr>
              <a:t>st</a:t>
            </a:r>
            <a:r>
              <a:rPr lang="en-US" sz="1600" dirty="0">
                <a:solidFill>
                  <a:srgbClr val="0070C0"/>
                </a:solidFill>
                <a:latin typeface="Arial"/>
                <a:ea typeface="Arial"/>
                <a:cs typeface="Arial"/>
                <a:sym typeface="Arial"/>
              </a:rPr>
              <a:t> Chair</a:t>
            </a:r>
            <a:endParaRPr dirty="0">
              <a:solidFill>
                <a:srgbClr val="0070C0"/>
              </a:solidFill>
            </a:endParaRPr>
          </a:p>
        </p:txBody>
      </p:sp>
      <p:sp>
        <p:nvSpPr>
          <p:cNvPr id="42" name="Google Shape;478;p98">
            <a:extLst>
              <a:ext uri="{FF2B5EF4-FFF2-40B4-BE49-F238E27FC236}">
                <a16:creationId xmlns:a16="http://schemas.microsoft.com/office/drawing/2014/main" id="{83F635E4-8652-464E-83B7-60ABF01023DC}"/>
              </a:ext>
            </a:extLst>
          </p:cNvPr>
          <p:cNvSpPr txBox="1"/>
          <p:nvPr/>
        </p:nvSpPr>
        <p:spPr>
          <a:xfrm rot="-3638867">
            <a:off x="5148294" y="4647118"/>
            <a:ext cx="72008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Arial"/>
                <a:ea typeface="Arial"/>
                <a:cs typeface="Arial"/>
                <a:sym typeface="Arial"/>
              </a:rPr>
              <a:t>2014</a:t>
            </a:r>
            <a:endParaRPr dirty="0"/>
          </a:p>
        </p:txBody>
      </p:sp>
      <p:sp>
        <p:nvSpPr>
          <p:cNvPr id="43" name="Google Shape;470;p98">
            <a:extLst>
              <a:ext uri="{FF2B5EF4-FFF2-40B4-BE49-F238E27FC236}">
                <a16:creationId xmlns:a16="http://schemas.microsoft.com/office/drawing/2014/main" id="{02A13DA6-776B-4602-A9DA-D72D29B14C1C}"/>
              </a:ext>
            </a:extLst>
          </p:cNvPr>
          <p:cNvSpPr txBox="1"/>
          <p:nvPr/>
        </p:nvSpPr>
        <p:spPr>
          <a:xfrm rot="-3638867">
            <a:off x="6045169" y="2177784"/>
            <a:ext cx="998792"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0070C0"/>
                </a:solidFill>
                <a:latin typeface="Arial"/>
                <a:ea typeface="Arial"/>
                <a:cs typeface="Arial"/>
                <a:sym typeface="Arial"/>
              </a:rPr>
              <a:t>3</a:t>
            </a:r>
            <a:r>
              <a:rPr lang="en-US" sz="1600" baseline="30000" dirty="0">
                <a:solidFill>
                  <a:srgbClr val="0070C0"/>
                </a:solidFill>
                <a:latin typeface="Arial"/>
                <a:ea typeface="Arial"/>
                <a:cs typeface="Arial"/>
                <a:sym typeface="Arial"/>
              </a:rPr>
              <a:t>rd</a:t>
            </a:r>
            <a:r>
              <a:rPr lang="en-US" sz="1600" dirty="0">
                <a:solidFill>
                  <a:srgbClr val="0070C0"/>
                </a:solidFill>
                <a:latin typeface="Arial"/>
                <a:ea typeface="Arial"/>
                <a:cs typeface="Arial"/>
                <a:sym typeface="Arial"/>
              </a:rPr>
              <a:t> Chair</a:t>
            </a:r>
            <a:endParaRPr dirty="0">
              <a:solidFill>
                <a:srgbClr val="0070C0"/>
              </a:solidFill>
            </a:endParaRPr>
          </a:p>
        </p:txBody>
      </p:sp>
      <p:sp>
        <p:nvSpPr>
          <p:cNvPr id="44" name="Google Shape;470;p98">
            <a:extLst>
              <a:ext uri="{FF2B5EF4-FFF2-40B4-BE49-F238E27FC236}">
                <a16:creationId xmlns:a16="http://schemas.microsoft.com/office/drawing/2014/main" id="{2FB964B8-DAC7-4317-A6EF-167D8AB01CC7}"/>
              </a:ext>
            </a:extLst>
          </p:cNvPr>
          <p:cNvSpPr txBox="1"/>
          <p:nvPr/>
        </p:nvSpPr>
        <p:spPr>
          <a:xfrm rot="-3638867">
            <a:off x="6372647" y="2101584"/>
            <a:ext cx="998792"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0070C0"/>
                </a:solidFill>
                <a:latin typeface="Arial"/>
                <a:ea typeface="Arial"/>
                <a:cs typeface="Arial"/>
                <a:sym typeface="Arial"/>
              </a:rPr>
              <a:t>4</a:t>
            </a:r>
            <a:r>
              <a:rPr lang="en-US" sz="1600" baseline="30000" dirty="0">
                <a:solidFill>
                  <a:srgbClr val="0070C0"/>
                </a:solidFill>
                <a:latin typeface="Arial"/>
                <a:ea typeface="Arial"/>
                <a:cs typeface="Arial"/>
                <a:sym typeface="Arial"/>
              </a:rPr>
              <a:t>th</a:t>
            </a:r>
            <a:r>
              <a:rPr lang="en-US" sz="1600" dirty="0">
                <a:solidFill>
                  <a:srgbClr val="0070C0"/>
                </a:solidFill>
                <a:latin typeface="Arial"/>
                <a:ea typeface="Arial"/>
                <a:cs typeface="Arial"/>
                <a:sym typeface="Arial"/>
              </a:rPr>
              <a:t> Chair</a:t>
            </a:r>
            <a:endParaRPr dirty="0">
              <a:solidFill>
                <a:srgbClr val="0070C0"/>
              </a:solidFill>
            </a:endParaRPr>
          </a:p>
        </p:txBody>
      </p:sp>
      <p:cxnSp>
        <p:nvCxnSpPr>
          <p:cNvPr id="45" name="Google Shape;476;p98">
            <a:extLst>
              <a:ext uri="{FF2B5EF4-FFF2-40B4-BE49-F238E27FC236}">
                <a16:creationId xmlns:a16="http://schemas.microsoft.com/office/drawing/2014/main" id="{F1479368-ECC0-4342-BD8B-28B93DC4E15E}"/>
              </a:ext>
            </a:extLst>
          </p:cNvPr>
          <p:cNvCxnSpPr/>
          <p:nvPr/>
        </p:nvCxnSpPr>
        <p:spPr>
          <a:xfrm>
            <a:off x="5565304" y="4355976"/>
            <a:ext cx="0" cy="216024"/>
          </a:xfrm>
          <a:prstGeom prst="straightConnector1">
            <a:avLst/>
          </a:prstGeom>
          <a:noFill/>
          <a:ln w="9525" cap="flat" cmpd="sng">
            <a:solidFill>
              <a:schemeClr val="dk1"/>
            </a:solidFill>
            <a:prstDash val="solid"/>
            <a:round/>
            <a:headEnd type="none" w="sm" len="sm"/>
            <a:tailEnd type="none" w="sm" len="sm"/>
          </a:ln>
        </p:spPr>
      </p:cxnSp>
      <p:cxnSp>
        <p:nvCxnSpPr>
          <p:cNvPr id="46" name="Google Shape;476;p98">
            <a:extLst>
              <a:ext uri="{FF2B5EF4-FFF2-40B4-BE49-F238E27FC236}">
                <a16:creationId xmlns:a16="http://schemas.microsoft.com/office/drawing/2014/main" id="{1DE8127B-0DF2-4300-B829-A9CFD70A89CE}"/>
              </a:ext>
            </a:extLst>
          </p:cNvPr>
          <p:cNvCxnSpPr/>
          <p:nvPr/>
        </p:nvCxnSpPr>
        <p:spPr>
          <a:xfrm>
            <a:off x="6632104" y="4343400"/>
            <a:ext cx="0" cy="216024"/>
          </a:xfrm>
          <a:prstGeom prst="straightConnector1">
            <a:avLst/>
          </a:prstGeom>
          <a:noFill/>
          <a:ln w="9525" cap="flat" cmpd="sng">
            <a:solidFill>
              <a:schemeClr val="dk1"/>
            </a:solidFill>
            <a:prstDash val="solid"/>
            <a:round/>
            <a:headEnd type="none" w="sm" len="sm"/>
            <a:tailEnd type="none" w="sm" len="sm"/>
          </a:ln>
        </p:spPr>
      </p:cxnSp>
      <p:sp>
        <p:nvSpPr>
          <p:cNvPr id="3" name="TextBox 2">
            <a:extLst>
              <a:ext uri="{FF2B5EF4-FFF2-40B4-BE49-F238E27FC236}">
                <a16:creationId xmlns:a16="http://schemas.microsoft.com/office/drawing/2014/main" id="{57AEA49D-5296-442A-8671-B24A02E27400}"/>
              </a:ext>
            </a:extLst>
          </p:cNvPr>
          <p:cNvSpPr txBox="1"/>
          <p:nvPr/>
        </p:nvSpPr>
        <p:spPr>
          <a:xfrm>
            <a:off x="2679587" y="5715000"/>
            <a:ext cx="3817618" cy="369332"/>
          </a:xfrm>
          <a:prstGeom prst="rect">
            <a:avLst/>
          </a:prstGeom>
          <a:noFill/>
        </p:spPr>
        <p:txBody>
          <a:bodyPr wrap="square" rtlCol="0">
            <a:spAutoFit/>
          </a:bodyPr>
          <a:lstStyle/>
          <a:p>
            <a:pPr algn="ctr"/>
            <a:r>
              <a:rPr lang="en-US" b="1" dirty="0">
                <a:solidFill>
                  <a:srgbClr val="FF0000"/>
                </a:solidFill>
              </a:rPr>
              <a:t>An internal, leadership viewpoint</a:t>
            </a:r>
          </a:p>
        </p:txBody>
      </p:sp>
    </p:spTree>
    <p:extLst>
      <p:ext uri="{BB962C8B-B14F-4D97-AF65-F5344CB8AC3E}">
        <p14:creationId xmlns:p14="http://schemas.microsoft.com/office/powerpoint/2010/main" val="85135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1"/>
                                        </p:tgtEl>
                                        <p:attrNameLst>
                                          <p:attrName>style.visibility</p:attrName>
                                        </p:attrNameLst>
                                      </p:cBhvr>
                                      <p:to>
                                        <p:strVal val="visible"/>
                                      </p:to>
                                    </p:set>
                                    <p:anim calcmode="lin" valueType="num">
                                      <p:cBhvr additive="base">
                                        <p:cTn id="7" dur="500"/>
                                        <p:tgtEl>
                                          <p:spTgt spid="4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5B0F-B232-4FD6-BD1C-B01288022CE8}"/>
              </a:ext>
            </a:extLst>
          </p:cNvPr>
          <p:cNvSpPr>
            <a:spLocks noGrp="1"/>
          </p:cNvSpPr>
          <p:nvPr>
            <p:ph type="title"/>
          </p:nvPr>
        </p:nvSpPr>
        <p:spPr/>
        <p:txBody>
          <a:bodyPr/>
          <a:lstStyle/>
          <a:p>
            <a:r>
              <a:rPr lang="en-US" dirty="0"/>
              <a:t>Intros</a:t>
            </a:r>
          </a:p>
        </p:txBody>
      </p:sp>
    </p:spTree>
    <p:extLst>
      <p:ext uri="{BB962C8B-B14F-4D97-AF65-F5344CB8AC3E}">
        <p14:creationId xmlns:p14="http://schemas.microsoft.com/office/powerpoint/2010/main" val="133781366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452"/>
        <p:cNvGrpSpPr/>
        <p:nvPr/>
      </p:nvGrpSpPr>
      <p:grpSpPr>
        <a:xfrm>
          <a:off x="0" y="0"/>
          <a:ext cx="0" cy="0"/>
          <a:chOff x="0" y="0"/>
          <a:chExt cx="0" cy="0"/>
        </a:xfrm>
      </p:grpSpPr>
      <p:grpSp>
        <p:nvGrpSpPr>
          <p:cNvPr id="453" name="Google Shape;453;p98"/>
          <p:cNvGrpSpPr/>
          <p:nvPr/>
        </p:nvGrpSpPr>
        <p:grpSpPr>
          <a:xfrm>
            <a:off x="1170733" y="3053489"/>
            <a:ext cx="6909171" cy="751020"/>
            <a:chOff x="2109" y="1656489"/>
            <a:chExt cx="6909171" cy="751020"/>
          </a:xfrm>
        </p:grpSpPr>
        <p:sp>
          <p:nvSpPr>
            <p:cNvPr id="454" name="Google Shape;454;p98"/>
            <p:cNvSpPr/>
            <p:nvPr/>
          </p:nvSpPr>
          <p:spPr>
            <a:xfrm>
              <a:off x="2109" y="1656489"/>
              <a:ext cx="1877552" cy="751020"/>
            </a:xfrm>
            <a:prstGeom prst="chevron">
              <a:avLst>
                <a:gd name="adj" fmla="val 5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8"/>
            <p:cNvSpPr txBox="1"/>
            <p:nvPr/>
          </p:nvSpPr>
          <p:spPr>
            <a:xfrm>
              <a:off x="377619" y="1656489"/>
              <a:ext cx="1126532" cy="751020"/>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b="0" i="0" u="none" strike="noStrike" cap="none" dirty="0">
                  <a:solidFill>
                    <a:schemeClr val="lt1"/>
                  </a:solidFill>
                  <a:latin typeface="Arial"/>
                  <a:ea typeface="Arial"/>
                  <a:cs typeface="Arial"/>
                  <a:sym typeface="Arial"/>
                </a:rPr>
                <a:t>Incubator</a:t>
              </a:r>
              <a:endParaRPr dirty="0"/>
            </a:p>
          </p:txBody>
        </p:sp>
        <p:sp>
          <p:nvSpPr>
            <p:cNvPr id="456" name="Google Shape;456;p98"/>
            <p:cNvSpPr/>
            <p:nvPr/>
          </p:nvSpPr>
          <p:spPr>
            <a:xfrm>
              <a:off x="1656184" y="1656489"/>
              <a:ext cx="1877552" cy="751020"/>
            </a:xfrm>
            <a:prstGeom prst="chevron">
              <a:avLst>
                <a:gd name="adj" fmla="val 50000"/>
              </a:avLst>
            </a:prstGeom>
            <a:gradFill>
              <a:gsLst>
                <a:gs pos="0">
                  <a:srgbClr val="388D3F"/>
                </a:gs>
                <a:gs pos="80000">
                  <a:srgbClr val="49BB54"/>
                </a:gs>
                <a:gs pos="100000">
                  <a:srgbClr val="47BE53"/>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8"/>
            <p:cNvSpPr txBox="1"/>
            <p:nvPr/>
          </p:nvSpPr>
          <p:spPr>
            <a:xfrm>
              <a:off x="2031694" y="1656489"/>
              <a:ext cx="1218792" cy="751020"/>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b="0" i="0" u="none" strike="noStrike" cap="none" dirty="0">
                  <a:solidFill>
                    <a:schemeClr val="lt1"/>
                  </a:solidFill>
                  <a:latin typeface="Arial"/>
                  <a:ea typeface="Arial"/>
                  <a:cs typeface="Arial"/>
                  <a:sym typeface="Arial"/>
                </a:rPr>
                <a:t>Governance</a:t>
              </a:r>
              <a:endParaRPr dirty="0"/>
            </a:p>
          </p:txBody>
        </p:sp>
        <p:sp>
          <p:nvSpPr>
            <p:cNvPr id="458" name="Google Shape;458;p98"/>
            <p:cNvSpPr/>
            <p:nvPr/>
          </p:nvSpPr>
          <p:spPr>
            <a:xfrm>
              <a:off x="3292534" y="1656489"/>
              <a:ext cx="1820033" cy="751020"/>
            </a:xfrm>
            <a:prstGeom prst="chevron">
              <a:avLst>
                <a:gd name="adj" fmla="val 50000"/>
              </a:avLst>
            </a:prstGeom>
            <a:gradFill>
              <a:gsLst>
                <a:gs pos="0">
                  <a:srgbClr val="3A897F"/>
                </a:gs>
                <a:gs pos="80000">
                  <a:srgbClr val="4DB3A8"/>
                </a:gs>
                <a:gs pos="100000">
                  <a:srgbClr val="4CB6AA"/>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9" name="Google Shape;459;p98"/>
            <p:cNvSpPr txBox="1"/>
            <p:nvPr/>
          </p:nvSpPr>
          <p:spPr>
            <a:xfrm>
              <a:off x="3651148" y="1656489"/>
              <a:ext cx="1126532" cy="751020"/>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b="0" i="0" u="none" strike="noStrike" cap="none" dirty="0">
                  <a:solidFill>
                    <a:schemeClr val="lt1"/>
                  </a:solidFill>
                  <a:latin typeface="Arial"/>
                  <a:ea typeface="Arial"/>
                  <a:cs typeface="Arial"/>
                  <a:sym typeface="Arial"/>
                </a:rPr>
                <a:t>Transitions</a:t>
              </a:r>
              <a:endParaRPr dirty="0"/>
            </a:p>
          </p:txBody>
        </p:sp>
        <p:sp>
          <p:nvSpPr>
            <p:cNvPr id="462" name="Google Shape;462;p98"/>
            <p:cNvSpPr/>
            <p:nvPr/>
          </p:nvSpPr>
          <p:spPr>
            <a:xfrm>
              <a:off x="4870348" y="1656489"/>
              <a:ext cx="2040932" cy="751020"/>
            </a:xfrm>
            <a:prstGeom prst="chevron">
              <a:avLst>
                <a:gd name="adj" fmla="val 50000"/>
              </a:avLst>
            </a:prstGeom>
            <a:gradFill>
              <a:gsLst>
                <a:gs pos="0">
                  <a:srgbClr val="5C417C"/>
                </a:gs>
                <a:gs pos="80000">
                  <a:srgbClr val="7955A4"/>
                </a:gs>
                <a:gs pos="100000">
                  <a:srgbClr val="7955A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8"/>
            <p:cNvSpPr txBox="1"/>
            <p:nvPr/>
          </p:nvSpPr>
          <p:spPr>
            <a:xfrm>
              <a:off x="5409238" y="1656489"/>
              <a:ext cx="1126532" cy="751020"/>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b="0" i="0" u="none" strike="noStrike" cap="none" dirty="0">
                  <a:solidFill>
                    <a:schemeClr val="lt1"/>
                  </a:solidFill>
                  <a:latin typeface="Arial"/>
                  <a:ea typeface="Arial"/>
                  <a:cs typeface="Arial"/>
                  <a:sym typeface="Arial"/>
                </a:rPr>
                <a:t>Strategic</a:t>
              </a:r>
              <a:endParaRPr dirty="0"/>
            </a:p>
          </p:txBody>
        </p:sp>
      </p:grpSp>
      <p:sp>
        <p:nvSpPr>
          <p:cNvPr id="464" name="Google Shape;464;p98"/>
          <p:cNvSpPr txBox="1"/>
          <p:nvPr/>
        </p:nvSpPr>
        <p:spPr>
          <a:xfrm>
            <a:off x="1566639" y="3789040"/>
            <a:ext cx="97013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0" i="0" u="none" strike="noStrike" cap="none">
                <a:solidFill>
                  <a:srgbClr val="FF0000"/>
                </a:solidFill>
                <a:latin typeface="Arial"/>
                <a:ea typeface="Arial"/>
                <a:cs typeface="Arial"/>
                <a:sym typeface="Arial"/>
              </a:rPr>
              <a:t>Chapter 1</a:t>
            </a:r>
            <a:endParaRPr/>
          </a:p>
        </p:txBody>
      </p:sp>
      <p:sp>
        <p:nvSpPr>
          <p:cNvPr id="465" name="Google Shape;465;p98"/>
          <p:cNvSpPr txBox="1"/>
          <p:nvPr/>
        </p:nvSpPr>
        <p:spPr>
          <a:xfrm>
            <a:off x="3222823" y="3789040"/>
            <a:ext cx="97013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rgbClr val="FF0000"/>
                </a:solidFill>
                <a:latin typeface="Arial"/>
                <a:ea typeface="Arial"/>
                <a:cs typeface="Arial"/>
                <a:sym typeface="Arial"/>
              </a:rPr>
              <a:t>Chapter 2</a:t>
            </a:r>
            <a:endParaRPr/>
          </a:p>
        </p:txBody>
      </p:sp>
      <p:sp>
        <p:nvSpPr>
          <p:cNvPr id="466" name="Google Shape;466;p98"/>
          <p:cNvSpPr txBox="1"/>
          <p:nvPr/>
        </p:nvSpPr>
        <p:spPr>
          <a:xfrm>
            <a:off x="4727104" y="3789040"/>
            <a:ext cx="97013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dirty="0">
                <a:solidFill>
                  <a:srgbClr val="FF0000"/>
                </a:solidFill>
                <a:latin typeface="Arial"/>
                <a:ea typeface="Arial"/>
                <a:cs typeface="Arial"/>
                <a:sym typeface="Arial"/>
              </a:rPr>
              <a:t>Chapter 3</a:t>
            </a:r>
            <a:endParaRPr dirty="0"/>
          </a:p>
        </p:txBody>
      </p:sp>
      <p:sp>
        <p:nvSpPr>
          <p:cNvPr id="467" name="Google Shape;467;p98"/>
          <p:cNvSpPr txBox="1"/>
          <p:nvPr/>
        </p:nvSpPr>
        <p:spPr>
          <a:xfrm>
            <a:off x="6576367" y="3789040"/>
            <a:ext cx="97013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dirty="0">
                <a:solidFill>
                  <a:srgbClr val="FF0000"/>
                </a:solidFill>
                <a:latin typeface="Arial"/>
                <a:ea typeface="Arial"/>
                <a:cs typeface="Arial"/>
                <a:sym typeface="Arial"/>
              </a:rPr>
              <a:t>Chapter 4</a:t>
            </a:r>
            <a:endParaRPr dirty="0"/>
          </a:p>
        </p:txBody>
      </p:sp>
      <p:cxnSp>
        <p:nvCxnSpPr>
          <p:cNvPr id="469" name="Google Shape;469;p98"/>
          <p:cNvCxnSpPr>
            <a:cxnSpLocks/>
          </p:cNvCxnSpPr>
          <p:nvPr/>
        </p:nvCxnSpPr>
        <p:spPr>
          <a:xfrm flipV="1">
            <a:off x="1240632" y="4343400"/>
            <a:ext cx="6912768" cy="21704"/>
          </a:xfrm>
          <a:prstGeom prst="straightConnector1">
            <a:avLst/>
          </a:prstGeom>
          <a:noFill/>
          <a:ln w="3810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sp>
        <p:nvSpPr>
          <p:cNvPr id="470" name="Google Shape;470;p98"/>
          <p:cNvSpPr txBox="1"/>
          <p:nvPr/>
        </p:nvSpPr>
        <p:spPr>
          <a:xfrm rot="-3638867">
            <a:off x="839930" y="4647118"/>
            <a:ext cx="72008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Arial"/>
                <a:ea typeface="Arial"/>
                <a:cs typeface="Arial"/>
                <a:sym typeface="Arial"/>
              </a:rPr>
              <a:t>2001</a:t>
            </a:r>
            <a:endParaRPr dirty="0"/>
          </a:p>
        </p:txBody>
      </p:sp>
      <p:sp>
        <p:nvSpPr>
          <p:cNvPr id="471" name="Google Shape;471;p98"/>
          <p:cNvSpPr txBox="1"/>
          <p:nvPr/>
        </p:nvSpPr>
        <p:spPr>
          <a:xfrm rot="-3638867">
            <a:off x="2356762" y="4664630"/>
            <a:ext cx="72008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Arial"/>
                <a:ea typeface="Arial"/>
                <a:cs typeface="Arial"/>
                <a:sym typeface="Arial"/>
              </a:rPr>
              <a:t>2006</a:t>
            </a:r>
            <a:endParaRPr dirty="0"/>
          </a:p>
        </p:txBody>
      </p:sp>
      <p:cxnSp>
        <p:nvCxnSpPr>
          <p:cNvPr id="472" name="Google Shape;472;p98"/>
          <p:cNvCxnSpPr/>
          <p:nvPr/>
        </p:nvCxnSpPr>
        <p:spPr>
          <a:xfrm>
            <a:off x="1240632" y="4365104"/>
            <a:ext cx="0" cy="216024"/>
          </a:xfrm>
          <a:prstGeom prst="straightConnector1">
            <a:avLst/>
          </a:prstGeom>
          <a:noFill/>
          <a:ln w="9525" cap="flat" cmpd="sng">
            <a:solidFill>
              <a:schemeClr val="dk1"/>
            </a:solidFill>
            <a:prstDash val="solid"/>
            <a:round/>
            <a:headEnd type="none" w="sm" len="sm"/>
            <a:tailEnd type="none" w="sm" len="sm"/>
          </a:ln>
        </p:spPr>
      </p:cxnSp>
      <p:cxnSp>
        <p:nvCxnSpPr>
          <p:cNvPr id="473" name="Google Shape;473;p98"/>
          <p:cNvCxnSpPr/>
          <p:nvPr/>
        </p:nvCxnSpPr>
        <p:spPr>
          <a:xfrm>
            <a:off x="2824808" y="4365104"/>
            <a:ext cx="0" cy="216024"/>
          </a:xfrm>
          <a:prstGeom prst="straightConnector1">
            <a:avLst/>
          </a:prstGeom>
          <a:noFill/>
          <a:ln w="9525" cap="flat" cmpd="sng">
            <a:solidFill>
              <a:schemeClr val="dk1"/>
            </a:solidFill>
            <a:prstDash val="solid"/>
            <a:round/>
            <a:headEnd type="none" w="sm" len="sm"/>
            <a:tailEnd type="none" w="sm" len="sm"/>
          </a:ln>
        </p:spPr>
      </p:cxnSp>
      <p:cxnSp>
        <p:nvCxnSpPr>
          <p:cNvPr id="474" name="Google Shape;474;p98"/>
          <p:cNvCxnSpPr/>
          <p:nvPr/>
        </p:nvCxnSpPr>
        <p:spPr>
          <a:xfrm>
            <a:off x="4553000" y="4365104"/>
            <a:ext cx="0" cy="216024"/>
          </a:xfrm>
          <a:prstGeom prst="straightConnector1">
            <a:avLst/>
          </a:prstGeom>
          <a:noFill/>
          <a:ln w="9525" cap="flat" cmpd="sng">
            <a:solidFill>
              <a:schemeClr val="dk1"/>
            </a:solidFill>
            <a:prstDash val="solid"/>
            <a:round/>
            <a:headEnd type="none" w="sm" len="sm"/>
            <a:tailEnd type="none" w="sm" len="sm"/>
          </a:ln>
        </p:spPr>
      </p:cxnSp>
      <p:cxnSp>
        <p:nvCxnSpPr>
          <p:cNvPr id="475" name="Google Shape;475;p98"/>
          <p:cNvCxnSpPr/>
          <p:nvPr/>
        </p:nvCxnSpPr>
        <p:spPr>
          <a:xfrm>
            <a:off x="6281192" y="4344516"/>
            <a:ext cx="0" cy="216024"/>
          </a:xfrm>
          <a:prstGeom prst="straightConnector1">
            <a:avLst/>
          </a:prstGeom>
          <a:noFill/>
          <a:ln w="9525" cap="flat" cmpd="sng">
            <a:solidFill>
              <a:schemeClr val="dk1"/>
            </a:solidFill>
            <a:prstDash val="solid"/>
            <a:round/>
            <a:headEnd type="none" w="sm" len="sm"/>
            <a:tailEnd type="none" w="sm" len="sm"/>
          </a:ln>
        </p:spPr>
      </p:cxnSp>
      <p:sp>
        <p:nvSpPr>
          <p:cNvPr id="477" name="Google Shape;477;p98"/>
          <p:cNvSpPr txBox="1"/>
          <p:nvPr/>
        </p:nvSpPr>
        <p:spPr>
          <a:xfrm rot="-3638867">
            <a:off x="4084954" y="4664630"/>
            <a:ext cx="72008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Arial"/>
                <a:ea typeface="Arial"/>
                <a:cs typeface="Arial"/>
                <a:sym typeface="Arial"/>
              </a:rPr>
              <a:t>2013</a:t>
            </a:r>
            <a:endParaRPr dirty="0"/>
          </a:p>
        </p:txBody>
      </p:sp>
      <p:sp>
        <p:nvSpPr>
          <p:cNvPr id="478" name="Google Shape;478;p98"/>
          <p:cNvSpPr txBox="1"/>
          <p:nvPr/>
        </p:nvSpPr>
        <p:spPr>
          <a:xfrm rot="-3638867">
            <a:off x="5813134" y="4664630"/>
            <a:ext cx="72008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Arial"/>
                <a:ea typeface="Arial"/>
                <a:cs typeface="Arial"/>
                <a:sym typeface="Arial"/>
              </a:rPr>
              <a:t>2017</a:t>
            </a:r>
            <a:endParaRPr dirty="0"/>
          </a:p>
        </p:txBody>
      </p:sp>
      <p:sp>
        <p:nvSpPr>
          <p:cNvPr id="479" name="Google Shape;479;p98"/>
          <p:cNvSpPr txBox="1"/>
          <p:nvPr/>
        </p:nvSpPr>
        <p:spPr>
          <a:xfrm rot="-3638867">
            <a:off x="6215094" y="4664630"/>
            <a:ext cx="72008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Arial"/>
                <a:ea typeface="Arial"/>
                <a:cs typeface="Arial"/>
                <a:sym typeface="Arial"/>
              </a:rPr>
              <a:t>2018</a:t>
            </a:r>
            <a:endParaRPr dirty="0"/>
          </a:p>
        </p:txBody>
      </p:sp>
      <p:cxnSp>
        <p:nvCxnSpPr>
          <p:cNvPr id="480" name="Google Shape;480;p98"/>
          <p:cNvCxnSpPr/>
          <p:nvPr/>
        </p:nvCxnSpPr>
        <p:spPr>
          <a:xfrm>
            <a:off x="7165504" y="4344516"/>
            <a:ext cx="0" cy="216024"/>
          </a:xfrm>
          <a:prstGeom prst="straightConnector1">
            <a:avLst/>
          </a:prstGeom>
          <a:noFill/>
          <a:ln w="12700" cap="flat" cmpd="sng">
            <a:solidFill>
              <a:srgbClr val="FF0000"/>
            </a:solidFill>
            <a:prstDash val="solid"/>
            <a:round/>
            <a:headEnd type="none" w="sm" len="sm"/>
            <a:tailEnd type="none" w="sm" len="sm"/>
          </a:ln>
        </p:spPr>
      </p:cxnSp>
      <p:sp>
        <p:nvSpPr>
          <p:cNvPr id="481" name="Google Shape;481;p98"/>
          <p:cNvSpPr txBox="1"/>
          <p:nvPr/>
        </p:nvSpPr>
        <p:spPr>
          <a:xfrm rot="-3638867">
            <a:off x="6653413" y="4659449"/>
            <a:ext cx="794146"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FF0000"/>
                </a:solidFill>
                <a:latin typeface="Arial"/>
                <a:ea typeface="Arial"/>
                <a:cs typeface="Arial"/>
                <a:sym typeface="Arial"/>
              </a:rPr>
              <a:t>Today</a:t>
            </a:r>
            <a:endParaRPr dirty="0"/>
          </a:p>
        </p:txBody>
      </p:sp>
      <p:sp>
        <p:nvSpPr>
          <p:cNvPr id="485" name="Google Shape;485;p98"/>
          <p:cNvSpPr txBox="1">
            <a:spLocks noGrp="1"/>
          </p:cNvSpPr>
          <p:nvPr>
            <p:ph type="title"/>
          </p:nvPr>
        </p:nvSpPr>
        <p:spPr>
          <a:xfrm>
            <a:off x="457200" y="3508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A NetHope Timeline</a:t>
            </a:r>
            <a:endParaRPr dirty="0"/>
          </a:p>
        </p:txBody>
      </p:sp>
      <p:sp>
        <p:nvSpPr>
          <p:cNvPr id="36" name="Google Shape;470;p98">
            <a:extLst>
              <a:ext uri="{FF2B5EF4-FFF2-40B4-BE49-F238E27FC236}">
                <a16:creationId xmlns:a16="http://schemas.microsoft.com/office/drawing/2014/main" id="{0477D079-D033-4EAB-BEA0-533472D8050D}"/>
              </a:ext>
            </a:extLst>
          </p:cNvPr>
          <p:cNvSpPr txBox="1"/>
          <p:nvPr/>
        </p:nvSpPr>
        <p:spPr>
          <a:xfrm rot="-3638867">
            <a:off x="775977" y="1983276"/>
            <a:ext cx="1587064"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FF0000"/>
                </a:solidFill>
                <a:latin typeface="Arial"/>
                <a:ea typeface="Arial"/>
                <a:cs typeface="Arial"/>
                <a:sym typeface="Arial"/>
              </a:rPr>
              <a:t>Business Plan</a:t>
            </a:r>
            <a:endParaRPr dirty="0">
              <a:solidFill>
                <a:srgbClr val="FF0000"/>
              </a:solidFill>
            </a:endParaRPr>
          </a:p>
        </p:txBody>
      </p:sp>
      <p:sp>
        <p:nvSpPr>
          <p:cNvPr id="37" name="Google Shape;470;p98">
            <a:extLst>
              <a:ext uri="{FF2B5EF4-FFF2-40B4-BE49-F238E27FC236}">
                <a16:creationId xmlns:a16="http://schemas.microsoft.com/office/drawing/2014/main" id="{B722120B-9C92-41C5-B8FC-4F2CCF6FD3D1}"/>
              </a:ext>
            </a:extLst>
          </p:cNvPr>
          <p:cNvSpPr txBox="1"/>
          <p:nvPr/>
        </p:nvSpPr>
        <p:spPr>
          <a:xfrm rot="-3638867">
            <a:off x="1437873" y="1998975"/>
            <a:ext cx="1215156" cy="51313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0070C0"/>
                </a:solidFill>
                <a:latin typeface="Arial"/>
                <a:ea typeface="Arial"/>
                <a:cs typeface="Arial"/>
                <a:sym typeface="Arial"/>
              </a:rPr>
              <a:t>Accenture options</a:t>
            </a:r>
            <a:endParaRPr dirty="0">
              <a:solidFill>
                <a:srgbClr val="0070C0"/>
              </a:solidFill>
            </a:endParaRPr>
          </a:p>
        </p:txBody>
      </p:sp>
      <p:sp>
        <p:nvSpPr>
          <p:cNvPr id="38" name="Google Shape;470;p98">
            <a:extLst>
              <a:ext uri="{FF2B5EF4-FFF2-40B4-BE49-F238E27FC236}">
                <a16:creationId xmlns:a16="http://schemas.microsoft.com/office/drawing/2014/main" id="{696B417F-63D0-4609-AD51-4C21800D2114}"/>
              </a:ext>
            </a:extLst>
          </p:cNvPr>
          <p:cNvSpPr txBox="1"/>
          <p:nvPr/>
        </p:nvSpPr>
        <p:spPr>
          <a:xfrm rot="-3638867">
            <a:off x="2245675" y="2013751"/>
            <a:ext cx="1094355" cy="5475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FF0000"/>
                </a:solidFill>
                <a:latin typeface="Arial"/>
                <a:ea typeface="Arial"/>
                <a:cs typeface="Arial"/>
                <a:sym typeface="Arial"/>
              </a:rPr>
              <a:t>Theory of Change</a:t>
            </a:r>
            <a:endParaRPr dirty="0">
              <a:solidFill>
                <a:srgbClr val="FF0000"/>
              </a:solidFill>
            </a:endParaRPr>
          </a:p>
        </p:txBody>
      </p:sp>
      <p:sp>
        <p:nvSpPr>
          <p:cNvPr id="39" name="Google Shape;470;p98">
            <a:extLst>
              <a:ext uri="{FF2B5EF4-FFF2-40B4-BE49-F238E27FC236}">
                <a16:creationId xmlns:a16="http://schemas.microsoft.com/office/drawing/2014/main" id="{E75E4EF6-0D63-47E3-ACA1-742816999754}"/>
              </a:ext>
            </a:extLst>
          </p:cNvPr>
          <p:cNvSpPr txBox="1"/>
          <p:nvPr/>
        </p:nvSpPr>
        <p:spPr>
          <a:xfrm rot="-3638867">
            <a:off x="2752977" y="1987864"/>
            <a:ext cx="1437239"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0070C0"/>
                </a:solidFill>
                <a:latin typeface="Arial"/>
                <a:ea typeface="Arial"/>
                <a:cs typeface="Arial"/>
                <a:sym typeface="Arial"/>
              </a:rPr>
              <a:t>Shared </a:t>
            </a:r>
            <a:r>
              <a:rPr lang="en-US" sz="1600" dirty="0" err="1">
                <a:solidFill>
                  <a:srgbClr val="0070C0"/>
                </a:solidFill>
                <a:latin typeface="Arial"/>
                <a:ea typeface="Arial"/>
                <a:cs typeface="Arial"/>
                <a:sym typeface="Arial"/>
              </a:rPr>
              <a:t>Svcs</a:t>
            </a:r>
            <a:endParaRPr lang="en-US" sz="1600" dirty="0">
              <a:solidFill>
                <a:srgbClr val="0070C0"/>
              </a:solidFill>
              <a:latin typeface="Arial"/>
              <a:ea typeface="Arial"/>
              <a:cs typeface="Arial"/>
              <a:sym typeface="Arial"/>
            </a:endParaRPr>
          </a:p>
          <a:p>
            <a:pPr marL="0" marR="0" lvl="0" indent="0" algn="l" rtl="0">
              <a:spcBef>
                <a:spcPts val="0"/>
              </a:spcBef>
              <a:spcAft>
                <a:spcPts val="0"/>
              </a:spcAft>
              <a:buNone/>
            </a:pPr>
            <a:r>
              <a:rPr lang="en-US" sz="1600" dirty="0">
                <a:solidFill>
                  <a:srgbClr val="0070C0"/>
                </a:solidFill>
                <a:latin typeface="Arial"/>
                <a:cs typeface="Arial"/>
                <a:sym typeface="Arial"/>
              </a:rPr>
              <a:t>Tuck case</a:t>
            </a:r>
            <a:endParaRPr dirty="0">
              <a:solidFill>
                <a:srgbClr val="0070C0"/>
              </a:solidFill>
            </a:endParaRPr>
          </a:p>
        </p:txBody>
      </p:sp>
      <p:sp>
        <p:nvSpPr>
          <p:cNvPr id="42" name="Google Shape;478;p98">
            <a:extLst>
              <a:ext uri="{FF2B5EF4-FFF2-40B4-BE49-F238E27FC236}">
                <a16:creationId xmlns:a16="http://schemas.microsoft.com/office/drawing/2014/main" id="{83F635E4-8652-464E-83B7-60ABF01023DC}"/>
              </a:ext>
            </a:extLst>
          </p:cNvPr>
          <p:cNvSpPr txBox="1"/>
          <p:nvPr/>
        </p:nvSpPr>
        <p:spPr>
          <a:xfrm rot="-3638867">
            <a:off x="5148294" y="4647118"/>
            <a:ext cx="72008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Arial"/>
                <a:ea typeface="Arial"/>
                <a:cs typeface="Arial"/>
                <a:sym typeface="Arial"/>
              </a:rPr>
              <a:t>2014</a:t>
            </a:r>
            <a:endParaRPr dirty="0"/>
          </a:p>
        </p:txBody>
      </p:sp>
      <p:cxnSp>
        <p:nvCxnSpPr>
          <p:cNvPr id="45" name="Google Shape;476;p98">
            <a:extLst>
              <a:ext uri="{FF2B5EF4-FFF2-40B4-BE49-F238E27FC236}">
                <a16:creationId xmlns:a16="http://schemas.microsoft.com/office/drawing/2014/main" id="{F1479368-ECC0-4342-BD8B-28B93DC4E15E}"/>
              </a:ext>
            </a:extLst>
          </p:cNvPr>
          <p:cNvCxnSpPr/>
          <p:nvPr/>
        </p:nvCxnSpPr>
        <p:spPr>
          <a:xfrm>
            <a:off x="5565304" y="4355976"/>
            <a:ext cx="0" cy="216024"/>
          </a:xfrm>
          <a:prstGeom prst="straightConnector1">
            <a:avLst/>
          </a:prstGeom>
          <a:noFill/>
          <a:ln w="9525" cap="flat" cmpd="sng">
            <a:solidFill>
              <a:schemeClr val="dk1"/>
            </a:solidFill>
            <a:prstDash val="solid"/>
            <a:round/>
            <a:headEnd type="none" w="sm" len="sm"/>
            <a:tailEnd type="none" w="sm" len="sm"/>
          </a:ln>
        </p:spPr>
      </p:cxnSp>
      <p:cxnSp>
        <p:nvCxnSpPr>
          <p:cNvPr id="46" name="Google Shape;476;p98">
            <a:extLst>
              <a:ext uri="{FF2B5EF4-FFF2-40B4-BE49-F238E27FC236}">
                <a16:creationId xmlns:a16="http://schemas.microsoft.com/office/drawing/2014/main" id="{1DE8127B-0DF2-4300-B829-A9CFD70A89CE}"/>
              </a:ext>
            </a:extLst>
          </p:cNvPr>
          <p:cNvCxnSpPr/>
          <p:nvPr/>
        </p:nvCxnSpPr>
        <p:spPr>
          <a:xfrm>
            <a:off x="6632104" y="4343400"/>
            <a:ext cx="0" cy="216024"/>
          </a:xfrm>
          <a:prstGeom prst="straightConnector1">
            <a:avLst/>
          </a:prstGeom>
          <a:noFill/>
          <a:ln w="9525" cap="flat" cmpd="sng">
            <a:solidFill>
              <a:schemeClr val="dk1"/>
            </a:solidFill>
            <a:prstDash val="solid"/>
            <a:round/>
            <a:headEnd type="none" w="sm" len="sm"/>
            <a:tailEnd type="none" w="sm" len="sm"/>
          </a:ln>
        </p:spPr>
      </p:cxnSp>
      <p:sp>
        <p:nvSpPr>
          <p:cNvPr id="3" name="TextBox 2">
            <a:extLst>
              <a:ext uri="{FF2B5EF4-FFF2-40B4-BE49-F238E27FC236}">
                <a16:creationId xmlns:a16="http://schemas.microsoft.com/office/drawing/2014/main" id="{57AEA49D-5296-442A-8671-B24A02E27400}"/>
              </a:ext>
            </a:extLst>
          </p:cNvPr>
          <p:cNvSpPr txBox="1"/>
          <p:nvPr/>
        </p:nvSpPr>
        <p:spPr>
          <a:xfrm>
            <a:off x="2468488" y="5715000"/>
            <a:ext cx="4239816" cy="646331"/>
          </a:xfrm>
          <a:prstGeom prst="rect">
            <a:avLst/>
          </a:prstGeom>
          <a:noFill/>
        </p:spPr>
        <p:txBody>
          <a:bodyPr wrap="square" rtlCol="0">
            <a:spAutoFit/>
          </a:bodyPr>
          <a:lstStyle/>
          <a:p>
            <a:pPr algn="ctr"/>
            <a:r>
              <a:rPr lang="en-US" b="1" dirty="0">
                <a:solidFill>
                  <a:srgbClr val="FF0000"/>
                </a:solidFill>
              </a:rPr>
              <a:t>An internal strategy viewpoint</a:t>
            </a:r>
          </a:p>
          <a:p>
            <a:pPr algn="ctr"/>
            <a:r>
              <a:rPr lang="en-US" b="1" dirty="0">
                <a:solidFill>
                  <a:srgbClr val="0070C0"/>
                </a:solidFill>
              </a:rPr>
              <a:t>and consultant strategy viewpoint</a:t>
            </a:r>
          </a:p>
        </p:txBody>
      </p:sp>
      <p:sp>
        <p:nvSpPr>
          <p:cNvPr id="47" name="Google Shape;470;p98">
            <a:extLst>
              <a:ext uri="{FF2B5EF4-FFF2-40B4-BE49-F238E27FC236}">
                <a16:creationId xmlns:a16="http://schemas.microsoft.com/office/drawing/2014/main" id="{BE696D2C-D537-4469-8B10-6600AE2B30E2}"/>
              </a:ext>
            </a:extLst>
          </p:cNvPr>
          <p:cNvSpPr txBox="1"/>
          <p:nvPr/>
        </p:nvSpPr>
        <p:spPr>
          <a:xfrm rot="-3638867">
            <a:off x="3248185" y="1900760"/>
            <a:ext cx="1587064"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FF0000"/>
                </a:solidFill>
                <a:latin typeface="Arial"/>
                <a:ea typeface="Arial"/>
                <a:cs typeface="Arial"/>
                <a:sym typeface="Arial"/>
              </a:rPr>
              <a:t>Five Programs</a:t>
            </a:r>
            <a:endParaRPr dirty="0">
              <a:solidFill>
                <a:srgbClr val="FF0000"/>
              </a:solidFill>
            </a:endParaRPr>
          </a:p>
        </p:txBody>
      </p:sp>
      <p:sp>
        <p:nvSpPr>
          <p:cNvPr id="48" name="Google Shape;470;p98">
            <a:extLst>
              <a:ext uri="{FF2B5EF4-FFF2-40B4-BE49-F238E27FC236}">
                <a16:creationId xmlns:a16="http://schemas.microsoft.com/office/drawing/2014/main" id="{65FD5E04-E844-4D46-AE94-AFDD18CD1883}"/>
              </a:ext>
            </a:extLst>
          </p:cNvPr>
          <p:cNvSpPr txBox="1"/>
          <p:nvPr/>
        </p:nvSpPr>
        <p:spPr>
          <a:xfrm rot="-3638867">
            <a:off x="3747771" y="1922776"/>
            <a:ext cx="1215156" cy="51313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0070C0"/>
                </a:solidFill>
                <a:latin typeface="Arial"/>
                <a:ea typeface="Arial"/>
                <a:cs typeface="Arial"/>
                <a:sym typeface="Arial"/>
              </a:rPr>
              <a:t>Accenture growth</a:t>
            </a:r>
            <a:endParaRPr dirty="0">
              <a:solidFill>
                <a:srgbClr val="0070C0"/>
              </a:solidFill>
            </a:endParaRPr>
          </a:p>
        </p:txBody>
      </p:sp>
      <p:sp>
        <p:nvSpPr>
          <p:cNvPr id="49" name="Google Shape;470;p98">
            <a:extLst>
              <a:ext uri="{FF2B5EF4-FFF2-40B4-BE49-F238E27FC236}">
                <a16:creationId xmlns:a16="http://schemas.microsoft.com/office/drawing/2014/main" id="{69744F8D-23AD-4663-8064-F45FA7198201}"/>
              </a:ext>
            </a:extLst>
          </p:cNvPr>
          <p:cNvSpPr txBox="1"/>
          <p:nvPr/>
        </p:nvSpPr>
        <p:spPr>
          <a:xfrm rot="-3638867">
            <a:off x="4281171" y="1922776"/>
            <a:ext cx="1215156" cy="51313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FF0000"/>
                </a:solidFill>
                <a:latin typeface="Arial"/>
                <a:ea typeface="Arial"/>
                <a:cs typeface="Arial"/>
                <a:sym typeface="Arial"/>
              </a:rPr>
              <a:t>Strategy history</a:t>
            </a:r>
            <a:endParaRPr dirty="0">
              <a:solidFill>
                <a:srgbClr val="FF0000"/>
              </a:solidFill>
            </a:endParaRPr>
          </a:p>
        </p:txBody>
      </p:sp>
      <p:sp>
        <p:nvSpPr>
          <p:cNvPr id="50" name="Google Shape;470;p98">
            <a:extLst>
              <a:ext uri="{FF2B5EF4-FFF2-40B4-BE49-F238E27FC236}">
                <a16:creationId xmlns:a16="http://schemas.microsoft.com/office/drawing/2014/main" id="{0C9A898A-C901-4635-8EAD-4B5A12DD0D2F}"/>
              </a:ext>
            </a:extLst>
          </p:cNvPr>
          <p:cNvSpPr txBox="1"/>
          <p:nvPr/>
        </p:nvSpPr>
        <p:spPr>
          <a:xfrm rot="-3638867">
            <a:off x="5119371" y="1846576"/>
            <a:ext cx="1215156" cy="51313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FF0000"/>
                </a:solidFill>
                <a:latin typeface="Arial"/>
                <a:ea typeface="Arial"/>
                <a:cs typeface="Arial"/>
                <a:sym typeface="Arial"/>
              </a:rPr>
              <a:t>5-year Strategy I</a:t>
            </a:r>
            <a:endParaRPr dirty="0">
              <a:solidFill>
                <a:srgbClr val="FF0000"/>
              </a:solidFill>
            </a:endParaRPr>
          </a:p>
        </p:txBody>
      </p:sp>
      <p:sp>
        <p:nvSpPr>
          <p:cNvPr id="51" name="Google Shape;470;p98">
            <a:extLst>
              <a:ext uri="{FF2B5EF4-FFF2-40B4-BE49-F238E27FC236}">
                <a16:creationId xmlns:a16="http://schemas.microsoft.com/office/drawing/2014/main" id="{CE493550-20C9-4453-AF7C-BE6A9EED367D}"/>
              </a:ext>
            </a:extLst>
          </p:cNvPr>
          <p:cNvSpPr txBox="1"/>
          <p:nvPr/>
        </p:nvSpPr>
        <p:spPr>
          <a:xfrm rot="-3638867">
            <a:off x="6695673" y="1846576"/>
            <a:ext cx="1215156" cy="51313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FF0000"/>
                </a:solidFill>
                <a:latin typeface="Arial"/>
                <a:ea typeface="Arial"/>
                <a:cs typeface="Arial"/>
                <a:sym typeface="Arial"/>
              </a:rPr>
              <a:t>5-year Strategy II</a:t>
            </a:r>
            <a:endParaRPr dirty="0">
              <a:solidFill>
                <a:srgbClr val="FF0000"/>
              </a:solidFill>
            </a:endParaRPr>
          </a:p>
        </p:txBody>
      </p:sp>
      <p:sp>
        <p:nvSpPr>
          <p:cNvPr id="52" name="Google Shape;470;p98">
            <a:extLst>
              <a:ext uri="{FF2B5EF4-FFF2-40B4-BE49-F238E27FC236}">
                <a16:creationId xmlns:a16="http://schemas.microsoft.com/office/drawing/2014/main" id="{5102B571-EF1F-4F34-8887-DC83E4383FD4}"/>
              </a:ext>
            </a:extLst>
          </p:cNvPr>
          <p:cNvSpPr txBox="1"/>
          <p:nvPr/>
        </p:nvSpPr>
        <p:spPr>
          <a:xfrm rot="-3638867">
            <a:off x="6008166" y="1827770"/>
            <a:ext cx="1257049" cy="5394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FF0000"/>
                </a:solidFill>
                <a:latin typeface="Arial"/>
                <a:ea typeface="Arial"/>
                <a:cs typeface="Arial"/>
                <a:sym typeface="Arial"/>
              </a:rPr>
              <a:t>CDN center</a:t>
            </a:r>
            <a:endParaRPr dirty="0">
              <a:solidFill>
                <a:srgbClr val="FF0000"/>
              </a:solidFill>
            </a:endParaRPr>
          </a:p>
        </p:txBody>
      </p:sp>
    </p:spTree>
    <p:extLst>
      <p:ext uri="{BB962C8B-B14F-4D97-AF65-F5344CB8AC3E}">
        <p14:creationId xmlns:p14="http://schemas.microsoft.com/office/powerpoint/2010/main" val="347829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1"/>
                                        </p:tgtEl>
                                        <p:attrNameLst>
                                          <p:attrName>style.visibility</p:attrName>
                                        </p:attrNameLst>
                                      </p:cBhvr>
                                      <p:to>
                                        <p:strVal val="visible"/>
                                      </p:to>
                                    </p:set>
                                    <p:anim calcmode="lin" valueType="num">
                                      <p:cBhvr additive="base">
                                        <p:cTn id="7" dur="500"/>
                                        <p:tgtEl>
                                          <p:spTgt spid="4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452"/>
        <p:cNvGrpSpPr/>
        <p:nvPr/>
      </p:nvGrpSpPr>
      <p:grpSpPr>
        <a:xfrm>
          <a:off x="0" y="0"/>
          <a:ext cx="0" cy="0"/>
          <a:chOff x="0" y="0"/>
          <a:chExt cx="0" cy="0"/>
        </a:xfrm>
      </p:grpSpPr>
      <p:grpSp>
        <p:nvGrpSpPr>
          <p:cNvPr id="453" name="Google Shape;453;p98"/>
          <p:cNvGrpSpPr/>
          <p:nvPr/>
        </p:nvGrpSpPr>
        <p:grpSpPr>
          <a:xfrm>
            <a:off x="1170733" y="3053489"/>
            <a:ext cx="6909171" cy="751020"/>
            <a:chOff x="2109" y="1656489"/>
            <a:chExt cx="6909171" cy="751020"/>
          </a:xfrm>
        </p:grpSpPr>
        <p:sp>
          <p:nvSpPr>
            <p:cNvPr id="454" name="Google Shape;454;p98"/>
            <p:cNvSpPr/>
            <p:nvPr/>
          </p:nvSpPr>
          <p:spPr>
            <a:xfrm>
              <a:off x="2109" y="1656489"/>
              <a:ext cx="1877552" cy="751020"/>
            </a:xfrm>
            <a:prstGeom prst="chevron">
              <a:avLst>
                <a:gd name="adj" fmla="val 5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8"/>
            <p:cNvSpPr txBox="1"/>
            <p:nvPr/>
          </p:nvSpPr>
          <p:spPr>
            <a:xfrm>
              <a:off x="377619" y="1656489"/>
              <a:ext cx="1126532" cy="751020"/>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b="0" i="0" u="none" strike="noStrike" cap="none" dirty="0">
                  <a:solidFill>
                    <a:schemeClr val="lt1"/>
                  </a:solidFill>
                  <a:latin typeface="Arial"/>
                  <a:ea typeface="Arial"/>
                  <a:cs typeface="Arial"/>
                  <a:sym typeface="Arial"/>
                </a:rPr>
                <a:t>Incubator</a:t>
              </a:r>
              <a:endParaRPr dirty="0"/>
            </a:p>
          </p:txBody>
        </p:sp>
        <p:sp>
          <p:nvSpPr>
            <p:cNvPr id="456" name="Google Shape;456;p98"/>
            <p:cNvSpPr/>
            <p:nvPr/>
          </p:nvSpPr>
          <p:spPr>
            <a:xfrm>
              <a:off x="1656184" y="1656489"/>
              <a:ext cx="1877552" cy="751020"/>
            </a:xfrm>
            <a:prstGeom prst="chevron">
              <a:avLst>
                <a:gd name="adj" fmla="val 50000"/>
              </a:avLst>
            </a:prstGeom>
            <a:gradFill>
              <a:gsLst>
                <a:gs pos="0">
                  <a:srgbClr val="388D3F"/>
                </a:gs>
                <a:gs pos="80000">
                  <a:srgbClr val="49BB54"/>
                </a:gs>
                <a:gs pos="100000">
                  <a:srgbClr val="47BE53"/>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8"/>
            <p:cNvSpPr txBox="1"/>
            <p:nvPr/>
          </p:nvSpPr>
          <p:spPr>
            <a:xfrm>
              <a:off x="2031694" y="1656489"/>
              <a:ext cx="1218792" cy="751020"/>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b="0" i="0" u="none" strike="noStrike" cap="none" dirty="0">
                  <a:solidFill>
                    <a:schemeClr val="lt1"/>
                  </a:solidFill>
                  <a:latin typeface="Arial"/>
                  <a:ea typeface="Arial"/>
                  <a:cs typeface="Arial"/>
                  <a:sym typeface="Arial"/>
                </a:rPr>
                <a:t>Governance</a:t>
              </a:r>
              <a:endParaRPr dirty="0"/>
            </a:p>
          </p:txBody>
        </p:sp>
        <p:sp>
          <p:nvSpPr>
            <p:cNvPr id="458" name="Google Shape;458;p98"/>
            <p:cNvSpPr/>
            <p:nvPr/>
          </p:nvSpPr>
          <p:spPr>
            <a:xfrm>
              <a:off x="3292534" y="1656489"/>
              <a:ext cx="1820033" cy="751020"/>
            </a:xfrm>
            <a:prstGeom prst="chevron">
              <a:avLst>
                <a:gd name="adj" fmla="val 50000"/>
              </a:avLst>
            </a:prstGeom>
            <a:gradFill>
              <a:gsLst>
                <a:gs pos="0">
                  <a:srgbClr val="3A897F"/>
                </a:gs>
                <a:gs pos="80000">
                  <a:srgbClr val="4DB3A8"/>
                </a:gs>
                <a:gs pos="100000">
                  <a:srgbClr val="4CB6AA"/>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9" name="Google Shape;459;p98"/>
            <p:cNvSpPr txBox="1"/>
            <p:nvPr/>
          </p:nvSpPr>
          <p:spPr>
            <a:xfrm>
              <a:off x="3651148" y="1656489"/>
              <a:ext cx="1126532" cy="751020"/>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b="0" i="0" u="none" strike="noStrike" cap="none" dirty="0">
                  <a:solidFill>
                    <a:schemeClr val="lt1"/>
                  </a:solidFill>
                  <a:latin typeface="Arial"/>
                  <a:ea typeface="Arial"/>
                  <a:cs typeface="Arial"/>
                  <a:sym typeface="Arial"/>
                </a:rPr>
                <a:t>Transitions</a:t>
              </a:r>
              <a:endParaRPr dirty="0"/>
            </a:p>
          </p:txBody>
        </p:sp>
        <p:sp>
          <p:nvSpPr>
            <p:cNvPr id="462" name="Google Shape;462;p98"/>
            <p:cNvSpPr/>
            <p:nvPr/>
          </p:nvSpPr>
          <p:spPr>
            <a:xfrm>
              <a:off x="4870348" y="1656489"/>
              <a:ext cx="2040932" cy="751020"/>
            </a:xfrm>
            <a:prstGeom prst="chevron">
              <a:avLst>
                <a:gd name="adj" fmla="val 50000"/>
              </a:avLst>
            </a:prstGeom>
            <a:gradFill>
              <a:gsLst>
                <a:gs pos="0">
                  <a:srgbClr val="5C417C"/>
                </a:gs>
                <a:gs pos="80000">
                  <a:srgbClr val="7955A4"/>
                </a:gs>
                <a:gs pos="100000">
                  <a:srgbClr val="7955A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8"/>
            <p:cNvSpPr txBox="1"/>
            <p:nvPr/>
          </p:nvSpPr>
          <p:spPr>
            <a:xfrm>
              <a:off x="5409238" y="1656489"/>
              <a:ext cx="1126532" cy="751020"/>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b="0" i="0" u="none" strike="noStrike" cap="none" dirty="0">
                  <a:solidFill>
                    <a:schemeClr val="lt1"/>
                  </a:solidFill>
                  <a:latin typeface="Arial"/>
                  <a:ea typeface="Arial"/>
                  <a:cs typeface="Arial"/>
                  <a:sym typeface="Arial"/>
                </a:rPr>
                <a:t>Strategic</a:t>
              </a:r>
              <a:endParaRPr dirty="0"/>
            </a:p>
          </p:txBody>
        </p:sp>
      </p:grpSp>
      <p:sp>
        <p:nvSpPr>
          <p:cNvPr id="464" name="Google Shape;464;p98"/>
          <p:cNvSpPr txBox="1"/>
          <p:nvPr/>
        </p:nvSpPr>
        <p:spPr>
          <a:xfrm>
            <a:off x="1566639" y="3789040"/>
            <a:ext cx="97013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0" i="0" u="none" strike="noStrike" cap="none">
                <a:solidFill>
                  <a:srgbClr val="FF0000"/>
                </a:solidFill>
                <a:latin typeface="Arial"/>
                <a:ea typeface="Arial"/>
                <a:cs typeface="Arial"/>
                <a:sym typeface="Arial"/>
              </a:rPr>
              <a:t>Chapter 1</a:t>
            </a:r>
            <a:endParaRPr/>
          </a:p>
        </p:txBody>
      </p:sp>
      <p:sp>
        <p:nvSpPr>
          <p:cNvPr id="465" name="Google Shape;465;p98"/>
          <p:cNvSpPr txBox="1"/>
          <p:nvPr/>
        </p:nvSpPr>
        <p:spPr>
          <a:xfrm>
            <a:off x="3222823" y="3789040"/>
            <a:ext cx="97013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rgbClr val="FF0000"/>
                </a:solidFill>
                <a:latin typeface="Arial"/>
                <a:ea typeface="Arial"/>
                <a:cs typeface="Arial"/>
                <a:sym typeface="Arial"/>
              </a:rPr>
              <a:t>Chapter 2</a:t>
            </a:r>
            <a:endParaRPr/>
          </a:p>
        </p:txBody>
      </p:sp>
      <p:sp>
        <p:nvSpPr>
          <p:cNvPr id="466" name="Google Shape;466;p98"/>
          <p:cNvSpPr txBox="1"/>
          <p:nvPr/>
        </p:nvSpPr>
        <p:spPr>
          <a:xfrm>
            <a:off x="4727104" y="3789040"/>
            <a:ext cx="97013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dirty="0">
                <a:solidFill>
                  <a:srgbClr val="FF0000"/>
                </a:solidFill>
                <a:latin typeface="Arial"/>
                <a:ea typeface="Arial"/>
                <a:cs typeface="Arial"/>
                <a:sym typeface="Arial"/>
              </a:rPr>
              <a:t>Chapter 3</a:t>
            </a:r>
            <a:endParaRPr dirty="0"/>
          </a:p>
        </p:txBody>
      </p:sp>
      <p:sp>
        <p:nvSpPr>
          <p:cNvPr id="467" name="Google Shape;467;p98"/>
          <p:cNvSpPr txBox="1"/>
          <p:nvPr/>
        </p:nvSpPr>
        <p:spPr>
          <a:xfrm>
            <a:off x="6576367" y="3789040"/>
            <a:ext cx="97013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dirty="0">
                <a:solidFill>
                  <a:srgbClr val="FF0000"/>
                </a:solidFill>
                <a:latin typeface="Arial"/>
                <a:ea typeface="Arial"/>
                <a:cs typeface="Arial"/>
                <a:sym typeface="Arial"/>
              </a:rPr>
              <a:t>Chapter 4</a:t>
            </a:r>
            <a:endParaRPr dirty="0"/>
          </a:p>
        </p:txBody>
      </p:sp>
      <p:cxnSp>
        <p:nvCxnSpPr>
          <p:cNvPr id="469" name="Google Shape;469;p98"/>
          <p:cNvCxnSpPr>
            <a:cxnSpLocks/>
          </p:cNvCxnSpPr>
          <p:nvPr/>
        </p:nvCxnSpPr>
        <p:spPr>
          <a:xfrm flipV="1">
            <a:off x="1240632" y="4343400"/>
            <a:ext cx="6912768" cy="21704"/>
          </a:xfrm>
          <a:prstGeom prst="straightConnector1">
            <a:avLst/>
          </a:prstGeom>
          <a:noFill/>
          <a:ln w="3810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sp>
        <p:nvSpPr>
          <p:cNvPr id="470" name="Google Shape;470;p98"/>
          <p:cNvSpPr txBox="1"/>
          <p:nvPr/>
        </p:nvSpPr>
        <p:spPr>
          <a:xfrm rot="-3638867">
            <a:off x="839930" y="4647118"/>
            <a:ext cx="72008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Arial"/>
                <a:ea typeface="Arial"/>
                <a:cs typeface="Arial"/>
                <a:sym typeface="Arial"/>
              </a:rPr>
              <a:t>2001</a:t>
            </a:r>
            <a:endParaRPr dirty="0"/>
          </a:p>
        </p:txBody>
      </p:sp>
      <p:sp>
        <p:nvSpPr>
          <p:cNvPr id="471" name="Google Shape;471;p98"/>
          <p:cNvSpPr txBox="1"/>
          <p:nvPr/>
        </p:nvSpPr>
        <p:spPr>
          <a:xfrm rot="-3638867">
            <a:off x="2356762" y="4664630"/>
            <a:ext cx="72008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Arial"/>
                <a:ea typeface="Arial"/>
                <a:cs typeface="Arial"/>
                <a:sym typeface="Arial"/>
              </a:rPr>
              <a:t>2006</a:t>
            </a:r>
            <a:endParaRPr dirty="0"/>
          </a:p>
        </p:txBody>
      </p:sp>
      <p:cxnSp>
        <p:nvCxnSpPr>
          <p:cNvPr id="472" name="Google Shape;472;p98"/>
          <p:cNvCxnSpPr/>
          <p:nvPr/>
        </p:nvCxnSpPr>
        <p:spPr>
          <a:xfrm>
            <a:off x="1240632" y="4365104"/>
            <a:ext cx="0" cy="216024"/>
          </a:xfrm>
          <a:prstGeom prst="straightConnector1">
            <a:avLst/>
          </a:prstGeom>
          <a:noFill/>
          <a:ln w="9525" cap="flat" cmpd="sng">
            <a:solidFill>
              <a:schemeClr val="dk1"/>
            </a:solidFill>
            <a:prstDash val="solid"/>
            <a:round/>
            <a:headEnd type="none" w="sm" len="sm"/>
            <a:tailEnd type="none" w="sm" len="sm"/>
          </a:ln>
        </p:spPr>
      </p:cxnSp>
      <p:cxnSp>
        <p:nvCxnSpPr>
          <p:cNvPr id="473" name="Google Shape;473;p98"/>
          <p:cNvCxnSpPr/>
          <p:nvPr/>
        </p:nvCxnSpPr>
        <p:spPr>
          <a:xfrm>
            <a:off x="2824808" y="4365104"/>
            <a:ext cx="0" cy="216024"/>
          </a:xfrm>
          <a:prstGeom prst="straightConnector1">
            <a:avLst/>
          </a:prstGeom>
          <a:noFill/>
          <a:ln w="9525" cap="flat" cmpd="sng">
            <a:solidFill>
              <a:schemeClr val="dk1"/>
            </a:solidFill>
            <a:prstDash val="solid"/>
            <a:round/>
            <a:headEnd type="none" w="sm" len="sm"/>
            <a:tailEnd type="none" w="sm" len="sm"/>
          </a:ln>
        </p:spPr>
      </p:cxnSp>
      <p:cxnSp>
        <p:nvCxnSpPr>
          <p:cNvPr id="474" name="Google Shape;474;p98"/>
          <p:cNvCxnSpPr/>
          <p:nvPr/>
        </p:nvCxnSpPr>
        <p:spPr>
          <a:xfrm>
            <a:off x="4553000" y="4365104"/>
            <a:ext cx="0" cy="216024"/>
          </a:xfrm>
          <a:prstGeom prst="straightConnector1">
            <a:avLst/>
          </a:prstGeom>
          <a:noFill/>
          <a:ln w="9525" cap="flat" cmpd="sng">
            <a:solidFill>
              <a:schemeClr val="dk1"/>
            </a:solidFill>
            <a:prstDash val="solid"/>
            <a:round/>
            <a:headEnd type="none" w="sm" len="sm"/>
            <a:tailEnd type="none" w="sm" len="sm"/>
          </a:ln>
        </p:spPr>
      </p:cxnSp>
      <p:cxnSp>
        <p:nvCxnSpPr>
          <p:cNvPr id="475" name="Google Shape;475;p98"/>
          <p:cNvCxnSpPr/>
          <p:nvPr/>
        </p:nvCxnSpPr>
        <p:spPr>
          <a:xfrm>
            <a:off x="6281192" y="4344516"/>
            <a:ext cx="0" cy="216024"/>
          </a:xfrm>
          <a:prstGeom prst="straightConnector1">
            <a:avLst/>
          </a:prstGeom>
          <a:noFill/>
          <a:ln w="9525" cap="flat" cmpd="sng">
            <a:solidFill>
              <a:schemeClr val="dk1"/>
            </a:solidFill>
            <a:prstDash val="solid"/>
            <a:round/>
            <a:headEnd type="none" w="sm" len="sm"/>
            <a:tailEnd type="none" w="sm" len="sm"/>
          </a:ln>
        </p:spPr>
      </p:cxnSp>
      <p:sp>
        <p:nvSpPr>
          <p:cNvPr id="477" name="Google Shape;477;p98"/>
          <p:cNvSpPr txBox="1"/>
          <p:nvPr/>
        </p:nvSpPr>
        <p:spPr>
          <a:xfrm rot="-3638867">
            <a:off x="4084954" y="4664630"/>
            <a:ext cx="72008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Arial"/>
                <a:ea typeface="Arial"/>
                <a:cs typeface="Arial"/>
                <a:sym typeface="Arial"/>
              </a:rPr>
              <a:t>2013</a:t>
            </a:r>
            <a:endParaRPr dirty="0"/>
          </a:p>
        </p:txBody>
      </p:sp>
      <p:sp>
        <p:nvSpPr>
          <p:cNvPr id="478" name="Google Shape;478;p98"/>
          <p:cNvSpPr txBox="1"/>
          <p:nvPr/>
        </p:nvSpPr>
        <p:spPr>
          <a:xfrm rot="-3638867">
            <a:off x="5813134" y="4664630"/>
            <a:ext cx="72008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Arial"/>
                <a:ea typeface="Arial"/>
                <a:cs typeface="Arial"/>
                <a:sym typeface="Arial"/>
              </a:rPr>
              <a:t>2017</a:t>
            </a:r>
            <a:endParaRPr dirty="0"/>
          </a:p>
        </p:txBody>
      </p:sp>
      <p:sp>
        <p:nvSpPr>
          <p:cNvPr id="479" name="Google Shape;479;p98"/>
          <p:cNvSpPr txBox="1"/>
          <p:nvPr/>
        </p:nvSpPr>
        <p:spPr>
          <a:xfrm rot="-3638867">
            <a:off x="6215094" y="4664630"/>
            <a:ext cx="72008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Arial"/>
                <a:ea typeface="Arial"/>
                <a:cs typeface="Arial"/>
                <a:sym typeface="Arial"/>
              </a:rPr>
              <a:t>2018</a:t>
            </a:r>
            <a:endParaRPr dirty="0"/>
          </a:p>
        </p:txBody>
      </p:sp>
      <p:cxnSp>
        <p:nvCxnSpPr>
          <p:cNvPr id="480" name="Google Shape;480;p98"/>
          <p:cNvCxnSpPr/>
          <p:nvPr/>
        </p:nvCxnSpPr>
        <p:spPr>
          <a:xfrm>
            <a:off x="7165504" y="4344516"/>
            <a:ext cx="0" cy="216024"/>
          </a:xfrm>
          <a:prstGeom prst="straightConnector1">
            <a:avLst/>
          </a:prstGeom>
          <a:noFill/>
          <a:ln w="12700" cap="flat" cmpd="sng">
            <a:solidFill>
              <a:srgbClr val="FF0000"/>
            </a:solidFill>
            <a:prstDash val="solid"/>
            <a:round/>
            <a:headEnd type="none" w="sm" len="sm"/>
            <a:tailEnd type="none" w="sm" len="sm"/>
          </a:ln>
        </p:spPr>
      </p:cxnSp>
      <p:sp>
        <p:nvSpPr>
          <p:cNvPr id="481" name="Google Shape;481;p98"/>
          <p:cNvSpPr txBox="1"/>
          <p:nvPr/>
        </p:nvSpPr>
        <p:spPr>
          <a:xfrm rot="-3638867">
            <a:off x="6653413" y="4659449"/>
            <a:ext cx="794146"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FF0000"/>
                </a:solidFill>
                <a:latin typeface="Arial"/>
                <a:ea typeface="Arial"/>
                <a:cs typeface="Arial"/>
                <a:sym typeface="Arial"/>
              </a:rPr>
              <a:t>Today</a:t>
            </a:r>
            <a:endParaRPr dirty="0"/>
          </a:p>
        </p:txBody>
      </p:sp>
      <p:sp>
        <p:nvSpPr>
          <p:cNvPr id="485" name="Google Shape;485;p98"/>
          <p:cNvSpPr txBox="1">
            <a:spLocks noGrp="1"/>
          </p:cNvSpPr>
          <p:nvPr>
            <p:ph type="title"/>
          </p:nvPr>
        </p:nvSpPr>
        <p:spPr>
          <a:xfrm>
            <a:off x="457200" y="3508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A NetHope Timeline</a:t>
            </a:r>
            <a:endParaRPr dirty="0"/>
          </a:p>
        </p:txBody>
      </p:sp>
      <p:sp>
        <p:nvSpPr>
          <p:cNvPr id="38" name="Google Shape;470;p98">
            <a:extLst>
              <a:ext uri="{FF2B5EF4-FFF2-40B4-BE49-F238E27FC236}">
                <a16:creationId xmlns:a16="http://schemas.microsoft.com/office/drawing/2014/main" id="{696B417F-63D0-4609-AD51-4C21800D2114}"/>
              </a:ext>
            </a:extLst>
          </p:cNvPr>
          <p:cNvSpPr txBox="1"/>
          <p:nvPr/>
        </p:nvSpPr>
        <p:spPr>
          <a:xfrm rot="-3638867">
            <a:off x="2093275" y="2013751"/>
            <a:ext cx="1094355" cy="5475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FF0000"/>
                </a:solidFill>
                <a:latin typeface="Arial"/>
                <a:ea typeface="Arial"/>
                <a:cs typeface="Arial"/>
                <a:sym typeface="Arial"/>
              </a:rPr>
              <a:t>Indonesia tsunami</a:t>
            </a:r>
            <a:endParaRPr dirty="0">
              <a:solidFill>
                <a:srgbClr val="FF0000"/>
              </a:solidFill>
            </a:endParaRPr>
          </a:p>
        </p:txBody>
      </p:sp>
      <p:sp>
        <p:nvSpPr>
          <p:cNvPr id="42" name="Google Shape;478;p98">
            <a:extLst>
              <a:ext uri="{FF2B5EF4-FFF2-40B4-BE49-F238E27FC236}">
                <a16:creationId xmlns:a16="http://schemas.microsoft.com/office/drawing/2014/main" id="{83F635E4-8652-464E-83B7-60ABF01023DC}"/>
              </a:ext>
            </a:extLst>
          </p:cNvPr>
          <p:cNvSpPr txBox="1"/>
          <p:nvPr/>
        </p:nvSpPr>
        <p:spPr>
          <a:xfrm rot="-3638867">
            <a:off x="5148294" y="4647118"/>
            <a:ext cx="72008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Arial"/>
                <a:ea typeface="Arial"/>
                <a:cs typeface="Arial"/>
                <a:sym typeface="Arial"/>
              </a:rPr>
              <a:t>2014</a:t>
            </a:r>
            <a:endParaRPr dirty="0"/>
          </a:p>
        </p:txBody>
      </p:sp>
      <p:cxnSp>
        <p:nvCxnSpPr>
          <p:cNvPr id="45" name="Google Shape;476;p98">
            <a:extLst>
              <a:ext uri="{FF2B5EF4-FFF2-40B4-BE49-F238E27FC236}">
                <a16:creationId xmlns:a16="http://schemas.microsoft.com/office/drawing/2014/main" id="{F1479368-ECC0-4342-BD8B-28B93DC4E15E}"/>
              </a:ext>
            </a:extLst>
          </p:cNvPr>
          <p:cNvCxnSpPr/>
          <p:nvPr/>
        </p:nvCxnSpPr>
        <p:spPr>
          <a:xfrm>
            <a:off x="5565304" y="4355976"/>
            <a:ext cx="0" cy="216024"/>
          </a:xfrm>
          <a:prstGeom prst="straightConnector1">
            <a:avLst/>
          </a:prstGeom>
          <a:noFill/>
          <a:ln w="9525" cap="flat" cmpd="sng">
            <a:solidFill>
              <a:schemeClr val="dk1"/>
            </a:solidFill>
            <a:prstDash val="solid"/>
            <a:round/>
            <a:headEnd type="none" w="sm" len="sm"/>
            <a:tailEnd type="none" w="sm" len="sm"/>
          </a:ln>
        </p:spPr>
      </p:cxnSp>
      <p:cxnSp>
        <p:nvCxnSpPr>
          <p:cNvPr id="46" name="Google Shape;476;p98">
            <a:extLst>
              <a:ext uri="{FF2B5EF4-FFF2-40B4-BE49-F238E27FC236}">
                <a16:creationId xmlns:a16="http://schemas.microsoft.com/office/drawing/2014/main" id="{1DE8127B-0DF2-4300-B829-A9CFD70A89CE}"/>
              </a:ext>
            </a:extLst>
          </p:cNvPr>
          <p:cNvCxnSpPr/>
          <p:nvPr/>
        </p:nvCxnSpPr>
        <p:spPr>
          <a:xfrm>
            <a:off x="6632104" y="4343400"/>
            <a:ext cx="0" cy="216024"/>
          </a:xfrm>
          <a:prstGeom prst="straightConnector1">
            <a:avLst/>
          </a:prstGeom>
          <a:noFill/>
          <a:ln w="9525" cap="flat" cmpd="sng">
            <a:solidFill>
              <a:schemeClr val="dk1"/>
            </a:solidFill>
            <a:prstDash val="solid"/>
            <a:round/>
            <a:headEnd type="none" w="sm" len="sm"/>
            <a:tailEnd type="none" w="sm" len="sm"/>
          </a:ln>
        </p:spPr>
      </p:cxnSp>
      <p:sp>
        <p:nvSpPr>
          <p:cNvPr id="3" name="TextBox 2">
            <a:extLst>
              <a:ext uri="{FF2B5EF4-FFF2-40B4-BE49-F238E27FC236}">
                <a16:creationId xmlns:a16="http://schemas.microsoft.com/office/drawing/2014/main" id="{57AEA49D-5296-442A-8671-B24A02E27400}"/>
              </a:ext>
            </a:extLst>
          </p:cNvPr>
          <p:cNvSpPr txBox="1"/>
          <p:nvPr/>
        </p:nvSpPr>
        <p:spPr>
          <a:xfrm>
            <a:off x="2468488" y="5715000"/>
            <a:ext cx="4239816" cy="369332"/>
          </a:xfrm>
          <a:prstGeom prst="rect">
            <a:avLst/>
          </a:prstGeom>
          <a:noFill/>
        </p:spPr>
        <p:txBody>
          <a:bodyPr wrap="square" rtlCol="0">
            <a:spAutoFit/>
          </a:bodyPr>
          <a:lstStyle/>
          <a:p>
            <a:pPr algn="ctr"/>
            <a:r>
              <a:rPr lang="en-US" b="1" dirty="0">
                <a:solidFill>
                  <a:srgbClr val="FF0000"/>
                </a:solidFill>
              </a:rPr>
              <a:t>Major external disaster response</a:t>
            </a:r>
            <a:endParaRPr lang="en-US" b="1" dirty="0">
              <a:solidFill>
                <a:srgbClr val="0070C0"/>
              </a:solidFill>
            </a:endParaRPr>
          </a:p>
        </p:txBody>
      </p:sp>
      <p:sp>
        <p:nvSpPr>
          <p:cNvPr id="41" name="Google Shape;470;p98">
            <a:extLst>
              <a:ext uri="{FF2B5EF4-FFF2-40B4-BE49-F238E27FC236}">
                <a16:creationId xmlns:a16="http://schemas.microsoft.com/office/drawing/2014/main" id="{400273DD-7E8C-466F-9175-4AFD2FD5095B}"/>
              </a:ext>
            </a:extLst>
          </p:cNvPr>
          <p:cNvSpPr txBox="1"/>
          <p:nvPr/>
        </p:nvSpPr>
        <p:spPr>
          <a:xfrm rot="-3638867">
            <a:off x="3224899" y="1827327"/>
            <a:ext cx="1347271" cy="5475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FF0000"/>
                </a:solidFill>
                <a:latin typeface="Arial"/>
                <a:ea typeface="Arial"/>
                <a:cs typeface="Arial"/>
                <a:sym typeface="Arial"/>
              </a:rPr>
              <a:t>Haiti earthquake</a:t>
            </a:r>
            <a:endParaRPr dirty="0">
              <a:solidFill>
                <a:srgbClr val="FF0000"/>
              </a:solidFill>
            </a:endParaRPr>
          </a:p>
        </p:txBody>
      </p:sp>
      <p:sp>
        <p:nvSpPr>
          <p:cNvPr id="43" name="Google Shape;470;p98">
            <a:extLst>
              <a:ext uri="{FF2B5EF4-FFF2-40B4-BE49-F238E27FC236}">
                <a16:creationId xmlns:a16="http://schemas.microsoft.com/office/drawing/2014/main" id="{3568530B-0E97-4461-BBCD-FEF3FC62A261}"/>
              </a:ext>
            </a:extLst>
          </p:cNvPr>
          <p:cNvSpPr txBox="1"/>
          <p:nvPr/>
        </p:nvSpPr>
        <p:spPr>
          <a:xfrm rot="-3638867">
            <a:off x="4102518" y="1894720"/>
            <a:ext cx="1192632" cy="5475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FF0000"/>
                </a:solidFill>
                <a:latin typeface="Arial"/>
                <a:ea typeface="Arial"/>
                <a:cs typeface="Arial"/>
                <a:sym typeface="Arial"/>
              </a:rPr>
              <a:t>Philippines typhoon</a:t>
            </a:r>
            <a:endParaRPr dirty="0">
              <a:solidFill>
                <a:srgbClr val="FF0000"/>
              </a:solidFill>
            </a:endParaRPr>
          </a:p>
        </p:txBody>
      </p:sp>
      <p:sp>
        <p:nvSpPr>
          <p:cNvPr id="52" name="Google Shape;470;p98">
            <a:extLst>
              <a:ext uri="{FF2B5EF4-FFF2-40B4-BE49-F238E27FC236}">
                <a16:creationId xmlns:a16="http://schemas.microsoft.com/office/drawing/2014/main" id="{3C52E9E9-274A-441F-8433-47326B8369BE}"/>
              </a:ext>
            </a:extLst>
          </p:cNvPr>
          <p:cNvSpPr txBox="1"/>
          <p:nvPr/>
        </p:nvSpPr>
        <p:spPr>
          <a:xfrm rot="-3638867">
            <a:off x="5386926" y="1742974"/>
            <a:ext cx="1347271" cy="5475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FF0000"/>
                </a:solidFill>
                <a:latin typeface="Arial"/>
                <a:ea typeface="Arial"/>
                <a:cs typeface="Arial"/>
                <a:sym typeface="Arial"/>
              </a:rPr>
              <a:t>Nepal earthquake</a:t>
            </a:r>
            <a:endParaRPr dirty="0">
              <a:solidFill>
                <a:srgbClr val="FF0000"/>
              </a:solidFill>
            </a:endParaRPr>
          </a:p>
        </p:txBody>
      </p:sp>
      <p:sp>
        <p:nvSpPr>
          <p:cNvPr id="53" name="Google Shape;470;p98">
            <a:extLst>
              <a:ext uri="{FF2B5EF4-FFF2-40B4-BE49-F238E27FC236}">
                <a16:creationId xmlns:a16="http://schemas.microsoft.com/office/drawing/2014/main" id="{BFAEC888-3071-4BDE-B5E0-4E184DFCDBE2}"/>
              </a:ext>
            </a:extLst>
          </p:cNvPr>
          <p:cNvSpPr txBox="1"/>
          <p:nvPr/>
        </p:nvSpPr>
        <p:spPr>
          <a:xfrm rot="-3638867">
            <a:off x="4777326" y="1742974"/>
            <a:ext cx="1347271" cy="5475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FF0000"/>
                </a:solidFill>
                <a:latin typeface="Arial"/>
                <a:cs typeface="Arial"/>
                <a:sym typeface="Arial"/>
              </a:rPr>
              <a:t>West Africa Ebola </a:t>
            </a:r>
            <a:endParaRPr dirty="0">
              <a:solidFill>
                <a:srgbClr val="FF0000"/>
              </a:solidFill>
            </a:endParaRPr>
          </a:p>
        </p:txBody>
      </p:sp>
      <p:sp>
        <p:nvSpPr>
          <p:cNvPr id="54" name="Google Shape;470;p98">
            <a:extLst>
              <a:ext uri="{FF2B5EF4-FFF2-40B4-BE49-F238E27FC236}">
                <a16:creationId xmlns:a16="http://schemas.microsoft.com/office/drawing/2014/main" id="{2CB25B2A-90B9-4302-9D24-CDE1DB6AA3DA}"/>
              </a:ext>
            </a:extLst>
          </p:cNvPr>
          <p:cNvSpPr txBox="1"/>
          <p:nvPr/>
        </p:nvSpPr>
        <p:spPr>
          <a:xfrm rot="-3638867">
            <a:off x="6143603" y="1742974"/>
            <a:ext cx="1347271" cy="5475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FF0000"/>
                </a:solidFill>
                <a:latin typeface="Arial"/>
                <a:ea typeface="Arial"/>
                <a:cs typeface="Arial"/>
                <a:sym typeface="Arial"/>
              </a:rPr>
              <a:t>Hurricane Maria</a:t>
            </a:r>
            <a:endParaRPr dirty="0">
              <a:solidFill>
                <a:srgbClr val="FF0000"/>
              </a:solidFill>
            </a:endParaRPr>
          </a:p>
        </p:txBody>
      </p:sp>
      <p:sp>
        <p:nvSpPr>
          <p:cNvPr id="55" name="Google Shape;470;p98">
            <a:extLst>
              <a:ext uri="{FF2B5EF4-FFF2-40B4-BE49-F238E27FC236}">
                <a16:creationId xmlns:a16="http://schemas.microsoft.com/office/drawing/2014/main" id="{4778818D-AF33-4864-9479-F3383637BA60}"/>
              </a:ext>
            </a:extLst>
          </p:cNvPr>
          <p:cNvSpPr txBox="1"/>
          <p:nvPr/>
        </p:nvSpPr>
        <p:spPr>
          <a:xfrm rot="-3638867">
            <a:off x="6753203" y="1666774"/>
            <a:ext cx="1347271" cy="5475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FF0000"/>
                </a:solidFill>
                <a:latin typeface="Arial"/>
                <a:ea typeface="Arial"/>
                <a:cs typeface="Arial"/>
                <a:sym typeface="Arial"/>
              </a:rPr>
              <a:t>Hurricane Dorian</a:t>
            </a:r>
            <a:endParaRPr dirty="0">
              <a:solidFill>
                <a:srgbClr val="FF0000"/>
              </a:solidFill>
            </a:endParaRPr>
          </a:p>
        </p:txBody>
      </p:sp>
      <p:sp>
        <p:nvSpPr>
          <p:cNvPr id="56" name="Google Shape;470;p98">
            <a:extLst>
              <a:ext uri="{FF2B5EF4-FFF2-40B4-BE49-F238E27FC236}">
                <a16:creationId xmlns:a16="http://schemas.microsoft.com/office/drawing/2014/main" id="{924F919F-52B2-44DA-8B13-4C8C36A5778B}"/>
              </a:ext>
            </a:extLst>
          </p:cNvPr>
          <p:cNvSpPr txBox="1"/>
          <p:nvPr/>
        </p:nvSpPr>
        <p:spPr>
          <a:xfrm rot="-3638867">
            <a:off x="1495403" y="1900455"/>
            <a:ext cx="1347271" cy="5475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FF0000"/>
                </a:solidFill>
                <a:latin typeface="Arial"/>
                <a:ea typeface="Arial"/>
                <a:cs typeface="Arial"/>
                <a:sym typeface="Arial"/>
              </a:rPr>
              <a:t>Bam, Iran earthquake</a:t>
            </a:r>
            <a:endParaRPr dirty="0">
              <a:solidFill>
                <a:srgbClr val="FF0000"/>
              </a:solidFill>
            </a:endParaRPr>
          </a:p>
        </p:txBody>
      </p:sp>
    </p:spTree>
    <p:extLst>
      <p:ext uri="{BB962C8B-B14F-4D97-AF65-F5344CB8AC3E}">
        <p14:creationId xmlns:p14="http://schemas.microsoft.com/office/powerpoint/2010/main" val="337997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1"/>
                                        </p:tgtEl>
                                        <p:attrNameLst>
                                          <p:attrName>style.visibility</p:attrName>
                                        </p:attrNameLst>
                                      </p:cBhvr>
                                      <p:to>
                                        <p:strVal val="visible"/>
                                      </p:to>
                                    </p:set>
                                    <p:anim calcmode="lin" valueType="num">
                                      <p:cBhvr additive="base">
                                        <p:cTn id="7" dur="500"/>
                                        <p:tgtEl>
                                          <p:spTgt spid="4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Questions</a:t>
            </a:r>
          </a:p>
        </p:txBody>
      </p:sp>
      <p:sp>
        <p:nvSpPr>
          <p:cNvPr id="3" name="Content Placeholder 2"/>
          <p:cNvSpPr>
            <a:spLocks noGrp="1"/>
          </p:cNvSpPr>
          <p:nvPr>
            <p:ph idx="1"/>
          </p:nvPr>
        </p:nvSpPr>
        <p:spPr>
          <a:xfrm>
            <a:off x="457200" y="990600"/>
            <a:ext cx="8229600" cy="4525963"/>
          </a:xfrm>
        </p:spPr>
        <p:txBody>
          <a:bodyPr/>
          <a:lstStyle/>
          <a:p>
            <a:r>
              <a:rPr lang="en-US" dirty="0"/>
              <a:t>Would NetHope have been launched without the Cisco Fellowship program that was launched in response to the dot-com bubble burst?</a:t>
            </a:r>
          </a:p>
          <a:p>
            <a:r>
              <a:rPr lang="en-US" dirty="0"/>
              <a:t>If NetHope only served its members, would it have been eligible for nonprofit status?</a:t>
            </a:r>
          </a:p>
          <a:p>
            <a:r>
              <a:rPr lang="en-US" dirty="0"/>
              <a:t>If NetHope did not strive to also meet donor needs, would it survive?</a:t>
            </a:r>
          </a:p>
          <a:p>
            <a:endParaRPr lang="en-US" dirty="0"/>
          </a:p>
        </p:txBody>
      </p:sp>
      <p:sp>
        <p:nvSpPr>
          <p:cNvPr id="4" name="Slide Number Placeholder 3"/>
          <p:cNvSpPr>
            <a:spLocks noGrp="1"/>
          </p:cNvSpPr>
          <p:nvPr>
            <p:ph type="sldNum" sz="quarter" idx="11"/>
          </p:nvPr>
        </p:nvSpPr>
        <p:spPr/>
        <p:txBody>
          <a:bodyPr/>
          <a:lstStyle/>
          <a:p>
            <a:pPr>
              <a:defRPr/>
            </a:pPr>
            <a:fld id="{DA8DCE01-F897-4478-9A9A-F20F99CC4461}" type="slidenum">
              <a:rPr lang="en-US" altLang="en-US" smtClean="0"/>
              <a:pPr>
                <a:defRPr/>
              </a:pPr>
              <a:t>32</a:t>
            </a:fld>
            <a:endParaRPr lang="en-US" altLang="en-US"/>
          </a:p>
        </p:txBody>
      </p:sp>
      <p:sp>
        <p:nvSpPr>
          <p:cNvPr id="5" name="TextBox 4">
            <a:extLst>
              <a:ext uri="{FF2B5EF4-FFF2-40B4-BE49-F238E27FC236}">
                <a16:creationId xmlns:a16="http://schemas.microsoft.com/office/drawing/2014/main" id="{57AEA49D-5296-442A-8671-B24A02E27400}"/>
              </a:ext>
            </a:extLst>
          </p:cNvPr>
          <p:cNvSpPr txBox="1"/>
          <p:nvPr/>
        </p:nvSpPr>
        <p:spPr>
          <a:xfrm>
            <a:off x="0" y="5879068"/>
            <a:ext cx="9144000" cy="400110"/>
          </a:xfrm>
          <a:prstGeom prst="rect">
            <a:avLst/>
          </a:prstGeom>
          <a:noFill/>
        </p:spPr>
        <p:txBody>
          <a:bodyPr wrap="square" rtlCol="0">
            <a:spAutoFit/>
          </a:bodyPr>
          <a:lstStyle/>
          <a:p>
            <a:pPr algn="ctr"/>
            <a:r>
              <a:rPr lang="en-US" sz="2000" b="1" dirty="0">
                <a:solidFill>
                  <a:srgbClr val="FF0000"/>
                </a:solidFill>
              </a:rPr>
              <a:t>A consultant is challenged to sort the signal from the noise</a:t>
            </a:r>
            <a:endParaRPr lang="en-US" sz="2000" b="1" dirty="0">
              <a:solidFill>
                <a:srgbClr val="0070C0"/>
              </a:solidFill>
            </a:endParaRPr>
          </a:p>
        </p:txBody>
      </p:sp>
    </p:spTree>
    <p:extLst>
      <p:ext uri="{BB962C8B-B14F-4D97-AF65-F5344CB8AC3E}">
        <p14:creationId xmlns:p14="http://schemas.microsoft.com/office/powerpoint/2010/main" val="249574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D80F7E-E85A-47D4-A36C-D764A8E7BDB4}"/>
              </a:ext>
            </a:extLst>
          </p:cNvPr>
          <p:cNvSpPr>
            <a:spLocks noGrp="1"/>
          </p:cNvSpPr>
          <p:nvPr>
            <p:ph type="title"/>
          </p:nvPr>
        </p:nvSpPr>
        <p:spPr/>
        <p:txBody>
          <a:bodyPr/>
          <a:lstStyle/>
          <a:p>
            <a:r>
              <a:rPr lang="en-US" dirty="0"/>
              <a:t>Note the trade-offs, especially #2</a:t>
            </a:r>
          </a:p>
        </p:txBody>
      </p:sp>
      <p:sp>
        <p:nvSpPr>
          <p:cNvPr id="4" name="Slide Number Placeholder 3">
            <a:extLst>
              <a:ext uri="{FF2B5EF4-FFF2-40B4-BE49-F238E27FC236}">
                <a16:creationId xmlns:a16="http://schemas.microsoft.com/office/drawing/2014/main" id="{35CCF6EF-5BCC-459E-82DB-95AC971A881D}"/>
              </a:ext>
            </a:extLst>
          </p:cNvPr>
          <p:cNvSpPr>
            <a:spLocks noGrp="1"/>
          </p:cNvSpPr>
          <p:nvPr>
            <p:ph type="sldNum" sz="quarter" idx="11"/>
          </p:nvPr>
        </p:nvSpPr>
        <p:spPr/>
        <p:txBody>
          <a:bodyPr/>
          <a:lstStyle/>
          <a:p>
            <a:pPr>
              <a:defRPr/>
            </a:pPr>
            <a:fld id="{DA8DCE01-F897-4478-9A9A-F20F99CC4461}" type="slidenum">
              <a:rPr lang="en-US" altLang="en-US" smtClean="0"/>
              <a:pPr>
                <a:defRPr/>
              </a:pPr>
              <a:t>33</a:t>
            </a:fld>
            <a:endParaRPr lang="en-US" altLang="en-US"/>
          </a:p>
        </p:txBody>
      </p:sp>
      <p:pic>
        <p:nvPicPr>
          <p:cNvPr id="6" name="Picture 5">
            <a:extLst>
              <a:ext uri="{FF2B5EF4-FFF2-40B4-BE49-F238E27FC236}">
                <a16:creationId xmlns:a16="http://schemas.microsoft.com/office/drawing/2014/main" id="{0EAB5B25-07FD-4947-8226-DF571507D9A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398" y="990599"/>
            <a:ext cx="7740390" cy="5794152"/>
          </a:xfrm>
          <a:prstGeom prst="rect">
            <a:avLst/>
          </a:prstGeom>
          <a:noFill/>
          <a:ln>
            <a:solidFill>
              <a:schemeClr val="accent1"/>
            </a:solidFill>
          </a:ln>
        </p:spPr>
      </p:pic>
    </p:spTree>
    <p:extLst>
      <p:ext uri="{BB962C8B-B14F-4D97-AF65-F5344CB8AC3E}">
        <p14:creationId xmlns:p14="http://schemas.microsoft.com/office/powerpoint/2010/main" val="639964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A3128-36D7-4110-B640-A961008C682E}"/>
              </a:ext>
            </a:extLst>
          </p:cNvPr>
          <p:cNvSpPr>
            <a:spLocks noGrp="1"/>
          </p:cNvSpPr>
          <p:nvPr>
            <p:ph type="title"/>
          </p:nvPr>
        </p:nvSpPr>
        <p:spPr/>
        <p:txBody>
          <a:bodyPr/>
          <a:lstStyle/>
          <a:p>
            <a:r>
              <a:rPr lang="en-US" dirty="0"/>
              <a:t>Current Strategy (2019)</a:t>
            </a:r>
          </a:p>
        </p:txBody>
      </p:sp>
    </p:spTree>
    <p:extLst>
      <p:ext uri="{BB962C8B-B14F-4D97-AF65-F5344CB8AC3E}">
        <p14:creationId xmlns:p14="http://schemas.microsoft.com/office/powerpoint/2010/main" val="59308602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7743D-BAE5-4181-9AC1-85B20E6F3BCE}"/>
              </a:ext>
            </a:extLst>
          </p:cNvPr>
          <p:cNvSpPr>
            <a:spLocks noGrp="1"/>
          </p:cNvSpPr>
          <p:nvPr>
            <p:ph type="ctrTitle"/>
          </p:nvPr>
        </p:nvSpPr>
        <p:spPr/>
        <p:txBody>
          <a:bodyPr>
            <a:normAutofit/>
          </a:bodyPr>
          <a:lstStyle/>
          <a:p>
            <a:pPr algn="ctr"/>
            <a:r>
              <a:rPr lang="en-US" b="1" dirty="0"/>
              <a:t>Reimagining the Path </a:t>
            </a:r>
            <a:br>
              <a:rPr lang="en-US" b="1" dirty="0"/>
            </a:br>
            <a:r>
              <a:rPr lang="en-US" b="1" dirty="0"/>
              <a:t>to Greater Impact</a:t>
            </a:r>
          </a:p>
        </p:txBody>
      </p:sp>
      <p:sp>
        <p:nvSpPr>
          <p:cNvPr id="3" name="Subtitle 2">
            <a:extLst>
              <a:ext uri="{FF2B5EF4-FFF2-40B4-BE49-F238E27FC236}">
                <a16:creationId xmlns:a16="http://schemas.microsoft.com/office/drawing/2014/main" id="{E2471D96-2EFB-4EBB-887F-7AB0B6C7A43A}"/>
              </a:ext>
            </a:extLst>
          </p:cNvPr>
          <p:cNvSpPr>
            <a:spLocks noGrp="1"/>
          </p:cNvSpPr>
          <p:nvPr>
            <p:ph type="subTitle" idx="1"/>
          </p:nvPr>
        </p:nvSpPr>
        <p:spPr/>
        <p:txBody>
          <a:bodyPr>
            <a:normAutofit/>
          </a:bodyPr>
          <a:lstStyle/>
          <a:p>
            <a:r>
              <a:rPr lang="en-US" dirty="0"/>
              <a:t>Lauren Woodman</a:t>
            </a:r>
          </a:p>
          <a:p>
            <a:r>
              <a:rPr lang="en-US" dirty="0"/>
              <a:t>2019 NetHope Global Summit</a:t>
            </a:r>
          </a:p>
          <a:p>
            <a:endParaRPr lang="en-US" dirty="0"/>
          </a:p>
        </p:txBody>
      </p:sp>
    </p:spTree>
    <p:extLst>
      <p:ext uri="{BB962C8B-B14F-4D97-AF65-F5344CB8AC3E}">
        <p14:creationId xmlns:p14="http://schemas.microsoft.com/office/powerpoint/2010/main" val="26803192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DACF7-7E70-4742-8390-030EAC819F33}"/>
              </a:ext>
            </a:extLst>
          </p:cNvPr>
          <p:cNvSpPr>
            <a:spLocks noGrp="1"/>
          </p:cNvSpPr>
          <p:nvPr>
            <p:ph type="title"/>
          </p:nvPr>
        </p:nvSpPr>
        <p:spPr/>
        <p:txBody>
          <a:bodyPr>
            <a:normAutofit fontScale="90000"/>
          </a:bodyPr>
          <a:lstStyle/>
          <a:p>
            <a:endParaRPr lang="en-US" dirty="0"/>
          </a:p>
        </p:txBody>
      </p:sp>
      <p:pic>
        <p:nvPicPr>
          <p:cNvPr id="4" name="Picture 3" descr="A close up of a brick building&#10;&#10;Description automatically generated">
            <a:extLst>
              <a:ext uri="{FF2B5EF4-FFF2-40B4-BE49-F238E27FC236}">
                <a16:creationId xmlns:a16="http://schemas.microsoft.com/office/drawing/2014/main" id="{CB10E9C9-E3CA-465C-8872-E9942F4EDE3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8821" b="23648"/>
          <a:stretch/>
        </p:blipFill>
        <p:spPr>
          <a:xfrm>
            <a:off x="6160" y="856580"/>
            <a:ext cx="9143999" cy="5186595"/>
          </a:xfrm>
          <a:prstGeom prst="rect">
            <a:avLst/>
          </a:prstGeom>
        </p:spPr>
      </p:pic>
      <p:sp>
        <p:nvSpPr>
          <p:cNvPr id="9" name="Freeform: Shape 8">
            <a:extLst>
              <a:ext uri="{FF2B5EF4-FFF2-40B4-BE49-F238E27FC236}">
                <a16:creationId xmlns:a16="http://schemas.microsoft.com/office/drawing/2014/main" id="{0226AA85-5CD3-4EF2-BFAB-0719E908646B}"/>
              </a:ext>
            </a:extLst>
          </p:cNvPr>
          <p:cNvSpPr/>
          <p:nvPr/>
        </p:nvSpPr>
        <p:spPr>
          <a:xfrm>
            <a:off x="-6158" y="881805"/>
            <a:ext cx="3974857" cy="5192560"/>
          </a:xfrm>
          <a:custGeom>
            <a:avLst/>
            <a:gdLst>
              <a:gd name="connsiteX0" fmla="*/ 0 w 5298429"/>
              <a:gd name="connsiteY0" fmla="*/ 0 h 6921610"/>
              <a:gd name="connsiteX1" fmla="*/ 5298429 w 5298429"/>
              <a:gd name="connsiteY1" fmla="*/ 0 h 6921610"/>
              <a:gd name="connsiteX2" fmla="*/ 1203077 w 5298429"/>
              <a:gd name="connsiteY2" fmla="*/ 6921610 h 6921610"/>
              <a:gd name="connsiteX3" fmla="*/ 0 w 5298429"/>
              <a:gd name="connsiteY3" fmla="*/ 6921610 h 6921610"/>
            </a:gdLst>
            <a:ahLst/>
            <a:cxnLst>
              <a:cxn ang="0">
                <a:pos x="connsiteX0" y="connsiteY0"/>
              </a:cxn>
              <a:cxn ang="0">
                <a:pos x="connsiteX1" y="connsiteY1"/>
              </a:cxn>
              <a:cxn ang="0">
                <a:pos x="connsiteX2" y="connsiteY2"/>
              </a:cxn>
              <a:cxn ang="0">
                <a:pos x="connsiteX3" y="connsiteY3"/>
              </a:cxn>
            </a:cxnLst>
            <a:rect l="l" t="t" r="r" b="b"/>
            <a:pathLst>
              <a:path w="5298429" h="6921610">
                <a:moveTo>
                  <a:pt x="0" y="0"/>
                </a:moveTo>
                <a:lnTo>
                  <a:pt x="5298429" y="0"/>
                </a:lnTo>
                <a:lnTo>
                  <a:pt x="1203077" y="6921610"/>
                </a:lnTo>
                <a:lnTo>
                  <a:pt x="0" y="6921610"/>
                </a:lnTo>
                <a:close/>
              </a:path>
            </a:pathLst>
          </a:custGeom>
          <a:solidFill>
            <a:srgbClr val="007B9A">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7202" dirty="0">
              <a:solidFill>
                <a:schemeClr val="bg1"/>
              </a:solidFill>
            </a:endParaRPr>
          </a:p>
          <a:p>
            <a:endParaRPr lang="en-US" dirty="0">
              <a:solidFill>
                <a:schemeClr val="bg1"/>
              </a:solidFill>
            </a:endParaRPr>
          </a:p>
        </p:txBody>
      </p:sp>
      <p:sp>
        <p:nvSpPr>
          <p:cNvPr id="10" name="Freeform: Shape 9">
            <a:extLst>
              <a:ext uri="{FF2B5EF4-FFF2-40B4-BE49-F238E27FC236}">
                <a16:creationId xmlns:a16="http://schemas.microsoft.com/office/drawing/2014/main" id="{22DD5F14-0A57-4F00-8619-24B08B3D5D78}"/>
              </a:ext>
            </a:extLst>
          </p:cNvPr>
          <p:cNvSpPr/>
          <p:nvPr/>
        </p:nvSpPr>
        <p:spPr>
          <a:xfrm rot="10800000">
            <a:off x="5175302" y="853597"/>
            <a:ext cx="3974857" cy="5192560"/>
          </a:xfrm>
          <a:custGeom>
            <a:avLst/>
            <a:gdLst>
              <a:gd name="connsiteX0" fmla="*/ 0 w 5298429"/>
              <a:gd name="connsiteY0" fmla="*/ 0 h 6921610"/>
              <a:gd name="connsiteX1" fmla="*/ 5298429 w 5298429"/>
              <a:gd name="connsiteY1" fmla="*/ 0 h 6921610"/>
              <a:gd name="connsiteX2" fmla="*/ 1203077 w 5298429"/>
              <a:gd name="connsiteY2" fmla="*/ 6921610 h 6921610"/>
              <a:gd name="connsiteX3" fmla="*/ 0 w 5298429"/>
              <a:gd name="connsiteY3" fmla="*/ 6921610 h 6921610"/>
            </a:gdLst>
            <a:ahLst/>
            <a:cxnLst>
              <a:cxn ang="0">
                <a:pos x="connsiteX0" y="connsiteY0"/>
              </a:cxn>
              <a:cxn ang="0">
                <a:pos x="connsiteX1" y="connsiteY1"/>
              </a:cxn>
              <a:cxn ang="0">
                <a:pos x="connsiteX2" y="connsiteY2"/>
              </a:cxn>
              <a:cxn ang="0">
                <a:pos x="connsiteX3" y="connsiteY3"/>
              </a:cxn>
            </a:cxnLst>
            <a:rect l="l" t="t" r="r" b="b"/>
            <a:pathLst>
              <a:path w="5298429" h="6921610">
                <a:moveTo>
                  <a:pt x="0" y="0"/>
                </a:moveTo>
                <a:lnTo>
                  <a:pt x="5298429" y="0"/>
                </a:lnTo>
                <a:lnTo>
                  <a:pt x="1203077" y="6921610"/>
                </a:lnTo>
                <a:lnTo>
                  <a:pt x="0" y="6921610"/>
                </a:lnTo>
                <a:close/>
              </a:path>
            </a:pathLst>
          </a:custGeom>
          <a:solidFill>
            <a:schemeClr val="accent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F5D29FC-DA15-4E48-9B81-C689FD92C86B}"/>
              </a:ext>
            </a:extLst>
          </p:cNvPr>
          <p:cNvSpPr txBox="1"/>
          <p:nvPr/>
        </p:nvSpPr>
        <p:spPr>
          <a:xfrm>
            <a:off x="222182" y="832720"/>
            <a:ext cx="6659899" cy="1108317"/>
          </a:xfrm>
          <a:prstGeom prst="rect">
            <a:avLst/>
          </a:prstGeom>
          <a:noFill/>
          <a:ln>
            <a:noFill/>
          </a:ln>
        </p:spPr>
        <p:txBody>
          <a:bodyPr wrap="square" rtlCol="0">
            <a:spAutoFit/>
          </a:bodyPr>
          <a:lstStyle/>
          <a:p>
            <a:r>
              <a:rPr lang="en-US" sz="6602" dirty="0">
                <a:solidFill>
                  <a:schemeClr val="bg1"/>
                </a:solidFill>
              </a:rPr>
              <a:t>Welcome</a:t>
            </a:r>
            <a:endParaRPr lang="en-US" sz="3601" dirty="0">
              <a:solidFill>
                <a:schemeClr val="bg1"/>
              </a:solidFill>
            </a:endParaRPr>
          </a:p>
        </p:txBody>
      </p:sp>
      <p:sp>
        <p:nvSpPr>
          <p:cNvPr id="12" name="Rectangle 11">
            <a:extLst>
              <a:ext uri="{FF2B5EF4-FFF2-40B4-BE49-F238E27FC236}">
                <a16:creationId xmlns:a16="http://schemas.microsoft.com/office/drawing/2014/main" id="{83AEB309-5077-416B-AA92-E7A7E5E00D99}"/>
              </a:ext>
            </a:extLst>
          </p:cNvPr>
          <p:cNvSpPr/>
          <p:nvPr/>
        </p:nvSpPr>
        <p:spPr>
          <a:xfrm>
            <a:off x="290068" y="1755882"/>
            <a:ext cx="3080881" cy="2308837"/>
          </a:xfrm>
          <a:prstGeom prst="rect">
            <a:avLst/>
          </a:prstGeom>
        </p:spPr>
        <p:txBody>
          <a:bodyPr wrap="square">
            <a:spAutoFit/>
          </a:bodyPr>
          <a:lstStyle/>
          <a:p>
            <a:pPr algn="ctr"/>
            <a:r>
              <a:rPr lang="en-US" sz="3601" b="1" dirty="0">
                <a:solidFill>
                  <a:schemeClr val="bg1"/>
                </a:solidFill>
              </a:rPr>
              <a:t>2019 NetHope </a:t>
            </a:r>
          </a:p>
          <a:p>
            <a:pPr algn="ctr"/>
            <a:r>
              <a:rPr lang="en-US" sz="3601" b="1" dirty="0">
                <a:solidFill>
                  <a:schemeClr val="bg1"/>
                </a:solidFill>
              </a:rPr>
              <a:t>Global Summit</a:t>
            </a:r>
          </a:p>
        </p:txBody>
      </p:sp>
    </p:spTree>
    <p:extLst>
      <p:ext uri="{BB962C8B-B14F-4D97-AF65-F5344CB8AC3E}">
        <p14:creationId xmlns:p14="http://schemas.microsoft.com/office/powerpoint/2010/main" val="667572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hape 171"/>
          <p:cNvSpPr txBox="1">
            <a:spLocks/>
          </p:cNvSpPr>
          <p:nvPr/>
        </p:nvSpPr>
        <p:spPr>
          <a:xfrm>
            <a:off x="0" y="1841816"/>
            <a:ext cx="4114799" cy="4501835"/>
          </a:xfrm>
          <a:prstGeom prst="rect">
            <a:avLst/>
          </a:prstGeom>
          <a:solidFill>
            <a:schemeClr val="bg1">
              <a:alpha val="78000"/>
            </a:schemeClr>
          </a:solidFill>
          <a:ln>
            <a:noFill/>
          </a:ln>
        </p:spPr>
        <p:txBody>
          <a:bodyPr lIns="68569" tIns="34275" rIns="68569" bIns="34275"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spc="0" baseline="0">
                <a:solidFill>
                  <a:srgbClr val="69645F"/>
                </a:solidFill>
                <a:latin typeface="Avenir LT Std 55 Roman" panose="020B0503020203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spc="0" baseline="0">
                <a:solidFill>
                  <a:srgbClr val="69645F"/>
                </a:solidFill>
                <a:latin typeface="Avenir LT Std 55 Roman" panose="020B0503020203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spc="0" baseline="0">
                <a:solidFill>
                  <a:srgbClr val="69645F"/>
                </a:solidFill>
                <a:latin typeface="Avenir LT Std 55 Roman" panose="020B0503020203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spc="0" baseline="0">
                <a:solidFill>
                  <a:srgbClr val="69645F"/>
                </a:solidFill>
                <a:latin typeface="Avenir LT Std 55 Roman" panose="020B0503020203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spc="0" baseline="0">
                <a:solidFill>
                  <a:srgbClr val="69645F"/>
                </a:solidFill>
                <a:latin typeface="Avenir LT Std 55 Roman" panose="020B0503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44" indent="-171444" defTabSz="685777">
              <a:lnSpc>
                <a:spcPct val="90000"/>
              </a:lnSpc>
              <a:spcBef>
                <a:spcPts val="0"/>
              </a:spcBef>
              <a:buClr>
                <a:srgbClr val="504C47"/>
              </a:buClr>
              <a:buSzPct val="100000"/>
              <a:buFont typeface="Arial"/>
              <a:buChar char="•"/>
            </a:pPr>
            <a:endParaRPr lang="en-US" sz="1800" dirty="0">
              <a:latin typeface="Calibri" panose="020F0502020204030204" pitchFamily="34" charset="0"/>
              <a:ea typeface="Segoe UI" panose="020B0502040204020203" pitchFamily="34" charset="0"/>
              <a:cs typeface="Calibri" panose="020F0502020204030204" pitchFamily="34" charset="0"/>
            </a:endParaRPr>
          </a:p>
        </p:txBody>
      </p:sp>
      <p:sp>
        <p:nvSpPr>
          <p:cNvPr id="6" name="Title 1"/>
          <p:cNvSpPr txBox="1">
            <a:spLocks/>
          </p:cNvSpPr>
          <p:nvPr/>
        </p:nvSpPr>
        <p:spPr>
          <a:xfrm>
            <a:off x="0" y="857251"/>
            <a:ext cx="9144000" cy="680633"/>
          </a:xfrm>
          <a:prstGeom prst="rect">
            <a:avLst/>
          </a:prstGeom>
          <a:solidFill>
            <a:schemeClr val="accent2"/>
          </a:solidFill>
        </p:spPr>
        <p:txBody>
          <a:bodyPr/>
          <a:lstStyle>
            <a:lvl1pPr algn="l" defTabSz="914400" rtl="0" eaLnBrk="1" latinLnBrk="0" hangingPunct="1">
              <a:lnSpc>
                <a:spcPct val="90000"/>
              </a:lnSpc>
              <a:spcBef>
                <a:spcPct val="0"/>
              </a:spcBef>
              <a:buNone/>
              <a:defRPr sz="4400" kern="1200" spc="0" baseline="0">
                <a:solidFill>
                  <a:srgbClr val="69645F"/>
                </a:solidFill>
                <a:latin typeface="Avenir LT Std 65 Medium" panose="020B0603020203020204" pitchFamily="34" charset="0"/>
                <a:ea typeface="+mj-ea"/>
                <a:cs typeface="+mj-cs"/>
              </a:defRPr>
            </a:lvl1pPr>
          </a:lstStyle>
          <a:p>
            <a:pPr defTabSz="685777"/>
            <a:endParaRPr lang="en-US" sz="1800" dirty="0">
              <a:solidFill>
                <a:prstClr val="white"/>
              </a:solidFill>
            </a:endParaRPr>
          </a:p>
          <a:p>
            <a:pPr defTabSz="685777"/>
            <a:r>
              <a:rPr lang="en-US" sz="3300" dirty="0">
                <a:solidFill>
                  <a:prstClr val="white"/>
                </a:solidFill>
              </a:rPr>
              <a:t> </a:t>
            </a:r>
            <a:endParaRPr lang="en-US" sz="3300" dirty="0">
              <a:solidFill>
                <a:prstClr val="white"/>
              </a:solidFill>
              <a:latin typeface="Calibri" panose="020F0502020204030204" pitchFamily="34" charset="0"/>
              <a:ea typeface="Segoe UI" panose="020B0502040204020203" pitchFamily="34" charset="0"/>
              <a:cs typeface="Calibri" panose="020F0502020204030204" pitchFamily="34" charset="0"/>
            </a:endParaRPr>
          </a:p>
        </p:txBody>
      </p:sp>
      <p:pic>
        <p:nvPicPr>
          <p:cNvPr id="7" name="picture">
            <a:extLst>
              <a:ext uri="{FF2B5EF4-FFF2-40B4-BE49-F238E27FC236}">
                <a16:creationId xmlns:a16="http://schemas.microsoft.com/office/drawing/2014/main" id="{3A64127A-CAFA-44B7-8329-3FF5C58AF79A}"/>
              </a:ext>
            </a:extLst>
          </p:cNvPr>
          <p:cNvPicPr/>
          <p:nvPr/>
        </p:nvPicPr>
        <p:blipFill rotWithShape="1">
          <a:blip r:embed="rId3" cstate="print">
            <a:extLst>
              <a:ext uri="{28A0092B-C50C-407E-A947-70E740481C1C}">
                <a14:useLocalDpi xmlns:a14="http://schemas.microsoft.com/office/drawing/2010/main" val="0"/>
              </a:ext>
            </a:extLst>
          </a:blip>
          <a:srcRect t="19088" b="7334"/>
          <a:stretch/>
        </p:blipFill>
        <p:spPr>
          <a:xfrm>
            <a:off x="1" y="1841816"/>
            <a:ext cx="9144000" cy="4158935"/>
          </a:xfrm>
          <a:prstGeom prst="rect">
            <a:avLst/>
          </a:prstGeom>
        </p:spPr>
      </p:pic>
      <p:grpSp>
        <p:nvGrpSpPr>
          <p:cNvPr id="5" name="Group 4">
            <a:extLst>
              <a:ext uri="{FF2B5EF4-FFF2-40B4-BE49-F238E27FC236}">
                <a16:creationId xmlns:a16="http://schemas.microsoft.com/office/drawing/2014/main" id="{2669A65A-809F-4B9C-A2C2-C108E589D111}"/>
              </a:ext>
            </a:extLst>
          </p:cNvPr>
          <p:cNvGrpSpPr/>
          <p:nvPr/>
        </p:nvGrpSpPr>
        <p:grpSpPr>
          <a:xfrm>
            <a:off x="0" y="1424963"/>
            <a:ext cx="9144000" cy="5045413"/>
            <a:chOff x="1" y="3417463"/>
            <a:chExt cx="12801600" cy="6183738"/>
          </a:xfrm>
        </p:grpSpPr>
        <p:pic>
          <p:nvPicPr>
            <p:cNvPr id="8" name="Picture 7">
              <a:extLst>
                <a:ext uri="{FF2B5EF4-FFF2-40B4-BE49-F238E27FC236}">
                  <a16:creationId xmlns:a16="http://schemas.microsoft.com/office/drawing/2014/main" id="{AE6FC1E9-EC8F-4A4C-9F97-BE68546BBDBA}"/>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16315" t="13336" r="7115" b="16191"/>
            <a:stretch/>
          </p:blipFill>
          <p:spPr>
            <a:xfrm>
              <a:off x="1" y="3417463"/>
              <a:ext cx="12801600" cy="6183738"/>
            </a:xfrm>
            <a:prstGeom prst="rect">
              <a:avLst/>
            </a:prstGeom>
            <a:ln>
              <a:solidFill>
                <a:schemeClr val="accent5"/>
              </a:solidFill>
            </a:ln>
          </p:spPr>
        </p:pic>
        <p:sp>
          <p:nvSpPr>
            <p:cNvPr id="9" name="Flowchart: Connector 33">
              <a:extLst>
                <a:ext uri="{FF2B5EF4-FFF2-40B4-BE49-F238E27FC236}">
                  <a16:creationId xmlns:a16="http://schemas.microsoft.com/office/drawing/2014/main" id="{59B15A45-4F78-4971-96A8-E79480C998B1}"/>
                </a:ext>
              </a:extLst>
            </p:cNvPr>
            <p:cNvSpPr/>
            <p:nvPr/>
          </p:nvSpPr>
          <p:spPr>
            <a:xfrm>
              <a:off x="8377220" y="7734168"/>
              <a:ext cx="244526" cy="223418"/>
            </a:xfrm>
            <a:prstGeom prst="flowChartConnector">
              <a:avLst/>
            </a:prstGeom>
            <a:solidFill>
              <a:schemeClr val="tx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10" name="Title 1">
              <a:extLst>
                <a:ext uri="{FF2B5EF4-FFF2-40B4-BE49-F238E27FC236}">
                  <a16:creationId xmlns:a16="http://schemas.microsoft.com/office/drawing/2014/main" id="{864FF850-0A9F-467F-BC04-226CF73E2DE6}"/>
                </a:ext>
              </a:extLst>
            </p:cNvPr>
            <p:cNvSpPr txBox="1">
              <a:spLocks/>
            </p:cNvSpPr>
            <p:nvPr/>
          </p:nvSpPr>
          <p:spPr>
            <a:xfrm>
              <a:off x="8386618" y="7711936"/>
              <a:ext cx="238460" cy="281243"/>
            </a:xfrm>
            <a:prstGeom prst="rect">
              <a:avLst/>
            </a:prstGeom>
          </p:spPr>
          <p:txBody>
            <a:bodyPr vert="horz" lIns="48986" tIns="24492" rIns="48986" bIns="24492" rtlCol="0" anchor="ctr">
              <a:normAutofit/>
            </a:bodyPr>
            <a:lstStyle>
              <a:lvl1pPr algn="l" defTabSz="960120" rtl="0" eaLnBrk="1" latinLnBrk="0" hangingPunct="1">
                <a:lnSpc>
                  <a:spcPct val="90000"/>
                </a:lnSpc>
                <a:spcBef>
                  <a:spcPct val="0"/>
                </a:spcBef>
                <a:buNone/>
                <a:defRPr sz="4620" b="1" kern="1200" spc="0" baseline="0">
                  <a:solidFill>
                    <a:schemeClr val="bg1"/>
                  </a:solidFill>
                  <a:latin typeface="Trebuchet MS" panose="020B0603020202020204" pitchFamily="34" charset="0"/>
                  <a:ea typeface="+mj-ea"/>
                  <a:cs typeface="+mj-cs"/>
                </a:defRPr>
              </a:lvl1pPr>
            </a:lstStyle>
            <a:p>
              <a:pPr algn="ctr" defTabSz="720066"/>
              <a:r>
                <a:rPr lang="en-US" sz="643" b="0" kern="0" dirty="0">
                  <a:solidFill>
                    <a:prstClr val="white"/>
                  </a:solidFill>
                </a:rPr>
                <a:t>2</a:t>
              </a:r>
              <a:endParaRPr lang="en-US" sz="643" b="0" dirty="0">
                <a:solidFill>
                  <a:prstClr val="white"/>
                </a:solidFill>
              </a:endParaRPr>
            </a:p>
          </p:txBody>
        </p:sp>
        <p:sp>
          <p:nvSpPr>
            <p:cNvPr id="11" name="Flowchart: Connector 33">
              <a:extLst>
                <a:ext uri="{FF2B5EF4-FFF2-40B4-BE49-F238E27FC236}">
                  <a16:creationId xmlns:a16="http://schemas.microsoft.com/office/drawing/2014/main" id="{A2792125-F813-4CFA-9D6B-1124BA3DBB98}"/>
                </a:ext>
              </a:extLst>
            </p:cNvPr>
            <p:cNvSpPr/>
            <p:nvPr/>
          </p:nvSpPr>
          <p:spPr>
            <a:xfrm>
              <a:off x="7799208" y="7759094"/>
              <a:ext cx="185509" cy="173566"/>
            </a:xfrm>
            <a:prstGeom prst="flowChartConnector">
              <a:avLst/>
            </a:prstGeom>
            <a:solidFill>
              <a:schemeClr val="tx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12" name="Flowchart: Connector 33">
              <a:extLst>
                <a:ext uri="{FF2B5EF4-FFF2-40B4-BE49-F238E27FC236}">
                  <a16:creationId xmlns:a16="http://schemas.microsoft.com/office/drawing/2014/main" id="{C966BCAA-61E9-4F7B-B4A9-EDD0367B2143}"/>
                </a:ext>
              </a:extLst>
            </p:cNvPr>
            <p:cNvSpPr/>
            <p:nvPr/>
          </p:nvSpPr>
          <p:spPr>
            <a:xfrm>
              <a:off x="6915686" y="6666768"/>
              <a:ext cx="244526" cy="223418"/>
            </a:xfrm>
            <a:prstGeom prst="flowChartConnector">
              <a:avLst/>
            </a:prstGeom>
            <a:solidFill>
              <a:schemeClr val="tx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13" name="Title 1">
              <a:extLst>
                <a:ext uri="{FF2B5EF4-FFF2-40B4-BE49-F238E27FC236}">
                  <a16:creationId xmlns:a16="http://schemas.microsoft.com/office/drawing/2014/main" id="{2B98E9C8-84F9-49E2-BA47-6D353188FF74}"/>
                </a:ext>
              </a:extLst>
            </p:cNvPr>
            <p:cNvSpPr txBox="1">
              <a:spLocks/>
            </p:cNvSpPr>
            <p:nvPr/>
          </p:nvSpPr>
          <p:spPr>
            <a:xfrm>
              <a:off x="6925084" y="6644536"/>
              <a:ext cx="238460" cy="281243"/>
            </a:xfrm>
            <a:prstGeom prst="rect">
              <a:avLst/>
            </a:prstGeom>
          </p:spPr>
          <p:txBody>
            <a:bodyPr vert="horz" lIns="48986" tIns="24492" rIns="48986" bIns="24492" rtlCol="0" anchor="ctr">
              <a:normAutofit/>
            </a:bodyPr>
            <a:lstStyle>
              <a:lvl1pPr algn="l" defTabSz="960120" rtl="0" eaLnBrk="1" latinLnBrk="0" hangingPunct="1">
                <a:lnSpc>
                  <a:spcPct val="90000"/>
                </a:lnSpc>
                <a:spcBef>
                  <a:spcPct val="0"/>
                </a:spcBef>
                <a:buNone/>
                <a:defRPr sz="4620" b="1" kern="1200" spc="0" baseline="0">
                  <a:solidFill>
                    <a:schemeClr val="bg1"/>
                  </a:solidFill>
                  <a:latin typeface="Trebuchet MS" panose="020B0603020202020204" pitchFamily="34" charset="0"/>
                  <a:ea typeface="+mj-ea"/>
                  <a:cs typeface="+mj-cs"/>
                </a:defRPr>
              </a:lvl1pPr>
            </a:lstStyle>
            <a:p>
              <a:pPr algn="ctr" defTabSz="720066"/>
              <a:r>
                <a:rPr lang="en-US" sz="643" b="0" kern="0" dirty="0">
                  <a:solidFill>
                    <a:prstClr val="white"/>
                  </a:solidFill>
                </a:rPr>
                <a:t>2</a:t>
              </a:r>
              <a:endParaRPr lang="en-US" sz="643" b="0" dirty="0">
                <a:solidFill>
                  <a:prstClr val="white"/>
                </a:solidFill>
              </a:endParaRPr>
            </a:p>
          </p:txBody>
        </p:sp>
        <p:sp>
          <p:nvSpPr>
            <p:cNvPr id="14" name="Flowchart: Connector 33">
              <a:extLst>
                <a:ext uri="{FF2B5EF4-FFF2-40B4-BE49-F238E27FC236}">
                  <a16:creationId xmlns:a16="http://schemas.microsoft.com/office/drawing/2014/main" id="{17C14235-E736-49B0-A31B-B51EEB8608C0}"/>
                </a:ext>
              </a:extLst>
            </p:cNvPr>
            <p:cNvSpPr/>
            <p:nvPr/>
          </p:nvSpPr>
          <p:spPr>
            <a:xfrm>
              <a:off x="7161206" y="7820253"/>
              <a:ext cx="291637" cy="274666"/>
            </a:xfrm>
            <a:prstGeom prst="flowChartConnector">
              <a:avLst/>
            </a:prstGeom>
            <a:solidFill>
              <a:schemeClr val="tx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15" name="Title 1">
              <a:extLst>
                <a:ext uri="{FF2B5EF4-FFF2-40B4-BE49-F238E27FC236}">
                  <a16:creationId xmlns:a16="http://schemas.microsoft.com/office/drawing/2014/main" id="{9ABBE200-5B57-418A-BDF1-C27CCF0E94DB}"/>
                </a:ext>
              </a:extLst>
            </p:cNvPr>
            <p:cNvSpPr txBox="1">
              <a:spLocks/>
            </p:cNvSpPr>
            <p:nvPr/>
          </p:nvSpPr>
          <p:spPr>
            <a:xfrm>
              <a:off x="7184206" y="7827209"/>
              <a:ext cx="238460" cy="281243"/>
            </a:xfrm>
            <a:prstGeom prst="rect">
              <a:avLst/>
            </a:prstGeom>
          </p:spPr>
          <p:txBody>
            <a:bodyPr vert="horz" lIns="48986" tIns="24492" rIns="48986" bIns="24492" rtlCol="0" anchor="ctr">
              <a:normAutofit/>
            </a:bodyPr>
            <a:lstStyle>
              <a:lvl1pPr algn="l" defTabSz="960120" rtl="0" eaLnBrk="1" latinLnBrk="0" hangingPunct="1">
                <a:lnSpc>
                  <a:spcPct val="90000"/>
                </a:lnSpc>
                <a:spcBef>
                  <a:spcPct val="0"/>
                </a:spcBef>
                <a:buNone/>
                <a:defRPr sz="4620" b="1" kern="1200" spc="0" baseline="0">
                  <a:solidFill>
                    <a:schemeClr val="bg1"/>
                  </a:solidFill>
                  <a:latin typeface="Trebuchet MS" panose="020B0603020202020204" pitchFamily="34" charset="0"/>
                  <a:ea typeface="+mj-ea"/>
                  <a:cs typeface="+mj-cs"/>
                </a:defRPr>
              </a:lvl1pPr>
            </a:lstStyle>
            <a:p>
              <a:pPr algn="ctr" defTabSz="720066"/>
              <a:r>
                <a:rPr lang="en-US" sz="643" b="0" kern="0" dirty="0">
                  <a:solidFill>
                    <a:prstClr val="white"/>
                  </a:solidFill>
                </a:rPr>
                <a:t>3</a:t>
              </a:r>
              <a:endParaRPr lang="en-US" sz="643" b="0" dirty="0">
                <a:solidFill>
                  <a:prstClr val="white"/>
                </a:solidFill>
              </a:endParaRPr>
            </a:p>
          </p:txBody>
        </p:sp>
        <p:sp>
          <p:nvSpPr>
            <p:cNvPr id="16" name="Flowchart: Connector 33">
              <a:extLst>
                <a:ext uri="{FF2B5EF4-FFF2-40B4-BE49-F238E27FC236}">
                  <a16:creationId xmlns:a16="http://schemas.microsoft.com/office/drawing/2014/main" id="{B5690A6B-E206-429E-9DC2-A91A68D97D8B}"/>
                </a:ext>
              </a:extLst>
            </p:cNvPr>
            <p:cNvSpPr/>
            <p:nvPr/>
          </p:nvSpPr>
          <p:spPr>
            <a:xfrm>
              <a:off x="7533276" y="8002108"/>
              <a:ext cx="185509" cy="173566"/>
            </a:xfrm>
            <a:prstGeom prst="flowChartConnector">
              <a:avLst/>
            </a:prstGeom>
            <a:solidFill>
              <a:schemeClr val="tx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17" name="Flowchart: Connector 33">
              <a:extLst>
                <a:ext uri="{FF2B5EF4-FFF2-40B4-BE49-F238E27FC236}">
                  <a16:creationId xmlns:a16="http://schemas.microsoft.com/office/drawing/2014/main" id="{94196E59-77E7-4485-9EDD-A46AF3AEE1E2}"/>
                </a:ext>
              </a:extLst>
            </p:cNvPr>
            <p:cNvSpPr/>
            <p:nvPr/>
          </p:nvSpPr>
          <p:spPr>
            <a:xfrm>
              <a:off x="6855890" y="7108052"/>
              <a:ext cx="185509" cy="173566"/>
            </a:xfrm>
            <a:prstGeom prst="flowChartConnector">
              <a:avLst/>
            </a:prstGeom>
            <a:solidFill>
              <a:schemeClr val="tx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pic>
          <p:nvPicPr>
            <p:cNvPr id="18" name="Picture 17">
              <a:extLst>
                <a:ext uri="{FF2B5EF4-FFF2-40B4-BE49-F238E27FC236}">
                  <a16:creationId xmlns:a16="http://schemas.microsoft.com/office/drawing/2014/main" id="{0FC144F9-0700-4511-BED1-7A0314EC6BC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239232" y="3863123"/>
              <a:ext cx="1371600" cy="825500"/>
            </a:xfrm>
            <a:prstGeom prst="rect">
              <a:avLst/>
            </a:prstGeom>
          </p:spPr>
        </p:pic>
        <p:sp>
          <p:nvSpPr>
            <p:cNvPr id="19" name="Flowchart: Connector 33">
              <a:extLst>
                <a:ext uri="{FF2B5EF4-FFF2-40B4-BE49-F238E27FC236}">
                  <a16:creationId xmlns:a16="http://schemas.microsoft.com/office/drawing/2014/main" id="{D8C3D2D5-6F84-48A0-A73E-40EB235CC354}"/>
                </a:ext>
              </a:extLst>
            </p:cNvPr>
            <p:cNvSpPr/>
            <p:nvPr/>
          </p:nvSpPr>
          <p:spPr>
            <a:xfrm>
              <a:off x="8713993" y="7040929"/>
              <a:ext cx="177174" cy="168059"/>
            </a:xfrm>
            <a:prstGeom prst="flowChartConnector">
              <a:avLst/>
            </a:prstGeom>
            <a:solidFill>
              <a:srgbClr val="FF66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20" name="Flowchart: Connector 33">
              <a:extLst>
                <a:ext uri="{FF2B5EF4-FFF2-40B4-BE49-F238E27FC236}">
                  <a16:creationId xmlns:a16="http://schemas.microsoft.com/office/drawing/2014/main" id="{84ECFD7F-FD6B-446E-A5A8-80AD5CF351F7}"/>
                </a:ext>
              </a:extLst>
            </p:cNvPr>
            <p:cNvSpPr/>
            <p:nvPr/>
          </p:nvSpPr>
          <p:spPr>
            <a:xfrm>
              <a:off x="6032111" y="5445103"/>
              <a:ext cx="231200" cy="229237"/>
            </a:xfrm>
            <a:prstGeom prst="flowChartConnector">
              <a:avLst/>
            </a:prstGeom>
            <a:solidFill>
              <a:srgbClr val="FF66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21" name="Title 1">
              <a:extLst>
                <a:ext uri="{FF2B5EF4-FFF2-40B4-BE49-F238E27FC236}">
                  <a16:creationId xmlns:a16="http://schemas.microsoft.com/office/drawing/2014/main" id="{6390874A-899C-432E-8588-F01A99E62816}"/>
                </a:ext>
              </a:extLst>
            </p:cNvPr>
            <p:cNvSpPr txBox="1">
              <a:spLocks/>
            </p:cNvSpPr>
            <p:nvPr/>
          </p:nvSpPr>
          <p:spPr>
            <a:xfrm>
              <a:off x="6031514" y="5428140"/>
              <a:ext cx="238460" cy="281243"/>
            </a:xfrm>
            <a:prstGeom prst="rect">
              <a:avLst/>
            </a:prstGeom>
          </p:spPr>
          <p:txBody>
            <a:bodyPr vert="horz" lIns="48986" tIns="24492" rIns="48986" bIns="24492" rtlCol="0" anchor="ctr">
              <a:normAutofit/>
            </a:bodyPr>
            <a:lstStyle>
              <a:lvl1pPr algn="l" defTabSz="960120" rtl="0" eaLnBrk="1" latinLnBrk="0" hangingPunct="1">
                <a:lnSpc>
                  <a:spcPct val="90000"/>
                </a:lnSpc>
                <a:spcBef>
                  <a:spcPct val="0"/>
                </a:spcBef>
                <a:buNone/>
                <a:defRPr sz="4620" b="1" kern="1200" spc="0" baseline="0">
                  <a:solidFill>
                    <a:schemeClr val="bg1"/>
                  </a:solidFill>
                  <a:latin typeface="Trebuchet MS" panose="020B0603020202020204" pitchFamily="34" charset="0"/>
                  <a:ea typeface="+mj-ea"/>
                  <a:cs typeface="+mj-cs"/>
                </a:defRPr>
              </a:lvl1pPr>
            </a:lstStyle>
            <a:p>
              <a:pPr algn="ctr" defTabSz="720066"/>
              <a:r>
                <a:rPr lang="en-US" sz="643" b="0" kern="0" dirty="0">
                  <a:solidFill>
                    <a:prstClr val="white"/>
                  </a:solidFill>
                </a:rPr>
                <a:t>2</a:t>
              </a:r>
              <a:endParaRPr lang="en-US" sz="643" b="0" dirty="0">
                <a:solidFill>
                  <a:prstClr val="white"/>
                </a:solidFill>
              </a:endParaRPr>
            </a:p>
          </p:txBody>
        </p:sp>
        <p:pic>
          <p:nvPicPr>
            <p:cNvPr id="22" name="Picture 21">
              <a:extLst>
                <a:ext uri="{FF2B5EF4-FFF2-40B4-BE49-F238E27FC236}">
                  <a16:creationId xmlns:a16="http://schemas.microsoft.com/office/drawing/2014/main" id="{2C914E27-D87B-47C8-A6FF-8CFC81AF9222}"/>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7875" y="3759945"/>
              <a:ext cx="787026" cy="787400"/>
            </a:xfrm>
            <a:prstGeom prst="rect">
              <a:avLst/>
            </a:prstGeom>
          </p:spPr>
        </p:pic>
        <p:sp>
          <p:nvSpPr>
            <p:cNvPr id="23" name="Flowchart: Connector 33">
              <a:extLst>
                <a:ext uri="{FF2B5EF4-FFF2-40B4-BE49-F238E27FC236}">
                  <a16:creationId xmlns:a16="http://schemas.microsoft.com/office/drawing/2014/main" id="{4C321C9D-D78A-48D8-A697-92088803ADFA}"/>
                </a:ext>
              </a:extLst>
            </p:cNvPr>
            <p:cNvSpPr/>
            <p:nvPr/>
          </p:nvSpPr>
          <p:spPr>
            <a:xfrm>
              <a:off x="8585365" y="6652123"/>
              <a:ext cx="244526" cy="223418"/>
            </a:xfrm>
            <a:prstGeom prst="flowChartConnector">
              <a:avLst/>
            </a:prstGeom>
            <a:solidFill>
              <a:schemeClr val="tx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24" name="Title 1">
              <a:extLst>
                <a:ext uri="{FF2B5EF4-FFF2-40B4-BE49-F238E27FC236}">
                  <a16:creationId xmlns:a16="http://schemas.microsoft.com/office/drawing/2014/main" id="{78C1D95F-D8A7-4BC8-A8BA-D5FD83D1149B}"/>
                </a:ext>
              </a:extLst>
            </p:cNvPr>
            <p:cNvSpPr txBox="1">
              <a:spLocks/>
            </p:cNvSpPr>
            <p:nvPr/>
          </p:nvSpPr>
          <p:spPr>
            <a:xfrm>
              <a:off x="8594763" y="6629891"/>
              <a:ext cx="238460" cy="281243"/>
            </a:xfrm>
            <a:prstGeom prst="rect">
              <a:avLst/>
            </a:prstGeom>
          </p:spPr>
          <p:txBody>
            <a:bodyPr vert="horz" lIns="48986" tIns="24492" rIns="48986" bIns="24492" rtlCol="0" anchor="ctr">
              <a:normAutofit/>
            </a:bodyPr>
            <a:lstStyle>
              <a:lvl1pPr algn="l" defTabSz="960120" rtl="0" eaLnBrk="1" latinLnBrk="0" hangingPunct="1">
                <a:lnSpc>
                  <a:spcPct val="90000"/>
                </a:lnSpc>
                <a:spcBef>
                  <a:spcPct val="0"/>
                </a:spcBef>
                <a:buNone/>
                <a:defRPr sz="4620" b="1" kern="1200" spc="0" baseline="0">
                  <a:solidFill>
                    <a:schemeClr val="bg1"/>
                  </a:solidFill>
                  <a:latin typeface="Trebuchet MS" panose="020B0603020202020204" pitchFamily="34" charset="0"/>
                  <a:ea typeface="+mj-ea"/>
                  <a:cs typeface="+mj-cs"/>
                </a:defRPr>
              </a:lvl1pPr>
            </a:lstStyle>
            <a:p>
              <a:pPr algn="ctr" defTabSz="720066"/>
              <a:r>
                <a:rPr lang="en-US" sz="643" b="0" kern="0" dirty="0">
                  <a:solidFill>
                    <a:prstClr val="white"/>
                  </a:solidFill>
                </a:rPr>
                <a:t>2</a:t>
              </a:r>
              <a:endParaRPr lang="en-US" sz="643" b="0" dirty="0">
                <a:solidFill>
                  <a:prstClr val="white"/>
                </a:solidFill>
              </a:endParaRPr>
            </a:p>
          </p:txBody>
        </p:sp>
        <p:sp>
          <p:nvSpPr>
            <p:cNvPr id="25" name="Flowchart: Connector 33">
              <a:extLst>
                <a:ext uri="{FF2B5EF4-FFF2-40B4-BE49-F238E27FC236}">
                  <a16:creationId xmlns:a16="http://schemas.microsoft.com/office/drawing/2014/main" id="{06DF75B3-931A-4638-A287-C8EEDD6A24E3}"/>
                </a:ext>
              </a:extLst>
            </p:cNvPr>
            <p:cNvSpPr/>
            <p:nvPr/>
          </p:nvSpPr>
          <p:spPr>
            <a:xfrm>
              <a:off x="11955062" y="5916029"/>
              <a:ext cx="244526" cy="223418"/>
            </a:xfrm>
            <a:prstGeom prst="flowChartConnector">
              <a:avLst/>
            </a:prstGeom>
            <a:solidFill>
              <a:schemeClr val="tx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26" name="Title 1">
              <a:extLst>
                <a:ext uri="{FF2B5EF4-FFF2-40B4-BE49-F238E27FC236}">
                  <a16:creationId xmlns:a16="http://schemas.microsoft.com/office/drawing/2014/main" id="{279B15DA-8184-4BAF-A638-3CF101AD9201}"/>
                </a:ext>
              </a:extLst>
            </p:cNvPr>
            <p:cNvSpPr txBox="1">
              <a:spLocks/>
            </p:cNvSpPr>
            <p:nvPr/>
          </p:nvSpPr>
          <p:spPr>
            <a:xfrm>
              <a:off x="11964460" y="5893797"/>
              <a:ext cx="238460" cy="281243"/>
            </a:xfrm>
            <a:prstGeom prst="rect">
              <a:avLst/>
            </a:prstGeom>
          </p:spPr>
          <p:txBody>
            <a:bodyPr vert="horz" lIns="48986" tIns="24492" rIns="48986" bIns="24492" rtlCol="0" anchor="ctr">
              <a:normAutofit/>
            </a:bodyPr>
            <a:lstStyle>
              <a:lvl1pPr algn="l" defTabSz="960120" rtl="0" eaLnBrk="1" latinLnBrk="0" hangingPunct="1">
                <a:lnSpc>
                  <a:spcPct val="90000"/>
                </a:lnSpc>
                <a:spcBef>
                  <a:spcPct val="0"/>
                </a:spcBef>
                <a:buNone/>
                <a:defRPr sz="4620" b="1" kern="1200" spc="0" baseline="0">
                  <a:solidFill>
                    <a:schemeClr val="bg1"/>
                  </a:solidFill>
                  <a:latin typeface="Trebuchet MS" panose="020B0603020202020204" pitchFamily="34" charset="0"/>
                  <a:ea typeface="+mj-ea"/>
                  <a:cs typeface="+mj-cs"/>
                </a:defRPr>
              </a:lvl1pPr>
            </a:lstStyle>
            <a:p>
              <a:pPr algn="ctr" defTabSz="720066"/>
              <a:r>
                <a:rPr lang="en-US" sz="643" b="0" kern="0" dirty="0">
                  <a:solidFill>
                    <a:prstClr val="white"/>
                  </a:solidFill>
                </a:rPr>
                <a:t>2</a:t>
              </a:r>
              <a:endParaRPr lang="en-US" sz="643" b="0" dirty="0">
                <a:solidFill>
                  <a:prstClr val="white"/>
                </a:solidFill>
              </a:endParaRPr>
            </a:p>
          </p:txBody>
        </p:sp>
        <p:sp>
          <p:nvSpPr>
            <p:cNvPr id="27" name="Flowchart: Connector 33">
              <a:extLst>
                <a:ext uri="{FF2B5EF4-FFF2-40B4-BE49-F238E27FC236}">
                  <a16:creationId xmlns:a16="http://schemas.microsoft.com/office/drawing/2014/main" id="{86D5A7F2-D803-454A-AA18-B5A78713E016}"/>
                </a:ext>
              </a:extLst>
            </p:cNvPr>
            <p:cNvSpPr/>
            <p:nvPr/>
          </p:nvSpPr>
          <p:spPr>
            <a:xfrm>
              <a:off x="11088705" y="6857750"/>
              <a:ext cx="261421" cy="256618"/>
            </a:xfrm>
            <a:prstGeom prst="flowChartConnector">
              <a:avLst/>
            </a:prstGeom>
            <a:solidFill>
              <a:srgbClr val="00B3A7"/>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28" name="Flowchart: Connector 33">
              <a:extLst>
                <a:ext uri="{FF2B5EF4-FFF2-40B4-BE49-F238E27FC236}">
                  <a16:creationId xmlns:a16="http://schemas.microsoft.com/office/drawing/2014/main" id="{E70A0919-C8D0-49E0-AF53-44ACD21CE559}"/>
                </a:ext>
              </a:extLst>
            </p:cNvPr>
            <p:cNvSpPr/>
            <p:nvPr/>
          </p:nvSpPr>
          <p:spPr>
            <a:xfrm>
              <a:off x="3680638" y="6066299"/>
              <a:ext cx="291637" cy="274666"/>
            </a:xfrm>
            <a:prstGeom prst="flowChartConnector">
              <a:avLst/>
            </a:prstGeom>
            <a:solidFill>
              <a:srgbClr val="00B3A7"/>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29" name="Title 1">
              <a:extLst>
                <a:ext uri="{FF2B5EF4-FFF2-40B4-BE49-F238E27FC236}">
                  <a16:creationId xmlns:a16="http://schemas.microsoft.com/office/drawing/2014/main" id="{D7AD29C2-2FC7-4284-A424-93F52B21DB43}"/>
                </a:ext>
              </a:extLst>
            </p:cNvPr>
            <p:cNvSpPr txBox="1">
              <a:spLocks/>
            </p:cNvSpPr>
            <p:nvPr/>
          </p:nvSpPr>
          <p:spPr>
            <a:xfrm>
              <a:off x="3703638" y="6073255"/>
              <a:ext cx="238460" cy="281243"/>
            </a:xfrm>
            <a:prstGeom prst="rect">
              <a:avLst/>
            </a:prstGeom>
          </p:spPr>
          <p:txBody>
            <a:bodyPr vert="horz" lIns="48986" tIns="24492" rIns="48986" bIns="24492" rtlCol="0" anchor="ctr">
              <a:normAutofit/>
            </a:bodyPr>
            <a:lstStyle>
              <a:lvl1pPr algn="l" defTabSz="960120" rtl="0" eaLnBrk="1" latinLnBrk="0" hangingPunct="1">
                <a:lnSpc>
                  <a:spcPct val="90000"/>
                </a:lnSpc>
                <a:spcBef>
                  <a:spcPct val="0"/>
                </a:spcBef>
                <a:buNone/>
                <a:defRPr sz="4620" b="1" kern="1200" spc="0" baseline="0">
                  <a:solidFill>
                    <a:schemeClr val="bg1"/>
                  </a:solidFill>
                  <a:latin typeface="Trebuchet MS" panose="020B0603020202020204" pitchFamily="34" charset="0"/>
                  <a:ea typeface="+mj-ea"/>
                  <a:cs typeface="+mj-cs"/>
                </a:defRPr>
              </a:lvl1pPr>
            </a:lstStyle>
            <a:p>
              <a:pPr algn="ctr" defTabSz="720066"/>
              <a:r>
                <a:rPr lang="en-US" sz="643" b="0" kern="0" dirty="0">
                  <a:solidFill>
                    <a:prstClr val="white"/>
                  </a:solidFill>
                </a:rPr>
                <a:t>3</a:t>
              </a:r>
              <a:endParaRPr lang="en-US" sz="643" b="0" dirty="0">
                <a:solidFill>
                  <a:prstClr val="white"/>
                </a:solidFill>
              </a:endParaRPr>
            </a:p>
          </p:txBody>
        </p:sp>
        <p:sp>
          <p:nvSpPr>
            <p:cNvPr id="30" name="Flowchart: Connector 33">
              <a:extLst>
                <a:ext uri="{FF2B5EF4-FFF2-40B4-BE49-F238E27FC236}">
                  <a16:creationId xmlns:a16="http://schemas.microsoft.com/office/drawing/2014/main" id="{571DCA7E-122C-40CD-90B4-9940D34E78A8}"/>
                </a:ext>
              </a:extLst>
            </p:cNvPr>
            <p:cNvSpPr/>
            <p:nvPr/>
          </p:nvSpPr>
          <p:spPr>
            <a:xfrm>
              <a:off x="6551930" y="6428705"/>
              <a:ext cx="244526" cy="223418"/>
            </a:xfrm>
            <a:prstGeom prst="flowChartConnector">
              <a:avLst/>
            </a:prstGeom>
            <a:solidFill>
              <a:schemeClr val="tx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31" name="Title 1">
              <a:extLst>
                <a:ext uri="{FF2B5EF4-FFF2-40B4-BE49-F238E27FC236}">
                  <a16:creationId xmlns:a16="http://schemas.microsoft.com/office/drawing/2014/main" id="{7A40FC15-0733-4605-8F59-739E051295B4}"/>
                </a:ext>
              </a:extLst>
            </p:cNvPr>
            <p:cNvSpPr txBox="1">
              <a:spLocks/>
            </p:cNvSpPr>
            <p:nvPr/>
          </p:nvSpPr>
          <p:spPr>
            <a:xfrm>
              <a:off x="6561328" y="6406473"/>
              <a:ext cx="238460" cy="281243"/>
            </a:xfrm>
            <a:prstGeom prst="rect">
              <a:avLst/>
            </a:prstGeom>
          </p:spPr>
          <p:txBody>
            <a:bodyPr vert="horz" lIns="48986" tIns="24492" rIns="48986" bIns="24492" rtlCol="0" anchor="ctr">
              <a:normAutofit/>
            </a:bodyPr>
            <a:lstStyle>
              <a:lvl1pPr algn="l" defTabSz="960120" rtl="0" eaLnBrk="1" latinLnBrk="0" hangingPunct="1">
                <a:lnSpc>
                  <a:spcPct val="90000"/>
                </a:lnSpc>
                <a:spcBef>
                  <a:spcPct val="0"/>
                </a:spcBef>
                <a:buNone/>
                <a:defRPr sz="4620" b="1" kern="1200" spc="0" baseline="0">
                  <a:solidFill>
                    <a:schemeClr val="bg1"/>
                  </a:solidFill>
                  <a:latin typeface="Trebuchet MS" panose="020B0603020202020204" pitchFamily="34" charset="0"/>
                  <a:ea typeface="+mj-ea"/>
                  <a:cs typeface="+mj-cs"/>
                </a:defRPr>
              </a:lvl1pPr>
            </a:lstStyle>
            <a:p>
              <a:pPr algn="ctr" defTabSz="720066"/>
              <a:r>
                <a:rPr lang="en-US" sz="643" b="0" kern="0" dirty="0">
                  <a:solidFill>
                    <a:prstClr val="white"/>
                  </a:solidFill>
                </a:rPr>
                <a:t>2</a:t>
              </a:r>
              <a:endParaRPr lang="en-US" sz="643" b="0" dirty="0">
                <a:solidFill>
                  <a:prstClr val="white"/>
                </a:solidFill>
              </a:endParaRPr>
            </a:p>
          </p:txBody>
        </p:sp>
        <p:sp>
          <p:nvSpPr>
            <p:cNvPr id="32" name="Flowchart: Connector 33">
              <a:extLst>
                <a:ext uri="{FF2B5EF4-FFF2-40B4-BE49-F238E27FC236}">
                  <a16:creationId xmlns:a16="http://schemas.microsoft.com/office/drawing/2014/main" id="{E8B6FFC2-0F5A-4C5F-B930-6D5EAA7BFCEC}"/>
                </a:ext>
              </a:extLst>
            </p:cNvPr>
            <p:cNvSpPr/>
            <p:nvPr/>
          </p:nvSpPr>
          <p:spPr>
            <a:xfrm>
              <a:off x="6422782" y="5936300"/>
              <a:ext cx="244526" cy="223418"/>
            </a:xfrm>
            <a:prstGeom prst="flowChartConnector">
              <a:avLst/>
            </a:prstGeom>
            <a:solidFill>
              <a:schemeClr val="tx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33" name="Title 1">
              <a:extLst>
                <a:ext uri="{FF2B5EF4-FFF2-40B4-BE49-F238E27FC236}">
                  <a16:creationId xmlns:a16="http://schemas.microsoft.com/office/drawing/2014/main" id="{F05C0EAD-F9E6-4A75-A2A4-B6BC953DF373}"/>
                </a:ext>
              </a:extLst>
            </p:cNvPr>
            <p:cNvSpPr txBox="1">
              <a:spLocks/>
            </p:cNvSpPr>
            <p:nvPr/>
          </p:nvSpPr>
          <p:spPr>
            <a:xfrm>
              <a:off x="6432180" y="5914068"/>
              <a:ext cx="238460" cy="281243"/>
            </a:xfrm>
            <a:prstGeom prst="rect">
              <a:avLst/>
            </a:prstGeom>
          </p:spPr>
          <p:txBody>
            <a:bodyPr vert="horz" lIns="48986" tIns="24492" rIns="48986" bIns="24492" rtlCol="0" anchor="ctr">
              <a:normAutofit/>
            </a:bodyPr>
            <a:lstStyle>
              <a:lvl1pPr algn="l" defTabSz="960120" rtl="0" eaLnBrk="1" latinLnBrk="0" hangingPunct="1">
                <a:lnSpc>
                  <a:spcPct val="90000"/>
                </a:lnSpc>
                <a:spcBef>
                  <a:spcPct val="0"/>
                </a:spcBef>
                <a:buNone/>
                <a:defRPr sz="4620" b="1" kern="1200" spc="0" baseline="0">
                  <a:solidFill>
                    <a:schemeClr val="bg1"/>
                  </a:solidFill>
                  <a:latin typeface="Trebuchet MS" panose="020B0603020202020204" pitchFamily="34" charset="0"/>
                  <a:ea typeface="+mj-ea"/>
                  <a:cs typeface="+mj-cs"/>
                </a:defRPr>
              </a:lvl1pPr>
            </a:lstStyle>
            <a:p>
              <a:pPr algn="ctr" defTabSz="720066"/>
              <a:r>
                <a:rPr lang="en-US" sz="643" b="0" kern="0" dirty="0">
                  <a:solidFill>
                    <a:prstClr val="white"/>
                  </a:solidFill>
                </a:rPr>
                <a:t>2</a:t>
              </a:r>
              <a:endParaRPr lang="en-US" sz="643" b="0" dirty="0">
                <a:solidFill>
                  <a:prstClr val="white"/>
                </a:solidFill>
              </a:endParaRPr>
            </a:p>
          </p:txBody>
        </p:sp>
        <p:sp>
          <p:nvSpPr>
            <p:cNvPr id="34" name="Flowchart: Connector 33">
              <a:extLst>
                <a:ext uri="{FF2B5EF4-FFF2-40B4-BE49-F238E27FC236}">
                  <a16:creationId xmlns:a16="http://schemas.microsoft.com/office/drawing/2014/main" id="{BE1990E3-59A8-4BBB-954F-9FFA0835BBDA}"/>
                </a:ext>
              </a:extLst>
            </p:cNvPr>
            <p:cNvSpPr/>
            <p:nvPr/>
          </p:nvSpPr>
          <p:spPr>
            <a:xfrm>
              <a:off x="6275161" y="6652123"/>
              <a:ext cx="185509" cy="173566"/>
            </a:xfrm>
            <a:prstGeom prst="flowChartConnector">
              <a:avLst/>
            </a:prstGeom>
            <a:solidFill>
              <a:schemeClr val="tx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35" name="Flowchart: Connector 33">
              <a:extLst>
                <a:ext uri="{FF2B5EF4-FFF2-40B4-BE49-F238E27FC236}">
                  <a16:creationId xmlns:a16="http://schemas.microsoft.com/office/drawing/2014/main" id="{B587E350-2070-4487-8DAD-5CEB93FAF535}"/>
                </a:ext>
              </a:extLst>
            </p:cNvPr>
            <p:cNvSpPr/>
            <p:nvPr/>
          </p:nvSpPr>
          <p:spPr>
            <a:xfrm>
              <a:off x="8611911" y="5166095"/>
              <a:ext cx="185509" cy="173566"/>
            </a:xfrm>
            <a:prstGeom prst="flowChartConnector">
              <a:avLst/>
            </a:prstGeom>
            <a:solidFill>
              <a:schemeClr val="tx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36" name="Title 1">
              <a:extLst>
                <a:ext uri="{FF2B5EF4-FFF2-40B4-BE49-F238E27FC236}">
                  <a16:creationId xmlns:a16="http://schemas.microsoft.com/office/drawing/2014/main" id="{2F9E1D3D-86DB-499D-83D9-BCEFFE7A52CC}"/>
                </a:ext>
              </a:extLst>
            </p:cNvPr>
            <p:cNvSpPr txBox="1">
              <a:spLocks/>
            </p:cNvSpPr>
            <p:nvPr/>
          </p:nvSpPr>
          <p:spPr>
            <a:xfrm>
              <a:off x="11110347" y="6857750"/>
              <a:ext cx="238460" cy="281243"/>
            </a:xfrm>
            <a:prstGeom prst="rect">
              <a:avLst/>
            </a:prstGeom>
          </p:spPr>
          <p:txBody>
            <a:bodyPr vert="horz" lIns="48986" tIns="24492" rIns="48986" bIns="24492" rtlCol="0" anchor="ctr">
              <a:normAutofit/>
            </a:bodyPr>
            <a:lstStyle>
              <a:lvl1pPr algn="l" defTabSz="960120" rtl="0" eaLnBrk="1" latinLnBrk="0" hangingPunct="1">
                <a:lnSpc>
                  <a:spcPct val="90000"/>
                </a:lnSpc>
                <a:spcBef>
                  <a:spcPct val="0"/>
                </a:spcBef>
                <a:buNone/>
                <a:defRPr sz="4620" b="1" kern="1200" spc="0" baseline="0">
                  <a:solidFill>
                    <a:schemeClr val="bg1"/>
                  </a:solidFill>
                  <a:latin typeface="Trebuchet MS" panose="020B0603020202020204" pitchFamily="34" charset="0"/>
                  <a:ea typeface="+mj-ea"/>
                  <a:cs typeface="+mj-cs"/>
                </a:defRPr>
              </a:lvl1pPr>
            </a:lstStyle>
            <a:p>
              <a:pPr algn="ctr" defTabSz="720066"/>
              <a:r>
                <a:rPr lang="en-US" sz="643" b="0" kern="0" dirty="0">
                  <a:solidFill>
                    <a:prstClr val="white"/>
                  </a:solidFill>
                </a:rPr>
                <a:t>2</a:t>
              </a:r>
              <a:endParaRPr lang="en-US" sz="643" b="0" dirty="0">
                <a:solidFill>
                  <a:prstClr val="white"/>
                </a:solidFill>
              </a:endParaRPr>
            </a:p>
          </p:txBody>
        </p:sp>
        <p:sp>
          <p:nvSpPr>
            <p:cNvPr id="37" name="Flowchart: Connector 33">
              <a:extLst>
                <a:ext uri="{FF2B5EF4-FFF2-40B4-BE49-F238E27FC236}">
                  <a16:creationId xmlns:a16="http://schemas.microsoft.com/office/drawing/2014/main" id="{25BC1057-374B-439D-B33B-77E36E40B1BB}"/>
                </a:ext>
              </a:extLst>
            </p:cNvPr>
            <p:cNvSpPr/>
            <p:nvPr/>
          </p:nvSpPr>
          <p:spPr>
            <a:xfrm>
              <a:off x="9873218" y="6139447"/>
              <a:ext cx="206141" cy="215911"/>
            </a:xfrm>
            <a:prstGeom prst="flowChartConnector">
              <a:avLst/>
            </a:prstGeom>
            <a:solidFill>
              <a:srgbClr val="00B3A7"/>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38" name="Flowchart: Connector 33">
              <a:extLst>
                <a:ext uri="{FF2B5EF4-FFF2-40B4-BE49-F238E27FC236}">
                  <a16:creationId xmlns:a16="http://schemas.microsoft.com/office/drawing/2014/main" id="{3A869EA3-AD70-40F9-832F-86750B148B08}"/>
                </a:ext>
              </a:extLst>
            </p:cNvPr>
            <p:cNvSpPr/>
            <p:nvPr/>
          </p:nvSpPr>
          <p:spPr>
            <a:xfrm>
              <a:off x="8434737" y="6751674"/>
              <a:ext cx="177174" cy="168059"/>
            </a:xfrm>
            <a:prstGeom prst="flowChartConnector">
              <a:avLst/>
            </a:prstGeom>
            <a:solidFill>
              <a:srgbClr val="FF66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r>
                <a:rPr lang="en-US" sz="965" dirty="0">
                  <a:solidFill>
                    <a:srgbClr val="FFC000"/>
                  </a:solidFill>
                  <a:latin typeface="Calibri" panose="020F0502020204030204"/>
                </a:rPr>
                <a:t> </a:t>
              </a:r>
            </a:p>
          </p:txBody>
        </p:sp>
        <p:sp>
          <p:nvSpPr>
            <p:cNvPr id="39" name="Flowchart: Connector 33">
              <a:extLst>
                <a:ext uri="{FF2B5EF4-FFF2-40B4-BE49-F238E27FC236}">
                  <a16:creationId xmlns:a16="http://schemas.microsoft.com/office/drawing/2014/main" id="{BEB06CCA-13D0-454B-BEE1-79AF368E9A0A}"/>
                </a:ext>
              </a:extLst>
            </p:cNvPr>
            <p:cNvSpPr/>
            <p:nvPr/>
          </p:nvSpPr>
          <p:spPr>
            <a:xfrm>
              <a:off x="9396254" y="6506970"/>
              <a:ext cx="206141" cy="198554"/>
            </a:xfrm>
            <a:prstGeom prst="flowChartConnector">
              <a:avLst/>
            </a:prstGeom>
            <a:solidFill>
              <a:srgbClr val="00B3A7"/>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40" name="Flowchart: Connector 33">
              <a:extLst>
                <a:ext uri="{FF2B5EF4-FFF2-40B4-BE49-F238E27FC236}">
                  <a16:creationId xmlns:a16="http://schemas.microsoft.com/office/drawing/2014/main" id="{C778224B-5688-465A-A7F2-B9D3EAB94725}"/>
                </a:ext>
              </a:extLst>
            </p:cNvPr>
            <p:cNvSpPr/>
            <p:nvPr/>
          </p:nvSpPr>
          <p:spPr>
            <a:xfrm>
              <a:off x="6084307" y="6652123"/>
              <a:ext cx="177174" cy="168059"/>
            </a:xfrm>
            <a:prstGeom prst="flowChartConnector">
              <a:avLst/>
            </a:prstGeom>
            <a:solidFill>
              <a:srgbClr val="FF66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41" name="Flowchart: Connector 33">
              <a:extLst>
                <a:ext uri="{FF2B5EF4-FFF2-40B4-BE49-F238E27FC236}">
                  <a16:creationId xmlns:a16="http://schemas.microsoft.com/office/drawing/2014/main" id="{5B082A93-7F81-4A53-A1AE-A625A4DB595B}"/>
                </a:ext>
              </a:extLst>
            </p:cNvPr>
            <p:cNvSpPr/>
            <p:nvPr/>
          </p:nvSpPr>
          <p:spPr>
            <a:xfrm>
              <a:off x="9976289" y="5665396"/>
              <a:ext cx="206141" cy="215911"/>
            </a:xfrm>
            <a:prstGeom prst="flowChartConnector">
              <a:avLst/>
            </a:prstGeom>
            <a:solidFill>
              <a:srgbClr val="00B3A7"/>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42" name="Flowchart: Connector 33">
              <a:extLst>
                <a:ext uri="{FF2B5EF4-FFF2-40B4-BE49-F238E27FC236}">
                  <a16:creationId xmlns:a16="http://schemas.microsoft.com/office/drawing/2014/main" id="{10CFB56A-7D07-4401-8972-45FC88FE3F6F}"/>
                </a:ext>
              </a:extLst>
            </p:cNvPr>
            <p:cNvSpPr/>
            <p:nvPr/>
          </p:nvSpPr>
          <p:spPr>
            <a:xfrm>
              <a:off x="805247" y="6139447"/>
              <a:ext cx="206141" cy="215911"/>
            </a:xfrm>
            <a:prstGeom prst="flowChartConnector">
              <a:avLst/>
            </a:prstGeom>
            <a:solidFill>
              <a:srgbClr val="00B3A7"/>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43" name="Flowchart: Connector 33">
              <a:extLst>
                <a:ext uri="{FF2B5EF4-FFF2-40B4-BE49-F238E27FC236}">
                  <a16:creationId xmlns:a16="http://schemas.microsoft.com/office/drawing/2014/main" id="{23E875BB-D315-436A-844D-475F892674E4}"/>
                </a:ext>
              </a:extLst>
            </p:cNvPr>
            <p:cNvSpPr/>
            <p:nvPr/>
          </p:nvSpPr>
          <p:spPr>
            <a:xfrm>
              <a:off x="908318" y="5625306"/>
              <a:ext cx="206141" cy="215911"/>
            </a:xfrm>
            <a:prstGeom prst="flowChartConnector">
              <a:avLst/>
            </a:prstGeom>
            <a:solidFill>
              <a:srgbClr val="00B3A7"/>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44" name="Flowchart: Connector 33">
              <a:extLst>
                <a:ext uri="{FF2B5EF4-FFF2-40B4-BE49-F238E27FC236}">
                  <a16:creationId xmlns:a16="http://schemas.microsoft.com/office/drawing/2014/main" id="{76B2D8E0-E7BE-4812-8192-B137A5B44368}"/>
                </a:ext>
              </a:extLst>
            </p:cNvPr>
            <p:cNvSpPr/>
            <p:nvPr/>
          </p:nvSpPr>
          <p:spPr>
            <a:xfrm>
              <a:off x="7378192" y="6803178"/>
              <a:ext cx="206141" cy="215911"/>
            </a:xfrm>
            <a:prstGeom prst="flowChartConnector">
              <a:avLst/>
            </a:prstGeom>
            <a:solidFill>
              <a:srgbClr val="00B3A7"/>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45" name="Flowchart: Connector 33">
              <a:extLst>
                <a:ext uri="{FF2B5EF4-FFF2-40B4-BE49-F238E27FC236}">
                  <a16:creationId xmlns:a16="http://schemas.microsoft.com/office/drawing/2014/main" id="{298B82AB-BD79-41CC-B749-C0545DFD19E4}"/>
                </a:ext>
              </a:extLst>
            </p:cNvPr>
            <p:cNvSpPr/>
            <p:nvPr/>
          </p:nvSpPr>
          <p:spPr>
            <a:xfrm>
              <a:off x="5792850" y="7279934"/>
              <a:ext cx="185509" cy="173566"/>
            </a:xfrm>
            <a:prstGeom prst="flowChartConnector">
              <a:avLst/>
            </a:prstGeom>
            <a:solidFill>
              <a:schemeClr val="tx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46" name="Flowchart: Connector 33">
              <a:extLst>
                <a:ext uri="{FF2B5EF4-FFF2-40B4-BE49-F238E27FC236}">
                  <a16:creationId xmlns:a16="http://schemas.microsoft.com/office/drawing/2014/main" id="{797F8CC2-5D7C-4B58-B367-FAAF5F942981}"/>
                </a:ext>
              </a:extLst>
            </p:cNvPr>
            <p:cNvSpPr/>
            <p:nvPr/>
          </p:nvSpPr>
          <p:spPr>
            <a:xfrm>
              <a:off x="6283585" y="6911548"/>
              <a:ext cx="291637" cy="274666"/>
            </a:xfrm>
            <a:prstGeom prst="flowChartConnector">
              <a:avLst/>
            </a:prstGeom>
            <a:solidFill>
              <a:srgbClr val="00B3A7"/>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47" name="Title 1">
              <a:extLst>
                <a:ext uri="{FF2B5EF4-FFF2-40B4-BE49-F238E27FC236}">
                  <a16:creationId xmlns:a16="http://schemas.microsoft.com/office/drawing/2014/main" id="{3A602DCD-41CC-4F05-83AC-CD0851A9969B}"/>
                </a:ext>
              </a:extLst>
            </p:cNvPr>
            <p:cNvSpPr txBox="1">
              <a:spLocks/>
            </p:cNvSpPr>
            <p:nvPr/>
          </p:nvSpPr>
          <p:spPr>
            <a:xfrm>
              <a:off x="6306585" y="6918504"/>
              <a:ext cx="238460" cy="281243"/>
            </a:xfrm>
            <a:prstGeom prst="rect">
              <a:avLst/>
            </a:prstGeom>
          </p:spPr>
          <p:txBody>
            <a:bodyPr vert="horz" lIns="48986" tIns="24492" rIns="48986" bIns="24492" rtlCol="0" anchor="ctr">
              <a:normAutofit/>
            </a:bodyPr>
            <a:lstStyle>
              <a:lvl1pPr algn="l" defTabSz="960120" rtl="0" eaLnBrk="1" latinLnBrk="0" hangingPunct="1">
                <a:lnSpc>
                  <a:spcPct val="90000"/>
                </a:lnSpc>
                <a:spcBef>
                  <a:spcPct val="0"/>
                </a:spcBef>
                <a:buNone/>
                <a:defRPr sz="4620" b="1" kern="1200" spc="0" baseline="0">
                  <a:solidFill>
                    <a:schemeClr val="bg1"/>
                  </a:solidFill>
                  <a:latin typeface="Trebuchet MS" panose="020B0603020202020204" pitchFamily="34" charset="0"/>
                  <a:ea typeface="+mj-ea"/>
                  <a:cs typeface="+mj-cs"/>
                </a:defRPr>
              </a:lvl1pPr>
            </a:lstStyle>
            <a:p>
              <a:pPr algn="ctr" defTabSz="720066"/>
              <a:r>
                <a:rPr lang="en-US" sz="643" b="0" kern="0" dirty="0">
                  <a:solidFill>
                    <a:prstClr val="white"/>
                  </a:solidFill>
                </a:rPr>
                <a:t>3</a:t>
              </a:r>
              <a:endParaRPr lang="en-US" sz="643" b="0" dirty="0">
                <a:solidFill>
                  <a:prstClr val="white"/>
                </a:solidFill>
              </a:endParaRPr>
            </a:p>
          </p:txBody>
        </p:sp>
        <p:sp>
          <p:nvSpPr>
            <p:cNvPr id="48" name="Flowchart: Connector 33">
              <a:extLst>
                <a:ext uri="{FF2B5EF4-FFF2-40B4-BE49-F238E27FC236}">
                  <a16:creationId xmlns:a16="http://schemas.microsoft.com/office/drawing/2014/main" id="{4E8F7E09-4B42-423E-813D-5BA402AE457F}"/>
                </a:ext>
              </a:extLst>
            </p:cNvPr>
            <p:cNvSpPr/>
            <p:nvPr/>
          </p:nvSpPr>
          <p:spPr>
            <a:xfrm>
              <a:off x="8583688" y="7441133"/>
              <a:ext cx="231200" cy="229237"/>
            </a:xfrm>
            <a:prstGeom prst="flowChartConnector">
              <a:avLst/>
            </a:prstGeom>
            <a:solidFill>
              <a:srgbClr val="FF66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49" name="Title 1">
              <a:extLst>
                <a:ext uri="{FF2B5EF4-FFF2-40B4-BE49-F238E27FC236}">
                  <a16:creationId xmlns:a16="http://schemas.microsoft.com/office/drawing/2014/main" id="{4C092D84-443A-439B-88B1-1B9C14D66C94}"/>
                </a:ext>
              </a:extLst>
            </p:cNvPr>
            <p:cNvSpPr txBox="1">
              <a:spLocks/>
            </p:cNvSpPr>
            <p:nvPr/>
          </p:nvSpPr>
          <p:spPr>
            <a:xfrm>
              <a:off x="8583091" y="7424170"/>
              <a:ext cx="238460" cy="281243"/>
            </a:xfrm>
            <a:prstGeom prst="rect">
              <a:avLst/>
            </a:prstGeom>
          </p:spPr>
          <p:txBody>
            <a:bodyPr vert="horz" lIns="48986" tIns="24492" rIns="48986" bIns="24492" rtlCol="0" anchor="ctr">
              <a:normAutofit/>
            </a:bodyPr>
            <a:lstStyle>
              <a:lvl1pPr algn="l" defTabSz="960120" rtl="0" eaLnBrk="1" latinLnBrk="0" hangingPunct="1">
                <a:lnSpc>
                  <a:spcPct val="90000"/>
                </a:lnSpc>
                <a:spcBef>
                  <a:spcPct val="0"/>
                </a:spcBef>
                <a:buNone/>
                <a:defRPr sz="4620" b="1" kern="1200" spc="0" baseline="0">
                  <a:solidFill>
                    <a:schemeClr val="bg1"/>
                  </a:solidFill>
                  <a:latin typeface="Trebuchet MS" panose="020B0603020202020204" pitchFamily="34" charset="0"/>
                  <a:ea typeface="+mj-ea"/>
                  <a:cs typeface="+mj-cs"/>
                </a:defRPr>
              </a:lvl1pPr>
            </a:lstStyle>
            <a:p>
              <a:pPr algn="ctr" defTabSz="720066"/>
              <a:r>
                <a:rPr lang="en-US" sz="643" b="0" kern="0" dirty="0">
                  <a:solidFill>
                    <a:prstClr val="white"/>
                  </a:solidFill>
                </a:rPr>
                <a:t>2</a:t>
              </a:r>
              <a:endParaRPr lang="en-US" sz="643" b="0" dirty="0">
                <a:solidFill>
                  <a:prstClr val="white"/>
                </a:solidFill>
              </a:endParaRPr>
            </a:p>
          </p:txBody>
        </p:sp>
        <p:sp>
          <p:nvSpPr>
            <p:cNvPr id="50" name="Flowchart: Connector 33">
              <a:extLst>
                <a:ext uri="{FF2B5EF4-FFF2-40B4-BE49-F238E27FC236}">
                  <a16:creationId xmlns:a16="http://schemas.microsoft.com/office/drawing/2014/main" id="{582E48D9-5AC8-4251-A251-C373EAA786C9}"/>
                </a:ext>
              </a:extLst>
            </p:cNvPr>
            <p:cNvSpPr/>
            <p:nvPr/>
          </p:nvSpPr>
          <p:spPr>
            <a:xfrm>
              <a:off x="5628721" y="6350588"/>
              <a:ext cx="244526" cy="223418"/>
            </a:xfrm>
            <a:prstGeom prst="flowChartConnector">
              <a:avLst/>
            </a:prstGeom>
            <a:solidFill>
              <a:schemeClr val="tx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51" name="Title 1">
              <a:extLst>
                <a:ext uri="{FF2B5EF4-FFF2-40B4-BE49-F238E27FC236}">
                  <a16:creationId xmlns:a16="http://schemas.microsoft.com/office/drawing/2014/main" id="{1184A147-18C0-4864-94AE-9556F33C0F22}"/>
                </a:ext>
              </a:extLst>
            </p:cNvPr>
            <p:cNvSpPr txBox="1">
              <a:spLocks/>
            </p:cNvSpPr>
            <p:nvPr/>
          </p:nvSpPr>
          <p:spPr>
            <a:xfrm>
              <a:off x="5638119" y="6328356"/>
              <a:ext cx="238460" cy="281243"/>
            </a:xfrm>
            <a:prstGeom prst="rect">
              <a:avLst/>
            </a:prstGeom>
          </p:spPr>
          <p:txBody>
            <a:bodyPr vert="horz" lIns="48986" tIns="24492" rIns="48986" bIns="24492" rtlCol="0" anchor="ctr">
              <a:normAutofit/>
            </a:bodyPr>
            <a:lstStyle>
              <a:lvl1pPr algn="l" defTabSz="960120" rtl="0" eaLnBrk="1" latinLnBrk="0" hangingPunct="1">
                <a:lnSpc>
                  <a:spcPct val="90000"/>
                </a:lnSpc>
                <a:spcBef>
                  <a:spcPct val="0"/>
                </a:spcBef>
                <a:buNone/>
                <a:defRPr sz="4620" b="1" kern="1200" spc="0" baseline="0">
                  <a:solidFill>
                    <a:schemeClr val="bg1"/>
                  </a:solidFill>
                  <a:latin typeface="Trebuchet MS" panose="020B0603020202020204" pitchFamily="34" charset="0"/>
                  <a:ea typeface="+mj-ea"/>
                  <a:cs typeface="+mj-cs"/>
                </a:defRPr>
              </a:lvl1pPr>
            </a:lstStyle>
            <a:p>
              <a:pPr algn="ctr" defTabSz="720066"/>
              <a:r>
                <a:rPr lang="en-US" sz="643" b="0" kern="0" dirty="0">
                  <a:solidFill>
                    <a:prstClr val="white"/>
                  </a:solidFill>
                </a:rPr>
                <a:t>2</a:t>
              </a:r>
              <a:endParaRPr lang="en-US" sz="643" b="0" dirty="0">
                <a:solidFill>
                  <a:prstClr val="white"/>
                </a:solidFill>
              </a:endParaRPr>
            </a:p>
          </p:txBody>
        </p:sp>
        <p:sp>
          <p:nvSpPr>
            <p:cNvPr id="52" name="Flowchart: Connector 33">
              <a:extLst>
                <a:ext uri="{FF2B5EF4-FFF2-40B4-BE49-F238E27FC236}">
                  <a16:creationId xmlns:a16="http://schemas.microsoft.com/office/drawing/2014/main" id="{594A9B1B-ED26-4981-8F36-640AD5CADD21}"/>
                </a:ext>
              </a:extLst>
            </p:cNvPr>
            <p:cNvSpPr/>
            <p:nvPr/>
          </p:nvSpPr>
          <p:spPr>
            <a:xfrm>
              <a:off x="3902981" y="6277424"/>
              <a:ext cx="177174" cy="168059"/>
            </a:xfrm>
            <a:prstGeom prst="flowChartConnector">
              <a:avLst/>
            </a:prstGeom>
            <a:solidFill>
              <a:srgbClr val="FF66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53" name="Flowchart: Connector 33">
              <a:extLst>
                <a:ext uri="{FF2B5EF4-FFF2-40B4-BE49-F238E27FC236}">
                  <a16:creationId xmlns:a16="http://schemas.microsoft.com/office/drawing/2014/main" id="{D10E6E4B-3ED4-4C5F-B4C0-8D779B84F7BD}"/>
                </a:ext>
              </a:extLst>
            </p:cNvPr>
            <p:cNvSpPr/>
            <p:nvPr/>
          </p:nvSpPr>
          <p:spPr>
            <a:xfrm>
              <a:off x="5125960" y="5591012"/>
              <a:ext cx="177174" cy="168059"/>
            </a:xfrm>
            <a:prstGeom prst="flowChartConnector">
              <a:avLst/>
            </a:prstGeom>
            <a:solidFill>
              <a:srgbClr val="FF66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54" name="Flowchart: Connector 33">
              <a:extLst>
                <a:ext uri="{FF2B5EF4-FFF2-40B4-BE49-F238E27FC236}">
                  <a16:creationId xmlns:a16="http://schemas.microsoft.com/office/drawing/2014/main" id="{2895E81A-B184-4537-B8C4-AAD87323E9E6}"/>
                </a:ext>
              </a:extLst>
            </p:cNvPr>
            <p:cNvSpPr/>
            <p:nvPr/>
          </p:nvSpPr>
          <p:spPr>
            <a:xfrm>
              <a:off x="3603147" y="6774760"/>
              <a:ext cx="244526" cy="223418"/>
            </a:xfrm>
            <a:prstGeom prst="flowChartConnector">
              <a:avLst/>
            </a:prstGeom>
            <a:solidFill>
              <a:schemeClr val="tx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55" name="Title 1">
              <a:extLst>
                <a:ext uri="{FF2B5EF4-FFF2-40B4-BE49-F238E27FC236}">
                  <a16:creationId xmlns:a16="http://schemas.microsoft.com/office/drawing/2014/main" id="{CCB5AB74-580A-4A32-A805-DB2665302E78}"/>
                </a:ext>
              </a:extLst>
            </p:cNvPr>
            <p:cNvSpPr txBox="1">
              <a:spLocks/>
            </p:cNvSpPr>
            <p:nvPr/>
          </p:nvSpPr>
          <p:spPr>
            <a:xfrm>
              <a:off x="3612545" y="6752528"/>
              <a:ext cx="238460" cy="281243"/>
            </a:xfrm>
            <a:prstGeom prst="rect">
              <a:avLst/>
            </a:prstGeom>
          </p:spPr>
          <p:txBody>
            <a:bodyPr vert="horz" lIns="48986" tIns="24492" rIns="48986" bIns="24492" rtlCol="0" anchor="ctr">
              <a:normAutofit/>
            </a:bodyPr>
            <a:lstStyle>
              <a:lvl1pPr algn="l" defTabSz="960120" rtl="0" eaLnBrk="1" latinLnBrk="0" hangingPunct="1">
                <a:lnSpc>
                  <a:spcPct val="90000"/>
                </a:lnSpc>
                <a:spcBef>
                  <a:spcPct val="0"/>
                </a:spcBef>
                <a:buNone/>
                <a:defRPr sz="4620" b="1" kern="1200" spc="0" baseline="0">
                  <a:solidFill>
                    <a:schemeClr val="bg1"/>
                  </a:solidFill>
                  <a:latin typeface="Trebuchet MS" panose="020B0603020202020204" pitchFamily="34" charset="0"/>
                  <a:ea typeface="+mj-ea"/>
                  <a:cs typeface="+mj-cs"/>
                </a:defRPr>
              </a:lvl1pPr>
            </a:lstStyle>
            <a:p>
              <a:pPr algn="ctr" defTabSz="720066"/>
              <a:r>
                <a:rPr lang="en-US" sz="643" b="0" kern="0" dirty="0">
                  <a:solidFill>
                    <a:prstClr val="white"/>
                  </a:solidFill>
                </a:rPr>
                <a:t>2</a:t>
              </a:r>
              <a:endParaRPr lang="en-US" sz="643" b="0" dirty="0">
                <a:solidFill>
                  <a:prstClr val="white"/>
                </a:solidFill>
              </a:endParaRPr>
            </a:p>
          </p:txBody>
        </p:sp>
        <p:sp>
          <p:nvSpPr>
            <p:cNvPr id="56" name="Flowchart: Connector 33">
              <a:extLst>
                <a:ext uri="{FF2B5EF4-FFF2-40B4-BE49-F238E27FC236}">
                  <a16:creationId xmlns:a16="http://schemas.microsoft.com/office/drawing/2014/main" id="{20A645FE-F9A7-4552-8628-D202615AC47D}"/>
                </a:ext>
              </a:extLst>
            </p:cNvPr>
            <p:cNvSpPr/>
            <p:nvPr/>
          </p:nvSpPr>
          <p:spPr>
            <a:xfrm>
              <a:off x="2140172" y="6683964"/>
              <a:ext cx="244526" cy="223418"/>
            </a:xfrm>
            <a:prstGeom prst="flowChartConnector">
              <a:avLst/>
            </a:prstGeom>
            <a:solidFill>
              <a:schemeClr val="tx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57" name="Title 1">
              <a:extLst>
                <a:ext uri="{FF2B5EF4-FFF2-40B4-BE49-F238E27FC236}">
                  <a16:creationId xmlns:a16="http://schemas.microsoft.com/office/drawing/2014/main" id="{BA47A228-32C0-4B59-A81B-471AE626B081}"/>
                </a:ext>
              </a:extLst>
            </p:cNvPr>
            <p:cNvSpPr txBox="1">
              <a:spLocks/>
            </p:cNvSpPr>
            <p:nvPr/>
          </p:nvSpPr>
          <p:spPr>
            <a:xfrm>
              <a:off x="2149570" y="6661732"/>
              <a:ext cx="238460" cy="281243"/>
            </a:xfrm>
            <a:prstGeom prst="rect">
              <a:avLst/>
            </a:prstGeom>
          </p:spPr>
          <p:txBody>
            <a:bodyPr vert="horz" lIns="48986" tIns="24492" rIns="48986" bIns="24492" rtlCol="0" anchor="ctr">
              <a:normAutofit/>
            </a:bodyPr>
            <a:lstStyle>
              <a:lvl1pPr algn="l" defTabSz="960120" rtl="0" eaLnBrk="1" latinLnBrk="0" hangingPunct="1">
                <a:lnSpc>
                  <a:spcPct val="90000"/>
                </a:lnSpc>
                <a:spcBef>
                  <a:spcPct val="0"/>
                </a:spcBef>
                <a:buNone/>
                <a:defRPr sz="4620" b="1" kern="1200" spc="0" baseline="0">
                  <a:solidFill>
                    <a:schemeClr val="bg1"/>
                  </a:solidFill>
                  <a:latin typeface="Trebuchet MS" panose="020B0603020202020204" pitchFamily="34" charset="0"/>
                  <a:ea typeface="+mj-ea"/>
                  <a:cs typeface="+mj-cs"/>
                </a:defRPr>
              </a:lvl1pPr>
            </a:lstStyle>
            <a:p>
              <a:pPr algn="ctr" defTabSz="720066"/>
              <a:r>
                <a:rPr lang="en-US" sz="643" b="0" kern="0" dirty="0">
                  <a:solidFill>
                    <a:prstClr val="white"/>
                  </a:solidFill>
                </a:rPr>
                <a:t>2</a:t>
              </a:r>
              <a:endParaRPr lang="en-US" sz="643" b="0" dirty="0">
                <a:solidFill>
                  <a:prstClr val="white"/>
                </a:solidFill>
              </a:endParaRPr>
            </a:p>
          </p:txBody>
        </p:sp>
        <p:sp>
          <p:nvSpPr>
            <p:cNvPr id="58" name="Flowchart: Connector 33">
              <a:extLst>
                <a:ext uri="{FF2B5EF4-FFF2-40B4-BE49-F238E27FC236}">
                  <a16:creationId xmlns:a16="http://schemas.microsoft.com/office/drawing/2014/main" id="{3F145D61-6D65-4288-969B-CFA283785FA7}"/>
                </a:ext>
              </a:extLst>
            </p:cNvPr>
            <p:cNvSpPr/>
            <p:nvPr/>
          </p:nvSpPr>
          <p:spPr>
            <a:xfrm>
              <a:off x="5204182" y="5778473"/>
              <a:ext cx="177174" cy="168059"/>
            </a:xfrm>
            <a:prstGeom prst="flowChartConnector">
              <a:avLst/>
            </a:prstGeom>
            <a:solidFill>
              <a:srgbClr val="FF66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59" name="Flowchart: Connector 33">
              <a:extLst>
                <a:ext uri="{FF2B5EF4-FFF2-40B4-BE49-F238E27FC236}">
                  <a16:creationId xmlns:a16="http://schemas.microsoft.com/office/drawing/2014/main" id="{A6D0F085-D44D-45A9-AB42-69E6C60AA1AD}"/>
                </a:ext>
              </a:extLst>
            </p:cNvPr>
            <p:cNvSpPr/>
            <p:nvPr/>
          </p:nvSpPr>
          <p:spPr>
            <a:xfrm>
              <a:off x="8829385" y="6829532"/>
              <a:ext cx="261421" cy="256618"/>
            </a:xfrm>
            <a:prstGeom prst="flowChartConnector">
              <a:avLst/>
            </a:prstGeom>
            <a:solidFill>
              <a:srgbClr val="00B3A7"/>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60" name="Title 1">
              <a:extLst>
                <a:ext uri="{FF2B5EF4-FFF2-40B4-BE49-F238E27FC236}">
                  <a16:creationId xmlns:a16="http://schemas.microsoft.com/office/drawing/2014/main" id="{D6C724AA-07BE-427B-B8C0-0B5AAF57878D}"/>
                </a:ext>
              </a:extLst>
            </p:cNvPr>
            <p:cNvSpPr txBox="1">
              <a:spLocks/>
            </p:cNvSpPr>
            <p:nvPr/>
          </p:nvSpPr>
          <p:spPr>
            <a:xfrm>
              <a:off x="8851027" y="6829532"/>
              <a:ext cx="238460" cy="281243"/>
            </a:xfrm>
            <a:prstGeom prst="rect">
              <a:avLst/>
            </a:prstGeom>
          </p:spPr>
          <p:txBody>
            <a:bodyPr vert="horz" lIns="48986" tIns="24492" rIns="48986" bIns="24492" rtlCol="0" anchor="ctr">
              <a:normAutofit/>
            </a:bodyPr>
            <a:lstStyle>
              <a:lvl1pPr algn="l" defTabSz="960120" rtl="0" eaLnBrk="1" latinLnBrk="0" hangingPunct="1">
                <a:lnSpc>
                  <a:spcPct val="90000"/>
                </a:lnSpc>
                <a:spcBef>
                  <a:spcPct val="0"/>
                </a:spcBef>
                <a:buNone/>
                <a:defRPr sz="4620" b="1" kern="1200" spc="0" baseline="0">
                  <a:solidFill>
                    <a:schemeClr val="bg1"/>
                  </a:solidFill>
                  <a:latin typeface="Trebuchet MS" panose="020B0603020202020204" pitchFamily="34" charset="0"/>
                  <a:ea typeface="+mj-ea"/>
                  <a:cs typeface="+mj-cs"/>
                </a:defRPr>
              </a:lvl1pPr>
            </a:lstStyle>
            <a:p>
              <a:pPr algn="ctr" defTabSz="720066"/>
              <a:r>
                <a:rPr lang="en-US" sz="643" b="0" kern="0" dirty="0">
                  <a:solidFill>
                    <a:prstClr val="white"/>
                  </a:solidFill>
                </a:rPr>
                <a:t>2</a:t>
              </a:r>
              <a:endParaRPr lang="en-US" sz="643" b="0" dirty="0">
                <a:solidFill>
                  <a:prstClr val="white"/>
                </a:solidFill>
              </a:endParaRPr>
            </a:p>
          </p:txBody>
        </p:sp>
        <p:sp>
          <p:nvSpPr>
            <p:cNvPr id="61" name="Flowchart: Connector 33">
              <a:extLst>
                <a:ext uri="{FF2B5EF4-FFF2-40B4-BE49-F238E27FC236}">
                  <a16:creationId xmlns:a16="http://schemas.microsoft.com/office/drawing/2014/main" id="{04027640-BBB8-4741-88EB-6DA86027EF93}"/>
                </a:ext>
              </a:extLst>
            </p:cNvPr>
            <p:cNvSpPr/>
            <p:nvPr/>
          </p:nvSpPr>
          <p:spPr>
            <a:xfrm>
              <a:off x="6046908" y="5674074"/>
              <a:ext cx="206141" cy="198554"/>
            </a:xfrm>
            <a:prstGeom prst="flowChartConnector">
              <a:avLst/>
            </a:prstGeom>
            <a:solidFill>
              <a:srgbClr val="00B3A7"/>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62" name="Flowchart: Connector 33">
              <a:extLst>
                <a:ext uri="{FF2B5EF4-FFF2-40B4-BE49-F238E27FC236}">
                  <a16:creationId xmlns:a16="http://schemas.microsoft.com/office/drawing/2014/main" id="{20B33D4E-F280-4E16-A591-F2FD0664A95B}"/>
                </a:ext>
              </a:extLst>
            </p:cNvPr>
            <p:cNvSpPr/>
            <p:nvPr/>
          </p:nvSpPr>
          <p:spPr>
            <a:xfrm>
              <a:off x="7307025" y="4932536"/>
              <a:ext cx="206141" cy="198554"/>
            </a:xfrm>
            <a:prstGeom prst="flowChartConnector">
              <a:avLst/>
            </a:prstGeom>
            <a:solidFill>
              <a:srgbClr val="00B3A7"/>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63" name="Flowchart: Connector 33">
              <a:extLst>
                <a:ext uri="{FF2B5EF4-FFF2-40B4-BE49-F238E27FC236}">
                  <a16:creationId xmlns:a16="http://schemas.microsoft.com/office/drawing/2014/main" id="{53048CC9-89DA-4A0C-8C03-51F70FDA7F11}"/>
                </a:ext>
              </a:extLst>
            </p:cNvPr>
            <p:cNvSpPr/>
            <p:nvPr/>
          </p:nvSpPr>
          <p:spPr>
            <a:xfrm>
              <a:off x="4006738" y="7856427"/>
              <a:ext cx="177174" cy="168059"/>
            </a:xfrm>
            <a:prstGeom prst="flowChartConnector">
              <a:avLst/>
            </a:prstGeom>
            <a:solidFill>
              <a:srgbClr val="FF66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64" name="Flowchart: Connector 33">
              <a:extLst>
                <a:ext uri="{FF2B5EF4-FFF2-40B4-BE49-F238E27FC236}">
                  <a16:creationId xmlns:a16="http://schemas.microsoft.com/office/drawing/2014/main" id="{174FE4F6-1991-49B1-8E8A-01634B094C24}"/>
                </a:ext>
              </a:extLst>
            </p:cNvPr>
            <p:cNvSpPr/>
            <p:nvPr/>
          </p:nvSpPr>
          <p:spPr>
            <a:xfrm>
              <a:off x="5430999" y="5726463"/>
              <a:ext cx="261421" cy="256618"/>
            </a:xfrm>
            <a:prstGeom prst="flowChartConnector">
              <a:avLst/>
            </a:prstGeom>
            <a:solidFill>
              <a:srgbClr val="00B3A7"/>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65" name="Title 1">
              <a:extLst>
                <a:ext uri="{FF2B5EF4-FFF2-40B4-BE49-F238E27FC236}">
                  <a16:creationId xmlns:a16="http://schemas.microsoft.com/office/drawing/2014/main" id="{0CD98465-EB5F-413D-A072-FC74C9A5A3EB}"/>
                </a:ext>
              </a:extLst>
            </p:cNvPr>
            <p:cNvSpPr txBox="1">
              <a:spLocks/>
            </p:cNvSpPr>
            <p:nvPr/>
          </p:nvSpPr>
          <p:spPr>
            <a:xfrm>
              <a:off x="5452641" y="5726463"/>
              <a:ext cx="238460" cy="281243"/>
            </a:xfrm>
            <a:prstGeom prst="rect">
              <a:avLst/>
            </a:prstGeom>
          </p:spPr>
          <p:txBody>
            <a:bodyPr vert="horz" lIns="48986" tIns="24492" rIns="48986" bIns="24492" rtlCol="0" anchor="ctr">
              <a:normAutofit/>
            </a:bodyPr>
            <a:lstStyle>
              <a:lvl1pPr algn="l" defTabSz="960120" rtl="0" eaLnBrk="1" latinLnBrk="0" hangingPunct="1">
                <a:lnSpc>
                  <a:spcPct val="90000"/>
                </a:lnSpc>
                <a:spcBef>
                  <a:spcPct val="0"/>
                </a:spcBef>
                <a:buNone/>
                <a:defRPr sz="4620" b="1" kern="1200" spc="0" baseline="0">
                  <a:solidFill>
                    <a:schemeClr val="bg1"/>
                  </a:solidFill>
                  <a:latin typeface="Trebuchet MS" panose="020B0603020202020204" pitchFamily="34" charset="0"/>
                  <a:ea typeface="+mj-ea"/>
                  <a:cs typeface="+mj-cs"/>
                </a:defRPr>
              </a:lvl1pPr>
            </a:lstStyle>
            <a:p>
              <a:pPr algn="ctr" defTabSz="720066"/>
              <a:r>
                <a:rPr lang="en-US" sz="643" b="0" kern="0" dirty="0">
                  <a:solidFill>
                    <a:prstClr val="white"/>
                  </a:solidFill>
                </a:rPr>
                <a:t>2</a:t>
              </a:r>
              <a:endParaRPr lang="en-US" sz="643" b="0" dirty="0">
                <a:solidFill>
                  <a:prstClr val="white"/>
                </a:solidFill>
              </a:endParaRPr>
            </a:p>
          </p:txBody>
        </p:sp>
        <p:sp>
          <p:nvSpPr>
            <p:cNvPr id="66" name="Flowchart: Connector 33">
              <a:extLst>
                <a:ext uri="{FF2B5EF4-FFF2-40B4-BE49-F238E27FC236}">
                  <a16:creationId xmlns:a16="http://schemas.microsoft.com/office/drawing/2014/main" id="{04697905-C5F6-4739-8395-C58121733968}"/>
                </a:ext>
              </a:extLst>
            </p:cNvPr>
            <p:cNvSpPr/>
            <p:nvPr/>
          </p:nvSpPr>
          <p:spPr>
            <a:xfrm>
              <a:off x="4531634" y="5524874"/>
              <a:ext cx="244526" cy="223418"/>
            </a:xfrm>
            <a:prstGeom prst="flowChartConnector">
              <a:avLst/>
            </a:prstGeom>
            <a:solidFill>
              <a:schemeClr val="tx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67" name="Title 1">
              <a:extLst>
                <a:ext uri="{FF2B5EF4-FFF2-40B4-BE49-F238E27FC236}">
                  <a16:creationId xmlns:a16="http://schemas.microsoft.com/office/drawing/2014/main" id="{2CFAAC59-5910-4A4E-9EF0-FA173157A981}"/>
                </a:ext>
              </a:extLst>
            </p:cNvPr>
            <p:cNvSpPr txBox="1">
              <a:spLocks/>
            </p:cNvSpPr>
            <p:nvPr/>
          </p:nvSpPr>
          <p:spPr>
            <a:xfrm>
              <a:off x="4541032" y="5502642"/>
              <a:ext cx="238460" cy="281243"/>
            </a:xfrm>
            <a:prstGeom prst="rect">
              <a:avLst/>
            </a:prstGeom>
          </p:spPr>
          <p:txBody>
            <a:bodyPr vert="horz" lIns="48986" tIns="24492" rIns="48986" bIns="24492" rtlCol="0" anchor="ctr">
              <a:normAutofit/>
            </a:bodyPr>
            <a:lstStyle>
              <a:lvl1pPr algn="l" defTabSz="960120" rtl="0" eaLnBrk="1" latinLnBrk="0" hangingPunct="1">
                <a:lnSpc>
                  <a:spcPct val="90000"/>
                </a:lnSpc>
                <a:spcBef>
                  <a:spcPct val="0"/>
                </a:spcBef>
                <a:buNone/>
                <a:defRPr sz="4620" b="1" kern="1200" spc="0" baseline="0">
                  <a:solidFill>
                    <a:schemeClr val="bg1"/>
                  </a:solidFill>
                  <a:latin typeface="Trebuchet MS" panose="020B0603020202020204" pitchFamily="34" charset="0"/>
                  <a:ea typeface="+mj-ea"/>
                  <a:cs typeface="+mj-cs"/>
                </a:defRPr>
              </a:lvl1pPr>
            </a:lstStyle>
            <a:p>
              <a:pPr algn="ctr" defTabSz="720066"/>
              <a:r>
                <a:rPr lang="en-US" sz="643" b="0" kern="0" dirty="0">
                  <a:solidFill>
                    <a:prstClr val="white"/>
                  </a:solidFill>
                </a:rPr>
                <a:t>2</a:t>
              </a:r>
              <a:endParaRPr lang="en-US" sz="643" b="0" dirty="0">
                <a:solidFill>
                  <a:prstClr val="white"/>
                </a:solidFill>
              </a:endParaRPr>
            </a:p>
          </p:txBody>
        </p:sp>
        <p:sp>
          <p:nvSpPr>
            <p:cNvPr id="68" name="Flowchart: Connector 33">
              <a:extLst>
                <a:ext uri="{FF2B5EF4-FFF2-40B4-BE49-F238E27FC236}">
                  <a16:creationId xmlns:a16="http://schemas.microsoft.com/office/drawing/2014/main" id="{4B640009-D9A5-4B89-9239-A631AC5A61B6}"/>
                </a:ext>
              </a:extLst>
            </p:cNvPr>
            <p:cNvSpPr/>
            <p:nvPr/>
          </p:nvSpPr>
          <p:spPr>
            <a:xfrm>
              <a:off x="5625904" y="5930776"/>
              <a:ext cx="185509" cy="173566"/>
            </a:xfrm>
            <a:prstGeom prst="flowChartConnector">
              <a:avLst/>
            </a:prstGeom>
            <a:solidFill>
              <a:schemeClr val="tx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69" name="Flowchart: Connector 33">
              <a:extLst>
                <a:ext uri="{FF2B5EF4-FFF2-40B4-BE49-F238E27FC236}">
                  <a16:creationId xmlns:a16="http://schemas.microsoft.com/office/drawing/2014/main" id="{161CB564-11F1-4483-B9EE-A50FDB01DF18}"/>
                </a:ext>
              </a:extLst>
            </p:cNvPr>
            <p:cNvSpPr/>
            <p:nvPr/>
          </p:nvSpPr>
          <p:spPr>
            <a:xfrm>
              <a:off x="4416161" y="6767165"/>
              <a:ext cx="177174" cy="168059"/>
            </a:xfrm>
            <a:prstGeom prst="flowChartConnector">
              <a:avLst/>
            </a:prstGeom>
            <a:solidFill>
              <a:srgbClr val="FF66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70" name="Flowchart: Connector 33">
              <a:extLst>
                <a:ext uri="{FF2B5EF4-FFF2-40B4-BE49-F238E27FC236}">
                  <a16:creationId xmlns:a16="http://schemas.microsoft.com/office/drawing/2014/main" id="{39B38455-4952-4335-8E2B-F853FFD3A817}"/>
                </a:ext>
              </a:extLst>
            </p:cNvPr>
            <p:cNvSpPr/>
            <p:nvPr/>
          </p:nvSpPr>
          <p:spPr>
            <a:xfrm>
              <a:off x="6158350" y="6462297"/>
              <a:ext cx="206141" cy="198554"/>
            </a:xfrm>
            <a:prstGeom prst="flowChartConnector">
              <a:avLst/>
            </a:prstGeom>
            <a:solidFill>
              <a:srgbClr val="00B3A7"/>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71" name="Flowchart: Connector 33">
              <a:extLst>
                <a:ext uri="{FF2B5EF4-FFF2-40B4-BE49-F238E27FC236}">
                  <a16:creationId xmlns:a16="http://schemas.microsoft.com/office/drawing/2014/main" id="{5872FE30-8AEF-4D4D-920D-451512FC1ADF}"/>
                </a:ext>
              </a:extLst>
            </p:cNvPr>
            <p:cNvSpPr/>
            <p:nvPr/>
          </p:nvSpPr>
          <p:spPr>
            <a:xfrm>
              <a:off x="4277968" y="5222892"/>
              <a:ext cx="185509" cy="173566"/>
            </a:xfrm>
            <a:prstGeom prst="flowChartConnector">
              <a:avLst/>
            </a:prstGeom>
            <a:solidFill>
              <a:schemeClr val="tx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72" name="Flowchart: Connector 33">
              <a:extLst>
                <a:ext uri="{FF2B5EF4-FFF2-40B4-BE49-F238E27FC236}">
                  <a16:creationId xmlns:a16="http://schemas.microsoft.com/office/drawing/2014/main" id="{698C1E8E-0A25-4C19-9923-F3413019C950}"/>
                </a:ext>
              </a:extLst>
            </p:cNvPr>
            <p:cNvSpPr/>
            <p:nvPr/>
          </p:nvSpPr>
          <p:spPr>
            <a:xfrm>
              <a:off x="4653898" y="7383903"/>
              <a:ext cx="261421" cy="256618"/>
            </a:xfrm>
            <a:prstGeom prst="flowChartConnector">
              <a:avLst/>
            </a:prstGeom>
            <a:solidFill>
              <a:srgbClr val="00B3A7"/>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73" name="Title 1">
              <a:extLst>
                <a:ext uri="{FF2B5EF4-FFF2-40B4-BE49-F238E27FC236}">
                  <a16:creationId xmlns:a16="http://schemas.microsoft.com/office/drawing/2014/main" id="{CE2037BC-0400-4CFB-AE1C-58CCC3E8548A}"/>
                </a:ext>
              </a:extLst>
            </p:cNvPr>
            <p:cNvSpPr txBox="1">
              <a:spLocks/>
            </p:cNvSpPr>
            <p:nvPr/>
          </p:nvSpPr>
          <p:spPr>
            <a:xfrm>
              <a:off x="4675540" y="7383903"/>
              <a:ext cx="238460" cy="281243"/>
            </a:xfrm>
            <a:prstGeom prst="rect">
              <a:avLst/>
            </a:prstGeom>
          </p:spPr>
          <p:txBody>
            <a:bodyPr vert="horz" lIns="48986" tIns="24492" rIns="48986" bIns="24492" rtlCol="0" anchor="ctr">
              <a:normAutofit/>
            </a:bodyPr>
            <a:lstStyle>
              <a:lvl1pPr algn="l" defTabSz="960120" rtl="0" eaLnBrk="1" latinLnBrk="0" hangingPunct="1">
                <a:lnSpc>
                  <a:spcPct val="90000"/>
                </a:lnSpc>
                <a:spcBef>
                  <a:spcPct val="0"/>
                </a:spcBef>
                <a:buNone/>
                <a:defRPr sz="4620" b="1" kern="1200" spc="0" baseline="0">
                  <a:solidFill>
                    <a:schemeClr val="bg1"/>
                  </a:solidFill>
                  <a:latin typeface="Trebuchet MS" panose="020B0603020202020204" pitchFamily="34" charset="0"/>
                  <a:ea typeface="+mj-ea"/>
                  <a:cs typeface="+mj-cs"/>
                </a:defRPr>
              </a:lvl1pPr>
            </a:lstStyle>
            <a:p>
              <a:pPr algn="ctr" defTabSz="720066"/>
              <a:r>
                <a:rPr lang="en-US" sz="643" b="0" kern="0" dirty="0">
                  <a:solidFill>
                    <a:prstClr val="white"/>
                  </a:solidFill>
                </a:rPr>
                <a:t>2</a:t>
              </a:r>
              <a:endParaRPr lang="en-US" sz="643" b="0" dirty="0">
                <a:solidFill>
                  <a:prstClr val="white"/>
                </a:solidFill>
              </a:endParaRPr>
            </a:p>
          </p:txBody>
        </p:sp>
        <p:sp>
          <p:nvSpPr>
            <p:cNvPr id="74" name="Flowchart: Connector 33">
              <a:extLst>
                <a:ext uri="{FF2B5EF4-FFF2-40B4-BE49-F238E27FC236}">
                  <a16:creationId xmlns:a16="http://schemas.microsoft.com/office/drawing/2014/main" id="{209199B4-FEEA-48D4-87DF-5F7B9DF31B1C}"/>
                </a:ext>
              </a:extLst>
            </p:cNvPr>
            <p:cNvSpPr/>
            <p:nvPr/>
          </p:nvSpPr>
          <p:spPr>
            <a:xfrm>
              <a:off x="4200697" y="7593405"/>
              <a:ext cx="561964" cy="561558"/>
            </a:xfrm>
            <a:prstGeom prst="flowChartConnector">
              <a:avLst/>
            </a:prstGeom>
            <a:solidFill>
              <a:srgbClr val="FF66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75" name="Title 1">
              <a:extLst>
                <a:ext uri="{FF2B5EF4-FFF2-40B4-BE49-F238E27FC236}">
                  <a16:creationId xmlns:a16="http://schemas.microsoft.com/office/drawing/2014/main" id="{C25A28F4-7D77-4F29-84EF-543E3B85BC2E}"/>
                </a:ext>
              </a:extLst>
            </p:cNvPr>
            <p:cNvSpPr txBox="1">
              <a:spLocks/>
            </p:cNvSpPr>
            <p:nvPr/>
          </p:nvSpPr>
          <p:spPr>
            <a:xfrm>
              <a:off x="4295736" y="7680443"/>
              <a:ext cx="358161" cy="414476"/>
            </a:xfrm>
            <a:prstGeom prst="rect">
              <a:avLst/>
            </a:prstGeom>
          </p:spPr>
          <p:txBody>
            <a:bodyPr vert="horz" lIns="48986" tIns="24492" rIns="48986" bIns="24492" rtlCol="0" anchor="ctr">
              <a:normAutofit/>
            </a:bodyPr>
            <a:lstStyle>
              <a:lvl1pPr algn="l" defTabSz="960120" rtl="0" eaLnBrk="1" latinLnBrk="0" hangingPunct="1">
                <a:lnSpc>
                  <a:spcPct val="90000"/>
                </a:lnSpc>
                <a:spcBef>
                  <a:spcPct val="0"/>
                </a:spcBef>
                <a:buNone/>
                <a:defRPr sz="4620" b="1" kern="1200" spc="0" baseline="0">
                  <a:solidFill>
                    <a:schemeClr val="bg1"/>
                  </a:solidFill>
                  <a:latin typeface="Trebuchet MS" panose="020B0603020202020204" pitchFamily="34" charset="0"/>
                  <a:ea typeface="+mj-ea"/>
                  <a:cs typeface="+mj-cs"/>
                </a:defRPr>
              </a:lvl1pPr>
            </a:lstStyle>
            <a:p>
              <a:pPr algn="ctr" defTabSz="720066"/>
              <a:r>
                <a:rPr lang="en-US" sz="643" b="0" kern="0" dirty="0">
                  <a:solidFill>
                    <a:prstClr val="white"/>
                  </a:solidFill>
                </a:rPr>
                <a:t>6</a:t>
              </a:r>
              <a:endParaRPr lang="en-US" sz="643" b="0" dirty="0">
                <a:solidFill>
                  <a:prstClr val="white"/>
                </a:solidFill>
              </a:endParaRPr>
            </a:p>
          </p:txBody>
        </p:sp>
        <p:sp>
          <p:nvSpPr>
            <p:cNvPr id="76" name="Flowchart: Connector 33">
              <a:extLst>
                <a:ext uri="{FF2B5EF4-FFF2-40B4-BE49-F238E27FC236}">
                  <a16:creationId xmlns:a16="http://schemas.microsoft.com/office/drawing/2014/main" id="{8BECE829-E92A-4DF2-AA77-A266EFAA103D}"/>
                </a:ext>
              </a:extLst>
            </p:cNvPr>
            <p:cNvSpPr/>
            <p:nvPr/>
          </p:nvSpPr>
          <p:spPr>
            <a:xfrm>
              <a:off x="4416161" y="6406473"/>
              <a:ext cx="177174" cy="168059"/>
            </a:xfrm>
            <a:prstGeom prst="flowChartConnector">
              <a:avLst/>
            </a:prstGeom>
            <a:solidFill>
              <a:srgbClr val="FF66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77" name="Flowchart: Connector 33">
              <a:extLst>
                <a:ext uri="{FF2B5EF4-FFF2-40B4-BE49-F238E27FC236}">
                  <a16:creationId xmlns:a16="http://schemas.microsoft.com/office/drawing/2014/main" id="{649E06A9-F793-4ABE-9010-0CF3CA0C2B77}"/>
                </a:ext>
              </a:extLst>
            </p:cNvPr>
            <p:cNvSpPr/>
            <p:nvPr/>
          </p:nvSpPr>
          <p:spPr>
            <a:xfrm>
              <a:off x="3654901" y="4881985"/>
              <a:ext cx="185509" cy="173566"/>
            </a:xfrm>
            <a:prstGeom prst="flowChartConnector">
              <a:avLst/>
            </a:prstGeom>
            <a:solidFill>
              <a:schemeClr val="tx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78" name="Flowchart: Connector 33">
              <a:extLst>
                <a:ext uri="{FF2B5EF4-FFF2-40B4-BE49-F238E27FC236}">
                  <a16:creationId xmlns:a16="http://schemas.microsoft.com/office/drawing/2014/main" id="{52063F6A-3735-4960-BDA4-04F6FCCA8F5D}"/>
                </a:ext>
              </a:extLst>
            </p:cNvPr>
            <p:cNvSpPr/>
            <p:nvPr/>
          </p:nvSpPr>
          <p:spPr>
            <a:xfrm>
              <a:off x="4996389" y="7060770"/>
              <a:ext cx="177174" cy="168059"/>
            </a:xfrm>
            <a:prstGeom prst="flowChartConnector">
              <a:avLst/>
            </a:prstGeom>
            <a:solidFill>
              <a:srgbClr val="FF66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79" name="Flowchart: Connector 33">
              <a:extLst>
                <a:ext uri="{FF2B5EF4-FFF2-40B4-BE49-F238E27FC236}">
                  <a16:creationId xmlns:a16="http://schemas.microsoft.com/office/drawing/2014/main" id="{C6B2ACBD-70A4-4A27-8C43-90A3C29B80D9}"/>
                </a:ext>
              </a:extLst>
            </p:cNvPr>
            <p:cNvSpPr/>
            <p:nvPr/>
          </p:nvSpPr>
          <p:spPr>
            <a:xfrm>
              <a:off x="6709545" y="6230549"/>
              <a:ext cx="206141" cy="215911"/>
            </a:xfrm>
            <a:prstGeom prst="flowChartConnector">
              <a:avLst/>
            </a:prstGeom>
            <a:solidFill>
              <a:srgbClr val="00B3A7"/>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80" name="Flowchart: Connector 33">
              <a:extLst>
                <a:ext uri="{FF2B5EF4-FFF2-40B4-BE49-F238E27FC236}">
                  <a16:creationId xmlns:a16="http://schemas.microsoft.com/office/drawing/2014/main" id="{BBDC495A-6727-484A-BDA6-65D2F108DDFE}"/>
                </a:ext>
              </a:extLst>
            </p:cNvPr>
            <p:cNvSpPr/>
            <p:nvPr/>
          </p:nvSpPr>
          <p:spPr>
            <a:xfrm>
              <a:off x="5451301" y="6446460"/>
              <a:ext cx="177174" cy="168059"/>
            </a:xfrm>
            <a:prstGeom prst="flowChartConnector">
              <a:avLst/>
            </a:prstGeom>
            <a:solidFill>
              <a:srgbClr val="FF66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81" name="Rectangle 80">
              <a:extLst>
                <a:ext uri="{FF2B5EF4-FFF2-40B4-BE49-F238E27FC236}">
                  <a16:creationId xmlns:a16="http://schemas.microsoft.com/office/drawing/2014/main" id="{AB6C9707-5F36-4F2B-969F-6045F4138D59}"/>
                </a:ext>
              </a:extLst>
            </p:cNvPr>
            <p:cNvSpPr/>
            <p:nvPr/>
          </p:nvSpPr>
          <p:spPr>
            <a:xfrm>
              <a:off x="475511" y="3721249"/>
              <a:ext cx="2104590" cy="26048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a:solidFill>
                  <a:prstClr val="white"/>
                </a:solidFill>
                <a:latin typeface="Calibri" panose="020F0502020204030204"/>
              </a:endParaRPr>
            </a:p>
          </p:txBody>
        </p:sp>
        <p:sp>
          <p:nvSpPr>
            <p:cNvPr id="82" name="Flowchart: Connector 33">
              <a:extLst>
                <a:ext uri="{FF2B5EF4-FFF2-40B4-BE49-F238E27FC236}">
                  <a16:creationId xmlns:a16="http://schemas.microsoft.com/office/drawing/2014/main" id="{33412257-7193-4D14-86D5-88DA850647C7}"/>
                </a:ext>
              </a:extLst>
            </p:cNvPr>
            <p:cNvSpPr/>
            <p:nvPr/>
          </p:nvSpPr>
          <p:spPr>
            <a:xfrm>
              <a:off x="741265" y="4810597"/>
              <a:ext cx="350220" cy="336117"/>
            </a:xfrm>
            <a:prstGeom prst="flowChartConnector">
              <a:avLst/>
            </a:prstGeom>
            <a:solidFill>
              <a:srgbClr val="FF660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83" name="Title 1">
              <a:extLst>
                <a:ext uri="{FF2B5EF4-FFF2-40B4-BE49-F238E27FC236}">
                  <a16:creationId xmlns:a16="http://schemas.microsoft.com/office/drawing/2014/main" id="{5CD0B7C2-AAB3-4D21-9C5E-89A52ABF1C30}"/>
                </a:ext>
              </a:extLst>
            </p:cNvPr>
            <p:cNvSpPr txBox="1">
              <a:spLocks/>
            </p:cNvSpPr>
            <p:nvPr/>
          </p:nvSpPr>
          <p:spPr>
            <a:xfrm>
              <a:off x="475512" y="3961034"/>
              <a:ext cx="2104591" cy="841436"/>
            </a:xfrm>
            <a:prstGeom prst="rect">
              <a:avLst/>
            </a:prstGeom>
          </p:spPr>
          <p:txBody>
            <a:bodyPr vert="horz" lIns="48986" tIns="24492" rIns="48986" bIns="24492" rtlCol="0" anchor="ctr">
              <a:normAutofit/>
            </a:bodyPr>
            <a:lstStyle>
              <a:lvl1pPr algn="l" defTabSz="960120" rtl="0" eaLnBrk="1" latinLnBrk="0" hangingPunct="1">
                <a:lnSpc>
                  <a:spcPct val="90000"/>
                </a:lnSpc>
                <a:spcBef>
                  <a:spcPct val="0"/>
                </a:spcBef>
                <a:buNone/>
                <a:defRPr sz="4620" b="1" kern="1200" spc="0" baseline="0">
                  <a:solidFill>
                    <a:schemeClr val="bg1"/>
                  </a:solidFill>
                  <a:latin typeface="Trebuchet MS" panose="020B0603020202020204" pitchFamily="34" charset="0"/>
                  <a:ea typeface="+mj-ea"/>
                  <a:cs typeface="+mj-cs"/>
                </a:defRPr>
              </a:lvl1pPr>
            </a:lstStyle>
            <a:p>
              <a:pPr algn="ctr" defTabSz="720066"/>
              <a:r>
                <a:rPr lang="en-US" sz="857" kern="0" cap="small" dirty="0">
                  <a:solidFill>
                    <a:srgbClr val="504C47"/>
                  </a:solidFill>
                </a:rPr>
                <a:t>Legend</a:t>
              </a:r>
            </a:p>
            <a:p>
              <a:pPr algn="ctr" defTabSz="720066"/>
              <a:endParaRPr lang="en-US" sz="536" kern="0" cap="small" dirty="0">
                <a:solidFill>
                  <a:srgbClr val="504C47"/>
                </a:solidFill>
              </a:endParaRPr>
            </a:p>
            <a:p>
              <a:pPr algn="ctr" defTabSz="720066"/>
              <a:r>
                <a:rPr lang="en-US" sz="643" b="0" kern="0" dirty="0">
                  <a:solidFill>
                    <a:srgbClr val="504C47"/>
                  </a:solidFill>
                </a:rPr>
                <a:t>Response Sites</a:t>
              </a:r>
            </a:p>
            <a:p>
              <a:pPr algn="ctr" defTabSz="720066"/>
              <a:r>
                <a:rPr lang="en-US" sz="643" b="0" kern="0" dirty="0">
                  <a:solidFill>
                    <a:srgbClr val="504C47"/>
                  </a:solidFill>
                </a:rPr>
                <a:t>as of October 30, 2017</a:t>
              </a:r>
              <a:endParaRPr lang="en-US" sz="697" b="0" dirty="0">
                <a:solidFill>
                  <a:srgbClr val="504C47"/>
                </a:solidFill>
              </a:endParaRPr>
            </a:p>
            <a:p>
              <a:pPr algn="ctr" defTabSz="720066"/>
              <a:endParaRPr lang="en-US" sz="750" kern="0" dirty="0">
                <a:solidFill>
                  <a:srgbClr val="504C47"/>
                </a:solidFill>
              </a:endParaRPr>
            </a:p>
          </p:txBody>
        </p:sp>
        <p:sp>
          <p:nvSpPr>
            <p:cNvPr id="84" name="Title 1">
              <a:extLst>
                <a:ext uri="{FF2B5EF4-FFF2-40B4-BE49-F238E27FC236}">
                  <a16:creationId xmlns:a16="http://schemas.microsoft.com/office/drawing/2014/main" id="{58C4D170-91A8-4FD3-8FA9-FEEC375E536E}"/>
                </a:ext>
              </a:extLst>
            </p:cNvPr>
            <p:cNvSpPr txBox="1">
              <a:spLocks/>
            </p:cNvSpPr>
            <p:nvPr/>
          </p:nvSpPr>
          <p:spPr>
            <a:xfrm>
              <a:off x="1160337" y="4703579"/>
              <a:ext cx="1359456" cy="511442"/>
            </a:xfrm>
            <a:prstGeom prst="rect">
              <a:avLst/>
            </a:prstGeom>
          </p:spPr>
          <p:txBody>
            <a:bodyPr vert="horz" lIns="48986" tIns="24492" rIns="48986" bIns="24492" rtlCol="0" anchor="ctr">
              <a:normAutofit/>
            </a:bodyPr>
            <a:lstStyle>
              <a:lvl1pPr algn="l" defTabSz="960120" rtl="0" eaLnBrk="1" latinLnBrk="0" hangingPunct="1">
                <a:lnSpc>
                  <a:spcPct val="90000"/>
                </a:lnSpc>
                <a:spcBef>
                  <a:spcPct val="0"/>
                </a:spcBef>
                <a:buNone/>
                <a:defRPr sz="4620" b="1" kern="1200" spc="0" baseline="0">
                  <a:solidFill>
                    <a:schemeClr val="bg1"/>
                  </a:solidFill>
                  <a:latin typeface="Trebuchet MS" panose="020B0603020202020204" pitchFamily="34" charset="0"/>
                  <a:ea typeface="+mj-ea"/>
                  <a:cs typeface="+mj-cs"/>
                </a:defRPr>
              </a:lvl1pPr>
            </a:lstStyle>
            <a:p>
              <a:pPr defTabSz="720066"/>
              <a:r>
                <a:rPr lang="en-US" sz="643" b="0" kern="0" dirty="0">
                  <a:solidFill>
                    <a:srgbClr val="504C47"/>
                  </a:solidFill>
                </a:rPr>
                <a:t>= Planned Sites</a:t>
              </a:r>
              <a:endParaRPr lang="en-US" sz="643" b="0" dirty="0">
                <a:solidFill>
                  <a:srgbClr val="504C47"/>
                </a:solidFill>
              </a:endParaRPr>
            </a:p>
          </p:txBody>
        </p:sp>
        <p:cxnSp>
          <p:nvCxnSpPr>
            <p:cNvPr id="85" name="Straight Connector 84">
              <a:extLst>
                <a:ext uri="{FF2B5EF4-FFF2-40B4-BE49-F238E27FC236}">
                  <a16:creationId xmlns:a16="http://schemas.microsoft.com/office/drawing/2014/main" id="{ACF1922A-98BF-474E-92F5-60D0F1DCE31E}"/>
                </a:ext>
              </a:extLst>
            </p:cNvPr>
            <p:cNvCxnSpPr/>
            <p:nvPr/>
          </p:nvCxnSpPr>
          <p:spPr>
            <a:xfrm flipV="1">
              <a:off x="991938" y="4602915"/>
              <a:ext cx="1097712" cy="3993"/>
            </a:xfrm>
            <a:prstGeom prst="line">
              <a:avLst/>
            </a:prstGeom>
          </p:spPr>
          <p:style>
            <a:lnRef idx="1">
              <a:schemeClr val="dk1"/>
            </a:lnRef>
            <a:fillRef idx="0">
              <a:schemeClr val="dk1"/>
            </a:fillRef>
            <a:effectRef idx="0">
              <a:schemeClr val="dk1"/>
            </a:effectRef>
            <a:fontRef idx="minor">
              <a:schemeClr val="tx1"/>
            </a:fontRef>
          </p:style>
        </p:cxnSp>
        <p:sp>
          <p:nvSpPr>
            <p:cNvPr id="86" name="Flowchart: Connector 33">
              <a:extLst>
                <a:ext uri="{FF2B5EF4-FFF2-40B4-BE49-F238E27FC236}">
                  <a16:creationId xmlns:a16="http://schemas.microsoft.com/office/drawing/2014/main" id="{DF547EEA-41C3-4A54-BF36-AF0A2A67B930}"/>
                </a:ext>
              </a:extLst>
            </p:cNvPr>
            <p:cNvSpPr/>
            <p:nvPr/>
          </p:nvSpPr>
          <p:spPr>
            <a:xfrm>
              <a:off x="735007" y="5298855"/>
              <a:ext cx="360578" cy="343101"/>
            </a:xfrm>
            <a:prstGeom prst="flowChartConnector">
              <a:avLst/>
            </a:prstGeom>
            <a:solidFill>
              <a:srgbClr val="00B3A7"/>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87" name="Title 1">
              <a:extLst>
                <a:ext uri="{FF2B5EF4-FFF2-40B4-BE49-F238E27FC236}">
                  <a16:creationId xmlns:a16="http://schemas.microsoft.com/office/drawing/2014/main" id="{AC6672F6-B760-48B5-A45D-9CDEF9575AA9}"/>
                </a:ext>
              </a:extLst>
            </p:cNvPr>
            <p:cNvSpPr txBox="1">
              <a:spLocks/>
            </p:cNvSpPr>
            <p:nvPr/>
          </p:nvSpPr>
          <p:spPr>
            <a:xfrm>
              <a:off x="1160337" y="5215021"/>
              <a:ext cx="1442475" cy="511442"/>
            </a:xfrm>
            <a:prstGeom prst="rect">
              <a:avLst/>
            </a:prstGeom>
          </p:spPr>
          <p:txBody>
            <a:bodyPr vert="horz" lIns="48986" tIns="24492" rIns="48986" bIns="24492" rtlCol="0" anchor="ctr">
              <a:normAutofit/>
            </a:bodyPr>
            <a:lstStyle>
              <a:lvl1pPr algn="l" defTabSz="960120" rtl="0" eaLnBrk="1" latinLnBrk="0" hangingPunct="1">
                <a:lnSpc>
                  <a:spcPct val="90000"/>
                </a:lnSpc>
                <a:spcBef>
                  <a:spcPct val="0"/>
                </a:spcBef>
                <a:buNone/>
                <a:defRPr sz="4620" b="1" kern="1200" spc="0" baseline="0">
                  <a:solidFill>
                    <a:schemeClr val="bg1"/>
                  </a:solidFill>
                  <a:latin typeface="Trebuchet MS" panose="020B0603020202020204" pitchFamily="34" charset="0"/>
                  <a:ea typeface="+mj-ea"/>
                  <a:cs typeface="+mj-cs"/>
                </a:defRPr>
              </a:lvl1pPr>
            </a:lstStyle>
            <a:p>
              <a:pPr defTabSz="720066"/>
              <a:r>
                <a:rPr lang="en-US" sz="643" b="0" kern="0" dirty="0">
                  <a:solidFill>
                    <a:srgbClr val="504C47"/>
                  </a:solidFill>
                </a:rPr>
                <a:t>= Completed Sites</a:t>
              </a:r>
              <a:endParaRPr lang="en-US" sz="643" b="0" dirty="0">
                <a:solidFill>
                  <a:srgbClr val="504C47"/>
                </a:solidFill>
              </a:endParaRPr>
            </a:p>
          </p:txBody>
        </p:sp>
        <p:sp>
          <p:nvSpPr>
            <p:cNvPr id="88" name="Flowchart: Connector 33">
              <a:extLst>
                <a:ext uri="{FF2B5EF4-FFF2-40B4-BE49-F238E27FC236}">
                  <a16:creationId xmlns:a16="http://schemas.microsoft.com/office/drawing/2014/main" id="{6A832D3E-13E7-4523-8AB8-FC965FBD5B67}"/>
                </a:ext>
              </a:extLst>
            </p:cNvPr>
            <p:cNvSpPr/>
            <p:nvPr/>
          </p:nvSpPr>
          <p:spPr>
            <a:xfrm>
              <a:off x="749812" y="5773352"/>
              <a:ext cx="350220" cy="336117"/>
            </a:xfrm>
            <a:prstGeom prst="flowChartConnector">
              <a:avLst/>
            </a:prstGeom>
            <a:solidFill>
              <a:schemeClr val="tx2"/>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89" name="Title 1">
              <a:extLst>
                <a:ext uri="{FF2B5EF4-FFF2-40B4-BE49-F238E27FC236}">
                  <a16:creationId xmlns:a16="http://schemas.microsoft.com/office/drawing/2014/main" id="{37410033-8D50-46B5-BABA-07DD4DBD9CD2}"/>
                </a:ext>
              </a:extLst>
            </p:cNvPr>
            <p:cNvSpPr txBox="1">
              <a:spLocks/>
            </p:cNvSpPr>
            <p:nvPr/>
          </p:nvSpPr>
          <p:spPr>
            <a:xfrm>
              <a:off x="1160337" y="5690811"/>
              <a:ext cx="1422302" cy="511442"/>
            </a:xfrm>
            <a:prstGeom prst="rect">
              <a:avLst/>
            </a:prstGeom>
          </p:spPr>
          <p:txBody>
            <a:bodyPr vert="horz" lIns="48986" tIns="24492" rIns="48986" bIns="24492" rtlCol="0" anchor="ctr">
              <a:normAutofit/>
            </a:bodyPr>
            <a:lstStyle>
              <a:lvl1pPr algn="l" defTabSz="960120" rtl="0" eaLnBrk="1" latinLnBrk="0" hangingPunct="1">
                <a:lnSpc>
                  <a:spcPct val="90000"/>
                </a:lnSpc>
                <a:spcBef>
                  <a:spcPct val="0"/>
                </a:spcBef>
                <a:buNone/>
                <a:defRPr sz="4620" b="1" kern="1200" spc="0" baseline="0">
                  <a:solidFill>
                    <a:schemeClr val="bg1"/>
                  </a:solidFill>
                  <a:latin typeface="Trebuchet MS" panose="020B0603020202020204" pitchFamily="34" charset="0"/>
                  <a:ea typeface="+mj-ea"/>
                  <a:cs typeface="+mj-cs"/>
                </a:defRPr>
              </a:lvl1pPr>
            </a:lstStyle>
            <a:p>
              <a:pPr defTabSz="720066"/>
              <a:r>
                <a:rPr lang="en-US" sz="643" b="0" kern="0" dirty="0">
                  <a:solidFill>
                    <a:srgbClr val="504C47"/>
                  </a:solidFill>
                </a:rPr>
                <a:t>= Identified Sites</a:t>
              </a:r>
              <a:endParaRPr lang="en-US" sz="643" b="0" dirty="0">
                <a:solidFill>
                  <a:srgbClr val="504C47"/>
                </a:solidFill>
              </a:endParaRPr>
            </a:p>
          </p:txBody>
        </p:sp>
        <p:sp>
          <p:nvSpPr>
            <p:cNvPr id="90" name="Title 1">
              <a:extLst>
                <a:ext uri="{FF2B5EF4-FFF2-40B4-BE49-F238E27FC236}">
                  <a16:creationId xmlns:a16="http://schemas.microsoft.com/office/drawing/2014/main" id="{CE6C16C2-01D3-4C80-A34B-6EB8F1B858F2}"/>
                </a:ext>
              </a:extLst>
            </p:cNvPr>
            <p:cNvSpPr txBox="1">
              <a:spLocks/>
            </p:cNvSpPr>
            <p:nvPr/>
          </p:nvSpPr>
          <p:spPr>
            <a:xfrm>
              <a:off x="737919" y="4829245"/>
              <a:ext cx="362113" cy="331859"/>
            </a:xfrm>
            <a:prstGeom prst="rect">
              <a:avLst/>
            </a:prstGeom>
          </p:spPr>
          <p:txBody>
            <a:bodyPr vert="horz" lIns="48986" tIns="24492" rIns="48986" bIns="24492" rtlCol="0" anchor="ctr">
              <a:normAutofit/>
            </a:bodyPr>
            <a:lstStyle>
              <a:lvl1pPr algn="l" defTabSz="960120" rtl="0" eaLnBrk="1" latinLnBrk="0" hangingPunct="1">
                <a:lnSpc>
                  <a:spcPct val="90000"/>
                </a:lnSpc>
                <a:spcBef>
                  <a:spcPct val="0"/>
                </a:spcBef>
                <a:buNone/>
                <a:defRPr sz="4620" b="1" kern="1200" spc="0" baseline="0">
                  <a:solidFill>
                    <a:schemeClr val="bg1"/>
                  </a:solidFill>
                  <a:latin typeface="Trebuchet MS" panose="020B0603020202020204" pitchFamily="34" charset="0"/>
                  <a:ea typeface="+mj-ea"/>
                  <a:cs typeface="+mj-cs"/>
                </a:defRPr>
              </a:lvl1pPr>
            </a:lstStyle>
            <a:p>
              <a:pPr algn="ctr" defTabSz="720066"/>
              <a:r>
                <a:rPr lang="en-US" sz="643" b="0" kern="0" dirty="0">
                  <a:solidFill>
                    <a:prstClr val="white"/>
                  </a:solidFill>
                </a:rPr>
                <a:t>23</a:t>
              </a:r>
              <a:endParaRPr lang="en-US" sz="643" b="0" dirty="0">
                <a:solidFill>
                  <a:prstClr val="white"/>
                </a:solidFill>
              </a:endParaRPr>
            </a:p>
          </p:txBody>
        </p:sp>
        <p:sp>
          <p:nvSpPr>
            <p:cNvPr id="91" name="Title 1">
              <a:extLst>
                <a:ext uri="{FF2B5EF4-FFF2-40B4-BE49-F238E27FC236}">
                  <a16:creationId xmlns:a16="http://schemas.microsoft.com/office/drawing/2014/main" id="{41277F12-688C-4D22-9E2F-B155AE87FC60}"/>
                </a:ext>
              </a:extLst>
            </p:cNvPr>
            <p:cNvSpPr txBox="1">
              <a:spLocks/>
            </p:cNvSpPr>
            <p:nvPr/>
          </p:nvSpPr>
          <p:spPr>
            <a:xfrm>
              <a:off x="737919" y="5315427"/>
              <a:ext cx="362113" cy="331859"/>
            </a:xfrm>
            <a:prstGeom prst="rect">
              <a:avLst/>
            </a:prstGeom>
          </p:spPr>
          <p:txBody>
            <a:bodyPr vert="horz" lIns="48986" tIns="24492" rIns="48986" bIns="24492" rtlCol="0" anchor="ctr">
              <a:normAutofit/>
            </a:bodyPr>
            <a:lstStyle>
              <a:lvl1pPr algn="l" defTabSz="960120" rtl="0" eaLnBrk="1" latinLnBrk="0" hangingPunct="1">
                <a:lnSpc>
                  <a:spcPct val="90000"/>
                </a:lnSpc>
                <a:spcBef>
                  <a:spcPct val="0"/>
                </a:spcBef>
                <a:buNone/>
                <a:defRPr sz="4620" b="1" kern="1200" spc="0" baseline="0">
                  <a:solidFill>
                    <a:schemeClr val="bg1"/>
                  </a:solidFill>
                  <a:latin typeface="Trebuchet MS" panose="020B0603020202020204" pitchFamily="34" charset="0"/>
                  <a:ea typeface="+mj-ea"/>
                  <a:cs typeface="+mj-cs"/>
                </a:defRPr>
              </a:lvl1pPr>
            </a:lstStyle>
            <a:p>
              <a:pPr algn="ctr" defTabSz="720066"/>
              <a:r>
                <a:rPr lang="en-US" sz="643" b="0" kern="0" dirty="0">
                  <a:solidFill>
                    <a:prstClr val="white"/>
                  </a:solidFill>
                </a:rPr>
                <a:t>31</a:t>
              </a:r>
              <a:endParaRPr lang="en-US" sz="643" b="0" dirty="0">
                <a:solidFill>
                  <a:prstClr val="white"/>
                </a:solidFill>
              </a:endParaRPr>
            </a:p>
          </p:txBody>
        </p:sp>
        <p:sp>
          <p:nvSpPr>
            <p:cNvPr id="92" name="Title 1">
              <a:extLst>
                <a:ext uri="{FF2B5EF4-FFF2-40B4-BE49-F238E27FC236}">
                  <a16:creationId xmlns:a16="http://schemas.microsoft.com/office/drawing/2014/main" id="{C1CDCEBD-E70E-4A66-BD8C-6983C55BE4A6}"/>
                </a:ext>
              </a:extLst>
            </p:cNvPr>
            <p:cNvSpPr txBox="1">
              <a:spLocks/>
            </p:cNvSpPr>
            <p:nvPr/>
          </p:nvSpPr>
          <p:spPr>
            <a:xfrm>
              <a:off x="755629" y="5788568"/>
              <a:ext cx="362113" cy="331859"/>
            </a:xfrm>
            <a:prstGeom prst="rect">
              <a:avLst/>
            </a:prstGeom>
          </p:spPr>
          <p:txBody>
            <a:bodyPr vert="horz" lIns="48986" tIns="24492" rIns="48986" bIns="24492" rtlCol="0" anchor="ctr">
              <a:normAutofit/>
            </a:bodyPr>
            <a:lstStyle>
              <a:lvl1pPr algn="l" defTabSz="960120" rtl="0" eaLnBrk="1" latinLnBrk="0" hangingPunct="1">
                <a:lnSpc>
                  <a:spcPct val="90000"/>
                </a:lnSpc>
                <a:spcBef>
                  <a:spcPct val="0"/>
                </a:spcBef>
                <a:buNone/>
                <a:defRPr sz="4620" b="1" kern="1200" spc="0" baseline="0">
                  <a:solidFill>
                    <a:schemeClr val="bg1"/>
                  </a:solidFill>
                  <a:latin typeface="Trebuchet MS" panose="020B0603020202020204" pitchFamily="34" charset="0"/>
                  <a:ea typeface="+mj-ea"/>
                  <a:cs typeface="+mj-cs"/>
                </a:defRPr>
              </a:lvl1pPr>
            </a:lstStyle>
            <a:p>
              <a:pPr algn="ctr" defTabSz="720066"/>
              <a:r>
                <a:rPr lang="en-US" sz="643" b="0" kern="0" dirty="0">
                  <a:solidFill>
                    <a:prstClr val="white"/>
                  </a:solidFill>
                </a:rPr>
                <a:t>39</a:t>
              </a:r>
              <a:endParaRPr lang="en-US" sz="643" b="0" dirty="0">
                <a:solidFill>
                  <a:prstClr val="white"/>
                </a:solidFill>
              </a:endParaRPr>
            </a:p>
          </p:txBody>
        </p:sp>
        <p:sp>
          <p:nvSpPr>
            <p:cNvPr id="93" name="Flowchart: Connector 33">
              <a:extLst>
                <a:ext uri="{FF2B5EF4-FFF2-40B4-BE49-F238E27FC236}">
                  <a16:creationId xmlns:a16="http://schemas.microsoft.com/office/drawing/2014/main" id="{CAFCA96C-1CBB-454B-8971-E2E82051B3DD}"/>
                </a:ext>
              </a:extLst>
            </p:cNvPr>
            <p:cNvSpPr/>
            <p:nvPr/>
          </p:nvSpPr>
          <p:spPr>
            <a:xfrm>
              <a:off x="7067704" y="5471123"/>
              <a:ext cx="206141" cy="198554"/>
            </a:xfrm>
            <a:prstGeom prst="flowChartConnector">
              <a:avLst/>
            </a:prstGeom>
            <a:solidFill>
              <a:srgbClr val="00B3A7"/>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94" name="Flowchart: Connector 33">
              <a:extLst>
                <a:ext uri="{FF2B5EF4-FFF2-40B4-BE49-F238E27FC236}">
                  <a16:creationId xmlns:a16="http://schemas.microsoft.com/office/drawing/2014/main" id="{0445EA03-79D7-4F65-9029-2B591CA885D6}"/>
                </a:ext>
              </a:extLst>
            </p:cNvPr>
            <p:cNvSpPr/>
            <p:nvPr/>
          </p:nvSpPr>
          <p:spPr>
            <a:xfrm>
              <a:off x="7458375" y="5188109"/>
              <a:ext cx="206141" cy="198554"/>
            </a:xfrm>
            <a:prstGeom prst="flowChartConnector">
              <a:avLst/>
            </a:prstGeom>
            <a:solidFill>
              <a:srgbClr val="00B3A7"/>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95" name="Flowchart: Connector 33">
              <a:extLst>
                <a:ext uri="{FF2B5EF4-FFF2-40B4-BE49-F238E27FC236}">
                  <a16:creationId xmlns:a16="http://schemas.microsoft.com/office/drawing/2014/main" id="{6BFCCB49-4278-406C-A1F2-A7F095CE75AB}"/>
                </a:ext>
              </a:extLst>
            </p:cNvPr>
            <p:cNvSpPr/>
            <p:nvPr/>
          </p:nvSpPr>
          <p:spPr>
            <a:xfrm>
              <a:off x="6729725" y="5271851"/>
              <a:ext cx="206141" cy="198554"/>
            </a:xfrm>
            <a:prstGeom prst="flowChartConnector">
              <a:avLst/>
            </a:prstGeom>
            <a:solidFill>
              <a:srgbClr val="00B3A7"/>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96" name="Flowchart: Connector 33">
              <a:extLst>
                <a:ext uri="{FF2B5EF4-FFF2-40B4-BE49-F238E27FC236}">
                  <a16:creationId xmlns:a16="http://schemas.microsoft.com/office/drawing/2014/main" id="{79E29B42-40D1-483A-81AD-7B0948C5CA48}"/>
                </a:ext>
              </a:extLst>
            </p:cNvPr>
            <p:cNvSpPr/>
            <p:nvPr/>
          </p:nvSpPr>
          <p:spPr>
            <a:xfrm>
              <a:off x="5055941" y="6870876"/>
              <a:ext cx="206141" cy="198554"/>
            </a:xfrm>
            <a:prstGeom prst="flowChartConnector">
              <a:avLst/>
            </a:prstGeom>
            <a:solidFill>
              <a:srgbClr val="00B3A7"/>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sp>
          <p:nvSpPr>
            <p:cNvPr id="97" name="Flowchart: Connector 33">
              <a:extLst>
                <a:ext uri="{FF2B5EF4-FFF2-40B4-BE49-F238E27FC236}">
                  <a16:creationId xmlns:a16="http://schemas.microsoft.com/office/drawing/2014/main" id="{E4F278F2-96E0-484A-9B05-426148619176}"/>
                </a:ext>
              </a:extLst>
            </p:cNvPr>
            <p:cNvSpPr/>
            <p:nvPr/>
          </p:nvSpPr>
          <p:spPr>
            <a:xfrm>
              <a:off x="2976231" y="6652123"/>
              <a:ext cx="206141" cy="198554"/>
            </a:xfrm>
            <a:prstGeom prst="flowChartConnector">
              <a:avLst/>
            </a:prstGeom>
            <a:solidFill>
              <a:srgbClr val="00B3A7"/>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endParaRPr lang="en-US" sz="965" dirty="0">
                <a:solidFill>
                  <a:srgbClr val="FFC000"/>
                </a:solidFill>
                <a:latin typeface="Calibri" panose="020F0502020204030204"/>
              </a:endParaRPr>
            </a:p>
          </p:txBody>
        </p:sp>
      </p:grpSp>
      <p:sp>
        <p:nvSpPr>
          <p:cNvPr id="2" name="Title 1">
            <a:extLst>
              <a:ext uri="{FF2B5EF4-FFF2-40B4-BE49-F238E27FC236}">
                <a16:creationId xmlns:a16="http://schemas.microsoft.com/office/drawing/2014/main" id="{4238C434-43D7-472D-B6E6-0E9449E34562}"/>
              </a:ext>
            </a:extLst>
          </p:cNvPr>
          <p:cNvSpPr>
            <a:spLocks noGrp="1"/>
          </p:cNvSpPr>
          <p:nvPr>
            <p:ph type="title" idx="4294967295"/>
          </p:nvPr>
        </p:nvSpPr>
        <p:spPr>
          <a:xfrm>
            <a:off x="1" y="932322"/>
            <a:ext cx="7887564" cy="831273"/>
          </a:xfrm>
        </p:spPr>
        <p:txBody>
          <a:bodyPr>
            <a:normAutofit/>
          </a:bodyPr>
          <a:lstStyle/>
          <a:p>
            <a:r>
              <a:rPr lang="en-US" sz="150" dirty="0">
                <a:solidFill>
                  <a:schemeClr val="accent2"/>
                </a:solidFill>
              </a:rPr>
              <a:t>NH Response</a:t>
            </a:r>
          </a:p>
        </p:txBody>
      </p:sp>
      <p:sp>
        <p:nvSpPr>
          <p:cNvPr id="4" name="TextBox 3">
            <a:extLst>
              <a:ext uri="{FF2B5EF4-FFF2-40B4-BE49-F238E27FC236}">
                <a16:creationId xmlns:a16="http://schemas.microsoft.com/office/drawing/2014/main" id="{E6FC42D5-A5AB-48A7-843E-392DC1F5C21F}"/>
              </a:ext>
            </a:extLst>
          </p:cNvPr>
          <p:cNvSpPr txBox="1"/>
          <p:nvPr/>
        </p:nvSpPr>
        <p:spPr>
          <a:xfrm>
            <a:off x="370382" y="902522"/>
            <a:ext cx="6153782" cy="831253"/>
          </a:xfrm>
          <a:prstGeom prst="rect">
            <a:avLst/>
          </a:prstGeom>
          <a:noFill/>
        </p:spPr>
        <p:txBody>
          <a:bodyPr wrap="square" rtlCol="0">
            <a:spAutoFit/>
          </a:bodyPr>
          <a:lstStyle/>
          <a:p>
            <a:r>
              <a:rPr lang="en-US" sz="2401" dirty="0">
                <a:solidFill>
                  <a:prstClr val="white"/>
                </a:solidFill>
              </a:rPr>
              <a:t>N</a:t>
            </a:r>
            <a:r>
              <a:rPr lang="en-US" sz="2401" dirty="0">
                <a:solidFill>
                  <a:prstClr val="white"/>
                </a:solidFill>
                <a:ea typeface="Segoe UI" panose="020B0502040204020203" pitchFamily="34" charset="0"/>
                <a:cs typeface="Calibri" panose="020F0502020204030204" pitchFamily="34" charset="0"/>
              </a:rPr>
              <a:t>etHope Response in Puerto Rico</a:t>
            </a:r>
          </a:p>
          <a:p>
            <a:endParaRPr lang="en-US" sz="2401" dirty="0"/>
          </a:p>
        </p:txBody>
      </p:sp>
    </p:spTree>
    <p:extLst>
      <p:ext uri="{BB962C8B-B14F-4D97-AF65-F5344CB8AC3E}">
        <p14:creationId xmlns:p14="http://schemas.microsoft.com/office/powerpoint/2010/main" val="158311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0138F43-FF99-472B-9236-CB7C751E9E83}"/>
              </a:ext>
              <a:ext uri="{C183D7F6-B498-43B3-948B-1728B52AA6E4}">
                <adec:decorative xmlns:adec="http://schemas.microsoft.com/office/drawing/2017/decorative" val="1"/>
              </a:ext>
            </a:extLst>
          </p:cNvPr>
          <p:cNvPicPr>
            <a:picLocks noChangeAspect="1"/>
          </p:cNvPicPr>
          <p:nvPr/>
        </p:nvPicPr>
        <p:blipFill rotWithShape="1">
          <a:blip r:embed="rId3" cstate="email">
            <a:alphaModFix amt="14000"/>
            <a:extLst>
              <a:ext uri="{BEBA8EAE-BF5A-486C-A8C5-ECC9F3942E4B}">
                <a14:imgProps xmlns:a14="http://schemas.microsoft.com/office/drawing/2010/main">
                  <a14:imgLayer r:embed="rId4">
                    <a14:imgEffect>
                      <a14:saturation sat="66000"/>
                    </a14:imgEffect>
                    <a14:imgEffect>
                      <a14:brightnessContrast bright="40000" contrast="40000"/>
                    </a14:imgEffect>
                  </a14:imgLayer>
                </a14:imgProps>
              </a:ext>
              <a:ext uri="{28A0092B-C50C-407E-A947-70E740481C1C}">
                <a14:useLocalDpi xmlns:a14="http://schemas.microsoft.com/office/drawing/2010/main" val="0"/>
              </a:ext>
            </a:extLst>
          </a:blip>
          <a:srcRect l="4302" t="17339" r="1717" b="17711"/>
          <a:stretch/>
        </p:blipFill>
        <p:spPr>
          <a:xfrm>
            <a:off x="-43343" y="1453346"/>
            <a:ext cx="9144000" cy="4514199"/>
          </a:xfrm>
          <a:prstGeom prst="rect">
            <a:avLst/>
          </a:prstGeom>
        </p:spPr>
      </p:pic>
      <p:sp>
        <p:nvSpPr>
          <p:cNvPr id="2" name="Title 1"/>
          <p:cNvSpPr>
            <a:spLocks noGrp="1"/>
          </p:cNvSpPr>
          <p:nvPr>
            <p:ph type="title"/>
          </p:nvPr>
        </p:nvSpPr>
        <p:spPr>
          <a:xfrm>
            <a:off x="371475" y="947833"/>
            <a:ext cx="7978776" cy="663937"/>
          </a:xfrm>
        </p:spPr>
        <p:txBody>
          <a:bodyPr>
            <a:normAutofit/>
          </a:bodyPr>
          <a:lstStyle/>
          <a:p>
            <a:r>
              <a:rPr lang="en-US" sz="3001" dirty="0">
                <a:solidFill>
                  <a:schemeClr val="tx1"/>
                </a:solidFill>
                <a:latin typeface="Calibri Light" panose="020F0302020204030204" pitchFamily="34" charset="0"/>
                <a:cs typeface="Calibri Light" panose="020F0302020204030204" pitchFamily="34" charset="0"/>
              </a:rPr>
              <a:t>Our Mission</a:t>
            </a:r>
            <a:endParaRPr lang="en-IN" sz="3001" dirty="0">
              <a:solidFill>
                <a:schemeClr val="tx1"/>
              </a:solidFill>
              <a:latin typeface="Calibri Light" panose="020F0302020204030204" pitchFamily="34" charset="0"/>
              <a:cs typeface="Calibri Light" panose="020F0302020204030204" pitchFamily="34" charset="0"/>
            </a:endParaRPr>
          </a:p>
        </p:txBody>
      </p:sp>
      <p:grpSp>
        <p:nvGrpSpPr>
          <p:cNvPr id="70" name="Group 69">
            <a:extLst>
              <a:ext uri="{FF2B5EF4-FFF2-40B4-BE49-F238E27FC236}">
                <a16:creationId xmlns:a16="http://schemas.microsoft.com/office/drawing/2014/main" id="{8914BCBC-EF3A-4C70-889F-40EDB473CB5E}"/>
              </a:ext>
            </a:extLst>
          </p:cNvPr>
          <p:cNvGrpSpPr/>
          <p:nvPr/>
        </p:nvGrpSpPr>
        <p:grpSpPr>
          <a:xfrm>
            <a:off x="2263198" y="5223358"/>
            <a:ext cx="286085" cy="263074"/>
            <a:chOff x="1322388" y="1843088"/>
            <a:chExt cx="1914525" cy="1760538"/>
          </a:xfrm>
          <a:solidFill>
            <a:schemeClr val="bg1"/>
          </a:solidFill>
        </p:grpSpPr>
        <p:sp>
          <p:nvSpPr>
            <p:cNvPr id="71" name="Freeform 5">
              <a:extLst>
                <a:ext uri="{FF2B5EF4-FFF2-40B4-BE49-F238E27FC236}">
                  <a16:creationId xmlns:a16="http://schemas.microsoft.com/office/drawing/2014/main" id="{D0DB7280-60B8-48E0-BA99-D71B33ACCAB2}"/>
                </a:ext>
              </a:extLst>
            </p:cNvPr>
            <p:cNvSpPr>
              <a:spLocks/>
            </p:cNvSpPr>
            <p:nvPr/>
          </p:nvSpPr>
          <p:spPr bwMode="auto">
            <a:xfrm>
              <a:off x="1979613" y="3430588"/>
              <a:ext cx="598488" cy="173038"/>
            </a:xfrm>
            <a:custGeom>
              <a:avLst/>
              <a:gdLst>
                <a:gd name="T0" fmla="*/ 169 w 201"/>
                <a:gd name="T1" fmla="*/ 0 h 58"/>
                <a:gd name="T2" fmla="*/ 101 w 201"/>
                <a:gd name="T3" fmla="*/ 12 h 58"/>
                <a:gd name="T4" fmla="*/ 32 w 201"/>
                <a:gd name="T5" fmla="*/ 0 h 58"/>
                <a:gd name="T6" fmla="*/ 0 w 201"/>
                <a:gd name="T7" fmla="*/ 37 h 58"/>
                <a:gd name="T8" fmla="*/ 101 w 201"/>
                <a:gd name="T9" fmla="*/ 58 h 58"/>
                <a:gd name="T10" fmla="*/ 201 w 201"/>
                <a:gd name="T11" fmla="*/ 37 h 58"/>
                <a:gd name="T12" fmla="*/ 169 w 201"/>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201" h="58">
                  <a:moveTo>
                    <a:pt x="169" y="0"/>
                  </a:moveTo>
                  <a:cubicBezTo>
                    <a:pt x="148" y="8"/>
                    <a:pt x="125" y="12"/>
                    <a:pt x="101" y="12"/>
                  </a:cubicBezTo>
                  <a:cubicBezTo>
                    <a:pt x="77" y="12"/>
                    <a:pt x="54" y="8"/>
                    <a:pt x="32" y="0"/>
                  </a:cubicBezTo>
                  <a:cubicBezTo>
                    <a:pt x="24" y="14"/>
                    <a:pt x="13" y="27"/>
                    <a:pt x="0" y="37"/>
                  </a:cubicBezTo>
                  <a:cubicBezTo>
                    <a:pt x="31" y="51"/>
                    <a:pt x="65" y="58"/>
                    <a:pt x="101" y="58"/>
                  </a:cubicBezTo>
                  <a:cubicBezTo>
                    <a:pt x="136" y="58"/>
                    <a:pt x="170" y="51"/>
                    <a:pt x="201" y="37"/>
                  </a:cubicBezTo>
                  <a:cubicBezTo>
                    <a:pt x="188" y="27"/>
                    <a:pt x="178" y="14"/>
                    <a:pt x="16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77" eaLnBrk="1" fontAlgn="auto" hangingPunct="1">
                <a:spcBef>
                  <a:spcPts val="0"/>
                </a:spcBef>
                <a:spcAft>
                  <a:spcPts val="0"/>
                </a:spcAft>
                <a:defRPr/>
              </a:pPr>
              <a:endParaRPr lang="en-IN" sz="1350" dirty="0">
                <a:solidFill>
                  <a:prstClr val="black"/>
                </a:solidFill>
                <a:latin typeface="Calibri" panose="020F0502020204030204"/>
                <a:ea typeface="+mn-ea"/>
              </a:endParaRPr>
            </a:p>
          </p:txBody>
        </p:sp>
        <p:sp>
          <p:nvSpPr>
            <p:cNvPr id="76" name="Freeform 6">
              <a:extLst>
                <a:ext uri="{FF2B5EF4-FFF2-40B4-BE49-F238E27FC236}">
                  <a16:creationId xmlns:a16="http://schemas.microsoft.com/office/drawing/2014/main" id="{8A7842BD-637E-4DC5-A88C-6B5B08C405C2}"/>
                </a:ext>
              </a:extLst>
            </p:cNvPr>
            <p:cNvSpPr>
              <a:spLocks/>
            </p:cNvSpPr>
            <p:nvPr/>
          </p:nvSpPr>
          <p:spPr bwMode="auto">
            <a:xfrm>
              <a:off x="1530351" y="2243138"/>
              <a:ext cx="349250" cy="519113"/>
            </a:xfrm>
            <a:custGeom>
              <a:avLst/>
              <a:gdLst>
                <a:gd name="T0" fmla="*/ 117 w 117"/>
                <a:gd name="T1" fmla="*/ 46 h 174"/>
                <a:gd name="T2" fmla="*/ 101 w 117"/>
                <a:gd name="T3" fmla="*/ 0 h 174"/>
                <a:gd name="T4" fmla="*/ 0 w 117"/>
                <a:gd name="T5" fmla="*/ 174 h 174"/>
                <a:gd name="T6" fmla="*/ 48 w 117"/>
                <a:gd name="T7" fmla="*/ 165 h 174"/>
                <a:gd name="T8" fmla="*/ 117 w 117"/>
                <a:gd name="T9" fmla="*/ 46 h 174"/>
              </a:gdLst>
              <a:ahLst/>
              <a:cxnLst>
                <a:cxn ang="0">
                  <a:pos x="T0" y="T1"/>
                </a:cxn>
                <a:cxn ang="0">
                  <a:pos x="T2" y="T3"/>
                </a:cxn>
                <a:cxn ang="0">
                  <a:pos x="T4" y="T5"/>
                </a:cxn>
                <a:cxn ang="0">
                  <a:pos x="T6" y="T7"/>
                </a:cxn>
                <a:cxn ang="0">
                  <a:pos x="T8" y="T9"/>
                </a:cxn>
              </a:cxnLst>
              <a:rect l="0" t="0" r="r" b="b"/>
              <a:pathLst>
                <a:path w="117" h="174">
                  <a:moveTo>
                    <a:pt x="117" y="46"/>
                  </a:moveTo>
                  <a:cubicBezTo>
                    <a:pt x="109" y="32"/>
                    <a:pt x="104" y="17"/>
                    <a:pt x="101" y="0"/>
                  </a:cubicBezTo>
                  <a:cubicBezTo>
                    <a:pt x="46" y="41"/>
                    <a:pt x="9" y="103"/>
                    <a:pt x="0" y="174"/>
                  </a:cubicBezTo>
                  <a:cubicBezTo>
                    <a:pt x="16" y="168"/>
                    <a:pt x="32" y="165"/>
                    <a:pt x="48" y="165"/>
                  </a:cubicBezTo>
                  <a:cubicBezTo>
                    <a:pt x="57" y="118"/>
                    <a:pt x="82" y="76"/>
                    <a:pt x="11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77" eaLnBrk="1" fontAlgn="auto" hangingPunct="1">
                <a:spcBef>
                  <a:spcPts val="0"/>
                </a:spcBef>
                <a:spcAft>
                  <a:spcPts val="0"/>
                </a:spcAft>
                <a:defRPr/>
              </a:pPr>
              <a:endParaRPr lang="en-IN" sz="1350" dirty="0">
                <a:solidFill>
                  <a:prstClr val="black"/>
                </a:solidFill>
                <a:latin typeface="Calibri" panose="020F0502020204030204"/>
                <a:ea typeface="+mn-ea"/>
              </a:endParaRPr>
            </a:p>
          </p:txBody>
        </p:sp>
        <p:sp>
          <p:nvSpPr>
            <p:cNvPr id="77" name="Freeform 7">
              <a:extLst>
                <a:ext uri="{FF2B5EF4-FFF2-40B4-BE49-F238E27FC236}">
                  <a16:creationId xmlns:a16="http://schemas.microsoft.com/office/drawing/2014/main" id="{72BC5544-FBB0-4CF8-9D78-38A7FB049D4C}"/>
                </a:ext>
              </a:extLst>
            </p:cNvPr>
            <p:cNvSpPr>
              <a:spLocks/>
            </p:cNvSpPr>
            <p:nvPr/>
          </p:nvSpPr>
          <p:spPr bwMode="auto">
            <a:xfrm>
              <a:off x="2679701" y="2243138"/>
              <a:ext cx="347663" cy="519113"/>
            </a:xfrm>
            <a:custGeom>
              <a:avLst/>
              <a:gdLst>
                <a:gd name="T0" fmla="*/ 69 w 117"/>
                <a:gd name="T1" fmla="*/ 165 h 174"/>
                <a:gd name="T2" fmla="*/ 117 w 117"/>
                <a:gd name="T3" fmla="*/ 174 h 174"/>
                <a:gd name="T4" fmla="*/ 16 w 117"/>
                <a:gd name="T5" fmla="*/ 0 h 174"/>
                <a:gd name="T6" fmla="*/ 0 w 117"/>
                <a:gd name="T7" fmla="*/ 46 h 174"/>
                <a:gd name="T8" fmla="*/ 69 w 117"/>
                <a:gd name="T9" fmla="*/ 165 h 174"/>
              </a:gdLst>
              <a:ahLst/>
              <a:cxnLst>
                <a:cxn ang="0">
                  <a:pos x="T0" y="T1"/>
                </a:cxn>
                <a:cxn ang="0">
                  <a:pos x="T2" y="T3"/>
                </a:cxn>
                <a:cxn ang="0">
                  <a:pos x="T4" y="T5"/>
                </a:cxn>
                <a:cxn ang="0">
                  <a:pos x="T6" y="T7"/>
                </a:cxn>
                <a:cxn ang="0">
                  <a:pos x="T8" y="T9"/>
                </a:cxn>
              </a:cxnLst>
              <a:rect l="0" t="0" r="r" b="b"/>
              <a:pathLst>
                <a:path w="117" h="174">
                  <a:moveTo>
                    <a:pt x="69" y="165"/>
                  </a:moveTo>
                  <a:cubicBezTo>
                    <a:pt x="85" y="165"/>
                    <a:pt x="101" y="168"/>
                    <a:pt x="117" y="174"/>
                  </a:cubicBezTo>
                  <a:cubicBezTo>
                    <a:pt x="109" y="103"/>
                    <a:pt x="71" y="41"/>
                    <a:pt x="16" y="0"/>
                  </a:cubicBezTo>
                  <a:cubicBezTo>
                    <a:pt x="14" y="17"/>
                    <a:pt x="8" y="32"/>
                    <a:pt x="0" y="46"/>
                  </a:cubicBezTo>
                  <a:cubicBezTo>
                    <a:pt x="35" y="76"/>
                    <a:pt x="60" y="118"/>
                    <a:pt x="69" y="1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77" eaLnBrk="1" fontAlgn="auto" hangingPunct="1">
                <a:spcBef>
                  <a:spcPts val="0"/>
                </a:spcBef>
                <a:spcAft>
                  <a:spcPts val="0"/>
                </a:spcAft>
                <a:defRPr/>
              </a:pPr>
              <a:endParaRPr lang="en-IN" sz="1350" dirty="0">
                <a:solidFill>
                  <a:prstClr val="black"/>
                </a:solidFill>
                <a:latin typeface="Calibri" panose="020F0502020204030204"/>
                <a:ea typeface="+mn-ea"/>
              </a:endParaRPr>
            </a:p>
          </p:txBody>
        </p:sp>
        <p:sp>
          <p:nvSpPr>
            <p:cNvPr id="78" name="Oval 8">
              <a:extLst>
                <a:ext uri="{FF2B5EF4-FFF2-40B4-BE49-F238E27FC236}">
                  <a16:creationId xmlns:a16="http://schemas.microsoft.com/office/drawing/2014/main" id="{4F3B7544-F4E6-43D1-9743-F8370317BC8E}"/>
                </a:ext>
              </a:extLst>
            </p:cNvPr>
            <p:cNvSpPr>
              <a:spLocks noChangeArrowheads="1"/>
            </p:cNvSpPr>
            <p:nvPr/>
          </p:nvSpPr>
          <p:spPr bwMode="auto">
            <a:xfrm>
              <a:off x="1958976" y="1843088"/>
              <a:ext cx="639763" cy="6381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77" eaLnBrk="1" fontAlgn="auto" hangingPunct="1">
                <a:spcBef>
                  <a:spcPts val="0"/>
                </a:spcBef>
                <a:spcAft>
                  <a:spcPts val="0"/>
                </a:spcAft>
                <a:defRPr/>
              </a:pPr>
              <a:endParaRPr lang="en-IN" sz="1350" dirty="0">
                <a:solidFill>
                  <a:prstClr val="black"/>
                </a:solidFill>
                <a:latin typeface="Calibri" panose="020F0502020204030204"/>
                <a:ea typeface="+mn-ea"/>
              </a:endParaRPr>
            </a:p>
          </p:txBody>
        </p:sp>
        <p:sp>
          <p:nvSpPr>
            <p:cNvPr id="79" name="Freeform 9">
              <a:extLst>
                <a:ext uri="{FF2B5EF4-FFF2-40B4-BE49-F238E27FC236}">
                  <a16:creationId xmlns:a16="http://schemas.microsoft.com/office/drawing/2014/main" id="{2A2A54CC-4FB6-457D-85C8-9126D715C000}"/>
                </a:ext>
              </a:extLst>
            </p:cNvPr>
            <p:cNvSpPr>
              <a:spLocks/>
            </p:cNvSpPr>
            <p:nvPr/>
          </p:nvSpPr>
          <p:spPr bwMode="auto">
            <a:xfrm>
              <a:off x="1322388" y="2871788"/>
              <a:ext cx="728663" cy="638175"/>
            </a:xfrm>
            <a:custGeom>
              <a:avLst/>
              <a:gdLst>
                <a:gd name="T0" fmla="*/ 69 w 245"/>
                <a:gd name="T1" fmla="*/ 14 h 214"/>
                <a:gd name="T2" fmla="*/ 30 w 245"/>
                <a:gd name="T3" fmla="*/ 161 h 214"/>
                <a:gd name="T4" fmla="*/ 123 w 245"/>
                <a:gd name="T5" fmla="*/ 214 h 214"/>
                <a:gd name="T6" fmla="*/ 176 w 245"/>
                <a:gd name="T7" fmla="*/ 200 h 214"/>
                <a:gd name="T8" fmla="*/ 215 w 245"/>
                <a:gd name="T9" fmla="*/ 53 h 214"/>
                <a:gd name="T10" fmla="*/ 122 w 245"/>
                <a:gd name="T11" fmla="*/ 0 h 214"/>
                <a:gd name="T12" fmla="*/ 69 w 245"/>
                <a:gd name="T13" fmla="*/ 14 h 214"/>
              </a:gdLst>
              <a:ahLst/>
              <a:cxnLst>
                <a:cxn ang="0">
                  <a:pos x="T0" y="T1"/>
                </a:cxn>
                <a:cxn ang="0">
                  <a:pos x="T2" y="T3"/>
                </a:cxn>
                <a:cxn ang="0">
                  <a:pos x="T4" y="T5"/>
                </a:cxn>
                <a:cxn ang="0">
                  <a:pos x="T6" y="T7"/>
                </a:cxn>
                <a:cxn ang="0">
                  <a:pos x="T8" y="T9"/>
                </a:cxn>
                <a:cxn ang="0">
                  <a:pos x="T10" y="T11"/>
                </a:cxn>
                <a:cxn ang="0">
                  <a:pos x="T12" y="T13"/>
                </a:cxn>
              </a:cxnLst>
              <a:rect l="0" t="0" r="r" b="b"/>
              <a:pathLst>
                <a:path w="245" h="214">
                  <a:moveTo>
                    <a:pt x="69" y="14"/>
                  </a:moveTo>
                  <a:cubicBezTo>
                    <a:pt x="18" y="44"/>
                    <a:pt x="0" y="109"/>
                    <a:pt x="30" y="161"/>
                  </a:cubicBezTo>
                  <a:cubicBezTo>
                    <a:pt x="49" y="195"/>
                    <a:pt x="86" y="214"/>
                    <a:pt x="123" y="214"/>
                  </a:cubicBezTo>
                  <a:cubicBezTo>
                    <a:pt x="141" y="214"/>
                    <a:pt x="159" y="210"/>
                    <a:pt x="176" y="200"/>
                  </a:cubicBezTo>
                  <a:cubicBezTo>
                    <a:pt x="227" y="170"/>
                    <a:pt x="245" y="105"/>
                    <a:pt x="215" y="53"/>
                  </a:cubicBezTo>
                  <a:cubicBezTo>
                    <a:pt x="196" y="19"/>
                    <a:pt x="159" y="0"/>
                    <a:pt x="122" y="0"/>
                  </a:cubicBezTo>
                  <a:cubicBezTo>
                    <a:pt x="104" y="0"/>
                    <a:pt x="86" y="4"/>
                    <a:pt x="6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77" eaLnBrk="1" fontAlgn="auto" hangingPunct="1">
                <a:spcBef>
                  <a:spcPts val="0"/>
                </a:spcBef>
                <a:spcAft>
                  <a:spcPts val="0"/>
                </a:spcAft>
                <a:defRPr/>
              </a:pPr>
              <a:endParaRPr lang="en-IN" sz="1350" dirty="0">
                <a:solidFill>
                  <a:prstClr val="black"/>
                </a:solidFill>
                <a:latin typeface="Calibri" panose="020F0502020204030204"/>
                <a:ea typeface="+mn-ea"/>
              </a:endParaRPr>
            </a:p>
          </p:txBody>
        </p:sp>
        <p:sp>
          <p:nvSpPr>
            <p:cNvPr id="80" name="Freeform 10">
              <a:extLst>
                <a:ext uri="{FF2B5EF4-FFF2-40B4-BE49-F238E27FC236}">
                  <a16:creationId xmlns:a16="http://schemas.microsoft.com/office/drawing/2014/main" id="{BC2BCF32-0D51-419F-9D61-5F35EE08D924}"/>
                </a:ext>
              </a:extLst>
            </p:cNvPr>
            <p:cNvSpPr>
              <a:spLocks/>
            </p:cNvSpPr>
            <p:nvPr/>
          </p:nvSpPr>
          <p:spPr bwMode="auto">
            <a:xfrm>
              <a:off x="2506663" y="2871788"/>
              <a:ext cx="730250" cy="638175"/>
            </a:xfrm>
            <a:custGeom>
              <a:avLst/>
              <a:gdLst>
                <a:gd name="T0" fmla="*/ 30 w 245"/>
                <a:gd name="T1" fmla="*/ 53 h 214"/>
                <a:gd name="T2" fmla="*/ 69 w 245"/>
                <a:gd name="T3" fmla="*/ 200 h 214"/>
                <a:gd name="T4" fmla="*/ 123 w 245"/>
                <a:gd name="T5" fmla="*/ 214 h 214"/>
                <a:gd name="T6" fmla="*/ 216 w 245"/>
                <a:gd name="T7" fmla="*/ 161 h 214"/>
                <a:gd name="T8" fmla="*/ 176 w 245"/>
                <a:gd name="T9" fmla="*/ 14 h 214"/>
                <a:gd name="T10" fmla="*/ 123 w 245"/>
                <a:gd name="T11" fmla="*/ 0 h 214"/>
                <a:gd name="T12" fmla="*/ 30 w 245"/>
                <a:gd name="T13" fmla="*/ 53 h 214"/>
              </a:gdLst>
              <a:ahLst/>
              <a:cxnLst>
                <a:cxn ang="0">
                  <a:pos x="T0" y="T1"/>
                </a:cxn>
                <a:cxn ang="0">
                  <a:pos x="T2" y="T3"/>
                </a:cxn>
                <a:cxn ang="0">
                  <a:pos x="T4" y="T5"/>
                </a:cxn>
                <a:cxn ang="0">
                  <a:pos x="T6" y="T7"/>
                </a:cxn>
                <a:cxn ang="0">
                  <a:pos x="T8" y="T9"/>
                </a:cxn>
                <a:cxn ang="0">
                  <a:pos x="T10" y="T11"/>
                </a:cxn>
                <a:cxn ang="0">
                  <a:pos x="T12" y="T13"/>
                </a:cxn>
              </a:cxnLst>
              <a:rect l="0" t="0" r="r" b="b"/>
              <a:pathLst>
                <a:path w="245" h="214">
                  <a:moveTo>
                    <a:pt x="30" y="53"/>
                  </a:moveTo>
                  <a:cubicBezTo>
                    <a:pt x="0" y="105"/>
                    <a:pt x="18" y="170"/>
                    <a:pt x="69" y="200"/>
                  </a:cubicBezTo>
                  <a:cubicBezTo>
                    <a:pt x="86" y="210"/>
                    <a:pt x="104" y="214"/>
                    <a:pt x="123" y="214"/>
                  </a:cubicBezTo>
                  <a:cubicBezTo>
                    <a:pt x="160" y="214"/>
                    <a:pt x="196" y="195"/>
                    <a:pt x="216" y="161"/>
                  </a:cubicBezTo>
                  <a:cubicBezTo>
                    <a:pt x="245" y="109"/>
                    <a:pt x="228" y="44"/>
                    <a:pt x="176" y="14"/>
                  </a:cubicBezTo>
                  <a:cubicBezTo>
                    <a:pt x="159" y="4"/>
                    <a:pt x="141" y="0"/>
                    <a:pt x="123" y="0"/>
                  </a:cubicBezTo>
                  <a:cubicBezTo>
                    <a:pt x="86" y="0"/>
                    <a:pt x="50" y="19"/>
                    <a:pt x="30"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77" eaLnBrk="1" fontAlgn="auto" hangingPunct="1">
                <a:spcBef>
                  <a:spcPts val="0"/>
                </a:spcBef>
                <a:spcAft>
                  <a:spcPts val="0"/>
                </a:spcAft>
                <a:defRPr/>
              </a:pPr>
              <a:endParaRPr lang="en-IN" sz="1350" dirty="0">
                <a:solidFill>
                  <a:prstClr val="black"/>
                </a:solidFill>
                <a:latin typeface="Calibri" panose="020F0502020204030204"/>
                <a:ea typeface="+mn-ea"/>
              </a:endParaRPr>
            </a:p>
          </p:txBody>
        </p:sp>
      </p:grpSp>
      <p:sp>
        <p:nvSpPr>
          <p:cNvPr id="5" name="Rectangle 4">
            <a:extLst>
              <a:ext uri="{FF2B5EF4-FFF2-40B4-BE49-F238E27FC236}">
                <a16:creationId xmlns:a16="http://schemas.microsoft.com/office/drawing/2014/main" id="{2D800231-CA4C-4D32-9698-AFA7AA9F8444}"/>
              </a:ext>
            </a:extLst>
          </p:cNvPr>
          <p:cNvSpPr/>
          <p:nvPr/>
        </p:nvSpPr>
        <p:spPr>
          <a:xfrm>
            <a:off x="3412629" y="2471045"/>
            <a:ext cx="5546712" cy="1477328"/>
          </a:xfrm>
          <a:prstGeom prst="rect">
            <a:avLst/>
          </a:prstGeom>
        </p:spPr>
        <p:txBody>
          <a:bodyPr wrap="square">
            <a:spAutoFit/>
          </a:bodyPr>
          <a:lstStyle/>
          <a:p>
            <a:pPr defTabSz="685777" eaLnBrk="1" fontAlgn="auto" hangingPunct="1">
              <a:spcBef>
                <a:spcPts val="0"/>
              </a:spcBef>
              <a:spcAft>
                <a:spcPts val="0"/>
              </a:spcAft>
              <a:defRPr/>
            </a:pPr>
            <a:r>
              <a:rPr lang="en-US" sz="3000" dirty="0">
                <a:solidFill>
                  <a:prstClr val="black"/>
                </a:solidFill>
                <a:latin typeface="Calibri" panose="020F0502020204030204"/>
                <a:ea typeface="+mn-ea"/>
              </a:rPr>
              <a:t>NetHope empowers committed organizations to change the world through the power of technology. </a:t>
            </a:r>
            <a:endParaRPr lang="en-US" sz="3300" dirty="0">
              <a:solidFill>
                <a:prstClr val="black"/>
              </a:solidFill>
              <a:latin typeface="Calibri" panose="020F0502020204030204" pitchFamily="34" charset="0"/>
              <a:ea typeface="Segoe UI"/>
              <a:cs typeface="Calibri" panose="020F0502020204030204" pitchFamily="34" charset="0"/>
            </a:endParaRPr>
          </a:p>
        </p:txBody>
      </p:sp>
      <p:grpSp>
        <p:nvGrpSpPr>
          <p:cNvPr id="17" name="Group 16">
            <a:extLst>
              <a:ext uri="{FF2B5EF4-FFF2-40B4-BE49-F238E27FC236}">
                <a16:creationId xmlns:a16="http://schemas.microsoft.com/office/drawing/2014/main" id="{BBE80CA6-ABDA-41C1-987F-DD91D9369852}"/>
              </a:ext>
              <a:ext uri="{C183D7F6-B498-43B3-948B-1728B52AA6E4}">
                <adec:decorative xmlns:adec="http://schemas.microsoft.com/office/drawing/2017/decorative" val="1"/>
              </a:ext>
            </a:extLst>
          </p:cNvPr>
          <p:cNvGrpSpPr/>
          <p:nvPr/>
        </p:nvGrpSpPr>
        <p:grpSpPr>
          <a:xfrm>
            <a:off x="43344" y="1971675"/>
            <a:ext cx="3360596" cy="3448316"/>
            <a:chOff x="4727870" y="2781886"/>
            <a:chExt cx="3166674" cy="3291840"/>
          </a:xfrm>
        </p:grpSpPr>
        <p:grpSp>
          <p:nvGrpSpPr>
            <p:cNvPr id="18" name="Group 17">
              <a:extLst>
                <a:ext uri="{FF2B5EF4-FFF2-40B4-BE49-F238E27FC236}">
                  <a16:creationId xmlns:a16="http://schemas.microsoft.com/office/drawing/2014/main" id="{446E1935-102C-4E87-A97D-51D490CA0AB0}"/>
                </a:ext>
              </a:extLst>
            </p:cNvPr>
            <p:cNvGrpSpPr>
              <a:grpSpLocks noChangeAspect="1"/>
            </p:cNvGrpSpPr>
            <p:nvPr/>
          </p:nvGrpSpPr>
          <p:grpSpPr>
            <a:xfrm>
              <a:off x="4727870" y="2781886"/>
              <a:ext cx="3166674" cy="3291840"/>
              <a:chOff x="6875704" y="5143201"/>
              <a:chExt cx="1300356" cy="1351752"/>
            </a:xfrm>
          </p:grpSpPr>
          <p:sp>
            <p:nvSpPr>
              <p:cNvPr id="20" name="Oval 19">
                <a:extLst>
                  <a:ext uri="{FF2B5EF4-FFF2-40B4-BE49-F238E27FC236}">
                    <a16:creationId xmlns:a16="http://schemas.microsoft.com/office/drawing/2014/main" id="{C9B0FA8D-14ED-49E2-A4C5-2361F9805F30}"/>
                  </a:ext>
                </a:extLst>
              </p:cNvPr>
              <p:cNvSpPr/>
              <p:nvPr/>
            </p:nvSpPr>
            <p:spPr>
              <a:xfrm>
                <a:off x="6875704" y="6037753"/>
                <a:ext cx="1300356" cy="457200"/>
              </a:xfrm>
              <a:prstGeom prst="ellipse">
                <a:avLst/>
              </a:prstGeom>
              <a:gradFill flip="none" rotWithShape="1">
                <a:gsLst>
                  <a:gs pos="0">
                    <a:schemeClr val="tx1"/>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eaLnBrk="1" fontAlgn="auto" hangingPunct="1">
                  <a:spcBef>
                    <a:spcPts val="0"/>
                  </a:spcBef>
                  <a:spcAft>
                    <a:spcPts val="0"/>
                  </a:spcAft>
                  <a:defRPr/>
                </a:pPr>
                <a:endParaRPr lang="en-US" sz="1350" dirty="0">
                  <a:solidFill>
                    <a:prstClr val="white"/>
                  </a:solidFill>
                  <a:latin typeface="Calibri" panose="020F0502020204030204"/>
                </a:endParaRPr>
              </a:p>
            </p:txBody>
          </p:sp>
          <p:sp>
            <p:nvSpPr>
              <p:cNvPr id="21" name="Oval 20">
                <a:extLst>
                  <a:ext uri="{FF2B5EF4-FFF2-40B4-BE49-F238E27FC236}">
                    <a16:creationId xmlns:a16="http://schemas.microsoft.com/office/drawing/2014/main" id="{02BEDBC5-7524-4B1D-8D11-1C7F704293E0}"/>
                  </a:ext>
                </a:extLst>
              </p:cNvPr>
              <p:cNvSpPr/>
              <p:nvPr/>
            </p:nvSpPr>
            <p:spPr>
              <a:xfrm>
                <a:off x="6947372" y="5143201"/>
                <a:ext cx="1157020" cy="1157020"/>
              </a:xfrm>
              <a:prstGeom prst="ellipse">
                <a:avLst/>
              </a:prstGeom>
              <a:gradFill flip="none" rotWithShape="1">
                <a:gsLst>
                  <a:gs pos="100000">
                    <a:schemeClr val="bg1">
                      <a:lumMod val="75000"/>
                    </a:schemeClr>
                  </a:gs>
                  <a:gs pos="0">
                    <a:schemeClr val="bg1"/>
                  </a:gs>
                </a:gsLst>
                <a:path path="shape">
                  <a:fillToRect l="50000" t="50000" r="50000" b="50000"/>
                </a:path>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eaLnBrk="1" fontAlgn="auto" hangingPunct="1">
                  <a:spcBef>
                    <a:spcPts val="0"/>
                  </a:spcBef>
                  <a:spcAft>
                    <a:spcPts val="0"/>
                  </a:spcAft>
                  <a:defRPr/>
                </a:pPr>
                <a:endParaRPr lang="en-US" sz="1050" dirty="0">
                  <a:solidFill>
                    <a:prstClr val="white"/>
                  </a:solidFill>
                  <a:latin typeface="Calibri" panose="020F0502020204030204"/>
                </a:endParaRPr>
              </a:p>
            </p:txBody>
          </p:sp>
        </p:grpSp>
        <p:pic>
          <p:nvPicPr>
            <p:cNvPr id="19" name="Picture 18">
              <a:extLst>
                <a:ext uri="{FF2B5EF4-FFF2-40B4-BE49-F238E27FC236}">
                  <a16:creationId xmlns:a16="http://schemas.microsoft.com/office/drawing/2014/main" id="{9DC059E2-3833-4AC8-A88D-EFBB50F6021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893563" y="2784912"/>
              <a:ext cx="2834640" cy="2808360"/>
            </a:xfrm>
            <a:prstGeom prst="rect">
              <a:avLst/>
            </a:prstGeom>
          </p:spPr>
        </p:pic>
      </p:grpSp>
      <p:sp>
        <p:nvSpPr>
          <p:cNvPr id="3" name="Slide Number Placeholder 2">
            <a:extLst>
              <a:ext uri="{FF2B5EF4-FFF2-40B4-BE49-F238E27FC236}">
                <a16:creationId xmlns:a16="http://schemas.microsoft.com/office/drawing/2014/main" id="{2ADAC700-71DF-4A15-BEB9-EC1C218034A3}"/>
              </a:ext>
            </a:extLst>
          </p:cNvPr>
          <p:cNvSpPr>
            <a:spLocks noGrp="1"/>
          </p:cNvSpPr>
          <p:nvPr>
            <p:ph type="sldNum" sz="quarter" idx="12"/>
          </p:nvPr>
        </p:nvSpPr>
        <p:spPr>
          <a:xfrm>
            <a:off x="10295301" y="6279162"/>
            <a:ext cx="1893524" cy="365125"/>
          </a:xfrm>
          <a:prstGeom prst="rect">
            <a:avLst/>
          </a:prstGeom>
        </p:spPr>
        <p:txBody>
          <a:bodyPr vert="horz" lIns="91440" tIns="45720" rIns="91440" bIns="45720" rtlCol="0" anchor="ctr"/>
          <a:lstStyle>
            <a:defPPr>
              <a:defRPr lang="en-US"/>
            </a:defPPr>
            <a:lvl1pPr marL="0" algn="r" defTabSz="914217" rtl="0" eaLnBrk="1" latinLnBrk="0" hangingPunct="1">
              <a:defRPr sz="1200" kern="1200">
                <a:solidFill>
                  <a:schemeClr val="tx1">
                    <a:tint val="75000"/>
                  </a:schemeClr>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r" defTabSz="685846" eaLnBrk="1" fontAlgn="auto" hangingPunct="1">
              <a:spcBef>
                <a:spcPts val="0"/>
              </a:spcBef>
              <a:spcAft>
                <a:spcPts val="0"/>
              </a:spcAft>
              <a:defRPr/>
            </a:pPr>
            <a:fld id="{A76ECD97-4CCD-4540-BE2C-D47004C954B5}" type="slidenum">
              <a:rPr lang="en-US" smtClean="0"/>
              <a:pPr algn="r" defTabSz="685846" eaLnBrk="1" fontAlgn="auto" hangingPunct="1">
                <a:spcBef>
                  <a:spcPts val="0"/>
                </a:spcBef>
                <a:spcAft>
                  <a:spcPts val="0"/>
                </a:spcAft>
                <a:defRPr/>
              </a:pPr>
              <a:t>38</a:t>
            </a:fld>
            <a:endParaRPr lang="en-US" sz="900" dirty="0">
              <a:solidFill>
                <a:prstClr val="black">
                  <a:tint val="75000"/>
                </a:prstClr>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74676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NetHope Values </a:t>
            </a:r>
            <a:r>
              <a:rPr lang="en-US" sz="2800" dirty="0"/>
              <a:t>(2013)</a:t>
            </a:r>
            <a:endParaRPr lang="en-US" dirty="0"/>
          </a:p>
        </p:txBody>
      </p:sp>
      <p:sp>
        <p:nvSpPr>
          <p:cNvPr id="3" name="Content Placeholder 2"/>
          <p:cNvSpPr>
            <a:spLocks noGrp="1"/>
          </p:cNvSpPr>
          <p:nvPr>
            <p:ph idx="1"/>
          </p:nvPr>
        </p:nvSpPr>
        <p:spPr>
          <a:xfrm>
            <a:off x="457200" y="990600"/>
            <a:ext cx="8229600" cy="5867400"/>
          </a:xfrm>
        </p:spPr>
        <p:txBody>
          <a:bodyPr/>
          <a:lstStyle/>
          <a:p>
            <a:pPr lvl="0"/>
            <a:r>
              <a:rPr lang="en-US" sz="2000" dirty="0"/>
              <a:t>Technology matters</a:t>
            </a:r>
          </a:p>
          <a:p>
            <a:pPr lvl="2"/>
            <a:r>
              <a:rPr lang="en-US" sz="1800" dirty="0"/>
              <a:t>We are at the intersection of technology and nonprofit work</a:t>
            </a:r>
          </a:p>
          <a:p>
            <a:pPr lvl="2"/>
            <a:r>
              <a:rPr lang="en-US" sz="1800" dirty="0"/>
              <a:t>We advocate and interpret ICT benefits for the sector</a:t>
            </a:r>
          </a:p>
          <a:p>
            <a:pPr lvl="0"/>
            <a:r>
              <a:rPr lang="en-US" sz="2000" dirty="0"/>
              <a:t>Benefitting all benefits one</a:t>
            </a:r>
          </a:p>
          <a:p>
            <a:pPr lvl="2"/>
            <a:r>
              <a:rPr lang="en-US" sz="1800" dirty="0"/>
              <a:t>Our brand of partnering means shifting from a ‘do then share’ to a ‘share then do’ mentality</a:t>
            </a:r>
          </a:p>
          <a:p>
            <a:pPr lvl="2"/>
            <a:r>
              <a:rPr lang="en-US" sz="1800" dirty="0"/>
              <a:t>larger organizations: take a leadership position on collaboration</a:t>
            </a:r>
          </a:p>
          <a:p>
            <a:pPr lvl="0"/>
            <a:r>
              <a:rPr lang="en-US" sz="2000" dirty="0"/>
              <a:t>Learning through collaboration</a:t>
            </a:r>
          </a:p>
          <a:p>
            <a:pPr lvl="2"/>
            <a:r>
              <a:rPr lang="en-US" sz="1800" dirty="0"/>
              <a:t>Ready, fire, aim… fire, aim, fire aim, fire aim</a:t>
            </a:r>
          </a:p>
          <a:p>
            <a:pPr lvl="0"/>
            <a:r>
              <a:rPr lang="en-US" sz="2000" dirty="0"/>
              <a:t>Build for the field</a:t>
            </a:r>
          </a:p>
          <a:p>
            <a:pPr lvl="2"/>
            <a:r>
              <a:rPr lang="en-US" sz="1800" dirty="0"/>
              <a:t>Cultivate headquarters humility</a:t>
            </a:r>
          </a:p>
          <a:p>
            <a:pPr lvl="2"/>
            <a:r>
              <a:rPr lang="en-US" sz="1800" dirty="0"/>
              <a:t>Expect the pyramid to flip… discover and harvest</a:t>
            </a:r>
          </a:p>
          <a:p>
            <a:pPr lvl="0"/>
            <a:r>
              <a:rPr lang="en-US" sz="2000" dirty="0"/>
              <a:t>Bias for action</a:t>
            </a:r>
          </a:p>
          <a:p>
            <a:pPr lvl="2"/>
            <a:r>
              <a:rPr lang="en-US" sz="1800" dirty="0"/>
              <a:t>When times are uncertain, smart organizations “vary like mad”</a:t>
            </a:r>
          </a:p>
          <a:p>
            <a:pPr lvl="2"/>
            <a:r>
              <a:rPr lang="en-US" sz="1800" dirty="0"/>
              <a:t>Pilots and prototypes and agility as core competencie</a:t>
            </a:r>
            <a:r>
              <a:rPr lang="en-US" sz="1600" dirty="0"/>
              <a:t>s</a:t>
            </a:r>
          </a:p>
          <a:p>
            <a:pPr lvl="0"/>
            <a:r>
              <a:rPr lang="en-US" sz="2000" dirty="0"/>
              <a:t>Trust above all else</a:t>
            </a:r>
          </a:p>
          <a:p>
            <a:pPr lvl="2"/>
            <a:r>
              <a:rPr lang="en-US" sz="1800" dirty="0"/>
              <a:t>Value the faith and integrity we have with each other</a:t>
            </a:r>
          </a:p>
          <a:p>
            <a:endParaRPr lang="en-US" sz="2400" dirty="0"/>
          </a:p>
        </p:txBody>
      </p:sp>
      <p:sp>
        <p:nvSpPr>
          <p:cNvPr id="4" name="Slide Number Placeholder 3"/>
          <p:cNvSpPr>
            <a:spLocks noGrp="1"/>
          </p:cNvSpPr>
          <p:nvPr>
            <p:ph type="sldNum" sz="quarter" idx="11"/>
          </p:nvPr>
        </p:nvSpPr>
        <p:spPr/>
        <p:txBody>
          <a:bodyPr/>
          <a:lstStyle/>
          <a:p>
            <a:pPr>
              <a:defRPr/>
            </a:pPr>
            <a:fld id="{DA8DCE01-F897-4478-9A9A-F20F99CC4461}" type="slidenum">
              <a:rPr lang="en-US" altLang="en-US" smtClean="0"/>
              <a:pPr>
                <a:defRPr/>
              </a:pPr>
              <a:t>39</a:t>
            </a:fld>
            <a:endParaRPr lang="en-US" altLang="en-US"/>
          </a:p>
        </p:txBody>
      </p:sp>
    </p:spTree>
    <p:extLst>
      <p:ext uri="{BB962C8B-B14F-4D97-AF65-F5344CB8AC3E}">
        <p14:creationId xmlns:p14="http://schemas.microsoft.com/office/powerpoint/2010/main" val="1678809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r>
              <a:rPr lang="en-US" dirty="0"/>
              <a:t>Who I Am…</a:t>
            </a:r>
            <a:endParaRPr lang="en-GB" dirty="0"/>
          </a:p>
        </p:txBody>
      </p:sp>
      <p:sp>
        <p:nvSpPr>
          <p:cNvPr id="3" name="Content Placeholder 2"/>
          <p:cNvSpPr>
            <a:spLocks noGrp="1"/>
          </p:cNvSpPr>
          <p:nvPr>
            <p:ph idx="1"/>
          </p:nvPr>
        </p:nvSpPr>
        <p:spPr>
          <a:xfrm>
            <a:off x="251520" y="990600"/>
            <a:ext cx="4608512" cy="5795392"/>
          </a:xfrm>
        </p:spPr>
        <p:txBody>
          <a:bodyPr/>
          <a:lstStyle/>
          <a:p>
            <a:pPr>
              <a:buFont typeface="Wingdings" pitchFamily="2" charset="2"/>
              <a:buChar char="Ø"/>
            </a:pPr>
            <a:r>
              <a:rPr lang="en-US" sz="2400" dirty="0"/>
              <a:t>40 years in IT, 38 in IT </a:t>
            </a:r>
            <a:r>
              <a:rPr lang="en-US" sz="2400" dirty="0" err="1"/>
              <a:t>mgmt</a:t>
            </a:r>
            <a:endParaRPr lang="en-US" sz="2400" dirty="0"/>
          </a:p>
          <a:p>
            <a:pPr>
              <a:buFont typeface="Wingdings" pitchFamily="2" charset="2"/>
              <a:buChar char="Ø"/>
            </a:pPr>
            <a:r>
              <a:rPr lang="en-US" sz="2400" dirty="0"/>
              <a:t>13 Years on Wall Street</a:t>
            </a:r>
          </a:p>
          <a:p>
            <a:pPr>
              <a:buFont typeface="Wingdings" pitchFamily="2" charset="2"/>
              <a:buChar char="Ø"/>
            </a:pPr>
            <a:r>
              <a:rPr lang="en-US" sz="2400" dirty="0"/>
              <a:t>10 Years in management consulting</a:t>
            </a:r>
          </a:p>
          <a:p>
            <a:pPr>
              <a:buFont typeface="Wingdings" pitchFamily="2" charset="2"/>
              <a:buChar char="Ø"/>
            </a:pPr>
            <a:r>
              <a:rPr lang="en-US" sz="2400" dirty="0"/>
              <a:t>17 years in NGOs</a:t>
            </a:r>
          </a:p>
          <a:p>
            <a:pPr>
              <a:buFont typeface="Wingdings" pitchFamily="2" charset="2"/>
              <a:buChar char="Ø"/>
            </a:pPr>
            <a:r>
              <a:rPr lang="en-US" sz="2400" dirty="0"/>
              <a:t>Former Global CIO at IFRC</a:t>
            </a:r>
          </a:p>
          <a:p>
            <a:pPr>
              <a:buFont typeface="Wingdings" pitchFamily="2" charset="2"/>
              <a:buChar char="Ø"/>
            </a:pPr>
            <a:r>
              <a:rPr lang="en-US" sz="2400" dirty="0"/>
              <a:t>Former CIO at STC/US &amp; UK</a:t>
            </a:r>
          </a:p>
          <a:p>
            <a:pPr>
              <a:buFont typeface="Wingdings" pitchFamily="2" charset="2"/>
              <a:buChar char="Ø"/>
            </a:pPr>
            <a:r>
              <a:rPr lang="en-US" sz="2400" dirty="0"/>
              <a:t>Co-founder and former Chairman of NetHope.org</a:t>
            </a:r>
          </a:p>
          <a:p>
            <a:pPr>
              <a:buFont typeface="Wingdings" pitchFamily="2" charset="2"/>
              <a:buChar char="Ø"/>
            </a:pPr>
            <a:r>
              <a:rPr lang="en-US" sz="2400" dirty="0"/>
              <a:t>More on LinkedIn, Google and </a:t>
            </a:r>
            <a:r>
              <a:rPr lang="en-US" dirty="0">
                <a:hlinkClick r:id="rId3"/>
              </a:rPr>
              <a:t>www.eghapp.com</a:t>
            </a:r>
            <a:r>
              <a:rPr lang="en-US" dirty="0"/>
              <a:t> </a:t>
            </a:r>
          </a:p>
          <a:p>
            <a:pPr marL="0" indent="0" algn="ctr">
              <a:buNone/>
            </a:pPr>
            <a:r>
              <a:rPr lang="en-US" sz="2800" dirty="0">
                <a:solidFill>
                  <a:srgbClr val="FF0000"/>
                </a:solidFill>
              </a:rPr>
              <a:t>Connect!</a:t>
            </a:r>
          </a:p>
          <a:p>
            <a:pPr lvl="1">
              <a:buNone/>
            </a:pPr>
            <a:r>
              <a:rPr lang="en-US" i="1" dirty="0"/>
              <a:t> </a:t>
            </a:r>
            <a:endParaRPr lang="en-GB" i="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3620" y="1906401"/>
            <a:ext cx="3962876" cy="3538823"/>
          </a:xfrm>
          <a:prstGeom prst="rect">
            <a:avLst/>
          </a:prstGeom>
        </p:spPr>
      </p:pic>
      <p:sp>
        <p:nvSpPr>
          <p:cNvPr id="4" name="TextBox 3"/>
          <p:cNvSpPr txBox="1"/>
          <p:nvPr/>
        </p:nvSpPr>
        <p:spPr>
          <a:xfrm>
            <a:off x="5400598" y="5445224"/>
            <a:ext cx="3308919" cy="677108"/>
          </a:xfrm>
          <a:prstGeom prst="rect">
            <a:avLst/>
          </a:prstGeom>
          <a:noFill/>
        </p:spPr>
        <p:txBody>
          <a:bodyPr wrap="none" rtlCol="0">
            <a:spAutoFit/>
          </a:bodyPr>
          <a:lstStyle/>
          <a:p>
            <a:pPr algn="ctr"/>
            <a:r>
              <a:rPr lang="en-US" sz="2000" i="1" u="sng" dirty="0">
                <a:solidFill>
                  <a:srgbClr val="FF0000"/>
                </a:solidFill>
                <a:latin typeface="Times New Roman" panose="02020603050405020304" pitchFamily="18" charset="0"/>
                <a:cs typeface="Times New Roman" panose="02020603050405020304" pitchFamily="18" charset="0"/>
              </a:rPr>
              <a:t>Making Connections for Good</a:t>
            </a:r>
          </a:p>
          <a:p>
            <a:pPr algn="ctr"/>
            <a:r>
              <a:rPr lang="en-US" i="1" dirty="0">
                <a:solidFill>
                  <a:srgbClr val="FF0000"/>
                </a:solidFill>
                <a:latin typeface="Times New Roman" panose="02020603050405020304" pitchFamily="18" charset="0"/>
                <a:cs typeface="Times New Roman" panose="02020603050405020304" pitchFamily="18" charset="0"/>
              </a:rPr>
              <a:t>– People, Comm’s, Ideas</a:t>
            </a:r>
          </a:p>
        </p:txBody>
      </p:sp>
    </p:spTree>
    <p:extLst>
      <p:ext uri="{BB962C8B-B14F-4D97-AF65-F5344CB8AC3E}">
        <p14:creationId xmlns:p14="http://schemas.microsoft.com/office/powerpoint/2010/main" val="396206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 calcmode="lin" valueType="num">
                                      <p:cBhvr additive="base">
                                        <p:cTn id="7"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8" end="8"/>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p:cNvSpPr>
            <a:spLocks noChangeArrowheads="1"/>
          </p:cNvSpPr>
          <p:nvPr/>
        </p:nvSpPr>
        <p:spPr bwMode="auto">
          <a:xfrm>
            <a:off x="1066800" y="1371600"/>
            <a:ext cx="7391400" cy="4724400"/>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2291" name="Text Box 3"/>
          <p:cNvSpPr txBox="1">
            <a:spLocks noChangeArrowheads="1"/>
          </p:cNvSpPr>
          <p:nvPr/>
        </p:nvSpPr>
        <p:spPr bwMode="auto">
          <a:xfrm flipV="1">
            <a:off x="3800475" y="1219200"/>
            <a:ext cx="1082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400">
              <a:latin typeface="Times New Roman" panose="02020603050405020304" pitchFamily="18" charset="0"/>
            </a:endParaRPr>
          </a:p>
        </p:txBody>
      </p:sp>
      <p:sp>
        <p:nvSpPr>
          <p:cNvPr id="12292" name="Text Box 4"/>
          <p:cNvSpPr txBox="1">
            <a:spLocks noChangeArrowheads="1"/>
          </p:cNvSpPr>
          <p:nvPr/>
        </p:nvSpPr>
        <p:spPr bwMode="auto">
          <a:xfrm>
            <a:off x="3816350" y="1981200"/>
            <a:ext cx="19748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400">
                <a:solidFill>
                  <a:srgbClr val="FF3300"/>
                </a:solidFill>
                <a:latin typeface="Times New Roman" panose="02020603050405020304" pitchFamily="18" charset="0"/>
              </a:rPr>
              <a:t>Shared</a:t>
            </a:r>
          </a:p>
          <a:p>
            <a:pPr algn="ctr" eaLnBrk="1" hangingPunct="1"/>
            <a:r>
              <a:rPr lang="en-US" altLang="en-US" sz="2400">
                <a:solidFill>
                  <a:srgbClr val="FF3300"/>
                </a:solidFill>
                <a:latin typeface="Times New Roman" panose="02020603050405020304" pitchFamily="18" charset="0"/>
              </a:rPr>
              <a:t>Specialization</a:t>
            </a:r>
            <a:endParaRPr lang="en-US" altLang="en-US" sz="2000" i="1">
              <a:solidFill>
                <a:srgbClr val="FF3300"/>
              </a:solidFill>
              <a:latin typeface="Times New Roman" panose="02020603050405020304" pitchFamily="18" charset="0"/>
            </a:endParaRPr>
          </a:p>
        </p:txBody>
      </p:sp>
      <p:sp>
        <p:nvSpPr>
          <p:cNvPr id="12293" name="Line 5"/>
          <p:cNvSpPr>
            <a:spLocks noChangeShapeType="1"/>
          </p:cNvSpPr>
          <p:nvPr/>
        </p:nvSpPr>
        <p:spPr bwMode="auto">
          <a:xfrm>
            <a:off x="3581400" y="2895600"/>
            <a:ext cx="2362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4" name="Line 6"/>
          <p:cNvSpPr>
            <a:spLocks noChangeShapeType="1"/>
          </p:cNvSpPr>
          <p:nvPr/>
        </p:nvSpPr>
        <p:spPr bwMode="auto">
          <a:xfrm>
            <a:off x="1981200" y="4953000"/>
            <a:ext cx="55562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5" name="Text Box 7"/>
          <p:cNvSpPr txBox="1">
            <a:spLocks noChangeArrowheads="1"/>
          </p:cNvSpPr>
          <p:nvPr/>
        </p:nvSpPr>
        <p:spPr bwMode="auto">
          <a:xfrm>
            <a:off x="2562225" y="3989388"/>
            <a:ext cx="42957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400">
                <a:solidFill>
                  <a:srgbClr val="FF3300"/>
                </a:solidFill>
                <a:latin typeface="Times New Roman" panose="02020603050405020304" pitchFamily="18" charset="0"/>
              </a:rPr>
              <a:t>Partnering</a:t>
            </a:r>
          </a:p>
          <a:p>
            <a:pPr algn="ctr" eaLnBrk="1" hangingPunct="1"/>
            <a:r>
              <a:rPr lang="en-US" altLang="en-US" sz="2000" i="1">
                <a:latin typeface="Times New Roman" panose="02020603050405020304" pitchFamily="18" charset="0"/>
              </a:rPr>
              <a:t>“How can we work with corporations?”</a:t>
            </a:r>
          </a:p>
          <a:p>
            <a:pPr algn="ctr" eaLnBrk="1" hangingPunct="1"/>
            <a:r>
              <a:rPr lang="en-US" altLang="en-US" sz="1600">
                <a:latin typeface="Times New Roman" panose="02020603050405020304" pitchFamily="18" charset="0"/>
              </a:rPr>
              <a:t>Cisco, Microsoft, Intel Grants</a:t>
            </a:r>
          </a:p>
        </p:txBody>
      </p:sp>
      <p:sp>
        <p:nvSpPr>
          <p:cNvPr id="12296" name="Text Box 8"/>
          <p:cNvSpPr txBox="1">
            <a:spLocks noChangeArrowheads="1"/>
          </p:cNvSpPr>
          <p:nvPr/>
        </p:nvSpPr>
        <p:spPr bwMode="auto">
          <a:xfrm>
            <a:off x="3179763" y="4953000"/>
            <a:ext cx="314483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400">
                <a:solidFill>
                  <a:srgbClr val="FF3300"/>
                </a:solidFill>
                <a:latin typeface="Times New Roman" panose="02020603050405020304" pitchFamily="18" charset="0"/>
              </a:rPr>
              <a:t>Basic Info Sharing</a:t>
            </a:r>
          </a:p>
          <a:p>
            <a:pPr algn="ctr" eaLnBrk="1" hangingPunct="1"/>
            <a:r>
              <a:rPr lang="en-US" altLang="en-US" sz="2000" i="1">
                <a:latin typeface="Times New Roman" panose="02020603050405020304" pitchFamily="18" charset="0"/>
              </a:rPr>
              <a:t>“What are my peers doing?”</a:t>
            </a:r>
          </a:p>
          <a:p>
            <a:pPr algn="ctr" eaLnBrk="1" hangingPunct="1"/>
            <a:r>
              <a:rPr lang="en-US" altLang="en-US" sz="1600"/>
              <a:t>Meetings, Conference Calls</a:t>
            </a:r>
          </a:p>
        </p:txBody>
      </p:sp>
      <p:sp>
        <p:nvSpPr>
          <p:cNvPr id="12297" name="Text Box 9"/>
          <p:cNvSpPr txBox="1">
            <a:spLocks noChangeArrowheads="1"/>
          </p:cNvSpPr>
          <p:nvPr/>
        </p:nvSpPr>
        <p:spPr bwMode="auto">
          <a:xfrm>
            <a:off x="668705" y="228600"/>
            <a:ext cx="787645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dirty="0">
                <a:latin typeface="GillSans" charset="0"/>
              </a:rPr>
              <a:t>NetHope’s Model of Building Collaboration</a:t>
            </a:r>
          </a:p>
        </p:txBody>
      </p:sp>
      <p:sp>
        <p:nvSpPr>
          <p:cNvPr id="12298" name="Line 10"/>
          <p:cNvSpPr>
            <a:spLocks noChangeShapeType="1"/>
          </p:cNvSpPr>
          <p:nvPr/>
        </p:nvSpPr>
        <p:spPr bwMode="auto">
          <a:xfrm flipV="1">
            <a:off x="838200" y="1447800"/>
            <a:ext cx="0" cy="464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2299" name="Text Box 11"/>
          <p:cNvSpPr txBox="1">
            <a:spLocks noChangeArrowheads="1"/>
          </p:cNvSpPr>
          <p:nvPr/>
        </p:nvSpPr>
        <p:spPr bwMode="auto">
          <a:xfrm rot="-5400000">
            <a:off x="-1158875" y="3549650"/>
            <a:ext cx="3324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b="1">
                <a:latin typeface="GillSans" charset="0"/>
              </a:rPr>
              <a:t>Increasing Levels of Trust</a:t>
            </a:r>
          </a:p>
        </p:txBody>
      </p:sp>
      <p:sp>
        <p:nvSpPr>
          <p:cNvPr id="12300" name="Line 12"/>
          <p:cNvSpPr>
            <a:spLocks noChangeShapeType="1"/>
          </p:cNvSpPr>
          <p:nvPr/>
        </p:nvSpPr>
        <p:spPr bwMode="auto">
          <a:xfrm>
            <a:off x="2819400" y="3886200"/>
            <a:ext cx="388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1" name="Text Box 13"/>
          <p:cNvSpPr txBox="1">
            <a:spLocks noChangeArrowheads="1"/>
          </p:cNvSpPr>
          <p:nvPr/>
        </p:nvSpPr>
        <p:spPr bwMode="auto">
          <a:xfrm>
            <a:off x="3089275" y="2895600"/>
            <a:ext cx="33972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400">
                <a:solidFill>
                  <a:srgbClr val="FF3300"/>
                </a:solidFill>
                <a:latin typeface="Times New Roman" panose="02020603050405020304" pitchFamily="18" charset="0"/>
              </a:rPr>
              <a:t>Joint Projects</a:t>
            </a:r>
          </a:p>
          <a:p>
            <a:pPr algn="ctr" eaLnBrk="1" hangingPunct="1"/>
            <a:r>
              <a:rPr lang="en-US" altLang="en-US" sz="2000" i="1">
                <a:latin typeface="Times New Roman" panose="02020603050405020304" pitchFamily="18" charset="0"/>
              </a:rPr>
              <a:t>“What can we build together?”</a:t>
            </a:r>
          </a:p>
          <a:p>
            <a:pPr algn="ctr" eaLnBrk="1" hangingPunct="1"/>
            <a:r>
              <a:rPr lang="en-US" altLang="en-US" sz="1600">
                <a:latin typeface="Times New Roman" panose="02020603050405020304" pitchFamily="18" charset="0"/>
              </a:rPr>
              <a:t>NRK, Phase 2 Satellites</a:t>
            </a:r>
          </a:p>
        </p:txBody>
      </p:sp>
      <p:sp>
        <p:nvSpPr>
          <p:cNvPr id="12302" name="Text Box 14"/>
          <p:cNvSpPr txBox="1">
            <a:spLocks noChangeArrowheads="1"/>
          </p:cNvSpPr>
          <p:nvPr/>
        </p:nvSpPr>
        <p:spPr bwMode="auto">
          <a:xfrm>
            <a:off x="5562600" y="1804988"/>
            <a:ext cx="3416300" cy="97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i="1">
                <a:latin typeface="Times New Roman" panose="02020603050405020304" pitchFamily="18" charset="0"/>
              </a:rPr>
              <a:t>“Who has expertise I can trust?</a:t>
            </a:r>
          </a:p>
          <a:p>
            <a:pPr algn="ctr" eaLnBrk="1" hangingPunct="1"/>
            <a:r>
              <a:rPr lang="en-US" altLang="en-US">
                <a:latin typeface="Times New Roman" panose="02020603050405020304" pitchFamily="18" charset="0"/>
              </a:rPr>
              <a:t>Shared Assessments, Services II</a:t>
            </a:r>
          </a:p>
          <a:p>
            <a:pPr algn="ctr" eaLnBrk="1" hangingPunct="1"/>
            <a:endParaRPr lang="en-US" altLang="en-US" sz="2000" i="1">
              <a:latin typeface="Times New Roman" panose="02020603050405020304" pitchFamily="18" charset="0"/>
            </a:endParaRPr>
          </a:p>
        </p:txBody>
      </p:sp>
    </p:spTree>
    <p:extLst>
      <p:ext uri="{BB962C8B-B14F-4D97-AF65-F5344CB8AC3E}">
        <p14:creationId xmlns:p14="http://schemas.microsoft.com/office/powerpoint/2010/main" val="10644683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683A03-2929-45EB-B1C4-AFE2E35F3EA6}"/>
              </a:ext>
            </a:extLst>
          </p:cNvPr>
          <p:cNvSpPr>
            <a:spLocks noGrp="1"/>
          </p:cNvSpPr>
          <p:nvPr>
            <p:ph type="ctrTitle"/>
          </p:nvPr>
        </p:nvSpPr>
        <p:spPr/>
        <p:txBody>
          <a:bodyPr/>
          <a:lstStyle/>
          <a:p>
            <a:r>
              <a:rPr lang="en-US" dirty="0"/>
              <a:t>NetHope </a:t>
            </a:r>
            <a:br>
              <a:rPr lang="en-US" dirty="0"/>
            </a:br>
            <a:r>
              <a:rPr lang="en-US" dirty="0"/>
              <a:t>Strategic Plan </a:t>
            </a:r>
          </a:p>
        </p:txBody>
      </p:sp>
      <p:sp>
        <p:nvSpPr>
          <p:cNvPr id="6" name="Subtitle 5">
            <a:extLst>
              <a:ext uri="{FF2B5EF4-FFF2-40B4-BE49-F238E27FC236}">
                <a16:creationId xmlns:a16="http://schemas.microsoft.com/office/drawing/2014/main" id="{ECD51888-C355-4BA0-9C79-375A052426F0}"/>
              </a:ext>
            </a:extLst>
          </p:cNvPr>
          <p:cNvSpPr>
            <a:spLocks noGrp="1"/>
          </p:cNvSpPr>
          <p:nvPr>
            <p:ph type="subTitle" idx="1"/>
          </p:nvPr>
        </p:nvSpPr>
        <p:spPr/>
        <p:txBody>
          <a:bodyPr/>
          <a:lstStyle/>
          <a:p>
            <a:r>
              <a:rPr lang="en-US" dirty="0"/>
              <a:t>October 2019</a:t>
            </a:r>
          </a:p>
        </p:txBody>
      </p:sp>
    </p:spTree>
    <p:extLst>
      <p:ext uri="{BB962C8B-B14F-4D97-AF65-F5344CB8AC3E}">
        <p14:creationId xmlns:p14="http://schemas.microsoft.com/office/powerpoint/2010/main" val="32019978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E3CB299-16DB-418D-B28D-746A495A6795}"/>
              </a:ext>
            </a:extLst>
          </p:cNvPr>
          <p:cNvGrpSpPr/>
          <p:nvPr/>
        </p:nvGrpSpPr>
        <p:grpSpPr>
          <a:xfrm>
            <a:off x="364219" y="1653308"/>
            <a:ext cx="2836181" cy="3834727"/>
            <a:chOff x="498941" y="1710599"/>
            <a:chExt cx="3735581" cy="4668815"/>
          </a:xfrm>
        </p:grpSpPr>
        <p:sp>
          <p:nvSpPr>
            <p:cNvPr id="27" name="Rectangle 26">
              <a:extLst>
                <a:ext uri="{FF2B5EF4-FFF2-40B4-BE49-F238E27FC236}">
                  <a16:creationId xmlns:a16="http://schemas.microsoft.com/office/drawing/2014/main" id="{226BA658-ED00-4B7B-BAD4-886E18003CB2}"/>
                </a:ext>
              </a:extLst>
            </p:cNvPr>
            <p:cNvSpPr/>
            <p:nvPr/>
          </p:nvSpPr>
          <p:spPr>
            <a:xfrm>
              <a:off x="498941" y="1710599"/>
              <a:ext cx="3735581" cy="46688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164" eaLnBrk="1" fontAlgn="auto" hangingPunct="1">
                <a:spcBef>
                  <a:spcPts val="0"/>
                </a:spcBef>
                <a:spcAft>
                  <a:spcPts val="0"/>
                </a:spcAft>
                <a:defRPr/>
              </a:pPr>
              <a:endParaRPr lang="en-US" sz="1173" dirty="0">
                <a:solidFill>
                  <a:prstClr val="white"/>
                </a:solidFill>
                <a:latin typeface="Calibri" panose="020F0502020204030204"/>
              </a:endParaRPr>
            </a:p>
          </p:txBody>
        </p:sp>
        <p:sp>
          <p:nvSpPr>
            <p:cNvPr id="28" name="Rectangle 27">
              <a:extLst>
                <a:ext uri="{FF2B5EF4-FFF2-40B4-BE49-F238E27FC236}">
                  <a16:creationId xmlns:a16="http://schemas.microsoft.com/office/drawing/2014/main" id="{40D5176A-3D8F-4A45-91C7-1871A83F19B0}"/>
                </a:ext>
              </a:extLst>
            </p:cNvPr>
            <p:cNvSpPr/>
            <p:nvPr/>
          </p:nvSpPr>
          <p:spPr>
            <a:xfrm>
              <a:off x="920024" y="3190149"/>
              <a:ext cx="2860274" cy="1461411"/>
            </a:xfrm>
            <a:prstGeom prst="rect">
              <a:avLst/>
            </a:prstGeom>
          </p:spPr>
          <p:txBody>
            <a:bodyPr wrap="square">
              <a:spAutoFit/>
            </a:bodyPr>
            <a:lstStyle/>
            <a:p>
              <a:pPr algn="ctr" defTabSz="596164" eaLnBrk="1" fontAlgn="auto" hangingPunct="1">
                <a:spcBef>
                  <a:spcPts val="0"/>
                </a:spcBef>
                <a:spcAft>
                  <a:spcPts val="0"/>
                </a:spcAft>
                <a:defRPr/>
              </a:pPr>
              <a:r>
                <a:rPr lang="en-US" dirty="0">
                  <a:solidFill>
                    <a:prstClr val="white"/>
                  </a:solidFill>
                  <a:latin typeface="Calibri" panose="020F0502020204030204" pitchFamily="34" charset="0"/>
                  <a:ea typeface="Segoe UI"/>
                  <a:cs typeface="Calibri" panose="020F0502020204030204" pitchFamily="34" charset="0"/>
                </a:rPr>
                <a:t>Connectivity</a:t>
              </a:r>
            </a:p>
            <a:p>
              <a:pPr algn="ctr" defTabSz="596164" eaLnBrk="1" fontAlgn="auto" hangingPunct="1">
                <a:spcBef>
                  <a:spcPts val="0"/>
                </a:spcBef>
                <a:spcAft>
                  <a:spcPts val="0"/>
                </a:spcAft>
                <a:defRPr/>
              </a:pPr>
              <a:r>
                <a:rPr lang="en-US" dirty="0">
                  <a:solidFill>
                    <a:prstClr val="white"/>
                  </a:solidFill>
                  <a:latin typeface="Calibri" panose="020F0502020204030204" pitchFamily="34" charset="0"/>
                  <a:ea typeface="Segoe UI"/>
                  <a:cs typeface="Calibri" panose="020F0502020204030204" pitchFamily="34" charset="0"/>
                </a:rPr>
                <a:t>Infrastructure</a:t>
              </a:r>
            </a:p>
            <a:p>
              <a:pPr algn="ctr" defTabSz="596164" eaLnBrk="1" fontAlgn="auto" hangingPunct="1">
                <a:spcBef>
                  <a:spcPts val="0"/>
                </a:spcBef>
                <a:spcAft>
                  <a:spcPts val="0"/>
                </a:spcAft>
                <a:defRPr/>
              </a:pPr>
              <a:r>
                <a:rPr lang="en-US" dirty="0">
                  <a:solidFill>
                    <a:prstClr val="white"/>
                  </a:solidFill>
                  <a:latin typeface="Calibri" panose="020F0502020204030204" pitchFamily="34" charset="0"/>
                  <a:ea typeface="Segoe UI"/>
                  <a:cs typeface="Calibri" panose="020F0502020204030204" pitchFamily="34" charset="0"/>
                </a:rPr>
                <a:t>Power Solutions</a:t>
              </a:r>
            </a:p>
            <a:p>
              <a:pPr algn="ctr" defTabSz="596164" eaLnBrk="1" fontAlgn="auto" hangingPunct="1">
                <a:spcBef>
                  <a:spcPts val="0"/>
                </a:spcBef>
                <a:spcAft>
                  <a:spcPts val="0"/>
                </a:spcAft>
                <a:defRPr/>
              </a:pPr>
              <a:endParaRPr lang="en-IN" dirty="0">
                <a:solidFill>
                  <a:prstClr val="white"/>
                </a:solidFill>
                <a:latin typeface="Calibri" panose="020F0502020204030204"/>
                <a:ea typeface="Open Sans" panose="020B0606030504020204" pitchFamily="34" charset="0"/>
                <a:cs typeface="Open Sans" panose="020B0606030504020204" pitchFamily="34" charset="0"/>
              </a:endParaRPr>
            </a:p>
          </p:txBody>
        </p:sp>
        <p:sp>
          <p:nvSpPr>
            <p:cNvPr id="29" name="Rectangle 28">
              <a:extLst>
                <a:ext uri="{FF2B5EF4-FFF2-40B4-BE49-F238E27FC236}">
                  <a16:creationId xmlns:a16="http://schemas.microsoft.com/office/drawing/2014/main" id="{CD294198-F0F4-4C06-B271-A2645BB4973E}"/>
                </a:ext>
              </a:extLst>
            </p:cNvPr>
            <p:cNvSpPr/>
            <p:nvPr/>
          </p:nvSpPr>
          <p:spPr>
            <a:xfrm>
              <a:off x="941191" y="1933596"/>
              <a:ext cx="2872247" cy="591513"/>
            </a:xfrm>
            <a:prstGeom prst="rect">
              <a:avLst/>
            </a:prstGeom>
          </p:spPr>
          <p:txBody>
            <a:bodyPr wrap="square">
              <a:spAutoFit/>
            </a:bodyPr>
            <a:lstStyle/>
            <a:p>
              <a:pPr algn="ctr" defTabSz="596164" eaLnBrk="1" fontAlgn="auto" hangingPunct="1">
                <a:spcBef>
                  <a:spcPts val="0"/>
                </a:spcBef>
                <a:spcAft>
                  <a:spcPts val="0"/>
                </a:spcAft>
                <a:defRPr/>
              </a:pPr>
              <a:r>
                <a:rPr lang="en-US" sz="2557" b="1" dirty="0">
                  <a:solidFill>
                    <a:prstClr val="white"/>
                  </a:solidFill>
                  <a:latin typeface="Calibri" panose="020F0502020204030204"/>
                  <a:ea typeface="+mn-ea"/>
                  <a:cs typeface="Calibri" panose="020F0502020204030204" pitchFamily="34" charset="0"/>
                </a:rPr>
                <a:t>Connect</a:t>
              </a:r>
              <a:r>
                <a:rPr lang="en-US" sz="1565" b="1" dirty="0">
                  <a:solidFill>
                    <a:prstClr val="white"/>
                  </a:solidFill>
                  <a:latin typeface="Calibri" panose="020F0502020204030204"/>
                  <a:ea typeface="+mn-ea"/>
                  <a:cs typeface="Calibri" panose="020F0502020204030204" pitchFamily="34" charset="0"/>
                </a:rPr>
                <a:t> </a:t>
              </a:r>
            </a:p>
          </p:txBody>
        </p:sp>
      </p:grpSp>
      <p:sp>
        <p:nvSpPr>
          <p:cNvPr id="79" name="Title 3">
            <a:extLst>
              <a:ext uri="{FF2B5EF4-FFF2-40B4-BE49-F238E27FC236}">
                <a16:creationId xmlns:a16="http://schemas.microsoft.com/office/drawing/2014/main" id="{DADE181B-D0BA-4F5A-A6A9-58779D9AE4AC}"/>
              </a:ext>
            </a:extLst>
          </p:cNvPr>
          <p:cNvSpPr txBox="1">
            <a:spLocks/>
          </p:cNvSpPr>
          <p:nvPr/>
        </p:nvSpPr>
        <p:spPr>
          <a:xfrm>
            <a:off x="370382" y="980051"/>
            <a:ext cx="7396986" cy="546112"/>
          </a:xfrm>
          <a:prstGeom prst="rect">
            <a:avLst/>
          </a:prstGeom>
        </p:spPr>
        <p:txBody>
          <a:bodyPr/>
          <a:lstStyle>
            <a:lvl1pPr algn="l" defTabSz="914400" rtl="0" eaLnBrk="1" latinLnBrk="0" hangingPunct="1">
              <a:lnSpc>
                <a:spcPct val="90000"/>
              </a:lnSpc>
              <a:spcBef>
                <a:spcPct val="0"/>
              </a:spcBef>
              <a:buNone/>
              <a:defRPr sz="4400" kern="1200" spc="0" baseline="0">
                <a:solidFill>
                  <a:srgbClr val="69645F"/>
                </a:solidFill>
                <a:latin typeface="Calibri" panose="020F0502020204030204" pitchFamily="34" charset="0"/>
                <a:ea typeface="+mj-ea"/>
                <a:cs typeface="Calibri" panose="020F0502020204030204" pitchFamily="34" charset="0"/>
              </a:defRPr>
            </a:lvl1pPr>
          </a:lstStyle>
          <a:p>
            <a:pPr defTabSz="596282" fontAlgn="auto">
              <a:spcAft>
                <a:spcPts val="0"/>
              </a:spcAft>
              <a:defRPr/>
            </a:pPr>
            <a:endParaRPr lang="en-IN" sz="3001" dirty="0">
              <a:solidFill>
                <a:prstClr val="black"/>
              </a:solidFill>
              <a:latin typeface="Calibri Light" panose="020F0302020204030204" pitchFamily="34" charset="0"/>
              <a:cs typeface="Calibri Light" panose="020F0302020204030204" pitchFamily="34" charset="0"/>
            </a:endParaRPr>
          </a:p>
        </p:txBody>
      </p:sp>
      <p:sp>
        <p:nvSpPr>
          <p:cNvPr id="20" name="Rectangle 19">
            <a:extLst>
              <a:ext uri="{FF2B5EF4-FFF2-40B4-BE49-F238E27FC236}">
                <a16:creationId xmlns:a16="http://schemas.microsoft.com/office/drawing/2014/main" id="{2AFF8972-0DBF-4B20-9B9D-B03D9D704882}"/>
              </a:ext>
            </a:extLst>
          </p:cNvPr>
          <p:cNvSpPr/>
          <p:nvPr/>
        </p:nvSpPr>
        <p:spPr>
          <a:xfrm>
            <a:off x="738511" y="2352728"/>
            <a:ext cx="2099922" cy="489878"/>
          </a:xfrm>
          <a:prstGeom prst="rect">
            <a:avLst/>
          </a:prstGeom>
        </p:spPr>
        <p:txBody>
          <a:bodyPr wrap="square">
            <a:spAutoFit/>
          </a:bodyPr>
          <a:lstStyle/>
          <a:p>
            <a:pPr algn="ctr" defTabSz="596164" eaLnBrk="1" fontAlgn="auto" hangingPunct="1">
              <a:lnSpc>
                <a:spcPts val="1500"/>
              </a:lnSpc>
              <a:spcBef>
                <a:spcPts val="0"/>
              </a:spcBef>
              <a:spcAft>
                <a:spcPts val="0"/>
              </a:spcAft>
              <a:defRPr/>
            </a:pPr>
            <a:r>
              <a:rPr lang="en-US" b="1" dirty="0" err="1">
                <a:solidFill>
                  <a:prstClr val="white"/>
                </a:solidFill>
                <a:latin typeface="Calibri" panose="020F0502020204030204"/>
                <a:cs typeface="Calibri" panose="020F0502020204030204" pitchFamily="34" charset="0"/>
              </a:rPr>
              <a:t>Buil</a:t>
            </a:r>
            <a:r>
              <a:rPr lang="en-US" b="1" dirty="0">
                <a:solidFill>
                  <a:prstClr val="white"/>
                </a:solidFill>
                <a:latin typeface="Calibri" panose="020F0502020204030204"/>
                <a:cs typeface="Calibri" panose="020F0502020204030204" pitchFamily="34" charset="0"/>
              </a:rPr>
              <a:t>d the Right Foundation</a:t>
            </a:r>
            <a:endParaRPr lang="en-US" b="1" dirty="0">
              <a:solidFill>
                <a:prstClr val="black"/>
              </a:solidFill>
              <a:latin typeface="Calibri" panose="020F0502020204030204"/>
            </a:endParaRPr>
          </a:p>
        </p:txBody>
      </p:sp>
      <p:sp>
        <p:nvSpPr>
          <p:cNvPr id="22" name="Rectangle 21">
            <a:extLst>
              <a:ext uri="{FF2B5EF4-FFF2-40B4-BE49-F238E27FC236}">
                <a16:creationId xmlns:a16="http://schemas.microsoft.com/office/drawing/2014/main" id="{D9C82812-12A5-49C5-9D94-CD851E07BFCD}"/>
              </a:ext>
            </a:extLst>
          </p:cNvPr>
          <p:cNvSpPr/>
          <p:nvPr/>
        </p:nvSpPr>
        <p:spPr>
          <a:xfrm>
            <a:off x="6344690" y="2698671"/>
            <a:ext cx="2087431" cy="284693"/>
          </a:xfrm>
          <a:prstGeom prst="rect">
            <a:avLst/>
          </a:prstGeom>
        </p:spPr>
        <p:txBody>
          <a:bodyPr wrap="square">
            <a:spAutoFit/>
          </a:bodyPr>
          <a:lstStyle/>
          <a:p>
            <a:pPr algn="ctr" defTabSz="596164" eaLnBrk="1" fontAlgn="auto" hangingPunct="1">
              <a:lnSpc>
                <a:spcPts val="1500"/>
              </a:lnSpc>
              <a:spcBef>
                <a:spcPts val="0"/>
              </a:spcBef>
              <a:spcAft>
                <a:spcPts val="0"/>
              </a:spcAft>
              <a:defRPr/>
            </a:pPr>
            <a:r>
              <a:rPr lang="en-US" sz="1350" dirty="0">
                <a:solidFill>
                  <a:prstClr val="white"/>
                </a:solidFill>
                <a:latin typeface="Calibri" panose="020F0502020204030204"/>
                <a:ea typeface="+mn-ea"/>
                <a:cs typeface="Calibri" panose="020F0502020204030204" pitchFamily="34" charset="0"/>
              </a:rPr>
              <a:t>Reimagine Aid</a:t>
            </a:r>
            <a:endParaRPr lang="en-US" sz="1350" dirty="0">
              <a:solidFill>
                <a:prstClr val="black"/>
              </a:solidFill>
              <a:latin typeface="Calibri" panose="020F0502020204030204"/>
              <a:ea typeface="+mn-ea"/>
            </a:endParaRPr>
          </a:p>
        </p:txBody>
      </p:sp>
      <p:sp>
        <p:nvSpPr>
          <p:cNvPr id="3" name="Title 2">
            <a:extLst>
              <a:ext uri="{FF2B5EF4-FFF2-40B4-BE49-F238E27FC236}">
                <a16:creationId xmlns:a16="http://schemas.microsoft.com/office/drawing/2014/main" id="{90F61456-55CB-4871-B890-51327585140D}"/>
              </a:ext>
            </a:extLst>
          </p:cNvPr>
          <p:cNvSpPr>
            <a:spLocks noGrp="1"/>
          </p:cNvSpPr>
          <p:nvPr>
            <p:ph type="title"/>
          </p:nvPr>
        </p:nvSpPr>
        <p:spPr/>
        <p:txBody>
          <a:bodyPr>
            <a:normAutofit fontScale="90000"/>
          </a:bodyPr>
          <a:lstStyle/>
          <a:p>
            <a:r>
              <a:rPr lang="en-IN" dirty="0"/>
              <a:t>How We Deliver on Our Mission</a:t>
            </a:r>
            <a:endParaRPr lang="en-US" dirty="0"/>
          </a:p>
        </p:txBody>
      </p:sp>
      <p:pic>
        <p:nvPicPr>
          <p:cNvPr id="5" name="Picture 4" descr="A group of people standing next to a person holding a frisbee&#10;&#10;Description automatically generated">
            <a:extLst>
              <a:ext uri="{FF2B5EF4-FFF2-40B4-BE49-F238E27FC236}">
                <a16:creationId xmlns:a16="http://schemas.microsoft.com/office/drawing/2014/main" id="{F4C0B86C-C2B6-4AC3-9295-0B2992FF179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97473" y="1653308"/>
            <a:ext cx="5743743" cy="3829161"/>
          </a:xfrm>
          <a:prstGeom prst="rect">
            <a:avLst/>
          </a:prstGeom>
        </p:spPr>
      </p:pic>
    </p:spTree>
    <p:extLst>
      <p:ext uri="{BB962C8B-B14F-4D97-AF65-F5344CB8AC3E}">
        <p14:creationId xmlns:p14="http://schemas.microsoft.com/office/powerpoint/2010/main" val="1970011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crowd&#10;&#10;Description automatically generated">
            <a:extLst>
              <a:ext uri="{FF2B5EF4-FFF2-40B4-BE49-F238E27FC236}">
                <a16:creationId xmlns:a16="http://schemas.microsoft.com/office/drawing/2014/main" id="{BCBDFF1E-11C4-4BC8-BEEB-CCD2CED47D7E}"/>
              </a:ext>
            </a:extLst>
          </p:cNvPr>
          <p:cNvPicPr>
            <a:picLocks noChangeAspect="1"/>
          </p:cNvPicPr>
          <p:nvPr/>
        </p:nvPicPr>
        <p:blipFill rotWithShape="1">
          <a:blip r:embed="rId3">
            <a:extLst>
              <a:ext uri="{28A0092B-C50C-407E-A947-70E740481C1C}">
                <a14:useLocalDpi xmlns:a14="http://schemas.microsoft.com/office/drawing/2010/main" val="0"/>
              </a:ext>
            </a:extLst>
          </a:blip>
          <a:srcRect r="22505"/>
          <a:stretch/>
        </p:blipFill>
        <p:spPr>
          <a:xfrm>
            <a:off x="1292611" y="1671474"/>
            <a:ext cx="7653303" cy="3798391"/>
          </a:xfrm>
          <a:prstGeom prst="rect">
            <a:avLst/>
          </a:prstGeom>
        </p:spPr>
      </p:pic>
      <p:grpSp>
        <p:nvGrpSpPr>
          <p:cNvPr id="26" name="Group 25">
            <a:extLst>
              <a:ext uri="{FF2B5EF4-FFF2-40B4-BE49-F238E27FC236}">
                <a16:creationId xmlns:a16="http://schemas.microsoft.com/office/drawing/2014/main" id="{BE3CB299-16DB-418D-B28D-746A495A6795}"/>
              </a:ext>
            </a:extLst>
          </p:cNvPr>
          <p:cNvGrpSpPr/>
          <p:nvPr/>
        </p:nvGrpSpPr>
        <p:grpSpPr>
          <a:xfrm>
            <a:off x="370382" y="1653307"/>
            <a:ext cx="2836181" cy="3834726"/>
            <a:chOff x="498941" y="1710599"/>
            <a:chExt cx="3735581" cy="4668815"/>
          </a:xfrm>
          <a:solidFill>
            <a:schemeClr val="tx1"/>
          </a:solidFill>
        </p:grpSpPr>
        <p:sp>
          <p:nvSpPr>
            <p:cNvPr id="27" name="Rectangle 26">
              <a:extLst>
                <a:ext uri="{FF2B5EF4-FFF2-40B4-BE49-F238E27FC236}">
                  <a16:creationId xmlns:a16="http://schemas.microsoft.com/office/drawing/2014/main" id="{226BA658-ED00-4B7B-BAD4-886E18003CB2}"/>
                </a:ext>
              </a:extLst>
            </p:cNvPr>
            <p:cNvSpPr/>
            <p:nvPr/>
          </p:nvSpPr>
          <p:spPr>
            <a:xfrm>
              <a:off x="498941" y="1710599"/>
              <a:ext cx="3735581" cy="4668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164" eaLnBrk="1" fontAlgn="auto" hangingPunct="1">
                <a:spcBef>
                  <a:spcPts val="0"/>
                </a:spcBef>
                <a:spcAft>
                  <a:spcPts val="0"/>
                </a:spcAft>
                <a:defRPr/>
              </a:pPr>
              <a:endParaRPr lang="en-US" sz="1200" dirty="0">
                <a:solidFill>
                  <a:prstClr val="white"/>
                </a:solidFill>
                <a:latin typeface="Calibri" panose="020F0502020204030204"/>
              </a:endParaRPr>
            </a:p>
          </p:txBody>
        </p:sp>
        <p:sp>
          <p:nvSpPr>
            <p:cNvPr id="29" name="Rectangle 28">
              <a:extLst>
                <a:ext uri="{FF2B5EF4-FFF2-40B4-BE49-F238E27FC236}">
                  <a16:creationId xmlns:a16="http://schemas.microsoft.com/office/drawing/2014/main" id="{CD294198-F0F4-4C06-B271-A2645BB4973E}"/>
                </a:ext>
              </a:extLst>
            </p:cNvPr>
            <p:cNvSpPr/>
            <p:nvPr/>
          </p:nvSpPr>
          <p:spPr>
            <a:xfrm>
              <a:off x="941191" y="1933596"/>
              <a:ext cx="2872247" cy="637025"/>
            </a:xfrm>
            <a:prstGeom prst="rect">
              <a:avLst/>
            </a:prstGeom>
            <a:grpFill/>
          </p:spPr>
          <p:txBody>
            <a:bodyPr wrap="square">
              <a:spAutoFit/>
            </a:bodyPr>
            <a:lstStyle/>
            <a:p>
              <a:pPr algn="ctr" defTabSz="596164" eaLnBrk="1" fontAlgn="auto" hangingPunct="1">
                <a:spcBef>
                  <a:spcPts val="0"/>
                </a:spcBef>
                <a:spcAft>
                  <a:spcPts val="0"/>
                </a:spcAft>
                <a:defRPr/>
              </a:pPr>
              <a:r>
                <a:rPr lang="en-US" sz="2800" b="1" dirty="0">
                  <a:solidFill>
                    <a:prstClr val="white"/>
                  </a:solidFill>
                  <a:latin typeface="Calibri" panose="020F0502020204030204"/>
                  <a:ea typeface="+mn-ea"/>
                  <a:cs typeface="Calibri" panose="020F0502020204030204" pitchFamily="34" charset="0"/>
                </a:rPr>
                <a:t>Enable</a:t>
              </a:r>
              <a:r>
                <a:rPr lang="en-US" sz="1600" b="1" dirty="0">
                  <a:solidFill>
                    <a:prstClr val="white"/>
                  </a:solidFill>
                  <a:latin typeface="Calibri" panose="020F0502020204030204"/>
                  <a:ea typeface="+mn-ea"/>
                  <a:cs typeface="Calibri" panose="020F0502020204030204" pitchFamily="34" charset="0"/>
                </a:rPr>
                <a:t> </a:t>
              </a:r>
            </a:p>
          </p:txBody>
        </p:sp>
      </p:grpSp>
      <p:sp>
        <p:nvSpPr>
          <p:cNvPr id="79" name="Title 3">
            <a:extLst>
              <a:ext uri="{FF2B5EF4-FFF2-40B4-BE49-F238E27FC236}">
                <a16:creationId xmlns:a16="http://schemas.microsoft.com/office/drawing/2014/main" id="{DADE181B-D0BA-4F5A-A6A9-58779D9AE4AC}"/>
              </a:ext>
            </a:extLst>
          </p:cNvPr>
          <p:cNvSpPr txBox="1">
            <a:spLocks/>
          </p:cNvSpPr>
          <p:nvPr/>
        </p:nvSpPr>
        <p:spPr>
          <a:xfrm>
            <a:off x="370382" y="980051"/>
            <a:ext cx="7396986" cy="546112"/>
          </a:xfrm>
          <a:prstGeom prst="rect">
            <a:avLst/>
          </a:prstGeom>
        </p:spPr>
        <p:txBody>
          <a:bodyPr/>
          <a:lstStyle>
            <a:lvl1pPr algn="l" defTabSz="914400" rtl="0" eaLnBrk="1" latinLnBrk="0" hangingPunct="1">
              <a:lnSpc>
                <a:spcPct val="90000"/>
              </a:lnSpc>
              <a:spcBef>
                <a:spcPct val="0"/>
              </a:spcBef>
              <a:buNone/>
              <a:defRPr sz="4400" kern="1200" spc="0" baseline="0">
                <a:solidFill>
                  <a:srgbClr val="69645F"/>
                </a:solidFill>
                <a:latin typeface="Calibri" panose="020F0502020204030204" pitchFamily="34" charset="0"/>
                <a:ea typeface="+mj-ea"/>
                <a:cs typeface="Calibri" panose="020F0502020204030204" pitchFamily="34" charset="0"/>
              </a:defRPr>
            </a:lvl1pPr>
          </a:lstStyle>
          <a:p>
            <a:pPr defTabSz="596282" fontAlgn="auto">
              <a:spcAft>
                <a:spcPts val="0"/>
              </a:spcAft>
              <a:defRPr/>
            </a:pPr>
            <a:endParaRPr lang="en-IN" sz="3001" dirty="0">
              <a:solidFill>
                <a:prstClr val="black"/>
              </a:solidFill>
              <a:latin typeface="Calibri Light" panose="020F0302020204030204" pitchFamily="34" charset="0"/>
              <a:cs typeface="Calibri Light" panose="020F0302020204030204" pitchFamily="34" charset="0"/>
            </a:endParaRPr>
          </a:p>
        </p:txBody>
      </p:sp>
      <p:sp>
        <p:nvSpPr>
          <p:cNvPr id="20" name="Rectangle 19">
            <a:extLst>
              <a:ext uri="{FF2B5EF4-FFF2-40B4-BE49-F238E27FC236}">
                <a16:creationId xmlns:a16="http://schemas.microsoft.com/office/drawing/2014/main" id="{2AFF8972-0DBF-4B20-9B9D-B03D9D704882}"/>
              </a:ext>
            </a:extLst>
          </p:cNvPr>
          <p:cNvSpPr/>
          <p:nvPr/>
        </p:nvSpPr>
        <p:spPr>
          <a:xfrm>
            <a:off x="738511" y="2352728"/>
            <a:ext cx="2099922" cy="489878"/>
          </a:xfrm>
          <a:prstGeom prst="rect">
            <a:avLst/>
          </a:prstGeom>
          <a:noFill/>
        </p:spPr>
        <p:txBody>
          <a:bodyPr wrap="square">
            <a:spAutoFit/>
          </a:bodyPr>
          <a:lstStyle/>
          <a:p>
            <a:pPr algn="ctr" defTabSz="596164" eaLnBrk="1" fontAlgn="auto" hangingPunct="1">
              <a:lnSpc>
                <a:spcPts val="1500"/>
              </a:lnSpc>
              <a:spcBef>
                <a:spcPts val="0"/>
              </a:spcBef>
              <a:spcAft>
                <a:spcPts val="0"/>
              </a:spcAft>
              <a:defRPr/>
            </a:pPr>
            <a:r>
              <a:rPr lang="en-US" b="1" dirty="0">
                <a:solidFill>
                  <a:prstClr val="white"/>
                </a:solidFill>
                <a:latin typeface="Calibri" panose="020F0502020204030204"/>
                <a:cs typeface="Calibri" panose="020F0502020204030204" pitchFamily="34" charset="0"/>
              </a:rPr>
              <a:t>Collective Impact Programs</a:t>
            </a:r>
            <a:endParaRPr lang="en-US" b="1" dirty="0">
              <a:solidFill>
                <a:prstClr val="black"/>
              </a:solidFill>
              <a:latin typeface="Calibri" panose="020F0502020204030204"/>
            </a:endParaRPr>
          </a:p>
        </p:txBody>
      </p:sp>
      <p:sp>
        <p:nvSpPr>
          <p:cNvPr id="3" name="Title 2">
            <a:extLst>
              <a:ext uri="{FF2B5EF4-FFF2-40B4-BE49-F238E27FC236}">
                <a16:creationId xmlns:a16="http://schemas.microsoft.com/office/drawing/2014/main" id="{90F61456-55CB-4871-B890-51327585140D}"/>
              </a:ext>
            </a:extLst>
          </p:cNvPr>
          <p:cNvSpPr>
            <a:spLocks noGrp="1"/>
          </p:cNvSpPr>
          <p:nvPr>
            <p:ph type="title"/>
          </p:nvPr>
        </p:nvSpPr>
        <p:spPr/>
        <p:txBody>
          <a:bodyPr>
            <a:normAutofit fontScale="90000"/>
          </a:bodyPr>
          <a:lstStyle/>
          <a:p>
            <a:r>
              <a:rPr lang="en-IN" dirty="0"/>
              <a:t>How We Deliver on Our Mission</a:t>
            </a:r>
            <a:endParaRPr lang="en-US" dirty="0"/>
          </a:p>
        </p:txBody>
      </p:sp>
      <p:sp>
        <p:nvSpPr>
          <p:cNvPr id="11" name="Rectangle 10">
            <a:extLst>
              <a:ext uri="{FF2B5EF4-FFF2-40B4-BE49-F238E27FC236}">
                <a16:creationId xmlns:a16="http://schemas.microsoft.com/office/drawing/2014/main" id="{F6273556-4A9E-4276-8403-F8B1E81157CB}"/>
              </a:ext>
            </a:extLst>
          </p:cNvPr>
          <p:cNvSpPr/>
          <p:nvPr/>
        </p:nvSpPr>
        <p:spPr>
          <a:xfrm>
            <a:off x="409620" y="3073132"/>
            <a:ext cx="2790250" cy="1569660"/>
          </a:xfrm>
          <a:prstGeom prst="rect">
            <a:avLst/>
          </a:prstGeom>
          <a:noFill/>
        </p:spPr>
        <p:txBody>
          <a:bodyPr wrap="square">
            <a:spAutoFit/>
          </a:bodyPr>
          <a:lstStyle/>
          <a:p>
            <a:pPr algn="ctr" defTabSz="596164" eaLnBrk="1" fontAlgn="auto" hangingPunct="1">
              <a:spcBef>
                <a:spcPts val="0"/>
              </a:spcBef>
              <a:spcAft>
                <a:spcPts val="0"/>
              </a:spcAft>
              <a:defRPr/>
            </a:pPr>
            <a:r>
              <a:rPr lang="en-US" sz="1600" dirty="0">
                <a:solidFill>
                  <a:prstClr val="white"/>
                </a:solidFill>
                <a:latin typeface="Calibri" panose="020F0502020204030204" pitchFamily="34" charset="0"/>
                <a:ea typeface="Segoe UI"/>
                <a:cs typeface="Calibri" panose="020F0502020204030204" pitchFamily="34" charset="0"/>
              </a:rPr>
              <a:t>Emergency Response</a:t>
            </a:r>
          </a:p>
          <a:p>
            <a:pPr algn="ctr" defTabSz="596164" eaLnBrk="1" fontAlgn="auto" hangingPunct="1">
              <a:spcBef>
                <a:spcPts val="0"/>
              </a:spcBef>
              <a:spcAft>
                <a:spcPts val="0"/>
              </a:spcAft>
              <a:defRPr/>
            </a:pPr>
            <a:r>
              <a:rPr lang="en-US" sz="1600" dirty="0">
                <a:solidFill>
                  <a:prstClr val="white"/>
                </a:solidFill>
                <a:latin typeface="Calibri" panose="020F0502020204030204" pitchFamily="34" charset="0"/>
                <a:ea typeface="Segoe UI"/>
                <a:cs typeface="Calibri" panose="020F0502020204030204" pitchFamily="34" charset="0"/>
              </a:rPr>
              <a:t>Refugees &amp; IDPs</a:t>
            </a:r>
          </a:p>
          <a:p>
            <a:pPr algn="ctr" defTabSz="596164" eaLnBrk="1" fontAlgn="auto" hangingPunct="1">
              <a:spcBef>
                <a:spcPts val="0"/>
              </a:spcBef>
              <a:spcAft>
                <a:spcPts val="0"/>
              </a:spcAft>
              <a:defRPr/>
            </a:pPr>
            <a:r>
              <a:rPr lang="en-US" sz="1600" dirty="0">
                <a:solidFill>
                  <a:prstClr val="white"/>
                </a:solidFill>
                <a:latin typeface="Calibri" panose="020F0502020204030204" pitchFamily="34" charset="0"/>
                <a:ea typeface="Segoe UI"/>
                <a:cs typeface="Calibri" panose="020F0502020204030204" pitchFamily="34" charset="0"/>
              </a:rPr>
              <a:t>Health/Education/Livelihoods</a:t>
            </a:r>
          </a:p>
          <a:p>
            <a:pPr algn="ctr" defTabSz="596164" eaLnBrk="1" fontAlgn="auto" hangingPunct="1">
              <a:spcBef>
                <a:spcPts val="0"/>
              </a:spcBef>
              <a:spcAft>
                <a:spcPts val="0"/>
              </a:spcAft>
              <a:defRPr/>
            </a:pPr>
            <a:r>
              <a:rPr lang="en-US" sz="1600" dirty="0">
                <a:solidFill>
                  <a:prstClr val="white"/>
                </a:solidFill>
                <a:latin typeface="Calibri" panose="020F0502020204030204" pitchFamily="34" charset="0"/>
                <a:ea typeface="Segoe UI"/>
                <a:cs typeface="Calibri" panose="020F0502020204030204" pitchFamily="34" charset="0"/>
              </a:rPr>
              <a:t>Environment/Conservation</a:t>
            </a:r>
          </a:p>
          <a:p>
            <a:pPr algn="ctr" defTabSz="596164" eaLnBrk="1" fontAlgn="auto" hangingPunct="1">
              <a:spcBef>
                <a:spcPts val="0"/>
              </a:spcBef>
              <a:spcAft>
                <a:spcPts val="0"/>
              </a:spcAft>
              <a:defRPr/>
            </a:pPr>
            <a:endParaRPr lang="en-US" sz="1600" dirty="0">
              <a:solidFill>
                <a:prstClr val="white"/>
              </a:solidFill>
              <a:latin typeface="Calibri" panose="020F0502020204030204" pitchFamily="34" charset="0"/>
              <a:ea typeface="Segoe UI"/>
              <a:cs typeface="Calibri" panose="020F0502020204030204" pitchFamily="34" charset="0"/>
            </a:endParaRPr>
          </a:p>
          <a:p>
            <a:pPr algn="ctr" defTabSz="596164" eaLnBrk="1" fontAlgn="auto" hangingPunct="1">
              <a:spcBef>
                <a:spcPts val="0"/>
              </a:spcBef>
              <a:spcAft>
                <a:spcPts val="0"/>
              </a:spcAft>
              <a:defRPr/>
            </a:pPr>
            <a:endParaRPr lang="en-IN" sz="1600" dirty="0">
              <a:solidFill>
                <a:prstClr val="white"/>
              </a:solidFill>
              <a:latin typeface="Calibri" panose="020F0502020204030204"/>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25436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E3CB299-16DB-418D-B28D-746A495A6795}"/>
              </a:ext>
            </a:extLst>
          </p:cNvPr>
          <p:cNvGrpSpPr/>
          <p:nvPr/>
        </p:nvGrpSpPr>
        <p:grpSpPr>
          <a:xfrm>
            <a:off x="370382" y="1653307"/>
            <a:ext cx="2836181" cy="3834726"/>
            <a:chOff x="498941" y="1710599"/>
            <a:chExt cx="3735581" cy="4668815"/>
          </a:xfrm>
          <a:solidFill>
            <a:schemeClr val="accent6"/>
          </a:solidFill>
        </p:grpSpPr>
        <p:sp>
          <p:nvSpPr>
            <p:cNvPr id="27" name="Rectangle 26">
              <a:extLst>
                <a:ext uri="{FF2B5EF4-FFF2-40B4-BE49-F238E27FC236}">
                  <a16:creationId xmlns:a16="http://schemas.microsoft.com/office/drawing/2014/main" id="{226BA658-ED00-4B7B-BAD4-886E18003CB2}"/>
                </a:ext>
              </a:extLst>
            </p:cNvPr>
            <p:cNvSpPr/>
            <p:nvPr/>
          </p:nvSpPr>
          <p:spPr>
            <a:xfrm>
              <a:off x="498941" y="1710599"/>
              <a:ext cx="3735581" cy="4668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164" eaLnBrk="1" fontAlgn="auto" hangingPunct="1">
                <a:spcBef>
                  <a:spcPts val="0"/>
                </a:spcBef>
                <a:spcAft>
                  <a:spcPts val="0"/>
                </a:spcAft>
                <a:defRPr/>
              </a:pPr>
              <a:endParaRPr lang="en-US" sz="1173" dirty="0">
                <a:solidFill>
                  <a:prstClr val="white"/>
                </a:solidFill>
                <a:latin typeface="Calibri" panose="020F0502020204030204"/>
              </a:endParaRPr>
            </a:p>
          </p:txBody>
        </p:sp>
        <p:sp>
          <p:nvSpPr>
            <p:cNvPr id="29" name="Rectangle 28">
              <a:extLst>
                <a:ext uri="{FF2B5EF4-FFF2-40B4-BE49-F238E27FC236}">
                  <a16:creationId xmlns:a16="http://schemas.microsoft.com/office/drawing/2014/main" id="{CD294198-F0F4-4C06-B271-A2645BB4973E}"/>
                </a:ext>
              </a:extLst>
            </p:cNvPr>
            <p:cNvSpPr/>
            <p:nvPr/>
          </p:nvSpPr>
          <p:spPr>
            <a:xfrm>
              <a:off x="941191" y="1933596"/>
              <a:ext cx="2872247" cy="591514"/>
            </a:xfrm>
            <a:prstGeom prst="rect">
              <a:avLst/>
            </a:prstGeom>
            <a:grpFill/>
          </p:spPr>
          <p:txBody>
            <a:bodyPr wrap="square">
              <a:spAutoFit/>
            </a:bodyPr>
            <a:lstStyle/>
            <a:p>
              <a:pPr algn="ctr" defTabSz="596164" eaLnBrk="1" fontAlgn="auto" hangingPunct="1">
                <a:spcBef>
                  <a:spcPts val="0"/>
                </a:spcBef>
                <a:spcAft>
                  <a:spcPts val="0"/>
                </a:spcAft>
                <a:defRPr/>
              </a:pPr>
              <a:r>
                <a:rPr lang="en-US" sz="2557" b="1" dirty="0">
                  <a:solidFill>
                    <a:prstClr val="white"/>
                  </a:solidFill>
                  <a:latin typeface="Calibri" panose="020F0502020204030204"/>
                  <a:ea typeface="+mn-ea"/>
                  <a:cs typeface="Calibri" panose="020F0502020204030204" pitchFamily="34" charset="0"/>
                </a:rPr>
                <a:t>Transform</a:t>
              </a:r>
              <a:r>
                <a:rPr lang="en-US" sz="1565" b="1" dirty="0">
                  <a:solidFill>
                    <a:prstClr val="white"/>
                  </a:solidFill>
                  <a:latin typeface="Calibri" panose="020F0502020204030204"/>
                  <a:ea typeface="+mn-ea"/>
                  <a:cs typeface="Calibri" panose="020F0502020204030204" pitchFamily="34" charset="0"/>
                </a:rPr>
                <a:t> </a:t>
              </a:r>
            </a:p>
          </p:txBody>
        </p:sp>
      </p:grpSp>
      <p:sp>
        <p:nvSpPr>
          <p:cNvPr id="79" name="Title 3">
            <a:extLst>
              <a:ext uri="{FF2B5EF4-FFF2-40B4-BE49-F238E27FC236}">
                <a16:creationId xmlns:a16="http://schemas.microsoft.com/office/drawing/2014/main" id="{DADE181B-D0BA-4F5A-A6A9-58779D9AE4AC}"/>
              </a:ext>
            </a:extLst>
          </p:cNvPr>
          <p:cNvSpPr txBox="1">
            <a:spLocks/>
          </p:cNvSpPr>
          <p:nvPr/>
        </p:nvSpPr>
        <p:spPr>
          <a:xfrm>
            <a:off x="370382" y="980051"/>
            <a:ext cx="7396986" cy="546112"/>
          </a:xfrm>
          <a:prstGeom prst="rect">
            <a:avLst/>
          </a:prstGeom>
        </p:spPr>
        <p:txBody>
          <a:bodyPr/>
          <a:lstStyle>
            <a:lvl1pPr algn="l" defTabSz="914400" rtl="0" eaLnBrk="1" latinLnBrk="0" hangingPunct="1">
              <a:lnSpc>
                <a:spcPct val="90000"/>
              </a:lnSpc>
              <a:spcBef>
                <a:spcPct val="0"/>
              </a:spcBef>
              <a:buNone/>
              <a:defRPr sz="4400" kern="1200" spc="0" baseline="0">
                <a:solidFill>
                  <a:srgbClr val="69645F"/>
                </a:solidFill>
                <a:latin typeface="Calibri" panose="020F0502020204030204" pitchFamily="34" charset="0"/>
                <a:ea typeface="+mj-ea"/>
                <a:cs typeface="Calibri" panose="020F0502020204030204" pitchFamily="34" charset="0"/>
              </a:defRPr>
            </a:lvl1pPr>
          </a:lstStyle>
          <a:p>
            <a:pPr defTabSz="596282" fontAlgn="auto">
              <a:spcAft>
                <a:spcPts val="0"/>
              </a:spcAft>
              <a:defRPr/>
            </a:pPr>
            <a:endParaRPr lang="en-IN" sz="3001" dirty="0">
              <a:solidFill>
                <a:prstClr val="black"/>
              </a:solidFill>
              <a:latin typeface="Calibri Light" panose="020F0302020204030204" pitchFamily="34" charset="0"/>
              <a:cs typeface="Calibri Light" panose="020F0302020204030204" pitchFamily="34" charset="0"/>
            </a:endParaRPr>
          </a:p>
        </p:txBody>
      </p:sp>
      <p:sp>
        <p:nvSpPr>
          <p:cNvPr id="20" name="Rectangle 19">
            <a:extLst>
              <a:ext uri="{FF2B5EF4-FFF2-40B4-BE49-F238E27FC236}">
                <a16:creationId xmlns:a16="http://schemas.microsoft.com/office/drawing/2014/main" id="{2AFF8972-0DBF-4B20-9B9D-B03D9D704882}"/>
              </a:ext>
            </a:extLst>
          </p:cNvPr>
          <p:cNvSpPr/>
          <p:nvPr/>
        </p:nvSpPr>
        <p:spPr>
          <a:xfrm>
            <a:off x="738511" y="2352728"/>
            <a:ext cx="2099922" cy="284693"/>
          </a:xfrm>
          <a:prstGeom prst="rect">
            <a:avLst/>
          </a:prstGeom>
        </p:spPr>
        <p:txBody>
          <a:bodyPr wrap="square">
            <a:spAutoFit/>
          </a:bodyPr>
          <a:lstStyle/>
          <a:p>
            <a:pPr algn="ctr" defTabSz="596164" eaLnBrk="1" fontAlgn="auto" hangingPunct="1">
              <a:lnSpc>
                <a:spcPts val="1500"/>
              </a:lnSpc>
              <a:spcBef>
                <a:spcPts val="0"/>
              </a:spcBef>
              <a:spcAft>
                <a:spcPts val="0"/>
              </a:spcAft>
              <a:defRPr/>
            </a:pPr>
            <a:r>
              <a:rPr lang="en-US" b="1" dirty="0">
                <a:solidFill>
                  <a:prstClr val="white"/>
                </a:solidFill>
                <a:latin typeface="Calibri" panose="020F0502020204030204"/>
                <a:cs typeface="Calibri" panose="020F0502020204030204" pitchFamily="34" charset="0"/>
              </a:rPr>
              <a:t>Reimagine Aid</a:t>
            </a:r>
            <a:endParaRPr lang="en-US" sz="1350" b="1" dirty="0">
              <a:solidFill>
                <a:prstClr val="black"/>
              </a:solidFill>
              <a:latin typeface="Calibri" panose="020F0502020204030204"/>
            </a:endParaRPr>
          </a:p>
        </p:txBody>
      </p:sp>
      <p:sp>
        <p:nvSpPr>
          <p:cNvPr id="22" name="Rectangle 21">
            <a:extLst>
              <a:ext uri="{FF2B5EF4-FFF2-40B4-BE49-F238E27FC236}">
                <a16:creationId xmlns:a16="http://schemas.microsoft.com/office/drawing/2014/main" id="{D9C82812-12A5-49C5-9D94-CD851E07BFCD}"/>
              </a:ext>
            </a:extLst>
          </p:cNvPr>
          <p:cNvSpPr/>
          <p:nvPr/>
        </p:nvSpPr>
        <p:spPr>
          <a:xfrm>
            <a:off x="6344690" y="2698671"/>
            <a:ext cx="2087431" cy="284693"/>
          </a:xfrm>
          <a:prstGeom prst="rect">
            <a:avLst/>
          </a:prstGeom>
        </p:spPr>
        <p:txBody>
          <a:bodyPr wrap="square">
            <a:spAutoFit/>
          </a:bodyPr>
          <a:lstStyle/>
          <a:p>
            <a:pPr algn="ctr" defTabSz="596164" eaLnBrk="1" fontAlgn="auto" hangingPunct="1">
              <a:lnSpc>
                <a:spcPts val="1500"/>
              </a:lnSpc>
              <a:spcBef>
                <a:spcPts val="0"/>
              </a:spcBef>
              <a:spcAft>
                <a:spcPts val="0"/>
              </a:spcAft>
              <a:defRPr/>
            </a:pPr>
            <a:r>
              <a:rPr lang="en-US" sz="1350" dirty="0">
                <a:solidFill>
                  <a:prstClr val="white"/>
                </a:solidFill>
                <a:latin typeface="Calibri" panose="020F0502020204030204"/>
                <a:ea typeface="+mn-ea"/>
                <a:cs typeface="Calibri" panose="020F0502020204030204" pitchFamily="34" charset="0"/>
              </a:rPr>
              <a:t>Reimagine Aid</a:t>
            </a:r>
            <a:endParaRPr lang="en-US" sz="1350" dirty="0">
              <a:solidFill>
                <a:prstClr val="black"/>
              </a:solidFill>
              <a:latin typeface="Calibri" panose="020F0502020204030204"/>
              <a:ea typeface="+mn-ea"/>
            </a:endParaRPr>
          </a:p>
        </p:txBody>
      </p:sp>
      <p:sp>
        <p:nvSpPr>
          <p:cNvPr id="3" name="Title 2">
            <a:extLst>
              <a:ext uri="{FF2B5EF4-FFF2-40B4-BE49-F238E27FC236}">
                <a16:creationId xmlns:a16="http://schemas.microsoft.com/office/drawing/2014/main" id="{90F61456-55CB-4871-B890-51327585140D}"/>
              </a:ext>
            </a:extLst>
          </p:cNvPr>
          <p:cNvSpPr>
            <a:spLocks noGrp="1"/>
          </p:cNvSpPr>
          <p:nvPr>
            <p:ph type="title"/>
          </p:nvPr>
        </p:nvSpPr>
        <p:spPr/>
        <p:txBody>
          <a:bodyPr>
            <a:normAutofit fontScale="90000"/>
          </a:bodyPr>
          <a:lstStyle/>
          <a:p>
            <a:r>
              <a:rPr lang="en-IN" dirty="0"/>
              <a:t>How We Deliver on Our Mission</a:t>
            </a:r>
            <a:endParaRPr lang="en-US" dirty="0"/>
          </a:p>
        </p:txBody>
      </p:sp>
      <p:sp>
        <p:nvSpPr>
          <p:cNvPr id="11" name="Rectangle 10">
            <a:extLst>
              <a:ext uri="{FF2B5EF4-FFF2-40B4-BE49-F238E27FC236}">
                <a16:creationId xmlns:a16="http://schemas.microsoft.com/office/drawing/2014/main" id="{F6273556-4A9E-4276-8403-F8B1E81157CB}"/>
              </a:ext>
            </a:extLst>
          </p:cNvPr>
          <p:cNvSpPr/>
          <p:nvPr/>
        </p:nvSpPr>
        <p:spPr>
          <a:xfrm>
            <a:off x="409620" y="3073132"/>
            <a:ext cx="2790250" cy="1754326"/>
          </a:xfrm>
          <a:prstGeom prst="rect">
            <a:avLst/>
          </a:prstGeom>
        </p:spPr>
        <p:txBody>
          <a:bodyPr wrap="square">
            <a:spAutoFit/>
          </a:bodyPr>
          <a:lstStyle/>
          <a:p>
            <a:pPr algn="ctr" defTabSz="596164">
              <a:defRPr/>
            </a:pPr>
            <a:r>
              <a:rPr lang="en-US" dirty="0">
                <a:solidFill>
                  <a:prstClr val="white"/>
                </a:solidFill>
                <a:latin typeface="Calibri" panose="020F0502020204030204" pitchFamily="34" charset="0"/>
                <a:ea typeface="Segoe UI"/>
                <a:cs typeface="Calibri" panose="020F0502020204030204" pitchFamily="34" charset="0"/>
              </a:rPr>
              <a:t>Business Enablement</a:t>
            </a:r>
          </a:p>
          <a:p>
            <a:pPr algn="ctr" defTabSz="596164">
              <a:defRPr/>
            </a:pPr>
            <a:r>
              <a:rPr lang="en-US" dirty="0">
                <a:solidFill>
                  <a:prstClr val="white"/>
                </a:solidFill>
                <a:latin typeface="Calibri" panose="020F0502020204030204" pitchFamily="34" charset="0"/>
                <a:ea typeface="Open Sans" panose="020B0606030504020204" pitchFamily="34" charset="0"/>
                <a:cs typeface="Calibri" panose="020F0502020204030204" pitchFamily="34" charset="0"/>
              </a:rPr>
              <a:t>Capacity Building</a:t>
            </a:r>
          </a:p>
          <a:p>
            <a:pPr algn="ctr" defTabSz="596164">
              <a:defRPr/>
            </a:pPr>
            <a:r>
              <a:rPr lang="en-US" dirty="0">
                <a:solidFill>
                  <a:prstClr val="white"/>
                </a:solidFill>
                <a:latin typeface="Calibri" panose="020F0502020204030204" pitchFamily="34" charset="0"/>
                <a:ea typeface="Open Sans" panose="020B0606030504020204" pitchFamily="34" charset="0"/>
                <a:cs typeface="Calibri" panose="020F0502020204030204" pitchFamily="34" charset="0"/>
              </a:rPr>
              <a:t>Technology &amp; Operating Standards</a:t>
            </a:r>
          </a:p>
          <a:p>
            <a:pPr algn="ctr" defTabSz="596164">
              <a:defRPr/>
            </a:pPr>
            <a:r>
              <a:rPr lang="en-US" dirty="0">
                <a:solidFill>
                  <a:prstClr val="white"/>
                </a:solidFill>
                <a:latin typeface="Calibri" panose="020F0502020204030204" pitchFamily="34" charset="0"/>
                <a:ea typeface="Open Sans" panose="020B0606030504020204" pitchFamily="34" charset="0"/>
                <a:cs typeface="Calibri" panose="020F0502020204030204" pitchFamily="34" charset="0"/>
              </a:rPr>
              <a:t>Sector Benchmarks</a:t>
            </a:r>
            <a:endParaRPr lang="en-US" dirty="0">
              <a:solidFill>
                <a:prstClr val="white"/>
              </a:solidFill>
              <a:latin typeface="Calibri" panose="020F0502020204030204" pitchFamily="34" charset="0"/>
              <a:ea typeface="Segoe UI"/>
              <a:cs typeface="Calibri" panose="020F0502020204030204" pitchFamily="34" charset="0"/>
            </a:endParaRPr>
          </a:p>
          <a:p>
            <a:pPr algn="ctr" defTabSz="596164" eaLnBrk="1" fontAlgn="auto" hangingPunct="1">
              <a:spcBef>
                <a:spcPts val="0"/>
              </a:spcBef>
              <a:spcAft>
                <a:spcPts val="0"/>
              </a:spcAft>
              <a:defRPr/>
            </a:pPr>
            <a:endParaRPr lang="en-IN" dirty="0">
              <a:solidFill>
                <a:prstClr val="white"/>
              </a:solidFill>
              <a:latin typeface="Calibri" panose="020F0502020204030204"/>
              <a:ea typeface="Open Sans" panose="020B0606030504020204" pitchFamily="34" charset="0"/>
              <a:cs typeface="Open Sans" panose="020B0606030504020204" pitchFamily="34" charset="0"/>
            </a:endParaRPr>
          </a:p>
        </p:txBody>
      </p:sp>
      <p:pic>
        <p:nvPicPr>
          <p:cNvPr id="5" name="Picture 4" descr="A group of people standing in front of a store&#10;&#10;Description automatically generated">
            <a:extLst>
              <a:ext uri="{FF2B5EF4-FFF2-40B4-BE49-F238E27FC236}">
                <a16:creationId xmlns:a16="http://schemas.microsoft.com/office/drawing/2014/main" id="{AE53B69F-5EC8-4EDE-A508-33164D8A3D3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15816" r="28354"/>
          <a:stretch/>
        </p:blipFill>
        <p:spPr>
          <a:xfrm>
            <a:off x="3219220" y="1653307"/>
            <a:ext cx="5567590" cy="3834726"/>
          </a:xfrm>
          <a:prstGeom prst="rect">
            <a:avLst/>
          </a:prstGeom>
        </p:spPr>
      </p:pic>
    </p:spTree>
    <p:extLst>
      <p:ext uri="{BB962C8B-B14F-4D97-AF65-F5344CB8AC3E}">
        <p14:creationId xmlns:p14="http://schemas.microsoft.com/office/powerpoint/2010/main" val="418421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3C34713-CBC0-42D2-BAA0-BE34A6981EE1}"/>
              </a:ext>
            </a:extLst>
          </p:cNvPr>
          <p:cNvGrpSpPr/>
          <p:nvPr/>
        </p:nvGrpSpPr>
        <p:grpSpPr>
          <a:xfrm>
            <a:off x="2919709" y="1538249"/>
            <a:ext cx="8053091" cy="4938751"/>
            <a:chOff x="3891931" y="573533"/>
            <a:chExt cx="10677833" cy="6583286"/>
          </a:xfrm>
        </p:grpSpPr>
        <p:sp>
          <p:nvSpPr>
            <p:cNvPr id="70" name="Oval 69">
              <a:extLst>
                <a:ext uri="{FF2B5EF4-FFF2-40B4-BE49-F238E27FC236}">
                  <a16:creationId xmlns:a16="http://schemas.microsoft.com/office/drawing/2014/main" id="{4B19C1AE-5C0E-4BAE-A88C-E392628294A6}"/>
                </a:ext>
              </a:extLst>
            </p:cNvPr>
            <p:cNvSpPr/>
            <p:nvPr/>
          </p:nvSpPr>
          <p:spPr>
            <a:xfrm>
              <a:off x="3891931" y="3979858"/>
              <a:ext cx="10677833" cy="3176961"/>
            </a:xfrm>
            <a:prstGeom prst="ellipse">
              <a:avLst/>
            </a:prstGeom>
            <a:gradFill flip="none" rotWithShape="1">
              <a:gsLst>
                <a:gs pos="0">
                  <a:schemeClr val="tx1"/>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46" eaLnBrk="1" fontAlgn="auto" hangingPunct="1">
                <a:spcBef>
                  <a:spcPts val="0"/>
                </a:spcBef>
                <a:spcAft>
                  <a:spcPts val="0"/>
                </a:spcAft>
                <a:defRPr/>
              </a:pPr>
              <a:endParaRPr lang="en-US" sz="1350" dirty="0">
                <a:solidFill>
                  <a:srgbClr val="FFFFFF"/>
                </a:solidFill>
                <a:latin typeface="Calibri" panose="020F0502020204030204" pitchFamily="34" charset="0"/>
              </a:endParaRPr>
            </a:p>
          </p:txBody>
        </p:sp>
        <p:grpSp>
          <p:nvGrpSpPr>
            <p:cNvPr id="4" name="Group 3">
              <a:extLst>
                <a:ext uri="{FF2B5EF4-FFF2-40B4-BE49-F238E27FC236}">
                  <a16:creationId xmlns:a16="http://schemas.microsoft.com/office/drawing/2014/main" id="{5E802709-C7FE-46E2-BB30-674D95070B8B}"/>
                </a:ext>
              </a:extLst>
            </p:cNvPr>
            <p:cNvGrpSpPr/>
            <p:nvPr/>
          </p:nvGrpSpPr>
          <p:grpSpPr>
            <a:xfrm>
              <a:off x="6750002" y="573533"/>
              <a:ext cx="5382747" cy="5061178"/>
              <a:chOff x="6880206" y="561272"/>
              <a:chExt cx="5382747" cy="5061178"/>
            </a:xfrm>
          </p:grpSpPr>
          <p:grpSp>
            <p:nvGrpSpPr>
              <p:cNvPr id="69" name="Group 68">
                <a:extLst>
                  <a:ext uri="{FF2B5EF4-FFF2-40B4-BE49-F238E27FC236}">
                    <a16:creationId xmlns:a16="http://schemas.microsoft.com/office/drawing/2014/main" id="{A3EC2F6A-C10A-4240-BD4C-0683628B79A7}"/>
                  </a:ext>
                </a:extLst>
              </p:cNvPr>
              <p:cNvGrpSpPr/>
              <p:nvPr/>
            </p:nvGrpSpPr>
            <p:grpSpPr>
              <a:xfrm>
                <a:off x="6880206" y="561272"/>
                <a:ext cx="5382747" cy="5061178"/>
                <a:chOff x="3625532" y="321316"/>
                <a:chExt cx="4937760" cy="4663440"/>
              </a:xfrm>
            </p:grpSpPr>
            <p:sp>
              <p:nvSpPr>
                <p:cNvPr id="48" name="Oval 47">
                  <a:extLst>
                    <a:ext uri="{FF2B5EF4-FFF2-40B4-BE49-F238E27FC236}">
                      <a16:creationId xmlns:a16="http://schemas.microsoft.com/office/drawing/2014/main" id="{89E8123A-E951-486D-948E-BE785ECAD6DB}"/>
                    </a:ext>
                  </a:extLst>
                </p:cNvPr>
                <p:cNvSpPr/>
                <p:nvPr/>
              </p:nvSpPr>
              <p:spPr>
                <a:xfrm>
                  <a:off x="3625532" y="321316"/>
                  <a:ext cx="4937760" cy="4663440"/>
                </a:xfrm>
                <a:prstGeom prst="ellipse">
                  <a:avLst/>
                </a:prstGeom>
                <a:solidFill>
                  <a:schemeClr val="accent1"/>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685846" eaLnBrk="1" fontAlgn="auto" hangingPunct="1">
                    <a:spcBef>
                      <a:spcPts val="0"/>
                    </a:spcBef>
                    <a:spcAft>
                      <a:spcPts val="0"/>
                    </a:spcAft>
                    <a:defRPr/>
                  </a:pPr>
                  <a:endParaRPr lang="en-US" sz="1350">
                    <a:solidFill>
                      <a:prstClr val="white"/>
                    </a:solidFill>
                    <a:latin typeface="Calibri" panose="020F0502020204030204"/>
                  </a:endParaRPr>
                </a:p>
              </p:txBody>
            </p:sp>
            <p:sp>
              <p:nvSpPr>
                <p:cNvPr id="49" name="Oval 48">
                  <a:extLst>
                    <a:ext uri="{FF2B5EF4-FFF2-40B4-BE49-F238E27FC236}">
                      <a16:creationId xmlns:a16="http://schemas.microsoft.com/office/drawing/2014/main" id="{B5424B2F-B098-416B-8DE9-E8D4A2F4DA85}"/>
                    </a:ext>
                  </a:extLst>
                </p:cNvPr>
                <p:cNvSpPr>
                  <a:spLocks noChangeAspect="1"/>
                </p:cNvSpPr>
                <p:nvPr/>
              </p:nvSpPr>
              <p:spPr>
                <a:xfrm>
                  <a:off x="4128452" y="796297"/>
                  <a:ext cx="3931920" cy="3713479"/>
                </a:xfrm>
                <a:prstGeom prst="ellipse">
                  <a:avLst/>
                </a:prstGeom>
                <a:solidFill>
                  <a:schemeClr val="bg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46" eaLnBrk="1" fontAlgn="auto" hangingPunct="1">
                    <a:spcBef>
                      <a:spcPts val="0"/>
                    </a:spcBef>
                    <a:spcAft>
                      <a:spcPts val="0"/>
                    </a:spcAft>
                    <a:defRPr/>
                  </a:pPr>
                  <a:endParaRPr lang="en-US" sz="1350">
                    <a:solidFill>
                      <a:prstClr val="white"/>
                    </a:solidFill>
                    <a:latin typeface="Calibri" panose="020F0502020204030204"/>
                  </a:endParaRPr>
                </a:p>
              </p:txBody>
            </p:sp>
            <p:sp>
              <p:nvSpPr>
                <p:cNvPr id="50" name="Oval 49">
                  <a:extLst>
                    <a:ext uri="{FF2B5EF4-FFF2-40B4-BE49-F238E27FC236}">
                      <a16:creationId xmlns:a16="http://schemas.microsoft.com/office/drawing/2014/main" id="{0B8FFFAA-4A17-451B-88DF-4D621555B9E4}"/>
                    </a:ext>
                  </a:extLst>
                </p:cNvPr>
                <p:cNvSpPr>
                  <a:spLocks noChangeAspect="1"/>
                </p:cNvSpPr>
                <p:nvPr/>
              </p:nvSpPr>
              <p:spPr>
                <a:xfrm>
                  <a:off x="4768532" y="1400816"/>
                  <a:ext cx="2651760" cy="250444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46" eaLnBrk="1" fontAlgn="auto" hangingPunct="1">
                    <a:spcBef>
                      <a:spcPts val="0"/>
                    </a:spcBef>
                    <a:spcAft>
                      <a:spcPts val="0"/>
                    </a:spcAft>
                    <a:defRPr/>
                  </a:pPr>
                  <a:endParaRPr lang="en-US" sz="1350">
                    <a:solidFill>
                      <a:prstClr val="white"/>
                    </a:solidFill>
                    <a:latin typeface="Calibri" panose="020F0502020204030204"/>
                  </a:endParaRPr>
                </a:p>
              </p:txBody>
            </p:sp>
            <p:sp>
              <p:nvSpPr>
                <p:cNvPr id="52" name="Oval 51">
                  <a:extLst>
                    <a:ext uri="{FF2B5EF4-FFF2-40B4-BE49-F238E27FC236}">
                      <a16:creationId xmlns:a16="http://schemas.microsoft.com/office/drawing/2014/main" id="{13B8C3E1-22BA-46E8-9973-8A7B76E0A326}"/>
                    </a:ext>
                  </a:extLst>
                </p:cNvPr>
                <p:cNvSpPr>
                  <a:spLocks noChangeAspect="1"/>
                </p:cNvSpPr>
                <p:nvPr/>
              </p:nvSpPr>
              <p:spPr>
                <a:xfrm>
                  <a:off x="5501566" y="2152226"/>
                  <a:ext cx="1136773" cy="1097280"/>
                </a:xfrm>
                <a:prstGeom prst="ellipse">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46" eaLnBrk="1" fontAlgn="auto" hangingPunct="1">
                    <a:spcBef>
                      <a:spcPts val="0"/>
                    </a:spcBef>
                    <a:spcAft>
                      <a:spcPts val="0"/>
                    </a:spcAft>
                    <a:defRPr/>
                  </a:pPr>
                  <a:endParaRPr lang="en-US" sz="1350">
                    <a:solidFill>
                      <a:prstClr val="white"/>
                    </a:solidFill>
                    <a:latin typeface="Calibri" panose="020F0502020204030204"/>
                  </a:endParaRPr>
                </a:p>
              </p:txBody>
            </p:sp>
          </p:grpSp>
          <p:sp>
            <p:nvSpPr>
              <p:cNvPr id="61" name="Rectangle 60">
                <a:extLst>
                  <a:ext uri="{FF2B5EF4-FFF2-40B4-BE49-F238E27FC236}">
                    <a16:creationId xmlns:a16="http://schemas.microsoft.com/office/drawing/2014/main" id="{25DC755F-FF1B-4B4C-A056-8AAA52265BED}"/>
                  </a:ext>
                </a:extLst>
              </p:cNvPr>
              <p:cNvSpPr/>
              <p:nvPr/>
            </p:nvSpPr>
            <p:spPr>
              <a:xfrm rot="2095589">
                <a:off x="8268695" y="1098350"/>
                <a:ext cx="3809320" cy="2700502"/>
              </a:xfrm>
              <a:prstGeom prst="rect">
                <a:avLst/>
              </a:prstGeom>
              <a:noFill/>
              <a:scene3d>
                <a:camera prst="orthographicFront"/>
                <a:lightRig rig="threePt" dir="t"/>
              </a:scene3d>
            </p:spPr>
            <p:txBody>
              <a:bodyPr spcFirstLastPara="1" wrap="none" lIns="68598" tIns="34299" rIns="68598" bIns="34299" numCol="1">
                <a:prstTxWarp prst="textArchUp">
                  <a:avLst/>
                </a:prstTxWarp>
                <a:spAutoFit/>
              </a:bodyPr>
              <a:lstStyle/>
              <a:p>
                <a:pPr algn="ctr" defTabSz="685846" eaLnBrk="1" fontAlgn="auto" hangingPunct="1">
                  <a:spcBef>
                    <a:spcPts val="0"/>
                  </a:spcBef>
                  <a:spcAft>
                    <a:spcPts val="0"/>
                  </a:spcAft>
                  <a:defRPr/>
                </a:pPr>
                <a:r>
                  <a:rPr lang="en-US" dirty="0">
                    <a:ln w="0"/>
                    <a:solidFill>
                      <a:prstClr val="white"/>
                    </a:solidFill>
                    <a:latin typeface="Calibri" panose="020F0502020204030204"/>
                    <a:ea typeface="+mn-ea"/>
                  </a:rPr>
                  <a:t>Sector Transformation</a:t>
                </a:r>
              </a:p>
            </p:txBody>
          </p:sp>
          <p:sp>
            <p:nvSpPr>
              <p:cNvPr id="62" name="Rectangle 61">
                <a:extLst>
                  <a:ext uri="{FF2B5EF4-FFF2-40B4-BE49-F238E27FC236}">
                    <a16:creationId xmlns:a16="http://schemas.microsoft.com/office/drawing/2014/main" id="{F6C0B9C3-A75A-48AE-A7AD-292A38C4FBF2}"/>
                  </a:ext>
                </a:extLst>
              </p:cNvPr>
              <p:cNvSpPr/>
              <p:nvPr/>
            </p:nvSpPr>
            <p:spPr>
              <a:xfrm rot="2833006">
                <a:off x="8308962" y="1537839"/>
                <a:ext cx="3032822" cy="2700502"/>
              </a:xfrm>
              <a:prstGeom prst="rect">
                <a:avLst/>
              </a:prstGeom>
              <a:noFill/>
              <a:scene3d>
                <a:camera prst="orthographicFront"/>
                <a:lightRig rig="threePt" dir="t"/>
              </a:scene3d>
            </p:spPr>
            <p:txBody>
              <a:bodyPr spcFirstLastPara="1" wrap="none" lIns="68598" tIns="34299" rIns="68598" bIns="34299" numCol="1">
                <a:prstTxWarp prst="textArchUp">
                  <a:avLst/>
                </a:prstTxWarp>
                <a:spAutoFit/>
              </a:bodyPr>
              <a:lstStyle/>
              <a:p>
                <a:pPr algn="ctr" defTabSz="685846" eaLnBrk="1" fontAlgn="auto" hangingPunct="1">
                  <a:spcBef>
                    <a:spcPts val="0"/>
                  </a:spcBef>
                  <a:spcAft>
                    <a:spcPts val="0"/>
                  </a:spcAft>
                  <a:defRPr/>
                </a:pPr>
                <a:r>
                  <a:rPr lang="en-US" sz="2401" dirty="0">
                    <a:ln w="0"/>
                    <a:solidFill>
                      <a:prstClr val="white"/>
                    </a:solidFill>
                    <a:latin typeface="Calibri" panose="020F0502020204030204"/>
                    <a:ea typeface="+mn-ea"/>
                  </a:rPr>
                  <a:t>Generalization/Widespread Adoption</a:t>
                </a:r>
              </a:p>
            </p:txBody>
          </p:sp>
          <p:sp>
            <p:nvSpPr>
              <p:cNvPr id="63" name="Rectangle 62">
                <a:extLst>
                  <a:ext uri="{FF2B5EF4-FFF2-40B4-BE49-F238E27FC236}">
                    <a16:creationId xmlns:a16="http://schemas.microsoft.com/office/drawing/2014/main" id="{4ED2114F-42DA-4234-98DE-2B94C03E3A92}"/>
                  </a:ext>
                </a:extLst>
              </p:cNvPr>
              <p:cNvSpPr/>
              <p:nvPr/>
            </p:nvSpPr>
            <p:spPr>
              <a:xfrm rot="2129340">
                <a:off x="8221503" y="2082964"/>
                <a:ext cx="2172864" cy="2949187"/>
              </a:xfrm>
              <a:prstGeom prst="rect">
                <a:avLst/>
              </a:prstGeom>
              <a:noFill/>
              <a:scene3d>
                <a:camera prst="orthographicFront"/>
                <a:lightRig rig="threePt" dir="t"/>
              </a:scene3d>
            </p:spPr>
            <p:txBody>
              <a:bodyPr spcFirstLastPara="1" wrap="none" lIns="68598" tIns="34299" rIns="68598" bIns="34299" numCol="1">
                <a:prstTxWarp prst="textArchUp">
                  <a:avLst/>
                </a:prstTxWarp>
                <a:spAutoFit/>
              </a:bodyPr>
              <a:lstStyle/>
              <a:p>
                <a:pPr algn="ctr" defTabSz="685846" eaLnBrk="1" fontAlgn="auto" hangingPunct="1">
                  <a:spcBef>
                    <a:spcPts val="0"/>
                  </a:spcBef>
                  <a:spcAft>
                    <a:spcPts val="0"/>
                  </a:spcAft>
                  <a:defRPr/>
                </a:pPr>
                <a:r>
                  <a:rPr lang="en-US" dirty="0">
                    <a:ln w="0"/>
                    <a:solidFill>
                      <a:prstClr val="white"/>
                    </a:solidFill>
                    <a:latin typeface="Calibri" panose="020F0502020204030204"/>
                    <a:ea typeface="+mn-ea"/>
                  </a:rPr>
                  <a:t>Reimagined Approach</a:t>
                </a:r>
              </a:p>
            </p:txBody>
          </p:sp>
        </p:grpSp>
      </p:grpSp>
      <p:sp>
        <p:nvSpPr>
          <p:cNvPr id="3" name="Slide Number Placeholder 2">
            <a:extLst>
              <a:ext uri="{FF2B5EF4-FFF2-40B4-BE49-F238E27FC236}">
                <a16:creationId xmlns:a16="http://schemas.microsoft.com/office/drawing/2014/main" id="{3A806B30-6589-4547-987D-02587711BB5E}"/>
              </a:ext>
            </a:extLst>
          </p:cNvPr>
          <p:cNvSpPr>
            <a:spLocks noGrp="1"/>
          </p:cNvSpPr>
          <p:nvPr>
            <p:ph type="sldNum" sz="quarter" idx="4294967295"/>
          </p:nvPr>
        </p:nvSpPr>
        <p:spPr>
          <a:xfrm>
            <a:off x="11155280" y="5721481"/>
            <a:ext cx="1420513" cy="273915"/>
          </a:xfrm>
        </p:spPr>
        <p:txBody>
          <a:bodyPr/>
          <a:lstStyle/>
          <a:p>
            <a:pPr algn="r" defTabSz="685846" eaLnBrk="1" fontAlgn="auto" hangingPunct="1">
              <a:spcBef>
                <a:spcPts val="0"/>
              </a:spcBef>
              <a:spcAft>
                <a:spcPts val="0"/>
              </a:spcAft>
              <a:defRPr/>
            </a:pPr>
            <a:fld id="{A76ECD97-4CCD-4540-BE2C-D47004C954B5}" type="slidenum">
              <a:rPr lang="en-US" sz="900">
                <a:solidFill>
                  <a:prstClr val="black">
                    <a:tint val="75000"/>
                  </a:prstClr>
                </a:solidFill>
                <a:latin typeface="Calibri" panose="020F0502020204030204"/>
                <a:ea typeface="+mn-ea"/>
              </a:rPr>
              <a:pPr algn="r" defTabSz="685846" eaLnBrk="1" fontAlgn="auto" hangingPunct="1">
                <a:spcBef>
                  <a:spcPts val="0"/>
                </a:spcBef>
                <a:spcAft>
                  <a:spcPts val="0"/>
                </a:spcAft>
                <a:defRPr/>
              </a:pPr>
              <a:t>45</a:t>
            </a:fld>
            <a:endParaRPr lang="en-US" sz="900">
              <a:solidFill>
                <a:prstClr val="black">
                  <a:tint val="75000"/>
                </a:prstClr>
              </a:solidFill>
              <a:latin typeface="Calibri" panose="020F0502020204030204"/>
              <a:ea typeface="+mn-ea"/>
            </a:endParaRPr>
          </a:p>
        </p:txBody>
      </p:sp>
      <p:sp>
        <p:nvSpPr>
          <p:cNvPr id="2" name="Title 1">
            <a:extLst>
              <a:ext uri="{FF2B5EF4-FFF2-40B4-BE49-F238E27FC236}">
                <a16:creationId xmlns:a16="http://schemas.microsoft.com/office/drawing/2014/main" id="{1D1B8EA0-C54C-45F7-BA01-5A180A191860}"/>
              </a:ext>
            </a:extLst>
          </p:cNvPr>
          <p:cNvSpPr>
            <a:spLocks noGrp="1"/>
          </p:cNvSpPr>
          <p:nvPr>
            <p:ph type="title"/>
          </p:nvPr>
        </p:nvSpPr>
        <p:spPr/>
        <p:txBody>
          <a:bodyPr>
            <a:normAutofit fontScale="90000"/>
          </a:bodyPr>
          <a:lstStyle/>
          <a:p>
            <a:r>
              <a:rPr lang="en-US" dirty="0"/>
              <a:t>NetHope Value</a:t>
            </a:r>
          </a:p>
        </p:txBody>
      </p:sp>
      <p:sp>
        <p:nvSpPr>
          <p:cNvPr id="26" name="Freeform: Shape 25">
            <a:extLst>
              <a:ext uri="{FF2B5EF4-FFF2-40B4-BE49-F238E27FC236}">
                <a16:creationId xmlns:a16="http://schemas.microsoft.com/office/drawing/2014/main" id="{3EBC6A28-B5A2-481A-A196-50C406495154}"/>
              </a:ext>
            </a:extLst>
          </p:cNvPr>
          <p:cNvSpPr/>
          <p:nvPr/>
        </p:nvSpPr>
        <p:spPr>
          <a:xfrm>
            <a:off x="2844469" y="4470593"/>
            <a:ext cx="58942" cy="13226"/>
          </a:xfrm>
          <a:custGeom>
            <a:avLst/>
            <a:gdLst>
              <a:gd name="connsiteX0" fmla="*/ 78532 w 78569"/>
              <a:gd name="connsiteY0" fmla="*/ 0 h 17630"/>
              <a:gd name="connsiteX1" fmla="*/ 78569 w 78569"/>
              <a:gd name="connsiteY1" fmla="*/ 100 h 17630"/>
              <a:gd name="connsiteX2" fmla="*/ 0 w 78569"/>
              <a:gd name="connsiteY2" fmla="*/ 17630 h 17630"/>
              <a:gd name="connsiteX3" fmla="*/ 78532 w 78569"/>
              <a:gd name="connsiteY3" fmla="*/ 0 h 17630"/>
            </a:gdLst>
            <a:ahLst/>
            <a:cxnLst>
              <a:cxn ang="0">
                <a:pos x="connsiteX0" y="connsiteY0"/>
              </a:cxn>
              <a:cxn ang="0">
                <a:pos x="connsiteX1" y="connsiteY1"/>
              </a:cxn>
              <a:cxn ang="0">
                <a:pos x="connsiteX2" y="connsiteY2"/>
              </a:cxn>
              <a:cxn ang="0">
                <a:pos x="connsiteX3" y="connsiteY3"/>
              </a:cxn>
            </a:cxnLst>
            <a:rect l="l" t="t" r="r" b="b"/>
            <a:pathLst>
              <a:path w="78569" h="17630">
                <a:moveTo>
                  <a:pt x="78532" y="0"/>
                </a:moveTo>
                <a:lnTo>
                  <a:pt x="78569" y="100"/>
                </a:lnTo>
                <a:lnTo>
                  <a:pt x="0" y="17630"/>
                </a:lnTo>
                <a:lnTo>
                  <a:pt x="78532" y="0"/>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E70D0AC-2AB4-4AC2-8273-7B7C96CFF03E}"/>
              </a:ext>
            </a:extLst>
          </p:cNvPr>
          <p:cNvGrpSpPr/>
          <p:nvPr/>
        </p:nvGrpSpPr>
        <p:grpSpPr>
          <a:xfrm>
            <a:off x="180306" y="1684654"/>
            <a:ext cx="2720584" cy="3399061"/>
            <a:chOff x="240344" y="1103810"/>
            <a:chExt cx="3626501" cy="4530901"/>
          </a:xfrm>
          <a:solidFill>
            <a:schemeClr val="accent6">
              <a:lumMod val="60000"/>
              <a:lumOff val="40000"/>
            </a:schemeClr>
          </a:solidFill>
        </p:grpSpPr>
        <p:sp>
          <p:nvSpPr>
            <p:cNvPr id="34" name="Freeform: Shape 33">
              <a:extLst>
                <a:ext uri="{FF2B5EF4-FFF2-40B4-BE49-F238E27FC236}">
                  <a16:creationId xmlns:a16="http://schemas.microsoft.com/office/drawing/2014/main" id="{488831CA-9D03-4AEF-81D7-09A449FC2905}"/>
                </a:ext>
              </a:extLst>
            </p:cNvPr>
            <p:cNvSpPr/>
            <p:nvPr/>
          </p:nvSpPr>
          <p:spPr>
            <a:xfrm>
              <a:off x="280944" y="1103810"/>
              <a:ext cx="3585901" cy="4530901"/>
            </a:xfrm>
            <a:custGeom>
              <a:avLst/>
              <a:gdLst>
                <a:gd name="connsiteX0" fmla="*/ 4801 w 3585901"/>
                <a:gd name="connsiteY0" fmla="*/ 0 h 4530901"/>
                <a:gd name="connsiteX1" fmla="*/ 35826 w 3585901"/>
                <a:gd name="connsiteY1" fmla="*/ 5523 h 4530901"/>
                <a:gd name="connsiteX2" fmla="*/ 234684 w 3585901"/>
                <a:gd name="connsiteY2" fmla="*/ 202545 h 4530901"/>
                <a:gd name="connsiteX3" fmla="*/ 3521580 w 3585901"/>
                <a:gd name="connsiteY3" fmla="*/ 3556469 h 4530901"/>
                <a:gd name="connsiteX4" fmla="*/ 3585901 w 3585901"/>
                <a:gd name="connsiteY4" fmla="*/ 3730727 h 4530901"/>
                <a:gd name="connsiteX5" fmla="*/ 3507369 w 3585901"/>
                <a:gd name="connsiteY5" fmla="*/ 3748357 h 4530901"/>
                <a:gd name="connsiteX6" fmla="*/ 0 w 3585901"/>
                <a:gd name="connsiteY6" fmla="*/ 4530901 h 4530901"/>
                <a:gd name="connsiteX7" fmla="*/ 0 w 3585901"/>
                <a:gd name="connsiteY7" fmla="*/ 904322 h 4530901"/>
                <a:gd name="connsiteX8" fmla="*/ 4801 w 3585901"/>
                <a:gd name="connsiteY8" fmla="*/ 0 h 453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5901" h="4530901">
                  <a:moveTo>
                    <a:pt x="4801" y="0"/>
                  </a:moveTo>
                  <a:lnTo>
                    <a:pt x="35826" y="5523"/>
                  </a:lnTo>
                  <a:lnTo>
                    <a:pt x="234684" y="202545"/>
                  </a:lnTo>
                  <a:cubicBezTo>
                    <a:pt x="1371927" y="1270649"/>
                    <a:pt x="2869798" y="1906545"/>
                    <a:pt x="3521580" y="3556469"/>
                  </a:cubicBezTo>
                  <a:lnTo>
                    <a:pt x="3585901" y="3730727"/>
                  </a:lnTo>
                  <a:lnTo>
                    <a:pt x="3507369" y="3748357"/>
                  </a:lnTo>
                  <a:lnTo>
                    <a:pt x="0" y="4530901"/>
                  </a:lnTo>
                  <a:lnTo>
                    <a:pt x="0" y="904322"/>
                  </a:lnTo>
                  <a:lnTo>
                    <a:pt x="4801"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E3C1980-E0E2-440E-B400-38195EBDB440}"/>
                </a:ext>
              </a:extLst>
            </p:cNvPr>
            <p:cNvSpPr txBox="1"/>
            <p:nvPr/>
          </p:nvSpPr>
          <p:spPr>
            <a:xfrm>
              <a:off x="240344" y="3545421"/>
              <a:ext cx="2372236" cy="1415916"/>
            </a:xfrm>
            <a:prstGeom prst="rect">
              <a:avLst/>
            </a:prstGeom>
            <a:grpFill/>
          </p:spPr>
          <p:txBody>
            <a:bodyPr wrap="square" rtlCol="0">
              <a:spAutoFit/>
            </a:bodyPr>
            <a:lstStyle/>
            <a:p>
              <a:pPr algn="ctr"/>
              <a:r>
                <a:rPr lang="en-US" sz="2101" b="1" dirty="0">
                  <a:solidFill>
                    <a:schemeClr val="bg1"/>
                  </a:solidFill>
                </a:rPr>
                <a:t>Connect</a:t>
              </a:r>
            </a:p>
            <a:p>
              <a:pPr algn="ctr"/>
              <a:r>
                <a:rPr lang="en-US" sz="2101" dirty="0">
                  <a:solidFill>
                    <a:schemeClr val="bg1"/>
                  </a:solidFill>
                </a:rPr>
                <a:t>The Right Foundation</a:t>
              </a:r>
            </a:p>
          </p:txBody>
        </p:sp>
      </p:grpSp>
      <p:grpSp>
        <p:nvGrpSpPr>
          <p:cNvPr id="8" name="Group 7">
            <a:extLst>
              <a:ext uri="{FF2B5EF4-FFF2-40B4-BE49-F238E27FC236}">
                <a16:creationId xmlns:a16="http://schemas.microsoft.com/office/drawing/2014/main" id="{58AAFFDE-FCBE-4200-8614-FA624B0A754D}"/>
              </a:ext>
            </a:extLst>
          </p:cNvPr>
          <p:cNvGrpSpPr/>
          <p:nvPr/>
        </p:nvGrpSpPr>
        <p:grpSpPr>
          <a:xfrm>
            <a:off x="-73599" y="1867660"/>
            <a:ext cx="3848286" cy="2383272"/>
            <a:chOff x="-106235" y="1330246"/>
            <a:chExt cx="5129712" cy="3176869"/>
          </a:xfrm>
          <a:solidFill>
            <a:schemeClr val="bg1">
              <a:lumMod val="75000"/>
            </a:schemeClr>
          </a:solidFill>
        </p:grpSpPr>
        <p:sp>
          <p:nvSpPr>
            <p:cNvPr id="53" name="Freeform: Shape 52">
              <a:extLst>
                <a:ext uri="{FF2B5EF4-FFF2-40B4-BE49-F238E27FC236}">
                  <a16:creationId xmlns:a16="http://schemas.microsoft.com/office/drawing/2014/main" id="{3DF51962-5BB2-4511-A4D8-89EBD5E4B076}"/>
                </a:ext>
              </a:extLst>
            </p:cNvPr>
            <p:cNvSpPr/>
            <p:nvPr/>
          </p:nvSpPr>
          <p:spPr>
            <a:xfrm rot="17033600" flipH="1">
              <a:off x="870186" y="353825"/>
              <a:ext cx="3176869" cy="5129712"/>
            </a:xfrm>
            <a:custGeom>
              <a:avLst/>
              <a:gdLst>
                <a:gd name="connsiteX0" fmla="*/ 502288 w 3176869"/>
                <a:gd name="connsiteY0" fmla="*/ 287905 h 5129712"/>
                <a:gd name="connsiteX1" fmla="*/ 620451 w 3176869"/>
                <a:gd name="connsiteY1" fmla="*/ 509115 h 5129712"/>
                <a:gd name="connsiteX2" fmla="*/ 2949330 w 3176869"/>
                <a:gd name="connsiteY2" fmla="*/ 4247410 h 5129712"/>
                <a:gd name="connsiteX3" fmla="*/ 3103044 w 3176869"/>
                <a:gd name="connsiteY3" fmla="*/ 4351692 h 5129712"/>
                <a:gd name="connsiteX4" fmla="*/ 2986431 w 3176869"/>
                <a:gd name="connsiteY4" fmla="*/ 4585110 h 5129712"/>
                <a:gd name="connsiteX5" fmla="*/ 3005157 w 3176869"/>
                <a:gd name="connsiteY5" fmla="*/ 4595150 h 5129712"/>
                <a:gd name="connsiteX6" fmla="*/ 3176869 w 3176869"/>
                <a:gd name="connsiteY6" fmla="*/ 4274860 h 5129712"/>
                <a:gd name="connsiteX7" fmla="*/ 3084844 w 3176869"/>
                <a:gd name="connsiteY7" fmla="*/ 4225524 h 5129712"/>
                <a:gd name="connsiteX8" fmla="*/ 3082329 w 3176869"/>
                <a:gd name="connsiteY8" fmla="*/ 4201621 h 5129712"/>
                <a:gd name="connsiteX9" fmla="*/ 659959 w 3176869"/>
                <a:gd name="connsiteY9" fmla="*/ 521920 h 5129712"/>
                <a:gd name="connsiteX10" fmla="*/ 319902 w 3176869"/>
                <a:gd name="connsiteY10" fmla="*/ 0 h 5129712"/>
                <a:gd name="connsiteX11" fmla="*/ 0 w 3176869"/>
                <a:gd name="connsiteY11" fmla="*/ 4924331 h 5129712"/>
                <a:gd name="connsiteX12" fmla="*/ 12994 w 3176869"/>
                <a:gd name="connsiteY12" fmla="*/ 4923843 h 5129712"/>
                <a:gd name="connsiteX13" fmla="*/ 89558 w 3176869"/>
                <a:gd name="connsiteY13" fmla="*/ 4920968 h 5129712"/>
                <a:gd name="connsiteX14" fmla="*/ 2756704 w 3176869"/>
                <a:gd name="connsiteY14" fmla="*/ 4625979 h 5129712"/>
                <a:gd name="connsiteX15" fmla="*/ 2941895 w 3176869"/>
                <a:gd name="connsiteY15" fmla="*/ 4561236 h 5129712"/>
                <a:gd name="connsiteX16" fmla="*/ 2986430 w 3176869"/>
                <a:gd name="connsiteY16" fmla="*/ 4585111 h 5129712"/>
                <a:gd name="connsiteX17" fmla="*/ 3103043 w 3176869"/>
                <a:gd name="connsiteY17" fmla="*/ 4351693 h 5129712"/>
                <a:gd name="connsiteX18" fmla="*/ 2949328 w 3176869"/>
                <a:gd name="connsiteY18" fmla="*/ 4247411 h 5129712"/>
                <a:gd name="connsiteX19" fmla="*/ 620450 w 3176869"/>
                <a:gd name="connsiteY19" fmla="*/ 509116 h 5129712"/>
                <a:gd name="connsiteX20" fmla="*/ 502287 w 3176869"/>
                <a:gd name="connsiteY20" fmla="*/ 287906 h 5129712"/>
                <a:gd name="connsiteX21" fmla="*/ 479905 w 3176869"/>
                <a:gd name="connsiteY21" fmla="*/ 254688 h 5129712"/>
                <a:gd name="connsiteX22" fmla="*/ 338061 w 3176869"/>
                <a:gd name="connsiteY22" fmla="*/ 28905 h 5129712"/>
                <a:gd name="connsiteX23" fmla="*/ 338061 w 3176869"/>
                <a:gd name="connsiteY23" fmla="*/ 28904 h 512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76869" h="5129712">
                  <a:moveTo>
                    <a:pt x="502288" y="287905"/>
                  </a:moveTo>
                  <a:lnTo>
                    <a:pt x="620451" y="509115"/>
                  </a:lnTo>
                  <a:cubicBezTo>
                    <a:pt x="1283388" y="1810372"/>
                    <a:pt x="1594499" y="3282830"/>
                    <a:pt x="2949330" y="4247410"/>
                  </a:cubicBezTo>
                  <a:lnTo>
                    <a:pt x="3103044" y="4351692"/>
                  </a:lnTo>
                  <a:lnTo>
                    <a:pt x="2986431" y="4585110"/>
                  </a:lnTo>
                  <a:lnTo>
                    <a:pt x="3005157" y="4595150"/>
                  </a:lnTo>
                  <a:lnTo>
                    <a:pt x="3176869" y="4274860"/>
                  </a:lnTo>
                  <a:lnTo>
                    <a:pt x="3084844" y="4225524"/>
                  </a:lnTo>
                  <a:lnTo>
                    <a:pt x="3082329" y="4201621"/>
                  </a:lnTo>
                  <a:cubicBezTo>
                    <a:pt x="2948133" y="3396267"/>
                    <a:pt x="1540863" y="1794437"/>
                    <a:pt x="659959" y="521920"/>
                  </a:cubicBezTo>
                  <a:close/>
                  <a:moveTo>
                    <a:pt x="319902" y="0"/>
                  </a:moveTo>
                  <a:cubicBezTo>
                    <a:pt x="250705" y="1644560"/>
                    <a:pt x="6578" y="3260918"/>
                    <a:pt x="0" y="4924331"/>
                  </a:cubicBezTo>
                  <a:lnTo>
                    <a:pt x="12994" y="4923843"/>
                  </a:lnTo>
                  <a:lnTo>
                    <a:pt x="89558" y="4920968"/>
                  </a:lnTo>
                  <a:cubicBezTo>
                    <a:pt x="956225" y="4908369"/>
                    <a:pt x="58305" y="5558357"/>
                    <a:pt x="2756704" y="4625979"/>
                  </a:cubicBezTo>
                  <a:lnTo>
                    <a:pt x="2941895" y="4561236"/>
                  </a:lnTo>
                  <a:lnTo>
                    <a:pt x="2986430" y="4585111"/>
                  </a:lnTo>
                  <a:lnTo>
                    <a:pt x="3103043" y="4351693"/>
                  </a:lnTo>
                  <a:lnTo>
                    <a:pt x="2949328" y="4247411"/>
                  </a:lnTo>
                  <a:cubicBezTo>
                    <a:pt x="1594498" y="3282831"/>
                    <a:pt x="1283387" y="1810373"/>
                    <a:pt x="620450" y="509116"/>
                  </a:cubicBezTo>
                  <a:lnTo>
                    <a:pt x="502287" y="287906"/>
                  </a:lnTo>
                  <a:lnTo>
                    <a:pt x="479905" y="254688"/>
                  </a:lnTo>
                  <a:lnTo>
                    <a:pt x="338061" y="28905"/>
                  </a:lnTo>
                  <a:lnTo>
                    <a:pt x="338061" y="28904"/>
                  </a:lnTo>
                  <a:close/>
                </a:path>
              </a:pathLst>
            </a:cu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C8AD5E4-277D-4D7F-995C-BF8645C7B7AD}"/>
                </a:ext>
              </a:extLst>
            </p:cNvPr>
            <p:cNvSpPr txBox="1"/>
            <p:nvPr/>
          </p:nvSpPr>
          <p:spPr>
            <a:xfrm>
              <a:off x="2188161" y="1943686"/>
              <a:ext cx="2372236" cy="1415917"/>
            </a:xfrm>
            <a:prstGeom prst="rect">
              <a:avLst/>
            </a:prstGeom>
            <a:grpFill/>
          </p:spPr>
          <p:txBody>
            <a:bodyPr wrap="square" rtlCol="0">
              <a:spAutoFit/>
            </a:bodyPr>
            <a:lstStyle/>
            <a:p>
              <a:pPr algn="ctr"/>
              <a:r>
                <a:rPr lang="en-US" sz="2101" b="1" dirty="0">
                  <a:solidFill>
                    <a:schemeClr val="bg1"/>
                  </a:solidFill>
                </a:rPr>
                <a:t>Enable</a:t>
              </a:r>
            </a:p>
            <a:p>
              <a:pPr algn="ctr"/>
              <a:r>
                <a:rPr lang="en-US" sz="2101" dirty="0">
                  <a:solidFill>
                    <a:schemeClr val="bg1"/>
                  </a:solidFill>
                </a:rPr>
                <a:t>Collective Impact</a:t>
              </a:r>
            </a:p>
          </p:txBody>
        </p:sp>
      </p:grpSp>
      <p:grpSp>
        <p:nvGrpSpPr>
          <p:cNvPr id="13" name="Group 12">
            <a:extLst>
              <a:ext uri="{FF2B5EF4-FFF2-40B4-BE49-F238E27FC236}">
                <a16:creationId xmlns:a16="http://schemas.microsoft.com/office/drawing/2014/main" id="{2A6899DF-1A00-4513-8852-6C736ED4D2F5}"/>
              </a:ext>
            </a:extLst>
          </p:cNvPr>
          <p:cNvGrpSpPr/>
          <p:nvPr/>
        </p:nvGrpSpPr>
        <p:grpSpPr>
          <a:xfrm>
            <a:off x="4944426" y="2003821"/>
            <a:ext cx="2065974" cy="2836481"/>
            <a:chOff x="6549031" y="1662710"/>
            <a:chExt cx="2753915" cy="3034220"/>
          </a:xfrm>
          <a:solidFill>
            <a:srgbClr val="FF3300"/>
          </a:solidFill>
        </p:grpSpPr>
        <p:sp>
          <p:nvSpPr>
            <p:cNvPr id="55" name="Freeform: Shape 54">
              <a:extLst>
                <a:ext uri="{FF2B5EF4-FFF2-40B4-BE49-F238E27FC236}">
                  <a16:creationId xmlns:a16="http://schemas.microsoft.com/office/drawing/2014/main" id="{9E676A59-9B1B-4D93-A452-03C6F4E98A08}"/>
                </a:ext>
              </a:extLst>
            </p:cNvPr>
            <p:cNvSpPr/>
            <p:nvPr/>
          </p:nvSpPr>
          <p:spPr>
            <a:xfrm>
              <a:off x="6549031" y="1662710"/>
              <a:ext cx="2753915" cy="3034220"/>
            </a:xfrm>
            <a:custGeom>
              <a:avLst/>
              <a:gdLst>
                <a:gd name="connsiteX0" fmla="*/ 1236806 w 2753915"/>
                <a:gd name="connsiteY0" fmla="*/ 0 h 3034220"/>
                <a:gd name="connsiteX1" fmla="*/ 2753915 w 2753915"/>
                <a:gd name="connsiteY1" fmla="*/ 1517110 h 3034220"/>
                <a:gd name="connsiteX2" fmla="*/ 1236806 w 2753915"/>
                <a:gd name="connsiteY2" fmla="*/ 3034220 h 3034220"/>
                <a:gd name="connsiteX3" fmla="*/ 1236806 w 2753915"/>
                <a:gd name="connsiteY3" fmla="*/ 2275665 h 3034220"/>
                <a:gd name="connsiteX4" fmla="*/ 0 w 2753915"/>
                <a:gd name="connsiteY4" fmla="*/ 2553324 h 3034220"/>
                <a:gd name="connsiteX5" fmla="*/ 466945 w 2753915"/>
                <a:gd name="connsiteY5" fmla="*/ 2445280 h 3034220"/>
                <a:gd name="connsiteX6" fmla="*/ 519106 w 2753915"/>
                <a:gd name="connsiteY6" fmla="*/ 684220 h 3034220"/>
                <a:gd name="connsiteX7" fmla="*/ 468956 w 2753915"/>
                <a:gd name="connsiteY7" fmla="*/ 621865 h 3034220"/>
                <a:gd name="connsiteX8" fmla="*/ 1236806 w 2753915"/>
                <a:gd name="connsiteY8" fmla="*/ 758556 h 3034220"/>
                <a:gd name="connsiteX9" fmla="*/ 1236806 w 2753915"/>
                <a:gd name="connsiteY9" fmla="*/ 0 h 303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3915" h="3034220">
                  <a:moveTo>
                    <a:pt x="1236806" y="0"/>
                  </a:moveTo>
                  <a:lnTo>
                    <a:pt x="2753915" y="1517110"/>
                  </a:lnTo>
                  <a:lnTo>
                    <a:pt x="1236806" y="3034220"/>
                  </a:lnTo>
                  <a:lnTo>
                    <a:pt x="1236806" y="2275665"/>
                  </a:lnTo>
                  <a:lnTo>
                    <a:pt x="0" y="2553324"/>
                  </a:lnTo>
                  <a:lnTo>
                    <a:pt x="466945" y="2445280"/>
                  </a:lnTo>
                  <a:cubicBezTo>
                    <a:pt x="466945" y="1874681"/>
                    <a:pt x="745139" y="1041344"/>
                    <a:pt x="519106" y="684220"/>
                  </a:cubicBezTo>
                  <a:lnTo>
                    <a:pt x="468956" y="621865"/>
                  </a:lnTo>
                  <a:lnTo>
                    <a:pt x="1236806" y="758556"/>
                  </a:lnTo>
                  <a:lnTo>
                    <a:pt x="1236806" y="0"/>
                  </a:ln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68EF468-8B3D-4D3A-9A19-0838B9C4C2F0}"/>
                </a:ext>
              </a:extLst>
            </p:cNvPr>
            <p:cNvSpPr txBox="1"/>
            <p:nvPr/>
          </p:nvSpPr>
          <p:spPr>
            <a:xfrm>
              <a:off x="6982168" y="2616657"/>
              <a:ext cx="1801482" cy="1119665"/>
            </a:xfrm>
            <a:prstGeom prst="rect">
              <a:avLst/>
            </a:prstGeom>
            <a:grpFill/>
          </p:spPr>
          <p:txBody>
            <a:bodyPr wrap="square" rtlCol="0">
              <a:spAutoFit/>
            </a:bodyPr>
            <a:lstStyle/>
            <a:p>
              <a:pPr algn="ctr"/>
              <a:r>
                <a:rPr lang="en-US" sz="2101" b="1" dirty="0">
                  <a:solidFill>
                    <a:schemeClr val="bg1"/>
                  </a:solidFill>
                </a:rPr>
                <a:t>Advance</a:t>
              </a:r>
            </a:p>
            <a:p>
              <a:pPr algn="ctr"/>
              <a:r>
                <a:rPr lang="en-US" sz="2101" dirty="0">
                  <a:solidFill>
                    <a:schemeClr val="bg1"/>
                  </a:solidFill>
                </a:rPr>
                <a:t>The </a:t>
              </a:r>
              <a:r>
                <a:rPr lang="en-US" sz="2000" dirty="0">
                  <a:solidFill>
                    <a:schemeClr val="bg1"/>
                  </a:solidFill>
                </a:rPr>
                <a:t>Sector</a:t>
              </a:r>
              <a:endParaRPr lang="en-US" sz="2101" dirty="0">
                <a:solidFill>
                  <a:schemeClr val="bg1"/>
                </a:solidFill>
              </a:endParaRPr>
            </a:p>
          </p:txBody>
        </p:sp>
      </p:grpSp>
      <p:grpSp>
        <p:nvGrpSpPr>
          <p:cNvPr id="12" name="Group 11">
            <a:extLst>
              <a:ext uri="{FF2B5EF4-FFF2-40B4-BE49-F238E27FC236}">
                <a16:creationId xmlns:a16="http://schemas.microsoft.com/office/drawing/2014/main" id="{9712D71C-F225-463E-8F08-1E441F68181C}"/>
              </a:ext>
            </a:extLst>
          </p:cNvPr>
          <p:cNvGrpSpPr/>
          <p:nvPr/>
        </p:nvGrpSpPr>
        <p:grpSpPr>
          <a:xfrm>
            <a:off x="3002166" y="2314251"/>
            <a:ext cx="2409458" cy="2156342"/>
            <a:chOff x="4001843" y="1943055"/>
            <a:chExt cx="3154809" cy="2862358"/>
          </a:xfrm>
          <a:solidFill>
            <a:schemeClr val="accent5">
              <a:lumMod val="50000"/>
            </a:schemeClr>
          </a:solidFill>
        </p:grpSpPr>
        <p:sp>
          <p:nvSpPr>
            <p:cNvPr id="57" name="Freeform: Shape 56">
              <a:extLst>
                <a:ext uri="{FF2B5EF4-FFF2-40B4-BE49-F238E27FC236}">
                  <a16:creationId xmlns:a16="http://schemas.microsoft.com/office/drawing/2014/main" id="{B7782A38-1E06-43EE-9CAA-A6D75C277B45}"/>
                </a:ext>
              </a:extLst>
            </p:cNvPr>
            <p:cNvSpPr/>
            <p:nvPr/>
          </p:nvSpPr>
          <p:spPr>
            <a:xfrm>
              <a:off x="4001843" y="1943055"/>
              <a:ext cx="3154809" cy="2862358"/>
            </a:xfrm>
            <a:custGeom>
              <a:avLst/>
              <a:gdLst>
                <a:gd name="connsiteX0" fmla="*/ 1180901 w 3154809"/>
                <a:gd name="connsiteY0" fmla="*/ 760899 h 2862358"/>
                <a:gd name="connsiteX1" fmla="*/ 1168486 w 3154809"/>
                <a:gd name="connsiteY1" fmla="*/ 855665 h 2862358"/>
                <a:gd name="connsiteX2" fmla="*/ 217749 w 3154809"/>
                <a:gd name="connsiteY2" fmla="*/ 2604026 h 2862358"/>
                <a:gd name="connsiteX3" fmla="*/ 110433 w 3154809"/>
                <a:gd name="connsiteY3" fmla="*/ 2768254 h 2862358"/>
                <a:gd name="connsiteX4" fmla="*/ 110433 w 3154809"/>
                <a:gd name="connsiteY4" fmla="*/ 2768255 h 2862358"/>
                <a:gd name="connsiteX5" fmla="*/ 217749 w 3154809"/>
                <a:gd name="connsiteY5" fmla="*/ 2604027 h 2862358"/>
                <a:gd name="connsiteX6" fmla="*/ 1180901 w 3154809"/>
                <a:gd name="connsiteY6" fmla="*/ 760900 h 2862358"/>
                <a:gd name="connsiteX7" fmla="*/ 1117956 w 3154809"/>
                <a:gd name="connsiteY7" fmla="*/ 0 h 2862358"/>
                <a:gd name="connsiteX8" fmla="*/ 3014133 w 3154809"/>
                <a:gd name="connsiteY8" fmla="*/ 339018 h 2862358"/>
                <a:gd name="connsiteX9" fmla="*/ 3016144 w 3154809"/>
                <a:gd name="connsiteY9" fmla="*/ 341519 h 2862358"/>
                <a:gd name="connsiteX10" fmla="*/ 1165705 w 3154809"/>
                <a:gd name="connsiteY10" fmla="*/ 12106 h 2862358"/>
                <a:gd name="connsiteX11" fmla="*/ 1144530 w 3154809"/>
                <a:gd name="connsiteY11" fmla="*/ 85740 h 2862358"/>
                <a:gd name="connsiteX12" fmla="*/ 1105147 w 3154809"/>
                <a:gd name="connsiteY12" fmla="*/ 336372 h 2862358"/>
                <a:gd name="connsiteX13" fmla="*/ 1105147 w 3154809"/>
                <a:gd name="connsiteY13" fmla="*/ 336372 h 2862358"/>
                <a:gd name="connsiteX14" fmla="*/ 1114875 w 3154809"/>
                <a:gd name="connsiteY14" fmla="*/ 225850 h 2862358"/>
                <a:gd name="connsiteX15" fmla="*/ 1144530 w 3154809"/>
                <a:gd name="connsiteY15" fmla="*/ 85741 h 2862358"/>
                <a:gd name="connsiteX16" fmla="*/ 1165705 w 3154809"/>
                <a:gd name="connsiteY16" fmla="*/ 12107 h 2862358"/>
                <a:gd name="connsiteX17" fmla="*/ 3016144 w 3154809"/>
                <a:gd name="connsiteY17" fmla="*/ 341520 h 2862358"/>
                <a:gd name="connsiteX18" fmla="*/ 3066294 w 3154809"/>
                <a:gd name="connsiteY18" fmla="*/ 403875 h 2862358"/>
                <a:gd name="connsiteX19" fmla="*/ 3014133 w 3154809"/>
                <a:gd name="connsiteY19" fmla="*/ 2164935 h 2862358"/>
                <a:gd name="connsiteX20" fmla="*/ 2547188 w 3154809"/>
                <a:gd name="connsiteY20" fmla="*/ 2272979 h 2862358"/>
                <a:gd name="connsiteX21" fmla="*/ 2547040 w 3154809"/>
                <a:gd name="connsiteY21" fmla="*/ 2273013 h 2862358"/>
                <a:gd name="connsiteX22" fmla="*/ 0 w 3154809"/>
                <a:gd name="connsiteY22" fmla="*/ 2862358 h 2862358"/>
                <a:gd name="connsiteX23" fmla="*/ 1117956 w 3154809"/>
                <a:gd name="connsiteY23" fmla="*/ 0 h 286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54809" h="2862358">
                  <a:moveTo>
                    <a:pt x="1180901" y="760899"/>
                  </a:moveTo>
                  <a:lnTo>
                    <a:pt x="1168486" y="855665"/>
                  </a:lnTo>
                  <a:cubicBezTo>
                    <a:pt x="1117349" y="1103390"/>
                    <a:pt x="897199" y="1555961"/>
                    <a:pt x="217749" y="2604026"/>
                  </a:cubicBezTo>
                  <a:lnTo>
                    <a:pt x="110433" y="2768254"/>
                  </a:lnTo>
                  <a:lnTo>
                    <a:pt x="110433" y="2768255"/>
                  </a:lnTo>
                  <a:lnTo>
                    <a:pt x="217749" y="2604027"/>
                  </a:lnTo>
                  <a:cubicBezTo>
                    <a:pt x="994263" y="1406238"/>
                    <a:pt x="1170876" y="986238"/>
                    <a:pt x="1180901" y="760900"/>
                  </a:cubicBezTo>
                  <a:close/>
                  <a:moveTo>
                    <a:pt x="1117956" y="0"/>
                  </a:moveTo>
                  <a:lnTo>
                    <a:pt x="3014133" y="339018"/>
                  </a:lnTo>
                  <a:lnTo>
                    <a:pt x="3016144" y="341519"/>
                  </a:lnTo>
                  <a:lnTo>
                    <a:pt x="1165705" y="12106"/>
                  </a:lnTo>
                  <a:lnTo>
                    <a:pt x="1144530" y="85740"/>
                  </a:lnTo>
                  <a:cubicBezTo>
                    <a:pt x="1116989" y="190526"/>
                    <a:pt x="1106118" y="271033"/>
                    <a:pt x="1105147" y="336372"/>
                  </a:cubicBezTo>
                  <a:lnTo>
                    <a:pt x="1105147" y="336372"/>
                  </a:lnTo>
                  <a:lnTo>
                    <a:pt x="1114875" y="225850"/>
                  </a:lnTo>
                  <a:cubicBezTo>
                    <a:pt x="1121157" y="184457"/>
                    <a:pt x="1130760" y="138134"/>
                    <a:pt x="1144530" y="85741"/>
                  </a:cubicBezTo>
                  <a:lnTo>
                    <a:pt x="1165705" y="12107"/>
                  </a:lnTo>
                  <a:lnTo>
                    <a:pt x="3016144" y="341520"/>
                  </a:lnTo>
                  <a:lnTo>
                    <a:pt x="3066294" y="403875"/>
                  </a:lnTo>
                  <a:cubicBezTo>
                    <a:pt x="3292327" y="760999"/>
                    <a:pt x="3014133" y="1594336"/>
                    <a:pt x="3014133" y="2164935"/>
                  </a:cubicBezTo>
                  <a:lnTo>
                    <a:pt x="2547188" y="2272979"/>
                  </a:lnTo>
                  <a:lnTo>
                    <a:pt x="2547040" y="2273013"/>
                  </a:lnTo>
                  <a:lnTo>
                    <a:pt x="0" y="2862358"/>
                  </a:lnTo>
                  <a:cubicBezTo>
                    <a:pt x="372652" y="1908239"/>
                    <a:pt x="616350" y="620012"/>
                    <a:pt x="1117956" y="0"/>
                  </a:cubicBezTo>
                  <a:close/>
                </a:path>
              </a:pathLst>
            </a:cu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DBC8EE7-FABF-49F2-9FF0-6F7524DCDC1A}"/>
                </a:ext>
              </a:extLst>
            </p:cNvPr>
            <p:cNvSpPr txBox="1"/>
            <p:nvPr/>
          </p:nvSpPr>
          <p:spPr>
            <a:xfrm>
              <a:off x="4753181" y="2732620"/>
              <a:ext cx="2372235" cy="1846861"/>
            </a:xfrm>
            <a:prstGeom prst="rect">
              <a:avLst/>
            </a:prstGeom>
            <a:grpFill/>
          </p:spPr>
          <p:txBody>
            <a:bodyPr wrap="square" rtlCol="0">
              <a:spAutoFit/>
            </a:bodyPr>
            <a:lstStyle/>
            <a:p>
              <a:pPr algn="ctr"/>
              <a:r>
                <a:rPr lang="en-US" sz="2101" b="1" dirty="0">
                  <a:solidFill>
                    <a:schemeClr val="bg1"/>
                  </a:solidFill>
                </a:rPr>
                <a:t>Transform</a:t>
              </a:r>
            </a:p>
            <a:p>
              <a:pPr algn="ctr"/>
              <a:r>
                <a:rPr lang="en-US" sz="2101" dirty="0">
                  <a:solidFill>
                    <a:schemeClr val="bg1"/>
                  </a:solidFill>
                </a:rPr>
                <a:t>Reimagine Aid</a:t>
              </a:r>
            </a:p>
            <a:p>
              <a:pPr algn="ctr"/>
              <a:endParaRPr lang="en-US" sz="2101" b="1" dirty="0">
                <a:solidFill>
                  <a:schemeClr val="bg1"/>
                </a:solidFill>
              </a:endParaRPr>
            </a:p>
          </p:txBody>
        </p:sp>
      </p:grpSp>
    </p:spTree>
    <p:extLst>
      <p:ext uri="{BB962C8B-B14F-4D97-AF65-F5344CB8AC3E}">
        <p14:creationId xmlns:p14="http://schemas.microsoft.com/office/powerpoint/2010/main" val="352925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itle 3">
            <a:extLst>
              <a:ext uri="{FF2B5EF4-FFF2-40B4-BE49-F238E27FC236}">
                <a16:creationId xmlns:a16="http://schemas.microsoft.com/office/drawing/2014/main" id="{DADE181B-D0BA-4F5A-A6A9-58779D9AE4AC}"/>
              </a:ext>
            </a:extLst>
          </p:cNvPr>
          <p:cNvSpPr txBox="1">
            <a:spLocks/>
          </p:cNvSpPr>
          <p:nvPr/>
        </p:nvSpPr>
        <p:spPr>
          <a:xfrm>
            <a:off x="370382" y="980051"/>
            <a:ext cx="7396986" cy="546112"/>
          </a:xfrm>
          <a:prstGeom prst="rect">
            <a:avLst/>
          </a:prstGeom>
        </p:spPr>
        <p:txBody>
          <a:bodyPr/>
          <a:lstStyle>
            <a:lvl1pPr algn="l" defTabSz="914400" rtl="0" eaLnBrk="1" latinLnBrk="0" hangingPunct="1">
              <a:lnSpc>
                <a:spcPct val="90000"/>
              </a:lnSpc>
              <a:spcBef>
                <a:spcPct val="0"/>
              </a:spcBef>
              <a:buNone/>
              <a:defRPr sz="4400" kern="1200" spc="0" baseline="0">
                <a:solidFill>
                  <a:srgbClr val="69645F"/>
                </a:solidFill>
                <a:latin typeface="Calibri" panose="020F0502020204030204" pitchFamily="34" charset="0"/>
                <a:ea typeface="+mj-ea"/>
                <a:cs typeface="Calibri" panose="020F0502020204030204" pitchFamily="34" charset="0"/>
              </a:defRPr>
            </a:lvl1pPr>
          </a:lstStyle>
          <a:p>
            <a:pPr defTabSz="596282" fontAlgn="auto">
              <a:spcAft>
                <a:spcPts val="0"/>
              </a:spcAft>
              <a:defRPr/>
            </a:pPr>
            <a:endParaRPr lang="en-IN" sz="3001" dirty="0">
              <a:solidFill>
                <a:prstClr val="black"/>
              </a:solidFill>
              <a:latin typeface="Calibri Light" panose="020F0302020204030204" pitchFamily="34" charset="0"/>
              <a:cs typeface="Calibri Light" panose="020F0302020204030204" pitchFamily="34" charset="0"/>
            </a:endParaRPr>
          </a:p>
        </p:txBody>
      </p:sp>
      <p:grpSp>
        <p:nvGrpSpPr>
          <p:cNvPr id="5" name="Group 4">
            <a:extLst>
              <a:ext uri="{FF2B5EF4-FFF2-40B4-BE49-F238E27FC236}">
                <a16:creationId xmlns:a16="http://schemas.microsoft.com/office/drawing/2014/main" id="{EE613061-CFDC-4B42-AC77-1EBF9A7C3758}"/>
              </a:ext>
            </a:extLst>
          </p:cNvPr>
          <p:cNvGrpSpPr/>
          <p:nvPr/>
        </p:nvGrpSpPr>
        <p:grpSpPr>
          <a:xfrm>
            <a:off x="370381" y="1592343"/>
            <a:ext cx="8403239" cy="4285606"/>
            <a:chOff x="493712" y="1153632"/>
            <a:chExt cx="10763967" cy="5623026"/>
          </a:xfrm>
        </p:grpSpPr>
        <p:grpSp>
          <p:nvGrpSpPr>
            <p:cNvPr id="4" name="Group 3">
              <a:extLst>
                <a:ext uri="{FF2B5EF4-FFF2-40B4-BE49-F238E27FC236}">
                  <a16:creationId xmlns:a16="http://schemas.microsoft.com/office/drawing/2014/main" id="{A367096D-837A-42F9-802E-A167C5B7E30F}"/>
                </a:ext>
              </a:extLst>
            </p:cNvPr>
            <p:cNvGrpSpPr/>
            <p:nvPr/>
          </p:nvGrpSpPr>
          <p:grpSpPr>
            <a:xfrm>
              <a:off x="493713" y="1153632"/>
              <a:ext cx="10763966" cy="5321266"/>
              <a:chOff x="755695" y="1333934"/>
              <a:chExt cx="10653217" cy="5305024"/>
            </a:xfrm>
          </p:grpSpPr>
          <p:sp>
            <p:nvSpPr>
              <p:cNvPr id="24" name="Rectangle 23">
                <a:extLst>
                  <a:ext uri="{FF2B5EF4-FFF2-40B4-BE49-F238E27FC236}">
                    <a16:creationId xmlns:a16="http://schemas.microsoft.com/office/drawing/2014/main" id="{DCCD73E9-6025-45C9-AAF4-F0D0DA1BC38D}"/>
                  </a:ext>
                </a:extLst>
              </p:cNvPr>
              <p:cNvSpPr/>
              <p:nvPr/>
            </p:nvSpPr>
            <p:spPr>
              <a:xfrm flipV="1">
                <a:off x="760666" y="1333934"/>
                <a:ext cx="10631730" cy="749522"/>
              </a:xfrm>
              <a:prstGeom prst="rect">
                <a:avLst/>
              </a:prstGeom>
              <a:solidFill>
                <a:srgbClr val="FF33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596164" eaLnBrk="1" fontAlgn="auto" hangingPunct="1">
                  <a:spcBef>
                    <a:spcPts val="0"/>
                  </a:spcBef>
                  <a:spcAft>
                    <a:spcPts val="0"/>
                  </a:spcAft>
                  <a:defRPr/>
                </a:pPr>
                <a:endParaRPr lang="en-US" sz="1173" dirty="0">
                  <a:solidFill>
                    <a:srgbClr val="FF0000"/>
                  </a:solidFill>
                  <a:latin typeface="Calibri" panose="020F0502020204030204"/>
                </a:endParaRPr>
              </a:p>
            </p:txBody>
          </p:sp>
          <p:sp>
            <p:nvSpPr>
              <p:cNvPr id="25" name="Rectangle 24">
                <a:extLst>
                  <a:ext uri="{FF2B5EF4-FFF2-40B4-BE49-F238E27FC236}">
                    <a16:creationId xmlns:a16="http://schemas.microsoft.com/office/drawing/2014/main" id="{A4138AB4-12F0-4B2E-B183-CE0B46E10D25}"/>
                  </a:ext>
                </a:extLst>
              </p:cNvPr>
              <p:cNvSpPr/>
              <p:nvPr/>
            </p:nvSpPr>
            <p:spPr>
              <a:xfrm>
                <a:off x="7856145" y="2050129"/>
                <a:ext cx="3552766" cy="4581538"/>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596164" eaLnBrk="1" fontAlgn="auto" hangingPunct="1">
                  <a:spcBef>
                    <a:spcPts val="0"/>
                  </a:spcBef>
                  <a:spcAft>
                    <a:spcPts val="0"/>
                  </a:spcAft>
                  <a:defRPr/>
                </a:pPr>
                <a:endParaRPr lang="en-US" sz="1173" dirty="0">
                  <a:solidFill>
                    <a:prstClr val="white"/>
                  </a:solidFill>
                  <a:latin typeface="Calibri" panose="020F0502020204030204"/>
                </a:endParaRPr>
              </a:p>
            </p:txBody>
          </p:sp>
          <p:sp>
            <p:nvSpPr>
              <p:cNvPr id="69" name="Rectangle 68">
                <a:extLst>
                  <a:ext uri="{FF2B5EF4-FFF2-40B4-BE49-F238E27FC236}">
                    <a16:creationId xmlns:a16="http://schemas.microsoft.com/office/drawing/2014/main" id="{67010497-1034-4B72-8CD7-E2333A76D2A2}"/>
                  </a:ext>
                </a:extLst>
              </p:cNvPr>
              <p:cNvSpPr/>
              <p:nvPr/>
            </p:nvSpPr>
            <p:spPr>
              <a:xfrm flipV="1">
                <a:off x="4313829" y="2039961"/>
                <a:ext cx="3552766" cy="4581538"/>
              </a:xfrm>
              <a:prstGeom prst="rect">
                <a:avLst/>
              </a:prstGeom>
              <a:solidFill>
                <a:schemeClr val="bg1">
                  <a:lumMod val="6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defTabSz="596164" eaLnBrk="1" fontAlgn="auto" hangingPunct="1">
                  <a:spcBef>
                    <a:spcPts val="0"/>
                  </a:spcBef>
                  <a:spcAft>
                    <a:spcPts val="0"/>
                  </a:spcAft>
                  <a:defRPr/>
                </a:pPr>
                <a:endParaRPr lang="en-US" sz="1173" dirty="0">
                  <a:solidFill>
                    <a:prstClr val="white"/>
                  </a:solidFill>
                  <a:latin typeface="Calibri" panose="020F0502020204030204"/>
                </a:endParaRPr>
              </a:p>
            </p:txBody>
          </p:sp>
          <p:sp>
            <p:nvSpPr>
              <p:cNvPr id="72" name="Rectangle 71">
                <a:extLst>
                  <a:ext uri="{FF2B5EF4-FFF2-40B4-BE49-F238E27FC236}">
                    <a16:creationId xmlns:a16="http://schemas.microsoft.com/office/drawing/2014/main" id="{ECC26361-0E4C-40B9-B930-55C7C4D4673A}"/>
                  </a:ext>
                </a:extLst>
              </p:cNvPr>
              <p:cNvSpPr/>
              <p:nvPr/>
            </p:nvSpPr>
            <p:spPr>
              <a:xfrm>
                <a:off x="760667" y="2050129"/>
                <a:ext cx="3552766" cy="45815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164" eaLnBrk="1" fontAlgn="auto" hangingPunct="1">
                  <a:spcBef>
                    <a:spcPts val="0"/>
                  </a:spcBef>
                  <a:spcAft>
                    <a:spcPts val="0"/>
                  </a:spcAft>
                  <a:defRPr/>
                </a:pPr>
                <a:endParaRPr lang="en-US" sz="1173" dirty="0">
                  <a:solidFill>
                    <a:prstClr val="white"/>
                  </a:solidFill>
                  <a:latin typeface="Calibri" panose="020F0502020204030204"/>
                </a:endParaRPr>
              </a:p>
            </p:txBody>
          </p:sp>
          <p:sp>
            <p:nvSpPr>
              <p:cNvPr id="40" name="Rectangle 39">
                <a:extLst>
                  <a:ext uri="{FF2B5EF4-FFF2-40B4-BE49-F238E27FC236}">
                    <a16:creationId xmlns:a16="http://schemas.microsoft.com/office/drawing/2014/main" id="{2C8DF0BD-C1A1-413D-B06A-0CE321EE8BD5}"/>
                  </a:ext>
                </a:extLst>
              </p:cNvPr>
              <p:cNvSpPr/>
              <p:nvPr/>
            </p:nvSpPr>
            <p:spPr>
              <a:xfrm>
                <a:off x="4242339" y="3270907"/>
                <a:ext cx="3537343" cy="1538743"/>
              </a:xfrm>
              <a:prstGeom prst="rect">
                <a:avLst/>
              </a:prstGeom>
            </p:spPr>
            <p:txBody>
              <a:bodyPr wrap="square">
                <a:spAutoFit/>
              </a:bodyPr>
              <a:lstStyle/>
              <a:p>
                <a:pPr algn="ctr" defTabSz="596164" eaLnBrk="1" fontAlgn="auto" hangingPunct="1">
                  <a:lnSpc>
                    <a:spcPts val="1206"/>
                  </a:lnSpc>
                  <a:spcBef>
                    <a:spcPts val="0"/>
                  </a:spcBef>
                  <a:spcAft>
                    <a:spcPts val="0"/>
                  </a:spcAft>
                  <a:defRPr/>
                </a:pPr>
                <a:r>
                  <a:rPr lang="en-US" sz="1050" dirty="0">
                    <a:solidFill>
                      <a:prstClr val="white"/>
                    </a:solidFill>
                    <a:latin typeface="Calibri" panose="020F0502020204030204"/>
                    <a:ea typeface="+mn-ea"/>
                    <a:cs typeface="Calibri" panose="020F0502020204030204" pitchFamily="34" charset="0"/>
                  </a:rPr>
                  <a:t>Collaborative Field Programs: </a:t>
                </a:r>
                <a:endParaRPr lang="en-US" sz="1050" dirty="0">
                  <a:solidFill>
                    <a:prstClr val="black"/>
                  </a:solidFill>
                  <a:latin typeface="Calibri" panose="020F0502020204030204"/>
                  <a:ea typeface="+mn-ea"/>
                </a:endParaRPr>
              </a:p>
              <a:p>
                <a:pPr algn="ctr" defTabSz="596164" eaLnBrk="1" fontAlgn="auto" hangingPunct="1">
                  <a:lnSpc>
                    <a:spcPts val="1206"/>
                  </a:lnSpc>
                  <a:spcBef>
                    <a:spcPts val="0"/>
                  </a:spcBef>
                  <a:spcAft>
                    <a:spcPts val="0"/>
                  </a:spcAft>
                  <a:defRPr/>
                </a:pPr>
                <a:r>
                  <a:rPr lang="en-US" sz="1044" dirty="0">
                    <a:solidFill>
                      <a:prstClr val="white"/>
                    </a:solidFill>
                    <a:latin typeface="Calibri" panose="020F0502020204030204" pitchFamily="34" charset="0"/>
                    <a:ea typeface="Segoe UI"/>
                    <a:cs typeface="Calibri" panose="020F0502020204030204" pitchFamily="34" charset="0"/>
                  </a:rPr>
                  <a:t>Emergency Response</a:t>
                </a:r>
              </a:p>
              <a:p>
                <a:pPr algn="ctr" defTabSz="596164" eaLnBrk="1" fontAlgn="auto" hangingPunct="1">
                  <a:lnSpc>
                    <a:spcPts val="1206"/>
                  </a:lnSpc>
                  <a:spcBef>
                    <a:spcPts val="0"/>
                  </a:spcBef>
                  <a:spcAft>
                    <a:spcPts val="0"/>
                  </a:spcAft>
                  <a:defRPr/>
                </a:pPr>
                <a:r>
                  <a:rPr lang="en-US" sz="1044" dirty="0">
                    <a:solidFill>
                      <a:prstClr val="white"/>
                    </a:solidFill>
                    <a:latin typeface="Calibri" panose="020F0502020204030204" pitchFamily="34" charset="0"/>
                    <a:ea typeface="Segoe UI"/>
                    <a:cs typeface="Calibri" panose="020F0502020204030204" pitchFamily="34" charset="0"/>
                  </a:rPr>
                  <a:t>Refugees &amp; Internally Displaced People</a:t>
                </a:r>
              </a:p>
              <a:p>
                <a:pPr algn="ctr" defTabSz="596164" eaLnBrk="1" fontAlgn="auto" hangingPunct="1">
                  <a:lnSpc>
                    <a:spcPts val="1206"/>
                  </a:lnSpc>
                  <a:spcBef>
                    <a:spcPts val="0"/>
                  </a:spcBef>
                  <a:spcAft>
                    <a:spcPts val="0"/>
                  </a:spcAft>
                  <a:defRPr/>
                </a:pPr>
                <a:r>
                  <a:rPr lang="en-US" sz="1044" dirty="0">
                    <a:solidFill>
                      <a:prstClr val="white"/>
                    </a:solidFill>
                    <a:latin typeface="Calibri" panose="020F0502020204030204" pitchFamily="34" charset="0"/>
                    <a:ea typeface="Segoe UI"/>
                    <a:cs typeface="Calibri" panose="020F0502020204030204" pitchFamily="34" charset="0"/>
                  </a:rPr>
                  <a:t>Health/Welfare/Education/Livelihoods</a:t>
                </a:r>
              </a:p>
              <a:p>
                <a:pPr algn="ctr" defTabSz="596164" eaLnBrk="1" fontAlgn="auto" hangingPunct="1">
                  <a:lnSpc>
                    <a:spcPts val="1206"/>
                  </a:lnSpc>
                  <a:spcBef>
                    <a:spcPts val="0"/>
                  </a:spcBef>
                  <a:spcAft>
                    <a:spcPts val="0"/>
                  </a:spcAft>
                  <a:defRPr/>
                </a:pPr>
                <a:r>
                  <a:rPr lang="en-US" sz="1044" dirty="0">
                    <a:solidFill>
                      <a:prstClr val="white"/>
                    </a:solidFill>
                    <a:latin typeface="Calibri" panose="020F0502020204030204" pitchFamily="34" charset="0"/>
                    <a:ea typeface="Segoe UI"/>
                    <a:cs typeface="Calibri" panose="020F0502020204030204" pitchFamily="34" charset="0"/>
                  </a:rPr>
                  <a:t>Environment/Conservation</a:t>
                </a:r>
              </a:p>
              <a:p>
                <a:pPr algn="ctr" defTabSz="596164" eaLnBrk="1" fontAlgn="auto" hangingPunct="1">
                  <a:lnSpc>
                    <a:spcPts val="1206"/>
                  </a:lnSpc>
                  <a:spcBef>
                    <a:spcPts val="0"/>
                  </a:spcBef>
                  <a:spcAft>
                    <a:spcPts val="0"/>
                  </a:spcAft>
                  <a:defRPr/>
                </a:pPr>
                <a:endParaRPr lang="en-US" sz="1044" dirty="0">
                  <a:solidFill>
                    <a:prstClr val="white"/>
                  </a:solidFill>
                  <a:latin typeface="Calibri" panose="020F0502020204030204" pitchFamily="34" charset="0"/>
                  <a:ea typeface="Segoe UI"/>
                  <a:cs typeface="Calibri" panose="020F0502020204030204" pitchFamily="34" charset="0"/>
                </a:endParaRPr>
              </a:p>
              <a:p>
                <a:pPr algn="ctr" defTabSz="596164" eaLnBrk="1" fontAlgn="auto" hangingPunct="1">
                  <a:spcBef>
                    <a:spcPts val="0"/>
                  </a:spcBef>
                  <a:spcAft>
                    <a:spcPts val="0"/>
                  </a:spcAft>
                  <a:defRPr/>
                </a:pPr>
                <a:endParaRPr lang="en-IN" sz="1044" dirty="0">
                  <a:solidFill>
                    <a:prstClr val="white"/>
                  </a:solidFill>
                  <a:latin typeface="Calibri" panose="020F0502020204030204"/>
                  <a:ea typeface="Open Sans" panose="020B0606030504020204" pitchFamily="34" charset="0"/>
                  <a:cs typeface="Open Sans" panose="020B0606030504020204" pitchFamily="34" charset="0"/>
                </a:endParaRPr>
              </a:p>
            </p:txBody>
          </p:sp>
          <p:sp>
            <p:nvSpPr>
              <p:cNvPr id="41" name="Rectangle 40">
                <a:extLst>
                  <a:ext uri="{FF2B5EF4-FFF2-40B4-BE49-F238E27FC236}">
                    <a16:creationId xmlns:a16="http://schemas.microsoft.com/office/drawing/2014/main" id="{C07D5294-4D86-425B-8F0C-EBE78A61DE82}"/>
                  </a:ext>
                </a:extLst>
              </p:cNvPr>
              <p:cNvSpPr/>
              <p:nvPr/>
            </p:nvSpPr>
            <p:spPr>
              <a:xfrm>
                <a:off x="4763324" y="2268956"/>
                <a:ext cx="2662179" cy="635510"/>
              </a:xfrm>
              <a:prstGeom prst="rect">
                <a:avLst/>
              </a:prstGeom>
            </p:spPr>
            <p:txBody>
              <a:bodyPr wrap="square">
                <a:spAutoFit/>
              </a:bodyPr>
              <a:lstStyle/>
              <a:p>
                <a:pPr algn="ctr" defTabSz="596164" eaLnBrk="1" fontAlgn="auto" hangingPunct="1">
                  <a:spcBef>
                    <a:spcPts val="0"/>
                  </a:spcBef>
                  <a:spcAft>
                    <a:spcPts val="0"/>
                  </a:spcAft>
                  <a:defRPr/>
                </a:pPr>
                <a:r>
                  <a:rPr lang="en-US" sz="2557" b="1" dirty="0">
                    <a:solidFill>
                      <a:prstClr val="white"/>
                    </a:solidFill>
                    <a:latin typeface="Calibri" panose="020F0502020204030204"/>
                    <a:ea typeface="+mn-ea"/>
                    <a:cs typeface="Calibri" panose="020F0502020204030204" pitchFamily="34" charset="0"/>
                  </a:rPr>
                  <a:t>Enable</a:t>
                </a:r>
                <a:r>
                  <a:rPr lang="en-US" sz="1565" b="1" dirty="0">
                    <a:solidFill>
                      <a:prstClr val="white"/>
                    </a:solidFill>
                    <a:latin typeface="Calibri" panose="020F0502020204030204"/>
                    <a:ea typeface="+mn-ea"/>
                    <a:cs typeface="Calibri" panose="020F0502020204030204" pitchFamily="34" charset="0"/>
                  </a:rPr>
                  <a:t> </a:t>
                </a:r>
              </a:p>
            </p:txBody>
          </p:sp>
          <p:sp>
            <p:nvSpPr>
              <p:cNvPr id="44" name="Rectangle 43">
                <a:extLst>
                  <a:ext uri="{FF2B5EF4-FFF2-40B4-BE49-F238E27FC236}">
                    <a16:creationId xmlns:a16="http://schemas.microsoft.com/office/drawing/2014/main" id="{C591EB7C-D6D5-4AD2-B663-D15F7A0892BA}"/>
                  </a:ext>
                </a:extLst>
              </p:cNvPr>
              <p:cNvSpPr/>
              <p:nvPr/>
            </p:nvSpPr>
            <p:spPr>
              <a:xfrm>
                <a:off x="1161143" y="3502021"/>
                <a:ext cx="2720295" cy="934854"/>
              </a:xfrm>
              <a:prstGeom prst="rect">
                <a:avLst/>
              </a:prstGeom>
            </p:spPr>
            <p:txBody>
              <a:bodyPr wrap="square">
                <a:spAutoFit/>
              </a:bodyPr>
              <a:lstStyle/>
              <a:p>
                <a:pPr algn="ctr" defTabSz="596164" eaLnBrk="1" fontAlgn="auto" hangingPunct="1">
                  <a:lnSpc>
                    <a:spcPts val="1206"/>
                  </a:lnSpc>
                  <a:spcBef>
                    <a:spcPts val="0"/>
                  </a:spcBef>
                  <a:spcAft>
                    <a:spcPts val="0"/>
                  </a:spcAft>
                  <a:defRPr/>
                </a:pPr>
                <a:r>
                  <a:rPr lang="en-US" sz="1044" dirty="0">
                    <a:solidFill>
                      <a:prstClr val="white"/>
                    </a:solidFill>
                    <a:latin typeface="Calibri" panose="020F0502020204030204" pitchFamily="34" charset="0"/>
                    <a:ea typeface="Segoe UI"/>
                    <a:cs typeface="Calibri" panose="020F0502020204030204" pitchFamily="34" charset="0"/>
                  </a:rPr>
                  <a:t>Connectivity</a:t>
                </a:r>
              </a:p>
              <a:p>
                <a:pPr algn="ctr" defTabSz="596164" eaLnBrk="1" fontAlgn="auto" hangingPunct="1">
                  <a:lnSpc>
                    <a:spcPts val="1206"/>
                  </a:lnSpc>
                  <a:spcBef>
                    <a:spcPts val="0"/>
                  </a:spcBef>
                  <a:spcAft>
                    <a:spcPts val="0"/>
                  </a:spcAft>
                  <a:defRPr/>
                </a:pPr>
                <a:r>
                  <a:rPr lang="en-US" sz="1044" dirty="0">
                    <a:solidFill>
                      <a:prstClr val="white"/>
                    </a:solidFill>
                    <a:latin typeface="Calibri" panose="020F0502020204030204" pitchFamily="34" charset="0"/>
                    <a:ea typeface="Segoe UI"/>
                    <a:cs typeface="Calibri" panose="020F0502020204030204" pitchFamily="34" charset="0"/>
                  </a:rPr>
                  <a:t>Infrastructure</a:t>
                </a:r>
              </a:p>
              <a:p>
                <a:pPr algn="ctr" defTabSz="596164" eaLnBrk="1" fontAlgn="auto" hangingPunct="1">
                  <a:lnSpc>
                    <a:spcPts val="1206"/>
                  </a:lnSpc>
                  <a:spcBef>
                    <a:spcPts val="0"/>
                  </a:spcBef>
                  <a:spcAft>
                    <a:spcPts val="0"/>
                  </a:spcAft>
                  <a:defRPr/>
                </a:pPr>
                <a:r>
                  <a:rPr lang="en-US" sz="1044" dirty="0">
                    <a:solidFill>
                      <a:prstClr val="white"/>
                    </a:solidFill>
                    <a:latin typeface="Calibri" panose="020F0502020204030204" pitchFamily="34" charset="0"/>
                    <a:ea typeface="Segoe UI"/>
                    <a:cs typeface="Calibri" panose="020F0502020204030204" pitchFamily="34" charset="0"/>
                  </a:rPr>
                  <a:t>Power Solutions</a:t>
                </a:r>
              </a:p>
              <a:p>
                <a:pPr algn="ctr" defTabSz="596164" eaLnBrk="1" fontAlgn="auto" hangingPunct="1">
                  <a:spcBef>
                    <a:spcPts val="0"/>
                  </a:spcBef>
                  <a:spcAft>
                    <a:spcPts val="0"/>
                  </a:spcAft>
                  <a:defRPr/>
                </a:pPr>
                <a:endParaRPr lang="en-IN" sz="1044" dirty="0">
                  <a:solidFill>
                    <a:prstClr val="white"/>
                  </a:solidFill>
                  <a:latin typeface="Calibri" panose="020F0502020204030204"/>
                  <a:ea typeface="Open Sans" panose="020B0606030504020204" pitchFamily="34" charset="0"/>
                  <a:cs typeface="Open Sans" panose="020B0606030504020204" pitchFamily="34" charset="0"/>
                </a:endParaRPr>
              </a:p>
            </p:txBody>
          </p:sp>
          <p:sp>
            <p:nvSpPr>
              <p:cNvPr id="45" name="Rectangle 44">
                <a:extLst>
                  <a:ext uri="{FF2B5EF4-FFF2-40B4-BE49-F238E27FC236}">
                    <a16:creationId xmlns:a16="http://schemas.microsoft.com/office/drawing/2014/main" id="{05BB4B47-91CA-47A6-84F9-C36EFA1261B0}"/>
                  </a:ext>
                </a:extLst>
              </p:cNvPr>
              <p:cNvSpPr/>
              <p:nvPr/>
            </p:nvSpPr>
            <p:spPr>
              <a:xfrm>
                <a:off x="1181274" y="2268956"/>
                <a:ext cx="2731682" cy="635510"/>
              </a:xfrm>
              <a:prstGeom prst="rect">
                <a:avLst/>
              </a:prstGeom>
            </p:spPr>
            <p:txBody>
              <a:bodyPr wrap="square">
                <a:spAutoFit/>
              </a:bodyPr>
              <a:lstStyle/>
              <a:p>
                <a:pPr algn="ctr" defTabSz="596164" eaLnBrk="1" fontAlgn="auto" hangingPunct="1">
                  <a:spcBef>
                    <a:spcPts val="0"/>
                  </a:spcBef>
                  <a:spcAft>
                    <a:spcPts val="0"/>
                  </a:spcAft>
                  <a:defRPr/>
                </a:pPr>
                <a:r>
                  <a:rPr lang="en-US" sz="2557" b="1" dirty="0">
                    <a:solidFill>
                      <a:prstClr val="white"/>
                    </a:solidFill>
                    <a:latin typeface="Calibri" panose="020F0502020204030204"/>
                    <a:ea typeface="+mn-ea"/>
                    <a:cs typeface="Calibri" panose="020F0502020204030204" pitchFamily="34" charset="0"/>
                  </a:rPr>
                  <a:t>Connect</a:t>
                </a:r>
                <a:r>
                  <a:rPr lang="en-US" sz="1565" b="1" dirty="0">
                    <a:solidFill>
                      <a:prstClr val="white"/>
                    </a:solidFill>
                    <a:latin typeface="Calibri" panose="020F0502020204030204"/>
                    <a:ea typeface="+mn-ea"/>
                    <a:cs typeface="Calibri" panose="020F0502020204030204" pitchFamily="34" charset="0"/>
                  </a:rPr>
                  <a:t> </a:t>
                </a:r>
              </a:p>
            </p:txBody>
          </p:sp>
          <p:sp>
            <p:nvSpPr>
              <p:cNvPr id="48" name="Rectangle 47">
                <a:extLst>
                  <a:ext uri="{FF2B5EF4-FFF2-40B4-BE49-F238E27FC236}">
                    <a16:creationId xmlns:a16="http://schemas.microsoft.com/office/drawing/2014/main" id="{553D501E-E029-4EA0-A53E-8EA277310CE7}"/>
                  </a:ext>
                </a:extLst>
              </p:cNvPr>
              <p:cNvSpPr/>
              <p:nvPr/>
            </p:nvSpPr>
            <p:spPr>
              <a:xfrm>
                <a:off x="6158568" y="1826737"/>
                <a:ext cx="2570308" cy="488143"/>
              </a:xfrm>
              <a:prstGeom prst="rect">
                <a:avLst/>
              </a:prstGeom>
            </p:spPr>
            <p:txBody>
              <a:bodyPr wrap="square">
                <a:spAutoFit/>
              </a:bodyPr>
              <a:lstStyle/>
              <a:p>
                <a:pPr algn="ctr" defTabSz="596164" eaLnBrk="1" fontAlgn="auto" hangingPunct="1">
                  <a:spcBef>
                    <a:spcPts val="0"/>
                  </a:spcBef>
                  <a:spcAft>
                    <a:spcPts val="0"/>
                  </a:spcAft>
                  <a:defRPr/>
                </a:pPr>
                <a:endParaRPr lang="en-US" sz="1825" dirty="0">
                  <a:solidFill>
                    <a:prstClr val="black"/>
                  </a:solidFill>
                  <a:latin typeface="Calibri" panose="020F0502020204030204"/>
                  <a:ea typeface="+mn-ea"/>
                </a:endParaRPr>
              </a:p>
            </p:txBody>
          </p:sp>
          <p:sp>
            <p:nvSpPr>
              <p:cNvPr id="51" name="Rectangle 50">
                <a:extLst>
                  <a:ext uri="{FF2B5EF4-FFF2-40B4-BE49-F238E27FC236}">
                    <a16:creationId xmlns:a16="http://schemas.microsoft.com/office/drawing/2014/main" id="{AA973541-84F8-43C3-BC3B-D4302CA25A0F}"/>
                  </a:ext>
                </a:extLst>
              </p:cNvPr>
              <p:cNvSpPr/>
              <p:nvPr/>
            </p:nvSpPr>
            <p:spPr>
              <a:xfrm>
                <a:off x="755695" y="1353770"/>
                <a:ext cx="10653217" cy="635510"/>
              </a:xfrm>
              <a:prstGeom prst="rect">
                <a:avLst/>
              </a:prstGeom>
            </p:spPr>
            <p:txBody>
              <a:bodyPr wrap="square">
                <a:spAutoFit/>
              </a:bodyPr>
              <a:lstStyle/>
              <a:p>
                <a:pPr algn="ctr" defTabSz="596164" eaLnBrk="1" fontAlgn="auto" hangingPunct="1">
                  <a:spcBef>
                    <a:spcPts val="0"/>
                  </a:spcBef>
                  <a:spcAft>
                    <a:spcPts val="0"/>
                  </a:spcAft>
                  <a:defRPr/>
                </a:pPr>
                <a:r>
                  <a:rPr lang="en-US" sz="2557" b="1" dirty="0">
                    <a:solidFill>
                      <a:prstClr val="white"/>
                    </a:solidFill>
                    <a:latin typeface="Calibri" panose="020F0502020204030204"/>
                    <a:ea typeface="+mn-ea"/>
                    <a:cs typeface="Calibri" panose="020F0502020204030204" pitchFamily="34" charset="0"/>
                  </a:rPr>
                  <a:t>Advance the Sector</a:t>
                </a:r>
                <a:endParaRPr lang="en-US" sz="1565" b="1" dirty="0">
                  <a:solidFill>
                    <a:prstClr val="black"/>
                  </a:solidFill>
                  <a:latin typeface="Calibri" panose="020F0502020204030204"/>
                  <a:ea typeface="+mn-ea"/>
                </a:endParaRPr>
              </a:p>
            </p:txBody>
          </p:sp>
          <p:sp>
            <p:nvSpPr>
              <p:cNvPr id="47" name="Rectangle 46">
                <a:extLst>
                  <a:ext uri="{FF2B5EF4-FFF2-40B4-BE49-F238E27FC236}">
                    <a16:creationId xmlns:a16="http://schemas.microsoft.com/office/drawing/2014/main" id="{D39237BD-D721-4432-872F-1766933D3144}"/>
                  </a:ext>
                </a:extLst>
              </p:cNvPr>
              <p:cNvSpPr/>
              <p:nvPr/>
            </p:nvSpPr>
            <p:spPr>
              <a:xfrm>
                <a:off x="8253444" y="3502021"/>
                <a:ext cx="2798722" cy="925963"/>
              </a:xfrm>
              <a:prstGeom prst="rect">
                <a:avLst/>
              </a:prstGeom>
            </p:spPr>
            <p:txBody>
              <a:bodyPr wrap="square">
                <a:spAutoFit/>
              </a:bodyPr>
              <a:lstStyle/>
              <a:p>
                <a:pPr algn="ctr" defTabSz="596164" eaLnBrk="1" fontAlgn="auto" hangingPunct="1">
                  <a:lnSpc>
                    <a:spcPts val="1206"/>
                  </a:lnSpc>
                  <a:spcBef>
                    <a:spcPts val="0"/>
                  </a:spcBef>
                  <a:spcAft>
                    <a:spcPts val="0"/>
                  </a:spcAft>
                  <a:defRPr/>
                </a:pPr>
                <a:r>
                  <a:rPr lang="en-US" sz="1044" dirty="0">
                    <a:solidFill>
                      <a:prstClr val="white"/>
                    </a:solidFill>
                    <a:latin typeface="Calibri" panose="020F0502020204030204" pitchFamily="34" charset="0"/>
                    <a:ea typeface="Segoe UI"/>
                    <a:cs typeface="Calibri" panose="020F0502020204030204" pitchFamily="34" charset="0"/>
                  </a:rPr>
                  <a:t>Business Enablement</a:t>
                </a:r>
              </a:p>
              <a:p>
                <a:pPr algn="ctr" defTabSz="596164" eaLnBrk="1" fontAlgn="auto" hangingPunct="1">
                  <a:lnSpc>
                    <a:spcPts val="1206"/>
                  </a:lnSpc>
                  <a:spcBef>
                    <a:spcPts val="0"/>
                  </a:spcBef>
                  <a:spcAft>
                    <a:spcPts val="0"/>
                  </a:spcAft>
                  <a:defRPr/>
                </a:pPr>
                <a:r>
                  <a:rPr lang="en-US" sz="1044" dirty="0">
                    <a:solidFill>
                      <a:prstClr val="white"/>
                    </a:solidFill>
                    <a:latin typeface="Calibri" panose="020F0502020204030204" pitchFamily="34" charset="0"/>
                    <a:ea typeface="Open Sans" panose="020B0606030504020204" pitchFamily="34" charset="0"/>
                    <a:cs typeface="Calibri" panose="020F0502020204030204" pitchFamily="34" charset="0"/>
                  </a:rPr>
                  <a:t>Capacity Building</a:t>
                </a:r>
              </a:p>
              <a:p>
                <a:pPr algn="ctr" defTabSz="596164" eaLnBrk="1" fontAlgn="auto" hangingPunct="1">
                  <a:lnSpc>
                    <a:spcPts val="1206"/>
                  </a:lnSpc>
                  <a:spcBef>
                    <a:spcPts val="0"/>
                  </a:spcBef>
                  <a:spcAft>
                    <a:spcPts val="0"/>
                  </a:spcAft>
                  <a:defRPr/>
                </a:pPr>
                <a:r>
                  <a:rPr lang="en-US" sz="1044" dirty="0">
                    <a:solidFill>
                      <a:prstClr val="white"/>
                    </a:solidFill>
                    <a:latin typeface="Calibri" panose="020F0502020204030204" pitchFamily="34" charset="0"/>
                    <a:ea typeface="Open Sans" panose="020B0606030504020204" pitchFamily="34" charset="0"/>
                    <a:cs typeface="Calibri" panose="020F0502020204030204" pitchFamily="34" charset="0"/>
                  </a:rPr>
                  <a:t>Technology &amp; Operating Standards</a:t>
                </a:r>
              </a:p>
              <a:p>
                <a:pPr algn="ctr" defTabSz="596164" eaLnBrk="1" fontAlgn="auto" hangingPunct="1">
                  <a:lnSpc>
                    <a:spcPts val="1206"/>
                  </a:lnSpc>
                  <a:spcBef>
                    <a:spcPts val="0"/>
                  </a:spcBef>
                  <a:spcAft>
                    <a:spcPts val="0"/>
                  </a:spcAft>
                  <a:defRPr/>
                </a:pPr>
                <a:r>
                  <a:rPr lang="en-US" sz="1044" dirty="0">
                    <a:solidFill>
                      <a:prstClr val="white"/>
                    </a:solidFill>
                    <a:latin typeface="Calibri" panose="020F0502020204030204" pitchFamily="34" charset="0"/>
                    <a:ea typeface="Open Sans" panose="020B0606030504020204" pitchFamily="34" charset="0"/>
                    <a:cs typeface="Calibri" panose="020F0502020204030204" pitchFamily="34" charset="0"/>
                  </a:rPr>
                  <a:t>Sector Benchmarks</a:t>
                </a:r>
              </a:p>
            </p:txBody>
          </p:sp>
          <p:sp>
            <p:nvSpPr>
              <p:cNvPr id="23" name="Rectangle 22">
                <a:extLst>
                  <a:ext uri="{FF2B5EF4-FFF2-40B4-BE49-F238E27FC236}">
                    <a16:creationId xmlns:a16="http://schemas.microsoft.com/office/drawing/2014/main" id="{9A707D2C-9431-44E2-8526-09C30F791B8D}"/>
                  </a:ext>
                </a:extLst>
              </p:cNvPr>
              <p:cNvSpPr/>
              <p:nvPr/>
            </p:nvSpPr>
            <p:spPr>
              <a:xfrm>
                <a:off x="8299762" y="2268956"/>
                <a:ext cx="2662179" cy="635510"/>
              </a:xfrm>
              <a:prstGeom prst="rect">
                <a:avLst/>
              </a:prstGeom>
            </p:spPr>
            <p:txBody>
              <a:bodyPr wrap="square">
                <a:spAutoFit/>
              </a:bodyPr>
              <a:lstStyle/>
              <a:p>
                <a:pPr algn="ctr" defTabSz="596164" eaLnBrk="1" fontAlgn="auto" hangingPunct="1">
                  <a:spcBef>
                    <a:spcPts val="0"/>
                  </a:spcBef>
                  <a:spcAft>
                    <a:spcPts val="0"/>
                  </a:spcAft>
                  <a:defRPr/>
                </a:pPr>
                <a:r>
                  <a:rPr lang="en-US" sz="2557" b="1" dirty="0">
                    <a:solidFill>
                      <a:prstClr val="white"/>
                    </a:solidFill>
                    <a:latin typeface="Calibri" panose="020F0502020204030204"/>
                    <a:ea typeface="+mn-ea"/>
                    <a:cs typeface="Calibri" panose="020F0502020204030204" pitchFamily="34" charset="0"/>
                  </a:rPr>
                  <a:t>Transform</a:t>
                </a:r>
                <a:r>
                  <a:rPr lang="en-US" sz="1565" b="1" dirty="0">
                    <a:solidFill>
                      <a:prstClr val="white"/>
                    </a:solidFill>
                    <a:latin typeface="Calibri" panose="020F0502020204030204"/>
                    <a:ea typeface="+mn-ea"/>
                    <a:cs typeface="Calibri" panose="020F0502020204030204" pitchFamily="34" charset="0"/>
                  </a:rPr>
                  <a:t> </a:t>
                </a:r>
              </a:p>
            </p:txBody>
          </p:sp>
          <p:sp>
            <p:nvSpPr>
              <p:cNvPr id="20" name="Rectangle 19">
                <a:extLst>
                  <a:ext uri="{FF2B5EF4-FFF2-40B4-BE49-F238E27FC236}">
                    <a16:creationId xmlns:a16="http://schemas.microsoft.com/office/drawing/2014/main" id="{2AFF8972-0DBF-4B20-9B9D-B03D9D704882}"/>
                  </a:ext>
                </a:extLst>
              </p:cNvPr>
              <p:cNvSpPr/>
              <p:nvPr/>
            </p:nvSpPr>
            <p:spPr>
              <a:xfrm>
                <a:off x="4724642" y="2781085"/>
                <a:ext cx="2662179" cy="372398"/>
              </a:xfrm>
              <a:prstGeom prst="rect">
                <a:avLst/>
              </a:prstGeom>
            </p:spPr>
            <p:txBody>
              <a:bodyPr wrap="square">
                <a:spAutoFit/>
              </a:bodyPr>
              <a:lstStyle/>
              <a:p>
                <a:pPr algn="ctr" defTabSz="596164" eaLnBrk="1" fontAlgn="auto" hangingPunct="1">
                  <a:lnSpc>
                    <a:spcPts val="1500"/>
                  </a:lnSpc>
                  <a:spcBef>
                    <a:spcPts val="0"/>
                  </a:spcBef>
                  <a:spcAft>
                    <a:spcPts val="0"/>
                  </a:spcAft>
                  <a:defRPr/>
                </a:pPr>
                <a:r>
                  <a:rPr lang="en-US" sz="1350" dirty="0">
                    <a:solidFill>
                      <a:prstClr val="white"/>
                    </a:solidFill>
                    <a:latin typeface="Calibri" panose="020F0502020204030204"/>
                    <a:ea typeface="+mn-ea"/>
                    <a:cs typeface="Calibri" panose="020F0502020204030204" pitchFamily="34" charset="0"/>
                  </a:rPr>
                  <a:t>Drive Collective Impact</a:t>
                </a:r>
                <a:endParaRPr lang="en-US" sz="1350" dirty="0">
                  <a:solidFill>
                    <a:prstClr val="black"/>
                  </a:solidFill>
                  <a:latin typeface="Calibri" panose="020F0502020204030204"/>
                  <a:ea typeface="+mn-ea"/>
                </a:endParaRPr>
              </a:p>
            </p:txBody>
          </p:sp>
          <p:sp>
            <p:nvSpPr>
              <p:cNvPr id="21" name="Rectangle 20">
                <a:extLst>
                  <a:ext uri="{FF2B5EF4-FFF2-40B4-BE49-F238E27FC236}">
                    <a16:creationId xmlns:a16="http://schemas.microsoft.com/office/drawing/2014/main" id="{4E1F25BC-A196-4D29-A9C5-A1550F59FCCD}"/>
                  </a:ext>
                </a:extLst>
              </p:cNvPr>
              <p:cNvSpPr/>
              <p:nvPr/>
            </p:nvSpPr>
            <p:spPr>
              <a:xfrm>
                <a:off x="1226887" y="2781086"/>
                <a:ext cx="2731682" cy="372398"/>
              </a:xfrm>
              <a:prstGeom prst="rect">
                <a:avLst/>
              </a:prstGeom>
            </p:spPr>
            <p:txBody>
              <a:bodyPr wrap="square">
                <a:spAutoFit/>
              </a:bodyPr>
              <a:lstStyle/>
              <a:p>
                <a:pPr algn="ctr" defTabSz="596164" eaLnBrk="1" fontAlgn="auto" hangingPunct="1">
                  <a:lnSpc>
                    <a:spcPts val="1500"/>
                  </a:lnSpc>
                  <a:spcBef>
                    <a:spcPts val="0"/>
                  </a:spcBef>
                  <a:spcAft>
                    <a:spcPts val="0"/>
                  </a:spcAft>
                  <a:defRPr/>
                </a:pPr>
                <a:r>
                  <a:rPr lang="en-US" sz="1350" dirty="0">
                    <a:solidFill>
                      <a:prstClr val="white"/>
                    </a:solidFill>
                    <a:latin typeface="Calibri" panose="020F0502020204030204"/>
                    <a:ea typeface="+mn-ea"/>
                    <a:cs typeface="Calibri" panose="020F0502020204030204" pitchFamily="34" charset="0"/>
                  </a:rPr>
                  <a:t>Build the Right Foundation</a:t>
                </a:r>
                <a:endParaRPr lang="en-US" sz="1350" dirty="0">
                  <a:solidFill>
                    <a:prstClr val="black"/>
                  </a:solidFill>
                  <a:latin typeface="Calibri" panose="020F0502020204030204"/>
                  <a:ea typeface="+mn-ea"/>
                </a:endParaRPr>
              </a:p>
            </p:txBody>
          </p:sp>
          <p:sp>
            <p:nvSpPr>
              <p:cNvPr id="22" name="Rectangle 21">
                <a:extLst>
                  <a:ext uri="{FF2B5EF4-FFF2-40B4-BE49-F238E27FC236}">
                    <a16:creationId xmlns:a16="http://schemas.microsoft.com/office/drawing/2014/main" id="{D9C82812-12A5-49C5-9D94-CD851E07BFCD}"/>
                  </a:ext>
                </a:extLst>
              </p:cNvPr>
              <p:cNvSpPr/>
              <p:nvPr/>
            </p:nvSpPr>
            <p:spPr>
              <a:xfrm>
                <a:off x="8329634" y="2781086"/>
                <a:ext cx="2646342" cy="372398"/>
              </a:xfrm>
              <a:prstGeom prst="rect">
                <a:avLst/>
              </a:prstGeom>
            </p:spPr>
            <p:txBody>
              <a:bodyPr wrap="square">
                <a:spAutoFit/>
              </a:bodyPr>
              <a:lstStyle/>
              <a:p>
                <a:pPr algn="ctr" defTabSz="596164" eaLnBrk="1" fontAlgn="auto" hangingPunct="1">
                  <a:lnSpc>
                    <a:spcPts val="1500"/>
                  </a:lnSpc>
                  <a:spcBef>
                    <a:spcPts val="0"/>
                  </a:spcBef>
                  <a:spcAft>
                    <a:spcPts val="0"/>
                  </a:spcAft>
                  <a:defRPr/>
                </a:pPr>
                <a:r>
                  <a:rPr lang="en-US" sz="1350" dirty="0">
                    <a:solidFill>
                      <a:prstClr val="white"/>
                    </a:solidFill>
                    <a:latin typeface="Calibri" panose="020F0502020204030204"/>
                    <a:ea typeface="+mn-ea"/>
                    <a:cs typeface="Calibri" panose="020F0502020204030204" pitchFamily="34" charset="0"/>
                  </a:rPr>
                  <a:t>Reimagine Aid</a:t>
                </a:r>
                <a:endParaRPr lang="en-US" sz="1350" dirty="0">
                  <a:solidFill>
                    <a:prstClr val="black"/>
                  </a:solidFill>
                  <a:latin typeface="Calibri" panose="020F0502020204030204"/>
                  <a:ea typeface="+mn-ea"/>
                </a:endParaRPr>
              </a:p>
            </p:txBody>
          </p:sp>
          <p:pic>
            <p:nvPicPr>
              <p:cNvPr id="26" name="Picture 25" descr="A picture containing table&#10;&#10;Description automatically generated">
                <a:extLst>
                  <a:ext uri="{FF2B5EF4-FFF2-40B4-BE49-F238E27FC236}">
                    <a16:creationId xmlns:a16="http://schemas.microsoft.com/office/drawing/2014/main" id="{38421C5A-2EEB-4022-B5F7-776646D6B06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50000"/>
              <a:stretch/>
            </p:blipFill>
            <p:spPr>
              <a:xfrm>
                <a:off x="3958568" y="4512788"/>
                <a:ext cx="4138685" cy="2126170"/>
              </a:xfrm>
              <a:prstGeom prst="rect">
                <a:avLst/>
              </a:prstGeom>
            </p:spPr>
          </p:pic>
        </p:grpSp>
        <p:sp>
          <p:nvSpPr>
            <p:cNvPr id="27" name="Rectangle 26">
              <a:extLst>
                <a:ext uri="{FF2B5EF4-FFF2-40B4-BE49-F238E27FC236}">
                  <a16:creationId xmlns:a16="http://schemas.microsoft.com/office/drawing/2014/main" id="{F97410AA-48C4-4BA4-914C-6EC483551C11}"/>
                </a:ext>
              </a:extLst>
            </p:cNvPr>
            <p:cNvSpPr/>
            <p:nvPr/>
          </p:nvSpPr>
          <p:spPr>
            <a:xfrm rot="10800000" flipV="1">
              <a:off x="493712" y="6264453"/>
              <a:ext cx="10763965" cy="512205"/>
            </a:xfrm>
            <a:prstGeom prst="rect">
              <a:avLst/>
            </a:prstGeom>
            <a:solidFill>
              <a:schemeClr val="accent3">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596164" eaLnBrk="1" fontAlgn="auto" hangingPunct="1">
                <a:spcBef>
                  <a:spcPts val="0"/>
                </a:spcBef>
                <a:spcAft>
                  <a:spcPts val="0"/>
                </a:spcAft>
                <a:defRPr/>
              </a:pPr>
              <a:r>
                <a:rPr lang="en-US" dirty="0">
                  <a:solidFill>
                    <a:prstClr val="white"/>
                  </a:solidFill>
                  <a:latin typeface="Calibri" panose="020F0502020204030204"/>
                </a:rPr>
                <a:t>Working Groups / Issue Groups / Charters</a:t>
              </a:r>
            </a:p>
          </p:txBody>
        </p:sp>
      </p:grpSp>
      <p:sp>
        <p:nvSpPr>
          <p:cNvPr id="3" name="Title 2">
            <a:extLst>
              <a:ext uri="{FF2B5EF4-FFF2-40B4-BE49-F238E27FC236}">
                <a16:creationId xmlns:a16="http://schemas.microsoft.com/office/drawing/2014/main" id="{90F61456-55CB-4871-B890-51327585140D}"/>
              </a:ext>
            </a:extLst>
          </p:cNvPr>
          <p:cNvSpPr>
            <a:spLocks noGrp="1"/>
          </p:cNvSpPr>
          <p:nvPr>
            <p:ph type="title"/>
          </p:nvPr>
        </p:nvSpPr>
        <p:spPr/>
        <p:txBody>
          <a:bodyPr>
            <a:normAutofit fontScale="90000"/>
          </a:bodyPr>
          <a:lstStyle/>
          <a:p>
            <a:r>
              <a:rPr lang="en-IN" dirty="0"/>
              <a:t>How We Deliver on Our Mission</a:t>
            </a:r>
            <a:endParaRPr lang="en-US" dirty="0"/>
          </a:p>
        </p:txBody>
      </p:sp>
      <p:sp>
        <p:nvSpPr>
          <p:cNvPr id="2" name="Slide Number Placeholder 1">
            <a:extLst>
              <a:ext uri="{FF2B5EF4-FFF2-40B4-BE49-F238E27FC236}">
                <a16:creationId xmlns:a16="http://schemas.microsoft.com/office/drawing/2014/main" id="{D1E1AD73-E921-44F8-9962-03419718C6C7}"/>
              </a:ext>
            </a:extLst>
          </p:cNvPr>
          <p:cNvSpPr>
            <a:spLocks noGrp="1"/>
          </p:cNvSpPr>
          <p:nvPr>
            <p:ph type="sldNum" sz="quarter" idx="12"/>
          </p:nvPr>
        </p:nvSpPr>
        <p:spPr>
          <a:xfrm>
            <a:off x="10295301" y="6279162"/>
            <a:ext cx="1893524" cy="365125"/>
          </a:xfrm>
          <a:prstGeom prst="rect">
            <a:avLst/>
          </a:prstGeom>
        </p:spPr>
        <p:txBody>
          <a:bodyPr vert="horz" lIns="91440" tIns="45720" rIns="91440" bIns="45720" rtlCol="0" anchor="ctr"/>
          <a:lstStyle>
            <a:defPPr>
              <a:defRPr lang="en-US"/>
            </a:defPPr>
            <a:lvl1pPr marL="0" algn="r" defTabSz="914217" rtl="0" eaLnBrk="1" latinLnBrk="0" hangingPunct="1">
              <a:defRPr sz="1200" kern="1200">
                <a:solidFill>
                  <a:schemeClr val="tx1">
                    <a:tint val="75000"/>
                  </a:schemeClr>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a:lstStyle>
          <a:p>
            <a:pPr algn="r" defTabSz="685846" eaLnBrk="1" fontAlgn="auto" hangingPunct="1">
              <a:spcBef>
                <a:spcPts val="0"/>
              </a:spcBef>
              <a:spcAft>
                <a:spcPts val="0"/>
              </a:spcAft>
              <a:defRPr/>
            </a:pPr>
            <a:fld id="{A76ECD97-4CCD-4540-BE2C-D47004C954B5}" type="slidenum">
              <a:rPr lang="en-US" smtClean="0"/>
              <a:pPr algn="r" defTabSz="685846" eaLnBrk="1" fontAlgn="auto" hangingPunct="1">
                <a:spcBef>
                  <a:spcPts val="0"/>
                </a:spcBef>
                <a:spcAft>
                  <a:spcPts val="0"/>
                </a:spcAft>
                <a:defRPr/>
              </a:pPr>
              <a:t>46</a:t>
            </a:fld>
            <a:endParaRPr lang="en-US" sz="900"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212728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11162"/>
          </a:xfrm>
        </p:spPr>
        <p:txBody>
          <a:bodyPr/>
          <a:lstStyle/>
          <a:p>
            <a:pPr algn="ctr"/>
            <a:r>
              <a:rPr lang="en-US" sz="3200" dirty="0"/>
              <a:t>NetHope Strategic Plan Comparisons</a:t>
            </a:r>
          </a:p>
        </p:txBody>
      </p:sp>
      <p:sp>
        <p:nvSpPr>
          <p:cNvPr id="4" name="Slide Number Placeholder 3"/>
          <p:cNvSpPr>
            <a:spLocks noGrp="1"/>
          </p:cNvSpPr>
          <p:nvPr>
            <p:ph type="sldNum" sz="quarter" idx="11"/>
          </p:nvPr>
        </p:nvSpPr>
        <p:spPr/>
        <p:txBody>
          <a:bodyPr/>
          <a:lstStyle/>
          <a:p>
            <a:pPr>
              <a:defRPr/>
            </a:pPr>
            <a:fld id="{DA8DCE01-F897-4478-9A9A-F20F99CC4461}" type="slidenum">
              <a:rPr lang="en-US" altLang="en-US" smtClean="0"/>
              <a:pPr>
                <a:defRPr/>
              </a:pPr>
              <a:t>47</a:t>
            </a:fld>
            <a:endParaRPr lang="en-US" altLang="en-US"/>
          </a:p>
        </p:txBody>
      </p:sp>
      <p:pic>
        <p:nvPicPr>
          <p:cNvPr id="6" name="Picture 5"/>
          <p:cNvPicPr>
            <a:picLocks noChangeAspect="1"/>
          </p:cNvPicPr>
          <p:nvPr/>
        </p:nvPicPr>
        <p:blipFill>
          <a:blip r:embed="rId2"/>
          <a:stretch>
            <a:fillRect/>
          </a:stretch>
        </p:blipFill>
        <p:spPr>
          <a:xfrm>
            <a:off x="1447800" y="533400"/>
            <a:ext cx="6326708" cy="5846400"/>
          </a:xfrm>
          <a:prstGeom prst="rect">
            <a:avLst/>
          </a:prstGeom>
        </p:spPr>
      </p:pic>
      <p:sp>
        <p:nvSpPr>
          <p:cNvPr id="7" name="TextBox 6"/>
          <p:cNvSpPr txBox="1"/>
          <p:nvPr/>
        </p:nvSpPr>
        <p:spPr>
          <a:xfrm>
            <a:off x="1447800" y="6379800"/>
            <a:ext cx="6171882" cy="523220"/>
          </a:xfrm>
          <a:prstGeom prst="rect">
            <a:avLst/>
          </a:prstGeom>
          <a:noFill/>
        </p:spPr>
        <p:txBody>
          <a:bodyPr wrap="none" rtlCol="0">
            <a:spAutoFit/>
          </a:bodyPr>
          <a:lstStyle/>
          <a:p>
            <a:r>
              <a:rPr lang="en-US" sz="1400" dirty="0"/>
              <a:t>[1] 2015 NetHope Strategic Plan Draft, Jan. 2015, p. 3</a:t>
            </a:r>
          </a:p>
          <a:p>
            <a:r>
              <a:rPr lang="en-US" sz="1400" dirty="0"/>
              <a:t>[2] 2019 Summit - Reimagining the Path to Greater Impact, Oct. 2019, p. 33</a:t>
            </a:r>
          </a:p>
        </p:txBody>
      </p:sp>
      <p:sp>
        <p:nvSpPr>
          <p:cNvPr id="8" name="Oval Callout 7"/>
          <p:cNvSpPr/>
          <p:nvPr/>
        </p:nvSpPr>
        <p:spPr>
          <a:xfrm>
            <a:off x="7467600" y="1331307"/>
            <a:ext cx="1676400" cy="1676400"/>
          </a:xfrm>
          <a:prstGeom prst="wedgeEllipseCallout">
            <a:avLst>
              <a:gd name="adj1" fmla="val -66416"/>
              <a:gd name="adj2" fmla="val 33069"/>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t>A return to connect-</a:t>
            </a:r>
            <a:r>
              <a:rPr lang="en-US" sz="2000" dirty="0" err="1"/>
              <a:t>ivity</a:t>
            </a:r>
            <a:r>
              <a:rPr lang="en-US" sz="2000" dirty="0"/>
              <a:t> roots</a:t>
            </a:r>
          </a:p>
        </p:txBody>
      </p:sp>
      <p:sp>
        <p:nvSpPr>
          <p:cNvPr id="9" name="Oval Callout 8"/>
          <p:cNvSpPr/>
          <p:nvPr/>
        </p:nvSpPr>
        <p:spPr>
          <a:xfrm>
            <a:off x="6858000" y="3120911"/>
            <a:ext cx="2209800" cy="1676400"/>
          </a:xfrm>
          <a:prstGeom prst="wedgeEllipseCallout">
            <a:avLst>
              <a:gd name="adj1" fmla="val -66416"/>
              <a:gd name="adj2" fmla="val 33069"/>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t>Combines education &amp; consulting</a:t>
            </a:r>
          </a:p>
        </p:txBody>
      </p:sp>
      <p:sp>
        <p:nvSpPr>
          <p:cNvPr id="10" name="Oval Callout 9"/>
          <p:cNvSpPr/>
          <p:nvPr/>
        </p:nvSpPr>
        <p:spPr>
          <a:xfrm>
            <a:off x="6781800" y="5562600"/>
            <a:ext cx="2362200" cy="1214929"/>
          </a:xfrm>
          <a:prstGeom prst="wedgeEllipseCallout">
            <a:avLst>
              <a:gd name="adj1" fmla="val -64601"/>
              <a:gd name="adj2" fmla="val -3289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t>A PC form of advocacy?</a:t>
            </a:r>
          </a:p>
        </p:txBody>
      </p:sp>
      <p:sp>
        <p:nvSpPr>
          <p:cNvPr id="11" name="Oval Callout 10"/>
          <p:cNvSpPr/>
          <p:nvPr/>
        </p:nvSpPr>
        <p:spPr>
          <a:xfrm>
            <a:off x="0" y="5181601"/>
            <a:ext cx="1447800" cy="1676400"/>
          </a:xfrm>
          <a:prstGeom prst="wedgeEllipseCallout">
            <a:avLst>
              <a:gd name="adj1" fmla="val 42574"/>
              <a:gd name="adj2" fmla="val -8354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Where did </a:t>
            </a:r>
            <a:r>
              <a:rPr lang="en-US" dirty="0" err="1"/>
              <a:t>conven-ing</a:t>
            </a:r>
            <a:r>
              <a:rPr lang="en-US" dirty="0"/>
              <a:t> go? </a:t>
            </a:r>
          </a:p>
        </p:txBody>
      </p:sp>
    </p:spTree>
    <p:extLst>
      <p:ext uri="{BB962C8B-B14F-4D97-AF65-F5344CB8AC3E}">
        <p14:creationId xmlns:p14="http://schemas.microsoft.com/office/powerpoint/2010/main" val="342062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Threads</a:t>
            </a:r>
          </a:p>
        </p:txBody>
      </p:sp>
      <p:sp>
        <p:nvSpPr>
          <p:cNvPr id="3" name="Content Placeholder 2"/>
          <p:cNvSpPr>
            <a:spLocks noGrp="1"/>
          </p:cNvSpPr>
          <p:nvPr>
            <p:ph idx="1"/>
          </p:nvPr>
        </p:nvSpPr>
        <p:spPr/>
        <p:txBody>
          <a:bodyPr/>
          <a:lstStyle/>
          <a:p>
            <a:pPr marL="0" indent="0">
              <a:buNone/>
            </a:pPr>
            <a:r>
              <a:rPr lang="en-US" dirty="0"/>
              <a:t>Bill Brindley’s five C’s:</a:t>
            </a:r>
          </a:p>
          <a:p>
            <a:r>
              <a:rPr lang="en-US" dirty="0"/>
              <a:t>Collaboration</a:t>
            </a:r>
          </a:p>
          <a:p>
            <a:r>
              <a:rPr lang="en-US" dirty="0"/>
              <a:t>Connectivity</a:t>
            </a:r>
          </a:p>
          <a:p>
            <a:r>
              <a:rPr lang="en-US" dirty="0"/>
              <a:t>Contribution (back to the members and community)</a:t>
            </a:r>
          </a:p>
          <a:p>
            <a:r>
              <a:rPr lang="en-US" dirty="0"/>
              <a:t>Customers (beneficiaries?)</a:t>
            </a:r>
          </a:p>
          <a:p>
            <a:r>
              <a:rPr lang="en-US" dirty="0"/>
              <a:t>Catalyst (for enabling IT in NGOs)</a:t>
            </a:r>
          </a:p>
        </p:txBody>
      </p:sp>
      <p:sp>
        <p:nvSpPr>
          <p:cNvPr id="4" name="Slide Number Placeholder 3"/>
          <p:cNvSpPr>
            <a:spLocks noGrp="1"/>
          </p:cNvSpPr>
          <p:nvPr>
            <p:ph type="sldNum" sz="quarter" idx="11"/>
          </p:nvPr>
        </p:nvSpPr>
        <p:spPr/>
        <p:txBody>
          <a:bodyPr/>
          <a:lstStyle/>
          <a:p>
            <a:pPr>
              <a:defRPr/>
            </a:pPr>
            <a:fld id="{DA8DCE01-F897-4478-9A9A-F20F99CC4461}" type="slidenum">
              <a:rPr lang="en-US" altLang="en-US" smtClean="0"/>
              <a:pPr>
                <a:defRPr/>
              </a:pPr>
              <a:t>48</a:t>
            </a:fld>
            <a:endParaRPr lang="en-US" altLang="en-US"/>
          </a:p>
        </p:txBody>
      </p:sp>
      <p:sp>
        <p:nvSpPr>
          <p:cNvPr id="5" name="TextBox 4"/>
          <p:cNvSpPr txBox="1"/>
          <p:nvPr/>
        </p:nvSpPr>
        <p:spPr>
          <a:xfrm>
            <a:off x="1570793" y="5785584"/>
            <a:ext cx="6002413" cy="400110"/>
          </a:xfrm>
          <a:prstGeom prst="rect">
            <a:avLst/>
          </a:prstGeom>
          <a:noFill/>
        </p:spPr>
        <p:txBody>
          <a:bodyPr wrap="none" rtlCol="0">
            <a:spAutoFit/>
          </a:bodyPr>
          <a:lstStyle/>
          <a:p>
            <a:pPr algn="ctr"/>
            <a:r>
              <a:rPr lang="en-US" sz="2000" dirty="0">
                <a:solidFill>
                  <a:srgbClr val="FF0000"/>
                </a:solidFill>
              </a:rPr>
              <a:t>To where would you match Lauren's focus themes?</a:t>
            </a:r>
          </a:p>
        </p:txBody>
      </p:sp>
    </p:spTree>
    <p:extLst>
      <p:ext uri="{BB962C8B-B14F-4D97-AF65-F5344CB8AC3E}">
        <p14:creationId xmlns:p14="http://schemas.microsoft.com/office/powerpoint/2010/main" val="45635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BED4879-5EAD-4592-99E6-477FB58DB366}"/>
              </a:ext>
            </a:extLst>
          </p:cNvPr>
          <p:cNvGrpSpPr/>
          <p:nvPr/>
        </p:nvGrpSpPr>
        <p:grpSpPr>
          <a:xfrm>
            <a:off x="697373" y="1621491"/>
            <a:ext cx="7749254" cy="4113239"/>
            <a:chOff x="595593" y="326092"/>
            <a:chExt cx="11197095" cy="6045073"/>
          </a:xfrm>
        </p:grpSpPr>
        <p:pic>
          <p:nvPicPr>
            <p:cNvPr id="5" name="Picture 4"/>
            <p:cNvPicPr>
              <a:picLocks noChangeAspect="1"/>
            </p:cNvPicPr>
            <p:nvPr/>
          </p:nvPicPr>
          <p:blipFill>
            <a:blip r:embed="rId3"/>
            <a:stretch>
              <a:fillRect/>
            </a:stretch>
          </p:blipFill>
          <p:spPr>
            <a:xfrm>
              <a:off x="828016" y="547853"/>
              <a:ext cx="1003005" cy="244483"/>
            </a:xfrm>
            <a:prstGeom prst="rect">
              <a:avLst/>
            </a:prstGeom>
          </p:spPr>
        </p:pic>
        <p:pic>
          <p:nvPicPr>
            <p:cNvPr id="9" name="Picture 8"/>
            <p:cNvPicPr>
              <a:picLocks noChangeAspect="1"/>
            </p:cNvPicPr>
            <p:nvPr/>
          </p:nvPicPr>
          <p:blipFill>
            <a:blip r:embed="rId4"/>
            <a:stretch>
              <a:fillRect/>
            </a:stretch>
          </p:blipFill>
          <p:spPr>
            <a:xfrm>
              <a:off x="2364976" y="515415"/>
              <a:ext cx="1029226" cy="215512"/>
            </a:xfrm>
            <a:prstGeom prst="rect">
              <a:avLst/>
            </a:prstGeom>
          </p:spPr>
        </p:pic>
        <p:pic>
          <p:nvPicPr>
            <p:cNvPr id="10" name="Picture 9"/>
            <p:cNvPicPr>
              <a:picLocks noChangeAspect="1"/>
            </p:cNvPicPr>
            <p:nvPr/>
          </p:nvPicPr>
          <p:blipFill>
            <a:blip r:embed="rId5"/>
            <a:stretch>
              <a:fillRect/>
            </a:stretch>
          </p:blipFill>
          <p:spPr>
            <a:xfrm>
              <a:off x="5372037" y="5633233"/>
              <a:ext cx="497725" cy="737932"/>
            </a:xfrm>
            <a:prstGeom prst="rect">
              <a:avLst/>
            </a:prstGeom>
          </p:spPr>
        </p:pic>
        <p:pic>
          <p:nvPicPr>
            <p:cNvPr id="11" name="Picture 10"/>
            <p:cNvPicPr>
              <a:picLocks noChangeAspect="1"/>
            </p:cNvPicPr>
            <p:nvPr/>
          </p:nvPicPr>
          <p:blipFill>
            <a:blip r:embed="rId6"/>
            <a:stretch>
              <a:fillRect/>
            </a:stretch>
          </p:blipFill>
          <p:spPr>
            <a:xfrm>
              <a:off x="9578759" y="1934364"/>
              <a:ext cx="525310" cy="699320"/>
            </a:xfrm>
            <a:prstGeom prst="rect">
              <a:avLst/>
            </a:prstGeom>
          </p:spPr>
        </p:pic>
        <p:pic>
          <p:nvPicPr>
            <p:cNvPr id="13" name="Picture 12"/>
            <p:cNvPicPr>
              <a:picLocks noChangeAspect="1"/>
            </p:cNvPicPr>
            <p:nvPr/>
          </p:nvPicPr>
          <p:blipFill>
            <a:blip r:embed="rId7"/>
            <a:stretch>
              <a:fillRect/>
            </a:stretch>
          </p:blipFill>
          <p:spPr>
            <a:xfrm>
              <a:off x="9385389" y="3080382"/>
              <a:ext cx="936621" cy="257469"/>
            </a:xfrm>
            <a:prstGeom prst="rect">
              <a:avLst/>
            </a:prstGeom>
          </p:spPr>
        </p:pic>
        <p:pic>
          <p:nvPicPr>
            <p:cNvPr id="15" name="Picture 14"/>
            <p:cNvPicPr>
              <a:picLocks noChangeAspect="1"/>
            </p:cNvPicPr>
            <p:nvPr/>
          </p:nvPicPr>
          <p:blipFill>
            <a:blip r:embed="rId8"/>
            <a:stretch>
              <a:fillRect/>
            </a:stretch>
          </p:blipFill>
          <p:spPr>
            <a:xfrm>
              <a:off x="2271490" y="2112222"/>
              <a:ext cx="1196215" cy="408708"/>
            </a:xfrm>
            <a:prstGeom prst="rect">
              <a:avLst/>
            </a:prstGeom>
          </p:spPr>
        </p:pic>
        <p:pic>
          <p:nvPicPr>
            <p:cNvPr id="16" name="Picture 15"/>
            <p:cNvPicPr>
              <a:picLocks noChangeAspect="1"/>
            </p:cNvPicPr>
            <p:nvPr/>
          </p:nvPicPr>
          <p:blipFill>
            <a:blip r:embed="rId9"/>
            <a:stretch>
              <a:fillRect/>
            </a:stretch>
          </p:blipFill>
          <p:spPr>
            <a:xfrm>
              <a:off x="855082" y="1249960"/>
              <a:ext cx="879340" cy="395702"/>
            </a:xfrm>
            <a:prstGeom prst="rect">
              <a:avLst/>
            </a:prstGeom>
          </p:spPr>
        </p:pic>
        <p:pic>
          <p:nvPicPr>
            <p:cNvPr id="17" name="Picture 16"/>
            <p:cNvPicPr>
              <a:picLocks noChangeAspect="1"/>
            </p:cNvPicPr>
            <p:nvPr/>
          </p:nvPicPr>
          <p:blipFill>
            <a:blip r:embed="rId10"/>
            <a:stretch>
              <a:fillRect/>
            </a:stretch>
          </p:blipFill>
          <p:spPr>
            <a:xfrm>
              <a:off x="3874077" y="1926705"/>
              <a:ext cx="712851" cy="712851"/>
            </a:xfrm>
            <a:prstGeom prst="rect">
              <a:avLst/>
            </a:prstGeom>
          </p:spPr>
        </p:pic>
        <p:pic>
          <p:nvPicPr>
            <p:cNvPr id="18" name="Picture 17"/>
            <p:cNvPicPr>
              <a:picLocks noChangeAspect="1"/>
            </p:cNvPicPr>
            <p:nvPr/>
          </p:nvPicPr>
          <p:blipFill>
            <a:blip r:embed="rId11"/>
            <a:stretch>
              <a:fillRect/>
            </a:stretch>
          </p:blipFill>
          <p:spPr>
            <a:xfrm>
              <a:off x="2407554" y="1216085"/>
              <a:ext cx="1010736" cy="417036"/>
            </a:xfrm>
            <a:prstGeom prst="rect">
              <a:avLst/>
            </a:prstGeom>
          </p:spPr>
        </p:pic>
        <p:pic>
          <p:nvPicPr>
            <p:cNvPr id="19" name="Picture 18"/>
            <p:cNvPicPr>
              <a:picLocks noChangeAspect="1"/>
            </p:cNvPicPr>
            <p:nvPr/>
          </p:nvPicPr>
          <p:blipFill>
            <a:blip r:embed="rId12"/>
            <a:stretch>
              <a:fillRect/>
            </a:stretch>
          </p:blipFill>
          <p:spPr>
            <a:xfrm>
              <a:off x="10558068" y="4030704"/>
              <a:ext cx="946460" cy="258126"/>
            </a:xfrm>
            <a:prstGeom prst="rect">
              <a:avLst/>
            </a:prstGeom>
          </p:spPr>
        </p:pic>
        <p:pic>
          <p:nvPicPr>
            <p:cNvPr id="20" name="Picture 19"/>
            <p:cNvPicPr>
              <a:picLocks noChangeAspect="1"/>
            </p:cNvPicPr>
            <p:nvPr/>
          </p:nvPicPr>
          <p:blipFill>
            <a:blip r:embed="rId13"/>
            <a:stretch>
              <a:fillRect/>
            </a:stretch>
          </p:blipFill>
          <p:spPr>
            <a:xfrm>
              <a:off x="5989119" y="3979507"/>
              <a:ext cx="1129579" cy="411729"/>
            </a:xfrm>
            <a:prstGeom prst="rect">
              <a:avLst/>
            </a:prstGeom>
          </p:spPr>
        </p:pic>
        <p:pic>
          <p:nvPicPr>
            <p:cNvPr id="21" name="Picture 20"/>
            <p:cNvPicPr>
              <a:picLocks noChangeAspect="1"/>
            </p:cNvPicPr>
            <p:nvPr/>
          </p:nvPicPr>
          <p:blipFill>
            <a:blip r:embed="rId14"/>
            <a:stretch>
              <a:fillRect/>
            </a:stretch>
          </p:blipFill>
          <p:spPr>
            <a:xfrm>
              <a:off x="10753481" y="4618520"/>
              <a:ext cx="973107" cy="614593"/>
            </a:xfrm>
            <a:prstGeom prst="rect">
              <a:avLst/>
            </a:prstGeom>
          </p:spPr>
        </p:pic>
        <p:pic>
          <p:nvPicPr>
            <p:cNvPr id="22" name="Picture 21"/>
            <p:cNvPicPr>
              <a:picLocks noChangeAspect="1"/>
            </p:cNvPicPr>
            <p:nvPr/>
          </p:nvPicPr>
          <p:blipFill>
            <a:blip r:embed="rId15"/>
            <a:stretch>
              <a:fillRect/>
            </a:stretch>
          </p:blipFill>
          <p:spPr>
            <a:xfrm>
              <a:off x="5208872" y="4734584"/>
              <a:ext cx="1262136" cy="382467"/>
            </a:xfrm>
            <a:prstGeom prst="rect">
              <a:avLst/>
            </a:prstGeom>
          </p:spPr>
        </p:pic>
        <p:pic>
          <p:nvPicPr>
            <p:cNvPr id="23" name="Picture 22"/>
            <p:cNvPicPr>
              <a:picLocks noChangeAspect="1"/>
            </p:cNvPicPr>
            <p:nvPr/>
          </p:nvPicPr>
          <p:blipFill>
            <a:blip r:embed="rId16"/>
            <a:stretch>
              <a:fillRect/>
            </a:stretch>
          </p:blipFill>
          <p:spPr>
            <a:xfrm>
              <a:off x="5280497" y="354573"/>
              <a:ext cx="735527" cy="735527"/>
            </a:xfrm>
            <a:prstGeom prst="rect">
              <a:avLst/>
            </a:prstGeom>
          </p:spPr>
        </p:pic>
        <p:pic>
          <p:nvPicPr>
            <p:cNvPr id="24" name="Picture 23"/>
            <p:cNvPicPr>
              <a:picLocks noChangeAspect="1"/>
            </p:cNvPicPr>
            <p:nvPr/>
          </p:nvPicPr>
          <p:blipFill>
            <a:blip r:embed="rId17"/>
            <a:stretch>
              <a:fillRect/>
            </a:stretch>
          </p:blipFill>
          <p:spPr>
            <a:xfrm>
              <a:off x="2608983" y="3664296"/>
              <a:ext cx="976266" cy="976266"/>
            </a:xfrm>
            <a:prstGeom prst="rect">
              <a:avLst/>
            </a:prstGeom>
          </p:spPr>
        </p:pic>
        <p:pic>
          <p:nvPicPr>
            <p:cNvPr id="25" name="Picture 24"/>
            <p:cNvPicPr>
              <a:picLocks noChangeAspect="1"/>
            </p:cNvPicPr>
            <p:nvPr/>
          </p:nvPicPr>
          <p:blipFill>
            <a:blip r:embed="rId18"/>
            <a:stretch>
              <a:fillRect/>
            </a:stretch>
          </p:blipFill>
          <p:spPr>
            <a:xfrm>
              <a:off x="8062770" y="5844698"/>
              <a:ext cx="980150" cy="269541"/>
            </a:xfrm>
            <a:prstGeom prst="rect">
              <a:avLst/>
            </a:prstGeom>
          </p:spPr>
        </p:pic>
        <p:pic>
          <p:nvPicPr>
            <p:cNvPr id="26" name="Picture 25"/>
            <p:cNvPicPr>
              <a:picLocks noChangeAspect="1"/>
            </p:cNvPicPr>
            <p:nvPr/>
          </p:nvPicPr>
          <p:blipFill>
            <a:blip r:embed="rId19"/>
            <a:stretch>
              <a:fillRect/>
            </a:stretch>
          </p:blipFill>
          <p:spPr>
            <a:xfrm>
              <a:off x="595593" y="2924795"/>
              <a:ext cx="1291758" cy="568642"/>
            </a:xfrm>
            <a:prstGeom prst="rect">
              <a:avLst/>
            </a:prstGeom>
          </p:spPr>
        </p:pic>
        <p:pic>
          <p:nvPicPr>
            <p:cNvPr id="27" name="Picture 26"/>
            <p:cNvPicPr>
              <a:picLocks noChangeAspect="1"/>
            </p:cNvPicPr>
            <p:nvPr/>
          </p:nvPicPr>
          <p:blipFill>
            <a:blip r:embed="rId20"/>
            <a:stretch>
              <a:fillRect/>
            </a:stretch>
          </p:blipFill>
          <p:spPr>
            <a:xfrm>
              <a:off x="3700913" y="1244778"/>
              <a:ext cx="1178915" cy="580436"/>
            </a:xfrm>
            <a:prstGeom prst="rect">
              <a:avLst/>
            </a:prstGeom>
          </p:spPr>
        </p:pic>
        <p:pic>
          <p:nvPicPr>
            <p:cNvPr id="28" name="Picture 27"/>
            <p:cNvPicPr>
              <a:picLocks noChangeAspect="1"/>
            </p:cNvPicPr>
            <p:nvPr/>
          </p:nvPicPr>
          <p:blipFill>
            <a:blip r:embed="rId21"/>
            <a:stretch>
              <a:fillRect/>
            </a:stretch>
          </p:blipFill>
          <p:spPr>
            <a:xfrm>
              <a:off x="7839198" y="3927714"/>
              <a:ext cx="431381" cy="500841"/>
            </a:xfrm>
            <a:prstGeom prst="rect">
              <a:avLst/>
            </a:prstGeom>
          </p:spPr>
        </p:pic>
        <p:pic>
          <p:nvPicPr>
            <p:cNvPr id="29" name="Picture 28"/>
            <p:cNvPicPr>
              <a:picLocks noChangeAspect="1"/>
            </p:cNvPicPr>
            <p:nvPr/>
          </p:nvPicPr>
          <p:blipFill>
            <a:blip r:embed="rId22"/>
            <a:stretch>
              <a:fillRect/>
            </a:stretch>
          </p:blipFill>
          <p:spPr>
            <a:xfrm>
              <a:off x="3839732" y="5705146"/>
              <a:ext cx="975369" cy="548645"/>
            </a:xfrm>
            <a:prstGeom prst="rect">
              <a:avLst/>
            </a:prstGeom>
          </p:spPr>
        </p:pic>
        <p:pic>
          <p:nvPicPr>
            <p:cNvPr id="30" name="Picture 29"/>
            <p:cNvPicPr>
              <a:picLocks noChangeAspect="1"/>
            </p:cNvPicPr>
            <p:nvPr/>
          </p:nvPicPr>
          <p:blipFill>
            <a:blip r:embed="rId23"/>
            <a:stretch>
              <a:fillRect/>
            </a:stretch>
          </p:blipFill>
          <p:spPr>
            <a:xfrm>
              <a:off x="955211" y="5608041"/>
              <a:ext cx="679081" cy="566790"/>
            </a:xfrm>
            <a:prstGeom prst="rect">
              <a:avLst/>
            </a:prstGeom>
          </p:spPr>
        </p:pic>
        <p:pic>
          <p:nvPicPr>
            <p:cNvPr id="31" name="Picture 30"/>
            <p:cNvPicPr>
              <a:picLocks noChangeAspect="1"/>
            </p:cNvPicPr>
            <p:nvPr/>
          </p:nvPicPr>
          <p:blipFill>
            <a:blip r:embed="rId24"/>
            <a:stretch>
              <a:fillRect/>
            </a:stretch>
          </p:blipFill>
          <p:spPr>
            <a:xfrm>
              <a:off x="6801348" y="3117507"/>
              <a:ext cx="701472" cy="489706"/>
            </a:xfrm>
            <a:prstGeom prst="rect">
              <a:avLst/>
            </a:prstGeom>
          </p:spPr>
        </p:pic>
        <p:pic>
          <p:nvPicPr>
            <p:cNvPr id="32" name="Picture 31"/>
            <p:cNvPicPr>
              <a:picLocks noChangeAspect="1"/>
            </p:cNvPicPr>
            <p:nvPr/>
          </p:nvPicPr>
          <p:blipFill>
            <a:blip r:embed="rId25"/>
            <a:stretch>
              <a:fillRect/>
            </a:stretch>
          </p:blipFill>
          <p:spPr>
            <a:xfrm>
              <a:off x="7846407" y="1447589"/>
              <a:ext cx="1353514" cy="235263"/>
            </a:xfrm>
            <a:prstGeom prst="rect">
              <a:avLst/>
            </a:prstGeom>
          </p:spPr>
        </p:pic>
        <p:pic>
          <p:nvPicPr>
            <p:cNvPr id="33" name="Picture 32"/>
            <p:cNvPicPr>
              <a:picLocks noChangeAspect="1"/>
            </p:cNvPicPr>
            <p:nvPr/>
          </p:nvPicPr>
          <p:blipFill>
            <a:blip r:embed="rId26"/>
            <a:stretch>
              <a:fillRect/>
            </a:stretch>
          </p:blipFill>
          <p:spPr>
            <a:xfrm>
              <a:off x="7942277" y="556089"/>
              <a:ext cx="759007" cy="494174"/>
            </a:xfrm>
            <a:prstGeom prst="rect">
              <a:avLst/>
            </a:prstGeom>
          </p:spPr>
        </p:pic>
        <p:pic>
          <p:nvPicPr>
            <p:cNvPr id="34" name="Picture 33"/>
            <p:cNvPicPr>
              <a:picLocks noChangeAspect="1"/>
            </p:cNvPicPr>
            <p:nvPr/>
          </p:nvPicPr>
          <p:blipFill>
            <a:blip r:embed="rId27"/>
            <a:stretch>
              <a:fillRect/>
            </a:stretch>
          </p:blipFill>
          <p:spPr>
            <a:xfrm>
              <a:off x="8974389" y="645663"/>
              <a:ext cx="1160725" cy="487503"/>
            </a:xfrm>
            <a:prstGeom prst="rect">
              <a:avLst/>
            </a:prstGeom>
          </p:spPr>
        </p:pic>
        <p:pic>
          <p:nvPicPr>
            <p:cNvPr id="35" name="Picture 34"/>
            <p:cNvPicPr>
              <a:picLocks noChangeAspect="1"/>
            </p:cNvPicPr>
            <p:nvPr/>
          </p:nvPicPr>
          <p:blipFill rotWithShape="1">
            <a:blip r:embed="rId28"/>
            <a:srcRect r="12182"/>
            <a:stretch/>
          </p:blipFill>
          <p:spPr>
            <a:xfrm>
              <a:off x="8054889" y="2209438"/>
              <a:ext cx="973767" cy="239601"/>
            </a:xfrm>
            <a:prstGeom prst="rect">
              <a:avLst/>
            </a:prstGeom>
          </p:spPr>
        </p:pic>
        <p:pic>
          <p:nvPicPr>
            <p:cNvPr id="37" name="Picture 36"/>
            <p:cNvPicPr>
              <a:picLocks noChangeAspect="1"/>
            </p:cNvPicPr>
            <p:nvPr/>
          </p:nvPicPr>
          <p:blipFill>
            <a:blip r:embed="rId29"/>
            <a:stretch>
              <a:fillRect/>
            </a:stretch>
          </p:blipFill>
          <p:spPr>
            <a:xfrm>
              <a:off x="10683715" y="2912589"/>
              <a:ext cx="917292" cy="667185"/>
            </a:xfrm>
            <a:prstGeom prst="rect">
              <a:avLst/>
            </a:prstGeom>
          </p:spPr>
        </p:pic>
        <p:pic>
          <p:nvPicPr>
            <p:cNvPr id="38" name="Picture 37"/>
            <p:cNvPicPr>
              <a:picLocks noChangeAspect="1"/>
            </p:cNvPicPr>
            <p:nvPr/>
          </p:nvPicPr>
          <p:blipFill>
            <a:blip r:embed="rId30"/>
            <a:stretch>
              <a:fillRect/>
            </a:stretch>
          </p:blipFill>
          <p:spPr>
            <a:xfrm>
              <a:off x="6719357" y="5667527"/>
              <a:ext cx="609931" cy="609931"/>
            </a:xfrm>
            <a:prstGeom prst="rect">
              <a:avLst/>
            </a:prstGeom>
          </p:spPr>
        </p:pic>
        <p:pic>
          <p:nvPicPr>
            <p:cNvPr id="39" name="Picture 38"/>
            <p:cNvPicPr>
              <a:picLocks noChangeAspect="1"/>
            </p:cNvPicPr>
            <p:nvPr/>
          </p:nvPicPr>
          <p:blipFill>
            <a:blip r:embed="rId31"/>
            <a:stretch>
              <a:fillRect/>
            </a:stretch>
          </p:blipFill>
          <p:spPr>
            <a:xfrm>
              <a:off x="2227362" y="4693062"/>
              <a:ext cx="1227089" cy="490834"/>
            </a:xfrm>
            <a:prstGeom prst="rect">
              <a:avLst/>
            </a:prstGeom>
          </p:spPr>
        </p:pic>
        <p:pic>
          <p:nvPicPr>
            <p:cNvPr id="40" name="Picture 39"/>
            <p:cNvPicPr>
              <a:picLocks noChangeAspect="1"/>
            </p:cNvPicPr>
            <p:nvPr/>
          </p:nvPicPr>
          <p:blipFill>
            <a:blip r:embed="rId32"/>
            <a:stretch>
              <a:fillRect/>
            </a:stretch>
          </p:blipFill>
          <p:spPr>
            <a:xfrm>
              <a:off x="737989" y="4860800"/>
              <a:ext cx="974143" cy="272760"/>
            </a:xfrm>
            <a:prstGeom prst="rect">
              <a:avLst/>
            </a:prstGeom>
          </p:spPr>
        </p:pic>
        <p:pic>
          <p:nvPicPr>
            <p:cNvPr id="41" name="Picture 40"/>
            <p:cNvPicPr>
              <a:picLocks noChangeAspect="1"/>
            </p:cNvPicPr>
            <p:nvPr/>
          </p:nvPicPr>
          <p:blipFill>
            <a:blip r:embed="rId33"/>
            <a:stretch>
              <a:fillRect/>
            </a:stretch>
          </p:blipFill>
          <p:spPr>
            <a:xfrm>
              <a:off x="3935207" y="4667906"/>
              <a:ext cx="740682" cy="572348"/>
            </a:xfrm>
            <a:prstGeom prst="rect">
              <a:avLst/>
            </a:prstGeom>
          </p:spPr>
        </p:pic>
        <p:pic>
          <p:nvPicPr>
            <p:cNvPr id="42" name="Picture 41"/>
            <p:cNvPicPr>
              <a:picLocks noChangeAspect="1"/>
            </p:cNvPicPr>
            <p:nvPr/>
          </p:nvPicPr>
          <p:blipFill>
            <a:blip r:embed="rId34"/>
            <a:stretch>
              <a:fillRect/>
            </a:stretch>
          </p:blipFill>
          <p:spPr>
            <a:xfrm>
              <a:off x="9430231" y="1341736"/>
              <a:ext cx="930504" cy="386516"/>
            </a:xfrm>
            <a:prstGeom prst="rect">
              <a:avLst/>
            </a:prstGeom>
          </p:spPr>
        </p:pic>
        <p:pic>
          <p:nvPicPr>
            <p:cNvPr id="43" name="Picture 42"/>
            <p:cNvPicPr>
              <a:picLocks noChangeAspect="1"/>
            </p:cNvPicPr>
            <p:nvPr/>
          </p:nvPicPr>
          <p:blipFill>
            <a:blip r:embed="rId35"/>
            <a:stretch>
              <a:fillRect/>
            </a:stretch>
          </p:blipFill>
          <p:spPr>
            <a:xfrm>
              <a:off x="9465527" y="5631674"/>
              <a:ext cx="973767" cy="681637"/>
            </a:xfrm>
            <a:prstGeom prst="rect">
              <a:avLst/>
            </a:prstGeom>
          </p:spPr>
        </p:pic>
        <p:pic>
          <p:nvPicPr>
            <p:cNvPr id="44" name="Picture 43"/>
            <p:cNvPicPr>
              <a:picLocks noChangeAspect="1"/>
            </p:cNvPicPr>
            <p:nvPr/>
          </p:nvPicPr>
          <p:blipFill>
            <a:blip r:embed="rId36"/>
            <a:stretch>
              <a:fillRect/>
            </a:stretch>
          </p:blipFill>
          <p:spPr>
            <a:xfrm>
              <a:off x="10661474" y="1408771"/>
              <a:ext cx="931717" cy="319482"/>
            </a:xfrm>
            <a:prstGeom prst="rect">
              <a:avLst/>
            </a:prstGeom>
          </p:spPr>
        </p:pic>
        <p:pic>
          <p:nvPicPr>
            <p:cNvPr id="45" name="Picture 44"/>
            <p:cNvPicPr>
              <a:picLocks noChangeAspect="1"/>
            </p:cNvPicPr>
            <p:nvPr/>
          </p:nvPicPr>
          <p:blipFill>
            <a:blip r:embed="rId37"/>
            <a:stretch>
              <a:fillRect/>
            </a:stretch>
          </p:blipFill>
          <p:spPr>
            <a:xfrm>
              <a:off x="3974903" y="2810373"/>
              <a:ext cx="630936" cy="630936"/>
            </a:xfrm>
            <a:prstGeom prst="rect">
              <a:avLst/>
            </a:prstGeom>
          </p:spPr>
        </p:pic>
        <p:pic>
          <p:nvPicPr>
            <p:cNvPr id="46" name="Picture 45"/>
            <p:cNvPicPr>
              <a:picLocks noChangeAspect="1"/>
            </p:cNvPicPr>
            <p:nvPr/>
          </p:nvPicPr>
          <p:blipFill>
            <a:blip r:embed="rId38"/>
            <a:stretch>
              <a:fillRect/>
            </a:stretch>
          </p:blipFill>
          <p:spPr>
            <a:xfrm>
              <a:off x="2062002" y="5641916"/>
              <a:ext cx="1419426" cy="494264"/>
            </a:xfrm>
            <a:prstGeom prst="rect">
              <a:avLst/>
            </a:prstGeom>
          </p:spPr>
        </p:pic>
        <p:pic>
          <p:nvPicPr>
            <p:cNvPr id="47" name="Picture 46"/>
            <p:cNvPicPr>
              <a:picLocks noChangeAspect="1"/>
            </p:cNvPicPr>
            <p:nvPr/>
          </p:nvPicPr>
          <p:blipFill>
            <a:blip r:embed="rId39"/>
            <a:stretch>
              <a:fillRect/>
            </a:stretch>
          </p:blipFill>
          <p:spPr>
            <a:xfrm>
              <a:off x="9199921" y="4550423"/>
              <a:ext cx="1314925" cy="689830"/>
            </a:xfrm>
            <a:prstGeom prst="rect">
              <a:avLst/>
            </a:prstGeom>
          </p:spPr>
        </p:pic>
        <p:pic>
          <p:nvPicPr>
            <p:cNvPr id="48" name="Picture 47"/>
            <p:cNvPicPr>
              <a:picLocks noChangeAspect="1"/>
            </p:cNvPicPr>
            <p:nvPr/>
          </p:nvPicPr>
          <p:blipFill>
            <a:blip r:embed="rId40"/>
            <a:stretch>
              <a:fillRect/>
            </a:stretch>
          </p:blipFill>
          <p:spPr>
            <a:xfrm>
              <a:off x="6662866" y="2066849"/>
              <a:ext cx="703049" cy="658018"/>
            </a:xfrm>
            <a:prstGeom prst="rect">
              <a:avLst/>
            </a:prstGeom>
          </p:spPr>
        </p:pic>
        <p:pic>
          <p:nvPicPr>
            <p:cNvPr id="49" name="Picture 48"/>
            <p:cNvPicPr>
              <a:picLocks noChangeAspect="1"/>
            </p:cNvPicPr>
            <p:nvPr/>
          </p:nvPicPr>
          <p:blipFill>
            <a:blip r:embed="rId41"/>
            <a:stretch>
              <a:fillRect/>
            </a:stretch>
          </p:blipFill>
          <p:spPr>
            <a:xfrm>
              <a:off x="6603300" y="1076145"/>
              <a:ext cx="899521" cy="899521"/>
            </a:xfrm>
            <a:prstGeom prst="rect">
              <a:avLst/>
            </a:prstGeom>
          </p:spPr>
        </p:pic>
        <p:pic>
          <p:nvPicPr>
            <p:cNvPr id="50" name="Picture 49"/>
            <p:cNvPicPr>
              <a:picLocks noChangeAspect="1"/>
            </p:cNvPicPr>
            <p:nvPr/>
          </p:nvPicPr>
          <p:blipFill>
            <a:blip r:embed="rId42"/>
            <a:stretch>
              <a:fillRect/>
            </a:stretch>
          </p:blipFill>
          <p:spPr>
            <a:xfrm>
              <a:off x="4306524" y="3901125"/>
              <a:ext cx="1050867" cy="404086"/>
            </a:xfrm>
            <a:prstGeom prst="rect">
              <a:avLst/>
            </a:prstGeom>
          </p:spPr>
        </p:pic>
        <p:pic>
          <p:nvPicPr>
            <p:cNvPr id="51" name="Picture 50"/>
            <p:cNvPicPr>
              <a:picLocks noChangeAspect="1"/>
            </p:cNvPicPr>
            <p:nvPr/>
          </p:nvPicPr>
          <p:blipFill>
            <a:blip r:embed="rId43"/>
            <a:stretch>
              <a:fillRect/>
            </a:stretch>
          </p:blipFill>
          <p:spPr>
            <a:xfrm>
              <a:off x="6757112" y="392984"/>
              <a:ext cx="514559" cy="645290"/>
            </a:xfrm>
            <a:prstGeom prst="rect">
              <a:avLst/>
            </a:prstGeom>
          </p:spPr>
        </p:pic>
        <p:pic>
          <p:nvPicPr>
            <p:cNvPr id="52" name="Picture 51"/>
            <p:cNvPicPr>
              <a:picLocks noChangeAspect="1"/>
            </p:cNvPicPr>
            <p:nvPr/>
          </p:nvPicPr>
          <p:blipFill>
            <a:blip r:embed="rId44"/>
            <a:stretch>
              <a:fillRect/>
            </a:stretch>
          </p:blipFill>
          <p:spPr>
            <a:xfrm>
              <a:off x="5179738" y="2177729"/>
              <a:ext cx="891362" cy="329338"/>
            </a:xfrm>
            <a:prstGeom prst="rect">
              <a:avLst/>
            </a:prstGeom>
          </p:spPr>
        </p:pic>
        <p:pic>
          <p:nvPicPr>
            <p:cNvPr id="54" name="Picture 53"/>
            <p:cNvPicPr>
              <a:picLocks noChangeAspect="1"/>
            </p:cNvPicPr>
            <p:nvPr/>
          </p:nvPicPr>
          <p:blipFill>
            <a:blip r:embed="rId45"/>
            <a:stretch>
              <a:fillRect/>
            </a:stretch>
          </p:blipFill>
          <p:spPr>
            <a:xfrm>
              <a:off x="8054889" y="4624885"/>
              <a:ext cx="957971" cy="809485"/>
            </a:xfrm>
            <a:prstGeom prst="rect">
              <a:avLst/>
            </a:prstGeom>
          </p:spPr>
        </p:pic>
        <p:pic>
          <p:nvPicPr>
            <p:cNvPr id="55" name="Picture 54"/>
            <p:cNvPicPr>
              <a:picLocks noChangeAspect="1"/>
            </p:cNvPicPr>
            <p:nvPr/>
          </p:nvPicPr>
          <p:blipFill>
            <a:blip r:embed="rId46"/>
            <a:stretch>
              <a:fillRect/>
            </a:stretch>
          </p:blipFill>
          <p:spPr>
            <a:xfrm>
              <a:off x="5179739" y="1241816"/>
              <a:ext cx="979786" cy="586358"/>
            </a:xfrm>
            <a:prstGeom prst="rect">
              <a:avLst/>
            </a:prstGeom>
          </p:spPr>
        </p:pic>
        <p:pic>
          <p:nvPicPr>
            <p:cNvPr id="56" name="Picture 55"/>
            <p:cNvPicPr>
              <a:picLocks noChangeAspect="1"/>
            </p:cNvPicPr>
            <p:nvPr/>
          </p:nvPicPr>
          <p:blipFill>
            <a:blip r:embed="rId47"/>
            <a:stretch>
              <a:fillRect/>
            </a:stretch>
          </p:blipFill>
          <p:spPr>
            <a:xfrm>
              <a:off x="2460755" y="2645562"/>
              <a:ext cx="985551" cy="985551"/>
            </a:xfrm>
            <a:prstGeom prst="rect">
              <a:avLst/>
            </a:prstGeom>
          </p:spPr>
        </p:pic>
        <p:pic>
          <p:nvPicPr>
            <p:cNvPr id="58" name="Picture 57"/>
            <p:cNvPicPr>
              <a:picLocks noChangeAspect="1"/>
            </p:cNvPicPr>
            <p:nvPr/>
          </p:nvPicPr>
          <p:blipFill rotWithShape="1">
            <a:blip r:embed="rId48"/>
            <a:srcRect l="11781" t="14402" r="8621" b="7316"/>
            <a:stretch/>
          </p:blipFill>
          <p:spPr>
            <a:xfrm>
              <a:off x="7920174" y="2962977"/>
              <a:ext cx="1108482" cy="573232"/>
            </a:xfrm>
            <a:prstGeom prst="rect">
              <a:avLst/>
            </a:prstGeom>
          </p:spPr>
        </p:pic>
        <p:pic>
          <p:nvPicPr>
            <p:cNvPr id="3" name="Picture 2">
              <a:extLst>
                <a:ext uri="{FF2B5EF4-FFF2-40B4-BE49-F238E27FC236}">
                  <a16:creationId xmlns:a16="http://schemas.microsoft.com/office/drawing/2014/main" id="{B6650FE8-4D6F-40A7-AF9A-F841C327915E}"/>
                </a:ext>
              </a:extLst>
            </p:cNvPr>
            <p:cNvPicPr>
              <a:picLocks noChangeAspect="1"/>
            </p:cNvPicPr>
            <p:nvPr/>
          </p:nvPicPr>
          <p:blipFill>
            <a:blip r:embed="rId49"/>
            <a:stretch>
              <a:fillRect/>
            </a:stretch>
          </p:blipFill>
          <p:spPr>
            <a:xfrm>
              <a:off x="5221516" y="2749571"/>
              <a:ext cx="1006429" cy="1006429"/>
            </a:xfrm>
            <a:prstGeom prst="rect">
              <a:avLst/>
            </a:prstGeom>
          </p:spPr>
        </p:pic>
        <p:pic>
          <p:nvPicPr>
            <p:cNvPr id="4" name="Picture 3">
              <a:extLst>
                <a:ext uri="{FF2B5EF4-FFF2-40B4-BE49-F238E27FC236}">
                  <a16:creationId xmlns:a16="http://schemas.microsoft.com/office/drawing/2014/main" id="{9FD95181-C2DF-4519-BC83-C2A0C7456070}"/>
                </a:ext>
              </a:extLst>
            </p:cNvPr>
            <p:cNvPicPr>
              <a:picLocks noChangeAspect="1"/>
            </p:cNvPicPr>
            <p:nvPr/>
          </p:nvPicPr>
          <p:blipFill>
            <a:blip r:embed="rId50"/>
            <a:stretch>
              <a:fillRect/>
            </a:stretch>
          </p:blipFill>
          <p:spPr>
            <a:xfrm>
              <a:off x="10833876" y="1987955"/>
              <a:ext cx="670652" cy="665289"/>
            </a:xfrm>
            <a:prstGeom prst="rect">
              <a:avLst/>
            </a:prstGeom>
          </p:spPr>
        </p:pic>
        <p:pic>
          <p:nvPicPr>
            <p:cNvPr id="62" name="Picture 61" descr="cid:image002.jpg@01D3CB46.2B69A750">
              <a:extLst>
                <a:ext uri="{FF2B5EF4-FFF2-40B4-BE49-F238E27FC236}">
                  <a16:creationId xmlns:a16="http://schemas.microsoft.com/office/drawing/2014/main" id="{64FCEBF7-C097-4847-9A2B-0BD5A8D68170}"/>
                </a:ext>
              </a:extLst>
            </p:cNvPr>
            <p:cNvPicPr/>
            <p:nvPr/>
          </p:nvPicPr>
          <p:blipFill>
            <a:blip r:embed="rId51" r:link="rId52" cstate="email">
              <a:extLst>
                <a:ext uri="{28A0092B-C50C-407E-A947-70E740481C1C}">
                  <a14:useLocalDpi xmlns:a14="http://schemas.microsoft.com/office/drawing/2010/main" val="0"/>
                </a:ext>
              </a:extLst>
            </a:blip>
            <a:srcRect/>
            <a:stretch>
              <a:fillRect/>
            </a:stretch>
          </p:blipFill>
          <p:spPr bwMode="auto">
            <a:xfrm>
              <a:off x="804937" y="3830109"/>
              <a:ext cx="1088356" cy="475102"/>
            </a:xfrm>
            <a:prstGeom prst="rect">
              <a:avLst/>
            </a:prstGeom>
            <a:noFill/>
            <a:ln>
              <a:noFill/>
            </a:ln>
          </p:spPr>
        </p:pic>
        <p:pic>
          <p:nvPicPr>
            <p:cNvPr id="63" name="Picture 62" descr="Image result for team rubicon global">
              <a:extLst>
                <a:ext uri="{FF2B5EF4-FFF2-40B4-BE49-F238E27FC236}">
                  <a16:creationId xmlns:a16="http://schemas.microsoft.com/office/drawing/2014/main" id="{3A22B7D0-2C52-4C6F-9A9B-DF5CA28F8F81}"/>
                </a:ext>
              </a:extLst>
            </p:cNvPr>
            <p:cNvPicPr/>
            <p:nvPr/>
          </p:nvPicPr>
          <p:blipFill>
            <a:blip r:embed="rId53" cstate="email">
              <a:extLst>
                <a:ext uri="{28A0092B-C50C-407E-A947-70E740481C1C}">
                  <a14:useLocalDpi xmlns:a14="http://schemas.microsoft.com/office/drawing/2010/main" val="0"/>
                </a:ext>
              </a:extLst>
            </a:blip>
            <a:srcRect/>
            <a:stretch>
              <a:fillRect/>
            </a:stretch>
          </p:blipFill>
          <p:spPr bwMode="auto">
            <a:xfrm>
              <a:off x="6801125" y="4749055"/>
              <a:ext cx="1129579" cy="479699"/>
            </a:xfrm>
            <a:prstGeom prst="rect">
              <a:avLst/>
            </a:prstGeom>
            <a:noFill/>
            <a:ln>
              <a:noFill/>
            </a:ln>
          </p:spPr>
        </p:pic>
        <p:pic>
          <p:nvPicPr>
            <p:cNvPr id="64" name="Picture 63" descr="Image result for GOAL ireland">
              <a:extLst>
                <a:ext uri="{FF2B5EF4-FFF2-40B4-BE49-F238E27FC236}">
                  <a16:creationId xmlns:a16="http://schemas.microsoft.com/office/drawing/2014/main" id="{70563485-2AA2-44C4-8835-DB84B2855BD1}"/>
                </a:ext>
              </a:extLst>
            </p:cNvPr>
            <p:cNvPicPr/>
            <p:nvPr/>
          </p:nvPicPr>
          <p:blipFill>
            <a:blip r:embed="rId54" cstate="email">
              <a:extLst>
                <a:ext uri="{28A0092B-C50C-407E-A947-70E740481C1C}">
                  <a14:useLocalDpi xmlns:a14="http://schemas.microsoft.com/office/drawing/2010/main" val="0"/>
                </a:ext>
              </a:extLst>
            </a:blip>
            <a:srcRect/>
            <a:stretch>
              <a:fillRect/>
            </a:stretch>
          </p:blipFill>
          <p:spPr bwMode="auto">
            <a:xfrm>
              <a:off x="898831" y="2045970"/>
              <a:ext cx="650271" cy="545958"/>
            </a:xfrm>
            <a:prstGeom prst="rect">
              <a:avLst/>
            </a:prstGeom>
            <a:noFill/>
            <a:ln>
              <a:noFill/>
            </a:ln>
          </p:spPr>
        </p:pic>
        <p:pic>
          <p:nvPicPr>
            <p:cNvPr id="2" name="Picture 5">
              <a:extLst>
                <a:ext uri="{FF2B5EF4-FFF2-40B4-BE49-F238E27FC236}">
                  <a16:creationId xmlns:a16="http://schemas.microsoft.com/office/drawing/2014/main" id="{A0C434F1-1D35-4658-8360-D19ECC1E56B4}"/>
                </a:ext>
              </a:extLst>
            </p:cNvPr>
            <p:cNvPicPr>
              <a:picLocks noChangeAspect="1"/>
            </p:cNvPicPr>
            <p:nvPr/>
          </p:nvPicPr>
          <p:blipFill>
            <a:blip r:embed="rId55"/>
            <a:stretch>
              <a:fillRect/>
            </a:stretch>
          </p:blipFill>
          <p:spPr>
            <a:xfrm>
              <a:off x="8977096" y="3970363"/>
              <a:ext cx="976860" cy="364131"/>
            </a:xfrm>
            <a:prstGeom prst="rect">
              <a:avLst/>
            </a:prstGeom>
          </p:spPr>
        </p:pic>
        <p:pic>
          <p:nvPicPr>
            <p:cNvPr id="8" name="Picture 7">
              <a:extLst>
                <a:ext uri="{FF2B5EF4-FFF2-40B4-BE49-F238E27FC236}">
                  <a16:creationId xmlns:a16="http://schemas.microsoft.com/office/drawing/2014/main" id="{B0DB1CEC-AB40-4577-B4A0-3E1D20DAB2BF}"/>
                </a:ext>
              </a:extLst>
            </p:cNvPr>
            <p:cNvPicPr>
              <a:picLocks noChangeAspect="1"/>
            </p:cNvPicPr>
            <p:nvPr/>
          </p:nvPicPr>
          <p:blipFill>
            <a:blip r:embed="rId56"/>
            <a:stretch>
              <a:fillRect/>
            </a:stretch>
          </p:blipFill>
          <p:spPr>
            <a:xfrm>
              <a:off x="3904853" y="326092"/>
              <a:ext cx="771035" cy="771035"/>
            </a:xfrm>
            <a:prstGeom prst="rect">
              <a:avLst/>
            </a:prstGeom>
          </p:spPr>
        </p:pic>
        <p:pic>
          <p:nvPicPr>
            <p:cNvPr id="12" name="Picture 11">
              <a:extLst>
                <a:ext uri="{FF2B5EF4-FFF2-40B4-BE49-F238E27FC236}">
                  <a16:creationId xmlns:a16="http://schemas.microsoft.com/office/drawing/2014/main" id="{27477BE7-3EEA-4AE0-9D48-F3990D7B9DE5}"/>
                </a:ext>
              </a:extLst>
            </p:cNvPr>
            <p:cNvPicPr>
              <a:picLocks noChangeAspect="1"/>
            </p:cNvPicPr>
            <p:nvPr/>
          </p:nvPicPr>
          <p:blipFill>
            <a:blip r:embed="rId57"/>
            <a:stretch>
              <a:fillRect/>
            </a:stretch>
          </p:blipFill>
          <p:spPr>
            <a:xfrm>
              <a:off x="10683715" y="5729713"/>
              <a:ext cx="1108973" cy="229299"/>
            </a:xfrm>
            <a:prstGeom prst="rect">
              <a:avLst/>
            </a:prstGeom>
          </p:spPr>
        </p:pic>
        <p:pic>
          <p:nvPicPr>
            <p:cNvPr id="14" name="Picture 13">
              <a:extLst>
                <a:ext uri="{FF2B5EF4-FFF2-40B4-BE49-F238E27FC236}">
                  <a16:creationId xmlns:a16="http://schemas.microsoft.com/office/drawing/2014/main" id="{2A900840-2FA9-41B0-AB52-3B158A7D3350}"/>
                </a:ext>
              </a:extLst>
            </p:cNvPr>
            <p:cNvPicPr>
              <a:picLocks noChangeAspect="1"/>
            </p:cNvPicPr>
            <p:nvPr/>
          </p:nvPicPr>
          <p:blipFill>
            <a:blip r:embed="rId58" cstate="email">
              <a:extLst>
                <a:ext uri="{28A0092B-C50C-407E-A947-70E740481C1C}">
                  <a14:useLocalDpi xmlns:a14="http://schemas.microsoft.com/office/drawing/2010/main" val="0"/>
                </a:ext>
              </a:extLst>
            </a:blip>
            <a:stretch>
              <a:fillRect/>
            </a:stretch>
          </p:blipFill>
          <p:spPr>
            <a:xfrm>
              <a:off x="10401652" y="662477"/>
              <a:ext cx="1391036" cy="386332"/>
            </a:xfrm>
            <a:prstGeom prst="rect">
              <a:avLst/>
            </a:prstGeom>
          </p:spPr>
        </p:pic>
      </p:grpSp>
      <p:sp>
        <p:nvSpPr>
          <p:cNvPr id="59" name="Title 1">
            <a:extLst>
              <a:ext uri="{FF2B5EF4-FFF2-40B4-BE49-F238E27FC236}">
                <a16:creationId xmlns:a16="http://schemas.microsoft.com/office/drawing/2014/main" id="{9E798EF8-13DE-4EED-9D3A-40B03AE71B51}"/>
              </a:ext>
            </a:extLst>
          </p:cNvPr>
          <p:cNvSpPr>
            <a:spLocks noGrp="1"/>
          </p:cNvSpPr>
          <p:nvPr>
            <p:ph type="title"/>
          </p:nvPr>
        </p:nvSpPr>
        <p:spPr>
          <a:xfrm>
            <a:off x="268181" y="299199"/>
            <a:ext cx="8158648" cy="481529"/>
          </a:xfrm>
        </p:spPr>
        <p:txBody>
          <a:bodyPr>
            <a:normAutofit fontScale="90000"/>
          </a:bodyPr>
          <a:lstStyle/>
          <a:p>
            <a:pPr algn="ctr"/>
            <a:r>
              <a:rPr lang="en-US" b="1" dirty="0">
                <a:latin typeface="+mn-lt"/>
              </a:rPr>
              <a:t>NetHope 59 Members</a:t>
            </a:r>
          </a:p>
        </p:txBody>
      </p:sp>
      <p:sp>
        <p:nvSpPr>
          <p:cNvPr id="60" name="TextBox 59"/>
          <p:cNvSpPr txBox="1"/>
          <p:nvPr/>
        </p:nvSpPr>
        <p:spPr>
          <a:xfrm>
            <a:off x="1896958" y="5909047"/>
            <a:ext cx="5723042" cy="400110"/>
          </a:xfrm>
          <a:prstGeom prst="rect">
            <a:avLst/>
          </a:prstGeom>
          <a:noFill/>
        </p:spPr>
        <p:txBody>
          <a:bodyPr wrap="none" rtlCol="0">
            <a:spAutoFit/>
          </a:bodyPr>
          <a:lstStyle/>
          <a:p>
            <a:pPr algn="ctr"/>
            <a:r>
              <a:rPr lang="en-US" sz="2000" dirty="0">
                <a:solidFill>
                  <a:srgbClr val="FF0000"/>
                </a:solidFill>
              </a:rPr>
              <a:t>Plus 3 logos to be added after 2019 Summit vote</a:t>
            </a:r>
          </a:p>
        </p:txBody>
      </p:sp>
    </p:spTree>
    <p:extLst>
      <p:ext uri="{BB962C8B-B14F-4D97-AF65-F5344CB8AC3E}">
        <p14:creationId xmlns:p14="http://schemas.microsoft.com/office/powerpoint/2010/main" val="373115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grpSp>
        <p:nvGrpSpPr>
          <p:cNvPr id="453" name="Google Shape;453;p98"/>
          <p:cNvGrpSpPr/>
          <p:nvPr/>
        </p:nvGrpSpPr>
        <p:grpSpPr>
          <a:xfrm>
            <a:off x="253629" y="3053489"/>
            <a:ext cx="8636741" cy="751020"/>
            <a:chOff x="2109" y="1656489"/>
            <a:chExt cx="8636741" cy="751020"/>
          </a:xfrm>
        </p:grpSpPr>
        <p:sp>
          <p:nvSpPr>
            <p:cNvPr id="454" name="Google Shape;454;p98"/>
            <p:cNvSpPr/>
            <p:nvPr/>
          </p:nvSpPr>
          <p:spPr>
            <a:xfrm>
              <a:off x="2109" y="1656489"/>
              <a:ext cx="1877552" cy="751020"/>
            </a:xfrm>
            <a:prstGeom prst="chevron">
              <a:avLst>
                <a:gd name="adj" fmla="val 50000"/>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8"/>
            <p:cNvSpPr txBox="1"/>
            <p:nvPr/>
          </p:nvSpPr>
          <p:spPr>
            <a:xfrm>
              <a:off x="377619" y="1656489"/>
              <a:ext cx="1126532" cy="751020"/>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IT Manager, Wall Street</a:t>
              </a:r>
              <a:endParaRPr/>
            </a:p>
          </p:txBody>
        </p:sp>
        <p:sp>
          <p:nvSpPr>
            <p:cNvPr id="456" name="Google Shape;456;p98"/>
            <p:cNvSpPr/>
            <p:nvPr/>
          </p:nvSpPr>
          <p:spPr>
            <a:xfrm>
              <a:off x="1656184" y="1656489"/>
              <a:ext cx="1877552" cy="751020"/>
            </a:xfrm>
            <a:prstGeom prst="chevron">
              <a:avLst>
                <a:gd name="adj" fmla="val 50000"/>
              </a:avLst>
            </a:prstGeom>
            <a:gradFill>
              <a:gsLst>
                <a:gs pos="0">
                  <a:srgbClr val="388D3F"/>
                </a:gs>
                <a:gs pos="80000">
                  <a:srgbClr val="49BB54"/>
                </a:gs>
                <a:gs pos="100000">
                  <a:srgbClr val="47BE53"/>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8"/>
            <p:cNvSpPr txBox="1"/>
            <p:nvPr/>
          </p:nvSpPr>
          <p:spPr>
            <a:xfrm>
              <a:off x="2031694" y="1656489"/>
              <a:ext cx="1126532" cy="751020"/>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Consulting Partner</a:t>
              </a:r>
              <a:endParaRPr/>
            </a:p>
          </p:txBody>
        </p:sp>
        <p:sp>
          <p:nvSpPr>
            <p:cNvPr id="458" name="Google Shape;458;p98"/>
            <p:cNvSpPr/>
            <p:nvPr/>
          </p:nvSpPr>
          <p:spPr>
            <a:xfrm>
              <a:off x="3381703" y="1656489"/>
              <a:ext cx="1877552" cy="751020"/>
            </a:xfrm>
            <a:prstGeom prst="chevron">
              <a:avLst>
                <a:gd name="adj" fmla="val 50000"/>
              </a:avLst>
            </a:prstGeom>
            <a:gradFill>
              <a:gsLst>
                <a:gs pos="0">
                  <a:srgbClr val="3A897F"/>
                </a:gs>
                <a:gs pos="80000">
                  <a:srgbClr val="4DB3A8"/>
                </a:gs>
                <a:gs pos="100000">
                  <a:srgbClr val="4CB6AA"/>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8"/>
            <p:cNvSpPr txBox="1"/>
            <p:nvPr/>
          </p:nvSpPr>
          <p:spPr>
            <a:xfrm>
              <a:off x="3757213" y="1656489"/>
              <a:ext cx="1126532" cy="751020"/>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Global CIO</a:t>
              </a:r>
              <a:endParaRPr/>
            </a:p>
          </p:txBody>
        </p:sp>
        <p:sp>
          <p:nvSpPr>
            <p:cNvPr id="460" name="Google Shape;460;p98"/>
            <p:cNvSpPr/>
            <p:nvPr/>
          </p:nvSpPr>
          <p:spPr>
            <a:xfrm>
              <a:off x="5071500" y="1656489"/>
              <a:ext cx="1877552" cy="751020"/>
            </a:xfrm>
            <a:prstGeom prst="chevron">
              <a:avLst>
                <a:gd name="adj" fmla="val 50000"/>
              </a:avLst>
            </a:prstGeom>
            <a:gradFill>
              <a:gsLst>
                <a:gs pos="0">
                  <a:srgbClr val="3E5582"/>
                </a:gs>
                <a:gs pos="80000">
                  <a:srgbClr val="5170AC"/>
                </a:gs>
                <a:gs pos="100000">
                  <a:srgbClr val="506FA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98"/>
            <p:cNvSpPr txBox="1"/>
            <p:nvPr/>
          </p:nvSpPr>
          <p:spPr>
            <a:xfrm>
              <a:off x="5294604" y="1656500"/>
              <a:ext cx="1502100" cy="750900"/>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Teacher/ Researcher</a:t>
              </a:r>
              <a:endParaRPr/>
            </a:p>
          </p:txBody>
        </p:sp>
        <p:sp>
          <p:nvSpPr>
            <p:cNvPr id="462" name="Google Shape;462;p98"/>
            <p:cNvSpPr/>
            <p:nvPr/>
          </p:nvSpPr>
          <p:spPr>
            <a:xfrm>
              <a:off x="6761298" y="1656489"/>
              <a:ext cx="1877552" cy="751020"/>
            </a:xfrm>
            <a:prstGeom prst="chevron">
              <a:avLst>
                <a:gd name="adj" fmla="val 50000"/>
              </a:avLst>
            </a:prstGeom>
            <a:gradFill>
              <a:gsLst>
                <a:gs pos="0">
                  <a:srgbClr val="5C417C"/>
                </a:gs>
                <a:gs pos="80000">
                  <a:srgbClr val="7955A4"/>
                </a:gs>
                <a:gs pos="100000">
                  <a:srgbClr val="7955A6"/>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8"/>
            <p:cNvSpPr txBox="1"/>
            <p:nvPr/>
          </p:nvSpPr>
          <p:spPr>
            <a:xfrm>
              <a:off x="7136808" y="1656489"/>
              <a:ext cx="1126532" cy="751020"/>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Writer</a:t>
              </a:r>
              <a:endParaRPr/>
            </a:p>
            <a:p>
              <a:pPr marL="0" marR="0" lvl="0" indent="0" algn="ctr" rtl="0">
                <a:lnSpc>
                  <a:spcPct val="90000"/>
                </a:lnSpc>
                <a:spcBef>
                  <a:spcPts val="56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Oenophile</a:t>
              </a:r>
              <a:endParaRPr/>
            </a:p>
          </p:txBody>
        </p:sp>
      </p:grpSp>
      <p:sp>
        <p:nvSpPr>
          <p:cNvPr id="464" name="Google Shape;464;p98"/>
          <p:cNvSpPr txBox="1"/>
          <p:nvPr/>
        </p:nvSpPr>
        <p:spPr>
          <a:xfrm>
            <a:off x="649535" y="3789040"/>
            <a:ext cx="97013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0" i="0" u="none" strike="noStrike" cap="none">
                <a:solidFill>
                  <a:srgbClr val="FF0000"/>
                </a:solidFill>
                <a:latin typeface="Arial"/>
                <a:ea typeface="Arial"/>
                <a:cs typeface="Arial"/>
                <a:sym typeface="Arial"/>
              </a:rPr>
              <a:t>Chapter 1</a:t>
            </a:r>
            <a:endParaRPr/>
          </a:p>
        </p:txBody>
      </p:sp>
      <p:sp>
        <p:nvSpPr>
          <p:cNvPr id="465" name="Google Shape;465;p98"/>
          <p:cNvSpPr txBox="1"/>
          <p:nvPr/>
        </p:nvSpPr>
        <p:spPr>
          <a:xfrm>
            <a:off x="2305719" y="3789040"/>
            <a:ext cx="97013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rgbClr val="FF0000"/>
                </a:solidFill>
                <a:latin typeface="Arial"/>
                <a:ea typeface="Arial"/>
                <a:cs typeface="Arial"/>
                <a:sym typeface="Arial"/>
              </a:rPr>
              <a:t>Chapter 2</a:t>
            </a:r>
            <a:endParaRPr/>
          </a:p>
        </p:txBody>
      </p:sp>
      <p:sp>
        <p:nvSpPr>
          <p:cNvPr id="466" name="Google Shape;466;p98"/>
          <p:cNvSpPr txBox="1"/>
          <p:nvPr/>
        </p:nvSpPr>
        <p:spPr>
          <a:xfrm>
            <a:off x="4033911" y="3789040"/>
            <a:ext cx="97013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rgbClr val="FF0000"/>
                </a:solidFill>
                <a:latin typeface="Arial"/>
                <a:ea typeface="Arial"/>
                <a:cs typeface="Arial"/>
                <a:sym typeface="Arial"/>
              </a:rPr>
              <a:t>Chapter 3</a:t>
            </a:r>
            <a:endParaRPr/>
          </a:p>
        </p:txBody>
      </p:sp>
      <p:sp>
        <p:nvSpPr>
          <p:cNvPr id="467" name="Google Shape;467;p98"/>
          <p:cNvSpPr txBox="1"/>
          <p:nvPr/>
        </p:nvSpPr>
        <p:spPr>
          <a:xfrm>
            <a:off x="5762103" y="3789040"/>
            <a:ext cx="97013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rgbClr val="FF0000"/>
                </a:solidFill>
                <a:latin typeface="Arial"/>
                <a:ea typeface="Arial"/>
                <a:cs typeface="Arial"/>
                <a:sym typeface="Arial"/>
              </a:rPr>
              <a:t>Chapter 4</a:t>
            </a:r>
            <a:endParaRPr/>
          </a:p>
        </p:txBody>
      </p:sp>
      <p:sp>
        <p:nvSpPr>
          <p:cNvPr id="468" name="Google Shape;468;p98"/>
          <p:cNvSpPr txBox="1"/>
          <p:nvPr/>
        </p:nvSpPr>
        <p:spPr>
          <a:xfrm>
            <a:off x="7346279" y="3789040"/>
            <a:ext cx="97013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rgbClr val="FF0000"/>
                </a:solidFill>
                <a:latin typeface="Arial"/>
                <a:ea typeface="Arial"/>
                <a:cs typeface="Arial"/>
                <a:sym typeface="Arial"/>
              </a:rPr>
              <a:t>Chapter 5</a:t>
            </a:r>
            <a:endParaRPr/>
          </a:p>
        </p:txBody>
      </p:sp>
      <p:cxnSp>
        <p:nvCxnSpPr>
          <p:cNvPr id="469" name="Google Shape;469;p98"/>
          <p:cNvCxnSpPr/>
          <p:nvPr/>
        </p:nvCxnSpPr>
        <p:spPr>
          <a:xfrm rot="10800000" flipH="1">
            <a:off x="323528" y="4293096"/>
            <a:ext cx="8424936" cy="72008"/>
          </a:xfrm>
          <a:prstGeom prst="straightConnector1">
            <a:avLst/>
          </a:prstGeom>
          <a:noFill/>
          <a:ln w="3810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sp>
        <p:nvSpPr>
          <p:cNvPr id="470" name="Google Shape;470;p98"/>
          <p:cNvSpPr txBox="1"/>
          <p:nvPr/>
        </p:nvSpPr>
        <p:spPr>
          <a:xfrm rot="-3638867">
            <a:off x="-72522" y="4725144"/>
            <a:ext cx="72008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1977</a:t>
            </a:r>
            <a:endParaRPr/>
          </a:p>
        </p:txBody>
      </p:sp>
      <p:sp>
        <p:nvSpPr>
          <p:cNvPr id="471" name="Google Shape;471;p98"/>
          <p:cNvSpPr txBox="1"/>
          <p:nvPr/>
        </p:nvSpPr>
        <p:spPr>
          <a:xfrm rot="-3638867">
            <a:off x="1439658" y="4664630"/>
            <a:ext cx="72008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1991</a:t>
            </a:r>
            <a:endParaRPr/>
          </a:p>
        </p:txBody>
      </p:sp>
      <p:cxnSp>
        <p:nvCxnSpPr>
          <p:cNvPr id="472" name="Google Shape;472;p98"/>
          <p:cNvCxnSpPr/>
          <p:nvPr/>
        </p:nvCxnSpPr>
        <p:spPr>
          <a:xfrm>
            <a:off x="323528" y="4365104"/>
            <a:ext cx="0" cy="216024"/>
          </a:xfrm>
          <a:prstGeom prst="straightConnector1">
            <a:avLst/>
          </a:prstGeom>
          <a:noFill/>
          <a:ln w="9525" cap="flat" cmpd="sng">
            <a:solidFill>
              <a:schemeClr val="dk1"/>
            </a:solidFill>
            <a:prstDash val="solid"/>
            <a:round/>
            <a:headEnd type="none" w="sm" len="sm"/>
            <a:tailEnd type="none" w="sm" len="sm"/>
          </a:ln>
        </p:spPr>
      </p:cxnSp>
      <p:cxnSp>
        <p:nvCxnSpPr>
          <p:cNvPr id="473" name="Google Shape;473;p98"/>
          <p:cNvCxnSpPr/>
          <p:nvPr/>
        </p:nvCxnSpPr>
        <p:spPr>
          <a:xfrm>
            <a:off x="1907704" y="4365104"/>
            <a:ext cx="0" cy="216024"/>
          </a:xfrm>
          <a:prstGeom prst="straightConnector1">
            <a:avLst/>
          </a:prstGeom>
          <a:noFill/>
          <a:ln w="9525" cap="flat" cmpd="sng">
            <a:solidFill>
              <a:schemeClr val="dk1"/>
            </a:solidFill>
            <a:prstDash val="solid"/>
            <a:round/>
            <a:headEnd type="none" w="sm" len="sm"/>
            <a:tailEnd type="none" w="sm" len="sm"/>
          </a:ln>
        </p:spPr>
      </p:cxnSp>
      <p:cxnSp>
        <p:nvCxnSpPr>
          <p:cNvPr id="474" name="Google Shape;474;p98"/>
          <p:cNvCxnSpPr/>
          <p:nvPr/>
        </p:nvCxnSpPr>
        <p:spPr>
          <a:xfrm>
            <a:off x="3635896" y="4365104"/>
            <a:ext cx="0" cy="216024"/>
          </a:xfrm>
          <a:prstGeom prst="straightConnector1">
            <a:avLst/>
          </a:prstGeom>
          <a:noFill/>
          <a:ln w="9525" cap="flat" cmpd="sng">
            <a:solidFill>
              <a:schemeClr val="dk1"/>
            </a:solidFill>
            <a:prstDash val="solid"/>
            <a:round/>
            <a:headEnd type="none" w="sm" len="sm"/>
            <a:tailEnd type="none" w="sm" len="sm"/>
          </a:ln>
        </p:spPr>
      </p:cxnSp>
      <p:cxnSp>
        <p:nvCxnSpPr>
          <p:cNvPr id="475" name="Google Shape;475;p98"/>
          <p:cNvCxnSpPr/>
          <p:nvPr/>
        </p:nvCxnSpPr>
        <p:spPr>
          <a:xfrm>
            <a:off x="5364088" y="4344516"/>
            <a:ext cx="0" cy="216024"/>
          </a:xfrm>
          <a:prstGeom prst="straightConnector1">
            <a:avLst/>
          </a:prstGeom>
          <a:noFill/>
          <a:ln w="9525" cap="flat" cmpd="sng">
            <a:solidFill>
              <a:schemeClr val="dk1"/>
            </a:solidFill>
            <a:prstDash val="solid"/>
            <a:round/>
            <a:headEnd type="none" w="sm" len="sm"/>
            <a:tailEnd type="none" w="sm" len="sm"/>
          </a:ln>
        </p:spPr>
      </p:cxnSp>
      <p:cxnSp>
        <p:nvCxnSpPr>
          <p:cNvPr id="476" name="Google Shape;476;p98"/>
          <p:cNvCxnSpPr/>
          <p:nvPr/>
        </p:nvCxnSpPr>
        <p:spPr>
          <a:xfrm>
            <a:off x="7020272" y="4318139"/>
            <a:ext cx="0" cy="216024"/>
          </a:xfrm>
          <a:prstGeom prst="straightConnector1">
            <a:avLst/>
          </a:prstGeom>
          <a:noFill/>
          <a:ln w="9525" cap="flat" cmpd="sng">
            <a:solidFill>
              <a:schemeClr val="dk1"/>
            </a:solidFill>
            <a:prstDash val="solid"/>
            <a:round/>
            <a:headEnd type="none" w="sm" len="sm"/>
            <a:tailEnd type="none" w="sm" len="sm"/>
          </a:ln>
        </p:spPr>
      </p:cxnSp>
      <p:sp>
        <p:nvSpPr>
          <p:cNvPr id="477" name="Google Shape;477;p98"/>
          <p:cNvSpPr txBox="1"/>
          <p:nvPr/>
        </p:nvSpPr>
        <p:spPr>
          <a:xfrm rot="-3638867">
            <a:off x="3167850" y="4664630"/>
            <a:ext cx="72008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2000</a:t>
            </a:r>
            <a:endParaRPr/>
          </a:p>
        </p:txBody>
      </p:sp>
      <p:sp>
        <p:nvSpPr>
          <p:cNvPr id="478" name="Google Shape;478;p98"/>
          <p:cNvSpPr txBox="1"/>
          <p:nvPr/>
        </p:nvSpPr>
        <p:spPr>
          <a:xfrm rot="-3638867">
            <a:off x="4896030" y="4664630"/>
            <a:ext cx="72008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2017</a:t>
            </a:r>
            <a:endParaRPr/>
          </a:p>
        </p:txBody>
      </p:sp>
      <p:sp>
        <p:nvSpPr>
          <p:cNvPr id="479" name="Google Shape;479;p98"/>
          <p:cNvSpPr txBox="1"/>
          <p:nvPr/>
        </p:nvSpPr>
        <p:spPr>
          <a:xfrm rot="-3638867">
            <a:off x="6552226" y="4664630"/>
            <a:ext cx="72008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20??</a:t>
            </a:r>
            <a:endParaRPr/>
          </a:p>
        </p:txBody>
      </p:sp>
      <p:cxnSp>
        <p:nvCxnSpPr>
          <p:cNvPr id="480" name="Google Shape;480;p98"/>
          <p:cNvCxnSpPr/>
          <p:nvPr/>
        </p:nvCxnSpPr>
        <p:spPr>
          <a:xfrm>
            <a:off x="5868144" y="4365104"/>
            <a:ext cx="0" cy="216024"/>
          </a:xfrm>
          <a:prstGeom prst="straightConnector1">
            <a:avLst/>
          </a:prstGeom>
          <a:noFill/>
          <a:ln w="12700" cap="flat" cmpd="sng">
            <a:solidFill>
              <a:srgbClr val="FF0000"/>
            </a:solidFill>
            <a:prstDash val="solid"/>
            <a:round/>
            <a:headEnd type="none" w="sm" len="sm"/>
            <a:tailEnd type="none" w="sm" len="sm"/>
          </a:ln>
        </p:spPr>
      </p:cxnSp>
      <p:sp>
        <p:nvSpPr>
          <p:cNvPr id="481" name="Google Shape;481;p98"/>
          <p:cNvSpPr txBox="1"/>
          <p:nvPr/>
        </p:nvSpPr>
        <p:spPr>
          <a:xfrm rot="-3638867">
            <a:off x="5344913" y="4696909"/>
            <a:ext cx="794146"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rgbClr val="FF0000"/>
                </a:solidFill>
                <a:latin typeface="Arial"/>
                <a:ea typeface="Arial"/>
                <a:cs typeface="Arial"/>
                <a:sym typeface="Arial"/>
              </a:rPr>
              <a:t>Today</a:t>
            </a:r>
            <a:endParaRPr/>
          </a:p>
        </p:txBody>
      </p:sp>
      <p:sp>
        <p:nvSpPr>
          <p:cNvPr id="482" name="Google Shape;482;p98"/>
          <p:cNvSpPr/>
          <p:nvPr/>
        </p:nvSpPr>
        <p:spPr>
          <a:xfrm>
            <a:off x="5045075" y="1715525"/>
            <a:ext cx="1447200" cy="1309500"/>
          </a:xfrm>
          <a:prstGeom prst="downArrow">
            <a:avLst>
              <a:gd name="adj1" fmla="val 51879"/>
              <a:gd name="adj2" fmla="val 36848"/>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a:solidFill>
                  <a:schemeClr val="lt1"/>
                </a:solidFill>
                <a:latin typeface="Arial"/>
                <a:ea typeface="Arial"/>
                <a:cs typeface="Arial"/>
                <a:sym typeface="Arial"/>
              </a:rPr>
              <a:t>UMSI</a:t>
            </a:r>
            <a:endParaRPr sz="1700"/>
          </a:p>
        </p:txBody>
      </p:sp>
      <p:sp>
        <p:nvSpPr>
          <p:cNvPr id="483" name="Google Shape;483;p98"/>
          <p:cNvSpPr/>
          <p:nvPr/>
        </p:nvSpPr>
        <p:spPr>
          <a:xfrm>
            <a:off x="3048800" y="1715525"/>
            <a:ext cx="1447200" cy="1309500"/>
          </a:xfrm>
          <a:prstGeom prst="downArrow">
            <a:avLst>
              <a:gd name="adj1" fmla="val 51879"/>
              <a:gd name="adj2" fmla="val 39666"/>
            </a:avLst>
          </a:prstGeom>
          <a:gradFill>
            <a:gsLst>
              <a:gs pos="0">
                <a:srgbClr val="759336"/>
              </a:gs>
              <a:gs pos="80000">
                <a:srgbClr val="99C247"/>
              </a:gs>
              <a:gs pos="100000">
                <a:srgbClr val="9BC54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a:solidFill>
                  <a:schemeClr val="lt1"/>
                </a:solidFill>
                <a:latin typeface="Arial"/>
                <a:ea typeface="Arial"/>
                <a:cs typeface="Arial"/>
                <a:sym typeface="Arial"/>
              </a:rPr>
              <a:t>Net Hope+</a:t>
            </a:r>
            <a:endParaRPr sz="1700">
              <a:solidFill>
                <a:schemeClr val="lt1"/>
              </a:solidFill>
              <a:latin typeface="Arial"/>
              <a:ea typeface="Arial"/>
              <a:cs typeface="Arial"/>
              <a:sym typeface="Arial"/>
            </a:endParaRPr>
          </a:p>
          <a:p>
            <a:pPr marL="0" marR="0" lvl="0" indent="0" algn="ctr" rtl="0">
              <a:spcBef>
                <a:spcPts val="0"/>
              </a:spcBef>
              <a:spcAft>
                <a:spcPts val="0"/>
              </a:spcAft>
              <a:buNone/>
            </a:pPr>
            <a:r>
              <a:rPr lang="en-US" sz="1700">
                <a:solidFill>
                  <a:schemeClr val="lt1"/>
                </a:solidFill>
                <a:latin typeface="Arial"/>
                <a:ea typeface="Arial"/>
                <a:cs typeface="Arial"/>
                <a:sym typeface="Arial"/>
              </a:rPr>
              <a:t>STC</a:t>
            </a:r>
            <a:endParaRPr sz="1700"/>
          </a:p>
        </p:txBody>
      </p:sp>
      <p:sp>
        <p:nvSpPr>
          <p:cNvPr id="484" name="Google Shape;484;p98"/>
          <p:cNvSpPr/>
          <p:nvPr/>
        </p:nvSpPr>
        <p:spPr>
          <a:xfrm>
            <a:off x="4119126" y="1570049"/>
            <a:ext cx="1352400" cy="1448100"/>
          </a:xfrm>
          <a:prstGeom prst="downArrow">
            <a:avLst>
              <a:gd name="adj1" fmla="val 51879"/>
              <a:gd name="adj2" fmla="val 36848"/>
            </a:avLst>
          </a:prstGeom>
          <a:gradFill>
            <a:gsLst>
              <a:gs pos="0">
                <a:srgbClr val="992D2B"/>
              </a:gs>
              <a:gs pos="80000">
                <a:srgbClr val="C93D39"/>
              </a:gs>
              <a:gs pos="100000">
                <a:srgbClr val="CD3A36"/>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700">
                <a:solidFill>
                  <a:schemeClr val="lt1"/>
                </a:solidFill>
                <a:latin typeface="Arial"/>
                <a:ea typeface="Arial"/>
                <a:cs typeface="Arial"/>
                <a:sym typeface="Arial"/>
              </a:rPr>
              <a:t>IFRC</a:t>
            </a:r>
            <a:endParaRPr sz="1700"/>
          </a:p>
        </p:txBody>
      </p:sp>
      <p:sp>
        <p:nvSpPr>
          <p:cNvPr id="485" name="Google Shape;485;p98"/>
          <p:cNvSpPr txBox="1">
            <a:spLocks noGrp="1"/>
          </p:cNvSpPr>
          <p:nvPr>
            <p:ph type="title"/>
          </p:nvPr>
        </p:nvSpPr>
        <p:spPr>
          <a:xfrm>
            <a:off x="457200" y="350838"/>
            <a:ext cx="8229600" cy="505079"/>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A Personal Timeline</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83"/>
                                        </p:tgtEl>
                                        <p:attrNameLst>
                                          <p:attrName>style.visibility</p:attrName>
                                        </p:attrNameLst>
                                      </p:cBhvr>
                                      <p:to>
                                        <p:strVal val="visible"/>
                                      </p:to>
                                    </p:set>
                                    <p:anim calcmode="lin" valueType="num">
                                      <p:cBhvr additive="base">
                                        <p:cTn id="7" dur="500"/>
                                        <p:tgtEl>
                                          <p:spTgt spid="48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484"/>
                                        </p:tgtEl>
                                        <p:attrNameLst>
                                          <p:attrName>style.visibility</p:attrName>
                                        </p:attrNameLst>
                                      </p:cBhvr>
                                      <p:to>
                                        <p:strVal val="visible"/>
                                      </p:to>
                                    </p:set>
                                    <p:anim calcmode="lin" valueType="num">
                                      <p:cBhvr additive="base">
                                        <p:cTn id="12" dur="500"/>
                                        <p:tgtEl>
                                          <p:spTgt spid="48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482"/>
                                        </p:tgtEl>
                                        <p:attrNameLst>
                                          <p:attrName>style.visibility</p:attrName>
                                        </p:attrNameLst>
                                      </p:cBhvr>
                                      <p:to>
                                        <p:strVal val="visible"/>
                                      </p:to>
                                    </p:set>
                                    <p:anim calcmode="lin" valueType="num">
                                      <p:cBhvr additive="base">
                                        <p:cTn id="17" dur="500"/>
                                        <p:tgtEl>
                                          <p:spTgt spid="48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81"/>
                                        </p:tgtEl>
                                        <p:attrNameLst>
                                          <p:attrName>style.visibility</p:attrName>
                                        </p:attrNameLst>
                                      </p:cBhvr>
                                      <p:to>
                                        <p:strVal val="visible"/>
                                      </p:to>
                                    </p:set>
                                    <p:anim calcmode="lin" valueType="num">
                                      <p:cBhvr additive="base">
                                        <p:cTn id="22" dur="500"/>
                                        <p:tgtEl>
                                          <p:spTgt spid="4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829175" y="177800"/>
            <a:ext cx="3448050" cy="6543675"/>
          </a:xfrm>
          <a:prstGeom prst="rect">
            <a:avLst/>
          </a:prstGeom>
        </p:spPr>
      </p:pic>
      <p:sp>
        <p:nvSpPr>
          <p:cNvPr id="2" name="Title 1"/>
          <p:cNvSpPr>
            <a:spLocks noGrp="1"/>
          </p:cNvSpPr>
          <p:nvPr>
            <p:ph type="title"/>
          </p:nvPr>
        </p:nvSpPr>
        <p:spPr/>
        <p:txBody>
          <a:bodyPr/>
          <a:lstStyle/>
          <a:p>
            <a:r>
              <a:rPr lang="en-US" sz="3200" b="1" dirty="0">
                <a:latin typeface="+mn-lt"/>
              </a:rPr>
              <a:t>NetHope 46+ Supporters</a:t>
            </a:r>
          </a:p>
        </p:txBody>
      </p:sp>
      <p:sp>
        <p:nvSpPr>
          <p:cNvPr id="3" name="Slide Number Placeholder 2"/>
          <p:cNvSpPr>
            <a:spLocks noGrp="1"/>
          </p:cNvSpPr>
          <p:nvPr>
            <p:ph type="sldNum" sz="quarter" idx="11"/>
          </p:nvPr>
        </p:nvSpPr>
        <p:spPr/>
        <p:txBody>
          <a:bodyPr/>
          <a:lstStyle/>
          <a:p>
            <a:pPr>
              <a:defRPr/>
            </a:pPr>
            <a:fld id="{29A9851D-EFAC-48FE-8D59-FAC90B0CEA9B}" type="slidenum">
              <a:rPr lang="en-US" altLang="en-US" smtClean="0"/>
              <a:pPr>
                <a:defRPr/>
              </a:pPr>
              <a:t>50</a:t>
            </a:fld>
            <a:endParaRPr lang="en-US" altLang="en-US"/>
          </a:p>
        </p:txBody>
      </p:sp>
      <p:pic>
        <p:nvPicPr>
          <p:cNvPr id="4" name="Picture 3"/>
          <p:cNvPicPr>
            <a:picLocks noChangeAspect="1"/>
          </p:cNvPicPr>
          <p:nvPr/>
        </p:nvPicPr>
        <p:blipFill>
          <a:blip r:embed="rId4"/>
          <a:stretch>
            <a:fillRect/>
          </a:stretch>
        </p:blipFill>
        <p:spPr>
          <a:xfrm>
            <a:off x="1126211" y="1066800"/>
            <a:ext cx="3419475" cy="5572125"/>
          </a:xfrm>
          <a:prstGeom prst="rect">
            <a:avLst/>
          </a:prstGeom>
        </p:spPr>
      </p:pic>
    </p:spTree>
    <p:extLst>
      <p:ext uri="{BB962C8B-B14F-4D97-AF65-F5344CB8AC3E}">
        <p14:creationId xmlns:p14="http://schemas.microsoft.com/office/powerpoint/2010/main" val="32169184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67B8E-D61A-4987-8861-86F861D02454}"/>
              </a:ext>
            </a:extLst>
          </p:cNvPr>
          <p:cNvSpPr>
            <a:spLocks noGrp="1"/>
          </p:cNvSpPr>
          <p:nvPr>
            <p:ph type="title"/>
          </p:nvPr>
        </p:nvSpPr>
        <p:spPr/>
        <p:txBody>
          <a:bodyPr/>
          <a:lstStyle/>
          <a:p>
            <a:r>
              <a:rPr lang="en-US" dirty="0"/>
              <a:t>Consulting with NetHope</a:t>
            </a:r>
          </a:p>
        </p:txBody>
      </p:sp>
      <p:sp>
        <p:nvSpPr>
          <p:cNvPr id="3" name="Content Placeholder 2">
            <a:extLst>
              <a:ext uri="{FF2B5EF4-FFF2-40B4-BE49-F238E27FC236}">
                <a16:creationId xmlns:a16="http://schemas.microsoft.com/office/drawing/2014/main" id="{357C2EA9-4494-4BD7-9FFD-466021C114FB}"/>
              </a:ext>
            </a:extLst>
          </p:cNvPr>
          <p:cNvSpPr>
            <a:spLocks noGrp="1"/>
          </p:cNvSpPr>
          <p:nvPr>
            <p:ph idx="1"/>
          </p:nvPr>
        </p:nvSpPr>
        <p:spPr>
          <a:xfrm>
            <a:off x="457200" y="1295400"/>
            <a:ext cx="8229600" cy="4830763"/>
          </a:xfrm>
        </p:spPr>
        <p:txBody>
          <a:bodyPr/>
          <a:lstStyle/>
          <a:p>
            <a:r>
              <a:rPr lang="en-US" dirty="0"/>
              <a:t>Why would I make a good consultant with NetHope?</a:t>
            </a:r>
          </a:p>
          <a:p>
            <a:pPr lvl="1"/>
            <a:r>
              <a:rPr lang="en-US" dirty="0"/>
              <a:t>Short learning curve</a:t>
            </a:r>
          </a:p>
          <a:p>
            <a:pPr lvl="1"/>
            <a:r>
              <a:rPr lang="en-US" dirty="0"/>
              <a:t>360-degree understanding of the context</a:t>
            </a:r>
          </a:p>
          <a:p>
            <a:pPr lvl="1"/>
            <a:r>
              <a:rPr lang="en-US" dirty="0"/>
              <a:t>Able to embrace the ambiguity</a:t>
            </a:r>
          </a:p>
          <a:p>
            <a:r>
              <a:rPr lang="en-US" dirty="0"/>
              <a:t>Why would I make a bad consultant?</a:t>
            </a:r>
          </a:p>
          <a:p>
            <a:pPr lvl="1"/>
            <a:r>
              <a:rPr lang="en-US" dirty="0"/>
              <a:t>Personally invested in the outcome</a:t>
            </a:r>
          </a:p>
          <a:p>
            <a:pPr lvl="1"/>
            <a:r>
              <a:rPr lang="en-US" dirty="0"/>
              <a:t>Questionable dispassionate analysis</a:t>
            </a:r>
          </a:p>
          <a:p>
            <a:pPr lvl="1"/>
            <a:r>
              <a:rPr lang="en-US" dirty="0"/>
              <a:t>I’d have to live with the recommendations </a:t>
            </a:r>
          </a:p>
          <a:p>
            <a:pPr lvl="1"/>
            <a:endParaRPr lang="en-US" dirty="0"/>
          </a:p>
        </p:txBody>
      </p:sp>
      <p:sp>
        <p:nvSpPr>
          <p:cNvPr id="4" name="Slide Number Placeholder 3">
            <a:extLst>
              <a:ext uri="{FF2B5EF4-FFF2-40B4-BE49-F238E27FC236}">
                <a16:creationId xmlns:a16="http://schemas.microsoft.com/office/drawing/2014/main" id="{16176B9E-FC74-42C0-B31A-ED07351AFEB8}"/>
              </a:ext>
            </a:extLst>
          </p:cNvPr>
          <p:cNvSpPr>
            <a:spLocks noGrp="1"/>
          </p:cNvSpPr>
          <p:nvPr>
            <p:ph type="sldNum" sz="quarter" idx="11"/>
          </p:nvPr>
        </p:nvSpPr>
        <p:spPr/>
        <p:txBody>
          <a:bodyPr/>
          <a:lstStyle/>
          <a:p>
            <a:pPr>
              <a:defRPr/>
            </a:pPr>
            <a:fld id="{DA8DCE01-F897-4478-9A9A-F20F99CC4461}" type="slidenum">
              <a:rPr lang="en-US" altLang="en-US" smtClean="0"/>
              <a:pPr>
                <a:defRPr/>
              </a:pPr>
              <a:t>51</a:t>
            </a:fld>
            <a:endParaRPr lang="en-US" altLang="en-US"/>
          </a:p>
        </p:txBody>
      </p:sp>
    </p:spTree>
    <p:extLst>
      <p:ext uri="{BB962C8B-B14F-4D97-AF65-F5344CB8AC3E}">
        <p14:creationId xmlns:p14="http://schemas.microsoft.com/office/powerpoint/2010/main" val="28982656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9452C-4146-483E-B37F-626AB32EA6DE}"/>
              </a:ext>
            </a:extLst>
          </p:cNvPr>
          <p:cNvSpPr>
            <a:spLocks noGrp="1"/>
          </p:cNvSpPr>
          <p:nvPr>
            <p:ph type="title"/>
          </p:nvPr>
        </p:nvSpPr>
        <p:spPr/>
        <p:txBody>
          <a:bodyPr/>
          <a:lstStyle/>
          <a:p>
            <a:r>
              <a:rPr lang="en-US" dirty="0"/>
              <a:t>Exercise – Video &amp; Discussion </a:t>
            </a:r>
            <a:br>
              <a:rPr lang="en-US" dirty="0"/>
            </a:br>
            <a:r>
              <a:rPr lang="en-US" dirty="0"/>
              <a:t>A Strategic Approach</a:t>
            </a:r>
          </a:p>
        </p:txBody>
      </p:sp>
    </p:spTree>
    <p:extLst>
      <p:ext uri="{BB962C8B-B14F-4D97-AF65-F5344CB8AC3E}">
        <p14:creationId xmlns:p14="http://schemas.microsoft.com/office/powerpoint/2010/main" val="311046646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3BDC1-A1A3-40FF-887D-71C5FDA718F0}"/>
              </a:ext>
            </a:extLst>
          </p:cNvPr>
          <p:cNvSpPr>
            <a:spLocks noGrp="1"/>
          </p:cNvSpPr>
          <p:nvPr>
            <p:ph type="title"/>
          </p:nvPr>
        </p:nvSpPr>
        <p:spPr/>
        <p:txBody>
          <a:bodyPr/>
          <a:lstStyle/>
          <a:p>
            <a:r>
              <a:rPr lang="en-US" dirty="0"/>
              <a:t>Simon Sinek – Start with Why</a:t>
            </a:r>
          </a:p>
        </p:txBody>
      </p:sp>
      <p:pic>
        <p:nvPicPr>
          <p:cNvPr id="3" name="Online Media 2">
            <a:hlinkClick r:id="" action="ppaction://media"/>
            <a:extLst>
              <a:ext uri="{FF2B5EF4-FFF2-40B4-BE49-F238E27FC236}">
                <a16:creationId xmlns:a16="http://schemas.microsoft.com/office/drawing/2014/main" id="{9F4A0085-DFF7-4E23-BAF6-8E7D30054DCC}"/>
              </a:ext>
            </a:extLst>
          </p:cNvPr>
          <p:cNvPicPr>
            <a:picLocks noRot="1" noChangeAspect="1"/>
          </p:cNvPicPr>
          <p:nvPr>
            <a:videoFile r:link="rId1"/>
          </p:nvPr>
        </p:nvPicPr>
        <p:blipFill>
          <a:blip r:embed="rId4"/>
          <a:stretch>
            <a:fillRect/>
          </a:stretch>
        </p:blipFill>
        <p:spPr>
          <a:xfrm>
            <a:off x="1365840" y="1690454"/>
            <a:ext cx="6263640" cy="4697730"/>
          </a:xfrm>
          <a:prstGeom prst="rect">
            <a:avLst/>
          </a:prstGeom>
        </p:spPr>
      </p:pic>
      <p:sp>
        <p:nvSpPr>
          <p:cNvPr id="4" name="TextBox 3"/>
          <p:cNvSpPr txBox="1"/>
          <p:nvPr/>
        </p:nvSpPr>
        <p:spPr>
          <a:xfrm>
            <a:off x="858812" y="6434680"/>
            <a:ext cx="7277697" cy="307777"/>
          </a:xfrm>
          <a:prstGeom prst="rect">
            <a:avLst/>
          </a:prstGeom>
          <a:noFill/>
        </p:spPr>
        <p:txBody>
          <a:bodyPr wrap="none" rtlCol="0">
            <a:spAutoFit/>
          </a:bodyPr>
          <a:lstStyle/>
          <a:p>
            <a:pPr algn="ctr"/>
            <a:r>
              <a:rPr lang="en-US" sz="1400" dirty="0">
                <a:hlinkClick r:id="rId5"/>
              </a:rPr>
              <a:t>https://www.ted.com/talks/simon_sinek_how_great_leaders_inspire_action#t-4798</a:t>
            </a:r>
            <a:r>
              <a:rPr lang="en-US" sz="1400" dirty="0"/>
              <a:t> [18:34]</a:t>
            </a:r>
          </a:p>
        </p:txBody>
      </p:sp>
    </p:spTree>
    <p:extLst>
      <p:ext uri="{BB962C8B-B14F-4D97-AF65-F5344CB8AC3E}">
        <p14:creationId xmlns:p14="http://schemas.microsoft.com/office/powerpoint/2010/main" val="22938021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21BA-3276-43F5-8A40-0D563BC466A4}"/>
              </a:ext>
            </a:extLst>
          </p:cNvPr>
          <p:cNvSpPr>
            <a:spLocks noGrp="1"/>
          </p:cNvSpPr>
          <p:nvPr>
            <p:ph type="title"/>
          </p:nvPr>
        </p:nvSpPr>
        <p:spPr>
          <a:xfrm>
            <a:off x="557212" y="742951"/>
            <a:ext cx="2607469" cy="4962524"/>
          </a:xfrm>
        </p:spPr>
        <p:txBody>
          <a:bodyPr>
            <a:normAutofit/>
          </a:bodyPr>
          <a:lstStyle/>
          <a:p>
            <a:pPr algn="ctr"/>
            <a:r>
              <a:rPr lang="en-US" sz="4200" dirty="0">
                <a:solidFill>
                  <a:srgbClr val="FF0000"/>
                </a:solidFill>
              </a:rPr>
              <a:t>Simon Sinek’s “First Ask Why”</a:t>
            </a:r>
          </a:p>
        </p:txBody>
      </p:sp>
      <p:pic>
        <p:nvPicPr>
          <p:cNvPr id="2050" name="Picture 2" descr="Simon Sineks Golden Circle">
            <a:extLst>
              <a:ext uri="{FF2B5EF4-FFF2-40B4-BE49-F238E27FC236}">
                <a16:creationId xmlns:a16="http://schemas.microsoft.com/office/drawing/2014/main" id="{A83AC507-9012-45DB-874F-73372B34C4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5366" y="1270301"/>
            <a:ext cx="4915159" cy="432533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C7EED6C0-B2FB-427A-B93A-004A8C6D6850}"/>
              </a:ext>
            </a:extLst>
          </p:cNvPr>
          <p:cNvSpPr txBox="1">
            <a:spLocks/>
          </p:cNvSpPr>
          <p:nvPr/>
        </p:nvSpPr>
        <p:spPr bwMode="auto">
          <a:xfrm>
            <a:off x="511395" y="291221"/>
            <a:ext cx="8158648" cy="48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82500" lnSpcReduction="20000"/>
          </a:bodyPr>
          <a:lstStyle>
            <a:lvl1pPr algn="l" rtl="0" eaLnBrk="0" fontAlgn="base" hangingPunct="0">
              <a:spcBef>
                <a:spcPct val="0"/>
              </a:spcBef>
              <a:spcAft>
                <a:spcPct val="0"/>
              </a:spcAft>
              <a:defRPr sz="36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3600">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3600">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3600">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3600">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pPr algn="ctr"/>
            <a:r>
              <a:rPr lang="en-US" dirty="0"/>
              <a:t>Some Notes on Simon Sinek’s “Why”</a:t>
            </a:r>
            <a:endParaRPr lang="en-US" b="1" kern="0" dirty="0">
              <a:latin typeface="+mn-lt"/>
            </a:endParaRPr>
          </a:p>
        </p:txBody>
      </p:sp>
    </p:spTree>
    <p:extLst>
      <p:ext uri="{BB962C8B-B14F-4D97-AF65-F5344CB8AC3E}">
        <p14:creationId xmlns:p14="http://schemas.microsoft.com/office/powerpoint/2010/main" val="40113676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29FB4-3FE6-45AE-8416-2DE2288E558F}"/>
              </a:ext>
            </a:extLst>
          </p:cNvPr>
          <p:cNvSpPr>
            <a:spLocks noGrp="1"/>
          </p:cNvSpPr>
          <p:nvPr>
            <p:ph type="title"/>
          </p:nvPr>
        </p:nvSpPr>
        <p:spPr>
          <a:xfrm>
            <a:off x="480060" y="5715000"/>
            <a:ext cx="8183880" cy="640081"/>
          </a:xfrm>
        </p:spPr>
        <p:txBody>
          <a:bodyPr>
            <a:normAutofit fontScale="90000"/>
          </a:bodyPr>
          <a:lstStyle/>
          <a:p>
            <a:pPr algn="ctr"/>
            <a:r>
              <a:rPr lang="en-US" dirty="0"/>
              <a:t>Innovation Diffusion Curve &amp; the Chasm</a:t>
            </a:r>
          </a:p>
        </p:txBody>
      </p:sp>
      <p:pic>
        <p:nvPicPr>
          <p:cNvPr id="3074" name="Picture 2" descr="Image result for innovation diffusion and the chasm">
            <a:extLst>
              <a:ext uri="{FF2B5EF4-FFF2-40B4-BE49-F238E27FC236}">
                <a16:creationId xmlns:a16="http://schemas.microsoft.com/office/drawing/2014/main" id="{EDBCFE52-DAFF-4995-AD2B-D099766A97D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017"/>
          <a:stretch/>
        </p:blipFill>
        <p:spPr bwMode="auto">
          <a:xfrm>
            <a:off x="179512" y="463360"/>
            <a:ext cx="8813417" cy="5197888"/>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3284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Content Placeholder 2"/>
          <p:cNvSpPr>
            <a:spLocks noGrp="1"/>
          </p:cNvSpPr>
          <p:nvPr>
            <p:ph idx="1"/>
          </p:nvPr>
        </p:nvSpPr>
        <p:spPr>
          <a:xfrm>
            <a:off x="1043608" y="1676400"/>
            <a:ext cx="7643192" cy="4191000"/>
          </a:xfrm>
        </p:spPr>
        <p:txBody>
          <a:bodyPr/>
          <a:lstStyle/>
          <a:p>
            <a:pPr marL="457200" indent="-457200">
              <a:buFont typeface="+mj-lt"/>
              <a:buAutoNum type="arabicPeriod"/>
            </a:pPr>
            <a:r>
              <a:rPr lang="en-US" sz="2800" dirty="0"/>
              <a:t>Is “Why” the most fundamental question for an organization? + What is the “why” of NetHope?</a:t>
            </a:r>
          </a:p>
          <a:p>
            <a:pPr marL="457200" indent="-457200">
              <a:buFont typeface="+mj-lt"/>
              <a:buAutoNum type="arabicPeriod"/>
            </a:pPr>
            <a:r>
              <a:rPr lang="en-US" sz="2800" dirty="0"/>
              <a:t>Does moving from “why” to “what” change the way IT operates?</a:t>
            </a:r>
          </a:p>
          <a:p>
            <a:pPr marL="457200" indent="-457200">
              <a:buFont typeface="+mj-lt"/>
              <a:buAutoNum type="arabicPeriod"/>
            </a:pPr>
            <a:r>
              <a:rPr lang="en-US" sz="2800" dirty="0"/>
              <a:t>What’s your educational “why”?</a:t>
            </a:r>
          </a:p>
          <a:p>
            <a:endParaRPr lang="en-US" sz="2800" dirty="0"/>
          </a:p>
        </p:txBody>
      </p:sp>
    </p:spTree>
    <p:extLst>
      <p:ext uri="{BB962C8B-B14F-4D97-AF65-F5344CB8AC3E}">
        <p14:creationId xmlns:p14="http://schemas.microsoft.com/office/powerpoint/2010/main" val="14865546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332656"/>
            <a:ext cx="8229600" cy="412303"/>
          </a:xfrm>
        </p:spPr>
        <p:txBody>
          <a:bodyPr/>
          <a:lstStyle/>
          <a:p>
            <a:pPr algn="ctr" eaLnBrk="1" hangingPunct="1"/>
            <a:r>
              <a:rPr lang="en-US" sz="3200" dirty="0"/>
              <a:t>Getting to Why</a:t>
            </a:r>
            <a:endParaRPr lang="en-US" sz="3200" b="1" dirty="0"/>
          </a:p>
        </p:txBody>
      </p:sp>
      <p:sp>
        <p:nvSpPr>
          <p:cNvPr id="43021" name="Slide Number Placeholder 5"/>
          <p:cNvSpPr>
            <a:spLocks noGrp="1"/>
          </p:cNvSpPr>
          <p:nvPr>
            <p:ph type="sldNum" sz="quarter" idx="4294967295"/>
          </p:nvPr>
        </p:nvSpPr>
        <p:spPr>
          <a:xfrm>
            <a:off x="6732240" y="6337126"/>
            <a:ext cx="2133600" cy="476250"/>
          </a:xfrm>
          <a:prstGeom prst="rect">
            <a:avLst/>
          </a:prstGeom>
          <a:noFill/>
        </p:spPr>
        <p:txBody>
          <a:bodyPr/>
          <a:lstStyle/>
          <a:p>
            <a:pPr algn="r"/>
            <a:fld id="{8AC62392-C9CF-48BB-B125-BD3D049D6EF1}" type="slidenum">
              <a:rPr lang="en-US" sz="1400"/>
              <a:pPr algn="r"/>
              <a:t>57</a:t>
            </a:fld>
            <a:endParaRPr lang="en-US" sz="1400" dirty="0"/>
          </a:p>
        </p:txBody>
      </p:sp>
      <p:sp>
        <p:nvSpPr>
          <p:cNvPr id="43011" name="AutoShape 3"/>
          <p:cNvSpPr>
            <a:spLocks noChangeArrowheads="1"/>
          </p:cNvSpPr>
          <p:nvPr/>
        </p:nvSpPr>
        <p:spPr bwMode="gray">
          <a:xfrm rot="10800000">
            <a:off x="35496" y="1803995"/>
            <a:ext cx="808037" cy="4505325"/>
          </a:xfrm>
          <a:prstGeom prst="upArrow">
            <a:avLst>
              <a:gd name="adj1" fmla="val 50102"/>
              <a:gd name="adj2" fmla="val 75736"/>
            </a:avLst>
          </a:prstGeom>
          <a:solidFill>
            <a:srgbClr val="CC0000"/>
          </a:solidFill>
          <a:ln w="9525" algn="ctr">
            <a:noFill/>
            <a:miter lim="800000"/>
            <a:headEnd/>
            <a:tailEnd/>
          </a:ln>
        </p:spPr>
        <p:txBody>
          <a:bodyPr wrap="none" lIns="72000" tIns="72000" rIns="72000" bIns="72000" anchor="ctr"/>
          <a:lstStyle/>
          <a:p>
            <a:pPr algn="ctr" eaLnBrk="0" hangingPunct="0">
              <a:spcBef>
                <a:spcPct val="20000"/>
              </a:spcBef>
              <a:buSzPct val="100000"/>
              <a:buFont typeface="Wingdings" charset="2"/>
              <a:buNone/>
            </a:pPr>
            <a:endParaRPr lang="en-US" sz="900" b="1"/>
          </a:p>
        </p:txBody>
      </p:sp>
      <p:sp>
        <p:nvSpPr>
          <p:cNvPr id="43012" name="AcnBodyText_ID_307207"/>
          <p:cNvSpPr>
            <a:spLocks noChangeArrowheads="1"/>
          </p:cNvSpPr>
          <p:nvPr>
            <p:custDataLst>
              <p:tags r:id="rId1"/>
            </p:custDataLst>
          </p:nvPr>
        </p:nvSpPr>
        <p:spPr bwMode="gray">
          <a:xfrm rot="-5400000">
            <a:off x="-1400399" y="4027389"/>
            <a:ext cx="3636963" cy="307777"/>
          </a:xfrm>
          <a:prstGeom prst="rect">
            <a:avLst/>
          </a:prstGeom>
          <a:noFill/>
          <a:ln w="12700">
            <a:noFill/>
            <a:miter lim="800000"/>
            <a:headEnd/>
            <a:tailEnd/>
          </a:ln>
        </p:spPr>
        <p:txBody>
          <a:bodyPr lIns="0" tIns="0" rIns="0" bIns="0">
            <a:spAutoFit/>
          </a:bodyPr>
          <a:lstStyle/>
          <a:p>
            <a:pPr algn="ctr"/>
            <a:r>
              <a:rPr lang="en-US" sz="2000" b="1" dirty="0"/>
              <a:t>Efficiency/Process</a:t>
            </a:r>
          </a:p>
        </p:txBody>
      </p:sp>
      <p:sp>
        <p:nvSpPr>
          <p:cNvPr id="43013" name="Freeform 5"/>
          <p:cNvSpPr>
            <a:spLocks/>
          </p:cNvSpPr>
          <p:nvPr/>
        </p:nvSpPr>
        <p:spPr bwMode="auto">
          <a:xfrm>
            <a:off x="1889187" y="5322713"/>
            <a:ext cx="6248400" cy="1014413"/>
          </a:xfrm>
          <a:custGeom>
            <a:avLst/>
            <a:gdLst>
              <a:gd name="T0" fmla="*/ 2147483647 w 2676"/>
              <a:gd name="T1" fmla="*/ 0 h 484"/>
              <a:gd name="T2" fmla="*/ 0 w 2676"/>
              <a:gd name="T3" fmla="*/ 2147483647 h 484"/>
              <a:gd name="T4" fmla="*/ 2147483647 w 2676"/>
              <a:gd name="T5" fmla="*/ 2147483647 h 484"/>
              <a:gd name="T6" fmla="*/ 2147483647 w 2676"/>
              <a:gd name="T7" fmla="*/ 0 h 484"/>
              <a:gd name="T8" fmla="*/ 2147483647 w 2676"/>
              <a:gd name="T9" fmla="*/ 0 h 484"/>
              <a:gd name="T10" fmla="*/ 0 60000 65536"/>
              <a:gd name="T11" fmla="*/ 0 60000 65536"/>
              <a:gd name="T12" fmla="*/ 0 60000 65536"/>
              <a:gd name="T13" fmla="*/ 0 60000 65536"/>
              <a:gd name="T14" fmla="*/ 0 60000 65536"/>
              <a:gd name="T15" fmla="*/ 0 w 2676"/>
              <a:gd name="T16" fmla="*/ 0 h 484"/>
              <a:gd name="T17" fmla="*/ 2676 w 2676"/>
              <a:gd name="T18" fmla="*/ 484 h 484"/>
            </a:gdLst>
            <a:ahLst/>
            <a:cxnLst>
              <a:cxn ang="T10">
                <a:pos x="T0" y="T1"/>
              </a:cxn>
              <a:cxn ang="T11">
                <a:pos x="T2" y="T3"/>
              </a:cxn>
              <a:cxn ang="T12">
                <a:pos x="T4" y="T5"/>
              </a:cxn>
              <a:cxn ang="T13">
                <a:pos x="T6" y="T7"/>
              </a:cxn>
              <a:cxn ang="T14">
                <a:pos x="T8" y="T9"/>
              </a:cxn>
            </a:cxnLst>
            <a:rect l="T15" t="T16" r="T17" b="T18"/>
            <a:pathLst>
              <a:path w="2676" h="484">
                <a:moveTo>
                  <a:pt x="271" y="0"/>
                </a:moveTo>
                <a:lnTo>
                  <a:pt x="0" y="483"/>
                </a:lnTo>
                <a:lnTo>
                  <a:pt x="2675" y="483"/>
                </a:lnTo>
                <a:lnTo>
                  <a:pt x="2404" y="0"/>
                </a:lnTo>
                <a:lnTo>
                  <a:pt x="271" y="0"/>
                </a:lnTo>
              </a:path>
            </a:pathLst>
          </a:custGeom>
          <a:solidFill>
            <a:srgbClr val="969696"/>
          </a:solidFill>
          <a:ln w="6350" cap="rnd" cmpd="sng">
            <a:noFill/>
            <a:prstDash val="solid"/>
            <a:round/>
            <a:headEnd type="none" w="sm" len="sm"/>
            <a:tailEnd type="none" w="sm" len="sm"/>
          </a:ln>
        </p:spPr>
        <p:txBody>
          <a:bodyPr lIns="45720" rIns="45720"/>
          <a:lstStyle/>
          <a:p>
            <a:endParaRPr lang="en-US"/>
          </a:p>
        </p:txBody>
      </p:sp>
      <p:sp>
        <p:nvSpPr>
          <p:cNvPr id="43014" name="Freeform 6"/>
          <p:cNvSpPr>
            <a:spLocks/>
          </p:cNvSpPr>
          <p:nvPr/>
        </p:nvSpPr>
        <p:spPr bwMode="auto">
          <a:xfrm>
            <a:off x="3879887" y="1553443"/>
            <a:ext cx="2286000" cy="1676400"/>
          </a:xfrm>
          <a:custGeom>
            <a:avLst/>
            <a:gdLst>
              <a:gd name="T0" fmla="*/ 0 w 939"/>
              <a:gd name="T1" fmla="*/ 2147483647 h 839"/>
              <a:gd name="T2" fmla="*/ 2147483647 w 939"/>
              <a:gd name="T3" fmla="*/ 2147483647 h 839"/>
              <a:gd name="T4" fmla="*/ 2147483647 w 939"/>
              <a:gd name="T5" fmla="*/ 0 h 839"/>
              <a:gd name="T6" fmla="*/ 0 w 939"/>
              <a:gd name="T7" fmla="*/ 2147483647 h 839"/>
              <a:gd name="T8" fmla="*/ 0 60000 65536"/>
              <a:gd name="T9" fmla="*/ 0 60000 65536"/>
              <a:gd name="T10" fmla="*/ 0 60000 65536"/>
              <a:gd name="T11" fmla="*/ 0 60000 65536"/>
              <a:gd name="T12" fmla="*/ 0 w 939"/>
              <a:gd name="T13" fmla="*/ 0 h 839"/>
              <a:gd name="T14" fmla="*/ 939 w 939"/>
              <a:gd name="T15" fmla="*/ 839 h 839"/>
            </a:gdLst>
            <a:ahLst/>
            <a:cxnLst>
              <a:cxn ang="T8">
                <a:pos x="T0" y="T1"/>
              </a:cxn>
              <a:cxn ang="T9">
                <a:pos x="T2" y="T3"/>
              </a:cxn>
              <a:cxn ang="T10">
                <a:pos x="T4" y="T5"/>
              </a:cxn>
              <a:cxn ang="T11">
                <a:pos x="T6" y="T7"/>
              </a:cxn>
            </a:cxnLst>
            <a:rect l="T12" t="T13" r="T14" b="T15"/>
            <a:pathLst>
              <a:path w="939" h="839">
                <a:moveTo>
                  <a:pt x="0" y="838"/>
                </a:moveTo>
                <a:lnTo>
                  <a:pt x="938" y="838"/>
                </a:lnTo>
                <a:lnTo>
                  <a:pt x="469" y="0"/>
                </a:lnTo>
                <a:lnTo>
                  <a:pt x="0" y="838"/>
                </a:lnTo>
              </a:path>
            </a:pathLst>
          </a:custGeom>
          <a:solidFill>
            <a:srgbClr val="EAEAEA"/>
          </a:solidFill>
          <a:ln w="6350" cap="rnd" cmpd="sng">
            <a:noFill/>
            <a:prstDash val="solid"/>
            <a:round/>
            <a:headEnd type="none" w="sm" len="sm"/>
            <a:tailEnd type="none" w="sm" len="sm"/>
          </a:ln>
        </p:spPr>
        <p:txBody>
          <a:bodyPr lIns="45720" rIns="45720"/>
          <a:lstStyle/>
          <a:p>
            <a:endParaRPr lang="en-US"/>
          </a:p>
        </p:txBody>
      </p:sp>
      <p:sp>
        <p:nvSpPr>
          <p:cNvPr id="43015" name="Freeform 7"/>
          <p:cNvSpPr>
            <a:spLocks/>
          </p:cNvSpPr>
          <p:nvPr/>
        </p:nvSpPr>
        <p:spPr bwMode="auto">
          <a:xfrm>
            <a:off x="3185331" y="3168774"/>
            <a:ext cx="3657600" cy="1066800"/>
          </a:xfrm>
          <a:custGeom>
            <a:avLst/>
            <a:gdLst>
              <a:gd name="T0" fmla="*/ 0 w 1536"/>
              <a:gd name="T1" fmla="*/ 2147483647 h 533"/>
              <a:gd name="T2" fmla="*/ 2147483647 w 1536"/>
              <a:gd name="T3" fmla="*/ 2147483647 h 533"/>
              <a:gd name="T4" fmla="*/ 2147483647 w 1536"/>
              <a:gd name="T5" fmla="*/ 0 h 533"/>
              <a:gd name="T6" fmla="*/ 2147483647 w 1536"/>
              <a:gd name="T7" fmla="*/ 0 h 533"/>
              <a:gd name="T8" fmla="*/ 0 w 1536"/>
              <a:gd name="T9" fmla="*/ 2147483647 h 533"/>
              <a:gd name="T10" fmla="*/ 0 60000 65536"/>
              <a:gd name="T11" fmla="*/ 0 60000 65536"/>
              <a:gd name="T12" fmla="*/ 0 60000 65536"/>
              <a:gd name="T13" fmla="*/ 0 60000 65536"/>
              <a:gd name="T14" fmla="*/ 0 60000 65536"/>
              <a:gd name="T15" fmla="*/ 0 w 1536"/>
              <a:gd name="T16" fmla="*/ 0 h 533"/>
              <a:gd name="T17" fmla="*/ 1536 w 1536"/>
              <a:gd name="T18" fmla="*/ 533 h 533"/>
            </a:gdLst>
            <a:ahLst/>
            <a:cxnLst>
              <a:cxn ang="T10">
                <a:pos x="T0" y="T1"/>
              </a:cxn>
              <a:cxn ang="T11">
                <a:pos x="T2" y="T3"/>
              </a:cxn>
              <a:cxn ang="T12">
                <a:pos x="T4" y="T5"/>
              </a:cxn>
              <a:cxn ang="T13">
                <a:pos x="T6" y="T7"/>
              </a:cxn>
              <a:cxn ang="T14">
                <a:pos x="T8" y="T9"/>
              </a:cxn>
            </a:cxnLst>
            <a:rect l="T15" t="T16" r="T17" b="T18"/>
            <a:pathLst>
              <a:path w="1536" h="533">
                <a:moveTo>
                  <a:pt x="0" y="532"/>
                </a:moveTo>
                <a:lnTo>
                  <a:pt x="1535" y="532"/>
                </a:lnTo>
                <a:lnTo>
                  <a:pt x="1237" y="0"/>
                </a:lnTo>
                <a:lnTo>
                  <a:pt x="299" y="0"/>
                </a:lnTo>
                <a:lnTo>
                  <a:pt x="0" y="532"/>
                </a:lnTo>
              </a:path>
            </a:pathLst>
          </a:custGeom>
          <a:solidFill>
            <a:srgbClr val="DDDDDD"/>
          </a:solidFill>
          <a:ln w="6350" cap="rnd" cmpd="sng">
            <a:noFill/>
            <a:prstDash val="solid"/>
            <a:round/>
            <a:headEnd type="none" w="sm" len="sm"/>
            <a:tailEnd type="none" w="sm" len="sm"/>
          </a:ln>
        </p:spPr>
        <p:txBody>
          <a:bodyPr lIns="45720" rIns="45720"/>
          <a:lstStyle/>
          <a:p>
            <a:endParaRPr lang="en-US"/>
          </a:p>
        </p:txBody>
      </p:sp>
      <p:sp>
        <p:nvSpPr>
          <p:cNvPr id="43016" name="Freeform 8"/>
          <p:cNvSpPr>
            <a:spLocks/>
          </p:cNvSpPr>
          <p:nvPr/>
        </p:nvSpPr>
        <p:spPr bwMode="auto">
          <a:xfrm>
            <a:off x="2537259" y="4176886"/>
            <a:ext cx="4968552" cy="1143000"/>
          </a:xfrm>
          <a:custGeom>
            <a:avLst/>
            <a:gdLst>
              <a:gd name="T0" fmla="*/ 2147483647 w 2134"/>
              <a:gd name="T1" fmla="*/ 0 h 535"/>
              <a:gd name="T2" fmla="*/ 0 w 2134"/>
              <a:gd name="T3" fmla="*/ 2147483647 h 535"/>
              <a:gd name="T4" fmla="*/ 2147483647 w 2134"/>
              <a:gd name="T5" fmla="*/ 2147483647 h 535"/>
              <a:gd name="T6" fmla="*/ 2147483647 w 2134"/>
              <a:gd name="T7" fmla="*/ 0 h 535"/>
              <a:gd name="T8" fmla="*/ 2147483647 w 2134"/>
              <a:gd name="T9" fmla="*/ 0 h 535"/>
              <a:gd name="T10" fmla="*/ 0 60000 65536"/>
              <a:gd name="T11" fmla="*/ 0 60000 65536"/>
              <a:gd name="T12" fmla="*/ 0 60000 65536"/>
              <a:gd name="T13" fmla="*/ 0 60000 65536"/>
              <a:gd name="T14" fmla="*/ 0 60000 65536"/>
              <a:gd name="T15" fmla="*/ 0 w 2134"/>
              <a:gd name="T16" fmla="*/ 0 h 535"/>
              <a:gd name="T17" fmla="*/ 2134 w 2134"/>
              <a:gd name="T18" fmla="*/ 535 h 535"/>
            </a:gdLst>
            <a:ahLst/>
            <a:cxnLst>
              <a:cxn ang="T10">
                <a:pos x="T0" y="T1"/>
              </a:cxn>
              <a:cxn ang="T11">
                <a:pos x="T2" y="T3"/>
              </a:cxn>
              <a:cxn ang="T12">
                <a:pos x="T4" y="T5"/>
              </a:cxn>
              <a:cxn ang="T13">
                <a:pos x="T6" y="T7"/>
              </a:cxn>
              <a:cxn ang="T14">
                <a:pos x="T8" y="T9"/>
              </a:cxn>
            </a:cxnLst>
            <a:rect l="T15" t="T16" r="T17" b="T18"/>
            <a:pathLst>
              <a:path w="2134" h="535">
                <a:moveTo>
                  <a:pt x="299" y="0"/>
                </a:moveTo>
                <a:lnTo>
                  <a:pt x="0" y="534"/>
                </a:lnTo>
                <a:lnTo>
                  <a:pt x="2133" y="534"/>
                </a:lnTo>
                <a:lnTo>
                  <a:pt x="1834" y="0"/>
                </a:lnTo>
                <a:lnTo>
                  <a:pt x="299" y="0"/>
                </a:lnTo>
              </a:path>
            </a:pathLst>
          </a:custGeom>
          <a:solidFill>
            <a:srgbClr val="C0C0C0"/>
          </a:solidFill>
          <a:ln w="6350" cap="rnd" cmpd="sng">
            <a:noFill/>
            <a:prstDash val="solid"/>
            <a:round/>
            <a:headEnd type="none" w="sm" len="sm"/>
            <a:tailEnd type="none" w="sm" len="sm"/>
          </a:ln>
        </p:spPr>
        <p:txBody>
          <a:bodyPr lIns="45720" rIns="45720"/>
          <a:lstStyle/>
          <a:p>
            <a:endParaRPr lang="en-US"/>
          </a:p>
        </p:txBody>
      </p:sp>
      <p:sp>
        <p:nvSpPr>
          <p:cNvPr id="43017" name="AcnBodyText_ID_307217"/>
          <p:cNvSpPr>
            <a:spLocks noChangeArrowheads="1"/>
          </p:cNvSpPr>
          <p:nvPr>
            <p:custDataLst>
              <p:tags r:id="rId2"/>
            </p:custDataLst>
          </p:nvPr>
        </p:nvSpPr>
        <p:spPr bwMode="gray">
          <a:xfrm>
            <a:off x="3940063" y="2521756"/>
            <a:ext cx="2209800" cy="307777"/>
          </a:xfrm>
          <a:prstGeom prst="rect">
            <a:avLst/>
          </a:prstGeom>
          <a:noFill/>
          <a:ln w="12700">
            <a:noFill/>
            <a:miter lim="800000"/>
            <a:headEnd/>
            <a:tailEnd/>
          </a:ln>
        </p:spPr>
        <p:txBody>
          <a:bodyPr lIns="0" tIns="0" rIns="0" bIns="0">
            <a:spAutoFit/>
          </a:bodyPr>
          <a:lstStyle/>
          <a:p>
            <a:pPr marL="342900" indent="-342900" algn="ctr" eaLnBrk="0" hangingPunct="0">
              <a:spcBef>
                <a:spcPct val="20000"/>
              </a:spcBef>
            </a:pPr>
            <a:r>
              <a:rPr lang="en-US" sz="2000" b="1" dirty="0">
                <a:solidFill>
                  <a:schemeClr val="tx1"/>
                </a:solidFill>
                <a:latin typeface="Arial" charset="0"/>
                <a:cs typeface="Arial" charset="0"/>
              </a:rPr>
              <a:t>Mission</a:t>
            </a:r>
          </a:p>
        </p:txBody>
      </p:sp>
      <p:sp>
        <p:nvSpPr>
          <p:cNvPr id="43018" name="AcnBodyText_ID_307217"/>
          <p:cNvSpPr>
            <a:spLocks noChangeArrowheads="1"/>
          </p:cNvSpPr>
          <p:nvPr>
            <p:custDataLst>
              <p:tags r:id="rId3"/>
            </p:custDataLst>
          </p:nvPr>
        </p:nvSpPr>
        <p:spPr bwMode="gray">
          <a:xfrm>
            <a:off x="3451726" y="3647407"/>
            <a:ext cx="3200400" cy="307777"/>
          </a:xfrm>
          <a:prstGeom prst="rect">
            <a:avLst/>
          </a:prstGeom>
          <a:noFill/>
          <a:ln w="12700">
            <a:noFill/>
            <a:miter lim="800000"/>
            <a:headEnd/>
            <a:tailEnd/>
          </a:ln>
        </p:spPr>
        <p:txBody>
          <a:bodyPr lIns="0" tIns="0" rIns="0" bIns="0">
            <a:spAutoFit/>
          </a:bodyPr>
          <a:lstStyle/>
          <a:p>
            <a:pPr marL="342900" indent="-342900" algn="ctr" eaLnBrk="0" hangingPunct="0">
              <a:spcBef>
                <a:spcPct val="20000"/>
              </a:spcBef>
            </a:pPr>
            <a:r>
              <a:rPr lang="en-US" sz="2000" b="1" dirty="0">
                <a:solidFill>
                  <a:schemeClr val="tx1"/>
                </a:solidFill>
                <a:latin typeface="Arial" charset="0"/>
                <a:cs typeface="Arial" charset="0"/>
              </a:rPr>
              <a:t>Values</a:t>
            </a:r>
            <a:endParaRPr lang="en-US" sz="2000" i="1" dirty="0">
              <a:solidFill>
                <a:schemeClr val="tx1"/>
              </a:solidFill>
              <a:latin typeface="Arial" charset="0"/>
              <a:cs typeface="Arial" charset="0"/>
            </a:endParaRPr>
          </a:p>
        </p:txBody>
      </p:sp>
      <p:sp>
        <p:nvSpPr>
          <p:cNvPr id="43019" name="AcnBodyText_ID_307217"/>
          <p:cNvSpPr>
            <a:spLocks noChangeArrowheads="1"/>
          </p:cNvSpPr>
          <p:nvPr>
            <p:custDataLst>
              <p:tags r:id="rId4"/>
            </p:custDataLst>
          </p:nvPr>
        </p:nvSpPr>
        <p:spPr bwMode="gray">
          <a:xfrm>
            <a:off x="3242195" y="4565030"/>
            <a:ext cx="3611562" cy="307777"/>
          </a:xfrm>
          <a:prstGeom prst="rect">
            <a:avLst/>
          </a:prstGeom>
          <a:noFill/>
          <a:ln w="12700">
            <a:noFill/>
            <a:miter lim="800000"/>
            <a:headEnd/>
            <a:tailEnd/>
          </a:ln>
        </p:spPr>
        <p:txBody>
          <a:bodyPr lIns="0" tIns="0" rIns="0" bIns="0">
            <a:spAutoFit/>
          </a:bodyPr>
          <a:lstStyle/>
          <a:p>
            <a:pPr marL="342900" indent="-342900" algn="ctr" eaLnBrk="0" hangingPunct="0">
              <a:spcBef>
                <a:spcPct val="20000"/>
              </a:spcBef>
            </a:pPr>
            <a:r>
              <a:rPr lang="en-US" sz="2000" b="1" dirty="0">
                <a:solidFill>
                  <a:schemeClr val="tx1"/>
                </a:solidFill>
                <a:latin typeface="Arial" charset="0"/>
                <a:cs typeface="Arial" charset="0"/>
              </a:rPr>
              <a:t>Objectives</a:t>
            </a:r>
          </a:p>
        </p:txBody>
      </p:sp>
      <p:sp>
        <p:nvSpPr>
          <p:cNvPr id="43020" name="AcnBodyText_ID_307217"/>
          <p:cNvSpPr>
            <a:spLocks noChangeArrowheads="1"/>
          </p:cNvSpPr>
          <p:nvPr>
            <p:custDataLst>
              <p:tags r:id="rId5"/>
            </p:custDataLst>
          </p:nvPr>
        </p:nvSpPr>
        <p:spPr bwMode="gray">
          <a:xfrm>
            <a:off x="3700982" y="5805264"/>
            <a:ext cx="2693988" cy="307777"/>
          </a:xfrm>
          <a:prstGeom prst="rect">
            <a:avLst/>
          </a:prstGeom>
          <a:noFill/>
          <a:ln w="12700">
            <a:noFill/>
            <a:miter lim="800000"/>
            <a:headEnd/>
            <a:tailEnd/>
          </a:ln>
        </p:spPr>
        <p:txBody>
          <a:bodyPr lIns="0" tIns="0" rIns="0" bIns="0">
            <a:spAutoFit/>
          </a:bodyPr>
          <a:lstStyle/>
          <a:p>
            <a:pPr marL="342900" indent="-342900" algn="ctr" eaLnBrk="0" hangingPunct="0">
              <a:spcBef>
                <a:spcPct val="20000"/>
              </a:spcBef>
            </a:pPr>
            <a:r>
              <a:rPr lang="en-US" sz="2000" b="1" dirty="0">
                <a:solidFill>
                  <a:schemeClr val="tx1"/>
                </a:solidFill>
                <a:latin typeface="Arial" charset="0"/>
                <a:cs typeface="Arial" charset="0"/>
              </a:rPr>
              <a:t>Tasks</a:t>
            </a:r>
          </a:p>
        </p:txBody>
      </p:sp>
      <p:sp>
        <p:nvSpPr>
          <p:cNvPr id="43023" name="Text Box 16"/>
          <p:cNvSpPr txBox="1">
            <a:spLocks noChangeArrowheads="1"/>
          </p:cNvSpPr>
          <p:nvPr/>
        </p:nvSpPr>
        <p:spPr bwMode="auto">
          <a:xfrm>
            <a:off x="7413605" y="4565030"/>
            <a:ext cx="902811" cy="369332"/>
          </a:xfrm>
          <a:prstGeom prst="rect">
            <a:avLst/>
          </a:prstGeom>
          <a:noFill/>
          <a:ln w="9525" algn="ctr">
            <a:noFill/>
            <a:miter lim="800000"/>
            <a:headEnd/>
            <a:tailEnd/>
          </a:ln>
        </p:spPr>
        <p:txBody>
          <a:bodyPr wrap="none">
            <a:spAutoFit/>
          </a:bodyPr>
          <a:lstStyle/>
          <a:p>
            <a:r>
              <a:rPr lang="en-US" sz="1800" dirty="0">
                <a:solidFill>
                  <a:srgbClr val="0000FF"/>
                </a:solidFill>
              </a:rPr>
              <a:t>3. How</a:t>
            </a:r>
          </a:p>
        </p:txBody>
      </p:sp>
      <p:sp>
        <p:nvSpPr>
          <p:cNvPr id="43024" name="Text Box 17"/>
          <p:cNvSpPr txBox="1">
            <a:spLocks noChangeArrowheads="1"/>
          </p:cNvSpPr>
          <p:nvPr/>
        </p:nvSpPr>
        <p:spPr bwMode="auto">
          <a:xfrm>
            <a:off x="6753449" y="3308563"/>
            <a:ext cx="1428596" cy="369332"/>
          </a:xfrm>
          <a:prstGeom prst="rect">
            <a:avLst/>
          </a:prstGeom>
          <a:noFill/>
          <a:ln w="9525" algn="ctr">
            <a:noFill/>
            <a:miter lim="800000"/>
            <a:headEnd/>
            <a:tailEnd/>
          </a:ln>
        </p:spPr>
        <p:txBody>
          <a:bodyPr wrap="none">
            <a:spAutoFit/>
          </a:bodyPr>
          <a:lstStyle/>
          <a:p>
            <a:r>
              <a:rPr lang="en-US" sz="1800" dirty="0">
                <a:solidFill>
                  <a:srgbClr val="0000FF"/>
                </a:solidFill>
              </a:rPr>
              <a:t>2. Why/How</a:t>
            </a:r>
          </a:p>
        </p:txBody>
      </p:sp>
      <p:sp>
        <p:nvSpPr>
          <p:cNvPr id="43025" name="Text Box 18"/>
          <p:cNvSpPr txBox="1">
            <a:spLocks noChangeArrowheads="1"/>
          </p:cNvSpPr>
          <p:nvPr/>
        </p:nvSpPr>
        <p:spPr bwMode="auto">
          <a:xfrm>
            <a:off x="6226063" y="2468910"/>
            <a:ext cx="1838325" cy="369888"/>
          </a:xfrm>
          <a:prstGeom prst="rect">
            <a:avLst/>
          </a:prstGeom>
          <a:noFill/>
          <a:ln w="9525" algn="ctr">
            <a:noFill/>
            <a:miter lim="800000"/>
            <a:headEnd/>
            <a:tailEnd/>
          </a:ln>
        </p:spPr>
        <p:txBody>
          <a:bodyPr>
            <a:spAutoFit/>
          </a:bodyPr>
          <a:lstStyle/>
          <a:p>
            <a:r>
              <a:rPr lang="en-US" sz="1800" dirty="0">
                <a:solidFill>
                  <a:srgbClr val="0000FF"/>
                </a:solidFill>
              </a:rPr>
              <a:t>1. Why</a:t>
            </a:r>
          </a:p>
        </p:txBody>
      </p:sp>
      <p:sp>
        <p:nvSpPr>
          <p:cNvPr id="43026" name="Text Box 19"/>
          <p:cNvSpPr txBox="1">
            <a:spLocks noChangeArrowheads="1"/>
          </p:cNvSpPr>
          <p:nvPr/>
        </p:nvSpPr>
        <p:spPr bwMode="auto">
          <a:xfrm>
            <a:off x="7984733" y="5435932"/>
            <a:ext cx="979755" cy="369332"/>
          </a:xfrm>
          <a:prstGeom prst="rect">
            <a:avLst/>
          </a:prstGeom>
          <a:noFill/>
          <a:ln w="9525" algn="ctr">
            <a:noFill/>
            <a:miter lim="800000"/>
            <a:headEnd/>
            <a:tailEnd/>
          </a:ln>
        </p:spPr>
        <p:txBody>
          <a:bodyPr wrap="none">
            <a:spAutoFit/>
          </a:bodyPr>
          <a:lstStyle/>
          <a:p>
            <a:r>
              <a:rPr lang="en-US" sz="1800" dirty="0">
                <a:solidFill>
                  <a:srgbClr val="0000FF"/>
                </a:solidFill>
              </a:rPr>
              <a:t>4. What</a:t>
            </a:r>
          </a:p>
        </p:txBody>
      </p:sp>
      <p:sp>
        <p:nvSpPr>
          <p:cNvPr id="19" name="AutoShape 3">
            <a:extLst>
              <a:ext uri="{FF2B5EF4-FFF2-40B4-BE49-F238E27FC236}">
                <a16:creationId xmlns:a16="http://schemas.microsoft.com/office/drawing/2014/main" id="{451E9517-D98E-4CDD-B7A7-4A449F01577C}"/>
              </a:ext>
            </a:extLst>
          </p:cNvPr>
          <p:cNvSpPr>
            <a:spLocks noChangeArrowheads="1"/>
          </p:cNvSpPr>
          <p:nvPr/>
        </p:nvSpPr>
        <p:spPr bwMode="gray">
          <a:xfrm>
            <a:off x="683569" y="1772816"/>
            <a:ext cx="808037" cy="4505325"/>
          </a:xfrm>
          <a:prstGeom prst="upArrow">
            <a:avLst>
              <a:gd name="adj1" fmla="val 50102"/>
              <a:gd name="adj2" fmla="val 75736"/>
            </a:avLst>
          </a:prstGeom>
          <a:solidFill>
            <a:srgbClr val="00B050"/>
          </a:solidFill>
          <a:ln w="9525" algn="ctr">
            <a:noFill/>
            <a:miter lim="800000"/>
            <a:headEnd/>
            <a:tailEnd/>
          </a:ln>
        </p:spPr>
        <p:txBody>
          <a:bodyPr wrap="none" lIns="72000" tIns="72000" rIns="72000" bIns="72000" anchor="ctr"/>
          <a:lstStyle/>
          <a:p>
            <a:pPr algn="ctr" eaLnBrk="0" hangingPunct="0">
              <a:spcBef>
                <a:spcPct val="20000"/>
              </a:spcBef>
              <a:buSzPct val="100000"/>
              <a:buFont typeface="Wingdings" charset="2"/>
              <a:buNone/>
            </a:pPr>
            <a:endParaRPr lang="en-US" sz="900" b="1"/>
          </a:p>
        </p:txBody>
      </p:sp>
      <p:sp>
        <p:nvSpPr>
          <p:cNvPr id="20" name="AcnBodyText_ID_307207">
            <a:extLst>
              <a:ext uri="{FF2B5EF4-FFF2-40B4-BE49-F238E27FC236}">
                <a16:creationId xmlns:a16="http://schemas.microsoft.com/office/drawing/2014/main" id="{90A9A8A8-CCBD-416E-8E3B-B7A68067A1DD}"/>
              </a:ext>
            </a:extLst>
          </p:cNvPr>
          <p:cNvSpPr>
            <a:spLocks noChangeArrowheads="1"/>
          </p:cNvSpPr>
          <p:nvPr>
            <p:custDataLst>
              <p:tags r:id="rId6"/>
            </p:custDataLst>
          </p:nvPr>
        </p:nvSpPr>
        <p:spPr bwMode="gray">
          <a:xfrm rot="-5400000">
            <a:off x="-752326" y="3996210"/>
            <a:ext cx="3636963" cy="307777"/>
          </a:xfrm>
          <a:prstGeom prst="rect">
            <a:avLst/>
          </a:prstGeom>
          <a:noFill/>
          <a:ln w="12700">
            <a:noFill/>
            <a:miter lim="800000"/>
            <a:headEnd/>
            <a:tailEnd/>
          </a:ln>
        </p:spPr>
        <p:txBody>
          <a:bodyPr lIns="0" tIns="0" rIns="0" bIns="0">
            <a:spAutoFit/>
          </a:bodyPr>
          <a:lstStyle/>
          <a:p>
            <a:pPr algn="ctr"/>
            <a:r>
              <a:rPr lang="en-US" sz="2000" b="1" dirty="0"/>
              <a:t>Meaning/Strategy</a:t>
            </a:r>
          </a:p>
        </p:txBody>
      </p:sp>
      <p:sp>
        <p:nvSpPr>
          <p:cNvPr id="2" name="Left Brace 1">
            <a:extLst>
              <a:ext uri="{FF2B5EF4-FFF2-40B4-BE49-F238E27FC236}">
                <a16:creationId xmlns:a16="http://schemas.microsoft.com/office/drawing/2014/main" id="{D44B25C1-D96C-48A6-B731-10428963A915}"/>
              </a:ext>
            </a:extLst>
          </p:cNvPr>
          <p:cNvSpPr/>
          <p:nvPr/>
        </p:nvSpPr>
        <p:spPr>
          <a:xfrm rot="2061683">
            <a:off x="3466981" y="1225190"/>
            <a:ext cx="430750" cy="3543112"/>
          </a:xfrm>
          <a:prstGeom prst="leftBrace">
            <a:avLst>
              <a:gd name="adj1" fmla="val 8333"/>
              <a:gd name="adj2" fmla="val 5015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Text Box 18">
            <a:extLst>
              <a:ext uri="{FF2B5EF4-FFF2-40B4-BE49-F238E27FC236}">
                <a16:creationId xmlns:a16="http://schemas.microsoft.com/office/drawing/2014/main" id="{811409DA-86DF-41F1-9AF1-C2F8A8DC0868}"/>
              </a:ext>
            </a:extLst>
          </p:cNvPr>
          <p:cNvSpPr txBox="1">
            <a:spLocks noChangeArrowheads="1"/>
          </p:cNvSpPr>
          <p:nvPr/>
        </p:nvSpPr>
        <p:spPr bwMode="auto">
          <a:xfrm rot="18178529">
            <a:off x="2445643" y="2621310"/>
            <a:ext cx="1838325" cy="369888"/>
          </a:xfrm>
          <a:prstGeom prst="rect">
            <a:avLst/>
          </a:prstGeom>
          <a:noFill/>
          <a:ln w="9525" algn="ctr">
            <a:noFill/>
            <a:miter lim="800000"/>
            <a:headEnd/>
            <a:tailEnd/>
          </a:ln>
        </p:spPr>
        <p:txBody>
          <a:bodyPr>
            <a:spAutoFit/>
          </a:bodyPr>
          <a:lstStyle/>
          <a:p>
            <a:pPr algn="ctr"/>
            <a:r>
              <a:rPr lang="en-US" sz="1800" b="1" dirty="0">
                <a:solidFill>
                  <a:schemeClr val="tx2">
                    <a:lumMod val="60000"/>
                    <a:lumOff val="40000"/>
                  </a:schemeClr>
                </a:solidFill>
              </a:rPr>
              <a:t>Strategy</a:t>
            </a:r>
          </a:p>
        </p:txBody>
      </p:sp>
      <p:sp>
        <p:nvSpPr>
          <p:cNvPr id="23" name="Left Brace 22">
            <a:extLst>
              <a:ext uri="{FF2B5EF4-FFF2-40B4-BE49-F238E27FC236}">
                <a16:creationId xmlns:a16="http://schemas.microsoft.com/office/drawing/2014/main" id="{732EE50A-BEE0-4112-8EEA-060AAC0B9B00}"/>
              </a:ext>
            </a:extLst>
          </p:cNvPr>
          <p:cNvSpPr/>
          <p:nvPr/>
        </p:nvSpPr>
        <p:spPr>
          <a:xfrm rot="2061683">
            <a:off x="1858409" y="4320500"/>
            <a:ext cx="430750" cy="2045758"/>
          </a:xfrm>
          <a:prstGeom prst="leftBrace">
            <a:avLst>
              <a:gd name="adj1" fmla="val 8333"/>
              <a:gd name="adj2" fmla="val 5015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 Box 18">
            <a:extLst>
              <a:ext uri="{FF2B5EF4-FFF2-40B4-BE49-F238E27FC236}">
                <a16:creationId xmlns:a16="http://schemas.microsoft.com/office/drawing/2014/main" id="{D84DE890-F100-4B68-8748-51726A956069}"/>
              </a:ext>
            </a:extLst>
          </p:cNvPr>
          <p:cNvSpPr txBox="1">
            <a:spLocks noChangeArrowheads="1"/>
          </p:cNvSpPr>
          <p:nvPr/>
        </p:nvSpPr>
        <p:spPr bwMode="auto">
          <a:xfrm rot="18212778">
            <a:off x="974534" y="4752051"/>
            <a:ext cx="1838325" cy="369888"/>
          </a:xfrm>
          <a:prstGeom prst="rect">
            <a:avLst/>
          </a:prstGeom>
          <a:noFill/>
          <a:ln w="9525" algn="ctr">
            <a:noFill/>
            <a:miter lim="800000"/>
            <a:headEnd/>
            <a:tailEnd/>
          </a:ln>
        </p:spPr>
        <p:txBody>
          <a:bodyPr>
            <a:spAutoFit/>
          </a:bodyPr>
          <a:lstStyle/>
          <a:p>
            <a:pPr algn="ctr"/>
            <a:r>
              <a:rPr lang="en-US" sz="1800" b="1" dirty="0">
                <a:solidFill>
                  <a:schemeClr val="tx2">
                    <a:lumMod val="60000"/>
                    <a:lumOff val="40000"/>
                  </a:schemeClr>
                </a:solidFill>
              </a:rPr>
              <a:t>Operations</a:t>
            </a:r>
          </a:p>
        </p:txBody>
      </p:sp>
    </p:spTree>
    <p:extLst>
      <p:ext uri="{BB962C8B-B14F-4D97-AF65-F5344CB8AC3E}">
        <p14:creationId xmlns:p14="http://schemas.microsoft.com/office/powerpoint/2010/main" val="39551176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a:t>
            </a:r>
          </a:p>
        </p:txBody>
      </p:sp>
    </p:spTree>
    <p:extLst>
      <p:ext uri="{BB962C8B-B14F-4D97-AF65-F5344CB8AC3E}">
        <p14:creationId xmlns:p14="http://schemas.microsoft.com/office/powerpoint/2010/main" val="277607807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II - Strategy</a:t>
            </a:r>
          </a:p>
        </p:txBody>
      </p:sp>
    </p:spTree>
    <p:extLst>
      <p:ext uri="{BB962C8B-B14F-4D97-AF65-F5344CB8AC3E}">
        <p14:creationId xmlns:p14="http://schemas.microsoft.com/office/powerpoint/2010/main" val="120351397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99"/>
          <p:cNvSpPr txBox="1">
            <a:spLocks noGrp="1"/>
          </p:cNvSpPr>
          <p:nvPr>
            <p:ph type="title"/>
          </p:nvPr>
        </p:nvSpPr>
        <p:spPr>
          <a:xfrm>
            <a:off x="457200" y="350838"/>
            <a:ext cx="8229600" cy="48736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Why all these chapters?</a:t>
            </a:r>
            <a:endParaRPr dirty="0"/>
          </a:p>
        </p:txBody>
      </p:sp>
      <p:sp>
        <p:nvSpPr>
          <p:cNvPr id="492" name="Google Shape;492;p99"/>
          <p:cNvSpPr txBox="1">
            <a:spLocks noGrp="1"/>
          </p:cNvSpPr>
          <p:nvPr>
            <p:ph type="body" idx="1"/>
          </p:nvPr>
        </p:nvSpPr>
        <p:spPr>
          <a:xfrm>
            <a:off x="457200" y="1676400"/>
            <a:ext cx="5410944" cy="4920952"/>
          </a:xfrm>
          <a:prstGeom prst="rect">
            <a:avLst/>
          </a:prstGeom>
          <a:noFill/>
          <a:ln>
            <a:noFill/>
          </a:ln>
        </p:spPr>
        <p:txBody>
          <a:bodyPr spcFirstLastPara="1" wrap="square" lIns="91425" tIns="45700" rIns="91425" bIns="45700" anchor="t" anchorCtr="0">
            <a:noAutofit/>
          </a:bodyPr>
          <a:lstStyle/>
          <a:p>
            <a:pPr marL="457200" lvl="0" indent="-381000" algn="l" rtl="0">
              <a:spcBef>
                <a:spcPts val="0"/>
              </a:spcBef>
              <a:spcAft>
                <a:spcPts val="0"/>
              </a:spcAft>
              <a:buSzPts val="2400"/>
              <a:buFont typeface="Wingdings" panose="05000000000000000000" pitchFamily="2" charset="2"/>
              <a:buChar char="Ø"/>
            </a:pPr>
            <a:r>
              <a:rPr lang="en-US" sz="2400" dirty="0"/>
              <a:t>When </a:t>
            </a:r>
            <a:r>
              <a:rPr lang="en-US" sz="2400" dirty="0">
                <a:solidFill>
                  <a:srgbClr val="FF0000"/>
                </a:solidFill>
              </a:rPr>
              <a:t>I was 38</a:t>
            </a:r>
            <a:r>
              <a:rPr lang="en-US" sz="2400" dirty="0"/>
              <a:t>, I read a comment by Charles Handy saying we could expect to have 5 careers in our lifetime </a:t>
            </a:r>
            <a:endParaRPr dirty="0"/>
          </a:p>
          <a:p>
            <a:pPr marL="457200" lvl="0" indent="-381000" algn="l" rtl="0">
              <a:spcBef>
                <a:spcPts val="0"/>
              </a:spcBef>
              <a:spcAft>
                <a:spcPts val="0"/>
              </a:spcAft>
              <a:buSzPts val="2400"/>
              <a:buFont typeface="Wingdings" panose="05000000000000000000" pitchFamily="2" charset="2"/>
              <a:buChar char="Ø"/>
            </a:pPr>
            <a:r>
              <a:rPr lang="en-US" sz="2400" dirty="0"/>
              <a:t>So I started thinking in terms of 5 chapters to my career.  I’m in chapter 4 now.</a:t>
            </a:r>
            <a:endParaRPr dirty="0"/>
          </a:p>
          <a:p>
            <a:pPr marL="457200" lvl="0" indent="-381000" algn="l" rtl="0">
              <a:spcBef>
                <a:spcPts val="0"/>
              </a:spcBef>
              <a:spcAft>
                <a:spcPts val="0"/>
              </a:spcAft>
              <a:buSzPts val="2400"/>
              <a:buFont typeface="Wingdings" panose="05000000000000000000" pitchFamily="2" charset="2"/>
              <a:buChar char="Ø"/>
            </a:pPr>
            <a:r>
              <a:rPr lang="en-US" sz="2400" dirty="0"/>
              <a:t>For most of you, the US Dept. of Labor estimates you can expect to have 14 jobs… </a:t>
            </a:r>
            <a:r>
              <a:rPr lang="en-US" sz="2400" dirty="0">
                <a:solidFill>
                  <a:srgbClr val="FF0000"/>
                </a:solidFill>
              </a:rPr>
              <a:t>by the time you are 38! *</a:t>
            </a:r>
            <a:endParaRPr dirty="0"/>
          </a:p>
          <a:p>
            <a:pPr marL="0" lvl="0" indent="0" algn="l" rtl="0">
              <a:spcBef>
                <a:spcPts val="280"/>
              </a:spcBef>
              <a:spcAft>
                <a:spcPts val="0"/>
              </a:spcAft>
              <a:buNone/>
            </a:pPr>
            <a:endParaRPr sz="1400" i="1" dirty="0">
              <a:solidFill>
                <a:srgbClr val="FF0000"/>
              </a:solidFill>
            </a:endParaRPr>
          </a:p>
          <a:p>
            <a:pPr marL="0" lvl="0" indent="0" algn="l" rtl="0">
              <a:spcBef>
                <a:spcPts val="280"/>
              </a:spcBef>
              <a:spcAft>
                <a:spcPts val="0"/>
              </a:spcAft>
              <a:buNone/>
            </a:pPr>
            <a:r>
              <a:rPr lang="en-US" sz="1400" i="1" dirty="0">
                <a:solidFill>
                  <a:srgbClr val="FF0000"/>
                </a:solidFill>
              </a:rPr>
              <a:t>*</a:t>
            </a:r>
            <a:r>
              <a:rPr lang="en-US" sz="1400" b="0" i="1" dirty="0"/>
              <a:t>see </a:t>
            </a:r>
            <a:r>
              <a:rPr lang="en-US" sz="1400" b="0" i="1" dirty="0">
                <a:hlinkClick r:id="rId3"/>
              </a:rPr>
              <a:t>https://www.youtube.com/watch?v=XrJjfDUzD7M</a:t>
            </a:r>
            <a:r>
              <a:rPr lang="en-US" sz="1400" b="0" i="1" dirty="0"/>
              <a:t>  at 02:15</a:t>
            </a:r>
            <a:endParaRPr dirty="0"/>
          </a:p>
          <a:p>
            <a:pPr marL="0" lvl="0" indent="0" algn="l" rtl="0">
              <a:spcBef>
                <a:spcPts val="480"/>
              </a:spcBef>
              <a:spcAft>
                <a:spcPts val="0"/>
              </a:spcAft>
              <a:buNone/>
            </a:pPr>
            <a:endParaRPr sz="2400" dirty="0">
              <a:solidFill>
                <a:srgbClr val="FF0000"/>
              </a:solidFill>
            </a:endParaRPr>
          </a:p>
        </p:txBody>
      </p:sp>
      <p:pic>
        <p:nvPicPr>
          <p:cNvPr id="493" name="Google Shape;493;p99" descr="https://www.texasventures.us/india/images/leader2_1.jpg"/>
          <p:cNvPicPr preferRelativeResize="0">
            <a:picLocks noGrp="1"/>
          </p:cNvPicPr>
          <p:nvPr>
            <p:ph type="body" idx="2"/>
          </p:nvPr>
        </p:nvPicPr>
        <p:blipFill rotWithShape="1">
          <a:blip r:embed="rId4">
            <a:alphaModFix/>
          </a:blip>
          <a:srcRect/>
          <a:stretch/>
        </p:blipFill>
        <p:spPr>
          <a:xfrm>
            <a:off x="6247010" y="1772816"/>
            <a:ext cx="2357438" cy="276606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FF0000"/>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727E4CF-5DC2-4C0D-A36F-B3A70594DD03}"/>
              </a:ext>
            </a:extLst>
          </p:cNvPr>
          <p:cNvSpPr>
            <a:spLocks noGrp="1"/>
          </p:cNvSpPr>
          <p:nvPr>
            <p:ph idx="1"/>
          </p:nvPr>
        </p:nvSpPr>
        <p:spPr/>
        <p:txBody>
          <a:bodyPr/>
          <a:lstStyle/>
          <a:p>
            <a:pPr marL="0" indent="0">
              <a:lnSpc>
                <a:spcPct val="120000"/>
              </a:lnSpc>
              <a:buSzPct val="75000"/>
              <a:buNone/>
              <a:defRPr>
                <a:latin typeface="+mn-lt"/>
                <a:ea typeface="+mn-ea"/>
                <a:cs typeface="+mn-cs"/>
                <a:sym typeface="Arial"/>
              </a:defRPr>
            </a:pPr>
            <a:r>
              <a:rPr lang="en-US" dirty="0">
                <a:solidFill>
                  <a:schemeClr val="bg1"/>
                </a:solidFill>
                <a:latin typeface="Arial" panose="020B0604020202020204" pitchFamily="34" charset="0"/>
                <a:cs typeface="Arial" panose="020B0604020202020204" pitchFamily="34" charset="0"/>
                <a:sym typeface="Arial"/>
              </a:rPr>
              <a:t>Strategy is about…</a:t>
            </a:r>
          </a:p>
          <a:p>
            <a:pPr>
              <a:lnSpc>
                <a:spcPct val="120000"/>
              </a:lnSpc>
              <a:buSzPct val="75000"/>
              <a:buFont typeface="Wingdings" panose="05000000000000000000" pitchFamily="2" charset="2"/>
              <a:buChar char="Ø"/>
              <a:defRPr>
                <a:latin typeface="+mn-lt"/>
                <a:ea typeface="+mn-ea"/>
                <a:cs typeface="+mn-cs"/>
                <a:sym typeface="Arial"/>
              </a:defRPr>
            </a:pPr>
            <a:r>
              <a:rPr lang="en-US" sz="2800" dirty="0">
                <a:solidFill>
                  <a:schemeClr val="bg1"/>
                </a:solidFill>
                <a:latin typeface="Arial" panose="020B0604020202020204" pitchFamily="34" charset="0"/>
                <a:cs typeface="Arial" panose="020B0604020202020204" pitchFamily="34" charset="0"/>
                <a:sym typeface="Arial"/>
              </a:rPr>
              <a:t>Figuring out where you want to go</a:t>
            </a:r>
          </a:p>
          <a:p>
            <a:pPr>
              <a:lnSpc>
                <a:spcPct val="120000"/>
              </a:lnSpc>
              <a:buSzPct val="75000"/>
              <a:buFont typeface="Wingdings" panose="05000000000000000000" pitchFamily="2" charset="2"/>
              <a:buChar char="Ø"/>
              <a:defRPr>
                <a:latin typeface="+mn-lt"/>
                <a:ea typeface="+mn-ea"/>
                <a:cs typeface="+mn-cs"/>
                <a:sym typeface="Arial"/>
              </a:defRPr>
            </a:pPr>
            <a:r>
              <a:rPr lang="en-US" sz="2800" dirty="0">
                <a:solidFill>
                  <a:schemeClr val="bg1"/>
                </a:solidFill>
                <a:latin typeface="Arial" panose="020B0604020202020204" pitchFamily="34" charset="0"/>
                <a:cs typeface="Arial" panose="020B0604020202020204" pitchFamily="34" charset="0"/>
                <a:sym typeface="Arial"/>
              </a:rPr>
              <a:t>Figuring out what you need to do to get there</a:t>
            </a:r>
          </a:p>
          <a:p>
            <a:pPr>
              <a:lnSpc>
                <a:spcPct val="120000"/>
              </a:lnSpc>
              <a:buSzPct val="75000"/>
              <a:buFont typeface="Wingdings" panose="05000000000000000000" pitchFamily="2" charset="2"/>
              <a:buChar char="Ø"/>
              <a:defRPr>
                <a:latin typeface="+mn-lt"/>
                <a:ea typeface="+mn-ea"/>
                <a:cs typeface="+mn-cs"/>
                <a:sym typeface="Arial"/>
              </a:defRPr>
            </a:pPr>
            <a:r>
              <a:rPr lang="en-US" sz="2800" dirty="0">
                <a:solidFill>
                  <a:schemeClr val="bg1"/>
                </a:solidFill>
                <a:latin typeface="Arial" panose="020B0604020202020204" pitchFamily="34" charset="0"/>
                <a:cs typeface="Arial" panose="020B0604020202020204" pitchFamily="34" charset="0"/>
                <a:sym typeface="Arial"/>
              </a:rPr>
              <a:t>Convincing others to go with you</a:t>
            </a:r>
          </a:p>
          <a:p>
            <a:endParaRPr lang="en-US" dirty="0">
              <a:solidFill>
                <a:schemeClr val="bg1"/>
              </a:solidFill>
            </a:endParaRPr>
          </a:p>
        </p:txBody>
      </p:sp>
      <p:sp>
        <p:nvSpPr>
          <p:cNvPr id="4" name="Slide Number Placeholder 3">
            <a:extLst>
              <a:ext uri="{FF2B5EF4-FFF2-40B4-BE49-F238E27FC236}">
                <a16:creationId xmlns:a16="http://schemas.microsoft.com/office/drawing/2014/main" id="{695DF2F5-561F-426E-BD37-A139D5AC427B}"/>
              </a:ext>
            </a:extLst>
          </p:cNvPr>
          <p:cNvSpPr>
            <a:spLocks noGrp="1"/>
          </p:cNvSpPr>
          <p:nvPr>
            <p:ph type="sldNum" sz="quarter" idx="11"/>
          </p:nvPr>
        </p:nvSpPr>
        <p:spPr/>
        <p:txBody>
          <a:bodyPr/>
          <a:lstStyle/>
          <a:p>
            <a:pPr>
              <a:defRPr/>
            </a:pPr>
            <a:fld id="{DA8DCE01-F897-4478-9A9A-F20F99CC4461}" type="slidenum">
              <a:rPr lang="en-US" altLang="en-US" smtClean="0"/>
              <a:pPr>
                <a:defRPr/>
              </a:pPr>
              <a:t>60</a:t>
            </a:fld>
            <a:endParaRPr lang="en-US" altLang="en-US"/>
          </a:p>
        </p:txBody>
      </p:sp>
    </p:spTree>
    <p:extLst>
      <p:ext uri="{BB962C8B-B14F-4D97-AF65-F5344CB8AC3E}">
        <p14:creationId xmlns:p14="http://schemas.microsoft.com/office/powerpoint/2010/main" val="11551983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Part 1 – </a:t>
            </a:r>
            <a:br>
              <a:rPr lang="en-US" dirty="0"/>
            </a:br>
            <a:r>
              <a:rPr lang="en-US" dirty="0"/>
              <a:t>Figuring out where you want to go</a:t>
            </a:r>
            <a:br>
              <a:rPr lang="en-US" dirty="0"/>
            </a:br>
            <a:endParaRPr lang="en-US" dirty="0"/>
          </a:p>
        </p:txBody>
      </p:sp>
    </p:spTree>
    <p:extLst>
      <p:ext uri="{BB962C8B-B14F-4D97-AF65-F5344CB8AC3E}">
        <p14:creationId xmlns:p14="http://schemas.microsoft.com/office/powerpoint/2010/main" val="14685473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5A2C0-9413-4EB4-8D19-A23702370A1F}"/>
              </a:ext>
            </a:extLst>
          </p:cNvPr>
          <p:cNvSpPr>
            <a:spLocks noGrp="1"/>
          </p:cNvSpPr>
          <p:nvPr>
            <p:ph type="title"/>
          </p:nvPr>
        </p:nvSpPr>
        <p:spPr>
          <a:xfrm>
            <a:off x="539552" y="350838"/>
            <a:ext cx="8147248" cy="1143000"/>
          </a:xfrm>
        </p:spPr>
        <p:txBody>
          <a:bodyPr/>
          <a:lstStyle/>
          <a:p>
            <a:pPr algn="ctr"/>
            <a:r>
              <a:rPr lang="en-US" dirty="0">
                <a:solidFill>
                  <a:schemeClr val="bg1"/>
                </a:solidFill>
              </a:rPr>
              <a:t>What are the key questions?</a:t>
            </a:r>
          </a:p>
        </p:txBody>
      </p:sp>
      <p:sp>
        <p:nvSpPr>
          <p:cNvPr id="3" name="Content Placeholder 2">
            <a:extLst>
              <a:ext uri="{FF2B5EF4-FFF2-40B4-BE49-F238E27FC236}">
                <a16:creationId xmlns:a16="http://schemas.microsoft.com/office/drawing/2014/main" id="{7DE02B21-4846-4E7D-9B1B-886EADEC2A31}"/>
              </a:ext>
            </a:extLst>
          </p:cNvPr>
          <p:cNvSpPr>
            <a:spLocks noGrp="1"/>
          </p:cNvSpPr>
          <p:nvPr>
            <p:ph idx="1"/>
          </p:nvPr>
        </p:nvSpPr>
        <p:spPr>
          <a:xfrm>
            <a:off x="683568" y="1676400"/>
            <a:ext cx="8003232" cy="4191000"/>
          </a:xfrm>
        </p:spPr>
        <p:txBody>
          <a:bodyPr/>
          <a:lstStyle/>
          <a:p>
            <a:pPr marL="0" indent="0">
              <a:buNone/>
            </a:pPr>
            <a:r>
              <a:rPr lang="en-US" sz="2400" dirty="0">
                <a:solidFill>
                  <a:schemeClr val="bg1"/>
                </a:solidFill>
              </a:rPr>
              <a:t>The top 3 questions for a strategy are</a:t>
            </a:r>
            <a:br>
              <a:rPr lang="en-US" sz="2400" dirty="0">
                <a:solidFill>
                  <a:schemeClr val="bg1"/>
                </a:solidFill>
              </a:rPr>
            </a:br>
            <a:endParaRPr lang="en-US" sz="2400" dirty="0">
              <a:solidFill>
                <a:schemeClr val="bg1"/>
              </a:solidFill>
            </a:endParaRPr>
          </a:p>
          <a:p>
            <a:pPr marL="457200" lvl="0" indent="-457200">
              <a:buFont typeface="+mj-lt"/>
              <a:buAutoNum type="arabicPeriod"/>
            </a:pPr>
            <a:r>
              <a:rPr lang="en-US" sz="2400" dirty="0">
                <a:solidFill>
                  <a:schemeClr val="bg1"/>
                </a:solidFill>
              </a:rPr>
              <a:t>To where are we going? </a:t>
            </a:r>
          </a:p>
          <a:p>
            <a:pPr marL="457200" lvl="0" indent="-457200">
              <a:buFont typeface="+mj-lt"/>
              <a:buAutoNum type="arabicPeriod"/>
            </a:pPr>
            <a:r>
              <a:rPr lang="en-US" sz="2400" dirty="0">
                <a:solidFill>
                  <a:schemeClr val="bg1"/>
                </a:solidFill>
              </a:rPr>
              <a:t>How are we going to get there? </a:t>
            </a:r>
          </a:p>
          <a:p>
            <a:pPr marL="457200" lvl="0" indent="-457200">
              <a:buFont typeface="+mj-lt"/>
              <a:buAutoNum type="arabicPeriod"/>
            </a:pPr>
            <a:r>
              <a:rPr lang="en-US" sz="2400" dirty="0">
                <a:solidFill>
                  <a:schemeClr val="bg1"/>
                </a:solidFill>
              </a:rPr>
              <a:t>Who is going reach the goal?</a:t>
            </a:r>
          </a:p>
        </p:txBody>
      </p:sp>
    </p:spTree>
    <p:extLst>
      <p:ext uri="{BB962C8B-B14F-4D97-AF65-F5344CB8AC3E}">
        <p14:creationId xmlns:p14="http://schemas.microsoft.com/office/powerpoint/2010/main" val="23394599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235D6-F6B4-6C4A-8A1E-F9A404F3B55A}"/>
              </a:ext>
            </a:extLst>
          </p:cNvPr>
          <p:cNvSpPr>
            <a:spLocks noGrp="1"/>
          </p:cNvSpPr>
          <p:nvPr>
            <p:ph type="title"/>
          </p:nvPr>
        </p:nvSpPr>
        <p:spPr/>
        <p:txBody>
          <a:bodyPr/>
          <a:lstStyle/>
          <a:p>
            <a:r>
              <a:rPr lang="en-US" dirty="0"/>
              <a:t>What’s the main idea?</a:t>
            </a:r>
          </a:p>
        </p:txBody>
      </p:sp>
      <p:sp>
        <p:nvSpPr>
          <p:cNvPr id="4" name="Content Placeholder 3">
            <a:extLst>
              <a:ext uri="{FF2B5EF4-FFF2-40B4-BE49-F238E27FC236}">
                <a16:creationId xmlns:a16="http://schemas.microsoft.com/office/drawing/2014/main" id="{866A4948-5FE6-A348-BBFF-AEE76CE1FE5E}"/>
              </a:ext>
            </a:extLst>
          </p:cNvPr>
          <p:cNvSpPr>
            <a:spLocks noGrp="1"/>
          </p:cNvSpPr>
          <p:nvPr>
            <p:ph idx="1"/>
          </p:nvPr>
        </p:nvSpPr>
        <p:spPr/>
        <p:txBody>
          <a:bodyPr/>
          <a:lstStyle/>
          <a:p>
            <a:pPr marL="457200" lvl="0" indent="-457200">
              <a:buFont typeface="+mj-lt"/>
              <a:buAutoNum type="arabicPeriod"/>
            </a:pPr>
            <a:r>
              <a:rPr lang="en-US" sz="2200" dirty="0">
                <a:solidFill>
                  <a:srgbClr val="FF0000"/>
                </a:solidFill>
              </a:rPr>
              <a:t>Strategy is transformational, from now to the destination </a:t>
            </a:r>
            <a:r>
              <a:rPr lang="en-US" sz="2200" dirty="0">
                <a:solidFill>
                  <a:srgbClr val="0070C0"/>
                </a:solidFill>
              </a:rPr>
              <a:t>(where)</a:t>
            </a:r>
          </a:p>
          <a:p>
            <a:pPr marL="457200" lvl="0" indent="-457200">
              <a:buFont typeface="+mj-lt"/>
              <a:buAutoNum type="arabicPeriod"/>
            </a:pPr>
            <a:r>
              <a:rPr lang="en-US" sz="2200" dirty="0"/>
              <a:t>Operations is transactional, increasing quality and efficiency </a:t>
            </a:r>
            <a:r>
              <a:rPr lang="en-US" sz="2200" dirty="0">
                <a:solidFill>
                  <a:srgbClr val="0070C0"/>
                </a:solidFill>
              </a:rPr>
              <a:t>(how)</a:t>
            </a:r>
          </a:p>
          <a:p>
            <a:pPr marL="457200" lvl="0" indent="-457200">
              <a:buFont typeface="+mj-lt"/>
              <a:buAutoNum type="arabicPeriod"/>
            </a:pPr>
            <a:r>
              <a:rPr lang="en-US" sz="2200" dirty="0"/>
              <a:t>People make things happen </a:t>
            </a:r>
            <a:r>
              <a:rPr lang="en-US" sz="2200" dirty="0">
                <a:solidFill>
                  <a:srgbClr val="0070C0"/>
                </a:solidFill>
              </a:rPr>
              <a:t>(who)</a:t>
            </a:r>
            <a:r>
              <a:rPr lang="en-US" sz="2200" dirty="0"/>
              <a:t> </a:t>
            </a:r>
          </a:p>
        </p:txBody>
      </p:sp>
    </p:spTree>
    <p:extLst>
      <p:ext uri="{BB962C8B-B14F-4D97-AF65-F5344CB8AC3E}">
        <p14:creationId xmlns:p14="http://schemas.microsoft.com/office/powerpoint/2010/main" val="10035870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Strategy?</a:t>
            </a:r>
          </a:p>
        </p:txBody>
      </p:sp>
    </p:spTree>
    <p:extLst>
      <p:ext uri="{BB962C8B-B14F-4D97-AF65-F5344CB8AC3E}">
        <p14:creationId xmlns:p14="http://schemas.microsoft.com/office/powerpoint/2010/main" val="65927789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9E1C-DF05-4BBE-A280-636CF45D34A9}"/>
              </a:ext>
            </a:extLst>
          </p:cNvPr>
          <p:cNvSpPr>
            <a:spLocks noGrp="1"/>
          </p:cNvSpPr>
          <p:nvPr>
            <p:ph type="title"/>
          </p:nvPr>
        </p:nvSpPr>
        <p:spPr/>
        <p:txBody>
          <a:bodyPr/>
          <a:lstStyle/>
          <a:p>
            <a:r>
              <a:rPr lang="en-US" dirty="0"/>
              <a:t>Some Definitions…</a:t>
            </a:r>
          </a:p>
        </p:txBody>
      </p:sp>
      <p:sp>
        <p:nvSpPr>
          <p:cNvPr id="3" name="Content Placeholder 2">
            <a:extLst>
              <a:ext uri="{FF2B5EF4-FFF2-40B4-BE49-F238E27FC236}">
                <a16:creationId xmlns:a16="http://schemas.microsoft.com/office/drawing/2014/main" id="{228525BA-8A3A-4191-BE53-45D8AB4A65AA}"/>
              </a:ext>
            </a:extLst>
          </p:cNvPr>
          <p:cNvSpPr>
            <a:spLocks noGrp="1"/>
          </p:cNvSpPr>
          <p:nvPr>
            <p:ph idx="1"/>
          </p:nvPr>
        </p:nvSpPr>
        <p:spPr>
          <a:xfrm>
            <a:off x="899592" y="914400"/>
            <a:ext cx="7787208" cy="4953000"/>
          </a:xfrm>
        </p:spPr>
        <p:txBody>
          <a:bodyPr/>
          <a:lstStyle/>
          <a:p>
            <a:r>
              <a:rPr lang="en-US" sz="2800" dirty="0"/>
              <a:t>What is strategy?</a:t>
            </a:r>
            <a:endParaRPr lang="en-US" sz="2400" dirty="0"/>
          </a:p>
          <a:p>
            <a:pPr marL="342900" indent="-342900">
              <a:buFont typeface="Wingdings" panose="05000000000000000000" pitchFamily="2" charset="2"/>
              <a:buChar char="Ø"/>
            </a:pPr>
            <a:r>
              <a:rPr lang="en-US" sz="2800" dirty="0"/>
              <a:t>Oxford dictionary (Google) - plan to achieve an aim *</a:t>
            </a:r>
          </a:p>
          <a:p>
            <a:pPr marL="342900" indent="-342900">
              <a:buFont typeface="Wingdings" panose="05000000000000000000" pitchFamily="2" charset="2"/>
              <a:buChar char="Ø"/>
            </a:pPr>
            <a:r>
              <a:rPr lang="en-US" sz="2800" dirty="0"/>
              <a:t>Military basis - Greek: generalship </a:t>
            </a:r>
          </a:p>
          <a:p>
            <a:pPr marL="342900" indent="-342900">
              <a:buFont typeface="Wingdings" panose="05000000000000000000" pitchFamily="2" charset="2"/>
              <a:buChar char="Ø"/>
            </a:pPr>
            <a:r>
              <a:rPr lang="en-US" sz="2800" dirty="0"/>
              <a:t>Porter - competitive advantage </a:t>
            </a:r>
          </a:p>
          <a:p>
            <a:pPr marL="342900" indent="-342900">
              <a:buFont typeface="Wingdings" panose="05000000000000000000" pitchFamily="2" charset="2"/>
              <a:buChar char="Ø"/>
            </a:pPr>
            <a:r>
              <a:rPr lang="en-US" sz="2800" dirty="0"/>
              <a:t>Carr - the unique </a:t>
            </a:r>
          </a:p>
          <a:p>
            <a:pPr marL="342900" indent="-342900">
              <a:buFont typeface="Wingdings" panose="05000000000000000000" pitchFamily="2" charset="2"/>
              <a:buChar char="Ø"/>
            </a:pPr>
            <a:r>
              <a:rPr lang="en-US" sz="2800" dirty="0"/>
              <a:t>Business dictionary -  Method or plan to bring about a desired future goal</a:t>
            </a:r>
            <a:endParaRPr lang="en-US" dirty="0"/>
          </a:p>
          <a:p>
            <a:endParaRPr lang="en-US" dirty="0"/>
          </a:p>
          <a:p>
            <a:r>
              <a:rPr lang="en-US" sz="2400" dirty="0">
                <a:solidFill>
                  <a:srgbClr val="FF0000"/>
                </a:solidFill>
              </a:rPr>
              <a:t>*Strategy is a destination  </a:t>
            </a:r>
          </a:p>
        </p:txBody>
      </p:sp>
    </p:spTree>
    <p:extLst>
      <p:ext uri="{BB962C8B-B14F-4D97-AF65-F5344CB8AC3E}">
        <p14:creationId xmlns:p14="http://schemas.microsoft.com/office/powerpoint/2010/main" val="378820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47038-950B-49D4-9C87-D5D045EC9E44}"/>
              </a:ext>
            </a:extLst>
          </p:cNvPr>
          <p:cNvSpPr>
            <a:spLocks noGrp="1"/>
          </p:cNvSpPr>
          <p:nvPr>
            <p:ph type="title"/>
          </p:nvPr>
        </p:nvSpPr>
        <p:spPr/>
        <p:txBody>
          <a:bodyPr/>
          <a:lstStyle/>
          <a:p>
            <a:r>
              <a:rPr lang="en-US" dirty="0"/>
              <a:t>Strategy as a Journey</a:t>
            </a:r>
          </a:p>
        </p:txBody>
      </p:sp>
      <p:sp>
        <p:nvSpPr>
          <p:cNvPr id="3" name="Content Placeholder 2">
            <a:extLst>
              <a:ext uri="{FF2B5EF4-FFF2-40B4-BE49-F238E27FC236}">
                <a16:creationId xmlns:a16="http://schemas.microsoft.com/office/drawing/2014/main" id="{C6EEC9E9-5E75-4D86-A786-90AF646BEAC9}"/>
              </a:ext>
            </a:extLst>
          </p:cNvPr>
          <p:cNvSpPr>
            <a:spLocks noGrp="1"/>
          </p:cNvSpPr>
          <p:nvPr>
            <p:ph idx="1"/>
          </p:nvPr>
        </p:nvSpPr>
        <p:spPr>
          <a:xfrm>
            <a:off x="755576" y="1830288"/>
            <a:ext cx="7848872" cy="4191000"/>
          </a:xfrm>
        </p:spPr>
        <p:txBody>
          <a:bodyPr/>
          <a:lstStyle/>
          <a:p>
            <a:pPr marL="342900" indent="-342900">
              <a:buFont typeface="Wingdings" panose="05000000000000000000" pitchFamily="2" charset="2"/>
              <a:buChar char="Ø"/>
            </a:pPr>
            <a:r>
              <a:rPr lang="en-US" sz="2400" dirty="0"/>
              <a:t>You don’t need a strategy to drive to the grocery store</a:t>
            </a:r>
          </a:p>
          <a:p>
            <a:pPr marL="342900" indent="-342900">
              <a:buFont typeface="Wingdings" panose="05000000000000000000" pitchFamily="2" charset="2"/>
              <a:buChar char="Ø"/>
            </a:pPr>
            <a:r>
              <a:rPr lang="en-US" sz="2400" dirty="0"/>
              <a:t>To get to Florida you may need a map and gas money, maybe for motels, food as well</a:t>
            </a:r>
          </a:p>
          <a:p>
            <a:pPr marL="342900" indent="-342900">
              <a:buFont typeface="Wingdings" panose="05000000000000000000" pitchFamily="2" charset="2"/>
              <a:buChar char="Ø"/>
            </a:pPr>
            <a:r>
              <a:rPr lang="en-US" sz="2400" dirty="0"/>
              <a:t>To Antarctica you need an itinerary, a crew and supplies, and a better coat and boots</a:t>
            </a:r>
          </a:p>
          <a:p>
            <a:pPr marL="342900" indent="-342900">
              <a:buFont typeface="Wingdings" panose="05000000000000000000" pitchFamily="2" charset="2"/>
              <a:buChar char="Ø"/>
            </a:pPr>
            <a:endParaRPr lang="en-US" sz="2400" dirty="0"/>
          </a:p>
          <a:p>
            <a:pPr marL="0" indent="0">
              <a:buNone/>
            </a:pPr>
            <a:endParaRPr lang="en-US" sz="3600" dirty="0"/>
          </a:p>
        </p:txBody>
      </p:sp>
    </p:spTree>
    <p:extLst>
      <p:ext uri="{BB962C8B-B14F-4D97-AF65-F5344CB8AC3E}">
        <p14:creationId xmlns:p14="http://schemas.microsoft.com/office/powerpoint/2010/main" val="15668379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fontScale="90000"/>
          </a:bodyPr>
          <a:lstStyle/>
          <a:p>
            <a:pPr algn="ctr" eaLnBrk="1" hangingPunct="1">
              <a:lnSpc>
                <a:spcPct val="90000"/>
              </a:lnSpc>
            </a:pPr>
            <a:r>
              <a:rPr lang="en-US" sz="4200" kern="1200">
                <a:solidFill>
                  <a:srgbClr val="FFFFFF"/>
                </a:solidFill>
                <a:latin typeface="+mj-lt"/>
                <a:ea typeface="+mj-ea"/>
                <a:cs typeface="+mj-cs"/>
              </a:rPr>
              <a:t>Parable of the Rocks</a:t>
            </a:r>
          </a:p>
        </p:txBody>
      </p:sp>
      <p:pic>
        <p:nvPicPr>
          <p:cNvPr id="6" name="Content Placeholder 5" descr="rock pile.jpg"/>
          <p:cNvPicPr>
            <a:picLocks noGrp="1" noChangeAspect="1"/>
          </p:cNvPicPr>
          <p:nvPr>
            <p:ph sz="half" idx="1"/>
          </p:nvPr>
        </p:nvPicPr>
        <p:blipFill>
          <a:blip r:embed="rId3" cstate="print"/>
          <a:stretch>
            <a:fillRect/>
          </a:stretch>
        </p:blipFill>
        <p:spPr>
          <a:xfrm>
            <a:off x="4876800" y="838200"/>
            <a:ext cx="3417192" cy="4525963"/>
          </a:xfrm>
          <a:prstGeom prst="rect">
            <a:avLst/>
          </a:prstGeom>
        </p:spPr>
      </p:pic>
      <p:sp>
        <p:nvSpPr>
          <p:cNvPr id="3" name="Content Placeholder 2">
            <a:extLst>
              <a:ext uri="{FF2B5EF4-FFF2-40B4-BE49-F238E27FC236}">
                <a16:creationId xmlns:a16="http://schemas.microsoft.com/office/drawing/2014/main" id="{7142EDB5-D889-4895-A09D-901281FE7111}"/>
              </a:ext>
            </a:extLst>
          </p:cNvPr>
          <p:cNvSpPr>
            <a:spLocks noGrp="1"/>
          </p:cNvSpPr>
          <p:nvPr>
            <p:ph sz="half" idx="2"/>
          </p:nvPr>
        </p:nvSpPr>
        <p:spPr>
          <a:xfrm>
            <a:off x="990600" y="838200"/>
            <a:ext cx="3417192" cy="4525963"/>
          </a:xfrm>
          <a:solidFill>
            <a:schemeClr val="bg1">
              <a:lumMod val="50000"/>
            </a:schemeClr>
          </a:solidFill>
          <a:ln>
            <a:solidFill>
              <a:schemeClr val="tx1"/>
            </a:solidFill>
          </a:ln>
          <a:scene3d>
            <a:camera prst="orthographicFront"/>
            <a:lightRig rig="threePt" dir="t"/>
          </a:scene3d>
          <a:sp3d>
            <a:bevelT w="165100" prst="coolSlant"/>
          </a:sp3d>
        </p:spPr>
        <p:txBody>
          <a:bodyPr/>
          <a:lstStyle/>
          <a:p>
            <a:pPr marL="0" indent="0">
              <a:buNone/>
            </a:pPr>
            <a:endParaRPr lang="en-US" sz="4000" b="1" dirty="0"/>
          </a:p>
          <a:p>
            <a:pPr marL="0" indent="0">
              <a:buNone/>
            </a:pPr>
            <a:endParaRPr lang="en-US" sz="4000" b="1" dirty="0"/>
          </a:p>
          <a:p>
            <a:pPr marL="0" indent="0" algn="ctr">
              <a:buNone/>
            </a:pPr>
            <a:r>
              <a:rPr lang="en-US" sz="4000" b="1" dirty="0"/>
              <a:t>Parable of the rocks</a:t>
            </a:r>
          </a:p>
        </p:txBody>
      </p:sp>
      <p:sp>
        <p:nvSpPr>
          <p:cNvPr id="5" name="Slide Number Placeholder 3"/>
          <p:cNvSpPr txBox="1">
            <a:spLocks/>
          </p:cNvSpPr>
          <p:nvPr/>
        </p:nvSpPr>
        <p:spPr>
          <a:xfrm>
            <a:off x="7745288" y="6481142"/>
            <a:ext cx="1219200" cy="376858"/>
          </a:xfrm>
          <a:prstGeom prst="rect">
            <a:avLst/>
          </a:prstGeom>
          <a:noFill/>
        </p:spPr>
        <p:txBody>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61219E8F-CE12-412E-A513-334346FA353A}" type="slidenum">
              <a:rPr kumimoji="0" lang="en-US" sz="1400" b="0" i="0" u="none" strike="noStrike" kern="1200" cap="none" spc="0" normalizeH="0" baseline="0" noProof="0" smtClean="0">
                <a:ln>
                  <a:noFill/>
                </a:ln>
                <a:solidFill>
                  <a:schemeClr val="tx1"/>
                </a:solidFill>
                <a:effectLst/>
                <a:uLnTx/>
                <a:uFillTx/>
                <a:latin typeface="Arial" pitchFamily="34" charset="0"/>
                <a:cs typeface="Arial" pitchFamily="34" charset="0"/>
              </a:rPr>
              <a:pPr marL="0" marR="0" lvl="0" indent="0" algn="r" defTabSz="914400" rtl="0" eaLnBrk="1" fontAlgn="base" latinLnBrk="0" hangingPunct="1">
                <a:lnSpc>
                  <a:spcPct val="100000"/>
                </a:lnSpc>
                <a:spcBef>
                  <a:spcPct val="0"/>
                </a:spcBef>
                <a:spcAft>
                  <a:spcPts val="600"/>
                </a:spcAft>
                <a:buClrTx/>
                <a:buSzTx/>
                <a:buFontTx/>
                <a:buNone/>
                <a:tabLst/>
                <a:defRPr/>
              </a:pPr>
              <a:t>67</a:t>
            </a:fld>
            <a:endParaRPr kumimoji="0" lang="en-US" sz="1400" b="0" i="0" u="none" strike="noStrike" kern="1200" cap="none" spc="0" normalizeH="0" baseline="0" noProof="0">
              <a:ln>
                <a:noFill/>
              </a:ln>
              <a:solidFill>
                <a:schemeClr val="tx1"/>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22722097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Strategy Analysis - Context  </a:t>
            </a:r>
          </a:p>
        </p:txBody>
      </p:sp>
    </p:spTree>
    <p:extLst>
      <p:ext uri="{BB962C8B-B14F-4D97-AF65-F5344CB8AC3E}">
        <p14:creationId xmlns:p14="http://schemas.microsoft.com/office/powerpoint/2010/main" val="383076635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Situation Awareness</a:t>
            </a:r>
          </a:p>
        </p:txBody>
      </p:sp>
      <p:sp>
        <p:nvSpPr>
          <p:cNvPr id="3" name="Content Placeholder 2"/>
          <p:cNvSpPr>
            <a:spLocks noGrp="1"/>
          </p:cNvSpPr>
          <p:nvPr>
            <p:ph idx="1"/>
          </p:nvPr>
        </p:nvSpPr>
        <p:spPr>
          <a:xfrm>
            <a:off x="971600" y="1676400"/>
            <a:ext cx="7715200" cy="4191000"/>
          </a:xfrm>
        </p:spPr>
        <p:txBody>
          <a:bodyPr/>
          <a:lstStyle/>
          <a:p>
            <a:pPr marL="0" indent="0">
              <a:buNone/>
            </a:pPr>
            <a:r>
              <a:rPr lang="en-US" sz="2200" dirty="0"/>
              <a:t>Gene Kim et al., in the IT Business novel, </a:t>
            </a:r>
            <a:r>
              <a:rPr lang="en-US" sz="2200" u="sng" dirty="0"/>
              <a:t>The Phoenix Project</a:t>
            </a:r>
            <a:r>
              <a:rPr lang="en-US" sz="2200" dirty="0"/>
              <a:t>, mentions the need for situation awareness. What does he mean? Is he using a military term? </a:t>
            </a:r>
          </a:p>
          <a:p>
            <a:endParaRPr lang="en-US" sz="2200" dirty="0"/>
          </a:p>
          <a:p>
            <a:pPr marL="0" indent="0">
              <a:buNone/>
            </a:pPr>
            <a:r>
              <a:rPr lang="en-US" sz="2200" u="sng" dirty="0"/>
              <a:t>Definition (US Coast Guard):</a:t>
            </a:r>
          </a:p>
          <a:p>
            <a:pPr marL="0" indent="0">
              <a:buNone/>
            </a:pPr>
            <a:r>
              <a:rPr lang="en-US" sz="2200" dirty="0"/>
              <a:t>"Situational Awareness is the ability to identify, process, and comprehend the critical elements of information about what is happening to the team with regards to the mission. More simply, it's knowing </a:t>
            </a:r>
            <a:r>
              <a:rPr lang="en-US" sz="2200" dirty="0">
                <a:solidFill>
                  <a:srgbClr val="FF0000"/>
                </a:solidFill>
              </a:rPr>
              <a:t>what is going on </a:t>
            </a:r>
            <a:r>
              <a:rPr lang="en-US" sz="2200" dirty="0"/>
              <a:t>around you." </a:t>
            </a:r>
          </a:p>
          <a:p>
            <a:pPr marL="0" indent="0">
              <a:buNone/>
            </a:pPr>
            <a:r>
              <a:rPr lang="en-US" sz="2200" dirty="0"/>
              <a:t> </a:t>
            </a:r>
          </a:p>
          <a:p>
            <a:pPr marL="0" indent="0">
              <a:buNone/>
            </a:pPr>
            <a:r>
              <a:rPr lang="en-US" sz="1800" dirty="0">
                <a:hlinkClick r:id="rId3"/>
              </a:rPr>
              <a:t>--Situational Awareness - U.S. Coast Guard</a:t>
            </a:r>
            <a:endParaRPr lang="en-US" sz="1800" dirty="0"/>
          </a:p>
          <a:p>
            <a:pPr marL="0" indent="0">
              <a:buNone/>
            </a:pPr>
            <a:r>
              <a:rPr lang="en-US" sz="1800" b="0" dirty="0">
                <a:hlinkClick r:id="rId3"/>
              </a:rPr>
              <a:t>https://www.uscg.mil/auxiliary/training/tct/</a:t>
            </a:r>
            <a:r>
              <a:rPr lang="en-US" sz="1800" b="0" u="sng" dirty="0"/>
              <a:t>chap5.pdf</a:t>
            </a:r>
            <a:r>
              <a:rPr lang="en-US" sz="1800" b="0" dirty="0"/>
              <a:t> </a:t>
            </a:r>
          </a:p>
        </p:txBody>
      </p:sp>
    </p:spTree>
    <p:extLst>
      <p:ext uri="{BB962C8B-B14F-4D97-AF65-F5344CB8AC3E}">
        <p14:creationId xmlns:p14="http://schemas.microsoft.com/office/powerpoint/2010/main" val="96865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C4C03-FFFE-426D-A22E-16DB4B33217B}"/>
              </a:ext>
            </a:extLst>
          </p:cNvPr>
          <p:cNvSpPr>
            <a:spLocks noGrp="1"/>
          </p:cNvSpPr>
          <p:nvPr>
            <p:ph type="title"/>
          </p:nvPr>
        </p:nvSpPr>
        <p:spPr/>
        <p:txBody>
          <a:bodyPr/>
          <a:lstStyle/>
          <a:p>
            <a:r>
              <a:rPr lang="en-US" dirty="0"/>
              <a:t>Lecture I – The NetHope Chapter</a:t>
            </a:r>
          </a:p>
        </p:txBody>
      </p:sp>
    </p:spTree>
    <p:extLst>
      <p:ext uri="{BB962C8B-B14F-4D97-AF65-F5344CB8AC3E}">
        <p14:creationId xmlns:p14="http://schemas.microsoft.com/office/powerpoint/2010/main" val="41461210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and Techniques</a:t>
            </a:r>
          </a:p>
        </p:txBody>
      </p:sp>
      <p:sp>
        <p:nvSpPr>
          <p:cNvPr id="3" name="Content Placeholder 2"/>
          <p:cNvSpPr>
            <a:spLocks noGrp="1"/>
          </p:cNvSpPr>
          <p:nvPr>
            <p:ph idx="1"/>
          </p:nvPr>
        </p:nvSpPr>
        <p:spPr>
          <a:xfrm>
            <a:off x="1043608" y="1676400"/>
            <a:ext cx="7643192" cy="4191000"/>
          </a:xfrm>
        </p:spPr>
        <p:txBody>
          <a:bodyPr/>
          <a:lstStyle/>
          <a:p>
            <a:pPr marL="342900" indent="-342900">
              <a:buFont typeface="Wingdings" panose="05000000000000000000" pitchFamily="2" charset="2"/>
              <a:buChar char="Ø"/>
            </a:pPr>
            <a:r>
              <a:rPr lang="en-US" sz="2400" dirty="0"/>
              <a:t>To have broader situation awareness that informs strategy, we need to assess </a:t>
            </a:r>
          </a:p>
          <a:p>
            <a:pPr marL="635000" lvl="1" indent="-457200">
              <a:buFont typeface="+mj-lt"/>
              <a:buAutoNum type="arabicPeriod"/>
            </a:pPr>
            <a:r>
              <a:rPr lang="en-US" sz="2000" dirty="0"/>
              <a:t>Where we are (strengths and weaknesses) and</a:t>
            </a:r>
          </a:p>
          <a:p>
            <a:pPr marL="635000" lvl="1" indent="-457200">
              <a:buFont typeface="+mj-lt"/>
              <a:buAutoNum type="arabicPeriod"/>
            </a:pPr>
            <a:r>
              <a:rPr lang="en-US" sz="2000" dirty="0"/>
              <a:t>What are the external factors (threats and opportunities)</a:t>
            </a:r>
          </a:p>
          <a:p>
            <a:pPr marL="342900" indent="-342900">
              <a:buFont typeface="Wingdings" panose="05000000000000000000" pitchFamily="2" charset="2"/>
              <a:buChar char="Ø"/>
            </a:pPr>
            <a:endParaRPr lang="en-US" sz="2400" dirty="0"/>
          </a:p>
          <a:p>
            <a:pPr marL="342900" indent="-342900">
              <a:buFont typeface="Wingdings" panose="05000000000000000000" pitchFamily="2" charset="2"/>
              <a:buChar char="Ø"/>
            </a:pPr>
            <a:r>
              <a:rPr lang="en-US" sz="2400" dirty="0"/>
              <a:t>We do this with a SWOT analysis</a:t>
            </a:r>
          </a:p>
          <a:p>
            <a:pPr marL="342900" indent="-342900">
              <a:buFont typeface="Wingdings" panose="05000000000000000000" pitchFamily="2" charset="2"/>
              <a:buChar char="Ø"/>
            </a:pPr>
            <a:r>
              <a:rPr lang="en-US" sz="2400" dirty="0"/>
              <a:t>There are other tools like PESTLE, Technology Horizons Analysis, Porter’s 5 Forces Analysis, SOAR, and Driving Force Analysis</a:t>
            </a:r>
          </a:p>
          <a:p>
            <a:pPr marL="342900" indent="-342900">
              <a:buFont typeface="Wingdings" panose="05000000000000000000" pitchFamily="2" charset="2"/>
              <a:buChar char="Ø"/>
            </a:pPr>
            <a:r>
              <a:rPr lang="en-US" sz="2400" dirty="0">
                <a:solidFill>
                  <a:srgbClr val="FF0000"/>
                </a:solidFill>
              </a:rPr>
              <a:t>But SWOT is the most straightforward and widely used</a:t>
            </a:r>
          </a:p>
          <a:p>
            <a:pPr marL="342900" indent="-342900">
              <a:buFont typeface="Wingdings" panose="05000000000000000000" pitchFamily="2" charset="2"/>
              <a:buChar char="Ø"/>
            </a:pPr>
            <a:endParaRPr lang="en-US" sz="2400" dirty="0"/>
          </a:p>
        </p:txBody>
      </p:sp>
    </p:spTree>
    <p:extLst>
      <p:ext uri="{BB962C8B-B14F-4D97-AF65-F5344CB8AC3E}">
        <p14:creationId xmlns:p14="http://schemas.microsoft.com/office/powerpoint/2010/main" val="6069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Sample SWOT</a:t>
            </a:r>
          </a:p>
        </p:txBody>
      </p:sp>
      <p:pic>
        <p:nvPicPr>
          <p:cNvPr id="3074" name="Picture 2" descr="Image result for starbucks SWOT"/>
          <p:cNvPicPr>
            <a:picLocks noChangeAspect="1" noChangeArrowheads="1"/>
          </p:cNvPicPr>
          <p:nvPr/>
        </p:nvPicPr>
        <p:blipFill rotWithShape="1">
          <a:blip r:embed="rId3">
            <a:extLst>
              <a:ext uri="{28A0092B-C50C-407E-A947-70E740481C1C}">
                <a14:useLocalDpi xmlns:a14="http://schemas.microsoft.com/office/drawing/2010/main" val="0"/>
              </a:ext>
            </a:extLst>
          </a:blip>
          <a:srcRect r="1919" b="5304"/>
          <a:stretch/>
        </p:blipFill>
        <p:spPr bwMode="auto">
          <a:xfrm>
            <a:off x="1475652" y="1412776"/>
            <a:ext cx="7450416" cy="5400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7723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1CAAB-D878-4CBF-950E-644BBF582BD9}"/>
              </a:ext>
            </a:extLst>
          </p:cNvPr>
          <p:cNvSpPr>
            <a:spLocks noGrp="1"/>
          </p:cNvSpPr>
          <p:nvPr>
            <p:ph type="title"/>
          </p:nvPr>
        </p:nvSpPr>
        <p:spPr/>
        <p:txBody>
          <a:bodyPr/>
          <a:lstStyle/>
          <a:p>
            <a:r>
              <a:rPr lang="en-US" dirty="0"/>
              <a:t>PESTLE Analysis (SWOT plus)</a:t>
            </a:r>
          </a:p>
        </p:txBody>
      </p:sp>
      <p:sp>
        <p:nvSpPr>
          <p:cNvPr id="3" name="Content Placeholder 2">
            <a:extLst>
              <a:ext uri="{FF2B5EF4-FFF2-40B4-BE49-F238E27FC236}">
                <a16:creationId xmlns:a16="http://schemas.microsoft.com/office/drawing/2014/main" id="{F1897CDD-BD98-4E25-809F-6C3C19AF731E}"/>
              </a:ext>
            </a:extLst>
          </p:cNvPr>
          <p:cNvSpPr>
            <a:spLocks noGrp="1"/>
          </p:cNvSpPr>
          <p:nvPr>
            <p:ph idx="1"/>
          </p:nvPr>
        </p:nvSpPr>
        <p:spPr>
          <a:xfrm>
            <a:off x="611560" y="990600"/>
            <a:ext cx="8075240" cy="4800600"/>
          </a:xfrm>
        </p:spPr>
        <p:txBody>
          <a:bodyPr/>
          <a:lstStyle/>
          <a:p>
            <a:r>
              <a:rPr lang="en-US" sz="2400" b="0" dirty="0">
                <a:solidFill>
                  <a:srgbClr val="FF0000"/>
                </a:solidFill>
              </a:rPr>
              <a:t>P</a:t>
            </a:r>
            <a:r>
              <a:rPr lang="en-US" sz="2400" b="0" dirty="0"/>
              <a:t>olitical: “What is the political situation of the country and how can it affect the industry?”</a:t>
            </a:r>
          </a:p>
          <a:p>
            <a:r>
              <a:rPr lang="en-US" sz="2400" b="0" dirty="0">
                <a:solidFill>
                  <a:srgbClr val="FF0000"/>
                </a:solidFill>
              </a:rPr>
              <a:t>E</a:t>
            </a:r>
            <a:r>
              <a:rPr lang="en-US" sz="2400" b="0" dirty="0"/>
              <a:t>conomic: “What are the prevalent economic factors?”</a:t>
            </a:r>
          </a:p>
          <a:p>
            <a:r>
              <a:rPr lang="en-US" sz="2400" b="0" dirty="0">
                <a:solidFill>
                  <a:srgbClr val="FF0000"/>
                </a:solidFill>
              </a:rPr>
              <a:t>S</a:t>
            </a:r>
            <a:r>
              <a:rPr lang="en-US" sz="2400" b="0" dirty="0"/>
              <a:t>ocial: “How much importance does culture has in the market and what are its determinants?”</a:t>
            </a:r>
          </a:p>
          <a:p>
            <a:r>
              <a:rPr lang="en-US" sz="2400" b="0" dirty="0">
                <a:solidFill>
                  <a:srgbClr val="FF0000"/>
                </a:solidFill>
              </a:rPr>
              <a:t>T</a:t>
            </a:r>
            <a:r>
              <a:rPr lang="en-US" sz="2400" b="0" dirty="0"/>
              <a:t>echnological: “What technological innovations are likely to pop up and affect the market structure?”</a:t>
            </a:r>
          </a:p>
          <a:p>
            <a:r>
              <a:rPr lang="en-US" sz="2400" b="0" dirty="0">
                <a:solidFill>
                  <a:srgbClr val="FF0000"/>
                </a:solidFill>
              </a:rPr>
              <a:t>L</a:t>
            </a:r>
            <a:r>
              <a:rPr lang="en-US" sz="2400" b="0" dirty="0"/>
              <a:t>egal: “Are there any current legislations that regulate the industry or can there be any change in the legislations for the industry?”</a:t>
            </a:r>
          </a:p>
          <a:p>
            <a:r>
              <a:rPr lang="en-US" sz="2400" b="0" dirty="0">
                <a:solidFill>
                  <a:srgbClr val="FF0000"/>
                </a:solidFill>
              </a:rPr>
              <a:t>E</a:t>
            </a:r>
            <a:r>
              <a:rPr lang="en-US" sz="2400" b="0" dirty="0"/>
              <a:t>nvironmental: “What are the environmental concerns for the industry?”</a:t>
            </a:r>
          </a:p>
          <a:p>
            <a:pPr marL="0" indent="0">
              <a:buNone/>
            </a:pPr>
            <a:endParaRPr lang="en-US" sz="1200" b="0" i="1" dirty="0"/>
          </a:p>
          <a:p>
            <a:pPr marL="0" indent="0">
              <a:buNone/>
            </a:pPr>
            <a:r>
              <a:rPr lang="en-US" sz="1200" b="0" i="1" dirty="0"/>
              <a:t>Pestle Analysis: </a:t>
            </a:r>
            <a:r>
              <a:rPr lang="en-US" sz="1200" b="0" i="1" dirty="0">
                <a:hlinkClick r:id="rId2"/>
              </a:rPr>
              <a:t>https://pestleanalysis.com/what-is-pestle-analysis/</a:t>
            </a:r>
            <a:r>
              <a:rPr lang="en-US" sz="1200" b="0" i="1" dirty="0"/>
              <a:t> </a:t>
            </a:r>
          </a:p>
        </p:txBody>
      </p:sp>
      <p:sp>
        <p:nvSpPr>
          <p:cNvPr id="5" name="Speech Bubble: Oval 4">
            <a:extLst>
              <a:ext uri="{FF2B5EF4-FFF2-40B4-BE49-F238E27FC236}">
                <a16:creationId xmlns:a16="http://schemas.microsoft.com/office/drawing/2014/main" id="{62CA0EF2-2BAE-4BA9-B399-7762BA9CB2CC}"/>
              </a:ext>
            </a:extLst>
          </p:cNvPr>
          <p:cNvSpPr/>
          <p:nvPr/>
        </p:nvSpPr>
        <p:spPr>
          <a:xfrm>
            <a:off x="4648200" y="5410200"/>
            <a:ext cx="4446215" cy="1409700"/>
          </a:xfrm>
          <a:prstGeom prst="wedgeEllipseCallout">
            <a:avLst>
              <a:gd name="adj1" fmla="val -52476"/>
              <a:gd name="adj2" fmla="val -41843"/>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Are the PESTLE questions exclusively an external view, or can it also be applied internally?</a:t>
            </a:r>
          </a:p>
        </p:txBody>
      </p:sp>
    </p:spTree>
    <p:extLst>
      <p:ext uri="{BB962C8B-B14F-4D97-AF65-F5344CB8AC3E}">
        <p14:creationId xmlns:p14="http://schemas.microsoft.com/office/powerpoint/2010/main" val="208793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584" y="2358752"/>
            <a:ext cx="7499176" cy="3518520"/>
          </a:xfrm>
        </p:spPr>
        <p:txBody>
          <a:bodyPr/>
          <a:lstStyle/>
          <a:p>
            <a:pPr marL="0" indent="0">
              <a:buNone/>
            </a:pPr>
            <a:r>
              <a:rPr lang="en-US" sz="2800" dirty="0">
                <a:solidFill>
                  <a:schemeClr val="bg1"/>
                </a:solidFill>
              </a:rPr>
              <a:t>If context and destination are important for strategy, what about changes in technology itself?</a:t>
            </a:r>
          </a:p>
        </p:txBody>
      </p:sp>
    </p:spTree>
    <p:extLst>
      <p:ext uri="{BB962C8B-B14F-4D97-AF65-F5344CB8AC3E}">
        <p14:creationId xmlns:p14="http://schemas.microsoft.com/office/powerpoint/2010/main" val="22959895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7" name="pasted-image.png"/>
          <p:cNvPicPr>
            <a:picLocks noChangeAspect="1"/>
          </p:cNvPicPr>
          <p:nvPr/>
        </p:nvPicPr>
        <p:blipFill>
          <a:blip r:embed="rId3"/>
          <a:stretch>
            <a:fillRect/>
          </a:stretch>
        </p:blipFill>
        <p:spPr>
          <a:xfrm>
            <a:off x="1401409" y="0"/>
            <a:ext cx="6036382" cy="6858000"/>
          </a:xfrm>
          <a:prstGeom prst="rect">
            <a:avLst/>
          </a:prstGeom>
          <a:ln w="12700">
            <a:miter lim="400000"/>
          </a:ln>
        </p:spPr>
      </p:pic>
      <p:sp>
        <p:nvSpPr>
          <p:cNvPr id="728" name="Shape 728"/>
          <p:cNvSpPr/>
          <p:nvPr/>
        </p:nvSpPr>
        <p:spPr>
          <a:xfrm>
            <a:off x="5808688" y="6640829"/>
            <a:ext cx="4105224"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800"/>
            </a:lvl1pPr>
          </a:lstStyle>
          <a:p>
            <a:r>
              <a:t>http://www.visualcapitalist.com/what-happens-internet-minute-2016/</a:t>
            </a:r>
          </a:p>
        </p:txBody>
      </p:sp>
      <p:sp>
        <p:nvSpPr>
          <p:cNvPr id="4" name="TextBox 3"/>
          <p:cNvSpPr txBox="1"/>
          <p:nvPr/>
        </p:nvSpPr>
        <p:spPr>
          <a:xfrm>
            <a:off x="7164288" y="1052736"/>
            <a:ext cx="1800200" cy="1200329"/>
          </a:xfrm>
          <a:prstGeom prst="rect">
            <a:avLst/>
          </a:prstGeom>
          <a:solidFill>
            <a:srgbClr val="FF0000"/>
          </a:solidFill>
        </p:spPr>
        <p:txBody>
          <a:bodyPr wrap="square" rtlCol="0">
            <a:spAutoFit/>
          </a:bodyPr>
          <a:lstStyle/>
          <a:p>
            <a:r>
              <a:rPr lang="en-US" dirty="0">
                <a:solidFill>
                  <a:schemeClr val="bg1"/>
                </a:solidFill>
              </a:rPr>
              <a:t>13 of 16 cited were founded since 2002;</a:t>
            </a:r>
          </a:p>
          <a:p>
            <a:r>
              <a:rPr lang="en-US" dirty="0">
                <a:solidFill>
                  <a:schemeClr val="bg1"/>
                </a:solidFill>
              </a:rPr>
              <a:t>7 since 2008</a:t>
            </a:r>
          </a:p>
        </p:txBody>
      </p:sp>
    </p:spTree>
    <p:extLst>
      <p:ext uri="{BB962C8B-B14F-4D97-AF65-F5344CB8AC3E}">
        <p14:creationId xmlns:p14="http://schemas.microsoft.com/office/powerpoint/2010/main" val="22127257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Center for the Digital Nonprofit</a:t>
            </a:r>
            <a:br>
              <a:rPr lang="en-US" dirty="0"/>
            </a:br>
            <a:r>
              <a:rPr lang="en-US" b="0" dirty="0"/>
              <a:t>(with thanks to Lauren Woodman, CEO and Jim Daniell, CIO)</a:t>
            </a:r>
          </a:p>
        </p:txBody>
      </p:sp>
      <p:sp>
        <p:nvSpPr>
          <p:cNvPr id="3" name="Oval Callout 2"/>
          <p:cNvSpPr/>
          <p:nvPr/>
        </p:nvSpPr>
        <p:spPr>
          <a:xfrm>
            <a:off x="6705600" y="685800"/>
            <a:ext cx="1752600" cy="1676400"/>
          </a:xfrm>
          <a:prstGeom prst="wedgeEllipseCallou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If we have time…</a:t>
            </a:r>
          </a:p>
        </p:txBody>
      </p:sp>
    </p:spTree>
    <p:extLst>
      <p:ext uri="{BB962C8B-B14F-4D97-AF65-F5344CB8AC3E}">
        <p14:creationId xmlns:p14="http://schemas.microsoft.com/office/powerpoint/2010/main" val="302439332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AE8F5-FC36-43C2-8FD9-6E268CB31166}"/>
              </a:ext>
            </a:extLst>
          </p:cNvPr>
          <p:cNvSpPr>
            <a:spLocks noGrp="1"/>
          </p:cNvSpPr>
          <p:nvPr>
            <p:ph type="title"/>
          </p:nvPr>
        </p:nvSpPr>
        <p:spPr/>
        <p:txBody>
          <a:bodyPr/>
          <a:lstStyle/>
          <a:p>
            <a:r>
              <a:rPr lang="en-US" dirty="0"/>
              <a:t>What is It?</a:t>
            </a:r>
          </a:p>
        </p:txBody>
      </p:sp>
      <p:sp>
        <p:nvSpPr>
          <p:cNvPr id="3" name="Content Placeholder 2">
            <a:extLst>
              <a:ext uri="{FF2B5EF4-FFF2-40B4-BE49-F238E27FC236}">
                <a16:creationId xmlns:a16="http://schemas.microsoft.com/office/drawing/2014/main" id="{093AA8E1-C3FA-4E43-B5B7-EA34E387E613}"/>
              </a:ext>
            </a:extLst>
          </p:cNvPr>
          <p:cNvSpPr>
            <a:spLocks noGrp="1"/>
          </p:cNvSpPr>
          <p:nvPr>
            <p:ph idx="1"/>
          </p:nvPr>
        </p:nvSpPr>
        <p:spPr>
          <a:xfrm>
            <a:off x="381000" y="990600"/>
            <a:ext cx="8610600" cy="5791200"/>
          </a:xfrm>
        </p:spPr>
        <p:txBody>
          <a:bodyPr/>
          <a:lstStyle/>
          <a:p>
            <a:r>
              <a:rPr lang="en-US" sz="2400" b="0" dirty="0"/>
              <a:t>The Center for the Digital Nonprofit is unique in its approach, bringing together </a:t>
            </a:r>
            <a:r>
              <a:rPr lang="en-US" sz="2400" b="0" dirty="0">
                <a:solidFill>
                  <a:srgbClr val="FF0000"/>
                </a:solidFill>
              </a:rPr>
              <a:t>stakeholders from nonprofit organizations and the technology sector </a:t>
            </a:r>
            <a:r>
              <a:rPr lang="en-US" sz="2400" b="0" dirty="0"/>
              <a:t>to work collaboratively.</a:t>
            </a:r>
          </a:p>
          <a:p>
            <a:r>
              <a:rPr lang="en-US" sz="2400" b="0" dirty="0"/>
              <a:t>Founded by NetHope, The Center builds on a </a:t>
            </a:r>
            <a:r>
              <a:rPr lang="en-US" sz="2400" b="0" dirty="0">
                <a:solidFill>
                  <a:srgbClr val="FF0000"/>
                </a:solidFill>
              </a:rPr>
              <a:t>16-year history of trusted cross-sector partnerships</a:t>
            </a:r>
            <a:r>
              <a:rPr lang="en-US" sz="2400" b="0" dirty="0"/>
              <a:t>. The Center welcomes active participation from committed organizations eager to tackle – and solve – big problems.</a:t>
            </a:r>
          </a:p>
          <a:p>
            <a:r>
              <a:rPr lang="en-US" sz="2400" b="0" dirty="0"/>
              <a:t>Representing more than 50 of the world’s largest humanitarian, development, and conservation organizations, the nonprofit </a:t>
            </a:r>
            <a:r>
              <a:rPr lang="en-US" sz="2400" b="0" dirty="0">
                <a:solidFill>
                  <a:srgbClr val="FF0000"/>
                </a:solidFill>
              </a:rPr>
              <a:t>members of The Center work in over 180 countries and represent $23 billion in annual international aid. </a:t>
            </a:r>
            <a:r>
              <a:rPr lang="en-US" sz="2400" b="0" dirty="0"/>
              <a:t>The Center’s 50 technology partners bring the value of over $676+ billion of technology R&amp;D and the creative ideas of more than 1 million employees.</a:t>
            </a:r>
            <a:br>
              <a:rPr lang="en-US" sz="2400" b="0" dirty="0"/>
            </a:br>
            <a:r>
              <a:rPr lang="en-US" sz="2400" dirty="0"/>
              <a:t> </a:t>
            </a:r>
            <a:endParaRPr lang="en-US" sz="2400" b="0" dirty="0"/>
          </a:p>
          <a:p>
            <a:endParaRPr lang="en-US" sz="2400" dirty="0"/>
          </a:p>
        </p:txBody>
      </p:sp>
    </p:spTree>
    <p:extLst>
      <p:ext uri="{BB962C8B-B14F-4D97-AF65-F5344CB8AC3E}">
        <p14:creationId xmlns:p14="http://schemas.microsoft.com/office/powerpoint/2010/main" val="4220215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AB4E4A-901F-4979-8D65-14019638C5B2}"/>
              </a:ext>
            </a:extLst>
          </p:cNvPr>
          <p:cNvSpPr>
            <a:spLocks noGrp="1"/>
          </p:cNvSpPr>
          <p:nvPr>
            <p:ph type="title"/>
          </p:nvPr>
        </p:nvSpPr>
        <p:spPr/>
        <p:txBody>
          <a:bodyPr/>
          <a:lstStyle/>
          <a:p>
            <a:r>
              <a:rPr lang="en-US" dirty="0"/>
              <a:t>The Why?</a:t>
            </a:r>
          </a:p>
        </p:txBody>
      </p:sp>
      <p:pic>
        <p:nvPicPr>
          <p:cNvPr id="4" name="Picture 3">
            <a:extLst>
              <a:ext uri="{FF2B5EF4-FFF2-40B4-BE49-F238E27FC236}">
                <a16:creationId xmlns:a16="http://schemas.microsoft.com/office/drawing/2014/main" id="{DD7F8CB2-9676-4692-B6EC-4AA4FEB6C92E}"/>
              </a:ext>
            </a:extLst>
          </p:cNvPr>
          <p:cNvPicPr>
            <a:picLocks noChangeAspect="1"/>
          </p:cNvPicPr>
          <p:nvPr/>
        </p:nvPicPr>
        <p:blipFill>
          <a:blip r:embed="rId3"/>
          <a:stretch>
            <a:fillRect/>
          </a:stretch>
        </p:blipFill>
        <p:spPr>
          <a:xfrm>
            <a:off x="436628" y="2033571"/>
            <a:ext cx="8270744" cy="2790857"/>
          </a:xfrm>
          <a:prstGeom prst="rect">
            <a:avLst/>
          </a:prstGeom>
        </p:spPr>
      </p:pic>
    </p:spTree>
    <p:extLst>
      <p:ext uri="{BB962C8B-B14F-4D97-AF65-F5344CB8AC3E}">
        <p14:creationId xmlns:p14="http://schemas.microsoft.com/office/powerpoint/2010/main" val="42902636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F18F4-CD6F-40ED-B6C5-BC0472883C60}"/>
              </a:ext>
            </a:extLst>
          </p:cNvPr>
          <p:cNvSpPr>
            <a:spLocks noGrp="1"/>
          </p:cNvSpPr>
          <p:nvPr>
            <p:ph type="title"/>
          </p:nvPr>
        </p:nvSpPr>
        <p:spPr/>
        <p:txBody>
          <a:bodyPr/>
          <a:lstStyle/>
          <a:p>
            <a:r>
              <a:rPr lang="en-US" dirty="0"/>
              <a:t>The Solution</a:t>
            </a:r>
          </a:p>
        </p:txBody>
      </p:sp>
      <p:sp>
        <p:nvSpPr>
          <p:cNvPr id="3" name="Content Placeholder 2">
            <a:extLst>
              <a:ext uri="{FF2B5EF4-FFF2-40B4-BE49-F238E27FC236}">
                <a16:creationId xmlns:a16="http://schemas.microsoft.com/office/drawing/2014/main" id="{3070771F-2D12-4A9C-A767-2DC6294727B1}"/>
              </a:ext>
            </a:extLst>
          </p:cNvPr>
          <p:cNvSpPr>
            <a:spLocks noGrp="1"/>
          </p:cNvSpPr>
          <p:nvPr>
            <p:ph sz="half" idx="1"/>
          </p:nvPr>
        </p:nvSpPr>
        <p:spPr>
          <a:xfrm>
            <a:off x="457200" y="2204864"/>
            <a:ext cx="4038600" cy="4191000"/>
          </a:xfrm>
        </p:spPr>
        <p:txBody>
          <a:bodyPr/>
          <a:lstStyle/>
          <a:p>
            <a:pPr marL="0" indent="0">
              <a:buNone/>
            </a:pPr>
            <a:r>
              <a:rPr lang="en-US" b="0" dirty="0"/>
              <a:t>Combine the on-the-ground experience of global nonprofits with the expertise of the technology sector to create, adopt, and scale innovative solutions.</a:t>
            </a:r>
          </a:p>
          <a:p>
            <a:endParaRPr lang="en-US" dirty="0"/>
          </a:p>
        </p:txBody>
      </p:sp>
      <p:pic>
        <p:nvPicPr>
          <p:cNvPr id="5" name="Content Placeholder 4">
            <a:extLst>
              <a:ext uri="{FF2B5EF4-FFF2-40B4-BE49-F238E27FC236}">
                <a16:creationId xmlns:a16="http://schemas.microsoft.com/office/drawing/2014/main" id="{2E477FFB-68D5-4BFF-9F17-B800ECA546C6}"/>
              </a:ext>
            </a:extLst>
          </p:cNvPr>
          <p:cNvPicPr>
            <a:picLocks noGrp="1" noChangeAspect="1"/>
          </p:cNvPicPr>
          <p:nvPr>
            <p:ph sz="half" idx="2"/>
          </p:nvPr>
        </p:nvPicPr>
        <p:blipFill>
          <a:blip r:embed="rId3"/>
          <a:stretch>
            <a:fillRect/>
          </a:stretch>
        </p:blipFill>
        <p:spPr>
          <a:xfrm>
            <a:off x="4644008" y="2060848"/>
            <a:ext cx="4336059" cy="3501258"/>
          </a:xfrm>
          <a:prstGeom prst="rect">
            <a:avLst/>
          </a:prstGeom>
        </p:spPr>
      </p:pic>
    </p:spTree>
    <p:extLst>
      <p:ext uri="{BB962C8B-B14F-4D97-AF65-F5344CB8AC3E}">
        <p14:creationId xmlns:p14="http://schemas.microsoft.com/office/powerpoint/2010/main" val="16927916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3BE48-DC09-42AF-B58A-9CE3A6580CA8}"/>
              </a:ext>
            </a:extLst>
          </p:cNvPr>
          <p:cNvSpPr>
            <a:spLocks noGrp="1"/>
          </p:cNvSpPr>
          <p:nvPr>
            <p:ph type="title"/>
          </p:nvPr>
        </p:nvSpPr>
        <p:spPr/>
        <p:txBody>
          <a:bodyPr/>
          <a:lstStyle/>
          <a:p>
            <a:r>
              <a:rPr lang="en-US" dirty="0"/>
              <a:t>CDN Key Projects</a:t>
            </a:r>
          </a:p>
        </p:txBody>
      </p:sp>
      <p:pic>
        <p:nvPicPr>
          <p:cNvPr id="3" name="Picture 2">
            <a:extLst>
              <a:ext uri="{FF2B5EF4-FFF2-40B4-BE49-F238E27FC236}">
                <a16:creationId xmlns:a16="http://schemas.microsoft.com/office/drawing/2014/main" id="{30BBFA48-75DF-4F93-B129-6F62992A6A32}"/>
              </a:ext>
            </a:extLst>
          </p:cNvPr>
          <p:cNvPicPr>
            <a:picLocks noChangeAspect="1"/>
          </p:cNvPicPr>
          <p:nvPr/>
        </p:nvPicPr>
        <p:blipFill>
          <a:blip r:embed="rId3"/>
          <a:stretch>
            <a:fillRect/>
          </a:stretch>
        </p:blipFill>
        <p:spPr>
          <a:xfrm>
            <a:off x="323528" y="2292356"/>
            <a:ext cx="8696444" cy="2500608"/>
          </a:xfrm>
          <a:prstGeom prst="rect">
            <a:avLst/>
          </a:prstGeom>
        </p:spPr>
      </p:pic>
    </p:spTree>
    <p:extLst>
      <p:ext uri="{BB962C8B-B14F-4D97-AF65-F5344CB8AC3E}">
        <p14:creationId xmlns:p14="http://schemas.microsoft.com/office/powerpoint/2010/main" val="3081022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F68C4-7E0C-444A-9ACD-BD44365DC07C}"/>
              </a:ext>
            </a:extLst>
          </p:cNvPr>
          <p:cNvSpPr>
            <a:spLocks noGrp="1"/>
          </p:cNvSpPr>
          <p:nvPr>
            <p:ph type="title"/>
          </p:nvPr>
        </p:nvSpPr>
        <p:spPr/>
        <p:txBody>
          <a:bodyPr/>
          <a:lstStyle/>
          <a:p>
            <a:r>
              <a:rPr lang="en-US" dirty="0"/>
              <a:t>I’d like to reflect on 5 Perspectives </a:t>
            </a:r>
          </a:p>
        </p:txBody>
      </p:sp>
      <p:sp>
        <p:nvSpPr>
          <p:cNvPr id="3" name="Content Placeholder 2">
            <a:extLst>
              <a:ext uri="{FF2B5EF4-FFF2-40B4-BE49-F238E27FC236}">
                <a16:creationId xmlns:a16="http://schemas.microsoft.com/office/drawing/2014/main" id="{B1426BF4-5E67-4427-B8C3-E49DF2C709BC}"/>
              </a:ext>
            </a:extLst>
          </p:cNvPr>
          <p:cNvSpPr>
            <a:spLocks noGrp="1"/>
          </p:cNvSpPr>
          <p:nvPr>
            <p:ph idx="1"/>
          </p:nvPr>
        </p:nvSpPr>
        <p:spPr>
          <a:xfrm>
            <a:off x="457200" y="1600200"/>
            <a:ext cx="8229600" cy="4800600"/>
          </a:xfrm>
        </p:spPr>
        <p:txBody>
          <a:bodyPr/>
          <a:lstStyle/>
          <a:p>
            <a:pPr marL="457200" indent="-457200">
              <a:buFont typeface="+mj-lt"/>
              <a:buAutoNum type="arabicPeriod"/>
            </a:pPr>
            <a:r>
              <a:rPr lang="en-US" sz="2400" dirty="0"/>
              <a:t>Founder</a:t>
            </a:r>
          </a:p>
          <a:p>
            <a:pPr marL="457200" indent="-457200">
              <a:buFont typeface="+mj-lt"/>
              <a:buAutoNum type="arabicPeriod"/>
            </a:pPr>
            <a:r>
              <a:rPr lang="en-US" sz="2400" dirty="0"/>
              <a:t>Member</a:t>
            </a:r>
          </a:p>
          <a:p>
            <a:pPr marL="457200" indent="-457200">
              <a:buFont typeface="+mj-lt"/>
              <a:buAutoNum type="arabicPeriod"/>
            </a:pPr>
            <a:r>
              <a:rPr lang="en-US" sz="2400" dirty="0"/>
              <a:t>Governor (Chairman)</a:t>
            </a:r>
          </a:p>
          <a:p>
            <a:pPr marL="457200" indent="-457200">
              <a:buFont typeface="+mj-lt"/>
              <a:buAutoNum type="arabicPeriod"/>
            </a:pPr>
            <a:r>
              <a:rPr lang="en-US" sz="2400" dirty="0"/>
              <a:t>Strategist</a:t>
            </a:r>
          </a:p>
          <a:p>
            <a:pPr marL="457200" indent="-457200">
              <a:buFont typeface="+mj-lt"/>
              <a:buAutoNum type="arabicPeriod"/>
            </a:pPr>
            <a:r>
              <a:rPr lang="en-US" sz="2400" dirty="0"/>
              <a:t>Historian</a:t>
            </a:r>
          </a:p>
          <a:p>
            <a:pPr marL="457200" indent="-457200">
              <a:buFont typeface="+mj-lt"/>
              <a:buAutoNum type="arabicPeriod"/>
            </a:pPr>
            <a:r>
              <a:rPr lang="en-US" sz="2400" dirty="0"/>
              <a:t>Adviser </a:t>
            </a:r>
          </a:p>
          <a:p>
            <a:pPr marL="457200" indent="-457200">
              <a:buFont typeface="+mj-lt"/>
              <a:buAutoNum type="arabicPeriod"/>
            </a:pPr>
            <a:endParaRPr lang="en-US" sz="2400" dirty="0"/>
          </a:p>
          <a:p>
            <a:pPr marL="0" indent="0">
              <a:buNone/>
            </a:pPr>
            <a:r>
              <a:rPr lang="en-US" sz="2400" dirty="0">
                <a:solidFill>
                  <a:srgbClr val="FF0000"/>
                </a:solidFill>
              </a:rPr>
              <a:t>As a consultant, you may want to interview people in these NetHope roles.  </a:t>
            </a:r>
          </a:p>
          <a:p>
            <a:pPr marL="0" indent="0">
              <a:buNone/>
            </a:pPr>
            <a:endParaRPr lang="en-US" sz="2400" dirty="0"/>
          </a:p>
          <a:p>
            <a:pPr marL="0" indent="0">
              <a:buNone/>
            </a:pPr>
            <a:r>
              <a:rPr lang="en-US" sz="2400" i="1" dirty="0">
                <a:solidFill>
                  <a:srgbClr val="FF0000"/>
                </a:solidFill>
              </a:rPr>
              <a:t>I can offer you the bias of 5 in 1.  Caveat Emptor! </a:t>
            </a:r>
          </a:p>
        </p:txBody>
      </p:sp>
      <p:sp>
        <p:nvSpPr>
          <p:cNvPr id="4" name="Slide Number Placeholder 3">
            <a:extLst>
              <a:ext uri="{FF2B5EF4-FFF2-40B4-BE49-F238E27FC236}">
                <a16:creationId xmlns:a16="http://schemas.microsoft.com/office/drawing/2014/main" id="{75C1D171-F62F-4BD2-BC4D-9ABD91BD19CF}"/>
              </a:ext>
            </a:extLst>
          </p:cNvPr>
          <p:cNvSpPr>
            <a:spLocks noGrp="1"/>
          </p:cNvSpPr>
          <p:nvPr>
            <p:ph type="sldNum" sz="quarter" idx="11"/>
          </p:nvPr>
        </p:nvSpPr>
        <p:spPr/>
        <p:txBody>
          <a:bodyPr/>
          <a:lstStyle/>
          <a:p>
            <a:pPr>
              <a:defRPr/>
            </a:pPr>
            <a:fld id="{DA8DCE01-F897-4478-9A9A-F20F99CC4461}" type="slidenum">
              <a:rPr lang="en-US" altLang="en-US" smtClean="0"/>
              <a:pPr>
                <a:defRPr/>
              </a:pPr>
              <a:t>8</a:t>
            </a:fld>
            <a:endParaRPr lang="en-US" altLang="en-US"/>
          </a:p>
        </p:txBody>
      </p:sp>
    </p:spTree>
    <p:extLst>
      <p:ext uri="{BB962C8B-B14F-4D97-AF65-F5344CB8AC3E}">
        <p14:creationId xmlns:p14="http://schemas.microsoft.com/office/powerpoint/2010/main" val="334097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9" end="9"/>
                                            </p:txEl>
                                          </p:spTgt>
                                        </p:tgtEl>
                                        <p:attrNameLst>
                                          <p:attrName>style.visibility</p:attrName>
                                        </p:attrNameLst>
                                      </p:cBhvr>
                                      <p:to>
                                        <p:strVal val="visible"/>
                                      </p:to>
                                    </p:set>
                                    <p:animEffect transition="in" filter="fade">
                                      <p:cBhvr>
                                        <p:cTn id="14" dur="1000"/>
                                        <p:tgtEl>
                                          <p:spTgt spid="3">
                                            <p:txEl>
                                              <p:pRg st="9" end="9"/>
                                            </p:txEl>
                                          </p:spTgt>
                                        </p:tgtEl>
                                      </p:cBhvr>
                                    </p:animEffect>
                                    <p:anim calcmode="lin" valueType="num">
                                      <p:cBhvr>
                                        <p:cTn id="1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F4B49A-9A65-417F-92ED-E470A2E6B138}"/>
              </a:ext>
            </a:extLst>
          </p:cNvPr>
          <p:cNvSpPr>
            <a:spLocks noGrp="1"/>
          </p:cNvSpPr>
          <p:nvPr>
            <p:ph type="title"/>
          </p:nvPr>
        </p:nvSpPr>
        <p:spPr/>
        <p:txBody>
          <a:bodyPr/>
          <a:lstStyle/>
          <a:p>
            <a:r>
              <a:rPr lang="en-US" dirty="0"/>
              <a:t>Skills Framework for the Digital NGO</a:t>
            </a:r>
          </a:p>
        </p:txBody>
      </p:sp>
      <p:sp>
        <p:nvSpPr>
          <p:cNvPr id="8" name="Content Placeholder 7">
            <a:extLst>
              <a:ext uri="{FF2B5EF4-FFF2-40B4-BE49-F238E27FC236}">
                <a16:creationId xmlns:a16="http://schemas.microsoft.com/office/drawing/2014/main" id="{E84DE410-DF42-4F61-BDB9-EE3A05FAEBA2}"/>
              </a:ext>
            </a:extLst>
          </p:cNvPr>
          <p:cNvSpPr>
            <a:spLocks noGrp="1"/>
          </p:cNvSpPr>
          <p:nvPr>
            <p:ph sz="half" idx="1"/>
          </p:nvPr>
        </p:nvSpPr>
        <p:spPr/>
        <p:txBody>
          <a:bodyPr/>
          <a:lstStyle/>
          <a:p>
            <a:endParaRPr lang="en-US" b="0" dirty="0"/>
          </a:p>
          <a:p>
            <a:endParaRPr lang="en-US" dirty="0"/>
          </a:p>
        </p:txBody>
      </p:sp>
      <p:pic>
        <p:nvPicPr>
          <p:cNvPr id="11" name="Picture 10">
            <a:extLst>
              <a:ext uri="{FF2B5EF4-FFF2-40B4-BE49-F238E27FC236}">
                <a16:creationId xmlns:a16="http://schemas.microsoft.com/office/drawing/2014/main" id="{3865BA04-23F0-4172-A311-1ACB47BD59EC}"/>
              </a:ext>
            </a:extLst>
          </p:cNvPr>
          <p:cNvPicPr>
            <a:picLocks noChangeAspect="1"/>
          </p:cNvPicPr>
          <p:nvPr/>
        </p:nvPicPr>
        <p:blipFill>
          <a:blip r:embed="rId3"/>
          <a:stretch>
            <a:fillRect/>
          </a:stretch>
        </p:blipFill>
        <p:spPr>
          <a:xfrm>
            <a:off x="46447" y="2564904"/>
            <a:ext cx="4237521" cy="2997889"/>
          </a:xfrm>
          <a:prstGeom prst="rect">
            <a:avLst/>
          </a:prstGeom>
        </p:spPr>
      </p:pic>
      <p:pic>
        <p:nvPicPr>
          <p:cNvPr id="4" name="Content Placeholder 3">
            <a:extLst>
              <a:ext uri="{FF2B5EF4-FFF2-40B4-BE49-F238E27FC236}">
                <a16:creationId xmlns:a16="http://schemas.microsoft.com/office/drawing/2014/main" id="{52864C8F-B6E2-4A74-9A77-583AEFB5F6C5}"/>
              </a:ext>
            </a:extLst>
          </p:cNvPr>
          <p:cNvPicPr>
            <a:picLocks noGrp="1" noChangeAspect="1"/>
          </p:cNvPicPr>
          <p:nvPr>
            <p:ph sz="half" idx="2"/>
          </p:nvPr>
        </p:nvPicPr>
        <p:blipFill>
          <a:blip r:embed="rId4"/>
          <a:stretch>
            <a:fillRect/>
          </a:stretch>
        </p:blipFill>
        <p:spPr>
          <a:xfrm>
            <a:off x="4407470" y="1828800"/>
            <a:ext cx="4629026" cy="4454344"/>
          </a:xfrm>
          <a:prstGeom prst="rect">
            <a:avLst/>
          </a:prstGeom>
        </p:spPr>
      </p:pic>
      <p:pic>
        <p:nvPicPr>
          <p:cNvPr id="5" name="Picture 4">
            <a:extLst>
              <a:ext uri="{FF2B5EF4-FFF2-40B4-BE49-F238E27FC236}">
                <a16:creationId xmlns:a16="http://schemas.microsoft.com/office/drawing/2014/main" id="{805A60FC-9840-454E-8090-F99D79A46CE1}"/>
              </a:ext>
            </a:extLst>
          </p:cNvPr>
          <p:cNvPicPr>
            <a:picLocks noChangeAspect="1"/>
          </p:cNvPicPr>
          <p:nvPr/>
        </p:nvPicPr>
        <p:blipFill>
          <a:blip r:embed="rId5"/>
          <a:stretch>
            <a:fillRect/>
          </a:stretch>
        </p:blipFill>
        <p:spPr>
          <a:xfrm>
            <a:off x="179512" y="5996743"/>
            <a:ext cx="1926677" cy="788989"/>
          </a:xfrm>
          <a:prstGeom prst="rect">
            <a:avLst/>
          </a:prstGeom>
        </p:spPr>
      </p:pic>
    </p:spTree>
    <p:extLst>
      <p:ext uri="{BB962C8B-B14F-4D97-AF65-F5344CB8AC3E}">
        <p14:creationId xmlns:p14="http://schemas.microsoft.com/office/powerpoint/2010/main" val="13559932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AF9457-DC17-4670-97E3-F2E61A367F78}"/>
              </a:ext>
            </a:extLst>
          </p:cNvPr>
          <p:cNvPicPr>
            <a:picLocks noChangeAspect="1"/>
          </p:cNvPicPr>
          <p:nvPr/>
        </p:nvPicPr>
        <p:blipFill>
          <a:blip r:embed="rId3"/>
          <a:stretch>
            <a:fillRect/>
          </a:stretch>
        </p:blipFill>
        <p:spPr>
          <a:xfrm>
            <a:off x="0" y="868925"/>
            <a:ext cx="9144000" cy="5120150"/>
          </a:xfrm>
          <a:prstGeom prst="rect">
            <a:avLst/>
          </a:prstGeom>
        </p:spPr>
      </p:pic>
    </p:spTree>
    <p:extLst>
      <p:ext uri="{BB962C8B-B14F-4D97-AF65-F5344CB8AC3E}">
        <p14:creationId xmlns:p14="http://schemas.microsoft.com/office/powerpoint/2010/main" val="24257384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2157BA-529C-D24D-A037-DC8FE5C08605}"/>
              </a:ext>
            </a:extLst>
          </p:cNvPr>
          <p:cNvSpPr/>
          <p:nvPr/>
        </p:nvSpPr>
        <p:spPr>
          <a:xfrm>
            <a:off x="49147" y="1591932"/>
            <a:ext cx="9144000" cy="5205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FBD5275-DC09-4F5D-A60A-1EA33BCF3D0C}"/>
              </a:ext>
            </a:extLst>
          </p:cNvPr>
          <p:cNvSpPr>
            <a:spLocks noGrp="1"/>
          </p:cNvSpPr>
          <p:nvPr>
            <p:ph idx="4294967295"/>
          </p:nvPr>
        </p:nvSpPr>
        <p:spPr>
          <a:xfrm>
            <a:off x="549394" y="1736868"/>
            <a:ext cx="7839030" cy="900843"/>
          </a:xfrm>
        </p:spPr>
        <p:txBody>
          <a:bodyPr>
            <a:normAutofit/>
          </a:bodyPr>
          <a:lstStyle/>
          <a:p>
            <a:pPr marL="0" indent="0">
              <a:buNone/>
            </a:pPr>
            <a:r>
              <a:rPr lang="en-US" sz="1350" dirty="0"/>
              <a:t>The Digital Nonprofit Skills ™ (DNS) is an aggregate of six categories that shape the Digital Skills Framework: Technical Literacy, Highly-Adaptive Collaboration, Complex Problem-Solving, Social Responsibility, Entrepreneurial Spirit and Creativity &amp; Innovation</a:t>
            </a:r>
          </a:p>
          <a:p>
            <a:endParaRPr lang="en-US" sz="1050" dirty="0"/>
          </a:p>
        </p:txBody>
      </p:sp>
      <p:grpSp>
        <p:nvGrpSpPr>
          <p:cNvPr id="28" name="Group 27">
            <a:extLst>
              <a:ext uri="{FF2B5EF4-FFF2-40B4-BE49-F238E27FC236}">
                <a16:creationId xmlns:a16="http://schemas.microsoft.com/office/drawing/2014/main" id="{50B004BD-D167-43CA-B5CC-32AB7887D00C}"/>
              </a:ext>
            </a:extLst>
          </p:cNvPr>
          <p:cNvGrpSpPr/>
          <p:nvPr/>
        </p:nvGrpSpPr>
        <p:grpSpPr>
          <a:xfrm>
            <a:off x="756440" y="2849777"/>
            <a:ext cx="2109002" cy="3408582"/>
            <a:chOff x="1364935" y="1693884"/>
            <a:chExt cx="2812003" cy="4544775"/>
          </a:xfrm>
        </p:grpSpPr>
        <p:sp>
          <p:nvSpPr>
            <p:cNvPr id="56" name="TextBox 55">
              <a:extLst>
                <a:ext uri="{FF2B5EF4-FFF2-40B4-BE49-F238E27FC236}">
                  <a16:creationId xmlns:a16="http://schemas.microsoft.com/office/drawing/2014/main" id="{7C63B214-0018-4909-8E5F-BAED78A9B581}"/>
                </a:ext>
              </a:extLst>
            </p:cNvPr>
            <p:cNvSpPr txBox="1"/>
            <p:nvPr/>
          </p:nvSpPr>
          <p:spPr>
            <a:xfrm>
              <a:off x="1377856" y="2010407"/>
              <a:ext cx="2404956" cy="1231106"/>
            </a:xfrm>
            <a:prstGeom prst="rect">
              <a:avLst/>
            </a:prstGeom>
            <a:noFill/>
          </p:spPr>
          <p:txBody>
            <a:bodyPr wrap="square" rtlCol="0">
              <a:spAutoFit/>
            </a:bodyPr>
            <a:lstStyle/>
            <a:p>
              <a:pPr lvl="0"/>
              <a:r>
                <a:rPr lang="en-US" sz="900" kern="0" dirty="0">
                  <a:solidFill>
                    <a:srgbClr val="68655F"/>
                  </a:solidFill>
                  <a:latin typeface="Calibri" panose="020F0502020204030204"/>
                  <a:cs typeface="Arial" pitchFamily="34" charset="0"/>
                </a:rPr>
                <a:t>Foundational category, </a:t>
              </a:r>
              <a:r>
                <a:rPr lang="en-US" sz="900" dirty="0">
                  <a:solidFill>
                    <a:srgbClr val="68655F"/>
                  </a:solidFill>
                </a:rPr>
                <a:t>responsibly and effectively </a:t>
              </a:r>
              <a:r>
                <a:rPr lang="en-US" sz="900" b="1" dirty="0">
                  <a:solidFill>
                    <a:srgbClr val="68655F"/>
                  </a:solidFill>
                </a:rPr>
                <a:t>understand</a:t>
              </a:r>
              <a:r>
                <a:rPr lang="en-US" sz="900" dirty="0">
                  <a:solidFill>
                    <a:srgbClr val="68655F"/>
                  </a:solidFill>
                </a:rPr>
                <a:t> and use technology tools to access, manage, evaluate, create and communicate information</a:t>
              </a:r>
              <a:endParaRPr lang="en-US" sz="900" dirty="0">
                <a:solidFill>
                  <a:srgbClr val="68655F"/>
                </a:solidFill>
                <a:latin typeface="Calibri" panose="020F0502020204030204"/>
              </a:endParaRPr>
            </a:p>
          </p:txBody>
        </p:sp>
        <p:sp>
          <p:nvSpPr>
            <p:cNvPr id="57" name="TextBox 56">
              <a:extLst>
                <a:ext uri="{FF2B5EF4-FFF2-40B4-BE49-F238E27FC236}">
                  <a16:creationId xmlns:a16="http://schemas.microsoft.com/office/drawing/2014/main" id="{AAC53435-02C3-4AEF-B3EA-CBD59ECB00D2}"/>
                </a:ext>
              </a:extLst>
            </p:cNvPr>
            <p:cNvSpPr txBox="1"/>
            <p:nvPr/>
          </p:nvSpPr>
          <p:spPr>
            <a:xfrm>
              <a:off x="1377856" y="1693884"/>
              <a:ext cx="2539070" cy="369332"/>
            </a:xfrm>
            <a:prstGeom prst="rect">
              <a:avLst/>
            </a:prstGeom>
            <a:noFill/>
          </p:spPr>
          <p:txBody>
            <a:bodyPr wrap="square" rtlCol="0">
              <a:spAutoFit/>
            </a:bodyPr>
            <a:lstStyle/>
            <a:p>
              <a:pPr defTabSz="685800" fontAlgn="auto">
                <a:spcBef>
                  <a:spcPts val="0"/>
                </a:spcBef>
                <a:spcAft>
                  <a:spcPts val="0"/>
                </a:spcAft>
                <a:defRPr/>
              </a:pPr>
              <a:r>
                <a:rPr lang="en-IN" sz="1200" b="1" dirty="0">
                  <a:solidFill>
                    <a:srgbClr val="68655F"/>
                  </a:solidFill>
                  <a:latin typeface="Calibri" panose="020F0502020204030204"/>
                  <a:cs typeface="Arial" panose="020B0604020202020204" pitchFamily="34" charset="0"/>
                </a:rPr>
                <a:t>Technical Literacy</a:t>
              </a:r>
            </a:p>
          </p:txBody>
        </p:sp>
        <p:sp>
          <p:nvSpPr>
            <p:cNvPr id="59" name="TextBox 58">
              <a:extLst>
                <a:ext uri="{FF2B5EF4-FFF2-40B4-BE49-F238E27FC236}">
                  <a16:creationId xmlns:a16="http://schemas.microsoft.com/office/drawing/2014/main" id="{EEF61D01-AFB7-4BE6-9E4C-14C0AC1A5F1A}"/>
                </a:ext>
              </a:extLst>
            </p:cNvPr>
            <p:cNvSpPr txBox="1"/>
            <p:nvPr/>
          </p:nvSpPr>
          <p:spPr>
            <a:xfrm>
              <a:off x="1364935" y="3488382"/>
              <a:ext cx="2344195" cy="1231106"/>
            </a:xfrm>
            <a:prstGeom prst="rect">
              <a:avLst/>
            </a:prstGeom>
            <a:noFill/>
          </p:spPr>
          <p:txBody>
            <a:bodyPr wrap="square" rtlCol="0">
              <a:spAutoFit/>
            </a:bodyPr>
            <a:lstStyle/>
            <a:p>
              <a:r>
                <a:rPr lang="en-US" sz="900" dirty="0">
                  <a:solidFill>
                    <a:srgbClr val="68655F"/>
                  </a:solidFill>
                </a:rPr>
                <a:t>People seamlessly work together across cultural, social and language barriers, sharing ideas, while adapting to a changing environment in order to accomplish a common goal. </a:t>
              </a:r>
            </a:p>
          </p:txBody>
        </p:sp>
        <p:sp>
          <p:nvSpPr>
            <p:cNvPr id="60" name="TextBox 59">
              <a:extLst>
                <a:ext uri="{FF2B5EF4-FFF2-40B4-BE49-F238E27FC236}">
                  <a16:creationId xmlns:a16="http://schemas.microsoft.com/office/drawing/2014/main" id="{700B675F-8859-4EBF-BD9A-7B51A2BB5E8E}"/>
                </a:ext>
              </a:extLst>
            </p:cNvPr>
            <p:cNvSpPr txBox="1"/>
            <p:nvPr/>
          </p:nvSpPr>
          <p:spPr>
            <a:xfrm>
              <a:off x="1377855" y="3171861"/>
              <a:ext cx="2799083" cy="369332"/>
            </a:xfrm>
            <a:prstGeom prst="rect">
              <a:avLst/>
            </a:prstGeom>
            <a:noFill/>
          </p:spPr>
          <p:txBody>
            <a:bodyPr wrap="square" rtlCol="0">
              <a:spAutoFit/>
            </a:bodyPr>
            <a:lstStyle/>
            <a:p>
              <a:pPr defTabSz="685800" fontAlgn="auto">
                <a:spcBef>
                  <a:spcPts val="0"/>
                </a:spcBef>
                <a:spcAft>
                  <a:spcPts val="0"/>
                </a:spcAft>
                <a:defRPr/>
              </a:pPr>
              <a:r>
                <a:rPr lang="en-IN" sz="1200" b="1" dirty="0">
                  <a:solidFill>
                    <a:srgbClr val="68655F"/>
                  </a:solidFill>
                  <a:latin typeface="Calibri" panose="020F0502020204030204"/>
                  <a:cs typeface="Arial" panose="020B0604020202020204" pitchFamily="34" charset="0"/>
                </a:rPr>
                <a:t>Highly Adaptive Collaboration</a:t>
              </a:r>
            </a:p>
          </p:txBody>
        </p:sp>
        <p:sp>
          <p:nvSpPr>
            <p:cNvPr id="62" name="TextBox 61">
              <a:extLst>
                <a:ext uri="{FF2B5EF4-FFF2-40B4-BE49-F238E27FC236}">
                  <a16:creationId xmlns:a16="http://schemas.microsoft.com/office/drawing/2014/main" id="{57D552C9-4055-4220-BDB8-226E64C77030}"/>
                </a:ext>
              </a:extLst>
            </p:cNvPr>
            <p:cNvSpPr txBox="1"/>
            <p:nvPr/>
          </p:nvSpPr>
          <p:spPr>
            <a:xfrm>
              <a:off x="1442903" y="5192219"/>
              <a:ext cx="2344195" cy="1046440"/>
            </a:xfrm>
            <a:prstGeom prst="rect">
              <a:avLst/>
            </a:prstGeom>
            <a:noFill/>
          </p:spPr>
          <p:txBody>
            <a:bodyPr wrap="square" rtlCol="0">
              <a:spAutoFit/>
            </a:bodyPr>
            <a:lstStyle/>
            <a:p>
              <a:pPr lvl="0"/>
              <a:r>
                <a:rPr lang="en-US" sz="900" dirty="0">
                  <a:solidFill>
                    <a:srgbClr val="68655F"/>
                  </a:solidFill>
                </a:rPr>
                <a:t>The ability to use research, analytics, rapid prototyping and feedback in an agile work environment to achieve the best solution possible.</a:t>
              </a:r>
              <a:endParaRPr lang="en-US" sz="900" dirty="0">
                <a:solidFill>
                  <a:srgbClr val="68655F"/>
                </a:solidFill>
                <a:latin typeface="Calibri" panose="020F0502020204030204"/>
              </a:endParaRPr>
            </a:p>
          </p:txBody>
        </p:sp>
        <p:sp>
          <p:nvSpPr>
            <p:cNvPr id="63" name="TextBox 62">
              <a:extLst>
                <a:ext uri="{FF2B5EF4-FFF2-40B4-BE49-F238E27FC236}">
                  <a16:creationId xmlns:a16="http://schemas.microsoft.com/office/drawing/2014/main" id="{FDF97866-E979-42D6-8397-0755301BFBF3}"/>
                </a:ext>
              </a:extLst>
            </p:cNvPr>
            <p:cNvSpPr txBox="1"/>
            <p:nvPr/>
          </p:nvSpPr>
          <p:spPr>
            <a:xfrm>
              <a:off x="1415811" y="4842889"/>
              <a:ext cx="2448243" cy="369332"/>
            </a:xfrm>
            <a:prstGeom prst="rect">
              <a:avLst/>
            </a:prstGeom>
            <a:noFill/>
          </p:spPr>
          <p:txBody>
            <a:bodyPr wrap="square" rtlCol="0">
              <a:spAutoFit/>
            </a:bodyPr>
            <a:lstStyle/>
            <a:p>
              <a:pPr defTabSz="685800" fontAlgn="auto">
                <a:spcBef>
                  <a:spcPts val="0"/>
                </a:spcBef>
                <a:spcAft>
                  <a:spcPts val="0"/>
                </a:spcAft>
                <a:defRPr/>
              </a:pPr>
              <a:r>
                <a:rPr lang="en-IN" sz="1200" b="1" dirty="0">
                  <a:solidFill>
                    <a:srgbClr val="68655F"/>
                  </a:solidFill>
                  <a:latin typeface="Calibri" panose="020F0502020204030204"/>
                  <a:cs typeface="Arial" panose="020B0604020202020204" pitchFamily="34" charset="0"/>
                </a:rPr>
                <a:t>Complex Problem-Solving</a:t>
              </a:r>
            </a:p>
          </p:txBody>
        </p:sp>
      </p:grpSp>
      <p:grpSp>
        <p:nvGrpSpPr>
          <p:cNvPr id="29" name="Group 28">
            <a:extLst>
              <a:ext uri="{FF2B5EF4-FFF2-40B4-BE49-F238E27FC236}">
                <a16:creationId xmlns:a16="http://schemas.microsoft.com/office/drawing/2014/main" id="{FDA79498-5239-45BB-8848-65A364AED296}"/>
              </a:ext>
            </a:extLst>
          </p:cNvPr>
          <p:cNvGrpSpPr/>
          <p:nvPr/>
        </p:nvGrpSpPr>
        <p:grpSpPr>
          <a:xfrm>
            <a:off x="6326324" y="2849777"/>
            <a:ext cx="1852264" cy="3547081"/>
            <a:chOff x="8435098" y="1693884"/>
            <a:chExt cx="2469685" cy="4729441"/>
          </a:xfrm>
        </p:grpSpPr>
        <p:sp>
          <p:nvSpPr>
            <p:cNvPr id="66" name="TextBox 65">
              <a:extLst>
                <a:ext uri="{FF2B5EF4-FFF2-40B4-BE49-F238E27FC236}">
                  <a16:creationId xmlns:a16="http://schemas.microsoft.com/office/drawing/2014/main" id="{725D0811-999E-44E3-86EB-961BE398A161}"/>
                </a:ext>
              </a:extLst>
            </p:cNvPr>
            <p:cNvSpPr txBox="1"/>
            <p:nvPr/>
          </p:nvSpPr>
          <p:spPr>
            <a:xfrm>
              <a:off x="8435098" y="2010407"/>
              <a:ext cx="2469684" cy="1415772"/>
            </a:xfrm>
            <a:prstGeom prst="rect">
              <a:avLst/>
            </a:prstGeom>
            <a:noFill/>
          </p:spPr>
          <p:txBody>
            <a:bodyPr wrap="square" rtlCol="0">
              <a:spAutoFit/>
            </a:bodyPr>
            <a:lstStyle/>
            <a:p>
              <a:pPr lvl="0" algn="r"/>
              <a:r>
                <a:rPr lang="en-US" sz="900" dirty="0">
                  <a:solidFill>
                    <a:srgbClr val="68655F"/>
                  </a:solidFill>
                  <a:latin typeface="Calibri" panose="020F0502020204030204"/>
                </a:rPr>
                <a:t> The </a:t>
              </a:r>
              <a:r>
                <a:rPr lang="en-US" sz="900" dirty="0">
                  <a:solidFill>
                    <a:srgbClr val="68655F"/>
                  </a:solidFill>
                </a:rPr>
                <a:t>ability to manage personal information in a safe manner, build a positive online reputation and weigh the benefits and risks of online transfer of information across sites.</a:t>
              </a:r>
              <a:br>
                <a:rPr lang="en-US" sz="900" dirty="0">
                  <a:solidFill>
                    <a:srgbClr val="68655F"/>
                  </a:solidFill>
                </a:rPr>
              </a:br>
              <a:endParaRPr lang="en-US" sz="900" dirty="0">
                <a:solidFill>
                  <a:srgbClr val="68655F"/>
                </a:solidFill>
                <a:latin typeface="Calibri" panose="020F0502020204030204"/>
              </a:endParaRPr>
            </a:p>
          </p:txBody>
        </p:sp>
        <p:sp>
          <p:nvSpPr>
            <p:cNvPr id="67" name="TextBox 66">
              <a:extLst>
                <a:ext uri="{FF2B5EF4-FFF2-40B4-BE49-F238E27FC236}">
                  <a16:creationId xmlns:a16="http://schemas.microsoft.com/office/drawing/2014/main" id="{9593839B-5999-487D-8B47-138A9ADB3FFD}"/>
                </a:ext>
              </a:extLst>
            </p:cNvPr>
            <p:cNvSpPr txBox="1"/>
            <p:nvPr/>
          </p:nvSpPr>
          <p:spPr>
            <a:xfrm>
              <a:off x="8656941" y="1693884"/>
              <a:ext cx="2247841" cy="369332"/>
            </a:xfrm>
            <a:prstGeom prst="rect">
              <a:avLst/>
            </a:prstGeom>
            <a:noFill/>
          </p:spPr>
          <p:txBody>
            <a:bodyPr wrap="square" rtlCol="0">
              <a:spAutoFit/>
            </a:bodyPr>
            <a:lstStyle/>
            <a:p>
              <a:pPr algn="r" defTabSz="685800" fontAlgn="auto">
                <a:spcBef>
                  <a:spcPts val="0"/>
                </a:spcBef>
                <a:spcAft>
                  <a:spcPts val="0"/>
                </a:spcAft>
                <a:defRPr/>
              </a:pPr>
              <a:r>
                <a:rPr lang="en-IN" sz="1200" b="1" dirty="0">
                  <a:solidFill>
                    <a:srgbClr val="68655F"/>
                  </a:solidFill>
                  <a:latin typeface="Calibri" panose="020F0502020204030204"/>
                  <a:cs typeface="Arial" panose="020B0604020202020204" pitchFamily="34" charset="0"/>
                </a:rPr>
                <a:t>Digital Responsibility</a:t>
              </a:r>
            </a:p>
          </p:txBody>
        </p:sp>
        <p:sp>
          <p:nvSpPr>
            <p:cNvPr id="69" name="TextBox 68">
              <a:extLst>
                <a:ext uri="{FF2B5EF4-FFF2-40B4-BE49-F238E27FC236}">
                  <a16:creationId xmlns:a16="http://schemas.microsoft.com/office/drawing/2014/main" id="{8B46608B-1A7D-4B30-986F-7553EB4C73D6}"/>
                </a:ext>
              </a:extLst>
            </p:cNvPr>
            <p:cNvSpPr txBox="1"/>
            <p:nvPr/>
          </p:nvSpPr>
          <p:spPr>
            <a:xfrm>
              <a:off x="8639138" y="3488383"/>
              <a:ext cx="2265644" cy="1231107"/>
            </a:xfrm>
            <a:prstGeom prst="rect">
              <a:avLst/>
            </a:prstGeom>
            <a:noFill/>
          </p:spPr>
          <p:txBody>
            <a:bodyPr wrap="square" rtlCol="0">
              <a:spAutoFit/>
            </a:bodyPr>
            <a:lstStyle/>
            <a:p>
              <a:r>
                <a:rPr lang="en-US" sz="900" dirty="0">
                  <a:solidFill>
                    <a:srgbClr val="68655F"/>
                  </a:solidFill>
                </a:rPr>
                <a:t>It’s an attitude and approach to thinking that actively seeks out change, rather than waiting to adapt to change. It’s a feeling of ownership in the solution.</a:t>
              </a:r>
            </a:p>
          </p:txBody>
        </p:sp>
        <p:sp>
          <p:nvSpPr>
            <p:cNvPr id="70" name="TextBox 69">
              <a:extLst>
                <a:ext uri="{FF2B5EF4-FFF2-40B4-BE49-F238E27FC236}">
                  <a16:creationId xmlns:a16="http://schemas.microsoft.com/office/drawing/2014/main" id="{A6B56915-4078-4670-B470-5551D1E78B9F}"/>
                </a:ext>
              </a:extLst>
            </p:cNvPr>
            <p:cNvSpPr txBox="1"/>
            <p:nvPr/>
          </p:nvSpPr>
          <p:spPr>
            <a:xfrm>
              <a:off x="8740447" y="3171861"/>
              <a:ext cx="2164334" cy="369332"/>
            </a:xfrm>
            <a:prstGeom prst="rect">
              <a:avLst/>
            </a:prstGeom>
            <a:noFill/>
          </p:spPr>
          <p:txBody>
            <a:bodyPr wrap="square" rtlCol="0">
              <a:spAutoFit/>
            </a:bodyPr>
            <a:lstStyle/>
            <a:p>
              <a:pPr algn="r" defTabSz="685800" fontAlgn="auto">
                <a:spcBef>
                  <a:spcPts val="0"/>
                </a:spcBef>
                <a:spcAft>
                  <a:spcPts val="0"/>
                </a:spcAft>
                <a:defRPr/>
              </a:pPr>
              <a:r>
                <a:rPr lang="en-IN" sz="1200" b="1" dirty="0">
                  <a:solidFill>
                    <a:srgbClr val="68655F"/>
                  </a:solidFill>
                  <a:latin typeface="Calibri" panose="020F0502020204030204"/>
                  <a:cs typeface="Arial" panose="020B0604020202020204" pitchFamily="34" charset="0"/>
                </a:rPr>
                <a:t>Entrepreneurial Spirit</a:t>
              </a:r>
            </a:p>
          </p:txBody>
        </p:sp>
        <p:sp>
          <p:nvSpPr>
            <p:cNvPr id="72" name="TextBox 71">
              <a:extLst>
                <a:ext uri="{FF2B5EF4-FFF2-40B4-BE49-F238E27FC236}">
                  <a16:creationId xmlns:a16="http://schemas.microsoft.com/office/drawing/2014/main" id="{9D786EE7-F1D1-43E1-9A81-7DE60730CE68}"/>
                </a:ext>
              </a:extLst>
            </p:cNvPr>
            <p:cNvSpPr txBox="1"/>
            <p:nvPr/>
          </p:nvSpPr>
          <p:spPr>
            <a:xfrm>
              <a:off x="8474055" y="5192218"/>
              <a:ext cx="2430726" cy="1231107"/>
            </a:xfrm>
            <a:prstGeom prst="rect">
              <a:avLst/>
            </a:prstGeom>
            <a:noFill/>
          </p:spPr>
          <p:txBody>
            <a:bodyPr wrap="square" rtlCol="0">
              <a:spAutoFit/>
            </a:bodyPr>
            <a:lstStyle/>
            <a:p>
              <a:pPr lvl="0" algn="r"/>
              <a:r>
                <a:rPr lang="en-US" sz="900" dirty="0">
                  <a:solidFill>
                    <a:srgbClr val="68655F"/>
                  </a:solidFill>
                </a:rPr>
                <a:t>The ability to think creatively about something new, or already exists with the inclusion of different thinkers willing to take risks on new ideas to generate greater impact</a:t>
              </a:r>
              <a:endParaRPr lang="en-US" sz="900" dirty="0">
                <a:solidFill>
                  <a:srgbClr val="68655F"/>
                </a:solidFill>
                <a:latin typeface="Calibri" panose="020F0502020204030204"/>
              </a:endParaRPr>
            </a:p>
          </p:txBody>
        </p:sp>
        <p:sp>
          <p:nvSpPr>
            <p:cNvPr id="73" name="TextBox 72">
              <a:extLst>
                <a:ext uri="{FF2B5EF4-FFF2-40B4-BE49-F238E27FC236}">
                  <a16:creationId xmlns:a16="http://schemas.microsoft.com/office/drawing/2014/main" id="{776A7C18-F36C-4503-86A8-C68715725237}"/>
                </a:ext>
              </a:extLst>
            </p:cNvPr>
            <p:cNvSpPr txBox="1"/>
            <p:nvPr/>
          </p:nvSpPr>
          <p:spPr>
            <a:xfrm>
              <a:off x="8639139" y="4874274"/>
              <a:ext cx="2265644" cy="369332"/>
            </a:xfrm>
            <a:prstGeom prst="rect">
              <a:avLst/>
            </a:prstGeom>
            <a:noFill/>
          </p:spPr>
          <p:txBody>
            <a:bodyPr wrap="square" rtlCol="0">
              <a:spAutoFit/>
            </a:bodyPr>
            <a:lstStyle/>
            <a:p>
              <a:pPr algn="r" defTabSz="685800" fontAlgn="auto">
                <a:spcBef>
                  <a:spcPts val="0"/>
                </a:spcBef>
                <a:spcAft>
                  <a:spcPts val="0"/>
                </a:spcAft>
                <a:defRPr/>
              </a:pPr>
              <a:r>
                <a:rPr lang="en-IN" sz="1200" b="1" dirty="0">
                  <a:solidFill>
                    <a:srgbClr val="68655F"/>
                  </a:solidFill>
                  <a:latin typeface="Calibri" panose="020F0502020204030204"/>
                  <a:cs typeface="Arial" panose="020B0604020202020204" pitchFamily="34" charset="0"/>
                </a:rPr>
                <a:t>Creativity &amp; Innovation</a:t>
              </a:r>
            </a:p>
          </p:txBody>
        </p:sp>
      </p:grpSp>
      <p:grpSp>
        <p:nvGrpSpPr>
          <p:cNvPr id="30" name="Group 29">
            <a:extLst>
              <a:ext uri="{FF2B5EF4-FFF2-40B4-BE49-F238E27FC236}">
                <a16:creationId xmlns:a16="http://schemas.microsoft.com/office/drawing/2014/main" id="{ACD4AF4E-CDBC-4154-A5C3-E754FFB92A2B}"/>
              </a:ext>
            </a:extLst>
          </p:cNvPr>
          <p:cNvGrpSpPr/>
          <p:nvPr/>
        </p:nvGrpSpPr>
        <p:grpSpPr>
          <a:xfrm>
            <a:off x="150220" y="2971177"/>
            <a:ext cx="615098" cy="2935515"/>
            <a:chOff x="420330" y="1855751"/>
            <a:chExt cx="820130" cy="3914020"/>
          </a:xfrm>
        </p:grpSpPr>
        <p:grpSp>
          <p:nvGrpSpPr>
            <p:cNvPr id="118" name="Group 83">
              <a:extLst>
                <a:ext uri="{FF2B5EF4-FFF2-40B4-BE49-F238E27FC236}">
                  <a16:creationId xmlns:a16="http://schemas.microsoft.com/office/drawing/2014/main" id="{F10211C4-AE35-490F-BA75-6E284D32114D}"/>
                </a:ext>
              </a:extLst>
            </p:cNvPr>
            <p:cNvGrpSpPr/>
            <p:nvPr/>
          </p:nvGrpSpPr>
          <p:grpSpPr>
            <a:xfrm>
              <a:off x="491234" y="3438149"/>
              <a:ext cx="698982" cy="594298"/>
              <a:chOff x="4546600" y="2070101"/>
              <a:chExt cx="1111250" cy="892175"/>
            </a:xfr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effectLst/>
          </p:grpSpPr>
          <p:sp>
            <p:nvSpPr>
              <p:cNvPr id="119" name="Freeform 24">
                <a:extLst>
                  <a:ext uri="{FF2B5EF4-FFF2-40B4-BE49-F238E27FC236}">
                    <a16:creationId xmlns:a16="http://schemas.microsoft.com/office/drawing/2014/main" id="{5BE46B77-13AA-4D5C-8D64-9C57FB0BBC96}"/>
                  </a:ext>
                </a:extLst>
              </p:cNvPr>
              <p:cNvSpPr>
                <a:spLocks/>
              </p:cNvSpPr>
              <p:nvPr/>
            </p:nvSpPr>
            <p:spPr bwMode="auto">
              <a:xfrm>
                <a:off x="4546600" y="2506663"/>
                <a:ext cx="1111250" cy="455613"/>
              </a:xfrm>
              <a:custGeom>
                <a:avLst/>
                <a:gdLst/>
                <a:ahLst/>
                <a:cxnLst>
                  <a:cxn ang="0">
                    <a:pos x="122" y="1"/>
                  </a:cxn>
                  <a:cxn ang="0">
                    <a:pos x="142" y="16"/>
                  </a:cxn>
                  <a:cxn ang="0">
                    <a:pos x="168" y="0"/>
                  </a:cxn>
                  <a:cxn ang="0">
                    <a:pos x="195" y="17"/>
                  </a:cxn>
                  <a:cxn ang="0">
                    <a:pos x="207" y="24"/>
                  </a:cxn>
                  <a:cxn ang="0">
                    <a:pos x="204" y="10"/>
                  </a:cxn>
                  <a:cxn ang="0">
                    <a:pos x="219" y="32"/>
                  </a:cxn>
                  <a:cxn ang="0">
                    <a:pos x="235" y="1"/>
                  </a:cxn>
                  <a:cxn ang="0">
                    <a:pos x="265" y="3"/>
                  </a:cxn>
                  <a:cxn ang="0">
                    <a:pos x="289" y="8"/>
                  </a:cxn>
                  <a:cxn ang="0">
                    <a:pos x="317" y="0"/>
                  </a:cxn>
                  <a:cxn ang="0">
                    <a:pos x="338" y="32"/>
                  </a:cxn>
                  <a:cxn ang="0">
                    <a:pos x="346" y="20"/>
                  </a:cxn>
                  <a:cxn ang="0">
                    <a:pos x="339" y="6"/>
                  </a:cxn>
                  <a:cxn ang="0">
                    <a:pos x="357" y="5"/>
                  </a:cxn>
                  <a:cxn ang="0">
                    <a:pos x="361" y="32"/>
                  </a:cxn>
                  <a:cxn ang="0">
                    <a:pos x="384" y="0"/>
                  </a:cxn>
                  <a:cxn ang="0">
                    <a:pos x="412" y="8"/>
                  </a:cxn>
                  <a:cxn ang="0">
                    <a:pos x="435" y="3"/>
                  </a:cxn>
                  <a:cxn ang="0">
                    <a:pos x="466" y="1"/>
                  </a:cxn>
                  <a:cxn ang="0">
                    <a:pos x="480" y="28"/>
                  </a:cxn>
                  <a:cxn ang="0">
                    <a:pos x="483" y="17"/>
                  </a:cxn>
                  <a:cxn ang="0">
                    <a:pos x="484" y="5"/>
                  </a:cxn>
                  <a:cxn ang="0">
                    <a:pos x="496" y="11"/>
                  </a:cxn>
                  <a:cxn ang="0">
                    <a:pos x="495" y="27"/>
                  </a:cxn>
                  <a:cxn ang="0">
                    <a:pos x="511" y="1"/>
                  </a:cxn>
                  <a:cxn ang="0">
                    <a:pos x="537" y="1"/>
                  </a:cxn>
                  <a:cxn ang="0">
                    <a:pos x="557" y="16"/>
                  </a:cxn>
                  <a:cxn ang="0">
                    <a:pos x="583" y="0"/>
                  </a:cxn>
                  <a:cxn ang="0">
                    <a:pos x="609" y="17"/>
                  </a:cxn>
                  <a:cxn ang="0">
                    <a:pos x="621" y="24"/>
                  </a:cxn>
                  <a:cxn ang="0">
                    <a:pos x="620" y="12"/>
                  </a:cxn>
                  <a:cxn ang="0">
                    <a:pos x="634" y="32"/>
                  </a:cxn>
                  <a:cxn ang="0">
                    <a:pos x="644" y="18"/>
                  </a:cxn>
                  <a:cxn ang="0">
                    <a:pos x="670" y="0"/>
                  </a:cxn>
                  <a:cxn ang="0">
                    <a:pos x="692" y="11"/>
                  </a:cxn>
                  <a:cxn ang="0">
                    <a:pos x="700" y="40"/>
                  </a:cxn>
                  <a:cxn ang="0">
                    <a:pos x="698" y="155"/>
                  </a:cxn>
                  <a:cxn ang="0">
                    <a:pos x="686" y="162"/>
                  </a:cxn>
                  <a:cxn ang="0">
                    <a:pos x="576" y="287"/>
                  </a:cxn>
                  <a:cxn ang="0">
                    <a:pos x="539" y="287"/>
                  </a:cxn>
                  <a:cxn ang="0">
                    <a:pos x="402" y="162"/>
                  </a:cxn>
                  <a:cxn ang="0">
                    <a:pos x="300" y="162"/>
                  </a:cxn>
                  <a:cxn ang="0">
                    <a:pos x="162" y="287"/>
                  </a:cxn>
                  <a:cxn ang="0">
                    <a:pos x="125" y="287"/>
                  </a:cxn>
                  <a:cxn ang="0">
                    <a:pos x="15" y="161"/>
                  </a:cxn>
                  <a:cxn ang="0">
                    <a:pos x="2" y="154"/>
                  </a:cxn>
                  <a:cxn ang="0">
                    <a:pos x="0" y="45"/>
                  </a:cxn>
                  <a:cxn ang="0">
                    <a:pos x="7" y="14"/>
                  </a:cxn>
                  <a:cxn ang="0">
                    <a:pos x="28" y="1"/>
                  </a:cxn>
                  <a:cxn ang="0">
                    <a:pos x="62" y="32"/>
                  </a:cxn>
                  <a:cxn ang="0">
                    <a:pos x="69" y="21"/>
                  </a:cxn>
                  <a:cxn ang="0">
                    <a:pos x="65" y="6"/>
                  </a:cxn>
                  <a:cxn ang="0">
                    <a:pos x="82" y="31"/>
                  </a:cxn>
                  <a:cxn ang="0">
                    <a:pos x="97" y="1"/>
                  </a:cxn>
                </a:cxnLst>
                <a:rect l="0" t="0" r="r" b="b"/>
                <a:pathLst>
                  <a:path w="700" h="287">
                    <a:moveTo>
                      <a:pt x="106" y="0"/>
                    </a:moveTo>
                    <a:lnTo>
                      <a:pt x="114" y="0"/>
                    </a:lnTo>
                    <a:lnTo>
                      <a:pt x="122" y="1"/>
                    </a:lnTo>
                    <a:lnTo>
                      <a:pt x="129" y="4"/>
                    </a:lnTo>
                    <a:lnTo>
                      <a:pt x="136" y="8"/>
                    </a:lnTo>
                    <a:lnTo>
                      <a:pt x="142" y="16"/>
                    </a:lnTo>
                    <a:lnTo>
                      <a:pt x="150" y="8"/>
                    </a:lnTo>
                    <a:lnTo>
                      <a:pt x="159" y="3"/>
                    </a:lnTo>
                    <a:lnTo>
                      <a:pt x="168" y="0"/>
                    </a:lnTo>
                    <a:lnTo>
                      <a:pt x="178" y="0"/>
                    </a:lnTo>
                    <a:lnTo>
                      <a:pt x="190" y="2"/>
                    </a:lnTo>
                    <a:lnTo>
                      <a:pt x="195" y="17"/>
                    </a:lnTo>
                    <a:lnTo>
                      <a:pt x="201" y="33"/>
                    </a:lnTo>
                    <a:lnTo>
                      <a:pt x="205" y="29"/>
                    </a:lnTo>
                    <a:lnTo>
                      <a:pt x="207" y="24"/>
                    </a:lnTo>
                    <a:lnTo>
                      <a:pt x="208" y="20"/>
                    </a:lnTo>
                    <a:lnTo>
                      <a:pt x="206" y="15"/>
                    </a:lnTo>
                    <a:lnTo>
                      <a:pt x="204" y="10"/>
                    </a:lnTo>
                    <a:lnTo>
                      <a:pt x="202" y="5"/>
                    </a:lnTo>
                    <a:lnTo>
                      <a:pt x="219" y="5"/>
                    </a:lnTo>
                    <a:lnTo>
                      <a:pt x="219" y="32"/>
                    </a:lnTo>
                    <a:lnTo>
                      <a:pt x="222" y="32"/>
                    </a:lnTo>
                    <a:lnTo>
                      <a:pt x="224" y="33"/>
                    </a:lnTo>
                    <a:lnTo>
                      <a:pt x="235" y="1"/>
                    </a:lnTo>
                    <a:lnTo>
                      <a:pt x="245" y="0"/>
                    </a:lnTo>
                    <a:lnTo>
                      <a:pt x="255" y="0"/>
                    </a:lnTo>
                    <a:lnTo>
                      <a:pt x="265" y="3"/>
                    </a:lnTo>
                    <a:lnTo>
                      <a:pt x="273" y="8"/>
                    </a:lnTo>
                    <a:lnTo>
                      <a:pt x="281" y="16"/>
                    </a:lnTo>
                    <a:lnTo>
                      <a:pt x="289" y="8"/>
                    </a:lnTo>
                    <a:lnTo>
                      <a:pt x="298" y="3"/>
                    </a:lnTo>
                    <a:lnTo>
                      <a:pt x="307" y="0"/>
                    </a:lnTo>
                    <a:lnTo>
                      <a:pt x="317" y="0"/>
                    </a:lnTo>
                    <a:lnTo>
                      <a:pt x="327" y="1"/>
                    </a:lnTo>
                    <a:lnTo>
                      <a:pt x="333" y="16"/>
                    </a:lnTo>
                    <a:lnTo>
                      <a:pt x="338" y="32"/>
                    </a:lnTo>
                    <a:lnTo>
                      <a:pt x="343" y="28"/>
                    </a:lnTo>
                    <a:lnTo>
                      <a:pt x="346" y="24"/>
                    </a:lnTo>
                    <a:lnTo>
                      <a:pt x="346" y="20"/>
                    </a:lnTo>
                    <a:lnTo>
                      <a:pt x="345" y="16"/>
                    </a:lnTo>
                    <a:lnTo>
                      <a:pt x="342" y="11"/>
                    </a:lnTo>
                    <a:lnTo>
                      <a:pt x="339" y="6"/>
                    </a:lnTo>
                    <a:lnTo>
                      <a:pt x="346" y="5"/>
                    </a:lnTo>
                    <a:lnTo>
                      <a:pt x="352" y="5"/>
                    </a:lnTo>
                    <a:lnTo>
                      <a:pt x="357" y="5"/>
                    </a:lnTo>
                    <a:lnTo>
                      <a:pt x="357" y="32"/>
                    </a:lnTo>
                    <a:lnTo>
                      <a:pt x="358" y="32"/>
                    </a:lnTo>
                    <a:lnTo>
                      <a:pt x="361" y="32"/>
                    </a:lnTo>
                    <a:lnTo>
                      <a:pt x="362" y="32"/>
                    </a:lnTo>
                    <a:lnTo>
                      <a:pt x="373" y="1"/>
                    </a:lnTo>
                    <a:lnTo>
                      <a:pt x="384" y="0"/>
                    </a:lnTo>
                    <a:lnTo>
                      <a:pt x="394" y="0"/>
                    </a:lnTo>
                    <a:lnTo>
                      <a:pt x="403" y="3"/>
                    </a:lnTo>
                    <a:lnTo>
                      <a:pt x="412" y="8"/>
                    </a:lnTo>
                    <a:lnTo>
                      <a:pt x="419" y="16"/>
                    </a:lnTo>
                    <a:lnTo>
                      <a:pt x="427" y="8"/>
                    </a:lnTo>
                    <a:lnTo>
                      <a:pt x="435" y="3"/>
                    </a:lnTo>
                    <a:lnTo>
                      <a:pt x="445" y="0"/>
                    </a:lnTo>
                    <a:lnTo>
                      <a:pt x="455" y="0"/>
                    </a:lnTo>
                    <a:lnTo>
                      <a:pt x="466" y="1"/>
                    </a:lnTo>
                    <a:lnTo>
                      <a:pt x="471" y="17"/>
                    </a:lnTo>
                    <a:lnTo>
                      <a:pt x="477" y="32"/>
                    </a:lnTo>
                    <a:lnTo>
                      <a:pt x="480" y="28"/>
                    </a:lnTo>
                    <a:lnTo>
                      <a:pt x="483" y="24"/>
                    </a:lnTo>
                    <a:lnTo>
                      <a:pt x="484" y="21"/>
                    </a:lnTo>
                    <a:lnTo>
                      <a:pt x="483" y="17"/>
                    </a:lnTo>
                    <a:lnTo>
                      <a:pt x="482" y="12"/>
                    </a:lnTo>
                    <a:lnTo>
                      <a:pt x="480" y="5"/>
                    </a:lnTo>
                    <a:lnTo>
                      <a:pt x="484" y="5"/>
                    </a:lnTo>
                    <a:lnTo>
                      <a:pt x="487" y="5"/>
                    </a:lnTo>
                    <a:lnTo>
                      <a:pt x="500" y="5"/>
                    </a:lnTo>
                    <a:lnTo>
                      <a:pt x="496" y="11"/>
                    </a:lnTo>
                    <a:lnTo>
                      <a:pt x="493" y="16"/>
                    </a:lnTo>
                    <a:lnTo>
                      <a:pt x="493" y="22"/>
                    </a:lnTo>
                    <a:lnTo>
                      <a:pt x="495" y="27"/>
                    </a:lnTo>
                    <a:lnTo>
                      <a:pt x="500" y="33"/>
                    </a:lnTo>
                    <a:lnTo>
                      <a:pt x="506" y="17"/>
                    </a:lnTo>
                    <a:lnTo>
                      <a:pt x="511" y="1"/>
                    </a:lnTo>
                    <a:lnTo>
                      <a:pt x="520" y="0"/>
                    </a:lnTo>
                    <a:lnTo>
                      <a:pt x="529" y="0"/>
                    </a:lnTo>
                    <a:lnTo>
                      <a:pt x="537" y="1"/>
                    </a:lnTo>
                    <a:lnTo>
                      <a:pt x="544" y="4"/>
                    </a:lnTo>
                    <a:lnTo>
                      <a:pt x="551" y="9"/>
                    </a:lnTo>
                    <a:lnTo>
                      <a:pt x="557" y="16"/>
                    </a:lnTo>
                    <a:lnTo>
                      <a:pt x="565" y="8"/>
                    </a:lnTo>
                    <a:lnTo>
                      <a:pt x="574" y="3"/>
                    </a:lnTo>
                    <a:lnTo>
                      <a:pt x="583" y="0"/>
                    </a:lnTo>
                    <a:lnTo>
                      <a:pt x="593" y="0"/>
                    </a:lnTo>
                    <a:lnTo>
                      <a:pt x="604" y="1"/>
                    </a:lnTo>
                    <a:lnTo>
                      <a:pt x="609" y="17"/>
                    </a:lnTo>
                    <a:lnTo>
                      <a:pt x="614" y="33"/>
                    </a:lnTo>
                    <a:lnTo>
                      <a:pt x="619" y="28"/>
                    </a:lnTo>
                    <a:lnTo>
                      <a:pt x="621" y="24"/>
                    </a:lnTo>
                    <a:lnTo>
                      <a:pt x="622" y="21"/>
                    </a:lnTo>
                    <a:lnTo>
                      <a:pt x="621" y="17"/>
                    </a:lnTo>
                    <a:lnTo>
                      <a:pt x="620" y="12"/>
                    </a:lnTo>
                    <a:lnTo>
                      <a:pt x="617" y="5"/>
                    </a:lnTo>
                    <a:lnTo>
                      <a:pt x="634" y="5"/>
                    </a:lnTo>
                    <a:lnTo>
                      <a:pt x="634" y="32"/>
                    </a:lnTo>
                    <a:lnTo>
                      <a:pt x="637" y="32"/>
                    </a:lnTo>
                    <a:lnTo>
                      <a:pt x="639" y="33"/>
                    </a:lnTo>
                    <a:lnTo>
                      <a:pt x="644" y="18"/>
                    </a:lnTo>
                    <a:lnTo>
                      <a:pt x="649" y="3"/>
                    </a:lnTo>
                    <a:lnTo>
                      <a:pt x="660" y="1"/>
                    </a:lnTo>
                    <a:lnTo>
                      <a:pt x="670" y="0"/>
                    </a:lnTo>
                    <a:lnTo>
                      <a:pt x="679" y="2"/>
                    </a:lnTo>
                    <a:lnTo>
                      <a:pt x="686" y="6"/>
                    </a:lnTo>
                    <a:lnTo>
                      <a:pt x="692" y="11"/>
                    </a:lnTo>
                    <a:lnTo>
                      <a:pt x="696" y="19"/>
                    </a:lnTo>
                    <a:lnTo>
                      <a:pt x="699" y="29"/>
                    </a:lnTo>
                    <a:lnTo>
                      <a:pt x="700" y="40"/>
                    </a:lnTo>
                    <a:lnTo>
                      <a:pt x="700" y="146"/>
                    </a:lnTo>
                    <a:lnTo>
                      <a:pt x="700" y="151"/>
                    </a:lnTo>
                    <a:lnTo>
                      <a:pt x="698" y="155"/>
                    </a:lnTo>
                    <a:lnTo>
                      <a:pt x="696" y="157"/>
                    </a:lnTo>
                    <a:lnTo>
                      <a:pt x="692" y="160"/>
                    </a:lnTo>
                    <a:lnTo>
                      <a:pt x="686" y="162"/>
                    </a:lnTo>
                    <a:lnTo>
                      <a:pt x="678" y="164"/>
                    </a:lnTo>
                    <a:lnTo>
                      <a:pt x="678" y="287"/>
                    </a:lnTo>
                    <a:lnTo>
                      <a:pt x="576" y="287"/>
                    </a:lnTo>
                    <a:lnTo>
                      <a:pt x="576" y="162"/>
                    </a:lnTo>
                    <a:lnTo>
                      <a:pt x="539" y="162"/>
                    </a:lnTo>
                    <a:lnTo>
                      <a:pt x="539" y="287"/>
                    </a:lnTo>
                    <a:lnTo>
                      <a:pt x="438" y="287"/>
                    </a:lnTo>
                    <a:lnTo>
                      <a:pt x="438" y="162"/>
                    </a:lnTo>
                    <a:lnTo>
                      <a:pt x="402" y="162"/>
                    </a:lnTo>
                    <a:lnTo>
                      <a:pt x="402" y="287"/>
                    </a:lnTo>
                    <a:lnTo>
                      <a:pt x="300" y="287"/>
                    </a:lnTo>
                    <a:lnTo>
                      <a:pt x="300" y="162"/>
                    </a:lnTo>
                    <a:lnTo>
                      <a:pt x="263" y="162"/>
                    </a:lnTo>
                    <a:lnTo>
                      <a:pt x="263" y="287"/>
                    </a:lnTo>
                    <a:lnTo>
                      <a:pt x="162" y="287"/>
                    </a:lnTo>
                    <a:lnTo>
                      <a:pt x="162" y="162"/>
                    </a:lnTo>
                    <a:lnTo>
                      <a:pt x="125" y="162"/>
                    </a:lnTo>
                    <a:lnTo>
                      <a:pt x="125" y="287"/>
                    </a:lnTo>
                    <a:lnTo>
                      <a:pt x="23" y="287"/>
                    </a:lnTo>
                    <a:lnTo>
                      <a:pt x="23" y="164"/>
                    </a:lnTo>
                    <a:lnTo>
                      <a:pt x="15" y="161"/>
                    </a:lnTo>
                    <a:lnTo>
                      <a:pt x="9" y="159"/>
                    </a:lnTo>
                    <a:lnTo>
                      <a:pt x="5" y="157"/>
                    </a:lnTo>
                    <a:lnTo>
                      <a:pt x="2" y="154"/>
                    </a:lnTo>
                    <a:lnTo>
                      <a:pt x="1" y="150"/>
                    </a:lnTo>
                    <a:lnTo>
                      <a:pt x="0" y="145"/>
                    </a:lnTo>
                    <a:lnTo>
                      <a:pt x="0" y="45"/>
                    </a:lnTo>
                    <a:lnTo>
                      <a:pt x="1" y="32"/>
                    </a:lnTo>
                    <a:lnTo>
                      <a:pt x="3" y="22"/>
                    </a:lnTo>
                    <a:lnTo>
                      <a:pt x="7" y="14"/>
                    </a:lnTo>
                    <a:lnTo>
                      <a:pt x="12" y="8"/>
                    </a:lnTo>
                    <a:lnTo>
                      <a:pt x="19" y="4"/>
                    </a:lnTo>
                    <a:lnTo>
                      <a:pt x="28" y="1"/>
                    </a:lnTo>
                    <a:lnTo>
                      <a:pt x="38" y="0"/>
                    </a:lnTo>
                    <a:lnTo>
                      <a:pt x="51" y="1"/>
                    </a:lnTo>
                    <a:lnTo>
                      <a:pt x="62" y="32"/>
                    </a:lnTo>
                    <a:lnTo>
                      <a:pt x="66" y="28"/>
                    </a:lnTo>
                    <a:lnTo>
                      <a:pt x="68" y="24"/>
                    </a:lnTo>
                    <a:lnTo>
                      <a:pt x="69" y="21"/>
                    </a:lnTo>
                    <a:lnTo>
                      <a:pt x="69" y="18"/>
                    </a:lnTo>
                    <a:lnTo>
                      <a:pt x="68" y="12"/>
                    </a:lnTo>
                    <a:lnTo>
                      <a:pt x="65" y="6"/>
                    </a:lnTo>
                    <a:lnTo>
                      <a:pt x="80" y="6"/>
                    </a:lnTo>
                    <a:lnTo>
                      <a:pt x="80" y="31"/>
                    </a:lnTo>
                    <a:lnTo>
                      <a:pt x="82" y="31"/>
                    </a:lnTo>
                    <a:lnTo>
                      <a:pt x="84" y="32"/>
                    </a:lnTo>
                    <a:lnTo>
                      <a:pt x="86" y="32"/>
                    </a:lnTo>
                    <a:lnTo>
                      <a:pt x="97" y="1"/>
                    </a:lnTo>
                    <a:lnTo>
                      <a:pt x="10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cs typeface="+mn-cs"/>
                </a:endParaRPr>
              </a:p>
            </p:txBody>
          </p:sp>
          <p:sp>
            <p:nvSpPr>
              <p:cNvPr id="120" name="Freeform 44">
                <a:extLst>
                  <a:ext uri="{FF2B5EF4-FFF2-40B4-BE49-F238E27FC236}">
                    <a16:creationId xmlns:a16="http://schemas.microsoft.com/office/drawing/2014/main" id="{5A3E879F-5791-4B52-8CF2-A96D5297E167}"/>
                  </a:ext>
                </a:extLst>
              </p:cNvPr>
              <p:cNvSpPr>
                <a:spLocks/>
              </p:cNvSpPr>
              <p:nvPr/>
            </p:nvSpPr>
            <p:spPr bwMode="auto">
              <a:xfrm>
                <a:off x="4595813" y="2355851"/>
                <a:ext cx="134937" cy="147638"/>
              </a:xfrm>
              <a:custGeom>
                <a:avLst/>
                <a:gdLst/>
                <a:ahLst/>
                <a:cxnLst>
                  <a:cxn ang="0">
                    <a:pos x="43" y="0"/>
                  </a:cxn>
                  <a:cxn ang="0">
                    <a:pos x="50" y="0"/>
                  </a:cxn>
                  <a:cxn ang="0">
                    <a:pos x="57" y="3"/>
                  </a:cxn>
                  <a:cxn ang="0">
                    <a:pos x="64" y="6"/>
                  </a:cxn>
                  <a:cxn ang="0">
                    <a:pos x="69" y="11"/>
                  </a:cxn>
                  <a:cxn ang="0">
                    <a:pos x="74" y="17"/>
                  </a:cxn>
                  <a:cxn ang="0">
                    <a:pos x="78" y="25"/>
                  </a:cxn>
                  <a:cxn ang="0">
                    <a:pos x="80" y="33"/>
                  </a:cxn>
                  <a:cxn ang="0">
                    <a:pos x="83" y="36"/>
                  </a:cxn>
                  <a:cxn ang="0">
                    <a:pos x="85" y="39"/>
                  </a:cxn>
                  <a:cxn ang="0">
                    <a:pos x="85" y="43"/>
                  </a:cxn>
                  <a:cxn ang="0">
                    <a:pos x="84" y="47"/>
                  </a:cxn>
                  <a:cxn ang="0">
                    <a:pos x="82" y="51"/>
                  </a:cxn>
                  <a:cxn ang="0">
                    <a:pos x="79" y="53"/>
                  </a:cxn>
                  <a:cxn ang="0">
                    <a:pos x="76" y="63"/>
                  </a:cxn>
                  <a:cxn ang="0">
                    <a:pos x="71" y="72"/>
                  </a:cxn>
                  <a:cxn ang="0">
                    <a:pos x="65" y="81"/>
                  </a:cxn>
                  <a:cxn ang="0">
                    <a:pos x="58" y="87"/>
                  </a:cxn>
                  <a:cxn ang="0">
                    <a:pos x="51" y="91"/>
                  </a:cxn>
                  <a:cxn ang="0">
                    <a:pos x="43" y="93"/>
                  </a:cxn>
                  <a:cxn ang="0">
                    <a:pos x="36" y="91"/>
                  </a:cxn>
                  <a:cxn ang="0">
                    <a:pos x="29" y="87"/>
                  </a:cxn>
                  <a:cxn ang="0">
                    <a:pos x="22" y="81"/>
                  </a:cxn>
                  <a:cxn ang="0">
                    <a:pos x="16" y="72"/>
                  </a:cxn>
                  <a:cxn ang="0">
                    <a:pos x="11" y="63"/>
                  </a:cxn>
                  <a:cxn ang="0">
                    <a:pos x="7" y="53"/>
                  </a:cxn>
                  <a:cxn ang="0">
                    <a:pos x="4" y="51"/>
                  </a:cxn>
                  <a:cxn ang="0">
                    <a:pos x="1" y="47"/>
                  </a:cxn>
                  <a:cxn ang="0">
                    <a:pos x="0" y="43"/>
                  </a:cxn>
                  <a:cxn ang="0">
                    <a:pos x="1" y="39"/>
                  </a:cxn>
                  <a:cxn ang="0">
                    <a:pos x="3" y="35"/>
                  </a:cxn>
                  <a:cxn ang="0">
                    <a:pos x="6" y="33"/>
                  </a:cxn>
                  <a:cxn ang="0">
                    <a:pos x="9" y="24"/>
                  </a:cxn>
                  <a:cxn ang="0">
                    <a:pos x="12" y="17"/>
                  </a:cxn>
                  <a:cxn ang="0">
                    <a:pos x="17" y="11"/>
                  </a:cxn>
                  <a:cxn ang="0">
                    <a:pos x="23" y="6"/>
                  </a:cxn>
                  <a:cxn ang="0">
                    <a:pos x="29" y="2"/>
                  </a:cxn>
                  <a:cxn ang="0">
                    <a:pos x="36" y="0"/>
                  </a:cxn>
                  <a:cxn ang="0">
                    <a:pos x="43" y="0"/>
                  </a:cxn>
                </a:cxnLst>
                <a:rect l="0" t="0" r="r" b="b"/>
                <a:pathLst>
                  <a:path w="85" h="93">
                    <a:moveTo>
                      <a:pt x="43" y="0"/>
                    </a:moveTo>
                    <a:lnTo>
                      <a:pt x="50" y="0"/>
                    </a:lnTo>
                    <a:lnTo>
                      <a:pt x="57" y="3"/>
                    </a:lnTo>
                    <a:lnTo>
                      <a:pt x="64" y="6"/>
                    </a:lnTo>
                    <a:lnTo>
                      <a:pt x="69" y="11"/>
                    </a:lnTo>
                    <a:lnTo>
                      <a:pt x="74" y="17"/>
                    </a:lnTo>
                    <a:lnTo>
                      <a:pt x="78" y="25"/>
                    </a:lnTo>
                    <a:lnTo>
                      <a:pt x="80" y="33"/>
                    </a:lnTo>
                    <a:lnTo>
                      <a:pt x="83" y="36"/>
                    </a:lnTo>
                    <a:lnTo>
                      <a:pt x="85" y="39"/>
                    </a:lnTo>
                    <a:lnTo>
                      <a:pt x="85" y="43"/>
                    </a:lnTo>
                    <a:lnTo>
                      <a:pt x="84" y="47"/>
                    </a:lnTo>
                    <a:lnTo>
                      <a:pt x="82" y="51"/>
                    </a:lnTo>
                    <a:lnTo>
                      <a:pt x="79" y="53"/>
                    </a:lnTo>
                    <a:lnTo>
                      <a:pt x="76" y="63"/>
                    </a:lnTo>
                    <a:lnTo>
                      <a:pt x="71" y="72"/>
                    </a:lnTo>
                    <a:lnTo>
                      <a:pt x="65" y="81"/>
                    </a:lnTo>
                    <a:lnTo>
                      <a:pt x="58" y="87"/>
                    </a:lnTo>
                    <a:lnTo>
                      <a:pt x="51" y="91"/>
                    </a:lnTo>
                    <a:lnTo>
                      <a:pt x="43" y="93"/>
                    </a:lnTo>
                    <a:lnTo>
                      <a:pt x="36" y="91"/>
                    </a:lnTo>
                    <a:lnTo>
                      <a:pt x="29" y="87"/>
                    </a:lnTo>
                    <a:lnTo>
                      <a:pt x="22" y="81"/>
                    </a:lnTo>
                    <a:lnTo>
                      <a:pt x="16" y="72"/>
                    </a:lnTo>
                    <a:lnTo>
                      <a:pt x="11" y="63"/>
                    </a:lnTo>
                    <a:lnTo>
                      <a:pt x="7" y="53"/>
                    </a:lnTo>
                    <a:lnTo>
                      <a:pt x="4" y="51"/>
                    </a:lnTo>
                    <a:lnTo>
                      <a:pt x="1" y="47"/>
                    </a:lnTo>
                    <a:lnTo>
                      <a:pt x="0" y="43"/>
                    </a:lnTo>
                    <a:lnTo>
                      <a:pt x="1" y="39"/>
                    </a:lnTo>
                    <a:lnTo>
                      <a:pt x="3" y="35"/>
                    </a:lnTo>
                    <a:lnTo>
                      <a:pt x="6" y="33"/>
                    </a:lnTo>
                    <a:lnTo>
                      <a:pt x="9" y="24"/>
                    </a:lnTo>
                    <a:lnTo>
                      <a:pt x="12" y="17"/>
                    </a:lnTo>
                    <a:lnTo>
                      <a:pt x="17" y="11"/>
                    </a:lnTo>
                    <a:lnTo>
                      <a:pt x="23" y="6"/>
                    </a:lnTo>
                    <a:lnTo>
                      <a:pt x="29" y="2"/>
                    </a:lnTo>
                    <a:lnTo>
                      <a:pt x="36" y="0"/>
                    </a:lnTo>
                    <a:lnTo>
                      <a:pt x="4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cs typeface="+mn-cs"/>
                </a:endParaRPr>
              </a:p>
            </p:txBody>
          </p:sp>
          <p:sp>
            <p:nvSpPr>
              <p:cNvPr id="121" name="Freeform 45">
                <a:extLst>
                  <a:ext uri="{FF2B5EF4-FFF2-40B4-BE49-F238E27FC236}">
                    <a16:creationId xmlns:a16="http://schemas.microsoft.com/office/drawing/2014/main" id="{A646C5B6-E374-4C89-8075-FC5B90DC1433}"/>
                  </a:ext>
                </a:extLst>
              </p:cNvPr>
              <p:cNvSpPr>
                <a:spLocks/>
              </p:cNvSpPr>
              <p:nvPr/>
            </p:nvSpPr>
            <p:spPr bwMode="auto">
              <a:xfrm>
                <a:off x="4814888" y="2355851"/>
                <a:ext cx="136525" cy="147638"/>
              </a:xfrm>
              <a:custGeom>
                <a:avLst/>
                <a:gdLst/>
                <a:ahLst/>
                <a:cxnLst>
                  <a:cxn ang="0">
                    <a:pos x="43" y="0"/>
                  </a:cxn>
                  <a:cxn ang="0">
                    <a:pos x="51" y="0"/>
                  </a:cxn>
                  <a:cxn ang="0">
                    <a:pos x="57" y="3"/>
                  </a:cxn>
                  <a:cxn ang="0">
                    <a:pos x="64" y="6"/>
                  </a:cxn>
                  <a:cxn ang="0">
                    <a:pos x="70" y="11"/>
                  </a:cxn>
                  <a:cxn ang="0">
                    <a:pos x="74" y="17"/>
                  </a:cxn>
                  <a:cxn ang="0">
                    <a:pos x="78" y="25"/>
                  </a:cxn>
                  <a:cxn ang="0">
                    <a:pos x="80" y="33"/>
                  </a:cxn>
                  <a:cxn ang="0">
                    <a:pos x="83" y="36"/>
                  </a:cxn>
                  <a:cxn ang="0">
                    <a:pos x="85" y="39"/>
                  </a:cxn>
                  <a:cxn ang="0">
                    <a:pos x="86" y="43"/>
                  </a:cxn>
                  <a:cxn ang="0">
                    <a:pos x="85" y="47"/>
                  </a:cxn>
                  <a:cxn ang="0">
                    <a:pos x="83" y="51"/>
                  </a:cxn>
                  <a:cxn ang="0">
                    <a:pos x="79" y="53"/>
                  </a:cxn>
                  <a:cxn ang="0">
                    <a:pos x="76" y="63"/>
                  </a:cxn>
                  <a:cxn ang="0">
                    <a:pos x="71" y="72"/>
                  </a:cxn>
                  <a:cxn ang="0">
                    <a:pos x="65" y="81"/>
                  </a:cxn>
                  <a:cxn ang="0">
                    <a:pos x="58" y="87"/>
                  </a:cxn>
                  <a:cxn ang="0">
                    <a:pos x="51" y="91"/>
                  </a:cxn>
                  <a:cxn ang="0">
                    <a:pos x="43" y="93"/>
                  </a:cxn>
                  <a:cxn ang="0">
                    <a:pos x="36" y="91"/>
                  </a:cxn>
                  <a:cxn ang="0">
                    <a:pos x="29" y="87"/>
                  </a:cxn>
                  <a:cxn ang="0">
                    <a:pos x="22" y="81"/>
                  </a:cxn>
                  <a:cxn ang="0">
                    <a:pos x="16" y="72"/>
                  </a:cxn>
                  <a:cxn ang="0">
                    <a:pos x="11" y="63"/>
                  </a:cxn>
                  <a:cxn ang="0">
                    <a:pos x="8" y="53"/>
                  </a:cxn>
                  <a:cxn ang="0">
                    <a:pos x="4" y="51"/>
                  </a:cxn>
                  <a:cxn ang="0">
                    <a:pos x="1" y="47"/>
                  </a:cxn>
                  <a:cxn ang="0">
                    <a:pos x="0" y="43"/>
                  </a:cxn>
                  <a:cxn ang="0">
                    <a:pos x="1" y="39"/>
                  </a:cxn>
                  <a:cxn ang="0">
                    <a:pos x="3" y="35"/>
                  </a:cxn>
                  <a:cxn ang="0">
                    <a:pos x="7" y="33"/>
                  </a:cxn>
                  <a:cxn ang="0">
                    <a:pos x="9" y="24"/>
                  </a:cxn>
                  <a:cxn ang="0">
                    <a:pos x="12" y="17"/>
                  </a:cxn>
                  <a:cxn ang="0">
                    <a:pos x="18" y="11"/>
                  </a:cxn>
                  <a:cxn ang="0">
                    <a:pos x="23" y="6"/>
                  </a:cxn>
                  <a:cxn ang="0">
                    <a:pos x="29" y="2"/>
                  </a:cxn>
                  <a:cxn ang="0">
                    <a:pos x="37" y="0"/>
                  </a:cxn>
                  <a:cxn ang="0">
                    <a:pos x="43" y="0"/>
                  </a:cxn>
                </a:cxnLst>
                <a:rect l="0" t="0" r="r" b="b"/>
                <a:pathLst>
                  <a:path w="86" h="93">
                    <a:moveTo>
                      <a:pt x="43" y="0"/>
                    </a:moveTo>
                    <a:lnTo>
                      <a:pt x="51" y="0"/>
                    </a:lnTo>
                    <a:lnTo>
                      <a:pt x="57" y="3"/>
                    </a:lnTo>
                    <a:lnTo>
                      <a:pt x="64" y="6"/>
                    </a:lnTo>
                    <a:lnTo>
                      <a:pt x="70" y="11"/>
                    </a:lnTo>
                    <a:lnTo>
                      <a:pt x="74" y="17"/>
                    </a:lnTo>
                    <a:lnTo>
                      <a:pt x="78" y="25"/>
                    </a:lnTo>
                    <a:lnTo>
                      <a:pt x="80" y="33"/>
                    </a:lnTo>
                    <a:lnTo>
                      <a:pt x="83" y="36"/>
                    </a:lnTo>
                    <a:lnTo>
                      <a:pt x="85" y="39"/>
                    </a:lnTo>
                    <a:lnTo>
                      <a:pt x="86" y="43"/>
                    </a:lnTo>
                    <a:lnTo>
                      <a:pt x="85" y="47"/>
                    </a:lnTo>
                    <a:lnTo>
                      <a:pt x="83" y="51"/>
                    </a:lnTo>
                    <a:lnTo>
                      <a:pt x="79" y="53"/>
                    </a:lnTo>
                    <a:lnTo>
                      <a:pt x="76" y="63"/>
                    </a:lnTo>
                    <a:lnTo>
                      <a:pt x="71" y="72"/>
                    </a:lnTo>
                    <a:lnTo>
                      <a:pt x="65" y="81"/>
                    </a:lnTo>
                    <a:lnTo>
                      <a:pt x="58" y="87"/>
                    </a:lnTo>
                    <a:lnTo>
                      <a:pt x="51" y="91"/>
                    </a:lnTo>
                    <a:lnTo>
                      <a:pt x="43" y="93"/>
                    </a:lnTo>
                    <a:lnTo>
                      <a:pt x="36" y="91"/>
                    </a:lnTo>
                    <a:lnTo>
                      <a:pt x="29" y="87"/>
                    </a:lnTo>
                    <a:lnTo>
                      <a:pt x="22" y="81"/>
                    </a:lnTo>
                    <a:lnTo>
                      <a:pt x="16" y="72"/>
                    </a:lnTo>
                    <a:lnTo>
                      <a:pt x="11" y="63"/>
                    </a:lnTo>
                    <a:lnTo>
                      <a:pt x="8" y="53"/>
                    </a:lnTo>
                    <a:lnTo>
                      <a:pt x="4" y="51"/>
                    </a:lnTo>
                    <a:lnTo>
                      <a:pt x="1" y="47"/>
                    </a:lnTo>
                    <a:lnTo>
                      <a:pt x="0" y="43"/>
                    </a:lnTo>
                    <a:lnTo>
                      <a:pt x="1" y="39"/>
                    </a:lnTo>
                    <a:lnTo>
                      <a:pt x="3" y="35"/>
                    </a:lnTo>
                    <a:lnTo>
                      <a:pt x="7" y="33"/>
                    </a:lnTo>
                    <a:lnTo>
                      <a:pt x="9" y="24"/>
                    </a:lnTo>
                    <a:lnTo>
                      <a:pt x="12" y="17"/>
                    </a:lnTo>
                    <a:lnTo>
                      <a:pt x="18" y="11"/>
                    </a:lnTo>
                    <a:lnTo>
                      <a:pt x="23" y="6"/>
                    </a:lnTo>
                    <a:lnTo>
                      <a:pt x="29" y="2"/>
                    </a:lnTo>
                    <a:lnTo>
                      <a:pt x="37" y="0"/>
                    </a:lnTo>
                    <a:lnTo>
                      <a:pt x="4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cs typeface="+mn-cs"/>
                </a:endParaRPr>
              </a:p>
            </p:txBody>
          </p:sp>
          <p:sp>
            <p:nvSpPr>
              <p:cNvPr id="122" name="Freeform 46">
                <a:extLst>
                  <a:ext uri="{FF2B5EF4-FFF2-40B4-BE49-F238E27FC236}">
                    <a16:creationId xmlns:a16="http://schemas.microsoft.com/office/drawing/2014/main" id="{9C40790A-376D-4449-9003-033902AC5913}"/>
                  </a:ext>
                </a:extLst>
              </p:cNvPr>
              <p:cNvSpPr>
                <a:spLocks/>
              </p:cNvSpPr>
              <p:nvPr/>
            </p:nvSpPr>
            <p:spPr bwMode="auto">
              <a:xfrm>
                <a:off x="5035550" y="2355851"/>
                <a:ext cx="136525" cy="147638"/>
              </a:xfrm>
              <a:custGeom>
                <a:avLst/>
                <a:gdLst/>
                <a:ahLst/>
                <a:cxnLst>
                  <a:cxn ang="0">
                    <a:pos x="44" y="0"/>
                  </a:cxn>
                  <a:cxn ang="0">
                    <a:pos x="50" y="0"/>
                  </a:cxn>
                  <a:cxn ang="0">
                    <a:pos x="58" y="3"/>
                  </a:cxn>
                  <a:cxn ang="0">
                    <a:pos x="64" y="6"/>
                  </a:cxn>
                  <a:cxn ang="0">
                    <a:pos x="70" y="11"/>
                  </a:cxn>
                  <a:cxn ang="0">
                    <a:pos x="74" y="17"/>
                  </a:cxn>
                  <a:cxn ang="0">
                    <a:pos x="78" y="25"/>
                  </a:cxn>
                  <a:cxn ang="0">
                    <a:pos x="80" y="33"/>
                  </a:cxn>
                  <a:cxn ang="0">
                    <a:pos x="83" y="36"/>
                  </a:cxn>
                  <a:cxn ang="0">
                    <a:pos x="85" y="39"/>
                  </a:cxn>
                  <a:cxn ang="0">
                    <a:pos x="86" y="43"/>
                  </a:cxn>
                  <a:cxn ang="0">
                    <a:pos x="85" y="47"/>
                  </a:cxn>
                  <a:cxn ang="0">
                    <a:pos x="82" y="51"/>
                  </a:cxn>
                  <a:cxn ang="0">
                    <a:pos x="79" y="53"/>
                  </a:cxn>
                  <a:cxn ang="0">
                    <a:pos x="76" y="63"/>
                  </a:cxn>
                  <a:cxn ang="0">
                    <a:pos x="71" y="72"/>
                  </a:cxn>
                  <a:cxn ang="0">
                    <a:pos x="65" y="81"/>
                  </a:cxn>
                  <a:cxn ang="0">
                    <a:pos x="58" y="87"/>
                  </a:cxn>
                  <a:cxn ang="0">
                    <a:pos x="51" y="91"/>
                  </a:cxn>
                  <a:cxn ang="0">
                    <a:pos x="44" y="93"/>
                  </a:cxn>
                  <a:cxn ang="0">
                    <a:pos x="36" y="91"/>
                  </a:cxn>
                  <a:cxn ang="0">
                    <a:pos x="29" y="87"/>
                  </a:cxn>
                  <a:cxn ang="0">
                    <a:pos x="22" y="81"/>
                  </a:cxn>
                  <a:cxn ang="0">
                    <a:pos x="16" y="72"/>
                  </a:cxn>
                  <a:cxn ang="0">
                    <a:pos x="11" y="63"/>
                  </a:cxn>
                  <a:cxn ang="0">
                    <a:pos x="8" y="53"/>
                  </a:cxn>
                  <a:cxn ang="0">
                    <a:pos x="4" y="51"/>
                  </a:cxn>
                  <a:cxn ang="0">
                    <a:pos x="1" y="47"/>
                  </a:cxn>
                  <a:cxn ang="0">
                    <a:pos x="0" y="43"/>
                  </a:cxn>
                  <a:cxn ang="0">
                    <a:pos x="1" y="39"/>
                  </a:cxn>
                  <a:cxn ang="0">
                    <a:pos x="3" y="35"/>
                  </a:cxn>
                  <a:cxn ang="0">
                    <a:pos x="7" y="33"/>
                  </a:cxn>
                  <a:cxn ang="0">
                    <a:pos x="9" y="24"/>
                  </a:cxn>
                  <a:cxn ang="0">
                    <a:pos x="12" y="17"/>
                  </a:cxn>
                  <a:cxn ang="0">
                    <a:pos x="17" y="11"/>
                  </a:cxn>
                  <a:cxn ang="0">
                    <a:pos x="23" y="6"/>
                  </a:cxn>
                  <a:cxn ang="0">
                    <a:pos x="30" y="2"/>
                  </a:cxn>
                  <a:cxn ang="0">
                    <a:pos x="37" y="0"/>
                  </a:cxn>
                  <a:cxn ang="0">
                    <a:pos x="44" y="0"/>
                  </a:cxn>
                </a:cxnLst>
                <a:rect l="0" t="0" r="r" b="b"/>
                <a:pathLst>
                  <a:path w="86" h="93">
                    <a:moveTo>
                      <a:pt x="44" y="0"/>
                    </a:moveTo>
                    <a:lnTo>
                      <a:pt x="50" y="0"/>
                    </a:lnTo>
                    <a:lnTo>
                      <a:pt x="58" y="3"/>
                    </a:lnTo>
                    <a:lnTo>
                      <a:pt x="64" y="6"/>
                    </a:lnTo>
                    <a:lnTo>
                      <a:pt x="70" y="11"/>
                    </a:lnTo>
                    <a:lnTo>
                      <a:pt x="74" y="17"/>
                    </a:lnTo>
                    <a:lnTo>
                      <a:pt x="78" y="25"/>
                    </a:lnTo>
                    <a:lnTo>
                      <a:pt x="80" y="33"/>
                    </a:lnTo>
                    <a:lnTo>
                      <a:pt x="83" y="36"/>
                    </a:lnTo>
                    <a:lnTo>
                      <a:pt x="85" y="39"/>
                    </a:lnTo>
                    <a:lnTo>
                      <a:pt x="86" y="43"/>
                    </a:lnTo>
                    <a:lnTo>
                      <a:pt x="85" y="47"/>
                    </a:lnTo>
                    <a:lnTo>
                      <a:pt x="82" y="51"/>
                    </a:lnTo>
                    <a:lnTo>
                      <a:pt x="79" y="53"/>
                    </a:lnTo>
                    <a:lnTo>
                      <a:pt x="76" y="63"/>
                    </a:lnTo>
                    <a:lnTo>
                      <a:pt x="71" y="72"/>
                    </a:lnTo>
                    <a:lnTo>
                      <a:pt x="65" y="81"/>
                    </a:lnTo>
                    <a:lnTo>
                      <a:pt x="58" y="87"/>
                    </a:lnTo>
                    <a:lnTo>
                      <a:pt x="51" y="91"/>
                    </a:lnTo>
                    <a:lnTo>
                      <a:pt x="44" y="93"/>
                    </a:lnTo>
                    <a:lnTo>
                      <a:pt x="36" y="91"/>
                    </a:lnTo>
                    <a:lnTo>
                      <a:pt x="29" y="87"/>
                    </a:lnTo>
                    <a:lnTo>
                      <a:pt x="22" y="81"/>
                    </a:lnTo>
                    <a:lnTo>
                      <a:pt x="16" y="72"/>
                    </a:lnTo>
                    <a:lnTo>
                      <a:pt x="11" y="63"/>
                    </a:lnTo>
                    <a:lnTo>
                      <a:pt x="8" y="53"/>
                    </a:lnTo>
                    <a:lnTo>
                      <a:pt x="4" y="51"/>
                    </a:lnTo>
                    <a:lnTo>
                      <a:pt x="1" y="47"/>
                    </a:lnTo>
                    <a:lnTo>
                      <a:pt x="0" y="43"/>
                    </a:lnTo>
                    <a:lnTo>
                      <a:pt x="1" y="39"/>
                    </a:lnTo>
                    <a:lnTo>
                      <a:pt x="3" y="35"/>
                    </a:lnTo>
                    <a:lnTo>
                      <a:pt x="7" y="33"/>
                    </a:lnTo>
                    <a:lnTo>
                      <a:pt x="9" y="24"/>
                    </a:lnTo>
                    <a:lnTo>
                      <a:pt x="12" y="17"/>
                    </a:lnTo>
                    <a:lnTo>
                      <a:pt x="17" y="11"/>
                    </a:lnTo>
                    <a:lnTo>
                      <a:pt x="23" y="6"/>
                    </a:lnTo>
                    <a:lnTo>
                      <a:pt x="30" y="2"/>
                    </a:lnTo>
                    <a:lnTo>
                      <a:pt x="37" y="0"/>
                    </a:lnTo>
                    <a:lnTo>
                      <a:pt x="4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cs typeface="+mn-cs"/>
                </a:endParaRPr>
              </a:p>
            </p:txBody>
          </p:sp>
          <p:sp>
            <p:nvSpPr>
              <p:cNvPr id="123" name="Freeform 47">
                <a:extLst>
                  <a:ext uri="{FF2B5EF4-FFF2-40B4-BE49-F238E27FC236}">
                    <a16:creationId xmlns:a16="http://schemas.microsoft.com/office/drawing/2014/main" id="{0A773232-377D-46FF-BF63-F41531424709}"/>
                  </a:ext>
                </a:extLst>
              </p:cNvPr>
              <p:cNvSpPr>
                <a:spLocks/>
              </p:cNvSpPr>
              <p:nvPr/>
            </p:nvSpPr>
            <p:spPr bwMode="auto">
              <a:xfrm>
                <a:off x="5253038" y="2355851"/>
                <a:ext cx="136525" cy="147638"/>
              </a:xfrm>
              <a:custGeom>
                <a:avLst/>
                <a:gdLst/>
                <a:ahLst/>
                <a:cxnLst>
                  <a:cxn ang="0">
                    <a:pos x="44" y="0"/>
                  </a:cxn>
                  <a:cxn ang="0">
                    <a:pos x="52" y="1"/>
                  </a:cxn>
                  <a:cxn ang="0">
                    <a:pos x="60" y="4"/>
                  </a:cxn>
                  <a:cxn ang="0">
                    <a:pos x="67" y="9"/>
                  </a:cxn>
                  <a:cxn ang="0">
                    <a:pos x="73" y="15"/>
                  </a:cxn>
                  <a:cxn ang="0">
                    <a:pos x="78" y="24"/>
                  </a:cxn>
                  <a:cxn ang="0">
                    <a:pos x="80" y="33"/>
                  </a:cxn>
                  <a:cxn ang="0">
                    <a:pos x="83" y="36"/>
                  </a:cxn>
                  <a:cxn ang="0">
                    <a:pos x="85" y="39"/>
                  </a:cxn>
                  <a:cxn ang="0">
                    <a:pos x="86" y="43"/>
                  </a:cxn>
                  <a:cxn ang="0">
                    <a:pos x="85" y="47"/>
                  </a:cxn>
                  <a:cxn ang="0">
                    <a:pos x="82" y="51"/>
                  </a:cxn>
                  <a:cxn ang="0">
                    <a:pos x="79" y="53"/>
                  </a:cxn>
                  <a:cxn ang="0">
                    <a:pos x="76" y="63"/>
                  </a:cxn>
                  <a:cxn ang="0">
                    <a:pos x="71" y="72"/>
                  </a:cxn>
                  <a:cxn ang="0">
                    <a:pos x="65" y="81"/>
                  </a:cxn>
                  <a:cxn ang="0">
                    <a:pos x="58" y="87"/>
                  </a:cxn>
                  <a:cxn ang="0">
                    <a:pos x="51" y="91"/>
                  </a:cxn>
                  <a:cxn ang="0">
                    <a:pos x="44" y="93"/>
                  </a:cxn>
                  <a:cxn ang="0">
                    <a:pos x="36" y="91"/>
                  </a:cxn>
                  <a:cxn ang="0">
                    <a:pos x="29" y="87"/>
                  </a:cxn>
                  <a:cxn ang="0">
                    <a:pos x="22" y="81"/>
                  </a:cxn>
                  <a:cxn ang="0">
                    <a:pos x="16" y="72"/>
                  </a:cxn>
                  <a:cxn ang="0">
                    <a:pos x="12" y="63"/>
                  </a:cxn>
                  <a:cxn ang="0">
                    <a:pos x="8" y="53"/>
                  </a:cxn>
                  <a:cxn ang="0">
                    <a:pos x="4" y="51"/>
                  </a:cxn>
                  <a:cxn ang="0">
                    <a:pos x="1" y="47"/>
                  </a:cxn>
                  <a:cxn ang="0">
                    <a:pos x="0" y="43"/>
                  </a:cxn>
                  <a:cxn ang="0">
                    <a:pos x="1" y="39"/>
                  </a:cxn>
                  <a:cxn ang="0">
                    <a:pos x="3" y="35"/>
                  </a:cxn>
                  <a:cxn ang="0">
                    <a:pos x="7" y="33"/>
                  </a:cxn>
                  <a:cxn ang="0">
                    <a:pos x="9" y="23"/>
                  </a:cxn>
                  <a:cxn ang="0">
                    <a:pos x="14" y="15"/>
                  </a:cxn>
                  <a:cxn ang="0">
                    <a:pos x="20" y="8"/>
                  </a:cxn>
                  <a:cxn ang="0">
                    <a:pos x="28" y="3"/>
                  </a:cxn>
                  <a:cxn ang="0">
                    <a:pos x="35" y="1"/>
                  </a:cxn>
                  <a:cxn ang="0">
                    <a:pos x="44" y="0"/>
                  </a:cxn>
                </a:cxnLst>
                <a:rect l="0" t="0" r="r" b="b"/>
                <a:pathLst>
                  <a:path w="86" h="93">
                    <a:moveTo>
                      <a:pt x="44" y="0"/>
                    </a:moveTo>
                    <a:lnTo>
                      <a:pt x="52" y="1"/>
                    </a:lnTo>
                    <a:lnTo>
                      <a:pt x="60" y="4"/>
                    </a:lnTo>
                    <a:lnTo>
                      <a:pt x="67" y="9"/>
                    </a:lnTo>
                    <a:lnTo>
                      <a:pt x="73" y="15"/>
                    </a:lnTo>
                    <a:lnTo>
                      <a:pt x="78" y="24"/>
                    </a:lnTo>
                    <a:lnTo>
                      <a:pt x="80" y="33"/>
                    </a:lnTo>
                    <a:lnTo>
                      <a:pt x="83" y="36"/>
                    </a:lnTo>
                    <a:lnTo>
                      <a:pt x="85" y="39"/>
                    </a:lnTo>
                    <a:lnTo>
                      <a:pt x="86" y="43"/>
                    </a:lnTo>
                    <a:lnTo>
                      <a:pt x="85" y="47"/>
                    </a:lnTo>
                    <a:lnTo>
                      <a:pt x="82" y="51"/>
                    </a:lnTo>
                    <a:lnTo>
                      <a:pt x="79" y="53"/>
                    </a:lnTo>
                    <a:lnTo>
                      <a:pt x="76" y="63"/>
                    </a:lnTo>
                    <a:lnTo>
                      <a:pt x="71" y="72"/>
                    </a:lnTo>
                    <a:lnTo>
                      <a:pt x="65" y="81"/>
                    </a:lnTo>
                    <a:lnTo>
                      <a:pt x="58" y="87"/>
                    </a:lnTo>
                    <a:lnTo>
                      <a:pt x="51" y="91"/>
                    </a:lnTo>
                    <a:lnTo>
                      <a:pt x="44" y="93"/>
                    </a:lnTo>
                    <a:lnTo>
                      <a:pt x="36" y="91"/>
                    </a:lnTo>
                    <a:lnTo>
                      <a:pt x="29" y="87"/>
                    </a:lnTo>
                    <a:lnTo>
                      <a:pt x="22" y="81"/>
                    </a:lnTo>
                    <a:lnTo>
                      <a:pt x="16" y="72"/>
                    </a:lnTo>
                    <a:lnTo>
                      <a:pt x="12" y="63"/>
                    </a:lnTo>
                    <a:lnTo>
                      <a:pt x="8" y="53"/>
                    </a:lnTo>
                    <a:lnTo>
                      <a:pt x="4" y="51"/>
                    </a:lnTo>
                    <a:lnTo>
                      <a:pt x="1" y="47"/>
                    </a:lnTo>
                    <a:lnTo>
                      <a:pt x="0" y="43"/>
                    </a:lnTo>
                    <a:lnTo>
                      <a:pt x="1" y="39"/>
                    </a:lnTo>
                    <a:lnTo>
                      <a:pt x="3" y="35"/>
                    </a:lnTo>
                    <a:lnTo>
                      <a:pt x="7" y="33"/>
                    </a:lnTo>
                    <a:lnTo>
                      <a:pt x="9" y="23"/>
                    </a:lnTo>
                    <a:lnTo>
                      <a:pt x="14" y="15"/>
                    </a:lnTo>
                    <a:lnTo>
                      <a:pt x="20" y="8"/>
                    </a:lnTo>
                    <a:lnTo>
                      <a:pt x="28" y="3"/>
                    </a:lnTo>
                    <a:lnTo>
                      <a:pt x="35" y="1"/>
                    </a:lnTo>
                    <a:lnTo>
                      <a:pt x="4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cs typeface="+mn-cs"/>
                </a:endParaRPr>
              </a:p>
            </p:txBody>
          </p:sp>
          <p:sp>
            <p:nvSpPr>
              <p:cNvPr id="124" name="Freeform 48">
                <a:extLst>
                  <a:ext uri="{FF2B5EF4-FFF2-40B4-BE49-F238E27FC236}">
                    <a16:creationId xmlns:a16="http://schemas.microsoft.com/office/drawing/2014/main" id="{F497029A-FA77-4A5B-805C-F009E15EF585}"/>
                  </a:ext>
                </a:extLst>
              </p:cNvPr>
              <p:cNvSpPr>
                <a:spLocks/>
              </p:cNvSpPr>
              <p:nvPr/>
            </p:nvSpPr>
            <p:spPr bwMode="auto">
              <a:xfrm>
                <a:off x="4702175" y="2217738"/>
                <a:ext cx="138112" cy="149225"/>
              </a:xfrm>
              <a:custGeom>
                <a:avLst/>
                <a:gdLst/>
                <a:ahLst/>
                <a:cxnLst>
                  <a:cxn ang="0">
                    <a:pos x="44" y="0"/>
                  </a:cxn>
                  <a:cxn ang="0">
                    <a:pos x="52" y="1"/>
                  </a:cxn>
                  <a:cxn ang="0">
                    <a:pos x="60" y="4"/>
                  </a:cxn>
                  <a:cxn ang="0">
                    <a:pos x="67" y="9"/>
                  </a:cxn>
                  <a:cxn ang="0">
                    <a:pos x="74" y="15"/>
                  </a:cxn>
                  <a:cxn ang="0">
                    <a:pos x="78" y="24"/>
                  </a:cxn>
                  <a:cxn ang="0">
                    <a:pos x="81" y="33"/>
                  </a:cxn>
                  <a:cxn ang="0">
                    <a:pos x="84" y="36"/>
                  </a:cxn>
                  <a:cxn ang="0">
                    <a:pos x="86" y="39"/>
                  </a:cxn>
                  <a:cxn ang="0">
                    <a:pos x="87" y="43"/>
                  </a:cxn>
                  <a:cxn ang="0">
                    <a:pos x="86" y="47"/>
                  </a:cxn>
                  <a:cxn ang="0">
                    <a:pos x="83" y="51"/>
                  </a:cxn>
                  <a:cxn ang="0">
                    <a:pos x="79" y="53"/>
                  </a:cxn>
                  <a:cxn ang="0">
                    <a:pos x="76" y="63"/>
                  </a:cxn>
                  <a:cxn ang="0">
                    <a:pos x="72" y="73"/>
                  </a:cxn>
                  <a:cxn ang="0">
                    <a:pos x="66" y="81"/>
                  </a:cxn>
                  <a:cxn ang="0">
                    <a:pos x="59" y="88"/>
                  </a:cxn>
                  <a:cxn ang="0">
                    <a:pos x="51" y="92"/>
                  </a:cxn>
                  <a:cxn ang="0">
                    <a:pos x="44" y="94"/>
                  </a:cxn>
                  <a:cxn ang="0">
                    <a:pos x="36" y="92"/>
                  </a:cxn>
                  <a:cxn ang="0">
                    <a:pos x="29" y="88"/>
                  </a:cxn>
                  <a:cxn ang="0">
                    <a:pos x="23" y="81"/>
                  </a:cxn>
                  <a:cxn ang="0">
                    <a:pos x="16" y="73"/>
                  </a:cxn>
                  <a:cxn ang="0">
                    <a:pos x="12" y="63"/>
                  </a:cxn>
                  <a:cxn ang="0">
                    <a:pos x="9" y="53"/>
                  </a:cxn>
                  <a:cxn ang="0">
                    <a:pos x="4" y="52"/>
                  </a:cxn>
                  <a:cxn ang="0">
                    <a:pos x="1" y="48"/>
                  </a:cxn>
                  <a:cxn ang="0">
                    <a:pos x="0" y="43"/>
                  </a:cxn>
                  <a:cxn ang="0">
                    <a:pos x="1" y="39"/>
                  </a:cxn>
                  <a:cxn ang="0">
                    <a:pos x="4" y="35"/>
                  </a:cxn>
                  <a:cxn ang="0">
                    <a:pos x="8" y="33"/>
                  </a:cxn>
                  <a:cxn ang="0">
                    <a:pos x="10" y="23"/>
                  </a:cxn>
                  <a:cxn ang="0">
                    <a:pos x="15" y="15"/>
                  </a:cxn>
                  <a:cxn ang="0">
                    <a:pos x="20" y="9"/>
                  </a:cxn>
                  <a:cxn ang="0">
                    <a:pos x="28" y="3"/>
                  </a:cxn>
                  <a:cxn ang="0">
                    <a:pos x="36" y="1"/>
                  </a:cxn>
                  <a:cxn ang="0">
                    <a:pos x="44" y="0"/>
                  </a:cxn>
                </a:cxnLst>
                <a:rect l="0" t="0" r="r" b="b"/>
                <a:pathLst>
                  <a:path w="87" h="94">
                    <a:moveTo>
                      <a:pt x="44" y="0"/>
                    </a:moveTo>
                    <a:lnTo>
                      <a:pt x="52" y="1"/>
                    </a:lnTo>
                    <a:lnTo>
                      <a:pt x="60" y="4"/>
                    </a:lnTo>
                    <a:lnTo>
                      <a:pt x="67" y="9"/>
                    </a:lnTo>
                    <a:lnTo>
                      <a:pt x="74" y="15"/>
                    </a:lnTo>
                    <a:lnTo>
                      <a:pt x="78" y="24"/>
                    </a:lnTo>
                    <a:lnTo>
                      <a:pt x="81" y="33"/>
                    </a:lnTo>
                    <a:lnTo>
                      <a:pt x="84" y="36"/>
                    </a:lnTo>
                    <a:lnTo>
                      <a:pt x="86" y="39"/>
                    </a:lnTo>
                    <a:lnTo>
                      <a:pt x="87" y="43"/>
                    </a:lnTo>
                    <a:lnTo>
                      <a:pt x="86" y="47"/>
                    </a:lnTo>
                    <a:lnTo>
                      <a:pt x="83" y="51"/>
                    </a:lnTo>
                    <a:lnTo>
                      <a:pt x="79" y="53"/>
                    </a:lnTo>
                    <a:lnTo>
                      <a:pt x="76" y="63"/>
                    </a:lnTo>
                    <a:lnTo>
                      <a:pt x="72" y="73"/>
                    </a:lnTo>
                    <a:lnTo>
                      <a:pt x="66" y="81"/>
                    </a:lnTo>
                    <a:lnTo>
                      <a:pt x="59" y="88"/>
                    </a:lnTo>
                    <a:lnTo>
                      <a:pt x="51" y="92"/>
                    </a:lnTo>
                    <a:lnTo>
                      <a:pt x="44" y="94"/>
                    </a:lnTo>
                    <a:lnTo>
                      <a:pt x="36" y="92"/>
                    </a:lnTo>
                    <a:lnTo>
                      <a:pt x="29" y="88"/>
                    </a:lnTo>
                    <a:lnTo>
                      <a:pt x="23" y="81"/>
                    </a:lnTo>
                    <a:lnTo>
                      <a:pt x="16" y="73"/>
                    </a:lnTo>
                    <a:lnTo>
                      <a:pt x="12" y="63"/>
                    </a:lnTo>
                    <a:lnTo>
                      <a:pt x="9" y="53"/>
                    </a:lnTo>
                    <a:lnTo>
                      <a:pt x="4" y="52"/>
                    </a:lnTo>
                    <a:lnTo>
                      <a:pt x="1" y="48"/>
                    </a:lnTo>
                    <a:lnTo>
                      <a:pt x="0" y="43"/>
                    </a:lnTo>
                    <a:lnTo>
                      <a:pt x="1" y="39"/>
                    </a:lnTo>
                    <a:lnTo>
                      <a:pt x="4" y="35"/>
                    </a:lnTo>
                    <a:lnTo>
                      <a:pt x="8" y="33"/>
                    </a:lnTo>
                    <a:lnTo>
                      <a:pt x="10" y="23"/>
                    </a:lnTo>
                    <a:lnTo>
                      <a:pt x="15" y="15"/>
                    </a:lnTo>
                    <a:lnTo>
                      <a:pt x="20" y="9"/>
                    </a:lnTo>
                    <a:lnTo>
                      <a:pt x="28" y="3"/>
                    </a:lnTo>
                    <a:lnTo>
                      <a:pt x="36" y="1"/>
                    </a:lnTo>
                    <a:lnTo>
                      <a:pt x="4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cs typeface="+mn-cs"/>
                </a:endParaRPr>
              </a:p>
            </p:txBody>
          </p:sp>
          <p:sp>
            <p:nvSpPr>
              <p:cNvPr id="125" name="Freeform 49">
                <a:extLst>
                  <a:ext uri="{FF2B5EF4-FFF2-40B4-BE49-F238E27FC236}">
                    <a16:creationId xmlns:a16="http://schemas.microsoft.com/office/drawing/2014/main" id="{09F6FF88-6DC1-4120-B9F2-681C9071E940}"/>
                  </a:ext>
                </a:extLst>
              </p:cNvPr>
              <p:cNvSpPr>
                <a:spLocks/>
              </p:cNvSpPr>
              <p:nvPr/>
            </p:nvSpPr>
            <p:spPr bwMode="auto">
              <a:xfrm>
                <a:off x="4922838" y="2217738"/>
                <a:ext cx="136525" cy="149225"/>
              </a:xfrm>
              <a:custGeom>
                <a:avLst/>
                <a:gdLst/>
                <a:ahLst/>
                <a:cxnLst>
                  <a:cxn ang="0">
                    <a:pos x="44" y="0"/>
                  </a:cxn>
                  <a:cxn ang="0">
                    <a:pos x="52" y="1"/>
                  </a:cxn>
                  <a:cxn ang="0">
                    <a:pos x="60" y="4"/>
                  </a:cxn>
                  <a:cxn ang="0">
                    <a:pos x="67" y="9"/>
                  </a:cxn>
                  <a:cxn ang="0">
                    <a:pos x="73" y="15"/>
                  </a:cxn>
                  <a:cxn ang="0">
                    <a:pos x="78" y="24"/>
                  </a:cxn>
                  <a:cxn ang="0">
                    <a:pos x="80" y="33"/>
                  </a:cxn>
                  <a:cxn ang="0">
                    <a:pos x="83" y="36"/>
                  </a:cxn>
                  <a:cxn ang="0">
                    <a:pos x="85" y="39"/>
                  </a:cxn>
                  <a:cxn ang="0">
                    <a:pos x="86" y="43"/>
                  </a:cxn>
                  <a:cxn ang="0">
                    <a:pos x="85" y="47"/>
                  </a:cxn>
                  <a:cxn ang="0">
                    <a:pos x="82" y="51"/>
                  </a:cxn>
                  <a:cxn ang="0">
                    <a:pos x="79" y="53"/>
                  </a:cxn>
                  <a:cxn ang="0">
                    <a:pos x="76" y="63"/>
                  </a:cxn>
                  <a:cxn ang="0">
                    <a:pos x="71" y="73"/>
                  </a:cxn>
                  <a:cxn ang="0">
                    <a:pos x="65" y="81"/>
                  </a:cxn>
                  <a:cxn ang="0">
                    <a:pos x="58" y="88"/>
                  </a:cxn>
                  <a:cxn ang="0">
                    <a:pos x="51" y="92"/>
                  </a:cxn>
                  <a:cxn ang="0">
                    <a:pos x="44" y="94"/>
                  </a:cxn>
                  <a:cxn ang="0">
                    <a:pos x="36" y="92"/>
                  </a:cxn>
                  <a:cxn ang="0">
                    <a:pos x="29" y="88"/>
                  </a:cxn>
                  <a:cxn ang="0">
                    <a:pos x="22" y="81"/>
                  </a:cxn>
                  <a:cxn ang="0">
                    <a:pos x="16" y="73"/>
                  </a:cxn>
                  <a:cxn ang="0">
                    <a:pos x="11" y="63"/>
                  </a:cxn>
                  <a:cxn ang="0">
                    <a:pos x="8" y="53"/>
                  </a:cxn>
                  <a:cxn ang="0">
                    <a:pos x="4" y="52"/>
                  </a:cxn>
                  <a:cxn ang="0">
                    <a:pos x="1" y="48"/>
                  </a:cxn>
                  <a:cxn ang="0">
                    <a:pos x="0" y="43"/>
                  </a:cxn>
                  <a:cxn ang="0">
                    <a:pos x="1" y="39"/>
                  </a:cxn>
                  <a:cxn ang="0">
                    <a:pos x="3" y="35"/>
                  </a:cxn>
                  <a:cxn ang="0">
                    <a:pos x="7" y="33"/>
                  </a:cxn>
                  <a:cxn ang="0">
                    <a:pos x="9" y="23"/>
                  </a:cxn>
                  <a:cxn ang="0">
                    <a:pos x="14" y="15"/>
                  </a:cxn>
                  <a:cxn ang="0">
                    <a:pos x="20" y="9"/>
                  </a:cxn>
                  <a:cxn ang="0">
                    <a:pos x="27" y="3"/>
                  </a:cxn>
                  <a:cxn ang="0">
                    <a:pos x="35" y="1"/>
                  </a:cxn>
                  <a:cxn ang="0">
                    <a:pos x="44" y="0"/>
                  </a:cxn>
                </a:cxnLst>
                <a:rect l="0" t="0" r="r" b="b"/>
                <a:pathLst>
                  <a:path w="86" h="94">
                    <a:moveTo>
                      <a:pt x="44" y="0"/>
                    </a:moveTo>
                    <a:lnTo>
                      <a:pt x="52" y="1"/>
                    </a:lnTo>
                    <a:lnTo>
                      <a:pt x="60" y="4"/>
                    </a:lnTo>
                    <a:lnTo>
                      <a:pt x="67" y="9"/>
                    </a:lnTo>
                    <a:lnTo>
                      <a:pt x="73" y="15"/>
                    </a:lnTo>
                    <a:lnTo>
                      <a:pt x="78" y="24"/>
                    </a:lnTo>
                    <a:lnTo>
                      <a:pt x="80" y="33"/>
                    </a:lnTo>
                    <a:lnTo>
                      <a:pt x="83" y="36"/>
                    </a:lnTo>
                    <a:lnTo>
                      <a:pt x="85" y="39"/>
                    </a:lnTo>
                    <a:lnTo>
                      <a:pt x="86" y="43"/>
                    </a:lnTo>
                    <a:lnTo>
                      <a:pt x="85" y="47"/>
                    </a:lnTo>
                    <a:lnTo>
                      <a:pt x="82" y="51"/>
                    </a:lnTo>
                    <a:lnTo>
                      <a:pt x="79" y="53"/>
                    </a:lnTo>
                    <a:lnTo>
                      <a:pt x="76" y="63"/>
                    </a:lnTo>
                    <a:lnTo>
                      <a:pt x="71" y="73"/>
                    </a:lnTo>
                    <a:lnTo>
                      <a:pt x="65" y="81"/>
                    </a:lnTo>
                    <a:lnTo>
                      <a:pt x="58" y="88"/>
                    </a:lnTo>
                    <a:lnTo>
                      <a:pt x="51" y="92"/>
                    </a:lnTo>
                    <a:lnTo>
                      <a:pt x="44" y="94"/>
                    </a:lnTo>
                    <a:lnTo>
                      <a:pt x="36" y="92"/>
                    </a:lnTo>
                    <a:lnTo>
                      <a:pt x="29" y="88"/>
                    </a:lnTo>
                    <a:lnTo>
                      <a:pt x="22" y="81"/>
                    </a:lnTo>
                    <a:lnTo>
                      <a:pt x="16" y="73"/>
                    </a:lnTo>
                    <a:lnTo>
                      <a:pt x="11" y="63"/>
                    </a:lnTo>
                    <a:lnTo>
                      <a:pt x="8" y="53"/>
                    </a:lnTo>
                    <a:lnTo>
                      <a:pt x="4" y="52"/>
                    </a:lnTo>
                    <a:lnTo>
                      <a:pt x="1" y="48"/>
                    </a:lnTo>
                    <a:lnTo>
                      <a:pt x="0" y="43"/>
                    </a:lnTo>
                    <a:lnTo>
                      <a:pt x="1" y="39"/>
                    </a:lnTo>
                    <a:lnTo>
                      <a:pt x="3" y="35"/>
                    </a:lnTo>
                    <a:lnTo>
                      <a:pt x="7" y="33"/>
                    </a:lnTo>
                    <a:lnTo>
                      <a:pt x="9" y="23"/>
                    </a:lnTo>
                    <a:lnTo>
                      <a:pt x="14" y="15"/>
                    </a:lnTo>
                    <a:lnTo>
                      <a:pt x="20" y="9"/>
                    </a:lnTo>
                    <a:lnTo>
                      <a:pt x="27" y="3"/>
                    </a:lnTo>
                    <a:lnTo>
                      <a:pt x="35" y="1"/>
                    </a:lnTo>
                    <a:lnTo>
                      <a:pt x="4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cs typeface="+mn-cs"/>
                </a:endParaRPr>
              </a:p>
            </p:txBody>
          </p:sp>
          <p:sp>
            <p:nvSpPr>
              <p:cNvPr id="126" name="Freeform 50">
                <a:extLst>
                  <a:ext uri="{FF2B5EF4-FFF2-40B4-BE49-F238E27FC236}">
                    <a16:creationId xmlns:a16="http://schemas.microsoft.com/office/drawing/2014/main" id="{E1D1299A-A623-489A-8D80-A28654DDC2DC}"/>
                  </a:ext>
                </a:extLst>
              </p:cNvPr>
              <p:cNvSpPr>
                <a:spLocks/>
              </p:cNvSpPr>
              <p:nvPr/>
            </p:nvSpPr>
            <p:spPr bwMode="auto">
              <a:xfrm>
                <a:off x="5141913" y="2217738"/>
                <a:ext cx="138112" cy="149225"/>
              </a:xfrm>
              <a:custGeom>
                <a:avLst/>
                <a:gdLst/>
                <a:ahLst/>
                <a:cxnLst>
                  <a:cxn ang="0">
                    <a:pos x="44" y="0"/>
                  </a:cxn>
                  <a:cxn ang="0">
                    <a:pos x="53" y="1"/>
                  </a:cxn>
                  <a:cxn ang="0">
                    <a:pos x="60" y="4"/>
                  </a:cxn>
                  <a:cxn ang="0">
                    <a:pos x="68" y="9"/>
                  </a:cxn>
                  <a:cxn ang="0">
                    <a:pos x="74" y="15"/>
                  </a:cxn>
                  <a:cxn ang="0">
                    <a:pos x="78" y="24"/>
                  </a:cxn>
                  <a:cxn ang="0">
                    <a:pos x="81" y="33"/>
                  </a:cxn>
                  <a:cxn ang="0">
                    <a:pos x="84" y="36"/>
                  </a:cxn>
                  <a:cxn ang="0">
                    <a:pos x="86" y="39"/>
                  </a:cxn>
                  <a:cxn ang="0">
                    <a:pos x="87" y="43"/>
                  </a:cxn>
                  <a:cxn ang="0">
                    <a:pos x="86" y="47"/>
                  </a:cxn>
                  <a:cxn ang="0">
                    <a:pos x="83" y="51"/>
                  </a:cxn>
                  <a:cxn ang="0">
                    <a:pos x="80" y="53"/>
                  </a:cxn>
                  <a:cxn ang="0">
                    <a:pos x="76" y="63"/>
                  </a:cxn>
                  <a:cxn ang="0">
                    <a:pos x="72" y="73"/>
                  </a:cxn>
                  <a:cxn ang="0">
                    <a:pos x="66" y="81"/>
                  </a:cxn>
                  <a:cxn ang="0">
                    <a:pos x="59" y="88"/>
                  </a:cxn>
                  <a:cxn ang="0">
                    <a:pos x="52" y="92"/>
                  </a:cxn>
                  <a:cxn ang="0">
                    <a:pos x="44" y="94"/>
                  </a:cxn>
                  <a:cxn ang="0">
                    <a:pos x="37" y="92"/>
                  </a:cxn>
                  <a:cxn ang="0">
                    <a:pos x="29" y="88"/>
                  </a:cxn>
                  <a:cxn ang="0">
                    <a:pos x="23" y="81"/>
                  </a:cxn>
                  <a:cxn ang="0">
                    <a:pos x="17" y="73"/>
                  </a:cxn>
                  <a:cxn ang="0">
                    <a:pos x="12" y="63"/>
                  </a:cxn>
                  <a:cxn ang="0">
                    <a:pos x="9" y="53"/>
                  </a:cxn>
                  <a:cxn ang="0">
                    <a:pos x="5" y="52"/>
                  </a:cxn>
                  <a:cxn ang="0">
                    <a:pos x="2" y="48"/>
                  </a:cxn>
                  <a:cxn ang="0">
                    <a:pos x="0" y="43"/>
                  </a:cxn>
                  <a:cxn ang="0">
                    <a:pos x="2" y="39"/>
                  </a:cxn>
                  <a:cxn ang="0">
                    <a:pos x="4" y="35"/>
                  </a:cxn>
                  <a:cxn ang="0">
                    <a:pos x="8" y="33"/>
                  </a:cxn>
                  <a:cxn ang="0">
                    <a:pos x="10" y="23"/>
                  </a:cxn>
                  <a:cxn ang="0">
                    <a:pos x="15" y="15"/>
                  </a:cxn>
                  <a:cxn ang="0">
                    <a:pos x="21" y="9"/>
                  </a:cxn>
                  <a:cxn ang="0">
                    <a:pos x="28" y="3"/>
                  </a:cxn>
                  <a:cxn ang="0">
                    <a:pos x="36" y="1"/>
                  </a:cxn>
                  <a:cxn ang="0">
                    <a:pos x="44" y="0"/>
                  </a:cxn>
                </a:cxnLst>
                <a:rect l="0" t="0" r="r" b="b"/>
                <a:pathLst>
                  <a:path w="87" h="94">
                    <a:moveTo>
                      <a:pt x="44" y="0"/>
                    </a:moveTo>
                    <a:lnTo>
                      <a:pt x="53" y="1"/>
                    </a:lnTo>
                    <a:lnTo>
                      <a:pt x="60" y="4"/>
                    </a:lnTo>
                    <a:lnTo>
                      <a:pt x="68" y="9"/>
                    </a:lnTo>
                    <a:lnTo>
                      <a:pt x="74" y="15"/>
                    </a:lnTo>
                    <a:lnTo>
                      <a:pt x="78" y="24"/>
                    </a:lnTo>
                    <a:lnTo>
                      <a:pt x="81" y="33"/>
                    </a:lnTo>
                    <a:lnTo>
                      <a:pt x="84" y="36"/>
                    </a:lnTo>
                    <a:lnTo>
                      <a:pt x="86" y="39"/>
                    </a:lnTo>
                    <a:lnTo>
                      <a:pt x="87" y="43"/>
                    </a:lnTo>
                    <a:lnTo>
                      <a:pt x="86" y="47"/>
                    </a:lnTo>
                    <a:lnTo>
                      <a:pt x="83" y="51"/>
                    </a:lnTo>
                    <a:lnTo>
                      <a:pt x="80" y="53"/>
                    </a:lnTo>
                    <a:lnTo>
                      <a:pt x="76" y="63"/>
                    </a:lnTo>
                    <a:lnTo>
                      <a:pt x="72" y="73"/>
                    </a:lnTo>
                    <a:lnTo>
                      <a:pt x="66" y="81"/>
                    </a:lnTo>
                    <a:lnTo>
                      <a:pt x="59" y="88"/>
                    </a:lnTo>
                    <a:lnTo>
                      <a:pt x="52" y="92"/>
                    </a:lnTo>
                    <a:lnTo>
                      <a:pt x="44" y="94"/>
                    </a:lnTo>
                    <a:lnTo>
                      <a:pt x="37" y="92"/>
                    </a:lnTo>
                    <a:lnTo>
                      <a:pt x="29" y="88"/>
                    </a:lnTo>
                    <a:lnTo>
                      <a:pt x="23" y="81"/>
                    </a:lnTo>
                    <a:lnTo>
                      <a:pt x="17" y="73"/>
                    </a:lnTo>
                    <a:lnTo>
                      <a:pt x="12" y="63"/>
                    </a:lnTo>
                    <a:lnTo>
                      <a:pt x="9" y="53"/>
                    </a:lnTo>
                    <a:lnTo>
                      <a:pt x="5" y="52"/>
                    </a:lnTo>
                    <a:lnTo>
                      <a:pt x="2" y="48"/>
                    </a:lnTo>
                    <a:lnTo>
                      <a:pt x="0" y="43"/>
                    </a:lnTo>
                    <a:lnTo>
                      <a:pt x="2" y="39"/>
                    </a:lnTo>
                    <a:lnTo>
                      <a:pt x="4" y="35"/>
                    </a:lnTo>
                    <a:lnTo>
                      <a:pt x="8" y="33"/>
                    </a:lnTo>
                    <a:lnTo>
                      <a:pt x="10" y="23"/>
                    </a:lnTo>
                    <a:lnTo>
                      <a:pt x="15" y="15"/>
                    </a:lnTo>
                    <a:lnTo>
                      <a:pt x="21" y="9"/>
                    </a:lnTo>
                    <a:lnTo>
                      <a:pt x="28" y="3"/>
                    </a:lnTo>
                    <a:lnTo>
                      <a:pt x="36" y="1"/>
                    </a:lnTo>
                    <a:lnTo>
                      <a:pt x="4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cs typeface="+mn-cs"/>
                </a:endParaRPr>
              </a:p>
            </p:txBody>
          </p:sp>
          <p:sp>
            <p:nvSpPr>
              <p:cNvPr id="127" name="Freeform 51">
                <a:extLst>
                  <a:ext uri="{FF2B5EF4-FFF2-40B4-BE49-F238E27FC236}">
                    <a16:creationId xmlns:a16="http://schemas.microsoft.com/office/drawing/2014/main" id="{D4DFBB19-055C-4F31-8CC3-DC653C9C5788}"/>
                  </a:ext>
                </a:extLst>
              </p:cNvPr>
              <p:cNvSpPr>
                <a:spLocks/>
              </p:cNvSpPr>
              <p:nvPr/>
            </p:nvSpPr>
            <p:spPr bwMode="auto">
              <a:xfrm>
                <a:off x="4814888" y="2070101"/>
                <a:ext cx="136525" cy="147638"/>
              </a:xfrm>
              <a:custGeom>
                <a:avLst/>
                <a:gdLst/>
                <a:ahLst/>
                <a:cxnLst>
                  <a:cxn ang="0">
                    <a:pos x="43" y="0"/>
                  </a:cxn>
                  <a:cxn ang="0">
                    <a:pos x="51" y="0"/>
                  </a:cxn>
                  <a:cxn ang="0">
                    <a:pos x="57" y="3"/>
                  </a:cxn>
                  <a:cxn ang="0">
                    <a:pos x="64" y="6"/>
                  </a:cxn>
                  <a:cxn ang="0">
                    <a:pos x="70" y="11"/>
                  </a:cxn>
                  <a:cxn ang="0">
                    <a:pos x="74" y="17"/>
                  </a:cxn>
                  <a:cxn ang="0">
                    <a:pos x="78" y="24"/>
                  </a:cxn>
                  <a:cxn ang="0">
                    <a:pos x="80" y="33"/>
                  </a:cxn>
                  <a:cxn ang="0">
                    <a:pos x="83" y="35"/>
                  </a:cxn>
                  <a:cxn ang="0">
                    <a:pos x="85" y="38"/>
                  </a:cxn>
                  <a:cxn ang="0">
                    <a:pos x="86" y="43"/>
                  </a:cxn>
                  <a:cxn ang="0">
                    <a:pos x="85" y="47"/>
                  </a:cxn>
                  <a:cxn ang="0">
                    <a:pos x="82" y="50"/>
                  </a:cxn>
                  <a:cxn ang="0">
                    <a:pos x="79" y="52"/>
                  </a:cxn>
                  <a:cxn ang="0">
                    <a:pos x="75" y="63"/>
                  </a:cxn>
                  <a:cxn ang="0">
                    <a:pos x="71" y="72"/>
                  </a:cxn>
                  <a:cxn ang="0">
                    <a:pos x="65" y="80"/>
                  </a:cxn>
                  <a:cxn ang="0">
                    <a:pos x="58" y="87"/>
                  </a:cxn>
                  <a:cxn ang="0">
                    <a:pos x="51" y="91"/>
                  </a:cxn>
                  <a:cxn ang="0">
                    <a:pos x="43" y="93"/>
                  </a:cxn>
                  <a:cxn ang="0">
                    <a:pos x="36" y="91"/>
                  </a:cxn>
                  <a:cxn ang="0">
                    <a:pos x="28" y="87"/>
                  </a:cxn>
                  <a:cxn ang="0">
                    <a:pos x="22" y="81"/>
                  </a:cxn>
                  <a:cxn ang="0">
                    <a:pos x="16" y="73"/>
                  </a:cxn>
                  <a:cxn ang="0">
                    <a:pos x="11" y="63"/>
                  </a:cxn>
                  <a:cxn ang="0">
                    <a:pos x="8" y="53"/>
                  </a:cxn>
                  <a:cxn ang="0">
                    <a:pos x="4" y="51"/>
                  </a:cxn>
                  <a:cxn ang="0">
                    <a:pos x="1" y="48"/>
                  </a:cxn>
                  <a:cxn ang="0">
                    <a:pos x="0" y="43"/>
                  </a:cxn>
                  <a:cxn ang="0">
                    <a:pos x="1" y="38"/>
                  </a:cxn>
                  <a:cxn ang="0">
                    <a:pos x="3" y="35"/>
                  </a:cxn>
                  <a:cxn ang="0">
                    <a:pos x="7" y="33"/>
                  </a:cxn>
                  <a:cxn ang="0">
                    <a:pos x="9" y="23"/>
                  </a:cxn>
                  <a:cxn ang="0">
                    <a:pos x="14" y="15"/>
                  </a:cxn>
                  <a:cxn ang="0">
                    <a:pos x="20" y="8"/>
                  </a:cxn>
                  <a:cxn ang="0">
                    <a:pos x="27" y="3"/>
                  </a:cxn>
                  <a:cxn ang="0">
                    <a:pos x="35" y="1"/>
                  </a:cxn>
                  <a:cxn ang="0">
                    <a:pos x="43" y="0"/>
                  </a:cxn>
                </a:cxnLst>
                <a:rect l="0" t="0" r="r" b="b"/>
                <a:pathLst>
                  <a:path w="86" h="93">
                    <a:moveTo>
                      <a:pt x="43" y="0"/>
                    </a:moveTo>
                    <a:lnTo>
                      <a:pt x="51" y="0"/>
                    </a:lnTo>
                    <a:lnTo>
                      <a:pt x="57" y="3"/>
                    </a:lnTo>
                    <a:lnTo>
                      <a:pt x="64" y="6"/>
                    </a:lnTo>
                    <a:lnTo>
                      <a:pt x="70" y="11"/>
                    </a:lnTo>
                    <a:lnTo>
                      <a:pt x="74" y="17"/>
                    </a:lnTo>
                    <a:lnTo>
                      <a:pt x="78" y="24"/>
                    </a:lnTo>
                    <a:lnTo>
                      <a:pt x="80" y="33"/>
                    </a:lnTo>
                    <a:lnTo>
                      <a:pt x="83" y="35"/>
                    </a:lnTo>
                    <a:lnTo>
                      <a:pt x="85" y="38"/>
                    </a:lnTo>
                    <a:lnTo>
                      <a:pt x="86" y="43"/>
                    </a:lnTo>
                    <a:lnTo>
                      <a:pt x="85" y="47"/>
                    </a:lnTo>
                    <a:lnTo>
                      <a:pt x="82" y="50"/>
                    </a:lnTo>
                    <a:lnTo>
                      <a:pt x="79" y="52"/>
                    </a:lnTo>
                    <a:lnTo>
                      <a:pt x="75" y="63"/>
                    </a:lnTo>
                    <a:lnTo>
                      <a:pt x="71" y="72"/>
                    </a:lnTo>
                    <a:lnTo>
                      <a:pt x="65" y="80"/>
                    </a:lnTo>
                    <a:lnTo>
                      <a:pt x="58" y="87"/>
                    </a:lnTo>
                    <a:lnTo>
                      <a:pt x="51" y="91"/>
                    </a:lnTo>
                    <a:lnTo>
                      <a:pt x="43" y="93"/>
                    </a:lnTo>
                    <a:lnTo>
                      <a:pt x="36" y="91"/>
                    </a:lnTo>
                    <a:lnTo>
                      <a:pt x="28" y="87"/>
                    </a:lnTo>
                    <a:lnTo>
                      <a:pt x="22" y="81"/>
                    </a:lnTo>
                    <a:lnTo>
                      <a:pt x="16" y="73"/>
                    </a:lnTo>
                    <a:lnTo>
                      <a:pt x="11" y="63"/>
                    </a:lnTo>
                    <a:lnTo>
                      <a:pt x="8" y="53"/>
                    </a:lnTo>
                    <a:lnTo>
                      <a:pt x="4" y="51"/>
                    </a:lnTo>
                    <a:lnTo>
                      <a:pt x="1" y="48"/>
                    </a:lnTo>
                    <a:lnTo>
                      <a:pt x="0" y="43"/>
                    </a:lnTo>
                    <a:lnTo>
                      <a:pt x="1" y="38"/>
                    </a:lnTo>
                    <a:lnTo>
                      <a:pt x="3" y="35"/>
                    </a:lnTo>
                    <a:lnTo>
                      <a:pt x="7" y="33"/>
                    </a:lnTo>
                    <a:lnTo>
                      <a:pt x="9" y="23"/>
                    </a:lnTo>
                    <a:lnTo>
                      <a:pt x="14" y="15"/>
                    </a:lnTo>
                    <a:lnTo>
                      <a:pt x="20" y="8"/>
                    </a:lnTo>
                    <a:lnTo>
                      <a:pt x="27" y="3"/>
                    </a:lnTo>
                    <a:lnTo>
                      <a:pt x="35" y="1"/>
                    </a:lnTo>
                    <a:lnTo>
                      <a:pt x="4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cs typeface="+mn-cs"/>
                </a:endParaRPr>
              </a:p>
            </p:txBody>
          </p:sp>
          <p:sp>
            <p:nvSpPr>
              <p:cNvPr id="128" name="Freeform 52">
                <a:extLst>
                  <a:ext uri="{FF2B5EF4-FFF2-40B4-BE49-F238E27FC236}">
                    <a16:creationId xmlns:a16="http://schemas.microsoft.com/office/drawing/2014/main" id="{AC77D4C5-9650-4608-B818-4F593473C33A}"/>
                  </a:ext>
                </a:extLst>
              </p:cNvPr>
              <p:cNvSpPr>
                <a:spLocks/>
              </p:cNvSpPr>
              <p:nvPr/>
            </p:nvSpPr>
            <p:spPr bwMode="auto">
              <a:xfrm>
                <a:off x="5033963" y="2070101"/>
                <a:ext cx="136525" cy="147638"/>
              </a:xfrm>
              <a:custGeom>
                <a:avLst/>
                <a:gdLst/>
                <a:ahLst/>
                <a:cxnLst>
                  <a:cxn ang="0">
                    <a:pos x="44" y="0"/>
                  </a:cxn>
                  <a:cxn ang="0">
                    <a:pos x="51" y="0"/>
                  </a:cxn>
                  <a:cxn ang="0">
                    <a:pos x="58" y="3"/>
                  </a:cxn>
                  <a:cxn ang="0">
                    <a:pos x="64" y="6"/>
                  </a:cxn>
                  <a:cxn ang="0">
                    <a:pos x="70" y="11"/>
                  </a:cxn>
                  <a:cxn ang="0">
                    <a:pos x="75" y="17"/>
                  </a:cxn>
                  <a:cxn ang="0">
                    <a:pos x="78" y="24"/>
                  </a:cxn>
                  <a:cxn ang="0">
                    <a:pos x="80" y="33"/>
                  </a:cxn>
                  <a:cxn ang="0">
                    <a:pos x="83" y="35"/>
                  </a:cxn>
                  <a:cxn ang="0">
                    <a:pos x="85" y="38"/>
                  </a:cxn>
                  <a:cxn ang="0">
                    <a:pos x="86" y="43"/>
                  </a:cxn>
                  <a:cxn ang="0">
                    <a:pos x="85" y="47"/>
                  </a:cxn>
                  <a:cxn ang="0">
                    <a:pos x="82" y="50"/>
                  </a:cxn>
                  <a:cxn ang="0">
                    <a:pos x="79" y="52"/>
                  </a:cxn>
                  <a:cxn ang="0">
                    <a:pos x="76" y="63"/>
                  </a:cxn>
                  <a:cxn ang="0">
                    <a:pos x="71" y="72"/>
                  </a:cxn>
                  <a:cxn ang="0">
                    <a:pos x="65" y="80"/>
                  </a:cxn>
                  <a:cxn ang="0">
                    <a:pos x="59" y="87"/>
                  </a:cxn>
                  <a:cxn ang="0">
                    <a:pos x="51" y="91"/>
                  </a:cxn>
                  <a:cxn ang="0">
                    <a:pos x="44" y="93"/>
                  </a:cxn>
                  <a:cxn ang="0">
                    <a:pos x="36" y="91"/>
                  </a:cxn>
                  <a:cxn ang="0">
                    <a:pos x="29" y="87"/>
                  </a:cxn>
                  <a:cxn ang="0">
                    <a:pos x="22" y="81"/>
                  </a:cxn>
                  <a:cxn ang="0">
                    <a:pos x="16" y="73"/>
                  </a:cxn>
                  <a:cxn ang="0">
                    <a:pos x="12" y="63"/>
                  </a:cxn>
                  <a:cxn ang="0">
                    <a:pos x="8" y="53"/>
                  </a:cxn>
                  <a:cxn ang="0">
                    <a:pos x="4" y="51"/>
                  </a:cxn>
                  <a:cxn ang="0">
                    <a:pos x="1" y="48"/>
                  </a:cxn>
                  <a:cxn ang="0">
                    <a:pos x="0" y="43"/>
                  </a:cxn>
                  <a:cxn ang="0">
                    <a:pos x="1" y="38"/>
                  </a:cxn>
                  <a:cxn ang="0">
                    <a:pos x="3" y="35"/>
                  </a:cxn>
                  <a:cxn ang="0">
                    <a:pos x="7" y="33"/>
                  </a:cxn>
                  <a:cxn ang="0">
                    <a:pos x="10" y="23"/>
                  </a:cxn>
                  <a:cxn ang="0">
                    <a:pos x="14" y="15"/>
                  </a:cxn>
                  <a:cxn ang="0">
                    <a:pos x="20" y="8"/>
                  </a:cxn>
                  <a:cxn ang="0">
                    <a:pos x="28" y="3"/>
                  </a:cxn>
                  <a:cxn ang="0">
                    <a:pos x="35" y="1"/>
                  </a:cxn>
                  <a:cxn ang="0">
                    <a:pos x="44" y="0"/>
                  </a:cxn>
                </a:cxnLst>
                <a:rect l="0" t="0" r="r" b="b"/>
                <a:pathLst>
                  <a:path w="86" h="93">
                    <a:moveTo>
                      <a:pt x="44" y="0"/>
                    </a:moveTo>
                    <a:lnTo>
                      <a:pt x="51" y="0"/>
                    </a:lnTo>
                    <a:lnTo>
                      <a:pt x="58" y="3"/>
                    </a:lnTo>
                    <a:lnTo>
                      <a:pt x="64" y="6"/>
                    </a:lnTo>
                    <a:lnTo>
                      <a:pt x="70" y="11"/>
                    </a:lnTo>
                    <a:lnTo>
                      <a:pt x="75" y="17"/>
                    </a:lnTo>
                    <a:lnTo>
                      <a:pt x="78" y="24"/>
                    </a:lnTo>
                    <a:lnTo>
                      <a:pt x="80" y="33"/>
                    </a:lnTo>
                    <a:lnTo>
                      <a:pt x="83" y="35"/>
                    </a:lnTo>
                    <a:lnTo>
                      <a:pt x="85" y="38"/>
                    </a:lnTo>
                    <a:lnTo>
                      <a:pt x="86" y="43"/>
                    </a:lnTo>
                    <a:lnTo>
                      <a:pt x="85" y="47"/>
                    </a:lnTo>
                    <a:lnTo>
                      <a:pt x="82" y="50"/>
                    </a:lnTo>
                    <a:lnTo>
                      <a:pt x="79" y="52"/>
                    </a:lnTo>
                    <a:lnTo>
                      <a:pt x="76" y="63"/>
                    </a:lnTo>
                    <a:lnTo>
                      <a:pt x="71" y="72"/>
                    </a:lnTo>
                    <a:lnTo>
                      <a:pt x="65" y="80"/>
                    </a:lnTo>
                    <a:lnTo>
                      <a:pt x="59" y="87"/>
                    </a:lnTo>
                    <a:lnTo>
                      <a:pt x="51" y="91"/>
                    </a:lnTo>
                    <a:lnTo>
                      <a:pt x="44" y="93"/>
                    </a:lnTo>
                    <a:lnTo>
                      <a:pt x="36" y="91"/>
                    </a:lnTo>
                    <a:lnTo>
                      <a:pt x="29" y="87"/>
                    </a:lnTo>
                    <a:lnTo>
                      <a:pt x="22" y="81"/>
                    </a:lnTo>
                    <a:lnTo>
                      <a:pt x="16" y="73"/>
                    </a:lnTo>
                    <a:lnTo>
                      <a:pt x="12" y="63"/>
                    </a:lnTo>
                    <a:lnTo>
                      <a:pt x="8" y="53"/>
                    </a:lnTo>
                    <a:lnTo>
                      <a:pt x="4" y="51"/>
                    </a:lnTo>
                    <a:lnTo>
                      <a:pt x="1" y="48"/>
                    </a:lnTo>
                    <a:lnTo>
                      <a:pt x="0" y="43"/>
                    </a:lnTo>
                    <a:lnTo>
                      <a:pt x="1" y="38"/>
                    </a:lnTo>
                    <a:lnTo>
                      <a:pt x="3" y="35"/>
                    </a:lnTo>
                    <a:lnTo>
                      <a:pt x="7" y="33"/>
                    </a:lnTo>
                    <a:lnTo>
                      <a:pt x="10" y="23"/>
                    </a:lnTo>
                    <a:lnTo>
                      <a:pt x="14" y="15"/>
                    </a:lnTo>
                    <a:lnTo>
                      <a:pt x="20" y="8"/>
                    </a:lnTo>
                    <a:lnTo>
                      <a:pt x="28" y="3"/>
                    </a:lnTo>
                    <a:lnTo>
                      <a:pt x="35" y="1"/>
                    </a:lnTo>
                    <a:lnTo>
                      <a:pt x="4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cs typeface="+mn-cs"/>
                </a:endParaRPr>
              </a:p>
            </p:txBody>
          </p:sp>
          <p:sp>
            <p:nvSpPr>
              <p:cNvPr id="129" name="Freeform 53">
                <a:extLst>
                  <a:ext uri="{FF2B5EF4-FFF2-40B4-BE49-F238E27FC236}">
                    <a16:creationId xmlns:a16="http://schemas.microsoft.com/office/drawing/2014/main" id="{04D15640-62A5-4189-BBDC-38404381B285}"/>
                  </a:ext>
                </a:extLst>
              </p:cNvPr>
              <p:cNvSpPr>
                <a:spLocks/>
              </p:cNvSpPr>
              <p:nvPr/>
            </p:nvSpPr>
            <p:spPr bwMode="auto">
              <a:xfrm>
                <a:off x="5254625" y="2070101"/>
                <a:ext cx="136525" cy="147638"/>
              </a:xfrm>
              <a:custGeom>
                <a:avLst/>
                <a:gdLst/>
                <a:ahLst/>
                <a:cxnLst>
                  <a:cxn ang="0">
                    <a:pos x="44" y="0"/>
                  </a:cxn>
                  <a:cxn ang="0">
                    <a:pos x="51" y="0"/>
                  </a:cxn>
                  <a:cxn ang="0">
                    <a:pos x="57" y="3"/>
                  </a:cxn>
                  <a:cxn ang="0">
                    <a:pos x="64" y="6"/>
                  </a:cxn>
                  <a:cxn ang="0">
                    <a:pos x="70" y="11"/>
                  </a:cxn>
                  <a:cxn ang="0">
                    <a:pos x="75" y="17"/>
                  </a:cxn>
                  <a:cxn ang="0">
                    <a:pos x="78" y="24"/>
                  </a:cxn>
                  <a:cxn ang="0">
                    <a:pos x="80" y="33"/>
                  </a:cxn>
                  <a:cxn ang="0">
                    <a:pos x="83" y="35"/>
                  </a:cxn>
                  <a:cxn ang="0">
                    <a:pos x="85" y="38"/>
                  </a:cxn>
                  <a:cxn ang="0">
                    <a:pos x="86" y="43"/>
                  </a:cxn>
                  <a:cxn ang="0">
                    <a:pos x="85" y="47"/>
                  </a:cxn>
                  <a:cxn ang="0">
                    <a:pos x="82" y="50"/>
                  </a:cxn>
                  <a:cxn ang="0">
                    <a:pos x="79" y="52"/>
                  </a:cxn>
                  <a:cxn ang="0">
                    <a:pos x="76" y="63"/>
                  </a:cxn>
                  <a:cxn ang="0">
                    <a:pos x="71" y="72"/>
                  </a:cxn>
                  <a:cxn ang="0">
                    <a:pos x="65" y="80"/>
                  </a:cxn>
                  <a:cxn ang="0">
                    <a:pos x="59" y="87"/>
                  </a:cxn>
                  <a:cxn ang="0">
                    <a:pos x="51" y="91"/>
                  </a:cxn>
                  <a:cxn ang="0">
                    <a:pos x="44" y="93"/>
                  </a:cxn>
                  <a:cxn ang="0">
                    <a:pos x="36" y="91"/>
                  </a:cxn>
                  <a:cxn ang="0">
                    <a:pos x="29" y="87"/>
                  </a:cxn>
                  <a:cxn ang="0">
                    <a:pos x="22" y="81"/>
                  </a:cxn>
                  <a:cxn ang="0">
                    <a:pos x="16" y="73"/>
                  </a:cxn>
                  <a:cxn ang="0">
                    <a:pos x="12" y="63"/>
                  </a:cxn>
                  <a:cxn ang="0">
                    <a:pos x="8" y="53"/>
                  </a:cxn>
                  <a:cxn ang="0">
                    <a:pos x="4" y="51"/>
                  </a:cxn>
                  <a:cxn ang="0">
                    <a:pos x="1" y="48"/>
                  </a:cxn>
                  <a:cxn ang="0">
                    <a:pos x="0" y="43"/>
                  </a:cxn>
                  <a:cxn ang="0">
                    <a:pos x="1" y="38"/>
                  </a:cxn>
                  <a:cxn ang="0">
                    <a:pos x="3" y="35"/>
                  </a:cxn>
                  <a:cxn ang="0">
                    <a:pos x="7" y="33"/>
                  </a:cxn>
                  <a:cxn ang="0">
                    <a:pos x="9" y="23"/>
                  </a:cxn>
                  <a:cxn ang="0">
                    <a:pos x="14" y="15"/>
                  </a:cxn>
                  <a:cxn ang="0">
                    <a:pos x="20" y="8"/>
                  </a:cxn>
                  <a:cxn ang="0">
                    <a:pos x="28" y="3"/>
                  </a:cxn>
                  <a:cxn ang="0">
                    <a:pos x="35" y="1"/>
                  </a:cxn>
                  <a:cxn ang="0">
                    <a:pos x="44" y="0"/>
                  </a:cxn>
                </a:cxnLst>
                <a:rect l="0" t="0" r="r" b="b"/>
                <a:pathLst>
                  <a:path w="86" h="93">
                    <a:moveTo>
                      <a:pt x="44" y="0"/>
                    </a:moveTo>
                    <a:lnTo>
                      <a:pt x="51" y="0"/>
                    </a:lnTo>
                    <a:lnTo>
                      <a:pt x="57" y="3"/>
                    </a:lnTo>
                    <a:lnTo>
                      <a:pt x="64" y="6"/>
                    </a:lnTo>
                    <a:lnTo>
                      <a:pt x="70" y="11"/>
                    </a:lnTo>
                    <a:lnTo>
                      <a:pt x="75" y="17"/>
                    </a:lnTo>
                    <a:lnTo>
                      <a:pt x="78" y="24"/>
                    </a:lnTo>
                    <a:lnTo>
                      <a:pt x="80" y="33"/>
                    </a:lnTo>
                    <a:lnTo>
                      <a:pt x="83" y="35"/>
                    </a:lnTo>
                    <a:lnTo>
                      <a:pt x="85" y="38"/>
                    </a:lnTo>
                    <a:lnTo>
                      <a:pt x="86" y="43"/>
                    </a:lnTo>
                    <a:lnTo>
                      <a:pt x="85" y="47"/>
                    </a:lnTo>
                    <a:lnTo>
                      <a:pt x="82" y="50"/>
                    </a:lnTo>
                    <a:lnTo>
                      <a:pt x="79" y="52"/>
                    </a:lnTo>
                    <a:lnTo>
                      <a:pt x="76" y="63"/>
                    </a:lnTo>
                    <a:lnTo>
                      <a:pt x="71" y="72"/>
                    </a:lnTo>
                    <a:lnTo>
                      <a:pt x="65" y="80"/>
                    </a:lnTo>
                    <a:lnTo>
                      <a:pt x="59" y="87"/>
                    </a:lnTo>
                    <a:lnTo>
                      <a:pt x="51" y="91"/>
                    </a:lnTo>
                    <a:lnTo>
                      <a:pt x="44" y="93"/>
                    </a:lnTo>
                    <a:lnTo>
                      <a:pt x="36" y="91"/>
                    </a:lnTo>
                    <a:lnTo>
                      <a:pt x="29" y="87"/>
                    </a:lnTo>
                    <a:lnTo>
                      <a:pt x="22" y="81"/>
                    </a:lnTo>
                    <a:lnTo>
                      <a:pt x="16" y="73"/>
                    </a:lnTo>
                    <a:lnTo>
                      <a:pt x="12" y="63"/>
                    </a:lnTo>
                    <a:lnTo>
                      <a:pt x="8" y="53"/>
                    </a:lnTo>
                    <a:lnTo>
                      <a:pt x="4" y="51"/>
                    </a:lnTo>
                    <a:lnTo>
                      <a:pt x="1" y="48"/>
                    </a:lnTo>
                    <a:lnTo>
                      <a:pt x="0" y="43"/>
                    </a:lnTo>
                    <a:lnTo>
                      <a:pt x="1" y="38"/>
                    </a:lnTo>
                    <a:lnTo>
                      <a:pt x="3" y="35"/>
                    </a:lnTo>
                    <a:lnTo>
                      <a:pt x="7" y="33"/>
                    </a:lnTo>
                    <a:lnTo>
                      <a:pt x="9" y="23"/>
                    </a:lnTo>
                    <a:lnTo>
                      <a:pt x="14" y="15"/>
                    </a:lnTo>
                    <a:lnTo>
                      <a:pt x="20" y="8"/>
                    </a:lnTo>
                    <a:lnTo>
                      <a:pt x="28" y="3"/>
                    </a:lnTo>
                    <a:lnTo>
                      <a:pt x="35" y="1"/>
                    </a:lnTo>
                    <a:lnTo>
                      <a:pt x="4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cs typeface="+mn-cs"/>
                </a:endParaRPr>
              </a:p>
            </p:txBody>
          </p:sp>
          <p:sp>
            <p:nvSpPr>
              <p:cNvPr id="130" name="Freeform 54">
                <a:extLst>
                  <a:ext uri="{FF2B5EF4-FFF2-40B4-BE49-F238E27FC236}">
                    <a16:creationId xmlns:a16="http://schemas.microsoft.com/office/drawing/2014/main" id="{EAABFCA6-1175-4C1B-AB70-C035B7D5FE5B}"/>
                  </a:ext>
                </a:extLst>
              </p:cNvPr>
              <p:cNvSpPr>
                <a:spLocks/>
              </p:cNvSpPr>
              <p:nvPr/>
            </p:nvSpPr>
            <p:spPr bwMode="auto">
              <a:xfrm>
                <a:off x="5359400" y="2217738"/>
                <a:ext cx="136525" cy="149225"/>
              </a:xfrm>
              <a:custGeom>
                <a:avLst/>
                <a:gdLst/>
                <a:ahLst/>
                <a:cxnLst>
                  <a:cxn ang="0">
                    <a:pos x="44" y="0"/>
                  </a:cxn>
                  <a:cxn ang="0">
                    <a:pos x="51" y="0"/>
                  </a:cxn>
                  <a:cxn ang="0">
                    <a:pos x="58" y="3"/>
                  </a:cxn>
                  <a:cxn ang="0">
                    <a:pos x="65" y="6"/>
                  </a:cxn>
                  <a:cxn ang="0">
                    <a:pos x="70" y="11"/>
                  </a:cxn>
                  <a:cxn ang="0">
                    <a:pos x="75" y="17"/>
                  </a:cxn>
                  <a:cxn ang="0">
                    <a:pos x="79" y="25"/>
                  </a:cxn>
                  <a:cxn ang="0">
                    <a:pos x="81" y="33"/>
                  </a:cxn>
                  <a:cxn ang="0">
                    <a:pos x="84" y="36"/>
                  </a:cxn>
                  <a:cxn ang="0">
                    <a:pos x="85" y="39"/>
                  </a:cxn>
                  <a:cxn ang="0">
                    <a:pos x="86" y="43"/>
                  </a:cxn>
                  <a:cxn ang="0">
                    <a:pos x="85" y="47"/>
                  </a:cxn>
                  <a:cxn ang="0">
                    <a:pos x="83" y="51"/>
                  </a:cxn>
                  <a:cxn ang="0">
                    <a:pos x="80" y="53"/>
                  </a:cxn>
                  <a:cxn ang="0">
                    <a:pos x="76" y="63"/>
                  </a:cxn>
                  <a:cxn ang="0">
                    <a:pos x="71" y="73"/>
                  </a:cxn>
                  <a:cxn ang="0">
                    <a:pos x="66" y="81"/>
                  </a:cxn>
                  <a:cxn ang="0">
                    <a:pos x="59" y="88"/>
                  </a:cxn>
                  <a:cxn ang="0">
                    <a:pos x="51" y="92"/>
                  </a:cxn>
                  <a:cxn ang="0">
                    <a:pos x="44" y="94"/>
                  </a:cxn>
                  <a:cxn ang="0">
                    <a:pos x="37" y="92"/>
                  </a:cxn>
                  <a:cxn ang="0">
                    <a:pos x="30" y="88"/>
                  </a:cxn>
                  <a:cxn ang="0">
                    <a:pos x="23" y="81"/>
                  </a:cxn>
                  <a:cxn ang="0">
                    <a:pos x="17" y="73"/>
                  </a:cxn>
                  <a:cxn ang="0">
                    <a:pos x="12" y="63"/>
                  </a:cxn>
                  <a:cxn ang="0">
                    <a:pos x="9" y="53"/>
                  </a:cxn>
                  <a:cxn ang="0">
                    <a:pos x="4" y="52"/>
                  </a:cxn>
                  <a:cxn ang="0">
                    <a:pos x="1" y="48"/>
                  </a:cxn>
                  <a:cxn ang="0">
                    <a:pos x="0" y="43"/>
                  </a:cxn>
                  <a:cxn ang="0">
                    <a:pos x="1" y="39"/>
                  </a:cxn>
                  <a:cxn ang="0">
                    <a:pos x="4" y="35"/>
                  </a:cxn>
                  <a:cxn ang="0">
                    <a:pos x="7" y="33"/>
                  </a:cxn>
                  <a:cxn ang="0">
                    <a:pos x="10" y="23"/>
                  </a:cxn>
                  <a:cxn ang="0">
                    <a:pos x="15" y="15"/>
                  </a:cxn>
                  <a:cxn ang="0">
                    <a:pos x="21" y="9"/>
                  </a:cxn>
                  <a:cxn ang="0">
                    <a:pos x="28" y="3"/>
                  </a:cxn>
                  <a:cxn ang="0">
                    <a:pos x="36" y="1"/>
                  </a:cxn>
                  <a:cxn ang="0">
                    <a:pos x="44" y="0"/>
                  </a:cxn>
                </a:cxnLst>
                <a:rect l="0" t="0" r="r" b="b"/>
                <a:pathLst>
                  <a:path w="86" h="94">
                    <a:moveTo>
                      <a:pt x="44" y="0"/>
                    </a:moveTo>
                    <a:lnTo>
                      <a:pt x="51" y="0"/>
                    </a:lnTo>
                    <a:lnTo>
                      <a:pt x="58" y="3"/>
                    </a:lnTo>
                    <a:lnTo>
                      <a:pt x="65" y="6"/>
                    </a:lnTo>
                    <a:lnTo>
                      <a:pt x="70" y="11"/>
                    </a:lnTo>
                    <a:lnTo>
                      <a:pt x="75" y="17"/>
                    </a:lnTo>
                    <a:lnTo>
                      <a:pt x="79" y="25"/>
                    </a:lnTo>
                    <a:lnTo>
                      <a:pt x="81" y="33"/>
                    </a:lnTo>
                    <a:lnTo>
                      <a:pt x="84" y="36"/>
                    </a:lnTo>
                    <a:lnTo>
                      <a:pt x="85" y="39"/>
                    </a:lnTo>
                    <a:lnTo>
                      <a:pt x="86" y="43"/>
                    </a:lnTo>
                    <a:lnTo>
                      <a:pt x="85" y="47"/>
                    </a:lnTo>
                    <a:lnTo>
                      <a:pt x="83" y="51"/>
                    </a:lnTo>
                    <a:lnTo>
                      <a:pt x="80" y="53"/>
                    </a:lnTo>
                    <a:lnTo>
                      <a:pt x="76" y="63"/>
                    </a:lnTo>
                    <a:lnTo>
                      <a:pt x="71" y="73"/>
                    </a:lnTo>
                    <a:lnTo>
                      <a:pt x="66" y="81"/>
                    </a:lnTo>
                    <a:lnTo>
                      <a:pt x="59" y="88"/>
                    </a:lnTo>
                    <a:lnTo>
                      <a:pt x="51" y="92"/>
                    </a:lnTo>
                    <a:lnTo>
                      <a:pt x="44" y="94"/>
                    </a:lnTo>
                    <a:lnTo>
                      <a:pt x="37" y="92"/>
                    </a:lnTo>
                    <a:lnTo>
                      <a:pt x="30" y="88"/>
                    </a:lnTo>
                    <a:lnTo>
                      <a:pt x="23" y="81"/>
                    </a:lnTo>
                    <a:lnTo>
                      <a:pt x="17" y="73"/>
                    </a:lnTo>
                    <a:lnTo>
                      <a:pt x="12" y="63"/>
                    </a:lnTo>
                    <a:lnTo>
                      <a:pt x="9" y="53"/>
                    </a:lnTo>
                    <a:lnTo>
                      <a:pt x="4" y="52"/>
                    </a:lnTo>
                    <a:lnTo>
                      <a:pt x="1" y="48"/>
                    </a:lnTo>
                    <a:lnTo>
                      <a:pt x="0" y="43"/>
                    </a:lnTo>
                    <a:lnTo>
                      <a:pt x="1" y="39"/>
                    </a:lnTo>
                    <a:lnTo>
                      <a:pt x="4" y="35"/>
                    </a:lnTo>
                    <a:lnTo>
                      <a:pt x="7" y="33"/>
                    </a:lnTo>
                    <a:lnTo>
                      <a:pt x="10" y="23"/>
                    </a:lnTo>
                    <a:lnTo>
                      <a:pt x="15" y="15"/>
                    </a:lnTo>
                    <a:lnTo>
                      <a:pt x="21" y="9"/>
                    </a:lnTo>
                    <a:lnTo>
                      <a:pt x="28" y="3"/>
                    </a:lnTo>
                    <a:lnTo>
                      <a:pt x="36" y="1"/>
                    </a:lnTo>
                    <a:lnTo>
                      <a:pt x="4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cs typeface="+mn-cs"/>
                </a:endParaRPr>
              </a:p>
            </p:txBody>
          </p:sp>
          <p:sp>
            <p:nvSpPr>
              <p:cNvPr id="131" name="Freeform 55">
                <a:extLst>
                  <a:ext uri="{FF2B5EF4-FFF2-40B4-BE49-F238E27FC236}">
                    <a16:creationId xmlns:a16="http://schemas.microsoft.com/office/drawing/2014/main" id="{2ADB8FC3-1278-4B10-803F-41AA2ECA0677}"/>
                  </a:ext>
                </a:extLst>
              </p:cNvPr>
              <p:cNvSpPr>
                <a:spLocks/>
              </p:cNvSpPr>
              <p:nvPr/>
            </p:nvSpPr>
            <p:spPr bwMode="auto">
              <a:xfrm>
                <a:off x="5472113" y="2355851"/>
                <a:ext cx="138112" cy="147638"/>
              </a:xfrm>
              <a:custGeom>
                <a:avLst/>
                <a:gdLst/>
                <a:ahLst/>
                <a:cxnLst>
                  <a:cxn ang="0">
                    <a:pos x="44" y="0"/>
                  </a:cxn>
                  <a:cxn ang="0">
                    <a:pos x="53" y="1"/>
                  </a:cxn>
                  <a:cxn ang="0">
                    <a:pos x="60" y="4"/>
                  </a:cxn>
                  <a:cxn ang="0">
                    <a:pos x="68" y="9"/>
                  </a:cxn>
                  <a:cxn ang="0">
                    <a:pos x="74" y="15"/>
                  </a:cxn>
                  <a:cxn ang="0">
                    <a:pos x="78" y="24"/>
                  </a:cxn>
                  <a:cxn ang="0">
                    <a:pos x="81" y="33"/>
                  </a:cxn>
                  <a:cxn ang="0">
                    <a:pos x="84" y="36"/>
                  </a:cxn>
                  <a:cxn ang="0">
                    <a:pos x="86" y="39"/>
                  </a:cxn>
                  <a:cxn ang="0">
                    <a:pos x="87" y="43"/>
                  </a:cxn>
                  <a:cxn ang="0">
                    <a:pos x="86" y="47"/>
                  </a:cxn>
                  <a:cxn ang="0">
                    <a:pos x="83" y="51"/>
                  </a:cxn>
                  <a:cxn ang="0">
                    <a:pos x="80" y="53"/>
                  </a:cxn>
                  <a:cxn ang="0">
                    <a:pos x="76" y="63"/>
                  </a:cxn>
                  <a:cxn ang="0">
                    <a:pos x="72" y="72"/>
                  </a:cxn>
                  <a:cxn ang="0">
                    <a:pos x="66" y="81"/>
                  </a:cxn>
                  <a:cxn ang="0">
                    <a:pos x="59" y="87"/>
                  </a:cxn>
                  <a:cxn ang="0">
                    <a:pos x="52" y="91"/>
                  </a:cxn>
                  <a:cxn ang="0">
                    <a:pos x="44" y="93"/>
                  </a:cxn>
                  <a:cxn ang="0">
                    <a:pos x="37" y="91"/>
                  </a:cxn>
                  <a:cxn ang="0">
                    <a:pos x="29" y="87"/>
                  </a:cxn>
                  <a:cxn ang="0">
                    <a:pos x="23" y="81"/>
                  </a:cxn>
                  <a:cxn ang="0">
                    <a:pos x="17" y="72"/>
                  </a:cxn>
                  <a:cxn ang="0">
                    <a:pos x="12" y="63"/>
                  </a:cxn>
                  <a:cxn ang="0">
                    <a:pos x="9" y="53"/>
                  </a:cxn>
                  <a:cxn ang="0">
                    <a:pos x="5" y="51"/>
                  </a:cxn>
                  <a:cxn ang="0">
                    <a:pos x="2" y="47"/>
                  </a:cxn>
                  <a:cxn ang="0">
                    <a:pos x="0" y="43"/>
                  </a:cxn>
                  <a:cxn ang="0">
                    <a:pos x="2" y="39"/>
                  </a:cxn>
                  <a:cxn ang="0">
                    <a:pos x="4" y="35"/>
                  </a:cxn>
                  <a:cxn ang="0">
                    <a:pos x="8" y="33"/>
                  </a:cxn>
                  <a:cxn ang="0">
                    <a:pos x="10" y="24"/>
                  </a:cxn>
                  <a:cxn ang="0">
                    <a:pos x="13" y="17"/>
                  </a:cxn>
                  <a:cxn ang="0">
                    <a:pos x="19" y="11"/>
                  </a:cxn>
                  <a:cxn ang="0">
                    <a:pos x="24" y="6"/>
                  </a:cxn>
                  <a:cxn ang="0">
                    <a:pos x="30" y="2"/>
                  </a:cxn>
                  <a:cxn ang="0">
                    <a:pos x="38" y="0"/>
                  </a:cxn>
                  <a:cxn ang="0">
                    <a:pos x="44" y="0"/>
                  </a:cxn>
                </a:cxnLst>
                <a:rect l="0" t="0" r="r" b="b"/>
                <a:pathLst>
                  <a:path w="87" h="93">
                    <a:moveTo>
                      <a:pt x="44" y="0"/>
                    </a:moveTo>
                    <a:lnTo>
                      <a:pt x="53" y="1"/>
                    </a:lnTo>
                    <a:lnTo>
                      <a:pt x="60" y="4"/>
                    </a:lnTo>
                    <a:lnTo>
                      <a:pt x="68" y="9"/>
                    </a:lnTo>
                    <a:lnTo>
                      <a:pt x="74" y="15"/>
                    </a:lnTo>
                    <a:lnTo>
                      <a:pt x="78" y="24"/>
                    </a:lnTo>
                    <a:lnTo>
                      <a:pt x="81" y="33"/>
                    </a:lnTo>
                    <a:lnTo>
                      <a:pt x="84" y="36"/>
                    </a:lnTo>
                    <a:lnTo>
                      <a:pt x="86" y="39"/>
                    </a:lnTo>
                    <a:lnTo>
                      <a:pt x="87" y="43"/>
                    </a:lnTo>
                    <a:lnTo>
                      <a:pt x="86" y="47"/>
                    </a:lnTo>
                    <a:lnTo>
                      <a:pt x="83" y="51"/>
                    </a:lnTo>
                    <a:lnTo>
                      <a:pt x="80" y="53"/>
                    </a:lnTo>
                    <a:lnTo>
                      <a:pt x="76" y="63"/>
                    </a:lnTo>
                    <a:lnTo>
                      <a:pt x="72" y="72"/>
                    </a:lnTo>
                    <a:lnTo>
                      <a:pt x="66" y="81"/>
                    </a:lnTo>
                    <a:lnTo>
                      <a:pt x="59" y="87"/>
                    </a:lnTo>
                    <a:lnTo>
                      <a:pt x="52" y="91"/>
                    </a:lnTo>
                    <a:lnTo>
                      <a:pt x="44" y="93"/>
                    </a:lnTo>
                    <a:lnTo>
                      <a:pt x="37" y="91"/>
                    </a:lnTo>
                    <a:lnTo>
                      <a:pt x="29" y="87"/>
                    </a:lnTo>
                    <a:lnTo>
                      <a:pt x="23" y="81"/>
                    </a:lnTo>
                    <a:lnTo>
                      <a:pt x="17" y="72"/>
                    </a:lnTo>
                    <a:lnTo>
                      <a:pt x="12" y="63"/>
                    </a:lnTo>
                    <a:lnTo>
                      <a:pt x="9" y="53"/>
                    </a:lnTo>
                    <a:lnTo>
                      <a:pt x="5" y="51"/>
                    </a:lnTo>
                    <a:lnTo>
                      <a:pt x="2" y="47"/>
                    </a:lnTo>
                    <a:lnTo>
                      <a:pt x="0" y="43"/>
                    </a:lnTo>
                    <a:lnTo>
                      <a:pt x="2" y="39"/>
                    </a:lnTo>
                    <a:lnTo>
                      <a:pt x="4" y="35"/>
                    </a:lnTo>
                    <a:lnTo>
                      <a:pt x="8" y="33"/>
                    </a:lnTo>
                    <a:lnTo>
                      <a:pt x="10" y="24"/>
                    </a:lnTo>
                    <a:lnTo>
                      <a:pt x="13" y="17"/>
                    </a:lnTo>
                    <a:lnTo>
                      <a:pt x="19" y="11"/>
                    </a:lnTo>
                    <a:lnTo>
                      <a:pt x="24" y="6"/>
                    </a:lnTo>
                    <a:lnTo>
                      <a:pt x="30" y="2"/>
                    </a:lnTo>
                    <a:lnTo>
                      <a:pt x="38" y="0"/>
                    </a:lnTo>
                    <a:lnTo>
                      <a:pt x="4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cs typeface="+mn-cs"/>
                </a:endParaRPr>
              </a:p>
            </p:txBody>
          </p:sp>
        </p:grpSp>
        <p:sp>
          <p:nvSpPr>
            <p:cNvPr id="132" name="Freeform 35">
              <a:extLst>
                <a:ext uri="{FF2B5EF4-FFF2-40B4-BE49-F238E27FC236}">
                  <a16:creationId xmlns:a16="http://schemas.microsoft.com/office/drawing/2014/main" id="{9F2369F0-119D-4648-AAF9-00D5CAC5BF08}"/>
                </a:ext>
              </a:extLst>
            </p:cNvPr>
            <p:cNvSpPr>
              <a:spLocks noEditPoints="1"/>
            </p:cNvSpPr>
            <p:nvPr/>
          </p:nvSpPr>
          <p:spPr bwMode="auto">
            <a:xfrm>
              <a:off x="420330" y="1855751"/>
              <a:ext cx="698982" cy="673823"/>
            </a:xfrm>
            <a:custGeom>
              <a:avLst/>
              <a:gdLst>
                <a:gd name="T0" fmla="*/ 51 w 551"/>
                <a:gd name="T1" fmla="*/ 284 h 384"/>
                <a:gd name="T2" fmla="*/ 0 w 551"/>
                <a:gd name="T3" fmla="*/ 384 h 384"/>
                <a:gd name="T4" fmla="*/ 551 w 551"/>
                <a:gd name="T5" fmla="*/ 384 h 384"/>
                <a:gd name="T6" fmla="*/ 498 w 551"/>
                <a:gd name="T7" fmla="*/ 284 h 384"/>
                <a:gd name="T8" fmla="*/ 310 w 551"/>
                <a:gd name="T9" fmla="*/ 284 h 384"/>
                <a:gd name="T10" fmla="*/ 310 w 551"/>
                <a:gd name="T11" fmla="*/ 261 h 384"/>
                <a:gd name="T12" fmla="*/ 472 w 551"/>
                <a:gd name="T13" fmla="*/ 261 h 384"/>
                <a:gd name="T14" fmla="*/ 500 w 551"/>
                <a:gd name="T15" fmla="*/ 235 h 384"/>
                <a:gd name="T16" fmla="*/ 500 w 551"/>
                <a:gd name="T17" fmla="*/ 26 h 384"/>
                <a:gd name="T18" fmla="*/ 472 w 551"/>
                <a:gd name="T19" fmla="*/ 0 h 384"/>
                <a:gd name="T20" fmla="*/ 79 w 551"/>
                <a:gd name="T21" fmla="*/ 0 h 384"/>
                <a:gd name="T22" fmla="*/ 51 w 551"/>
                <a:gd name="T23" fmla="*/ 26 h 384"/>
                <a:gd name="T24" fmla="*/ 51 w 551"/>
                <a:gd name="T25" fmla="*/ 235 h 384"/>
                <a:gd name="T26" fmla="*/ 79 w 551"/>
                <a:gd name="T27" fmla="*/ 261 h 384"/>
                <a:gd name="T28" fmla="*/ 241 w 551"/>
                <a:gd name="T29" fmla="*/ 261 h 384"/>
                <a:gd name="T30" fmla="*/ 241 w 551"/>
                <a:gd name="T31" fmla="*/ 284 h 384"/>
                <a:gd name="T32" fmla="*/ 51 w 551"/>
                <a:gd name="T33" fmla="*/ 284 h 384"/>
                <a:gd name="T34" fmla="*/ 86 w 551"/>
                <a:gd name="T35" fmla="*/ 36 h 384"/>
                <a:gd name="T36" fmla="*/ 465 w 551"/>
                <a:gd name="T37" fmla="*/ 36 h 384"/>
                <a:gd name="T38" fmla="*/ 465 w 551"/>
                <a:gd name="T39" fmla="*/ 225 h 384"/>
                <a:gd name="T40" fmla="*/ 86 w 551"/>
                <a:gd name="T41" fmla="*/ 225 h 384"/>
                <a:gd name="T42" fmla="*/ 86 w 551"/>
                <a:gd name="T43" fmla="*/ 3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1" h="384">
                  <a:moveTo>
                    <a:pt x="51" y="284"/>
                  </a:moveTo>
                  <a:cubicBezTo>
                    <a:pt x="0" y="384"/>
                    <a:pt x="0" y="384"/>
                    <a:pt x="0" y="384"/>
                  </a:cubicBezTo>
                  <a:cubicBezTo>
                    <a:pt x="551" y="384"/>
                    <a:pt x="551" y="384"/>
                    <a:pt x="551" y="384"/>
                  </a:cubicBezTo>
                  <a:cubicBezTo>
                    <a:pt x="498" y="284"/>
                    <a:pt x="498" y="284"/>
                    <a:pt x="498" y="284"/>
                  </a:cubicBezTo>
                  <a:cubicBezTo>
                    <a:pt x="310" y="284"/>
                    <a:pt x="310" y="284"/>
                    <a:pt x="310" y="284"/>
                  </a:cubicBezTo>
                  <a:cubicBezTo>
                    <a:pt x="310" y="261"/>
                    <a:pt x="310" y="261"/>
                    <a:pt x="310" y="261"/>
                  </a:cubicBezTo>
                  <a:cubicBezTo>
                    <a:pt x="472" y="261"/>
                    <a:pt x="472" y="261"/>
                    <a:pt x="472" y="261"/>
                  </a:cubicBezTo>
                  <a:cubicBezTo>
                    <a:pt x="488" y="261"/>
                    <a:pt x="500" y="249"/>
                    <a:pt x="500" y="235"/>
                  </a:cubicBezTo>
                  <a:cubicBezTo>
                    <a:pt x="500" y="26"/>
                    <a:pt x="500" y="26"/>
                    <a:pt x="500" y="26"/>
                  </a:cubicBezTo>
                  <a:cubicBezTo>
                    <a:pt x="500" y="11"/>
                    <a:pt x="488" y="0"/>
                    <a:pt x="472" y="0"/>
                  </a:cubicBezTo>
                  <a:cubicBezTo>
                    <a:pt x="79" y="0"/>
                    <a:pt x="79" y="0"/>
                    <a:pt x="79" y="0"/>
                  </a:cubicBezTo>
                  <a:cubicBezTo>
                    <a:pt x="63" y="0"/>
                    <a:pt x="51" y="11"/>
                    <a:pt x="51" y="26"/>
                  </a:cubicBezTo>
                  <a:cubicBezTo>
                    <a:pt x="51" y="235"/>
                    <a:pt x="51" y="235"/>
                    <a:pt x="51" y="235"/>
                  </a:cubicBezTo>
                  <a:cubicBezTo>
                    <a:pt x="51" y="249"/>
                    <a:pt x="63" y="261"/>
                    <a:pt x="79" y="261"/>
                  </a:cubicBezTo>
                  <a:cubicBezTo>
                    <a:pt x="241" y="261"/>
                    <a:pt x="241" y="261"/>
                    <a:pt x="241" y="261"/>
                  </a:cubicBezTo>
                  <a:cubicBezTo>
                    <a:pt x="241" y="284"/>
                    <a:pt x="241" y="284"/>
                    <a:pt x="241" y="284"/>
                  </a:cubicBezTo>
                  <a:lnTo>
                    <a:pt x="51" y="284"/>
                  </a:lnTo>
                  <a:close/>
                  <a:moveTo>
                    <a:pt x="86" y="36"/>
                  </a:moveTo>
                  <a:cubicBezTo>
                    <a:pt x="465" y="36"/>
                    <a:pt x="465" y="36"/>
                    <a:pt x="465" y="36"/>
                  </a:cubicBezTo>
                  <a:cubicBezTo>
                    <a:pt x="465" y="225"/>
                    <a:pt x="465" y="225"/>
                    <a:pt x="465" y="225"/>
                  </a:cubicBezTo>
                  <a:cubicBezTo>
                    <a:pt x="86" y="225"/>
                    <a:pt x="86" y="225"/>
                    <a:pt x="86" y="225"/>
                  </a:cubicBezTo>
                  <a:lnTo>
                    <a:pt x="86" y="36"/>
                  </a:ln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IN" sz="1350" dirty="0">
                <a:solidFill>
                  <a:prstClr val="white">
                    <a:lumMod val="65000"/>
                  </a:prstClr>
                </a:solidFill>
                <a:latin typeface="Calibri" panose="020F0502020204030204"/>
                <a:cs typeface="+mn-cs"/>
              </a:endParaRPr>
            </a:p>
          </p:txBody>
        </p:sp>
        <p:pic>
          <p:nvPicPr>
            <p:cNvPr id="137" name="Picture 136" descr="A close up of a building&#10;&#10;Description generated with high confidence">
              <a:extLst>
                <a:ext uri="{FF2B5EF4-FFF2-40B4-BE49-F238E27FC236}">
                  <a16:creationId xmlns:a16="http://schemas.microsoft.com/office/drawing/2014/main" id="{EEF35B00-CA87-4936-9502-A918D701C7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233" y="5020544"/>
              <a:ext cx="749227" cy="749227"/>
            </a:xfrm>
            <a:prstGeom prst="rect">
              <a:avLst/>
            </a:prstGeom>
          </p:spPr>
        </p:pic>
      </p:grpSp>
      <p:grpSp>
        <p:nvGrpSpPr>
          <p:cNvPr id="31" name="Group 30">
            <a:extLst>
              <a:ext uri="{FF2B5EF4-FFF2-40B4-BE49-F238E27FC236}">
                <a16:creationId xmlns:a16="http://schemas.microsoft.com/office/drawing/2014/main" id="{2968AD2E-764E-4C02-A0E6-050C0084BC6B}"/>
              </a:ext>
            </a:extLst>
          </p:cNvPr>
          <p:cNvGrpSpPr/>
          <p:nvPr/>
        </p:nvGrpSpPr>
        <p:grpSpPr>
          <a:xfrm>
            <a:off x="8283238" y="3077415"/>
            <a:ext cx="585547" cy="2829278"/>
            <a:chOff x="11044317" y="1997401"/>
            <a:chExt cx="780729" cy="3772371"/>
          </a:xfrm>
        </p:grpSpPr>
        <p:pic>
          <p:nvPicPr>
            <p:cNvPr id="138" name="Picture 137">
              <a:extLst>
                <a:ext uri="{FF2B5EF4-FFF2-40B4-BE49-F238E27FC236}">
                  <a16:creationId xmlns:a16="http://schemas.microsoft.com/office/drawing/2014/main" id="{1D73246E-98DC-48FB-BB36-DB288ABC0E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4317" y="4989043"/>
              <a:ext cx="780729" cy="780729"/>
            </a:xfrm>
            <a:prstGeom prst="rect">
              <a:avLst/>
            </a:prstGeom>
            <a:solidFill>
              <a:schemeClr val="tx2"/>
            </a:solidFill>
          </p:spPr>
        </p:pic>
        <p:pic>
          <p:nvPicPr>
            <p:cNvPr id="24" name="Picture 23">
              <a:extLst>
                <a:ext uri="{FF2B5EF4-FFF2-40B4-BE49-F238E27FC236}">
                  <a16:creationId xmlns:a16="http://schemas.microsoft.com/office/drawing/2014/main" id="{10CA1E96-7B78-4F26-9047-9AC954E05256}"/>
                </a:ext>
              </a:extLst>
            </p:cNvPr>
            <p:cNvPicPr>
              <a:picLocks noChangeAspect="1"/>
            </p:cNvPicPr>
            <p:nvPr/>
          </p:nvPicPr>
          <p:blipFill>
            <a:blip r:embed="rId5"/>
            <a:stretch>
              <a:fillRect/>
            </a:stretch>
          </p:blipFill>
          <p:spPr>
            <a:xfrm>
              <a:off x="11061357" y="1997401"/>
              <a:ext cx="627942" cy="640135"/>
            </a:xfrm>
            <a:prstGeom prst="rect">
              <a:avLst/>
            </a:prstGeom>
          </p:spPr>
        </p:pic>
        <p:pic>
          <p:nvPicPr>
            <p:cNvPr id="26" name="Picture 25" descr="A close up of a logo&#10;&#10;Description generated with very high confidence">
              <a:extLst>
                <a:ext uri="{FF2B5EF4-FFF2-40B4-BE49-F238E27FC236}">
                  <a16:creationId xmlns:a16="http://schemas.microsoft.com/office/drawing/2014/main" id="{3E99404E-6014-495C-B531-4F26C240DD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61357" y="3527390"/>
              <a:ext cx="576234" cy="576821"/>
            </a:xfrm>
            <a:prstGeom prst="rect">
              <a:avLst/>
            </a:prstGeom>
          </p:spPr>
        </p:pic>
      </p:grpSp>
      <p:grpSp>
        <p:nvGrpSpPr>
          <p:cNvPr id="13" name="Group 12">
            <a:extLst>
              <a:ext uri="{FF2B5EF4-FFF2-40B4-BE49-F238E27FC236}">
                <a16:creationId xmlns:a16="http://schemas.microsoft.com/office/drawing/2014/main" id="{603B1638-2AF7-4EDD-929E-C6EDF5D9FBFC}"/>
              </a:ext>
            </a:extLst>
          </p:cNvPr>
          <p:cNvGrpSpPr/>
          <p:nvPr/>
        </p:nvGrpSpPr>
        <p:grpSpPr>
          <a:xfrm>
            <a:off x="2841266" y="2630778"/>
            <a:ext cx="3492649" cy="3403997"/>
            <a:chOff x="2833674" y="2649453"/>
            <a:chExt cx="3492649" cy="3403997"/>
          </a:xfrm>
        </p:grpSpPr>
        <p:grpSp>
          <p:nvGrpSpPr>
            <p:cNvPr id="27" name="Group 26">
              <a:extLst>
                <a:ext uri="{FF2B5EF4-FFF2-40B4-BE49-F238E27FC236}">
                  <a16:creationId xmlns:a16="http://schemas.microsoft.com/office/drawing/2014/main" id="{2FFEF8D7-F10D-470F-947B-1BEF6CD07228}"/>
                </a:ext>
              </a:extLst>
            </p:cNvPr>
            <p:cNvGrpSpPr/>
            <p:nvPr/>
          </p:nvGrpSpPr>
          <p:grpSpPr>
            <a:xfrm>
              <a:off x="2833674" y="2649453"/>
              <a:ext cx="3492649" cy="3403997"/>
              <a:chOff x="3666176" y="1467122"/>
              <a:chExt cx="4656865" cy="4538663"/>
            </a:xfrm>
          </p:grpSpPr>
          <p:grpSp>
            <p:nvGrpSpPr>
              <p:cNvPr id="4" name="Group 3">
                <a:extLst>
                  <a:ext uri="{FF2B5EF4-FFF2-40B4-BE49-F238E27FC236}">
                    <a16:creationId xmlns:a16="http://schemas.microsoft.com/office/drawing/2014/main" id="{08114500-02F2-4C99-8C6C-75B2B7706DAD}"/>
                  </a:ext>
                </a:extLst>
              </p:cNvPr>
              <p:cNvGrpSpPr/>
              <p:nvPr/>
            </p:nvGrpSpPr>
            <p:grpSpPr>
              <a:xfrm>
                <a:off x="3666634" y="1467122"/>
                <a:ext cx="4533900" cy="4538663"/>
                <a:chOff x="3670301" y="1600200"/>
                <a:chExt cx="4533900" cy="4538663"/>
              </a:xfrm>
              <a:effectLst>
                <a:outerShdw blurRad="101600" dist="50800" dir="3600000" sx="102000" sy="102000" algn="tl" rotWithShape="0">
                  <a:prstClr val="black">
                    <a:alpha val="10000"/>
                  </a:prstClr>
                </a:outerShdw>
              </a:effectLst>
            </p:grpSpPr>
            <p:sp>
              <p:nvSpPr>
                <p:cNvPr id="6" name="Freeform 7">
                  <a:extLst>
                    <a:ext uri="{FF2B5EF4-FFF2-40B4-BE49-F238E27FC236}">
                      <a16:creationId xmlns:a16="http://schemas.microsoft.com/office/drawing/2014/main" id="{B046A5DB-0A1C-4D5D-8187-AE3C4ABEBB8F}"/>
                    </a:ext>
                  </a:extLst>
                </p:cNvPr>
                <p:cNvSpPr>
                  <a:spLocks/>
                </p:cNvSpPr>
                <p:nvPr/>
              </p:nvSpPr>
              <p:spPr bwMode="auto">
                <a:xfrm>
                  <a:off x="5459413" y="1614488"/>
                  <a:ext cx="2495550" cy="1216025"/>
                </a:xfrm>
                <a:custGeom>
                  <a:avLst/>
                  <a:gdLst>
                    <a:gd name="T0" fmla="*/ 869 w 3143"/>
                    <a:gd name="T1" fmla="*/ 0 h 1533"/>
                    <a:gd name="T2" fmla="*/ 1016 w 3143"/>
                    <a:gd name="T3" fmla="*/ 17 h 1533"/>
                    <a:gd name="T4" fmla="*/ 1162 w 3143"/>
                    <a:gd name="T5" fmla="*/ 43 h 1533"/>
                    <a:gd name="T6" fmla="*/ 1307 w 3143"/>
                    <a:gd name="T7" fmla="*/ 77 h 1533"/>
                    <a:gd name="T8" fmla="*/ 1449 w 3143"/>
                    <a:gd name="T9" fmla="*/ 116 h 1533"/>
                    <a:gd name="T10" fmla="*/ 1590 w 3143"/>
                    <a:gd name="T11" fmla="*/ 163 h 1533"/>
                    <a:gd name="T12" fmla="*/ 1727 w 3143"/>
                    <a:gd name="T13" fmla="*/ 217 h 1533"/>
                    <a:gd name="T14" fmla="*/ 1863 w 3143"/>
                    <a:gd name="T15" fmla="*/ 280 h 1533"/>
                    <a:gd name="T16" fmla="*/ 1995 w 3143"/>
                    <a:gd name="T17" fmla="*/ 349 h 1533"/>
                    <a:gd name="T18" fmla="*/ 2123 w 3143"/>
                    <a:gd name="T19" fmla="*/ 424 h 1533"/>
                    <a:gd name="T20" fmla="*/ 2248 w 3143"/>
                    <a:gd name="T21" fmla="*/ 507 h 1533"/>
                    <a:gd name="T22" fmla="*/ 2370 w 3143"/>
                    <a:gd name="T23" fmla="*/ 596 h 1533"/>
                    <a:gd name="T24" fmla="*/ 2486 w 3143"/>
                    <a:gd name="T25" fmla="*/ 693 h 1533"/>
                    <a:gd name="T26" fmla="*/ 2598 w 3143"/>
                    <a:gd name="T27" fmla="*/ 796 h 1533"/>
                    <a:gd name="T28" fmla="*/ 2704 w 3143"/>
                    <a:gd name="T29" fmla="*/ 905 h 1533"/>
                    <a:gd name="T30" fmla="*/ 2806 w 3143"/>
                    <a:gd name="T31" fmla="*/ 1022 h 1533"/>
                    <a:gd name="T32" fmla="*/ 2902 w 3143"/>
                    <a:gd name="T33" fmla="*/ 1143 h 1533"/>
                    <a:gd name="T34" fmla="*/ 2992 w 3143"/>
                    <a:gd name="T35" fmla="*/ 1274 h 1533"/>
                    <a:gd name="T36" fmla="*/ 3075 w 3143"/>
                    <a:gd name="T37" fmla="*/ 1407 h 1533"/>
                    <a:gd name="T38" fmla="*/ 3143 w 3143"/>
                    <a:gd name="T39" fmla="*/ 1531 h 1533"/>
                    <a:gd name="T40" fmla="*/ 0 w 3143"/>
                    <a:gd name="T41" fmla="*/ 1533 h 1533"/>
                    <a:gd name="T42" fmla="*/ 869 w 3143"/>
                    <a:gd name="T43" fmla="*/ 0 h 1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3" h="1533">
                      <a:moveTo>
                        <a:pt x="869" y="0"/>
                      </a:moveTo>
                      <a:lnTo>
                        <a:pt x="1016" y="17"/>
                      </a:lnTo>
                      <a:lnTo>
                        <a:pt x="1162" y="43"/>
                      </a:lnTo>
                      <a:lnTo>
                        <a:pt x="1307" y="77"/>
                      </a:lnTo>
                      <a:lnTo>
                        <a:pt x="1449" y="116"/>
                      </a:lnTo>
                      <a:lnTo>
                        <a:pt x="1590" y="163"/>
                      </a:lnTo>
                      <a:lnTo>
                        <a:pt x="1727" y="217"/>
                      </a:lnTo>
                      <a:lnTo>
                        <a:pt x="1863" y="280"/>
                      </a:lnTo>
                      <a:lnTo>
                        <a:pt x="1995" y="349"/>
                      </a:lnTo>
                      <a:lnTo>
                        <a:pt x="2123" y="424"/>
                      </a:lnTo>
                      <a:lnTo>
                        <a:pt x="2248" y="507"/>
                      </a:lnTo>
                      <a:lnTo>
                        <a:pt x="2370" y="596"/>
                      </a:lnTo>
                      <a:lnTo>
                        <a:pt x="2486" y="693"/>
                      </a:lnTo>
                      <a:lnTo>
                        <a:pt x="2598" y="796"/>
                      </a:lnTo>
                      <a:lnTo>
                        <a:pt x="2704" y="905"/>
                      </a:lnTo>
                      <a:lnTo>
                        <a:pt x="2806" y="1022"/>
                      </a:lnTo>
                      <a:lnTo>
                        <a:pt x="2902" y="1143"/>
                      </a:lnTo>
                      <a:lnTo>
                        <a:pt x="2992" y="1274"/>
                      </a:lnTo>
                      <a:lnTo>
                        <a:pt x="3075" y="1407"/>
                      </a:lnTo>
                      <a:lnTo>
                        <a:pt x="3143" y="1531"/>
                      </a:lnTo>
                      <a:lnTo>
                        <a:pt x="0" y="1533"/>
                      </a:lnTo>
                      <a:lnTo>
                        <a:pt x="869" y="0"/>
                      </a:lnTo>
                      <a:close/>
                    </a:path>
                  </a:pathLst>
                </a:custGeom>
                <a:solidFill>
                  <a:srgbClr val="00C85A"/>
                </a:solidFill>
                <a:ln w="0">
                  <a:no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IN" sz="1350">
                    <a:solidFill>
                      <a:prstClr val="black"/>
                    </a:solidFill>
                    <a:latin typeface="Calibri" panose="020F0502020204030204"/>
                    <a:cs typeface="+mn-cs"/>
                  </a:endParaRPr>
                </a:p>
              </p:txBody>
            </p:sp>
            <p:sp>
              <p:nvSpPr>
                <p:cNvPr id="5" name="Freeform 6">
                  <a:extLst>
                    <a:ext uri="{FF2B5EF4-FFF2-40B4-BE49-F238E27FC236}">
                      <a16:creationId xmlns:a16="http://schemas.microsoft.com/office/drawing/2014/main" id="{E8A26E24-1792-4E9D-BF8D-E70C0C1E5BEE}"/>
                    </a:ext>
                  </a:extLst>
                </p:cNvPr>
                <p:cNvSpPr>
                  <a:spLocks/>
                </p:cNvSpPr>
                <p:nvPr/>
              </p:nvSpPr>
              <p:spPr bwMode="auto">
                <a:xfrm>
                  <a:off x="4095751" y="1600200"/>
                  <a:ext cx="1957388" cy="2159000"/>
                </a:xfrm>
                <a:custGeom>
                  <a:avLst/>
                  <a:gdLst>
                    <a:gd name="T0" fmla="*/ 2328 w 2467"/>
                    <a:gd name="T1" fmla="*/ 0 h 2719"/>
                    <a:gd name="T2" fmla="*/ 2467 w 2467"/>
                    <a:gd name="T3" fmla="*/ 1 h 2719"/>
                    <a:gd name="T4" fmla="*/ 886 w 2467"/>
                    <a:gd name="T5" fmla="*/ 2719 h 2719"/>
                    <a:gd name="T6" fmla="*/ 0 w 2467"/>
                    <a:gd name="T7" fmla="*/ 1197 h 2719"/>
                    <a:gd name="T8" fmla="*/ 100 w 2467"/>
                    <a:gd name="T9" fmla="*/ 1063 h 2719"/>
                    <a:gd name="T10" fmla="*/ 210 w 2467"/>
                    <a:gd name="T11" fmla="*/ 936 h 2719"/>
                    <a:gd name="T12" fmla="*/ 324 w 2467"/>
                    <a:gd name="T13" fmla="*/ 816 h 2719"/>
                    <a:gd name="T14" fmla="*/ 448 w 2467"/>
                    <a:gd name="T15" fmla="*/ 703 h 2719"/>
                    <a:gd name="T16" fmla="*/ 576 w 2467"/>
                    <a:gd name="T17" fmla="*/ 597 h 2719"/>
                    <a:gd name="T18" fmla="*/ 712 w 2467"/>
                    <a:gd name="T19" fmla="*/ 498 h 2719"/>
                    <a:gd name="T20" fmla="*/ 853 w 2467"/>
                    <a:gd name="T21" fmla="*/ 408 h 2719"/>
                    <a:gd name="T22" fmla="*/ 999 w 2467"/>
                    <a:gd name="T23" fmla="*/ 326 h 2719"/>
                    <a:gd name="T24" fmla="*/ 1150 w 2467"/>
                    <a:gd name="T25" fmla="*/ 252 h 2719"/>
                    <a:gd name="T26" fmla="*/ 1306 w 2467"/>
                    <a:gd name="T27" fmla="*/ 187 h 2719"/>
                    <a:gd name="T28" fmla="*/ 1466 w 2467"/>
                    <a:gd name="T29" fmla="*/ 130 h 2719"/>
                    <a:gd name="T30" fmla="*/ 1631 w 2467"/>
                    <a:gd name="T31" fmla="*/ 85 h 2719"/>
                    <a:gd name="T32" fmla="*/ 1801 w 2467"/>
                    <a:gd name="T33" fmla="*/ 47 h 2719"/>
                    <a:gd name="T34" fmla="*/ 1973 w 2467"/>
                    <a:gd name="T35" fmla="*/ 21 h 2719"/>
                    <a:gd name="T36" fmla="*/ 2149 w 2467"/>
                    <a:gd name="T37" fmla="*/ 5 h 2719"/>
                    <a:gd name="T38" fmla="*/ 2328 w 2467"/>
                    <a:gd name="T39" fmla="*/ 0 h 2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7" h="2719">
                      <a:moveTo>
                        <a:pt x="2328" y="0"/>
                      </a:moveTo>
                      <a:lnTo>
                        <a:pt x="2467" y="1"/>
                      </a:lnTo>
                      <a:lnTo>
                        <a:pt x="886" y="2719"/>
                      </a:lnTo>
                      <a:lnTo>
                        <a:pt x="0" y="1197"/>
                      </a:lnTo>
                      <a:lnTo>
                        <a:pt x="100" y="1063"/>
                      </a:lnTo>
                      <a:lnTo>
                        <a:pt x="210" y="936"/>
                      </a:lnTo>
                      <a:lnTo>
                        <a:pt x="324" y="816"/>
                      </a:lnTo>
                      <a:lnTo>
                        <a:pt x="448" y="703"/>
                      </a:lnTo>
                      <a:lnTo>
                        <a:pt x="576" y="597"/>
                      </a:lnTo>
                      <a:lnTo>
                        <a:pt x="712" y="498"/>
                      </a:lnTo>
                      <a:lnTo>
                        <a:pt x="853" y="408"/>
                      </a:lnTo>
                      <a:lnTo>
                        <a:pt x="999" y="326"/>
                      </a:lnTo>
                      <a:lnTo>
                        <a:pt x="1150" y="252"/>
                      </a:lnTo>
                      <a:lnTo>
                        <a:pt x="1306" y="187"/>
                      </a:lnTo>
                      <a:lnTo>
                        <a:pt x="1466" y="130"/>
                      </a:lnTo>
                      <a:lnTo>
                        <a:pt x="1631" y="85"/>
                      </a:lnTo>
                      <a:lnTo>
                        <a:pt x="1801" y="47"/>
                      </a:lnTo>
                      <a:lnTo>
                        <a:pt x="1973" y="21"/>
                      </a:lnTo>
                      <a:lnTo>
                        <a:pt x="2149" y="5"/>
                      </a:lnTo>
                      <a:lnTo>
                        <a:pt x="2328" y="0"/>
                      </a:lnTo>
                      <a:close/>
                    </a:path>
                  </a:pathLst>
                </a:custGeom>
                <a:solidFill>
                  <a:schemeClr val="accent4"/>
                </a:solidFill>
                <a:ln w="0">
                  <a:no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IN" sz="1350">
                    <a:solidFill>
                      <a:prstClr val="black"/>
                    </a:solidFill>
                    <a:latin typeface="Calibri" panose="020F0502020204030204"/>
                    <a:cs typeface="+mn-cs"/>
                  </a:endParaRPr>
                </a:p>
              </p:txBody>
            </p:sp>
            <p:sp>
              <p:nvSpPr>
                <p:cNvPr id="7" name="Freeform 8">
                  <a:extLst>
                    <a:ext uri="{FF2B5EF4-FFF2-40B4-BE49-F238E27FC236}">
                      <a16:creationId xmlns:a16="http://schemas.microsoft.com/office/drawing/2014/main" id="{8CDBC258-4D06-48F9-9A48-FB2D59F743F5}"/>
                    </a:ext>
                  </a:extLst>
                </p:cNvPr>
                <p:cNvSpPr>
                  <a:spLocks/>
                </p:cNvSpPr>
                <p:nvPr/>
              </p:nvSpPr>
              <p:spPr bwMode="auto">
                <a:xfrm>
                  <a:off x="6592888" y="2917825"/>
                  <a:ext cx="1611313" cy="2170113"/>
                </a:xfrm>
                <a:custGeom>
                  <a:avLst/>
                  <a:gdLst>
                    <a:gd name="T0" fmla="*/ 1762 w 2030"/>
                    <a:gd name="T1" fmla="*/ 0 h 2735"/>
                    <a:gd name="T2" fmla="*/ 1825 w 2030"/>
                    <a:gd name="T3" fmla="*/ 144 h 2735"/>
                    <a:gd name="T4" fmla="*/ 1878 w 2030"/>
                    <a:gd name="T5" fmla="*/ 290 h 2735"/>
                    <a:gd name="T6" fmla="*/ 1925 w 2030"/>
                    <a:gd name="T7" fmla="*/ 441 h 2735"/>
                    <a:gd name="T8" fmla="*/ 1962 w 2030"/>
                    <a:gd name="T9" fmla="*/ 592 h 2735"/>
                    <a:gd name="T10" fmla="*/ 1991 w 2030"/>
                    <a:gd name="T11" fmla="*/ 747 h 2735"/>
                    <a:gd name="T12" fmla="*/ 2012 w 2030"/>
                    <a:gd name="T13" fmla="*/ 903 h 2735"/>
                    <a:gd name="T14" fmla="*/ 2024 w 2030"/>
                    <a:gd name="T15" fmla="*/ 1060 h 2735"/>
                    <a:gd name="T16" fmla="*/ 2030 w 2030"/>
                    <a:gd name="T17" fmla="*/ 1218 h 2735"/>
                    <a:gd name="T18" fmla="*/ 2024 w 2030"/>
                    <a:gd name="T19" fmla="*/ 1376 h 2735"/>
                    <a:gd name="T20" fmla="*/ 2010 w 2030"/>
                    <a:gd name="T21" fmla="*/ 1534 h 2735"/>
                    <a:gd name="T22" fmla="*/ 1988 w 2030"/>
                    <a:gd name="T23" fmla="*/ 1692 h 2735"/>
                    <a:gd name="T24" fmla="*/ 1955 w 2030"/>
                    <a:gd name="T25" fmla="*/ 1850 h 2735"/>
                    <a:gd name="T26" fmla="*/ 1915 w 2030"/>
                    <a:gd name="T27" fmla="*/ 2007 h 2735"/>
                    <a:gd name="T28" fmla="*/ 1865 w 2030"/>
                    <a:gd name="T29" fmla="*/ 2161 h 2735"/>
                    <a:gd name="T30" fmla="*/ 1805 w 2030"/>
                    <a:gd name="T31" fmla="*/ 2314 h 2735"/>
                    <a:gd name="T32" fmla="*/ 1736 w 2030"/>
                    <a:gd name="T33" fmla="*/ 2466 h 2735"/>
                    <a:gd name="T34" fmla="*/ 1658 w 2030"/>
                    <a:gd name="T35" fmla="*/ 2615 h 2735"/>
                    <a:gd name="T36" fmla="*/ 1585 w 2030"/>
                    <a:gd name="T37" fmla="*/ 2735 h 2735"/>
                    <a:gd name="T38" fmla="*/ 0 w 2030"/>
                    <a:gd name="T39" fmla="*/ 21 h 2735"/>
                    <a:gd name="T40" fmla="*/ 1762 w 2030"/>
                    <a:gd name="T41" fmla="*/ 0 h 2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30" h="2735">
                      <a:moveTo>
                        <a:pt x="1762" y="0"/>
                      </a:moveTo>
                      <a:lnTo>
                        <a:pt x="1825" y="144"/>
                      </a:lnTo>
                      <a:lnTo>
                        <a:pt x="1878" y="290"/>
                      </a:lnTo>
                      <a:lnTo>
                        <a:pt x="1925" y="441"/>
                      </a:lnTo>
                      <a:lnTo>
                        <a:pt x="1962" y="592"/>
                      </a:lnTo>
                      <a:lnTo>
                        <a:pt x="1991" y="747"/>
                      </a:lnTo>
                      <a:lnTo>
                        <a:pt x="2012" y="903"/>
                      </a:lnTo>
                      <a:lnTo>
                        <a:pt x="2024" y="1060"/>
                      </a:lnTo>
                      <a:lnTo>
                        <a:pt x="2030" y="1218"/>
                      </a:lnTo>
                      <a:lnTo>
                        <a:pt x="2024" y="1376"/>
                      </a:lnTo>
                      <a:lnTo>
                        <a:pt x="2010" y="1534"/>
                      </a:lnTo>
                      <a:lnTo>
                        <a:pt x="1988" y="1692"/>
                      </a:lnTo>
                      <a:lnTo>
                        <a:pt x="1955" y="1850"/>
                      </a:lnTo>
                      <a:lnTo>
                        <a:pt x="1915" y="2007"/>
                      </a:lnTo>
                      <a:lnTo>
                        <a:pt x="1865" y="2161"/>
                      </a:lnTo>
                      <a:lnTo>
                        <a:pt x="1805" y="2314"/>
                      </a:lnTo>
                      <a:lnTo>
                        <a:pt x="1736" y="2466"/>
                      </a:lnTo>
                      <a:lnTo>
                        <a:pt x="1658" y="2615"/>
                      </a:lnTo>
                      <a:lnTo>
                        <a:pt x="1585" y="2735"/>
                      </a:lnTo>
                      <a:lnTo>
                        <a:pt x="0" y="21"/>
                      </a:lnTo>
                      <a:lnTo>
                        <a:pt x="1762" y="0"/>
                      </a:lnTo>
                      <a:close/>
                    </a:path>
                  </a:pathLst>
                </a:custGeom>
                <a:solidFill>
                  <a:schemeClr val="accent1"/>
                </a:solidFill>
                <a:ln w="0">
                  <a:no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IN" sz="1350">
                    <a:solidFill>
                      <a:prstClr val="black"/>
                    </a:solidFill>
                    <a:latin typeface="Calibri" panose="020F0502020204030204"/>
                    <a:cs typeface="+mn-cs"/>
                  </a:endParaRPr>
                </a:p>
              </p:txBody>
            </p:sp>
            <p:sp>
              <p:nvSpPr>
                <p:cNvPr id="8" name="Freeform 9">
                  <a:extLst>
                    <a:ext uri="{FF2B5EF4-FFF2-40B4-BE49-F238E27FC236}">
                      <a16:creationId xmlns:a16="http://schemas.microsoft.com/office/drawing/2014/main" id="{EA9CE214-515D-4517-90D3-DB950CC63A09}"/>
                    </a:ext>
                  </a:extLst>
                </p:cNvPr>
                <p:cNvSpPr>
                  <a:spLocks/>
                </p:cNvSpPr>
                <p:nvPr/>
              </p:nvSpPr>
              <p:spPr bwMode="auto">
                <a:xfrm>
                  <a:off x="5846763" y="3965575"/>
                  <a:ext cx="1947863" cy="2173288"/>
                </a:xfrm>
                <a:custGeom>
                  <a:avLst/>
                  <a:gdLst>
                    <a:gd name="T0" fmla="*/ 1548 w 2454"/>
                    <a:gd name="T1" fmla="*/ 0 h 2737"/>
                    <a:gd name="T2" fmla="*/ 2454 w 2454"/>
                    <a:gd name="T3" fmla="*/ 1512 h 2737"/>
                    <a:gd name="T4" fmla="*/ 2355 w 2454"/>
                    <a:gd name="T5" fmla="*/ 1646 h 2737"/>
                    <a:gd name="T6" fmla="*/ 2247 w 2454"/>
                    <a:gd name="T7" fmla="*/ 1773 h 2737"/>
                    <a:gd name="T8" fmla="*/ 2132 w 2454"/>
                    <a:gd name="T9" fmla="*/ 1894 h 2737"/>
                    <a:gd name="T10" fmla="*/ 2012 w 2454"/>
                    <a:gd name="T11" fmla="*/ 2009 h 2737"/>
                    <a:gd name="T12" fmla="*/ 1884 w 2454"/>
                    <a:gd name="T13" fmla="*/ 2117 h 2737"/>
                    <a:gd name="T14" fmla="*/ 1750 w 2454"/>
                    <a:gd name="T15" fmla="*/ 2218 h 2737"/>
                    <a:gd name="T16" fmla="*/ 1611 w 2454"/>
                    <a:gd name="T17" fmla="*/ 2310 h 2737"/>
                    <a:gd name="T18" fmla="*/ 1465 w 2454"/>
                    <a:gd name="T19" fmla="*/ 2395 h 2737"/>
                    <a:gd name="T20" fmla="*/ 1315 w 2454"/>
                    <a:gd name="T21" fmla="*/ 2469 h 2737"/>
                    <a:gd name="T22" fmla="*/ 1159 w 2454"/>
                    <a:gd name="T23" fmla="*/ 2537 h 2737"/>
                    <a:gd name="T24" fmla="*/ 999 w 2454"/>
                    <a:gd name="T25" fmla="*/ 2595 h 2737"/>
                    <a:gd name="T26" fmla="*/ 834 w 2454"/>
                    <a:gd name="T27" fmla="*/ 2643 h 2737"/>
                    <a:gd name="T28" fmla="*/ 667 w 2454"/>
                    <a:gd name="T29" fmla="*/ 2683 h 2737"/>
                    <a:gd name="T30" fmla="*/ 494 w 2454"/>
                    <a:gd name="T31" fmla="*/ 2711 h 2737"/>
                    <a:gd name="T32" fmla="*/ 318 w 2454"/>
                    <a:gd name="T33" fmla="*/ 2730 h 2737"/>
                    <a:gd name="T34" fmla="*/ 141 w 2454"/>
                    <a:gd name="T35" fmla="*/ 2737 h 2737"/>
                    <a:gd name="T36" fmla="*/ 0 w 2454"/>
                    <a:gd name="T37" fmla="*/ 2735 h 2737"/>
                    <a:gd name="T38" fmla="*/ 1548 w 2454"/>
                    <a:gd name="T39" fmla="*/ 0 h 2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54" h="2737">
                      <a:moveTo>
                        <a:pt x="1548" y="0"/>
                      </a:moveTo>
                      <a:lnTo>
                        <a:pt x="2454" y="1512"/>
                      </a:lnTo>
                      <a:lnTo>
                        <a:pt x="2355" y="1646"/>
                      </a:lnTo>
                      <a:lnTo>
                        <a:pt x="2247" y="1773"/>
                      </a:lnTo>
                      <a:lnTo>
                        <a:pt x="2132" y="1894"/>
                      </a:lnTo>
                      <a:lnTo>
                        <a:pt x="2012" y="2009"/>
                      </a:lnTo>
                      <a:lnTo>
                        <a:pt x="1884" y="2117"/>
                      </a:lnTo>
                      <a:lnTo>
                        <a:pt x="1750" y="2218"/>
                      </a:lnTo>
                      <a:lnTo>
                        <a:pt x="1611" y="2310"/>
                      </a:lnTo>
                      <a:lnTo>
                        <a:pt x="1465" y="2395"/>
                      </a:lnTo>
                      <a:lnTo>
                        <a:pt x="1315" y="2469"/>
                      </a:lnTo>
                      <a:lnTo>
                        <a:pt x="1159" y="2537"/>
                      </a:lnTo>
                      <a:lnTo>
                        <a:pt x="999" y="2595"/>
                      </a:lnTo>
                      <a:lnTo>
                        <a:pt x="834" y="2643"/>
                      </a:lnTo>
                      <a:lnTo>
                        <a:pt x="667" y="2683"/>
                      </a:lnTo>
                      <a:lnTo>
                        <a:pt x="494" y="2711"/>
                      </a:lnTo>
                      <a:lnTo>
                        <a:pt x="318" y="2730"/>
                      </a:lnTo>
                      <a:lnTo>
                        <a:pt x="141" y="2737"/>
                      </a:lnTo>
                      <a:lnTo>
                        <a:pt x="0" y="2735"/>
                      </a:lnTo>
                      <a:lnTo>
                        <a:pt x="1548" y="0"/>
                      </a:lnTo>
                      <a:close/>
                    </a:path>
                  </a:pathLst>
                </a:custGeom>
                <a:solidFill>
                  <a:schemeClr val="accent6"/>
                </a:solidFill>
                <a:ln w="0">
                  <a:no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IN" sz="1350">
                    <a:solidFill>
                      <a:prstClr val="black"/>
                    </a:solidFill>
                    <a:latin typeface="Calibri" panose="020F0502020204030204"/>
                    <a:cs typeface="+mn-cs"/>
                  </a:endParaRPr>
                </a:p>
              </p:txBody>
            </p:sp>
            <p:sp>
              <p:nvSpPr>
                <p:cNvPr id="9" name="Freeform 10">
                  <a:extLst>
                    <a:ext uri="{FF2B5EF4-FFF2-40B4-BE49-F238E27FC236}">
                      <a16:creationId xmlns:a16="http://schemas.microsoft.com/office/drawing/2014/main" id="{A756FA4D-FF26-4D53-95A0-89A166FFB000}"/>
                    </a:ext>
                  </a:extLst>
                </p:cNvPr>
                <p:cNvSpPr>
                  <a:spLocks/>
                </p:cNvSpPr>
                <p:nvPr/>
              </p:nvSpPr>
              <p:spPr bwMode="auto">
                <a:xfrm>
                  <a:off x="3932238" y="4902200"/>
                  <a:ext cx="2493963" cy="1225550"/>
                </a:xfrm>
                <a:custGeom>
                  <a:avLst/>
                  <a:gdLst>
                    <a:gd name="T0" fmla="*/ 3141 w 3141"/>
                    <a:gd name="T1" fmla="*/ 0 h 1543"/>
                    <a:gd name="T2" fmla="*/ 2291 w 3141"/>
                    <a:gd name="T3" fmla="*/ 1543 h 1543"/>
                    <a:gd name="T4" fmla="*/ 2144 w 3141"/>
                    <a:gd name="T5" fmla="*/ 1526 h 1543"/>
                    <a:gd name="T6" fmla="*/ 1998 w 3141"/>
                    <a:gd name="T7" fmla="*/ 1503 h 1543"/>
                    <a:gd name="T8" fmla="*/ 1853 w 3141"/>
                    <a:gd name="T9" fmla="*/ 1472 h 1543"/>
                    <a:gd name="T10" fmla="*/ 1709 w 3141"/>
                    <a:gd name="T11" fmla="*/ 1434 h 1543"/>
                    <a:gd name="T12" fmla="*/ 1569 w 3141"/>
                    <a:gd name="T13" fmla="*/ 1389 h 1543"/>
                    <a:gd name="T14" fmla="*/ 1430 w 3141"/>
                    <a:gd name="T15" fmla="*/ 1335 h 1543"/>
                    <a:gd name="T16" fmla="*/ 1294 w 3141"/>
                    <a:gd name="T17" fmla="*/ 1276 h 1543"/>
                    <a:gd name="T18" fmla="*/ 1162 w 3141"/>
                    <a:gd name="T19" fmla="*/ 1208 h 1543"/>
                    <a:gd name="T20" fmla="*/ 1032 w 3141"/>
                    <a:gd name="T21" fmla="*/ 1133 h 1543"/>
                    <a:gd name="T22" fmla="*/ 907 w 3141"/>
                    <a:gd name="T23" fmla="*/ 1053 h 1543"/>
                    <a:gd name="T24" fmla="*/ 785 w 3141"/>
                    <a:gd name="T25" fmla="*/ 965 h 1543"/>
                    <a:gd name="T26" fmla="*/ 667 w 3141"/>
                    <a:gd name="T27" fmla="*/ 869 h 1543"/>
                    <a:gd name="T28" fmla="*/ 554 w 3141"/>
                    <a:gd name="T29" fmla="*/ 768 h 1543"/>
                    <a:gd name="T30" fmla="*/ 446 w 3141"/>
                    <a:gd name="T31" fmla="*/ 659 h 1543"/>
                    <a:gd name="T32" fmla="*/ 342 w 3141"/>
                    <a:gd name="T33" fmla="*/ 544 h 1543"/>
                    <a:gd name="T34" fmla="*/ 245 w 3141"/>
                    <a:gd name="T35" fmla="*/ 424 h 1543"/>
                    <a:gd name="T36" fmla="*/ 154 w 3141"/>
                    <a:gd name="T37" fmla="*/ 296 h 1543"/>
                    <a:gd name="T38" fmla="*/ 67 w 3141"/>
                    <a:gd name="T39" fmla="*/ 162 h 1543"/>
                    <a:gd name="T40" fmla="*/ 0 w 3141"/>
                    <a:gd name="T41" fmla="*/ 40 h 1543"/>
                    <a:gd name="T42" fmla="*/ 3141 w 3141"/>
                    <a:gd name="T43" fmla="*/ 0 h 1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1" h="1543">
                      <a:moveTo>
                        <a:pt x="3141" y="0"/>
                      </a:moveTo>
                      <a:lnTo>
                        <a:pt x="2291" y="1543"/>
                      </a:lnTo>
                      <a:lnTo>
                        <a:pt x="2144" y="1526"/>
                      </a:lnTo>
                      <a:lnTo>
                        <a:pt x="1998" y="1503"/>
                      </a:lnTo>
                      <a:lnTo>
                        <a:pt x="1853" y="1472"/>
                      </a:lnTo>
                      <a:lnTo>
                        <a:pt x="1709" y="1434"/>
                      </a:lnTo>
                      <a:lnTo>
                        <a:pt x="1569" y="1389"/>
                      </a:lnTo>
                      <a:lnTo>
                        <a:pt x="1430" y="1335"/>
                      </a:lnTo>
                      <a:lnTo>
                        <a:pt x="1294" y="1276"/>
                      </a:lnTo>
                      <a:lnTo>
                        <a:pt x="1162" y="1208"/>
                      </a:lnTo>
                      <a:lnTo>
                        <a:pt x="1032" y="1133"/>
                      </a:lnTo>
                      <a:lnTo>
                        <a:pt x="907" y="1053"/>
                      </a:lnTo>
                      <a:lnTo>
                        <a:pt x="785" y="965"/>
                      </a:lnTo>
                      <a:lnTo>
                        <a:pt x="667" y="869"/>
                      </a:lnTo>
                      <a:lnTo>
                        <a:pt x="554" y="768"/>
                      </a:lnTo>
                      <a:lnTo>
                        <a:pt x="446" y="659"/>
                      </a:lnTo>
                      <a:lnTo>
                        <a:pt x="342" y="544"/>
                      </a:lnTo>
                      <a:lnTo>
                        <a:pt x="245" y="424"/>
                      </a:lnTo>
                      <a:lnTo>
                        <a:pt x="154" y="296"/>
                      </a:lnTo>
                      <a:lnTo>
                        <a:pt x="67" y="162"/>
                      </a:lnTo>
                      <a:lnTo>
                        <a:pt x="0" y="40"/>
                      </a:lnTo>
                      <a:lnTo>
                        <a:pt x="3141" y="0"/>
                      </a:lnTo>
                      <a:close/>
                    </a:path>
                  </a:pathLst>
                </a:custGeom>
                <a:solidFill>
                  <a:schemeClr val="accent2"/>
                </a:solidFill>
                <a:ln w="0">
                  <a:no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IN" sz="1350" dirty="0">
                    <a:solidFill>
                      <a:prstClr val="black"/>
                    </a:solidFill>
                    <a:latin typeface="Calibri" panose="020F0502020204030204"/>
                    <a:cs typeface="+mn-cs"/>
                  </a:endParaRPr>
                </a:p>
              </p:txBody>
            </p:sp>
            <p:sp>
              <p:nvSpPr>
                <p:cNvPr id="10" name="Freeform 11">
                  <a:extLst>
                    <a:ext uri="{FF2B5EF4-FFF2-40B4-BE49-F238E27FC236}">
                      <a16:creationId xmlns:a16="http://schemas.microsoft.com/office/drawing/2014/main" id="{61EBA5D7-C785-426C-B909-114849764B52}"/>
                    </a:ext>
                  </a:extLst>
                </p:cNvPr>
                <p:cNvSpPr>
                  <a:spLocks/>
                </p:cNvSpPr>
                <p:nvPr/>
              </p:nvSpPr>
              <p:spPr bwMode="auto">
                <a:xfrm>
                  <a:off x="3670301" y="2657475"/>
                  <a:ext cx="1612900" cy="2171700"/>
                </a:xfrm>
                <a:custGeom>
                  <a:avLst/>
                  <a:gdLst>
                    <a:gd name="T0" fmla="*/ 438 w 2032"/>
                    <a:gd name="T1" fmla="*/ 0 h 2736"/>
                    <a:gd name="T2" fmla="*/ 2032 w 2032"/>
                    <a:gd name="T3" fmla="*/ 2708 h 2736"/>
                    <a:gd name="T4" fmla="*/ 271 w 2032"/>
                    <a:gd name="T5" fmla="*/ 2736 h 2736"/>
                    <a:gd name="T6" fmla="*/ 209 w 2032"/>
                    <a:gd name="T7" fmla="*/ 2592 h 2736"/>
                    <a:gd name="T8" fmla="*/ 153 w 2032"/>
                    <a:gd name="T9" fmla="*/ 2444 h 2736"/>
                    <a:gd name="T10" fmla="*/ 106 w 2032"/>
                    <a:gd name="T11" fmla="*/ 2295 h 2736"/>
                    <a:gd name="T12" fmla="*/ 68 w 2032"/>
                    <a:gd name="T13" fmla="*/ 2142 h 2736"/>
                    <a:gd name="T14" fmla="*/ 39 w 2032"/>
                    <a:gd name="T15" fmla="*/ 1989 h 2736"/>
                    <a:gd name="T16" fmla="*/ 18 w 2032"/>
                    <a:gd name="T17" fmla="*/ 1833 h 2736"/>
                    <a:gd name="T18" fmla="*/ 4 w 2032"/>
                    <a:gd name="T19" fmla="*/ 1676 h 2736"/>
                    <a:gd name="T20" fmla="*/ 0 w 2032"/>
                    <a:gd name="T21" fmla="*/ 1518 h 2736"/>
                    <a:gd name="T22" fmla="*/ 4 w 2032"/>
                    <a:gd name="T23" fmla="*/ 1360 h 2736"/>
                    <a:gd name="T24" fmla="*/ 18 w 2032"/>
                    <a:gd name="T25" fmla="*/ 1202 h 2736"/>
                    <a:gd name="T26" fmla="*/ 39 w 2032"/>
                    <a:gd name="T27" fmla="*/ 1044 h 2736"/>
                    <a:gd name="T28" fmla="*/ 70 w 2032"/>
                    <a:gd name="T29" fmla="*/ 886 h 2736"/>
                    <a:gd name="T30" fmla="*/ 112 w 2032"/>
                    <a:gd name="T31" fmla="*/ 729 h 2736"/>
                    <a:gd name="T32" fmla="*/ 160 w 2032"/>
                    <a:gd name="T33" fmla="*/ 573 h 2736"/>
                    <a:gd name="T34" fmla="*/ 219 w 2032"/>
                    <a:gd name="T35" fmla="*/ 420 h 2736"/>
                    <a:gd name="T36" fmla="*/ 289 w 2032"/>
                    <a:gd name="T37" fmla="*/ 269 h 2736"/>
                    <a:gd name="T38" fmla="*/ 367 w 2032"/>
                    <a:gd name="T39" fmla="*/ 119 h 2736"/>
                    <a:gd name="T40" fmla="*/ 438 w 2032"/>
                    <a:gd name="T41" fmla="*/ 0 h 2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32" h="2736">
                      <a:moveTo>
                        <a:pt x="438" y="0"/>
                      </a:moveTo>
                      <a:lnTo>
                        <a:pt x="2032" y="2708"/>
                      </a:lnTo>
                      <a:lnTo>
                        <a:pt x="271" y="2736"/>
                      </a:lnTo>
                      <a:lnTo>
                        <a:pt x="209" y="2592"/>
                      </a:lnTo>
                      <a:lnTo>
                        <a:pt x="153" y="2444"/>
                      </a:lnTo>
                      <a:lnTo>
                        <a:pt x="106" y="2295"/>
                      </a:lnTo>
                      <a:lnTo>
                        <a:pt x="68" y="2142"/>
                      </a:lnTo>
                      <a:lnTo>
                        <a:pt x="39" y="1989"/>
                      </a:lnTo>
                      <a:lnTo>
                        <a:pt x="18" y="1833"/>
                      </a:lnTo>
                      <a:lnTo>
                        <a:pt x="4" y="1676"/>
                      </a:lnTo>
                      <a:lnTo>
                        <a:pt x="0" y="1518"/>
                      </a:lnTo>
                      <a:lnTo>
                        <a:pt x="4" y="1360"/>
                      </a:lnTo>
                      <a:lnTo>
                        <a:pt x="18" y="1202"/>
                      </a:lnTo>
                      <a:lnTo>
                        <a:pt x="39" y="1044"/>
                      </a:lnTo>
                      <a:lnTo>
                        <a:pt x="70" y="886"/>
                      </a:lnTo>
                      <a:lnTo>
                        <a:pt x="112" y="729"/>
                      </a:lnTo>
                      <a:lnTo>
                        <a:pt x="160" y="573"/>
                      </a:lnTo>
                      <a:lnTo>
                        <a:pt x="219" y="420"/>
                      </a:lnTo>
                      <a:lnTo>
                        <a:pt x="289" y="269"/>
                      </a:lnTo>
                      <a:lnTo>
                        <a:pt x="367" y="119"/>
                      </a:lnTo>
                      <a:lnTo>
                        <a:pt x="438" y="0"/>
                      </a:lnTo>
                      <a:close/>
                    </a:path>
                  </a:pathLst>
                </a:custGeom>
                <a:solidFill>
                  <a:schemeClr val="tx2"/>
                </a:solidFill>
                <a:ln w="0">
                  <a:no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IN" sz="1350">
                    <a:solidFill>
                      <a:prstClr val="black"/>
                    </a:solidFill>
                    <a:latin typeface="Calibri" panose="020F0502020204030204"/>
                    <a:cs typeface="+mn-cs"/>
                  </a:endParaRPr>
                </a:p>
              </p:txBody>
            </p:sp>
          </p:grpSp>
          <p:sp>
            <p:nvSpPr>
              <p:cNvPr id="17" name="TextBox 16">
                <a:extLst>
                  <a:ext uri="{FF2B5EF4-FFF2-40B4-BE49-F238E27FC236}">
                    <a16:creationId xmlns:a16="http://schemas.microsoft.com/office/drawing/2014/main" id="{8B06362D-4108-4DFC-97D1-406F8DACD114}"/>
                  </a:ext>
                </a:extLst>
              </p:cNvPr>
              <p:cNvSpPr txBox="1"/>
              <p:nvPr/>
            </p:nvSpPr>
            <p:spPr>
              <a:xfrm>
                <a:off x="4167387" y="2109787"/>
                <a:ext cx="1238523" cy="1037807"/>
              </a:xfrm>
              <a:prstGeom prst="rect">
                <a:avLst/>
              </a:prstGeom>
              <a:noFill/>
            </p:spPr>
            <p:txBody>
              <a:bodyPr wrap="square" rtlCol="0">
                <a:spAutoFit/>
              </a:bodyPr>
              <a:lstStyle/>
              <a:p>
                <a:pPr algn="ctr" defTabSz="685800" fontAlgn="auto">
                  <a:lnSpc>
                    <a:spcPct val="80000"/>
                  </a:lnSpc>
                  <a:spcBef>
                    <a:spcPts val="0"/>
                  </a:spcBef>
                  <a:spcAft>
                    <a:spcPts val="0"/>
                  </a:spcAft>
                  <a:defRPr/>
                </a:pPr>
                <a:r>
                  <a:rPr lang="en-US" sz="1050" b="1" kern="0" dirty="0">
                    <a:solidFill>
                      <a:schemeClr val="bg1"/>
                    </a:solidFill>
                    <a:latin typeface="Calibri" panose="020F0502020204030204"/>
                    <a:cs typeface="Arial" pitchFamily="34" charset="0"/>
                  </a:rPr>
                  <a:t>Tech Literacy</a:t>
                </a:r>
                <a:endParaRPr lang="en-US" sz="900" b="1" kern="0" dirty="0">
                  <a:solidFill>
                    <a:schemeClr val="bg1"/>
                  </a:solidFill>
                  <a:latin typeface="Calibri" panose="020F0502020204030204"/>
                  <a:cs typeface="Arial" pitchFamily="34" charset="0"/>
                </a:endParaRPr>
              </a:p>
              <a:p>
                <a:pPr algn="ctr" defTabSz="685800" fontAlgn="auto">
                  <a:lnSpc>
                    <a:spcPct val="80000"/>
                  </a:lnSpc>
                  <a:spcBef>
                    <a:spcPts val="0"/>
                  </a:spcBef>
                  <a:spcAft>
                    <a:spcPts val="0"/>
                  </a:spcAft>
                  <a:defRPr/>
                </a:pPr>
                <a:r>
                  <a:rPr lang="en-US" sz="900" kern="0" dirty="0">
                    <a:solidFill>
                      <a:schemeClr val="bg1"/>
                    </a:solidFill>
                    <a:latin typeface="Calibri" panose="020F0502020204030204"/>
                    <a:cs typeface="Arial" pitchFamily="34" charset="0"/>
                  </a:rPr>
                  <a:t>Does the org have the foundational skills to transform?</a:t>
                </a:r>
              </a:p>
            </p:txBody>
          </p:sp>
          <p:sp>
            <p:nvSpPr>
              <p:cNvPr id="18" name="TextBox 17">
                <a:extLst>
                  <a:ext uri="{FF2B5EF4-FFF2-40B4-BE49-F238E27FC236}">
                    <a16:creationId xmlns:a16="http://schemas.microsoft.com/office/drawing/2014/main" id="{D007619E-34E9-471C-B20E-D1044AEF7A5A}"/>
                  </a:ext>
                </a:extLst>
              </p:cNvPr>
              <p:cNvSpPr txBox="1"/>
              <p:nvPr/>
            </p:nvSpPr>
            <p:spPr>
              <a:xfrm>
                <a:off x="6279734" y="1738433"/>
                <a:ext cx="1432401" cy="1062428"/>
              </a:xfrm>
              <a:prstGeom prst="rect">
                <a:avLst/>
              </a:prstGeom>
              <a:noFill/>
            </p:spPr>
            <p:txBody>
              <a:bodyPr wrap="square" rtlCol="0">
                <a:spAutoFit/>
              </a:bodyPr>
              <a:lstStyle/>
              <a:p>
                <a:pPr defTabSz="685800" fontAlgn="auto">
                  <a:lnSpc>
                    <a:spcPct val="80000"/>
                  </a:lnSpc>
                  <a:spcBef>
                    <a:spcPts val="0"/>
                  </a:spcBef>
                  <a:spcAft>
                    <a:spcPts val="0"/>
                  </a:spcAft>
                  <a:defRPr/>
                </a:pPr>
                <a:br>
                  <a:rPr lang="en-US" sz="1050" b="1" kern="0" dirty="0">
                    <a:solidFill>
                      <a:prstClr val="black"/>
                    </a:solidFill>
                    <a:latin typeface="Calibri" panose="020F0502020204030204"/>
                    <a:cs typeface="Arial" pitchFamily="34" charset="0"/>
                  </a:rPr>
                </a:br>
                <a:r>
                  <a:rPr lang="en-US" sz="1050" b="1" kern="0" dirty="0">
                    <a:solidFill>
                      <a:schemeClr val="bg1"/>
                    </a:solidFill>
                    <a:latin typeface="Calibri" panose="020F0502020204030204"/>
                    <a:cs typeface="Arial" pitchFamily="34" charset="0"/>
                  </a:rPr>
                  <a:t>Collaboration</a:t>
                </a:r>
              </a:p>
              <a:p>
                <a:pPr defTabSz="685800" fontAlgn="auto">
                  <a:lnSpc>
                    <a:spcPct val="80000"/>
                  </a:lnSpc>
                  <a:spcBef>
                    <a:spcPts val="0"/>
                  </a:spcBef>
                  <a:spcAft>
                    <a:spcPts val="0"/>
                  </a:spcAft>
                  <a:defRPr/>
                </a:pPr>
                <a:r>
                  <a:rPr lang="en-US" sz="900" kern="0" dirty="0">
                    <a:solidFill>
                      <a:schemeClr val="bg1"/>
                    </a:solidFill>
                    <a:latin typeface="Calibri" panose="020F0502020204030204"/>
                    <a:cs typeface="Arial" pitchFamily="34" charset="0"/>
                  </a:rPr>
                  <a:t>Do people seamlessly work across boundaries?</a:t>
                </a:r>
                <a:endParaRPr lang="en-US" sz="825" dirty="0">
                  <a:solidFill>
                    <a:schemeClr val="bg1"/>
                  </a:solidFill>
                  <a:latin typeface="Calibri" panose="020F0502020204030204"/>
                  <a:cs typeface="+mn-cs"/>
                </a:endParaRPr>
              </a:p>
            </p:txBody>
          </p:sp>
          <p:sp>
            <p:nvSpPr>
              <p:cNvPr id="19" name="TextBox 18">
                <a:extLst>
                  <a:ext uri="{FF2B5EF4-FFF2-40B4-BE49-F238E27FC236}">
                    <a16:creationId xmlns:a16="http://schemas.microsoft.com/office/drawing/2014/main" id="{A0F524F7-50A9-4A48-B206-D9F3D53E0AA9}"/>
                  </a:ext>
                </a:extLst>
              </p:cNvPr>
              <p:cNvSpPr txBox="1"/>
              <p:nvPr/>
            </p:nvSpPr>
            <p:spPr>
              <a:xfrm>
                <a:off x="7097170" y="2866345"/>
                <a:ext cx="1225871" cy="1530248"/>
              </a:xfrm>
              <a:prstGeom prst="rect">
                <a:avLst/>
              </a:prstGeom>
              <a:noFill/>
            </p:spPr>
            <p:txBody>
              <a:bodyPr wrap="square" rtlCol="0">
                <a:spAutoFit/>
              </a:bodyPr>
              <a:lstStyle/>
              <a:p>
                <a:pPr algn="ctr" defTabSz="685800" fontAlgn="auto">
                  <a:lnSpc>
                    <a:spcPct val="80000"/>
                  </a:lnSpc>
                  <a:spcBef>
                    <a:spcPts val="0"/>
                  </a:spcBef>
                  <a:spcAft>
                    <a:spcPts val="0"/>
                  </a:spcAft>
                  <a:defRPr/>
                </a:pPr>
                <a:r>
                  <a:rPr lang="en-US" sz="1050" b="1" kern="0" dirty="0">
                    <a:solidFill>
                      <a:prstClr val="white"/>
                    </a:solidFill>
                    <a:latin typeface="Calibri" panose="020F0502020204030204"/>
                    <a:cs typeface="Arial" pitchFamily="34" charset="0"/>
                  </a:rPr>
                  <a:t>Complex Problem-Solving</a:t>
                </a:r>
                <a:r>
                  <a:rPr lang="en-US" sz="900" kern="0" dirty="0">
                    <a:solidFill>
                      <a:prstClr val="white"/>
                    </a:solidFill>
                    <a:latin typeface="Calibri" panose="020F0502020204030204"/>
                    <a:cs typeface="Arial" pitchFamily="34" charset="0"/>
                  </a:rPr>
                  <a:t> </a:t>
                </a:r>
              </a:p>
              <a:p>
                <a:pPr algn="ctr" defTabSz="685800" fontAlgn="auto">
                  <a:lnSpc>
                    <a:spcPct val="80000"/>
                  </a:lnSpc>
                  <a:spcBef>
                    <a:spcPts val="0"/>
                  </a:spcBef>
                  <a:spcAft>
                    <a:spcPts val="0"/>
                  </a:spcAft>
                  <a:defRPr/>
                </a:pPr>
                <a:r>
                  <a:rPr lang="en-US" sz="900" kern="0" dirty="0">
                    <a:solidFill>
                      <a:prstClr val="white"/>
                    </a:solidFill>
                    <a:latin typeface="Calibri" panose="020F0502020204030204"/>
                    <a:cs typeface="Arial" pitchFamily="34" charset="0"/>
                  </a:rPr>
                  <a:t>Is the org solving </a:t>
                </a:r>
              </a:p>
              <a:p>
                <a:pPr algn="ctr" defTabSz="685800" fontAlgn="auto">
                  <a:lnSpc>
                    <a:spcPct val="80000"/>
                  </a:lnSpc>
                  <a:spcBef>
                    <a:spcPts val="0"/>
                  </a:spcBef>
                  <a:spcAft>
                    <a:spcPts val="0"/>
                  </a:spcAft>
                  <a:defRPr/>
                </a:pPr>
                <a:r>
                  <a:rPr lang="en-US" sz="900" kern="0" dirty="0">
                    <a:solidFill>
                      <a:prstClr val="white"/>
                    </a:solidFill>
                    <a:latin typeface="Calibri" panose="020F0502020204030204"/>
                    <a:cs typeface="Arial" pitchFamily="34" charset="0"/>
                  </a:rPr>
                  <a:t>complex problems in </a:t>
                </a:r>
              </a:p>
              <a:p>
                <a:pPr algn="ctr" defTabSz="685800" fontAlgn="auto">
                  <a:lnSpc>
                    <a:spcPct val="80000"/>
                  </a:lnSpc>
                  <a:spcBef>
                    <a:spcPts val="0"/>
                  </a:spcBef>
                  <a:spcAft>
                    <a:spcPts val="0"/>
                  </a:spcAft>
                  <a:defRPr/>
                </a:pPr>
                <a:r>
                  <a:rPr lang="en-US" sz="900" kern="0" dirty="0">
                    <a:solidFill>
                      <a:prstClr val="white"/>
                    </a:solidFill>
                    <a:latin typeface="Calibri" panose="020F0502020204030204"/>
                    <a:cs typeface="Arial" pitchFamily="34" charset="0"/>
                  </a:rPr>
                  <a:t>an agile manner?</a:t>
                </a:r>
                <a:endParaRPr lang="en-US" sz="900" dirty="0">
                  <a:solidFill>
                    <a:prstClr val="white"/>
                  </a:solidFill>
                  <a:latin typeface="Calibri" panose="020F0502020204030204"/>
                  <a:cs typeface="+mn-cs"/>
                </a:endParaRPr>
              </a:p>
            </p:txBody>
          </p:sp>
          <p:sp>
            <p:nvSpPr>
              <p:cNvPr id="20" name="TextBox 19">
                <a:extLst>
                  <a:ext uri="{FF2B5EF4-FFF2-40B4-BE49-F238E27FC236}">
                    <a16:creationId xmlns:a16="http://schemas.microsoft.com/office/drawing/2014/main" id="{30B0D660-2CD7-4E52-A9AF-3754316123AB}"/>
                  </a:ext>
                </a:extLst>
              </p:cNvPr>
              <p:cNvSpPr txBox="1"/>
              <p:nvPr/>
            </p:nvSpPr>
            <p:spPr>
              <a:xfrm>
                <a:off x="3666176" y="3454425"/>
                <a:ext cx="1151797" cy="1210161"/>
              </a:xfrm>
              <a:prstGeom prst="rect">
                <a:avLst/>
              </a:prstGeom>
              <a:noFill/>
            </p:spPr>
            <p:txBody>
              <a:bodyPr wrap="square" rtlCol="0">
                <a:spAutoFit/>
              </a:bodyPr>
              <a:lstStyle/>
              <a:p>
                <a:pPr algn="ctr" defTabSz="685800" fontAlgn="auto">
                  <a:lnSpc>
                    <a:spcPct val="80000"/>
                  </a:lnSpc>
                  <a:spcBef>
                    <a:spcPts val="0"/>
                  </a:spcBef>
                  <a:spcAft>
                    <a:spcPts val="0"/>
                  </a:spcAft>
                  <a:defRPr/>
                </a:pPr>
                <a:r>
                  <a:rPr lang="en-US" sz="1050" b="1" kern="0" dirty="0">
                    <a:solidFill>
                      <a:prstClr val="white"/>
                    </a:solidFill>
                    <a:latin typeface="Calibri" panose="020F0502020204030204"/>
                    <a:cs typeface="Arial" pitchFamily="34" charset="0"/>
                  </a:rPr>
                  <a:t>Creativity &amp; Innovation</a:t>
                </a:r>
              </a:p>
              <a:p>
                <a:pPr algn="ctr" defTabSz="685800" fontAlgn="auto">
                  <a:lnSpc>
                    <a:spcPct val="80000"/>
                  </a:lnSpc>
                  <a:spcBef>
                    <a:spcPts val="0"/>
                  </a:spcBef>
                  <a:spcAft>
                    <a:spcPts val="0"/>
                  </a:spcAft>
                  <a:defRPr/>
                </a:pPr>
                <a:r>
                  <a:rPr lang="en-US" sz="900" kern="0" dirty="0">
                    <a:solidFill>
                      <a:prstClr val="white"/>
                    </a:solidFill>
                    <a:latin typeface="Calibri" panose="020F0502020204030204"/>
                    <a:cs typeface="Arial" pitchFamily="34" charset="0"/>
                  </a:rPr>
                  <a:t>Does everyone contribute to new risk-taking ideas?</a:t>
                </a:r>
                <a:endParaRPr lang="en-US" sz="900" dirty="0">
                  <a:solidFill>
                    <a:prstClr val="white"/>
                  </a:solidFill>
                  <a:latin typeface="Calibri" panose="020F0502020204030204"/>
                  <a:cs typeface="+mn-cs"/>
                </a:endParaRPr>
              </a:p>
            </p:txBody>
          </p:sp>
          <p:sp>
            <p:nvSpPr>
              <p:cNvPr id="21" name="TextBox 20">
                <a:extLst>
                  <a:ext uri="{FF2B5EF4-FFF2-40B4-BE49-F238E27FC236}">
                    <a16:creationId xmlns:a16="http://schemas.microsoft.com/office/drawing/2014/main" id="{EF817D62-9DD9-496C-B8E6-02E2419D58B3}"/>
                  </a:ext>
                </a:extLst>
              </p:cNvPr>
              <p:cNvSpPr txBox="1"/>
              <p:nvPr/>
            </p:nvSpPr>
            <p:spPr>
              <a:xfrm>
                <a:off x="6447181" y="4506918"/>
                <a:ext cx="1360965" cy="1062428"/>
              </a:xfrm>
              <a:prstGeom prst="rect">
                <a:avLst/>
              </a:prstGeom>
              <a:noFill/>
            </p:spPr>
            <p:txBody>
              <a:bodyPr wrap="square" rtlCol="0">
                <a:spAutoFit/>
              </a:bodyPr>
              <a:lstStyle/>
              <a:p>
                <a:pPr algn="ctr" defTabSz="685800" fontAlgn="auto">
                  <a:lnSpc>
                    <a:spcPct val="80000"/>
                  </a:lnSpc>
                  <a:spcBef>
                    <a:spcPts val="0"/>
                  </a:spcBef>
                  <a:spcAft>
                    <a:spcPts val="0"/>
                  </a:spcAft>
                  <a:defRPr/>
                </a:pPr>
                <a:r>
                  <a:rPr lang="en-US" sz="1050" b="1" kern="0" dirty="0">
                    <a:solidFill>
                      <a:prstClr val="white"/>
                    </a:solidFill>
                    <a:latin typeface="Calibri" panose="020F0502020204030204"/>
                    <a:cs typeface="Arial" pitchFamily="34" charset="0"/>
                  </a:rPr>
                  <a:t>Digital Responsibility</a:t>
                </a:r>
              </a:p>
              <a:p>
                <a:pPr algn="ctr" defTabSz="685800" fontAlgn="auto">
                  <a:lnSpc>
                    <a:spcPct val="80000"/>
                  </a:lnSpc>
                  <a:spcBef>
                    <a:spcPts val="0"/>
                  </a:spcBef>
                  <a:spcAft>
                    <a:spcPts val="0"/>
                  </a:spcAft>
                  <a:defRPr/>
                </a:pPr>
                <a:r>
                  <a:rPr lang="en-US" sz="900" dirty="0">
                    <a:solidFill>
                      <a:prstClr val="white"/>
                    </a:solidFill>
                    <a:latin typeface="Calibri" panose="020F0502020204030204"/>
                    <a:cs typeface="+mn-cs"/>
                  </a:rPr>
                  <a:t>Are people keeping information </a:t>
                </a:r>
              </a:p>
              <a:p>
                <a:pPr algn="ctr" defTabSz="685800" fontAlgn="auto">
                  <a:lnSpc>
                    <a:spcPct val="80000"/>
                  </a:lnSpc>
                  <a:spcBef>
                    <a:spcPts val="0"/>
                  </a:spcBef>
                  <a:spcAft>
                    <a:spcPts val="0"/>
                  </a:spcAft>
                  <a:defRPr/>
                </a:pPr>
                <a:r>
                  <a:rPr lang="en-US" sz="900" dirty="0">
                    <a:solidFill>
                      <a:prstClr val="white"/>
                    </a:solidFill>
                    <a:latin typeface="Calibri" panose="020F0502020204030204"/>
                    <a:cs typeface="+mn-cs"/>
                  </a:rPr>
                  <a:t>safe?</a:t>
                </a:r>
              </a:p>
            </p:txBody>
          </p:sp>
          <p:sp>
            <p:nvSpPr>
              <p:cNvPr id="22" name="TextBox 21">
                <a:extLst>
                  <a:ext uri="{FF2B5EF4-FFF2-40B4-BE49-F238E27FC236}">
                    <a16:creationId xmlns:a16="http://schemas.microsoft.com/office/drawing/2014/main" id="{E2AF29B2-7662-4BD7-BBD7-A5DBBE4B0647}"/>
                  </a:ext>
                </a:extLst>
              </p:cNvPr>
              <p:cNvSpPr txBox="1"/>
              <p:nvPr/>
            </p:nvSpPr>
            <p:spPr>
              <a:xfrm>
                <a:off x="4657512" y="4842232"/>
                <a:ext cx="1510987" cy="1062428"/>
              </a:xfrm>
              <a:custGeom>
                <a:avLst/>
                <a:gdLst>
                  <a:gd name="connsiteX0" fmla="*/ 0 w 1486837"/>
                  <a:gd name="connsiteY0" fmla="*/ 0 h 978729"/>
                  <a:gd name="connsiteX1" fmla="*/ 1486837 w 1486837"/>
                  <a:gd name="connsiteY1" fmla="*/ 0 h 978729"/>
                  <a:gd name="connsiteX2" fmla="*/ 1486837 w 1486837"/>
                  <a:gd name="connsiteY2" fmla="*/ 978729 h 978729"/>
                  <a:gd name="connsiteX3" fmla="*/ 0 w 1486837"/>
                  <a:gd name="connsiteY3" fmla="*/ 978729 h 978729"/>
                  <a:gd name="connsiteX4" fmla="*/ 0 w 1486837"/>
                  <a:gd name="connsiteY4" fmla="*/ 0 h 978729"/>
                  <a:gd name="connsiteX0" fmla="*/ 0 w 1486837"/>
                  <a:gd name="connsiteY0" fmla="*/ 0 h 978729"/>
                  <a:gd name="connsiteX1" fmla="*/ 1486837 w 1486837"/>
                  <a:gd name="connsiteY1" fmla="*/ 0 h 978729"/>
                  <a:gd name="connsiteX2" fmla="*/ 1486837 w 1486837"/>
                  <a:gd name="connsiteY2" fmla="*/ 978729 h 978729"/>
                  <a:gd name="connsiteX3" fmla="*/ 308344 w 1486837"/>
                  <a:gd name="connsiteY3" fmla="*/ 861770 h 978729"/>
                  <a:gd name="connsiteX4" fmla="*/ 0 w 1486837"/>
                  <a:gd name="connsiteY4" fmla="*/ 0 h 978729"/>
                  <a:gd name="connsiteX0" fmla="*/ 0 w 1773916"/>
                  <a:gd name="connsiteY0" fmla="*/ 63796 h 978729"/>
                  <a:gd name="connsiteX1" fmla="*/ 1773916 w 1773916"/>
                  <a:gd name="connsiteY1" fmla="*/ 0 h 978729"/>
                  <a:gd name="connsiteX2" fmla="*/ 1773916 w 1773916"/>
                  <a:gd name="connsiteY2" fmla="*/ 978729 h 978729"/>
                  <a:gd name="connsiteX3" fmla="*/ 595423 w 1773916"/>
                  <a:gd name="connsiteY3" fmla="*/ 861770 h 978729"/>
                  <a:gd name="connsiteX4" fmla="*/ 0 w 1773916"/>
                  <a:gd name="connsiteY4" fmla="*/ 63796 h 978729"/>
                  <a:gd name="connsiteX0" fmla="*/ 0 w 1773916"/>
                  <a:gd name="connsiteY0" fmla="*/ 63796 h 978729"/>
                  <a:gd name="connsiteX1" fmla="*/ 1773916 w 1773916"/>
                  <a:gd name="connsiteY1" fmla="*/ 0 h 978729"/>
                  <a:gd name="connsiteX2" fmla="*/ 1773916 w 1773916"/>
                  <a:gd name="connsiteY2" fmla="*/ 978729 h 978729"/>
                  <a:gd name="connsiteX3" fmla="*/ 669851 w 1773916"/>
                  <a:gd name="connsiteY3" fmla="*/ 851138 h 978729"/>
                  <a:gd name="connsiteX4" fmla="*/ 0 w 1773916"/>
                  <a:gd name="connsiteY4" fmla="*/ 63796 h 978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3916" h="978729">
                    <a:moveTo>
                      <a:pt x="0" y="63796"/>
                    </a:moveTo>
                    <a:lnTo>
                      <a:pt x="1773916" y="0"/>
                    </a:lnTo>
                    <a:lnTo>
                      <a:pt x="1773916" y="978729"/>
                    </a:lnTo>
                    <a:lnTo>
                      <a:pt x="669851" y="851138"/>
                    </a:lnTo>
                    <a:lnTo>
                      <a:pt x="0" y="63796"/>
                    </a:lnTo>
                    <a:close/>
                  </a:path>
                </a:pathLst>
              </a:custGeom>
              <a:noFill/>
            </p:spPr>
            <p:txBody>
              <a:bodyPr wrap="square" rtlCol="0">
                <a:spAutoFit/>
              </a:bodyPr>
              <a:lstStyle/>
              <a:p>
                <a:pPr algn="ctr" defTabSz="685800" fontAlgn="auto">
                  <a:lnSpc>
                    <a:spcPct val="80000"/>
                  </a:lnSpc>
                  <a:spcBef>
                    <a:spcPts val="0"/>
                  </a:spcBef>
                  <a:spcAft>
                    <a:spcPts val="0"/>
                  </a:spcAft>
                  <a:defRPr/>
                </a:pPr>
                <a:r>
                  <a:rPr lang="en-US" sz="1050" b="1" kern="0" dirty="0">
                    <a:solidFill>
                      <a:prstClr val="white"/>
                    </a:solidFill>
                    <a:latin typeface="Calibri" panose="020F0502020204030204"/>
                    <a:cs typeface="Arial" pitchFamily="34" charset="0"/>
                  </a:rPr>
                  <a:t>Entrepreneurial Spirit</a:t>
                </a:r>
              </a:p>
              <a:p>
                <a:pPr algn="ctr" defTabSz="685800" fontAlgn="auto">
                  <a:lnSpc>
                    <a:spcPct val="80000"/>
                  </a:lnSpc>
                  <a:spcBef>
                    <a:spcPts val="0"/>
                  </a:spcBef>
                  <a:spcAft>
                    <a:spcPts val="0"/>
                  </a:spcAft>
                  <a:defRPr/>
                </a:pPr>
                <a:r>
                  <a:rPr lang="en-US" sz="900" kern="0" dirty="0">
                    <a:solidFill>
                      <a:prstClr val="white"/>
                    </a:solidFill>
                    <a:latin typeface="Calibri" panose="020F0502020204030204"/>
                    <a:cs typeface="Arial" pitchFamily="34" charset="0"/>
                  </a:rPr>
                  <a:t>Does the org challenge old </a:t>
                </a:r>
              </a:p>
              <a:p>
                <a:pPr algn="ctr" defTabSz="685800" fontAlgn="auto">
                  <a:lnSpc>
                    <a:spcPct val="80000"/>
                  </a:lnSpc>
                  <a:spcBef>
                    <a:spcPts val="0"/>
                  </a:spcBef>
                  <a:spcAft>
                    <a:spcPts val="0"/>
                  </a:spcAft>
                  <a:defRPr/>
                </a:pPr>
                <a:r>
                  <a:rPr lang="en-US" sz="900" kern="0" dirty="0">
                    <a:solidFill>
                      <a:prstClr val="white"/>
                    </a:solidFill>
                    <a:latin typeface="Calibri" panose="020F0502020204030204"/>
                    <a:cs typeface="Arial" pitchFamily="34" charset="0"/>
                  </a:rPr>
                  <a:t>ways of </a:t>
                </a:r>
              </a:p>
              <a:p>
                <a:pPr algn="ctr" defTabSz="685800" fontAlgn="auto">
                  <a:lnSpc>
                    <a:spcPct val="80000"/>
                  </a:lnSpc>
                  <a:spcBef>
                    <a:spcPts val="0"/>
                  </a:spcBef>
                  <a:spcAft>
                    <a:spcPts val="0"/>
                  </a:spcAft>
                  <a:defRPr/>
                </a:pPr>
                <a:r>
                  <a:rPr lang="en-US" sz="900" kern="0" dirty="0">
                    <a:solidFill>
                      <a:prstClr val="white"/>
                    </a:solidFill>
                    <a:latin typeface="Calibri" panose="020F0502020204030204"/>
                    <a:cs typeface="Arial" pitchFamily="34" charset="0"/>
                  </a:rPr>
                  <a:t>working? </a:t>
                </a:r>
                <a:endParaRPr lang="en-US" sz="900" dirty="0">
                  <a:solidFill>
                    <a:prstClr val="white"/>
                  </a:solidFill>
                  <a:latin typeface="Calibri" panose="020F0502020204030204"/>
                  <a:cs typeface="+mn-cs"/>
                </a:endParaRPr>
              </a:p>
            </p:txBody>
          </p:sp>
          <p:sp>
            <p:nvSpPr>
              <p:cNvPr id="33" name="Freeform 35">
                <a:extLst>
                  <a:ext uri="{FF2B5EF4-FFF2-40B4-BE49-F238E27FC236}">
                    <a16:creationId xmlns:a16="http://schemas.microsoft.com/office/drawing/2014/main" id="{B9414655-E0DE-4CAE-A282-7156CD2F5AC8}"/>
                  </a:ext>
                </a:extLst>
              </p:cNvPr>
              <p:cNvSpPr>
                <a:spLocks noEditPoints="1"/>
              </p:cNvSpPr>
              <p:nvPr/>
            </p:nvSpPr>
            <p:spPr bwMode="auto">
              <a:xfrm>
                <a:off x="5077353" y="1648498"/>
                <a:ext cx="550400" cy="421381"/>
              </a:xfrm>
              <a:custGeom>
                <a:avLst/>
                <a:gdLst>
                  <a:gd name="T0" fmla="*/ 51 w 551"/>
                  <a:gd name="T1" fmla="*/ 284 h 384"/>
                  <a:gd name="T2" fmla="*/ 0 w 551"/>
                  <a:gd name="T3" fmla="*/ 384 h 384"/>
                  <a:gd name="T4" fmla="*/ 551 w 551"/>
                  <a:gd name="T5" fmla="*/ 384 h 384"/>
                  <a:gd name="T6" fmla="*/ 498 w 551"/>
                  <a:gd name="T7" fmla="*/ 284 h 384"/>
                  <a:gd name="T8" fmla="*/ 310 w 551"/>
                  <a:gd name="T9" fmla="*/ 284 h 384"/>
                  <a:gd name="T10" fmla="*/ 310 w 551"/>
                  <a:gd name="T11" fmla="*/ 261 h 384"/>
                  <a:gd name="T12" fmla="*/ 472 w 551"/>
                  <a:gd name="T13" fmla="*/ 261 h 384"/>
                  <a:gd name="T14" fmla="*/ 500 w 551"/>
                  <a:gd name="T15" fmla="*/ 235 h 384"/>
                  <a:gd name="T16" fmla="*/ 500 w 551"/>
                  <a:gd name="T17" fmla="*/ 26 h 384"/>
                  <a:gd name="T18" fmla="*/ 472 w 551"/>
                  <a:gd name="T19" fmla="*/ 0 h 384"/>
                  <a:gd name="T20" fmla="*/ 79 w 551"/>
                  <a:gd name="T21" fmla="*/ 0 h 384"/>
                  <a:gd name="T22" fmla="*/ 51 w 551"/>
                  <a:gd name="T23" fmla="*/ 26 h 384"/>
                  <a:gd name="T24" fmla="*/ 51 w 551"/>
                  <a:gd name="T25" fmla="*/ 235 h 384"/>
                  <a:gd name="T26" fmla="*/ 79 w 551"/>
                  <a:gd name="T27" fmla="*/ 261 h 384"/>
                  <a:gd name="T28" fmla="*/ 241 w 551"/>
                  <a:gd name="T29" fmla="*/ 261 h 384"/>
                  <a:gd name="T30" fmla="*/ 241 w 551"/>
                  <a:gd name="T31" fmla="*/ 284 h 384"/>
                  <a:gd name="T32" fmla="*/ 51 w 551"/>
                  <a:gd name="T33" fmla="*/ 284 h 384"/>
                  <a:gd name="T34" fmla="*/ 86 w 551"/>
                  <a:gd name="T35" fmla="*/ 36 h 384"/>
                  <a:gd name="T36" fmla="*/ 465 w 551"/>
                  <a:gd name="T37" fmla="*/ 36 h 384"/>
                  <a:gd name="T38" fmla="*/ 465 w 551"/>
                  <a:gd name="T39" fmla="*/ 225 h 384"/>
                  <a:gd name="T40" fmla="*/ 86 w 551"/>
                  <a:gd name="T41" fmla="*/ 225 h 384"/>
                  <a:gd name="T42" fmla="*/ 86 w 551"/>
                  <a:gd name="T43" fmla="*/ 3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1" h="384">
                    <a:moveTo>
                      <a:pt x="51" y="284"/>
                    </a:moveTo>
                    <a:cubicBezTo>
                      <a:pt x="0" y="384"/>
                      <a:pt x="0" y="384"/>
                      <a:pt x="0" y="384"/>
                    </a:cubicBezTo>
                    <a:cubicBezTo>
                      <a:pt x="551" y="384"/>
                      <a:pt x="551" y="384"/>
                      <a:pt x="551" y="384"/>
                    </a:cubicBezTo>
                    <a:cubicBezTo>
                      <a:pt x="498" y="284"/>
                      <a:pt x="498" y="284"/>
                      <a:pt x="498" y="284"/>
                    </a:cubicBezTo>
                    <a:cubicBezTo>
                      <a:pt x="310" y="284"/>
                      <a:pt x="310" y="284"/>
                      <a:pt x="310" y="284"/>
                    </a:cubicBezTo>
                    <a:cubicBezTo>
                      <a:pt x="310" y="261"/>
                      <a:pt x="310" y="261"/>
                      <a:pt x="310" y="261"/>
                    </a:cubicBezTo>
                    <a:cubicBezTo>
                      <a:pt x="472" y="261"/>
                      <a:pt x="472" y="261"/>
                      <a:pt x="472" y="261"/>
                    </a:cubicBezTo>
                    <a:cubicBezTo>
                      <a:pt x="488" y="261"/>
                      <a:pt x="500" y="249"/>
                      <a:pt x="500" y="235"/>
                    </a:cubicBezTo>
                    <a:cubicBezTo>
                      <a:pt x="500" y="26"/>
                      <a:pt x="500" y="26"/>
                      <a:pt x="500" y="26"/>
                    </a:cubicBezTo>
                    <a:cubicBezTo>
                      <a:pt x="500" y="11"/>
                      <a:pt x="488" y="0"/>
                      <a:pt x="472" y="0"/>
                    </a:cubicBezTo>
                    <a:cubicBezTo>
                      <a:pt x="79" y="0"/>
                      <a:pt x="79" y="0"/>
                      <a:pt x="79" y="0"/>
                    </a:cubicBezTo>
                    <a:cubicBezTo>
                      <a:pt x="63" y="0"/>
                      <a:pt x="51" y="11"/>
                      <a:pt x="51" y="26"/>
                    </a:cubicBezTo>
                    <a:cubicBezTo>
                      <a:pt x="51" y="235"/>
                      <a:pt x="51" y="235"/>
                      <a:pt x="51" y="235"/>
                    </a:cubicBezTo>
                    <a:cubicBezTo>
                      <a:pt x="51" y="249"/>
                      <a:pt x="63" y="261"/>
                      <a:pt x="79" y="261"/>
                    </a:cubicBezTo>
                    <a:cubicBezTo>
                      <a:pt x="241" y="261"/>
                      <a:pt x="241" y="261"/>
                      <a:pt x="241" y="261"/>
                    </a:cubicBezTo>
                    <a:cubicBezTo>
                      <a:pt x="241" y="284"/>
                      <a:pt x="241" y="284"/>
                      <a:pt x="241" y="284"/>
                    </a:cubicBezTo>
                    <a:lnTo>
                      <a:pt x="51" y="284"/>
                    </a:lnTo>
                    <a:close/>
                    <a:moveTo>
                      <a:pt x="86" y="36"/>
                    </a:moveTo>
                    <a:cubicBezTo>
                      <a:pt x="465" y="36"/>
                      <a:pt x="465" y="36"/>
                      <a:pt x="465" y="36"/>
                    </a:cubicBezTo>
                    <a:cubicBezTo>
                      <a:pt x="465" y="225"/>
                      <a:pt x="465" y="225"/>
                      <a:pt x="465" y="225"/>
                    </a:cubicBezTo>
                    <a:cubicBezTo>
                      <a:pt x="86" y="225"/>
                      <a:pt x="86" y="225"/>
                      <a:pt x="86" y="225"/>
                    </a:cubicBezTo>
                    <a:lnTo>
                      <a:pt x="86" y="36"/>
                    </a:ln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IN" sz="1350" dirty="0">
                  <a:solidFill>
                    <a:prstClr val="white">
                      <a:lumMod val="65000"/>
                    </a:prstClr>
                  </a:solidFill>
                  <a:latin typeface="Calibri" panose="020F0502020204030204"/>
                  <a:cs typeface="+mn-cs"/>
                </a:endParaRPr>
              </a:p>
            </p:txBody>
          </p:sp>
          <p:grpSp>
            <p:nvGrpSpPr>
              <p:cNvPr id="49" name="Group 48">
                <a:extLst>
                  <a:ext uri="{FF2B5EF4-FFF2-40B4-BE49-F238E27FC236}">
                    <a16:creationId xmlns:a16="http://schemas.microsoft.com/office/drawing/2014/main" id="{1A3138F2-7B09-42F9-976B-FEA748BD164D}"/>
                  </a:ext>
                </a:extLst>
              </p:cNvPr>
              <p:cNvGrpSpPr/>
              <p:nvPr/>
            </p:nvGrpSpPr>
            <p:grpSpPr>
              <a:xfrm>
                <a:off x="6207683" y="5385423"/>
                <a:ext cx="474754" cy="481467"/>
                <a:chOff x="5299076" y="4510742"/>
                <a:chExt cx="1804988" cy="1743077"/>
              </a:xfrm>
              <a:solidFill>
                <a:schemeClr val="tx1"/>
              </a:solidFill>
            </p:grpSpPr>
            <p:sp>
              <p:nvSpPr>
                <p:cNvPr id="50" name="Oval 49">
                  <a:extLst>
                    <a:ext uri="{FF2B5EF4-FFF2-40B4-BE49-F238E27FC236}">
                      <a16:creationId xmlns:a16="http://schemas.microsoft.com/office/drawing/2014/main" id="{ABE905E0-9F45-41D3-BBB2-AD8FCFFDCEFC}"/>
                    </a:ext>
                  </a:extLst>
                </p:cNvPr>
                <p:cNvSpPr>
                  <a:spLocks noChangeArrowheads="1"/>
                </p:cNvSpPr>
                <p:nvPr/>
              </p:nvSpPr>
              <p:spPr bwMode="auto">
                <a:xfrm>
                  <a:off x="6061076" y="4810126"/>
                  <a:ext cx="280988" cy="28575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IN" sz="1350" dirty="0">
                    <a:solidFill>
                      <a:prstClr val="white">
                        <a:lumMod val="65000"/>
                      </a:prstClr>
                    </a:solidFill>
                    <a:latin typeface="Calibri" panose="020F0502020204030204"/>
                    <a:cs typeface="+mn-cs"/>
                  </a:endParaRPr>
                </a:p>
              </p:txBody>
            </p:sp>
            <p:sp>
              <p:nvSpPr>
                <p:cNvPr id="51" name="Freeform 53">
                  <a:extLst>
                    <a:ext uri="{FF2B5EF4-FFF2-40B4-BE49-F238E27FC236}">
                      <a16:creationId xmlns:a16="http://schemas.microsoft.com/office/drawing/2014/main" id="{973643D3-6F94-4F23-96F6-BAB6FF091023}"/>
                    </a:ext>
                  </a:extLst>
                </p:cNvPr>
                <p:cNvSpPr>
                  <a:spLocks/>
                </p:cNvSpPr>
                <p:nvPr/>
              </p:nvSpPr>
              <p:spPr bwMode="auto">
                <a:xfrm>
                  <a:off x="6221411" y="4515864"/>
                  <a:ext cx="808039" cy="815973"/>
                </a:xfrm>
                <a:custGeom>
                  <a:avLst/>
                  <a:gdLst>
                    <a:gd name="T0" fmla="*/ 365 w 509"/>
                    <a:gd name="T1" fmla="*/ 0 h 514"/>
                    <a:gd name="T2" fmla="*/ 223 w 509"/>
                    <a:gd name="T3" fmla="*/ 126 h 514"/>
                    <a:gd name="T4" fmla="*/ 223 w 509"/>
                    <a:gd name="T5" fmla="*/ 227 h 514"/>
                    <a:gd name="T6" fmla="*/ 0 w 509"/>
                    <a:gd name="T7" fmla="*/ 455 h 514"/>
                    <a:gd name="T8" fmla="*/ 27 w 509"/>
                    <a:gd name="T9" fmla="*/ 514 h 514"/>
                    <a:gd name="T10" fmla="*/ 277 w 509"/>
                    <a:gd name="T11" fmla="*/ 275 h 514"/>
                    <a:gd name="T12" fmla="*/ 365 w 509"/>
                    <a:gd name="T13" fmla="*/ 282 h 514"/>
                    <a:gd name="T14" fmla="*/ 509 w 509"/>
                    <a:gd name="T15" fmla="*/ 147 h 514"/>
                    <a:gd name="T16" fmla="*/ 377 w 509"/>
                    <a:gd name="T17" fmla="*/ 128 h 514"/>
                    <a:gd name="T18" fmla="*/ 365 w 509"/>
                    <a:gd name="T19" fmla="*/ 0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514">
                      <a:moveTo>
                        <a:pt x="365" y="0"/>
                      </a:moveTo>
                      <a:lnTo>
                        <a:pt x="223" y="126"/>
                      </a:lnTo>
                      <a:lnTo>
                        <a:pt x="223" y="227"/>
                      </a:lnTo>
                      <a:lnTo>
                        <a:pt x="0" y="455"/>
                      </a:lnTo>
                      <a:lnTo>
                        <a:pt x="27" y="514"/>
                      </a:lnTo>
                      <a:lnTo>
                        <a:pt x="277" y="275"/>
                      </a:lnTo>
                      <a:lnTo>
                        <a:pt x="365" y="282"/>
                      </a:lnTo>
                      <a:lnTo>
                        <a:pt x="509" y="147"/>
                      </a:lnTo>
                      <a:lnTo>
                        <a:pt x="377" y="128"/>
                      </a:lnTo>
                      <a:lnTo>
                        <a:pt x="36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IN" sz="1350">
                    <a:solidFill>
                      <a:prstClr val="white">
                        <a:lumMod val="65000"/>
                      </a:prstClr>
                    </a:solidFill>
                    <a:latin typeface="Calibri" panose="020F0502020204030204"/>
                    <a:cs typeface="+mn-cs"/>
                  </a:endParaRPr>
                </a:p>
              </p:txBody>
            </p:sp>
            <p:sp>
              <p:nvSpPr>
                <p:cNvPr id="52" name="Freeform 54">
                  <a:extLst>
                    <a:ext uri="{FF2B5EF4-FFF2-40B4-BE49-F238E27FC236}">
                      <a16:creationId xmlns:a16="http://schemas.microsoft.com/office/drawing/2014/main" id="{E9873E23-D811-41DD-B00B-53009BBF5844}"/>
                    </a:ext>
                  </a:extLst>
                </p:cNvPr>
                <p:cNvSpPr>
                  <a:spLocks/>
                </p:cNvSpPr>
                <p:nvPr/>
              </p:nvSpPr>
              <p:spPr bwMode="auto">
                <a:xfrm>
                  <a:off x="5700713" y="4906112"/>
                  <a:ext cx="1001714" cy="1000125"/>
                </a:xfrm>
                <a:custGeom>
                  <a:avLst/>
                  <a:gdLst>
                    <a:gd name="T0" fmla="*/ 0 w 267"/>
                    <a:gd name="T1" fmla="*/ 133 h 266"/>
                    <a:gd name="T2" fmla="*/ 133 w 267"/>
                    <a:gd name="T3" fmla="*/ 266 h 266"/>
                    <a:gd name="T4" fmla="*/ 267 w 267"/>
                    <a:gd name="T5" fmla="*/ 133 h 266"/>
                    <a:gd name="T6" fmla="*/ 249 w 267"/>
                    <a:gd name="T7" fmla="*/ 67 h 266"/>
                    <a:gd name="T8" fmla="*/ 206 w 267"/>
                    <a:gd name="T9" fmla="*/ 107 h 266"/>
                    <a:gd name="T10" fmla="*/ 211 w 267"/>
                    <a:gd name="T11" fmla="*/ 133 h 266"/>
                    <a:gd name="T12" fmla="*/ 133 w 267"/>
                    <a:gd name="T13" fmla="*/ 210 h 266"/>
                    <a:gd name="T14" fmla="*/ 56 w 267"/>
                    <a:gd name="T15" fmla="*/ 133 h 266"/>
                    <a:gd name="T16" fmla="*/ 133 w 267"/>
                    <a:gd name="T17" fmla="*/ 56 h 266"/>
                    <a:gd name="T18" fmla="*/ 158 w 267"/>
                    <a:gd name="T19" fmla="*/ 60 h 266"/>
                    <a:gd name="T20" fmla="*/ 200 w 267"/>
                    <a:gd name="T21" fmla="*/ 18 h 266"/>
                    <a:gd name="T22" fmla="*/ 133 w 267"/>
                    <a:gd name="T23" fmla="*/ 0 h 266"/>
                    <a:gd name="T24" fmla="*/ 0 w 267"/>
                    <a:gd name="T25" fmla="*/ 133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7" h="266">
                      <a:moveTo>
                        <a:pt x="0" y="133"/>
                      </a:moveTo>
                      <a:cubicBezTo>
                        <a:pt x="0" y="207"/>
                        <a:pt x="60" y="266"/>
                        <a:pt x="133" y="266"/>
                      </a:cubicBezTo>
                      <a:cubicBezTo>
                        <a:pt x="207" y="266"/>
                        <a:pt x="267" y="207"/>
                        <a:pt x="267" y="133"/>
                      </a:cubicBezTo>
                      <a:cubicBezTo>
                        <a:pt x="267" y="109"/>
                        <a:pt x="260" y="86"/>
                        <a:pt x="249" y="67"/>
                      </a:cubicBezTo>
                      <a:cubicBezTo>
                        <a:pt x="206" y="107"/>
                        <a:pt x="206" y="107"/>
                        <a:pt x="206" y="107"/>
                      </a:cubicBezTo>
                      <a:cubicBezTo>
                        <a:pt x="209" y="115"/>
                        <a:pt x="211" y="124"/>
                        <a:pt x="211" y="133"/>
                      </a:cubicBezTo>
                      <a:cubicBezTo>
                        <a:pt x="211" y="176"/>
                        <a:pt x="176" y="210"/>
                        <a:pt x="133" y="210"/>
                      </a:cubicBezTo>
                      <a:cubicBezTo>
                        <a:pt x="91" y="210"/>
                        <a:pt x="56" y="176"/>
                        <a:pt x="56" y="133"/>
                      </a:cubicBezTo>
                      <a:cubicBezTo>
                        <a:pt x="56" y="91"/>
                        <a:pt x="91" y="56"/>
                        <a:pt x="133" y="56"/>
                      </a:cubicBezTo>
                      <a:cubicBezTo>
                        <a:pt x="142" y="56"/>
                        <a:pt x="150" y="57"/>
                        <a:pt x="158" y="60"/>
                      </a:cubicBezTo>
                      <a:cubicBezTo>
                        <a:pt x="200" y="18"/>
                        <a:pt x="200" y="18"/>
                        <a:pt x="200" y="18"/>
                      </a:cubicBezTo>
                      <a:cubicBezTo>
                        <a:pt x="180" y="6"/>
                        <a:pt x="158" y="0"/>
                        <a:pt x="133" y="0"/>
                      </a:cubicBezTo>
                      <a:cubicBezTo>
                        <a:pt x="60" y="0"/>
                        <a:pt x="0" y="60"/>
                        <a:pt x="0" y="13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IN" sz="1350">
                    <a:solidFill>
                      <a:prstClr val="white">
                        <a:lumMod val="65000"/>
                      </a:prstClr>
                    </a:solidFill>
                    <a:latin typeface="Calibri" panose="020F0502020204030204"/>
                    <a:cs typeface="+mn-cs"/>
                  </a:endParaRPr>
                </a:p>
              </p:txBody>
            </p:sp>
            <p:sp>
              <p:nvSpPr>
                <p:cNvPr id="53" name="Freeform 55">
                  <a:extLst>
                    <a:ext uri="{FF2B5EF4-FFF2-40B4-BE49-F238E27FC236}">
                      <a16:creationId xmlns:a16="http://schemas.microsoft.com/office/drawing/2014/main" id="{A2BC909D-CCDA-4A75-812E-243D4ABB1512}"/>
                    </a:ext>
                  </a:extLst>
                </p:cNvPr>
                <p:cNvSpPr>
                  <a:spLocks/>
                </p:cNvSpPr>
                <p:nvPr/>
              </p:nvSpPr>
              <p:spPr bwMode="auto">
                <a:xfrm>
                  <a:off x="5299076" y="4510742"/>
                  <a:ext cx="1804988" cy="1743077"/>
                </a:xfrm>
                <a:custGeom>
                  <a:avLst/>
                  <a:gdLst>
                    <a:gd name="T0" fmla="*/ 444 w 481"/>
                    <a:gd name="T1" fmla="*/ 120 h 464"/>
                    <a:gd name="T2" fmla="*/ 408 w 481"/>
                    <a:gd name="T3" fmla="*/ 154 h 464"/>
                    <a:gd name="T4" fmla="*/ 398 w 481"/>
                    <a:gd name="T5" fmla="*/ 154 h 464"/>
                    <a:gd name="T6" fmla="*/ 411 w 481"/>
                    <a:gd name="T7" fmla="*/ 188 h 464"/>
                    <a:gd name="T8" fmla="*/ 392 w 481"/>
                    <a:gd name="T9" fmla="*/ 321 h 464"/>
                    <a:gd name="T10" fmla="*/ 285 w 481"/>
                    <a:gd name="T11" fmla="*/ 403 h 464"/>
                    <a:gd name="T12" fmla="*/ 240 w 481"/>
                    <a:gd name="T13" fmla="*/ 408 h 464"/>
                    <a:gd name="T14" fmla="*/ 70 w 481"/>
                    <a:gd name="T15" fmla="*/ 276 h 464"/>
                    <a:gd name="T16" fmla="*/ 89 w 481"/>
                    <a:gd name="T17" fmla="*/ 143 h 464"/>
                    <a:gd name="T18" fmla="*/ 196 w 481"/>
                    <a:gd name="T19" fmla="*/ 62 h 464"/>
                    <a:gd name="T20" fmla="*/ 241 w 481"/>
                    <a:gd name="T21" fmla="*/ 56 h 464"/>
                    <a:gd name="T22" fmla="*/ 320 w 481"/>
                    <a:gd name="T23" fmla="*/ 75 h 464"/>
                    <a:gd name="T24" fmla="*/ 320 w 481"/>
                    <a:gd name="T25" fmla="*/ 59 h 464"/>
                    <a:gd name="T26" fmla="*/ 354 w 481"/>
                    <a:gd name="T27" fmla="*/ 29 h 464"/>
                    <a:gd name="T28" fmla="*/ 241 w 481"/>
                    <a:gd name="T29" fmla="*/ 0 h 464"/>
                    <a:gd name="T30" fmla="*/ 182 w 481"/>
                    <a:gd name="T31" fmla="*/ 7 h 464"/>
                    <a:gd name="T32" fmla="*/ 40 w 481"/>
                    <a:gd name="T33" fmla="*/ 114 h 464"/>
                    <a:gd name="T34" fmla="*/ 16 w 481"/>
                    <a:gd name="T35" fmla="*/ 290 h 464"/>
                    <a:gd name="T36" fmla="*/ 240 w 481"/>
                    <a:gd name="T37" fmla="*/ 464 h 464"/>
                    <a:gd name="T38" fmla="*/ 299 w 481"/>
                    <a:gd name="T39" fmla="*/ 457 h 464"/>
                    <a:gd name="T40" fmla="*/ 441 w 481"/>
                    <a:gd name="T41" fmla="*/ 350 h 464"/>
                    <a:gd name="T42" fmla="*/ 465 w 481"/>
                    <a:gd name="T43" fmla="*/ 174 h 464"/>
                    <a:gd name="T44" fmla="*/ 444 w 481"/>
                    <a:gd name="T45" fmla="*/ 12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1" h="464">
                      <a:moveTo>
                        <a:pt x="444" y="120"/>
                      </a:moveTo>
                      <a:cubicBezTo>
                        <a:pt x="408" y="154"/>
                        <a:pt x="408" y="154"/>
                        <a:pt x="408" y="154"/>
                      </a:cubicBezTo>
                      <a:cubicBezTo>
                        <a:pt x="398" y="154"/>
                        <a:pt x="398" y="154"/>
                        <a:pt x="398" y="154"/>
                      </a:cubicBezTo>
                      <a:cubicBezTo>
                        <a:pt x="404" y="164"/>
                        <a:pt x="408" y="176"/>
                        <a:pt x="411" y="188"/>
                      </a:cubicBezTo>
                      <a:cubicBezTo>
                        <a:pt x="423" y="233"/>
                        <a:pt x="416" y="281"/>
                        <a:pt x="392" y="321"/>
                      </a:cubicBezTo>
                      <a:cubicBezTo>
                        <a:pt x="369" y="362"/>
                        <a:pt x="330" y="391"/>
                        <a:pt x="285" y="403"/>
                      </a:cubicBezTo>
                      <a:cubicBezTo>
                        <a:pt x="270" y="407"/>
                        <a:pt x="255" y="408"/>
                        <a:pt x="240" y="408"/>
                      </a:cubicBezTo>
                      <a:cubicBezTo>
                        <a:pt x="160" y="408"/>
                        <a:pt x="90" y="354"/>
                        <a:pt x="70" y="276"/>
                      </a:cubicBezTo>
                      <a:cubicBezTo>
                        <a:pt x="58" y="231"/>
                        <a:pt x="65" y="183"/>
                        <a:pt x="89" y="143"/>
                      </a:cubicBezTo>
                      <a:cubicBezTo>
                        <a:pt x="112" y="102"/>
                        <a:pt x="151" y="73"/>
                        <a:pt x="196" y="62"/>
                      </a:cubicBezTo>
                      <a:cubicBezTo>
                        <a:pt x="211" y="58"/>
                        <a:pt x="226" y="56"/>
                        <a:pt x="241" y="56"/>
                      </a:cubicBezTo>
                      <a:cubicBezTo>
                        <a:pt x="269" y="56"/>
                        <a:pt x="296" y="63"/>
                        <a:pt x="320" y="75"/>
                      </a:cubicBezTo>
                      <a:cubicBezTo>
                        <a:pt x="320" y="59"/>
                        <a:pt x="320" y="59"/>
                        <a:pt x="320" y="59"/>
                      </a:cubicBezTo>
                      <a:cubicBezTo>
                        <a:pt x="354" y="29"/>
                        <a:pt x="354" y="29"/>
                        <a:pt x="354" y="29"/>
                      </a:cubicBezTo>
                      <a:cubicBezTo>
                        <a:pt x="320" y="10"/>
                        <a:pt x="281" y="0"/>
                        <a:pt x="241" y="0"/>
                      </a:cubicBezTo>
                      <a:cubicBezTo>
                        <a:pt x="221" y="0"/>
                        <a:pt x="201" y="2"/>
                        <a:pt x="182" y="7"/>
                      </a:cubicBezTo>
                      <a:cubicBezTo>
                        <a:pt x="122" y="23"/>
                        <a:pt x="72" y="61"/>
                        <a:pt x="40" y="114"/>
                      </a:cubicBezTo>
                      <a:cubicBezTo>
                        <a:pt x="9" y="168"/>
                        <a:pt x="0" y="230"/>
                        <a:pt x="16" y="290"/>
                      </a:cubicBezTo>
                      <a:cubicBezTo>
                        <a:pt x="42" y="393"/>
                        <a:pt x="135" y="464"/>
                        <a:pt x="240" y="464"/>
                      </a:cubicBezTo>
                      <a:cubicBezTo>
                        <a:pt x="260" y="464"/>
                        <a:pt x="280" y="462"/>
                        <a:pt x="299" y="457"/>
                      </a:cubicBezTo>
                      <a:cubicBezTo>
                        <a:pt x="359" y="441"/>
                        <a:pt x="409" y="403"/>
                        <a:pt x="441" y="350"/>
                      </a:cubicBezTo>
                      <a:cubicBezTo>
                        <a:pt x="472" y="296"/>
                        <a:pt x="481" y="234"/>
                        <a:pt x="465" y="174"/>
                      </a:cubicBezTo>
                      <a:cubicBezTo>
                        <a:pt x="460" y="155"/>
                        <a:pt x="453" y="137"/>
                        <a:pt x="444" y="12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IN" sz="1350">
                    <a:solidFill>
                      <a:prstClr val="white">
                        <a:lumMod val="65000"/>
                      </a:prstClr>
                    </a:solidFill>
                    <a:latin typeface="Calibri" panose="020F0502020204030204"/>
                    <a:cs typeface="+mn-cs"/>
                  </a:endParaRPr>
                </a:p>
              </p:txBody>
            </p:sp>
          </p:grpSp>
          <p:grpSp>
            <p:nvGrpSpPr>
              <p:cNvPr id="88" name="Group 83">
                <a:extLst>
                  <a:ext uri="{FF2B5EF4-FFF2-40B4-BE49-F238E27FC236}">
                    <a16:creationId xmlns:a16="http://schemas.microsoft.com/office/drawing/2014/main" id="{C88320D8-0D00-4AB1-A53D-13A475F789B6}"/>
                  </a:ext>
                </a:extLst>
              </p:cNvPr>
              <p:cNvGrpSpPr/>
              <p:nvPr/>
            </p:nvGrpSpPr>
            <p:grpSpPr>
              <a:xfrm>
                <a:off x="5790611" y="2050886"/>
                <a:ext cx="521741" cy="421382"/>
                <a:chOff x="4546600" y="2070101"/>
                <a:chExt cx="1111250" cy="892178"/>
              </a:xfr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effectLst/>
            </p:grpSpPr>
            <p:sp>
              <p:nvSpPr>
                <p:cNvPr id="89" name="Freeform 24">
                  <a:extLst>
                    <a:ext uri="{FF2B5EF4-FFF2-40B4-BE49-F238E27FC236}">
                      <a16:creationId xmlns:a16="http://schemas.microsoft.com/office/drawing/2014/main" id="{2B7D80C1-5C84-4B22-8A0A-7F64E8B4697F}"/>
                    </a:ext>
                  </a:extLst>
                </p:cNvPr>
                <p:cNvSpPr>
                  <a:spLocks/>
                </p:cNvSpPr>
                <p:nvPr/>
              </p:nvSpPr>
              <p:spPr bwMode="auto">
                <a:xfrm>
                  <a:off x="4546600" y="2506668"/>
                  <a:ext cx="1111250" cy="455611"/>
                </a:xfrm>
                <a:custGeom>
                  <a:avLst/>
                  <a:gdLst/>
                  <a:ahLst/>
                  <a:cxnLst>
                    <a:cxn ang="0">
                      <a:pos x="122" y="1"/>
                    </a:cxn>
                    <a:cxn ang="0">
                      <a:pos x="142" y="16"/>
                    </a:cxn>
                    <a:cxn ang="0">
                      <a:pos x="168" y="0"/>
                    </a:cxn>
                    <a:cxn ang="0">
                      <a:pos x="195" y="17"/>
                    </a:cxn>
                    <a:cxn ang="0">
                      <a:pos x="207" y="24"/>
                    </a:cxn>
                    <a:cxn ang="0">
                      <a:pos x="204" y="10"/>
                    </a:cxn>
                    <a:cxn ang="0">
                      <a:pos x="219" y="32"/>
                    </a:cxn>
                    <a:cxn ang="0">
                      <a:pos x="235" y="1"/>
                    </a:cxn>
                    <a:cxn ang="0">
                      <a:pos x="265" y="3"/>
                    </a:cxn>
                    <a:cxn ang="0">
                      <a:pos x="289" y="8"/>
                    </a:cxn>
                    <a:cxn ang="0">
                      <a:pos x="317" y="0"/>
                    </a:cxn>
                    <a:cxn ang="0">
                      <a:pos x="338" y="32"/>
                    </a:cxn>
                    <a:cxn ang="0">
                      <a:pos x="346" y="20"/>
                    </a:cxn>
                    <a:cxn ang="0">
                      <a:pos x="339" y="6"/>
                    </a:cxn>
                    <a:cxn ang="0">
                      <a:pos x="357" y="5"/>
                    </a:cxn>
                    <a:cxn ang="0">
                      <a:pos x="361" y="32"/>
                    </a:cxn>
                    <a:cxn ang="0">
                      <a:pos x="384" y="0"/>
                    </a:cxn>
                    <a:cxn ang="0">
                      <a:pos x="412" y="8"/>
                    </a:cxn>
                    <a:cxn ang="0">
                      <a:pos x="435" y="3"/>
                    </a:cxn>
                    <a:cxn ang="0">
                      <a:pos x="466" y="1"/>
                    </a:cxn>
                    <a:cxn ang="0">
                      <a:pos x="480" y="28"/>
                    </a:cxn>
                    <a:cxn ang="0">
                      <a:pos x="483" y="17"/>
                    </a:cxn>
                    <a:cxn ang="0">
                      <a:pos x="484" y="5"/>
                    </a:cxn>
                    <a:cxn ang="0">
                      <a:pos x="496" y="11"/>
                    </a:cxn>
                    <a:cxn ang="0">
                      <a:pos x="495" y="27"/>
                    </a:cxn>
                    <a:cxn ang="0">
                      <a:pos x="511" y="1"/>
                    </a:cxn>
                    <a:cxn ang="0">
                      <a:pos x="537" y="1"/>
                    </a:cxn>
                    <a:cxn ang="0">
                      <a:pos x="557" y="16"/>
                    </a:cxn>
                    <a:cxn ang="0">
                      <a:pos x="583" y="0"/>
                    </a:cxn>
                    <a:cxn ang="0">
                      <a:pos x="609" y="17"/>
                    </a:cxn>
                    <a:cxn ang="0">
                      <a:pos x="621" y="24"/>
                    </a:cxn>
                    <a:cxn ang="0">
                      <a:pos x="620" y="12"/>
                    </a:cxn>
                    <a:cxn ang="0">
                      <a:pos x="634" y="32"/>
                    </a:cxn>
                    <a:cxn ang="0">
                      <a:pos x="644" y="18"/>
                    </a:cxn>
                    <a:cxn ang="0">
                      <a:pos x="670" y="0"/>
                    </a:cxn>
                    <a:cxn ang="0">
                      <a:pos x="692" y="11"/>
                    </a:cxn>
                    <a:cxn ang="0">
                      <a:pos x="700" y="40"/>
                    </a:cxn>
                    <a:cxn ang="0">
                      <a:pos x="698" y="155"/>
                    </a:cxn>
                    <a:cxn ang="0">
                      <a:pos x="686" y="162"/>
                    </a:cxn>
                    <a:cxn ang="0">
                      <a:pos x="576" y="287"/>
                    </a:cxn>
                    <a:cxn ang="0">
                      <a:pos x="539" y="287"/>
                    </a:cxn>
                    <a:cxn ang="0">
                      <a:pos x="402" y="162"/>
                    </a:cxn>
                    <a:cxn ang="0">
                      <a:pos x="300" y="162"/>
                    </a:cxn>
                    <a:cxn ang="0">
                      <a:pos x="162" y="287"/>
                    </a:cxn>
                    <a:cxn ang="0">
                      <a:pos x="125" y="287"/>
                    </a:cxn>
                    <a:cxn ang="0">
                      <a:pos x="15" y="161"/>
                    </a:cxn>
                    <a:cxn ang="0">
                      <a:pos x="2" y="154"/>
                    </a:cxn>
                    <a:cxn ang="0">
                      <a:pos x="0" y="45"/>
                    </a:cxn>
                    <a:cxn ang="0">
                      <a:pos x="7" y="14"/>
                    </a:cxn>
                    <a:cxn ang="0">
                      <a:pos x="28" y="1"/>
                    </a:cxn>
                    <a:cxn ang="0">
                      <a:pos x="62" y="32"/>
                    </a:cxn>
                    <a:cxn ang="0">
                      <a:pos x="69" y="21"/>
                    </a:cxn>
                    <a:cxn ang="0">
                      <a:pos x="65" y="6"/>
                    </a:cxn>
                    <a:cxn ang="0">
                      <a:pos x="82" y="31"/>
                    </a:cxn>
                    <a:cxn ang="0">
                      <a:pos x="97" y="1"/>
                    </a:cxn>
                  </a:cxnLst>
                  <a:rect l="0" t="0" r="r" b="b"/>
                  <a:pathLst>
                    <a:path w="700" h="287">
                      <a:moveTo>
                        <a:pt x="106" y="0"/>
                      </a:moveTo>
                      <a:lnTo>
                        <a:pt x="114" y="0"/>
                      </a:lnTo>
                      <a:lnTo>
                        <a:pt x="122" y="1"/>
                      </a:lnTo>
                      <a:lnTo>
                        <a:pt x="129" y="4"/>
                      </a:lnTo>
                      <a:lnTo>
                        <a:pt x="136" y="8"/>
                      </a:lnTo>
                      <a:lnTo>
                        <a:pt x="142" y="16"/>
                      </a:lnTo>
                      <a:lnTo>
                        <a:pt x="150" y="8"/>
                      </a:lnTo>
                      <a:lnTo>
                        <a:pt x="159" y="3"/>
                      </a:lnTo>
                      <a:lnTo>
                        <a:pt x="168" y="0"/>
                      </a:lnTo>
                      <a:lnTo>
                        <a:pt x="178" y="0"/>
                      </a:lnTo>
                      <a:lnTo>
                        <a:pt x="190" y="2"/>
                      </a:lnTo>
                      <a:lnTo>
                        <a:pt x="195" y="17"/>
                      </a:lnTo>
                      <a:lnTo>
                        <a:pt x="201" y="33"/>
                      </a:lnTo>
                      <a:lnTo>
                        <a:pt x="205" y="29"/>
                      </a:lnTo>
                      <a:lnTo>
                        <a:pt x="207" y="24"/>
                      </a:lnTo>
                      <a:lnTo>
                        <a:pt x="208" y="20"/>
                      </a:lnTo>
                      <a:lnTo>
                        <a:pt x="206" y="15"/>
                      </a:lnTo>
                      <a:lnTo>
                        <a:pt x="204" y="10"/>
                      </a:lnTo>
                      <a:lnTo>
                        <a:pt x="202" y="5"/>
                      </a:lnTo>
                      <a:lnTo>
                        <a:pt x="219" y="5"/>
                      </a:lnTo>
                      <a:lnTo>
                        <a:pt x="219" y="32"/>
                      </a:lnTo>
                      <a:lnTo>
                        <a:pt x="222" y="32"/>
                      </a:lnTo>
                      <a:lnTo>
                        <a:pt x="224" y="33"/>
                      </a:lnTo>
                      <a:lnTo>
                        <a:pt x="235" y="1"/>
                      </a:lnTo>
                      <a:lnTo>
                        <a:pt x="245" y="0"/>
                      </a:lnTo>
                      <a:lnTo>
                        <a:pt x="255" y="0"/>
                      </a:lnTo>
                      <a:lnTo>
                        <a:pt x="265" y="3"/>
                      </a:lnTo>
                      <a:lnTo>
                        <a:pt x="273" y="8"/>
                      </a:lnTo>
                      <a:lnTo>
                        <a:pt x="281" y="16"/>
                      </a:lnTo>
                      <a:lnTo>
                        <a:pt x="289" y="8"/>
                      </a:lnTo>
                      <a:lnTo>
                        <a:pt x="298" y="3"/>
                      </a:lnTo>
                      <a:lnTo>
                        <a:pt x="307" y="0"/>
                      </a:lnTo>
                      <a:lnTo>
                        <a:pt x="317" y="0"/>
                      </a:lnTo>
                      <a:lnTo>
                        <a:pt x="327" y="1"/>
                      </a:lnTo>
                      <a:lnTo>
                        <a:pt x="333" y="16"/>
                      </a:lnTo>
                      <a:lnTo>
                        <a:pt x="338" y="32"/>
                      </a:lnTo>
                      <a:lnTo>
                        <a:pt x="343" y="28"/>
                      </a:lnTo>
                      <a:lnTo>
                        <a:pt x="346" y="24"/>
                      </a:lnTo>
                      <a:lnTo>
                        <a:pt x="346" y="20"/>
                      </a:lnTo>
                      <a:lnTo>
                        <a:pt x="345" y="16"/>
                      </a:lnTo>
                      <a:lnTo>
                        <a:pt x="342" y="11"/>
                      </a:lnTo>
                      <a:lnTo>
                        <a:pt x="339" y="6"/>
                      </a:lnTo>
                      <a:lnTo>
                        <a:pt x="346" y="5"/>
                      </a:lnTo>
                      <a:lnTo>
                        <a:pt x="352" y="5"/>
                      </a:lnTo>
                      <a:lnTo>
                        <a:pt x="357" y="5"/>
                      </a:lnTo>
                      <a:lnTo>
                        <a:pt x="357" y="32"/>
                      </a:lnTo>
                      <a:lnTo>
                        <a:pt x="358" y="32"/>
                      </a:lnTo>
                      <a:lnTo>
                        <a:pt x="361" y="32"/>
                      </a:lnTo>
                      <a:lnTo>
                        <a:pt x="362" y="32"/>
                      </a:lnTo>
                      <a:lnTo>
                        <a:pt x="373" y="1"/>
                      </a:lnTo>
                      <a:lnTo>
                        <a:pt x="384" y="0"/>
                      </a:lnTo>
                      <a:lnTo>
                        <a:pt x="394" y="0"/>
                      </a:lnTo>
                      <a:lnTo>
                        <a:pt x="403" y="3"/>
                      </a:lnTo>
                      <a:lnTo>
                        <a:pt x="412" y="8"/>
                      </a:lnTo>
                      <a:lnTo>
                        <a:pt x="419" y="16"/>
                      </a:lnTo>
                      <a:lnTo>
                        <a:pt x="427" y="8"/>
                      </a:lnTo>
                      <a:lnTo>
                        <a:pt x="435" y="3"/>
                      </a:lnTo>
                      <a:lnTo>
                        <a:pt x="445" y="0"/>
                      </a:lnTo>
                      <a:lnTo>
                        <a:pt x="455" y="0"/>
                      </a:lnTo>
                      <a:lnTo>
                        <a:pt x="466" y="1"/>
                      </a:lnTo>
                      <a:lnTo>
                        <a:pt x="471" y="17"/>
                      </a:lnTo>
                      <a:lnTo>
                        <a:pt x="477" y="32"/>
                      </a:lnTo>
                      <a:lnTo>
                        <a:pt x="480" y="28"/>
                      </a:lnTo>
                      <a:lnTo>
                        <a:pt x="483" y="24"/>
                      </a:lnTo>
                      <a:lnTo>
                        <a:pt x="484" y="21"/>
                      </a:lnTo>
                      <a:lnTo>
                        <a:pt x="483" y="17"/>
                      </a:lnTo>
                      <a:lnTo>
                        <a:pt x="482" y="12"/>
                      </a:lnTo>
                      <a:lnTo>
                        <a:pt x="480" y="5"/>
                      </a:lnTo>
                      <a:lnTo>
                        <a:pt x="484" y="5"/>
                      </a:lnTo>
                      <a:lnTo>
                        <a:pt x="487" y="5"/>
                      </a:lnTo>
                      <a:lnTo>
                        <a:pt x="500" y="5"/>
                      </a:lnTo>
                      <a:lnTo>
                        <a:pt x="496" y="11"/>
                      </a:lnTo>
                      <a:lnTo>
                        <a:pt x="493" y="16"/>
                      </a:lnTo>
                      <a:lnTo>
                        <a:pt x="493" y="22"/>
                      </a:lnTo>
                      <a:lnTo>
                        <a:pt x="495" y="27"/>
                      </a:lnTo>
                      <a:lnTo>
                        <a:pt x="500" y="33"/>
                      </a:lnTo>
                      <a:lnTo>
                        <a:pt x="506" y="17"/>
                      </a:lnTo>
                      <a:lnTo>
                        <a:pt x="511" y="1"/>
                      </a:lnTo>
                      <a:lnTo>
                        <a:pt x="520" y="0"/>
                      </a:lnTo>
                      <a:lnTo>
                        <a:pt x="529" y="0"/>
                      </a:lnTo>
                      <a:lnTo>
                        <a:pt x="537" y="1"/>
                      </a:lnTo>
                      <a:lnTo>
                        <a:pt x="544" y="4"/>
                      </a:lnTo>
                      <a:lnTo>
                        <a:pt x="551" y="9"/>
                      </a:lnTo>
                      <a:lnTo>
                        <a:pt x="557" y="16"/>
                      </a:lnTo>
                      <a:lnTo>
                        <a:pt x="565" y="8"/>
                      </a:lnTo>
                      <a:lnTo>
                        <a:pt x="574" y="3"/>
                      </a:lnTo>
                      <a:lnTo>
                        <a:pt x="583" y="0"/>
                      </a:lnTo>
                      <a:lnTo>
                        <a:pt x="593" y="0"/>
                      </a:lnTo>
                      <a:lnTo>
                        <a:pt x="604" y="1"/>
                      </a:lnTo>
                      <a:lnTo>
                        <a:pt x="609" y="17"/>
                      </a:lnTo>
                      <a:lnTo>
                        <a:pt x="614" y="33"/>
                      </a:lnTo>
                      <a:lnTo>
                        <a:pt x="619" y="28"/>
                      </a:lnTo>
                      <a:lnTo>
                        <a:pt x="621" y="24"/>
                      </a:lnTo>
                      <a:lnTo>
                        <a:pt x="622" y="21"/>
                      </a:lnTo>
                      <a:lnTo>
                        <a:pt x="621" y="17"/>
                      </a:lnTo>
                      <a:lnTo>
                        <a:pt x="620" y="12"/>
                      </a:lnTo>
                      <a:lnTo>
                        <a:pt x="617" y="5"/>
                      </a:lnTo>
                      <a:lnTo>
                        <a:pt x="634" y="5"/>
                      </a:lnTo>
                      <a:lnTo>
                        <a:pt x="634" y="32"/>
                      </a:lnTo>
                      <a:lnTo>
                        <a:pt x="637" y="32"/>
                      </a:lnTo>
                      <a:lnTo>
                        <a:pt x="639" y="33"/>
                      </a:lnTo>
                      <a:lnTo>
                        <a:pt x="644" y="18"/>
                      </a:lnTo>
                      <a:lnTo>
                        <a:pt x="649" y="3"/>
                      </a:lnTo>
                      <a:lnTo>
                        <a:pt x="660" y="1"/>
                      </a:lnTo>
                      <a:lnTo>
                        <a:pt x="670" y="0"/>
                      </a:lnTo>
                      <a:lnTo>
                        <a:pt x="679" y="2"/>
                      </a:lnTo>
                      <a:lnTo>
                        <a:pt x="686" y="6"/>
                      </a:lnTo>
                      <a:lnTo>
                        <a:pt x="692" y="11"/>
                      </a:lnTo>
                      <a:lnTo>
                        <a:pt x="696" y="19"/>
                      </a:lnTo>
                      <a:lnTo>
                        <a:pt x="699" y="29"/>
                      </a:lnTo>
                      <a:lnTo>
                        <a:pt x="700" y="40"/>
                      </a:lnTo>
                      <a:lnTo>
                        <a:pt x="700" y="146"/>
                      </a:lnTo>
                      <a:lnTo>
                        <a:pt x="700" y="151"/>
                      </a:lnTo>
                      <a:lnTo>
                        <a:pt x="698" y="155"/>
                      </a:lnTo>
                      <a:lnTo>
                        <a:pt x="696" y="157"/>
                      </a:lnTo>
                      <a:lnTo>
                        <a:pt x="692" y="160"/>
                      </a:lnTo>
                      <a:lnTo>
                        <a:pt x="686" y="162"/>
                      </a:lnTo>
                      <a:lnTo>
                        <a:pt x="678" y="164"/>
                      </a:lnTo>
                      <a:lnTo>
                        <a:pt x="678" y="287"/>
                      </a:lnTo>
                      <a:lnTo>
                        <a:pt x="576" y="287"/>
                      </a:lnTo>
                      <a:lnTo>
                        <a:pt x="576" y="162"/>
                      </a:lnTo>
                      <a:lnTo>
                        <a:pt x="539" y="162"/>
                      </a:lnTo>
                      <a:lnTo>
                        <a:pt x="539" y="287"/>
                      </a:lnTo>
                      <a:lnTo>
                        <a:pt x="438" y="287"/>
                      </a:lnTo>
                      <a:lnTo>
                        <a:pt x="438" y="162"/>
                      </a:lnTo>
                      <a:lnTo>
                        <a:pt x="402" y="162"/>
                      </a:lnTo>
                      <a:lnTo>
                        <a:pt x="402" y="287"/>
                      </a:lnTo>
                      <a:lnTo>
                        <a:pt x="300" y="287"/>
                      </a:lnTo>
                      <a:lnTo>
                        <a:pt x="300" y="162"/>
                      </a:lnTo>
                      <a:lnTo>
                        <a:pt x="263" y="162"/>
                      </a:lnTo>
                      <a:lnTo>
                        <a:pt x="263" y="287"/>
                      </a:lnTo>
                      <a:lnTo>
                        <a:pt x="162" y="287"/>
                      </a:lnTo>
                      <a:lnTo>
                        <a:pt x="162" y="162"/>
                      </a:lnTo>
                      <a:lnTo>
                        <a:pt x="125" y="162"/>
                      </a:lnTo>
                      <a:lnTo>
                        <a:pt x="125" y="287"/>
                      </a:lnTo>
                      <a:lnTo>
                        <a:pt x="23" y="287"/>
                      </a:lnTo>
                      <a:lnTo>
                        <a:pt x="23" y="164"/>
                      </a:lnTo>
                      <a:lnTo>
                        <a:pt x="15" y="161"/>
                      </a:lnTo>
                      <a:lnTo>
                        <a:pt x="9" y="159"/>
                      </a:lnTo>
                      <a:lnTo>
                        <a:pt x="5" y="157"/>
                      </a:lnTo>
                      <a:lnTo>
                        <a:pt x="2" y="154"/>
                      </a:lnTo>
                      <a:lnTo>
                        <a:pt x="1" y="150"/>
                      </a:lnTo>
                      <a:lnTo>
                        <a:pt x="0" y="145"/>
                      </a:lnTo>
                      <a:lnTo>
                        <a:pt x="0" y="45"/>
                      </a:lnTo>
                      <a:lnTo>
                        <a:pt x="1" y="32"/>
                      </a:lnTo>
                      <a:lnTo>
                        <a:pt x="3" y="22"/>
                      </a:lnTo>
                      <a:lnTo>
                        <a:pt x="7" y="14"/>
                      </a:lnTo>
                      <a:lnTo>
                        <a:pt x="12" y="8"/>
                      </a:lnTo>
                      <a:lnTo>
                        <a:pt x="19" y="4"/>
                      </a:lnTo>
                      <a:lnTo>
                        <a:pt x="28" y="1"/>
                      </a:lnTo>
                      <a:lnTo>
                        <a:pt x="38" y="0"/>
                      </a:lnTo>
                      <a:lnTo>
                        <a:pt x="51" y="1"/>
                      </a:lnTo>
                      <a:lnTo>
                        <a:pt x="62" y="32"/>
                      </a:lnTo>
                      <a:lnTo>
                        <a:pt x="66" y="28"/>
                      </a:lnTo>
                      <a:lnTo>
                        <a:pt x="68" y="24"/>
                      </a:lnTo>
                      <a:lnTo>
                        <a:pt x="69" y="21"/>
                      </a:lnTo>
                      <a:lnTo>
                        <a:pt x="69" y="18"/>
                      </a:lnTo>
                      <a:lnTo>
                        <a:pt x="68" y="12"/>
                      </a:lnTo>
                      <a:lnTo>
                        <a:pt x="65" y="6"/>
                      </a:lnTo>
                      <a:lnTo>
                        <a:pt x="80" y="6"/>
                      </a:lnTo>
                      <a:lnTo>
                        <a:pt x="80" y="31"/>
                      </a:lnTo>
                      <a:lnTo>
                        <a:pt x="82" y="31"/>
                      </a:lnTo>
                      <a:lnTo>
                        <a:pt x="84" y="32"/>
                      </a:lnTo>
                      <a:lnTo>
                        <a:pt x="86" y="32"/>
                      </a:lnTo>
                      <a:lnTo>
                        <a:pt x="97" y="1"/>
                      </a:lnTo>
                      <a:lnTo>
                        <a:pt x="10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cs typeface="+mn-cs"/>
                  </a:endParaRPr>
                </a:p>
              </p:txBody>
            </p:sp>
            <p:sp>
              <p:nvSpPr>
                <p:cNvPr id="90" name="Freeform 44">
                  <a:extLst>
                    <a:ext uri="{FF2B5EF4-FFF2-40B4-BE49-F238E27FC236}">
                      <a16:creationId xmlns:a16="http://schemas.microsoft.com/office/drawing/2014/main" id="{9EB72664-9B73-47F0-A565-DCCCEB9954F6}"/>
                    </a:ext>
                  </a:extLst>
                </p:cNvPr>
                <p:cNvSpPr>
                  <a:spLocks/>
                </p:cNvSpPr>
                <p:nvPr/>
              </p:nvSpPr>
              <p:spPr bwMode="auto">
                <a:xfrm>
                  <a:off x="4595813" y="2355851"/>
                  <a:ext cx="134937" cy="147638"/>
                </a:xfrm>
                <a:custGeom>
                  <a:avLst/>
                  <a:gdLst/>
                  <a:ahLst/>
                  <a:cxnLst>
                    <a:cxn ang="0">
                      <a:pos x="43" y="0"/>
                    </a:cxn>
                    <a:cxn ang="0">
                      <a:pos x="50" y="0"/>
                    </a:cxn>
                    <a:cxn ang="0">
                      <a:pos x="57" y="3"/>
                    </a:cxn>
                    <a:cxn ang="0">
                      <a:pos x="64" y="6"/>
                    </a:cxn>
                    <a:cxn ang="0">
                      <a:pos x="69" y="11"/>
                    </a:cxn>
                    <a:cxn ang="0">
                      <a:pos x="74" y="17"/>
                    </a:cxn>
                    <a:cxn ang="0">
                      <a:pos x="78" y="25"/>
                    </a:cxn>
                    <a:cxn ang="0">
                      <a:pos x="80" y="33"/>
                    </a:cxn>
                    <a:cxn ang="0">
                      <a:pos x="83" y="36"/>
                    </a:cxn>
                    <a:cxn ang="0">
                      <a:pos x="85" y="39"/>
                    </a:cxn>
                    <a:cxn ang="0">
                      <a:pos x="85" y="43"/>
                    </a:cxn>
                    <a:cxn ang="0">
                      <a:pos x="84" y="47"/>
                    </a:cxn>
                    <a:cxn ang="0">
                      <a:pos x="82" y="51"/>
                    </a:cxn>
                    <a:cxn ang="0">
                      <a:pos x="79" y="53"/>
                    </a:cxn>
                    <a:cxn ang="0">
                      <a:pos x="76" y="63"/>
                    </a:cxn>
                    <a:cxn ang="0">
                      <a:pos x="71" y="72"/>
                    </a:cxn>
                    <a:cxn ang="0">
                      <a:pos x="65" y="81"/>
                    </a:cxn>
                    <a:cxn ang="0">
                      <a:pos x="58" y="87"/>
                    </a:cxn>
                    <a:cxn ang="0">
                      <a:pos x="51" y="91"/>
                    </a:cxn>
                    <a:cxn ang="0">
                      <a:pos x="43" y="93"/>
                    </a:cxn>
                    <a:cxn ang="0">
                      <a:pos x="36" y="91"/>
                    </a:cxn>
                    <a:cxn ang="0">
                      <a:pos x="29" y="87"/>
                    </a:cxn>
                    <a:cxn ang="0">
                      <a:pos x="22" y="81"/>
                    </a:cxn>
                    <a:cxn ang="0">
                      <a:pos x="16" y="72"/>
                    </a:cxn>
                    <a:cxn ang="0">
                      <a:pos x="11" y="63"/>
                    </a:cxn>
                    <a:cxn ang="0">
                      <a:pos x="7" y="53"/>
                    </a:cxn>
                    <a:cxn ang="0">
                      <a:pos x="4" y="51"/>
                    </a:cxn>
                    <a:cxn ang="0">
                      <a:pos x="1" y="47"/>
                    </a:cxn>
                    <a:cxn ang="0">
                      <a:pos x="0" y="43"/>
                    </a:cxn>
                    <a:cxn ang="0">
                      <a:pos x="1" y="39"/>
                    </a:cxn>
                    <a:cxn ang="0">
                      <a:pos x="3" y="35"/>
                    </a:cxn>
                    <a:cxn ang="0">
                      <a:pos x="6" y="33"/>
                    </a:cxn>
                    <a:cxn ang="0">
                      <a:pos x="9" y="24"/>
                    </a:cxn>
                    <a:cxn ang="0">
                      <a:pos x="12" y="17"/>
                    </a:cxn>
                    <a:cxn ang="0">
                      <a:pos x="17" y="11"/>
                    </a:cxn>
                    <a:cxn ang="0">
                      <a:pos x="23" y="6"/>
                    </a:cxn>
                    <a:cxn ang="0">
                      <a:pos x="29" y="2"/>
                    </a:cxn>
                    <a:cxn ang="0">
                      <a:pos x="36" y="0"/>
                    </a:cxn>
                    <a:cxn ang="0">
                      <a:pos x="43" y="0"/>
                    </a:cxn>
                  </a:cxnLst>
                  <a:rect l="0" t="0" r="r" b="b"/>
                  <a:pathLst>
                    <a:path w="85" h="93">
                      <a:moveTo>
                        <a:pt x="43" y="0"/>
                      </a:moveTo>
                      <a:lnTo>
                        <a:pt x="50" y="0"/>
                      </a:lnTo>
                      <a:lnTo>
                        <a:pt x="57" y="3"/>
                      </a:lnTo>
                      <a:lnTo>
                        <a:pt x="64" y="6"/>
                      </a:lnTo>
                      <a:lnTo>
                        <a:pt x="69" y="11"/>
                      </a:lnTo>
                      <a:lnTo>
                        <a:pt x="74" y="17"/>
                      </a:lnTo>
                      <a:lnTo>
                        <a:pt x="78" y="25"/>
                      </a:lnTo>
                      <a:lnTo>
                        <a:pt x="80" y="33"/>
                      </a:lnTo>
                      <a:lnTo>
                        <a:pt x="83" y="36"/>
                      </a:lnTo>
                      <a:lnTo>
                        <a:pt x="85" y="39"/>
                      </a:lnTo>
                      <a:lnTo>
                        <a:pt x="85" y="43"/>
                      </a:lnTo>
                      <a:lnTo>
                        <a:pt x="84" y="47"/>
                      </a:lnTo>
                      <a:lnTo>
                        <a:pt x="82" y="51"/>
                      </a:lnTo>
                      <a:lnTo>
                        <a:pt x="79" y="53"/>
                      </a:lnTo>
                      <a:lnTo>
                        <a:pt x="76" y="63"/>
                      </a:lnTo>
                      <a:lnTo>
                        <a:pt x="71" y="72"/>
                      </a:lnTo>
                      <a:lnTo>
                        <a:pt x="65" y="81"/>
                      </a:lnTo>
                      <a:lnTo>
                        <a:pt x="58" y="87"/>
                      </a:lnTo>
                      <a:lnTo>
                        <a:pt x="51" y="91"/>
                      </a:lnTo>
                      <a:lnTo>
                        <a:pt x="43" y="93"/>
                      </a:lnTo>
                      <a:lnTo>
                        <a:pt x="36" y="91"/>
                      </a:lnTo>
                      <a:lnTo>
                        <a:pt x="29" y="87"/>
                      </a:lnTo>
                      <a:lnTo>
                        <a:pt x="22" y="81"/>
                      </a:lnTo>
                      <a:lnTo>
                        <a:pt x="16" y="72"/>
                      </a:lnTo>
                      <a:lnTo>
                        <a:pt x="11" y="63"/>
                      </a:lnTo>
                      <a:lnTo>
                        <a:pt x="7" y="53"/>
                      </a:lnTo>
                      <a:lnTo>
                        <a:pt x="4" y="51"/>
                      </a:lnTo>
                      <a:lnTo>
                        <a:pt x="1" y="47"/>
                      </a:lnTo>
                      <a:lnTo>
                        <a:pt x="0" y="43"/>
                      </a:lnTo>
                      <a:lnTo>
                        <a:pt x="1" y="39"/>
                      </a:lnTo>
                      <a:lnTo>
                        <a:pt x="3" y="35"/>
                      </a:lnTo>
                      <a:lnTo>
                        <a:pt x="6" y="33"/>
                      </a:lnTo>
                      <a:lnTo>
                        <a:pt x="9" y="24"/>
                      </a:lnTo>
                      <a:lnTo>
                        <a:pt x="12" y="17"/>
                      </a:lnTo>
                      <a:lnTo>
                        <a:pt x="17" y="11"/>
                      </a:lnTo>
                      <a:lnTo>
                        <a:pt x="23" y="6"/>
                      </a:lnTo>
                      <a:lnTo>
                        <a:pt x="29" y="2"/>
                      </a:lnTo>
                      <a:lnTo>
                        <a:pt x="36" y="0"/>
                      </a:lnTo>
                      <a:lnTo>
                        <a:pt x="4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cs typeface="+mn-cs"/>
                  </a:endParaRPr>
                </a:p>
              </p:txBody>
            </p:sp>
            <p:sp>
              <p:nvSpPr>
                <p:cNvPr id="91" name="Freeform 45">
                  <a:extLst>
                    <a:ext uri="{FF2B5EF4-FFF2-40B4-BE49-F238E27FC236}">
                      <a16:creationId xmlns:a16="http://schemas.microsoft.com/office/drawing/2014/main" id="{BCB9DD5F-4CBD-4B03-AFD7-1E6DA9DE4C18}"/>
                    </a:ext>
                  </a:extLst>
                </p:cNvPr>
                <p:cNvSpPr>
                  <a:spLocks/>
                </p:cNvSpPr>
                <p:nvPr/>
              </p:nvSpPr>
              <p:spPr bwMode="auto">
                <a:xfrm>
                  <a:off x="4814888" y="2355851"/>
                  <a:ext cx="136525" cy="147638"/>
                </a:xfrm>
                <a:custGeom>
                  <a:avLst/>
                  <a:gdLst/>
                  <a:ahLst/>
                  <a:cxnLst>
                    <a:cxn ang="0">
                      <a:pos x="43" y="0"/>
                    </a:cxn>
                    <a:cxn ang="0">
                      <a:pos x="51" y="0"/>
                    </a:cxn>
                    <a:cxn ang="0">
                      <a:pos x="57" y="3"/>
                    </a:cxn>
                    <a:cxn ang="0">
                      <a:pos x="64" y="6"/>
                    </a:cxn>
                    <a:cxn ang="0">
                      <a:pos x="70" y="11"/>
                    </a:cxn>
                    <a:cxn ang="0">
                      <a:pos x="74" y="17"/>
                    </a:cxn>
                    <a:cxn ang="0">
                      <a:pos x="78" y="25"/>
                    </a:cxn>
                    <a:cxn ang="0">
                      <a:pos x="80" y="33"/>
                    </a:cxn>
                    <a:cxn ang="0">
                      <a:pos x="83" y="36"/>
                    </a:cxn>
                    <a:cxn ang="0">
                      <a:pos x="85" y="39"/>
                    </a:cxn>
                    <a:cxn ang="0">
                      <a:pos x="86" y="43"/>
                    </a:cxn>
                    <a:cxn ang="0">
                      <a:pos x="85" y="47"/>
                    </a:cxn>
                    <a:cxn ang="0">
                      <a:pos x="83" y="51"/>
                    </a:cxn>
                    <a:cxn ang="0">
                      <a:pos x="79" y="53"/>
                    </a:cxn>
                    <a:cxn ang="0">
                      <a:pos x="76" y="63"/>
                    </a:cxn>
                    <a:cxn ang="0">
                      <a:pos x="71" y="72"/>
                    </a:cxn>
                    <a:cxn ang="0">
                      <a:pos x="65" y="81"/>
                    </a:cxn>
                    <a:cxn ang="0">
                      <a:pos x="58" y="87"/>
                    </a:cxn>
                    <a:cxn ang="0">
                      <a:pos x="51" y="91"/>
                    </a:cxn>
                    <a:cxn ang="0">
                      <a:pos x="43" y="93"/>
                    </a:cxn>
                    <a:cxn ang="0">
                      <a:pos x="36" y="91"/>
                    </a:cxn>
                    <a:cxn ang="0">
                      <a:pos x="29" y="87"/>
                    </a:cxn>
                    <a:cxn ang="0">
                      <a:pos x="22" y="81"/>
                    </a:cxn>
                    <a:cxn ang="0">
                      <a:pos x="16" y="72"/>
                    </a:cxn>
                    <a:cxn ang="0">
                      <a:pos x="11" y="63"/>
                    </a:cxn>
                    <a:cxn ang="0">
                      <a:pos x="8" y="53"/>
                    </a:cxn>
                    <a:cxn ang="0">
                      <a:pos x="4" y="51"/>
                    </a:cxn>
                    <a:cxn ang="0">
                      <a:pos x="1" y="47"/>
                    </a:cxn>
                    <a:cxn ang="0">
                      <a:pos x="0" y="43"/>
                    </a:cxn>
                    <a:cxn ang="0">
                      <a:pos x="1" y="39"/>
                    </a:cxn>
                    <a:cxn ang="0">
                      <a:pos x="3" y="35"/>
                    </a:cxn>
                    <a:cxn ang="0">
                      <a:pos x="7" y="33"/>
                    </a:cxn>
                    <a:cxn ang="0">
                      <a:pos x="9" y="24"/>
                    </a:cxn>
                    <a:cxn ang="0">
                      <a:pos x="12" y="17"/>
                    </a:cxn>
                    <a:cxn ang="0">
                      <a:pos x="18" y="11"/>
                    </a:cxn>
                    <a:cxn ang="0">
                      <a:pos x="23" y="6"/>
                    </a:cxn>
                    <a:cxn ang="0">
                      <a:pos x="29" y="2"/>
                    </a:cxn>
                    <a:cxn ang="0">
                      <a:pos x="37" y="0"/>
                    </a:cxn>
                    <a:cxn ang="0">
                      <a:pos x="43" y="0"/>
                    </a:cxn>
                  </a:cxnLst>
                  <a:rect l="0" t="0" r="r" b="b"/>
                  <a:pathLst>
                    <a:path w="86" h="93">
                      <a:moveTo>
                        <a:pt x="43" y="0"/>
                      </a:moveTo>
                      <a:lnTo>
                        <a:pt x="51" y="0"/>
                      </a:lnTo>
                      <a:lnTo>
                        <a:pt x="57" y="3"/>
                      </a:lnTo>
                      <a:lnTo>
                        <a:pt x="64" y="6"/>
                      </a:lnTo>
                      <a:lnTo>
                        <a:pt x="70" y="11"/>
                      </a:lnTo>
                      <a:lnTo>
                        <a:pt x="74" y="17"/>
                      </a:lnTo>
                      <a:lnTo>
                        <a:pt x="78" y="25"/>
                      </a:lnTo>
                      <a:lnTo>
                        <a:pt x="80" y="33"/>
                      </a:lnTo>
                      <a:lnTo>
                        <a:pt x="83" y="36"/>
                      </a:lnTo>
                      <a:lnTo>
                        <a:pt x="85" y="39"/>
                      </a:lnTo>
                      <a:lnTo>
                        <a:pt x="86" y="43"/>
                      </a:lnTo>
                      <a:lnTo>
                        <a:pt x="85" y="47"/>
                      </a:lnTo>
                      <a:lnTo>
                        <a:pt x="83" y="51"/>
                      </a:lnTo>
                      <a:lnTo>
                        <a:pt x="79" y="53"/>
                      </a:lnTo>
                      <a:lnTo>
                        <a:pt x="76" y="63"/>
                      </a:lnTo>
                      <a:lnTo>
                        <a:pt x="71" y="72"/>
                      </a:lnTo>
                      <a:lnTo>
                        <a:pt x="65" y="81"/>
                      </a:lnTo>
                      <a:lnTo>
                        <a:pt x="58" y="87"/>
                      </a:lnTo>
                      <a:lnTo>
                        <a:pt x="51" y="91"/>
                      </a:lnTo>
                      <a:lnTo>
                        <a:pt x="43" y="93"/>
                      </a:lnTo>
                      <a:lnTo>
                        <a:pt x="36" y="91"/>
                      </a:lnTo>
                      <a:lnTo>
                        <a:pt x="29" y="87"/>
                      </a:lnTo>
                      <a:lnTo>
                        <a:pt x="22" y="81"/>
                      </a:lnTo>
                      <a:lnTo>
                        <a:pt x="16" y="72"/>
                      </a:lnTo>
                      <a:lnTo>
                        <a:pt x="11" y="63"/>
                      </a:lnTo>
                      <a:lnTo>
                        <a:pt x="8" y="53"/>
                      </a:lnTo>
                      <a:lnTo>
                        <a:pt x="4" y="51"/>
                      </a:lnTo>
                      <a:lnTo>
                        <a:pt x="1" y="47"/>
                      </a:lnTo>
                      <a:lnTo>
                        <a:pt x="0" y="43"/>
                      </a:lnTo>
                      <a:lnTo>
                        <a:pt x="1" y="39"/>
                      </a:lnTo>
                      <a:lnTo>
                        <a:pt x="3" y="35"/>
                      </a:lnTo>
                      <a:lnTo>
                        <a:pt x="7" y="33"/>
                      </a:lnTo>
                      <a:lnTo>
                        <a:pt x="9" y="24"/>
                      </a:lnTo>
                      <a:lnTo>
                        <a:pt x="12" y="17"/>
                      </a:lnTo>
                      <a:lnTo>
                        <a:pt x="18" y="11"/>
                      </a:lnTo>
                      <a:lnTo>
                        <a:pt x="23" y="6"/>
                      </a:lnTo>
                      <a:lnTo>
                        <a:pt x="29" y="2"/>
                      </a:lnTo>
                      <a:lnTo>
                        <a:pt x="37" y="0"/>
                      </a:lnTo>
                      <a:lnTo>
                        <a:pt x="4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cs typeface="+mn-cs"/>
                  </a:endParaRPr>
                </a:p>
              </p:txBody>
            </p:sp>
            <p:sp>
              <p:nvSpPr>
                <p:cNvPr id="92" name="Freeform 46">
                  <a:extLst>
                    <a:ext uri="{FF2B5EF4-FFF2-40B4-BE49-F238E27FC236}">
                      <a16:creationId xmlns:a16="http://schemas.microsoft.com/office/drawing/2014/main" id="{A4F32C32-0632-47C9-8E4D-39B3439158EE}"/>
                    </a:ext>
                  </a:extLst>
                </p:cNvPr>
                <p:cNvSpPr>
                  <a:spLocks/>
                </p:cNvSpPr>
                <p:nvPr/>
              </p:nvSpPr>
              <p:spPr bwMode="auto">
                <a:xfrm>
                  <a:off x="5035550" y="2355851"/>
                  <a:ext cx="136525" cy="147638"/>
                </a:xfrm>
                <a:custGeom>
                  <a:avLst/>
                  <a:gdLst/>
                  <a:ahLst/>
                  <a:cxnLst>
                    <a:cxn ang="0">
                      <a:pos x="44" y="0"/>
                    </a:cxn>
                    <a:cxn ang="0">
                      <a:pos x="50" y="0"/>
                    </a:cxn>
                    <a:cxn ang="0">
                      <a:pos x="58" y="3"/>
                    </a:cxn>
                    <a:cxn ang="0">
                      <a:pos x="64" y="6"/>
                    </a:cxn>
                    <a:cxn ang="0">
                      <a:pos x="70" y="11"/>
                    </a:cxn>
                    <a:cxn ang="0">
                      <a:pos x="74" y="17"/>
                    </a:cxn>
                    <a:cxn ang="0">
                      <a:pos x="78" y="25"/>
                    </a:cxn>
                    <a:cxn ang="0">
                      <a:pos x="80" y="33"/>
                    </a:cxn>
                    <a:cxn ang="0">
                      <a:pos x="83" y="36"/>
                    </a:cxn>
                    <a:cxn ang="0">
                      <a:pos x="85" y="39"/>
                    </a:cxn>
                    <a:cxn ang="0">
                      <a:pos x="86" y="43"/>
                    </a:cxn>
                    <a:cxn ang="0">
                      <a:pos x="85" y="47"/>
                    </a:cxn>
                    <a:cxn ang="0">
                      <a:pos x="82" y="51"/>
                    </a:cxn>
                    <a:cxn ang="0">
                      <a:pos x="79" y="53"/>
                    </a:cxn>
                    <a:cxn ang="0">
                      <a:pos x="76" y="63"/>
                    </a:cxn>
                    <a:cxn ang="0">
                      <a:pos x="71" y="72"/>
                    </a:cxn>
                    <a:cxn ang="0">
                      <a:pos x="65" y="81"/>
                    </a:cxn>
                    <a:cxn ang="0">
                      <a:pos x="58" y="87"/>
                    </a:cxn>
                    <a:cxn ang="0">
                      <a:pos x="51" y="91"/>
                    </a:cxn>
                    <a:cxn ang="0">
                      <a:pos x="44" y="93"/>
                    </a:cxn>
                    <a:cxn ang="0">
                      <a:pos x="36" y="91"/>
                    </a:cxn>
                    <a:cxn ang="0">
                      <a:pos x="29" y="87"/>
                    </a:cxn>
                    <a:cxn ang="0">
                      <a:pos x="22" y="81"/>
                    </a:cxn>
                    <a:cxn ang="0">
                      <a:pos x="16" y="72"/>
                    </a:cxn>
                    <a:cxn ang="0">
                      <a:pos x="11" y="63"/>
                    </a:cxn>
                    <a:cxn ang="0">
                      <a:pos x="8" y="53"/>
                    </a:cxn>
                    <a:cxn ang="0">
                      <a:pos x="4" y="51"/>
                    </a:cxn>
                    <a:cxn ang="0">
                      <a:pos x="1" y="47"/>
                    </a:cxn>
                    <a:cxn ang="0">
                      <a:pos x="0" y="43"/>
                    </a:cxn>
                    <a:cxn ang="0">
                      <a:pos x="1" y="39"/>
                    </a:cxn>
                    <a:cxn ang="0">
                      <a:pos x="3" y="35"/>
                    </a:cxn>
                    <a:cxn ang="0">
                      <a:pos x="7" y="33"/>
                    </a:cxn>
                    <a:cxn ang="0">
                      <a:pos x="9" y="24"/>
                    </a:cxn>
                    <a:cxn ang="0">
                      <a:pos x="12" y="17"/>
                    </a:cxn>
                    <a:cxn ang="0">
                      <a:pos x="17" y="11"/>
                    </a:cxn>
                    <a:cxn ang="0">
                      <a:pos x="23" y="6"/>
                    </a:cxn>
                    <a:cxn ang="0">
                      <a:pos x="30" y="2"/>
                    </a:cxn>
                    <a:cxn ang="0">
                      <a:pos x="37" y="0"/>
                    </a:cxn>
                    <a:cxn ang="0">
                      <a:pos x="44" y="0"/>
                    </a:cxn>
                  </a:cxnLst>
                  <a:rect l="0" t="0" r="r" b="b"/>
                  <a:pathLst>
                    <a:path w="86" h="93">
                      <a:moveTo>
                        <a:pt x="44" y="0"/>
                      </a:moveTo>
                      <a:lnTo>
                        <a:pt x="50" y="0"/>
                      </a:lnTo>
                      <a:lnTo>
                        <a:pt x="58" y="3"/>
                      </a:lnTo>
                      <a:lnTo>
                        <a:pt x="64" y="6"/>
                      </a:lnTo>
                      <a:lnTo>
                        <a:pt x="70" y="11"/>
                      </a:lnTo>
                      <a:lnTo>
                        <a:pt x="74" y="17"/>
                      </a:lnTo>
                      <a:lnTo>
                        <a:pt x="78" y="25"/>
                      </a:lnTo>
                      <a:lnTo>
                        <a:pt x="80" y="33"/>
                      </a:lnTo>
                      <a:lnTo>
                        <a:pt x="83" y="36"/>
                      </a:lnTo>
                      <a:lnTo>
                        <a:pt x="85" y="39"/>
                      </a:lnTo>
                      <a:lnTo>
                        <a:pt x="86" y="43"/>
                      </a:lnTo>
                      <a:lnTo>
                        <a:pt x="85" y="47"/>
                      </a:lnTo>
                      <a:lnTo>
                        <a:pt x="82" y="51"/>
                      </a:lnTo>
                      <a:lnTo>
                        <a:pt x="79" y="53"/>
                      </a:lnTo>
                      <a:lnTo>
                        <a:pt x="76" y="63"/>
                      </a:lnTo>
                      <a:lnTo>
                        <a:pt x="71" y="72"/>
                      </a:lnTo>
                      <a:lnTo>
                        <a:pt x="65" y="81"/>
                      </a:lnTo>
                      <a:lnTo>
                        <a:pt x="58" y="87"/>
                      </a:lnTo>
                      <a:lnTo>
                        <a:pt x="51" y="91"/>
                      </a:lnTo>
                      <a:lnTo>
                        <a:pt x="44" y="93"/>
                      </a:lnTo>
                      <a:lnTo>
                        <a:pt x="36" y="91"/>
                      </a:lnTo>
                      <a:lnTo>
                        <a:pt x="29" y="87"/>
                      </a:lnTo>
                      <a:lnTo>
                        <a:pt x="22" y="81"/>
                      </a:lnTo>
                      <a:lnTo>
                        <a:pt x="16" y="72"/>
                      </a:lnTo>
                      <a:lnTo>
                        <a:pt x="11" y="63"/>
                      </a:lnTo>
                      <a:lnTo>
                        <a:pt x="8" y="53"/>
                      </a:lnTo>
                      <a:lnTo>
                        <a:pt x="4" y="51"/>
                      </a:lnTo>
                      <a:lnTo>
                        <a:pt x="1" y="47"/>
                      </a:lnTo>
                      <a:lnTo>
                        <a:pt x="0" y="43"/>
                      </a:lnTo>
                      <a:lnTo>
                        <a:pt x="1" y="39"/>
                      </a:lnTo>
                      <a:lnTo>
                        <a:pt x="3" y="35"/>
                      </a:lnTo>
                      <a:lnTo>
                        <a:pt x="7" y="33"/>
                      </a:lnTo>
                      <a:lnTo>
                        <a:pt x="9" y="24"/>
                      </a:lnTo>
                      <a:lnTo>
                        <a:pt x="12" y="17"/>
                      </a:lnTo>
                      <a:lnTo>
                        <a:pt x="17" y="11"/>
                      </a:lnTo>
                      <a:lnTo>
                        <a:pt x="23" y="6"/>
                      </a:lnTo>
                      <a:lnTo>
                        <a:pt x="30" y="2"/>
                      </a:lnTo>
                      <a:lnTo>
                        <a:pt x="37" y="0"/>
                      </a:lnTo>
                      <a:lnTo>
                        <a:pt x="4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cs typeface="+mn-cs"/>
                  </a:endParaRPr>
                </a:p>
              </p:txBody>
            </p:sp>
            <p:sp>
              <p:nvSpPr>
                <p:cNvPr id="93" name="Freeform 47">
                  <a:extLst>
                    <a:ext uri="{FF2B5EF4-FFF2-40B4-BE49-F238E27FC236}">
                      <a16:creationId xmlns:a16="http://schemas.microsoft.com/office/drawing/2014/main" id="{4173D60E-61CA-4D16-B731-937BF91F00B2}"/>
                    </a:ext>
                  </a:extLst>
                </p:cNvPr>
                <p:cNvSpPr>
                  <a:spLocks/>
                </p:cNvSpPr>
                <p:nvPr/>
              </p:nvSpPr>
              <p:spPr bwMode="auto">
                <a:xfrm>
                  <a:off x="5253038" y="2355851"/>
                  <a:ext cx="136525" cy="147638"/>
                </a:xfrm>
                <a:custGeom>
                  <a:avLst/>
                  <a:gdLst/>
                  <a:ahLst/>
                  <a:cxnLst>
                    <a:cxn ang="0">
                      <a:pos x="44" y="0"/>
                    </a:cxn>
                    <a:cxn ang="0">
                      <a:pos x="52" y="1"/>
                    </a:cxn>
                    <a:cxn ang="0">
                      <a:pos x="60" y="4"/>
                    </a:cxn>
                    <a:cxn ang="0">
                      <a:pos x="67" y="9"/>
                    </a:cxn>
                    <a:cxn ang="0">
                      <a:pos x="73" y="15"/>
                    </a:cxn>
                    <a:cxn ang="0">
                      <a:pos x="78" y="24"/>
                    </a:cxn>
                    <a:cxn ang="0">
                      <a:pos x="80" y="33"/>
                    </a:cxn>
                    <a:cxn ang="0">
                      <a:pos x="83" y="36"/>
                    </a:cxn>
                    <a:cxn ang="0">
                      <a:pos x="85" y="39"/>
                    </a:cxn>
                    <a:cxn ang="0">
                      <a:pos x="86" y="43"/>
                    </a:cxn>
                    <a:cxn ang="0">
                      <a:pos x="85" y="47"/>
                    </a:cxn>
                    <a:cxn ang="0">
                      <a:pos x="82" y="51"/>
                    </a:cxn>
                    <a:cxn ang="0">
                      <a:pos x="79" y="53"/>
                    </a:cxn>
                    <a:cxn ang="0">
                      <a:pos x="76" y="63"/>
                    </a:cxn>
                    <a:cxn ang="0">
                      <a:pos x="71" y="72"/>
                    </a:cxn>
                    <a:cxn ang="0">
                      <a:pos x="65" y="81"/>
                    </a:cxn>
                    <a:cxn ang="0">
                      <a:pos x="58" y="87"/>
                    </a:cxn>
                    <a:cxn ang="0">
                      <a:pos x="51" y="91"/>
                    </a:cxn>
                    <a:cxn ang="0">
                      <a:pos x="44" y="93"/>
                    </a:cxn>
                    <a:cxn ang="0">
                      <a:pos x="36" y="91"/>
                    </a:cxn>
                    <a:cxn ang="0">
                      <a:pos x="29" y="87"/>
                    </a:cxn>
                    <a:cxn ang="0">
                      <a:pos x="22" y="81"/>
                    </a:cxn>
                    <a:cxn ang="0">
                      <a:pos x="16" y="72"/>
                    </a:cxn>
                    <a:cxn ang="0">
                      <a:pos x="12" y="63"/>
                    </a:cxn>
                    <a:cxn ang="0">
                      <a:pos x="8" y="53"/>
                    </a:cxn>
                    <a:cxn ang="0">
                      <a:pos x="4" y="51"/>
                    </a:cxn>
                    <a:cxn ang="0">
                      <a:pos x="1" y="47"/>
                    </a:cxn>
                    <a:cxn ang="0">
                      <a:pos x="0" y="43"/>
                    </a:cxn>
                    <a:cxn ang="0">
                      <a:pos x="1" y="39"/>
                    </a:cxn>
                    <a:cxn ang="0">
                      <a:pos x="3" y="35"/>
                    </a:cxn>
                    <a:cxn ang="0">
                      <a:pos x="7" y="33"/>
                    </a:cxn>
                    <a:cxn ang="0">
                      <a:pos x="9" y="23"/>
                    </a:cxn>
                    <a:cxn ang="0">
                      <a:pos x="14" y="15"/>
                    </a:cxn>
                    <a:cxn ang="0">
                      <a:pos x="20" y="8"/>
                    </a:cxn>
                    <a:cxn ang="0">
                      <a:pos x="28" y="3"/>
                    </a:cxn>
                    <a:cxn ang="0">
                      <a:pos x="35" y="1"/>
                    </a:cxn>
                    <a:cxn ang="0">
                      <a:pos x="44" y="0"/>
                    </a:cxn>
                  </a:cxnLst>
                  <a:rect l="0" t="0" r="r" b="b"/>
                  <a:pathLst>
                    <a:path w="86" h="93">
                      <a:moveTo>
                        <a:pt x="44" y="0"/>
                      </a:moveTo>
                      <a:lnTo>
                        <a:pt x="52" y="1"/>
                      </a:lnTo>
                      <a:lnTo>
                        <a:pt x="60" y="4"/>
                      </a:lnTo>
                      <a:lnTo>
                        <a:pt x="67" y="9"/>
                      </a:lnTo>
                      <a:lnTo>
                        <a:pt x="73" y="15"/>
                      </a:lnTo>
                      <a:lnTo>
                        <a:pt x="78" y="24"/>
                      </a:lnTo>
                      <a:lnTo>
                        <a:pt x="80" y="33"/>
                      </a:lnTo>
                      <a:lnTo>
                        <a:pt x="83" y="36"/>
                      </a:lnTo>
                      <a:lnTo>
                        <a:pt x="85" y="39"/>
                      </a:lnTo>
                      <a:lnTo>
                        <a:pt x="86" y="43"/>
                      </a:lnTo>
                      <a:lnTo>
                        <a:pt x="85" y="47"/>
                      </a:lnTo>
                      <a:lnTo>
                        <a:pt x="82" y="51"/>
                      </a:lnTo>
                      <a:lnTo>
                        <a:pt x="79" y="53"/>
                      </a:lnTo>
                      <a:lnTo>
                        <a:pt x="76" y="63"/>
                      </a:lnTo>
                      <a:lnTo>
                        <a:pt x="71" y="72"/>
                      </a:lnTo>
                      <a:lnTo>
                        <a:pt x="65" y="81"/>
                      </a:lnTo>
                      <a:lnTo>
                        <a:pt x="58" y="87"/>
                      </a:lnTo>
                      <a:lnTo>
                        <a:pt x="51" y="91"/>
                      </a:lnTo>
                      <a:lnTo>
                        <a:pt x="44" y="93"/>
                      </a:lnTo>
                      <a:lnTo>
                        <a:pt x="36" y="91"/>
                      </a:lnTo>
                      <a:lnTo>
                        <a:pt x="29" y="87"/>
                      </a:lnTo>
                      <a:lnTo>
                        <a:pt x="22" y="81"/>
                      </a:lnTo>
                      <a:lnTo>
                        <a:pt x="16" y="72"/>
                      </a:lnTo>
                      <a:lnTo>
                        <a:pt x="12" y="63"/>
                      </a:lnTo>
                      <a:lnTo>
                        <a:pt x="8" y="53"/>
                      </a:lnTo>
                      <a:lnTo>
                        <a:pt x="4" y="51"/>
                      </a:lnTo>
                      <a:lnTo>
                        <a:pt x="1" y="47"/>
                      </a:lnTo>
                      <a:lnTo>
                        <a:pt x="0" y="43"/>
                      </a:lnTo>
                      <a:lnTo>
                        <a:pt x="1" y="39"/>
                      </a:lnTo>
                      <a:lnTo>
                        <a:pt x="3" y="35"/>
                      </a:lnTo>
                      <a:lnTo>
                        <a:pt x="7" y="33"/>
                      </a:lnTo>
                      <a:lnTo>
                        <a:pt x="9" y="23"/>
                      </a:lnTo>
                      <a:lnTo>
                        <a:pt x="14" y="15"/>
                      </a:lnTo>
                      <a:lnTo>
                        <a:pt x="20" y="8"/>
                      </a:lnTo>
                      <a:lnTo>
                        <a:pt x="28" y="3"/>
                      </a:lnTo>
                      <a:lnTo>
                        <a:pt x="35" y="1"/>
                      </a:lnTo>
                      <a:lnTo>
                        <a:pt x="4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cs typeface="+mn-cs"/>
                  </a:endParaRPr>
                </a:p>
              </p:txBody>
            </p:sp>
            <p:sp>
              <p:nvSpPr>
                <p:cNvPr id="94" name="Freeform 48">
                  <a:extLst>
                    <a:ext uri="{FF2B5EF4-FFF2-40B4-BE49-F238E27FC236}">
                      <a16:creationId xmlns:a16="http://schemas.microsoft.com/office/drawing/2014/main" id="{59701ED7-9810-4FBA-A287-0141C1D188F8}"/>
                    </a:ext>
                  </a:extLst>
                </p:cNvPr>
                <p:cNvSpPr>
                  <a:spLocks/>
                </p:cNvSpPr>
                <p:nvPr/>
              </p:nvSpPr>
              <p:spPr bwMode="auto">
                <a:xfrm>
                  <a:off x="4702175" y="2217738"/>
                  <a:ext cx="138112" cy="149225"/>
                </a:xfrm>
                <a:custGeom>
                  <a:avLst/>
                  <a:gdLst/>
                  <a:ahLst/>
                  <a:cxnLst>
                    <a:cxn ang="0">
                      <a:pos x="44" y="0"/>
                    </a:cxn>
                    <a:cxn ang="0">
                      <a:pos x="52" y="1"/>
                    </a:cxn>
                    <a:cxn ang="0">
                      <a:pos x="60" y="4"/>
                    </a:cxn>
                    <a:cxn ang="0">
                      <a:pos x="67" y="9"/>
                    </a:cxn>
                    <a:cxn ang="0">
                      <a:pos x="74" y="15"/>
                    </a:cxn>
                    <a:cxn ang="0">
                      <a:pos x="78" y="24"/>
                    </a:cxn>
                    <a:cxn ang="0">
                      <a:pos x="81" y="33"/>
                    </a:cxn>
                    <a:cxn ang="0">
                      <a:pos x="84" y="36"/>
                    </a:cxn>
                    <a:cxn ang="0">
                      <a:pos x="86" y="39"/>
                    </a:cxn>
                    <a:cxn ang="0">
                      <a:pos x="87" y="43"/>
                    </a:cxn>
                    <a:cxn ang="0">
                      <a:pos x="86" y="47"/>
                    </a:cxn>
                    <a:cxn ang="0">
                      <a:pos x="83" y="51"/>
                    </a:cxn>
                    <a:cxn ang="0">
                      <a:pos x="79" y="53"/>
                    </a:cxn>
                    <a:cxn ang="0">
                      <a:pos x="76" y="63"/>
                    </a:cxn>
                    <a:cxn ang="0">
                      <a:pos x="72" y="73"/>
                    </a:cxn>
                    <a:cxn ang="0">
                      <a:pos x="66" y="81"/>
                    </a:cxn>
                    <a:cxn ang="0">
                      <a:pos x="59" y="88"/>
                    </a:cxn>
                    <a:cxn ang="0">
                      <a:pos x="51" y="92"/>
                    </a:cxn>
                    <a:cxn ang="0">
                      <a:pos x="44" y="94"/>
                    </a:cxn>
                    <a:cxn ang="0">
                      <a:pos x="36" y="92"/>
                    </a:cxn>
                    <a:cxn ang="0">
                      <a:pos x="29" y="88"/>
                    </a:cxn>
                    <a:cxn ang="0">
                      <a:pos x="23" y="81"/>
                    </a:cxn>
                    <a:cxn ang="0">
                      <a:pos x="16" y="73"/>
                    </a:cxn>
                    <a:cxn ang="0">
                      <a:pos x="12" y="63"/>
                    </a:cxn>
                    <a:cxn ang="0">
                      <a:pos x="9" y="53"/>
                    </a:cxn>
                    <a:cxn ang="0">
                      <a:pos x="4" y="52"/>
                    </a:cxn>
                    <a:cxn ang="0">
                      <a:pos x="1" y="48"/>
                    </a:cxn>
                    <a:cxn ang="0">
                      <a:pos x="0" y="43"/>
                    </a:cxn>
                    <a:cxn ang="0">
                      <a:pos x="1" y="39"/>
                    </a:cxn>
                    <a:cxn ang="0">
                      <a:pos x="4" y="35"/>
                    </a:cxn>
                    <a:cxn ang="0">
                      <a:pos x="8" y="33"/>
                    </a:cxn>
                    <a:cxn ang="0">
                      <a:pos x="10" y="23"/>
                    </a:cxn>
                    <a:cxn ang="0">
                      <a:pos x="15" y="15"/>
                    </a:cxn>
                    <a:cxn ang="0">
                      <a:pos x="20" y="9"/>
                    </a:cxn>
                    <a:cxn ang="0">
                      <a:pos x="28" y="3"/>
                    </a:cxn>
                    <a:cxn ang="0">
                      <a:pos x="36" y="1"/>
                    </a:cxn>
                    <a:cxn ang="0">
                      <a:pos x="44" y="0"/>
                    </a:cxn>
                  </a:cxnLst>
                  <a:rect l="0" t="0" r="r" b="b"/>
                  <a:pathLst>
                    <a:path w="87" h="94">
                      <a:moveTo>
                        <a:pt x="44" y="0"/>
                      </a:moveTo>
                      <a:lnTo>
                        <a:pt x="52" y="1"/>
                      </a:lnTo>
                      <a:lnTo>
                        <a:pt x="60" y="4"/>
                      </a:lnTo>
                      <a:lnTo>
                        <a:pt x="67" y="9"/>
                      </a:lnTo>
                      <a:lnTo>
                        <a:pt x="74" y="15"/>
                      </a:lnTo>
                      <a:lnTo>
                        <a:pt x="78" y="24"/>
                      </a:lnTo>
                      <a:lnTo>
                        <a:pt x="81" y="33"/>
                      </a:lnTo>
                      <a:lnTo>
                        <a:pt x="84" y="36"/>
                      </a:lnTo>
                      <a:lnTo>
                        <a:pt x="86" y="39"/>
                      </a:lnTo>
                      <a:lnTo>
                        <a:pt x="87" y="43"/>
                      </a:lnTo>
                      <a:lnTo>
                        <a:pt x="86" y="47"/>
                      </a:lnTo>
                      <a:lnTo>
                        <a:pt x="83" y="51"/>
                      </a:lnTo>
                      <a:lnTo>
                        <a:pt x="79" y="53"/>
                      </a:lnTo>
                      <a:lnTo>
                        <a:pt x="76" y="63"/>
                      </a:lnTo>
                      <a:lnTo>
                        <a:pt x="72" y="73"/>
                      </a:lnTo>
                      <a:lnTo>
                        <a:pt x="66" y="81"/>
                      </a:lnTo>
                      <a:lnTo>
                        <a:pt x="59" y="88"/>
                      </a:lnTo>
                      <a:lnTo>
                        <a:pt x="51" y="92"/>
                      </a:lnTo>
                      <a:lnTo>
                        <a:pt x="44" y="94"/>
                      </a:lnTo>
                      <a:lnTo>
                        <a:pt x="36" y="92"/>
                      </a:lnTo>
                      <a:lnTo>
                        <a:pt x="29" y="88"/>
                      </a:lnTo>
                      <a:lnTo>
                        <a:pt x="23" y="81"/>
                      </a:lnTo>
                      <a:lnTo>
                        <a:pt x="16" y="73"/>
                      </a:lnTo>
                      <a:lnTo>
                        <a:pt x="12" y="63"/>
                      </a:lnTo>
                      <a:lnTo>
                        <a:pt x="9" y="53"/>
                      </a:lnTo>
                      <a:lnTo>
                        <a:pt x="4" y="52"/>
                      </a:lnTo>
                      <a:lnTo>
                        <a:pt x="1" y="48"/>
                      </a:lnTo>
                      <a:lnTo>
                        <a:pt x="0" y="43"/>
                      </a:lnTo>
                      <a:lnTo>
                        <a:pt x="1" y="39"/>
                      </a:lnTo>
                      <a:lnTo>
                        <a:pt x="4" y="35"/>
                      </a:lnTo>
                      <a:lnTo>
                        <a:pt x="8" y="33"/>
                      </a:lnTo>
                      <a:lnTo>
                        <a:pt x="10" y="23"/>
                      </a:lnTo>
                      <a:lnTo>
                        <a:pt x="15" y="15"/>
                      </a:lnTo>
                      <a:lnTo>
                        <a:pt x="20" y="9"/>
                      </a:lnTo>
                      <a:lnTo>
                        <a:pt x="28" y="3"/>
                      </a:lnTo>
                      <a:lnTo>
                        <a:pt x="36" y="1"/>
                      </a:lnTo>
                      <a:lnTo>
                        <a:pt x="4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cs typeface="+mn-cs"/>
                  </a:endParaRPr>
                </a:p>
              </p:txBody>
            </p:sp>
            <p:sp>
              <p:nvSpPr>
                <p:cNvPr id="95" name="Freeform 49">
                  <a:extLst>
                    <a:ext uri="{FF2B5EF4-FFF2-40B4-BE49-F238E27FC236}">
                      <a16:creationId xmlns:a16="http://schemas.microsoft.com/office/drawing/2014/main" id="{F6D38CB3-E929-4779-ACEF-04E1E63DBCE4}"/>
                    </a:ext>
                  </a:extLst>
                </p:cNvPr>
                <p:cNvSpPr>
                  <a:spLocks/>
                </p:cNvSpPr>
                <p:nvPr/>
              </p:nvSpPr>
              <p:spPr bwMode="auto">
                <a:xfrm>
                  <a:off x="4922838" y="2217738"/>
                  <a:ext cx="136525" cy="149225"/>
                </a:xfrm>
                <a:custGeom>
                  <a:avLst/>
                  <a:gdLst/>
                  <a:ahLst/>
                  <a:cxnLst>
                    <a:cxn ang="0">
                      <a:pos x="44" y="0"/>
                    </a:cxn>
                    <a:cxn ang="0">
                      <a:pos x="52" y="1"/>
                    </a:cxn>
                    <a:cxn ang="0">
                      <a:pos x="60" y="4"/>
                    </a:cxn>
                    <a:cxn ang="0">
                      <a:pos x="67" y="9"/>
                    </a:cxn>
                    <a:cxn ang="0">
                      <a:pos x="73" y="15"/>
                    </a:cxn>
                    <a:cxn ang="0">
                      <a:pos x="78" y="24"/>
                    </a:cxn>
                    <a:cxn ang="0">
                      <a:pos x="80" y="33"/>
                    </a:cxn>
                    <a:cxn ang="0">
                      <a:pos x="83" y="36"/>
                    </a:cxn>
                    <a:cxn ang="0">
                      <a:pos x="85" y="39"/>
                    </a:cxn>
                    <a:cxn ang="0">
                      <a:pos x="86" y="43"/>
                    </a:cxn>
                    <a:cxn ang="0">
                      <a:pos x="85" y="47"/>
                    </a:cxn>
                    <a:cxn ang="0">
                      <a:pos x="82" y="51"/>
                    </a:cxn>
                    <a:cxn ang="0">
                      <a:pos x="79" y="53"/>
                    </a:cxn>
                    <a:cxn ang="0">
                      <a:pos x="76" y="63"/>
                    </a:cxn>
                    <a:cxn ang="0">
                      <a:pos x="71" y="73"/>
                    </a:cxn>
                    <a:cxn ang="0">
                      <a:pos x="65" y="81"/>
                    </a:cxn>
                    <a:cxn ang="0">
                      <a:pos x="58" y="88"/>
                    </a:cxn>
                    <a:cxn ang="0">
                      <a:pos x="51" y="92"/>
                    </a:cxn>
                    <a:cxn ang="0">
                      <a:pos x="44" y="94"/>
                    </a:cxn>
                    <a:cxn ang="0">
                      <a:pos x="36" y="92"/>
                    </a:cxn>
                    <a:cxn ang="0">
                      <a:pos x="29" y="88"/>
                    </a:cxn>
                    <a:cxn ang="0">
                      <a:pos x="22" y="81"/>
                    </a:cxn>
                    <a:cxn ang="0">
                      <a:pos x="16" y="73"/>
                    </a:cxn>
                    <a:cxn ang="0">
                      <a:pos x="11" y="63"/>
                    </a:cxn>
                    <a:cxn ang="0">
                      <a:pos x="8" y="53"/>
                    </a:cxn>
                    <a:cxn ang="0">
                      <a:pos x="4" y="52"/>
                    </a:cxn>
                    <a:cxn ang="0">
                      <a:pos x="1" y="48"/>
                    </a:cxn>
                    <a:cxn ang="0">
                      <a:pos x="0" y="43"/>
                    </a:cxn>
                    <a:cxn ang="0">
                      <a:pos x="1" y="39"/>
                    </a:cxn>
                    <a:cxn ang="0">
                      <a:pos x="3" y="35"/>
                    </a:cxn>
                    <a:cxn ang="0">
                      <a:pos x="7" y="33"/>
                    </a:cxn>
                    <a:cxn ang="0">
                      <a:pos x="9" y="23"/>
                    </a:cxn>
                    <a:cxn ang="0">
                      <a:pos x="14" y="15"/>
                    </a:cxn>
                    <a:cxn ang="0">
                      <a:pos x="20" y="9"/>
                    </a:cxn>
                    <a:cxn ang="0">
                      <a:pos x="27" y="3"/>
                    </a:cxn>
                    <a:cxn ang="0">
                      <a:pos x="35" y="1"/>
                    </a:cxn>
                    <a:cxn ang="0">
                      <a:pos x="44" y="0"/>
                    </a:cxn>
                  </a:cxnLst>
                  <a:rect l="0" t="0" r="r" b="b"/>
                  <a:pathLst>
                    <a:path w="86" h="94">
                      <a:moveTo>
                        <a:pt x="44" y="0"/>
                      </a:moveTo>
                      <a:lnTo>
                        <a:pt x="52" y="1"/>
                      </a:lnTo>
                      <a:lnTo>
                        <a:pt x="60" y="4"/>
                      </a:lnTo>
                      <a:lnTo>
                        <a:pt x="67" y="9"/>
                      </a:lnTo>
                      <a:lnTo>
                        <a:pt x="73" y="15"/>
                      </a:lnTo>
                      <a:lnTo>
                        <a:pt x="78" y="24"/>
                      </a:lnTo>
                      <a:lnTo>
                        <a:pt x="80" y="33"/>
                      </a:lnTo>
                      <a:lnTo>
                        <a:pt x="83" y="36"/>
                      </a:lnTo>
                      <a:lnTo>
                        <a:pt x="85" y="39"/>
                      </a:lnTo>
                      <a:lnTo>
                        <a:pt x="86" y="43"/>
                      </a:lnTo>
                      <a:lnTo>
                        <a:pt x="85" y="47"/>
                      </a:lnTo>
                      <a:lnTo>
                        <a:pt x="82" y="51"/>
                      </a:lnTo>
                      <a:lnTo>
                        <a:pt x="79" y="53"/>
                      </a:lnTo>
                      <a:lnTo>
                        <a:pt x="76" y="63"/>
                      </a:lnTo>
                      <a:lnTo>
                        <a:pt x="71" y="73"/>
                      </a:lnTo>
                      <a:lnTo>
                        <a:pt x="65" y="81"/>
                      </a:lnTo>
                      <a:lnTo>
                        <a:pt x="58" y="88"/>
                      </a:lnTo>
                      <a:lnTo>
                        <a:pt x="51" y="92"/>
                      </a:lnTo>
                      <a:lnTo>
                        <a:pt x="44" y="94"/>
                      </a:lnTo>
                      <a:lnTo>
                        <a:pt x="36" y="92"/>
                      </a:lnTo>
                      <a:lnTo>
                        <a:pt x="29" y="88"/>
                      </a:lnTo>
                      <a:lnTo>
                        <a:pt x="22" y="81"/>
                      </a:lnTo>
                      <a:lnTo>
                        <a:pt x="16" y="73"/>
                      </a:lnTo>
                      <a:lnTo>
                        <a:pt x="11" y="63"/>
                      </a:lnTo>
                      <a:lnTo>
                        <a:pt x="8" y="53"/>
                      </a:lnTo>
                      <a:lnTo>
                        <a:pt x="4" y="52"/>
                      </a:lnTo>
                      <a:lnTo>
                        <a:pt x="1" y="48"/>
                      </a:lnTo>
                      <a:lnTo>
                        <a:pt x="0" y="43"/>
                      </a:lnTo>
                      <a:lnTo>
                        <a:pt x="1" y="39"/>
                      </a:lnTo>
                      <a:lnTo>
                        <a:pt x="3" y="35"/>
                      </a:lnTo>
                      <a:lnTo>
                        <a:pt x="7" y="33"/>
                      </a:lnTo>
                      <a:lnTo>
                        <a:pt x="9" y="23"/>
                      </a:lnTo>
                      <a:lnTo>
                        <a:pt x="14" y="15"/>
                      </a:lnTo>
                      <a:lnTo>
                        <a:pt x="20" y="9"/>
                      </a:lnTo>
                      <a:lnTo>
                        <a:pt x="27" y="3"/>
                      </a:lnTo>
                      <a:lnTo>
                        <a:pt x="35" y="1"/>
                      </a:lnTo>
                      <a:lnTo>
                        <a:pt x="4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cs typeface="+mn-cs"/>
                  </a:endParaRPr>
                </a:p>
              </p:txBody>
            </p:sp>
            <p:sp>
              <p:nvSpPr>
                <p:cNvPr id="96" name="Freeform 50">
                  <a:extLst>
                    <a:ext uri="{FF2B5EF4-FFF2-40B4-BE49-F238E27FC236}">
                      <a16:creationId xmlns:a16="http://schemas.microsoft.com/office/drawing/2014/main" id="{E6C6730C-9391-4E42-983D-E61DAC7FF25A}"/>
                    </a:ext>
                  </a:extLst>
                </p:cNvPr>
                <p:cNvSpPr>
                  <a:spLocks/>
                </p:cNvSpPr>
                <p:nvPr/>
              </p:nvSpPr>
              <p:spPr bwMode="auto">
                <a:xfrm>
                  <a:off x="5141912" y="2217737"/>
                  <a:ext cx="138113" cy="149225"/>
                </a:xfrm>
                <a:custGeom>
                  <a:avLst/>
                  <a:gdLst/>
                  <a:ahLst/>
                  <a:cxnLst>
                    <a:cxn ang="0">
                      <a:pos x="44" y="0"/>
                    </a:cxn>
                    <a:cxn ang="0">
                      <a:pos x="53" y="1"/>
                    </a:cxn>
                    <a:cxn ang="0">
                      <a:pos x="60" y="4"/>
                    </a:cxn>
                    <a:cxn ang="0">
                      <a:pos x="68" y="9"/>
                    </a:cxn>
                    <a:cxn ang="0">
                      <a:pos x="74" y="15"/>
                    </a:cxn>
                    <a:cxn ang="0">
                      <a:pos x="78" y="24"/>
                    </a:cxn>
                    <a:cxn ang="0">
                      <a:pos x="81" y="33"/>
                    </a:cxn>
                    <a:cxn ang="0">
                      <a:pos x="84" y="36"/>
                    </a:cxn>
                    <a:cxn ang="0">
                      <a:pos x="86" y="39"/>
                    </a:cxn>
                    <a:cxn ang="0">
                      <a:pos x="87" y="43"/>
                    </a:cxn>
                    <a:cxn ang="0">
                      <a:pos x="86" y="47"/>
                    </a:cxn>
                    <a:cxn ang="0">
                      <a:pos x="83" y="51"/>
                    </a:cxn>
                    <a:cxn ang="0">
                      <a:pos x="80" y="53"/>
                    </a:cxn>
                    <a:cxn ang="0">
                      <a:pos x="76" y="63"/>
                    </a:cxn>
                    <a:cxn ang="0">
                      <a:pos x="72" y="73"/>
                    </a:cxn>
                    <a:cxn ang="0">
                      <a:pos x="66" y="81"/>
                    </a:cxn>
                    <a:cxn ang="0">
                      <a:pos x="59" y="88"/>
                    </a:cxn>
                    <a:cxn ang="0">
                      <a:pos x="52" y="92"/>
                    </a:cxn>
                    <a:cxn ang="0">
                      <a:pos x="44" y="94"/>
                    </a:cxn>
                    <a:cxn ang="0">
                      <a:pos x="37" y="92"/>
                    </a:cxn>
                    <a:cxn ang="0">
                      <a:pos x="29" y="88"/>
                    </a:cxn>
                    <a:cxn ang="0">
                      <a:pos x="23" y="81"/>
                    </a:cxn>
                    <a:cxn ang="0">
                      <a:pos x="17" y="73"/>
                    </a:cxn>
                    <a:cxn ang="0">
                      <a:pos x="12" y="63"/>
                    </a:cxn>
                    <a:cxn ang="0">
                      <a:pos x="9" y="53"/>
                    </a:cxn>
                    <a:cxn ang="0">
                      <a:pos x="5" y="52"/>
                    </a:cxn>
                    <a:cxn ang="0">
                      <a:pos x="2" y="48"/>
                    </a:cxn>
                    <a:cxn ang="0">
                      <a:pos x="0" y="43"/>
                    </a:cxn>
                    <a:cxn ang="0">
                      <a:pos x="2" y="39"/>
                    </a:cxn>
                    <a:cxn ang="0">
                      <a:pos x="4" y="35"/>
                    </a:cxn>
                    <a:cxn ang="0">
                      <a:pos x="8" y="33"/>
                    </a:cxn>
                    <a:cxn ang="0">
                      <a:pos x="10" y="23"/>
                    </a:cxn>
                    <a:cxn ang="0">
                      <a:pos x="15" y="15"/>
                    </a:cxn>
                    <a:cxn ang="0">
                      <a:pos x="21" y="9"/>
                    </a:cxn>
                    <a:cxn ang="0">
                      <a:pos x="28" y="3"/>
                    </a:cxn>
                    <a:cxn ang="0">
                      <a:pos x="36" y="1"/>
                    </a:cxn>
                    <a:cxn ang="0">
                      <a:pos x="44" y="0"/>
                    </a:cxn>
                  </a:cxnLst>
                  <a:rect l="0" t="0" r="r" b="b"/>
                  <a:pathLst>
                    <a:path w="87" h="94">
                      <a:moveTo>
                        <a:pt x="44" y="0"/>
                      </a:moveTo>
                      <a:lnTo>
                        <a:pt x="53" y="1"/>
                      </a:lnTo>
                      <a:lnTo>
                        <a:pt x="60" y="4"/>
                      </a:lnTo>
                      <a:lnTo>
                        <a:pt x="68" y="9"/>
                      </a:lnTo>
                      <a:lnTo>
                        <a:pt x="74" y="15"/>
                      </a:lnTo>
                      <a:lnTo>
                        <a:pt x="78" y="24"/>
                      </a:lnTo>
                      <a:lnTo>
                        <a:pt x="81" y="33"/>
                      </a:lnTo>
                      <a:lnTo>
                        <a:pt x="84" y="36"/>
                      </a:lnTo>
                      <a:lnTo>
                        <a:pt x="86" y="39"/>
                      </a:lnTo>
                      <a:lnTo>
                        <a:pt x="87" y="43"/>
                      </a:lnTo>
                      <a:lnTo>
                        <a:pt x="86" y="47"/>
                      </a:lnTo>
                      <a:lnTo>
                        <a:pt x="83" y="51"/>
                      </a:lnTo>
                      <a:lnTo>
                        <a:pt x="80" y="53"/>
                      </a:lnTo>
                      <a:lnTo>
                        <a:pt x="76" y="63"/>
                      </a:lnTo>
                      <a:lnTo>
                        <a:pt x="72" y="73"/>
                      </a:lnTo>
                      <a:lnTo>
                        <a:pt x="66" y="81"/>
                      </a:lnTo>
                      <a:lnTo>
                        <a:pt x="59" y="88"/>
                      </a:lnTo>
                      <a:lnTo>
                        <a:pt x="52" y="92"/>
                      </a:lnTo>
                      <a:lnTo>
                        <a:pt x="44" y="94"/>
                      </a:lnTo>
                      <a:lnTo>
                        <a:pt x="37" y="92"/>
                      </a:lnTo>
                      <a:lnTo>
                        <a:pt x="29" y="88"/>
                      </a:lnTo>
                      <a:lnTo>
                        <a:pt x="23" y="81"/>
                      </a:lnTo>
                      <a:lnTo>
                        <a:pt x="17" y="73"/>
                      </a:lnTo>
                      <a:lnTo>
                        <a:pt x="12" y="63"/>
                      </a:lnTo>
                      <a:lnTo>
                        <a:pt x="9" y="53"/>
                      </a:lnTo>
                      <a:lnTo>
                        <a:pt x="5" y="52"/>
                      </a:lnTo>
                      <a:lnTo>
                        <a:pt x="2" y="48"/>
                      </a:lnTo>
                      <a:lnTo>
                        <a:pt x="0" y="43"/>
                      </a:lnTo>
                      <a:lnTo>
                        <a:pt x="2" y="39"/>
                      </a:lnTo>
                      <a:lnTo>
                        <a:pt x="4" y="35"/>
                      </a:lnTo>
                      <a:lnTo>
                        <a:pt x="8" y="33"/>
                      </a:lnTo>
                      <a:lnTo>
                        <a:pt x="10" y="23"/>
                      </a:lnTo>
                      <a:lnTo>
                        <a:pt x="15" y="15"/>
                      </a:lnTo>
                      <a:lnTo>
                        <a:pt x="21" y="9"/>
                      </a:lnTo>
                      <a:lnTo>
                        <a:pt x="28" y="3"/>
                      </a:lnTo>
                      <a:lnTo>
                        <a:pt x="36" y="1"/>
                      </a:lnTo>
                      <a:lnTo>
                        <a:pt x="4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cs typeface="+mn-cs"/>
                  </a:endParaRPr>
                </a:p>
              </p:txBody>
            </p:sp>
            <p:sp>
              <p:nvSpPr>
                <p:cNvPr id="97" name="Freeform 51">
                  <a:extLst>
                    <a:ext uri="{FF2B5EF4-FFF2-40B4-BE49-F238E27FC236}">
                      <a16:creationId xmlns:a16="http://schemas.microsoft.com/office/drawing/2014/main" id="{7DF83068-B4CA-4491-B322-653E24A48C8F}"/>
                    </a:ext>
                  </a:extLst>
                </p:cNvPr>
                <p:cNvSpPr>
                  <a:spLocks/>
                </p:cNvSpPr>
                <p:nvPr/>
              </p:nvSpPr>
              <p:spPr bwMode="auto">
                <a:xfrm>
                  <a:off x="4814888" y="2070101"/>
                  <a:ext cx="136525" cy="147638"/>
                </a:xfrm>
                <a:custGeom>
                  <a:avLst/>
                  <a:gdLst/>
                  <a:ahLst/>
                  <a:cxnLst>
                    <a:cxn ang="0">
                      <a:pos x="43" y="0"/>
                    </a:cxn>
                    <a:cxn ang="0">
                      <a:pos x="51" y="0"/>
                    </a:cxn>
                    <a:cxn ang="0">
                      <a:pos x="57" y="3"/>
                    </a:cxn>
                    <a:cxn ang="0">
                      <a:pos x="64" y="6"/>
                    </a:cxn>
                    <a:cxn ang="0">
                      <a:pos x="70" y="11"/>
                    </a:cxn>
                    <a:cxn ang="0">
                      <a:pos x="74" y="17"/>
                    </a:cxn>
                    <a:cxn ang="0">
                      <a:pos x="78" y="24"/>
                    </a:cxn>
                    <a:cxn ang="0">
                      <a:pos x="80" y="33"/>
                    </a:cxn>
                    <a:cxn ang="0">
                      <a:pos x="83" y="35"/>
                    </a:cxn>
                    <a:cxn ang="0">
                      <a:pos x="85" y="38"/>
                    </a:cxn>
                    <a:cxn ang="0">
                      <a:pos x="86" y="43"/>
                    </a:cxn>
                    <a:cxn ang="0">
                      <a:pos x="85" y="47"/>
                    </a:cxn>
                    <a:cxn ang="0">
                      <a:pos x="82" y="50"/>
                    </a:cxn>
                    <a:cxn ang="0">
                      <a:pos x="79" y="52"/>
                    </a:cxn>
                    <a:cxn ang="0">
                      <a:pos x="75" y="63"/>
                    </a:cxn>
                    <a:cxn ang="0">
                      <a:pos x="71" y="72"/>
                    </a:cxn>
                    <a:cxn ang="0">
                      <a:pos x="65" y="80"/>
                    </a:cxn>
                    <a:cxn ang="0">
                      <a:pos x="58" y="87"/>
                    </a:cxn>
                    <a:cxn ang="0">
                      <a:pos x="51" y="91"/>
                    </a:cxn>
                    <a:cxn ang="0">
                      <a:pos x="43" y="93"/>
                    </a:cxn>
                    <a:cxn ang="0">
                      <a:pos x="36" y="91"/>
                    </a:cxn>
                    <a:cxn ang="0">
                      <a:pos x="28" y="87"/>
                    </a:cxn>
                    <a:cxn ang="0">
                      <a:pos x="22" y="81"/>
                    </a:cxn>
                    <a:cxn ang="0">
                      <a:pos x="16" y="73"/>
                    </a:cxn>
                    <a:cxn ang="0">
                      <a:pos x="11" y="63"/>
                    </a:cxn>
                    <a:cxn ang="0">
                      <a:pos x="8" y="53"/>
                    </a:cxn>
                    <a:cxn ang="0">
                      <a:pos x="4" y="51"/>
                    </a:cxn>
                    <a:cxn ang="0">
                      <a:pos x="1" y="48"/>
                    </a:cxn>
                    <a:cxn ang="0">
                      <a:pos x="0" y="43"/>
                    </a:cxn>
                    <a:cxn ang="0">
                      <a:pos x="1" y="38"/>
                    </a:cxn>
                    <a:cxn ang="0">
                      <a:pos x="3" y="35"/>
                    </a:cxn>
                    <a:cxn ang="0">
                      <a:pos x="7" y="33"/>
                    </a:cxn>
                    <a:cxn ang="0">
                      <a:pos x="9" y="23"/>
                    </a:cxn>
                    <a:cxn ang="0">
                      <a:pos x="14" y="15"/>
                    </a:cxn>
                    <a:cxn ang="0">
                      <a:pos x="20" y="8"/>
                    </a:cxn>
                    <a:cxn ang="0">
                      <a:pos x="27" y="3"/>
                    </a:cxn>
                    <a:cxn ang="0">
                      <a:pos x="35" y="1"/>
                    </a:cxn>
                    <a:cxn ang="0">
                      <a:pos x="43" y="0"/>
                    </a:cxn>
                  </a:cxnLst>
                  <a:rect l="0" t="0" r="r" b="b"/>
                  <a:pathLst>
                    <a:path w="86" h="93">
                      <a:moveTo>
                        <a:pt x="43" y="0"/>
                      </a:moveTo>
                      <a:lnTo>
                        <a:pt x="51" y="0"/>
                      </a:lnTo>
                      <a:lnTo>
                        <a:pt x="57" y="3"/>
                      </a:lnTo>
                      <a:lnTo>
                        <a:pt x="64" y="6"/>
                      </a:lnTo>
                      <a:lnTo>
                        <a:pt x="70" y="11"/>
                      </a:lnTo>
                      <a:lnTo>
                        <a:pt x="74" y="17"/>
                      </a:lnTo>
                      <a:lnTo>
                        <a:pt x="78" y="24"/>
                      </a:lnTo>
                      <a:lnTo>
                        <a:pt x="80" y="33"/>
                      </a:lnTo>
                      <a:lnTo>
                        <a:pt x="83" y="35"/>
                      </a:lnTo>
                      <a:lnTo>
                        <a:pt x="85" y="38"/>
                      </a:lnTo>
                      <a:lnTo>
                        <a:pt x="86" y="43"/>
                      </a:lnTo>
                      <a:lnTo>
                        <a:pt x="85" y="47"/>
                      </a:lnTo>
                      <a:lnTo>
                        <a:pt x="82" y="50"/>
                      </a:lnTo>
                      <a:lnTo>
                        <a:pt x="79" y="52"/>
                      </a:lnTo>
                      <a:lnTo>
                        <a:pt x="75" y="63"/>
                      </a:lnTo>
                      <a:lnTo>
                        <a:pt x="71" y="72"/>
                      </a:lnTo>
                      <a:lnTo>
                        <a:pt x="65" y="80"/>
                      </a:lnTo>
                      <a:lnTo>
                        <a:pt x="58" y="87"/>
                      </a:lnTo>
                      <a:lnTo>
                        <a:pt x="51" y="91"/>
                      </a:lnTo>
                      <a:lnTo>
                        <a:pt x="43" y="93"/>
                      </a:lnTo>
                      <a:lnTo>
                        <a:pt x="36" y="91"/>
                      </a:lnTo>
                      <a:lnTo>
                        <a:pt x="28" y="87"/>
                      </a:lnTo>
                      <a:lnTo>
                        <a:pt x="22" y="81"/>
                      </a:lnTo>
                      <a:lnTo>
                        <a:pt x="16" y="73"/>
                      </a:lnTo>
                      <a:lnTo>
                        <a:pt x="11" y="63"/>
                      </a:lnTo>
                      <a:lnTo>
                        <a:pt x="8" y="53"/>
                      </a:lnTo>
                      <a:lnTo>
                        <a:pt x="4" y="51"/>
                      </a:lnTo>
                      <a:lnTo>
                        <a:pt x="1" y="48"/>
                      </a:lnTo>
                      <a:lnTo>
                        <a:pt x="0" y="43"/>
                      </a:lnTo>
                      <a:lnTo>
                        <a:pt x="1" y="38"/>
                      </a:lnTo>
                      <a:lnTo>
                        <a:pt x="3" y="35"/>
                      </a:lnTo>
                      <a:lnTo>
                        <a:pt x="7" y="33"/>
                      </a:lnTo>
                      <a:lnTo>
                        <a:pt x="9" y="23"/>
                      </a:lnTo>
                      <a:lnTo>
                        <a:pt x="14" y="15"/>
                      </a:lnTo>
                      <a:lnTo>
                        <a:pt x="20" y="8"/>
                      </a:lnTo>
                      <a:lnTo>
                        <a:pt x="27" y="3"/>
                      </a:lnTo>
                      <a:lnTo>
                        <a:pt x="35" y="1"/>
                      </a:lnTo>
                      <a:lnTo>
                        <a:pt x="4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cs typeface="+mn-cs"/>
                  </a:endParaRPr>
                </a:p>
              </p:txBody>
            </p:sp>
            <p:sp>
              <p:nvSpPr>
                <p:cNvPr id="98" name="Freeform 52">
                  <a:extLst>
                    <a:ext uri="{FF2B5EF4-FFF2-40B4-BE49-F238E27FC236}">
                      <a16:creationId xmlns:a16="http://schemas.microsoft.com/office/drawing/2014/main" id="{CE714579-8932-4DBF-9296-813DA0BB4FCD}"/>
                    </a:ext>
                  </a:extLst>
                </p:cNvPr>
                <p:cNvSpPr>
                  <a:spLocks/>
                </p:cNvSpPr>
                <p:nvPr/>
              </p:nvSpPr>
              <p:spPr bwMode="auto">
                <a:xfrm>
                  <a:off x="5033963" y="2070101"/>
                  <a:ext cx="136525" cy="147638"/>
                </a:xfrm>
                <a:custGeom>
                  <a:avLst/>
                  <a:gdLst/>
                  <a:ahLst/>
                  <a:cxnLst>
                    <a:cxn ang="0">
                      <a:pos x="44" y="0"/>
                    </a:cxn>
                    <a:cxn ang="0">
                      <a:pos x="51" y="0"/>
                    </a:cxn>
                    <a:cxn ang="0">
                      <a:pos x="58" y="3"/>
                    </a:cxn>
                    <a:cxn ang="0">
                      <a:pos x="64" y="6"/>
                    </a:cxn>
                    <a:cxn ang="0">
                      <a:pos x="70" y="11"/>
                    </a:cxn>
                    <a:cxn ang="0">
                      <a:pos x="75" y="17"/>
                    </a:cxn>
                    <a:cxn ang="0">
                      <a:pos x="78" y="24"/>
                    </a:cxn>
                    <a:cxn ang="0">
                      <a:pos x="80" y="33"/>
                    </a:cxn>
                    <a:cxn ang="0">
                      <a:pos x="83" y="35"/>
                    </a:cxn>
                    <a:cxn ang="0">
                      <a:pos x="85" y="38"/>
                    </a:cxn>
                    <a:cxn ang="0">
                      <a:pos x="86" y="43"/>
                    </a:cxn>
                    <a:cxn ang="0">
                      <a:pos x="85" y="47"/>
                    </a:cxn>
                    <a:cxn ang="0">
                      <a:pos x="82" y="50"/>
                    </a:cxn>
                    <a:cxn ang="0">
                      <a:pos x="79" y="52"/>
                    </a:cxn>
                    <a:cxn ang="0">
                      <a:pos x="76" y="63"/>
                    </a:cxn>
                    <a:cxn ang="0">
                      <a:pos x="71" y="72"/>
                    </a:cxn>
                    <a:cxn ang="0">
                      <a:pos x="65" y="80"/>
                    </a:cxn>
                    <a:cxn ang="0">
                      <a:pos x="59" y="87"/>
                    </a:cxn>
                    <a:cxn ang="0">
                      <a:pos x="51" y="91"/>
                    </a:cxn>
                    <a:cxn ang="0">
                      <a:pos x="44" y="93"/>
                    </a:cxn>
                    <a:cxn ang="0">
                      <a:pos x="36" y="91"/>
                    </a:cxn>
                    <a:cxn ang="0">
                      <a:pos x="29" y="87"/>
                    </a:cxn>
                    <a:cxn ang="0">
                      <a:pos x="22" y="81"/>
                    </a:cxn>
                    <a:cxn ang="0">
                      <a:pos x="16" y="73"/>
                    </a:cxn>
                    <a:cxn ang="0">
                      <a:pos x="12" y="63"/>
                    </a:cxn>
                    <a:cxn ang="0">
                      <a:pos x="8" y="53"/>
                    </a:cxn>
                    <a:cxn ang="0">
                      <a:pos x="4" y="51"/>
                    </a:cxn>
                    <a:cxn ang="0">
                      <a:pos x="1" y="48"/>
                    </a:cxn>
                    <a:cxn ang="0">
                      <a:pos x="0" y="43"/>
                    </a:cxn>
                    <a:cxn ang="0">
                      <a:pos x="1" y="38"/>
                    </a:cxn>
                    <a:cxn ang="0">
                      <a:pos x="3" y="35"/>
                    </a:cxn>
                    <a:cxn ang="0">
                      <a:pos x="7" y="33"/>
                    </a:cxn>
                    <a:cxn ang="0">
                      <a:pos x="10" y="23"/>
                    </a:cxn>
                    <a:cxn ang="0">
                      <a:pos x="14" y="15"/>
                    </a:cxn>
                    <a:cxn ang="0">
                      <a:pos x="20" y="8"/>
                    </a:cxn>
                    <a:cxn ang="0">
                      <a:pos x="28" y="3"/>
                    </a:cxn>
                    <a:cxn ang="0">
                      <a:pos x="35" y="1"/>
                    </a:cxn>
                    <a:cxn ang="0">
                      <a:pos x="44" y="0"/>
                    </a:cxn>
                  </a:cxnLst>
                  <a:rect l="0" t="0" r="r" b="b"/>
                  <a:pathLst>
                    <a:path w="86" h="93">
                      <a:moveTo>
                        <a:pt x="44" y="0"/>
                      </a:moveTo>
                      <a:lnTo>
                        <a:pt x="51" y="0"/>
                      </a:lnTo>
                      <a:lnTo>
                        <a:pt x="58" y="3"/>
                      </a:lnTo>
                      <a:lnTo>
                        <a:pt x="64" y="6"/>
                      </a:lnTo>
                      <a:lnTo>
                        <a:pt x="70" y="11"/>
                      </a:lnTo>
                      <a:lnTo>
                        <a:pt x="75" y="17"/>
                      </a:lnTo>
                      <a:lnTo>
                        <a:pt x="78" y="24"/>
                      </a:lnTo>
                      <a:lnTo>
                        <a:pt x="80" y="33"/>
                      </a:lnTo>
                      <a:lnTo>
                        <a:pt x="83" y="35"/>
                      </a:lnTo>
                      <a:lnTo>
                        <a:pt x="85" y="38"/>
                      </a:lnTo>
                      <a:lnTo>
                        <a:pt x="86" y="43"/>
                      </a:lnTo>
                      <a:lnTo>
                        <a:pt x="85" y="47"/>
                      </a:lnTo>
                      <a:lnTo>
                        <a:pt x="82" y="50"/>
                      </a:lnTo>
                      <a:lnTo>
                        <a:pt x="79" y="52"/>
                      </a:lnTo>
                      <a:lnTo>
                        <a:pt x="76" y="63"/>
                      </a:lnTo>
                      <a:lnTo>
                        <a:pt x="71" y="72"/>
                      </a:lnTo>
                      <a:lnTo>
                        <a:pt x="65" y="80"/>
                      </a:lnTo>
                      <a:lnTo>
                        <a:pt x="59" y="87"/>
                      </a:lnTo>
                      <a:lnTo>
                        <a:pt x="51" y="91"/>
                      </a:lnTo>
                      <a:lnTo>
                        <a:pt x="44" y="93"/>
                      </a:lnTo>
                      <a:lnTo>
                        <a:pt x="36" y="91"/>
                      </a:lnTo>
                      <a:lnTo>
                        <a:pt x="29" y="87"/>
                      </a:lnTo>
                      <a:lnTo>
                        <a:pt x="22" y="81"/>
                      </a:lnTo>
                      <a:lnTo>
                        <a:pt x="16" y="73"/>
                      </a:lnTo>
                      <a:lnTo>
                        <a:pt x="12" y="63"/>
                      </a:lnTo>
                      <a:lnTo>
                        <a:pt x="8" y="53"/>
                      </a:lnTo>
                      <a:lnTo>
                        <a:pt x="4" y="51"/>
                      </a:lnTo>
                      <a:lnTo>
                        <a:pt x="1" y="48"/>
                      </a:lnTo>
                      <a:lnTo>
                        <a:pt x="0" y="43"/>
                      </a:lnTo>
                      <a:lnTo>
                        <a:pt x="1" y="38"/>
                      </a:lnTo>
                      <a:lnTo>
                        <a:pt x="3" y="35"/>
                      </a:lnTo>
                      <a:lnTo>
                        <a:pt x="7" y="33"/>
                      </a:lnTo>
                      <a:lnTo>
                        <a:pt x="10" y="23"/>
                      </a:lnTo>
                      <a:lnTo>
                        <a:pt x="14" y="15"/>
                      </a:lnTo>
                      <a:lnTo>
                        <a:pt x="20" y="8"/>
                      </a:lnTo>
                      <a:lnTo>
                        <a:pt x="28" y="3"/>
                      </a:lnTo>
                      <a:lnTo>
                        <a:pt x="35" y="1"/>
                      </a:lnTo>
                      <a:lnTo>
                        <a:pt x="4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cs typeface="+mn-cs"/>
                  </a:endParaRPr>
                </a:p>
              </p:txBody>
            </p:sp>
            <p:sp>
              <p:nvSpPr>
                <p:cNvPr id="99" name="Freeform 53">
                  <a:extLst>
                    <a:ext uri="{FF2B5EF4-FFF2-40B4-BE49-F238E27FC236}">
                      <a16:creationId xmlns:a16="http://schemas.microsoft.com/office/drawing/2014/main" id="{CD8997F1-4D1C-4AE3-B2CA-416671E75A8F}"/>
                    </a:ext>
                  </a:extLst>
                </p:cNvPr>
                <p:cNvSpPr>
                  <a:spLocks/>
                </p:cNvSpPr>
                <p:nvPr/>
              </p:nvSpPr>
              <p:spPr bwMode="auto">
                <a:xfrm>
                  <a:off x="5254625" y="2070101"/>
                  <a:ext cx="136525" cy="147638"/>
                </a:xfrm>
                <a:custGeom>
                  <a:avLst/>
                  <a:gdLst/>
                  <a:ahLst/>
                  <a:cxnLst>
                    <a:cxn ang="0">
                      <a:pos x="44" y="0"/>
                    </a:cxn>
                    <a:cxn ang="0">
                      <a:pos x="51" y="0"/>
                    </a:cxn>
                    <a:cxn ang="0">
                      <a:pos x="57" y="3"/>
                    </a:cxn>
                    <a:cxn ang="0">
                      <a:pos x="64" y="6"/>
                    </a:cxn>
                    <a:cxn ang="0">
                      <a:pos x="70" y="11"/>
                    </a:cxn>
                    <a:cxn ang="0">
                      <a:pos x="75" y="17"/>
                    </a:cxn>
                    <a:cxn ang="0">
                      <a:pos x="78" y="24"/>
                    </a:cxn>
                    <a:cxn ang="0">
                      <a:pos x="80" y="33"/>
                    </a:cxn>
                    <a:cxn ang="0">
                      <a:pos x="83" y="35"/>
                    </a:cxn>
                    <a:cxn ang="0">
                      <a:pos x="85" y="38"/>
                    </a:cxn>
                    <a:cxn ang="0">
                      <a:pos x="86" y="43"/>
                    </a:cxn>
                    <a:cxn ang="0">
                      <a:pos x="85" y="47"/>
                    </a:cxn>
                    <a:cxn ang="0">
                      <a:pos x="82" y="50"/>
                    </a:cxn>
                    <a:cxn ang="0">
                      <a:pos x="79" y="52"/>
                    </a:cxn>
                    <a:cxn ang="0">
                      <a:pos x="76" y="63"/>
                    </a:cxn>
                    <a:cxn ang="0">
                      <a:pos x="71" y="72"/>
                    </a:cxn>
                    <a:cxn ang="0">
                      <a:pos x="65" y="80"/>
                    </a:cxn>
                    <a:cxn ang="0">
                      <a:pos x="59" y="87"/>
                    </a:cxn>
                    <a:cxn ang="0">
                      <a:pos x="51" y="91"/>
                    </a:cxn>
                    <a:cxn ang="0">
                      <a:pos x="44" y="93"/>
                    </a:cxn>
                    <a:cxn ang="0">
                      <a:pos x="36" y="91"/>
                    </a:cxn>
                    <a:cxn ang="0">
                      <a:pos x="29" y="87"/>
                    </a:cxn>
                    <a:cxn ang="0">
                      <a:pos x="22" y="81"/>
                    </a:cxn>
                    <a:cxn ang="0">
                      <a:pos x="16" y="73"/>
                    </a:cxn>
                    <a:cxn ang="0">
                      <a:pos x="12" y="63"/>
                    </a:cxn>
                    <a:cxn ang="0">
                      <a:pos x="8" y="53"/>
                    </a:cxn>
                    <a:cxn ang="0">
                      <a:pos x="4" y="51"/>
                    </a:cxn>
                    <a:cxn ang="0">
                      <a:pos x="1" y="48"/>
                    </a:cxn>
                    <a:cxn ang="0">
                      <a:pos x="0" y="43"/>
                    </a:cxn>
                    <a:cxn ang="0">
                      <a:pos x="1" y="38"/>
                    </a:cxn>
                    <a:cxn ang="0">
                      <a:pos x="3" y="35"/>
                    </a:cxn>
                    <a:cxn ang="0">
                      <a:pos x="7" y="33"/>
                    </a:cxn>
                    <a:cxn ang="0">
                      <a:pos x="9" y="23"/>
                    </a:cxn>
                    <a:cxn ang="0">
                      <a:pos x="14" y="15"/>
                    </a:cxn>
                    <a:cxn ang="0">
                      <a:pos x="20" y="8"/>
                    </a:cxn>
                    <a:cxn ang="0">
                      <a:pos x="28" y="3"/>
                    </a:cxn>
                    <a:cxn ang="0">
                      <a:pos x="35" y="1"/>
                    </a:cxn>
                    <a:cxn ang="0">
                      <a:pos x="44" y="0"/>
                    </a:cxn>
                  </a:cxnLst>
                  <a:rect l="0" t="0" r="r" b="b"/>
                  <a:pathLst>
                    <a:path w="86" h="93">
                      <a:moveTo>
                        <a:pt x="44" y="0"/>
                      </a:moveTo>
                      <a:lnTo>
                        <a:pt x="51" y="0"/>
                      </a:lnTo>
                      <a:lnTo>
                        <a:pt x="57" y="3"/>
                      </a:lnTo>
                      <a:lnTo>
                        <a:pt x="64" y="6"/>
                      </a:lnTo>
                      <a:lnTo>
                        <a:pt x="70" y="11"/>
                      </a:lnTo>
                      <a:lnTo>
                        <a:pt x="75" y="17"/>
                      </a:lnTo>
                      <a:lnTo>
                        <a:pt x="78" y="24"/>
                      </a:lnTo>
                      <a:lnTo>
                        <a:pt x="80" y="33"/>
                      </a:lnTo>
                      <a:lnTo>
                        <a:pt x="83" y="35"/>
                      </a:lnTo>
                      <a:lnTo>
                        <a:pt x="85" y="38"/>
                      </a:lnTo>
                      <a:lnTo>
                        <a:pt x="86" y="43"/>
                      </a:lnTo>
                      <a:lnTo>
                        <a:pt x="85" y="47"/>
                      </a:lnTo>
                      <a:lnTo>
                        <a:pt x="82" y="50"/>
                      </a:lnTo>
                      <a:lnTo>
                        <a:pt x="79" y="52"/>
                      </a:lnTo>
                      <a:lnTo>
                        <a:pt x="76" y="63"/>
                      </a:lnTo>
                      <a:lnTo>
                        <a:pt x="71" y="72"/>
                      </a:lnTo>
                      <a:lnTo>
                        <a:pt x="65" y="80"/>
                      </a:lnTo>
                      <a:lnTo>
                        <a:pt x="59" y="87"/>
                      </a:lnTo>
                      <a:lnTo>
                        <a:pt x="51" y="91"/>
                      </a:lnTo>
                      <a:lnTo>
                        <a:pt x="44" y="93"/>
                      </a:lnTo>
                      <a:lnTo>
                        <a:pt x="36" y="91"/>
                      </a:lnTo>
                      <a:lnTo>
                        <a:pt x="29" y="87"/>
                      </a:lnTo>
                      <a:lnTo>
                        <a:pt x="22" y="81"/>
                      </a:lnTo>
                      <a:lnTo>
                        <a:pt x="16" y="73"/>
                      </a:lnTo>
                      <a:lnTo>
                        <a:pt x="12" y="63"/>
                      </a:lnTo>
                      <a:lnTo>
                        <a:pt x="8" y="53"/>
                      </a:lnTo>
                      <a:lnTo>
                        <a:pt x="4" y="51"/>
                      </a:lnTo>
                      <a:lnTo>
                        <a:pt x="1" y="48"/>
                      </a:lnTo>
                      <a:lnTo>
                        <a:pt x="0" y="43"/>
                      </a:lnTo>
                      <a:lnTo>
                        <a:pt x="1" y="38"/>
                      </a:lnTo>
                      <a:lnTo>
                        <a:pt x="3" y="35"/>
                      </a:lnTo>
                      <a:lnTo>
                        <a:pt x="7" y="33"/>
                      </a:lnTo>
                      <a:lnTo>
                        <a:pt x="9" y="23"/>
                      </a:lnTo>
                      <a:lnTo>
                        <a:pt x="14" y="15"/>
                      </a:lnTo>
                      <a:lnTo>
                        <a:pt x="20" y="8"/>
                      </a:lnTo>
                      <a:lnTo>
                        <a:pt x="28" y="3"/>
                      </a:lnTo>
                      <a:lnTo>
                        <a:pt x="35" y="1"/>
                      </a:lnTo>
                      <a:lnTo>
                        <a:pt x="4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cs typeface="+mn-cs"/>
                  </a:endParaRPr>
                </a:p>
              </p:txBody>
            </p:sp>
            <p:sp>
              <p:nvSpPr>
                <p:cNvPr id="100" name="Freeform 54">
                  <a:extLst>
                    <a:ext uri="{FF2B5EF4-FFF2-40B4-BE49-F238E27FC236}">
                      <a16:creationId xmlns:a16="http://schemas.microsoft.com/office/drawing/2014/main" id="{35F422BC-0A5E-4E54-AC86-2C274B68A6C4}"/>
                    </a:ext>
                  </a:extLst>
                </p:cNvPr>
                <p:cNvSpPr>
                  <a:spLocks/>
                </p:cNvSpPr>
                <p:nvPr/>
              </p:nvSpPr>
              <p:spPr bwMode="auto">
                <a:xfrm>
                  <a:off x="5359400" y="2217738"/>
                  <a:ext cx="136525" cy="149225"/>
                </a:xfrm>
                <a:custGeom>
                  <a:avLst/>
                  <a:gdLst/>
                  <a:ahLst/>
                  <a:cxnLst>
                    <a:cxn ang="0">
                      <a:pos x="44" y="0"/>
                    </a:cxn>
                    <a:cxn ang="0">
                      <a:pos x="51" y="0"/>
                    </a:cxn>
                    <a:cxn ang="0">
                      <a:pos x="58" y="3"/>
                    </a:cxn>
                    <a:cxn ang="0">
                      <a:pos x="65" y="6"/>
                    </a:cxn>
                    <a:cxn ang="0">
                      <a:pos x="70" y="11"/>
                    </a:cxn>
                    <a:cxn ang="0">
                      <a:pos x="75" y="17"/>
                    </a:cxn>
                    <a:cxn ang="0">
                      <a:pos x="79" y="25"/>
                    </a:cxn>
                    <a:cxn ang="0">
                      <a:pos x="81" y="33"/>
                    </a:cxn>
                    <a:cxn ang="0">
                      <a:pos x="84" y="36"/>
                    </a:cxn>
                    <a:cxn ang="0">
                      <a:pos x="85" y="39"/>
                    </a:cxn>
                    <a:cxn ang="0">
                      <a:pos x="86" y="43"/>
                    </a:cxn>
                    <a:cxn ang="0">
                      <a:pos x="85" y="47"/>
                    </a:cxn>
                    <a:cxn ang="0">
                      <a:pos x="83" y="51"/>
                    </a:cxn>
                    <a:cxn ang="0">
                      <a:pos x="80" y="53"/>
                    </a:cxn>
                    <a:cxn ang="0">
                      <a:pos x="76" y="63"/>
                    </a:cxn>
                    <a:cxn ang="0">
                      <a:pos x="71" y="73"/>
                    </a:cxn>
                    <a:cxn ang="0">
                      <a:pos x="66" y="81"/>
                    </a:cxn>
                    <a:cxn ang="0">
                      <a:pos x="59" y="88"/>
                    </a:cxn>
                    <a:cxn ang="0">
                      <a:pos x="51" y="92"/>
                    </a:cxn>
                    <a:cxn ang="0">
                      <a:pos x="44" y="94"/>
                    </a:cxn>
                    <a:cxn ang="0">
                      <a:pos x="37" y="92"/>
                    </a:cxn>
                    <a:cxn ang="0">
                      <a:pos x="30" y="88"/>
                    </a:cxn>
                    <a:cxn ang="0">
                      <a:pos x="23" y="81"/>
                    </a:cxn>
                    <a:cxn ang="0">
                      <a:pos x="17" y="73"/>
                    </a:cxn>
                    <a:cxn ang="0">
                      <a:pos x="12" y="63"/>
                    </a:cxn>
                    <a:cxn ang="0">
                      <a:pos x="9" y="53"/>
                    </a:cxn>
                    <a:cxn ang="0">
                      <a:pos x="4" y="52"/>
                    </a:cxn>
                    <a:cxn ang="0">
                      <a:pos x="1" y="48"/>
                    </a:cxn>
                    <a:cxn ang="0">
                      <a:pos x="0" y="43"/>
                    </a:cxn>
                    <a:cxn ang="0">
                      <a:pos x="1" y="39"/>
                    </a:cxn>
                    <a:cxn ang="0">
                      <a:pos x="4" y="35"/>
                    </a:cxn>
                    <a:cxn ang="0">
                      <a:pos x="7" y="33"/>
                    </a:cxn>
                    <a:cxn ang="0">
                      <a:pos x="10" y="23"/>
                    </a:cxn>
                    <a:cxn ang="0">
                      <a:pos x="15" y="15"/>
                    </a:cxn>
                    <a:cxn ang="0">
                      <a:pos x="21" y="9"/>
                    </a:cxn>
                    <a:cxn ang="0">
                      <a:pos x="28" y="3"/>
                    </a:cxn>
                    <a:cxn ang="0">
                      <a:pos x="36" y="1"/>
                    </a:cxn>
                    <a:cxn ang="0">
                      <a:pos x="44" y="0"/>
                    </a:cxn>
                  </a:cxnLst>
                  <a:rect l="0" t="0" r="r" b="b"/>
                  <a:pathLst>
                    <a:path w="86" h="94">
                      <a:moveTo>
                        <a:pt x="44" y="0"/>
                      </a:moveTo>
                      <a:lnTo>
                        <a:pt x="51" y="0"/>
                      </a:lnTo>
                      <a:lnTo>
                        <a:pt x="58" y="3"/>
                      </a:lnTo>
                      <a:lnTo>
                        <a:pt x="65" y="6"/>
                      </a:lnTo>
                      <a:lnTo>
                        <a:pt x="70" y="11"/>
                      </a:lnTo>
                      <a:lnTo>
                        <a:pt x="75" y="17"/>
                      </a:lnTo>
                      <a:lnTo>
                        <a:pt x="79" y="25"/>
                      </a:lnTo>
                      <a:lnTo>
                        <a:pt x="81" y="33"/>
                      </a:lnTo>
                      <a:lnTo>
                        <a:pt x="84" y="36"/>
                      </a:lnTo>
                      <a:lnTo>
                        <a:pt x="85" y="39"/>
                      </a:lnTo>
                      <a:lnTo>
                        <a:pt x="86" y="43"/>
                      </a:lnTo>
                      <a:lnTo>
                        <a:pt x="85" y="47"/>
                      </a:lnTo>
                      <a:lnTo>
                        <a:pt x="83" y="51"/>
                      </a:lnTo>
                      <a:lnTo>
                        <a:pt x="80" y="53"/>
                      </a:lnTo>
                      <a:lnTo>
                        <a:pt x="76" y="63"/>
                      </a:lnTo>
                      <a:lnTo>
                        <a:pt x="71" y="73"/>
                      </a:lnTo>
                      <a:lnTo>
                        <a:pt x="66" y="81"/>
                      </a:lnTo>
                      <a:lnTo>
                        <a:pt x="59" y="88"/>
                      </a:lnTo>
                      <a:lnTo>
                        <a:pt x="51" y="92"/>
                      </a:lnTo>
                      <a:lnTo>
                        <a:pt x="44" y="94"/>
                      </a:lnTo>
                      <a:lnTo>
                        <a:pt x="37" y="92"/>
                      </a:lnTo>
                      <a:lnTo>
                        <a:pt x="30" y="88"/>
                      </a:lnTo>
                      <a:lnTo>
                        <a:pt x="23" y="81"/>
                      </a:lnTo>
                      <a:lnTo>
                        <a:pt x="17" y="73"/>
                      </a:lnTo>
                      <a:lnTo>
                        <a:pt x="12" y="63"/>
                      </a:lnTo>
                      <a:lnTo>
                        <a:pt x="9" y="53"/>
                      </a:lnTo>
                      <a:lnTo>
                        <a:pt x="4" y="52"/>
                      </a:lnTo>
                      <a:lnTo>
                        <a:pt x="1" y="48"/>
                      </a:lnTo>
                      <a:lnTo>
                        <a:pt x="0" y="43"/>
                      </a:lnTo>
                      <a:lnTo>
                        <a:pt x="1" y="39"/>
                      </a:lnTo>
                      <a:lnTo>
                        <a:pt x="4" y="35"/>
                      </a:lnTo>
                      <a:lnTo>
                        <a:pt x="7" y="33"/>
                      </a:lnTo>
                      <a:lnTo>
                        <a:pt x="10" y="23"/>
                      </a:lnTo>
                      <a:lnTo>
                        <a:pt x="15" y="15"/>
                      </a:lnTo>
                      <a:lnTo>
                        <a:pt x="21" y="9"/>
                      </a:lnTo>
                      <a:lnTo>
                        <a:pt x="28" y="3"/>
                      </a:lnTo>
                      <a:lnTo>
                        <a:pt x="36" y="1"/>
                      </a:lnTo>
                      <a:lnTo>
                        <a:pt x="4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cs typeface="+mn-cs"/>
                  </a:endParaRPr>
                </a:p>
              </p:txBody>
            </p:sp>
            <p:sp>
              <p:nvSpPr>
                <p:cNvPr id="101" name="Freeform 55">
                  <a:extLst>
                    <a:ext uri="{FF2B5EF4-FFF2-40B4-BE49-F238E27FC236}">
                      <a16:creationId xmlns:a16="http://schemas.microsoft.com/office/drawing/2014/main" id="{6CF30C9E-6284-4112-8A36-0CCEECC74AFF}"/>
                    </a:ext>
                  </a:extLst>
                </p:cNvPr>
                <p:cNvSpPr>
                  <a:spLocks/>
                </p:cNvSpPr>
                <p:nvPr/>
              </p:nvSpPr>
              <p:spPr bwMode="auto">
                <a:xfrm>
                  <a:off x="5472113" y="2355851"/>
                  <a:ext cx="138112" cy="147638"/>
                </a:xfrm>
                <a:custGeom>
                  <a:avLst/>
                  <a:gdLst/>
                  <a:ahLst/>
                  <a:cxnLst>
                    <a:cxn ang="0">
                      <a:pos x="44" y="0"/>
                    </a:cxn>
                    <a:cxn ang="0">
                      <a:pos x="53" y="1"/>
                    </a:cxn>
                    <a:cxn ang="0">
                      <a:pos x="60" y="4"/>
                    </a:cxn>
                    <a:cxn ang="0">
                      <a:pos x="68" y="9"/>
                    </a:cxn>
                    <a:cxn ang="0">
                      <a:pos x="74" y="15"/>
                    </a:cxn>
                    <a:cxn ang="0">
                      <a:pos x="78" y="24"/>
                    </a:cxn>
                    <a:cxn ang="0">
                      <a:pos x="81" y="33"/>
                    </a:cxn>
                    <a:cxn ang="0">
                      <a:pos x="84" y="36"/>
                    </a:cxn>
                    <a:cxn ang="0">
                      <a:pos x="86" y="39"/>
                    </a:cxn>
                    <a:cxn ang="0">
                      <a:pos x="87" y="43"/>
                    </a:cxn>
                    <a:cxn ang="0">
                      <a:pos x="86" y="47"/>
                    </a:cxn>
                    <a:cxn ang="0">
                      <a:pos x="83" y="51"/>
                    </a:cxn>
                    <a:cxn ang="0">
                      <a:pos x="80" y="53"/>
                    </a:cxn>
                    <a:cxn ang="0">
                      <a:pos x="76" y="63"/>
                    </a:cxn>
                    <a:cxn ang="0">
                      <a:pos x="72" y="72"/>
                    </a:cxn>
                    <a:cxn ang="0">
                      <a:pos x="66" y="81"/>
                    </a:cxn>
                    <a:cxn ang="0">
                      <a:pos x="59" y="87"/>
                    </a:cxn>
                    <a:cxn ang="0">
                      <a:pos x="52" y="91"/>
                    </a:cxn>
                    <a:cxn ang="0">
                      <a:pos x="44" y="93"/>
                    </a:cxn>
                    <a:cxn ang="0">
                      <a:pos x="37" y="91"/>
                    </a:cxn>
                    <a:cxn ang="0">
                      <a:pos x="29" y="87"/>
                    </a:cxn>
                    <a:cxn ang="0">
                      <a:pos x="23" y="81"/>
                    </a:cxn>
                    <a:cxn ang="0">
                      <a:pos x="17" y="72"/>
                    </a:cxn>
                    <a:cxn ang="0">
                      <a:pos x="12" y="63"/>
                    </a:cxn>
                    <a:cxn ang="0">
                      <a:pos x="9" y="53"/>
                    </a:cxn>
                    <a:cxn ang="0">
                      <a:pos x="5" y="51"/>
                    </a:cxn>
                    <a:cxn ang="0">
                      <a:pos x="2" y="47"/>
                    </a:cxn>
                    <a:cxn ang="0">
                      <a:pos x="0" y="43"/>
                    </a:cxn>
                    <a:cxn ang="0">
                      <a:pos x="2" y="39"/>
                    </a:cxn>
                    <a:cxn ang="0">
                      <a:pos x="4" y="35"/>
                    </a:cxn>
                    <a:cxn ang="0">
                      <a:pos x="8" y="33"/>
                    </a:cxn>
                    <a:cxn ang="0">
                      <a:pos x="10" y="24"/>
                    </a:cxn>
                    <a:cxn ang="0">
                      <a:pos x="13" y="17"/>
                    </a:cxn>
                    <a:cxn ang="0">
                      <a:pos x="19" y="11"/>
                    </a:cxn>
                    <a:cxn ang="0">
                      <a:pos x="24" y="6"/>
                    </a:cxn>
                    <a:cxn ang="0">
                      <a:pos x="30" y="2"/>
                    </a:cxn>
                    <a:cxn ang="0">
                      <a:pos x="38" y="0"/>
                    </a:cxn>
                    <a:cxn ang="0">
                      <a:pos x="44" y="0"/>
                    </a:cxn>
                  </a:cxnLst>
                  <a:rect l="0" t="0" r="r" b="b"/>
                  <a:pathLst>
                    <a:path w="87" h="93">
                      <a:moveTo>
                        <a:pt x="44" y="0"/>
                      </a:moveTo>
                      <a:lnTo>
                        <a:pt x="53" y="1"/>
                      </a:lnTo>
                      <a:lnTo>
                        <a:pt x="60" y="4"/>
                      </a:lnTo>
                      <a:lnTo>
                        <a:pt x="68" y="9"/>
                      </a:lnTo>
                      <a:lnTo>
                        <a:pt x="74" y="15"/>
                      </a:lnTo>
                      <a:lnTo>
                        <a:pt x="78" y="24"/>
                      </a:lnTo>
                      <a:lnTo>
                        <a:pt x="81" y="33"/>
                      </a:lnTo>
                      <a:lnTo>
                        <a:pt x="84" y="36"/>
                      </a:lnTo>
                      <a:lnTo>
                        <a:pt x="86" y="39"/>
                      </a:lnTo>
                      <a:lnTo>
                        <a:pt x="87" y="43"/>
                      </a:lnTo>
                      <a:lnTo>
                        <a:pt x="86" y="47"/>
                      </a:lnTo>
                      <a:lnTo>
                        <a:pt x="83" y="51"/>
                      </a:lnTo>
                      <a:lnTo>
                        <a:pt x="80" y="53"/>
                      </a:lnTo>
                      <a:lnTo>
                        <a:pt x="76" y="63"/>
                      </a:lnTo>
                      <a:lnTo>
                        <a:pt x="72" y="72"/>
                      </a:lnTo>
                      <a:lnTo>
                        <a:pt x="66" y="81"/>
                      </a:lnTo>
                      <a:lnTo>
                        <a:pt x="59" y="87"/>
                      </a:lnTo>
                      <a:lnTo>
                        <a:pt x="52" y="91"/>
                      </a:lnTo>
                      <a:lnTo>
                        <a:pt x="44" y="93"/>
                      </a:lnTo>
                      <a:lnTo>
                        <a:pt x="37" y="91"/>
                      </a:lnTo>
                      <a:lnTo>
                        <a:pt x="29" y="87"/>
                      </a:lnTo>
                      <a:lnTo>
                        <a:pt x="23" y="81"/>
                      </a:lnTo>
                      <a:lnTo>
                        <a:pt x="17" y="72"/>
                      </a:lnTo>
                      <a:lnTo>
                        <a:pt x="12" y="63"/>
                      </a:lnTo>
                      <a:lnTo>
                        <a:pt x="9" y="53"/>
                      </a:lnTo>
                      <a:lnTo>
                        <a:pt x="5" y="51"/>
                      </a:lnTo>
                      <a:lnTo>
                        <a:pt x="2" y="47"/>
                      </a:lnTo>
                      <a:lnTo>
                        <a:pt x="0" y="43"/>
                      </a:lnTo>
                      <a:lnTo>
                        <a:pt x="2" y="39"/>
                      </a:lnTo>
                      <a:lnTo>
                        <a:pt x="4" y="35"/>
                      </a:lnTo>
                      <a:lnTo>
                        <a:pt x="8" y="33"/>
                      </a:lnTo>
                      <a:lnTo>
                        <a:pt x="10" y="24"/>
                      </a:lnTo>
                      <a:lnTo>
                        <a:pt x="13" y="17"/>
                      </a:lnTo>
                      <a:lnTo>
                        <a:pt x="19" y="11"/>
                      </a:lnTo>
                      <a:lnTo>
                        <a:pt x="24" y="6"/>
                      </a:lnTo>
                      <a:lnTo>
                        <a:pt x="30" y="2"/>
                      </a:lnTo>
                      <a:lnTo>
                        <a:pt x="38" y="0"/>
                      </a:lnTo>
                      <a:lnTo>
                        <a:pt x="4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Calibri" panose="020F0502020204030204"/>
                    <a:cs typeface="+mn-cs"/>
                  </a:endParaRPr>
                </a:p>
              </p:txBody>
            </p:sp>
          </p:grpSp>
          <p:pic>
            <p:nvPicPr>
              <p:cNvPr id="15" name="Picture 14" descr="A close up of a building&#10;&#10;Description generated with high confidence">
                <a:extLst>
                  <a:ext uri="{FF2B5EF4-FFF2-40B4-BE49-F238E27FC236}">
                    <a16:creationId xmlns:a16="http://schemas.microsoft.com/office/drawing/2014/main" id="{D3EAFCD8-E479-4EDD-8A83-3510C82468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91721" y="2855926"/>
                <a:ext cx="448649" cy="448649"/>
              </a:xfrm>
              <a:prstGeom prst="rect">
                <a:avLst/>
              </a:prstGeom>
              <a:solidFill>
                <a:schemeClr val="bg1"/>
              </a:solidFill>
            </p:spPr>
          </p:pic>
          <p:pic>
            <p:nvPicPr>
              <p:cNvPr id="23" name="Picture 22">
                <a:extLst>
                  <a:ext uri="{FF2B5EF4-FFF2-40B4-BE49-F238E27FC236}">
                    <a16:creationId xmlns:a16="http://schemas.microsoft.com/office/drawing/2014/main" id="{89BF3783-94BD-4B36-A8E8-3A57F6EB85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66327" y="2954058"/>
                <a:ext cx="418384" cy="418384"/>
              </a:xfrm>
              <a:prstGeom prst="rect">
                <a:avLst/>
              </a:prstGeom>
              <a:solidFill>
                <a:schemeClr val="tx2"/>
              </a:solidFill>
            </p:spPr>
          </p:pic>
          <p:pic>
            <p:nvPicPr>
              <p:cNvPr id="139" name="Picture 138" descr="A close up of a logo&#10;&#10;Description generated with very high confidence">
                <a:extLst>
                  <a:ext uri="{FF2B5EF4-FFF2-40B4-BE49-F238E27FC236}">
                    <a16:creationId xmlns:a16="http://schemas.microsoft.com/office/drawing/2014/main" id="{A792832E-6E5A-414E-99F1-E7E66107E75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07796" y="4869910"/>
                <a:ext cx="386973" cy="387368"/>
              </a:xfrm>
              <a:prstGeom prst="rect">
                <a:avLst/>
              </a:prstGeom>
              <a:solidFill>
                <a:schemeClr val="bg1"/>
              </a:solidFill>
            </p:spPr>
          </p:pic>
        </p:grpSp>
        <p:sp>
          <p:nvSpPr>
            <p:cNvPr id="77" name="TextBox 76">
              <a:extLst>
                <a:ext uri="{FF2B5EF4-FFF2-40B4-BE49-F238E27FC236}">
                  <a16:creationId xmlns:a16="http://schemas.microsoft.com/office/drawing/2014/main" id="{E42DFB0E-1138-7B4D-947C-357A4017B204}"/>
                </a:ext>
              </a:extLst>
            </p:cNvPr>
            <p:cNvSpPr txBox="1"/>
            <p:nvPr/>
          </p:nvSpPr>
          <p:spPr>
            <a:xfrm>
              <a:off x="4581841" y="2741381"/>
              <a:ext cx="762887" cy="454996"/>
            </a:xfrm>
            <a:prstGeom prst="rect">
              <a:avLst/>
            </a:prstGeom>
            <a:noFill/>
          </p:spPr>
          <p:txBody>
            <a:bodyPr wrap="square" rtlCol="0">
              <a:spAutoFit/>
            </a:bodyPr>
            <a:lstStyle/>
            <a:p>
              <a:pPr defTabSz="685800" fontAlgn="auto">
                <a:lnSpc>
                  <a:spcPct val="80000"/>
                </a:lnSpc>
                <a:spcBef>
                  <a:spcPts val="0"/>
                </a:spcBef>
                <a:spcAft>
                  <a:spcPts val="0"/>
                </a:spcAft>
                <a:defRPr/>
              </a:pPr>
              <a:r>
                <a:rPr lang="en-US" sz="1050" b="1" kern="0" dirty="0">
                  <a:solidFill>
                    <a:schemeClr val="bg1"/>
                  </a:solidFill>
                  <a:latin typeface="Calibri" panose="020F0502020204030204"/>
                  <a:cs typeface="Arial" pitchFamily="34" charset="0"/>
                </a:rPr>
                <a:t>Highly Adaptive</a:t>
              </a:r>
              <a:br>
                <a:rPr lang="en-US" sz="1050" b="1" kern="0" dirty="0">
                  <a:solidFill>
                    <a:schemeClr val="bg1"/>
                  </a:solidFill>
                  <a:latin typeface="Calibri" panose="020F0502020204030204"/>
                  <a:cs typeface="Arial" pitchFamily="34" charset="0"/>
                </a:rPr>
              </a:br>
              <a:endParaRPr lang="en-US" sz="825" dirty="0">
                <a:solidFill>
                  <a:schemeClr val="bg1"/>
                </a:solidFill>
                <a:latin typeface="Calibri" panose="020F0502020204030204"/>
                <a:cs typeface="+mn-cs"/>
              </a:endParaRPr>
            </a:p>
          </p:txBody>
        </p:sp>
      </p:grpSp>
      <p:sp>
        <p:nvSpPr>
          <p:cNvPr id="12" name="TextBox 11">
            <a:extLst>
              <a:ext uri="{FF2B5EF4-FFF2-40B4-BE49-F238E27FC236}">
                <a16:creationId xmlns:a16="http://schemas.microsoft.com/office/drawing/2014/main" id="{A8137C73-07A6-40BD-AB42-CB584619032E}"/>
              </a:ext>
            </a:extLst>
          </p:cNvPr>
          <p:cNvSpPr txBox="1"/>
          <p:nvPr/>
        </p:nvSpPr>
        <p:spPr>
          <a:xfrm>
            <a:off x="497720" y="238780"/>
            <a:ext cx="8230474" cy="523220"/>
          </a:xfrm>
          <a:prstGeom prst="rect">
            <a:avLst/>
          </a:prstGeom>
          <a:noFill/>
        </p:spPr>
        <p:txBody>
          <a:bodyPr wrap="square" rtlCol="0">
            <a:spAutoFit/>
          </a:bodyPr>
          <a:lstStyle/>
          <a:p>
            <a:r>
              <a:rPr lang="en-US" sz="2800" b="1" i="1" dirty="0">
                <a:latin typeface="Arial" pitchFamily="34" charset="0"/>
                <a:ea typeface="+mj-ea"/>
                <a:cs typeface="Arial" pitchFamily="34" charset="0"/>
              </a:rPr>
              <a:t>Digital Nonprofit Skills™ within the Framework</a:t>
            </a:r>
          </a:p>
        </p:txBody>
      </p:sp>
    </p:spTree>
    <p:extLst>
      <p:ext uri="{BB962C8B-B14F-4D97-AF65-F5344CB8AC3E}">
        <p14:creationId xmlns:p14="http://schemas.microsoft.com/office/powerpoint/2010/main" val="15292627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179F7-01CA-4C93-A8DA-3DE4E0F7E2B2}"/>
              </a:ext>
            </a:extLst>
          </p:cNvPr>
          <p:cNvSpPr>
            <a:spLocks noGrp="1"/>
          </p:cNvSpPr>
          <p:nvPr>
            <p:ph type="title"/>
          </p:nvPr>
        </p:nvSpPr>
        <p:spPr>
          <a:xfrm>
            <a:off x="457200" y="274638"/>
            <a:ext cx="8534400" cy="411162"/>
          </a:xfrm>
        </p:spPr>
        <p:txBody>
          <a:bodyPr/>
          <a:lstStyle/>
          <a:p>
            <a:r>
              <a:rPr lang="en-US" sz="3200" dirty="0"/>
              <a:t>The DNA Defines Four Type of Nonprofits</a:t>
            </a:r>
          </a:p>
        </p:txBody>
      </p:sp>
      <p:pic>
        <p:nvPicPr>
          <p:cNvPr id="3" name="Picture 2">
            <a:extLst>
              <a:ext uri="{FF2B5EF4-FFF2-40B4-BE49-F238E27FC236}">
                <a16:creationId xmlns:a16="http://schemas.microsoft.com/office/drawing/2014/main" id="{F495DFD0-9E21-4925-ADDC-63F528C58E27}"/>
              </a:ext>
            </a:extLst>
          </p:cNvPr>
          <p:cNvPicPr>
            <a:picLocks noChangeAspect="1"/>
          </p:cNvPicPr>
          <p:nvPr/>
        </p:nvPicPr>
        <p:blipFill>
          <a:blip r:embed="rId3"/>
          <a:stretch>
            <a:fillRect/>
          </a:stretch>
        </p:blipFill>
        <p:spPr>
          <a:xfrm>
            <a:off x="1513679" y="1374709"/>
            <a:ext cx="7378801" cy="5510675"/>
          </a:xfrm>
          <a:prstGeom prst="rect">
            <a:avLst/>
          </a:prstGeom>
        </p:spPr>
      </p:pic>
    </p:spTree>
    <p:extLst>
      <p:ext uri="{BB962C8B-B14F-4D97-AF65-F5344CB8AC3E}">
        <p14:creationId xmlns:p14="http://schemas.microsoft.com/office/powerpoint/2010/main" val="8488437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D0E825-510E-4C0E-B665-9CED8A9C1BE6}"/>
              </a:ext>
            </a:extLst>
          </p:cNvPr>
          <p:cNvSpPr>
            <a:spLocks noGrp="1"/>
          </p:cNvSpPr>
          <p:nvPr>
            <p:ph type="title"/>
          </p:nvPr>
        </p:nvSpPr>
        <p:spPr/>
        <p:txBody>
          <a:bodyPr/>
          <a:lstStyle/>
          <a:p>
            <a:r>
              <a:rPr lang="en-US" sz="3200" dirty="0"/>
              <a:t>Digital Threshold and Digital Transformation</a:t>
            </a:r>
          </a:p>
        </p:txBody>
      </p:sp>
      <p:sp>
        <p:nvSpPr>
          <p:cNvPr id="4" name="Content Placeholder 3">
            <a:extLst>
              <a:ext uri="{FF2B5EF4-FFF2-40B4-BE49-F238E27FC236}">
                <a16:creationId xmlns:a16="http://schemas.microsoft.com/office/drawing/2014/main" id="{3FDC38C2-E0EE-4E15-8F35-EF6EE60F6F46}"/>
              </a:ext>
            </a:extLst>
          </p:cNvPr>
          <p:cNvSpPr>
            <a:spLocks noGrp="1"/>
          </p:cNvSpPr>
          <p:nvPr>
            <p:ph sz="half" idx="1"/>
          </p:nvPr>
        </p:nvSpPr>
        <p:spPr>
          <a:xfrm>
            <a:off x="228600" y="1676400"/>
            <a:ext cx="3048000" cy="4191000"/>
          </a:xfrm>
        </p:spPr>
        <p:txBody>
          <a:bodyPr/>
          <a:lstStyle/>
          <a:p>
            <a:pPr marL="0" indent="0">
              <a:buNone/>
            </a:pPr>
            <a:r>
              <a:rPr lang="en-US" sz="2200" b="0" u="sng" dirty="0"/>
              <a:t>Digital Threshold</a:t>
            </a:r>
            <a:r>
              <a:rPr lang="en-US" sz="2200" b="0" dirty="0"/>
              <a:t>:</a:t>
            </a:r>
          </a:p>
          <a:p>
            <a:pPr marL="0" indent="0">
              <a:buNone/>
            </a:pPr>
            <a:r>
              <a:rPr lang="en-US" sz="2200" b="0" dirty="0"/>
              <a:t>the point at which</a:t>
            </a:r>
          </a:p>
          <a:p>
            <a:pPr marL="0" indent="0">
              <a:buNone/>
            </a:pPr>
            <a:r>
              <a:rPr lang="en-US" sz="2200" b="0" dirty="0"/>
              <a:t>digital</a:t>
            </a:r>
          </a:p>
          <a:p>
            <a:pPr marL="0" indent="0">
              <a:buNone/>
            </a:pPr>
            <a:r>
              <a:rPr lang="en-US" sz="2200" b="0" dirty="0"/>
              <a:t>transformation</a:t>
            </a:r>
          </a:p>
          <a:p>
            <a:pPr marL="0" indent="0">
              <a:buNone/>
            </a:pPr>
            <a:r>
              <a:rPr lang="en-US" sz="2200" dirty="0"/>
              <a:t>b</a:t>
            </a:r>
            <a:r>
              <a:rPr lang="en-US" sz="2200" b="0" dirty="0"/>
              <a:t>egins</a:t>
            </a:r>
          </a:p>
          <a:p>
            <a:pPr marL="0" indent="0">
              <a:buNone/>
            </a:pPr>
            <a:r>
              <a:rPr lang="en-US" sz="2200" b="0" u="sng" dirty="0"/>
              <a:t>Digital</a:t>
            </a:r>
          </a:p>
          <a:p>
            <a:pPr marL="0" indent="0">
              <a:buNone/>
            </a:pPr>
            <a:r>
              <a:rPr lang="en-US" sz="2200" b="0" u="sng" dirty="0"/>
              <a:t>Transformation:</a:t>
            </a:r>
          </a:p>
          <a:p>
            <a:pPr marL="0" indent="0">
              <a:buNone/>
            </a:pPr>
            <a:r>
              <a:rPr lang="en-US" sz="2200" b="0" dirty="0"/>
              <a:t>the theoretical “average” path to becoming a digital NGO</a:t>
            </a:r>
          </a:p>
        </p:txBody>
      </p:sp>
      <p:pic>
        <p:nvPicPr>
          <p:cNvPr id="6" name="Content Placeholder 5">
            <a:extLst>
              <a:ext uri="{FF2B5EF4-FFF2-40B4-BE49-F238E27FC236}">
                <a16:creationId xmlns:a16="http://schemas.microsoft.com/office/drawing/2014/main" id="{5B7B802D-CA33-46B2-A8EA-9FDEB2E109E6}"/>
              </a:ext>
            </a:extLst>
          </p:cNvPr>
          <p:cNvPicPr>
            <a:picLocks noGrp="1" noChangeAspect="1"/>
          </p:cNvPicPr>
          <p:nvPr>
            <p:ph sz="half" idx="2"/>
          </p:nvPr>
        </p:nvPicPr>
        <p:blipFill>
          <a:blip r:embed="rId3"/>
          <a:stretch>
            <a:fillRect/>
          </a:stretch>
        </p:blipFill>
        <p:spPr>
          <a:xfrm>
            <a:off x="3203848" y="1701433"/>
            <a:ext cx="5903041" cy="4449134"/>
          </a:xfrm>
          <a:prstGeom prst="rect">
            <a:avLst/>
          </a:prstGeom>
        </p:spPr>
      </p:pic>
    </p:spTree>
    <p:extLst>
      <p:ext uri="{BB962C8B-B14F-4D97-AF65-F5344CB8AC3E}">
        <p14:creationId xmlns:p14="http://schemas.microsoft.com/office/powerpoint/2010/main" val="42652972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20754-5DA7-4057-B284-F7392D490F69}"/>
              </a:ext>
            </a:extLst>
          </p:cNvPr>
          <p:cNvSpPr>
            <a:spLocks noGrp="1"/>
          </p:cNvSpPr>
          <p:nvPr>
            <p:ph type="title"/>
          </p:nvPr>
        </p:nvSpPr>
        <p:spPr/>
        <p:txBody>
          <a:bodyPr/>
          <a:lstStyle/>
          <a:p>
            <a:r>
              <a:rPr lang="en-US" dirty="0"/>
              <a:t>DNA Results </a:t>
            </a:r>
            <a:r>
              <a:rPr lang="en-US" b="0" dirty="0"/>
              <a:t>(as of June 2018)</a:t>
            </a:r>
          </a:p>
        </p:txBody>
      </p:sp>
      <p:sp>
        <p:nvSpPr>
          <p:cNvPr id="3" name="Content Placeholder 2">
            <a:extLst>
              <a:ext uri="{FF2B5EF4-FFF2-40B4-BE49-F238E27FC236}">
                <a16:creationId xmlns:a16="http://schemas.microsoft.com/office/drawing/2014/main" id="{B20FB8CD-2E1C-4FD5-9D82-C36F2101029F}"/>
              </a:ext>
            </a:extLst>
          </p:cNvPr>
          <p:cNvSpPr>
            <a:spLocks noGrp="1"/>
          </p:cNvSpPr>
          <p:nvPr>
            <p:ph sz="half" idx="1"/>
          </p:nvPr>
        </p:nvSpPr>
        <p:spPr>
          <a:xfrm>
            <a:off x="457200" y="1676400"/>
            <a:ext cx="2962672" cy="4191000"/>
          </a:xfrm>
        </p:spPr>
        <p:txBody>
          <a:bodyPr/>
          <a:lstStyle/>
          <a:p>
            <a:r>
              <a:rPr lang="en-US" b="0" dirty="0"/>
              <a:t>DNA</a:t>
            </a:r>
          </a:p>
          <a:p>
            <a:r>
              <a:rPr lang="en-US" b="0" dirty="0"/>
              <a:t>Respondents</a:t>
            </a:r>
          </a:p>
          <a:p>
            <a:pPr marL="342900" indent="-342900">
              <a:buFont typeface="Arial" panose="020B0604020202020204" pitchFamily="34" charset="0"/>
              <a:buChar char="•"/>
            </a:pPr>
            <a:r>
              <a:rPr lang="en-US" b="0" dirty="0"/>
              <a:t>30 national nonprofit organizations</a:t>
            </a:r>
          </a:p>
          <a:p>
            <a:pPr marL="342900" indent="-342900">
              <a:buFont typeface="Arial" panose="020B0604020202020204" pitchFamily="34" charset="0"/>
              <a:buChar char="•"/>
            </a:pPr>
            <a:r>
              <a:rPr lang="en-US" b="0" dirty="0"/>
              <a:t>&gt;$20b in annual aid</a:t>
            </a:r>
          </a:p>
          <a:p>
            <a:endParaRPr lang="en-US" dirty="0"/>
          </a:p>
        </p:txBody>
      </p:sp>
      <p:pic>
        <p:nvPicPr>
          <p:cNvPr id="5" name="Content Placeholder 4">
            <a:extLst>
              <a:ext uri="{FF2B5EF4-FFF2-40B4-BE49-F238E27FC236}">
                <a16:creationId xmlns:a16="http://schemas.microsoft.com/office/drawing/2014/main" id="{481DAE59-06CE-4191-96BB-1585283A9F9B}"/>
              </a:ext>
            </a:extLst>
          </p:cNvPr>
          <p:cNvPicPr>
            <a:picLocks noGrp="1" noChangeAspect="1"/>
          </p:cNvPicPr>
          <p:nvPr>
            <p:ph sz="half" idx="2"/>
          </p:nvPr>
        </p:nvPicPr>
        <p:blipFill>
          <a:blip r:embed="rId3"/>
          <a:stretch>
            <a:fillRect/>
          </a:stretch>
        </p:blipFill>
        <p:spPr>
          <a:xfrm>
            <a:off x="3305828" y="1676400"/>
            <a:ext cx="5838172" cy="4416658"/>
          </a:xfrm>
          <a:prstGeom prst="rect">
            <a:avLst/>
          </a:prstGeom>
        </p:spPr>
      </p:pic>
    </p:spTree>
    <p:extLst>
      <p:ext uri="{BB962C8B-B14F-4D97-AF65-F5344CB8AC3E}">
        <p14:creationId xmlns:p14="http://schemas.microsoft.com/office/powerpoint/2010/main" val="1855118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2513324A-46C2-4A0F-904E-A83EB026C660}"/>
              </a:ext>
            </a:extLst>
          </p:cNvPr>
          <p:cNvPicPr>
            <a:picLocks noGrp="1" noChangeAspect="1"/>
          </p:cNvPicPr>
          <p:nvPr>
            <p:ph sz="half" idx="4294967295"/>
          </p:nvPr>
        </p:nvPicPr>
        <p:blipFill>
          <a:blip r:embed="rId3"/>
          <a:stretch>
            <a:fillRect/>
          </a:stretch>
        </p:blipFill>
        <p:spPr>
          <a:xfrm>
            <a:off x="-14288" y="1196975"/>
            <a:ext cx="9158288" cy="5141913"/>
          </a:xfrm>
          <a:prstGeom prst="rect">
            <a:avLst/>
          </a:prstGeom>
        </p:spPr>
      </p:pic>
    </p:spTree>
    <p:extLst>
      <p:ext uri="{BB962C8B-B14F-4D97-AF65-F5344CB8AC3E}">
        <p14:creationId xmlns:p14="http://schemas.microsoft.com/office/powerpoint/2010/main" val="1145725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56AF4-123E-4977-BEC7-0AB51316DEB4}"/>
              </a:ext>
            </a:extLst>
          </p:cNvPr>
          <p:cNvSpPr>
            <a:spLocks noGrp="1"/>
          </p:cNvSpPr>
          <p:nvPr>
            <p:ph type="title"/>
          </p:nvPr>
        </p:nvSpPr>
        <p:spPr/>
        <p:txBody>
          <a:bodyPr>
            <a:normAutofit fontScale="90000"/>
          </a:bodyPr>
          <a:lstStyle/>
          <a:p>
            <a:pPr algn="ctr"/>
            <a:r>
              <a:rPr lang="en-US" sz="3000" dirty="0"/>
              <a:t>Data 1.0, 2.0, 3.0++</a:t>
            </a:r>
          </a:p>
        </p:txBody>
      </p:sp>
      <p:sp>
        <p:nvSpPr>
          <p:cNvPr id="3" name="Content Placeholder 2">
            <a:extLst>
              <a:ext uri="{FF2B5EF4-FFF2-40B4-BE49-F238E27FC236}">
                <a16:creationId xmlns:a16="http://schemas.microsoft.com/office/drawing/2014/main" id="{BEAFCB4B-CE43-494D-9A93-5612C5A2A5BC}"/>
              </a:ext>
            </a:extLst>
          </p:cNvPr>
          <p:cNvSpPr>
            <a:spLocks noGrp="1"/>
          </p:cNvSpPr>
          <p:nvPr>
            <p:ph idx="1"/>
          </p:nvPr>
        </p:nvSpPr>
        <p:spPr>
          <a:xfrm>
            <a:off x="467544" y="1556792"/>
            <a:ext cx="8219256" cy="5301208"/>
          </a:xfrm>
        </p:spPr>
        <p:txBody>
          <a:bodyPr>
            <a:normAutofit fontScale="62500" lnSpcReduction="20000"/>
          </a:bodyPr>
          <a:lstStyle/>
          <a:p>
            <a:pPr marL="0" indent="0">
              <a:buNone/>
            </a:pPr>
            <a:r>
              <a:rPr lang="en-US" dirty="0">
                <a:solidFill>
                  <a:srgbClr val="000000"/>
                </a:solidFill>
              </a:rPr>
              <a:t>Definitions:</a:t>
            </a:r>
          </a:p>
          <a:p>
            <a:pPr marL="0" indent="0">
              <a:buNone/>
            </a:pPr>
            <a:r>
              <a:rPr lang="en-US" dirty="0">
                <a:solidFill>
                  <a:srgbClr val="000000"/>
                </a:solidFill>
              </a:rPr>
              <a:t>Data 1.0 – In your organization you gather a lot of data, and don’t do a lot with that data.  People work on their projects/programs and the information is around the donor or grant.  You do not share data very well, and </a:t>
            </a:r>
            <a:r>
              <a:rPr lang="en-US" dirty="0">
                <a:solidFill>
                  <a:srgbClr val="FF0000"/>
                </a:solidFill>
              </a:rPr>
              <a:t>mostly what you use is a spreadsheet – like Excel.</a:t>
            </a:r>
            <a:br>
              <a:rPr lang="en-US" dirty="0">
                <a:solidFill>
                  <a:srgbClr val="000000"/>
                </a:solidFill>
              </a:rPr>
            </a:br>
            <a:endParaRPr lang="en-US" dirty="0">
              <a:solidFill>
                <a:srgbClr val="000000"/>
              </a:solidFill>
            </a:endParaRPr>
          </a:p>
          <a:p>
            <a:pPr marL="0" indent="0">
              <a:buNone/>
            </a:pPr>
            <a:r>
              <a:rPr lang="en-US" dirty="0">
                <a:solidFill>
                  <a:srgbClr val="000000"/>
                </a:solidFill>
              </a:rPr>
              <a:t>Data 2.0 – In your organization, there is data easily shared between teams.  You can see budgets and where people are w/re to the projects/programs they are working on.  </a:t>
            </a:r>
            <a:r>
              <a:rPr lang="en-US" dirty="0">
                <a:solidFill>
                  <a:srgbClr val="FF0000"/>
                </a:solidFill>
              </a:rPr>
              <a:t>Data is shared broadly through tools and BI</a:t>
            </a:r>
            <a:r>
              <a:rPr lang="en-US" dirty="0">
                <a:solidFill>
                  <a:srgbClr val="000000"/>
                </a:solidFill>
              </a:rPr>
              <a:t>.</a:t>
            </a:r>
            <a:br>
              <a:rPr lang="en-US" dirty="0">
                <a:solidFill>
                  <a:srgbClr val="000000"/>
                </a:solidFill>
              </a:rPr>
            </a:br>
            <a:endParaRPr lang="en-US" dirty="0">
              <a:solidFill>
                <a:srgbClr val="000000"/>
              </a:solidFill>
            </a:endParaRPr>
          </a:p>
          <a:p>
            <a:pPr marL="0" indent="0">
              <a:buNone/>
            </a:pPr>
            <a:r>
              <a:rPr lang="en-US" dirty="0">
                <a:solidFill>
                  <a:srgbClr val="000000"/>
                </a:solidFill>
              </a:rPr>
              <a:t>Data 3.0++ – In your organization, you are very agile – you have extensive networks and use your data well, but also use external data.  You make decisions and changes based on what is working and what isn’t working and you are able to do so real-time.  You receive beneficiary data to make your organization better.  You </a:t>
            </a:r>
            <a:r>
              <a:rPr lang="en-US" dirty="0">
                <a:solidFill>
                  <a:srgbClr val="FF0000"/>
                </a:solidFill>
              </a:rPr>
              <a:t>can start using this data to feed into machine learning/AI.</a:t>
            </a:r>
            <a:endParaRPr lang="en-US" sz="1800" dirty="0">
              <a:solidFill>
                <a:srgbClr val="FF0000"/>
              </a:solidFill>
            </a:endParaRPr>
          </a:p>
          <a:p>
            <a:endParaRPr lang="en-US" sz="1350" dirty="0">
              <a:solidFill>
                <a:srgbClr val="000000"/>
              </a:solidFill>
            </a:endParaRPr>
          </a:p>
        </p:txBody>
      </p:sp>
    </p:spTree>
    <p:extLst>
      <p:ext uri="{BB962C8B-B14F-4D97-AF65-F5344CB8AC3E}">
        <p14:creationId xmlns:p14="http://schemas.microsoft.com/office/powerpoint/2010/main" val="29564727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DEC1FAFA-B1E4-473B-842C-5B5582E97E51}"/>
              </a:ext>
            </a:extLst>
          </p:cNvPr>
          <p:cNvGrpSpPr/>
          <p:nvPr/>
        </p:nvGrpSpPr>
        <p:grpSpPr>
          <a:xfrm>
            <a:off x="595971" y="1593396"/>
            <a:ext cx="6117866" cy="4074005"/>
            <a:chOff x="934807" y="875709"/>
            <a:chExt cx="8157155" cy="5432007"/>
          </a:xfrm>
        </p:grpSpPr>
        <p:pic>
          <p:nvPicPr>
            <p:cNvPr id="37" name="Picture 36">
              <a:extLst>
                <a:ext uri="{FF2B5EF4-FFF2-40B4-BE49-F238E27FC236}">
                  <a16:creationId xmlns:a16="http://schemas.microsoft.com/office/drawing/2014/main" id="{0CD82030-BE71-475B-9874-B38C976CF95C}"/>
                </a:ext>
              </a:extLst>
            </p:cNvPr>
            <p:cNvPicPr>
              <a:picLocks noChangeAspect="1"/>
            </p:cNvPicPr>
            <p:nvPr/>
          </p:nvPicPr>
          <p:blipFill>
            <a:blip r:embed="rId3"/>
            <a:stretch>
              <a:fillRect/>
            </a:stretch>
          </p:blipFill>
          <p:spPr>
            <a:xfrm>
              <a:off x="934807" y="875709"/>
              <a:ext cx="8157155" cy="5432007"/>
            </a:xfrm>
            <a:prstGeom prst="rect">
              <a:avLst/>
            </a:prstGeom>
          </p:spPr>
        </p:pic>
        <p:sp>
          <p:nvSpPr>
            <p:cNvPr id="38" name="TextBox 37">
              <a:extLst>
                <a:ext uri="{FF2B5EF4-FFF2-40B4-BE49-F238E27FC236}">
                  <a16:creationId xmlns:a16="http://schemas.microsoft.com/office/drawing/2014/main" id="{9F5A835D-EFBF-41A3-B2BB-C69D177D4761}"/>
                </a:ext>
              </a:extLst>
            </p:cNvPr>
            <p:cNvSpPr txBox="1"/>
            <p:nvPr/>
          </p:nvSpPr>
          <p:spPr>
            <a:xfrm>
              <a:off x="4406258" y="5694476"/>
              <a:ext cx="1140831" cy="410369"/>
            </a:xfrm>
            <a:prstGeom prst="rect">
              <a:avLst/>
            </a:prstGeom>
            <a:noFill/>
          </p:spPr>
          <p:txBody>
            <a:bodyPr wrap="square" rtlCol="0">
              <a:spAutoFit/>
            </a:bodyPr>
            <a:lstStyle/>
            <a:p>
              <a:r>
                <a:rPr lang="en-US" sz="1400" dirty="0">
                  <a:solidFill>
                    <a:schemeClr val="accent1">
                      <a:lumMod val="75000"/>
                    </a:schemeClr>
                  </a:solidFill>
                </a:rPr>
                <a:t>Collect</a:t>
              </a:r>
            </a:p>
          </p:txBody>
        </p:sp>
        <p:sp>
          <p:nvSpPr>
            <p:cNvPr id="39" name="TextBox 38">
              <a:extLst>
                <a:ext uri="{FF2B5EF4-FFF2-40B4-BE49-F238E27FC236}">
                  <a16:creationId xmlns:a16="http://schemas.microsoft.com/office/drawing/2014/main" id="{E0BC9BDE-CBF0-45C9-9D33-B283D106F40F}"/>
                </a:ext>
              </a:extLst>
            </p:cNvPr>
            <p:cNvSpPr txBox="1"/>
            <p:nvPr/>
          </p:nvSpPr>
          <p:spPr>
            <a:xfrm>
              <a:off x="4192308" y="4802853"/>
              <a:ext cx="1750120" cy="410369"/>
            </a:xfrm>
            <a:prstGeom prst="rect">
              <a:avLst/>
            </a:prstGeom>
            <a:noFill/>
          </p:spPr>
          <p:txBody>
            <a:bodyPr wrap="square" rtlCol="0">
              <a:spAutoFit/>
            </a:bodyPr>
            <a:lstStyle/>
            <a:p>
              <a:r>
                <a:rPr lang="en-US" sz="1400" dirty="0">
                  <a:solidFill>
                    <a:schemeClr val="accent1">
                      <a:lumMod val="75000"/>
                    </a:schemeClr>
                  </a:solidFill>
                </a:rPr>
                <a:t>Move/Store</a:t>
              </a:r>
            </a:p>
          </p:txBody>
        </p:sp>
        <p:sp>
          <p:nvSpPr>
            <p:cNvPr id="40" name="TextBox 39">
              <a:extLst>
                <a:ext uri="{FF2B5EF4-FFF2-40B4-BE49-F238E27FC236}">
                  <a16:creationId xmlns:a16="http://schemas.microsoft.com/office/drawing/2014/main" id="{FA49E9B8-CAE9-4BD8-873C-4BBEE790F784}"/>
                </a:ext>
              </a:extLst>
            </p:cNvPr>
            <p:cNvSpPr txBox="1"/>
            <p:nvPr/>
          </p:nvSpPr>
          <p:spPr>
            <a:xfrm>
              <a:off x="3929658" y="3911229"/>
              <a:ext cx="2300803" cy="410369"/>
            </a:xfrm>
            <a:prstGeom prst="rect">
              <a:avLst/>
            </a:prstGeom>
            <a:noFill/>
          </p:spPr>
          <p:txBody>
            <a:bodyPr wrap="square" rtlCol="0">
              <a:spAutoFit/>
            </a:bodyPr>
            <a:lstStyle/>
            <a:p>
              <a:r>
                <a:rPr lang="en-US" sz="1400" dirty="0">
                  <a:solidFill>
                    <a:schemeClr val="bg1"/>
                  </a:solidFill>
                </a:rPr>
                <a:t>Explore/Transform</a:t>
              </a:r>
            </a:p>
          </p:txBody>
        </p:sp>
        <p:sp>
          <p:nvSpPr>
            <p:cNvPr id="41" name="TextBox 40">
              <a:extLst>
                <a:ext uri="{FF2B5EF4-FFF2-40B4-BE49-F238E27FC236}">
                  <a16:creationId xmlns:a16="http://schemas.microsoft.com/office/drawing/2014/main" id="{3F01666F-CF0D-4A9D-A3BE-F4E108CE6844}"/>
                </a:ext>
              </a:extLst>
            </p:cNvPr>
            <p:cNvSpPr txBox="1"/>
            <p:nvPr/>
          </p:nvSpPr>
          <p:spPr>
            <a:xfrm>
              <a:off x="3815832" y="3019605"/>
              <a:ext cx="2122099" cy="410369"/>
            </a:xfrm>
            <a:prstGeom prst="rect">
              <a:avLst/>
            </a:prstGeom>
            <a:noFill/>
          </p:spPr>
          <p:txBody>
            <a:bodyPr wrap="square" rtlCol="0">
              <a:spAutoFit/>
            </a:bodyPr>
            <a:lstStyle/>
            <a:p>
              <a:r>
                <a:rPr lang="en-US" sz="1400" dirty="0">
                  <a:solidFill>
                    <a:schemeClr val="bg1"/>
                  </a:solidFill>
                </a:rPr>
                <a:t>Aggregate/Label</a:t>
              </a:r>
            </a:p>
          </p:txBody>
        </p:sp>
        <p:sp>
          <p:nvSpPr>
            <p:cNvPr id="42" name="TextBox 41">
              <a:extLst>
                <a:ext uri="{FF2B5EF4-FFF2-40B4-BE49-F238E27FC236}">
                  <a16:creationId xmlns:a16="http://schemas.microsoft.com/office/drawing/2014/main" id="{08E3F037-12CA-4CD3-A8A8-10CDB6AE6067}"/>
                </a:ext>
              </a:extLst>
            </p:cNvPr>
            <p:cNvSpPr txBox="1"/>
            <p:nvPr/>
          </p:nvSpPr>
          <p:spPr>
            <a:xfrm>
              <a:off x="4103299" y="2127982"/>
              <a:ext cx="1926812" cy="410369"/>
            </a:xfrm>
            <a:prstGeom prst="rect">
              <a:avLst/>
            </a:prstGeom>
            <a:noFill/>
          </p:spPr>
          <p:txBody>
            <a:bodyPr wrap="square" rtlCol="0">
              <a:spAutoFit/>
            </a:bodyPr>
            <a:lstStyle/>
            <a:p>
              <a:r>
                <a:rPr lang="en-US" sz="1400" dirty="0">
                  <a:solidFill>
                    <a:schemeClr val="bg1"/>
                  </a:solidFill>
                </a:rPr>
                <a:t>Learn/Optimize</a:t>
              </a:r>
            </a:p>
          </p:txBody>
        </p:sp>
      </p:grpSp>
      <p:sp>
        <p:nvSpPr>
          <p:cNvPr id="13" name="TextBox 12">
            <a:extLst>
              <a:ext uri="{FF2B5EF4-FFF2-40B4-BE49-F238E27FC236}">
                <a16:creationId xmlns:a16="http://schemas.microsoft.com/office/drawing/2014/main" id="{55DD4EFA-6ECD-4399-8520-C2B41A2C5FE7}"/>
              </a:ext>
            </a:extLst>
          </p:cNvPr>
          <p:cNvSpPr txBox="1"/>
          <p:nvPr/>
        </p:nvSpPr>
        <p:spPr>
          <a:xfrm>
            <a:off x="6702724" y="1746128"/>
            <a:ext cx="1502796" cy="276999"/>
          </a:xfrm>
          <a:prstGeom prst="rect">
            <a:avLst/>
          </a:prstGeom>
          <a:noFill/>
        </p:spPr>
        <p:txBody>
          <a:bodyPr wrap="square" rtlCol="0">
            <a:spAutoFit/>
          </a:bodyPr>
          <a:lstStyle/>
          <a:p>
            <a:r>
              <a:rPr lang="en-US" sz="1200" dirty="0"/>
              <a:t>AI/Deep Learning</a:t>
            </a:r>
          </a:p>
        </p:txBody>
      </p:sp>
      <p:sp>
        <p:nvSpPr>
          <p:cNvPr id="14" name="TextBox 13">
            <a:extLst>
              <a:ext uri="{FF2B5EF4-FFF2-40B4-BE49-F238E27FC236}">
                <a16:creationId xmlns:a16="http://schemas.microsoft.com/office/drawing/2014/main" id="{FCA474CF-BCE5-485B-B39C-53254702DC48}"/>
              </a:ext>
            </a:extLst>
          </p:cNvPr>
          <p:cNvSpPr txBox="1"/>
          <p:nvPr/>
        </p:nvSpPr>
        <p:spPr>
          <a:xfrm>
            <a:off x="6702724" y="2288824"/>
            <a:ext cx="2441276" cy="461665"/>
          </a:xfrm>
          <a:prstGeom prst="rect">
            <a:avLst/>
          </a:prstGeom>
          <a:noFill/>
        </p:spPr>
        <p:txBody>
          <a:bodyPr wrap="square" rtlCol="0">
            <a:spAutoFit/>
          </a:bodyPr>
          <a:lstStyle/>
          <a:p>
            <a:r>
              <a:rPr lang="en-US" sz="1200" dirty="0"/>
              <a:t>AB testing, experimentation, simple ML algorithms</a:t>
            </a:r>
          </a:p>
        </p:txBody>
      </p:sp>
      <p:sp>
        <p:nvSpPr>
          <p:cNvPr id="16" name="TextBox 15">
            <a:extLst>
              <a:ext uri="{FF2B5EF4-FFF2-40B4-BE49-F238E27FC236}">
                <a16:creationId xmlns:a16="http://schemas.microsoft.com/office/drawing/2014/main" id="{A9CC531B-D108-4A54-9E9F-8DEBD3B1AA87}"/>
              </a:ext>
            </a:extLst>
          </p:cNvPr>
          <p:cNvSpPr txBox="1"/>
          <p:nvPr/>
        </p:nvSpPr>
        <p:spPr>
          <a:xfrm>
            <a:off x="6702724" y="2926737"/>
            <a:ext cx="2764766" cy="461665"/>
          </a:xfrm>
          <a:prstGeom prst="rect">
            <a:avLst/>
          </a:prstGeom>
          <a:noFill/>
        </p:spPr>
        <p:txBody>
          <a:bodyPr wrap="square" rtlCol="0">
            <a:spAutoFit/>
          </a:bodyPr>
          <a:lstStyle/>
          <a:p>
            <a:r>
              <a:rPr lang="en-US" sz="1200" dirty="0"/>
              <a:t>Analytics, metrics, segments, aggregates, features, training data</a:t>
            </a:r>
          </a:p>
        </p:txBody>
      </p:sp>
      <p:sp>
        <p:nvSpPr>
          <p:cNvPr id="18" name="TextBox 17">
            <a:extLst>
              <a:ext uri="{FF2B5EF4-FFF2-40B4-BE49-F238E27FC236}">
                <a16:creationId xmlns:a16="http://schemas.microsoft.com/office/drawing/2014/main" id="{9D19A6B8-62F5-42BC-815D-B0707C23B1E7}"/>
              </a:ext>
            </a:extLst>
          </p:cNvPr>
          <p:cNvSpPr txBox="1"/>
          <p:nvPr/>
        </p:nvSpPr>
        <p:spPr>
          <a:xfrm>
            <a:off x="6702724" y="3605913"/>
            <a:ext cx="1591574" cy="461665"/>
          </a:xfrm>
          <a:prstGeom prst="rect">
            <a:avLst/>
          </a:prstGeom>
          <a:noFill/>
        </p:spPr>
        <p:txBody>
          <a:bodyPr wrap="square" rtlCol="0">
            <a:spAutoFit/>
          </a:bodyPr>
          <a:lstStyle/>
          <a:p>
            <a:r>
              <a:rPr lang="en-US" sz="1200" dirty="0"/>
              <a:t>Cleaning, anomaly, detection, prep</a:t>
            </a:r>
          </a:p>
        </p:txBody>
      </p:sp>
      <p:sp>
        <p:nvSpPr>
          <p:cNvPr id="19" name="TextBox 18">
            <a:extLst>
              <a:ext uri="{FF2B5EF4-FFF2-40B4-BE49-F238E27FC236}">
                <a16:creationId xmlns:a16="http://schemas.microsoft.com/office/drawing/2014/main" id="{80C87B47-3AB6-4FCF-B459-FAD2E40843ED}"/>
              </a:ext>
            </a:extLst>
          </p:cNvPr>
          <p:cNvSpPr txBox="1"/>
          <p:nvPr/>
        </p:nvSpPr>
        <p:spPr>
          <a:xfrm>
            <a:off x="6702724" y="4234658"/>
            <a:ext cx="2764766" cy="646331"/>
          </a:xfrm>
          <a:prstGeom prst="rect">
            <a:avLst/>
          </a:prstGeom>
          <a:noFill/>
        </p:spPr>
        <p:txBody>
          <a:bodyPr wrap="square" rtlCol="0">
            <a:spAutoFit/>
          </a:bodyPr>
          <a:lstStyle/>
          <a:p>
            <a:r>
              <a:rPr lang="en-US" sz="1200" dirty="0"/>
              <a:t>Reliable data flow, infrastructure, pipelines, ETL, structured and unstructured data storage</a:t>
            </a:r>
          </a:p>
        </p:txBody>
      </p:sp>
      <p:sp>
        <p:nvSpPr>
          <p:cNvPr id="20" name="TextBox 19">
            <a:extLst>
              <a:ext uri="{FF2B5EF4-FFF2-40B4-BE49-F238E27FC236}">
                <a16:creationId xmlns:a16="http://schemas.microsoft.com/office/drawing/2014/main" id="{D044D1DD-7E46-419A-B962-7B0C7FCCEB30}"/>
              </a:ext>
            </a:extLst>
          </p:cNvPr>
          <p:cNvSpPr txBox="1"/>
          <p:nvPr/>
        </p:nvSpPr>
        <p:spPr>
          <a:xfrm>
            <a:off x="6702725" y="4964790"/>
            <a:ext cx="2210732" cy="646331"/>
          </a:xfrm>
          <a:prstGeom prst="rect">
            <a:avLst/>
          </a:prstGeom>
          <a:noFill/>
        </p:spPr>
        <p:txBody>
          <a:bodyPr wrap="square" rtlCol="0">
            <a:spAutoFit/>
          </a:bodyPr>
          <a:lstStyle/>
          <a:p>
            <a:r>
              <a:rPr lang="en-US" sz="1200" dirty="0"/>
              <a:t>Instrumentation, logging, sensors, external data, user-generated content</a:t>
            </a:r>
          </a:p>
        </p:txBody>
      </p:sp>
      <p:grpSp>
        <p:nvGrpSpPr>
          <p:cNvPr id="26" name="Group 25">
            <a:extLst>
              <a:ext uri="{FF2B5EF4-FFF2-40B4-BE49-F238E27FC236}">
                <a16:creationId xmlns:a16="http://schemas.microsoft.com/office/drawing/2014/main" id="{E901D5CF-5510-42E0-903A-E1C75CFF0924}"/>
              </a:ext>
            </a:extLst>
          </p:cNvPr>
          <p:cNvGrpSpPr/>
          <p:nvPr/>
        </p:nvGrpSpPr>
        <p:grpSpPr>
          <a:xfrm>
            <a:off x="587734" y="1568911"/>
            <a:ext cx="6117866" cy="4074005"/>
            <a:chOff x="934807" y="875709"/>
            <a:chExt cx="8157155" cy="5432007"/>
          </a:xfrm>
        </p:grpSpPr>
        <p:pic>
          <p:nvPicPr>
            <p:cNvPr id="12" name="Picture 11">
              <a:extLst>
                <a:ext uri="{FF2B5EF4-FFF2-40B4-BE49-F238E27FC236}">
                  <a16:creationId xmlns:a16="http://schemas.microsoft.com/office/drawing/2014/main" id="{A72077F6-A4AA-4D11-BA54-E160B8869EC7}"/>
                </a:ext>
              </a:extLst>
            </p:cNvPr>
            <p:cNvPicPr>
              <a:picLocks noChangeAspect="1"/>
            </p:cNvPicPr>
            <p:nvPr/>
          </p:nvPicPr>
          <p:blipFill>
            <a:blip r:embed="rId3"/>
            <a:stretch>
              <a:fillRect/>
            </a:stretch>
          </p:blipFill>
          <p:spPr>
            <a:xfrm>
              <a:off x="934807" y="875709"/>
              <a:ext cx="8157155" cy="5432007"/>
            </a:xfrm>
            <a:prstGeom prst="rect">
              <a:avLst/>
            </a:prstGeom>
          </p:spPr>
        </p:pic>
        <p:sp>
          <p:nvSpPr>
            <p:cNvPr id="21" name="TextBox 20">
              <a:extLst>
                <a:ext uri="{FF2B5EF4-FFF2-40B4-BE49-F238E27FC236}">
                  <a16:creationId xmlns:a16="http://schemas.microsoft.com/office/drawing/2014/main" id="{2059A823-2B5B-47A8-8DFB-05AFDA88DA72}"/>
                </a:ext>
              </a:extLst>
            </p:cNvPr>
            <p:cNvSpPr txBox="1"/>
            <p:nvPr/>
          </p:nvSpPr>
          <p:spPr>
            <a:xfrm>
              <a:off x="4406258" y="5694476"/>
              <a:ext cx="1140831" cy="410369"/>
            </a:xfrm>
            <a:prstGeom prst="rect">
              <a:avLst/>
            </a:prstGeom>
            <a:noFill/>
          </p:spPr>
          <p:txBody>
            <a:bodyPr wrap="square" rtlCol="0">
              <a:spAutoFit/>
            </a:bodyPr>
            <a:lstStyle/>
            <a:p>
              <a:r>
                <a:rPr lang="en-US" sz="1400" dirty="0">
                  <a:solidFill>
                    <a:schemeClr val="accent1">
                      <a:lumMod val="75000"/>
                    </a:schemeClr>
                  </a:solidFill>
                </a:rPr>
                <a:t>Collect</a:t>
              </a:r>
            </a:p>
          </p:txBody>
        </p:sp>
        <p:sp>
          <p:nvSpPr>
            <p:cNvPr id="22" name="TextBox 21">
              <a:extLst>
                <a:ext uri="{FF2B5EF4-FFF2-40B4-BE49-F238E27FC236}">
                  <a16:creationId xmlns:a16="http://schemas.microsoft.com/office/drawing/2014/main" id="{A362AD13-56F1-4CA7-8BA7-0AA5A7A62046}"/>
                </a:ext>
              </a:extLst>
            </p:cNvPr>
            <p:cNvSpPr txBox="1"/>
            <p:nvPr/>
          </p:nvSpPr>
          <p:spPr>
            <a:xfrm>
              <a:off x="4192308" y="4802853"/>
              <a:ext cx="1750120" cy="410369"/>
            </a:xfrm>
            <a:prstGeom prst="rect">
              <a:avLst/>
            </a:prstGeom>
            <a:noFill/>
          </p:spPr>
          <p:txBody>
            <a:bodyPr wrap="square" rtlCol="0">
              <a:spAutoFit/>
            </a:bodyPr>
            <a:lstStyle/>
            <a:p>
              <a:r>
                <a:rPr lang="en-US" sz="1400" dirty="0">
                  <a:solidFill>
                    <a:schemeClr val="accent1">
                      <a:lumMod val="75000"/>
                    </a:schemeClr>
                  </a:solidFill>
                </a:rPr>
                <a:t>Move/Store</a:t>
              </a:r>
            </a:p>
          </p:txBody>
        </p:sp>
        <p:sp>
          <p:nvSpPr>
            <p:cNvPr id="23" name="TextBox 22">
              <a:extLst>
                <a:ext uri="{FF2B5EF4-FFF2-40B4-BE49-F238E27FC236}">
                  <a16:creationId xmlns:a16="http://schemas.microsoft.com/office/drawing/2014/main" id="{A84E70EF-F35A-4D19-91D5-5ED659CE5C02}"/>
                </a:ext>
              </a:extLst>
            </p:cNvPr>
            <p:cNvSpPr txBox="1"/>
            <p:nvPr/>
          </p:nvSpPr>
          <p:spPr>
            <a:xfrm>
              <a:off x="3929658" y="3911229"/>
              <a:ext cx="2300803" cy="410369"/>
            </a:xfrm>
            <a:prstGeom prst="rect">
              <a:avLst/>
            </a:prstGeom>
            <a:noFill/>
          </p:spPr>
          <p:txBody>
            <a:bodyPr wrap="square" rtlCol="0">
              <a:spAutoFit/>
            </a:bodyPr>
            <a:lstStyle/>
            <a:p>
              <a:r>
                <a:rPr lang="en-US" sz="1400" dirty="0">
                  <a:solidFill>
                    <a:schemeClr val="bg1"/>
                  </a:solidFill>
                </a:rPr>
                <a:t>Explore/Transform</a:t>
              </a:r>
            </a:p>
          </p:txBody>
        </p:sp>
        <p:sp>
          <p:nvSpPr>
            <p:cNvPr id="24" name="TextBox 23">
              <a:extLst>
                <a:ext uri="{FF2B5EF4-FFF2-40B4-BE49-F238E27FC236}">
                  <a16:creationId xmlns:a16="http://schemas.microsoft.com/office/drawing/2014/main" id="{8B0006AE-DA33-4AEE-B9FF-27B577F57ECA}"/>
                </a:ext>
              </a:extLst>
            </p:cNvPr>
            <p:cNvSpPr txBox="1"/>
            <p:nvPr/>
          </p:nvSpPr>
          <p:spPr>
            <a:xfrm>
              <a:off x="3815832" y="3019605"/>
              <a:ext cx="2122099" cy="410369"/>
            </a:xfrm>
            <a:prstGeom prst="rect">
              <a:avLst/>
            </a:prstGeom>
            <a:noFill/>
          </p:spPr>
          <p:txBody>
            <a:bodyPr wrap="square" rtlCol="0">
              <a:spAutoFit/>
            </a:bodyPr>
            <a:lstStyle/>
            <a:p>
              <a:r>
                <a:rPr lang="en-US" sz="1400" dirty="0">
                  <a:solidFill>
                    <a:schemeClr val="bg1"/>
                  </a:solidFill>
                </a:rPr>
                <a:t>Aggregate/Label</a:t>
              </a:r>
            </a:p>
          </p:txBody>
        </p:sp>
        <p:sp>
          <p:nvSpPr>
            <p:cNvPr id="25" name="TextBox 24">
              <a:extLst>
                <a:ext uri="{FF2B5EF4-FFF2-40B4-BE49-F238E27FC236}">
                  <a16:creationId xmlns:a16="http://schemas.microsoft.com/office/drawing/2014/main" id="{522C47A1-C39C-4E4D-83C8-66F44DE67326}"/>
                </a:ext>
              </a:extLst>
            </p:cNvPr>
            <p:cNvSpPr txBox="1"/>
            <p:nvPr/>
          </p:nvSpPr>
          <p:spPr>
            <a:xfrm>
              <a:off x="4103299" y="2127982"/>
              <a:ext cx="1926812" cy="410369"/>
            </a:xfrm>
            <a:prstGeom prst="rect">
              <a:avLst/>
            </a:prstGeom>
            <a:noFill/>
          </p:spPr>
          <p:txBody>
            <a:bodyPr wrap="square" rtlCol="0">
              <a:spAutoFit/>
            </a:bodyPr>
            <a:lstStyle/>
            <a:p>
              <a:r>
                <a:rPr lang="en-US" sz="1400" dirty="0">
                  <a:solidFill>
                    <a:schemeClr val="bg1"/>
                  </a:solidFill>
                </a:rPr>
                <a:t>Learn/Optimize</a:t>
              </a:r>
            </a:p>
          </p:txBody>
        </p:sp>
      </p:grpSp>
      <p:sp>
        <p:nvSpPr>
          <p:cNvPr id="27" name="Title 1">
            <a:extLst>
              <a:ext uri="{FF2B5EF4-FFF2-40B4-BE49-F238E27FC236}">
                <a16:creationId xmlns:a16="http://schemas.microsoft.com/office/drawing/2014/main" id="{13266503-600E-48DA-8733-1784D177F807}"/>
              </a:ext>
            </a:extLst>
          </p:cNvPr>
          <p:cNvSpPr>
            <a:spLocks noGrp="1"/>
          </p:cNvSpPr>
          <p:nvPr>
            <p:ph type="title"/>
          </p:nvPr>
        </p:nvSpPr>
        <p:spPr/>
        <p:txBody>
          <a:bodyPr/>
          <a:lstStyle/>
          <a:p>
            <a:r>
              <a:rPr lang="en-US" dirty="0"/>
              <a:t>Hierarchy of Data Evolution</a:t>
            </a:r>
          </a:p>
        </p:txBody>
      </p:sp>
      <p:cxnSp>
        <p:nvCxnSpPr>
          <p:cNvPr id="33" name="Straight Arrow Connector 32">
            <a:extLst>
              <a:ext uri="{FF2B5EF4-FFF2-40B4-BE49-F238E27FC236}">
                <a16:creationId xmlns:a16="http://schemas.microsoft.com/office/drawing/2014/main" id="{BEAFC230-F085-4867-BAB7-EB60E3B0C4C0}"/>
              </a:ext>
            </a:extLst>
          </p:cNvPr>
          <p:cNvCxnSpPr>
            <a:cxnSpLocks/>
          </p:cNvCxnSpPr>
          <p:nvPr/>
        </p:nvCxnSpPr>
        <p:spPr>
          <a:xfrm flipH="1" flipV="1">
            <a:off x="5105400" y="3883640"/>
            <a:ext cx="1590944" cy="6744"/>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
        <p:nvSpPr>
          <p:cNvPr id="3" name="Speech Bubble: Rectangle with Corners Rounded 2">
            <a:extLst>
              <a:ext uri="{FF2B5EF4-FFF2-40B4-BE49-F238E27FC236}">
                <a16:creationId xmlns:a16="http://schemas.microsoft.com/office/drawing/2014/main" id="{D6B5E35D-F805-40B5-9EC2-3F67493EB81D}"/>
              </a:ext>
            </a:extLst>
          </p:cNvPr>
          <p:cNvSpPr/>
          <p:nvPr/>
        </p:nvSpPr>
        <p:spPr>
          <a:xfrm>
            <a:off x="169499" y="838200"/>
            <a:ext cx="2497793" cy="3101060"/>
          </a:xfrm>
          <a:prstGeom prst="wedgeRoundRectCallout">
            <a:avLst>
              <a:gd name="adj1" fmla="val 61730"/>
              <a:gd name="adj2" fmla="val -20145"/>
              <a:gd name="adj3" fmla="val 16667"/>
            </a:avLst>
          </a:prstGeom>
        </p:spPr>
        <p:style>
          <a:lnRef idx="0">
            <a:schemeClr val="accent2"/>
          </a:lnRef>
          <a:fillRef idx="3">
            <a:schemeClr val="accent2"/>
          </a:fillRef>
          <a:effectRef idx="3">
            <a:schemeClr val="accent2"/>
          </a:effectRef>
          <a:fontRef idx="minor">
            <a:schemeClr val="lt1"/>
          </a:fontRef>
        </p:style>
        <p:txBody>
          <a:bodyPr rtlCol="0" anchor="ctr"/>
          <a:lstStyle/>
          <a:p>
            <a:pPr lvl="0" fontAlgn="auto">
              <a:spcBef>
                <a:spcPts val="0"/>
              </a:spcBef>
              <a:spcAft>
                <a:spcPts val="0"/>
              </a:spcAft>
              <a:defRPr/>
            </a:pPr>
            <a:r>
              <a:rPr lang="en-US" dirty="0"/>
              <a:t>As an organization becomes more evolved with their data, they move from gathering and storing data, to using it for benchmarking and comparison, to predicting the future.</a:t>
            </a:r>
          </a:p>
        </p:txBody>
      </p:sp>
      <p:sp>
        <p:nvSpPr>
          <p:cNvPr id="2" name="Oval Callout 1"/>
          <p:cNvSpPr/>
          <p:nvPr/>
        </p:nvSpPr>
        <p:spPr>
          <a:xfrm>
            <a:off x="5334000" y="5562600"/>
            <a:ext cx="3641788" cy="1282281"/>
          </a:xfrm>
          <a:prstGeom prst="wedgeEllipseCallout">
            <a:avLst>
              <a:gd name="adj1" fmla="val -54768"/>
              <a:gd name="adj2" fmla="val -47596"/>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Without better data collection, analytics don’t add value</a:t>
            </a:r>
          </a:p>
        </p:txBody>
      </p:sp>
      <p:cxnSp>
        <p:nvCxnSpPr>
          <p:cNvPr id="43" name="Straight Arrow Connector 42">
            <a:extLst>
              <a:ext uri="{FF2B5EF4-FFF2-40B4-BE49-F238E27FC236}">
                <a16:creationId xmlns:a16="http://schemas.microsoft.com/office/drawing/2014/main" id="{FBA7310F-EF1D-492B-9603-85DBBE5E8286}"/>
              </a:ext>
            </a:extLst>
          </p:cNvPr>
          <p:cNvCxnSpPr>
            <a:cxnSpLocks/>
          </p:cNvCxnSpPr>
          <p:nvPr/>
        </p:nvCxnSpPr>
        <p:spPr>
          <a:xfrm flipH="1">
            <a:off x="3733800" y="1905000"/>
            <a:ext cx="2841986" cy="22384"/>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44" name="Straight Arrow Connector 43">
            <a:extLst>
              <a:ext uri="{FF2B5EF4-FFF2-40B4-BE49-F238E27FC236}">
                <a16:creationId xmlns:a16="http://schemas.microsoft.com/office/drawing/2014/main" id="{ED5FFFE3-0715-4C4C-A866-DCBB9FEC6A8A}"/>
              </a:ext>
            </a:extLst>
          </p:cNvPr>
          <p:cNvCxnSpPr>
            <a:cxnSpLocks/>
          </p:cNvCxnSpPr>
          <p:nvPr/>
        </p:nvCxnSpPr>
        <p:spPr>
          <a:xfrm flipH="1">
            <a:off x="4191000" y="2514600"/>
            <a:ext cx="2443670" cy="33086"/>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45" name="Straight Arrow Connector 44">
            <a:extLst>
              <a:ext uri="{FF2B5EF4-FFF2-40B4-BE49-F238E27FC236}">
                <a16:creationId xmlns:a16="http://schemas.microsoft.com/office/drawing/2014/main" id="{323EE15A-1472-423F-8602-452DEDFF5D1F}"/>
              </a:ext>
            </a:extLst>
          </p:cNvPr>
          <p:cNvCxnSpPr>
            <a:cxnSpLocks/>
          </p:cNvCxnSpPr>
          <p:nvPr/>
        </p:nvCxnSpPr>
        <p:spPr>
          <a:xfrm flipH="1">
            <a:off x="4657456" y="3242436"/>
            <a:ext cx="2048144" cy="1919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47" name="Straight Arrow Connector 46">
            <a:extLst>
              <a:ext uri="{FF2B5EF4-FFF2-40B4-BE49-F238E27FC236}">
                <a16:creationId xmlns:a16="http://schemas.microsoft.com/office/drawing/2014/main" id="{22463EED-B499-44A6-AC5E-AFF8CAED3F86}"/>
              </a:ext>
            </a:extLst>
          </p:cNvPr>
          <p:cNvCxnSpPr>
            <a:cxnSpLocks/>
          </p:cNvCxnSpPr>
          <p:nvPr/>
        </p:nvCxnSpPr>
        <p:spPr>
          <a:xfrm flipH="1">
            <a:off x="5550290" y="4587301"/>
            <a:ext cx="1155310" cy="19191"/>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48" name="Straight Arrow Connector 47">
            <a:extLst>
              <a:ext uri="{FF2B5EF4-FFF2-40B4-BE49-F238E27FC236}">
                <a16:creationId xmlns:a16="http://schemas.microsoft.com/office/drawing/2014/main" id="{7B64AA77-156F-4B7A-B382-D7E89CE0C3B4}"/>
              </a:ext>
            </a:extLst>
          </p:cNvPr>
          <p:cNvCxnSpPr>
            <a:cxnSpLocks/>
          </p:cNvCxnSpPr>
          <p:nvPr/>
        </p:nvCxnSpPr>
        <p:spPr>
          <a:xfrm flipH="1">
            <a:off x="5910128" y="5259735"/>
            <a:ext cx="795472" cy="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9779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rgbClr val="00B050"/>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ctr"/>
            <a:r>
              <a:rPr lang="en-US" altLang="en-US" b="1" dirty="0">
                <a:solidFill>
                  <a:schemeClr val="bg1"/>
                </a:solidFill>
                <a:ea typeface="ＭＳ Ｐゴシック" panose="020B0600070205080204" pitchFamily="34" charset="-128"/>
              </a:rPr>
              <a:t>Open Discussion, Q&amp;A</a:t>
            </a:r>
          </a:p>
        </p:txBody>
      </p:sp>
      <p:sp>
        <p:nvSpPr>
          <p:cNvPr id="20483" name="Rectangle 3"/>
          <p:cNvSpPr>
            <a:spLocks noGrp="1" noChangeArrowheads="1"/>
          </p:cNvSpPr>
          <p:nvPr>
            <p:ph type="subTitle" idx="4294967295"/>
          </p:nvPr>
        </p:nvSpPr>
        <p:spPr>
          <a:xfrm>
            <a:off x="0" y="3886200"/>
            <a:ext cx="6400800" cy="1752600"/>
          </a:xfrm>
        </p:spPr>
        <p:txBody>
          <a:bodyPr/>
          <a:lstStyle/>
          <a:p>
            <a:pPr marL="0" indent="0">
              <a:buNone/>
            </a:pPr>
            <a:r>
              <a:rPr lang="en-US" altLang="en-US" dirty="0">
                <a:ea typeface="ＭＳ Ｐゴシック" panose="020B0600070205080204" pitchFamily="34" charset="-128"/>
              </a:rPr>
              <a:t> </a:t>
            </a: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175" y="3752850"/>
            <a:ext cx="77692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D1D9A-1AB8-417F-92F3-FD40E6A1D269}"/>
              </a:ext>
            </a:extLst>
          </p:cNvPr>
          <p:cNvSpPr>
            <a:spLocks noGrp="1"/>
          </p:cNvSpPr>
          <p:nvPr>
            <p:ph type="title"/>
          </p:nvPr>
        </p:nvSpPr>
        <p:spPr/>
        <p:txBody>
          <a:bodyPr/>
          <a:lstStyle/>
          <a:p>
            <a:r>
              <a:rPr lang="en-US" dirty="0"/>
              <a:t>I’d also like to look at 3 intersections</a:t>
            </a:r>
          </a:p>
        </p:txBody>
      </p:sp>
      <p:sp>
        <p:nvSpPr>
          <p:cNvPr id="3" name="Content Placeholder 2">
            <a:extLst>
              <a:ext uri="{FF2B5EF4-FFF2-40B4-BE49-F238E27FC236}">
                <a16:creationId xmlns:a16="http://schemas.microsoft.com/office/drawing/2014/main" id="{E2956DEB-B408-440A-AA3B-75B3B4BEF3ED}"/>
              </a:ext>
            </a:extLst>
          </p:cNvPr>
          <p:cNvSpPr>
            <a:spLocks noGrp="1"/>
          </p:cNvSpPr>
          <p:nvPr>
            <p:ph idx="1"/>
          </p:nvPr>
        </p:nvSpPr>
        <p:spPr/>
        <p:txBody>
          <a:bodyPr/>
          <a:lstStyle/>
          <a:p>
            <a:r>
              <a:rPr lang="en-US" sz="2400" dirty="0"/>
              <a:t>External factors</a:t>
            </a:r>
          </a:p>
          <a:p>
            <a:r>
              <a:rPr lang="en-US" sz="2400" dirty="0"/>
              <a:t>Internal factors</a:t>
            </a:r>
          </a:p>
          <a:p>
            <a:r>
              <a:rPr lang="en-US" sz="2400" dirty="0"/>
              <a:t>Crisis factors</a:t>
            </a:r>
          </a:p>
          <a:p>
            <a:endParaRPr lang="en-US" sz="2400" dirty="0"/>
          </a:p>
        </p:txBody>
      </p:sp>
      <p:sp>
        <p:nvSpPr>
          <p:cNvPr id="4" name="Slide Number Placeholder 3">
            <a:extLst>
              <a:ext uri="{FF2B5EF4-FFF2-40B4-BE49-F238E27FC236}">
                <a16:creationId xmlns:a16="http://schemas.microsoft.com/office/drawing/2014/main" id="{31B56481-8DE7-4BF2-83CB-1D072CAC339F}"/>
              </a:ext>
            </a:extLst>
          </p:cNvPr>
          <p:cNvSpPr>
            <a:spLocks noGrp="1"/>
          </p:cNvSpPr>
          <p:nvPr>
            <p:ph type="sldNum" sz="quarter" idx="11"/>
          </p:nvPr>
        </p:nvSpPr>
        <p:spPr/>
        <p:txBody>
          <a:bodyPr/>
          <a:lstStyle/>
          <a:p>
            <a:pPr>
              <a:defRPr/>
            </a:pPr>
            <a:fld id="{DA8DCE01-F897-4478-9A9A-F20F99CC4461}" type="slidenum">
              <a:rPr lang="en-US" altLang="en-US" smtClean="0"/>
              <a:pPr>
                <a:defRPr/>
              </a:pPr>
              <a:t>9</a:t>
            </a:fld>
            <a:endParaRPr lang="en-US" altLang="en-US"/>
          </a:p>
        </p:txBody>
      </p:sp>
    </p:spTree>
    <p:extLst>
      <p:ext uri="{BB962C8B-B14F-4D97-AF65-F5344CB8AC3E}">
        <p14:creationId xmlns:p14="http://schemas.microsoft.com/office/powerpoint/2010/main" val="13136408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AE17B-9B19-4ED5-BE72-307FCCA54153}"/>
              </a:ext>
            </a:extLst>
          </p:cNvPr>
          <p:cNvSpPr>
            <a:spLocks noGrp="1"/>
          </p:cNvSpPr>
          <p:nvPr>
            <p:ph type="title"/>
          </p:nvPr>
        </p:nvSpPr>
        <p:spPr/>
        <p:txBody>
          <a:bodyPr/>
          <a:lstStyle/>
          <a:p>
            <a:r>
              <a:rPr lang="en-US" dirty="0"/>
              <a:t>Observations</a:t>
            </a:r>
          </a:p>
        </p:txBody>
      </p:sp>
    </p:spTree>
    <p:extLst>
      <p:ext uri="{BB962C8B-B14F-4D97-AF65-F5344CB8AC3E}">
        <p14:creationId xmlns:p14="http://schemas.microsoft.com/office/powerpoint/2010/main" val="3422340586"/>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28503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TYLE" val="AcnBodyText"/>
  <p:tag name="DATE" val="1/13/2009 1:01:20 PM"/>
</p:tagLst>
</file>

<file path=ppt/tags/tag2.xml><?xml version="1.0" encoding="utf-8"?>
<p:tagLst xmlns:a="http://schemas.openxmlformats.org/drawingml/2006/main" xmlns:r="http://schemas.openxmlformats.org/officeDocument/2006/relationships" xmlns:p="http://schemas.openxmlformats.org/presentationml/2006/main">
  <p:tag name="STYLE" val="AcnBodyText"/>
  <p:tag name="DATE" val="1/13/2009 1:07:39 PM"/>
</p:tagLst>
</file>

<file path=ppt/tags/tag3.xml><?xml version="1.0" encoding="utf-8"?>
<p:tagLst xmlns:a="http://schemas.openxmlformats.org/drawingml/2006/main" xmlns:r="http://schemas.openxmlformats.org/officeDocument/2006/relationships" xmlns:p="http://schemas.openxmlformats.org/presentationml/2006/main">
  <p:tag name="STYLE" val="AcnBodyText"/>
  <p:tag name="DATE" val="1/13/2009 1:07:39 PM"/>
</p:tagLst>
</file>

<file path=ppt/tags/tag4.xml><?xml version="1.0" encoding="utf-8"?>
<p:tagLst xmlns:a="http://schemas.openxmlformats.org/drawingml/2006/main" xmlns:r="http://schemas.openxmlformats.org/officeDocument/2006/relationships" xmlns:p="http://schemas.openxmlformats.org/presentationml/2006/main">
  <p:tag name="STYLE" val="AcnBodyText"/>
  <p:tag name="DATE" val="1/13/2009 1:07:39 PM"/>
</p:tagLst>
</file>

<file path=ppt/tags/tag5.xml><?xml version="1.0" encoding="utf-8"?>
<p:tagLst xmlns:a="http://schemas.openxmlformats.org/drawingml/2006/main" xmlns:r="http://schemas.openxmlformats.org/officeDocument/2006/relationships" xmlns:p="http://schemas.openxmlformats.org/presentationml/2006/main">
  <p:tag name="STYLE" val="AcnBodyText"/>
  <p:tag name="DATE" val="1/13/2009 1:07:39 PM"/>
</p:tagLst>
</file>

<file path=ppt/tags/tag6.xml><?xml version="1.0" encoding="utf-8"?>
<p:tagLst xmlns:a="http://schemas.openxmlformats.org/drawingml/2006/main" xmlns:r="http://schemas.openxmlformats.org/officeDocument/2006/relationships" xmlns:p="http://schemas.openxmlformats.org/presentationml/2006/main">
  <p:tag name="STYLE" val="AcnBodyText"/>
  <p:tag name="DATE" val="1/13/2009 1:01:20 PM"/>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5042</TotalTime>
  <Words>4881</Words>
  <Application>Microsoft Office PowerPoint</Application>
  <PresentationFormat>On-screen Show (4:3)</PresentationFormat>
  <Paragraphs>740</Paragraphs>
  <Slides>91</Slides>
  <Notes>48</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91</vt:i4>
      </vt:variant>
    </vt:vector>
  </HeadingPairs>
  <TitlesOfParts>
    <vt:vector size="102" baseType="lpstr">
      <vt:lpstr>Arial</vt:lpstr>
      <vt:lpstr>Avenir LT Std 65 Medium</vt:lpstr>
      <vt:lpstr>Calibri</vt:lpstr>
      <vt:lpstr>Calibri (Body)</vt:lpstr>
      <vt:lpstr>Calibri Light</vt:lpstr>
      <vt:lpstr>GillSans</vt:lpstr>
      <vt:lpstr>Lucida Grande</vt:lpstr>
      <vt:lpstr>Times New Roman</vt:lpstr>
      <vt:lpstr>Trebuchet MS</vt:lpstr>
      <vt:lpstr>Wingdings</vt:lpstr>
      <vt:lpstr>Default Design</vt:lpstr>
      <vt:lpstr>PowerPoint Presentation</vt:lpstr>
      <vt:lpstr>Agenda for the class </vt:lpstr>
      <vt:lpstr>Intros</vt:lpstr>
      <vt:lpstr>Who I Am…</vt:lpstr>
      <vt:lpstr>A Personal Timeline</vt:lpstr>
      <vt:lpstr>Why all these chapters?</vt:lpstr>
      <vt:lpstr>Lecture I – The NetHope Chapter</vt:lpstr>
      <vt:lpstr>I’d like to reflect on 5 Perspectives </vt:lpstr>
      <vt:lpstr>I’d also like to look at 3 intersections</vt:lpstr>
      <vt:lpstr>Consulting 101…the matrix</vt:lpstr>
      <vt:lpstr>The 3x3 Method</vt:lpstr>
      <vt:lpstr>3x3 Summaries</vt:lpstr>
      <vt:lpstr>Why?</vt:lpstr>
      <vt:lpstr>NetHope 3x3</vt:lpstr>
      <vt:lpstr>NetHope 3x3</vt:lpstr>
      <vt:lpstr>PowerPoint Presentation</vt:lpstr>
      <vt:lpstr>Perspectives</vt:lpstr>
      <vt:lpstr>Founder</vt:lpstr>
      <vt:lpstr>Founded with two compelling hypotheses</vt:lpstr>
      <vt:lpstr>PowerPoint Presentation</vt:lpstr>
      <vt:lpstr>PowerPoint Presentation</vt:lpstr>
      <vt:lpstr>Incorporation &amp; 501(c)3 Status</vt:lpstr>
      <vt:lpstr>Here’s the key statement … </vt:lpstr>
      <vt:lpstr>The Charitable Program Activities</vt:lpstr>
      <vt:lpstr>From the Tuck/Dartmouth Case</vt:lpstr>
      <vt:lpstr>Q&amp;A Pause</vt:lpstr>
      <vt:lpstr>Strategy Impact Factors</vt:lpstr>
      <vt:lpstr>A NetHope Timeline</vt:lpstr>
      <vt:lpstr>A NetHope Timeline</vt:lpstr>
      <vt:lpstr>A NetHope Timeline</vt:lpstr>
      <vt:lpstr>A NetHope Timeline</vt:lpstr>
      <vt:lpstr>Key Questions</vt:lpstr>
      <vt:lpstr>Note the trade-offs, especially #2</vt:lpstr>
      <vt:lpstr>Current Strategy (2019)</vt:lpstr>
      <vt:lpstr>Reimagining the Path  to Greater Impact</vt:lpstr>
      <vt:lpstr>PowerPoint Presentation</vt:lpstr>
      <vt:lpstr>NH Response</vt:lpstr>
      <vt:lpstr>Our Mission</vt:lpstr>
      <vt:lpstr>NetHope Values (2013)</vt:lpstr>
      <vt:lpstr>PowerPoint Presentation</vt:lpstr>
      <vt:lpstr>NetHope  Strategic Plan </vt:lpstr>
      <vt:lpstr>How We Deliver on Our Mission</vt:lpstr>
      <vt:lpstr>How We Deliver on Our Mission</vt:lpstr>
      <vt:lpstr>How We Deliver on Our Mission</vt:lpstr>
      <vt:lpstr>NetHope Value</vt:lpstr>
      <vt:lpstr>How We Deliver on Our Mission</vt:lpstr>
      <vt:lpstr>NetHope Strategic Plan Comparisons</vt:lpstr>
      <vt:lpstr>Common Threads</vt:lpstr>
      <vt:lpstr>NetHope 59 Members</vt:lpstr>
      <vt:lpstr>NetHope 46+ Supporters</vt:lpstr>
      <vt:lpstr>Consulting with NetHope</vt:lpstr>
      <vt:lpstr>Exercise – Video &amp; Discussion  A Strategic Approach</vt:lpstr>
      <vt:lpstr>Simon Sinek – Start with Why</vt:lpstr>
      <vt:lpstr>Simon Sinek’s “First Ask Why”</vt:lpstr>
      <vt:lpstr>Innovation Diffusion Curve &amp; the Chasm</vt:lpstr>
      <vt:lpstr>Discussion?</vt:lpstr>
      <vt:lpstr>Getting to Why</vt:lpstr>
      <vt:lpstr>BREAK</vt:lpstr>
      <vt:lpstr>Lecture II - Strategy</vt:lpstr>
      <vt:lpstr>PowerPoint Presentation</vt:lpstr>
      <vt:lpstr> Part 1 –  Figuring out where you want to go </vt:lpstr>
      <vt:lpstr>What are the key questions?</vt:lpstr>
      <vt:lpstr>What’s the main idea?</vt:lpstr>
      <vt:lpstr>What is a Strategy?</vt:lpstr>
      <vt:lpstr>Some Definitions…</vt:lpstr>
      <vt:lpstr>Strategy as a Journey</vt:lpstr>
      <vt:lpstr>Parable of the Rocks</vt:lpstr>
      <vt:lpstr>Strategy Analysis - Context  </vt:lpstr>
      <vt:lpstr>Situation Awareness</vt:lpstr>
      <vt:lpstr>Tools and Techniques</vt:lpstr>
      <vt:lpstr>A Sample SWOT</vt:lpstr>
      <vt:lpstr>PESTLE Analysis (SWOT plus)</vt:lpstr>
      <vt:lpstr>PowerPoint Presentation</vt:lpstr>
      <vt:lpstr>PowerPoint Presentation</vt:lpstr>
      <vt:lpstr>The Center for the Digital Nonprofit (with thanks to Lauren Woodman, CEO and Jim Daniell, CIO)</vt:lpstr>
      <vt:lpstr>What is It?</vt:lpstr>
      <vt:lpstr>The Why?</vt:lpstr>
      <vt:lpstr>The Solution</vt:lpstr>
      <vt:lpstr>CDN Key Projects</vt:lpstr>
      <vt:lpstr>Skills Framework for the Digital NGO</vt:lpstr>
      <vt:lpstr>PowerPoint Presentation</vt:lpstr>
      <vt:lpstr>PowerPoint Presentation</vt:lpstr>
      <vt:lpstr>The DNA Defines Four Type of Nonprofits</vt:lpstr>
      <vt:lpstr>Digital Threshold and Digital Transformation</vt:lpstr>
      <vt:lpstr>DNA Results (as of June 2018)</vt:lpstr>
      <vt:lpstr>PowerPoint Presentation</vt:lpstr>
      <vt:lpstr>Data 1.0, 2.0, 3.0++</vt:lpstr>
      <vt:lpstr>Hierarchy of Data Evolution</vt:lpstr>
      <vt:lpstr>Open Discussion, Q&amp;A</vt:lpstr>
      <vt:lpstr>Observations</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 presentations longer than 15 minutes and more than 2 slides, use this slide and the one that follows For presentations 15 mins or less, just use the slide template that follows</dc:title>
  <dc:creator>Frank Schott</dc:creator>
  <cp:lastModifiedBy>Edward Happ</cp:lastModifiedBy>
  <cp:revision>104</cp:revision>
  <dcterms:created xsi:type="dcterms:W3CDTF">2007-05-02T17:43:08Z</dcterms:created>
  <dcterms:modified xsi:type="dcterms:W3CDTF">2019-12-15T21:23:00Z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gs">
    <vt:lpwstr>template, summit, panama, presentations</vt:lpwstr>
  </property>
  <property fmtid="{D5CDD505-2E9C-101B-9397-08002B2CF9AE}" pid="3" name="Summary">
    <vt:lpwstr>Presentation template to be used for October 2007 Panama Summit</vt:lpwstr>
  </property>
  <property fmtid="{D5CDD505-2E9C-101B-9397-08002B2CF9AE}" pid="4" name="ContentType">
    <vt:lpwstr>Document</vt:lpwstr>
  </property>
</Properties>
</file>