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60" r:id="rId2"/>
    <p:sldId id="384" r:id="rId3"/>
    <p:sldId id="323" r:id="rId4"/>
    <p:sldId id="324" r:id="rId5"/>
    <p:sldId id="371" r:id="rId6"/>
    <p:sldId id="347" r:id="rId7"/>
    <p:sldId id="348" r:id="rId8"/>
    <p:sldId id="372" r:id="rId9"/>
    <p:sldId id="373" r:id="rId10"/>
    <p:sldId id="402" r:id="rId11"/>
    <p:sldId id="387" r:id="rId12"/>
    <p:sldId id="374" r:id="rId13"/>
    <p:sldId id="375" r:id="rId14"/>
    <p:sldId id="376" r:id="rId15"/>
    <p:sldId id="403" r:id="rId16"/>
    <p:sldId id="377" r:id="rId17"/>
    <p:sldId id="382" r:id="rId18"/>
    <p:sldId id="383" r:id="rId19"/>
    <p:sldId id="378" r:id="rId20"/>
    <p:sldId id="379" r:id="rId21"/>
    <p:sldId id="380" r:id="rId22"/>
    <p:sldId id="381" r:id="rId23"/>
    <p:sldId id="389" r:id="rId24"/>
    <p:sldId id="390" r:id="rId25"/>
    <p:sldId id="312" r:id="rId26"/>
    <p:sldId id="297" r:id="rId27"/>
    <p:sldId id="301" r:id="rId28"/>
    <p:sldId id="288" r:id="rId29"/>
    <p:sldId id="300" r:id="rId30"/>
    <p:sldId id="302" r:id="rId31"/>
    <p:sldId id="305" r:id="rId32"/>
    <p:sldId id="392" r:id="rId33"/>
    <p:sldId id="391" r:id="rId34"/>
    <p:sldId id="393" r:id="rId35"/>
    <p:sldId id="395" r:id="rId36"/>
    <p:sldId id="396" r:id="rId37"/>
    <p:sldId id="397" r:id="rId38"/>
    <p:sldId id="398" r:id="rId39"/>
    <p:sldId id="406" r:id="rId40"/>
    <p:sldId id="400" r:id="rId41"/>
    <p:sldId id="401" r:id="rId42"/>
    <p:sldId id="405" r:id="rId43"/>
    <p:sldId id="299" r:id="rId44"/>
    <p:sldId id="407" r:id="rId45"/>
    <p:sldId id="404" r:id="rId46"/>
    <p:sldId id="327" r:id="rId47"/>
    <p:sldId id="306" r:id="rId48"/>
    <p:sldId id="350" r:id="rId49"/>
    <p:sldId id="408" r:id="rId50"/>
    <p:sldId id="409" r:id="rId51"/>
    <p:sldId id="410" r:id="rId52"/>
    <p:sldId id="411" r:id="rId53"/>
    <p:sldId id="412" r:id="rId54"/>
    <p:sldId id="413" r:id="rId55"/>
    <p:sldId id="414" r:id="rId56"/>
    <p:sldId id="415" r:id="rId57"/>
    <p:sldId id="416" r:id="rId58"/>
    <p:sldId id="417" r:id="rId59"/>
    <p:sldId id="418" r:id="rId6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AA22C"/>
    <a:srgbClr val="3B8123"/>
    <a:srgbClr val="060606"/>
    <a:srgbClr val="5B5B5B"/>
    <a:srgbClr val="549C25"/>
    <a:srgbClr val="5FB12B"/>
    <a:srgbClr val="4393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6" autoAdjust="0"/>
    <p:restoredTop sz="93855" autoAdjust="0"/>
  </p:normalViewPr>
  <p:slideViewPr>
    <p:cSldViewPr>
      <p:cViewPr varScale="1">
        <p:scale>
          <a:sx n="70" d="100"/>
          <a:sy n="70" d="100"/>
        </p:scale>
        <p:origin x="-8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Work\NetHope\New%20NGO%20IT%20Calculus%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75"/>
      <c:perspective val="30"/>
    </c:view3D>
    <c:plotArea>
      <c:layout/>
      <c:pie3DChart>
        <c:varyColors val="1"/>
        <c:ser>
          <c:idx val="0"/>
          <c:order val="0"/>
          <c:explosion val="4"/>
          <c:dPt>
            <c:idx val="1"/>
            <c:spPr>
              <a:solidFill>
                <a:srgbClr val="00B050"/>
              </a:solidFill>
            </c:spPr>
          </c:dPt>
          <c:dPt>
            <c:idx val="2"/>
            <c:spPr>
              <a:solidFill>
                <a:schemeClr val="accent2">
                  <a:lumMod val="75000"/>
                </a:schemeClr>
              </a:solidFill>
            </c:spPr>
          </c:dPt>
          <c:dPt>
            <c:idx val="4"/>
            <c:explosion val="11"/>
            <c:spPr>
              <a:solidFill>
                <a:srgbClr val="FF0000"/>
              </a:solidFill>
            </c:spPr>
          </c:dPt>
          <c:dLbls>
            <c:dLbl>
              <c:idx val="1"/>
              <c:layout>
                <c:manualLayout>
                  <c:x val="-0.16497861109902706"/>
                  <c:y val="-5.5374076392022173E-2"/>
                </c:manualLayout>
              </c:layout>
              <c:dLblPos val="bestFit"/>
              <c:showPercent val="1"/>
            </c:dLbl>
            <c:dLbl>
              <c:idx val="2"/>
              <c:layout>
                <c:manualLayout>
                  <c:x val="7.6624468902713192E-3"/>
                  <c:y val="-1.6595494879221427E-2"/>
                </c:manualLayout>
              </c:layout>
              <c:dLblPos val="bestFit"/>
              <c:showPercent val="1"/>
            </c:dLbl>
            <c:dLbl>
              <c:idx val="3"/>
              <c:layout/>
              <c:showPercent val="1"/>
            </c:dLbl>
            <c:dLbl>
              <c:idx val="4"/>
              <c:layout>
                <c:manualLayout>
                  <c:x val="0.1137200736648251"/>
                  <c:y val="-4.5400323111182306E-2"/>
                </c:manualLayout>
              </c:layout>
              <c:showPercent val="1"/>
            </c:dLbl>
            <c:dLbl>
              <c:idx val="5"/>
              <c:showPercent val="1"/>
            </c:dLbl>
            <c:dLbl>
              <c:idx val="6"/>
              <c:layout>
                <c:manualLayout>
                  <c:x val="2.5280665883615473E-2"/>
                  <c:y val="-2.2169047050936759E-2"/>
                </c:manualLayout>
              </c:layout>
              <c:dLblPos val="bestFit"/>
              <c:showPercent val="1"/>
            </c:dLbl>
            <c:numFmt formatCode="0.0%" sourceLinked="0"/>
            <c:txPr>
              <a:bodyPr/>
              <a:lstStyle/>
              <a:p>
                <a:pPr>
                  <a:defRPr sz="2000"/>
                </a:pPr>
                <a:endParaRPr lang="en-US"/>
              </a:p>
            </c:txPr>
            <c:dLblPos val="ctr"/>
            <c:showPercent val="1"/>
            <c:showLeaderLines val="1"/>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ser>
      </c:pie3DChart>
    </c:plotArea>
    <c:legend>
      <c:legendPos val="r"/>
      <c:layout>
        <c:manualLayout>
          <c:xMode val="edge"/>
          <c:yMode val="edge"/>
          <c:x val="0.65766201186177764"/>
          <c:y val="0.12655599868198292"/>
          <c:w val="0.32164078247125188"/>
          <c:h val="0.49091747080598364"/>
        </c:manualLayout>
      </c:layout>
      <c:txPr>
        <a:bodyPr/>
        <a:lstStyle/>
        <a:p>
          <a:pPr rtl="0">
            <a:defRPr sz="14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dirty="0" smtClean="0"/>
            </a:lvl1pPr>
          </a:lstStyle>
          <a:p>
            <a:pPr>
              <a:defRPr/>
            </a:pPr>
            <a:endParaRPr lang="en-US"/>
          </a:p>
        </p:txBody>
      </p:sp>
      <p:sp>
        <p:nvSpPr>
          <p:cNvPr id="512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dirty="0" smtClean="0"/>
            </a:lvl1pPr>
          </a:lstStyle>
          <a:p>
            <a:pPr>
              <a:defRPr/>
            </a:pPr>
            <a:endParaRPr lang="en-US"/>
          </a:p>
        </p:txBody>
      </p:sp>
      <p:sp>
        <p:nvSpPr>
          <p:cNvPr id="512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dirty="0" smtClean="0"/>
            </a:lvl1pPr>
          </a:lstStyle>
          <a:p>
            <a:pPr>
              <a:defRPr/>
            </a:pPr>
            <a:endParaRPr lang="en-US"/>
          </a:p>
        </p:txBody>
      </p:sp>
      <p:sp>
        <p:nvSpPr>
          <p:cNvPr id="512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E2D4489A-5DC9-4A42-94CD-AA6823F1DA4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dirty="0" smtClean="0"/>
            </a:lvl1pPr>
          </a:lstStyle>
          <a:p>
            <a:pPr>
              <a:defRPr/>
            </a:pPr>
            <a:endParaRPr lang="en-US"/>
          </a:p>
        </p:txBody>
      </p:sp>
      <p:sp>
        <p:nvSpPr>
          <p:cNvPr id="7171"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dirty="0" smtClean="0"/>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dirty="0" smtClean="0"/>
            </a:lvl1pPr>
          </a:lstStyle>
          <a:p>
            <a:pPr>
              <a:defRPr/>
            </a:pPr>
            <a:endParaRPr lang="en-US"/>
          </a:p>
        </p:txBody>
      </p:sp>
      <p:sp>
        <p:nvSpPr>
          <p:cNvPr id="717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81A8CF04-C970-42BB-AF86-D1A64B89B4B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stumesupercenter.com/csc_inc/images/items/343x432/193003.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03313" y="719138"/>
            <a:ext cx="4654550" cy="3490912"/>
          </a:xfrm>
          <a:ln/>
        </p:spPr>
      </p:sp>
      <p:sp>
        <p:nvSpPr>
          <p:cNvPr id="90115" name="Rectangle 3"/>
          <p:cNvSpPr>
            <a:spLocks noGrp="1" noChangeArrowheads="1"/>
          </p:cNvSpPr>
          <p:nvPr>
            <p:ph type="body" idx="1"/>
          </p:nvPr>
        </p:nvSpPr>
        <p:spPr>
          <a:xfrm>
            <a:off x="912813" y="4440238"/>
            <a:ext cx="5032375" cy="4135437"/>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5800" y="4415790"/>
            <a:ext cx="5486400" cy="4183380"/>
          </a:xfrm>
          <a:noFill/>
          <a:ln/>
        </p:spPr>
        <p:txBody>
          <a:bodyPr/>
          <a:lstStyle/>
          <a:p>
            <a:pPr marL="228600" indent="-228600"/>
            <a:endParaRPr lang="en-US" smtClean="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7329243-3178-4A99-BD88-604592F45790}" type="slidenum">
              <a:rPr lang="en-US"/>
              <a:pPr/>
              <a:t>12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65DAB75-73CA-4789-89D6-3E49E90DA469}" type="slidenum">
              <a:rPr lang="en-US"/>
              <a:pPr/>
              <a:t>13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14425" y="703263"/>
            <a:ext cx="4630738" cy="3473450"/>
          </a:xfrm>
          <a:ln/>
        </p:spPr>
      </p:sp>
      <p:sp>
        <p:nvSpPr>
          <p:cNvPr id="100355"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963AD-5611-442B-88CE-B462E8423F11}" type="slidenum">
              <a:rPr lang="en-US"/>
              <a:pPr/>
              <a:t>15</a:t>
            </a:fld>
            <a:endParaRPr lang="en-US"/>
          </a:p>
        </p:txBody>
      </p:sp>
      <p:sp>
        <p:nvSpPr>
          <p:cNvPr id="913410" name="Rectangle 2"/>
          <p:cNvSpPr>
            <a:spLocks noGrp="1" noRot="1" noChangeAspect="1" noChangeArrowheads="1" noTextEdit="1"/>
          </p:cNvSpPr>
          <p:nvPr>
            <p:ph type="sldImg"/>
          </p:nvPr>
        </p:nvSpPr>
        <p:spPr>
          <a:xfrm>
            <a:off x="1103313" y="720725"/>
            <a:ext cx="4652962" cy="3489325"/>
          </a:xfrm>
          <a:ln/>
        </p:spPr>
      </p:sp>
      <p:sp>
        <p:nvSpPr>
          <p:cNvPr id="913411" name="Rectangle 3"/>
          <p:cNvSpPr>
            <a:spLocks noGrp="1" noChangeArrowheads="1"/>
          </p:cNvSpPr>
          <p:nvPr>
            <p:ph type="body" idx="1"/>
          </p:nvPr>
        </p:nvSpPr>
        <p:spPr>
          <a:xfrm>
            <a:off x="912813" y="4440238"/>
            <a:ext cx="5032375" cy="413385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FE96BED9-F0C5-4F4E-80A0-A14A2A9B8AAA}" type="slidenum">
              <a:rPr lang="en-US" sz="1200"/>
              <a:pPr algn="r" defTabSz="923925"/>
              <a:t>16</a:t>
            </a:fld>
            <a:endParaRPr lang="en-US" sz="1200"/>
          </a:p>
        </p:txBody>
      </p:sp>
      <p:sp>
        <p:nvSpPr>
          <p:cNvPr id="10137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463EEA95-F41E-4227-8CAA-E54BE9996588}" type="slidenum">
              <a:rPr lang="en-US" sz="1200"/>
              <a:pPr algn="r" defTabSz="923925"/>
              <a:t>16</a:t>
            </a:fld>
            <a:endParaRPr lang="en-US" sz="120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xfrm>
            <a:off x="685800" y="4416425"/>
            <a:ext cx="5486400" cy="4183063"/>
          </a:xfrm>
          <a:noFill/>
          <a:ln/>
        </p:spPr>
        <p:txBody>
          <a:bodyPr/>
          <a:lstStyle/>
          <a:p>
            <a:endParaRPr lang="de-DE" smtClean="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A fictitious $200M NGO; 1,700 users</a:t>
            </a:r>
          </a:p>
        </p:txBody>
      </p:sp>
      <p:sp>
        <p:nvSpPr>
          <p:cNvPr id="56324" name="Slide Number Placeholder 3"/>
          <p:cNvSpPr>
            <a:spLocks noGrp="1"/>
          </p:cNvSpPr>
          <p:nvPr>
            <p:ph type="sldNum" sz="quarter" idx="5"/>
          </p:nvPr>
        </p:nvSpPr>
        <p:spPr>
          <a:noFill/>
        </p:spPr>
        <p:txBody>
          <a:bodyPr/>
          <a:lstStyle/>
          <a:p>
            <a:fld id="{F0D1143A-7242-47C3-BD8D-9DEB4D070454}"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8A80E8-2B21-4175-8D3F-7EBEAC25E9C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8CA618C7-04D1-4A5A-845F-18A23032DA18}" type="slidenum">
              <a:rPr lang="en-US" sz="1200"/>
              <a:pPr algn="r" defTabSz="923925"/>
              <a:t>19</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416425"/>
            <a:ext cx="5486400" cy="4183063"/>
          </a:xfrm>
          <a:noFill/>
          <a:ln/>
        </p:spPr>
        <p:txBody>
          <a:bodyPr/>
          <a:lstStyle/>
          <a:p>
            <a:endParaRPr lang="de-DE" smtClean="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635D-AB83-45C8-ADD9-C782EBAFCEF1}" type="slidenum">
              <a:rPr lang="en-US"/>
              <a:pPr/>
              <a:t>2</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8" tIns="45719" rIns="91438" bIns="45719" anchor="b"/>
          <a:lstStyle/>
          <a:p>
            <a:pPr algn="r"/>
            <a:fld id="{1FED722D-DCDF-464A-BEC9-C3FFBCBDBBA3}" type="slidenum">
              <a:rPr lang="en-US" sz="1200"/>
              <a:pPr algn="r"/>
              <a:t>20</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685800" y="4416425"/>
            <a:ext cx="5486400" cy="4183063"/>
          </a:xfrm>
          <a:noFill/>
          <a:ln/>
        </p:spPr>
        <p:txBody>
          <a:bodyPr lIns="91438" tIns="45719" rIns="91438" bIns="45719"/>
          <a:lstStyle/>
          <a:p>
            <a:endParaRPr lang="en-US" smtClean="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14425" y="703263"/>
            <a:ext cx="4630738" cy="3473450"/>
          </a:xfrm>
          <a:ln/>
        </p:spPr>
      </p:sp>
      <p:sp>
        <p:nvSpPr>
          <p:cNvPr id="105475"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06488" y="696913"/>
            <a:ext cx="4648200" cy="3486150"/>
          </a:xfrm>
          <a:ln/>
        </p:spPr>
      </p:sp>
      <p:sp>
        <p:nvSpPr>
          <p:cNvPr id="38915" name="Rectangle 3"/>
          <p:cNvSpPr>
            <a:spLocks noGrp="1" noChangeArrowheads="1"/>
          </p:cNvSpPr>
          <p:nvPr>
            <p:ph type="body" idx="1"/>
          </p:nvPr>
        </p:nvSpPr>
        <p:spPr>
          <a:xfrm>
            <a:off x="685800" y="4415790"/>
            <a:ext cx="5486400" cy="4183380"/>
          </a:xfrm>
          <a:noFill/>
          <a:ln/>
        </p:spPr>
        <p:txBody>
          <a:bodyPr/>
          <a:lstStyle/>
          <a:p>
            <a:endParaRPr lang="en-US" smtClean="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415790"/>
            <a:ext cx="5486400" cy="4183380"/>
          </a:xfrm>
          <a:noFill/>
          <a:ln/>
        </p:spPr>
        <p:txBody>
          <a:bodyPr/>
          <a:lstStyle/>
          <a:p>
            <a:pPr marL="228600" indent="-228600"/>
            <a:endParaRPr lang="en-US" smtClean="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416425"/>
            <a:ext cx="5486400" cy="4183063"/>
          </a:xfrm>
          <a:noFill/>
          <a:ln/>
        </p:spPr>
        <p:txBody>
          <a:bodyPr/>
          <a:lstStyle/>
          <a:p>
            <a:r>
              <a:rPr lang="en-US" smtClean="0"/>
              <a:t>The Monitoring &amp; Evaluation (M&amp;E) roundtable: no deadline meant a few nonprofits org’s laid our a 5-year project plan for measurement!</a:t>
            </a:r>
          </a:p>
          <a:p>
            <a:r>
              <a:rPr lang="en-US" smtClean="0"/>
              <a:t>No deadline, no single, senior owner.</a:t>
            </a:r>
          </a:p>
          <a:p>
            <a:r>
              <a:rPr lang="en-US" smtClean="0"/>
              <a:t>Image: http://despair.com/meetings.html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ea typeface="ＭＳ Ｐゴシック" pitchFamily="-65" charset="-128"/>
              </a:rPr>
              <a:t>http://farm3.static.flickr.com/2405/2116956923_98b45103fb.jpg</a:t>
            </a:r>
          </a:p>
        </p:txBody>
      </p:sp>
      <p:sp>
        <p:nvSpPr>
          <p:cNvPr id="91140" name="Slide Number Placeholder 3"/>
          <p:cNvSpPr>
            <a:spLocks noGrp="1"/>
          </p:cNvSpPr>
          <p:nvPr>
            <p:ph type="sldNum" sz="quarter" idx="5"/>
          </p:nvPr>
        </p:nvSpPr>
        <p:spPr>
          <a:noFill/>
        </p:spPr>
        <p:txBody>
          <a:bodyPr/>
          <a:lstStyle/>
          <a:p>
            <a:fld id="{DEB13C4C-5695-43FC-A0F4-BBDD557B74F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FBAF13B-749C-4688-ABDD-EB8DACE506DC}" type="slidenum">
              <a:rPr lang="en-US" smtClean="0"/>
              <a:pPr/>
              <a:t>32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FF807C3-BFAE-4675-A30B-81532E64125D}" type="slidenum">
              <a:rPr lang="en-US" smtClean="0"/>
              <a:pPr/>
              <a:t>34</a:t>
            </a:fld>
            <a:endParaRPr lang="en-US" smtClean="0"/>
          </a:p>
        </p:txBody>
      </p:sp>
      <p:sp>
        <p:nvSpPr>
          <p:cNvPr id="67587" name="Rectangle 2"/>
          <p:cNvSpPr>
            <a:spLocks noGrp="1" noRot="1" noChangeAspect="1" noChangeArrowheads="1" noTextEdit="1"/>
          </p:cNvSpPr>
          <p:nvPr>
            <p:ph type="sldImg"/>
          </p:nvPr>
        </p:nvSpPr>
        <p:spPr>
          <a:xfrm>
            <a:off x="1104900" y="696913"/>
            <a:ext cx="4648200" cy="3486150"/>
          </a:xfrm>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0F1FFA-B2B6-42FF-852D-927B262F316E}" type="slidenum">
              <a:rPr lang="en-US" smtClean="0"/>
              <a:pPr/>
              <a:t>35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3C7CF6D-7C3A-47BB-A313-82001D942CEC}" type="slidenum">
              <a:rPr lang="en-US" smtClean="0"/>
              <a:pPr/>
              <a:t>36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Gary Hamel interview, CIO Magazine, November 15, 2007, p. 50-55.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http://savetheworldblog.files.wordpress.com/2009/10/2606613587_44ea042f60.jpg</a:t>
            </a:r>
            <a:endParaRPr lang="en-US" dirty="0" smtClean="0"/>
          </a:p>
          <a:p>
            <a:r>
              <a:rPr lang="en-US" dirty="0" smtClean="0">
                <a:hlinkClick r:id="rId4"/>
              </a:rPr>
              <a:t>http://uncultured.com/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3EF250-FB4B-4FB7-94C2-D1867BE98207}"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FB87C3F2-5B66-44DD-839E-58FD5518DD93}"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A9B37-4433-4AD8-BEF0-2E38C582557F}" type="slidenum">
              <a:rPr lang="en-US"/>
              <a:pPr/>
              <a:t>39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ea typeface="ＭＳ Ｐゴシック" pitchFamily="-65" charset="-128"/>
            </a:endParaRPr>
          </a:p>
        </p:txBody>
      </p:sp>
      <p:sp>
        <p:nvSpPr>
          <p:cNvPr id="92164" name="Slide Number Placeholder 3"/>
          <p:cNvSpPr>
            <a:spLocks noGrp="1"/>
          </p:cNvSpPr>
          <p:nvPr>
            <p:ph type="sldNum" sz="quarter" idx="5"/>
          </p:nvPr>
        </p:nvSpPr>
        <p:spPr>
          <a:noFill/>
        </p:spPr>
        <p:txBody>
          <a:bodyPr/>
          <a:lstStyle/>
          <a:p>
            <a:fld id="{E07DF4AE-CD37-425E-A6B7-1E222A212EB3}"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2CEDA203-72B4-4627-9CC4-B88921E17269}"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E5071F62-5820-4080-862F-C3514A1D644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79E90-9070-4C79-985D-09B8D41654D3}" type="slidenum">
              <a:rPr lang="en-US"/>
              <a:pPr/>
              <a:t>42</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A8CF04-C970-42BB-AF86-D1A64B89B4B2}"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635D-AB83-45C8-ADD9-C782EBAFCEF1}" type="slidenum">
              <a:rPr lang="en-US"/>
              <a:pPr/>
              <a:t>45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85800" y="4416425"/>
            <a:ext cx="5486400" cy="4183063"/>
          </a:xfrm>
          <a:noFill/>
          <a:ln/>
        </p:spPr>
        <p:txBody>
          <a:bodyPr/>
          <a:lstStyle/>
          <a:p>
            <a:endParaRPr lang="en-US" smtClean="0">
              <a:ea typeface="ＭＳ Ｐゴシック" pitchFamily="-6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a:noFill/>
        </p:spPr>
        <p:txBody>
          <a:bodyPr/>
          <a:lstStyle/>
          <a:p>
            <a:fld id="{486B3AEC-D350-4795-9E30-210880352A30}"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0873F40-2C9B-4334-AB4F-13C3E4172448}" type="slidenum">
              <a:rPr lang="en-US"/>
              <a:pPr/>
              <a:t>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ea typeface="ＭＳ Ｐゴシック" pitchFamily="-65" charset="-128"/>
            </a:endParaRPr>
          </a:p>
        </p:txBody>
      </p:sp>
      <p:sp>
        <p:nvSpPr>
          <p:cNvPr id="14340" name="Slide Number Placeholder 3"/>
          <p:cNvSpPr>
            <a:spLocks noGrp="1"/>
          </p:cNvSpPr>
          <p:nvPr>
            <p:ph type="sldNum" sz="quarter" idx="5"/>
          </p:nvPr>
        </p:nvSpPr>
        <p:spPr>
          <a:noFill/>
        </p:spPr>
        <p:txBody>
          <a:bodyPr/>
          <a:lstStyle/>
          <a:p>
            <a:fld id="{25DCC6D6-64B1-4260-A0C6-E5D33016538D}"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mtClean="0">
              <a:ea typeface="ＭＳ Ｐゴシック" pitchFamily="-65" charset="-128"/>
            </a:endParaRPr>
          </a:p>
        </p:txBody>
      </p:sp>
      <p:sp>
        <p:nvSpPr>
          <p:cNvPr id="15364" name="Slide Number Placeholder 3"/>
          <p:cNvSpPr>
            <a:spLocks noGrp="1"/>
          </p:cNvSpPr>
          <p:nvPr>
            <p:ph type="sldNum" sz="quarter" idx="5"/>
          </p:nvPr>
        </p:nvSpPr>
        <p:spPr>
          <a:noFill/>
        </p:spPr>
        <p:txBody>
          <a:bodyPr/>
          <a:lstStyle/>
          <a:p>
            <a:fld id="{BEC2D32D-DC86-42FD-B5C9-F56A854A5BE4}"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DE30A7A-A3C4-4CEE-82FC-40F4CD143FFC}" type="slidenum">
              <a:rPr lang="en-US" smtClean="0"/>
              <a:pPr/>
              <a:t>52</a:t>
            </a:fld>
            <a:endParaRPr lang="en-US" smtClean="0"/>
          </a:p>
        </p:txBody>
      </p:sp>
      <p:sp>
        <p:nvSpPr>
          <p:cNvPr id="16387" name="Rectangle 2"/>
          <p:cNvSpPr>
            <a:spLocks noRot="1" noChangeArrowheads="1" noTextEdit="1"/>
          </p:cNvSpPr>
          <p:nvPr>
            <p:ph type="sldImg"/>
          </p:nvPr>
        </p:nvSpPr>
        <p:spPr>
          <a:xfrm>
            <a:off x="1108075" y="698500"/>
            <a:ext cx="4643438" cy="3484563"/>
          </a:xfrm>
          <a:ln/>
        </p:spPr>
      </p:sp>
      <p:sp>
        <p:nvSpPr>
          <p:cNvPr id="16388" name="Rectangle 3"/>
          <p:cNvSpPr>
            <a:spLocks noGrp="1" noChangeArrowheads="1"/>
          </p:cNvSpPr>
          <p:nvPr>
            <p:ph type="body" idx="1"/>
          </p:nvPr>
        </p:nvSpPr>
        <p:spPr>
          <a:xfrm>
            <a:off x="914400" y="4414177"/>
            <a:ext cx="5029200" cy="4183380"/>
          </a:xfrm>
          <a:noFill/>
          <a:ln/>
        </p:spPr>
        <p:txBody>
          <a:bodyPr/>
          <a:lstStyle/>
          <a:p>
            <a:r>
              <a:rPr lang="en-US" smtClean="0">
                <a:ea typeface="ＭＳ Ｐゴシック" pitchFamily="-65" charset="-128"/>
              </a:rPr>
              <a:t>For emergency response, time and volume are king; for development, cost and cost reign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415790"/>
            <a:ext cx="5486400" cy="4183380"/>
          </a:xfrm>
          <a:noFill/>
          <a:ln/>
        </p:spPr>
        <p:txBody>
          <a:bodyPr/>
          <a:lstStyle/>
          <a:p>
            <a:endParaRPr lang="en-US" smtClean="0">
              <a:ea typeface="ＭＳ Ｐゴシック" pitchFamily="-65"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685800" y="4415790"/>
            <a:ext cx="5486400" cy="4183380"/>
          </a:xfrm>
          <a:noFill/>
          <a:ln/>
        </p:spPr>
        <p:txBody>
          <a:bodyPr/>
          <a:lstStyle/>
          <a:p>
            <a:endParaRPr lang="en-US" smtClean="0">
              <a:ea typeface="ＭＳ Ｐゴシック" pitchFamily="-65"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ea typeface="ＭＳ Ｐゴシック" pitchFamily="-65" charset="-128"/>
            </a:endParaRPr>
          </a:p>
        </p:txBody>
      </p:sp>
      <p:sp>
        <p:nvSpPr>
          <p:cNvPr id="19460" name="Slide Number Placeholder 3"/>
          <p:cNvSpPr>
            <a:spLocks noGrp="1"/>
          </p:cNvSpPr>
          <p:nvPr>
            <p:ph type="sldNum" sz="quarter" idx="5"/>
          </p:nvPr>
        </p:nvSpPr>
        <p:spPr>
          <a:noFill/>
        </p:spPr>
        <p:txBody>
          <a:bodyPr/>
          <a:lstStyle/>
          <a:p>
            <a:fld id="{99AC5407-C699-4E12-9406-4C3932911C8B}"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09CACBE-C660-4FB8-85C2-BBD02D4798F6}" type="slidenum">
              <a:rPr lang="en-US" smtClean="0"/>
              <a:pPr/>
              <a:t>56</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06488" y="696913"/>
            <a:ext cx="4648200" cy="3486150"/>
          </a:xfrm>
          <a:ln/>
        </p:spPr>
      </p:sp>
      <p:sp>
        <p:nvSpPr>
          <p:cNvPr id="21507" name="Rectangle 3"/>
          <p:cNvSpPr>
            <a:spLocks noGrp="1" noChangeArrowheads="1"/>
          </p:cNvSpPr>
          <p:nvPr>
            <p:ph type="body" idx="1"/>
          </p:nvPr>
        </p:nvSpPr>
        <p:spPr>
          <a:xfrm>
            <a:off x="685800" y="4415790"/>
            <a:ext cx="5486400" cy="4183380"/>
          </a:xfrm>
          <a:noFill/>
          <a:ln/>
        </p:spPr>
        <p:txBody>
          <a:bodyPr/>
          <a:lstStyle/>
          <a:p>
            <a:endParaRPr lang="en-US" smtClean="0">
              <a:ea typeface="ＭＳ Ｐゴシック" pitchFamily="-65"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685800" y="4415790"/>
            <a:ext cx="5486400" cy="4183380"/>
          </a:xfrm>
          <a:noFill/>
          <a:ln/>
        </p:spPr>
        <p:txBody>
          <a:bodyPr/>
          <a:lstStyle/>
          <a:p>
            <a:endParaRPr lang="en-US" smtClean="0">
              <a:ea typeface="ＭＳ Ｐゴシック" pitchFamily="-65"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A8CF04-C970-42BB-AF86-D1A64B89B4B2}"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0" y="4416425"/>
            <a:ext cx="5486400" cy="4183063"/>
          </a:xfrm>
          <a:noFill/>
          <a:ln/>
        </p:spPr>
        <p:txBody>
          <a:bodyPr/>
          <a:lstStyle/>
          <a:p>
            <a:endParaRPr lang="en-US" smtClean="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416425"/>
            <a:ext cx="5486400" cy="4183063"/>
          </a:xfrm>
          <a:noFill/>
          <a:ln/>
        </p:spPr>
        <p:txBody>
          <a:bodyPr/>
          <a:lstStyle/>
          <a:p>
            <a:endParaRPr lang="en-US" smtClean="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CFB85B9-E4E9-4CA5-B4F1-7D06E27E5AA9}" type="slidenum">
              <a:rPr lang="en-US"/>
              <a:pPr/>
              <a:t>8</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410A579-5CF0-416E-AD31-7C6953EF3C2F}" type="slidenum">
              <a:rPr lang="en-US"/>
              <a:pPr/>
              <a:t>9</a:t>
            </a:fld>
            <a:endParaRPr lang="en-US"/>
          </a:p>
        </p:txBody>
      </p:sp>
      <p:sp>
        <p:nvSpPr>
          <p:cNvPr id="97283" name="Rectangle 2"/>
          <p:cNvSpPr>
            <a:spLocks noGrp="1" noRot="1" noChangeAspect="1" noChangeArrowheads="1" noTextEdit="1"/>
          </p:cNvSpPr>
          <p:nvPr>
            <p:ph type="sldImg"/>
          </p:nvPr>
        </p:nvSpPr>
        <p:spPr>
          <a:xfrm>
            <a:off x="1104900" y="696913"/>
            <a:ext cx="4648200" cy="3486150"/>
          </a:xfrm>
          <a:ln/>
        </p:spPr>
      </p:sp>
      <p:sp>
        <p:nvSpPr>
          <p:cNvPr id="97284" name="Rectangle 3"/>
          <p:cNvSpPr>
            <a:spLocks noGrp="1" noChangeArrowheads="1"/>
          </p:cNvSpPr>
          <p:nvPr>
            <p:ph type="body" idx="1"/>
          </p:nvPr>
        </p:nvSpPr>
        <p:spPr>
          <a:noFill/>
          <a:ln/>
        </p:spPr>
        <p:txBody>
          <a:bodyPr/>
          <a:lstStyle/>
          <a:p>
            <a:r>
              <a:rPr lang="en-US" smtClean="0">
                <a:hlinkClick r:id="rId3"/>
              </a:rPr>
              <a:t>http://www.costumesupercenter.com/csc_inc/images/items/343x432/193003.jpg</a:t>
            </a:r>
            <a:r>
              <a:rPr lang="en-US" smtClean="0"/>
              <a:t>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A7CEFB6E-2382-4491-AFCD-7A2F8A80CC9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defRPr sz="36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6" name="Rectangle 6"/>
          <p:cNvSpPr>
            <a:spLocks noGrp="1" noChangeArrowheads="1"/>
          </p:cNvSpPr>
          <p:nvPr>
            <p:ph type="sldNum" sz="quarter" idx="11"/>
          </p:nvPr>
        </p:nvSpPr>
        <p:spPr/>
        <p:txBody>
          <a:bodyPr/>
          <a:lstStyle>
            <a:lvl1pPr>
              <a:defRPr/>
            </a:lvl1pPr>
          </a:lstStyle>
          <a:p>
            <a:pPr>
              <a:defRPr/>
            </a:pPr>
            <a:fld id="{1F1366DF-8F81-450C-BD3F-359BE2DA3F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6" name="Rectangle 6"/>
          <p:cNvSpPr>
            <a:spLocks noGrp="1" noChangeArrowheads="1"/>
          </p:cNvSpPr>
          <p:nvPr>
            <p:ph type="sldNum" sz="quarter" idx="11"/>
          </p:nvPr>
        </p:nvSpPr>
        <p:spPr/>
        <p:txBody>
          <a:bodyPr/>
          <a:lstStyle>
            <a:lvl1pPr>
              <a:defRPr/>
            </a:lvl1pPr>
          </a:lstStyle>
          <a:p>
            <a:pPr>
              <a:defRPr/>
            </a:pPr>
            <a:fld id="{6DFC796F-FF6B-4C77-A178-53C99C46807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274638"/>
            <a:ext cx="8229600" cy="411162"/>
          </a:xfrm>
        </p:spPr>
        <p:txBody>
          <a:bodyPr/>
          <a:lstStyle>
            <a:lvl1pPr>
              <a:defRPr sz="3600" b="1"/>
            </a:lvl1p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200400" y="6245225"/>
            <a:ext cx="2895600" cy="476250"/>
          </a:xfrm>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7" name="Slide Number Placeholder 6"/>
          <p:cNvSpPr>
            <a:spLocks noGrp="1"/>
          </p:cNvSpPr>
          <p:nvPr>
            <p:ph type="sldNum" sz="quarter" idx="11"/>
          </p:nvPr>
        </p:nvSpPr>
        <p:spPr/>
        <p:txBody>
          <a:bodyPr/>
          <a:lstStyle>
            <a:lvl1pPr>
              <a:defRPr/>
            </a:lvl1pPr>
          </a:lstStyle>
          <a:p>
            <a:pPr>
              <a:defRPr/>
            </a:pPr>
            <a:fld id="{5C47214F-7C4A-4DF8-A3E0-1611000E06E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2291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066800"/>
            <a:ext cx="42291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772400" y="6248400"/>
            <a:ext cx="1219200" cy="476250"/>
          </a:xfrm>
        </p:spPr>
        <p:txBody>
          <a:bodyPr/>
          <a:lstStyle>
            <a:lvl1pPr>
              <a:defRPr/>
            </a:lvl1pPr>
          </a:lstStyle>
          <a:p>
            <a:pPr>
              <a:defRPr/>
            </a:pPr>
            <a:fld id="{CF221B05-CBC9-4CA8-97A4-171AF70F1B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atin typeface="+mj-lt"/>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sz="1200" dirty="0" smtClean="0"/>
            </a:lvl1pPr>
          </a:lstStyle>
          <a:p>
            <a:pPr>
              <a:defRPr/>
            </a:pPr>
            <a:endParaRPr lang="en-US"/>
          </a:p>
          <a:p>
            <a:pPr>
              <a:defRPr/>
            </a:pPr>
            <a:r>
              <a:rPr lang="en-US"/>
              <a:t>The Power of Collaboration</a:t>
            </a:r>
            <a:endParaRPr lang="en-US" b="0" i="0">
              <a:solidFill>
                <a:schemeClr val="tx1"/>
              </a:solidFill>
            </a:endParaRPr>
          </a:p>
        </p:txBody>
      </p:sp>
      <p:sp>
        <p:nvSpPr>
          <p:cNvPr id="6" name="Rectangle 6"/>
          <p:cNvSpPr>
            <a:spLocks noGrp="1" noChangeArrowheads="1"/>
          </p:cNvSpPr>
          <p:nvPr>
            <p:ph type="sldNum" sz="quarter" idx="11"/>
          </p:nvPr>
        </p:nvSpPr>
        <p:spPr/>
        <p:txBody>
          <a:bodyPr/>
          <a:lstStyle>
            <a:lvl1pPr>
              <a:defRPr sz="1200" b="1" smtClean="0"/>
            </a:lvl1pPr>
          </a:lstStyle>
          <a:p>
            <a:pPr>
              <a:defRPr/>
            </a:pPr>
            <a:fld id="{F14ACA4E-B4F7-46BE-BC88-E48C2816F6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22BBF4F6-8AFB-42CA-8A16-25F812D60D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C15C79F8-333D-4755-88BA-A8FFD7E220E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152400"/>
            <a:ext cx="8229600" cy="655638"/>
          </a:xfrm>
        </p:spPr>
        <p:txBody>
          <a:bodyPr/>
          <a:lstStyle>
            <a:lvl1pPr algn="ctr">
              <a:defRPr sz="36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9" name="Rectangle 6"/>
          <p:cNvSpPr>
            <a:spLocks noGrp="1" noChangeArrowheads="1"/>
          </p:cNvSpPr>
          <p:nvPr>
            <p:ph type="sldNum" sz="quarter" idx="11"/>
          </p:nvPr>
        </p:nvSpPr>
        <p:spPr/>
        <p:txBody>
          <a:bodyPr/>
          <a:lstStyle>
            <a:lvl1pPr>
              <a:defRPr/>
            </a:lvl1pPr>
          </a:lstStyle>
          <a:p>
            <a:pPr>
              <a:defRPr/>
            </a:pPr>
            <a:fld id="{580D509F-1D21-4259-B863-B8DC7AFF4F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71C27BAB-DF06-479B-851C-525DA1A5C7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3" name="Rectangle 5"/>
          <p:cNvSpPr>
            <a:spLocks noGrp="1" noChangeArrowheads="1"/>
          </p:cNvSpPr>
          <p:nvPr>
            <p:ph type="ftr" sz="quarter" idx="10"/>
          </p:nvPr>
        </p:nvSpPr>
        <p:spPr/>
        <p:txBody>
          <a:bodyPr/>
          <a:lstStyle>
            <a:lvl1pPr>
              <a:defRPr sz="1100" dirty="0" smtClean="0"/>
            </a:lvl1pPr>
          </a:lstStyle>
          <a:p>
            <a:pPr>
              <a:defRPr/>
            </a:pPr>
            <a:endParaRPr lang="en-US"/>
          </a:p>
          <a:p>
            <a:pPr>
              <a:defRPr/>
            </a:pPr>
            <a:r>
              <a:rPr lang="en-US"/>
              <a:t>The Power of Collaboration</a:t>
            </a:r>
            <a:endParaRPr lang="en-US" b="0" i="0">
              <a:solidFill>
                <a:schemeClr val="tx1"/>
              </a:solidFill>
            </a:endParaRPr>
          </a:p>
        </p:txBody>
      </p:sp>
      <p:sp>
        <p:nvSpPr>
          <p:cNvPr id="4" name="Rectangle 6"/>
          <p:cNvSpPr>
            <a:spLocks noGrp="1" noChangeArrowheads="1"/>
          </p:cNvSpPr>
          <p:nvPr>
            <p:ph type="sldNum" sz="quarter" idx="11"/>
          </p:nvPr>
        </p:nvSpPr>
        <p:spPr/>
        <p:txBody>
          <a:bodyPr/>
          <a:lstStyle>
            <a:lvl1pPr>
              <a:defRPr smtClean="0">
                <a:solidFill>
                  <a:srgbClr val="3B8123"/>
                </a:solidFill>
              </a:defRPr>
            </a:lvl1pPr>
          </a:lstStyle>
          <a:p>
            <a:pPr>
              <a:defRPr/>
            </a:pPr>
            <a:fld id="{BD2502B9-49FC-493F-9BDF-EAC95A6C03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FDFC091B-CA38-4ACE-98C2-FD39279534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0"/>
          </p:nvPr>
        </p:nvSpPr>
        <p:spPr/>
        <p:txBody>
          <a:bodyPr/>
          <a:lstStyle>
            <a:lvl1pPr>
              <a:defRPr dirty="0" smtClean="0"/>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96B49C4F-E10B-4796-AD63-7FFD439796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954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i="1" dirty="0" smtClean="0">
                <a:solidFill>
                  <a:srgbClr val="3B8123"/>
                </a:solidFill>
              </a:defRPr>
            </a:lvl1pPr>
          </a:lstStyle>
          <a:p>
            <a:pPr>
              <a:defRPr/>
            </a:pPr>
            <a:endParaRPr lang="en-US"/>
          </a:p>
          <a:p>
            <a:pPr>
              <a:defRPr/>
            </a:pPr>
            <a:r>
              <a:rPr lang="en-US"/>
              <a:t>The Power of Collaboration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rgbClr val="3B8123"/>
                </a:solidFill>
              </a:defRPr>
            </a:lvl1pPr>
          </a:lstStyle>
          <a:p>
            <a:pPr>
              <a:defRPr/>
            </a:pPr>
            <a:fld id="{CD91AEA2-5557-4C37-8307-DEE46C63888F}" type="slidenum">
              <a:rPr lang="en-US"/>
              <a:pPr>
                <a:defRPr/>
              </a:pPr>
              <a:t>‹#›</a:t>
            </a:fld>
            <a:endParaRPr lang="en-US" dirty="0"/>
          </a:p>
        </p:txBody>
      </p:sp>
      <p:sp>
        <p:nvSpPr>
          <p:cNvPr id="1034" name="Line 10"/>
          <p:cNvSpPr>
            <a:spLocks noChangeShapeType="1"/>
          </p:cNvSpPr>
          <p:nvPr userDrawn="1"/>
        </p:nvSpPr>
        <p:spPr bwMode="auto">
          <a:xfrm>
            <a:off x="457200" y="838200"/>
            <a:ext cx="8229600" cy="0"/>
          </a:xfrm>
          <a:prstGeom prst="line">
            <a:avLst/>
          </a:prstGeom>
          <a:noFill/>
          <a:ln w="57150">
            <a:solidFill>
              <a:srgbClr val="5FB12B"/>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3" r:id="rId13"/>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4.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ehapp@ifrc.or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mailto:ehapp@nethope.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12763" y="1828800"/>
            <a:ext cx="7869237" cy="3140075"/>
          </a:xfrm>
          <a:prstGeom prst="rect">
            <a:avLst/>
          </a:prstGeom>
          <a:noFill/>
          <a:ln w="9525">
            <a:noFill/>
            <a:miter lim="800000"/>
            <a:headEnd/>
            <a:tailEnd/>
          </a:ln>
        </p:spPr>
        <p:txBody>
          <a:bodyPr lIns="92075" tIns="46038" rIns="92075" bIns="46038">
            <a:spAutoFit/>
          </a:bodyPr>
          <a:lstStyle/>
          <a:p>
            <a:r>
              <a:rPr lang="en-US" sz="3000" b="1"/>
              <a:t>Technology Leadership in Chaotic Times: </a:t>
            </a:r>
          </a:p>
          <a:p>
            <a:r>
              <a:rPr lang="en-US" sz="2400" b="1"/>
              <a:t>What  we can learn from crisis</a:t>
            </a:r>
          </a:p>
          <a:p>
            <a:endParaRPr lang="en-US" sz="2400" b="1">
              <a:solidFill>
                <a:schemeClr val="tx2"/>
              </a:solidFill>
            </a:endParaRPr>
          </a:p>
          <a:p>
            <a:endParaRPr lang="en-US" sz="2000" b="1">
              <a:solidFill>
                <a:schemeClr val="tx2"/>
              </a:solidFill>
            </a:endParaRPr>
          </a:p>
          <a:p>
            <a:endParaRPr lang="en-US" sz="2000" b="1">
              <a:solidFill>
                <a:schemeClr val="tx2"/>
              </a:solidFill>
            </a:endParaRPr>
          </a:p>
          <a:p>
            <a:r>
              <a:rPr lang="en-US" sz="2000" b="1">
                <a:solidFill>
                  <a:schemeClr val="tx2"/>
                </a:solidFill>
              </a:rPr>
              <a:t>July  13, 2010</a:t>
            </a:r>
            <a:endParaRPr lang="en-US" sz="2000">
              <a:solidFill>
                <a:schemeClr val="tx2"/>
              </a:solidFill>
            </a:endParaRPr>
          </a:p>
          <a:p>
            <a:r>
              <a:rPr lang="en-US" sz="2000" b="1">
                <a:solidFill>
                  <a:schemeClr val="tx2"/>
                </a:solidFill>
              </a:rPr>
              <a:t>Edward G. Happ</a:t>
            </a:r>
          </a:p>
          <a:p>
            <a:r>
              <a:rPr lang="en-US" sz="2000" b="1">
                <a:solidFill>
                  <a:schemeClr val="tx2"/>
                </a:solidFill>
              </a:rPr>
              <a:t>Global CIO, IFRC</a:t>
            </a:r>
          </a:p>
          <a:p>
            <a:r>
              <a:rPr lang="en-US" sz="2000" b="1">
                <a:solidFill>
                  <a:schemeClr val="tx2"/>
                </a:solidFill>
              </a:rPr>
              <a:t>Chairman, NetHope</a:t>
            </a:r>
          </a:p>
        </p:txBody>
      </p:sp>
      <p:sp>
        <p:nvSpPr>
          <p:cNvPr id="21507" name="Line 4"/>
          <p:cNvSpPr>
            <a:spLocks noChangeShapeType="1"/>
          </p:cNvSpPr>
          <p:nvPr/>
        </p:nvSpPr>
        <p:spPr bwMode="auto">
          <a:xfrm>
            <a:off x="577850" y="3213100"/>
            <a:ext cx="7867650" cy="0"/>
          </a:xfrm>
          <a:prstGeom prst="line">
            <a:avLst/>
          </a:prstGeom>
          <a:noFill/>
          <a:ln w="101600">
            <a:solidFill>
              <a:srgbClr val="008A00"/>
            </a:solidFill>
            <a:round/>
            <a:headEnd/>
            <a:tailEnd/>
          </a:ln>
        </p:spPr>
        <p:txBody>
          <a:bodyPr wrap="none" anchor="ctr"/>
          <a:lstStyle/>
          <a:p>
            <a:endParaRPr lang="en-US"/>
          </a:p>
        </p:txBody>
      </p:sp>
      <p:sp>
        <p:nvSpPr>
          <p:cNvPr id="21508" name="Rectangle 5"/>
          <p:cNvSpPr>
            <a:spLocks noChangeArrowheads="1"/>
          </p:cNvSpPr>
          <p:nvPr/>
        </p:nvSpPr>
        <p:spPr bwMode="auto">
          <a:xfrm>
            <a:off x="7019925" y="488950"/>
            <a:ext cx="184150" cy="396875"/>
          </a:xfrm>
          <a:prstGeom prst="rect">
            <a:avLst/>
          </a:prstGeom>
          <a:noFill/>
          <a:ln w="12700">
            <a:noFill/>
            <a:miter lim="800000"/>
            <a:headEnd type="none" w="sm" len="sm"/>
            <a:tailEnd type="none" w="sm" len="sm"/>
          </a:ln>
        </p:spPr>
        <p:txBody>
          <a:bodyPr wrap="none">
            <a:spAutoFit/>
          </a:bodyPr>
          <a:lstStyle/>
          <a:p>
            <a:pPr eaLnBrk="0" hangingPunct="0"/>
            <a:endParaRPr lang="en-US" sz="2000" b="1" i="1"/>
          </a:p>
        </p:txBody>
      </p:sp>
      <p:pic>
        <p:nvPicPr>
          <p:cNvPr id="21509" name="Picture 6" descr="nh_logo"/>
          <p:cNvPicPr>
            <a:picLocks noChangeAspect="1" noChangeArrowheads="1"/>
          </p:cNvPicPr>
          <p:nvPr/>
        </p:nvPicPr>
        <p:blipFill>
          <a:blip r:embed="rId3" cstate="print"/>
          <a:srcRect/>
          <a:stretch>
            <a:fillRect/>
          </a:stretch>
        </p:blipFill>
        <p:spPr bwMode="auto">
          <a:xfrm>
            <a:off x="5651500" y="254000"/>
            <a:ext cx="2997200" cy="1328738"/>
          </a:xfrm>
          <a:prstGeom prst="rect">
            <a:avLst/>
          </a:prstGeom>
          <a:noFill/>
          <a:ln w="9525">
            <a:noFill/>
            <a:miter lim="800000"/>
            <a:headEnd/>
            <a:tailEnd/>
          </a:ln>
        </p:spPr>
      </p:pic>
      <p:sp>
        <p:nvSpPr>
          <p:cNvPr id="21510" name="Rectangle 7"/>
          <p:cNvSpPr>
            <a:spLocks noChangeArrowheads="1"/>
          </p:cNvSpPr>
          <p:nvPr/>
        </p:nvSpPr>
        <p:spPr bwMode="auto">
          <a:xfrm>
            <a:off x="2346325" y="6051550"/>
            <a:ext cx="184150" cy="396875"/>
          </a:xfrm>
          <a:prstGeom prst="rect">
            <a:avLst/>
          </a:prstGeom>
          <a:noFill/>
          <a:ln w="12700">
            <a:noFill/>
            <a:miter lim="800000"/>
            <a:headEnd type="none" w="sm" len="sm"/>
            <a:tailEnd type="none" w="sm" len="sm"/>
          </a:ln>
        </p:spPr>
        <p:txBody>
          <a:bodyPr wrap="none">
            <a:spAutoFit/>
          </a:bodyPr>
          <a:lstStyle/>
          <a:p>
            <a:pPr eaLnBrk="0" hangingPunct="0"/>
            <a:endParaRPr lang="en-US" sz="2000" b="1" i="1"/>
          </a:p>
        </p:txBody>
      </p:sp>
      <p:sp>
        <p:nvSpPr>
          <p:cNvPr id="21511" name="Line 8"/>
          <p:cNvSpPr>
            <a:spLocks noChangeShapeType="1"/>
          </p:cNvSpPr>
          <p:nvPr/>
        </p:nvSpPr>
        <p:spPr bwMode="auto">
          <a:xfrm>
            <a:off x="590550" y="6172200"/>
            <a:ext cx="7867650" cy="0"/>
          </a:xfrm>
          <a:prstGeom prst="line">
            <a:avLst/>
          </a:prstGeom>
          <a:noFill/>
          <a:ln w="19050">
            <a:solidFill>
              <a:srgbClr val="008A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fld id="{3878C4D2-808C-4A45-A30D-073CE66E1E65}" type="slidenum">
              <a:rPr lang="en-US">
                <a:solidFill>
                  <a:schemeClr val="bg1"/>
                </a:solidFill>
              </a:rPr>
              <a:pPr/>
              <a:t>10</a:t>
            </a:fld>
            <a:endParaRPr lang="en-US" dirty="0">
              <a:solidFill>
                <a:schemeClr val="bg1"/>
              </a:solidFill>
            </a:endParaRPr>
          </a:p>
        </p:txBody>
      </p:sp>
      <p:sp>
        <p:nvSpPr>
          <p:cNvPr id="120834" name="Rectangle 2"/>
          <p:cNvSpPr>
            <a:spLocks noGrp="1"/>
          </p:cNvSpPr>
          <p:nvPr>
            <p:ph type="title"/>
          </p:nvPr>
        </p:nvSpPr>
        <p:spPr/>
        <p:txBody>
          <a:bodyPr/>
          <a:lstStyle/>
          <a:p>
            <a:r>
              <a:rPr lang="en-US" dirty="0" smtClean="0">
                <a:solidFill>
                  <a:schemeClr val="bg1"/>
                </a:solidFill>
                <a:ea typeface="ＭＳ Ｐゴシック" pitchFamily="-65" charset="-128"/>
              </a:rPr>
              <a:t>A Question to Ponder</a:t>
            </a:r>
          </a:p>
        </p:txBody>
      </p:sp>
      <p:sp>
        <p:nvSpPr>
          <p:cNvPr id="120835" name="Rectangle 3"/>
          <p:cNvSpPr>
            <a:spLocks noGrp="1"/>
          </p:cNvSpPr>
          <p:nvPr>
            <p:ph type="body" idx="1"/>
          </p:nvPr>
        </p:nvSpPr>
        <p:spPr>
          <a:xfrm>
            <a:off x="609600" y="2667000"/>
            <a:ext cx="8153400" cy="3352800"/>
          </a:xfrm>
        </p:spPr>
        <p:txBody>
          <a:bodyPr/>
          <a:lstStyle/>
          <a:p>
            <a:pPr marL="609600" indent="-609600" defTabSz="914400">
              <a:buFontTx/>
              <a:buNone/>
            </a:pPr>
            <a:r>
              <a:rPr lang="en-US" dirty="0" smtClean="0">
                <a:solidFill>
                  <a:schemeClr val="bg1"/>
                </a:solidFill>
                <a:latin typeface="Gill Sans MT" pitchFamily="34" charset="0"/>
                <a:ea typeface="ＭＳ Ｐゴシック" pitchFamily="-65" charset="-128"/>
              </a:rPr>
              <a:t>	</a:t>
            </a:r>
            <a:r>
              <a:rPr lang="en-US" sz="3600" i="1" dirty="0" smtClean="0">
                <a:solidFill>
                  <a:schemeClr val="bg1"/>
                </a:solidFill>
                <a:ea typeface="ＭＳ Ｐゴシック" pitchFamily="-65" charset="-128"/>
              </a:rPr>
              <a:t>What if we got so good at cutting IT costs we had nothing left to move our mission forward?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r>
              <a:rPr lang="en-US" sz="4000" smtClean="0"/>
              <a:t>Some Strategic Context</a:t>
            </a:r>
          </a:p>
        </p:txBody>
      </p:sp>
      <p:sp>
        <p:nvSpPr>
          <p:cNvPr id="22531" name="Rectangle 3"/>
          <p:cNvSpPr>
            <a:spLocks noGrp="1" noChangeArrowheads="1"/>
          </p:cNvSpPr>
          <p:nvPr>
            <p:ph type="subTitle" idx="1"/>
          </p:nvPr>
        </p:nvSpPr>
        <p:spPr/>
        <p:txBody>
          <a:bodyPr/>
          <a:lstStyle/>
          <a:p>
            <a:r>
              <a:rPr lang="en-US" smtClean="0"/>
              <a:t> </a:t>
            </a:r>
          </a:p>
        </p:txBody>
      </p:sp>
      <p:pic>
        <p:nvPicPr>
          <p:cNvPr id="22532"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9698" name="Rectangle 4"/>
          <p:cNvSpPr>
            <a:spLocks noGrp="1" noChangeArrowheads="1"/>
          </p:cNvSpPr>
          <p:nvPr>
            <p:ph type="body" idx="1"/>
          </p:nvPr>
        </p:nvSpPr>
        <p:spPr>
          <a:xfrm>
            <a:off x="457200" y="1066800"/>
            <a:ext cx="8229600" cy="4754563"/>
          </a:xfrm>
        </p:spPr>
        <p:txBody>
          <a:bodyPr/>
          <a:lstStyle/>
          <a:p>
            <a:pPr>
              <a:buFontTx/>
              <a:buNone/>
            </a:pPr>
            <a:endParaRPr lang="en-US" dirty="0" smtClean="0"/>
          </a:p>
          <a:p>
            <a:pPr>
              <a:buFontTx/>
              <a:buNone/>
            </a:pPr>
            <a:endParaRPr lang="en-US" dirty="0" smtClean="0"/>
          </a:p>
          <a:p>
            <a:pPr>
              <a:buFontTx/>
              <a:buNone/>
            </a:pPr>
            <a:endParaRPr lang="en-US" dirty="0" smtClean="0"/>
          </a:p>
          <a:p>
            <a:pPr algn="ctr">
              <a:buFontTx/>
              <a:buNone/>
            </a:pPr>
            <a:r>
              <a:rPr lang="en-US" sz="4000" dirty="0" smtClean="0">
                <a:solidFill>
                  <a:schemeClr val="bg1"/>
                </a:solidFill>
              </a:rPr>
              <a:t>What’s the single most important strategic question?</a:t>
            </a:r>
          </a:p>
        </p:txBody>
      </p:sp>
      <p:sp>
        <p:nvSpPr>
          <p:cNvPr id="3" name="Slide Number Placeholder 5"/>
          <p:cNvSpPr>
            <a:spLocks noGrp="1"/>
          </p:cNvSpPr>
          <p:nvPr>
            <p:ph type="sldNum" sz="quarter" idx="11"/>
          </p:nvPr>
        </p:nvSpPr>
        <p:spPr>
          <a:xfrm>
            <a:off x="6553200" y="6245225"/>
            <a:ext cx="2133600" cy="476250"/>
          </a:xfrm>
        </p:spPr>
        <p:txBody>
          <a:bodyPr/>
          <a:lstStyle/>
          <a:p>
            <a:fld id="{3878C4D2-808C-4A45-A30D-073CE66E1E65}" type="slidenum">
              <a:rPr lang="en-US">
                <a:solidFill>
                  <a:schemeClr val="bg1"/>
                </a:solidFill>
              </a:rPr>
              <a:pPr/>
              <a:t>12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algn="ctr">
              <a:buFontTx/>
              <a:buNone/>
            </a:pPr>
            <a:endParaRPr lang="en-US" smtClean="0"/>
          </a:p>
          <a:p>
            <a:pPr algn="ctr">
              <a:buFontTx/>
              <a:buNone/>
            </a:pPr>
            <a:endParaRPr lang="en-US" smtClean="0"/>
          </a:p>
          <a:p>
            <a:pPr algn="ctr">
              <a:buFontTx/>
              <a:buNone/>
            </a:pPr>
            <a:endParaRPr lang="en-US" smtClean="0"/>
          </a:p>
          <a:p>
            <a:pPr algn="ctr">
              <a:buFontTx/>
              <a:buNone/>
            </a:pPr>
            <a:r>
              <a:rPr lang="en-US" sz="4000" b="1" smtClean="0">
                <a:solidFill>
                  <a:srgbClr val="FF3300"/>
                </a:solidFill>
              </a:rPr>
              <a:t>What’s my destination?</a:t>
            </a:r>
          </a:p>
        </p:txBody>
      </p:sp>
      <p:sp>
        <p:nvSpPr>
          <p:cNvPr id="3" name="Slide Number Placeholder 5"/>
          <p:cNvSpPr>
            <a:spLocks noGrp="1"/>
          </p:cNvSpPr>
          <p:nvPr>
            <p:ph type="sldNum" sz="quarter" idx="11"/>
          </p:nvPr>
        </p:nvSpPr>
        <p:spPr>
          <a:xfrm>
            <a:off x="6553200" y="6245225"/>
            <a:ext cx="2133600" cy="476250"/>
          </a:xfrm>
        </p:spPr>
        <p:txBody>
          <a:bodyPr/>
          <a:lstStyle/>
          <a:p>
            <a:fld id="{3878C4D2-808C-4A45-A30D-073CE66E1E65}" type="slidenum">
              <a:rPr lang="en-US">
                <a:solidFill>
                  <a:schemeClr val="tx1"/>
                </a:solidFill>
              </a:rPr>
              <a:pPr/>
              <a:t>13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76200"/>
            <a:ext cx="9220200" cy="914400"/>
          </a:xfrm>
        </p:spPr>
        <p:txBody>
          <a:bodyPr/>
          <a:lstStyle/>
          <a:p>
            <a:r>
              <a:rPr lang="en-US" sz="2800" smtClean="0">
                <a:ea typeface="ＭＳ Ｐゴシック" pitchFamily="-65" charset="-128"/>
              </a:rPr>
              <a:t>NGO IT Strategy: </a:t>
            </a:r>
            <a:r>
              <a:rPr lang="en-US" sz="2400" smtClean="0">
                <a:ea typeface="ＭＳ Ｐゴシック" pitchFamily="-65" charset="-128"/>
              </a:rPr>
              <a:t>Moving the Agenda Up the Pyramid</a:t>
            </a:r>
          </a:p>
        </p:txBody>
      </p:sp>
      <p:sp>
        <p:nvSpPr>
          <p:cNvPr id="31747"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31748"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chemeClr val="bg1"/>
                </a:solidFill>
              </a:rPr>
              <a:t>Increasing Impact for Beneficiaries</a:t>
            </a:r>
          </a:p>
        </p:txBody>
      </p:sp>
      <p:sp>
        <p:nvSpPr>
          <p:cNvPr id="31749"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1750"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31751"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31752"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31753" name="AcnBodyText_ID_307217"/>
          <p:cNvSpPr>
            <a:spLocks noChangeArrowheads="1"/>
          </p:cNvSpPr>
          <p:nvPr>
            <p:custDataLst>
              <p:tags r:id="rId2"/>
            </p:custDataLst>
          </p:nvPr>
        </p:nvSpPr>
        <p:spPr bwMode="gray">
          <a:xfrm>
            <a:off x="3330575" y="5045075"/>
            <a:ext cx="2065338" cy="468313"/>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FOUNDATIONAL</a:t>
            </a:r>
          </a:p>
          <a:p>
            <a:pPr marL="342900" indent="-342900" algn="ctr" eaLnBrk="0" hangingPunct="0">
              <a:spcBef>
                <a:spcPct val="20000"/>
              </a:spcBef>
            </a:pPr>
            <a:r>
              <a:rPr lang="en-US" sz="1400" b="1"/>
              <a:t>“Keeping the Lights On”</a:t>
            </a:r>
          </a:p>
        </p:txBody>
      </p:sp>
      <p:sp>
        <p:nvSpPr>
          <p:cNvPr id="31754" name="AcnBodyText_ID_307217"/>
          <p:cNvSpPr>
            <a:spLocks noChangeArrowheads="1"/>
          </p:cNvSpPr>
          <p:nvPr>
            <p:custDataLst>
              <p:tags r:id="rId3"/>
            </p:custDataLst>
          </p:nvPr>
        </p:nvSpPr>
        <p:spPr bwMode="gray">
          <a:xfrm>
            <a:off x="3054350" y="4176713"/>
            <a:ext cx="2667000" cy="468312"/>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OPERATIONAL</a:t>
            </a:r>
          </a:p>
          <a:p>
            <a:pPr marL="342900" indent="-342900" algn="ctr" eaLnBrk="0" hangingPunct="0">
              <a:spcBef>
                <a:spcPct val="20000"/>
              </a:spcBef>
            </a:pPr>
            <a:r>
              <a:rPr lang="en-US" sz="1400" b="1"/>
              <a:t>“Helping the Organization Run”</a:t>
            </a:r>
          </a:p>
        </p:txBody>
      </p:sp>
      <p:sp>
        <p:nvSpPr>
          <p:cNvPr id="31755" name="AcnBodyText_ID_307217"/>
          <p:cNvSpPr>
            <a:spLocks noChangeArrowheads="1"/>
          </p:cNvSpPr>
          <p:nvPr>
            <p:custDataLst>
              <p:tags r:id="rId4"/>
            </p:custDataLst>
          </p:nvPr>
        </p:nvSpPr>
        <p:spPr bwMode="gray">
          <a:xfrm>
            <a:off x="3017838" y="3263900"/>
            <a:ext cx="2693987" cy="46831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PROGRAM</a:t>
            </a:r>
          </a:p>
          <a:p>
            <a:pPr marL="342900" indent="-342900" algn="ctr" eaLnBrk="0" hangingPunct="0">
              <a:spcBef>
                <a:spcPct val="20000"/>
              </a:spcBef>
            </a:pPr>
            <a:r>
              <a:rPr lang="en-US" sz="1400" b="1"/>
              <a:t>“Improving Program Delivery”</a:t>
            </a:r>
          </a:p>
        </p:txBody>
      </p:sp>
      <p:sp>
        <p:nvSpPr>
          <p:cNvPr id="31756" name="AcnBodyText_ID_307217"/>
          <p:cNvSpPr>
            <a:spLocks noChangeArrowheads="1"/>
          </p:cNvSpPr>
          <p:nvPr>
            <p:custDataLst>
              <p:tags r:id="rId5"/>
            </p:custDataLst>
          </p:nvPr>
        </p:nvSpPr>
        <p:spPr bwMode="gray">
          <a:xfrm>
            <a:off x="3040063" y="2427288"/>
            <a:ext cx="2693987" cy="46831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BENEFICIARY</a:t>
            </a:r>
          </a:p>
          <a:p>
            <a:pPr marL="342900" indent="-342900" algn="ctr" eaLnBrk="0" hangingPunct="0">
              <a:spcBef>
                <a:spcPct val="20000"/>
              </a:spcBef>
            </a:pPr>
            <a:r>
              <a:rPr lang="en-US" sz="1400" b="1"/>
              <a:t>“Differentiating”</a:t>
            </a:r>
          </a:p>
        </p:txBody>
      </p:sp>
      <p:sp>
        <p:nvSpPr>
          <p:cNvPr id="31757"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1758"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1759" name="AcnBodyText_ID_531484"/>
          <p:cNvSpPr>
            <a:spLocks noChangeArrowheads="1"/>
          </p:cNvSpPr>
          <p:nvPr>
            <p:custDataLst>
              <p:tags r:id="rId6"/>
            </p:custDataLst>
          </p:nvPr>
        </p:nvSpPr>
        <p:spPr bwMode="gray">
          <a:xfrm>
            <a:off x="1146175" y="4359275"/>
            <a:ext cx="698500" cy="212725"/>
          </a:xfrm>
          <a:prstGeom prst="rect">
            <a:avLst/>
          </a:prstGeom>
          <a:noFill/>
          <a:ln w="12700">
            <a:noFill/>
            <a:miter lim="800000"/>
            <a:headEnd/>
            <a:tailEnd/>
          </a:ln>
        </p:spPr>
        <p:txBody>
          <a:bodyPr wrap="none" lIns="0" tIns="0" rIns="0" bIns="0">
            <a:spAutoFit/>
          </a:bodyPr>
          <a:lstStyle/>
          <a:p>
            <a:pPr marL="342900" indent="-342900" eaLnBrk="0" hangingPunct="0">
              <a:spcBef>
                <a:spcPct val="20000"/>
              </a:spcBef>
            </a:pPr>
            <a:r>
              <a:rPr lang="en-US" sz="1400" b="1"/>
              <a:t>Efficient</a:t>
            </a:r>
          </a:p>
        </p:txBody>
      </p:sp>
      <p:sp>
        <p:nvSpPr>
          <p:cNvPr id="31760" name="AcnBodyText_ID_531484"/>
          <p:cNvSpPr>
            <a:spLocks noChangeArrowheads="1"/>
          </p:cNvSpPr>
          <p:nvPr>
            <p:custDataLst>
              <p:tags r:id="rId7"/>
            </p:custDataLst>
          </p:nvPr>
        </p:nvSpPr>
        <p:spPr bwMode="gray">
          <a:xfrm>
            <a:off x="2081213" y="2241550"/>
            <a:ext cx="1216025" cy="425450"/>
          </a:xfrm>
          <a:prstGeom prst="rect">
            <a:avLst/>
          </a:prstGeom>
          <a:noFill/>
          <a:ln w="12700">
            <a:noFill/>
            <a:miter lim="800000"/>
            <a:headEnd/>
            <a:tailEnd/>
          </a:ln>
        </p:spPr>
        <p:txBody>
          <a:bodyPr lIns="0" tIns="0" rIns="0" bIns="0">
            <a:spAutoFit/>
          </a:bodyPr>
          <a:lstStyle/>
          <a:p>
            <a:pPr eaLnBrk="0" hangingPunct="0">
              <a:spcBef>
                <a:spcPct val="20000"/>
              </a:spcBef>
            </a:pPr>
            <a:r>
              <a:rPr lang="en-US" sz="1400" b="1"/>
              <a:t>Competitive </a:t>
            </a:r>
            <a:br>
              <a:rPr lang="en-US" sz="1400" b="1"/>
            </a:br>
            <a:r>
              <a:rPr lang="en-US" sz="1400" b="1"/>
              <a:t>or Leading</a:t>
            </a:r>
          </a:p>
        </p:txBody>
      </p:sp>
      <p:sp>
        <p:nvSpPr>
          <p:cNvPr id="31761" name="AcnBodyText_ID_531484"/>
          <p:cNvSpPr>
            <a:spLocks noChangeArrowheads="1"/>
          </p:cNvSpPr>
          <p:nvPr>
            <p:custDataLst>
              <p:tags r:id="rId8"/>
            </p:custDataLst>
          </p:nvPr>
        </p:nvSpPr>
        <p:spPr bwMode="gray">
          <a:xfrm>
            <a:off x="7175500" y="4572000"/>
            <a:ext cx="1435100" cy="541338"/>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rgbClr val="0000FF"/>
                </a:solidFill>
              </a:rPr>
              <a:t>Donor &amp; HQ</a:t>
            </a:r>
          </a:p>
          <a:p>
            <a:pPr marL="342900" indent="-342900" eaLnBrk="0" hangingPunct="0">
              <a:spcBef>
                <a:spcPct val="20000"/>
              </a:spcBef>
            </a:pPr>
            <a:r>
              <a:rPr lang="en-US" sz="1600" b="1">
                <a:solidFill>
                  <a:srgbClr val="0000FF"/>
                </a:solidFill>
              </a:rPr>
              <a:t> Facing</a:t>
            </a:r>
          </a:p>
        </p:txBody>
      </p:sp>
      <p:sp>
        <p:nvSpPr>
          <p:cNvPr id="31762" name="AcnBodyText_ID_531484"/>
          <p:cNvSpPr>
            <a:spLocks noChangeArrowheads="1"/>
          </p:cNvSpPr>
          <p:nvPr>
            <p:custDataLst>
              <p:tags r:id="rId9"/>
            </p:custDataLst>
          </p:nvPr>
        </p:nvSpPr>
        <p:spPr bwMode="gray">
          <a:xfrm>
            <a:off x="6099175" y="2622550"/>
            <a:ext cx="1597025" cy="492125"/>
          </a:xfrm>
          <a:prstGeom prst="rect">
            <a:avLst/>
          </a:prstGeom>
          <a:noFill/>
          <a:ln w="12700">
            <a:noFill/>
            <a:miter lim="800000"/>
            <a:headEnd/>
            <a:tailEnd/>
          </a:ln>
        </p:spPr>
        <p:txBody>
          <a:bodyPr lIns="0" tIns="0" rIns="0" bIns="0">
            <a:spAutoFit/>
          </a:bodyPr>
          <a:lstStyle/>
          <a:p>
            <a:pPr eaLnBrk="0" hangingPunct="0">
              <a:spcBef>
                <a:spcPct val="20000"/>
              </a:spcBef>
            </a:pPr>
            <a:r>
              <a:rPr lang="en-US" sz="1600" b="1">
                <a:solidFill>
                  <a:srgbClr val="FF0000"/>
                </a:solidFill>
              </a:rPr>
              <a:t>Beneficiary &amp; Field Facing</a:t>
            </a:r>
          </a:p>
        </p:txBody>
      </p:sp>
      <p:sp>
        <p:nvSpPr>
          <p:cNvPr id="31763" name="Slide Number Placeholder 5"/>
          <p:cNvSpPr>
            <a:spLocks noGrp="1"/>
          </p:cNvSpPr>
          <p:nvPr>
            <p:ph type="sldNum" sz="quarter" idx="11"/>
          </p:nvPr>
        </p:nvSpPr>
        <p:spPr>
          <a:xfrm>
            <a:off x="5791200" y="6229350"/>
            <a:ext cx="2895600" cy="476250"/>
          </a:xfrm>
          <a:noFill/>
        </p:spPr>
        <p:txBody>
          <a:bodyPr/>
          <a:lstStyle/>
          <a:p>
            <a:fld id="{D38A2A6E-1C6F-42A6-BDB1-1A72C3D4F8C6}" type="slidenum">
              <a:rPr lang="en-US"/>
              <a:pPr/>
              <a:t>14</a:t>
            </a:fld>
            <a:endParaRPr lang="en-US"/>
          </a:p>
        </p:txBody>
      </p:sp>
      <p:sp>
        <p:nvSpPr>
          <p:cNvPr id="31764" name="Footer Placeholder 19"/>
          <p:cNvSpPr>
            <a:spLocks noGrp="1"/>
          </p:cNvSpPr>
          <p:nvPr>
            <p:ph type="ftr" sz="quarter" idx="10"/>
          </p:nvPr>
        </p:nvSpPr>
        <p:spPr>
          <a:xfrm>
            <a:off x="3200400" y="6172200"/>
            <a:ext cx="2895600" cy="476250"/>
          </a:xfrm>
          <a:noFill/>
        </p:spPr>
        <p:txBody>
          <a:bodyPr/>
          <a:lstStyle/>
          <a:p>
            <a:endParaRPr lang="en-US"/>
          </a:p>
          <a:p>
            <a:r>
              <a:rPr lang="en-US"/>
              <a:t>The Power of Collaboration</a:t>
            </a:r>
            <a:endParaRPr lang="en-US" b="0" i="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a:xfrm>
            <a:off x="5867400" y="6229350"/>
            <a:ext cx="2895600" cy="476250"/>
          </a:xfrm>
        </p:spPr>
        <p:txBody>
          <a:bodyPr/>
          <a:lstStyle/>
          <a:p>
            <a:pPr algn="r"/>
            <a:fld id="{FCC0A2E7-5A76-4E40-B50C-9B0BF8992400}" type="slidenum">
              <a:rPr lang="en-US" i="0"/>
              <a:pPr algn="r"/>
              <a:t>15</a:t>
            </a:fld>
            <a:endParaRPr lang="en-US" i="0" dirty="0"/>
          </a:p>
        </p:txBody>
      </p:sp>
      <p:sp>
        <p:nvSpPr>
          <p:cNvPr id="912386" name="Rectangle 2"/>
          <p:cNvSpPr>
            <a:spLocks noGrp="1" noChangeArrowheads="1"/>
          </p:cNvSpPr>
          <p:nvPr>
            <p:ph type="title"/>
          </p:nvPr>
        </p:nvSpPr>
        <p:spPr>
          <a:xfrm>
            <a:off x="381000" y="228600"/>
            <a:ext cx="8534400" cy="533400"/>
          </a:xfrm>
        </p:spPr>
        <p:txBody>
          <a:bodyPr/>
          <a:lstStyle/>
          <a:p>
            <a:pPr algn="ctr"/>
            <a:r>
              <a:rPr lang="en-US" sz="3200" dirty="0"/>
              <a:t>Technology is a Key to Building Capacity</a:t>
            </a:r>
          </a:p>
        </p:txBody>
      </p:sp>
      <p:sp>
        <p:nvSpPr>
          <p:cNvPr id="912387"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More Effective Impact</a:t>
            </a:r>
          </a:p>
          <a:p>
            <a:pPr algn="ctr" eaLnBrk="0" hangingPunct="0"/>
            <a:r>
              <a:rPr lang="en-US" sz="2000" b="1" i="1">
                <a:solidFill>
                  <a:schemeClr val="tx1"/>
                </a:solidFill>
                <a:latin typeface="Arial" charset="0"/>
              </a:rPr>
              <a:t>At Greater Scale</a:t>
            </a:r>
            <a:endParaRPr lang="en-US" sz="2000" b="1">
              <a:solidFill>
                <a:schemeClr val="tx1"/>
              </a:solidFill>
              <a:latin typeface="Arial" charset="0"/>
            </a:endParaRPr>
          </a:p>
        </p:txBody>
      </p:sp>
      <p:sp>
        <p:nvSpPr>
          <p:cNvPr id="912388"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912389"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0"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1"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2"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3"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4"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395" name="Rectangle 11"/>
          <p:cNvSpPr>
            <a:spLocks noChangeArrowheads="1"/>
          </p:cNvSpPr>
          <p:nvPr/>
        </p:nvSpPr>
        <p:spPr bwMode="auto">
          <a:xfrm rot="16200000">
            <a:off x="334170" y="3955256"/>
            <a:ext cx="19605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912396" name="Rectangle 12"/>
          <p:cNvSpPr>
            <a:spLocks noChangeArrowheads="1"/>
          </p:cNvSpPr>
          <p:nvPr/>
        </p:nvSpPr>
        <p:spPr bwMode="auto">
          <a:xfrm rot="16200000">
            <a:off x="1369220" y="3961606"/>
            <a:ext cx="19478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912397" name="Rectangle 13"/>
          <p:cNvSpPr>
            <a:spLocks noChangeArrowheads="1"/>
          </p:cNvSpPr>
          <p:nvPr/>
        </p:nvSpPr>
        <p:spPr bwMode="auto">
          <a:xfrm rot="16200000">
            <a:off x="4664870" y="4009231"/>
            <a:ext cx="1935162" cy="409575"/>
          </a:xfrm>
          <a:prstGeom prst="rect">
            <a:avLst/>
          </a:prstGeom>
          <a:solidFill>
            <a:srgbClr val="99CCFF"/>
          </a:solid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912398" name="Rectangle 14"/>
          <p:cNvSpPr>
            <a:spLocks noChangeArrowheads="1"/>
          </p:cNvSpPr>
          <p:nvPr/>
        </p:nvSpPr>
        <p:spPr bwMode="auto">
          <a:xfrm rot="16200000">
            <a:off x="5712620" y="3987006"/>
            <a:ext cx="1973262" cy="409575"/>
          </a:xfrm>
          <a:prstGeom prst="rect">
            <a:avLst/>
          </a:prstGeom>
          <a:solidFill>
            <a:srgbClr val="99CCFF"/>
          </a:solid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912399" name="Rectangle 15"/>
          <p:cNvSpPr>
            <a:spLocks noChangeArrowheads="1"/>
          </p:cNvSpPr>
          <p:nvPr/>
        </p:nvSpPr>
        <p:spPr bwMode="auto">
          <a:xfrm rot="16200000">
            <a:off x="6792120" y="3987006"/>
            <a:ext cx="1973262" cy="409575"/>
          </a:xfrm>
          <a:prstGeom prst="rect">
            <a:avLst/>
          </a:prstGeom>
          <a:solidFill>
            <a:srgbClr val="99CCFF"/>
          </a:solid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912400"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912401"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912402" name="Text Box 18"/>
          <p:cNvSpPr txBox="1">
            <a:spLocks noChangeArrowheads="1"/>
          </p:cNvSpPr>
          <p:nvPr/>
        </p:nvSpPr>
        <p:spPr bwMode="auto">
          <a:xfrm>
            <a:off x="5867400" y="5440363"/>
            <a:ext cx="1828800" cy="338554"/>
          </a:xfrm>
          <a:prstGeom prst="rect">
            <a:avLst/>
          </a:prstGeom>
          <a:noFill/>
          <a:ln w="12700">
            <a:noFill/>
            <a:miter lim="800000"/>
            <a:headEnd type="none" w="sm" len="sm"/>
            <a:tailEnd type="none" w="sm" len="sm"/>
          </a:ln>
          <a:effectLst/>
        </p:spPr>
        <p:txBody>
          <a:bodyPr>
            <a:spAutoFit/>
          </a:bodyPr>
          <a:lstStyle/>
          <a:p>
            <a:pPr algn="ctr" eaLnBrk="0" hangingPunct="0"/>
            <a:r>
              <a:rPr lang="en-US" sz="1600" b="1" i="1" dirty="0">
                <a:solidFill>
                  <a:srgbClr val="FF0000"/>
                </a:solidFill>
                <a:latin typeface="Arial" charset="0"/>
              </a:rPr>
              <a:t>Systems Impact</a:t>
            </a:r>
          </a:p>
        </p:txBody>
      </p:sp>
      <p:sp>
        <p:nvSpPr>
          <p:cNvPr id="912403"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404" name="Rectangle 20"/>
          <p:cNvSpPr>
            <a:spLocks noChangeArrowheads="1"/>
          </p:cNvSpPr>
          <p:nvPr/>
        </p:nvSpPr>
        <p:spPr bwMode="auto">
          <a:xfrm rot="16200000">
            <a:off x="2442370" y="3967956"/>
            <a:ext cx="19605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912405"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a:effectLst/>
        </p:spPr>
        <p:txBody>
          <a:bodyPr vert="eaVert" wrap="none" anchor="ctr"/>
          <a:lstStyle/>
          <a:p>
            <a:endParaRPr lang="en-US"/>
          </a:p>
        </p:txBody>
      </p:sp>
      <p:sp>
        <p:nvSpPr>
          <p:cNvPr id="912406" name="Rectangle 22"/>
          <p:cNvSpPr>
            <a:spLocks noChangeArrowheads="1"/>
          </p:cNvSpPr>
          <p:nvPr/>
        </p:nvSpPr>
        <p:spPr bwMode="auto">
          <a:xfrm rot="16200000">
            <a:off x="3585370" y="4006056"/>
            <a:ext cx="1935162" cy="4095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
        <p:nvSpPr>
          <p:cNvPr id="24" name="Footer Placeholder 5"/>
          <p:cNvSpPr txBox="1">
            <a:spLocks/>
          </p:cNvSpPr>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smtClean="0">
              <a:ln>
                <a:noFill/>
              </a:ln>
              <a:solidFill>
                <a:srgbClr val="3B8123"/>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smtClean="0">
                <a:ln>
                  <a:noFill/>
                </a:ln>
                <a:solidFill>
                  <a:srgbClr val="3B8123"/>
                </a:solidFill>
                <a:effectLst/>
                <a:uLnTx/>
                <a:uFillTx/>
                <a:latin typeface="Arial" charset="0"/>
                <a:ea typeface="+mn-ea"/>
                <a:cs typeface="+mn-cs"/>
              </a:rPr>
              <a:t>The Power of Collaboration</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a:xfrm>
            <a:off x="5791200" y="6305550"/>
            <a:ext cx="2895600" cy="476250"/>
          </a:xfrm>
          <a:noFill/>
        </p:spPr>
        <p:txBody>
          <a:bodyPr/>
          <a:lstStyle/>
          <a:p>
            <a:fld id="{769F238F-BCED-4251-ADE9-59CF05451F26}" type="slidenum">
              <a:rPr lang="en-US"/>
              <a:pPr/>
              <a:t>16</a:t>
            </a:fld>
            <a:endParaRPr lang="en-US"/>
          </a:p>
        </p:txBody>
      </p:sp>
      <p:sp>
        <p:nvSpPr>
          <p:cNvPr id="32771" name="Rectangle 4"/>
          <p:cNvSpPr>
            <a:spLocks noGrp="1" noChangeArrowheads="1"/>
          </p:cNvSpPr>
          <p:nvPr>
            <p:ph type="title" idx="4294967295"/>
          </p:nvPr>
        </p:nvSpPr>
        <p:spPr>
          <a:xfrm>
            <a:off x="228600" y="-76200"/>
            <a:ext cx="8686800" cy="914400"/>
          </a:xfrm>
        </p:spPr>
        <p:txBody>
          <a:bodyPr anchor="b"/>
          <a:lstStyle/>
          <a:p>
            <a:r>
              <a:rPr lang="en-US" sz="3200" smtClean="0">
                <a:ea typeface="ＭＳ Ｐゴシック" pitchFamily="-65"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838200"/>
            <a:ext cx="7194550" cy="5478463"/>
          </a:xfrm>
          <a:prstGeom prst="rect">
            <a:avLst/>
          </a:prstGeom>
          <a:noFill/>
          <a:ln w="9525" algn="ctr">
            <a:noFill/>
            <a:miter lim="800000"/>
            <a:headEnd/>
            <a:tailEnd/>
          </a:ln>
        </p:spPr>
      </p:pic>
      <p:sp>
        <p:nvSpPr>
          <p:cNvPr id="32773" name="AutoShape 10"/>
          <p:cNvSpPr>
            <a:spLocks/>
          </p:cNvSpPr>
          <p:nvPr/>
        </p:nvSpPr>
        <p:spPr bwMode="auto">
          <a:xfrm>
            <a:off x="3733800" y="4572000"/>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4" name="AutoShape 11"/>
          <p:cNvSpPr>
            <a:spLocks/>
          </p:cNvSpPr>
          <p:nvPr/>
        </p:nvSpPr>
        <p:spPr bwMode="auto">
          <a:xfrm>
            <a:off x="5562600" y="2133600"/>
            <a:ext cx="381000" cy="2438400"/>
          </a:xfrm>
          <a:prstGeom prst="leftBrace">
            <a:avLst>
              <a:gd name="adj1" fmla="val 62500"/>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5" name="Text Box 12"/>
          <p:cNvSpPr txBox="1">
            <a:spLocks noChangeArrowheads="1"/>
          </p:cNvSpPr>
          <p:nvPr/>
        </p:nvSpPr>
        <p:spPr bwMode="auto">
          <a:xfrm>
            <a:off x="4876800" y="3200400"/>
            <a:ext cx="523875"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5x</a:t>
            </a:r>
          </a:p>
        </p:txBody>
      </p:sp>
      <p:sp>
        <p:nvSpPr>
          <p:cNvPr id="32776" name="Text Box 13"/>
          <p:cNvSpPr txBox="1">
            <a:spLocks noChangeArrowheads="1"/>
          </p:cNvSpPr>
          <p:nvPr/>
        </p:nvSpPr>
        <p:spPr bwMode="auto">
          <a:xfrm>
            <a:off x="3200400" y="4572000"/>
            <a:ext cx="523875"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4x</a:t>
            </a:r>
          </a:p>
        </p:txBody>
      </p:sp>
      <p:sp>
        <p:nvSpPr>
          <p:cNvPr id="32777" name="AutoShape 14"/>
          <p:cNvSpPr>
            <a:spLocks/>
          </p:cNvSpPr>
          <p:nvPr/>
        </p:nvSpPr>
        <p:spPr bwMode="auto">
          <a:xfrm>
            <a:off x="7086600" y="2133600"/>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8" name="Text Box 15"/>
          <p:cNvSpPr txBox="1">
            <a:spLocks noChangeArrowheads="1"/>
          </p:cNvSpPr>
          <p:nvPr/>
        </p:nvSpPr>
        <p:spPr bwMode="auto">
          <a:xfrm>
            <a:off x="7696200" y="3276600"/>
            <a:ext cx="693738"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18x</a:t>
            </a:r>
          </a:p>
        </p:txBody>
      </p:sp>
      <p:sp>
        <p:nvSpPr>
          <p:cNvPr id="32779" name="Footer Placeholder 12"/>
          <p:cNvSpPr>
            <a:spLocks noGrp="1"/>
          </p:cNvSpPr>
          <p:nvPr>
            <p:ph type="ftr" sz="quarter" idx="10"/>
          </p:nvPr>
        </p:nvSpPr>
        <p:spPr>
          <a:xfrm>
            <a:off x="3200400" y="6248400"/>
            <a:ext cx="2895600" cy="476250"/>
          </a:xfrm>
          <a:noFill/>
        </p:spPr>
        <p:txBody>
          <a:bodyPr/>
          <a:lstStyle/>
          <a:p>
            <a:endParaRPr lang="en-US" sz="1200"/>
          </a:p>
          <a:p>
            <a:r>
              <a:rPr lang="en-US" sz="1400"/>
              <a:t>The Power of Collaboration</a:t>
            </a:r>
            <a:endParaRPr lang="en-US" sz="1400" b="0" i="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ppt_x"/>
                                          </p:val>
                                        </p:tav>
                                        <p:tav tm="100000">
                                          <p:val>
                                            <p:strVal val="#ppt_x"/>
                                          </p:val>
                                        </p:tav>
                                      </p:tavLst>
                                    </p:anim>
                                    <p:anim calcmode="lin" valueType="num">
                                      <p:cBhvr additive="base">
                                        <p:cTn id="14" dur="500" fill="hold"/>
                                        <p:tgtEl>
                                          <p:spTgt spid="3277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 fill="hold"/>
                                        <p:tgtEl>
                                          <p:spTgt spid="32775"/>
                                        </p:tgtEl>
                                        <p:attrNameLst>
                                          <p:attrName>ppt_x</p:attrName>
                                        </p:attrNameLst>
                                      </p:cBhvr>
                                      <p:tavLst>
                                        <p:tav tm="0">
                                          <p:val>
                                            <p:strVal val="#ppt_x"/>
                                          </p:val>
                                        </p:tav>
                                        <p:tav tm="100000">
                                          <p:val>
                                            <p:strVal val="#ppt_x"/>
                                          </p:val>
                                        </p:tav>
                                      </p:tavLst>
                                    </p:anim>
                                    <p:anim calcmode="lin" valueType="num">
                                      <p:cBhvr additive="base">
                                        <p:cTn id="18" dur="500" fill="hold"/>
                                        <p:tgtEl>
                                          <p:spTgt spid="3277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2778"/>
                                        </p:tgtEl>
                                        <p:attrNameLst>
                                          <p:attrName>style.visibility</p:attrName>
                                        </p:attrNameLst>
                                      </p:cBhvr>
                                      <p:to>
                                        <p:strVal val="visible"/>
                                      </p:to>
                                    </p:set>
                                    <p:anim calcmode="lin" valueType="num">
                                      <p:cBhvr additive="base">
                                        <p:cTn id="23" dur="500" fill="hold"/>
                                        <p:tgtEl>
                                          <p:spTgt spid="32778"/>
                                        </p:tgtEl>
                                        <p:attrNameLst>
                                          <p:attrName>ppt_x</p:attrName>
                                        </p:attrNameLst>
                                      </p:cBhvr>
                                      <p:tavLst>
                                        <p:tav tm="0">
                                          <p:val>
                                            <p:strVal val="#ppt_x"/>
                                          </p:val>
                                        </p:tav>
                                        <p:tav tm="100000">
                                          <p:val>
                                            <p:strVal val="#ppt_x"/>
                                          </p:val>
                                        </p:tav>
                                      </p:tavLst>
                                    </p:anim>
                                    <p:anim calcmode="lin" valueType="num">
                                      <p:cBhvr additive="base">
                                        <p:cTn id="24" dur="500" fill="hold"/>
                                        <p:tgtEl>
                                          <p:spTgt spid="3277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2777"/>
                                        </p:tgtEl>
                                        <p:attrNameLst>
                                          <p:attrName>style.visibility</p:attrName>
                                        </p:attrNameLst>
                                      </p:cBhvr>
                                      <p:to>
                                        <p:strVal val="visible"/>
                                      </p:to>
                                    </p:set>
                                    <p:anim calcmode="lin" valueType="num">
                                      <p:cBhvr additive="base">
                                        <p:cTn id="27" dur="500" fill="hold"/>
                                        <p:tgtEl>
                                          <p:spTgt spid="32777"/>
                                        </p:tgtEl>
                                        <p:attrNameLst>
                                          <p:attrName>ppt_x</p:attrName>
                                        </p:attrNameLst>
                                      </p:cBhvr>
                                      <p:tavLst>
                                        <p:tav tm="0">
                                          <p:val>
                                            <p:strVal val="#ppt_x"/>
                                          </p:val>
                                        </p:tav>
                                        <p:tav tm="100000">
                                          <p:val>
                                            <p:strVal val="#ppt_x"/>
                                          </p:val>
                                        </p:tav>
                                      </p:tavLst>
                                    </p:anim>
                                    <p:anim calcmode="lin" valueType="num">
                                      <p:cBhvr additive="base">
                                        <p:cTn id="28" dur="500" fill="hold"/>
                                        <p:tgtEl>
                                          <p:spTgt spid="3277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776"/>
                                        </p:tgtEl>
                                        <p:attrNameLst>
                                          <p:attrName>style.visibility</p:attrName>
                                        </p:attrNameLst>
                                      </p:cBhvr>
                                      <p:to>
                                        <p:strVal val="visible"/>
                                      </p:to>
                                    </p:set>
                                    <p:anim calcmode="lin" valueType="num">
                                      <p:cBhvr additive="base">
                                        <p:cTn id="33" dur="500" fill="hold"/>
                                        <p:tgtEl>
                                          <p:spTgt spid="32776"/>
                                        </p:tgtEl>
                                        <p:attrNameLst>
                                          <p:attrName>ppt_x</p:attrName>
                                        </p:attrNameLst>
                                      </p:cBhvr>
                                      <p:tavLst>
                                        <p:tav tm="0">
                                          <p:val>
                                            <p:strVal val="#ppt_x"/>
                                          </p:val>
                                        </p:tav>
                                        <p:tav tm="100000">
                                          <p:val>
                                            <p:strVal val="#ppt_x"/>
                                          </p:val>
                                        </p:tav>
                                      </p:tavLst>
                                    </p:anim>
                                    <p:anim calcmode="lin" valueType="num">
                                      <p:cBhvr additive="base">
                                        <p:cTn id="34" dur="500" fill="hold"/>
                                        <p:tgtEl>
                                          <p:spTgt spid="3277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ppt_x"/>
                                          </p:val>
                                        </p:tav>
                                        <p:tav tm="100000">
                                          <p:val>
                                            <p:strVal val="#ppt_x"/>
                                          </p:val>
                                        </p:tav>
                                      </p:tavLst>
                                    </p:anim>
                                    <p:anim calcmode="lin" valueType="num">
                                      <p:cBhvr additive="base">
                                        <p:cTn id="3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p:bldP spid="32776" grpId="0"/>
      <p:bldP spid="32777" grpId="0" animBg="1"/>
      <p:bldP spid="327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z="2800" b="1" dirty="0" smtClean="0">
                <a:ea typeface="ＭＳ Ｐゴシック" pitchFamily="34" charset="-128"/>
              </a:rPr>
              <a:t>Closing the Productivity Gap: A New Calculus</a:t>
            </a:r>
          </a:p>
        </p:txBody>
      </p:sp>
      <p:sp>
        <p:nvSpPr>
          <p:cNvPr id="25603" name="Slide Number Placeholder 3"/>
          <p:cNvSpPr>
            <a:spLocks noGrp="1"/>
          </p:cNvSpPr>
          <p:nvPr>
            <p:ph type="sldNum" sz="quarter" idx="11"/>
          </p:nvPr>
        </p:nvSpPr>
        <p:spPr bwMode="auto">
          <a:noFill/>
          <a:ln>
            <a:miter lim="800000"/>
            <a:headEnd/>
            <a:tailEnd/>
          </a:ln>
        </p:spPr>
        <p:txBody>
          <a:bodyPr/>
          <a:lstStyle/>
          <a:p>
            <a:fld id="{69A3ECF3-1615-415B-9674-5479F9E7690E}"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
        <p:nvSpPr>
          <p:cNvPr id="25604" name="TextBox 5"/>
          <p:cNvSpPr txBox="1">
            <a:spLocks noChangeArrowheads="1"/>
          </p:cNvSpPr>
          <p:nvPr/>
        </p:nvSpPr>
        <p:spPr bwMode="auto">
          <a:xfrm>
            <a:off x="685800" y="1143000"/>
            <a:ext cx="7399338" cy="830263"/>
          </a:xfrm>
          <a:prstGeom prst="rect">
            <a:avLst/>
          </a:prstGeom>
          <a:noFill/>
          <a:ln w="9525">
            <a:noFill/>
            <a:miter lim="800000"/>
            <a:headEnd/>
            <a:tailEnd/>
          </a:ln>
        </p:spPr>
        <p:txBody>
          <a:bodyPr wrap="none">
            <a:spAutoFit/>
          </a:bodyPr>
          <a:lstStyle/>
          <a:p>
            <a:r>
              <a:rPr lang="en-US"/>
              <a:t>A back of the envelop calculation for taking a $5M IT </a:t>
            </a:r>
          </a:p>
          <a:p>
            <a:r>
              <a:rPr lang="en-US"/>
              <a:t>department in a $200M NGO to $23M</a:t>
            </a:r>
          </a:p>
        </p:txBody>
      </p:sp>
      <p:pic>
        <p:nvPicPr>
          <p:cNvPr id="25605" name="Picture 4"/>
          <p:cNvPicPr>
            <a:picLocks noChangeAspect="1" noChangeArrowheads="1"/>
          </p:cNvPicPr>
          <p:nvPr/>
        </p:nvPicPr>
        <p:blipFill>
          <a:blip r:embed="rId3" cstate="print"/>
          <a:srcRect/>
          <a:stretch>
            <a:fillRect/>
          </a:stretch>
        </p:blipFill>
        <p:spPr bwMode="auto">
          <a:xfrm>
            <a:off x="914400" y="2057400"/>
            <a:ext cx="7575550" cy="3228975"/>
          </a:xfrm>
          <a:prstGeom prst="rect">
            <a:avLst/>
          </a:prstGeom>
          <a:noFill/>
          <a:ln w="9525">
            <a:noFill/>
            <a:miter lim="800000"/>
            <a:headEnd/>
            <a:tailEnd/>
          </a:ln>
        </p:spPr>
      </p:pic>
      <p:sp>
        <p:nvSpPr>
          <p:cNvPr id="10" name="Oval Callout 9"/>
          <p:cNvSpPr/>
          <p:nvPr/>
        </p:nvSpPr>
        <p:spPr>
          <a:xfrm>
            <a:off x="7239000" y="4724400"/>
            <a:ext cx="1676400" cy="1371600"/>
          </a:xfrm>
          <a:prstGeom prst="wedgeEllipseCallout">
            <a:avLst>
              <a:gd name="adj1" fmla="val -97708"/>
              <a:gd name="adj2" fmla="val -42279"/>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56</a:t>
            </a:r>
            <a:r>
              <a:rPr lang="en-US" dirty="0" smtClean="0"/>
              <a:t>%</a:t>
            </a:r>
          </a:p>
          <a:p>
            <a:pPr algn="ctr">
              <a:defRPr/>
            </a:pPr>
            <a:r>
              <a:rPr lang="en-US" dirty="0" smtClean="0"/>
              <a:t>Gap Remains</a:t>
            </a:r>
            <a:endParaRPr lang="en-US" dirty="0"/>
          </a:p>
        </p:txBody>
      </p:sp>
      <p:sp>
        <p:nvSpPr>
          <p:cNvPr id="7" name="Left Brace 6"/>
          <p:cNvSpPr/>
          <p:nvPr/>
        </p:nvSpPr>
        <p:spPr>
          <a:xfrm>
            <a:off x="640081" y="2438400"/>
            <a:ext cx="198119" cy="685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3300"/>
              </a:solidFill>
            </a:endParaRPr>
          </a:p>
        </p:txBody>
      </p:sp>
      <p:sp>
        <p:nvSpPr>
          <p:cNvPr id="8" name="TextBox 7"/>
          <p:cNvSpPr txBox="1"/>
          <p:nvPr/>
        </p:nvSpPr>
        <p:spPr>
          <a:xfrm rot="16200000">
            <a:off x="-620152" y="2591915"/>
            <a:ext cx="1914438" cy="369332"/>
          </a:xfrm>
          <a:prstGeom prst="rect">
            <a:avLst/>
          </a:prstGeom>
          <a:noFill/>
        </p:spPr>
        <p:txBody>
          <a:bodyPr wrap="square" rtlCol="0">
            <a:spAutoFit/>
          </a:bodyPr>
          <a:lstStyle/>
          <a:p>
            <a:pPr algn="ctr"/>
            <a:r>
              <a:rPr lang="en-US" b="1" dirty="0" smtClean="0">
                <a:solidFill>
                  <a:srgbClr val="FF3300"/>
                </a:solidFill>
              </a:rPr>
              <a:t>Charity Factor</a:t>
            </a:r>
            <a:endParaRPr lang="en-US" b="1" dirty="0">
              <a:solidFill>
                <a:srgbClr val="FF3300"/>
              </a:solidFill>
            </a:endParaRPr>
          </a:p>
        </p:txBody>
      </p:sp>
      <p:sp>
        <p:nvSpPr>
          <p:cNvPr id="9" name="TextBox 8"/>
          <p:cNvSpPr txBox="1"/>
          <p:nvPr/>
        </p:nvSpPr>
        <p:spPr>
          <a:xfrm rot="16200000">
            <a:off x="7511534" y="3549134"/>
            <a:ext cx="2743200" cy="369332"/>
          </a:xfrm>
          <a:prstGeom prst="rect">
            <a:avLst/>
          </a:prstGeom>
          <a:noFill/>
        </p:spPr>
        <p:txBody>
          <a:bodyPr wrap="square" rtlCol="0">
            <a:spAutoFit/>
          </a:bodyPr>
          <a:lstStyle/>
          <a:p>
            <a:pPr algn="ctr"/>
            <a:r>
              <a:rPr lang="en-US" b="1" dirty="0" smtClean="0">
                <a:solidFill>
                  <a:srgbClr val="FF3300"/>
                </a:solidFill>
              </a:rPr>
              <a:t>Collaboration Factor</a:t>
            </a:r>
            <a:endParaRPr lang="en-US" b="1" dirty="0">
              <a:solidFill>
                <a:srgbClr val="FF3300"/>
              </a:solidFill>
            </a:endParaRPr>
          </a:p>
        </p:txBody>
      </p:sp>
      <p:sp>
        <p:nvSpPr>
          <p:cNvPr id="11" name="Right Brace 10"/>
          <p:cNvSpPr/>
          <p:nvPr/>
        </p:nvSpPr>
        <p:spPr>
          <a:xfrm>
            <a:off x="8458200" y="3124200"/>
            <a:ext cx="228600" cy="1066800"/>
          </a:xfrm>
          <a:prstGeom prst="rightBrace">
            <a:avLst/>
          </a:prstGeom>
          <a:ln w="254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ooter Placeholder 5"/>
          <p:cNvSpPr>
            <a:spLocks noGrp="1"/>
          </p:cNvSpPr>
          <p:nvPr>
            <p:ph type="ftr" sz="quarter" idx="10"/>
          </p:nvPr>
        </p:nvSpPr>
        <p:spPr>
          <a:xfrm>
            <a:off x="3200400" y="6229350"/>
            <a:ext cx="2895600" cy="476250"/>
          </a:xfrm>
          <a:noFill/>
        </p:spPr>
        <p:txBody>
          <a:bodyPr/>
          <a:lstStyle/>
          <a:p>
            <a:endParaRPr lang="en-US" sz="1200" dirty="0"/>
          </a:p>
          <a:p>
            <a:r>
              <a:rPr lang="en-US" sz="1200" dirty="0"/>
              <a:t>The Power of Collaboration</a:t>
            </a:r>
            <a:endParaRPr lang="en-US" sz="1200" b="0"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b="1" dirty="0" smtClean="0"/>
              <a:t>Leveling</a:t>
            </a:r>
            <a:r>
              <a:rPr lang="en-US" sz="3200" b="1" baseline="0" dirty="0" smtClean="0"/>
              <a:t> the NGO - Corp IT Playing Field</a:t>
            </a:r>
            <a:endParaRPr lang="en-US" sz="3200" b="1" dirty="0"/>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4B4F2654-8C2B-4EB5-AF91-09AA0906B3D7}" type="slidenum">
              <a:rPr lang="en-US" smtClean="0"/>
              <a:pPr>
                <a:defRPr/>
              </a:pPr>
              <a:t>18</a:t>
            </a:fld>
            <a:endParaRPr lang="en-US"/>
          </a:p>
        </p:txBody>
      </p:sp>
      <p:graphicFrame>
        <p:nvGraphicFramePr>
          <p:cNvPr id="8" name="Chart 7"/>
          <p:cNvGraphicFramePr/>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5"/>
          <p:cNvSpPr>
            <a:spLocks noGrp="1"/>
          </p:cNvSpPr>
          <p:nvPr>
            <p:ph type="ftr" sz="quarter" idx="10"/>
          </p:nvPr>
        </p:nvSpPr>
        <p:spPr>
          <a:xfrm>
            <a:off x="3200400" y="6229350"/>
            <a:ext cx="2895600" cy="476250"/>
          </a:xfrm>
          <a:noFill/>
        </p:spPr>
        <p:txBody>
          <a:bodyPr/>
          <a:lstStyle/>
          <a:p>
            <a:endParaRPr lang="en-US" sz="1200" dirty="0"/>
          </a:p>
          <a:p>
            <a:r>
              <a:rPr lang="en-US" sz="1200" dirty="0"/>
              <a:t>The Power of Collaboration</a:t>
            </a:r>
            <a:endParaRPr lang="en-US" sz="1200" b="0" i="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a:xfrm>
            <a:off x="6019800" y="6229350"/>
            <a:ext cx="2895600" cy="476250"/>
          </a:xfrm>
          <a:noFill/>
        </p:spPr>
        <p:txBody>
          <a:bodyPr/>
          <a:lstStyle/>
          <a:p>
            <a:fld id="{5D317088-210B-401D-AE47-DF91336EC8F1}" type="slidenum">
              <a:rPr lang="en-US"/>
              <a:pPr/>
              <a:t>19</a:t>
            </a:fld>
            <a:endParaRPr lang="en-US"/>
          </a:p>
        </p:txBody>
      </p:sp>
      <p:sp>
        <p:nvSpPr>
          <p:cNvPr id="33795" name="Rectangle 2"/>
          <p:cNvSpPr>
            <a:spLocks noGrp="1" noChangeArrowheads="1"/>
          </p:cNvSpPr>
          <p:nvPr>
            <p:ph type="body" idx="4294967295"/>
          </p:nvPr>
        </p:nvSpPr>
        <p:spPr>
          <a:xfrm>
            <a:off x="530225" y="914400"/>
            <a:ext cx="8156575" cy="5059363"/>
          </a:xfrm>
        </p:spPr>
        <p:txBody>
          <a:bodyPr/>
          <a:lstStyle/>
          <a:p>
            <a:pPr>
              <a:buFontTx/>
              <a:buNone/>
            </a:pPr>
            <a:r>
              <a:rPr lang="en-US" smtClean="0">
                <a:latin typeface="Calibri" pitchFamily="34" charset="0"/>
                <a:ea typeface="ＭＳ Ｐゴシック" pitchFamily="-65" charset="-128"/>
                <a:cs typeface="Calibri" pitchFamily="34" charset="0"/>
              </a:rPr>
              <a:t>IF</a:t>
            </a:r>
          </a:p>
          <a:p>
            <a:r>
              <a:rPr lang="en-US" smtClean="0">
                <a:latin typeface="Calibri" pitchFamily="34" charset="0"/>
                <a:ea typeface="ＭＳ Ｐゴシック" pitchFamily="-65" charset="-128"/>
                <a:cs typeface="Calibri" pitchFamily="34" charset="0"/>
              </a:rPr>
              <a:t>57% of ERP projects don't realize their ROI </a:t>
            </a:r>
            <a:r>
              <a:rPr lang="en-US" sz="2800" i="1" smtClean="0">
                <a:latin typeface="Calibri" pitchFamily="34" charset="0"/>
                <a:ea typeface="ＭＳ Ｐゴシック" pitchFamily="-65" charset="-128"/>
                <a:cs typeface="Calibri" pitchFamily="34" charset="0"/>
              </a:rPr>
              <a:t>(Nucleus Research) </a:t>
            </a:r>
          </a:p>
          <a:p>
            <a:r>
              <a:rPr lang="en-US" smtClean="0">
                <a:latin typeface="Calibri" pitchFamily="34" charset="0"/>
                <a:ea typeface="ＭＳ Ｐゴシック" pitchFamily="-65" charset="-128"/>
                <a:cs typeface="Calibri" pitchFamily="34" charset="0"/>
              </a:rPr>
              <a:t>66% IT projects fail </a:t>
            </a:r>
            <a:r>
              <a:rPr lang="en-US" sz="2800" i="1" smtClean="0">
                <a:latin typeface="Calibri" pitchFamily="34" charset="0"/>
                <a:ea typeface="ＭＳ Ｐゴシック" pitchFamily="-65" charset="-128"/>
                <a:cs typeface="Calibri" pitchFamily="34" charset="0"/>
              </a:rPr>
              <a:t>(Standish Chaos DB)</a:t>
            </a:r>
            <a:r>
              <a:rPr lang="en-US" smtClean="0">
                <a:latin typeface="Calibri" pitchFamily="34" charset="0"/>
                <a:ea typeface="ＭＳ Ｐゴシック" pitchFamily="-65" charset="-128"/>
                <a:cs typeface="Calibri" pitchFamily="34" charset="0"/>
              </a:rPr>
              <a:t> </a:t>
            </a:r>
          </a:p>
          <a:p>
            <a:r>
              <a:rPr lang="en-US" smtClean="0">
                <a:latin typeface="Calibri" pitchFamily="34" charset="0"/>
                <a:ea typeface="ＭＳ Ｐゴシック" pitchFamily="-65" charset="-128"/>
                <a:cs typeface="Calibri" pitchFamily="34" charset="0"/>
              </a:rPr>
              <a:t>NGOs spend a 20th what corporations do </a:t>
            </a:r>
            <a:r>
              <a:rPr lang="en-US" sz="2800" i="1" smtClean="0">
                <a:latin typeface="Calibri" pitchFamily="34" charset="0"/>
                <a:ea typeface="ＭＳ Ｐゴシック" pitchFamily="-65" charset="-128"/>
                <a:cs typeface="Calibri" pitchFamily="34" charset="0"/>
              </a:rPr>
              <a:t>(Tuck survey)</a:t>
            </a:r>
          </a:p>
          <a:p>
            <a:r>
              <a:rPr lang="en-US" smtClean="0">
                <a:latin typeface="Calibri" pitchFamily="34" charset="0"/>
                <a:ea typeface="ＭＳ Ｐゴシック" pitchFamily="-65" charset="-128"/>
                <a:cs typeface="Calibri" pitchFamily="34" charset="0"/>
              </a:rPr>
              <a:t>And we are spending donors’ dollars</a:t>
            </a:r>
          </a:p>
          <a:p>
            <a:pPr>
              <a:buFontTx/>
              <a:buNone/>
            </a:pPr>
            <a:r>
              <a:rPr lang="en-US" smtClean="0">
                <a:latin typeface="Calibri" pitchFamily="34" charset="0"/>
                <a:ea typeface="ＭＳ Ｐゴシック" pitchFamily="-65" charset="-128"/>
                <a:cs typeface="Calibri" pitchFamily="34" charset="0"/>
              </a:rPr>
              <a:t>THEN </a:t>
            </a:r>
          </a:p>
          <a:p>
            <a:r>
              <a:rPr lang="en-US" smtClean="0">
                <a:latin typeface="Calibri" pitchFamily="34" charset="0"/>
                <a:ea typeface="ＭＳ Ｐゴシック" pitchFamily="-65" charset="-128"/>
                <a:cs typeface="Calibri" pitchFamily="34" charset="0"/>
              </a:rPr>
              <a:t>We must find a better way... </a:t>
            </a:r>
          </a:p>
        </p:txBody>
      </p:sp>
      <p:sp>
        <p:nvSpPr>
          <p:cNvPr id="33796" name="Rectangle 3"/>
          <p:cNvSpPr>
            <a:spLocks noGrp="1" noChangeArrowheads="1"/>
          </p:cNvSpPr>
          <p:nvPr>
            <p:ph type="title" idx="4294967295"/>
          </p:nvPr>
        </p:nvSpPr>
        <p:spPr>
          <a:xfrm>
            <a:off x="0" y="-76200"/>
            <a:ext cx="9220200" cy="914400"/>
          </a:xfrm>
        </p:spPr>
        <p:txBody>
          <a:bodyPr anchor="b"/>
          <a:lstStyle/>
          <a:p>
            <a:pPr algn="ctr"/>
            <a:r>
              <a:rPr lang="en-US" sz="3200" smtClean="0">
                <a:latin typeface="Calibri" pitchFamily="34" charset="0"/>
                <a:ea typeface="ＭＳ Ｐゴシック" pitchFamily="-65" charset="-128"/>
                <a:cs typeface="Calibri" pitchFamily="34" charset="0"/>
              </a:rPr>
              <a:t>Non Profit IT Departments Can’t Play the Odds</a:t>
            </a:r>
          </a:p>
        </p:txBody>
      </p:sp>
      <p:sp>
        <p:nvSpPr>
          <p:cNvPr id="33797" name="Footer Placeholder 5"/>
          <p:cNvSpPr>
            <a:spLocks noGrp="1"/>
          </p:cNvSpPr>
          <p:nvPr>
            <p:ph type="ftr" sz="quarter" idx="10"/>
          </p:nvPr>
        </p:nvSpPr>
        <p:spPr>
          <a:noFill/>
        </p:spPr>
        <p:txBody>
          <a:bodyPr/>
          <a:lstStyle/>
          <a:p>
            <a:endParaRPr lang="en-US" sz="1200" dirty="0"/>
          </a:p>
          <a:p>
            <a:r>
              <a:rPr lang="en-US" sz="1200" dirty="0"/>
              <a:t>The Power of Collaboration</a:t>
            </a:r>
            <a:endParaRPr lang="en-US" sz="1200" b="0" i="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791200" y="6305550"/>
            <a:ext cx="2895600" cy="476250"/>
          </a:xfrm>
        </p:spPr>
        <p:txBody>
          <a:bodyPr/>
          <a:lstStyle/>
          <a:p>
            <a:pPr algn="r"/>
            <a:fld id="{409BC601-F587-4276-965F-C6930D8AE156}" type="slidenum">
              <a:rPr lang="en-US" i="0">
                <a:solidFill>
                  <a:schemeClr val="tx1"/>
                </a:solidFill>
              </a:rPr>
              <a:pPr algn="r"/>
              <a:t>2</a:t>
            </a:fld>
            <a:endParaRPr lang="en-US" i="0" dirty="0">
              <a:solidFill>
                <a:schemeClr val="tx1"/>
              </a:solidFill>
            </a:endParaRPr>
          </a:p>
        </p:txBody>
      </p:sp>
      <p:sp>
        <p:nvSpPr>
          <p:cNvPr id="103426" name="Rectangle 2"/>
          <p:cNvSpPr>
            <a:spLocks noGrp="1" noChangeArrowheads="1"/>
          </p:cNvSpPr>
          <p:nvPr>
            <p:ph type="title"/>
          </p:nvPr>
        </p:nvSpPr>
        <p:spPr/>
        <p:txBody>
          <a:bodyPr/>
          <a:lstStyle/>
          <a:p>
            <a:r>
              <a:rPr lang="en-US"/>
              <a:t>Three Take-aways</a:t>
            </a:r>
          </a:p>
        </p:txBody>
      </p:sp>
      <p:sp>
        <p:nvSpPr>
          <p:cNvPr id="103427" name="Rectangle 3"/>
          <p:cNvSpPr>
            <a:spLocks noGrp="1" noChangeArrowheads="1"/>
          </p:cNvSpPr>
          <p:nvPr>
            <p:ph type="body" idx="1"/>
          </p:nvPr>
        </p:nvSpPr>
        <p:spPr>
          <a:xfrm>
            <a:off x="304800" y="1066800"/>
            <a:ext cx="8534400" cy="5029200"/>
          </a:xfrm>
        </p:spPr>
        <p:txBody>
          <a:bodyPr/>
          <a:lstStyle/>
          <a:p>
            <a:pPr>
              <a:lnSpc>
                <a:spcPct val="90000"/>
              </a:lnSpc>
            </a:pPr>
            <a:r>
              <a:rPr lang="en-US" dirty="0"/>
              <a:t>IT Strategy at an NGO is about capacity building and moving the agenda up the strategy pyramid to mission-moving applications</a:t>
            </a:r>
          </a:p>
          <a:p>
            <a:pPr>
              <a:lnSpc>
                <a:spcPct val="90000"/>
              </a:lnSpc>
            </a:pPr>
            <a:r>
              <a:rPr lang="en-US" dirty="0"/>
              <a:t>NGOs cannot follow in the footsteps of corporations; we need to stand on their shoulders</a:t>
            </a:r>
          </a:p>
          <a:p>
            <a:pPr>
              <a:lnSpc>
                <a:spcPct val="90000"/>
              </a:lnSpc>
            </a:pPr>
            <a:r>
              <a:rPr lang="en-US" dirty="0" smtClean="0"/>
              <a:t>To succeed </a:t>
            </a:r>
            <a:r>
              <a:rPr lang="en-US" dirty="0" smtClean="0"/>
              <a:t>we </a:t>
            </a:r>
            <a:r>
              <a:rPr lang="en-US" dirty="0" smtClean="0"/>
              <a:t>need to partner and experiment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330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304800"/>
            <a:ext cx="8229600" cy="1325563"/>
          </a:xfrm>
        </p:spPr>
        <p:txBody>
          <a:bodyPr anchor="b"/>
          <a:lstStyle/>
          <a:p>
            <a:pPr algn="ctr"/>
            <a:r>
              <a:rPr lang="en-US" smtClean="0">
                <a:solidFill>
                  <a:schemeClr val="bg1"/>
                </a:solidFill>
                <a:latin typeface="Calibri" pitchFamily="34" charset="0"/>
                <a:ea typeface="ＭＳ Ｐゴシック" pitchFamily="-65" charset="-128"/>
                <a:cs typeface="Calibri" pitchFamily="34" charset="0"/>
              </a:rPr>
              <a:t>Key Conclusion: </a:t>
            </a:r>
            <a:r>
              <a:rPr lang="en-US" i="1" smtClean="0">
                <a:solidFill>
                  <a:schemeClr val="bg1"/>
                </a:solidFill>
                <a:latin typeface="Calibri" pitchFamily="34" charset="0"/>
                <a:ea typeface="ＭＳ Ｐゴシック" pitchFamily="-65" charset="-128"/>
                <a:cs typeface="Calibri" pitchFamily="34" charset="0"/>
              </a:rPr>
              <a:t>we can’t do it alone</a:t>
            </a:r>
            <a:endParaRPr lang="en-US" smtClean="0">
              <a:solidFill>
                <a:schemeClr val="bg1"/>
              </a:solidFill>
              <a:ea typeface="ＭＳ Ｐゴシック" pitchFamily="-65" charset="-128"/>
              <a:cs typeface="Calibri" pitchFamily="34" charset="0"/>
            </a:endParaRPr>
          </a:p>
        </p:txBody>
      </p:sp>
      <p:sp>
        <p:nvSpPr>
          <p:cNvPr id="34819" name="Rectangle 3"/>
          <p:cNvSpPr>
            <a:spLocks noGrp="1" noChangeArrowheads="1"/>
          </p:cNvSpPr>
          <p:nvPr>
            <p:ph type="body" idx="4294967295"/>
          </p:nvPr>
        </p:nvSpPr>
        <p:spPr/>
        <p:txBody>
          <a:bodyPr/>
          <a:lstStyle/>
          <a:p>
            <a:pPr>
              <a:buFontTx/>
              <a:buNone/>
            </a:pPr>
            <a:r>
              <a:rPr lang="en-US" smtClean="0">
                <a:ea typeface="ＭＳ Ｐゴシック" pitchFamily="-65" charset="-128"/>
              </a:rPr>
              <a:t>	</a:t>
            </a:r>
          </a:p>
          <a:p>
            <a:pPr>
              <a:buFontTx/>
              <a:buNone/>
            </a:pPr>
            <a:r>
              <a:rPr lang="en-US" smtClean="0">
                <a:ea typeface="ＭＳ Ｐゴシック" pitchFamily="-65" charset="-128"/>
              </a:rPr>
              <a:t>	</a:t>
            </a:r>
          </a:p>
          <a:p>
            <a:pPr>
              <a:buFontTx/>
              <a:buNone/>
            </a:pPr>
            <a:r>
              <a:rPr lang="en-US" smtClean="0">
                <a:ea typeface="ＭＳ Ｐゴシック" pitchFamily="-65" charset="-128"/>
              </a:rPr>
              <a:t>	</a:t>
            </a:r>
            <a:r>
              <a:rPr lang="en-US" smtClean="0">
                <a:solidFill>
                  <a:schemeClr val="bg1"/>
                </a:solidFill>
                <a:ea typeface="ＭＳ Ｐゴシック" pitchFamily="-65" charset="-128"/>
              </a:rPr>
              <a:t>Even if we tripled IT spending, we will still be playing catch-up for just keeping the lights on.</a:t>
            </a:r>
          </a:p>
          <a:p>
            <a:pPr>
              <a:buFontTx/>
              <a:buNone/>
            </a:pPr>
            <a:endParaRPr lang="en-US" smtClean="0">
              <a:solidFill>
                <a:schemeClr val="bg1"/>
              </a:solidFill>
              <a:ea typeface="ＭＳ Ｐゴシック" pitchFamily="-65" charset="-128"/>
            </a:endParaRPr>
          </a:p>
          <a:p>
            <a:pPr>
              <a:buFontTx/>
              <a:buNone/>
            </a:pPr>
            <a:r>
              <a:rPr lang="en-US" smtClean="0">
                <a:solidFill>
                  <a:schemeClr val="bg1"/>
                </a:solidFill>
                <a:ea typeface="ＭＳ Ｐゴシック" pitchFamily="-65" charset="-128"/>
              </a:rPr>
              <a:t>	And</a:t>
            </a:r>
            <a:r>
              <a:rPr lang="en-US" smtClean="0">
                <a:solidFill>
                  <a:schemeClr val="bg1"/>
                </a:solidFill>
                <a:latin typeface="Gill Sans MT" pitchFamily="34" charset="0"/>
                <a:ea typeface="ＭＳ Ｐゴシック" pitchFamily="-65" charset="-128"/>
              </a:rPr>
              <a:t>…</a:t>
            </a:r>
            <a:endParaRPr lang="en-US" smtClean="0">
              <a:solidFill>
                <a:schemeClr val="bg1"/>
              </a:solidFill>
              <a:ea typeface="ＭＳ Ｐゴシック" pitchFamily="-65" charset="-128"/>
            </a:endParaRPr>
          </a:p>
          <a:p>
            <a:endParaRPr lang="en-US" smtClean="0">
              <a:solidFill>
                <a:schemeClr val="bg1"/>
              </a:solidFill>
              <a:ea typeface="ＭＳ Ｐゴシック" pitchFamily="-65" charset="-128"/>
            </a:endParaRPr>
          </a:p>
        </p:txBody>
      </p:sp>
      <p:sp>
        <p:nvSpPr>
          <p:cNvPr id="34820" name="Slide Number Placeholder 4"/>
          <p:cNvSpPr>
            <a:spLocks noGrp="1"/>
          </p:cNvSpPr>
          <p:nvPr>
            <p:ph type="sldNum" sz="quarter" idx="11"/>
          </p:nvPr>
        </p:nvSpPr>
        <p:spPr>
          <a:noFill/>
        </p:spPr>
        <p:txBody>
          <a:bodyPr/>
          <a:lstStyle/>
          <a:p>
            <a:fld id="{32F98794-F121-403E-9B3A-108F5D152DCA}" type="slidenum">
              <a:rPr lang="en-US">
                <a:solidFill>
                  <a:schemeClr val="bg1"/>
                </a:solidFill>
              </a:rPr>
              <a:pPr/>
              <a:t>20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idx="1"/>
          </p:nvPr>
        </p:nvSpPr>
        <p:spPr/>
        <p:txBody>
          <a:bodyPr/>
          <a:lstStyle/>
          <a:p>
            <a:pPr>
              <a:buFontTx/>
              <a:buNone/>
            </a:pPr>
            <a:endParaRPr lang="en-US" b="1" smtClean="0">
              <a:solidFill>
                <a:srgbClr val="FF0000"/>
              </a:solidFill>
              <a:ea typeface="ＭＳ Ｐゴシック" pitchFamily="-65" charset="-128"/>
            </a:endParaRPr>
          </a:p>
          <a:p>
            <a:pPr>
              <a:spcAft>
                <a:spcPct val="25000"/>
              </a:spcAft>
              <a:buFontTx/>
              <a:buNone/>
            </a:pPr>
            <a:r>
              <a:rPr lang="en-US" smtClean="0">
                <a:solidFill>
                  <a:srgbClr val="FF0000"/>
                </a:solidFill>
                <a:ea typeface="ＭＳ Ｐゴシック" pitchFamily="-65" charset="-128"/>
              </a:rPr>
              <a:t>	</a:t>
            </a:r>
            <a:r>
              <a:rPr lang="en-US" smtClean="0">
                <a:solidFill>
                  <a:srgbClr val="0049DA"/>
                </a:solidFill>
                <a:ea typeface="ＭＳ Ｐゴシック" pitchFamily="-65" charset="-128"/>
              </a:rPr>
              <a:t>It’s more a commodity each day</a:t>
            </a:r>
          </a:p>
          <a:p>
            <a:pPr>
              <a:spcAft>
                <a:spcPct val="25000"/>
              </a:spcAft>
              <a:buFontTx/>
              <a:buNone/>
            </a:pPr>
            <a:r>
              <a:rPr lang="en-US" smtClean="0">
                <a:solidFill>
                  <a:srgbClr val="0049DA"/>
                </a:solidFill>
                <a:ea typeface="ＭＳ Ｐゴシック" pitchFamily="-65" charset="-128"/>
              </a:rPr>
              <a:t>	“We can't get close to what Google and Amazon can do in their data centers” </a:t>
            </a:r>
            <a:r>
              <a:rPr lang="en-US" sz="2800" i="1" smtClean="0">
                <a:solidFill>
                  <a:srgbClr val="0049DA"/>
                </a:solidFill>
                <a:ea typeface="ＭＳ Ｐゴシック" pitchFamily="-65" charset="-128"/>
              </a:rPr>
              <a:t>–Peter Cochrane</a:t>
            </a:r>
          </a:p>
          <a:p>
            <a:pPr>
              <a:buFontTx/>
              <a:buNone/>
            </a:pPr>
            <a:r>
              <a:rPr lang="en-US" smtClean="0">
                <a:solidFill>
                  <a:srgbClr val="FF0000"/>
                </a:solidFill>
                <a:ea typeface="ＭＳ Ｐゴシック" pitchFamily="-65" charset="-128"/>
              </a:rPr>
              <a:t>	</a:t>
            </a:r>
          </a:p>
          <a:p>
            <a:pPr>
              <a:buFontTx/>
              <a:buNone/>
            </a:pPr>
            <a:endParaRPr lang="en-US" smtClean="0">
              <a:solidFill>
                <a:srgbClr val="FF0000"/>
              </a:solidFill>
              <a:ea typeface="ＭＳ Ｐゴシック" pitchFamily="-65" charset="-128"/>
            </a:endParaRPr>
          </a:p>
        </p:txBody>
      </p:sp>
      <p:sp>
        <p:nvSpPr>
          <p:cNvPr id="35843" name="Rectangle 5"/>
          <p:cNvSpPr>
            <a:spLocks noGrp="1"/>
          </p:cNvSpPr>
          <p:nvPr>
            <p:ph type="title"/>
          </p:nvPr>
        </p:nvSpPr>
        <p:spPr/>
        <p:txBody>
          <a:bodyPr/>
          <a:lstStyle/>
          <a:p>
            <a:r>
              <a:rPr lang="en-US" smtClean="0">
                <a:solidFill>
                  <a:srgbClr val="FF0000"/>
                </a:solidFill>
                <a:latin typeface="Calibri" pitchFamily="34" charset="0"/>
                <a:ea typeface="ＭＳ Ｐゴシック" pitchFamily="-65" charset="-128"/>
              </a:rPr>
              <a:t>Keeping the Lights-On is Irrelevant</a:t>
            </a:r>
          </a:p>
        </p:txBody>
      </p:sp>
      <p:sp>
        <p:nvSpPr>
          <p:cNvPr id="35844" name="Slide Number Placeholder 3"/>
          <p:cNvSpPr>
            <a:spLocks noGrp="1"/>
          </p:cNvSpPr>
          <p:nvPr>
            <p:ph type="sldNum" sz="quarter" idx="11"/>
          </p:nvPr>
        </p:nvSpPr>
        <p:spPr>
          <a:noFill/>
        </p:spPr>
        <p:txBody>
          <a:bodyPr/>
          <a:lstStyle/>
          <a:p>
            <a:fld id="{932DA276-21DE-4BA9-A314-329561B03E80}" type="slidenum">
              <a:rPr lang="en-US"/>
              <a:pPr/>
              <a:t>21</a:t>
            </a:fld>
            <a:endParaRPr lang="en-US"/>
          </a:p>
        </p:txBody>
      </p:sp>
      <p:sp>
        <p:nvSpPr>
          <p:cNvPr id="35845" name="Footer Placeholder 4"/>
          <p:cNvSpPr>
            <a:spLocks noGrp="1"/>
          </p:cNvSpPr>
          <p:nvPr>
            <p:ph type="ftr" sz="quarter" idx="10"/>
          </p:nvPr>
        </p:nvSpPr>
        <p:spPr>
          <a:noFill/>
        </p:spPr>
        <p:txBody>
          <a:bodyPr/>
          <a:lstStyle/>
          <a:p>
            <a:endParaRPr lang="en-US" dirty="0"/>
          </a:p>
          <a:p>
            <a:r>
              <a:rPr lang="en-US" dirty="0"/>
              <a:t>The Power of Collaboration</a:t>
            </a:r>
            <a:endParaRPr lang="en-US" b="0" i="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0" y="76200"/>
            <a:ext cx="9220200" cy="914400"/>
          </a:xfrm>
        </p:spPr>
        <p:txBody>
          <a:bodyPr/>
          <a:lstStyle/>
          <a:p>
            <a:r>
              <a:rPr lang="en-US" smtClean="0">
                <a:latin typeface="Calibri" pitchFamily="34" charset="0"/>
                <a:ea typeface="ＭＳ Ｐゴシック" pitchFamily="-65" charset="-128"/>
              </a:rPr>
              <a:t>We Need to Push the Pyramid at Both Ends</a:t>
            </a:r>
          </a:p>
        </p:txBody>
      </p:sp>
      <p:sp>
        <p:nvSpPr>
          <p:cNvPr id="36867"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36868" name="AcnBodyText_ID_307207"/>
          <p:cNvSpPr>
            <a:spLocks noChangeArrowheads="1"/>
          </p:cNvSpPr>
          <p:nvPr>
            <p:custDataLst>
              <p:tags r:id="rId1"/>
            </p:custDataLst>
          </p:nvPr>
        </p:nvSpPr>
        <p:spPr bwMode="gray">
          <a:xfrm rot="-5400000">
            <a:off x="-546893" y="3320256"/>
            <a:ext cx="2544762" cy="212725"/>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pPr>
            <a:r>
              <a:rPr lang="en-US" sz="1400" b="1">
                <a:solidFill>
                  <a:schemeClr val="bg1"/>
                </a:solidFill>
                <a:latin typeface="Calibri" pitchFamily="34" charset="0"/>
              </a:rPr>
              <a:t>Increasing Impact for Beneficiaries</a:t>
            </a:r>
          </a:p>
        </p:txBody>
      </p:sp>
      <p:sp>
        <p:nvSpPr>
          <p:cNvPr id="36869"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6870"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36871"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36872"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36873" name="AcnBodyText_ID_307217"/>
          <p:cNvSpPr>
            <a:spLocks noChangeArrowheads="1"/>
          </p:cNvSpPr>
          <p:nvPr>
            <p:custDataLst>
              <p:tags r:id="rId2"/>
            </p:custDataLst>
          </p:nvPr>
        </p:nvSpPr>
        <p:spPr bwMode="gray">
          <a:xfrm>
            <a:off x="3330575" y="5045075"/>
            <a:ext cx="2065338" cy="46831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FOUNDATIONAL</a:t>
            </a:r>
          </a:p>
          <a:p>
            <a:pPr marL="342900" indent="-342900" algn="ctr" defTabSz="457200" eaLnBrk="0" hangingPunct="0">
              <a:spcBef>
                <a:spcPct val="20000"/>
              </a:spcBef>
              <a:buFont typeface="Arial" charset="0"/>
              <a:buNone/>
            </a:pPr>
            <a:r>
              <a:rPr lang="en-US" sz="1400" b="1">
                <a:latin typeface="Calibri" pitchFamily="34" charset="0"/>
              </a:rPr>
              <a:t>“Keeping the Lights On”</a:t>
            </a:r>
          </a:p>
        </p:txBody>
      </p:sp>
      <p:sp>
        <p:nvSpPr>
          <p:cNvPr id="36874" name="AcnBodyText_ID_307217"/>
          <p:cNvSpPr>
            <a:spLocks noChangeArrowheads="1"/>
          </p:cNvSpPr>
          <p:nvPr>
            <p:custDataLst>
              <p:tags r:id="rId3"/>
            </p:custDataLst>
          </p:nvPr>
        </p:nvSpPr>
        <p:spPr bwMode="gray">
          <a:xfrm>
            <a:off x="3054350" y="4176713"/>
            <a:ext cx="2667000" cy="46831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OPERATIONAL</a:t>
            </a:r>
          </a:p>
          <a:p>
            <a:pPr marL="342900" indent="-342900" algn="ctr" defTabSz="457200" eaLnBrk="0" hangingPunct="0">
              <a:spcBef>
                <a:spcPct val="20000"/>
              </a:spcBef>
              <a:buFont typeface="Arial" charset="0"/>
              <a:buNone/>
            </a:pPr>
            <a:r>
              <a:rPr lang="en-US" sz="1400" b="1">
                <a:latin typeface="Calibri" pitchFamily="34" charset="0"/>
              </a:rPr>
              <a:t>“Helping the Organization Run”</a:t>
            </a:r>
          </a:p>
        </p:txBody>
      </p:sp>
      <p:sp>
        <p:nvSpPr>
          <p:cNvPr id="36875" name="AcnBodyText_ID_307217"/>
          <p:cNvSpPr>
            <a:spLocks noChangeArrowheads="1"/>
          </p:cNvSpPr>
          <p:nvPr>
            <p:custDataLst>
              <p:tags r:id="rId4"/>
            </p:custDataLst>
          </p:nvPr>
        </p:nvSpPr>
        <p:spPr bwMode="gray">
          <a:xfrm>
            <a:off x="3017838" y="3263900"/>
            <a:ext cx="2693987" cy="46831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PROGRAM</a:t>
            </a:r>
          </a:p>
          <a:p>
            <a:pPr marL="342900" indent="-342900" algn="ctr" defTabSz="457200" eaLnBrk="0" hangingPunct="0">
              <a:spcBef>
                <a:spcPct val="20000"/>
              </a:spcBef>
              <a:buFont typeface="Arial" charset="0"/>
              <a:buNone/>
            </a:pPr>
            <a:r>
              <a:rPr lang="en-US" sz="1400" b="1">
                <a:latin typeface="Calibri" pitchFamily="34" charset="0"/>
              </a:rPr>
              <a:t>“Improving Program Delivery”</a:t>
            </a:r>
          </a:p>
        </p:txBody>
      </p:sp>
      <p:sp>
        <p:nvSpPr>
          <p:cNvPr id="36876" name="AcnBodyText_ID_307217"/>
          <p:cNvSpPr>
            <a:spLocks noChangeArrowheads="1"/>
          </p:cNvSpPr>
          <p:nvPr>
            <p:custDataLst>
              <p:tags r:id="rId5"/>
            </p:custDataLst>
          </p:nvPr>
        </p:nvSpPr>
        <p:spPr bwMode="gray">
          <a:xfrm>
            <a:off x="3040063" y="2290763"/>
            <a:ext cx="2693987" cy="46831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BENEFICIARY</a:t>
            </a:r>
          </a:p>
          <a:p>
            <a:pPr marL="342900" indent="-342900" algn="ctr" defTabSz="457200" eaLnBrk="0" hangingPunct="0">
              <a:spcBef>
                <a:spcPct val="20000"/>
              </a:spcBef>
              <a:buFont typeface="Arial" charset="0"/>
              <a:buNone/>
            </a:pPr>
            <a:r>
              <a:rPr lang="en-US" sz="1400" b="1">
                <a:latin typeface="Calibri" pitchFamily="34" charset="0"/>
              </a:rPr>
              <a:t>“Differentiating”</a:t>
            </a:r>
          </a:p>
        </p:txBody>
      </p:sp>
      <p:sp>
        <p:nvSpPr>
          <p:cNvPr id="36877"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6878"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6879" name="AcnBodyText_ID_531484"/>
          <p:cNvSpPr>
            <a:spLocks noChangeArrowheads="1"/>
          </p:cNvSpPr>
          <p:nvPr>
            <p:custDataLst>
              <p:tags r:id="rId6"/>
            </p:custDataLst>
          </p:nvPr>
        </p:nvSpPr>
        <p:spPr bwMode="gray">
          <a:xfrm>
            <a:off x="1146175" y="4359275"/>
            <a:ext cx="698500" cy="212725"/>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pPr>
            <a:r>
              <a:rPr lang="en-US" sz="1400" b="1">
                <a:latin typeface="Calibri" pitchFamily="34" charset="0"/>
              </a:rPr>
              <a:t>Efficient</a:t>
            </a:r>
          </a:p>
        </p:txBody>
      </p:sp>
      <p:sp>
        <p:nvSpPr>
          <p:cNvPr id="36880" name="AcnBodyText_ID_531484"/>
          <p:cNvSpPr>
            <a:spLocks noChangeArrowheads="1"/>
          </p:cNvSpPr>
          <p:nvPr>
            <p:custDataLst>
              <p:tags r:id="rId7"/>
            </p:custDataLst>
          </p:nvPr>
        </p:nvSpPr>
        <p:spPr bwMode="gray">
          <a:xfrm>
            <a:off x="2081213" y="2241550"/>
            <a:ext cx="1216025" cy="425450"/>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pPr>
            <a:r>
              <a:rPr lang="en-US" sz="1400" b="1">
                <a:latin typeface="Calibri" pitchFamily="34" charset="0"/>
              </a:rPr>
              <a:t>Competitive </a:t>
            </a:r>
            <a:br>
              <a:rPr lang="en-US" sz="1400" b="1">
                <a:latin typeface="Calibri" pitchFamily="34" charset="0"/>
              </a:rPr>
            </a:br>
            <a:r>
              <a:rPr lang="en-US" sz="1400" b="1">
                <a:latin typeface="Calibri" pitchFamily="34" charset="0"/>
              </a:rPr>
              <a:t>or Leading</a:t>
            </a:r>
          </a:p>
        </p:txBody>
      </p:sp>
      <p:sp>
        <p:nvSpPr>
          <p:cNvPr id="36881" name="AcnBodyText_ID_531484"/>
          <p:cNvSpPr>
            <a:spLocks noChangeArrowheads="1"/>
          </p:cNvSpPr>
          <p:nvPr>
            <p:custDataLst>
              <p:tags r:id="rId8"/>
            </p:custDataLst>
          </p:nvPr>
        </p:nvSpPr>
        <p:spPr bwMode="gray">
          <a:xfrm>
            <a:off x="7175500" y="4572000"/>
            <a:ext cx="1130300" cy="468313"/>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pPr>
            <a:r>
              <a:rPr lang="en-US" sz="1400" b="1">
                <a:solidFill>
                  <a:srgbClr val="0000FF"/>
                </a:solidFill>
                <a:latin typeface="Calibri" pitchFamily="34" charset="0"/>
              </a:rPr>
              <a:t>Donor &amp; HQ</a:t>
            </a:r>
          </a:p>
          <a:p>
            <a:pPr marL="342900" indent="-342900" defTabSz="457200" eaLnBrk="0" hangingPunct="0">
              <a:spcBef>
                <a:spcPct val="20000"/>
              </a:spcBef>
              <a:buFont typeface="Arial" charset="0"/>
              <a:buNone/>
            </a:pPr>
            <a:r>
              <a:rPr lang="en-US" sz="1400" b="1">
                <a:solidFill>
                  <a:srgbClr val="0000FF"/>
                </a:solidFill>
                <a:latin typeface="Calibri" pitchFamily="34" charset="0"/>
              </a:rPr>
              <a:t> Facing</a:t>
            </a:r>
          </a:p>
        </p:txBody>
      </p:sp>
      <p:sp>
        <p:nvSpPr>
          <p:cNvPr id="36882" name="AcnBodyText_ID_531484"/>
          <p:cNvSpPr>
            <a:spLocks noChangeArrowheads="1"/>
          </p:cNvSpPr>
          <p:nvPr>
            <p:custDataLst>
              <p:tags r:id="rId9"/>
            </p:custDataLst>
          </p:nvPr>
        </p:nvSpPr>
        <p:spPr bwMode="gray">
          <a:xfrm>
            <a:off x="6099175" y="2622550"/>
            <a:ext cx="1216025" cy="425450"/>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pPr>
            <a:r>
              <a:rPr lang="en-US" sz="1400" b="1">
                <a:solidFill>
                  <a:srgbClr val="0000CC"/>
                </a:solidFill>
                <a:latin typeface="Calibri" pitchFamily="34" charset="0"/>
              </a:rPr>
              <a:t>Beneficiary &amp; Field Facing</a:t>
            </a:r>
          </a:p>
        </p:txBody>
      </p:sp>
      <p:sp>
        <p:nvSpPr>
          <p:cNvPr id="253971"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253972" name="AcnBodyText_ID_531484"/>
          <p:cNvSpPr>
            <a:spLocks noChangeArrowheads="1"/>
          </p:cNvSpPr>
          <p:nvPr>
            <p:custDataLst>
              <p:tags r:id="rId10"/>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1"/>
            </p:custDataLst>
          </p:nvPr>
        </p:nvSpPr>
        <p:spPr bwMode="gray">
          <a:xfrm>
            <a:off x="373380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out</a:t>
            </a:r>
          </a:p>
        </p:txBody>
      </p:sp>
      <p:sp>
        <p:nvSpPr>
          <p:cNvPr id="25397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36887" name="Slide Number Placeholder 22"/>
          <p:cNvSpPr>
            <a:spLocks noGrp="1"/>
          </p:cNvSpPr>
          <p:nvPr>
            <p:ph type="sldNum" sz="quarter" idx="11"/>
          </p:nvPr>
        </p:nvSpPr>
        <p:spPr>
          <a:noFill/>
        </p:spPr>
        <p:txBody>
          <a:bodyPr/>
          <a:lstStyle/>
          <a:p>
            <a:fld id="{E311545D-4294-4D36-B283-C6FA910A7732}"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971"/>
                                        </p:tgtEl>
                                        <p:attrNameLst>
                                          <p:attrName>style.visibility</p:attrName>
                                        </p:attrNameLst>
                                      </p:cBhvr>
                                      <p:to>
                                        <p:strVal val="visible"/>
                                      </p:to>
                                    </p:set>
                                    <p:anim calcmode="lin" valueType="num">
                                      <p:cBhvr additive="base">
                                        <p:cTn id="7" dur="500" fill="hold"/>
                                        <p:tgtEl>
                                          <p:spTgt spid="253971"/>
                                        </p:tgtEl>
                                        <p:attrNameLst>
                                          <p:attrName>ppt_x</p:attrName>
                                        </p:attrNameLst>
                                      </p:cBhvr>
                                      <p:tavLst>
                                        <p:tav tm="0">
                                          <p:val>
                                            <p:strVal val="#ppt_x"/>
                                          </p:val>
                                        </p:tav>
                                        <p:tav tm="100000">
                                          <p:val>
                                            <p:strVal val="#ppt_x"/>
                                          </p:val>
                                        </p:tav>
                                      </p:tavLst>
                                    </p:anim>
                                    <p:anim calcmode="lin" valueType="num">
                                      <p:cBhvr additive="base">
                                        <p:cTn id="8" dur="500" fill="hold"/>
                                        <p:tgtEl>
                                          <p:spTgt spid="2539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3972"/>
                                        </p:tgtEl>
                                        <p:attrNameLst>
                                          <p:attrName>style.visibility</p:attrName>
                                        </p:attrNameLst>
                                      </p:cBhvr>
                                      <p:to>
                                        <p:strVal val="visible"/>
                                      </p:to>
                                    </p:set>
                                    <p:anim calcmode="lin" valueType="num">
                                      <p:cBhvr additive="base">
                                        <p:cTn id="11" dur="500" fill="hold"/>
                                        <p:tgtEl>
                                          <p:spTgt spid="253972"/>
                                        </p:tgtEl>
                                        <p:attrNameLst>
                                          <p:attrName>ppt_x</p:attrName>
                                        </p:attrNameLst>
                                      </p:cBhvr>
                                      <p:tavLst>
                                        <p:tav tm="0">
                                          <p:val>
                                            <p:strVal val="#ppt_x"/>
                                          </p:val>
                                        </p:tav>
                                        <p:tav tm="100000">
                                          <p:val>
                                            <p:strVal val="#ppt_x"/>
                                          </p:val>
                                        </p:tav>
                                      </p:tavLst>
                                    </p:anim>
                                    <p:anim calcmode="lin" valueType="num">
                                      <p:cBhvr additive="base">
                                        <p:cTn id="12" dur="500" fill="hold"/>
                                        <p:tgtEl>
                                          <p:spTgt spid="2539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3973"/>
                                        </p:tgtEl>
                                        <p:attrNameLst>
                                          <p:attrName>style.visibility</p:attrName>
                                        </p:attrNameLst>
                                      </p:cBhvr>
                                      <p:to>
                                        <p:strVal val="visible"/>
                                      </p:to>
                                    </p:set>
                                    <p:anim calcmode="lin" valueType="num">
                                      <p:cBhvr additive="base">
                                        <p:cTn id="17" dur="500" fill="hold"/>
                                        <p:tgtEl>
                                          <p:spTgt spid="253973"/>
                                        </p:tgtEl>
                                        <p:attrNameLst>
                                          <p:attrName>ppt_x</p:attrName>
                                        </p:attrNameLst>
                                      </p:cBhvr>
                                      <p:tavLst>
                                        <p:tav tm="0">
                                          <p:val>
                                            <p:strVal val="#ppt_x"/>
                                          </p:val>
                                        </p:tav>
                                        <p:tav tm="100000">
                                          <p:val>
                                            <p:strVal val="#ppt_x"/>
                                          </p:val>
                                        </p:tav>
                                      </p:tavLst>
                                    </p:anim>
                                    <p:anim calcmode="lin" valueType="num">
                                      <p:cBhvr additive="base">
                                        <p:cTn id="18" dur="500" fill="hold"/>
                                        <p:tgtEl>
                                          <p:spTgt spid="25397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3974"/>
                                        </p:tgtEl>
                                        <p:attrNameLst>
                                          <p:attrName>style.visibility</p:attrName>
                                        </p:attrNameLst>
                                      </p:cBhvr>
                                      <p:to>
                                        <p:strVal val="visible"/>
                                      </p:to>
                                    </p:set>
                                    <p:anim calcmode="lin" valueType="num">
                                      <p:cBhvr additive="base">
                                        <p:cTn id="21" dur="500" fill="hold"/>
                                        <p:tgtEl>
                                          <p:spTgt spid="253974"/>
                                        </p:tgtEl>
                                        <p:attrNameLst>
                                          <p:attrName>ppt_x</p:attrName>
                                        </p:attrNameLst>
                                      </p:cBhvr>
                                      <p:tavLst>
                                        <p:tav tm="0">
                                          <p:val>
                                            <p:strVal val="#ppt_x"/>
                                          </p:val>
                                        </p:tav>
                                        <p:tav tm="100000">
                                          <p:val>
                                            <p:strVal val="#ppt_x"/>
                                          </p:val>
                                        </p:tav>
                                      </p:tavLst>
                                    </p:anim>
                                    <p:anim calcmode="lin" valueType="num">
                                      <p:cBhvr additive="base">
                                        <p:cTn id="22" dur="500" fill="hold"/>
                                        <p:tgtEl>
                                          <p:spTgt spid="2539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1" grpId="0" animBg="1"/>
      <p:bldP spid="253972" grpId="0"/>
      <p:bldP spid="253973" grpId="0"/>
      <p:bldP spid="2539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1"/>
          </p:nvPr>
        </p:nvSpPr>
        <p:spPr bwMode="auto">
          <a:noFill/>
          <a:ln>
            <a:miter lim="800000"/>
            <a:headEnd/>
            <a:tailEnd/>
          </a:ln>
        </p:spPr>
        <p:txBody>
          <a:bodyPr/>
          <a:lstStyle/>
          <a:p>
            <a:fld id="{43F31DA0-A6C2-4CCD-8BC4-6813BA9A7B33}" type="slidenum">
              <a:rPr lang="en-US" smtClean="0"/>
              <a:pPr/>
              <a:t>23</a:t>
            </a:fld>
            <a:endParaRPr lang="en-US" smtClean="0"/>
          </a:p>
        </p:txBody>
      </p:sp>
      <p:sp>
        <p:nvSpPr>
          <p:cNvPr id="14339" name="Rectangle 2"/>
          <p:cNvSpPr>
            <a:spLocks noGrp="1"/>
          </p:cNvSpPr>
          <p:nvPr>
            <p:ph type="title"/>
          </p:nvPr>
        </p:nvSpPr>
        <p:spPr/>
        <p:txBody>
          <a:bodyPr/>
          <a:lstStyle/>
          <a:p>
            <a:r>
              <a:rPr lang="en-US" smtClean="0">
                <a:solidFill>
                  <a:srgbClr val="FF0000"/>
                </a:solidFill>
                <a:ea typeface="ＭＳ Ｐゴシック" pitchFamily="-65" charset="-128"/>
              </a:rPr>
              <a:t>Bottom line?</a:t>
            </a:r>
          </a:p>
        </p:txBody>
      </p:sp>
      <p:sp>
        <p:nvSpPr>
          <p:cNvPr id="14340" name="Rectangle 3"/>
          <p:cNvSpPr>
            <a:spLocks noGrp="1"/>
          </p:cNvSpPr>
          <p:nvPr>
            <p:ph type="body" idx="1"/>
          </p:nvPr>
        </p:nvSpPr>
        <p:spPr/>
        <p:txBody>
          <a:bodyPr/>
          <a:lstStyle/>
          <a:p>
            <a:pPr>
              <a:buFont typeface="Arial" charset="0"/>
              <a:buNone/>
            </a:pPr>
            <a:r>
              <a:rPr lang="en-US" b="1" smtClean="0">
                <a:solidFill>
                  <a:srgbClr val="FF0000"/>
                </a:solidFill>
                <a:ea typeface="ＭＳ Ｐゴシック" pitchFamily="-65" charset="-128"/>
              </a:rPr>
              <a:t>	</a:t>
            </a:r>
            <a:r>
              <a:rPr lang="en-US" b="1" smtClean="0">
                <a:ea typeface="ＭＳ Ｐゴシック" pitchFamily="-65" charset="-128"/>
              </a:rPr>
              <a:t>What if we got so good at cutting IT costs we had nothing left to move our mission forward?</a:t>
            </a:r>
          </a:p>
          <a:p>
            <a:pPr algn="r">
              <a:buFont typeface="Arial" charset="0"/>
              <a:buNone/>
            </a:pPr>
            <a:endParaRPr lang="en-US" b="1" smtClean="0">
              <a:ea typeface="ＭＳ Ｐゴシック" pitchFamily="-65" charset="-128"/>
            </a:endParaRPr>
          </a:p>
          <a:p>
            <a:pPr>
              <a:buFont typeface="Arial" charset="0"/>
              <a:buNone/>
            </a:pPr>
            <a:r>
              <a:rPr lang="en-US" b="1" smtClean="0">
                <a:solidFill>
                  <a:srgbClr val="FF0000"/>
                </a:solidFill>
                <a:ea typeface="ＭＳ Ｐゴシック" pitchFamily="-65" charset="-128"/>
              </a:rPr>
              <a:t>	We would perish as irrelevant IT</a:t>
            </a:r>
          </a:p>
          <a:p>
            <a:pPr>
              <a:buFont typeface="Arial" charset="0"/>
              <a:buNone/>
            </a:pPr>
            <a:endParaRPr lang="en-US" b="1" smtClean="0">
              <a:solidFill>
                <a:srgbClr val="FF0000"/>
              </a:solidFill>
              <a:ea typeface="ＭＳ Ｐゴシック" pitchFamily="-65" charset="-128"/>
            </a:endParaRPr>
          </a:p>
        </p:txBody>
      </p:sp>
      <p:sp>
        <p:nvSpPr>
          <p:cNvPr id="5" name="Footer Placeholder 4"/>
          <p:cNvSpPr>
            <a:spLocks noGrp="1"/>
          </p:cNvSpPr>
          <p:nvPr>
            <p:ph type="ftr" sz="quarter" idx="10"/>
          </p:nvPr>
        </p:nvSpPr>
        <p:spPr>
          <a:xfrm>
            <a:off x="3200400" y="6229350"/>
            <a:ext cx="2895600" cy="476250"/>
          </a:xfrm>
          <a:noFill/>
        </p:spPr>
        <p:txBody>
          <a:bodyPr/>
          <a:lstStyle/>
          <a:p>
            <a:endParaRPr lang="en-US" dirty="0"/>
          </a:p>
          <a:p>
            <a:r>
              <a:rPr lang="en-US" dirty="0"/>
              <a:t>The Power of Collaboration</a:t>
            </a:r>
            <a:endParaRPr lang="en-US" b="0" i="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1"/>
          </p:nvPr>
        </p:nvSpPr>
        <p:spPr bwMode="auto">
          <a:noFill/>
          <a:ln>
            <a:miter lim="800000"/>
            <a:headEnd/>
            <a:tailEnd/>
          </a:ln>
        </p:spPr>
        <p:txBody>
          <a:bodyPr/>
          <a:lstStyle/>
          <a:p>
            <a:fld id="{FFCC8658-5315-4FA3-9F64-E65128BEE695}" type="slidenum">
              <a:rPr lang="en-US" smtClean="0"/>
              <a:pPr/>
              <a:t>24</a:t>
            </a:fld>
            <a:endParaRPr lang="en-US" smtClean="0"/>
          </a:p>
        </p:txBody>
      </p:sp>
      <p:sp>
        <p:nvSpPr>
          <p:cNvPr id="15363" name="Rectangle 2"/>
          <p:cNvSpPr>
            <a:spLocks noGrp="1"/>
          </p:cNvSpPr>
          <p:nvPr>
            <p:ph type="title"/>
          </p:nvPr>
        </p:nvSpPr>
        <p:spPr/>
        <p:txBody>
          <a:bodyPr/>
          <a:lstStyle/>
          <a:p>
            <a:r>
              <a:rPr lang="en-US" smtClean="0">
                <a:ea typeface="ＭＳ Ｐゴシック" pitchFamily="-65" charset="-128"/>
              </a:rPr>
              <a:t>Turning the Question Upside down</a:t>
            </a:r>
          </a:p>
        </p:txBody>
      </p:sp>
      <p:sp>
        <p:nvSpPr>
          <p:cNvPr id="15364" name="Rectangle 3"/>
          <p:cNvSpPr>
            <a:spLocks noGrp="1"/>
          </p:cNvSpPr>
          <p:nvPr>
            <p:ph type="body" idx="1"/>
          </p:nvPr>
        </p:nvSpPr>
        <p:spPr>
          <a:xfrm>
            <a:off x="609600" y="1493838"/>
            <a:ext cx="8153400" cy="3992562"/>
          </a:xfrm>
        </p:spPr>
        <p:txBody>
          <a:bodyPr/>
          <a:lstStyle/>
          <a:p>
            <a:pPr marL="609600" indent="-609600" defTabSz="914400">
              <a:buFontTx/>
              <a:buNone/>
            </a:pPr>
            <a:r>
              <a:rPr lang="en-US" b="1" smtClean="0">
                <a:latin typeface="Gill Sans MT" pitchFamily="34" charset="0"/>
                <a:ea typeface="ＭＳ Ｐゴシック" pitchFamily="-65" charset="-128"/>
              </a:rPr>
              <a:t>	</a:t>
            </a:r>
          </a:p>
          <a:p>
            <a:pPr marL="609600" indent="-609600" defTabSz="914400">
              <a:buFontTx/>
              <a:buNone/>
            </a:pPr>
            <a:r>
              <a:rPr lang="en-US" b="1" smtClean="0">
                <a:latin typeface="Gill Sans MT" pitchFamily="34" charset="0"/>
                <a:ea typeface="ＭＳ Ｐゴシック" pitchFamily="-65" charset="-128"/>
              </a:rPr>
              <a:t>	</a:t>
            </a:r>
            <a:r>
              <a:rPr lang="en-US" b="1" smtClean="0">
                <a:solidFill>
                  <a:srgbClr val="FF0000"/>
                </a:solidFill>
                <a:ea typeface="ＭＳ Ｐゴシック" pitchFamily="-65" charset="-128"/>
              </a:rPr>
              <a:t>What would it take to be the </a:t>
            </a:r>
          </a:p>
          <a:p>
            <a:pPr marL="609600" indent="-609600" defTabSz="914400">
              <a:buFontTx/>
              <a:buNone/>
            </a:pPr>
            <a:r>
              <a:rPr lang="en-US" b="1" smtClean="0">
                <a:solidFill>
                  <a:srgbClr val="FF0000"/>
                </a:solidFill>
                <a:ea typeface="ＭＳ Ｐゴシック" pitchFamily="-65" charset="-128"/>
              </a:rPr>
              <a:t>	</a:t>
            </a:r>
            <a:r>
              <a:rPr lang="en-US" b="1" i="1" smtClean="0">
                <a:solidFill>
                  <a:srgbClr val="FF0000"/>
                </a:solidFill>
                <a:ea typeface="ＭＳ Ｐゴシック" pitchFamily="-65" charset="-128"/>
              </a:rPr>
              <a:t>most relevant </a:t>
            </a:r>
          </a:p>
          <a:p>
            <a:pPr marL="609600" indent="-609600" defTabSz="914400">
              <a:buFontTx/>
              <a:buNone/>
            </a:pPr>
            <a:r>
              <a:rPr lang="en-US" b="1" smtClean="0">
                <a:solidFill>
                  <a:srgbClr val="FF0000"/>
                </a:solidFill>
                <a:ea typeface="ＭＳ Ｐゴシック" pitchFamily="-65" charset="-128"/>
              </a:rPr>
              <a:t>	IT departments we can be? </a:t>
            </a:r>
          </a:p>
        </p:txBody>
      </p:sp>
      <p:sp>
        <p:nvSpPr>
          <p:cNvPr id="5" name="Footer Placeholder 4"/>
          <p:cNvSpPr>
            <a:spLocks noGrp="1"/>
          </p:cNvSpPr>
          <p:nvPr>
            <p:ph type="ftr" sz="quarter" idx="10"/>
          </p:nvPr>
        </p:nvSpPr>
        <p:spPr>
          <a:xfrm>
            <a:off x="3200400" y="6229350"/>
            <a:ext cx="2895600" cy="476250"/>
          </a:xfrm>
          <a:noFill/>
        </p:spPr>
        <p:txBody>
          <a:bodyPr/>
          <a:lstStyle/>
          <a:p>
            <a:endParaRPr lang="en-US" dirty="0"/>
          </a:p>
          <a:p>
            <a:r>
              <a:rPr lang="en-US" dirty="0"/>
              <a:t>The Power of Collaboration</a:t>
            </a:r>
            <a:endParaRPr lang="en-US" b="0" i="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smtClean="0"/>
              <a:t>Nonprofits as a Leadership Case</a:t>
            </a:r>
            <a:endParaRPr lang="en-US" sz="3700" smtClean="0"/>
          </a:p>
        </p:txBody>
      </p:sp>
      <p:sp>
        <p:nvSpPr>
          <p:cNvPr id="37891" name="Rectangle 3"/>
          <p:cNvSpPr>
            <a:spLocks noGrp="1" noChangeArrowheads="1"/>
          </p:cNvSpPr>
          <p:nvPr>
            <p:ph type="subTitle" idx="1"/>
          </p:nvPr>
        </p:nvSpPr>
        <p:spPr/>
        <p:txBody>
          <a:bodyPr/>
          <a:lstStyle/>
          <a:p>
            <a:r>
              <a:rPr lang="en-US" smtClean="0"/>
              <a:t> </a:t>
            </a:r>
          </a:p>
        </p:txBody>
      </p:sp>
      <p:pic>
        <p:nvPicPr>
          <p:cNvPr id="37892"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38915" name="Rectangle 2"/>
          <p:cNvSpPr>
            <a:spLocks noGrp="1" noChangeArrowheads="1"/>
          </p:cNvSpPr>
          <p:nvPr>
            <p:ph type="title"/>
          </p:nvPr>
        </p:nvSpPr>
        <p:spPr/>
        <p:txBody>
          <a:bodyPr/>
          <a:lstStyle/>
          <a:p>
            <a:r>
              <a:rPr lang="en-US" dirty="0" smtClean="0"/>
              <a:t>What </a:t>
            </a:r>
            <a:r>
              <a:rPr lang="en-US" i="1" dirty="0" smtClean="0"/>
              <a:t>Don’t</a:t>
            </a:r>
            <a:r>
              <a:rPr lang="en-US" dirty="0" smtClean="0"/>
              <a:t> Nonprofits Do Well?</a:t>
            </a:r>
          </a:p>
        </p:txBody>
      </p:sp>
      <p:sp>
        <p:nvSpPr>
          <p:cNvPr id="38916" name="Rectangle 3"/>
          <p:cNvSpPr>
            <a:spLocks noGrp="1" noChangeArrowheads="1"/>
          </p:cNvSpPr>
          <p:nvPr>
            <p:ph type="body" idx="1"/>
          </p:nvPr>
        </p:nvSpPr>
        <p:spPr/>
        <p:txBody>
          <a:bodyPr/>
          <a:lstStyle/>
          <a:p>
            <a:r>
              <a:rPr lang="en-US" dirty="0" smtClean="0"/>
              <a:t>Death by consensus </a:t>
            </a:r>
            <a:r>
              <a:rPr lang="en-US" sz="2800" i="1" dirty="0" smtClean="0"/>
              <a:t>– participation  paralysis: the strategic plan case</a:t>
            </a:r>
          </a:p>
          <a:p>
            <a:r>
              <a:rPr lang="en-US" dirty="0" smtClean="0"/>
              <a:t>Quality over reach </a:t>
            </a:r>
            <a:r>
              <a:rPr lang="en-US" sz="2800" i="1" dirty="0" smtClean="0"/>
              <a:t>– the Asia Area day-care case</a:t>
            </a:r>
          </a:p>
          <a:p>
            <a:r>
              <a:rPr lang="en-US" dirty="0" smtClean="0"/>
              <a:t>Accountability – </a:t>
            </a:r>
            <a:r>
              <a:rPr lang="en-US" sz="2800" i="1" dirty="0" smtClean="0"/>
              <a:t>the irony and loss of the university model</a:t>
            </a:r>
          </a:p>
          <a:p>
            <a:r>
              <a:rPr lang="en-US" dirty="0" smtClean="0"/>
              <a:t>Metrics </a:t>
            </a:r>
            <a:r>
              <a:rPr lang="en-US" sz="2800" i="1" dirty="0" smtClean="0"/>
              <a:t>–</a:t>
            </a:r>
            <a:r>
              <a:rPr lang="en-US" dirty="0" smtClean="0"/>
              <a:t> </a:t>
            </a:r>
            <a:r>
              <a:rPr lang="en-US" sz="2800" i="1" dirty="0" smtClean="0"/>
              <a:t>reporting on input rather than impact</a:t>
            </a:r>
          </a:p>
          <a:p>
            <a:endParaRPr lang="en-US" sz="2800" i="1" dirty="0" smtClean="0"/>
          </a:p>
        </p:txBody>
      </p:sp>
      <p:sp>
        <p:nvSpPr>
          <p:cNvPr id="38917" name="Slide Number Placeholder 4"/>
          <p:cNvSpPr>
            <a:spLocks noGrp="1"/>
          </p:cNvSpPr>
          <p:nvPr>
            <p:ph type="sldNum" sz="quarter" idx="11"/>
          </p:nvPr>
        </p:nvSpPr>
        <p:spPr>
          <a:noFill/>
        </p:spPr>
        <p:txBody>
          <a:bodyPr/>
          <a:lstStyle/>
          <a:p>
            <a:fld id="{5C67FE06-BCCB-4B1D-AFBF-150622B1053F}"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39939" name="Rectangle 2"/>
          <p:cNvSpPr>
            <a:spLocks noGrp="1" noChangeArrowheads="1"/>
          </p:cNvSpPr>
          <p:nvPr>
            <p:ph type="title"/>
          </p:nvPr>
        </p:nvSpPr>
        <p:spPr/>
        <p:txBody>
          <a:bodyPr/>
          <a:lstStyle/>
          <a:p>
            <a:r>
              <a:rPr lang="en-US" smtClean="0"/>
              <a:t>Death by Consensus</a:t>
            </a:r>
          </a:p>
        </p:txBody>
      </p:sp>
      <p:pic>
        <p:nvPicPr>
          <p:cNvPr id="39940" name="Picture 3"/>
          <p:cNvPicPr>
            <a:picLocks noChangeAspect="1" noChangeArrowheads="1"/>
          </p:cNvPicPr>
          <p:nvPr/>
        </p:nvPicPr>
        <p:blipFill>
          <a:blip r:embed="rId3" cstate="print"/>
          <a:srcRect/>
          <a:stretch>
            <a:fillRect/>
          </a:stretch>
        </p:blipFill>
        <p:spPr bwMode="auto">
          <a:xfrm>
            <a:off x="304800" y="914400"/>
            <a:ext cx="6900863" cy="5826125"/>
          </a:xfrm>
          <a:prstGeom prst="rect">
            <a:avLst/>
          </a:prstGeom>
          <a:noFill/>
          <a:ln w="9525" algn="ctr">
            <a:noFill/>
            <a:miter lim="800000"/>
            <a:headEnd/>
            <a:tailEnd/>
          </a:ln>
        </p:spPr>
      </p:pic>
      <p:sp>
        <p:nvSpPr>
          <p:cNvPr id="39941" name="Slide Number Placeholder 4"/>
          <p:cNvSpPr>
            <a:spLocks noGrp="1"/>
          </p:cNvSpPr>
          <p:nvPr>
            <p:ph type="sldNum" sz="quarter" idx="11"/>
          </p:nvPr>
        </p:nvSpPr>
        <p:spPr>
          <a:noFill/>
        </p:spPr>
        <p:txBody>
          <a:bodyPr/>
          <a:lstStyle/>
          <a:p>
            <a:fld id="{EF587249-7269-4A6F-855E-277C77322134}"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40963" name="Rectangle 4"/>
          <p:cNvSpPr>
            <a:spLocks noGrp="1" noChangeArrowheads="1"/>
          </p:cNvSpPr>
          <p:nvPr>
            <p:ph type="title"/>
          </p:nvPr>
        </p:nvSpPr>
        <p:spPr/>
        <p:txBody>
          <a:bodyPr/>
          <a:lstStyle/>
          <a:p>
            <a:r>
              <a:rPr lang="en-US" smtClean="0"/>
              <a:t>What Do Nonprofits Do Well?</a:t>
            </a:r>
          </a:p>
        </p:txBody>
      </p:sp>
      <p:sp>
        <p:nvSpPr>
          <p:cNvPr id="40964" name="Rectangle 5"/>
          <p:cNvSpPr>
            <a:spLocks noGrp="1" noChangeArrowheads="1"/>
          </p:cNvSpPr>
          <p:nvPr>
            <p:ph type="body" idx="1"/>
          </p:nvPr>
        </p:nvSpPr>
        <p:spPr>
          <a:xfrm>
            <a:off x="457200" y="1143000"/>
            <a:ext cx="8229600" cy="4983163"/>
          </a:xfrm>
        </p:spPr>
        <p:txBody>
          <a:bodyPr/>
          <a:lstStyle/>
          <a:p>
            <a:r>
              <a:rPr lang="en-US" smtClean="0"/>
              <a:t>Missions that matter</a:t>
            </a:r>
          </a:p>
          <a:p>
            <a:r>
              <a:rPr lang="en-US" smtClean="0"/>
              <a:t>Engage employees hearts and minds</a:t>
            </a:r>
          </a:p>
          <a:p>
            <a:r>
              <a:rPr lang="en-US" smtClean="0"/>
              <a:t>Collaboration rather than competition</a:t>
            </a:r>
          </a:p>
          <a:p>
            <a:r>
              <a:rPr lang="en-US" smtClean="0"/>
              <a:t>Work-life balance –self directed rather than fewer hours</a:t>
            </a:r>
          </a:p>
          <a:p>
            <a:r>
              <a:rPr lang="en-US" smtClean="0"/>
              <a:t>Pragmatic, “good enough” approach to services</a:t>
            </a:r>
          </a:p>
          <a:p>
            <a:r>
              <a:rPr lang="en-US" smtClean="0"/>
              <a:t>We have engaging stories to tell and images to show</a:t>
            </a:r>
          </a:p>
        </p:txBody>
      </p:sp>
      <p:sp>
        <p:nvSpPr>
          <p:cNvPr id="40965" name="Slide Number Placeholder 4"/>
          <p:cNvSpPr>
            <a:spLocks noGrp="1"/>
          </p:cNvSpPr>
          <p:nvPr>
            <p:ph type="sldNum" sz="quarter" idx="11"/>
          </p:nvPr>
        </p:nvSpPr>
        <p:spPr>
          <a:noFill/>
        </p:spPr>
        <p:txBody>
          <a:bodyPr/>
          <a:lstStyle/>
          <a:p>
            <a:fld id="{0871F678-1B98-402F-98DC-A52A1A0FF1B6}"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41987" name="Rectangle 2"/>
          <p:cNvSpPr>
            <a:spLocks noGrp="1" noChangeArrowheads="1"/>
          </p:cNvSpPr>
          <p:nvPr>
            <p:ph type="title"/>
          </p:nvPr>
        </p:nvSpPr>
        <p:spPr/>
        <p:txBody>
          <a:bodyPr/>
          <a:lstStyle/>
          <a:p>
            <a:r>
              <a:rPr lang="en-US" smtClean="0"/>
              <a:t>What is this large object?</a:t>
            </a:r>
          </a:p>
        </p:txBody>
      </p:sp>
      <p:sp>
        <p:nvSpPr>
          <p:cNvPr id="132099" name="Rectangle 3"/>
          <p:cNvSpPr>
            <a:spLocks noGrp="1" noChangeArrowheads="1"/>
          </p:cNvSpPr>
          <p:nvPr>
            <p:ph type="body" idx="1"/>
          </p:nvPr>
        </p:nvSpPr>
        <p:spPr>
          <a:xfrm>
            <a:off x="609600" y="1219200"/>
            <a:ext cx="7620000" cy="5105400"/>
          </a:xfrm>
        </p:spPr>
        <p:txBody>
          <a:bodyPr/>
          <a:lstStyle/>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endParaRPr lang="en-US" sz="2000" smtClean="0"/>
          </a:p>
          <a:p>
            <a:pPr algn="ctr">
              <a:lnSpc>
                <a:spcPct val="90000"/>
              </a:lnSpc>
              <a:spcBef>
                <a:spcPct val="0"/>
              </a:spcBef>
              <a:buFontTx/>
              <a:buNone/>
            </a:pPr>
            <a:r>
              <a:rPr lang="en-US" sz="2000" smtClean="0"/>
              <a:t>a very large ship 5 miles inland in the middle of the road</a:t>
            </a:r>
          </a:p>
        </p:txBody>
      </p:sp>
      <p:pic>
        <p:nvPicPr>
          <p:cNvPr id="41989" name="Picture 4"/>
          <p:cNvPicPr>
            <a:picLocks noChangeAspect="1" noChangeArrowheads="1"/>
          </p:cNvPicPr>
          <p:nvPr/>
        </p:nvPicPr>
        <p:blipFill>
          <a:blip r:embed="rId3" cstate="print"/>
          <a:srcRect/>
          <a:stretch>
            <a:fillRect/>
          </a:stretch>
        </p:blipFill>
        <p:spPr bwMode="auto">
          <a:xfrm>
            <a:off x="1295400" y="1143000"/>
            <a:ext cx="6243638" cy="4683125"/>
          </a:xfrm>
          <a:prstGeom prst="rect">
            <a:avLst/>
          </a:prstGeom>
          <a:noFill/>
          <a:ln w="9525">
            <a:noFill/>
            <a:miter lim="800000"/>
            <a:headEnd/>
            <a:tailEnd/>
          </a:ln>
        </p:spPr>
      </p:pic>
      <p:sp>
        <p:nvSpPr>
          <p:cNvPr id="41990" name="Slide Number Placeholder 5"/>
          <p:cNvSpPr>
            <a:spLocks noGrp="1"/>
          </p:cNvSpPr>
          <p:nvPr>
            <p:ph type="sldNum" sz="quarter" idx="11"/>
          </p:nvPr>
        </p:nvSpPr>
        <p:spPr>
          <a:noFill/>
        </p:spPr>
        <p:txBody>
          <a:bodyPr/>
          <a:lstStyle/>
          <a:p>
            <a:fld id="{715C0AD9-3FAC-4584-A724-8B05D7EB03B3}"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smtClean="0">
                <a:latin typeface="Calibri" pitchFamily="34" charset="0"/>
                <a:ea typeface="ＭＳ Ｐゴシック" pitchFamily="-65" charset="-128"/>
                <a:cs typeface="Calibri" pitchFamily="34" charset="0"/>
              </a:rPr>
              <a:t>Stuck!</a:t>
            </a:r>
          </a:p>
        </p:txBody>
      </p:sp>
      <p:sp>
        <p:nvSpPr>
          <p:cNvPr id="22531" name="Slide Number Placeholder 3"/>
          <p:cNvSpPr>
            <a:spLocks noGrp="1"/>
          </p:cNvSpPr>
          <p:nvPr>
            <p:ph type="sldNum" sz="quarter" idx="11"/>
          </p:nvPr>
        </p:nvSpPr>
        <p:spPr>
          <a:noFill/>
        </p:spPr>
        <p:txBody>
          <a:bodyPr/>
          <a:lstStyle/>
          <a:p>
            <a:fld id="{EEE93347-DF81-4E10-AE08-BD7127F23F8B}" type="slidenum">
              <a:rPr lang="en-US" smtClean="0"/>
              <a:pPr/>
              <a:t>3</a:t>
            </a:fld>
            <a:endParaRPr lang="en-US" smtClean="0"/>
          </a:p>
        </p:txBody>
      </p:sp>
      <p:pic>
        <p:nvPicPr>
          <p:cNvPr id="22532" name="Picture 2" descr="http://static.flickr.com/2405/2116956923_98b45103fb.jpg"/>
          <p:cNvPicPr>
            <a:picLocks noChangeAspect="1" noChangeArrowheads="1"/>
          </p:cNvPicPr>
          <p:nvPr/>
        </p:nvPicPr>
        <p:blipFill>
          <a:blip r:embed="rId3" cstate="print"/>
          <a:srcRect/>
          <a:stretch>
            <a:fillRect/>
          </a:stretch>
        </p:blipFill>
        <p:spPr bwMode="auto">
          <a:xfrm>
            <a:off x="1244600" y="1143000"/>
            <a:ext cx="6985000" cy="5029200"/>
          </a:xfrm>
          <a:prstGeom prst="rect">
            <a:avLst/>
          </a:prstGeom>
          <a:noFill/>
          <a:ln w="9525">
            <a:noFill/>
            <a:miter lim="800000"/>
            <a:headEnd/>
            <a:tailEnd/>
          </a:ln>
        </p:spPr>
      </p:pic>
      <p:sp>
        <p:nvSpPr>
          <p:cNvPr id="22533" name="Footer Placeholder 4"/>
          <p:cNvSpPr>
            <a:spLocks noGrp="1"/>
          </p:cNvSpPr>
          <p:nvPr>
            <p:ph type="ftr" sz="quarter" idx="10"/>
          </p:nvPr>
        </p:nvSpPr>
        <p:spPr>
          <a:noFill/>
        </p:spPr>
        <p:txBody>
          <a:bodyPr/>
          <a:lstStyle/>
          <a:p>
            <a:endParaRPr lang="en-US" dirty="0"/>
          </a:p>
          <a:p>
            <a:r>
              <a:rPr lang="en-US" dirty="0"/>
              <a:t>The Power of Collaboration</a:t>
            </a:r>
            <a:endParaRPr lang="en-US" sz="1400" b="0" i="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ftr" sz="quarter" idx="10"/>
          </p:nvPr>
        </p:nvSpPr>
        <p:spPr>
          <a:noFill/>
        </p:spPr>
        <p:txBody>
          <a:bodyPr/>
          <a:lstStyle/>
          <a:p>
            <a:endParaRPr lang="en-US" dirty="0"/>
          </a:p>
          <a:p>
            <a:r>
              <a:rPr lang="en-US" dirty="0"/>
              <a:t>The Power of Collaboration</a:t>
            </a:r>
            <a:endParaRPr lang="en-US" sz="1400" b="0" i="0" dirty="0">
              <a:solidFill>
                <a:schemeClr val="tx1"/>
              </a:solidFill>
            </a:endParaRPr>
          </a:p>
        </p:txBody>
      </p:sp>
      <p:sp>
        <p:nvSpPr>
          <p:cNvPr id="43011" name="Rectangle 2"/>
          <p:cNvSpPr>
            <a:spLocks noGrp="1" noChangeArrowheads="1"/>
          </p:cNvSpPr>
          <p:nvPr>
            <p:ph type="title"/>
          </p:nvPr>
        </p:nvSpPr>
        <p:spPr/>
        <p:txBody>
          <a:bodyPr/>
          <a:lstStyle/>
          <a:p>
            <a:r>
              <a:rPr lang="en-US" sz="3200" dirty="0" smtClean="0"/>
              <a:t>Cisco Fellowship Program Take-Aways</a:t>
            </a:r>
          </a:p>
        </p:txBody>
      </p:sp>
      <p:sp>
        <p:nvSpPr>
          <p:cNvPr id="43012" name="Rectangle 3"/>
          <p:cNvSpPr>
            <a:spLocks noGrp="1" noChangeArrowheads="1"/>
          </p:cNvSpPr>
          <p:nvPr>
            <p:ph type="body" idx="1"/>
          </p:nvPr>
        </p:nvSpPr>
        <p:spPr>
          <a:xfrm>
            <a:off x="457200" y="1143000"/>
            <a:ext cx="8229600" cy="4525963"/>
          </a:xfrm>
        </p:spPr>
        <p:txBody>
          <a:bodyPr/>
          <a:lstStyle/>
          <a:p>
            <a:r>
              <a:rPr lang="en-US" sz="2800" smtClean="0"/>
              <a:t>Learn how to manage in chaotic times</a:t>
            </a:r>
          </a:p>
          <a:p>
            <a:pPr lvl="1"/>
            <a:r>
              <a:rPr lang="en-US" sz="2400" i="1" smtClean="0"/>
              <a:t>disaster response</a:t>
            </a:r>
          </a:p>
          <a:p>
            <a:r>
              <a:rPr lang="en-US" sz="2800" smtClean="0"/>
              <a:t>How to manage with fewer resources</a:t>
            </a:r>
          </a:p>
          <a:p>
            <a:r>
              <a:rPr lang="en-US" sz="2800" smtClean="0"/>
              <a:t>Influence and relationship management </a:t>
            </a:r>
          </a:p>
          <a:p>
            <a:pPr lvl="1"/>
            <a:r>
              <a:rPr lang="en-US" sz="2400" i="1" smtClean="0"/>
              <a:t>how to be the “glue”</a:t>
            </a:r>
          </a:p>
          <a:p>
            <a:r>
              <a:rPr lang="en-US" sz="2800" smtClean="0"/>
              <a:t>Collaborate by example</a:t>
            </a:r>
          </a:p>
          <a:p>
            <a:r>
              <a:rPr lang="en-US" sz="2800" smtClean="0"/>
              <a:t>Gaining a long-term rather than quarterly view</a:t>
            </a:r>
          </a:p>
          <a:p>
            <a:r>
              <a:rPr lang="en-US" sz="2800" smtClean="0"/>
              <a:t>“Fellows became more holistic in their thinking” – Tae Yoo, VP</a:t>
            </a:r>
          </a:p>
        </p:txBody>
      </p:sp>
      <p:sp>
        <p:nvSpPr>
          <p:cNvPr id="43013" name="Slide Number Placeholder 4"/>
          <p:cNvSpPr>
            <a:spLocks noGrp="1"/>
          </p:cNvSpPr>
          <p:nvPr>
            <p:ph type="sldNum" sz="quarter" idx="11"/>
          </p:nvPr>
        </p:nvSpPr>
        <p:spPr>
          <a:noFill/>
        </p:spPr>
        <p:txBody>
          <a:bodyPr/>
          <a:lstStyle/>
          <a:p>
            <a:fld id="{BFFDD600-6421-42F7-9952-3F034893BA8F}"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44035" name="Rectangle 2"/>
          <p:cNvSpPr>
            <a:spLocks noGrp="1" noChangeArrowheads="1"/>
          </p:cNvSpPr>
          <p:nvPr>
            <p:ph type="title"/>
          </p:nvPr>
        </p:nvSpPr>
        <p:spPr>
          <a:xfrm>
            <a:off x="381000" y="152400"/>
            <a:ext cx="5715000" cy="914400"/>
          </a:xfrm>
        </p:spPr>
        <p:txBody>
          <a:bodyPr/>
          <a:lstStyle/>
          <a:p>
            <a:r>
              <a:rPr lang="en-US" smtClean="0"/>
              <a:t>A Bias for Action</a:t>
            </a:r>
          </a:p>
        </p:txBody>
      </p:sp>
      <p:pic>
        <p:nvPicPr>
          <p:cNvPr id="44036" name="Picture 3"/>
          <p:cNvPicPr>
            <a:picLocks noChangeAspect="1" noChangeArrowheads="1"/>
          </p:cNvPicPr>
          <p:nvPr/>
        </p:nvPicPr>
        <p:blipFill>
          <a:blip r:embed="rId3" cstate="print"/>
          <a:srcRect/>
          <a:stretch>
            <a:fillRect/>
          </a:stretch>
        </p:blipFill>
        <p:spPr bwMode="auto">
          <a:xfrm>
            <a:off x="1431925" y="1201738"/>
            <a:ext cx="7102475" cy="5580062"/>
          </a:xfrm>
          <a:prstGeom prst="rect">
            <a:avLst/>
          </a:prstGeom>
          <a:noFill/>
          <a:ln w="12700">
            <a:noFill/>
            <a:miter lim="800000"/>
            <a:headEnd type="none" w="sm" len="sm"/>
            <a:tailEnd type="none" w="sm" len="sm"/>
          </a:ln>
        </p:spPr>
      </p:pic>
      <p:sp>
        <p:nvSpPr>
          <p:cNvPr id="44037" name="Slide Number Placeholder 4"/>
          <p:cNvSpPr>
            <a:spLocks noGrp="1"/>
          </p:cNvSpPr>
          <p:nvPr>
            <p:ph type="sldNum" sz="quarter" idx="11"/>
          </p:nvPr>
        </p:nvSpPr>
        <p:spPr>
          <a:noFill/>
        </p:spPr>
        <p:txBody>
          <a:bodyPr/>
          <a:lstStyle/>
          <a:p>
            <a:fld id="{64E84ED0-CE59-475D-9C51-540FC287620A}" type="slidenum">
              <a:rPr lang="en-US" smtClean="0"/>
              <a:pPr/>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 Advice from a Hockey Legend</a:t>
            </a:r>
          </a:p>
        </p:txBody>
      </p:sp>
      <p:pic>
        <p:nvPicPr>
          <p:cNvPr id="31747" name="Picture 3" descr="300px-waynegretzky_oilers"/>
          <p:cNvPicPr>
            <a:picLocks noChangeAspect="1" noChangeArrowheads="1"/>
          </p:cNvPicPr>
          <p:nvPr/>
        </p:nvPicPr>
        <p:blipFill>
          <a:blip r:embed="rId3" cstate="print"/>
          <a:srcRect/>
          <a:stretch>
            <a:fillRect/>
          </a:stretch>
        </p:blipFill>
        <p:spPr bwMode="auto">
          <a:xfrm>
            <a:off x="3143250" y="1219200"/>
            <a:ext cx="2857500" cy="3705225"/>
          </a:xfrm>
          <a:prstGeom prst="rect">
            <a:avLst/>
          </a:prstGeom>
          <a:noFill/>
          <a:ln w="9525">
            <a:noFill/>
            <a:miter lim="800000"/>
            <a:headEnd/>
            <a:tailEnd/>
          </a:ln>
        </p:spPr>
      </p:pic>
      <p:sp>
        <p:nvSpPr>
          <p:cNvPr id="31748" name="Text Box 4"/>
          <p:cNvSpPr txBox="1">
            <a:spLocks noChangeArrowheads="1"/>
          </p:cNvSpPr>
          <p:nvPr/>
        </p:nvSpPr>
        <p:spPr bwMode="auto">
          <a:xfrm>
            <a:off x="1747838" y="5029200"/>
            <a:ext cx="5875337" cy="830263"/>
          </a:xfrm>
          <a:prstGeom prst="rect">
            <a:avLst/>
          </a:prstGeom>
          <a:noFill/>
          <a:ln w="9525" algn="ctr">
            <a:noFill/>
            <a:miter lim="800000"/>
            <a:headEnd/>
            <a:tailEnd/>
          </a:ln>
        </p:spPr>
        <p:txBody>
          <a:bodyPr wrap="none">
            <a:spAutoFit/>
          </a:bodyPr>
          <a:lstStyle/>
          <a:p>
            <a:r>
              <a:rPr lang="en-US" sz="2400" dirty="0"/>
              <a:t>“I skate to where the puck is going to be, </a:t>
            </a:r>
          </a:p>
          <a:p>
            <a:r>
              <a:rPr lang="en-US" sz="2400" dirty="0"/>
              <a:t>not where it has been.”  </a:t>
            </a:r>
            <a:r>
              <a:rPr lang="en-US" sz="2400" i="1" dirty="0"/>
              <a:t>--Wayne Gretzky </a:t>
            </a:r>
          </a:p>
        </p:txBody>
      </p:sp>
      <p:sp>
        <p:nvSpPr>
          <p:cNvPr id="31749" name="Footer Placeholder 5"/>
          <p:cNvSpPr>
            <a:spLocks noGrp="1"/>
          </p:cNvSpPr>
          <p:nvPr>
            <p:ph type="ftr" sz="quarter" idx="10"/>
          </p:nvPr>
        </p:nvSpPr>
        <p:spPr>
          <a:noFill/>
        </p:spPr>
        <p:txBody>
          <a:bodyPr/>
          <a:lstStyle/>
          <a:p>
            <a:endParaRPr lang="en-US" smtClean="0"/>
          </a:p>
          <a:p>
            <a:r>
              <a:rPr lang="en-US" smtClean="0"/>
              <a:t>The Power of Collaboration</a:t>
            </a:r>
            <a:endParaRPr lang="en-US" sz="1400" b="0" i="0" smtClean="0">
              <a:solidFill>
                <a:schemeClr val="tx1"/>
              </a:solidFill>
            </a:endParaRPr>
          </a:p>
        </p:txBody>
      </p:sp>
      <p:sp>
        <p:nvSpPr>
          <p:cNvPr id="317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2EBF049-CBB3-4044-AC95-9539E275D79B}" type="slidenum">
              <a:rPr lang="en-US" sz="1200" b="1">
                <a:solidFill>
                  <a:srgbClr val="3B8123"/>
                </a:solidFill>
              </a:rPr>
              <a:pPr algn="r"/>
              <a:t>32</a:t>
            </a:fld>
            <a:endParaRPr lang="en-US" sz="1200" b="1">
              <a:solidFill>
                <a:srgbClr val="3B8123"/>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dirty="0" smtClean="0"/>
              <a:t>Looking to the Future</a:t>
            </a:r>
            <a:endParaRPr lang="en-US" sz="3700" dirty="0" smtClean="0"/>
          </a:p>
        </p:txBody>
      </p:sp>
      <p:sp>
        <p:nvSpPr>
          <p:cNvPr id="37891" name="Rectangle 3"/>
          <p:cNvSpPr>
            <a:spLocks noGrp="1" noChangeArrowheads="1"/>
          </p:cNvSpPr>
          <p:nvPr>
            <p:ph type="subTitle" idx="1"/>
          </p:nvPr>
        </p:nvSpPr>
        <p:spPr/>
        <p:txBody>
          <a:bodyPr/>
          <a:lstStyle/>
          <a:p>
            <a:r>
              <a:rPr lang="en-US" smtClean="0"/>
              <a:t> </a:t>
            </a:r>
          </a:p>
        </p:txBody>
      </p:sp>
      <p:pic>
        <p:nvPicPr>
          <p:cNvPr id="37892"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xfrm>
            <a:off x="5715000" y="6229350"/>
            <a:ext cx="2895600" cy="476250"/>
          </a:xfrm>
          <a:noFill/>
        </p:spPr>
        <p:txBody>
          <a:bodyPr/>
          <a:lstStyle/>
          <a:p>
            <a:fld id="{76A1F741-3661-479B-AACA-4BC1D78667E0}" type="slidenum">
              <a:rPr lang="en-US" i="1" smtClean="0"/>
              <a:pPr/>
              <a:t>34</a:t>
            </a:fld>
            <a:endParaRPr lang="en-US" i="1" smtClean="0"/>
          </a:p>
        </p:txBody>
      </p:sp>
      <p:sp>
        <p:nvSpPr>
          <p:cNvPr id="33795" name="Rectangle 2"/>
          <p:cNvSpPr>
            <a:spLocks noGrp="1" noChangeArrowheads="1"/>
          </p:cNvSpPr>
          <p:nvPr>
            <p:ph type="title"/>
          </p:nvPr>
        </p:nvSpPr>
        <p:spPr/>
        <p:txBody>
          <a:bodyPr/>
          <a:lstStyle/>
          <a:p>
            <a:r>
              <a:rPr lang="en-US" sz="3200" dirty="0" smtClean="0">
                <a:solidFill>
                  <a:schemeClr val="tx1"/>
                </a:solidFill>
              </a:rPr>
              <a:t> </a:t>
            </a:r>
            <a:r>
              <a:rPr lang="en-US" sz="3200" dirty="0" smtClean="0">
                <a:solidFill>
                  <a:schemeClr val="tx1"/>
                </a:solidFill>
              </a:rPr>
              <a:t>It’s More about Practices than Forecasts</a:t>
            </a:r>
            <a:endParaRPr lang="en-US" sz="3200" dirty="0" smtClean="0">
              <a:solidFill>
                <a:schemeClr val="tx1"/>
              </a:solidFill>
            </a:endParaRPr>
          </a:p>
        </p:txBody>
      </p:sp>
      <p:sp>
        <p:nvSpPr>
          <p:cNvPr id="33796" name="Rectangle 3"/>
          <p:cNvSpPr>
            <a:spLocks noGrp="1" noChangeArrowheads="1"/>
          </p:cNvSpPr>
          <p:nvPr>
            <p:ph type="body" sz="half" idx="4294967295"/>
          </p:nvPr>
        </p:nvSpPr>
        <p:spPr>
          <a:xfrm>
            <a:off x="4648200" y="1371600"/>
            <a:ext cx="4229100" cy="4419600"/>
          </a:xfrm>
        </p:spPr>
        <p:txBody>
          <a:bodyPr/>
          <a:lstStyle/>
          <a:p>
            <a:pPr marL="0" indent="0">
              <a:buFontTx/>
              <a:buNone/>
            </a:pPr>
            <a:r>
              <a:rPr lang="en-US" sz="2800" i="1" smtClean="0"/>
              <a:t>"The art of prophecy is very difficult-- especially with respect to the future." --Mark Twain</a:t>
            </a:r>
          </a:p>
        </p:txBody>
      </p:sp>
      <p:pic>
        <p:nvPicPr>
          <p:cNvPr id="33797" name="Picture 7"/>
          <p:cNvPicPr>
            <a:picLocks noChangeAspect="1" noChangeArrowheads="1"/>
          </p:cNvPicPr>
          <p:nvPr/>
        </p:nvPicPr>
        <p:blipFill>
          <a:blip r:embed="rId3" cstate="print"/>
          <a:srcRect/>
          <a:stretch>
            <a:fillRect/>
          </a:stretch>
        </p:blipFill>
        <p:spPr bwMode="auto">
          <a:xfrm>
            <a:off x="304800" y="1252538"/>
            <a:ext cx="3873500" cy="54530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xfrm>
            <a:off x="3200400" y="6229350"/>
            <a:ext cx="2895600" cy="476250"/>
          </a:xfrm>
          <a:noFill/>
        </p:spPr>
        <p:txBody>
          <a:bodyPr/>
          <a:lstStyle/>
          <a:p>
            <a:pPr algn="ctr"/>
            <a:fld id="{29D878F8-1254-4320-B5DE-D0DAA423A639}" type="slidenum">
              <a:rPr lang="en-US" i="1" smtClean="0"/>
              <a:pPr algn="ctr"/>
              <a:t>35</a:t>
            </a:fld>
            <a:endParaRPr lang="en-US" i="1" smtClean="0"/>
          </a:p>
        </p:txBody>
      </p:sp>
      <p:sp>
        <p:nvSpPr>
          <p:cNvPr id="34819" name="Rectangle 2"/>
          <p:cNvSpPr>
            <a:spLocks noGrp="1" noChangeArrowheads="1"/>
          </p:cNvSpPr>
          <p:nvPr>
            <p:ph type="title"/>
          </p:nvPr>
        </p:nvSpPr>
        <p:spPr/>
        <p:txBody>
          <a:bodyPr/>
          <a:lstStyle/>
          <a:p>
            <a:r>
              <a:rPr lang="en-US" u="sng" smtClean="0"/>
              <a:t>Who</a:t>
            </a:r>
            <a:r>
              <a:rPr lang="en-US" smtClean="0"/>
              <a:t> is Your Leading Indicator?</a:t>
            </a:r>
          </a:p>
        </p:txBody>
      </p:sp>
      <p:pic>
        <p:nvPicPr>
          <p:cNvPr id="34820" name="Picture 4"/>
          <p:cNvPicPr>
            <a:picLocks noChangeAspect="1" noChangeArrowheads="1"/>
          </p:cNvPicPr>
          <p:nvPr/>
        </p:nvPicPr>
        <p:blipFill>
          <a:blip r:embed="rId3" cstate="print"/>
          <a:srcRect/>
          <a:stretch>
            <a:fillRect/>
          </a:stretch>
        </p:blipFill>
        <p:spPr bwMode="auto">
          <a:xfrm>
            <a:off x="304800" y="1254125"/>
            <a:ext cx="7267575" cy="5451475"/>
          </a:xfrm>
          <a:prstGeom prst="rect">
            <a:avLst/>
          </a:prstGeom>
          <a:noFill/>
          <a:ln w="9525" algn="ctr">
            <a:noFill/>
            <a:miter lim="800000"/>
            <a:headEnd/>
            <a:tailEnd/>
          </a:ln>
        </p:spPr>
      </p:pic>
      <p:sp>
        <p:nvSpPr>
          <p:cNvPr id="34821" name="Slide Number Placeholder 3"/>
          <p:cNvSpPr txBox="1">
            <a:spLocks noGrp="1"/>
          </p:cNvSpPr>
          <p:nvPr/>
        </p:nvSpPr>
        <p:spPr bwMode="auto">
          <a:xfrm>
            <a:off x="5791200" y="6229350"/>
            <a:ext cx="2895600" cy="476250"/>
          </a:xfrm>
          <a:prstGeom prst="rect">
            <a:avLst/>
          </a:prstGeom>
          <a:noFill/>
          <a:ln w="9525">
            <a:noFill/>
            <a:miter lim="800000"/>
            <a:headEnd/>
            <a:tailEnd/>
          </a:ln>
        </p:spPr>
        <p:txBody>
          <a:bodyPr/>
          <a:lstStyle/>
          <a:p>
            <a:pPr algn="r"/>
            <a:fld id="{D599A6DB-ABE5-41BD-A372-EB9DB1181974}" type="slidenum">
              <a:rPr lang="en-US" sz="1200" b="1" i="1">
                <a:solidFill>
                  <a:srgbClr val="3B8123"/>
                </a:solidFill>
              </a:rPr>
              <a:pPr algn="r"/>
              <a:t>35</a:t>
            </a:fld>
            <a:endParaRPr lang="en-US" sz="1200" b="1" i="1">
              <a:solidFill>
                <a:srgbClr val="3B8123"/>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a:xfrm>
            <a:off x="5791200" y="6229350"/>
            <a:ext cx="2895600" cy="476250"/>
          </a:xfrm>
          <a:noFill/>
        </p:spPr>
        <p:txBody>
          <a:bodyPr/>
          <a:lstStyle/>
          <a:p>
            <a:fld id="{639D5A09-6BC2-47D9-B8D0-801613802C6A}" type="slidenum">
              <a:rPr lang="en-US" smtClean="0">
                <a:solidFill>
                  <a:schemeClr val="bg1"/>
                </a:solidFill>
              </a:rPr>
              <a:pPr/>
              <a:t>36</a:t>
            </a:fld>
            <a:endParaRPr lang="en-US" smtClean="0">
              <a:solidFill>
                <a:schemeClr val="bg1"/>
              </a:solidFill>
            </a:endParaRPr>
          </a:p>
        </p:txBody>
      </p:sp>
      <p:sp>
        <p:nvSpPr>
          <p:cNvPr id="35843" name="Rectangle 2"/>
          <p:cNvSpPr>
            <a:spLocks noGrp="1" noChangeArrowheads="1"/>
          </p:cNvSpPr>
          <p:nvPr>
            <p:ph type="title"/>
          </p:nvPr>
        </p:nvSpPr>
        <p:spPr/>
        <p:txBody>
          <a:bodyPr/>
          <a:lstStyle/>
          <a:p>
            <a:r>
              <a:rPr lang="en-US" smtClean="0"/>
              <a:t> </a:t>
            </a:r>
          </a:p>
        </p:txBody>
      </p:sp>
      <p:sp>
        <p:nvSpPr>
          <p:cNvPr id="35844" name="Rectangle 3"/>
          <p:cNvSpPr>
            <a:spLocks noGrp="1" noChangeArrowheads="1"/>
          </p:cNvSpPr>
          <p:nvPr>
            <p:ph type="body" idx="1"/>
          </p:nvPr>
        </p:nvSpPr>
        <p:spPr>
          <a:xfrm>
            <a:off x="685800" y="1066800"/>
            <a:ext cx="7772400" cy="4572000"/>
          </a:xfrm>
        </p:spPr>
        <p:txBody>
          <a:bodyPr/>
          <a:lstStyle/>
          <a:p>
            <a:pPr>
              <a:buFontTx/>
              <a:buNone/>
            </a:pPr>
            <a:endParaRPr lang="en-US" smtClean="0">
              <a:solidFill>
                <a:schemeClr val="bg1"/>
              </a:solidFill>
            </a:endParaRPr>
          </a:p>
          <a:p>
            <a:pPr>
              <a:buFontTx/>
              <a:buNone/>
            </a:pPr>
            <a:endParaRPr lang="en-US" smtClean="0">
              <a:solidFill>
                <a:schemeClr val="bg1"/>
              </a:solidFill>
            </a:endParaRPr>
          </a:p>
          <a:p>
            <a:pPr>
              <a:buFontTx/>
              <a:buNone/>
            </a:pPr>
            <a:r>
              <a:rPr lang="en-US" smtClean="0">
                <a:solidFill>
                  <a:schemeClr val="bg1"/>
                </a:solidFill>
              </a:rPr>
              <a:t>	“If you’re a CIO, you need to spend a lot of time out on the fringes of the Web because that’s where the innovation’s taking place.  You need to spend a lot of time with people under 25 years old.” </a:t>
            </a:r>
          </a:p>
          <a:p>
            <a:pPr>
              <a:buFontTx/>
              <a:buNone/>
            </a:pPr>
            <a:r>
              <a:rPr lang="en-US" smtClean="0">
                <a:solidFill>
                  <a:schemeClr val="bg1"/>
                </a:solidFill>
              </a:rPr>
              <a:t>	</a:t>
            </a:r>
            <a:r>
              <a:rPr lang="en-US" sz="2800" i="1" smtClean="0">
                <a:solidFill>
                  <a:schemeClr val="bg1"/>
                </a:solidFill>
              </a:rPr>
              <a:t>–Gary Hamel</a:t>
            </a:r>
          </a:p>
        </p:txBody>
      </p:sp>
      <p:sp>
        <p:nvSpPr>
          <p:cNvPr id="60420" name="Rectangle 4"/>
          <p:cNvSpPr>
            <a:spLocks noChangeArrowheads="1"/>
          </p:cNvSpPr>
          <p:nvPr/>
        </p:nvSpPr>
        <p:spPr bwMode="auto">
          <a:xfrm>
            <a:off x="304800" y="228600"/>
            <a:ext cx="8534400" cy="838200"/>
          </a:xfrm>
          <a:prstGeom prst="rect">
            <a:avLst/>
          </a:prstGeom>
          <a:noFill/>
          <a:ln w="9525">
            <a:noFill/>
            <a:miter lim="800000"/>
            <a:headEnd/>
            <a:tailEnd/>
          </a:ln>
          <a:effectLst/>
        </p:spPr>
        <p:txBody>
          <a:bodyPr anchor="b"/>
          <a:lstStyle/>
          <a:p>
            <a:pPr algn="ctr">
              <a:defRPr/>
            </a:pPr>
            <a:r>
              <a:rPr lang="en-US" sz="3600" dirty="0">
                <a:solidFill>
                  <a:schemeClr val="bg1"/>
                </a:solidFill>
                <a:latin typeface="+mj-lt"/>
                <a:cs typeface="Calibri" pitchFamily="34" charset="0"/>
              </a:rPr>
              <a:t>Who are you spending time with?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Uncultured Project</a:t>
            </a: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r>
              <a:rPr lang="en-US" smtClean="0"/>
              <a:t>The Power of Collaboration</a:t>
            </a:r>
            <a:endParaRPr lang="en-US" b="0" i="0">
              <a:solidFill>
                <a:schemeClr val="tx1"/>
              </a:solidFill>
            </a:endParaRPr>
          </a:p>
        </p:txBody>
      </p:sp>
      <p:sp>
        <p:nvSpPr>
          <p:cNvPr id="5" name="Slide Number Placeholder 4"/>
          <p:cNvSpPr>
            <a:spLocks noGrp="1"/>
          </p:cNvSpPr>
          <p:nvPr>
            <p:ph type="sldNum" sz="quarter" idx="11"/>
          </p:nvPr>
        </p:nvSpPr>
        <p:spPr/>
        <p:txBody>
          <a:bodyPr/>
          <a:lstStyle/>
          <a:p>
            <a:pPr>
              <a:defRPr/>
            </a:pPr>
            <a:fld id="{E053E51F-C3ED-43DD-AA06-27F547D4E905}" type="slidenum">
              <a:rPr lang="en-US" smtClean="0"/>
              <a:pPr>
                <a:defRPr/>
              </a:pPr>
              <a:t>37</a:t>
            </a:fld>
            <a:endParaRPr lang="en-US" dirty="0"/>
          </a:p>
        </p:txBody>
      </p:sp>
      <p:pic>
        <p:nvPicPr>
          <p:cNvPr id="94210" name="Picture 2"/>
          <p:cNvPicPr>
            <a:picLocks noChangeAspect="1" noChangeArrowheads="1"/>
          </p:cNvPicPr>
          <p:nvPr/>
        </p:nvPicPr>
        <p:blipFill>
          <a:blip r:embed="rId3" cstate="print"/>
          <a:srcRect/>
          <a:stretch>
            <a:fillRect/>
          </a:stretch>
        </p:blipFill>
        <p:spPr bwMode="auto">
          <a:xfrm>
            <a:off x="933450" y="890587"/>
            <a:ext cx="714375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chemeClr val="tx1"/>
                </a:solidFill>
              </a:rPr>
              <a:t>Turning 3 things upside down</a:t>
            </a:r>
            <a:endParaRPr lang="en-US" sz="2400" smtClean="0"/>
          </a:p>
        </p:txBody>
      </p:sp>
      <p:sp>
        <p:nvSpPr>
          <p:cNvPr id="36867" name="Content Placeholder 2"/>
          <p:cNvSpPr>
            <a:spLocks noGrp="1"/>
          </p:cNvSpPr>
          <p:nvPr>
            <p:ph idx="1"/>
          </p:nvPr>
        </p:nvSpPr>
        <p:spPr>
          <a:xfrm>
            <a:off x="457200" y="1524000"/>
            <a:ext cx="8229600" cy="4602163"/>
          </a:xfrm>
        </p:spPr>
        <p:txBody>
          <a:bodyPr/>
          <a:lstStyle/>
          <a:p>
            <a:pPr marL="514350" indent="-514350">
              <a:buFontTx/>
              <a:buAutoNum type="arabicPeriod"/>
            </a:pPr>
            <a:r>
              <a:rPr lang="en-US" smtClean="0">
                <a:solidFill>
                  <a:srgbClr val="0070C0"/>
                </a:solidFill>
              </a:rPr>
              <a:t>Bottoms-up KM </a:t>
            </a:r>
            <a:r>
              <a:rPr lang="en-US" sz="2400" i="1" smtClean="0">
                <a:solidFill>
                  <a:srgbClr val="0070C0"/>
                </a:solidFill>
              </a:rPr>
              <a:t>(Gmail case, Guru connecting)</a:t>
            </a:r>
            <a:endParaRPr lang="en-US" i="1" smtClean="0">
              <a:solidFill>
                <a:srgbClr val="0070C0"/>
              </a:solidFill>
            </a:endParaRPr>
          </a:p>
          <a:p>
            <a:pPr marL="514350" indent="-514350">
              <a:buFontTx/>
              <a:buAutoNum type="arabicPeriod"/>
            </a:pPr>
            <a:r>
              <a:rPr lang="en-US" smtClean="0">
                <a:solidFill>
                  <a:srgbClr val="0070C0"/>
                </a:solidFill>
              </a:rPr>
              <a:t>Emerging countries leading </a:t>
            </a:r>
            <a:r>
              <a:rPr lang="en-US" sz="2400" i="1" smtClean="0">
                <a:solidFill>
                  <a:srgbClr val="0070C0"/>
                </a:solidFill>
              </a:rPr>
              <a:t>(design for other 90%)</a:t>
            </a:r>
            <a:endParaRPr lang="en-US" i="1" smtClean="0">
              <a:solidFill>
                <a:srgbClr val="0070C0"/>
              </a:solidFill>
            </a:endParaRPr>
          </a:p>
          <a:p>
            <a:pPr marL="514350" indent="-514350">
              <a:buFontTx/>
              <a:buAutoNum type="arabicPeriod"/>
            </a:pPr>
            <a:r>
              <a:rPr lang="en-US" smtClean="0">
                <a:solidFill>
                  <a:srgbClr val="0070C0"/>
                </a:solidFill>
              </a:rPr>
              <a:t>Children as forecasters </a:t>
            </a:r>
            <a:r>
              <a:rPr lang="en-US" sz="2400" i="1" smtClean="0">
                <a:solidFill>
                  <a:srgbClr val="0070C0"/>
                </a:solidFill>
              </a:rPr>
              <a:t>(the technology is conversation, the safe conversation—like driving)</a:t>
            </a:r>
          </a:p>
          <a:p>
            <a:pPr marL="514350" indent="-514350">
              <a:buFontTx/>
              <a:buNone/>
            </a:pPr>
            <a:r>
              <a:rPr lang="en-US" smtClean="0">
                <a:solidFill>
                  <a:srgbClr val="0070C0"/>
                </a:solidFill>
              </a:rPr>
              <a:t> </a:t>
            </a:r>
          </a:p>
        </p:txBody>
      </p:sp>
      <p:sp>
        <p:nvSpPr>
          <p:cNvPr id="36868" name="Footer Placeholder 3"/>
          <p:cNvSpPr>
            <a:spLocks noGrp="1"/>
          </p:cNvSpPr>
          <p:nvPr>
            <p:ph type="ftr" sz="quarter" idx="10"/>
          </p:nvPr>
        </p:nvSpPr>
        <p:spPr>
          <a:noFill/>
        </p:spPr>
        <p:txBody>
          <a:bodyPr/>
          <a:lstStyle/>
          <a:p>
            <a:endParaRPr lang="en-US" smtClean="0"/>
          </a:p>
          <a:p>
            <a:r>
              <a:rPr lang="en-US" smtClean="0"/>
              <a:t>The Power of Collaboration</a:t>
            </a:r>
            <a:endParaRPr lang="en-US" sz="1400" b="0" i="0" smtClean="0">
              <a:solidFill>
                <a:schemeClr val="tx1"/>
              </a:solidFill>
            </a:endParaRPr>
          </a:p>
        </p:txBody>
      </p:sp>
      <p:sp>
        <p:nvSpPr>
          <p:cNvPr id="36869" name="Slide Number Placeholder 4"/>
          <p:cNvSpPr>
            <a:spLocks noGrp="1"/>
          </p:cNvSpPr>
          <p:nvPr>
            <p:ph type="sldNum" sz="quarter" idx="11"/>
          </p:nvPr>
        </p:nvSpPr>
        <p:spPr>
          <a:noFill/>
        </p:spPr>
        <p:txBody>
          <a:bodyPr/>
          <a:lstStyle/>
          <a:p>
            <a:fld id="{60E84604-7A6E-4E11-A56B-F145CA83AFE0}"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ChangeArrowheads="1"/>
          </p:cNvSpPr>
          <p:nvPr/>
        </p:nvSpPr>
        <p:spPr bwMode="auto">
          <a:xfrm>
            <a:off x="1066800" y="1371600"/>
            <a:ext cx="7391400" cy="4724400"/>
          </a:xfrm>
          <a:prstGeom prst="triangle">
            <a:avLst>
              <a:gd name="adj" fmla="val 50000"/>
            </a:avLst>
          </a:prstGeom>
          <a:solidFill>
            <a:srgbClr val="3366FF"/>
          </a:solidFill>
          <a:ln w="38100">
            <a:solidFill>
              <a:schemeClr val="tx1"/>
            </a:solidFill>
            <a:miter lim="800000"/>
            <a:headEnd/>
            <a:tailEnd/>
          </a:ln>
          <a:effectLst/>
        </p:spPr>
        <p:txBody>
          <a:bodyPr wrap="none" anchor="ctr"/>
          <a:lstStyle/>
          <a:p>
            <a:endParaRPr lang="en-US"/>
          </a:p>
        </p:txBody>
      </p:sp>
      <p:sp>
        <p:nvSpPr>
          <p:cNvPr id="101380" name="Text Box 4"/>
          <p:cNvSpPr txBox="1">
            <a:spLocks noChangeArrowheads="1"/>
          </p:cNvSpPr>
          <p:nvPr/>
        </p:nvSpPr>
        <p:spPr bwMode="auto">
          <a:xfrm>
            <a:off x="3816350" y="1981200"/>
            <a:ext cx="1974850" cy="822325"/>
          </a:xfrm>
          <a:prstGeom prst="rect">
            <a:avLst/>
          </a:prstGeom>
          <a:noFill/>
          <a:ln w="9525">
            <a:noFill/>
            <a:miter lim="800000"/>
            <a:headEnd/>
            <a:tailEnd/>
          </a:ln>
          <a:effectLst/>
        </p:spPr>
        <p:txBody>
          <a:bodyPr>
            <a:spAutoFit/>
          </a:bodyPr>
          <a:lstStyle/>
          <a:p>
            <a:pPr algn="ctr"/>
            <a:r>
              <a:rPr lang="en-US" sz="2400">
                <a:latin typeface="Times New Roman" pitchFamily="18" charset="0"/>
                <a:ea typeface="ＭＳ Ｐゴシック" pitchFamily="-65" charset="-128"/>
              </a:rPr>
              <a:t>Shared</a:t>
            </a:r>
          </a:p>
          <a:p>
            <a:pPr algn="ctr"/>
            <a:r>
              <a:rPr lang="en-US" sz="2400">
                <a:latin typeface="Times New Roman" pitchFamily="18" charset="0"/>
                <a:ea typeface="ＭＳ Ｐゴシック" pitchFamily="-65" charset="-128"/>
              </a:rPr>
              <a:t>Specialization</a:t>
            </a:r>
            <a:endParaRPr lang="en-US" sz="2000" i="1">
              <a:latin typeface="Times New Roman" pitchFamily="18" charset="0"/>
              <a:ea typeface="ＭＳ Ｐゴシック" pitchFamily="-65" charset="-128"/>
            </a:endParaRPr>
          </a:p>
        </p:txBody>
      </p:sp>
      <p:sp>
        <p:nvSpPr>
          <p:cNvPr id="101381" name="Line 5"/>
          <p:cNvSpPr>
            <a:spLocks noChangeShapeType="1"/>
          </p:cNvSpPr>
          <p:nvPr/>
        </p:nvSpPr>
        <p:spPr bwMode="auto">
          <a:xfrm>
            <a:off x="3581400" y="2895600"/>
            <a:ext cx="2362200" cy="0"/>
          </a:xfrm>
          <a:prstGeom prst="line">
            <a:avLst/>
          </a:prstGeom>
          <a:noFill/>
          <a:ln w="9525">
            <a:solidFill>
              <a:schemeClr val="tx1"/>
            </a:solidFill>
            <a:round/>
            <a:headEnd/>
            <a:tailEnd/>
          </a:ln>
          <a:effectLst/>
        </p:spPr>
        <p:txBody>
          <a:bodyPr/>
          <a:lstStyle/>
          <a:p>
            <a:endParaRPr lang="en-US"/>
          </a:p>
        </p:txBody>
      </p:sp>
      <p:sp>
        <p:nvSpPr>
          <p:cNvPr id="101382" name="Line 6"/>
          <p:cNvSpPr>
            <a:spLocks noChangeShapeType="1"/>
          </p:cNvSpPr>
          <p:nvPr/>
        </p:nvSpPr>
        <p:spPr bwMode="auto">
          <a:xfrm>
            <a:off x="1981200" y="4953000"/>
            <a:ext cx="5556250" cy="0"/>
          </a:xfrm>
          <a:prstGeom prst="line">
            <a:avLst/>
          </a:prstGeom>
          <a:noFill/>
          <a:ln w="9525">
            <a:solidFill>
              <a:schemeClr val="tx1"/>
            </a:solidFill>
            <a:round/>
            <a:headEnd/>
            <a:tailEnd/>
          </a:ln>
          <a:effectLst/>
        </p:spPr>
        <p:txBody>
          <a:bodyPr/>
          <a:lstStyle/>
          <a:p>
            <a:endParaRPr lang="en-US"/>
          </a:p>
        </p:txBody>
      </p:sp>
      <p:sp>
        <p:nvSpPr>
          <p:cNvPr id="101383" name="Text Box 7"/>
          <p:cNvSpPr txBox="1">
            <a:spLocks noChangeArrowheads="1"/>
          </p:cNvSpPr>
          <p:nvPr/>
        </p:nvSpPr>
        <p:spPr bwMode="auto">
          <a:xfrm>
            <a:off x="2562225" y="3989388"/>
            <a:ext cx="4295775" cy="1006475"/>
          </a:xfrm>
          <a:prstGeom prst="rect">
            <a:avLst/>
          </a:prstGeom>
          <a:noFill/>
          <a:ln w="9525">
            <a:noFill/>
            <a:miter lim="800000"/>
            <a:headEnd/>
            <a:tailEnd/>
          </a:ln>
          <a:effectLst/>
        </p:spPr>
        <p:txBody>
          <a:bodyPr wrap="none">
            <a:spAutoFit/>
          </a:bodyPr>
          <a:lstStyle/>
          <a:p>
            <a:pPr algn="ctr"/>
            <a:r>
              <a:rPr lang="en-US" sz="2400">
                <a:latin typeface="Times New Roman" pitchFamily="18" charset="0"/>
                <a:ea typeface="ＭＳ Ｐゴシック" pitchFamily="-65" charset="-128"/>
              </a:rPr>
              <a:t>Partnering</a:t>
            </a:r>
          </a:p>
          <a:p>
            <a:pPr algn="ctr"/>
            <a:r>
              <a:rPr lang="en-US" sz="2000" i="1">
                <a:solidFill>
                  <a:schemeClr val="tx1"/>
                </a:solidFill>
                <a:latin typeface="Times New Roman" pitchFamily="18" charset="0"/>
                <a:ea typeface="ＭＳ Ｐゴシック" pitchFamily="-65" charset="-128"/>
              </a:rPr>
              <a:t>“How can we work with corporations?”</a:t>
            </a:r>
          </a:p>
          <a:p>
            <a:pPr algn="ctr"/>
            <a:r>
              <a:rPr lang="en-US" sz="1600">
                <a:solidFill>
                  <a:schemeClr val="tx1"/>
                </a:solidFill>
                <a:latin typeface="Times New Roman" pitchFamily="18" charset="0"/>
                <a:ea typeface="ＭＳ Ｐゴシック" pitchFamily="-65" charset="-128"/>
              </a:rPr>
              <a:t> </a:t>
            </a:r>
          </a:p>
        </p:txBody>
      </p:sp>
      <p:sp>
        <p:nvSpPr>
          <p:cNvPr id="101384" name="Text Box 8"/>
          <p:cNvSpPr txBox="1">
            <a:spLocks noChangeArrowheads="1"/>
          </p:cNvSpPr>
          <p:nvPr/>
        </p:nvSpPr>
        <p:spPr bwMode="auto">
          <a:xfrm>
            <a:off x="3124200" y="5165725"/>
            <a:ext cx="3144838" cy="1006475"/>
          </a:xfrm>
          <a:prstGeom prst="rect">
            <a:avLst/>
          </a:prstGeom>
          <a:noFill/>
          <a:ln w="9525">
            <a:noFill/>
            <a:miter lim="800000"/>
            <a:headEnd/>
            <a:tailEnd/>
          </a:ln>
          <a:effectLst/>
        </p:spPr>
        <p:txBody>
          <a:bodyPr wrap="none">
            <a:spAutoFit/>
          </a:bodyPr>
          <a:lstStyle/>
          <a:p>
            <a:pPr algn="ctr"/>
            <a:r>
              <a:rPr lang="en-US" sz="2400">
                <a:latin typeface="Times New Roman" pitchFamily="18" charset="0"/>
                <a:ea typeface="ＭＳ Ｐゴシック" pitchFamily="-65" charset="-128"/>
              </a:rPr>
              <a:t>Basic Info Sharing</a:t>
            </a:r>
          </a:p>
          <a:p>
            <a:pPr algn="ctr"/>
            <a:r>
              <a:rPr lang="en-US" sz="2000" i="1">
                <a:solidFill>
                  <a:schemeClr val="tx1"/>
                </a:solidFill>
                <a:latin typeface="Times New Roman" pitchFamily="18" charset="0"/>
                <a:ea typeface="ＭＳ Ｐゴシック" pitchFamily="-65" charset="-128"/>
              </a:rPr>
              <a:t>“What are my peers doing?”</a:t>
            </a:r>
          </a:p>
          <a:p>
            <a:pPr algn="ctr"/>
            <a:r>
              <a:rPr lang="en-US" sz="1600">
                <a:solidFill>
                  <a:schemeClr val="tx1"/>
                </a:solidFill>
                <a:latin typeface="Arial" charset="0"/>
                <a:ea typeface="ＭＳ Ｐゴシック" pitchFamily="-65" charset="-128"/>
              </a:rPr>
              <a:t> </a:t>
            </a:r>
          </a:p>
        </p:txBody>
      </p:sp>
      <p:sp>
        <p:nvSpPr>
          <p:cNvPr id="101385" name="Text Box 9"/>
          <p:cNvSpPr txBox="1">
            <a:spLocks noChangeArrowheads="1"/>
          </p:cNvSpPr>
          <p:nvPr/>
        </p:nvSpPr>
        <p:spPr bwMode="auto">
          <a:xfrm>
            <a:off x="2321428" y="196850"/>
            <a:ext cx="4623382" cy="584775"/>
          </a:xfrm>
          <a:prstGeom prst="rect">
            <a:avLst/>
          </a:prstGeom>
          <a:noFill/>
          <a:ln w="9525">
            <a:noFill/>
            <a:miter lim="800000"/>
            <a:headEnd/>
            <a:tailEnd/>
          </a:ln>
          <a:effectLst/>
        </p:spPr>
        <p:txBody>
          <a:bodyPr wrap="none">
            <a:spAutoFit/>
          </a:bodyPr>
          <a:lstStyle/>
          <a:p>
            <a:pPr algn="ctr"/>
            <a:r>
              <a:rPr lang="en-US" sz="3200" b="1" dirty="0" smtClean="0">
                <a:solidFill>
                  <a:schemeClr val="tx1"/>
                </a:solidFill>
                <a:latin typeface="+mj-lt"/>
              </a:rPr>
              <a:t>The New Collaboration</a:t>
            </a:r>
            <a:endParaRPr lang="en-US" sz="3200" b="1" dirty="0">
              <a:solidFill>
                <a:schemeClr val="tx1"/>
              </a:solidFill>
              <a:latin typeface="+mj-lt"/>
              <a:ea typeface="ＭＳ Ｐゴシック" pitchFamily="-65" charset="-128"/>
            </a:endParaRPr>
          </a:p>
        </p:txBody>
      </p:sp>
      <p:sp>
        <p:nvSpPr>
          <p:cNvPr id="101388" name="Line 12"/>
          <p:cNvSpPr>
            <a:spLocks noChangeShapeType="1"/>
          </p:cNvSpPr>
          <p:nvPr/>
        </p:nvSpPr>
        <p:spPr bwMode="auto">
          <a:xfrm>
            <a:off x="2819400" y="3886200"/>
            <a:ext cx="3886200" cy="0"/>
          </a:xfrm>
          <a:prstGeom prst="line">
            <a:avLst/>
          </a:prstGeom>
          <a:noFill/>
          <a:ln w="9525">
            <a:solidFill>
              <a:schemeClr val="tx1"/>
            </a:solidFill>
            <a:round/>
            <a:headEnd/>
            <a:tailEnd/>
          </a:ln>
          <a:effectLst/>
        </p:spPr>
        <p:txBody>
          <a:bodyPr/>
          <a:lstStyle/>
          <a:p>
            <a:endParaRPr lang="en-US"/>
          </a:p>
        </p:txBody>
      </p:sp>
      <p:sp>
        <p:nvSpPr>
          <p:cNvPr id="101389" name="Text Box 13"/>
          <p:cNvSpPr txBox="1">
            <a:spLocks noChangeArrowheads="1"/>
          </p:cNvSpPr>
          <p:nvPr/>
        </p:nvSpPr>
        <p:spPr bwMode="auto">
          <a:xfrm>
            <a:off x="3048000" y="3032125"/>
            <a:ext cx="3397250" cy="1006475"/>
          </a:xfrm>
          <a:prstGeom prst="rect">
            <a:avLst/>
          </a:prstGeom>
          <a:noFill/>
          <a:ln w="9525">
            <a:noFill/>
            <a:miter lim="800000"/>
            <a:headEnd/>
            <a:tailEnd/>
          </a:ln>
          <a:effectLst/>
        </p:spPr>
        <p:txBody>
          <a:bodyPr wrap="none">
            <a:spAutoFit/>
          </a:bodyPr>
          <a:lstStyle/>
          <a:p>
            <a:pPr algn="ctr"/>
            <a:r>
              <a:rPr lang="en-US" sz="2400">
                <a:latin typeface="Times New Roman" pitchFamily="18" charset="0"/>
                <a:ea typeface="ＭＳ Ｐゴシック" pitchFamily="-65" charset="-128"/>
              </a:rPr>
              <a:t>Joint Projects</a:t>
            </a:r>
          </a:p>
          <a:p>
            <a:pPr algn="ctr"/>
            <a:r>
              <a:rPr lang="en-US" sz="2000" i="1">
                <a:solidFill>
                  <a:schemeClr val="tx1"/>
                </a:solidFill>
                <a:latin typeface="Times New Roman" pitchFamily="18" charset="0"/>
                <a:ea typeface="ＭＳ Ｐゴシック" pitchFamily="-65" charset="-128"/>
              </a:rPr>
              <a:t>“What can we build together?”</a:t>
            </a:r>
          </a:p>
          <a:p>
            <a:pPr algn="ctr"/>
            <a:r>
              <a:rPr lang="en-US" sz="1600">
                <a:solidFill>
                  <a:schemeClr val="tx1"/>
                </a:solidFill>
                <a:latin typeface="Times New Roman" pitchFamily="18" charset="0"/>
                <a:ea typeface="ＭＳ Ｐゴシック" pitchFamily="-65" charset="-128"/>
              </a:rPr>
              <a:t> </a:t>
            </a:r>
          </a:p>
        </p:txBody>
      </p:sp>
      <p:sp>
        <p:nvSpPr>
          <p:cNvPr id="101390" name="Text Box 14"/>
          <p:cNvSpPr txBox="1">
            <a:spLocks noChangeArrowheads="1"/>
          </p:cNvSpPr>
          <p:nvPr/>
        </p:nvSpPr>
        <p:spPr bwMode="auto">
          <a:xfrm>
            <a:off x="5519738" y="1804988"/>
            <a:ext cx="3502025" cy="976312"/>
          </a:xfrm>
          <a:prstGeom prst="rect">
            <a:avLst/>
          </a:prstGeom>
          <a:noFill/>
          <a:ln w="9525" algn="ctr">
            <a:noFill/>
            <a:miter lim="800000"/>
            <a:headEnd/>
            <a:tailEnd/>
          </a:ln>
          <a:effectLst/>
        </p:spPr>
        <p:txBody>
          <a:bodyPr wrap="none">
            <a:spAutoFit/>
          </a:bodyPr>
          <a:lstStyle/>
          <a:p>
            <a:pPr algn="ctr"/>
            <a:r>
              <a:rPr lang="en-US" sz="2000" b="1" i="1">
                <a:solidFill>
                  <a:schemeClr val="tx1"/>
                </a:solidFill>
                <a:latin typeface="Times New Roman" pitchFamily="18" charset="0"/>
                <a:ea typeface="ＭＳ Ｐゴシック" pitchFamily="-65" charset="-128"/>
              </a:rPr>
              <a:t>“Who has expertise I can trust?</a:t>
            </a:r>
          </a:p>
          <a:p>
            <a:pPr algn="ctr"/>
            <a:r>
              <a:rPr lang="en-US" sz="1800" b="1">
                <a:solidFill>
                  <a:schemeClr val="tx1"/>
                </a:solidFill>
                <a:latin typeface="Times New Roman" pitchFamily="18" charset="0"/>
                <a:ea typeface="ＭＳ Ｐゴシック" pitchFamily="-65" charset="-128"/>
              </a:rPr>
              <a:t> </a:t>
            </a:r>
          </a:p>
          <a:p>
            <a:pPr algn="ctr"/>
            <a:endParaRPr lang="en-US" sz="2000" b="1" i="1">
              <a:solidFill>
                <a:schemeClr val="tx1"/>
              </a:solidFill>
              <a:latin typeface="Times New Roman" pitchFamily="18" charset="0"/>
              <a:ea typeface="ＭＳ Ｐゴシック" pitchFamily="-65" charset="-128"/>
            </a:endParaRPr>
          </a:p>
        </p:txBody>
      </p:sp>
      <p:sp>
        <p:nvSpPr>
          <p:cNvPr id="15" name="AcnBodyText_ID_307207"/>
          <p:cNvSpPr>
            <a:spLocks noChangeArrowheads="1"/>
          </p:cNvSpPr>
          <p:nvPr>
            <p:custDataLst>
              <p:tags r:id="rId1"/>
            </p:custDataLst>
          </p:nvPr>
        </p:nvSpPr>
        <p:spPr bwMode="gray">
          <a:xfrm rot="162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solidFill>
                  <a:schemeClr val="bg1"/>
                </a:solidFill>
              </a:rPr>
              <a:t>Increasing Level of Trust</a:t>
            </a:r>
          </a:p>
        </p:txBody>
      </p:sp>
      <p:sp>
        <p:nvSpPr>
          <p:cNvPr id="16" name="AutoShape 3"/>
          <p:cNvSpPr>
            <a:spLocks noChangeArrowheads="1"/>
          </p:cNvSpPr>
          <p:nvPr/>
        </p:nvSpPr>
        <p:spPr bwMode="gray">
          <a:xfrm>
            <a:off x="338138" y="1193800"/>
            <a:ext cx="808037" cy="4505325"/>
          </a:xfrm>
          <a:prstGeom prst="upArrow">
            <a:avLst>
              <a:gd name="adj1" fmla="val 50102"/>
              <a:gd name="adj2" fmla="val 75736"/>
            </a:avLst>
          </a:prstGeom>
          <a:solidFill>
            <a:srgbClr val="00B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17" name="AcnBodyText_ID_307207"/>
          <p:cNvSpPr>
            <a:spLocks noChangeArrowheads="1"/>
          </p:cNvSpPr>
          <p:nvPr>
            <p:custDataLst>
              <p:tags r:id="rId2"/>
            </p:custDataLst>
          </p:nvPr>
        </p:nvSpPr>
        <p:spPr bwMode="gray">
          <a:xfrm rot="16200000">
            <a:off x="-1085056" y="35996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dirty="0">
                <a:solidFill>
                  <a:schemeClr val="bg1"/>
                </a:solidFill>
              </a:rPr>
              <a:t>Increasing Level of Trust</a:t>
            </a:r>
          </a:p>
        </p:txBody>
      </p:sp>
      <p:sp>
        <p:nvSpPr>
          <p:cNvPr id="18" name="Rectangle 2"/>
          <p:cNvSpPr txBox="1">
            <a:spLocks noChangeArrowheads="1"/>
          </p:cNvSpPr>
          <p:nvPr/>
        </p:nvSpPr>
        <p:spPr bwMode="auto">
          <a:xfrm>
            <a:off x="0" y="685800"/>
            <a:ext cx="9220200" cy="914400"/>
          </a:xfrm>
          <a:prstGeom prst="rect">
            <a:avLst/>
          </a:prstGeom>
          <a:noFill/>
          <a:ln w="9525">
            <a:noFill/>
            <a:miter lim="800000"/>
            <a:headEnd/>
            <a:tailEnd/>
          </a:ln>
        </p:spPr>
        <p:txBody>
          <a:bodyPr anchor="ctr"/>
          <a:lstStyle/>
          <a:p>
            <a:pPr algn="ctr" eaLnBrk="0" hangingPunct="0">
              <a:defRPr/>
            </a:pPr>
            <a:r>
              <a:rPr lang="en-US" sz="2800" b="1" kern="0" dirty="0">
                <a:solidFill>
                  <a:srgbClr val="FF0000"/>
                </a:solidFill>
                <a:latin typeface="+mj-lt"/>
                <a:ea typeface="+mj-ea"/>
                <a:cs typeface="Calibri" pitchFamily="34" charset="0"/>
              </a:rPr>
              <a:t>Who Are You Partnering With?</a:t>
            </a:r>
          </a:p>
        </p:txBody>
      </p:sp>
      <p:sp>
        <p:nvSpPr>
          <p:cNvPr id="19" name="Footer Placeholder 4"/>
          <p:cNvSpPr txBox="1">
            <a:spLocks/>
          </p:cNvSpPr>
          <p:nvPr/>
        </p:nvSpPr>
        <p:spPr bwMode="auto">
          <a:xfrm>
            <a:off x="33528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smtClean="0">
              <a:ln>
                <a:noFill/>
              </a:ln>
              <a:solidFill>
                <a:srgbClr val="3B8123"/>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smtClean="0">
                <a:ln>
                  <a:noFill/>
                </a:ln>
                <a:solidFill>
                  <a:srgbClr val="3B8123"/>
                </a:solidFill>
                <a:effectLst/>
                <a:uLnTx/>
                <a:uFillTx/>
                <a:latin typeface="Arial" charset="0"/>
                <a:ea typeface="+mn-ea"/>
                <a:cs typeface="+mn-cs"/>
              </a:rPr>
              <a:t>The Power of Collaboration</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0" name="Slide Number Placeholder 4"/>
          <p:cNvSpPr>
            <a:spLocks noGrp="1"/>
          </p:cNvSpPr>
          <p:nvPr>
            <p:ph type="sldNum" sz="quarter" idx="11"/>
          </p:nvPr>
        </p:nvSpPr>
        <p:spPr>
          <a:xfrm>
            <a:off x="6705600" y="6381750"/>
            <a:ext cx="2133600" cy="476250"/>
          </a:xfrm>
          <a:noFill/>
        </p:spPr>
        <p:txBody>
          <a:bodyPr/>
          <a:lstStyle/>
          <a:p>
            <a:fld id="{64E84ED0-CE59-475D-9C51-540FC287620A}" type="slidenum">
              <a:rPr lang="en-US" smtClean="0"/>
              <a:pPr/>
              <a:t>39</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Calibri" pitchFamily="34" charset="0"/>
                <a:ea typeface="ＭＳ Ｐゴシック" pitchFamily="-65" charset="-128"/>
              </a:rPr>
              <a:t>Moral of the Story</a:t>
            </a:r>
          </a:p>
        </p:txBody>
      </p:sp>
      <p:sp>
        <p:nvSpPr>
          <p:cNvPr id="23555" name="Content Placeholder 2"/>
          <p:cNvSpPr>
            <a:spLocks noGrp="1"/>
          </p:cNvSpPr>
          <p:nvPr>
            <p:ph idx="1"/>
          </p:nvPr>
        </p:nvSpPr>
        <p:spPr/>
        <p:txBody>
          <a:bodyPr/>
          <a:lstStyle/>
          <a:p>
            <a:pPr>
              <a:buFontTx/>
              <a:buNone/>
            </a:pPr>
            <a:r>
              <a:rPr lang="en-US" smtClean="0">
                <a:ea typeface="ＭＳ Ｐゴシック" pitchFamily="-65" charset="-128"/>
              </a:rPr>
              <a:t>	</a:t>
            </a:r>
            <a:r>
              <a:rPr lang="en-US" smtClean="0">
                <a:solidFill>
                  <a:srgbClr val="0049DA"/>
                </a:solidFill>
                <a:ea typeface="ＭＳ Ｐゴシック" pitchFamily="-65" charset="-128"/>
              </a:rPr>
              <a:t>We cannot get the capacity gains we need in NGOs without working together more and sharing commodity resources</a:t>
            </a:r>
          </a:p>
          <a:p>
            <a:pPr>
              <a:buFontTx/>
              <a:buNone/>
            </a:pPr>
            <a:endParaRPr lang="en-US" smtClean="0">
              <a:solidFill>
                <a:srgbClr val="0049DA"/>
              </a:solidFill>
              <a:ea typeface="ＭＳ Ｐゴシック" pitchFamily="-65" charset="-128"/>
            </a:endParaRPr>
          </a:p>
          <a:p>
            <a:pPr>
              <a:buFontTx/>
              <a:buNone/>
            </a:pPr>
            <a:r>
              <a:rPr lang="en-US" smtClean="0">
                <a:solidFill>
                  <a:srgbClr val="FF0000"/>
                </a:solidFill>
                <a:ea typeface="ＭＳ Ｐゴシック" pitchFamily="-65" charset="-128"/>
              </a:rPr>
              <a:t>	We cannot go it alone!</a:t>
            </a:r>
          </a:p>
        </p:txBody>
      </p:sp>
      <p:sp>
        <p:nvSpPr>
          <p:cNvPr id="23556" name="Slide Number Placeholder 3"/>
          <p:cNvSpPr>
            <a:spLocks noGrp="1"/>
          </p:cNvSpPr>
          <p:nvPr>
            <p:ph type="sldNum" sz="quarter" idx="11"/>
          </p:nvPr>
        </p:nvSpPr>
        <p:spPr>
          <a:noFill/>
        </p:spPr>
        <p:txBody>
          <a:bodyPr/>
          <a:lstStyle/>
          <a:p>
            <a:fld id="{9C79E8A3-BB1D-4083-A68D-BCCCAE426DDC}" type="slidenum">
              <a:rPr lang="en-US"/>
              <a:pPr/>
              <a:t>4</a:t>
            </a:fld>
            <a:endParaRPr lang="en-US"/>
          </a:p>
        </p:txBody>
      </p:sp>
      <p:sp>
        <p:nvSpPr>
          <p:cNvPr id="23557" name="Footer Placeholder 4"/>
          <p:cNvSpPr>
            <a:spLocks noGrp="1"/>
          </p:cNvSpPr>
          <p:nvPr>
            <p:ph type="ftr" sz="quarter" idx="10"/>
          </p:nvPr>
        </p:nvSpPr>
        <p:spPr>
          <a:noFill/>
        </p:spPr>
        <p:txBody>
          <a:bodyPr/>
          <a:lstStyle/>
          <a:p>
            <a:endParaRPr lang="en-US"/>
          </a:p>
          <a:p>
            <a:r>
              <a:rPr lang="en-US"/>
              <a:t>The Power of Collaboration</a:t>
            </a:r>
            <a:endParaRPr lang="en-US" b="0" i="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Innovation Mutual Fund</a:t>
            </a:r>
          </a:p>
        </p:txBody>
      </p:sp>
      <p:sp>
        <p:nvSpPr>
          <p:cNvPr id="40963" name="Content Placeholder 2"/>
          <p:cNvSpPr>
            <a:spLocks noGrp="1"/>
          </p:cNvSpPr>
          <p:nvPr>
            <p:ph idx="1"/>
          </p:nvPr>
        </p:nvSpPr>
        <p:spPr>
          <a:xfrm>
            <a:off x="457200" y="990600"/>
            <a:ext cx="8229600" cy="5059363"/>
          </a:xfrm>
        </p:spPr>
        <p:txBody>
          <a:bodyPr/>
          <a:lstStyle/>
          <a:p>
            <a:r>
              <a:rPr lang="en-US" sz="2400" b="1" dirty="0" smtClean="0">
                <a:solidFill>
                  <a:schemeClr val="accent2"/>
                </a:solidFill>
              </a:rPr>
              <a:t>I4 Health </a:t>
            </a:r>
            <a:r>
              <a:rPr lang="en-US" sz="2400" dirty="0" smtClean="0">
                <a:solidFill>
                  <a:schemeClr val="accent2"/>
                </a:solidFill>
              </a:rPr>
              <a:t>- </a:t>
            </a:r>
            <a:r>
              <a:rPr lang="en-US" sz="2400" i="1" dirty="0" err="1" smtClean="0"/>
              <a:t>MedCheck</a:t>
            </a:r>
            <a:r>
              <a:rPr lang="en-US" sz="2400" i="1" dirty="0" smtClean="0"/>
              <a:t>, a NetHope/Accenture initiative for battling the counterfeit drug trade. </a:t>
            </a:r>
          </a:p>
          <a:p>
            <a:r>
              <a:rPr lang="en-US" sz="2400" b="1" dirty="0" smtClean="0">
                <a:solidFill>
                  <a:schemeClr val="accent2"/>
                </a:solidFill>
              </a:rPr>
              <a:t>I4 Microfinance </a:t>
            </a:r>
            <a:r>
              <a:rPr lang="en-US" sz="2400" i="1" dirty="0" smtClean="0"/>
              <a:t>- Mobile Banking pilot between NetHope, </a:t>
            </a:r>
            <a:r>
              <a:rPr lang="en-US" sz="2400" i="1" dirty="0" err="1" smtClean="0"/>
              <a:t>Accion</a:t>
            </a:r>
            <a:r>
              <a:rPr lang="en-US" sz="2400" i="1" dirty="0" smtClean="0"/>
              <a:t> and Microsoft, using Microsoft’s OneApp and PDAs/cell phones for Loan Approvals and Credit Scoring</a:t>
            </a:r>
          </a:p>
          <a:p>
            <a:r>
              <a:rPr lang="en-US" sz="2400" b="1" dirty="0" smtClean="0">
                <a:solidFill>
                  <a:schemeClr val="accent2"/>
                </a:solidFill>
              </a:rPr>
              <a:t>I4 Education </a:t>
            </a:r>
            <a:r>
              <a:rPr lang="en-US" sz="2400" dirty="0" smtClean="0"/>
              <a:t>- </a:t>
            </a:r>
            <a:r>
              <a:rPr lang="en-US" sz="2400" i="1" dirty="0" smtClean="0"/>
              <a:t>eLearning and ICT Program for secondary schools with the Tanzanian government, NetHope Members, Accenture and others to reach 1.5M secondary school children.   </a:t>
            </a:r>
          </a:p>
          <a:p>
            <a:r>
              <a:rPr lang="en-US" sz="2400" b="1" dirty="0" smtClean="0">
                <a:solidFill>
                  <a:schemeClr val="accent2"/>
                </a:solidFill>
              </a:rPr>
              <a:t>I4 Geographic Information Systems </a:t>
            </a:r>
            <a:r>
              <a:rPr lang="en-US" sz="2400" dirty="0" smtClean="0"/>
              <a:t>- </a:t>
            </a:r>
            <a:r>
              <a:rPr lang="en-US" sz="2400" i="1" dirty="0" smtClean="0"/>
              <a:t>A hydrology/ water dataset sharing project in East Africa and a Disaster Preparedness pilot with partner ESRI.</a:t>
            </a:r>
          </a:p>
        </p:txBody>
      </p:sp>
      <p:sp>
        <p:nvSpPr>
          <p:cNvPr id="40964"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40965" name="Slide Number Placeholder 4"/>
          <p:cNvSpPr>
            <a:spLocks noGrp="1"/>
          </p:cNvSpPr>
          <p:nvPr>
            <p:ph type="sldNum" sz="quarter" idx="11"/>
          </p:nvPr>
        </p:nvSpPr>
        <p:spPr>
          <a:noFill/>
        </p:spPr>
        <p:txBody>
          <a:bodyPr/>
          <a:lstStyle/>
          <a:p>
            <a:fld id="{38DB86D6-8CCD-4985-BE04-80A95876922E}"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Toward Relevant IT – A Manifesto</a:t>
            </a:r>
          </a:p>
        </p:txBody>
      </p:sp>
      <p:sp>
        <p:nvSpPr>
          <p:cNvPr id="41987" name="Content Placeholder 2"/>
          <p:cNvSpPr>
            <a:spLocks noGrp="1"/>
          </p:cNvSpPr>
          <p:nvPr>
            <p:ph idx="1"/>
          </p:nvPr>
        </p:nvSpPr>
        <p:spPr>
          <a:xfrm>
            <a:off x="457200" y="990600"/>
            <a:ext cx="8229600" cy="5059363"/>
          </a:xfrm>
        </p:spPr>
        <p:txBody>
          <a:bodyPr/>
          <a:lstStyle/>
          <a:p>
            <a:pPr marL="457200" indent="-457200">
              <a:buFontTx/>
              <a:buAutoNum type="arabicPeriod"/>
            </a:pPr>
            <a:r>
              <a:rPr lang="en-US" sz="2400" b="1" dirty="0" smtClean="0">
                <a:solidFill>
                  <a:srgbClr val="FF0000"/>
                </a:solidFill>
              </a:rPr>
              <a:t>Mission-Moving Projects.  </a:t>
            </a:r>
            <a:r>
              <a:rPr lang="en-US" sz="2400" i="1" dirty="0" smtClean="0"/>
              <a:t>Technology matters. We believe ICT can </a:t>
            </a:r>
            <a:r>
              <a:rPr lang="en-US" sz="2400" i="1" u="sng" dirty="0" smtClean="0"/>
              <a:t>move missions</a:t>
            </a:r>
            <a:r>
              <a:rPr lang="en-US" sz="2400" i="1" dirty="0" smtClean="0"/>
              <a:t>, which is the most strategic application of ICT to which we can aspire</a:t>
            </a:r>
          </a:p>
          <a:p>
            <a:pPr marL="457200" indent="-457200">
              <a:buFontTx/>
              <a:buAutoNum type="arabicPeriod"/>
            </a:pPr>
            <a:r>
              <a:rPr lang="en-US" sz="2400" b="1" dirty="0" smtClean="0">
                <a:solidFill>
                  <a:srgbClr val="FF0000"/>
                </a:solidFill>
              </a:rPr>
              <a:t>Good Enough Applications.</a:t>
            </a:r>
            <a:r>
              <a:rPr lang="en-US" sz="2400" b="1" dirty="0" smtClean="0"/>
              <a:t>  </a:t>
            </a:r>
            <a:r>
              <a:rPr lang="en-US" sz="2400" i="1" dirty="0" smtClean="0"/>
              <a:t>Small is beautiful, faster to change, and fit for purpose</a:t>
            </a:r>
            <a:endParaRPr lang="en-US" sz="2400" dirty="0" smtClean="0"/>
          </a:p>
          <a:p>
            <a:pPr marL="457200" indent="-457200">
              <a:buFontTx/>
              <a:buAutoNum type="arabicPeriod"/>
            </a:pPr>
            <a:r>
              <a:rPr lang="en-US" sz="2400" b="1" dirty="0" smtClean="0">
                <a:solidFill>
                  <a:srgbClr val="FF0000"/>
                </a:solidFill>
              </a:rPr>
              <a:t>Shared Services</a:t>
            </a:r>
            <a:r>
              <a:rPr lang="en-US" sz="2400" dirty="0" smtClean="0">
                <a:solidFill>
                  <a:srgbClr val="FF0000"/>
                </a:solidFill>
              </a:rPr>
              <a:t>.  </a:t>
            </a:r>
            <a:r>
              <a:rPr lang="en-US" sz="2400" i="1" u="sng" dirty="0" smtClean="0"/>
              <a:t>Sharing resources</a:t>
            </a:r>
            <a:r>
              <a:rPr lang="en-US" sz="2400" i="1" dirty="0" smtClean="0"/>
              <a:t> stretches and enhances what we do as individual organizations.</a:t>
            </a:r>
            <a:r>
              <a:rPr lang="en-US" sz="2400" dirty="0" smtClean="0"/>
              <a:t> </a:t>
            </a:r>
          </a:p>
          <a:p>
            <a:pPr marL="457200" indent="-457200">
              <a:buFontTx/>
              <a:buAutoNum type="arabicPeriod"/>
            </a:pPr>
            <a:r>
              <a:rPr lang="en-US" sz="2400" b="1" dirty="0" smtClean="0">
                <a:solidFill>
                  <a:srgbClr val="FF0000"/>
                </a:solidFill>
              </a:rPr>
              <a:t>Lights-Out Infrastructure.  </a:t>
            </a:r>
            <a:r>
              <a:rPr lang="en-US" sz="2400" i="1" dirty="0" smtClean="0"/>
              <a:t>To get in to mission moving app’s, we need to get out of basic IT operations. We need to </a:t>
            </a:r>
            <a:r>
              <a:rPr lang="en-US" sz="2400" i="1" u="sng" dirty="0" smtClean="0"/>
              <a:t>shift the IT agenda</a:t>
            </a:r>
            <a:r>
              <a:rPr lang="en-US" sz="2400" i="1" dirty="0" smtClean="0"/>
              <a:t> from "lights-on" technology to “impact” technology.</a:t>
            </a:r>
            <a:r>
              <a:rPr lang="en-US" sz="2400" dirty="0" smtClean="0"/>
              <a:t> </a:t>
            </a:r>
          </a:p>
          <a:p>
            <a:pPr marL="457200" indent="-457200">
              <a:buFontTx/>
              <a:buAutoNum type="arabicPeriod"/>
            </a:pPr>
            <a:r>
              <a:rPr lang="en-US" sz="2400" b="1" dirty="0" smtClean="0">
                <a:solidFill>
                  <a:srgbClr val="FF0000"/>
                </a:solidFill>
              </a:rPr>
              <a:t>Increased Experiments.</a:t>
            </a:r>
            <a:r>
              <a:rPr lang="en-US" sz="2400" dirty="0" smtClean="0">
                <a:solidFill>
                  <a:srgbClr val="FF0000"/>
                </a:solidFill>
              </a:rPr>
              <a:t>  </a:t>
            </a:r>
            <a:r>
              <a:rPr lang="en-US" sz="2400" i="1" dirty="0" smtClean="0"/>
              <a:t>Vary like mad.  Pilot, prototype, trials.  Partner to pilot: share the risks..</a:t>
            </a:r>
          </a:p>
        </p:txBody>
      </p:sp>
      <p:sp>
        <p:nvSpPr>
          <p:cNvPr id="41988" name="Footer Placeholder 3"/>
          <p:cNvSpPr>
            <a:spLocks noGrp="1"/>
          </p:cNvSpPr>
          <p:nvPr>
            <p:ph type="ftr" sz="quarter" idx="10"/>
          </p:nvPr>
        </p:nvSpPr>
        <p:spPr>
          <a:noFill/>
        </p:spPr>
        <p:txBody>
          <a:bodyPr/>
          <a:lstStyle/>
          <a:p>
            <a:endParaRPr lang="en-US" dirty="0" smtClean="0"/>
          </a:p>
          <a:p>
            <a:r>
              <a:rPr lang="en-US" dirty="0" smtClean="0"/>
              <a:t>The Power of Collaboration</a:t>
            </a:r>
            <a:endParaRPr lang="en-US" b="0" i="0" dirty="0" smtClean="0">
              <a:solidFill>
                <a:schemeClr val="tx1"/>
              </a:solidFill>
            </a:endParaRPr>
          </a:p>
        </p:txBody>
      </p:sp>
      <p:sp>
        <p:nvSpPr>
          <p:cNvPr id="41989" name="Slide Number Placeholder 4"/>
          <p:cNvSpPr>
            <a:spLocks noGrp="1"/>
          </p:cNvSpPr>
          <p:nvPr>
            <p:ph type="sldNum" sz="quarter" idx="11"/>
          </p:nvPr>
        </p:nvSpPr>
        <p:spPr>
          <a:noFill/>
        </p:spPr>
        <p:txBody>
          <a:bodyPr/>
          <a:lstStyle/>
          <a:p>
            <a:fld id="{0157226D-CA29-41D0-A944-375691EB9719}"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dirty="0"/>
              <a:t>Six questions for Nonprofit </a:t>
            </a:r>
            <a:r>
              <a:rPr lang="en-US" dirty="0" smtClean="0"/>
              <a:t>Leaders   </a:t>
            </a:r>
            <a:endParaRPr lang="en-US" dirty="0"/>
          </a:p>
        </p:txBody>
      </p:sp>
      <p:sp>
        <p:nvSpPr>
          <p:cNvPr id="1052675" name="Rectangle 3"/>
          <p:cNvSpPr>
            <a:spLocks noGrp="1" noChangeArrowheads="1"/>
          </p:cNvSpPr>
          <p:nvPr>
            <p:ph type="body" idx="1"/>
          </p:nvPr>
        </p:nvSpPr>
        <p:spPr>
          <a:xfrm>
            <a:off x="304800" y="1066800"/>
            <a:ext cx="8610600" cy="5105400"/>
          </a:xfrm>
        </p:spPr>
        <p:txBody>
          <a:bodyPr/>
          <a:lstStyle/>
          <a:p>
            <a:pPr marL="609600" indent="-609600">
              <a:lnSpc>
                <a:spcPct val="80000"/>
              </a:lnSpc>
              <a:buFontTx/>
              <a:buAutoNum type="arabicPeriod"/>
            </a:pPr>
            <a:r>
              <a:rPr lang="en-US" altLang="ja-JP" sz="2400">
                <a:ea typeface="ＭＳ Ｐゴシック" pitchFamily="-65" charset="-128"/>
              </a:rPr>
              <a:t>What </a:t>
            </a:r>
            <a:r>
              <a:rPr lang="en-US" altLang="ja-JP" sz="2400" u="sng">
                <a:ea typeface="ＭＳ Ｐゴシック" pitchFamily="-65" charset="-128"/>
              </a:rPr>
              <a:t>new programs</a:t>
            </a:r>
            <a:r>
              <a:rPr lang="en-US" altLang="ja-JP" sz="2400">
                <a:ea typeface="ＭＳ Ｐゴシック" pitchFamily="-65" charset="-128"/>
              </a:rPr>
              <a:t> (that directly serve beneficiaries) have you helped engender that would not have been possible without the new use of technology?</a:t>
            </a:r>
          </a:p>
          <a:p>
            <a:pPr marL="609600" indent="-609600">
              <a:lnSpc>
                <a:spcPct val="80000"/>
              </a:lnSpc>
              <a:buFontTx/>
              <a:buAutoNum type="arabicPeriod"/>
            </a:pPr>
            <a:r>
              <a:rPr lang="en-US" altLang="ja-JP" sz="2400">
                <a:ea typeface="ＭＳ Ｐゴシック" pitchFamily="-65" charset="-128"/>
              </a:rPr>
              <a:t>What have you done to help </a:t>
            </a:r>
            <a:r>
              <a:rPr lang="en-US" altLang="ja-JP" sz="2400" u="sng">
                <a:ea typeface="ＭＳ Ｐゴシック" pitchFamily="-65" charset="-128"/>
              </a:rPr>
              <a:t>close the "productivity gap"</a:t>
            </a:r>
            <a:r>
              <a:rPr lang="en-US" altLang="ja-JP" sz="2400">
                <a:ea typeface="ＭＳ Ｐゴシック" pitchFamily="-65" charset="-128"/>
              </a:rPr>
              <a:t> in the way your nonprofit delivers programs and operates as an organization?</a:t>
            </a:r>
          </a:p>
          <a:p>
            <a:pPr marL="609600" indent="-609600">
              <a:lnSpc>
                <a:spcPct val="80000"/>
              </a:lnSpc>
              <a:buFontTx/>
              <a:buAutoNum type="arabicPeriod"/>
            </a:pPr>
            <a:r>
              <a:rPr lang="en-US" altLang="ja-JP" sz="2400">
                <a:ea typeface="ＭＳ Ｐゴシック" pitchFamily="-65" charset="-128"/>
              </a:rPr>
              <a:t>How have you helped </a:t>
            </a:r>
            <a:r>
              <a:rPr lang="en-US" altLang="ja-JP" sz="2400" u="sng">
                <a:ea typeface="ＭＳ Ｐゴシック" pitchFamily="-65" charset="-128"/>
              </a:rPr>
              <a:t>bridge the divide</a:t>
            </a:r>
            <a:r>
              <a:rPr lang="en-US" altLang="ja-JP" sz="2400">
                <a:ea typeface="ＭＳ Ｐゴシック" pitchFamily="-65" charset="-128"/>
              </a:rPr>
              <a:t> that will be caused by disruptive innovations in the nonprofit space?</a:t>
            </a:r>
          </a:p>
          <a:p>
            <a:pPr marL="609600" indent="-609600">
              <a:lnSpc>
                <a:spcPct val="80000"/>
              </a:lnSpc>
              <a:buFontTx/>
              <a:buAutoNum type="arabicPeriod"/>
            </a:pPr>
            <a:r>
              <a:rPr lang="en-US" altLang="ja-JP" sz="2400">
                <a:ea typeface="ＭＳ Ｐゴシック" pitchFamily="-65" charset="-128"/>
              </a:rPr>
              <a:t>For relief organizations: How have you helped disaster response </a:t>
            </a:r>
            <a:r>
              <a:rPr lang="en-US" altLang="ja-JP" sz="2400" u="sng">
                <a:ea typeface="ＭＳ Ｐゴシック" pitchFamily="-65" charset="-128"/>
              </a:rPr>
              <a:t>be 50% faster</a:t>
            </a:r>
            <a:r>
              <a:rPr lang="en-US" altLang="ja-JP" sz="2400">
                <a:ea typeface="ＭＳ Ｐゴシック" pitchFamily="-65" charset="-128"/>
              </a:rPr>
              <a:t> with 50% greater impact?</a:t>
            </a:r>
          </a:p>
          <a:p>
            <a:pPr marL="609600" indent="-609600">
              <a:lnSpc>
                <a:spcPct val="80000"/>
              </a:lnSpc>
              <a:buFontTx/>
              <a:buAutoNum type="arabicPeriod"/>
            </a:pPr>
            <a:r>
              <a:rPr lang="en-US" altLang="ja-JP" sz="2400">
                <a:ea typeface="ＭＳ Ｐゴシック" pitchFamily="-65" charset="-128"/>
              </a:rPr>
              <a:t>How have you helped your organization </a:t>
            </a:r>
            <a:r>
              <a:rPr lang="en-US" altLang="ja-JP" sz="2400" u="sng">
                <a:ea typeface="ＭＳ Ｐゴシック" pitchFamily="-65" charset="-128"/>
              </a:rPr>
              <a:t>attract and retain</a:t>
            </a:r>
            <a:r>
              <a:rPr lang="en-US" altLang="ja-JP" sz="2400">
                <a:ea typeface="ＭＳ Ｐゴシック" pitchFamily="-65" charset="-128"/>
              </a:rPr>
              <a:t> knowledge workers (and IT professionals) in the face of crisis of the baby boom generation retirement wave?</a:t>
            </a:r>
          </a:p>
          <a:p>
            <a:pPr marL="609600" indent="-609600">
              <a:lnSpc>
                <a:spcPct val="80000"/>
              </a:lnSpc>
              <a:buFontTx/>
              <a:buAutoNum type="arabicPeriod"/>
            </a:pPr>
            <a:r>
              <a:rPr lang="en-US" altLang="ja-JP" sz="2400">
                <a:ea typeface="ＭＳ Ｐゴシック" pitchFamily="-65" charset="-128"/>
              </a:rPr>
              <a:t>What are you doing to </a:t>
            </a:r>
            <a:r>
              <a:rPr lang="en-US" altLang="ja-JP" sz="2400" u="sng">
                <a:ea typeface="ＭＳ Ｐゴシック" pitchFamily="-65" charset="-128"/>
              </a:rPr>
              <a:t>move commodity functions out</a:t>
            </a:r>
            <a:r>
              <a:rPr lang="en-US" altLang="ja-JP" sz="2400">
                <a:ea typeface="ＭＳ Ｐゴシック" pitchFamily="-65" charset="-128"/>
              </a:rPr>
              <a:t> of your organization and contribute time, dollars and support to the truly value-added functions of your agency? </a:t>
            </a:r>
            <a:endParaRPr lang="en-US" sz="2400"/>
          </a:p>
        </p:txBody>
      </p:sp>
      <p:sp>
        <p:nvSpPr>
          <p:cNvPr id="5" name="Footer Placeholder 3"/>
          <p:cNvSpPr>
            <a:spLocks noGrp="1"/>
          </p:cNvSpPr>
          <p:nvPr>
            <p:ph type="ftr" sz="quarter" idx="10"/>
          </p:nvPr>
        </p:nvSpPr>
        <p:spPr>
          <a:xfrm>
            <a:off x="3200400" y="6229350"/>
            <a:ext cx="2895600" cy="476250"/>
          </a:xfrm>
          <a:noFill/>
        </p:spPr>
        <p:txBody>
          <a:bodyPr/>
          <a:lstStyle/>
          <a:p>
            <a:endParaRPr lang="en-US" dirty="0" smtClean="0"/>
          </a:p>
          <a:p>
            <a:r>
              <a:rPr lang="en-US" dirty="0" smtClean="0"/>
              <a:t>The Power of Collaboration</a:t>
            </a:r>
            <a:endParaRPr lang="en-US" b="0" i="0" dirty="0" smtClean="0">
              <a:solidFill>
                <a:schemeClr val="tx1"/>
              </a:solidFill>
            </a:endParaRPr>
          </a:p>
        </p:txBody>
      </p:sp>
      <p:sp>
        <p:nvSpPr>
          <p:cNvPr id="6" name="Slide Number Placeholder 4"/>
          <p:cNvSpPr>
            <a:spLocks noGrp="1"/>
          </p:cNvSpPr>
          <p:nvPr>
            <p:ph type="sldNum" sz="quarter" idx="11"/>
          </p:nvPr>
        </p:nvSpPr>
        <p:spPr>
          <a:xfrm>
            <a:off x="6553200" y="6245225"/>
            <a:ext cx="2133600" cy="476250"/>
          </a:xfrm>
          <a:noFill/>
        </p:spPr>
        <p:txBody>
          <a:bodyPr/>
          <a:lstStyle/>
          <a:p>
            <a:fld id="{0157226D-CA29-41D0-A944-375691EB9719}"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ftr" sz="quarter" idx="10"/>
          </p:nvPr>
        </p:nvSpPr>
        <p:spPr>
          <a:noFill/>
        </p:spPr>
        <p:txBody>
          <a:bodyPr/>
          <a:lstStyle/>
          <a:p>
            <a:endParaRPr lang="en-US"/>
          </a:p>
          <a:p>
            <a:r>
              <a:rPr lang="en-US"/>
              <a:t>The Power of Collaboration</a:t>
            </a:r>
            <a:endParaRPr lang="en-US" sz="1400" b="0" i="0">
              <a:solidFill>
                <a:schemeClr val="tx1"/>
              </a:solidFill>
            </a:endParaRPr>
          </a:p>
        </p:txBody>
      </p:sp>
      <p:sp>
        <p:nvSpPr>
          <p:cNvPr id="71683" name="Rectangle 2"/>
          <p:cNvSpPr>
            <a:spLocks noGrp="1" noChangeArrowheads="1"/>
          </p:cNvSpPr>
          <p:nvPr>
            <p:ph type="title"/>
          </p:nvPr>
        </p:nvSpPr>
        <p:spPr/>
        <p:txBody>
          <a:bodyPr/>
          <a:lstStyle/>
          <a:p>
            <a:endParaRPr lang="en-US" smtClean="0"/>
          </a:p>
        </p:txBody>
      </p:sp>
      <p:pic>
        <p:nvPicPr>
          <p:cNvPr id="71684"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3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One Final Word</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	Before you make your bets: when there is rapid change and uncertainty, smart organizations vary like mad*.  Run pilots, experiments and test ideas.  Throw away what doesn’t work.  Take to scale that which succeeds. </a:t>
            </a:r>
          </a:p>
          <a:p>
            <a:endParaRPr lang="en-US" dirty="0" smtClean="0">
              <a:solidFill>
                <a:schemeClr val="bg1"/>
              </a:solidFill>
            </a:endParaRPr>
          </a:p>
          <a:p>
            <a:endParaRPr lang="en-US" dirty="0" smtClean="0">
              <a:solidFill>
                <a:schemeClr val="bg1"/>
              </a:solidFill>
            </a:endParaRPr>
          </a:p>
          <a:p>
            <a:pPr>
              <a:buNone/>
            </a:pPr>
            <a:r>
              <a:rPr lang="en-US" sz="2800" baseline="30000" dirty="0" smtClean="0">
                <a:solidFill>
                  <a:schemeClr val="bg1"/>
                </a:solidFill>
              </a:rPr>
              <a:t>	* See Jim Collins, </a:t>
            </a:r>
            <a:r>
              <a:rPr lang="en-US" sz="2800" u="sng" baseline="30000" dirty="0" smtClean="0">
                <a:solidFill>
                  <a:schemeClr val="bg1"/>
                </a:solidFill>
              </a:rPr>
              <a:t>Built to Last</a:t>
            </a:r>
            <a:r>
              <a:rPr lang="en-US" sz="2800" baseline="30000" dirty="0" smtClean="0">
                <a:solidFill>
                  <a:schemeClr val="bg1"/>
                </a:solidFill>
              </a:rPr>
              <a:t>, Harper Collins, 1995, pp. 146-47.</a:t>
            </a:r>
          </a:p>
          <a:p>
            <a:endParaRPr lang="en-US" dirty="0">
              <a:solidFill>
                <a:schemeClr val="bg1"/>
              </a:solidFill>
            </a:endParaRPr>
          </a:p>
        </p:txBody>
      </p:sp>
      <p:sp>
        <p:nvSpPr>
          <p:cNvPr id="5" name="Slide Number Placeholder 4"/>
          <p:cNvSpPr>
            <a:spLocks noGrp="1"/>
          </p:cNvSpPr>
          <p:nvPr>
            <p:ph type="sldNum" sz="quarter" idx="11"/>
          </p:nvPr>
        </p:nvSpPr>
        <p:spPr/>
        <p:txBody>
          <a:bodyPr/>
          <a:lstStyle/>
          <a:p>
            <a:pPr>
              <a:defRPr/>
            </a:pPr>
            <a:fld id="{F14ACA4E-B4F7-46BE-BC88-E48C2816F639}" type="slidenum">
              <a:rPr lang="en-US" smtClean="0">
                <a:solidFill>
                  <a:schemeClr val="bg1"/>
                </a:solidFill>
              </a:rPr>
              <a:pPr>
                <a:defRPr/>
              </a:pPr>
              <a:t>44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791200" y="6305550"/>
            <a:ext cx="2895600" cy="476250"/>
          </a:xfrm>
        </p:spPr>
        <p:txBody>
          <a:bodyPr/>
          <a:lstStyle/>
          <a:p>
            <a:pPr algn="r"/>
            <a:fld id="{409BC601-F587-4276-965F-C6930D8AE156}" type="slidenum">
              <a:rPr lang="en-US" i="0">
                <a:solidFill>
                  <a:schemeClr val="tx1"/>
                </a:solidFill>
              </a:rPr>
              <a:pPr algn="r"/>
              <a:t>45</a:t>
            </a:fld>
            <a:endParaRPr lang="en-US" i="0" dirty="0">
              <a:solidFill>
                <a:schemeClr val="tx1"/>
              </a:solidFill>
            </a:endParaRPr>
          </a:p>
        </p:txBody>
      </p:sp>
      <p:sp>
        <p:nvSpPr>
          <p:cNvPr id="103426" name="Rectangle 2"/>
          <p:cNvSpPr>
            <a:spLocks noGrp="1" noChangeArrowheads="1"/>
          </p:cNvSpPr>
          <p:nvPr>
            <p:ph type="title"/>
          </p:nvPr>
        </p:nvSpPr>
        <p:spPr/>
        <p:txBody>
          <a:bodyPr/>
          <a:lstStyle/>
          <a:p>
            <a:r>
              <a:rPr lang="en-US"/>
              <a:t>Three Take-aways</a:t>
            </a:r>
          </a:p>
        </p:txBody>
      </p:sp>
      <p:sp>
        <p:nvSpPr>
          <p:cNvPr id="103427" name="Rectangle 3"/>
          <p:cNvSpPr>
            <a:spLocks noGrp="1" noChangeArrowheads="1"/>
          </p:cNvSpPr>
          <p:nvPr>
            <p:ph type="body" idx="1"/>
          </p:nvPr>
        </p:nvSpPr>
        <p:spPr>
          <a:xfrm>
            <a:off x="304800" y="1066800"/>
            <a:ext cx="8534400" cy="5029200"/>
          </a:xfrm>
        </p:spPr>
        <p:txBody>
          <a:bodyPr/>
          <a:lstStyle/>
          <a:p>
            <a:pPr>
              <a:lnSpc>
                <a:spcPct val="90000"/>
              </a:lnSpc>
            </a:pPr>
            <a:r>
              <a:rPr lang="en-US" dirty="0"/>
              <a:t>IT Strategy at an NGO is about capacity building and moving the agenda up the strategy pyramid to mission-moving applications</a:t>
            </a:r>
          </a:p>
          <a:p>
            <a:pPr>
              <a:lnSpc>
                <a:spcPct val="90000"/>
              </a:lnSpc>
            </a:pPr>
            <a:r>
              <a:rPr lang="en-US" dirty="0"/>
              <a:t>NGOs cannot follow in the footsteps of corporations; we need to stand on their shoulders</a:t>
            </a:r>
          </a:p>
          <a:p>
            <a:pPr>
              <a:lnSpc>
                <a:spcPct val="90000"/>
              </a:lnSpc>
            </a:pPr>
            <a:r>
              <a:rPr lang="en-US" dirty="0" smtClean="0"/>
              <a:t>To succeed we need to partner and experiment</a:t>
            </a:r>
            <a:endParaRPr lang="en-US" dirty="0"/>
          </a:p>
        </p:txBody>
      </p:sp>
      <p:sp>
        <p:nvSpPr>
          <p:cNvPr id="5" name="Footer Placeholder 4"/>
          <p:cNvSpPr txBox="1">
            <a:spLocks/>
          </p:cNvSpPr>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smtClean="0">
              <a:ln>
                <a:noFill/>
              </a:ln>
              <a:solidFill>
                <a:srgbClr val="3B8123"/>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smtClean="0">
                <a:ln>
                  <a:noFill/>
                </a:ln>
                <a:solidFill>
                  <a:srgbClr val="3B8123"/>
                </a:solidFill>
                <a:effectLst/>
                <a:uLnTx/>
                <a:uFillTx/>
                <a:latin typeface="Arial" charset="0"/>
                <a:ea typeface="+mn-ea"/>
                <a:cs typeface="+mn-cs"/>
              </a:rPr>
              <a:t>The Power of Collaboration</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ea typeface="ＭＳ Ｐゴシック" pitchFamily="-65" charset="-128"/>
              </a:rPr>
              <a:t>Further Reading</a:t>
            </a:r>
            <a:endParaRPr lang="en-US" sz="2800" i="1" smtClean="0">
              <a:ea typeface="ＭＳ Ｐゴシック" pitchFamily="-65" charset="-128"/>
            </a:endParaRPr>
          </a:p>
        </p:txBody>
      </p:sp>
      <p:sp>
        <p:nvSpPr>
          <p:cNvPr id="72707" name="Rectangle 3"/>
          <p:cNvSpPr>
            <a:spLocks noGrp="1"/>
          </p:cNvSpPr>
          <p:nvPr>
            <p:ph type="body" idx="1"/>
          </p:nvPr>
        </p:nvSpPr>
        <p:spPr>
          <a:xfrm>
            <a:off x="457200" y="1143000"/>
            <a:ext cx="8156575" cy="4565650"/>
          </a:xfrm>
        </p:spPr>
        <p:txBody>
          <a:bodyPr/>
          <a:lstStyle/>
          <a:p>
            <a:r>
              <a:rPr lang="en-US" sz="2800" dirty="0" smtClean="0">
                <a:ea typeface="ＭＳ Ｐゴシック" pitchFamily="-65" charset="-128"/>
              </a:rPr>
              <a:t>Blogs:</a:t>
            </a:r>
            <a:r>
              <a:rPr lang="en-US" sz="2800" dirty="0" smtClean="0">
                <a:solidFill>
                  <a:srgbClr val="FF3300"/>
                </a:solidFill>
                <a:ea typeface="ＭＳ Ｐゴシック" pitchFamily="-65" charset="-128"/>
              </a:rPr>
              <a:t> </a:t>
            </a:r>
          </a:p>
          <a:p>
            <a:pPr>
              <a:buFontTx/>
              <a:buNone/>
            </a:pPr>
            <a:r>
              <a:rPr lang="en-US" sz="2800" dirty="0" smtClean="0">
                <a:solidFill>
                  <a:srgbClr val="FF3300"/>
                </a:solidFill>
                <a:ea typeface="ＭＳ Ｐゴシック" pitchFamily="-65" charset="-128"/>
              </a:rPr>
              <a:t>	</a:t>
            </a:r>
            <a:r>
              <a:rPr lang="en-US" sz="2400" dirty="0" smtClean="0">
                <a:solidFill>
                  <a:srgbClr val="FF3300"/>
                </a:solidFill>
                <a:ea typeface="ＭＳ Ｐゴシック" pitchFamily="-65" charset="-128"/>
                <a:hlinkClick r:id="rId3"/>
              </a:rPr>
              <a:t>http://eghapp.blogspot.com/</a:t>
            </a:r>
            <a:r>
              <a:rPr lang="en-US" sz="2400" dirty="0" smtClean="0">
                <a:solidFill>
                  <a:srgbClr val="FF3300"/>
                </a:solidFill>
                <a:ea typeface="ＭＳ Ｐゴシック" pitchFamily="-65" charset="-128"/>
              </a:rPr>
              <a:t> </a:t>
            </a:r>
          </a:p>
          <a:p>
            <a:pPr>
              <a:buFontTx/>
              <a:buNone/>
            </a:pPr>
            <a:r>
              <a:rPr lang="en-US" sz="2800" dirty="0" smtClean="0">
                <a:solidFill>
                  <a:srgbClr val="FF3300"/>
                </a:solidFill>
                <a:ea typeface="ＭＳ Ｐゴシック" pitchFamily="-65" charset="-128"/>
              </a:rPr>
              <a:t>	</a:t>
            </a:r>
            <a:r>
              <a:rPr lang="en-US" sz="2400" dirty="0" smtClean="0">
                <a:solidFill>
                  <a:srgbClr val="FF3300"/>
                </a:solidFill>
                <a:ea typeface="ＭＳ Ｐゴシック" pitchFamily="-65" charset="-128"/>
                <a:hlinkClick r:id="rId4"/>
              </a:rPr>
              <a:t>http://granger-happ.blogspot.com/</a:t>
            </a:r>
            <a:r>
              <a:rPr lang="en-US" sz="2400" dirty="0" smtClean="0">
                <a:solidFill>
                  <a:srgbClr val="FF3300"/>
                </a:solidFill>
                <a:ea typeface="ＭＳ Ｐゴシック" pitchFamily="-65" charset="-128"/>
              </a:rPr>
              <a:t>  </a:t>
            </a:r>
            <a:r>
              <a:rPr lang="en-US" sz="2000" i="1" dirty="0" smtClean="0">
                <a:solidFill>
                  <a:srgbClr val="FF3300"/>
                </a:solidFill>
                <a:ea typeface="ＭＳ Ｐゴシック" pitchFamily="-65" charset="-128"/>
              </a:rPr>
              <a:t>(Dartmouth Fellowship)</a:t>
            </a:r>
          </a:p>
          <a:p>
            <a:r>
              <a:rPr lang="en-US" sz="2800" dirty="0" smtClean="0">
                <a:ea typeface="ＭＳ Ｐゴシック" pitchFamily="-65" charset="-128"/>
              </a:rPr>
              <a:t>Web site </a:t>
            </a:r>
            <a:r>
              <a:rPr lang="en-US" sz="2000" i="1" dirty="0" smtClean="0">
                <a:ea typeface="ＭＳ Ｐゴシック" pitchFamily="-65" charset="-128"/>
              </a:rPr>
              <a:t>(see the articles &amp; presentations link)</a:t>
            </a:r>
            <a:r>
              <a:rPr lang="en-US" sz="2800" dirty="0" smtClean="0">
                <a:ea typeface="ＭＳ Ｐゴシック" pitchFamily="-65" charset="-128"/>
              </a:rPr>
              <a:t> </a:t>
            </a:r>
            <a:r>
              <a:rPr lang="en-US" sz="2400" dirty="0" smtClean="0">
                <a:ea typeface="ＭＳ Ｐゴシック" pitchFamily="-65" charset="-128"/>
                <a:hlinkClick r:id="rId5"/>
              </a:rPr>
              <a:t>http://www.fairfieldreview.org/hpmd/EGHprofile.nsf</a:t>
            </a:r>
            <a:r>
              <a:rPr lang="en-US" sz="2400" dirty="0" smtClean="0">
                <a:ea typeface="ＭＳ Ｐゴシック" pitchFamily="-65" charset="-128"/>
              </a:rPr>
              <a:t> </a:t>
            </a:r>
          </a:p>
          <a:p>
            <a:r>
              <a:rPr lang="en-US" sz="2800" dirty="0" smtClean="0">
                <a:ea typeface="ＭＳ Ｐゴシック" pitchFamily="-65" charset="-128"/>
              </a:rPr>
              <a:t>Email:  </a:t>
            </a:r>
            <a:r>
              <a:rPr lang="en-US" sz="2400" dirty="0" smtClean="0">
                <a:ea typeface="ＭＳ Ｐゴシック" pitchFamily="-65" charset="-128"/>
                <a:hlinkClick r:id="rId6"/>
              </a:rPr>
              <a:t>ehapp@ifrc.org</a:t>
            </a:r>
            <a:r>
              <a:rPr lang="en-US" sz="2400" dirty="0" smtClean="0">
                <a:ea typeface="ＭＳ Ｐゴシック" pitchFamily="-65" charset="-128"/>
              </a:rPr>
              <a:t> </a:t>
            </a:r>
          </a:p>
          <a:p>
            <a:r>
              <a:rPr lang="en-US" sz="2800" dirty="0" smtClean="0">
                <a:ea typeface="ＭＳ Ｐゴシック" pitchFamily="-65" charset="-128"/>
              </a:rPr>
              <a:t>Twitter: </a:t>
            </a:r>
            <a:r>
              <a:rPr lang="en-US" sz="2400" u="sng" dirty="0" smtClean="0">
                <a:solidFill>
                  <a:srgbClr val="009999"/>
                </a:solidFill>
                <a:ea typeface="ＭＳ Ｐゴシック" pitchFamily="-65" charset="-128"/>
              </a:rPr>
              <a:t>@ehapp</a:t>
            </a:r>
            <a:r>
              <a:rPr lang="en-US" sz="2800" dirty="0" smtClean="0">
                <a:solidFill>
                  <a:srgbClr val="009999"/>
                </a:solidFill>
                <a:ea typeface="ＭＳ Ｐゴシック" pitchFamily="-65" charset="-128"/>
              </a:rPr>
              <a:t> </a:t>
            </a:r>
          </a:p>
          <a:p>
            <a:r>
              <a:rPr lang="en-US" sz="2800" dirty="0" smtClean="0">
                <a:ea typeface="ＭＳ Ｐゴシック" pitchFamily="-65" charset="-128"/>
              </a:rPr>
              <a:t>And the book: </a:t>
            </a:r>
          </a:p>
          <a:p>
            <a:pPr>
              <a:buFontTx/>
              <a:buNone/>
            </a:pPr>
            <a:r>
              <a:rPr lang="en-US" sz="2400" dirty="0" smtClean="0">
                <a:ea typeface="ＭＳ Ｐゴシック" pitchFamily="-65" charset="-128"/>
              </a:rPr>
              <a:t>	</a:t>
            </a:r>
            <a:r>
              <a:rPr lang="en-US" sz="2400" u="sng" dirty="0" smtClean="0">
                <a:ea typeface="ＭＳ Ｐゴシック" pitchFamily="-65" charset="-128"/>
              </a:rPr>
              <a:t>Managing Technology to Meet Your Mission</a:t>
            </a:r>
            <a:r>
              <a:rPr lang="en-US" sz="2400" dirty="0" smtClean="0">
                <a:ea typeface="ＭＳ Ｐゴシック" pitchFamily="-65" charset="-128"/>
              </a:rPr>
              <a:t>, chap. 11.</a:t>
            </a:r>
          </a:p>
        </p:txBody>
      </p:sp>
      <p:sp>
        <p:nvSpPr>
          <p:cNvPr id="72708" name="Footer Placeholder 4"/>
          <p:cNvSpPr>
            <a:spLocks noGrp="1"/>
          </p:cNvSpPr>
          <p:nvPr>
            <p:ph type="ftr" sz="quarter" idx="10"/>
          </p:nvPr>
        </p:nvSpPr>
        <p:spPr>
          <a:noFill/>
        </p:spPr>
        <p:txBody>
          <a:bodyPr/>
          <a:lstStyle/>
          <a:p>
            <a:endParaRPr lang="en-US" dirty="0"/>
          </a:p>
          <a:p>
            <a:r>
              <a:rPr lang="en-US" dirty="0"/>
              <a:t>The Power of Collaboration</a:t>
            </a:r>
            <a:endParaRPr lang="en-US" b="0" i="0" dirty="0">
              <a:solidFill>
                <a:schemeClr val="tx1"/>
              </a:solidFill>
            </a:endParaRPr>
          </a:p>
        </p:txBody>
      </p:sp>
      <p:sp>
        <p:nvSpPr>
          <p:cNvPr id="72709" name="Slide Number Placeholder 5"/>
          <p:cNvSpPr>
            <a:spLocks noGrp="1"/>
          </p:cNvSpPr>
          <p:nvPr>
            <p:ph type="sldNum" sz="quarter" idx="11"/>
          </p:nvPr>
        </p:nvSpPr>
        <p:spPr>
          <a:noFill/>
        </p:spPr>
        <p:txBody>
          <a:bodyPr/>
          <a:lstStyle/>
          <a:p>
            <a:fld id="{D5EC9D77-2E89-4C1E-A7B5-CD130B760F16}"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r>
              <a:rPr lang="en-US" smtClean="0"/>
              <a:t>Questions?</a:t>
            </a:r>
            <a:br>
              <a:rPr lang="en-US" smtClean="0"/>
            </a:br>
            <a:r>
              <a:rPr lang="en-US" sz="3700" smtClean="0">
                <a:hlinkClick r:id="rId3"/>
              </a:rPr>
              <a:t>ehapp@ifrc.org</a:t>
            </a:r>
            <a:endParaRPr lang="en-US" smtClean="0"/>
          </a:p>
        </p:txBody>
      </p:sp>
      <p:sp>
        <p:nvSpPr>
          <p:cNvPr id="73731" name="Rectangle 3"/>
          <p:cNvSpPr>
            <a:spLocks noGrp="1" noChangeArrowheads="1"/>
          </p:cNvSpPr>
          <p:nvPr>
            <p:ph type="subTitle" idx="1"/>
          </p:nvPr>
        </p:nvSpPr>
        <p:spPr/>
        <p:txBody>
          <a:bodyPr/>
          <a:lstStyle/>
          <a:p>
            <a:r>
              <a:rPr lang="en-US" smtClean="0"/>
              <a:t> </a:t>
            </a:r>
          </a:p>
        </p:txBody>
      </p:sp>
      <p:pic>
        <p:nvPicPr>
          <p:cNvPr id="73732" name="Picture 4"/>
          <p:cNvPicPr>
            <a:picLocks noChangeAspect="1" noChangeArrowheads="1"/>
          </p:cNvPicPr>
          <p:nvPr/>
        </p:nvPicPr>
        <p:blipFill>
          <a:blip r:embed="rId4"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600200"/>
            <a:ext cx="7772400" cy="1362075"/>
          </a:xfrm>
        </p:spPr>
        <p:txBody>
          <a:bodyPr/>
          <a:lstStyle/>
          <a:p>
            <a:pPr>
              <a:defRPr/>
            </a:pPr>
            <a:r>
              <a:rPr lang="en-US" dirty="0" smtClean="0"/>
              <a:t>Appendices</a:t>
            </a:r>
            <a:endParaRPr lang="en-US" dirty="0"/>
          </a:p>
        </p:txBody>
      </p:sp>
      <p:sp>
        <p:nvSpPr>
          <p:cNvPr id="74755" name="Text Placeholder 6"/>
          <p:cNvSpPr>
            <a:spLocks noGrp="1"/>
          </p:cNvSpPr>
          <p:nvPr>
            <p:ph type="body" idx="1"/>
          </p:nvPr>
        </p:nvSpPr>
        <p:spPr/>
        <p:txBody>
          <a:bodyPr/>
          <a:lstStyle/>
          <a:p>
            <a:r>
              <a:rPr lang="en-US" dirty="0" smtClean="0"/>
              <a:t>  </a:t>
            </a:r>
          </a:p>
        </p:txBody>
      </p:sp>
      <p:sp>
        <p:nvSpPr>
          <p:cNvPr id="74756" name="Footer Placeholder 3"/>
          <p:cNvSpPr>
            <a:spLocks noGrp="1"/>
          </p:cNvSpPr>
          <p:nvPr>
            <p:ph type="ftr" sz="quarter" idx="10"/>
          </p:nvPr>
        </p:nvSpPr>
        <p:spPr>
          <a:noFill/>
        </p:spPr>
        <p:txBody>
          <a:bodyPr/>
          <a:lstStyle/>
          <a:p>
            <a:endParaRPr lang="en-US"/>
          </a:p>
          <a:p>
            <a:r>
              <a:rPr lang="en-US"/>
              <a:t>The Power of Collaboration</a:t>
            </a:r>
            <a:endParaRPr lang="en-US" b="0" i="0">
              <a:solidFill>
                <a:schemeClr val="tx1"/>
              </a:solidFill>
            </a:endParaRPr>
          </a:p>
        </p:txBody>
      </p:sp>
      <p:sp>
        <p:nvSpPr>
          <p:cNvPr id="74757" name="Slide Number Placeholder 4"/>
          <p:cNvSpPr>
            <a:spLocks noGrp="1"/>
          </p:cNvSpPr>
          <p:nvPr>
            <p:ph type="sldNum" sz="quarter" idx="11"/>
          </p:nvPr>
        </p:nvSpPr>
        <p:spPr>
          <a:noFill/>
        </p:spPr>
        <p:txBody>
          <a:bodyPr/>
          <a:lstStyle/>
          <a:p>
            <a:fld id="{6C1BE7F8-D40A-4F7C-BAC0-D5CABCD7262E}"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3"/>
          <p:cNvSpPr>
            <a:spLocks noChangeArrowheads="1"/>
          </p:cNvSpPr>
          <p:nvPr/>
        </p:nvSpPr>
        <p:spPr bwMode="auto">
          <a:xfrm>
            <a:off x="454025" y="2676525"/>
            <a:ext cx="8034338" cy="21050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800" b="1"/>
              <a:t>NetHope Chairman's Report - excerpt</a:t>
            </a:r>
            <a:endParaRPr lang="en-US" sz="1800" b="1"/>
          </a:p>
          <a:p>
            <a:pPr eaLnBrk="0" hangingPunct="0">
              <a:spcBef>
                <a:spcPct val="50000"/>
              </a:spcBef>
            </a:pPr>
            <a:endParaRPr lang="en-US" sz="1600" b="1"/>
          </a:p>
          <a:p>
            <a:r>
              <a:rPr lang="en-US" sz="2000" b="1">
                <a:solidFill>
                  <a:schemeClr val="tx2"/>
                </a:solidFill>
              </a:rPr>
              <a:t>NetHope Summit in Nairobi, Kenya</a:t>
            </a:r>
          </a:p>
          <a:p>
            <a:r>
              <a:rPr lang="en-US" sz="2000" b="1">
                <a:solidFill>
                  <a:schemeClr val="tx2"/>
                </a:solidFill>
              </a:rPr>
              <a:t>March 15, 2010</a:t>
            </a:r>
          </a:p>
          <a:p>
            <a:endParaRPr lang="en-US" sz="2000">
              <a:solidFill>
                <a:schemeClr val="tx2"/>
              </a:solidFill>
            </a:endParaRPr>
          </a:p>
          <a:p>
            <a:r>
              <a:rPr lang="en-US" sz="2000" b="1">
                <a:solidFill>
                  <a:schemeClr val="tx2"/>
                </a:solidFill>
              </a:rPr>
              <a:t>Ed Granger-Happ</a:t>
            </a:r>
            <a:endParaRPr lang="en-US" sz="2000" b="1"/>
          </a:p>
        </p:txBody>
      </p:sp>
      <p:sp>
        <p:nvSpPr>
          <p:cNvPr id="2051" name="Line 51"/>
          <p:cNvSpPr>
            <a:spLocks noChangeShapeType="1"/>
          </p:cNvSpPr>
          <p:nvPr/>
        </p:nvSpPr>
        <p:spPr bwMode="auto">
          <a:xfrm>
            <a:off x="565150" y="3282950"/>
            <a:ext cx="7867650" cy="0"/>
          </a:xfrm>
          <a:prstGeom prst="line">
            <a:avLst/>
          </a:prstGeom>
          <a:noFill/>
          <a:ln w="101600">
            <a:solidFill>
              <a:srgbClr val="008A00"/>
            </a:solidFill>
            <a:round/>
            <a:headEnd/>
            <a:tailEnd/>
          </a:ln>
        </p:spPr>
        <p:txBody>
          <a:bodyPr wrap="none" anchor="ctr"/>
          <a:lstStyle/>
          <a:p>
            <a:endParaRPr lang="en-US"/>
          </a:p>
        </p:txBody>
      </p:sp>
      <p:pic>
        <p:nvPicPr>
          <p:cNvPr id="2052" name="Picture 60" descr="nh_logo"/>
          <p:cNvPicPr>
            <a:picLocks noChangeAspect="1" noChangeArrowheads="1"/>
          </p:cNvPicPr>
          <p:nvPr/>
        </p:nvPicPr>
        <p:blipFill>
          <a:blip r:embed="rId3" cstate="print"/>
          <a:srcRect/>
          <a:stretch>
            <a:fillRect/>
          </a:stretch>
        </p:blipFill>
        <p:spPr bwMode="auto">
          <a:xfrm>
            <a:off x="5651500" y="254000"/>
            <a:ext cx="2997200" cy="1328738"/>
          </a:xfrm>
          <a:prstGeom prst="rect">
            <a:avLst/>
          </a:prstGeom>
          <a:noFill/>
          <a:ln w="9525">
            <a:noFill/>
            <a:miter lim="800000"/>
            <a:headEnd/>
            <a:tailEnd/>
          </a:ln>
        </p:spPr>
      </p:pic>
      <p:sp>
        <p:nvSpPr>
          <p:cNvPr id="2053" name="Line 50"/>
          <p:cNvSpPr>
            <a:spLocks noChangeShapeType="1"/>
          </p:cNvSpPr>
          <p:nvPr/>
        </p:nvSpPr>
        <p:spPr bwMode="auto">
          <a:xfrm>
            <a:off x="590550" y="6257925"/>
            <a:ext cx="7867650" cy="0"/>
          </a:xfrm>
          <a:prstGeom prst="line">
            <a:avLst/>
          </a:prstGeom>
          <a:noFill/>
          <a:ln w="19050">
            <a:solidFill>
              <a:srgbClr val="008A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p:txBody>
          <a:bodyPr/>
          <a:lstStyle/>
          <a:p>
            <a:pPr>
              <a:buFontTx/>
              <a:buNone/>
            </a:pPr>
            <a:endParaRPr lang="en-US" smtClean="0"/>
          </a:p>
          <a:p>
            <a:pPr>
              <a:buFontTx/>
              <a:buNone/>
            </a:pPr>
            <a:endParaRPr lang="en-US" smtClean="0"/>
          </a:p>
          <a:p>
            <a:pPr>
              <a:buFontTx/>
              <a:buNone/>
            </a:pPr>
            <a:endParaRPr lang="en-US" smtClean="0"/>
          </a:p>
          <a:p>
            <a:pPr algn="ctr">
              <a:buFontTx/>
              <a:buNone/>
            </a:pPr>
            <a:r>
              <a:rPr lang="en-US" sz="4000" smtClean="0">
                <a:solidFill>
                  <a:schemeClr val="bg1"/>
                </a:solidFill>
              </a:rPr>
              <a:t>The value of IT?</a:t>
            </a:r>
          </a:p>
        </p:txBody>
      </p:sp>
      <p:sp>
        <p:nvSpPr>
          <p:cNvPr id="3" name="Slide Number Placeholder 5"/>
          <p:cNvSpPr>
            <a:spLocks noGrp="1"/>
          </p:cNvSpPr>
          <p:nvPr>
            <p:ph type="sldNum" sz="quarter" idx="11"/>
          </p:nvPr>
        </p:nvSpPr>
        <p:spPr>
          <a:xfrm>
            <a:off x="6553200" y="6245225"/>
            <a:ext cx="2133600" cy="476250"/>
          </a:xfrm>
        </p:spPr>
        <p:txBody>
          <a:bodyPr/>
          <a:lstStyle/>
          <a:p>
            <a:fld id="{3878C4D2-808C-4A45-A30D-073CE66E1E65}" type="slidenum">
              <a:rPr lang="en-US">
                <a:solidFill>
                  <a:schemeClr val="bg1"/>
                </a:solidFill>
              </a:rPr>
              <a:pPr/>
              <a:t>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3300"/>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362200"/>
            <a:ext cx="8229600" cy="685800"/>
          </a:xfrm>
        </p:spPr>
        <p:txBody>
          <a:bodyPr/>
          <a:lstStyle/>
          <a:p>
            <a:r>
              <a:rPr lang="en-US" dirty="0" smtClean="0">
                <a:solidFill>
                  <a:schemeClr val="bg1"/>
                </a:solidFill>
                <a:ea typeface="ＭＳ Ｐゴシック" pitchFamily="-65" charset="-128"/>
              </a:rPr>
              <a:t>We </a:t>
            </a:r>
            <a:r>
              <a:rPr lang="en-US" dirty="0" smtClean="0">
                <a:solidFill>
                  <a:schemeClr val="bg1"/>
                </a:solidFill>
                <a:ea typeface="ＭＳ Ｐゴシック" pitchFamily="-65" charset="-128"/>
              </a:rPr>
              <a:t>can be creatively fast</a:t>
            </a:r>
          </a:p>
        </p:txBody>
      </p:sp>
      <p:sp>
        <p:nvSpPr>
          <p:cNvPr id="3075" name="Slide Number Placeholder 3"/>
          <p:cNvSpPr>
            <a:spLocks noGrp="1"/>
          </p:cNvSpPr>
          <p:nvPr>
            <p:ph type="sldNum" sz="quarter" idx="11"/>
          </p:nvPr>
        </p:nvSpPr>
        <p:spPr bwMode="auto">
          <a:noFill/>
          <a:ln>
            <a:miter lim="800000"/>
            <a:headEnd/>
            <a:tailEnd/>
          </a:ln>
        </p:spPr>
        <p:txBody>
          <a:bodyPr/>
          <a:lstStyle/>
          <a:p>
            <a:fld id="{5EE095EC-0322-4B27-923F-12A22879E307}" type="slidenum">
              <a:rPr lang="en-US" smtClean="0">
                <a:solidFill>
                  <a:schemeClr val="bg1"/>
                </a:solidFill>
              </a:rPr>
              <a:pPr/>
              <a:t>50</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pitchFamily="-65" charset="-128"/>
              </a:rPr>
              <a:t>Haiti	</a:t>
            </a:r>
          </a:p>
        </p:txBody>
      </p:sp>
      <p:sp>
        <p:nvSpPr>
          <p:cNvPr id="4099" name="Content Placeholder 2"/>
          <p:cNvSpPr>
            <a:spLocks noGrp="1"/>
          </p:cNvSpPr>
          <p:nvPr>
            <p:ph idx="1"/>
          </p:nvPr>
        </p:nvSpPr>
        <p:spPr>
          <a:xfrm>
            <a:off x="457200" y="1219200"/>
            <a:ext cx="8229600" cy="4525963"/>
          </a:xfrm>
        </p:spPr>
        <p:txBody>
          <a:bodyPr/>
          <a:lstStyle/>
          <a:p>
            <a:pPr>
              <a:buFont typeface="Arial" charset="0"/>
              <a:buNone/>
            </a:pPr>
            <a:r>
              <a:rPr lang="en-US" u="sng" dirty="0" smtClean="0">
                <a:ea typeface="ＭＳ Ｐゴシック" pitchFamily="-65" charset="-128"/>
              </a:rPr>
              <a:t>Some quotes:</a:t>
            </a:r>
          </a:p>
          <a:p>
            <a:pPr>
              <a:buFont typeface="Arial" charset="0"/>
              <a:buNone/>
            </a:pPr>
            <a:r>
              <a:rPr lang="en-US" sz="2800" dirty="0" smtClean="0">
                <a:ea typeface="ＭＳ Ｐゴシック" pitchFamily="-65" charset="-128"/>
              </a:rPr>
              <a:t>“We pulled gear from manufacturers in 48 hours”</a:t>
            </a:r>
          </a:p>
          <a:p>
            <a:pPr>
              <a:buFont typeface="Arial" charset="0"/>
              <a:buNone/>
            </a:pPr>
            <a:r>
              <a:rPr lang="en-US" sz="2800" dirty="0" smtClean="0">
                <a:ea typeface="ＭＳ Ｐゴシック" pitchFamily="-65" charset="-128"/>
              </a:rPr>
              <a:t>“Having CHF host us was critical”</a:t>
            </a:r>
          </a:p>
          <a:p>
            <a:pPr>
              <a:buFont typeface="Arial" charset="0"/>
              <a:buNone/>
            </a:pPr>
            <a:r>
              <a:rPr lang="en-US" sz="2800" dirty="0" smtClean="0">
                <a:ea typeface="ＭＳ Ｐゴシック" pitchFamily="-65" charset="-128"/>
              </a:rPr>
              <a:t>“Equipment that was already in-country (e.g. VSATs) made big difference”</a:t>
            </a:r>
          </a:p>
          <a:p>
            <a:pPr>
              <a:buFont typeface="Arial" charset="0"/>
              <a:buNone/>
            </a:pPr>
            <a:r>
              <a:rPr lang="en-US" sz="2800" dirty="0" smtClean="0">
                <a:ea typeface="ＭＳ Ｐゴシック" pitchFamily="-65" charset="-128"/>
              </a:rPr>
              <a:t>“An earthquake is different… need to set up when it’s safe”</a:t>
            </a:r>
          </a:p>
          <a:p>
            <a:pPr>
              <a:buFont typeface="Arial" charset="0"/>
              <a:buNone/>
            </a:pPr>
            <a:r>
              <a:rPr lang="en-US" sz="2800" dirty="0" smtClean="0">
                <a:ea typeface="ＭＳ Ｐゴシック" pitchFamily="-65" charset="-128"/>
              </a:rPr>
              <a:t>“Creating a solution from scratch takes time”</a:t>
            </a:r>
          </a:p>
          <a:p>
            <a:pPr>
              <a:buFont typeface="Arial" charset="0"/>
              <a:buNone/>
            </a:pPr>
            <a:r>
              <a:rPr lang="en-US" sz="2800" dirty="0" smtClean="0">
                <a:ea typeface="ＭＳ Ｐゴシック" pitchFamily="-65" charset="-128"/>
              </a:rPr>
              <a:t>“We got lucky”</a:t>
            </a:r>
          </a:p>
          <a:p>
            <a:endParaRPr lang="en-US" sz="2800" dirty="0" smtClean="0">
              <a:ea typeface="ＭＳ Ｐゴシック" pitchFamily="-65" charset="-128"/>
            </a:endParaRPr>
          </a:p>
        </p:txBody>
      </p:sp>
      <p:sp>
        <p:nvSpPr>
          <p:cNvPr id="4100" name="Slide Number Placeholder 3"/>
          <p:cNvSpPr>
            <a:spLocks noGrp="1"/>
          </p:cNvSpPr>
          <p:nvPr>
            <p:ph type="sldNum" sz="quarter" idx="11"/>
          </p:nvPr>
        </p:nvSpPr>
        <p:spPr bwMode="auto">
          <a:noFill/>
          <a:ln>
            <a:miter lim="800000"/>
            <a:headEnd/>
            <a:tailEnd/>
          </a:ln>
        </p:spPr>
        <p:txBody>
          <a:bodyPr/>
          <a:lstStyle/>
          <a:p>
            <a:fld id="{FCA04CAF-7E48-4A94-8272-43021A883C0C}"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1"/>
          </p:nvPr>
        </p:nvSpPr>
        <p:spPr bwMode="auto">
          <a:xfrm>
            <a:off x="457200" y="6356350"/>
            <a:ext cx="2133600" cy="365125"/>
          </a:xfrm>
          <a:noFill/>
          <a:ln>
            <a:miter lim="800000"/>
            <a:headEnd/>
            <a:tailEnd/>
          </a:ln>
        </p:spPr>
        <p:txBody>
          <a:bodyPr/>
          <a:lstStyle/>
          <a:p>
            <a:pPr algn="l"/>
            <a:fld id="{74EC8DF6-29FE-4BC9-9BE8-508BEE6AC15B}" type="slidenum">
              <a:rPr lang="en-US" smtClean="0">
                <a:solidFill>
                  <a:srgbClr val="898989"/>
                </a:solidFill>
              </a:rPr>
              <a:pPr algn="l"/>
              <a:t>52</a:t>
            </a:fld>
            <a:endParaRPr lang="en-US" smtClean="0">
              <a:solidFill>
                <a:srgbClr val="898989"/>
              </a:solidFill>
            </a:endParaRPr>
          </a:p>
        </p:txBody>
      </p:sp>
      <p:sp>
        <p:nvSpPr>
          <p:cNvPr id="5123" name="Rectangle 2"/>
          <p:cNvSpPr>
            <a:spLocks noGrp="1" noChangeArrowheads="1"/>
          </p:cNvSpPr>
          <p:nvPr>
            <p:ph type="title"/>
          </p:nvPr>
        </p:nvSpPr>
        <p:spPr/>
        <p:txBody>
          <a:bodyPr/>
          <a:lstStyle/>
          <a:p>
            <a:r>
              <a:rPr lang="en-US" sz="3200" dirty="0" smtClean="0">
                <a:ea typeface="ＭＳ Ｐゴシック" pitchFamily="-65" charset="-128"/>
              </a:rPr>
              <a:t>Changing Priorities By Program Type</a:t>
            </a:r>
          </a:p>
        </p:txBody>
      </p:sp>
      <p:sp>
        <p:nvSpPr>
          <p:cNvPr id="5124" name="Text Box 3"/>
          <p:cNvSpPr txBox="1">
            <a:spLocks noChangeArrowheads="1"/>
          </p:cNvSpPr>
          <p:nvPr/>
        </p:nvSpPr>
        <p:spPr bwMode="auto">
          <a:xfrm>
            <a:off x="974725" y="4506913"/>
            <a:ext cx="3632200" cy="396875"/>
          </a:xfrm>
          <a:prstGeom prst="rect">
            <a:avLst/>
          </a:prstGeom>
          <a:noFill/>
          <a:ln w="9525">
            <a:noFill/>
            <a:miter lim="800000"/>
            <a:headEnd/>
            <a:tailEnd/>
          </a:ln>
        </p:spPr>
        <p:txBody>
          <a:bodyPr wrap="none">
            <a:spAutoFit/>
          </a:bodyPr>
          <a:lstStyle/>
          <a:p>
            <a:r>
              <a:rPr lang="en-US" sz="2000" i="1"/>
              <a:t>Ranking factors 1-4, 1=highest</a:t>
            </a:r>
          </a:p>
        </p:txBody>
      </p:sp>
      <p:sp>
        <p:nvSpPr>
          <p:cNvPr id="5125" name="Text Box 5"/>
          <p:cNvSpPr txBox="1">
            <a:spLocks noChangeArrowheads="1"/>
          </p:cNvSpPr>
          <p:nvPr/>
        </p:nvSpPr>
        <p:spPr bwMode="auto">
          <a:xfrm>
            <a:off x="381000" y="5080000"/>
            <a:ext cx="8305800" cy="1501775"/>
          </a:xfrm>
          <a:prstGeom prst="rect">
            <a:avLst/>
          </a:prstGeom>
          <a:noFill/>
          <a:ln w="9525">
            <a:noFill/>
            <a:miter lim="800000"/>
            <a:headEnd/>
            <a:tailEnd/>
          </a:ln>
        </p:spPr>
        <p:txBody>
          <a:bodyPr>
            <a:spAutoFit/>
          </a:bodyPr>
          <a:lstStyle/>
          <a:p>
            <a:pPr algn="ctr" eaLnBrk="0" hangingPunct="0">
              <a:spcBef>
                <a:spcPct val="30000"/>
              </a:spcBef>
            </a:pPr>
            <a:r>
              <a:rPr lang="en-US" sz="2800" b="1" i="1">
                <a:solidFill>
                  <a:srgbClr val="0000FF"/>
                </a:solidFill>
                <a:latin typeface="Times New Roman" pitchFamily="18" charset="0"/>
              </a:rPr>
              <a:t>For emergency response, time and volume are king; </a:t>
            </a:r>
          </a:p>
          <a:p>
            <a:pPr algn="ctr" eaLnBrk="0" hangingPunct="0">
              <a:spcBef>
                <a:spcPct val="30000"/>
              </a:spcBef>
            </a:pPr>
            <a:r>
              <a:rPr lang="en-US" sz="2800" b="1" i="1">
                <a:solidFill>
                  <a:srgbClr val="0000FF"/>
                </a:solidFill>
                <a:latin typeface="Times New Roman" pitchFamily="18" charset="0"/>
              </a:rPr>
              <a:t>for longer-term development, cost and quality reign</a:t>
            </a:r>
          </a:p>
          <a:p>
            <a:pPr algn="ctr"/>
            <a:endParaRPr lang="en-US" sz="2800" b="1" i="1">
              <a:solidFill>
                <a:srgbClr val="0000FF"/>
              </a:solidFill>
              <a:latin typeface="Times New Roman" pitchFamily="18" charset="0"/>
            </a:endParaRPr>
          </a:p>
        </p:txBody>
      </p:sp>
      <p:pic>
        <p:nvPicPr>
          <p:cNvPr id="5126" name="Picture 6"/>
          <p:cNvPicPr>
            <a:picLocks noChangeAspect="1" noChangeArrowheads="1"/>
          </p:cNvPicPr>
          <p:nvPr/>
        </p:nvPicPr>
        <p:blipFill>
          <a:blip r:embed="rId3" cstate="print"/>
          <a:srcRect/>
          <a:stretch>
            <a:fillRect/>
          </a:stretch>
        </p:blipFill>
        <p:spPr bwMode="auto">
          <a:xfrm>
            <a:off x="533400" y="1600200"/>
            <a:ext cx="7943850" cy="26257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1"/>
          </p:nvPr>
        </p:nvSpPr>
        <p:spPr bwMode="auto">
          <a:noFill/>
          <a:ln>
            <a:miter lim="800000"/>
            <a:headEnd/>
            <a:tailEnd/>
          </a:ln>
        </p:spPr>
        <p:txBody>
          <a:bodyPr/>
          <a:lstStyle/>
          <a:p>
            <a:fld id="{480D82E9-06F1-4716-BDC9-AAA1D9904B0E}" type="slidenum">
              <a:rPr lang="en-US" smtClean="0"/>
              <a:pPr/>
              <a:t>53</a:t>
            </a:fld>
            <a:endParaRPr lang="en-US" smtClean="0"/>
          </a:p>
        </p:txBody>
      </p:sp>
      <p:sp>
        <p:nvSpPr>
          <p:cNvPr id="6147" name="Rectangle 2"/>
          <p:cNvSpPr>
            <a:spLocks noGrp="1"/>
          </p:cNvSpPr>
          <p:nvPr>
            <p:ph type="title"/>
          </p:nvPr>
        </p:nvSpPr>
        <p:spPr>
          <a:xfrm>
            <a:off x="457200" y="228600"/>
            <a:ext cx="8229600" cy="506412"/>
          </a:xfrm>
        </p:spPr>
        <p:txBody>
          <a:bodyPr/>
          <a:lstStyle/>
          <a:p>
            <a:r>
              <a:rPr lang="en-US" dirty="0" smtClean="0">
                <a:ea typeface="ＭＳ Ｐゴシック" pitchFamily="-65" charset="-128"/>
              </a:rPr>
              <a:t>NetHope Values – Guiding Principles</a:t>
            </a:r>
          </a:p>
        </p:txBody>
      </p:sp>
      <p:sp>
        <p:nvSpPr>
          <p:cNvPr id="6148" name="Rectangle 3"/>
          <p:cNvSpPr>
            <a:spLocks noGrp="1"/>
          </p:cNvSpPr>
          <p:nvPr>
            <p:ph type="body" idx="1"/>
          </p:nvPr>
        </p:nvSpPr>
        <p:spPr>
          <a:xfrm>
            <a:off x="685800" y="1284288"/>
            <a:ext cx="7772400" cy="4659312"/>
          </a:xfrm>
        </p:spPr>
        <p:txBody>
          <a:bodyPr/>
          <a:lstStyle/>
          <a:p>
            <a:pPr>
              <a:lnSpc>
                <a:spcPct val="90000"/>
              </a:lnSpc>
            </a:pPr>
            <a:r>
              <a:rPr lang="en-US" sz="2400" smtClean="0">
                <a:ea typeface="ＭＳ Ｐゴシック" pitchFamily="-65" charset="-128"/>
              </a:rPr>
              <a:t>Technology (ICT) Matters</a:t>
            </a:r>
          </a:p>
          <a:p>
            <a:pPr lvl="1">
              <a:lnSpc>
                <a:spcPct val="90000"/>
              </a:lnSpc>
            </a:pPr>
            <a:r>
              <a:rPr lang="en-US" sz="2000" smtClean="0">
                <a:ea typeface="ＭＳ Ｐゴシック" pitchFamily="-65" charset="-128"/>
              </a:rPr>
              <a:t>NGO Missions depend on effective technology &amp; capacity building</a:t>
            </a:r>
          </a:p>
          <a:p>
            <a:pPr>
              <a:lnSpc>
                <a:spcPct val="90000"/>
              </a:lnSpc>
            </a:pPr>
            <a:r>
              <a:rPr lang="en-US" sz="2400" smtClean="0">
                <a:ea typeface="ＭＳ Ｐゴシック" pitchFamily="-65" charset="-128"/>
              </a:rPr>
              <a:t>Benefiting all benefits one</a:t>
            </a:r>
          </a:p>
          <a:p>
            <a:pPr lvl="1">
              <a:lnSpc>
                <a:spcPct val="90000"/>
              </a:lnSpc>
            </a:pPr>
            <a:r>
              <a:rPr lang="en-US" sz="2000" smtClean="0">
                <a:ea typeface="ＭＳ Ｐゴシック" pitchFamily="-65" charset="-128"/>
              </a:rPr>
              <a:t>Benefiting one also Benefits All </a:t>
            </a:r>
          </a:p>
          <a:p>
            <a:pPr>
              <a:lnSpc>
                <a:spcPct val="90000"/>
              </a:lnSpc>
            </a:pPr>
            <a:r>
              <a:rPr lang="en-US" sz="2400" smtClean="0">
                <a:ea typeface="ＭＳ Ｐゴシック" pitchFamily="-65" charset="-128"/>
              </a:rPr>
              <a:t>Learn through collaboration</a:t>
            </a:r>
          </a:p>
          <a:p>
            <a:pPr lvl="1">
              <a:lnSpc>
                <a:spcPct val="90000"/>
              </a:lnSpc>
            </a:pPr>
            <a:r>
              <a:rPr lang="en-US" sz="2000" smtClean="0">
                <a:ea typeface="ＭＳ Ｐゴシック" pitchFamily="-65" charset="-128"/>
              </a:rPr>
              <a:t>Learn by doing</a:t>
            </a:r>
          </a:p>
          <a:p>
            <a:pPr>
              <a:lnSpc>
                <a:spcPct val="90000"/>
              </a:lnSpc>
            </a:pPr>
            <a:r>
              <a:rPr lang="en-US" sz="2400" smtClean="0">
                <a:ea typeface="ＭＳ Ｐゴシック" pitchFamily="-65" charset="-128"/>
              </a:rPr>
              <a:t>Build for the Field</a:t>
            </a:r>
          </a:p>
          <a:p>
            <a:pPr lvl="1">
              <a:lnSpc>
                <a:spcPct val="90000"/>
              </a:lnSpc>
            </a:pPr>
            <a:r>
              <a:rPr lang="en-US" sz="2000" smtClean="0">
                <a:ea typeface="ＭＳ Ｐゴシック" pitchFamily="-65" charset="-128"/>
              </a:rPr>
              <a:t>IT solutions are deployed solutions</a:t>
            </a:r>
          </a:p>
          <a:p>
            <a:pPr>
              <a:lnSpc>
                <a:spcPct val="90000"/>
              </a:lnSpc>
            </a:pPr>
            <a:r>
              <a:rPr lang="en-US" sz="2400" smtClean="0">
                <a:ea typeface="ＭＳ Ｐゴシック" pitchFamily="-65" charset="-128"/>
              </a:rPr>
              <a:t>Bias for action</a:t>
            </a:r>
          </a:p>
          <a:p>
            <a:pPr lvl="1">
              <a:lnSpc>
                <a:spcPct val="90000"/>
              </a:lnSpc>
            </a:pPr>
            <a:r>
              <a:rPr lang="en-US" sz="2000" smtClean="0">
                <a:ea typeface="ＭＳ Ｐゴシック" pitchFamily="-65" charset="-128"/>
              </a:rPr>
              <a:t>The need for speed, especially for emergencies</a:t>
            </a:r>
          </a:p>
          <a:p>
            <a:pPr>
              <a:lnSpc>
                <a:spcPct val="90000"/>
              </a:lnSpc>
            </a:pPr>
            <a:r>
              <a:rPr lang="en-US" sz="2400" smtClean="0">
                <a:ea typeface="ＭＳ Ｐゴシック" pitchFamily="-65" charset="-128"/>
              </a:rPr>
              <a:t>Trust above all else</a:t>
            </a:r>
          </a:p>
          <a:p>
            <a:pPr lvl="1">
              <a:lnSpc>
                <a:spcPct val="90000"/>
              </a:lnSpc>
            </a:pPr>
            <a:r>
              <a:rPr lang="en-US" sz="2000" smtClean="0">
                <a:ea typeface="ＭＳ Ｐゴシック" pitchFamily="-65" charset="-128"/>
              </a:rPr>
              <a:t>Trust comes through open dialog and working together over time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1"/>
          </p:nvPr>
        </p:nvSpPr>
        <p:spPr bwMode="auto">
          <a:noFill/>
          <a:ln>
            <a:miter lim="800000"/>
            <a:headEnd/>
            <a:tailEnd/>
          </a:ln>
        </p:spPr>
        <p:txBody>
          <a:bodyPr/>
          <a:lstStyle/>
          <a:p>
            <a:fld id="{02AD5789-143A-4341-A7C9-BBF3A2217CC6}" type="slidenum">
              <a:rPr lang="en-US" smtClean="0"/>
              <a:pPr/>
              <a:t>54</a:t>
            </a:fld>
            <a:endParaRPr lang="en-US" smtClean="0"/>
          </a:p>
        </p:txBody>
      </p:sp>
      <p:sp>
        <p:nvSpPr>
          <p:cNvPr id="7171" name="Rectangle 2"/>
          <p:cNvSpPr>
            <a:spLocks noGrp="1"/>
          </p:cNvSpPr>
          <p:nvPr>
            <p:ph type="title"/>
          </p:nvPr>
        </p:nvSpPr>
        <p:spPr>
          <a:xfrm>
            <a:off x="457200" y="228600"/>
            <a:ext cx="8229600" cy="506412"/>
          </a:xfrm>
        </p:spPr>
        <p:txBody>
          <a:bodyPr/>
          <a:lstStyle/>
          <a:p>
            <a:r>
              <a:rPr lang="en-US" dirty="0" smtClean="0">
                <a:ea typeface="ＭＳ Ｐゴシック" pitchFamily="-65" charset="-128"/>
              </a:rPr>
              <a:t>NetHope Values – Guiding Principles</a:t>
            </a:r>
          </a:p>
        </p:txBody>
      </p:sp>
      <p:sp>
        <p:nvSpPr>
          <p:cNvPr id="7172" name="Rectangle 3"/>
          <p:cNvSpPr>
            <a:spLocks noGrp="1"/>
          </p:cNvSpPr>
          <p:nvPr>
            <p:ph type="body" idx="1"/>
          </p:nvPr>
        </p:nvSpPr>
        <p:spPr>
          <a:xfrm>
            <a:off x="685800" y="1284288"/>
            <a:ext cx="7772400" cy="4659312"/>
          </a:xfrm>
        </p:spPr>
        <p:txBody>
          <a:bodyPr/>
          <a:lstStyle/>
          <a:p>
            <a:pPr>
              <a:lnSpc>
                <a:spcPct val="90000"/>
              </a:lnSpc>
            </a:pPr>
            <a:r>
              <a:rPr lang="en-US" sz="2400" smtClean="0">
                <a:ea typeface="ＭＳ Ｐゴシック" pitchFamily="-65" charset="-128"/>
              </a:rPr>
              <a:t>Technology (ICT) Matters</a:t>
            </a:r>
          </a:p>
          <a:p>
            <a:pPr lvl="1">
              <a:lnSpc>
                <a:spcPct val="90000"/>
              </a:lnSpc>
            </a:pPr>
            <a:r>
              <a:rPr lang="en-US" sz="2000" smtClean="0">
                <a:ea typeface="ＭＳ Ｐゴシック" pitchFamily="-65" charset="-128"/>
              </a:rPr>
              <a:t>NGO Missions depend on effective technology &amp; capacity building</a:t>
            </a:r>
          </a:p>
          <a:p>
            <a:pPr>
              <a:lnSpc>
                <a:spcPct val="90000"/>
              </a:lnSpc>
            </a:pPr>
            <a:r>
              <a:rPr lang="en-US" sz="2400" smtClean="0">
                <a:ea typeface="ＭＳ Ｐゴシック" pitchFamily="-65" charset="-128"/>
              </a:rPr>
              <a:t>Benefiting all benefits one</a:t>
            </a:r>
          </a:p>
          <a:p>
            <a:pPr lvl="1">
              <a:lnSpc>
                <a:spcPct val="90000"/>
              </a:lnSpc>
            </a:pPr>
            <a:r>
              <a:rPr lang="en-US" sz="2000" smtClean="0">
                <a:ea typeface="ＭＳ Ｐゴシック" pitchFamily="-65" charset="-128"/>
              </a:rPr>
              <a:t>Benefiting one also Benefits All </a:t>
            </a:r>
          </a:p>
          <a:p>
            <a:pPr>
              <a:lnSpc>
                <a:spcPct val="90000"/>
              </a:lnSpc>
            </a:pPr>
            <a:r>
              <a:rPr lang="en-US" sz="2400" smtClean="0">
                <a:ea typeface="ＭＳ Ｐゴシック" pitchFamily="-65" charset="-128"/>
              </a:rPr>
              <a:t>Learn through collaboration</a:t>
            </a:r>
          </a:p>
          <a:p>
            <a:pPr lvl="1">
              <a:lnSpc>
                <a:spcPct val="90000"/>
              </a:lnSpc>
            </a:pPr>
            <a:r>
              <a:rPr lang="en-US" sz="2000" smtClean="0">
                <a:ea typeface="ＭＳ Ｐゴシック" pitchFamily="-65" charset="-128"/>
              </a:rPr>
              <a:t>Learn by doing</a:t>
            </a:r>
          </a:p>
          <a:p>
            <a:pPr>
              <a:lnSpc>
                <a:spcPct val="90000"/>
              </a:lnSpc>
            </a:pPr>
            <a:r>
              <a:rPr lang="en-US" sz="2400" smtClean="0">
                <a:solidFill>
                  <a:srgbClr val="FF0000"/>
                </a:solidFill>
                <a:ea typeface="ＭＳ Ｐゴシック" pitchFamily="-65" charset="-128"/>
              </a:rPr>
              <a:t>Build for the Field</a:t>
            </a:r>
          </a:p>
          <a:p>
            <a:pPr lvl="1">
              <a:lnSpc>
                <a:spcPct val="90000"/>
              </a:lnSpc>
            </a:pPr>
            <a:r>
              <a:rPr lang="en-US" sz="2000" smtClean="0">
                <a:solidFill>
                  <a:srgbClr val="FF0000"/>
                </a:solidFill>
                <a:ea typeface="ＭＳ Ｐゴシック" pitchFamily="-65" charset="-128"/>
              </a:rPr>
              <a:t>IT solutions are deployed solutions</a:t>
            </a:r>
          </a:p>
          <a:p>
            <a:pPr>
              <a:lnSpc>
                <a:spcPct val="90000"/>
              </a:lnSpc>
            </a:pPr>
            <a:r>
              <a:rPr lang="en-US" sz="2400" smtClean="0">
                <a:ea typeface="ＭＳ Ｐゴシック" pitchFamily="-65" charset="-128"/>
              </a:rPr>
              <a:t>Bias for action</a:t>
            </a:r>
          </a:p>
          <a:p>
            <a:pPr lvl="1">
              <a:lnSpc>
                <a:spcPct val="90000"/>
              </a:lnSpc>
            </a:pPr>
            <a:r>
              <a:rPr lang="en-US" sz="2000" smtClean="0">
                <a:ea typeface="ＭＳ Ｐゴシック" pitchFamily="-65" charset="-128"/>
              </a:rPr>
              <a:t>The need for speed, especially for emergencies</a:t>
            </a:r>
          </a:p>
          <a:p>
            <a:pPr>
              <a:lnSpc>
                <a:spcPct val="90000"/>
              </a:lnSpc>
            </a:pPr>
            <a:r>
              <a:rPr lang="en-US" sz="2400" smtClean="0">
                <a:ea typeface="ＭＳ Ｐゴシック" pitchFamily="-65" charset="-128"/>
              </a:rPr>
              <a:t>Trust above all else</a:t>
            </a:r>
          </a:p>
          <a:p>
            <a:pPr lvl="1">
              <a:lnSpc>
                <a:spcPct val="90000"/>
              </a:lnSpc>
            </a:pPr>
            <a:r>
              <a:rPr lang="en-US" sz="2000" smtClean="0">
                <a:ea typeface="ＭＳ Ｐゴシック" pitchFamily="-65" charset="-128"/>
              </a:rPr>
              <a:t>Trust comes through open dialog and working together over time</a:t>
            </a:r>
          </a:p>
        </p:txBody>
      </p:sp>
      <p:sp>
        <p:nvSpPr>
          <p:cNvPr id="7173" name="Rectangle 4"/>
          <p:cNvSpPr>
            <a:spLocks noChangeArrowheads="1"/>
          </p:cNvSpPr>
          <p:nvPr/>
        </p:nvSpPr>
        <p:spPr bwMode="auto">
          <a:xfrm>
            <a:off x="533400" y="3733800"/>
            <a:ext cx="7924800" cy="838200"/>
          </a:xfrm>
          <a:prstGeom prst="rect">
            <a:avLst/>
          </a:prstGeom>
          <a:noFill/>
          <a:ln w="254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65" charset="-128"/>
              </a:rPr>
              <a:t>We believe in building for the Field</a:t>
            </a:r>
          </a:p>
        </p:txBody>
      </p:sp>
      <p:sp>
        <p:nvSpPr>
          <p:cNvPr id="8195" name="Content Placeholder 2"/>
          <p:cNvSpPr>
            <a:spLocks noGrp="1"/>
          </p:cNvSpPr>
          <p:nvPr>
            <p:ph idx="1"/>
          </p:nvPr>
        </p:nvSpPr>
        <p:spPr>
          <a:xfrm>
            <a:off x="457200" y="914400"/>
            <a:ext cx="8229600" cy="4830763"/>
          </a:xfrm>
        </p:spPr>
        <p:txBody>
          <a:bodyPr/>
          <a:lstStyle/>
          <a:p>
            <a:r>
              <a:rPr lang="en-US" dirty="0" smtClean="0">
                <a:ea typeface="ＭＳ Ｐゴシック" pitchFamily="-65" charset="-128"/>
              </a:rPr>
              <a:t>Field workers delivering our organizations’ programs are our primary clients</a:t>
            </a:r>
          </a:p>
          <a:p>
            <a:r>
              <a:rPr lang="en-US" dirty="0" smtClean="0">
                <a:ea typeface="ＭＳ Ｐゴシック" pitchFamily="-65" charset="-128"/>
              </a:rPr>
              <a:t>Our IT solutions must work in the most remote and challenging parts of the world.</a:t>
            </a:r>
          </a:p>
          <a:p>
            <a:r>
              <a:rPr lang="en-US" dirty="0" smtClean="0">
                <a:ea typeface="ＭＳ Ｐゴシック" pitchFamily="-65" charset="-128"/>
              </a:rPr>
              <a:t>Field workers are our most important teachers and critics.</a:t>
            </a:r>
          </a:p>
          <a:p>
            <a:r>
              <a:rPr lang="en-US" dirty="0" smtClean="0">
                <a:ea typeface="ＭＳ Ｐゴシック" pitchFamily="-65" charset="-128"/>
              </a:rPr>
              <a:t>We seek to deliver technology that improves program design, delivery and field impact</a:t>
            </a:r>
          </a:p>
          <a:p>
            <a:r>
              <a:rPr lang="en-US" dirty="0" smtClean="0">
                <a:ea typeface="ＭＳ Ｐゴシック" pitchFamily="-65" charset="-128"/>
              </a:rPr>
              <a:t>We demonstrate measurable results  </a:t>
            </a:r>
          </a:p>
          <a:p>
            <a:endParaRPr lang="en-US" dirty="0" smtClean="0">
              <a:ea typeface="ＭＳ Ｐゴシック" pitchFamily="-65" charset="-128"/>
            </a:endParaRPr>
          </a:p>
        </p:txBody>
      </p:sp>
      <p:sp>
        <p:nvSpPr>
          <p:cNvPr id="8196" name="Slide Number Placeholder 3"/>
          <p:cNvSpPr>
            <a:spLocks noGrp="1"/>
          </p:cNvSpPr>
          <p:nvPr>
            <p:ph type="sldNum" sz="quarter" idx="11"/>
          </p:nvPr>
        </p:nvSpPr>
        <p:spPr bwMode="auto">
          <a:noFill/>
          <a:ln>
            <a:miter lim="800000"/>
            <a:headEnd/>
            <a:tailEnd/>
          </a:ln>
        </p:spPr>
        <p:txBody>
          <a:bodyPr/>
          <a:lstStyle/>
          <a:p>
            <a:fld id="{E00B9A36-DC0C-4EE8-94EA-98BAACE1D3B0}"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1"/>
          </p:nvPr>
        </p:nvSpPr>
        <p:spPr bwMode="auto">
          <a:xfrm>
            <a:off x="457200" y="6356350"/>
            <a:ext cx="2133600" cy="365125"/>
          </a:xfrm>
          <a:noFill/>
          <a:ln>
            <a:miter lim="800000"/>
            <a:headEnd/>
            <a:tailEnd/>
          </a:ln>
        </p:spPr>
        <p:txBody>
          <a:bodyPr/>
          <a:lstStyle/>
          <a:p>
            <a:pPr algn="l"/>
            <a:fld id="{AD72E478-A9E5-4C11-AB0E-55776CBB817A}" type="slidenum">
              <a:rPr lang="en-US" smtClean="0">
                <a:solidFill>
                  <a:srgbClr val="898989"/>
                </a:solidFill>
              </a:rPr>
              <a:pPr algn="l"/>
              <a:t>56</a:t>
            </a:fld>
            <a:endParaRPr lang="en-US" smtClean="0">
              <a:solidFill>
                <a:srgbClr val="898989"/>
              </a:solidFill>
            </a:endParaRPr>
          </a:p>
        </p:txBody>
      </p:sp>
      <p:sp>
        <p:nvSpPr>
          <p:cNvPr id="9219" name="Rectangle 4"/>
          <p:cNvSpPr>
            <a:spLocks noGrp="1" noChangeArrowheads="1"/>
          </p:cNvSpPr>
          <p:nvPr>
            <p:ph type="title"/>
          </p:nvPr>
        </p:nvSpPr>
        <p:spPr>
          <a:xfrm>
            <a:off x="4267200" y="1143000"/>
            <a:ext cx="4495800" cy="1828800"/>
          </a:xfrm>
        </p:spPr>
        <p:txBody>
          <a:bodyPr/>
          <a:lstStyle/>
          <a:p>
            <a:r>
              <a:rPr lang="en-US" sz="2400" smtClean="0">
                <a:solidFill>
                  <a:srgbClr val="0070C0"/>
                </a:solidFill>
                <a:latin typeface="Arial" charset="0"/>
                <a:ea typeface="ＭＳ Ｐゴシック" pitchFamily="-65" charset="-128"/>
                <a:cs typeface="Arial" charset="0"/>
              </a:rPr>
              <a:t>Seven International Nonprofits Agreed on a “Good Enough” Approach to M&amp;E in Emergency Response</a:t>
            </a:r>
          </a:p>
        </p:txBody>
      </p:sp>
      <p:pic>
        <p:nvPicPr>
          <p:cNvPr id="9220" name="Picture 7"/>
          <p:cNvPicPr>
            <a:picLocks noChangeAspect="1" noChangeArrowheads="1"/>
          </p:cNvPicPr>
          <p:nvPr/>
        </p:nvPicPr>
        <p:blipFill>
          <a:blip r:embed="rId3" cstate="print"/>
          <a:srcRect/>
          <a:stretch>
            <a:fillRect/>
          </a:stretch>
        </p:blipFill>
        <p:spPr bwMode="auto">
          <a:xfrm>
            <a:off x="304800" y="457200"/>
            <a:ext cx="3756025" cy="5892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bwMode="auto">
          <a:noFill/>
          <a:ln>
            <a:miter lim="800000"/>
            <a:headEnd/>
            <a:tailEnd/>
          </a:ln>
        </p:spPr>
        <p:txBody>
          <a:bodyPr/>
          <a:lstStyle/>
          <a:p>
            <a:fld id="{DF084AD7-3750-4F0A-9AD2-69B0CF3392B3}" type="slidenum">
              <a:rPr lang="en-US" smtClean="0"/>
              <a:pPr/>
              <a:t>57</a:t>
            </a:fld>
            <a:endParaRPr lang="en-US" smtClean="0"/>
          </a:p>
        </p:txBody>
      </p:sp>
      <p:sp>
        <p:nvSpPr>
          <p:cNvPr id="10243" name="Rectangle 2"/>
          <p:cNvSpPr>
            <a:spLocks noGrp="1"/>
          </p:cNvSpPr>
          <p:nvPr>
            <p:ph type="title"/>
          </p:nvPr>
        </p:nvSpPr>
        <p:spPr/>
        <p:txBody>
          <a:bodyPr/>
          <a:lstStyle/>
          <a:p>
            <a:r>
              <a:rPr lang="en-US" smtClean="0">
                <a:ea typeface="ＭＳ Ｐゴシック" pitchFamily="-65" charset="-128"/>
              </a:rPr>
              <a:t>Further Reading</a:t>
            </a:r>
            <a:endParaRPr lang="en-US" sz="2800" i="1" smtClean="0">
              <a:ea typeface="ＭＳ Ｐゴシック" pitchFamily="-65" charset="-128"/>
            </a:endParaRPr>
          </a:p>
        </p:txBody>
      </p:sp>
      <p:sp>
        <p:nvSpPr>
          <p:cNvPr id="10244" name="Rectangle 3"/>
          <p:cNvSpPr>
            <a:spLocks noGrp="1"/>
          </p:cNvSpPr>
          <p:nvPr>
            <p:ph type="body" idx="1"/>
          </p:nvPr>
        </p:nvSpPr>
        <p:spPr>
          <a:xfrm>
            <a:off x="457200" y="1371600"/>
            <a:ext cx="8156575" cy="4648200"/>
          </a:xfrm>
        </p:spPr>
        <p:txBody>
          <a:bodyPr/>
          <a:lstStyle/>
          <a:p>
            <a:r>
              <a:rPr lang="en-US" sz="2800" smtClean="0">
                <a:ea typeface="ＭＳ Ｐゴシック" pitchFamily="-65" charset="-128"/>
              </a:rPr>
              <a:t>Blogs:</a:t>
            </a:r>
            <a:r>
              <a:rPr lang="en-US" sz="2800" smtClean="0">
                <a:solidFill>
                  <a:srgbClr val="FF3300"/>
                </a:solidFill>
                <a:ea typeface="ＭＳ Ｐゴシック" pitchFamily="-65" charset="-128"/>
              </a:rPr>
              <a:t> </a:t>
            </a:r>
          </a:p>
          <a:p>
            <a:pPr>
              <a:buFont typeface="Arial" charset="0"/>
              <a:buNone/>
            </a:pPr>
            <a:r>
              <a:rPr lang="en-US" sz="2800" smtClean="0">
                <a:solidFill>
                  <a:srgbClr val="FF3300"/>
                </a:solidFill>
                <a:ea typeface="ＭＳ Ｐゴシック" pitchFamily="-65" charset="-128"/>
              </a:rPr>
              <a:t>	</a:t>
            </a:r>
            <a:r>
              <a:rPr lang="en-US" sz="2400" smtClean="0">
                <a:solidFill>
                  <a:srgbClr val="FF3300"/>
                </a:solidFill>
                <a:ea typeface="ＭＳ Ｐゴシック" pitchFamily="-65" charset="-128"/>
                <a:hlinkClick r:id="rId3"/>
              </a:rPr>
              <a:t>http://eghapp.blogspot.com/</a:t>
            </a:r>
            <a:r>
              <a:rPr lang="en-US" sz="2400" smtClean="0">
                <a:solidFill>
                  <a:srgbClr val="FF3300"/>
                </a:solidFill>
                <a:ea typeface="ＭＳ Ｐゴシック" pitchFamily="-65" charset="-128"/>
              </a:rPr>
              <a:t> </a:t>
            </a:r>
          </a:p>
          <a:p>
            <a:pPr>
              <a:buFont typeface="Arial" charset="0"/>
              <a:buNone/>
            </a:pPr>
            <a:r>
              <a:rPr lang="en-US" sz="2800" smtClean="0">
                <a:solidFill>
                  <a:srgbClr val="FF3300"/>
                </a:solidFill>
                <a:ea typeface="ＭＳ Ｐゴシック" pitchFamily="-65" charset="-128"/>
              </a:rPr>
              <a:t>	</a:t>
            </a:r>
            <a:r>
              <a:rPr lang="en-US" sz="2400" smtClean="0">
                <a:solidFill>
                  <a:srgbClr val="FF3300"/>
                </a:solidFill>
                <a:ea typeface="ＭＳ Ｐゴシック" pitchFamily="-65" charset="-128"/>
                <a:hlinkClick r:id="rId4"/>
              </a:rPr>
              <a:t>http://granger-happ.blogspot.com/</a:t>
            </a:r>
            <a:r>
              <a:rPr lang="en-US" sz="2400" smtClean="0">
                <a:solidFill>
                  <a:srgbClr val="FF3300"/>
                </a:solidFill>
                <a:ea typeface="ＭＳ Ｐゴシック" pitchFamily="-65" charset="-128"/>
              </a:rPr>
              <a:t>  </a:t>
            </a:r>
            <a:r>
              <a:rPr lang="en-US" sz="2000" i="1" smtClean="0">
                <a:solidFill>
                  <a:srgbClr val="FF3300"/>
                </a:solidFill>
                <a:ea typeface="ＭＳ Ｐゴシック" pitchFamily="-65" charset="-128"/>
              </a:rPr>
              <a:t>(Dartmouth Fellowship)</a:t>
            </a:r>
          </a:p>
          <a:p>
            <a:r>
              <a:rPr lang="en-US" sz="2800" smtClean="0">
                <a:ea typeface="ＭＳ Ｐゴシック" pitchFamily="-65" charset="-128"/>
              </a:rPr>
              <a:t>Web site: </a:t>
            </a:r>
            <a:r>
              <a:rPr lang="en-US" sz="2400" smtClean="0">
                <a:ea typeface="ＭＳ Ｐゴシック" pitchFamily="-65" charset="-128"/>
                <a:hlinkClick r:id="rId5"/>
              </a:rPr>
              <a:t>http://www.fairfieldreview.org/hpmd/EGHprofile.nsf</a:t>
            </a:r>
            <a:r>
              <a:rPr lang="en-US" sz="2400" smtClean="0">
                <a:ea typeface="ＭＳ Ｐゴシック" pitchFamily="-65" charset="-128"/>
              </a:rPr>
              <a:t> </a:t>
            </a:r>
          </a:p>
          <a:p>
            <a:r>
              <a:rPr lang="en-US" sz="2800" smtClean="0">
                <a:ea typeface="ＭＳ Ｐゴシック" pitchFamily="-65" charset="-128"/>
              </a:rPr>
              <a:t>Email:  </a:t>
            </a:r>
            <a:r>
              <a:rPr lang="en-US" sz="2400" smtClean="0">
                <a:ea typeface="ＭＳ Ｐゴシック" pitchFamily="-65" charset="-128"/>
                <a:hlinkClick r:id="rId6"/>
              </a:rPr>
              <a:t>ehapp@nethope.org</a:t>
            </a:r>
            <a:r>
              <a:rPr lang="en-US" sz="2400" smtClean="0">
                <a:ea typeface="ＭＳ Ｐゴシック" pitchFamily="-65" charset="-128"/>
              </a:rPr>
              <a:t> </a:t>
            </a:r>
          </a:p>
          <a:p>
            <a:r>
              <a:rPr lang="en-US" sz="2800" smtClean="0">
                <a:ea typeface="ＭＳ Ｐゴシック" pitchFamily="-65" charset="-128"/>
              </a:rPr>
              <a:t>Twitter: </a:t>
            </a:r>
            <a:r>
              <a:rPr lang="en-US" sz="2400" u="sng" smtClean="0">
                <a:solidFill>
                  <a:srgbClr val="009999"/>
                </a:solidFill>
                <a:ea typeface="ＭＳ Ｐゴシック" pitchFamily="-65" charset="-128"/>
              </a:rPr>
              <a:t>@ehapp</a:t>
            </a:r>
            <a:r>
              <a:rPr lang="en-US" sz="2800" smtClean="0">
                <a:solidFill>
                  <a:srgbClr val="009999"/>
                </a:solidFill>
                <a:ea typeface="ＭＳ Ｐゴシック" pitchFamily="-65" charset="-128"/>
              </a:rPr>
              <a:t> </a:t>
            </a:r>
          </a:p>
          <a:p>
            <a:r>
              <a:rPr lang="en-US" sz="2800" smtClean="0">
                <a:ea typeface="ＭＳ Ｐゴシック" pitchFamily="-65" charset="-128"/>
              </a:rPr>
              <a:t>And the book: </a:t>
            </a:r>
          </a:p>
          <a:p>
            <a:pPr>
              <a:buFont typeface="Arial" charset="0"/>
              <a:buNone/>
            </a:pPr>
            <a:r>
              <a:rPr lang="en-US" sz="2400" smtClean="0">
                <a:ea typeface="ＭＳ Ｐゴシック" pitchFamily="-65" charset="-128"/>
              </a:rPr>
              <a:t>	</a:t>
            </a:r>
            <a:r>
              <a:rPr lang="en-US" sz="2400" u="sng" smtClean="0">
                <a:ea typeface="ＭＳ Ｐゴシック" pitchFamily="-65" charset="-128"/>
              </a:rPr>
              <a:t>Managing Technology to Meet Your Mission</a:t>
            </a:r>
            <a:r>
              <a:rPr lang="en-US" sz="2400" smtClean="0">
                <a:ea typeface="ＭＳ Ｐゴシック" pitchFamily="-65" charset="-128"/>
              </a:rPr>
              <a:t>, chap. 11.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ctrTitle"/>
          </p:nvPr>
        </p:nvSpPr>
        <p:spPr/>
        <p:txBody>
          <a:bodyPr/>
          <a:lstStyle/>
          <a:p>
            <a:r>
              <a:rPr lang="en-US" smtClean="0">
                <a:ea typeface="ＭＳ Ｐゴシック" pitchFamily="-65" charset="-128"/>
              </a:rPr>
              <a:t>Questions?</a:t>
            </a:r>
          </a:p>
        </p:txBody>
      </p:sp>
      <p:sp>
        <p:nvSpPr>
          <p:cNvPr id="11267" name="Rectangle 3"/>
          <p:cNvSpPr>
            <a:spLocks noGrp="1"/>
          </p:cNvSpPr>
          <p:nvPr>
            <p:ph type="subTitle" idx="1"/>
          </p:nvPr>
        </p:nvSpPr>
        <p:spPr/>
        <p:txBody>
          <a:bodyPr/>
          <a:lstStyle/>
          <a:p>
            <a:r>
              <a:rPr lang="en-US" smtClean="0">
                <a:solidFill>
                  <a:schemeClr val="tx1"/>
                </a:solidFill>
                <a:ea typeface="ＭＳ Ｐゴシック" pitchFamily="-65" charset="-128"/>
              </a:rPr>
              <a:t> </a:t>
            </a:r>
          </a:p>
        </p:txBody>
      </p:sp>
      <p:pic>
        <p:nvPicPr>
          <p:cNvPr id="11268"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Leadership in Chaotic Times</a:t>
            </a:r>
            <a:endParaRPr lang="en-US" dirty="0"/>
          </a:p>
        </p:txBody>
      </p:sp>
      <p:sp>
        <p:nvSpPr>
          <p:cNvPr id="3" name="Content Placeholder 2"/>
          <p:cNvSpPr>
            <a:spLocks noGrp="1"/>
          </p:cNvSpPr>
          <p:nvPr>
            <p:ph idx="1"/>
          </p:nvPr>
        </p:nvSpPr>
        <p:spPr>
          <a:xfrm>
            <a:off x="457200" y="990600"/>
            <a:ext cx="8458200" cy="5059363"/>
          </a:xfrm>
        </p:spPr>
        <p:txBody>
          <a:bodyPr/>
          <a:lstStyle/>
          <a:p>
            <a:pPr>
              <a:buNone/>
            </a:pPr>
            <a:r>
              <a:rPr lang="en-US" sz="2000" dirty="0" smtClean="0">
                <a:solidFill>
                  <a:schemeClr val="tx1"/>
                </a:solidFill>
                <a:latin typeface="+mn-lt"/>
                <a:ea typeface="+mn-ea"/>
                <a:cs typeface="+mn-cs"/>
              </a:rPr>
              <a:t>	Poverty is growing at a faster rate than population.  Donations continue to grow but it’s not enough to turn around the problem.  We need new ways for addressing the issues.  New partnerships and greater collaboration among NGOs, governments, corporations and citizens is needed.  The N-Generation is increasingly interested in combining business and social impact, changing the nature of corporate social responsibility.  We also need a greater use of technology to build capacity by orders of magnitude and deliver programs in new ways.  This means freeing technology in our organizations from “lights-on” operational infrastructure that dominate our current time and budgets to more “mission-moving” uses of technology.  This points us back to partnerships and shared services to free the creative energies of our organizations.  We must collaborate or perish as irrelevant.</a:t>
            </a:r>
          </a:p>
          <a:p>
            <a:endParaRPr lang="en-US" sz="2000" dirty="0"/>
          </a:p>
        </p:txBody>
      </p:sp>
      <p:sp>
        <p:nvSpPr>
          <p:cNvPr id="4" name="Footer Placeholder 3"/>
          <p:cNvSpPr>
            <a:spLocks noGrp="1"/>
          </p:cNvSpPr>
          <p:nvPr>
            <p:ph type="ftr" sz="quarter" idx="10"/>
          </p:nvPr>
        </p:nvSpPr>
        <p:spPr/>
        <p:txBody>
          <a:bodyPr/>
          <a:lstStyle/>
          <a:p>
            <a:pPr>
              <a:defRPr/>
            </a:pPr>
            <a:endParaRPr lang="en-US" dirty="0" smtClean="0"/>
          </a:p>
          <a:p>
            <a:pPr>
              <a:defRPr/>
            </a:pPr>
            <a:r>
              <a:rPr lang="en-US" dirty="0" smtClean="0"/>
              <a:t>The Power of Collaboration</a:t>
            </a:r>
            <a:endParaRPr lang="en-US" b="0" i="0" dirty="0">
              <a:solidFill>
                <a:schemeClr val="tx1"/>
              </a:solidFill>
            </a:endParaRPr>
          </a:p>
        </p:txBody>
      </p:sp>
      <p:sp>
        <p:nvSpPr>
          <p:cNvPr id="5" name="Slide Number Placeholder 4"/>
          <p:cNvSpPr>
            <a:spLocks noGrp="1"/>
          </p:cNvSpPr>
          <p:nvPr>
            <p:ph type="sldNum" sz="quarter" idx="11"/>
          </p:nvPr>
        </p:nvSpPr>
        <p:spPr/>
        <p:txBody>
          <a:bodyPr/>
          <a:lstStyle/>
          <a:p>
            <a:pPr>
              <a:defRPr/>
            </a:pPr>
            <a:fld id="{F14ACA4E-B4F7-46BE-BC88-E48C2816F639}"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title"/>
          </p:nvPr>
        </p:nvSpPr>
        <p:spPr/>
        <p:txBody>
          <a:bodyPr/>
          <a:lstStyle/>
          <a:p>
            <a:r>
              <a:rPr lang="en-US" smtClean="0">
                <a:ea typeface="ＭＳ Ｐゴシック" pitchFamily="-65" charset="-128"/>
              </a:rPr>
              <a:t>Interesting Times</a:t>
            </a:r>
          </a:p>
        </p:txBody>
      </p:sp>
      <p:sp>
        <p:nvSpPr>
          <p:cNvPr id="25603" name="Rectangle 2"/>
          <p:cNvSpPr>
            <a:spLocks noGrp="1"/>
          </p:cNvSpPr>
          <p:nvPr>
            <p:ph idx="1"/>
          </p:nvPr>
        </p:nvSpPr>
        <p:spPr>
          <a:xfrm>
            <a:off x="457200" y="914400"/>
            <a:ext cx="8229600" cy="4754563"/>
          </a:xfrm>
        </p:spPr>
        <p:txBody>
          <a:bodyPr/>
          <a:lstStyle/>
          <a:p>
            <a:r>
              <a:rPr lang="en-US" sz="2000" smtClean="0">
                <a:ea typeface="ＭＳ Ｐゴシック" pitchFamily="-65" charset="-128"/>
                <a:sym typeface="Wingdings" pitchFamily="2" charset="2"/>
              </a:rPr>
              <a:t>Save the Children (US)</a:t>
            </a:r>
          </a:p>
          <a:p>
            <a:pPr lvl="1"/>
            <a:r>
              <a:rPr lang="en-US" sz="1800" smtClean="0">
                <a:ea typeface="ＭＳ Ｐゴシック" pitchFamily="-65" charset="-128"/>
                <a:sym typeface="Wingdings" pitchFamily="2" charset="2"/>
              </a:rPr>
              <a:t>Canceled raises (2 years)</a:t>
            </a:r>
          </a:p>
          <a:p>
            <a:pPr lvl="1"/>
            <a:r>
              <a:rPr lang="en-US" sz="1800" smtClean="0">
                <a:ea typeface="ＭＳ Ｐゴシック" pitchFamily="-65" charset="-128"/>
                <a:sym typeface="Wingdings" pitchFamily="2" charset="2"/>
              </a:rPr>
              <a:t>10%+ HQ staff cuts; early retirement packages</a:t>
            </a:r>
          </a:p>
          <a:p>
            <a:r>
              <a:rPr lang="en-US" sz="2000" smtClean="0">
                <a:ea typeface="ＭＳ Ｐゴシック" pitchFamily="-65" charset="-128"/>
                <a:sym typeface="Wingdings" pitchFamily="2" charset="2"/>
              </a:rPr>
              <a:t>CARE (Atlanta)</a:t>
            </a:r>
          </a:p>
          <a:p>
            <a:pPr lvl="1"/>
            <a:r>
              <a:rPr lang="en-US" sz="1800" smtClean="0">
                <a:ea typeface="ＭＳ Ｐゴシック" pitchFamily="-65" charset="-128"/>
                <a:sym typeface="Wingdings" pitchFamily="2" charset="2"/>
              </a:rPr>
              <a:t>~70 staff laid off, including ~60 people in HQ</a:t>
            </a:r>
          </a:p>
          <a:p>
            <a:pPr lvl="1"/>
            <a:r>
              <a:rPr lang="en-US" sz="1800" smtClean="0">
                <a:ea typeface="ＭＳ Ｐゴシック" pitchFamily="-65" charset="-128"/>
                <a:sym typeface="Wingdings" pitchFamily="2" charset="2"/>
              </a:rPr>
              <a:t>Salary Cuts: executive by 10%; other staff by 4%</a:t>
            </a:r>
            <a:endParaRPr lang="en-US" sz="500" smtClean="0">
              <a:ea typeface="ＭＳ Ｐゴシック" pitchFamily="-65" charset="-128"/>
              <a:sym typeface="Wingdings" pitchFamily="2" charset="2"/>
            </a:endParaRPr>
          </a:p>
          <a:p>
            <a:r>
              <a:rPr lang="en-US" sz="2000" smtClean="0">
                <a:ea typeface="ＭＳ Ｐゴシック" pitchFamily="-65" charset="-128"/>
                <a:sym typeface="Wingdings" pitchFamily="2" charset="2"/>
              </a:rPr>
              <a:t>World Vision (US)</a:t>
            </a:r>
          </a:p>
          <a:p>
            <a:pPr lvl="1"/>
            <a:r>
              <a:rPr lang="en-US" sz="1800" smtClean="0">
                <a:ea typeface="ＭＳ Ｐゴシック" pitchFamily="-65" charset="-128"/>
                <a:sym typeface="Wingdings" pitchFamily="2" charset="2"/>
              </a:rPr>
              <a:t>50 staff laid off ~ 5 % US workforce; Eliminated 25 vacant positions</a:t>
            </a:r>
          </a:p>
          <a:p>
            <a:pPr lvl="1"/>
            <a:r>
              <a:rPr lang="en-US" sz="1800" smtClean="0">
                <a:ea typeface="ＭＳ Ｐゴシック" pitchFamily="-65" charset="-128"/>
                <a:sym typeface="Wingdings" pitchFamily="2" charset="2"/>
              </a:rPr>
              <a:t>Reducing benefits (retirement match down 50%; co-pays up) </a:t>
            </a:r>
          </a:p>
          <a:p>
            <a:pPr lvl="1"/>
            <a:r>
              <a:rPr lang="en-US" sz="1800" smtClean="0">
                <a:ea typeface="ＭＳ Ｐゴシック" pitchFamily="-65" charset="-128"/>
                <a:sym typeface="Wingdings" pitchFamily="2" charset="2"/>
              </a:rPr>
              <a:t>Freezing salaries/Canceling raises</a:t>
            </a:r>
            <a:endParaRPr lang="en-US" sz="500" smtClean="0">
              <a:ea typeface="ＭＳ Ｐゴシック" pitchFamily="-65" charset="-128"/>
              <a:sym typeface="Wingdings" pitchFamily="2" charset="2"/>
            </a:endParaRPr>
          </a:p>
          <a:p>
            <a:r>
              <a:rPr lang="en-US" sz="2000" smtClean="0">
                <a:ea typeface="ＭＳ Ｐゴシック" pitchFamily="-65" charset="-128"/>
                <a:sym typeface="Wingdings" pitchFamily="2" charset="2"/>
              </a:rPr>
              <a:t>Ford, Kellogg, RWJ Foundations</a:t>
            </a:r>
          </a:p>
          <a:p>
            <a:pPr lvl="1"/>
            <a:r>
              <a:rPr lang="en-US" sz="1800" smtClean="0">
                <a:ea typeface="ＭＳ Ｐゴシック" pitchFamily="-65" charset="-128"/>
                <a:sym typeface="Wingdings" pitchFamily="2" charset="2"/>
              </a:rPr>
              <a:t>Offering buyouts to 30-50% staff</a:t>
            </a:r>
          </a:p>
          <a:p>
            <a:pPr lvl="1"/>
            <a:r>
              <a:rPr lang="en-US" sz="1800" smtClean="0">
                <a:ea typeface="ＭＳ Ｐゴシック" pitchFamily="-65" charset="-128"/>
                <a:sym typeface="Wingdings" pitchFamily="2" charset="2"/>
              </a:rPr>
              <a:t>Closing offices and cutting travel</a:t>
            </a:r>
            <a:endParaRPr lang="en-US" sz="500" smtClean="0">
              <a:ea typeface="ＭＳ Ｐゴシック" pitchFamily="-65" charset="-128"/>
              <a:sym typeface="Wingdings" pitchFamily="2" charset="2"/>
            </a:endParaRPr>
          </a:p>
          <a:p>
            <a:r>
              <a:rPr lang="en-US" sz="2000" smtClean="0">
                <a:ea typeface="ＭＳ Ｐゴシック" pitchFamily="-65" charset="-128"/>
                <a:sym typeface="Wingdings" pitchFamily="2" charset="2"/>
              </a:rPr>
              <a:t>Museums and Art Orgs</a:t>
            </a:r>
          </a:p>
          <a:p>
            <a:pPr lvl="1"/>
            <a:r>
              <a:rPr lang="en-US" sz="1800" smtClean="0">
                <a:ea typeface="ＭＳ Ｐゴシック" pitchFamily="-65" charset="-128"/>
                <a:sym typeface="Wingdings" pitchFamily="2" charset="2"/>
              </a:rPr>
              <a:t>Layoffs; furloughs; and program scale-back/elimination</a:t>
            </a:r>
          </a:p>
        </p:txBody>
      </p:sp>
      <p:sp>
        <p:nvSpPr>
          <p:cNvPr id="25604" name="Slide Number Placeholder 3"/>
          <p:cNvSpPr>
            <a:spLocks noGrp="1"/>
          </p:cNvSpPr>
          <p:nvPr>
            <p:ph type="sldNum" sz="quarter" idx="11"/>
          </p:nvPr>
        </p:nvSpPr>
        <p:spPr>
          <a:noFill/>
        </p:spPr>
        <p:txBody>
          <a:bodyPr/>
          <a:lstStyle/>
          <a:p>
            <a:fld id="{6683C7AD-EAC8-4894-B948-39ACD46A5411}" type="slidenum">
              <a:rPr lang="en-US"/>
              <a:pPr/>
              <a:t>6</a:t>
            </a:fld>
            <a:endParaRPr lang="en-US"/>
          </a:p>
        </p:txBody>
      </p:sp>
      <p:sp>
        <p:nvSpPr>
          <p:cNvPr id="25605" name="Footer Placeholder 4"/>
          <p:cNvSpPr>
            <a:spLocks noGrp="1"/>
          </p:cNvSpPr>
          <p:nvPr>
            <p:ph type="ftr" sz="quarter" idx="10"/>
          </p:nvPr>
        </p:nvSpPr>
        <p:spPr>
          <a:noFill/>
        </p:spPr>
        <p:txBody>
          <a:bodyPr/>
          <a:lstStyle/>
          <a:p>
            <a:endParaRPr lang="en-US"/>
          </a:p>
          <a:p>
            <a:r>
              <a:rPr lang="en-US"/>
              <a:t>The Power of Collaboration</a:t>
            </a:r>
            <a:endParaRPr lang="en-US" b="0" i="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mtClean="0">
                <a:ea typeface="ＭＳ Ｐゴシック" pitchFamily="-65" charset="-128"/>
              </a:rPr>
              <a:t>IT Departments Have Been Hit Hard</a:t>
            </a:r>
          </a:p>
        </p:txBody>
      </p:sp>
      <p:sp>
        <p:nvSpPr>
          <p:cNvPr id="26627" name="Rectangle 3"/>
          <p:cNvSpPr>
            <a:spLocks noGrp="1"/>
          </p:cNvSpPr>
          <p:nvPr>
            <p:ph type="body" idx="1"/>
          </p:nvPr>
        </p:nvSpPr>
        <p:spPr/>
        <p:txBody>
          <a:bodyPr/>
          <a:lstStyle/>
          <a:p>
            <a:endParaRPr lang="en-US" smtClean="0">
              <a:ea typeface="ＭＳ Ｐゴシック" pitchFamily="-65" charset="-128"/>
            </a:endParaRPr>
          </a:p>
          <a:p>
            <a:r>
              <a:rPr lang="en-US" smtClean="0">
                <a:ea typeface="ＭＳ Ｐゴシック" pitchFamily="-65" charset="-128"/>
              </a:rPr>
              <a:t>US NGOs with mandated cuts: 79%</a:t>
            </a:r>
          </a:p>
          <a:p>
            <a:r>
              <a:rPr lang="en-US" smtClean="0">
                <a:ea typeface="ＭＳ Ｐゴシック" pitchFamily="-65" charset="-128"/>
              </a:rPr>
              <a:t>Average cut from IT Budget: 24%</a:t>
            </a:r>
          </a:p>
          <a:p>
            <a:pPr>
              <a:buFontTx/>
              <a:buNone/>
            </a:pPr>
            <a:endParaRPr lang="en-US" sz="2400" i="1" smtClean="0">
              <a:ea typeface="ＭＳ Ｐゴシック" pitchFamily="-65" charset="-128"/>
            </a:endParaRPr>
          </a:p>
          <a:p>
            <a:pPr>
              <a:buFontTx/>
              <a:buNone/>
            </a:pPr>
            <a:r>
              <a:rPr lang="en-US" sz="2400" i="1" smtClean="0">
                <a:ea typeface="ＭＳ Ｐゴシック" pitchFamily="-65" charset="-128"/>
              </a:rPr>
              <a:t>		 --US NGO-CIO Cost Cutting Survey, April 2009</a:t>
            </a:r>
          </a:p>
        </p:txBody>
      </p:sp>
      <p:sp>
        <p:nvSpPr>
          <p:cNvPr id="26628" name="Slide Number Placeholder 3"/>
          <p:cNvSpPr>
            <a:spLocks noGrp="1"/>
          </p:cNvSpPr>
          <p:nvPr>
            <p:ph type="sldNum" sz="quarter" idx="11"/>
          </p:nvPr>
        </p:nvSpPr>
        <p:spPr>
          <a:noFill/>
        </p:spPr>
        <p:txBody>
          <a:bodyPr/>
          <a:lstStyle/>
          <a:p>
            <a:fld id="{F44E5978-FCC6-446B-A6BF-48D872E2138B}" type="slidenum">
              <a:rPr lang="en-US"/>
              <a:pPr/>
              <a:t>7</a:t>
            </a:fld>
            <a:endParaRPr lang="en-US"/>
          </a:p>
        </p:txBody>
      </p:sp>
      <p:sp>
        <p:nvSpPr>
          <p:cNvPr id="26629" name="Footer Placeholder 4"/>
          <p:cNvSpPr>
            <a:spLocks noGrp="1"/>
          </p:cNvSpPr>
          <p:nvPr>
            <p:ph type="ftr" sz="quarter" idx="10"/>
          </p:nvPr>
        </p:nvSpPr>
        <p:spPr>
          <a:noFill/>
        </p:spPr>
        <p:txBody>
          <a:bodyPr/>
          <a:lstStyle/>
          <a:p>
            <a:endParaRPr lang="en-US"/>
          </a:p>
          <a:p>
            <a:r>
              <a:rPr lang="en-US"/>
              <a:t>The Power of Collaboration</a:t>
            </a:r>
            <a:endParaRPr lang="en-US" b="0" i="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p>
            <a:fld id="{AA0D0AB1-2451-4B64-BD4A-61919BF5A1CE}" type="slidenum">
              <a:rPr lang="en-US" smtClean="0"/>
              <a:pPr/>
              <a:t>8</a:t>
            </a:fld>
            <a:endParaRPr lang="en-US" smtClean="0"/>
          </a:p>
        </p:txBody>
      </p:sp>
      <p:sp>
        <p:nvSpPr>
          <p:cNvPr id="27651" name="Rectangle 3"/>
          <p:cNvSpPr>
            <a:spLocks noGrp="1" noChangeArrowheads="1"/>
          </p:cNvSpPr>
          <p:nvPr>
            <p:ph type="body" sz="half" idx="2"/>
          </p:nvPr>
        </p:nvSpPr>
        <p:spPr/>
        <p:txBody>
          <a:bodyPr/>
          <a:lstStyle/>
          <a:p>
            <a:pPr marL="63500" indent="-63500">
              <a:buFontTx/>
              <a:buNone/>
            </a:pPr>
            <a:r>
              <a:rPr lang="en-US" sz="2800" smtClean="0"/>
              <a:t>	Why is it that technology is too often "the music program of the nonprofit industry, the first to get cut and the last to be reinstated"?  </a:t>
            </a:r>
          </a:p>
          <a:p>
            <a:pPr marL="63500" indent="-63500">
              <a:buFontTx/>
              <a:buNone/>
            </a:pPr>
            <a:r>
              <a:rPr lang="en-US" sz="2800" smtClean="0"/>
              <a:t>	</a:t>
            </a:r>
            <a:r>
              <a:rPr lang="en-US" sz="2400" i="1" smtClean="0"/>
              <a:t>-- Holly Ross, ED, NTEN</a:t>
            </a:r>
            <a:r>
              <a:rPr lang="en-US" sz="2800" smtClean="0"/>
              <a:t>		</a:t>
            </a:r>
          </a:p>
        </p:txBody>
      </p:sp>
      <p:pic>
        <p:nvPicPr>
          <p:cNvPr id="27652" name="Picture 7" descr="MPj03853750000[1]"/>
          <p:cNvPicPr>
            <a:picLocks noGrp="1" noChangeAspect="1" noChangeArrowheads="1"/>
          </p:cNvPicPr>
          <p:nvPr>
            <p:ph sz="half" idx="1"/>
          </p:nvPr>
        </p:nvPicPr>
        <p:blipFill>
          <a:blip r:embed="rId3" cstate="print"/>
          <a:srcRect/>
          <a:stretch>
            <a:fillRect/>
          </a:stretch>
        </p:blipFill>
        <p:spPr>
          <a:xfrm>
            <a:off x="649288" y="1066800"/>
            <a:ext cx="3538537" cy="4953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xfrm>
            <a:off x="7772400" y="6248400"/>
            <a:ext cx="1219200" cy="476250"/>
          </a:xfrm>
          <a:noFill/>
        </p:spPr>
        <p:txBody>
          <a:bodyPr/>
          <a:lstStyle/>
          <a:p>
            <a:fld id="{B670A64D-5F73-4D3A-91AD-723144A96A79}" type="slidenum">
              <a:rPr lang="en-US" smtClean="0"/>
              <a:pPr/>
              <a:t>9</a:t>
            </a:fld>
            <a:endParaRPr lang="en-US" smtClean="0"/>
          </a:p>
        </p:txBody>
      </p:sp>
      <p:sp>
        <p:nvSpPr>
          <p:cNvPr id="28675" name="Rectangle 2"/>
          <p:cNvSpPr>
            <a:spLocks noGrp="1" noChangeArrowheads="1"/>
          </p:cNvSpPr>
          <p:nvPr>
            <p:ph type="title"/>
          </p:nvPr>
        </p:nvSpPr>
        <p:spPr/>
        <p:txBody>
          <a:bodyPr/>
          <a:lstStyle/>
          <a:p>
            <a:r>
              <a:rPr lang="en-US" smtClean="0"/>
              <a:t>A parable</a:t>
            </a:r>
          </a:p>
        </p:txBody>
      </p:sp>
      <p:pic>
        <p:nvPicPr>
          <p:cNvPr id="28676" name="Picture 190" descr="193003"/>
          <p:cNvPicPr>
            <a:picLocks noChangeAspect="1" noChangeArrowheads="1"/>
          </p:cNvPicPr>
          <p:nvPr/>
        </p:nvPicPr>
        <p:blipFill>
          <a:blip r:embed="rId3" cstate="print"/>
          <a:srcRect/>
          <a:stretch>
            <a:fillRect/>
          </a:stretch>
        </p:blipFill>
        <p:spPr bwMode="auto">
          <a:xfrm>
            <a:off x="2938463" y="1371600"/>
            <a:ext cx="3267075" cy="4114800"/>
          </a:xfrm>
          <a:prstGeom prst="rect">
            <a:avLst/>
          </a:prstGeom>
          <a:noFill/>
          <a:ln w="9525">
            <a:noFill/>
            <a:miter lim="800000"/>
            <a:headEnd/>
            <a:tailEnd/>
          </a:ln>
        </p:spPr>
      </p:pic>
      <p:sp>
        <p:nvSpPr>
          <p:cNvPr id="28677" name="AutoShape 192"/>
          <p:cNvSpPr>
            <a:spLocks noChangeArrowheads="1"/>
          </p:cNvSpPr>
          <p:nvPr/>
        </p:nvSpPr>
        <p:spPr bwMode="auto">
          <a:xfrm>
            <a:off x="6477000" y="1676400"/>
            <a:ext cx="1600200" cy="990600"/>
          </a:xfrm>
          <a:prstGeom prst="wedgeRoundRectCallout">
            <a:avLst>
              <a:gd name="adj1" fmla="val -43750"/>
              <a:gd name="adj2" fmla="val 70000"/>
              <a:gd name="adj3" fmla="val 16667"/>
            </a:avLst>
          </a:prstGeom>
          <a:noFill/>
          <a:ln w="9525" algn="ctr">
            <a:noFill/>
            <a:miter lim="800000"/>
            <a:headEnd/>
            <a:tailEnd/>
          </a:ln>
        </p:spPr>
        <p:txBody>
          <a:bodyPr anchor="ctr"/>
          <a:lstStyle/>
          <a:p>
            <a:pPr algn="ctr"/>
            <a:endParaRPr lang="en-US"/>
          </a:p>
        </p:txBody>
      </p:sp>
      <p:sp>
        <p:nvSpPr>
          <p:cNvPr id="926913" name="AutoShape 193"/>
          <p:cNvSpPr>
            <a:spLocks noChangeArrowheads="1"/>
          </p:cNvSpPr>
          <p:nvPr/>
        </p:nvSpPr>
        <p:spPr bwMode="auto">
          <a:xfrm>
            <a:off x="6324600" y="1600200"/>
            <a:ext cx="2362200" cy="1752600"/>
          </a:xfrm>
          <a:prstGeom prst="wedgeRoundRectCallout">
            <a:avLst>
              <a:gd name="adj1" fmla="val -62028"/>
              <a:gd name="adj2" fmla="val 68116"/>
              <a:gd name="adj3" fmla="val 16667"/>
            </a:avLst>
          </a:prstGeom>
          <a:solidFill>
            <a:schemeClr val="tx1"/>
          </a:solidFill>
          <a:ln w="25400" algn="ctr">
            <a:solidFill>
              <a:schemeClr val="tx1"/>
            </a:solidFill>
            <a:miter lim="800000"/>
            <a:headEnd/>
            <a:tailEnd/>
          </a:ln>
        </p:spPr>
        <p:txBody>
          <a:bodyPr anchor="ctr"/>
          <a:lstStyle/>
          <a:p>
            <a:pPr algn="ctr"/>
            <a:r>
              <a:rPr lang="en-US" sz="2000" dirty="0">
                <a:solidFill>
                  <a:schemeClr val="bg1"/>
                </a:solidFill>
                <a:latin typeface="Engravers MT" pitchFamily="18" charset="0"/>
              </a:rPr>
              <a:t>He CUT COSTS </a:t>
            </a:r>
          </a:p>
        </p:txBody>
      </p:sp>
      <p:sp>
        <p:nvSpPr>
          <p:cNvPr id="7" name="Footer Placeholder 5"/>
          <p:cNvSpPr>
            <a:spLocks noGrp="1"/>
          </p:cNvSpPr>
          <p:nvPr>
            <p:ph type="ftr" sz="quarter" idx="10"/>
          </p:nvPr>
        </p:nvSpPr>
        <p:spPr>
          <a:xfrm>
            <a:off x="3200400" y="6229350"/>
            <a:ext cx="2895600" cy="476250"/>
          </a:xfrm>
          <a:noFill/>
        </p:spPr>
        <p:txBody>
          <a:bodyPr/>
          <a:lstStyle/>
          <a:p>
            <a:endParaRPr lang="en-US" sz="1200" dirty="0"/>
          </a:p>
          <a:p>
            <a:r>
              <a:rPr lang="en-US" sz="1200" dirty="0"/>
              <a:t>The Power of Collaboration</a:t>
            </a:r>
            <a:endParaRPr lang="en-US" sz="1200" b="0" i="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6913"/>
                                        </p:tgtEl>
                                        <p:attrNameLst>
                                          <p:attrName>style.visibility</p:attrName>
                                        </p:attrNameLst>
                                      </p:cBhvr>
                                      <p:to>
                                        <p:strVal val="visible"/>
                                      </p:to>
                                    </p:set>
                                    <p:anim calcmode="lin" valueType="num">
                                      <p:cBhvr additive="base">
                                        <p:cTn id="7" dur="500" fill="hold"/>
                                        <p:tgtEl>
                                          <p:spTgt spid="926913"/>
                                        </p:tgtEl>
                                        <p:attrNameLst>
                                          <p:attrName>ppt_x</p:attrName>
                                        </p:attrNameLst>
                                      </p:cBhvr>
                                      <p:tavLst>
                                        <p:tav tm="0">
                                          <p:val>
                                            <p:strVal val="#ppt_x"/>
                                          </p:val>
                                        </p:tav>
                                        <p:tav tm="100000">
                                          <p:val>
                                            <p:strVal val="#ppt_x"/>
                                          </p:val>
                                        </p:tav>
                                      </p:tavLst>
                                    </p:anim>
                                    <p:anim calcmode="lin" valueType="num">
                                      <p:cBhvr additive="base">
                                        <p:cTn id="8" dur="500" fill="hold"/>
                                        <p:tgtEl>
                                          <p:spTgt spid="9269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9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10226</TotalTime>
  <Words>1922</Words>
  <Application>Microsoft Office PowerPoint</Application>
  <PresentationFormat>On-screen Show (4:3)</PresentationFormat>
  <Paragraphs>495</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Slide 1</vt:lpstr>
      <vt:lpstr>Three Take-aways</vt:lpstr>
      <vt:lpstr>Stuck!</vt:lpstr>
      <vt:lpstr>Moral of the Story</vt:lpstr>
      <vt:lpstr>Slide 5</vt:lpstr>
      <vt:lpstr>Interesting Times</vt:lpstr>
      <vt:lpstr>IT Departments Have Been Hit Hard</vt:lpstr>
      <vt:lpstr>Slide 8</vt:lpstr>
      <vt:lpstr>A parable</vt:lpstr>
      <vt:lpstr>A Question to Ponder</vt:lpstr>
      <vt:lpstr>Some Strategic Context</vt:lpstr>
      <vt:lpstr>Slide 12</vt:lpstr>
      <vt:lpstr>Slide 13</vt:lpstr>
      <vt:lpstr>NGO IT Strategy: Moving the Agenda Up the Pyramid</vt:lpstr>
      <vt:lpstr>Technology is a Key to Building Capacity</vt:lpstr>
      <vt:lpstr>The Problem: NGOs invest a fifth of corp. IT</vt:lpstr>
      <vt:lpstr>Closing the Productivity Gap: A New Calculus</vt:lpstr>
      <vt:lpstr>Leveling the NGO - Corp IT Playing Field</vt:lpstr>
      <vt:lpstr>Non Profit IT Departments Can’t Play the Odds</vt:lpstr>
      <vt:lpstr>Key Conclusion: we can’t do it alone</vt:lpstr>
      <vt:lpstr>Keeping the Lights-On is Irrelevant</vt:lpstr>
      <vt:lpstr>We Need to Push the Pyramid at Both Ends</vt:lpstr>
      <vt:lpstr>Bottom line?</vt:lpstr>
      <vt:lpstr>Turning the Question Upside down</vt:lpstr>
      <vt:lpstr>Nonprofits as a Leadership Case</vt:lpstr>
      <vt:lpstr>What Don’t Nonprofits Do Well?</vt:lpstr>
      <vt:lpstr>Death by Consensus</vt:lpstr>
      <vt:lpstr>What Do Nonprofits Do Well?</vt:lpstr>
      <vt:lpstr>What is this large object?</vt:lpstr>
      <vt:lpstr>Cisco Fellowship Program Take-Aways</vt:lpstr>
      <vt:lpstr>A Bias for Action</vt:lpstr>
      <vt:lpstr> Advice from a Hockey Legend</vt:lpstr>
      <vt:lpstr>Looking to the Future</vt:lpstr>
      <vt:lpstr> It’s More about Practices than Forecasts</vt:lpstr>
      <vt:lpstr>Who is Your Leading Indicator?</vt:lpstr>
      <vt:lpstr> </vt:lpstr>
      <vt:lpstr>The Uncultured Project</vt:lpstr>
      <vt:lpstr>Turning 3 things upside down</vt:lpstr>
      <vt:lpstr>Slide 39</vt:lpstr>
      <vt:lpstr>The Innovation Mutual Fund</vt:lpstr>
      <vt:lpstr>Toward Relevant IT – A Manifesto</vt:lpstr>
      <vt:lpstr>Six questions for Nonprofit Leaders   </vt:lpstr>
      <vt:lpstr>Slide 43</vt:lpstr>
      <vt:lpstr>One Final Word</vt:lpstr>
      <vt:lpstr>Three Take-aways</vt:lpstr>
      <vt:lpstr>Further Reading</vt:lpstr>
      <vt:lpstr>Questions? ehapp@ifrc.org</vt:lpstr>
      <vt:lpstr>Appendices</vt:lpstr>
      <vt:lpstr>Slide 49</vt:lpstr>
      <vt:lpstr>We can be creatively fast</vt:lpstr>
      <vt:lpstr>Haiti </vt:lpstr>
      <vt:lpstr>Changing Priorities By Program Type</vt:lpstr>
      <vt:lpstr>NetHope Values – Guiding Principles</vt:lpstr>
      <vt:lpstr>NetHope Values – Guiding Principles</vt:lpstr>
      <vt:lpstr>We believe in building for the Field</vt:lpstr>
      <vt:lpstr>Seven International Nonprofits Agreed on a “Good Enough” Approach to M&amp;E in Emergency Response</vt:lpstr>
      <vt:lpstr>Further Reading</vt:lpstr>
      <vt:lpstr>Questions?</vt:lpstr>
      <vt:lpstr>Leadership in Chaotic Times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Frank Schott</dc:creator>
  <cp:lastModifiedBy>Edward G. Happ</cp:lastModifiedBy>
  <cp:revision>119</cp:revision>
  <dcterms:created xsi:type="dcterms:W3CDTF">2007-05-02T17:43:08Z</dcterms:created>
  <dcterms:modified xsi:type="dcterms:W3CDTF">2010-07-13T18:32:05Z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template, summit, san jose, presentations, 2008</vt:lpwstr>
  </property>
  <property fmtid="{D5CDD505-2E9C-101B-9397-08002B2CF9AE}" pid="3" name="Summary">
    <vt:lpwstr>Presentation template to be used for May 2008 San Jose Summit</vt:lpwstr>
  </property>
  <property fmtid="{D5CDD505-2E9C-101B-9397-08002B2CF9AE}" pid="4" name="ContentType">
    <vt:lpwstr>Document</vt:lpwstr>
  </property>
  <property fmtid="{D5CDD505-2E9C-101B-9397-08002B2CF9AE}" pid="5" name="display_urn:schemas-microsoft-com:office:office#Editor">
    <vt:lpwstr>Frank Schott</vt:lpwstr>
  </property>
  <property fmtid="{D5CDD505-2E9C-101B-9397-08002B2CF9AE}" pid="6" name="xd_Signature">
    <vt:lpwstr/>
  </property>
  <property fmtid="{D5CDD505-2E9C-101B-9397-08002B2CF9AE}" pid="7" name="Attendees">
    <vt:lpwstr/>
  </property>
  <property fmtid="{D5CDD505-2E9C-101B-9397-08002B2CF9AE}" pid="8" name="TemplateUrl">
    <vt:lpwstr/>
  </property>
  <property fmtid="{D5CDD505-2E9C-101B-9397-08002B2CF9AE}" pid="9" name="xd_ProgID">
    <vt:lpwstr/>
  </property>
  <property fmtid="{D5CDD505-2E9C-101B-9397-08002B2CF9AE}" pid="10" name="_DCDateCreated">
    <vt:lpwstr/>
  </property>
  <property fmtid="{D5CDD505-2E9C-101B-9397-08002B2CF9AE}" pid="11" name="Status - Budget">
    <vt:lpwstr/>
  </property>
  <property fmtid="{D5CDD505-2E9C-101B-9397-08002B2CF9AE}" pid="12" name="display_urn:schemas-microsoft-com:office:office#Author">
    <vt:lpwstr>Amy Gardner</vt:lpwstr>
  </property>
  <property fmtid="{D5CDD505-2E9C-101B-9397-08002B2CF9AE}" pid="13" name="Status - Overall">
    <vt:lpwstr/>
  </property>
  <property fmtid="{D5CDD505-2E9C-101B-9397-08002B2CF9AE}" pid="14" name="Status - Delivery">
    <vt:lpwstr/>
  </property>
  <property fmtid="{D5CDD505-2E9C-101B-9397-08002B2CF9AE}" pid="15" name="Meeting Date">
    <vt:lpwstr/>
  </property>
  <property fmtid="{D5CDD505-2E9C-101B-9397-08002B2CF9AE}" pid="16" name="Status - Time">
    <vt:lpwstr/>
  </property>
  <property fmtid="{D5CDD505-2E9C-101B-9397-08002B2CF9AE}" pid="17" name="_SharedFileIndex">
    <vt:lpwstr/>
  </property>
</Properties>
</file>