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tags/tag5.xml" ContentType="application/vnd.openxmlformats-officedocument.presentationml.tag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3.xml" ContentType="application/vnd.openxmlformats-officedocument.presentationml.tags+xml"/>
  <Override PartName="/ppt/diagrams/quickStyle1.xml" ContentType="application/vnd.openxmlformats-officedocument.drawingml.diagramStyle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tags/tag28.xml" ContentType="application/vnd.openxmlformats-officedocument.presentationml.tags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tags/tag26.xml" ContentType="application/vnd.openxmlformats-officedocument.presentationml.tags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notesSlides/notesSlide20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tags/tag29.xml" ContentType="application/vnd.openxmlformats-officedocument.presentationml.tags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1" r:id="rId2"/>
    <p:sldMasterId id="2147483699" r:id="rId3"/>
  </p:sldMasterIdLst>
  <p:notesMasterIdLst>
    <p:notesMasterId r:id="rId36"/>
  </p:notesMasterIdLst>
  <p:handoutMasterIdLst>
    <p:handoutMasterId r:id="rId37"/>
  </p:handoutMasterIdLst>
  <p:sldIdLst>
    <p:sldId id="697" r:id="rId4"/>
    <p:sldId id="753" r:id="rId5"/>
    <p:sldId id="707" r:id="rId6"/>
    <p:sldId id="773" r:id="rId7"/>
    <p:sldId id="708" r:id="rId8"/>
    <p:sldId id="748" r:id="rId9"/>
    <p:sldId id="780" r:id="rId10"/>
    <p:sldId id="725" r:id="rId11"/>
    <p:sldId id="726" r:id="rId12"/>
    <p:sldId id="747" r:id="rId13"/>
    <p:sldId id="752" r:id="rId14"/>
    <p:sldId id="710" r:id="rId15"/>
    <p:sldId id="724" r:id="rId16"/>
    <p:sldId id="801" r:id="rId17"/>
    <p:sldId id="800" r:id="rId18"/>
    <p:sldId id="727" r:id="rId19"/>
    <p:sldId id="749" r:id="rId20"/>
    <p:sldId id="787" r:id="rId21"/>
    <p:sldId id="789" r:id="rId22"/>
    <p:sldId id="721" r:id="rId23"/>
    <p:sldId id="728" r:id="rId24"/>
    <p:sldId id="750" r:id="rId25"/>
    <p:sldId id="774" r:id="rId26"/>
    <p:sldId id="797" r:id="rId27"/>
    <p:sldId id="745" r:id="rId28"/>
    <p:sldId id="779" r:id="rId29"/>
    <p:sldId id="733" r:id="rId30"/>
    <p:sldId id="751" r:id="rId31"/>
    <p:sldId id="791" r:id="rId32"/>
    <p:sldId id="770" r:id="rId33"/>
    <p:sldId id="798" r:id="rId34"/>
    <p:sldId id="695" r:id="rId35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  <a:srgbClr val="F57617"/>
    <a:srgbClr val="4F81BD"/>
    <a:srgbClr val="F2F2F2"/>
    <a:srgbClr val="604A7B"/>
    <a:srgbClr val="FF0000"/>
    <a:srgbClr val="FF9900"/>
    <a:srgbClr val="FF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90" autoAdjust="0"/>
    <p:restoredTop sz="93051" autoAdjust="0"/>
  </p:normalViewPr>
  <p:slideViewPr>
    <p:cSldViewPr>
      <p:cViewPr>
        <p:scale>
          <a:sx n="70" d="100"/>
          <a:sy n="70" d="100"/>
        </p:scale>
        <p:origin x="-123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8BAD2F-B8D5-4CAC-9BAE-F5282E745D61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D989BC-7E05-4F0A-8A28-21F2939BD225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sz="3600" dirty="0" smtClean="0">
              <a:latin typeface="+mj-lt"/>
            </a:rPr>
            <a:t>6M </a:t>
          </a:r>
          <a:r>
            <a:rPr lang="en-GB" sz="2000" dirty="0" smtClean="0">
              <a:latin typeface="+mj-lt"/>
            </a:rPr>
            <a:t>SMS in 7 days</a:t>
          </a:r>
          <a:endParaRPr lang="en-US" sz="2000" dirty="0"/>
        </a:p>
      </dgm:t>
    </dgm:pt>
    <dgm:pt modelId="{F8761FEF-3E24-437A-B581-545FDCB0FC70}" type="parTrans" cxnId="{9EB85BEF-103C-4ADF-90DD-216BFCC5981C}">
      <dgm:prSet/>
      <dgm:spPr/>
      <dgm:t>
        <a:bodyPr/>
        <a:lstStyle/>
        <a:p>
          <a:endParaRPr lang="en-US"/>
        </a:p>
      </dgm:t>
    </dgm:pt>
    <dgm:pt modelId="{AA7C87C1-5B44-4A02-8C5D-11B605912B75}" type="sibTrans" cxnId="{9EB85BEF-103C-4ADF-90DD-216BFCC5981C}">
      <dgm:prSet/>
      <dgm:spPr/>
      <dgm:t>
        <a:bodyPr/>
        <a:lstStyle/>
        <a:p>
          <a:endParaRPr lang="en-US"/>
        </a:p>
      </dgm:t>
    </dgm:pt>
    <dgm:pt modelId="{271FD2EA-485D-493C-92F2-CC40C7EA25CE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3200" dirty="0" smtClean="0">
              <a:latin typeface="+mj-lt"/>
            </a:rPr>
            <a:t>385K</a:t>
          </a:r>
          <a:r>
            <a:rPr lang="en-US" sz="2400" dirty="0" smtClean="0">
              <a:latin typeface="+mj-lt"/>
            </a:rPr>
            <a:t> </a:t>
          </a:r>
          <a:r>
            <a:rPr lang="en-US" sz="1800" dirty="0" smtClean="0">
              <a:latin typeface="+mj-lt"/>
            </a:rPr>
            <a:t>SMS/Day received</a:t>
          </a:r>
          <a:endParaRPr lang="en-US" sz="2800" dirty="0"/>
        </a:p>
      </dgm:t>
    </dgm:pt>
    <dgm:pt modelId="{B191AE50-BA45-4EA4-B5D1-99CB60499F4F}" type="parTrans" cxnId="{38CD374D-7D21-42F7-87E3-3753A0E015A1}">
      <dgm:prSet/>
      <dgm:spPr/>
      <dgm:t>
        <a:bodyPr/>
        <a:lstStyle/>
        <a:p>
          <a:endParaRPr lang="en-US"/>
        </a:p>
      </dgm:t>
    </dgm:pt>
    <dgm:pt modelId="{96F61A4B-0EEC-4957-B94C-8A74AA955271}" type="sibTrans" cxnId="{38CD374D-7D21-42F7-87E3-3753A0E015A1}">
      <dgm:prSet/>
      <dgm:spPr/>
      <dgm:t>
        <a:bodyPr/>
        <a:lstStyle/>
        <a:p>
          <a:endParaRPr lang="en-US"/>
        </a:p>
      </dgm:t>
    </dgm:pt>
    <dgm:pt modelId="{350BABB2-62EB-4F11-A69F-0812F5B2E1A5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sz="3200" dirty="0" smtClean="0">
              <a:latin typeface="+mj-lt"/>
            </a:rPr>
            <a:t>1.1M </a:t>
          </a:r>
          <a:r>
            <a:rPr lang="en-GB" sz="1800" dirty="0" smtClean="0">
              <a:latin typeface="+mj-lt"/>
            </a:rPr>
            <a:t>early warning SMS</a:t>
          </a:r>
          <a:endParaRPr lang="en-US" sz="1600" dirty="0"/>
        </a:p>
      </dgm:t>
    </dgm:pt>
    <dgm:pt modelId="{80158AE5-95C7-44F2-B515-4E18E7314445}" type="parTrans" cxnId="{B1A10489-6646-49CA-880C-D066CA6BEEE2}">
      <dgm:prSet/>
      <dgm:spPr/>
      <dgm:t>
        <a:bodyPr/>
        <a:lstStyle/>
        <a:p>
          <a:endParaRPr lang="en-US"/>
        </a:p>
      </dgm:t>
    </dgm:pt>
    <dgm:pt modelId="{CF8A344F-0512-442B-9B08-E11DE685B5AD}" type="sibTrans" cxnId="{B1A10489-6646-49CA-880C-D066CA6BEEE2}">
      <dgm:prSet/>
      <dgm:spPr/>
      <dgm:t>
        <a:bodyPr/>
        <a:lstStyle/>
        <a:p>
          <a:endParaRPr lang="en-US"/>
        </a:p>
      </dgm:t>
    </dgm:pt>
    <dgm:pt modelId="{78BC9B15-F28A-4FFA-BD15-F7F5BA5BA4A0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sz="3200" dirty="0" smtClean="0">
              <a:latin typeface="+mj-lt"/>
            </a:rPr>
            <a:t>1M </a:t>
          </a:r>
          <a:r>
            <a:rPr lang="en-GB" sz="1800" dirty="0" smtClean="0">
              <a:latin typeface="+mj-lt"/>
            </a:rPr>
            <a:t>Cholera health SMS</a:t>
          </a:r>
          <a:endParaRPr lang="en-US" sz="1800" dirty="0"/>
        </a:p>
      </dgm:t>
    </dgm:pt>
    <dgm:pt modelId="{CC518401-2362-4D1B-9FFC-32384540B130}" type="parTrans" cxnId="{CB14572D-92A1-4834-B522-AA976EDBC78E}">
      <dgm:prSet/>
      <dgm:spPr/>
      <dgm:t>
        <a:bodyPr/>
        <a:lstStyle/>
        <a:p>
          <a:endParaRPr lang="en-US"/>
        </a:p>
      </dgm:t>
    </dgm:pt>
    <dgm:pt modelId="{690F16D0-C691-4A1E-8D01-9CA5562E3D35}" type="sibTrans" cxnId="{CB14572D-92A1-4834-B522-AA976EDBC78E}">
      <dgm:prSet/>
      <dgm:spPr/>
      <dgm:t>
        <a:bodyPr/>
        <a:lstStyle/>
        <a:p>
          <a:endParaRPr lang="en-US"/>
        </a:p>
      </dgm:t>
    </dgm:pt>
    <dgm:pt modelId="{5E3537EF-8A07-4E7E-9428-D534C89BB753}">
      <dgm:prSet phldrT="[Text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GB" sz="3200" dirty="0" smtClean="0">
              <a:latin typeface="+mj-lt"/>
            </a:rPr>
            <a:t>800K </a:t>
          </a:r>
          <a:r>
            <a:rPr lang="en-GB" dirty="0" smtClean="0">
              <a:latin typeface="+mj-lt"/>
            </a:rPr>
            <a:t>IVR calls in 1 month</a:t>
          </a:r>
          <a:endParaRPr lang="en-US" sz="1800" dirty="0"/>
        </a:p>
      </dgm:t>
    </dgm:pt>
    <dgm:pt modelId="{04ABF896-3D6D-42A6-A7C1-BEB1D22A655A}" type="sibTrans" cxnId="{53435A84-E5DD-4856-BFA0-1F256E7A9F9E}">
      <dgm:prSet/>
      <dgm:spPr/>
      <dgm:t>
        <a:bodyPr/>
        <a:lstStyle/>
        <a:p>
          <a:endParaRPr lang="en-US"/>
        </a:p>
      </dgm:t>
    </dgm:pt>
    <dgm:pt modelId="{5FE31805-7552-4D4E-92E7-3B2703793F55}" type="parTrans" cxnId="{53435A84-E5DD-4856-BFA0-1F256E7A9F9E}">
      <dgm:prSet/>
      <dgm:spPr/>
      <dgm:t>
        <a:bodyPr/>
        <a:lstStyle/>
        <a:p>
          <a:endParaRPr lang="en-US"/>
        </a:p>
      </dgm:t>
    </dgm:pt>
    <dgm:pt modelId="{79446567-EAFE-4257-927D-1865F6E3FC35}" type="pres">
      <dgm:prSet presAssocID="{548BAD2F-B8D5-4CAC-9BAE-F5282E745D61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773161-B384-4428-BBD1-075C832F4E98}" type="pres">
      <dgm:prSet presAssocID="{548BAD2F-B8D5-4CAC-9BAE-F5282E745D61}" presName="cycle" presStyleCnt="0"/>
      <dgm:spPr/>
    </dgm:pt>
    <dgm:pt modelId="{BFBC0C6C-1060-44E8-BA60-FB9B6838614F}" type="pres">
      <dgm:prSet presAssocID="{548BAD2F-B8D5-4CAC-9BAE-F5282E745D61}" presName="centerShape" presStyleCnt="0"/>
      <dgm:spPr/>
    </dgm:pt>
    <dgm:pt modelId="{B7610172-2CA1-4C16-9068-0BBB0A171D3B}" type="pres">
      <dgm:prSet presAssocID="{548BAD2F-B8D5-4CAC-9BAE-F5282E745D61}" presName="connSite" presStyleLbl="node1" presStyleIdx="0" presStyleCnt="6"/>
      <dgm:spPr/>
    </dgm:pt>
    <dgm:pt modelId="{DAE18B27-141A-415D-91B6-24278763BEBF}" type="pres">
      <dgm:prSet presAssocID="{548BAD2F-B8D5-4CAC-9BAE-F5282E745D61}" presName="visible" presStyleLbl="node1" presStyleIdx="0" presStyleCnt="6" custScaleX="332024" custScaleY="271766" custLinFactNeighborX="-26198" custLinFactNeighborY="-323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9B344B8-BD84-40E3-B8A7-A95F99DED3AC}" type="pres">
      <dgm:prSet presAssocID="{F8761FEF-3E24-437A-B581-545FDCB0FC70}" presName="Name25" presStyleLbl="parChTrans1D1" presStyleIdx="0" presStyleCnt="5"/>
      <dgm:spPr/>
      <dgm:t>
        <a:bodyPr/>
        <a:lstStyle/>
        <a:p>
          <a:endParaRPr lang="en-US"/>
        </a:p>
      </dgm:t>
    </dgm:pt>
    <dgm:pt modelId="{E4839254-6D02-4B87-971C-B2E19DB15ABD}" type="pres">
      <dgm:prSet presAssocID="{55D989BC-7E05-4F0A-8A28-21F2939BD225}" presName="node" presStyleCnt="0"/>
      <dgm:spPr/>
    </dgm:pt>
    <dgm:pt modelId="{6A258DAF-42E5-4A52-A80D-D8BD170173D6}" type="pres">
      <dgm:prSet presAssocID="{55D989BC-7E05-4F0A-8A28-21F2939BD225}" presName="parentNode" presStyleLbl="node1" presStyleIdx="1" presStyleCnt="6" custScaleX="173115" custScaleY="164153" custLinFactNeighborX="63770" custLinFactNeighborY="-1718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1EB9B0-F1BB-48FC-A5F6-63A5784CFB14}" type="pres">
      <dgm:prSet presAssocID="{55D989BC-7E05-4F0A-8A28-21F2939BD225}" presName="childNode" presStyleLbl="revTx" presStyleIdx="0" presStyleCnt="0">
        <dgm:presLayoutVars>
          <dgm:bulletEnabled val="1"/>
        </dgm:presLayoutVars>
      </dgm:prSet>
      <dgm:spPr/>
    </dgm:pt>
    <dgm:pt modelId="{5A27CB7C-012D-43E0-9804-BA7C18BE8448}" type="pres">
      <dgm:prSet presAssocID="{B191AE50-BA45-4EA4-B5D1-99CB60499F4F}" presName="Name25" presStyleLbl="parChTrans1D1" presStyleIdx="1" presStyleCnt="5"/>
      <dgm:spPr/>
      <dgm:t>
        <a:bodyPr/>
        <a:lstStyle/>
        <a:p>
          <a:endParaRPr lang="en-US"/>
        </a:p>
      </dgm:t>
    </dgm:pt>
    <dgm:pt modelId="{A8A64C90-FD90-42E2-B06C-6C38F18E7896}" type="pres">
      <dgm:prSet presAssocID="{271FD2EA-485D-493C-92F2-CC40C7EA25CE}" presName="node" presStyleCnt="0"/>
      <dgm:spPr/>
    </dgm:pt>
    <dgm:pt modelId="{CDC6EA8A-EC08-4111-B901-42E41CA6AD5E}" type="pres">
      <dgm:prSet presAssocID="{271FD2EA-485D-493C-92F2-CC40C7EA25CE}" presName="parentNode" presStyleLbl="node1" presStyleIdx="2" presStyleCnt="6" custScaleX="191840" custScaleY="165747" custLinFactX="45053" custLinFactNeighborX="100000" custLinFactNeighborY="-4133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F173EA-5D64-4A27-8C2D-4C011E7411FE}" type="pres">
      <dgm:prSet presAssocID="{271FD2EA-485D-493C-92F2-CC40C7EA25CE}" presName="childNode" presStyleLbl="revTx" presStyleIdx="0" presStyleCnt="0">
        <dgm:presLayoutVars>
          <dgm:bulletEnabled val="1"/>
        </dgm:presLayoutVars>
      </dgm:prSet>
      <dgm:spPr/>
    </dgm:pt>
    <dgm:pt modelId="{711D0656-C40D-4809-84C3-9795449C95B7}" type="pres">
      <dgm:prSet presAssocID="{80158AE5-95C7-44F2-B515-4E18E7314445}" presName="Name25" presStyleLbl="parChTrans1D1" presStyleIdx="2" presStyleCnt="5"/>
      <dgm:spPr/>
      <dgm:t>
        <a:bodyPr/>
        <a:lstStyle/>
        <a:p>
          <a:endParaRPr lang="en-US"/>
        </a:p>
      </dgm:t>
    </dgm:pt>
    <dgm:pt modelId="{CBE84F1F-EC83-4649-942D-14E60CA760AA}" type="pres">
      <dgm:prSet presAssocID="{350BABB2-62EB-4F11-A69F-0812F5B2E1A5}" presName="node" presStyleCnt="0"/>
      <dgm:spPr/>
    </dgm:pt>
    <dgm:pt modelId="{40539677-9D87-4E29-867E-18821382797B}" type="pres">
      <dgm:prSet presAssocID="{350BABB2-62EB-4F11-A69F-0812F5B2E1A5}" presName="parentNode" presStyleLbl="node1" presStyleIdx="3" presStyleCnt="6" custScaleX="190529" custScaleY="161199" custLinFactX="57098" custLinFactNeighborX="100000" custLinFactNeighborY="-3213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69847D-6015-496A-81CB-FFB28CD68120}" type="pres">
      <dgm:prSet presAssocID="{350BABB2-62EB-4F11-A69F-0812F5B2E1A5}" presName="childNode" presStyleLbl="revTx" presStyleIdx="0" presStyleCnt="0">
        <dgm:presLayoutVars>
          <dgm:bulletEnabled val="1"/>
        </dgm:presLayoutVars>
      </dgm:prSet>
      <dgm:spPr/>
    </dgm:pt>
    <dgm:pt modelId="{35CA2EE4-C1B2-4EE9-BF2C-933377777221}" type="pres">
      <dgm:prSet presAssocID="{CC518401-2362-4D1B-9FFC-32384540B130}" presName="Name25" presStyleLbl="parChTrans1D1" presStyleIdx="3" presStyleCnt="5"/>
      <dgm:spPr/>
      <dgm:t>
        <a:bodyPr/>
        <a:lstStyle/>
        <a:p>
          <a:endParaRPr lang="en-US"/>
        </a:p>
      </dgm:t>
    </dgm:pt>
    <dgm:pt modelId="{3A9478BE-EAC7-4C44-8C2D-B97EC18C9B59}" type="pres">
      <dgm:prSet presAssocID="{78BC9B15-F28A-4FFA-BD15-F7F5BA5BA4A0}" presName="node" presStyleCnt="0"/>
      <dgm:spPr/>
    </dgm:pt>
    <dgm:pt modelId="{8AB87415-2EE5-4B56-B174-F174B1C124A9}" type="pres">
      <dgm:prSet presAssocID="{78BC9B15-F28A-4FFA-BD15-F7F5BA5BA4A0}" presName="parentNode" presStyleLbl="node1" presStyleIdx="4" presStyleCnt="6" custScaleX="182962" custScaleY="169541" custLinFactX="72165" custLinFactNeighborX="100000" custLinFactNeighborY="-1955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F8EE30-64CA-4FAD-8AAC-3E671E7E71F2}" type="pres">
      <dgm:prSet presAssocID="{78BC9B15-F28A-4FFA-BD15-F7F5BA5BA4A0}" presName="childNode" presStyleLbl="revTx" presStyleIdx="0" presStyleCnt="0">
        <dgm:presLayoutVars>
          <dgm:bulletEnabled val="1"/>
        </dgm:presLayoutVars>
      </dgm:prSet>
      <dgm:spPr/>
    </dgm:pt>
    <dgm:pt modelId="{670D1FA1-E852-462A-A1C0-98DB033780B3}" type="pres">
      <dgm:prSet presAssocID="{5FE31805-7552-4D4E-92E7-3B2703793F55}" presName="Name25" presStyleLbl="parChTrans1D1" presStyleIdx="4" presStyleCnt="5"/>
      <dgm:spPr/>
      <dgm:t>
        <a:bodyPr/>
        <a:lstStyle/>
        <a:p>
          <a:endParaRPr lang="en-US"/>
        </a:p>
      </dgm:t>
    </dgm:pt>
    <dgm:pt modelId="{C1818E41-5EE0-4454-9539-5AF1326CF679}" type="pres">
      <dgm:prSet presAssocID="{5E3537EF-8A07-4E7E-9428-D534C89BB753}" presName="node" presStyleCnt="0"/>
      <dgm:spPr/>
    </dgm:pt>
    <dgm:pt modelId="{0A2EA5CD-CB5F-45C9-AE15-A3527ECD8907}" type="pres">
      <dgm:prSet presAssocID="{5E3537EF-8A07-4E7E-9428-D534C89BB753}" presName="parentNode" presStyleLbl="node1" presStyleIdx="5" presStyleCnt="6" custScaleX="169540" custScaleY="147655" custLinFactX="11893" custLinFactNeighborX="100000" custLinFactNeighborY="-3562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ADD1C1-DD06-46BE-9891-218A13EBF8D6}" type="pres">
      <dgm:prSet presAssocID="{5E3537EF-8A07-4E7E-9428-D534C89BB753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817DF17C-810D-4053-90DC-64C3E7B9B8AE}" type="presOf" srcId="{5E3537EF-8A07-4E7E-9428-D534C89BB753}" destId="{0A2EA5CD-CB5F-45C9-AE15-A3527ECD8907}" srcOrd="0" destOrd="0" presId="urn:microsoft.com/office/officeart/2005/8/layout/radial2"/>
    <dgm:cxn modelId="{B1A10489-6646-49CA-880C-D066CA6BEEE2}" srcId="{548BAD2F-B8D5-4CAC-9BAE-F5282E745D61}" destId="{350BABB2-62EB-4F11-A69F-0812F5B2E1A5}" srcOrd="2" destOrd="0" parTransId="{80158AE5-95C7-44F2-B515-4E18E7314445}" sibTransId="{CF8A344F-0512-442B-9B08-E11DE685B5AD}"/>
    <dgm:cxn modelId="{38CD374D-7D21-42F7-87E3-3753A0E015A1}" srcId="{548BAD2F-B8D5-4CAC-9BAE-F5282E745D61}" destId="{271FD2EA-485D-493C-92F2-CC40C7EA25CE}" srcOrd="1" destOrd="0" parTransId="{B191AE50-BA45-4EA4-B5D1-99CB60499F4F}" sibTransId="{96F61A4B-0EEC-4957-B94C-8A74AA955271}"/>
    <dgm:cxn modelId="{CB14572D-92A1-4834-B522-AA976EDBC78E}" srcId="{548BAD2F-B8D5-4CAC-9BAE-F5282E745D61}" destId="{78BC9B15-F28A-4FFA-BD15-F7F5BA5BA4A0}" srcOrd="3" destOrd="0" parTransId="{CC518401-2362-4D1B-9FFC-32384540B130}" sibTransId="{690F16D0-C691-4A1E-8D01-9CA5562E3D35}"/>
    <dgm:cxn modelId="{9BD3B05F-8CCB-4046-9287-07B3D417B5DD}" type="presOf" srcId="{F8761FEF-3E24-437A-B581-545FDCB0FC70}" destId="{B9B344B8-BD84-40E3-B8A7-A95F99DED3AC}" srcOrd="0" destOrd="0" presId="urn:microsoft.com/office/officeart/2005/8/layout/radial2"/>
    <dgm:cxn modelId="{506DAE4F-CAE0-4EF7-A499-30A443F4FD42}" type="presOf" srcId="{5FE31805-7552-4D4E-92E7-3B2703793F55}" destId="{670D1FA1-E852-462A-A1C0-98DB033780B3}" srcOrd="0" destOrd="0" presId="urn:microsoft.com/office/officeart/2005/8/layout/radial2"/>
    <dgm:cxn modelId="{92C4E169-DDAE-45EF-9A5F-D656680EBF8E}" type="presOf" srcId="{80158AE5-95C7-44F2-B515-4E18E7314445}" destId="{711D0656-C40D-4809-84C3-9795449C95B7}" srcOrd="0" destOrd="0" presId="urn:microsoft.com/office/officeart/2005/8/layout/radial2"/>
    <dgm:cxn modelId="{9EB85BEF-103C-4ADF-90DD-216BFCC5981C}" srcId="{548BAD2F-B8D5-4CAC-9BAE-F5282E745D61}" destId="{55D989BC-7E05-4F0A-8A28-21F2939BD225}" srcOrd="0" destOrd="0" parTransId="{F8761FEF-3E24-437A-B581-545FDCB0FC70}" sibTransId="{AA7C87C1-5B44-4A02-8C5D-11B605912B75}"/>
    <dgm:cxn modelId="{617373A7-08A0-431C-B11D-F3EE79BBFFD1}" type="presOf" srcId="{350BABB2-62EB-4F11-A69F-0812F5B2E1A5}" destId="{40539677-9D87-4E29-867E-18821382797B}" srcOrd="0" destOrd="0" presId="urn:microsoft.com/office/officeart/2005/8/layout/radial2"/>
    <dgm:cxn modelId="{559CA16C-8ED8-4554-BDA5-D53DEFF295FA}" type="presOf" srcId="{55D989BC-7E05-4F0A-8A28-21F2939BD225}" destId="{6A258DAF-42E5-4A52-A80D-D8BD170173D6}" srcOrd="0" destOrd="0" presId="urn:microsoft.com/office/officeart/2005/8/layout/radial2"/>
    <dgm:cxn modelId="{91DADF27-465F-4528-862B-283E5819E474}" type="presOf" srcId="{548BAD2F-B8D5-4CAC-9BAE-F5282E745D61}" destId="{79446567-EAFE-4257-927D-1865F6E3FC35}" srcOrd="0" destOrd="0" presId="urn:microsoft.com/office/officeart/2005/8/layout/radial2"/>
    <dgm:cxn modelId="{70329DC3-A787-4AB8-96AA-0F65FA39DB53}" type="presOf" srcId="{B191AE50-BA45-4EA4-B5D1-99CB60499F4F}" destId="{5A27CB7C-012D-43E0-9804-BA7C18BE8448}" srcOrd="0" destOrd="0" presId="urn:microsoft.com/office/officeart/2005/8/layout/radial2"/>
    <dgm:cxn modelId="{EFACD97E-EEBA-4BEF-9E2E-427121D75C7F}" type="presOf" srcId="{CC518401-2362-4D1B-9FFC-32384540B130}" destId="{35CA2EE4-C1B2-4EE9-BF2C-933377777221}" srcOrd="0" destOrd="0" presId="urn:microsoft.com/office/officeart/2005/8/layout/radial2"/>
    <dgm:cxn modelId="{715B7A7D-42FB-4855-BA1E-7A74E875EE44}" type="presOf" srcId="{78BC9B15-F28A-4FFA-BD15-F7F5BA5BA4A0}" destId="{8AB87415-2EE5-4B56-B174-F174B1C124A9}" srcOrd="0" destOrd="0" presId="urn:microsoft.com/office/officeart/2005/8/layout/radial2"/>
    <dgm:cxn modelId="{311C51C4-3233-44BA-960D-4CE218CE010F}" type="presOf" srcId="{271FD2EA-485D-493C-92F2-CC40C7EA25CE}" destId="{CDC6EA8A-EC08-4111-B901-42E41CA6AD5E}" srcOrd="0" destOrd="0" presId="urn:microsoft.com/office/officeart/2005/8/layout/radial2"/>
    <dgm:cxn modelId="{53435A84-E5DD-4856-BFA0-1F256E7A9F9E}" srcId="{548BAD2F-B8D5-4CAC-9BAE-F5282E745D61}" destId="{5E3537EF-8A07-4E7E-9428-D534C89BB753}" srcOrd="4" destOrd="0" parTransId="{5FE31805-7552-4D4E-92E7-3B2703793F55}" sibTransId="{04ABF896-3D6D-42A6-A7C1-BEB1D22A655A}"/>
    <dgm:cxn modelId="{732054EF-2A8A-41E0-BD99-13AD85D0B6E1}" type="presParOf" srcId="{79446567-EAFE-4257-927D-1865F6E3FC35}" destId="{03773161-B384-4428-BBD1-075C832F4E98}" srcOrd="0" destOrd="0" presId="urn:microsoft.com/office/officeart/2005/8/layout/radial2"/>
    <dgm:cxn modelId="{F947644B-9DB5-41A8-93BE-3256EE3759DB}" type="presParOf" srcId="{03773161-B384-4428-BBD1-075C832F4E98}" destId="{BFBC0C6C-1060-44E8-BA60-FB9B6838614F}" srcOrd="0" destOrd="0" presId="urn:microsoft.com/office/officeart/2005/8/layout/radial2"/>
    <dgm:cxn modelId="{CD5534AC-7F16-4941-8AEA-764BACB6E424}" type="presParOf" srcId="{BFBC0C6C-1060-44E8-BA60-FB9B6838614F}" destId="{B7610172-2CA1-4C16-9068-0BBB0A171D3B}" srcOrd="0" destOrd="0" presId="urn:microsoft.com/office/officeart/2005/8/layout/radial2"/>
    <dgm:cxn modelId="{5AA3A5C6-E8F2-4827-9004-C9A044A2716B}" type="presParOf" srcId="{BFBC0C6C-1060-44E8-BA60-FB9B6838614F}" destId="{DAE18B27-141A-415D-91B6-24278763BEBF}" srcOrd="1" destOrd="0" presId="urn:microsoft.com/office/officeart/2005/8/layout/radial2"/>
    <dgm:cxn modelId="{88AD59F3-0446-412E-9224-867EDB14955C}" type="presParOf" srcId="{03773161-B384-4428-BBD1-075C832F4E98}" destId="{B9B344B8-BD84-40E3-B8A7-A95F99DED3AC}" srcOrd="1" destOrd="0" presId="urn:microsoft.com/office/officeart/2005/8/layout/radial2"/>
    <dgm:cxn modelId="{6BB0B26D-8C2F-46CC-80A9-60D4D2C28BDC}" type="presParOf" srcId="{03773161-B384-4428-BBD1-075C832F4E98}" destId="{E4839254-6D02-4B87-971C-B2E19DB15ABD}" srcOrd="2" destOrd="0" presId="urn:microsoft.com/office/officeart/2005/8/layout/radial2"/>
    <dgm:cxn modelId="{6C5AF819-A9AB-4901-94CC-7AD328601A0E}" type="presParOf" srcId="{E4839254-6D02-4B87-971C-B2E19DB15ABD}" destId="{6A258DAF-42E5-4A52-A80D-D8BD170173D6}" srcOrd="0" destOrd="0" presId="urn:microsoft.com/office/officeart/2005/8/layout/radial2"/>
    <dgm:cxn modelId="{22E13457-6C6D-4EFE-9FEF-20D2F9204924}" type="presParOf" srcId="{E4839254-6D02-4B87-971C-B2E19DB15ABD}" destId="{C01EB9B0-F1BB-48FC-A5F6-63A5784CFB14}" srcOrd="1" destOrd="0" presId="urn:microsoft.com/office/officeart/2005/8/layout/radial2"/>
    <dgm:cxn modelId="{4B420591-AD7F-44FE-A7FB-192F6818AA8C}" type="presParOf" srcId="{03773161-B384-4428-BBD1-075C832F4E98}" destId="{5A27CB7C-012D-43E0-9804-BA7C18BE8448}" srcOrd="3" destOrd="0" presId="urn:microsoft.com/office/officeart/2005/8/layout/radial2"/>
    <dgm:cxn modelId="{0B734AE5-BF5E-4E35-B73B-F630F983BBCC}" type="presParOf" srcId="{03773161-B384-4428-BBD1-075C832F4E98}" destId="{A8A64C90-FD90-42E2-B06C-6C38F18E7896}" srcOrd="4" destOrd="0" presId="urn:microsoft.com/office/officeart/2005/8/layout/radial2"/>
    <dgm:cxn modelId="{7AC1E4EF-F5A6-49D1-AA6E-21B77379ADA3}" type="presParOf" srcId="{A8A64C90-FD90-42E2-B06C-6C38F18E7896}" destId="{CDC6EA8A-EC08-4111-B901-42E41CA6AD5E}" srcOrd="0" destOrd="0" presId="urn:microsoft.com/office/officeart/2005/8/layout/radial2"/>
    <dgm:cxn modelId="{8E6877A7-20F7-4072-A3F6-3AF241CE8F3F}" type="presParOf" srcId="{A8A64C90-FD90-42E2-B06C-6C38F18E7896}" destId="{AAF173EA-5D64-4A27-8C2D-4C011E7411FE}" srcOrd="1" destOrd="0" presId="urn:microsoft.com/office/officeart/2005/8/layout/radial2"/>
    <dgm:cxn modelId="{952E4073-E5CB-4375-BC3F-3E7B4F495FF9}" type="presParOf" srcId="{03773161-B384-4428-BBD1-075C832F4E98}" destId="{711D0656-C40D-4809-84C3-9795449C95B7}" srcOrd="5" destOrd="0" presId="urn:microsoft.com/office/officeart/2005/8/layout/radial2"/>
    <dgm:cxn modelId="{F4460B4C-2AEF-43D0-81AE-090D2511B3A1}" type="presParOf" srcId="{03773161-B384-4428-BBD1-075C832F4E98}" destId="{CBE84F1F-EC83-4649-942D-14E60CA760AA}" srcOrd="6" destOrd="0" presId="urn:microsoft.com/office/officeart/2005/8/layout/radial2"/>
    <dgm:cxn modelId="{BB1BF8C6-ED35-44CD-80EC-1AE32717E264}" type="presParOf" srcId="{CBE84F1F-EC83-4649-942D-14E60CA760AA}" destId="{40539677-9D87-4E29-867E-18821382797B}" srcOrd="0" destOrd="0" presId="urn:microsoft.com/office/officeart/2005/8/layout/radial2"/>
    <dgm:cxn modelId="{A1C30AFB-6578-4FDC-86CE-7F7E3015CFFB}" type="presParOf" srcId="{CBE84F1F-EC83-4649-942D-14E60CA760AA}" destId="{B469847D-6015-496A-81CB-FFB28CD68120}" srcOrd="1" destOrd="0" presId="urn:microsoft.com/office/officeart/2005/8/layout/radial2"/>
    <dgm:cxn modelId="{81B8E1B1-FBED-4D21-8DAB-ACCCE7A887B4}" type="presParOf" srcId="{03773161-B384-4428-BBD1-075C832F4E98}" destId="{35CA2EE4-C1B2-4EE9-BF2C-933377777221}" srcOrd="7" destOrd="0" presId="urn:microsoft.com/office/officeart/2005/8/layout/radial2"/>
    <dgm:cxn modelId="{34EC8529-192C-48F3-B4A1-B40A597DBDA7}" type="presParOf" srcId="{03773161-B384-4428-BBD1-075C832F4E98}" destId="{3A9478BE-EAC7-4C44-8C2D-B97EC18C9B59}" srcOrd="8" destOrd="0" presId="urn:microsoft.com/office/officeart/2005/8/layout/radial2"/>
    <dgm:cxn modelId="{7BB4239E-BFAB-4309-99D0-10C6561CE482}" type="presParOf" srcId="{3A9478BE-EAC7-4C44-8C2D-B97EC18C9B59}" destId="{8AB87415-2EE5-4B56-B174-F174B1C124A9}" srcOrd="0" destOrd="0" presId="urn:microsoft.com/office/officeart/2005/8/layout/radial2"/>
    <dgm:cxn modelId="{86C80878-23E7-46CA-A8F3-50FA3D6A6A2B}" type="presParOf" srcId="{3A9478BE-EAC7-4C44-8C2D-B97EC18C9B59}" destId="{83F8EE30-64CA-4FAD-8AAC-3E671E7E71F2}" srcOrd="1" destOrd="0" presId="urn:microsoft.com/office/officeart/2005/8/layout/radial2"/>
    <dgm:cxn modelId="{8715C5DF-87F4-4218-8CA6-4C638A5739C7}" type="presParOf" srcId="{03773161-B384-4428-BBD1-075C832F4E98}" destId="{670D1FA1-E852-462A-A1C0-98DB033780B3}" srcOrd="9" destOrd="0" presId="urn:microsoft.com/office/officeart/2005/8/layout/radial2"/>
    <dgm:cxn modelId="{93FDB363-7CA7-4344-905F-92ACE56FF8C8}" type="presParOf" srcId="{03773161-B384-4428-BBD1-075C832F4E98}" destId="{C1818E41-5EE0-4454-9539-5AF1326CF679}" srcOrd="10" destOrd="0" presId="urn:microsoft.com/office/officeart/2005/8/layout/radial2"/>
    <dgm:cxn modelId="{33837ADB-9401-47FD-9B86-4C8DB6A42D0A}" type="presParOf" srcId="{C1818E41-5EE0-4454-9539-5AF1326CF679}" destId="{0A2EA5CD-CB5F-45C9-AE15-A3527ECD8907}" srcOrd="0" destOrd="0" presId="urn:microsoft.com/office/officeart/2005/8/layout/radial2"/>
    <dgm:cxn modelId="{97F64938-6357-40B6-9B5E-A8D7DECC6D64}" type="presParOf" srcId="{C1818E41-5EE0-4454-9539-5AF1326CF679}" destId="{96ADD1C1-DD06-46BE-9891-218A13EBF8D6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0D1FA1-E852-462A-A1C0-98DB033780B3}">
      <dsp:nvSpPr>
        <dsp:cNvPr id="0" name=""/>
        <dsp:cNvSpPr/>
      </dsp:nvSpPr>
      <dsp:spPr>
        <a:xfrm rot="2274211">
          <a:off x="3419166" y="3602000"/>
          <a:ext cx="1659318" cy="32343"/>
        </a:xfrm>
        <a:custGeom>
          <a:avLst/>
          <a:gdLst/>
          <a:ahLst/>
          <a:cxnLst/>
          <a:rect l="0" t="0" r="0" b="0"/>
          <a:pathLst>
            <a:path>
              <a:moveTo>
                <a:pt x="0" y="16171"/>
              </a:moveTo>
              <a:lnTo>
                <a:pt x="1659318" y="161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CA2EE4-C1B2-4EE9-BF2C-933377777221}">
      <dsp:nvSpPr>
        <dsp:cNvPr id="0" name=""/>
        <dsp:cNvSpPr/>
      </dsp:nvSpPr>
      <dsp:spPr>
        <a:xfrm rot="939042">
          <a:off x="3549996" y="3149756"/>
          <a:ext cx="2383719" cy="32343"/>
        </a:xfrm>
        <a:custGeom>
          <a:avLst/>
          <a:gdLst/>
          <a:ahLst/>
          <a:cxnLst/>
          <a:rect l="0" t="0" r="0" b="0"/>
          <a:pathLst>
            <a:path>
              <a:moveTo>
                <a:pt x="0" y="16171"/>
              </a:moveTo>
              <a:lnTo>
                <a:pt x="2383719" y="161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1D0656-C40D-4809-84C3-9795449C95B7}">
      <dsp:nvSpPr>
        <dsp:cNvPr id="0" name=""/>
        <dsp:cNvSpPr/>
      </dsp:nvSpPr>
      <dsp:spPr>
        <a:xfrm rot="21330241">
          <a:off x="3590604" y="2546878"/>
          <a:ext cx="2327940" cy="32343"/>
        </a:xfrm>
        <a:custGeom>
          <a:avLst/>
          <a:gdLst/>
          <a:ahLst/>
          <a:cxnLst/>
          <a:rect l="0" t="0" r="0" b="0"/>
          <a:pathLst>
            <a:path>
              <a:moveTo>
                <a:pt x="0" y="16171"/>
              </a:moveTo>
              <a:lnTo>
                <a:pt x="2327940" y="161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27CB7C-012D-43E0-9804-BA7C18BE8448}">
      <dsp:nvSpPr>
        <dsp:cNvPr id="0" name=""/>
        <dsp:cNvSpPr/>
      </dsp:nvSpPr>
      <dsp:spPr>
        <a:xfrm rot="20101154">
          <a:off x="3487496" y="1951301"/>
          <a:ext cx="2280891" cy="32343"/>
        </a:xfrm>
        <a:custGeom>
          <a:avLst/>
          <a:gdLst/>
          <a:ahLst/>
          <a:cxnLst/>
          <a:rect l="0" t="0" r="0" b="0"/>
          <a:pathLst>
            <a:path>
              <a:moveTo>
                <a:pt x="0" y="16171"/>
              </a:moveTo>
              <a:lnTo>
                <a:pt x="2280891" y="161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B344B8-BD84-40E3-B8A7-A95F99DED3AC}">
      <dsp:nvSpPr>
        <dsp:cNvPr id="0" name=""/>
        <dsp:cNvSpPr/>
      </dsp:nvSpPr>
      <dsp:spPr>
        <a:xfrm rot="18710425">
          <a:off x="3292000" y="1597797"/>
          <a:ext cx="1482233" cy="32343"/>
        </a:xfrm>
        <a:custGeom>
          <a:avLst/>
          <a:gdLst/>
          <a:ahLst/>
          <a:cxnLst/>
          <a:rect l="0" t="0" r="0" b="0"/>
          <a:pathLst>
            <a:path>
              <a:moveTo>
                <a:pt x="0" y="16171"/>
              </a:moveTo>
              <a:lnTo>
                <a:pt x="1482233" y="161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E18B27-141A-415D-91B6-24278763BEBF}">
      <dsp:nvSpPr>
        <dsp:cNvPr id="0" name=""/>
        <dsp:cNvSpPr/>
      </dsp:nvSpPr>
      <dsp:spPr>
        <a:xfrm>
          <a:off x="154554" y="589894"/>
          <a:ext cx="5026364" cy="411414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258DAF-42E5-4A52-A80D-D8BD170173D6}">
      <dsp:nvSpPr>
        <dsp:cNvPr id="0" name=""/>
        <dsp:cNvSpPr/>
      </dsp:nvSpPr>
      <dsp:spPr>
        <a:xfrm>
          <a:off x="4250121" y="-251987"/>
          <a:ext cx="1572426" cy="1491023"/>
        </a:xfrm>
        <a:prstGeom prst="ellipse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600" kern="1200" dirty="0" smtClean="0">
              <a:latin typeface="+mj-lt"/>
            </a:rPr>
            <a:t>6M </a:t>
          </a:r>
          <a:r>
            <a:rPr lang="en-GB" sz="2000" kern="1200" dirty="0" smtClean="0">
              <a:latin typeface="+mj-lt"/>
            </a:rPr>
            <a:t>SMS in 7 days</a:t>
          </a:r>
          <a:endParaRPr lang="en-US" sz="2000" kern="1200" dirty="0"/>
        </a:p>
      </dsp:txBody>
      <dsp:txXfrm>
        <a:off x="4250121" y="-251987"/>
        <a:ext cx="1572426" cy="1491023"/>
      </dsp:txXfrm>
    </dsp:sp>
    <dsp:sp modelId="{CDC6EA8A-EC08-4111-B901-42E41CA6AD5E}">
      <dsp:nvSpPr>
        <dsp:cNvPr id="0" name=""/>
        <dsp:cNvSpPr/>
      </dsp:nvSpPr>
      <dsp:spPr>
        <a:xfrm>
          <a:off x="5557308" y="375814"/>
          <a:ext cx="1742508" cy="1505502"/>
        </a:xfrm>
        <a:prstGeom prst="ellipse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+mj-lt"/>
            </a:rPr>
            <a:t>385K</a:t>
          </a:r>
          <a:r>
            <a:rPr lang="en-US" sz="2400" kern="1200" dirty="0" smtClean="0">
              <a:latin typeface="+mj-lt"/>
            </a:rPr>
            <a:t> </a:t>
          </a:r>
          <a:r>
            <a:rPr lang="en-US" sz="1800" kern="1200" dirty="0" smtClean="0">
              <a:latin typeface="+mj-lt"/>
            </a:rPr>
            <a:t>SMS/Day received</a:t>
          </a:r>
          <a:endParaRPr lang="en-US" sz="2800" kern="1200" dirty="0"/>
        </a:p>
      </dsp:txBody>
      <dsp:txXfrm>
        <a:off x="5557308" y="375814"/>
        <a:ext cx="1742508" cy="1505502"/>
      </dsp:txXfrm>
    </dsp:sp>
    <dsp:sp modelId="{40539677-9D87-4E29-867E-18821382797B}">
      <dsp:nvSpPr>
        <dsp:cNvPr id="0" name=""/>
        <dsp:cNvSpPr/>
      </dsp:nvSpPr>
      <dsp:spPr>
        <a:xfrm>
          <a:off x="5911250" y="1671963"/>
          <a:ext cx="1730600" cy="1464192"/>
        </a:xfrm>
        <a:prstGeom prst="ellipse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>
              <a:latin typeface="+mj-lt"/>
            </a:rPr>
            <a:t>1.1M </a:t>
          </a:r>
          <a:r>
            <a:rPr lang="en-GB" sz="1800" kern="1200" dirty="0" smtClean="0">
              <a:latin typeface="+mj-lt"/>
            </a:rPr>
            <a:t>early warning SMS</a:t>
          </a:r>
          <a:endParaRPr lang="en-US" sz="1600" kern="1200" dirty="0"/>
        </a:p>
      </dsp:txBody>
      <dsp:txXfrm>
        <a:off x="5911250" y="1671963"/>
        <a:ext cx="1730600" cy="1464192"/>
      </dsp:txXfrm>
    </dsp:sp>
    <dsp:sp modelId="{8AB87415-2EE5-4B56-B174-F174B1C124A9}">
      <dsp:nvSpPr>
        <dsp:cNvPr id="0" name=""/>
        <dsp:cNvSpPr/>
      </dsp:nvSpPr>
      <dsp:spPr>
        <a:xfrm>
          <a:off x="5853970" y="2940309"/>
          <a:ext cx="1661868" cy="1539963"/>
        </a:xfrm>
        <a:prstGeom prst="ellipse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>
              <a:latin typeface="+mj-lt"/>
            </a:rPr>
            <a:t>1M </a:t>
          </a:r>
          <a:r>
            <a:rPr lang="en-GB" sz="1800" kern="1200" dirty="0" smtClean="0">
              <a:latin typeface="+mj-lt"/>
            </a:rPr>
            <a:t>Cholera health SMS</a:t>
          </a:r>
          <a:endParaRPr lang="en-US" sz="1800" kern="1200" dirty="0"/>
        </a:p>
      </dsp:txBody>
      <dsp:txXfrm>
        <a:off x="5853970" y="2940309"/>
        <a:ext cx="1661868" cy="1539963"/>
      </dsp:txXfrm>
    </dsp:sp>
    <dsp:sp modelId="{0A2EA5CD-CB5F-45C9-AE15-A3527ECD8907}">
      <dsp:nvSpPr>
        <dsp:cNvPr id="0" name=""/>
        <dsp:cNvSpPr/>
      </dsp:nvSpPr>
      <dsp:spPr>
        <a:xfrm>
          <a:off x="4707523" y="3904205"/>
          <a:ext cx="1539954" cy="1341170"/>
        </a:xfrm>
        <a:prstGeom prst="ellipse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>
              <a:latin typeface="+mj-lt"/>
            </a:rPr>
            <a:t>800K </a:t>
          </a:r>
          <a:r>
            <a:rPr lang="en-GB" kern="1200" dirty="0" smtClean="0">
              <a:latin typeface="+mj-lt"/>
            </a:rPr>
            <a:t>IVR calls in 1 month</a:t>
          </a:r>
          <a:endParaRPr lang="en-US" sz="1800" kern="1200" dirty="0"/>
        </a:p>
      </dsp:txBody>
      <dsp:txXfrm>
        <a:off x="4707523" y="3904205"/>
        <a:ext cx="1539954" cy="13411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3" tIns="46091" rIns="92183" bIns="46091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CH" dirty="0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4" y="2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3" tIns="46091" rIns="92183" bIns="4609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CH" dirty="0"/>
          </a:p>
        </p:txBody>
      </p:sp>
      <p:sp>
        <p:nvSpPr>
          <p:cNvPr id="154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3" tIns="46091" rIns="92183" bIns="46091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CH" dirty="0"/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4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3" tIns="46091" rIns="92183" bIns="4609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1ABDA29-B1DF-4991-9E03-21DD18B5652A}" type="slidenum">
              <a:rPr lang="fr-CH"/>
              <a:pPr/>
              <a:t>‹#›</a:t>
            </a:fld>
            <a:endParaRPr lang="fr-CH" dirty="0"/>
          </a:p>
        </p:txBody>
      </p:sp>
    </p:spTree>
    <p:extLst>
      <p:ext uri="{BB962C8B-B14F-4D97-AF65-F5344CB8AC3E}">
        <p14:creationId xmlns="" xmlns:p14="http://schemas.microsoft.com/office/powerpoint/2010/main" val="34948923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3" tIns="46091" rIns="92183" bIns="46091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CH" dirty="0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4" y="2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3" tIns="46091" rIns="92183" bIns="4609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fr-CH" dirty="0"/>
          </a:p>
        </p:txBody>
      </p:sp>
      <p:sp>
        <p:nvSpPr>
          <p:cNvPr id="155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5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3" tIns="46091" rIns="92183" bIns="460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</a:p>
        </p:txBody>
      </p:sp>
      <p:sp>
        <p:nvSpPr>
          <p:cNvPr id="155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3" tIns="46091" rIns="92183" bIns="46091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fr-CH" dirty="0"/>
          </a:p>
        </p:txBody>
      </p:sp>
      <p:sp>
        <p:nvSpPr>
          <p:cNvPr id="155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4" y="9428584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3" tIns="46091" rIns="92183" bIns="4609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0C6E2F4-1B22-4FFE-96F6-185B465C12E4}" type="slidenum">
              <a:rPr lang="fr-CH"/>
              <a:pPr/>
              <a:t>‹#›</a:t>
            </a:fld>
            <a:endParaRPr lang="fr-CH" dirty="0"/>
          </a:p>
        </p:txBody>
      </p:sp>
    </p:spTree>
    <p:extLst>
      <p:ext uri="{BB962C8B-B14F-4D97-AF65-F5344CB8AC3E}">
        <p14:creationId xmlns="" xmlns:p14="http://schemas.microsoft.com/office/powerpoint/2010/main" val="16543107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onathanboutelle.com/cell-phone-as-disruptive-innovation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tockphoto.com/stock-photo-4237972-funnel.php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ytimes.com/2012/02/19/books/review/how-an-egyptian-revolution-began-on-facebook.html?_r=1&amp;nl=books&amp;emc=booksupdateema4&amp;pagewanted=print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frc.org/en/news-and-media/news-stories/americas/haiti/haiti-red-cross-takes-to-the-airwaves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1</a:t>
            </a:fld>
            <a:endParaRPr lang="fr-CH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“By the end of 2012, the number of mobile-connected devices will </a:t>
            </a:r>
            <a:r>
              <a:rPr lang="en-US" sz="1400" dirty="0" smtClean="0">
                <a:solidFill>
                  <a:srgbClr val="FFC000"/>
                </a:solidFill>
              </a:rPr>
              <a:t>exceed the number of people on earth</a:t>
            </a:r>
            <a:r>
              <a:rPr lang="en-US" sz="1200" dirty="0" smtClean="0"/>
              <a:t>, and by 2016 there will be 1.4 mobile devices per capita. There will be over 10 billion mobile-connected devices in 2016, …exceeding the world's population at that time (7.3 billion).”  </a:t>
            </a:r>
            <a:r>
              <a:rPr lang="en-US" i="1" dirty="0" smtClean="0"/>
              <a:t>--Cisco Forecast, February 14, 2012</a:t>
            </a:r>
          </a:p>
          <a:p>
            <a:endParaRPr lang="en-US" dirty="0" smtClean="0"/>
          </a:p>
          <a:p>
            <a:r>
              <a:rPr lang="en-US" dirty="0" smtClean="0"/>
              <a:t>http://www.cisco.com/en/US/solutions/collateral/ns341/ns525/ns537/ns705/ns827/white_paper_c11-520862.html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10</a:t>
            </a:fld>
            <a:endParaRPr lang="fr-CH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B1AAEE-DA2B-4A5A-8C18-EC0CF4CDF569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12</a:t>
            </a:fld>
            <a:endParaRPr lang="fr-CH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5513" y="750888"/>
            <a:ext cx="4946650" cy="37099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See “</a:t>
            </a:r>
            <a:r>
              <a:rPr lang="en-GB" dirty="0" smtClean="0"/>
              <a:t>ISD Projects - Budget and Ratings - 5 year forecast v55e.xlsx” for the pie </a:t>
            </a:r>
            <a:r>
              <a:rPr lang="en-GB" smtClean="0"/>
              <a:t>chart data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A58B12-89E4-48A5-A129-7A594328C6C2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17</a:t>
            </a:fld>
            <a:endParaRPr lang="fr-CH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http://en.wikipedia.org/wiki/Disruptive_innovation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18</a:t>
            </a:fld>
            <a:endParaRPr lang="fr-CH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http://www.businessinsider.com/these-charts-explain-the-real-death-of-the-music-industry-2011-2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19</a:t>
            </a:fld>
            <a:endParaRPr lang="fr-CH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See Jonathan </a:t>
            </a:r>
            <a:r>
              <a:rPr lang="en-US" dirty="0" err="1" smtClean="0"/>
              <a:t>Boutelle’s</a:t>
            </a:r>
            <a:r>
              <a:rPr lang="en-US" dirty="0" smtClean="0"/>
              <a:t> (</a:t>
            </a:r>
            <a:r>
              <a:rPr lang="en-US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Co-Founder and CTO of 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Slideshare</a:t>
            </a:r>
            <a:r>
              <a:rPr lang="en-US" sz="12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)</a:t>
            </a:r>
            <a:r>
              <a:rPr lang="en-US" dirty="0" smtClean="0"/>
              <a:t> Blog</a:t>
            </a:r>
            <a:r>
              <a:rPr lang="en-US" baseline="0" dirty="0" smtClean="0"/>
              <a:t> at</a:t>
            </a:r>
            <a:r>
              <a:rPr lang="en-US" dirty="0" smtClean="0"/>
              <a:t> </a:t>
            </a:r>
            <a:r>
              <a:rPr lang="en-US" dirty="0" smtClean="0">
                <a:hlinkClick r:id="rId3"/>
              </a:rPr>
              <a:t>http://www.jonathanboutelle.com/cell-phone-as-disruptive-innovation</a:t>
            </a:r>
            <a:r>
              <a:rPr lang="en-US" dirty="0" smtClean="0"/>
              <a:t> , </a:t>
            </a:r>
            <a:r>
              <a:rPr lang="en-US" sz="1200" b="0" i="0" kern="1200" cap="all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SEPTEMBER 20, 2005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20</a:t>
            </a:fld>
            <a:endParaRPr lang="fr-CH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D283B2-1163-4555-BEA7-5A4004559EDD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2</a:t>
            </a:fld>
            <a:endParaRPr lang="fr-CH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22</a:t>
            </a:fld>
            <a:endParaRPr lang="fr-CH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23</a:t>
            </a:fld>
            <a:endParaRPr lang="fr-CH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96512F-00FF-40A8-B56F-9494101E809A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>
                <a:hlinkClick r:id="rId3"/>
              </a:rPr>
              <a:t>http://www.istockphoto.com/stock-photo-4237972-funnel.php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E0CED-C9FC-4C42-8AD7-7E9A6B171AE0}" type="slidenum">
              <a:rPr lang="en-GB" smtClean="0"/>
              <a:pPr/>
              <a:t>25</a:t>
            </a:fld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26</a:t>
            </a:fld>
            <a:endParaRPr lang="fr-CH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8688" y="752475"/>
            <a:ext cx="4941887" cy="3706813"/>
          </a:xfrm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28</a:t>
            </a:fld>
            <a:endParaRPr lang="fr-CH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29</a:t>
            </a:fld>
            <a:endParaRPr lang="fr-CH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FBDCBD-00D6-4FF7-9445-CD6BB0274255}" type="slidenum">
              <a:rPr lang="en-US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31</a:t>
            </a:fld>
            <a:endParaRPr lang="fr-CH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4CF3338-F2B2-4FEA-9407-B1EE88F7A8C3}" type="slidenum">
              <a:rPr lang="en-GB" smtClean="0">
                <a:latin typeface="Arial" pitchFamily="34" charset="0"/>
                <a:cs typeface="Arial" pitchFamily="34" charset="0"/>
              </a:rPr>
              <a:pPr/>
              <a:t>3</a:t>
            </a:fld>
            <a:endParaRPr lang="en-GB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8C2971-A8E4-43F0-8DE6-FE8EF137F40F}" type="slidenum">
              <a:rPr lang="en-GB" smtClean="0"/>
              <a:pPr/>
              <a:t>32</a:t>
            </a:fld>
            <a:endParaRPr lang="en-GB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Revolution</a:t>
            </a:r>
            <a:r>
              <a:rPr lang="en-US" baseline="0" dirty="0" smtClean="0"/>
              <a:t> 2.0, </a:t>
            </a:r>
            <a:r>
              <a:rPr lang="en-US" b="0" dirty="0" smtClean="0"/>
              <a:t>" p. 51; </a:t>
            </a:r>
            <a:r>
              <a:rPr lang="en-US" dirty="0" smtClean="0">
                <a:hlinkClick r:id="rId3"/>
              </a:rPr>
              <a:t>http://www.nytimes.com/2012/02/19/books/review/how-an-egyptian-revolution-began-on-facebook.html?_r=1&amp;nl=books&amp;emc=booksupdateema4&amp;pagewanted=print</a:t>
            </a:r>
            <a:endParaRPr lang="en-US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4</a:t>
            </a:fld>
            <a:endParaRPr lang="fr-CH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5</a:t>
            </a:fld>
            <a:endParaRPr lang="fr-CH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6</a:t>
            </a:fld>
            <a:endParaRPr lang="fr-CH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25513" y="750888"/>
            <a:ext cx="4946650" cy="37099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31134"/>
            <a:r>
              <a:rPr lang="en-US" sz="1000" dirty="0" smtClean="0"/>
              <a:t>TERA = </a:t>
            </a:r>
            <a:r>
              <a:rPr lang="es-ES" sz="1000" dirty="0" smtClean="0">
                <a:ln w="18415" cmpd="sng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TRILOGY EMERGENCY RESPONSE APPLICATION</a:t>
            </a:r>
          </a:p>
          <a:p>
            <a:pPr defTabSz="931134"/>
            <a:r>
              <a:rPr lang="es-ES" sz="1000" dirty="0" err="1" smtClean="0">
                <a:ln w="18415" cmpd="sng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See</a:t>
            </a:r>
            <a:r>
              <a:rPr lang="es-ES" sz="1000" dirty="0" smtClean="0">
                <a:ln w="18415" cmpd="sng">
                  <a:solidFill>
                    <a:schemeClr val="bg1">
                      <a:lumMod val="65000"/>
                    </a:schemeClr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GB" sz="1000" dirty="0" smtClean="0">
                <a:hlinkClick r:id="rId3"/>
              </a:rPr>
              <a:t>http://www.ifrc.org/en/news-and-media/news-stories/americas/haiti/haiti-red-cross-takes-to-the-airwaves/</a:t>
            </a:r>
            <a:endParaRPr lang="en-US" sz="1000" dirty="0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F67A69-DAD4-4E7A-AD8D-6D0ADB042D2E}" type="slidenum">
              <a:rPr lang="fr-CH" smtClean="0"/>
              <a:pPr/>
              <a:t>8</a:t>
            </a:fld>
            <a:endParaRPr lang="fr-CH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200" dirty="0" smtClean="0"/>
              <a:t>IFRC and Trilogy partnership: targeted SMS-based communications</a:t>
            </a:r>
          </a:p>
          <a:p>
            <a:pPr>
              <a:buFont typeface="Wingdings" pitchFamily="2" charset="2"/>
              <a:buChar char="Ø"/>
            </a:pPr>
            <a:r>
              <a:rPr lang="en-GB" sz="1200" dirty="0" smtClean="0"/>
              <a:t>6 million SMS sent during 7 days disaster preparedness campaign</a:t>
            </a:r>
          </a:p>
          <a:p>
            <a:pPr>
              <a:buFont typeface="Wingdings" pitchFamily="2" charset="2"/>
              <a:buChar char="Ø"/>
            </a:pPr>
            <a:r>
              <a:rPr lang="en-US" sz="1200" dirty="0" smtClean="0"/>
              <a:t>385,000 messages received per day in </a:t>
            </a:r>
            <a:r>
              <a:rPr lang="en-US" sz="1200" dirty="0" err="1" smtClean="0"/>
              <a:t>PaP</a:t>
            </a:r>
            <a:r>
              <a:rPr lang="en-US" sz="1200" dirty="0" smtClean="0"/>
              <a:t> &amp; </a:t>
            </a:r>
            <a:r>
              <a:rPr lang="en-US" sz="1200" dirty="0" err="1" smtClean="0"/>
              <a:t>Artibonite</a:t>
            </a:r>
            <a:endParaRPr lang="en-US" sz="1200" dirty="0" smtClean="0"/>
          </a:p>
          <a:p>
            <a:pPr>
              <a:buFont typeface="Wingdings" pitchFamily="2" charset="2"/>
              <a:buChar char="Ø"/>
            </a:pPr>
            <a:r>
              <a:rPr lang="en-GB" sz="1200" dirty="0" smtClean="0"/>
              <a:t>1.1 million "early warning" SMS ahead of hurricane Tomas storm surges</a:t>
            </a:r>
          </a:p>
          <a:p>
            <a:pPr>
              <a:buFont typeface="Wingdings" pitchFamily="2" charset="2"/>
              <a:buChar char="Ø"/>
            </a:pPr>
            <a:r>
              <a:rPr lang="en-GB" sz="1200" dirty="0" smtClean="0"/>
              <a:t>Cholera: 2.1 million public health SMS sent:</a:t>
            </a:r>
            <a:r>
              <a:rPr lang="en-US" sz="1200" dirty="0" smtClean="0"/>
              <a:t>*733 IVR info-base; 800,000 calls to IVR in September</a:t>
            </a:r>
          </a:p>
          <a:p>
            <a:pPr>
              <a:buFont typeface="Wingdings" pitchFamily="2" charset="2"/>
              <a:buChar char="Ø"/>
            </a:pPr>
            <a:r>
              <a:rPr lang="en-US" sz="1200" dirty="0" smtClean="0"/>
              <a:t>Survey potential</a:t>
            </a:r>
          </a:p>
          <a:p>
            <a:pPr>
              <a:buFont typeface="Wingdings" pitchFamily="2" charset="2"/>
              <a:buChar char="Ø"/>
            </a:pPr>
            <a:r>
              <a:rPr lang="en-US" sz="1200" u="sng" dirty="0" smtClean="0">
                <a:solidFill>
                  <a:srgbClr val="FF0000"/>
                </a:solidFill>
              </a:rPr>
              <a:t>Beneficiary</a:t>
            </a:r>
            <a:r>
              <a:rPr lang="en-US" sz="1200" dirty="0" smtClean="0">
                <a:solidFill>
                  <a:srgbClr val="FF0000"/>
                </a:solidFill>
              </a:rPr>
              <a:t> at the center of communications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C6E2F4-1B22-4FFE-96F6-185B465C12E4}" type="slidenum">
              <a:rPr lang="fr-CH" smtClean="0"/>
              <a:pPr/>
              <a:t>9</a:t>
            </a:fld>
            <a:endParaRPr lang="fr-CH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Cover withou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52400" y="152400"/>
            <a:ext cx="8839200" cy="5753100"/>
          </a:xfrm>
          <a:prstGeom prst="rect">
            <a:avLst/>
          </a:prstGeom>
          <a:solidFill>
            <a:srgbClr val="66584E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 userDrawn="1"/>
        </p:nvSpPr>
        <p:spPr bwMode="auto">
          <a:xfrm>
            <a:off x="339725" y="339725"/>
            <a:ext cx="1260475" cy="1260475"/>
          </a:xfrm>
          <a:prstGeom prst="ellipse">
            <a:avLst/>
          </a:prstGeom>
          <a:solidFill>
            <a:srgbClr val="CF1C21"/>
          </a:solidFill>
          <a:ln w="31750">
            <a:solidFill>
              <a:schemeClr val="bg1"/>
            </a:solidFill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819400"/>
            <a:ext cx="7239000" cy="647591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886200"/>
            <a:ext cx="7239000" cy="1752600"/>
          </a:xfrm>
        </p:spPr>
        <p:txBody>
          <a:bodyPr>
            <a:normAutofit/>
          </a:bodyPr>
          <a:lstStyle>
            <a:lvl1pPr marL="0" indent="0" algn="r">
              <a:buNone/>
              <a:defRPr sz="2400" b="1">
                <a:solidFill>
                  <a:srgbClr val="54181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 bwMode="auto">
          <a:xfrm>
            <a:off x="395536" y="694437"/>
            <a:ext cx="1152128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Digital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Revolution</a:t>
            </a:r>
            <a:endParaRPr lang="en-US" sz="14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762" y="1772816"/>
            <a:ext cx="8555038" cy="4156515"/>
          </a:xfrm>
        </p:spPr>
        <p:txBody>
          <a:bodyPr/>
          <a:lstStyle>
            <a:lvl1pPr>
              <a:buClrTx/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buSzPct val="100000"/>
              <a:buFont typeface="Lucida Grande"/>
              <a:buChar char="−"/>
              <a:defRPr>
                <a:solidFill>
                  <a:schemeClr val="tx1"/>
                </a:solidFill>
              </a:defRPr>
            </a:lvl3pPr>
            <a:lvl4pPr>
              <a:buClrTx/>
              <a:defRPr baseline="0">
                <a:solidFill>
                  <a:schemeClr val="tx1"/>
                </a:solidFill>
              </a:defRPr>
            </a:lvl4pPr>
            <a:lvl5pPr>
              <a:buClrTx/>
              <a:buFont typeface="Lucida Grande"/>
              <a:buChar char="−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86056" y="285306"/>
            <a:ext cx="5472070" cy="843390"/>
          </a:xfrm>
        </p:spPr>
        <p:txBody>
          <a:bodyPr>
            <a:no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None/>
              <a:defRPr sz="2000" b="1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457200" y="1676400"/>
            <a:ext cx="3352800" cy="4191000"/>
          </a:xfr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959770" y="1676400"/>
            <a:ext cx="4724400" cy="4191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828800" y="2895600"/>
            <a:ext cx="6858000" cy="2971800"/>
          </a:xfr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828800" y="1631732"/>
            <a:ext cx="6858000" cy="1143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191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191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399"/>
            <a:ext cx="4040188" cy="574675"/>
          </a:xfrm>
        </p:spPr>
        <p:txBody>
          <a:bodyPr anchor="ctr"/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51075"/>
            <a:ext cx="4040188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76399"/>
            <a:ext cx="4041775" cy="574675"/>
          </a:xfrm>
        </p:spPr>
        <p:txBody>
          <a:bodyPr anchor="ctr"/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51075"/>
            <a:ext cx="4041775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End contac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52400" y="0"/>
            <a:ext cx="8991600" cy="6553200"/>
            <a:chOff x="152400" y="-76200"/>
            <a:chExt cx="8991600" cy="6553200"/>
          </a:xfrm>
        </p:grpSpPr>
        <p:sp>
          <p:nvSpPr>
            <p:cNvPr id="3" name="Rectangle 11"/>
            <p:cNvSpPr/>
            <p:nvPr userDrawn="1"/>
          </p:nvSpPr>
          <p:spPr>
            <a:xfrm>
              <a:off x="304800" y="-76200"/>
              <a:ext cx="8839200" cy="655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" name="Rectangle 12"/>
            <p:cNvSpPr/>
            <p:nvPr userDrawn="1"/>
          </p:nvSpPr>
          <p:spPr>
            <a:xfrm>
              <a:off x="152400" y="76200"/>
              <a:ext cx="8839200" cy="5029200"/>
            </a:xfrm>
            <a:prstGeom prst="rect">
              <a:avLst/>
            </a:prstGeom>
            <a:solidFill>
              <a:srgbClr val="CF1C2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6" name="Picture 15" descr="SLCM-icons logo-EN.jpg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200" y="5486400"/>
              <a:ext cx="1905000" cy="983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6" descr="IFRC_logo_EN.jp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15000" y="6096000"/>
              <a:ext cx="3157728" cy="295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extBox 13"/>
          <p:cNvSpPr txBox="1"/>
          <p:nvPr userDrawn="1"/>
        </p:nvSpPr>
        <p:spPr bwMode="auto">
          <a:xfrm>
            <a:off x="533400" y="574675"/>
            <a:ext cx="4724400" cy="379591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rgbClr val="E8C7B0"/>
                </a:solidFill>
                <a:latin typeface="Calibri (Body)"/>
                <a:cs typeface="Calibri (Body)"/>
              </a:rPr>
              <a:t>FOR FURTHER INFORMATION ON </a:t>
            </a:r>
            <a:r>
              <a:rPr lang="en-US" sz="2000" b="1" baseline="30000" dirty="0" smtClean="0">
                <a:solidFill>
                  <a:srgbClr val="E8C7B0"/>
                </a:solidFill>
                <a:latin typeface="Calibri (Body)"/>
                <a:cs typeface="Calibri (Body)"/>
              </a:rPr>
              <a:t>INFORMATION AND COMMUNICATION TECHNOLOGIES, PLEASE </a:t>
            </a:r>
            <a:r>
              <a:rPr lang="en-US" sz="2000" b="1" baseline="30000" dirty="0">
                <a:solidFill>
                  <a:srgbClr val="E8C7B0"/>
                </a:solidFill>
                <a:latin typeface="Calibri (Body)"/>
                <a:cs typeface="Calibri (Body)"/>
              </a:rPr>
              <a:t>CONTACT: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baseline="30000" dirty="0">
              <a:solidFill>
                <a:schemeClr val="bg1"/>
              </a:solidFill>
              <a:latin typeface="Calibri (Body)"/>
              <a:cs typeface="Calibri (Body)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rgbClr val="E8C7B0"/>
                </a:solidFill>
                <a:latin typeface="Calibri (Body)"/>
                <a:cs typeface="Calibri (Body)"/>
              </a:rPr>
              <a:t>IFRC </a:t>
            </a:r>
            <a:r>
              <a:rPr lang="en-US" sz="2000" b="1" baseline="30000" dirty="0" smtClean="0">
                <a:solidFill>
                  <a:srgbClr val="E8C7B0"/>
                </a:solidFill>
                <a:latin typeface="Calibri (Body)"/>
                <a:cs typeface="Calibri (Body)"/>
              </a:rPr>
              <a:t>ISD DEPARTMENT</a:t>
            </a:r>
            <a:endParaRPr lang="en-US" sz="2000" b="1" baseline="30000" dirty="0">
              <a:solidFill>
                <a:srgbClr val="E8C7B0"/>
              </a:solidFill>
              <a:latin typeface="Calibri (Body)"/>
              <a:cs typeface="Calibri (Body)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aseline="30000" dirty="0" smtClean="0">
                <a:solidFill>
                  <a:schemeClr val="bg1"/>
                </a:solidFill>
                <a:latin typeface="Calibri (Body)"/>
                <a:cs typeface="Calibri (Body)"/>
              </a:rPr>
              <a:t>NAME: EDWARD HAPP, GLOBAL CIO,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aseline="30000" dirty="0" smtClean="0">
                <a:solidFill>
                  <a:schemeClr val="bg1"/>
                </a:solidFill>
                <a:latin typeface="Calibri (Body)"/>
                <a:cs typeface="Calibri (Body)"/>
              </a:rPr>
              <a:t>HEAD OF DEPARTMENT</a:t>
            </a:r>
            <a:r>
              <a:rPr lang="en-US" sz="2000" baseline="30000" dirty="0">
                <a:solidFill>
                  <a:schemeClr val="bg1"/>
                </a:solidFill>
                <a:latin typeface="Calibri (Body)"/>
                <a:cs typeface="Calibri (Body)"/>
              </a:rPr>
              <a:t/>
            </a:r>
            <a:br>
              <a:rPr lang="en-US" sz="2000" baseline="30000" dirty="0">
                <a:solidFill>
                  <a:schemeClr val="bg1"/>
                </a:solidFill>
                <a:latin typeface="Calibri (Body)"/>
                <a:cs typeface="Calibri (Body)"/>
              </a:rPr>
            </a:br>
            <a:r>
              <a: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rPr>
              <a:t>TEL. : +41 </a:t>
            </a:r>
            <a:r>
              <a:rPr lang="en-US" sz="2000" b="1" baseline="30000" dirty="0" smtClean="0">
                <a:solidFill>
                  <a:schemeClr val="bg1"/>
                </a:solidFill>
                <a:latin typeface="Calibri (Body)"/>
                <a:cs typeface="Calibri (Body)"/>
              </a:rPr>
              <a:t>79 250 5558 (MOBILE)</a:t>
            </a:r>
            <a:endParaRPr lang="en-US" sz="2000" b="1" baseline="30000" dirty="0">
              <a:solidFill>
                <a:schemeClr val="bg1"/>
              </a:solidFill>
              <a:latin typeface="Calibri (Body)"/>
              <a:cs typeface="Calibri (Body)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rPr>
              <a:t>EMAIL: </a:t>
            </a:r>
            <a:r>
              <a:rPr lang="en-US" sz="2000" b="1" baseline="30000" dirty="0" smtClean="0">
                <a:solidFill>
                  <a:schemeClr val="bg1"/>
                </a:solidFill>
                <a:latin typeface="Calibri (Body)"/>
                <a:cs typeface="Calibri (Body)"/>
              </a:rPr>
              <a:t>edward.happ@ifrc.org</a:t>
            </a:r>
            <a:endParaRPr lang="en-US" sz="2000" b="1" baseline="30000" dirty="0">
              <a:solidFill>
                <a:schemeClr val="bg1"/>
              </a:solidFill>
              <a:latin typeface="Calibri (Body)"/>
              <a:cs typeface="Calibri (Body)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baseline="30000" dirty="0">
              <a:solidFill>
                <a:schemeClr val="bg1"/>
              </a:solidFill>
              <a:latin typeface="Calibri (Body)"/>
              <a:cs typeface="Calibri (Body)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rgbClr val="E8C7B0"/>
                </a:solidFill>
                <a:latin typeface="Calibri (Body)"/>
                <a:cs typeface="Calibri (Body)"/>
              </a:rPr>
              <a:t>THIS PRESENTATION IS PUBLISHED BY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rPr>
              <a:t>INTERNATIONAL FEDERATION OF </a:t>
            </a:r>
            <a:br>
              <a: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rPr>
            </a:br>
            <a:r>
              <a: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rPr>
              <a:t>RED CROSS AND RED CRESCENT SOCIETIES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rPr>
              <a:t>P.O. BOX 372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rPr>
              <a:t>CH-1211 GENEVA 19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rPr>
              <a:t>SWITZERLAND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b="1" baseline="30000" dirty="0">
              <a:solidFill>
                <a:schemeClr val="bg1"/>
              </a:solidFill>
              <a:latin typeface="Calibri (Body)"/>
              <a:cs typeface="Calibri (Body)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rPr>
              <a:t>TEL.: +41 22 730 42 22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rPr>
              <a:t>FAX.: +41 22 733 03 95</a:t>
            </a:r>
            <a:endParaRPr lang="en-US" sz="2000" dirty="0">
              <a:solidFill>
                <a:schemeClr val="bg1"/>
              </a:solidFill>
              <a:latin typeface="Calibri (Body)"/>
              <a:cs typeface="Calibri (Body)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withou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819400"/>
            <a:ext cx="7239000" cy="647591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886200"/>
            <a:ext cx="7239000" cy="1752600"/>
          </a:xfrm>
        </p:spPr>
        <p:txBody>
          <a:bodyPr>
            <a:normAutofit/>
          </a:bodyPr>
          <a:lstStyle>
            <a:lvl1pPr marL="0" indent="0" algn="r">
              <a:buNone/>
              <a:defRPr sz="2400" b="1">
                <a:solidFill>
                  <a:srgbClr val="54181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762" y="1772816"/>
            <a:ext cx="8555038" cy="4156515"/>
          </a:xfrm>
        </p:spPr>
        <p:txBody>
          <a:bodyPr/>
          <a:lstStyle>
            <a:lvl1pPr>
              <a:buClrTx/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buSzPct val="100000"/>
              <a:buFont typeface="Lucida Grande"/>
              <a:buChar char="−"/>
              <a:defRPr>
                <a:solidFill>
                  <a:schemeClr val="tx1"/>
                </a:solidFill>
              </a:defRPr>
            </a:lvl3pPr>
            <a:lvl4pPr>
              <a:buClrTx/>
              <a:defRPr baseline="0">
                <a:solidFill>
                  <a:schemeClr val="tx1"/>
                </a:solidFill>
              </a:defRPr>
            </a:lvl4pPr>
            <a:lvl5pPr>
              <a:buClrTx/>
              <a:buFont typeface="Lucida Grande"/>
              <a:buChar char="−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86056" y="285306"/>
            <a:ext cx="5472070" cy="843390"/>
          </a:xfrm>
        </p:spPr>
        <p:txBody>
          <a:bodyPr>
            <a:no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490662"/>
            <a:ext cx="6995120" cy="850106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FE3098E-3200-4BBE-95D5-1F110148BD32}" type="datetime1">
              <a:rPr lang="en-US"/>
              <a:pPr/>
              <a:t>4/22/2012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004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600"/>
            </a:lvl1pPr>
          </a:lstStyle>
          <a:p>
            <a:r>
              <a:rPr lang="en-US" dirty="0" smtClean="0"/>
              <a:t>The Power of Collaboration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284ECE7-15B3-4985-92C6-20B726F381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Cover withou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52400" y="152400"/>
            <a:ext cx="8839200" cy="5753100"/>
          </a:xfrm>
          <a:prstGeom prst="rect">
            <a:avLst/>
          </a:prstGeom>
          <a:solidFill>
            <a:srgbClr val="66584E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5"/>
          <p:cNvSpPr/>
          <p:nvPr userDrawn="1"/>
        </p:nvSpPr>
        <p:spPr bwMode="auto">
          <a:xfrm>
            <a:off x="339725" y="339725"/>
            <a:ext cx="1260475" cy="1260475"/>
          </a:xfrm>
          <a:prstGeom prst="ellipse">
            <a:avLst/>
          </a:prstGeom>
          <a:solidFill>
            <a:srgbClr val="CF1C21"/>
          </a:solidFill>
          <a:ln w="31750">
            <a:solidFill>
              <a:schemeClr val="bg1"/>
            </a:solidFill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819400"/>
            <a:ext cx="7239000" cy="647591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886200"/>
            <a:ext cx="7239000" cy="1752600"/>
          </a:xfrm>
        </p:spPr>
        <p:txBody>
          <a:bodyPr>
            <a:normAutofit/>
          </a:bodyPr>
          <a:lstStyle>
            <a:lvl1pPr marL="0" indent="0" algn="r">
              <a:buNone/>
              <a:defRPr sz="2400" b="1">
                <a:solidFill>
                  <a:srgbClr val="54181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8" name="TextBox 7"/>
          <p:cNvSpPr txBox="1"/>
          <p:nvPr userDrawn="1"/>
        </p:nvSpPr>
        <p:spPr bwMode="auto">
          <a:xfrm>
            <a:off x="395536" y="694437"/>
            <a:ext cx="1152128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Digital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Revolution</a:t>
            </a:r>
            <a:endParaRPr lang="en-US" sz="14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None/>
              <a:defRPr sz="2000" b="1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457200" y="1676400"/>
            <a:ext cx="3352800" cy="4191000"/>
          </a:xfr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959770" y="1676400"/>
            <a:ext cx="4724400" cy="4191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762" y="1772816"/>
            <a:ext cx="8555038" cy="4156515"/>
          </a:xfrm>
        </p:spPr>
        <p:txBody>
          <a:bodyPr/>
          <a:lstStyle>
            <a:lvl1pPr>
              <a:buClrTx/>
              <a:defRPr>
                <a:solidFill>
                  <a:schemeClr val="tx1"/>
                </a:solidFill>
              </a:defRPr>
            </a:lvl1pPr>
            <a:lvl2pPr>
              <a:buClrTx/>
              <a:defRPr>
                <a:solidFill>
                  <a:schemeClr val="tx1"/>
                </a:solidFill>
              </a:defRPr>
            </a:lvl2pPr>
            <a:lvl3pPr>
              <a:buClrTx/>
              <a:buSzPct val="100000"/>
              <a:buFont typeface="Lucida Grande"/>
              <a:buChar char="−"/>
              <a:defRPr>
                <a:solidFill>
                  <a:schemeClr val="tx1"/>
                </a:solidFill>
              </a:defRPr>
            </a:lvl3pPr>
            <a:lvl4pPr>
              <a:buClrTx/>
              <a:defRPr baseline="0">
                <a:solidFill>
                  <a:schemeClr val="tx1"/>
                </a:solidFill>
              </a:defRPr>
            </a:lvl4pPr>
            <a:lvl5pPr>
              <a:buClrTx/>
              <a:buFont typeface="Lucida Grande"/>
              <a:buChar char="−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386056" y="285306"/>
            <a:ext cx="5472070" cy="843390"/>
          </a:xfrm>
        </p:spPr>
        <p:txBody>
          <a:bodyPr>
            <a:noAutofit/>
          </a:bodyPr>
          <a:lstStyle>
            <a:lvl1pPr>
              <a:defRPr sz="2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None/>
              <a:defRPr sz="2000" b="1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457200" y="1676400"/>
            <a:ext cx="3352800" cy="4191000"/>
          </a:xfr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959770" y="1676400"/>
            <a:ext cx="4724400" cy="4191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828800" y="2895600"/>
            <a:ext cx="6858000" cy="2971800"/>
          </a:xfr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828800" y="1631732"/>
            <a:ext cx="6858000" cy="1143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191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191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399"/>
            <a:ext cx="4040188" cy="574675"/>
          </a:xfrm>
        </p:spPr>
        <p:txBody>
          <a:bodyPr anchor="ctr"/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51075"/>
            <a:ext cx="4040188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76399"/>
            <a:ext cx="4041775" cy="574675"/>
          </a:xfrm>
        </p:spPr>
        <p:txBody>
          <a:bodyPr anchor="ctr"/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51075"/>
            <a:ext cx="4041775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End contac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52400" y="0"/>
            <a:ext cx="8991600" cy="6553200"/>
            <a:chOff x="152400" y="-76200"/>
            <a:chExt cx="8991600" cy="6553200"/>
          </a:xfrm>
        </p:grpSpPr>
        <p:sp>
          <p:nvSpPr>
            <p:cNvPr id="3" name="Rectangle 11"/>
            <p:cNvSpPr/>
            <p:nvPr userDrawn="1"/>
          </p:nvSpPr>
          <p:spPr>
            <a:xfrm>
              <a:off x="304800" y="-76200"/>
              <a:ext cx="8839200" cy="655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" name="Rectangle 12"/>
            <p:cNvSpPr/>
            <p:nvPr userDrawn="1"/>
          </p:nvSpPr>
          <p:spPr>
            <a:xfrm>
              <a:off x="152400" y="76200"/>
              <a:ext cx="8839200" cy="5029200"/>
            </a:xfrm>
            <a:prstGeom prst="rect">
              <a:avLst/>
            </a:prstGeom>
            <a:solidFill>
              <a:srgbClr val="CF1C2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" name="TextBox 13"/>
            <p:cNvSpPr txBox="1"/>
            <p:nvPr userDrawn="1"/>
          </p:nvSpPr>
          <p:spPr>
            <a:xfrm>
              <a:off x="533400" y="498475"/>
              <a:ext cx="4724400" cy="3795911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rgbClr val="E8C7B0"/>
                  </a:solidFill>
                  <a:latin typeface="Calibri (Body)"/>
                  <a:cs typeface="Calibri (Body)"/>
                </a:rPr>
                <a:t>FOR FURTHER INFORMATION ON </a:t>
              </a:r>
              <a:r>
                <a:rPr lang="en-US" sz="2000" b="1" baseline="30000" dirty="0" smtClean="0">
                  <a:solidFill>
                    <a:srgbClr val="E8C7B0"/>
                  </a:solidFill>
                  <a:latin typeface="Calibri (Body)"/>
                  <a:cs typeface="Calibri (Body)"/>
                </a:rPr>
                <a:t>INFORMATION AND COMMUNICATION TECHNOLOGIES, PLEASE </a:t>
              </a:r>
              <a:r>
                <a:rPr lang="en-US" sz="2000" b="1" baseline="30000" dirty="0">
                  <a:solidFill>
                    <a:srgbClr val="E8C7B0"/>
                  </a:solidFill>
                  <a:latin typeface="Calibri (Body)"/>
                  <a:cs typeface="Calibri (Body)"/>
                </a:rPr>
                <a:t>CONTACT: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rgbClr val="E8C7B0"/>
                  </a:solidFill>
                  <a:latin typeface="Calibri (Body)"/>
                  <a:cs typeface="Calibri (Body)"/>
                </a:rPr>
                <a:t>IFRC </a:t>
              </a:r>
              <a:r>
                <a:rPr lang="en-US" sz="2000" b="1" baseline="30000" dirty="0" smtClean="0">
                  <a:solidFill>
                    <a:srgbClr val="E8C7B0"/>
                  </a:solidFill>
                  <a:latin typeface="Calibri (Body)"/>
                  <a:cs typeface="Calibri (Body)"/>
                </a:rPr>
                <a:t>ISD DEPARTMENT</a:t>
              </a:r>
              <a:endParaRPr lang="en-US" sz="2000" b="1" baseline="30000" dirty="0">
                <a:solidFill>
                  <a:srgbClr val="E8C7B0"/>
                </a:solidFill>
                <a:latin typeface="Calibri (Body)"/>
                <a:cs typeface="Calibri (Body)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aseline="30000" dirty="0" smtClean="0">
                  <a:solidFill>
                    <a:schemeClr val="bg1"/>
                  </a:solidFill>
                  <a:latin typeface="Calibri (Body)"/>
                  <a:cs typeface="Calibri (Body)"/>
                </a:rPr>
                <a:t>NAME: EDWARD HAPP, GLOBAL CIO,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aseline="30000" dirty="0" smtClean="0">
                  <a:solidFill>
                    <a:schemeClr val="bg1"/>
                  </a:solidFill>
                  <a:latin typeface="Calibri (Body)"/>
                  <a:cs typeface="Calibri (Body)"/>
                </a:rPr>
                <a:t>HEAD OF DEPARTMENT</a:t>
              </a:r>
              <a:r>
                <a:rPr lang="en-US" sz="2000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/>
              </a:r>
              <a:br>
                <a:rPr lang="en-US" sz="2000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</a:b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TEL. : +41 </a:t>
              </a:r>
              <a:r>
                <a:rPr lang="en-US" sz="2000" b="1" baseline="30000" dirty="0" smtClean="0">
                  <a:solidFill>
                    <a:schemeClr val="bg1"/>
                  </a:solidFill>
                  <a:latin typeface="Calibri (Body)"/>
                  <a:cs typeface="Calibri (Body)"/>
                </a:rPr>
                <a:t>79 250 5558 (MOBILE)</a:t>
              </a:r>
              <a:endPara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EMAIL: </a:t>
              </a:r>
              <a:r>
                <a:rPr lang="en-US" sz="2000" b="1" baseline="30000" dirty="0" smtClean="0">
                  <a:solidFill>
                    <a:schemeClr val="bg1"/>
                  </a:solidFill>
                  <a:latin typeface="Calibri (Body)"/>
                  <a:cs typeface="Calibri (Body)"/>
                </a:rPr>
                <a:t>edward.happ@ifrc.org</a:t>
              </a:r>
              <a:endPara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rgbClr val="E8C7B0"/>
                  </a:solidFill>
                  <a:latin typeface="Calibri (Body)"/>
                  <a:cs typeface="Calibri (Body)"/>
                </a:rPr>
                <a:t>THIS PRESENTATION IS PUBLISHED BY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INTERNATIONAL FEDERATION OF </a:t>
              </a:r>
              <a:b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</a:b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RED CROSS AND RED CRESCENT SOCIETIES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P.O. BOX 372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CH-1211 GENEVA 19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SWITZERLAND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baseline="30000" dirty="0">
                <a:solidFill>
                  <a:schemeClr val="bg1"/>
                </a:solidFill>
                <a:latin typeface="Calibri (Body)"/>
                <a:cs typeface="Calibri (Body)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TEL.: +41 22 730 42 22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chemeClr val="bg1"/>
                  </a:solidFill>
                  <a:latin typeface="Calibri (Body)"/>
                  <a:cs typeface="Calibri (Body)"/>
                </a:rPr>
                <a:t>FAX.: +41 22 733 03 95</a:t>
              </a:r>
              <a:endParaRPr lang="en-US" sz="2000" dirty="0">
                <a:solidFill>
                  <a:schemeClr val="bg1"/>
                </a:solidFill>
                <a:latin typeface="Calibri (Body)"/>
                <a:cs typeface="Calibri (Body)"/>
              </a:endParaRPr>
            </a:p>
          </p:txBody>
        </p:sp>
        <p:pic>
          <p:nvPicPr>
            <p:cNvPr id="6" name="Picture 15" descr="SLCM-icons logo-EN.jpg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200" y="5486400"/>
              <a:ext cx="1905000" cy="983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6" descr="IFRC_logo_EN.jp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715000" y="6096000"/>
              <a:ext cx="3157728" cy="295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152400" y="5943600"/>
            <a:ext cx="8839200" cy="787400"/>
            <a:chOff x="152400" y="5918015"/>
            <a:chExt cx="8839200" cy="787585"/>
          </a:xfrm>
        </p:grpSpPr>
        <p:sp>
          <p:nvSpPr>
            <p:cNvPr id="9" name="Rectangle 8"/>
            <p:cNvSpPr/>
            <p:nvPr userDrawn="1"/>
          </p:nvSpPr>
          <p:spPr bwMode="auto">
            <a:xfrm>
              <a:off x="152400" y="5918015"/>
              <a:ext cx="8839200" cy="787585"/>
            </a:xfrm>
            <a:prstGeom prst="rect">
              <a:avLst/>
            </a:prstGeom>
            <a:solidFill>
              <a:srgbClr val="DB000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342900" indent="-342900" fontAlgn="auto">
                <a:spcBef>
                  <a:spcPct val="2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sz="3200">
                <a:latin typeface="Arial" charset="0"/>
                <a:cs typeface="Arial" charset="0"/>
              </a:endParaRPr>
            </a:p>
          </p:txBody>
        </p:sp>
        <p:sp>
          <p:nvSpPr>
            <p:cNvPr id="10" name="TextBox 9"/>
            <p:cNvSpPr txBox="1"/>
            <p:nvPr userDrawn="1"/>
          </p:nvSpPr>
          <p:spPr bwMode="auto">
            <a:xfrm>
              <a:off x="304800" y="6106972"/>
              <a:ext cx="3124200" cy="369974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>
                  <a:solidFill>
                    <a:srgbClr val="551C15"/>
                  </a:solidFill>
                  <a:latin typeface="Arial Rounded MT Bold" pitchFamily="-110" charset="0"/>
                  <a:ea typeface="Arial Rounded MT Bold" pitchFamily="-110" charset="0"/>
                  <a:cs typeface="Arial Rounded MT Bold" pitchFamily="-110" charset="0"/>
                </a:rPr>
                <a:t>www.ifrc.org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>
                  <a:solidFill>
                    <a:schemeClr val="bg1"/>
                  </a:solidFill>
                  <a:latin typeface="Arial Rounded MT Bold" pitchFamily="-110" charset="0"/>
                  <a:ea typeface="Arial Rounded MT Bold" pitchFamily="-110" charset="0"/>
                  <a:cs typeface="Arial Rounded MT Bold" pitchFamily="-110" charset="0"/>
                </a:rPr>
                <a:t>Saving lives, changing minds.</a:t>
              </a:r>
              <a:endParaRPr lang="en-US" sz="1200">
                <a:solidFill>
                  <a:schemeClr val="bg1"/>
                </a:solidFill>
                <a:latin typeface="Arial Rounded MT Bold" pitchFamily="-110" charset="0"/>
                <a:ea typeface="Arial Rounded MT Bold" pitchFamily="-110" charset="0"/>
                <a:cs typeface="Arial Rounded MT Bold" pitchFamily="-110" charset="0"/>
              </a:endParaRPr>
            </a:p>
          </p:txBody>
        </p:sp>
        <p:pic>
          <p:nvPicPr>
            <p:cNvPr id="1034" name="Picture 14" descr="IFRC_logo_EN.gif"/>
            <p:cNvPicPr>
              <a:picLocks noChangeAspect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613869" y="6172201"/>
              <a:ext cx="3225331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828800" y="350838"/>
            <a:ext cx="685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(possible two lines)</a:t>
            </a:r>
            <a:endParaRPr lang="en-GB" dirty="0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28800" y="1676400"/>
            <a:ext cx="6858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13" name="Oval 12"/>
          <p:cNvSpPr/>
          <p:nvPr/>
        </p:nvSpPr>
        <p:spPr bwMode="auto">
          <a:xfrm>
            <a:off x="339725" y="339725"/>
            <a:ext cx="1260475" cy="1260475"/>
          </a:xfrm>
          <a:prstGeom prst="ellipse">
            <a:avLst/>
          </a:prstGeom>
          <a:solidFill>
            <a:srgbClr val="CF1C21"/>
          </a:solidFill>
          <a:ln w="31750">
            <a:solidFill>
              <a:schemeClr val="bg1"/>
            </a:solidFill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extBox 10"/>
          <p:cNvSpPr txBox="1"/>
          <p:nvPr/>
        </p:nvSpPr>
        <p:spPr bwMode="auto">
          <a:xfrm>
            <a:off x="395536" y="694437"/>
            <a:ext cx="1152128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Digital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Revolution</a:t>
            </a:r>
            <a:endParaRPr lang="en-US" sz="14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84" r:id="rId8"/>
    <p:sldLayoutId id="2147483668" r:id="rId9"/>
    <p:sldLayoutId id="2147483669" r:id="rId10"/>
    <p:sldLayoutId id="214748367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i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None/>
        <a:defRPr sz="20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0850" indent="-177800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27063" indent="-176213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627063" indent="-176213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627063" indent="-176213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828800" y="350838"/>
            <a:ext cx="685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(possible two lines)</a:t>
            </a:r>
            <a:endParaRPr lang="en-GB" dirty="0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28800" y="1676400"/>
            <a:ext cx="6858000" cy="463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395536" y="548680"/>
            <a:ext cx="1152128" cy="86177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+mn-lt"/>
                <a:cs typeface="Arial"/>
              </a:rPr>
              <a:t>Two Kinds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+mn-lt"/>
                <a:cs typeface="Arial"/>
              </a:rPr>
              <a:t>Of Two Kinds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+mn-lt"/>
                <a:cs typeface="Arial"/>
              </a:rPr>
              <a:t>Of Social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+mn-lt"/>
                <a:cs typeface="Arial"/>
              </a:rPr>
              <a:t>Media</a:t>
            </a:r>
            <a:endParaRPr lang="en-US" sz="14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287189" y="296317"/>
            <a:ext cx="1260475" cy="1260475"/>
          </a:xfrm>
          <a:prstGeom prst="ellipse">
            <a:avLst/>
          </a:prstGeom>
          <a:solidFill>
            <a:srgbClr val="CF1C21"/>
          </a:solidFill>
          <a:ln w="31750">
            <a:solidFill>
              <a:schemeClr val="bg1"/>
            </a:solidFill>
            <a:round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extBox 8"/>
          <p:cNvSpPr txBox="1"/>
          <p:nvPr userDrawn="1"/>
        </p:nvSpPr>
        <p:spPr bwMode="auto">
          <a:xfrm>
            <a:off x="323528" y="694437"/>
            <a:ext cx="1152128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Digital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Revolution</a:t>
            </a:r>
            <a:endParaRPr lang="en-US" sz="1400" b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3"/>
          <p:cNvSpPr txBox="1">
            <a:spLocks/>
          </p:cNvSpPr>
          <p:nvPr userDrawn="1"/>
        </p:nvSpPr>
        <p:spPr>
          <a:xfrm>
            <a:off x="7524328" y="6248400"/>
            <a:ext cx="1219200" cy="4762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5F2C08-B6F3-4FA1-A942-B6DDCBDED5D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83" r:id="rId6"/>
    <p:sldLayoutId id="2147483679" r:id="rId7"/>
    <p:sldLayoutId id="2147483680" r:id="rId8"/>
    <p:sldLayoutId id="2147483681" r:id="rId9"/>
    <p:sldLayoutId id="2147483725" r:id="rId10"/>
    <p:sldLayoutId id="214748372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i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None/>
        <a:defRPr sz="20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0850" indent="-177800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27063" indent="-176213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627063" indent="-176213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627063" indent="-176213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828800" y="350838"/>
            <a:ext cx="685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br>
              <a:rPr lang="en-US" dirty="0" smtClean="0"/>
            </a:br>
            <a:r>
              <a:rPr lang="en-US" dirty="0" smtClean="0"/>
              <a:t>(possible two lines)</a:t>
            </a:r>
            <a:endParaRPr lang="en-GB" dirty="0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28800" y="1676400"/>
            <a:ext cx="6858000" cy="463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 smtClean="0"/>
          </a:p>
        </p:txBody>
      </p:sp>
      <p:sp>
        <p:nvSpPr>
          <p:cNvPr id="6" name="TextBox 5"/>
          <p:cNvSpPr txBox="1"/>
          <p:nvPr/>
        </p:nvSpPr>
        <p:spPr bwMode="auto">
          <a:xfrm>
            <a:off x="395536" y="548680"/>
            <a:ext cx="1152128" cy="86177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+mn-lt"/>
                <a:cs typeface="Arial"/>
              </a:rPr>
              <a:t>Two Kinds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+mn-lt"/>
                <a:cs typeface="Arial"/>
              </a:rPr>
              <a:t>Of Two Kinds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+mn-lt"/>
                <a:cs typeface="Arial"/>
              </a:rPr>
              <a:t>Of Social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chemeClr val="bg1"/>
                </a:solidFill>
                <a:latin typeface="+mn-lt"/>
                <a:cs typeface="Arial"/>
              </a:rPr>
              <a:t>Media</a:t>
            </a:r>
            <a:endParaRPr lang="en-US" sz="14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395536" y="694437"/>
            <a:ext cx="1152128" cy="64633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chemeClr val="bg1"/>
                </a:solidFill>
              </a:rPr>
              <a:t>Collaboration, Computers and Crisis</a:t>
            </a:r>
            <a:endParaRPr lang="en-US" sz="14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6" r:id="rId3"/>
    <p:sldLayoutId id="2147483707" r:id="rId4"/>
    <p:sldLayoutId id="2147483708" r:id="rId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i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None/>
        <a:defRPr sz="20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0850" indent="-177800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27063" indent="-176213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627063" indent="-176213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627063" indent="-176213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news/technology-17047406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notesSlide" Target="../notesSlides/notesSlide13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slideLayout" Target="../slideLayouts/slideLayout18.xml"/><Relationship Id="rId5" Type="http://schemas.openxmlformats.org/officeDocument/2006/relationships/tags" Target="../tags/tag13.xml"/><Relationship Id="rId10" Type="http://schemas.openxmlformats.org/officeDocument/2006/relationships/tags" Target="../tags/tag18.xml"/><Relationship Id="rId4" Type="http://schemas.openxmlformats.org/officeDocument/2006/relationships/tags" Target="../tags/tag12.xml"/><Relationship Id="rId9" Type="http://schemas.openxmlformats.org/officeDocument/2006/relationships/tags" Target="../tags/tag1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10" Type="http://schemas.openxmlformats.org/officeDocument/2006/relationships/slideLayout" Target="../slideLayouts/slideLayout18.xml"/><Relationship Id="rId4" Type="http://schemas.openxmlformats.org/officeDocument/2006/relationships/tags" Target="../tags/tag22.xml"/><Relationship Id="rId9" Type="http://schemas.openxmlformats.org/officeDocument/2006/relationships/tags" Target="../tags/tag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happ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g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7" Type="http://schemas.openxmlformats.org/officeDocument/2006/relationships/notesSlide" Target="../notesSlides/notesSlide25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32.xml"/><Relationship Id="rId4" Type="http://schemas.openxmlformats.org/officeDocument/2006/relationships/tags" Target="../tags/tag3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10" Type="http://schemas.openxmlformats.org/officeDocument/2006/relationships/notesSlide" Target="../notesSlides/notesSlide7.xml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2492896"/>
            <a:ext cx="8141096" cy="974095"/>
          </a:xfrm>
        </p:spPr>
        <p:txBody>
          <a:bodyPr/>
          <a:lstStyle/>
          <a:p>
            <a:r>
              <a:rPr lang="en-GB" sz="4800" dirty="0" smtClean="0"/>
              <a:t>The Digital Revolution</a:t>
            </a:r>
            <a:endParaRPr lang="en-GB" sz="4400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Edward G. Happ</a:t>
            </a:r>
          </a:p>
          <a:p>
            <a:r>
              <a:rPr lang="en-US" dirty="0" smtClean="0"/>
              <a:t>Global CIO, IFRC</a:t>
            </a:r>
          </a:p>
          <a:p>
            <a:r>
              <a:rPr lang="en-US" dirty="0" smtClean="0"/>
              <a:t>Chairman, NetHope</a:t>
            </a:r>
          </a:p>
          <a:p>
            <a:r>
              <a:rPr lang="en-US" dirty="0" smtClean="0"/>
              <a:t>April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Devices are exploding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0528" y="2969657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Mobile devices     </a:t>
            </a:r>
            <a:r>
              <a:rPr lang="en-US" sz="36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people on earth</a:t>
            </a:r>
            <a:endParaRPr lang="en-US" sz="36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9992" y="2780928"/>
            <a:ext cx="7200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prstClr val="black"/>
                </a:solidFill>
                <a:latin typeface="Arial Black" pitchFamily="34" charset="0"/>
                <a:cs typeface="Aharoni" pitchFamily="2" charset="-79"/>
              </a:rPr>
              <a:t>&gt;</a:t>
            </a:r>
            <a:endParaRPr lang="en-US" dirty="0"/>
          </a:p>
        </p:txBody>
      </p:sp>
      <p:pic>
        <p:nvPicPr>
          <p:cNvPr id="69634" name="Picture 2" descr="http://www.yachtibis.com/Images/calendar-ic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149080"/>
            <a:ext cx="2438400" cy="24384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 rot="21412043">
            <a:off x="6596807" y="4392319"/>
            <a:ext cx="2019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Dec              2012</a:t>
            </a:r>
            <a:endParaRPr lang="en-US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2" name="TextBox 11"/>
          <p:cNvSpPr txBox="1"/>
          <p:nvPr/>
        </p:nvSpPr>
        <p:spPr>
          <a:xfrm rot="21412043">
            <a:off x="7966096" y="5638636"/>
            <a:ext cx="497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31</a:t>
            </a:r>
            <a:endParaRPr lang="en-US" dirty="0">
              <a:solidFill>
                <a:srgbClr val="C0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5805264"/>
            <a:ext cx="57871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“By the end of 2012, the number of mobile-connected devices</a:t>
            </a:r>
          </a:p>
          <a:p>
            <a:r>
              <a:rPr lang="en-US" sz="1600" dirty="0" smtClean="0"/>
              <a:t> will exceed the number of people on earth…”</a:t>
            </a:r>
            <a:endParaRPr lang="en-US" sz="1600" i="1" dirty="0" smtClean="0"/>
          </a:p>
          <a:p>
            <a:r>
              <a:rPr lang="en-US" sz="1600" i="1" dirty="0" smtClean="0"/>
              <a:t>--Cisco Forecast, February 14, 2012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200" b="1" dirty="0" smtClean="0"/>
              <a:t>What’s your software platform?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1600" y="6309320"/>
            <a:ext cx="6942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 smtClean="0">
                <a:hlinkClick r:id="rId3"/>
              </a:rPr>
              <a:t>Cisco forecasts</a:t>
            </a:r>
            <a:r>
              <a:rPr lang="en-US" i="1" dirty="0" smtClean="0"/>
              <a:t> of 7 billion phones by end 2012, 10 billion by 2016</a:t>
            </a:r>
            <a:endParaRPr lang="en-US" i="1" dirty="0"/>
          </a:p>
        </p:txBody>
      </p:sp>
      <p:pic>
        <p:nvPicPr>
          <p:cNvPr id="67586" name="Picture 2" descr="https://encrypted-tbn2.google.com/images?q=tbn:ANd9GcT3em5DowwbvYEWHW2KgI-cDrqFZQs-DmiJmqwJyJ73Lzplo5w34g"/>
          <p:cNvPicPr>
            <a:picLocks noChangeAspect="1" noChangeArrowheads="1"/>
          </p:cNvPicPr>
          <p:nvPr/>
        </p:nvPicPr>
        <p:blipFill>
          <a:blip r:embed="rId4" cstate="print"/>
          <a:srcRect l="22235" r="18472"/>
          <a:stretch>
            <a:fillRect/>
          </a:stretch>
        </p:blipFill>
        <p:spPr bwMode="auto">
          <a:xfrm>
            <a:off x="2411760" y="5099173"/>
            <a:ext cx="504056" cy="850107"/>
          </a:xfrm>
          <a:prstGeom prst="rect">
            <a:avLst/>
          </a:prstGeom>
          <a:noFill/>
        </p:spPr>
      </p:pic>
      <p:pic>
        <p:nvPicPr>
          <p:cNvPr id="67588" name="Picture 4" descr="https://encrypted-tbn0.google.com/images?q=tbn:ANd9GcTJ-svRWKBfjN5mKKCSC-XCVs49nD8RQIJdWCmo-m4-CrQH5iB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5301208"/>
            <a:ext cx="648072" cy="577274"/>
          </a:xfrm>
          <a:prstGeom prst="rect">
            <a:avLst/>
          </a:prstGeom>
          <a:noFill/>
        </p:spPr>
      </p:pic>
      <p:pic>
        <p:nvPicPr>
          <p:cNvPr id="8" name="Picture 4" descr="https://encrypted-tbn0.google.com/images?q=tbn:ANd9GcTJ-svRWKBfjN5mKKCSC-XCVs49nD8RQIJdWCmo-m4-CrQH5iB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4653136"/>
            <a:ext cx="648072" cy="577274"/>
          </a:xfrm>
          <a:prstGeom prst="rect">
            <a:avLst/>
          </a:prstGeom>
          <a:noFill/>
        </p:spPr>
      </p:pic>
      <p:pic>
        <p:nvPicPr>
          <p:cNvPr id="9" name="Picture 2" descr="https://encrypted-tbn2.google.com/images?q=tbn:ANd9GcT3em5DowwbvYEWHW2KgI-cDrqFZQs-DmiJmqwJyJ73Lzplo5w34g"/>
          <p:cNvPicPr>
            <a:picLocks noChangeAspect="1" noChangeArrowheads="1"/>
          </p:cNvPicPr>
          <p:nvPr/>
        </p:nvPicPr>
        <p:blipFill>
          <a:blip r:embed="rId4" cstate="print"/>
          <a:srcRect l="22235" r="18472"/>
          <a:stretch>
            <a:fillRect/>
          </a:stretch>
        </p:blipFill>
        <p:spPr bwMode="auto">
          <a:xfrm>
            <a:off x="2411760" y="4266915"/>
            <a:ext cx="504056" cy="850107"/>
          </a:xfrm>
          <a:prstGeom prst="rect">
            <a:avLst/>
          </a:prstGeom>
          <a:noFill/>
        </p:spPr>
      </p:pic>
      <p:pic>
        <p:nvPicPr>
          <p:cNvPr id="10" name="Picture 2" descr="https://encrypted-tbn2.google.com/images?q=tbn:ANd9GcT3em5DowwbvYEWHW2KgI-cDrqFZQs-DmiJmqwJyJ73Lzplo5w34g"/>
          <p:cNvPicPr>
            <a:picLocks noChangeAspect="1" noChangeArrowheads="1"/>
          </p:cNvPicPr>
          <p:nvPr/>
        </p:nvPicPr>
        <p:blipFill>
          <a:blip r:embed="rId4" cstate="print"/>
          <a:srcRect l="22235" r="18472"/>
          <a:stretch>
            <a:fillRect/>
          </a:stretch>
        </p:blipFill>
        <p:spPr bwMode="auto">
          <a:xfrm>
            <a:off x="2411760" y="3402819"/>
            <a:ext cx="504056" cy="850107"/>
          </a:xfrm>
          <a:prstGeom prst="rect">
            <a:avLst/>
          </a:prstGeom>
          <a:noFill/>
        </p:spPr>
      </p:pic>
      <p:pic>
        <p:nvPicPr>
          <p:cNvPr id="11" name="Picture 2" descr="https://encrypted-tbn2.google.com/images?q=tbn:ANd9GcT3em5DowwbvYEWHW2KgI-cDrqFZQs-DmiJmqwJyJ73Lzplo5w34g"/>
          <p:cNvPicPr>
            <a:picLocks noChangeAspect="1" noChangeArrowheads="1"/>
          </p:cNvPicPr>
          <p:nvPr/>
        </p:nvPicPr>
        <p:blipFill>
          <a:blip r:embed="rId4" cstate="print"/>
          <a:srcRect l="22235" r="18472"/>
          <a:stretch>
            <a:fillRect/>
          </a:stretch>
        </p:blipFill>
        <p:spPr bwMode="auto">
          <a:xfrm>
            <a:off x="2411760" y="2538723"/>
            <a:ext cx="504056" cy="850107"/>
          </a:xfrm>
          <a:prstGeom prst="rect">
            <a:avLst/>
          </a:prstGeom>
          <a:noFill/>
        </p:spPr>
      </p:pic>
      <p:pic>
        <p:nvPicPr>
          <p:cNvPr id="12" name="Picture 2" descr="https://encrypted-tbn2.google.com/images?q=tbn:ANd9GcT3em5DowwbvYEWHW2KgI-cDrqFZQs-DmiJmqwJyJ73Lzplo5w34g"/>
          <p:cNvPicPr>
            <a:picLocks noChangeAspect="1" noChangeArrowheads="1"/>
          </p:cNvPicPr>
          <p:nvPr/>
        </p:nvPicPr>
        <p:blipFill>
          <a:blip r:embed="rId4" cstate="print"/>
          <a:srcRect l="22235" r="18472"/>
          <a:stretch>
            <a:fillRect/>
          </a:stretch>
        </p:blipFill>
        <p:spPr bwMode="auto">
          <a:xfrm>
            <a:off x="2987824" y="5131011"/>
            <a:ext cx="504056" cy="850107"/>
          </a:xfrm>
          <a:prstGeom prst="rect">
            <a:avLst/>
          </a:prstGeom>
          <a:noFill/>
        </p:spPr>
      </p:pic>
      <p:pic>
        <p:nvPicPr>
          <p:cNvPr id="13" name="Picture 2" descr="https://encrypted-tbn2.google.com/images?q=tbn:ANd9GcT3em5DowwbvYEWHW2KgI-cDrqFZQs-DmiJmqwJyJ73Lzplo5w34g"/>
          <p:cNvPicPr>
            <a:picLocks noChangeAspect="1" noChangeArrowheads="1"/>
          </p:cNvPicPr>
          <p:nvPr/>
        </p:nvPicPr>
        <p:blipFill>
          <a:blip r:embed="rId4" cstate="print"/>
          <a:srcRect l="22235" r="18472"/>
          <a:stretch>
            <a:fillRect/>
          </a:stretch>
        </p:blipFill>
        <p:spPr bwMode="auto">
          <a:xfrm>
            <a:off x="2987824" y="4266915"/>
            <a:ext cx="504056" cy="850107"/>
          </a:xfrm>
          <a:prstGeom prst="rect">
            <a:avLst/>
          </a:prstGeom>
          <a:noFill/>
        </p:spPr>
      </p:pic>
      <p:pic>
        <p:nvPicPr>
          <p:cNvPr id="14" name="Picture 2" descr="https://encrypted-tbn2.google.com/images?q=tbn:ANd9GcT3em5DowwbvYEWHW2KgI-cDrqFZQs-DmiJmqwJyJ73Lzplo5w34g"/>
          <p:cNvPicPr>
            <a:picLocks noChangeAspect="1" noChangeArrowheads="1"/>
          </p:cNvPicPr>
          <p:nvPr/>
        </p:nvPicPr>
        <p:blipFill>
          <a:blip r:embed="rId4" cstate="print"/>
          <a:srcRect l="22235" r="18472"/>
          <a:stretch>
            <a:fillRect/>
          </a:stretch>
        </p:blipFill>
        <p:spPr bwMode="auto">
          <a:xfrm>
            <a:off x="2987824" y="3402819"/>
            <a:ext cx="504056" cy="850107"/>
          </a:xfrm>
          <a:prstGeom prst="rect">
            <a:avLst/>
          </a:prstGeom>
          <a:noFill/>
        </p:spPr>
      </p:pic>
      <p:pic>
        <p:nvPicPr>
          <p:cNvPr id="15" name="Picture 2" descr="https://encrypted-tbn2.google.com/images?q=tbn:ANd9GcT3em5DowwbvYEWHW2KgI-cDrqFZQs-DmiJmqwJyJ73Lzplo5w34g"/>
          <p:cNvPicPr>
            <a:picLocks noChangeAspect="1" noChangeArrowheads="1"/>
          </p:cNvPicPr>
          <p:nvPr/>
        </p:nvPicPr>
        <p:blipFill>
          <a:blip r:embed="rId4" cstate="print"/>
          <a:srcRect l="22235" r="18472"/>
          <a:stretch>
            <a:fillRect/>
          </a:stretch>
        </p:blipFill>
        <p:spPr bwMode="auto">
          <a:xfrm>
            <a:off x="2987824" y="2538723"/>
            <a:ext cx="504056" cy="850107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2339752" y="1412776"/>
            <a:ext cx="15841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chemeClr val="accent3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80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%</a:t>
            </a:r>
            <a:endParaRPr lang="en-US" sz="3600" dirty="0">
              <a:solidFill>
                <a:schemeClr val="accent3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68144" y="3212976"/>
            <a:ext cx="1368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20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%</a:t>
            </a:r>
            <a:endParaRPr lang="en-US" sz="3600" dirty="0">
              <a:solidFill>
                <a:schemeClr val="accent6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652120" y="4509120"/>
            <a:ext cx="1728192" cy="1512168"/>
          </a:xfrm>
          <a:prstGeom prst="roundRect">
            <a:avLst/>
          </a:prstGeom>
          <a:solidFill>
            <a:srgbClr val="92D050">
              <a:alpha val="18824"/>
            </a:srgbClr>
          </a:solidFill>
          <a:ln w="76200">
            <a:solidFill>
              <a:srgbClr val="F576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907704" y="1628800"/>
            <a:ext cx="2160240" cy="4464496"/>
          </a:xfrm>
          <a:prstGeom prst="roundRect">
            <a:avLst/>
          </a:prstGeom>
          <a:solidFill>
            <a:srgbClr val="92D050">
              <a:alpha val="18824"/>
            </a:srgbClr>
          </a:solidFill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59632" y="2636912"/>
            <a:ext cx="6858000" cy="1143000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The Strategic Digital Portfolio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7524328" y="6248400"/>
            <a:ext cx="1219200" cy="4762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5F2C08-B6F3-4FA1-A942-B6DDCBDED5D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AcnBodyText_ID_307207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 rot="-5400000">
            <a:off x="-914759" y="3655133"/>
            <a:ext cx="2992561" cy="216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42665" indent="-342665" algn="ctr" eaLnBrk="0" hangingPunct="0">
              <a:spcBef>
                <a:spcPct val="20000"/>
              </a:spcBef>
            </a:pPr>
            <a:r>
              <a:rPr lang="en-US" sz="1400" b="1" dirty="0">
                <a:solidFill>
                  <a:schemeClr val="bg1"/>
                </a:solidFill>
                <a:cs typeface="ヒラギノ角ゴ ProN W3"/>
              </a:rPr>
              <a:t>Increasing Impact for Beneficiaries</a:t>
            </a:r>
          </a:p>
        </p:txBody>
      </p:sp>
      <p:sp>
        <p:nvSpPr>
          <p:cNvPr id="25605" name="Freeform 5"/>
          <p:cNvSpPr>
            <a:spLocks/>
          </p:cNvSpPr>
          <p:nvPr/>
        </p:nvSpPr>
        <p:spPr bwMode="auto">
          <a:xfrm>
            <a:off x="1559348" y="5190480"/>
            <a:ext cx="5663654" cy="861715"/>
          </a:xfrm>
          <a:custGeom>
            <a:avLst/>
            <a:gdLst>
              <a:gd name="T0" fmla="*/ 2147483647 w 2676"/>
              <a:gd name="T1" fmla="*/ 0 h 484"/>
              <a:gd name="T2" fmla="*/ 0 w 2676"/>
              <a:gd name="T3" fmla="*/ 2147483647 h 484"/>
              <a:gd name="T4" fmla="*/ 2147483647 w 2676"/>
              <a:gd name="T5" fmla="*/ 2147483647 h 484"/>
              <a:gd name="T6" fmla="*/ 2147483647 w 2676"/>
              <a:gd name="T7" fmla="*/ 0 h 484"/>
              <a:gd name="T8" fmla="*/ 2147483647 w 2676"/>
              <a:gd name="T9" fmla="*/ 0 h 4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76"/>
              <a:gd name="T16" fmla="*/ 0 h 484"/>
              <a:gd name="T17" fmla="*/ 2676 w 2676"/>
              <a:gd name="T18" fmla="*/ 484 h 4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76" h="484">
                <a:moveTo>
                  <a:pt x="271" y="0"/>
                </a:moveTo>
                <a:lnTo>
                  <a:pt x="0" y="483"/>
                </a:lnTo>
                <a:lnTo>
                  <a:pt x="2675" y="483"/>
                </a:lnTo>
                <a:lnTo>
                  <a:pt x="2404" y="0"/>
                </a:lnTo>
                <a:lnTo>
                  <a:pt x="271" y="0"/>
                </a:lnTo>
              </a:path>
            </a:pathLst>
          </a:custGeom>
          <a:solidFill>
            <a:srgbClr val="969696"/>
          </a:solidFill>
          <a:ln w="6350" cap="rnd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lIns="45718" tIns="45718" rIns="45718" bIns="45718"/>
          <a:lstStyle/>
          <a:p>
            <a:endParaRPr lang="en-US"/>
          </a:p>
        </p:txBody>
      </p:sp>
      <p:sp>
        <p:nvSpPr>
          <p:cNvPr id="25606" name="Freeform 6"/>
          <p:cNvSpPr>
            <a:spLocks/>
          </p:cNvSpPr>
          <p:nvPr/>
        </p:nvSpPr>
        <p:spPr bwMode="auto">
          <a:xfrm>
            <a:off x="3397746" y="1810594"/>
            <a:ext cx="1986855" cy="1493490"/>
          </a:xfrm>
          <a:custGeom>
            <a:avLst/>
            <a:gdLst>
              <a:gd name="T0" fmla="*/ 0 w 939"/>
              <a:gd name="T1" fmla="*/ 2147483647 h 839"/>
              <a:gd name="T2" fmla="*/ 2147483647 w 939"/>
              <a:gd name="T3" fmla="*/ 2147483647 h 839"/>
              <a:gd name="T4" fmla="*/ 2147483647 w 939"/>
              <a:gd name="T5" fmla="*/ 0 h 839"/>
              <a:gd name="T6" fmla="*/ 0 w 939"/>
              <a:gd name="T7" fmla="*/ 2147483647 h 839"/>
              <a:gd name="T8" fmla="*/ 0 60000 65536"/>
              <a:gd name="T9" fmla="*/ 0 60000 65536"/>
              <a:gd name="T10" fmla="*/ 0 60000 65536"/>
              <a:gd name="T11" fmla="*/ 0 60000 65536"/>
              <a:gd name="T12" fmla="*/ 0 w 939"/>
              <a:gd name="T13" fmla="*/ 0 h 839"/>
              <a:gd name="T14" fmla="*/ 939 w 939"/>
              <a:gd name="T15" fmla="*/ 839 h 8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9" h="839">
                <a:moveTo>
                  <a:pt x="0" y="838"/>
                </a:moveTo>
                <a:lnTo>
                  <a:pt x="938" y="838"/>
                </a:lnTo>
                <a:lnTo>
                  <a:pt x="469" y="0"/>
                </a:lnTo>
                <a:lnTo>
                  <a:pt x="0" y="838"/>
                </a:lnTo>
              </a:path>
            </a:pathLst>
          </a:custGeom>
          <a:solidFill>
            <a:srgbClr val="EAEAEA"/>
          </a:solidFill>
          <a:ln w="6350" cap="rnd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lIns="45718" tIns="45718" rIns="45718" bIns="45718"/>
          <a:lstStyle/>
          <a:p>
            <a:endParaRPr lang="en-US"/>
          </a:p>
        </p:txBody>
      </p:sp>
      <p:sp>
        <p:nvSpPr>
          <p:cNvPr id="25607" name="Freeform 7"/>
          <p:cNvSpPr>
            <a:spLocks/>
          </p:cNvSpPr>
          <p:nvPr/>
        </p:nvSpPr>
        <p:spPr bwMode="auto">
          <a:xfrm>
            <a:off x="2765971" y="3299619"/>
            <a:ext cx="3250406" cy="951012"/>
          </a:xfrm>
          <a:custGeom>
            <a:avLst/>
            <a:gdLst>
              <a:gd name="T0" fmla="*/ 0 w 1536"/>
              <a:gd name="T1" fmla="*/ 2147483647 h 533"/>
              <a:gd name="T2" fmla="*/ 2147483647 w 1536"/>
              <a:gd name="T3" fmla="*/ 2147483647 h 533"/>
              <a:gd name="T4" fmla="*/ 2147483647 w 1536"/>
              <a:gd name="T5" fmla="*/ 0 h 533"/>
              <a:gd name="T6" fmla="*/ 2147483647 w 1536"/>
              <a:gd name="T7" fmla="*/ 0 h 533"/>
              <a:gd name="T8" fmla="*/ 0 w 1536"/>
              <a:gd name="T9" fmla="*/ 2147483647 h 5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6"/>
              <a:gd name="T16" fmla="*/ 0 h 533"/>
              <a:gd name="T17" fmla="*/ 1536 w 1536"/>
              <a:gd name="T18" fmla="*/ 533 h 5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6" h="533">
                <a:moveTo>
                  <a:pt x="0" y="532"/>
                </a:moveTo>
                <a:lnTo>
                  <a:pt x="1535" y="532"/>
                </a:lnTo>
                <a:lnTo>
                  <a:pt x="1237" y="0"/>
                </a:lnTo>
                <a:lnTo>
                  <a:pt x="299" y="0"/>
                </a:lnTo>
                <a:lnTo>
                  <a:pt x="0" y="532"/>
                </a:lnTo>
              </a:path>
            </a:pathLst>
          </a:custGeom>
          <a:solidFill>
            <a:srgbClr val="DDDDDD"/>
          </a:solidFill>
          <a:ln w="6350" cap="rnd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lIns="45718" tIns="45718" rIns="45718" bIns="45718"/>
          <a:lstStyle/>
          <a:p>
            <a:endParaRPr lang="en-US"/>
          </a:p>
        </p:txBody>
      </p:sp>
      <p:sp>
        <p:nvSpPr>
          <p:cNvPr id="25608" name="Freeform 8"/>
          <p:cNvSpPr>
            <a:spLocks/>
          </p:cNvSpPr>
          <p:nvPr/>
        </p:nvSpPr>
        <p:spPr bwMode="auto">
          <a:xfrm>
            <a:off x="2131963" y="4243933"/>
            <a:ext cx="4516189" cy="952128"/>
          </a:xfrm>
          <a:custGeom>
            <a:avLst/>
            <a:gdLst>
              <a:gd name="T0" fmla="*/ 2147483647 w 2134"/>
              <a:gd name="T1" fmla="*/ 0 h 535"/>
              <a:gd name="T2" fmla="*/ 0 w 2134"/>
              <a:gd name="T3" fmla="*/ 2147483647 h 535"/>
              <a:gd name="T4" fmla="*/ 2147483647 w 2134"/>
              <a:gd name="T5" fmla="*/ 2147483647 h 535"/>
              <a:gd name="T6" fmla="*/ 2147483647 w 2134"/>
              <a:gd name="T7" fmla="*/ 0 h 535"/>
              <a:gd name="T8" fmla="*/ 2147483647 w 2134"/>
              <a:gd name="T9" fmla="*/ 0 h 5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34"/>
              <a:gd name="T16" fmla="*/ 0 h 535"/>
              <a:gd name="T17" fmla="*/ 2134 w 2134"/>
              <a:gd name="T18" fmla="*/ 535 h 5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34" h="535">
                <a:moveTo>
                  <a:pt x="299" y="0"/>
                </a:moveTo>
                <a:lnTo>
                  <a:pt x="0" y="534"/>
                </a:lnTo>
                <a:lnTo>
                  <a:pt x="2133" y="534"/>
                </a:lnTo>
                <a:lnTo>
                  <a:pt x="1834" y="0"/>
                </a:lnTo>
                <a:lnTo>
                  <a:pt x="299" y="0"/>
                </a:lnTo>
              </a:path>
            </a:pathLst>
          </a:custGeom>
          <a:solidFill>
            <a:srgbClr val="C0C0C0"/>
          </a:solidFill>
          <a:ln w="6350" cap="rnd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lIns="45718" tIns="45718" rIns="45718" bIns="45718"/>
          <a:lstStyle/>
          <a:p>
            <a:endParaRPr lang="en-US"/>
          </a:p>
        </p:txBody>
      </p:sp>
      <p:sp>
        <p:nvSpPr>
          <p:cNvPr id="25609" name="AcnBodyText_ID_307217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3320516" y="5382469"/>
            <a:ext cx="2085506" cy="4739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42665" indent="-342665" algn="ctr" eaLnBrk="0" hangingPunct="0">
              <a:spcBef>
                <a:spcPct val="20000"/>
              </a:spcBef>
            </a:pPr>
            <a:r>
              <a:rPr lang="en-US" sz="1400" b="1" dirty="0">
                <a:cs typeface="ヒラギノ角ゴ ProN W3"/>
              </a:rPr>
              <a:t>FOUNDATIONAL</a:t>
            </a:r>
          </a:p>
          <a:p>
            <a:pPr marL="342665" indent="-342665" algn="ctr" eaLnBrk="0" hangingPunct="0">
              <a:spcBef>
                <a:spcPct val="20000"/>
              </a:spcBef>
            </a:pPr>
            <a:r>
              <a:rPr lang="en-US" sz="1400" b="1" dirty="0">
                <a:cs typeface="ヒラギノ角ゴ ProN W3"/>
              </a:rPr>
              <a:t>“Keeping the Lights On”</a:t>
            </a:r>
          </a:p>
        </p:txBody>
      </p:sp>
      <p:sp>
        <p:nvSpPr>
          <p:cNvPr id="25610" name="AcnBodyText_ID_307217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3041303" y="4514057"/>
            <a:ext cx="2693045" cy="4739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42665" indent="-342665" algn="ctr" eaLnBrk="0" hangingPunct="0">
              <a:spcBef>
                <a:spcPct val="20000"/>
              </a:spcBef>
            </a:pPr>
            <a:r>
              <a:rPr lang="en-US" sz="1400" b="1" dirty="0">
                <a:cs typeface="ヒラギノ角ゴ ProN W3"/>
              </a:rPr>
              <a:t>OPERATIONAL</a:t>
            </a:r>
          </a:p>
          <a:p>
            <a:pPr marL="342665" indent="-342665" algn="ctr" eaLnBrk="0" hangingPunct="0">
              <a:spcBef>
                <a:spcPct val="20000"/>
              </a:spcBef>
            </a:pPr>
            <a:r>
              <a:rPr lang="en-US" sz="1400" b="1" dirty="0">
                <a:cs typeface="ヒラギノ角ゴ ProN W3"/>
              </a:rPr>
              <a:t>“Helping the Organization Run”</a:t>
            </a:r>
          </a:p>
        </p:txBody>
      </p:sp>
      <p:sp>
        <p:nvSpPr>
          <p:cNvPr id="25611" name="AcnBodyText_ID_307217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3018235" y="3600996"/>
            <a:ext cx="2693417" cy="4739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42665" indent="-342665" algn="ctr" eaLnBrk="0" hangingPunct="0">
              <a:spcBef>
                <a:spcPct val="20000"/>
              </a:spcBef>
            </a:pPr>
            <a:r>
              <a:rPr lang="en-US" sz="1400" b="1" dirty="0">
                <a:cs typeface="ヒラギノ角ゴ ProN W3"/>
              </a:rPr>
              <a:t>PROGRAM</a:t>
            </a:r>
          </a:p>
          <a:p>
            <a:pPr marL="342665" indent="-342665" algn="ctr" eaLnBrk="0" hangingPunct="0">
              <a:spcBef>
                <a:spcPct val="20000"/>
              </a:spcBef>
            </a:pPr>
            <a:r>
              <a:rPr lang="en-US" sz="1400" b="1" dirty="0">
                <a:cs typeface="ヒラギノ角ゴ ProN W3"/>
              </a:rPr>
              <a:t>“Improving Program Delivery”</a:t>
            </a:r>
          </a:p>
        </p:txBody>
      </p:sp>
      <p:sp>
        <p:nvSpPr>
          <p:cNvPr id="25612" name="AcnBodyText_ID_307217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3040559" y="2764954"/>
            <a:ext cx="2693417" cy="4739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42665" indent="-342665" algn="ctr" eaLnBrk="0" hangingPunct="0">
              <a:spcBef>
                <a:spcPct val="20000"/>
              </a:spcBef>
            </a:pPr>
            <a:r>
              <a:rPr lang="en-US" sz="1400" b="1" dirty="0">
                <a:cs typeface="ヒラギノ角ゴ ProN W3"/>
              </a:rPr>
              <a:t>BENEFICIARY</a:t>
            </a:r>
          </a:p>
          <a:p>
            <a:pPr marL="342665" indent="-342665" algn="ctr" eaLnBrk="0" hangingPunct="0">
              <a:spcBef>
                <a:spcPct val="20000"/>
              </a:spcBef>
            </a:pPr>
            <a:r>
              <a:rPr lang="en-US" sz="1400" b="1" dirty="0">
                <a:cs typeface="ヒラギノ角ゴ ProN W3"/>
              </a:rPr>
              <a:t>“Differentiating”</a:t>
            </a:r>
          </a:p>
        </p:txBody>
      </p:sp>
      <p:sp>
        <p:nvSpPr>
          <p:cNvPr id="25613" name="AutoShape 13"/>
          <p:cNvSpPr>
            <a:spLocks/>
          </p:cNvSpPr>
          <p:nvPr/>
        </p:nvSpPr>
        <p:spPr bwMode="gray">
          <a:xfrm rot="1994430">
            <a:off x="3315147" y="1476445"/>
            <a:ext cx="310307" cy="2896567"/>
          </a:xfrm>
          <a:prstGeom prst="leftBrace">
            <a:avLst>
              <a:gd name="adj1" fmla="val 77788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71996" tIns="71996" rIns="71996" bIns="71996" anchor="ctr"/>
          <a:lstStyle/>
          <a:p>
            <a:pPr algn="ctr"/>
            <a:endParaRPr lang="en-US">
              <a:cs typeface="ヒラギノ角ゴ ProN W3"/>
            </a:endParaRPr>
          </a:p>
        </p:txBody>
      </p:sp>
      <p:sp>
        <p:nvSpPr>
          <p:cNvPr id="25614" name="AutoShape 14"/>
          <p:cNvSpPr>
            <a:spLocks/>
          </p:cNvSpPr>
          <p:nvPr/>
        </p:nvSpPr>
        <p:spPr bwMode="gray">
          <a:xfrm rot="1994430">
            <a:off x="1814959" y="4051945"/>
            <a:ext cx="366117" cy="2049363"/>
          </a:xfrm>
          <a:prstGeom prst="leftBrace">
            <a:avLst>
              <a:gd name="adj1" fmla="val 4664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71996" tIns="71996" rIns="71996" bIns="71996" anchor="ctr"/>
          <a:lstStyle/>
          <a:p>
            <a:pPr algn="ctr"/>
            <a:endParaRPr lang="en-US">
              <a:cs typeface="ヒラギノ角ゴ ProN W3"/>
            </a:endParaRPr>
          </a:p>
        </p:txBody>
      </p:sp>
      <p:sp>
        <p:nvSpPr>
          <p:cNvPr id="25615" name="AcnBodyText_ID_531484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1140768" y="4695999"/>
            <a:ext cx="709910" cy="216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42665" indent="-342665" algn="ctr" eaLnBrk="0" hangingPunct="0">
              <a:spcBef>
                <a:spcPct val="20000"/>
              </a:spcBef>
            </a:pPr>
            <a:r>
              <a:rPr lang="en-US" sz="1400" b="1" dirty="0">
                <a:cs typeface="ヒラギノ角ゴ ProN W3"/>
              </a:rPr>
              <a:t>Efficient</a:t>
            </a:r>
          </a:p>
        </p:txBody>
      </p:sp>
      <p:sp>
        <p:nvSpPr>
          <p:cNvPr id="25616" name="AcnBodyText_ID_531484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2081734" y="2578546"/>
            <a:ext cx="1215553" cy="4330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400" b="1" dirty="0">
                <a:cs typeface="ヒラギノ角ゴ ProN W3"/>
              </a:rPr>
              <a:t>Competitive </a:t>
            </a:r>
            <a:br>
              <a:rPr lang="en-US" sz="1400" b="1" dirty="0">
                <a:cs typeface="ヒラギノ角ゴ ProN W3"/>
              </a:rPr>
            </a:br>
            <a:r>
              <a:rPr lang="en-US" sz="1400" b="1" dirty="0">
                <a:cs typeface="ヒラギノ角ゴ ProN W3"/>
              </a:rPr>
              <a:t>or Leading</a:t>
            </a:r>
          </a:p>
        </p:txBody>
      </p:sp>
      <p:sp>
        <p:nvSpPr>
          <p:cNvPr id="25617" name="AcnBodyText_ID_531484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7175004" y="4909195"/>
            <a:ext cx="1435447" cy="5416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42665" indent="-342665" algn="ctr" eaLnBrk="0" hangingPunct="0">
              <a:spcBef>
                <a:spcPct val="20000"/>
              </a:spcBef>
            </a:pPr>
            <a:r>
              <a:rPr lang="en-US" sz="1600" b="1" dirty="0">
                <a:solidFill>
                  <a:srgbClr val="0000FF"/>
                </a:solidFill>
                <a:cs typeface="ヒラギノ角ゴ ProN W3"/>
              </a:rPr>
              <a:t>Donor &amp; HQ</a:t>
            </a:r>
          </a:p>
          <a:p>
            <a:pPr marL="342665" indent="-342665" algn="ctr" eaLnBrk="0" hangingPunct="0">
              <a:spcBef>
                <a:spcPct val="20000"/>
              </a:spcBef>
            </a:pPr>
            <a:r>
              <a:rPr lang="en-US" sz="1600" b="1" dirty="0">
                <a:solidFill>
                  <a:srgbClr val="0000FF"/>
                </a:solidFill>
                <a:cs typeface="ヒラギノ角ゴ ProN W3"/>
              </a:rPr>
              <a:t> Facing</a:t>
            </a:r>
          </a:p>
        </p:txBody>
      </p:sp>
      <p:sp>
        <p:nvSpPr>
          <p:cNvPr id="25618" name="AcnBodyText_ID_531484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6098977" y="2960291"/>
            <a:ext cx="1597298" cy="49671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en-US" sz="1600" b="1" dirty="0">
                <a:solidFill>
                  <a:srgbClr val="FF0000"/>
                </a:solidFill>
                <a:cs typeface="ヒラギノ角ゴ ProN W3"/>
              </a:rPr>
              <a:t>Beneficiary &amp; Field Facing</a:t>
            </a: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Moving the IT Agenda Up the Pyramid</a:t>
            </a:r>
          </a:p>
        </p:txBody>
      </p:sp>
      <p:sp>
        <p:nvSpPr>
          <p:cNvPr id="26" name="AutoShape 3"/>
          <p:cNvSpPr>
            <a:spLocks noChangeArrowheads="1"/>
          </p:cNvSpPr>
          <p:nvPr/>
        </p:nvSpPr>
        <p:spPr bwMode="gray">
          <a:xfrm>
            <a:off x="395536" y="2092027"/>
            <a:ext cx="808037" cy="4505325"/>
          </a:xfrm>
          <a:prstGeom prst="upArrow">
            <a:avLst>
              <a:gd name="adj1" fmla="val 50102"/>
              <a:gd name="adj2" fmla="val 75736"/>
            </a:avLst>
          </a:prstGeom>
          <a:solidFill>
            <a:srgbClr val="92D050"/>
          </a:solidFill>
          <a:ln w="9525" algn="ctr">
            <a:noFill/>
            <a:miter lim="800000"/>
            <a:headEnd/>
            <a:tailEnd/>
          </a:ln>
        </p:spPr>
        <p:txBody>
          <a:bodyPr wrap="none" lIns="72000" tIns="72000" rIns="72000" bIns="72000" anchor="ctr"/>
          <a:lstStyle/>
          <a:p>
            <a:pPr algn="ctr" eaLnBrk="0" hangingPunct="0">
              <a:spcBef>
                <a:spcPct val="20000"/>
              </a:spcBef>
              <a:buSzPct val="100000"/>
              <a:buFont typeface="Wingdings" pitchFamily="2" charset="2"/>
              <a:buNone/>
            </a:pPr>
            <a:endParaRPr lang="en-US" sz="900" b="1" dirty="0">
              <a:ea typeface="MS PGothic" charset="-128"/>
            </a:endParaRPr>
          </a:p>
        </p:txBody>
      </p:sp>
      <p:sp>
        <p:nvSpPr>
          <p:cNvPr id="30" name="AcnBodyText_ID_307207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 rot="-5400000">
            <a:off x="-765980" y="4138475"/>
            <a:ext cx="3122705" cy="2236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1400" b="1" dirty="0"/>
              <a:t>Increasing Impact for Beneficiaries</a:t>
            </a:r>
          </a:p>
        </p:txBody>
      </p:sp>
      <p:sp>
        <p:nvSpPr>
          <p:cNvPr id="33" name="Slide Number Placeholder 3"/>
          <p:cNvSpPr txBox="1">
            <a:spLocks/>
          </p:cNvSpPr>
          <p:nvPr/>
        </p:nvSpPr>
        <p:spPr>
          <a:xfrm>
            <a:off x="7524328" y="6248400"/>
            <a:ext cx="1219200" cy="4762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5F2C08-B6F3-4FA1-A942-B6DDCBDED5D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technology </a:t>
            </a:r>
            <a:r>
              <a:rPr lang="en-US" dirty="0" smtClean="0"/>
              <a:t>budget is counter to the strategic impact</a:t>
            </a:r>
            <a:endParaRPr lang="en-US" dirty="0"/>
          </a:p>
        </p:txBody>
      </p:sp>
      <p:sp>
        <p:nvSpPr>
          <p:cNvPr id="4" name="Freeform 5"/>
          <p:cNvSpPr>
            <a:spLocks/>
          </p:cNvSpPr>
          <p:nvPr/>
        </p:nvSpPr>
        <p:spPr bwMode="auto">
          <a:xfrm rot="10800000">
            <a:off x="148431" y="1910465"/>
            <a:ext cx="5663654" cy="861715"/>
          </a:xfrm>
          <a:custGeom>
            <a:avLst/>
            <a:gdLst>
              <a:gd name="T0" fmla="*/ 2147483647 w 2676"/>
              <a:gd name="T1" fmla="*/ 0 h 484"/>
              <a:gd name="T2" fmla="*/ 0 w 2676"/>
              <a:gd name="T3" fmla="*/ 2147483647 h 484"/>
              <a:gd name="T4" fmla="*/ 2147483647 w 2676"/>
              <a:gd name="T5" fmla="*/ 2147483647 h 484"/>
              <a:gd name="T6" fmla="*/ 2147483647 w 2676"/>
              <a:gd name="T7" fmla="*/ 0 h 484"/>
              <a:gd name="T8" fmla="*/ 2147483647 w 2676"/>
              <a:gd name="T9" fmla="*/ 0 h 4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76"/>
              <a:gd name="T16" fmla="*/ 0 h 484"/>
              <a:gd name="T17" fmla="*/ 2676 w 2676"/>
              <a:gd name="T18" fmla="*/ 484 h 4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76" h="484">
                <a:moveTo>
                  <a:pt x="271" y="0"/>
                </a:moveTo>
                <a:lnTo>
                  <a:pt x="0" y="483"/>
                </a:lnTo>
                <a:lnTo>
                  <a:pt x="2675" y="483"/>
                </a:lnTo>
                <a:lnTo>
                  <a:pt x="2404" y="0"/>
                </a:lnTo>
                <a:lnTo>
                  <a:pt x="271" y="0"/>
                </a:lnTo>
              </a:path>
            </a:pathLst>
          </a:custGeom>
          <a:solidFill>
            <a:srgbClr val="969696"/>
          </a:solidFill>
          <a:ln w="6350" cap="rnd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lIns="45718" tIns="45718" rIns="45718" bIns="45718"/>
          <a:lstStyle/>
          <a:p>
            <a:endParaRPr lang="en-US"/>
          </a:p>
        </p:txBody>
      </p:sp>
      <p:sp>
        <p:nvSpPr>
          <p:cNvPr id="5" name="Freeform 6"/>
          <p:cNvSpPr>
            <a:spLocks/>
          </p:cNvSpPr>
          <p:nvPr/>
        </p:nvSpPr>
        <p:spPr bwMode="auto">
          <a:xfrm rot="10800000">
            <a:off x="1986829" y="4646768"/>
            <a:ext cx="1986855" cy="1493490"/>
          </a:xfrm>
          <a:custGeom>
            <a:avLst/>
            <a:gdLst>
              <a:gd name="T0" fmla="*/ 0 w 939"/>
              <a:gd name="T1" fmla="*/ 2147483647 h 839"/>
              <a:gd name="T2" fmla="*/ 2147483647 w 939"/>
              <a:gd name="T3" fmla="*/ 2147483647 h 839"/>
              <a:gd name="T4" fmla="*/ 2147483647 w 939"/>
              <a:gd name="T5" fmla="*/ 0 h 839"/>
              <a:gd name="T6" fmla="*/ 0 w 939"/>
              <a:gd name="T7" fmla="*/ 2147483647 h 839"/>
              <a:gd name="T8" fmla="*/ 0 60000 65536"/>
              <a:gd name="T9" fmla="*/ 0 60000 65536"/>
              <a:gd name="T10" fmla="*/ 0 60000 65536"/>
              <a:gd name="T11" fmla="*/ 0 60000 65536"/>
              <a:gd name="T12" fmla="*/ 0 w 939"/>
              <a:gd name="T13" fmla="*/ 0 h 839"/>
              <a:gd name="T14" fmla="*/ 939 w 939"/>
              <a:gd name="T15" fmla="*/ 839 h 8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9" h="839">
                <a:moveTo>
                  <a:pt x="0" y="838"/>
                </a:moveTo>
                <a:lnTo>
                  <a:pt x="938" y="838"/>
                </a:lnTo>
                <a:lnTo>
                  <a:pt x="469" y="0"/>
                </a:lnTo>
                <a:lnTo>
                  <a:pt x="0" y="838"/>
                </a:lnTo>
              </a:path>
            </a:pathLst>
          </a:custGeom>
          <a:solidFill>
            <a:srgbClr val="EAEAEA"/>
          </a:solidFill>
          <a:ln w="6350" cap="rnd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lIns="45718" tIns="45718" rIns="45718" bIns="45718"/>
          <a:lstStyle/>
          <a:p>
            <a:endParaRPr lang="en-US"/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 rot="10800000">
            <a:off x="1355054" y="3710664"/>
            <a:ext cx="3250406" cy="951012"/>
          </a:xfrm>
          <a:custGeom>
            <a:avLst/>
            <a:gdLst>
              <a:gd name="T0" fmla="*/ 0 w 1536"/>
              <a:gd name="T1" fmla="*/ 2147483647 h 533"/>
              <a:gd name="T2" fmla="*/ 2147483647 w 1536"/>
              <a:gd name="T3" fmla="*/ 2147483647 h 533"/>
              <a:gd name="T4" fmla="*/ 2147483647 w 1536"/>
              <a:gd name="T5" fmla="*/ 0 h 533"/>
              <a:gd name="T6" fmla="*/ 2147483647 w 1536"/>
              <a:gd name="T7" fmla="*/ 0 h 533"/>
              <a:gd name="T8" fmla="*/ 0 w 1536"/>
              <a:gd name="T9" fmla="*/ 2147483647 h 5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6"/>
              <a:gd name="T16" fmla="*/ 0 h 533"/>
              <a:gd name="T17" fmla="*/ 1536 w 1536"/>
              <a:gd name="T18" fmla="*/ 533 h 5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6" h="533">
                <a:moveTo>
                  <a:pt x="0" y="532"/>
                </a:moveTo>
                <a:lnTo>
                  <a:pt x="1535" y="532"/>
                </a:lnTo>
                <a:lnTo>
                  <a:pt x="1237" y="0"/>
                </a:lnTo>
                <a:lnTo>
                  <a:pt x="299" y="0"/>
                </a:lnTo>
                <a:lnTo>
                  <a:pt x="0" y="532"/>
                </a:lnTo>
              </a:path>
            </a:pathLst>
          </a:custGeom>
          <a:solidFill>
            <a:srgbClr val="DDDDDD"/>
          </a:solidFill>
          <a:ln w="6350" cap="rnd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lIns="45718" tIns="45718" rIns="45718" bIns="45718"/>
          <a:lstStyle/>
          <a:p>
            <a:endParaRPr lang="en-US"/>
          </a:p>
        </p:txBody>
      </p:sp>
      <p:sp>
        <p:nvSpPr>
          <p:cNvPr id="7" name="Freeform 8"/>
          <p:cNvSpPr>
            <a:spLocks/>
          </p:cNvSpPr>
          <p:nvPr/>
        </p:nvSpPr>
        <p:spPr bwMode="auto">
          <a:xfrm rot="10800000">
            <a:off x="721046" y="2774560"/>
            <a:ext cx="4516189" cy="952128"/>
          </a:xfrm>
          <a:custGeom>
            <a:avLst/>
            <a:gdLst>
              <a:gd name="T0" fmla="*/ 2147483647 w 2134"/>
              <a:gd name="T1" fmla="*/ 0 h 535"/>
              <a:gd name="T2" fmla="*/ 0 w 2134"/>
              <a:gd name="T3" fmla="*/ 2147483647 h 535"/>
              <a:gd name="T4" fmla="*/ 2147483647 w 2134"/>
              <a:gd name="T5" fmla="*/ 2147483647 h 535"/>
              <a:gd name="T6" fmla="*/ 2147483647 w 2134"/>
              <a:gd name="T7" fmla="*/ 0 h 535"/>
              <a:gd name="T8" fmla="*/ 2147483647 w 2134"/>
              <a:gd name="T9" fmla="*/ 0 h 5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34"/>
              <a:gd name="T16" fmla="*/ 0 h 535"/>
              <a:gd name="T17" fmla="*/ 2134 w 2134"/>
              <a:gd name="T18" fmla="*/ 535 h 5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34" h="535">
                <a:moveTo>
                  <a:pt x="299" y="0"/>
                </a:moveTo>
                <a:lnTo>
                  <a:pt x="0" y="534"/>
                </a:lnTo>
                <a:lnTo>
                  <a:pt x="2133" y="534"/>
                </a:lnTo>
                <a:lnTo>
                  <a:pt x="1834" y="0"/>
                </a:lnTo>
                <a:lnTo>
                  <a:pt x="299" y="0"/>
                </a:lnTo>
              </a:path>
            </a:pathLst>
          </a:custGeom>
          <a:solidFill>
            <a:srgbClr val="C0C0C0"/>
          </a:solidFill>
          <a:ln w="6350" cap="rnd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lIns="45718" tIns="45718" rIns="45718" bIns="45718"/>
          <a:lstStyle/>
          <a:p>
            <a:endParaRPr lang="en-US"/>
          </a:p>
        </p:txBody>
      </p:sp>
      <p:sp>
        <p:nvSpPr>
          <p:cNvPr id="8" name="AcnBodyText_ID_307217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2817699" y="5079396"/>
            <a:ext cx="269306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42665" indent="-342665" algn="ctr" eaLnBrk="0" hangingPunct="0">
              <a:spcBef>
                <a:spcPct val="20000"/>
              </a:spcBef>
            </a:pPr>
            <a:r>
              <a:rPr lang="en-US" sz="1400" b="1" dirty="0" smtClean="0">
                <a:cs typeface="ヒラギノ角ゴ ProN W3"/>
              </a:rPr>
              <a:t>HQ</a:t>
            </a:r>
            <a:endParaRPr lang="en-US" sz="1400" b="1" dirty="0">
              <a:cs typeface="ヒラギノ角ゴ ProN W3"/>
            </a:endParaRPr>
          </a:p>
        </p:txBody>
      </p:sp>
      <p:sp>
        <p:nvSpPr>
          <p:cNvPr id="9" name="AcnBodyText_ID_307217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2582570" y="4071284"/>
            <a:ext cx="788678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42665" indent="-342665" algn="ctr" eaLnBrk="0" hangingPunct="0">
              <a:spcBef>
                <a:spcPct val="20000"/>
              </a:spcBef>
            </a:pPr>
            <a:r>
              <a:rPr lang="en-US" sz="1400" b="1" dirty="0" smtClean="0">
                <a:cs typeface="ヒラギノ角ゴ ProN W3"/>
              </a:rPr>
              <a:t>DONORS</a:t>
            </a:r>
            <a:endParaRPr lang="en-US" sz="1400" b="1" dirty="0">
              <a:cs typeface="ヒラギノ角ゴ ProN W3"/>
            </a:endParaRPr>
          </a:p>
        </p:txBody>
      </p:sp>
      <p:sp>
        <p:nvSpPr>
          <p:cNvPr id="10" name="AcnBodyText_ID_307217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1607318" y="2990584"/>
            <a:ext cx="2693417" cy="4739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42665" indent="-342665" algn="ctr" eaLnBrk="0" hangingPunct="0">
              <a:spcBef>
                <a:spcPct val="20000"/>
              </a:spcBef>
            </a:pPr>
            <a:r>
              <a:rPr lang="en-US" sz="1400" b="1" dirty="0" smtClean="0">
                <a:cs typeface="ヒラギノ角ゴ ProN W3"/>
              </a:rPr>
              <a:t>FIELD</a:t>
            </a:r>
          </a:p>
          <a:p>
            <a:pPr marL="342665" indent="-342665" algn="ctr" eaLnBrk="0" hangingPunct="0">
              <a:spcBef>
                <a:spcPct val="20000"/>
              </a:spcBef>
            </a:pPr>
            <a:r>
              <a:rPr lang="en-US" sz="1400" b="1" dirty="0" smtClean="0">
                <a:cs typeface="ヒラギノ角ゴ ProN W3"/>
              </a:rPr>
              <a:t>Programs</a:t>
            </a:r>
            <a:endParaRPr lang="en-US" sz="1400" b="1" dirty="0">
              <a:cs typeface="ヒラギノ角ゴ ProN W3"/>
            </a:endParaRPr>
          </a:p>
        </p:txBody>
      </p:sp>
      <p:sp>
        <p:nvSpPr>
          <p:cNvPr id="11" name="AcnBodyText_ID_307217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1629642" y="2270504"/>
            <a:ext cx="2693417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42665" indent="-342665" algn="ctr" eaLnBrk="0" hangingPunct="0">
              <a:spcBef>
                <a:spcPct val="20000"/>
              </a:spcBef>
            </a:pPr>
            <a:r>
              <a:rPr lang="en-US" sz="1400" b="1" dirty="0" smtClean="0">
                <a:cs typeface="ヒラギノ角ゴ ProN W3"/>
              </a:rPr>
              <a:t>BENEFICIARY</a:t>
            </a:r>
            <a:endParaRPr lang="en-US" sz="1400" b="1" dirty="0">
              <a:cs typeface="ヒラギノ角ゴ ProN W3"/>
            </a:endParaRPr>
          </a:p>
        </p:txBody>
      </p:sp>
      <p:sp>
        <p:nvSpPr>
          <p:cNvPr id="17" name="AutoShape 14"/>
          <p:cNvSpPr>
            <a:spLocks/>
          </p:cNvSpPr>
          <p:nvPr/>
        </p:nvSpPr>
        <p:spPr bwMode="gray">
          <a:xfrm rot="10800000">
            <a:off x="8238330" y="1902202"/>
            <a:ext cx="366117" cy="2462901"/>
          </a:xfrm>
          <a:prstGeom prst="leftBrace">
            <a:avLst>
              <a:gd name="adj1" fmla="val 4664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71996" tIns="71996" rIns="71996" bIns="71996" anchor="ctr"/>
          <a:lstStyle/>
          <a:p>
            <a:pPr algn="ctr"/>
            <a:endParaRPr lang="en-US">
              <a:cs typeface="ヒラギノ角ゴ ProN W3"/>
            </a:endParaRPr>
          </a:p>
        </p:txBody>
      </p:sp>
      <p:sp>
        <p:nvSpPr>
          <p:cNvPr id="18" name="AcnBodyText_ID_531484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6684559" y="2023217"/>
            <a:ext cx="1631857" cy="5416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42665" indent="-342665" algn="ctr" eaLnBrk="0" hangingPunct="0">
              <a:spcBef>
                <a:spcPct val="20000"/>
              </a:spcBef>
            </a:pPr>
            <a:r>
              <a:rPr lang="en-US" sz="1600" b="1" dirty="0" smtClean="0">
                <a:solidFill>
                  <a:srgbClr val="FF0000"/>
                </a:solidFill>
                <a:cs typeface="ヒラギノ角ゴ ProN W3"/>
              </a:rPr>
              <a:t>Zone of Greatest</a:t>
            </a:r>
          </a:p>
          <a:p>
            <a:pPr marL="342665" indent="-342665" algn="ctr" eaLnBrk="0" hangingPunct="0">
              <a:spcBef>
                <a:spcPct val="20000"/>
              </a:spcBef>
            </a:pPr>
            <a:r>
              <a:rPr lang="en-US" sz="1600" b="1" dirty="0" smtClean="0">
                <a:solidFill>
                  <a:srgbClr val="FF0000"/>
                </a:solidFill>
                <a:cs typeface="ヒラギノ角ゴ ProN W3"/>
              </a:rPr>
              <a:t>Digital Impact</a:t>
            </a:r>
            <a:endParaRPr lang="en-US" sz="1600" b="1" dirty="0">
              <a:solidFill>
                <a:srgbClr val="FF0000"/>
              </a:solidFill>
              <a:cs typeface="ヒラギノ角ゴ ProN W3"/>
            </a:endParaRPr>
          </a:p>
        </p:txBody>
      </p:sp>
      <p:sp>
        <p:nvSpPr>
          <p:cNvPr id="19" name="Freeform 5"/>
          <p:cNvSpPr>
            <a:spLocks/>
          </p:cNvSpPr>
          <p:nvPr/>
        </p:nvSpPr>
        <p:spPr bwMode="auto">
          <a:xfrm>
            <a:off x="3444850" y="5301208"/>
            <a:ext cx="5663654" cy="861715"/>
          </a:xfrm>
          <a:custGeom>
            <a:avLst/>
            <a:gdLst>
              <a:gd name="T0" fmla="*/ 2147483647 w 2676"/>
              <a:gd name="T1" fmla="*/ 0 h 484"/>
              <a:gd name="T2" fmla="*/ 0 w 2676"/>
              <a:gd name="T3" fmla="*/ 2147483647 h 484"/>
              <a:gd name="T4" fmla="*/ 2147483647 w 2676"/>
              <a:gd name="T5" fmla="*/ 2147483647 h 484"/>
              <a:gd name="T6" fmla="*/ 2147483647 w 2676"/>
              <a:gd name="T7" fmla="*/ 0 h 484"/>
              <a:gd name="T8" fmla="*/ 2147483647 w 2676"/>
              <a:gd name="T9" fmla="*/ 0 h 4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76"/>
              <a:gd name="T16" fmla="*/ 0 h 484"/>
              <a:gd name="T17" fmla="*/ 2676 w 2676"/>
              <a:gd name="T18" fmla="*/ 484 h 4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76" h="484">
                <a:moveTo>
                  <a:pt x="271" y="0"/>
                </a:moveTo>
                <a:lnTo>
                  <a:pt x="0" y="483"/>
                </a:lnTo>
                <a:lnTo>
                  <a:pt x="2675" y="483"/>
                </a:lnTo>
                <a:lnTo>
                  <a:pt x="2404" y="0"/>
                </a:lnTo>
                <a:lnTo>
                  <a:pt x="271" y="0"/>
                </a:lnTo>
              </a:path>
            </a:pathLst>
          </a:custGeom>
          <a:solidFill>
            <a:srgbClr val="969696"/>
          </a:solidFill>
          <a:ln w="6350" cap="rnd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lIns="45718" tIns="45718" rIns="45718" bIns="45718"/>
          <a:lstStyle/>
          <a:p>
            <a:endParaRPr lang="en-US"/>
          </a:p>
        </p:txBody>
      </p:sp>
      <p:sp>
        <p:nvSpPr>
          <p:cNvPr id="20" name="Freeform 6"/>
          <p:cNvSpPr>
            <a:spLocks/>
          </p:cNvSpPr>
          <p:nvPr/>
        </p:nvSpPr>
        <p:spPr bwMode="auto">
          <a:xfrm>
            <a:off x="5282034" y="1916832"/>
            <a:ext cx="1986855" cy="1493490"/>
          </a:xfrm>
          <a:custGeom>
            <a:avLst/>
            <a:gdLst>
              <a:gd name="T0" fmla="*/ 0 w 939"/>
              <a:gd name="T1" fmla="*/ 2147483647 h 839"/>
              <a:gd name="T2" fmla="*/ 2147483647 w 939"/>
              <a:gd name="T3" fmla="*/ 2147483647 h 839"/>
              <a:gd name="T4" fmla="*/ 2147483647 w 939"/>
              <a:gd name="T5" fmla="*/ 0 h 839"/>
              <a:gd name="T6" fmla="*/ 0 w 939"/>
              <a:gd name="T7" fmla="*/ 2147483647 h 839"/>
              <a:gd name="T8" fmla="*/ 0 60000 65536"/>
              <a:gd name="T9" fmla="*/ 0 60000 65536"/>
              <a:gd name="T10" fmla="*/ 0 60000 65536"/>
              <a:gd name="T11" fmla="*/ 0 60000 65536"/>
              <a:gd name="T12" fmla="*/ 0 w 939"/>
              <a:gd name="T13" fmla="*/ 0 h 839"/>
              <a:gd name="T14" fmla="*/ 939 w 939"/>
              <a:gd name="T15" fmla="*/ 839 h 8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9" h="839">
                <a:moveTo>
                  <a:pt x="0" y="838"/>
                </a:moveTo>
                <a:lnTo>
                  <a:pt x="938" y="838"/>
                </a:lnTo>
                <a:lnTo>
                  <a:pt x="469" y="0"/>
                </a:lnTo>
                <a:lnTo>
                  <a:pt x="0" y="838"/>
                </a:lnTo>
              </a:path>
            </a:pathLst>
          </a:custGeom>
          <a:solidFill>
            <a:srgbClr val="EAEAEA"/>
          </a:solidFill>
          <a:ln w="6350" cap="rnd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lIns="45718" tIns="45718" rIns="45718" bIns="45718"/>
          <a:lstStyle/>
          <a:p>
            <a:endParaRPr lang="en-US"/>
          </a:p>
        </p:txBody>
      </p:sp>
      <p:sp>
        <p:nvSpPr>
          <p:cNvPr id="21" name="Freeform 7"/>
          <p:cNvSpPr>
            <a:spLocks/>
          </p:cNvSpPr>
          <p:nvPr/>
        </p:nvSpPr>
        <p:spPr bwMode="auto">
          <a:xfrm>
            <a:off x="4650259" y="3405857"/>
            <a:ext cx="3250406" cy="951012"/>
          </a:xfrm>
          <a:custGeom>
            <a:avLst/>
            <a:gdLst>
              <a:gd name="T0" fmla="*/ 0 w 1536"/>
              <a:gd name="T1" fmla="*/ 2147483647 h 533"/>
              <a:gd name="T2" fmla="*/ 2147483647 w 1536"/>
              <a:gd name="T3" fmla="*/ 2147483647 h 533"/>
              <a:gd name="T4" fmla="*/ 2147483647 w 1536"/>
              <a:gd name="T5" fmla="*/ 0 h 533"/>
              <a:gd name="T6" fmla="*/ 2147483647 w 1536"/>
              <a:gd name="T7" fmla="*/ 0 h 533"/>
              <a:gd name="T8" fmla="*/ 0 w 1536"/>
              <a:gd name="T9" fmla="*/ 2147483647 h 5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6"/>
              <a:gd name="T16" fmla="*/ 0 h 533"/>
              <a:gd name="T17" fmla="*/ 1536 w 1536"/>
              <a:gd name="T18" fmla="*/ 533 h 5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6" h="533">
                <a:moveTo>
                  <a:pt x="0" y="532"/>
                </a:moveTo>
                <a:lnTo>
                  <a:pt x="1535" y="532"/>
                </a:lnTo>
                <a:lnTo>
                  <a:pt x="1237" y="0"/>
                </a:lnTo>
                <a:lnTo>
                  <a:pt x="299" y="0"/>
                </a:lnTo>
                <a:lnTo>
                  <a:pt x="0" y="532"/>
                </a:lnTo>
              </a:path>
            </a:pathLst>
          </a:custGeom>
          <a:solidFill>
            <a:srgbClr val="DDDDDD"/>
          </a:solidFill>
          <a:ln w="6350" cap="rnd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lIns="45718" tIns="45718" rIns="45718" bIns="45718"/>
          <a:lstStyle/>
          <a:p>
            <a:endParaRPr lang="en-US"/>
          </a:p>
        </p:txBody>
      </p:sp>
      <p:sp>
        <p:nvSpPr>
          <p:cNvPr id="22" name="Freeform 8"/>
          <p:cNvSpPr>
            <a:spLocks/>
          </p:cNvSpPr>
          <p:nvPr/>
        </p:nvSpPr>
        <p:spPr bwMode="auto">
          <a:xfrm>
            <a:off x="4016251" y="4350171"/>
            <a:ext cx="4516189" cy="952128"/>
          </a:xfrm>
          <a:custGeom>
            <a:avLst/>
            <a:gdLst>
              <a:gd name="T0" fmla="*/ 2147483647 w 2134"/>
              <a:gd name="T1" fmla="*/ 0 h 535"/>
              <a:gd name="T2" fmla="*/ 0 w 2134"/>
              <a:gd name="T3" fmla="*/ 2147483647 h 535"/>
              <a:gd name="T4" fmla="*/ 2147483647 w 2134"/>
              <a:gd name="T5" fmla="*/ 2147483647 h 535"/>
              <a:gd name="T6" fmla="*/ 2147483647 w 2134"/>
              <a:gd name="T7" fmla="*/ 0 h 535"/>
              <a:gd name="T8" fmla="*/ 2147483647 w 2134"/>
              <a:gd name="T9" fmla="*/ 0 h 5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34"/>
              <a:gd name="T16" fmla="*/ 0 h 535"/>
              <a:gd name="T17" fmla="*/ 2134 w 2134"/>
              <a:gd name="T18" fmla="*/ 535 h 5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34" h="535">
                <a:moveTo>
                  <a:pt x="299" y="0"/>
                </a:moveTo>
                <a:lnTo>
                  <a:pt x="0" y="534"/>
                </a:lnTo>
                <a:lnTo>
                  <a:pt x="2133" y="534"/>
                </a:lnTo>
                <a:lnTo>
                  <a:pt x="1834" y="0"/>
                </a:lnTo>
                <a:lnTo>
                  <a:pt x="299" y="0"/>
                </a:lnTo>
              </a:path>
            </a:pathLst>
          </a:custGeom>
          <a:solidFill>
            <a:srgbClr val="C0C0C0"/>
          </a:solidFill>
          <a:ln w="6350" cap="rnd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lIns="45718" tIns="45718" rIns="45718" bIns="45718"/>
          <a:lstStyle/>
          <a:p>
            <a:endParaRPr lang="en-US"/>
          </a:p>
        </p:txBody>
      </p:sp>
      <p:sp>
        <p:nvSpPr>
          <p:cNvPr id="23" name="AcnBodyText_ID_307217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>
            <a:off x="5204804" y="5488707"/>
            <a:ext cx="2085506" cy="4739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42665" indent="-342665" algn="ctr" eaLnBrk="0" hangingPunct="0">
              <a:spcBef>
                <a:spcPct val="20000"/>
              </a:spcBef>
            </a:pPr>
            <a:r>
              <a:rPr lang="en-US" sz="1400" b="1" dirty="0">
                <a:cs typeface="ヒラギノ角ゴ ProN W3"/>
              </a:rPr>
              <a:t>FOUNDATIONAL</a:t>
            </a:r>
          </a:p>
          <a:p>
            <a:pPr marL="342665" indent="-342665" algn="ctr" eaLnBrk="0" hangingPunct="0">
              <a:spcBef>
                <a:spcPct val="20000"/>
              </a:spcBef>
            </a:pPr>
            <a:r>
              <a:rPr lang="en-US" sz="1400" b="1" dirty="0">
                <a:cs typeface="ヒラギノ角ゴ ProN W3"/>
              </a:rPr>
              <a:t>“Keeping the Lights On”</a:t>
            </a:r>
          </a:p>
        </p:txBody>
      </p:sp>
      <p:sp>
        <p:nvSpPr>
          <p:cNvPr id="24" name="AcnBodyText_ID_307217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4925591" y="4620295"/>
            <a:ext cx="2693045" cy="4739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42665" indent="-342665" algn="ctr" eaLnBrk="0" hangingPunct="0">
              <a:spcBef>
                <a:spcPct val="20000"/>
              </a:spcBef>
            </a:pPr>
            <a:r>
              <a:rPr lang="en-US" sz="1400" b="1" dirty="0">
                <a:cs typeface="ヒラギノ角ゴ ProN W3"/>
              </a:rPr>
              <a:t>OPERATIONAL</a:t>
            </a:r>
          </a:p>
          <a:p>
            <a:pPr marL="342665" indent="-342665" algn="ctr" eaLnBrk="0" hangingPunct="0">
              <a:spcBef>
                <a:spcPct val="20000"/>
              </a:spcBef>
            </a:pPr>
            <a:r>
              <a:rPr lang="en-US" sz="1400" b="1" dirty="0">
                <a:cs typeface="ヒラギノ角ゴ ProN W3"/>
              </a:rPr>
              <a:t>“Helping the Organization Run”</a:t>
            </a:r>
          </a:p>
        </p:txBody>
      </p:sp>
      <p:sp>
        <p:nvSpPr>
          <p:cNvPr id="25" name="AcnBodyText_ID_307217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4902523" y="3707234"/>
            <a:ext cx="2693417" cy="4739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42665" indent="-342665" algn="ctr" eaLnBrk="0" hangingPunct="0">
              <a:spcBef>
                <a:spcPct val="20000"/>
              </a:spcBef>
            </a:pPr>
            <a:r>
              <a:rPr lang="en-US" sz="1400" b="1" dirty="0">
                <a:cs typeface="ヒラギノ角ゴ ProN W3"/>
              </a:rPr>
              <a:t>PROGRAM</a:t>
            </a:r>
          </a:p>
          <a:p>
            <a:pPr marL="342665" indent="-342665" algn="ctr" eaLnBrk="0" hangingPunct="0">
              <a:spcBef>
                <a:spcPct val="20000"/>
              </a:spcBef>
            </a:pPr>
            <a:r>
              <a:rPr lang="en-US" sz="1400" b="1" dirty="0">
                <a:cs typeface="ヒラギノ角ゴ ProN W3"/>
              </a:rPr>
              <a:t>“Improving Program Delivery”</a:t>
            </a:r>
          </a:p>
        </p:txBody>
      </p:sp>
      <p:sp>
        <p:nvSpPr>
          <p:cNvPr id="26" name="AcnBodyText_ID_307217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4924847" y="2871192"/>
            <a:ext cx="2693417" cy="4739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42665" indent="-342665" algn="ctr" eaLnBrk="0" hangingPunct="0">
              <a:spcBef>
                <a:spcPct val="20000"/>
              </a:spcBef>
            </a:pPr>
            <a:r>
              <a:rPr lang="en-US" sz="1400" b="1" dirty="0">
                <a:cs typeface="ヒラギノ角ゴ ProN W3"/>
              </a:rPr>
              <a:t>BENEFICIARY</a:t>
            </a:r>
          </a:p>
          <a:p>
            <a:pPr marL="342665" indent="-342665" algn="ctr" eaLnBrk="0" hangingPunct="0">
              <a:spcBef>
                <a:spcPct val="20000"/>
              </a:spcBef>
            </a:pPr>
            <a:r>
              <a:rPr lang="en-US" sz="1400" b="1" dirty="0">
                <a:cs typeface="ヒラギノ角ゴ ProN W3"/>
              </a:rPr>
              <a:t>“Differentiating”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623476" y="6309320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IT Budget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79712" y="6300028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IT Customers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4624"/>
            <a:ext cx="8258175" cy="6816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403648" y="836712"/>
            <a:ext cx="5228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Survey to 330 Nonprofit IT Leaders, April 2012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IFRC - The IT Portfolio for the Next 5 Years</a:t>
            </a:r>
            <a:endParaRPr lang="en-GB" dirty="0"/>
          </a:p>
        </p:txBody>
      </p:sp>
      <p:pic>
        <p:nvPicPr>
          <p:cNvPr id="179202" name="Picture 2"/>
          <p:cNvPicPr>
            <a:picLocks noChangeAspect="1" noChangeArrowheads="1"/>
          </p:cNvPicPr>
          <p:nvPr/>
        </p:nvPicPr>
        <p:blipFill>
          <a:blip r:embed="rId3" cstate="print"/>
          <a:srcRect l="29675" t="3036" r="1674" b="5881"/>
          <a:stretch>
            <a:fillRect/>
          </a:stretch>
        </p:blipFill>
        <p:spPr bwMode="auto">
          <a:xfrm>
            <a:off x="1475656" y="1700808"/>
            <a:ext cx="5904656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82352" y="2636912"/>
            <a:ext cx="7434064" cy="1143000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Disruptive Innovation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7524328" y="6248400"/>
            <a:ext cx="1219200" cy="4762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5F2C08-B6F3-4FA1-A942-B6DDCBDED5D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676400"/>
            <a:ext cx="7283152" cy="4632920"/>
          </a:xfrm>
        </p:spPr>
        <p:txBody>
          <a:bodyPr/>
          <a:lstStyle/>
          <a:p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	“A disruptive innovation is an innovation that helps create a new market and value network, and eventually goes on to disrupt an existing market and value network”</a:t>
            </a:r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115616" y="2204864"/>
            <a:ext cx="0" cy="2160240"/>
          </a:xfrm>
          <a:prstGeom prst="line">
            <a:avLst/>
          </a:prstGeom>
          <a:ln w="76200">
            <a:solidFill>
              <a:schemeClr val="accent5">
                <a:lumMod val="40000"/>
                <a:lumOff val="60000"/>
                <a:alpha val="63137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 txBox="1">
            <a:spLocks/>
          </p:cNvSpPr>
          <p:nvPr/>
        </p:nvSpPr>
        <p:spPr>
          <a:xfrm>
            <a:off x="7524328" y="6248400"/>
            <a:ext cx="1219200" cy="4762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5F2C08-B6F3-4FA1-A942-B6DDCBDED5D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Disruptive Innovation and the Music Industry</a:t>
            </a:r>
            <a:endParaRPr lang="en-GB" dirty="0"/>
          </a:p>
        </p:txBody>
      </p:sp>
      <p:pic>
        <p:nvPicPr>
          <p:cNvPr id="2050" name="Picture 2" descr="Music Indust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556792"/>
            <a:ext cx="7358063" cy="52030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 Brief Introduction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772816"/>
            <a:ext cx="7292280" cy="3916362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 dirty="0" smtClean="0"/>
              <a:t>13 Years on Wall Street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10 Years in management consulting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12 years in NGOs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Global CIO at IFRC in Geneva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Former CIO at STC/US &amp; UK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Co-founder and Chairman of NetHope.org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Publications at </a:t>
            </a:r>
            <a:r>
              <a:rPr lang="en-US" sz="2400" dirty="0" smtClean="0">
                <a:hlinkClick r:id="rId3"/>
              </a:rPr>
              <a:t>www.eghapp.com</a:t>
            </a:r>
            <a:r>
              <a:rPr lang="en-US" sz="2400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Connect with me via LinkedIn</a:t>
            </a:r>
          </a:p>
          <a:p>
            <a:pPr lvl="1">
              <a:buNone/>
            </a:pPr>
            <a:r>
              <a:rPr lang="en-US" i="1" dirty="0" smtClean="0"/>
              <a:t> </a:t>
            </a:r>
            <a:endParaRPr lang="en-GB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32" name="Picture 12" descr="https://encrypted-tbn0.google.com/images?q=tbn:ANd9GcTeGPKsqZNj2OJKtoGoGOknml4HdKNXZ-7l0jBBi3F5xKT2Xn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9400" y="2276872"/>
            <a:ext cx="1463040" cy="1463040"/>
          </a:xfrm>
          <a:prstGeom prst="rect">
            <a:avLst/>
          </a:prstGeom>
          <a:noFill/>
        </p:spPr>
      </p:pic>
      <p:pic>
        <p:nvPicPr>
          <p:cNvPr id="56330" name="Picture 10" descr="https://encrypted-tbn2.google.com/images?q=tbn:ANd9GcQ8aLJP1JeyLgAYRXIR7zigzoMsdrgxZ3fGmW78PyMGerVd1TYwFA"/>
          <p:cNvPicPr>
            <a:picLocks noChangeAspect="1" noChangeArrowheads="1"/>
          </p:cNvPicPr>
          <p:nvPr/>
        </p:nvPicPr>
        <p:blipFill>
          <a:blip r:embed="rId4" cstate="print"/>
          <a:srcRect l="7848" t="17280" r="11060" b="13601"/>
          <a:stretch>
            <a:fillRect/>
          </a:stretch>
        </p:blipFill>
        <p:spPr bwMode="auto">
          <a:xfrm>
            <a:off x="5724128" y="2132856"/>
            <a:ext cx="1674186" cy="9361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Phones as Disruptive Technology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43154" y="6383069"/>
            <a:ext cx="6541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From Jonathan </a:t>
            </a:r>
            <a:r>
              <a:rPr lang="en-US" i="1" dirty="0" err="1" smtClean="0"/>
              <a:t>Boutelle</a:t>
            </a:r>
            <a:r>
              <a:rPr lang="en-US" i="1" dirty="0" smtClean="0"/>
              <a:t>, Co-Founder and CTO of </a:t>
            </a:r>
            <a:r>
              <a:rPr lang="en-US" i="1" dirty="0" err="1" smtClean="0"/>
              <a:t>Slideshare</a:t>
            </a:r>
            <a:r>
              <a:rPr lang="en-US" i="1" dirty="0" smtClean="0"/>
              <a:t> </a:t>
            </a:r>
          </a:p>
          <a:p>
            <a:endParaRPr lang="en-US" i="1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7524328" y="6248400"/>
            <a:ext cx="1219200" cy="4762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5F2C08-B6F3-4FA1-A942-B6DDCBDED5D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56324" name="Picture 4" descr="https://encrypted-tbn3.google.com/images?q=tbn:ANd9GcRqA4Slgj_Fn-uh39v91Y0WmdRU-PTki6sfMpkh2vGixK-Iu2EJ"/>
          <p:cNvPicPr>
            <a:picLocks noChangeAspect="1" noChangeArrowheads="1"/>
          </p:cNvPicPr>
          <p:nvPr/>
        </p:nvPicPr>
        <p:blipFill>
          <a:blip r:embed="rId5" cstate="print"/>
          <a:srcRect l="24095" r="18678"/>
          <a:stretch>
            <a:fillRect/>
          </a:stretch>
        </p:blipFill>
        <p:spPr bwMode="auto">
          <a:xfrm>
            <a:off x="755574" y="1916832"/>
            <a:ext cx="2809826" cy="3931920"/>
          </a:xfrm>
          <a:prstGeom prst="rect">
            <a:avLst/>
          </a:prstGeom>
          <a:noFill/>
        </p:spPr>
      </p:pic>
      <p:pic>
        <p:nvPicPr>
          <p:cNvPr id="56326" name="Picture 6" descr="https://encrypted-tbn0.google.com/images?q=tbn:ANd9GcT-Aot0wYrCoeOKD50fNOlcIkOVFVRMgqdurDnsoR3CgdpTa88g"/>
          <p:cNvPicPr>
            <a:picLocks noChangeAspect="1" noChangeArrowheads="1"/>
          </p:cNvPicPr>
          <p:nvPr/>
        </p:nvPicPr>
        <p:blipFill>
          <a:blip r:embed="rId6" cstate="print"/>
          <a:srcRect l="18529" r="18472"/>
          <a:stretch>
            <a:fillRect/>
          </a:stretch>
        </p:blipFill>
        <p:spPr bwMode="auto">
          <a:xfrm>
            <a:off x="4644008" y="1844824"/>
            <a:ext cx="806491" cy="128016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724128" y="1700808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haroni" pitchFamily="2" charset="-79"/>
                <a:cs typeface="Aharoni" pitchFamily="2" charset="-79"/>
              </a:rPr>
              <a:t>Travel agent</a:t>
            </a:r>
            <a:endParaRPr lang="en-US" sz="24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6328" name="Picture 8" descr="https://encrypted-tbn2.google.com/images?q=tbn:ANd9GcQeWXwOkqumjUQXRmPtAEMTetYHxDM00bT2kJIXer7QUtuQRqzKu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3284984"/>
            <a:ext cx="936104" cy="1216460"/>
          </a:xfrm>
          <a:prstGeom prst="rect">
            <a:avLst/>
          </a:prstGeom>
          <a:noFill/>
        </p:spPr>
      </p:pic>
      <p:pic>
        <p:nvPicPr>
          <p:cNvPr id="56334" name="Picture 14" descr="https://encrypted-tbn1.google.com/images?q=tbn:ANd9GcQynDjp3A0he7WvIevBElbRiCtrSxEMRWlg9PaTNFzJcyTPmsbQ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9992" y="4653136"/>
            <a:ext cx="1512168" cy="968648"/>
          </a:xfrm>
          <a:prstGeom prst="rect">
            <a:avLst/>
          </a:prstGeom>
          <a:noFill/>
        </p:spPr>
      </p:pic>
      <p:pic>
        <p:nvPicPr>
          <p:cNvPr id="56336" name="Picture 16" descr="https://encrypted-tbn3.google.com/images?q=tbn:ANd9GcRamJ_AlxeYl3T0T6R7KpPaqYeM6AdzYozctctl-w5Z3d45-tyVLA"/>
          <p:cNvPicPr>
            <a:picLocks noChangeAspect="1" noChangeArrowheads="1"/>
          </p:cNvPicPr>
          <p:nvPr/>
        </p:nvPicPr>
        <p:blipFill>
          <a:blip r:embed="rId9" cstate="print"/>
          <a:srcRect l="6968" t="6517" r="9421" b="8760"/>
          <a:stretch>
            <a:fillRect/>
          </a:stretch>
        </p:blipFill>
        <p:spPr bwMode="auto">
          <a:xfrm>
            <a:off x="6300192" y="3943320"/>
            <a:ext cx="1519311" cy="16459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691680" y="350838"/>
            <a:ext cx="7200800" cy="1143000"/>
          </a:xfrm>
        </p:spPr>
        <p:txBody>
          <a:bodyPr/>
          <a:lstStyle/>
          <a:p>
            <a:pPr eaLnBrk="1" hangingPunct="1"/>
            <a:r>
              <a:rPr lang="en-US" sz="3200" b="1" dirty="0" smtClean="0"/>
              <a:t>Some Potential Disruptive Themes?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611560" y="1676400"/>
            <a:ext cx="8075240" cy="4632920"/>
          </a:xfrm>
        </p:spPr>
        <p:txBody>
          <a:bodyPr/>
          <a:lstStyle/>
          <a:p>
            <a:pPr marL="457200" indent="-457200" eaLnBrk="1" hangingPunct="1">
              <a:spcBef>
                <a:spcPts val="1200"/>
              </a:spcBef>
              <a:buClr>
                <a:schemeClr val="tx1">
                  <a:lumMod val="95000"/>
                  <a:lumOff val="5000"/>
                </a:schemeClr>
              </a:buClr>
              <a:buFont typeface="Arial" pitchFamily="34" charset="0"/>
              <a:buChar char="•"/>
            </a:pPr>
            <a:r>
              <a:rPr lang="en-US" sz="2800" dirty="0" smtClean="0"/>
              <a:t>In-country corporations and the rise of CSR</a:t>
            </a:r>
          </a:p>
          <a:p>
            <a:pPr marL="457200" indent="-457200" eaLnBrk="1" hangingPunct="1">
              <a:spcBef>
                <a:spcPts val="1200"/>
              </a:spcBef>
              <a:buClr>
                <a:schemeClr val="tx1">
                  <a:lumMod val="95000"/>
                  <a:lumOff val="5000"/>
                </a:schemeClr>
              </a:buClr>
              <a:buFont typeface="Arial" pitchFamily="34" charset="0"/>
              <a:buChar char="•"/>
            </a:pPr>
            <a:r>
              <a:rPr lang="en-US" sz="2800" dirty="0" smtClean="0"/>
              <a:t>Beneficiary-driven programs</a:t>
            </a:r>
          </a:p>
          <a:p>
            <a:pPr marL="457200" indent="-457200" eaLnBrk="1" hangingPunct="1">
              <a:spcBef>
                <a:spcPts val="1200"/>
              </a:spcBef>
              <a:buClr>
                <a:schemeClr val="tx1">
                  <a:lumMod val="95000"/>
                  <a:lumOff val="5000"/>
                </a:schemeClr>
              </a:buClr>
              <a:buFont typeface="Arial" pitchFamily="34" charset="0"/>
              <a:buChar char="•"/>
            </a:pPr>
            <a:r>
              <a:rPr lang="en-US" sz="2800" dirty="0" smtClean="0"/>
              <a:t>Survivor assessments</a:t>
            </a:r>
          </a:p>
          <a:p>
            <a:pPr marL="457200" indent="-457200" eaLnBrk="1" hangingPunct="1">
              <a:spcBef>
                <a:spcPts val="1200"/>
              </a:spcBef>
              <a:buClr>
                <a:schemeClr val="tx1">
                  <a:lumMod val="95000"/>
                  <a:lumOff val="5000"/>
                </a:schemeClr>
              </a:buClr>
              <a:buFont typeface="Arial" pitchFamily="34" charset="0"/>
              <a:buChar char="•"/>
            </a:pPr>
            <a:r>
              <a:rPr lang="en-US" sz="2800" dirty="0" smtClean="0"/>
              <a:t>Renegade partners</a:t>
            </a:r>
          </a:p>
          <a:p>
            <a:pPr marL="457200" indent="-457200" eaLnBrk="1" hangingPunct="1">
              <a:spcBef>
                <a:spcPts val="1200"/>
              </a:spcBef>
              <a:buClr>
                <a:schemeClr val="tx1">
                  <a:lumMod val="95000"/>
                  <a:lumOff val="5000"/>
                </a:schemeClr>
              </a:buClr>
              <a:buFont typeface="Arial" pitchFamily="34" charset="0"/>
              <a:buChar char="•"/>
            </a:pPr>
            <a:r>
              <a:rPr lang="en-US" sz="2800" dirty="0" smtClean="0"/>
              <a:t>Direct funders</a:t>
            </a:r>
          </a:p>
          <a:p>
            <a:pPr marL="457200" indent="-457200" eaLnBrk="1" hangingPunct="1">
              <a:spcBef>
                <a:spcPts val="1200"/>
              </a:spcBef>
              <a:buClr>
                <a:schemeClr val="tx1">
                  <a:lumMod val="95000"/>
                  <a:lumOff val="5000"/>
                </a:schemeClr>
              </a:buClr>
              <a:buFont typeface="Arial" pitchFamily="34" charset="0"/>
              <a:buChar char="•"/>
            </a:pPr>
            <a:r>
              <a:rPr lang="en-US" sz="2800" dirty="0" smtClean="0"/>
              <a:t>Government and Military-driven programs</a:t>
            </a:r>
          </a:p>
          <a:p>
            <a:pPr marL="457200" indent="-457200" eaLnBrk="1" hangingPunct="1">
              <a:spcBef>
                <a:spcPts val="1200"/>
              </a:spcBef>
              <a:buClr>
                <a:schemeClr val="tx1">
                  <a:lumMod val="95000"/>
                  <a:lumOff val="5000"/>
                </a:schemeClr>
              </a:buClr>
              <a:buFont typeface="Arial" pitchFamily="34" charset="0"/>
              <a:buChar char="•"/>
            </a:pPr>
            <a:r>
              <a:rPr lang="en-US" sz="2800" dirty="0" smtClean="0"/>
              <a:t>Social entrepreneurs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59632" y="2636912"/>
            <a:ext cx="6858000" cy="1143000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Radical Collaboration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7524328" y="6248400"/>
            <a:ext cx="1219200" cy="4762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5F2C08-B6F3-4FA1-A942-B6DDCBDED5D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Radical Collaboration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15616" y="1676400"/>
            <a:ext cx="7571184" cy="4632920"/>
          </a:xfrm>
        </p:spPr>
        <p:txBody>
          <a:bodyPr/>
          <a:lstStyle/>
          <a:p>
            <a:r>
              <a:rPr lang="en-US" sz="2400" dirty="0" smtClean="0"/>
              <a:t>	</a:t>
            </a:r>
            <a:r>
              <a:rPr lang="en-US" sz="2400" b="0" dirty="0" smtClean="0"/>
              <a:t>“Collaboration around the edges must </a:t>
            </a:r>
            <a:r>
              <a:rPr lang="en-US" sz="2800" dirty="0" smtClean="0">
                <a:solidFill>
                  <a:srgbClr val="F57617"/>
                </a:solidFill>
              </a:rPr>
              <a:t>move to the core</a:t>
            </a:r>
            <a:r>
              <a:rPr lang="en-US" sz="2400" b="0" dirty="0" smtClean="0"/>
              <a:t>.  We need to build to share, buy to share, and </a:t>
            </a:r>
            <a:r>
              <a:rPr lang="en-US" sz="2800" dirty="0" smtClean="0">
                <a:solidFill>
                  <a:srgbClr val="F57617"/>
                </a:solidFill>
              </a:rPr>
              <a:t>harvest what’s been done by someone else</a:t>
            </a:r>
            <a:r>
              <a:rPr lang="en-US" sz="2400" b="0" dirty="0" smtClean="0"/>
              <a:t>.  </a:t>
            </a:r>
          </a:p>
          <a:p>
            <a:endParaRPr lang="en-US" sz="2400" b="0" dirty="0" smtClean="0"/>
          </a:p>
          <a:p>
            <a:r>
              <a:rPr lang="en-US" sz="2400" b="0" dirty="0" smtClean="0"/>
              <a:t>	For IT, </a:t>
            </a:r>
            <a:r>
              <a:rPr lang="en-US" sz="2800" dirty="0" smtClean="0">
                <a:solidFill>
                  <a:srgbClr val="F57617"/>
                </a:solidFill>
              </a:rPr>
              <a:t>radical collaboration </a:t>
            </a:r>
            <a:r>
              <a:rPr lang="en-US" sz="2400" b="0" dirty="0" smtClean="0"/>
              <a:t>is about having a technology need met by another organization’s IT department.  In the future, NGO IT departments will be known not by the costs they save or the value they create, but </a:t>
            </a:r>
            <a:r>
              <a:rPr lang="en-US" sz="2800" dirty="0" smtClean="0">
                <a:solidFill>
                  <a:srgbClr val="F57617"/>
                </a:solidFill>
              </a:rPr>
              <a:t>by the partners they keep</a:t>
            </a:r>
            <a:r>
              <a:rPr lang="en-US" sz="2400" b="0" dirty="0" smtClean="0"/>
              <a:t>.”</a:t>
            </a:r>
            <a:r>
              <a:rPr lang="en-US" sz="1800" b="0" dirty="0" smtClean="0"/>
              <a:t> </a:t>
            </a:r>
          </a:p>
          <a:p>
            <a:endParaRPr lang="en-US" sz="1200" b="0" dirty="0" smtClean="0"/>
          </a:p>
          <a:p>
            <a:r>
              <a:rPr lang="en-US" sz="1800" b="0" i="1" dirty="0" smtClean="0"/>
              <a:t>	–</a:t>
            </a:r>
            <a:r>
              <a:rPr lang="en-US" sz="1800" b="0" i="1" u="sng" dirty="0" smtClean="0"/>
              <a:t>Collaborate or Perish</a:t>
            </a:r>
            <a:r>
              <a:rPr lang="en-US" sz="1800" b="0" i="1" dirty="0" smtClean="0"/>
              <a:t>, manuscript, p. 41</a:t>
            </a:r>
            <a:endParaRPr lang="en-US" sz="1800" b="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1187624" y="350838"/>
            <a:ext cx="6858000" cy="1143000"/>
          </a:xfrm>
        </p:spPr>
        <p:txBody>
          <a:bodyPr/>
          <a:lstStyle/>
          <a:p>
            <a:pPr algn="ctr" eaLnBrk="1" hangingPunct="1"/>
            <a:r>
              <a:rPr lang="en-US" sz="3200" b="1" dirty="0" smtClean="0">
                <a:solidFill>
                  <a:schemeClr val="bg1"/>
                </a:solidFill>
              </a:rPr>
              <a:t>Peters Law of Proximity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1187624" y="1988840"/>
            <a:ext cx="6858000" cy="1656184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		The amount of innovation is directly proportional to the distance from headquarters.</a:t>
            </a:r>
          </a:p>
        </p:txBody>
      </p:sp>
      <p:sp>
        <p:nvSpPr>
          <p:cNvPr id="27652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pPr algn="r"/>
            <a:fld id="{94C0CE75-78E2-4BE6-AC53-6304029ED2F3}" type="slidenum">
              <a:rPr lang="en-US" sz="1400">
                <a:solidFill>
                  <a:schemeClr val="bg1"/>
                </a:solidFill>
              </a:rPr>
              <a:pPr algn="r"/>
              <a:t>24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39552" y="3789040"/>
            <a:ext cx="814724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4291" tIns="32146" rIns="64291" bIns="3214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What’s our far country?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11560" y="5114602"/>
            <a:ext cx="8075240" cy="1194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4291" tIns="32146" rIns="64291" bIns="32146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en-US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The Field!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652120" y="5733256"/>
            <a:ext cx="3200400" cy="830997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Application Catalogue is the </a:t>
            </a:r>
          </a:p>
          <a:p>
            <a:r>
              <a:rPr lang="en-US" sz="1600" dirty="0" smtClean="0">
                <a:solidFill>
                  <a:schemeClr val="bg2">
                    <a:lumMod val="10000"/>
                  </a:schemeClr>
                </a:solidFill>
                <a:cs typeface="Times New Roman" pitchFamily="18" charset="0"/>
              </a:rPr>
              <a:t>window for NSs into supported applications</a:t>
            </a:r>
            <a:endParaRPr lang="en-US" sz="1600" dirty="0">
              <a:solidFill>
                <a:schemeClr val="bg2">
                  <a:lumMod val="1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1" name="Flowchart: Punched Tape 10"/>
          <p:cNvSpPr/>
          <p:nvPr/>
        </p:nvSpPr>
        <p:spPr bwMode="auto">
          <a:xfrm>
            <a:off x="5486400" y="4098146"/>
            <a:ext cx="1461864" cy="1371600"/>
          </a:xfrm>
          <a:prstGeom prst="flowChartPunchedTape">
            <a:avLst/>
          </a:prstGeom>
          <a:solidFill>
            <a:srgbClr val="C00000"/>
          </a:solidFill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43164" y="4510861"/>
            <a:ext cx="1477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Application Catalogue</a:t>
            </a:r>
            <a:endParaRPr lang="en-US" sz="16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0677" y="3463290"/>
            <a:ext cx="16230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NS IT Survey -  Applications</a:t>
            </a:r>
            <a:endParaRPr lang="en-US" sz="1600" dirty="0">
              <a:latin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0677" y="4326195"/>
            <a:ext cx="1262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Application Portfolio </a:t>
            </a:r>
            <a:br>
              <a:rPr lang="en-US" sz="1600" dirty="0" smtClean="0">
                <a:latin typeface="+mn-lt"/>
              </a:rPr>
            </a:br>
            <a:r>
              <a:rPr lang="en-US" sz="1600" dirty="0" smtClean="0">
                <a:latin typeface="+mn-lt"/>
              </a:rPr>
              <a:t>Review</a:t>
            </a:r>
            <a:endParaRPr lang="en-US" sz="1600" dirty="0">
              <a:latin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9512" y="5373216"/>
            <a:ext cx="13349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Application Contest</a:t>
            </a:r>
            <a:endParaRPr lang="en-US" sz="1600" dirty="0">
              <a:latin typeface="+mn-lt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1691680" y="2708920"/>
            <a:ext cx="3816424" cy="3960440"/>
            <a:chOff x="1691680" y="2780928"/>
            <a:chExt cx="3816424" cy="3960440"/>
          </a:xfrm>
        </p:grpSpPr>
        <p:pic>
          <p:nvPicPr>
            <p:cNvPr id="1029" name="Picture 5" descr="http://www.istockphoto.com/file_thumbview_approve/4237972/2/istockphoto_4237972-funnel.jpg"/>
            <p:cNvPicPr>
              <a:picLocks noChangeAspect="1" noChangeArrowheads="1"/>
            </p:cNvPicPr>
            <p:nvPr/>
          </p:nvPicPr>
          <p:blipFill>
            <a:blip r:embed="rId3" cstate="print"/>
            <a:srcRect l="6541" t="5239" r="3514" b="2209"/>
            <a:stretch>
              <a:fillRect/>
            </a:stretch>
          </p:blipFill>
          <p:spPr bwMode="auto">
            <a:xfrm rot="16200000">
              <a:off x="1619672" y="2852936"/>
              <a:ext cx="3960440" cy="3816424"/>
            </a:xfrm>
            <a:prstGeom prst="rect">
              <a:avLst/>
            </a:prstGeom>
          </p:spPr>
        </p:pic>
        <p:sp>
          <p:nvSpPr>
            <p:cNvPr id="26" name="Flowchart: Punched Tape 25"/>
            <p:cNvSpPr/>
            <p:nvPr/>
          </p:nvSpPr>
          <p:spPr bwMode="auto">
            <a:xfrm>
              <a:off x="1864078" y="4145632"/>
              <a:ext cx="1195754" cy="1371600"/>
            </a:xfrm>
            <a:prstGeom prst="flowChartPunchedTape">
              <a:avLst/>
            </a:prstGeom>
            <a:solidFill>
              <a:srgbClr val="C000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7" name="Flowchart: Punched Tape 26"/>
            <p:cNvSpPr/>
            <p:nvPr/>
          </p:nvSpPr>
          <p:spPr bwMode="auto">
            <a:xfrm>
              <a:off x="1976372" y="4361656"/>
              <a:ext cx="1195754" cy="1371600"/>
            </a:xfrm>
            <a:prstGeom prst="flowChartPunchedTape">
              <a:avLst/>
            </a:prstGeom>
            <a:solidFill>
              <a:srgbClr val="C000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8" name="Flowchart: Punched Tape 27"/>
            <p:cNvSpPr/>
            <p:nvPr/>
          </p:nvSpPr>
          <p:spPr bwMode="auto">
            <a:xfrm>
              <a:off x="2051720" y="4581128"/>
              <a:ext cx="1195754" cy="1155576"/>
            </a:xfrm>
            <a:prstGeom prst="flowChartPunchedTape">
              <a:avLst/>
            </a:prstGeom>
            <a:solidFill>
              <a:srgbClr val="C00000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4400" b="1" dirty="0" smtClean="0">
                  <a:solidFill>
                    <a:schemeClr val="bg1"/>
                  </a:solidFill>
                  <a:latin typeface="Aharoni" pitchFamily="2" charset="-79"/>
                  <a:cs typeface="Aharoni" pitchFamily="2" charset="-79"/>
                </a:rPr>
                <a:t>85</a:t>
              </a:r>
              <a:r>
                <a:rPr kumimoji="0" lang="en-US" sz="44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haroni" pitchFamily="2" charset="-79"/>
                  <a:cs typeface="Aharoni" pitchFamily="2" charset="-79"/>
                </a:rPr>
                <a:t>0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Times New Roman" pitchFamily="18" charset="0"/>
                </a:rPr>
                <a:t>+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4067944" y="4149080"/>
            <a:ext cx="1125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</a:rPr>
              <a:t>Scale up</a:t>
            </a:r>
            <a:endParaRPr lang="en-US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149969" y="5085184"/>
            <a:ext cx="14771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</a:rPr>
              <a:t>De facto </a:t>
            </a:r>
            <a:br>
              <a:rPr lang="en-US" sz="14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n-US" sz="1400" dirty="0" smtClean="0">
                <a:solidFill>
                  <a:schemeClr val="bg2">
                    <a:lumMod val="10000"/>
                  </a:schemeClr>
                </a:solidFill>
              </a:rPr>
              <a:t>vendor standards </a:t>
            </a:r>
            <a:endParaRPr lang="en-US" sz="1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149969" y="4653136"/>
            <a:ext cx="11254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2">
                    <a:lumMod val="10000"/>
                  </a:schemeClr>
                </a:solidFill>
                <a:latin typeface="+mn-lt"/>
                <a:cs typeface="Times New Roman" pitchFamily="18" charset="0"/>
              </a:rPr>
              <a:t>Criteria</a:t>
            </a:r>
            <a:endParaRPr lang="en-US" sz="1600" b="1" dirty="0">
              <a:solidFill>
                <a:schemeClr val="bg2">
                  <a:lumMod val="10000"/>
                </a:schemeClr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 l="8001" t="10804" r="8001" b="11659"/>
          <a:stretch>
            <a:fillRect/>
          </a:stretch>
        </p:blipFill>
        <p:spPr bwMode="auto">
          <a:xfrm>
            <a:off x="7812360" y="4482118"/>
            <a:ext cx="115212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" name="Title 1"/>
          <p:cNvSpPr>
            <a:spLocks noGrp="1"/>
          </p:cNvSpPr>
          <p:nvPr>
            <p:ph type="title"/>
          </p:nvPr>
        </p:nvSpPr>
        <p:spPr>
          <a:xfrm>
            <a:off x="1808584" y="548680"/>
            <a:ext cx="7335416" cy="792088"/>
          </a:xfrm>
        </p:spPr>
        <p:txBody>
          <a:bodyPr/>
          <a:lstStyle/>
          <a:p>
            <a:pPr lvl="0"/>
            <a:r>
              <a:rPr lang="en-US" sz="3200" b="1" dirty="0" smtClean="0"/>
              <a:t>Application Catalog of </a:t>
            </a:r>
            <a:br>
              <a:rPr lang="en-US" sz="3200" b="1" dirty="0" smtClean="0"/>
            </a:br>
            <a:r>
              <a:rPr lang="en-US" sz="3200" b="1" dirty="0" smtClean="0"/>
              <a:t>Standards &amp; Choices</a:t>
            </a: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4" cstate="print"/>
          <a:srcRect l="8001" t="10804" r="8001" b="11659"/>
          <a:stretch>
            <a:fillRect/>
          </a:stretch>
        </p:blipFill>
        <p:spPr bwMode="auto">
          <a:xfrm>
            <a:off x="2745512" y="5877272"/>
            <a:ext cx="115212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" name="Up-Down Arrow 43"/>
          <p:cNvSpPr/>
          <p:nvPr/>
        </p:nvSpPr>
        <p:spPr>
          <a:xfrm rot="16200000">
            <a:off x="7051776" y="4405608"/>
            <a:ext cx="513059" cy="720082"/>
          </a:xfrm>
          <a:prstGeom prst="upDownArrow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Pentagon 34"/>
          <p:cNvSpPr/>
          <p:nvPr/>
        </p:nvSpPr>
        <p:spPr>
          <a:xfrm>
            <a:off x="1043608" y="1772816"/>
            <a:ext cx="3600400" cy="792088"/>
          </a:xfrm>
          <a:prstGeom prst="homePlate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Pentagon 40"/>
          <p:cNvSpPr/>
          <p:nvPr/>
        </p:nvSpPr>
        <p:spPr>
          <a:xfrm>
            <a:off x="4860032" y="1772816"/>
            <a:ext cx="3384376" cy="792088"/>
          </a:xfrm>
          <a:prstGeom prst="homePlate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763688" y="1908121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Aharoni" pitchFamily="2" charset="-79"/>
                <a:cs typeface="Aharoni" pitchFamily="2" charset="-79"/>
              </a:rPr>
              <a:t>Discover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508104" y="1908121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  <a:latin typeface="Aharoni" pitchFamily="2" charset="-79"/>
                <a:cs typeface="Aharoni" pitchFamily="2" charset="-79"/>
              </a:rPr>
              <a:t>Harvest</a:t>
            </a:r>
            <a:endParaRPr lang="en-US" sz="3200" dirty="0">
              <a:solidFill>
                <a:schemeClr val="bg2">
                  <a:lumMod val="1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9" name="Slide Number Placeholder 3"/>
          <p:cNvSpPr txBox="1">
            <a:spLocks/>
          </p:cNvSpPr>
          <p:nvPr/>
        </p:nvSpPr>
        <p:spPr>
          <a:xfrm>
            <a:off x="7961312" y="6525344"/>
            <a:ext cx="1219200" cy="4762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5F2C08-B6F3-4FA1-A942-B6DDCBDED5D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Barriers to Collaboration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0070C0"/>
                </a:solidFill>
              </a:rPr>
              <a:t>Not Invented Here </a:t>
            </a:r>
            <a:r>
              <a:rPr lang="en-US" sz="2000" dirty="0" smtClean="0"/>
              <a:t>(NIH) – not willing to accept ideas/solutions for outside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0070C0"/>
                </a:solidFill>
              </a:rPr>
              <a:t>Hoarding</a:t>
            </a:r>
            <a:r>
              <a:rPr lang="en-US" sz="2000" dirty="0" smtClean="0"/>
              <a:t> – not willing to share ideas/solutions with others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0070C0"/>
                </a:solidFill>
              </a:rPr>
              <a:t>Search obstacles </a:t>
            </a:r>
            <a:r>
              <a:rPr lang="en-US" sz="2000" dirty="0" smtClean="0"/>
              <a:t>– not able to easily find info of gurus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solidFill>
                  <a:srgbClr val="0070C0"/>
                </a:solidFill>
              </a:rPr>
              <a:t>Transfer problems </a:t>
            </a:r>
            <a:r>
              <a:rPr lang="en-US" sz="2000" dirty="0" smtClean="0"/>
              <a:t>– not able to transfer complex knowledge from one group to another</a:t>
            </a:r>
          </a:p>
          <a:p>
            <a:pPr marL="457200" indent="-457200"/>
            <a:endParaRPr lang="en-US" sz="1200" dirty="0" smtClean="0"/>
          </a:p>
          <a:p>
            <a:pPr marL="0" indent="0"/>
            <a:endParaRPr lang="en-US" sz="12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sz="2000" dirty="0" smtClean="0"/>
          </a:p>
          <a:p>
            <a:r>
              <a:rPr lang="en-US" dirty="0" smtClean="0"/>
              <a:t>	Motivational Problems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1800" dirty="0" smtClean="0"/>
          </a:p>
          <a:p>
            <a:r>
              <a:rPr lang="en-US" sz="2400" dirty="0" smtClean="0"/>
              <a:t>	Ability problems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9552" y="6237312"/>
            <a:ext cx="7776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/>
            <a:r>
              <a:rPr lang="en-US" sz="1600" i="1" dirty="0" smtClean="0"/>
              <a:t>--</a:t>
            </a:r>
            <a:r>
              <a:rPr lang="en-US" sz="1600" i="1" dirty="0" err="1" smtClean="0"/>
              <a:t>Morten</a:t>
            </a:r>
            <a:r>
              <a:rPr lang="en-US" sz="1600" i="1" dirty="0" smtClean="0"/>
              <a:t> T. Hansen, </a:t>
            </a:r>
            <a:r>
              <a:rPr lang="en-US" sz="1600" i="1" u="sng" dirty="0" smtClean="0"/>
              <a:t>Collaboration</a:t>
            </a:r>
            <a:r>
              <a:rPr lang="en-US" sz="1600" i="1" dirty="0" smtClean="0"/>
              <a:t>, Harvard, 2009, Chap. 3</a:t>
            </a:r>
            <a:endParaRPr lang="en-US" sz="1600" i="1" dirty="0"/>
          </a:p>
        </p:txBody>
      </p:sp>
      <p:sp>
        <p:nvSpPr>
          <p:cNvPr id="6" name="Right Brace 5"/>
          <p:cNvSpPr/>
          <p:nvPr/>
        </p:nvSpPr>
        <p:spPr>
          <a:xfrm>
            <a:off x="4427984" y="1772816"/>
            <a:ext cx="360040" cy="1728192"/>
          </a:xfrm>
          <a:prstGeom prst="rightBrac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ight Brace 6"/>
          <p:cNvSpPr/>
          <p:nvPr/>
        </p:nvSpPr>
        <p:spPr>
          <a:xfrm>
            <a:off x="4427984" y="3717032"/>
            <a:ext cx="360040" cy="1800200"/>
          </a:xfrm>
          <a:prstGeom prst="rightBrac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210344"/>
            <a:ext cx="7056784" cy="914400"/>
          </a:xfrm>
        </p:spPr>
        <p:txBody>
          <a:bodyPr/>
          <a:lstStyle/>
          <a:p>
            <a:pPr algn="ctr" eaLnBrk="1" hangingPunct="1"/>
            <a:r>
              <a:rPr lang="en-US" sz="3200" b="1" dirty="0" smtClean="0"/>
              <a:t>NetHope’s New Collaboration</a:t>
            </a:r>
          </a:p>
        </p:txBody>
      </p:sp>
      <p:sp>
        <p:nvSpPr>
          <p:cNvPr id="28675" name="AutoShape 3"/>
          <p:cNvSpPr>
            <a:spLocks noChangeArrowheads="1"/>
          </p:cNvSpPr>
          <p:nvPr/>
        </p:nvSpPr>
        <p:spPr bwMode="gray">
          <a:xfrm>
            <a:off x="7878763" y="1514475"/>
            <a:ext cx="808037" cy="4505325"/>
          </a:xfrm>
          <a:prstGeom prst="upArrow">
            <a:avLst>
              <a:gd name="adj1" fmla="val 50102"/>
              <a:gd name="adj2" fmla="val 75736"/>
            </a:avLst>
          </a:prstGeom>
          <a:solidFill>
            <a:srgbClr val="009900"/>
          </a:solidFill>
          <a:ln w="9525" algn="ctr">
            <a:noFill/>
            <a:miter lim="800000"/>
            <a:headEnd/>
            <a:tailEnd/>
          </a:ln>
        </p:spPr>
        <p:txBody>
          <a:bodyPr wrap="none" lIns="72000" tIns="72000" rIns="72000" bIns="72000" anchor="ctr"/>
          <a:lstStyle/>
          <a:p>
            <a:pPr algn="ctr" eaLnBrk="0" hangingPunct="0">
              <a:spcBef>
                <a:spcPct val="20000"/>
              </a:spcBef>
              <a:buSzPct val="100000"/>
              <a:buFont typeface="Wingdings" charset="2"/>
              <a:buNone/>
            </a:pP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28676" name="AcnBodyText_ID_307207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 rot="-5400000">
            <a:off x="6442868" y="3767932"/>
            <a:ext cx="3636963" cy="247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sz="1600" b="1" dirty="0">
                <a:solidFill>
                  <a:schemeClr val="bg1"/>
                </a:solidFill>
              </a:rPr>
              <a:t>Increasing Level of Trust</a:t>
            </a:r>
          </a:p>
        </p:txBody>
      </p:sp>
      <p:sp>
        <p:nvSpPr>
          <p:cNvPr id="28677" name="Freeform 5"/>
          <p:cNvSpPr>
            <a:spLocks/>
          </p:cNvSpPr>
          <p:nvPr/>
        </p:nvSpPr>
        <p:spPr bwMode="auto">
          <a:xfrm>
            <a:off x="1524000" y="5294313"/>
            <a:ext cx="6248400" cy="1014412"/>
          </a:xfrm>
          <a:custGeom>
            <a:avLst/>
            <a:gdLst>
              <a:gd name="T0" fmla="*/ 2147483647 w 2676"/>
              <a:gd name="T1" fmla="*/ 0 h 484"/>
              <a:gd name="T2" fmla="*/ 0 w 2676"/>
              <a:gd name="T3" fmla="*/ 2147483647 h 484"/>
              <a:gd name="T4" fmla="*/ 2147483647 w 2676"/>
              <a:gd name="T5" fmla="*/ 2147483647 h 484"/>
              <a:gd name="T6" fmla="*/ 2147483647 w 2676"/>
              <a:gd name="T7" fmla="*/ 0 h 484"/>
              <a:gd name="T8" fmla="*/ 2147483647 w 2676"/>
              <a:gd name="T9" fmla="*/ 0 h 4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76"/>
              <a:gd name="T16" fmla="*/ 0 h 484"/>
              <a:gd name="T17" fmla="*/ 2676 w 2676"/>
              <a:gd name="T18" fmla="*/ 484 h 4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76" h="484">
                <a:moveTo>
                  <a:pt x="271" y="0"/>
                </a:moveTo>
                <a:lnTo>
                  <a:pt x="0" y="483"/>
                </a:lnTo>
                <a:lnTo>
                  <a:pt x="2675" y="483"/>
                </a:lnTo>
                <a:lnTo>
                  <a:pt x="2404" y="0"/>
                </a:lnTo>
                <a:lnTo>
                  <a:pt x="271" y="0"/>
                </a:lnTo>
              </a:path>
            </a:pathLst>
          </a:custGeom>
          <a:solidFill>
            <a:srgbClr val="969696"/>
          </a:solidFill>
          <a:ln w="6350" cap="rnd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28678" name="Freeform 6"/>
          <p:cNvSpPr>
            <a:spLocks/>
          </p:cNvSpPr>
          <p:nvPr/>
        </p:nvSpPr>
        <p:spPr bwMode="auto">
          <a:xfrm>
            <a:off x="3505200" y="1447800"/>
            <a:ext cx="2286000" cy="1676400"/>
          </a:xfrm>
          <a:custGeom>
            <a:avLst/>
            <a:gdLst>
              <a:gd name="T0" fmla="*/ 0 w 939"/>
              <a:gd name="T1" fmla="*/ 2147483647 h 839"/>
              <a:gd name="T2" fmla="*/ 2147483647 w 939"/>
              <a:gd name="T3" fmla="*/ 2147483647 h 839"/>
              <a:gd name="T4" fmla="*/ 2147483647 w 939"/>
              <a:gd name="T5" fmla="*/ 0 h 839"/>
              <a:gd name="T6" fmla="*/ 0 w 939"/>
              <a:gd name="T7" fmla="*/ 2147483647 h 839"/>
              <a:gd name="T8" fmla="*/ 0 60000 65536"/>
              <a:gd name="T9" fmla="*/ 0 60000 65536"/>
              <a:gd name="T10" fmla="*/ 0 60000 65536"/>
              <a:gd name="T11" fmla="*/ 0 60000 65536"/>
              <a:gd name="T12" fmla="*/ 0 w 939"/>
              <a:gd name="T13" fmla="*/ 0 h 839"/>
              <a:gd name="T14" fmla="*/ 939 w 939"/>
              <a:gd name="T15" fmla="*/ 839 h 8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9" h="839">
                <a:moveTo>
                  <a:pt x="0" y="838"/>
                </a:moveTo>
                <a:lnTo>
                  <a:pt x="938" y="838"/>
                </a:lnTo>
                <a:lnTo>
                  <a:pt x="469" y="0"/>
                </a:lnTo>
                <a:lnTo>
                  <a:pt x="0" y="838"/>
                </a:lnTo>
              </a:path>
            </a:pathLst>
          </a:custGeom>
          <a:solidFill>
            <a:srgbClr val="EAEAEA"/>
          </a:solidFill>
          <a:ln w="6350" cap="rnd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28679" name="Freeform 7"/>
          <p:cNvSpPr>
            <a:spLocks/>
          </p:cNvSpPr>
          <p:nvPr/>
        </p:nvSpPr>
        <p:spPr bwMode="auto">
          <a:xfrm>
            <a:off x="2819400" y="3108325"/>
            <a:ext cx="3657600" cy="1066800"/>
          </a:xfrm>
          <a:custGeom>
            <a:avLst/>
            <a:gdLst>
              <a:gd name="T0" fmla="*/ 0 w 1536"/>
              <a:gd name="T1" fmla="*/ 2147483647 h 533"/>
              <a:gd name="T2" fmla="*/ 2147483647 w 1536"/>
              <a:gd name="T3" fmla="*/ 2147483647 h 533"/>
              <a:gd name="T4" fmla="*/ 2147483647 w 1536"/>
              <a:gd name="T5" fmla="*/ 0 h 533"/>
              <a:gd name="T6" fmla="*/ 2147483647 w 1536"/>
              <a:gd name="T7" fmla="*/ 0 h 533"/>
              <a:gd name="T8" fmla="*/ 0 w 1536"/>
              <a:gd name="T9" fmla="*/ 2147483647 h 5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6"/>
              <a:gd name="T16" fmla="*/ 0 h 533"/>
              <a:gd name="T17" fmla="*/ 1536 w 1536"/>
              <a:gd name="T18" fmla="*/ 533 h 5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6" h="533">
                <a:moveTo>
                  <a:pt x="0" y="532"/>
                </a:moveTo>
                <a:lnTo>
                  <a:pt x="1535" y="532"/>
                </a:lnTo>
                <a:lnTo>
                  <a:pt x="1237" y="0"/>
                </a:lnTo>
                <a:lnTo>
                  <a:pt x="299" y="0"/>
                </a:lnTo>
                <a:lnTo>
                  <a:pt x="0" y="532"/>
                </a:lnTo>
              </a:path>
            </a:pathLst>
          </a:custGeom>
          <a:solidFill>
            <a:srgbClr val="DDDDDD"/>
          </a:solidFill>
          <a:ln w="6350" cap="rnd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28680" name="Freeform 8"/>
          <p:cNvSpPr>
            <a:spLocks/>
          </p:cNvSpPr>
          <p:nvPr/>
        </p:nvSpPr>
        <p:spPr bwMode="auto">
          <a:xfrm>
            <a:off x="2133600" y="4175125"/>
            <a:ext cx="5029200" cy="1143000"/>
          </a:xfrm>
          <a:custGeom>
            <a:avLst/>
            <a:gdLst>
              <a:gd name="T0" fmla="*/ 2147483647 w 2134"/>
              <a:gd name="T1" fmla="*/ 0 h 535"/>
              <a:gd name="T2" fmla="*/ 0 w 2134"/>
              <a:gd name="T3" fmla="*/ 2147483647 h 535"/>
              <a:gd name="T4" fmla="*/ 2147483647 w 2134"/>
              <a:gd name="T5" fmla="*/ 2147483647 h 535"/>
              <a:gd name="T6" fmla="*/ 2147483647 w 2134"/>
              <a:gd name="T7" fmla="*/ 0 h 535"/>
              <a:gd name="T8" fmla="*/ 2147483647 w 2134"/>
              <a:gd name="T9" fmla="*/ 0 h 5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34"/>
              <a:gd name="T16" fmla="*/ 0 h 535"/>
              <a:gd name="T17" fmla="*/ 2134 w 2134"/>
              <a:gd name="T18" fmla="*/ 535 h 5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34" h="535">
                <a:moveTo>
                  <a:pt x="299" y="0"/>
                </a:moveTo>
                <a:lnTo>
                  <a:pt x="0" y="534"/>
                </a:lnTo>
                <a:lnTo>
                  <a:pt x="2133" y="534"/>
                </a:lnTo>
                <a:lnTo>
                  <a:pt x="1834" y="0"/>
                </a:lnTo>
                <a:lnTo>
                  <a:pt x="299" y="0"/>
                </a:lnTo>
              </a:path>
            </a:pathLst>
          </a:custGeom>
          <a:solidFill>
            <a:srgbClr val="C0C0C0"/>
          </a:solidFill>
          <a:ln w="6350" cap="rnd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lIns="45720" rIns="45720"/>
          <a:lstStyle/>
          <a:p>
            <a:endParaRPr lang="en-US"/>
          </a:p>
        </p:txBody>
      </p:sp>
      <p:sp>
        <p:nvSpPr>
          <p:cNvPr id="7177" name="AcnBodyText_ID_307217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2863850" y="5418138"/>
            <a:ext cx="3613150" cy="830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BASIC INFO SHARING</a:t>
            </a:r>
          </a:p>
          <a:p>
            <a:pPr algn="ctr">
              <a:defRPr/>
            </a:pPr>
            <a:r>
              <a:rPr lang="en-US" sz="18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“What are my peers doing?”</a:t>
            </a:r>
          </a:p>
          <a:p>
            <a:pPr algn="ctr">
              <a:defRPr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Meetings, Conference Calls</a:t>
            </a:r>
          </a:p>
        </p:txBody>
      </p:sp>
      <p:sp>
        <p:nvSpPr>
          <p:cNvPr id="7178" name="AcnBodyText_ID_307217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679700" y="4335463"/>
            <a:ext cx="3949700" cy="830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PARTNERING</a:t>
            </a:r>
          </a:p>
          <a:p>
            <a:pPr algn="ctr">
              <a:defRPr/>
            </a:pPr>
            <a:r>
              <a:rPr lang="en-US" sz="18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“How can we work with corporations?”</a:t>
            </a:r>
          </a:p>
          <a:p>
            <a:pPr algn="ctr">
              <a:defRPr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Cisco, Microsoft, Intel Grants</a:t>
            </a:r>
          </a:p>
        </p:txBody>
      </p:sp>
      <p:sp>
        <p:nvSpPr>
          <p:cNvPr id="7179" name="AcnBodyText_ID_307217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3017838" y="3336925"/>
            <a:ext cx="3306762" cy="830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JOINT PROJECTS</a:t>
            </a:r>
          </a:p>
          <a:p>
            <a:pPr algn="ctr">
              <a:defRPr/>
            </a:pPr>
            <a:r>
              <a:rPr lang="en-US" sz="18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“What can we build together?”</a:t>
            </a:r>
          </a:p>
          <a:p>
            <a:pPr algn="ctr">
              <a:defRPr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NRK, Phase 2 Satellites</a:t>
            </a:r>
          </a:p>
        </p:txBody>
      </p:sp>
      <p:sp>
        <p:nvSpPr>
          <p:cNvPr id="28684" name="AcnBodyText_ID_307217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3325813" y="2422525"/>
            <a:ext cx="2693987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</a:pPr>
            <a:r>
              <a:rPr lang="en-US" sz="1800" b="1">
                <a:solidFill>
                  <a:schemeClr val="tx1"/>
                </a:solidFill>
                <a:latin typeface="Arial" charset="0"/>
                <a:cs typeface="Arial" charset="0"/>
              </a:rPr>
              <a:t>SHARED</a:t>
            </a:r>
          </a:p>
          <a:p>
            <a:pPr marL="342900" indent="-342900" algn="ctr" eaLnBrk="0" hangingPunct="0">
              <a:spcBef>
                <a:spcPct val="20000"/>
              </a:spcBef>
            </a:pPr>
            <a:r>
              <a:rPr lang="en-US" sz="1800" b="1">
                <a:solidFill>
                  <a:schemeClr val="tx1"/>
                </a:solidFill>
                <a:latin typeface="Arial" charset="0"/>
                <a:cs typeface="Arial" charset="0"/>
              </a:rPr>
              <a:t>SPECIALIZATION</a:t>
            </a:r>
          </a:p>
        </p:txBody>
      </p:sp>
      <p:sp>
        <p:nvSpPr>
          <p:cNvPr id="28685" name="Text Box 14"/>
          <p:cNvSpPr txBox="1">
            <a:spLocks noChangeArrowheads="1"/>
          </p:cNvSpPr>
          <p:nvPr/>
        </p:nvSpPr>
        <p:spPr bwMode="auto">
          <a:xfrm>
            <a:off x="5624513" y="1524000"/>
            <a:ext cx="2681287" cy="14773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800" i="1" dirty="0">
                <a:latin typeface="Arial" charset="0"/>
                <a:cs typeface="Arial" charset="0"/>
              </a:rPr>
              <a:t>“Who has expertise I can trust?”</a:t>
            </a:r>
          </a:p>
          <a:p>
            <a:r>
              <a:rPr lang="en-US" sz="1800" dirty="0">
                <a:latin typeface="Arial" charset="0"/>
                <a:cs typeface="Arial" charset="0"/>
              </a:rPr>
              <a:t>Shared Services &amp; Assessments</a:t>
            </a:r>
          </a:p>
          <a:p>
            <a:endParaRPr lang="en-US" sz="1800" i="1" dirty="0">
              <a:latin typeface="Arial" charset="0"/>
              <a:cs typeface="Arial" charset="0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1547664" y="620688"/>
            <a:ext cx="6912768" cy="1119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2400" b="1" i="1" kern="0" dirty="0">
                <a:solidFill>
                  <a:srgbClr val="FF0000"/>
                </a:solidFill>
                <a:latin typeface="+mj-lt"/>
                <a:ea typeface="+mj-ea"/>
                <a:cs typeface="Calibri" pitchFamily="34" charset="0"/>
              </a:rPr>
              <a:t>Who Are You Partnering With?</a:t>
            </a:r>
          </a:p>
        </p:txBody>
      </p:sp>
      <p:sp>
        <p:nvSpPr>
          <p:cNvPr id="17" name="Oval Callout 16"/>
          <p:cNvSpPr/>
          <p:nvPr/>
        </p:nvSpPr>
        <p:spPr>
          <a:xfrm>
            <a:off x="228600" y="4495800"/>
            <a:ext cx="1752600" cy="1292225"/>
          </a:xfrm>
          <a:prstGeom prst="wedgeEllipseCallout">
            <a:avLst>
              <a:gd name="adj1" fmla="val 56186"/>
              <a:gd name="adj2" fmla="val 2880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Do and Share</a:t>
            </a:r>
            <a:endParaRPr lang="en-US" sz="2000" dirty="0"/>
          </a:p>
        </p:txBody>
      </p:sp>
      <p:sp>
        <p:nvSpPr>
          <p:cNvPr id="18" name="Oval Callout 17"/>
          <p:cNvSpPr/>
          <p:nvPr/>
        </p:nvSpPr>
        <p:spPr>
          <a:xfrm>
            <a:off x="990600" y="1908175"/>
            <a:ext cx="1752600" cy="1292225"/>
          </a:xfrm>
          <a:prstGeom prst="wedgeEllipseCallout">
            <a:avLst>
              <a:gd name="adj1" fmla="val 77718"/>
              <a:gd name="adj2" fmla="val 6699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Share </a:t>
            </a:r>
          </a:p>
          <a:p>
            <a:pPr algn="ctr"/>
            <a:r>
              <a:rPr lang="en-US" dirty="0" smtClean="0"/>
              <a:t>and Do</a:t>
            </a:r>
            <a:endParaRPr lang="en-US" dirty="0"/>
          </a:p>
        </p:txBody>
      </p:sp>
      <p:sp>
        <p:nvSpPr>
          <p:cNvPr id="19" name="Oval Callout 18"/>
          <p:cNvSpPr/>
          <p:nvPr/>
        </p:nvSpPr>
        <p:spPr>
          <a:xfrm>
            <a:off x="990600" y="1905000"/>
            <a:ext cx="1752600" cy="1292225"/>
          </a:xfrm>
          <a:prstGeom prst="wedgeEllipseCallout">
            <a:avLst>
              <a:gd name="adj1" fmla="val 102563"/>
              <a:gd name="adj2" fmla="val 184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Share </a:t>
            </a:r>
          </a:p>
          <a:p>
            <a:pPr algn="ctr"/>
            <a:r>
              <a:rPr lang="en-US" dirty="0" smtClean="0"/>
              <a:t>and Do</a:t>
            </a:r>
            <a:endParaRPr lang="en-US" dirty="0"/>
          </a:p>
        </p:txBody>
      </p:sp>
      <p:sp>
        <p:nvSpPr>
          <p:cNvPr id="20" name="Oval Callout 19"/>
          <p:cNvSpPr/>
          <p:nvPr/>
        </p:nvSpPr>
        <p:spPr>
          <a:xfrm>
            <a:off x="990600" y="1905000"/>
            <a:ext cx="1752600" cy="1292225"/>
          </a:xfrm>
          <a:prstGeom prst="wedgeEllipseCallout">
            <a:avLst>
              <a:gd name="adj1" fmla="val 48733"/>
              <a:gd name="adj2" fmla="val 13101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Share </a:t>
            </a:r>
          </a:p>
          <a:p>
            <a:pPr algn="ctr"/>
            <a:r>
              <a:rPr lang="en-US" sz="2000" dirty="0" smtClean="0"/>
              <a:t>and Do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59632" y="2636912"/>
            <a:ext cx="6858000" cy="1143000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Conclusions?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7524328" y="6248400"/>
            <a:ext cx="1219200" cy="4762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5F2C08-B6F3-4FA1-A942-B6DDCBDED5D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What Are Some Key Questions?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9552" y="1676400"/>
            <a:ext cx="8147248" cy="4632920"/>
          </a:xfrm>
        </p:spPr>
        <p:txBody>
          <a:bodyPr/>
          <a:lstStyle/>
          <a:p>
            <a:pPr marL="514350" indent="-514350">
              <a:buClr>
                <a:schemeClr val="accent3">
                  <a:lumMod val="50000"/>
                </a:schemeClr>
              </a:buClr>
              <a:buSzPct val="100000"/>
              <a:buFont typeface="+mj-lt"/>
              <a:buAutoNum type="arabicParenR"/>
            </a:pPr>
            <a:r>
              <a:rPr lang="en-US" sz="2400" dirty="0" smtClean="0"/>
              <a:t> 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How will we lead and respond </a:t>
            </a:r>
            <a:r>
              <a:rPr lang="en-US" dirty="0" smtClean="0"/>
              <a:t>to the rise of the digital beneficiary?</a:t>
            </a:r>
            <a:endParaRPr lang="en-US" sz="2400" dirty="0" smtClean="0"/>
          </a:p>
          <a:p>
            <a:pPr marL="457200" indent="-457200">
              <a:buClr>
                <a:schemeClr val="accent3">
                  <a:lumMod val="50000"/>
                </a:schemeClr>
              </a:buClr>
              <a:buSzPct val="100000"/>
              <a:buFont typeface="+mj-lt"/>
              <a:buAutoNum type="arabicParenR"/>
            </a:pPr>
            <a:r>
              <a:rPr lang="en-US" sz="2400" dirty="0" smtClean="0"/>
              <a:t>What does our 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strategic digital portfolio </a:t>
            </a:r>
            <a:r>
              <a:rPr lang="en-US" sz="2400" dirty="0" smtClean="0"/>
              <a:t>look like and how will it change? </a:t>
            </a:r>
          </a:p>
          <a:p>
            <a:pPr marL="457200" indent="-457200">
              <a:buClr>
                <a:schemeClr val="accent3">
                  <a:lumMod val="50000"/>
                </a:schemeClr>
              </a:buClr>
              <a:buSzPct val="100000"/>
              <a:buFont typeface="+mj-lt"/>
              <a:buAutoNum type="arabicParenR"/>
            </a:pPr>
            <a:r>
              <a:rPr lang="en-US" sz="2400" dirty="0" smtClean="0"/>
              <a:t>What are the 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signs and weak signals of disruptive innovation </a:t>
            </a:r>
            <a:r>
              <a:rPr lang="en-US" sz="2400" dirty="0" smtClean="0"/>
              <a:t>that technology is posing for our work?</a:t>
            </a:r>
          </a:p>
          <a:p>
            <a:pPr marL="457200" indent="-457200">
              <a:buClr>
                <a:schemeClr val="accent3">
                  <a:lumMod val="50000"/>
                </a:schemeClr>
              </a:buClr>
              <a:buSzPct val="100000"/>
              <a:buFont typeface="+mj-lt"/>
              <a:buAutoNum type="arabicParenR"/>
            </a:pPr>
            <a:r>
              <a:rPr lang="en-US" sz="2400" dirty="0" smtClean="0"/>
              <a:t>What are our 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radical collaboration opportunities </a:t>
            </a:r>
            <a:r>
              <a:rPr lang="en-US" sz="2400" dirty="0" smtClean="0"/>
              <a:t>to have more digital impact? </a:t>
            </a:r>
            <a:endParaRPr lang="en-US" sz="2400" dirty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7524328" y="6248400"/>
            <a:ext cx="1219200" cy="4762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5F2C08-B6F3-4FA1-A942-B6DDCBDED5D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899592" y="350838"/>
            <a:ext cx="7787208" cy="1143000"/>
          </a:xfrm>
        </p:spPr>
        <p:txBody>
          <a:bodyPr/>
          <a:lstStyle/>
          <a:p>
            <a:r>
              <a:rPr lang="en-US" sz="3200" dirty="0" smtClean="0">
                <a:solidFill>
                  <a:schemeClr val="bg1"/>
                </a:solidFill>
              </a:rPr>
              <a:t>The Digital Revolution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536" y="1676400"/>
            <a:ext cx="8496944" cy="4992960"/>
          </a:xfrm>
        </p:spPr>
        <p:txBody>
          <a:bodyPr/>
          <a:lstStyle/>
          <a:p>
            <a:pPr marL="457200" indent="-457200"/>
            <a:r>
              <a:rPr lang="en-US" sz="2400" dirty="0" smtClean="0">
                <a:solidFill>
                  <a:schemeClr val="bg1"/>
                </a:solidFill>
              </a:rPr>
              <a:t>	We have all participated in the digital revolution, whether it's through the rise of on-line fundraising, social media and ever new devices. Our donors and employees have been at the center of the change.  </a:t>
            </a:r>
          </a:p>
          <a:p>
            <a:pPr marL="457200" indent="-457200"/>
            <a:endParaRPr lang="en-US" sz="2400" dirty="0" smtClean="0">
              <a:solidFill>
                <a:schemeClr val="bg1"/>
              </a:solidFill>
            </a:endParaRPr>
          </a:p>
          <a:p>
            <a:pPr marL="457200" indent="-457200"/>
            <a:r>
              <a:rPr lang="en-US" sz="2400" dirty="0" smtClean="0">
                <a:solidFill>
                  <a:schemeClr val="bg1"/>
                </a:solidFill>
              </a:rPr>
              <a:t>	The lessons of Haiti and the Arab Spring are that the next wave of the digital revolution for our work as NGOs is centered on the beneficiary, volunteer and citizen. </a:t>
            </a:r>
          </a:p>
          <a:p>
            <a:pPr marL="457200" indent="-457200"/>
            <a:endParaRPr lang="en-US" sz="2400" dirty="0" smtClean="0">
              <a:solidFill>
                <a:schemeClr val="bg1"/>
              </a:solidFill>
            </a:endParaRPr>
          </a:p>
          <a:p>
            <a:pPr marL="457200" indent="-457200"/>
            <a:r>
              <a:rPr lang="en-US" sz="2400" dirty="0" smtClean="0">
                <a:solidFill>
                  <a:schemeClr val="bg1"/>
                </a:solidFill>
              </a:rPr>
              <a:t>	Let’s discuss key strategic questions surrounding these changes.</a:t>
            </a:r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7524328" y="6248400"/>
            <a:ext cx="1219200" cy="4762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5F2C08-B6F3-4FA1-A942-B6DDCBDED5D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1403648" y="350838"/>
            <a:ext cx="6858000" cy="1143000"/>
          </a:xfrm>
        </p:spPr>
        <p:txBody>
          <a:bodyPr/>
          <a:lstStyle/>
          <a:p>
            <a:pPr algn="ctr" eaLnBrk="1" hangingPunct="1"/>
            <a:r>
              <a:rPr lang="en-US" sz="3200" b="1" dirty="0" smtClean="0">
                <a:solidFill>
                  <a:schemeClr val="bg1"/>
                </a:solidFill>
              </a:rPr>
              <a:t>A Fundamental Law of Disruption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248272"/>
            <a:ext cx="8236903" cy="118072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If you don’t answer these questions</a:t>
            </a:r>
          </a:p>
          <a:p>
            <a:pPr algn="ctr" eaLnBrk="1" hangingPunct="1">
              <a:buFontTx/>
              <a:buNone/>
            </a:pPr>
            <a:endParaRPr lang="en-US" sz="1600" dirty="0" smtClean="0">
              <a:solidFill>
                <a:schemeClr val="bg1"/>
              </a:solidFill>
            </a:endParaRPr>
          </a:p>
          <a:p>
            <a:pPr algn="ctr" eaLnBrk="1" hangingPunct="1">
              <a:buFontTx/>
              <a:buNone/>
            </a:pP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32773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705600" y="6397625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pPr algn="r"/>
            <a:fld id="{042964F3-EE44-47C2-97A8-26B64D50ABF0}" type="slidenum">
              <a:rPr lang="en-US" sz="1600">
                <a:solidFill>
                  <a:schemeClr val="bg1"/>
                </a:solidFill>
              </a:rPr>
              <a:pPr algn="r"/>
              <a:t>30</a:t>
            </a:fld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1613" y="3356992"/>
            <a:ext cx="54446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Someone else will</a:t>
            </a:r>
          </a:p>
          <a:p>
            <a:pPr algn="ctr"/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arenR"/>
            </a:pPr>
            <a:r>
              <a:rPr lang="en-US" sz="2400" dirty="0" smtClean="0"/>
              <a:t>Debate – truth comes out of the dialogue </a:t>
            </a:r>
            <a:r>
              <a:rPr lang="en-US" b="0" i="1" dirty="0" smtClean="0"/>
              <a:t>(a Socratic principle)</a:t>
            </a:r>
            <a:endParaRPr lang="en-US" sz="2400" b="0" i="1" dirty="0" smtClean="0"/>
          </a:p>
          <a:p>
            <a:pPr marL="457200" indent="-457200">
              <a:buAutoNum type="arabicParenR"/>
            </a:pPr>
            <a:r>
              <a:rPr lang="en-GB" sz="2400" dirty="0" smtClean="0"/>
              <a:t>Develop a proposal for a joint approach to IT in time for the Global Perspectives meeting </a:t>
            </a:r>
            <a:r>
              <a:rPr lang="en-GB" b="0" i="1" dirty="0" smtClean="0"/>
              <a:t>(31 October-02 November 2012 – and NetHope CIOs can help) </a:t>
            </a:r>
          </a:p>
          <a:p>
            <a:pPr marL="457200" indent="-457200">
              <a:buAutoNum type="arabicParenR"/>
            </a:pPr>
            <a:r>
              <a:rPr lang="en-US" sz="2400" dirty="0" smtClean="0"/>
              <a:t>Partner with other NGOs </a:t>
            </a:r>
            <a:r>
              <a:rPr lang="en-US" b="0" i="1" dirty="0" smtClean="0"/>
              <a:t>(join NetHope, CIO4Good or NTEN)</a:t>
            </a:r>
            <a:endParaRPr lang="en-GB" sz="2400" b="0" dirty="0" smtClean="0"/>
          </a:p>
          <a:p>
            <a:pPr marL="457200" lvl="1" indent="-457200">
              <a:buNone/>
            </a:pPr>
            <a:endParaRPr lang="en-GB" sz="20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Technology Gives Voice</a:t>
            </a:r>
            <a:br>
              <a:rPr lang="en-US" sz="3200" dirty="0" smtClean="0"/>
            </a:br>
            <a:r>
              <a:rPr lang="en-US" sz="3200" dirty="0" smtClean="0"/>
              <a:t>and </a:t>
            </a:r>
            <a:r>
              <a:rPr lang="en-US" sz="3200" dirty="0" err="1" smtClean="0"/>
              <a:t>Ampifies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959770" y="1676400"/>
            <a:ext cx="4860702" cy="4416896"/>
          </a:xfrm>
        </p:spPr>
        <p:txBody>
          <a:bodyPr/>
          <a:lstStyle/>
          <a:p>
            <a:pPr marL="0" indent="0"/>
            <a:r>
              <a:rPr lang="en-US" b="0" dirty="0" smtClean="0"/>
              <a:t>“The Internet is not a virtual world inhabited by avatars.  It is a means of communication that offers people in the physical world a method to organize, act, and promote ideas and awareness. </a:t>
            </a:r>
            <a:r>
              <a:rPr lang="en-US" dirty="0" smtClean="0">
                <a:solidFill>
                  <a:srgbClr val="FF0000"/>
                </a:solidFill>
              </a:rPr>
              <a:t>The Internet was going to change politics in Egypt...</a:t>
            </a:r>
            <a:r>
              <a:rPr lang="en-US" b="0" dirty="0" smtClean="0"/>
              <a:t>” –</a:t>
            </a:r>
            <a:r>
              <a:rPr lang="en-US" b="0" dirty="0" err="1" smtClean="0"/>
              <a:t>Wael</a:t>
            </a:r>
            <a:r>
              <a:rPr lang="en-US" b="0" dirty="0" smtClean="0"/>
              <a:t> </a:t>
            </a:r>
            <a:r>
              <a:rPr lang="en-US" b="0" dirty="0" err="1" smtClean="0"/>
              <a:t>Ghonim</a:t>
            </a:r>
            <a:r>
              <a:rPr lang="en-US" b="0" dirty="0" smtClean="0"/>
              <a:t>, </a:t>
            </a:r>
            <a:endParaRPr lang="en-US" sz="1400" b="0" dirty="0" smtClean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chart" sz="quarter" idx="10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599" y="1676400"/>
            <a:ext cx="2830449" cy="4176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499992" y="4149080"/>
            <a:ext cx="3672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Facebook Revolutionary</a:t>
            </a:r>
          </a:p>
          <a:p>
            <a:pPr algn="ctr"/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What Are Some Key Questions?</a:t>
            </a:r>
            <a:endParaRPr lang="en-US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9552" y="1676400"/>
            <a:ext cx="8147248" cy="4632920"/>
          </a:xfrm>
        </p:spPr>
        <p:txBody>
          <a:bodyPr/>
          <a:lstStyle/>
          <a:p>
            <a:pPr marL="514350" indent="-514350">
              <a:buClr>
                <a:schemeClr val="accent3">
                  <a:lumMod val="50000"/>
                </a:schemeClr>
              </a:buClr>
              <a:buSzPct val="100000"/>
              <a:buFont typeface="+mj-lt"/>
              <a:buAutoNum type="arabicParenR"/>
            </a:pPr>
            <a:r>
              <a:rPr lang="en-US" sz="2400" dirty="0" smtClean="0"/>
              <a:t> 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How will we lead and respond </a:t>
            </a:r>
            <a:r>
              <a:rPr lang="en-US" dirty="0" smtClean="0"/>
              <a:t>to the rise of the digital beneficiary?</a:t>
            </a:r>
            <a:endParaRPr lang="en-US" sz="2400" dirty="0" smtClean="0"/>
          </a:p>
          <a:p>
            <a:pPr marL="457200" indent="-457200">
              <a:buClr>
                <a:schemeClr val="accent3">
                  <a:lumMod val="50000"/>
                </a:schemeClr>
              </a:buClr>
              <a:buSzPct val="100000"/>
              <a:buFont typeface="+mj-lt"/>
              <a:buAutoNum type="arabicParenR"/>
            </a:pPr>
            <a:r>
              <a:rPr lang="en-US" sz="2400" dirty="0" smtClean="0"/>
              <a:t>What does our 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strategic digital portfolio </a:t>
            </a:r>
            <a:r>
              <a:rPr lang="en-US" sz="2400" dirty="0" smtClean="0"/>
              <a:t>look like and how will it change? </a:t>
            </a:r>
          </a:p>
          <a:p>
            <a:pPr marL="457200" indent="-457200">
              <a:buClr>
                <a:schemeClr val="accent3">
                  <a:lumMod val="50000"/>
                </a:schemeClr>
              </a:buClr>
              <a:buSzPct val="100000"/>
              <a:buFont typeface="+mj-lt"/>
              <a:buAutoNum type="arabicParenR"/>
            </a:pPr>
            <a:r>
              <a:rPr lang="en-US" sz="2400" dirty="0" smtClean="0"/>
              <a:t>What are the 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signs and weak signals of disruptive innovation </a:t>
            </a:r>
            <a:r>
              <a:rPr lang="en-US" sz="2400" dirty="0" smtClean="0"/>
              <a:t>that technology is posing for our work?</a:t>
            </a:r>
          </a:p>
          <a:p>
            <a:pPr marL="457200" indent="-457200">
              <a:buClr>
                <a:schemeClr val="accent3">
                  <a:lumMod val="50000"/>
                </a:schemeClr>
              </a:buClr>
              <a:buSzPct val="100000"/>
              <a:buFont typeface="+mj-lt"/>
              <a:buAutoNum type="arabicParenR"/>
            </a:pPr>
            <a:r>
              <a:rPr lang="en-US" sz="2400" dirty="0" smtClean="0"/>
              <a:t>What are our </a:t>
            </a:r>
            <a:r>
              <a:rPr lang="en-US" sz="3200" dirty="0" smtClean="0">
                <a:solidFill>
                  <a:schemeClr val="accent3">
                    <a:lumMod val="75000"/>
                  </a:schemeClr>
                </a:solidFill>
              </a:rPr>
              <a:t>radical collaboration opportunities </a:t>
            </a:r>
            <a:r>
              <a:rPr lang="en-US" sz="2400" dirty="0" smtClean="0"/>
              <a:t>to have more digital impact? </a:t>
            </a:r>
            <a:endParaRPr lang="en-US" sz="2400" dirty="0"/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7524328" y="6248400"/>
            <a:ext cx="1219200" cy="4762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5F2C08-B6F3-4FA1-A942-B6DDCBDED5D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23528" y="2636912"/>
            <a:ext cx="8352928" cy="1143000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The Rise of the Digital Beneficiary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 txBox="1">
            <a:spLocks/>
          </p:cNvSpPr>
          <p:nvPr/>
        </p:nvSpPr>
        <p:spPr>
          <a:xfrm>
            <a:off x="7524328" y="6248400"/>
            <a:ext cx="1219200" cy="4762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5F2C08-B6F3-4FA1-A942-B6DDCBDED5D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AcnBodyText_ID_307207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 rot="-5400000">
            <a:off x="-786692" y="3407930"/>
            <a:ext cx="2992561" cy="216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42665" indent="-342665" algn="ctr" eaLnBrk="0" hangingPunct="0">
              <a:spcBef>
                <a:spcPct val="20000"/>
              </a:spcBef>
            </a:pPr>
            <a:r>
              <a:rPr lang="en-US" sz="1400" b="1" dirty="0">
                <a:solidFill>
                  <a:schemeClr val="bg1"/>
                </a:solidFill>
                <a:cs typeface="ヒラギノ角ゴ ProN W3"/>
              </a:rPr>
              <a:t>Increasing Impact for Beneficiaries</a:t>
            </a:r>
          </a:p>
        </p:txBody>
      </p:sp>
      <p:sp>
        <p:nvSpPr>
          <p:cNvPr id="25605" name="Freeform 5"/>
          <p:cNvSpPr>
            <a:spLocks/>
          </p:cNvSpPr>
          <p:nvPr/>
        </p:nvSpPr>
        <p:spPr bwMode="auto">
          <a:xfrm rot="10800000">
            <a:off x="1932682" y="1910465"/>
            <a:ext cx="5663654" cy="861715"/>
          </a:xfrm>
          <a:custGeom>
            <a:avLst/>
            <a:gdLst>
              <a:gd name="T0" fmla="*/ 2147483647 w 2676"/>
              <a:gd name="T1" fmla="*/ 0 h 484"/>
              <a:gd name="T2" fmla="*/ 0 w 2676"/>
              <a:gd name="T3" fmla="*/ 2147483647 h 484"/>
              <a:gd name="T4" fmla="*/ 2147483647 w 2676"/>
              <a:gd name="T5" fmla="*/ 2147483647 h 484"/>
              <a:gd name="T6" fmla="*/ 2147483647 w 2676"/>
              <a:gd name="T7" fmla="*/ 0 h 484"/>
              <a:gd name="T8" fmla="*/ 2147483647 w 2676"/>
              <a:gd name="T9" fmla="*/ 0 h 4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76"/>
              <a:gd name="T16" fmla="*/ 0 h 484"/>
              <a:gd name="T17" fmla="*/ 2676 w 2676"/>
              <a:gd name="T18" fmla="*/ 484 h 4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76" h="484">
                <a:moveTo>
                  <a:pt x="271" y="0"/>
                </a:moveTo>
                <a:lnTo>
                  <a:pt x="0" y="483"/>
                </a:lnTo>
                <a:lnTo>
                  <a:pt x="2675" y="483"/>
                </a:lnTo>
                <a:lnTo>
                  <a:pt x="2404" y="0"/>
                </a:lnTo>
                <a:lnTo>
                  <a:pt x="271" y="0"/>
                </a:lnTo>
              </a:path>
            </a:pathLst>
          </a:custGeom>
          <a:solidFill>
            <a:srgbClr val="969696"/>
          </a:solidFill>
          <a:ln w="6350" cap="rnd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lIns="45718" tIns="45718" rIns="45718" bIns="45718"/>
          <a:lstStyle/>
          <a:p>
            <a:endParaRPr lang="en-US"/>
          </a:p>
        </p:txBody>
      </p:sp>
      <p:sp>
        <p:nvSpPr>
          <p:cNvPr id="25606" name="Freeform 6"/>
          <p:cNvSpPr>
            <a:spLocks/>
          </p:cNvSpPr>
          <p:nvPr/>
        </p:nvSpPr>
        <p:spPr bwMode="auto">
          <a:xfrm rot="10800000">
            <a:off x="3771080" y="4646768"/>
            <a:ext cx="1986855" cy="1493490"/>
          </a:xfrm>
          <a:custGeom>
            <a:avLst/>
            <a:gdLst>
              <a:gd name="T0" fmla="*/ 0 w 939"/>
              <a:gd name="T1" fmla="*/ 2147483647 h 839"/>
              <a:gd name="T2" fmla="*/ 2147483647 w 939"/>
              <a:gd name="T3" fmla="*/ 2147483647 h 839"/>
              <a:gd name="T4" fmla="*/ 2147483647 w 939"/>
              <a:gd name="T5" fmla="*/ 0 h 839"/>
              <a:gd name="T6" fmla="*/ 0 w 939"/>
              <a:gd name="T7" fmla="*/ 2147483647 h 839"/>
              <a:gd name="T8" fmla="*/ 0 60000 65536"/>
              <a:gd name="T9" fmla="*/ 0 60000 65536"/>
              <a:gd name="T10" fmla="*/ 0 60000 65536"/>
              <a:gd name="T11" fmla="*/ 0 60000 65536"/>
              <a:gd name="T12" fmla="*/ 0 w 939"/>
              <a:gd name="T13" fmla="*/ 0 h 839"/>
              <a:gd name="T14" fmla="*/ 939 w 939"/>
              <a:gd name="T15" fmla="*/ 839 h 83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39" h="839">
                <a:moveTo>
                  <a:pt x="0" y="838"/>
                </a:moveTo>
                <a:lnTo>
                  <a:pt x="938" y="838"/>
                </a:lnTo>
                <a:lnTo>
                  <a:pt x="469" y="0"/>
                </a:lnTo>
                <a:lnTo>
                  <a:pt x="0" y="838"/>
                </a:lnTo>
              </a:path>
            </a:pathLst>
          </a:custGeom>
          <a:solidFill>
            <a:srgbClr val="EAEAEA"/>
          </a:solidFill>
          <a:ln w="6350" cap="rnd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lIns="45718" tIns="45718" rIns="45718" bIns="45718"/>
          <a:lstStyle/>
          <a:p>
            <a:endParaRPr lang="en-US"/>
          </a:p>
        </p:txBody>
      </p:sp>
      <p:sp>
        <p:nvSpPr>
          <p:cNvPr id="25607" name="Freeform 7"/>
          <p:cNvSpPr>
            <a:spLocks/>
          </p:cNvSpPr>
          <p:nvPr/>
        </p:nvSpPr>
        <p:spPr bwMode="auto">
          <a:xfrm rot="10800000">
            <a:off x="3139305" y="3710664"/>
            <a:ext cx="3250406" cy="951012"/>
          </a:xfrm>
          <a:custGeom>
            <a:avLst/>
            <a:gdLst>
              <a:gd name="T0" fmla="*/ 0 w 1536"/>
              <a:gd name="T1" fmla="*/ 2147483647 h 533"/>
              <a:gd name="T2" fmla="*/ 2147483647 w 1536"/>
              <a:gd name="T3" fmla="*/ 2147483647 h 533"/>
              <a:gd name="T4" fmla="*/ 2147483647 w 1536"/>
              <a:gd name="T5" fmla="*/ 0 h 533"/>
              <a:gd name="T6" fmla="*/ 2147483647 w 1536"/>
              <a:gd name="T7" fmla="*/ 0 h 533"/>
              <a:gd name="T8" fmla="*/ 0 w 1536"/>
              <a:gd name="T9" fmla="*/ 2147483647 h 53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536"/>
              <a:gd name="T16" fmla="*/ 0 h 533"/>
              <a:gd name="T17" fmla="*/ 1536 w 1536"/>
              <a:gd name="T18" fmla="*/ 533 h 53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536" h="533">
                <a:moveTo>
                  <a:pt x="0" y="532"/>
                </a:moveTo>
                <a:lnTo>
                  <a:pt x="1535" y="532"/>
                </a:lnTo>
                <a:lnTo>
                  <a:pt x="1237" y="0"/>
                </a:lnTo>
                <a:lnTo>
                  <a:pt x="299" y="0"/>
                </a:lnTo>
                <a:lnTo>
                  <a:pt x="0" y="532"/>
                </a:lnTo>
              </a:path>
            </a:pathLst>
          </a:custGeom>
          <a:solidFill>
            <a:srgbClr val="DDDDDD"/>
          </a:solidFill>
          <a:ln w="6350" cap="rnd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lIns="45718" tIns="45718" rIns="45718" bIns="45718"/>
          <a:lstStyle/>
          <a:p>
            <a:endParaRPr lang="en-US"/>
          </a:p>
        </p:txBody>
      </p:sp>
      <p:sp>
        <p:nvSpPr>
          <p:cNvPr id="25608" name="Freeform 8"/>
          <p:cNvSpPr>
            <a:spLocks/>
          </p:cNvSpPr>
          <p:nvPr/>
        </p:nvSpPr>
        <p:spPr bwMode="auto">
          <a:xfrm rot="10800000">
            <a:off x="2505297" y="2774560"/>
            <a:ext cx="4516189" cy="952128"/>
          </a:xfrm>
          <a:custGeom>
            <a:avLst/>
            <a:gdLst>
              <a:gd name="T0" fmla="*/ 2147483647 w 2134"/>
              <a:gd name="T1" fmla="*/ 0 h 535"/>
              <a:gd name="T2" fmla="*/ 0 w 2134"/>
              <a:gd name="T3" fmla="*/ 2147483647 h 535"/>
              <a:gd name="T4" fmla="*/ 2147483647 w 2134"/>
              <a:gd name="T5" fmla="*/ 2147483647 h 535"/>
              <a:gd name="T6" fmla="*/ 2147483647 w 2134"/>
              <a:gd name="T7" fmla="*/ 0 h 535"/>
              <a:gd name="T8" fmla="*/ 2147483647 w 2134"/>
              <a:gd name="T9" fmla="*/ 0 h 5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34"/>
              <a:gd name="T16" fmla="*/ 0 h 535"/>
              <a:gd name="T17" fmla="*/ 2134 w 2134"/>
              <a:gd name="T18" fmla="*/ 535 h 53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34" h="535">
                <a:moveTo>
                  <a:pt x="299" y="0"/>
                </a:moveTo>
                <a:lnTo>
                  <a:pt x="0" y="534"/>
                </a:lnTo>
                <a:lnTo>
                  <a:pt x="2133" y="534"/>
                </a:lnTo>
                <a:lnTo>
                  <a:pt x="1834" y="0"/>
                </a:lnTo>
                <a:lnTo>
                  <a:pt x="299" y="0"/>
                </a:lnTo>
              </a:path>
            </a:pathLst>
          </a:custGeom>
          <a:solidFill>
            <a:srgbClr val="C0C0C0"/>
          </a:solidFill>
          <a:ln w="6350" cap="rnd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lIns="45718" tIns="45718" rIns="45718" bIns="45718"/>
          <a:lstStyle/>
          <a:p>
            <a:endParaRPr lang="en-US"/>
          </a:p>
        </p:txBody>
      </p:sp>
      <p:sp>
        <p:nvSpPr>
          <p:cNvPr id="25609" name="AcnBodyText_ID_307217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4601950" y="5079396"/>
            <a:ext cx="269306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42665" indent="-342665" algn="ctr" eaLnBrk="0" hangingPunct="0">
              <a:spcBef>
                <a:spcPct val="20000"/>
              </a:spcBef>
            </a:pPr>
            <a:r>
              <a:rPr lang="en-US" sz="1400" b="1" dirty="0" smtClean="0">
                <a:cs typeface="ヒラギノ角ゴ ProN W3"/>
              </a:rPr>
              <a:t>HQ</a:t>
            </a:r>
            <a:endParaRPr lang="en-US" sz="1400" b="1" dirty="0">
              <a:cs typeface="ヒラギノ角ゴ ProN W3"/>
            </a:endParaRPr>
          </a:p>
        </p:txBody>
      </p:sp>
      <p:sp>
        <p:nvSpPr>
          <p:cNvPr id="25610" name="AcnBodyText_ID_307217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4366821" y="4071284"/>
            <a:ext cx="788678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42665" indent="-342665" algn="ctr" eaLnBrk="0" hangingPunct="0">
              <a:spcBef>
                <a:spcPct val="20000"/>
              </a:spcBef>
            </a:pPr>
            <a:r>
              <a:rPr lang="en-US" sz="1400" b="1" dirty="0" smtClean="0">
                <a:cs typeface="ヒラギノ角ゴ ProN W3"/>
              </a:rPr>
              <a:t>DONORS</a:t>
            </a:r>
            <a:endParaRPr lang="en-US" sz="1400" b="1" dirty="0">
              <a:cs typeface="ヒラギノ角ゴ ProN W3"/>
            </a:endParaRPr>
          </a:p>
        </p:txBody>
      </p:sp>
      <p:sp>
        <p:nvSpPr>
          <p:cNvPr id="25611" name="AcnBodyText_ID_307217"/>
          <p:cNvSpPr>
            <a:spLocks noChangeArrowheads="1"/>
          </p:cNvSpPr>
          <p:nvPr>
            <p:custDataLst>
              <p:tags r:id="rId4"/>
            </p:custDataLst>
          </p:nvPr>
        </p:nvSpPr>
        <p:spPr bwMode="gray">
          <a:xfrm>
            <a:off x="3391569" y="2990584"/>
            <a:ext cx="2693417" cy="4739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42665" indent="-342665" algn="ctr" eaLnBrk="0" hangingPunct="0">
              <a:spcBef>
                <a:spcPct val="20000"/>
              </a:spcBef>
            </a:pPr>
            <a:r>
              <a:rPr lang="en-US" sz="1400" b="1" dirty="0" smtClean="0">
                <a:cs typeface="ヒラギノ角ゴ ProN W3"/>
              </a:rPr>
              <a:t>FIELD</a:t>
            </a:r>
          </a:p>
          <a:p>
            <a:pPr marL="342665" indent="-342665" algn="ctr" eaLnBrk="0" hangingPunct="0">
              <a:spcBef>
                <a:spcPct val="20000"/>
              </a:spcBef>
            </a:pPr>
            <a:r>
              <a:rPr lang="en-US" sz="1400" b="1" dirty="0" smtClean="0">
                <a:cs typeface="ヒラギノ角ゴ ProN W3"/>
              </a:rPr>
              <a:t>Programs</a:t>
            </a:r>
            <a:endParaRPr lang="en-US" sz="1400" b="1" dirty="0">
              <a:cs typeface="ヒラギノ角ゴ ProN W3"/>
            </a:endParaRPr>
          </a:p>
        </p:txBody>
      </p:sp>
      <p:sp>
        <p:nvSpPr>
          <p:cNvPr id="25612" name="AcnBodyText_ID_307217"/>
          <p:cNvSpPr>
            <a:spLocks noChangeArrowheads="1"/>
          </p:cNvSpPr>
          <p:nvPr>
            <p:custDataLst>
              <p:tags r:id="rId5"/>
            </p:custDataLst>
          </p:nvPr>
        </p:nvSpPr>
        <p:spPr bwMode="gray">
          <a:xfrm>
            <a:off x="3413893" y="2270504"/>
            <a:ext cx="2693417" cy="215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42665" indent="-342665" algn="ctr" eaLnBrk="0" hangingPunct="0">
              <a:spcBef>
                <a:spcPct val="20000"/>
              </a:spcBef>
            </a:pPr>
            <a:r>
              <a:rPr lang="en-US" sz="1400" b="1" dirty="0" smtClean="0">
                <a:cs typeface="ヒラギノ角ゴ ProN W3"/>
              </a:rPr>
              <a:t>BENEFICIARY</a:t>
            </a:r>
            <a:endParaRPr lang="en-US" sz="1400" b="1" dirty="0">
              <a:cs typeface="ヒラギノ角ゴ ProN W3"/>
            </a:endParaRPr>
          </a:p>
        </p:txBody>
      </p:sp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Who Are Our Digital Customers?</a:t>
            </a:r>
          </a:p>
        </p:txBody>
      </p:sp>
      <p:sp>
        <p:nvSpPr>
          <p:cNvPr id="26" name="AutoShape 3"/>
          <p:cNvSpPr>
            <a:spLocks noChangeArrowheads="1"/>
          </p:cNvSpPr>
          <p:nvPr/>
        </p:nvSpPr>
        <p:spPr bwMode="gray">
          <a:xfrm>
            <a:off x="523603" y="1844824"/>
            <a:ext cx="808037" cy="4505325"/>
          </a:xfrm>
          <a:prstGeom prst="upArrow">
            <a:avLst>
              <a:gd name="adj1" fmla="val 50102"/>
              <a:gd name="adj2" fmla="val 75736"/>
            </a:avLst>
          </a:prstGeom>
          <a:solidFill>
            <a:srgbClr val="92D050"/>
          </a:solidFill>
          <a:ln w="9525" algn="ctr">
            <a:noFill/>
            <a:miter lim="800000"/>
            <a:headEnd/>
            <a:tailEnd/>
          </a:ln>
        </p:spPr>
        <p:txBody>
          <a:bodyPr wrap="none" lIns="72000" tIns="72000" rIns="72000" bIns="72000" anchor="ctr"/>
          <a:lstStyle/>
          <a:p>
            <a:pPr algn="ctr" eaLnBrk="0" hangingPunct="0">
              <a:spcBef>
                <a:spcPct val="20000"/>
              </a:spcBef>
              <a:buSzPct val="100000"/>
              <a:buFont typeface="Wingdings" pitchFamily="2" charset="2"/>
              <a:buNone/>
            </a:pPr>
            <a:endParaRPr lang="en-US" sz="900" b="1" dirty="0">
              <a:ea typeface="MS PGothic" charset="-128"/>
            </a:endParaRPr>
          </a:p>
        </p:txBody>
      </p:sp>
      <p:sp>
        <p:nvSpPr>
          <p:cNvPr id="30" name="AcnBodyText_ID_307207"/>
          <p:cNvSpPr>
            <a:spLocks noChangeArrowheads="1"/>
          </p:cNvSpPr>
          <p:nvPr>
            <p:custDataLst>
              <p:tags r:id="rId6"/>
            </p:custDataLst>
          </p:nvPr>
        </p:nvSpPr>
        <p:spPr bwMode="gray">
          <a:xfrm rot="-5400000">
            <a:off x="-645498" y="4127290"/>
            <a:ext cx="3122705" cy="2236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1400" b="1" dirty="0"/>
              <a:t>Increasing Impact for Beneficiaries</a:t>
            </a:r>
          </a:p>
        </p:txBody>
      </p:sp>
      <p:sp>
        <p:nvSpPr>
          <p:cNvPr id="33" name="Slide Number Placeholder 3"/>
          <p:cNvSpPr txBox="1">
            <a:spLocks/>
          </p:cNvSpPr>
          <p:nvPr/>
        </p:nvSpPr>
        <p:spPr>
          <a:xfrm>
            <a:off x="7524328" y="6248400"/>
            <a:ext cx="1219200" cy="47625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5F2C08-B6F3-4FA1-A942-B6DDCBDED5D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22" name="AutoShape 14"/>
          <p:cNvSpPr>
            <a:spLocks/>
          </p:cNvSpPr>
          <p:nvPr/>
        </p:nvSpPr>
        <p:spPr bwMode="gray">
          <a:xfrm rot="12856203">
            <a:off x="5630309" y="3704309"/>
            <a:ext cx="366117" cy="2848751"/>
          </a:xfrm>
          <a:prstGeom prst="leftBrace">
            <a:avLst>
              <a:gd name="adj1" fmla="val 4664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71996" tIns="71996" rIns="71996" bIns="71996" anchor="ctr"/>
          <a:lstStyle/>
          <a:p>
            <a:pPr algn="ctr"/>
            <a:endParaRPr lang="en-US">
              <a:cs typeface="ヒラギノ角ゴ ProN W3"/>
            </a:endParaRPr>
          </a:p>
        </p:txBody>
      </p:sp>
      <p:sp>
        <p:nvSpPr>
          <p:cNvPr id="23" name="AcnBodyText_ID_531484"/>
          <p:cNvSpPr>
            <a:spLocks noChangeArrowheads="1"/>
          </p:cNvSpPr>
          <p:nvPr>
            <p:custDataLst>
              <p:tags r:id="rId7"/>
            </p:custDataLst>
          </p:nvPr>
        </p:nvSpPr>
        <p:spPr bwMode="gray">
          <a:xfrm>
            <a:off x="6041561" y="5013176"/>
            <a:ext cx="1769716" cy="5416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42665" indent="-342665" algn="ctr" eaLnBrk="0" hangingPunct="0">
              <a:spcBef>
                <a:spcPct val="20000"/>
              </a:spcBef>
            </a:pPr>
            <a:r>
              <a:rPr lang="en-US" sz="1600" b="1" dirty="0" smtClean="0">
                <a:cs typeface="ヒラギノ角ゴ ProN W3"/>
              </a:rPr>
              <a:t>Zone of Greatest</a:t>
            </a:r>
          </a:p>
          <a:p>
            <a:pPr marL="342665" indent="-342665" algn="ctr" eaLnBrk="0" hangingPunct="0">
              <a:spcBef>
                <a:spcPct val="20000"/>
              </a:spcBef>
            </a:pPr>
            <a:r>
              <a:rPr lang="en-US" sz="1600" b="1" dirty="0" smtClean="0">
                <a:cs typeface="ヒラギノ角ゴ ProN W3"/>
              </a:rPr>
              <a:t>Digital Investment</a:t>
            </a:r>
            <a:endParaRPr lang="en-US" sz="1600" b="1" dirty="0">
              <a:cs typeface="ヒラギノ角ゴ ProN W3"/>
            </a:endParaRPr>
          </a:p>
        </p:txBody>
      </p:sp>
      <p:sp>
        <p:nvSpPr>
          <p:cNvPr id="25" name="AutoShape 14"/>
          <p:cNvSpPr>
            <a:spLocks/>
          </p:cNvSpPr>
          <p:nvPr/>
        </p:nvSpPr>
        <p:spPr bwMode="gray">
          <a:xfrm rot="12856203">
            <a:off x="7099778" y="1902203"/>
            <a:ext cx="366117" cy="2185576"/>
          </a:xfrm>
          <a:prstGeom prst="leftBrace">
            <a:avLst>
              <a:gd name="adj1" fmla="val 4664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71996" tIns="71996" rIns="71996" bIns="71996" anchor="ctr"/>
          <a:lstStyle/>
          <a:p>
            <a:pPr algn="ctr"/>
            <a:endParaRPr lang="en-US">
              <a:cs typeface="ヒラギノ角ゴ ProN W3"/>
            </a:endParaRPr>
          </a:p>
        </p:txBody>
      </p:sp>
      <p:sp>
        <p:nvSpPr>
          <p:cNvPr id="28" name="AcnBodyText_ID_531484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7450324" y="2780928"/>
            <a:ext cx="1631857" cy="5416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342665" indent="-342665" algn="ctr" eaLnBrk="0" hangingPunct="0">
              <a:spcBef>
                <a:spcPct val="20000"/>
              </a:spcBef>
            </a:pPr>
            <a:r>
              <a:rPr lang="en-US" sz="1600" b="1" dirty="0" smtClean="0">
                <a:cs typeface="ヒラギノ角ゴ ProN W3"/>
              </a:rPr>
              <a:t>Zone of Greatest</a:t>
            </a:r>
          </a:p>
          <a:p>
            <a:pPr marL="342665" indent="-342665" algn="ctr" eaLnBrk="0" hangingPunct="0">
              <a:spcBef>
                <a:spcPct val="20000"/>
              </a:spcBef>
            </a:pPr>
            <a:r>
              <a:rPr lang="en-US" sz="1600" b="1" dirty="0" smtClean="0">
                <a:cs typeface="ヒラギノ角ゴ ProN W3"/>
              </a:rPr>
              <a:t>Digital Impact</a:t>
            </a:r>
            <a:endParaRPr lang="en-US" sz="1600" b="1" dirty="0">
              <a:cs typeface="ヒラギノ角ゴ ProN W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37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Callout 3"/>
          <p:cNvSpPr/>
          <p:nvPr/>
        </p:nvSpPr>
        <p:spPr>
          <a:xfrm>
            <a:off x="107504" y="620688"/>
            <a:ext cx="4248472" cy="3096344"/>
          </a:xfrm>
          <a:prstGeom prst="wedgeEllipseCallout">
            <a:avLst>
              <a:gd name="adj1" fmla="val 43754"/>
              <a:gd name="adj2" fmla="val 47540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/>
              <a:t>IFRC – Trilogy</a:t>
            </a:r>
          </a:p>
          <a:p>
            <a:pPr algn="ctr"/>
            <a:r>
              <a:rPr lang="en-GB" sz="3600" dirty="0" smtClean="0"/>
              <a:t>TERA  Application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Texting</a:t>
            </a:r>
            <a:r>
              <a:rPr lang="en-US" sz="3200" dirty="0" smtClean="0"/>
              <a:t> Survivors in Haiti</a:t>
            </a:r>
            <a:endParaRPr lang="en-US" sz="3200" dirty="0"/>
          </a:p>
        </p:txBody>
      </p:sp>
      <p:graphicFrame>
        <p:nvGraphicFramePr>
          <p:cNvPr id="5" name="Diagram 4"/>
          <p:cNvGraphicFramePr/>
          <p:nvPr/>
        </p:nvGraphicFramePr>
        <p:xfrm>
          <a:off x="467544" y="1541016"/>
          <a:ext cx="8424936" cy="5316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BodyText"/>
  <p:tag name="DATE" val="1/13/2009 1:01:20 PM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BodyText"/>
  <p:tag name="DATE" val="1/13/2009 1:07:39 PM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BodyText"/>
  <p:tag name="DATE" val="1/13/2009 1:07:39 PM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BodyText"/>
  <p:tag name="DATE" val="1/13/2009 1:07:39 PM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BodyText"/>
  <p:tag name="DATE" val="1/13/2009 1:07:39 PM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BodyText"/>
  <p:tag name="DATE" val="1/29/2009 10:57:18 AM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BodyText"/>
  <p:tag name="DATE" val="1/29/2009 10:57:18 AM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BodyText"/>
  <p:tag name="DATE" val="1/29/2009 10:57:18 AM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BodyText"/>
  <p:tag name="DATE" val="1/29/2009 10:57:18 AM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BodyText"/>
  <p:tag name="DATE" val="1/13/2009 1:01:20 PM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BodyText"/>
  <p:tag name="DATE" val="1/13/2009 1:07:39 PM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BodyText"/>
  <p:tag name="DATE" val="1/13/2009 1:07:39 PM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BodyText"/>
  <p:tag name="DATE" val="1/13/2009 1:07:39 PM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BodyText"/>
  <p:tag name="DATE" val="1/13/2009 1:07:39 PM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BodyText"/>
  <p:tag name="DATE" val="1/13/2009 1:07:39 PM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BodyText"/>
  <p:tag name="DATE" val="1/29/2009 10:57:18 AM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BodyText"/>
  <p:tag name="DATE" val="1/13/2009 1:07:39 PM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BodyText"/>
  <p:tag name="DATE" val="1/13/2009 1:07:39 PM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BodyText"/>
  <p:tag name="DATE" val="1/13/2009 1:07:39 PM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BodyText"/>
  <p:tag name="DATE" val="1/13/2009 1:07:39 PM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BodyText"/>
  <p:tag name="DATE" val="1/13/2009 1:01:20 PM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BodyText"/>
  <p:tag name="DATE" val="1/13/2009 1:07:39 PM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BodyText"/>
  <p:tag name="DATE" val="1/13/2009 1:07:39 PM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BodyText"/>
  <p:tag name="DATE" val="1/13/2009 1:07:39 PM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BodyText"/>
  <p:tag name="DATE" val="1/13/2009 1:07:39 PM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BodyText"/>
  <p:tag name="DATE" val="1/13/2009 1:07:39 PM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BodyText"/>
  <p:tag name="DATE" val="1/13/2009 1:07:39 PM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BodyText"/>
  <p:tag name="DATE" val="1/13/2009 1:07:39 P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BodyText"/>
  <p:tag name="DATE" val="1/13/2009 1:01:20 PM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BodyText"/>
  <p:tag name="DATE" val="1/29/2009 10:57:18 AM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BodyText"/>
  <p:tag name="DATE" val="1/29/2009 10:57:18 AM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YLE" val="AcnBodyText"/>
  <p:tag name="DATE" val="1/13/2009 1:01:20 PM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IFRC_English</Template>
  <TotalTime>23018</TotalTime>
  <Words>1054</Words>
  <Application>Microsoft Office PowerPoint</Application>
  <PresentationFormat>On-screen Show (4:3)</PresentationFormat>
  <Paragraphs>248</Paragraphs>
  <Slides>32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Office Theme</vt:lpstr>
      <vt:lpstr>1_Office Theme</vt:lpstr>
      <vt:lpstr>2_Office Theme</vt:lpstr>
      <vt:lpstr>The Digital Revolution</vt:lpstr>
      <vt:lpstr>A Brief Introduction</vt:lpstr>
      <vt:lpstr>The Digital Revolution</vt:lpstr>
      <vt:lpstr>Technology Gives Voice and Ampifies</vt:lpstr>
      <vt:lpstr>What Are Some Key Questions?</vt:lpstr>
      <vt:lpstr>The Rise of the Digital Beneficiary</vt:lpstr>
      <vt:lpstr>Who Are Our Digital Customers?</vt:lpstr>
      <vt:lpstr>Slide 8</vt:lpstr>
      <vt:lpstr>Texting Survivors in Haiti</vt:lpstr>
      <vt:lpstr>Mobile Devices are exploding</vt:lpstr>
      <vt:lpstr>What’s your software platform?</vt:lpstr>
      <vt:lpstr>The Strategic Digital Portfolio</vt:lpstr>
      <vt:lpstr>Moving the IT Agenda Up the Pyramid</vt:lpstr>
      <vt:lpstr>The technology budget is counter to the strategic impact</vt:lpstr>
      <vt:lpstr>Slide 15</vt:lpstr>
      <vt:lpstr>IFRC - The IT Portfolio for the Next 5 Years</vt:lpstr>
      <vt:lpstr>Disruptive Innovation</vt:lpstr>
      <vt:lpstr>Slide 18</vt:lpstr>
      <vt:lpstr>Disruptive Innovation and the Music Industry</vt:lpstr>
      <vt:lpstr>Cell Phones as Disruptive Technology</vt:lpstr>
      <vt:lpstr>Some Potential Disruptive Themes?</vt:lpstr>
      <vt:lpstr>Radical Collaboration</vt:lpstr>
      <vt:lpstr>Radical Collaboration</vt:lpstr>
      <vt:lpstr>Peters Law of Proximity</vt:lpstr>
      <vt:lpstr>Application Catalog of  Standards &amp; Choices</vt:lpstr>
      <vt:lpstr>Barriers to Collaboration</vt:lpstr>
      <vt:lpstr>NetHope’s New Collaboration</vt:lpstr>
      <vt:lpstr>Conclusions?</vt:lpstr>
      <vt:lpstr>What Are Some Key Questions?</vt:lpstr>
      <vt:lpstr>A Fundamental Law of Disruption</vt:lpstr>
      <vt:lpstr>Next steps?</vt:lpstr>
      <vt:lpstr>Slide 32</vt:lpstr>
    </vt:vector>
  </TitlesOfParts>
  <Company>IFRC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Updates</dc:title>
  <dc:creator>Amol Sawarkar</dc:creator>
  <cp:lastModifiedBy>Edward G. Happ</cp:lastModifiedBy>
  <cp:revision>698</cp:revision>
  <dcterms:created xsi:type="dcterms:W3CDTF">2010-03-04T15:12:21Z</dcterms:created>
  <dcterms:modified xsi:type="dcterms:W3CDTF">2012-04-23T01:48:48Z</dcterms:modified>
</cp:coreProperties>
</file>