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2"/>
    <p:sldMasterId id="2147483698" r:id="rId3"/>
  </p:sldMasterIdLst>
  <p:notesMasterIdLst>
    <p:notesMasterId r:id="rId26"/>
  </p:notesMasterIdLst>
  <p:handoutMasterIdLst>
    <p:handoutMasterId r:id="rId27"/>
  </p:handoutMasterIdLst>
  <p:sldIdLst>
    <p:sldId id="256" r:id="rId4"/>
    <p:sldId id="285" r:id="rId5"/>
    <p:sldId id="260" r:id="rId6"/>
    <p:sldId id="261" r:id="rId7"/>
    <p:sldId id="266" r:id="rId8"/>
    <p:sldId id="267" r:id="rId9"/>
    <p:sldId id="269" r:id="rId10"/>
    <p:sldId id="273" r:id="rId11"/>
    <p:sldId id="295" r:id="rId12"/>
    <p:sldId id="290" r:id="rId13"/>
    <p:sldId id="291" r:id="rId14"/>
    <p:sldId id="303" r:id="rId15"/>
    <p:sldId id="304" r:id="rId16"/>
    <p:sldId id="305" r:id="rId17"/>
    <p:sldId id="307" r:id="rId18"/>
    <p:sldId id="306" r:id="rId19"/>
    <p:sldId id="298" r:id="rId20"/>
    <p:sldId id="279" r:id="rId21"/>
    <p:sldId id="264" r:id="rId22"/>
    <p:sldId id="288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4660"/>
  </p:normalViewPr>
  <p:slideViewPr>
    <p:cSldViewPr>
      <p:cViewPr>
        <p:scale>
          <a:sx n="80" d="100"/>
          <a:sy n="8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64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F2ACB-48D6-4C1F-9540-F79AF7EF0EBA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E8CA9-1890-42FD-B7A4-26A0D8873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XOPAPxZEpk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Gladiator_(2000_film)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ghapp.blogspot.ch/2009/08/peering-over-horizon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en/US/solutions/collateral/ns341/ns525/ns537/ns705/ns827/white_paper_c11-520862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sclass.com/EighthScienceWork/StellarEvolution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com/leadership/programs/digital-universe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mc.com/collateral/about/news/idc-emc-digital-universe-2011-infographic.pdf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igaom.com/2010/04/12/mary-meeker-mobile-internet-will-soon-overtake-fixed-interne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http://www.youtube.com/watch?v=xXOPAPxZEpk</a:t>
            </a:r>
            <a:r>
              <a:rPr lang="en-US" dirty="0" smtClean="0"/>
              <a:t>  (see 06:07 - 07:12 on this</a:t>
            </a:r>
            <a:r>
              <a:rPr lang="en-US" baseline="0" dirty="0" smtClean="0"/>
              <a:t> trailer)</a:t>
            </a:r>
          </a:p>
          <a:p>
            <a:r>
              <a:rPr lang="en-US" dirty="0" smtClean="0"/>
              <a:t>Battle of Zama</a:t>
            </a:r>
          </a:p>
          <a:p>
            <a:r>
              <a:rPr lang="en-US" dirty="0" smtClean="0"/>
              <a:t>Why did Carthage win over Rome this time?</a:t>
            </a:r>
          </a:p>
          <a:p>
            <a:r>
              <a:rPr lang="en-US" dirty="0" smtClean="0"/>
              <a:t>There’s value in banding together</a:t>
            </a:r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http://en.wikipedia.org/wiki/Gladiator_(2000_film)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</a:t>
            </a:fld>
            <a:endParaRPr lang="fr-C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my 24-Aug-2009 Blog: </a:t>
            </a:r>
            <a:r>
              <a:rPr lang="en-US" u="sng" dirty="0" smtClean="0">
                <a:hlinkClick r:id="rId3"/>
              </a:rPr>
              <a:t>http://eghapp.blogspot.ch/2009/08/peering-over-horizon.html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 </a:t>
            </a:r>
            <a:r>
              <a:rPr lang="en-US" dirty="0" err="1" smtClean="0"/>
              <a:t>exabytes</a:t>
            </a:r>
            <a:r>
              <a:rPr lang="en-US" dirty="0" smtClean="0"/>
              <a:t> = 4.0 x 10</a:t>
            </a:r>
            <a:r>
              <a:rPr lang="en-US" baseline="30000" dirty="0" smtClean="0"/>
              <a:t>19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http://www.cisco.com/en/US/solutions/collateral/ns341/ns525/ns537/ns705/ns827/white_paper_c11-520862.html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http://www.youtube.com/watch?v=XVQ1ULfQawk  (0:00 - 4:22)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http://www.williamsclass.com/EighthScienceWork/StellarEvolution.htm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http://www.emc.com/leadership/programs/digital-universe.htm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http://www.emc.com/collateral/about/news/idc-emc-digital-universe-2011-infographic.pdf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http://gigaom.com/2010/04/12/mary-meeker-mobile-internet-will-soon-overtake-fixed-internet/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ask.com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responses from 116 National</a:t>
            </a:r>
            <a:r>
              <a:rPr lang="en-US" baseline="0" dirty="0" smtClean="0"/>
              <a:t> Societies; </a:t>
            </a:r>
            <a:r>
              <a:rPr lang="en-US" dirty="0" smtClean="0"/>
              <a:t>raise issue of widening gap as all move up the ICT capacity curve.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D5A0F-0899-4214-90D5-715BCFDC3AF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4632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8CA9-1890-42FD-B7A4-26A0D8873F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95536" y="712113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Future 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772816"/>
            <a:ext cx="8555038" cy="4156515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0"/>
            <a:ext cx="8991600" cy="6553200"/>
            <a:chOff x="152400" y="-76200"/>
            <a:chExt cx="8991600" cy="6553200"/>
          </a:xfrm>
        </p:grpSpPr>
        <p:sp>
          <p:nvSpPr>
            <p:cNvPr id="3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3"/>
          <p:cNvSpPr txBox="1"/>
          <p:nvPr userDrawn="1"/>
        </p:nvSpPr>
        <p:spPr bwMode="auto">
          <a:xfrm>
            <a:off x="533400" y="574675"/>
            <a:ext cx="4724400" cy="37959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FOR FURTHER INFORMATION ON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INFORMATION AND COMMUNICATION TECHNOLOGIES, PLEASE </a:t>
            </a: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CONTACT: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IFRC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ISD DEPARTMENT</a:t>
            </a:r>
            <a:endParaRPr lang="en-US" sz="2000" b="1" baseline="30000" dirty="0">
              <a:solidFill>
                <a:srgbClr val="E8C7B0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NAME: EDWARD HAPP, GLOBAL CIO,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HEAD OF DEPARTMENT</a:t>
            </a:r>
            <a: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  <a:t/>
            </a:r>
            <a:b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 : +41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79 250 5558 (MOBILE)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edward.happ@ifrc.org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INTERNATIONAL FEDERATION OF </a:t>
            </a:r>
            <a:b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RED CROSS AND RED CRESCENT SOCIETIES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P.O. BOX 372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CH-1211 GENEVA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SWITZERLAND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TEL.: +41 22 730 42 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FAX.: +41 22 733 03 95</a:t>
            </a:r>
            <a:endParaRPr lang="en-US" sz="20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772816"/>
            <a:ext cx="8555038" cy="4156515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400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4ECE7-15B3-4985-92C6-20B726F38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395536" y="69443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Bridging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 Divide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9A04E6-A5C7-4091-A9DA-ED0AB495CD1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0"/>
            <a:ext cx="8991600" cy="6553200"/>
            <a:chOff x="152400" y="-76200"/>
            <a:chExt cx="8991600" cy="6553200"/>
          </a:xfrm>
        </p:grpSpPr>
        <p:sp>
          <p:nvSpPr>
            <p:cNvPr id="3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TextBox 13"/>
            <p:cNvSpPr txBox="1"/>
            <p:nvPr userDrawn="1"/>
          </p:nvSpPr>
          <p:spPr>
            <a:xfrm>
              <a:off x="533400" y="498475"/>
              <a:ext cx="4724400" cy="37959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INFORMATION AND COMMUNICATION TECHNOLOGIES, PLEASE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ISD DEPARTMENT</a:t>
              </a:r>
              <a:endPara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NAME: EDWARD HAPP, GLOBAL CIO,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HEAD OF DEPARTMENT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79 250 5558 (MOBILE)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edward.happ@ifrc.org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(possible two lines)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Oval 12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95536" y="712113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Future 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1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(possible two lines)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6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95536" y="548680"/>
            <a:ext cx="1152128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Two Kinds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Of Two Kinds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Of Social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Media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7189" y="296317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395536" y="712113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Future 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youtube.com/watch?v=XVQ1ULfQaw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64633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Future of Technology in the Social Sector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772400" cy="2590800"/>
          </a:xfrm>
        </p:spPr>
        <p:txBody>
          <a:bodyPr>
            <a:normAutofit/>
          </a:bodyPr>
          <a:lstStyle/>
          <a:p>
            <a:r>
              <a:rPr lang="en-US" sz="4300" dirty="0" smtClean="0"/>
              <a:t>Get Informed &amp; Get Involved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Edward </a:t>
            </a:r>
            <a:r>
              <a:rPr lang="en-US" sz="1800" b="1" dirty="0" smtClean="0"/>
              <a:t>G. Happ</a:t>
            </a:r>
          </a:p>
          <a:p>
            <a:r>
              <a:rPr lang="en-US" sz="1800" b="1" dirty="0" smtClean="0"/>
              <a:t>December 3, 2012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5</a:t>
            </a:r>
            <a:r>
              <a:rPr lang="en-US" sz="4000" dirty="0" smtClean="0">
                <a:solidFill>
                  <a:srgbClr val="0070C0"/>
                </a:solidFill>
              </a:rPr>
              <a:t> Shifts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n-US" sz="2400" dirty="0" smtClean="0"/>
              <a:t>for Humanitarian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3810000"/>
          </a:xfrm>
        </p:spPr>
        <p:txBody>
          <a:bodyPr/>
          <a:lstStyle/>
          <a:p>
            <a:pPr marL="909638" lvl="6" indent="-514350">
              <a:buNone/>
              <a:tabLst>
                <a:tab pos="1377950" algn="l"/>
                <a:tab pos="1828800" algn="l"/>
                <a:tab pos="2292350" algn="l"/>
                <a:tab pos="2743200" algn="l"/>
                <a:tab pos="3206750" algn="l"/>
              </a:tabLst>
            </a:pPr>
            <a:r>
              <a:rPr lang="en-US" sz="3600" dirty="0" smtClean="0">
                <a:latin typeface="+mn-lt"/>
              </a:rPr>
              <a:t>	</a:t>
            </a:r>
            <a:r>
              <a:rPr lang="en-US" sz="3800" dirty="0" smtClean="0"/>
              <a:t>to mobiles</a:t>
            </a:r>
          </a:p>
          <a:p>
            <a:pPr marL="909638" lvl="6" indent="-514350">
              <a:buNone/>
              <a:tabLst>
                <a:tab pos="1377950" algn="l"/>
                <a:tab pos="1828800" algn="l"/>
                <a:tab pos="2292350" algn="l"/>
                <a:tab pos="2743200" algn="l"/>
                <a:tab pos="3206750" algn="l"/>
              </a:tabLst>
            </a:pPr>
            <a:r>
              <a:rPr lang="en-US" sz="3800" dirty="0" smtClean="0"/>
              <a:t>		to local </a:t>
            </a:r>
            <a:r>
              <a:rPr lang="en-US" sz="3800" dirty="0" smtClean="0"/>
              <a:t>ER</a:t>
            </a:r>
            <a:endParaRPr lang="en-US" sz="3800" dirty="0" smtClean="0"/>
          </a:p>
          <a:p>
            <a:pPr marL="909638" lvl="6" indent="-514350">
              <a:buNone/>
              <a:tabLst>
                <a:tab pos="1377950" algn="l"/>
                <a:tab pos="1828800" algn="l"/>
                <a:tab pos="2292350" algn="l"/>
                <a:tab pos="2743200" algn="l"/>
                <a:tab pos="3206750" algn="l"/>
              </a:tabLst>
            </a:pPr>
            <a:r>
              <a:rPr lang="en-US" sz="3800" dirty="0" smtClean="0"/>
              <a:t>			to preparedness</a:t>
            </a:r>
          </a:p>
          <a:p>
            <a:pPr marL="909638" lvl="6" indent="-514350">
              <a:buNone/>
              <a:tabLst>
                <a:tab pos="1377950" algn="l"/>
                <a:tab pos="1828800" algn="l"/>
                <a:tab pos="2292350" algn="l"/>
                <a:tab pos="2743200" algn="l"/>
                <a:tab pos="3206750" algn="l"/>
              </a:tabLst>
            </a:pPr>
            <a:r>
              <a:rPr lang="en-US" sz="3800" dirty="0" smtClean="0"/>
              <a:t>				to the beneficiary						to collaboration</a:t>
            </a:r>
            <a:endParaRPr lang="en-US" sz="3800" dirty="0"/>
          </a:p>
        </p:txBody>
      </p:sp>
      <p:sp>
        <p:nvSpPr>
          <p:cNvPr id="4" name="Right Arrow 3"/>
          <p:cNvSpPr/>
          <p:nvPr/>
        </p:nvSpPr>
        <p:spPr>
          <a:xfrm>
            <a:off x="304800" y="2034049"/>
            <a:ext cx="1257425" cy="785351"/>
          </a:xfrm>
          <a:prstGeom prst="rightArrow">
            <a:avLst/>
          </a:prstGeom>
          <a:gradFill>
            <a:gsLst>
              <a:gs pos="0">
                <a:srgbClr val="00B0F0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2719849"/>
            <a:ext cx="1676400" cy="785351"/>
          </a:xfrm>
          <a:prstGeom prst="rightArrow">
            <a:avLst/>
          </a:prstGeom>
          <a:gradFill>
            <a:gsLst>
              <a:gs pos="0">
                <a:srgbClr val="00B0F0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3405649"/>
            <a:ext cx="2209800" cy="785351"/>
          </a:xfrm>
          <a:prstGeom prst="rightArrow">
            <a:avLst/>
          </a:prstGeom>
          <a:gradFill>
            <a:gsLst>
              <a:gs pos="0">
                <a:srgbClr val="00B0F0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" y="4091449"/>
            <a:ext cx="2667000" cy="785351"/>
          </a:xfrm>
          <a:prstGeom prst="rightArrow">
            <a:avLst/>
          </a:prstGeom>
          <a:gradFill>
            <a:gsLst>
              <a:gs pos="0">
                <a:srgbClr val="00B0F0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" y="4701049"/>
            <a:ext cx="3124200" cy="785351"/>
          </a:xfrm>
          <a:prstGeom prst="rightArrow">
            <a:avLst/>
          </a:prstGeom>
          <a:gradFill>
            <a:gsLst>
              <a:gs pos="0">
                <a:srgbClr val="00B0F0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7 Trends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FFC000"/>
                </a:solidFill>
              </a:rPr>
              <a:t>      </a:t>
            </a:r>
            <a:r>
              <a:rPr lang="en-US" sz="2400" dirty="0" smtClean="0"/>
              <a:t>in Development &amp;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8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b="0" dirty="0" smtClean="0">
                <a:latin typeface="+mn-lt"/>
              </a:rPr>
              <a:t>We will need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 reach people where they are</a:t>
            </a:r>
            <a:r>
              <a:rPr lang="en-US" sz="2400" b="0" dirty="0" smtClean="0">
                <a:latin typeface="+mn-lt"/>
              </a:rPr>
              <a:t>, with information they are seeking and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with means of communication with which they are familiar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635000" lvl="1">
              <a:buNone/>
            </a:pPr>
            <a:endParaRPr lang="en-US" sz="4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339975" lvl="3" indent="-1704975">
              <a:buNone/>
            </a:pP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</a:t>
            </a:r>
            <a:r>
              <a:rPr lang="en-US" sz="4000" b="1" i="1" dirty="0" smtClean="0">
                <a:solidFill>
                  <a:srgbClr val="FFC000"/>
                </a:solidFill>
                <a:latin typeface="+mn-lt"/>
              </a:rPr>
              <a:t>Think</a:t>
            </a:r>
            <a:r>
              <a:rPr lang="en-US" sz="2000" b="0" i="1" dirty="0" smtClean="0">
                <a:solidFill>
                  <a:srgbClr val="FFC000"/>
                </a:solidFill>
                <a:latin typeface="+mn-lt"/>
              </a:rPr>
              <a:t>:</a:t>
            </a:r>
            <a:r>
              <a:rPr lang="en-US" sz="20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including a proactive </a:t>
            </a:r>
          </a:p>
          <a:p>
            <a:pPr marL="2339975" lvl="3" indent="-1704975">
              <a:buNone/>
            </a:pP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	mobile ICT strategy </a:t>
            </a:r>
          </a:p>
          <a:p>
            <a:pPr marL="2339975" lvl="3" indent="-1704975">
              <a:buNone/>
            </a:pP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	in development programs</a:t>
            </a:r>
            <a:endParaRPr lang="en-US" i="1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810000"/>
            <a:ext cx="0" cy="2209800"/>
          </a:xfrm>
          <a:prstGeom prst="line">
            <a:avLst/>
          </a:prstGeom>
          <a:ln w="123825">
            <a:solidFill>
              <a:schemeClr val="tx1">
                <a:lumMod val="50000"/>
                <a:lumOff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7 Trends</a:t>
            </a:r>
            <a:br>
              <a:rPr lang="en-US" sz="4400" dirty="0" smtClean="0"/>
            </a:br>
            <a:r>
              <a:rPr lang="en-US" dirty="0" smtClean="0"/>
              <a:t>                              </a:t>
            </a:r>
            <a:r>
              <a:rPr lang="en-US" sz="2400" dirty="0" smtClean="0"/>
              <a:t>in Development &amp;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8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b="0" dirty="0" smtClean="0">
                <a:latin typeface="+mn-lt"/>
              </a:rPr>
              <a:t>The vulnerable will be </a:t>
            </a:r>
            <a:r>
              <a:rPr lang="en-US" sz="3200" dirty="0" smtClean="0">
                <a:latin typeface="+mn-lt"/>
              </a:rPr>
              <a:t>information partners rather than recipients </a:t>
            </a:r>
            <a:r>
              <a:rPr lang="en-US" sz="2400" dirty="0" smtClean="0">
                <a:latin typeface="+mn-lt"/>
              </a:rPr>
              <a:t> </a:t>
            </a:r>
          </a:p>
          <a:p>
            <a:pPr marL="635000" lvl="1">
              <a:buNone/>
            </a:pPr>
            <a:endParaRPr lang="en-US" sz="4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339975" lvl="3" indent="-1704975">
              <a:buNone/>
            </a:pPr>
            <a:r>
              <a:rPr lang="en-US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</a:t>
            </a:r>
            <a:r>
              <a:rPr lang="en-US" sz="4000" b="1" i="1" dirty="0" smtClean="0">
                <a:solidFill>
                  <a:srgbClr val="FFC000"/>
                </a:solidFill>
                <a:latin typeface="+mn-lt"/>
              </a:rPr>
              <a:t>Think : </a:t>
            </a:r>
            <a:r>
              <a:rPr lang="en-US" sz="2800" i="1" dirty="0" smtClean="0">
                <a:latin typeface="+mn-lt"/>
              </a:rPr>
              <a:t>inviting citizens to join our </a:t>
            </a:r>
          </a:p>
          <a:p>
            <a:pPr marL="2339975" lvl="3" indent="-1704975">
              <a:buNone/>
            </a:pPr>
            <a:r>
              <a:rPr lang="en-US" sz="2800" i="1" dirty="0" smtClean="0">
                <a:latin typeface="+mn-lt"/>
              </a:rPr>
              <a:t>    		information networks</a:t>
            </a:r>
          </a:p>
          <a:p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3276600"/>
            <a:ext cx="0" cy="2209800"/>
          </a:xfrm>
          <a:prstGeom prst="line">
            <a:avLst/>
          </a:prstGeom>
          <a:ln w="123825">
            <a:solidFill>
              <a:schemeClr val="tx1">
                <a:lumMod val="50000"/>
                <a:lumOff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7 Trends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</a:t>
            </a:r>
            <a:r>
              <a:rPr lang="en-US" sz="2400" dirty="0" smtClean="0"/>
              <a:t>in Development &amp;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8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0" dirty="0" smtClean="0">
                <a:latin typeface="+mn-lt"/>
              </a:rPr>
              <a:t>Survivors and vulnerable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citizens will mobilize into connected advocacy groups</a:t>
            </a:r>
            <a:r>
              <a:rPr lang="en-US" sz="2400" b="0" dirty="0" smtClean="0">
                <a:latin typeface="+mn-lt"/>
              </a:rPr>
              <a:t> faster and with more impact to make their needs known</a:t>
            </a:r>
          </a:p>
          <a:p>
            <a:pPr marL="635000" lvl="1">
              <a:buFont typeface="Wingdings" pitchFamily="2" charset="2"/>
              <a:buChar char="Ø"/>
            </a:pPr>
            <a:endParaRPr lang="en-US" sz="4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635000" lvl="1">
              <a:buNone/>
            </a:pP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</a:t>
            </a:r>
            <a:r>
              <a:rPr lang="en-US" sz="4000" b="1" i="1" dirty="0" smtClean="0">
                <a:solidFill>
                  <a:srgbClr val="FFC000"/>
                </a:solidFill>
                <a:latin typeface="+mn-lt"/>
              </a:rPr>
              <a:t>Think:</a:t>
            </a: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advocating 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beneficiaries </a:t>
            </a:r>
          </a:p>
          <a:p>
            <a:pPr marL="635000" lvl="1">
              <a:buNone/>
            </a:pP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     and joining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their </a:t>
            </a:r>
          </a:p>
          <a:p>
            <a:pPr marL="635000" lvl="1">
              <a:buNone/>
            </a:pP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     information networks</a:t>
            </a:r>
            <a:endParaRPr lang="en-US" sz="4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arenR" startAt="3"/>
            </a:pPr>
            <a:endParaRPr lang="en-US" b="0" dirty="0" smtClean="0">
              <a:latin typeface="+mn-lt"/>
            </a:endParaRPr>
          </a:p>
          <a:p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505200"/>
            <a:ext cx="0" cy="2209800"/>
          </a:xfrm>
          <a:prstGeom prst="line">
            <a:avLst/>
          </a:prstGeom>
          <a:ln w="123825">
            <a:solidFill>
              <a:schemeClr val="tx1">
                <a:lumMod val="50000"/>
                <a:lumOff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7 Trends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</a:t>
            </a:r>
            <a:r>
              <a:rPr lang="en-US" sz="2400" dirty="0" smtClean="0"/>
              <a:t>in Development &amp;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8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b="0" dirty="0" smtClean="0">
                <a:latin typeface="+mn-lt"/>
              </a:rPr>
              <a:t>The vulnerable will look to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procure </a:t>
            </a:r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from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us rather than us </a:t>
            </a:r>
            <a:r>
              <a:rPr lang="en-US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them</a:t>
            </a:r>
          </a:p>
          <a:p>
            <a:pPr marL="457200" indent="-457200">
              <a:buFont typeface="+mj-lt"/>
              <a:buAutoNum type="arabicParenR" startAt="4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811213" lvl="2">
              <a:buNone/>
            </a:pP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</a:p>
          <a:p>
            <a:pPr marL="2339975" lvl="3" indent="-1704975">
              <a:buNone/>
            </a:pP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</a:t>
            </a:r>
            <a:r>
              <a:rPr lang="en-US" sz="4000" b="1" i="1" dirty="0" smtClean="0">
                <a:solidFill>
                  <a:srgbClr val="FFC000"/>
                </a:solidFill>
                <a:latin typeface="+mn-lt"/>
              </a:rPr>
              <a:t>Think:</a:t>
            </a: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2800" i="1" dirty="0" smtClean="0">
                <a:latin typeface="+mn-lt"/>
              </a:rPr>
              <a:t>inviting survivors into our </a:t>
            </a:r>
          </a:p>
          <a:p>
            <a:pPr marL="2339975" lvl="3" indent="-1704975">
              <a:buNone/>
            </a:pPr>
            <a:r>
              <a:rPr lang="en-US" sz="2800" i="1" dirty="0" smtClean="0">
                <a:latin typeface="+mn-lt"/>
              </a:rPr>
              <a:t>                     supply chain as partners</a:t>
            </a:r>
          </a:p>
          <a:p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505200"/>
            <a:ext cx="0" cy="2209800"/>
          </a:xfrm>
          <a:prstGeom prst="line">
            <a:avLst/>
          </a:prstGeom>
          <a:ln w="123825">
            <a:solidFill>
              <a:schemeClr val="tx1">
                <a:lumMod val="50000"/>
                <a:lumOff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7 Trends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</a:t>
            </a:r>
            <a:r>
              <a:rPr lang="en-US" sz="2400" dirty="0" smtClean="0"/>
              <a:t>in Development &amp;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6329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n-US" sz="2400" b="0" dirty="0" smtClean="0">
                <a:latin typeface="+mn-lt"/>
              </a:rPr>
              <a:t>Information and Communication Technologies for Development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(ICT4D) are playing a growing role in NGOs as a means for delivering programs</a:t>
            </a:r>
            <a:r>
              <a:rPr lang="en-US" sz="2400" b="0" dirty="0" smtClean="0">
                <a:latin typeface="+mn-lt"/>
              </a:rPr>
              <a:t> far beyond internal information about programs</a:t>
            </a:r>
          </a:p>
          <a:p>
            <a:pPr marL="457200" indent="-457200">
              <a:buFont typeface="+mj-lt"/>
              <a:buAutoNum type="arabicParenR" startAt="5"/>
            </a:pPr>
            <a:endParaRPr lang="en-US" b="0" dirty="0" smtClean="0">
              <a:latin typeface="+mn-lt"/>
            </a:endParaRPr>
          </a:p>
          <a:p>
            <a:pPr marL="2339975" lvl="3" indent="-1704975">
              <a:buNone/>
            </a:pP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4000" b="1" i="1" dirty="0" smtClean="0">
                <a:solidFill>
                  <a:srgbClr val="FFC000"/>
                </a:solidFill>
                <a:latin typeface="+mn-lt"/>
              </a:rPr>
              <a:t>Think:	</a:t>
            </a:r>
            <a:r>
              <a:rPr lang="en-US" sz="2800" i="1" dirty="0" smtClean="0">
                <a:latin typeface="+mn-lt"/>
              </a:rPr>
              <a:t>paying attention and </a:t>
            </a:r>
          </a:p>
          <a:p>
            <a:pPr marL="2339975" lvl="3" indent="-1704975">
              <a:buNone/>
            </a:pPr>
            <a:r>
              <a:rPr lang="en-US" sz="2800" i="1" dirty="0" smtClean="0">
                <a:latin typeface="+mn-lt"/>
              </a:rPr>
              <a:t>	partnering with those  </a:t>
            </a:r>
          </a:p>
          <a:p>
            <a:pPr marL="2339975" lvl="3" indent="-1704975">
              <a:buNone/>
            </a:pPr>
            <a:r>
              <a:rPr lang="en-US" sz="2800" i="1" dirty="0" smtClean="0">
                <a:latin typeface="+mn-lt"/>
              </a:rPr>
              <a:t>	who bring early innovations.</a:t>
            </a:r>
          </a:p>
          <a:p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810000"/>
            <a:ext cx="0" cy="2209800"/>
          </a:xfrm>
          <a:prstGeom prst="line">
            <a:avLst/>
          </a:prstGeom>
          <a:ln w="123825">
            <a:solidFill>
              <a:schemeClr val="tx1">
                <a:lumMod val="50000"/>
                <a:lumOff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7 Trends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</a:t>
            </a:r>
            <a:r>
              <a:rPr lang="en-US" sz="2400" dirty="0" smtClean="0"/>
              <a:t>in Development &amp;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6329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6"/>
            </a:pPr>
            <a:r>
              <a:rPr lang="en-US" sz="2400" b="0" dirty="0" smtClean="0">
                <a:latin typeface="+mn-lt"/>
              </a:rPr>
              <a:t>Technology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corporations will be asking us to join &amp; support their development efforts</a:t>
            </a:r>
          </a:p>
          <a:p>
            <a:pPr marL="457200" indent="-457200"/>
            <a:endParaRPr lang="en-US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457200" indent="-457200"/>
            <a:r>
              <a:rPr lang="en-US" b="0" dirty="0" smtClean="0">
                <a:latin typeface="+mn-lt"/>
              </a:rPr>
              <a:t> </a:t>
            </a:r>
          </a:p>
          <a:p>
            <a:pPr marL="457200" indent="-457200"/>
            <a:endParaRPr lang="en-US" b="0" dirty="0" smtClean="0">
              <a:latin typeface="+mn-lt"/>
            </a:endParaRPr>
          </a:p>
          <a:p>
            <a:pPr marL="2339975" lvl="3" indent="-1704975">
              <a:buNone/>
            </a:pPr>
            <a:r>
              <a:rPr lang="en-US" sz="4000" b="1" i="1" dirty="0" smtClean="0">
                <a:solidFill>
                  <a:srgbClr val="FFC000"/>
                </a:solidFill>
                <a:latin typeface="+mn-lt"/>
              </a:rPr>
              <a:t>Think:</a:t>
            </a:r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	</a:t>
            </a:r>
            <a:r>
              <a:rPr lang="en-US" sz="2800" i="1" dirty="0" smtClean="0">
                <a:latin typeface="+mn-lt"/>
              </a:rPr>
              <a:t>partnering side-by-side </a:t>
            </a:r>
          </a:p>
          <a:p>
            <a:pPr marL="688975" lvl="3" indent="1603375">
              <a:buNone/>
            </a:pPr>
            <a:r>
              <a:rPr lang="en-US" sz="2800" i="1" dirty="0" smtClean="0">
                <a:latin typeface="+mn-lt"/>
              </a:rPr>
              <a:t>with corporations </a:t>
            </a:r>
          </a:p>
          <a:p>
            <a:pPr marL="688975" lvl="5" indent="1603375">
              <a:buNone/>
            </a:pPr>
            <a:r>
              <a:rPr lang="en-US" sz="2800" i="1" dirty="0" smtClean="0"/>
              <a:t>in the delivery of programs</a:t>
            </a:r>
          </a:p>
          <a:p>
            <a:endParaRPr lang="en-US" sz="2800" b="0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3962400"/>
            <a:ext cx="0" cy="1752600"/>
          </a:xfrm>
          <a:prstGeom prst="line">
            <a:avLst/>
          </a:prstGeom>
          <a:ln w="123825">
            <a:solidFill>
              <a:schemeClr val="tx1">
                <a:lumMod val="50000"/>
                <a:lumOff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7 Trends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</a:t>
            </a:r>
            <a:r>
              <a:rPr lang="en-US" sz="2400" dirty="0" smtClean="0"/>
              <a:t>in Development &amp;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6329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en-US" sz="2400" b="0" dirty="0" smtClean="0">
                <a:latin typeface="+mn-lt"/>
              </a:rPr>
              <a:t>Citizens from the </a:t>
            </a:r>
            <a:r>
              <a:rPr lang="en-US" sz="3200" dirty="0" smtClean="0">
                <a:latin typeface="+mn-lt"/>
              </a:rPr>
              <a:t>developed world will increasingly connect and partner directly with vulnerable citizens</a:t>
            </a:r>
            <a:r>
              <a:rPr lang="en-US" sz="2400" b="0" dirty="0" smtClean="0">
                <a:latin typeface="+mn-lt"/>
              </a:rPr>
              <a:t> in the emerging world</a:t>
            </a:r>
          </a:p>
          <a:p>
            <a:pPr marL="457200" indent="-457200">
              <a:buFont typeface="+mj-lt"/>
              <a:buAutoNum type="arabicParenR" startAt="7"/>
            </a:pPr>
            <a:endParaRPr lang="en-US" b="0" dirty="0" smtClean="0">
              <a:latin typeface="+mn-lt"/>
            </a:endParaRPr>
          </a:p>
          <a:p>
            <a:pPr marL="457200" indent="-457200">
              <a:buFont typeface="+mj-lt"/>
              <a:buAutoNum type="arabicParenR" startAt="7"/>
            </a:pPr>
            <a:endParaRPr lang="en-US" b="0" dirty="0" smtClean="0">
              <a:latin typeface="+mn-lt"/>
            </a:endParaRPr>
          </a:p>
          <a:p>
            <a:pPr marL="2339975" lvl="3" indent="-1704975">
              <a:buNone/>
            </a:pPr>
            <a:r>
              <a:rPr lang="en-US" sz="3600" b="1" i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4000" b="1" i="1" dirty="0" smtClean="0">
                <a:solidFill>
                  <a:srgbClr val="FFC000"/>
                </a:solidFill>
                <a:latin typeface="+mn-lt"/>
              </a:rPr>
              <a:t>Think:</a:t>
            </a:r>
            <a:r>
              <a:rPr 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800" i="1" dirty="0" smtClean="0">
                <a:latin typeface="+mn-lt"/>
              </a:rPr>
              <a:t>partnering with non-traditional                 </a:t>
            </a:r>
          </a:p>
          <a:p>
            <a:pPr marL="2339975" lvl="3" indent="-1704975">
              <a:buNone/>
            </a:pPr>
            <a:r>
              <a:rPr lang="en-US" sz="2800" i="1" dirty="0" smtClean="0">
                <a:latin typeface="+mn-lt"/>
              </a:rPr>
              <a:t>                  innovators who delivery </a:t>
            </a:r>
          </a:p>
          <a:p>
            <a:pPr marL="2339975" lvl="3" indent="-1704975">
              <a:buNone/>
            </a:pPr>
            <a:r>
              <a:rPr lang="en-US" sz="2800" i="1" dirty="0" smtClean="0">
                <a:latin typeface="+mn-lt"/>
              </a:rPr>
              <a:t>                  assistance in more direct </a:t>
            </a:r>
          </a:p>
          <a:p>
            <a:pPr marL="2339975" lvl="3" indent="-1704975">
              <a:buNone/>
            </a:pPr>
            <a:r>
              <a:rPr lang="en-US" sz="2800" i="1" dirty="0" smtClean="0">
                <a:latin typeface="+mn-lt"/>
              </a:rPr>
              <a:t>                  and connected ways</a:t>
            </a:r>
          </a:p>
          <a:p>
            <a:pPr marL="2339975" lvl="3" indent="-1704975">
              <a:buNone/>
            </a:pPr>
            <a:endParaRPr lang="en-US" sz="2800" i="1" dirty="0">
              <a:latin typeface="+mn-lt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4038600"/>
            <a:ext cx="0" cy="2209800"/>
          </a:xfrm>
          <a:prstGeom prst="line">
            <a:avLst/>
          </a:prstGeom>
          <a:ln w="123825">
            <a:solidFill>
              <a:schemeClr val="tx1">
                <a:lumMod val="50000"/>
                <a:lumOff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Collaboration: a movie lesson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14400" y="3124200"/>
            <a:ext cx="4038600" cy="259080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+mn-lt"/>
              </a:rPr>
              <a:t>	“</a:t>
            </a:r>
            <a:r>
              <a:rPr lang="en-US" sz="3200" b="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Whatever comes out of these gates, we got a better chance of survival if we work together.</a:t>
            </a:r>
            <a:r>
              <a:rPr lang="en-US" sz="32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”</a:t>
            </a:r>
            <a:endParaRPr lang="en-US" sz="3200" b="0" dirty="0">
              <a:latin typeface="+mn-lt"/>
            </a:endParaRPr>
          </a:p>
        </p:txBody>
      </p:sp>
      <p:pic>
        <p:nvPicPr>
          <p:cNvPr id="1026" name="Picture 2" descr="http://upload.wikimedia.org/wikipedia/en/8/8d/Gladiator_ver1.jpg"/>
          <p:cNvPicPr>
            <a:picLocks noChangeAspect="1" noChangeArrowheads="1"/>
          </p:cNvPicPr>
          <p:nvPr/>
        </p:nvPicPr>
        <p:blipFill>
          <a:blip r:embed="rId3" cstate="print"/>
          <a:srcRect b="14120"/>
          <a:stretch>
            <a:fillRect/>
          </a:stretch>
        </p:blipFill>
        <p:spPr bwMode="auto">
          <a:xfrm>
            <a:off x="5334000" y="1828800"/>
            <a:ext cx="3477460" cy="471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78486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124200"/>
            <a:ext cx="0" cy="2514600"/>
          </a:xfrm>
          <a:prstGeom prst="line">
            <a:avLst/>
          </a:prstGeom>
          <a:ln w="123825">
            <a:solidFill>
              <a:schemeClr val="tx1">
                <a:lumMod val="50000"/>
                <a:lumOff val="50000"/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9400"/>
            <a:ext cx="7772400" cy="1362075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Brief 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72816"/>
            <a:ext cx="7292280" cy="39163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13 Years on Wall Street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10 Years in management consulting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12 years in 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Global CIO at IFRC in Geneva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Former CIO at STC/US &amp; UK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Co-founder and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Publications at </a:t>
            </a:r>
            <a:r>
              <a:rPr lang="en-US" sz="2400" dirty="0" smtClean="0">
                <a:hlinkClick r:id="rId3"/>
              </a:rPr>
              <a:t>www.eghapp.com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Connect with me via LinkedIn</a:t>
            </a:r>
          </a:p>
          <a:p>
            <a:pPr lvl="1">
              <a:buNone/>
            </a:pPr>
            <a:r>
              <a:rPr lang="en-US" i="1" dirty="0" smtClean="0"/>
              <a:t> 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potential disruptions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0" dirty="0" smtClean="0"/>
              <a:t>Potential </a:t>
            </a:r>
            <a:r>
              <a:rPr lang="en-US" b="0" i="1" dirty="0" smtClean="0"/>
              <a:t>Disruptive Innovations </a:t>
            </a:r>
            <a:r>
              <a:rPr lang="en-US" b="0" dirty="0" smtClean="0"/>
              <a:t>enabled by technology</a:t>
            </a:r>
          </a:p>
          <a:p>
            <a:pPr marL="457200" indent="-457200">
              <a:buFont typeface="+mj-lt"/>
              <a:buAutoNum type="arabicParenR"/>
            </a:pPr>
            <a:r>
              <a:rPr lang="en-US" b="0" i="1" dirty="0" smtClean="0"/>
              <a:t>the renegade in-country partner who links directly with suppliers for emergency relief, </a:t>
            </a:r>
            <a:endParaRPr lang="en-US" b="0" dirty="0" smtClean="0"/>
          </a:p>
          <a:p>
            <a:pPr marL="457200" indent="-457200">
              <a:buFont typeface="+mj-lt"/>
              <a:buAutoNum type="arabicParenR"/>
            </a:pPr>
            <a:r>
              <a:rPr lang="en-US" b="0" i="1" dirty="0" smtClean="0"/>
              <a:t>the beneficiary driven relief catalog with beneficiaries placing orders via portable kiosks, </a:t>
            </a:r>
            <a:endParaRPr lang="en-US" b="0" dirty="0" smtClean="0"/>
          </a:p>
          <a:p>
            <a:pPr marL="457200" indent="-457200">
              <a:buFont typeface="+mj-lt"/>
              <a:buAutoNum type="arabicParenR"/>
            </a:pPr>
            <a:r>
              <a:rPr lang="en-US" b="0" i="1" dirty="0" smtClean="0"/>
              <a:t>in-country corporations taking the lead on programs and relief efforts in functional areas where they have strengths beyond ours (e.g., supply chain) and inviting us to join them, </a:t>
            </a:r>
            <a:endParaRPr lang="en-US" b="0" dirty="0" smtClean="0"/>
          </a:p>
          <a:p>
            <a:pPr marL="457200" indent="-457200">
              <a:buFont typeface="+mj-lt"/>
              <a:buAutoNum type="arabicParenR"/>
            </a:pPr>
            <a:r>
              <a:rPr lang="en-US" b="0" i="1" dirty="0" smtClean="0"/>
              <a:t>donor directed projects in the micro-finance (</a:t>
            </a:r>
            <a:r>
              <a:rPr lang="en-US" b="0" i="1" dirty="0" err="1" smtClean="0"/>
              <a:t>Kiva</a:t>
            </a:r>
            <a:r>
              <a:rPr lang="en-US" b="0" i="1" dirty="0" smtClean="0"/>
              <a:t>) and other areas. How we deliver programs will change, either by us or despite us.</a:t>
            </a:r>
            <a:endParaRPr lang="en-US" b="0" dirty="0" smtClean="0"/>
          </a:p>
          <a:p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Explosion of Information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65109"/>
            <a:ext cx="7696200" cy="559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494544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“By the end of 2012, the number of mobile-connected devices will exceed the number of people on earth, and by 2016 there will be 1.4 mobile devices per capita” </a:t>
            </a:r>
            <a:r>
              <a:rPr lang="en-US" sz="2800" dirty="0" smtClean="0"/>
              <a:t>(over 10 billion mobile connected devices)  --Cisco Visual Network Index Forecast, February 2012</a:t>
            </a:r>
            <a:endParaRPr lang="en-US" sz="2800" dirty="0"/>
          </a:p>
        </p:txBody>
      </p:sp>
      <p:pic>
        <p:nvPicPr>
          <p:cNvPr id="60418" name="Picture 2" descr="WP_Pg1_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90624"/>
            <a:ext cx="4819650" cy="223837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Explosion of connected users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“Did You Know?”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                                                   </a:t>
            </a:r>
            <a:r>
              <a:rPr lang="en-US" sz="2000" b="1" dirty="0" smtClean="0"/>
              <a:t>V6.0 …2012</a:t>
            </a:r>
            <a:endParaRPr lang="en-US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6910" y="1447800"/>
            <a:ext cx="6739890" cy="499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64886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hlinkClick r:id="rId4"/>
              </a:rPr>
              <a:t>http://www.youtube.com/watch?v=XVQ1ULfQawk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Super Nova of Multiple Dimensions</a:t>
            </a:r>
            <a:endParaRPr lang="en-US" dirty="0"/>
          </a:p>
        </p:txBody>
      </p:sp>
      <p:pic>
        <p:nvPicPr>
          <p:cNvPr id="1026" name="Picture 2" descr="http://www.williamsclass.com/EighthScienceWork/ImagesEighth/SuperNovaReminant.jpg"/>
          <p:cNvPicPr>
            <a:picLocks noChangeAspect="1" noChangeArrowheads="1"/>
          </p:cNvPicPr>
          <p:nvPr/>
        </p:nvPicPr>
        <p:blipFill>
          <a:blip r:embed="rId3" cstate="print"/>
          <a:srcRect l="15000" t="4000" r="16000" b="13333"/>
          <a:stretch>
            <a:fillRect/>
          </a:stretch>
        </p:blipFill>
        <p:spPr bwMode="auto">
          <a:xfrm>
            <a:off x="2057400" y="1447800"/>
            <a:ext cx="5257800" cy="472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Right Arrow 3"/>
          <p:cNvSpPr/>
          <p:nvPr/>
        </p:nvSpPr>
        <p:spPr>
          <a:xfrm rot="20204019">
            <a:off x="6438775" y="1576848"/>
            <a:ext cx="2667000" cy="228461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Connected users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3633477">
            <a:off x="4397648" y="5036844"/>
            <a:ext cx="2115468" cy="192973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Apps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2262867">
            <a:off x="607228" y="1841012"/>
            <a:ext cx="2352248" cy="208112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Info.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3805" y="63722"/>
            <a:ext cx="5899595" cy="679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5705805" y="2581605"/>
            <a:ext cx="5257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EMC – IDC Digital Universe Study, June 2011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5000" y="4724400"/>
            <a:ext cx="6400800" cy="243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1" y="3048000"/>
            <a:ext cx="152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40 </a:t>
            </a:r>
            <a:r>
              <a:rPr lang="en-US" sz="2000" b="1" dirty="0" err="1" smtClean="0"/>
              <a:t>exabytes</a:t>
            </a:r>
            <a:r>
              <a:rPr lang="en-US" sz="2000" b="1" dirty="0" smtClean="0"/>
              <a:t>  (4.0 x 10</a:t>
            </a:r>
            <a:r>
              <a:rPr lang="en-US" sz="2000" b="1" baseline="30000" dirty="0" smtClean="0"/>
              <a:t>19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of new info in 2012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858000" cy="1143000"/>
          </a:xfrm>
        </p:spPr>
        <p:txBody>
          <a:bodyPr/>
          <a:lstStyle/>
          <a:p>
            <a:r>
              <a:rPr lang="en-US" b="1" dirty="0" smtClean="0"/>
              <a:t>Explosion of connected users</a:t>
            </a:r>
            <a:endParaRPr lang="en-US" b="1" dirty="0"/>
          </a:p>
        </p:txBody>
      </p:sp>
      <p:pic>
        <p:nvPicPr>
          <p:cNvPr id="3074" name="Picture 2" descr="http://gigaom.files.wordpress.com/2010/04/mobile-char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199"/>
            <a:ext cx="8020050" cy="6019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6665307" y="2953558"/>
            <a:ext cx="394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Mary Meeker,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Gigaom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April 2012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Explosion of mobile applications</a:t>
            </a:r>
            <a:endParaRPr lang="en-US" b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447800"/>
            <a:ext cx="7816596" cy="504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1" y="1603583"/>
            <a:ext cx="9223153" cy="513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38094" y="3733800"/>
            <a:ext cx="1758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Higher ICT Index</a:t>
            </a:r>
            <a:endParaRPr lang="en-US" sz="1400" dirty="0"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908431" y="4038600"/>
            <a:ext cx="16177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406769" y="4038600"/>
            <a:ext cx="154744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17785" y="3733800"/>
            <a:ext cx="2039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Lower ICT Index</a:t>
            </a:r>
            <a:endParaRPr lang="en-US" sz="1400" dirty="0"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09120"/>
            <a:ext cx="1331640" cy="187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755576" y="1988840"/>
            <a:ext cx="7416824" cy="36724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 bwMode="auto">
          <a:xfrm>
            <a:off x="971600" y="4077072"/>
            <a:ext cx="2088232" cy="144016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12160" y="1988840"/>
            <a:ext cx="2376264" cy="1584176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 Internal Digital Divide - RCRC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6021288"/>
            <a:ext cx="802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Human Development Index from the United Nations Development Program’s Human Development</a:t>
            </a:r>
            <a:r>
              <a:rPr lang="en-US" sz="900" b="0" dirty="0">
                <a:latin typeface="+mj-lt"/>
              </a:rPr>
              <a:t> </a:t>
            </a:r>
            <a:r>
              <a:rPr lang="en-US" sz="900" b="0" dirty="0" smtClean="0">
                <a:latin typeface="+mj-lt"/>
              </a:rPr>
              <a:t>Report .</a:t>
            </a:r>
          </a:p>
          <a:p>
            <a:r>
              <a:rPr lang="en-US" sz="900" dirty="0" smtClean="0">
                <a:latin typeface="+mj-lt"/>
              </a:rPr>
              <a:t>ICT index from a 2011 </a:t>
            </a:r>
            <a:r>
              <a:rPr lang="en-US" sz="900" b="0" dirty="0" smtClean="0">
                <a:latin typeface="+mj-lt"/>
              </a:rPr>
              <a:t>survey of NS ICT capacity, derived from 18  ICT capacity factors (sel</a:t>
            </a:r>
            <a:r>
              <a:rPr lang="en-US" sz="900" dirty="0" smtClean="0">
                <a:latin typeface="+mj-lt"/>
              </a:rPr>
              <a:t>f </a:t>
            </a:r>
            <a:r>
              <a:rPr lang="en-US" sz="900" b="0" dirty="0" smtClean="0">
                <a:latin typeface="+mj-lt"/>
              </a:rPr>
              <a:t>reported).</a:t>
            </a:r>
            <a:endParaRPr lang="en-US" sz="9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646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334000" cy="2667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What does this mean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for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humanitarian work?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000" y="2918460"/>
            <a:ext cx="3048000" cy="3939540"/>
            <a:chOff x="5715000" y="2918460"/>
            <a:chExt cx="3048000" cy="3939540"/>
          </a:xfrm>
        </p:grpSpPr>
        <p:sp>
          <p:nvSpPr>
            <p:cNvPr id="5" name="Rounded Rectangle 4"/>
            <p:cNvSpPr/>
            <p:nvPr/>
          </p:nvSpPr>
          <p:spPr>
            <a:xfrm>
              <a:off x="5715000" y="3429000"/>
              <a:ext cx="3048000" cy="29184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2918460"/>
              <a:ext cx="182880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b="1" dirty="0" smtClean="0">
                  <a:solidFill>
                    <a:schemeClr val="bg1"/>
                  </a:solidFill>
                </a:rPr>
                <a:t>?</a:t>
              </a:r>
              <a:endParaRPr lang="en-US" sz="25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TC103853799990</Template>
  <TotalTime>770</TotalTime>
  <Words>410</Words>
  <Application>Microsoft Office PowerPoint</Application>
  <PresentationFormat>On-screen Show (4:3)</PresentationFormat>
  <Paragraphs>150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The Future of Technology in the Social Sector</vt:lpstr>
      <vt:lpstr>A Brief Introduction</vt:lpstr>
      <vt:lpstr>“Did You Know?”                                                      V6.0 …2012</vt:lpstr>
      <vt:lpstr>A Super Nova of Multiple Dimensions</vt:lpstr>
      <vt:lpstr>Slide 5</vt:lpstr>
      <vt:lpstr>Explosion of connected users</vt:lpstr>
      <vt:lpstr>Explosion of mobile applications</vt:lpstr>
      <vt:lpstr>An Internal Digital Divide - RCRC</vt:lpstr>
      <vt:lpstr>Slide 9</vt:lpstr>
      <vt:lpstr>5 Shifts                         for Humanitarian Technology</vt:lpstr>
      <vt:lpstr>7 Trends                               in Development &amp; IT </vt:lpstr>
      <vt:lpstr>7 Trends                               in Development &amp; IT </vt:lpstr>
      <vt:lpstr>7 Trends                               in Development &amp; IT </vt:lpstr>
      <vt:lpstr>7 Trends                               in Development &amp; IT </vt:lpstr>
      <vt:lpstr>7 Trends                               in Development &amp; IT </vt:lpstr>
      <vt:lpstr>7 Trends                               in Development &amp; IT </vt:lpstr>
      <vt:lpstr>7 Trends                               in Development &amp; IT </vt:lpstr>
      <vt:lpstr>Collaboration: a movie lesson</vt:lpstr>
      <vt:lpstr>Appendix</vt:lpstr>
      <vt:lpstr>Four potential disruptions</vt:lpstr>
      <vt:lpstr>Explosion of Information</vt:lpstr>
      <vt:lpstr>Explosion of connected users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Ed</dc:creator>
  <cp:lastModifiedBy>Edward G. Happ</cp:lastModifiedBy>
  <cp:revision>73</cp:revision>
  <dcterms:modified xsi:type="dcterms:W3CDTF">2012-12-03T23:16:29Z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