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0"/>
  </p:notesMasterIdLst>
  <p:sldIdLst>
    <p:sldId id="590" r:id="rId2"/>
    <p:sldId id="606" r:id="rId3"/>
    <p:sldId id="658" r:id="rId4"/>
    <p:sldId id="659" r:id="rId5"/>
    <p:sldId id="660" r:id="rId6"/>
    <p:sldId id="662" r:id="rId7"/>
    <p:sldId id="663" r:id="rId8"/>
    <p:sldId id="665" r:id="rId9"/>
    <p:sldId id="652" r:id="rId10"/>
    <p:sldId id="604" r:id="rId11"/>
    <p:sldId id="656" r:id="rId12"/>
    <p:sldId id="617" r:id="rId13"/>
    <p:sldId id="664" r:id="rId14"/>
    <p:sldId id="666" r:id="rId15"/>
    <p:sldId id="667" r:id="rId16"/>
    <p:sldId id="639" r:id="rId17"/>
    <p:sldId id="640" r:id="rId18"/>
    <p:sldId id="641" r:id="rId19"/>
  </p:sldIdLst>
  <p:sldSz cx="9144000" cy="6858000" type="screen4x3"/>
  <p:notesSz cx="6858000" cy="9296400"/>
  <p:defaultTextStyle>
    <a:defPPr>
      <a:defRPr lang="en-US"/>
    </a:defPPr>
    <a:lvl1pPr algn="l" rtl="0" fontAlgn="base">
      <a:spcBef>
        <a:spcPct val="0"/>
      </a:spcBef>
      <a:spcAft>
        <a:spcPct val="0"/>
      </a:spcAft>
      <a:defRPr sz="3200" kern="1200">
        <a:solidFill>
          <a:schemeClr val="bg1"/>
        </a:solidFill>
        <a:latin typeface="GillSans" charset="0"/>
        <a:ea typeface="+mn-ea"/>
        <a:cs typeface="+mn-cs"/>
      </a:defRPr>
    </a:lvl1pPr>
    <a:lvl2pPr marL="457200" algn="l" rtl="0" fontAlgn="base">
      <a:spcBef>
        <a:spcPct val="0"/>
      </a:spcBef>
      <a:spcAft>
        <a:spcPct val="0"/>
      </a:spcAft>
      <a:defRPr sz="3200" kern="1200">
        <a:solidFill>
          <a:schemeClr val="bg1"/>
        </a:solidFill>
        <a:latin typeface="GillSans" charset="0"/>
        <a:ea typeface="+mn-ea"/>
        <a:cs typeface="+mn-cs"/>
      </a:defRPr>
    </a:lvl2pPr>
    <a:lvl3pPr marL="914400" algn="l" rtl="0" fontAlgn="base">
      <a:spcBef>
        <a:spcPct val="0"/>
      </a:spcBef>
      <a:spcAft>
        <a:spcPct val="0"/>
      </a:spcAft>
      <a:defRPr sz="3200" kern="1200">
        <a:solidFill>
          <a:schemeClr val="bg1"/>
        </a:solidFill>
        <a:latin typeface="GillSans" charset="0"/>
        <a:ea typeface="+mn-ea"/>
        <a:cs typeface="+mn-cs"/>
      </a:defRPr>
    </a:lvl3pPr>
    <a:lvl4pPr marL="1371600" algn="l" rtl="0" fontAlgn="base">
      <a:spcBef>
        <a:spcPct val="0"/>
      </a:spcBef>
      <a:spcAft>
        <a:spcPct val="0"/>
      </a:spcAft>
      <a:defRPr sz="3200" kern="1200">
        <a:solidFill>
          <a:schemeClr val="bg1"/>
        </a:solidFill>
        <a:latin typeface="GillSans" charset="0"/>
        <a:ea typeface="+mn-ea"/>
        <a:cs typeface="+mn-cs"/>
      </a:defRPr>
    </a:lvl4pPr>
    <a:lvl5pPr marL="1828800" algn="l" rtl="0" fontAlgn="base">
      <a:spcBef>
        <a:spcPct val="0"/>
      </a:spcBef>
      <a:spcAft>
        <a:spcPct val="0"/>
      </a:spcAft>
      <a:defRPr sz="3200" kern="1200">
        <a:solidFill>
          <a:schemeClr val="bg1"/>
        </a:solidFill>
        <a:latin typeface="GillSans" charset="0"/>
        <a:ea typeface="+mn-ea"/>
        <a:cs typeface="+mn-cs"/>
      </a:defRPr>
    </a:lvl5pPr>
    <a:lvl6pPr marL="2286000" algn="l" defTabSz="914400" rtl="0" eaLnBrk="1" latinLnBrk="0" hangingPunct="1">
      <a:defRPr sz="3200" kern="1200">
        <a:solidFill>
          <a:schemeClr val="bg1"/>
        </a:solidFill>
        <a:latin typeface="GillSans" charset="0"/>
        <a:ea typeface="+mn-ea"/>
        <a:cs typeface="+mn-cs"/>
      </a:defRPr>
    </a:lvl6pPr>
    <a:lvl7pPr marL="2743200" algn="l" defTabSz="914400" rtl="0" eaLnBrk="1" latinLnBrk="0" hangingPunct="1">
      <a:defRPr sz="3200" kern="1200">
        <a:solidFill>
          <a:schemeClr val="bg1"/>
        </a:solidFill>
        <a:latin typeface="GillSans" charset="0"/>
        <a:ea typeface="+mn-ea"/>
        <a:cs typeface="+mn-cs"/>
      </a:defRPr>
    </a:lvl7pPr>
    <a:lvl8pPr marL="3200400" algn="l" defTabSz="914400" rtl="0" eaLnBrk="1" latinLnBrk="0" hangingPunct="1">
      <a:defRPr sz="3200" kern="1200">
        <a:solidFill>
          <a:schemeClr val="bg1"/>
        </a:solidFill>
        <a:latin typeface="GillSans" charset="0"/>
        <a:ea typeface="+mn-ea"/>
        <a:cs typeface="+mn-cs"/>
      </a:defRPr>
    </a:lvl8pPr>
    <a:lvl9pPr marL="3657600" algn="l" defTabSz="914400" rtl="0" eaLnBrk="1" latinLnBrk="0" hangingPunct="1">
      <a:defRPr sz="3200" kern="1200">
        <a:solidFill>
          <a:schemeClr val="bg1"/>
        </a:solidFill>
        <a:latin typeface="GillSan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1" autoAdjust="0"/>
    <p:restoredTop sz="93649" autoAdjust="0"/>
  </p:normalViewPr>
  <p:slideViewPr>
    <p:cSldViewPr>
      <p:cViewPr varScale="1">
        <p:scale>
          <a:sx n="99" d="100"/>
          <a:sy n="99" d="100"/>
        </p:scale>
        <p:origin x="127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defTabSz="923925">
              <a:defRPr sz="1200">
                <a:solidFill>
                  <a:schemeClr val="tx1"/>
                </a:solidFill>
                <a:latin typeface="Arial" panose="020B0604020202020204" pitchFamily="34" charset="0"/>
              </a:defRPr>
            </a:lvl1pPr>
          </a:lstStyle>
          <a:p>
            <a:endParaRPr lang="en-US" altLang="en-US"/>
          </a:p>
        </p:txBody>
      </p:sp>
      <p:sp>
        <p:nvSpPr>
          <p:cNvPr id="22531" name="Rectangle 3"/>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defTabSz="923925">
              <a:defRPr sz="1200">
                <a:solidFill>
                  <a:schemeClr val="tx1"/>
                </a:solidFill>
                <a:latin typeface="Arial" panose="020B0604020202020204" pitchFamily="34" charset="0"/>
              </a:defRPr>
            </a:lvl1pPr>
          </a:lstStyle>
          <a:p>
            <a:endParaRPr lang="en-US" altLang="en-US"/>
          </a:p>
        </p:txBody>
      </p:sp>
      <p:sp>
        <p:nvSpPr>
          <p:cNvPr id="22532"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534" name="Rectangle 6"/>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defTabSz="923925">
              <a:defRPr sz="1200">
                <a:solidFill>
                  <a:schemeClr val="tx1"/>
                </a:solidFill>
                <a:latin typeface="Arial" panose="020B0604020202020204" pitchFamily="34" charset="0"/>
              </a:defRPr>
            </a:lvl1pPr>
          </a:lstStyle>
          <a:p>
            <a:endParaRPr lang="en-US" altLang="en-US"/>
          </a:p>
        </p:txBody>
      </p:sp>
      <p:sp>
        <p:nvSpPr>
          <p:cNvPr id="22535" name="Rectangle 7"/>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defTabSz="923925">
              <a:defRPr sz="1200">
                <a:solidFill>
                  <a:schemeClr val="tx1"/>
                </a:solidFill>
                <a:latin typeface="Arial" panose="020B0604020202020204" pitchFamily="34" charset="0"/>
              </a:defRPr>
            </a:lvl1pPr>
          </a:lstStyle>
          <a:p>
            <a:fld id="{FF001537-A393-45B2-BFC6-85BC2C6C9F2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obileactive.org/how-useful-humanitarian-crowdsourcing"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uR7gIdATgDU"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417F3E-48E0-4064-84CF-41CEED556AFE}" type="slidenum">
              <a:rPr lang="en-US" altLang="en-US"/>
              <a:pPr/>
              <a:t>1</a:t>
            </a:fld>
            <a:endParaRPr lang="en-US" altLang="en-US"/>
          </a:p>
        </p:txBody>
      </p:sp>
      <p:sp>
        <p:nvSpPr>
          <p:cNvPr id="876546" name="Rectangle 2"/>
          <p:cNvSpPr>
            <a:spLocks noGrp="1" noRot="1" noChangeAspect="1" noChangeArrowheads="1" noTextEdit="1"/>
          </p:cNvSpPr>
          <p:nvPr>
            <p:ph type="sldImg"/>
          </p:nvPr>
        </p:nvSpPr>
        <p:spPr>
          <a:ln/>
        </p:spPr>
      </p:sp>
      <p:sp>
        <p:nvSpPr>
          <p:cNvPr id="8765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667D6C-686F-4005-8104-A91612E34851}" type="slidenum">
              <a:rPr lang="en-US" altLang="en-US"/>
              <a:pPr/>
              <a:t>10</a:t>
            </a:fld>
            <a:endParaRPr lang="en-US" altLang="en-US"/>
          </a:p>
        </p:txBody>
      </p:sp>
      <p:sp>
        <p:nvSpPr>
          <p:cNvPr id="922626" name="Rectangle 2"/>
          <p:cNvSpPr>
            <a:spLocks noGrp="1" noRot="1" noChangeAspect="1" noChangeArrowheads="1" noTextEdit="1"/>
          </p:cNvSpPr>
          <p:nvPr>
            <p:ph type="sldImg"/>
          </p:nvPr>
        </p:nvSpPr>
        <p:spPr>
          <a:xfrm>
            <a:off x="1104900" y="696913"/>
            <a:ext cx="4648200" cy="3486150"/>
          </a:xfrm>
          <a:ln/>
        </p:spPr>
      </p:sp>
      <p:sp>
        <p:nvSpPr>
          <p:cNvPr id="9226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29A78E-F82E-4FC8-85D6-BFED57159AE2}" type="slidenum">
              <a:rPr lang="en-US" altLang="en-US"/>
              <a:pPr/>
              <a:t>11</a:t>
            </a:fld>
            <a:endParaRPr lang="en-US" altLang="en-US"/>
          </a:p>
        </p:txBody>
      </p:sp>
      <p:sp>
        <p:nvSpPr>
          <p:cNvPr id="1034242" name="Rectangle 2"/>
          <p:cNvSpPr>
            <a:spLocks noGrp="1" noRot="1" noChangeAspect="1" noChangeArrowheads="1" noTextEdit="1"/>
          </p:cNvSpPr>
          <p:nvPr>
            <p:ph type="sldImg"/>
          </p:nvPr>
        </p:nvSpPr>
        <p:spPr>
          <a:ln/>
        </p:spPr>
      </p:sp>
      <p:sp>
        <p:nvSpPr>
          <p:cNvPr id="10342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7B34106-A5A6-4DD3-B73C-34DAD9648169}" type="slidenum">
              <a:rPr lang="en-US" altLang="en-US"/>
              <a:pPr/>
              <a:t>12</a:t>
            </a:fld>
            <a:endParaRPr lang="en-US" altLang="en-US"/>
          </a:p>
        </p:txBody>
      </p:sp>
      <p:sp>
        <p:nvSpPr>
          <p:cNvPr id="951298" name="Rectangle 7"/>
          <p:cNvSpPr txBox="1">
            <a:spLocks noGrp="1"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fontAlgn="base">
              <a:spcBef>
                <a:spcPct val="0"/>
              </a:spcBef>
              <a:spcAft>
                <a:spcPct val="0"/>
              </a:spcAft>
              <a:defRPr>
                <a:solidFill>
                  <a:schemeClr val="tx1"/>
                </a:solidFill>
                <a:latin typeface="Arial" panose="020B0604020202020204" pitchFamily="34" charset="0"/>
              </a:defRPr>
            </a:lvl6pPr>
            <a:lvl7pPr marL="2971800" indent="-228600" defTabSz="923925" fontAlgn="base">
              <a:spcBef>
                <a:spcPct val="0"/>
              </a:spcBef>
              <a:spcAft>
                <a:spcPct val="0"/>
              </a:spcAft>
              <a:defRPr>
                <a:solidFill>
                  <a:schemeClr val="tx1"/>
                </a:solidFill>
                <a:latin typeface="Arial" panose="020B0604020202020204" pitchFamily="34" charset="0"/>
              </a:defRPr>
            </a:lvl7pPr>
            <a:lvl8pPr marL="3429000" indent="-228600" defTabSz="923925" fontAlgn="base">
              <a:spcBef>
                <a:spcPct val="0"/>
              </a:spcBef>
              <a:spcAft>
                <a:spcPct val="0"/>
              </a:spcAft>
              <a:defRPr>
                <a:solidFill>
                  <a:schemeClr val="tx1"/>
                </a:solidFill>
                <a:latin typeface="Arial" panose="020B0604020202020204" pitchFamily="34" charset="0"/>
              </a:defRPr>
            </a:lvl8pPr>
            <a:lvl9pPr marL="3886200" indent="-228600" defTabSz="923925" fontAlgn="base">
              <a:spcBef>
                <a:spcPct val="0"/>
              </a:spcBef>
              <a:spcAft>
                <a:spcPct val="0"/>
              </a:spcAft>
              <a:defRPr>
                <a:solidFill>
                  <a:schemeClr val="tx1"/>
                </a:solidFill>
                <a:latin typeface="Arial" panose="020B0604020202020204" pitchFamily="34" charset="0"/>
              </a:defRPr>
            </a:lvl9pPr>
          </a:lstStyle>
          <a:p>
            <a:pPr algn="r"/>
            <a:fld id="{AD0335CC-9E02-4770-8BB9-6E58A218AB29}" type="slidenum">
              <a:rPr lang="en-US" altLang="en-US" sz="1200"/>
              <a:pPr algn="r"/>
              <a:t>12</a:t>
            </a:fld>
            <a:endParaRPr lang="en-US" altLang="en-US" sz="1200"/>
          </a:p>
        </p:txBody>
      </p:sp>
      <p:sp>
        <p:nvSpPr>
          <p:cNvPr id="951299" name="Rectangle 2"/>
          <p:cNvSpPr>
            <a:spLocks noGrp="1" noRot="1" noChangeAspect="1" noChangeArrowheads="1" noTextEdit="1"/>
          </p:cNvSpPr>
          <p:nvPr>
            <p:ph type="sldImg"/>
          </p:nvPr>
        </p:nvSpPr>
        <p:spPr>
          <a:ln/>
        </p:spPr>
      </p:sp>
      <p:sp>
        <p:nvSpPr>
          <p:cNvPr id="951300"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77653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52525" y="692150"/>
            <a:ext cx="4554538" cy="3416300"/>
          </a:xfrm>
          <a:ln/>
        </p:spPr>
      </p:sp>
      <p:sp>
        <p:nvSpPr>
          <p:cNvPr id="115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844692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925513" y="750888"/>
            <a:ext cx="4946650" cy="3709987"/>
          </a:xfrm>
          <a:noFill/>
          <a:ln>
            <a:solidFill>
              <a:srgbClr val="000000"/>
            </a:solidFill>
            <a:miter lim="800000"/>
            <a:headEnd/>
            <a:tailEnd/>
          </a:ln>
        </p:spPr>
      </p:sp>
      <p:sp>
        <p:nvSpPr>
          <p:cNvPr id="8089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224838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927100" y="750888"/>
            <a:ext cx="4945063" cy="3709987"/>
          </a:xfrm>
          <a:ln/>
        </p:spPr>
      </p:sp>
      <p:sp>
        <p:nvSpPr>
          <p:cNvPr id="81923" name="Rectangle 3"/>
          <p:cNvSpPr>
            <a:spLocks noGrp="1" noChangeArrowheads="1"/>
          </p:cNvSpPr>
          <p:nvPr>
            <p:ph type="body" idx="1"/>
          </p:nvPr>
        </p:nvSpPr>
        <p:spPr>
          <a:noFill/>
          <a:ln/>
        </p:spPr>
        <p:txBody>
          <a:bodyPr/>
          <a:lstStyle/>
          <a:p>
            <a:pPr eaLnBrk="1" hangingPunct="1"/>
            <a:endParaRPr lang="en-US">
              <a:ea typeface="ＭＳ Ｐゴシック" charset="-128"/>
            </a:endParaRPr>
          </a:p>
        </p:txBody>
      </p:sp>
    </p:spTree>
    <p:extLst>
      <p:ext uri="{BB962C8B-B14F-4D97-AF65-F5344CB8AC3E}">
        <p14:creationId xmlns:p14="http://schemas.microsoft.com/office/powerpoint/2010/main" val="463489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AEBBE1-8DBF-46D9-BAAE-7C2B0BCD45A6}" type="slidenum">
              <a:rPr lang="en-US" altLang="en-US"/>
              <a:pPr/>
              <a:t>16</a:t>
            </a:fld>
            <a:endParaRPr lang="en-US" altLang="en-US"/>
          </a:p>
        </p:txBody>
      </p:sp>
      <p:sp>
        <p:nvSpPr>
          <p:cNvPr id="997378" name="Rectangle 2"/>
          <p:cNvSpPr>
            <a:spLocks noGrp="1" noRot="1" noChangeAspect="1" noChangeArrowheads="1" noTextEdit="1"/>
          </p:cNvSpPr>
          <p:nvPr>
            <p:ph type="sldImg"/>
          </p:nvPr>
        </p:nvSpPr>
        <p:spPr>
          <a:ln/>
        </p:spPr>
      </p:sp>
      <p:sp>
        <p:nvSpPr>
          <p:cNvPr id="9973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D8362-50FB-43C5-B1B6-F72DED4314B2}" type="slidenum">
              <a:rPr lang="en-US" altLang="en-US"/>
              <a:pPr/>
              <a:t>17</a:t>
            </a:fld>
            <a:endParaRPr lang="en-US" altLang="en-US"/>
          </a:p>
        </p:txBody>
      </p:sp>
      <p:sp>
        <p:nvSpPr>
          <p:cNvPr id="999426" name="Rectangle 2"/>
          <p:cNvSpPr>
            <a:spLocks noGrp="1" noRot="1" noChangeAspect="1" noChangeArrowheads="1" noTextEdit="1"/>
          </p:cNvSpPr>
          <p:nvPr>
            <p:ph type="sldImg"/>
          </p:nvPr>
        </p:nvSpPr>
        <p:spPr>
          <a:ln/>
        </p:spPr>
      </p:sp>
      <p:sp>
        <p:nvSpPr>
          <p:cNvPr id="9994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24E2EC-7923-49B0-BA76-4055CAD8D526}" type="slidenum">
              <a:rPr lang="en-US" altLang="en-US"/>
              <a:pPr/>
              <a:t>18</a:t>
            </a:fld>
            <a:endParaRPr lang="en-US" altLang="en-US"/>
          </a:p>
        </p:txBody>
      </p:sp>
      <p:sp>
        <p:nvSpPr>
          <p:cNvPr id="1001474" name="Rectangle 2"/>
          <p:cNvSpPr>
            <a:spLocks noGrp="1" noRot="1" noChangeAspect="1" noChangeArrowheads="1" noTextEdit="1"/>
          </p:cNvSpPr>
          <p:nvPr>
            <p:ph type="sldImg"/>
          </p:nvPr>
        </p:nvSpPr>
        <p:spPr>
          <a:ln/>
        </p:spPr>
      </p:sp>
      <p:sp>
        <p:nvSpPr>
          <p:cNvPr id="1001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BBB7A7-D05F-4DE6-86CA-93A245394C01}" type="slidenum">
              <a:rPr lang="en-US" altLang="en-US"/>
              <a:pPr/>
              <a:t>2</a:t>
            </a:fld>
            <a:endParaRPr lang="en-US" altLang="en-US"/>
          </a:p>
        </p:txBody>
      </p:sp>
      <p:sp>
        <p:nvSpPr>
          <p:cNvPr id="927746" name="Rectangle 2"/>
          <p:cNvSpPr>
            <a:spLocks noGrp="1" noRot="1" noChangeAspect="1" noChangeArrowheads="1" noTextEdit="1"/>
          </p:cNvSpPr>
          <p:nvPr>
            <p:ph type="sldImg"/>
          </p:nvPr>
        </p:nvSpPr>
        <p:spPr>
          <a:ln/>
        </p:spPr>
      </p:sp>
      <p:sp>
        <p:nvSpPr>
          <p:cNvPr id="9277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From "</a:t>
            </a:r>
            <a:r>
              <a:rPr lang="en-GB" b="1" i="1" dirty="0"/>
              <a:t>Crisis, Connections and Collaboration,"</a:t>
            </a:r>
            <a:r>
              <a:rPr lang="en-GB" dirty="0"/>
              <a:t> Penn State, October 17, 2011</a:t>
            </a:r>
          </a:p>
          <a:p>
            <a:r>
              <a:rPr lang="en-GB" dirty="0"/>
              <a:t>Penn State\2011\Collaboration, Computers and Crisis v3 .</a:t>
            </a:r>
            <a:r>
              <a:rPr lang="en-GB" dirty="0" err="1"/>
              <a:t>pptx</a:t>
            </a:r>
            <a:endParaRPr lang="en-GB" dirty="0"/>
          </a:p>
        </p:txBody>
      </p:sp>
      <p:sp>
        <p:nvSpPr>
          <p:cNvPr id="4" name="Slide Number Placeholder 3"/>
          <p:cNvSpPr>
            <a:spLocks noGrp="1"/>
          </p:cNvSpPr>
          <p:nvPr>
            <p:ph type="sldNum" sz="quarter" idx="10"/>
          </p:nvPr>
        </p:nvSpPr>
        <p:spPr/>
        <p:txBody>
          <a:bodyPr/>
          <a:lstStyle/>
          <a:p>
            <a:fld id="{D0C6E2F4-1B22-4FFE-96F6-185B465C12E4}" type="slidenum">
              <a:rPr lang="fr-CH" smtClean="0"/>
              <a:pPr/>
              <a:t>3</a:t>
            </a:fld>
            <a:endParaRPr lang="fr-CH" dirty="0"/>
          </a:p>
        </p:txBody>
      </p:sp>
    </p:spTree>
    <p:extLst>
      <p:ext uri="{BB962C8B-B14F-4D97-AF65-F5344CB8AC3E}">
        <p14:creationId xmlns:p14="http://schemas.microsoft.com/office/powerpoint/2010/main" val="133673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a:t>
            </a:r>
            <a:r>
              <a:rPr lang="en-GB" b="1" dirty="0"/>
              <a:t>Two kinds of Two Kinds of Social Media," </a:t>
            </a:r>
            <a:r>
              <a:rPr lang="en-GB" dirty="0"/>
              <a:t>DIHAD paper, May 3, 2011 [this is still a very good, relevant paper]</a:t>
            </a:r>
          </a:p>
          <a:p>
            <a:r>
              <a:rPr lang="en-GB" dirty="0"/>
              <a:t>Work\2011\Two Kinds of Two Kinds of Social Media - DIHAD v3.docx</a:t>
            </a:r>
          </a:p>
        </p:txBody>
      </p:sp>
      <p:sp>
        <p:nvSpPr>
          <p:cNvPr id="4" name="Slide Number Placeholder 3"/>
          <p:cNvSpPr>
            <a:spLocks noGrp="1"/>
          </p:cNvSpPr>
          <p:nvPr>
            <p:ph type="sldNum" sz="quarter" idx="10"/>
          </p:nvPr>
        </p:nvSpPr>
        <p:spPr/>
        <p:txBody>
          <a:bodyPr/>
          <a:lstStyle/>
          <a:p>
            <a:fld id="{FF001537-A393-45B2-BFC6-85BC2C6C9F27}" type="slidenum">
              <a:rPr lang="en-US" altLang="en-US" smtClean="0"/>
              <a:pPr/>
              <a:t>4</a:t>
            </a:fld>
            <a:endParaRPr lang="en-US" altLang="en-US"/>
          </a:p>
        </p:txBody>
      </p:sp>
    </p:spTree>
    <p:extLst>
      <p:ext uri="{BB962C8B-B14F-4D97-AF65-F5344CB8AC3E}">
        <p14:creationId xmlns:p14="http://schemas.microsoft.com/office/powerpoint/2010/main" val="113501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Calibri" panose="020F0502020204030204" pitchFamily="34" charset="0"/>
              </a:rPr>
              <a:t>See Paul </a:t>
            </a:r>
            <a:r>
              <a:rPr lang="en-GB" sz="1200" dirty="0" err="1">
                <a:latin typeface="Calibri" panose="020F0502020204030204" pitchFamily="34" charset="0"/>
              </a:rPr>
              <a:t>Currion’s</a:t>
            </a:r>
            <a:r>
              <a:rPr lang="en-GB" sz="1200" dirty="0">
                <a:latin typeface="Calibri" panose="020F0502020204030204" pitchFamily="34" charset="0"/>
              </a:rPr>
              <a:t> thought-provoking article “If all You Have is a Hammer - How Useful is Humanitarian Crowdsourcing?”, Oct 20, 2010, </a:t>
            </a:r>
            <a:r>
              <a:rPr lang="en-GB" sz="1200" dirty="0">
                <a:latin typeface="Calibri" panose="020F0502020204030204" pitchFamily="34" charset="0"/>
                <a:hlinkClick r:id="rId3"/>
              </a:rPr>
              <a:t>http://www.mobileactive.org/how-useful-humanitarian-crowdsourcing</a:t>
            </a:r>
            <a:endParaRPr lang="en-GB" dirty="0"/>
          </a:p>
        </p:txBody>
      </p:sp>
      <p:sp>
        <p:nvSpPr>
          <p:cNvPr id="4" name="Slide Number Placeholder 3"/>
          <p:cNvSpPr>
            <a:spLocks noGrp="1"/>
          </p:cNvSpPr>
          <p:nvPr>
            <p:ph type="sldNum" sz="quarter" idx="10"/>
          </p:nvPr>
        </p:nvSpPr>
        <p:spPr/>
        <p:txBody>
          <a:bodyPr/>
          <a:lstStyle/>
          <a:p>
            <a:fld id="{FF001537-A393-45B2-BFC6-85BC2C6C9F27}" type="slidenum">
              <a:rPr lang="en-US" altLang="en-US" smtClean="0"/>
              <a:pPr/>
              <a:t>5</a:t>
            </a:fld>
            <a:endParaRPr lang="en-US" altLang="en-US"/>
          </a:p>
        </p:txBody>
      </p:sp>
    </p:spTree>
    <p:extLst>
      <p:ext uri="{BB962C8B-B14F-4D97-AF65-F5344CB8AC3E}">
        <p14:creationId xmlns:p14="http://schemas.microsoft.com/office/powerpoint/2010/main" val="12714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ea typeface="ＭＳ Ｐゴシック" panose="020B0600070205080204" pitchFamily="34" charset="-128"/>
              </a:rPr>
              <a:t>http://www.youtube.com/watch?v=ZPhRA2qywgU and </a:t>
            </a:r>
            <a:r>
              <a:rPr lang="en-GB" dirty="0">
                <a:hlinkClick r:id="rId3"/>
              </a:rPr>
              <a:t>https://www.youtube.com/watch?v=uR7gIdATgDU</a:t>
            </a:r>
            <a:r>
              <a:rPr lang="en-GB" dirty="0"/>
              <a:t>  </a:t>
            </a:r>
            <a:endParaRPr lang="en-US" altLang="en-US" dirty="0">
              <a:latin typeface="Arial" panose="020B0604020202020204" pitchFamily="34" charset="0"/>
              <a:ea typeface="ＭＳ Ｐゴシック" panose="020B0600070205080204" pitchFamily="34" charset="-128"/>
            </a:endParaRPr>
          </a:p>
          <a:p>
            <a:pPr>
              <a:spcBef>
                <a:spcPct val="50000"/>
              </a:spcBef>
            </a:pPr>
            <a:r>
              <a:rPr lang="en-US" altLang="en-US" sz="1600" b="0" dirty="0"/>
              <a:t>“NetHope Chairman's Report,” </a:t>
            </a:r>
            <a:r>
              <a:rPr lang="en-US" altLang="en-US" sz="1200" b="0" dirty="0">
                <a:solidFill>
                  <a:schemeClr val="tx2"/>
                </a:solidFill>
              </a:rPr>
              <a:t>NetHope Summit, Redmond, WA, May 19, 2009</a:t>
            </a:r>
          </a:p>
        </p:txBody>
      </p:sp>
    </p:spTree>
    <p:extLst>
      <p:ext uri="{BB962C8B-B14F-4D97-AF65-F5344CB8AC3E}">
        <p14:creationId xmlns:p14="http://schemas.microsoft.com/office/powerpoint/2010/main" val="1781941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435353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502996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7AEB67-9FA9-4D6C-B011-D2C2AC0D31CB}" type="slidenum">
              <a:rPr lang="en-US" altLang="en-US"/>
              <a:pPr/>
              <a:t>9</a:t>
            </a:fld>
            <a:endParaRPr lang="en-US" altLang="en-US"/>
          </a:p>
        </p:txBody>
      </p:sp>
      <p:sp>
        <p:nvSpPr>
          <p:cNvPr id="1026050" name="Rectangle 2"/>
          <p:cNvSpPr>
            <a:spLocks noGrp="1" noRot="1" noChangeAspect="1" noChangeArrowheads="1" noTextEdit="1"/>
          </p:cNvSpPr>
          <p:nvPr>
            <p:ph type="sldImg"/>
          </p:nvPr>
        </p:nvSpPr>
        <p:spPr>
          <a:ln/>
        </p:spPr>
      </p:sp>
      <p:sp>
        <p:nvSpPr>
          <p:cNvPr id="1026051"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667EBB67-0B14-4587-A636-35704B69A464}" type="slidenum">
              <a:rPr lang="en-US" altLang="en-US"/>
              <a:pPr/>
              <a:t>‹#›</a:t>
            </a:fld>
            <a:endParaRPr lang="en-US" altLang="en-US"/>
          </a:p>
        </p:txBody>
      </p:sp>
    </p:spTree>
    <p:extLst>
      <p:ext uri="{BB962C8B-B14F-4D97-AF65-F5344CB8AC3E}">
        <p14:creationId xmlns:p14="http://schemas.microsoft.com/office/powerpoint/2010/main" val="409538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A60C5B0F-F960-4822-ADD3-9290B44570CD}" type="slidenum">
              <a:rPr lang="en-US" altLang="en-US"/>
              <a:pPr/>
              <a:t>‹#›</a:t>
            </a:fld>
            <a:endParaRPr lang="en-US" altLang="en-US"/>
          </a:p>
        </p:txBody>
      </p:sp>
    </p:spTree>
    <p:extLst>
      <p:ext uri="{BB962C8B-B14F-4D97-AF65-F5344CB8AC3E}">
        <p14:creationId xmlns:p14="http://schemas.microsoft.com/office/powerpoint/2010/main" val="2603724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76200"/>
            <a:ext cx="2152650" cy="6096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04800" y="-76200"/>
            <a:ext cx="6305550" cy="6096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703BC555-B4CF-49F3-8A07-672239FCCE02}" type="slidenum">
              <a:rPr lang="en-US" altLang="en-US"/>
              <a:pPr/>
              <a:t>‹#›</a:t>
            </a:fld>
            <a:endParaRPr lang="en-US" altLang="en-US"/>
          </a:p>
        </p:txBody>
      </p:sp>
    </p:spTree>
    <p:extLst>
      <p:ext uri="{BB962C8B-B14F-4D97-AF65-F5344CB8AC3E}">
        <p14:creationId xmlns:p14="http://schemas.microsoft.com/office/powerpoint/2010/main" val="2587703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sz="1200"/>
            </a:lvl1pPr>
          </a:lstStyle>
          <a:p>
            <a:fld id="{C3D91EEB-21A7-4562-9029-FD3F90FF2F69}" type="slidenum">
              <a:rPr lang="en-US" altLang="en-US" smtClean="0"/>
              <a:pPr/>
              <a:t>‹#›</a:t>
            </a:fld>
            <a:endParaRPr lang="en-US" altLang="en-US"/>
          </a:p>
        </p:txBody>
      </p:sp>
    </p:spTree>
    <p:extLst>
      <p:ext uri="{BB962C8B-B14F-4D97-AF65-F5344CB8AC3E}">
        <p14:creationId xmlns:p14="http://schemas.microsoft.com/office/powerpoint/2010/main" val="416510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Slide Number Placeholder 3"/>
          <p:cNvSpPr>
            <a:spLocks noGrp="1"/>
          </p:cNvSpPr>
          <p:nvPr>
            <p:ph type="sldNum" sz="quarter" idx="10"/>
          </p:nvPr>
        </p:nvSpPr>
        <p:spPr/>
        <p:txBody>
          <a:bodyPr/>
          <a:lstStyle>
            <a:lvl1pPr>
              <a:defRPr/>
            </a:lvl1pPr>
          </a:lstStyle>
          <a:p>
            <a:fld id="{94B86C3B-5B06-4B35-AA6D-88F522F7DF11}" type="slidenum">
              <a:rPr lang="en-US" altLang="en-US"/>
              <a:pPr/>
              <a:t>‹#›</a:t>
            </a:fld>
            <a:endParaRPr lang="en-US" altLang="en-US"/>
          </a:p>
        </p:txBody>
      </p:sp>
    </p:spTree>
    <p:extLst>
      <p:ext uri="{BB962C8B-B14F-4D97-AF65-F5344CB8AC3E}">
        <p14:creationId xmlns:p14="http://schemas.microsoft.com/office/powerpoint/2010/main" val="2710278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04800" y="1066800"/>
            <a:ext cx="4229100"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86300" y="1066800"/>
            <a:ext cx="4229100"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ECC19A53-43F3-4A9A-85AE-02DB1C09A001}" type="slidenum">
              <a:rPr lang="en-US" altLang="en-US"/>
              <a:pPr/>
              <a:t>‹#›</a:t>
            </a:fld>
            <a:endParaRPr lang="en-US" altLang="en-US"/>
          </a:p>
        </p:txBody>
      </p:sp>
    </p:spTree>
    <p:extLst>
      <p:ext uri="{BB962C8B-B14F-4D97-AF65-F5344CB8AC3E}">
        <p14:creationId xmlns:p14="http://schemas.microsoft.com/office/powerpoint/2010/main" val="175437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B30587AA-7386-448B-8985-748EC8A014CC}" type="slidenum">
              <a:rPr lang="en-US" altLang="en-US"/>
              <a:pPr/>
              <a:t>‹#›</a:t>
            </a:fld>
            <a:endParaRPr lang="en-US" altLang="en-US"/>
          </a:p>
        </p:txBody>
      </p:sp>
    </p:spTree>
    <p:extLst>
      <p:ext uri="{BB962C8B-B14F-4D97-AF65-F5344CB8AC3E}">
        <p14:creationId xmlns:p14="http://schemas.microsoft.com/office/powerpoint/2010/main" val="2435606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A3E30676-E3D2-442B-BD2B-4B5F1508C89E}" type="slidenum">
              <a:rPr lang="en-US" altLang="en-US"/>
              <a:pPr/>
              <a:t>‹#›</a:t>
            </a:fld>
            <a:endParaRPr lang="en-US" altLang="en-US"/>
          </a:p>
        </p:txBody>
      </p:sp>
    </p:spTree>
    <p:extLst>
      <p:ext uri="{BB962C8B-B14F-4D97-AF65-F5344CB8AC3E}">
        <p14:creationId xmlns:p14="http://schemas.microsoft.com/office/powerpoint/2010/main" val="2496264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A6BCCA9-F552-4DF0-99CE-8753D040C1A4}" type="slidenum">
              <a:rPr lang="en-US" altLang="en-US"/>
              <a:pPr/>
              <a:t>‹#›</a:t>
            </a:fld>
            <a:endParaRPr lang="en-US" altLang="en-US"/>
          </a:p>
        </p:txBody>
      </p:sp>
    </p:spTree>
    <p:extLst>
      <p:ext uri="{BB962C8B-B14F-4D97-AF65-F5344CB8AC3E}">
        <p14:creationId xmlns:p14="http://schemas.microsoft.com/office/powerpoint/2010/main" val="2483887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27EA6EA1-6E82-4EE7-A658-55ED6A9EB7B0}" type="slidenum">
              <a:rPr lang="en-US" altLang="en-US"/>
              <a:pPr/>
              <a:t>‹#›</a:t>
            </a:fld>
            <a:endParaRPr lang="en-US" altLang="en-US"/>
          </a:p>
        </p:txBody>
      </p:sp>
    </p:spTree>
    <p:extLst>
      <p:ext uri="{BB962C8B-B14F-4D97-AF65-F5344CB8AC3E}">
        <p14:creationId xmlns:p14="http://schemas.microsoft.com/office/powerpoint/2010/main" val="2098258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49329947-52C3-4947-B22A-70ECC309417A}" type="slidenum">
              <a:rPr lang="en-US" altLang="en-US"/>
              <a:pPr/>
              <a:t>‹#›</a:t>
            </a:fld>
            <a:endParaRPr lang="en-US" altLang="en-US"/>
          </a:p>
        </p:txBody>
      </p:sp>
    </p:spTree>
    <p:extLst>
      <p:ext uri="{BB962C8B-B14F-4D97-AF65-F5344CB8AC3E}">
        <p14:creationId xmlns:p14="http://schemas.microsoft.com/office/powerpoint/2010/main" val="60201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29058" name="Rectangle 2"/>
          <p:cNvSpPr>
            <a:spLocks noGrp="1" noChangeArrowheads="1"/>
          </p:cNvSpPr>
          <p:nvPr>
            <p:ph type="body" idx="1"/>
          </p:nvPr>
        </p:nvSpPr>
        <p:spPr bwMode="auto">
          <a:xfrm>
            <a:off x="304800" y="1066800"/>
            <a:ext cx="86106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29059" name="Rectangle 3"/>
          <p:cNvSpPr>
            <a:spLocks noGrp="1" noChangeArrowheads="1"/>
          </p:cNvSpPr>
          <p:nvPr>
            <p:ph type="sldNum" sz="quarter" idx="4"/>
          </p:nvPr>
        </p:nvSpPr>
        <p:spPr bwMode="auto">
          <a:xfrm>
            <a:off x="7772400" y="6248400"/>
            <a:ext cx="1219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anose="020B0604020202020204" pitchFamily="34" charset="0"/>
              </a:defRPr>
            </a:lvl1pPr>
          </a:lstStyle>
          <a:p>
            <a:fld id="{CDFAE137-4565-442D-8FA3-8FB4250407E8}" type="slidenum">
              <a:rPr lang="en-US" altLang="en-US" smtClean="0"/>
              <a:pPr/>
              <a:t>‹#›</a:t>
            </a:fld>
            <a:endParaRPr lang="en-US" altLang="en-US"/>
          </a:p>
        </p:txBody>
      </p:sp>
      <p:pic>
        <p:nvPicPr>
          <p:cNvPr id="429061" name="Picture 5" descr="stc-lineshap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914400"/>
          </a:xfrm>
          <a:prstGeom prst="rect">
            <a:avLst/>
          </a:prstGeom>
          <a:noFill/>
          <a:extLst>
            <a:ext uri="{909E8E84-426E-40DD-AFC4-6F175D3DCCD1}">
              <a14:hiddenFill xmlns:a14="http://schemas.microsoft.com/office/drawing/2010/main">
                <a:solidFill>
                  <a:srgbClr val="FFFFFF"/>
                </a:solidFill>
              </a14:hiddenFill>
            </a:ext>
          </a:extLst>
        </p:spPr>
      </p:pic>
      <p:sp>
        <p:nvSpPr>
          <p:cNvPr id="429062" name="Rectangle 6"/>
          <p:cNvSpPr>
            <a:spLocks noGrp="1" noChangeArrowheads="1"/>
          </p:cNvSpPr>
          <p:nvPr>
            <p:ph type="title"/>
          </p:nvPr>
        </p:nvSpPr>
        <p:spPr bwMode="auto">
          <a:xfrm>
            <a:off x="381000" y="-76200"/>
            <a:ext cx="853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Sample Title, will wrap up</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ftr="0" dt="0"/>
  <p:txStyles>
    <p:title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Gill Sans MT" panose="020B0502020104020203" pitchFamily="34" charset="0"/>
        </a:defRPr>
      </a:lvl2pPr>
      <a:lvl3pPr algn="l" rtl="0" fontAlgn="base">
        <a:spcBef>
          <a:spcPct val="0"/>
        </a:spcBef>
        <a:spcAft>
          <a:spcPct val="0"/>
        </a:spcAft>
        <a:defRPr sz="3200">
          <a:solidFill>
            <a:schemeClr val="tx1"/>
          </a:solidFill>
          <a:latin typeface="Gill Sans MT" panose="020B0502020104020203" pitchFamily="34" charset="0"/>
        </a:defRPr>
      </a:lvl3pPr>
      <a:lvl4pPr algn="l" rtl="0" fontAlgn="base">
        <a:spcBef>
          <a:spcPct val="0"/>
        </a:spcBef>
        <a:spcAft>
          <a:spcPct val="0"/>
        </a:spcAft>
        <a:defRPr sz="3200">
          <a:solidFill>
            <a:schemeClr val="tx1"/>
          </a:solidFill>
          <a:latin typeface="Gill Sans MT" panose="020B0502020104020203" pitchFamily="34" charset="0"/>
        </a:defRPr>
      </a:lvl4pPr>
      <a:lvl5pPr algn="l" rtl="0" fontAlgn="base">
        <a:spcBef>
          <a:spcPct val="0"/>
        </a:spcBef>
        <a:spcAft>
          <a:spcPct val="0"/>
        </a:spcAft>
        <a:defRPr sz="3200">
          <a:solidFill>
            <a:schemeClr val="tx1"/>
          </a:solidFill>
          <a:latin typeface="Gill Sans MT" panose="020B0502020104020203" pitchFamily="34" charset="0"/>
        </a:defRPr>
      </a:lvl5pPr>
      <a:lvl6pPr marL="457200" algn="l" rtl="0" fontAlgn="base">
        <a:spcBef>
          <a:spcPct val="0"/>
        </a:spcBef>
        <a:spcAft>
          <a:spcPct val="0"/>
        </a:spcAft>
        <a:defRPr sz="3200">
          <a:solidFill>
            <a:schemeClr val="tx1"/>
          </a:solidFill>
          <a:latin typeface="Gill Sans MT" panose="020B0502020104020203" pitchFamily="34" charset="0"/>
        </a:defRPr>
      </a:lvl6pPr>
      <a:lvl7pPr marL="914400" algn="l" rtl="0" fontAlgn="base">
        <a:spcBef>
          <a:spcPct val="0"/>
        </a:spcBef>
        <a:spcAft>
          <a:spcPct val="0"/>
        </a:spcAft>
        <a:defRPr sz="3200">
          <a:solidFill>
            <a:schemeClr val="tx1"/>
          </a:solidFill>
          <a:latin typeface="Gill Sans MT" panose="020B0502020104020203" pitchFamily="34" charset="0"/>
        </a:defRPr>
      </a:lvl7pPr>
      <a:lvl8pPr marL="1371600" algn="l" rtl="0" fontAlgn="base">
        <a:spcBef>
          <a:spcPct val="0"/>
        </a:spcBef>
        <a:spcAft>
          <a:spcPct val="0"/>
        </a:spcAft>
        <a:defRPr sz="3200">
          <a:solidFill>
            <a:schemeClr val="tx1"/>
          </a:solidFill>
          <a:latin typeface="Gill Sans MT" panose="020B0502020104020203" pitchFamily="34" charset="0"/>
        </a:defRPr>
      </a:lvl8pPr>
      <a:lvl9pPr marL="1828800" algn="l" rtl="0" fontAlgn="base">
        <a:spcBef>
          <a:spcPct val="0"/>
        </a:spcBef>
        <a:spcAft>
          <a:spcPct val="0"/>
        </a:spcAft>
        <a:defRPr sz="3200">
          <a:solidFill>
            <a:schemeClr val="tx1"/>
          </a:solidFill>
          <a:latin typeface="Gill Sans MT" panose="020B0502020104020203"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ehapp@savechildren.or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Layout" Target="../slideLayouts/slideLayout2.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8" Type="http://schemas.openxmlformats.org/officeDocument/2006/relationships/tags" Target="../tags/tag20.xml"/><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notesSlide" Target="../notesSlides/notesSlide14.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slideLayout" Target="../slideLayouts/slideLayout6.xml"/><Relationship Id="rId5" Type="http://schemas.openxmlformats.org/officeDocument/2006/relationships/tags" Target="../tags/tag17.xml"/><Relationship Id="rId10" Type="http://schemas.openxmlformats.org/officeDocument/2006/relationships/tags" Target="../tags/tag22.xml"/><Relationship Id="rId4" Type="http://schemas.openxmlformats.org/officeDocument/2006/relationships/tags" Target="../tags/tag16.xml"/><Relationship Id="rId9" Type="http://schemas.openxmlformats.org/officeDocument/2006/relationships/tags" Target="../tags/tag21.xml"/></Relationships>
</file>

<file path=ppt/slides/_rels/slide15.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notesSlide" Target="../notesSlides/notesSlide15.xml"/><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slideLayout" Target="../slideLayouts/slideLayout6.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tags" Target="../tags/tag33.xml"/><Relationship Id="rId5" Type="http://schemas.openxmlformats.org/officeDocument/2006/relationships/tags" Target="../tags/tag27.xml"/><Relationship Id="rId10" Type="http://schemas.openxmlformats.org/officeDocument/2006/relationships/tags" Target="../tags/tag32.xml"/><Relationship Id="rId4" Type="http://schemas.openxmlformats.org/officeDocument/2006/relationships/tags" Target="../tags/tag26.xml"/><Relationship Id="rId9" Type="http://schemas.openxmlformats.org/officeDocument/2006/relationships/tags" Target="../tags/tag31.xml"/></Relationships>
</file>

<file path=ppt/slides/_rels/slide16.xml.rels><?xml version="1.0" encoding="UTF-8" standalone="yes"?>
<Relationships xmlns="http://schemas.openxmlformats.org/package/2006/relationships"><Relationship Id="rId3" Type="http://schemas.openxmlformats.org/officeDocument/2006/relationships/hyperlink" Target="http://www.fastcompany.com/magazine/41/sterni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harvardbusinessonline.hbsp.harvard.edu/hbsp/hbr/articles/article.jsp?ml_action=get-article&amp;articleID=F00101"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Murphy%27s_Law#cite_note-0"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uR7gIdATgDU"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2"/>
          <p:cNvSpPr>
            <a:spLocks noGrp="1" noChangeArrowheads="1"/>
          </p:cNvSpPr>
          <p:nvPr>
            <p:ph type="ctrTitle"/>
          </p:nvPr>
        </p:nvSpPr>
        <p:spPr>
          <a:xfrm>
            <a:off x="228600" y="1447800"/>
            <a:ext cx="8686800" cy="1470025"/>
          </a:xfrm>
        </p:spPr>
        <p:txBody>
          <a:bodyPr/>
          <a:lstStyle/>
          <a:p>
            <a:r>
              <a:rPr lang="en-US" altLang="en-US" sz="4000"/>
              <a:t>The Law of Unintended Consequences</a:t>
            </a:r>
            <a:r>
              <a:rPr lang="en-US" altLang="en-US" sz="3200"/>
              <a:t> </a:t>
            </a:r>
            <a:br>
              <a:rPr lang="en-US" altLang="en-US" sz="3200"/>
            </a:br>
            <a:r>
              <a:rPr lang="en-US" altLang="en-US" sz="3200"/>
              <a:t>How good intentions sometimes run amok</a:t>
            </a:r>
          </a:p>
        </p:txBody>
      </p:sp>
      <p:sp>
        <p:nvSpPr>
          <p:cNvPr id="875523" name="Rectangle 3"/>
          <p:cNvSpPr>
            <a:spLocks noGrp="1" noChangeArrowheads="1"/>
          </p:cNvSpPr>
          <p:nvPr>
            <p:ph type="subTitle" idx="1"/>
          </p:nvPr>
        </p:nvSpPr>
        <p:spPr>
          <a:xfrm>
            <a:off x="1371600" y="4343400"/>
            <a:ext cx="6400800" cy="2286000"/>
          </a:xfrm>
        </p:spPr>
        <p:txBody>
          <a:bodyPr/>
          <a:lstStyle/>
          <a:p>
            <a:pPr>
              <a:lnSpc>
                <a:spcPct val="80000"/>
              </a:lnSpc>
            </a:pPr>
            <a:endParaRPr lang="en-US" altLang="en-US" sz="1000" b="1" dirty="0"/>
          </a:p>
          <a:p>
            <a:pPr>
              <a:lnSpc>
                <a:spcPct val="80000"/>
              </a:lnSpc>
            </a:pPr>
            <a:endParaRPr lang="en-US" altLang="en-US" sz="2000" b="1" dirty="0"/>
          </a:p>
          <a:p>
            <a:pPr>
              <a:lnSpc>
                <a:spcPct val="80000"/>
              </a:lnSpc>
            </a:pPr>
            <a:r>
              <a:rPr lang="en-US" altLang="en-US" sz="1800" b="1" dirty="0"/>
              <a:t>June 2008,  August 2016</a:t>
            </a:r>
          </a:p>
          <a:p>
            <a:pPr>
              <a:lnSpc>
                <a:spcPct val="80000"/>
              </a:lnSpc>
            </a:pPr>
            <a:br>
              <a:rPr lang="en-US" altLang="en-US" sz="1800" b="1" dirty="0"/>
            </a:br>
            <a:r>
              <a:rPr lang="en-US" altLang="en-US" sz="1800" b="1" dirty="0"/>
              <a:t>Edward G. Happ</a:t>
            </a:r>
          </a:p>
          <a:p>
            <a:pPr>
              <a:lnSpc>
                <a:spcPct val="80000"/>
              </a:lnSpc>
            </a:pPr>
            <a:r>
              <a:rPr lang="en-US" altLang="en-US" sz="1800" b="1" dirty="0"/>
              <a:t>CIO, IFRC</a:t>
            </a:r>
          </a:p>
          <a:p>
            <a:pPr>
              <a:lnSpc>
                <a:spcPct val="80000"/>
              </a:lnSpc>
            </a:pPr>
            <a:r>
              <a:rPr lang="en-US" altLang="en-US" sz="1800" b="1" dirty="0"/>
              <a:t>Co-Founder, NetHope </a:t>
            </a:r>
          </a:p>
        </p:txBody>
      </p:sp>
      <p:pic>
        <p:nvPicPr>
          <p:cNvPr id="8755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175" y="3200400"/>
            <a:ext cx="776922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02" name="Rectangle 2"/>
          <p:cNvSpPr>
            <a:spLocks noGrp="1" noChangeArrowheads="1"/>
          </p:cNvSpPr>
          <p:nvPr>
            <p:ph type="ctrTitle"/>
          </p:nvPr>
        </p:nvSpPr>
        <p:spPr>
          <a:xfrm>
            <a:off x="685800" y="2130425"/>
            <a:ext cx="7772400" cy="1470025"/>
          </a:xfrm>
        </p:spPr>
        <p:txBody>
          <a:bodyPr/>
          <a:lstStyle/>
          <a:p>
            <a:pPr algn="l"/>
            <a:r>
              <a:rPr lang="en-US" altLang="en-US" sz="3200"/>
              <a:t>Questions?</a:t>
            </a:r>
            <a:br>
              <a:rPr lang="en-US" altLang="en-US" sz="3200"/>
            </a:br>
            <a:r>
              <a:rPr lang="en-US" altLang="en-US" sz="2500">
                <a:hlinkClick r:id="rId3"/>
              </a:rPr>
              <a:t>ehapp@savechildren.org</a:t>
            </a:r>
            <a:endParaRPr lang="en-US" altLang="en-US" sz="3200"/>
          </a:p>
        </p:txBody>
      </p:sp>
      <p:sp>
        <p:nvSpPr>
          <p:cNvPr id="921603" name="Rectangle 3"/>
          <p:cNvSpPr>
            <a:spLocks noGrp="1" noChangeArrowheads="1"/>
          </p:cNvSpPr>
          <p:nvPr>
            <p:ph type="subTitle" idx="1"/>
          </p:nvPr>
        </p:nvSpPr>
        <p:spPr>
          <a:xfrm>
            <a:off x="1371600" y="3886200"/>
            <a:ext cx="6400800" cy="1752600"/>
          </a:xfrm>
        </p:spPr>
        <p:txBody>
          <a:bodyPr/>
          <a:lstStyle/>
          <a:p>
            <a:r>
              <a:rPr lang="en-US" altLang="en-US" sz="3200"/>
              <a:t> </a:t>
            </a:r>
          </a:p>
        </p:txBody>
      </p:sp>
      <p:pic>
        <p:nvPicPr>
          <p:cNvPr id="9216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175" y="3752850"/>
            <a:ext cx="776922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220" name="Rectangle 4"/>
          <p:cNvSpPr>
            <a:spLocks noGrp="1" noChangeArrowheads="1"/>
          </p:cNvSpPr>
          <p:nvPr>
            <p:ph type="ctrTitle"/>
          </p:nvPr>
        </p:nvSpPr>
        <p:spPr>
          <a:xfrm>
            <a:off x="685800" y="2130425"/>
            <a:ext cx="7772400" cy="1470025"/>
          </a:xfrm>
        </p:spPr>
        <p:txBody>
          <a:bodyPr/>
          <a:lstStyle/>
          <a:p>
            <a:r>
              <a:rPr lang="en-US" altLang="en-US" sz="3200"/>
              <a:t>Appendices</a:t>
            </a:r>
          </a:p>
        </p:txBody>
      </p:sp>
      <p:sp>
        <p:nvSpPr>
          <p:cNvPr id="1033221" name="Rectangle 5"/>
          <p:cNvSpPr>
            <a:spLocks noGrp="1" noChangeArrowheads="1"/>
          </p:cNvSpPr>
          <p:nvPr>
            <p:ph type="subTitle" idx="1"/>
          </p:nvPr>
        </p:nvSpPr>
        <p:spPr>
          <a:xfrm>
            <a:off x="1371600" y="3886200"/>
            <a:ext cx="6400800" cy="1752600"/>
          </a:xfrm>
        </p:spPr>
        <p:txBody>
          <a:bodyPr/>
          <a:lstStyle/>
          <a:p>
            <a:r>
              <a:rPr lang="en-US" altLang="en-US" sz="32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
          <p:cNvSpPr>
            <a:spLocks noGrp="1"/>
          </p:cNvSpPr>
          <p:nvPr>
            <p:ph type="sldNum" sz="quarter" idx="10"/>
          </p:nvPr>
        </p:nvSpPr>
        <p:spPr/>
        <p:txBody>
          <a:bodyPr/>
          <a:lstStyle/>
          <a:p>
            <a:fld id="{94F5BED7-15F1-4931-AE49-1CA923A80FF3}" type="slidenum">
              <a:rPr lang="en-US" altLang="en-US"/>
              <a:pPr/>
              <a:t>12</a:t>
            </a:fld>
            <a:endParaRPr lang="en-US" altLang="en-US"/>
          </a:p>
        </p:txBody>
      </p:sp>
      <p:sp>
        <p:nvSpPr>
          <p:cNvPr id="950274" name="Rectangle 2"/>
          <p:cNvSpPr>
            <a:spLocks noGrp="1" noChangeArrowheads="1"/>
          </p:cNvSpPr>
          <p:nvPr>
            <p:ph type="ctrTitle" idx="4294967295"/>
          </p:nvPr>
        </p:nvSpPr>
        <p:spPr>
          <a:xfrm>
            <a:off x="685800" y="1828800"/>
            <a:ext cx="7772400" cy="1470025"/>
          </a:xfrm>
        </p:spPr>
        <p:txBody>
          <a:bodyPr/>
          <a:lstStyle/>
          <a:p>
            <a:pPr algn="ctr"/>
            <a:r>
              <a:rPr lang="en-US" altLang="en-US"/>
              <a:t>1.  A Strategic Framework</a:t>
            </a:r>
          </a:p>
        </p:txBody>
      </p:sp>
    </p:spTree>
    <p:extLst>
      <p:ext uri="{BB962C8B-B14F-4D97-AF65-F5344CB8AC3E}">
        <p14:creationId xmlns:p14="http://schemas.microsoft.com/office/powerpoint/2010/main" val="296055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1"/>
          </p:nvPr>
        </p:nvSpPr>
        <p:spPr/>
        <p:txBody>
          <a:bodyPr/>
          <a:lstStyle/>
          <a:p>
            <a:r>
              <a:rPr lang="en-US" altLang="en-US" dirty="0"/>
              <a:t> </a:t>
            </a:r>
          </a:p>
        </p:txBody>
      </p:sp>
      <p:sp>
        <p:nvSpPr>
          <p:cNvPr id="114690" name="Rectangle 2"/>
          <p:cNvSpPr>
            <a:spLocks noGrp="1"/>
          </p:cNvSpPr>
          <p:nvPr>
            <p:ph type="title"/>
          </p:nvPr>
        </p:nvSpPr>
        <p:spPr>
          <a:xfrm>
            <a:off x="381000" y="-76200"/>
            <a:ext cx="8458200" cy="914400"/>
          </a:xfrm>
        </p:spPr>
        <p:txBody>
          <a:bodyPr/>
          <a:lstStyle/>
          <a:p>
            <a:r>
              <a:rPr lang="en-US" altLang="en-US">
                <a:ea typeface="ＭＳ Ｐゴシック" panose="020B0600070205080204" pitchFamily="34" charset="-128"/>
              </a:rPr>
              <a:t>Save the Children IT Strategy at a Glance  </a:t>
            </a:r>
          </a:p>
        </p:txBody>
      </p:sp>
      <p:sp>
        <p:nvSpPr>
          <p:cNvPr id="114691" name="AutoShape 3"/>
          <p:cNvSpPr>
            <a:spLocks noChangeArrowheads="1"/>
          </p:cNvSpPr>
          <p:nvPr/>
        </p:nvSpPr>
        <p:spPr bwMode="gray">
          <a:xfrm>
            <a:off x="338138" y="1193800"/>
            <a:ext cx="808037" cy="4505325"/>
          </a:xfrm>
          <a:prstGeom prst="upArrow">
            <a:avLst>
              <a:gd name="adj1" fmla="val 50102"/>
              <a:gd name="adj2" fmla="val 75736"/>
            </a:avLst>
          </a:prstGeom>
          <a:solidFill>
            <a:srgbClr val="CC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algn="ctr" eaLnBrk="0" hangingPunct="0">
              <a:spcBef>
                <a:spcPct val="20000"/>
              </a:spcBef>
              <a:buSzPct val="100000"/>
              <a:buFont typeface="Wingdings" panose="05000000000000000000" pitchFamily="2" charset="2"/>
              <a:buNone/>
            </a:pPr>
            <a:endParaRPr lang="en-US" altLang="en-US" sz="900" b="1"/>
          </a:p>
        </p:txBody>
      </p:sp>
      <p:sp>
        <p:nvSpPr>
          <p:cNvPr id="114692" name="AcnBodyText_ID_307207"/>
          <p:cNvSpPr>
            <a:spLocks noChangeArrowheads="1"/>
          </p:cNvSpPr>
          <p:nvPr>
            <p:custDataLst>
              <p:tags r:id="rId1"/>
            </p:custDataLst>
          </p:nvPr>
        </p:nvSpPr>
        <p:spPr bwMode="gray">
          <a:xfrm rot="16200000">
            <a:off x="-519906" y="3347244"/>
            <a:ext cx="2490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342900" indent="-342900" defTabSz="457200"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buFont typeface="Arial" panose="020B0604020202020204" pitchFamily="34" charset="0"/>
              <a:buNone/>
            </a:pPr>
            <a:r>
              <a:rPr lang="en-US" altLang="en-US" sz="1400" b="1">
                <a:solidFill>
                  <a:schemeClr val="bg1"/>
                </a:solidFill>
              </a:rPr>
              <a:t>Increasing Impact to Children</a:t>
            </a:r>
          </a:p>
        </p:txBody>
      </p:sp>
      <p:sp>
        <p:nvSpPr>
          <p:cNvPr id="114693" name="Freeform 5"/>
          <p:cNvSpPr>
            <a:spLocks/>
          </p:cNvSpPr>
          <p:nvPr/>
        </p:nvSpPr>
        <p:spPr bwMode="auto">
          <a:xfrm>
            <a:off x="1558925" y="4852988"/>
            <a:ext cx="5664200" cy="862012"/>
          </a:xfrm>
          <a:custGeom>
            <a:avLst/>
            <a:gdLst>
              <a:gd name="T0" fmla="*/ 271 w 2676"/>
              <a:gd name="T1" fmla="*/ 0 h 484"/>
              <a:gd name="T2" fmla="*/ 0 w 2676"/>
              <a:gd name="T3" fmla="*/ 483 h 484"/>
              <a:gd name="T4" fmla="*/ 2675 w 2676"/>
              <a:gd name="T5" fmla="*/ 483 h 484"/>
              <a:gd name="T6" fmla="*/ 2404 w 2676"/>
              <a:gd name="T7" fmla="*/ 0 h 484"/>
              <a:gd name="T8" fmla="*/ 271 w 2676"/>
              <a:gd name="T9" fmla="*/ 0 h 484"/>
            </a:gdLst>
            <a:ahLst/>
            <a:cxnLst>
              <a:cxn ang="0">
                <a:pos x="T0" y="T1"/>
              </a:cxn>
              <a:cxn ang="0">
                <a:pos x="T2" y="T3"/>
              </a:cxn>
              <a:cxn ang="0">
                <a:pos x="T4" y="T5"/>
              </a:cxn>
              <a:cxn ang="0">
                <a:pos x="T6" y="T7"/>
              </a:cxn>
              <a:cxn ang="0">
                <a:pos x="T8" y="T9"/>
              </a:cxn>
            </a:cxnLst>
            <a:rect l="0" t="0" r="r" b="b"/>
            <a:pathLst>
              <a:path w="2676" h="484">
                <a:moveTo>
                  <a:pt x="271" y="0"/>
                </a:moveTo>
                <a:lnTo>
                  <a:pt x="0" y="483"/>
                </a:lnTo>
                <a:lnTo>
                  <a:pt x="2675" y="483"/>
                </a:lnTo>
                <a:lnTo>
                  <a:pt x="2404" y="0"/>
                </a:lnTo>
                <a:lnTo>
                  <a:pt x="271" y="0"/>
                </a:lnTo>
              </a:path>
            </a:pathLst>
          </a:custGeom>
          <a:solidFill>
            <a:srgbClr val="969696"/>
          </a:solidFill>
          <a:ln>
            <a:noFill/>
          </a:ln>
          <a:effectLst/>
          <a:extLst>
            <a:ext uri="{91240B29-F687-4F45-9708-019B960494DF}">
              <a14:hiddenLine xmlns:a14="http://schemas.microsoft.com/office/drawing/2010/main" w="6350" cap="rnd" cmpd="sng">
                <a:solidFill>
                  <a:schemeClr val="folHlink"/>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p>
            <a:endParaRPr lang="en-GB"/>
          </a:p>
        </p:txBody>
      </p:sp>
      <p:sp>
        <p:nvSpPr>
          <p:cNvPr id="114694" name="Freeform 6"/>
          <p:cNvSpPr>
            <a:spLocks/>
          </p:cNvSpPr>
          <p:nvPr/>
        </p:nvSpPr>
        <p:spPr bwMode="auto">
          <a:xfrm>
            <a:off x="3397250" y="1473200"/>
            <a:ext cx="1987550" cy="1493838"/>
          </a:xfrm>
          <a:custGeom>
            <a:avLst/>
            <a:gdLst>
              <a:gd name="T0" fmla="*/ 0 w 939"/>
              <a:gd name="T1" fmla="*/ 838 h 839"/>
              <a:gd name="T2" fmla="*/ 938 w 939"/>
              <a:gd name="T3" fmla="*/ 838 h 839"/>
              <a:gd name="T4" fmla="*/ 469 w 939"/>
              <a:gd name="T5" fmla="*/ 0 h 839"/>
              <a:gd name="T6" fmla="*/ 0 w 939"/>
              <a:gd name="T7" fmla="*/ 838 h 839"/>
            </a:gdLst>
            <a:ahLst/>
            <a:cxnLst>
              <a:cxn ang="0">
                <a:pos x="T0" y="T1"/>
              </a:cxn>
              <a:cxn ang="0">
                <a:pos x="T2" y="T3"/>
              </a:cxn>
              <a:cxn ang="0">
                <a:pos x="T4" y="T5"/>
              </a:cxn>
              <a:cxn ang="0">
                <a:pos x="T6" y="T7"/>
              </a:cxn>
            </a:cxnLst>
            <a:rect l="0" t="0" r="r" b="b"/>
            <a:pathLst>
              <a:path w="939" h="839">
                <a:moveTo>
                  <a:pt x="0" y="838"/>
                </a:moveTo>
                <a:lnTo>
                  <a:pt x="938" y="838"/>
                </a:lnTo>
                <a:lnTo>
                  <a:pt x="469" y="0"/>
                </a:lnTo>
                <a:lnTo>
                  <a:pt x="0" y="838"/>
                </a:lnTo>
              </a:path>
            </a:pathLst>
          </a:custGeom>
          <a:solidFill>
            <a:srgbClr val="EAEAEA"/>
          </a:solidFill>
          <a:ln>
            <a:noFill/>
          </a:ln>
          <a:effectLst/>
          <a:extLst>
            <a:ext uri="{91240B29-F687-4F45-9708-019B960494DF}">
              <a14:hiddenLine xmlns:a14="http://schemas.microsoft.com/office/drawing/2010/main" w="6350" cap="rnd" cmpd="sng">
                <a:solidFill>
                  <a:schemeClr val="folHlink"/>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p>
            <a:endParaRPr lang="en-GB"/>
          </a:p>
        </p:txBody>
      </p:sp>
      <p:sp>
        <p:nvSpPr>
          <p:cNvPr id="114695" name="Freeform 7"/>
          <p:cNvSpPr>
            <a:spLocks/>
          </p:cNvSpPr>
          <p:nvPr/>
        </p:nvSpPr>
        <p:spPr bwMode="auto">
          <a:xfrm>
            <a:off x="2765425" y="2962275"/>
            <a:ext cx="3251200" cy="950913"/>
          </a:xfrm>
          <a:custGeom>
            <a:avLst/>
            <a:gdLst>
              <a:gd name="T0" fmla="*/ 0 w 1536"/>
              <a:gd name="T1" fmla="*/ 532 h 533"/>
              <a:gd name="T2" fmla="*/ 1535 w 1536"/>
              <a:gd name="T3" fmla="*/ 532 h 533"/>
              <a:gd name="T4" fmla="*/ 1237 w 1536"/>
              <a:gd name="T5" fmla="*/ 0 h 533"/>
              <a:gd name="T6" fmla="*/ 299 w 1536"/>
              <a:gd name="T7" fmla="*/ 0 h 533"/>
              <a:gd name="T8" fmla="*/ 0 w 1536"/>
              <a:gd name="T9" fmla="*/ 532 h 533"/>
            </a:gdLst>
            <a:ahLst/>
            <a:cxnLst>
              <a:cxn ang="0">
                <a:pos x="T0" y="T1"/>
              </a:cxn>
              <a:cxn ang="0">
                <a:pos x="T2" y="T3"/>
              </a:cxn>
              <a:cxn ang="0">
                <a:pos x="T4" y="T5"/>
              </a:cxn>
              <a:cxn ang="0">
                <a:pos x="T6" y="T7"/>
              </a:cxn>
              <a:cxn ang="0">
                <a:pos x="T8" y="T9"/>
              </a:cxn>
            </a:cxnLst>
            <a:rect l="0" t="0" r="r" b="b"/>
            <a:pathLst>
              <a:path w="1536" h="533">
                <a:moveTo>
                  <a:pt x="0" y="532"/>
                </a:moveTo>
                <a:lnTo>
                  <a:pt x="1535" y="532"/>
                </a:lnTo>
                <a:lnTo>
                  <a:pt x="1237" y="0"/>
                </a:lnTo>
                <a:lnTo>
                  <a:pt x="299" y="0"/>
                </a:lnTo>
                <a:lnTo>
                  <a:pt x="0" y="532"/>
                </a:lnTo>
              </a:path>
            </a:pathLst>
          </a:custGeom>
          <a:solidFill>
            <a:srgbClr val="DDDDDD"/>
          </a:solidFill>
          <a:ln>
            <a:noFill/>
          </a:ln>
          <a:effectLst/>
          <a:extLst>
            <a:ext uri="{91240B29-F687-4F45-9708-019B960494DF}">
              <a14:hiddenLine xmlns:a14="http://schemas.microsoft.com/office/drawing/2010/main" w="6350" cap="rnd" cmpd="sng">
                <a:solidFill>
                  <a:schemeClr val="folHlink"/>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p>
            <a:endParaRPr lang="en-GB"/>
          </a:p>
        </p:txBody>
      </p:sp>
      <p:sp>
        <p:nvSpPr>
          <p:cNvPr id="114696" name="Freeform 8"/>
          <p:cNvSpPr>
            <a:spLocks/>
          </p:cNvSpPr>
          <p:nvPr/>
        </p:nvSpPr>
        <p:spPr bwMode="auto">
          <a:xfrm>
            <a:off x="2132013" y="3906838"/>
            <a:ext cx="4516437" cy="952500"/>
          </a:xfrm>
          <a:custGeom>
            <a:avLst/>
            <a:gdLst>
              <a:gd name="T0" fmla="*/ 299 w 2134"/>
              <a:gd name="T1" fmla="*/ 0 h 535"/>
              <a:gd name="T2" fmla="*/ 0 w 2134"/>
              <a:gd name="T3" fmla="*/ 534 h 535"/>
              <a:gd name="T4" fmla="*/ 2133 w 2134"/>
              <a:gd name="T5" fmla="*/ 534 h 535"/>
              <a:gd name="T6" fmla="*/ 1834 w 2134"/>
              <a:gd name="T7" fmla="*/ 0 h 535"/>
              <a:gd name="T8" fmla="*/ 299 w 2134"/>
              <a:gd name="T9" fmla="*/ 0 h 535"/>
            </a:gdLst>
            <a:ahLst/>
            <a:cxnLst>
              <a:cxn ang="0">
                <a:pos x="T0" y="T1"/>
              </a:cxn>
              <a:cxn ang="0">
                <a:pos x="T2" y="T3"/>
              </a:cxn>
              <a:cxn ang="0">
                <a:pos x="T4" y="T5"/>
              </a:cxn>
              <a:cxn ang="0">
                <a:pos x="T6" y="T7"/>
              </a:cxn>
              <a:cxn ang="0">
                <a:pos x="T8" y="T9"/>
              </a:cxn>
            </a:cxnLst>
            <a:rect l="0" t="0" r="r" b="b"/>
            <a:pathLst>
              <a:path w="2134" h="535">
                <a:moveTo>
                  <a:pt x="299" y="0"/>
                </a:moveTo>
                <a:lnTo>
                  <a:pt x="0" y="534"/>
                </a:lnTo>
                <a:lnTo>
                  <a:pt x="2133" y="534"/>
                </a:lnTo>
                <a:lnTo>
                  <a:pt x="1834" y="0"/>
                </a:lnTo>
                <a:lnTo>
                  <a:pt x="299" y="0"/>
                </a:lnTo>
              </a:path>
            </a:pathLst>
          </a:custGeom>
          <a:solidFill>
            <a:srgbClr val="C0C0C0"/>
          </a:solidFill>
          <a:ln>
            <a:noFill/>
          </a:ln>
          <a:effectLst/>
          <a:extLst>
            <a:ext uri="{91240B29-F687-4F45-9708-019B960494DF}">
              <a14:hiddenLine xmlns:a14="http://schemas.microsoft.com/office/drawing/2010/main" w="6350" cap="rnd" cmpd="sng">
                <a:solidFill>
                  <a:schemeClr val="folHlink"/>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p>
            <a:endParaRPr lang="en-GB"/>
          </a:p>
        </p:txBody>
      </p:sp>
      <p:sp>
        <p:nvSpPr>
          <p:cNvPr id="114697" name="AcnBodyText_ID_307217"/>
          <p:cNvSpPr>
            <a:spLocks noChangeArrowheads="1"/>
          </p:cNvSpPr>
          <p:nvPr>
            <p:custDataLst>
              <p:tags r:id="rId2"/>
            </p:custDataLst>
          </p:nvPr>
        </p:nvSpPr>
        <p:spPr bwMode="gray">
          <a:xfrm>
            <a:off x="3330575" y="5045075"/>
            <a:ext cx="2065338"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342900" indent="-342900" defTabSz="457200"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buFont typeface="Arial" panose="020B0604020202020204" pitchFamily="34" charset="0"/>
              <a:buNone/>
            </a:pPr>
            <a:r>
              <a:rPr lang="en-US" altLang="en-US" sz="1400" b="1"/>
              <a:t>FOUNDATIONAL</a:t>
            </a:r>
          </a:p>
          <a:p>
            <a:pPr algn="ctr">
              <a:buFont typeface="Arial" panose="020B0604020202020204" pitchFamily="34" charset="0"/>
              <a:buNone/>
            </a:pPr>
            <a:r>
              <a:rPr lang="en-US" altLang="en-US" sz="1400" b="1"/>
              <a:t>“Keeping the Lights On”</a:t>
            </a:r>
          </a:p>
        </p:txBody>
      </p:sp>
      <p:sp>
        <p:nvSpPr>
          <p:cNvPr id="114698" name="AcnBodyText_ID_307217"/>
          <p:cNvSpPr>
            <a:spLocks noChangeArrowheads="1"/>
          </p:cNvSpPr>
          <p:nvPr>
            <p:custDataLst>
              <p:tags r:id="rId3"/>
            </p:custDataLst>
          </p:nvPr>
        </p:nvSpPr>
        <p:spPr bwMode="gray">
          <a:xfrm>
            <a:off x="3054350" y="4176713"/>
            <a:ext cx="2667000" cy="4683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342900" indent="-342900" defTabSz="457200"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buFont typeface="Arial" panose="020B0604020202020204" pitchFamily="34" charset="0"/>
              <a:buNone/>
            </a:pPr>
            <a:r>
              <a:rPr lang="en-US" altLang="en-US" sz="1400" b="1"/>
              <a:t>OPERATIONAL</a:t>
            </a:r>
          </a:p>
          <a:p>
            <a:pPr algn="ctr">
              <a:buFont typeface="Arial" panose="020B0604020202020204" pitchFamily="34" charset="0"/>
              <a:buNone/>
            </a:pPr>
            <a:r>
              <a:rPr lang="en-US" altLang="en-US" sz="1400" b="1"/>
              <a:t>“Helping the Organization Run”</a:t>
            </a:r>
          </a:p>
        </p:txBody>
      </p:sp>
      <p:sp>
        <p:nvSpPr>
          <p:cNvPr id="114699" name="AcnBodyText_ID_307217"/>
          <p:cNvSpPr>
            <a:spLocks noChangeArrowheads="1"/>
          </p:cNvSpPr>
          <p:nvPr>
            <p:custDataLst>
              <p:tags r:id="rId4"/>
            </p:custDataLst>
          </p:nvPr>
        </p:nvSpPr>
        <p:spPr bwMode="gray">
          <a:xfrm>
            <a:off x="3017838" y="3263900"/>
            <a:ext cx="2693987"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42900" indent="-342900" defTabSz="457200"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buFont typeface="Arial" panose="020B0604020202020204" pitchFamily="34" charset="0"/>
              <a:buNone/>
            </a:pPr>
            <a:r>
              <a:rPr lang="en-US" altLang="en-US" sz="1400" b="1"/>
              <a:t>PROGRAM</a:t>
            </a:r>
          </a:p>
          <a:p>
            <a:pPr algn="ctr">
              <a:buFont typeface="Arial" panose="020B0604020202020204" pitchFamily="34" charset="0"/>
              <a:buNone/>
            </a:pPr>
            <a:r>
              <a:rPr lang="en-US" altLang="en-US" sz="1400" b="1"/>
              <a:t>“Improving Program Delivery”</a:t>
            </a:r>
          </a:p>
        </p:txBody>
      </p:sp>
      <p:sp>
        <p:nvSpPr>
          <p:cNvPr id="114700" name="AcnBodyText_ID_307217"/>
          <p:cNvSpPr>
            <a:spLocks noChangeArrowheads="1"/>
          </p:cNvSpPr>
          <p:nvPr>
            <p:custDataLst>
              <p:tags r:id="rId5"/>
            </p:custDataLst>
          </p:nvPr>
        </p:nvSpPr>
        <p:spPr bwMode="gray">
          <a:xfrm>
            <a:off x="3040063" y="2290763"/>
            <a:ext cx="2693987" cy="4683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42900" indent="-342900" defTabSz="457200"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buFont typeface="Arial" panose="020B0604020202020204" pitchFamily="34" charset="0"/>
              <a:buNone/>
            </a:pPr>
            <a:r>
              <a:rPr lang="en-US" altLang="en-US" sz="1400" b="1"/>
              <a:t>CHILDREN</a:t>
            </a:r>
          </a:p>
          <a:p>
            <a:pPr algn="ctr">
              <a:buFont typeface="Arial" panose="020B0604020202020204" pitchFamily="34" charset="0"/>
              <a:buNone/>
            </a:pPr>
            <a:r>
              <a:rPr lang="en-US" altLang="en-US" sz="1400" b="1"/>
              <a:t>“Differentiating”</a:t>
            </a:r>
          </a:p>
        </p:txBody>
      </p:sp>
      <p:sp>
        <p:nvSpPr>
          <p:cNvPr id="114701" name="AcnBodyText_ID_307222"/>
          <p:cNvSpPr>
            <a:spLocks noChangeArrowheads="1"/>
          </p:cNvSpPr>
          <p:nvPr>
            <p:custDataLst>
              <p:tags r:id="rId6"/>
            </p:custDataLst>
          </p:nvPr>
        </p:nvSpPr>
        <p:spPr bwMode="gray">
          <a:xfrm>
            <a:off x="7243763" y="4978400"/>
            <a:ext cx="1417637" cy="693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119063" indent="-119063"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409575" indent="-176213"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687388" indent="-163513"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990600" indent="-1889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1281113" indent="-1762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17383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1955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26527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1099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80000"/>
              </a:lnSpc>
            </a:pPr>
            <a:r>
              <a:rPr lang="en-US" altLang="en-US" sz="1200"/>
              <a:t>Global Email</a:t>
            </a:r>
          </a:p>
          <a:p>
            <a:pPr>
              <a:lnSpc>
                <a:spcPct val="80000"/>
              </a:lnSpc>
            </a:pPr>
            <a:r>
              <a:rPr lang="en-US" altLang="en-US" sz="1200"/>
              <a:t>Common Desktops</a:t>
            </a:r>
          </a:p>
          <a:p>
            <a:pPr>
              <a:lnSpc>
                <a:spcPct val="80000"/>
              </a:lnSpc>
            </a:pPr>
            <a:r>
              <a:rPr lang="en-US" altLang="en-US" sz="1200"/>
              <a:t>Office Applications</a:t>
            </a:r>
          </a:p>
          <a:p>
            <a:pPr>
              <a:lnSpc>
                <a:spcPct val="80000"/>
              </a:lnSpc>
            </a:pPr>
            <a:r>
              <a:rPr lang="en-US" altLang="en-US" sz="1200"/>
              <a:t>Infrastructure</a:t>
            </a:r>
          </a:p>
        </p:txBody>
      </p:sp>
      <p:sp>
        <p:nvSpPr>
          <p:cNvPr id="114702" name="AcnBodyText_ID_307222"/>
          <p:cNvSpPr>
            <a:spLocks noChangeArrowheads="1"/>
          </p:cNvSpPr>
          <p:nvPr>
            <p:custDataLst>
              <p:tags r:id="rId7"/>
            </p:custDataLst>
          </p:nvPr>
        </p:nvSpPr>
        <p:spPr bwMode="gray">
          <a:xfrm>
            <a:off x="5016500" y="1744663"/>
            <a:ext cx="3849688"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119063" indent="-119063"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409575" indent="-176213"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687388" indent="-163513"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990600" indent="-1889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1281113" indent="-1762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17383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1955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26527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1099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80000"/>
              </a:lnSpc>
            </a:pPr>
            <a:r>
              <a:rPr lang="en-US" altLang="en-US" sz="1200"/>
              <a:t>Results &amp; Impact Analysis (Child Data, Results)</a:t>
            </a:r>
          </a:p>
          <a:p>
            <a:pPr>
              <a:lnSpc>
                <a:spcPct val="80000"/>
              </a:lnSpc>
            </a:pPr>
            <a:r>
              <a:rPr lang="en-US" altLang="en-US" sz="1200"/>
              <a:t>Mobile Technologies (Health, Agriculture, Microfinance)</a:t>
            </a:r>
          </a:p>
          <a:p>
            <a:pPr>
              <a:lnSpc>
                <a:spcPct val="80000"/>
              </a:lnSpc>
            </a:pPr>
            <a:r>
              <a:rPr lang="en-US" altLang="en-US" sz="1200"/>
              <a:t>eProgram Delivery (Education, Learning)</a:t>
            </a:r>
          </a:p>
        </p:txBody>
      </p:sp>
      <p:sp>
        <p:nvSpPr>
          <p:cNvPr id="114703" name="AcnBodyText_ID_307222"/>
          <p:cNvSpPr>
            <a:spLocks noChangeArrowheads="1"/>
          </p:cNvSpPr>
          <p:nvPr>
            <p:custDataLst>
              <p:tags r:id="rId8"/>
            </p:custDataLst>
          </p:nvPr>
        </p:nvSpPr>
        <p:spPr bwMode="gray">
          <a:xfrm>
            <a:off x="6569075" y="4113213"/>
            <a:ext cx="2208213"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119063" indent="-119063"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409575" indent="-176213"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687388" indent="-163513"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990600" indent="-1889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1281113" indent="-1762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17383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1955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26527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1099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80000"/>
              </a:lnSpc>
            </a:pPr>
            <a:r>
              <a:rPr lang="en-US" altLang="en-US" sz="1200"/>
              <a:t>Finance, HR, Comms Systems</a:t>
            </a:r>
          </a:p>
          <a:p>
            <a:pPr>
              <a:lnSpc>
                <a:spcPct val="80000"/>
              </a:lnSpc>
            </a:pPr>
            <a:r>
              <a:rPr lang="en-US" altLang="en-US" sz="1200"/>
              <a:t>Donor Management</a:t>
            </a:r>
          </a:p>
          <a:p>
            <a:pPr>
              <a:lnSpc>
                <a:spcPct val="80000"/>
              </a:lnSpc>
            </a:pPr>
            <a:r>
              <a:rPr lang="en-US" altLang="en-US" sz="1200"/>
              <a:t>Grant Management</a:t>
            </a:r>
          </a:p>
        </p:txBody>
      </p:sp>
      <p:sp>
        <p:nvSpPr>
          <p:cNvPr id="114704" name="AcnBodyText_ID_307222"/>
          <p:cNvSpPr>
            <a:spLocks noChangeArrowheads="1"/>
          </p:cNvSpPr>
          <p:nvPr>
            <p:custDataLst>
              <p:tags r:id="rId9"/>
            </p:custDataLst>
          </p:nvPr>
        </p:nvSpPr>
        <p:spPr bwMode="gray">
          <a:xfrm>
            <a:off x="5919788" y="3116263"/>
            <a:ext cx="1949450" cy="6937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119063" indent="-119063"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409575" indent="-176213"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687388" indent="-163513"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990600" indent="-1889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1281113" indent="-1762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17383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1955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26527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1099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80000"/>
              </a:lnSpc>
            </a:pPr>
            <a:r>
              <a:rPr lang="en-US" altLang="en-US" sz="1200"/>
              <a:t>Project Management</a:t>
            </a:r>
          </a:p>
          <a:p>
            <a:pPr>
              <a:lnSpc>
                <a:spcPct val="80000"/>
              </a:lnSpc>
            </a:pPr>
            <a:r>
              <a:rPr lang="en-US" altLang="en-US" sz="1200"/>
              <a:t>Supply Chain Management</a:t>
            </a:r>
          </a:p>
          <a:p>
            <a:pPr>
              <a:lnSpc>
                <a:spcPct val="80000"/>
              </a:lnSpc>
            </a:pPr>
            <a:r>
              <a:rPr lang="en-US" altLang="en-US" sz="1200"/>
              <a:t>Emergency Response</a:t>
            </a:r>
          </a:p>
          <a:p>
            <a:pPr>
              <a:lnSpc>
                <a:spcPct val="80000"/>
              </a:lnSpc>
            </a:pPr>
            <a:r>
              <a:rPr lang="en-US" altLang="en-US" sz="1200"/>
              <a:t>Sponsorship Management</a:t>
            </a:r>
          </a:p>
        </p:txBody>
      </p:sp>
      <p:sp>
        <p:nvSpPr>
          <p:cNvPr id="114705" name="AcnBodyText_ID_307222"/>
          <p:cNvSpPr>
            <a:spLocks noChangeArrowheads="1"/>
          </p:cNvSpPr>
          <p:nvPr>
            <p:custDataLst>
              <p:tags r:id="rId10"/>
            </p:custDataLst>
          </p:nvPr>
        </p:nvSpPr>
        <p:spPr bwMode="gray">
          <a:xfrm>
            <a:off x="5446713" y="2555875"/>
            <a:ext cx="2192337" cy="3286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119063" indent="-119063"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409575" indent="-176213"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687388" indent="-163513"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990600" indent="-1889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1281113" indent="-176213"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17383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1955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26527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109913" indent="-1762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80000"/>
              </a:lnSpc>
            </a:pPr>
            <a:r>
              <a:rPr lang="en-US" altLang="en-US" sz="1200"/>
              <a:t>Knowledge Management</a:t>
            </a:r>
          </a:p>
          <a:p>
            <a:pPr>
              <a:lnSpc>
                <a:spcPct val="80000"/>
              </a:lnSpc>
            </a:pPr>
            <a:r>
              <a:rPr lang="en-US" altLang="en-US" sz="1200"/>
              <a:t>Monitoring &amp; Evaluation (M&amp;E)</a:t>
            </a:r>
          </a:p>
        </p:txBody>
      </p:sp>
      <p:sp>
        <p:nvSpPr>
          <p:cNvPr id="114706" name="AutoShape 18"/>
          <p:cNvSpPr>
            <a:spLocks/>
          </p:cNvSpPr>
          <p:nvPr/>
        </p:nvSpPr>
        <p:spPr bwMode="gray">
          <a:xfrm rot="1994430">
            <a:off x="3314700" y="1155700"/>
            <a:ext cx="311150" cy="2895600"/>
          </a:xfrm>
          <a:prstGeom prst="leftBrace">
            <a:avLst>
              <a:gd name="adj1" fmla="val 7755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endParaRPr lang="en-GB"/>
          </a:p>
        </p:txBody>
      </p:sp>
      <p:sp>
        <p:nvSpPr>
          <p:cNvPr id="114707" name="AutoShape 19"/>
          <p:cNvSpPr>
            <a:spLocks/>
          </p:cNvSpPr>
          <p:nvPr/>
        </p:nvSpPr>
        <p:spPr bwMode="gray">
          <a:xfrm rot="1994430">
            <a:off x="1814513" y="3714750"/>
            <a:ext cx="366712" cy="2049463"/>
          </a:xfrm>
          <a:prstGeom prst="leftBrace">
            <a:avLst>
              <a:gd name="adj1" fmla="val 4657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endParaRPr lang="en-GB"/>
          </a:p>
        </p:txBody>
      </p:sp>
      <p:sp>
        <p:nvSpPr>
          <p:cNvPr id="114708" name="AcnBodyText_ID_531484"/>
          <p:cNvSpPr>
            <a:spLocks noChangeArrowheads="1"/>
          </p:cNvSpPr>
          <p:nvPr>
            <p:custDataLst>
              <p:tags r:id="rId11"/>
            </p:custDataLst>
          </p:nvPr>
        </p:nvSpPr>
        <p:spPr bwMode="gray">
          <a:xfrm>
            <a:off x="1146175" y="3733800"/>
            <a:ext cx="749300" cy="1235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marL="342900" indent="-342900" defTabSz="457200"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buFont typeface="Arial" panose="020B0604020202020204" pitchFamily="34" charset="0"/>
              <a:buNone/>
            </a:pPr>
            <a:r>
              <a:rPr lang="en-US" altLang="en-US" sz="1400" b="1"/>
              <a:t>Efficient</a:t>
            </a:r>
          </a:p>
          <a:p>
            <a:pPr>
              <a:buFont typeface="Arial" panose="020B0604020202020204" pitchFamily="34" charset="0"/>
              <a:buNone/>
            </a:pPr>
            <a:endParaRPr lang="en-US" altLang="en-US" sz="1400" b="1">
              <a:solidFill>
                <a:srgbClr val="0000FF"/>
              </a:solidFill>
            </a:endParaRPr>
          </a:p>
          <a:p>
            <a:pPr>
              <a:buFont typeface="Arial" panose="020B0604020202020204" pitchFamily="34" charset="0"/>
              <a:buNone/>
            </a:pPr>
            <a:r>
              <a:rPr lang="en-US" altLang="en-US" sz="1400" b="1">
                <a:solidFill>
                  <a:srgbClr val="0000FF"/>
                </a:solidFill>
              </a:rPr>
              <a:t>Donor &amp; </a:t>
            </a:r>
          </a:p>
          <a:p>
            <a:pPr>
              <a:buFont typeface="Arial" panose="020B0604020202020204" pitchFamily="34" charset="0"/>
              <a:buNone/>
            </a:pPr>
            <a:r>
              <a:rPr lang="en-US" altLang="en-US" sz="1400" b="1">
                <a:solidFill>
                  <a:srgbClr val="0000FF"/>
                </a:solidFill>
              </a:rPr>
              <a:t>HQ</a:t>
            </a:r>
          </a:p>
          <a:p>
            <a:pPr>
              <a:buFont typeface="Arial" panose="020B0604020202020204" pitchFamily="34" charset="0"/>
              <a:buNone/>
            </a:pPr>
            <a:r>
              <a:rPr lang="en-US" altLang="en-US" sz="1400" b="1">
                <a:solidFill>
                  <a:srgbClr val="0000FF"/>
                </a:solidFill>
              </a:rPr>
              <a:t>Facing</a:t>
            </a:r>
          </a:p>
        </p:txBody>
      </p:sp>
      <p:sp>
        <p:nvSpPr>
          <p:cNvPr id="114709" name="AcnBodyText_ID_531484"/>
          <p:cNvSpPr>
            <a:spLocks noChangeArrowheads="1"/>
          </p:cNvSpPr>
          <p:nvPr>
            <p:custDataLst>
              <p:tags r:id="rId12"/>
            </p:custDataLst>
          </p:nvPr>
        </p:nvSpPr>
        <p:spPr bwMode="gray">
          <a:xfrm>
            <a:off x="2081213" y="1935163"/>
            <a:ext cx="1216025" cy="1149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buFont typeface="Arial" panose="020B0604020202020204" pitchFamily="34" charset="0"/>
              <a:buNone/>
            </a:pPr>
            <a:r>
              <a:rPr lang="en-US" altLang="en-US" sz="1400" b="1"/>
              <a:t>Competitive </a:t>
            </a:r>
            <a:br>
              <a:rPr lang="en-US" altLang="en-US" sz="1400" b="1"/>
            </a:br>
            <a:r>
              <a:rPr lang="en-US" altLang="en-US" sz="1400" b="1"/>
              <a:t>or Leading</a:t>
            </a:r>
          </a:p>
          <a:p>
            <a:pPr>
              <a:buFont typeface="Arial" panose="020B0604020202020204" pitchFamily="34" charset="0"/>
              <a:buNone/>
            </a:pPr>
            <a:endParaRPr lang="en-US" altLang="en-US" sz="1400" b="1"/>
          </a:p>
          <a:p>
            <a:pPr>
              <a:buFont typeface="Arial" panose="020B0604020202020204" pitchFamily="34" charset="0"/>
              <a:buNone/>
            </a:pPr>
            <a:r>
              <a:rPr lang="en-US" altLang="en-US" sz="1400" b="1">
                <a:solidFill>
                  <a:srgbClr val="0000CC"/>
                </a:solidFill>
              </a:rPr>
              <a:t>Child &amp; Field Facing</a:t>
            </a:r>
          </a:p>
        </p:txBody>
      </p:sp>
    </p:spTree>
    <p:extLst>
      <p:ext uri="{BB962C8B-B14F-4D97-AF65-F5344CB8AC3E}">
        <p14:creationId xmlns:p14="http://schemas.microsoft.com/office/powerpoint/2010/main" val="4143525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AcnBodyText_ID_307207"/>
          <p:cNvSpPr>
            <a:spLocks noChangeArrowheads="1"/>
          </p:cNvSpPr>
          <p:nvPr>
            <p:custDataLst>
              <p:tags r:id="rId1"/>
            </p:custDataLst>
          </p:nvPr>
        </p:nvSpPr>
        <p:spPr bwMode="gray">
          <a:xfrm rot="-5400000">
            <a:off x="-770743" y="3317938"/>
            <a:ext cx="2992561" cy="216545"/>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solidFill>
                  <a:schemeClr val="bg1"/>
                </a:solidFill>
                <a:cs typeface="ヒラギノ角ゴ ProN W3"/>
              </a:rPr>
              <a:t>Increasing Impact for Beneficiaries</a:t>
            </a:r>
          </a:p>
        </p:txBody>
      </p:sp>
      <p:sp>
        <p:nvSpPr>
          <p:cNvPr id="25605" name="Freeform 5"/>
          <p:cNvSpPr>
            <a:spLocks/>
          </p:cNvSpPr>
          <p:nvPr/>
        </p:nvSpPr>
        <p:spPr bwMode="auto">
          <a:xfrm>
            <a:off x="1985393" y="4853285"/>
            <a:ext cx="5663654" cy="861715"/>
          </a:xfrm>
          <a:custGeom>
            <a:avLst/>
            <a:gdLst>
              <a:gd name="T0" fmla="*/ 2147483647 w 2676"/>
              <a:gd name="T1" fmla="*/ 0 h 484"/>
              <a:gd name="T2" fmla="*/ 0 w 2676"/>
              <a:gd name="T3" fmla="*/ 2147483647 h 484"/>
              <a:gd name="T4" fmla="*/ 2147483647 w 2676"/>
              <a:gd name="T5" fmla="*/ 2147483647 h 484"/>
              <a:gd name="T6" fmla="*/ 2147483647 w 2676"/>
              <a:gd name="T7" fmla="*/ 0 h 484"/>
              <a:gd name="T8" fmla="*/ 2147483647 w 2676"/>
              <a:gd name="T9" fmla="*/ 0 h 484"/>
              <a:gd name="T10" fmla="*/ 0 60000 65536"/>
              <a:gd name="T11" fmla="*/ 0 60000 65536"/>
              <a:gd name="T12" fmla="*/ 0 60000 65536"/>
              <a:gd name="T13" fmla="*/ 0 60000 65536"/>
              <a:gd name="T14" fmla="*/ 0 60000 65536"/>
              <a:gd name="T15" fmla="*/ 0 w 2676"/>
              <a:gd name="T16" fmla="*/ 0 h 484"/>
              <a:gd name="T17" fmla="*/ 2676 w 2676"/>
              <a:gd name="T18" fmla="*/ 484 h 484"/>
            </a:gdLst>
            <a:ahLst/>
            <a:cxnLst>
              <a:cxn ang="T10">
                <a:pos x="T0" y="T1"/>
              </a:cxn>
              <a:cxn ang="T11">
                <a:pos x="T2" y="T3"/>
              </a:cxn>
              <a:cxn ang="T12">
                <a:pos x="T4" y="T5"/>
              </a:cxn>
              <a:cxn ang="T13">
                <a:pos x="T6" y="T7"/>
              </a:cxn>
              <a:cxn ang="T14">
                <a:pos x="T8" y="T9"/>
              </a:cxn>
            </a:cxnLst>
            <a:rect l="T15" t="T16" r="T17" b="T18"/>
            <a:pathLst>
              <a:path w="2676" h="484">
                <a:moveTo>
                  <a:pt x="271" y="0"/>
                </a:moveTo>
                <a:lnTo>
                  <a:pt x="0" y="483"/>
                </a:lnTo>
                <a:lnTo>
                  <a:pt x="2675" y="483"/>
                </a:lnTo>
                <a:lnTo>
                  <a:pt x="2404" y="0"/>
                </a:lnTo>
                <a:lnTo>
                  <a:pt x="271" y="0"/>
                </a:lnTo>
              </a:path>
            </a:pathLst>
          </a:custGeom>
          <a:solidFill>
            <a:srgbClr val="969696"/>
          </a:solidFill>
          <a:ln w="6350" cap="rnd" cmpd="sng">
            <a:noFill/>
            <a:prstDash val="solid"/>
            <a:round/>
            <a:headEnd type="none" w="sm" len="sm"/>
            <a:tailEnd type="none" w="sm" len="sm"/>
          </a:ln>
        </p:spPr>
        <p:txBody>
          <a:bodyPr lIns="45718" tIns="45718" rIns="45718" bIns="45718"/>
          <a:lstStyle/>
          <a:p>
            <a:endParaRPr lang="en-US"/>
          </a:p>
        </p:txBody>
      </p:sp>
      <p:sp>
        <p:nvSpPr>
          <p:cNvPr id="25606" name="Freeform 6"/>
          <p:cNvSpPr>
            <a:spLocks/>
          </p:cNvSpPr>
          <p:nvPr/>
        </p:nvSpPr>
        <p:spPr bwMode="auto">
          <a:xfrm>
            <a:off x="3823791" y="1473399"/>
            <a:ext cx="1986855" cy="1493490"/>
          </a:xfrm>
          <a:custGeom>
            <a:avLst/>
            <a:gdLst>
              <a:gd name="T0" fmla="*/ 0 w 939"/>
              <a:gd name="T1" fmla="*/ 2147483647 h 839"/>
              <a:gd name="T2" fmla="*/ 2147483647 w 939"/>
              <a:gd name="T3" fmla="*/ 2147483647 h 839"/>
              <a:gd name="T4" fmla="*/ 2147483647 w 939"/>
              <a:gd name="T5" fmla="*/ 0 h 839"/>
              <a:gd name="T6" fmla="*/ 0 w 939"/>
              <a:gd name="T7" fmla="*/ 2147483647 h 839"/>
              <a:gd name="T8" fmla="*/ 0 60000 65536"/>
              <a:gd name="T9" fmla="*/ 0 60000 65536"/>
              <a:gd name="T10" fmla="*/ 0 60000 65536"/>
              <a:gd name="T11" fmla="*/ 0 60000 65536"/>
              <a:gd name="T12" fmla="*/ 0 w 939"/>
              <a:gd name="T13" fmla="*/ 0 h 839"/>
              <a:gd name="T14" fmla="*/ 939 w 939"/>
              <a:gd name="T15" fmla="*/ 839 h 839"/>
            </a:gdLst>
            <a:ahLst/>
            <a:cxnLst>
              <a:cxn ang="T8">
                <a:pos x="T0" y="T1"/>
              </a:cxn>
              <a:cxn ang="T9">
                <a:pos x="T2" y="T3"/>
              </a:cxn>
              <a:cxn ang="T10">
                <a:pos x="T4" y="T5"/>
              </a:cxn>
              <a:cxn ang="T11">
                <a:pos x="T6" y="T7"/>
              </a:cxn>
            </a:cxnLst>
            <a:rect l="T12" t="T13" r="T14" b="T15"/>
            <a:pathLst>
              <a:path w="939" h="839">
                <a:moveTo>
                  <a:pt x="0" y="838"/>
                </a:moveTo>
                <a:lnTo>
                  <a:pt x="938" y="838"/>
                </a:lnTo>
                <a:lnTo>
                  <a:pt x="469" y="0"/>
                </a:lnTo>
                <a:lnTo>
                  <a:pt x="0" y="838"/>
                </a:lnTo>
              </a:path>
            </a:pathLst>
          </a:custGeom>
          <a:solidFill>
            <a:srgbClr val="EAEAEA"/>
          </a:solidFill>
          <a:ln w="6350" cap="rnd" cmpd="sng">
            <a:noFill/>
            <a:prstDash val="solid"/>
            <a:round/>
            <a:headEnd type="none" w="sm" len="sm"/>
            <a:tailEnd type="none" w="sm" len="sm"/>
          </a:ln>
        </p:spPr>
        <p:txBody>
          <a:bodyPr lIns="45718" tIns="45718" rIns="45718" bIns="45718"/>
          <a:lstStyle/>
          <a:p>
            <a:endParaRPr lang="en-US"/>
          </a:p>
        </p:txBody>
      </p:sp>
      <p:sp>
        <p:nvSpPr>
          <p:cNvPr id="25607" name="Freeform 7"/>
          <p:cNvSpPr>
            <a:spLocks/>
          </p:cNvSpPr>
          <p:nvPr/>
        </p:nvSpPr>
        <p:spPr bwMode="auto">
          <a:xfrm>
            <a:off x="3192016" y="2962424"/>
            <a:ext cx="3250406" cy="951012"/>
          </a:xfrm>
          <a:custGeom>
            <a:avLst/>
            <a:gdLst>
              <a:gd name="T0" fmla="*/ 0 w 1536"/>
              <a:gd name="T1" fmla="*/ 2147483647 h 533"/>
              <a:gd name="T2" fmla="*/ 2147483647 w 1536"/>
              <a:gd name="T3" fmla="*/ 2147483647 h 533"/>
              <a:gd name="T4" fmla="*/ 2147483647 w 1536"/>
              <a:gd name="T5" fmla="*/ 0 h 533"/>
              <a:gd name="T6" fmla="*/ 2147483647 w 1536"/>
              <a:gd name="T7" fmla="*/ 0 h 533"/>
              <a:gd name="T8" fmla="*/ 0 w 1536"/>
              <a:gd name="T9" fmla="*/ 2147483647 h 533"/>
              <a:gd name="T10" fmla="*/ 0 60000 65536"/>
              <a:gd name="T11" fmla="*/ 0 60000 65536"/>
              <a:gd name="T12" fmla="*/ 0 60000 65536"/>
              <a:gd name="T13" fmla="*/ 0 60000 65536"/>
              <a:gd name="T14" fmla="*/ 0 60000 65536"/>
              <a:gd name="T15" fmla="*/ 0 w 1536"/>
              <a:gd name="T16" fmla="*/ 0 h 533"/>
              <a:gd name="T17" fmla="*/ 1536 w 1536"/>
              <a:gd name="T18" fmla="*/ 533 h 533"/>
            </a:gdLst>
            <a:ahLst/>
            <a:cxnLst>
              <a:cxn ang="T10">
                <a:pos x="T0" y="T1"/>
              </a:cxn>
              <a:cxn ang="T11">
                <a:pos x="T2" y="T3"/>
              </a:cxn>
              <a:cxn ang="T12">
                <a:pos x="T4" y="T5"/>
              </a:cxn>
              <a:cxn ang="T13">
                <a:pos x="T6" y="T7"/>
              </a:cxn>
              <a:cxn ang="T14">
                <a:pos x="T8" y="T9"/>
              </a:cxn>
            </a:cxnLst>
            <a:rect l="T15" t="T16" r="T17" b="T18"/>
            <a:pathLst>
              <a:path w="1536" h="533">
                <a:moveTo>
                  <a:pt x="0" y="532"/>
                </a:moveTo>
                <a:lnTo>
                  <a:pt x="1535" y="532"/>
                </a:lnTo>
                <a:lnTo>
                  <a:pt x="1237" y="0"/>
                </a:lnTo>
                <a:lnTo>
                  <a:pt x="299" y="0"/>
                </a:lnTo>
                <a:lnTo>
                  <a:pt x="0" y="532"/>
                </a:lnTo>
              </a:path>
            </a:pathLst>
          </a:custGeom>
          <a:solidFill>
            <a:srgbClr val="DDDDDD"/>
          </a:solidFill>
          <a:ln w="6350" cap="rnd" cmpd="sng">
            <a:noFill/>
            <a:prstDash val="solid"/>
            <a:round/>
            <a:headEnd type="none" w="sm" len="sm"/>
            <a:tailEnd type="none" w="sm" len="sm"/>
          </a:ln>
        </p:spPr>
        <p:txBody>
          <a:bodyPr lIns="45718" tIns="45718" rIns="45718" bIns="45718"/>
          <a:lstStyle/>
          <a:p>
            <a:endParaRPr lang="en-US"/>
          </a:p>
        </p:txBody>
      </p:sp>
      <p:sp>
        <p:nvSpPr>
          <p:cNvPr id="25608" name="Freeform 8"/>
          <p:cNvSpPr>
            <a:spLocks/>
          </p:cNvSpPr>
          <p:nvPr/>
        </p:nvSpPr>
        <p:spPr bwMode="auto">
          <a:xfrm>
            <a:off x="2558008" y="3906738"/>
            <a:ext cx="4516189" cy="952128"/>
          </a:xfrm>
          <a:custGeom>
            <a:avLst/>
            <a:gdLst>
              <a:gd name="T0" fmla="*/ 2147483647 w 2134"/>
              <a:gd name="T1" fmla="*/ 0 h 535"/>
              <a:gd name="T2" fmla="*/ 0 w 2134"/>
              <a:gd name="T3" fmla="*/ 2147483647 h 535"/>
              <a:gd name="T4" fmla="*/ 2147483647 w 2134"/>
              <a:gd name="T5" fmla="*/ 2147483647 h 535"/>
              <a:gd name="T6" fmla="*/ 2147483647 w 2134"/>
              <a:gd name="T7" fmla="*/ 0 h 535"/>
              <a:gd name="T8" fmla="*/ 2147483647 w 2134"/>
              <a:gd name="T9" fmla="*/ 0 h 535"/>
              <a:gd name="T10" fmla="*/ 0 60000 65536"/>
              <a:gd name="T11" fmla="*/ 0 60000 65536"/>
              <a:gd name="T12" fmla="*/ 0 60000 65536"/>
              <a:gd name="T13" fmla="*/ 0 60000 65536"/>
              <a:gd name="T14" fmla="*/ 0 60000 65536"/>
              <a:gd name="T15" fmla="*/ 0 w 2134"/>
              <a:gd name="T16" fmla="*/ 0 h 535"/>
              <a:gd name="T17" fmla="*/ 2134 w 2134"/>
              <a:gd name="T18" fmla="*/ 535 h 535"/>
            </a:gdLst>
            <a:ahLst/>
            <a:cxnLst>
              <a:cxn ang="T10">
                <a:pos x="T0" y="T1"/>
              </a:cxn>
              <a:cxn ang="T11">
                <a:pos x="T2" y="T3"/>
              </a:cxn>
              <a:cxn ang="T12">
                <a:pos x="T4" y="T5"/>
              </a:cxn>
              <a:cxn ang="T13">
                <a:pos x="T6" y="T7"/>
              </a:cxn>
              <a:cxn ang="T14">
                <a:pos x="T8" y="T9"/>
              </a:cxn>
            </a:cxnLst>
            <a:rect l="T15" t="T16" r="T17" b="T18"/>
            <a:pathLst>
              <a:path w="2134" h="535">
                <a:moveTo>
                  <a:pt x="299" y="0"/>
                </a:moveTo>
                <a:lnTo>
                  <a:pt x="0" y="534"/>
                </a:lnTo>
                <a:lnTo>
                  <a:pt x="2133" y="534"/>
                </a:lnTo>
                <a:lnTo>
                  <a:pt x="1834" y="0"/>
                </a:lnTo>
                <a:lnTo>
                  <a:pt x="299" y="0"/>
                </a:lnTo>
              </a:path>
            </a:pathLst>
          </a:custGeom>
          <a:solidFill>
            <a:srgbClr val="C0C0C0"/>
          </a:solidFill>
          <a:ln w="6350" cap="rnd" cmpd="sng">
            <a:noFill/>
            <a:prstDash val="solid"/>
            <a:round/>
            <a:headEnd type="none" w="sm" len="sm"/>
            <a:tailEnd type="none" w="sm" len="sm"/>
          </a:ln>
        </p:spPr>
        <p:txBody>
          <a:bodyPr lIns="45718" tIns="45718" rIns="45718" bIns="45718"/>
          <a:lstStyle/>
          <a:p>
            <a:endParaRPr lang="en-US"/>
          </a:p>
        </p:txBody>
      </p:sp>
      <p:sp>
        <p:nvSpPr>
          <p:cNvPr id="25609" name="AcnBodyText_ID_307217"/>
          <p:cNvSpPr>
            <a:spLocks noChangeArrowheads="1"/>
          </p:cNvSpPr>
          <p:nvPr>
            <p:custDataLst>
              <p:tags r:id="rId2"/>
            </p:custDataLst>
          </p:nvPr>
        </p:nvSpPr>
        <p:spPr bwMode="gray">
          <a:xfrm>
            <a:off x="3746561" y="5045274"/>
            <a:ext cx="2085506" cy="473976"/>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cs typeface="ヒラギノ角ゴ ProN W3"/>
              </a:rPr>
              <a:t>FOUNDATIONAL</a:t>
            </a:r>
          </a:p>
          <a:p>
            <a:pPr marL="342665" indent="-342665" algn="ctr" eaLnBrk="0" hangingPunct="0">
              <a:spcBef>
                <a:spcPct val="20000"/>
              </a:spcBef>
            </a:pPr>
            <a:r>
              <a:rPr lang="en-US" sz="1400" b="1" dirty="0">
                <a:cs typeface="ヒラギノ角ゴ ProN W3"/>
              </a:rPr>
              <a:t>“Keeping the Lights On”</a:t>
            </a:r>
          </a:p>
        </p:txBody>
      </p:sp>
      <p:sp>
        <p:nvSpPr>
          <p:cNvPr id="25610" name="AcnBodyText_ID_307217"/>
          <p:cNvSpPr>
            <a:spLocks noChangeArrowheads="1"/>
          </p:cNvSpPr>
          <p:nvPr>
            <p:custDataLst>
              <p:tags r:id="rId3"/>
            </p:custDataLst>
          </p:nvPr>
        </p:nvSpPr>
        <p:spPr bwMode="gray">
          <a:xfrm>
            <a:off x="3467348" y="4176862"/>
            <a:ext cx="2693045" cy="473976"/>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cs typeface="ヒラギノ角ゴ ProN W3"/>
              </a:rPr>
              <a:t>OPERATIONAL</a:t>
            </a:r>
          </a:p>
          <a:p>
            <a:pPr marL="342665" indent="-342665" algn="ctr" eaLnBrk="0" hangingPunct="0">
              <a:spcBef>
                <a:spcPct val="20000"/>
              </a:spcBef>
            </a:pPr>
            <a:r>
              <a:rPr lang="en-US" sz="1400" b="1" dirty="0">
                <a:cs typeface="ヒラギノ角ゴ ProN W3"/>
              </a:rPr>
              <a:t>“Helping the Organization Run”</a:t>
            </a:r>
          </a:p>
        </p:txBody>
      </p:sp>
      <p:sp>
        <p:nvSpPr>
          <p:cNvPr id="25611" name="AcnBodyText_ID_307217"/>
          <p:cNvSpPr>
            <a:spLocks noChangeArrowheads="1"/>
          </p:cNvSpPr>
          <p:nvPr>
            <p:custDataLst>
              <p:tags r:id="rId4"/>
            </p:custDataLst>
          </p:nvPr>
        </p:nvSpPr>
        <p:spPr bwMode="gray">
          <a:xfrm>
            <a:off x="3444280" y="3263801"/>
            <a:ext cx="2693417" cy="473976"/>
          </a:xfrm>
          <a:prstGeom prst="rect">
            <a:avLst/>
          </a:prstGeom>
          <a:noFill/>
          <a:ln w="12700">
            <a:noFill/>
            <a:miter lim="800000"/>
            <a:headEnd/>
            <a:tailEnd/>
          </a:ln>
        </p:spPr>
        <p:txBody>
          <a:bodyPr lIns="0" tIns="0" rIns="0" bIns="0">
            <a:spAutoFit/>
          </a:bodyPr>
          <a:lstStyle/>
          <a:p>
            <a:pPr marL="342665" indent="-342665" algn="ctr" eaLnBrk="0" hangingPunct="0">
              <a:spcBef>
                <a:spcPct val="20000"/>
              </a:spcBef>
            </a:pPr>
            <a:r>
              <a:rPr lang="en-US" sz="1400" b="1" dirty="0">
                <a:cs typeface="ヒラギノ角ゴ ProN W3"/>
              </a:rPr>
              <a:t>PROGRAM</a:t>
            </a:r>
          </a:p>
          <a:p>
            <a:pPr marL="342665" indent="-342665" algn="ctr" eaLnBrk="0" hangingPunct="0">
              <a:spcBef>
                <a:spcPct val="20000"/>
              </a:spcBef>
            </a:pPr>
            <a:r>
              <a:rPr lang="en-US" sz="1400" b="1" dirty="0">
                <a:cs typeface="ヒラギノ角ゴ ProN W3"/>
              </a:rPr>
              <a:t>“Improving Program Delivery”</a:t>
            </a:r>
          </a:p>
        </p:txBody>
      </p:sp>
      <p:sp>
        <p:nvSpPr>
          <p:cNvPr id="25612" name="AcnBodyText_ID_307217"/>
          <p:cNvSpPr>
            <a:spLocks noChangeArrowheads="1"/>
          </p:cNvSpPr>
          <p:nvPr>
            <p:custDataLst>
              <p:tags r:id="rId5"/>
            </p:custDataLst>
          </p:nvPr>
        </p:nvSpPr>
        <p:spPr bwMode="gray">
          <a:xfrm>
            <a:off x="3466604" y="2427759"/>
            <a:ext cx="2693417" cy="473976"/>
          </a:xfrm>
          <a:prstGeom prst="rect">
            <a:avLst/>
          </a:prstGeom>
          <a:noFill/>
          <a:ln w="12700">
            <a:noFill/>
            <a:miter lim="800000"/>
            <a:headEnd/>
            <a:tailEnd/>
          </a:ln>
        </p:spPr>
        <p:txBody>
          <a:bodyPr lIns="0" tIns="0" rIns="0" bIns="0">
            <a:spAutoFit/>
          </a:bodyPr>
          <a:lstStyle/>
          <a:p>
            <a:pPr marL="342665" indent="-342665" algn="ctr" eaLnBrk="0" hangingPunct="0">
              <a:spcBef>
                <a:spcPct val="20000"/>
              </a:spcBef>
            </a:pPr>
            <a:r>
              <a:rPr lang="en-US" sz="1400" b="1" dirty="0">
                <a:cs typeface="ヒラギノ角ゴ ProN W3"/>
              </a:rPr>
              <a:t>BENEFICIARY</a:t>
            </a:r>
          </a:p>
          <a:p>
            <a:pPr marL="342665" indent="-342665" algn="ctr" eaLnBrk="0" hangingPunct="0">
              <a:spcBef>
                <a:spcPct val="20000"/>
              </a:spcBef>
            </a:pPr>
            <a:r>
              <a:rPr lang="en-US" sz="1400" b="1" dirty="0">
                <a:cs typeface="ヒラギノ角ゴ ProN W3"/>
              </a:rPr>
              <a:t>“Differentiating”</a:t>
            </a:r>
          </a:p>
        </p:txBody>
      </p:sp>
      <p:sp>
        <p:nvSpPr>
          <p:cNvPr id="25613" name="AutoShape 13"/>
          <p:cNvSpPr>
            <a:spLocks/>
          </p:cNvSpPr>
          <p:nvPr/>
        </p:nvSpPr>
        <p:spPr bwMode="gray">
          <a:xfrm rot="1994430">
            <a:off x="3315147" y="1155279"/>
            <a:ext cx="310307" cy="2896567"/>
          </a:xfrm>
          <a:prstGeom prst="leftBrace">
            <a:avLst>
              <a:gd name="adj1" fmla="val 77788"/>
              <a:gd name="adj2" fmla="val 50000"/>
            </a:avLst>
          </a:prstGeom>
          <a:noFill/>
          <a:ln w="9525">
            <a:solidFill>
              <a:schemeClr val="tx1"/>
            </a:solidFill>
            <a:round/>
            <a:headEnd/>
            <a:tailEnd/>
          </a:ln>
        </p:spPr>
        <p:txBody>
          <a:bodyPr wrap="none" lIns="71996" tIns="71996" rIns="71996" bIns="71996" anchor="ctr"/>
          <a:lstStyle/>
          <a:p>
            <a:pPr algn="ctr"/>
            <a:endParaRPr lang="en-US">
              <a:cs typeface="ヒラギノ角ゴ ProN W3"/>
            </a:endParaRPr>
          </a:p>
        </p:txBody>
      </p:sp>
      <p:sp>
        <p:nvSpPr>
          <p:cNvPr id="25614" name="AutoShape 14"/>
          <p:cNvSpPr>
            <a:spLocks/>
          </p:cNvSpPr>
          <p:nvPr/>
        </p:nvSpPr>
        <p:spPr bwMode="gray">
          <a:xfrm rot="1994430">
            <a:off x="2241004" y="3714750"/>
            <a:ext cx="366117" cy="2049363"/>
          </a:xfrm>
          <a:prstGeom prst="leftBrace">
            <a:avLst>
              <a:gd name="adj1" fmla="val 46646"/>
              <a:gd name="adj2" fmla="val 50000"/>
            </a:avLst>
          </a:prstGeom>
          <a:noFill/>
          <a:ln w="9525">
            <a:solidFill>
              <a:schemeClr val="tx1"/>
            </a:solidFill>
            <a:round/>
            <a:headEnd/>
            <a:tailEnd/>
          </a:ln>
        </p:spPr>
        <p:txBody>
          <a:bodyPr wrap="none" lIns="71996" tIns="71996" rIns="71996" bIns="71996" anchor="ctr"/>
          <a:lstStyle/>
          <a:p>
            <a:pPr algn="ctr"/>
            <a:endParaRPr lang="en-US">
              <a:cs typeface="ヒラギノ角ゴ ProN W3"/>
            </a:endParaRPr>
          </a:p>
        </p:txBody>
      </p:sp>
      <p:sp>
        <p:nvSpPr>
          <p:cNvPr id="25615" name="AcnBodyText_ID_531484"/>
          <p:cNvSpPr>
            <a:spLocks noChangeArrowheads="1"/>
          </p:cNvSpPr>
          <p:nvPr>
            <p:custDataLst>
              <p:tags r:id="rId6"/>
            </p:custDataLst>
          </p:nvPr>
        </p:nvSpPr>
        <p:spPr bwMode="gray">
          <a:xfrm>
            <a:off x="1485826" y="4436591"/>
            <a:ext cx="709910" cy="216545"/>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cs typeface="ヒラギノ角ゴ ProN W3"/>
              </a:rPr>
              <a:t>Efficient</a:t>
            </a:r>
          </a:p>
        </p:txBody>
      </p:sp>
      <p:sp>
        <p:nvSpPr>
          <p:cNvPr id="25616" name="AcnBodyText_ID_531484"/>
          <p:cNvSpPr>
            <a:spLocks noChangeArrowheads="1"/>
          </p:cNvSpPr>
          <p:nvPr>
            <p:custDataLst>
              <p:tags r:id="rId7"/>
            </p:custDataLst>
          </p:nvPr>
        </p:nvSpPr>
        <p:spPr bwMode="gray">
          <a:xfrm>
            <a:off x="2195736" y="2275830"/>
            <a:ext cx="1215553" cy="433090"/>
          </a:xfrm>
          <a:prstGeom prst="rect">
            <a:avLst/>
          </a:prstGeom>
          <a:noFill/>
          <a:ln w="12700">
            <a:noFill/>
            <a:miter lim="800000"/>
            <a:headEnd/>
            <a:tailEnd/>
          </a:ln>
        </p:spPr>
        <p:txBody>
          <a:bodyPr lIns="0" tIns="0" rIns="0" bIns="0">
            <a:spAutoFit/>
          </a:bodyPr>
          <a:lstStyle/>
          <a:p>
            <a:pPr algn="ctr" eaLnBrk="0" hangingPunct="0">
              <a:spcBef>
                <a:spcPct val="20000"/>
              </a:spcBef>
            </a:pPr>
            <a:r>
              <a:rPr lang="en-US" sz="1400" b="1" dirty="0">
                <a:cs typeface="ヒラギノ角ゴ ProN W3"/>
              </a:rPr>
              <a:t>Competitive </a:t>
            </a:r>
            <a:br>
              <a:rPr lang="en-US" sz="1400" b="1" dirty="0">
                <a:cs typeface="ヒラギノ角ゴ ProN W3"/>
              </a:rPr>
            </a:br>
            <a:r>
              <a:rPr lang="en-US" sz="1400" b="1" dirty="0">
                <a:cs typeface="ヒラギノ角ゴ ProN W3"/>
              </a:rPr>
              <a:t>or Leading</a:t>
            </a:r>
          </a:p>
        </p:txBody>
      </p:sp>
      <p:sp>
        <p:nvSpPr>
          <p:cNvPr id="25617" name="AcnBodyText_ID_531484"/>
          <p:cNvSpPr>
            <a:spLocks noChangeArrowheads="1"/>
          </p:cNvSpPr>
          <p:nvPr>
            <p:custDataLst>
              <p:tags r:id="rId8"/>
            </p:custDataLst>
          </p:nvPr>
        </p:nvSpPr>
        <p:spPr bwMode="gray">
          <a:xfrm>
            <a:off x="7601049" y="4572000"/>
            <a:ext cx="1435447" cy="541687"/>
          </a:xfrm>
          <a:prstGeom prst="rect">
            <a:avLst/>
          </a:prstGeom>
          <a:noFill/>
          <a:ln w="12700">
            <a:noFill/>
            <a:miter lim="800000"/>
            <a:headEnd/>
            <a:tailEnd/>
          </a:ln>
        </p:spPr>
        <p:txBody>
          <a:bodyPr lIns="0" tIns="0" rIns="0" bIns="0">
            <a:spAutoFit/>
          </a:bodyPr>
          <a:lstStyle/>
          <a:p>
            <a:pPr marL="342665" indent="-342665" algn="ctr" eaLnBrk="0" hangingPunct="0">
              <a:spcBef>
                <a:spcPct val="20000"/>
              </a:spcBef>
            </a:pPr>
            <a:r>
              <a:rPr lang="en-US" sz="1600" b="1" dirty="0">
                <a:solidFill>
                  <a:srgbClr val="0000FF"/>
                </a:solidFill>
                <a:cs typeface="ヒラギノ角ゴ ProN W3"/>
              </a:rPr>
              <a:t>Donor &amp; HQ</a:t>
            </a:r>
          </a:p>
          <a:p>
            <a:pPr marL="342665" indent="-342665" algn="ctr" eaLnBrk="0" hangingPunct="0">
              <a:spcBef>
                <a:spcPct val="20000"/>
              </a:spcBef>
            </a:pPr>
            <a:r>
              <a:rPr lang="en-US" sz="1600" b="1" dirty="0">
                <a:solidFill>
                  <a:srgbClr val="0000FF"/>
                </a:solidFill>
                <a:cs typeface="ヒラギノ角ゴ ProN W3"/>
              </a:rPr>
              <a:t> Facing</a:t>
            </a:r>
          </a:p>
        </p:txBody>
      </p:sp>
      <p:sp>
        <p:nvSpPr>
          <p:cNvPr id="25618" name="AcnBodyText_ID_531484"/>
          <p:cNvSpPr>
            <a:spLocks noChangeArrowheads="1"/>
          </p:cNvSpPr>
          <p:nvPr>
            <p:custDataLst>
              <p:tags r:id="rId9"/>
            </p:custDataLst>
          </p:nvPr>
        </p:nvSpPr>
        <p:spPr bwMode="gray">
          <a:xfrm>
            <a:off x="6525022" y="2623096"/>
            <a:ext cx="1597298" cy="496714"/>
          </a:xfrm>
          <a:prstGeom prst="rect">
            <a:avLst/>
          </a:prstGeom>
          <a:noFill/>
          <a:ln w="12700">
            <a:noFill/>
            <a:miter lim="800000"/>
            <a:headEnd/>
            <a:tailEnd/>
          </a:ln>
        </p:spPr>
        <p:txBody>
          <a:bodyPr lIns="0" tIns="0" rIns="0" bIns="0">
            <a:spAutoFit/>
          </a:bodyPr>
          <a:lstStyle/>
          <a:p>
            <a:pPr algn="ctr" eaLnBrk="0" hangingPunct="0">
              <a:spcBef>
                <a:spcPct val="20000"/>
              </a:spcBef>
            </a:pPr>
            <a:r>
              <a:rPr lang="en-US" sz="1600" b="1" dirty="0">
                <a:solidFill>
                  <a:srgbClr val="FF0000"/>
                </a:solidFill>
                <a:cs typeface="ヒラギノ角ゴ ProN W3"/>
              </a:rPr>
              <a:t>Beneficiary &amp; Field Facing</a:t>
            </a:r>
          </a:p>
        </p:txBody>
      </p:sp>
      <p:sp>
        <p:nvSpPr>
          <p:cNvPr id="27" name="Rectangle 2"/>
          <p:cNvSpPr>
            <a:spLocks noGrp="1" noChangeArrowheads="1"/>
          </p:cNvSpPr>
          <p:nvPr>
            <p:ph type="title"/>
          </p:nvPr>
        </p:nvSpPr>
        <p:spPr/>
        <p:txBody>
          <a:bodyPr/>
          <a:lstStyle/>
          <a:p>
            <a:r>
              <a:rPr lang="en-US" sz="2800" dirty="0"/>
              <a:t>Moving the IT Agenda Up the Pyramid</a:t>
            </a:r>
          </a:p>
        </p:txBody>
      </p:sp>
      <p:sp>
        <p:nvSpPr>
          <p:cNvPr id="26" name="AutoShape 3"/>
          <p:cNvSpPr>
            <a:spLocks noChangeArrowheads="1"/>
          </p:cNvSpPr>
          <p:nvPr/>
        </p:nvSpPr>
        <p:spPr bwMode="gray">
          <a:xfrm>
            <a:off x="539552" y="1754832"/>
            <a:ext cx="808037" cy="4505325"/>
          </a:xfrm>
          <a:prstGeom prst="upArrow">
            <a:avLst>
              <a:gd name="adj1" fmla="val 50102"/>
              <a:gd name="adj2" fmla="val 75736"/>
            </a:avLst>
          </a:prstGeom>
          <a:solidFill>
            <a:srgbClr val="92D050"/>
          </a:solidFill>
          <a:ln w="9525" algn="ctr">
            <a:noFill/>
            <a:miter lim="800000"/>
            <a:headEnd/>
            <a:tailEnd/>
          </a:ln>
        </p:spPr>
        <p:txBody>
          <a:bodyPr wrap="none" lIns="72000" tIns="72000" rIns="72000" bIns="72000" anchor="ctr"/>
          <a:lstStyle/>
          <a:p>
            <a:pPr algn="ctr" eaLnBrk="0" hangingPunct="0">
              <a:spcBef>
                <a:spcPct val="20000"/>
              </a:spcBef>
              <a:buSzPct val="100000"/>
              <a:buFont typeface="Wingdings" pitchFamily="2" charset="2"/>
              <a:buNone/>
            </a:pPr>
            <a:endParaRPr lang="en-US" sz="900" b="1" dirty="0">
              <a:ea typeface="MS PGothic" charset="-128"/>
            </a:endParaRPr>
          </a:p>
        </p:txBody>
      </p:sp>
      <p:sp>
        <p:nvSpPr>
          <p:cNvPr id="30" name="AcnBodyText_ID_307207"/>
          <p:cNvSpPr>
            <a:spLocks noChangeArrowheads="1"/>
          </p:cNvSpPr>
          <p:nvPr>
            <p:custDataLst>
              <p:tags r:id="rId10"/>
            </p:custDataLst>
          </p:nvPr>
        </p:nvSpPr>
        <p:spPr bwMode="gray">
          <a:xfrm rot="-5400000">
            <a:off x="-621964" y="3801280"/>
            <a:ext cx="3122705" cy="223608"/>
          </a:xfrm>
          <a:prstGeom prst="rect">
            <a:avLst/>
          </a:prstGeom>
          <a:noFill/>
          <a:ln w="12700">
            <a:noFill/>
            <a:miter lim="800000"/>
            <a:headEnd/>
            <a:tailEnd/>
          </a:ln>
        </p:spPr>
        <p:txBody>
          <a:bodyPr wrap="square" lIns="0" tIns="0" rIns="0" bIns="0">
            <a:spAutoFit/>
          </a:bodyPr>
          <a:lstStyle/>
          <a:p>
            <a:pPr marL="342900" indent="-342900" eaLnBrk="0" hangingPunct="0">
              <a:spcBef>
                <a:spcPct val="20000"/>
              </a:spcBef>
            </a:pPr>
            <a:r>
              <a:rPr lang="en-US" sz="1400" b="1" dirty="0"/>
              <a:t>Increasing Impact for Beneficiaries</a:t>
            </a:r>
          </a:p>
        </p:txBody>
      </p:sp>
      <p:sp>
        <p:nvSpPr>
          <p:cNvPr id="33" name="Slide Number Placeholder 3"/>
          <p:cNvSpPr txBox="1">
            <a:spLocks/>
          </p:cNvSpPr>
          <p:nvPr/>
        </p:nvSpPr>
        <p:spPr>
          <a:xfrm>
            <a:off x="7524328" y="6248400"/>
            <a:ext cx="1219200" cy="476250"/>
          </a:xfrm>
          <a:prstGeom prst="rect">
            <a:avLst/>
          </a:prstGeom>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C5F2C08-B6F3-4FA1-A942-B6DDCBDED5DE}" type="slidenum">
              <a:rPr kumimoji="0" lang="en-US" sz="14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400" b="0" i="0" u="none" strike="noStrike" kern="1200" cap="none" spc="0" normalizeH="0" baseline="0" noProof="0" dirty="0">
              <a:ln>
                <a:noFill/>
              </a:ln>
              <a:solidFill>
                <a:schemeClr val="tx1"/>
              </a:solidFill>
              <a:effectLst/>
              <a:uLnTx/>
              <a:uFillTx/>
              <a:latin typeface="Arial" charset="0"/>
              <a:ea typeface="+mn-ea"/>
              <a:cs typeface="Arial" charset="0"/>
            </a:endParaRPr>
          </a:p>
        </p:txBody>
      </p:sp>
    </p:spTree>
    <p:extLst>
      <p:ext uri="{BB962C8B-B14F-4D97-AF65-F5344CB8AC3E}">
        <p14:creationId xmlns:p14="http://schemas.microsoft.com/office/powerpoint/2010/main" val="1790497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pPr algn="ctr" eaLnBrk="1" hangingPunct="1"/>
            <a:r>
              <a:rPr lang="en-US" sz="3200" dirty="0">
                <a:latin typeface="Calibri" pitchFamily="34" charset="0"/>
                <a:ea typeface="ＭＳ Ｐゴシック" charset="-128"/>
              </a:rPr>
              <a:t>We Need to Push the Pyramid at Both Ends</a:t>
            </a:r>
          </a:p>
        </p:txBody>
      </p:sp>
      <p:sp>
        <p:nvSpPr>
          <p:cNvPr id="16407" name="Slide Number Placeholder 3"/>
          <p:cNvSpPr>
            <a:spLocks noGrp="1"/>
          </p:cNvSpPr>
          <p:nvPr>
            <p:ph type="sldNum" sz="quarter" idx="4294967295"/>
          </p:nvPr>
        </p:nvSpPr>
        <p:spPr>
          <a:xfrm>
            <a:off x="7924800" y="6165850"/>
            <a:ext cx="1219200" cy="476250"/>
          </a:xfrm>
          <a:prstGeom prst="rect">
            <a:avLst/>
          </a:prstGeom>
          <a:noFill/>
        </p:spPr>
        <p:txBody>
          <a:bodyPr/>
          <a:lstStyle/>
          <a:p>
            <a:pPr algn="r"/>
            <a:fld id="{AB103410-6B26-4D1B-BF0D-934A7728AB9C}" type="slidenum">
              <a:rPr lang="en-US" sz="1400"/>
              <a:pPr algn="r"/>
              <a:t>15</a:t>
            </a:fld>
            <a:endParaRPr lang="en-US" sz="1400" dirty="0"/>
          </a:p>
        </p:txBody>
      </p:sp>
      <p:sp>
        <p:nvSpPr>
          <p:cNvPr id="16389" name="Freeform 5"/>
          <p:cNvSpPr>
            <a:spLocks/>
          </p:cNvSpPr>
          <p:nvPr/>
        </p:nvSpPr>
        <p:spPr bwMode="auto">
          <a:xfrm>
            <a:off x="2076152" y="4852988"/>
            <a:ext cx="5664200" cy="862012"/>
          </a:xfrm>
          <a:custGeom>
            <a:avLst/>
            <a:gdLst>
              <a:gd name="T0" fmla="*/ 2147483647 w 2676"/>
              <a:gd name="T1" fmla="*/ 0 h 484"/>
              <a:gd name="T2" fmla="*/ 0 w 2676"/>
              <a:gd name="T3" fmla="*/ 2147483647 h 484"/>
              <a:gd name="T4" fmla="*/ 2147483647 w 2676"/>
              <a:gd name="T5" fmla="*/ 2147483647 h 484"/>
              <a:gd name="T6" fmla="*/ 2147483647 w 2676"/>
              <a:gd name="T7" fmla="*/ 0 h 484"/>
              <a:gd name="T8" fmla="*/ 2147483647 w 2676"/>
              <a:gd name="T9" fmla="*/ 0 h 484"/>
              <a:gd name="T10" fmla="*/ 0 60000 65536"/>
              <a:gd name="T11" fmla="*/ 0 60000 65536"/>
              <a:gd name="T12" fmla="*/ 0 60000 65536"/>
              <a:gd name="T13" fmla="*/ 0 60000 65536"/>
              <a:gd name="T14" fmla="*/ 0 60000 65536"/>
              <a:gd name="T15" fmla="*/ 0 w 2676"/>
              <a:gd name="T16" fmla="*/ 0 h 484"/>
              <a:gd name="T17" fmla="*/ 2676 w 2676"/>
              <a:gd name="T18" fmla="*/ 484 h 484"/>
            </a:gdLst>
            <a:ahLst/>
            <a:cxnLst>
              <a:cxn ang="T10">
                <a:pos x="T0" y="T1"/>
              </a:cxn>
              <a:cxn ang="T11">
                <a:pos x="T2" y="T3"/>
              </a:cxn>
              <a:cxn ang="T12">
                <a:pos x="T4" y="T5"/>
              </a:cxn>
              <a:cxn ang="T13">
                <a:pos x="T6" y="T7"/>
              </a:cxn>
              <a:cxn ang="T14">
                <a:pos x="T8" y="T9"/>
              </a:cxn>
            </a:cxnLst>
            <a:rect l="T15" t="T16" r="T17" b="T18"/>
            <a:pathLst>
              <a:path w="2676" h="484">
                <a:moveTo>
                  <a:pt x="271" y="0"/>
                </a:moveTo>
                <a:lnTo>
                  <a:pt x="0" y="483"/>
                </a:lnTo>
                <a:lnTo>
                  <a:pt x="2675" y="483"/>
                </a:lnTo>
                <a:lnTo>
                  <a:pt x="2404" y="0"/>
                </a:lnTo>
                <a:lnTo>
                  <a:pt x="271" y="0"/>
                </a:lnTo>
              </a:path>
            </a:pathLst>
          </a:custGeom>
          <a:solidFill>
            <a:srgbClr val="969696"/>
          </a:solidFill>
          <a:ln w="6350" cap="rnd" cmpd="sng">
            <a:noFill/>
            <a:prstDash val="solid"/>
            <a:round/>
            <a:headEnd type="none" w="sm" len="sm"/>
            <a:tailEnd type="none" w="sm" len="sm"/>
          </a:ln>
        </p:spPr>
        <p:txBody>
          <a:bodyPr lIns="45720" rIns="45720"/>
          <a:lstStyle/>
          <a:p>
            <a:endParaRPr lang="en-US"/>
          </a:p>
        </p:txBody>
      </p:sp>
      <p:sp>
        <p:nvSpPr>
          <p:cNvPr id="30726" name="Freeform 6"/>
          <p:cNvSpPr>
            <a:spLocks/>
          </p:cNvSpPr>
          <p:nvPr/>
        </p:nvSpPr>
        <p:spPr bwMode="auto">
          <a:xfrm>
            <a:off x="3914477" y="1473200"/>
            <a:ext cx="1987550" cy="1493838"/>
          </a:xfrm>
          <a:custGeom>
            <a:avLst/>
            <a:gdLst>
              <a:gd name="T0" fmla="*/ 0 w 939"/>
              <a:gd name="T1" fmla="*/ 2147483647 h 839"/>
              <a:gd name="T2" fmla="*/ 2147483647 w 939"/>
              <a:gd name="T3" fmla="*/ 2147483647 h 839"/>
              <a:gd name="T4" fmla="*/ 2147483647 w 939"/>
              <a:gd name="T5" fmla="*/ 0 h 839"/>
              <a:gd name="T6" fmla="*/ 0 w 939"/>
              <a:gd name="T7" fmla="*/ 2147483647 h 839"/>
              <a:gd name="T8" fmla="*/ 0 60000 65536"/>
              <a:gd name="T9" fmla="*/ 0 60000 65536"/>
              <a:gd name="T10" fmla="*/ 0 60000 65536"/>
              <a:gd name="T11" fmla="*/ 0 60000 65536"/>
              <a:gd name="T12" fmla="*/ 0 w 939"/>
              <a:gd name="T13" fmla="*/ 0 h 839"/>
              <a:gd name="T14" fmla="*/ 939 w 939"/>
              <a:gd name="T15" fmla="*/ 839 h 839"/>
            </a:gdLst>
            <a:ahLst/>
            <a:cxnLst>
              <a:cxn ang="T8">
                <a:pos x="T0" y="T1"/>
              </a:cxn>
              <a:cxn ang="T9">
                <a:pos x="T2" y="T3"/>
              </a:cxn>
              <a:cxn ang="T10">
                <a:pos x="T4" y="T5"/>
              </a:cxn>
              <a:cxn ang="T11">
                <a:pos x="T6" y="T7"/>
              </a:cxn>
            </a:cxnLst>
            <a:rect l="T12" t="T13" r="T14" b="T15"/>
            <a:pathLst>
              <a:path w="939" h="839">
                <a:moveTo>
                  <a:pt x="0" y="838"/>
                </a:moveTo>
                <a:lnTo>
                  <a:pt x="938" y="838"/>
                </a:lnTo>
                <a:lnTo>
                  <a:pt x="469" y="0"/>
                </a:lnTo>
                <a:lnTo>
                  <a:pt x="0" y="838"/>
                </a:lnTo>
              </a:path>
            </a:pathLst>
          </a:custGeom>
          <a:solidFill>
            <a:srgbClr val="EAEAEA"/>
          </a:solidFill>
          <a:ln w="6350" cap="rnd" cmpd="sng">
            <a:noFill/>
            <a:prstDash val="solid"/>
            <a:round/>
            <a:headEnd type="none" w="sm" len="sm"/>
            <a:tailEnd type="none" w="sm" len="sm"/>
          </a:ln>
        </p:spPr>
        <p:txBody>
          <a:bodyPr lIns="45720" rIns="45720"/>
          <a:lstStyle/>
          <a:p>
            <a:pPr>
              <a:defRPr/>
            </a:pPr>
            <a:endParaRPr lang="en-US">
              <a:solidFill>
                <a:schemeClr val="tx1"/>
              </a:solidFill>
              <a:latin typeface="+mj-lt"/>
              <a:cs typeface="Calibri" pitchFamily="34" charset="0"/>
            </a:endParaRPr>
          </a:p>
        </p:txBody>
      </p:sp>
      <p:sp>
        <p:nvSpPr>
          <p:cNvPr id="30727" name="Freeform 7"/>
          <p:cNvSpPr>
            <a:spLocks/>
          </p:cNvSpPr>
          <p:nvPr/>
        </p:nvSpPr>
        <p:spPr bwMode="auto">
          <a:xfrm>
            <a:off x="3282652" y="2962275"/>
            <a:ext cx="3251200" cy="950913"/>
          </a:xfrm>
          <a:custGeom>
            <a:avLst/>
            <a:gdLst>
              <a:gd name="T0" fmla="*/ 0 w 1536"/>
              <a:gd name="T1" fmla="*/ 2147483647 h 533"/>
              <a:gd name="T2" fmla="*/ 2147483647 w 1536"/>
              <a:gd name="T3" fmla="*/ 2147483647 h 533"/>
              <a:gd name="T4" fmla="*/ 2147483647 w 1536"/>
              <a:gd name="T5" fmla="*/ 0 h 533"/>
              <a:gd name="T6" fmla="*/ 2147483647 w 1536"/>
              <a:gd name="T7" fmla="*/ 0 h 533"/>
              <a:gd name="T8" fmla="*/ 0 w 1536"/>
              <a:gd name="T9" fmla="*/ 2147483647 h 533"/>
              <a:gd name="T10" fmla="*/ 0 60000 65536"/>
              <a:gd name="T11" fmla="*/ 0 60000 65536"/>
              <a:gd name="T12" fmla="*/ 0 60000 65536"/>
              <a:gd name="T13" fmla="*/ 0 60000 65536"/>
              <a:gd name="T14" fmla="*/ 0 60000 65536"/>
              <a:gd name="T15" fmla="*/ 0 w 1536"/>
              <a:gd name="T16" fmla="*/ 0 h 533"/>
              <a:gd name="T17" fmla="*/ 1536 w 1536"/>
              <a:gd name="T18" fmla="*/ 533 h 533"/>
            </a:gdLst>
            <a:ahLst/>
            <a:cxnLst>
              <a:cxn ang="T10">
                <a:pos x="T0" y="T1"/>
              </a:cxn>
              <a:cxn ang="T11">
                <a:pos x="T2" y="T3"/>
              </a:cxn>
              <a:cxn ang="T12">
                <a:pos x="T4" y="T5"/>
              </a:cxn>
              <a:cxn ang="T13">
                <a:pos x="T6" y="T7"/>
              </a:cxn>
              <a:cxn ang="T14">
                <a:pos x="T8" y="T9"/>
              </a:cxn>
            </a:cxnLst>
            <a:rect l="T15" t="T16" r="T17" b="T18"/>
            <a:pathLst>
              <a:path w="1536" h="533">
                <a:moveTo>
                  <a:pt x="0" y="532"/>
                </a:moveTo>
                <a:lnTo>
                  <a:pt x="1535" y="532"/>
                </a:lnTo>
                <a:lnTo>
                  <a:pt x="1237" y="0"/>
                </a:lnTo>
                <a:lnTo>
                  <a:pt x="299" y="0"/>
                </a:lnTo>
                <a:lnTo>
                  <a:pt x="0" y="532"/>
                </a:lnTo>
              </a:path>
            </a:pathLst>
          </a:custGeom>
          <a:solidFill>
            <a:srgbClr val="DDDDDD"/>
          </a:solidFill>
          <a:ln w="6350" cap="rnd" cmpd="sng">
            <a:noFill/>
            <a:prstDash val="solid"/>
            <a:round/>
            <a:headEnd type="none" w="sm" len="sm"/>
            <a:tailEnd type="none" w="sm" len="sm"/>
          </a:ln>
        </p:spPr>
        <p:txBody>
          <a:bodyPr lIns="45720" rIns="45720"/>
          <a:lstStyle/>
          <a:p>
            <a:pPr>
              <a:defRPr/>
            </a:pPr>
            <a:endParaRPr lang="en-US">
              <a:solidFill>
                <a:schemeClr val="tx1"/>
              </a:solidFill>
              <a:latin typeface="+mj-lt"/>
              <a:cs typeface="Calibri" pitchFamily="34" charset="0"/>
            </a:endParaRPr>
          </a:p>
        </p:txBody>
      </p:sp>
      <p:sp>
        <p:nvSpPr>
          <p:cNvPr id="16392" name="Freeform 8"/>
          <p:cNvSpPr>
            <a:spLocks/>
          </p:cNvSpPr>
          <p:nvPr/>
        </p:nvSpPr>
        <p:spPr bwMode="auto">
          <a:xfrm>
            <a:off x="2649240" y="3906838"/>
            <a:ext cx="4516437" cy="952500"/>
          </a:xfrm>
          <a:custGeom>
            <a:avLst/>
            <a:gdLst>
              <a:gd name="T0" fmla="*/ 2147483647 w 2134"/>
              <a:gd name="T1" fmla="*/ 0 h 535"/>
              <a:gd name="T2" fmla="*/ 0 w 2134"/>
              <a:gd name="T3" fmla="*/ 2147483647 h 535"/>
              <a:gd name="T4" fmla="*/ 2147483647 w 2134"/>
              <a:gd name="T5" fmla="*/ 2147483647 h 535"/>
              <a:gd name="T6" fmla="*/ 2147483647 w 2134"/>
              <a:gd name="T7" fmla="*/ 0 h 535"/>
              <a:gd name="T8" fmla="*/ 2147483647 w 2134"/>
              <a:gd name="T9" fmla="*/ 0 h 535"/>
              <a:gd name="T10" fmla="*/ 0 60000 65536"/>
              <a:gd name="T11" fmla="*/ 0 60000 65536"/>
              <a:gd name="T12" fmla="*/ 0 60000 65536"/>
              <a:gd name="T13" fmla="*/ 0 60000 65536"/>
              <a:gd name="T14" fmla="*/ 0 60000 65536"/>
              <a:gd name="T15" fmla="*/ 0 w 2134"/>
              <a:gd name="T16" fmla="*/ 0 h 535"/>
              <a:gd name="T17" fmla="*/ 2134 w 2134"/>
              <a:gd name="T18" fmla="*/ 535 h 535"/>
            </a:gdLst>
            <a:ahLst/>
            <a:cxnLst>
              <a:cxn ang="T10">
                <a:pos x="T0" y="T1"/>
              </a:cxn>
              <a:cxn ang="T11">
                <a:pos x="T2" y="T3"/>
              </a:cxn>
              <a:cxn ang="T12">
                <a:pos x="T4" y="T5"/>
              </a:cxn>
              <a:cxn ang="T13">
                <a:pos x="T6" y="T7"/>
              </a:cxn>
              <a:cxn ang="T14">
                <a:pos x="T8" y="T9"/>
              </a:cxn>
            </a:cxnLst>
            <a:rect l="T15" t="T16" r="T17" b="T18"/>
            <a:pathLst>
              <a:path w="2134" h="535">
                <a:moveTo>
                  <a:pt x="299" y="0"/>
                </a:moveTo>
                <a:lnTo>
                  <a:pt x="0" y="534"/>
                </a:lnTo>
                <a:lnTo>
                  <a:pt x="2133" y="534"/>
                </a:lnTo>
                <a:lnTo>
                  <a:pt x="1834" y="0"/>
                </a:lnTo>
                <a:lnTo>
                  <a:pt x="299" y="0"/>
                </a:lnTo>
              </a:path>
            </a:pathLst>
          </a:custGeom>
          <a:solidFill>
            <a:srgbClr val="C0C0C0"/>
          </a:solidFill>
          <a:ln w="6350" cap="rnd" cmpd="sng">
            <a:noFill/>
            <a:prstDash val="solid"/>
            <a:round/>
            <a:headEnd type="none" w="sm" len="sm"/>
            <a:tailEnd type="none" w="sm" len="sm"/>
          </a:ln>
        </p:spPr>
        <p:txBody>
          <a:bodyPr lIns="45720" rIns="45720"/>
          <a:lstStyle/>
          <a:p>
            <a:endParaRPr lang="en-US"/>
          </a:p>
        </p:txBody>
      </p:sp>
      <p:sp>
        <p:nvSpPr>
          <p:cNvPr id="16393" name="AcnBodyText_ID_307217"/>
          <p:cNvSpPr>
            <a:spLocks noChangeArrowheads="1"/>
          </p:cNvSpPr>
          <p:nvPr>
            <p:custDataLst>
              <p:tags r:id="rId1"/>
            </p:custDataLst>
          </p:nvPr>
        </p:nvSpPr>
        <p:spPr bwMode="gray">
          <a:xfrm>
            <a:off x="3846215" y="5045075"/>
            <a:ext cx="2068512" cy="474663"/>
          </a:xfrm>
          <a:prstGeom prst="rect">
            <a:avLst/>
          </a:prstGeom>
          <a:noFill/>
          <a:ln w="12700">
            <a:noFill/>
            <a:miter lim="800000"/>
            <a:headEnd/>
            <a:tailEnd/>
          </a:ln>
        </p:spPr>
        <p:txBody>
          <a:bodyPr wrap="none" lIns="0" tIns="0" rIns="0" bIns="0">
            <a:spAutoFit/>
          </a:bodyPr>
          <a:lstStyle/>
          <a:p>
            <a:pPr marL="342900" indent="-342900" algn="ctr" defTabSz="457200" eaLnBrk="0" hangingPunct="0">
              <a:spcBef>
                <a:spcPct val="20000"/>
              </a:spcBef>
              <a:buFont typeface="Arial" charset="0"/>
              <a:buNone/>
            </a:pPr>
            <a:r>
              <a:rPr lang="en-US" sz="1400" b="1">
                <a:solidFill>
                  <a:schemeClr val="tx1"/>
                </a:solidFill>
                <a:latin typeface="Gill Sans MT" pitchFamily="34" charset="0"/>
                <a:cs typeface="Calibri" pitchFamily="34" charset="0"/>
              </a:rPr>
              <a:t>FOUNDATIONAL</a:t>
            </a:r>
          </a:p>
          <a:p>
            <a:pPr marL="342900" indent="-342900" algn="ctr" defTabSz="457200" eaLnBrk="0" hangingPunct="0">
              <a:spcBef>
                <a:spcPct val="20000"/>
              </a:spcBef>
              <a:buFont typeface="Arial" charset="0"/>
              <a:buNone/>
            </a:pPr>
            <a:r>
              <a:rPr lang="en-US" sz="1400" b="1">
                <a:solidFill>
                  <a:schemeClr val="tx1"/>
                </a:solidFill>
                <a:latin typeface="Gill Sans MT" pitchFamily="34" charset="0"/>
                <a:cs typeface="Calibri" pitchFamily="34" charset="0"/>
              </a:rPr>
              <a:t>“Keeping the Lights On”</a:t>
            </a:r>
          </a:p>
        </p:txBody>
      </p:sp>
      <p:sp>
        <p:nvSpPr>
          <p:cNvPr id="30730" name="AcnBodyText_ID_307217"/>
          <p:cNvSpPr>
            <a:spLocks noChangeArrowheads="1"/>
          </p:cNvSpPr>
          <p:nvPr>
            <p:custDataLst>
              <p:tags r:id="rId2"/>
            </p:custDataLst>
          </p:nvPr>
        </p:nvSpPr>
        <p:spPr bwMode="gray">
          <a:xfrm>
            <a:off x="3550940" y="4176713"/>
            <a:ext cx="2708275" cy="474662"/>
          </a:xfrm>
          <a:prstGeom prst="rect">
            <a:avLst/>
          </a:prstGeom>
          <a:noFill/>
          <a:ln w="12700">
            <a:noFill/>
            <a:miter lim="800000"/>
            <a:headEnd/>
            <a:tailEnd/>
          </a:ln>
        </p:spPr>
        <p:txBody>
          <a:bodyPr wrap="none" lIns="0" tIns="0" rIns="0" bIns="0">
            <a:spAutoFit/>
          </a:bodyPr>
          <a:lstStyle/>
          <a:p>
            <a:pPr marL="342900" indent="-342900" algn="ctr" defTabSz="457200" eaLnBrk="0" hangingPunct="0">
              <a:spcBef>
                <a:spcPct val="20000"/>
              </a:spcBef>
              <a:buFont typeface="Arial" charset="0"/>
              <a:buNone/>
              <a:defRPr/>
            </a:pPr>
            <a:r>
              <a:rPr lang="en-US" sz="1400" b="1">
                <a:solidFill>
                  <a:schemeClr val="tx1"/>
                </a:solidFill>
                <a:latin typeface="+mj-lt"/>
                <a:cs typeface="Calibri" pitchFamily="34" charset="0"/>
              </a:rPr>
              <a:t>OPERATIONAL</a:t>
            </a:r>
          </a:p>
          <a:p>
            <a:pPr marL="342900" indent="-342900" algn="ctr" defTabSz="457200" eaLnBrk="0" hangingPunct="0">
              <a:spcBef>
                <a:spcPct val="20000"/>
              </a:spcBef>
              <a:buFont typeface="Arial" charset="0"/>
              <a:buNone/>
              <a:defRPr/>
            </a:pPr>
            <a:r>
              <a:rPr lang="en-US" sz="1400" b="1">
                <a:solidFill>
                  <a:schemeClr val="tx1"/>
                </a:solidFill>
                <a:latin typeface="+mj-lt"/>
                <a:cs typeface="Calibri" pitchFamily="34" charset="0"/>
              </a:rPr>
              <a:t>“Helping the Organization Run”</a:t>
            </a:r>
          </a:p>
        </p:txBody>
      </p:sp>
      <p:sp>
        <p:nvSpPr>
          <p:cNvPr id="30731" name="AcnBodyText_ID_307217"/>
          <p:cNvSpPr>
            <a:spLocks noChangeArrowheads="1"/>
          </p:cNvSpPr>
          <p:nvPr>
            <p:custDataLst>
              <p:tags r:id="rId3"/>
            </p:custDataLst>
          </p:nvPr>
        </p:nvSpPr>
        <p:spPr bwMode="gray">
          <a:xfrm>
            <a:off x="3535065" y="3263900"/>
            <a:ext cx="2693987" cy="474663"/>
          </a:xfrm>
          <a:prstGeom prst="rect">
            <a:avLst/>
          </a:prstGeom>
          <a:noFill/>
          <a:ln w="12700">
            <a:noFill/>
            <a:miter lim="800000"/>
            <a:headEnd/>
            <a:tailEnd/>
          </a:ln>
        </p:spPr>
        <p:txBody>
          <a:bodyPr lIns="0" tIns="0" rIns="0" bIns="0">
            <a:spAutoFit/>
          </a:bodyPr>
          <a:lstStyle/>
          <a:p>
            <a:pPr marL="342900" indent="-342900" algn="ctr" defTabSz="457200" eaLnBrk="0" hangingPunct="0">
              <a:spcBef>
                <a:spcPct val="20000"/>
              </a:spcBef>
              <a:buFont typeface="Arial" charset="0"/>
              <a:buNone/>
              <a:defRPr/>
            </a:pPr>
            <a:r>
              <a:rPr lang="en-US" sz="1400" b="1">
                <a:solidFill>
                  <a:schemeClr val="tx1"/>
                </a:solidFill>
                <a:latin typeface="+mj-lt"/>
                <a:cs typeface="Calibri" pitchFamily="34" charset="0"/>
              </a:rPr>
              <a:t>PROGRAM</a:t>
            </a:r>
          </a:p>
          <a:p>
            <a:pPr marL="342900" indent="-342900" algn="ctr" defTabSz="457200" eaLnBrk="0" hangingPunct="0">
              <a:spcBef>
                <a:spcPct val="20000"/>
              </a:spcBef>
              <a:buFont typeface="Arial" charset="0"/>
              <a:buNone/>
              <a:defRPr/>
            </a:pPr>
            <a:r>
              <a:rPr lang="en-US" sz="1400" b="1">
                <a:solidFill>
                  <a:schemeClr val="tx1"/>
                </a:solidFill>
                <a:latin typeface="+mj-lt"/>
                <a:cs typeface="Calibri" pitchFamily="34" charset="0"/>
              </a:rPr>
              <a:t>“Improving Program Delivery”</a:t>
            </a:r>
          </a:p>
        </p:txBody>
      </p:sp>
      <p:sp>
        <p:nvSpPr>
          <p:cNvPr id="30732" name="AcnBodyText_ID_307217"/>
          <p:cNvSpPr>
            <a:spLocks noChangeArrowheads="1"/>
          </p:cNvSpPr>
          <p:nvPr>
            <p:custDataLst>
              <p:tags r:id="rId4"/>
            </p:custDataLst>
          </p:nvPr>
        </p:nvSpPr>
        <p:spPr bwMode="gray">
          <a:xfrm>
            <a:off x="3557290" y="2290763"/>
            <a:ext cx="2693987" cy="474662"/>
          </a:xfrm>
          <a:prstGeom prst="rect">
            <a:avLst/>
          </a:prstGeom>
          <a:noFill/>
          <a:ln w="12700">
            <a:noFill/>
            <a:miter lim="800000"/>
            <a:headEnd/>
            <a:tailEnd/>
          </a:ln>
        </p:spPr>
        <p:txBody>
          <a:bodyPr lIns="0" tIns="0" rIns="0" bIns="0">
            <a:spAutoFit/>
          </a:bodyPr>
          <a:lstStyle/>
          <a:p>
            <a:pPr marL="342900" indent="-342900" algn="ctr" defTabSz="457200" eaLnBrk="0" hangingPunct="0">
              <a:spcBef>
                <a:spcPct val="20000"/>
              </a:spcBef>
              <a:buFont typeface="Arial" charset="0"/>
              <a:buNone/>
              <a:defRPr/>
            </a:pPr>
            <a:r>
              <a:rPr lang="en-US" sz="1400" b="1" dirty="0">
                <a:solidFill>
                  <a:schemeClr val="tx1"/>
                </a:solidFill>
                <a:latin typeface="+mj-lt"/>
                <a:cs typeface="Calibri" pitchFamily="34" charset="0"/>
              </a:rPr>
              <a:t>BENEFICIARY</a:t>
            </a:r>
          </a:p>
          <a:p>
            <a:pPr marL="342900" indent="-342900" algn="ctr" defTabSz="457200" eaLnBrk="0" hangingPunct="0">
              <a:spcBef>
                <a:spcPct val="20000"/>
              </a:spcBef>
              <a:buFont typeface="Arial" charset="0"/>
              <a:buNone/>
              <a:defRPr/>
            </a:pPr>
            <a:r>
              <a:rPr lang="en-US" sz="1400" b="1" dirty="0">
                <a:solidFill>
                  <a:schemeClr val="tx1"/>
                </a:solidFill>
                <a:latin typeface="+mj-lt"/>
                <a:cs typeface="Calibri" pitchFamily="34" charset="0"/>
              </a:rPr>
              <a:t>“Differentiating”</a:t>
            </a:r>
          </a:p>
        </p:txBody>
      </p:sp>
      <p:sp>
        <p:nvSpPr>
          <p:cNvPr id="30733" name="AutoShape 13"/>
          <p:cNvSpPr>
            <a:spLocks/>
          </p:cNvSpPr>
          <p:nvPr/>
        </p:nvSpPr>
        <p:spPr bwMode="gray">
          <a:xfrm rot="1994430">
            <a:off x="3831927" y="1155700"/>
            <a:ext cx="311150" cy="2895600"/>
          </a:xfrm>
          <a:prstGeom prst="leftBrace">
            <a:avLst>
              <a:gd name="adj1" fmla="val 77551"/>
              <a:gd name="adj2" fmla="val 50000"/>
            </a:avLst>
          </a:prstGeom>
          <a:noFill/>
          <a:ln w="9525">
            <a:solidFill>
              <a:schemeClr val="tx1"/>
            </a:solidFill>
            <a:round/>
            <a:headEnd/>
            <a:tailEnd/>
          </a:ln>
        </p:spPr>
        <p:txBody>
          <a:bodyPr wrap="none" lIns="72000" tIns="72000" rIns="72000" bIns="72000" anchor="ctr"/>
          <a:lstStyle/>
          <a:p>
            <a:pPr>
              <a:defRPr/>
            </a:pPr>
            <a:endParaRPr lang="en-US">
              <a:solidFill>
                <a:schemeClr val="tx1"/>
              </a:solidFill>
              <a:latin typeface="+mj-lt"/>
              <a:cs typeface="Calibri" pitchFamily="34" charset="0"/>
            </a:endParaRPr>
          </a:p>
        </p:txBody>
      </p:sp>
      <p:sp>
        <p:nvSpPr>
          <p:cNvPr id="16398" name="AutoShape 14"/>
          <p:cNvSpPr>
            <a:spLocks/>
          </p:cNvSpPr>
          <p:nvPr/>
        </p:nvSpPr>
        <p:spPr bwMode="gray">
          <a:xfrm rot="1994430">
            <a:off x="2331740" y="3714750"/>
            <a:ext cx="366712" cy="2049463"/>
          </a:xfrm>
          <a:prstGeom prst="leftBrace">
            <a:avLst>
              <a:gd name="adj1" fmla="val 46573"/>
              <a:gd name="adj2" fmla="val 50000"/>
            </a:avLst>
          </a:prstGeom>
          <a:noFill/>
          <a:ln w="9525">
            <a:solidFill>
              <a:schemeClr val="tx1"/>
            </a:solidFill>
            <a:round/>
            <a:headEnd/>
            <a:tailEnd/>
          </a:ln>
        </p:spPr>
        <p:txBody>
          <a:bodyPr wrap="none" lIns="72000" tIns="72000" rIns="72000" bIns="72000" anchor="ctr"/>
          <a:lstStyle/>
          <a:p>
            <a:endParaRPr lang="en-US"/>
          </a:p>
        </p:txBody>
      </p:sp>
      <p:sp>
        <p:nvSpPr>
          <p:cNvPr id="30735" name="AcnBodyText_ID_531484"/>
          <p:cNvSpPr>
            <a:spLocks noChangeArrowheads="1"/>
          </p:cNvSpPr>
          <p:nvPr>
            <p:custDataLst>
              <p:tags r:id="rId5"/>
            </p:custDataLst>
          </p:nvPr>
        </p:nvSpPr>
        <p:spPr bwMode="gray">
          <a:xfrm>
            <a:off x="1663402" y="4359275"/>
            <a:ext cx="684213" cy="215900"/>
          </a:xfrm>
          <a:prstGeom prst="rect">
            <a:avLst/>
          </a:prstGeom>
          <a:noFill/>
          <a:ln w="12700">
            <a:noFill/>
            <a:miter lim="800000"/>
            <a:headEnd/>
            <a:tailEnd/>
          </a:ln>
        </p:spPr>
        <p:txBody>
          <a:bodyPr wrap="none" lIns="0" tIns="0" rIns="0" bIns="0">
            <a:spAutoFit/>
          </a:bodyPr>
          <a:lstStyle/>
          <a:p>
            <a:pPr marL="342900" indent="-342900" defTabSz="457200" eaLnBrk="0" hangingPunct="0">
              <a:spcBef>
                <a:spcPct val="20000"/>
              </a:spcBef>
              <a:buFont typeface="Arial" charset="0"/>
              <a:buNone/>
              <a:defRPr/>
            </a:pPr>
            <a:r>
              <a:rPr lang="en-US" sz="1400" b="1" dirty="0">
                <a:solidFill>
                  <a:schemeClr val="tx1"/>
                </a:solidFill>
                <a:latin typeface="+mj-lt"/>
              </a:rPr>
              <a:t>Efficient</a:t>
            </a:r>
          </a:p>
        </p:txBody>
      </p:sp>
      <p:sp>
        <p:nvSpPr>
          <p:cNvPr id="30736" name="AcnBodyText_ID_531484"/>
          <p:cNvSpPr>
            <a:spLocks noChangeArrowheads="1"/>
          </p:cNvSpPr>
          <p:nvPr>
            <p:custDataLst>
              <p:tags r:id="rId6"/>
            </p:custDataLst>
          </p:nvPr>
        </p:nvSpPr>
        <p:spPr bwMode="gray">
          <a:xfrm>
            <a:off x="2598440" y="2241550"/>
            <a:ext cx="1216025" cy="430213"/>
          </a:xfrm>
          <a:prstGeom prst="rect">
            <a:avLst/>
          </a:prstGeom>
          <a:noFill/>
          <a:ln w="12700">
            <a:noFill/>
            <a:miter lim="800000"/>
            <a:headEnd/>
            <a:tailEnd/>
          </a:ln>
        </p:spPr>
        <p:txBody>
          <a:bodyPr lIns="0" tIns="0" rIns="0" bIns="0">
            <a:spAutoFit/>
          </a:bodyPr>
          <a:lstStyle/>
          <a:p>
            <a:pPr eaLnBrk="0" hangingPunct="0">
              <a:spcBef>
                <a:spcPct val="20000"/>
              </a:spcBef>
              <a:buFont typeface="Arial" charset="0"/>
              <a:buNone/>
              <a:defRPr/>
            </a:pPr>
            <a:r>
              <a:rPr lang="en-US" sz="1400" b="1">
                <a:solidFill>
                  <a:schemeClr val="tx1"/>
                </a:solidFill>
                <a:latin typeface="+mj-lt"/>
                <a:cs typeface="Calibri" pitchFamily="34" charset="0"/>
              </a:rPr>
              <a:t>Competitive </a:t>
            </a:r>
            <a:br>
              <a:rPr lang="en-US" sz="1400" b="1">
                <a:solidFill>
                  <a:schemeClr val="tx1"/>
                </a:solidFill>
                <a:latin typeface="+mj-lt"/>
                <a:cs typeface="Calibri" pitchFamily="34" charset="0"/>
              </a:rPr>
            </a:br>
            <a:r>
              <a:rPr lang="en-US" sz="1400" b="1">
                <a:solidFill>
                  <a:schemeClr val="tx1"/>
                </a:solidFill>
                <a:latin typeface="+mj-lt"/>
                <a:cs typeface="Calibri" pitchFamily="34" charset="0"/>
              </a:rPr>
              <a:t>or Leading</a:t>
            </a:r>
          </a:p>
        </p:txBody>
      </p:sp>
      <p:sp>
        <p:nvSpPr>
          <p:cNvPr id="30737" name="AcnBodyText_ID_531484"/>
          <p:cNvSpPr>
            <a:spLocks noChangeArrowheads="1"/>
          </p:cNvSpPr>
          <p:nvPr>
            <p:custDataLst>
              <p:tags r:id="rId7"/>
            </p:custDataLst>
          </p:nvPr>
        </p:nvSpPr>
        <p:spPr bwMode="gray">
          <a:xfrm>
            <a:off x="7605588" y="4572000"/>
            <a:ext cx="1358900" cy="541338"/>
          </a:xfrm>
          <a:prstGeom prst="rect">
            <a:avLst/>
          </a:prstGeom>
          <a:noFill/>
          <a:ln w="12700">
            <a:noFill/>
            <a:miter lim="800000"/>
            <a:headEnd/>
            <a:tailEnd/>
          </a:ln>
        </p:spPr>
        <p:txBody>
          <a:bodyPr lIns="0" tIns="0" rIns="0" bIns="0">
            <a:spAutoFit/>
          </a:bodyPr>
          <a:lstStyle/>
          <a:p>
            <a:pPr marL="342900" indent="-342900" defTabSz="457200" eaLnBrk="0" hangingPunct="0">
              <a:spcBef>
                <a:spcPct val="20000"/>
              </a:spcBef>
              <a:buFont typeface="Arial" charset="0"/>
              <a:buNone/>
              <a:defRPr/>
            </a:pPr>
            <a:r>
              <a:rPr lang="en-US" sz="1600" b="1" dirty="0">
                <a:solidFill>
                  <a:srgbClr val="0000FF"/>
                </a:solidFill>
                <a:latin typeface="+mj-lt"/>
              </a:rPr>
              <a:t>Donor &amp; HQ</a:t>
            </a:r>
          </a:p>
          <a:p>
            <a:pPr marL="342900" indent="-342900" defTabSz="457200" eaLnBrk="0" hangingPunct="0">
              <a:spcBef>
                <a:spcPct val="20000"/>
              </a:spcBef>
              <a:buFont typeface="Arial" charset="0"/>
              <a:buNone/>
              <a:defRPr/>
            </a:pPr>
            <a:r>
              <a:rPr lang="en-US" sz="1600" b="1" dirty="0">
                <a:solidFill>
                  <a:srgbClr val="0000FF"/>
                </a:solidFill>
                <a:latin typeface="+mj-lt"/>
              </a:rPr>
              <a:t> Facing</a:t>
            </a:r>
          </a:p>
        </p:txBody>
      </p:sp>
      <p:sp>
        <p:nvSpPr>
          <p:cNvPr id="30738" name="AcnBodyText_ID_531484"/>
          <p:cNvSpPr>
            <a:spLocks noChangeArrowheads="1"/>
          </p:cNvSpPr>
          <p:nvPr>
            <p:custDataLst>
              <p:tags r:id="rId8"/>
            </p:custDataLst>
          </p:nvPr>
        </p:nvSpPr>
        <p:spPr bwMode="gray">
          <a:xfrm>
            <a:off x="6494983" y="2622550"/>
            <a:ext cx="1749425" cy="492125"/>
          </a:xfrm>
          <a:prstGeom prst="rect">
            <a:avLst/>
          </a:prstGeom>
          <a:noFill/>
          <a:ln w="12700">
            <a:noFill/>
            <a:miter lim="800000"/>
            <a:headEnd/>
            <a:tailEnd/>
          </a:ln>
        </p:spPr>
        <p:txBody>
          <a:bodyPr lIns="0" tIns="0" rIns="0" bIns="0">
            <a:spAutoFit/>
          </a:bodyPr>
          <a:lstStyle/>
          <a:p>
            <a:pPr eaLnBrk="0" hangingPunct="0">
              <a:spcBef>
                <a:spcPct val="20000"/>
              </a:spcBef>
              <a:buFont typeface="Arial" charset="0"/>
              <a:buNone/>
              <a:defRPr/>
            </a:pPr>
            <a:r>
              <a:rPr lang="en-US" sz="1600" b="1" dirty="0">
                <a:solidFill>
                  <a:srgbClr val="FF0000"/>
                </a:solidFill>
                <a:latin typeface="+mj-lt"/>
              </a:rPr>
              <a:t>Beneficiary &amp; Field Facing</a:t>
            </a:r>
          </a:p>
        </p:txBody>
      </p:sp>
      <p:sp>
        <p:nvSpPr>
          <p:cNvPr id="253971" name="AutoShape 19"/>
          <p:cNvSpPr>
            <a:spLocks noChangeArrowheads="1"/>
          </p:cNvSpPr>
          <p:nvPr/>
        </p:nvSpPr>
        <p:spPr bwMode="auto">
          <a:xfrm rot="-5400000">
            <a:off x="4708227" y="1235075"/>
            <a:ext cx="381000" cy="381000"/>
          </a:xfrm>
          <a:prstGeom prst="leftArrow">
            <a:avLst>
              <a:gd name="adj1" fmla="val 50000"/>
              <a:gd name="adj2" fmla="val 25000"/>
            </a:avLst>
          </a:prstGeom>
          <a:solidFill>
            <a:srgbClr val="CC0000"/>
          </a:solidFill>
          <a:ln w="9525" algn="ctr">
            <a:noFill/>
            <a:miter lim="800000"/>
            <a:headEnd/>
            <a:tailEnd/>
          </a:ln>
        </p:spPr>
        <p:txBody>
          <a:bodyPr wrap="none" anchor="ctr"/>
          <a:lstStyle/>
          <a:p>
            <a:endParaRPr lang="en-US">
              <a:solidFill>
                <a:schemeClr val="tx1"/>
              </a:solidFill>
            </a:endParaRPr>
          </a:p>
        </p:txBody>
      </p:sp>
      <p:sp>
        <p:nvSpPr>
          <p:cNvPr id="253972" name="AcnBodyText_ID_531484"/>
          <p:cNvSpPr>
            <a:spLocks noChangeArrowheads="1"/>
          </p:cNvSpPr>
          <p:nvPr>
            <p:custDataLst>
              <p:tags r:id="rId9"/>
            </p:custDataLst>
          </p:nvPr>
        </p:nvSpPr>
        <p:spPr bwMode="gray">
          <a:xfrm>
            <a:off x="4178002" y="838200"/>
            <a:ext cx="1444625" cy="427038"/>
          </a:xfrm>
          <a:prstGeom prst="rect">
            <a:avLst/>
          </a:prstGeom>
          <a:noFill/>
          <a:ln w="12700">
            <a:noFill/>
            <a:miter lim="800000"/>
            <a:headEnd/>
            <a:tailEnd/>
          </a:ln>
        </p:spPr>
        <p:txBody>
          <a:bodyPr lIns="0" tIns="0" rIns="0" bIns="0">
            <a:spAutoFit/>
          </a:bodyPr>
          <a:lstStyle/>
          <a:p>
            <a:pPr algn="ctr" eaLnBrk="0" hangingPunct="0">
              <a:spcBef>
                <a:spcPct val="20000"/>
              </a:spcBef>
              <a:buFont typeface="Arial" charset="0"/>
              <a:buNone/>
            </a:pPr>
            <a:r>
              <a:rPr lang="en-US" sz="2800" b="1">
                <a:solidFill>
                  <a:srgbClr val="0000CC"/>
                </a:solidFill>
                <a:latin typeface="Calibri" pitchFamily="34" charset="0"/>
              </a:rPr>
              <a:t>Get in</a:t>
            </a:r>
          </a:p>
        </p:txBody>
      </p:sp>
      <p:sp>
        <p:nvSpPr>
          <p:cNvPr id="253973" name="AcnBodyText_ID_531484"/>
          <p:cNvSpPr>
            <a:spLocks noChangeArrowheads="1"/>
          </p:cNvSpPr>
          <p:nvPr>
            <p:custDataLst>
              <p:tags r:id="rId10"/>
            </p:custDataLst>
          </p:nvPr>
        </p:nvSpPr>
        <p:spPr bwMode="gray">
          <a:xfrm>
            <a:off x="4211960" y="6400800"/>
            <a:ext cx="1444625" cy="427038"/>
          </a:xfrm>
          <a:prstGeom prst="rect">
            <a:avLst/>
          </a:prstGeom>
          <a:noFill/>
          <a:ln w="12700">
            <a:noFill/>
            <a:miter lim="800000"/>
            <a:headEnd/>
            <a:tailEnd/>
          </a:ln>
        </p:spPr>
        <p:txBody>
          <a:bodyPr lIns="0" tIns="0" rIns="0" bIns="0">
            <a:spAutoFit/>
          </a:bodyPr>
          <a:lstStyle/>
          <a:p>
            <a:pPr algn="ctr" eaLnBrk="0" hangingPunct="0">
              <a:spcBef>
                <a:spcPct val="20000"/>
              </a:spcBef>
              <a:buFont typeface="Arial" charset="0"/>
              <a:buNone/>
            </a:pPr>
            <a:r>
              <a:rPr lang="en-US" sz="2800" b="1" dirty="0">
                <a:solidFill>
                  <a:srgbClr val="0000CC"/>
                </a:solidFill>
                <a:latin typeface="Calibri" pitchFamily="34" charset="0"/>
              </a:rPr>
              <a:t>Get out</a:t>
            </a:r>
          </a:p>
        </p:txBody>
      </p:sp>
      <p:sp>
        <p:nvSpPr>
          <p:cNvPr id="253974" name="AutoShape 22"/>
          <p:cNvSpPr>
            <a:spLocks noChangeArrowheads="1"/>
          </p:cNvSpPr>
          <p:nvPr/>
        </p:nvSpPr>
        <p:spPr bwMode="auto">
          <a:xfrm rot="-5400000">
            <a:off x="4708227" y="5715000"/>
            <a:ext cx="533400" cy="533400"/>
          </a:xfrm>
          <a:prstGeom prst="leftArrow">
            <a:avLst>
              <a:gd name="adj1" fmla="val 50000"/>
              <a:gd name="adj2" fmla="val 25000"/>
            </a:avLst>
          </a:prstGeom>
          <a:solidFill>
            <a:srgbClr val="CC0000"/>
          </a:solidFill>
          <a:ln w="9525" algn="ctr">
            <a:noFill/>
            <a:miter lim="800000"/>
            <a:headEnd/>
            <a:tailEnd/>
          </a:ln>
        </p:spPr>
        <p:txBody>
          <a:bodyPr wrap="none" anchor="ctr"/>
          <a:lstStyle/>
          <a:p>
            <a:endParaRPr lang="en-US"/>
          </a:p>
        </p:txBody>
      </p:sp>
      <p:sp>
        <p:nvSpPr>
          <p:cNvPr id="24" name="AutoShape 3"/>
          <p:cNvSpPr>
            <a:spLocks noChangeArrowheads="1"/>
          </p:cNvSpPr>
          <p:nvPr/>
        </p:nvSpPr>
        <p:spPr bwMode="gray">
          <a:xfrm>
            <a:off x="523603" y="1731987"/>
            <a:ext cx="808037" cy="4505325"/>
          </a:xfrm>
          <a:prstGeom prst="upArrow">
            <a:avLst>
              <a:gd name="adj1" fmla="val 50102"/>
              <a:gd name="adj2" fmla="val 75736"/>
            </a:avLst>
          </a:prstGeom>
          <a:solidFill>
            <a:srgbClr val="92D050"/>
          </a:solidFill>
          <a:ln w="9525" algn="ctr">
            <a:noFill/>
            <a:miter lim="800000"/>
            <a:headEnd/>
            <a:tailEnd/>
          </a:ln>
        </p:spPr>
        <p:txBody>
          <a:bodyPr wrap="none" lIns="72000" tIns="72000" rIns="72000" bIns="72000" anchor="ctr"/>
          <a:lstStyle/>
          <a:p>
            <a:pPr algn="ctr" eaLnBrk="0" hangingPunct="0">
              <a:spcBef>
                <a:spcPct val="20000"/>
              </a:spcBef>
              <a:buSzPct val="100000"/>
              <a:buFont typeface="Wingdings" pitchFamily="2" charset="2"/>
              <a:buNone/>
            </a:pPr>
            <a:endParaRPr lang="en-US" sz="900" b="1" dirty="0">
              <a:ea typeface="MS PGothic" charset="-128"/>
            </a:endParaRPr>
          </a:p>
        </p:txBody>
      </p:sp>
      <p:sp>
        <p:nvSpPr>
          <p:cNvPr id="25" name="AcnBodyText_ID_307207"/>
          <p:cNvSpPr>
            <a:spLocks noChangeArrowheads="1"/>
          </p:cNvSpPr>
          <p:nvPr>
            <p:custDataLst>
              <p:tags r:id="rId11"/>
            </p:custDataLst>
          </p:nvPr>
        </p:nvSpPr>
        <p:spPr bwMode="gray">
          <a:xfrm rot="-5400000">
            <a:off x="-637913" y="4132107"/>
            <a:ext cx="3122705" cy="223608"/>
          </a:xfrm>
          <a:prstGeom prst="rect">
            <a:avLst/>
          </a:prstGeom>
          <a:noFill/>
          <a:ln w="12700">
            <a:noFill/>
            <a:miter lim="800000"/>
            <a:headEnd/>
            <a:tailEnd/>
          </a:ln>
        </p:spPr>
        <p:txBody>
          <a:bodyPr wrap="square" lIns="0" tIns="0" rIns="0" bIns="0">
            <a:spAutoFit/>
          </a:bodyPr>
          <a:lstStyle/>
          <a:p>
            <a:pPr marL="342900" indent="-342900" eaLnBrk="0" hangingPunct="0">
              <a:spcBef>
                <a:spcPct val="20000"/>
              </a:spcBef>
            </a:pPr>
            <a:r>
              <a:rPr lang="en-US" sz="1400" b="1" dirty="0"/>
              <a:t>Increasing Impact for Beneficiaries</a:t>
            </a:r>
          </a:p>
        </p:txBody>
      </p:sp>
    </p:spTree>
    <p:extLst>
      <p:ext uri="{BB962C8B-B14F-4D97-AF65-F5344CB8AC3E}">
        <p14:creationId xmlns:p14="http://schemas.microsoft.com/office/powerpoint/2010/main" val="2186776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DEA3EBE-5FCD-4AD1-A0F5-F2121CEB40BB}" type="slidenum">
              <a:rPr lang="en-US" altLang="en-US"/>
              <a:pPr/>
              <a:t>16</a:t>
            </a:fld>
            <a:endParaRPr lang="en-US" altLang="en-US"/>
          </a:p>
        </p:txBody>
      </p:sp>
      <p:sp>
        <p:nvSpPr>
          <p:cNvPr id="996354" name="Rectangle 2"/>
          <p:cNvSpPr>
            <a:spLocks noGrp="1" noChangeArrowheads="1"/>
          </p:cNvSpPr>
          <p:nvPr>
            <p:ph type="title"/>
          </p:nvPr>
        </p:nvSpPr>
        <p:spPr/>
        <p:txBody>
          <a:bodyPr/>
          <a:lstStyle/>
          <a:p>
            <a:r>
              <a:rPr lang="en-US" altLang="en-US"/>
              <a:t>4. Positive Deviance</a:t>
            </a:r>
          </a:p>
        </p:txBody>
      </p:sp>
      <p:sp>
        <p:nvSpPr>
          <p:cNvPr id="996355" name="Rectangle 3"/>
          <p:cNvSpPr>
            <a:spLocks noGrp="1" noChangeArrowheads="1"/>
          </p:cNvSpPr>
          <p:nvPr>
            <p:ph type="body" idx="1"/>
          </p:nvPr>
        </p:nvSpPr>
        <p:spPr/>
        <p:txBody>
          <a:bodyPr/>
          <a:lstStyle/>
          <a:p>
            <a:pPr>
              <a:lnSpc>
                <a:spcPct val="90000"/>
              </a:lnSpc>
            </a:pPr>
            <a:r>
              <a:rPr lang="en-US" altLang="en-US" sz="2800"/>
              <a:t>Jerry Sternin’s work in Vietnam; finding the families that were thriving in malnourished cultures and replicating the successes by turning these “positive deviants” into teachers and examples for the community</a:t>
            </a:r>
          </a:p>
          <a:p>
            <a:pPr>
              <a:lnSpc>
                <a:spcPct val="90000"/>
              </a:lnSpc>
            </a:pPr>
            <a:r>
              <a:rPr lang="en-US" altLang="en-US" sz="2800"/>
              <a:t>See the </a:t>
            </a:r>
            <a:r>
              <a:rPr lang="en-US" altLang="en-US" sz="2800" i="1"/>
              <a:t>Fast Company</a:t>
            </a:r>
            <a:r>
              <a:rPr lang="en-US" altLang="en-US" sz="2800"/>
              <a:t> article on Jerry, here: </a:t>
            </a:r>
            <a:r>
              <a:rPr lang="en-US" altLang="en-US" sz="2400">
                <a:hlinkClick r:id="rId3"/>
              </a:rPr>
              <a:t>http://www.fastcompany.com/magazine/41/sternin.html</a:t>
            </a:r>
            <a:r>
              <a:rPr lang="en-US" altLang="en-US" sz="2400"/>
              <a:t> and </a:t>
            </a:r>
            <a:r>
              <a:rPr lang="en-US" altLang="en-US" sz="2800"/>
              <a:t>the </a:t>
            </a:r>
            <a:r>
              <a:rPr lang="en-US" altLang="en-US" sz="2800" i="1"/>
              <a:t>HBR</a:t>
            </a:r>
            <a:r>
              <a:rPr lang="en-US" altLang="en-US" sz="2800"/>
              <a:t> article, here: </a:t>
            </a:r>
            <a:r>
              <a:rPr lang="en-US" altLang="en-US" sz="2400">
                <a:hlinkClick r:id="rId4"/>
              </a:rPr>
              <a:t>http://harvardbusinessonline.hbsp.harvard.edu/hbsp/hbr/articles/article.jsp?ml_action=get-article&amp;articleID=F00101</a:t>
            </a:r>
            <a:r>
              <a:rPr lang="en-US" altLang="en-US" sz="2400"/>
              <a:t> </a:t>
            </a:r>
          </a:p>
          <a:p>
            <a:pPr>
              <a:lnSpc>
                <a:spcPct val="90000"/>
              </a:lnSpc>
            </a:pPr>
            <a:r>
              <a:rPr lang="en-US" altLang="en-US" sz="2800"/>
              <a:t>As you build your network, look for where the success stories are occurring: spotlight them!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114C3BE-4337-4875-B184-A3305A7D5137}" type="slidenum">
              <a:rPr lang="en-US" altLang="en-US"/>
              <a:pPr/>
              <a:t>17</a:t>
            </a:fld>
            <a:endParaRPr lang="en-US" altLang="en-US"/>
          </a:p>
        </p:txBody>
      </p:sp>
      <p:sp>
        <p:nvSpPr>
          <p:cNvPr id="998402" name="Rectangle 2"/>
          <p:cNvSpPr>
            <a:spLocks noGrp="1" noChangeArrowheads="1"/>
          </p:cNvSpPr>
          <p:nvPr>
            <p:ph type="title"/>
          </p:nvPr>
        </p:nvSpPr>
        <p:spPr/>
        <p:txBody>
          <a:bodyPr/>
          <a:lstStyle/>
          <a:p>
            <a:r>
              <a:rPr lang="en-US" altLang="en-US"/>
              <a:t>5. Communities care about social responsibility</a:t>
            </a:r>
          </a:p>
        </p:txBody>
      </p:sp>
      <p:sp>
        <p:nvSpPr>
          <p:cNvPr id="998403" name="Rectangle 3"/>
          <p:cNvSpPr>
            <a:spLocks noGrp="1" noChangeArrowheads="1"/>
          </p:cNvSpPr>
          <p:nvPr>
            <p:ph type="body" idx="1"/>
          </p:nvPr>
        </p:nvSpPr>
        <p:spPr/>
        <p:txBody>
          <a:bodyPr/>
          <a:lstStyle/>
          <a:p>
            <a:r>
              <a:rPr lang="en-US" altLang="en-US" sz="2800"/>
              <a:t>Some recent data:</a:t>
            </a:r>
          </a:p>
          <a:p>
            <a:pPr lvl="1"/>
            <a:r>
              <a:rPr lang="en-US" altLang="en-US" sz="2400"/>
              <a:t>WSJ report: survey of 1,800 13-to-25-year-olds</a:t>
            </a:r>
          </a:p>
          <a:p>
            <a:pPr lvl="2"/>
            <a:r>
              <a:rPr lang="en-US" altLang="en-US" sz="2000"/>
              <a:t>79% want to work for a company that cares about how it affects or contributes to society</a:t>
            </a:r>
          </a:p>
          <a:p>
            <a:pPr lvl="2"/>
            <a:r>
              <a:rPr lang="en-US" altLang="en-US" sz="2000"/>
              <a:t>64% said their employer's social and environmental activities inspire loyalty</a:t>
            </a:r>
          </a:p>
          <a:p>
            <a:pPr lvl="1"/>
            <a:r>
              <a:rPr lang="en-US" altLang="en-US" sz="2400"/>
              <a:t>One of top 3 questions asked by Microsoft applicants: What’s your social responsibility program?</a:t>
            </a:r>
          </a:p>
          <a:p>
            <a:pPr lvl="1"/>
            <a:r>
              <a:rPr lang="en-US" altLang="en-US" sz="2400"/>
              <a:t>50% of Tuck applicants who are accepted ask about the Allwin Initiative for Corporate Citizenship</a:t>
            </a:r>
          </a:p>
          <a:p>
            <a:r>
              <a:rPr lang="en-US" altLang="en-US" sz="2800"/>
              <a:t>What you do to support local nonprofits matters!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DD6ADEF-8F30-4EDF-8E02-950E14450F51}" type="slidenum">
              <a:rPr lang="en-US" altLang="en-US"/>
              <a:pPr/>
              <a:t>18</a:t>
            </a:fld>
            <a:endParaRPr lang="en-US" altLang="en-US"/>
          </a:p>
        </p:txBody>
      </p:sp>
      <p:sp>
        <p:nvSpPr>
          <p:cNvPr id="1000450" name="Rectangle 2"/>
          <p:cNvSpPr>
            <a:spLocks noGrp="1" noChangeArrowheads="1"/>
          </p:cNvSpPr>
          <p:nvPr>
            <p:ph type="title"/>
          </p:nvPr>
        </p:nvSpPr>
        <p:spPr/>
        <p:txBody>
          <a:bodyPr/>
          <a:lstStyle/>
          <a:p>
            <a:r>
              <a:rPr lang="en-US" altLang="en-US"/>
              <a:t>6. Don’t Bet Against the Network</a:t>
            </a:r>
          </a:p>
        </p:txBody>
      </p:sp>
      <p:sp>
        <p:nvSpPr>
          <p:cNvPr id="1000451" name="Rectangle 3"/>
          <p:cNvSpPr>
            <a:spLocks noGrp="1" noChangeArrowheads="1"/>
          </p:cNvSpPr>
          <p:nvPr>
            <p:ph type="body" idx="1"/>
          </p:nvPr>
        </p:nvSpPr>
        <p:spPr/>
        <p:txBody>
          <a:bodyPr/>
          <a:lstStyle/>
          <a:p>
            <a:pPr>
              <a:lnSpc>
                <a:spcPct val="90000"/>
              </a:lnSpc>
            </a:pPr>
            <a:r>
              <a:rPr lang="en-US" altLang="en-US" sz="2800"/>
              <a:t>The case of an ADSL line in Islamabad, Pakistan</a:t>
            </a:r>
          </a:p>
          <a:p>
            <a:pPr lvl="1">
              <a:lnSpc>
                <a:spcPct val="90000"/>
              </a:lnSpc>
            </a:pPr>
            <a:r>
              <a:rPr lang="en-US" altLang="en-US" sz="2400"/>
              <a:t>Went from $3,000/month for 128Kbps in 2003</a:t>
            </a:r>
          </a:p>
          <a:p>
            <a:pPr lvl="1">
              <a:lnSpc>
                <a:spcPct val="90000"/>
              </a:lnSpc>
            </a:pPr>
            <a:r>
              <a:rPr lang="en-US" altLang="en-US" sz="2400"/>
              <a:t>To $300/month for 256Kbps in 2004</a:t>
            </a:r>
          </a:p>
          <a:p>
            <a:pPr lvl="1">
              <a:lnSpc>
                <a:spcPct val="90000"/>
              </a:lnSpc>
            </a:pPr>
            <a:r>
              <a:rPr lang="en-US" altLang="en-US" sz="2400"/>
              <a:t>A factor to 20 increase in 12 months!</a:t>
            </a:r>
          </a:p>
          <a:p>
            <a:pPr>
              <a:lnSpc>
                <a:spcPct val="90000"/>
              </a:lnSpc>
            </a:pPr>
            <a:r>
              <a:rPr lang="en-US" altLang="en-US" sz="2800"/>
              <a:t>Conclusion: by the time it takes to work around the network shortfalls, the network will be where you need it to be</a:t>
            </a:r>
          </a:p>
          <a:p>
            <a:pPr>
              <a:lnSpc>
                <a:spcPct val="90000"/>
              </a:lnSpc>
            </a:pPr>
            <a:r>
              <a:rPr lang="en-US" altLang="en-US" sz="2800"/>
              <a:t>As Wayne Gretsky so eloquently said: you need to “play where the puck is going to be”</a:t>
            </a:r>
          </a:p>
          <a:p>
            <a:pPr>
              <a:lnSpc>
                <a:spcPct val="90000"/>
              </a:lnSpc>
            </a:pPr>
            <a:r>
              <a:rPr lang="en-US" altLang="en-US" sz="2800"/>
              <a:t>Stay the course: The broadband fiber network dream is the future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
          <p:cNvSpPr>
            <a:spLocks noGrp="1"/>
          </p:cNvSpPr>
          <p:nvPr>
            <p:ph type="sldNum" sz="quarter" idx="10"/>
          </p:nvPr>
        </p:nvSpPr>
        <p:spPr/>
        <p:txBody>
          <a:bodyPr/>
          <a:lstStyle/>
          <a:p>
            <a:fld id="{CAFD2EEE-1C24-44D1-8FBB-6674B9299E15}" type="slidenum">
              <a:rPr lang="en-US" altLang="en-US"/>
              <a:pPr/>
              <a:t>2</a:t>
            </a:fld>
            <a:endParaRPr lang="en-US" altLang="en-US"/>
          </a:p>
        </p:txBody>
      </p:sp>
      <p:sp>
        <p:nvSpPr>
          <p:cNvPr id="926724" name="Text Box 4"/>
          <p:cNvSpPr txBox="1">
            <a:spLocks noChangeArrowheads="1"/>
          </p:cNvSpPr>
          <p:nvPr/>
        </p:nvSpPr>
        <p:spPr bwMode="auto">
          <a:xfrm>
            <a:off x="1479550" y="1676400"/>
            <a:ext cx="6308725" cy="356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1"/>
                </a:solidFill>
              </a:rPr>
              <a:t>I never had a slice of bread,</a:t>
            </a:r>
          </a:p>
          <a:p>
            <a:r>
              <a:rPr lang="en-US" altLang="en-US">
                <a:solidFill>
                  <a:schemeClr val="tx1"/>
                </a:solidFill>
              </a:rPr>
              <a:t>Particularly large and wide,</a:t>
            </a:r>
          </a:p>
          <a:p>
            <a:r>
              <a:rPr lang="en-US" altLang="en-US">
                <a:solidFill>
                  <a:schemeClr val="tx1"/>
                </a:solidFill>
              </a:rPr>
              <a:t>That did not fall upon the floor,</a:t>
            </a:r>
          </a:p>
          <a:p>
            <a:r>
              <a:rPr lang="en-US" altLang="en-US">
                <a:solidFill>
                  <a:schemeClr val="tx1"/>
                </a:solidFill>
              </a:rPr>
              <a:t>And always on the buttered side</a:t>
            </a:r>
            <a:r>
              <a:rPr lang="en-US" altLang="en-US" sz="2000">
                <a:solidFill>
                  <a:schemeClr val="tx1"/>
                </a:solidFill>
              </a:rPr>
              <a:t>.</a:t>
            </a:r>
            <a:r>
              <a:rPr lang="en-US" altLang="en-US" sz="2000">
                <a:solidFill>
                  <a:schemeClr val="tx1"/>
                </a:solidFill>
                <a:hlinkClick r:id="rId3"/>
              </a:rPr>
              <a:t>[1]</a:t>
            </a:r>
            <a:endParaRPr lang="en-US" altLang="en-US" sz="2000">
              <a:solidFill>
                <a:schemeClr val="tx1"/>
              </a:solidFill>
            </a:endParaRPr>
          </a:p>
          <a:p>
            <a:endParaRPr lang="en-US" altLang="en-US" sz="2000">
              <a:solidFill>
                <a:schemeClr val="tx1"/>
              </a:solidFill>
            </a:endParaRPr>
          </a:p>
          <a:p>
            <a:endParaRPr lang="en-US" altLang="en-US" sz="2000">
              <a:solidFill>
                <a:schemeClr val="tx1"/>
              </a:solidFill>
            </a:endParaRPr>
          </a:p>
          <a:p>
            <a:endParaRPr lang="en-US" altLang="en-US" sz="2000">
              <a:solidFill>
                <a:schemeClr val="tx1"/>
              </a:solidFill>
            </a:endParaRPr>
          </a:p>
          <a:p>
            <a:endParaRPr lang="en-US" altLang="en-US" sz="2000">
              <a:solidFill>
                <a:schemeClr val="tx1"/>
              </a:solidFill>
            </a:endParaRPr>
          </a:p>
          <a:p>
            <a:r>
              <a:rPr lang="en-US" altLang="en-US" sz="2000" i="1">
                <a:solidFill>
                  <a:schemeClr val="tx1"/>
                </a:solidFill>
              </a:rPr>
              <a:t>[1] Huron Reflector (Nov. 23, 1841)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1619672" y="2276872"/>
            <a:ext cx="6336704" cy="864096"/>
          </a:xfrm>
          <a:prstGeom prst="roundRect">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1619672" y="4077072"/>
            <a:ext cx="6336704" cy="864096"/>
          </a:xfrm>
          <a:prstGeom prst="roundRect">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1619672" y="5733256"/>
            <a:ext cx="6336704" cy="864096"/>
          </a:xfrm>
          <a:prstGeom prst="roundRect">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a:off x="971600" y="4797152"/>
            <a:ext cx="6408712" cy="1440160"/>
          </a:xfrm>
          <a:prstGeom prst="rightArrow">
            <a:avLst>
              <a:gd name="adj1" fmla="val 50000"/>
              <a:gd name="adj2" fmla="val 50858"/>
            </a:avLst>
          </a:prstGeom>
          <a:solidFill>
            <a:schemeClr val="tx2">
              <a:lumMod val="60000"/>
              <a:lumOff val="4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Arrow 33"/>
          <p:cNvSpPr/>
          <p:nvPr/>
        </p:nvSpPr>
        <p:spPr>
          <a:xfrm>
            <a:off x="971600" y="3068960"/>
            <a:ext cx="6408712" cy="1440160"/>
          </a:xfrm>
          <a:prstGeom prst="rightArrow">
            <a:avLst>
              <a:gd name="adj1" fmla="val 50000"/>
              <a:gd name="adj2" fmla="val 50858"/>
            </a:avLst>
          </a:prstGeom>
          <a:solidFill>
            <a:schemeClr val="accent1">
              <a:lumMod val="75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Arrow 32"/>
          <p:cNvSpPr/>
          <p:nvPr/>
        </p:nvSpPr>
        <p:spPr>
          <a:xfrm>
            <a:off x="1043608" y="1340768"/>
            <a:ext cx="6408712" cy="1440160"/>
          </a:xfrm>
          <a:prstGeom prst="rightArrow">
            <a:avLst>
              <a:gd name="adj1" fmla="val 50000"/>
              <a:gd name="adj2" fmla="val 50858"/>
            </a:avLst>
          </a:prstGeom>
          <a:solidFill>
            <a:schemeClr val="accent4">
              <a:lumMod val="50000"/>
            </a:schemeClr>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The Problem of Unintended Consequences</a:t>
            </a:r>
          </a:p>
        </p:txBody>
      </p:sp>
      <p:sp>
        <p:nvSpPr>
          <p:cNvPr id="5" name="TextBox 4"/>
          <p:cNvSpPr txBox="1"/>
          <p:nvPr/>
        </p:nvSpPr>
        <p:spPr>
          <a:xfrm>
            <a:off x="1259632" y="1825660"/>
            <a:ext cx="5904656" cy="523220"/>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US" sz="2800" dirty="0">
                <a:solidFill>
                  <a:schemeClr val="bg1"/>
                </a:solidFill>
              </a:rPr>
              <a:t>Higher participation </a:t>
            </a:r>
          </a:p>
        </p:txBody>
      </p:sp>
      <p:sp>
        <p:nvSpPr>
          <p:cNvPr id="17" name="TextBox 16"/>
          <p:cNvSpPr txBox="1"/>
          <p:nvPr/>
        </p:nvSpPr>
        <p:spPr>
          <a:xfrm>
            <a:off x="1691680" y="2545740"/>
            <a:ext cx="5688632" cy="461665"/>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pPr marL="234950" indent="-234950"/>
            <a:r>
              <a:rPr lang="en-US" sz="2400" dirty="0"/>
              <a:t>Untimely decision-making</a:t>
            </a:r>
          </a:p>
        </p:txBody>
      </p:sp>
      <p:sp>
        <p:nvSpPr>
          <p:cNvPr id="22" name="TextBox 21"/>
          <p:cNvSpPr txBox="1"/>
          <p:nvPr/>
        </p:nvSpPr>
        <p:spPr>
          <a:xfrm>
            <a:off x="1331640" y="3553852"/>
            <a:ext cx="5904656" cy="523220"/>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US" sz="2800" dirty="0">
                <a:solidFill>
                  <a:schemeClr val="bg1"/>
                </a:solidFill>
              </a:rPr>
              <a:t>Increased demand for fast data</a:t>
            </a:r>
          </a:p>
        </p:txBody>
      </p:sp>
      <p:sp>
        <p:nvSpPr>
          <p:cNvPr id="23" name="TextBox 22"/>
          <p:cNvSpPr txBox="1"/>
          <p:nvPr/>
        </p:nvSpPr>
        <p:spPr>
          <a:xfrm>
            <a:off x="1763688" y="4293096"/>
            <a:ext cx="6120680" cy="461665"/>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pPr marL="234950" indent="-234950"/>
            <a:r>
              <a:rPr lang="en-US" sz="2400" dirty="0"/>
              <a:t>More work responding to HQ than for Field</a:t>
            </a:r>
          </a:p>
        </p:txBody>
      </p:sp>
      <p:sp>
        <p:nvSpPr>
          <p:cNvPr id="28" name="TextBox 27"/>
          <p:cNvSpPr txBox="1"/>
          <p:nvPr/>
        </p:nvSpPr>
        <p:spPr>
          <a:xfrm>
            <a:off x="1907704" y="6002124"/>
            <a:ext cx="5688632" cy="461665"/>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pPr marL="234950" indent="-234950"/>
            <a:r>
              <a:rPr lang="en-US" sz="2400" dirty="0">
                <a:sym typeface="Wingdings"/>
              </a:rPr>
              <a:t>Cannot read all the daily email</a:t>
            </a:r>
            <a:endParaRPr lang="en-US" sz="2400" dirty="0"/>
          </a:p>
        </p:txBody>
      </p:sp>
      <p:sp>
        <p:nvSpPr>
          <p:cNvPr id="27" name="TextBox 26"/>
          <p:cNvSpPr txBox="1"/>
          <p:nvPr/>
        </p:nvSpPr>
        <p:spPr>
          <a:xfrm>
            <a:off x="1259632" y="4797152"/>
            <a:ext cx="6192688" cy="954107"/>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endParaRPr lang="en-US" sz="2800" dirty="0"/>
          </a:p>
          <a:p>
            <a:r>
              <a:rPr lang="en-US" sz="2800" dirty="0">
                <a:solidFill>
                  <a:schemeClr val="bg1"/>
                </a:solidFill>
              </a:rPr>
              <a:t>Faster communication with email </a:t>
            </a:r>
          </a:p>
        </p:txBody>
      </p:sp>
      <p:sp>
        <p:nvSpPr>
          <p:cNvPr id="15" name="Slide Number Placeholder 2"/>
          <p:cNvSpPr txBox="1">
            <a:spLocks/>
          </p:cNvSpPr>
          <p:nvPr/>
        </p:nvSpPr>
        <p:spPr>
          <a:xfrm>
            <a:off x="7772400" y="6248400"/>
            <a:ext cx="1219200" cy="476250"/>
          </a:xfrm>
          <a:prstGeom prst="rect">
            <a:avLst/>
          </a:prstGeo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BBEE195-3372-4109-8B3F-1F80207D2C02}" type="slidenum">
              <a:rPr kumimoji="0" lang="en-US" sz="12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chemeClr val="tx1"/>
              </a:solidFill>
              <a:effectLst/>
              <a:uLnTx/>
              <a:uFillTx/>
              <a:latin typeface="Arial" charset="0"/>
              <a:ea typeface="+mn-ea"/>
              <a:cs typeface="Arial" charset="0"/>
            </a:endParaRPr>
          </a:p>
        </p:txBody>
      </p:sp>
    </p:spTree>
    <p:extLst>
      <p:ext uri="{BB962C8B-B14F-4D97-AF65-F5344CB8AC3E}">
        <p14:creationId xmlns:p14="http://schemas.microsoft.com/office/powerpoint/2010/main" val="3396601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rPr>
              <a:t>The Problem of Unintended Consequences</a:t>
            </a:r>
            <a:endParaRPr lang="en-GB" dirty="0"/>
          </a:p>
        </p:txBody>
      </p:sp>
      <p:sp>
        <p:nvSpPr>
          <p:cNvPr id="3" name="Content Placeholder 2"/>
          <p:cNvSpPr>
            <a:spLocks noGrp="1"/>
          </p:cNvSpPr>
          <p:nvPr>
            <p:ph idx="1"/>
          </p:nvPr>
        </p:nvSpPr>
        <p:spPr/>
        <p:txBody>
          <a:bodyPr/>
          <a:lstStyle/>
          <a:p>
            <a:r>
              <a:rPr lang="en-GB" sz="2400" dirty="0">
                <a:latin typeface="Calibri" panose="020F0502020204030204" pitchFamily="34" charset="0"/>
              </a:rPr>
              <a:t>Perhaps a footnote in this paradigm is the adage that even the best intentions can go astray.  When a disaster occurs, people of compassion want to know what they can do to help.  Some give money, some time and others lend their talents.  The technology community is no exception.  With the proliferation of free tools and a virtual community, it is possible for IT savvy people to help without leaving their desks.</a:t>
            </a:r>
          </a:p>
          <a:p>
            <a:r>
              <a:rPr lang="en-GB" sz="2400" dirty="0">
                <a:latin typeface="Calibri" panose="020F0502020204030204" pitchFamily="34" charset="0"/>
              </a:rPr>
              <a:t>As one would expect, we all believe in the potential of technology applied to disaster response.  And there has been an explosion of technology and data over the past few years.  </a:t>
            </a:r>
          </a:p>
          <a:p>
            <a:r>
              <a:rPr lang="en-GB" sz="2400" dirty="0">
                <a:latin typeface="Calibri" panose="020F0502020204030204" pitchFamily="34" charset="0"/>
              </a:rPr>
              <a:t>Now we are hearing the message that we are drowning in data and need help sorting it out.  It is as if the cry from those on the front lines is “don’t give us something we can’t use!”</a:t>
            </a:r>
          </a:p>
        </p:txBody>
      </p:sp>
      <p:sp>
        <p:nvSpPr>
          <p:cNvPr id="4" name="Slide Number Placeholder 3"/>
          <p:cNvSpPr>
            <a:spLocks noGrp="1"/>
          </p:cNvSpPr>
          <p:nvPr>
            <p:ph type="sldNum" sz="quarter" idx="10"/>
          </p:nvPr>
        </p:nvSpPr>
        <p:spPr/>
        <p:txBody>
          <a:bodyPr/>
          <a:lstStyle/>
          <a:p>
            <a:fld id="{C3D91EEB-21A7-4562-9029-FD3F90FF2F69}" type="slidenum">
              <a:rPr lang="en-US" altLang="en-US" smtClean="0"/>
              <a:pPr/>
              <a:t>4</a:t>
            </a:fld>
            <a:endParaRPr lang="en-US" altLang="en-US"/>
          </a:p>
        </p:txBody>
      </p:sp>
    </p:spTree>
    <p:extLst>
      <p:ext uri="{BB962C8B-B14F-4D97-AF65-F5344CB8AC3E}">
        <p14:creationId xmlns:p14="http://schemas.microsoft.com/office/powerpoint/2010/main" val="191547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rPr>
              <a:t>The Problem of Unintended Consequences </a:t>
            </a:r>
            <a:r>
              <a:rPr lang="en-GB" sz="2400" i="1" dirty="0">
                <a:latin typeface="Calibri" panose="020F0502020204030204" pitchFamily="34" charset="0"/>
              </a:rPr>
              <a:t>(Cont.)</a:t>
            </a:r>
            <a:endParaRPr lang="en-GB" dirty="0"/>
          </a:p>
        </p:txBody>
      </p:sp>
      <p:sp>
        <p:nvSpPr>
          <p:cNvPr id="3" name="Content Placeholder 2"/>
          <p:cNvSpPr>
            <a:spLocks noGrp="1"/>
          </p:cNvSpPr>
          <p:nvPr>
            <p:ph idx="1"/>
          </p:nvPr>
        </p:nvSpPr>
        <p:spPr/>
        <p:txBody>
          <a:bodyPr/>
          <a:lstStyle/>
          <a:p>
            <a:r>
              <a:rPr lang="en-GB" sz="2400" dirty="0">
                <a:latin typeface="Calibri" panose="020F0502020204030204" pitchFamily="34" charset="0"/>
              </a:rPr>
              <a:t>It has led some to question whether the information that is being so readily provided on crowd-sourced maps, burgeoning text messages, and ubiquitous email is </a:t>
            </a:r>
            <a:r>
              <a:rPr lang="en-GB" sz="2400" i="1" dirty="0">
                <a:latin typeface="Calibri" panose="020F0502020204030204" pitchFamily="34" charset="0"/>
              </a:rPr>
              <a:t>actionable:</a:t>
            </a:r>
            <a:r>
              <a:rPr lang="en-GB" sz="2400" dirty="0">
                <a:latin typeface="Calibri" panose="020F0502020204030204" pitchFamily="34" charset="0"/>
              </a:rPr>
              <a:t> can we discern the most important information and act on it? </a:t>
            </a:r>
          </a:p>
          <a:p>
            <a:r>
              <a:rPr lang="en-GB" sz="2400" dirty="0">
                <a:latin typeface="Calibri" panose="020F0502020204030204" pitchFamily="34" charset="0"/>
              </a:rPr>
              <a:t>In the world of growing information, we need to be able to separate the interesting from the useful.  This may be a noble assignment for our crowd-sourcing colleagues to undertake.</a:t>
            </a:r>
          </a:p>
          <a:p>
            <a:endParaRPr lang="en-GB" sz="2400" dirty="0"/>
          </a:p>
        </p:txBody>
      </p:sp>
      <p:sp>
        <p:nvSpPr>
          <p:cNvPr id="4" name="Slide Number Placeholder 3"/>
          <p:cNvSpPr>
            <a:spLocks noGrp="1"/>
          </p:cNvSpPr>
          <p:nvPr>
            <p:ph type="sldNum" sz="quarter" idx="10"/>
          </p:nvPr>
        </p:nvSpPr>
        <p:spPr/>
        <p:txBody>
          <a:bodyPr/>
          <a:lstStyle/>
          <a:p>
            <a:fld id="{C3D91EEB-21A7-4562-9029-FD3F90FF2F69}" type="slidenum">
              <a:rPr lang="en-US" altLang="en-US" smtClean="0"/>
              <a:pPr/>
              <a:t>5</a:t>
            </a:fld>
            <a:endParaRPr lang="en-US" altLang="en-US"/>
          </a:p>
        </p:txBody>
      </p:sp>
    </p:spTree>
    <p:extLst>
      <p:ext uri="{BB962C8B-B14F-4D97-AF65-F5344CB8AC3E}">
        <p14:creationId xmlns:p14="http://schemas.microsoft.com/office/powerpoint/2010/main" val="18871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r>
              <a:rPr lang="en-US" altLang="en-US" dirty="0"/>
              <a:t> </a:t>
            </a:r>
          </a:p>
        </p:txBody>
      </p:sp>
      <p:sp>
        <p:nvSpPr>
          <p:cNvPr id="87044" name="Rectangle 4"/>
          <p:cNvSpPr>
            <a:spLocks noGrp="1"/>
          </p:cNvSpPr>
          <p:nvPr>
            <p:ph type="title"/>
          </p:nvPr>
        </p:nvSpPr>
        <p:spPr>
          <a:xfrm>
            <a:off x="381000" y="-76200"/>
            <a:ext cx="8534400" cy="914400"/>
          </a:xfrm>
        </p:spPr>
        <p:txBody>
          <a:bodyPr/>
          <a:lstStyle/>
          <a:p>
            <a:r>
              <a:rPr lang="en-US" altLang="en-US" dirty="0">
                <a:ea typeface="ＭＳ Ｐゴシック" panose="020B0600070205080204" pitchFamily="34" charset="-128"/>
              </a:rPr>
              <a:t>Cracking the Walnut</a:t>
            </a:r>
          </a:p>
        </p:txBody>
      </p:sp>
      <p:sp>
        <p:nvSpPr>
          <p:cNvPr id="87045" name="Text Box 5"/>
          <p:cNvSpPr txBox="1">
            <a:spLocks noChangeArrowheads="1"/>
          </p:cNvSpPr>
          <p:nvPr/>
        </p:nvSpPr>
        <p:spPr bwMode="auto">
          <a:xfrm>
            <a:off x="1977148" y="5780643"/>
            <a:ext cx="53421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sz="1800" dirty="0">
                <a:hlinkClick r:id="rId3"/>
              </a:rPr>
              <a:t>https://www.youtube.com/watch?v=uR7gIdATgDU</a:t>
            </a:r>
            <a:endParaRPr lang="en-US" altLang="en-US" sz="1800" dirty="0"/>
          </a:p>
        </p:txBody>
      </p:sp>
      <p:pic>
        <p:nvPicPr>
          <p:cNvPr id="8704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792" y="1828800"/>
            <a:ext cx="4214813" cy="337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1"/>
          <p:cNvSpPr>
            <a:spLocks noGrp="1"/>
          </p:cNvSpPr>
          <p:nvPr>
            <p:ph type="sldNum" sz="quarter" idx="10"/>
          </p:nvPr>
        </p:nvSpPr>
        <p:spPr>
          <a:xfrm>
            <a:off x="7772400" y="6248400"/>
            <a:ext cx="1219200" cy="476250"/>
          </a:xfrm>
        </p:spPr>
        <p:txBody>
          <a:bodyPr/>
          <a:lstStyle/>
          <a:p>
            <a:fld id="{94F5BED7-15F1-4931-AE49-1CA923A80FF3}" type="slidenum">
              <a:rPr lang="en-US" altLang="en-US"/>
              <a:pPr/>
              <a:t>6</a:t>
            </a:fld>
            <a:endParaRPr lang="en-US" altLang="en-US"/>
          </a:p>
        </p:txBody>
      </p:sp>
    </p:spTree>
    <p:extLst>
      <p:ext uri="{BB962C8B-B14F-4D97-AF65-F5344CB8AC3E}">
        <p14:creationId xmlns:p14="http://schemas.microsoft.com/office/powerpoint/2010/main" val="96812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1"/>
          </p:nvPr>
        </p:nvSpPr>
        <p:spPr/>
        <p:txBody>
          <a:bodyPr/>
          <a:lstStyle/>
          <a:p>
            <a:r>
              <a:rPr lang="en-US" altLang="en-US" dirty="0"/>
              <a:t> </a:t>
            </a:r>
          </a:p>
        </p:txBody>
      </p:sp>
      <p:sp>
        <p:nvSpPr>
          <p:cNvPr id="122882" name="Rectangle 2"/>
          <p:cNvSpPr>
            <a:spLocks noGrp="1"/>
          </p:cNvSpPr>
          <p:nvPr>
            <p:ph type="title"/>
          </p:nvPr>
        </p:nvSpPr>
        <p:spPr/>
        <p:txBody>
          <a:bodyPr/>
          <a:lstStyle/>
          <a:p>
            <a:r>
              <a:rPr lang="en-US" altLang="en-US">
                <a:ea typeface="ＭＳ Ｐゴシック" panose="020B0600070205080204" pitchFamily="34" charset="-128"/>
              </a:rPr>
              <a:t>What’s going on in this story?</a:t>
            </a:r>
          </a:p>
        </p:txBody>
      </p:sp>
      <p:sp>
        <p:nvSpPr>
          <p:cNvPr id="122883" name="Rectangle 3"/>
          <p:cNvSpPr>
            <a:spLocks noGrp="1"/>
          </p:cNvSpPr>
          <p:nvPr>
            <p:ph type="body" idx="1"/>
          </p:nvPr>
        </p:nvSpPr>
        <p:spPr>
          <a:xfrm>
            <a:off x="457200" y="1295400"/>
            <a:ext cx="8229600" cy="4830763"/>
          </a:xfrm>
        </p:spPr>
        <p:txBody>
          <a:bodyPr/>
          <a:lstStyle/>
          <a:p>
            <a:pPr marL="609600" indent="-609600">
              <a:lnSpc>
                <a:spcPct val="90000"/>
              </a:lnSpc>
            </a:pPr>
            <a:r>
              <a:rPr lang="en-GB" sz="2400" dirty="0"/>
              <a:t>The obvious: You got to have goals and opportunity</a:t>
            </a:r>
          </a:p>
          <a:p>
            <a:pPr marL="609600" indent="-609600">
              <a:lnSpc>
                <a:spcPct val="90000"/>
              </a:lnSpc>
            </a:pPr>
            <a:r>
              <a:rPr lang="en-US" altLang="en-US" sz="2400" dirty="0">
                <a:ea typeface="ＭＳ Ｐゴシック" panose="020B0600070205080204" pitchFamily="34" charset="-128"/>
              </a:rPr>
              <a:t>First tries usually don't work; but there are opportunities for adjustment </a:t>
            </a:r>
            <a:r>
              <a:rPr lang="en-US" altLang="en-US" sz="2000" i="1" dirty="0">
                <a:ea typeface="ＭＳ Ｐゴシック" panose="020B0600070205080204" pitchFamily="34" charset="-128"/>
              </a:rPr>
              <a:t>(The value of pilots, and ant-like industriousness) </a:t>
            </a:r>
          </a:p>
          <a:p>
            <a:pPr marL="609600" indent="-609600">
              <a:lnSpc>
                <a:spcPct val="90000"/>
              </a:lnSpc>
            </a:pPr>
            <a:r>
              <a:rPr lang="en-US" altLang="en-US" sz="2400" dirty="0">
                <a:ea typeface="ＭＳ Ｐゴシック" panose="020B0600070205080204" pitchFamily="34" charset="-128"/>
              </a:rPr>
              <a:t>The try-try-again team approach produces learning; it may also produce results. </a:t>
            </a:r>
            <a:r>
              <a:rPr lang="en-US" altLang="en-US" sz="2000" i="1" dirty="0">
                <a:ea typeface="ＭＳ Ｐゴシック" panose="020B0600070205080204" pitchFamily="34" charset="-128"/>
              </a:rPr>
              <a:t>(Don't forget one for the other.)</a:t>
            </a:r>
          </a:p>
          <a:p>
            <a:pPr marL="609600" indent="-609600">
              <a:lnSpc>
                <a:spcPct val="90000"/>
              </a:lnSpc>
            </a:pPr>
            <a:r>
              <a:rPr lang="en-US" altLang="en-US" sz="2400" dirty="0">
                <a:ea typeface="ＭＳ Ｐゴシック" panose="020B0600070205080204" pitchFamily="34" charset="-128"/>
              </a:rPr>
              <a:t>All the process, planning and measurements don't get you to your results; playing the game does</a:t>
            </a:r>
          </a:p>
          <a:p>
            <a:pPr marL="609600" indent="-609600">
              <a:lnSpc>
                <a:spcPct val="90000"/>
              </a:lnSpc>
            </a:pPr>
            <a:r>
              <a:rPr lang="en-US" altLang="en-US" sz="2400" dirty="0">
                <a:ea typeface="ＭＳ Ｐゴシック" panose="020B0600070205080204" pitchFamily="34" charset="-128"/>
              </a:rPr>
              <a:t>Setting your sights higher sometimes produces something closer to the outcome intended</a:t>
            </a:r>
          </a:p>
          <a:p>
            <a:pPr marL="609600" indent="-609600">
              <a:lnSpc>
                <a:spcPct val="90000"/>
              </a:lnSpc>
            </a:pPr>
            <a:r>
              <a:rPr lang="en-US" altLang="en-US" sz="2400" dirty="0">
                <a:ea typeface="ＭＳ Ｐゴシック" panose="020B0600070205080204" pitchFamily="34" charset="-128"/>
              </a:rPr>
              <a:t>Even in success, there are usually unintended consequences; life, like worms, is what happens when you're making other plans.</a:t>
            </a:r>
          </a:p>
        </p:txBody>
      </p:sp>
      <p:sp>
        <p:nvSpPr>
          <p:cNvPr id="5" name="Slide Number Placeholder 1"/>
          <p:cNvSpPr>
            <a:spLocks noGrp="1"/>
          </p:cNvSpPr>
          <p:nvPr>
            <p:ph type="sldNum" sz="quarter" idx="10"/>
          </p:nvPr>
        </p:nvSpPr>
        <p:spPr>
          <a:xfrm>
            <a:off x="7772400" y="6248400"/>
            <a:ext cx="1219200" cy="476250"/>
          </a:xfrm>
        </p:spPr>
        <p:txBody>
          <a:bodyPr/>
          <a:lstStyle/>
          <a:p>
            <a:fld id="{94F5BED7-15F1-4931-AE49-1CA923A80FF3}" type="slidenum">
              <a:rPr lang="en-US" altLang="en-US"/>
              <a:pPr/>
              <a:t>7</a:t>
            </a:fld>
            <a:endParaRPr lang="en-US" altLang="en-US"/>
          </a:p>
        </p:txBody>
      </p:sp>
    </p:spTree>
    <p:extLst>
      <p:ext uri="{BB962C8B-B14F-4D97-AF65-F5344CB8AC3E}">
        <p14:creationId xmlns:p14="http://schemas.microsoft.com/office/powerpoint/2010/main" val="1306027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1"/>
          </p:nvPr>
        </p:nvSpPr>
        <p:spPr/>
        <p:txBody>
          <a:bodyPr/>
          <a:lstStyle/>
          <a:p>
            <a:r>
              <a:rPr lang="en-US" altLang="en-US" dirty="0"/>
              <a:t> </a:t>
            </a:r>
          </a:p>
        </p:txBody>
      </p:sp>
      <p:sp>
        <p:nvSpPr>
          <p:cNvPr id="129026" name="Rectangle 2"/>
          <p:cNvSpPr>
            <a:spLocks noGrp="1"/>
          </p:cNvSpPr>
          <p:nvPr>
            <p:ph type="title"/>
          </p:nvPr>
        </p:nvSpPr>
        <p:spPr/>
        <p:txBody>
          <a:bodyPr/>
          <a:lstStyle/>
          <a:p>
            <a:r>
              <a:rPr lang="en-US" altLang="en-US" dirty="0">
                <a:ea typeface="ＭＳ Ｐゴシック" panose="020B0600070205080204" pitchFamily="34" charset="-128"/>
              </a:rPr>
              <a:t>What’s going on in this story? </a:t>
            </a:r>
            <a:r>
              <a:rPr lang="en-US" altLang="en-US" sz="2400" i="1" dirty="0">
                <a:ea typeface="ＭＳ Ｐゴシック" panose="020B0600070205080204" pitchFamily="34" charset="-128"/>
              </a:rPr>
              <a:t>(cont.)</a:t>
            </a:r>
            <a:endParaRPr lang="en-US" altLang="en-US" i="1" dirty="0">
              <a:ea typeface="ＭＳ Ｐゴシック" panose="020B0600070205080204" pitchFamily="34" charset="-128"/>
            </a:endParaRPr>
          </a:p>
        </p:txBody>
      </p:sp>
      <p:sp>
        <p:nvSpPr>
          <p:cNvPr id="129027" name="Rectangle 3"/>
          <p:cNvSpPr>
            <a:spLocks noGrp="1"/>
          </p:cNvSpPr>
          <p:nvPr>
            <p:ph type="body" idx="1"/>
          </p:nvPr>
        </p:nvSpPr>
        <p:spPr>
          <a:xfrm>
            <a:off x="457200" y="1295400"/>
            <a:ext cx="8229600" cy="4830763"/>
          </a:xfrm>
        </p:spPr>
        <p:txBody>
          <a:bodyPr/>
          <a:lstStyle/>
          <a:p>
            <a:pPr marL="288925" indent="-288925">
              <a:lnSpc>
                <a:spcPct val="80000"/>
              </a:lnSpc>
            </a:pPr>
            <a:r>
              <a:rPr lang="en-US" altLang="en-US" sz="2400" dirty="0">
                <a:ea typeface="ＭＳ Ｐゴシック" panose="020B0600070205080204" pitchFamily="34" charset="-128"/>
              </a:rPr>
              <a:t>All the process, planning and measurements don't get you to your results; playing the game does</a:t>
            </a:r>
          </a:p>
          <a:p>
            <a:pPr marL="288925" indent="-288925">
              <a:lnSpc>
                <a:spcPct val="80000"/>
              </a:lnSpc>
            </a:pPr>
            <a:r>
              <a:rPr lang="en-US" altLang="en-US" sz="2400" dirty="0">
                <a:ea typeface="ＭＳ Ｐゴシック" panose="020B0600070205080204" pitchFamily="34" charset="-128"/>
              </a:rPr>
              <a:t>Only some of the ants take a crack at the nut; not everyone has to play on the team for all to win (assuming the worm sits out the game)</a:t>
            </a:r>
          </a:p>
          <a:p>
            <a:pPr marL="288925" indent="-288925">
              <a:lnSpc>
                <a:spcPct val="80000"/>
              </a:lnSpc>
            </a:pPr>
            <a:r>
              <a:rPr lang="en-US" altLang="en-US" sz="2400" dirty="0">
                <a:ea typeface="ＭＳ Ｐゴシック" panose="020B0600070205080204" pitchFamily="34" charset="-128"/>
              </a:rPr>
              <a:t>The coach doesn't carry the ball, but sometimes takes a fall </a:t>
            </a:r>
            <a:r>
              <a:rPr lang="en-US" altLang="en-US" sz="2000" i="1" dirty="0">
                <a:ea typeface="ＭＳ Ｐゴシック" panose="020B0600070205080204" pitchFamily="34" charset="-128"/>
              </a:rPr>
              <a:t>(or ride)</a:t>
            </a:r>
            <a:r>
              <a:rPr lang="en-US" altLang="en-US" sz="2400" dirty="0">
                <a:ea typeface="ＭＳ Ｐゴシック" panose="020B0600070205080204" pitchFamily="34" charset="-128"/>
              </a:rPr>
              <a:t> for the team. </a:t>
            </a:r>
          </a:p>
        </p:txBody>
      </p:sp>
    </p:spTree>
    <p:extLst>
      <p:ext uri="{BB962C8B-B14F-4D97-AF65-F5344CB8AC3E}">
        <p14:creationId xmlns:p14="http://schemas.microsoft.com/office/powerpoint/2010/main" val="781325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4586BC8-3AC2-4C64-92F5-05C97852496C}" type="slidenum">
              <a:rPr lang="en-US" altLang="en-US"/>
              <a:pPr/>
              <a:t>9</a:t>
            </a:fld>
            <a:endParaRPr lang="en-US" altLang="en-US"/>
          </a:p>
        </p:txBody>
      </p:sp>
      <p:sp>
        <p:nvSpPr>
          <p:cNvPr id="1025026" name="Rectangle 2"/>
          <p:cNvSpPr>
            <a:spLocks noGrp="1" noChangeArrowheads="1"/>
          </p:cNvSpPr>
          <p:nvPr>
            <p:ph type="title"/>
          </p:nvPr>
        </p:nvSpPr>
        <p:spPr/>
        <p:txBody>
          <a:bodyPr/>
          <a:lstStyle/>
          <a:p>
            <a:r>
              <a:rPr lang="en-US" altLang="en-US" dirty="0"/>
              <a:t>Five Take-Aways</a:t>
            </a:r>
          </a:p>
        </p:txBody>
      </p:sp>
      <p:sp>
        <p:nvSpPr>
          <p:cNvPr id="1025027" name="Rectangle 3"/>
          <p:cNvSpPr>
            <a:spLocks noGrp="1" noChangeArrowheads="1"/>
          </p:cNvSpPr>
          <p:nvPr>
            <p:ph type="body" idx="1"/>
          </p:nvPr>
        </p:nvSpPr>
        <p:spPr/>
        <p:txBody>
          <a:bodyPr/>
          <a:lstStyle/>
          <a:p>
            <a:pPr marL="533400" indent="-533400">
              <a:buFontTx/>
              <a:buAutoNum type="arabicParenR"/>
            </a:pPr>
            <a:r>
              <a:rPr lang="en-US" altLang="en-US" dirty="0"/>
              <a:t>Productivity rises and falls with too much of a good thing</a:t>
            </a:r>
          </a:p>
          <a:p>
            <a:pPr marL="533400" indent="-533400">
              <a:buFontTx/>
              <a:buAutoNum type="arabicParenR"/>
            </a:pPr>
            <a:r>
              <a:rPr lang="en-US" altLang="en-US" dirty="0"/>
              <a:t>Decision-making time rises as participation rises</a:t>
            </a:r>
          </a:p>
          <a:p>
            <a:pPr marL="533400" indent="-533400">
              <a:buFontTx/>
              <a:buAutoNum type="arabicParenR"/>
            </a:pPr>
            <a:r>
              <a:rPr lang="en-US" altLang="en-US" dirty="0"/>
              <a:t>More data can cause information overload</a:t>
            </a:r>
          </a:p>
          <a:p>
            <a:pPr marL="533400" indent="-533400">
              <a:buFontTx/>
              <a:buAutoNum type="arabicParenR"/>
            </a:pPr>
            <a:r>
              <a:rPr lang="en-US" altLang="en-US" dirty="0"/>
              <a:t>More data can shift time for fieldwork to time for HQ (and grantor) reports</a:t>
            </a:r>
          </a:p>
          <a:p>
            <a:pPr marL="533400" indent="-533400">
              <a:buFontTx/>
              <a:buAutoNum type="arabicParenR"/>
            </a:pPr>
            <a:r>
              <a:rPr lang="en-US" altLang="en-US" dirty="0"/>
              <a:t>Life is what happens when you’re making other plans (J. Lennon)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BodyText"/>
  <p:tag name="DATE" val="1/13/2009 1:01:20 PM"/>
</p:tagLst>
</file>

<file path=ppt/tags/tag10.xml><?xml version="1.0" encoding="utf-8"?>
<p:tagLst xmlns:a="http://schemas.openxmlformats.org/drawingml/2006/main" xmlns:r="http://schemas.openxmlformats.org/officeDocument/2006/relationships" xmlns:p="http://schemas.openxmlformats.org/presentationml/2006/main">
  <p:tag name="STYLE" val="AcnBodyText"/>
  <p:tag name="DATE" val="1/13/2009 1:11:24 PM"/>
</p:tagLst>
</file>

<file path=ppt/tags/tag11.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12.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13.xml><?xml version="1.0" encoding="utf-8"?>
<p:tagLst xmlns:a="http://schemas.openxmlformats.org/drawingml/2006/main" xmlns:r="http://schemas.openxmlformats.org/officeDocument/2006/relationships" xmlns:p="http://schemas.openxmlformats.org/presentationml/2006/main">
  <p:tag name="STYLE" val="AcnBodyText"/>
  <p:tag name="DATE" val="1/13/2009 1:01:20 PM"/>
</p:tagLst>
</file>

<file path=ppt/tags/tag14.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15.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16.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17.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18.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19.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2.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20.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21.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22.xml><?xml version="1.0" encoding="utf-8"?>
<p:tagLst xmlns:a="http://schemas.openxmlformats.org/drawingml/2006/main" xmlns:r="http://schemas.openxmlformats.org/officeDocument/2006/relationships" xmlns:p="http://schemas.openxmlformats.org/presentationml/2006/main">
  <p:tag name="STYLE" val="AcnBodyText"/>
  <p:tag name="DATE" val="1/13/2009 1:01:20 PM"/>
</p:tagLst>
</file>

<file path=ppt/tags/tag23.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24.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25.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26.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27.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28.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29.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3.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30.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31.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32.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33.xml><?xml version="1.0" encoding="utf-8"?>
<p:tagLst xmlns:a="http://schemas.openxmlformats.org/drawingml/2006/main" xmlns:r="http://schemas.openxmlformats.org/officeDocument/2006/relationships" xmlns:p="http://schemas.openxmlformats.org/presentationml/2006/main">
  <p:tag name="STYLE" val="AcnBodyText"/>
  <p:tag name="DATE" val="1/13/2009 1:01:20 PM"/>
</p:tagLst>
</file>

<file path=ppt/tags/tag4.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5.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6.xml><?xml version="1.0" encoding="utf-8"?>
<p:tagLst xmlns:a="http://schemas.openxmlformats.org/drawingml/2006/main" xmlns:r="http://schemas.openxmlformats.org/officeDocument/2006/relationships" xmlns:p="http://schemas.openxmlformats.org/presentationml/2006/main">
  <p:tag name="STYLE" val="AcnBodyText"/>
  <p:tag name="DATE" val="1/13/2009 1:11:24 PM"/>
</p:tagLst>
</file>

<file path=ppt/tags/tag7.xml><?xml version="1.0" encoding="utf-8"?>
<p:tagLst xmlns:a="http://schemas.openxmlformats.org/drawingml/2006/main" xmlns:r="http://schemas.openxmlformats.org/officeDocument/2006/relationships" xmlns:p="http://schemas.openxmlformats.org/presentationml/2006/main">
  <p:tag name="STYLE" val="AcnBodyText"/>
  <p:tag name="DATE" val="1/13/2009 1:11:24 PM"/>
</p:tagLst>
</file>

<file path=ppt/tags/tag8.xml><?xml version="1.0" encoding="utf-8"?>
<p:tagLst xmlns:a="http://schemas.openxmlformats.org/drawingml/2006/main" xmlns:r="http://schemas.openxmlformats.org/officeDocument/2006/relationships" xmlns:p="http://schemas.openxmlformats.org/presentationml/2006/main">
  <p:tag name="STYLE" val="AcnBodyText"/>
  <p:tag name="DATE" val="1/13/2009 1:11:24 PM"/>
</p:tagLst>
</file>

<file path=ppt/tags/tag9.xml><?xml version="1.0" encoding="utf-8"?>
<p:tagLst xmlns:a="http://schemas.openxmlformats.org/drawingml/2006/main" xmlns:r="http://schemas.openxmlformats.org/officeDocument/2006/relationships" xmlns:p="http://schemas.openxmlformats.org/presentationml/2006/main">
  <p:tag name="STYLE" val="AcnBodyText"/>
  <p:tag name="DATE" val="1/13/2009 1:11:24 PM"/>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bg1"/>
            </a:solidFill>
            <a:effectLst/>
            <a:latin typeface="GillSans"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bg1"/>
            </a:solidFill>
            <a:effectLst/>
            <a:latin typeface="GillSans"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8227</TotalTime>
  <Words>1331</Words>
  <Application>Microsoft Office PowerPoint</Application>
  <PresentationFormat>On-screen Show (4:3)</PresentationFormat>
  <Paragraphs>179</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Gill Sans MT</vt:lpstr>
      <vt:lpstr>GillSans</vt:lpstr>
      <vt:lpstr>Wingdings</vt:lpstr>
      <vt:lpstr>Default Design</vt:lpstr>
      <vt:lpstr>The Law of Unintended Consequences  How good intentions sometimes run amok</vt:lpstr>
      <vt:lpstr>PowerPoint Presentation</vt:lpstr>
      <vt:lpstr>The Problem of Unintended Consequences</vt:lpstr>
      <vt:lpstr>The Problem of Unintended Consequences</vt:lpstr>
      <vt:lpstr>The Problem of Unintended Consequences (Cont.)</vt:lpstr>
      <vt:lpstr>Cracking the Walnut</vt:lpstr>
      <vt:lpstr>What’s going on in this story?</vt:lpstr>
      <vt:lpstr>What’s going on in this story? (cont.)</vt:lpstr>
      <vt:lpstr>Five Take-Aways</vt:lpstr>
      <vt:lpstr>Questions? ehapp@savechildren.org</vt:lpstr>
      <vt:lpstr>Appendices</vt:lpstr>
      <vt:lpstr>1.  A Strategic Framework</vt:lpstr>
      <vt:lpstr>Save the Children IT Strategy at a Glance  </vt:lpstr>
      <vt:lpstr>Moving the IT Agenda Up the Pyramid</vt:lpstr>
      <vt:lpstr>We Need to Push the Pyramid at Both Ends</vt:lpstr>
      <vt:lpstr>4. Positive Deviance</vt:lpstr>
      <vt:lpstr>5. Communities care about social responsibility</vt:lpstr>
      <vt:lpstr>6. Don’t Bet Against the Network</vt:lpstr>
    </vt:vector>
  </TitlesOfParts>
  <Company>Save the Children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Trends in Technology IS Strategic Perspective for the 2008-2012 Plan </dc:title>
  <dc:creator>ehapp</dc:creator>
  <cp:lastModifiedBy>Edward Happ</cp:lastModifiedBy>
  <cp:revision>262</cp:revision>
  <dcterms:created xsi:type="dcterms:W3CDTF">2006-08-08T19:38:00Z</dcterms:created>
  <dcterms:modified xsi:type="dcterms:W3CDTF">2021-07-16T16:36:12Z</dcterms:modified>
</cp:coreProperties>
</file>