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  <p:sldMasterId id="2147483673" r:id="rId4"/>
    <p:sldMasterId id="2147483700" r:id="rId5"/>
  </p:sldMasterIdLst>
  <p:notesMasterIdLst>
    <p:notesMasterId r:id="rId26"/>
  </p:notesMasterIdLst>
  <p:handoutMasterIdLst>
    <p:handoutMasterId r:id="rId27"/>
  </p:handoutMasterIdLst>
  <p:sldIdLst>
    <p:sldId id="257" r:id="rId6"/>
    <p:sldId id="1168" r:id="rId7"/>
    <p:sldId id="1180" r:id="rId8"/>
    <p:sldId id="1078" r:id="rId9"/>
    <p:sldId id="1181" r:id="rId10"/>
    <p:sldId id="1170" r:id="rId11"/>
    <p:sldId id="1190" r:id="rId12"/>
    <p:sldId id="1171" r:id="rId13"/>
    <p:sldId id="1172" r:id="rId14"/>
    <p:sldId id="1194" r:id="rId15"/>
    <p:sldId id="1196" r:id="rId16"/>
    <p:sldId id="1187" r:id="rId17"/>
    <p:sldId id="1188" r:id="rId18"/>
    <p:sldId id="1173" r:id="rId19"/>
    <p:sldId id="1178" r:id="rId20"/>
    <p:sldId id="1179" r:id="rId21"/>
    <p:sldId id="1079" r:id="rId22"/>
    <p:sldId id="1191" r:id="rId23"/>
    <p:sldId id="1145" r:id="rId24"/>
    <p:sldId id="745" r:id="rId25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 Happ" initials="EH" lastIdx="2" clrIdx="0">
    <p:extLst>
      <p:ext uri="{19B8F6BF-5375-455C-9EA6-DF929625EA0E}">
        <p15:presenceInfo xmlns:p15="http://schemas.microsoft.com/office/powerpoint/2012/main" userId="a6d0240114684d7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E0F"/>
    <a:srgbClr val="FE860E"/>
    <a:srgbClr val="FF9900"/>
    <a:srgbClr val="FF0000"/>
    <a:srgbClr val="FFCC00"/>
    <a:srgbClr val="068427"/>
    <a:srgbClr val="DDDDDD"/>
    <a:srgbClr val="FFFF00"/>
    <a:srgbClr val="48E4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6" autoAdjust="0"/>
    <p:restoredTop sz="89629" autoAdjust="0"/>
  </p:normalViewPr>
  <p:slideViewPr>
    <p:cSldViewPr>
      <p:cViewPr varScale="1">
        <p:scale>
          <a:sx n="145" d="100"/>
          <a:sy n="145" d="100"/>
        </p:scale>
        <p:origin x="11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9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41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1EA4A7-4D10-489B-A8CF-09848A5546D6}" type="doc">
      <dgm:prSet loTypeId="urn:microsoft.com/office/officeart/2005/8/layout/chevron1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61BAF8D-460E-4B27-B01D-1594E2D958C4}">
      <dgm:prSet phldrT="[Text]" custT="1"/>
      <dgm:spPr/>
      <dgm:t>
        <a:bodyPr/>
        <a:lstStyle/>
        <a:p>
          <a:r>
            <a:rPr lang="en-US" sz="1600" dirty="0" smtClean="0"/>
            <a:t>IT Manager, Wall Street</a:t>
          </a:r>
          <a:endParaRPr lang="en-US" sz="1600" dirty="0"/>
        </a:p>
      </dgm:t>
    </dgm:pt>
    <dgm:pt modelId="{08DC85B1-4305-4B21-8E0E-9B6F963D6DBE}" type="parTrans" cxnId="{83AF56B8-7F51-4809-8FFB-6B203878935E}">
      <dgm:prSet/>
      <dgm:spPr/>
      <dgm:t>
        <a:bodyPr/>
        <a:lstStyle/>
        <a:p>
          <a:endParaRPr lang="en-US" sz="1600"/>
        </a:p>
      </dgm:t>
    </dgm:pt>
    <dgm:pt modelId="{235FF5C1-89A2-4092-8E45-F7A7E7C584C1}" type="sibTrans" cxnId="{83AF56B8-7F51-4809-8FFB-6B203878935E}">
      <dgm:prSet/>
      <dgm:spPr/>
      <dgm:t>
        <a:bodyPr/>
        <a:lstStyle/>
        <a:p>
          <a:endParaRPr lang="en-US" sz="1600"/>
        </a:p>
      </dgm:t>
    </dgm:pt>
    <dgm:pt modelId="{407A5B0A-03EA-4838-B522-DC72EC754436}">
      <dgm:prSet custT="1"/>
      <dgm:spPr/>
      <dgm:t>
        <a:bodyPr/>
        <a:lstStyle/>
        <a:p>
          <a:r>
            <a:rPr lang="en-US" sz="1600" dirty="0" smtClean="0"/>
            <a:t>Consulting Partner</a:t>
          </a:r>
          <a:endParaRPr lang="en-US" sz="1600" dirty="0"/>
        </a:p>
      </dgm:t>
    </dgm:pt>
    <dgm:pt modelId="{5CCB78C6-C814-4D20-9359-43DCF0E8403D}" type="parTrans" cxnId="{9081CCE6-53E0-43B7-B7E7-BC893A22970D}">
      <dgm:prSet/>
      <dgm:spPr/>
      <dgm:t>
        <a:bodyPr/>
        <a:lstStyle/>
        <a:p>
          <a:endParaRPr lang="en-US" sz="1600"/>
        </a:p>
      </dgm:t>
    </dgm:pt>
    <dgm:pt modelId="{56730CD5-DFA5-46D9-9857-5ACE27C3D819}" type="sibTrans" cxnId="{9081CCE6-53E0-43B7-B7E7-BC893A22970D}">
      <dgm:prSet/>
      <dgm:spPr/>
      <dgm:t>
        <a:bodyPr/>
        <a:lstStyle/>
        <a:p>
          <a:endParaRPr lang="en-US" sz="1600"/>
        </a:p>
      </dgm:t>
    </dgm:pt>
    <dgm:pt modelId="{CAFD6127-4268-43EB-9AC7-054471320CED}">
      <dgm:prSet custT="1"/>
      <dgm:spPr/>
      <dgm:t>
        <a:bodyPr/>
        <a:lstStyle/>
        <a:p>
          <a:r>
            <a:rPr lang="en-US" sz="1600" dirty="0" smtClean="0"/>
            <a:t>Global CIO</a:t>
          </a:r>
          <a:endParaRPr lang="en-US" sz="1600" dirty="0"/>
        </a:p>
      </dgm:t>
    </dgm:pt>
    <dgm:pt modelId="{2D31940E-6F48-41DC-86F4-BD5245E2C530}" type="parTrans" cxnId="{C8F8494A-FF6C-4238-B4EB-062E02148A38}">
      <dgm:prSet/>
      <dgm:spPr/>
      <dgm:t>
        <a:bodyPr/>
        <a:lstStyle/>
        <a:p>
          <a:endParaRPr lang="en-US" sz="1600"/>
        </a:p>
      </dgm:t>
    </dgm:pt>
    <dgm:pt modelId="{806730D8-E738-4B61-80C9-E76EC30B5856}" type="sibTrans" cxnId="{C8F8494A-FF6C-4238-B4EB-062E02148A38}">
      <dgm:prSet/>
      <dgm:spPr/>
      <dgm:t>
        <a:bodyPr/>
        <a:lstStyle/>
        <a:p>
          <a:endParaRPr lang="en-US" sz="1600"/>
        </a:p>
      </dgm:t>
    </dgm:pt>
    <dgm:pt modelId="{25ECB964-D576-4A28-970B-D607C061B0F9}">
      <dgm:prSet custT="1"/>
      <dgm:spPr/>
      <dgm:t>
        <a:bodyPr/>
        <a:lstStyle/>
        <a:p>
          <a:r>
            <a:rPr lang="en-US" sz="1600" dirty="0" smtClean="0"/>
            <a:t>Teacher/ Researcher</a:t>
          </a:r>
          <a:endParaRPr lang="en-US" sz="1600" dirty="0"/>
        </a:p>
      </dgm:t>
    </dgm:pt>
    <dgm:pt modelId="{EB0D4685-791D-47C9-9864-4C0F44B739EA}" type="parTrans" cxnId="{13088BB0-471A-48CF-B258-13E2954E7C47}">
      <dgm:prSet/>
      <dgm:spPr/>
      <dgm:t>
        <a:bodyPr/>
        <a:lstStyle/>
        <a:p>
          <a:endParaRPr lang="en-US" sz="1600"/>
        </a:p>
      </dgm:t>
    </dgm:pt>
    <dgm:pt modelId="{09111C9A-90A6-4EF0-9F54-A58B09BA1CC1}" type="sibTrans" cxnId="{13088BB0-471A-48CF-B258-13E2954E7C47}">
      <dgm:prSet/>
      <dgm:spPr/>
      <dgm:t>
        <a:bodyPr/>
        <a:lstStyle/>
        <a:p>
          <a:endParaRPr lang="en-US" sz="1600"/>
        </a:p>
      </dgm:t>
    </dgm:pt>
    <dgm:pt modelId="{12B449EB-1368-4785-9EF3-A7D0E82A9CA8}">
      <dgm:prSet custT="1"/>
      <dgm:spPr/>
      <dgm:t>
        <a:bodyPr/>
        <a:lstStyle/>
        <a:p>
          <a:r>
            <a:rPr lang="en-US" sz="1600" dirty="0" smtClean="0"/>
            <a:t>Writer</a:t>
          </a:r>
        </a:p>
        <a:p>
          <a:r>
            <a:rPr lang="en-US" sz="1600" dirty="0" smtClean="0"/>
            <a:t>Oenophile</a:t>
          </a:r>
          <a:endParaRPr lang="en-US" sz="1600" dirty="0"/>
        </a:p>
      </dgm:t>
    </dgm:pt>
    <dgm:pt modelId="{1522DC95-3F2C-424B-84A0-6E3EF6D5A27E}" type="parTrans" cxnId="{155CBBED-BBF3-4C1C-B142-EBB34524C7D0}">
      <dgm:prSet/>
      <dgm:spPr/>
      <dgm:t>
        <a:bodyPr/>
        <a:lstStyle/>
        <a:p>
          <a:endParaRPr lang="en-US" sz="1600"/>
        </a:p>
      </dgm:t>
    </dgm:pt>
    <dgm:pt modelId="{7338B6D8-6EA1-4569-89B9-526A6A402698}" type="sibTrans" cxnId="{155CBBED-BBF3-4C1C-B142-EBB34524C7D0}">
      <dgm:prSet/>
      <dgm:spPr/>
      <dgm:t>
        <a:bodyPr/>
        <a:lstStyle/>
        <a:p>
          <a:endParaRPr lang="en-US" sz="1600"/>
        </a:p>
      </dgm:t>
    </dgm:pt>
    <dgm:pt modelId="{4A07A777-DF40-45F8-905B-0D77E488BBB9}" type="pres">
      <dgm:prSet presAssocID="{EC1EA4A7-4D10-489B-A8CF-09848A5546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C1A775-8508-41F4-B18A-293C3DD407D0}" type="pres">
      <dgm:prSet presAssocID="{561BAF8D-460E-4B27-B01D-1594E2D958C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876C9-5726-4EEF-B58C-D75CF1E4CE11}" type="pres">
      <dgm:prSet presAssocID="{235FF5C1-89A2-4092-8E45-F7A7E7C584C1}" presName="parTxOnlySpace" presStyleCnt="0"/>
      <dgm:spPr/>
    </dgm:pt>
    <dgm:pt modelId="{C9DB3F02-2F8F-4F73-B48F-131C1AA79B9C}" type="pres">
      <dgm:prSet presAssocID="{407A5B0A-03EA-4838-B522-DC72EC754436}" presName="parTxOnly" presStyleLbl="node1" presStyleIdx="1" presStyleCnt="5" custLinFactNeighborX="-19026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2D3865-F6E4-4394-9D10-F5CACF829FC2}" type="pres">
      <dgm:prSet presAssocID="{56730CD5-DFA5-46D9-9857-5ACE27C3D819}" presName="parTxOnlySpace" presStyleCnt="0"/>
      <dgm:spPr/>
    </dgm:pt>
    <dgm:pt modelId="{04666B5C-3FEB-4F8F-8B94-7110A647C9F6}" type="pres">
      <dgm:prSet presAssocID="{CAFD6127-4268-43EB-9AC7-054471320CED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8C77E-A5D5-495A-9DF0-663F911F516A}" type="pres">
      <dgm:prSet presAssocID="{806730D8-E738-4B61-80C9-E76EC30B5856}" presName="parTxOnlySpace" presStyleCnt="0"/>
      <dgm:spPr/>
    </dgm:pt>
    <dgm:pt modelId="{3A784884-27E2-4D49-AADA-B78D34AD6574}" type="pres">
      <dgm:prSet presAssocID="{25ECB964-D576-4A28-970B-D607C061B0F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AF386-FB07-4428-977C-384632E93788}" type="pres">
      <dgm:prSet presAssocID="{09111C9A-90A6-4EF0-9F54-A58B09BA1CC1}" presName="parTxOnlySpace" presStyleCnt="0"/>
      <dgm:spPr/>
    </dgm:pt>
    <dgm:pt modelId="{F66DFECE-E23E-4E6C-8FA1-7B84382B7F0E}" type="pres">
      <dgm:prSet presAssocID="{12B449EB-1368-4785-9EF3-A7D0E82A9CA8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357A01-F8D8-4536-89D7-A5E09FD474A1}" type="presOf" srcId="{561BAF8D-460E-4B27-B01D-1594E2D958C4}" destId="{5FC1A775-8508-41F4-B18A-293C3DD407D0}" srcOrd="0" destOrd="0" presId="urn:microsoft.com/office/officeart/2005/8/layout/chevron1"/>
    <dgm:cxn modelId="{9081CCE6-53E0-43B7-B7E7-BC893A22970D}" srcId="{EC1EA4A7-4D10-489B-A8CF-09848A5546D6}" destId="{407A5B0A-03EA-4838-B522-DC72EC754436}" srcOrd="1" destOrd="0" parTransId="{5CCB78C6-C814-4D20-9359-43DCF0E8403D}" sibTransId="{56730CD5-DFA5-46D9-9857-5ACE27C3D819}"/>
    <dgm:cxn modelId="{C8F8494A-FF6C-4238-B4EB-062E02148A38}" srcId="{EC1EA4A7-4D10-489B-A8CF-09848A5546D6}" destId="{CAFD6127-4268-43EB-9AC7-054471320CED}" srcOrd="2" destOrd="0" parTransId="{2D31940E-6F48-41DC-86F4-BD5245E2C530}" sibTransId="{806730D8-E738-4B61-80C9-E76EC30B5856}"/>
    <dgm:cxn modelId="{83AF56B8-7F51-4809-8FFB-6B203878935E}" srcId="{EC1EA4A7-4D10-489B-A8CF-09848A5546D6}" destId="{561BAF8D-460E-4B27-B01D-1594E2D958C4}" srcOrd="0" destOrd="0" parTransId="{08DC85B1-4305-4B21-8E0E-9B6F963D6DBE}" sibTransId="{235FF5C1-89A2-4092-8E45-F7A7E7C584C1}"/>
    <dgm:cxn modelId="{7239F4C7-3408-4812-8171-7F3307518776}" type="presOf" srcId="{EC1EA4A7-4D10-489B-A8CF-09848A5546D6}" destId="{4A07A777-DF40-45F8-905B-0D77E488BBB9}" srcOrd="0" destOrd="0" presId="urn:microsoft.com/office/officeart/2005/8/layout/chevron1"/>
    <dgm:cxn modelId="{7D9A8ED3-7482-4FAF-A198-D586B7114E43}" type="presOf" srcId="{407A5B0A-03EA-4838-B522-DC72EC754436}" destId="{C9DB3F02-2F8F-4F73-B48F-131C1AA79B9C}" srcOrd="0" destOrd="0" presId="urn:microsoft.com/office/officeart/2005/8/layout/chevron1"/>
    <dgm:cxn modelId="{2058CEA2-1314-4F1D-9595-1F6654414C70}" type="presOf" srcId="{12B449EB-1368-4785-9EF3-A7D0E82A9CA8}" destId="{F66DFECE-E23E-4E6C-8FA1-7B84382B7F0E}" srcOrd="0" destOrd="0" presId="urn:microsoft.com/office/officeart/2005/8/layout/chevron1"/>
    <dgm:cxn modelId="{155CBBED-BBF3-4C1C-B142-EBB34524C7D0}" srcId="{EC1EA4A7-4D10-489B-A8CF-09848A5546D6}" destId="{12B449EB-1368-4785-9EF3-A7D0E82A9CA8}" srcOrd="4" destOrd="0" parTransId="{1522DC95-3F2C-424B-84A0-6E3EF6D5A27E}" sibTransId="{7338B6D8-6EA1-4569-89B9-526A6A402698}"/>
    <dgm:cxn modelId="{71E347A5-BB4A-48EA-8B39-AE5FC39FB8FB}" type="presOf" srcId="{CAFD6127-4268-43EB-9AC7-054471320CED}" destId="{04666B5C-3FEB-4F8F-8B94-7110A647C9F6}" srcOrd="0" destOrd="0" presId="urn:microsoft.com/office/officeart/2005/8/layout/chevron1"/>
    <dgm:cxn modelId="{13088BB0-471A-48CF-B258-13E2954E7C47}" srcId="{EC1EA4A7-4D10-489B-A8CF-09848A5546D6}" destId="{25ECB964-D576-4A28-970B-D607C061B0F9}" srcOrd="3" destOrd="0" parTransId="{EB0D4685-791D-47C9-9864-4C0F44B739EA}" sibTransId="{09111C9A-90A6-4EF0-9F54-A58B09BA1CC1}"/>
    <dgm:cxn modelId="{7E550924-4F83-4FDD-A789-1F22C4E6D0DB}" type="presOf" srcId="{25ECB964-D576-4A28-970B-D607C061B0F9}" destId="{3A784884-27E2-4D49-AADA-B78D34AD6574}" srcOrd="0" destOrd="0" presId="urn:microsoft.com/office/officeart/2005/8/layout/chevron1"/>
    <dgm:cxn modelId="{572D93E9-AF7F-4FC2-919E-F2676AF6FB96}" type="presParOf" srcId="{4A07A777-DF40-45F8-905B-0D77E488BBB9}" destId="{5FC1A775-8508-41F4-B18A-293C3DD407D0}" srcOrd="0" destOrd="0" presId="urn:microsoft.com/office/officeart/2005/8/layout/chevron1"/>
    <dgm:cxn modelId="{BFA7ABB9-7AA7-483C-9D4F-DDF675D8EDCC}" type="presParOf" srcId="{4A07A777-DF40-45F8-905B-0D77E488BBB9}" destId="{AF8876C9-5726-4EEF-B58C-D75CF1E4CE11}" srcOrd="1" destOrd="0" presId="urn:microsoft.com/office/officeart/2005/8/layout/chevron1"/>
    <dgm:cxn modelId="{00656BF6-3F33-4F6C-AA8F-9FC50BF20C5A}" type="presParOf" srcId="{4A07A777-DF40-45F8-905B-0D77E488BBB9}" destId="{C9DB3F02-2F8F-4F73-B48F-131C1AA79B9C}" srcOrd="2" destOrd="0" presId="urn:microsoft.com/office/officeart/2005/8/layout/chevron1"/>
    <dgm:cxn modelId="{BFCEAA7A-524E-4EF2-BF0C-56DBFEB366F9}" type="presParOf" srcId="{4A07A777-DF40-45F8-905B-0D77E488BBB9}" destId="{242D3865-F6E4-4394-9D10-F5CACF829FC2}" srcOrd="3" destOrd="0" presId="urn:microsoft.com/office/officeart/2005/8/layout/chevron1"/>
    <dgm:cxn modelId="{66082D93-7DEC-4B6F-A5B5-E7D334F9B8F7}" type="presParOf" srcId="{4A07A777-DF40-45F8-905B-0D77E488BBB9}" destId="{04666B5C-3FEB-4F8F-8B94-7110A647C9F6}" srcOrd="4" destOrd="0" presId="urn:microsoft.com/office/officeart/2005/8/layout/chevron1"/>
    <dgm:cxn modelId="{1F5BCB63-046B-4791-9A76-69F6F1DB790E}" type="presParOf" srcId="{4A07A777-DF40-45F8-905B-0D77E488BBB9}" destId="{83C8C77E-A5D5-495A-9DF0-663F911F516A}" srcOrd="5" destOrd="0" presId="urn:microsoft.com/office/officeart/2005/8/layout/chevron1"/>
    <dgm:cxn modelId="{9B0F1F02-8AED-4F63-9CA2-19CD4E8638C9}" type="presParOf" srcId="{4A07A777-DF40-45F8-905B-0D77E488BBB9}" destId="{3A784884-27E2-4D49-AADA-B78D34AD6574}" srcOrd="6" destOrd="0" presId="urn:microsoft.com/office/officeart/2005/8/layout/chevron1"/>
    <dgm:cxn modelId="{784A7B33-75EF-420A-B495-8A26F6311DB3}" type="presParOf" srcId="{4A07A777-DF40-45F8-905B-0D77E488BBB9}" destId="{66BAF386-FB07-4428-977C-384632E93788}" srcOrd="7" destOrd="0" presId="urn:microsoft.com/office/officeart/2005/8/layout/chevron1"/>
    <dgm:cxn modelId="{A93DB4B5-7A25-441D-AC0A-0EC15A037515}" type="presParOf" srcId="{4A07A777-DF40-45F8-905B-0D77E488BBB9}" destId="{F66DFECE-E23E-4E6C-8FA1-7B84382B7F0E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1A775-8508-41F4-B18A-293C3DD407D0}">
      <dsp:nvSpPr>
        <dsp:cNvPr id="0" name=""/>
        <dsp:cNvSpPr/>
      </dsp:nvSpPr>
      <dsp:spPr>
        <a:xfrm>
          <a:off x="2109" y="1656489"/>
          <a:ext cx="1877552" cy="751020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IT Manager, Wall Street</a:t>
          </a:r>
          <a:endParaRPr lang="en-US" sz="1600" kern="1200" dirty="0"/>
        </a:p>
      </dsp:txBody>
      <dsp:txXfrm>
        <a:off x="377619" y="1656489"/>
        <a:ext cx="1126532" cy="751020"/>
      </dsp:txXfrm>
    </dsp:sp>
    <dsp:sp modelId="{C9DB3F02-2F8F-4F73-B48F-131C1AA79B9C}">
      <dsp:nvSpPr>
        <dsp:cNvPr id="0" name=""/>
        <dsp:cNvSpPr/>
      </dsp:nvSpPr>
      <dsp:spPr>
        <a:xfrm>
          <a:off x="1656184" y="1656489"/>
          <a:ext cx="1877552" cy="751020"/>
        </a:xfrm>
        <a:prstGeom prst="chevron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Consulting Partner</a:t>
          </a:r>
          <a:endParaRPr lang="en-US" sz="1600" kern="1200" dirty="0"/>
        </a:p>
      </dsp:txBody>
      <dsp:txXfrm>
        <a:off x="2031694" y="1656489"/>
        <a:ext cx="1126532" cy="751020"/>
      </dsp:txXfrm>
    </dsp:sp>
    <dsp:sp modelId="{04666B5C-3FEB-4F8F-8B94-7110A647C9F6}">
      <dsp:nvSpPr>
        <dsp:cNvPr id="0" name=""/>
        <dsp:cNvSpPr/>
      </dsp:nvSpPr>
      <dsp:spPr>
        <a:xfrm>
          <a:off x="3381703" y="1656489"/>
          <a:ext cx="1877552" cy="751020"/>
        </a:xfrm>
        <a:prstGeom prst="chevron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Global CIO</a:t>
          </a:r>
          <a:endParaRPr lang="en-US" sz="1600" kern="1200" dirty="0"/>
        </a:p>
      </dsp:txBody>
      <dsp:txXfrm>
        <a:off x="3757213" y="1656489"/>
        <a:ext cx="1126532" cy="751020"/>
      </dsp:txXfrm>
    </dsp:sp>
    <dsp:sp modelId="{3A784884-27E2-4D49-AADA-B78D34AD6574}">
      <dsp:nvSpPr>
        <dsp:cNvPr id="0" name=""/>
        <dsp:cNvSpPr/>
      </dsp:nvSpPr>
      <dsp:spPr>
        <a:xfrm>
          <a:off x="5071500" y="1656489"/>
          <a:ext cx="1877552" cy="751020"/>
        </a:xfrm>
        <a:prstGeom prst="chevron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Teacher/ Researcher</a:t>
          </a:r>
          <a:endParaRPr lang="en-US" sz="1600" kern="1200" dirty="0"/>
        </a:p>
      </dsp:txBody>
      <dsp:txXfrm>
        <a:off x="5447010" y="1656489"/>
        <a:ext cx="1126532" cy="751020"/>
      </dsp:txXfrm>
    </dsp:sp>
    <dsp:sp modelId="{F66DFECE-E23E-4E6C-8FA1-7B84382B7F0E}">
      <dsp:nvSpPr>
        <dsp:cNvPr id="0" name=""/>
        <dsp:cNvSpPr/>
      </dsp:nvSpPr>
      <dsp:spPr>
        <a:xfrm>
          <a:off x="6761298" y="1656489"/>
          <a:ext cx="1877552" cy="751020"/>
        </a:xfrm>
        <a:prstGeom prst="chevron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Writer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Oenophile</a:t>
          </a:r>
          <a:endParaRPr lang="en-US" sz="1600" kern="1200" dirty="0"/>
        </a:p>
      </dsp:txBody>
      <dsp:txXfrm>
        <a:off x="7136808" y="1656489"/>
        <a:ext cx="1126532" cy="75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6833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2" y="1"/>
            <a:ext cx="3026833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17904"/>
            <a:ext cx="3026833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2" y="8817904"/>
            <a:ext cx="3026833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ABDA29-B1DF-4991-9E03-21DD18B5652A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9489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6833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552" y="1"/>
            <a:ext cx="3026833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3438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8501" y="4409757"/>
            <a:ext cx="5588000" cy="417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4"/>
            <a:r>
              <a:rPr lang="fr-CH" dirty="0" err="1"/>
              <a:t>Fifth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7904"/>
            <a:ext cx="3026833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552" y="8817904"/>
            <a:ext cx="3026833" cy="46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84" tIns="45942" rIns="91884" bIns="459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C6E2F4-1B22-4FFE-96F6-185B465C12E4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54310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(see https://www.youtube.com/watch?v=XrJjfDUzD7M at 02:15)</a:t>
            </a:r>
          </a:p>
          <a:p>
            <a:r>
              <a:rPr lang="en-US" dirty="0" smtClean="0"/>
              <a:t>http://www.amazon.com/The-Age-Unreason-Charles-Handy/dp/0875843018</a:t>
            </a:r>
          </a:p>
          <a:p>
            <a:r>
              <a:rPr lang="en-US" dirty="0" smtClean="0"/>
              <a:t>Charles Handy, http://www.texasventures.us/india/images/leader2_1.jpg  …five careers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58352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the “The Most Prestigious Consulting Firms In 2015” list, here: https://www.forbes.com/sites/susanadams/2015/09/03/the-most-prestigious-consulting-firms-2/#53daa7257cf0</a:t>
            </a:r>
          </a:p>
          <a:p>
            <a:r>
              <a:rPr lang="en-US" dirty="0" smtClean="0"/>
              <a:t>I worked with 5</a:t>
            </a:r>
            <a:r>
              <a:rPr lang="en-US" baseline="0" dirty="0" smtClean="0"/>
              <a:t> of the 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4133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the “The Most Prestigious Consulting Firms In 2015” list, here: https://www.forbes.com/sites/susanadams/2015/09/03/the-most-prestigious-consulting-firms-2/#53daa7257cf0</a:t>
            </a:r>
          </a:p>
          <a:p>
            <a:r>
              <a:rPr lang="en-US" dirty="0" smtClean="0"/>
              <a:t>I worked with 5</a:t>
            </a:r>
            <a:r>
              <a:rPr lang="en-US" baseline="0" dirty="0" smtClean="0"/>
              <a:t> of the 10.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11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750728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http://www.hpmd.com/hpmd/personal/LTYMstories.nsf/links/472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815253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I was 38, I read a comment by Handy saying we could expect to have 5 careers;</a:t>
            </a:r>
            <a:r>
              <a:rPr lang="en-US" baseline="0" dirty="0"/>
              <a:t> </a:t>
            </a:r>
            <a:endParaRPr lang="en-US" baseline="0" dirty="0" smtClean="0"/>
          </a:p>
          <a:p>
            <a:r>
              <a:rPr lang="en-US" baseline="0" dirty="0" smtClean="0"/>
              <a:t>For </a:t>
            </a:r>
            <a:r>
              <a:rPr lang="en-US" baseline="0" dirty="0"/>
              <a:t>the millennials, </a:t>
            </a:r>
            <a:r>
              <a:rPr lang="en-US" baseline="0" dirty="0" smtClean="0"/>
              <a:t>US Dept. of Labor estimates you </a:t>
            </a:r>
            <a:r>
              <a:rPr lang="en-US" baseline="0" dirty="0"/>
              <a:t>can expect to have 14 jobs…by the time they are 38! (see https://www.youtube.com/watch?v=XrJjfDUzD7M at 02:15)</a:t>
            </a:r>
            <a:endParaRPr lang="en-US" dirty="0"/>
          </a:p>
          <a:p>
            <a:r>
              <a:rPr lang="en-US" dirty="0"/>
              <a:t>http://www.amazon.com/The-Age-Unreason-Charles-Handy/dp/0875843018</a:t>
            </a:r>
          </a:p>
          <a:p>
            <a:r>
              <a:rPr lang="en-US" dirty="0"/>
              <a:t>Charles Handy,</a:t>
            </a:r>
            <a:r>
              <a:rPr lang="en-US" baseline="0" dirty="0"/>
              <a:t> </a:t>
            </a:r>
            <a:r>
              <a:rPr lang="en-US" dirty="0"/>
              <a:t>http://www.texasventures.us/india/images/leader2_1.jpg  …five</a:t>
            </a:r>
            <a:r>
              <a:rPr lang="en-US" baseline="0" dirty="0"/>
              <a:t> careers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18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430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20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9552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out photo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67056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8" name="Picture 2" descr="UM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465" y="650583"/>
            <a:ext cx="5841270" cy="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5EB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 userDrawn="1"/>
        </p:nvSpPr>
        <p:spPr bwMode="auto">
          <a:xfrm flipH="1">
            <a:off x="7733109" y="160735"/>
            <a:ext cx="1285875" cy="868412"/>
          </a:xfrm>
          <a:prstGeom prst="round1Rect">
            <a:avLst>
              <a:gd name="adj" fmla="val 46540"/>
            </a:avLst>
          </a:prstGeom>
          <a:solidFill>
            <a:srgbClr val="5EB12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endParaRPr lang="en-US">
              <a:latin typeface="Lucida Grande" charset="0"/>
              <a:ea typeface="ヒラギノ角ゴ ProN W3" charset="-128"/>
              <a:cs typeface="ヒラギノ角ゴ ProN W3" charset="-128"/>
              <a:sym typeface="Lucida Gran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29937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5354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19630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d contac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 userDrawn="1"/>
        </p:nvGrpSpPr>
        <p:grpSpPr bwMode="auto">
          <a:xfrm>
            <a:off x="152400" y="0"/>
            <a:ext cx="8991600" cy="6669360"/>
            <a:chOff x="152400" y="-76200"/>
            <a:chExt cx="8991600" cy="6669360"/>
          </a:xfrm>
        </p:grpSpPr>
        <p:sp>
          <p:nvSpPr>
            <p:cNvPr id="9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Rectangle 12"/>
            <p:cNvSpPr/>
            <p:nvPr userDrawn="1"/>
          </p:nvSpPr>
          <p:spPr>
            <a:xfrm>
              <a:off x="152400" y="76200"/>
              <a:ext cx="8839200" cy="65169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1" name="TextBox 13"/>
          <p:cNvSpPr txBox="1"/>
          <p:nvPr userDrawn="1"/>
        </p:nvSpPr>
        <p:spPr bwMode="auto">
          <a:xfrm>
            <a:off x="971600" y="985366"/>
            <a:ext cx="4724400" cy="55399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FFFF00"/>
                </a:solidFill>
                <a:latin typeface="Calibri (Body)"/>
                <a:cs typeface="Calibri (Body)"/>
              </a:rPr>
              <a:t>FOR FURTHER INFORMATION, PLEASE CONTACT: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Edward G. 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Executive Fellow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University of Michigan, School of Information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Office: +1 734-764-6367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Mobile: +1 203-979-5364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Email: ehapp@umich.edu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Website: www.eghapp.com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Blog: http://eghapp.blogspot.com/ 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Twitter: @ehapp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SKYPE: eghapp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rgbClr val="FF0000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Helping to Make Connections For Good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Join my network on LinkedIn at https://www.linkedin.com/in/edward-g-happ-23477b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FFFF00"/>
                </a:solidFill>
                <a:latin typeface="Calibri (Body)"/>
                <a:cs typeface="Calibri (Body)"/>
              </a:rPr>
              <a:t>THIS PRESENTATION IS PUBLISHED BY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School of Information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University of Michigan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4322 North Quad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105 S. State St.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Ann Arbor, MI 48109-1285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Phone: +1 (734) 763-2285</a:t>
            </a:r>
          </a:p>
        </p:txBody>
      </p:sp>
      <p:pic>
        <p:nvPicPr>
          <p:cNvPr id="12" name="Picture 2" descr="UMSI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5386"/>
            <a:ext cx="5841270" cy="5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855365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548680"/>
            <a:ext cx="6427744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solidFill>
          <a:srgbClr val="5EB1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ingle Corner Rectangle 2"/>
          <p:cNvSpPr/>
          <p:nvPr userDrawn="1"/>
        </p:nvSpPr>
        <p:spPr bwMode="auto">
          <a:xfrm flipH="1">
            <a:off x="7733109" y="160735"/>
            <a:ext cx="1285875" cy="868412"/>
          </a:xfrm>
          <a:prstGeom prst="round1Rect">
            <a:avLst>
              <a:gd name="adj" fmla="val 46540"/>
            </a:avLst>
          </a:prstGeom>
          <a:solidFill>
            <a:srgbClr val="5EB12A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64291" tIns="32146" rIns="64291" bIns="32146"/>
          <a:lstStyle/>
          <a:p>
            <a:pPr algn="ctr">
              <a:defRPr/>
            </a:pPr>
            <a:endParaRPr lang="en-US">
              <a:latin typeface="Lucida Grande" charset="0"/>
              <a:ea typeface="ヒラギノ角ゴ ProN W3" charset="-128"/>
              <a:cs typeface="ヒラギノ角ゴ ProN W3" charset="-128"/>
              <a:sym typeface="Lucida Grande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52128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9982774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39652" y="2518172"/>
            <a:ext cx="6647036" cy="1361777"/>
          </a:xfrm>
          <a:prstGeom prst="rect">
            <a:avLst/>
          </a:prstGeom>
        </p:spPr>
        <p:txBody>
          <a:bodyPr vert="horz" anchor="t"/>
          <a:lstStyle>
            <a:lvl1pPr algn="l">
              <a:defRPr sz="2800" b="1" cap="none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6778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7" y="399168"/>
            <a:ext cx="999312" cy="1332416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3" y="798100"/>
            <a:ext cx="70305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3" y="2653400"/>
            <a:ext cx="70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78" lvl="0" indent="-311135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54" lvl="1" indent="-298435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32" lvl="2" indent="-298435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09" lvl="3" indent="-298435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886" lvl="4" indent="-298435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062" lvl="5" indent="-298435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240" lvl="6" indent="-298435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418" lvl="7" indent="-298435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594" lvl="8" indent="-298435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7414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4" y="4546233"/>
            <a:ext cx="1691423" cy="2310064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3995936" y="0"/>
            <a:ext cx="4861639" cy="5118803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2" y="2151751"/>
            <a:ext cx="42555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2" y="4795067"/>
            <a:ext cx="4255500" cy="92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3539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72" y="4542"/>
            <a:ext cx="1233215" cy="1846047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6" y="3872011"/>
            <a:ext cx="2186148" cy="29860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2151767"/>
            <a:ext cx="58578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74056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7" y="399168"/>
            <a:ext cx="999312" cy="1332416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2" y="798100"/>
            <a:ext cx="70305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2" y="2653400"/>
            <a:ext cx="70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639983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7" y="399168"/>
            <a:ext cx="999312" cy="1332416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2" y="798100"/>
            <a:ext cx="70305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2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1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0889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7" y="399168"/>
            <a:ext cx="999312" cy="1332416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2" y="798100"/>
            <a:ext cx="7030500" cy="133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49858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7" y="399168"/>
            <a:ext cx="999312" cy="1332416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3312000" cy="2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3079567"/>
            <a:ext cx="3312000" cy="296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69128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6" y="1741"/>
            <a:ext cx="2267451" cy="346892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1018133"/>
            <a:ext cx="5857800" cy="476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1494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7" y="399168"/>
            <a:ext cx="999312" cy="1332416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2" y="798100"/>
            <a:ext cx="3430500" cy="2653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2" y="3657604"/>
            <a:ext cx="3430500" cy="968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2" y="881333"/>
            <a:ext cx="3430500" cy="51608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L="457189" lvl="0" indent="-311143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377" lvl="1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566" lvl="2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754" lvl="3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5943" lvl="4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131" lvl="5" indent="-298443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320" lvl="6" indent="-298443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509" lvl="7" indent="-298443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697" lvl="8" indent="-298443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7847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5129492"/>
            <a:ext cx="825392" cy="1100523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2" y="5518633"/>
            <a:ext cx="5843100" cy="71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018432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4" y="5465600"/>
            <a:ext cx="9144036" cy="13924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7" y="1030300"/>
            <a:ext cx="6366900" cy="24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7" y="3616400"/>
            <a:ext cx="63669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114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377" lvl="1" indent="-29844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566" lvl="2" indent="-29844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754" lvl="3" indent="-29844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5943" lvl="4" indent="-29844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131" lvl="5" indent="-29844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320" lvl="6" indent="-29844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509" lvl="7" indent="-29844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697" lvl="8" indent="-298443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437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1746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2071389"/>
            <a:ext cx="8555038" cy="4525963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713402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(possible two lines)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TextBox 11"/>
          <p:cNvSpPr txBox="1"/>
          <p:nvPr userDrawn="1"/>
        </p:nvSpPr>
        <p:spPr bwMode="auto">
          <a:xfrm>
            <a:off x="395536" y="69385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UMSI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2019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7745288" y="6481142"/>
            <a:ext cx="1219200" cy="37685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33C121-C321-410A-922F-7AF11C8C9F5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(possible two lines)</a:t>
            </a:r>
            <a:endParaRPr lang="en-GB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Oval 13"/>
          <p:cNvSpPr/>
          <p:nvPr userDrawn="1"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TextBox 14"/>
          <p:cNvSpPr txBox="1"/>
          <p:nvPr userDrawn="1"/>
        </p:nvSpPr>
        <p:spPr bwMode="auto">
          <a:xfrm>
            <a:off x="395536" y="69385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UMSI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Arial"/>
              </a:rPr>
              <a:t>2019</a:t>
            </a:r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7745288" y="6481142"/>
            <a:ext cx="1219200" cy="37685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33C121-C321-410A-922F-7AF11C8C9F5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3" r:id="rId7"/>
    <p:sldLayoutId id="2147483684" r:id="rId8"/>
    <p:sldLayoutId id="2147483685" r:id="rId9"/>
    <p:sldLayoutId id="2147483688" r:id="rId10"/>
    <p:sldLayoutId id="2147483694" r:id="rId11"/>
    <p:sldLayoutId id="2147483691" r:id="rId12"/>
    <p:sldLayoutId id="21474837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7" y="6315968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42741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pmd.com/hpmd/personal/LTYMstories.nsf/links/472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happ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136904" cy="1944216"/>
          </a:xfrm>
        </p:spPr>
        <p:txBody>
          <a:bodyPr/>
          <a:lstStyle/>
          <a:p>
            <a:pPr eaLnBrk="1" hangingPunct="1"/>
            <a:r>
              <a:rPr lang="en-US" sz="3200" dirty="0" smtClean="0"/>
              <a:t>Becoming a Successful Consultant</a:t>
            </a:r>
            <a:br>
              <a:rPr lang="en-US" sz="3200" dirty="0" smtClean="0"/>
            </a:br>
            <a:r>
              <a:rPr lang="en-US" sz="3200" dirty="0" smtClean="0"/>
              <a:t>Ten Things You Need to Know</a:t>
            </a:r>
            <a:endParaRPr lang="en-GB" dirty="0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437456" y="4149080"/>
            <a:ext cx="7239000" cy="17526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>
                <a:solidFill>
                  <a:schemeClr val="bg1"/>
                </a:solidFill>
              </a:rPr>
              <a:t>Edward G. Happ</a:t>
            </a:r>
          </a:p>
          <a:p>
            <a:pPr eaLnBrk="1" hangingPunct="1"/>
            <a:r>
              <a:rPr lang="en-GB" dirty="0" smtClean="0">
                <a:solidFill>
                  <a:schemeClr val="bg1"/>
                </a:solidFill>
              </a:rPr>
              <a:t>Executive Fellow, UMSI</a:t>
            </a:r>
            <a:endParaRPr lang="en-GB" dirty="0">
              <a:solidFill>
                <a:schemeClr val="bg1"/>
              </a:solidFill>
            </a:endParaRPr>
          </a:p>
          <a:p>
            <a:pPr eaLnBrk="1" hangingPunct="1"/>
            <a:r>
              <a:rPr lang="en-GB" dirty="0">
                <a:solidFill>
                  <a:schemeClr val="bg1"/>
                </a:solidFill>
              </a:rPr>
              <a:t>February </a:t>
            </a:r>
            <a:r>
              <a:rPr lang="en-GB" dirty="0" smtClean="0">
                <a:solidFill>
                  <a:schemeClr val="bg1"/>
                </a:solidFill>
              </a:rPr>
              <a:t>11, </a:t>
            </a:r>
            <a:r>
              <a:rPr lang="en-GB" dirty="0">
                <a:solidFill>
                  <a:schemeClr val="bg1"/>
                </a:solidFill>
              </a:rPr>
              <a:t>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Things You Need to Know…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676400"/>
            <a:ext cx="8784976" cy="4776936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Paperwork</a:t>
            </a:r>
          </a:p>
          <a:p>
            <a:pPr marL="639763" lvl="2" indent="-182563"/>
            <a:r>
              <a:rPr lang="en-US" dirty="0" smtClean="0"/>
              <a:t>What’s </a:t>
            </a:r>
            <a:r>
              <a:rPr lang="en-US" dirty="0" smtClean="0"/>
              <a:t>your client proposal (doc) and your contract?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Managing Projects</a:t>
            </a:r>
          </a:p>
          <a:p>
            <a:pPr marL="639763" lvl="2" indent="-182563"/>
            <a:r>
              <a:rPr lang="en-US" dirty="0" smtClean="0"/>
              <a:t>How </a:t>
            </a:r>
            <a:r>
              <a:rPr lang="en-US" dirty="0" smtClean="0"/>
              <a:t>will you </a:t>
            </a:r>
            <a:r>
              <a:rPr lang="en-US" dirty="0" smtClean="0"/>
              <a:t>keep projects on track </a:t>
            </a:r>
            <a:r>
              <a:rPr lang="en-US" dirty="0" smtClean="0"/>
              <a:t>and report on </a:t>
            </a:r>
            <a:r>
              <a:rPr lang="en-US" dirty="0" smtClean="0"/>
              <a:t>progress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Soft skills </a:t>
            </a:r>
          </a:p>
          <a:p>
            <a:pPr marL="639763" lvl="2" indent="-182563"/>
            <a:r>
              <a:rPr lang="en-US" dirty="0"/>
              <a:t>How will you </a:t>
            </a:r>
            <a:r>
              <a:rPr lang="en-US" dirty="0" smtClean="0"/>
              <a:t>read clients and handle ambiguity</a:t>
            </a:r>
            <a:r>
              <a:rPr lang="en-US" dirty="0"/>
              <a:t>? </a:t>
            </a:r>
            <a:endParaRPr lang="en-US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Legal</a:t>
            </a:r>
          </a:p>
          <a:p>
            <a:pPr marL="639763" lvl="2" indent="-182563"/>
            <a:r>
              <a:rPr lang="en-US" dirty="0" smtClean="0"/>
              <a:t>What </a:t>
            </a:r>
            <a:r>
              <a:rPr lang="en-US" dirty="0" smtClean="0"/>
              <a:t>will be your legal </a:t>
            </a:r>
            <a:r>
              <a:rPr lang="en-US" dirty="0" smtClean="0"/>
              <a:t>structure, contracts?</a:t>
            </a:r>
            <a:endParaRPr lang="en-US" dirty="0" smtClean="0"/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/>
              <a:t>Finance</a:t>
            </a:r>
          </a:p>
          <a:p>
            <a:pPr marL="639763" lvl="2" indent="-182563"/>
            <a:r>
              <a:rPr lang="en-US" dirty="0" smtClean="0"/>
              <a:t>How </a:t>
            </a:r>
            <a:r>
              <a:rPr lang="en-US" dirty="0" smtClean="0"/>
              <a:t>will you keep your books &amp; know enough accounting to manage your budget, issue invoices and file your taxes?</a:t>
            </a:r>
          </a:p>
          <a:p>
            <a:pPr marL="457200" indent="-457200">
              <a:buFont typeface="+mj-lt"/>
              <a:buAutoNum type="arabicPeriod" startAt="6"/>
            </a:pPr>
            <a:endParaRPr lang="en-US" dirty="0" smtClean="0"/>
          </a:p>
          <a:p>
            <a:pPr marL="457200" indent="-457200">
              <a:buFont typeface="+mj-lt"/>
              <a:buAutoNum type="arabicPeriod" startAt="6"/>
            </a:pPr>
            <a:endParaRPr lang="en-US" dirty="0"/>
          </a:p>
        </p:txBody>
      </p:sp>
      <p:sp>
        <p:nvSpPr>
          <p:cNvPr id="4" name="Oval Callout 3"/>
          <p:cNvSpPr/>
          <p:nvPr/>
        </p:nvSpPr>
        <p:spPr>
          <a:xfrm>
            <a:off x="6588224" y="782886"/>
            <a:ext cx="2448272" cy="20700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Many of these are what it takes to run a small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6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work for one of the big 10 consulting firms…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6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First know </a:t>
            </a:r>
            <a:r>
              <a:rPr lang="en-US" dirty="0" smtClean="0">
                <a:solidFill>
                  <a:srgbClr val="FF0000"/>
                </a:solidFill>
              </a:rPr>
              <a:t>yourself</a:t>
            </a:r>
          </a:p>
          <a:p>
            <a:pPr marL="457200" indent="-457200">
              <a:buFont typeface="+mj-lt"/>
              <a:buAutoNum type="arabicPeriod"/>
            </a:pPr>
            <a:r>
              <a:rPr lang="en-US" strike="sngStrike" dirty="0" smtClean="0"/>
              <a:t>Your brand</a:t>
            </a:r>
            <a:r>
              <a:rPr lang="en-US" dirty="0" smtClean="0">
                <a:solidFill>
                  <a:srgbClr val="FF0000"/>
                </a:solidFill>
              </a:rPr>
              <a:t> …+ credentials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Connect</a:t>
            </a:r>
            <a:r>
              <a:rPr lang="en-US" dirty="0" smtClean="0">
                <a:solidFill>
                  <a:srgbClr val="FF0000"/>
                </a:solidFill>
              </a:rPr>
              <a:t>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Present well</a:t>
            </a:r>
          </a:p>
          <a:p>
            <a:pPr marL="457200" indent="-457200">
              <a:buFont typeface="+mj-lt"/>
              <a:buAutoNum type="arabicPeriod"/>
            </a:pPr>
            <a:r>
              <a:rPr lang="en-US" strike="sngStrike" dirty="0" smtClean="0"/>
              <a:t>Your audience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trike="sngStrike" dirty="0"/>
              <a:t>Paperwork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>
                <a:solidFill>
                  <a:srgbClr val="FF0000"/>
                </a:solidFill>
              </a:rPr>
              <a:t>Managing </a:t>
            </a:r>
            <a:r>
              <a:rPr lang="en-US" dirty="0">
                <a:solidFill>
                  <a:srgbClr val="FF0000"/>
                </a:solidFill>
              </a:rPr>
              <a:t>Projects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dirty="0" smtClean="0">
                <a:solidFill>
                  <a:srgbClr val="FF0000"/>
                </a:solidFill>
              </a:rPr>
              <a:t>Soft </a:t>
            </a:r>
            <a:r>
              <a:rPr lang="en-US" dirty="0">
                <a:solidFill>
                  <a:srgbClr val="FF0000"/>
                </a:solidFill>
              </a:rPr>
              <a:t>skills 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trike="sngStrike" dirty="0" smtClean="0"/>
              <a:t>Legal</a:t>
            </a:r>
            <a:endParaRPr lang="en-US" strike="sngStrike" dirty="0"/>
          </a:p>
          <a:p>
            <a:pPr marL="457200" indent="-457200">
              <a:buFont typeface="+mj-lt"/>
              <a:buAutoNum type="arabicPeriod" startAt="6"/>
            </a:pPr>
            <a:r>
              <a:rPr lang="en-US" strike="sngStrike" dirty="0" smtClean="0"/>
              <a:t>Finance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13136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50838"/>
            <a:ext cx="8147248" cy="1143000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>
                <a:solidFill>
                  <a:schemeClr val="bg1"/>
                </a:solidFill>
              </a:rPr>
              <a:t>Well that’s a lot </a:t>
            </a:r>
            <a:r>
              <a:rPr lang="en-US" dirty="0" smtClean="0">
                <a:solidFill>
                  <a:schemeClr val="bg1"/>
                </a:solidFill>
              </a:rPr>
              <a:t>easier</a:t>
            </a:r>
            <a:r>
              <a:rPr lang="en-US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2204864"/>
            <a:ext cx="7715200" cy="3662536"/>
          </a:xfrm>
        </p:spPr>
        <p:txBody>
          <a:bodyPr/>
          <a:lstStyle/>
          <a:p>
            <a:pPr marL="0" indent="0"/>
            <a:r>
              <a:rPr lang="en-US" sz="2200" dirty="0" smtClean="0">
                <a:solidFill>
                  <a:schemeClr val="bg1"/>
                </a:solidFill>
              </a:rPr>
              <a:t>Yes, the </a:t>
            </a:r>
            <a:r>
              <a:rPr lang="en-US" sz="2200" dirty="0" smtClean="0">
                <a:solidFill>
                  <a:schemeClr val="bg1"/>
                </a:solidFill>
              </a:rPr>
              <a:t>“operator” and “finder</a:t>
            </a:r>
            <a:r>
              <a:rPr lang="en-US" sz="2200" dirty="0" smtClean="0">
                <a:solidFill>
                  <a:schemeClr val="bg1"/>
                </a:solidFill>
              </a:rPr>
              <a:t>” stuff will be handled by the company</a:t>
            </a:r>
          </a:p>
          <a:p>
            <a:endParaRPr lang="en-US" sz="2200" dirty="0" smtClean="0">
              <a:solidFill>
                <a:schemeClr val="bg1"/>
              </a:solidFill>
            </a:endParaRPr>
          </a:p>
          <a:p>
            <a:r>
              <a:rPr lang="en-US" sz="2200" dirty="0" smtClean="0">
                <a:solidFill>
                  <a:schemeClr val="bg1"/>
                </a:solidFill>
              </a:rPr>
              <a:t>But </a:t>
            </a:r>
            <a:r>
              <a:rPr lang="en-US" sz="2200" dirty="0" smtClean="0">
                <a:solidFill>
                  <a:schemeClr val="bg1"/>
                </a:solidFill>
              </a:rPr>
              <a:t>the “grinder” stuff will be a marathon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47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I do it again?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Yes, absolutely.</a:t>
            </a:r>
          </a:p>
          <a:p>
            <a:pPr marL="0" indent="0"/>
            <a:r>
              <a:rPr lang="en-US" sz="2400" dirty="0" smtClean="0"/>
              <a:t>It is a </a:t>
            </a:r>
            <a:r>
              <a:rPr lang="en-US" sz="2400" dirty="0" smtClean="0">
                <a:solidFill>
                  <a:srgbClr val="FF0000"/>
                </a:solidFill>
              </a:rPr>
              <a:t>noble profession </a:t>
            </a:r>
            <a:r>
              <a:rPr lang="en-US" sz="2400" dirty="0" smtClean="0"/>
              <a:t>to be brought in to solve a problem based on your expertise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2630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stand out in the job market…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8075240" cy="5064968"/>
          </a:xfrm>
        </p:spPr>
        <p:txBody>
          <a:bodyPr/>
          <a:lstStyle/>
          <a:p>
            <a:pPr marL="0" indent="0"/>
            <a:r>
              <a:rPr lang="en-US" dirty="0" smtClean="0"/>
              <a:t>Having </a:t>
            </a:r>
            <a:r>
              <a:rPr lang="en-US" dirty="0"/>
              <a:t>hired many professionals over the years, I find that five things are important for standing out among the competition</a:t>
            </a:r>
            <a:r>
              <a:rPr lang="en-US" dirty="0" smtClean="0"/>
              <a:t>:</a:t>
            </a:r>
          </a:p>
          <a:p>
            <a:pPr marL="0" indent="0"/>
            <a:endParaRPr lang="en-US" sz="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b="0" dirty="0" smtClean="0">
                <a:solidFill>
                  <a:srgbClr val="FF0000"/>
                </a:solidFill>
              </a:rPr>
              <a:t>Credentials</a:t>
            </a:r>
            <a:r>
              <a:rPr lang="en-US" b="0" dirty="0" smtClean="0"/>
              <a:t> </a:t>
            </a:r>
            <a:r>
              <a:rPr lang="en-US" b="0" dirty="0"/>
              <a:t>- Beyond the degree, what internships, certificates, part-time jobs, etc. do you have?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solidFill>
                  <a:srgbClr val="FF0000"/>
                </a:solidFill>
              </a:rPr>
              <a:t>Experience</a:t>
            </a:r>
            <a:r>
              <a:rPr lang="en-US" b="0" dirty="0"/>
              <a:t> - Do you have relevant experience? (especially for nonprofits, </a:t>
            </a:r>
            <a:r>
              <a:rPr lang="en-US" b="0" u="sng" dirty="0"/>
              <a:t>volunteering counts</a:t>
            </a:r>
            <a:r>
              <a:rPr lang="en-US" b="0" dirty="0"/>
              <a:t>; everyone can be a volunteer)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solidFill>
                  <a:srgbClr val="FF0000"/>
                </a:solidFill>
              </a:rPr>
              <a:t>Marketing</a:t>
            </a:r>
            <a:r>
              <a:rPr lang="en-US" b="0" dirty="0"/>
              <a:t> - Does your cover letter stand out? (I once hired a new graduate, in part based on the boldness and confidence of her letter)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solidFill>
                  <a:srgbClr val="FF0000"/>
                </a:solidFill>
              </a:rPr>
              <a:t>Connections</a:t>
            </a:r>
            <a:r>
              <a:rPr lang="en-US" b="0" dirty="0"/>
              <a:t> - Who do you know that can refer you? (build and work the personal network)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b="0" dirty="0">
                <a:solidFill>
                  <a:srgbClr val="FF0000"/>
                </a:solidFill>
              </a:rPr>
              <a:t>Soft skills </a:t>
            </a:r>
            <a:r>
              <a:rPr lang="en-US" b="0" dirty="0"/>
              <a:t>- Can you hold an engaging conversation? (This includes communication, negotiating, </a:t>
            </a:r>
            <a:r>
              <a:rPr lang="en-US" b="0" u="sng" dirty="0" smtClean="0"/>
              <a:t>handling ambiguity</a:t>
            </a:r>
            <a:r>
              <a:rPr lang="en-US" b="0" dirty="0" smtClean="0"/>
              <a:t>, selling </a:t>
            </a:r>
            <a:r>
              <a:rPr lang="en-US" b="0" dirty="0"/>
              <a:t>skills, and even psychological sensitivity)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6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consultant will you be?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95936" y="1916832"/>
            <a:ext cx="1224136" cy="62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Small/ Boutique</a:t>
            </a:r>
          </a:p>
        </p:txBody>
      </p:sp>
      <p:sp>
        <p:nvSpPr>
          <p:cNvPr id="7" name="Left Arrow 6"/>
          <p:cNvSpPr/>
          <p:nvPr/>
        </p:nvSpPr>
        <p:spPr>
          <a:xfrm>
            <a:off x="2123728" y="1608572"/>
            <a:ext cx="1800200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/>
              <a:t>Freelance consultancy</a:t>
            </a:r>
          </a:p>
        </p:txBody>
      </p:sp>
      <p:sp>
        <p:nvSpPr>
          <p:cNvPr id="8" name="Right Arrow 7"/>
          <p:cNvSpPr/>
          <p:nvPr/>
        </p:nvSpPr>
        <p:spPr>
          <a:xfrm>
            <a:off x="5292080" y="1595660"/>
            <a:ext cx="1728192" cy="1242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/>
              <a:t>Large consultancy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3995936" y="3218891"/>
            <a:ext cx="1224136" cy="62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Domestic</a:t>
            </a:r>
          </a:p>
          <a:p>
            <a:pPr algn="ctr"/>
            <a:r>
              <a:rPr lang="en-US" sz="1600" dirty="0"/>
              <a:t>c</a:t>
            </a:r>
            <a:r>
              <a:rPr lang="en-US" sz="1600" dirty="0" smtClean="0"/>
              <a:t>onsultancy</a:t>
            </a:r>
            <a:endParaRPr lang="en-US" sz="1600" dirty="0"/>
          </a:p>
        </p:txBody>
      </p:sp>
      <p:sp>
        <p:nvSpPr>
          <p:cNvPr id="10" name="Left Arrow 9"/>
          <p:cNvSpPr/>
          <p:nvPr/>
        </p:nvSpPr>
        <p:spPr>
          <a:xfrm>
            <a:off x="2123728" y="2910631"/>
            <a:ext cx="1800200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/>
              <a:t>Local consultancy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>
            <a:off x="5292080" y="2896318"/>
            <a:ext cx="1728192" cy="1252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/>
              <a:t>International consultancy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988840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Size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306470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Geography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7544" y="4458598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Corporate Culture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95936" y="4515035"/>
            <a:ext cx="1224136" cy="6223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Internal corporate</a:t>
            </a:r>
            <a:endParaRPr lang="en-US" sz="1600" dirty="0"/>
          </a:p>
        </p:txBody>
      </p:sp>
      <p:sp>
        <p:nvSpPr>
          <p:cNvPr id="16" name="Left Arrow 15"/>
          <p:cNvSpPr/>
          <p:nvPr/>
        </p:nvSpPr>
        <p:spPr>
          <a:xfrm>
            <a:off x="2123728" y="4206775"/>
            <a:ext cx="1800200" cy="12241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/>
              <a:t>Entrepreneurial</a:t>
            </a:r>
            <a:endParaRPr lang="en-US" sz="1600" dirty="0"/>
          </a:p>
        </p:txBody>
      </p:sp>
      <p:sp>
        <p:nvSpPr>
          <p:cNvPr id="17" name="Right Arrow 16"/>
          <p:cNvSpPr/>
          <p:nvPr/>
        </p:nvSpPr>
        <p:spPr>
          <a:xfrm>
            <a:off x="5292080" y="4192462"/>
            <a:ext cx="1728192" cy="1252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 smtClean="0"/>
              <a:t>Traditional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8179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Discovery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76400"/>
            <a:ext cx="7787208" cy="41910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/>
              <a:t>Personal values </a:t>
            </a:r>
            <a:r>
              <a:rPr lang="en-US" b="0" dirty="0" smtClean="0"/>
              <a:t>clarification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smtClean="0"/>
              <a:t>Umbrella exercise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smtClean="0"/>
              <a:t>Adjectives exercise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 smtClean="0"/>
              <a:t>Strengthfinders</a:t>
            </a:r>
            <a:endParaRPr lang="en-US" b="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b="0" dirty="0"/>
          </a:p>
          <a:p>
            <a:pPr marL="0" indent="0"/>
            <a:r>
              <a:rPr lang="en-US" b="0" i="1" dirty="0" smtClean="0">
                <a:solidFill>
                  <a:srgbClr val="FF0000"/>
                </a:solidFill>
              </a:rPr>
              <a:t>What’s your brand?</a:t>
            </a:r>
          </a:p>
          <a:p>
            <a:endParaRPr lang="en-US" dirty="0">
              <a:hlinkClick r:id="rId2"/>
            </a:endParaRPr>
          </a:p>
          <a:p>
            <a:r>
              <a:rPr lang="en-US" sz="1600" b="0" dirty="0" smtClean="0">
                <a:hlinkClick r:id="rId2"/>
              </a:rPr>
              <a:t>http</a:t>
            </a:r>
            <a:r>
              <a:rPr lang="en-US" sz="1600" b="0" dirty="0">
                <a:hlinkClick r:id="rId2"/>
              </a:rPr>
              <a:t>://</a:t>
            </a:r>
            <a:r>
              <a:rPr lang="en-US" sz="1600" b="0" dirty="0" smtClean="0">
                <a:hlinkClick r:id="rId2"/>
              </a:rPr>
              <a:t>www.hpmd.com/hpmd/personal/LTYMstories.nsf/links/472</a:t>
            </a:r>
            <a:r>
              <a:rPr lang="en-US" sz="1600" b="0" dirty="0" smtClean="0"/>
              <a:t> 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56697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235D6-F6B4-6C4A-8A1E-F9A404F3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main idea?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A4948-5FE6-A348-BBFF-AEE76CE1FE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830288"/>
            <a:ext cx="8219256" cy="4191000"/>
          </a:xfrm>
        </p:spPr>
        <p:txBody>
          <a:bodyPr/>
          <a:lstStyle/>
          <a:p>
            <a:r>
              <a:rPr lang="en-US" sz="2200" dirty="0"/>
              <a:t>The top 3 </a:t>
            </a:r>
            <a:r>
              <a:rPr lang="en-US" sz="2200" dirty="0" smtClean="0"/>
              <a:t>takeaways </a:t>
            </a:r>
            <a:r>
              <a:rPr lang="en-US" sz="2200" dirty="0" smtClean="0"/>
              <a:t>from this talk:</a:t>
            </a:r>
            <a:endParaRPr lang="en-US" sz="2200" dirty="0"/>
          </a:p>
          <a:p>
            <a:endParaRPr lang="en-US" sz="2200" dirty="0"/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Consulting takes experience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Consulting is a marathon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 smtClean="0"/>
              <a:t>Consulting is a noble profession 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83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Who I Am…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00808"/>
            <a:ext cx="4608512" cy="508518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40 years in IT, 38 in IT </a:t>
            </a:r>
            <a:r>
              <a:rPr lang="en-US" sz="2400" dirty="0" err="1" smtClean="0"/>
              <a:t>mgmt</a:t>
            </a: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13 </a:t>
            </a:r>
            <a:r>
              <a:rPr lang="en-US" sz="2400" dirty="0"/>
              <a:t>Years on Wall Street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10 Years in management consulting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17 years in NGOs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Former Global CIO at IFRC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Former CIO at STC/US &amp; UK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Co-founder and former Chairman of NetHope.org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More on LinkedIn, Google and </a:t>
            </a:r>
            <a:r>
              <a:rPr lang="en-US" dirty="0">
                <a:hlinkClick r:id="rId3"/>
              </a:rPr>
              <a:t>www.eghapp.com</a:t>
            </a:r>
            <a:r>
              <a:rPr lang="en-US" dirty="0"/>
              <a:t> </a:t>
            </a:r>
          </a:p>
          <a:p>
            <a:pPr marL="0" indent="0" algn="ctr"/>
            <a:r>
              <a:rPr lang="en-US" sz="2800" dirty="0">
                <a:solidFill>
                  <a:srgbClr val="FF0000"/>
                </a:solidFill>
              </a:rPr>
              <a:t>Connect!</a:t>
            </a:r>
          </a:p>
          <a:p>
            <a:pPr lvl="1">
              <a:buNone/>
            </a:pPr>
            <a:r>
              <a:rPr lang="en-US" i="1" dirty="0"/>
              <a:t> </a:t>
            </a:r>
            <a:endParaRPr lang="en-GB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20" y="1906401"/>
            <a:ext cx="3962876" cy="35388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00598" y="5445224"/>
            <a:ext cx="33089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Connections for </a:t>
            </a:r>
            <a:r>
              <a:rPr lang="en-US" sz="2000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</a:t>
            </a:r>
          </a:p>
          <a:p>
            <a:pPr algn="ctr"/>
            <a:r>
              <a:rPr lang="en-US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People, Comm’s, Ideas</a:t>
            </a:r>
            <a:endParaRPr lang="en-US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Q&amp;A, Discussion</a:t>
            </a:r>
          </a:p>
        </p:txBody>
      </p:sp>
    </p:spTree>
    <p:extLst>
      <p:ext uri="{BB962C8B-B14F-4D97-AF65-F5344CB8AC3E}">
        <p14:creationId xmlns:p14="http://schemas.microsoft.com/office/powerpoint/2010/main" val="3057099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991672" cy="1143000"/>
          </a:xfrm>
        </p:spPr>
        <p:txBody>
          <a:bodyPr/>
          <a:lstStyle/>
          <a:p>
            <a:r>
              <a:rPr lang="en-US" dirty="0" smtClean="0"/>
              <a:t>The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 smtClean="0"/>
              <a:t>“I'm </a:t>
            </a:r>
            <a:r>
              <a:rPr lang="en-US" dirty="0"/>
              <a:t>sure the club members would love to hear about your experiences as a consultant and take in any knowledge and advice you can provide</a:t>
            </a:r>
            <a:r>
              <a:rPr lang="en-US" dirty="0" smtClean="0"/>
              <a:t>.”</a:t>
            </a:r>
            <a:r>
              <a:rPr lang="en-US" i="1" dirty="0" smtClean="0"/>
              <a:t> </a:t>
            </a:r>
            <a:r>
              <a:rPr lang="en-US" b="0" i="1" dirty="0" smtClean="0"/>
              <a:t>–William Chen</a:t>
            </a:r>
            <a:endParaRPr lang="en-US" i="1" dirty="0" smtClean="0"/>
          </a:p>
          <a:p>
            <a:pPr marL="0" indent="0"/>
            <a:endParaRPr lang="en-US" dirty="0"/>
          </a:p>
          <a:p>
            <a:pPr marL="0" indent="0"/>
            <a:endParaRPr lang="en-US" dirty="0" smtClean="0"/>
          </a:p>
          <a:p>
            <a:pPr marL="0" indent="0"/>
            <a:r>
              <a:rPr lang="en-US" dirty="0" smtClean="0">
                <a:solidFill>
                  <a:srgbClr val="FF0000"/>
                </a:solidFill>
              </a:rPr>
              <a:t>This is the client’s need</a:t>
            </a:r>
            <a:r>
              <a:rPr lang="en-US" dirty="0">
                <a:solidFill>
                  <a:srgbClr val="FF0000"/>
                </a:solidFill>
              </a:rPr>
              <a:t>… consulting </a:t>
            </a:r>
            <a:r>
              <a:rPr lang="en-US" dirty="0" smtClean="0">
                <a:solidFill>
                  <a:srgbClr val="FF0000"/>
                </a:solidFill>
              </a:rPr>
              <a:t>101!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8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3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Audience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76400"/>
            <a:ext cx="7643192" cy="4191000"/>
          </a:xfrm>
        </p:spPr>
        <p:txBody>
          <a:bodyPr/>
          <a:lstStyle/>
          <a:p>
            <a:pPr marL="615950" lvl="1" indent="-342900">
              <a:buFont typeface="+mj-lt"/>
              <a:buAutoNum type="arabicPeriod"/>
            </a:pPr>
            <a:r>
              <a:rPr lang="en-US" sz="2400" dirty="0"/>
              <a:t>How many </a:t>
            </a:r>
            <a:r>
              <a:rPr lang="en-US" sz="2400" dirty="0" smtClean="0"/>
              <a:t>of you have </a:t>
            </a:r>
            <a:r>
              <a:rPr lang="en-US" sz="2400" dirty="0"/>
              <a:t>consulting experience?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sz="2400" dirty="0"/>
              <a:t>How </a:t>
            </a:r>
            <a:r>
              <a:rPr lang="en-US" sz="2400" dirty="0" smtClean="0"/>
              <a:t>many </a:t>
            </a:r>
            <a:r>
              <a:rPr lang="en-US" sz="2400" dirty="0"/>
              <a:t>have used </a:t>
            </a:r>
            <a:r>
              <a:rPr lang="en-US" sz="2400" dirty="0" smtClean="0"/>
              <a:t>consulting in your work or internships?</a:t>
            </a:r>
            <a:endParaRPr lang="en-US" sz="2400" dirty="0"/>
          </a:p>
          <a:p>
            <a:pPr marL="615950" lvl="1" indent="-342900">
              <a:buFont typeface="+mj-lt"/>
              <a:buAutoNum type="arabicPeriod"/>
            </a:pPr>
            <a:r>
              <a:rPr lang="en-US" sz="2400" dirty="0"/>
              <a:t>How many know someone </a:t>
            </a:r>
            <a:r>
              <a:rPr lang="en-US" sz="2400" dirty="0" smtClean="0"/>
              <a:t>well who </a:t>
            </a:r>
            <a:r>
              <a:rPr lang="en-US" sz="2400" dirty="0"/>
              <a:t>is a </a:t>
            </a:r>
            <a:r>
              <a:rPr lang="en-US" sz="2400" dirty="0" smtClean="0"/>
              <a:t>consultant</a:t>
            </a:r>
            <a:r>
              <a:rPr lang="en-US" sz="2400" dirty="0" smtClean="0"/>
              <a:t>?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sz="2400" dirty="0" smtClean="0"/>
              <a:t>How many are in the BSI program? Other programs?</a:t>
            </a:r>
          </a:p>
          <a:p>
            <a:pPr marL="615950" lvl="1" indent="-342900">
              <a:buFont typeface="+mj-lt"/>
              <a:buAutoNum type="arabicPeriod"/>
            </a:pPr>
            <a:r>
              <a:rPr lang="en-US" sz="2400" dirty="0" smtClean="0"/>
              <a:t>How many plan to get a masters degree as a next step? In the future?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497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5A2C0-9413-4EB4-8D19-A2370237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50838"/>
            <a:ext cx="807524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is the question for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02B21-4846-4E7D-9B1B-886EADEC2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2276872"/>
            <a:ext cx="7571184" cy="3590528"/>
          </a:xfrm>
        </p:spPr>
        <p:txBody>
          <a:bodyPr/>
          <a:lstStyle/>
          <a:p>
            <a:pPr marL="0" indent="0"/>
            <a:r>
              <a:rPr lang="en-US" sz="2400" dirty="0" smtClean="0">
                <a:solidFill>
                  <a:schemeClr val="bg1"/>
                </a:solidFill>
              </a:rPr>
              <a:t>If you aspire to be a consultant,</a:t>
            </a:r>
          </a:p>
          <a:p>
            <a:pPr marL="0" indent="0"/>
            <a:r>
              <a:rPr lang="en-US" sz="2400" dirty="0" smtClean="0">
                <a:solidFill>
                  <a:schemeClr val="bg1"/>
                </a:solidFill>
              </a:rPr>
              <a:t>What do you need to know?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87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Personal Timeline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6638123"/>
              </p:ext>
            </p:extLst>
          </p:nvPr>
        </p:nvGraphicFramePr>
        <p:xfrm>
          <a:off x="251520" y="1397000"/>
          <a:ext cx="86409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9535" y="378904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5719" y="378904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33911" y="378904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3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2103" y="378904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4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6279" y="3789040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5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23528" y="4293096"/>
            <a:ext cx="8424936" cy="720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7961133">
            <a:off x="-72522" y="472514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1977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 rot="17961133">
            <a:off x="1439658" y="466463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1991</a:t>
            </a:r>
            <a:endParaRPr lang="en-US" sz="1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23528" y="4365104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907704" y="4365104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35896" y="4365104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364088" y="4344516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020272" y="4318139"/>
            <a:ext cx="0" cy="2160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7961133">
            <a:off x="3167850" y="466463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2000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 rot="17961133">
            <a:off x="4896030" y="466463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2017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 rot="17961133">
            <a:off x="6552226" y="466463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20??</a:t>
            </a:r>
            <a:endParaRPr lang="en-US" sz="1600" dirty="0"/>
          </a:p>
        </p:txBody>
      </p:sp>
      <p:sp>
        <p:nvSpPr>
          <p:cNvPr id="23" name="Right Brace 22"/>
          <p:cNvSpPr/>
          <p:nvPr/>
        </p:nvSpPr>
        <p:spPr>
          <a:xfrm rot="16200000">
            <a:off x="2645786" y="1957589"/>
            <a:ext cx="324036" cy="15121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5868144" y="4365104"/>
            <a:ext cx="0" cy="21602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 rot="17961133">
            <a:off x="5344913" y="4696909"/>
            <a:ext cx="794146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Today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9712" y="1966880"/>
            <a:ext cx="1584188" cy="584775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We are talking about this time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8" name="Right Brace 27"/>
          <p:cNvSpPr/>
          <p:nvPr/>
        </p:nvSpPr>
        <p:spPr>
          <a:xfrm rot="16200000">
            <a:off x="4301958" y="1972898"/>
            <a:ext cx="324036" cy="15121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5884" y="1982189"/>
            <a:ext cx="1584188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And this time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60448" y="1683466"/>
            <a:ext cx="43508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Consulting provider &gt;&gt;&gt; Consulting consumer</a:t>
            </a:r>
            <a:endParaRPr lang="en-US" sz="1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86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  <p:bldP spid="28" grpId="0" animBg="1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all these chapters?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5410944" cy="492095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When </a:t>
            </a:r>
            <a:r>
              <a:rPr lang="en-US" sz="2400" dirty="0">
                <a:solidFill>
                  <a:srgbClr val="FF0000"/>
                </a:solidFill>
              </a:rPr>
              <a:t>I was 38</a:t>
            </a:r>
            <a:r>
              <a:rPr lang="en-US" sz="2400" dirty="0"/>
              <a:t>, I read a comment by </a:t>
            </a:r>
            <a:r>
              <a:rPr lang="en-US" sz="2400" dirty="0" smtClean="0"/>
              <a:t>Charles Handy </a:t>
            </a:r>
            <a:r>
              <a:rPr lang="en-US" sz="2400" dirty="0"/>
              <a:t>saying we could expect to have 5 </a:t>
            </a:r>
            <a:r>
              <a:rPr lang="en-US" sz="2400" dirty="0" smtClean="0"/>
              <a:t>careers in our lifetime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So I started thinking in terms of 5 chapters to my career.  I’m in chapter 4 now.</a:t>
            </a: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/>
              <a:t>For </a:t>
            </a:r>
            <a:r>
              <a:rPr lang="en-US" sz="2400" dirty="0" smtClean="0"/>
              <a:t>your generation, the US </a:t>
            </a:r>
            <a:r>
              <a:rPr lang="en-US" sz="2400" dirty="0"/>
              <a:t>Dept. of Labor estimates you can expect to have 14 jobs</a:t>
            </a:r>
            <a:r>
              <a:rPr lang="en-US" sz="2400" dirty="0" smtClean="0"/>
              <a:t>… </a:t>
            </a:r>
            <a:r>
              <a:rPr lang="en-US" sz="2400" dirty="0" smtClean="0">
                <a:solidFill>
                  <a:srgbClr val="FF0000"/>
                </a:solidFill>
              </a:rPr>
              <a:t>by </a:t>
            </a:r>
            <a:r>
              <a:rPr lang="en-US" sz="2400" dirty="0">
                <a:solidFill>
                  <a:srgbClr val="FF0000"/>
                </a:solidFill>
              </a:rPr>
              <a:t>the time </a:t>
            </a:r>
            <a:r>
              <a:rPr lang="en-US" sz="2400" dirty="0" smtClean="0">
                <a:solidFill>
                  <a:srgbClr val="FF0000"/>
                </a:solidFill>
              </a:rPr>
              <a:t>you </a:t>
            </a:r>
            <a:r>
              <a:rPr lang="en-US" sz="2400" dirty="0">
                <a:solidFill>
                  <a:srgbClr val="FF0000"/>
                </a:solidFill>
              </a:rPr>
              <a:t>are 38! </a:t>
            </a:r>
            <a:r>
              <a:rPr lang="en-US" sz="2400" dirty="0" smtClean="0">
                <a:solidFill>
                  <a:srgbClr val="FF0000"/>
                </a:solidFill>
              </a:rPr>
              <a:t>*</a:t>
            </a:r>
          </a:p>
          <a:p>
            <a:pPr marL="0" indent="0"/>
            <a:endParaRPr lang="en-US" sz="1400" i="1" dirty="0" smtClean="0">
              <a:solidFill>
                <a:srgbClr val="FF0000"/>
              </a:solidFill>
            </a:endParaRPr>
          </a:p>
          <a:p>
            <a:pPr marL="0" indent="0"/>
            <a:r>
              <a:rPr lang="en-US" sz="1400" i="1" dirty="0" smtClean="0">
                <a:solidFill>
                  <a:srgbClr val="FF0000"/>
                </a:solidFill>
              </a:rPr>
              <a:t>*</a:t>
            </a:r>
            <a:r>
              <a:rPr lang="en-US" sz="1400" b="0" i="1" dirty="0" smtClean="0"/>
              <a:t>see https</a:t>
            </a:r>
            <a:r>
              <a:rPr lang="en-US" sz="1400" b="0" i="1" dirty="0"/>
              <a:t>://www.youtube.com/watch?v=XrJjfDUzD7M at </a:t>
            </a:r>
            <a:r>
              <a:rPr lang="en-US" sz="1400" b="0" i="1" dirty="0" smtClean="0"/>
              <a:t>02:15</a:t>
            </a:r>
            <a:endParaRPr lang="en-US" sz="1400" b="0" i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www.texasventures.us/india/images/leader2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010" y="1772816"/>
            <a:ext cx="2357438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11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Chapters, 14 Roles…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430397" y="567317"/>
            <a:ext cx="5424096" cy="7068021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6948264" y="188640"/>
            <a:ext cx="1872208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maybe I’m a Millennial in disguise?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9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 get into consulting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496944" cy="468052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14 </a:t>
            </a:r>
            <a:r>
              <a:rPr lang="en-US" dirty="0">
                <a:solidFill>
                  <a:srgbClr val="FF0000"/>
                </a:solidFill>
              </a:rPr>
              <a:t>years experience in </a:t>
            </a:r>
            <a:r>
              <a:rPr lang="en-US" dirty="0" smtClean="0">
                <a:solidFill>
                  <a:srgbClr val="FF0000"/>
                </a:solidFill>
              </a:rPr>
              <a:t>IT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before consulting (learning by doing)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I went thru multiple corporate restructurings and used that as an opportunity to start (and fund) a consulting business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My first customer was my former boss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My brother joined me and we brought on 2 others colleagues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We exited </a:t>
            </a:r>
            <a:r>
              <a:rPr lang="en-US" dirty="0">
                <a:solidFill>
                  <a:srgbClr val="FF0000"/>
                </a:solidFill>
              </a:rPr>
              <a:t>it as </a:t>
            </a:r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dot.com bubble was </a:t>
            </a:r>
            <a:r>
              <a:rPr lang="en-US" dirty="0" smtClean="0">
                <a:solidFill>
                  <a:srgbClr val="FF0000"/>
                </a:solidFill>
              </a:rPr>
              <a:t>peaking in mid-2000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Why?  We missed doing rather than recommending; teams rather than solo projects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Over next 17 years I contracted and worked with consultants from Accenture, BCG, McKinsey, PwC, Deloitte, KPMG, Cap </a:t>
            </a:r>
            <a:r>
              <a:rPr lang="en-US" dirty="0">
                <a:solidFill>
                  <a:srgbClr val="FF0000"/>
                </a:solidFill>
              </a:rPr>
              <a:t>Gemini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b="0" i="1" dirty="0" smtClean="0">
                <a:solidFill>
                  <a:srgbClr val="FF0000"/>
                </a:solidFill>
              </a:rPr>
              <a:t>–I knew what to expect and my </a:t>
            </a:r>
            <a:r>
              <a:rPr lang="en-US" b="0" i="1" dirty="0">
                <a:solidFill>
                  <a:srgbClr val="FF0000"/>
                </a:solidFill>
              </a:rPr>
              <a:t>standards </a:t>
            </a:r>
            <a:r>
              <a:rPr lang="en-US" b="0" i="1" dirty="0" smtClean="0">
                <a:solidFill>
                  <a:srgbClr val="FF0000"/>
                </a:solidFill>
              </a:rPr>
              <a:t>were high!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Now I am teaching what I learned; </a:t>
            </a:r>
            <a:r>
              <a:rPr lang="en-US" dirty="0" smtClean="0">
                <a:solidFill>
                  <a:srgbClr val="FF0000"/>
                </a:solidFill>
              </a:rPr>
              <a:t>not so different from a consultant!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6588224" y="782886"/>
            <a:ext cx="2448272" cy="2070050"/>
          </a:xfrm>
          <a:prstGeom prst="wedgeEllipseCallout">
            <a:avLst>
              <a:gd name="adj1" fmla="val -38071"/>
              <a:gd name="adj2" fmla="val 55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Building personal relationships is important …connect!</a:t>
            </a: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10800000">
            <a:off x="143508" y="2708920"/>
            <a:ext cx="324036" cy="6888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267744" y="350838"/>
            <a:ext cx="2448272" cy="1349970"/>
          </a:xfrm>
          <a:prstGeom prst="wedgeEllipseCallout">
            <a:avLst>
              <a:gd name="adj1" fmla="val 7179"/>
              <a:gd name="adj2" fmla="val 752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Also grab the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 Things You Need to Know…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1844824"/>
            <a:ext cx="8784976" cy="460851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First know </a:t>
            </a:r>
            <a:r>
              <a:rPr lang="en-US" dirty="0" smtClean="0"/>
              <a:t>yourself</a:t>
            </a:r>
          </a:p>
          <a:p>
            <a:pPr marL="639763" lvl="2" indent="-182563"/>
            <a:r>
              <a:rPr lang="en-US" dirty="0" smtClean="0"/>
              <a:t>what </a:t>
            </a:r>
            <a:r>
              <a:rPr lang="en-US" dirty="0" smtClean="0"/>
              <a:t>motivates you, engages you, makes you come alive?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Your </a:t>
            </a:r>
            <a:r>
              <a:rPr lang="en-US" dirty="0" smtClean="0"/>
              <a:t>brand (yes </a:t>
            </a:r>
            <a:r>
              <a:rPr lang="en-US" u="sng" dirty="0" smtClean="0"/>
              <a:t>brand</a:t>
            </a:r>
            <a:r>
              <a:rPr lang="en-US" dirty="0" smtClean="0"/>
              <a:t>!)?</a:t>
            </a:r>
          </a:p>
          <a:p>
            <a:pPr marL="639763" lvl="2" indent="-182563"/>
            <a:r>
              <a:rPr lang="en-US" dirty="0"/>
              <a:t>What’s your expertise and your credentials that will justify your fees?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Connect</a:t>
            </a:r>
            <a:r>
              <a:rPr lang="en-US" dirty="0" smtClean="0"/>
              <a:t>ions!</a:t>
            </a:r>
          </a:p>
          <a:p>
            <a:pPr marL="639763" lvl="2" indent="-182563"/>
            <a:r>
              <a:rPr lang="en-US" dirty="0"/>
              <a:t>Who will be your references, your warranty</a:t>
            </a:r>
            <a:r>
              <a:rPr lang="en-US" dirty="0" smtClean="0"/>
              <a:t>? How do you make connections?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Present well!</a:t>
            </a:r>
          </a:p>
          <a:p>
            <a:pPr marL="639763" lvl="2" indent="-182563"/>
            <a:r>
              <a:rPr lang="en-US" dirty="0"/>
              <a:t>How will you market and sell yourself (yes sell!)?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Your audience</a:t>
            </a:r>
          </a:p>
          <a:p>
            <a:pPr marL="639763" lvl="2" indent="-182563"/>
            <a:r>
              <a:rPr lang="en-US" dirty="0" smtClean="0"/>
              <a:t>What’s your market? Who </a:t>
            </a:r>
            <a:r>
              <a:rPr lang="en-US" dirty="0"/>
              <a:t>are you selling to?  </a:t>
            </a:r>
            <a:r>
              <a:rPr lang="en-US" dirty="0" smtClean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33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6D6E3A9E70BF4C9F7CBB65C45C8143" ma:contentTypeVersion="0" ma:contentTypeDescription="Create a new document." ma:contentTypeScope="" ma:versionID="e217719a970581a934402205edb9f1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94B6FA-71D9-417B-899C-4C80569698B6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4B74D2-8896-4C44-B710-F16083910C8F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1101</Words>
  <Application>Microsoft Office PowerPoint</Application>
  <PresentationFormat>On-screen Show (4:3)</PresentationFormat>
  <Paragraphs>169</Paragraphs>
  <Slides>20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(Body)</vt:lpstr>
      <vt:lpstr>Lucida Grande</vt:lpstr>
      <vt:lpstr>Maven Pro</vt:lpstr>
      <vt:lpstr>Nunito</vt:lpstr>
      <vt:lpstr>Times New Roman</vt:lpstr>
      <vt:lpstr>Wingdings</vt:lpstr>
      <vt:lpstr>ヒラギノ角ゴ ProN W3</vt:lpstr>
      <vt:lpstr>Office Theme</vt:lpstr>
      <vt:lpstr>1_Office Theme</vt:lpstr>
      <vt:lpstr>Momentum</vt:lpstr>
      <vt:lpstr>Becoming a Successful Consultant Ten Things You Need to Know</vt:lpstr>
      <vt:lpstr>The Request</vt:lpstr>
      <vt:lpstr>Quick Audience Poll</vt:lpstr>
      <vt:lpstr>What is the question for today?</vt:lpstr>
      <vt:lpstr>A Personal Timeline</vt:lpstr>
      <vt:lpstr>Why all these chapters?</vt:lpstr>
      <vt:lpstr>4 Chapters, 14 Roles…</vt:lpstr>
      <vt:lpstr>How did I get into consulting?</vt:lpstr>
      <vt:lpstr>Ten Things You Need to Know…</vt:lpstr>
      <vt:lpstr>Ten Things You Need to Know…</vt:lpstr>
      <vt:lpstr>If you work for one of the big 10 consulting firms…</vt:lpstr>
      <vt:lpstr> Well that’s a lot easier!</vt:lpstr>
      <vt:lpstr>Would I do it again?</vt:lpstr>
      <vt:lpstr>To stand out in the job market…</vt:lpstr>
      <vt:lpstr>What type of consultant will you be?</vt:lpstr>
      <vt:lpstr>Self Discovery</vt:lpstr>
      <vt:lpstr>What’s the main idea?</vt:lpstr>
      <vt:lpstr>Who I Am…</vt:lpstr>
      <vt:lpstr>Q&amp;A, Discussion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Structure/Operations 1 Understanding and Establishing Operational Control Lecture 5</dc:title>
  <dc:creator>Edward Happ</dc:creator>
  <cp:lastModifiedBy>Happ, Edward</cp:lastModifiedBy>
  <cp:revision>40</cp:revision>
  <dcterms:created xsi:type="dcterms:W3CDTF">2019-02-07T03:13:35Z</dcterms:created>
  <dcterms:modified xsi:type="dcterms:W3CDTF">2019-02-11T23:11:09Z</dcterms:modified>
</cp:coreProperties>
</file>